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9" r:id="rId1"/>
  </p:sldMasterIdLst>
  <p:notesMasterIdLst>
    <p:notesMasterId r:id="rId43"/>
  </p:notesMasterIdLst>
  <p:sldIdLst>
    <p:sldId id="256" r:id="rId2"/>
    <p:sldId id="257" r:id="rId3"/>
    <p:sldId id="264" r:id="rId4"/>
    <p:sldId id="300" r:id="rId5"/>
    <p:sldId id="258" r:id="rId6"/>
    <p:sldId id="265" r:id="rId7"/>
    <p:sldId id="260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301" r:id="rId33"/>
    <p:sldId id="291" r:id="rId34"/>
    <p:sldId id="302" r:id="rId35"/>
    <p:sldId id="292" r:id="rId36"/>
    <p:sldId id="293" r:id="rId37"/>
    <p:sldId id="294" r:id="rId38"/>
    <p:sldId id="295" r:id="rId39"/>
    <p:sldId id="296" r:id="rId40"/>
    <p:sldId id="298" r:id="rId41"/>
    <p:sldId id="297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6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9515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54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560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85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2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226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899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50445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6268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923452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1799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6239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109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x-none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118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713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740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156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711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284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4649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974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866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x-none" sz="1000" smtClean="0">
                <a:solidFill>
                  <a:schemeClr val="dk2"/>
                </a:solidFill>
              </a:rPr>
              <a:t>‹Nº›</a:t>
            </a:fld>
            <a:endParaRPr lang="x-none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9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623448" y="779779"/>
            <a:ext cx="6858000" cy="1790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x-non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COLEGIO INGLES MICHAEL FARADAY, A.C.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886154" y="3302638"/>
            <a:ext cx="6686549" cy="84471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x-none" dirty="0">
                <a:solidFill>
                  <a:schemeClr val="dk1"/>
                </a:solidFill>
              </a:rPr>
              <a:t>                   </a:t>
            </a:r>
            <a:r>
              <a:rPr lang="x-none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escolar: 2018 </a:t>
            </a:r>
            <a:r>
              <a:rPr lang="x-none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2019</a:t>
            </a:r>
            <a:endParaRPr lang="es-MX" b="1" dirty="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lang="x-none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87" y="178472"/>
            <a:ext cx="1276350" cy="17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1045650" y="3688050"/>
            <a:ext cx="2762400" cy="91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x-none" sz="2400" dirty="0" smtClean="0"/>
              <a:t>Equipo</a:t>
            </a:r>
            <a:r>
              <a:rPr lang="es-MX" sz="2400" dirty="0" smtClean="0"/>
              <a:t> número</a:t>
            </a:r>
            <a:r>
              <a:rPr lang="x-none" sz="2400" dirty="0" smtClean="0"/>
              <a:t>:</a:t>
            </a:r>
            <a:r>
              <a:rPr lang="es-MX" sz="2400" dirty="0" smtClean="0"/>
              <a:t> 1</a:t>
            </a:r>
            <a:endParaRPr lang="x-none" sz="2400" dirty="0"/>
          </a:p>
        </p:txBody>
      </p:sp>
      <p:pic>
        <p:nvPicPr>
          <p:cNvPr id="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9079" y="3221911"/>
            <a:ext cx="12763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70C0"/>
                </a:solidFill>
              </a:rPr>
              <a:t>Gestión de Proyectos </a:t>
            </a:r>
            <a:r>
              <a:rPr lang="es-ES" b="1" i="1" dirty="0" smtClean="0">
                <a:solidFill>
                  <a:srgbClr val="0070C0"/>
                </a:solidFill>
              </a:rPr>
              <a:t>interdisciplinarios.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400" y="572700"/>
            <a:ext cx="8991600" cy="4570800"/>
          </a:xfrm>
        </p:spPr>
        <p:txBody>
          <a:bodyPr/>
          <a:lstStyle/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¿Qué factores se deben tomar en cuenta para hacer un proyecto? ¿Cómo se deben organizar</a:t>
            </a:r>
            <a:r>
              <a:rPr lang="es-ES" sz="16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Hacer una organización de tiempos donde docentes y alumnos participen.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Dividir el proyecto en etapas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Fijar tiempos y establecer formas de evaluación formativa, difundirlo a la comunidad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Retroalimentación de la experiencia entre docentes y alumnos.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¿Cómo se pueden identificar los puntos de interacción que permitan una indagación, desde situaciones complejas o la problematización</a:t>
            </a:r>
            <a:r>
              <a:rPr lang="es-ES" sz="16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Partiendo de un problema que entre más complejo, más atractivo para poderlo abarcar desde diferentes ejes y perspectivas, comprender el problema desde el punto de vista crítico  y analítico.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44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1700" y="0"/>
            <a:ext cx="852060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b="1" dirty="0">
                <a:solidFill>
                  <a:srgbClr val="002060"/>
                </a:solidFill>
              </a:rPr>
              <a:t>Si se toma en cuenta lo que se hace generalmente, para el trabajo en clase ¿Qué cambios  deben  hacerse para generar un proyecto interdisciplinario</a:t>
            </a:r>
            <a:r>
              <a:rPr lang="es-ES" sz="18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rgbClr val="002060"/>
                </a:solidFill>
              </a:rPr>
              <a:t>A partir de las evidencias observar si el alumno está desarrollando un pensamiento crítico, comprobar si los alumnos están adquiriendo la herramienta necesaria para resolver un problema o situación a partir de la aplicación de los conocimientos en más de un área.</a:t>
            </a:r>
            <a:endParaRPr lang="es-MX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002060"/>
                </a:solidFill>
              </a:rPr>
              <a:t> </a:t>
            </a:r>
            <a:endParaRPr lang="es-MX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rgbClr val="002060"/>
                </a:solidFill>
              </a:rPr>
              <a:t>¿Cómo beneficia al aprendizaje el trabajo interdisciplinario</a:t>
            </a:r>
            <a:r>
              <a:rPr lang="es-ES" sz="18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rgbClr val="002060"/>
                </a:solidFill>
              </a:rPr>
              <a:t>Ampliar y favorecer el pensamiento crítico enriqueciendo el conocimiento personal, adquiriendo un mejor proceso para indagar, aprender a dar mejores soluciones a los problemas.</a:t>
            </a:r>
            <a:endParaRPr lang="es-MX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7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70C0"/>
                </a:solidFill>
              </a:rPr>
              <a:t>El desarrollo profesional y la formación </a:t>
            </a:r>
            <a:r>
              <a:rPr lang="es-ES" b="1" i="1" dirty="0" smtClean="0">
                <a:solidFill>
                  <a:srgbClr val="0070C0"/>
                </a:solidFill>
              </a:rPr>
              <a:t>docente.</a:t>
            </a:r>
            <a:endParaRPr lang="es-MX" dirty="0">
              <a:solidFill>
                <a:srgbClr val="0070C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400" y="572700"/>
            <a:ext cx="8991600" cy="457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¿Qué implicaciones tiene, dentro del esquema de formación docente, el trabajo orientado hacia la interdisciplinariedad? </a:t>
            </a:r>
            <a:endParaRPr lang="es-ES" sz="1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Que el docente deba prepararse en varios ejes.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Generar abstracciones para poder resolver incógnitas.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La motivación del docente a continuar aprendiendo y retarse a construir procesos con los alumnos.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Que el docente adquiera la disposición al cambio 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Aceptación de que el docente también se está formando.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Profesores comprometidos con su labor, mejorar su estrategia para construir experiencias de aprendizaje profundas y significativas.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Desarrollar modelos de éxito en el aula  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¿Qué dimensiones deben tenerse en cuenta para proyectos interdisciplinarios</a:t>
            </a:r>
            <a:r>
              <a:rPr lang="es-ES" sz="16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La dimensión escolar, la de la vida cotidiana.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Integrar dos o más áreas de estudio.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El alcance de los contenidos del programa.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78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57250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Estructura Inicial de Planeación</a:t>
            </a:r>
            <a:r>
              <a:rPr lang="es-MX" dirty="0">
                <a:solidFill>
                  <a:srgbClr val="0070C0"/>
                </a:solidFill>
              </a:rPr>
              <a:t/>
            </a:r>
            <a:br>
              <a:rPr lang="es-MX" dirty="0">
                <a:solidFill>
                  <a:srgbClr val="0070C0"/>
                </a:solidFill>
              </a:rPr>
            </a:br>
            <a:r>
              <a:rPr lang="es-MX" b="1" dirty="0">
                <a:solidFill>
                  <a:srgbClr val="0070C0"/>
                </a:solidFill>
              </a:rPr>
              <a:t>E.I.P. Resumen (Señalado. Producto7.)</a:t>
            </a:r>
            <a:endParaRPr lang="es-MX" dirty="0">
              <a:solidFill>
                <a:srgbClr val="0070C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400" y="1152474"/>
            <a:ext cx="8991600" cy="3991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600" b="1" dirty="0">
                <a:solidFill>
                  <a:schemeClr val="accent1"/>
                </a:solidFill>
              </a:rPr>
              <a:t>El equipo heterogéneo</a:t>
            </a:r>
            <a:r>
              <a:rPr lang="es-MX" sz="1600" b="1" dirty="0" smtClean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es-MX" sz="1600" dirty="0" smtClean="0">
                <a:solidFill>
                  <a:srgbClr val="002060"/>
                </a:solidFill>
              </a:rPr>
              <a:t>1. Revisa  </a:t>
            </a:r>
            <a:r>
              <a:rPr lang="es-MX" sz="1600" dirty="0">
                <a:solidFill>
                  <a:srgbClr val="002060"/>
                </a:solidFill>
              </a:rPr>
              <a:t>el análisis de cada Experiencia Exitosa elegida.</a:t>
            </a:r>
          </a:p>
          <a:p>
            <a:pPr marL="0" lvl="0" indent="0">
              <a:buNone/>
            </a:pPr>
            <a:r>
              <a:rPr lang="es-MX" sz="1600" dirty="0" smtClean="0">
                <a:solidFill>
                  <a:srgbClr val="002060"/>
                </a:solidFill>
              </a:rPr>
              <a:t>2. Reflexiona</a:t>
            </a:r>
            <a:r>
              <a:rPr lang="es-MX" sz="1600" dirty="0">
                <a:solidFill>
                  <a:srgbClr val="002060"/>
                </a:solidFill>
              </a:rPr>
              <a:t>, acuerda y lleva a cabo, </a:t>
            </a:r>
            <a:r>
              <a:rPr lang="es-MX" sz="1600" b="1" dirty="0">
                <a:solidFill>
                  <a:srgbClr val="0070C0"/>
                </a:solidFill>
              </a:rPr>
              <a:t>a manera de resumen</a:t>
            </a:r>
            <a:r>
              <a:rPr lang="es-MX" sz="1600" dirty="0">
                <a:solidFill>
                  <a:srgbClr val="002060"/>
                </a:solidFill>
              </a:rPr>
              <a:t>, el registro de los puntos de todas las Experiencias Exitosas analizadas, que se </a:t>
            </a:r>
            <a:r>
              <a:rPr lang="es-MX" sz="1600" b="1" dirty="0">
                <a:solidFill>
                  <a:srgbClr val="0070C0"/>
                </a:solidFill>
              </a:rPr>
              <a:t>podrían tomar en cuenta para el propio proyecto</a:t>
            </a:r>
            <a:r>
              <a:rPr lang="es-MX" sz="1600" dirty="0">
                <a:solidFill>
                  <a:srgbClr val="0070C0"/>
                </a:solidFill>
              </a:rPr>
              <a:t>.</a:t>
            </a:r>
          </a:p>
          <a:p>
            <a:pPr marL="0" lvl="0" indent="0">
              <a:buNone/>
            </a:pPr>
            <a:r>
              <a:rPr lang="es-MX" sz="1600" dirty="0" smtClean="0">
                <a:solidFill>
                  <a:srgbClr val="002060"/>
                </a:solidFill>
              </a:rPr>
              <a:t>3. Al </a:t>
            </a:r>
            <a:r>
              <a:rPr lang="es-MX" sz="1600" dirty="0">
                <a:solidFill>
                  <a:srgbClr val="002060"/>
                </a:solidFill>
              </a:rPr>
              <a:t>terminar el </a:t>
            </a:r>
            <a:r>
              <a:rPr lang="es-MX" sz="1600" b="1" dirty="0">
                <a:solidFill>
                  <a:srgbClr val="0070C0"/>
                </a:solidFill>
              </a:rPr>
              <a:t>Resumen</a:t>
            </a:r>
            <a:r>
              <a:rPr lang="es-MX" sz="1600" dirty="0">
                <a:solidFill>
                  <a:srgbClr val="002060"/>
                </a:solidFill>
              </a:rPr>
              <a:t>, revisa y reflexiona sobre lo anotado</a:t>
            </a:r>
            <a:r>
              <a:rPr lang="es-MX" sz="1600" b="1" dirty="0">
                <a:solidFill>
                  <a:srgbClr val="002060"/>
                </a:solidFill>
              </a:rPr>
              <a:t>, </a:t>
            </a:r>
            <a:r>
              <a:rPr lang="es-MX" sz="1600" dirty="0">
                <a:solidFill>
                  <a:srgbClr val="002060"/>
                </a:solidFill>
              </a:rPr>
              <a:t> acuerda aquello que </a:t>
            </a:r>
            <a:r>
              <a:rPr lang="es-MX" sz="1600" b="1" dirty="0">
                <a:solidFill>
                  <a:srgbClr val="0070C0"/>
                </a:solidFill>
              </a:rPr>
              <a:t>será tomado en cuenta</a:t>
            </a:r>
            <a:r>
              <a:rPr lang="es-MX" sz="1600" dirty="0">
                <a:solidFill>
                  <a:srgbClr val="0070C0"/>
                </a:solidFill>
              </a:rPr>
              <a:t>  </a:t>
            </a:r>
            <a:r>
              <a:rPr lang="es-MX" sz="1600" dirty="0">
                <a:solidFill>
                  <a:srgbClr val="002060"/>
                </a:solidFill>
              </a:rPr>
              <a:t>en la construcción del propio proyecto y  lo </a:t>
            </a:r>
            <a:r>
              <a:rPr lang="es-MX" sz="1600" b="1" dirty="0">
                <a:solidFill>
                  <a:srgbClr val="0070C0"/>
                </a:solidFill>
              </a:rPr>
              <a:t>señala</a:t>
            </a:r>
            <a:r>
              <a:rPr lang="es-MX" sz="1600" dirty="0">
                <a:solidFill>
                  <a:srgbClr val="002060"/>
                </a:solidFill>
              </a:rPr>
              <a:t> de alguna manera.</a:t>
            </a:r>
          </a:p>
          <a:p>
            <a:pPr marL="0" lvl="0" indent="0">
              <a:buNone/>
            </a:pPr>
            <a:r>
              <a:rPr lang="es-MX" sz="1600" b="1" dirty="0" smtClean="0">
                <a:solidFill>
                  <a:srgbClr val="002060"/>
                </a:solidFill>
              </a:rPr>
              <a:t>4. </a:t>
            </a:r>
            <a:r>
              <a:rPr lang="es-MX" sz="1600" b="1" dirty="0" smtClean="0">
                <a:solidFill>
                  <a:srgbClr val="0070C0"/>
                </a:solidFill>
              </a:rPr>
              <a:t>Nombre </a:t>
            </a:r>
            <a:r>
              <a:rPr lang="es-MX" sz="1600" b="1" dirty="0">
                <a:solidFill>
                  <a:srgbClr val="0070C0"/>
                </a:solidFill>
              </a:rPr>
              <a:t>de los  proyectos revisados</a:t>
            </a:r>
            <a:r>
              <a:rPr lang="es-MX" sz="1600" b="1" dirty="0" smtClean="0">
                <a:solidFill>
                  <a:srgbClr val="0070C0"/>
                </a:solidFill>
              </a:rPr>
              <a:t>:</a:t>
            </a:r>
          </a:p>
          <a:p>
            <a:pPr marL="0" lvl="0" indent="0">
              <a:buNone/>
            </a:pPr>
            <a:endParaRPr lang="es-MX" sz="1600" dirty="0">
              <a:solidFill>
                <a:srgbClr val="0070C0"/>
              </a:solidFill>
            </a:endParaRPr>
          </a:p>
          <a:p>
            <a:pPr marL="342900" lvl="0" indent="-342900">
              <a:buAutoNum type="alphaLcParenR"/>
            </a:pPr>
            <a:r>
              <a:rPr lang="es-MX" sz="1600" b="1" u="sng" dirty="0" err="1" smtClean="0">
                <a:solidFill>
                  <a:srgbClr val="002060"/>
                </a:solidFill>
              </a:rPr>
              <a:t>Bioingenieria</a:t>
            </a:r>
            <a:r>
              <a:rPr lang="es-MX" sz="1600" b="1" u="sng" dirty="0">
                <a:solidFill>
                  <a:srgbClr val="002060"/>
                </a:solidFill>
              </a:rPr>
              <a:t>, soluciones creativas para problemas de </a:t>
            </a:r>
            <a:r>
              <a:rPr lang="es-MX" sz="1600" b="1" u="sng" dirty="0" smtClean="0">
                <a:solidFill>
                  <a:srgbClr val="002060"/>
                </a:solidFill>
              </a:rPr>
              <a:t>México</a:t>
            </a:r>
            <a:endParaRPr lang="es-MX" sz="1600" b="1" dirty="0">
              <a:solidFill>
                <a:srgbClr val="002060"/>
              </a:solidFill>
            </a:endParaRPr>
          </a:p>
          <a:p>
            <a:pPr marL="342900" lvl="0" indent="-342900">
              <a:buAutoNum type="alphaLcParenR"/>
            </a:pPr>
            <a:r>
              <a:rPr lang="es-MX" sz="1600" b="1" u="sng" dirty="0" smtClean="0">
                <a:solidFill>
                  <a:srgbClr val="002060"/>
                </a:solidFill>
              </a:rPr>
              <a:t>“IDHILL…Ciudad </a:t>
            </a:r>
            <a:r>
              <a:rPr lang="es-MX" sz="1600" b="1" u="sng" dirty="0">
                <a:solidFill>
                  <a:srgbClr val="002060"/>
                </a:solidFill>
              </a:rPr>
              <a:t>utópica hacia la </a:t>
            </a:r>
            <a:r>
              <a:rPr lang="es-MX" sz="1600" b="1" u="sng" dirty="0" err="1" smtClean="0">
                <a:solidFill>
                  <a:srgbClr val="002060"/>
                </a:solidFill>
              </a:rPr>
              <a:t>distopía</a:t>
            </a:r>
            <a:r>
              <a:rPr lang="es-MX" sz="1600" b="1" u="sng" dirty="0" smtClean="0">
                <a:solidFill>
                  <a:srgbClr val="002060"/>
                </a:solidFill>
              </a:rPr>
              <a:t>”</a:t>
            </a:r>
            <a:endParaRPr lang="es-MX" sz="1600" dirty="0" smtClean="0">
              <a:solidFill>
                <a:srgbClr val="002060"/>
              </a:solidFill>
            </a:endParaRPr>
          </a:p>
          <a:p>
            <a:pPr marL="342900" lvl="0" indent="-342900">
              <a:buAutoNum type="alphaLcParenR"/>
            </a:pPr>
            <a:r>
              <a:rPr lang="es-MX" sz="1600" b="1" u="sng" dirty="0" smtClean="0">
                <a:solidFill>
                  <a:srgbClr val="002060"/>
                </a:solidFill>
              </a:rPr>
              <a:t>Los </a:t>
            </a:r>
            <a:r>
              <a:rPr lang="es-MX" sz="1600" b="1" u="sng" dirty="0">
                <a:solidFill>
                  <a:srgbClr val="002060"/>
                </a:solidFill>
              </a:rPr>
              <a:t>diferentes ángulos de la guerra ( Primera Guerra Mundial) ____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983725"/>
          </a:xfrm>
        </p:spPr>
        <p:txBody>
          <a:bodyPr>
            <a:normAutofit fontScale="90000"/>
          </a:bodyPr>
          <a:lstStyle/>
          <a:p>
            <a:r>
              <a:rPr lang="es-MX" sz="1800" b="1" dirty="0" smtClean="0">
                <a:solidFill>
                  <a:srgbClr val="0070C0"/>
                </a:solidFill>
              </a:rPr>
              <a:t>Contexto</a:t>
            </a:r>
            <a:r>
              <a:rPr lang="es-MX" sz="1800" b="1" dirty="0">
                <a:solidFill>
                  <a:srgbClr val="0070C0"/>
                </a:solidFill>
              </a:rPr>
              <a:t>. </a:t>
            </a:r>
            <a:r>
              <a:rPr lang="es-MX" sz="1800" dirty="0">
                <a:solidFill>
                  <a:srgbClr val="0070C0"/>
                </a:solidFill>
              </a:rPr>
              <a:t>Justifica las circunstancias o elementos de la realidad en la que se da el problema o propuesta.</a:t>
            </a:r>
            <a:br>
              <a:rPr lang="es-MX" sz="1800" dirty="0">
                <a:solidFill>
                  <a:srgbClr val="0070C0"/>
                </a:solidFill>
              </a:rPr>
            </a:br>
            <a:r>
              <a:rPr lang="es-MX" sz="1800" b="1" dirty="0">
                <a:solidFill>
                  <a:srgbClr val="0070C0"/>
                </a:solidFill>
              </a:rPr>
              <a:t> </a:t>
            </a:r>
            <a:r>
              <a:rPr lang="es-MX" sz="1800" b="1" dirty="0" smtClean="0">
                <a:solidFill>
                  <a:srgbClr val="0070C0"/>
                </a:solidFill>
              </a:rPr>
              <a:t>Introducción </a:t>
            </a:r>
            <a:r>
              <a:rPr lang="es-MX" sz="1800" b="1" dirty="0">
                <a:solidFill>
                  <a:srgbClr val="0070C0"/>
                </a:solidFill>
              </a:rPr>
              <a:t>y/o justificación del proyecto.</a:t>
            </a:r>
            <a:r>
              <a:rPr lang="es-MX" sz="1800" dirty="0">
                <a:solidFill>
                  <a:srgbClr val="0070C0"/>
                </a:solidFill>
              </a:rPr>
              <a:t/>
            </a:r>
            <a:br>
              <a:rPr lang="es-MX" sz="1800" dirty="0">
                <a:solidFill>
                  <a:srgbClr val="0070C0"/>
                </a:solidFill>
              </a:rPr>
            </a:br>
            <a:endParaRPr lang="es-MX" sz="1800" dirty="0">
              <a:solidFill>
                <a:srgbClr val="0070C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64443"/>
              </p:ext>
            </p:extLst>
          </p:nvPr>
        </p:nvGraphicFramePr>
        <p:xfrm>
          <a:off x="515937" y="1308000"/>
          <a:ext cx="8316363" cy="341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6363"/>
              </a:tblGrid>
              <a:tr h="3416400">
                <a:tc>
                  <a:txBody>
                    <a:bodyPr/>
                    <a:lstStyle/>
                    <a:p>
                      <a:pPr marL="342900" marR="114300" lvl="0" indent="-342900">
                        <a:spcBef>
                          <a:spcPts val="400"/>
                        </a:spcBef>
                        <a:buFont typeface="+mj-lt"/>
                        <a:buAutoNum type="arabicPeriod"/>
                      </a:pPr>
                      <a:r>
                        <a:rPr lang="es-MX" sz="1600" u="none" strike="noStrike" dirty="0">
                          <a:effectLst/>
                        </a:rPr>
                        <a:t>Problemas Médicos de México.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1600" u="none" strike="noStrike" dirty="0">
                          <a:effectLst/>
                        </a:rPr>
                        <a:t>Los alumnos deberán comprender que la creación de utopías exige conocimiento de diversas áreas y lidiar con la amenaza de una </a:t>
                      </a:r>
                      <a:r>
                        <a:rPr lang="es-MX" sz="1600" u="none" strike="noStrike" dirty="0" err="1">
                          <a:effectLst/>
                        </a:rPr>
                        <a:t>distopía</a:t>
                      </a:r>
                      <a:r>
                        <a:rPr lang="es-MX" sz="1600" u="none" strike="noStrike" dirty="0">
                          <a:effectLst/>
                        </a:rPr>
                        <a:t> constante.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1600" u="none" strike="noStrike" dirty="0">
                          <a:effectLst/>
                        </a:rPr>
                        <a:t>Que los alumnos comprendan la </a:t>
                      </a:r>
                      <a:r>
                        <a:rPr lang="es-MX" sz="1600" u="none" strike="noStrike" dirty="0" err="1">
                          <a:effectLst/>
                        </a:rPr>
                        <a:t>multidimensionalidad</a:t>
                      </a:r>
                      <a:r>
                        <a:rPr lang="es-MX" sz="1600" u="none" strike="noStrike" dirty="0">
                          <a:effectLst/>
                        </a:rPr>
                        <a:t> de un conflicto bélico.</a:t>
                      </a:r>
                    </a:p>
                    <a:p>
                      <a:pPr marL="228600" marR="11430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</a:t>
                      </a:r>
                    </a:p>
                    <a:p>
                      <a:pPr marL="228600" marR="11430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 </a:t>
                      </a:r>
                    </a:p>
                    <a:p>
                      <a:pPr marL="228600" marR="11430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 </a:t>
                      </a:r>
                    </a:p>
                    <a:p>
                      <a:pPr marL="228600" marR="11430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 </a:t>
                      </a:r>
                    </a:p>
                    <a:p>
                      <a:pPr marL="228600" marR="11430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256" marR="49256" marT="49256" marB="49256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0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1700" y="428575"/>
            <a:ext cx="8520600" cy="341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600" b="1" dirty="0">
                <a:solidFill>
                  <a:srgbClr val="002060"/>
                </a:solidFill>
              </a:rPr>
              <a:t>Colegio Inglés Michael Faraday, A.C.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MX" sz="1600" b="1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MX" sz="1600" b="1" dirty="0">
                <a:solidFill>
                  <a:srgbClr val="002060"/>
                </a:solidFill>
              </a:rPr>
              <a:t>Arq. Gregorio </a:t>
            </a:r>
            <a:r>
              <a:rPr lang="es-MX" sz="1600" b="1" dirty="0" err="1">
                <a:solidFill>
                  <a:srgbClr val="002060"/>
                </a:solidFill>
              </a:rPr>
              <a:t>Axayacatl</a:t>
            </a:r>
            <a:r>
              <a:rPr lang="es-MX" sz="1600" b="1" dirty="0">
                <a:solidFill>
                  <a:srgbClr val="002060"/>
                </a:solidFill>
              </a:rPr>
              <a:t> Alba </a:t>
            </a:r>
            <a:r>
              <a:rPr lang="es-MX" sz="1600" b="1" dirty="0" smtClean="0">
                <a:solidFill>
                  <a:srgbClr val="002060"/>
                </a:solidFill>
              </a:rPr>
              <a:t>Miranda.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MX" sz="1600" b="1" dirty="0">
                <a:solidFill>
                  <a:srgbClr val="002060"/>
                </a:solidFill>
              </a:rPr>
              <a:t>Ing. </a:t>
            </a:r>
            <a:r>
              <a:rPr lang="es-MX" sz="1600" b="1" dirty="0" smtClean="0">
                <a:solidFill>
                  <a:srgbClr val="002060"/>
                </a:solidFill>
              </a:rPr>
              <a:t>Armando </a:t>
            </a:r>
            <a:r>
              <a:rPr lang="es-MX" sz="1600" b="1" dirty="0">
                <a:solidFill>
                  <a:srgbClr val="002060"/>
                </a:solidFill>
              </a:rPr>
              <a:t>Barrón </a:t>
            </a:r>
            <a:r>
              <a:rPr lang="es-MX" sz="1600" b="1" dirty="0" smtClean="0">
                <a:solidFill>
                  <a:srgbClr val="002060"/>
                </a:solidFill>
              </a:rPr>
              <a:t>Gil.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MX" sz="1600" b="1" dirty="0">
                <a:solidFill>
                  <a:srgbClr val="002060"/>
                </a:solidFill>
              </a:rPr>
              <a:t>M. en I. Fidel </a:t>
            </a:r>
            <a:r>
              <a:rPr lang="es-MX" sz="1600" b="1" dirty="0" smtClean="0">
                <a:solidFill>
                  <a:srgbClr val="002060"/>
                </a:solidFill>
              </a:rPr>
              <a:t>Gutiérrez Flores.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MX" sz="1600" b="1" dirty="0">
                <a:solidFill>
                  <a:srgbClr val="002060"/>
                </a:solidFill>
              </a:rPr>
              <a:t>I.B.Q. Ma. Carmen Méndez </a:t>
            </a:r>
            <a:r>
              <a:rPr lang="es-MX" sz="1600" b="1" dirty="0" smtClean="0">
                <a:solidFill>
                  <a:srgbClr val="002060"/>
                </a:solidFill>
              </a:rPr>
              <a:t>Jiménez.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1"/>
            <a:ext cx="8520600" cy="971550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II. Intención. </a:t>
            </a:r>
            <a:r>
              <a:rPr lang="es-MX" b="1" dirty="0">
                <a:solidFill>
                  <a:srgbClr val="0070C0"/>
                </a:solidFill>
              </a:rPr>
              <a:t>Sólo una de las propuestas da nombre al proyecto.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108" t="30679" r="14149" b="9836"/>
          <a:stretch/>
        </p:blipFill>
        <p:spPr>
          <a:xfrm>
            <a:off x="1078950" y="971551"/>
            <a:ext cx="6986099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171450"/>
            <a:ext cx="8520600" cy="572700"/>
          </a:xfrm>
        </p:spPr>
        <p:txBody>
          <a:bodyPr>
            <a:noAutofit/>
          </a:bodyPr>
          <a:lstStyle/>
          <a:p>
            <a:r>
              <a:rPr lang="es-MX" sz="1600" b="1" dirty="0"/>
              <a:t>III. Objetivo general del proyecto. </a:t>
            </a:r>
            <a:r>
              <a:rPr lang="es-MX" sz="1600" b="1" dirty="0">
                <a:solidFill>
                  <a:srgbClr val="0070C0"/>
                </a:solidFill>
              </a:rPr>
              <a:t>Toma en cuenta a todas las asignaturas  involucradas.</a:t>
            </a:r>
            <a:r>
              <a:rPr lang="es-MX" sz="1600" dirty="0"/>
              <a:t/>
            </a:r>
            <a:br>
              <a:rPr lang="es-MX" sz="1600" dirty="0"/>
            </a:br>
            <a:endParaRPr lang="es-MX" sz="16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s-MX" sz="1600" dirty="0">
                <a:solidFill>
                  <a:srgbClr val="002060"/>
                </a:solidFill>
              </a:rPr>
              <a:t>Comprender la importancia social de la creación de tecnología médica dirigida a resolver problemas que se identifican a través del estudio epidemiológico de la población mexicana y se resuelven a través de la comprensión especializada de las patologías relevantes para el sector Salud que permitan bocetar diseños de instrumentos y dispositivos médicos que constituyan una propuesta tecnológica rentable </a:t>
            </a:r>
          </a:p>
          <a:p>
            <a:pPr marL="0" indent="0">
              <a:buNone/>
            </a:pPr>
            <a:r>
              <a:rPr lang="es-MX" sz="1600" dirty="0">
                <a:solidFill>
                  <a:srgbClr val="002060"/>
                </a:solidFill>
              </a:rPr>
              <a:t> </a:t>
            </a:r>
          </a:p>
          <a:p>
            <a:pPr marL="0" lvl="0" indent="0">
              <a:buNone/>
            </a:pPr>
            <a:r>
              <a:rPr lang="es-MX" sz="1600" dirty="0">
                <a:solidFill>
                  <a:srgbClr val="002060"/>
                </a:solidFill>
              </a:rPr>
              <a:t>Que los alumnos: integren conceptos y métodos de diferentes disciplinas para comprender cómo se conforman las identidades y relaciones en un mundo que enfrenta las consecuencias de la globalización; desarrollando e incorporando habilidades que son herramientas para un futuro viable basado en la búsqueda  de la felicidad y el buen vivir.</a:t>
            </a:r>
          </a:p>
          <a:p>
            <a:pPr marL="0" indent="0">
              <a:buNone/>
            </a:pPr>
            <a:r>
              <a:rPr lang="es-MX" sz="1600" dirty="0">
                <a:solidFill>
                  <a:srgbClr val="002060"/>
                </a:solidFill>
              </a:rPr>
              <a:t> </a:t>
            </a:r>
          </a:p>
          <a:p>
            <a:pPr marL="0" lvl="0" indent="0">
              <a:buNone/>
            </a:pPr>
            <a:r>
              <a:rPr lang="es-MX" sz="1600" dirty="0">
                <a:solidFill>
                  <a:srgbClr val="002060"/>
                </a:solidFill>
              </a:rPr>
              <a:t> Que los alumnos comprendan la </a:t>
            </a:r>
            <a:r>
              <a:rPr lang="es-MX" sz="1600" dirty="0" err="1">
                <a:solidFill>
                  <a:srgbClr val="002060"/>
                </a:solidFill>
              </a:rPr>
              <a:t>multidimensionalidad</a:t>
            </a:r>
            <a:r>
              <a:rPr lang="es-MX" sz="1600" dirty="0">
                <a:solidFill>
                  <a:srgbClr val="002060"/>
                </a:solidFill>
              </a:rPr>
              <a:t> de un conflicto </a:t>
            </a:r>
            <a:r>
              <a:rPr lang="es-MX" sz="1600" dirty="0" smtClean="0">
                <a:solidFill>
                  <a:srgbClr val="002060"/>
                </a:solidFill>
              </a:rPr>
              <a:t>bélico.</a:t>
            </a:r>
            <a:endParaRPr lang="es-MX" sz="1600" dirty="0">
              <a:solidFill>
                <a:srgbClr val="002060"/>
              </a:solidFill>
            </a:endParaRP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78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159275"/>
            <a:ext cx="8520600" cy="507475"/>
          </a:xfrm>
        </p:spPr>
        <p:txBody>
          <a:bodyPr>
            <a:noAutofit/>
          </a:bodyPr>
          <a:lstStyle/>
          <a:p>
            <a:r>
              <a:rPr lang="es-MX" sz="1600" b="1" dirty="0">
                <a:solidFill>
                  <a:srgbClr val="0070C0"/>
                </a:solidFill>
              </a:rPr>
              <a:t>IV. Disciplinas involucradas en el  trabajo interdisciplinario.</a:t>
            </a:r>
            <a:r>
              <a:rPr lang="es-MX" sz="1600" dirty="0">
                <a:solidFill>
                  <a:srgbClr val="0070C0"/>
                </a:solidFill>
              </a:rPr>
              <a:t/>
            </a:r>
            <a:br>
              <a:rPr lang="es-MX" sz="1600" dirty="0">
                <a:solidFill>
                  <a:srgbClr val="0070C0"/>
                </a:solidFill>
              </a:rPr>
            </a:br>
            <a:endParaRPr lang="es-MX" sz="1600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359" t="49219" r="17578" b="7813"/>
          <a:stretch/>
        </p:blipFill>
        <p:spPr>
          <a:xfrm>
            <a:off x="1447800" y="1200150"/>
            <a:ext cx="63436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710" t="27688" r="12500" b="23387"/>
          <a:stretch/>
        </p:blipFill>
        <p:spPr>
          <a:xfrm>
            <a:off x="1333499" y="781050"/>
            <a:ext cx="737595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96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x-none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</a:t>
            </a:r>
            <a:r>
              <a:rPr lang="x-none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</a:t>
            </a:r>
            <a:r>
              <a:rPr lang="es-MX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energía a tu servicio,          hoy, mañana y siempre</a:t>
            </a:r>
            <a:r>
              <a:rPr lang="x-none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688600"/>
            <a:ext cx="8520600" cy="3179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/>
              <a:t>PARTICIPANTES: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dirty="0"/>
          </a:p>
          <a:p>
            <a:pPr lvl="0">
              <a:spcBef>
                <a:spcPts val="0"/>
              </a:spcBef>
              <a:buNone/>
            </a:pP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Gregorio Axayácatl Alba Miranda       Dibujo II</a:t>
            </a:r>
          </a:p>
          <a:p>
            <a:pPr lvl="0">
              <a:spcBef>
                <a:spcPts val="0"/>
              </a:spcBef>
              <a:buNone/>
            </a:pP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Armando Barrón Gil      Informática IV</a:t>
            </a:r>
          </a:p>
          <a:p>
            <a:pPr lvl="0">
              <a:spcBef>
                <a:spcPts val="0"/>
              </a:spcBef>
              <a:buNone/>
            </a:pP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Fidel Gutierrez Flores     Física III</a:t>
            </a:r>
          </a:p>
          <a:p>
            <a:pPr lvl="0">
              <a:spcBef>
                <a:spcPts val="0"/>
              </a:spcBef>
              <a:buNone/>
            </a:pP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María del Carmen Méndez Jiménez     Matemáticas  IV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</p:spPr>
        <p:txBody>
          <a:bodyPr>
            <a:noAutofit/>
          </a:bodyPr>
          <a:lstStyle/>
          <a:p>
            <a:r>
              <a:rPr lang="es-MX" sz="1600" b="1" dirty="0">
                <a:solidFill>
                  <a:srgbClr val="0070C0"/>
                </a:solidFill>
              </a:rPr>
              <a:t>V. Esquema del proceso de construcción del proyecto por disciplinas.</a:t>
            </a:r>
            <a:r>
              <a:rPr lang="es-MX" sz="1600" dirty="0">
                <a:solidFill>
                  <a:srgbClr val="0070C0"/>
                </a:solidFill>
              </a:rPr>
              <a:t/>
            </a:r>
            <a:br>
              <a:rPr lang="es-MX" sz="1600" dirty="0">
                <a:solidFill>
                  <a:srgbClr val="0070C0"/>
                </a:solidFill>
              </a:rPr>
            </a:br>
            <a:r>
              <a:rPr lang="es-MX" sz="1600" b="1" dirty="0">
                <a:solidFill>
                  <a:srgbClr val="0070C0"/>
                </a:solidFill>
              </a:rPr>
              <a:t> </a:t>
            </a:r>
            <a:r>
              <a:rPr lang="es-MX" sz="1600" dirty="0">
                <a:solidFill>
                  <a:srgbClr val="0070C0"/>
                </a:solidFill>
              </a:rPr>
              <a:t/>
            </a:r>
            <a:br>
              <a:rPr lang="es-MX" sz="1600" dirty="0">
                <a:solidFill>
                  <a:srgbClr val="0070C0"/>
                </a:solidFill>
              </a:rPr>
            </a:br>
            <a:endParaRPr lang="es-MX" sz="1600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774" t="29949" r="17187" b="13801"/>
          <a:stretch/>
        </p:blipFill>
        <p:spPr>
          <a:xfrm>
            <a:off x="1400174" y="789124"/>
            <a:ext cx="6410325" cy="42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945" t="25411" r="17773" b="11829"/>
          <a:stretch/>
        </p:blipFill>
        <p:spPr>
          <a:xfrm>
            <a:off x="1619250" y="323849"/>
            <a:ext cx="6324600" cy="45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7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868" t="36459" r="12891" b="9115"/>
          <a:stretch/>
        </p:blipFill>
        <p:spPr>
          <a:xfrm>
            <a:off x="1123949" y="514350"/>
            <a:ext cx="7314653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672" t="32293" r="12891" b="12238"/>
          <a:stretch/>
        </p:blipFill>
        <p:spPr>
          <a:xfrm>
            <a:off x="1257300" y="704850"/>
            <a:ext cx="71628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695" t="49480" r="13087" b="13801"/>
          <a:stretch/>
        </p:blipFill>
        <p:spPr>
          <a:xfrm>
            <a:off x="1143000" y="876300"/>
            <a:ext cx="7701064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398" t="45833" r="8398" b="10677"/>
          <a:stretch/>
        </p:blipFill>
        <p:spPr>
          <a:xfrm>
            <a:off x="609600" y="266700"/>
            <a:ext cx="8115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47609" r="3469" b="18710"/>
          <a:stretch/>
        </p:blipFill>
        <p:spPr bwMode="auto">
          <a:xfrm>
            <a:off x="1430768" y="763793"/>
            <a:ext cx="6777317" cy="271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3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492" t="26562" r="3906" b="11458"/>
          <a:stretch/>
        </p:blipFill>
        <p:spPr>
          <a:xfrm>
            <a:off x="209550" y="419100"/>
            <a:ext cx="89344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58" t="39844" r="2734" b="35417"/>
          <a:stretch/>
        </p:blipFill>
        <p:spPr>
          <a:xfrm>
            <a:off x="209550" y="152400"/>
            <a:ext cx="88011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571" t="27865" r="8594" b="10156"/>
          <a:stretch/>
        </p:blipFill>
        <p:spPr>
          <a:xfrm>
            <a:off x="819150" y="0"/>
            <a:ext cx="79819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endParaRPr lang="es-MX" sz="2800" b="1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868976"/>
          </a:xfrm>
        </p:spPr>
        <p:txBody>
          <a:bodyPr>
            <a:normAutofit/>
          </a:bodyPr>
          <a:lstStyle/>
          <a:p>
            <a:pPr>
              <a:buNone/>
            </a:pPr>
            <a:endParaRPr lang="es-MX" b="1" dirty="0" smtClean="0"/>
          </a:p>
          <a:p>
            <a:pPr marL="457200" indent="-457200">
              <a:buAutoNum type="alphaUcParenR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Productos generados en la segunda sesión de trabajo.</a:t>
            </a:r>
          </a:p>
          <a:p>
            <a:pPr marL="0" indent="0">
              <a:buNone/>
            </a:pP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sz="2400" b="1" dirty="0"/>
              <a:t>Producto 4. </a:t>
            </a:r>
            <a:r>
              <a:rPr lang="es-MX" sz="2400" dirty="0"/>
              <a:t>Organizador gráfico. Preguntas esenciales.</a:t>
            </a:r>
          </a:p>
          <a:p>
            <a:pPr lvl="0"/>
            <a:r>
              <a:rPr lang="es-MX" sz="2400" b="1" dirty="0"/>
              <a:t>Producto 5. </a:t>
            </a:r>
            <a:r>
              <a:rPr lang="es-MX" sz="2400" dirty="0"/>
              <a:t>Organizador gráfico. Proceso de indagación.</a:t>
            </a:r>
          </a:p>
          <a:p>
            <a:pPr lvl="0"/>
            <a:r>
              <a:rPr lang="es-MX" sz="2400" b="1" dirty="0"/>
              <a:t>Producto 6.  </a:t>
            </a:r>
            <a:r>
              <a:rPr lang="es-MX" sz="2400" dirty="0"/>
              <a:t>e) A.M.E.  general</a:t>
            </a:r>
            <a:r>
              <a:rPr lang="es-MX" sz="2400" b="1" dirty="0"/>
              <a:t>.</a:t>
            </a:r>
            <a:endParaRPr lang="es-MX" sz="2400" dirty="0"/>
          </a:p>
          <a:p>
            <a:r>
              <a:rPr lang="es-MX" sz="2400" b="1" dirty="0"/>
              <a:t>Producto 7.  </a:t>
            </a:r>
            <a:r>
              <a:rPr lang="es-MX" sz="2400" dirty="0"/>
              <a:t>g) E.I.P. </a:t>
            </a:r>
            <a:r>
              <a:rPr lang="es-MX" sz="2400" dirty="0" smtClean="0"/>
              <a:t>Resumen</a:t>
            </a:r>
          </a:p>
          <a:p>
            <a:r>
              <a:rPr lang="es-MX" sz="2400" b="1" dirty="0" smtClean="0"/>
              <a:t>Producto 8. </a:t>
            </a:r>
            <a:r>
              <a:rPr lang="es-MX" sz="2400" dirty="0" smtClean="0"/>
              <a:t>Elaboración del proyecto.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94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4425" r="8202" b="12026"/>
          <a:stretch/>
        </p:blipFill>
        <p:spPr bwMode="auto">
          <a:xfrm>
            <a:off x="1065008" y="895205"/>
            <a:ext cx="7870558" cy="28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35142" r="12234" b="17764"/>
          <a:stretch/>
        </p:blipFill>
        <p:spPr bwMode="auto">
          <a:xfrm>
            <a:off x="1753496" y="828339"/>
            <a:ext cx="6685085" cy="29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7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35781" r="12424" b="24859"/>
          <a:stretch/>
        </p:blipFill>
        <p:spPr bwMode="auto">
          <a:xfrm>
            <a:off x="1174172" y="633845"/>
            <a:ext cx="7480667" cy="259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810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34117" r="19569" b="26118"/>
          <a:stretch/>
        </p:blipFill>
        <p:spPr bwMode="auto">
          <a:xfrm>
            <a:off x="1678193" y="699246"/>
            <a:ext cx="6734545" cy="282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4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46720" r="16398" b="27666"/>
          <a:stretch/>
        </p:blipFill>
        <p:spPr bwMode="auto">
          <a:xfrm>
            <a:off x="1871831" y="1065007"/>
            <a:ext cx="6772831" cy="2130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589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859" t="27083" r="4102" b="11719"/>
          <a:stretch/>
        </p:blipFill>
        <p:spPr>
          <a:xfrm>
            <a:off x="228600" y="419100"/>
            <a:ext cx="87820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859" t="31250" r="3711" b="19532"/>
          <a:stretch/>
        </p:blipFill>
        <p:spPr>
          <a:xfrm>
            <a:off x="323850" y="342900"/>
            <a:ext cx="88201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493" t="46874" r="3710" b="13021"/>
          <a:stretch/>
        </p:blipFill>
        <p:spPr>
          <a:xfrm>
            <a:off x="190500" y="133350"/>
            <a:ext cx="8953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3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297" t="36198" r="3320" b="23698"/>
          <a:stretch/>
        </p:blipFill>
        <p:spPr>
          <a:xfrm>
            <a:off x="133350" y="0"/>
            <a:ext cx="90106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47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tx2">
                    <a:lumMod val="75000"/>
                  </a:schemeClr>
                </a:solidFill>
              </a:rPr>
              <a:t>Fotos de reuniones de trabajo.</a:t>
            </a:r>
            <a:endParaRPr lang="es-MX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6" y="572700"/>
            <a:ext cx="4012649" cy="262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47" y="2381715"/>
            <a:ext cx="4334933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69" y="286350"/>
            <a:ext cx="3401122" cy="1913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2" y="3279657"/>
            <a:ext cx="3181623" cy="178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14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34536" y="1291809"/>
            <a:ext cx="2631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Colegio Inglés Michael Faraday, A.C</a:t>
            </a:r>
            <a:endParaRPr lang="es-MX" sz="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Arq</a:t>
            </a: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Gregorio </a:t>
            </a:r>
            <a:r>
              <a:rPr lang="es-MX" sz="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Axay</a:t>
            </a:r>
            <a:r>
              <a:rPr lang="es-MX" sz="800" b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s-MX" sz="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catl</a:t>
            </a: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Alba Miranda</a:t>
            </a:r>
            <a:endParaRPr lang="en-US" sz="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Ing. A</a:t>
            </a:r>
            <a:r>
              <a:rPr lang="es-MX" sz="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rmando </a:t>
            </a: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Barr</a:t>
            </a:r>
            <a:r>
              <a:rPr lang="es-MX" sz="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Gil</a:t>
            </a:r>
            <a:endParaRPr lang="en-US" sz="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en I. Fidel Guti</a:t>
            </a:r>
            <a:r>
              <a:rPr lang="es-MX" sz="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</a:t>
            </a: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rrez Flores</a:t>
            </a:r>
            <a:endParaRPr lang="en-US" sz="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I.B.Q. Ma. Carmen M</a:t>
            </a:r>
            <a:r>
              <a:rPr lang="es-MX" sz="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</a:t>
            </a: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ndez Jim</a:t>
            </a:r>
            <a:r>
              <a:rPr lang="es-MX" sz="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</a:t>
            </a:r>
            <a:r>
              <a:rPr lang="es-MX" sz="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nez</a:t>
            </a:r>
            <a:endParaRPr lang="en-US" sz="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08" y="-367988"/>
            <a:ext cx="6477982" cy="54288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9142" y="145210"/>
            <a:ext cx="2955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PRODUCTO 4.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14641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08" y="323850"/>
            <a:ext cx="4542263" cy="2555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2457450"/>
            <a:ext cx="4192859" cy="268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3" y="171218"/>
            <a:ext cx="3680314" cy="2070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15" y="2969534"/>
            <a:ext cx="3703651" cy="2083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54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5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8" y="82241"/>
            <a:ext cx="4401015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3" y="2476500"/>
            <a:ext cx="4538134" cy="255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98" y="82241"/>
            <a:ext cx="2865867" cy="230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4" y="3011991"/>
            <a:ext cx="3055434" cy="2017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29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212551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868" t="25672" r="9081" b="8215"/>
          <a:stretch/>
        </p:blipFill>
        <p:spPr>
          <a:xfrm>
            <a:off x="669168" y="941900"/>
            <a:ext cx="8081709" cy="38257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80704" y="424055"/>
            <a:ext cx="8520600" cy="4287430"/>
          </a:xfrm>
        </p:spPr>
        <p:txBody>
          <a:bodyPr>
            <a:normAutofit/>
          </a:bodyPr>
          <a:lstStyle/>
          <a:p>
            <a:r>
              <a:rPr lang="es-MX" sz="1400" b="1" dirty="0"/>
              <a:t>Producto </a:t>
            </a:r>
            <a:r>
              <a:rPr lang="es-MX" sz="1400" b="1" dirty="0" smtClean="0"/>
              <a:t>6.</a:t>
            </a:r>
          </a:p>
          <a:p>
            <a:endParaRPr lang="es-MX" sz="1400" b="1" dirty="0" smtClean="0"/>
          </a:p>
          <a:p>
            <a:pPr marL="0" indent="0">
              <a:buNone/>
            </a:pPr>
            <a:r>
              <a:rPr lang="es-ES" sz="1600" b="1" dirty="0"/>
              <a:t>Trabajo en Sesión Plenaria.</a:t>
            </a:r>
            <a:endParaRPr lang="es-MX" sz="1600" dirty="0"/>
          </a:p>
          <a:p>
            <a:pPr marL="0" indent="0">
              <a:buNone/>
            </a:pPr>
            <a:r>
              <a:rPr lang="es-ES" sz="1600" b="1" dirty="0"/>
              <a:t>      </a:t>
            </a:r>
            <a:endParaRPr lang="es-MX" sz="1600" dirty="0"/>
          </a:p>
          <a:p>
            <a:pPr marL="0" indent="0">
              <a:buNone/>
            </a:pPr>
            <a:r>
              <a:rPr lang="es-ES" sz="1600" b="1" dirty="0" smtClean="0"/>
              <a:t>EL  </a:t>
            </a:r>
            <a:r>
              <a:rPr lang="es-ES" sz="1600" b="1" dirty="0"/>
              <a:t>Coordinador:</a:t>
            </a:r>
            <a:endParaRPr lang="es-MX" sz="1600" dirty="0"/>
          </a:p>
          <a:p>
            <a:pPr marL="0" lvl="0" indent="0">
              <a:buNone/>
            </a:pPr>
            <a:r>
              <a:rPr lang="es-ES" sz="1600" dirty="0"/>
              <a:t>Dirige la sesión, para ello toma en cuenta las preguntas asentadas en el presente documento. </a:t>
            </a:r>
            <a:endParaRPr lang="es-MX" sz="1600" dirty="0"/>
          </a:p>
          <a:p>
            <a:pPr marL="0" lvl="0" indent="0">
              <a:buNone/>
            </a:pPr>
            <a:r>
              <a:rPr lang="es-ES" sz="1600" dirty="0"/>
              <a:t>Redacta la respuesta</a:t>
            </a:r>
            <a:r>
              <a:rPr lang="es-ES" sz="1600" b="1" dirty="0"/>
              <a:t> (consensuada) </a:t>
            </a:r>
            <a:r>
              <a:rPr lang="es-ES" sz="1600" dirty="0"/>
              <a:t>a cada una de dichas preguntas, en los espacios que para tal efecto se dan.</a:t>
            </a:r>
            <a:endParaRPr lang="es-MX" sz="1600" dirty="0"/>
          </a:p>
          <a:p>
            <a:pPr marL="0" lvl="0" indent="0">
              <a:buNone/>
            </a:pPr>
            <a:r>
              <a:rPr lang="es-ES" sz="1600" dirty="0"/>
              <a:t>Borra las indicaciones para utilizar el presente documento, así como la NOTA.</a:t>
            </a:r>
            <a:endParaRPr lang="es-MX" sz="1600" dirty="0"/>
          </a:p>
          <a:p>
            <a:pPr marL="0" lvl="0" indent="0">
              <a:buNone/>
            </a:pPr>
            <a:r>
              <a:rPr lang="es-ES" sz="1600" dirty="0"/>
              <a:t>Envía el documento a los</a:t>
            </a:r>
            <a:r>
              <a:rPr lang="es-ES" sz="1600" b="1" dirty="0"/>
              <a:t> </a:t>
            </a:r>
            <a:r>
              <a:rPr lang="es-ES" sz="1600" dirty="0"/>
              <a:t>diferentes grupos de trabajo en formato </a:t>
            </a:r>
            <a:r>
              <a:rPr lang="es-ES" sz="1600" i="1" dirty="0"/>
              <a:t>PDF.</a:t>
            </a:r>
            <a:endParaRPr lang="es-MX" sz="1600" dirty="0"/>
          </a:p>
          <a:p>
            <a:pPr marL="0" indent="0">
              <a:buNone/>
            </a:pPr>
            <a:r>
              <a:rPr lang="es-ES" sz="1600" b="1" dirty="0"/>
              <a:t> </a:t>
            </a:r>
            <a:endParaRPr lang="es-MX" sz="1600" dirty="0"/>
          </a:p>
          <a:p>
            <a:pPr marL="0" indent="0">
              <a:buNone/>
            </a:pPr>
            <a:r>
              <a:rPr lang="es-ES" sz="1600" b="1" dirty="0"/>
              <a:t> NOTA.  </a:t>
            </a:r>
            <a:r>
              <a:rPr lang="es-ES" sz="1600" dirty="0"/>
              <a:t> Los profesores elegidos, para representar a su equipo en esta sesión, serán quienes participen activamente en ella,     </a:t>
            </a:r>
            <a:endParaRPr lang="es-MX" sz="1600" dirty="0"/>
          </a:p>
          <a:p>
            <a:pPr marL="0" indent="0">
              <a:buNone/>
            </a:pPr>
            <a:r>
              <a:rPr lang="es-ES" sz="1600" dirty="0"/>
              <a:t>               Cada representante tomará en cuenta lo asentado en del documento c) A.M.E. Grupos  Heterogéneos, </a:t>
            </a:r>
            <a:r>
              <a:rPr lang="es-ES" sz="1600" dirty="0" smtClean="0"/>
              <a:t>antes redactado.</a:t>
            </a:r>
            <a:endParaRPr lang="es-MX" sz="1600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8004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s-ES" b="1" i="1" dirty="0">
                <a:solidFill>
                  <a:srgbClr val="0070C0"/>
                </a:solidFill>
              </a:rPr>
              <a:t>Planeación de proyectos </a:t>
            </a:r>
            <a:r>
              <a:rPr lang="es-ES" b="1" i="1" dirty="0" smtClean="0">
                <a:solidFill>
                  <a:srgbClr val="0070C0"/>
                </a:solidFill>
              </a:rPr>
              <a:t>Interdisciplinarios.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33350" y="1017726"/>
            <a:ext cx="9010650" cy="412577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A qué responde la necesidad de crear proyectos interdisciplinarios como medio de aprendizaje? 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Porque responde a las necesidades de la educación del siglo XXI  de buscar una ruta distinta donde el alumno adquiera conocimientos y habilidades para dar respuestas a los contextos donde se desarrolla bajo una visión constructivista. 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¿Cuáles son los elementos fundamentales para la estructuración y planeación de los proyectos interdisciplinarios</a:t>
            </a:r>
            <a:r>
              <a:rPr lang="es-ES" sz="16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El profesor se tendrá que preparar en diferentes ejes: recuperar conocimientos de evaluación, trabajo colaborativo, indagación, generar en los alumnos herramientas para ver más allá de una materia construyendo interdisciplinariedad, apoyar e indagar las inquietudes de los alumnos y al mismo tiempo aprender con ellos.</a:t>
            </a:r>
            <a:endParaRPr lang="es-MX" sz="1600" dirty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x-non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1700" y="171450"/>
            <a:ext cx="8520600" cy="4397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¿Cuál es “el método” o “los pasos” para acercarse a la Interdisciplinariedad</a:t>
            </a:r>
            <a:r>
              <a:rPr lang="es-ES" sz="1600" b="1" dirty="0" smtClean="0">
                <a:solidFill>
                  <a:srgbClr val="002060"/>
                </a:solidFill>
              </a:rPr>
              <a:t>”?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Conocer el programa, jerarquizar los elementos y realizarse con docentes para establecer conexiones.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Para conocer elementos reales que se pueden problematizar, innovar a partir de dos áreas distintas.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¿Qué características debe de tener el nombre del proyecto interdisciplinario? 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ES" sz="1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 smtClean="0">
                <a:solidFill>
                  <a:srgbClr val="002060"/>
                </a:solidFill>
              </a:rPr>
              <a:t>Que </a:t>
            </a:r>
            <a:r>
              <a:rPr lang="es-ES" sz="1600" b="1" dirty="0">
                <a:solidFill>
                  <a:srgbClr val="002060"/>
                </a:solidFill>
              </a:rPr>
              <a:t>englobe la idea general que se pretende alcanzar y que refleje la conexión de las </a:t>
            </a:r>
            <a:r>
              <a:rPr lang="es-ES" sz="1600" b="1" dirty="0" smtClean="0">
                <a:solidFill>
                  <a:srgbClr val="002060"/>
                </a:solidFill>
              </a:rPr>
              <a:t>materias.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3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0"/>
            <a:ext cx="8520600" cy="572700"/>
          </a:xfrm>
        </p:spPr>
        <p:txBody>
          <a:bodyPr>
            <a:normAutofit/>
          </a:bodyPr>
          <a:lstStyle/>
          <a:p>
            <a:pPr algn="ctr"/>
            <a:r>
              <a:rPr lang="es-ES" sz="2000" b="1" i="1" dirty="0">
                <a:solidFill>
                  <a:srgbClr val="0070C0"/>
                </a:solidFill>
              </a:rPr>
              <a:t>Documentación del proceso y portafolios de </a:t>
            </a:r>
            <a:r>
              <a:rPr lang="es-ES" sz="2000" b="1" i="1" dirty="0" smtClean="0">
                <a:solidFill>
                  <a:srgbClr val="0070C0"/>
                </a:solidFill>
              </a:rPr>
              <a:t>evidencias.</a:t>
            </a:r>
            <a:endParaRPr lang="es-MX" sz="2000" dirty="0">
              <a:solidFill>
                <a:srgbClr val="0070C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400" y="933450"/>
            <a:ext cx="8991600" cy="421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b="1" i="1" dirty="0">
                <a:solidFill>
                  <a:srgbClr val="002060"/>
                </a:solidFill>
              </a:rPr>
              <a:t>¿Qué se entiende por “Documentación</a:t>
            </a:r>
            <a:r>
              <a:rPr lang="es-ES" sz="1600" b="1" i="1" dirty="0" smtClean="0">
                <a:solidFill>
                  <a:srgbClr val="002060"/>
                </a:solidFill>
              </a:rPr>
              <a:t>”?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i="1" dirty="0">
                <a:solidFill>
                  <a:srgbClr val="002060"/>
                </a:solidFill>
              </a:rPr>
              <a:t>Evidencias que permiten verificar el aprendizaje de los alumnos.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i="1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¿Qué evidencias de documentación concretas se esperan  cuando se  trabaja de manera interdisciplinaria</a:t>
            </a:r>
            <a:r>
              <a:rPr lang="es-ES" sz="16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 Claras y objetivas que permiten visualizar el proceso de construcción del proyecto.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Grabaciones, fotografías, videos, mesas de discusión encuestas, entrevistas.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 </a:t>
            </a: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¿Cuál es la intención de documentar en un proyecto y quién lo debe de hacer</a:t>
            </a:r>
            <a:r>
              <a:rPr lang="es-ES" sz="1600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endParaRPr lang="es-MX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2060"/>
                </a:solidFill>
              </a:rPr>
              <a:t>Que el docente tenga evidencia del proceso de construcción y evaluar la significación del proyecto. Así como tener evidencias del inicio y desarrollo de cada etapa y con ello regresar la autonomía del aprendizaje al estudiante al mostrar procesos, resultados, reflexiones puntos de análisis y comparaciones.</a:t>
            </a:r>
            <a:endParaRPr lang="es-MX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364</TotalTime>
  <Words>851</Words>
  <Application>Microsoft Office PowerPoint</Application>
  <PresentationFormat>Presentación en pantalla (16:9)</PresentationFormat>
  <Paragraphs>137</Paragraphs>
  <Slides>41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 3</vt:lpstr>
      <vt:lpstr>Espiral</vt:lpstr>
      <vt:lpstr>COLEGIO INGLES MICHAEL FARADAY, A.C.</vt:lpstr>
      <vt:lpstr>Nombre del proyecto: La energía a tu servicio,          hoy, mañana y siempre.</vt:lpstr>
      <vt:lpstr>ÍNDICE</vt:lpstr>
      <vt:lpstr>Presentación de PowerPoint</vt:lpstr>
      <vt:lpstr>Producto 5.</vt:lpstr>
      <vt:lpstr>Presentación de PowerPoint</vt:lpstr>
      <vt:lpstr>Planeación de proyectos Interdisciplinarios.</vt:lpstr>
      <vt:lpstr>Presentación de PowerPoint</vt:lpstr>
      <vt:lpstr>Documentación del proceso y portafolios de evidencias.</vt:lpstr>
      <vt:lpstr>Gestión de Proyectos interdisciplinarios.</vt:lpstr>
      <vt:lpstr>Presentación de PowerPoint</vt:lpstr>
      <vt:lpstr>El desarrollo profesional y la formación docente.</vt:lpstr>
      <vt:lpstr>Estructura Inicial de Planeación E.I.P. Resumen (Señalado. Producto7.)</vt:lpstr>
      <vt:lpstr>Contexto. Justifica las circunstancias o elementos de la realidad en la que se da el problema o propuesta.  Introducción y/o justificación del proyecto. </vt:lpstr>
      <vt:lpstr>Presentación de PowerPoint</vt:lpstr>
      <vt:lpstr>II. Intención. Sólo una de las propuestas da nombre al proyecto. </vt:lpstr>
      <vt:lpstr>III. Objetivo general del proyecto. Toma en cuenta a todas las asignaturas  involucradas. </vt:lpstr>
      <vt:lpstr>IV. Disciplinas involucradas en el  trabajo interdisciplinario. </vt:lpstr>
      <vt:lpstr>Presentación de PowerPoint</vt:lpstr>
      <vt:lpstr>V. Esquema del proceso de construcción del proyecto por disciplinas.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Fotos de reuniones de trabajo.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INGLES MICHAEL FARADAY, A.C.</dc:title>
  <dc:creator>TEYITA</dc:creator>
  <cp:lastModifiedBy>Gronk</cp:lastModifiedBy>
  <cp:revision>42</cp:revision>
  <dcterms:modified xsi:type="dcterms:W3CDTF">2018-02-24T02:59:26Z</dcterms:modified>
</cp:coreProperties>
</file>