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Lst>
  <p:notesMasterIdLst>
    <p:notesMasterId r:id="rId9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9" r:id="rId15"/>
    <p:sldId id="268" r:id="rId16"/>
    <p:sldId id="272" r:id="rId17"/>
    <p:sldId id="274" r:id="rId18"/>
    <p:sldId id="275" r:id="rId19"/>
    <p:sldId id="277" r:id="rId20"/>
    <p:sldId id="279" r:id="rId21"/>
    <p:sldId id="280" r:id="rId22"/>
    <p:sldId id="281" r:id="rId23"/>
    <p:sldId id="282" r:id="rId24"/>
    <p:sldId id="283" r:id="rId25"/>
    <p:sldId id="284" r:id="rId26"/>
    <p:sldId id="425" r:id="rId27"/>
    <p:sldId id="424"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426"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Lst>
  <p:sldSz cx="12192000" cy="6858000"/>
  <p:notesSz cx="6858000" cy="9144000"/>
  <p:embeddedFontLst>
    <p:embeddedFont>
      <p:font typeface="Calibri" panose="020F0502020204030204" pitchFamily="34" charset="0"/>
      <p:regular r:id="rId91"/>
      <p:bold r:id="rId92"/>
      <p:italic r:id="rId93"/>
      <p:boldItalic r:id="rId94"/>
    </p:embeddedFont>
    <p:embeddedFont>
      <p:font typeface="Century Gothic" panose="020B0502020202020204" pitchFamily="34" charset="0"/>
      <p:regular r:id="rId95"/>
      <p:bold r:id="rId96"/>
      <p:italic r:id="rId97"/>
      <p:boldItalic r:id="rId98"/>
    </p:embeddedFont>
    <p:embeddedFont>
      <p:font typeface="Corbel" panose="020B0503020204020204" pitchFamily="3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71396C-F74D-4528-B7A8-6F25323E61B8}">
  <a:tblStyle styleId="{8471396C-F74D-4528-B7A8-6F25323E61B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9958377-C1D9-4BC4-9A8D-1E682CFAF9F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5" autoAdjust="0"/>
    <p:restoredTop sz="94660"/>
  </p:normalViewPr>
  <p:slideViewPr>
    <p:cSldViewPr snapToGrid="0">
      <p:cViewPr varScale="1">
        <p:scale>
          <a:sx n="68" d="100"/>
          <a:sy n="68" d="100"/>
        </p:scale>
        <p:origin x="8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12.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95"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0.fntdata"/><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7.fntdata"/><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Shape 2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Shape 25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Shape 26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Shape 27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Shape 2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Shape 2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93" name="Shape 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9253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Shape 33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Shape 34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Shape 3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Shape 35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Shape 36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Shape 3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Shape 37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Shape 38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Shape 38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Shape 3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Shape 40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Shape 40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Shape 4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Shape 41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Shape 42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Shape 4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Shape 43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Shape 43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Shape 4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Shape 4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Shape 45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Shape 46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Shape 4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Shape 47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Shape 4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Shape 48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Shape 48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Shape 48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7145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93" name="Shape 4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Shape 49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12" name="Shape 5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24" name="Shape 5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29" name="Shape 5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39" name="Shape 5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50" name="Shape 5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55" name="Shape 5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70" name="Shape 5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86" name="Shape 5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91" name="Shape 5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6" name="Shape 5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603" name="Shape 6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8" name="Shape 6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614" name="Shape 6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9" name="Shape 6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635" name="Shape 6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pic>
        <p:nvPicPr>
          <p:cNvPr id="12" name="Shape 12"/>
          <p:cNvPicPr preferRelativeResize="0"/>
          <p:nvPr/>
        </p:nvPicPr>
        <p:blipFill rotWithShape="1">
          <a:blip r:embed="rId2">
            <a:alphaModFix/>
          </a:blip>
          <a:srcRect/>
          <a:stretch/>
        </p:blipFill>
        <p:spPr>
          <a:xfrm>
            <a:off x="-1" y="0"/>
            <a:ext cx="12119675" cy="6851142"/>
          </a:xfrm>
          <a:prstGeom prst="rect">
            <a:avLst/>
          </a:prstGeom>
          <a:noFill/>
          <a:ln>
            <a:noFill/>
          </a:ln>
        </p:spPr>
      </p:pic>
      <p:sp>
        <p:nvSpPr>
          <p:cNvPr id="13" name="Shape 13"/>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Shape 14"/>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
        <p:cNvGrpSpPr/>
        <p:nvPr/>
      </p:nvGrpSpPr>
      <p:grpSpPr>
        <a:xfrm>
          <a:off x="0" y="0"/>
          <a:ext cx="0" cy="0"/>
          <a:chOff x="0" y="0"/>
          <a:chExt cx="0" cy="0"/>
        </a:xfrm>
      </p:grpSpPr>
      <p:sp>
        <p:nvSpPr>
          <p:cNvPr id="76" name="Shape 76"/>
          <p:cNvSpPr/>
          <p:nvPr/>
        </p:nvSpPr>
        <p:spPr>
          <a:xfrm>
            <a:off x="0" y="0"/>
            <a:ext cx="667265" cy="6857999"/>
          </a:xfrm>
          <a:prstGeom prst="rect">
            <a:avLst/>
          </a:prstGeom>
          <a:solidFill>
            <a:srgbClr val="012D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77" name="Shape 77"/>
          <p:cNvSpPr/>
          <p:nvPr/>
        </p:nvSpPr>
        <p:spPr>
          <a:xfrm>
            <a:off x="667265" y="0"/>
            <a:ext cx="143695" cy="6857999"/>
          </a:xfrm>
          <a:prstGeom prst="rect">
            <a:avLst/>
          </a:prstGeom>
          <a:solidFill>
            <a:srgbClr val="E2B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78" name="Shape 78"/>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orbel"/>
              <a:buNone/>
              <a:defRPr sz="6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 name="Shape 79"/>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orbel"/>
                <a:ea typeface="Corbel"/>
                <a:cs typeface="Corbel"/>
                <a:sym typeface="Corbe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orbel"/>
                <a:ea typeface="Corbel"/>
                <a:cs typeface="Corbel"/>
                <a:sym typeface="Corbe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80" name="Shape 8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81" name="Shape 8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7F7F7F"/>
              </a:buClr>
              <a:buSzPts val="1000"/>
              <a:buFont typeface="Corbel"/>
              <a:buNone/>
              <a:defRPr sz="1000" b="1"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82" name="Shape 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pic>
        <p:nvPicPr>
          <p:cNvPr id="83" name="Shape 83"/>
          <p:cNvPicPr preferRelativeResize="0"/>
          <p:nvPr/>
        </p:nvPicPr>
        <p:blipFill rotWithShape="1">
          <a:blip r:embed="rId2">
            <a:alphaModFix/>
          </a:blip>
          <a:srcRect/>
          <a:stretch/>
        </p:blipFill>
        <p:spPr>
          <a:xfrm>
            <a:off x="810960" y="216600"/>
            <a:ext cx="4076667" cy="117676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Shape 86"/>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87" name="Shape 87"/>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88" name="Shape 8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89" name="Shape 8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90" name="Shape 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Shape 93"/>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orbel"/>
                <a:ea typeface="Corbel"/>
                <a:cs typeface="Corbel"/>
                <a:sym typeface="Corbe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orbel"/>
                <a:ea typeface="Corbel"/>
                <a:cs typeface="Corbel"/>
                <a:sym typeface="Corbe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orbel"/>
                <a:ea typeface="Corbel"/>
                <a:cs typeface="Corbel"/>
                <a:sym typeface="Corbe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9pPr>
          </a:lstStyle>
          <a:p>
            <a:endParaRPr/>
          </a:p>
        </p:txBody>
      </p:sp>
      <p:sp>
        <p:nvSpPr>
          <p:cNvPr id="94" name="Shape 94"/>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95" name="Shape 95"/>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orbel"/>
                <a:ea typeface="Corbel"/>
                <a:cs typeface="Corbel"/>
                <a:sym typeface="Corbe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orbel"/>
                <a:ea typeface="Corbel"/>
                <a:cs typeface="Corbel"/>
                <a:sym typeface="Corbe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orbel"/>
                <a:ea typeface="Corbel"/>
                <a:cs typeface="Corbel"/>
                <a:sym typeface="Corbe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9pPr>
          </a:lstStyle>
          <a:p>
            <a:endParaRPr/>
          </a:p>
        </p:txBody>
      </p:sp>
      <p:sp>
        <p:nvSpPr>
          <p:cNvPr id="96" name="Shape 96"/>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97" name="Shape 9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98" name="Shape 9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99" name="Shape 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 name="Shape 10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03" name="Shape 10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04" name="Shape 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Shape 10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07" name="Shape 10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08" name="Shape 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 name="Shape 111"/>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9pPr>
          </a:lstStyle>
          <a:p>
            <a:endParaRPr/>
          </a:p>
        </p:txBody>
      </p:sp>
      <p:sp>
        <p:nvSpPr>
          <p:cNvPr id="112" name="Shape 112"/>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9pPr>
          </a:lstStyle>
          <a:p>
            <a:endParaRPr/>
          </a:p>
        </p:txBody>
      </p:sp>
      <p:sp>
        <p:nvSpPr>
          <p:cNvPr id="113" name="Shape 11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14" name="Shape 11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15" name="Shape 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Shape 118"/>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orbel"/>
                <a:ea typeface="Corbel"/>
                <a:cs typeface="Corbel"/>
                <a:sym typeface="Corbe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orbel"/>
                <a:ea typeface="Corbel"/>
                <a:cs typeface="Corbel"/>
                <a:sym typeface="Corbe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orbel"/>
                <a:ea typeface="Corbel"/>
                <a:cs typeface="Corbel"/>
                <a:sym typeface="Corbe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9pPr>
          </a:lstStyle>
          <a:p>
            <a:endParaRPr/>
          </a:p>
        </p:txBody>
      </p:sp>
      <p:sp>
        <p:nvSpPr>
          <p:cNvPr id="119" name="Shape 119"/>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9pPr>
          </a:lstStyle>
          <a:p>
            <a:endParaRPr/>
          </a:p>
        </p:txBody>
      </p:sp>
      <p:sp>
        <p:nvSpPr>
          <p:cNvPr id="120" name="Shape 12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21" name="Shape 12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22" name="Shape 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5" name="Shape 1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26" name="Shape 12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27" name="Shape 12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28" name="Shape 1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1" name="Shape 1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32" name="Shape 13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33" name="Shape 13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34" name="Shape 1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Shape 2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Shape 29"/>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Shape 36"/>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Shape 45"/>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Shape 52"/>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Shape 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
        <p:cNvGrpSpPr/>
        <p:nvPr/>
      </p:nvGrpSpPr>
      <p:grpSpPr>
        <a:xfrm>
          <a:off x="0" y="0"/>
          <a:ext cx="0" cy="0"/>
          <a:chOff x="0" y="0"/>
          <a:chExt cx="0" cy="0"/>
        </a:xfrm>
      </p:grpSpPr>
      <p:sp>
        <p:nvSpPr>
          <p:cNvPr id="64" name="Shape 64"/>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 name="Shape 6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Shape 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Shape 7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72" name="Shape 7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73" name="Shape 7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74" name="Shape 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1.xml"/><Relationship Id="rId1" Type="http://schemas.openxmlformats.org/officeDocument/2006/relationships/slideLayout" Target="../slideLayouts/slideLayout10.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p:nvPr/>
        </p:nvPicPr>
        <p:blipFill rotWithShape="1">
          <a:blip r:embed="rId3">
            <a:alphaModFix/>
          </a:blip>
          <a:srcRect/>
          <a:stretch/>
        </p:blipFill>
        <p:spPr>
          <a:xfrm>
            <a:off x="1" y="-1"/>
            <a:ext cx="12126383" cy="6838442"/>
          </a:xfrm>
          <a:prstGeom prst="rect">
            <a:avLst/>
          </a:prstGeom>
          <a:noFill/>
          <a:ln>
            <a:noFill/>
          </a:ln>
        </p:spPr>
      </p:pic>
      <p:sp>
        <p:nvSpPr>
          <p:cNvPr id="140" name="Shape 140"/>
          <p:cNvSpPr txBox="1">
            <a:spLocks noGrp="1"/>
          </p:cNvSpPr>
          <p:nvPr>
            <p:ph type="ctrTitle"/>
          </p:nvPr>
        </p:nvSpPr>
        <p:spPr>
          <a:xfrm>
            <a:off x="157450" y="3516250"/>
            <a:ext cx="9828300" cy="883500"/>
          </a:xfrm>
          <a:prstGeom prst="rect">
            <a:avLst/>
          </a:prstGeom>
          <a:noFill/>
          <a:ln>
            <a:noFill/>
          </a:ln>
        </p:spPr>
        <p:txBody>
          <a:bodyPr spcFirstLastPara="1" wrap="square" lIns="91425" tIns="45700" rIns="91425" bIns="45700" anchor="b" anchorCtr="0">
            <a:noAutofit/>
          </a:bodyPr>
          <a:lstStyle/>
          <a:p>
            <a:pPr marL="457200" marR="0" lvl="0" indent="-457200" algn="l" rtl="0">
              <a:lnSpc>
                <a:spcPct val="90000"/>
              </a:lnSpc>
              <a:spcBef>
                <a:spcPts val="0"/>
              </a:spcBef>
              <a:spcAft>
                <a:spcPts val="0"/>
              </a:spcAft>
              <a:buClr>
                <a:srgbClr val="000000"/>
              </a:buClr>
              <a:buSzPts val="5400"/>
              <a:buFont typeface="Calibri"/>
              <a:buAutoNum type="arabicParenR"/>
            </a:pPr>
            <a:r>
              <a:rPr lang="en-US" sz="5400" b="1" i="0" u="none" strike="noStrike" cap="none">
                <a:solidFill>
                  <a:srgbClr val="000000"/>
                </a:solidFill>
                <a:latin typeface="Calibri"/>
                <a:ea typeface="Calibri"/>
                <a:cs typeface="Calibri"/>
                <a:sym typeface="Calibri"/>
              </a:rPr>
              <a:t>Portafolio virtual de evidencias</a:t>
            </a:r>
            <a:endParaRPr sz="6000" b="0" i="0" u="none" strike="noStrike" cap="none">
              <a:solidFill>
                <a:schemeClr val="dk1"/>
              </a:solidFill>
              <a:latin typeface="Calibri"/>
              <a:ea typeface="Calibri"/>
              <a:cs typeface="Calibri"/>
              <a:sym typeface="Calibri"/>
            </a:endParaRPr>
          </a:p>
        </p:txBody>
      </p:sp>
      <p:sp>
        <p:nvSpPr>
          <p:cNvPr id="141" name="Shape 141"/>
          <p:cNvSpPr txBox="1">
            <a:spLocks noGrp="1"/>
          </p:cNvSpPr>
          <p:nvPr>
            <p:ph type="subTitle" idx="1"/>
          </p:nvPr>
        </p:nvSpPr>
        <p:spPr>
          <a:xfrm>
            <a:off x="540546" y="4280922"/>
            <a:ext cx="5983200" cy="1045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
              <a:buFont typeface="Arial"/>
              <a:buNone/>
            </a:pPr>
            <a:r>
              <a:rPr lang="en-US" sz="4800" b="1" i="0" u="none" strike="noStrike" cap="none">
                <a:solidFill>
                  <a:srgbClr val="FFFFFF"/>
                </a:solidFill>
                <a:latin typeface="Calibri"/>
                <a:ea typeface="Calibri"/>
                <a:cs typeface="Calibri"/>
                <a:sym typeface="Calibri"/>
              </a:rPr>
              <a:t>Equipo número: 3</a:t>
            </a:r>
            <a:r>
              <a:rPr lang="en-US" sz="6000" b="1" i="0" u="none" strike="noStrike" cap="none">
                <a:solidFill>
                  <a:srgbClr val="FFFFFF"/>
                </a:solidFill>
                <a:latin typeface="Calibri"/>
                <a:ea typeface="Calibri"/>
                <a:cs typeface="Calibri"/>
                <a:sym typeface="Calibri"/>
              </a:rPr>
              <a:t> </a:t>
            </a:r>
            <a:endParaRPr sz="6000" b="1" i="0" u="none" strike="noStrike" cap="non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idx="4294967295"/>
          </p:nvPr>
        </p:nvSpPr>
        <p:spPr>
          <a:xfrm>
            <a:off x="838200" y="240725"/>
            <a:ext cx="10515600" cy="785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en-US" sz="3000" b="1" i="0" u="none" strike="noStrike" cap="none">
                <a:solidFill>
                  <a:srgbClr val="FC0D1B"/>
                </a:solidFill>
                <a:highlight>
                  <a:srgbClr val="FFFFFF"/>
                </a:highlight>
                <a:latin typeface="Arial"/>
                <a:ea typeface="Arial"/>
                <a:cs typeface="Arial"/>
                <a:sym typeface="Arial"/>
              </a:rPr>
              <a:t>Producto 1.</a:t>
            </a:r>
            <a:r>
              <a:rPr lang="en-US" sz="3000" b="0" i="0" u="none" strike="noStrike" cap="none">
                <a:solidFill>
                  <a:srgbClr val="585858"/>
                </a:solidFill>
                <a:highlight>
                  <a:srgbClr val="FFFFFF"/>
                </a:highlight>
                <a:latin typeface="Arial"/>
                <a:ea typeface="Arial"/>
                <a:cs typeface="Arial"/>
                <a:sym typeface="Arial"/>
              </a:rPr>
              <a:t> C.A.I.A.C. Conclusiones Generales. FOTO</a:t>
            </a:r>
            <a:endParaRPr sz="4400" b="0" i="0" u="none" strike="noStrike" cap="none">
              <a:solidFill>
                <a:schemeClr val="dk1"/>
              </a:solidFill>
              <a:latin typeface="Calibri"/>
              <a:ea typeface="Calibri"/>
              <a:cs typeface="Calibri"/>
              <a:sym typeface="Calibri"/>
            </a:endParaRPr>
          </a:p>
        </p:txBody>
      </p:sp>
      <p:pic>
        <p:nvPicPr>
          <p:cNvPr id="190" name="Shape 190" descr="https://lh5.googleusercontent.com/ELw-oGQaynF6spS9nPuZeY894E60rDau3r7kkenJ5WtXuGKL_HU7e3s4fENspbOS3wfYGux1--feXGa4SP872vSm3z9yucEjVNHUe2psnUL70kC9-_vLWG_aMZvDcrMadCjRW6fonUQwkaRgVg"/>
          <p:cNvPicPr preferRelativeResize="0"/>
          <p:nvPr/>
        </p:nvPicPr>
        <p:blipFill rotWithShape="1">
          <a:blip r:embed="rId3">
            <a:alphaModFix/>
          </a:blip>
          <a:srcRect l="11780" t="531" r="12850" b="16370"/>
          <a:stretch/>
        </p:blipFill>
        <p:spPr>
          <a:xfrm>
            <a:off x="1962614" y="903761"/>
            <a:ext cx="7828200" cy="539430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idx="4294967295"/>
          </p:nvPr>
        </p:nvSpPr>
        <p:spPr>
          <a:xfrm>
            <a:off x="838200" y="365125"/>
            <a:ext cx="10515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C0D1B"/>
                </a:solidFill>
                <a:highlight>
                  <a:srgbClr val="FFFFFF"/>
                </a:highlight>
                <a:latin typeface="Arial"/>
                <a:ea typeface="Arial"/>
                <a:cs typeface="Arial"/>
                <a:sym typeface="Arial"/>
              </a:rPr>
              <a:t>Producto 3.</a:t>
            </a:r>
            <a:r>
              <a:rPr lang="en-US" sz="3000" b="0" i="0" u="none" strike="noStrike" cap="none">
                <a:solidFill>
                  <a:srgbClr val="585858"/>
                </a:solidFill>
                <a:highlight>
                  <a:srgbClr val="FFFFFF"/>
                </a:highlight>
                <a:latin typeface="Arial"/>
                <a:ea typeface="Arial"/>
                <a:cs typeface="Arial"/>
                <a:sym typeface="Arial"/>
              </a:rPr>
              <a:t> Fotografías de la sesión tomadas por los propios grupos y la persona asignada para tal fin.</a:t>
            </a:r>
            <a:endParaRPr sz="4400" b="0" i="0" u="none" strike="noStrike" cap="none">
              <a:solidFill>
                <a:schemeClr val="dk1"/>
              </a:solidFill>
              <a:latin typeface="Calibri"/>
              <a:ea typeface="Calibri"/>
              <a:cs typeface="Calibri"/>
              <a:sym typeface="Calibri"/>
            </a:endParaRPr>
          </a:p>
        </p:txBody>
      </p:sp>
      <p:pic>
        <p:nvPicPr>
          <p:cNvPr id="196" name="Shape 196"/>
          <p:cNvPicPr preferRelativeResize="0"/>
          <p:nvPr/>
        </p:nvPicPr>
        <p:blipFill rotWithShape="1">
          <a:blip r:embed="rId3">
            <a:alphaModFix/>
          </a:blip>
          <a:srcRect/>
          <a:stretch/>
        </p:blipFill>
        <p:spPr>
          <a:xfrm rot="10800000">
            <a:off x="838200" y="2010004"/>
            <a:ext cx="4293222" cy="3219917"/>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97" name="Shape 197"/>
          <p:cNvPicPr preferRelativeResize="0"/>
          <p:nvPr/>
        </p:nvPicPr>
        <p:blipFill rotWithShape="1">
          <a:blip r:embed="rId4">
            <a:alphaModFix/>
          </a:blip>
          <a:srcRect t="27094"/>
          <a:stretch/>
        </p:blipFill>
        <p:spPr>
          <a:xfrm>
            <a:off x="6463990" y="2453268"/>
            <a:ext cx="4690542" cy="256478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ctrTitle"/>
          </p:nvPr>
        </p:nvSpPr>
        <p:spPr>
          <a:xfrm>
            <a:off x="1595300" y="4020352"/>
            <a:ext cx="9144000" cy="19764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5.b Fotografía del Organizador gráfico </a:t>
            </a:r>
            <a:r>
              <a:rPr lang="en-US" sz="4500" b="1">
                <a:solidFill>
                  <a:srgbClr val="585858"/>
                </a:solidFill>
                <a:highlight>
                  <a:srgbClr val="FFFFFF"/>
                </a:highlight>
                <a:latin typeface="Arial"/>
                <a:ea typeface="Arial"/>
                <a:cs typeface="Arial"/>
                <a:sym typeface="Arial"/>
              </a:rPr>
              <a:t>que muestre los contenidos y conceptos de todas las asignaturas involucradas  en el proyecto y su interrelación.</a:t>
            </a:r>
            <a:endParaRPr sz="4500" b="1">
              <a:solidFill>
                <a:srgbClr val="585858"/>
              </a:solidFill>
              <a:highlight>
                <a:srgbClr val="FFFFFF"/>
              </a:highlight>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Shape 232"/>
          <p:cNvPicPr preferRelativeResize="0"/>
          <p:nvPr/>
        </p:nvPicPr>
        <p:blipFill rotWithShape="1">
          <a:blip r:embed="rId3">
            <a:alphaModFix/>
          </a:blip>
          <a:srcRect l="13987" r="21162"/>
          <a:stretch/>
        </p:blipFill>
        <p:spPr>
          <a:xfrm rot="5017949">
            <a:off x="9084299" y="1972955"/>
            <a:ext cx="2155738" cy="270422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33" name="Shape 233"/>
          <p:cNvPicPr preferRelativeResize="0"/>
          <p:nvPr/>
        </p:nvPicPr>
        <p:blipFill rotWithShape="1">
          <a:blip r:embed="rId4">
            <a:alphaModFix/>
          </a:blip>
          <a:srcRect l="26537" t="36617" r="26488" b="20784"/>
          <a:stretch/>
        </p:blipFill>
        <p:spPr>
          <a:xfrm>
            <a:off x="1119618" y="398550"/>
            <a:ext cx="7002900" cy="529890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p:nvPr/>
        </p:nvSpPr>
        <p:spPr>
          <a:xfrm>
            <a:off x="1997182" y="5048519"/>
            <a:ext cx="3953700" cy="1809600"/>
          </a:xfrm>
          <a:prstGeom prst="ellipse">
            <a:avLst/>
          </a:prstGeom>
          <a:gradFill>
            <a:gsLst>
              <a:gs pos="0">
                <a:srgbClr val="FF7714"/>
              </a:gs>
              <a:gs pos="100000">
                <a:srgbClr val="FFA773"/>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200" b="0" i="0" u="none" strike="noStrike" cap="none">
                <a:solidFill>
                  <a:srgbClr val="833C0B"/>
                </a:solidFill>
                <a:latin typeface="Arial"/>
                <a:ea typeface="Arial"/>
                <a:cs typeface="Arial"/>
                <a:sym typeface="Arial"/>
              </a:rPr>
              <a:t>Aplicar algún procedimiento de </a:t>
            </a:r>
            <a:r>
              <a:rPr lang="en-US" sz="1200" b="0" i="1" u="none" strike="noStrike" cap="none">
                <a:solidFill>
                  <a:srgbClr val="833C0B"/>
                </a:solidFill>
                <a:latin typeface="Arial"/>
                <a:ea typeface="Arial"/>
                <a:cs typeface="Arial"/>
                <a:sym typeface="Arial"/>
              </a:rPr>
              <a:t>Proporción Áurea</a:t>
            </a:r>
            <a:r>
              <a:rPr lang="en-US" sz="1200" b="0" i="0" u="none" strike="noStrike" cap="none">
                <a:solidFill>
                  <a:srgbClr val="833C0B"/>
                </a:solidFill>
                <a:latin typeface="Arial"/>
                <a:ea typeface="Arial"/>
                <a:cs typeface="Arial"/>
                <a:sym typeface="Arial"/>
              </a:rPr>
              <a:t> a trabajos de diseño y arte. Presentar el producto resultante en un cartel,  obra, pintura, foto, dibujo, mosaico. Realizar un ejemplo de composición áurea. Cada alumno presenta un ejemplo diferente.</a:t>
            </a:r>
            <a:endParaRPr sz="1200" b="0" i="0" u="none" strike="noStrike" cap="none">
              <a:solidFill>
                <a:srgbClr val="833C0B"/>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8" name="Shape 20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Interrelación</a:t>
            </a:r>
            <a:endParaRPr sz="4400" b="0" i="0" u="none" strike="noStrike" cap="none">
              <a:solidFill>
                <a:schemeClr val="dk1"/>
              </a:solidFill>
              <a:latin typeface="Calibri"/>
              <a:ea typeface="Calibri"/>
              <a:cs typeface="Calibri"/>
              <a:sym typeface="Calibri"/>
            </a:endParaRPr>
          </a:p>
        </p:txBody>
      </p:sp>
      <p:grpSp>
        <p:nvGrpSpPr>
          <p:cNvPr id="209" name="Shape 209"/>
          <p:cNvGrpSpPr/>
          <p:nvPr/>
        </p:nvGrpSpPr>
        <p:grpSpPr>
          <a:xfrm>
            <a:off x="425003" y="-26812"/>
            <a:ext cx="9684570" cy="7164907"/>
            <a:chOff x="0" y="-391938"/>
            <a:chExt cx="9684570" cy="7164907"/>
          </a:xfrm>
        </p:grpSpPr>
        <p:sp>
          <p:nvSpPr>
            <p:cNvPr id="210" name="Shape 210"/>
            <p:cNvSpPr/>
            <p:nvPr/>
          </p:nvSpPr>
          <p:spPr>
            <a:xfrm>
              <a:off x="5409239" y="2949609"/>
              <a:ext cx="3397538" cy="3397538"/>
            </a:xfrm>
            <a:custGeom>
              <a:avLst/>
              <a:gdLst/>
              <a:ahLst/>
              <a:cxnLst/>
              <a:rect l="0" t="0" r="0" b="0"/>
              <a:pathLst>
                <a:path w="120000" h="120000" extrusionOk="0">
                  <a:moveTo>
                    <a:pt x="85177" y="19133"/>
                  </a:moveTo>
                  <a:lnTo>
                    <a:pt x="94511" y="11300"/>
                  </a:lnTo>
                  <a:lnTo>
                    <a:pt x="101967" y="17557"/>
                  </a:lnTo>
                  <a:lnTo>
                    <a:pt x="95875" y="28109"/>
                  </a:lnTo>
                  <a:lnTo>
                    <a:pt x="95875" y="28109"/>
                  </a:lnTo>
                  <a:cubicBezTo>
                    <a:pt x="100207" y="32983"/>
                    <a:pt x="103501" y="38688"/>
                    <a:pt x="105555" y="44877"/>
                  </a:cubicBezTo>
                  <a:lnTo>
                    <a:pt x="117740" y="44877"/>
                  </a:lnTo>
                  <a:lnTo>
                    <a:pt x="119431" y="54463"/>
                  </a:lnTo>
                  <a:lnTo>
                    <a:pt x="107980" y="58630"/>
                  </a:lnTo>
                  <a:lnTo>
                    <a:pt x="107980" y="58630"/>
                  </a:lnTo>
                  <a:cubicBezTo>
                    <a:pt x="108167" y="65148"/>
                    <a:pt x="107023" y="71636"/>
                    <a:pt x="104618" y="77697"/>
                  </a:cubicBezTo>
                  <a:lnTo>
                    <a:pt x="113953" y="85530"/>
                  </a:lnTo>
                  <a:lnTo>
                    <a:pt x="109086" y="93960"/>
                  </a:lnTo>
                  <a:lnTo>
                    <a:pt x="97636" y="89792"/>
                  </a:lnTo>
                  <a:cubicBezTo>
                    <a:pt x="93588" y="94905"/>
                    <a:pt x="88542" y="99139"/>
                    <a:pt x="82804" y="102237"/>
                  </a:cubicBezTo>
                  <a:lnTo>
                    <a:pt x="84920" y="114237"/>
                  </a:lnTo>
                  <a:lnTo>
                    <a:pt x="75773" y="117566"/>
                  </a:lnTo>
                  <a:lnTo>
                    <a:pt x="69681" y="107014"/>
                  </a:lnTo>
                  <a:lnTo>
                    <a:pt x="69681" y="107014"/>
                  </a:lnTo>
                  <a:cubicBezTo>
                    <a:pt x="63294" y="108329"/>
                    <a:pt x="56706" y="108329"/>
                    <a:pt x="50319" y="107014"/>
                  </a:cubicBezTo>
                  <a:lnTo>
                    <a:pt x="44227" y="117566"/>
                  </a:lnTo>
                  <a:lnTo>
                    <a:pt x="35080" y="114237"/>
                  </a:lnTo>
                  <a:lnTo>
                    <a:pt x="37196" y="102237"/>
                  </a:lnTo>
                  <a:lnTo>
                    <a:pt x="37196" y="102237"/>
                  </a:lnTo>
                  <a:cubicBezTo>
                    <a:pt x="31458" y="99139"/>
                    <a:pt x="26412" y="94905"/>
                    <a:pt x="22364" y="89792"/>
                  </a:cubicBezTo>
                  <a:lnTo>
                    <a:pt x="10914" y="93960"/>
                  </a:lnTo>
                  <a:lnTo>
                    <a:pt x="6047" y="85530"/>
                  </a:lnTo>
                  <a:lnTo>
                    <a:pt x="15382" y="77697"/>
                  </a:lnTo>
                  <a:lnTo>
                    <a:pt x="15382" y="77697"/>
                  </a:lnTo>
                  <a:cubicBezTo>
                    <a:pt x="12977" y="71636"/>
                    <a:pt x="11833" y="65148"/>
                    <a:pt x="12020" y="58630"/>
                  </a:cubicBezTo>
                  <a:lnTo>
                    <a:pt x="569" y="54463"/>
                  </a:lnTo>
                  <a:lnTo>
                    <a:pt x="2260" y="44877"/>
                  </a:lnTo>
                  <a:lnTo>
                    <a:pt x="14445" y="44877"/>
                  </a:lnTo>
                  <a:lnTo>
                    <a:pt x="14445" y="44877"/>
                  </a:lnTo>
                  <a:cubicBezTo>
                    <a:pt x="16499" y="38688"/>
                    <a:pt x="19793" y="32983"/>
                    <a:pt x="24125" y="28109"/>
                  </a:cubicBezTo>
                  <a:lnTo>
                    <a:pt x="18033" y="17557"/>
                  </a:lnTo>
                  <a:lnTo>
                    <a:pt x="25489" y="11300"/>
                  </a:lnTo>
                  <a:lnTo>
                    <a:pt x="34823" y="19133"/>
                  </a:lnTo>
                  <a:lnTo>
                    <a:pt x="34823" y="19133"/>
                  </a:lnTo>
                  <a:cubicBezTo>
                    <a:pt x="40375" y="15712"/>
                    <a:pt x="46566" y="13459"/>
                    <a:pt x="53017" y="12511"/>
                  </a:cubicBezTo>
                  <a:lnTo>
                    <a:pt x="55133" y="511"/>
                  </a:lnTo>
                  <a:lnTo>
                    <a:pt x="64867" y="511"/>
                  </a:lnTo>
                  <a:lnTo>
                    <a:pt x="66983" y="12511"/>
                  </a:lnTo>
                  <a:lnTo>
                    <a:pt x="66983" y="12511"/>
                  </a:lnTo>
                  <a:cubicBezTo>
                    <a:pt x="73434" y="13459"/>
                    <a:pt x="79625" y="15712"/>
                    <a:pt x="85177" y="19133"/>
                  </a:cubicBezTo>
                  <a:close/>
                </a:path>
              </a:pathLst>
            </a:custGeom>
            <a:solidFill>
              <a:schemeClr val="accent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Shape 211"/>
            <p:cNvSpPr txBox="1"/>
            <p:nvPr/>
          </p:nvSpPr>
          <p:spPr>
            <a:xfrm>
              <a:off x="6092295" y="3745466"/>
              <a:ext cx="2031426" cy="1746405"/>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None/>
              </a:pPr>
              <a:r>
                <a:rPr lang="en-US" sz="1100">
                  <a:solidFill>
                    <a:srgbClr val="833C0B"/>
                  </a:solidFill>
                </a:rPr>
                <a:t>COMUNICACIÓN VISUAL.</a:t>
              </a:r>
              <a:r>
                <a:rPr lang="en-US" sz="1100" b="0" i="0" u="none" strike="noStrike" cap="none">
                  <a:solidFill>
                    <a:srgbClr val="833C0B"/>
                  </a:solidFill>
                  <a:latin typeface="Arial"/>
                  <a:ea typeface="Arial"/>
                  <a:cs typeface="Arial"/>
                  <a:sym typeface="Arial"/>
                </a:rPr>
                <a:t>        Unidad II. Estructuración de espacios. Tema 4. Composición. Identificar y experimentar diferentes tipos de composición a través de la experimentación de diferentes formas y estructuras en el espacio.                               Tema 5. Color</a:t>
              </a:r>
              <a:endParaRPr sz="1100" b="0" i="0" u="none" strike="noStrike" cap="none">
                <a:solidFill>
                  <a:srgbClr val="833C0B"/>
                </a:solidFill>
                <a:latin typeface="Arial"/>
                <a:ea typeface="Arial"/>
                <a:cs typeface="Arial"/>
                <a:sym typeface="Arial"/>
              </a:endParaRPr>
            </a:p>
          </p:txBody>
        </p:sp>
        <p:sp>
          <p:nvSpPr>
            <p:cNvPr id="212" name="Shape 212"/>
            <p:cNvSpPr/>
            <p:nvPr/>
          </p:nvSpPr>
          <p:spPr>
            <a:xfrm>
              <a:off x="0" y="5186427"/>
              <a:ext cx="2110525" cy="803407"/>
            </a:xfrm>
            <a:prstGeom prst="roundRect">
              <a:avLst>
                <a:gd name="adj" fmla="val 10000"/>
              </a:avLst>
            </a:prstGeom>
            <a:solidFill>
              <a:schemeClr val="lt1">
                <a:alpha val="89803"/>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Shape 213"/>
            <p:cNvSpPr txBox="1"/>
            <p:nvPr/>
          </p:nvSpPr>
          <p:spPr>
            <a:xfrm>
              <a:off x="23531" y="5209958"/>
              <a:ext cx="2063463" cy="756345"/>
            </a:xfrm>
            <a:prstGeom prst="rect">
              <a:avLst/>
            </a:prstGeom>
            <a:noFill/>
            <a:ln>
              <a:noFill/>
            </a:ln>
          </p:spPr>
          <p:txBody>
            <a:bodyPr spcFirstLastPara="1" wrap="square" lIns="38100" tIns="38100" rIns="38100" bIns="38100" anchor="t" anchorCtr="0">
              <a:noAutofit/>
            </a:bodyPr>
            <a:lstStyle/>
            <a:p>
              <a:pPr marL="57150" marR="0" lvl="1" indent="-63500" algn="l" rtl="0">
                <a:lnSpc>
                  <a:spcPct val="9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Representar diferentes formas de obtención de la sección </a:t>
              </a:r>
              <a:r>
                <a:rPr lang="en-US" sz="1000"/>
                <a:t>á</a:t>
              </a:r>
              <a:r>
                <a:rPr lang="en-US" sz="1000" b="0" i="0" u="none" strike="noStrike" cap="none">
                  <a:solidFill>
                    <a:srgbClr val="000000"/>
                  </a:solidFill>
                  <a:latin typeface="Arial"/>
                  <a:ea typeface="Arial"/>
                  <a:cs typeface="Arial"/>
                  <a:sym typeface="Arial"/>
                </a:rPr>
                <a:t>urea verificando la precisión, el color y la presentación.</a:t>
              </a:r>
              <a:endParaRPr sz="1000" b="0" i="0" u="none" strike="noStrike" cap="none">
                <a:solidFill>
                  <a:srgbClr val="000000"/>
                </a:solidFill>
                <a:latin typeface="Arial"/>
                <a:ea typeface="Arial"/>
                <a:cs typeface="Arial"/>
                <a:sym typeface="Arial"/>
              </a:endParaRPr>
            </a:p>
          </p:txBody>
        </p:sp>
        <p:sp>
          <p:nvSpPr>
            <p:cNvPr id="214" name="Shape 214"/>
            <p:cNvSpPr/>
            <p:nvPr/>
          </p:nvSpPr>
          <p:spPr>
            <a:xfrm>
              <a:off x="3473865" y="2229232"/>
              <a:ext cx="2470936" cy="2470936"/>
            </a:xfrm>
            <a:custGeom>
              <a:avLst/>
              <a:gdLst/>
              <a:ahLst/>
              <a:cxnLst/>
              <a:rect l="0" t="0" r="0" b="0"/>
              <a:pathLst>
                <a:path w="120000" h="120000" extrusionOk="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chemeClr val="accent3"/>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215"/>
            <p:cNvSpPr txBox="1"/>
            <p:nvPr/>
          </p:nvSpPr>
          <p:spPr>
            <a:xfrm>
              <a:off x="4095931" y="2855057"/>
              <a:ext cx="1226804" cy="1219286"/>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en-US" sz="1000">
                  <a:solidFill>
                    <a:schemeClr val="lt1"/>
                  </a:solidFill>
                </a:rPr>
                <a:t>MATEMÁTICAS VI</a:t>
              </a:r>
              <a:r>
                <a:rPr lang="en-US" sz="1000" b="0" i="0" u="none" strike="noStrike" cap="none">
                  <a:solidFill>
                    <a:schemeClr val="lt1"/>
                  </a:solidFill>
                  <a:latin typeface="Arial"/>
                  <a:ea typeface="Arial"/>
                  <a:cs typeface="Arial"/>
                  <a:sym typeface="Arial"/>
                </a:rPr>
                <a:t>        Unidad </a:t>
              </a:r>
              <a:r>
                <a:rPr lang="en-US" sz="1000">
                  <a:solidFill>
                    <a:schemeClr val="lt1"/>
                  </a:solidFill>
                </a:rPr>
                <a:t>I</a:t>
              </a:r>
              <a:r>
                <a:rPr lang="en-US" sz="1000" b="0" i="0" u="none" strike="noStrike" cap="none">
                  <a:solidFill>
                    <a:schemeClr val="lt1"/>
                  </a:solidFill>
                  <a:latin typeface="Arial"/>
                  <a:ea typeface="Arial"/>
                  <a:cs typeface="Arial"/>
                  <a:sym typeface="Arial"/>
                </a:rPr>
                <a:t>: Sucesiones y series                             </a:t>
              </a:r>
              <a:r>
                <a:rPr lang="en-US" sz="1000">
                  <a:solidFill>
                    <a:schemeClr val="lt1"/>
                  </a:solidFill>
                </a:rPr>
                <a:t>f</a:t>
              </a:r>
              <a:r>
                <a:rPr lang="en-US" sz="1000" b="0" i="0" u="none" strike="noStrike" cap="none">
                  <a:solidFill>
                    <a:schemeClr val="lt1"/>
                  </a:solidFill>
                  <a:latin typeface="Arial"/>
                  <a:ea typeface="Arial"/>
                  <a:cs typeface="Arial"/>
                  <a:sym typeface="Arial"/>
                </a:rPr>
                <a:t>initas e infinitas.</a:t>
              </a:r>
              <a:endParaRPr sz="1000" b="0" i="0" u="none" strike="noStrike" cap="none">
                <a:solidFill>
                  <a:schemeClr val="lt1"/>
                </a:solidFill>
                <a:latin typeface="Arial"/>
                <a:ea typeface="Arial"/>
                <a:cs typeface="Arial"/>
                <a:sym typeface="Arial"/>
              </a:endParaRPr>
            </a:p>
          </p:txBody>
        </p:sp>
        <p:sp>
          <p:nvSpPr>
            <p:cNvPr id="216" name="Shape 216"/>
            <p:cNvSpPr/>
            <p:nvPr/>
          </p:nvSpPr>
          <p:spPr>
            <a:xfrm>
              <a:off x="689317" y="1340701"/>
              <a:ext cx="2162069" cy="1297241"/>
            </a:xfrm>
            <a:prstGeom prst="roundRect">
              <a:avLst>
                <a:gd name="adj" fmla="val 10000"/>
              </a:avLst>
            </a:prstGeom>
            <a:solidFill>
              <a:schemeClr val="lt1">
                <a:alpha val="89803"/>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7" name="Shape 217"/>
            <p:cNvSpPr txBox="1"/>
            <p:nvPr/>
          </p:nvSpPr>
          <p:spPr>
            <a:xfrm>
              <a:off x="727312" y="1378696"/>
              <a:ext cx="2086079" cy="1221251"/>
            </a:xfrm>
            <a:prstGeom prst="rect">
              <a:avLst/>
            </a:prstGeom>
            <a:noFill/>
            <a:ln>
              <a:noFill/>
            </a:ln>
          </p:spPr>
          <p:txBody>
            <a:bodyPr spcFirstLastPara="1" wrap="square" lIns="19050" tIns="19050" rIns="19050" bIns="19050" anchor="t" anchorCtr="0">
              <a:noAutofit/>
            </a:bodyPr>
            <a:lstStyle/>
            <a:p>
              <a:pPr marL="57150" marR="0" lvl="1" indent="-57150" algn="l" rtl="0">
                <a:lnSpc>
                  <a:spcPct val="90000"/>
                </a:lnSpc>
                <a:spcBef>
                  <a:spcPts val="0"/>
                </a:spcBef>
                <a:spcAft>
                  <a:spcPts val="0"/>
                </a:spcAft>
                <a:buClr>
                  <a:srgbClr val="000000"/>
                </a:buClr>
                <a:buSzPts val="500"/>
                <a:buFont typeface="Arial"/>
                <a:buChar char="••"/>
              </a:pPr>
              <a:r>
                <a:rPr lang="en-US" sz="500" b="0" i="0" u="none" strike="noStrike" cap="none">
                  <a:solidFill>
                    <a:srgbClr val="000000"/>
                  </a:solidFill>
                  <a:latin typeface="Arial"/>
                  <a:ea typeface="Arial"/>
                  <a:cs typeface="Arial"/>
                  <a:sym typeface="Arial"/>
                </a:rPr>
                <a:t> </a:t>
              </a:r>
              <a:r>
                <a:rPr lang="en-US" sz="1000" b="0" i="0" u="none" strike="noStrike" cap="none">
                  <a:solidFill>
                    <a:srgbClr val="000000"/>
                  </a:solidFill>
                  <a:latin typeface="Arial"/>
                  <a:ea typeface="Arial"/>
                  <a:cs typeface="Arial"/>
                  <a:sym typeface="Arial"/>
                </a:rPr>
                <a:t>Plantear y resolver problemas relacionados con la proporción </a:t>
              </a:r>
              <a:r>
                <a:rPr lang="en-US" sz="1000"/>
                <a:t>á</a:t>
              </a:r>
              <a:r>
                <a:rPr lang="en-US" sz="1000" b="0" i="0" u="none" strike="noStrike" cap="none">
                  <a:solidFill>
                    <a:srgbClr val="000000"/>
                  </a:solidFill>
                  <a:latin typeface="Arial"/>
                  <a:ea typeface="Arial"/>
                  <a:cs typeface="Arial"/>
                  <a:sym typeface="Arial"/>
                </a:rPr>
                <a:t>urea.</a:t>
              </a:r>
              <a:endParaRPr sz="10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Calcular con precisión la sucesión de Fibonacci y la construcción geométrica de la espiral Áurea.        </a:t>
              </a:r>
              <a:endParaRPr sz="1000" b="0" i="0" u="none" strike="noStrike" cap="none">
                <a:solidFill>
                  <a:srgbClr val="000000"/>
                </a:solidFill>
                <a:latin typeface="Arial"/>
                <a:ea typeface="Arial"/>
                <a:cs typeface="Arial"/>
                <a:sym typeface="Arial"/>
              </a:endParaRPr>
            </a:p>
          </p:txBody>
        </p:sp>
        <p:sp>
          <p:nvSpPr>
            <p:cNvPr id="218" name="Shape 218"/>
            <p:cNvSpPr/>
            <p:nvPr/>
          </p:nvSpPr>
          <p:spPr>
            <a:xfrm rot="-900000">
              <a:off x="4705824" y="164232"/>
              <a:ext cx="2973081" cy="2976268"/>
            </a:xfrm>
            <a:custGeom>
              <a:avLst/>
              <a:gdLst/>
              <a:ahLst/>
              <a:cxnLst/>
              <a:rect l="0" t="0" r="0" b="0"/>
              <a:pathLst>
                <a:path w="120000" h="120000" extrusionOk="0">
                  <a:moveTo>
                    <a:pt x="89790" y="30379"/>
                  </a:moveTo>
                  <a:lnTo>
                    <a:pt x="107497" y="25061"/>
                  </a:lnTo>
                  <a:lnTo>
                    <a:pt x="114017" y="36358"/>
                  </a:lnTo>
                  <a:lnTo>
                    <a:pt x="100535" y="49000"/>
                  </a:lnTo>
                  <a:lnTo>
                    <a:pt x="100535" y="49000"/>
                  </a:lnTo>
                  <a:cubicBezTo>
                    <a:pt x="102488" y="56203"/>
                    <a:pt x="102488" y="63797"/>
                    <a:pt x="100535" y="71000"/>
                  </a:cubicBezTo>
                  <a:lnTo>
                    <a:pt x="114017" y="83642"/>
                  </a:lnTo>
                  <a:lnTo>
                    <a:pt x="107497" y="94939"/>
                  </a:lnTo>
                  <a:lnTo>
                    <a:pt x="89790" y="89621"/>
                  </a:lnTo>
                  <a:cubicBezTo>
                    <a:pt x="84531" y="94914"/>
                    <a:pt x="77957" y="98711"/>
                    <a:pt x="70746" y="100621"/>
                  </a:cubicBezTo>
                  <a:lnTo>
                    <a:pt x="66514" y="118601"/>
                  </a:lnTo>
                  <a:lnTo>
                    <a:pt x="53486" y="118601"/>
                  </a:lnTo>
                  <a:lnTo>
                    <a:pt x="49254" y="100621"/>
                  </a:lnTo>
                  <a:lnTo>
                    <a:pt x="49254" y="100621"/>
                  </a:lnTo>
                  <a:cubicBezTo>
                    <a:pt x="42043" y="98711"/>
                    <a:pt x="35469" y="94914"/>
                    <a:pt x="30210" y="89621"/>
                  </a:cubicBezTo>
                  <a:lnTo>
                    <a:pt x="12503" y="94939"/>
                  </a:lnTo>
                  <a:lnTo>
                    <a:pt x="5983" y="83642"/>
                  </a:lnTo>
                  <a:lnTo>
                    <a:pt x="19465" y="71000"/>
                  </a:lnTo>
                  <a:lnTo>
                    <a:pt x="19465" y="71000"/>
                  </a:lnTo>
                  <a:cubicBezTo>
                    <a:pt x="17512" y="63797"/>
                    <a:pt x="17512" y="56203"/>
                    <a:pt x="19465" y="49000"/>
                  </a:cubicBezTo>
                  <a:lnTo>
                    <a:pt x="5983" y="36358"/>
                  </a:lnTo>
                  <a:lnTo>
                    <a:pt x="12503" y="25061"/>
                  </a:lnTo>
                  <a:lnTo>
                    <a:pt x="30210" y="30379"/>
                  </a:lnTo>
                  <a:lnTo>
                    <a:pt x="30210" y="30379"/>
                  </a:lnTo>
                  <a:cubicBezTo>
                    <a:pt x="35469" y="25086"/>
                    <a:pt x="42043" y="21289"/>
                    <a:pt x="49254" y="19379"/>
                  </a:cubicBezTo>
                  <a:lnTo>
                    <a:pt x="53486" y="1399"/>
                  </a:lnTo>
                  <a:lnTo>
                    <a:pt x="66514" y="1399"/>
                  </a:lnTo>
                  <a:lnTo>
                    <a:pt x="70746" y="19379"/>
                  </a:lnTo>
                  <a:lnTo>
                    <a:pt x="70746" y="19379"/>
                  </a:lnTo>
                  <a:cubicBezTo>
                    <a:pt x="77957" y="21289"/>
                    <a:pt x="84531" y="25086"/>
                    <a:pt x="89790" y="30379"/>
                  </a:cubicBezTo>
                  <a:close/>
                </a:path>
              </a:pathLst>
            </a:custGeom>
            <a:solidFill>
              <a:schemeClr val="accent4"/>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9" name="Shape 219"/>
            <p:cNvSpPr txBox="1"/>
            <p:nvPr/>
          </p:nvSpPr>
          <p:spPr>
            <a:xfrm>
              <a:off x="5310822" y="692274"/>
              <a:ext cx="1763100" cy="18096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en-US" sz="1000">
                  <a:solidFill>
                    <a:schemeClr val="lt1"/>
                  </a:solidFill>
                </a:rPr>
                <a:t>HISTORIA DE LAS DOCTRINAS FILOSÓFICAS.</a:t>
              </a:r>
              <a:endParaRPr sz="1000">
                <a:solidFill>
                  <a:schemeClr val="lt1"/>
                </a:solidFill>
              </a:endParaRPr>
            </a:p>
            <a:p>
              <a:pPr marL="0" marR="0" lvl="0" indent="0" algn="ctr" rtl="0">
                <a:lnSpc>
                  <a:spcPct val="90000"/>
                </a:lnSpc>
                <a:spcBef>
                  <a:spcPts val="0"/>
                </a:spcBef>
                <a:spcAft>
                  <a:spcPts val="0"/>
                </a:spcAft>
                <a:buNone/>
              </a:pPr>
              <a:r>
                <a:rPr lang="en-US" sz="1000" b="0" i="0" u="none" strike="noStrike" cap="none">
                  <a:solidFill>
                    <a:schemeClr val="lt1"/>
                  </a:solidFill>
                  <a:latin typeface="Arial"/>
                  <a:ea typeface="Arial"/>
                  <a:cs typeface="Arial"/>
                  <a:sym typeface="Arial"/>
                </a:rPr>
                <a:t>Unidad II. Origen e inicios de la filosofía en Grecia.                    Tema 2. El principio fundamentador en los primeros filósofos.                      Unidad IV. La problemática Renacentista. </a:t>
              </a:r>
              <a:endParaRPr sz="1000">
                <a:solidFill>
                  <a:schemeClr val="lt1"/>
                </a:solidFill>
              </a:endParaRPr>
            </a:p>
            <a:p>
              <a:pPr marL="0" marR="0" lvl="0" indent="0" algn="ctr" rtl="0">
                <a:lnSpc>
                  <a:spcPct val="90000"/>
                </a:lnSpc>
                <a:spcBef>
                  <a:spcPts val="0"/>
                </a:spcBef>
                <a:spcAft>
                  <a:spcPts val="0"/>
                </a:spcAft>
                <a:buNone/>
              </a:pPr>
              <a:r>
                <a:rPr lang="en-US" sz="1000" b="0" i="0" u="none" strike="noStrike" cap="none">
                  <a:solidFill>
                    <a:schemeClr val="lt1"/>
                  </a:solidFill>
                  <a:latin typeface="Arial"/>
                  <a:ea typeface="Arial"/>
                  <a:cs typeface="Arial"/>
                  <a:sym typeface="Arial"/>
                </a:rPr>
                <a:t>            Tema 1. Renacimiento, movimiento cultural.</a:t>
              </a:r>
              <a:endParaRPr sz="1000" b="0" i="0" u="none" strike="noStrike" cap="none">
                <a:solidFill>
                  <a:schemeClr val="lt1"/>
                </a:solidFill>
                <a:latin typeface="Arial"/>
                <a:ea typeface="Arial"/>
                <a:cs typeface="Arial"/>
                <a:sym typeface="Arial"/>
              </a:endParaRPr>
            </a:p>
          </p:txBody>
        </p:sp>
        <p:sp>
          <p:nvSpPr>
            <p:cNvPr id="220" name="Shape 220"/>
            <p:cNvSpPr/>
            <p:nvPr/>
          </p:nvSpPr>
          <p:spPr>
            <a:xfrm>
              <a:off x="7471563" y="0"/>
              <a:ext cx="2162069" cy="1297241"/>
            </a:xfrm>
            <a:prstGeom prst="roundRect">
              <a:avLst>
                <a:gd name="adj" fmla="val 10000"/>
              </a:avLst>
            </a:prstGeom>
            <a:solidFill>
              <a:schemeClr val="lt1">
                <a:alpha val="89803"/>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1" name="Shape 221"/>
            <p:cNvSpPr txBox="1"/>
            <p:nvPr/>
          </p:nvSpPr>
          <p:spPr>
            <a:xfrm>
              <a:off x="7509558" y="37995"/>
              <a:ext cx="2086079" cy="1221251"/>
            </a:xfrm>
            <a:prstGeom prst="rect">
              <a:avLst/>
            </a:prstGeom>
            <a:noFill/>
            <a:ln>
              <a:noFill/>
            </a:ln>
          </p:spPr>
          <p:txBody>
            <a:bodyPr spcFirstLastPara="1" wrap="square" lIns="38100" tIns="38100" rIns="38100" bIns="38100" anchor="t" anchorCtr="0">
              <a:noAutofit/>
            </a:bodyPr>
            <a:lstStyle/>
            <a:p>
              <a:pPr marL="57150" marR="0" lvl="1" indent="-63500" algn="l" rtl="0">
                <a:lnSpc>
                  <a:spcPct val="9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Ensayos, lecturas y reportes sobre la proporción Áurea, el periodo, el contexto histórico y los personajes trascendentes desde un punto de vista multidisciplinario.</a:t>
              </a:r>
              <a:endParaRPr sz="1000" b="0" i="0" u="none" strike="noStrike" cap="none">
                <a:solidFill>
                  <a:srgbClr val="000000"/>
                </a:solidFill>
                <a:latin typeface="Arial"/>
                <a:ea typeface="Arial"/>
                <a:cs typeface="Arial"/>
                <a:sym typeface="Arial"/>
              </a:endParaRPr>
            </a:p>
          </p:txBody>
        </p:sp>
        <p:sp>
          <p:nvSpPr>
            <p:cNvPr id="222" name="Shape 222"/>
            <p:cNvSpPr/>
            <p:nvPr/>
          </p:nvSpPr>
          <p:spPr>
            <a:xfrm>
              <a:off x="5335722" y="2424121"/>
              <a:ext cx="4348848" cy="4348848"/>
            </a:xfrm>
            <a:custGeom>
              <a:avLst/>
              <a:gdLst/>
              <a:ahLst/>
              <a:cxnLst/>
              <a:rect l="0" t="0" r="0" b="0"/>
              <a:pathLst>
                <a:path w="120000" h="120000" extrusionOk="0">
                  <a:moveTo>
                    <a:pt x="53331" y="4147"/>
                  </a:moveTo>
                  <a:lnTo>
                    <a:pt x="53331" y="4147"/>
                  </a:lnTo>
                  <a:cubicBezTo>
                    <a:pt x="76730" y="1353"/>
                    <a:pt x="99392" y="13442"/>
                    <a:pt x="110103" y="34433"/>
                  </a:cubicBezTo>
                  <a:cubicBezTo>
                    <a:pt x="120815" y="55424"/>
                    <a:pt x="117306" y="80867"/>
                    <a:pt x="101312" y="98175"/>
                  </a:cubicBezTo>
                  <a:lnTo>
                    <a:pt x="103840" y="100931"/>
                  </a:lnTo>
                  <a:lnTo>
                    <a:pt x="96120" y="99382"/>
                  </a:lnTo>
                  <a:lnTo>
                    <a:pt x="94968" y="91258"/>
                  </a:lnTo>
                  <a:lnTo>
                    <a:pt x="97496" y="94014"/>
                  </a:lnTo>
                  <a:cubicBezTo>
                    <a:pt x="111689" y="78368"/>
                    <a:pt x="114675" y="55554"/>
                    <a:pt x="104987" y="36782"/>
                  </a:cubicBezTo>
                  <a:cubicBezTo>
                    <a:pt x="95299" y="18010"/>
                    <a:pt x="74973" y="7227"/>
                    <a:pt x="53997" y="9732"/>
                  </a:cubicBezTo>
                  <a:close/>
                </a:path>
              </a:pathLst>
            </a:cu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3" name="Shape 223"/>
            <p:cNvSpPr/>
            <p:nvPr/>
          </p:nvSpPr>
          <p:spPr>
            <a:xfrm>
              <a:off x="3162305" y="1523670"/>
              <a:ext cx="3159710" cy="3159710"/>
            </a:xfrm>
            <a:custGeom>
              <a:avLst/>
              <a:gdLst/>
              <a:ahLst/>
              <a:cxnLst/>
              <a:rect l="0" t="0" r="0" b="0"/>
              <a:pathLst>
                <a:path w="120000" h="120000" extrusionOk="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4" name="Shape 224"/>
            <p:cNvSpPr/>
            <p:nvPr/>
          </p:nvSpPr>
          <p:spPr>
            <a:xfrm>
              <a:off x="4078004" y="-391938"/>
              <a:ext cx="4149691" cy="3618094"/>
            </a:xfrm>
            <a:custGeom>
              <a:avLst/>
              <a:gdLst/>
              <a:ahLst/>
              <a:cxnLst/>
              <a:rect l="0" t="0" r="0" b="0"/>
              <a:pathLst>
                <a:path w="120000" h="120000" extrusionOk="0">
                  <a:moveTo>
                    <a:pt x="4443" y="65421"/>
                  </a:moveTo>
                  <a:lnTo>
                    <a:pt x="4443" y="65421"/>
                  </a:lnTo>
                  <a:cubicBezTo>
                    <a:pt x="2750" y="48452"/>
                    <a:pt x="9080" y="31661"/>
                    <a:pt x="21593" y="19930"/>
                  </a:cubicBezTo>
                  <a:lnTo>
                    <a:pt x="18821" y="16341"/>
                  </a:lnTo>
                  <a:lnTo>
                    <a:pt x="28206" y="18832"/>
                  </a:lnTo>
                  <a:lnTo>
                    <a:pt x="28508" y="28883"/>
                  </a:lnTo>
                  <a:lnTo>
                    <a:pt x="25735" y="25293"/>
                  </a:lnTo>
                  <a:lnTo>
                    <a:pt x="25735" y="25293"/>
                  </a:lnTo>
                  <a:cubicBezTo>
                    <a:pt x="14707" y="35518"/>
                    <a:pt x="9155" y="50096"/>
                    <a:pt x="10684" y="64812"/>
                  </a:cubicBezTo>
                  <a:close/>
                </a:path>
              </a:pathLst>
            </a:cu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25" name="Shape 225"/>
          <p:cNvSpPr/>
          <p:nvPr/>
        </p:nvSpPr>
        <p:spPr>
          <a:xfrm>
            <a:off x="8139447" y="1197734"/>
            <a:ext cx="3953815" cy="1957589"/>
          </a:xfrm>
          <a:prstGeom prst="ellipse">
            <a:avLst/>
          </a:prstGeom>
          <a:gradFill>
            <a:gsLst>
              <a:gs pos="0">
                <a:srgbClr val="FFD300"/>
              </a:gs>
              <a:gs pos="100000">
                <a:srgbClr val="FFEF63"/>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100" b="0" i="0" u="none" strike="noStrike" cap="none">
                <a:solidFill>
                  <a:srgbClr val="7F6000"/>
                </a:solidFill>
                <a:latin typeface="Arial"/>
                <a:ea typeface="Arial"/>
                <a:cs typeface="Arial"/>
                <a:sym typeface="Arial"/>
              </a:rPr>
              <a:t>Caracterizar el principio fundamentador de los primeros filósofos especialmente en Pitágoras, y </a:t>
            </a:r>
            <a:r>
              <a:rPr lang="en-US" sz="1100">
                <a:solidFill>
                  <a:srgbClr val="7F6000"/>
                </a:solidFill>
              </a:rPr>
              <a:t>su concepción</a:t>
            </a:r>
            <a:r>
              <a:rPr lang="en-US" sz="1100" b="0" i="0" u="none" strike="noStrike" cap="none">
                <a:solidFill>
                  <a:srgbClr val="7F6000"/>
                </a:solidFill>
                <a:latin typeface="Arial"/>
                <a:ea typeface="Arial"/>
                <a:cs typeface="Arial"/>
                <a:sym typeface="Arial"/>
              </a:rPr>
              <a:t> sobre </a:t>
            </a:r>
            <a:r>
              <a:rPr lang="en-US" sz="1100">
                <a:solidFill>
                  <a:srgbClr val="7F6000"/>
                </a:solidFill>
              </a:rPr>
              <a:t>a</a:t>
            </a:r>
            <a:r>
              <a:rPr lang="en-US" sz="1100" b="0" i="0" u="none" strike="noStrike" cap="none">
                <a:solidFill>
                  <a:srgbClr val="7F6000"/>
                </a:solidFill>
                <a:latin typeface="Arial"/>
                <a:ea typeface="Arial"/>
                <a:cs typeface="Arial"/>
                <a:sym typeface="Arial"/>
              </a:rPr>
              <a:t>rmonía numérica y orden natural.</a:t>
            </a:r>
            <a:endParaRPr sz="1100">
              <a:solidFill>
                <a:srgbClr val="7F6000"/>
              </a:solidFill>
            </a:endParaRPr>
          </a:p>
          <a:p>
            <a:pPr marL="0" marR="0" lvl="0" indent="0" algn="l" rtl="0">
              <a:lnSpc>
                <a:spcPct val="100000"/>
              </a:lnSpc>
              <a:spcBef>
                <a:spcPts val="0"/>
              </a:spcBef>
              <a:spcAft>
                <a:spcPts val="0"/>
              </a:spcAft>
              <a:buNone/>
            </a:pPr>
            <a:r>
              <a:rPr lang="en-US" sz="1100">
                <a:solidFill>
                  <a:srgbClr val="7F6000"/>
                </a:solidFill>
              </a:rPr>
              <a:t>Evolución del concepto de </a:t>
            </a:r>
            <a:r>
              <a:rPr lang="en-US" sz="1100" b="0" i="1" u="none" strike="noStrike" cap="none">
                <a:solidFill>
                  <a:srgbClr val="7F6000"/>
                </a:solidFill>
                <a:latin typeface="Arial"/>
                <a:ea typeface="Arial"/>
                <a:cs typeface="Arial"/>
                <a:sym typeface="Arial"/>
              </a:rPr>
              <a:t>Proporción Áurea </a:t>
            </a:r>
            <a:r>
              <a:rPr lang="en-US" sz="1100" b="0" i="0" u="none" strike="noStrike" cap="none">
                <a:solidFill>
                  <a:srgbClr val="7F6000"/>
                </a:solidFill>
                <a:latin typeface="Arial"/>
                <a:ea typeface="Arial"/>
                <a:cs typeface="Arial"/>
                <a:sym typeface="Arial"/>
              </a:rPr>
              <a:t>en las Matemáticas y el Arte</a:t>
            </a:r>
            <a:r>
              <a:rPr lang="en-US" sz="1100">
                <a:solidFill>
                  <a:schemeClr val="dk1"/>
                </a:solidFill>
              </a:rPr>
              <a:t> </a:t>
            </a:r>
            <a:r>
              <a:rPr lang="en-US" sz="1100">
                <a:solidFill>
                  <a:srgbClr val="7F6000"/>
                </a:solidFill>
              </a:rPr>
              <a:t>a</a:t>
            </a:r>
            <a:r>
              <a:rPr lang="en-US" sz="1100">
                <a:solidFill>
                  <a:schemeClr val="dk1"/>
                </a:solidFill>
              </a:rPr>
              <a:t> </a:t>
            </a:r>
            <a:r>
              <a:rPr lang="en-US" sz="1100">
                <a:solidFill>
                  <a:srgbClr val="7F6000"/>
                </a:solidFill>
              </a:rPr>
              <a:t>partir del Renacimiento.</a:t>
            </a:r>
            <a:endParaRPr sz="1100">
              <a:solidFill>
                <a:srgbClr val="7F6000"/>
              </a:solidFill>
            </a:endParaRPr>
          </a:p>
        </p:txBody>
      </p:sp>
      <p:sp>
        <p:nvSpPr>
          <p:cNvPr id="226" name="Shape 226"/>
          <p:cNvSpPr/>
          <p:nvPr/>
        </p:nvSpPr>
        <p:spPr>
          <a:xfrm>
            <a:off x="276360" y="2807594"/>
            <a:ext cx="3310944" cy="1957589"/>
          </a:xfrm>
          <a:prstGeom prst="ellipse">
            <a:avLst/>
          </a:prstGeom>
          <a:gradFill>
            <a:gsLst>
              <a:gs pos="0">
                <a:schemeClr val="accent3"/>
              </a:gs>
              <a:gs pos="100000">
                <a:srgbClr val="D8D8D8"/>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Calcular la sucesión de Fibonacci, los números de Fibonacci, el triángulo de Tartaglia y el número Áureo. Realizar la construcción geométrica y el análisis de algún objeto de la vida cotidiana o de la naturaleza.</a:t>
            </a:r>
            <a:endParaRPr sz="1200" b="0" i="0" u="none" strike="noStrike" cap="none">
              <a:solidFill>
                <a:schemeClr val="dk1"/>
              </a:solidFill>
              <a:latin typeface="Arial"/>
              <a:ea typeface="Arial"/>
              <a:cs typeface="Arial"/>
              <a:sym typeface="Arial"/>
            </a:endParaRPr>
          </a:p>
        </p:txBody>
      </p:sp>
      <p:sp>
        <p:nvSpPr>
          <p:cNvPr id="227" name="Shape 227"/>
          <p:cNvSpPr txBox="1">
            <a:spLocks noGrp="1"/>
          </p:cNvSpPr>
          <p:nvPr>
            <p:ph type="title" idx="4294967295"/>
          </p:nvPr>
        </p:nvSpPr>
        <p:spPr>
          <a:xfrm>
            <a:off x="5" y="-26800"/>
            <a:ext cx="2359800" cy="664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C0D1B"/>
                </a:solidFill>
                <a:highlight>
                  <a:srgbClr val="FFFFFF"/>
                </a:highlight>
                <a:latin typeface="Arial"/>
                <a:ea typeface="Arial"/>
                <a:cs typeface="Arial"/>
                <a:sym typeface="Arial"/>
              </a:rPr>
              <a:t>Producto 2</a:t>
            </a:r>
            <a:r>
              <a:rPr lang="en-US" sz="3000" b="0" i="0" u="none" strike="noStrike" cap="none">
                <a:solidFill>
                  <a:srgbClr val="585858"/>
                </a:solidFill>
                <a:highlight>
                  <a:srgbClr val="FFFFFF"/>
                </a:highlight>
                <a:latin typeface="Arial"/>
                <a:ea typeface="Arial"/>
                <a:cs typeface="Arial"/>
                <a:sym typeface="Arial"/>
              </a:rPr>
              <a:t> </a:t>
            </a:r>
            <a:endParaRPr sz="44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subTitle" idx="1"/>
          </p:nvPr>
        </p:nvSpPr>
        <p:spPr>
          <a:xfrm>
            <a:off x="1256950" y="582275"/>
            <a:ext cx="10515600" cy="6000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1000"/>
              </a:spcBef>
              <a:spcAft>
                <a:spcPts val="0"/>
              </a:spcAft>
              <a:buClr>
                <a:schemeClr val="dk1"/>
              </a:buClr>
              <a:buSzPts val="2400"/>
              <a:buFont typeface="Arial"/>
              <a:buNone/>
            </a:pPr>
            <a:r>
              <a:rPr lang="en-US" sz="1800" b="1" i="0" u="none" strike="noStrike" cap="none" dirty="0">
                <a:solidFill>
                  <a:srgbClr val="1C4587"/>
                </a:solidFill>
                <a:latin typeface="Century Gothic"/>
                <a:ea typeface="Century Gothic"/>
                <a:cs typeface="Century Gothic"/>
                <a:sym typeface="Century Gothic"/>
              </a:rPr>
              <a:t>5.c </a:t>
            </a:r>
            <a:r>
              <a:rPr lang="en-US" sz="1800" b="1" i="0" u="none" strike="noStrike" cap="none" dirty="0" err="1">
                <a:solidFill>
                  <a:srgbClr val="1C4587"/>
                </a:solidFill>
                <a:latin typeface="Century Gothic"/>
                <a:ea typeface="Century Gothic"/>
                <a:cs typeface="Century Gothic"/>
                <a:sym typeface="Century Gothic"/>
              </a:rPr>
              <a:t>Introducción</a:t>
            </a:r>
            <a:r>
              <a:rPr lang="en-US" sz="1800" b="1" i="0" u="none" strike="noStrike" cap="none" dirty="0">
                <a:solidFill>
                  <a:srgbClr val="1C4587"/>
                </a:solidFill>
                <a:latin typeface="Century Gothic"/>
                <a:ea typeface="Century Gothic"/>
                <a:cs typeface="Century Gothic"/>
                <a:sym typeface="Century Gothic"/>
              </a:rPr>
              <a:t> y/o </a:t>
            </a:r>
            <a:r>
              <a:rPr lang="en-US" sz="1800" b="1" i="0" u="none" strike="noStrike" cap="none" dirty="0" err="1">
                <a:solidFill>
                  <a:srgbClr val="1C4587"/>
                </a:solidFill>
                <a:latin typeface="Century Gothic"/>
                <a:ea typeface="Century Gothic"/>
                <a:cs typeface="Century Gothic"/>
                <a:sym typeface="Century Gothic"/>
              </a:rPr>
              <a:t>justificación</a:t>
            </a:r>
            <a:r>
              <a:rPr lang="en-US" sz="1800" b="1" i="0" u="none" strike="noStrike" cap="none" dirty="0">
                <a:solidFill>
                  <a:srgbClr val="1C4587"/>
                </a:solidFill>
                <a:latin typeface="Century Gothic"/>
                <a:ea typeface="Century Gothic"/>
                <a:cs typeface="Century Gothic"/>
                <a:sym typeface="Century Gothic"/>
              </a:rPr>
              <a:t> del </a:t>
            </a:r>
            <a:r>
              <a:rPr lang="en-US" sz="1800" b="1" i="0" u="none" strike="noStrike" cap="none" dirty="0" err="1">
                <a:solidFill>
                  <a:srgbClr val="1C4587"/>
                </a:solidFill>
                <a:latin typeface="Century Gothic"/>
                <a:ea typeface="Century Gothic"/>
                <a:cs typeface="Century Gothic"/>
                <a:sym typeface="Century Gothic"/>
              </a:rPr>
              <a:t>proyecto</a:t>
            </a:r>
            <a:endParaRPr sz="1800" b="1" i="0" u="none" strike="noStrike" cap="none" dirty="0">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dirty="0">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dirty="0">
              <a:solidFill>
                <a:srgbClr val="1C4587"/>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2400"/>
              <a:buFont typeface="Arial"/>
              <a:buNone/>
            </a:pPr>
            <a:endParaRPr sz="1800" b="1" dirty="0">
              <a:solidFill>
                <a:srgbClr val="1C4587"/>
              </a:solidFill>
              <a:latin typeface="Century Gothic"/>
              <a:ea typeface="Century Gothic"/>
              <a:cs typeface="Century Gothic"/>
              <a:sym typeface="Century Gothic"/>
            </a:endParaRPr>
          </a:p>
          <a:p>
            <a:pPr marL="0" marR="114300" lvl="0" indent="0" algn="just" rtl="0">
              <a:lnSpc>
                <a:spcPct val="115000"/>
              </a:lnSpc>
              <a:spcBef>
                <a:spcPts val="400"/>
              </a:spcBef>
              <a:spcAft>
                <a:spcPts val="0"/>
              </a:spcAft>
              <a:buClr>
                <a:schemeClr val="dk1"/>
              </a:buClr>
              <a:buSzPts val="2400"/>
              <a:buFont typeface="Arial"/>
              <a:buNone/>
            </a:pPr>
            <a:r>
              <a:rPr lang="en-US" sz="1800" dirty="0">
                <a:solidFill>
                  <a:srgbClr val="000000"/>
                </a:solidFill>
                <a:latin typeface="Century Gothic"/>
                <a:ea typeface="Century Gothic"/>
                <a:cs typeface="Century Gothic"/>
                <a:sym typeface="Century Gothic"/>
              </a:rPr>
              <a:t>La </a:t>
            </a:r>
            <a:r>
              <a:rPr lang="en-US" sz="1800" dirty="0" err="1">
                <a:solidFill>
                  <a:srgbClr val="000000"/>
                </a:solidFill>
                <a:latin typeface="Century Gothic"/>
                <a:ea typeface="Century Gothic"/>
                <a:cs typeface="Century Gothic"/>
                <a:sym typeface="Century Gothic"/>
              </a:rPr>
              <a:t>sección</a:t>
            </a:r>
            <a:r>
              <a:rPr lang="en-US" sz="1800" dirty="0">
                <a:solidFill>
                  <a:srgbClr val="000000"/>
                </a:solidFill>
                <a:latin typeface="Century Gothic"/>
                <a:ea typeface="Century Gothic"/>
                <a:cs typeface="Century Gothic"/>
                <a:sym typeface="Century Gothic"/>
              </a:rPr>
              <a:t> o </a:t>
            </a:r>
            <a:r>
              <a:rPr lang="en-US" sz="1800" dirty="0" err="1">
                <a:solidFill>
                  <a:srgbClr val="000000"/>
                </a:solidFill>
                <a:latin typeface="Century Gothic"/>
                <a:ea typeface="Century Gothic"/>
                <a:cs typeface="Century Gothic"/>
                <a:sym typeface="Century Gothic"/>
              </a:rPr>
              <a:t>Proporción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Áurea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una</a:t>
            </a:r>
            <a:r>
              <a:rPr lang="en-US" sz="1800" dirty="0">
                <a:solidFill>
                  <a:srgbClr val="000000"/>
                </a:solidFill>
                <a:latin typeface="Century Gothic"/>
                <a:ea typeface="Century Gothic"/>
                <a:cs typeface="Century Gothic"/>
                <a:sym typeface="Century Gothic"/>
              </a:rPr>
              <a:t> de las </a:t>
            </a:r>
            <a:r>
              <a:rPr lang="en-US" sz="1800" dirty="0" err="1">
                <a:solidFill>
                  <a:srgbClr val="000000"/>
                </a:solidFill>
                <a:latin typeface="Century Gothic"/>
                <a:ea typeface="Century Gothic"/>
                <a:cs typeface="Century Gothic"/>
                <a:sym typeface="Century Gothic"/>
              </a:rPr>
              <a:t>conceptualizaciones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fundamentales</a:t>
            </a:r>
            <a:r>
              <a:rPr lang="en-US" sz="1800" dirty="0">
                <a:solidFill>
                  <a:srgbClr val="000000"/>
                </a:solidFill>
                <a:latin typeface="Century Gothic"/>
                <a:ea typeface="Century Gothic"/>
                <a:cs typeface="Century Gothic"/>
                <a:sym typeface="Century Gothic"/>
              </a:rPr>
              <a:t> de la </a:t>
            </a:r>
            <a:r>
              <a:rPr lang="en-US" sz="1800" dirty="0" err="1">
                <a:solidFill>
                  <a:srgbClr val="000000"/>
                </a:solidFill>
                <a:latin typeface="Century Gothic"/>
                <a:ea typeface="Century Gothic"/>
                <a:cs typeface="Century Gothic"/>
                <a:sym typeface="Century Gothic"/>
              </a:rPr>
              <a:t>ciencia</a:t>
            </a:r>
            <a:r>
              <a:rPr lang="en-US" sz="1800" dirty="0">
                <a:solidFill>
                  <a:srgbClr val="000000"/>
                </a:solidFill>
                <a:latin typeface="Century Gothic"/>
                <a:ea typeface="Century Gothic"/>
                <a:cs typeface="Century Gothic"/>
                <a:sym typeface="Century Gothic"/>
              </a:rPr>
              <a:t> y el arte, </a:t>
            </a:r>
            <a:r>
              <a:rPr lang="en-US" sz="1800" dirty="0" err="1">
                <a:solidFill>
                  <a:srgbClr val="000000"/>
                </a:solidFill>
                <a:latin typeface="Century Gothic"/>
                <a:ea typeface="Century Gothic"/>
                <a:cs typeface="Century Gothic"/>
                <a:sym typeface="Century Gothic"/>
              </a:rPr>
              <a:t>rodeada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siempre</a:t>
            </a:r>
            <a:r>
              <a:rPr lang="en-US" sz="1800" dirty="0">
                <a:solidFill>
                  <a:srgbClr val="000000"/>
                </a:solidFill>
                <a:latin typeface="Century Gothic"/>
                <a:ea typeface="Century Gothic"/>
                <a:cs typeface="Century Gothic"/>
                <a:sym typeface="Century Gothic"/>
              </a:rPr>
              <a:t> de un halo de </a:t>
            </a:r>
            <a:r>
              <a:rPr lang="en-US" sz="1800" dirty="0" err="1">
                <a:solidFill>
                  <a:srgbClr val="000000"/>
                </a:solidFill>
                <a:latin typeface="Century Gothic"/>
                <a:ea typeface="Century Gothic"/>
                <a:cs typeface="Century Gothic"/>
                <a:sym typeface="Century Gothic"/>
              </a:rPr>
              <a:t>misterio</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por</a:t>
            </a:r>
            <a:r>
              <a:rPr lang="en-US" sz="1800" dirty="0">
                <a:solidFill>
                  <a:srgbClr val="000000"/>
                </a:solidFill>
                <a:latin typeface="Century Gothic"/>
                <a:ea typeface="Century Gothic"/>
                <a:cs typeface="Century Gothic"/>
                <a:sym typeface="Century Gothic"/>
              </a:rPr>
              <a:t> lo que para </a:t>
            </a:r>
            <a:r>
              <a:rPr lang="en-US" sz="1800" dirty="0" err="1">
                <a:solidFill>
                  <a:srgbClr val="000000"/>
                </a:solidFill>
                <a:latin typeface="Century Gothic"/>
                <a:ea typeface="Century Gothic"/>
                <a:cs typeface="Century Gothic"/>
                <a:sym typeface="Century Gothic"/>
              </a:rPr>
              <a:t>su</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comprensión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necesario</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demostrar</a:t>
            </a:r>
            <a:r>
              <a:rPr lang="en-US" sz="1800" dirty="0">
                <a:solidFill>
                  <a:srgbClr val="000000"/>
                </a:solidFill>
                <a:latin typeface="Century Gothic"/>
                <a:ea typeface="Century Gothic"/>
                <a:cs typeface="Century Gothic"/>
                <a:sym typeface="Century Gothic"/>
              </a:rPr>
              <a:t> con la </a:t>
            </a:r>
            <a:r>
              <a:rPr lang="en-US" sz="1800" dirty="0" err="1">
                <a:solidFill>
                  <a:srgbClr val="000000"/>
                </a:solidFill>
                <a:latin typeface="Century Gothic"/>
                <a:ea typeface="Century Gothic"/>
                <a:cs typeface="Century Gothic"/>
                <a:sym typeface="Century Gothic"/>
              </a:rPr>
              <a:t>ayuda</a:t>
            </a:r>
            <a:r>
              <a:rPr lang="en-US" sz="1800" dirty="0">
                <a:solidFill>
                  <a:srgbClr val="000000"/>
                </a:solidFill>
                <a:latin typeface="Century Gothic"/>
                <a:ea typeface="Century Gothic"/>
                <a:cs typeface="Century Gothic"/>
                <a:sym typeface="Century Gothic"/>
              </a:rPr>
              <a:t> de las </a:t>
            </a:r>
            <a:r>
              <a:rPr lang="en-US" sz="1800" dirty="0" err="1">
                <a:solidFill>
                  <a:srgbClr val="000000"/>
                </a:solidFill>
                <a:latin typeface="Century Gothic"/>
                <a:ea typeface="Century Gothic"/>
                <a:cs typeface="Century Gothic"/>
                <a:sym typeface="Century Gothic"/>
              </a:rPr>
              <a:t>matemáticas</a:t>
            </a:r>
            <a:r>
              <a:rPr lang="en-US" sz="1800" dirty="0">
                <a:solidFill>
                  <a:srgbClr val="000000"/>
                </a:solidFill>
                <a:latin typeface="Century Gothic"/>
                <a:ea typeface="Century Gothic"/>
                <a:cs typeface="Century Gothic"/>
                <a:sym typeface="Century Gothic"/>
              </a:rPr>
              <a:t>, la </a:t>
            </a:r>
            <a:r>
              <a:rPr lang="en-US" sz="1800" dirty="0" err="1">
                <a:solidFill>
                  <a:srgbClr val="000000"/>
                </a:solidFill>
                <a:latin typeface="Century Gothic"/>
                <a:ea typeface="Century Gothic"/>
                <a:cs typeface="Century Gothic"/>
                <a:sym typeface="Century Gothic"/>
              </a:rPr>
              <a:t>filosofía</a:t>
            </a:r>
            <a:r>
              <a:rPr lang="en-US" sz="1800" dirty="0">
                <a:solidFill>
                  <a:srgbClr val="000000"/>
                </a:solidFill>
                <a:latin typeface="Century Gothic"/>
                <a:ea typeface="Century Gothic"/>
                <a:cs typeface="Century Gothic"/>
                <a:sym typeface="Century Gothic"/>
              </a:rPr>
              <a:t>, la </a:t>
            </a:r>
            <a:r>
              <a:rPr lang="en-US" sz="1800" dirty="0" err="1">
                <a:solidFill>
                  <a:srgbClr val="000000"/>
                </a:solidFill>
                <a:latin typeface="Century Gothic"/>
                <a:ea typeface="Century Gothic"/>
                <a:cs typeface="Century Gothic"/>
                <a:sym typeface="Century Gothic"/>
              </a:rPr>
              <a:t>estética</a:t>
            </a:r>
            <a:r>
              <a:rPr lang="en-US" sz="1800" dirty="0">
                <a:solidFill>
                  <a:srgbClr val="000000"/>
                </a:solidFill>
                <a:latin typeface="Century Gothic"/>
                <a:ea typeface="Century Gothic"/>
                <a:cs typeface="Century Gothic"/>
                <a:sym typeface="Century Gothic"/>
              </a:rPr>
              <a:t>  y el arte que </a:t>
            </a:r>
            <a:r>
              <a:rPr lang="en-US" sz="1800" dirty="0" err="1">
                <a:solidFill>
                  <a:srgbClr val="000000"/>
                </a:solidFill>
                <a:latin typeface="Century Gothic"/>
                <a:ea typeface="Century Gothic"/>
                <a:cs typeface="Century Gothic"/>
                <a:sym typeface="Century Gothic"/>
              </a:rPr>
              <a:t>existen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una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serie</a:t>
            </a:r>
            <a:r>
              <a:rPr lang="en-US" sz="1800" dirty="0">
                <a:solidFill>
                  <a:srgbClr val="000000"/>
                </a:solidFill>
                <a:latin typeface="Century Gothic"/>
                <a:ea typeface="Century Gothic"/>
                <a:cs typeface="Century Gothic"/>
                <a:sym typeface="Century Gothic"/>
              </a:rPr>
              <a:t> de </a:t>
            </a:r>
            <a:r>
              <a:rPr lang="en-US" sz="1800" dirty="0" err="1">
                <a:solidFill>
                  <a:srgbClr val="000000"/>
                </a:solidFill>
                <a:latin typeface="Century Gothic"/>
                <a:ea typeface="Century Gothic"/>
                <a:cs typeface="Century Gothic"/>
                <a:sym typeface="Century Gothic"/>
              </a:rPr>
              <a:t>principios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formas</a:t>
            </a:r>
            <a:r>
              <a:rPr lang="en-US" sz="1800" dirty="0">
                <a:solidFill>
                  <a:srgbClr val="000000"/>
                </a:solidFill>
                <a:latin typeface="Century Gothic"/>
                <a:ea typeface="Century Gothic"/>
                <a:cs typeface="Century Gothic"/>
                <a:sym typeface="Century Gothic"/>
              </a:rPr>
              <a:t> y </a:t>
            </a:r>
            <a:r>
              <a:rPr lang="en-US" sz="1800" dirty="0" err="1">
                <a:solidFill>
                  <a:srgbClr val="000000"/>
                </a:solidFill>
                <a:latin typeface="Century Gothic"/>
                <a:ea typeface="Century Gothic"/>
                <a:cs typeface="Century Gothic"/>
                <a:sym typeface="Century Gothic"/>
              </a:rPr>
              <a:t>dinámicas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en</a:t>
            </a:r>
            <a:r>
              <a:rPr lang="en-US" sz="1800" dirty="0">
                <a:solidFill>
                  <a:srgbClr val="000000"/>
                </a:solidFill>
                <a:latin typeface="Century Gothic"/>
                <a:ea typeface="Century Gothic"/>
                <a:cs typeface="Century Gothic"/>
                <a:sym typeface="Century Gothic"/>
              </a:rPr>
              <a:t> la </a:t>
            </a:r>
            <a:r>
              <a:rPr lang="en-US" sz="1800" dirty="0" err="1">
                <a:solidFill>
                  <a:srgbClr val="000000"/>
                </a:solidFill>
                <a:latin typeface="Century Gothic"/>
                <a:ea typeface="Century Gothic"/>
                <a:cs typeface="Century Gothic"/>
                <a:sym typeface="Century Gothic"/>
              </a:rPr>
              <a:t>naturaleza</a:t>
            </a:r>
            <a:r>
              <a:rPr lang="en-US" sz="1800" dirty="0">
                <a:solidFill>
                  <a:srgbClr val="000000"/>
                </a:solidFill>
                <a:latin typeface="Century Gothic"/>
                <a:ea typeface="Century Gothic"/>
                <a:cs typeface="Century Gothic"/>
                <a:sym typeface="Century Gothic"/>
              </a:rPr>
              <a:t> y </a:t>
            </a:r>
            <a:r>
              <a:rPr lang="en-US" sz="1800" dirty="0" err="1">
                <a:solidFill>
                  <a:srgbClr val="000000"/>
                </a:solidFill>
                <a:latin typeface="Century Gothic"/>
                <a:ea typeface="Century Gothic"/>
                <a:cs typeface="Century Gothic"/>
                <a:sym typeface="Century Gothic"/>
              </a:rPr>
              <a:t>en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nuestra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más</a:t>
            </a:r>
            <a:r>
              <a:rPr lang="en-US" sz="1800" dirty="0">
                <a:solidFill>
                  <a:srgbClr val="000000"/>
                </a:solidFill>
                <a:latin typeface="Century Gothic"/>
                <a:ea typeface="Century Gothic"/>
                <a:cs typeface="Century Gothic"/>
                <a:sym typeface="Century Gothic"/>
              </a:rPr>
              <a:t> simple </a:t>
            </a:r>
            <a:r>
              <a:rPr lang="en-US" sz="1800" dirty="0" err="1">
                <a:solidFill>
                  <a:srgbClr val="000000"/>
                </a:solidFill>
                <a:latin typeface="Century Gothic"/>
                <a:ea typeface="Century Gothic"/>
                <a:cs typeface="Century Gothic"/>
                <a:sym typeface="Century Gothic"/>
              </a:rPr>
              <a:t>cotidianeidad</a:t>
            </a:r>
            <a:r>
              <a:rPr lang="en-US" sz="1800" dirty="0">
                <a:solidFill>
                  <a:srgbClr val="000000"/>
                </a:solidFill>
                <a:latin typeface="Century Gothic"/>
                <a:ea typeface="Century Gothic"/>
                <a:cs typeface="Century Gothic"/>
                <a:sym typeface="Century Gothic"/>
              </a:rPr>
              <a:t> y que se </a:t>
            </a:r>
            <a:r>
              <a:rPr lang="en-US" sz="1800" dirty="0" err="1">
                <a:solidFill>
                  <a:srgbClr val="000000"/>
                </a:solidFill>
                <a:latin typeface="Century Gothic"/>
                <a:ea typeface="Century Gothic"/>
                <a:cs typeface="Century Gothic"/>
                <a:sym typeface="Century Gothic"/>
              </a:rPr>
              <a:t>pueden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traducir</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reglas</a:t>
            </a:r>
            <a:r>
              <a:rPr lang="en-US" sz="1800" dirty="0">
                <a:solidFill>
                  <a:srgbClr val="000000"/>
                </a:solidFill>
                <a:latin typeface="Century Gothic"/>
                <a:ea typeface="Century Gothic"/>
                <a:cs typeface="Century Gothic"/>
                <a:sym typeface="Century Gothic"/>
              </a:rPr>
              <a:t> de </a:t>
            </a:r>
            <a:r>
              <a:rPr lang="en-US" sz="1800" dirty="0" err="1">
                <a:solidFill>
                  <a:srgbClr val="000000"/>
                </a:solidFill>
                <a:latin typeface="Century Gothic"/>
                <a:ea typeface="Century Gothic"/>
                <a:cs typeface="Century Gothic"/>
                <a:sym typeface="Century Gothic"/>
              </a:rPr>
              <a:t>proporción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equilibrio</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armonía</a:t>
            </a:r>
            <a:r>
              <a:rPr lang="en-US" sz="1800" dirty="0">
                <a:solidFill>
                  <a:srgbClr val="000000"/>
                </a:solidFill>
                <a:latin typeface="Century Gothic"/>
                <a:ea typeface="Century Gothic"/>
                <a:cs typeface="Century Gothic"/>
                <a:sym typeface="Century Gothic"/>
              </a:rPr>
              <a:t> y </a:t>
            </a:r>
            <a:r>
              <a:rPr lang="en-US" sz="1800" dirty="0" err="1">
                <a:solidFill>
                  <a:srgbClr val="000000"/>
                </a:solidFill>
                <a:latin typeface="Century Gothic"/>
                <a:ea typeface="Century Gothic"/>
                <a:cs typeface="Century Gothic"/>
                <a:sym typeface="Century Gothic"/>
              </a:rPr>
              <a:t>simetría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omnipresentes</a:t>
            </a:r>
            <a:r>
              <a:rPr lang="en-US" sz="1800" dirty="0">
                <a:solidFill>
                  <a:srgbClr val="000000"/>
                </a:solidFill>
                <a:latin typeface="Century Gothic"/>
                <a:ea typeface="Century Gothic"/>
                <a:cs typeface="Century Gothic"/>
                <a:sym typeface="Century Gothic"/>
              </a:rPr>
              <a:t>.</a:t>
            </a:r>
            <a:endParaRPr sz="1800" dirty="0">
              <a:solidFill>
                <a:srgbClr val="000000"/>
              </a:solidFill>
              <a:latin typeface="Century Gothic"/>
              <a:ea typeface="Century Gothic"/>
              <a:cs typeface="Century Gothic"/>
              <a:sym typeface="Century Gothic"/>
            </a:endParaRPr>
          </a:p>
          <a:p>
            <a:pPr marL="0" marR="114300" lvl="0" indent="0" algn="just" rtl="0">
              <a:lnSpc>
                <a:spcPct val="115000"/>
              </a:lnSpc>
              <a:spcBef>
                <a:spcPts val="370"/>
              </a:spcBef>
              <a:spcAft>
                <a:spcPts val="0"/>
              </a:spcAft>
              <a:buClr>
                <a:schemeClr val="dk1"/>
              </a:buClr>
              <a:buSzPts val="1100"/>
              <a:buFont typeface="Arial"/>
              <a:buNone/>
            </a:pPr>
            <a:r>
              <a:rPr lang="en-US" sz="1800" dirty="0">
                <a:solidFill>
                  <a:srgbClr val="000000"/>
                </a:solidFill>
                <a:latin typeface="Century Gothic"/>
                <a:ea typeface="Century Gothic"/>
                <a:cs typeface="Century Gothic"/>
                <a:sym typeface="Century Gothic"/>
              </a:rPr>
              <a:t>Un </a:t>
            </a:r>
            <a:r>
              <a:rPr lang="en-US" sz="1800" dirty="0" err="1">
                <a:solidFill>
                  <a:srgbClr val="000000"/>
                </a:solidFill>
                <a:latin typeface="Century Gothic"/>
                <a:ea typeface="Century Gothic"/>
                <a:cs typeface="Century Gothic"/>
                <a:sym typeface="Century Gothic"/>
              </a:rPr>
              <a:t>repaso</a:t>
            </a:r>
            <a:r>
              <a:rPr lang="en-US" sz="1800" dirty="0">
                <a:solidFill>
                  <a:srgbClr val="000000"/>
                </a:solidFill>
                <a:latin typeface="Century Gothic"/>
                <a:ea typeface="Century Gothic"/>
                <a:cs typeface="Century Gothic"/>
                <a:sym typeface="Century Gothic"/>
              </a:rPr>
              <a:t> de la </a:t>
            </a:r>
            <a:r>
              <a:rPr lang="en-US" sz="1800" dirty="0" err="1">
                <a:solidFill>
                  <a:srgbClr val="000000"/>
                </a:solidFill>
                <a:latin typeface="Century Gothic"/>
                <a:ea typeface="Century Gothic"/>
                <a:cs typeface="Century Gothic"/>
                <a:sym typeface="Century Gothic"/>
              </a:rPr>
              <a:t>Proporción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Áurea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desde</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Pitágoras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Euclides</a:t>
            </a:r>
            <a:r>
              <a:rPr lang="en-US" sz="1800" dirty="0">
                <a:solidFill>
                  <a:srgbClr val="000000"/>
                </a:solidFill>
                <a:latin typeface="Century Gothic"/>
                <a:ea typeface="Century Gothic"/>
                <a:cs typeface="Century Gothic"/>
                <a:sym typeface="Century Gothic"/>
              </a:rPr>
              <a:t> y Fibonacci hasta Leonardo Da Vinci, Le Corbusier y el </a:t>
            </a:r>
            <a:r>
              <a:rPr lang="en-US" sz="1800" dirty="0" err="1">
                <a:solidFill>
                  <a:srgbClr val="000000"/>
                </a:solidFill>
                <a:latin typeface="Century Gothic"/>
                <a:ea typeface="Century Gothic"/>
                <a:cs typeface="Century Gothic"/>
                <a:sym typeface="Century Gothic"/>
              </a:rPr>
              <a:t>diseño</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moderno</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siempre</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búsqueda</a:t>
            </a:r>
            <a:r>
              <a:rPr lang="en-US" sz="1800" dirty="0">
                <a:solidFill>
                  <a:srgbClr val="000000"/>
                </a:solidFill>
                <a:latin typeface="Century Gothic"/>
                <a:ea typeface="Century Gothic"/>
                <a:cs typeface="Century Gothic"/>
                <a:sym typeface="Century Gothic"/>
              </a:rPr>
              <a:t> de </a:t>
            </a:r>
            <a:r>
              <a:rPr lang="en-US" sz="1800" dirty="0" err="1">
                <a:solidFill>
                  <a:srgbClr val="000000"/>
                </a:solidFill>
                <a:latin typeface="Century Gothic"/>
                <a:ea typeface="Century Gothic"/>
                <a:cs typeface="Century Gothic"/>
                <a:sym typeface="Century Gothic"/>
              </a:rPr>
              <a:t>una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valoración</a:t>
            </a:r>
            <a:r>
              <a:rPr lang="en-US" sz="1800" dirty="0">
                <a:solidFill>
                  <a:srgbClr val="000000"/>
                </a:solidFill>
                <a:latin typeface="Century Gothic"/>
                <a:ea typeface="Century Gothic"/>
                <a:cs typeface="Century Gothic"/>
                <a:sym typeface="Century Gothic"/>
              </a:rPr>
              <a:t> del </a:t>
            </a:r>
            <a:r>
              <a:rPr lang="en-US" sz="1800" dirty="0" err="1">
                <a:solidFill>
                  <a:srgbClr val="000000"/>
                </a:solidFill>
                <a:latin typeface="Century Gothic"/>
                <a:ea typeface="Century Gothic"/>
                <a:cs typeface="Century Gothic"/>
                <a:sym typeface="Century Gothic"/>
              </a:rPr>
              <a:t>equilibrio</a:t>
            </a:r>
            <a:r>
              <a:rPr lang="en-US" sz="1800" dirty="0">
                <a:solidFill>
                  <a:srgbClr val="000000"/>
                </a:solidFill>
                <a:latin typeface="Century Gothic"/>
                <a:ea typeface="Century Gothic"/>
                <a:cs typeface="Century Gothic"/>
                <a:sym typeface="Century Gothic"/>
              </a:rPr>
              <a:t> y </a:t>
            </a:r>
            <a:r>
              <a:rPr lang="en-US" sz="1800" dirty="0" err="1">
                <a:solidFill>
                  <a:srgbClr val="000000"/>
                </a:solidFill>
                <a:latin typeface="Century Gothic"/>
                <a:ea typeface="Century Gothic"/>
                <a:cs typeface="Century Gothic"/>
                <a:sym typeface="Century Gothic"/>
              </a:rPr>
              <a:t>simetría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en</a:t>
            </a:r>
            <a:r>
              <a:rPr lang="en-US" sz="1800" dirty="0">
                <a:solidFill>
                  <a:srgbClr val="000000"/>
                </a:solidFill>
                <a:latin typeface="Century Gothic"/>
                <a:ea typeface="Century Gothic"/>
                <a:cs typeface="Century Gothic"/>
                <a:sym typeface="Century Gothic"/>
              </a:rPr>
              <a:t> el arte. A </a:t>
            </a:r>
            <a:r>
              <a:rPr lang="en-US" sz="1800" dirty="0" err="1">
                <a:solidFill>
                  <a:srgbClr val="000000"/>
                </a:solidFill>
                <a:latin typeface="Century Gothic"/>
                <a:ea typeface="Century Gothic"/>
                <a:cs typeface="Century Gothic"/>
                <a:sym typeface="Century Gothic"/>
              </a:rPr>
              <a:t>través</a:t>
            </a:r>
            <a:r>
              <a:rPr lang="en-US" sz="1800" dirty="0">
                <a:solidFill>
                  <a:srgbClr val="000000"/>
                </a:solidFill>
                <a:latin typeface="Century Gothic"/>
                <a:ea typeface="Century Gothic"/>
                <a:cs typeface="Century Gothic"/>
                <a:sym typeface="Century Gothic"/>
              </a:rPr>
              <a:t> de la </a:t>
            </a:r>
            <a:r>
              <a:rPr lang="en-US" sz="1800" dirty="0" err="1">
                <a:solidFill>
                  <a:srgbClr val="000000"/>
                </a:solidFill>
                <a:latin typeface="Century Gothic"/>
                <a:ea typeface="Century Gothic"/>
                <a:cs typeface="Century Gothic"/>
                <a:sym typeface="Century Gothic"/>
              </a:rPr>
              <a:t>divina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proporción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los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alumnos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comprenderán</a:t>
            </a:r>
            <a:r>
              <a:rPr lang="en-US" sz="1800" dirty="0">
                <a:solidFill>
                  <a:srgbClr val="000000"/>
                </a:solidFill>
                <a:latin typeface="Century Gothic"/>
                <a:ea typeface="Century Gothic"/>
                <a:cs typeface="Century Gothic"/>
                <a:sym typeface="Century Gothic"/>
              </a:rPr>
              <a:t> la </a:t>
            </a:r>
            <a:r>
              <a:rPr lang="en-US" sz="1800" dirty="0" err="1">
                <a:solidFill>
                  <a:srgbClr val="000000"/>
                </a:solidFill>
                <a:latin typeface="Century Gothic"/>
                <a:ea typeface="Century Gothic"/>
                <a:cs typeface="Century Gothic"/>
                <a:sym typeface="Century Gothic"/>
              </a:rPr>
              <a:t>importancia</a:t>
            </a:r>
            <a:r>
              <a:rPr lang="en-US" sz="1800" dirty="0">
                <a:solidFill>
                  <a:srgbClr val="000000"/>
                </a:solidFill>
                <a:latin typeface="Century Gothic"/>
                <a:ea typeface="Century Gothic"/>
                <a:cs typeface="Century Gothic"/>
                <a:sym typeface="Century Gothic"/>
              </a:rPr>
              <a:t> de las </a:t>
            </a:r>
            <a:r>
              <a:rPr lang="en-US" sz="1800" dirty="0" err="1">
                <a:solidFill>
                  <a:srgbClr val="000000"/>
                </a:solidFill>
                <a:latin typeface="Century Gothic"/>
                <a:ea typeface="Century Gothic"/>
                <a:cs typeface="Century Gothic"/>
                <a:sym typeface="Century Gothic"/>
              </a:rPr>
              <a:t>teorías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filosóficas</a:t>
            </a:r>
            <a:r>
              <a:rPr lang="en-US" sz="1800" dirty="0">
                <a:solidFill>
                  <a:srgbClr val="000000"/>
                </a:solidFill>
                <a:latin typeface="Century Gothic"/>
                <a:ea typeface="Century Gothic"/>
                <a:cs typeface="Century Gothic"/>
                <a:sym typeface="Century Gothic"/>
              </a:rPr>
              <a:t> y </a:t>
            </a:r>
            <a:r>
              <a:rPr lang="en-US" sz="1800" dirty="0" err="1">
                <a:solidFill>
                  <a:srgbClr val="000000"/>
                </a:solidFill>
                <a:latin typeface="Century Gothic"/>
                <a:ea typeface="Century Gothic"/>
                <a:cs typeface="Century Gothic"/>
                <a:sym typeface="Century Gothic"/>
              </a:rPr>
              <a:t>teoremas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matemáticos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constatando</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su</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aplicación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práctica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temas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concretos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vinculados</a:t>
            </a:r>
            <a:r>
              <a:rPr lang="en-US" sz="1800" dirty="0">
                <a:solidFill>
                  <a:srgbClr val="000000"/>
                </a:solidFill>
                <a:latin typeface="Century Gothic"/>
                <a:ea typeface="Century Gothic"/>
                <a:cs typeface="Century Gothic"/>
                <a:sym typeface="Century Gothic"/>
              </a:rPr>
              <a:t> a las </a:t>
            </a:r>
            <a:r>
              <a:rPr lang="en-US" sz="1800" dirty="0" err="1">
                <a:solidFill>
                  <a:srgbClr val="000000"/>
                </a:solidFill>
                <a:latin typeface="Century Gothic"/>
                <a:ea typeface="Century Gothic"/>
                <a:cs typeface="Century Gothic"/>
                <a:sym typeface="Century Gothic"/>
              </a:rPr>
              <a:t>realizaciones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humanas</a:t>
            </a:r>
            <a:r>
              <a:rPr lang="en-US" sz="1800" dirty="0">
                <a:solidFill>
                  <a:srgbClr val="000000"/>
                </a:solidFill>
                <a:latin typeface="Century Gothic"/>
                <a:ea typeface="Century Gothic"/>
                <a:cs typeface="Century Gothic"/>
                <a:sym typeface="Century Gothic"/>
              </a:rPr>
              <a:t> y las </a:t>
            </a:r>
            <a:r>
              <a:rPr lang="en-US" sz="1800" dirty="0" err="1">
                <a:solidFill>
                  <a:srgbClr val="000000"/>
                </a:solidFill>
                <a:latin typeface="Century Gothic"/>
                <a:ea typeface="Century Gothic"/>
                <a:cs typeface="Century Gothic"/>
                <a:sym typeface="Century Gothic"/>
              </a:rPr>
              <a:t>maravillas</a:t>
            </a:r>
            <a:r>
              <a:rPr lang="en-US" sz="1800" dirty="0">
                <a:solidFill>
                  <a:srgbClr val="000000"/>
                </a:solidFill>
                <a:latin typeface="Century Gothic"/>
                <a:ea typeface="Century Gothic"/>
                <a:cs typeface="Century Gothic"/>
                <a:sym typeface="Century Gothic"/>
              </a:rPr>
              <a:t> de la </a:t>
            </a:r>
            <a:r>
              <a:rPr lang="en-US" sz="1800" dirty="0" err="1">
                <a:solidFill>
                  <a:srgbClr val="000000"/>
                </a:solidFill>
                <a:latin typeface="Century Gothic"/>
                <a:ea typeface="Century Gothic"/>
                <a:cs typeface="Century Gothic"/>
                <a:sym typeface="Century Gothic"/>
              </a:rPr>
              <a:t>naturaleza</a:t>
            </a:r>
            <a:r>
              <a:rPr lang="en-US" sz="1800" dirty="0">
                <a:solidFill>
                  <a:srgbClr val="000000"/>
                </a:solidFill>
                <a:latin typeface="Century Gothic"/>
                <a:ea typeface="Century Gothic"/>
                <a:cs typeface="Century Gothic"/>
                <a:sym typeface="Century Gothic"/>
              </a:rPr>
              <a:t>.</a:t>
            </a:r>
            <a:endParaRPr sz="1800" dirty="0">
              <a:solidFill>
                <a:srgbClr val="000000"/>
              </a:solidFill>
              <a:latin typeface="Century Gothic"/>
              <a:ea typeface="Century Gothic"/>
              <a:cs typeface="Century Gothic"/>
              <a:sym typeface="Century Gothic"/>
            </a:endParaRPr>
          </a:p>
          <a:p>
            <a:pPr marL="0" marR="114300" lvl="0" indent="0" algn="just" rtl="0">
              <a:lnSpc>
                <a:spcPct val="115000"/>
              </a:lnSpc>
              <a:spcBef>
                <a:spcPts val="400"/>
              </a:spcBef>
              <a:spcAft>
                <a:spcPts val="0"/>
              </a:spcAft>
              <a:buClr>
                <a:schemeClr val="dk1"/>
              </a:buClr>
              <a:buSzPts val="2400"/>
              <a:buFont typeface="Arial"/>
              <a:buNone/>
            </a:pPr>
            <a:endParaRPr sz="1800" dirty="0">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subTitle" idx="1"/>
          </p:nvPr>
        </p:nvSpPr>
        <p:spPr>
          <a:xfrm>
            <a:off x="1054500" y="522850"/>
            <a:ext cx="10674000" cy="63348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1000"/>
              </a:spcBef>
              <a:spcAft>
                <a:spcPts val="0"/>
              </a:spcAft>
              <a:buClr>
                <a:schemeClr val="dk1"/>
              </a:buClr>
              <a:buSzPts val="2400"/>
              <a:buFont typeface="Arial"/>
              <a:buNone/>
            </a:pPr>
            <a:r>
              <a:rPr lang="en-US" sz="1800" b="1" i="0" u="none" strike="noStrike" cap="none" dirty="0">
                <a:solidFill>
                  <a:srgbClr val="1C4587"/>
                </a:solidFill>
                <a:latin typeface="Century Gothic"/>
                <a:ea typeface="Century Gothic"/>
                <a:cs typeface="Century Gothic"/>
                <a:sym typeface="Century Gothic"/>
              </a:rPr>
              <a:t>5.d </a:t>
            </a:r>
            <a:r>
              <a:rPr lang="en-US" sz="1800" b="1" i="0" u="none" strike="noStrike" cap="none" dirty="0" err="1">
                <a:solidFill>
                  <a:srgbClr val="1C4587"/>
                </a:solidFill>
                <a:latin typeface="Century Gothic"/>
                <a:ea typeface="Century Gothic"/>
                <a:cs typeface="Century Gothic"/>
                <a:sym typeface="Century Gothic"/>
              </a:rPr>
              <a:t>Objetivo</a:t>
            </a:r>
            <a:r>
              <a:rPr lang="en-US" sz="1800" b="1" i="0" u="none" strike="noStrike" cap="none" dirty="0">
                <a:solidFill>
                  <a:srgbClr val="1C4587"/>
                </a:solidFill>
                <a:latin typeface="Century Gothic"/>
                <a:ea typeface="Century Gothic"/>
                <a:cs typeface="Century Gothic"/>
                <a:sym typeface="Century Gothic"/>
              </a:rPr>
              <a:t> general del </a:t>
            </a:r>
            <a:r>
              <a:rPr lang="en-US" sz="1800" b="1" i="0" u="none" strike="noStrike" cap="none" dirty="0" err="1">
                <a:solidFill>
                  <a:srgbClr val="1C4587"/>
                </a:solidFill>
                <a:latin typeface="Century Gothic"/>
                <a:ea typeface="Century Gothic"/>
                <a:cs typeface="Century Gothic"/>
                <a:sym typeface="Century Gothic"/>
              </a:rPr>
              <a:t>proyecto</a:t>
            </a:r>
            <a:endParaRPr sz="1800" b="1" i="0" u="none" strike="noStrike" cap="none" dirty="0">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r>
              <a:rPr lang="en-US" sz="1800" b="1" i="0" u="none" strike="noStrike" cap="none" dirty="0">
                <a:solidFill>
                  <a:srgbClr val="1C4587"/>
                </a:solidFill>
                <a:latin typeface="Century Gothic"/>
                <a:ea typeface="Century Gothic"/>
                <a:cs typeface="Century Gothic"/>
                <a:sym typeface="Century Gothic"/>
              </a:rPr>
              <a:t> </a:t>
            </a:r>
            <a:endParaRPr sz="1800" b="1" i="0" u="none" strike="noStrike" cap="none" dirty="0">
              <a:solidFill>
                <a:srgbClr val="1C4587"/>
              </a:solidFill>
              <a:latin typeface="Century Gothic"/>
              <a:ea typeface="Century Gothic"/>
              <a:cs typeface="Century Gothic"/>
              <a:sym typeface="Century Gothic"/>
            </a:endParaRPr>
          </a:p>
          <a:p>
            <a:pPr marL="0" marR="114300" lvl="0" indent="0" algn="just" rtl="0">
              <a:lnSpc>
                <a:spcPct val="115000"/>
              </a:lnSpc>
              <a:spcBef>
                <a:spcPts val="370"/>
              </a:spcBef>
              <a:spcAft>
                <a:spcPts val="0"/>
              </a:spcAft>
              <a:buClr>
                <a:schemeClr val="dk1"/>
              </a:buClr>
              <a:buSzPts val="1100"/>
              <a:buFont typeface="Arial"/>
              <a:buNone/>
            </a:pPr>
            <a:endParaRPr sz="1800" dirty="0">
              <a:solidFill>
                <a:srgbClr val="000000"/>
              </a:solidFill>
              <a:latin typeface="Century Gothic"/>
              <a:ea typeface="Century Gothic"/>
              <a:cs typeface="Century Gothic"/>
              <a:sym typeface="Century Gothic"/>
            </a:endParaRPr>
          </a:p>
          <a:p>
            <a:pPr marL="0" marR="114300" lvl="0" indent="0" algn="just" rtl="0">
              <a:lnSpc>
                <a:spcPct val="115000"/>
              </a:lnSpc>
              <a:spcBef>
                <a:spcPts val="370"/>
              </a:spcBef>
              <a:spcAft>
                <a:spcPts val="0"/>
              </a:spcAft>
              <a:buClr>
                <a:schemeClr val="dk1"/>
              </a:buClr>
              <a:buSzPts val="1100"/>
              <a:buFont typeface="Arial"/>
              <a:buNone/>
            </a:pPr>
            <a:endParaRPr sz="1800" dirty="0">
              <a:solidFill>
                <a:srgbClr val="000000"/>
              </a:solidFill>
              <a:latin typeface="Century Gothic"/>
              <a:ea typeface="Century Gothic"/>
              <a:cs typeface="Century Gothic"/>
              <a:sym typeface="Century Gothic"/>
            </a:endParaRPr>
          </a:p>
          <a:p>
            <a:pPr marL="0" marR="114300" lvl="0" indent="0" algn="just" rtl="0">
              <a:lnSpc>
                <a:spcPct val="115000"/>
              </a:lnSpc>
              <a:spcBef>
                <a:spcPts val="370"/>
              </a:spcBef>
              <a:spcAft>
                <a:spcPts val="0"/>
              </a:spcAft>
              <a:buClr>
                <a:schemeClr val="dk1"/>
              </a:buClr>
              <a:buSzPts val="1100"/>
              <a:buFont typeface="Arial"/>
              <a:buNone/>
            </a:pPr>
            <a:endParaRPr sz="1800" dirty="0">
              <a:solidFill>
                <a:srgbClr val="000000"/>
              </a:solidFill>
              <a:latin typeface="Century Gothic"/>
              <a:ea typeface="Century Gothic"/>
              <a:cs typeface="Century Gothic"/>
              <a:sym typeface="Century Gothic"/>
            </a:endParaRPr>
          </a:p>
          <a:p>
            <a:pPr marL="0" marR="114300" lvl="0" indent="0" algn="just" rtl="0">
              <a:lnSpc>
                <a:spcPct val="115000"/>
              </a:lnSpc>
              <a:spcBef>
                <a:spcPts val="370"/>
              </a:spcBef>
              <a:spcAft>
                <a:spcPts val="0"/>
              </a:spcAft>
              <a:buClr>
                <a:schemeClr val="dk1"/>
              </a:buClr>
              <a:buSzPts val="1100"/>
              <a:buFont typeface="Arial"/>
              <a:buNone/>
            </a:pPr>
            <a:endParaRPr sz="1800" dirty="0">
              <a:solidFill>
                <a:srgbClr val="000000"/>
              </a:solidFill>
              <a:latin typeface="Century Gothic"/>
              <a:ea typeface="Century Gothic"/>
              <a:cs typeface="Century Gothic"/>
              <a:sym typeface="Century Gothic"/>
            </a:endParaRPr>
          </a:p>
          <a:p>
            <a:pPr marL="0" marR="114300" lvl="0" indent="0" algn="just" rtl="0">
              <a:lnSpc>
                <a:spcPct val="115000"/>
              </a:lnSpc>
              <a:spcBef>
                <a:spcPts val="370"/>
              </a:spcBef>
              <a:spcAft>
                <a:spcPts val="0"/>
              </a:spcAft>
              <a:buClr>
                <a:schemeClr val="dk1"/>
              </a:buClr>
              <a:buSzPts val="1100"/>
              <a:buFont typeface="Arial"/>
              <a:buNone/>
            </a:pPr>
            <a:r>
              <a:rPr lang="en-US" sz="1800" dirty="0">
                <a:solidFill>
                  <a:srgbClr val="000000"/>
                </a:solidFill>
                <a:latin typeface="Century Gothic"/>
                <a:ea typeface="Century Gothic"/>
                <a:cs typeface="Century Gothic"/>
                <a:sym typeface="Century Gothic"/>
              </a:rPr>
              <a:t>El </a:t>
            </a:r>
            <a:r>
              <a:rPr lang="en-US" sz="1800" dirty="0" err="1">
                <a:solidFill>
                  <a:srgbClr val="000000"/>
                </a:solidFill>
                <a:latin typeface="Century Gothic"/>
                <a:ea typeface="Century Gothic"/>
                <a:cs typeface="Century Gothic"/>
                <a:sym typeface="Century Gothic"/>
              </a:rPr>
              <a:t>alumno</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diseñará</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una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composición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empleando</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diferentes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métodos</a:t>
            </a:r>
            <a:r>
              <a:rPr lang="en-US" sz="1800" dirty="0">
                <a:solidFill>
                  <a:srgbClr val="000000"/>
                </a:solidFill>
                <a:latin typeface="Century Gothic"/>
                <a:ea typeface="Century Gothic"/>
                <a:cs typeface="Century Gothic"/>
                <a:sym typeface="Century Gothic"/>
              </a:rPr>
              <a:t> de </a:t>
            </a:r>
            <a:r>
              <a:rPr lang="en-US" sz="1800" dirty="0" err="1">
                <a:solidFill>
                  <a:srgbClr val="000000"/>
                </a:solidFill>
                <a:latin typeface="Century Gothic"/>
                <a:ea typeface="Century Gothic"/>
                <a:cs typeface="Century Gothic"/>
                <a:sym typeface="Century Gothic"/>
              </a:rPr>
              <a:t>obtención</a:t>
            </a:r>
            <a:r>
              <a:rPr lang="en-US" sz="1800" dirty="0">
                <a:solidFill>
                  <a:srgbClr val="000000"/>
                </a:solidFill>
                <a:latin typeface="Century Gothic"/>
                <a:ea typeface="Century Gothic"/>
                <a:cs typeface="Century Gothic"/>
                <a:sym typeface="Century Gothic"/>
              </a:rPr>
              <a:t> de la </a:t>
            </a:r>
            <a:r>
              <a:rPr lang="en-US" sz="1800" i="1" dirty="0" err="1">
                <a:solidFill>
                  <a:srgbClr val="000000"/>
                </a:solidFill>
                <a:latin typeface="Century Gothic"/>
                <a:ea typeface="Century Gothic"/>
                <a:cs typeface="Century Gothic"/>
                <a:sym typeface="Century Gothic"/>
              </a:rPr>
              <a:t>Proporción</a:t>
            </a:r>
            <a:r>
              <a:rPr lang="en-US" sz="1800" i="1" dirty="0">
                <a:solidFill>
                  <a:srgbClr val="000000"/>
                </a:solidFill>
                <a:latin typeface="Century Gothic"/>
                <a:ea typeface="Century Gothic"/>
                <a:cs typeface="Century Gothic"/>
                <a:sym typeface="Century Gothic"/>
              </a:rPr>
              <a:t> </a:t>
            </a:r>
            <a:r>
              <a:rPr lang="en-US" sz="1800" i="1" dirty="0" err="1">
                <a:solidFill>
                  <a:srgbClr val="000000"/>
                </a:solidFill>
                <a:latin typeface="Century Gothic"/>
                <a:ea typeface="Century Gothic"/>
                <a:cs typeface="Century Gothic"/>
                <a:sym typeface="Century Gothic"/>
              </a:rPr>
              <a:t>Áurea</a:t>
            </a:r>
            <a:r>
              <a:rPr lang="en-US" sz="1800" dirty="0">
                <a:solidFill>
                  <a:srgbClr val="000000"/>
                </a:solidFill>
                <a:latin typeface="Century Gothic"/>
                <a:ea typeface="Century Gothic"/>
                <a:cs typeface="Century Gothic"/>
                <a:sym typeface="Century Gothic"/>
              </a:rPr>
              <a:t> con el fin de que </a:t>
            </a:r>
            <a:r>
              <a:rPr lang="en-US" sz="1800" dirty="0" err="1">
                <a:solidFill>
                  <a:srgbClr val="000000"/>
                </a:solidFill>
                <a:latin typeface="Century Gothic"/>
                <a:ea typeface="Century Gothic"/>
                <a:cs typeface="Century Gothic"/>
                <a:sym typeface="Century Gothic"/>
              </a:rPr>
              <a:t>descubra</a:t>
            </a:r>
            <a:r>
              <a:rPr lang="en-US" sz="1800" dirty="0">
                <a:solidFill>
                  <a:srgbClr val="000000"/>
                </a:solidFill>
                <a:latin typeface="Century Gothic"/>
                <a:ea typeface="Century Gothic"/>
                <a:cs typeface="Century Gothic"/>
                <a:sym typeface="Century Gothic"/>
              </a:rPr>
              <a:t> la </a:t>
            </a:r>
            <a:r>
              <a:rPr lang="en-US" sz="1800" dirty="0" err="1">
                <a:solidFill>
                  <a:srgbClr val="000000"/>
                </a:solidFill>
                <a:latin typeface="Century Gothic"/>
                <a:ea typeface="Century Gothic"/>
                <a:cs typeface="Century Gothic"/>
                <a:sym typeface="Century Gothic"/>
              </a:rPr>
              <a:t>importancia</a:t>
            </a:r>
            <a:r>
              <a:rPr lang="en-US" sz="1800" dirty="0">
                <a:solidFill>
                  <a:srgbClr val="000000"/>
                </a:solidFill>
                <a:latin typeface="Century Gothic"/>
                <a:ea typeface="Century Gothic"/>
                <a:cs typeface="Century Gothic"/>
                <a:sym typeface="Century Gothic"/>
              </a:rPr>
              <a:t> de la </a:t>
            </a:r>
            <a:r>
              <a:rPr lang="en-US" sz="1800" dirty="0" err="1">
                <a:solidFill>
                  <a:srgbClr val="000000"/>
                </a:solidFill>
                <a:latin typeface="Century Gothic"/>
                <a:ea typeface="Century Gothic"/>
                <a:cs typeface="Century Gothic"/>
                <a:sym typeface="Century Gothic"/>
              </a:rPr>
              <a:t>relación</a:t>
            </a:r>
            <a:r>
              <a:rPr lang="en-US" sz="1800" dirty="0">
                <a:solidFill>
                  <a:srgbClr val="000000"/>
                </a:solidFill>
                <a:latin typeface="Century Gothic"/>
                <a:ea typeface="Century Gothic"/>
                <a:cs typeface="Century Gothic"/>
                <a:sym typeface="Century Gothic"/>
              </a:rPr>
              <a:t> de </a:t>
            </a:r>
            <a:r>
              <a:rPr lang="en-US" sz="1800" dirty="0" err="1">
                <a:solidFill>
                  <a:srgbClr val="000000"/>
                </a:solidFill>
                <a:latin typeface="Century Gothic"/>
                <a:ea typeface="Century Gothic"/>
                <a:cs typeface="Century Gothic"/>
                <a:sym typeface="Century Gothic"/>
              </a:rPr>
              <a:t>equilibrio</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armonía</a:t>
            </a:r>
            <a:r>
              <a:rPr lang="en-US" sz="1800" dirty="0">
                <a:solidFill>
                  <a:srgbClr val="000000"/>
                </a:solidFill>
                <a:latin typeface="Century Gothic"/>
                <a:ea typeface="Century Gothic"/>
                <a:cs typeface="Century Gothic"/>
                <a:sym typeface="Century Gothic"/>
              </a:rPr>
              <a:t> y </a:t>
            </a:r>
            <a:r>
              <a:rPr lang="en-US" sz="1800" dirty="0" err="1">
                <a:solidFill>
                  <a:srgbClr val="000000"/>
                </a:solidFill>
                <a:latin typeface="Century Gothic"/>
                <a:ea typeface="Century Gothic"/>
                <a:cs typeface="Century Gothic"/>
                <a:sym typeface="Century Gothic"/>
              </a:rPr>
              <a:t>simetría</a:t>
            </a:r>
            <a:r>
              <a:rPr lang="en-US" sz="1800" dirty="0">
                <a:solidFill>
                  <a:srgbClr val="000000"/>
                </a:solidFill>
                <a:latin typeface="Century Gothic"/>
                <a:ea typeface="Century Gothic"/>
                <a:cs typeface="Century Gothic"/>
                <a:sym typeface="Century Gothic"/>
              </a:rPr>
              <a:t> que </a:t>
            </a:r>
            <a:r>
              <a:rPr lang="en-US" sz="1800" dirty="0" err="1">
                <a:solidFill>
                  <a:srgbClr val="000000"/>
                </a:solidFill>
                <a:latin typeface="Century Gothic"/>
                <a:ea typeface="Century Gothic"/>
                <a:cs typeface="Century Gothic"/>
                <a:sym typeface="Century Gothic"/>
              </a:rPr>
              <a:t>existen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en</a:t>
            </a:r>
            <a:r>
              <a:rPr lang="en-US" sz="1800" dirty="0">
                <a:solidFill>
                  <a:srgbClr val="000000"/>
                </a:solidFill>
                <a:latin typeface="Century Gothic"/>
                <a:ea typeface="Century Gothic"/>
                <a:cs typeface="Century Gothic"/>
                <a:sym typeface="Century Gothic"/>
              </a:rPr>
              <a:t> la </a:t>
            </a:r>
            <a:r>
              <a:rPr lang="en-US" sz="1800" dirty="0" err="1">
                <a:solidFill>
                  <a:srgbClr val="000000"/>
                </a:solidFill>
                <a:latin typeface="Century Gothic"/>
                <a:ea typeface="Century Gothic"/>
                <a:cs typeface="Century Gothic"/>
                <a:sym typeface="Century Gothic"/>
              </a:rPr>
              <a:t>naturaleza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obras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artísticas</a:t>
            </a:r>
            <a:r>
              <a:rPr lang="en-US" sz="1800" dirty="0">
                <a:solidFill>
                  <a:srgbClr val="000000"/>
                </a:solidFill>
                <a:latin typeface="Century Gothic"/>
                <a:ea typeface="Century Gothic"/>
                <a:cs typeface="Century Gothic"/>
                <a:sym typeface="Century Gothic"/>
              </a:rPr>
              <a:t> y </a:t>
            </a:r>
            <a:r>
              <a:rPr lang="en-US" sz="1800" dirty="0" err="1">
                <a:solidFill>
                  <a:srgbClr val="000000"/>
                </a:solidFill>
                <a:latin typeface="Century Gothic"/>
                <a:ea typeface="Century Gothic"/>
                <a:cs typeface="Century Gothic"/>
                <a:sym typeface="Century Gothic"/>
              </a:rPr>
              <a:t>en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productos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publicitarios</a:t>
            </a:r>
            <a:r>
              <a:rPr lang="en-US" sz="1800" dirty="0">
                <a:solidFill>
                  <a:srgbClr val="000000"/>
                </a:solidFill>
                <a:latin typeface="Century Gothic"/>
                <a:ea typeface="Century Gothic"/>
                <a:cs typeface="Century Gothic"/>
                <a:sym typeface="Century Gothic"/>
              </a:rPr>
              <a:t> de la </a:t>
            </a:r>
            <a:r>
              <a:rPr lang="en-US" sz="1800" dirty="0" err="1">
                <a:solidFill>
                  <a:srgbClr val="000000"/>
                </a:solidFill>
                <a:latin typeface="Century Gothic"/>
                <a:ea typeface="Century Gothic"/>
                <a:cs typeface="Century Gothic"/>
                <a:sym typeface="Century Gothic"/>
              </a:rPr>
              <a:t>época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contemporánea</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utilizando</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los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cálculos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matemáticos</a:t>
            </a:r>
            <a:r>
              <a:rPr lang="en-US" sz="1800" dirty="0">
                <a:solidFill>
                  <a:srgbClr val="000000"/>
                </a:solidFill>
                <a:latin typeface="Century Gothic"/>
                <a:ea typeface="Century Gothic"/>
                <a:cs typeface="Century Gothic"/>
                <a:sym typeface="Century Gothic"/>
              </a:rPr>
              <a:t> y </a:t>
            </a:r>
            <a:r>
              <a:rPr lang="en-US" sz="1800" dirty="0" err="1">
                <a:solidFill>
                  <a:srgbClr val="000000"/>
                </a:solidFill>
                <a:latin typeface="Century Gothic"/>
                <a:ea typeface="Century Gothic"/>
                <a:cs typeface="Century Gothic"/>
                <a:sym typeface="Century Gothic"/>
              </a:rPr>
              <a:t>geométricos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necesarios</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así</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como</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su</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conceptualización</a:t>
            </a:r>
            <a:r>
              <a:rPr lang="en-US" sz="1800" dirty="0">
                <a:solidFill>
                  <a:srgbClr val="000000"/>
                </a:solidFill>
                <a:latin typeface="Century Gothic"/>
                <a:ea typeface="Century Gothic"/>
                <a:cs typeface="Century Gothic"/>
                <a:sym typeface="Century Gothic"/>
              </a:rPr>
              <a:t> </a:t>
            </a:r>
            <a:r>
              <a:rPr lang="en-US" sz="1800" dirty="0" err="1">
                <a:solidFill>
                  <a:srgbClr val="000000"/>
                </a:solidFill>
                <a:latin typeface="Century Gothic"/>
                <a:ea typeface="Century Gothic"/>
                <a:cs typeface="Century Gothic"/>
                <a:sym typeface="Century Gothic"/>
              </a:rPr>
              <a:t>en</a:t>
            </a:r>
            <a:r>
              <a:rPr lang="en-US" sz="1800" dirty="0">
                <a:solidFill>
                  <a:srgbClr val="000000"/>
                </a:solidFill>
                <a:latin typeface="Century Gothic"/>
                <a:ea typeface="Century Gothic"/>
                <a:cs typeface="Century Gothic"/>
                <a:sym typeface="Century Gothic"/>
              </a:rPr>
              <a:t> la </a:t>
            </a:r>
            <a:r>
              <a:rPr lang="en-US" sz="1800" dirty="0" err="1">
                <a:solidFill>
                  <a:srgbClr val="000000"/>
                </a:solidFill>
                <a:latin typeface="Century Gothic"/>
                <a:ea typeface="Century Gothic"/>
                <a:cs typeface="Century Gothic"/>
                <a:sym typeface="Century Gothic"/>
              </a:rPr>
              <a:t>Historia</a:t>
            </a:r>
            <a:r>
              <a:rPr lang="en-US" sz="1800" dirty="0">
                <a:solidFill>
                  <a:srgbClr val="000000"/>
                </a:solidFill>
                <a:latin typeface="Century Gothic"/>
                <a:ea typeface="Century Gothic"/>
                <a:cs typeface="Century Gothic"/>
                <a:sym typeface="Century Gothic"/>
              </a:rPr>
              <a:t> del </a:t>
            </a:r>
            <a:r>
              <a:rPr lang="en-US" sz="1800" dirty="0" err="1">
                <a:solidFill>
                  <a:srgbClr val="000000"/>
                </a:solidFill>
                <a:latin typeface="Century Gothic"/>
                <a:ea typeface="Century Gothic"/>
                <a:cs typeface="Century Gothic"/>
                <a:sym typeface="Century Gothic"/>
              </a:rPr>
              <a:t>Pensamiento</a:t>
            </a:r>
            <a:r>
              <a:rPr lang="en-US" sz="1800" dirty="0">
                <a:solidFill>
                  <a:srgbClr val="000000"/>
                </a:solidFill>
                <a:latin typeface="Century Gothic"/>
                <a:ea typeface="Century Gothic"/>
                <a:cs typeface="Century Gothic"/>
                <a:sym typeface="Century Gothic"/>
              </a:rPr>
              <a:t> Occidental.</a:t>
            </a:r>
            <a:endParaRPr sz="1800" dirty="0">
              <a:solidFill>
                <a:srgbClr val="000000"/>
              </a:solidFill>
              <a:latin typeface="Century Gothic"/>
              <a:ea typeface="Century Gothic"/>
              <a:cs typeface="Century Gothic"/>
              <a:sym typeface="Century Gothic"/>
            </a:endParaRPr>
          </a:p>
          <a:p>
            <a:pPr marL="0" marR="114300" lvl="0" indent="0" algn="just" rtl="0">
              <a:lnSpc>
                <a:spcPct val="115000"/>
              </a:lnSpc>
              <a:spcBef>
                <a:spcPts val="400"/>
              </a:spcBef>
              <a:spcAft>
                <a:spcPts val="0"/>
              </a:spcAft>
              <a:buClr>
                <a:schemeClr val="dk1"/>
              </a:buClr>
              <a:buSzPts val="2400"/>
              <a:buFont typeface="Arial"/>
              <a:buNone/>
            </a:pPr>
            <a:endParaRPr sz="18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ubTitle" idx="1"/>
          </p:nvPr>
        </p:nvSpPr>
        <p:spPr>
          <a:xfrm>
            <a:off x="1054500" y="451550"/>
            <a:ext cx="10674000" cy="64062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100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5.d </a:t>
            </a:r>
            <a:r>
              <a:rPr lang="en-US" sz="1800" b="1">
                <a:solidFill>
                  <a:srgbClr val="1C4587"/>
                </a:solidFill>
                <a:latin typeface="Century Gothic"/>
                <a:ea typeface="Century Gothic"/>
                <a:cs typeface="Century Gothic"/>
                <a:sym typeface="Century Gothic"/>
              </a:rPr>
              <a:t>Objetivo o propósitos a alcanzar</a:t>
            </a:r>
            <a:endParaRPr sz="1800" b="1">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r>
              <a:rPr lang="en-US" sz="1800" b="1">
                <a:solidFill>
                  <a:srgbClr val="1C4587"/>
                </a:solidFill>
                <a:latin typeface="Century Gothic"/>
                <a:ea typeface="Century Gothic"/>
                <a:cs typeface="Century Gothic"/>
                <a:sym typeface="Century Gothic"/>
              </a:rPr>
              <a:t> de cada asignatura involucrada.</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 </a:t>
            </a:r>
            <a:endParaRPr sz="1800" b="1" i="0" u="none" strike="noStrike" cap="none">
              <a:solidFill>
                <a:srgbClr val="1C4587"/>
              </a:solidFill>
              <a:latin typeface="Century Gothic"/>
              <a:ea typeface="Century Gothic"/>
              <a:cs typeface="Century Gothic"/>
              <a:sym typeface="Century Gothic"/>
            </a:endParaRPr>
          </a:p>
          <a:p>
            <a:pPr marL="0" marR="0" lvl="0" indent="0" algn="just" rtl="0">
              <a:lnSpc>
                <a:spcPct val="90000"/>
              </a:lnSpc>
              <a:spcBef>
                <a:spcPts val="1000"/>
              </a:spcBef>
              <a:spcAft>
                <a:spcPts val="0"/>
              </a:spcAft>
              <a:buClr>
                <a:schemeClr val="dk1"/>
              </a:buClr>
              <a:buSzPts val="2400"/>
              <a:buFont typeface="Arial"/>
              <a:buNone/>
            </a:pPr>
            <a:r>
              <a:rPr lang="en-US" sz="1800" b="0" i="0" u="none" strike="noStrike" cap="none">
                <a:solidFill>
                  <a:srgbClr val="000000"/>
                </a:solidFill>
                <a:latin typeface="Century Gothic"/>
                <a:ea typeface="Century Gothic"/>
                <a:cs typeface="Century Gothic"/>
                <a:sym typeface="Century Gothic"/>
              </a:rPr>
              <a:t>COMUNICACIÓN VISUAL</a:t>
            </a: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90000"/>
              </a:lnSpc>
              <a:spcBef>
                <a:spcPts val="1000"/>
              </a:spcBef>
              <a:spcAft>
                <a:spcPts val="0"/>
              </a:spcAft>
              <a:buClr>
                <a:schemeClr val="dk1"/>
              </a:buClr>
              <a:buSzPts val="2400"/>
              <a:buFont typeface="Arial"/>
              <a:buNone/>
            </a:pPr>
            <a:r>
              <a:rPr lang="en-US" sz="1800" b="0" i="0" u="none" strike="noStrike" cap="none">
                <a:solidFill>
                  <a:schemeClr val="dk1"/>
                </a:solidFill>
                <a:latin typeface="Century Gothic"/>
                <a:ea typeface="Century Gothic"/>
                <a:cs typeface="Century Gothic"/>
                <a:sym typeface="Century Gothic"/>
              </a:rPr>
              <a:t>El alumno aplicará </a:t>
            </a:r>
            <a:r>
              <a:rPr lang="en-US" sz="1800">
                <a:latin typeface="Century Gothic"/>
                <a:ea typeface="Century Gothic"/>
                <a:cs typeface="Century Gothic"/>
                <a:sym typeface="Century Gothic"/>
              </a:rPr>
              <a:t>diferentes</a:t>
            </a:r>
            <a:r>
              <a:rPr lang="en-US" sz="1800" b="0" i="0" u="none" strike="noStrike" cap="none">
                <a:solidFill>
                  <a:schemeClr val="dk1"/>
                </a:solidFill>
                <a:latin typeface="Century Gothic"/>
                <a:ea typeface="Century Gothic"/>
                <a:cs typeface="Century Gothic"/>
                <a:sym typeface="Century Gothic"/>
              </a:rPr>
              <a:t> procedimientos de </a:t>
            </a:r>
            <a:r>
              <a:rPr lang="en-US" sz="1800" b="0" i="1" u="none" strike="noStrike" cap="none">
                <a:solidFill>
                  <a:schemeClr val="dk1"/>
                </a:solidFill>
                <a:latin typeface="Century Gothic"/>
                <a:ea typeface="Century Gothic"/>
                <a:cs typeface="Century Gothic"/>
                <a:sym typeface="Century Gothic"/>
              </a:rPr>
              <a:t>Proporción Áurea</a:t>
            </a:r>
            <a:r>
              <a:rPr lang="en-US" sz="1800" b="0" i="0" u="none" strike="noStrike" cap="none">
                <a:solidFill>
                  <a:schemeClr val="dk1"/>
                </a:solidFill>
                <a:latin typeface="Century Gothic"/>
                <a:ea typeface="Century Gothic"/>
                <a:cs typeface="Century Gothic"/>
                <a:sym typeface="Century Gothic"/>
              </a:rPr>
              <a:t> a trabajos de diseño y arte</a:t>
            </a:r>
            <a:r>
              <a:rPr lang="en-US" sz="1800">
                <a:latin typeface="Century Gothic"/>
                <a:ea typeface="Century Gothic"/>
                <a:cs typeface="Century Gothic"/>
                <a:sym typeface="Century Gothic"/>
              </a:rPr>
              <a:t> para conocer la importancia de la divina proporción.</a:t>
            </a:r>
            <a:endParaRPr sz="1800" b="0" i="0" u="none" strike="noStrike" cap="none">
              <a:solidFill>
                <a:schemeClr val="dk1"/>
              </a:solidFill>
              <a:latin typeface="Century Gothic"/>
              <a:ea typeface="Century Gothic"/>
              <a:cs typeface="Century Gothic"/>
              <a:sym typeface="Century Gothic"/>
            </a:endParaRPr>
          </a:p>
          <a:p>
            <a:pPr marL="0" marR="0" lvl="0" indent="0" algn="just" rtl="0">
              <a:lnSpc>
                <a:spcPct val="90000"/>
              </a:lnSpc>
              <a:spcBef>
                <a:spcPts val="1000"/>
              </a:spcBef>
              <a:spcAft>
                <a:spcPts val="0"/>
              </a:spcAft>
              <a:buClr>
                <a:schemeClr val="dk1"/>
              </a:buClr>
              <a:buSzPts val="2400"/>
              <a:buFont typeface="Arial"/>
              <a:buNone/>
            </a:pPr>
            <a:endParaRPr sz="1800">
              <a:latin typeface="Century Gothic"/>
              <a:ea typeface="Century Gothic"/>
              <a:cs typeface="Century Gothic"/>
              <a:sym typeface="Century Gothic"/>
            </a:endParaRPr>
          </a:p>
          <a:p>
            <a:pPr marL="0" marR="0" lvl="0" indent="0" algn="just" rtl="0">
              <a:lnSpc>
                <a:spcPct val="90000"/>
              </a:lnSpc>
              <a:spcBef>
                <a:spcPts val="1000"/>
              </a:spcBef>
              <a:spcAft>
                <a:spcPts val="0"/>
              </a:spcAft>
              <a:buClr>
                <a:schemeClr val="dk1"/>
              </a:buClr>
              <a:buSzPts val="2400"/>
              <a:buFont typeface="Arial"/>
              <a:buNone/>
            </a:pPr>
            <a:r>
              <a:rPr lang="en-US" sz="1800" b="0" i="0" u="none" strike="noStrike" cap="none">
                <a:solidFill>
                  <a:schemeClr val="dk1"/>
                </a:solidFill>
                <a:latin typeface="Century Gothic"/>
                <a:ea typeface="Century Gothic"/>
                <a:cs typeface="Century Gothic"/>
                <a:sym typeface="Century Gothic"/>
              </a:rPr>
              <a:t>MATEMÁTICAS VI</a:t>
            </a:r>
            <a:endParaRPr sz="1800" b="0" i="0" u="none" strike="noStrike" cap="none">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rgbClr val="000000"/>
              </a:buClr>
              <a:buSzPts val="1100"/>
              <a:buFont typeface="Arial"/>
              <a:buNone/>
            </a:pPr>
            <a:r>
              <a:rPr lang="en-US" sz="1800">
                <a:latin typeface="Century Gothic"/>
                <a:ea typeface="Century Gothic"/>
                <a:cs typeface="Century Gothic"/>
                <a:sym typeface="Century Gothic"/>
              </a:rPr>
              <a:t>El alumno calculará la sucesión y los números de Fibonacci, el triángulo de tartaglia y el número Áureo con el fin de realizar la construcción geométrica y conocer la aplicación en objetos de la vida real.</a:t>
            </a:r>
            <a:endParaRPr sz="1800">
              <a:latin typeface="Century Gothic"/>
              <a:ea typeface="Century Gothic"/>
              <a:cs typeface="Century Gothic"/>
              <a:sym typeface="Century Gothic"/>
            </a:endParaRPr>
          </a:p>
          <a:p>
            <a:pPr marL="0" marR="0" lvl="0" indent="0" algn="just" rtl="0">
              <a:lnSpc>
                <a:spcPct val="90000"/>
              </a:lnSpc>
              <a:spcBef>
                <a:spcPts val="1000"/>
              </a:spcBef>
              <a:spcAft>
                <a:spcPts val="0"/>
              </a:spcAft>
              <a:buClr>
                <a:schemeClr val="dk1"/>
              </a:buClr>
              <a:buSzPts val="2400"/>
              <a:buFont typeface="Arial"/>
              <a:buNone/>
            </a:pPr>
            <a:endParaRPr sz="1800">
              <a:latin typeface="Century Gothic"/>
              <a:ea typeface="Century Gothic"/>
              <a:cs typeface="Century Gothic"/>
              <a:sym typeface="Century Gothic"/>
            </a:endParaRPr>
          </a:p>
          <a:p>
            <a:pPr marL="0" marR="0" lvl="0" indent="0" algn="just" rtl="0">
              <a:lnSpc>
                <a:spcPct val="90000"/>
              </a:lnSpc>
              <a:spcBef>
                <a:spcPts val="1000"/>
              </a:spcBef>
              <a:spcAft>
                <a:spcPts val="0"/>
              </a:spcAft>
              <a:buClr>
                <a:schemeClr val="dk1"/>
              </a:buClr>
              <a:buSzPts val="2400"/>
              <a:buFont typeface="Arial"/>
              <a:buNone/>
            </a:pPr>
            <a:r>
              <a:rPr lang="en-US" sz="1800" b="0" i="0" u="none" strike="noStrike" cap="none">
                <a:solidFill>
                  <a:schemeClr val="dk1"/>
                </a:solidFill>
                <a:latin typeface="Century Gothic"/>
                <a:ea typeface="Century Gothic"/>
                <a:cs typeface="Century Gothic"/>
                <a:sym typeface="Century Gothic"/>
              </a:rPr>
              <a:t>HISTORIA DE LAS DOCTRINAS FILOSÓFICAS</a:t>
            </a:r>
            <a:endParaRPr sz="1800" b="0" i="0" u="none" strike="noStrike" cap="none">
              <a:solidFill>
                <a:schemeClr val="dk1"/>
              </a:solidFill>
              <a:latin typeface="Century Gothic"/>
              <a:ea typeface="Century Gothic"/>
              <a:cs typeface="Century Gothic"/>
              <a:sym typeface="Century Gothic"/>
            </a:endParaRPr>
          </a:p>
          <a:p>
            <a:pPr marL="0" marR="114300" lvl="0" indent="0" algn="just" rtl="0">
              <a:lnSpc>
                <a:spcPct val="115000"/>
              </a:lnSpc>
              <a:spcBef>
                <a:spcPts val="400"/>
              </a:spcBef>
              <a:spcAft>
                <a:spcPts val="0"/>
              </a:spcAft>
              <a:buClr>
                <a:schemeClr val="dk1"/>
              </a:buClr>
              <a:buSzPts val="2400"/>
              <a:buFont typeface="Arial"/>
              <a:buNone/>
            </a:pPr>
            <a:r>
              <a:rPr lang="en-US" sz="1800" b="0" i="0" u="none" strike="noStrike" cap="none">
                <a:solidFill>
                  <a:schemeClr val="dk1"/>
                </a:solidFill>
                <a:latin typeface="Century Gothic"/>
                <a:ea typeface="Century Gothic"/>
                <a:cs typeface="Century Gothic"/>
                <a:sym typeface="Century Gothic"/>
              </a:rPr>
              <a:t>El alumno estudiará </a:t>
            </a:r>
            <a:r>
              <a:rPr lang="en-US" sz="1800">
                <a:latin typeface="Century Gothic"/>
                <a:ea typeface="Century Gothic"/>
                <a:cs typeface="Century Gothic"/>
                <a:sym typeface="Century Gothic"/>
              </a:rPr>
              <a:t>a</a:t>
            </a:r>
            <a:r>
              <a:rPr lang="en-US" sz="1800" b="0" i="0" u="none" strike="noStrike" cap="none">
                <a:solidFill>
                  <a:schemeClr val="dk1"/>
                </a:solidFill>
                <a:latin typeface="Century Gothic"/>
                <a:ea typeface="Century Gothic"/>
                <a:cs typeface="Century Gothic"/>
                <a:sym typeface="Century Gothic"/>
              </a:rPr>
              <a:t> personajes de la Filosofía clásica que descubrieron la </a:t>
            </a:r>
            <a:r>
              <a:rPr lang="en-US" sz="1800" i="1">
                <a:latin typeface="Century Gothic"/>
                <a:ea typeface="Century Gothic"/>
                <a:cs typeface="Century Gothic"/>
                <a:sym typeface="Century Gothic"/>
              </a:rPr>
              <a:t>D</a:t>
            </a:r>
            <a:r>
              <a:rPr lang="en-US" sz="1800" b="0" i="1" u="none" strike="noStrike" cap="none">
                <a:solidFill>
                  <a:schemeClr val="dk1"/>
                </a:solidFill>
                <a:latin typeface="Century Gothic"/>
                <a:ea typeface="Century Gothic"/>
                <a:cs typeface="Century Gothic"/>
                <a:sym typeface="Century Gothic"/>
              </a:rPr>
              <a:t>ivina </a:t>
            </a:r>
            <a:r>
              <a:rPr lang="en-US" sz="1800" i="1">
                <a:latin typeface="Century Gothic"/>
                <a:ea typeface="Century Gothic"/>
                <a:cs typeface="Century Gothic"/>
                <a:sym typeface="Century Gothic"/>
              </a:rPr>
              <a:t>P</a:t>
            </a:r>
            <a:r>
              <a:rPr lang="en-US" sz="1800" b="0" i="1" u="none" strike="noStrike" cap="none">
                <a:solidFill>
                  <a:schemeClr val="dk1"/>
                </a:solidFill>
                <a:latin typeface="Century Gothic"/>
                <a:ea typeface="Century Gothic"/>
                <a:cs typeface="Century Gothic"/>
                <a:sym typeface="Century Gothic"/>
              </a:rPr>
              <a:t>roporción</a:t>
            </a:r>
            <a:r>
              <a:rPr lang="en-US" sz="1800" b="0" i="0" u="none" strike="noStrike" cap="none">
                <a:solidFill>
                  <a:schemeClr val="dk1"/>
                </a:solidFill>
                <a:latin typeface="Century Gothic"/>
                <a:ea typeface="Century Gothic"/>
                <a:cs typeface="Century Gothic"/>
                <a:sym typeface="Century Gothic"/>
              </a:rPr>
              <a:t> para </a:t>
            </a:r>
            <a:r>
              <a:rPr lang="en-US" sz="1800">
                <a:latin typeface="Century Gothic"/>
                <a:ea typeface="Century Gothic"/>
                <a:cs typeface="Century Gothic"/>
                <a:sym typeface="Century Gothic"/>
              </a:rPr>
              <a:t>fundamentar</a:t>
            </a:r>
            <a:r>
              <a:rPr lang="en-US" sz="1800" b="0" i="0" u="none" strike="noStrike" cap="none">
                <a:solidFill>
                  <a:schemeClr val="dk1"/>
                </a:solidFill>
                <a:latin typeface="Century Gothic"/>
                <a:ea typeface="Century Gothic"/>
                <a:cs typeface="Century Gothic"/>
                <a:sym typeface="Century Gothic"/>
              </a:rPr>
              <a:t> este sentido de </a:t>
            </a:r>
            <a:r>
              <a:rPr lang="en-US" sz="1800">
                <a:latin typeface="Century Gothic"/>
                <a:ea typeface="Century Gothic"/>
                <a:cs typeface="Century Gothic"/>
                <a:sym typeface="Century Gothic"/>
              </a:rPr>
              <a:t>armonía</a:t>
            </a:r>
            <a:r>
              <a:rPr lang="en-US" sz="1800" b="0" i="0" u="none" strike="noStrike" cap="none">
                <a:solidFill>
                  <a:schemeClr val="dk1"/>
                </a:solidFill>
                <a:latin typeface="Century Gothic"/>
                <a:ea typeface="Century Gothic"/>
                <a:cs typeface="Century Gothic"/>
                <a:sym typeface="Century Gothic"/>
              </a:rPr>
              <a:t> en sus trabajos de arte y diseño.</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subTitle" idx="1"/>
          </p:nvPr>
        </p:nvSpPr>
        <p:spPr>
          <a:xfrm>
            <a:off x="1333200" y="584625"/>
            <a:ext cx="10515600" cy="5725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5.e Pregunta generadora, pregunta guía,</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 problema a abordar,</a:t>
            </a:r>
            <a:r>
              <a:rPr lang="en-US" sz="1800" b="1">
                <a:solidFill>
                  <a:srgbClr val="1C4587"/>
                </a:solidFill>
                <a:latin typeface="Century Gothic"/>
                <a:ea typeface="Century Gothic"/>
                <a:cs typeface="Century Gothic"/>
                <a:sym typeface="Century Gothic"/>
              </a:rPr>
              <a:t> </a:t>
            </a:r>
            <a:r>
              <a:rPr lang="en-US" sz="1800" b="1" i="0" u="none" strike="noStrike" cap="none">
                <a:solidFill>
                  <a:srgbClr val="1C4587"/>
                </a:solidFill>
                <a:latin typeface="Century Gothic"/>
                <a:ea typeface="Century Gothic"/>
                <a:cs typeface="Century Gothic"/>
                <a:sym typeface="Century Gothic"/>
              </a:rPr>
              <a:t> asunto a resolver o a pro</a:t>
            </a:r>
            <a:r>
              <a:rPr lang="en-US" sz="1800" b="1">
                <a:solidFill>
                  <a:srgbClr val="1C4587"/>
                </a:solidFill>
                <a:latin typeface="Century Gothic"/>
                <a:ea typeface="Century Gothic"/>
                <a:cs typeface="Century Gothic"/>
                <a:sym typeface="Century Gothic"/>
              </a:rPr>
              <a:t>b</a:t>
            </a:r>
            <a:r>
              <a:rPr lang="en-US" sz="1800" b="1" i="0" u="none" strike="noStrike" cap="none">
                <a:solidFill>
                  <a:srgbClr val="1C4587"/>
                </a:solidFill>
                <a:latin typeface="Century Gothic"/>
                <a:ea typeface="Century Gothic"/>
                <a:cs typeface="Century Gothic"/>
                <a:sym typeface="Century Gothic"/>
              </a:rPr>
              <a:t>ar,</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 propuesta, etc. del proyecto a realizar.</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a:solidFill>
                <a:srgbClr val="1C4587"/>
              </a:solidFill>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¿Han escuchado hablar de la Proporción Áurea?</a:t>
            </a:r>
            <a:endParaRPr sz="1800">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¿Qué se imaginan que es?</a:t>
            </a:r>
            <a:endParaRPr sz="1800">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¿Para que creen que es?</a:t>
            </a:r>
            <a:endParaRPr sz="1800">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¿Qué es la Proporción Áurea?</a:t>
            </a:r>
            <a:endParaRPr sz="1800">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¿Hay correspondencia entre Naturaleza y arte?</a:t>
            </a:r>
            <a:endParaRPr sz="1800">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¿Existen proporciones de perfección?</a:t>
            </a:r>
            <a:endParaRPr sz="1800">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¿Estéticamente, ¿qué significa?</a:t>
            </a:r>
            <a:endParaRPr sz="1800">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¿Qué es el número áureo?</a:t>
            </a:r>
            <a:endParaRPr sz="1800">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¿Qué relación tiene con la Filosofía?</a:t>
            </a:r>
            <a:endParaRPr sz="1800">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¿Por qué valorar y cuidar las obras del pasado?</a:t>
            </a:r>
            <a:endParaRPr sz="1800">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¿Dónde puedes encontrar la Proporción Áurea en tu vida diaria?</a:t>
            </a:r>
            <a:endParaRPr sz="1800">
              <a:latin typeface="Century Gothic"/>
              <a:ea typeface="Century Gothic"/>
              <a:cs typeface="Century Gothic"/>
              <a:sym typeface="Century Gothic"/>
            </a:endParaRPr>
          </a:p>
          <a:p>
            <a:pPr marL="457200" lvl="0" indent="-298450" algn="l" rtl="0">
              <a:lnSpc>
                <a:spcPct val="115000"/>
              </a:lnSpc>
              <a:spcBef>
                <a:spcPts val="0"/>
              </a:spcBef>
              <a:spcAft>
                <a:spcPts val="0"/>
              </a:spcAft>
              <a:buSzPts val="1100"/>
              <a:buFont typeface="Century Gothic"/>
              <a:buAutoNum type="arabicPeriod"/>
            </a:pPr>
            <a:r>
              <a:rPr lang="en-US" sz="1800">
                <a:latin typeface="Century Gothic"/>
                <a:ea typeface="Century Gothic"/>
                <a:cs typeface="Century Gothic"/>
                <a:sym typeface="Century Gothic"/>
              </a:rPr>
              <a:t>¿Dónde hay Proporción Áurea en la anatomía del cuerpo humano?</a:t>
            </a:r>
            <a:endParaRPr sz="1800">
              <a:latin typeface="Century Gothic"/>
              <a:ea typeface="Century Gothic"/>
              <a:cs typeface="Century Gothic"/>
              <a:sym typeface="Century Gothic"/>
            </a:endParaRPr>
          </a:p>
          <a:p>
            <a:pPr marL="0" marR="114300" lvl="0" indent="0" algn="just" rtl="0">
              <a:lnSpc>
                <a:spcPct val="115000"/>
              </a:lnSpc>
              <a:spcBef>
                <a:spcPts val="400"/>
              </a:spcBef>
              <a:spcAft>
                <a:spcPts val="0"/>
              </a:spcAft>
              <a:buClr>
                <a:schemeClr val="dk1"/>
              </a:buClr>
              <a:buSzPts val="2400"/>
              <a:buFont typeface="Arial"/>
              <a:buNone/>
            </a:pPr>
            <a:endParaRPr sz="1800">
              <a:latin typeface="Century Gothic"/>
              <a:ea typeface="Century Gothic"/>
              <a:cs typeface="Century Gothic"/>
              <a:sym typeface="Century Gothic"/>
            </a:endParaRPr>
          </a:p>
          <a:p>
            <a:pPr marL="0" marR="114300" lvl="0" indent="0" algn="just" rtl="0">
              <a:lnSpc>
                <a:spcPct val="115000"/>
              </a:lnSpc>
              <a:spcBef>
                <a:spcPts val="400"/>
              </a:spcBef>
              <a:spcAft>
                <a:spcPts val="0"/>
              </a:spcAft>
              <a:buClr>
                <a:schemeClr val="dk1"/>
              </a:buClr>
              <a:buSzPts val="24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orbel"/>
              <a:ea typeface="Corbel"/>
              <a:cs typeface="Corbel"/>
              <a:sym typeface="Corbe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subTitle" idx="1"/>
          </p:nvPr>
        </p:nvSpPr>
        <p:spPr>
          <a:xfrm>
            <a:off x="973450" y="487225"/>
            <a:ext cx="10515600" cy="1913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5.f Contenido. Temas y productos propuestos,</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 organizados por etapas y en forma cronológica. </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Integrar diferentes tipos de evidencias o herramientas, </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por ejemplo: manuscritos, digitales, impresos, físicos.</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a:solidFill>
                <a:srgbClr val="1C4587"/>
              </a:solidFill>
              <a:latin typeface="Century Gothic"/>
              <a:ea typeface="Century Gothic"/>
              <a:cs typeface="Century Gothic"/>
              <a:sym typeface="Century Gothic"/>
            </a:endParaRPr>
          </a:p>
          <a:p>
            <a:pPr marL="0" marR="114300" lvl="0" indent="0" algn="just" rtl="0">
              <a:lnSpc>
                <a:spcPct val="115000"/>
              </a:lnSpc>
              <a:spcBef>
                <a:spcPts val="400"/>
              </a:spcBef>
              <a:spcAft>
                <a:spcPts val="0"/>
              </a:spcAft>
              <a:buClr>
                <a:schemeClr val="dk1"/>
              </a:buClr>
              <a:buSzPts val="24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orbel"/>
              <a:ea typeface="Corbel"/>
              <a:cs typeface="Corbel"/>
              <a:sym typeface="Corbel"/>
            </a:endParaRPr>
          </a:p>
        </p:txBody>
      </p:sp>
      <p:graphicFrame>
        <p:nvGraphicFramePr>
          <p:cNvPr id="284" name="Shape 284"/>
          <p:cNvGraphicFramePr/>
          <p:nvPr/>
        </p:nvGraphicFramePr>
        <p:xfrm>
          <a:off x="1202050" y="1810300"/>
          <a:ext cx="10287000" cy="4935617"/>
        </p:xfrm>
        <a:graphic>
          <a:graphicData uri="http://schemas.openxmlformats.org/drawingml/2006/table">
            <a:tbl>
              <a:tblPr>
                <a:noFill/>
                <a:tableStyleId>{49958377-C1D9-4BC4-9A8D-1E682CFAF9FC}</a:tableStyleId>
              </a:tblPr>
              <a:tblGrid>
                <a:gridCol w="1312125">
                  <a:extLst>
                    <a:ext uri="{9D8B030D-6E8A-4147-A177-3AD203B41FA5}">
                      <a16:colId xmlns:a16="http://schemas.microsoft.com/office/drawing/2014/main" val="20000"/>
                    </a:ext>
                  </a:extLst>
                </a:gridCol>
                <a:gridCol w="1205225">
                  <a:extLst>
                    <a:ext uri="{9D8B030D-6E8A-4147-A177-3AD203B41FA5}">
                      <a16:colId xmlns:a16="http://schemas.microsoft.com/office/drawing/2014/main" val="20001"/>
                    </a:ext>
                  </a:extLst>
                </a:gridCol>
                <a:gridCol w="4164075">
                  <a:extLst>
                    <a:ext uri="{9D8B030D-6E8A-4147-A177-3AD203B41FA5}">
                      <a16:colId xmlns:a16="http://schemas.microsoft.com/office/drawing/2014/main" val="20002"/>
                    </a:ext>
                  </a:extLst>
                </a:gridCol>
                <a:gridCol w="3605575">
                  <a:extLst>
                    <a:ext uri="{9D8B030D-6E8A-4147-A177-3AD203B41FA5}">
                      <a16:colId xmlns:a16="http://schemas.microsoft.com/office/drawing/2014/main" val="20003"/>
                    </a:ext>
                  </a:extLst>
                </a:gridCol>
              </a:tblGrid>
              <a:tr h="313750">
                <a:tc>
                  <a:txBody>
                    <a:bodyPr/>
                    <a:lstStyle/>
                    <a:p>
                      <a:pPr marL="0" lvl="0" indent="0" rtl="0">
                        <a:spcBef>
                          <a:spcPts val="0"/>
                        </a:spcBef>
                        <a:spcAft>
                          <a:spcPts val="0"/>
                        </a:spcAft>
                        <a:buNone/>
                      </a:pPr>
                      <a:r>
                        <a:rPr lang="en-US"/>
                        <a:t>ETAPA</a:t>
                      </a:r>
                      <a:endParaRPr/>
                    </a:p>
                  </a:txBody>
                  <a:tcPr marL="91425" marR="91425" marT="91425" marB="91425"/>
                </a:tc>
                <a:tc>
                  <a:txBody>
                    <a:bodyPr/>
                    <a:lstStyle/>
                    <a:p>
                      <a:pPr marL="0" lvl="0" indent="0" rtl="0">
                        <a:spcBef>
                          <a:spcPts val="0"/>
                        </a:spcBef>
                        <a:spcAft>
                          <a:spcPts val="0"/>
                        </a:spcAft>
                        <a:buNone/>
                      </a:pPr>
                      <a:r>
                        <a:rPr lang="en-US"/>
                        <a:t>MES</a:t>
                      </a:r>
                      <a:endParaRPr/>
                    </a:p>
                  </a:txBody>
                  <a:tcPr marL="91425" marR="91425" marT="91425" marB="91425"/>
                </a:tc>
                <a:tc>
                  <a:txBody>
                    <a:bodyPr/>
                    <a:lstStyle/>
                    <a:p>
                      <a:pPr marL="0" lvl="0" indent="0" rtl="0">
                        <a:spcBef>
                          <a:spcPts val="0"/>
                        </a:spcBef>
                        <a:spcAft>
                          <a:spcPts val="0"/>
                        </a:spcAft>
                        <a:buNone/>
                      </a:pPr>
                      <a:r>
                        <a:rPr lang="en-US"/>
                        <a:t>TEMA</a:t>
                      </a:r>
                      <a:endParaRPr/>
                    </a:p>
                  </a:txBody>
                  <a:tcPr marL="91425" marR="91425" marT="91425" marB="91425"/>
                </a:tc>
                <a:tc>
                  <a:txBody>
                    <a:bodyPr/>
                    <a:lstStyle/>
                    <a:p>
                      <a:pPr marL="0" lvl="0" indent="0" rtl="0">
                        <a:spcBef>
                          <a:spcPts val="0"/>
                        </a:spcBef>
                        <a:spcAft>
                          <a:spcPts val="0"/>
                        </a:spcAft>
                        <a:buNone/>
                      </a:pPr>
                      <a:r>
                        <a:rPr lang="en-US"/>
                        <a:t>PRODUCTO</a:t>
                      </a:r>
                      <a:endParaRPr/>
                    </a:p>
                  </a:txBody>
                  <a:tcPr marL="91425" marR="91425" marT="91425" marB="91425"/>
                </a:tc>
                <a:extLst>
                  <a:ext uri="{0D108BD9-81ED-4DB2-BD59-A6C34878D82A}">
                    <a16:rowId xmlns:a16="http://schemas.microsoft.com/office/drawing/2014/main" val="10000"/>
                  </a:ext>
                </a:extLst>
              </a:tr>
              <a:tr h="848275">
                <a:tc>
                  <a:txBody>
                    <a:bodyPr/>
                    <a:lstStyle/>
                    <a:p>
                      <a:pPr marL="0" lvl="0" indent="0" rtl="0">
                        <a:spcBef>
                          <a:spcPts val="0"/>
                        </a:spcBef>
                        <a:spcAft>
                          <a:spcPts val="0"/>
                        </a:spcAft>
                        <a:buNone/>
                      </a:pPr>
                      <a:r>
                        <a:rPr lang="en-US"/>
                        <a:t>Introductoria</a:t>
                      </a:r>
                      <a:endParaRPr/>
                    </a:p>
                  </a:txBody>
                  <a:tcPr marL="91425" marR="91425" marT="91425" marB="91425"/>
                </a:tc>
                <a:tc>
                  <a:txBody>
                    <a:bodyPr/>
                    <a:lstStyle/>
                    <a:p>
                      <a:pPr marL="0" lvl="0" indent="0" rtl="0">
                        <a:spcBef>
                          <a:spcPts val="0"/>
                        </a:spcBef>
                        <a:spcAft>
                          <a:spcPts val="0"/>
                        </a:spcAft>
                        <a:buNone/>
                      </a:pPr>
                      <a:r>
                        <a:rPr lang="en-US"/>
                        <a:t>Septiembre</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rtl="0">
                        <a:spcBef>
                          <a:spcPts val="0"/>
                        </a:spcBef>
                        <a:spcAft>
                          <a:spcPts val="0"/>
                        </a:spcAft>
                        <a:buNone/>
                      </a:pPr>
                      <a:r>
                        <a:rPr lang="en-US"/>
                        <a:t>Introducción</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rtl="0">
                        <a:spcBef>
                          <a:spcPts val="0"/>
                        </a:spcBef>
                        <a:spcAft>
                          <a:spcPts val="0"/>
                        </a:spcAft>
                        <a:buNone/>
                      </a:pPr>
                      <a:r>
                        <a:rPr lang="en-US"/>
                        <a:t>Comentarios, lluvias de ideas acerca de los diferentes ejemplos que se les proporcionó.</a:t>
                      </a: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133450">
                <a:tc>
                  <a:txBody>
                    <a:bodyPr/>
                    <a:lstStyle/>
                    <a:p>
                      <a:pPr marL="0" lvl="0" indent="0">
                        <a:spcBef>
                          <a:spcPts val="0"/>
                        </a:spcBef>
                        <a:spcAft>
                          <a:spcPts val="0"/>
                        </a:spcAft>
                        <a:buNone/>
                      </a:pPr>
                      <a:r>
                        <a:rPr lang="en-US">
                          <a:solidFill>
                            <a:schemeClr val="dk1"/>
                          </a:solidFill>
                        </a:rPr>
                        <a:t>Matemática</a:t>
                      </a:r>
                      <a:endParaRPr>
                        <a:solidFill>
                          <a:schemeClr val="dk1"/>
                        </a:solidFill>
                      </a:endParaRPr>
                    </a:p>
                    <a:p>
                      <a:pPr marL="0" lvl="0" indent="0"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rtl="0">
                        <a:spcBef>
                          <a:spcPts val="0"/>
                        </a:spcBef>
                        <a:spcAft>
                          <a:spcPts val="0"/>
                        </a:spcAft>
                        <a:buNone/>
                      </a:pPr>
                      <a:r>
                        <a:rPr lang="en-US"/>
                        <a:t>septiembre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a:solidFill>
                            <a:schemeClr val="dk1"/>
                          </a:solidFill>
                        </a:rPr>
                        <a:t>MATEMÁTICAS VI</a:t>
                      </a:r>
                      <a:endParaRPr>
                        <a:solidFill>
                          <a:schemeClr val="dk1"/>
                        </a:solidFill>
                      </a:endParaRPr>
                    </a:p>
                    <a:p>
                      <a:pPr marL="0" lvl="0" indent="0" rtl="0">
                        <a:lnSpc>
                          <a:spcPct val="115000"/>
                        </a:lnSpc>
                        <a:spcBef>
                          <a:spcPts val="0"/>
                        </a:spcBef>
                        <a:spcAft>
                          <a:spcPts val="0"/>
                        </a:spcAft>
                        <a:buNone/>
                      </a:pPr>
                      <a:r>
                        <a:rPr lang="en-US">
                          <a:solidFill>
                            <a:schemeClr val="dk1"/>
                          </a:solidFill>
                        </a:rPr>
                        <a:t>Unidad I.Sucesiones y series.</a:t>
                      </a:r>
                      <a:endParaRPr>
                        <a:solidFill>
                          <a:schemeClr val="dk1"/>
                        </a:solidFill>
                      </a:endParaRPr>
                    </a:p>
                    <a:p>
                      <a:pPr marL="0" lvl="0" indent="0" rtl="0">
                        <a:lnSpc>
                          <a:spcPct val="115000"/>
                        </a:lnSpc>
                        <a:spcBef>
                          <a:spcPts val="0"/>
                        </a:spcBef>
                        <a:spcAft>
                          <a:spcPts val="0"/>
                        </a:spcAft>
                        <a:buNone/>
                      </a:pPr>
                      <a:r>
                        <a:rPr lang="en-US">
                          <a:solidFill>
                            <a:schemeClr val="dk1"/>
                          </a:solidFill>
                        </a:rPr>
                        <a:t>1.1 Sucesión: finita e infinita</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114300" lvl="0" indent="0" algn="just" rtl="0">
                        <a:lnSpc>
                          <a:spcPct val="115000"/>
                        </a:lnSpc>
                        <a:spcBef>
                          <a:spcPts val="400"/>
                        </a:spcBef>
                        <a:spcAft>
                          <a:spcPts val="0"/>
                        </a:spcAft>
                        <a:buNone/>
                      </a:pPr>
                      <a:r>
                        <a:rPr lang="en-US">
                          <a:solidFill>
                            <a:schemeClr val="dk1"/>
                          </a:solidFill>
                        </a:rPr>
                        <a:t>Cálculos y trazos de láminas donde se constate la sucesión de Fibonacci, los números de Fibonacci, el triángulo de Tartaglia y analice la espiral de Arquímedes y la </a:t>
                      </a:r>
                      <a:r>
                        <a:rPr lang="en-US" i="1">
                          <a:solidFill>
                            <a:schemeClr val="dk1"/>
                          </a:solidFill>
                        </a:rPr>
                        <a:t>Proporción Áurea </a:t>
                      </a:r>
                      <a:r>
                        <a:rPr lang="en-US">
                          <a:solidFill>
                            <a:schemeClr val="dk1"/>
                          </a:solidFill>
                        </a:rPr>
                        <a:t>en algunas obras de arte antiguo.</a:t>
                      </a:r>
                      <a:endParaRPr>
                        <a:solidFill>
                          <a:schemeClr val="dk1"/>
                        </a:solidFill>
                      </a:endParaRPr>
                    </a:p>
                    <a:p>
                      <a:pPr marL="0" lvl="0" indent="0" rtl="0">
                        <a:spcBef>
                          <a:spcPts val="0"/>
                        </a:spcBef>
                        <a:spcAft>
                          <a:spcPts val="0"/>
                        </a:spcAft>
                        <a:buNone/>
                      </a:pP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04625">
                <a:tc>
                  <a:txBody>
                    <a:bodyPr/>
                    <a:lstStyle/>
                    <a:p>
                      <a:pPr marL="0" lvl="0" indent="0">
                        <a:spcBef>
                          <a:spcPts val="0"/>
                        </a:spcBef>
                        <a:spcAft>
                          <a:spcPts val="0"/>
                        </a:spcAft>
                        <a:buNone/>
                      </a:pPr>
                      <a:r>
                        <a:rPr lang="en-US">
                          <a:solidFill>
                            <a:schemeClr val="dk1"/>
                          </a:solidFill>
                        </a:rPr>
                        <a:t>Histórica</a:t>
                      </a:r>
                      <a:endParaRPr>
                        <a:solidFill>
                          <a:schemeClr val="dk1"/>
                        </a:solidFill>
                      </a:endParaRPr>
                    </a:p>
                    <a:p>
                      <a:pPr marL="0" lvl="0" indent="0" rtl="0">
                        <a:spcBef>
                          <a:spcPts val="0"/>
                        </a:spcBef>
                        <a:spcAft>
                          <a:spcPts val="0"/>
                        </a:spcAft>
                        <a:buNone/>
                      </a:pPr>
                      <a:endParaRPr>
                        <a:solidFill>
                          <a:schemeClr val="dk1"/>
                        </a:solidFill>
                      </a:endParaRPr>
                    </a:p>
                    <a:p>
                      <a:pPr marL="0" lvl="0" indent="0" rtl="0">
                        <a:spcBef>
                          <a:spcPts val="0"/>
                        </a:spcBef>
                        <a:spcAft>
                          <a:spcPts val="0"/>
                        </a:spcAft>
                        <a:buNone/>
                      </a:pPr>
                      <a:endParaRPr>
                        <a:solidFill>
                          <a:schemeClr val="dk1"/>
                        </a:solidFill>
                      </a:endParaRPr>
                    </a:p>
                    <a:p>
                      <a:pPr marL="0" lvl="0" indent="0" rtl="0">
                        <a:spcBef>
                          <a:spcPts val="0"/>
                        </a:spcBef>
                        <a:spcAft>
                          <a:spcPts val="0"/>
                        </a:spcAft>
                        <a:buNone/>
                      </a:pPr>
                      <a:endParaRPr/>
                    </a:p>
                  </a:txBody>
                  <a:tcPr marL="91425" marR="91425" marT="91425" marB="91425"/>
                </a:tc>
                <a:tc>
                  <a:txBody>
                    <a:bodyPr/>
                    <a:lstStyle/>
                    <a:p>
                      <a:pPr marL="0" lvl="0" indent="0">
                        <a:spcBef>
                          <a:spcPts val="0"/>
                        </a:spcBef>
                        <a:spcAft>
                          <a:spcPts val="0"/>
                        </a:spcAft>
                        <a:buNone/>
                      </a:pPr>
                      <a:r>
                        <a:rPr lang="en-US">
                          <a:solidFill>
                            <a:schemeClr val="dk1"/>
                          </a:solidFill>
                        </a:rPr>
                        <a:t>septiembre</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rtl="0">
                        <a:lnSpc>
                          <a:spcPct val="115000"/>
                        </a:lnSpc>
                        <a:spcBef>
                          <a:spcPts val="0"/>
                        </a:spcBef>
                        <a:spcAft>
                          <a:spcPts val="0"/>
                        </a:spcAft>
                        <a:buNone/>
                      </a:pPr>
                      <a:r>
                        <a:rPr lang="en-US">
                          <a:solidFill>
                            <a:schemeClr val="dk1"/>
                          </a:solidFill>
                        </a:rPr>
                        <a:t>HISTORIA DE LAS DOCTRINAS FILOSÓFICAS</a:t>
                      </a:r>
                      <a:endParaRPr>
                        <a:solidFill>
                          <a:schemeClr val="dk1"/>
                        </a:solidFill>
                      </a:endParaRPr>
                    </a:p>
                    <a:p>
                      <a:pPr marL="0" lvl="0" indent="0" rtl="0">
                        <a:lnSpc>
                          <a:spcPct val="115000"/>
                        </a:lnSpc>
                        <a:spcBef>
                          <a:spcPts val="0"/>
                        </a:spcBef>
                        <a:spcAft>
                          <a:spcPts val="0"/>
                        </a:spcAft>
                        <a:buNone/>
                      </a:pPr>
                      <a:r>
                        <a:rPr lang="en-US">
                          <a:solidFill>
                            <a:schemeClr val="dk1"/>
                          </a:solidFill>
                        </a:rPr>
                        <a:t>Unidad II. Origen e inicios de la filosofía en Grecia.</a:t>
                      </a:r>
                      <a:endParaRPr>
                        <a:solidFill>
                          <a:schemeClr val="dk1"/>
                        </a:solidFill>
                      </a:endParaRPr>
                    </a:p>
                    <a:p>
                      <a:pPr marL="0" lvl="0" indent="0" rtl="0">
                        <a:lnSpc>
                          <a:spcPct val="115000"/>
                        </a:lnSpc>
                        <a:spcBef>
                          <a:spcPts val="0"/>
                        </a:spcBef>
                        <a:spcAft>
                          <a:spcPts val="0"/>
                        </a:spcAft>
                        <a:buNone/>
                      </a:pPr>
                      <a:r>
                        <a:rPr lang="en-US">
                          <a:solidFill>
                            <a:schemeClr val="dk1"/>
                          </a:solidFill>
                        </a:rPr>
                        <a:t>    Tema 2. El principio fundamentador en los primeros filósofos.</a:t>
                      </a:r>
                      <a:endParaRPr>
                        <a:solidFill>
                          <a:schemeClr val="dk1"/>
                        </a:solidFill>
                      </a:endParaRPr>
                    </a:p>
                    <a:p>
                      <a:pPr marL="0" lvl="0" indent="0" rtl="0">
                        <a:lnSpc>
                          <a:spcPct val="115000"/>
                        </a:lnSpc>
                        <a:spcBef>
                          <a:spcPts val="0"/>
                        </a:spcBef>
                        <a:spcAft>
                          <a:spcPts val="0"/>
                        </a:spcAft>
                        <a:buNone/>
                      </a:pPr>
                      <a:endParaRPr>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spcBef>
                          <a:spcPts val="0"/>
                        </a:spcBef>
                        <a:spcAft>
                          <a:spcPts val="0"/>
                        </a:spcAft>
                        <a:buNone/>
                      </a:pPr>
                      <a:r>
                        <a:rPr lang="en-US">
                          <a:solidFill>
                            <a:schemeClr val="dk1"/>
                          </a:solidFill>
                        </a:rPr>
                        <a:t>Ensayo sobre la importancia de la </a:t>
                      </a:r>
                      <a:r>
                        <a:rPr lang="en-US" i="1">
                          <a:solidFill>
                            <a:schemeClr val="dk1"/>
                          </a:solidFill>
                        </a:rPr>
                        <a:t>Proporción Áurea</a:t>
                      </a:r>
                      <a:r>
                        <a:rPr lang="en-US">
                          <a:solidFill>
                            <a:schemeClr val="dk1"/>
                          </a:solidFill>
                        </a:rPr>
                        <a:t> en filósofos griegos.</a:t>
                      </a:r>
                      <a:endParaRPr>
                        <a:solidFill>
                          <a:schemeClr val="dk1"/>
                        </a:solidFill>
                      </a:endParaRPr>
                    </a:p>
                    <a:p>
                      <a:pPr marL="0" lvl="0" indent="0" algn="just" rtl="0">
                        <a:lnSpc>
                          <a:spcPct val="107000"/>
                        </a:lnSpc>
                        <a:spcBef>
                          <a:spcPts val="800"/>
                        </a:spcBef>
                        <a:spcAft>
                          <a:spcPts val="0"/>
                        </a:spcAft>
                        <a:buClr>
                          <a:schemeClr val="dk1"/>
                        </a:buClr>
                        <a:buFont typeface="Arial"/>
                        <a:buNone/>
                      </a:pPr>
                      <a:r>
                        <a:rPr lang="en-US">
                          <a:solidFill>
                            <a:schemeClr val="dk1"/>
                          </a:solidFill>
                        </a:rPr>
                        <a:t>Los alumnos tendrán una guía de lecturas y deberán entregar un reporte por cada una de ellas.</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rtl="0">
                        <a:spcBef>
                          <a:spcPts val="0"/>
                        </a:spcBef>
                        <a:spcAft>
                          <a:spcPts val="0"/>
                        </a:spcAft>
                        <a:buNone/>
                      </a:pPr>
                      <a:endParaRPr>
                        <a:solidFill>
                          <a:schemeClr val="dk1"/>
                        </a:solidFill>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ctrTitle"/>
          </p:nvPr>
        </p:nvSpPr>
        <p:spPr>
          <a:xfrm>
            <a:off x="1695075" y="1788384"/>
            <a:ext cx="9144000" cy="42255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00"/>
              <a:buFont typeface="Arial"/>
              <a:buNone/>
            </a:pPr>
            <a:r>
              <a:rPr lang="en-US"/>
              <a:t>1</a:t>
            </a:r>
            <a:r>
              <a:rPr lang="en-US" sz="6000" b="0" i="0" u="none" strike="noStrike" cap="none">
                <a:solidFill>
                  <a:schemeClr val="dk1"/>
                </a:solidFill>
                <a:latin typeface="Corbel"/>
                <a:ea typeface="Corbel"/>
                <a:cs typeface="Corbel"/>
                <a:sym typeface="Corbel"/>
              </a:rPr>
              <a:t>a REUNIÓN DE TRABAJO</a:t>
            </a:r>
            <a:endParaRPr sz="60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chemeClr val="dk1"/>
              </a:buClr>
              <a:buSzPts val="1100"/>
              <a:buFont typeface="Arial"/>
              <a:buNone/>
            </a:pPr>
            <a:r>
              <a:rPr lang="en-US" sz="6000" b="0" i="0" u="none" strike="noStrike" cap="none">
                <a:solidFill>
                  <a:schemeClr val="dk1"/>
                </a:solidFill>
                <a:latin typeface="Corbel"/>
                <a:ea typeface="Corbel"/>
                <a:cs typeface="Corbel"/>
                <a:sym typeface="Corbel"/>
              </a:rPr>
              <a:t> </a:t>
            </a:r>
            <a:endParaRPr sz="60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chemeClr val="dk1"/>
              </a:buClr>
              <a:buSzPts val="1125"/>
              <a:buFont typeface="Arial"/>
              <a:buNone/>
            </a:pPr>
            <a:endParaRPr sz="6000" b="0" i="0" u="none" strike="noStrike" cap="none">
              <a:solidFill>
                <a:schemeClr val="dk1"/>
              </a:solidFill>
              <a:latin typeface="Corbel"/>
              <a:ea typeface="Corbel"/>
              <a:cs typeface="Corbel"/>
              <a:sym typeface="Corbe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subTitle" idx="1"/>
          </p:nvPr>
        </p:nvSpPr>
        <p:spPr>
          <a:xfrm>
            <a:off x="973450" y="487225"/>
            <a:ext cx="10515600" cy="1913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5.f Contenido. Temas y productos propuestos,</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 organizados por etapas y en forma cronológica. </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Integrar diferentes tipos de evidencias o herramientas, </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2400"/>
              <a:buFont typeface="Arial"/>
              <a:buNone/>
            </a:pPr>
            <a:r>
              <a:rPr lang="en-US" sz="1800" b="1" i="0" u="none" strike="noStrike" cap="none">
                <a:solidFill>
                  <a:srgbClr val="1C4587"/>
                </a:solidFill>
                <a:latin typeface="Century Gothic"/>
                <a:ea typeface="Century Gothic"/>
                <a:cs typeface="Century Gothic"/>
                <a:sym typeface="Century Gothic"/>
              </a:rPr>
              <a:t>por ejemplo: manuscritos, digitales, impresos, físicos.</a:t>
            </a:r>
            <a:endParaRPr sz="1800" b="1" i="0" u="none" strike="noStrike" cap="none">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a:solidFill>
                <a:srgbClr val="1C4587"/>
              </a:solidFill>
              <a:latin typeface="Century Gothic"/>
              <a:ea typeface="Century Gothic"/>
              <a:cs typeface="Century Gothic"/>
              <a:sym typeface="Century Gothic"/>
            </a:endParaRPr>
          </a:p>
          <a:p>
            <a:pPr marL="0" marR="114300" lvl="0" indent="0" algn="just" rtl="0">
              <a:lnSpc>
                <a:spcPct val="115000"/>
              </a:lnSpc>
              <a:spcBef>
                <a:spcPts val="400"/>
              </a:spcBef>
              <a:spcAft>
                <a:spcPts val="0"/>
              </a:spcAft>
              <a:buClr>
                <a:schemeClr val="dk1"/>
              </a:buClr>
              <a:buSzPts val="24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orbel"/>
              <a:ea typeface="Corbel"/>
              <a:cs typeface="Corbel"/>
              <a:sym typeface="Corbel"/>
            </a:endParaRPr>
          </a:p>
        </p:txBody>
      </p:sp>
      <p:graphicFrame>
        <p:nvGraphicFramePr>
          <p:cNvPr id="290" name="Shape 290"/>
          <p:cNvGraphicFramePr/>
          <p:nvPr/>
        </p:nvGraphicFramePr>
        <p:xfrm>
          <a:off x="1202050" y="1810300"/>
          <a:ext cx="10287000" cy="4946150"/>
        </p:xfrm>
        <a:graphic>
          <a:graphicData uri="http://schemas.openxmlformats.org/drawingml/2006/table">
            <a:tbl>
              <a:tblPr>
                <a:noFill/>
                <a:tableStyleId>{49958377-C1D9-4BC4-9A8D-1E682CFAF9FC}</a:tableStyleId>
              </a:tblPr>
              <a:tblGrid>
                <a:gridCol w="1145750">
                  <a:extLst>
                    <a:ext uri="{9D8B030D-6E8A-4147-A177-3AD203B41FA5}">
                      <a16:colId xmlns:a16="http://schemas.microsoft.com/office/drawing/2014/main" val="20000"/>
                    </a:ext>
                  </a:extLst>
                </a:gridCol>
                <a:gridCol w="1193375">
                  <a:extLst>
                    <a:ext uri="{9D8B030D-6E8A-4147-A177-3AD203B41FA5}">
                      <a16:colId xmlns:a16="http://schemas.microsoft.com/office/drawing/2014/main" val="20001"/>
                    </a:ext>
                  </a:extLst>
                </a:gridCol>
                <a:gridCol w="4021475">
                  <a:extLst>
                    <a:ext uri="{9D8B030D-6E8A-4147-A177-3AD203B41FA5}">
                      <a16:colId xmlns:a16="http://schemas.microsoft.com/office/drawing/2014/main" val="20002"/>
                    </a:ext>
                  </a:extLst>
                </a:gridCol>
                <a:gridCol w="3926400">
                  <a:extLst>
                    <a:ext uri="{9D8B030D-6E8A-4147-A177-3AD203B41FA5}">
                      <a16:colId xmlns:a16="http://schemas.microsoft.com/office/drawing/2014/main" val="20003"/>
                    </a:ext>
                  </a:extLst>
                </a:gridCol>
              </a:tblGrid>
              <a:tr h="313750">
                <a:tc>
                  <a:txBody>
                    <a:bodyPr/>
                    <a:lstStyle/>
                    <a:p>
                      <a:pPr marL="0" lvl="0" indent="0" rtl="0">
                        <a:spcBef>
                          <a:spcPts val="0"/>
                        </a:spcBef>
                        <a:spcAft>
                          <a:spcPts val="0"/>
                        </a:spcAft>
                        <a:buNone/>
                      </a:pPr>
                      <a:r>
                        <a:rPr lang="en-US"/>
                        <a:t>ETAPA</a:t>
                      </a:r>
                      <a:endParaRPr/>
                    </a:p>
                  </a:txBody>
                  <a:tcPr marL="91425" marR="91425" marT="91425" marB="91425"/>
                </a:tc>
                <a:tc>
                  <a:txBody>
                    <a:bodyPr/>
                    <a:lstStyle/>
                    <a:p>
                      <a:pPr marL="0" lvl="0" indent="0" rtl="0">
                        <a:spcBef>
                          <a:spcPts val="0"/>
                        </a:spcBef>
                        <a:spcAft>
                          <a:spcPts val="0"/>
                        </a:spcAft>
                        <a:buNone/>
                      </a:pPr>
                      <a:r>
                        <a:rPr lang="en-US"/>
                        <a:t>MES</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rtl="0">
                        <a:spcBef>
                          <a:spcPts val="0"/>
                        </a:spcBef>
                        <a:spcAft>
                          <a:spcPts val="0"/>
                        </a:spcAft>
                        <a:buNone/>
                      </a:pPr>
                      <a:r>
                        <a:rPr lang="en-US"/>
                        <a:t>TEMA</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rtl="0">
                        <a:spcBef>
                          <a:spcPts val="0"/>
                        </a:spcBef>
                        <a:spcAft>
                          <a:spcPts val="0"/>
                        </a:spcAft>
                        <a:buNone/>
                      </a:pPr>
                      <a:r>
                        <a:rPr lang="en-US"/>
                        <a:t>PRODUCTO</a:t>
                      </a: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228525">
                <a:tc>
                  <a:txBody>
                    <a:bodyPr/>
                    <a:lstStyle/>
                    <a:p>
                      <a:pPr marL="0" lvl="0" indent="0">
                        <a:spcBef>
                          <a:spcPts val="0"/>
                        </a:spcBef>
                        <a:spcAft>
                          <a:spcPts val="0"/>
                        </a:spcAft>
                        <a:buNone/>
                      </a:pPr>
                      <a:r>
                        <a:rPr lang="en-US">
                          <a:solidFill>
                            <a:schemeClr val="dk1"/>
                          </a:solidFill>
                        </a:rPr>
                        <a:t>Visual</a:t>
                      </a:r>
                      <a:endParaRPr>
                        <a:solidFill>
                          <a:schemeClr val="dk1"/>
                        </a:solidFill>
                      </a:endParaRPr>
                    </a:p>
                    <a:p>
                      <a:pPr marL="0" lvl="0" indent="0" rtl="0">
                        <a:spcBef>
                          <a:spcPts val="0"/>
                        </a:spcBef>
                        <a:spcAft>
                          <a:spcPts val="0"/>
                        </a:spcAft>
                        <a:buNone/>
                      </a:pPr>
                      <a:endParaRPr>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rtl="0">
                        <a:spcBef>
                          <a:spcPts val="0"/>
                        </a:spcBef>
                        <a:spcAft>
                          <a:spcPts val="0"/>
                        </a:spcAft>
                        <a:buNone/>
                      </a:pPr>
                      <a:r>
                        <a:rPr lang="en-US"/>
                        <a:t>octubre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a:solidFill>
                            <a:schemeClr val="dk1"/>
                          </a:solidFill>
                        </a:rPr>
                        <a:t>COMUNICACIÓN VISUAL</a:t>
                      </a:r>
                      <a:endParaRPr>
                        <a:solidFill>
                          <a:schemeClr val="dk1"/>
                        </a:solidFill>
                      </a:endParaRPr>
                    </a:p>
                    <a:p>
                      <a:pPr marL="0" lvl="0" indent="0" rtl="0">
                        <a:lnSpc>
                          <a:spcPct val="115000"/>
                        </a:lnSpc>
                        <a:spcBef>
                          <a:spcPts val="0"/>
                        </a:spcBef>
                        <a:spcAft>
                          <a:spcPts val="0"/>
                        </a:spcAft>
                        <a:buNone/>
                      </a:pPr>
                      <a:r>
                        <a:rPr lang="en-US">
                          <a:solidFill>
                            <a:schemeClr val="dk1"/>
                          </a:solidFill>
                        </a:rPr>
                        <a:t>Unidad II.</a:t>
                      </a:r>
                      <a:endParaRPr>
                        <a:solidFill>
                          <a:schemeClr val="dk1"/>
                        </a:solidFill>
                      </a:endParaRPr>
                    </a:p>
                    <a:p>
                      <a:pPr marL="0" lvl="0" indent="0" rtl="0">
                        <a:lnSpc>
                          <a:spcPct val="115000"/>
                        </a:lnSpc>
                        <a:spcBef>
                          <a:spcPts val="0"/>
                        </a:spcBef>
                        <a:spcAft>
                          <a:spcPts val="0"/>
                        </a:spcAft>
                        <a:buNone/>
                      </a:pPr>
                      <a:r>
                        <a:rPr lang="en-US">
                          <a:solidFill>
                            <a:schemeClr val="dk1"/>
                          </a:solidFill>
                        </a:rPr>
                        <a:t>Tema 4. Composición. Identificar y experimentar diferentes tipos de composición a través de la repetición de formas y estructuras del espacio.</a:t>
                      </a:r>
                      <a:endParaRPr>
                        <a:solidFill>
                          <a:schemeClr val="dk1"/>
                        </a:solidFill>
                      </a:endParaRPr>
                    </a:p>
                    <a:p>
                      <a:pPr marL="0" lvl="0" indent="0" rtl="0">
                        <a:lnSpc>
                          <a:spcPct val="115000"/>
                        </a:lnSpc>
                        <a:spcBef>
                          <a:spcPts val="0"/>
                        </a:spcBef>
                        <a:spcAft>
                          <a:spcPts val="0"/>
                        </a:spcAft>
                        <a:buNone/>
                      </a:pPr>
                      <a:r>
                        <a:rPr lang="en-US">
                          <a:solidFill>
                            <a:schemeClr val="dk1"/>
                          </a:solidFill>
                        </a:rPr>
                        <a:t>Tema 5. Color.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rtl="0">
                        <a:spcBef>
                          <a:spcPts val="0"/>
                        </a:spcBef>
                        <a:spcAft>
                          <a:spcPts val="0"/>
                        </a:spcAft>
                        <a:buNone/>
                      </a:pPr>
                      <a:r>
                        <a:rPr lang="en-US">
                          <a:solidFill>
                            <a:schemeClr val="dk1"/>
                          </a:solidFill>
                        </a:rPr>
                        <a:t>Láminas:</a:t>
                      </a:r>
                      <a:endParaRPr>
                        <a:solidFill>
                          <a:schemeClr val="dk1"/>
                        </a:solidFill>
                      </a:endParaRPr>
                    </a:p>
                    <a:p>
                      <a:pPr marL="0" lvl="0" indent="0" rtl="0">
                        <a:spcBef>
                          <a:spcPts val="0"/>
                        </a:spcBef>
                        <a:spcAft>
                          <a:spcPts val="0"/>
                        </a:spcAft>
                        <a:buNone/>
                      </a:pPr>
                      <a:r>
                        <a:rPr lang="en-US">
                          <a:solidFill>
                            <a:schemeClr val="dk1"/>
                          </a:solidFill>
                        </a:rPr>
                        <a:t>1o. En una superficie rígida se diseña la espiral</a:t>
                      </a:r>
                      <a:endParaRPr>
                        <a:solidFill>
                          <a:schemeClr val="dk1"/>
                        </a:solidFill>
                      </a:endParaRPr>
                    </a:p>
                    <a:p>
                      <a:pPr marL="0" lvl="0" indent="0" rtl="0">
                        <a:spcBef>
                          <a:spcPts val="0"/>
                        </a:spcBef>
                        <a:spcAft>
                          <a:spcPts val="0"/>
                        </a:spcAft>
                        <a:buNone/>
                      </a:pPr>
                      <a:r>
                        <a:rPr lang="en-US">
                          <a:solidFill>
                            <a:schemeClr val="dk1"/>
                          </a:solidFill>
                        </a:rPr>
                        <a:t>2o. Acabado artístico por medio diferentes técnicas pictóricas</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026500">
                <a:tc>
                  <a:txBody>
                    <a:bodyPr/>
                    <a:lstStyle/>
                    <a:p>
                      <a:pPr marL="0" lvl="0" indent="0">
                        <a:spcBef>
                          <a:spcPts val="0"/>
                        </a:spcBef>
                        <a:spcAft>
                          <a:spcPts val="0"/>
                        </a:spcAft>
                        <a:buNone/>
                      </a:pPr>
                      <a:r>
                        <a:rPr lang="en-US">
                          <a:solidFill>
                            <a:schemeClr val="dk1"/>
                          </a:solidFill>
                        </a:rPr>
                        <a:t>Conclusiva</a:t>
                      </a:r>
                      <a:endParaRPr>
                        <a:solidFill>
                          <a:schemeClr val="dk1"/>
                        </a:solidFill>
                      </a:endParaRPr>
                    </a:p>
                    <a:p>
                      <a:pPr marL="0" lvl="0" indent="0" rtl="0">
                        <a:spcBef>
                          <a:spcPts val="0"/>
                        </a:spcBef>
                        <a:spcAft>
                          <a:spcPts val="0"/>
                        </a:spcAft>
                        <a:buNone/>
                      </a:pPr>
                      <a:endParaRPr>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rtl="0">
                        <a:spcBef>
                          <a:spcPts val="0"/>
                        </a:spcBef>
                        <a:spcAft>
                          <a:spcPts val="0"/>
                        </a:spcAft>
                        <a:buNone/>
                      </a:pPr>
                      <a:r>
                        <a:rPr lang="en-US"/>
                        <a:t>noviembre</a:t>
                      </a:r>
                      <a:endParaRPr/>
                    </a:p>
                    <a:p>
                      <a:pPr marL="0" lvl="0" indent="0" rtl="0">
                        <a:spcBef>
                          <a:spcPts val="0"/>
                        </a:spcBef>
                        <a:spcAft>
                          <a:spcPts val="0"/>
                        </a:spcAft>
                        <a:buNone/>
                      </a:pPr>
                      <a:r>
                        <a:rPr lang="en-US"/>
                        <a:t>diciembre</a:t>
                      </a:r>
                      <a:endParaRPr/>
                    </a:p>
                    <a:p>
                      <a:pPr marL="0" lvl="0" indent="0" rtl="0">
                        <a:spcBef>
                          <a:spcPts val="0"/>
                        </a:spcBef>
                        <a:spcAft>
                          <a:spcPts val="0"/>
                        </a:spcAft>
                        <a:buNone/>
                      </a:pPr>
                      <a:r>
                        <a:rPr lang="en-US"/>
                        <a:t>enero</a:t>
                      </a:r>
                      <a:endParaRPr/>
                    </a:p>
                    <a:p>
                      <a:pPr marL="0" lvl="0" indent="0" rtl="0">
                        <a:spcBef>
                          <a:spcPts val="0"/>
                        </a:spcBef>
                        <a:spcAft>
                          <a:spcPts val="0"/>
                        </a:spcAft>
                        <a:buNone/>
                      </a:pPr>
                      <a:r>
                        <a:rPr lang="en-US"/>
                        <a:t>febrero</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100">
                          <a:solidFill>
                            <a:schemeClr val="dk1"/>
                          </a:solidFill>
                          <a:latin typeface="Century Gothic"/>
                          <a:ea typeface="Century Gothic"/>
                          <a:cs typeface="Century Gothic"/>
                          <a:sym typeface="Century Gothic"/>
                        </a:rPr>
                        <a:t> </a:t>
                      </a:r>
                      <a:r>
                        <a:rPr lang="en-US"/>
                        <a:t>Unidad IV. La problemática Renacentista.</a:t>
                      </a:r>
                      <a:endParaRPr/>
                    </a:p>
                    <a:p>
                      <a:pPr marL="0" lvl="0" indent="0" rtl="0">
                        <a:lnSpc>
                          <a:spcPct val="115000"/>
                        </a:lnSpc>
                        <a:spcBef>
                          <a:spcPts val="0"/>
                        </a:spcBef>
                        <a:spcAft>
                          <a:spcPts val="0"/>
                        </a:spcAft>
                        <a:buNone/>
                      </a:pPr>
                      <a:r>
                        <a:rPr lang="en-US"/>
                        <a:t>Tema 1. Renacimiento, movimiento cultural.</a:t>
                      </a:r>
                      <a:endParaRPr/>
                    </a:p>
                    <a:p>
                      <a:pPr marL="0" lvl="0" indent="0"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rtl="0">
                        <a:spcBef>
                          <a:spcPts val="0"/>
                        </a:spcBef>
                        <a:spcAft>
                          <a:spcPts val="0"/>
                        </a:spcAft>
                        <a:buNone/>
                      </a:pPr>
                      <a:r>
                        <a:rPr lang="en-US"/>
                        <a:t>Ensayo sobre la influencia de los clásicos en el Renacimiento en cuanto al tema de la divina proporción.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04625">
                <a:tc>
                  <a:txBody>
                    <a:bodyPr/>
                    <a:lstStyle/>
                    <a:p>
                      <a:pPr marL="0" lvl="0" indent="0">
                        <a:spcBef>
                          <a:spcPts val="0"/>
                        </a:spcBef>
                        <a:spcAft>
                          <a:spcPts val="0"/>
                        </a:spcAft>
                        <a:buClr>
                          <a:schemeClr val="dk1"/>
                        </a:buClr>
                        <a:buSzPts val="1100"/>
                        <a:buFont typeface="Arial"/>
                        <a:buNone/>
                      </a:pPr>
                      <a:r>
                        <a:rPr lang="en-US">
                          <a:solidFill>
                            <a:schemeClr val="dk1"/>
                          </a:solidFill>
                        </a:rPr>
                        <a:t>Proyecto terminado</a:t>
                      </a:r>
                      <a:endParaRPr>
                        <a:solidFill>
                          <a:schemeClr val="dk1"/>
                        </a:solidFill>
                      </a:endParaRPr>
                    </a:p>
                    <a:p>
                      <a:pPr marL="0" lvl="0" indent="0" rtl="0">
                        <a:spcBef>
                          <a:spcPts val="0"/>
                        </a:spcBef>
                        <a:spcAft>
                          <a:spcPts val="0"/>
                        </a:spcAft>
                        <a:buNone/>
                      </a:pPr>
                      <a:endParaRPr>
                        <a:solidFill>
                          <a:schemeClr val="dk1"/>
                        </a:solidFill>
                      </a:endParaRPr>
                    </a:p>
                    <a:p>
                      <a:pPr marL="0" lvl="0" indent="0"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rtl="0">
                        <a:spcBef>
                          <a:spcPts val="0"/>
                        </a:spcBef>
                        <a:spcAft>
                          <a:spcPts val="0"/>
                        </a:spcAft>
                        <a:buNone/>
                      </a:pPr>
                      <a:r>
                        <a:rPr lang="en-US"/>
                        <a:t>marzo/abril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rtl="0">
                        <a:spcBef>
                          <a:spcPts val="0"/>
                        </a:spcBef>
                        <a:spcAft>
                          <a:spcPts val="0"/>
                        </a:spcAft>
                        <a:buNone/>
                      </a:pPr>
                      <a:r>
                        <a:rPr lang="en-US"/>
                        <a:t>Conclusión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114300" lvl="0" indent="0" algn="just" rtl="0">
                        <a:lnSpc>
                          <a:spcPct val="115000"/>
                        </a:lnSpc>
                        <a:spcBef>
                          <a:spcPts val="400"/>
                        </a:spcBef>
                        <a:spcAft>
                          <a:spcPts val="0"/>
                        </a:spcAft>
                        <a:buNone/>
                      </a:pPr>
                      <a:r>
                        <a:rPr lang="en-US">
                          <a:solidFill>
                            <a:schemeClr val="dk1"/>
                          </a:solidFill>
                          <a:latin typeface="Century Gothic"/>
                          <a:ea typeface="Century Gothic"/>
                          <a:cs typeface="Century Gothic"/>
                          <a:sym typeface="Century Gothic"/>
                        </a:rPr>
                        <a:t>E</a:t>
                      </a:r>
                      <a:r>
                        <a:rPr lang="en-US"/>
                        <a:t>ntregar un portafolio de láminas donde se diseñó la Proporción Áurea con diferentes métodos. Adjuntar a este portafolio los cálculos matemáticos y realizarán un ensayo sobre la armonía numérica y el orden natural, otro sobre la proporción áurea en las matemáticas y el arte.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ctrTitle"/>
          </p:nvPr>
        </p:nvSpPr>
        <p:spPr>
          <a:xfrm>
            <a:off x="1690375" y="3367727"/>
            <a:ext cx="9144000" cy="19764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5.</a:t>
            </a:r>
            <a:r>
              <a:rPr lang="en-US" sz="4500" b="1">
                <a:solidFill>
                  <a:srgbClr val="585858"/>
                </a:solidFill>
                <a:highlight>
                  <a:srgbClr val="FFFFFF"/>
                </a:highlight>
                <a:latin typeface="Arial"/>
                <a:ea typeface="Arial"/>
                <a:cs typeface="Arial"/>
                <a:sym typeface="Arial"/>
              </a:rPr>
              <a:t>g.</a:t>
            </a:r>
            <a:r>
              <a:rPr lang="en-US" sz="4500" b="1" i="0" u="none" strike="noStrike" cap="none">
                <a:solidFill>
                  <a:srgbClr val="585858"/>
                </a:solidFill>
                <a:highlight>
                  <a:srgbClr val="FFFFFF"/>
                </a:highlight>
                <a:latin typeface="Arial"/>
                <a:ea typeface="Arial"/>
                <a:cs typeface="Arial"/>
                <a:sym typeface="Arial"/>
              </a:rPr>
              <a:t> </a:t>
            </a:r>
            <a:r>
              <a:rPr lang="en-US" sz="4500" b="1">
                <a:solidFill>
                  <a:srgbClr val="585858"/>
                </a:solidFill>
                <a:highlight>
                  <a:srgbClr val="FFFFFF"/>
                </a:highlight>
                <a:latin typeface="Arial"/>
                <a:ea typeface="Arial"/>
                <a:cs typeface="Arial"/>
                <a:sym typeface="Arial"/>
              </a:rPr>
              <a:t>Formatos e instrumentos para la planeación, seguimiento, evaluación, autoevaluación y coevaluación del Portafolio virtual de evidencias. </a:t>
            </a:r>
            <a:endParaRPr sz="4500" b="1">
              <a:solidFill>
                <a:srgbClr val="585858"/>
              </a:solidFill>
              <a:highlight>
                <a:srgbClr val="FFFFFF"/>
              </a:highlight>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ctrTitle"/>
          </p:nvPr>
        </p:nvSpPr>
        <p:spPr>
          <a:xfrm>
            <a:off x="1212050" y="3079925"/>
            <a:ext cx="10338300" cy="911700"/>
          </a:xfrm>
          <a:prstGeom prst="rect">
            <a:avLst/>
          </a:prstGeom>
          <a:noFill/>
          <a:ln>
            <a:noFill/>
          </a:ln>
        </p:spPr>
        <p:txBody>
          <a:bodyPr spcFirstLastPara="1" wrap="square" lIns="91425" tIns="45700" rIns="91425" bIns="45700" anchor="b" anchorCtr="0">
            <a:noAutofit/>
          </a:bodyPr>
          <a:lstStyle/>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Formatos Oficiales del Colegio.</a:t>
            </a:r>
            <a:endParaRPr sz="4500" b="1" i="0" u="none" strike="noStrike" cap="none">
              <a:solidFill>
                <a:srgbClr val="585858"/>
              </a:solidFill>
              <a:highlight>
                <a:srgbClr val="FFFFFF"/>
              </a:highlight>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Shape 305"/>
          <p:cNvPicPr preferRelativeResize="0"/>
          <p:nvPr/>
        </p:nvPicPr>
        <p:blipFill rotWithShape="1">
          <a:blip r:embed="rId3">
            <a:alphaModFix/>
          </a:blip>
          <a:srcRect l="5108" t="9257" r="5000" b="13990"/>
          <a:stretch/>
        </p:blipFill>
        <p:spPr>
          <a:xfrm>
            <a:off x="20794" y="0"/>
            <a:ext cx="12072730" cy="6858000"/>
          </a:xfrm>
          <a:prstGeom prst="rect">
            <a:avLst/>
          </a:prstGeom>
          <a:noFill/>
          <a:ln>
            <a:noFill/>
          </a:ln>
        </p:spPr>
      </p:pic>
      <p:sp>
        <p:nvSpPr>
          <p:cNvPr id="306" name="Shape 306"/>
          <p:cNvSpPr txBox="1">
            <a:spLocks noGrp="1"/>
          </p:cNvSpPr>
          <p:nvPr>
            <p:ph type="subTitle" idx="1"/>
          </p:nvPr>
        </p:nvSpPr>
        <p:spPr>
          <a:xfrm>
            <a:off x="2115633" y="-118839"/>
            <a:ext cx="9921900" cy="7638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1000"/>
              </a:spcBef>
              <a:spcAft>
                <a:spcPts val="0"/>
              </a:spcAft>
              <a:buClr>
                <a:schemeClr val="dk1"/>
              </a:buClr>
              <a:buSzPts val="2400"/>
              <a:buFont typeface="Arial"/>
              <a:buNone/>
            </a:pPr>
            <a:r>
              <a:rPr lang="en-US" sz="1800" b="1">
                <a:solidFill>
                  <a:srgbClr val="1C4587"/>
                </a:solidFill>
                <a:latin typeface="Century Gothic"/>
                <a:ea typeface="Century Gothic"/>
                <a:cs typeface="Century Gothic"/>
                <a:sym typeface="Century Gothic"/>
              </a:rPr>
              <a:t>5.</a:t>
            </a:r>
            <a:r>
              <a:rPr lang="en-US" sz="1800" b="1" i="0" u="none" strike="noStrike" cap="none">
                <a:solidFill>
                  <a:srgbClr val="1C4587"/>
                </a:solidFill>
                <a:latin typeface="Century Gothic"/>
                <a:ea typeface="Century Gothic"/>
                <a:cs typeface="Century Gothic"/>
                <a:sym typeface="Century Gothic"/>
              </a:rPr>
              <a:t>g</a:t>
            </a:r>
            <a:r>
              <a:rPr lang="en-US" sz="1800" b="1">
                <a:solidFill>
                  <a:srgbClr val="1C4587"/>
                </a:solidFill>
                <a:latin typeface="Century Gothic"/>
                <a:ea typeface="Century Gothic"/>
                <a:cs typeface="Century Gothic"/>
                <a:sym typeface="Century Gothic"/>
              </a:rPr>
              <a:t>. Planeación General.</a:t>
            </a:r>
            <a:endParaRPr sz="1800" b="1">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r>
              <a:rPr lang="en-US" sz="1800" b="1">
                <a:solidFill>
                  <a:srgbClr val="1C4587"/>
                </a:solidFill>
                <a:latin typeface="Century Gothic"/>
                <a:ea typeface="Century Gothic"/>
                <a:cs typeface="Century Gothic"/>
                <a:sym typeface="Century Gothic"/>
              </a:rPr>
              <a:t> </a:t>
            </a:r>
            <a:endParaRPr sz="1800" b="1">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a:solidFill>
                <a:srgbClr val="1C4587"/>
              </a:solidFill>
              <a:latin typeface="Century Gothic"/>
              <a:ea typeface="Century Gothic"/>
              <a:cs typeface="Century Gothic"/>
              <a:sym typeface="Century Gothic"/>
            </a:endParaRPr>
          </a:p>
          <a:p>
            <a:pPr marL="0" marR="114300" lvl="0" indent="0" algn="just" rtl="0">
              <a:lnSpc>
                <a:spcPct val="115000"/>
              </a:lnSpc>
              <a:spcBef>
                <a:spcPts val="400"/>
              </a:spcBef>
              <a:spcAft>
                <a:spcPts val="0"/>
              </a:spcAft>
              <a:buClr>
                <a:schemeClr val="dk1"/>
              </a:buClr>
              <a:buSzPts val="24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rotWithShape="1">
          <a:blip r:embed="rId3">
            <a:alphaModFix/>
          </a:blip>
          <a:srcRect l="25280" t="7976" r="25210" b="14785"/>
          <a:stretch/>
        </p:blipFill>
        <p:spPr>
          <a:xfrm>
            <a:off x="825793" y="-1"/>
            <a:ext cx="11366207" cy="6938221"/>
          </a:xfrm>
          <a:prstGeom prst="rect">
            <a:avLst/>
          </a:prstGeom>
          <a:noFill/>
          <a:ln>
            <a:noFill/>
          </a:ln>
        </p:spPr>
      </p:pic>
      <p:sp>
        <p:nvSpPr>
          <p:cNvPr id="312" name="Shape 312"/>
          <p:cNvSpPr txBox="1">
            <a:spLocks noGrp="1"/>
          </p:cNvSpPr>
          <p:nvPr>
            <p:ph type="subTitle" idx="1"/>
          </p:nvPr>
        </p:nvSpPr>
        <p:spPr>
          <a:xfrm>
            <a:off x="2219158" y="-83189"/>
            <a:ext cx="9921900" cy="7638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1000"/>
              </a:spcBef>
              <a:spcAft>
                <a:spcPts val="0"/>
              </a:spcAft>
              <a:buClr>
                <a:schemeClr val="dk1"/>
              </a:buClr>
              <a:buSzPts val="2400"/>
              <a:buFont typeface="Arial"/>
              <a:buNone/>
            </a:pPr>
            <a:r>
              <a:rPr lang="en-US" sz="1800" b="1">
                <a:solidFill>
                  <a:srgbClr val="1C4587"/>
                </a:solidFill>
                <a:latin typeface="Century Gothic"/>
                <a:ea typeface="Century Gothic"/>
                <a:cs typeface="Century Gothic"/>
                <a:sym typeface="Century Gothic"/>
              </a:rPr>
              <a:t>5.</a:t>
            </a:r>
            <a:r>
              <a:rPr lang="en-US" sz="1800" b="1" i="0" u="none" strike="noStrike" cap="none">
                <a:solidFill>
                  <a:srgbClr val="1C4587"/>
                </a:solidFill>
                <a:latin typeface="Century Gothic"/>
                <a:ea typeface="Century Gothic"/>
                <a:cs typeface="Century Gothic"/>
                <a:sym typeface="Century Gothic"/>
              </a:rPr>
              <a:t>g</a:t>
            </a:r>
            <a:r>
              <a:rPr lang="en-US" sz="1800" b="1">
                <a:solidFill>
                  <a:srgbClr val="1C4587"/>
                </a:solidFill>
                <a:latin typeface="Century Gothic"/>
                <a:ea typeface="Century Gothic"/>
                <a:cs typeface="Century Gothic"/>
                <a:sym typeface="Century Gothic"/>
              </a:rPr>
              <a:t>. Planeación día a día.</a:t>
            </a:r>
            <a:endParaRPr sz="1800" b="1">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r>
              <a:rPr lang="en-US" sz="1800" b="1">
                <a:solidFill>
                  <a:srgbClr val="1C4587"/>
                </a:solidFill>
                <a:latin typeface="Century Gothic"/>
                <a:ea typeface="Century Gothic"/>
                <a:cs typeface="Century Gothic"/>
                <a:sym typeface="Century Gothic"/>
              </a:rPr>
              <a:t> </a:t>
            </a:r>
            <a:endParaRPr sz="1800" b="1">
              <a:solidFill>
                <a:srgbClr val="1C4587"/>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2400"/>
              <a:buFont typeface="Arial"/>
              <a:buNone/>
            </a:pPr>
            <a:endParaRPr sz="1800" b="1">
              <a:solidFill>
                <a:srgbClr val="1C4587"/>
              </a:solidFill>
              <a:latin typeface="Century Gothic"/>
              <a:ea typeface="Century Gothic"/>
              <a:cs typeface="Century Gothic"/>
              <a:sym typeface="Century Gothic"/>
            </a:endParaRPr>
          </a:p>
          <a:p>
            <a:pPr marL="0" marR="114300" lvl="0" indent="0" algn="just" rtl="0">
              <a:lnSpc>
                <a:spcPct val="115000"/>
              </a:lnSpc>
              <a:spcBef>
                <a:spcPts val="400"/>
              </a:spcBef>
              <a:spcAft>
                <a:spcPts val="0"/>
              </a:spcAft>
              <a:buClr>
                <a:schemeClr val="dk1"/>
              </a:buClr>
              <a:buSzPts val="24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orbel"/>
              <a:ea typeface="Corbel"/>
              <a:cs typeface="Corbel"/>
              <a:sym typeface="Corbe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ctrTitle"/>
          </p:nvPr>
        </p:nvSpPr>
        <p:spPr>
          <a:xfrm>
            <a:off x="1601750" y="1853263"/>
            <a:ext cx="9144000" cy="2387700"/>
          </a:xfrm>
          <a:prstGeom prst="rect">
            <a:avLst/>
          </a:prstGeom>
          <a:noFill/>
          <a:ln>
            <a:noFill/>
          </a:ln>
        </p:spPr>
        <p:txBody>
          <a:bodyPr spcFirstLastPara="1" wrap="square" lIns="91425" tIns="45700" rIns="91425" bIns="45700" anchor="b" anchorCtr="0">
            <a:noAutofit/>
          </a:bodyPr>
          <a:lstStyle/>
          <a:p>
            <a:pPr lvl="0">
              <a:buSzPts val="1250"/>
            </a:pPr>
            <a:r>
              <a:rPr lang="en-US" sz="5000" b="1" i="0" u="none" strike="noStrike" cap="none" dirty="0">
                <a:solidFill>
                  <a:srgbClr val="585858"/>
                </a:solidFill>
                <a:highlight>
                  <a:srgbClr val="FFFFFF"/>
                </a:highlight>
                <a:latin typeface="Arial"/>
                <a:ea typeface="Arial"/>
                <a:cs typeface="Arial"/>
                <a:sym typeface="Arial"/>
              </a:rPr>
              <a:t>5.h </a:t>
            </a:r>
            <a:r>
              <a:rPr lang="es-MX" sz="5000" b="1" dirty="0">
                <a:solidFill>
                  <a:srgbClr val="585858"/>
                </a:solidFill>
                <a:highlight>
                  <a:srgbClr val="FFFFFF"/>
                </a:highlight>
                <a:latin typeface="Arial"/>
                <a:ea typeface="Arial"/>
                <a:cs typeface="Arial"/>
              </a:rPr>
              <a:t>Reflexión. Grupo Interdisciplinario</a:t>
            </a:r>
            <a:endParaRPr sz="5000" b="1" dirty="0">
              <a:solidFill>
                <a:srgbClr val="585858"/>
              </a:solidFill>
              <a:highlight>
                <a:srgbClr val="FFFFFF"/>
              </a:highlight>
              <a:latin typeface="Arial"/>
              <a:ea typeface="Arial"/>
              <a:cs typeface="Arial"/>
            </a:endParaRPr>
          </a:p>
        </p:txBody>
      </p:sp>
    </p:spTree>
    <p:extLst>
      <p:ext uri="{BB962C8B-B14F-4D97-AF65-F5344CB8AC3E}">
        <p14:creationId xmlns:p14="http://schemas.microsoft.com/office/powerpoint/2010/main" val="1251582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ED58DC-A113-4259-B931-D0EE18E40C64}"/>
              </a:ext>
            </a:extLst>
          </p:cNvPr>
          <p:cNvSpPr>
            <a:spLocks noGrp="1"/>
          </p:cNvSpPr>
          <p:nvPr>
            <p:ph type="ctrTitle"/>
          </p:nvPr>
        </p:nvSpPr>
        <p:spPr>
          <a:xfrm>
            <a:off x="1524000" y="1206768"/>
            <a:ext cx="9144000" cy="804911"/>
          </a:xfrm>
        </p:spPr>
        <p:txBody>
          <a:bodyPr/>
          <a:lstStyle/>
          <a:p>
            <a:r>
              <a:rPr lang="es-MX" sz="4000" dirty="0"/>
              <a:t>5.h. Reflexión. Grupo Interdisciplinario</a:t>
            </a:r>
          </a:p>
        </p:txBody>
      </p:sp>
      <p:sp>
        <p:nvSpPr>
          <p:cNvPr id="3" name="Subtítulo 2">
            <a:extLst>
              <a:ext uri="{FF2B5EF4-FFF2-40B4-BE49-F238E27FC236}">
                <a16:creationId xmlns:a16="http://schemas.microsoft.com/office/drawing/2014/main" id="{FC01AD39-CBF5-430F-95F8-6D2C934D7230}"/>
              </a:ext>
            </a:extLst>
          </p:cNvPr>
          <p:cNvSpPr>
            <a:spLocks noGrp="1"/>
          </p:cNvSpPr>
          <p:nvPr>
            <p:ph type="subTitle" idx="1"/>
          </p:nvPr>
        </p:nvSpPr>
        <p:spPr>
          <a:xfrm>
            <a:off x="1524000" y="2208626"/>
            <a:ext cx="9144000" cy="4182649"/>
          </a:xfrm>
        </p:spPr>
        <p:txBody>
          <a:bodyPr/>
          <a:lstStyle/>
          <a:p>
            <a:pPr marL="85725" indent="0" algn="just"/>
            <a:r>
              <a:rPr lang="es-MX" dirty="0"/>
              <a:t>El proyecto representa un gran compromiso y responsabilidad para los diferentes equipos. Uno de los avances fue la comunicación, parte fundamental en todo trabajo colaborativo. Un tropiezo importante fue la falta de tiempo o disponibilidad entre los integrantes para trabajar con el proyecto. Para solucionarlo, se fomentó el diálogo para llegar a un común acuerdo en los tiempos disponibles y en las propuestas, por el bien del proyecto. Esto benefició en gran medida al éxito de los proyectos.</a:t>
            </a:r>
          </a:p>
          <a:p>
            <a:pPr marL="85725" indent="0" algn="just"/>
            <a:r>
              <a:rPr lang="es-MX" dirty="0"/>
              <a:t>La parte más importante de todo proyecto colaborativo siempre es el trabajo en equipo.</a:t>
            </a:r>
          </a:p>
        </p:txBody>
      </p:sp>
    </p:spTree>
    <p:extLst>
      <p:ext uri="{BB962C8B-B14F-4D97-AF65-F5344CB8AC3E}">
        <p14:creationId xmlns:p14="http://schemas.microsoft.com/office/powerpoint/2010/main" val="3610837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ctrTitle"/>
          </p:nvPr>
        </p:nvSpPr>
        <p:spPr>
          <a:xfrm>
            <a:off x="1601750" y="1853263"/>
            <a:ext cx="9144000" cy="2387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250"/>
              <a:buFont typeface="Corbel"/>
              <a:buNone/>
            </a:pPr>
            <a:r>
              <a:rPr lang="en-US" sz="5000" b="1" i="0" u="none" strike="noStrike" cap="none">
                <a:solidFill>
                  <a:srgbClr val="585858"/>
                </a:solidFill>
                <a:highlight>
                  <a:srgbClr val="FFFFFF"/>
                </a:highlight>
                <a:latin typeface="Arial"/>
                <a:ea typeface="Arial"/>
                <a:cs typeface="Arial"/>
                <a:sym typeface="Arial"/>
              </a:rPr>
              <a:t>5.i Evidencias del proceso</a:t>
            </a:r>
            <a:endParaRPr sz="6000" b="0" i="0" u="none" strike="noStrike" cap="none">
              <a:solidFill>
                <a:schemeClr val="dk1"/>
              </a:solidFill>
              <a:latin typeface="Corbel"/>
              <a:ea typeface="Corbel"/>
              <a:cs typeface="Corbel"/>
              <a:sym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ctrTitle"/>
          </p:nvPr>
        </p:nvSpPr>
        <p:spPr>
          <a:xfrm>
            <a:off x="1799800" y="2233375"/>
            <a:ext cx="9144000" cy="2831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Organizador gráfico sobre</a:t>
            </a:r>
            <a:endParaRPr sz="45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endParaRPr sz="45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 “El arte de formular</a:t>
            </a:r>
            <a:endParaRPr sz="45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 preguntas esenciales”. </a:t>
            </a:r>
            <a:endParaRPr sz="45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Producto 4.</a:t>
            </a:r>
            <a:endParaRPr sz="4500" b="1" i="0" u="none" strike="noStrike" cap="none">
              <a:solidFill>
                <a:srgbClr val="585858"/>
              </a:solidFill>
              <a:highlight>
                <a:srgbClr val="FFFFFF"/>
              </a:highlight>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Shape 332"/>
          <p:cNvPicPr preferRelativeResize="0"/>
          <p:nvPr/>
        </p:nvPicPr>
        <p:blipFill rotWithShape="1">
          <a:blip r:embed="rId3">
            <a:alphaModFix/>
          </a:blip>
          <a:srcRect l="3200" t="15622" r="967" b="10961"/>
          <a:stretch/>
        </p:blipFill>
        <p:spPr>
          <a:xfrm>
            <a:off x="1045700" y="1414075"/>
            <a:ext cx="11039875" cy="5443925"/>
          </a:xfrm>
          <a:prstGeom prst="rect">
            <a:avLst/>
          </a:prstGeom>
          <a:noFill/>
          <a:ln>
            <a:noFill/>
          </a:ln>
        </p:spPr>
      </p:pic>
      <p:sp>
        <p:nvSpPr>
          <p:cNvPr id="333" name="Shape 333"/>
          <p:cNvSpPr txBox="1">
            <a:spLocks noGrp="1"/>
          </p:cNvSpPr>
          <p:nvPr>
            <p:ph type="title" idx="4294967295"/>
          </p:nvPr>
        </p:nvSpPr>
        <p:spPr>
          <a:xfrm>
            <a:off x="8329126" y="240525"/>
            <a:ext cx="3887700" cy="7389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C0D1B"/>
                </a:solidFill>
                <a:highlight>
                  <a:srgbClr val="FFFFFF"/>
                </a:highlight>
                <a:latin typeface="Arial"/>
                <a:ea typeface="Arial"/>
                <a:cs typeface="Arial"/>
                <a:sym typeface="Arial"/>
              </a:rPr>
              <a:t>Producto 4</a:t>
            </a:r>
            <a:r>
              <a:rPr lang="en-US" sz="3000" b="0" i="0" u="none" strike="noStrike" cap="none">
                <a:solidFill>
                  <a:srgbClr val="585858"/>
                </a:solidFill>
                <a:highlight>
                  <a:srgbClr val="FFFFFF"/>
                </a:highlight>
                <a:latin typeface="Arial"/>
                <a:ea typeface="Arial"/>
                <a:cs typeface="Arial"/>
                <a:sym typeface="Arial"/>
              </a:rPr>
              <a:t> </a:t>
            </a:r>
            <a:endParaRPr sz="4400" b="0" i="0" u="none" strike="noStrike" cap="none">
              <a:solidFill>
                <a:schemeClr val="dk1"/>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idx="4294967295"/>
          </p:nvPr>
        </p:nvSpPr>
        <p:spPr>
          <a:xfrm>
            <a:off x="838200" y="513800"/>
            <a:ext cx="10515600" cy="14301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4800" b="0" i="0" u="none" strike="noStrike" cap="none">
                <a:solidFill>
                  <a:schemeClr val="dk1"/>
                </a:solidFill>
                <a:latin typeface="Calibri"/>
                <a:ea typeface="Calibri"/>
                <a:cs typeface="Calibri"/>
                <a:sym typeface="Calibri"/>
              </a:rPr>
              <a:t>2) Maestros participantes y sus asignaturas</a:t>
            </a:r>
            <a:endParaRPr sz="4400" b="0" i="0" u="none" strike="noStrike" cap="none">
              <a:solidFill>
                <a:schemeClr val="dk1"/>
              </a:solidFill>
              <a:latin typeface="Calibri"/>
              <a:ea typeface="Calibri"/>
              <a:cs typeface="Calibri"/>
              <a:sym typeface="Calibri"/>
            </a:endParaRPr>
          </a:p>
        </p:txBody>
      </p:sp>
      <p:graphicFrame>
        <p:nvGraphicFramePr>
          <p:cNvPr id="152" name="Shape 152"/>
          <p:cNvGraphicFramePr/>
          <p:nvPr/>
        </p:nvGraphicFramePr>
        <p:xfrm>
          <a:off x="952500" y="2235060"/>
          <a:ext cx="10287000" cy="3510075"/>
        </p:xfrm>
        <a:graphic>
          <a:graphicData uri="http://schemas.openxmlformats.org/drawingml/2006/table">
            <a:tbl>
              <a:tblPr>
                <a:noFill/>
                <a:tableStyleId>{8471396C-F74D-4528-B7A8-6F25323E61B8}</a:tableStyleId>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61230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Nombre del maestro</a:t>
                      </a:r>
                      <a:endParaRPr sz="1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Asignatura</a:t>
                      </a:r>
                      <a:endParaRPr sz="1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965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Martha Patricia Flores Bravo</a:t>
                      </a:r>
                      <a:endParaRPr sz="18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Comunicación Visual</a:t>
                      </a:r>
                      <a:endParaRPr sz="18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965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Mariana Paola Rangel Aguilar</a:t>
                      </a:r>
                      <a:endParaRPr sz="18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Matemáticas VI</a:t>
                      </a:r>
                      <a:endParaRPr sz="18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965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Ana María Valle Flores</a:t>
                      </a:r>
                      <a:endParaRPr sz="18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Historia de las Doctrinas Filosóficas</a:t>
                      </a:r>
                      <a:endParaRPr sz="18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ctrTitle"/>
          </p:nvPr>
        </p:nvSpPr>
        <p:spPr>
          <a:xfrm>
            <a:off x="1747475" y="1827650"/>
            <a:ext cx="9144000" cy="2831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Organizador gráfico sobre</a:t>
            </a:r>
            <a:endParaRPr sz="4500" b="1" i="0" u="none" strike="noStrike" cap="none">
              <a:solidFill>
                <a:srgbClr val="585858"/>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chemeClr val="dk1"/>
              </a:buClr>
              <a:buSzPts val="1125"/>
              <a:buFont typeface="Arial"/>
              <a:buNone/>
            </a:pPr>
            <a:endParaRPr sz="45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 “Proceso de indagación”.</a:t>
            </a:r>
            <a:endParaRPr sz="45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Producto 5</a:t>
            </a:r>
            <a:endParaRPr sz="4500" b="1" i="0" u="none" strike="noStrike" cap="none">
              <a:solidFill>
                <a:srgbClr val="585858"/>
              </a:solidFill>
              <a:highlight>
                <a:srgbClr val="FFFFFF"/>
              </a:highlight>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Shape 343"/>
          <p:cNvPicPr preferRelativeResize="0"/>
          <p:nvPr/>
        </p:nvPicPr>
        <p:blipFill rotWithShape="1">
          <a:blip r:embed="rId3">
            <a:alphaModFix/>
          </a:blip>
          <a:srcRect l="6364" t="6314" r="6328"/>
          <a:stretch/>
        </p:blipFill>
        <p:spPr>
          <a:xfrm>
            <a:off x="1668475" y="1166325"/>
            <a:ext cx="10361702" cy="5673724"/>
          </a:xfrm>
          <a:prstGeom prst="rect">
            <a:avLst/>
          </a:prstGeom>
          <a:noFill/>
          <a:ln>
            <a:noFill/>
          </a:ln>
        </p:spPr>
      </p:pic>
      <p:sp>
        <p:nvSpPr>
          <p:cNvPr id="344" name="Shape 344"/>
          <p:cNvSpPr txBox="1">
            <a:spLocks noGrp="1"/>
          </p:cNvSpPr>
          <p:nvPr>
            <p:ph type="title" idx="4294967295"/>
          </p:nvPr>
        </p:nvSpPr>
        <p:spPr>
          <a:xfrm>
            <a:off x="8329126" y="240525"/>
            <a:ext cx="3887700" cy="7389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C0D1B"/>
                </a:solidFill>
                <a:highlight>
                  <a:srgbClr val="FFFFFF"/>
                </a:highlight>
                <a:latin typeface="Arial"/>
                <a:ea typeface="Arial"/>
                <a:cs typeface="Arial"/>
                <a:sym typeface="Arial"/>
              </a:rPr>
              <a:t>Producto </a:t>
            </a:r>
            <a:r>
              <a:rPr lang="en-US" sz="3000" b="1">
                <a:solidFill>
                  <a:srgbClr val="FC0D1B"/>
                </a:solidFill>
                <a:highlight>
                  <a:srgbClr val="FFFFFF"/>
                </a:highlight>
                <a:latin typeface="Arial"/>
                <a:ea typeface="Arial"/>
                <a:cs typeface="Arial"/>
                <a:sym typeface="Arial"/>
              </a:rPr>
              <a:t>5</a:t>
            </a:r>
            <a:r>
              <a:rPr lang="en-US" sz="3000" b="0" i="0" u="none" strike="noStrike" cap="none">
                <a:solidFill>
                  <a:srgbClr val="585858"/>
                </a:solidFill>
                <a:highlight>
                  <a:srgbClr val="FFFFFF"/>
                </a:highlight>
                <a:latin typeface="Arial"/>
                <a:ea typeface="Arial"/>
                <a:cs typeface="Arial"/>
                <a:sym typeface="Arial"/>
              </a:rPr>
              <a:t> </a:t>
            </a:r>
            <a:endParaRPr sz="4400" b="0" i="0" u="none" strike="noStrike" cap="none">
              <a:solidFill>
                <a:schemeClr val="dk1"/>
              </a:solidFill>
              <a:latin typeface="Corbel"/>
              <a:ea typeface="Corbel"/>
              <a:cs typeface="Corbel"/>
              <a:sym typeface="Corbe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ctrTitle"/>
          </p:nvPr>
        </p:nvSpPr>
        <p:spPr>
          <a:xfrm>
            <a:off x="1402200" y="2008225"/>
            <a:ext cx="10065000" cy="22578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e) A.M.E. General.</a:t>
            </a:r>
            <a:endParaRPr sz="4500" b="1" i="0" u="none" strike="noStrike" cap="none">
              <a:solidFill>
                <a:srgbClr val="585858"/>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chemeClr val="dk1"/>
              </a:buClr>
              <a:buSzPts val="1125"/>
              <a:buFont typeface="Arial"/>
              <a:buNone/>
            </a:pPr>
            <a:r>
              <a:rPr lang="en-US" sz="3600" b="1" i="0" u="none" strike="noStrike" cap="none">
                <a:solidFill>
                  <a:srgbClr val="585858"/>
                </a:solidFill>
                <a:highlight>
                  <a:srgbClr val="FFFFFF"/>
                </a:highlight>
                <a:latin typeface="Arial"/>
                <a:ea typeface="Arial"/>
                <a:cs typeface="Arial"/>
                <a:sym typeface="Arial"/>
              </a:rPr>
              <a:t>(Análisis Mesa de Expertos General)</a:t>
            </a:r>
            <a:endParaRPr sz="3600" b="1" i="0" u="none" strike="noStrike" cap="none">
              <a:solidFill>
                <a:srgbClr val="585858"/>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chemeClr val="dk1"/>
              </a:buClr>
              <a:buSzPts val="1125"/>
              <a:buFont typeface="Arial"/>
              <a:buNone/>
            </a:pPr>
            <a:r>
              <a:rPr lang="en-US" sz="3600" b="1" i="0" u="none" strike="noStrike" cap="none">
                <a:solidFill>
                  <a:srgbClr val="585858"/>
                </a:solidFill>
                <a:highlight>
                  <a:srgbClr val="FFFFFF"/>
                </a:highlight>
                <a:latin typeface="Arial"/>
                <a:ea typeface="Arial"/>
                <a:cs typeface="Arial"/>
                <a:sym typeface="Arial"/>
              </a:rPr>
              <a:t>Producto 6</a:t>
            </a:r>
            <a:endParaRPr sz="3600" b="1" i="0" u="none" strike="noStrike" cap="none">
              <a:solidFill>
                <a:srgbClr val="585858"/>
              </a:solidFill>
              <a:highlight>
                <a:srgbClr val="FFFFFF"/>
              </a:highlight>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Shape 354"/>
          <p:cNvPicPr preferRelativeResize="0"/>
          <p:nvPr/>
        </p:nvPicPr>
        <p:blipFill rotWithShape="1">
          <a:blip r:embed="rId3">
            <a:alphaModFix/>
          </a:blip>
          <a:srcRect l="6837" t="12114" r="27545" b="8343"/>
          <a:stretch/>
        </p:blipFill>
        <p:spPr>
          <a:xfrm>
            <a:off x="823000" y="227250"/>
            <a:ext cx="11302602" cy="6630751"/>
          </a:xfrm>
          <a:prstGeom prst="rect">
            <a:avLst/>
          </a:prstGeom>
          <a:noFill/>
          <a:ln>
            <a:noFill/>
          </a:ln>
        </p:spPr>
      </p:pic>
      <p:sp>
        <p:nvSpPr>
          <p:cNvPr id="355" name="Shape 355"/>
          <p:cNvSpPr txBox="1">
            <a:spLocks noGrp="1"/>
          </p:cNvSpPr>
          <p:nvPr>
            <p:ph type="title" idx="4294967295"/>
          </p:nvPr>
        </p:nvSpPr>
        <p:spPr>
          <a:xfrm>
            <a:off x="838200" y="60875"/>
            <a:ext cx="2310900" cy="580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C0D1B"/>
                </a:solidFill>
                <a:highlight>
                  <a:srgbClr val="FFFFFF"/>
                </a:highlight>
                <a:latin typeface="Arial"/>
                <a:ea typeface="Arial"/>
                <a:cs typeface="Arial"/>
                <a:sym typeface="Arial"/>
              </a:rPr>
              <a:t>Producto </a:t>
            </a:r>
            <a:r>
              <a:rPr lang="en-US" sz="3000" b="1">
                <a:solidFill>
                  <a:srgbClr val="FC0D1B"/>
                </a:solidFill>
                <a:highlight>
                  <a:srgbClr val="FFFFFF"/>
                </a:highlight>
                <a:latin typeface="Arial"/>
                <a:ea typeface="Arial"/>
                <a:cs typeface="Arial"/>
                <a:sym typeface="Arial"/>
              </a:rPr>
              <a:t>6</a:t>
            </a:r>
            <a:r>
              <a:rPr lang="en-US" sz="3000" b="0" i="0" u="none" strike="noStrike" cap="none">
                <a:solidFill>
                  <a:srgbClr val="585858"/>
                </a:solidFill>
                <a:highlight>
                  <a:srgbClr val="FFFFFF"/>
                </a:highlight>
                <a:latin typeface="Arial"/>
                <a:ea typeface="Arial"/>
                <a:cs typeface="Arial"/>
                <a:sym typeface="Arial"/>
              </a:rPr>
              <a:t> </a:t>
            </a:r>
            <a:endParaRPr sz="4400" b="0" i="0" u="none" strike="noStrike" cap="non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Shape 360"/>
          <p:cNvPicPr preferRelativeResize="0"/>
          <p:nvPr/>
        </p:nvPicPr>
        <p:blipFill rotWithShape="1">
          <a:blip r:embed="rId3">
            <a:alphaModFix/>
          </a:blip>
          <a:srcRect l="10097" t="12113" r="28665" b="8865"/>
          <a:stretch/>
        </p:blipFill>
        <p:spPr>
          <a:xfrm>
            <a:off x="771700" y="0"/>
            <a:ext cx="114203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Shape 365"/>
          <p:cNvPicPr preferRelativeResize="0"/>
          <p:nvPr/>
        </p:nvPicPr>
        <p:blipFill rotWithShape="1">
          <a:blip r:embed="rId3">
            <a:alphaModFix/>
          </a:blip>
          <a:srcRect l="10548" t="13387" r="29412" b="6304"/>
          <a:stretch/>
        </p:blipFill>
        <p:spPr>
          <a:xfrm>
            <a:off x="806700" y="0"/>
            <a:ext cx="11385299"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Shape 370"/>
          <p:cNvPicPr preferRelativeResize="0"/>
          <p:nvPr/>
        </p:nvPicPr>
        <p:blipFill rotWithShape="1">
          <a:blip r:embed="rId3">
            <a:alphaModFix/>
          </a:blip>
          <a:srcRect l="10545" t="14495" r="29263" b="5682"/>
          <a:stretch/>
        </p:blipFill>
        <p:spPr>
          <a:xfrm>
            <a:off x="808650" y="0"/>
            <a:ext cx="112745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Shape 375"/>
          <p:cNvPicPr preferRelativeResize="0"/>
          <p:nvPr/>
        </p:nvPicPr>
        <p:blipFill rotWithShape="1">
          <a:blip r:embed="rId3">
            <a:alphaModFix/>
          </a:blip>
          <a:srcRect l="2697" t="11198" r="38922" b="8116"/>
          <a:stretch/>
        </p:blipFill>
        <p:spPr>
          <a:xfrm>
            <a:off x="785325" y="0"/>
            <a:ext cx="11266724"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ctrTitle"/>
          </p:nvPr>
        </p:nvSpPr>
        <p:spPr>
          <a:xfrm>
            <a:off x="1320775" y="1204500"/>
            <a:ext cx="10338300" cy="2831700"/>
          </a:xfrm>
          <a:prstGeom prst="rect">
            <a:avLst/>
          </a:prstGeom>
          <a:noFill/>
          <a:ln>
            <a:noFill/>
          </a:ln>
        </p:spPr>
        <p:txBody>
          <a:bodyPr spcFirstLastPara="1" wrap="square" lIns="91425" tIns="45700" rIns="91425" bIns="45700" anchor="b" anchorCtr="0">
            <a:noAutofit/>
          </a:bodyPr>
          <a:lstStyle/>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g) E.I.P. Resumen</a:t>
            </a:r>
            <a:endParaRPr sz="45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r>
              <a:rPr lang="en-US" sz="3600" b="1" i="0" u="none" strike="noStrike" cap="none">
                <a:solidFill>
                  <a:srgbClr val="585858"/>
                </a:solidFill>
                <a:highlight>
                  <a:srgbClr val="FFFFFF"/>
                </a:highlight>
                <a:latin typeface="Arial"/>
                <a:ea typeface="Arial"/>
                <a:cs typeface="Arial"/>
                <a:sym typeface="Arial"/>
              </a:rPr>
              <a:t>(Estructura Inicial de Planeación. Resumen)</a:t>
            </a:r>
            <a:endParaRPr sz="36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r>
              <a:rPr lang="en-US" sz="3600" b="1" i="0" u="none" strike="noStrike" cap="none">
                <a:solidFill>
                  <a:srgbClr val="585858"/>
                </a:solidFill>
                <a:highlight>
                  <a:srgbClr val="FFFFFF"/>
                </a:highlight>
                <a:latin typeface="Arial"/>
                <a:ea typeface="Arial"/>
                <a:cs typeface="Arial"/>
                <a:sym typeface="Arial"/>
              </a:rPr>
              <a:t>Producto 7</a:t>
            </a:r>
            <a:endParaRPr sz="3600" b="1" i="0" u="none" strike="noStrike" cap="none">
              <a:solidFill>
                <a:srgbClr val="585858"/>
              </a:solidFill>
              <a:highlight>
                <a:srgbClr val="FFFFFF"/>
              </a:highlight>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Shape 385"/>
          <p:cNvPicPr preferRelativeResize="0"/>
          <p:nvPr/>
        </p:nvPicPr>
        <p:blipFill rotWithShape="1">
          <a:blip r:embed="rId3">
            <a:alphaModFix/>
          </a:blip>
          <a:srcRect l="12513" t="14297" r="27727" b="12683"/>
          <a:stretch/>
        </p:blipFill>
        <p:spPr>
          <a:xfrm>
            <a:off x="795050" y="179725"/>
            <a:ext cx="11396951" cy="6678275"/>
          </a:xfrm>
          <a:prstGeom prst="rect">
            <a:avLst/>
          </a:prstGeom>
          <a:noFill/>
          <a:ln>
            <a:noFill/>
          </a:ln>
        </p:spPr>
      </p:pic>
      <p:sp>
        <p:nvSpPr>
          <p:cNvPr id="386" name="Shape 386"/>
          <p:cNvSpPr txBox="1">
            <a:spLocks noGrp="1"/>
          </p:cNvSpPr>
          <p:nvPr>
            <p:ph type="title" idx="4294967295"/>
          </p:nvPr>
        </p:nvSpPr>
        <p:spPr>
          <a:xfrm>
            <a:off x="762000" y="-15325"/>
            <a:ext cx="10515600" cy="51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C0D1B"/>
                </a:solidFill>
                <a:highlight>
                  <a:srgbClr val="FFFFFF"/>
                </a:highlight>
                <a:latin typeface="Arial"/>
                <a:ea typeface="Arial"/>
                <a:cs typeface="Arial"/>
                <a:sym typeface="Arial"/>
              </a:rPr>
              <a:t>Producto </a:t>
            </a:r>
            <a:r>
              <a:rPr lang="en-US" sz="3000" b="1">
                <a:solidFill>
                  <a:srgbClr val="FC0D1B"/>
                </a:solidFill>
                <a:highlight>
                  <a:srgbClr val="FFFFFF"/>
                </a:highlight>
                <a:latin typeface="Arial"/>
                <a:ea typeface="Arial"/>
                <a:cs typeface="Arial"/>
                <a:sym typeface="Arial"/>
              </a:rPr>
              <a:t>7</a:t>
            </a:r>
            <a:r>
              <a:rPr lang="en-US" sz="3000" b="0" i="0" u="none" strike="noStrike" cap="none">
                <a:solidFill>
                  <a:srgbClr val="585858"/>
                </a:solidFill>
                <a:highlight>
                  <a:srgbClr val="FFFFFF"/>
                </a:highlight>
                <a:latin typeface="Arial"/>
                <a:ea typeface="Arial"/>
                <a:cs typeface="Arial"/>
                <a:sym typeface="Arial"/>
              </a:rPr>
              <a:t> </a:t>
            </a:r>
            <a:endParaRPr sz="44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idx="4294967295"/>
          </p:nvPr>
        </p:nvSpPr>
        <p:spPr>
          <a:xfrm>
            <a:off x="344675" y="297075"/>
            <a:ext cx="11431500" cy="51453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4800" b="0" i="0" u="none" strike="noStrike" cap="none" dirty="0">
                <a:solidFill>
                  <a:schemeClr val="dk1"/>
                </a:solidFill>
                <a:latin typeface="Calibri"/>
                <a:ea typeface="Calibri"/>
                <a:cs typeface="Calibri"/>
                <a:sym typeface="Calibri"/>
              </a:rPr>
              <a:t>3) </a:t>
            </a:r>
            <a:r>
              <a:rPr lang="en-US" sz="4800" b="0" i="0" u="none" strike="noStrike" cap="none" dirty="0" err="1">
                <a:solidFill>
                  <a:schemeClr val="dk1"/>
                </a:solidFill>
                <a:latin typeface="Calibri"/>
                <a:ea typeface="Calibri"/>
                <a:cs typeface="Calibri"/>
                <a:sym typeface="Calibri"/>
              </a:rPr>
              <a:t>Ciclo</a:t>
            </a:r>
            <a:r>
              <a:rPr lang="en-US" sz="4800" b="0" i="0" u="none" strike="noStrike" cap="none" dirty="0">
                <a:solidFill>
                  <a:schemeClr val="dk1"/>
                </a:solidFill>
                <a:latin typeface="Calibri"/>
                <a:ea typeface="Calibri"/>
                <a:cs typeface="Calibri"/>
                <a:sym typeface="Calibri"/>
              </a:rPr>
              <a:t> escolar </a:t>
            </a:r>
            <a:r>
              <a:rPr lang="en-US" sz="4800" b="0" i="0" u="none" strike="noStrike" cap="none" dirty="0" err="1">
                <a:solidFill>
                  <a:schemeClr val="dk1"/>
                </a:solidFill>
                <a:latin typeface="Calibri"/>
                <a:ea typeface="Calibri"/>
                <a:cs typeface="Calibri"/>
                <a:sym typeface="Calibri"/>
              </a:rPr>
              <a:t>en</a:t>
            </a:r>
            <a:r>
              <a:rPr lang="en-US" sz="4800" b="0" i="0" u="none" strike="noStrike" cap="none" dirty="0">
                <a:solidFill>
                  <a:schemeClr val="dk1"/>
                </a:solidFill>
                <a:latin typeface="Calibri"/>
                <a:ea typeface="Calibri"/>
                <a:cs typeface="Calibri"/>
                <a:sym typeface="Calibri"/>
              </a:rPr>
              <a:t> el que se </a:t>
            </a:r>
            <a:r>
              <a:rPr lang="en-US" sz="4800" b="0" i="0" u="none" strike="noStrike" cap="none" dirty="0" err="1">
                <a:solidFill>
                  <a:schemeClr val="dk1"/>
                </a:solidFill>
                <a:latin typeface="Calibri"/>
                <a:ea typeface="Calibri"/>
                <a:cs typeface="Calibri"/>
                <a:sym typeface="Calibri"/>
              </a:rPr>
              <a:t>planea</a:t>
            </a:r>
            <a:r>
              <a:rPr lang="en-US" sz="4800" b="0" i="0" u="none" strike="noStrike" cap="none" dirty="0">
                <a:solidFill>
                  <a:schemeClr val="dk1"/>
                </a:solidFill>
                <a:latin typeface="Calibri"/>
                <a:ea typeface="Calibri"/>
                <a:cs typeface="Calibri"/>
                <a:sym typeface="Calibri"/>
              </a:rPr>
              <a:t> </a:t>
            </a:r>
            <a:r>
              <a:rPr lang="en-US" sz="4800" b="0" i="0" u="none" strike="noStrike" cap="none" dirty="0" err="1">
                <a:solidFill>
                  <a:schemeClr val="dk1"/>
                </a:solidFill>
                <a:latin typeface="Calibri"/>
                <a:ea typeface="Calibri"/>
                <a:cs typeface="Calibri"/>
                <a:sym typeface="Calibri"/>
              </a:rPr>
              <a:t>llevar</a:t>
            </a:r>
            <a:r>
              <a:rPr lang="en-US" sz="4800" b="0" i="0" u="none" strike="noStrike" cap="none" dirty="0">
                <a:solidFill>
                  <a:schemeClr val="dk1"/>
                </a:solidFill>
                <a:latin typeface="Calibri"/>
                <a:ea typeface="Calibri"/>
                <a:cs typeface="Calibri"/>
                <a:sym typeface="Calibri"/>
              </a:rPr>
              <a:t> a </a:t>
            </a:r>
            <a:r>
              <a:rPr lang="en-US" sz="4800" b="0" i="0" u="none" strike="noStrike" cap="none" dirty="0" err="1">
                <a:solidFill>
                  <a:schemeClr val="dk1"/>
                </a:solidFill>
                <a:latin typeface="Calibri"/>
                <a:ea typeface="Calibri"/>
                <a:cs typeface="Calibri"/>
                <a:sym typeface="Calibri"/>
              </a:rPr>
              <a:t>cabo</a:t>
            </a:r>
            <a:r>
              <a:rPr lang="en-US" sz="4800" b="0" i="0" u="none" strike="noStrike" cap="none" dirty="0">
                <a:solidFill>
                  <a:schemeClr val="dk1"/>
                </a:solidFill>
                <a:latin typeface="Calibri"/>
                <a:ea typeface="Calibri"/>
                <a:cs typeface="Calibri"/>
                <a:sym typeface="Calibri"/>
              </a:rPr>
              <a:t> el </a:t>
            </a:r>
            <a:r>
              <a:rPr lang="en-US" sz="4800" b="0" i="0" u="none" strike="noStrike" cap="none" dirty="0" err="1">
                <a:solidFill>
                  <a:schemeClr val="dk1"/>
                </a:solidFill>
                <a:latin typeface="Calibri"/>
                <a:ea typeface="Calibri"/>
                <a:cs typeface="Calibri"/>
                <a:sym typeface="Calibri"/>
              </a:rPr>
              <a:t>proyecto</a:t>
            </a:r>
            <a:r>
              <a:rPr lang="en-US" sz="4800" b="0" i="0" u="none" strike="noStrike" cap="none" dirty="0">
                <a:solidFill>
                  <a:schemeClr val="dk1"/>
                </a:solidFill>
                <a:latin typeface="Calibri"/>
                <a:ea typeface="Calibri"/>
                <a:cs typeface="Calibri"/>
                <a:sym typeface="Calibri"/>
              </a:rPr>
              <a:t>:</a:t>
            </a:r>
            <a:endParaRPr sz="4800" b="0" i="0" u="none" strike="noStrike" cap="none" dirty="0">
              <a:solidFill>
                <a:schemeClr val="dk1"/>
              </a:solidFill>
              <a:latin typeface="Calibri"/>
              <a:ea typeface="Calibri"/>
              <a:cs typeface="Calibri"/>
              <a:sym typeface="Calibri"/>
            </a:endParaRPr>
          </a:p>
          <a:p>
            <a:pPr marL="228600" lvl="0" indent="-50800" algn="ctr" rtl="0">
              <a:spcBef>
                <a:spcPts val="0"/>
              </a:spcBef>
              <a:spcAft>
                <a:spcPts val="0"/>
              </a:spcAft>
              <a:buClr>
                <a:schemeClr val="dk1"/>
              </a:buClr>
              <a:buSzPts val="2800"/>
              <a:buFont typeface="Arial"/>
              <a:buNone/>
            </a:pPr>
            <a:br>
              <a:rPr lang="en-US" sz="4000" dirty="0"/>
            </a:br>
            <a:br>
              <a:rPr lang="en-US" sz="4000" dirty="0"/>
            </a:br>
            <a:r>
              <a:rPr lang="en-US" sz="4000" dirty="0" err="1"/>
              <a:t>Ciclo</a:t>
            </a:r>
            <a:r>
              <a:rPr lang="en-US" sz="4000" dirty="0"/>
              <a:t> Escolar 2018 - 2019</a:t>
            </a:r>
            <a:endParaRPr sz="4000" dirty="0"/>
          </a:p>
          <a:p>
            <a:pPr marL="228600" lvl="0" indent="-50800" algn="ctr" rtl="0">
              <a:spcBef>
                <a:spcPts val="0"/>
              </a:spcBef>
              <a:spcAft>
                <a:spcPts val="0"/>
              </a:spcAft>
              <a:buClr>
                <a:schemeClr val="dk1"/>
              </a:buClr>
              <a:buSzPts val="2800"/>
              <a:buFont typeface="Arial"/>
              <a:buNone/>
            </a:pPr>
            <a:endParaRPr sz="4000" dirty="0"/>
          </a:p>
          <a:p>
            <a:pPr marL="0" lvl="0" indent="0" rtl="0">
              <a:spcBef>
                <a:spcPts val="0"/>
              </a:spcBef>
              <a:spcAft>
                <a:spcPts val="0"/>
              </a:spcAft>
              <a:buClr>
                <a:schemeClr val="dk1"/>
              </a:buClr>
              <a:buSzPts val="1100"/>
              <a:buFont typeface="Arial"/>
              <a:buNone/>
            </a:pPr>
            <a:endParaRPr sz="2800" dirty="0"/>
          </a:p>
          <a:p>
            <a:pPr marL="228600" lvl="0" indent="-50800" algn="ctr" rtl="0">
              <a:spcBef>
                <a:spcPts val="0"/>
              </a:spcBef>
              <a:spcAft>
                <a:spcPts val="0"/>
              </a:spcAft>
              <a:buClr>
                <a:schemeClr val="dk1"/>
              </a:buClr>
              <a:buSzPts val="2800"/>
              <a:buFont typeface="Arial"/>
              <a:buNone/>
            </a:pPr>
            <a:endParaRPr sz="4000" dirty="0"/>
          </a:p>
          <a:p>
            <a:pPr marL="0" marR="0" lvl="0" indent="0" algn="ctr" rtl="0">
              <a:lnSpc>
                <a:spcPct val="90000"/>
              </a:lnSpc>
              <a:spcBef>
                <a:spcPts val="0"/>
              </a:spcBef>
              <a:spcAft>
                <a:spcPts val="0"/>
              </a:spcAft>
              <a:buClr>
                <a:schemeClr val="dk1"/>
              </a:buClr>
              <a:buSzPts val="1200"/>
              <a:buFont typeface="Calibri"/>
              <a:buNone/>
            </a:pPr>
            <a:endParaRPr sz="4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grpSp>
        <p:nvGrpSpPr>
          <p:cNvPr id="391" name="Shape 391"/>
          <p:cNvGrpSpPr/>
          <p:nvPr/>
        </p:nvGrpSpPr>
        <p:grpSpPr>
          <a:xfrm>
            <a:off x="820325" y="0"/>
            <a:ext cx="11371673" cy="6764700"/>
            <a:chOff x="820325" y="0"/>
            <a:chExt cx="11371673" cy="6764700"/>
          </a:xfrm>
        </p:grpSpPr>
        <p:pic>
          <p:nvPicPr>
            <p:cNvPr id="392" name="Shape 392"/>
            <p:cNvPicPr preferRelativeResize="0"/>
            <p:nvPr/>
          </p:nvPicPr>
          <p:blipFill rotWithShape="1">
            <a:blip r:embed="rId3">
              <a:alphaModFix/>
            </a:blip>
            <a:srcRect l="13551" t="17433" r="28510" b="12889"/>
            <a:stretch/>
          </p:blipFill>
          <p:spPr>
            <a:xfrm>
              <a:off x="820325" y="0"/>
              <a:ext cx="11371673" cy="6764700"/>
            </a:xfrm>
            <a:prstGeom prst="rect">
              <a:avLst/>
            </a:prstGeom>
            <a:noFill/>
            <a:ln>
              <a:noFill/>
            </a:ln>
          </p:spPr>
        </p:pic>
        <p:sp>
          <p:nvSpPr>
            <p:cNvPr id="393" name="Shape 393"/>
            <p:cNvSpPr/>
            <p:nvPr/>
          </p:nvSpPr>
          <p:spPr>
            <a:xfrm>
              <a:off x="968991" y="3098042"/>
              <a:ext cx="2811439" cy="1296537"/>
            </a:xfrm>
            <a:prstGeom prst="ellipse">
              <a:avLst/>
            </a:prstGeom>
            <a:noFill/>
            <a:ln w="28575" cap="flat" cmpd="sng">
              <a:solidFill>
                <a:srgbClr val="EB792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Shape 398"/>
          <p:cNvPicPr preferRelativeResize="0"/>
          <p:nvPr/>
        </p:nvPicPr>
        <p:blipFill rotWithShape="1">
          <a:blip r:embed="rId3">
            <a:alphaModFix/>
          </a:blip>
          <a:srcRect l="12952" t="15026" r="28810" b="9158"/>
          <a:stretch/>
        </p:blipFill>
        <p:spPr>
          <a:xfrm>
            <a:off x="822275" y="0"/>
            <a:ext cx="11369723"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Shape 403"/>
          <p:cNvPicPr preferRelativeResize="0"/>
          <p:nvPr/>
        </p:nvPicPr>
        <p:blipFill rotWithShape="1">
          <a:blip r:embed="rId3">
            <a:alphaModFix/>
          </a:blip>
          <a:srcRect l="14153" t="35471" r="28960" b="8616"/>
          <a:stretch/>
        </p:blipFill>
        <p:spPr>
          <a:xfrm>
            <a:off x="885775" y="1473500"/>
            <a:ext cx="11377527" cy="5144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Shape 408"/>
          <p:cNvPicPr preferRelativeResize="0"/>
          <p:nvPr/>
        </p:nvPicPr>
        <p:blipFill rotWithShape="1">
          <a:blip r:embed="rId3">
            <a:alphaModFix/>
          </a:blip>
          <a:srcRect l="13699" t="15024" r="29264" b="10487"/>
          <a:stretch/>
        </p:blipFill>
        <p:spPr>
          <a:xfrm>
            <a:off x="800875" y="0"/>
            <a:ext cx="11391125" cy="67650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Shape 413"/>
          <p:cNvPicPr preferRelativeResize="0"/>
          <p:nvPr/>
        </p:nvPicPr>
        <p:blipFill rotWithShape="1">
          <a:blip r:embed="rId3">
            <a:alphaModFix/>
          </a:blip>
          <a:srcRect l="14004" t="15027" r="28805" b="9682"/>
          <a:stretch/>
        </p:blipFill>
        <p:spPr>
          <a:xfrm>
            <a:off x="850625" y="-12425"/>
            <a:ext cx="11341376" cy="68704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Shape 418"/>
          <p:cNvPicPr preferRelativeResize="0"/>
          <p:nvPr/>
        </p:nvPicPr>
        <p:blipFill rotWithShape="1">
          <a:blip r:embed="rId3">
            <a:alphaModFix/>
          </a:blip>
          <a:srcRect l="13400" t="15566" r="28665" b="8613"/>
          <a:stretch/>
        </p:blipFill>
        <p:spPr>
          <a:xfrm>
            <a:off x="812550" y="0"/>
            <a:ext cx="11379449"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Shape 423"/>
          <p:cNvPicPr preferRelativeResize="0"/>
          <p:nvPr/>
        </p:nvPicPr>
        <p:blipFill rotWithShape="1">
          <a:blip r:embed="rId3">
            <a:alphaModFix/>
          </a:blip>
          <a:srcRect l="14304" t="14228" r="29710" b="10486"/>
          <a:stretch/>
        </p:blipFill>
        <p:spPr>
          <a:xfrm>
            <a:off x="833925" y="33825"/>
            <a:ext cx="11358076" cy="67059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Shape 428"/>
          <p:cNvPicPr preferRelativeResize="0"/>
          <p:nvPr/>
        </p:nvPicPr>
        <p:blipFill rotWithShape="1">
          <a:blip r:embed="rId3">
            <a:alphaModFix/>
          </a:blip>
          <a:srcRect l="13555" t="14490" r="28810" b="9956"/>
          <a:stretch/>
        </p:blipFill>
        <p:spPr>
          <a:xfrm>
            <a:off x="808675" y="0"/>
            <a:ext cx="11305576"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Shape 433"/>
          <p:cNvPicPr preferRelativeResize="0"/>
          <p:nvPr/>
        </p:nvPicPr>
        <p:blipFill rotWithShape="1">
          <a:blip r:embed="rId3">
            <a:alphaModFix/>
          </a:blip>
          <a:srcRect l="13549" t="22229" r="28965" b="9158"/>
          <a:stretch/>
        </p:blipFill>
        <p:spPr>
          <a:xfrm>
            <a:off x="814500" y="0"/>
            <a:ext cx="11377499"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Shape 438"/>
          <p:cNvPicPr preferRelativeResize="0"/>
          <p:nvPr/>
        </p:nvPicPr>
        <p:blipFill rotWithShape="1">
          <a:blip r:embed="rId3">
            <a:alphaModFix/>
          </a:blip>
          <a:srcRect l="13255" t="25707" r="28810" b="24100"/>
          <a:stretch/>
        </p:blipFill>
        <p:spPr>
          <a:xfrm>
            <a:off x="851100" y="27600"/>
            <a:ext cx="11340902"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idx="4294967295"/>
          </p:nvPr>
        </p:nvSpPr>
        <p:spPr>
          <a:xfrm>
            <a:off x="838200" y="582225"/>
            <a:ext cx="10515600" cy="7878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4800" b="0" i="0" u="none" strike="noStrike" cap="none">
                <a:solidFill>
                  <a:schemeClr val="dk1"/>
                </a:solidFill>
                <a:latin typeface="Calibri"/>
                <a:ea typeface="Calibri"/>
                <a:cs typeface="Calibri"/>
                <a:sym typeface="Calibri"/>
              </a:rPr>
              <a:t>4) Nombre del portafolio/proyecto</a:t>
            </a:r>
            <a:endParaRPr sz="44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body" idx="4294967295"/>
          </p:nvPr>
        </p:nvSpPr>
        <p:spPr>
          <a:xfrm>
            <a:off x="838200" y="1509150"/>
            <a:ext cx="10515600" cy="4667700"/>
          </a:xfrm>
          <a:prstGeom prst="rect">
            <a:avLst/>
          </a:prstGeom>
          <a:noFill/>
          <a:ln>
            <a:noFill/>
          </a:ln>
        </p:spPr>
        <p:txBody>
          <a:bodyPr spcFirstLastPara="1" wrap="square" lIns="91425" tIns="91425" rIns="91425" bIns="91425"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228600" marR="0" lvl="0" indent="-50800" algn="ctr" rtl="0">
              <a:lnSpc>
                <a:spcPct val="90000"/>
              </a:lnSpc>
              <a:spcBef>
                <a:spcPts val="0"/>
              </a:spcBef>
              <a:spcAft>
                <a:spcPts val="0"/>
              </a:spcAft>
              <a:buClr>
                <a:schemeClr val="dk1"/>
              </a:buClr>
              <a:buSzPts val="2800"/>
              <a:buFont typeface="Arial"/>
              <a:buNone/>
            </a:pPr>
            <a:endParaRPr lang="en-US" sz="3600" b="1" dirty="0"/>
          </a:p>
          <a:p>
            <a:pPr marL="228600" lvl="0" indent="-50800" algn="ctr">
              <a:spcBef>
                <a:spcPts val="0"/>
              </a:spcBef>
              <a:buNone/>
            </a:pPr>
            <a:r>
              <a:rPr lang="en-US" sz="3600" b="1" dirty="0"/>
              <a:t>¿</a:t>
            </a:r>
            <a:r>
              <a:rPr lang="en-US" sz="3600" b="1" dirty="0" err="1"/>
              <a:t>Cómo</a:t>
            </a:r>
            <a:r>
              <a:rPr lang="en-US" sz="3600" b="1" dirty="0"/>
              <a:t> </a:t>
            </a:r>
            <a:r>
              <a:rPr lang="en-US" sz="3600" b="1" dirty="0" err="1"/>
              <a:t>entender</a:t>
            </a:r>
            <a:r>
              <a:rPr lang="en-US" sz="3600" b="1" dirty="0"/>
              <a:t> </a:t>
            </a:r>
            <a:r>
              <a:rPr lang="en-US" sz="3600" b="1" dirty="0" err="1"/>
              <a:t>los</a:t>
            </a:r>
            <a:r>
              <a:rPr lang="en-US" sz="3600" b="1" dirty="0"/>
              <a:t> </a:t>
            </a:r>
            <a:r>
              <a:rPr lang="en-US" sz="3600" b="1" dirty="0" err="1"/>
              <a:t>conceptos</a:t>
            </a:r>
            <a:r>
              <a:rPr lang="en-US" sz="3600" b="1" dirty="0"/>
              <a:t> de </a:t>
            </a:r>
            <a:r>
              <a:rPr lang="en-US" sz="3600" b="1" dirty="0" err="1">
                <a:sym typeface="Century Gothic"/>
              </a:rPr>
              <a:t>equilibrio</a:t>
            </a:r>
            <a:r>
              <a:rPr lang="en-US" sz="3600" b="1" dirty="0">
                <a:sym typeface="Century Gothic"/>
              </a:rPr>
              <a:t>, </a:t>
            </a:r>
            <a:r>
              <a:rPr lang="en-US" sz="3600" b="1" dirty="0" err="1">
                <a:sym typeface="Century Gothic"/>
              </a:rPr>
              <a:t>armonía</a:t>
            </a:r>
            <a:r>
              <a:rPr lang="en-US" sz="3600" b="1" dirty="0">
                <a:sym typeface="Century Gothic"/>
              </a:rPr>
              <a:t> y </a:t>
            </a:r>
            <a:r>
              <a:rPr lang="en-US" sz="3600" b="1" dirty="0" err="1">
                <a:sym typeface="Century Gothic"/>
              </a:rPr>
              <a:t>simetría</a:t>
            </a:r>
            <a:r>
              <a:rPr lang="en-US" sz="3600" b="1" dirty="0">
                <a:sym typeface="Century Gothic"/>
              </a:rPr>
              <a:t> de la </a:t>
            </a:r>
            <a:r>
              <a:rPr lang="en-US" sz="3600" b="1" dirty="0" err="1">
                <a:sym typeface="Century Gothic"/>
              </a:rPr>
              <a:t>proporción</a:t>
            </a:r>
            <a:r>
              <a:rPr lang="en-US" sz="3600" b="1" dirty="0">
                <a:sym typeface="Century Gothic"/>
              </a:rPr>
              <a:t> </a:t>
            </a:r>
            <a:r>
              <a:rPr lang="en-US" sz="3600" b="1" dirty="0" err="1">
                <a:sym typeface="Century Gothic"/>
              </a:rPr>
              <a:t>áurea</a:t>
            </a:r>
            <a:r>
              <a:rPr lang="en-US" sz="3600" b="1" dirty="0">
                <a:sym typeface="Century Gothic"/>
              </a:rPr>
              <a:t> </a:t>
            </a:r>
            <a:r>
              <a:rPr lang="en-US" sz="3600" b="1" dirty="0" err="1">
                <a:sym typeface="Century Gothic"/>
              </a:rPr>
              <a:t>en</a:t>
            </a:r>
            <a:r>
              <a:rPr lang="en-US" sz="3600" b="1" dirty="0">
                <a:sym typeface="Century Gothic"/>
              </a:rPr>
              <a:t> la </a:t>
            </a:r>
            <a:r>
              <a:rPr lang="en-US" sz="3600" b="1" dirty="0" err="1">
                <a:sym typeface="Century Gothic"/>
              </a:rPr>
              <a:t>vida</a:t>
            </a:r>
            <a:r>
              <a:rPr lang="en-US" sz="3600" b="1" dirty="0">
                <a:sym typeface="Century Gothic"/>
              </a:rPr>
              <a:t> </a:t>
            </a:r>
            <a:r>
              <a:rPr lang="en-US" sz="3600" b="1" dirty="0" err="1">
                <a:sym typeface="Century Gothic"/>
              </a:rPr>
              <a:t>diaria</a:t>
            </a:r>
            <a:r>
              <a:rPr lang="en-US" sz="3600" b="1" dirty="0">
                <a:sym typeface="Century Gothic"/>
              </a:rPr>
              <a:t>?</a:t>
            </a:r>
            <a:endParaRPr lang="en-US" sz="3600" b="1" dirty="0"/>
          </a:p>
          <a:p>
            <a:pPr marL="228600" marR="0" lvl="0" indent="-50800" algn="ctr" rtl="0">
              <a:lnSpc>
                <a:spcPct val="90000"/>
              </a:lnSpc>
              <a:spcBef>
                <a:spcPts val="0"/>
              </a:spcBef>
              <a:spcAft>
                <a:spcPts val="0"/>
              </a:spcAft>
              <a:buClr>
                <a:schemeClr val="dk1"/>
              </a:buClr>
              <a:buSzPts val="2800"/>
              <a:buFont typeface="Arial"/>
              <a:buNone/>
            </a:pPr>
            <a:endParaRPr lang="en-US" sz="3600" b="1" i="0" u="none" strike="noStrike" cap="none" dirty="0">
              <a:solidFill>
                <a:schemeClr val="dk1"/>
              </a:solidFill>
              <a:latin typeface="Calibri"/>
              <a:ea typeface="Calibri"/>
              <a:cs typeface="Calibri"/>
              <a:sym typeface="Calibri"/>
            </a:endParaRPr>
          </a:p>
          <a:p>
            <a:pPr marL="228600" marR="0" lvl="0" indent="-50800" algn="ctr" rtl="0">
              <a:lnSpc>
                <a:spcPct val="90000"/>
              </a:lnSpc>
              <a:spcBef>
                <a:spcPts val="0"/>
              </a:spcBef>
              <a:spcAft>
                <a:spcPts val="0"/>
              </a:spcAft>
              <a:buClr>
                <a:schemeClr val="dk1"/>
              </a:buClr>
              <a:buSzPts val="2800"/>
              <a:buFont typeface="Arial"/>
              <a:buNone/>
            </a:pPr>
            <a:endParaRPr sz="3600" b="1" i="0" u="none" strike="noStrike" cap="none" dirty="0">
              <a:solidFill>
                <a:schemeClr val="dk1"/>
              </a:solidFill>
              <a:latin typeface="Calibri"/>
              <a:ea typeface="Calibri"/>
              <a:cs typeface="Calibri"/>
              <a:sym typeface="Calibri"/>
            </a:endParaRPr>
          </a:p>
          <a:p>
            <a:pPr marL="228600" marR="0" lvl="0" indent="-50800" algn="l" rtl="0">
              <a:lnSpc>
                <a:spcPct val="90000"/>
              </a:lnSpc>
              <a:spcBef>
                <a:spcPts val="0"/>
              </a:spcBef>
              <a:spcAft>
                <a:spcPts val="0"/>
              </a:spcAft>
              <a:buClr>
                <a:schemeClr val="dk1"/>
              </a:buClr>
              <a:buSzPts val="2800"/>
              <a:buFont typeface="Arial"/>
              <a:buNone/>
            </a:pPr>
            <a:endParaRPr sz="3600" b="0" i="0" u="none" strike="noStrike" cap="none" dirty="0">
              <a:solidFill>
                <a:schemeClr val="dk1"/>
              </a:solidFill>
              <a:latin typeface="Calibri"/>
              <a:ea typeface="Calibri"/>
              <a:cs typeface="Calibri"/>
              <a:sym typeface="Calibri"/>
            </a:endParaRPr>
          </a:p>
          <a:p>
            <a:pPr marL="228600" marR="0" lvl="0" indent="-50800" algn="l" rtl="0">
              <a:lnSpc>
                <a:spcPct val="90000"/>
              </a:lnSpc>
              <a:spcBef>
                <a:spcPts val="0"/>
              </a:spcBef>
              <a:spcAft>
                <a:spcPts val="0"/>
              </a:spcAft>
              <a:buClr>
                <a:schemeClr val="dk1"/>
              </a:buClr>
              <a:buSzPts val="2800"/>
              <a:buFont typeface="Arial"/>
              <a:buNone/>
            </a:pPr>
            <a:endParaRPr sz="3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ctrTitle"/>
          </p:nvPr>
        </p:nvSpPr>
        <p:spPr>
          <a:xfrm>
            <a:off x="1212050" y="3079925"/>
            <a:ext cx="10338300" cy="911700"/>
          </a:xfrm>
          <a:prstGeom prst="rect">
            <a:avLst/>
          </a:prstGeom>
          <a:noFill/>
          <a:ln>
            <a:noFill/>
          </a:ln>
        </p:spPr>
        <p:txBody>
          <a:bodyPr spcFirstLastPara="1" wrap="square" lIns="91425" tIns="45700" rIns="91425" bIns="45700" anchor="b" anchorCtr="0">
            <a:noAutofit/>
          </a:bodyPr>
          <a:lstStyle/>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h) E.I.P. Elaboración de Proyecto</a:t>
            </a:r>
            <a:endParaRPr sz="45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Producto 8</a:t>
            </a:r>
            <a:endParaRPr sz="4500" b="1" i="0" u="none" strike="noStrike" cap="none">
              <a:solidFill>
                <a:srgbClr val="585858"/>
              </a:solidFill>
              <a:highlight>
                <a:srgbClr val="FFFFFF"/>
              </a:highlight>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idx="4294967295"/>
          </p:nvPr>
        </p:nvSpPr>
        <p:spPr>
          <a:xfrm>
            <a:off x="838200" y="0"/>
            <a:ext cx="10515600" cy="477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dirty="0" err="1">
                <a:solidFill>
                  <a:srgbClr val="FC0D1B"/>
                </a:solidFill>
                <a:highlight>
                  <a:srgbClr val="FFFFFF"/>
                </a:highlight>
                <a:latin typeface="Arial"/>
                <a:ea typeface="Arial"/>
                <a:cs typeface="Arial"/>
                <a:sym typeface="Arial"/>
              </a:rPr>
              <a:t>Producto</a:t>
            </a:r>
            <a:r>
              <a:rPr lang="en-US" sz="3000" b="1" i="0" u="none" strike="noStrike" cap="none" dirty="0">
                <a:solidFill>
                  <a:srgbClr val="FC0D1B"/>
                </a:solidFill>
                <a:highlight>
                  <a:srgbClr val="FFFFFF"/>
                </a:highlight>
                <a:latin typeface="Arial"/>
                <a:ea typeface="Arial"/>
                <a:cs typeface="Arial"/>
                <a:sym typeface="Arial"/>
              </a:rPr>
              <a:t> </a:t>
            </a:r>
            <a:r>
              <a:rPr lang="en-US" sz="3000" b="1" dirty="0">
                <a:solidFill>
                  <a:srgbClr val="FC0D1B"/>
                </a:solidFill>
                <a:highlight>
                  <a:srgbClr val="FFFFFF"/>
                </a:highlight>
                <a:latin typeface="Arial"/>
                <a:ea typeface="Arial"/>
                <a:cs typeface="Arial"/>
                <a:sym typeface="Arial"/>
              </a:rPr>
              <a:t>8</a:t>
            </a:r>
            <a:r>
              <a:rPr lang="en-US" sz="3000" b="0" i="0" u="none" strike="noStrike" cap="none" dirty="0">
                <a:solidFill>
                  <a:srgbClr val="585858"/>
                </a:solidFill>
                <a:highlight>
                  <a:srgbClr val="FFFFFF"/>
                </a:highlight>
                <a:latin typeface="Arial"/>
                <a:ea typeface="Arial"/>
                <a:cs typeface="Arial"/>
                <a:sym typeface="Arial"/>
              </a:rPr>
              <a:t> </a:t>
            </a:r>
            <a:endParaRPr sz="4400" b="0" i="0" u="none" strike="noStrike" cap="none" dirty="0">
              <a:solidFill>
                <a:schemeClr val="dk1"/>
              </a:solidFill>
              <a:latin typeface="Calibri"/>
              <a:ea typeface="Calibri"/>
              <a:cs typeface="Calibri"/>
              <a:sym typeface="Calibri"/>
            </a:endParaRPr>
          </a:p>
        </p:txBody>
      </p:sp>
      <p:pic>
        <p:nvPicPr>
          <p:cNvPr id="3" name="Imagen 2"/>
          <p:cNvPicPr>
            <a:picLocks noChangeAspect="1"/>
          </p:cNvPicPr>
          <p:nvPr/>
        </p:nvPicPr>
        <p:blipFill rotWithShape="1">
          <a:blip r:embed="rId3"/>
          <a:srcRect l="23489" t="18241" r="24115" b="9908"/>
          <a:stretch/>
        </p:blipFill>
        <p:spPr>
          <a:xfrm>
            <a:off x="838200" y="350875"/>
            <a:ext cx="11353800" cy="650712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3" name="Imagen 2"/>
          <p:cNvPicPr>
            <a:picLocks noChangeAspect="1"/>
          </p:cNvPicPr>
          <p:nvPr/>
        </p:nvPicPr>
        <p:blipFill rotWithShape="1">
          <a:blip r:embed="rId3"/>
          <a:srcRect l="23542" t="24630" r="25000" b="11667"/>
          <a:stretch/>
        </p:blipFill>
        <p:spPr>
          <a:xfrm>
            <a:off x="933450" y="133350"/>
            <a:ext cx="11258550" cy="6705600"/>
          </a:xfrm>
          <a:prstGeom prst="rect">
            <a:avLst/>
          </a:prstGeom>
        </p:spPr>
      </p:pic>
      <p:sp>
        <p:nvSpPr>
          <p:cNvPr id="2" name="Elipse 1"/>
          <p:cNvSpPr/>
          <p:nvPr/>
        </p:nvSpPr>
        <p:spPr>
          <a:xfrm>
            <a:off x="1234485" y="1238250"/>
            <a:ext cx="2476500" cy="120015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2" name="Imagen 1"/>
          <p:cNvPicPr>
            <a:picLocks noChangeAspect="1"/>
          </p:cNvPicPr>
          <p:nvPr/>
        </p:nvPicPr>
        <p:blipFill rotWithShape="1">
          <a:blip r:embed="rId3"/>
          <a:srcRect l="23021" t="17222" r="25938" b="19815"/>
          <a:stretch/>
        </p:blipFill>
        <p:spPr>
          <a:xfrm>
            <a:off x="895350" y="0"/>
            <a:ext cx="1129665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2" name="Imagen 1"/>
          <p:cNvPicPr>
            <a:picLocks noChangeAspect="1"/>
          </p:cNvPicPr>
          <p:nvPr/>
        </p:nvPicPr>
        <p:blipFill rotWithShape="1">
          <a:blip r:embed="rId3"/>
          <a:srcRect l="23541" t="19444" r="26250" b="18333"/>
          <a:stretch/>
        </p:blipFill>
        <p:spPr>
          <a:xfrm>
            <a:off x="819150" y="0"/>
            <a:ext cx="1137285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Shape 470"/>
          <p:cNvPicPr preferRelativeResize="0"/>
          <p:nvPr/>
        </p:nvPicPr>
        <p:blipFill rotWithShape="1">
          <a:blip r:embed="rId3">
            <a:alphaModFix/>
          </a:blip>
          <a:srcRect l="11487" t="20520" r="15106" b="11843"/>
          <a:stretch/>
        </p:blipFill>
        <p:spPr>
          <a:xfrm>
            <a:off x="843725" y="30450"/>
            <a:ext cx="11276976" cy="6797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Shape 475"/>
          <p:cNvPicPr preferRelativeResize="0"/>
          <p:nvPr/>
        </p:nvPicPr>
        <p:blipFill rotWithShape="1">
          <a:blip r:embed="rId3">
            <a:alphaModFix/>
          </a:blip>
          <a:srcRect l="11486" t="20519" r="15258" b="12751"/>
          <a:stretch/>
        </p:blipFill>
        <p:spPr>
          <a:xfrm>
            <a:off x="879350" y="106950"/>
            <a:ext cx="11170051" cy="666637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Shape 480"/>
          <p:cNvPicPr preferRelativeResize="0"/>
          <p:nvPr/>
        </p:nvPicPr>
        <p:blipFill rotWithShape="1">
          <a:blip r:embed="rId3">
            <a:alphaModFix/>
          </a:blip>
          <a:srcRect l="11777" t="23061" r="15251" b="15832"/>
          <a:stretch/>
        </p:blipFill>
        <p:spPr>
          <a:xfrm>
            <a:off x="891225" y="142600"/>
            <a:ext cx="11146301" cy="65832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3" name="Imagen 2"/>
          <p:cNvPicPr>
            <a:picLocks noChangeAspect="1"/>
          </p:cNvPicPr>
          <p:nvPr/>
        </p:nvPicPr>
        <p:blipFill rotWithShape="1">
          <a:blip r:embed="rId3"/>
          <a:srcRect l="23701" t="23284" r="26092" b="10372"/>
          <a:stretch/>
        </p:blipFill>
        <p:spPr>
          <a:xfrm>
            <a:off x="933450" y="152400"/>
            <a:ext cx="11258550" cy="683895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3" name="Imagen 2"/>
          <p:cNvPicPr>
            <a:picLocks noChangeAspect="1"/>
          </p:cNvPicPr>
          <p:nvPr/>
        </p:nvPicPr>
        <p:blipFill rotWithShape="1">
          <a:blip r:embed="rId3"/>
          <a:srcRect l="23750" t="16852" r="26042" b="28518"/>
          <a:stretch/>
        </p:blipFill>
        <p:spPr>
          <a:xfrm>
            <a:off x="781050" y="19050"/>
            <a:ext cx="11277600" cy="69244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idx="4294967295"/>
          </p:nvPr>
        </p:nvSpPr>
        <p:spPr>
          <a:xfrm>
            <a:off x="838200" y="497625"/>
            <a:ext cx="10515600" cy="762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4800" b="0" i="0" u="none" strike="noStrike" cap="none">
                <a:solidFill>
                  <a:schemeClr val="dk1"/>
                </a:solidFill>
                <a:latin typeface="Calibri"/>
                <a:ea typeface="Calibri"/>
                <a:cs typeface="Calibri"/>
                <a:sym typeface="Calibri"/>
              </a:rPr>
              <a:t>5) Índice de apartados del portafolio</a:t>
            </a:r>
            <a:endParaRPr sz="4400" b="0" i="0" u="none" strike="noStrike" cap="none">
              <a:solidFill>
                <a:schemeClr val="dk1"/>
              </a:solidFill>
              <a:latin typeface="Calibri"/>
              <a:ea typeface="Calibri"/>
              <a:cs typeface="Calibri"/>
              <a:sym typeface="Calibri"/>
            </a:endParaRPr>
          </a:p>
        </p:txBody>
      </p:sp>
      <p:graphicFrame>
        <p:nvGraphicFramePr>
          <p:cNvPr id="169" name="Shape 169"/>
          <p:cNvGraphicFramePr/>
          <p:nvPr/>
        </p:nvGraphicFramePr>
        <p:xfrm>
          <a:off x="664800" y="1448388"/>
          <a:ext cx="10689000" cy="4185350"/>
        </p:xfrm>
        <a:graphic>
          <a:graphicData uri="http://schemas.openxmlformats.org/drawingml/2006/table">
            <a:tbl>
              <a:tblPr>
                <a:noFill/>
                <a:tableStyleId>{8471396C-F74D-4528-B7A8-6F25323E61B8}</a:tableStyleId>
              </a:tblPr>
              <a:tblGrid>
                <a:gridCol w="10689000">
                  <a:extLst>
                    <a:ext uri="{9D8B030D-6E8A-4147-A177-3AD203B41FA5}">
                      <a16:colId xmlns:a16="http://schemas.microsoft.com/office/drawing/2014/main" val="20000"/>
                    </a:ext>
                  </a:extLst>
                </a:gridCol>
              </a:tblGrid>
              <a:tr h="633900">
                <a:tc>
                  <a:txBody>
                    <a:bodyPr/>
                    <a:lstStyle/>
                    <a:p>
                      <a:pPr marL="0" marR="0" lvl="0" indent="0" algn="l" rtl="0">
                        <a:lnSpc>
                          <a:spcPct val="100000"/>
                        </a:lnSpc>
                        <a:spcBef>
                          <a:spcPts val="0"/>
                        </a:spcBef>
                        <a:spcAft>
                          <a:spcPts val="0"/>
                        </a:spcAft>
                        <a:buClr>
                          <a:srgbClr val="585858"/>
                        </a:buClr>
                        <a:buSzPts val="2000"/>
                        <a:buFont typeface="Arial"/>
                        <a:buNone/>
                      </a:pPr>
                      <a:r>
                        <a:rPr lang="en-US" sz="2000" b="1" u="none" strike="noStrike" cap="none">
                          <a:solidFill>
                            <a:srgbClr val="585858"/>
                          </a:solidFill>
                          <a:highlight>
                            <a:srgbClr val="FFFFFF"/>
                          </a:highlight>
                        </a:rPr>
                        <a:t>5.a. Productos generados en la </a:t>
                      </a:r>
                      <a:r>
                        <a:rPr lang="en-US" sz="2000" b="1" strike="noStrike" cap="none">
                          <a:solidFill>
                            <a:srgbClr val="585858"/>
                          </a:solidFill>
                          <a:highlight>
                            <a:srgbClr val="FFFFFF"/>
                          </a:highlight>
                        </a:rPr>
                        <a:t>primera sesión</a:t>
                      </a:r>
                      <a:r>
                        <a:rPr lang="en-US" sz="2000" b="1" u="none" strike="noStrike" cap="none">
                          <a:solidFill>
                            <a:srgbClr val="585858"/>
                          </a:solidFill>
                          <a:highlight>
                            <a:srgbClr val="FFFFFF"/>
                          </a:highlight>
                        </a:rPr>
                        <a:t> de trabajo. </a:t>
                      </a:r>
                      <a:endParaRPr sz="2000" b="1" u="none" strike="noStrike" cap="none">
                        <a:solidFill>
                          <a:srgbClr val="585858"/>
                        </a:solidFill>
                        <a:highlight>
                          <a:srgbClr val="FFFFFF"/>
                        </a:highlight>
                      </a:endParaRPr>
                    </a:p>
                    <a:p>
                      <a:pPr marL="0" lvl="0" indent="0" rtl="0">
                        <a:spcBef>
                          <a:spcPts val="0"/>
                        </a:spcBef>
                        <a:spcAft>
                          <a:spcPts val="0"/>
                        </a:spcAft>
                        <a:buClr>
                          <a:schemeClr val="dk1"/>
                        </a:buClr>
                        <a:buSzPts val="2000"/>
                        <a:buFont typeface="Arial"/>
                        <a:buNone/>
                      </a:pPr>
                      <a:r>
                        <a:rPr lang="en-US" sz="2000" b="1">
                          <a:solidFill>
                            <a:srgbClr val="FC0D1B"/>
                          </a:solidFill>
                          <a:highlight>
                            <a:schemeClr val="lt1"/>
                          </a:highlight>
                        </a:rPr>
                        <a:t>Producto 1.</a:t>
                      </a:r>
                      <a:r>
                        <a:rPr lang="en-US" sz="2000">
                          <a:solidFill>
                            <a:srgbClr val="585858"/>
                          </a:solidFill>
                          <a:highlight>
                            <a:schemeClr val="lt1"/>
                          </a:highlight>
                        </a:rPr>
                        <a:t> C.A.I.A.C. Conclusiones Generales. FOTO</a:t>
                      </a:r>
                      <a:endParaRPr>
                        <a:solidFill>
                          <a:schemeClr val="dk1"/>
                        </a:solidFill>
                      </a:endParaRPr>
                    </a:p>
                    <a:p>
                      <a:pPr marL="0" lvl="0" indent="0" rtl="0">
                        <a:spcBef>
                          <a:spcPts val="0"/>
                        </a:spcBef>
                        <a:spcAft>
                          <a:spcPts val="0"/>
                        </a:spcAft>
                        <a:buClr>
                          <a:schemeClr val="dk1"/>
                        </a:buClr>
                        <a:buSzPts val="2000"/>
                        <a:buFont typeface="Arial"/>
                        <a:buNone/>
                      </a:pPr>
                      <a:r>
                        <a:rPr lang="en-US" sz="2000" b="1">
                          <a:solidFill>
                            <a:srgbClr val="FC0D1B"/>
                          </a:solidFill>
                          <a:highlight>
                            <a:schemeClr val="lt1"/>
                          </a:highlight>
                        </a:rPr>
                        <a:t>Producto 3.</a:t>
                      </a:r>
                      <a:r>
                        <a:rPr lang="en-US" sz="2000">
                          <a:solidFill>
                            <a:srgbClr val="585858"/>
                          </a:solidFill>
                          <a:highlight>
                            <a:schemeClr val="lt1"/>
                          </a:highlight>
                        </a:rPr>
                        <a:t> Fotografías de la sesión tomadas por los propios grupos y la persona asignada para tal fin.</a:t>
                      </a:r>
                      <a:endParaRPr sz="2000" b="1">
                        <a:solidFill>
                          <a:srgbClr val="585858"/>
                        </a:solidFill>
                        <a:highlight>
                          <a:srgbClr val="FFFFFF"/>
                        </a:highlight>
                      </a:endParaRPr>
                    </a:p>
                  </a:txBody>
                  <a:tcPr marL="91425" marR="91425" marT="91425" marB="91425"/>
                </a:tc>
                <a:extLst>
                  <a:ext uri="{0D108BD9-81ED-4DB2-BD59-A6C34878D82A}">
                    <a16:rowId xmlns:a16="http://schemas.microsoft.com/office/drawing/2014/main" val="10000"/>
                  </a:ext>
                </a:extLst>
              </a:tr>
              <a:tr h="633900">
                <a:tc>
                  <a:txBody>
                    <a:bodyPr/>
                    <a:lstStyle/>
                    <a:p>
                      <a:pPr marL="0" lvl="0" indent="0" rtl="0">
                        <a:spcBef>
                          <a:spcPts val="0"/>
                        </a:spcBef>
                        <a:spcAft>
                          <a:spcPts val="0"/>
                        </a:spcAft>
                        <a:buClr>
                          <a:srgbClr val="585858"/>
                        </a:buClr>
                        <a:buSzPts val="2000"/>
                        <a:buFont typeface="Arial"/>
                        <a:buNone/>
                      </a:pPr>
                      <a:r>
                        <a:rPr lang="en-US" sz="2000" b="1">
                          <a:solidFill>
                            <a:srgbClr val="585858"/>
                          </a:solidFill>
                          <a:highlight>
                            <a:schemeClr val="lt1"/>
                          </a:highlight>
                        </a:rPr>
                        <a:t>5. b Fotografía del Organizador gráfico que muestre los contenidos y conceptos de todas las asignaturas involucradas  en el proyecto y su interrelación. (</a:t>
                      </a:r>
                      <a:r>
                        <a:rPr lang="en-US" sz="2000" b="1">
                          <a:solidFill>
                            <a:srgbClr val="FC0D1B"/>
                          </a:solidFill>
                          <a:highlight>
                            <a:schemeClr val="lt1"/>
                          </a:highlight>
                        </a:rPr>
                        <a:t>Producto 2.</a:t>
                      </a:r>
                      <a:r>
                        <a:rPr lang="en-US" sz="2000" b="1">
                          <a:solidFill>
                            <a:srgbClr val="585858"/>
                          </a:solidFill>
                          <a:highlight>
                            <a:schemeClr val="lt1"/>
                          </a:highlight>
                        </a:rPr>
                        <a:t>)</a:t>
                      </a:r>
                      <a:endParaRPr>
                        <a:solidFill>
                          <a:schemeClr val="dk1"/>
                        </a:solidFill>
                      </a:endParaRPr>
                    </a:p>
                    <a:p>
                      <a:pPr marL="0" marR="0" lvl="0" indent="0" algn="l" rtl="0">
                        <a:lnSpc>
                          <a:spcPct val="100000"/>
                        </a:lnSpc>
                        <a:spcBef>
                          <a:spcPts val="0"/>
                        </a:spcBef>
                        <a:spcAft>
                          <a:spcPts val="0"/>
                        </a:spcAft>
                        <a:buClr>
                          <a:schemeClr val="dk1"/>
                        </a:buClr>
                        <a:buSzPts val="2000"/>
                        <a:buFont typeface="Arial"/>
                        <a:buNone/>
                      </a:pPr>
                      <a:endParaRPr sz="2000" b="1">
                        <a:solidFill>
                          <a:srgbClr val="585858"/>
                        </a:solidFill>
                        <a:highlight>
                          <a:srgbClr val="FFFFFF"/>
                        </a:highlight>
                      </a:endParaRPr>
                    </a:p>
                  </a:txBody>
                  <a:tcPr marL="91425" marR="91425" marT="91425" marB="91425"/>
                </a:tc>
                <a:extLst>
                  <a:ext uri="{0D108BD9-81ED-4DB2-BD59-A6C34878D82A}">
                    <a16:rowId xmlns:a16="http://schemas.microsoft.com/office/drawing/2014/main" val="10001"/>
                  </a:ext>
                </a:extLst>
              </a:tr>
              <a:tr h="670725">
                <a:tc>
                  <a:txBody>
                    <a:bodyPr/>
                    <a:lstStyle/>
                    <a:p>
                      <a:pPr marL="0" lvl="0" indent="0" rtl="0">
                        <a:spcBef>
                          <a:spcPts val="0"/>
                        </a:spcBef>
                        <a:spcAft>
                          <a:spcPts val="0"/>
                        </a:spcAft>
                        <a:buClr>
                          <a:srgbClr val="585858"/>
                        </a:buClr>
                        <a:buSzPts val="2000"/>
                        <a:buFont typeface="Arial"/>
                        <a:buNone/>
                      </a:pPr>
                      <a:r>
                        <a:rPr lang="en-US" sz="2000" b="1">
                          <a:solidFill>
                            <a:srgbClr val="585858"/>
                          </a:solidFill>
                          <a:highlight>
                            <a:schemeClr val="lt1"/>
                          </a:highlight>
                        </a:rPr>
                        <a:t>5.c. Introducción o justificación. Descripción del proyecto.</a:t>
                      </a:r>
                      <a:endParaRPr/>
                    </a:p>
                  </a:txBody>
                  <a:tcPr marL="91425" marR="91425" marT="91425" marB="91425"/>
                </a:tc>
                <a:extLst>
                  <a:ext uri="{0D108BD9-81ED-4DB2-BD59-A6C34878D82A}">
                    <a16:rowId xmlns:a16="http://schemas.microsoft.com/office/drawing/2014/main" val="10002"/>
                  </a:ext>
                </a:extLst>
              </a:tr>
              <a:tr h="1015325">
                <a:tc>
                  <a:txBody>
                    <a:bodyPr/>
                    <a:lstStyle/>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5.d.Objetivo general del proyecto.</a:t>
                      </a:r>
                      <a:endParaRPr sz="2000" b="1">
                        <a:solidFill>
                          <a:srgbClr val="585858"/>
                        </a:solidFill>
                        <a:highlight>
                          <a:schemeClr val="lt1"/>
                        </a:highlight>
                      </a:endParaRPr>
                    </a:p>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      Objetivo o propósito a alcanzar de cada asignatura involucrada.</a:t>
                      </a: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2" name="Imagen 1"/>
          <p:cNvPicPr>
            <a:picLocks noChangeAspect="1"/>
          </p:cNvPicPr>
          <p:nvPr/>
        </p:nvPicPr>
        <p:blipFill rotWithShape="1">
          <a:blip r:embed="rId3"/>
          <a:srcRect l="24062" t="28148" r="26459" b="26852"/>
          <a:stretch/>
        </p:blipFill>
        <p:spPr>
          <a:xfrm>
            <a:off x="914400" y="152400"/>
            <a:ext cx="11208534" cy="6705600"/>
          </a:xfrm>
          <a:prstGeom prst="rect">
            <a:avLst/>
          </a:prstGeom>
        </p:spPr>
      </p:pic>
    </p:spTree>
    <p:extLst>
      <p:ext uri="{BB962C8B-B14F-4D97-AF65-F5344CB8AC3E}">
        <p14:creationId xmlns:p14="http://schemas.microsoft.com/office/powerpoint/2010/main" val="718583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ctrTitle"/>
          </p:nvPr>
        </p:nvSpPr>
        <p:spPr>
          <a:xfrm>
            <a:off x="1212050" y="3079925"/>
            <a:ext cx="10338300" cy="911700"/>
          </a:xfrm>
          <a:prstGeom prst="rect">
            <a:avLst/>
          </a:prstGeom>
          <a:noFill/>
          <a:ln>
            <a:noFill/>
          </a:ln>
        </p:spPr>
        <p:txBody>
          <a:bodyPr spcFirstLastPara="1" wrap="square" lIns="91425" tIns="45700" rIns="91425" bIns="45700" anchor="b" anchorCtr="0">
            <a:noAutofit/>
          </a:bodyPr>
          <a:lstStyle/>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Fotografías de la 2a. R.T.</a:t>
            </a:r>
            <a:endParaRPr sz="45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Producto 9.</a:t>
            </a:r>
            <a:endParaRPr sz="4500" b="1" i="0" u="none" strike="noStrike" cap="none">
              <a:solidFill>
                <a:srgbClr val="585858"/>
              </a:solidFill>
              <a:highlight>
                <a:srgbClr val="FFFFFF"/>
              </a:highlight>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1" name="Shape 501"/>
          <p:cNvPicPr preferRelativeResize="0"/>
          <p:nvPr/>
        </p:nvPicPr>
        <p:blipFill rotWithShape="1">
          <a:blip r:embed="rId3">
            <a:alphaModFix/>
          </a:blip>
          <a:srcRect l="13479" t="7089" r="4331" b="18906"/>
          <a:stretch/>
        </p:blipFill>
        <p:spPr>
          <a:xfrm>
            <a:off x="656651" y="3777602"/>
            <a:ext cx="3022867" cy="1447271"/>
          </a:xfrm>
          <a:prstGeom prst="rect">
            <a:avLst/>
          </a:prstGeom>
          <a:noFill/>
          <a:ln>
            <a:noFill/>
          </a:ln>
        </p:spPr>
      </p:pic>
      <p:pic>
        <p:nvPicPr>
          <p:cNvPr id="502" name="Shape 502"/>
          <p:cNvPicPr preferRelativeResize="0"/>
          <p:nvPr/>
        </p:nvPicPr>
        <p:blipFill rotWithShape="1">
          <a:blip r:embed="rId4">
            <a:alphaModFix/>
          </a:blip>
          <a:srcRect t="12242" r="15016" b="15872"/>
          <a:stretch/>
        </p:blipFill>
        <p:spPr>
          <a:xfrm>
            <a:off x="7462850" y="543401"/>
            <a:ext cx="4729148" cy="5333545"/>
          </a:xfrm>
          <a:prstGeom prst="rect">
            <a:avLst/>
          </a:prstGeom>
          <a:noFill/>
          <a:ln>
            <a:noFill/>
          </a:ln>
        </p:spPr>
      </p:pic>
      <p:pic>
        <p:nvPicPr>
          <p:cNvPr id="503" name="Shape 503"/>
          <p:cNvPicPr preferRelativeResize="0"/>
          <p:nvPr/>
        </p:nvPicPr>
        <p:blipFill rotWithShape="1">
          <a:blip r:embed="rId5">
            <a:alphaModFix/>
          </a:blip>
          <a:srcRect t="55329"/>
          <a:stretch/>
        </p:blipFill>
        <p:spPr>
          <a:xfrm>
            <a:off x="3592271" y="1000913"/>
            <a:ext cx="3839923" cy="2287124"/>
          </a:xfrm>
          <a:prstGeom prst="rect">
            <a:avLst/>
          </a:prstGeom>
          <a:noFill/>
          <a:ln>
            <a:noFill/>
          </a:ln>
        </p:spPr>
      </p:pic>
      <p:pic>
        <p:nvPicPr>
          <p:cNvPr id="504" name="Shape 504"/>
          <p:cNvPicPr preferRelativeResize="0"/>
          <p:nvPr/>
        </p:nvPicPr>
        <p:blipFill rotWithShape="1">
          <a:blip r:embed="rId6">
            <a:alphaModFix/>
          </a:blip>
          <a:srcRect l="19657" t="11295" r="6163" b="9988"/>
          <a:stretch/>
        </p:blipFill>
        <p:spPr>
          <a:xfrm>
            <a:off x="3592271" y="3777602"/>
            <a:ext cx="3870577" cy="308039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ctrTitle"/>
          </p:nvPr>
        </p:nvSpPr>
        <p:spPr>
          <a:xfrm>
            <a:off x="1695075" y="1788384"/>
            <a:ext cx="9144000" cy="42255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00"/>
              <a:buFont typeface="Arial"/>
              <a:buNone/>
            </a:pPr>
            <a:r>
              <a:rPr lang="en-US"/>
              <a:t>3</a:t>
            </a:r>
            <a:r>
              <a:rPr lang="en-US" sz="6000" b="0" i="0" u="none" strike="noStrike" cap="none">
                <a:solidFill>
                  <a:schemeClr val="dk1"/>
                </a:solidFill>
                <a:latin typeface="Corbel"/>
                <a:ea typeface="Corbel"/>
                <a:cs typeface="Corbel"/>
                <a:sym typeface="Corbel"/>
              </a:rPr>
              <a:t>a REUNIÓN DE TRABAJO</a:t>
            </a:r>
            <a:endParaRPr sz="60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chemeClr val="dk1"/>
              </a:buClr>
              <a:buSzPts val="1100"/>
              <a:buFont typeface="Arial"/>
              <a:buNone/>
            </a:pPr>
            <a:r>
              <a:rPr lang="en-US" sz="6000" b="0" i="0" u="none" strike="noStrike" cap="none">
                <a:solidFill>
                  <a:schemeClr val="dk1"/>
                </a:solidFill>
                <a:latin typeface="Corbel"/>
                <a:ea typeface="Corbel"/>
                <a:cs typeface="Corbel"/>
                <a:sym typeface="Corbel"/>
              </a:rPr>
              <a:t> </a:t>
            </a:r>
            <a:endParaRPr sz="60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chemeClr val="dk1"/>
              </a:buClr>
              <a:buSzPts val="1125"/>
              <a:buFont typeface="Arial"/>
              <a:buNone/>
            </a:pPr>
            <a:endParaRPr sz="6000" b="0" i="0" u="none" strike="noStrike" cap="none">
              <a:solidFill>
                <a:schemeClr val="dk1"/>
              </a:solidFill>
              <a:latin typeface="Corbel"/>
              <a:ea typeface="Corbel"/>
              <a:cs typeface="Corbel"/>
              <a:sym typeface="Corbe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Shape 514"/>
          <p:cNvSpPr txBox="1">
            <a:spLocks noGrp="1"/>
          </p:cNvSpPr>
          <p:nvPr>
            <p:ph type="ctrTitle"/>
          </p:nvPr>
        </p:nvSpPr>
        <p:spPr>
          <a:xfrm>
            <a:off x="1931975" y="1841879"/>
            <a:ext cx="9144000" cy="3300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dk1"/>
              </a:buClr>
              <a:buSzPts val="6000"/>
              <a:buFont typeface="Corbel"/>
              <a:buNone/>
            </a:pPr>
            <a:r>
              <a:rPr lang="en-US" sz="4800" b="1" i="0" u="none" strike="noStrike" cap="none">
                <a:solidFill>
                  <a:schemeClr val="dk1"/>
                </a:solidFill>
                <a:latin typeface="Corbel"/>
                <a:ea typeface="Corbel"/>
                <a:cs typeface="Corbel"/>
                <a:sym typeface="Corbel"/>
              </a:rPr>
              <a:t>PRODUCTO </a:t>
            </a:r>
            <a:r>
              <a:rPr lang="en-US" b="1" i="0" u="none" strike="noStrike" cap="none">
                <a:solidFill>
                  <a:schemeClr val="dk1"/>
                </a:solidFill>
                <a:latin typeface="Corbel"/>
                <a:ea typeface="Corbel"/>
                <a:cs typeface="Corbel"/>
                <a:sym typeface="Corbel"/>
              </a:rPr>
              <a:t>10</a:t>
            </a:r>
            <a:r>
              <a:rPr lang="en-US" sz="4800" b="1" i="0" u="none" strike="noStrike" cap="none">
                <a:solidFill>
                  <a:schemeClr val="dk1"/>
                </a:solidFill>
                <a:latin typeface="Corbel"/>
                <a:ea typeface="Corbel"/>
                <a:cs typeface="Corbel"/>
                <a:sym typeface="Corbel"/>
              </a:rPr>
              <a:t>. </a:t>
            </a:r>
            <a:br>
              <a:rPr lang="en-US" sz="4800" b="1" i="0" u="none" strike="noStrike" cap="none">
                <a:solidFill>
                  <a:schemeClr val="dk1"/>
                </a:solidFill>
                <a:latin typeface="Corbel"/>
                <a:ea typeface="Corbel"/>
                <a:cs typeface="Corbel"/>
                <a:sym typeface="Corbel"/>
              </a:rPr>
            </a:br>
            <a:r>
              <a:rPr lang="en-US" sz="4800" b="1" i="0" u="none" strike="noStrike" cap="none">
                <a:solidFill>
                  <a:schemeClr val="dk1"/>
                </a:solidFill>
                <a:latin typeface="Corbel"/>
                <a:ea typeface="Corbel"/>
                <a:cs typeface="Corbel"/>
                <a:sym typeface="Corbel"/>
              </a:rPr>
              <a:t>EVALUACIÓN. TIPOS,HERRAMIENTAS Y PRODUCTOS DE APRENDIZAJE</a:t>
            </a:r>
            <a:r>
              <a:rPr lang="en-US" sz="6000" b="1" i="0" u="none" strike="noStrike" cap="none">
                <a:solidFill>
                  <a:schemeClr val="dk1"/>
                </a:solidFill>
                <a:latin typeface="Corbel"/>
                <a:ea typeface="Corbel"/>
                <a:cs typeface="Corbel"/>
                <a:sym typeface="Corbel"/>
              </a:rPr>
              <a:t>.</a:t>
            </a:r>
            <a:endParaRPr sz="6000" b="0" i="0" u="none" strike="noStrike" cap="none">
              <a:solidFill>
                <a:schemeClr val="dk1"/>
              </a:solidFill>
              <a:latin typeface="Corbel"/>
              <a:ea typeface="Corbel"/>
              <a:cs typeface="Corbel"/>
              <a:sym typeface="Corbe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Shape 519"/>
          <p:cNvPicPr preferRelativeResize="0"/>
          <p:nvPr/>
        </p:nvPicPr>
        <p:blipFill rotWithShape="1">
          <a:blip r:embed="rId3">
            <a:alphaModFix/>
          </a:blip>
          <a:srcRect/>
          <a:stretch/>
        </p:blipFill>
        <p:spPr>
          <a:xfrm rot="-5400000">
            <a:off x="4253058" y="-347082"/>
            <a:ext cx="5000427" cy="8326515"/>
          </a:xfrm>
          <a:prstGeom prst="rect">
            <a:avLst/>
          </a:prstGeom>
          <a:noFill/>
          <a:ln>
            <a:noFill/>
          </a:ln>
        </p:spPr>
      </p:pic>
      <p:sp>
        <p:nvSpPr>
          <p:cNvPr id="520" name="Shape 520"/>
          <p:cNvSpPr/>
          <p:nvPr/>
        </p:nvSpPr>
        <p:spPr>
          <a:xfrm>
            <a:off x="4254125" y="3750150"/>
            <a:ext cx="106800" cy="154500"/>
          </a:xfrm>
          <a:prstGeom prst="diagStripe">
            <a:avLst>
              <a:gd name="adj"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1" name="Shape 521"/>
          <p:cNvSpPr txBox="1">
            <a:spLocks noGrp="1"/>
          </p:cNvSpPr>
          <p:nvPr>
            <p:ph type="title" idx="4294967295"/>
          </p:nvPr>
        </p:nvSpPr>
        <p:spPr>
          <a:xfrm>
            <a:off x="8329126" y="240525"/>
            <a:ext cx="3887700" cy="7389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C0D1B"/>
                </a:solidFill>
                <a:highlight>
                  <a:srgbClr val="FFFFFF"/>
                </a:highlight>
                <a:latin typeface="Arial"/>
                <a:ea typeface="Arial"/>
                <a:cs typeface="Arial"/>
                <a:sym typeface="Arial"/>
              </a:rPr>
              <a:t>Producto </a:t>
            </a:r>
            <a:r>
              <a:rPr lang="en-US" sz="3000" b="1">
                <a:solidFill>
                  <a:srgbClr val="FC0D1B"/>
                </a:solidFill>
                <a:highlight>
                  <a:srgbClr val="FFFFFF"/>
                </a:highlight>
                <a:latin typeface="Arial"/>
                <a:ea typeface="Arial"/>
                <a:cs typeface="Arial"/>
                <a:sym typeface="Arial"/>
              </a:rPr>
              <a:t>10</a:t>
            </a:r>
            <a:r>
              <a:rPr lang="en-US" sz="3000" b="0" i="0" u="none" strike="noStrike" cap="none">
                <a:solidFill>
                  <a:srgbClr val="585858"/>
                </a:solidFill>
                <a:highlight>
                  <a:srgbClr val="FFFFFF"/>
                </a:highlight>
                <a:latin typeface="Arial"/>
                <a:ea typeface="Arial"/>
                <a:cs typeface="Arial"/>
                <a:sym typeface="Arial"/>
              </a:rPr>
              <a:t> </a:t>
            </a:r>
            <a:endParaRPr sz="4400" b="0" i="0" u="none" strike="noStrike" cap="none">
              <a:solidFill>
                <a:schemeClr val="dk1"/>
              </a:solidFill>
              <a:latin typeface="Corbel"/>
              <a:ea typeface="Corbel"/>
              <a:cs typeface="Corbel"/>
              <a:sym typeface="Corbe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Shape 526"/>
          <p:cNvPicPr preferRelativeResize="0"/>
          <p:nvPr/>
        </p:nvPicPr>
        <p:blipFill rotWithShape="1">
          <a:blip r:embed="rId3">
            <a:alphaModFix/>
          </a:blip>
          <a:srcRect/>
          <a:stretch/>
        </p:blipFill>
        <p:spPr>
          <a:xfrm rot="-5400000">
            <a:off x="4185745" y="-444133"/>
            <a:ext cx="4999251" cy="888755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Shape 531"/>
          <p:cNvPicPr preferRelativeResize="0"/>
          <p:nvPr/>
        </p:nvPicPr>
        <p:blipFill rotWithShape="1">
          <a:blip r:embed="rId3">
            <a:alphaModFix/>
          </a:blip>
          <a:srcRect l="16888" t="6856" r="15350" b="13293"/>
          <a:stretch/>
        </p:blipFill>
        <p:spPr>
          <a:xfrm>
            <a:off x="2483816" y="1079802"/>
            <a:ext cx="8095088" cy="525066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ctrTitle"/>
          </p:nvPr>
        </p:nvSpPr>
        <p:spPr>
          <a:xfrm>
            <a:off x="1693817" y="1997575"/>
            <a:ext cx="9144000" cy="23876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dk1"/>
              </a:buClr>
              <a:buSzPts val="6000"/>
              <a:buFont typeface="Corbel"/>
              <a:buNone/>
            </a:pPr>
            <a:r>
              <a:rPr lang="en-US" sz="4800" b="1" i="0" u="none" strike="noStrike" cap="none">
                <a:solidFill>
                  <a:schemeClr val="dk1"/>
                </a:solidFill>
                <a:latin typeface="Corbel"/>
                <a:ea typeface="Corbel"/>
                <a:cs typeface="Corbel"/>
                <a:sym typeface="Corbel"/>
              </a:rPr>
              <a:t>PRODUCTO </a:t>
            </a:r>
            <a:r>
              <a:rPr lang="en-US" b="1" i="0" u="none" strike="noStrike" cap="none">
                <a:solidFill>
                  <a:schemeClr val="dk1"/>
                </a:solidFill>
                <a:latin typeface="Corbel"/>
                <a:ea typeface="Corbel"/>
                <a:cs typeface="Corbel"/>
                <a:sym typeface="Corbel"/>
              </a:rPr>
              <a:t>11</a:t>
            </a:r>
            <a:r>
              <a:rPr lang="en-US" sz="4800" b="1" i="0" u="none" strike="noStrike" cap="none">
                <a:solidFill>
                  <a:schemeClr val="dk1"/>
                </a:solidFill>
                <a:latin typeface="Corbel"/>
                <a:ea typeface="Corbel"/>
                <a:cs typeface="Corbel"/>
                <a:sym typeface="Corbel"/>
              </a:rPr>
              <a:t>. </a:t>
            </a:r>
            <a:br>
              <a:rPr lang="en-US" sz="4800" b="1" i="0" u="none" strike="noStrike" cap="none">
                <a:solidFill>
                  <a:schemeClr val="dk1"/>
                </a:solidFill>
                <a:latin typeface="Corbel"/>
                <a:ea typeface="Corbel"/>
                <a:cs typeface="Corbel"/>
                <a:sym typeface="Corbel"/>
              </a:rPr>
            </a:br>
            <a:r>
              <a:rPr lang="en-US" sz="4800" b="1" i="0" u="none" strike="noStrike" cap="none">
                <a:solidFill>
                  <a:schemeClr val="dk1"/>
                </a:solidFill>
                <a:latin typeface="Corbel"/>
                <a:ea typeface="Corbel"/>
                <a:cs typeface="Corbel"/>
                <a:sym typeface="Corbel"/>
              </a:rPr>
              <a:t>EVALUACIÓN. FORMATOS.</a:t>
            </a:r>
            <a:br>
              <a:rPr lang="en-US" sz="4800" b="1" i="0" u="none" strike="noStrike" cap="none">
                <a:solidFill>
                  <a:schemeClr val="dk1"/>
                </a:solidFill>
                <a:latin typeface="Corbel"/>
                <a:ea typeface="Corbel"/>
                <a:cs typeface="Corbel"/>
                <a:sym typeface="Corbel"/>
              </a:rPr>
            </a:br>
            <a:r>
              <a:rPr lang="en-US" sz="4800" b="1" i="0" u="none" strike="noStrike" cap="none">
                <a:solidFill>
                  <a:schemeClr val="dk1"/>
                </a:solidFill>
                <a:latin typeface="Corbel"/>
                <a:ea typeface="Corbel"/>
                <a:cs typeface="Corbel"/>
                <a:sym typeface="Corbel"/>
              </a:rPr>
              <a:t>PRERREQUISITOS</a:t>
            </a:r>
            <a:endParaRPr sz="4800" b="0" i="0" u="none" strike="noStrike" cap="none">
              <a:solidFill>
                <a:schemeClr val="dk1"/>
              </a:solidFill>
              <a:latin typeface="Corbel"/>
              <a:ea typeface="Corbel"/>
              <a:cs typeface="Corbel"/>
              <a:sym typeface="Corbe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Shape 541"/>
          <p:cNvPicPr preferRelativeResize="0"/>
          <p:nvPr/>
        </p:nvPicPr>
        <p:blipFill rotWithShape="1">
          <a:blip r:embed="rId3">
            <a:alphaModFix/>
          </a:blip>
          <a:srcRect l="13951" t="14692" r="13882" b="10122"/>
          <a:stretch/>
        </p:blipFill>
        <p:spPr>
          <a:xfrm>
            <a:off x="2236763" y="1026940"/>
            <a:ext cx="9551910" cy="5638205"/>
          </a:xfrm>
          <a:prstGeom prst="rect">
            <a:avLst/>
          </a:prstGeom>
          <a:noFill/>
          <a:ln>
            <a:noFill/>
          </a:ln>
        </p:spPr>
      </p:pic>
      <p:sp>
        <p:nvSpPr>
          <p:cNvPr id="542" name="Shape 542"/>
          <p:cNvSpPr txBox="1">
            <a:spLocks noGrp="1"/>
          </p:cNvSpPr>
          <p:nvPr>
            <p:ph type="title" idx="4294967295"/>
          </p:nvPr>
        </p:nvSpPr>
        <p:spPr>
          <a:xfrm>
            <a:off x="8329126" y="240525"/>
            <a:ext cx="3887700" cy="7389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C0D1B"/>
                </a:solidFill>
                <a:highlight>
                  <a:srgbClr val="FFFFFF"/>
                </a:highlight>
                <a:latin typeface="Arial"/>
                <a:ea typeface="Arial"/>
                <a:cs typeface="Arial"/>
                <a:sym typeface="Arial"/>
              </a:rPr>
              <a:t>Producto </a:t>
            </a:r>
            <a:r>
              <a:rPr lang="en-US" sz="3000" b="1">
                <a:solidFill>
                  <a:srgbClr val="FC0D1B"/>
                </a:solidFill>
                <a:highlight>
                  <a:srgbClr val="FFFFFF"/>
                </a:highlight>
                <a:latin typeface="Arial"/>
                <a:ea typeface="Arial"/>
                <a:cs typeface="Arial"/>
                <a:sym typeface="Arial"/>
              </a:rPr>
              <a:t>11</a:t>
            </a:r>
            <a:r>
              <a:rPr lang="en-US" sz="3000" b="0" i="0" u="none" strike="noStrike" cap="none">
                <a:solidFill>
                  <a:srgbClr val="585858"/>
                </a:solidFill>
                <a:highlight>
                  <a:srgbClr val="FFFFFF"/>
                </a:highlight>
                <a:latin typeface="Arial"/>
                <a:ea typeface="Arial"/>
                <a:cs typeface="Arial"/>
                <a:sym typeface="Arial"/>
              </a:rPr>
              <a:t> </a:t>
            </a:r>
            <a:endParaRPr sz="4400" b="0" i="0" u="none" strike="noStrike" cap="none">
              <a:solidFill>
                <a:schemeClr val="dk1"/>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aphicFrame>
        <p:nvGraphicFramePr>
          <p:cNvPr id="174" name="Shape 174"/>
          <p:cNvGraphicFramePr/>
          <p:nvPr/>
        </p:nvGraphicFramePr>
        <p:xfrm>
          <a:off x="664800" y="991188"/>
          <a:ext cx="10689000" cy="4575245"/>
        </p:xfrm>
        <a:graphic>
          <a:graphicData uri="http://schemas.openxmlformats.org/drawingml/2006/table">
            <a:tbl>
              <a:tblPr>
                <a:noFill/>
                <a:tableStyleId>{8471396C-F74D-4528-B7A8-6F25323E61B8}</a:tableStyleId>
              </a:tblPr>
              <a:tblGrid>
                <a:gridCol w="10689000">
                  <a:extLst>
                    <a:ext uri="{9D8B030D-6E8A-4147-A177-3AD203B41FA5}">
                      <a16:colId xmlns:a16="http://schemas.microsoft.com/office/drawing/2014/main" val="20000"/>
                    </a:ext>
                  </a:extLst>
                </a:gridCol>
              </a:tblGrid>
              <a:tr h="633900">
                <a:tc>
                  <a:txBody>
                    <a:bodyPr/>
                    <a:lstStyle/>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5.e. Pregunta/s generadora/s, pregunta/s guía, problema/s a abordar, asunto a resolver    o a probar, propuesta, etcétera, del proyecto a realizar.  </a:t>
                      </a:r>
                      <a:endParaRPr>
                        <a:solidFill>
                          <a:schemeClr val="dk1"/>
                        </a:solidFill>
                      </a:endParaRPr>
                    </a:p>
                    <a:p>
                      <a:pPr marL="0" marR="0" lvl="0" indent="0" algn="l" rtl="0">
                        <a:lnSpc>
                          <a:spcPct val="100000"/>
                        </a:lnSpc>
                        <a:spcBef>
                          <a:spcPts val="0"/>
                        </a:spcBef>
                        <a:spcAft>
                          <a:spcPts val="0"/>
                        </a:spcAft>
                        <a:buClr>
                          <a:srgbClr val="585858"/>
                        </a:buClr>
                        <a:buSzPts val="2000"/>
                        <a:buFont typeface="Arial"/>
                        <a:buNone/>
                      </a:pPr>
                      <a:endParaRPr/>
                    </a:p>
                  </a:txBody>
                  <a:tcPr marL="91425" marR="91425" marT="91425" marB="91425"/>
                </a:tc>
                <a:extLst>
                  <a:ext uri="{0D108BD9-81ED-4DB2-BD59-A6C34878D82A}">
                    <a16:rowId xmlns:a16="http://schemas.microsoft.com/office/drawing/2014/main" val="10000"/>
                  </a:ext>
                </a:extLst>
              </a:tr>
              <a:tr h="633900">
                <a:tc>
                  <a:txBody>
                    <a:bodyPr/>
                    <a:lstStyle/>
                    <a:p>
                      <a:pPr marL="0" lvl="0" indent="0" rtl="0">
                        <a:spcBef>
                          <a:spcPts val="0"/>
                        </a:spcBef>
                        <a:spcAft>
                          <a:spcPts val="0"/>
                        </a:spcAft>
                        <a:buClr>
                          <a:srgbClr val="585858"/>
                        </a:buClr>
                        <a:buSzPts val="2000"/>
                        <a:buFont typeface="Arial"/>
                        <a:buNone/>
                      </a:pPr>
                      <a:r>
                        <a:rPr lang="en-US" sz="2000" b="1">
                          <a:solidFill>
                            <a:srgbClr val="585858"/>
                          </a:solidFill>
                          <a:highlight>
                            <a:schemeClr val="lt1"/>
                          </a:highlight>
                        </a:rPr>
                        <a:t>5. f. Contenido. Temas y productos propuestos.</a:t>
                      </a:r>
                      <a:endParaRPr sz="2000" b="1">
                        <a:solidFill>
                          <a:srgbClr val="585858"/>
                        </a:solidFill>
                        <a:highlight>
                          <a:srgbClr val="FFFFFF"/>
                        </a:highlight>
                      </a:endParaRPr>
                    </a:p>
                  </a:txBody>
                  <a:tcPr marL="91425" marR="91425" marT="91425" marB="91425"/>
                </a:tc>
                <a:extLst>
                  <a:ext uri="{0D108BD9-81ED-4DB2-BD59-A6C34878D82A}">
                    <a16:rowId xmlns:a16="http://schemas.microsoft.com/office/drawing/2014/main" val="10001"/>
                  </a:ext>
                </a:extLst>
              </a:tr>
              <a:tr h="813325">
                <a:tc>
                  <a:txBody>
                    <a:bodyPr/>
                    <a:lstStyle/>
                    <a:p>
                      <a:pPr marL="0" lvl="0" indent="0" rtl="0">
                        <a:spcBef>
                          <a:spcPts val="0"/>
                        </a:spcBef>
                        <a:spcAft>
                          <a:spcPts val="0"/>
                        </a:spcAft>
                        <a:buClr>
                          <a:srgbClr val="585858"/>
                        </a:buClr>
                        <a:buSzPts val="2000"/>
                        <a:buFont typeface="Arial"/>
                        <a:buNone/>
                      </a:pPr>
                      <a:r>
                        <a:rPr lang="en-US" sz="2000" b="1">
                          <a:solidFill>
                            <a:srgbClr val="585858"/>
                          </a:solidFill>
                          <a:highlight>
                            <a:schemeClr val="lt1"/>
                          </a:highlight>
                        </a:rPr>
                        <a:t>5.g. Planeación General.</a:t>
                      </a:r>
                      <a:endParaRPr sz="2000" b="1">
                        <a:solidFill>
                          <a:srgbClr val="585858"/>
                        </a:solidFill>
                        <a:highlight>
                          <a:schemeClr val="lt1"/>
                        </a:highlight>
                      </a:endParaRPr>
                    </a:p>
                    <a:p>
                      <a:pPr marL="0" lvl="0" indent="0" rtl="0">
                        <a:spcBef>
                          <a:spcPts val="0"/>
                        </a:spcBef>
                        <a:spcAft>
                          <a:spcPts val="0"/>
                        </a:spcAft>
                        <a:buClr>
                          <a:srgbClr val="585858"/>
                        </a:buClr>
                        <a:buSzPts val="2000"/>
                        <a:buFont typeface="Arial"/>
                        <a:buNone/>
                      </a:pPr>
                      <a:r>
                        <a:rPr lang="en-US" sz="2000" b="1">
                          <a:solidFill>
                            <a:srgbClr val="585858"/>
                          </a:solidFill>
                          <a:highlight>
                            <a:schemeClr val="lt1"/>
                          </a:highlight>
                        </a:rPr>
                        <a:t>       Planeación día a día.</a:t>
                      </a:r>
                      <a:endParaRPr sz="2000" b="1">
                        <a:solidFill>
                          <a:srgbClr val="585858"/>
                        </a:solidFill>
                        <a:highlight>
                          <a:schemeClr val="lt1"/>
                        </a:highlight>
                      </a:endParaRPr>
                    </a:p>
                    <a:p>
                      <a:pPr marL="0" lvl="0" indent="0" rtl="0">
                        <a:spcBef>
                          <a:spcPts val="0"/>
                        </a:spcBef>
                        <a:spcAft>
                          <a:spcPts val="0"/>
                        </a:spcAft>
                        <a:buClr>
                          <a:srgbClr val="585858"/>
                        </a:buClr>
                        <a:buSzPts val="2000"/>
                        <a:buFont typeface="Arial"/>
                        <a:buNone/>
                      </a:pPr>
                      <a:r>
                        <a:rPr lang="en-US" sz="2000" b="1">
                          <a:solidFill>
                            <a:srgbClr val="585858"/>
                          </a:solidFill>
                          <a:highlight>
                            <a:schemeClr val="lt1"/>
                          </a:highlight>
                        </a:rPr>
                        <a:t>       Seguimiento. </a:t>
                      </a:r>
                      <a:endParaRPr sz="2000" b="1">
                        <a:solidFill>
                          <a:srgbClr val="585858"/>
                        </a:solidFill>
                        <a:highlight>
                          <a:schemeClr val="lt1"/>
                        </a:highlight>
                      </a:endParaRPr>
                    </a:p>
                    <a:p>
                      <a:pPr marL="0" lvl="0" indent="0" rtl="0">
                        <a:spcBef>
                          <a:spcPts val="0"/>
                        </a:spcBef>
                        <a:spcAft>
                          <a:spcPts val="0"/>
                        </a:spcAft>
                        <a:buClr>
                          <a:srgbClr val="585858"/>
                        </a:buClr>
                        <a:buSzPts val="2000"/>
                        <a:buFont typeface="Arial"/>
                        <a:buNone/>
                      </a:pPr>
                      <a:r>
                        <a:rPr lang="en-US" sz="2000" b="1">
                          <a:solidFill>
                            <a:srgbClr val="585858"/>
                          </a:solidFill>
                          <a:highlight>
                            <a:schemeClr val="lt1"/>
                          </a:highlight>
                        </a:rPr>
                        <a:t>       Evaluación,</a:t>
                      </a:r>
                      <a:endParaRPr sz="2000" b="1">
                        <a:solidFill>
                          <a:srgbClr val="585858"/>
                        </a:solidFill>
                        <a:highlight>
                          <a:schemeClr val="lt1"/>
                        </a:highlight>
                      </a:endParaRPr>
                    </a:p>
                    <a:p>
                      <a:pPr marL="0" lvl="0" indent="0" rtl="0">
                        <a:spcBef>
                          <a:spcPts val="0"/>
                        </a:spcBef>
                        <a:spcAft>
                          <a:spcPts val="0"/>
                        </a:spcAft>
                        <a:buClr>
                          <a:srgbClr val="585858"/>
                        </a:buClr>
                        <a:buSzPts val="2000"/>
                        <a:buFont typeface="Arial"/>
                        <a:buNone/>
                      </a:pPr>
                      <a:r>
                        <a:rPr lang="en-US" sz="2000" b="1">
                          <a:solidFill>
                            <a:srgbClr val="585858"/>
                          </a:solidFill>
                          <a:highlight>
                            <a:schemeClr val="lt1"/>
                          </a:highlight>
                        </a:rPr>
                        <a:t>       Autoevaluación y coevaluación. </a:t>
                      </a:r>
                      <a:endParaRPr sz="2000" b="1">
                        <a:solidFill>
                          <a:srgbClr val="585858"/>
                        </a:solidFill>
                        <a:highlight>
                          <a:schemeClr val="lt1"/>
                        </a:highlight>
                      </a:endParaRPr>
                    </a:p>
                    <a:p>
                      <a:pPr marL="0" marR="0" lvl="0" indent="0" algn="l" rtl="0">
                        <a:lnSpc>
                          <a:spcPct val="100000"/>
                        </a:lnSpc>
                        <a:spcBef>
                          <a:spcPts val="0"/>
                        </a:spcBef>
                        <a:spcAft>
                          <a:spcPts val="0"/>
                        </a:spcAft>
                        <a:buClr>
                          <a:schemeClr val="dk1"/>
                        </a:buClr>
                        <a:buSzPts val="2000"/>
                        <a:buFont typeface="Arial"/>
                        <a:buNone/>
                      </a:pPr>
                      <a:endParaRPr/>
                    </a:p>
                  </a:txBody>
                  <a:tcPr marL="91425" marR="91425" marT="91425" marB="91425"/>
                </a:tc>
                <a:extLst>
                  <a:ext uri="{0D108BD9-81ED-4DB2-BD59-A6C34878D82A}">
                    <a16:rowId xmlns:a16="http://schemas.microsoft.com/office/drawing/2014/main" val="10002"/>
                  </a:ext>
                </a:extLst>
              </a:tr>
              <a:tr h="1015325">
                <a:tc>
                  <a:txBody>
                    <a:bodyPr/>
                    <a:lstStyle/>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5.h. Reflexión. Grupo interdisciplinario.</a:t>
                      </a:r>
                      <a:endParaRPr sz="2000">
                        <a:solidFill>
                          <a:schemeClr val="dk1"/>
                        </a:solidFill>
                        <a:highlight>
                          <a:schemeClr val="lt1"/>
                        </a:highlight>
                      </a:endParaRPr>
                    </a:p>
                    <a:p>
                      <a:pPr marL="0" marR="0" lvl="0" indent="0" algn="l" rtl="0">
                        <a:lnSpc>
                          <a:spcPct val="100000"/>
                        </a:lnSpc>
                        <a:spcBef>
                          <a:spcPts val="0"/>
                        </a:spcBef>
                        <a:spcAft>
                          <a:spcPts val="0"/>
                        </a:spcAft>
                        <a:buClr>
                          <a:srgbClr val="585858"/>
                        </a:buClr>
                        <a:buSzPts val="2000"/>
                        <a:buFont typeface="Arial"/>
                        <a:buNone/>
                      </a:pP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Shape 547"/>
          <p:cNvPicPr preferRelativeResize="0"/>
          <p:nvPr/>
        </p:nvPicPr>
        <p:blipFill rotWithShape="1">
          <a:blip r:embed="rId3">
            <a:alphaModFix/>
          </a:blip>
          <a:srcRect l="14687" t="6297" r="13776" b="6016"/>
          <a:stretch/>
        </p:blipFill>
        <p:spPr>
          <a:xfrm>
            <a:off x="1800665" y="0"/>
            <a:ext cx="9889588" cy="681540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Shape 552"/>
          <p:cNvPicPr preferRelativeResize="0"/>
          <p:nvPr/>
        </p:nvPicPr>
        <p:blipFill rotWithShape="1">
          <a:blip r:embed="rId3">
            <a:alphaModFix/>
          </a:blip>
          <a:srcRect l="33776" t="6483" r="32237" b="9001"/>
          <a:stretch/>
        </p:blipFill>
        <p:spPr>
          <a:xfrm>
            <a:off x="5015240" y="70648"/>
            <a:ext cx="4804014" cy="671672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Shape 557"/>
          <p:cNvPicPr preferRelativeResize="0"/>
          <p:nvPr/>
        </p:nvPicPr>
        <p:blipFill rotWithShape="1">
          <a:blip r:embed="rId3">
            <a:alphaModFix/>
          </a:blip>
          <a:srcRect l="30629" t="9465" r="29721" b="12176"/>
          <a:stretch/>
        </p:blipFill>
        <p:spPr>
          <a:xfrm>
            <a:off x="4966725" y="0"/>
            <a:ext cx="6280701"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Shape 562"/>
          <p:cNvPicPr preferRelativeResize="0"/>
          <p:nvPr/>
        </p:nvPicPr>
        <p:blipFill rotWithShape="1">
          <a:blip r:embed="rId3">
            <a:alphaModFix/>
          </a:blip>
          <a:srcRect l="25280" t="7976" r="25210" b="14785"/>
          <a:stretch/>
        </p:blipFill>
        <p:spPr>
          <a:xfrm>
            <a:off x="1829893" y="6"/>
            <a:ext cx="7938383" cy="696290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Shape 567"/>
          <p:cNvPicPr preferRelativeResize="0"/>
          <p:nvPr/>
        </p:nvPicPr>
        <p:blipFill rotWithShape="1">
          <a:blip r:embed="rId3">
            <a:alphaModFix/>
          </a:blip>
          <a:srcRect l="27272" t="6669" r="26889" b="5830"/>
          <a:stretch/>
        </p:blipFill>
        <p:spPr>
          <a:xfrm>
            <a:off x="4813040" y="0"/>
            <a:ext cx="6412978" cy="688257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Shape 572"/>
          <p:cNvSpPr/>
          <p:nvPr/>
        </p:nvSpPr>
        <p:spPr>
          <a:xfrm>
            <a:off x="2551611" y="1805634"/>
            <a:ext cx="7559039" cy="23083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1" i="0" u="none" strike="noStrike" cap="none">
                <a:solidFill>
                  <a:srgbClr val="000000"/>
                </a:solidFill>
                <a:latin typeface="Corbel"/>
                <a:ea typeface="Corbel"/>
                <a:cs typeface="Corbel"/>
                <a:sym typeface="Corbel"/>
              </a:rPr>
              <a:t>PRODUCTO </a:t>
            </a:r>
            <a:r>
              <a:rPr lang="en-US" sz="6000" b="1" i="0" u="none" strike="noStrike" cap="none">
                <a:solidFill>
                  <a:srgbClr val="000000"/>
                </a:solidFill>
                <a:latin typeface="Corbel"/>
                <a:ea typeface="Corbel"/>
                <a:cs typeface="Corbel"/>
                <a:sym typeface="Corbel"/>
              </a:rPr>
              <a:t>12.</a:t>
            </a:r>
            <a:r>
              <a:rPr lang="en-US" sz="4800" b="1" i="0" u="none" strike="noStrike" cap="none">
                <a:solidFill>
                  <a:srgbClr val="000000"/>
                </a:solidFill>
                <a:latin typeface="Corbel"/>
                <a:ea typeface="Corbel"/>
                <a:cs typeface="Corbel"/>
                <a:sym typeface="Corbel"/>
              </a:rPr>
              <a:t> </a:t>
            </a:r>
            <a:br>
              <a:rPr lang="en-US" sz="4800" b="1" i="0" u="none" strike="noStrike" cap="none">
                <a:solidFill>
                  <a:srgbClr val="000000"/>
                </a:solidFill>
                <a:latin typeface="Corbel"/>
                <a:ea typeface="Corbel"/>
                <a:cs typeface="Corbel"/>
                <a:sym typeface="Corbel"/>
              </a:rPr>
            </a:br>
            <a:r>
              <a:rPr lang="en-US" sz="4800" b="1" i="0" u="none" strike="noStrike" cap="none">
                <a:solidFill>
                  <a:srgbClr val="000000"/>
                </a:solidFill>
                <a:latin typeface="Corbel"/>
                <a:ea typeface="Corbel"/>
                <a:cs typeface="Corbel"/>
                <a:sym typeface="Corbel"/>
              </a:rPr>
              <a:t>EVALUACIÓN. FORMATOS</a:t>
            </a:r>
            <a:endParaRPr/>
          </a:p>
          <a:p>
            <a:pPr marL="0" marR="0" lvl="0" indent="0" algn="ctr" rtl="0">
              <a:lnSpc>
                <a:spcPct val="100000"/>
              </a:lnSpc>
              <a:spcBef>
                <a:spcPts val="0"/>
              </a:spcBef>
              <a:spcAft>
                <a:spcPts val="0"/>
              </a:spcAft>
              <a:buNone/>
            </a:pPr>
            <a:r>
              <a:rPr lang="en-US" sz="4800" b="1" i="0" u="none" strike="noStrike" cap="none">
                <a:solidFill>
                  <a:srgbClr val="000000"/>
                </a:solidFill>
                <a:latin typeface="Corbel"/>
                <a:ea typeface="Corbel"/>
                <a:cs typeface="Corbel"/>
                <a:sym typeface="Corbel"/>
              </a:rPr>
              <a:t>GRUPO  HETEROGÉNEO</a:t>
            </a:r>
            <a:endParaRPr sz="4800" b="0" i="0" u="none" strike="noStrike" cap="none">
              <a:solidFill>
                <a:srgbClr val="000000"/>
              </a:solidFill>
              <a:latin typeface="Corbel"/>
              <a:ea typeface="Corbel"/>
              <a:cs typeface="Corbel"/>
              <a:sym typeface="Corbe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p:cNvPicPr preferRelativeResize="0"/>
          <p:nvPr/>
        </p:nvPicPr>
        <p:blipFill rotWithShape="1">
          <a:blip r:embed="rId3">
            <a:alphaModFix/>
          </a:blip>
          <a:srcRect l="14687" t="6297" r="13776" b="6016"/>
          <a:stretch/>
        </p:blipFill>
        <p:spPr>
          <a:xfrm>
            <a:off x="769732" y="-1"/>
            <a:ext cx="11422267" cy="6944187"/>
          </a:xfrm>
          <a:prstGeom prst="rect">
            <a:avLst/>
          </a:prstGeom>
          <a:noFill/>
          <a:ln>
            <a:noFill/>
          </a:ln>
        </p:spPr>
      </p:pic>
      <p:sp>
        <p:nvSpPr>
          <p:cNvPr id="578" name="Shape 578"/>
          <p:cNvSpPr txBox="1">
            <a:spLocks noGrp="1"/>
          </p:cNvSpPr>
          <p:nvPr>
            <p:ph type="title" idx="4294967295"/>
          </p:nvPr>
        </p:nvSpPr>
        <p:spPr>
          <a:xfrm>
            <a:off x="8304301" y="0"/>
            <a:ext cx="3887700" cy="7389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C0D1B"/>
                </a:solidFill>
                <a:highlight>
                  <a:srgbClr val="FFFFFF"/>
                </a:highlight>
                <a:latin typeface="Arial"/>
                <a:ea typeface="Arial"/>
                <a:cs typeface="Arial"/>
                <a:sym typeface="Arial"/>
              </a:rPr>
              <a:t>Producto </a:t>
            </a:r>
            <a:r>
              <a:rPr lang="en-US" sz="3000" b="1">
                <a:solidFill>
                  <a:srgbClr val="FC0D1B"/>
                </a:solidFill>
                <a:highlight>
                  <a:srgbClr val="FFFFFF"/>
                </a:highlight>
                <a:latin typeface="Arial"/>
                <a:ea typeface="Arial"/>
                <a:cs typeface="Arial"/>
                <a:sym typeface="Arial"/>
              </a:rPr>
              <a:t>12</a:t>
            </a:r>
            <a:r>
              <a:rPr lang="en-US" sz="3000" b="0" i="0" u="none" strike="noStrike" cap="none">
                <a:solidFill>
                  <a:srgbClr val="585858"/>
                </a:solidFill>
                <a:highlight>
                  <a:srgbClr val="FFFFFF"/>
                </a:highlight>
                <a:latin typeface="Arial"/>
                <a:ea typeface="Arial"/>
                <a:cs typeface="Arial"/>
                <a:sym typeface="Arial"/>
              </a:rPr>
              <a:t> </a:t>
            </a:r>
            <a:endParaRPr sz="4400" b="0" i="0" u="none" strike="noStrike" cap="none">
              <a:solidFill>
                <a:schemeClr val="dk1"/>
              </a:solidFill>
              <a:latin typeface="Corbel"/>
              <a:ea typeface="Corbel"/>
              <a:cs typeface="Corbel"/>
              <a:sym typeface="Corbe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Shape 583"/>
          <p:cNvPicPr preferRelativeResize="0"/>
          <p:nvPr/>
        </p:nvPicPr>
        <p:blipFill rotWithShape="1">
          <a:blip r:embed="rId3">
            <a:alphaModFix/>
          </a:blip>
          <a:srcRect l="25280" t="7976" r="25210" b="14785"/>
          <a:stretch/>
        </p:blipFill>
        <p:spPr>
          <a:xfrm>
            <a:off x="1768329" y="0"/>
            <a:ext cx="9134133" cy="685184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a:spLocks noGrp="1"/>
          </p:cNvSpPr>
          <p:nvPr>
            <p:ph type="ctrTitle"/>
          </p:nvPr>
        </p:nvSpPr>
        <p:spPr>
          <a:xfrm>
            <a:off x="1695075" y="1788384"/>
            <a:ext cx="9144000" cy="42255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00"/>
              <a:buFont typeface="Arial"/>
              <a:buNone/>
            </a:pPr>
            <a:r>
              <a:rPr lang="en-US"/>
              <a:t>4</a:t>
            </a:r>
            <a:r>
              <a:rPr lang="en-US" sz="6000" b="0" i="0" u="none" strike="noStrike" cap="none">
                <a:solidFill>
                  <a:schemeClr val="dk1"/>
                </a:solidFill>
                <a:latin typeface="Corbel"/>
                <a:ea typeface="Corbel"/>
                <a:cs typeface="Corbel"/>
                <a:sym typeface="Corbel"/>
              </a:rPr>
              <a:t>a REUNIÓN DE TRABAJO</a:t>
            </a:r>
            <a:endParaRPr sz="60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chemeClr val="dk1"/>
              </a:buClr>
              <a:buSzPts val="1100"/>
              <a:buFont typeface="Arial"/>
              <a:buNone/>
            </a:pPr>
            <a:r>
              <a:rPr lang="en-US" sz="6000" b="0" i="0" u="none" strike="noStrike" cap="none">
                <a:solidFill>
                  <a:schemeClr val="dk1"/>
                </a:solidFill>
                <a:latin typeface="Corbel"/>
                <a:ea typeface="Corbel"/>
                <a:cs typeface="Corbel"/>
                <a:sym typeface="Corbel"/>
              </a:rPr>
              <a:t> </a:t>
            </a:r>
            <a:endParaRPr sz="60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chemeClr val="dk1"/>
              </a:buClr>
              <a:buSzPts val="1125"/>
              <a:buFont typeface="Arial"/>
              <a:buNone/>
            </a:pPr>
            <a:endParaRPr sz="6000" b="0" i="0" u="none" strike="noStrike" cap="none">
              <a:solidFill>
                <a:schemeClr val="dk1"/>
              </a:solidFill>
              <a:latin typeface="Corbel"/>
              <a:ea typeface="Corbel"/>
              <a:cs typeface="Corbel"/>
              <a:sym typeface="Corbe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p:nvPr/>
        </p:nvSpPr>
        <p:spPr>
          <a:xfrm>
            <a:off x="2551600" y="1805621"/>
            <a:ext cx="7559100" cy="338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1">
                <a:latin typeface="Corbel"/>
                <a:ea typeface="Corbel"/>
                <a:cs typeface="Corbel"/>
                <a:sym typeface="Corbel"/>
              </a:rPr>
              <a:t>PRODUCTO</a:t>
            </a:r>
            <a:r>
              <a:rPr lang="en-US" sz="4800" b="1" i="0" u="none" strike="noStrike" cap="none">
                <a:solidFill>
                  <a:srgbClr val="000000"/>
                </a:solidFill>
                <a:latin typeface="Corbel"/>
                <a:ea typeface="Corbel"/>
                <a:cs typeface="Corbel"/>
                <a:sym typeface="Corbel"/>
              </a:rPr>
              <a:t> </a:t>
            </a:r>
            <a:r>
              <a:rPr lang="en-US" sz="6000" b="1" i="0" u="none" strike="noStrike" cap="none">
                <a:solidFill>
                  <a:srgbClr val="000000"/>
                </a:solidFill>
                <a:latin typeface="Corbel"/>
                <a:ea typeface="Corbel"/>
                <a:cs typeface="Corbel"/>
                <a:sym typeface="Corbel"/>
              </a:rPr>
              <a:t>1</a:t>
            </a:r>
            <a:r>
              <a:rPr lang="en-US" sz="6000" b="1">
                <a:latin typeface="Corbel"/>
                <a:ea typeface="Corbel"/>
                <a:cs typeface="Corbel"/>
                <a:sym typeface="Corbel"/>
              </a:rPr>
              <a:t>3</a:t>
            </a:r>
            <a:r>
              <a:rPr lang="en-US" sz="4800" b="1" i="0" u="none" strike="noStrike" cap="none">
                <a:solidFill>
                  <a:srgbClr val="000000"/>
                </a:solidFill>
                <a:latin typeface="Corbel"/>
                <a:ea typeface="Corbel"/>
                <a:cs typeface="Corbel"/>
                <a:sym typeface="Corbel"/>
              </a:rPr>
              <a:t>. </a:t>
            </a:r>
            <a:br>
              <a:rPr lang="en-US" sz="4800" b="1" i="0" u="none" strike="noStrike" cap="none">
                <a:solidFill>
                  <a:srgbClr val="000000"/>
                </a:solidFill>
                <a:latin typeface="Corbel"/>
                <a:ea typeface="Corbel"/>
                <a:cs typeface="Corbel"/>
                <a:sym typeface="Corbel"/>
              </a:rPr>
            </a:br>
            <a:r>
              <a:rPr lang="en-US" sz="4800" b="1">
                <a:latin typeface="Corbel"/>
                <a:ea typeface="Corbel"/>
                <a:cs typeface="Corbel"/>
                <a:sym typeface="Corbel"/>
              </a:rPr>
              <a:t>LISTA DE PASOS PARA REALIZAR UNA INFOGRAFÍA DIGITAL</a:t>
            </a:r>
            <a:endParaRPr sz="4800" b="1">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79" name="Shape 179"/>
          <p:cNvGraphicFramePr/>
          <p:nvPr/>
        </p:nvGraphicFramePr>
        <p:xfrm>
          <a:off x="641050" y="782938"/>
          <a:ext cx="10689000" cy="5303400"/>
        </p:xfrm>
        <a:graphic>
          <a:graphicData uri="http://schemas.openxmlformats.org/drawingml/2006/table">
            <a:tbl>
              <a:tblPr>
                <a:noFill/>
                <a:tableStyleId>{8471396C-F74D-4528-B7A8-6F25323E61B8}</a:tableStyleId>
              </a:tblPr>
              <a:tblGrid>
                <a:gridCol w="10689000">
                  <a:extLst>
                    <a:ext uri="{9D8B030D-6E8A-4147-A177-3AD203B41FA5}">
                      <a16:colId xmlns:a16="http://schemas.microsoft.com/office/drawing/2014/main" val="20000"/>
                    </a:ext>
                  </a:extLst>
                </a:gridCol>
              </a:tblGrid>
              <a:tr h="633900">
                <a:tc>
                  <a:txBody>
                    <a:bodyPr/>
                    <a:lstStyle/>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5.i. </a:t>
                      </a:r>
                      <a:r>
                        <a:rPr lang="en-US" sz="2000" b="1">
                          <a:solidFill>
                            <a:srgbClr val="FC0D1B"/>
                          </a:solidFill>
                          <a:highlight>
                            <a:schemeClr val="lt1"/>
                          </a:highlight>
                        </a:rPr>
                        <a:t>Producto 4.</a:t>
                      </a:r>
                      <a:r>
                        <a:rPr lang="en-US" sz="2000" b="1">
                          <a:solidFill>
                            <a:srgbClr val="585858"/>
                          </a:solidFill>
                          <a:highlight>
                            <a:schemeClr val="lt1"/>
                          </a:highlight>
                        </a:rPr>
                        <a:t> Organizador gráfico. Preguntas esenciales.</a:t>
                      </a:r>
                      <a:endParaRPr sz="2000" b="1">
                        <a:solidFill>
                          <a:srgbClr val="585858"/>
                        </a:solidFill>
                        <a:highlight>
                          <a:schemeClr val="lt1"/>
                        </a:highlight>
                      </a:endParaRPr>
                    </a:p>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      </a:t>
                      </a:r>
                      <a:r>
                        <a:rPr lang="en-US" sz="2000" b="1">
                          <a:solidFill>
                            <a:srgbClr val="FC0D1B"/>
                          </a:solidFill>
                          <a:highlight>
                            <a:schemeClr val="lt1"/>
                          </a:highlight>
                        </a:rPr>
                        <a:t>Producto 5. </a:t>
                      </a:r>
                      <a:r>
                        <a:rPr lang="en-US" sz="2000" b="1">
                          <a:solidFill>
                            <a:srgbClr val="585858"/>
                          </a:solidFill>
                          <a:highlight>
                            <a:schemeClr val="lt1"/>
                          </a:highlight>
                        </a:rPr>
                        <a:t>Organizador gráfico. Proceso de Indagación.</a:t>
                      </a:r>
                      <a:endParaRPr sz="2000" b="1">
                        <a:solidFill>
                          <a:srgbClr val="FC0D1B"/>
                        </a:solidFill>
                        <a:highlight>
                          <a:schemeClr val="lt1"/>
                        </a:highlight>
                      </a:endParaRPr>
                    </a:p>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      </a:t>
                      </a:r>
                      <a:r>
                        <a:rPr lang="en-US" sz="2000" b="1">
                          <a:solidFill>
                            <a:srgbClr val="FC0D1B"/>
                          </a:solidFill>
                          <a:highlight>
                            <a:schemeClr val="lt1"/>
                          </a:highlight>
                        </a:rPr>
                        <a:t>Producto 6. </a:t>
                      </a:r>
                      <a:r>
                        <a:rPr lang="en-US" sz="2000" b="1">
                          <a:solidFill>
                            <a:srgbClr val="585858"/>
                          </a:solidFill>
                          <a:highlight>
                            <a:schemeClr val="lt1"/>
                          </a:highlight>
                        </a:rPr>
                        <a:t>e) A.M.E. general.</a:t>
                      </a:r>
                      <a:endParaRPr sz="2000" b="1">
                        <a:solidFill>
                          <a:srgbClr val="585858"/>
                        </a:solidFill>
                        <a:highlight>
                          <a:srgbClr val="FFFFFF"/>
                        </a:highlight>
                      </a:endParaRPr>
                    </a:p>
                  </a:txBody>
                  <a:tcPr marL="91425" marR="91425" marT="91425" marB="91425"/>
                </a:tc>
                <a:extLst>
                  <a:ext uri="{0D108BD9-81ED-4DB2-BD59-A6C34878D82A}">
                    <a16:rowId xmlns:a16="http://schemas.microsoft.com/office/drawing/2014/main" val="10000"/>
                  </a:ext>
                </a:extLst>
              </a:tr>
              <a:tr h="633900">
                <a:tc>
                  <a:txBody>
                    <a:bodyPr/>
                    <a:lstStyle/>
                    <a:p>
                      <a:pPr marL="0" lvl="0" indent="0" rtl="0">
                        <a:spcBef>
                          <a:spcPts val="0"/>
                        </a:spcBef>
                        <a:spcAft>
                          <a:spcPts val="0"/>
                        </a:spcAft>
                        <a:buClr>
                          <a:schemeClr val="dk1"/>
                        </a:buClr>
                        <a:buSzPts val="2000"/>
                        <a:buFont typeface="Arial"/>
                        <a:buNone/>
                      </a:pPr>
                      <a:r>
                        <a:rPr lang="en-US" sz="2000" b="1">
                          <a:solidFill>
                            <a:srgbClr val="FC0D1B"/>
                          </a:solidFill>
                          <a:highlight>
                            <a:schemeClr val="lt1"/>
                          </a:highlight>
                        </a:rPr>
                        <a:t>      Producto 7. </a:t>
                      </a:r>
                      <a:r>
                        <a:rPr lang="en-US" sz="2000" b="1">
                          <a:solidFill>
                            <a:srgbClr val="585858"/>
                          </a:solidFill>
                          <a:highlight>
                            <a:schemeClr val="lt1"/>
                          </a:highlight>
                        </a:rPr>
                        <a:t>g) E.I.P. Resumen </a:t>
                      </a:r>
                      <a:endParaRPr sz="2000" b="1">
                        <a:solidFill>
                          <a:srgbClr val="FC0D1B"/>
                        </a:solidFill>
                        <a:highlight>
                          <a:schemeClr val="lt1"/>
                        </a:highlight>
                      </a:endParaRPr>
                    </a:p>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      </a:t>
                      </a:r>
                      <a:r>
                        <a:rPr lang="en-US" sz="2000" b="1">
                          <a:solidFill>
                            <a:srgbClr val="FC0D1B"/>
                          </a:solidFill>
                          <a:highlight>
                            <a:schemeClr val="lt1"/>
                          </a:highlight>
                        </a:rPr>
                        <a:t>Producto 8. </a:t>
                      </a:r>
                      <a:r>
                        <a:rPr lang="en-US" sz="2000" b="1">
                          <a:solidFill>
                            <a:srgbClr val="585858"/>
                          </a:solidFill>
                          <a:highlight>
                            <a:schemeClr val="lt1"/>
                          </a:highlight>
                        </a:rPr>
                        <a:t>h) E.I.P. Elaboración de Proyecto.</a:t>
                      </a:r>
                      <a:endParaRPr sz="2000" b="1">
                        <a:solidFill>
                          <a:srgbClr val="585858"/>
                        </a:solidFill>
                        <a:highlight>
                          <a:schemeClr val="lt1"/>
                        </a:highlight>
                      </a:endParaRPr>
                    </a:p>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      </a:t>
                      </a:r>
                      <a:r>
                        <a:rPr lang="en-US" sz="2000" b="1">
                          <a:solidFill>
                            <a:srgbClr val="FC0D1B"/>
                          </a:solidFill>
                          <a:highlight>
                            <a:schemeClr val="lt1"/>
                          </a:highlight>
                        </a:rPr>
                        <a:t>Producto 9. </a:t>
                      </a:r>
                      <a:r>
                        <a:rPr lang="en-US" sz="2000" b="1">
                          <a:solidFill>
                            <a:srgbClr val="585858"/>
                          </a:solidFill>
                          <a:highlight>
                            <a:schemeClr val="lt1"/>
                          </a:highlight>
                        </a:rPr>
                        <a:t>Fotografías de la sesión tomadas por la persona asignada para tal fin.</a:t>
                      </a:r>
                      <a:endParaRPr sz="2000" b="1">
                        <a:solidFill>
                          <a:srgbClr val="585858"/>
                        </a:solidFill>
                        <a:highlight>
                          <a:schemeClr val="lt1"/>
                        </a:highlight>
                      </a:endParaRPr>
                    </a:p>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                            Señalar que pertenecen a la 2a. R.T.</a:t>
                      </a:r>
                      <a:endParaRPr sz="2000" b="1">
                        <a:solidFill>
                          <a:srgbClr val="FC0D1B"/>
                        </a:solidFill>
                        <a:highlight>
                          <a:schemeClr val="lt1"/>
                        </a:highlight>
                      </a:endParaRPr>
                    </a:p>
                  </a:txBody>
                  <a:tcPr marL="91425" marR="91425" marT="91425" marB="91425"/>
                </a:tc>
                <a:extLst>
                  <a:ext uri="{0D108BD9-81ED-4DB2-BD59-A6C34878D82A}">
                    <a16:rowId xmlns:a16="http://schemas.microsoft.com/office/drawing/2014/main" val="10001"/>
                  </a:ext>
                </a:extLst>
              </a:tr>
              <a:tr h="1015325">
                <a:tc>
                  <a:txBody>
                    <a:bodyPr/>
                    <a:lstStyle/>
                    <a:p>
                      <a:pPr marL="0" lvl="0" indent="0" rtl="0">
                        <a:spcBef>
                          <a:spcPts val="0"/>
                        </a:spcBef>
                        <a:spcAft>
                          <a:spcPts val="0"/>
                        </a:spcAft>
                        <a:buClr>
                          <a:schemeClr val="dk1"/>
                        </a:buClr>
                        <a:buSzPts val="2000"/>
                        <a:buFont typeface="Arial"/>
                        <a:buNone/>
                      </a:pPr>
                      <a:r>
                        <a:rPr lang="en-US" sz="2000" b="1">
                          <a:solidFill>
                            <a:srgbClr val="FC0D1B"/>
                          </a:solidFill>
                          <a:highlight>
                            <a:schemeClr val="lt1"/>
                          </a:highlight>
                        </a:rPr>
                        <a:t>      Producto 10.</a:t>
                      </a:r>
                      <a:r>
                        <a:rPr lang="en-US" sz="2000" b="1">
                          <a:solidFill>
                            <a:srgbClr val="585858"/>
                          </a:solidFill>
                          <a:highlight>
                            <a:schemeClr val="lt1"/>
                          </a:highlight>
                        </a:rPr>
                        <a:t>  Evaluación. Tipos, herramientas y de Aprendizaje. </a:t>
                      </a:r>
                      <a:endParaRPr sz="2000" b="1">
                        <a:solidFill>
                          <a:srgbClr val="585858"/>
                        </a:solidFill>
                        <a:highlight>
                          <a:schemeClr val="lt1"/>
                        </a:highlight>
                      </a:endParaRPr>
                    </a:p>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      </a:t>
                      </a:r>
                      <a:r>
                        <a:rPr lang="en-US" sz="2000" b="1">
                          <a:solidFill>
                            <a:srgbClr val="FC0D1B"/>
                          </a:solidFill>
                          <a:highlight>
                            <a:schemeClr val="lt1"/>
                          </a:highlight>
                        </a:rPr>
                        <a:t>Producto 11. </a:t>
                      </a:r>
                      <a:r>
                        <a:rPr lang="en-US" sz="2000" b="1">
                          <a:solidFill>
                            <a:srgbClr val="585858"/>
                          </a:solidFill>
                          <a:highlight>
                            <a:schemeClr val="lt1"/>
                          </a:highlight>
                        </a:rPr>
                        <a:t> Evaluación. Formatos. Prerrequisitos.</a:t>
                      </a:r>
                      <a:endParaRPr sz="2000" b="1">
                        <a:solidFill>
                          <a:srgbClr val="FC0D1B"/>
                        </a:solidFill>
                        <a:highlight>
                          <a:schemeClr val="lt1"/>
                        </a:highlight>
                      </a:endParaRPr>
                    </a:p>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      </a:t>
                      </a:r>
                      <a:r>
                        <a:rPr lang="en-US" sz="2000" b="1">
                          <a:solidFill>
                            <a:srgbClr val="FC0D1B"/>
                          </a:solidFill>
                          <a:highlight>
                            <a:schemeClr val="lt1"/>
                          </a:highlight>
                        </a:rPr>
                        <a:t>Producto 12. </a:t>
                      </a:r>
                      <a:r>
                        <a:rPr lang="en-US" sz="2000" b="1">
                          <a:solidFill>
                            <a:srgbClr val="585858"/>
                          </a:solidFill>
                          <a:highlight>
                            <a:schemeClr val="lt1"/>
                          </a:highlight>
                        </a:rPr>
                        <a:t> Evaluación. Formatos. Grupo Heterogéneo</a:t>
                      </a:r>
                      <a:endParaRPr sz="2000" b="1">
                        <a:solidFill>
                          <a:srgbClr val="585858"/>
                        </a:solidFill>
                        <a:highlight>
                          <a:schemeClr val="lt1"/>
                        </a:highlight>
                      </a:endParaRPr>
                    </a:p>
                    <a:p>
                      <a:pPr marL="0" lvl="0" indent="0" rtl="0">
                        <a:spcBef>
                          <a:spcPts val="0"/>
                        </a:spcBef>
                        <a:spcAft>
                          <a:spcPts val="0"/>
                        </a:spcAft>
                        <a:buClr>
                          <a:schemeClr val="dk1"/>
                        </a:buClr>
                        <a:buSzPts val="2000"/>
                        <a:buFont typeface="Arial"/>
                        <a:buNone/>
                      </a:pPr>
                      <a:endParaRPr sz="2000" b="1">
                        <a:solidFill>
                          <a:srgbClr val="585858"/>
                        </a:solidFill>
                        <a:highlight>
                          <a:srgbClr val="FFFFFF"/>
                        </a:highlight>
                      </a:endParaRPr>
                    </a:p>
                  </a:txBody>
                  <a:tcPr marL="91425" marR="91425" marT="91425" marB="91425"/>
                </a:tc>
                <a:extLst>
                  <a:ext uri="{0D108BD9-81ED-4DB2-BD59-A6C34878D82A}">
                    <a16:rowId xmlns:a16="http://schemas.microsoft.com/office/drawing/2014/main" val="10002"/>
                  </a:ext>
                </a:extLst>
              </a:tr>
              <a:tr h="1015325">
                <a:tc>
                  <a:txBody>
                    <a:bodyPr/>
                    <a:lstStyle/>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      </a:t>
                      </a:r>
                      <a:r>
                        <a:rPr lang="en-US" sz="2000" b="1">
                          <a:solidFill>
                            <a:srgbClr val="FC0D1B"/>
                          </a:solidFill>
                          <a:highlight>
                            <a:schemeClr val="lt1"/>
                          </a:highlight>
                        </a:rPr>
                        <a:t>Producto 13.</a:t>
                      </a:r>
                      <a:r>
                        <a:rPr lang="en-US" sz="2000" b="1">
                          <a:solidFill>
                            <a:srgbClr val="585858"/>
                          </a:solidFill>
                          <a:highlight>
                            <a:schemeClr val="lt1"/>
                          </a:highlight>
                        </a:rPr>
                        <a:t>  Lista de pasos para realizar una infografía digital. </a:t>
                      </a:r>
                      <a:endParaRPr sz="2000" b="1">
                        <a:solidFill>
                          <a:srgbClr val="585858"/>
                        </a:solidFill>
                        <a:highlight>
                          <a:schemeClr val="lt1"/>
                        </a:highlight>
                      </a:endParaRPr>
                    </a:p>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      </a:t>
                      </a:r>
                      <a:r>
                        <a:rPr lang="en-US" sz="2000" b="1">
                          <a:solidFill>
                            <a:srgbClr val="FC0D1B"/>
                          </a:solidFill>
                          <a:highlight>
                            <a:schemeClr val="lt1"/>
                          </a:highlight>
                        </a:rPr>
                        <a:t>Producto 14. </a:t>
                      </a:r>
                      <a:r>
                        <a:rPr lang="en-US" sz="2000" b="1">
                          <a:solidFill>
                            <a:srgbClr val="585858"/>
                          </a:solidFill>
                          <a:highlight>
                            <a:schemeClr val="lt1"/>
                          </a:highlight>
                        </a:rPr>
                        <a:t>Infografía.</a:t>
                      </a:r>
                      <a:endParaRPr sz="2000" b="1">
                        <a:solidFill>
                          <a:srgbClr val="FC0D1B"/>
                        </a:solidFill>
                        <a:highlight>
                          <a:schemeClr val="lt1"/>
                        </a:highlight>
                      </a:endParaRPr>
                    </a:p>
                    <a:p>
                      <a:pPr marL="0" lvl="0" indent="0" rtl="0">
                        <a:spcBef>
                          <a:spcPts val="0"/>
                        </a:spcBef>
                        <a:spcAft>
                          <a:spcPts val="0"/>
                        </a:spcAft>
                        <a:buClr>
                          <a:schemeClr val="dk1"/>
                        </a:buClr>
                        <a:buSzPts val="2000"/>
                        <a:buFont typeface="Arial"/>
                        <a:buNone/>
                      </a:pPr>
                      <a:r>
                        <a:rPr lang="en-US" sz="2000" b="1">
                          <a:solidFill>
                            <a:srgbClr val="585858"/>
                          </a:solidFill>
                          <a:highlight>
                            <a:schemeClr val="lt1"/>
                          </a:highlight>
                        </a:rPr>
                        <a:t>      </a:t>
                      </a:r>
                      <a:r>
                        <a:rPr lang="en-US" sz="2000" b="1">
                          <a:solidFill>
                            <a:srgbClr val="FC0D1B"/>
                          </a:solidFill>
                          <a:highlight>
                            <a:schemeClr val="lt1"/>
                          </a:highlight>
                        </a:rPr>
                        <a:t>Producto 15. </a:t>
                      </a:r>
                      <a:r>
                        <a:rPr lang="en-US" sz="2000" b="1">
                          <a:solidFill>
                            <a:srgbClr val="585858"/>
                          </a:solidFill>
                          <a:highlight>
                            <a:schemeClr val="lt1"/>
                          </a:highlight>
                        </a:rPr>
                        <a:t>Reflexiones personales.</a:t>
                      </a:r>
                      <a:endParaRPr sz="2000" b="1">
                        <a:solidFill>
                          <a:srgbClr val="585858"/>
                        </a:solidFill>
                        <a:highlight>
                          <a:schemeClr val="lt1"/>
                        </a:highlight>
                      </a:endParaRPr>
                    </a:p>
                    <a:p>
                      <a:pPr marL="0" lvl="0" indent="0" rtl="0">
                        <a:spcBef>
                          <a:spcPts val="0"/>
                        </a:spcBef>
                        <a:spcAft>
                          <a:spcPts val="0"/>
                        </a:spcAft>
                        <a:buClr>
                          <a:schemeClr val="dk1"/>
                        </a:buClr>
                        <a:buSzPts val="2000"/>
                        <a:buFont typeface="Arial"/>
                        <a:buNone/>
                      </a:pPr>
                      <a:endParaRPr sz="2000" b="1">
                        <a:solidFill>
                          <a:srgbClr val="585858"/>
                        </a:solidFill>
                        <a:highlight>
                          <a:schemeClr val="lt1"/>
                        </a:highlight>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ctrTitle"/>
          </p:nvPr>
        </p:nvSpPr>
        <p:spPr>
          <a:xfrm>
            <a:off x="1417075" y="2074925"/>
            <a:ext cx="9859800" cy="990900"/>
          </a:xfrm>
          <a:prstGeom prst="rect">
            <a:avLst/>
          </a:prstGeom>
        </p:spPr>
        <p:txBody>
          <a:bodyPr spcFirstLastPara="1" wrap="square" lIns="91425" tIns="91425" rIns="91425" bIns="91425" anchor="b" anchorCtr="0">
            <a:noAutofit/>
          </a:bodyPr>
          <a:lstStyle/>
          <a:p>
            <a:pPr marL="0" marR="0" lvl="0" indent="0" rtl="0">
              <a:lnSpc>
                <a:spcPct val="115000"/>
              </a:lnSpc>
              <a:spcBef>
                <a:spcPts val="0"/>
              </a:spcBef>
              <a:spcAft>
                <a:spcPts val="300"/>
              </a:spcAft>
              <a:buNone/>
            </a:pPr>
            <a:r>
              <a:rPr lang="en-US" sz="4800">
                <a:solidFill>
                  <a:srgbClr val="000000"/>
                </a:solidFill>
                <a:latin typeface="Century Gothic"/>
                <a:ea typeface="Century Gothic"/>
                <a:cs typeface="Century Gothic"/>
                <a:sym typeface="Century Gothic"/>
              </a:rPr>
              <a:t>Pasos para elaborar una infografía digital</a:t>
            </a:r>
            <a:endParaRPr sz="4800">
              <a:solidFill>
                <a:srgbClr val="000000"/>
              </a:solidFill>
              <a:latin typeface="Century Gothic"/>
              <a:ea typeface="Century Gothic"/>
              <a:cs typeface="Century Gothic"/>
              <a:sym typeface="Century Gothic"/>
            </a:endParaRPr>
          </a:p>
        </p:txBody>
      </p:sp>
      <p:sp>
        <p:nvSpPr>
          <p:cNvPr id="599" name="Shape 599"/>
          <p:cNvSpPr txBox="1">
            <a:spLocks noGrp="1"/>
          </p:cNvSpPr>
          <p:nvPr>
            <p:ph type="subTitle" idx="1"/>
          </p:nvPr>
        </p:nvSpPr>
        <p:spPr>
          <a:xfrm>
            <a:off x="1488350" y="3065825"/>
            <a:ext cx="9859800" cy="31965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222222"/>
              </a:buClr>
              <a:buSzPts val="2000"/>
              <a:buAutoNum type="arabicPeriod"/>
            </a:pPr>
            <a:r>
              <a:rPr lang="en-US" sz="2000">
                <a:solidFill>
                  <a:srgbClr val="000000"/>
                </a:solidFill>
                <a:latin typeface="Century Gothic"/>
                <a:ea typeface="Century Gothic"/>
                <a:cs typeface="Century Gothic"/>
                <a:sym typeface="Century Gothic"/>
              </a:rPr>
              <a:t>Definir los objetivos principales.</a:t>
            </a:r>
            <a:endParaRPr sz="2000">
              <a:solidFill>
                <a:srgbClr val="000000"/>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Clr>
                <a:srgbClr val="222222"/>
              </a:buClr>
              <a:buSzPts val="2000"/>
              <a:buAutoNum type="arabicPeriod"/>
            </a:pPr>
            <a:r>
              <a:rPr lang="en-US" sz="2000">
                <a:solidFill>
                  <a:srgbClr val="000000"/>
                </a:solidFill>
                <a:latin typeface="Century Gothic"/>
                <a:ea typeface="Century Gothic"/>
                <a:cs typeface="Century Gothic"/>
                <a:sym typeface="Century Gothic"/>
              </a:rPr>
              <a:t>Organizar las ideas por jerarquías.</a:t>
            </a:r>
            <a:endParaRPr sz="2000">
              <a:solidFill>
                <a:srgbClr val="000000"/>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Clr>
                <a:srgbClr val="222222"/>
              </a:buClr>
              <a:buSzPts val="2000"/>
              <a:buAutoNum type="arabicPeriod"/>
            </a:pPr>
            <a:r>
              <a:rPr lang="en-US" sz="2000">
                <a:solidFill>
                  <a:srgbClr val="000000"/>
                </a:solidFill>
                <a:latin typeface="Century Gothic"/>
                <a:ea typeface="Century Gothic"/>
                <a:cs typeface="Century Gothic"/>
                <a:sym typeface="Century Gothic"/>
              </a:rPr>
              <a:t>Diseñar el bosquejo con posibles imágenes que ilustren la información.</a:t>
            </a:r>
            <a:endParaRPr sz="2000">
              <a:solidFill>
                <a:srgbClr val="000000"/>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Clr>
                <a:srgbClr val="222222"/>
              </a:buClr>
              <a:buSzPts val="2000"/>
              <a:buAutoNum type="arabicPeriod"/>
            </a:pPr>
            <a:r>
              <a:rPr lang="en-US" sz="2000">
                <a:solidFill>
                  <a:srgbClr val="000000"/>
                </a:solidFill>
                <a:latin typeface="Century Gothic"/>
                <a:ea typeface="Century Gothic"/>
                <a:cs typeface="Century Gothic"/>
                <a:sym typeface="Century Gothic"/>
              </a:rPr>
              <a:t>Recopilar imágenes, diagramas, tablas, mapas.</a:t>
            </a:r>
            <a:endParaRPr sz="2000">
              <a:solidFill>
                <a:srgbClr val="000000"/>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Clr>
                <a:srgbClr val="222222"/>
              </a:buClr>
              <a:buSzPts val="2000"/>
              <a:buAutoNum type="arabicPeriod"/>
            </a:pPr>
            <a:r>
              <a:rPr lang="en-US" sz="2000">
                <a:solidFill>
                  <a:srgbClr val="000000"/>
                </a:solidFill>
                <a:latin typeface="Century Gothic"/>
                <a:ea typeface="Century Gothic"/>
                <a:cs typeface="Century Gothic"/>
                <a:sym typeface="Century Gothic"/>
              </a:rPr>
              <a:t>Utilizar herramientas digitales para crear infografías.</a:t>
            </a:r>
            <a:endParaRPr sz="2000">
              <a:solidFill>
                <a:srgbClr val="000000"/>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Clr>
                <a:srgbClr val="000000"/>
              </a:buClr>
              <a:buSzPts val="2000"/>
              <a:buAutoNum type="arabicPeriod"/>
            </a:pPr>
            <a:r>
              <a:rPr lang="en-US" sz="2000">
                <a:solidFill>
                  <a:srgbClr val="000000"/>
                </a:solidFill>
                <a:latin typeface="Century Gothic"/>
                <a:ea typeface="Century Gothic"/>
                <a:cs typeface="Century Gothic"/>
                <a:sym typeface="Century Gothic"/>
              </a:rPr>
              <a:t>Utilizar colores atractivos en letra y fondo.</a:t>
            </a:r>
            <a:endParaRPr sz="2000">
              <a:solidFill>
                <a:srgbClr val="000000"/>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Clr>
                <a:srgbClr val="000000"/>
              </a:buClr>
              <a:buSzPts val="2000"/>
              <a:buAutoNum type="arabicPeriod"/>
            </a:pPr>
            <a:r>
              <a:rPr lang="en-US" sz="2000">
                <a:solidFill>
                  <a:srgbClr val="000000"/>
                </a:solidFill>
                <a:latin typeface="Century Gothic"/>
                <a:ea typeface="Century Gothic"/>
                <a:cs typeface="Century Gothic"/>
                <a:sym typeface="Century Gothic"/>
              </a:rPr>
              <a:t>Escribir fuentes de información y la firma del autor.</a:t>
            </a:r>
            <a:endParaRPr sz="2000">
              <a:solidFill>
                <a:srgbClr val="000000"/>
              </a:solidFill>
              <a:latin typeface="Century Gothic"/>
              <a:ea typeface="Century Gothic"/>
              <a:cs typeface="Century Gothic"/>
              <a:sym typeface="Century Gothic"/>
            </a:endParaRPr>
          </a:p>
          <a:p>
            <a:pPr marL="0" lvl="0" indent="0">
              <a:spcBef>
                <a:spcPts val="1000"/>
              </a:spcBef>
              <a:spcAft>
                <a:spcPts val="0"/>
              </a:spcAft>
              <a:buNone/>
            </a:pPr>
            <a:endParaRPr sz="2000"/>
          </a:p>
        </p:txBody>
      </p:sp>
      <p:sp>
        <p:nvSpPr>
          <p:cNvPr id="600" name="Shape 600"/>
          <p:cNvSpPr txBox="1">
            <a:spLocks noGrp="1"/>
          </p:cNvSpPr>
          <p:nvPr>
            <p:ph type="title" idx="4294967295"/>
          </p:nvPr>
        </p:nvSpPr>
        <p:spPr>
          <a:xfrm>
            <a:off x="8304301" y="0"/>
            <a:ext cx="3887700" cy="7389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C0D1B"/>
                </a:solidFill>
                <a:highlight>
                  <a:srgbClr val="FFFFFF"/>
                </a:highlight>
                <a:latin typeface="Arial"/>
                <a:ea typeface="Arial"/>
                <a:cs typeface="Arial"/>
                <a:sym typeface="Arial"/>
              </a:rPr>
              <a:t>Producto </a:t>
            </a:r>
            <a:r>
              <a:rPr lang="en-US" sz="3000" b="1">
                <a:solidFill>
                  <a:srgbClr val="FC0D1B"/>
                </a:solidFill>
                <a:highlight>
                  <a:srgbClr val="FFFFFF"/>
                </a:highlight>
                <a:latin typeface="Arial"/>
                <a:ea typeface="Arial"/>
                <a:cs typeface="Arial"/>
                <a:sym typeface="Arial"/>
              </a:rPr>
              <a:t>13</a:t>
            </a:r>
            <a:r>
              <a:rPr lang="en-US" sz="3000" b="0" i="0" u="none" strike="noStrike" cap="none">
                <a:solidFill>
                  <a:srgbClr val="585858"/>
                </a:solidFill>
                <a:highlight>
                  <a:srgbClr val="FFFFFF"/>
                </a:highlight>
                <a:latin typeface="Arial"/>
                <a:ea typeface="Arial"/>
                <a:cs typeface="Arial"/>
                <a:sym typeface="Arial"/>
              </a:rPr>
              <a:t> </a:t>
            </a:r>
            <a:endParaRPr sz="4400" b="0" i="0" u="none" strike="noStrike" cap="none">
              <a:solidFill>
                <a:schemeClr val="dk1"/>
              </a:solidFill>
              <a:latin typeface="Corbel"/>
              <a:ea typeface="Corbel"/>
              <a:cs typeface="Corbel"/>
              <a:sym typeface="Corbe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p:nvPr/>
        </p:nvSpPr>
        <p:spPr>
          <a:xfrm>
            <a:off x="2539700" y="2269048"/>
            <a:ext cx="7559100" cy="1949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1">
                <a:latin typeface="Corbel"/>
                <a:ea typeface="Corbel"/>
                <a:cs typeface="Corbel"/>
                <a:sym typeface="Corbel"/>
              </a:rPr>
              <a:t>PRODUCTO</a:t>
            </a:r>
            <a:r>
              <a:rPr lang="en-US" sz="4800" b="1" i="0" u="none" strike="noStrike" cap="none">
                <a:solidFill>
                  <a:srgbClr val="000000"/>
                </a:solidFill>
                <a:latin typeface="Corbel"/>
                <a:ea typeface="Corbel"/>
                <a:cs typeface="Corbel"/>
                <a:sym typeface="Corbel"/>
              </a:rPr>
              <a:t> </a:t>
            </a:r>
            <a:r>
              <a:rPr lang="en-US" sz="6000" b="1" i="0" u="none" strike="noStrike" cap="none">
                <a:solidFill>
                  <a:srgbClr val="000000"/>
                </a:solidFill>
                <a:latin typeface="Corbel"/>
                <a:ea typeface="Corbel"/>
                <a:cs typeface="Corbel"/>
                <a:sym typeface="Corbel"/>
              </a:rPr>
              <a:t>1</a:t>
            </a:r>
            <a:r>
              <a:rPr lang="en-US" sz="6000" b="1">
                <a:latin typeface="Corbel"/>
                <a:ea typeface="Corbel"/>
                <a:cs typeface="Corbel"/>
                <a:sym typeface="Corbel"/>
              </a:rPr>
              <a:t>4</a:t>
            </a:r>
            <a:r>
              <a:rPr lang="en-US" sz="4800" b="1" i="0" u="none" strike="noStrike" cap="none">
                <a:solidFill>
                  <a:srgbClr val="000000"/>
                </a:solidFill>
                <a:latin typeface="Corbel"/>
                <a:ea typeface="Corbel"/>
                <a:cs typeface="Corbel"/>
                <a:sym typeface="Corbel"/>
              </a:rPr>
              <a:t>. </a:t>
            </a:r>
            <a:br>
              <a:rPr lang="en-US" sz="4800" b="1" i="0" u="none" strike="noStrike" cap="none">
                <a:solidFill>
                  <a:srgbClr val="000000"/>
                </a:solidFill>
                <a:latin typeface="Corbel"/>
                <a:ea typeface="Corbel"/>
                <a:cs typeface="Corbel"/>
                <a:sym typeface="Corbel"/>
              </a:rPr>
            </a:br>
            <a:r>
              <a:rPr lang="en-US" sz="4800" b="1">
                <a:latin typeface="Corbel"/>
                <a:ea typeface="Corbel"/>
                <a:cs typeface="Corbel"/>
                <a:sym typeface="Corbel"/>
              </a:rPr>
              <a:t>INFOGRAGÍA</a:t>
            </a:r>
            <a:endParaRPr sz="4800" b="1">
              <a:latin typeface="Corbel"/>
              <a:ea typeface="Corbel"/>
              <a:cs typeface="Corbel"/>
              <a:sym typeface="Corbe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p:cNvSpPr txBox="1">
            <a:spLocks noGrp="1"/>
          </p:cNvSpPr>
          <p:nvPr>
            <p:ph type="title" idx="4294967295"/>
          </p:nvPr>
        </p:nvSpPr>
        <p:spPr>
          <a:xfrm>
            <a:off x="8304301" y="0"/>
            <a:ext cx="3887700" cy="7389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C0D1B"/>
                </a:solidFill>
                <a:highlight>
                  <a:srgbClr val="FFFFFF"/>
                </a:highlight>
                <a:latin typeface="Arial"/>
                <a:ea typeface="Arial"/>
                <a:cs typeface="Arial"/>
                <a:sym typeface="Arial"/>
              </a:rPr>
              <a:t>Producto </a:t>
            </a:r>
            <a:r>
              <a:rPr lang="en-US" sz="3000" b="1">
                <a:solidFill>
                  <a:srgbClr val="FC0D1B"/>
                </a:solidFill>
                <a:highlight>
                  <a:srgbClr val="FFFFFF"/>
                </a:highlight>
                <a:latin typeface="Arial"/>
                <a:ea typeface="Arial"/>
                <a:cs typeface="Arial"/>
                <a:sym typeface="Arial"/>
              </a:rPr>
              <a:t>14</a:t>
            </a:r>
            <a:r>
              <a:rPr lang="en-US" sz="3000" b="0" i="0" u="none" strike="noStrike" cap="none">
                <a:solidFill>
                  <a:srgbClr val="585858"/>
                </a:solidFill>
                <a:highlight>
                  <a:srgbClr val="FFFFFF"/>
                </a:highlight>
                <a:latin typeface="Arial"/>
                <a:ea typeface="Arial"/>
                <a:cs typeface="Arial"/>
                <a:sym typeface="Arial"/>
              </a:rPr>
              <a:t> </a:t>
            </a:r>
            <a:endParaRPr sz="4400" b="0" i="0" u="none" strike="noStrike" cap="none">
              <a:solidFill>
                <a:schemeClr val="dk1"/>
              </a:solidFill>
              <a:latin typeface="Corbel"/>
              <a:ea typeface="Corbel"/>
              <a:cs typeface="Corbel"/>
              <a:sym typeface="Corbel"/>
            </a:endParaRPr>
          </a:p>
        </p:txBody>
      </p:sp>
      <p:pic>
        <p:nvPicPr>
          <p:cNvPr id="611" name="Shape 611"/>
          <p:cNvPicPr preferRelativeResize="0"/>
          <p:nvPr/>
        </p:nvPicPr>
        <p:blipFill rotWithShape="1">
          <a:blip r:embed="rId3">
            <a:alphaModFix/>
          </a:blip>
          <a:srcRect l="34713" t="16035" r="35710" b="5551"/>
          <a:stretch/>
        </p:blipFill>
        <p:spPr>
          <a:xfrm>
            <a:off x="4895813" y="752968"/>
            <a:ext cx="3666474" cy="587212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p:nvPr/>
        </p:nvSpPr>
        <p:spPr>
          <a:xfrm>
            <a:off x="2163650" y="2435400"/>
            <a:ext cx="8007300" cy="2294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1">
                <a:latin typeface="Corbel"/>
                <a:ea typeface="Corbel"/>
                <a:cs typeface="Corbel"/>
                <a:sym typeface="Corbel"/>
              </a:rPr>
              <a:t>PRODUCTO</a:t>
            </a:r>
            <a:r>
              <a:rPr lang="en-US" sz="4800" b="1" i="0" u="none" strike="noStrike" cap="none">
                <a:solidFill>
                  <a:srgbClr val="000000"/>
                </a:solidFill>
                <a:latin typeface="Corbel"/>
                <a:ea typeface="Corbel"/>
                <a:cs typeface="Corbel"/>
                <a:sym typeface="Corbel"/>
              </a:rPr>
              <a:t> </a:t>
            </a:r>
            <a:r>
              <a:rPr lang="en-US" sz="6000" b="1" i="0" u="none" strike="noStrike" cap="none">
                <a:solidFill>
                  <a:srgbClr val="000000"/>
                </a:solidFill>
                <a:latin typeface="Corbel"/>
                <a:ea typeface="Corbel"/>
                <a:cs typeface="Corbel"/>
                <a:sym typeface="Corbel"/>
              </a:rPr>
              <a:t>1</a:t>
            </a:r>
            <a:r>
              <a:rPr lang="en-US" sz="6000" b="1">
                <a:latin typeface="Corbel"/>
                <a:ea typeface="Corbel"/>
                <a:cs typeface="Corbel"/>
                <a:sym typeface="Corbel"/>
              </a:rPr>
              <a:t>5</a:t>
            </a:r>
            <a:r>
              <a:rPr lang="en-US" sz="4800" b="1" i="0" u="none" strike="noStrike" cap="none">
                <a:solidFill>
                  <a:srgbClr val="000000"/>
                </a:solidFill>
                <a:latin typeface="Corbel"/>
                <a:ea typeface="Corbel"/>
                <a:cs typeface="Corbel"/>
                <a:sym typeface="Corbel"/>
              </a:rPr>
              <a:t>. </a:t>
            </a:r>
            <a:br>
              <a:rPr lang="en-US" sz="4800" b="1" i="0" u="none" strike="noStrike" cap="none">
                <a:solidFill>
                  <a:srgbClr val="000000"/>
                </a:solidFill>
                <a:latin typeface="Corbel"/>
                <a:ea typeface="Corbel"/>
                <a:cs typeface="Corbel"/>
                <a:sym typeface="Corbel"/>
              </a:rPr>
            </a:br>
            <a:r>
              <a:rPr lang="en-US" sz="4800" b="1">
                <a:latin typeface="Corbel"/>
                <a:ea typeface="Corbel"/>
                <a:cs typeface="Corbel"/>
                <a:sym typeface="Corbel"/>
              </a:rPr>
              <a:t>REFLEXIONES PERSONALES</a:t>
            </a:r>
            <a:endParaRPr sz="4800" b="1">
              <a:latin typeface="Corbel"/>
              <a:ea typeface="Corbel"/>
              <a:cs typeface="Corbel"/>
              <a:sym typeface="Corbe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subTitle" idx="1"/>
          </p:nvPr>
        </p:nvSpPr>
        <p:spPr>
          <a:xfrm>
            <a:off x="1535875" y="1568550"/>
            <a:ext cx="9741000" cy="50145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US" sz="1800"/>
              <a:t>COMUNICACIÓN VISUAL</a:t>
            </a:r>
            <a:endParaRPr sz="1800"/>
          </a:p>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r>
              <a:rPr lang="en-US" sz="2000"/>
              <a:t>El trabajo en equipo ha resultado ser muy gratificante con experiencias que van desde lo bueno a lo muy bueno hasta lo complicado, principalmente por los tiempos de reunión para poder trabajar juntas y se han podido resolver llegando a diferentes acuerdos y encontrando pequeños espacios de tiempo para desarrollar nuestro proyecto.</a:t>
            </a:r>
            <a:endParaRPr sz="2000"/>
          </a:p>
          <a:p>
            <a:pPr marL="0" lvl="0" indent="0" algn="just" rtl="0">
              <a:lnSpc>
                <a:spcPct val="100000"/>
              </a:lnSpc>
              <a:spcBef>
                <a:spcPts val="0"/>
              </a:spcBef>
              <a:spcAft>
                <a:spcPts val="0"/>
              </a:spcAft>
              <a:buNone/>
            </a:pPr>
            <a:r>
              <a:rPr lang="en-US" sz="2000"/>
              <a:t>Para obtener mejores resultados es bueno estar abiertos a nuevas experiencias aceptando diferentes formas de pensar y trabajar, es muy enriquecedor ya que nos nutre con nuevas ideas y técnicas compartidas. Esto mismo lo podemos aplicar en nuestras clases para que los alumnos conozcan el trabajo colaborativo y así aprendan no sólo como una actividad académica lo que es la colaboración y el trabajo en equipo al verlo ejemplificado en el día a día de sus profesores de manera que eventualmente ellos tengan la capacidad de ser ciudadanos responsables y participativos.</a:t>
            </a:r>
            <a:endParaRPr sz="2000"/>
          </a:p>
        </p:txBody>
      </p:sp>
      <p:sp>
        <p:nvSpPr>
          <p:cNvPr id="3" name="Shape 626"/>
          <p:cNvSpPr txBox="1">
            <a:spLocks/>
          </p:cNvSpPr>
          <p:nvPr/>
        </p:nvSpPr>
        <p:spPr>
          <a:xfrm>
            <a:off x="8304301" y="0"/>
            <a:ext cx="3887700" cy="7389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lnSpc>
                <a:spcPct val="100000"/>
              </a:lnSpc>
              <a:buSzPts val="1100"/>
              <a:buFont typeface="Arial"/>
              <a:buNone/>
            </a:pPr>
            <a:r>
              <a:rPr lang="en-US" sz="3000" b="1">
                <a:solidFill>
                  <a:srgbClr val="FC0D1B"/>
                </a:solidFill>
                <a:highlight>
                  <a:srgbClr val="FFFFFF"/>
                </a:highlight>
                <a:latin typeface="Arial"/>
                <a:ea typeface="Arial"/>
                <a:cs typeface="Arial"/>
                <a:sym typeface="Arial"/>
              </a:rPr>
              <a:t>Producto 15</a:t>
            </a:r>
            <a:r>
              <a:rPr lang="en-US" sz="3000">
                <a:solidFill>
                  <a:srgbClr val="585858"/>
                </a:solidFill>
                <a:highlight>
                  <a:srgbClr val="FFFFFF"/>
                </a:highlight>
                <a:latin typeface="Arial"/>
                <a:ea typeface="Arial"/>
                <a:cs typeface="Arial"/>
                <a:sym typeface="Arial"/>
              </a:rPr>
              <a:t> </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7" name="Shape 627"/>
          <p:cNvSpPr txBox="1">
            <a:spLocks noGrp="1"/>
          </p:cNvSpPr>
          <p:nvPr>
            <p:ph type="subTitle" idx="1"/>
          </p:nvPr>
        </p:nvSpPr>
        <p:spPr>
          <a:xfrm>
            <a:off x="1535875" y="2294625"/>
            <a:ext cx="9741000" cy="26487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US" sz="1800"/>
              <a:t>MATEMÁTICAS VI</a:t>
            </a:r>
            <a:endParaRPr sz="1800"/>
          </a:p>
          <a:p>
            <a:pPr marL="0" lvl="0" indent="0" algn="just" rtl="0">
              <a:lnSpc>
                <a:spcPct val="100000"/>
              </a:lnSpc>
              <a:spcBef>
                <a:spcPts val="0"/>
              </a:spcBef>
              <a:spcAft>
                <a:spcPts val="0"/>
              </a:spcAft>
              <a:buNone/>
            </a:pPr>
            <a:endParaRPr sz="1800"/>
          </a:p>
          <a:p>
            <a:pPr marL="0" lvl="0" indent="0" algn="just" rtl="0">
              <a:lnSpc>
                <a:spcPct val="115000"/>
              </a:lnSpc>
              <a:spcBef>
                <a:spcPts val="0"/>
              </a:spcBef>
              <a:spcAft>
                <a:spcPts val="0"/>
              </a:spcAft>
              <a:buNone/>
            </a:pPr>
            <a:r>
              <a:rPr lang="en-US" sz="1800"/>
              <a:t>Gracias a este tipo de trabajo me he sentido mucho más integrada con mi equipo y con el resto del equipo de profesores. El convivir con un objetivo común y la necesidad de resolver de manera conjunta problemas compartidos nos dió cercanía y hasta complicidad.</a:t>
            </a:r>
            <a:endParaRPr sz="1800"/>
          </a:p>
          <a:p>
            <a:pPr marL="0" lvl="0" indent="0" algn="just" rtl="0">
              <a:lnSpc>
                <a:spcPct val="115000"/>
              </a:lnSpc>
              <a:spcBef>
                <a:spcPts val="0"/>
              </a:spcBef>
              <a:spcAft>
                <a:spcPts val="0"/>
              </a:spcAft>
              <a:buNone/>
            </a:pPr>
            <a:endParaRPr sz="1800"/>
          </a:p>
          <a:p>
            <a:pPr marL="0" lvl="0" indent="0" algn="just" rtl="0">
              <a:lnSpc>
                <a:spcPct val="115000"/>
              </a:lnSpc>
              <a:spcBef>
                <a:spcPts val="0"/>
              </a:spcBef>
              <a:spcAft>
                <a:spcPts val="0"/>
              </a:spcAft>
              <a:buNone/>
            </a:pPr>
            <a:r>
              <a:rPr lang="en-US" sz="1800"/>
              <a:t>En este sentido, la unidad crea sinergias que siempre beneficiarán en gran medida a los involucrados y a la institución.</a:t>
            </a:r>
            <a:endParaRPr sz="1800"/>
          </a:p>
          <a:p>
            <a:pPr marL="0" lvl="0" indent="0" rtl="0">
              <a:lnSpc>
                <a:spcPct val="100000"/>
              </a:lnSpc>
              <a:spcBef>
                <a:spcPts val="0"/>
              </a:spcBef>
              <a:spcAft>
                <a:spcPts val="0"/>
              </a:spcAft>
              <a:buNone/>
            </a:pPr>
            <a:r>
              <a:rPr lang="en-US"/>
              <a:t>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subTitle" idx="1"/>
          </p:nvPr>
        </p:nvSpPr>
        <p:spPr>
          <a:xfrm>
            <a:off x="1535875" y="1568550"/>
            <a:ext cx="9741000" cy="50145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US" sz="1800"/>
              <a:t>HISTORIA DE LAS DOCTRINAS FILOSÓFICAS</a:t>
            </a:r>
            <a:endParaRPr sz="1800"/>
          </a:p>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r>
              <a:rPr lang="en-US" sz="1800"/>
              <a:t>Durante la construcción del proyecto aprendí que los temas de Doctrinas Filosóficas no son temas aislados del mundo sino que están íntimamente relacionados con las demás ciencias y que son de obligada aplicación en temas muy concretos y fascinantes como lo es la aplicación de la Proporción Áurea. Asombra que un tema tan esencial, clarificador en una gran variedad de materias, apenas sea conocido por la mayoría de los estudiantes. Lo que más me costó trabajo fue el elegir los temas adecuados del programa de Doctrinas Filosóficas para que se interrelacionaran adecuadamente con las otras materias, lo que me obligó a ir delimitando con mucha precisión los subtemas e investigando sobre el tema central del proyecto. Realmente la Proporción Áurea es un verdadero “tema madre” que arroja luz y ayuda a explicar una gran cantidad de subtemas de las materias involucradas. Con esto tanto los maestros como los alumnos aprenden que no existen temas inútiles o vacíos sino que todos y cada uno forman una trama de conocimientos con todas las demás materias.</a:t>
            </a:r>
            <a:endParaRPr sz="1800"/>
          </a:p>
          <a:p>
            <a:pPr marL="0" lvl="0" indent="0" algn="just" rtl="0">
              <a:lnSpc>
                <a:spcPct val="100000"/>
              </a:lnSpc>
              <a:spcBef>
                <a:spcPts val="0"/>
              </a:spcBef>
              <a:spcAft>
                <a:spcPts val="0"/>
              </a:spcAft>
              <a:buNone/>
            </a:pPr>
            <a:r>
              <a:rPr lang="en-US" sz="1800"/>
              <a:t>Me fue muy grato el poder trabajar ampliamente con mis compañeras de equipo intercambiando conocimientos y experiencias. Todos aprendimos y todos crecimos. </a:t>
            </a:r>
            <a:endParaRPr sz="1800"/>
          </a:p>
          <a:p>
            <a:pPr marL="0" lvl="0" indent="0" rtl="0">
              <a:lnSpc>
                <a:spcPct val="100000"/>
              </a:lnSpc>
              <a:spcBef>
                <a:spcPts val="0"/>
              </a:spcBef>
              <a:spcAft>
                <a:spcPts val="0"/>
              </a:spcAft>
              <a:buNone/>
            </a:pPr>
            <a:r>
              <a:rPr lang="en-US"/>
              <a:t>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Shape 637"/>
          <p:cNvPicPr preferRelativeResize="0"/>
          <p:nvPr/>
        </p:nvPicPr>
        <p:blipFill rotWithShape="1">
          <a:blip r:embed="rId3">
            <a:alphaModFix/>
          </a:blip>
          <a:srcRect/>
          <a:stretch/>
        </p:blipFill>
        <p:spPr>
          <a:xfrm>
            <a:off x="-1" y="0"/>
            <a:ext cx="12097272" cy="683291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1524000" y="2599713"/>
            <a:ext cx="9144000" cy="2387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250"/>
              <a:buFont typeface="Corbel"/>
              <a:buNone/>
            </a:pPr>
            <a:r>
              <a:rPr lang="en-US" sz="5000" b="1" i="0" u="none" strike="noStrike" cap="none">
                <a:solidFill>
                  <a:srgbClr val="585858"/>
                </a:solidFill>
                <a:highlight>
                  <a:srgbClr val="FFFFFF"/>
                </a:highlight>
                <a:latin typeface="Arial"/>
                <a:ea typeface="Arial"/>
                <a:cs typeface="Arial"/>
                <a:sym typeface="Arial"/>
              </a:rPr>
              <a:t>5.a Productos generados en la primera sesión de trabajo. Productos 1 y 3</a:t>
            </a:r>
            <a:endParaRPr sz="6000" b="0" i="0" u="none" strike="noStrike" cap="none">
              <a:solidFill>
                <a:schemeClr val="dk1"/>
              </a:solidFill>
              <a:latin typeface="Corbel"/>
              <a:ea typeface="Corbel"/>
              <a:cs typeface="Corbel"/>
              <a:sym typeface="Corbe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TotalTime>
  <Words>2483</Words>
  <Application>Microsoft Office PowerPoint</Application>
  <PresentationFormat>Panorámica</PresentationFormat>
  <Paragraphs>252</Paragraphs>
  <Slides>87</Slides>
  <Notes>86</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87</vt:i4>
      </vt:variant>
    </vt:vector>
  </HeadingPairs>
  <TitlesOfParts>
    <vt:vector size="93" baseType="lpstr">
      <vt:lpstr>Corbel</vt:lpstr>
      <vt:lpstr>Calibri</vt:lpstr>
      <vt:lpstr>Arial</vt:lpstr>
      <vt:lpstr>Century Gothic</vt:lpstr>
      <vt:lpstr>Office Theme</vt:lpstr>
      <vt:lpstr>1_Office Theme</vt:lpstr>
      <vt:lpstr>Portafolio virtual de evidencias</vt:lpstr>
      <vt:lpstr>1a REUNIÓN DE TRABAJO   </vt:lpstr>
      <vt:lpstr>2) Maestros participantes y sus asignaturas</vt:lpstr>
      <vt:lpstr>3) Ciclo escolar en el que se planea llevar a cabo el proyecto:   Ciclo Escolar 2018 - 2019    </vt:lpstr>
      <vt:lpstr>4) Nombre del portafolio/proyecto</vt:lpstr>
      <vt:lpstr>5) Índice de apartados del portafolio</vt:lpstr>
      <vt:lpstr>Presentación de PowerPoint</vt:lpstr>
      <vt:lpstr>Presentación de PowerPoint</vt:lpstr>
      <vt:lpstr>5.a Productos generados en la primera sesión de trabajo. Productos 1 y 3</vt:lpstr>
      <vt:lpstr>Producto 1. C.A.I.A.C. Conclusiones Generales. FOTO</vt:lpstr>
      <vt:lpstr>Producto 3. Fotografías de la sesión tomadas por los propios grupos y la persona asignada para tal fin.</vt:lpstr>
      <vt:lpstr>5.b Fotografía del Organizador gráfico que muestre los contenidos y conceptos de todas las asignaturas involucradas  en el proyecto y su interrelación.</vt:lpstr>
      <vt:lpstr>Presentación de PowerPoint</vt:lpstr>
      <vt:lpstr>Interrelación</vt:lpstr>
      <vt:lpstr>Presentación de PowerPoint</vt:lpstr>
      <vt:lpstr>Presentación de PowerPoint</vt:lpstr>
      <vt:lpstr>Presentación de PowerPoint</vt:lpstr>
      <vt:lpstr>Presentación de PowerPoint</vt:lpstr>
      <vt:lpstr>Presentación de PowerPoint</vt:lpstr>
      <vt:lpstr>Presentación de PowerPoint</vt:lpstr>
      <vt:lpstr>5.g. Formatos e instrumentos para la planeación, seguimiento, evaluación, autoevaluación y coevaluación del Portafolio virtual de evidencias. </vt:lpstr>
      <vt:lpstr>Formatos Oficiales del Colegio.</vt:lpstr>
      <vt:lpstr>Presentación de PowerPoint</vt:lpstr>
      <vt:lpstr>Presentación de PowerPoint</vt:lpstr>
      <vt:lpstr>5.h Reflexión. Grupo Interdisciplinario</vt:lpstr>
      <vt:lpstr>5.h. Reflexión. Grupo Interdisciplinario</vt:lpstr>
      <vt:lpstr>5.i Evidencias del proceso</vt:lpstr>
      <vt:lpstr>Organizador gráfico sobre   “El arte de formular  preguntas esenciales”.  Producto 4.</vt:lpstr>
      <vt:lpstr>Producto 4 </vt:lpstr>
      <vt:lpstr>Organizador gráfico sobre   “Proceso de indagación”. Producto 5</vt:lpstr>
      <vt:lpstr>Producto 5 </vt:lpstr>
      <vt:lpstr>e) A.M.E. General. (Análisis Mesa de Expertos General) Producto 6</vt:lpstr>
      <vt:lpstr>Producto 6 </vt:lpstr>
      <vt:lpstr>Presentación de PowerPoint</vt:lpstr>
      <vt:lpstr>Presentación de PowerPoint</vt:lpstr>
      <vt:lpstr>Presentación de PowerPoint</vt:lpstr>
      <vt:lpstr>Presentación de PowerPoint</vt:lpstr>
      <vt:lpstr>g) E.I.P. Resumen (Estructura Inicial de Planeación. Resumen) Producto 7</vt:lpstr>
      <vt:lpstr>Producto 7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 E.I.P. Elaboración de Proyecto Producto 8</vt:lpstr>
      <vt:lpstr>Producto 8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Fotografías de la 2a. R.T. Producto 9.</vt:lpstr>
      <vt:lpstr>Presentación de PowerPoint</vt:lpstr>
      <vt:lpstr>3a REUNIÓN DE TRABAJO   </vt:lpstr>
      <vt:lpstr>PRODUCTO 10.  EVALUACIÓN. TIPOS,HERRAMIENTAS Y PRODUCTOS DE APRENDIZAJE.</vt:lpstr>
      <vt:lpstr>Producto 10 </vt:lpstr>
      <vt:lpstr>Presentación de PowerPoint</vt:lpstr>
      <vt:lpstr>Presentación de PowerPoint</vt:lpstr>
      <vt:lpstr>PRODUCTO 11.  EVALUACIÓN. FORMATOS. PRERREQUISITOS</vt:lpstr>
      <vt:lpstr>Producto 11 </vt:lpstr>
      <vt:lpstr>Presentación de PowerPoint</vt:lpstr>
      <vt:lpstr>Presentación de PowerPoint</vt:lpstr>
      <vt:lpstr>Presentación de PowerPoint</vt:lpstr>
      <vt:lpstr>Presentación de PowerPoint</vt:lpstr>
      <vt:lpstr>Presentación de PowerPoint</vt:lpstr>
      <vt:lpstr>Presentación de PowerPoint</vt:lpstr>
      <vt:lpstr>Producto 12 </vt:lpstr>
      <vt:lpstr>Presentación de PowerPoint</vt:lpstr>
      <vt:lpstr>4a REUNIÓN DE TRABAJO   </vt:lpstr>
      <vt:lpstr>Presentación de PowerPoint</vt:lpstr>
      <vt:lpstr>Pasos para elaborar una infografía digital</vt:lpstr>
      <vt:lpstr>Presentación de PowerPoint</vt:lpstr>
      <vt:lpstr>Producto 14 </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Portafolio virtual de evidencias</dc:title>
  <dc:creator>ADMIN</dc:creator>
  <cp:lastModifiedBy>ADMIN</cp:lastModifiedBy>
  <cp:revision>16</cp:revision>
  <dcterms:modified xsi:type="dcterms:W3CDTF">2018-06-25T20:48:28Z</dcterms:modified>
</cp:coreProperties>
</file>