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7" r:id="rId1"/>
  </p:sldMasterIdLst>
  <p:notesMasterIdLst>
    <p:notesMasterId r:id="rId47"/>
  </p:notesMasterIdLst>
  <p:sldIdLst>
    <p:sldId id="256" r:id="rId2"/>
    <p:sldId id="257" r:id="rId3"/>
    <p:sldId id="260" r:id="rId4"/>
    <p:sldId id="259" r:id="rId5"/>
    <p:sldId id="261" r:id="rId6"/>
    <p:sldId id="258" r:id="rId7"/>
    <p:sldId id="264" r:id="rId8"/>
    <p:sldId id="265" r:id="rId9"/>
    <p:sldId id="262" r:id="rId10"/>
    <p:sldId id="266" r:id="rId11"/>
    <p:sldId id="263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7" r:id="rId31"/>
    <p:sldId id="285" r:id="rId32"/>
    <p:sldId id="286" r:id="rId33"/>
    <p:sldId id="288" r:id="rId34"/>
    <p:sldId id="289" r:id="rId35"/>
    <p:sldId id="290" r:id="rId36"/>
    <p:sldId id="291" r:id="rId37"/>
    <p:sldId id="292" r:id="rId38"/>
    <p:sldId id="293" r:id="rId39"/>
    <p:sldId id="295" r:id="rId40"/>
    <p:sldId id="296" r:id="rId41"/>
    <p:sldId id="297" r:id="rId42"/>
    <p:sldId id="298" r:id="rId43"/>
    <p:sldId id="299" r:id="rId44"/>
    <p:sldId id="300" r:id="rId45"/>
    <p:sldId id="301" r:id="rId4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12DFEDA5-9CE7-41ED-8B0B-0900F314F51D}">
          <p14:sldIdLst>
            <p14:sldId id="256"/>
            <p14:sldId id="257"/>
            <p14:sldId id="260"/>
            <p14:sldId id="259"/>
            <p14:sldId id="261"/>
          </p14:sldIdLst>
        </p14:section>
        <p14:section name="5a" id="{F0CD6F55-4577-45F1-920D-161A5C52BF37}">
          <p14:sldIdLst>
            <p14:sldId id="258"/>
            <p14:sldId id="264"/>
            <p14:sldId id="265"/>
            <p14:sldId id="262"/>
            <p14:sldId id="266"/>
          </p14:sldIdLst>
        </p14:section>
        <p14:section name="5b" id="{74084417-FE6B-42D8-A94C-5BEE187E93B8}">
          <p14:sldIdLst>
            <p14:sldId id="263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8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7"/>
            <p14:sldId id="285"/>
            <p14:sldId id="286"/>
            <p14:sldId id="288"/>
            <p14:sldId id="289"/>
            <p14:sldId id="290"/>
            <p14:sldId id="291"/>
            <p14:sldId id="292"/>
            <p14:sldId id="293"/>
            <p14:sldId id="295"/>
            <p14:sldId id="296"/>
            <p14:sldId id="297"/>
            <p14:sldId id="298"/>
            <p14:sldId id="299"/>
            <p14:sldId id="300"/>
            <p14:sldId id="30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7A9699-377E-43BB-B981-2094AB7010A6}" type="doc">
      <dgm:prSet loTypeId="urn:microsoft.com/office/officeart/2005/8/layout/vList2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s-MX"/>
        </a:p>
      </dgm:t>
    </dgm:pt>
    <dgm:pt modelId="{F95C719B-BA30-48E6-B345-B66C8DB8CCEB}">
      <dgm:prSet phldrT="[Texto]"/>
      <dgm:spPr/>
      <dgm:t>
        <a:bodyPr/>
        <a:lstStyle/>
        <a:p>
          <a:r>
            <a:rPr lang="es-MX" dirty="0" smtClean="0"/>
            <a:t>Erika Quintero</a:t>
          </a:r>
          <a:endParaRPr lang="es-MX" dirty="0"/>
        </a:p>
      </dgm:t>
    </dgm:pt>
    <dgm:pt modelId="{CDF0A356-C045-4066-8771-3F28A327C6A6}" type="parTrans" cxnId="{27C0BBA5-AE94-450D-AD83-386D5E9A6493}">
      <dgm:prSet/>
      <dgm:spPr/>
      <dgm:t>
        <a:bodyPr/>
        <a:lstStyle/>
        <a:p>
          <a:endParaRPr lang="es-MX"/>
        </a:p>
      </dgm:t>
    </dgm:pt>
    <dgm:pt modelId="{EBF03FEC-42A9-4148-B738-3C3F03CAC4B0}" type="sibTrans" cxnId="{27C0BBA5-AE94-450D-AD83-386D5E9A6493}">
      <dgm:prSet/>
      <dgm:spPr/>
      <dgm:t>
        <a:bodyPr/>
        <a:lstStyle/>
        <a:p>
          <a:endParaRPr lang="es-MX"/>
        </a:p>
      </dgm:t>
    </dgm:pt>
    <dgm:pt modelId="{222A5B5B-B89E-474A-9BDD-3A672A1ACF2F}">
      <dgm:prSet phldrT="[Texto]"/>
      <dgm:spPr/>
      <dgm:t>
        <a:bodyPr/>
        <a:lstStyle/>
        <a:p>
          <a:r>
            <a:rPr lang="es-MX" dirty="0" smtClean="0"/>
            <a:t>Asignatura: Biología</a:t>
          </a:r>
          <a:endParaRPr lang="es-MX" dirty="0"/>
        </a:p>
      </dgm:t>
    </dgm:pt>
    <dgm:pt modelId="{28D5411E-ECFA-4753-9928-12CA454C2236}" type="parTrans" cxnId="{D6C13F5C-F3F6-4EDA-A34C-03D1D19EC9E9}">
      <dgm:prSet/>
      <dgm:spPr/>
      <dgm:t>
        <a:bodyPr/>
        <a:lstStyle/>
        <a:p>
          <a:endParaRPr lang="es-MX"/>
        </a:p>
      </dgm:t>
    </dgm:pt>
    <dgm:pt modelId="{FBDEE398-AF32-448F-B0DF-A1F7D338F767}" type="sibTrans" cxnId="{D6C13F5C-F3F6-4EDA-A34C-03D1D19EC9E9}">
      <dgm:prSet/>
      <dgm:spPr/>
      <dgm:t>
        <a:bodyPr/>
        <a:lstStyle/>
        <a:p>
          <a:endParaRPr lang="es-MX"/>
        </a:p>
      </dgm:t>
    </dgm:pt>
    <dgm:pt modelId="{0F5A07A5-78C8-412A-B590-307FCFC1A4AC}">
      <dgm:prSet phldrT="[Texto]"/>
      <dgm:spPr/>
      <dgm:t>
        <a:bodyPr/>
        <a:lstStyle/>
        <a:p>
          <a:r>
            <a:rPr lang="es-MX" dirty="0" smtClean="0"/>
            <a:t>Guadalupe Rodríguez </a:t>
          </a:r>
          <a:endParaRPr lang="es-MX" dirty="0"/>
        </a:p>
      </dgm:t>
    </dgm:pt>
    <dgm:pt modelId="{3062E1C9-C8FA-4DB6-A91D-16BD845CA472}" type="parTrans" cxnId="{48372D80-0783-4F62-9D66-FFADBB770838}">
      <dgm:prSet/>
      <dgm:spPr/>
      <dgm:t>
        <a:bodyPr/>
        <a:lstStyle/>
        <a:p>
          <a:endParaRPr lang="es-MX"/>
        </a:p>
      </dgm:t>
    </dgm:pt>
    <dgm:pt modelId="{A59070BC-4F27-41BE-B54A-2B67E09DE390}" type="sibTrans" cxnId="{48372D80-0783-4F62-9D66-FFADBB770838}">
      <dgm:prSet/>
      <dgm:spPr/>
      <dgm:t>
        <a:bodyPr/>
        <a:lstStyle/>
        <a:p>
          <a:endParaRPr lang="es-MX"/>
        </a:p>
      </dgm:t>
    </dgm:pt>
    <dgm:pt modelId="{CA8E9922-0BAA-4CE5-81AE-CCD835B168F5}">
      <dgm:prSet phldrT="[Texto]"/>
      <dgm:spPr/>
      <dgm:t>
        <a:bodyPr/>
        <a:lstStyle/>
        <a:p>
          <a:r>
            <a:rPr lang="es-MX" dirty="0" smtClean="0"/>
            <a:t>Luis Eduardo Piña</a:t>
          </a:r>
          <a:endParaRPr lang="es-MX" dirty="0"/>
        </a:p>
      </dgm:t>
    </dgm:pt>
    <dgm:pt modelId="{01CF82CB-AAF6-411B-924F-C3C610DC42EF}" type="parTrans" cxnId="{8929D925-20AE-4CF1-8073-CC73DCA281E4}">
      <dgm:prSet/>
      <dgm:spPr/>
      <dgm:t>
        <a:bodyPr/>
        <a:lstStyle/>
        <a:p>
          <a:endParaRPr lang="es-MX"/>
        </a:p>
      </dgm:t>
    </dgm:pt>
    <dgm:pt modelId="{BF468211-98AC-4006-9366-0364C8F6501B}" type="sibTrans" cxnId="{8929D925-20AE-4CF1-8073-CC73DCA281E4}">
      <dgm:prSet/>
      <dgm:spPr/>
      <dgm:t>
        <a:bodyPr/>
        <a:lstStyle/>
        <a:p>
          <a:endParaRPr lang="es-MX"/>
        </a:p>
      </dgm:t>
    </dgm:pt>
    <dgm:pt modelId="{96C10438-581A-442A-90EE-0682BEE3484B}">
      <dgm:prSet phldrT="[Texto]"/>
      <dgm:spPr/>
      <dgm:t>
        <a:bodyPr/>
        <a:lstStyle/>
        <a:p>
          <a:r>
            <a:rPr lang="es-MX" dirty="0" smtClean="0"/>
            <a:t>Asignatura: Educación Estética y Artística</a:t>
          </a:r>
          <a:endParaRPr lang="es-MX" dirty="0"/>
        </a:p>
      </dgm:t>
    </dgm:pt>
    <dgm:pt modelId="{6E64C305-24D5-4F25-AFDE-4ADD6D2B3F11}" type="sibTrans" cxnId="{8AAFE6D1-B395-48C4-92A0-0EC4D78D4202}">
      <dgm:prSet/>
      <dgm:spPr/>
      <dgm:t>
        <a:bodyPr/>
        <a:lstStyle/>
        <a:p>
          <a:endParaRPr lang="es-MX"/>
        </a:p>
      </dgm:t>
    </dgm:pt>
    <dgm:pt modelId="{75E467C5-AB99-48D3-9B5A-AFB89CF19EE5}" type="parTrans" cxnId="{8AAFE6D1-B395-48C4-92A0-0EC4D78D4202}">
      <dgm:prSet/>
      <dgm:spPr/>
      <dgm:t>
        <a:bodyPr/>
        <a:lstStyle/>
        <a:p>
          <a:endParaRPr lang="es-MX"/>
        </a:p>
      </dgm:t>
    </dgm:pt>
    <dgm:pt modelId="{01B08794-2EB5-4B3B-952B-B2EF1CFA3918}">
      <dgm:prSet/>
      <dgm:spPr/>
      <dgm:t>
        <a:bodyPr/>
        <a:lstStyle/>
        <a:p>
          <a:r>
            <a:rPr lang="es-MX" dirty="0" smtClean="0"/>
            <a:t>Asignatura: Ética</a:t>
          </a:r>
          <a:endParaRPr lang="es-MX" dirty="0"/>
        </a:p>
      </dgm:t>
    </dgm:pt>
    <dgm:pt modelId="{DEE3B649-A500-493C-809F-2A8E7FA0F098}" type="parTrans" cxnId="{2CA99B08-AD58-4A72-A224-7D3BE3553D2F}">
      <dgm:prSet/>
      <dgm:spPr/>
      <dgm:t>
        <a:bodyPr/>
        <a:lstStyle/>
        <a:p>
          <a:endParaRPr lang="es-MX"/>
        </a:p>
      </dgm:t>
    </dgm:pt>
    <dgm:pt modelId="{F6834A08-AF6D-49D2-B647-660AFB88C140}" type="sibTrans" cxnId="{2CA99B08-AD58-4A72-A224-7D3BE3553D2F}">
      <dgm:prSet/>
      <dgm:spPr/>
      <dgm:t>
        <a:bodyPr/>
        <a:lstStyle/>
        <a:p>
          <a:endParaRPr lang="es-MX"/>
        </a:p>
      </dgm:t>
    </dgm:pt>
    <dgm:pt modelId="{D7FAFEA8-47CE-4B4F-BEC7-29E389C2CBAA}" type="pres">
      <dgm:prSet presAssocID="{977A9699-377E-43BB-B981-2094AB7010A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5F1165D5-B76A-44F7-803D-F73DD1644F78}" type="pres">
      <dgm:prSet presAssocID="{F95C719B-BA30-48E6-B345-B66C8DB8CCEB}" presName="parentText" presStyleLbl="node1" presStyleIdx="0" presStyleCnt="3" custLinFactNeighborY="-2650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4FC6F07-DFB7-4877-894C-47E811E02CD4}" type="pres">
      <dgm:prSet presAssocID="{F95C719B-BA30-48E6-B345-B66C8DB8CCEB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D724DFB-2AEB-4D96-A23D-94BE0D870CF7}" type="pres">
      <dgm:prSet presAssocID="{0F5A07A5-78C8-412A-B590-307FCFC1A4A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6E7DD8D-601F-4D3B-8242-6BA3937E89E6}" type="pres">
      <dgm:prSet presAssocID="{0F5A07A5-78C8-412A-B590-307FCFC1A4AC}" presName="childText" presStyleLbl="revTx" presStyleIdx="1" presStyleCnt="3" custLinFactNeighborX="0" custLinFactNeighborY="334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E9D4846-B90D-48A6-9D45-89E28DB86869}" type="pres">
      <dgm:prSet presAssocID="{CA8E9922-0BAA-4CE5-81AE-CCD835B168F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DCCE9CC-E462-4C04-9543-0C9D38F78DEB}" type="pres">
      <dgm:prSet presAssocID="{CA8E9922-0BAA-4CE5-81AE-CCD835B168F5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211416E5-FC73-43CD-99B3-C7FBECA6CF95}" type="presOf" srcId="{F95C719B-BA30-48E6-B345-B66C8DB8CCEB}" destId="{5F1165D5-B76A-44F7-803D-F73DD1644F78}" srcOrd="0" destOrd="0" presId="urn:microsoft.com/office/officeart/2005/8/layout/vList2"/>
    <dgm:cxn modelId="{8929D925-20AE-4CF1-8073-CC73DCA281E4}" srcId="{977A9699-377E-43BB-B981-2094AB7010A6}" destId="{CA8E9922-0BAA-4CE5-81AE-CCD835B168F5}" srcOrd="2" destOrd="0" parTransId="{01CF82CB-AAF6-411B-924F-C3C610DC42EF}" sibTransId="{BF468211-98AC-4006-9366-0364C8F6501B}"/>
    <dgm:cxn modelId="{1C3DAAEF-79C8-4491-932D-A767F47388CF}" type="presOf" srcId="{01B08794-2EB5-4B3B-952B-B2EF1CFA3918}" destId="{6DCCE9CC-E462-4C04-9543-0C9D38F78DEB}" srcOrd="0" destOrd="0" presId="urn:microsoft.com/office/officeart/2005/8/layout/vList2"/>
    <dgm:cxn modelId="{6D562DC7-1DCB-46B8-8CCA-05375E28E481}" type="presOf" srcId="{0F5A07A5-78C8-412A-B590-307FCFC1A4AC}" destId="{6D724DFB-2AEB-4D96-A23D-94BE0D870CF7}" srcOrd="0" destOrd="0" presId="urn:microsoft.com/office/officeart/2005/8/layout/vList2"/>
    <dgm:cxn modelId="{D6C13F5C-F3F6-4EDA-A34C-03D1D19EC9E9}" srcId="{F95C719B-BA30-48E6-B345-B66C8DB8CCEB}" destId="{222A5B5B-B89E-474A-9BDD-3A672A1ACF2F}" srcOrd="0" destOrd="0" parTransId="{28D5411E-ECFA-4753-9928-12CA454C2236}" sibTransId="{FBDEE398-AF32-448F-B0DF-A1F7D338F767}"/>
    <dgm:cxn modelId="{A24D344B-DF00-43AE-9BA6-6D9BE0A2C534}" type="presOf" srcId="{96C10438-581A-442A-90EE-0682BEE3484B}" destId="{36E7DD8D-601F-4D3B-8242-6BA3937E89E6}" srcOrd="0" destOrd="0" presId="urn:microsoft.com/office/officeart/2005/8/layout/vList2"/>
    <dgm:cxn modelId="{8795E187-C28D-4168-962C-494415BA8DB9}" type="presOf" srcId="{CA8E9922-0BAA-4CE5-81AE-CCD835B168F5}" destId="{2E9D4846-B90D-48A6-9D45-89E28DB86869}" srcOrd="0" destOrd="0" presId="urn:microsoft.com/office/officeart/2005/8/layout/vList2"/>
    <dgm:cxn modelId="{2CA99B08-AD58-4A72-A224-7D3BE3553D2F}" srcId="{CA8E9922-0BAA-4CE5-81AE-CCD835B168F5}" destId="{01B08794-2EB5-4B3B-952B-B2EF1CFA3918}" srcOrd="0" destOrd="0" parTransId="{DEE3B649-A500-493C-809F-2A8E7FA0F098}" sibTransId="{F6834A08-AF6D-49D2-B647-660AFB88C140}"/>
    <dgm:cxn modelId="{3E42F566-B8A6-400E-8C8C-DD2D507F92DA}" type="presOf" srcId="{222A5B5B-B89E-474A-9BDD-3A672A1ACF2F}" destId="{04FC6F07-DFB7-4877-894C-47E811E02CD4}" srcOrd="0" destOrd="0" presId="urn:microsoft.com/office/officeart/2005/8/layout/vList2"/>
    <dgm:cxn modelId="{48372D80-0783-4F62-9D66-FFADBB770838}" srcId="{977A9699-377E-43BB-B981-2094AB7010A6}" destId="{0F5A07A5-78C8-412A-B590-307FCFC1A4AC}" srcOrd="1" destOrd="0" parTransId="{3062E1C9-C8FA-4DB6-A91D-16BD845CA472}" sibTransId="{A59070BC-4F27-41BE-B54A-2B67E09DE390}"/>
    <dgm:cxn modelId="{27C0BBA5-AE94-450D-AD83-386D5E9A6493}" srcId="{977A9699-377E-43BB-B981-2094AB7010A6}" destId="{F95C719B-BA30-48E6-B345-B66C8DB8CCEB}" srcOrd="0" destOrd="0" parTransId="{CDF0A356-C045-4066-8771-3F28A327C6A6}" sibTransId="{EBF03FEC-42A9-4148-B738-3C3F03CAC4B0}"/>
    <dgm:cxn modelId="{8AAFE6D1-B395-48C4-92A0-0EC4D78D4202}" srcId="{0F5A07A5-78C8-412A-B590-307FCFC1A4AC}" destId="{96C10438-581A-442A-90EE-0682BEE3484B}" srcOrd="0" destOrd="0" parTransId="{75E467C5-AB99-48D3-9B5A-AFB89CF19EE5}" sibTransId="{6E64C305-24D5-4F25-AFDE-4ADD6D2B3F11}"/>
    <dgm:cxn modelId="{8110E6B4-BB33-4075-867F-3B1CAFD5536A}" type="presOf" srcId="{977A9699-377E-43BB-B981-2094AB7010A6}" destId="{D7FAFEA8-47CE-4B4F-BEC7-29E389C2CBAA}" srcOrd="0" destOrd="0" presId="urn:microsoft.com/office/officeart/2005/8/layout/vList2"/>
    <dgm:cxn modelId="{EF9FE104-D5A6-4D6A-A507-2DF2BEDDE904}" type="presParOf" srcId="{D7FAFEA8-47CE-4B4F-BEC7-29E389C2CBAA}" destId="{5F1165D5-B76A-44F7-803D-F73DD1644F78}" srcOrd="0" destOrd="0" presId="urn:microsoft.com/office/officeart/2005/8/layout/vList2"/>
    <dgm:cxn modelId="{AD39E5B4-0589-4743-8406-314B2C7CDC8B}" type="presParOf" srcId="{D7FAFEA8-47CE-4B4F-BEC7-29E389C2CBAA}" destId="{04FC6F07-DFB7-4877-894C-47E811E02CD4}" srcOrd="1" destOrd="0" presId="urn:microsoft.com/office/officeart/2005/8/layout/vList2"/>
    <dgm:cxn modelId="{4A4CC724-024C-47D6-AA8C-91FE21772F25}" type="presParOf" srcId="{D7FAFEA8-47CE-4B4F-BEC7-29E389C2CBAA}" destId="{6D724DFB-2AEB-4D96-A23D-94BE0D870CF7}" srcOrd="2" destOrd="0" presId="urn:microsoft.com/office/officeart/2005/8/layout/vList2"/>
    <dgm:cxn modelId="{91F473F5-D851-4CA6-BFCB-51A984032178}" type="presParOf" srcId="{D7FAFEA8-47CE-4B4F-BEC7-29E389C2CBAA}" destId="{36E7DD8D-601F-4D3B-8242-6BA3937E89E6}" srcOrd="3" destOrd="0" presId="urn:microsoft.com/office/officeart/2005/8/layout/vList2"/>
    <dgm:cxn modelId="{68CB9C85-4059-4886-8F81-9667DDD2B0AB}" type="presParOf" srcId="{D7FAFEA8-47CE-4B4F-BEC7-29E389C2CBAA}" destId="{2E9D4846-B90D-48A6-9D45-89E28DB86869}" srcOrd="4" destOrd="0" presId="urn:microsoft.com/office/officeart/2005/8/layout/vList2"/>
    <dgm:cxn modelId="{26F20AAF-EC2D-4324-992F-795B29A4EAAA}" type="presParOf" srcId="{D7FAFEA8-47CE-4B4F-BEC7-29E389C2CBAA}" destId="{6DCCE9CC-E462-4C04-9543-0C9D38F78DEB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1BA3E1-B8C2-43FB-BDAE-6888865897FF}" type="doc">
      <dgm:prSet loTypeId="urn:microsoft.com/office/officeart/2005/8/layout/radial6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179BAA93-6A6E-4366-8FB0-1590DDC0C6ED}">
      <dgm:prSet phldrT="[Texto]" custT="1"/>
      <dgm:spPr/>
      <dgm:t>
        <a:bodyPr/>
        <a:lstStyle/>
        <a:p>
          <a:r>
            <a:rPr lang="es-MX" sz="1600" u="none" dirty="0" smtClean="0"/>
            <a:t>Contaminación ambiental en </a:t>
          </a:r>
          <a:r>
            <a:rPr lang="es-MX" sz="1600" u="none" dirty="0" err="1" smtClean="0"/>
            <a:t>Chignahuapan</a:t>
          </a:r>
          <a:r>
            <a:rPr lang="es-MX" sz="1600" u="none" dirty="0" smtClean="0"/>
            <a:t>, por la producción de esferas</a:t>
          </a:r>
          <a:endParaRPr lang="es-MX" sz="1600" u="none" dirty="0"/>
        </a:p>
      </dgm:t>
    </dgm:pt>
    <dgm:pt modelId="{731D1AEA-D7BE-467C-A015-7FB772E53BC6}" type="parTrans" cxnId="{FFA70A0C-E38A-40EF-8480-491A6585043E}">
      <dgm:prSet/>
      <dgm:spPr/>
      <dgm:t>
        <a:bodyPr/>
        <a:lstStyle/>
        <a:p>
          <a:endParaRPr lang="es-MX"/>
        </a:p>
      </dgm:t>
    </dgm:pt>
    <dgm:pt modelId="{E081FFC3-7075-4ADE-B91F-426BC69D2BE1}" type="sibTrans" cxnId="{FFA70A0C-E38A-40EF-8480-491A6585043E}">
      <dgm:prSet/>
      <dgm:spPr/>
      <dgm:t>
        <a:bodyPr/>
        <a:lstStyle/>
        <a:p>
          <a:endParaRPr lang="es-MX"/>
        </a:p>
      </dgm:t>
    </dgm:pt>
    <dgm:pt modelId="{A91C72DA-490F-4655-9131-91EF79FB4558}">
      <dgm:prSet phldrT="[Texto]"/>
      <dgm:spPr/>
      <dgm:t>
        <a:bodyPr/>
        <a:lstStyle/>
        <a:p>
          <a:r>
            <a:rPr lang="es-MX" dirty="0" smtClean="0"/>
            <a:t>Biología</a:t>
          </a:r>
          <a:endParaRPr lang="es-MX" dirty="0"/>
        </a:p>
      </dgm:t>
    </dgm:pt>
    <dgm:pt modelId="{3702A2A2-2985-4123-B941-7515FFD264D2}" type="parTrans" cxnId="{E6765833-81CC-4F81-BE7E-6059E8006CD7}">
      <dgm:prSet/>
      <dgm:spPr/>
      <dgm:t>
        <a:bodyPr/>
        <a:lstStyle/>
        <a:p>
          <a:endParaRPr lang="es-MX"/>
        </a:p>
      </dgm:t>
    </dgm:pt>
    <dgm:pt modelId="{F56DBB84-9901-4DE0-85D0-9017830A5DE0}" type="sibTrans" cxnId="{E6765833-81CC-4F81-BE7E-6059E8006CD7}">
      <dgm:prSet/>
      <dgm:spPr/>
      <dgm:t>
        <a:bodyPr/>
        <a:lstStyle/>
        <a:p>
          <a:endParaRPr lang="es-MX"/>
        </a:p>
      </dgm:t>
    </dgm:pt>
    <dgm:pt modelId="{231098B6-9EED-4B09-AA8F-3BDB318B82B5}">
      <dgm:prSet phldrT="[Texto]"/>
      <dgm:spPr/>
      <dgm:t>
        <a:bodyPr/>
        <a:lstStyle/>
        <a:p>
          <a:r>
            <a:rPr lang="es-MX" dirty="0" smtClean="0"/>
            <a:t>Ética</a:t>
          </a:r>
          <a:endParaRPr lang="es-MX" dirty="0"/>
        </a:p>
      </dgm:t>
    </dgm:pt>
    <dgm:pt modelId="{DBBACAD1-6EBF-42C2-B185-D4B1762FA40C}" type="parTrans" cxnId="{C82935E2-45D8-461A-9AAC-6ABF471CD833}">
      <dgm:prSet/>
      <dgm:spPr/>
      <dgm:t>
        <a:bodyPr/>
        <a:lstStyle/>
        <a:p>
          <a:endParaRPr lang="es-MX"/>
        </a:p>
      </dgm:t>
    </dgm:pt>
    <dgm:pt modelId="{FE48864D-9912-4822-B6B6-534AC4765FB2}" type="sibTrans" cxnId="{C82935E2-45D8-461A-9AAC-6ABF471CD833}">
      <dgm:prSet/>
      <dgm:spPr/>
      <dgm:t>
        <a:bodyPr/>
        <a:lstStyle/>
        <a:p>
          <a:endParaRPr lang="es-MX"/>
        </a:p>
      </dgm:t>
    </dgm:pt>
    <dgm:pt modelId="{54E4B5C3-B433-4758-A08E-01DC39B0A02B}">
      <dgm:prSet phldrT="[Texto]"/>
      <dgm:spPr/>
      <dgm:t>
        <a:bodyPr/>
        <a:lstStyle/>
        <a:p>
          <a:r>
            <a:rPr lang="es-MX" dirty="0" smtClean="0"/>
            <a:t>Artes</a:t>
          </a:r>
          <a:endParaRPr lang="es-MX" dirty="0"/>
        </a:p>
      </dgm:t>
    </dgm:pt>
    <dgm:pt modelId="{0BBAFF3D-5400-49B0-892C-04B2FC2F5B5D}" type="parTrans" cxnId="{01D8261F-1880-4348-8BCF-8E1D78372E2C}">
      <dgm:prSet/>
      <dgm:spPr/>
      <dgm:t>
        <a:bodyPr/>
        <a:lstStyle/>
        <a:p>
          <a:endParaRPr lang="es-MX"/>
        </a:p>
      </dgm:t>
    </dgm:pt>
    <dgm:pt modelId="{B80546CF-AAFD-4A84-ABBC-9EF40A65E9E1}" type="sibTrans" cxnId="{01D8261F-1880-4348-8BCF-8E1D78372E2C}">
      <dgm:prSet/>
      <dgm:spPr/>
      <dgm:t>
        <a:bodyPr/>
        <a:lstStyle/>
        <a:p>
          <a:endParaRPr lang="es-MX"/>
        </a:p>
      </dgm:t>
    </dgm:pt>
    <dgm:pt modelId="{27A03BBD-E32D-46D9-BB97-2408DE29B891}" type="pres">
      <dgm:prSet presAssocID="{B41BA3E1-B8C2-43FB-BDAE-6888865897F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5FFE30BB-CE5A-477E-A7A3-F6B292482D84}" type="pres">
      <dgm:prSet presAssocID="{179BAA93-6A6E-4366-8FB0-1590DDC0C6ED}" presName="centerShape" presStyleLbl="node0" presStyleIdx="0" presStyleCnt="1" custLinFactNeighborX="-14409" custLinFactNeighborY="11872"/>
      <dgm:spPr/>
      <dgm:t>
        <a:bodyPr/>
        <a:lstStyle/>
        <a:p>
          <a:endParaRPr lang="es-MX"/>
        </a:p>
      </dgm:t>
    </dgm:pt>
    <dgm:pt modelId="{9BBDA570-2AC5-47E3-B64B-F4472E22A952}" type="pres">
      <dgm:prSet presAssocID="{A91C72DA-490F-4655-9131-91EF79FB4558}" presName="node" presStyleLbl="node1" presStyleIdx="0" presStyleCnt="3" custRadScaleRad="81520" custRadScaleInc="-5175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CE40FAB-90D1-4F60-BFDD-C099A7FC7F43}" type="pres">
      <dgm:prSet presAssocID="{A91C72DA-490F-4655-9131-91EF79FB4558}" presName="dummy" presStyleCnt="0"/>
      <dgm:spPr/>
    </dgm:pt>
    <dgm:pt modelId="{C6CFB9D7-B30E-4C5F-ACFE-30CB70B9E550}" type="pres">
      <dgm:prSet presAssocID="{F56DBB84-9901-4DE0-85D0-9017830A5DE0}" presName="sibTrans" presStyleLbl="sibTrans2D1" presStyleIdx="0" presStyleCnt="3"/>
      <dgm:spPr/>
      <dgm:t>
        <a:bodyPr/>
        <a:lstStyle/>
        <a:p>
          <a:endParaRPr lang="es-MX"/>
        </a:p>
      </dgm:t>
    </dgm:pt>
    <dgm:pt modelId="{27D68EA9-9310-4B3B-A4E1-992EF5F3A8E4}" type="pres">
      <dgm:prSet presAssocID="{231098B6-9EED-4B09-AA8F-3BDB318B82B5}" presName="node" presStyleLbl="node1" presStyleIdx="1" presStyleCnt="3" custRadScaleRad="93687" custRadScaleInc="5479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3172A1D-2A98-425F-A10C-A18FFA1C04CA}" type="pres">
      <dgm:prSet presAssocID="{231098B6-9EED-4B09-AA8F-3BDB318B82B5}" presName="dummy" presStyleCnt="0"/>
      <dgm:spPr/>
    </dgm:pt>
    <dgm:pt modelId="{5DC953CC-C7E3-494F-97A6-3A1C6CE2DB55}" type="pres">
      <dgm:prSet presAssocID="{FE48864D-9912-4822-B6B6-534AC4765FB2}" presName="sibTrans" presStyleLbl="sibTrans2D1" presStyleIdx="1" presStyleCnt="3"/>
      <dgm:spPr/>
      <dgm:t>
        <a:bodyPr/>
        <a:lstStyle/>
        <a:p>
          <a:endParaRPr lang="es-MX"/>
        </a:p>
      </dgm:t>
    </dgm:pt>
    <dgm:pt modelId="{0327E1F6-3A7F-4EBD-BADD-AB57AE8A0761}" type="pres">
      <dgm:prSet presAssocID="{54E4B5C3-B433-4758-A08E-01DC39B0A02B}" presName="node" presStyleLbl="node1" presStyleIdx="2" presStyleCnt="3" custRadScaleRad="136967" custRadScaleInc="-643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E889D33-435F-45B7-9448-F8FB3A8BC565}" type="pres">
      <dgm:prSet presAssocID="{54E4B5C3-B433-4758-A08E-01DC39B0A02B}" presName="dummy" presStyleCnt="0"/>
      <dgm:spPr/>
    </dgm:pt>
    <dgm:pt modelId="{1D0448C8-E481-4F53-8FB2-D80FDF2CA248}" type="pres">
      <dgm:prSet presAssocID="{B80546CF-AAFD-4A84-ABBC-9EF40A65E9E1}" presName="sibTrans" presStyleLbl="sibTrans2D1" presStyleIdx="2" presStyleCnt="3"/>
      <dgm:spPr/>
      <dgm:t>
        <a:bodyPr/>
        <a:lstStyle/>
        <a:p>
          <a:endParaRPr lang="es-MX"/>
        </a:p>
      </dgm:t>
    </dgm:pt>
  </dgm:ptLst>
  <dgm:cxnLst>
    <dgm:cxn modelId="{1B4BCDA4-EE31-432A-861C-600B17882C96}" type="presOf" srcId="{179BAA93-6A6E-4366-8FB0-1590DDC0C6ED}" destId="{5FFE30BB-CE5A-477E-A7A3-F6B292482D84}" srcOrd="0" destOrd="0" presId="urn:microsoft.com/office/officeart/2005/8/layout/radial6"/>
    <dgm:cxn modelId="{F6C72F9F-C5AD-439A-BAF5-3D3072E47BDB}" type="presOf" srcId="{231098B6-9EED-4B09-AA8F-3BDB318B82B5}" destId="{27D68EA9-9310-4B3B-A4E1-992EF5F3A8E4}" srcOrd="0" destOrd="0" presId="urn:microsoft.com/office/officeart/2005/8/layout/radial6"/>
    <dgm:cxn modelId="{E6765833-81CC-4F81-BE7E-6059E8006CD7}" srcId="{179BAA93-6A6E-4366-8FB0-1590DDC0C6ED}" destId="{A91C72DA-490F-4655-9131-91EF79FB4558}" srcOrd="0" destOrd="0" parTransId="{3702A2A2-2985-4123-B941-7515FFD264D2}" sibTransId="{F56DBB84-9901-4DE0-85D0-9017830A5DE0}"/>
    <dgm:cxn modelId="{F474F997-7772-4432-A565-E5E16B0DF251}" type="presOf" srcId="{54E4B5C3-B433-4758-A08E-01DC39B0A02B}" destId="{0327E1F6-3A7F-4EBD-BADD-AB57AE8A0761}" srcOrd="0" destOrd="0" presId="urn:microsoft.com/office/officeart/2005/8/layout/radial6"/>
    <dgm:cxn modelId="{C82935E2-45D8-461A-9AAC-6ABF471CD833}" srcId="{179BAA93-6A6E-4366-8FB0-1590DDC0C6ED}" destId="{231098B6-9EED-4B09-AA8F-3BDB318B82B5}" srcOrd="1" destOrd="0" parTransId="{DBBACAD1-6EBF-42C2-B185-D4B1762FA40C}" sibTransId="{FE48864D-9912-4822-B6B6-534AC4765FB2}"/>
    <dgm:cxn modelId="{867A52FE-CDBA-4798-9C91-EF3B45740453}" type="presOf" srcId="{F56DBB84-9901-4DE0-85D0-9017830A5DE0}" destId="{C6CFB9D7-B30E-4C5F-ACFE-30CB70B9E550}" srcOrd="0" destOrd="0" presId="urn:microsoft.com/office/officeart/2005/8/layout/radial6"/>
    <dgm:cxn modelId="{A344A814-4DA6-4877-88CF-C2679266BE86}" type="presOf" srcId="{FE48864D-9912-4822-B6B6-534AC4765FB2}" destId="{5DC953CC-C7E3-494F-97A6-3A1C6CE2DB55}" srcOrd="0" destOrd="0" presId="urn:microsoft.com/office/officeart/2005/8/layout/radial6"/>
    <dgm:cxn modelId="{AC9C7E06-323E-42BF-A7E3-CB89EBE91D98}" type="presOf" srcId="{B41BA3E1-B8C2-43FB-BDAE-6888865897FF}" destId="{27A03BBD-E32D-46D9-BB97-2408DE29B891}" srcOrd="0" destOrd="0" presId="urn:microsoft.com/office/officeart/2005/8/layout/radial6"/>
    <dgm:cxn modelId="{167C2937-440C-432C-ABBD-DE832857D5D3}" type="presOf" srcId="{B80546CF-AAFD-4A84-ABBC-9EF40A65E9E1}" destId="{1D0448C8-E481-4F53-8FB2-D80FDF2CA248}" srcOrd="0" destOrd="0" presId="urn:microsoft.com/office/officeart/2005/8/layout/radial6"/>
    <dgm:cxn modelId="{53E8E15D-0930-464B-BE68-C510C2E9B9F8}" type="presOf" srcId="{A91C72DA-490F-4655-9131-91EF79FB4558}" destId="{9BBDA570-2AC5-47E3-B64B-F4472E22A952}" srcOrd="0" destOrd="0" presId="urn:microsoft.com/office/officeart/2005/8/layout/radial6"/>
    <dgm:cxn modelId="{01D8261F-1880-4348-8BCF-8E1D78372E2C}" srcId="{179BAA93-6A6E-4366-8FB0-1590DDC0C6ED}" destId="{54E4B5C3-B433-4758-A08E-01DC39B0A02B}" srcOrd="2" destOrd="0" parTransId="{0BBAFF3D-5400-49B0-892C-04B2FC2F5B5D}" sibTransId="{B80546CF-AAFD-4A84-ABBC-9EF40A65E9E1}"/>
    <dgm:cxn modelId="{FFA70A0C-E38A-40EF-8480-491A6585043E}" srcId="{B41BA3E1-B8C2-43FB-BDAE-6888865897FF}" destId="{179BAA93-6A6E-4366-8FB0-1590DDC0C6ED}" srcOrd="0" destOrd="0" parTransId="{731D1AEA-D7BE-467C-A015-7FB772E53BC6}" sibTransId="{E081FFC3-7075-4ADE-B91F-426BC69D2BE1}"/>
    <dgm:cxn modelId="{9E767D61-16DB-4560-A079-2B98AA7DC141}" type="presParOf" srcId="{27A03BBD-E32D-46D9-BB97-2408DE29B891}" destId="{5FFE30BB-CE5A-477E-A7A3-F6B292482D84}" srcOrd="0" destOrd="0" presId="urn:microsoft.com/office/officeart/2005/8/layout/radial6"/>
    <dgm:cxn modelId="{ED239A87-7D9B-4729-9F4D-AA800D4FBE2A}" type="presParOf" srcId="{27A03BBD-E32D-46D9-BB97-2408DE29B891}" destId="{9BBDA570-2AC5-47E3-B64B-F4472E22A952}" srcOrd="1" destOrd="0" presId="urn:microsoft.com/office/officeart/2005/8/layout/radial6"/>
    <dgm:cxn modelId="{711560F2-A3BB-4FF8-90D9-3D3DB4259E27}" type="presParOf" srcId="{27A03BBD-E32D-46D9-BB97-2408DE29B891}" destId="{FCE40FAB-90D1-4F60-BFDD-C099A7FC7F43}" srcOrd="2" destOrd="0" presId="urn:microsoft.com/office/officeart/2005/8/layout/radial6"/>
    <dgm:cxn modelId="{215CB615-33DC-4C69-894A-DBA3093D7E5C}" type="presParOf" srcId="{27A03BBD-E32D-46D9-BB97-2408DE29B891}" destId="{C6CFB9D7-B30E-4C5F-ACFE-30CB70B9E550}" srcOrd="3" destOrd="0" presId="urn:microsoft.com/office/officeart/2005/8/layout/radial6"/>
    <dgm:cxn modelId="{95BDFE8D-EA18-46E3-8DB9-432823C9DEAF}" type="presParOf" srcId="{27A03BBD-E32D-46D9-BB97-2408DE29B891}" destId="{27D68EA9-9310-4B3B-A4E1-992EF5F3A8E4}" srcOrd="4" destOrd="0" presId="urn:microsoft.com/office/officeart/2005/8/layout/radial6"/>
    <dgm:cxn modelId="{90B78ECA-FF9A-45D2-BA22-15C15D81DE61}" type="presParOf" srcId="{27A03BBD-E32D-46D9-BB97-2408DE29B891}" destId="{C3172A1D-2A98-425F-A10C-A18FFA1C04CA}" srcOrd="5" destOrd="0" presId="urn:microsoft.com/office/officeart/2005/8/layout/radial6"/>
    <dgm:cxn modelId="{50AB9DD7-9847-4D8F-8731-059763E7E935}" type="presParOf" srcId="{27A03BBD-E32D-46D9-BB97-2408DE29B891}" destId="{5DC953CC-C7E3-494F-97A6-3A1C6CE2DB55}" srcOrd="6" destOrd="0" presId="urn:microsoft.com/office/officeart/2005/8/layout/radial6"/>
    <dgm:cxn modelId="{4F81BB6F-CCA3-4E71-B3C8-137046CE6C5A}" type="presParOf" srcId="{27A03BBD-E32D-46D9-BB97-2408DE29B891}" destId="{0327E1F6-3A7F-4EBD-BADD-AB57AE8A0761}" srcOrd="7" destOrd="0" presId="urn:microsoft.com/office/officeart/2005/8/layout/radial6"/>
    <dgm:cxn modelId="{460F5225-886F-42D8-B8C5-7770DB879825}" type="presParOf" srcId="{27A03BBD-E32D-46D9-BB97-2408DE29B891}" destId="{BE889D33-435F-45B7-9448-F8FB3A8BC565}" srcOrd="8" destOrd="0" presId="urn:microsoft.com/office/officeart/2005/8/layout/radial6"/>
    <dgm:cxn modelId="{AAF1331F-F0BE-4195-98C2-A88957284CF5}" type="presParOf" srcId="{27A03BBD-E32D-46D9-BB97-2408DE29B891}" destId="{1D0448C8-E481-4F53-8FB2-D80FDF2CA248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1165D5-B76A-44F7-803D-F73DD1644F78}">
      <dsp:nvSpPr>
        <dsp:cNvPr id="0" name=""/>
        <dsp:cNvSpPr/>
      </dsp:nvSpPr>
      <dsp:spPr>
        <a:xfrm>
          <a:off x="0" y="0"/>
          <a:ext cx="6326846" cy="4797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Erika Quintero</a:t>
          </a:r>
          <a:endParaRPr lang="es-MX" sz="2000" kern="1200" dirty="0"/>
        </a:p>
      </dsp:txBody>
      <dsp:txXfrm>
        <a:off x="23417" y="23417"/>
        <a:ext cx="6280012" cy="432866"/>
      </dsp:txXfrm>
    </dsp:sp>
    <dsp:sp modelId="{04FC6F07-DFB7-4877-894C-47E811E02CD4}">
      <dsp:nvSpPr>
        <dsp:cNvPr id="0" name=""/>
        <dsp:cNvSpPr/>
      </dsp:nvSpPr>
      <dsp:spPr>
        <a:xfrm>
          <a:off x="0" y="484308"/>
          <a:ext cx="6326846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0877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600" kern="1200" dirty="0" smtClean="0"/>
            <a:t>Asignatura: Biología</a:t>
          </a:r>
          <a:endParaRPr lang="es-MX" sz="1600" kern="1200" dirty="0"/>
        </a:p>
      </dsp:txBody>
      <dsp:txXfrm>
        <a:off x="0" y="484308"/>
        <a:ext cx="6326846" cy="331200"/>
      </dsp:txXfrm>
    </dsp:sp>
    <dsp:sp modelId="{6D724DFB-2AEB-4D96-A23D-94BE0D870CF7}">
      <dsp:nvSpPr>
        <dsp:cNvPr id="0" name=""/>
        <dsp:cNvSpPr/>
      </dsp:nvSpPr>
      <dsp:spPr>
        <a:xfrm>
          <a:off x="0" y="815508"/>
          <a:ext cx="6326846" cy="4797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Guadalupe Rodríguez </a:t>
          </a:r>
          <a:endParaRPr lang="es-MX" sz="2000" kern="1200" dirty="0"/>
        </a:p>
      </dsp:txBody>
      <dsp:txXfrm>
        <a:off x="23417" y="838925"/>
        <a:ext cx="6280012" cy="432866"/>
      </dsp:txXfrm>
    </dsp:sp>
    <dsp:sp modelId="{36E7DD8D-601F-4D3B-8242-6BA3937E89E6}">
      <dsp:nvSpPr>
        <dsp:cNvPr id="0" name=""/>
        <dsp:cNvSpPr/>
      </dsp:nvSpPr>
      <dsp:spPr>
        <a:xfrm>
          <a:off x="0" y="1311249"/>
          <a:ext cx="6326846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0877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600" kern="1200" dirty="0" smtClean="0"/>
            <a:t>Asignatura: Educación Estética y Artística</a:t>
          </a:r>
          <a:endParaRPr lang="es-MX" sz="1600" kern="1200" dirty="0"/>
        </a:p>
      </dsp:txBody>
      <dsp:txXfrm>
        <a:off x="0" y="1311249"/>
        <a:ext cx="6326846" cy="331200"/>
      </dsp:txXfrm>
    </dsp:sp>
    <dsp:sp modelId="{2E9D4846-B90D-48A6-9D45-89E28DB86869}">
      <dsp:nvSpPr>
        <dsp:cNvPr id="0" name=""/>
        <dsp:cNvSpPr/>
      </dsp:nvSpPr>
      <dsp:spPr>
        <a:xfrm>
          <a:off x="0" y="1626408"/>
          <a:ext cx="6326846" cy="4797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Luis Eduardo Piña</a:t>
          </a:r>
          <a:endParaRPr lang="es-MX" sz="2000" kern="1200" dirty="0"/>
        </a:p>
      </dsp:txBody>
      <dsp:txXfrm>
        <a:off x="23417" y="1649825"/>
        <a:ext cx="6280012" cy="432866"/>
      </dsp:txXfrm>
    </dsp:sp>
    <dsp:sp modelId="{6DCCE9CC-E462-4C04-9543-0C9D38F78DEB}">
      <dsp:nvSpPr>
        <dsp:cNvPr id="0" name=""/>
        <dsp:cNvSpPr/>
      </dsp:nvSpPr>
      <dsp:spPr>
        <a:xfrm>
          <a:off x="0" y="2106108"/>
          <a:ext cx="6326846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0877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MX" sz="1600" kern="1200" dirty="0" smtClean="0"/>
            <a:t>Asignatura: Ética</a:t>
          </a:r>
          <a:endParaRPr lang="es-MX" sz="1600" kern="1200" dirty="0"/>
        </a:p>
      </dsp:txBody>
      <dsp:txXfrm>
        <a:off x="0" y="2106108"/>
        <a:ext cx="6326846" cy="3312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8C1F0B-937F-4959-92F1-731E3CF75DED}" type="datetimeFigureOut">
              <a:rPr lang="es-MX" smtClean="0"/>
              <a:t>24/abr.2018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E8BFE-CBEC-4862-B2C8-71416AE52CF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7726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3E8BFE-CBEC-4862-B2C8-71416AE52CFC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5148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5C8D2-89C6-4633-9777-966D18558128}" type="datetimeFigureOut">
              <a:rPr lang="es-MX" smtClean="0"/>
              <a:t>24/abr.2018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5C23CBD-5EB3-40FC-8E00-A6F1458FD7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1583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5C8D2-89C6-4633-9777-966D18558128}" type="datetimeFigureOut">
              <a:rPr lang="es-MX" smtClean="0"/>
              <a:t>24/abr.2018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5C23CBD-5EB3-40FC-8E00-A6F1458FD7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87052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5C8D2-89C6-4633-9777-966D18558128}" type="datetimeFigureOut">
              <a:rPr lang="es-MX" smtClean="0"/>
              <a:t>24/abr.2018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5C23CBD-5EB3-40FC-8E00-A6F1458FD76E}" type="slidenum">
              <a:rPr lang="es-MX" smtClean="0"/>
              <a:t>‹Nº›</a:t>
            </a:fld>
            <a:endParaRPr lang="es-MX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732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5C8D2-89C6-4633-9777-966D18558128}" type="datetimeFigureOut">
              <a:rPr lang="es-MX" smtClean="0"/>
              <a:t>24/abr.2018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5C23CBD-5EB3-40FC-8E00-A6F1458FD7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2167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5C8D2-89C6-4633-9777-966D18558128}" type="datetimeFigureOut">
              <a:rPr lang="es-MX" smtClean="0"/>
              <a:t>24/abr.2018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5C23CBD-5EB3-40FC-8E00-A6F1458FD76E}" type="slidenum">
              <a:rPr lang="es-MX" smtClean="0"/>
              <a:t>‹Nº›</a:t>
            </a:fld>
            <a:endParaRPr lang="es-MX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2188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5C8D2-89C6-4633-9777-966D18558128}" type="datetimeFigureOut">
              <a:rPr lang="es-MX" smtClean="0"/>
              <a:t>24/abr.2018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5C23CBD-5EB3-40FC-8E00-A6F1458FD7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9507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5C8D2-89C6-4633-9777-966D18558128}" type="datetimeFigureOut">
              <a:rPr lang="es-MX" smtClean="0"/>
              <a:t>24/abr.2018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3CBD-5EB3-40FC-8E00-A6F1458FD7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0306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5C8D2-89C6-4633-9777-966D18558128}" type="datetimeFigureOut">
              <a:rPr lang="es-MX" smtClean="0"/>
              <a:t>24/abr.2018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3CBD-5EB3-40FC-8E00-A6F1458FD7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1690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5C8D2-89C6-4633-9777-966D18558128}" type="datetimeFigureOut">
              <a:rPr lang="es-MX" smtClean="0"/>
              <a:t>24/abr.2018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3CBD-5EB3-40FC-8E00-A6F1458FD7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8956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5C8D2-89C6-4633-9777-966D18558128}" type="datetimeFigureOut">
              <a:rPr lang="es-MX" smtClean="0"/>
              <a:t>24/abr.2018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5C23CBD-5EB3-40FC-8E00-A6F1458FD7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0850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5C8D2-89C6-4633-9777-966D18558128}" type="datetimeFigureOut">
              <a:rPr lang="es-MX" smtClean="0"/>
              <a:t>24/abr.2018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5C23CBD-5EB3-40FC-8E00-A6F1458FD7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55236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5C8D2-89C6-4633-9777-966D18558128}" type="datetimeFigureOut">
              <a:rPr lang="es-MX" smtClean="0"/>
              <a:t>24/abr.2018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5C23CBD-5EB3-40FC-8E00-A6F1458FD7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2703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5C8D2-89C6-4633-9777-966D18558128}" type="datetimeFigureOut">
              <a:rPr lang="es-MX" smtClean="0"/>
              <a:t>24/abr.2018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3CBD-5EB3-40FC-8E00-A6F1458FD7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8862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5C8D2-89C6-4633-9777-966D18558128}" type="datetimeFigureOut">
              <a:rPr lang="es-MX" smtClean="0"/>
              <a:t>24/abr.2018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3CBD-5EB3-40FC-8E00-A6F1458FD7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1905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5C8D2-89C6-4633-9777-966D18558128}" type="datetimeFigureOut">
              <a:rPr lang="es-MX" smtClean="0"/>
              <a:t>24/abr.2018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23CBD-5EB3-40FC-8E00-A6F1458FD7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20490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5C8D2-89C6-4633-9777-966D18558128}" type="datetimeFigureOut">
              <a:rPr lang="es-MX" smtClean="0"/>
              <a:t>24/abr.2018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5C23CBD-5EB3-40FC-8E00-A6F1458FD7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4757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5C8D2-89C6-4633-9777-966D18558128}" type="datetimeFigureOut">
              <a:rPr lang="es-MX" smtClean="0"/>
              <a:t>24/abr.2018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5C23CBD-5EB3-40FC-8E00-A6F1458FD7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682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  <p:sldLayoutId id="2147483851" r:id="rId14"/>
    <p:sldLayoutId id="2147483852" r:id="rId15"/>
    <p:sldLayoutId id="214748385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gif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Colegio </a:t>
            </a:r>
            <a:r>
              <a:rPr lang="es-MX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O’Farrill</a:t>
            </a:r>
            <a:endPara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s-MX" i="1" dirty="0" smtClean="0"/>
              <a:t>Educación con Excelencia</a:t>
            </a:r>
            <a:endParaRPr lang="es-MX" dirty="0" smtClean="0"/>
          </a:p>
          <a:p>
            <a:r>
              <a:rPr lang="es-MX" dirty="0"/>
              <a:t>Clave: </a:t>
            </a:r>
            <a:r>
              <a:rPr lang="es-MX" dirty="0" smtClean="0"/>
              <a:t>1318</a:t>
            </a:r>
            <a:endParaRPr lang="es-MX" dirty="0"/>
          </a:p>
          <a:p>
            <a:r>
              <a:rPr lang="es-MX" dirty="0" smtClean="0"/>
              <a:t>Primera sesión de Trabajo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770" y="-3"/>
            <a:ext cx="8950230" cy="14725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302" y="2801054"/>
            <a:ext cx="2260209" cy="301838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9811250" y="6185476"/>
            <a:ext cx="6890409" cy="9624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dirty="0" smtClean="0"/>
              <a:t>Equipo 4					</a:t>
            </a:r>
            <a:br>
              <a:rPr lang="es-MX" dirty="0" smtClean="0"/>
            </a:b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01319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90190" y="3255747"/>
            <a:ext cx="3049899" cy="304989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93539" y="1459836"/>
            <a:ext cx="2361261" cy="176365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63849" y="1857722"/>
            <a:ext cx="5092323" cy="380352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47252" y="3289110"/>
            <a:ext cx="2983175" cy="2983175"/>
          </a:xfrm>
          <a:prstGeom prst="rect">
            <a:avLst/>
          </a:prstGeom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MX" dirty="0" smtClean="0"/>
              <a:t>2. Producto 3: Registro fotográfico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31108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58520" y="310211"/>
            <a:ext cx="8911687" cy="1280890"/>
          </a:xfrm>
        </p:spPr>
        <p:txBody>
          <a:bodyPr>
            <a:normAutofit/>
          </a:bodyPr>
          <a:lstStyle/>
          <a:p>
            <a:r>
              <a:rPr lang="es-MX" sz="3200" dirty="0" smtClean="0"/>
              <a:t>5b. Organizador gráfico</a:t>
            </a:r>
            <a:endParaRPr lang="es-MX" sz="3200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634838590"/>
              </p:ext>
            </p:extLst>
          </p:nvPr>
        </p:nvGraphicFramePr>
        <p:xfrm>
          <a:off x="2864513" y="310212"/>
          <a:ext cx="7794388" cy="5244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8993042" y="3803474"/>
            <a:ext cx="308439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/>
              <a:t>Unidad 6. Tema 2: Problemas morales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 smtClean="0"/>
              <a:t>Responsabilidad social.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 smtClean="0"/>
              <a:t>Identificar el conflicto entre ética y moral como costumbre.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 smtClean="0"/>
              <a:t>Reflexionar sobre el problema ético de la explotación de la naturaleza para la subsistencia humana.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 smtClean="0"/>
              <a:t>Crear conciencia del impacto ambiental de la actividad humana y derivar sus consecuencias éticas.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400" dirty="0"/>
          </a:p>
        </p:txBody>
      </p:sp>
      <p:sp>
        <p:nvSpPr>
          <p:cNvPr id="7" name="CuadroTexto 6"/>
          <p:cNvSpPr txBox="1"/>
          <p:nvPr/>
        </p:nvSpPr>
        <p:spPr>
          <a:xfrm>
            <a:off x="8773692" y="310210"/>
            <a:ext cx="3357349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00" b="1" dirty="0" smtClean="0"/>
              <a:t>Unidad 6. Tema 6: Problemas ambientales: nivel local y regional (contaminación de agua, aire, desechos sólidos y residuos).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300" dirty="0" smtClean="0"/>
              <a:t>Determinar los problemas ecológicos a partir de la producción de esferas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300" dirty="0" smtClean="0"/>
              <a:t>Identificar las principales actividades que provocan contaminación del agua, aire y desechos.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300" dirty="0" smtClean="0"/>
              <a:t>Identificar el impacto ambiental que tiene la producción artesanal de esferas.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300" dirty="0" smtClean="0"/>
              <a:t>Propiciar la conciencia en la población de los problemas ambientales.</a:t>
            </a:r>
            <a:endParaRPr lang="es-MX" sz="1300" dirty="0"/>
          </a:p>
        </p:txBody>
      </p:sp>
      <p:sp>
        <p:nvSpPr>
          <p:cNvPr id="8" name="CuadroTexto 7"/>
          <p:cNvSpPr txBox="1"/>
          <p:nvPr/>
        </p:nvSpPr>
        <p:spPr>
          <a:xfrm>
            <a:off x="758435" y="1763424"/>
            <a:ext cx="273008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/>
              <a:t>Unidad 3. Tema 1: Educación estética y artística.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 smtClean="0"/>
              <a:t>Identificar el proceso de elaboración de esferas.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 smtClean="0"/>
              <a:t>Determinar los componentes artísticos o artesanales de la producción de esferas.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 smtClean="0"/>
              <a:t>Valorar la producción de esferas como elemento cultural.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/>
              <a:t>Que el alumno experimente en la práctica los recursos técnicos  utilizados en la producción de esferas para desarrollar habilidades manuales y expresarse con el lenguaje plástico. </a:t>
            </a:r>
            <a:endParaRPr lang="es-MX" sz="1400" dirty="0" smtClean="0"/>
          </a:p>
        </p:txBody>
      </p:sp>
      <p:cxnSp>
        <p:nvCxnSpPr>
          <p:cNvPr id="6" name="Conector recto de flecha 5"/>
          <p:cNvCxnSpPr/>
          <p:nvPr/>
        </p:nvCxnSpPr>
        <p:spPr>
          <a:xfrm>
            <a:off x="7246961" y="950656"/>
            <a:ext cx="12692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>
            <a:off x="8516203" y="4026090"/>
            <a:ext cx="393966" cy="136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 flipH="1">
            <a:off x="3425588" y="4039737"/>
            <a:ext cx="25953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 flipV="1">
            <a:off x="6314363" y="2251881"/>
            <a:ext cx="0" cy="3138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 flipH="1">
            <a:off x="4844955" y="3901964"/>
            <a:ext cx="259308" cy="1241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>
            <a:off x="7042357" y="4039737"/>
            <a:ext cx="204604" cy="1637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07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Segunda reunión de trabajo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26206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Imagen 9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821" y="3086868"/>
            <a:ext cx="774815" cy="648314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994174" y="3220879"/>
            <a:ext cx="775138" cy="4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25" dirty="0"/>
              <a:t>Estado mental la búsqueda de la verdad, la información o el conocimiento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103481" y="3416949"/>
            <a:ext cx="1234118" cy="173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25" dirty="0"/>
              <a:t>Dirigida por el profesor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5430382" y="3749690"/>
            <a:ext cx="12341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25" dirty="0"/>
              <a:t>Profesores y estudiantes</a:t>
            </a:r>
          </a:p>
          <a:p>
            <a:pPr algn="ctr"/>
            <a:r>
              <a:rPr lang="es-MX" sz="525" dirty="0"/>
              <a:t>Co-investigadores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6764732" y="3472641"/>
            <a:ext cx="1234118" cy="173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25" dirty="0"/>
              <a:t>Dirigida por los estudiantes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6866396" y="3708875"/>
            <a:ext cx="1234118" cy="173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25" dirty="0"/>
              <a:t>Estudiante aprende a aprender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5728432" y="4012310"/>
            <a:ext cx="90334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525" dirty="0"/>
              <a:t>Observación</a:t>
            </a:r>
          </a:p>
          <a:p>
            <a:pPr algn="just"/>
            <a:r>
              <a:rPr lang="es-MX" sz="525" dirty="0"/>
              <a:t>Razonamiento</a:t>
            </a:r>
          </a:p>
          <a:p>
            <a:pPr algn="just"/>
            <a:r>
              <a:rPr lang="es-MX" sz="525" dirty="0"/>
              <a:t>Pensamiento crítico</a:t>
            </a:r>
          </a:p>
          <a:p>
            <a:pPr algn="just"/>
            <a:r>
              <a:rPr lang="es-MX" sz="525" dirty="0"/>
              <a:t>Justifica y refuta conocimiento </a:t>
            </a:r>
          </a:p>
          <a:p>
            <a:pPr algn="just"/>
            <a:endParaRPr lang="es-MX" sz="525" dirty="0"/>
          </a:p>
        </p:txBody>
      </p:sp>
      <p:sp>
        <p:nvSpPr>
          <p:cNvPr id="12" name="CuadroTexto 11"/>
          <p:cNvSpPr txBox="1"/>
          <p:nvPr/>
        </p:nvSpPr>
        <p:spPr>
          <a:xfrm>
            <a:off x="7180534" y="3978434"/>
            <a:ext cx="44721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25" dirty="0"/>
              <a:t>Explora</a:t>
            </a:r>
          </a:p>
          <a:p>
            <a:pPr algn="ctr"/>
            <a:r>
              <a:rPr lang="es-MX" sz="525" dirty="0"/>
              <a:t>Clasifica</a:t>
            </a:r>
          </a:p>
          <a:p>
            <a:pPr algn="ctr"/>
            <a:r>
              <a:rPr lang="es-MX" sz="525" dirty="0"/>
              <a:t>Saber más</a:t>
            </a:r>
          </a:p>
          <a:p>
            <a:pPr algn="ctr"/>
            <a:endParaRPr lang="es-MX" sz="525" dirty="0"/>
          </a:p>
        </p:txBody>
      </p:sp>
      <p:sp>
        <p:nvSpPr>
          <p:cNvPr id="13" name="CuadroTexto 12"/>
          <p:cNvSpPr txBox="1"/>
          <p:nvPr/>
        </p:nvSpPr>
        <p:spPr>
          <a:xfrm>
            <a:off x="4496291" y="3675618"/>
            <a:ext cx="433603" cy="981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25" dirty="0"/>
              <a:t>Profesor</a:t>
            </a:r>
          </a:p>
          <a:p>
            <a:pPr algn="ctr"/>
            <a:r>
              <a:rPr lang="es-MX" sz="525" dirty="0"/>
              <a:t>Guía</a:t>
            </a:r>
          </a:p>
          <a:p>
            <a:pPr algn="ctr"/>
            <a:r>
              <a:rPr lang="es-MX" sz="525" dirty="0"/>
              <a:t>Modela</a:t>
            </a:r>
          </a:p>
          <a:p>
            <a:pPr algn="ctr"/>
            <a:r>
              <a:rPr lang="es-MX" sz="525" dirty="0"/>
              <a:t>Facilita</a:t>
            </a:r>
          </a:p>
          <a:p>
            <a:pPr algn="ctr"/>
            <a:r>
              <a:rPr lang="es-MX" sz="525" dirty="0"/>
              <a:t>Sugiere</a:t>
            </a:r>
          </a:p>
          <a:p>
            <a:pPr algn="ctr"/>
            <a:r>
              <a:rPr lang="es-MX" sz="525" dirty="0"/>
              <a:t>Motiva</a:t>
            </a:r>
          </a:p>
          <a:p>
            <a:pPr algn="ctr"/>
            <a:r>
              <a:rPr lang="es-MX" sz="525" dirty="0"/>
              <a:t>Interactúa</a:t>
            </a:r>
          </a:p>
          <a:p>
            <a:pPr algn="ctr"/>
            <a:endParaRPr lang="es-MX" sz="525" dirty="0"/>
          </a:p>
        </p:txBody>
      </p:sp>
      <p:sp>
        <p:nvSpPr>
          <p:cNvPr id="14" name="CuadroTexto 13"/>
          <p:cNvSpPr txBox="1"/>
          <p:nvPr/>
        </p:nvSpPr>
        <p:spPr>
          <a:xfrm>
            <a:off x="5623881" y="2605375"/>
            <a:ext cx="663317" cy="657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525" dirty="0"/>
              <a:t>Elegir </a:t>
            </a:r>
          </a:p>
          <a:p>
            <a:pPr algn="just"/>
            <a:r>
              <a:rPr lang="es-MX" sz="525" dirty="0"/>
              <a:t>Decida</a:t>
            </a:r>
          </a:p>
          <a:p>
            <a:pPr algn="just"/>
            <a:r>
              <a:rPr lang="es-MX" sz="525" dirty="0"/>
              <a:t>Defina</a:t>
            </a:r>
          </a:p>
          <a:p>
            <a:pPr algn="just"/>
            <a:r>
              <a:rPr lang="es-MX" sz="525" dirty="0"/>
              <a:t>Prepare la evaluación</a:t>
            </a:r>
          </a:p>
          <a:p>
            <a:pPr algn="just"/>
            <a:r>
              <a:rPr lang="es-MX" sz="525" dirty="0"/>
              <a:t>Seleccione </a:t>
            </a:r>
          </a:p>
          <a:p>
            <a:pPr algn="just"/>
            <a:endParaRPr lang="es-MX" sz="525" dirty="0"/>
          </a:p>
        </p:txBody>
      </p:sp>
      <p:cxnSp>
        <p:nvCxnSpPr>
          <p:cNvPr id="17" name="Conector recto 16"/>
          <p:cNvCxnSpPr/>
          <p:nvPr/>
        </p:nvCxnSpPr>
        <p:spPr>
          <a:xfrm flipH="1" flipV="1">
            <a:off x="4719041" y="3207285"/>
            <a:ext cx="732627" cy="12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 flipH="1">
            <a:off x="6645038" y="3210149"/>
            <a:ext cx="7437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/>
          <p:cNvCxnSpPr/>
          <p:nvPr/>
        </p:nvCxnSpPr>
        <p:spPr>
          <a:xfrm>
            <a:off x="4713092" y="3210149"/>
            <a:ext cx="2015" cy="2279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/>
          <p:nvPr/>
        </p:nvCxnSpPr>
        <p:spPr>
          <a:xfrm>
            <a:off x="7376881" y="3206446"/>
            <a:ext cx="0" cy="201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/>
          <p:cNvCxnSpPr/>
          <p:nvPr/>
        </p:nvCxnSpPr>
        <p:spPr>
          <a:xfrm flipH="1">
            <a:off x="5452383" y="2826245"/>
            <a:ext cx="10270" cy="3979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de flecha 32"/>
          <p:cNvCxnSpPr/>
          <p:nvPr/>
        </p:nvCxnSpPr>
        <p:spPr>
          <a:xfrm>
            <a:off x="6047441" y="3545632"/>
            <a:ext cx="0" cy="2010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Abrir llave 36"/>
          <p:cNvSpPr/>
          <p:nvPr/>
        </p:nvSpPr>
        <p:spPr>
          <a:xfrm>
            <a:off x="5728432" y="4044030"/>
            <a:ext cx="15180" cy="31124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sz="598"/>
          </a:p>
        </p:txBody>
      </p:sp>
      <p:cxnSp>
        <p:nvCxnSpPr>
          <p:cNvPr id="39" name="Conector recto de flecha 38"/>
          <p:cNvCxnSpPr/>
          <p:nvPr/>
        </p:nvCxnSpPr>
        <p:spPr>
          <a:xfrm flipV="1">
            <a:off x="5456141" y="2821018"/>
            <a:ext cx="167740" cy="22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/>
          <p:cNvSpPr txBox="1"/>
          <p:nvPr/>
        </p:nvSpPr>
        <p:spPr>
          <a:xfrm>
            <a:off x="6454938" y="2481434"/>
            <a:ext cx="1234118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525" dirty="0"/>
              <a:t>Tecnología hace más efectivo </a:t>
            </a:r>
          </a:p>
          <a:p>
            <a:pPr algn="ctr"/>
            <a:r>
              <a:rPr lang="es-MX" sz="525" dirty="0"/>
              <a:t>El proceso</a:t>
            </a:r>
          </a:p>
        </p:txBody>
      </p:sp>
      <p:sp>
        <p:nvSpPr>
          <p:cNvPr id="51" name="CuadroTexto 50"/>
          <p:cNvSpPr txBox="1"/>
          <p:nvPr/>
        </p:nvSpPr>
        <p:spPr>
          <a:xfrm>
            <a:off x="7409519" y="3578286"/>
            <a:ext cx="281550" cy="276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98" dirty="0"/>
              <a:t>Promueve</a:t>
            </a:r>
          </a:p>
        </p:txBody>
      </p:sp>
      <p:cxnSp>
        <p:nvCxnSpPr>
          <p:cNvPr id="53" name="Conector recto de flecha 52"/>
          <p:cNvCxnSpPr/>
          <p:nvPr/>
        </p:nvCxnSpPr>
        <p:spPr>
          <a:xfrm>
            <a:off x="7381790" y="3565323"/>
            <a:ext cx="1499" cy="150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cto de flecha 55"/>
          <p:cNvCxnSpPr/>
          <p:nvPr/>
        </p:nvCxnSpPr>
        <p:spPr>
          <a:xfrm>
            <a:off x="7381790" y="3808455"/>
            <a:ext cx="1499" cy="150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de flecha 57"/>
          <p:cNvCxnSpPr/>
          <p:nvPr/>
        </p:nvCxnSpPr>
        <p:spPr>
          <a:xfrm>
            <a:off x="4719041" y="3503061"/>
            <a:ext cx="1499" cy="150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uadroTexto 59"/>
          <p:cNvSpPr txBox="1"/>
          <p:nvPr/>
        </p:nvSpPr>
        <p:spPr>
          <a:xfrm>
            <a:off x="9664965" y="2611237"/>
            <a:ext cx="1234118" cy="173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25" dirty="0"/>
              <a:t>MAESTRO</a:t>
            </a:r>
          </a:p>
        </p:txBody>
      </p:sp>
      <p:sp>
        <p:nvSpPr>
          <p:cNvPr id="61" name="CuadroTexto 60"/>
          <p:cNvSpPr txBox="1"/>
          <p:nvPr/>
        </p:nvSpPr>
        <p:spPr>
          <a:xfrm>
            <a:off x="9695800" y="3393718"/>
            <a:ext cx="1234118" cy="173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25" dirty="0"/>
              <a:t>ALUMNO</a:t>
            </a:r>
          </a:p>
        </p:txBody>
      </p:sp>
      <p:sp>
        <p:nvSpPr>
          <p:cNvPr id="62" name="CuadroTexto 61"/>
          <p:cNvSpPr txBox="1"/>
          <p:nvPr/>
        </p:nvSpPr>
        <p:spPr>
          <a:xfrm>
            <a:off x="10535088" y="2485450"/>
            <a:ext cx="1131908" cy="81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525" dirty="0"/>
              <a:t>Modela habilidades y conductas</a:t>
            </a:r>
          </a:p>
          <a:p>
            <a:pPr algn="just"/>
            <a:r>
              <a:rPr lang="es-MX" sz="525" dirty="0"/>
              <a:t>Apoya el aprendizaje del contenido</a:t>
            </a:r>
          </a:p>
          <a:p>
            <a:pPr algn="just"/>
            <a:r>
              <a:rPr lang="es-MX" sz="525" dirty="0"/>
              <a:t>Utiliza múltiples medios de evaluación</a:t>
            </a:r>
          </a:p>
          <a:p>
            <a:pPr algn="just"/>
            <a:r>
              <a:rPr lang="es-MX" sz="525" dirty="0"/>
              <a:t>Facilitador</a:t>
            </a:r>
          </a:p>
          <a:p>
            <a:pPr algn="just"/>
            <a:endParaRPr lang="es-MX" sz="525" dirty="0"/>
          </a:p>
          <a:p>
            <a:pPr algn="ctr"/>
            <a:endParaRPr lang="es-MX" sz="525" dirty="0"/>
          </a:p>
        </p:txBody>
      </p:sp>
      <p:sp>
        <p:nvSpPr>
          <p:cNvPr id="63" name="CuadroTexto 62"/>
          <p:cNvSpPr txBox="1"/>
          <p:nvPr/>
        </p:nvSpPr>
        <p:spPr>
          <a:xfrm>
            <a:off x="10535088" y="3249988"/>
            <a:ext cx="1550040" cy="657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525" dirty="0"/>
              <a:t>Actúan en el proceso de aprendizaje</a:t>
            </a:r>
          </a:p>
          <a:p>
            <a:pPr algn="just"/>
            <a:r>
              <a:rPr lang="es-MX" sz="525" dirty="0"/>
              <a:t>Se involucran fácilmente en el proceso de exploración</a:t>
            </a:r>
          </a:p>
          <a:p>
            <a:pPr algn="just"/>
            <a:r>
              <a:rPr lang="es-MX" sz="525" dirty="0"/>
              <a:t>Planifican</a:t>
            </a:r>
          </a:p>
          <a:p>
            <a:pPr algn="just"/>
            <a:r>
              <a:rPr lang="es-MX" sz="525" dirty="0"/>
              <a:t>Llevan a cabo sus investigaciones</a:t>
            </a:r>
          </a:p>
          <a:p>
            <a:pPr algn="just"/>
            <a:endParaRPr lang="es-MX" sz="525" dirty="0"/>
          </a:p>
          <a:p>
            <a:pPr algn="ctr"/>
            <a:endParaRPr lang="es-MX" sz="525" dirty="0"/>
          </a:p>
        </p:txBody>
      </p:sp>
      <p:sp>
        <p:nvSpPr>
          <p:cNvPr id="64" name="CuadroTexto 63"/>
          <p:cNvSpPr txBox="1"/>
          <p:nvPr/>
        </p:nvSpPr>
        <p:spPr>
          <a:xfrm>
            <a:off x="8618491" y="3545633"/>
            <a:ext cx="1253966" cy="4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25" dirty="0"/>
              <a:t>Querer saber</a:t>
            </a:r>
          </a:p>
          <a:p>
            <a:pPr algn="ctr"/>
            <a:r>
              <a:rPr lang="es-MX" sz="525" dirty="0"/>
              <a:t>Búsqueda de verdad</a:t>
            </a:r>
          </a:p>
          <a:p>
            <a:pPr algn="ctr"/>
            <a:r>
              <a:rPr lang="es-MX" sz="525" dirty="0"/>
              <a:t>Recopilación de información y datos</a:t>
            </a:r>
          </a:p>
          <a:p>
            <a:pPr algn="ctr"/>
            <a:r>
              <a:rPr lang="es-MX" sz="525" dirty="0"/>
              <a:t>Aplicación de sentidos humanos</a:t>
            </a:r>
          </a:p>
        </p:txBody>
      </p:sp>
      <p:sp>
        <p:nvSpPr>
          <p:cNvPr id="66" name="CuadroTexto 65"/>
          <p:cNvSpPr txBox="1"/>
          <p:nvPr/>
        </p:nvSpPr>
        <p:spPr>
          <a:xfrm>
            <a:off x="1112610" y="3224159"/>
            <a:ext cx="403149" cy="705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98" dirty="0"/>
              <a:t>Abierta</a:t>
            </a:r>
          </a:p>
          <a:p>
            <a:r>
              <a:rPr lang="es-MX" sz="498" dirty="0"/>
              <a:t>Guiada</a:t>
            </a:r>
          </a:p>
          <a:p>
            <a:r>
              <a:rPr lang="es-MX" sz="498" dirty="0"/>
              <a:t>Acoplada</a:t>
            </a:r>
          </a:p>
          <a:p>
            <a:r>
              <a:rPr lang="es-MX" sz="498" dirty="0"/>
              <a:t>Estructurada</a:t>
            </a:r>
          </a:p>
        </p:txBody>
      </p:sp>
      <p:sp>
        <p:nvSpPr>
          <p:cNvPr id="67" name="CuadroTexto 66"/>
          <p:cNvSpPr txBox="1"/>
          <p:nvPr/>
        </p:nvSpPr>
        <p:spPr>
          <a:xfrm>
            <a:off x="1847112" y="4001724"/>
            <a:ext cx="1499940" cy="93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98" dirty="0"/>
              <a:t>Identificar y plantear preguntas</a:t>
            </a:r>
          </a:p>
          <a:p>
            <a:r>
              <a:rPr lang="es-MX" sz="498" dirty="0"/>
              <a:t>Definir y analizar problemas</a:t>
            </a:r>
          </a:p>
          <a:p>
            <a:r>
              <a:rPr lang="es-MX" sz="498" dirty="0"/>
              <a:t>Reunir bibliografía</a:t>
            </a:r>
          </a:p>
          <a:p>
            <a:r>
              <a:rPr lang="es-MX" sz="498" dirty="0"/>
              <a:t>Formular explicaciones a partir de pruebas</a:t>
            </a:r>
          </a:p>
          <a:p>
            <a:r>
              <a:rPr lang="es-MX" sz="498" dirty="0"/>
              <a:t>Plantear problemas (cotidianos e históricos)</a:t>
            </a:r>
          </a:p>
          <a:p>
            <a:r>
              <a:rPr lang="es-MX" sz="498" dirty="0"/>
              <a:t>Diseño y conducción del trabajo de investigación</a:t>
            </a:r>
          </a:p>
          <a:p>
            <a:r>
              <a:rPr lang="es-MX" sz="498" dirty="0"/>
              <a:t>Compartir mediante argumentación</a:t>
            </a:r>
          </a:p>
          <a:p>
            <a:endParaRPr lang="es-MX" sz="498" dirty="0"/>
          </a:p>
          <a:p>
            <a:endParaRPr lang="es-MX" sz="498" dirty="0"/>
          </a:p>
        </p:txBody>
      </p:sp>
      <p:sp>
        <p:nvSpPr>
          <p:cNvPr id="68" name="CuadroTexto 67"/>
          <p:cNvSpPr txBox="1"/>
          <p:nvPr/>
        </p:nvSpPr>
        <p:spPr>
          <a:xfrm>
            <a:off x="2059686" y="3682157"/>
            <a:ext cx="403149" cy="245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98" dirty="0"/>
              <a:t>EN EL AULA</a:t>
            </a:r>
          </a:p>
        </p:txBody>
      </p:sp>
      <p:sp>
        <p:nvSpPr>
          <p:cNvPr id="69" name="CuadroTexto 68"/>
          <p:cNvSpPr txBox="1"/>
          <p:nvPr/>
        </p:nvSpPr>
        <p:spPr>
          <a:xfrm>
            <a:off x="2697325" y="2236182"/>
            <a:ext cx="1573363" cy="628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98" dirty="0"/>
              <a:t>Identificar</a:t>
            </a:r>
          </a:p>
          <a:p>
            <a:r>
              <a:rPr lang="es-MX" sz="498" dirty="0"/>
              <a:t>Diseñar y conducir investigaciones científicas</a:t>
            </a:r>
          </a:p>
          <a:p>
            <a:r>
              <a:rPr lang="es-MX" sz="498" dirty="0"/>
              <a:t>Uso de tecnologías</a:t>
            </a:r>
          </a:p>
          <a:p>
            <a:r>
              <a:rPr lang="es-MX" sz="498" dirty="0"/>
              <a:t>Formular y revisar las explicaciones y modelos alternativos</a:t>
            </a:r>
          </a:p>
          <a:p>
            <a:r>
              <a:rPr lang="es-MX" sz="498" dirty="0"/>
              <a:t>Comunicar y defender un argumento científico</a:t>
            </a:r>
          </a:p>
        </p:txBody>
      </p:sp>
      <p:cxnSp>
        <p:nvCxnSpPr>
          <p:cNvPr id="78" name="Conector angular 77"/>
          <p:cNvCxnSpPr/>
          <p:nvPr/>
        </p:nvCxnSpPr>
        <p:spPr>
          <a:xfrm rot="5400000" flipH="1" flipV="1">
            <a:off x="2110187" y="2529647"/>
            <a:ext cx="423444" cy="228234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cto de flecha 80"/>
          <p:cNvCxnSpPr/>
          <p:nvPr/>
        </p:nvCxnSpPr>
        <p:spPr>
          <a:xfrm>
            <a:off x="2439098" y="2438472"/>
            <a:ext cx="2342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cto de flecha 81"/>
          <p:cNvCxnSpPr/>
          <p:nvPr/>
        </p:nvCxnSpPr>
        <p:spPr>
          <a:xfrm flipH="1">
            <a:off x="1564725" y="3365037"/>
            <a:ext cx="2731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 recto de flecha 84"/>
          <p:cNvCxnSpPr/>
          <p:nvPr/>
        </p:nvCxnSpPr>
        <p:spPr>
          <a:xfrm>
            <a:off x="2203822" y="3475118"/>
            <a:ext cx="3970" cy="1832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recto de flecha 86"/>
          <p:cNvCxnSpPr/>
          <p:nvPr/>
        </p:nvCxnSpPr>
        <p:spPr>
          <a:xfrm>
            <a:off x="2207792" y="3810902"/>
            <a:ext cx="3970" cy="1832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" name="Imagen 8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775" y="2868111"/>
            <a:ext cx="631247" cy="631247"/>
          </a:xfrm>
          <a:prstGeom prst="rect">
            <a:avLst/>
          </a:prstGeom>
        </p:spPr>
      </p:pic>
      <p:sp>
        <p:nvSpPr>
          <p:cNvPr id="65" name="Rectángulo 64"/>
          <p:cNvSpPr/>
          <p:nvPr/>
        </p:nvSpPr>
        <p:spPr>
          <a:xfrm>
            <a:off x="1734004" y="2786048"/>
            <a:ext cx="991056" cy="122669"/>
          </a:xfrm>
          <a:prstGeom prst="rect">
            <a:avLst/>
          </a:prstGeom>
          <a:noFill/>
        </p:spPr>
        <p:txBody>
          <a:bodyPr wrap="none" lIns="30360" tIns="15180" rIns="30360" bIns="1518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598" b="1" dirty="0">
                <a:ln/>
                <a:solidFill>
                  <a:srgbClr val="66FF33"/>
                </a:solidFill>
              </a:rPr>
              <a:t>INDAGACIÓN CIENTÍFICA</a:t>
            </a:r>
          </a:p>
        </p:txBody>
      </p:sp>
      <p:cxnSp>
        <p:nvCxnSpPr>
          <p:cNvPr id="93" name="Conector recto 92"/>
          <p:cNvCxnSpPr/>
          <p:nvPr/>
        </p:nvCxnSpPr>
        <p:spPr>
          <a:xfrm flipV="1">
            <a:off x="6381743" y="2914006"/>
            <a:ext cx="263295" cy="1519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5" name="Imagen 9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4316" y="2662330"/>
            <a:ext cx="734189" cy="430991"/>
          </a:xfrm>
          <a:prstGeom prst="rect">
            <a:avLst/>
          </a:prstGeom>
        </p:spPr>
      </p:pic>
      <p:pic>
        <p:nvPicPr>
          <p:cNvPr id="96" name="Imagen 9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1698" y="2982201"/>
            <a:ext cx="913965" cy="550277"/>
          </a:xfrm>
          <a:prstGeom prst="rect">
            <a:avLst/>
          </a:prstGeom>
        </p:spPr>
      </p:pic>
      <p:sp>
        <p:nvSpPr>
          <p:cNvPr id="59" name="Rectángulo 58"/>
          <p:cNvSpPr/>
          <p:nvPr/>
        </p:nvSpPr>
        <p:spPr>
          <a:xfrm>
            <a:off x="8892395" y="2809975"/>
            <a:ext cx="772570" cy="214681"/>
          </a:xfrm>
          <a:prstGeom prst="rect">
            <a:avLst/>
          </a:prstGeom>
          <a:noFill/>
        </p:spPr>
        <p:txBody>
          <a:bodyPr wrap="square" lIns="30360" tIns="15180" rIns="30360" bIns="1518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598" b="1" dirty="0">
                <a:ln/>
                <a:solidFill>
                  <a:srgbClr val="00B050"/>
                </a:solidFill>
              </a:rPr>
              <a:t>Indagación por ideas</a:t>
            </a:r>
          </a:p>
        </p:txBody>
      </p:sp>
      <p:cxnSp>
        <p:nvCxnSpPr>
          <p:cNvPr id="100" name="Conector angular 99"/>
          <p:cNvCxnSpPr/>
          <p:nvPr/>
        </p:nvCxnSpPr>
        <p:spPr>
          <a:xfrm flipV="1">
            <a:off x="6545890" y="2436929"/>
            <a:ext cx="2696190" cy="724364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ector recto de flecha 102"/>
          <p:cNvCxnSpPr/>
          <p:nvPr/>
        </p:nvCxnSpPr>
        <p:spPr>
          <a:xfrm>
            <a:off x="9242080" y="2443706"/>
            <a:ext cx="0" cy="3662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ector angular 104"/>
          <p:cNvCxnSpPr/>
          <p:nvPr/>
        </p:nvCxnSpPr>
        <p:spPr>
          <a:xfrm flipV="1">
            <a:off x="9719009" y="3045039"/>
            <a:ext cx="563015" cy="18936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ector recto de flecha 106"/>
          <p:cNvCxnSpPr/>
          <p:nvPr/>
        </p:nvCxnSpPr>
        <p:spPr>
          <a:xfrm flipV="1">
            <a:off x="10276789" y="2727857"/>
            <a:ext cx="0" cy="3224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ector recto de flecha 108"/>
          <p:cNvCxnSpPr/>
          <p:nvPr/>
        </p:nvCxnSpPr>
        <p:spPr>
          <a:xfrm flipH="1">
            <a:off x="10277167" y="3047140"/>
            <a:ext cx="326" cy="2777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Abrir llave 115"/>
          <p:cNvSpPr/>
          <p:nvPr/>
        </p:nvSpPr>
        <p:spPr>
          <a:xfrm>
            <a:off x="10503368" y="2405735"/>
            <a:ext cx="31720" cy="50814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sz="598">
              <a:solidFill>
                <a:srgbClr val="00B050"/>
              </a:solidFill>
            </a:endParaRPr>
          </a:p>
        </p:txBody>
      </p:sp>
      <p:sp>
        <p:nvSpPr>
          <p:cNvPr id="120" name="Abrir llave 119"/>
          <p:cNvSpPr/>
          <p:nvPr/>
        </p:nvSpPr>
        <p:spPr>
          <a:xfrm>
            <a:off x="10535088" y="3265126"/>
            <a:ext cx="15180" cy="38838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sz="598"/>
          </a:p>
        </p:txBody>
      </p:sp>
      <p:pic>
        <p:nvPicPr>
          <p:cNvPr id="124" name="Imagen 1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77229" y="2722622"/>
            <a:ext cx="655179" cy="483824"/>
          </a:xfrm>
          <a:prstGeom prst="rect">
            <a:avLst/>
          </a:prstGeom>
        </p:spPr>
      </p:pic>
      <p:pic>
        <p:nvPicPr>
          <p:cNvPr id="125" name="Imagen 1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3510" y="3588892"/>
            <a:ext cx="640267" cy="469203"/>
          </a:xfrm>
          <a:prstGeom prst="rect">
            <a:avLst/>
          </a:prstGeom>
        </p:spPr>
      </p:pic>
      <p:pic>
        <p:nvPicPr>
          <p:cNvPr id="126" name="Imagen 1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3531" y="2742298"/>
            <a:ext cx="512329" cy="505529"/>
          </a:xfrm>
          <a:prstGeom prst="rect">
            <a:avLst/>
          </a:prstGeom>
        </p:spPr>
      </p:pic>
      <p:sp>
        <p:nvSpPr>
          <p:cNvPr id="128" name="Cerrar llave 127"/>
          <p:cNvSpPr/>
          <p:nvPr/>
        </p:nvSpPr>
        <p:spPr>
          <a:xfrm>
            <a:off x="1453837" y="3210149"/>
            <a:ext cx="49845" cy="33548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sz="598"/>
          </a:p>
        </p:txBody>
      </p:sp>
      <p:pic>
        <p:nvPicPr>
          <p:cNvPr id="129" name="Imagen 1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87531" y="3994186"/>
            <a:ext cx="675158" cy="550430"/>
          </a:xfrm>
          <a:prstGeom prst="rect">
            <a:avLst/>
          </a:prstGeom>
        </p:spPr>
      </p:pic>
      <p:pic>
        <p:nvPicPr>
          <p:cNvPr id="130" name="Imagen 1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72780" y="2191874"/>
            <a:ext cx="417880" cy="417880"/>
          </a:xfrm>
          <a:prstGeom prst="rect">
            <a:avLst/>
          </a:prstGeom>
        </p:spPr>
      </p:pic>
      <p:pic>
        <p:nvPicPr>
          <p:cNvPr id="131" name="Imagen 1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02407" y="2252668"/>
            <a:ext cx="630936" cy="472593"/>
          </a:xfrm>
          <a:prstGeom prst="rect">
            <a:avLst/>
          </a:prstGeom>
        </p:spPr>
      </p:pic>
      <p:pic>
        <p:nvPicPr>
          <p:cNvPr id="132" name="Imagen 13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69415" y="4269401"/>
            <a:ext cx="741711" cy="411514"/>
          </a:xfrm>
          <a:prstGeom prst="rect">
            <a:avLst/>
          </a:prstGeom>
        </p:spPr>
      </p:pic>
      <p:pic>
        <p:nvPicPr>
          <p:cNvPr id="133" name="Imagen 13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35525" y="3863309"/>
            <a:ext cx="661645" cy="421475"/>
          </a:xfrm>
          <a:prstGeom prst="rect">
            <a:avLst/>
          </a:prstGeom>
        </p:spPr>
      </p:pic>
      <p:pic>
        <p:nvPicPr>
          <p:cNvPr id="134" name="Imagen 13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725709" y="3914573"/>
            <a:ext cx="632502" cy="632502"/>
          </a:xfrm>
          <a:prstGeom prst="rect">
            <a:avLst/>
          </a:prstGeom>
        </p:spPr>
      </p:pic>
      <p:pic>
        <p:nvPicPr>
          <p:cNvPr id="135" name="Imagen 13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845595" y="2277599"/>
            <a:ext cx="638972" cy="478612"/>
          </a:xfrm>
          <a:prstGeom prst="rect">
            <a:avLst/>
          </a:prstGeom>
        </p:spPr>
      </p:pic>
      <p:sp>
        <p:nvSpPr>
          <p:cNvPr id="136" name="CuadroTexto 135"/>
          <p:cNvSpPr txBox="1"/>
          <p:nvPr/>
        </p:nvSpPr>
        <p:spPr>
          <a:xfrm>
            <a:off x="10034535" y="2934847"/>
            <a:ext cx="194434" cy="368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98" dirty="0"/>
              <a:t>Rol</a:t>
            </a:r>
          </a:p>
        </p:txBody>
      </p:sp>
      <p:pic>
        <p:nvPicPr>
          <p:cNvPr id="138" name="Imagen 13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06462" y="3799105"/>
            <a:ext cx="827438" cy="464915"/>
          </a:xfrm>
          <a:prstGeom prst="rect">
            <a:avLst/>
          </a:prstGeom>
        </p:spPr>
      </p:pic>
      <p:pic>
        <p:nvPicPr>
          <p:cNvPr id="139" name="Imagen 13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495010" y="2642346"/>
            <a:ext cx="594361" cy="313530"/>
          </a:xfrm>
          <a:prstGeom prst="rect">
            <a:avLst/>
          </a:prstGeom>
        </p:spPr>
      </p:pic>
      <p:pic>
        <p:nvPicPr>
          <p:cNvPr id="140" name="Imagen 13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647373" y="3265972"/>
            <a:ext cx="740245" cy="474178"/>
          </a:xfrm>
          <a:prstGeom prst="rect">
            <a:avLst/>
          </a:prstGeom>
        </p:spPr>
      </p:pic>
      <p:sp>
        <p:nvSpPr>
          <p:cNvPr id="141" name="CuadroTexto 140"/>
          <p:cNvSpPr txBox="1"/>
          <p:nvPr/>
        </p:nvSpPr>
        <p:spPr>
          <a:xfrm>
            <a:off x="5358154" y="3042781"/>
            <a:ext cx="1273618" cy="27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98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APRENDIZAJE POR INDAGACIÓN</a:t>
            </a:r>
          </a:p>
        </p:txBody>
      </p:sp>
      <p:sp>
        <p:nvSpPr>
          <p:cNvPr id="148" name="CuadroTexto 147"/>
          <p:cNvSpPr txBox="1"/>
          <p:nvPr/>
        </p:nvSpPr>
        <p:spPr>
          <a:xfrm>
            <a:off x="2429414" y="2440058"/>
            <a:ext cx="389473" cy="235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65" dirty="0"/>
              <a:t>PERMTE</a:t>
            </a:r>
          </a:p>
        </p:txBody>
      </p:sp>
      <p:sp>
        <p:nvSpPr>
          <p:cNvPr id="149" name="CuadroTexto 148"/>
          <p:cNvSpPr txBox="1"/>
          <p:nvPr/>
        </p:nvSpPr>
        <p:spPr>
          <a:xfrm>
            <a:off x="1518681" y="3275703"/>
            <a:ext cx="362557" cy="235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65" dirty="0"/>
              <a:t>PUEDE SER</a:t>
            </a:r>
          </a:p>
        </p:txBody>
      </p:sp>
      <p:sp>
        <p:nvSpPr>
          <p:cNvPr id="150" name="CuadroTexto 149"/>
          <p:cNvSpPr txBox="1"/>
          <p:nvPr/>
        </p:nvSpPr>
        <p:spPr>
          <a:xfrm>
            <a:off x="2214594" y="3839616"/>
            <a:ext cx="588317" cy="307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65" dirty="0"/>
              <a:t>SE CARACTERIZA POR</a:t>
            </a:r>
          </a:p>
        </p:txBody>
      </p:sp>
      <p:sp>
        <p:nvSpPr>
          <p:cNvPr id="151" name="CuadroTexto 150"/>
          <p:cNvSpPr txBox="1"/>
          <p:nvPr/>
        </p:nvSpPr>
        <p:spPr>
          <a:xfrm>
            <a:off x="4740271" y="3514229"/>
            <a:ext cx="153511" cy="307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65" dirty="0"/>
              <a:t>Rol</a:t>
            </a:r>
          </a:p>
        </p:txBody>
      </p:sp>
      <p:sp>
        <p:nvSpPr>
          <p:cNvPr id="152" name="CuadroTexto 151"/>
          <p:cNvSpPr txBox="1"/>
          <p:nvPr/>
        </p:nvSpPr>
        <p:spPr>
          <a:xfrm>
            <a:off x="5427684" y="2717574"/>
            <a:ext cx="278743" cy="235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65" dirty="0"/>
              <a:t>Debe</a:t>
            </a:r>
          </a:p>
        </p:txBody>
      </p:sp>
      <p:sp>
        <p:nvSpPr>
          <p:cNvPr id="160" name="CuadroTexto 159"/>
          <p:cNvSpPr txBox="1"/>
          <p:nvPr/>
        </p:nvSpPr>
        <p:spPr>
          <a:xfrm>
            <a:off x="6073672" y="3594897"/>
            <a:ext cx="162192" cy="307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65" dirty="0"/>
              <a:t>Rol</a:t>
            </a:r>
          </a:p>
        </p:txBody>
      </p:sp>
      <p:sp>
        <p:nvSpPr>
          <p:cNvPr id="161" name="CuadroTexto 160"/>
          <p:cNvSpPr txBox="1"/>
          <p:nvPr/>
        </p:nvSpPr>
        <p:spPr>
          <a:xfrm>
            <a:off x="7392307" y="3817816"/>
            <a:ext cx="162192" cy="307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65" dirty="0"/>
              <a:t>Rol</a:t>
            </a:r>
          </a:p>
        </p:txBody>
      </p:sp>
      <p:sp>
        <p:nvSpPr>
          <p:cNvPr id="162" name="CuadroTexto 161"/>
          <p:cNvSpPr txBox="1"/>
          <p:nvPr/>
        </p:nvSpPr>
        <p:spPr>
          <a:xfrm>
            <a:off x="5053529" y="3102944"/>
            <a:ext cx="333075" cy="235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65" dirty="0"/>
              <a:t>Puede ser</a:t>
            </a:r>
          </a:p>
        </p:txBody>
      </p:sp>
      <p:sp>
        <p:nvSpPr>
          <p:cNvPr id="163" name="CuadroTexto 162"/>
          <p:cNvSpPr txBox="1"/>
          <p:nvPr/>
        </p:nvSpPr>
        <p:spPr>
          <a:xfrm>
            <a:off x="6615987" y="3135413"/>
            <a:ext cx="333075" cy="235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65" dirty="0"/>
              <a:t>Puede ser</a:t>
            </a:r>
          </a:p>
        </p:txBody>
      </p:sp>
      <p:cxnSp>
        <p:nvCxnSpPr>
          <p:cNvPr id="165" name="Conector angular 164"/>
          <p:cNvCxnSpPr/>
          <p:nvPr/>
        </p:nvCxnSpPr>
        <p:spPr>
          <a:xfrm rot="10800000">
            <a:off x="2698144" y="2848956"/>
            <a:ext cx="2294071" cy="37689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CuadroTexto 165"/>
          <p:cNvSpPr txBox="1"/>
          <p:nvPr/>
        </p:nvSpPr>
        <p:spPr>
          <a:xfrm>
            <a:off x="2199798" y="3502162"/>
            <a:ext cx="473311" cy="235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65" dirty="0"/>
              <a:t>SE LLEVA A CABO</a:t>
            </a:r>
          </a:p>
        </p:txBody>
      </p:sp>
      <p:sp>
        <p:nvSpPr>
          <p:cNvPr id="79" name="Título 1"/>
          <p:cNvSpPr txBox="1">
            <a:spLocks/>
          </p:cNvSpPr>
          <p:nvPr/>
        </p:nvSpPr>
        <p:spPr>
          <a:xfrm>
            <a:off x="753278" y="267151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4000" dirty="0" smtClean="0"/>
              <a:t>Producto 4. Organizador gráfico</a:t>
            </a:r>
            <a:endParaRPr lang="es-MX" sz="4000" dirty="0"/>
          </a:p>
        </p:txBody>
      </p:sp>
    </p:spTree>
    <p:extLst>
      <p:ext uri="{BB962C8B-B14F-4D97-AF65-F5344CB8AC3E}">
        <p14:creationId xmlns:p14="http://schemas.microsoft.com/office/powerpoint/2010/main" val="253419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agen 1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699" y="5315504"/>
            <a:ext cx="1617413" cy="1390173"/>
          </a:xfrm>
          <a:prstGeom prst="rect">
            <a:avLst/>
          </a:prstGeom>
        </p:spPr>
      </p:pic>
      <p:pic>
        <p:nvPicPr>
          <p:cNvPr id="118" name="Imagen 1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7720" y="2272757"/>
            <a:ext cx="1751878" cy="1546637"/>
          </a:xfrm>
          <a:prstGeom prst="rect">
            <a:avLst/>
          </a:prstGeom>
        </p:spPr>
      </p:pic>
      <p:pic>
        <p:nvPicPr>
          <p:cNvPr id="117" name="Imagen 1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0884" y="3018319"/>
            <a:ext cx="1420394" cy="1602151"/>
          </a:xfrm>
          <a:prstGeom prst="rect">
            <a:avLst/>
          </a:prstGeom>
        </p:spPr>
      </p:pic>
      <p:pic>
        <p:nvPicPr>
          <p:cNvPr id="76" name="Imagen 7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8316" y="1068423"/>
            <a:ext cx="3859241" cy="189344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6334036" y="6569802"/>
            <a:ext cx="6049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/>
              <a:t>Lectura D Elder, L y Richard, P. (2002). El arte de formular preguntas esenciales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912193" y="382032"/>
            <a:ext cx="43422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2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Estructuras del pensamiento</a:t>
            </a:r>
          </a:p>
        </p:txBody>
      </p:sp>
      <p:sp>
        <p:nvSpPr>
          <p:cNvPr id="8" name="Rectángulo 7"/>
          <p:cNvSpPr/>
          <p:nvPr/>
        </p:nvSpPr>
        <p:spPr>
          <a:xfrm>
            <a:off x="597120" y="1581275"/>
            <a:ext cx="226671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b="1" dirty="0">
                <a:ln/>
                <a:solidFill>
                  <a:schemeClr val="accent4"/>
                </a:solidFill>
              </a:rPr>
              <a:t>I. Preguntas analíticas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3233749" y="1197751"/>
            <a:ext cx="29418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Propósitos o metas</a:t>
            </a:r>
          </a:p>
          <a:p>
            <a:r>
              <a:rPr lang="es-MX" sz="1200" dirty="0"/>
              <a:t>Preguntas anteriores</a:t>
            </a:r>
          </a:p>
          <a:p>
            <a:r>
              <a:rPr lang="es-MX" sz="1200" dirty="0"/>
              <a:t>Conceptos fundamentales</a:t>
            </a:r>
          </a:p>
          <a:p>
            <a:r>
              <a:rPr lang="es-MX" sz="1200" dirty="0"/>
              <a:t>Puntos de vista</a:t>
            </a:r>
          </a:p>
          <a:p>
            <a:r>
              <a:rPr lang="es-MX" sz="1200" dirty="0"/>
              <a:t>Supuestos de la disciplina</a:t>
            </a:r>
          </a:p>
          <a:p>
            <a:r>
              <a:rPr lang="es-MX" sz="1200" dirty="0"/>
              <a:t>Inferencias básicas</a:t>
            </a:r>
          </a:p>
          <a:p>
            <a:r>
              <a:rPr lang="es-MX" sz="1200" dirty="0"/>
              <a:t> Consecuencias</a:t>
            </a:r>
          </a:p>
          <a:p>
            <a:r>
              <a:rPr lang="es-MX" sz="1200" dirty="0"/>
              <a:t>Datos</a:t>
            </a:r>
          </a:p>
          <a:p>
            <a:endParaRPr lang="es-MX" sz="1200" dirty="0"/>
          </a:p>
        </p:txBody>
      </p:sp>
      <p:sp>
        <p:nvSpPr>
          <p:cNvPr id="12" name="CuadroTexto 11"/>
          <p:cNvSpPr txBox="1"/>
          <p:nvPr/>
        </p:nvSpPr>
        <p:spPr>
          <a:xfrm rot="16200000">
            <a:off x="2425681" y="2226142"/>
            <a:ext cx="8763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dirty="0"/>
              <a:t>Se basan en</a:t>
            </a:r>
          </a:p>
        </p:txBody>
      </p:sp>
      <p:sp>
        <p:nvSpPr>
          <p:cNvPr id="13" name="Cerrar llave 12"/>
          <p:cNvSpPr/>
          <p:nvPr/>
        </p:nvSpPr>
        <p:spPr>
          <a:xfrm>
            <a:off x="2828334" y="840963"/>
            <a:ext cx="274806" cy="2120900"/>
          </a:xfrm>
          <a:prstGeom prst="rightBrac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/>
          </a:p>
        </p:txBody>
      </p:sp>
      <p:sp>
        <p:nvSpPr>
          <p:cNvPr id="14" name="Rectángulo 13"/>
          <p:cNvSpPr/>
          <p:nvPr/>
        </p:nvSpPr>
        <p:spPr>
          <a:xfrm>
            <a:off x="8207965" y="1062312"/>
            <a:ext cx="261013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b="1" dirty="0">
                <a:ln/>
                <a:solidFill>
                  <a:schemeClr val="accent4"/>
                </a:solidFill>
              </a:rPr>
              <a:t>II. Preguntas disciplinares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8732643" y="1694274"/>
            <a:ext cx="19458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Qué busca la disciplina</a:t>
            </a:r>
          </a:p>
          <a:p>
            <a:r>
              <a:rPr lang="es-MX" sz="1200" dirty="0"/>
              <a:t>Problema fundamental</a:t>
            </a:r>
          </a:p>
          <a:p>
            <a:r>
              <a:rPr lang="es-MX" sz="1200" dirty="0"/>
              <a:t>Conceptos fundamentales</a:t>
            </a:r>
          </a:p>
          <a:p>
            <a:r>
              <a:rPr lang="es-MX" sz="1200" dirty="0"/>
              <a:t>Supuestos</a:t>
            </a:r>
          </a:p>
          <a:p>
            <a:r>
              <a:rPr lang="es-MX" sz="1200" dirty="0"/>
              <a:t>Inferencias</a:t>
            </a:r>
          </a:p>
          <a:p>
            <a:r>
              <a:rPr lang="es-MX" sz="1200" dirty="0"/>
              <a:t>Consecuencias</a:t>
            </a:r>
          </a:p>
          <a:p>
            <a:r>
              <a:rPr lang="es-MX" sz="1200" dirty="0"/>
              <a:t>Puntos de vista</a:t>
            </a:r>
          </a:p>
          <a:p>
            <a:endParaRPr lang="es-MX" sz="1200" dirty="0"/>
          </a:p>
        </p:txBody>
      </p:sp>
      <p:sp>
        <p:nvSpPr>
          <p:cNvPr id="19" name="Abrir llave 18"/>
          <p:cNvSpPr/>
          <p:nvPr/>
        </p:nvSpPr>
        <p:spPr>
          <a:xfrm rot="16200000">
            <a:off x="9398194" y="225485"/>
            <a:ext cx="229681" cy="2478058"/>
          </a:xfrm>
          <a:prstGeom prst="leftBrac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/>
          </a:p>
        </p:txBody>
      </p:sp>
      <p:sp>
        <p:nvSpPr>
          <p:cNvPr id="20" name="CuadroTexto 19"/>
          <p:cNvSpPr txBox="1"/>
          <p:nvPr/>
        </p:nvSpPr>
        <p:spPr>
          <a:xfrm>
            <a:off x="8379214" y="1415396"/>
            <a:ext cx="13263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dirty="0"/>
              <a:t>Se caracterizan por</a:t>
            </a:r>
          </a:p>
        </p:txBody>
      </p:sp>
      <p:cxnSp>
        <p:nvCxnSpPr>
          <p:cNvPr id="22" name="Conector recto 21"/>
          <p:cNvCxnSpPr/>
          <p:nvPr/>
        </p:nvCxnSpPr>
        <p:spPr>
          <a:xfrm>
            <a:off x="4360694" y="183519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/>
          <p:cNvCxnSpPr/>
          <p:nvPr/>
        </p:nvCxnSpPr>
        <p:spPr>
          <a:xfrm flipH="1">
            <a:off x="3232151" y="1510687"/>
            <a:ext cx="934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/>
          <p:nvPr/>
        </p:nvCxnSpPr>
        <p:spPr>
          <a:xfrm>
            <a:off x="3228827" y="1510687"/>
            <a:ext cx="35032" cy="21586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7" name="CuadroTexto 26"/>
          <p:cNvSpPr txBox="1"/>
          <p:nvPr/>
        </p:nvSpPr>
        <p:spPr>
          <a:xfrm rot="16200000">
            <a:off x="2713790" y="2741649"/>
            <a:ext cx="8763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dirty="0"/>
              <a:t>para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2821159" y="3640157"/>
            <a:ext cx="874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Simplificar preguntas complejas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3585383" y="3174291"/>
            <a:ext cx="950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Información empírica</a:t>
            </a:r>
          </a:p>
        </p:txBody>
      </p:sp>
      <p:cxnSp>
        <p:nvCxnSpPr>
          <p:cNvPr id="30" name="Conector recto de flecha 29"/>
          <p:cNvCxnSpPr/>
          <p:nvPr/>
        </p:nvCxnSpPr>
        <p:spPr>
          <a:xfrm flipH="1">
            <a:off x="3956580" y="2616504"/>
            <a:ext cx="12700" cy="5577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5" name="Conector recto de flecha 34"/>
          <p:cNvCxnSpPr/>
          <p:nvPr/>
        </p:nvCxnSpPr>
        <p:spPr>
          <a:xfrm>
            <a:off x="5067300" y="1694274"/>
            <a:ext cx="0" cy="19115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6" name="Conector recto 35"/>
          <p:cNvCxnSpPr/>
          <p:nvPr/>
        </p:nvCxnSpPr>
        <p:spPr>
          <a:xfrm flipH="1">
            <a:off x="4973806" y="1706974"/>
            <a:ext cx="93494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7" name="CuadroTexto 36"/>
          <p:cNvSpPr txBox="1"/>
          <p:nvPr/>
        </p:nvSpPr>
        <p:spPr>
          <a:xfrm rot="16200000">
            <a:off x="4634637" y="3041902"/>
            <a:ext cx="69890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dirty="0"/>
              <a:t>Dos tipos</a:t>
            </a:r>
          </a:p>
        </p:txBody>
      </p:sp>
      <p:sp>
        <p:nvSpPr>
          <p:cNvPr id="38" name="CuadroTexto 37"/>
          <p:cNvSpPr txBox="1"/>
          <p:nvPr/>
        </p:nvSpPr>
        <p:spPr>
          <a:xfrm>
            <a:off x="4207648" y="3585482"/>
            <a:ext cx="2005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200" dirty="0"/>
              <a:t>Simples (definiciones)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1200" dirty="0"/>
              <a:t>Complejos (argumentos</a:t>
            </a:r>
          </a:p>
        </p:txBody>
      </p:sp>
      <p:sp>
        <p:nvSpPr>
          <p:cNvPr id="39" name="Rectángulo 38"/>
          <p:cNvSpPr/>
          <p:nvPr/>
        </p:nvSpPr>
        <p:spPr>
          <a:xfrm>
            <a:off x="5432030" y="4173308"/>
            <a:ext cx="256095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b="1" dirty="0">
                <a:ln/>
                <a:solidFill>
                  <a:schemeClr val="accent4"/>
                </a:solidFill>
              </a:rPr>
              <a:t>III. Preguntas evaluativas</a:t>
            </a:r>
          </a:p>
        </p:txBody>
      </p:sp>
      <p:sp>
        <p:nvSpPr>
          <p:cNvPr id="40" name="CuadroTexto 39"/>
          <p:cNvSpPr txBox="1"/>
          <p:nvPr/>
        </p:nvSpPr>
        <p:spPr>
          <a:xfrm>
            <a:off x="2982126" y="4883370"/>
            <a:ext cx="2343967" cy="641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sz="1200" dirty="0"/>
              <a:t>Definitivas</a:t>
            </a:r>
          </a:p>
          <a:p>
            <a:r>
              <a:rPr lang="es-MX" sz="1200" dirty="0"/>
              <a:t>(sistemas fijos)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sz="1200" dirty="0"/>
              <a:t>Valores estables (definitivas)</a:t>
            </a:r>
          </a:p>
        </p:txBody>
      </p:sp>
      <p:sp>
        <p:nvSpPr>
          <p:cNvPr id="41" name="CuadroTexto 40"/>
          <p:cNvSpPr txBox="1"/>
          <p:nvPr/>
        </p:nvSpPr>
        <p:spPr>
          <a:xfrm>
            <a:off x="5981067" y="5102395"/>
            <a:ext cx="18468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/>
              <a:t>Criterios de evaluación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/>
              <a:t>Claridad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/>
              <a:t>Profundidad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/>
              <a:t>Extensión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/>
              <a:t>Precisión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/>
              <a:t>Lógica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/>
              <a:t>Imparcialidad</a:t>
            </a:r>
          </a:p>
          <a:p>
            <a:endParaRPr lang="es-MX" sz="1200" dirty="0"/>
          </a:p>
        </p:txBody>
      </p:sp>
      <p:sp>
        <p:nvSpPr>
          <p:cNvPr id="43" name="CuadroTexto 42"/>
          <p:cNvSpPr txBox="1"/>
          <p:nvPr/>
        </p:nvSpPr>
        <p:spPr>
          <a:xfrm>
            <a:off x="8874270" y="4702898"/>
            <a:ext cx="1913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Courier New" panose="02070309020205020404" pitchFamily="49" charset="0"/>
              <a:buChar char="o"/>
            </a:pPr>
            <a:r>
              <a:rPr lang="es-MX" sz="1200" dirty="0"/>
              <a:t>Conflictivas</a:t>
            </a:r>
          </a:p>
          <a:p>
            <a:r>
              <a:rPr lang="es-MX" sz="1200" dirty="0"/>
              <a:t>(sistemas en tensión)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s-MX" sz="1200" dirty="0"/>
              <a:t>Valores conflictivos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s-MX" sz="1200" dirty="0"/>
              <a:t>Reconocimientos</a:t>
            </a:r>
          </a:p>
        </p:txBody>
      </p:sp>
      <p:sp>
        <p:nvSpPr>
          <p:cNvPr id="45" name="CuadroTexto 44"/>
          <p:cNvSpPr txBox="1"/>
          <p:nvPr/>
        </p:nvSpPr>
        <p:spPr>
          <a:xfrm>
            <a:off x="5745753" y="4452226"/>
            <a:ext cx="2112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/>
              <a:t>Para fijar y determinar el valor </a:t>
            </a:r>
            <a:r>
              <a:rPr lang="es-MX" sz="1200" dirty="0" smtClean="0"/>
              <a:t>o cualidad de algo</a:t>
            </a:r>
          </a:p>
        </p:txBody>
      </p:sp>
      <p:cxnSp>
        <p:nvCxnSpPr>
          <p:cNvPr id="67" name="Conector recto 66"/>
          <p:cNvCxnSpPr/>
          <p:nvPr/>
        </p:nvCxnSpPr>
        <p:spPr>
          <a:xfrm>
            <a:off x="3695618" y="2615412"/>
            <a:ext cx="273662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9" name="Conector recto 68"/>
          <p:cNvCxnSpPr/>
          <p:nvPr/>
        </p:nvCxnSpPr>
        <p:spPr>
          <a:xfrm flipH="1">
            <a:off x="3695618" y="4357974"/>
            <a:ext cx="1625683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0" name="Conector recto 69"/>
          <p:cNvCxnSpPr/>
          <p:nvPr/>
        </p:nvCxnSpPr>
        <p:spPr>
          <a:xfrm flipH="1">
            <a:off x="7969670" y="4357974"/>
            <a:ext cx="137753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4" name="Conector recto de flecha 73"/>
          <p:cNvCxnSpPr/>
          <p:nvPr/>
        </p:nvCxnSpPr>
        <p:spPr>
          <a:xfrm>
            <a:off x="3695618" y="4357974"/>
            <a:ext cx="0" cy="4237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5" name="Conector recto de flecha 74"/>
          <p:cNvCxnSpPr/>
          <p:nvPr/>
        </p:nvCxnSpPr>
        <p:spPr>
          <a:xfrm>
            <a:off x="9334500" y="4327100"/>
            <a:ext cx="0" cy="4237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8" name="Conector recto 77"/>
          <p:cNvCxnSpPr/>
          <p:nvPr/>
        </p:nvCxnSpPr>
        <p:spPr>
          <a:xfrm flipH="1" flipV="1">
            <a:off x="1803400" y="635000"/>
            <a:ext cx="1993900" cy="127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7" name="Conector recto de flecha 86"/>
          <p:cNvCxnSpPr/>
          <p:nvPr/>
        </p:nvCxnSpPr>
        <p:spPr>
          <a:xfrm>
            <a:off x="1803400" y="635000"/>
            <a:ext cx="0" cy="9443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8" name="Conector recto 87"/>
          <p:cNvCxnSpPr/>
          <p:nvPr/>
        </p:nvCxnSpPr>
        <p:spPr>
          <a:xfrm flipH="1" flipV="1">
            <a:off x="8207965" y="635000"/>
            <a:ext cx="1305069" cy="127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0" name="Conector recto de flecha 89"/>
          <p:cNvCxnSpPr>
            <a:endCxn id="14" idx="0"/>
          </p:cNvCxnSpPr>
          <p:nvPr/>
        </p:nvCxnSpPr>
        <p:spPr>
          <a:xfrm>
            <a:off x="9513034" y="647700"/>
            <a:ext cx="0" cy="4146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6" name="Conector recto 95"/>
          <p:cNvCxnSpPr/>
          <p:nvPr/>
        </p:nvCxnSpPr>
        <p:spPr>
          <a:xfrm>
            <a:off x="7696200" y="905252"/>
            <a:ext cx="0" cy="291106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7" name="Conector recto 96"/>
          <p:cNvCxnSpPr/>
          <p:nvPr/>
        </p:nvCxnSpPr>
        <p:spPr>
          <a:xfrm flipH="1" flipV="1">
            <a:off x="6904477" y="3802057"/>
            <a:ext cx="791724" cy="890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9" name="Conector recto de flecha 98"/>
          <p:cNvCxnSpPr/>
          <p:nvPr/>
        </p:nvCxnSpPr>
        <p:spPr>
          <a:xfrm>
            <a:off x="6905211" y="3802057"/>
            <a:ext cx="0" cy="4146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0" name="CuadroTexto 99"/>
          <p:cNvSpPr txBox="1"/>
          <p:nvPr/>
        </p:nvSpPr>
        <p:spPr>
          <a:xfrm>
            <a:off x="2808193" y="626095"/>
            <a:ext cx="8763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dirty="0"/>
              <a:t>Se </a:t>
            </a:r>
            <a:r>
              <a:rPr lang="es-MX" sz="1050" dirty="0" smtClean="0"/>
              <a:t>divide en</a:t>
            </a:r>
            <a:endParaRPr lang="es-MX" sz="1050" dirty="0"/>
          </a:p>
        </p:txBody>
      </p:sp>
      <p:sp>
        <p:nvSpPr>
          <p:cNvPr id="101" name="CuadroTexto 100"/>
          <p:cNvSpPr txBox="1"/>
          <p:nvPr/>
        </p:nvSpPr>
        <p:spPr>
          <a:xfrm>
            <a:off x="8379214" y="612739"/>
            <a:ext cx="8763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dirty="0"/>
              <a:t>Se </a:t>
            </a:r>
            <a:r>
              <a:rPr lang="es-MX" sz="1050" dirty="0" smtClean="0"/>
              <a:t>divide en</a:t>
            </a:r>
            <a:endParaRPr lang="es-MX" sz="1050" dirty="0"/>
          </a:p>
        </p:txBody>
      </p:sp>
      <p:sp>
        <p:nvSpPr>
          <p:cNvPr id="102" name="CuadroTexto 101"/>
          <p:cNvSpPr txBox="1"/>
          <p:nvPr/>
        </p:nvSpPr>
        <p:spPr>
          <a:xfrm>
            <a:off x="6862189" y="3548141"/>
            <a:ext cx="8763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dirty="0"/>
              <a:t>Se </a:t>
            </a:r>
            <a:r>
              <a:rPr lang="es-MX" sz="1050" dirty="0" smtClean="0"/>
              <a:t>divide en</a:t>
            </a:r>
            <a:endParaRPr lang="es-MX" sz="1050" dirty="0"/>
          </a:p>
        </p:txBody>
      </p:sp>
      <p:sp>
        <p:nvSpPr>
          <p:cNvPr id="103" name="CuadroTexto 102"/>
          <p:cNvSpPr txBox="1"/>
          <p:nvPr/>
        </p:nvSpPr>
        <p:spPr>
          <a:xfrm>
            <a:off x="8586316" y="4310482"/>
            <a:ext cx="8763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dirty="0" smtClean="0"/>
              <a:t>Pueden ser</a:t>
            </a:r>
            <a:endParaRPr lang="es-MX" sz="1050" dirty="0"/>
          </a:p>
        </p:txBody>
      </p:sp>
      <p:sp>
        <p:nvSpPr>
          <p:cNvPr id="105" name="CuadroTexto 104"/>
          <p:cNvSpPr txBox="1"/>
          <p:nvPr/>
        </p:nvSpPr>
        <p:spPr>
          <a:xfrm>
            <a:off x="3684347" y="4319940"/>
            <a:ext cx="8763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dirty="0" smtClean="0"/>
              <a:t>Pueden ser</a:t>
            </a:r>
            <a:endParaRPr lang="es-MX" sz="1050" dirty="0"/>
          </a:p>
        </p:txBody>
      </p:sp>
      <p:sp>
        <p:nvSpPr>
          <p:cNvPr id="109" name="CuadroTexto 108"/>
          <p:cNvSpPr txBox="1"/>
          <p:nvPr/>
        </p:nvSpPr>
        <p:spPr>
          <a:xfrm>
            <a:off x="6676347" y="4864480"/>
            <a:ext cx="6617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dirty="0" smtClean="0"/>
              <a:t>Tienen</a:t>
            </a:r>
            <a:endParaRPr lang="es-MX" sz="1050" dirty="0"/>
          </a:p>
        </p:txBody>
      </p:sp>
      <p:cxnSp>
        <p:nvCxnSpPr>
          <p:cNvPr id="114" name="Conector recto de flecha 113"/>
          <p:cNvCxnSpPr/>
          <p:nvPr/>
        </p:nvCxnSpPr>
        <p:spPr>
          <a:xfrm>
            <a:off x="6714447" y="4875791"/>
            <a:ext cx="12618" cy="2916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16" name="Imagen 1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566" y="1896538"/>
            <a:ext cx="2466975" cy="184785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491319" y="218364"/>
            <a:ext cx="4619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Producto 5. Proceso de indagación.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38329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626" y="704210"/>
            <a:ext cx="7515225" cy="5476875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MX" dirty="0" smtClean="0"/>
              <a:t>Producto 6. AME General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10393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5354" y="791571"/>
            <a:ext cx="7452957" cy="518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458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4144" y="0"/>
            <a:ext cx="4830258" cy="377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4144" y="3733840"/>
            <a:ext cx="4304769" cy="312416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8952931" y="504967"/>
            <a:ext cx="2770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Producto 7. EIP Resumen</a:t>
            </a:r>
            <a:endParaRPr lang="es-MX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4402" y="1533500"/>
            <a:ext cx="5563758" cy="408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658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8952931" y="504967"/>
            <a:ext cx="2770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Producto 7. EIP Resumen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971" y="669948"/>
            <a:ext cx="4623308" cy="350626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2971" y="4042585"/>
            <a:ext cx="4276085" cy="281541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9926" y="1533595"/>
            <a:ext cx="4602522" cy="335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0748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5690" y="0"/>
            <a:ext cx="4496866" cy="330879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7074" y="3546214"/>
            <a:ext cx="5954922" cy="331178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8952931" y="504967"/>
            <a:ext cx="2770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Producto 7. EIP Resumen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77002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199" y="347810"/>
            <a:ext cx="1569332" cy="1557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671178539"/>
              </p:ext>
            </p:extLst>
          </p:nvPr>
        </p:nvGraphicFramePr>
        <p:xfrm>
          <a:off x="3194139" y="1905000"/>
          <a:ext cx="6326847" cy="2441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MX" dirty="0" smtClean="0"/>
              <a:t>Participantes: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624256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Producto 8. Estructura inicial de planeación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Elaboración de proyecto.</a:t>
            </a:r>
          </a:p>
          <a:p>
            <a:endParaRPr lang="es-MX" dirty="0"/>
          </a:p>
          <a:p>
            <a:r>
              <a:rPr lang="es-MX" dirty="0" smtClean="0"/>
              <a:t>Producto 8</a:t>
            </a:r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485820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3542" y="499875"/>
            <a:ext cx="7306740" cy="541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5718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624110"/>
            <a:ext cx="6812405" cy="528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7481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647" y="617105"/>
            <a:ext cx="6791965" cy="529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8106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624110"/>
            <a:ext cx="6872375" cy="528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9652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504" y="624110"/>
            <a:ext cx="6805108" cy="528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8248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624110"/>
            <a:ext cx="6785414" cy="528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3865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897" y="628659"/>
            <a:ext cx="6940715" cy="529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7362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624110"/>
            <a:ext cx="6810077" cy="528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2216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1301" y="624110"/>
            <a:ext cx="6773311" cy="528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089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 txBox="1">
            <a:spLocks noGrp="1"/>
          </p:cNvSpPr>
          <p:nvPr>
            <p:ph idx="1"/>
          </p:nvPr>
        </p:nvSpPr>
        <p:spPr>
          <a:xfrm>
            <a:off x="2842430" y="1599028"/>
            <a:ext cx="8915400" cy="2451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Ciclo escolar para la elaboración del proyecto:</a:t>
            </a:r>
          </a:p>
          <a:p>
            <a:r>
              <a:rPr lang="es-MX" sz="2400" b="1" dirty="0" smtClean="0"/>
              <a:t> 2019-2020</a:t>
            </a:r>
          </a:p>
          <a:p>
            <a:endParaRPr lang="es-MX" sz="2400" b="1" dirty="0" smtClean="0"/>
          </a:p>
          <a:p>
            <a:r>
              <a:rPr lang="es-MX" sz="2400" b="1" dirty="0" smtClean="0"/>
              <a:t>Fecha de inicio: 01 enero</a:t>
            </a:r>
          </a:p>
          <a:p>
            <a:r>
              <a:rPr lang="es-MX" sz="2400" b="1" dirty="0" smtClean="0"/>
              <a:t>Fecha de finalización: 9 de mayo</a:t>
            </a:r>
            <a:endParaRPr lang="es-MX" sz="2400" b="1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MX" dirty="0" smtClean="0"/>
              <a:t>Elaboración: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759849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Producto 9. Evidencias fotográficas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48183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58440" y="2232620"/>
            <a:ext cx="2125265" cy="3778250"/>
          </a:xfr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60" y="3618326"/>
            <a:ext cx="5568183" cy="313210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84762" y="-401712"/>
            <a:ext cx="2727428" cy="484876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471234" y="-946944"/>
            <a:ext cx="2435001" cy="432889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64365" y="3626997"/>
            <a:ext cx="3985527" cy="224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9694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74" y="3347760"/>
            <a:ext cx="5012355" cy="2819450"/>
          </a:xfr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80" y="59206"/>
            <a:ext cx="5628904" cy="316625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904" y="158090"/>
            <a:ext cx="5066806" cy="285007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904" y="3225465"/>
            <a:ext cx="4727127" cy="265900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68019" y="723566"/>
            <a:ext cx="4096990" cy="230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5600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Producto 10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728931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974" y="1864806"/>
            <a:ext cx="1733550" cy="2638425"/>
          </a:xfrm>
          <a:prstGeom prst="rect">
            <a:avLst/>
          </a:prstGeom>
        </p:spPr>
      </p:pic>
      <p:sp>
        <p:nvSpPr>
          <p:cNvPr id="39" name="Documento 38"/>
          <p:cNvSpPr/>
          <p:nvPr/>
        </p:nvSpPr>
        <p:spPr>
          <a:xfrm>
            <a:off x="7233401" y="4434741"/>
            <a:ext cx="4530434" cy="2423259"/>
          </a:xfrm>
          <a:prstGeom prst="flowChartDocumen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Rectángulo 3"/>
          <p:cNvSpPr/>
          <p:nvPr/>
        </p:nvSpPr>
        <p:spPr>
          <a:xfrm>
            <a:off x="4275253" y="274935"/>
            <a:ext cx="358155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Evaluación Diagnóstica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405746" y="991032"/>
            <a:ext cx="4156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Se realiza previamente al desarrollo de un proceso educativo. También se conoce como evaluación predictiva</a:t>
            </a:r>
          </a:p>
          <a:p>
            <a:pPr algn="ctr"/>
            <a:r>
              <a:rPr lang="es-MX" sz="1200" dirty="0" smtClean="0"/>
              <a:t>Permite tomar conciencia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462690" y="1332154"/>
            <a:ext cx="8254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Inicial </a:t>
            </a:r>
            <a:endParaRPr lang="es-MX" sz="1200" dirty="0"/>
          </a:p>
        </p:txBody>
      </p:sp>
      <p:sp>
        <p:nvSpPr>
          <p:cNvPr id="7" name="CuadroTexto 6"/>
          <p:cNvSpPr txBox="1"/>
          <p:nvPr/>
        </p:nvSpPr>
        <p:spPr>
          <a:xfrm>
            <a:off x="8715953" y="1366238"/>
            <a:ext cx="8254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Puntual</a:t>
            </a:r>
            <a:endParaRPr lang="es-MX" sz="1200" dirty="0"/>
          </a:p>
        </p:txBody>
      </p:sp>
      <p:sp>
        <p:nvSpPr>
          <p:cNvPr id="8" name="CuadroTexto 7"/>
          <p:cNvSpPr txBox="1"/>
          <p:nvPr/>
        </p:nvSpPr>
        <p:spPr>
          <a:xfrm>
            <a:off x="993458" y="1643237"/>
            <a:ext cx="4156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Se realiza exclusivamente antes de algún proceso o ciclo educativo amplio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979487" y="2232891"/>
            <a:ext cx="4156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Reconocer si los alumnos poseen o no conocimientos</a:t>
            </a:r>
          </a:p>
          <a:p>
            <a:pPr algn="ctr"/>
            <a:r>
              <a:rPr lang="es-MX" sz="1200" dirty="0" smtClean="0"/>
              <a:t>Nivel de Desarrollo cognitivo</a:t>
            </a:r>
          </a:p>
          <a:p>
            <a:pPr algn="ctr"/>
            <a:r>
              <a:rPr lang="es-MX" sz="1200" dirty="0" smtClean="0"/>
              <a:t>Disposición para aprender materiales o temas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0" y="3364709"/>
            <a:ext cx="3108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Alumnos cognitivamente competentes aptos para ingresar al proceso escolar correspondiente.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3108902" y="3371746"/>
            <a:ext cx="2829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dirty="0" smtClean="0"/>
              <a:t>Número significativo de alumnos no demuestran aptitudes cognitivas.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2235520" y="2978128"/>
            <a:ext cx="16442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200" dirty="0" smtClean="0"/>
              <a:t>Dos tipos de resultados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273293" y="3947811"/>
            <a:ext cx="28295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dirty="0" smtClean="0"/>
              <a:t>Modificar programación.</a:t>
            </a:r>
          </a:p>
          <a:p>
            <a:pPr algn="ctr"/>
            <a:r>
              <a:rPr lang="es-MX" sz="1200" dirty="0" smtClean="0"/>
              <a:t>Adecuación entre capacidad cognitiva y programa escolar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3125882" y="3752738"/>
            <a:ext cx="28295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200" dirty="0" smtClean="0"/>
              <a:t>Participación en curso o lecciones preliminares propedéuticos o remediales.</a:t>
            </a:r>
          </a:p>
          <a:p>
            <a:pPr algn="ctr"/>
            <a:r>
              <a:rPr lang="es-MX" sz="1200" dirty="0" smtClean="0"/>
              <a:t>Excluir del ingreso al ciclo educativo.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7233401" y="1576968"/>
            <a:ext cx="4156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Se realiza en distintos momentos antes de una secuencia o segmento de enseñanza</a:t>
            </a:r>
          </a:p>
          <a:p>
            <a:pPr algn="ctr"/>
            <a:r>
              <a:rPr lang="es-MX" sz="1200" dirty="0" smtClean="0"/>
              <a:t>Apoya a identificar y utilizar continuamente los conocimientos previos del alumno 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7252544" y="2528220"/>
            <a:ext cx="41563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Con un análisis menos formal</a:t>
            </a:r>
          </a:p>
          <a:p>
            <a:pPr algn="ctr"/>
            <a:endParaRPr lang="es-MX" sz="1200" dirty="0"/>
          </a:p>
          <a:p>
            <a:pPr algn="ctr"/>
            <a:endParaRPr lang="es-MX" sz="1200" dirty="0" smtClean="0"/>
          </a:p>
          <a:p>
            <a:pPr algn="ctr"/>
            <a:r>
              <a:rPr lang="es-MX" sz="1200" dirty="0" smtClean="0"/>
              <a:t>El Docente</a:t>
            </a:r>
          </a:p>
          <a:p>
            <a:pPr algn="ctr"/>
            <a:endParaRPr lang="es-MX" sz="1200" dirty="0" smtClean="0"/>
          </a:p>
          <a:p>
            <a:pPr algn="ctr"/>
            <a:endParaRPr lang="es-MX" sz="1200" dirty="0" smtClean="0"/>
          </a:p>
        </p:txBody>
      </p:sp>
      <p:sp>
        <p:nvSpPr>
          <p:cNvPr id="19" name="CuadroTexto 18"/>
          <p:cNvSpPr txBox="1"/>
          <p:nvPr/>
        </p:nvSpPr>
        <p:spPr>
          <a:xfrm>
            <a:off x="7607472" y="4434741"/>
            <a:ext cx="41563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Técnicas y procedimiento (simples o complejos)</a:t>
            </a:r>
          </a:p>
          <a:p>
            <a:r>
              <a:rPr lang="es-MX" sz="1200" dirty="0" smtClean="0"/>
              <a:t>Técnicas informales: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MX" sz="1200" dirty="0" smtClean="0"/>
              <a:t>Observación (listas de control)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MX" sz="1200" dirty="0" smtClean="0"/>
              <a:t>Entrevistas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MX" sz="1200" dirty="0" smtClean="0"/>
              <a:t>Debates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MX" sz="1200" dirty="0" smtClean="0"/>
              <a:t>Exposición de ideas</a:t>
            </a:r>
          </a:p>
          <a:p>
            <a:r>
              <a:rPr lang="es-MX" sz="1200" dirty="0" smtClean="0"/>
              <a:t>Técnicas formales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MX" sz="1200" dirty="0" smtClean="0"/>
              <a:t>Pruebas objetivas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MX" sz="1200" dirty="0" smtClean="0"/>
              <a:t>Cuestionarios abiertos y cerrados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MX" sz="1200" dirty="0" smtClean="0"/>
              <a:t>Mapas conceptuales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MX" sz="1200" dirty="0" smtClean="0"/>
              <a:t>Pruebas de desempeño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MX" sz="1200" dirty="0" smtClean="0"/>
              <a:t>Resolución de problemas</a:t>
            </a:r>
          </a:p>
        </p:txBody>
      </p:sp>
      <p:cxnSp>
        <p:nvCxnSpPr>
          <p:cNvPr id="3" name="Conector recto de flecha 2"/>
          <p:cNvCxnSpPr/>
          <p:nvPr/>
        </p:nvCxnSpPr>
        <p:spPr>
          <a:xfrm>
            <a:off x="6261102" y="847312"/>
            <a:ext cx="1" cy="2377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/>
          <p:cNvCxnSpPr/>
          <p:nvPr/>
        </p:nvCxnSpPr>
        <p:spPr>
          <a:xfrm>
            <a:off x="7815169" y="475488"/>
            <a:ext cx="13044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/>
          <p:cNvCxnSpPr/>
          <p:nvPr/>
        </p:nvCxnSpPr>
        <p:spPr>
          <a:xfrm flipV="1">
            <a:off x="2857612" y="475488"/>
            <a:ext cx="1417641" cy="12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/>
          <p:nvPr/>
        </p:nvCxnSpPr>
        <p:spPr>
          <a:xfrm>
            <a:off x="2842901" y="484420"/>
            <a:ext cx="0" cy="8124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/>
          <p:cNvCxnSpPr/>
          <p:nvPr/>
        </p:nvCxnSpPr>
        <p:spPr>
          <a:xfrm>
            <a:off x="9119616" y="475488"/>
            <a:ext cx="0" cy="8124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de flecha 30"/>
          <p:cNvCxnSpPr/>
          <p:nvPr/>
        </p:nvCxnSpPr>
        <p:spPr>
          <a:xfrm>
            <a:off x="2934181" y="2815125"/>
            <a:ext cx="1" cy="2377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/>
          <p:cNvCxnSpPr/>
          <p:nvPr/>
        </p:nvCxnSpPr>
        <p:spPr>
          <a:xfrm flipV="1">
            <a:off x="1193401" y="3111550"/>
            <a:ext cx="1042119" cy="101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/>
          <p:cNvCxnSpPr/>
          <p:nvPr/>
        </p:nvCxnSpPr>
        <p:spPr>
          <a:xfrm flipV="1">
            <a:off x="3823990" y="3093575"/>
            <a:ext cx="1042119" cy="101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de flecha 35"/>
          <p:cNvCxnSpPr/>
          <p:nvPr/>
        </p:nvCxnSpPr>
        <p:spPr>
          <a:xfrm>
            <a:off x="1222317" y="3126605"/>
            <a:ext cx="1" cy="2377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de flecha 36"/>
          <p:cNvCxnSpPr/>
          <p:nvPr/>
        </p:nvCxnSpPr>
        <p:spPr>
          <a:xfrm>
            <a:off x="4842567" y="3109569"/>
            <a:ext cx="1" cy="2377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Documento 39"/>
          <p:cNvSpPr/>
          <p:nvPr/>
        </p:nvSpPr>
        <p:spPr>
          <a:xfrm>
            <a:off x="273293" y="4618526"/>
            <a:ext cx="4807262" cy="2263858"/>
          </a:xfrm>
          <a:prstGeom prst="flowChartDocumen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CuadroTexto 16"/>
          <p:cNvSpPr txBox="1"/>
          <p:nvPr/>
        </p:nvSpPr>
        <p:spPr>
          <a:xfrm>
            <a:off x="402935" y="4619296"/>
            <a:ext cx="435638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¿Qué y cómo hacer las evaluaciones diagnósticas?</a:t>
            </a:r>
          </a:p>
          <a:p>
            <a:pPr algn="just"/>
            <a:r>
              <a:rPr lang="es-MX" sz="1200" dirty="0" smtClean="0"/>
              <a:t>1.- Identificar y decidir qué contenidos principales se proponen para el ciclo/unidad temática.</a:t>
            </a:r>
          </a:p>
          <a:p>
            <a:pPr algn="just"/>
            <a:r>
              <a:rPr lang="es-MX" sz="1200" dirty="0" smtClean="0"/>
              <a:t>2.- Determinar qué conocimientos previos se requieren abordar/ construir.</a:t>
            </a:r>
          </a:p>
          <a:p>
            <a:pPr algn="just"/>
            <a:r>
              <a:rPr lang="es-MX" sz="1200" dirty="0" smtClean="0"/>
              <a:t>3.- Seleccionar y/o diseñar un instrumento diagnóstico pertinente</a:t>
            </a:r>
          </a:p>
          <a:p>
            <a:pPr algn="just"/>
            <a:r>
              <a:rPr lang="es-MX" sz="1200" dirty="0" smtClean="0"/>
              <a:t>4.- Aplicar instrumento</a:t>
            </a:r>
          </a:p>
          <a:p>
            <a:pPr algn="just"/>
            <a:r>
              <a:rPr lang="es-MX" sz="1200" dirty="0" smtClean="0"/>
              <a:t>5.- Análisis y valoración de resultados</a:t>
            </a:r>
          </a:p>
          <a:p>
            <a:pPr algn="just"/>
            <a:r>
              <a:rPr lang="es-MX" sz="1200" dirty="0" smtClean="0"/>
              <a:t>6.- Toma de decisiones pedagógicas (ajustes y adaptaciones en programa, actividades, estrategias y materiales didácticos).</a:t>
            </a:r>
          </a:p>
          <a:p>
            <a:pPr algn="just"/>
            <a:endParaRPr lang="es-MX" sz="1200" dirty="0"/>
          </a:p>
          <a:p>
            <a:pPr algn="just"/>
            <a:endParaRPr lang="es-MX" sz="1200" dirty="0" smtClean="0"/>
          </a:p>
          <a:p>
            <a:pPr algn="just"/>
            <a:endParaRPr lang="es-MX" sz="1200" dirty="0" smtClean="0"/>
          </a:p>
        </p:txBody>
      </p:sp>
      <p:sp>
        <p:nvSpPr>
          <p:cNvPr id="42" name="Rectángulo redondeado 41"/>
          <p:cNvSpPr/>
          <p:nvPr/>
        </p:nvSpPr>
        <p:spPr>
          <a:xfrm rot="19631309">
            <a:off x="35590" y="552754"/>
            <a:ext cx="2730876" cy="9834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Rectángulo 15"/>
          <p:cNvSpPr/>
          <p:nvPr/>
        </p:nvSpPr>
        <p:spPr>
          <a:xfrm rot="19563303">
            <a:off x="-95681" y="689037"/>
            <a:ext cx="287636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MX" sz="1600" b="1" cap="none" spc="0" dirty="0" smtClean="0">
                <a:ln/>
                <a:solidFill>
                  <a:srgbClr val="FF0000"/>
                </a:solidFill>
                <a:effectLst/>
              </a:rPr>
              <a:t>Focalizada en:</a:t>
            </a:r>
          </a:p>
          <a:p>
            <a:pPr algn="ctr"/>
            <a:r>
              <a:rPr lang="es-MX" sz="1600" b="1" cap="none" spc="0" dirty="0" smtClean="0">
                <a:ln/>
                <a:solidFill>
                  <a:srgbClr val="FF0000"/>
                </a:solidFill>
                <a:effectLst/>
              </a:rPr>
              <a:t>El evaluado y sus características</a:t>
            </a:r>
            <a:endParaRPr lang="es-MX" sz="16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44" name="Rectángulo 43"/>
          <p:cNvSpPr/>
          <p:nvPr/>
        </p:nvSpPr>
        <p:spPr>
          <a:xfrm rot="2005910">
            <a:off x="9707137" y="475487"/>
            <a:ext cx="19362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“PRE”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2861063" y="492766"/>
            <a:ext cx="11715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smtClean="0"/>
              <a:t>Puede ser</a:t>
            </a:r>
            <a:endParaRPr lang="es-MX" sz="1100" dirty="0"/>
          </a:p>
        </p:txBody>
      </p:sp>
      <p:sp>
        <p:nvSpPr>
          <p:cNvPr id="38" name="CuadroTexto 37"/>
          <p:cNvSpPr txBox="1"/>
          <p:nvPr/>
        </p:nvSpPr>
        <p:spPr>
          <a:xfrm>
            <a:off x="8321906" y="423806"/>
            <a:ext cx="11715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smtClean="0"/>
              <a:t>Puede ser</a:t>
            </a:r>
            <a:endParaRPr lang="es-MX" sz="1100" dirty="0"/>
          </a:p>
        </p:txBody>
      </p:sp>
      <p:cxnSp>
        <p:nvCxnSpPr>
          <p:cNvPr id="41" name="Conector recto de flecha 40"/>
          <p:cNvCxnSpPr/>
          <p:nvPr/>
        </p:nvCxnSpPr>
        <p:spPr>
          <a:xfrm>
            <a:off x="2872913" y="2068896"/>
            <a:ext cx="1" cy="2377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uadroTexto 42"/>
          <p:cNvSpPr txBox="1"/>
          <p:nvPr/>
        </p:nvSpPr>
        <p:spPr>
          <a:xfrm>
            <a:off x="2979031" y="2033490"/>
            <a:ext cx="11715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smtClean="0"/>
              <a:t>Ayuda a</a:t>
            </a:r>
            <a:endParaRPr lang="es-MX" sz="1100" dirty="0"/>
          </a:p>
        </p:txBody>
      </p:sp>
      <p:sp>
        <p:nvSpPr>
          <p:cNvPr id="45" name="CuadroTexto 44"/>
          <p:cNvSpPr txBox="1"/>
          <p:nvPr/>
        </p:nvSpPr>
        <p:spPr>
          <a:xfrm>
            <a:off x="2972116" y="2758813"/>
            <a:ext cx="11715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smtClean="0"/>
              <a:t>Arroja</a:t>
            </a:r>
            <a:endParaRPr lang="es-MX" sz="1100" dirty="0"/>
          </a:p>
        </p:txBody>
      </p:sp>
      <p:cxnSp>
        <p:nvCxnSpPr>
          <p:cNvPr id="46" name="Conector recto de flecha 45"/>
          <p:cNvCxnSpPr/>
          <p:nvPr/>
        </p:nvCxnSpPr>
        <p:spPr>
          <a:xfrm>
            <a:off x="9154154" y="2353588"/>
            <a:ext cx="1" cy="2377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uadroTexto 46"/>
          <p:cNvSpPr txBox="1"/>
          <p:nvPr/>
        </p:nvSpPr>
        <p:spPr>
          <a:xfrm>
            <a:off x="9189092" y="2315463"/>
            <a:ext cx="12791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smtClean="0"/>
              <a:t>¿Cómo se evalúa?</a:t>
            </a:r>
            <a:endParaRPr lang="es-MX" sz="1100" dirty="0"/>
          </a:p>
        </p:txBody>
      </p:sp>
      <p:cxnSp>
        <p:nvCxnSpPr>
          <p:cNvPr id="48" name="Conector recto de flecha 47"/>
          <p:cNvCxnSpPr/>
          <p:nvPr/>
        </p:nvCxnSpPr>
        <p:spPr>
          <a:xfrm>
            <a:off x="9128702" y="2782647"/>
            <a:ext cx="1" cy="2377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uadroTexto 48"/>
          <p:cNvSpPr txBox="1"/>
          <p:nvPr/>
        </p:nvSpPr>
        <p:spPr>
          <a:xfrm>
            <a:off x="9099890" y="3602578"/>
            <a:ext cx="11715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smtClean="0"/>
              <a:t>Utiliza</a:t>
            </a:r>
            <a:endParaRPr lang="es-MX" sz="1100" dirty="0"/>
          </a:p>
        </p:txBody>
      </p:sp>
      <p:cxnSp>
        <p:nvCxnSpPr>
          <p:cNvPr id="51" name="Conector recto de flecha 50"/>
          <p:cNvCxnSpPr/>
          <p:nvPr/>
        </p:nvCxnSpPr>
        <p:spPr>
          <a:xfrm>
            <a:off x="9119616" y="3347345"/>
            <a:ext cx="0" cy="8748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uadroTexto 51"/>
          <p:cNvSpPr txBox="1"/>
          <p:nvPr/>
        </p:nvSpPr>
        <p:spPr>
          <a:xfrm>
            <a:off x="9272016" y="2949363"/>
            <a:ext cx="11715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smtClean="0"/>
              <a:t>¿Quién evalúa?</a:t>
            </a:r>
            <a:endParaRPr lang="es-MX" sz="1100" dirty="0"/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9064" y="5340351"/>
            <a:ext cx="1158301" cy="133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31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581123" y="56469"/>
            <a:ext cx="335995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Evaluación Formativa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405745" y="688268"/>
            <a:ext cx="41563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Permite regular el proceso de </a:t>
            </a:r>
            <a:r>
              <a:rPr lang="es-MX" sz="1200" dirty="0" err="1" smtClean="0"/>
              <a:t>ea</a:t>
            </a:r>
            <a:r>
              <a:rPr lang="es-MX" sz="1200" dirty="0" smtClean="0"/>
              <a:t> para adaptar o ajustar las condiciones pedagógicas (estrategias y actividades)</a:t>
            </a:r>
          </a:p>
          <a:p>
            <a:pPr algn="ctr"/>
            <a:r>
              <a:rPr lang="es-MX" sz="1200" dirty="0" smtClean="0"/>
              <a:t>Supervisar, comprender y e identificar los posibles obstáculos o fallas  del proceso de aprendizaje.</a:t>
            </a:r>
          </a:p>
          <a:p>
            <a:pPr algn="ctr"/>
            <a:r>
              <a:rPr lang="es-MX" sz="1200" dirty="0" smtClean="0"/>
              <a:t>Posibles soluciones con nuevas adaptaciones didácticas </a:t>
            </a:r>
            <a:r>
              <a:rPr lang="es-MX" sz="1200" i="1" dirty="0" smtClean="0"/>
              <a:t>in situ</a:t>
            </a:r>
          </a:p>
          <a:p>
            <a:pPr algn="ctr"/>
            <a:r>
              <a:rPr lang="es-MX" sz="1200" dirty="0" smtClean="0"/>
              <a:t>Considera áreas de oportunidad</a:t>
            </a:r>
          </a:p>
          <a:p>
            <a:pPr algn="ctr"/>
            <a:r>
              <a:rPr lang="es-MX" sz="1200" dirty="0" smtClean="0"/>
              <a:t>Enfatiza y valora los aciertos/logros de los alumnos</a:t>
            </a:r>
          </a:p>
          <a:p>
            <a:pPr algn="ctr"/>
            <a:endParaRPr lang="es-MX" sz="120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332510" y="1757085"/>
            <a:ext cx="4156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dirty="0" smtClean="0"/>
              <a:t>Enfatizar y valorar los aciertos/logros de los alumnos</a:t>
            </a:r>
          </a:p>
          <a:p>
            <a:pPr algn="just"/>
            <a:endParaRPr lang="es-MX" sz="1200" dirty="0"/>
          </a:p>
          <a:p>
            <a:pPr algn="just"/>
            <a:endParaRPr lang="es-MX" sz="1200" dirty="0" smtClean="0"/>
          </a:p>
          <a:p>
            <a:pPr algn="just"/>
            <a:endParaRPr lang="es-MX" sz="1200" dirty="0" smtClean="0"/>
          </a:p>
        </p:txBody>
      </p:sp>
      <p:sp>
        <p:nvSpPr>
          <p:cNvPr id="20" name="CuadroTexto 19"/>
          <p:cNvSpPr txBox="1"/>
          <p:nvPr/>
        </p:nvSpPr>
        <p:spPr>
          <a:xfrm>
            <a:off x="290947" y="2124426"/>
            <a:ext cx="415636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s-MX" sz="1200" dirty="0" smtClean="0"/>
              <a:t>Regulación interactiva</a:t>
            </a:r>
          </a:p>
          <a:p>
            <a:pPr algn="just"/>
            <a:r>
              <a:rPr lang="es-MX" sz="1200" dirty="0" smtClean="0"/>
              <a:t>Ocurre de forma integrada en el proceso instruccional</a:t>
            </a:r>
          </a:p>
          <a:p>
            <a:pPr algn="just"/>
            <a:r>
              <a:rPr lang="es-MX" sz="1200" dirty="0" smtClean="0"/>
              <a:t>La regulación puede ser inmediata</a:t>
            </a:r>
          </a:p>
          <a:p>
            <a:pPr algn="just"/>
            <a:r>
              <a:rPr lang="es-MX" sz="1200" dirty="0" smtClean="0"/>
              <a:t>Por medio de intercambios y estrategias se puede observar y dar seguimiento a las representaciones construidas por los alumnos</a:t>
            </a:r>
          </a:p>
          <a:p>
            <a:pPr algn="just"/>
            <a:endParaRPr lang="es-MX" sz="1200" dirty="0"/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s-MX" sz="1200" dirty="0" smtClean="0"/>
              <a:t>Regulación retroactiva</a:t>
            </a:r>
          </a:p>
          <a:p>
            <a:pPr algn="just"/>
            <a:r>
              <a:rPr lang="es-MX" sz="1200" dirty="0" smtClean="0"/>
              <a:t>Se programan actividades de refuerzo (se dirigen hacia atrás) después de una evaluación puntual. </a:t>
            </a:r>
          </a:p>
          <a:p>
            <a:pPr algn="just"/>
            <a:r>
              <a:rPr lang="es-MX" sz="1200" dirty="0" smtClean="0"/>
              <a:t>Los resultados de esta demuestran que algunos alumnos no han logrado consolidar ciertos aprendizajes.</a:t>
            </a:r>
          </a:p>
          <a:p>
            <a:pPr algn="just"/>
            <a:r>
              <a:rPr lang="es-MX" sz="1200" dirty="0" smtClean="0"/>
              <a:t>Pretende construir una nueva oportunidad de actividades de refuerzo para solventar dificultades encontradas.</a:t>
            </a:r>
            <a:endParaRPr lang="es-MX" sz="1200" dirty="0"/>
          </a:p>
          <a:p>
            <a:pPr marL="171450" indent="-171450" algn="just">
              <a:buFont typeface="Wingdings" panose="05000000000000000000" pitchFamily="2" charset="2"/>
              <a:buChar char="ü"/>
            </a:pPr>
            <a:endParaRPr lang="es-MX" sz="1200" dirty="0" smtClean="0"/>
          </a:p>
          <a:p>
            <a:pPr marL="171450" indent="-171450" algn="just">
              <a:buFont typeface="Wingdings" panose="05000000000000000000" pitchFamily="2" charset="2"/>
              <a:buChar char="ü"/>
            </a:pPr>
            <a:endParaRPr lang="es-MX" sz="1200" dirty="0"/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es-MX" sz="1200" dirty="0"/>
              <a:t>R</a:t>
            </a:r>
            <a:r>
              <a:rPr lang="es-MX" sz="1200" dirty="0" smtClean="0"/>
              <a:t>egulación proactiva</a:t>
            </a:r>
          </a:p>
          <a:p>
            <a:pPr algn="just"/>
            <a:r>
              <a:rPr lang="es-MX" sz="1200" dirty="0" smtClean="0"/>
              <a:t>Son adaptaciones sobre lo que sigue “operan hacia adelante”</a:t>
            </a:r>
          </a:p>
          <a:p>
            <a:pPr algn="just"/>
            <a:r>
              <a:rPr lang="es-MX" sz="1200" dirty="0" smtClean="0"/>
              <a:t>Prevé actividades futuras con dos intenciones:</a:t>
            </a:r>
          </a:p>
          <a:p>
            <a:pPr algn="just"/>
            <a:r>
              <a:rPr lang="es-MX" sz="1200" dirty="0" smtClean="0"/>
              <a:t>1.- Consolidar o profundizar aprendizajes .</a:t>
            </a:r>
          </a:p>
          <a:p>
            <a:pPr algn="just"/>
            <a:r>
              <a:rPr lang="es-MX" sz="1200" dirty="0" smtClean="0"/>
              <a:t>2.- Superar futuros obstáculos que no pudieron sortearse en momentos de instrucción</a:t>
            </a:r>
            <a:endParaRPr lang="es-MX" sz="1200" dirty="0"/>
          </a:p>
          <a:p>
            <a:pPr algn="just"/>
            <a:endParaRPr lang="es-MX" sz="1200" dirty="0"/>
          </a:p>
          <a:p>
            <a:pPr algn="just"/>
            <a:endParaRPr lang="es-MX" sz="1200" dirty="0" smtClean="0"/>
          </a:p>
          <a:p>
            <a:pPr algn="just"/>
            <a:endParaRPr lang="es-MX" sz="1200" dirty="0" smtClean="0"/>
          </a:p>
        </p:txBody>
      </p:sp>
      <p:sp>
        <p:nvSpPr>
          <p:cNvPr id="21" name="Cerrar llave 20"/>
          <p:cNvSpPr/>
          <p:nvPr/>
        </p:nvSpPr>
        <p:spPr>
          <a:xfrm>
            <a:off x="4405746" y="2214511"/>
            <a:ext cx="546265" cy="114503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Cerrar llave 21"/>
          <p:cNvSpPr/>
          <p:nvPr/>
        </p:nvSpPr>
        <p:spPr>
          <a:xfrm>
            <a:off x="4405745" y="3554721"/>
            <a:ext cx="546265" cy="114503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CuadroTexto 22"/>
          <p:cNvSpPr txBox="1"/>
          <p:nvPr/>
        </p:nvSpPr>
        <p:spPr>
          <a:xfrm>
            <a:off x="4952010" y="2171407"/>
            <a:ext cx="28148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Técnicas de evaluación informal:</a:t>
            </a:r>
          </a:p>
          <a:p>
            <a:r>
              <a:rPr lang="es-MX" sz="1200" dirty="0" smtClean="0"/>
              <a:t>Observaciones</a:t>
            </a:r>
          </a:p>
          <a:p>
            <a:r>
              <a:rPr lang="es-MX" sz="1200" dirty="0" smtClean="0"/>
              <a:t>Entrevistas</a:t>
            </a:r>
          </a:p>
          <a:p>
            <a:r>
              <a:rPr lang="es-MX" sz="1200" dirty="0" smtClean="0"/>
              <a:t>Diálogos</a:t>
            </a:r>
          </a:p>
          <a:p>
            <a:r>
              <a:rPr lang="es-MX" sz="1200" dirty="0" smtClean="0"/>
              <a:t>Evaluación, </a:t>
            </a:r>
            <a:r>
              <a:rPr lang="es-MX" sz="1200" dirty="0" err="1" smtClean="0"/>
              <a:t>co</a:t>
            </a:r>
            <a:r>
              <a:rPr lang="es-MX" sz="1200" dirty="0" smtClean="0"/>
              <a:t>-evaluación , autoevaluación y </a:t>
            </a:r>
            <a:r>
              <a:rPr lang="es-MX" sz="1200" dirty="0" err="1" smtClean="0"/>
              <a:t>hetero</a:t>
            </a:r>
            <a:r>
              <a:rPr lang="es-MX" sz="1200" dirty="0" smtClean="0"/>
              <a:t>-evaluación</a:t>
            </a:r>
            <a:endParaRPr lang="es-MX" sz="1200" dirty="0"/>
          </a:p>
        </p:txBody>
      </p:sp>
      <p:sp>
        <p:nvSpPr>
          <p:cNvPr id="24" name="CuadroTexto 23"/>
          <p:cNvSpPr txBox="1"/>
          <p:nvPr/>
        </p:nvSpPr>
        <p:spPr>
          <a:xfrm>
            <a:off x="4952010" y="3519981"/>
            <a:ext cx="28148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Repetir ejercicios ya </a:t>
            </a:r>
            <a:r>
              <a:rPr lang="es-MX" sz="1200" dirty="0"/>
              <a:t>e</a:t>
            </a:r>
            <a:r>
              <a:rPr lang="es-MX" sz="1200" dirty="0" smtClean="0"/>
              <a:t>laborados con todo el grupo clase</a:t>
            </a:r>
          </a:p>
          <a:p>
            <a:r>
              <a:rPr lang="es-MX" sz="1200" dirty="0" smtClean="0"/>
              <a:t>Repetir el proceso de forma simplificada</a:t>
            </a:r>
          </a:p>
          <a:p>
            <a:r>
              <a:rPr lang="es-MX" sz="1200" dirty="0" smtClean="0"/>
              <a:t>Designar una hora semanal para tareas de regulación</a:t>
            </a:r>
          </a:p>
          <a:p>
            <a:r>
              <a:rPr lang="es-MX" sz="1200" dirty="0" smtClean="0"/>
              <a:t>Se agrupa a los alumnos por tipologías de dificultades identificadas</a:t>
            </a:r>
          </a:p>
          <a:p>
            <a:r>
              <a:rPr lang="es-MX" sz="1200" dirty="0" smtClean="0"/>
              <a:t>Se negocian formas de regulación  (contrato didáctico).</a:t>
            </a:r>
          </a:p>
        </p:txBody>
      </p:sp>
      <p:sp>
        <p:nvSpPr>
          <p:cNvPr id="26" name="Cerrar llave 25"/>
          <p:cNvSpPr/>
          <p:nvPr/>
        </p:nvSpPr>
        <p:spPr>
          <a:xfrm>
            <a:off x="8015843" y="3597131"/>
            <a:ext cx="546265" cy="259640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CuadroTexto 1"/>
          <p:cNvSpPr txBox="1"/>
          <p:nvPr/>
        </p:nvSpPr>
        <p:spPr>
          <a:xfrm>
            <a:off x="8680704" y="4535084"/>
            <a:ext cx="1999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Recursos alternativos que se utilizan cuando la primera no funciono adecuadamente</a:t>
            </a:r>
            <a:endParaRPr lang="es-MX" sz="1200" dirty="0"/>
          </a:p>
        </p:txBody>
      </p:sp>
      <p:sp>
        <p:nvSpPr>
          <p:cNvPr id="27" name="Cerrar llave 26"/>
          <p:cNvSpPr/>
          <p:nvPr/>
        </p:nvSpPr>
        <p:spPr>
          <a:xfrm>
            <a:off x="7263836" y="2251087"/>
            <a:ext cx="546265" cy="114503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CuadroTexto 27"/>
          <p:cNvSpPr txBox="1"/>
          <p:nvPr/>
        </p:nvSpPr>
        <p:spPr>
          <a:xfrm>
            <a:off x="7999611" y="2537013"/>
            <a:ext cx="1900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Modalidad por excelencia de la evaluación formativa</a:t>
            </a:r>
            <a:endParaRPr lang="es-MX" sz="1200" dirty="0"/>
          </a:p>
        </p:txBody>
      </p:sp>
      <p:sp>
        <p:nvSpPr>
          <p:cNvPr id="3" name="CuadroTexto 2"/>
          <p:cNvSpPr txBox="1"/>
          <p:nvPr/>
        </p:nvSpPr>
        <p:spPr>
          <a:xfrm>
            <a:off x="8949757" y="1146911"/>
            <a:ext cx="29130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Equilibrio entre intuición (formas de evaluación informal) e instrumentación (formas de evaluación </a:t>
            </a:r>
            <a:r>
              <a:rPr lang="es-MX" sz="1200" dirty="0" err="1" smtClean="0"/>
              <a:t>semiformal</a:t>
            </a:r>
            <a:r>
              <a:rPr lang="es-MX" sz="1200" dirty="0" smtClean="0"/>
              <a:t> o formal).</a:t>
            </a:r>
          </a:p>
          <a:p>
            <a:r>
              <a:rPr lang="es-MX" sz="1200" dirty="0" smtClean="0"/>
              <a:t>Estrategias didácticas alternativas</a:t>
            </a:r>
            <a:endParaRPr lang="es-MX" sz="1200" dirty="0"/>
          </a:p>
        </p:txBody>
      </p:sp>
      <p:sp>
        <p:nvSpPr>
          <p:cNvPr id="16" name="Rectángulo redondeado 15"/>
          <p:cNvSpPr/>
          <p:nvPr/>
        </p:nvSpPr>
        <p:spPr>
          <a:xfrm rot="20955065">
            <a:off x="361062" y="440385"/>
            <a:ext cx="3284856" cy="983426"/>
          </a:xfrm>
          <a:prstGeom prst="roundRect">
            <a:avLst/>
          </a:prstGeom>
          <a:solidFill>
            <a:srgbClr val="E1F2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FFFF00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 rot="20927958">
            <a:off x="746854" y="433604"/>
            <a:ext cx="2538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MX" sz="1600" b="1" cap="none" spc="0" dirty="0" smtClean="0">
                <a:ln/>
                <a:solidFill>
                  <a:srgbClr val="EE2212"/>
                </a:solidFill>
                <a:effectLst/>
              </a:rPr>
              <a:t>Focalizada en:</a:t>
            </a:r>
          </a:p>
          <a:p>
            <a:pPr algn="ctr"/>
            <a:r>
              <a:rPr lang="es-MX" sz="1600" b="1" cap="none" spc="0" dirty="0" smtClean="0">
                <a:ln/>
                <a:solidFill>
                  <a:srgbClr val="EE2212"/>
                </a:solidFill>
                <a:effectLst/>
              </a:rPr>
              <a:t>Los procesos y </a:t>
            </a:r>
          </a:p>
          <a:p>
            <a:pPr algn="ctr"/>
            <a:r>
              <a:rPr lang="es-MX" sz="1600" b="1" cap="none" spc="0" dirty="0" smtClean="0">
                <a:ln/>
                <a:solidFill>
                  <a:srgbClr val="EE2212"/>
                </a:solidFill>
                <a:effectLst/>
              </a:rPr>
              <a:t>actividades (de producción)</a:t>
            </a:r>
            <a:endParaRPr lang="es-MX" sz="1600" b="1" cap="none" spc="0" dirty="0">
              <a:ln/>
              <a:solidFill>
                <a:srgbClr val="EE2212"/>
              </a:solidFill>
              <a:effectLst/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8015843" y="341376"/>
            <a:ext cx="1518301" cy="16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 flipH="1">
            <a:off x="9521952" y="341376"/>
            <a:ext cx="12192" cy="5608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/>
          <p:cNvCxnSpPr/>
          <p:nvPr/>
        </p:nvCxnSpPr>
        <p:spPr>
          <a:xfrm>
            <a:off x="3852672" y="341376"/>
            <a:ext cx="816864" cy="16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/>
          <p:cNvCxnSpPr/>
          <p:nvPr/>
        </p:nvCxnSpPr>
        <p:spPr>
          <a:xfrm flipH="1" flipV="1">
            <a:off x="3866561" y="341377"/>
            <a:ext cx="36071" cy="10688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/>
          <p:cNvCxnSpPr/>
          <p:nvPr/>
        </p:nvCxnSpPr>
        <p:spPr>
          <a:xfrm flipV="1">
            <a:off x="2494456" y="1420115"/>
            <a:ext cx="1408176" cy="137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de flecha 30"/>
          <p:cNvCxnSpPr/>
          <p:nvPr/>
        </p:nvCxnSpPr>
        <p:spPr>
          <a:xfrm flipH="1">
            <a:off x="2494456" y="1443779"/>
            <a:ext cx="12192" cy="3574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ángulo 34"/>
          <p:cNvSpPr/>
          <p:nvPr/>
        </p:nvSpPr>
        <p:spPr>
          <a:xfrm rot="1331790">
            <a:off x="10088124" y="160127"/>
            <a:ext cx="15840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“EN”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8558613" y="349661"/>
            <a:ext cx="11715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smtClean="0"/>
              <a:t>Se compone de</a:t>
            </a:r>
            <a:endParaRPr lang="es-MX" sz="1100" dirty="0"/>
          </a:p>
        </p:txBody>
      </p:sp>
      <p:sp>
        <p:nvSpPr>
          <p:cNvPr id="33" name="CuadroTexto 32"/>
          <p:cNvSpPr txBox="1"/>
          <p:nvPr/>
        </p:nvSpPr>
        <p:spPr>
          <a:xfrm>
            <a:off x="3851495" y="318079"/>
            <a:ext cx="11715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smtClean="0"/>
              <a:t>Sirve para</a:t>
            </a:r>
            <a:endParaRPr lang="es-MX" sz="1100" dirty="0"/>
          </a:p>
        </p:txBody>
      </p:sp>
      <p:cxnSp>
        <p:nvCxnSpPr>
          <p:cNvPr id="34" name="Conector recto de flecha 33"/>
          <p:cNvCxnSpPr/>
          <p:nvPr/>
        </p:nvCxnSpPr>
        <p:spPr>
          <a:xfrm>
            <a:off x="2494456" y="1945716"/>
            <a:ext cx="0" cy="2584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uadroTexto 35"/>
          <p:cNvSpPr txBox="1"/>
          <p:nvPr/>
        </p:nvSpPr>
        <p:spPr>
          <a:xfrm>
            <a:off x="2494456" y="1945716"/>
            <a:ext cx="144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smtClean="0"/>
              <a:t>Sus modalidades son</a:t>
            </a:r>
            <a:endParaRPr lang="es-MX" sz="1100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2243" y="5274307"/>
            <a:ext cx="2515898" cy="1426801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174" y="2252480"/>
            <a:ext cx="169545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83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ocumento 14"/>
          <p:cNvSpPr/>
          <p:nvPr/>
        </p:nvSpPr>
        <p:spPr>
          <a:xfrm>
            <a:off x="5035296" y="3796047"/>
            <a:ext cx="2934727" cy="2677905"/>
          </a:xfrm>
          <a:prstGeom prst="flowChartDocumen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Documento 13"/>
          <p:cNvSpPr/>
          <p:nvPr/>
        </p:nvSpPr>
        <p:spPr>
          <a:xfrm>
            <a:off x="593479" y="5280836"/>
            <a:ext cx="3198233" cy="1388917"/>
          </a:xfrm>
          <a:prstGeom prst="flowChartDocumen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Llamada rectangular 2"/>
          <p:cNvSpPr/>
          <p:nvPr/>
        </p:nvSpPr>
        <p:spPr>
          <a:xfrm rot="10800000">
            <a:off x="3084575" y="1146048"/>
            <a:ext cx="5501917" cy="2255520"/>
          </a:xfrm>
          <a:prstGeom prst="wedgeRectCallo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Rectángulo 3"/>
          <p:cNvSpPr/>
          <p:nvPr/>
        </p:nvSpPr>
        <p:spPr>
          <a:xfrm>
            <a:off x="4567505" y="129621"/>
            <a:ext cx="324088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Evaluación </a:t>
            </a:r>
            <a:r>
              <a:rPr lang="es-ES" sz="28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Sumativa</a:t>
            </a:r>
            <a:endParaRPr lang="es-ES" sz="28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endParaRPr lang="es-E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084576" y="1458654"/>
            <a:ext cx="55019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Se realiza al termino de un proceso instruccional o ciclo educativo</a:t>
            </a:r>
          </a:p>
          <a:p>
            <a:pPr algn="ctr"/>
            <a:r>
              <a:rPr lang="es-MX" sz="1200" dirty="0" smtClean="0"/>
              <a:t>Finalidad: Verificar el grado en que las intenciones educativas han sido alcanzadas</a:t>
            </a:r>
          </a:p>
          <a:p>
            <a:pPr algn="ctr"/>
            <a:r>
              <a:rPr lang="es-MX" sz="1200" dirty="0" smtClean="0"/>
              <a:t>Permite observar el grado de éxito y eficacia de la experiencia educativa global </a:t>
            </a:r>
          </a:p>
          <a:p>
            <a:pPr algn="ctr"/>
            <a:r>
              <a:rPr lang="es-MX" sz="1200" dirty="0" smtClean="0"/>
              <a:t>En ella prevalece la función social</a:t>
            </a:r>
          </a:p>
          <a:p>
            <a:pPr algn="ctr"/>
            <a:r>
              <a:rPr lang="es-MX" sz="1200" dirty="0" smtClean="0"/>
              <a:t>Decisiones en cuanto a: calificación, acreditación y certificación (calificaciones finales, certificados o títulos). </a:t>
            </a:r>
            <a:endParaRPr lang="es-MX" sz="1200" dirty="0"/>
          </a:p>
        </p:txBody>
      </p:sp>
      <p:sp>
        <p:nvSpPr>
          <p:cNvPr id="6" name="Rectángulo redondeado 5"/>
          <p:cNvSpPr/>
          <p:nvPr/>
        </p:nvSpPr>
        <p:spPr>
          <a:xfrm rot="19444565">
            <a:off x="363522" y="494688"/>
            <a:ext cx="1922904" cy="729804"/>
          </a:xfrm>
          <a:prstGeom prst="roundRect">
            <a:avLst/>
          </a:prstGeom>
          <a:solidFill>
            <a:srgbClr val="E1F2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FFFF0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 rot="19464378">
            <a:off x="634689" y="565213"/>
            <a:ext cx="13805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MX" sz="1600" b="1" cap="none" spc="0" dirty="0" smtClean="0">
                <a:ln/>
                <a:solidFill>
                  <a:srgbClr val="00B0F0"/>
                </a:solidFill>
                <a:effectLst/>
              </a:rPr>
              <a:t>Focalizada en:</a:t>
            </a:r>
          </a:p>
          <a:p>
            <a:pPr algn="ctr"/>
            <a:r>
              <a:rPr lang="es-MX" sz="1600" b="1" cap="none" spc="0" dirty="0" smtClean="0">
                <a:ln/>
                <a:solidFill>
                  <a:srgbClr val="00B0F0"/>
                </a:solidFill>
                <a:effectLst/>
              </a:rPr>
              <a:t>Los productos</a:t>
            </a:r>
            <a:endParaRPr lang="es-MX" sz="1600" b="1" cap="none" spc="0" dirty="0">
              <a:ln/>
              <a:solidFill>
                <a:srgbClr val="00B0F0"/>
              </a:solidFill>
              <a:effectLst/>
            </a:endParaRPr>
          </a:p>
        </p:txBody>
      </p:sp>
      <p:sp>
        <p:nvSpPr>
          <p:cNvPr id="7" name="Rectángulo 6"/>
          <p:cNvSpPr/>
          <p:nvPr/>
        </p:nvSpPr>
        <p:spPr>
          <a:xfrm rot="2040372">
            <a:off x="9255232" y="395935"/>
            <a:ext cx="22890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“POST”</a:t>
            </a:r>
            <a:endParaRPr lang="es-E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5402228" y="488268"/>
            <a:ext cx="11903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200" dirty="0"/>
              <a:t>Evaluación </a:t>
            </a:r>
            <a:r>
              <a:rPr lang="es-MX" sz="1200" dirty="0" smtClean="0"/>
              <a:t>final </a:t>
            </a:r>
            <a:endParaRPr lang="es-MX" sz="12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593479" y="3770156"/>
            <a:ext cx="3446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/>
              <a:t>D</a:t>
            </a:r>
            <a:r>
              <a:rPr lang="es-MX" sz="1400" dirty="0" smtClean="0"/>
              <a:t>espués de un periodo de aprendizaje, programa o curso</a:t>
            </a:r>
            <a:endParaRPr lang="es-MX" sz="1400" dirty="0"/>
          </a:p>
        </p:txBody>
      </p:sp>
      <p:sp>
        <p:nvSpPr>
          <p:cNvPr id="12" name="Rectángulo 11"/>
          <p:cNvSpPr/>
          <p:nvPr/>
        </p:nvSpPr>
        <p:spPr>
          <a:xfrm>
            <a:off x="630055" y="5305221"/>
            <a:ext cx="306019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dirty="0" smtClean="0"/>
              <a:t>Evaluar la función </a:t>
            </a:r>
            <a:r>
              <a:rPr lang="es-MX" sz="1400" dirty="0"/>
              <a:t>de un </a:t>
            </a:r>
            <a:r>
              <a:rPr lang="es-MX" sz="1400" dirty="0" smtClean="0"/>
              <a:t>rendimiento</a:t>
            </a:r>
          </a:p>
          <a:p>
            <a:r>
              <a:rPr lang="es-MX" sz="1400" dirty="0" smtClean="0"/>
              <a:t>Otorgar </a:t>
            </a:r>
            <a:r>
              <a:rPr lang="es-MX" sz="1400" dirty="0"/>
              <a:t>una </a:t>
            </a:r>
            <a:r>
              <a:rPr lang="es-MX" sz="1400" dirty="0" smtClean="0"/>
              <a:t>certificación</a:t>
            </a:r>
          </a:p>
          <a:p>
            <a:r>
              <a:rPr lang="es-MX" sz="1400" dirty="0" smtClean="0"/>
              <a:t>Determinar </a:t>
            </a:r>
            <a:r>
              <a:rPr lang="es-MX" sz="1400" dirty="0"/>
              <a:t>e informar sobre </a:t>
            </a:r>
            <a:r>
              <a:rPr lang="es-MX" sz="1400" dirty="0" smtClean="0"/>
              <a:t>el nivel </a:t>
            </a:r>
            <a:r>
              <a:rPr lang="es-MX" sz="1400" dirty="0"/>
              <a:t>alcanzado a los alumnos, padres, institución, docentes, </a:t>
            </a:r>
            <a:r>
              <a:rPr lang="es-MX" sz="1400" dirty="0" smtClean="0"/>
              <a:t>etc.</a:t>
            </a:r>
            <a:endParaRPr lang="es-MX" sz="1400" dirty="0"/>
          </a:p>
        </p:txBody>
      </p:sp>
      <p:sp>
        <p:nvSpPr>
          <p:cNvPr id="13" name="Rectángulo 12"/>
          <p:cNvSpPr/>
          <p:nvPr/>
        </p:nvSpPr>
        <p:spPr>
          <a:xfrm>
            <a:off x="5035296" y="3796047"/>
            <a:ext cx="28773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dirty="0" smtClean="0"/>
              <a:t>Cuando </a:t>
            </a:r>
            <a:r>
              <a:rPr lang="es-MX" sz="1400" dirty="0"/>
              <a:t>pretendemos averiguar </a:t>
            </a:r>
            <a:r>
              <a:rPr lang="es-MX" sz="1400" dirty="0" smtClean="0"/>
              <a:t>el dominio </a:t>
            </a:r>
            <a:r>
              <a:rPr lang="es-MX" sz="1400" dirty="0"/>
              <a:t>conseguido por el </a:t>
            </a:r>
            <a:r>
              <a:rPr lang="es-MX" sz="1400" dirty="0" smtClean="0"/>
              <a:t>alumno</a:t>
            </a:r>
          </a:p>
          <a:p>
            <a:r>
              <a:rPr lang="es-MX" sz="1400" dirty="0" smtClean="0"/>
              <a:t>Con </a:t>
            </a:r>
            <a:r>
              <a:rPr lang="es-MX" sz="1400" dirty="0"/>
              <a:t>la finalidad de </a:t>
            </a:r>
            <a:r>
              <a:rPr lang="es-MX" sz="1400" dirty="0" smtClean="0"/>
              <a:t> verificar </a:t>
            </a:r>
            <a:r>
              <a:rPr lang="es-MX" sz="1400" dirty="0"/>
              <a:t>unos resultados o </a:t>
            </a:r>
            <a:r>
              <a:rPr lang="es-MX" sz="1400" dirty="0" smtClean="0"/>
              <a:t>de asignar </a:t>
            </a:r>
            <a:r>
              <a:rPr lang="es-MX" sz="1400" dirty="0"/>
              <a:t>una calificación de aptitud o inaptitud referente a determinados </a:t>
            </a:r>
            <a:r>
              <a:rPr lang="es-MX" sz="1400" dirty="0" smtClean="0"/>
              <a:t>conocimientos, destrezas </a:t>
            </a:r>
            <a:r>
              <a:rPr lang="es-MX" sz="1400" dirty="0"/>
              <a:t>o capacidades adquiridos en función de unos objetivos previos.</a:t>
            </a:r>
          </a:p>
        </p:txBody>
      </p:sp>
      <p:cxnSp>
        <p:nvCxnSpPr>
          <p:cNvPr id="17" name="Conector recto de flecha 16"/>
          <p:cNvCxnSpPr/>
          <p:nvPr/>
        </p:nvCxnSpPr>
        <p:spPr>
          <a:xfrm>
            <a:off x="6108192" y="765267"/>
            <a:ext cx="0" cy="368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/>
          <p:nvPr/>
        </p:nvCxnSpPr>
        <p:spPr>
          <a:xfrm>
            <a:off x="6467856" y="3401568"/>
            <a:ext cx="0" cy="368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/>
          <p:cNvCxnSpPr/>
          <p:nvPr/>
        </p:nvCxnSpPr>
        <p:spPr>
          <a:xfrm flipH="1">
            <a:off x="1780032" y="2109216"/>
            <a:ext cx="10485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/>
          <p:nvPr/>
        </p:nvCxnSpPr>
        <p:spPr>
          <a:xfrm>
            <a:off x="1780032" y="2109216"/>
            <a:ext cx="0" cy="1572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/>
          <p:cNvCxnSpPr/>
          <p:nvPr/>
        </p:nvCxnSpPr>
        <p:spPr>
          <a:xfrm>
            <a:off x="1780032" y="4189744"/>
            <a:ext cx="0" cy="955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ángulo 25"/>
          <p:cNvSpPr/>
          <p:nvPr/>
        </p:nvSpPr>
        <p:spPr>
          <a:xfrm>
            <a:off x="1759211" y="2072639"/>
            <a:ext cx="72648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100" dirty="0"/>
              <a:t>Se realiza</a:t>
            </a:r>
          </a:p>
        </p:txBody>
      </p:sp>
      <p:sp>
        <p:nvSpPr>
          <p:cNvPr id="27" name="Rectángulo 26"/>
          <p:cNvSpPr/>
          <p:nvPr/>
        </p:nvSpPr>
        <p:spPr>
          <a:xfrm>
            <a:off x="1834444" y="4334062"/>
            <a:ext cx="78739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100" dirty="0" smtClean="0"/>
              <a:t>Sirve para </a:t>
            </a:r>
            <a:endParaRPr lang="es-MX" sz="1100" dirty="0"/>
          </a:p>
        </p:txBody>
      </p:sp>
      <p:sp>
        <p:nvSpPr>
          <p:cNvPr id="28" name="Rectángulo 27"/>
          <p:cNvSpPr/>
          <p:nvPr/>
        </p:nvSpPr>
        <p:spPr>
          <a:xfrm>
            <a:off x="6502659" y="3420374"/>
            <a:ext cx="69121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100" dirty="0" smtClean="0"/>
              <a:t>Se utiliza</a:t>
            </a:r>
            <a:endParaRPr lang="es-MX" sz="1100" dirty="0"/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5188" y="2072639"/>
            <a:ext cx="2009775" cy="2276475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7156" y="4843029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29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86" y="95003"/>
            <a:ext cx="5214847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0059" y="137865"/>
            <a:ext cx="5724525" cy="677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1018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Producto 11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208297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416" y="1298423"/>
            <a:ext cx="3527068" cy="214220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416" y="3596880"/>
            <a:ext cx="3954484" cy="1554096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865" y="4803017"/>
            <a:ext cx="3148169" cy="2007007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3271" y="567735"/>
            <a:ext cx="3321653" cy="205360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6256" y="2744346"/>
            <a:ext cx="3046921" cy="1851148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0620" y="4756988"/>
            <a:ext cx="3249726" cy="1988881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74924" y="504790"/>
            <a:ext cx="2716825" cy="1635536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43177" y="2301820"/>
            <a:ext cx="2894835" cy="1757982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65264" y="4476599"/>
            <a:ext cx="2772748" cy="1746072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64081" y="4803017"/>
            <a:ext cx="2606032" cy="152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546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Proyecto:</a:t>
            </a:r>
            <a:endParaRPr lang="es-MX" dirty="0"/>
          </a:p>
        </p:txBody>
      </p:sp>
      <p:sp>
        <p:nvSpPr>
          <p:cNvPr id="4" name="Marcador de contenido 3"/>
          <p:cNvSpPr txBox="1">
            <a:spLocks noGrp="1"/>
          </p:cNvSpPr>
          <p:nvPr>
            <p:ph idx="1"/>
          </p:nvPr>
        </p:nvSpPr>
        <p:spPr>
          <a:xfrm>
            <a:off x="2026504" y="2246142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La contaminación ambiental provocada por la producción de esferas en </a:t>
            </a:r>
            <a:r>
              <a:rPr lang="es-MX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Chignahuapan</a:t>
            </a:r>
            <a:r>
              <a:rPr lang="es-MX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Puebla.</a:t>
            </a:r>
            <a:endParaRPr lang="es-MX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34063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194" y="360318"/>
            <a:ext cx="4747983" cy="310125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655" y="3461572"/>
            <a:ext cx="4538724" cy="339642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6175" y="738223"/>
            <a:ext cx="3362247" cy="260069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1918" y="2839100"/>
            <a:ext cx="3877332" cy="297786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2740" y="4482237"/>
            <a:ext cx="3251044" cy="237576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02679" y="477626"/>
            <a:ext cx="3494685" cy="264087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91600" y="3277591"/>
            <a:ext cx="3315979" cy="210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9538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869"/>
            <a:ext cx="4170881" cy="249895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88821"/>
            <a:ext cx="3978357" cy="292887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8357" y="89869"/>
            <a:ext cx="3672050" cy="27550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8357" y="2844944"/>
            <a:ext cx="3406816" cy="112518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8357" y="3970131"/>
            <a:ext cx="3595000" cy="269829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50408" y="0"/>
            <a:ext cx="3258250" cy="248194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73357" y="2504827"/>
            <a:ext cx="3652086" cy="281445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73357" y="4433020"/>
            <a:ext cx="3948312" cy="223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9682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Producto 12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164557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25000" y="940858"/>
            <a:ext cx="2480733" cy="904875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Producto 12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499" y="-1172"/>
            <a:ext cx="8851901" cy="655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0115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565" y="246401"/>
            <a:ext cx="9876367" cy="644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4117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705" y="224085"/>
            <a:ext cx="5921493" cy="302975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198" y="914400"/>
            <a:ext cx="5680473" cy="526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28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Índice del portafolio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800" dirty="0" smtClean="0"/>
              <a:t>5.A.</a:t>
            </a:r>
          </a:p>
          <a:p>
            <a:pPr lvl="1"/>
            <a:r>
              <a:rPr lang="es-MX" sz="2400" dirty="0" smtClean="0"/>
              <a:t>1. Producto 1. </a:t>
            </a:r>
            <a:r>
              <a:rPr lang="es-MX" sz="2400" dirty="0" err="1" smtClean="0"/>
              <a:t>C.A.I.A.C</a:t>
            </a:r>
            <a:r>
              <a:rPr lang="es-MX" sz="2400" dirty="0" smtClean="0"/>
              <a:t>. Conclusiones Generales</a:t>
            </a:r>
          </a:p>
          <a:p>
            <a:pPr lvl="1"/>
            <a:r>
              <a:rPr lang="es-MX" sz="2400" dirty="0" smtClean="0"/>
              <a:t>2. Producto 3. Fotografías de la sesión</a:t>
            </a:r>
          </a:p>
          <a:p>
            <a:pPr lvl="1"/>
            <a:r>
              <a:rPr lang="es-MX" sz="2400" dirty="0" smtClean="0"/>
              <a:t>5b. Producto 2: Organizador gráfico de los contenidos y conceptos</a:t>
            </a:r>
            <a:endParaRPr lang="es-MX" sz="2400" dirty="0"/>
          </a:p>
          <a:p>
            <a:pPr lvl="1"/>
            <a:endParaRPr lang="es-MX" sz="2400" dirty="0"/>
          </a:p>
          <a:p>
            <a:pPr marL="457200" lvl="1" indent="0">
              <a:buNone/>
            </a:pPr>
            <a:endParaRPr lang="es-MX" sz="2400" dirty="0" smtClean="0"/>
          </a:p>
        </p:txBody>
      </p:sp>
    </p:spTree>
    <p:extLst>
      <p:ext uri="{BB962C8B-B14F-4D97-AF65-F5344CB8AC3E}">
        <p14:creationId xmlns:p14="http://schemas.microsoft.com/office/powerpoint/2010/main" val="713332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1. Producto 1: </a:t>
            </a:r>
            <a:r>
              <a:rPr lang="es-MX" dirty="0" err="1" smtClean="0"/>
              <a:t>C.A.I.A.C</a:t>
            </a:r>
            <a:r>
              <a:rPr lang="es-MX" dirty="0" smtClean="0"/>
              <a:t>. Conclusiones generales.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931" y="1885666"/>
            <a:ext cx="9534525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816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9087" y="2237267"/>
            <a:ext cx="8915400" cy="3707394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MX" dirty="0" smtClean="0"/>
              <a:t>1. Producto 1: </a:t>
            </a:r>
            <a:r>
              <a:rPr lang="es-MX" dirty="0" err="1" smtClean="0"/>
              <a:t>C.A.I.A.C</a:t>
            </a:r>
            <a:r>
              <a:rPr lang="es-MX" dirty="0" smtClean="0"/>
              <a:t>. Conclusiones generales.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44236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749" y="1604750"/>
            <a:ext cx="9458325" cy="4581525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MX" dirty="0" smtClean="0"/>
              <a:t>1. Producto 1: </a:t>
            </a:r>
            <a:r>
              <a:rPr lang="es-MX" dirty="0" err="1" smtClean="0"/>
              <a:t>C.A.I.A.C</a:t>
            </a:r>
            <a:r>
              <a:rPr lang="es-MX" dirty="0" smtClean="0"/>
              <a:t>. Conclusiones generales.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86154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2. Producto 3: Registro fotográfico</a:t>
            </a:r>
            <a:endParaRPr lang="es-MX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18504" y="1514899"/>
            <a:ext cx="3672716" cy="274320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64539" y="1332463"/>
            <a:ext cx="3280480" cy="328048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568213" y="1647080"/>
            <a:ext cx="3318778" cy="247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94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Personalizado 1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8AB833"/>
      </a:accent1>
      <a:accent2>
        <a:srgbClr val="BADB7D"/>
      </a:accent2>
      <a:accent3>
        <a:srgbClr val="C0CF3A"/>
      </a:accent3>
      <a:accent4>
        <a:srgbClr val="F9A84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901</TotalTime>
  <Words>1510</Words>
  <Application>Microsoft Office PowerPoint</Application>
  <PresentationFormat>Panorámica</PresentationFormat>
  <Paragraphs>308</Paragraphs>
  <Slides>45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45</vt:i4>
      </vt:variant>
    </vt:vector>
  </HeadingPairs>
  <TitlesOfParts>
    <vt:vector size="53" baseType="lpstr">
      <vt:lpstr>Aharoni</vt:lpstr>
      <vt:lpstr>Arial</vt:lpstr>
      <vt:lpstr>Calibri</vt:lpstr>
      <vt:lpstr>Century Gothic</vt:lpstr>
      <vt:lpstr>Courier New</vt:lpstr>
      <vt:lpstr>Wingdings</vt:lpstr>
      <vt:lpstr>Wingdings 3</vt:lpstr>
      <vt:lpstr>Espiral</vt:lpstr>
      <vt:lpstr>Colegio O’Farrill</vt:lpstr>
      <vt:lpstr>Participantes:</vt:lpstr>
      <vt:lpstr>Elaboración:</vt:lpstr>
      <vt:lpstr>Proyecto:</vt:lpstr>
      <vt:lpstr>Índice del portafolio</vt:lpstr>
      <vt:lpstr>1. Producto 1: C.A.I.A.C. Conclusiones generales.</vt:lpstr>
      <vt:lpstr>1. Producto 1: C.A.I.A.C. Conclusiones generales.</vt:lpstr>
      <vt:lpstr>1. Producto 1: C.A.I.A.C. Conclusiones generales.</vt:lpstr>
      <vt:lpstr>2. Producto 3: Registro fotográfico</vt:lpstr>
      <vt:lpstr>2. Producto 3: Registro fotográfico</vt:lpstr>
      <vt:lpstr>5b. Organizador gráfico</vt:lpstr>
      <vt:lpstr>Segunda reunión de trabajo</vt:lpstr>
      <vt:lpstr>Presentación de PowerPoint</vt:lpstr>
      <vt:lpstr>Presentación de PowerPoint</vt:lpstr>
      <vt:lpstr>Producto 6. AME General</vt:lpstr>
      <vt:lpstr>Presentación de PowerPoint</vt:lpstr>
      <vt:lpstr>Presentación de PowerPoint</vt:lpstr>
      <vt:lpstr>Presentación de PowerPoint</vt:lpstr>
      <vt:lpstr>Presentación de PowerPoint</vt:lpstr>
      <vt:lpstr>Producto 8. Estructura inicial de planeación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</vt:lpstr>
      <vt:lpstr>Producto 9. Evidencias fotográficas </vt:lpstr>
      <vt:lpstr>Presentación de PowerPoint</vt:lpstr>
      <vt:lpstr>Presentación de PowerPoint</vt:lpstr>
      <vt:lpstr>Producto 10</vt:lpstr>
      <vt:lpstr>Presentación de PowerPoint</vt:lpstr>
      <vt:lpstr>Presentación de PowerPoint</vt:lpstr>
      <vt:lpstr>Presentación de PowerPoint</vt:lpstr>
      <vt:lpstr>Presentación de PowerPoint</vt:lpstr>
      <vt:lpstr>Producto 11</vt:lpstr>
      <vt:lpstr>Presentación de PowerPoint</vt:lpstr>
      <vt:lpstr>Presentación de PowerPoint</vt:lpstr>
      <vt:lpstr>Presentación de PowerPoint</vt:lpstr>
      <vt:lpstr>Producto 12</vt:lpstr>
      <vt:lpstr>Producto 12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Colegio O’Farrill</dc:title>
  <dc:creator>Cuenta Microsoft</dc:creator>
  <cp:lastModifiedBy>Luiz E</cp:lastModifiedBy>
  <cp:revision>38</cp:revision>
  <dcterms:created xsi:type="dcterms:W3CDTF">2017-10-23T20:49:32Z</dcterms:created>
  <dcterms:modified xsi:type="dcterms:W3CDTF">2018-04-24T23:09:58Z</dcterms:modified>
</cp:coreProperties>
</file>