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86" r:id="rId4"/>
    <p:sldId id="292" r:id="rId5"/>
    <p:sldId id="288" r:id="rId6"/>
    <p:sldId id="289" r:id="rId7"/>
    <p:sldId id="290" r:id="rId8"/>
    <p:sldId id="291" r:id="rId9"/>
    <p:sldId id="300" r:id="rId10"/>
    <p:sldId id="260" r:id="rId11"/>
    <p:sldId id="301" r:id="rId12"/>
    <p:sldId id="303" r:id="rId13"/>
    <p:sldId id="302" r:id="rId14"/>
    <p:sldId id="268" r:id="rId15"/>
    <p:sldId id="269" r:id="rId16"/>
    <p:sldId id="270" r:id="rId17"/>
    <p:sldId id="271" r:id="rId18"/>
    <p:sldId id="272" r:id="rId19"/>
    <p:sldId id="294" r:id="rId20"/>
    <p:sldId id="273" r:id="rId21"/>
    <p:sldId id="295" r:id="rId22"/>
    <p:sldId id="274" r:id="rId23"/>
    <p:sldId id="296" r:id="rId24"/>
    <p:sldId id="275" r:id="rId25"/>
    <p:sldId id="276" r:id="rId26"/>
    <p:sldId id="277" r:id="rId27"/>
    <p:sldId id="278" r:id="rId28"/>
    <p:sldId id="279" r:id="rId29"/>
    <p:sldId id="280" r:id="rId30"/>
    <p:sldId id="281" r:id="rId31"/>
    <p:sldId id="283" r:id="rId32"/>
    <p:sldId id="282" r:id="rId33"/>
    <p:sldId id="261" r:id="rId34"/>
    <p:sldId id="262" r:id="rId35"/>
    <p:sldId id="263" r:id="rId36"/>
    <p:sldId id="264" r:id="rId37"/>
    <p:sldId id="297" r:id="rId38"/>
    <p:sldId id="265" r:id="rId39"/>
    <p:sldId id="266" r:id="rId40"/>
    <p:sldId id="267" r:id="rId41"/>
    <p:sldId id="304" r:id="rId42"/>
    <p:sldId id="305" r:id="rId43"/>
    <p:sldId id="306" r:id="rId44"/>
    <p:sldId id="307" r:id="rId45"/>
    <p:sldId id="308" r:id="rId4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5161" autoAdjust="0"/>
  </p:normalViewPr>
  <p:slideViewPr>
    <p:cSldViewPr>
      <p:cViewPr>
        <p:scale>
          <a:sx n="70" d="100"/>
          <a:sy n="70" d="100"/>
        </p:scale>
        <p:origin x="-1416"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887B1DE-0C26-4F9B-A140-00868CC030C5}" type="datetimeFigureOut">
              <a:rPr lang="es-MX" smtClean="0"/>
              <a:pPr/>
              <a:t>14/01/2019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7B1DE-0C26-4F9B-A140-00868CC030C5}" type="datetimeFigureOut">
              <a:rPr lang="es-MX" smtClean="0"/>
              <a:pPr/>
              <a:t>14/01/2019</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E2EB5-37F8-4F33-82CE-C93DBEB00F7B}"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533400"/>
            <a:ext cx="7772400" cy="1470025"/>
          </a:xfrm>
        </p:spPr>
        <p:txBody>
          <a:bodyPr/>
          <a:lstStyle/>
          <a:p>
            <a:r>
              <a:rPr lang="es-MX" b="1" dirty="0" smtClean="0">
                <a:latin typeface="Century Gothic" pitchFamily="34" charset="0"/>
              </a:rPr>
              <a:t>INSTITUTO EMILIANI</a:t>
            </a:r>
            <a:endParaRPr lang="es-MX" b="1" dirty="0">
              <a:latin typeface="Century Gothic" pitchFamily="34" charset="0"/>
            </a:endParaRPr>
          </a:p>
        </p:txBody>
      </p:sp>
      <p:sp>
        <p:nvSpPr>
          <p:cNvPr id="3" name="2 Subtítulo"/>
          <p:cNvSpPr>
            <a:spLocks noGrp="1"/>
          </p:cNvSpPr>
          <p:nvPr>
            <p:ph type="subTitle" idx="1"/>
          </p:nvPr>
        </p:nvSpPr>
        <p:spPr>
          <a:xfrm>
            <a:off x="1371600" y="4191000"/>
            <a:ext cx="6400800" cy="1752600"/>
          </a:xfrm>
        </p:spPr>
        <p:txBody>
          <a:bodyPr>
            <a:normAutofit fontScale="55000" lnSpcReduction="20000"/>
          </a:bodyPr>
          <a:lstStyle/>
          <a:p>
            <a:r>
              <a:rPr lang="es-MX" dirty="0" smtClean="0">
                <a:latin typeface="Century Gothic" pitchFamily="34" charset="0"/>
              </a:rPr>
              <a:t>Claudia Ivonne Carrasco Jiménez (Derecho)</a:t>
            </a:r>
          </a:p>
          <a:p>
            <a:r>
              <a:rPr lang="es-MX" dirty="0" smtClean="0">
                <a:latin typeface="Century Gothic" pitchFamily="34" charset="0"/>
              </a:rPr>
              <a:t>Lizbeth Grimaldo Quezada (Biología)</a:t>
            </a:r>
          </a:p>
          <a:p>
            <a:r>
              <a:rPr lang="es-MX" dirty="0" smtClean="0">
                <a:latin typeface="Century Gothic" pitchFamily="34" charset="0"/>
              </a:rPr>
              <a:t>Ricardo Adrián Torres Arroyo  (Química) </a:t>
            </a:r>
          </a:p>
          <a:p>
            <a:r>
              <a:rPr lang="es-MX" dirty="0" smtClean="0">
                <a:latin typeface="Century Gothic" pitchFamily="34" charset="0"/>
              </a:rPr>
              <a:t>Violeta Ponce de León Hernández (Literatura Mexicana e Iberoamericana)</a:t>
            </a:r>
          </a:p>
          <a:p>
            <a:r>
              <a:rPr lang="es-MX" dirty="0" smtClean="0">
                <a:latin typeface="Century Gothic" pitchFamily="34" charset="0"/>
              </a:rPr>
              <a:t>Julia Campos García (Psicología)</a:t>
            </a:r>
          </a:p>
          <a:p>
            <a:endParaRPr lang="es-MX" dirty="0">
              <a:latin typeface="Century Gothic"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04800" y="0"/>
            <a:ext cx="1743075" cy="1714500"/>
          </a:xfrm>
          <a:prstGeom prst="rect">
            <a:avLst/>
          </a:prstGeom>
          <a:noFill/>
          <a:ln w="9525">
            <a:noFill/>
            <a:miter lim="800000"/>
            <a:headEnd/>
            <a:tailEnd/>
          </a:ln>
        </p:spPr>
      </p:pic>
      <p:sp>
        <p:nvSpPr>
          <p:cNvPr id="5" name="4 CuadroTexto"/>
          <p:cNvSpPr txBox="1"/>
          <p:nvPr/>
        </p:nvSpPr>
        <p:spPr>
          <a:xfrm>
            <a:off x="1295400" y="2209800"/>
            <a:ext cx="6858001" cy="954107"/>
          </a:xfrm>
          <a:prstGeom prst="rect">
            <a:avLst/>
          </a:prstGeom>
          <a:noFill/>
        </p:spPr>
        <p:txBody>
          <a:bodyPr wrap="square" rtlCol="0">
            <a:spAutoFit/>
          </a:bodyPr>
          <a:lstStyle/>
          <a:p>
            <a:pPr algn="ctr"/>
            <a:r>
              <a:rPr lang="es-MX" sz="2800" dirty="0" smtClean="0">
                <a:latin typeface="Century Gothic" pitchFamily="34" charset="0"/>
              </a:rPr>
              <a:t>“USOS DE LA HERBOLARIA EN EL MÉXICO DEL SIGLO XXI”</a:t>
            </a:r>
            <a:endParaRPr lang="es-MX" sz="2800" dirty="0">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57200"/>
            <a:ext cx="9144000" cy="6096000"/>
          </a:xfrm>
          <a:prstGeom prst="rect">
            <a:avLst/>
          </a:prstGeom>
        </p:spPr>
      </p:pic>
    </p:spTree>
    <p:extLst>
      <p:ext uri="{BB962C8B-B14F-4D97-AF65-F5344CB8AC3E}">
        <p14:creationId xmlns:p14="http://schemas.microsoft.com/office/powerpoint/2010/main" xmlns="" val="812302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28600"/>
            <a:ext cx="9144000" cy="6324600"/>
          </a:xfrm>
          <a:prstGeom prst="rect">
            <a:avLst/>
          </a:prstGeom>
        </p:spPr>
      </p:pic>
    </p:spTree>
    <p:extLst>
      <p:ext uri="{BB962C8B-B14F-4D97-AF65-F5344CB8AC3E}">
        <p14:creationId xmlns:p14="http://schemas.microsoft.com/office/powerpoint/2010/main" xmlns="" val="26693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2400"/>
            <a:ext cx="9144000" cy="6553199"/>
          </a:xfrm>
          <a:prstGeom prst="rect">
            <a:avLst/>
          </a:prstGeom>
        </p:spPr>
      </p:pic>
    </p:spTree>
    <p:extLst>
      <p:ext uri="{BB962C8B-B14F-4D97-AF65-F5344CB8AC3E}">
        <p14:creationId xmlns:p14="http://schemas.microsoft.com/office/powerpoint/2010/main" xmlns="" val="1807873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09600" y="762000"/>
          <a:ext cx="7772400" cy="5313200"/>
        </p:xfrm>
        <a:graphic>
          <a:graphicData uri="http://schemas.openxmlformats.org/drawingml/2006/table">
            <a:tbl>
              <a:tblPr/>
              <a:tblGrid>
                <a:gridCol w="7772400">
                  <a:extLst>
                    <a:ext uri="{9D8B030D-6E8A-4147-A177-3AD203B41FA5}">
                      <a16:colId xmlns:a16="http://schemas.microsoft.com/office/drawing/2014/main" xmlns="" val="20000"/>
                    </a:ext>
                  </a:extLst>
                </a:gridCol>
              </a:tblGrid>
              <a:tr h="4495800">
                <a:tc>
                  <a:txBody>
                    <a:bodyPr/>
                    <a:lstStyle/>
                    <a:p>
                      <a:pPr marR="114300">
                        <a:lnSpc>
                          <a:spcPct val="115000"/>
                        </a:lnSpc>
                        <a:spcBef>
                          <a:spcPts val="370"/>
                        </a:spcBef>
                        <a:spcAft>
                          <a:spcPts val="0"/>
                        </a:spcAft>
                      </a:pPr>
                      <a:r>
                        <a:rPr lang="es-MX" sz="1600" b="1" dirty="0">
                          <a:solidFill>
                            <a:srgbClr val="000000"/>
                          </a:solidFill>
                          <a:latin typeface="Century Gothic"/>
                          <a:ea typeface="Century Gothic"/>
                          <a:cs typeface="Century Gothic"/>
                        </a:rPr>
                        <a:t>JUSTIFICACIÓN DEL PROYECTO:</a:t>
                      </a:r>
                      <a:endParaRPr lang="es-MX" sz="1600" dirty="0">
                        <a:solidFill>
                          <a:srgbClr val="000000"/>
                        </a:solidFill>
                        <a:latin typeface="Arial"/>
                        <a:ea typeface="Arial"/>
                        <a:cs typeface="Times New Roman"/>
                      </a:endParaRPr>
                    </a:p>
                    <a:p>
                      <a:pPr marR="114300">
                        <a:lnSpc>
                          <a:spcPct val="115000"/>
                        </a:lnSpc>
                        <a:spcBef>
                          <a:spcPts val="370"/>
                        </a:spcBef>
                        <a:spcAft>
                          <a:spcPts val="0"/>
                        </a:spcAft>
                      </a:pPr>
                      <a:r>
                        <a:rPr lang="es-MX" sz="1600" dirty="0">
                          <a:solidFill>
                            <a:srgbClr val="000000"/>
                          </a:solidFill>
                          <a:latin typeface="Century Gothic"/>
                          <a:ea typeface="Century Gothic"/>
                          <a:cs typeface="Century Gothic"/>
                        </a:rPr>
                        <a:t>Sí la herbolaria mexicana de manera general se ha empleado de manera alterna en tratamientos de enfermedades y de uso cosmético, entonces, la producción de cosméticos con ciertas plantas permite no sólo la creación de un trabajo sino un cuidado más natural</a:t>
                      </a:r>
                      <a:r>
                        <a:rPr lang="es-MX" sz="1600" dirty="0" smtClean="0">
                          <a:solidFill>
                            <a:srgbClr val="000000"/>
                          </a:solidFill>
                          <a:latin typeface="Century Gothic"/>
                          <a:ea typeface="Century Gothic"/>
                          <a:cs typeface="Century Gothic"/>
                        </a:rPr>
                        <a:t>.</a:t>
                      </a:r>
                    </a:p>
                    <a:p>
                      <a:pPr marR="114300">
                        <a:lnSpc>
                          <a:spcPct val="115000"/>
                        </a:lnSpc>
                        <a:spcBef>
                          <a:spcPts val="370"/>
                        </a:spcBef>
                        <a:spcAft>
                          <a:spcPts val="0"/>
                        </a:spcAft>
                      </a:pPr>
                      <a:endParaRPr lang="es-MX" sz="1600" dirty="0">
                        <a:solidFill>
                          <a:srgbClr val="000000"/>
                        </a:solidFill>
                        <a:latin typeface="Arial"/>
                        <a:ea typeface="Arial"/>
                        <a:cs typeface="Times New Roman"/>
                      </a:endParaRPr>
                    </a:p>
                    <a:p>
                      <a:pPr marR="114300">
                        <a:lnSpc>
                          <a:spcPct val="115000"/>
                        </a:lnSpc>
                        <a:spcBef>
                          <a:spcPts val="370"/>
                        </a:spcBef>
                        <a:spcAft>
                          <a:spcPts val="0"/>
                        </a:spcAft>
                      </a:pPr>
                      <a:r>
                        <a:rPr lang="es-MX" sz="1600" b="1" dirty="0">
                          <a:solidFill>
                            <a:srgbClr val="000000"/>
                          </a:solidFill>
                          <a:latin typeface="Century Gothic"/>
                          <a:ea typeface="Century Gothic"/>
                          <a:cs typeface="Century Gothic"/>
                        </a:rPr>
                        <a:t>PREGUNTAS DE INVESTIGACIÓN:</a:t>
                      </a:r>
                      <a:endParaRPr lang="es-MX" sz="1600" dirty="0">
                        <a:solidFill>
                          <a:srgbClr val="000000"/>
                        </a:solidFill>
                        <a:latin typeface="Arial"/>
                        <a:ea typeface="Arial"/>
                        <a:cs typeface="Times New Roman"/>
                      </a:endParaRPr>
                    </a:p>
                    <a:p>
                      <a:pPr marR="114300" algn="just">
                        <a:lnSpc>
                          <a:spcPct val="115000"/>
                        </a:lnSpc>
                        <a:spcBef>
                          <a:spcPts val="370"/>
                        </a:spcBef>
                        <a:spcAft>
                          <a:spcPts val="0"/>
                        </a:spcAft>
                      </a:pPr>
                      <a:r>
                        <a:rPr lang="es-MX" sz="1600" dirty="0">
                          <a:solidFill>
                            <a:srgbClr val="000000"/>
                          </a:solidFill>
                          <a:latin typeface="Century Gothic"/>
                          <a:ea typeface="Century Gothic"/>
                          <a:cs typeface="Century Gothic"/>
                        </a:rPr>
                        <a:t>¿Qué plantas de origen prehispánico pueden procesarse en el laboratorio para uso cosmético?</a:t>
                      </a:r>
                      <a:endParaRPr lang="es-MX" sz="1600" dirty="0">
                        <a:solidFill>
                          <a:srgbClr val="000000"/>
                        </a:solidFill>
                        <a:latin typeface="Arial"/>
                        <a:ea typeface="Arial"/>
                        <a:cs typeface="Times New Roman"/>
                      </a:endParaRPr>
                    </a:p>
                    <a:p>
                      <a:pPr marR="114300">
                        <a:lnSpc>
                          <a:spcPct val="115000"/>
                        </a:lnSpc>
                        <a:spcBef>
                          <a:spcPts val="370"/>
                        </a:spcBef>
                        <a:spcAft>
                          <a:spcPts val="0"/>
                        </a:spcAft>
                      </a:pPr>
                      <a:r>
                        <a:rPr lang="es-MX" sz="1600" dirty="0">
                          <a:solidFill>
                            <a:srgbClr val="000000"/>
                          </a:solidFill>
                          <a:latin typeface="Century Gothic"/>
                          <a:ea typeface="Century Gothic"/>
                          <a:cs typeface="Century Gothic"/>
                        </a:rPr>
                        <a:t>¿Es legalmente permitido?</a:t>
                      </a:r>
                      <a:endParaRPr lang="es-MX" sz="1600" dirty="0">
                        <a:solidFill>
                          <a:srgbClr val="000000"/>
                        </a:solidFill>
                        <a:latin typeface="Arial"/>
                        <a:ea typeface="Arial"/>
                        <a:cs typeface="Times New Roman"/>
                      </a:endParaRPr>
                    </a:p>
                    <a:p>
                      <a:pPr marR="114300">
                        <a:lnSpc>
                          <a:spcPct val="115000"/>
                        </a:lnSpc>
                        <a:spcBef>
                          <a:spcPts val="370"/>
                        </a:spcBef>
                        <a:spcAft>
                          <a:spcPts val="0"/>
                        </a:spcAft>
                      </a:pPr>
                      <a:r>
                        <a:rPr lang="es-MX" sz="1600" dirty="0">
                          <a:solidFill>
                            <a:srgbClr val="000000"/>
                          </a:solidFill>
                          <a:latin typeface="Century Gothic"/>
                          <a:ea typeface="Century Gothic"/>
                          <a:cs typeface="Century Gothic"/>
                        </a:rPr>
                        <a:t>¿Se puede comercializar?</a:t>
                      </a:r>
                      <a:endParaRPr lang="es-MX" sz="1600" dirty="0">
                        <a:solidFill>
                          <a:srgbClr val="000000"/>
                        </a:solidFill>
                        <a:latin typeface="Arial"/>
                        <a:ea typeface="Arial"/>
                        <a:cs typeface="Times New Roman"/>
                      </a:endParaRPr>
                    </a:p>
                    <a:p>
                      <a:pPr marR="114300" algn="just">
                        <a:lnSpc>
                          <a:spcPct val="115000"/>
                        </a:lnSpc>
                        <a:spcBef>
                          <a:spcPts val="370"/>
                        </a:spcBef>
                        <a:spcAft>
                          <a:spcPts val="0"/>
                        </a:spcAft>
                      </a:pPr>
                      <a:endParaRPr lang="es-MX" sz="1600" b="1" dirty="0" smtClean="0">
                        <a:solidFill>
                          <a:srgbClr val="000000"/>
                        </a:solidFill>
                        <a:latin typeface="Century Gothic"/>
                        <a:ea typeface="Century Gothic"/>
                        <a:cs typeface="Century Gothic"/>
                      </a:endParaRPr>
                    </a:p>
                    <a:p>
                      <a:pPr marR="114300" algn="just">
                        <a:lnSpc>
                          <a:spcPct val="115000"/>
                        </a:lnSpc>
                        <a:spcBef>
                          <a:spcPts val="370"/>
                        </a:spcBef>
                        <a:spcAft>
                          <a:spcPts val="0"/>
                        </a:spcAft>
                      </a:pPr>
                      <a:r>
                        <a:rPr lang="es-MX" sz="1600" b="1" dirty="0" smtClean="0">
                          <a:solidFill>
                            <a:srgbClr val="000000"/>
                          </a:solidFill>
                          <a:latin typeface="Century Gothic"/>
                          <a:ea typeface="Century Gothic"/>
                          <a:cs typeface="Century Gothic"/>
                        </a:rPr>
                        <a:t>HIPÓTESIS</a:t>
                      </a:r>
                      <a:r>
                        <a:rPr lang="es-MX" sz="1600" b="1" dirty="0">
                          <a:solidFill>
                            <a:srgbClr val="000000"/>
                          </a:solidFill>
                          <a:latin typeface="Century Gothic"/>
                          <a:ea typeface="Century Gothic"/>
                          <a:cs typeface="Century Gothic"/>
                        </a:rPr>
                        <a:t>:</a:t>
                      </a:r>
                      <a:endParaRPr lang="es-MX" sz="1600" dirty="0">
                        <a:solidFill>
                          <a:srgbClr val="000000"/>
                        </a:solidFill>
                        <a:latin typeface="Arial"/>
                        <a:ea typeface="Arial"/>
                        <a:cs typeface="Times New Roman"/>
                      </a:endParaRPr>
                    </a:p>
                    <a:p>
                      <a:pPr marR="114300" algn="just">
                        <a:lnSpc>
                          <a:spcPct val="115000"/>
                        </a:lnSpc>
                        <a:spcBef>
                          <a:spcPts val="370"/>
                        </a:spcBef>
                        <a:spcAft>
                          <a:spcPts val="0"/>
                        </a:spcAft>
                      </a:pPr>
                      <a:r>
                        <a:rPr lang="es-MX" sz="1600" dirty="0">
                          <a:solidFill>
                            <a:srgbClr val="000000"/>
                          </a:solidFill>
                          <a:latin typeface="Century Gothic"/>
                          <a:ea typeface="Century Gothic"/>
                          <a:cs typeface="Century Gothic"/>
                        </a:rPr>
                        <a:t>La herbolaria mexicana de manera general se ha empleado de manera alterna en tratamientos de enfermedades y de uso cosmético. La producción de cosméticos con ciertas plantas permite no sólo la creación de un trabajo sino un cuidado más natural de la piel o el cabello.</a:t>
                      </a:r>
                      <a:endParaRPr lang="es-MX" sz="1600" dirty="0">
                        <a:solidFill>
                          <a:srgbClr val="000000"/>
                        </a:solidFill>
                        <a:latin typeface="Arial"/>
                        <a:ea typeface="Arial"/>
                        <a:cs typeface="Times New Roman"/>
                      </a:endParaRPr>
                    </a:p>
                  </a:txBody>
                  <a:tcPr marL="44464" marR="44464" marT="44464" marB="44464">
                    <a:lnL w="12700" cap="flat" cmpd="sng" algn="ctr">
                      <a:solidFill>
                        <a:srgbClr val="3D85C6"/>
                      </a:solidFill>
                      <a:prstDash val="solid"/>
                      <a:round/>
                      <a:headEnd type="none" w="med" len="med"/>
                      <a:tailEnd type="none" w="med" len="med"/>
                    </a:lnL>
                    <a:lnR w="12700" cap="flat" cmpd="sng" algn="ctr">
                      <a:solidFill>
                        <a:srgbClr val="3D85C6"/>
                      </a:solidFill>
                      <a:prstDash val="solid"/>
                      <a:round/>
                      <a:headEnd type="none" w="med" len="med"/>
                      <a:tailEnd type="none" w="med" len="med"/>
                    </a:lnR>
                    <a:lnT w="12700" cap="flat" cmpd="sng" algn="ctr">
                      <a:solidFill>
                        <a:srgbClr val="3D85C6"/>
                      </a:solidFill>
                      <a:prstDash val="solid"/>
                      <a:round/>
                      <a:headEnd type="none" w="med" len="med"/>
                      <a:tailEnd type="none" w="med" len="med"/>
                    </a:lnT>
                    <a:lnB w="12700" cap="flat" cmpd="sng" algn="ctr">
                      <a:solidFill>
                        <a:srgbClr val="3D85C6"/>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81000" y="1752600"/>
          <a:ext cx="8610601" cy="3527072"/>
        </p:xfrm>
        <a:graphic>
          <a:graphicData uri="http://schemas.openxmlformats.org/drawingml/2006/table">
            <a:tbl>
              <a:tblPr/>
              <a:tblGrid>
                <a:gridCol w="2041650">
                  <a:extLst>
                    <a:ext uri="{9D8B030D-6E8A-4147-A177-3AD203B41FA5}">
                      <a16:colId xmlns:a16="http://schemas.microsoft.com/office/drawing/2014/main" xmlns="" val="20000"/>
                    </a:ext>
                  </a:extLst>
                </a:gridCol>
                <a:gridCol w="2205560">
                  <a:extLst>
                    <a:ext uri="{9D8B030D-6E8A-4147-A177-3AD203B41FA5}">
                      <a16:colId xmlns:a16="http://schemas.microsoft.com/office/drawing/2014/main" xmlns="" val="20001"/>
                    </a:ext>
                  </a:extLst>
                </a:gridCol>
                <a:gridCol w="2138363">
                  <a:extLst>
                    <a:ext uri="{9D8B030D-6E8A-4147-A177-3AD203B41FA5}">
                      <a16:colId xmlns:a16="http://schemas.microsoft.com/office/drawing/2014/main" xmlns="" val="20002"/>
                    </a:ext>
                  </a:extLst>
                </a:gridCol>
                <a:gridCol w="2225028">
                  <a:extLst>
                    <a:ext uri="{9D8B030D-6E8A-4147-A177-3AD203B41FA5}">
                      <a16:colId xmlns:a16="http://schemas.microsoft.com/office/drawing/2014/main" xmlns="" val="20003"/>
                    </a:ext>
                  </a:extLst>
                </a:gridCol>
              </a:tblGrid>
              <a:tr h="914400">
                <a:tc>
                  <a:txBody>
                    <a:bodyPr/>
                    <a:lstStyle/>
                    <a:p>
                      <a:pPr algn="ctr">
                        <a:lnSpc>
                          <a:spcPct val="115000"/>
                        </a:lnSpc>
                        <a:spcAft>
                          <a:spcPts val="0"/>
                        </a:spcAft>
                      </a:pPr>
                      <a:r>
                        <a:rPr lang="es-MX" sz="1800" b="1" dirty="0" smtClean="0">
                          <a:solidFill>
                            <a:srgbClr val="000000"/>
                          </a:solidFill>
                          <a:latin typeface="Century Gothic"/>
                          <a:ea typeface="Century Gothic"/>
                          <a:cs typeface="Century Gothic"/>
                        </a:rPr>
                        <a:t>PROBLEMA</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800" b="1" dirty="0" smtClean="0">
                          <a:solidFill>
                            <a:srgbClr val="000000"/>
                          </a:solidFill>
                          <a:latin typeface="Century Gothic"/>
                          <a:ea typeface="Century Gothic"/>
                          <a:cs typeface="Century Gothic"/>
                        </a:rPr>
                        <a:t>RESOLUCIÓN</a:t>
                      </a:r>
                      <a:r>
                        <a:rPr lang="es-MX" sz="1800" b="1" baseline="0" dirty="0" smtClean="0">
                          <a:solidFill>
                            <a:srgbClr val="000000"/>
                          </a:solidFill>
                          <a:latin typeface="Century Gothic"/>
                          <a:ea typeface="Century Gothic"/>
                          <a:cs typeface="Century Gothic"/>
                        </a:rPr>
                        <a:t> DEL </a:t>
                      </a:r>
                      <a:r>
                        <a:rPr lang="es-MX" sz="1800" b="1" dirty="0" smtClean="0">
                          <a:solidFill>
                            <a:srgbClr val="000000"/>
                          </a:solidFill>
                          <a:latin typeface="Century Gothic"/>
                          <a:ea typeface="Century Gothic"/>
                          <a:cs typeface="Century Gothic"/>
                        </a:rPr>
                        <a:t>PROBLEMA</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800" b="1" dirty="0" smtClean="0">
                          <a:solidFill>
                            <a:srgbClr val="000000"/>
                          </a:solidFill>
                          <a:latin typeface="Century Gothic"/>
                          <a:ea typeface="Century Gothic"/>
                          <a:cs typeface="Century Gothic"/>
                        </a:rPr>
                        <a:t>EFICIENCIA</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800" b="1" dirty="0" smtClean="0">
                          <a:solidFill>
                            <a:srgbClr val="000000"/>
                          </a:solidFill>
                          <a:latin typeface="Century Gothic"/>
                          <a:ea typeface="Century Gothic"/>
                          <a:cs typeface="Century Gothic"/>
                        </a:rPr>
                        <a:t>INNOVACIÓN</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xmlns="" val="10000"/>
                  </a:ext>
                </a:extLst>
              </a:tr>
              <a:tr h="2513656">
                <a:tc>
                  <a:txBody>
                    <a:bodyPr/>
                    <a:lstStyle/>
                    <a:p>
                      <a:pPr>
                        <a:lnSpc>
                          <a:spcPct val="115000"/>
                        </a:lnSpc>
                        <a:spcAft>
                          <a:spcPts val="0"/>
                        </a:spcAft>
                      </a:pPr>
                      <a:r>
                        <a:rPr lang="es-MX" sz="1800" dirty="0">
                          <a:solidFill>
                            <a:srgbClr val="000000"/>
                          </a:solidFill>
                          <a:latin typeface="Century Gothic"/>
                          <a:ea typeface="Century Gothic"/>
                          <a:cs typeface="Century Gothic"/>
                        </a:rPr>
                        <a:t>La herbolaria mexicana no se conoce en muchos aspectos ni se explota como se debería</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Investigando los diferentes usos  y tipos de la herbolaria mexicana </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Investigar de forma consiente </a:t>
                      </a:r>
                      <a:endParaRPr lang="es-MX" sz="1800" dirty="0">
                        <a:solidFill>
                          <a:srgbClr val="000000"/>
                        </a:solidFill>
                        <a:latin typeface="Arial"/>
                        <a:ea typeface="Arial"/>
                        <a:cs typeface="Times New Roman"/>
                      </a:endParaRPr>
                    </a:p>
                    <a:p>
                      <a:pPr>
                        <a:lnSpc>
                          <a:spcPct val="115000"/>
                        </a:lnSpc>
                        <a:spcAft>
                          <a:spcPts val="0"/>
                        </a:spcAft>
                      </a:pPr>
                      <a:r>
                        <a:rPr lang="es-MX" sz="1800" dirty="0">
                          <a:solidFill>
                            <a:srgbClr val="000000"/>
                          </a:solidFill>
                          <a:latin typeface="Century Gothic"/>
                          <a:ea typeface="Century Gothic"/>
                          <a:cs typeface="Century Gothic"/>
                        </a:rPr>
                        <a:t>Realizar experimentos reales</a:t>
                      </a:r>
                      <a:endParaRPr lang="es-MX" sz="1800" dirty="0">
                        <a:solidFill>
                          <a:srgbClr val="000000"/>
                        </a:solidFill>
                        <a:latin typeface="Arial"/>
                        <a:ea typeface="Arial"/>
                        <a:cs typeface="Times New Roman"/>
                      </a:endParaRPr>
                    </a:p>
                    <a:p>
                      <a:pPr>
                        <a:lnSpc>
                          <a:spcPct val="115000"/>
                        </a:lnSpc>
                        <a:spcAft>
                          <a:spcPts val="0"/>
                        </a:spcAft>
                      </a:pPr>
                      <a:r>
                        <a:rPr lang="es-MX" sz="1800" dirty="0">
                          <a:solidFill>
                            <a:srgbClr val="000000"/>
                          </a:solidFill>
                          <a:latin typeface="Century Gothic"/>
                          <a:ea typeface="Century Gothic"/>
                          <a:cs typeface="Century Gothic"/>
                        </a:rPr>
                        <a:t>Describir cada proceso</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Dar a conocer en manera de productos corporales y medicina natural la utilización de la herbolaria mexicana</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47800" y="1295400"/>
          <a:ext cx="6096000" cy="2893088"/>
        </p:xfrm>
        <a:graphic>
          <a:graphicData uri="http://schemas.openxmlformats.org/drawingml/2006/table">
            <a:tbl>
              <a:tblPr/>
              <a:tblGrid>
                <a:gridCol w="6096000">
                  <a:extLst>
                    <a:ext uri="{9D8B030D-6E8A-4147-A177-3AD203B41FA5}">
                      <a16:colId xmlns:a16="http://schemas.microsoft.com/office/drawing/2014/main" xmlns="" val="20000"/>
                    </a:ext>
                  </a:extLst>
                </a:gridCol>
              </a:tblGrid>
              <a:tr h="432545">
                <a:tc>
                  <a:txBody>
                    <a:bodyPr/>
                    <a:lstStyle/>
                    <a:p>
                      <a:pPr marR="114300" algn="ctr">
                        <a:lnSpc>
                          <a:spcPct val="115000"/>
                        </a:lnSpc>
                        <a:spcBef>
                          <a:spcPts val="370"/>
                        </a:spcBef>
                        <a:spcAft>
                          <a:spcPts val="0"/>
                        </a:spcAft>
                      </a:pPr>
                      <a:r>
                        <a:rPr lang="es-MX" sz="3200" b="0" dirty="0">
                          <a:solidFill>
                            <a:srgbClr val="000000"/>
                          </a:solidFill>
                          <a:latin typeface="Century Gothic"/>
                          <a:ea typeface="Century Gothic"/>
                          <a:cs typeface="Century Gothic"/>
                        </a:rPr>
                        <a:t>A partir de la elección de algunas  plantas prehispánicas, producir algunos productos de uso cosmético.</a:t>
                      </a:r>
                      <a:endParaRPr lang="es-MX" sz="2400" b="0" dirty="0">
                        <a:solidFill>
                          <a:srgbClr val="000000"/>
                        </a:solidFill>
                        <a:latin typeface="Arial"/>
                        <a:ea typeface="Arial"/>
                        <a:cs typeface="Times New Roman"/>
                      </a:endParaRPr>
                    </a:p>
                  </a:txBody>
                  <a:tcPr marL="44464" marR="44464" marT="44464" marB="4446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26625" name="Rectangle 1"/>
          <p:cNvSpPr>
            <a:spLocks noChangeArrowheads="1"/>
          </p:cNvSpPr>
          <p:nvPr/>
        </p:nvSpPr>
        <p:spPr bwMode="auto">
          <a:xfrm>
            <a:off x="381000" y="228600"/>
            <a:ext cx="5662127"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smtClean="0">
                <a:ln>
                  <a:noFill/>
                </a:ln>
                <a:solidFill>
                  <a:srgbClr val="000000"/>
                </a:solidFill>
                <a:effectLst>
                  <a:glow rad="101600">
                    <a:schemeClr val="accent1">
                      <a:satMod val="175000"/>
                      <a:alpha val="40000"/>
                    </a:schemeClr>
                  </a:glow>
                </a:effectLst>
                <a:latin typeface="Century Gothic" pitchFamily="34" charset="0"/>
                <a:ea typeface="Century Gothic" pitchFamily="34" charset="0"/>
                <a:cs typeface="Century Gothic" pitchFamily="34" charset="0"/>
              </a:rPr>
              <a:t>Objetivo general del proyecto</a:t>
            </a:r>
            <a:endParaRPr kumimoji="0" lang="es-MX" sz="1600" b="0" i="0" u="none" strike="noStrike" cap="none" normalizeH="0" baseline="0" dirty="0" smtClean="0">
              <a:ln>
                <a:noFill/>
              </a:ln>
              <a:solidFill>
                <a:schemeClr val="tx1"/>
              </a:solidFill>
              <a:effectLst>
                <a:glow rad="101600">
                  <a:schemeClr val="accent1">
                    <a:satMod val="175000"/>
                    <a:alpha val="40000"/>
                  </a:schemeClr>
                </a:glow>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4400" b="0" i="0" u="none" strike="noStrike" cap="none" normalizeH="0" baseline="0" dirty="0" smtClean="0">
              <a:ln>
                <a:noFill/>
              </a:ln>
              <a:solidFill>
                <a:schemeClr val="tx1"/>
              </a:solidFill>
              <a:effectLst>
                <a:glow rad="101600">
                  <a:schemeClr val="accent1">
                    <a:satMod val="175000"/>
                    <a:alpha val="4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3000" y="228600"/>
            <a:ext cx="5865708" cy="769441"/>
          </a:xfrm>
          <a:prstGeom prst="rect">
            <a:avLst/>
          </a:prstGeom>
        </p:spPr>
        <p:txBody>
          <a:bodyPr wrap="none">
            <a:spAutoFit/>
          </a:bodyPr>
          <a:lstStyle/>
          <a:p>
            <a:r>
              <a:rPr lang="es-MX" sz="4400" b="1" dirty="0" smtClean="0">
                <a:effectLst>
                  <a:glow rad="101600">
                    <a:schemeClr val="accent1">
                      <a:satMod val="175000"/>
                      <a:alpha val="40000"/>
                    </a:schemeClr>
                  </a:glow>
                </a:effectLst>
              </a:rPr>
              <a:t>Disciplinas involucradas </a:t>
            </a:r>
            <a:endParaRPr lang="es-MX" sz="4400" dirty="0">
              <a:effectLst>
                <a:glow rad="101600">
                  <a:schemeClr val="accent1">
                    <a:satMod val="175000"/>
                    <a:alpha val="40000"/>
                  </a:schemeClr>
                </a:glow>
              </a:effectLst>
            </a:endParaRPr>
          </a:p>
        </p:txBody>
      </p:sp>
      <p:graphicFrame>
        <p:nvGraphicFramePr>
          <p:cNvPr id="3" name="2 Tabla"/>
          <p:cNvGraphicFramePr>
            <a:graphicFrameLocks noGrp="1"/>
          </p:cNvGraphicFramePr>
          <p:nvPr/>
        </p:nvGraphicFramePr>
        <p:xfrm>
          <a:off x="-1" y="1295401"/>
          <a:ext cx="9143999" cy="5562600"/>
        </p:xfrm>
        <a:graphic>
          <a:graphicData uri="http://schemas.openxmlformats.org/drawingml/2006/table">
            <a:tbl>
              <a:tblPr/>
              <a:tblGrid>
                <a:gridCol w="1447801">
                  <a:extLst>
                    <a:ext uri="{9D8B030D-6E8A-4147-A177-3AD203B41FA5}">
                      <a16:colId xmlns:a16="http://schemas.microsoft.com/office/drawing/2014/main" xmlns="" val="20000"/>
                    </a:ext>
                  </a:extLst>
                </a:gridCol>
                <a:gridCol w="1760002">
                  <a:extLst>
                    <a:ext uri="{9D8B030D-6E8A-4147-A177-3AD203B41FA5}">
                      <a16:colId xmlns:a16="http://schemas.microsoft.com/office/drawing/2014/main" xmlns="" val="20001"/>
                    </a:ext>
                  </a:extLst>
                </a:gridCol>
                <a:gridCol w="1978732">
                  <a:extLst>
                    <a:ext uri="{9D8B030D-6E8A-4147-A177-3AD203B41FA5}">
                      <a16:colId xmlns:a16="http://schemas.microsoft.com/office/drawing/2014/main" xmlns="" val="20002"/>
                    </a:ext>
                  </a:extLst>
                </a:gridCol>
                <a:gridCol w="1978732">
                  <a:extLst>
                    <a:ext uri="{9D8B030D-6E8A-4147-A177-3AD203B41FA5}">
                      <a16:colId xmlns:a16="http://schemas.microsoft.com/office/drawing/2014/main" xmlns="" val="20003"/>
                    </a:ext>
                  </a:extLst>
                </a:gridCol>
                <a:gridCol w="1978732">
                  <a:extLst>
                    <a:ext uri="{9D8B030D-6E8A-4147-A177-3AD203B41FA5}">
                      <a16:colId xmlns:a16="http://schemas.microsoft.com/office/drawing/2014/main" xmlns="" val="20004"/>
                    </a:ext>
                  </a:extLst>
                </a:gridCol>
              </a:tblGrid>
              <a:tr h="505691">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Disciplinas:</a:t>
                      </a:r>
                      <a:endParaRPr lang="es-MX" sz="14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 1. </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Times New Roman"/>
                          <a:cs typeface="Times New Roman"/>
                        </a:rPr>
                        <a:t>Biología</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 2. </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Times New Roman"/>
                          <a:cs typeface="Times New Roman"/>
                        </a:rPr>
                        <a:t>Literatura Mexicana </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 3. </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Times New Roman"/>
                          <a:cs typeface="Times New Roman"/>
                        </a:rPr>
                        <a:t>Psicología </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 4. </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Times New Roman"/>
                          <a:cs typeface="Times New Roman"/>
                        </a:rPr>
                        <a:t>Derecho  </a:t>
                      </a:r>
                      <a:endParaRPr lang="es-MX" sz="1400" dirty="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5056909">
                <a:tc>
                  <a:txBody>
                    <a:bodyPr/>
                    <a:lstStyle/>
                    <a:p>
                      <a:pPr>
                        <a:lnSpc>
                          <a:spcPct val="115000"/>
                        </a:lnSpc>
                        <a:spcAft>
                          <a:spcPts val="0"/>
                        </a:spcAft>
                      </a:pPr>
                      <a:r>
                        <a:rPr lang="es-MX" sz="1400" b="1" dirty="0" smtClean="0">
                          <a:solidFill>
                            <a:srgbClr val="000000"/>
                          </a:solidFill>
                          <a:latin typeface="Century Gothic"/>
                          <a:ea typeface="Century Gothic"/>
                          <a:cs typeface="Century Gothic"/>
                        </a:rPr>
                        <a:t>Contenidos </a:t>
                      </a:r>
                      <a:r>
                        <a:rPr lang="es-MX" sz="1400" b="1" dirty="0">
                          <a:solidFill>
                            <a:srgbClr val="000000"/>
                          </a:solidFill>
                          <a:latin typeface="Century Gothic"/>
                          <a:ea typeface="Century Gothic"/>
                          <a:cs typeface="Century Gothic"/>
                        </a:rPr>
                        <a:t>/ Temas</a:t>
                      </a:r>
                      <a:endParaRPr lang="es-MX" sz="1400" dirty="0">
                        <a:solidFill>
                          <a:srgbClr val="000000"/>
                        </a:solidFill>
                        <a:latin typeface="Arial"/>
                        <a:ea typeface="Arial"/>
                      </a:endParaRPr>
                    </a:p>
                    <a:p>
                      <a:pPr>
                        <a:lnSpc>
                          <a:spcPct val="115000"/>
                        </a:lnSpc>
                        <a:spcAft>
                          <a:spcPts val="0"/>
                        </a:spcAft>
                      </a:pPr>
                      <a:r>
                        <a:rPr lang="es-MX" sz="1400" b="1" dirty="0">
                          <a:solidFill>
                            <a:srgbClr val="000000"/>
                          </a:solidFill>
                          <a:latin typeface="Century Gothic"/>
                          <a:ea typeface="Century Gothic"/>
                          <a:cs typeface="Century Gothic"/>
                        </a:rPr>
                        <a:t>     involucrados</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Century Gothic"/>
                          <a:cs typeface="Century Gothic"/>
                        </a:rPr>
                        <a:t>  ¿Qué temas y contenidos del programa están considerados?</a:t>
                      </a:r>
                      <a:endParaRPr lang="es-MX" sz="14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dirty="0">
                          <a:solidFill>
                            <a:srgbClr val="000000"/>
                          </a:solidFill>
                          <a:latin typeface="Century Gothic"/>
                          <a:ea typeface="Century Gothic"/>
                          <a:cs typeface="Century Gothic"/>
                        </a:rPr>
                        <a:t>TEMA: BIOMOLÉCULAS.</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CONTENIDO: </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El rol de las biomoléculas en el organismo.</a:t>
                      </a:r>
                      <a:endParaRPr lang="es-MX" sz="1400" dirty="0">
                        <a:solidFill>
                          <a:srgbClr val="000000"/>
                        </a:solidFill>
                        <a:latin typeface="Arial"/>
                        <a:ea typeface="Arial"/>
                      </a:endParaRPr>
                    </a:p>
                    <a:p>
                      <a:pPr marL="342900" lvl="0" indent="-342900">
                        <a:lnSpc>
                          <a:spcPct val="115000"/>
                        </a:lnSpc>
                        <a:spcAft>
                          <a:spcPts val="0"/>
                        </a:spcAft>
                        <a:buFont typeface="Symbol"/>
                        <a:buChar char=""/>
                      </a:pPr>
                      <a:r>
                        <a:rPr lang="es-MX" sz="1400" dirty="0">
                          <a:solidFill>
                            <a:srgbClr val="000000"/>
                          </a:solidFill>
                          <a:latin typeface="Century Gothic"/>
                          <a:ea typeface="Century Gothic"/>
                          <a:cs typeface="Century Gothic"/>
                        </a:rPr>
                        <a:t>RECURSOS NATURALES</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Contenido: </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Los recursos naturales y su conservación</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 </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dirty="0">
                          <a:solidFill>
                            <a:srgbClr val="000000"/>
                          </a:solidFill>
                          <a:latin typeface="Century Gothic"/>
                          <a:ea typeface="Arial"/>
                        </a:rPr>
                        <a:t>TEMA: LITERATURA NAHUATL. </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Arial"/>
                        </a:rPr>
                        <a:t>CONTENIDO: </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Arial"/>
                        </a:rPr>
                        <a:t>La cultura prehispánica  en su contexto  y la relación con  la obra literaria náhuatl.</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dirty="0">
                          <a:solidFill>
                            <a:srgbClr val="000000"/>
                          </a:solidFill>
                          <a:latin typeface="Century Gothic"/>
                          <a:ea typeface="Century Gothic"/>
                          <a:cs typeface="Century Gothic"/>
                        </a:rPr>
                        <a:t>UNIDAD 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228600" algn="l"/>
                          <a:tab pos="457200" algn="l"/>
                        </a:tabLst>
                      </a:pPr>
                      <a:r>
                        <a:rPr lang="es-MX" sz="1400" dirty="0">
                          <a:solidFill>
                            <a:srgbClr val="000000"/>
                          </a:solidFill>
                          <a:latin typeface="Century Gothic"/>
                          <a:ea typeface="Century Gothic"/>
                          <a:cs typeface="Century Gothic"/>
                        </a:rPr>
                        <a:t>Métodos empleadas en la Psicología </a:t>
                      </a:r>
                      <a:endParaRPr lang="es-MX" sz="1400" dirty="0">
                        <a:solidFill>
                          <a:srgbClr val="000000"/>
                        </a:solidFill>
                        <a:latin typeface="Arial"/>
                        <a:ea typeface="Arial"/>
                        <a:cs typeface="Times New Roman"/>
                      </a:endParaRPr>
                    </a:p>
                    <a:p>
                      <a:pPr marL="342900" lvl="0" indent="-342900">
                        <a:lnSpc>
                          <a:spcPct val="115000"/>
                        </a:lnSpc>
                        <a:spcAft>
                          <a:spcPts val="0"/>
                        </a:spcAft>
                        <a:buFont typeface="+mj-lt"/>
                        <a:buAutoNum type="arabicPeriod"/>
                        <a:tabLst>
                          <a:tab pos="498475" algn="l"/>
                        </a:tabLst>
                      </a:pPr>
                      <a:r>
                        <a:rPr lang="es-MX" sz="1400" dirty="0">
                          <a:solidFill>
                            <a:srgbClr val="000000"/>
                          </a:solidFill>
                          <a:latin typeface="Century Gothic"/>
                          <a:ea typeface="Century Gothic"/>
                          <a:cs typeface="Century Gothic"/>
                        </a:rPr>
                        <a:t>Métodos Descriptivos</a:t>
                      </a:r>
                      <a:endParaRPr lang="es-MX" sz="1400" dirty="0">
                        <a:solidFill>
                          <a:srgbClr val="000000"/>
                        </a:solidFill>
                        <a:latin typeface="Arial"/>
                        <a:ea typeface="Arial"/>
                      </a:endParaRPr>
                    </a:p>
                    <a:p>
                      <a:pPr marL="342900" lvl="0" indent="-342900">
                        <a:lnSpc>
                          <a:spcPct val="115000"/>
                        </a:lnSpc>
                        <a:spcAft>
                          <a:spcPts val="0"/>
                        </a:spcAft>
                        <a:buFont typeface="+mj-lt"/>
                        <a:buAutoNum type="arabicPeriod"/>
                        <a:tabLst>
                          <a:tab pos="498475" algn="l"/>
                        </a:tabLst>
                      </a:pPr>
                      <a:r>
                        <a:rPr lang="es-MX" sz="1400" dirty="0">
                          <a:solidFill>
                            <a:srgbClr val="000000"/>
                          </a:solidFill>
                          <a:latin typeface="Century Gothic"/>
                          <a:ea typeface="Century Gothic"/>
                          <a:cs typeface="Century Gothic"/>
                        </a:rPr>
                        <a:t>Método Científico</a:t>
                      </a:r>
                      <a:endParaRPr lang="es-MX" sz="1400" dirty="0">
                        <a:solidFill>
                          <a:srgbClr val="000000"/>
                        </a:solidFill>
                        <a:latin typeface="Arial"/>
                        <a:ea typeface="Arial"/>
                      </a:endParaRPr>
                    </a:p>
                    <a:p>
                      <a:pPr marL="228600">
                        <a:lnSpc>
                          <a:spcPct val="115000"/>
                        </a:lnSpc>
                        <a:spcAft>
                          <a:spcPts val="0"/>
                        </a:spcAft>
                        <a:tabLst>
                          <a:tab pos="457200" algn="l"/>
                        </a:tabLst>
                      </a:pPr>
                      <a:r>
                        <a:rPr lang="es-MX" sz="1400" dirty="0">
                          <a:solidFill>
                            <a:srgbClr val="000000"/>
                          </a:solidFill>
                          <a:latin typeface="Century Gothic"/>
                          <a:ea typeface="Century Gothic"/>
                          <a:cs typeface="Century Gothic"/>
                        </a:rPr>
                        <a:t>UNIDA III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228600" algn="l"/>
                          <a:tab pos="457200" algn="l"/>
                        </a:tabLst>
                      </a:pPr>
                      <a:r>
                        <a:rPr lang="es-MX" sz="1400" dirty="0">
                          <a:solidFill>
                            <a:srgbClr val="000000"/>
                          </a:solidFill>
                          <a:latin typeface="Century Gothic"/>
                          <a:ea typeface="Century Gothic"/>
                          <a:cs typeface="Century Gothic"/>
                        </a:rPr>
                        <a:t>Atención </a:t>
                      </a:r>
                      <a:endParaRPr lang="es-MX" sz="1400" dirty="0">
                        <a:solidFill>
                          <a:srgbClr val="000000"/>
                        </a:solidFill>
                        <a:latin typeface="Arial"/>
                        <a:ea typeface="Arial"/>
                        <a:cs typeface="Times New Roman"/>
                      </a:endParaRPr>
                    </a:p>
                    <a:p>
                      <a:pPr marL="342900" lvl="0" indent="-342900">
                        <a:lnSpc>
                          <a:spcPct val="115000"/>
                        </a:lnSpc>
                        <a:spcAft>
                          <a:spcPts val="0"/>
                        </a:spcAft>
                        <a:buFont typeface="Arial"/>
                        <a:buChar char="•"/>
                        <a:tabLst>
                          <a:tab pos="228600" algn="l"/>
                          <a:tab pos="457200" algn="l"/>
                        </a:tabLst>
                      </a:pPr>
                      <a:r>
                        <a:rPr lang="es-MX" sz="1400" dirty="0">
                          <a:solidFill>
                            <a:srgbClr val="000000"/>
                          </a:solidFill>
                          <a:latin typeface="Century Gothic"/>
                          <a:ea typeface="Century Gothic"/>
                          <a:cs typeface="Century Gothic"/>
                        </a:rPr>
                        <a:t>Percepción e imaginación</a:t>
                      </a:r>
                      <a:endParaRPr lang="es-MX" sz="1400" dirty="0">
                        <a:solidFill>
                          <a:srgbClr val="000000"/>
                        </a:solidFill>
                        <a:latin typeface="Arial"/>
                        <a:ea typeface="Arial"/>
                        <a:cs typeface="Times New Roman"/>
                      </a:endParaRPr>
                    </a:p>
                    <a:p>
                      <a:pPr marL="228600">
                        <a:lnSpc>
                          <a:spcPct val="115000"/>
                        </a:lnSpc>
                        <a:spcAft>
                          <a:spcPts val="0"/>
                        </a:spcAft>
                        <a:tabLst>
                          <a:tab pos="457200" algn="l"/>
                        </a:tabLst>
                      </a:pPr>
                      <a:r>
                        <a:rPr lang="es-MX" sz="1400" dirty="0">
                          <a:solidFill>
                            <a:srgbClr val="000000"/>
                          </a:solidFill>
                          <a:latin typeface="Century Gothic"/>
                          <a:ea typeface="Century Gothic"/>
                          <a:cs typeface="Century Gothic"/>
                        </a:rPr>
                        <a:t>UNIDAD VI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228600" algn="l"/>
                          <a:tab pos="457200" algn="l"/>
                        </a:tabLst>
                      </a:pPr>
                      <a:r>
                        <a:rPr lang="es-MX" sz="1400" dirty="0">
                          <a:solidFill>
                            <a:srgbClr val="000000"/>
                          </a:solidFill>
                          <a:latin typeface="Century Gothic"/>
                          <a:ea typeface="Century Gothic"/>
                          <a:cs typeface="Century Gothic"/>
                        </a:rPr>
                        <a:t>Motivación</a:t>
                      </a:r>
                      <a:endParaRPr lang="es-MX" sz="1400" dirty="0">
                        <a:solidFill>
                          <a:srgbClr val="000000"/>
                        </a:solidFill>
                        <a:latin typeface="Arial"/>
                        <a:ea typeface="Arial"/>
                        <a:cs typeface="Times New Roman"/>
                      </a:endParaRPr>
                    </a:p>
                    <a:p>
                      <a:pPr marL="228600">
                        <a:lnSpc>
                          <a:spcPct val="115000"/>
                        </a:lnSpc>
                        <a:spcAft>
                          <a:spcPts val="0"/>
                        </a:spcAft>
                        <a:tabLst>
                          <a:tab pos="457200" algn="l"/>
                        </a:tabLst>
                      </a:pPr>
                      <a:r>
                        <a:rPr lang="es-MX" sz="1400" dirty="0">
                          <a:solidFill>
                            <a:srgbClr val="000000"/>
                          </a:solidFill>
                          <a:latin typeface="Century Gothic"/>
                          <a:ea typeface="Century Gothic"/>
                          <a:cs typeface="Century Gothic"/>
                        </a:rPr>
                        <a:t>UNIDAD VIII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228600" algn="l"/>
                          <a:tab pos="457200" algn="l"/>
                        </a:tabLst>
                      </a:pPr>
                      <a:r>
                        <a:rPr lang="es-MX" sz="1400" dirty="0">
                          <a:solidFill>
                            <a:srgbClr val="000000"/>
                          </a:solidFill>
                          <a:latin typeface="Century Gothic"/>
                          <a:ea typeface="Century Gothic"/>
                          <a:cs typeface="Century Gothic"/>
                        </a:rPr>
                        <a:t>Factores Fundamentales que Interactúan en la Conducta Grupal. </a:t>
                      </a:r>
                      <a:endParaRPr lang="es-MX" sz="1400" dirty="0">
                        <a:solidFill>
                          <a:srgbClr val="000000"/>
                        </a:solidFill>
                        <a:latin typeface="Arial"/>
                        <a:ea typeface="Arial"/>
                        <a:cs typeface="Times New Roman"/>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dirty="0">
                          <a:solidFill>
                            <a:srgbClr val="000000"/>
                          </a:solidFill>
                          <a:latin typeface="Century Gothic"/>
                          <a:ea typeface="Century Gothic"/>
                          <a:cs typeface="Century Gothic"/>
                        </a:rPr>
                        <a:t>UNIDAD II: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86360" algn="l"/>
                        </a:tabLst>
                      </a:pPr>
                      <a:r>
                        <a:rPr lang="es-MX" sz="1400" dirty="0">
                          <a:solidFill>
                            <a:srgbClr val="000000"/>
                          </a:solidFill>
                          <a:latin typeface="Century Gothic"/>
                          <a:ea typeface="Century Gothic"/>
                          <a:cs typeface="Century Gothic"/>
                        </a:rPr>
                        <a:t>Derecho Administrativo</a:t>
                      </a:r>
                      <a:endParaRPr lang="es-MX" sz="1400" dirty="0">
                        <a:solidFill>
                          <a:srgbClr val="000000"/>
                        </a:solidFill>
                        <a:latin typeface="Arial"/>
                        <a:ea typeface="Arial"/>
                        <a:cs typeface="Times New Roman"/>
                      </a:endParaRPr>
                    </a:p>
                    <a:p>
                      <a:pPr marL="342900" lvl="0" indent="-342900">
                        <a:lnSpc>
                          <a:spcPct val="115000"/>
                        </a:lnSpc>
                        <a:spcAft>
                          <a:spcPts val="0"/>
                        </a:spcAft>
                        <a:buFont typeface="Wingdings"/>
                        <a:buChar char=""/>
                        <a:tabLst>
                          <a:tab pos="293370" algn="l"/>
                        </a:tabLst>
                      </a:pPr>
                      <a:r>
                        <a:rPr lang="es-MX" sz="1400" dirty="0">
                          <a:solidFill>
                            <a:srgbClr val="000000"/>
                          </a:solidFill>
                          <a:latin typeface="Century Gothic"/>
                          <a:ea typeface="Century Gothic"/>
                          <a:cs typeface="Century Gothic"/>
                        </a:rPr>
                        <a:t>Secretarias de Estado (funciones, atribuciones y competencia)</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UNIDAD III: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86360" algn="l"/>
                        </a:tabLst>
                      </a:pPr>
                      <a:r>
                        <a:rPr lang="es-MX" sz="1400" dirty="0">
                          <a:solidFill>
                            <a:srgbClr val="000000"/>
                          </a:solidFill>
                          <a:latin typeface="Century Gothic"/>
                          <a:ea typeface="Century Gothic"/>
                          <a:cs typeface="Century Gothic"/>
                        </a:rPr>
                        <a:t>Derecho Económico</a:t>
                      </a:r>
                      <a:endParaRPr lang="es-MX" sz="1400" dirty="0">
                        <a:solidFill>
                          <a:srgbClr val="000000"/>
                        </a:solidFill>
                        <a:latin typeface="Arial"/>
                        <a:ea typeface="Arial"/>
                        <a:cs typeface="Times New Roman"/>
                      </a:endParaRPr>
                    </a:p>
                    <a:p>
                      <a:pPr marL="342900" lvl="0" indent="-342900">
                        <a:lnSpc>
                          <a:spcPct val="115000"/>
                        </a:lnSpc>
                        <a:spcAft>
                          <a:spcPts val="0"/>
                        </a:spcAft>
                        <a:buFont typeface="Wingdings"/>
                        <a:buChar char=""/>
                        <a:tabLst>
                          <a:tab pos="293370" algn="l"/>
                        </a:tabLst>
                      </a:pPr>
                      <a:r>
                        <a:rPr lang="es-MX" sz="1400" dirty="0">
                          <a:solidFill>
                            <a:srgbClr val="000000"/>
                          </a:solidFill>
                          <a:latin typeface="Century Gothic"/>
                          <a:ea typeface="Century Gothic"/>
                          <a:cs typeface="Century Gothic"/>
                        </a:rPr>
                        <a:t>Propiedad intelectual</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UNIDAD IV:</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86360" algn="l"/>
                        </a:tabLst>
                      </a:pPr>
                      <a:r>
                        <a:rPr lang="es-MX" sz="1400" dirty="0">
                          <a:solidFill>
                            <a:srgbClr val="000000"/>
                          </a:solidFill>
                          <a:latin typeface="Century Gothic"/>
                          <a:ea typeface="Century Gothic"/>
                          <a:cs typeface="Century Gothic"/>
                        </a:rPr>
                        <a:t>Derecho Mercantil</a:t>
                      </a:r>
                      <a:endParaRPr lang="es-MX" sz="1400" dirty="0">
                        <a:solidFill>
                          <a:srgbClr val="000000"/>
                        </a:solidFill>
                        <a:latin typeface="Arial"/>
                        <a:ea typeface="Arial"/>
                        <a:cs typeface="Times New Roman"/>
                      </a:endParaRPr>
                    </a:p>
                    <a:p>
                      <a:pPr marL="342900" lvl="0" indent="-342900">
                        <a:lnSpc>
                          <a:spcPct val="115000"/>
                        </a:lnSpc>
                        <a:spcAft>
                          <a:spcPts val="0"/>
                        </a:spcAft>
                        <a:buFont typeface="Wingdings"/>
                        <a:buChar char=""/>
                        <a:tabLst>
                          <a:tab pos="293370" algn="l"/>
                        </a:tabLst>
                      </a:pPr>
                      <a:r>
                        <a:rPr lang="es-MX" sz="1400" dirty="0">
                          <a:solidFill>
                            <a:srgbClr val="000000"/>
                          </a:solidFill>
                          <a:latin typeface="Century Gothic"/>
                          <a:ea typeface="Century Gothic"/>
                          <a:cs typeface="Century Gothic"/>
                        </a:rPr>
                        <a:t>Sujetos de comercio</a:t>
                      </a:r>
                      <a:endParaRPr lang="es-MX" sz="1400" dirty="0">
                        <a:solidFill>
                          <a:srgbClr val="000000"/>
                        </a:solidFill>
                        <a:latin typeface="Arial"/>
                        <a:ea typeface="Arial"/>
                      </a:endParaRPr>
                    </a:p>
                    <a:p>
                      <a:pPr marL="342900" lvl="0" indent="-342900">
                        <a:lnSpc>
                          <a:spcPct val="115000"/>
                        </a:lnSpc>
                        <a:spcAft>
                          <a:spcPts val="0"/>
                        </a:spcAft>
                        <a:buFont typeface="Wingdings"/>
                        <a:buChar char=""/>
                        <a:tabLst>
                          <a:tab pos="293370" algn="l"/>
                        </a:tabLst>
                      </a:pPr>
                      <a:r>
                        <a:rPr lang="es-MX" sz="1400" dirty="0">
                          <a:solidFill>
                            <a:srgbClr val="000000"/>
                          </a:solidFill>
                          <a:latin typeface="Century Gothic"/>
                          <a:ea typeface="Century Gothic"/>
                          <a:cs typeface="Century Gothic"/>
                        </a:rPr>
                        <a:t>Títulos de crédito</a:t>
                      </a:r>
                      <a:endParaRPr lang="es-MX" sz="1400" dirty="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600" y="1905000"/>
          <a:ext cx="8686800" cy="2523744"/>
        </p:xfrm>
        <a:graphic>
          <a:graphicData uri="http://schemas.openxmlformats.org/drawingml/2006/table">
            <a:tbl>
              <a:tblPr/>
              <a:tblGrid>
                <a:gridCol w="144779">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388870">
                  <a:extLst>
                    <a:ext uri="{9D8B030D-6E8A-4147-A177-3AD203B41FA5}">
                      <a16:colId xmlns:a16="http://schemas.microsoft.com/office/drawing/2014/main" xmlns="" val="20002"/>
                    </a:ext>
                  </a:extLst>
                </a:gridCol>
                <a:gridCol w="2101655">
                  <a:extLst>
                    <a:ext uri="{9D8B030D-6E8A-4147-A177-3AD203B41FA5}">
                      <a16:colId xmlns:a16="http://schemas.microsoft.com/office/drawing/2014/main" xmlns="" val="20003"/>
                    </a:ext>
                  </a:extLst>
                </a:gridCol>
                <a:gridCol w="1879796">
                  <a:extLst>
                    <a:ext uri="{9D8B030D-6E8A-4147-A177-3AD203B41FA5}">
                      <a16:colId xmlns:a16="http://schemas.microsoft.com/office/drawing/2014/main" xmlns="" val="20004"/>
                    </a:ext>
                  </a:extLst>
                </a:gridCol>
              </a:tblGrid>
              <a:tr h="2419100">
                <a:tc>
                  <a:txBody>
                    <a:bodyPr/>
                    <a:lstStyle/>
                    <a:p>
                      <a:pPr>
                        <a:lnSpc>
                          <a:spcPct val="115000"/>
                        </a:lnSpc>
                        <a:spcAft>
                          <a:spcPts val="0"/>
                        </a:spcAft>
                      </a:pPr>
                      <a:r>
                        <a:rPr lang="es-MX" sz="1400" b="1" dirty="0" smtClean="0">
                          <a:solidFill>
                            <a:srgbClr val="000000"/>
                          </a:solidFill>
                          <a:latin typeface="Century Gothic"/>
                          <a:ea typeface="Century Gothic"/>
                          <a:cs typeface="Century Gothic"/>
                        </a:rPr>
                        <a:t> </a:t>
                      </a:r>
                      <a:endParaRPr lang="es-MX" sz="14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Bioquímica. </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Componentes activos.</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Recursos naturales.</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Conservación.</a:t>
                      </a:r>
                      <a:endParaRPr lang="es-MX" sz="16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entury Gothic"/>
                          <a:ea typeface="Arial"/>
                        </a:rPr>
                        <a:t>La riqueza de vocabulario es fundamental en los alumnos universitarios, para comprender cabalmente los textos leídos y para su mejor expresión cotidiana.</a:t>
                      </a:r>
                      <a:endParaRPr lang="es-MX" sz="16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Métodos Descriptivos y Científico</a:t>
                      </a:r>
                      <a:endParaRPr lang="es-MX" sz="1600" dirty="0">
                        <a:solidFill>
                          <a:srgbClr val="000000"/>
                        </a:solidFill>
                        <a:latin typeface="Arial"/>
                        <a:ea typeface="Arial"/>
                      </a:endParaRPr>
                    </a:p>
                    <a:p>
                      <a:pPr marL="342900" lvl="0" indent="-342900">
                        <a:lnSpc>
                          <a:spcPct val="115000"/>
                        </a:lnSpc>
                        <a:spcAft>
                          <a:spcPts val="0"/>
                        </a:spcAft>
                        <a:buFont typeface="Arial"/>
                        <a:buChar char="•"/>
                        <a:tabLst>
                          <a:tab pos="228600" algn="l"/>
                          <a:tab pos="457200" algn="l"/>
                        </a:tabLst>
                      </a:pPr>
                      <a:r>
                        <a:rPr lang="es-MX" sz="1600" dirty="0">
                          <a:solidFill>
                            <a:srgbClr val="000000"/>
                          </a:solidFill>
                          <a:latin typeface="Century Gothic"/>
                          <a:ea typeface="Century Gothic"/>
                          <a:cs typeface="Century Gothic"/>
                        </a:rPr>
                        <a:t>Atención </a:t>
                      </a:r>
                      <a:endParaRPr lang="es-MX" sz="1600" dirty="0">
                        <a:solidFill>
                          <a:srgbClr val="000000"/>
                        </a:solidFill>
                        <a:latin typeface="Arial"/>
                        <a:ea typeface="Arial"/>
                        <a:cs typeface="Times New Roman"/>
                      </a:endParaRPr>
                    </a:p>
                    <a:p>
                      <a:pPr marL="342900" lvl="0" indent="-342900">
                        <a:lnSpc>
                          <a:spcPct val="115000"/>
                        </a:lnSpc>
                        <a:spcAft>
                          <a:spcPts val="0"/>
                        </a:spcAft>
                        <a:buFont typeface="Arial"/>
                        <a:buChar char="•"/>
                        <a:tabLst>
                          <a:tab pos="228600" algn="l"/>
                          <a:tab pos="457200" algn="l"/>
                        </a:tabLst>
                      </a:pPr>
                      <a:r>
                        <a:rPr lang="es-MX" sz="1600" dirty="0">
                          <a:solidFill>
                            <a:srgbClr val="000000"/>
                          </a:solidFill>
                          <a:latin typeface="Century Gothic"/>
                          <a:ea typeface="Century Gothic"/>
                          <a:cs typeface="Century Gothic"/>
                        </a:rPr>
                        <a:t>Percepción e imaginación</a:t>
                      </a:r>
                      <a:endParaRPr lang="es-MX" sz="1600" dirty="0">
                        <a:solidFill>
                          <a:srgbClr val="000000"/>
                        </a:solidFill>
                        <a:latin typeface="Arial"/>
                        <a:ea typeface="Arial"/>
                        <a:cs typeface="Times New Roman"/>
                      </a:endParaRPr>
                    </a:p>
                    <a:p>
                      <a:pPr marL="342900" lvl="0" indent="-342900">
                        <a:lnSpc>
                          <a:spcPct val="115000"/>
                        </a:lnSpc>
                        <a:spcAft>
                          <a:spcPts val="0"/>
                        </a:spcAft>
                        <a:buFont typeface="Arial"/>
                        <a:buChar char="•"/>
                        <a:tabLst>
                          <a:tab pos="228600" algn="l"/>
                          <a:tab pos="457200" algn="l"/>
                        </a:tabLst>
                      </a:pPr>
                      <a:r>
                        <a:rPr lang="es-MX" sz="1600" dirty="0">
                          <a:solidFill>
                            <a:srgbClr val="000000"/>
                          </a:solidFill>
                          <a:latin typeface="Century Gothic"/>
                          <a:ea typeface="Century Gothic"/>
                          <a:cs typeface="Century Gothic"/>
                        </a:rPr>
                        <a:t>Motivación</a:t>
                      </a:r>
                      <a:endParaRPr lang="es-MX" sz="1600" dirty="0">
                        <a:solidFill>
                          <a:srgbClr val="000000"/>
                        </a:solidFill>
                        <a:latin typeface="Arial"/>
                        <a:ea typeface="Arial"/>
                        <a:cs typeface="Times New Roman"/>
                      </a:endParaRPr>
                    </a:p>
                    <a:p>
                      <a:pPr marL="342900" lvl="0" indent="-342900">
                        <a:lnSpc>
                          <a:spcPct val="115000"/>
                        </a:lnSpc>
                        <a:spcAft>
                          <a:spcPts val="0"/>
                        </a:spcAft>
                        <a:buFont typeface="Arial"/>
                        <a:buChar char="•"/>
                        <a:tabLst>
                          <a:tab pos="228600" algn="l"/>
                          <a:tab pos="457200" algn="l"/>
                        </a:tabLst>
                      </a:pPr>
                      <a:r>
                        <a:rPr lang="es-MX" sz="1600" dirty="0">
                          <a:solidFill>
                            <a:srgbClr val="000000"/>
                          </a:solidFill>
                          <a:latin typeface="Century Gothic"/>
                          <a:ea typeface="Century Gothic"/>
                          <a:cs typeface="Century Gothic"/>
                        </a:rPr>
                        <a:t>Conducta Grupal</a:t>
                      </a:r>
                      <a:endParaRPr lang="es-MX" sz="1600" dirty="0">
                        <a:solidFill>
                          <a:srgbClr val="000000"/>
                        </a:solidFill>
                        <a:latin typeface="Arial"/>
                        <a:ea typeface="Arial"/>
                        <a:cs typeface="Times New Roman"/>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Arial" pitchFamily="34" charset="0"/>
                        <a:buChar char="•"/>
                      </a:pPr>
                      <a:r>
                        <a:rPr lang="es-MX" sz="1600" dirty="0" smtClean="0">
                          <a:solidFill>
                            <a:srgbClr val="000000"/>
                          </a:solidFill>
                          <a:latin typeface="Century Gothic"/>
                          <a:ea typeface="Century Gothic"/>
                          <a:cs typeface="Century Gothic"/>
                        </a:rPr>
                        <a:t>Atribuciones</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Competencia </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Propiedad intelectual</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Comerciante</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Actos de Comercio </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Títulos de crédito</a:t>
                      </a:r>
                      <a:endParaRPr lang="es-MX" sz="1600" dirty="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2 CuadroTexto"/>
          <p:cNvSpPr txBox="1"/>
          <p:nvPr/>
        </p:nvSpPr>
        <p:spPr>
          <a:xfrm>
            <a:off x="1219200" y="381000"/>
            <a:ext cx="7159332" cy="584775"/>
          </a:xfrm>
          <a:prstGeom prst="rect">
            <a:avLst/>
          </a:prstGeom>
          <a:noFill/>
        </p:spPr>
        <p:txBody>
          <a:bodyPr wrap="none" rtlCol="0">
            <a:spAutoFit/>
          </a:bodyPr>
          <a:lstStyle/>
          <a:p>
            <a:r>
              <a:rPr lang="es-MX" sz="3200" b="1" dirty="0" smtClean="0">
                <a:solidFill>
                  <a:srgbClr val="000000"/>
                </a:solidFill>
                <a:effectLst>
                  <a:glow rad="101600">
                    <a:schemeClr val="accent1">
                      <a:satMod val="175000"/>
                      <a:alpha val="40000"/>
                    </a:schemeClr>
                  </a:glow>
                </a:effectLst>
                <a:latin typeface="Century Gothic"/>
                <a:ea typeface="Century Gothic"/>
                <a:cs typeface="Century Gothic"/>
              </a:rPr>
              <a:t>Conceptos clave,</a:t>
            </a:r>
            <a:r>
              <a:rPr lang="es-MX" sz="3200" dirty="0" smtClean="0">
                <a:solidFill>
                  <a:srgbClr val="000000"/>
                </a:solidFill>
                <a:effectLst>
                  <a:glow rad="101600">
                    <a:schemeClr val="accent1">
                      <a:satMod val="175000"/>
                      <a:alpha val="40000"/>
                    </a:schemeClr>
                  </a:glow>
                </a:effectLst>
                <a:latin typeface="Arial"/>
                <a:ea typeface="Century Gothic"/>
              </a:rPr>
              <a:t> </a:t>
            </a:r>
            <a:r>
              <a:rPr lang="es-MX" sz="3200" b="1" dirty="0" smtClean="0">
                <a:solidFill>
                  <a:srgbClr val="000000"/>
                </a:solidFill>
                <a:effectLst>
                  <a:glow rad="101600">
                    <a:schemeClr val="accent1">
                      <a:satMod val="175000"/>
                      <a:alpha val="40000"/>
                    </a:schemeClr>
                  </a:glow>
                </a:effectLst>
                <a:latin typeface="Century Gothic"/>
                <a:ea typeface="Century Gothic"/>
                <a:cs typeface="Century Gothic"/>
              </a:rPr>
              <a:t>trascendentales </a:t>
            </a:r>
            <a:endParaRPr lang="es-MX" sz="3200" dirty="0">
              <a:effectLst>
                <a:glow rad="101600">
                  <a:schemeClr val="accent1">
                    <a:satMod val="175000"/>
                    <a:alpha val="40000"/>
                  </a:schemeClr>
                </a:glo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600" y="1447800"/>
          <a:ext cx="8763000" cy="4416552"/>
        </p:xfrm>
        <a:graphic>
          <a:graphicData uri="http://schemas.openxmlformats.org/drawingml/2006/table">
            <a:tbl>
              <a:tblPr/>
              <a:tblGrid>
                <a:gridCol w="146049">
                  <a:extLst>
                    <a:ext uri="{9D8B030D-6E8A-4147-A177-3AD203B41FA5}">
                      <a16:colId xmlns:a16="http://schemas.microsoft.com/office/drawing/2014/main" xmlns="" val="20000"/>
                    </a:ext>
                  </a:extLst>
                </a:gridCol>
                <a:gridCol w="2409825">
                  <a:extLst>
                    <a:ext uri="{9D8B030D-6E8A-4147-A177-3AD203B41FA5}">
                      <a16:colId xmlns:a16="http://schemas.microsoft.com/office/drawing/2014/main" xmlns="" val="20001"/>
                    </a:ext>
                  </a:extLst>
                </a:gridCol>
                <a:gridCol w="2190750">
                  <a:extLst>
                    <a:ext uri="{9D8B030D-6E8A-4147-A177-3AD203B41FA5}">
                      <a16:colId xmlns:a16="http://schemas.microsoft.com/office/drawing/2014/main" xmlns="" val="20002"/>
                    </a:ext>
                  </a:extLst>
                </a:gridCol>
                <a:gridCol w="2120091">
                  <a:extLst>
                    <a:ext uri="{9D8B030D-6E8A-4147-A177-3AD203B41FA5}">
                      <a16:colId xmlns:a16="http://schemas.microsoft.com/office/drawing/2014/main" xmlns="" val="20003"/>
                    </a:ext>
                  </a:extLst>
                </a:gridCol>
                <a:gridCol w="1896285">
                  <a:extLst>
                    <a:ext uri="{9D8B030D-6E8A-4147-A177-3AD203B41FA5}">
                      <a16:colId xmlns:a16="http://schemas.microsoft.com/office/drawing/2014/main" xmlns="" val="20004"/>
                    </a:ext>
                  </a:extLst>
                </a:gridCol>
              </a:tblGrid>
              <a:tr h="1209550">
                <a:tc>
                  <a:txBody>
                    <a:bodyPr/>
                    <a:lstStyle/>
                    <a:p>
                      <a:pPr>
                        <a:lnSpc>
                          <a:spcPct val="115000"/>
                        </a:lnSpc>
                        <a:spcAft>
                          <a:spcPts val="0"/>
                        </a:spcAft>
                      </a:pPr>
                      <a:endParaRPr lang="es-MX" sz="14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Desarrollar un sentido crítico que permita recopilar la información adecuada para el proyecto de investigación.</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Desarrollar habilidades de investigación.</a:t>
                      </a:r>
                      <a:endParaRPr lang="es-MX" sz="18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Desarrollar un sentido analítico y sintético de los textos pertenecientes a la literatura náhuatl.</a:t>
                      </a:r>
                      <a:endParaRPr lang="es-MX" sz="18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1800" dirty="0">
                          <a:solidFill>
                            <a:srgbClr val="000000"/>
                          </a:solidFill>
                          <a:latin typeface="Century Gothic"/>
                          <a:ea typeface="Century Gothic"/>
                          <a:cs typeface="Century Gothic"/>
                        </a:rPr>
                        <a:t>Desarrollar un proyecto</a:t>
                      </a:r>
                      <a:endParaRPr lang="es-MX" sz="1800" dirty="0">
                        <a:solidFill>
                          <a:srgbClr val="000000"/>
                        </a:solidFill>
                        <a:latin typeface="Arial"/>
                        <a:ea typeface="Arial"/>
                      </a:endParaRPr>
                    </a:p>
                    <a:p>
                      <a:pPr marL="342900" lvl="0" indent="-342900">
                        <a:lnSpc>
                          <a:spcPct val="115000"/>
                        </a:lnSpc>
                        <a:spcAft>
                          <a:spcPts val="0"/>
                        </a:spcAft>
                        <a:buFont typeface="Symbol"/>
                        <a:buChar char=""/>
                      </a:pPr>
                      <a:r>
                        <a:rPr lang="es-MX" sz="1800" dirty="0">
                          <a:solidFill>
                            <a:srgbClr val="000000"/>
                          </a:solidFill>
                          <a:latin typeface="Century Gothic"/>
                          <a:ea typeface="Century Gothic"/>
                          <a:cs typeface="Century Gothic"/>
                        </a:rPr>
                        <a:t>Resolver conflictos </a:t>
                      </a:r>
                      <a:endParaRPr lang="es-MX" sz="1800" dirty="0">
                        <a:solidFill>
                          <a:srgbClr val="000000"/>
                        </a:solidFill>
                        <a:latin typeface="Arial"/>
                        <a:ea typeface="Arial"/>
                      </a:endParaRPr>
                    </a:p>
                    <a:p>
                      <a:pPr marL="342900" lvl="0" indent="-342900">
                        <a:lnSpc>
                          <a:spcPct val="115000"/>
                        </a:lnSpc>
                        <a:spcAft>
                          <a:spcPts val="0"/>
                        </a:spcAft>
                        <a:buFont typeface="Symbol"/>
                        <a:buChar char=""/>
                      </a:pPr>
                      <a:r>
                        <a:rPr lang="es-MX" sz="1800" dirty="0">
                          <a:solidFill>
                            <a:srgbClr val="000000"/>
                          </a:solidFill>
                          <a:latin typeface="Century Gothic"/>
                          <a:ea typeface="Century Gothic"/>
                          <a:cs typeface="Century Gothic"/>
                        </a:rPr>
                        <a:t>Adaptación al grupo y al trabajo</a:t>
                      </a:r>
                      <a:endParaRPr lang="es-MX" sz="1800" dirty="0">
                        <a:solidFill>
                          <a:srgbClr val="000000"/>
                        </a:solidFill>
                        <a:latin typeface="Arial"/>
                        <a:ea typeface="Arial"/>
                      </a:endParaRPr>
                    </a:p>
                    <a:p>
                      <a:pPr marL="342900" lvl="0" indent="-342900">
                        <a:lnSpc>
                          <a:spcPct val="115000"/>
                        </a:lnSpc>
                        <a:spcAft>
                          <a:spcPts val="0"/>
                        </a:spcAft>
                        <a:buFont typeface="Symbol"/>
                        <a:buChar char=""/>
                      </a:pPr>
                      <a:r>
                        <a:rPr lang="es-MX" sz="1800" dirty="0">
                          <a:solidFill>
                            <a:srgbClr val="000000"/>
                          </a:solidFill>
                          <a:latin typeface="Century Gothic"/>
                          <a:ea typeface="Century Gothic"/>
                          <a:cs typeface="Century Gothic"/>
                        </a:rPr>
                        <a:t>Alcanzar resultados</a:t>
                      </a:r>
                      <a:endParaRPr lang="es-MX" sz="18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Identificar a las autoridades ante las</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cuales se deben realizar trámites</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para la obtención de permisos</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(PROFECO, IMPI, SS) y conocer competencia y atribuciones.</a:t>
                      </a:r>
                      <a:endParaRPr lang="es-MX" sz="1800" dirty="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2 CuadroTexto"/>
          <p:cNvSpPr txBox="1"/>
          <p:nvPr/>
        </p:nvSpPr>
        <p:spPr>
          <a:xfrm>
            <a:off x="1524000" y="304800"/>
            <a:ext cx="6383479" cy="954107"/>
          </a:xfrm>
          <a:prstGeom prst="rect">
            <a:avLst/>
          </a:prstGeom>
          <a:noFill/>
        </p:spPr>
        <p:txBody>
          <a:bodyPr wrap="none" rtlCol="0">
            <a:spAutoFit/>
          </a:bodyPr>
          <a:lstStyle/>
          <a:p>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Objetivos o propósitos alcanzados. </a:t>
            </a:r>
            <a:endParaRPr lang="es-MX" sz="2800" dirty="0" smtClean="0">
              <a:solidFill>
                <a:srgbClr val="000000"/>
              </a:solidFill>
              <a:effectLst>
                <a:glow rad="101600">
                  <a:schemeClr val="accent1">
                    <a:satMod val="175000"/>
                    <a:alpha val="40000"/>
                  </a:schemeClr>
                </a:glow>
              </a:effectLst>
              <a:latin typeface="Arial"/>
              <a:ea typeface="Arial"/>
            </a:endParaRPr>
          </a:p>
          <a:p>
            <a:endParaRPr lang="es-MX" sz="2800" dirty="0">
              <a:effectLst>
                <a:glow rad="101600">
                  <a:schemeClr val="accent1">
                    <a:satMod val="175000"/>
                    <a:alpha val="40000"/>
                  </a:schemeClr>
                </a:glo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RICHIE\AppData\Local\Microsoft\Windows\INetCache\IE\J01SLUIR\libroAbierto3_byn[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2 Marcador de contenido"/>
          <p:cNvSpPr>
            <a:spLocks noGrp="1"/>
          </p:cNvSpPr>
          <p:nvPr>
            <p:ph sz="half" idx="1"/>
          </p:nvPr>
        </p:nvSpPr>
        <p:spPr>
          <a:xfrm>
            <a:off x="381000" y="228600"/>
            <a:ext cx="4038600" cy="6172200"/>
          </a:xfrm>
        </p:spPr>
        <p:txBody>
          <a:bodyPr>
            <a:normAutofit/>
          </a:bodyPr>
          <a:lstStyle/>
          <a:p>
            <a:pPr>
              <a:lnSpc>
                <a:spcPct val="170000"/>
              </a:lnSpc>
              <a:buNone/>
            </a:pPr>
            <a:r>
              <a:rPr lang="es-MX" sz="1400" dirty="0" smtClean="0">
                <a:latin typeface="Century Gothic" pitchFamily="34" charset="0"/>
              </a:rPr>
              <a:t>       El trabajo interdisciplinario que se pretende llevar a cabo a lo largo del ciclo escolar 2018 - 2019 y presentar como proyecto final en semana cultural es un proyecto de investigación del uso herbolario en México del siglo XXI, considerando antecedentes encontrados en textos literarios y su trascendencia a tiempos actuales.</a:t>
            </a:r>
            <a:br>
              <a:rPr lang="es-MX" sz="1400" dirty="0" smtClean="0">
                <a:latin typeface="Century Gothic" pitchFamily="34" charset="0"/>
              </a:rPr>
            </a:br>
            <a:r>
              <a:rPr lang="es-MX" sz="1400" dirty="0" smtClean="0">
                <a:latin typeface="Century Gothic" pitchFamily="34" charset="0"/>
              </a:rPr>
              <a:t>El trabajo de investigación que se pretende guiar para que los alumnos del Instituto Emiliani desarrollen durante el ciclo escolar utilizando el método científico y utilizando la lógica. </a:t>
            </a:r>
          </a:p>
        </p:txBody>
      </p:sp>
      <p:sp>
        <p:nvSpPr>
          <p:cNvPr id="5" name="4 Marcador de contenido"/>
          <p:cNvSpPr>
            <a:spLocks noGrp="1"/>
          </p:cNvSpPr>
          <p:nvPr>
            <p:ph sz="half" idx="2"/>
          </p:nvPr>
        </p:nvSpPr>
        <p:spPr>
          <a:xfrm>
            <a:off x="4648200" y="228600"/>
            <a:ext cx="4038600" cy="5943600"/>
          </a:xfrm>
        </p:spPr>
        <p:txBody>
          <a:bodyPr>
            <a:noAutofit/>
          </a:bodyPr>
          <a:lstStyle/>
          <a:p>
            <a:pPr>
              <a:lnSpc>
                <a:spcPct val="170000"/>
              </a:lnSpc>
              <a:buNone/>
            </a:pPr>
            <a:r>
              <a:rPr lang="es-MX" sz="1400" dirty="0" smtClean="0">
                <a:latin typeface="Century Gothic" pitchFamily="34" charset="0"/>
              </a:rPr>
              <a:t>      Las preguntas detonadoras pretenden representar un reto a los alumnos y genere motivación a lo largo de todo el proyecto con la finalidad de consolidar resultados que incluso puedan originar un producto susceptible de comercializar, para lo cual investigarán cuáles son autoridades competentes para obtener permisos correspondientes y de acuerdo a normas oficiales mexicanas cuáles son requerimientos que deben observar en el desarrollo de productos cosméticos en base a herbolaria.</a:t>
            </a:r>
          </a:p>
          <a:p>
            <a:pPr>
              <a:lnSpc>
                <a:spcPct val="170000"/>
              </a:lnSpc>
              <a:buNone/>
            </a:pPr>
            <a:endParaRPr lang="es-MX"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2401" y="1066800"/>
          <a:ext cx="8839199" cy="5562600"/>
        </p:xfrm>
        <a:graphic>
          <a:graphicData uri="http://schemas.openxmlformats.org/drawingml/2006/table">
            <a:tbl>
              <a:tblPr/>
              <a:tblGrid>
                <a:gridCol w="148579">
                  <a:extLst>
                    <a:ext uri="{9D8B030D-6E8A-4147-A177-3AD203B41FA5}">
                      <a16:colId xmlns:a16="http://schemas.microsoft.com/office/drawing/2014/main" xmlns="" val="20000"/>
                    </a:ext>
                  </a:extLst>
                </a:gridCol>
                <a:gridCol w="2080108">
                  <a:extLst>
                    <a:ext uri="{9D8B030D-6E8A-4147-A177-3AD203B41FA5}">
                      <a16:colId xmlns:a16="http://schemas.microsoft.com/office/drawing/2014/main" xmlns="" val="20001"/>
                    </a:ext>
                  </a:extLst>
                </a:gridCol>
                <a:gridCol w="2302977">
                  <a:extLst>
                    <a:ext uri="{9D8B030D-6E8A-4147-A177-3AD203B41FA5}">
                      <a16:colId xmlns:a16="http://schemas.microsoft.com/office/drawing/2014/main" xmlns="" val="20002"/>
                    </a:ext>
                  </a:extLst>
                </a:gridCol>
                <a:gridCol w="2021535">
                  <a:extLst>
                    <a:ext uri="{9D8B030D-6E8A-4147-A177-3AD203B41FA5}">
                      <a16:colId xmlns:a16="http://schemas.microsoft.com/office/drawing/2014/main" xmlns="" val="20003"/>
                    </a:ext>
                  </a:extLst>
                </a:gridCol>
                <a:gridCol w="2286000">
                  <a:extLst>
                    <a:ext uri="{9D8B030D-6E8A-4147-A177-3AD203B41FA5}">
                      <a16:colId xmlns:a16="http://schemas.microsoft.com/office/drawing/2014/main" xmlns="" val="20004"/>
                    </a:ext>
                  </a:extLst>
                </a:gridCol>
              </a:tblGrid>
              <a:tr h="5562600">
                <a:tc>
                  <a:txBody>
                    <a:bodyPr/>
                    <a:lstStyle/>
                    <a:p>
                      <a:pPr>
                        <a:lnSpc>
                          <a:spcPct val="115000"/>
                        </a:lnSpc>
                        <a:spcAft>
                          <a:spcPts val="0"/>
                        </a:spcAft>
                      </a:pPr>
                      <a:endParaRPr lang="es-MX" sz="12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Revisión de material consultado para la investigación.</a:t>
                      </a:r>
                      <a:endParaRPr lang="es-MX" sz="1500" dirty="0">
                        <a:solidFill>
                          <a:srgbClr val="000000"/>
                        </a:solidFill>
                        <a:latin typeface="Arial"/>
                        <a:ea typeface="Arial"/>
                      </a:endParaRPr>
                    </a:p>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Revisión de reportes o anteproyecto</a:t>
                      </a:r>
                      <a:endParaRPr lang="es-MX" sz="1500" dirty="0">
                        <a:solidFill>
                          <a:srgbClr val="000000"/>
                        </a:solidFill>
                        <a:latin typeface="Arial"/>
                        <a:ea typeface="Arial"/>
                      </a:endParaRPr>
                    </a:p>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Exposiciones</a:t>
                      </a:r>
                      <a:endParaRPr lang="es-MX" sz="15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500" dirty="0">
                          <a:solidFill>
                            <a:srgbClr val="000000"/>
                          </a:solidFill>
                          <a:latin typeface="Century Gothic"/>
                          <a:ea typeface="Century Gothic"/>
                          <a:cs typeface="Century Gothic"/>
                        </a:rPr>
                        <a:t>Unidad I. Lectura </a:t>
                      </a:r>
                      <a:r>
                        <a:rPr lang="es-MX" sz="1500" i="1" dirty="0">
                          <a:solidFill>
                            <a:srgbClr val="000000"/>
                          </a:solidFill>
                          <a:latin typeface="Century Gothic"/>
                          <a:ea typeface="Century Gothic"/>
                          <a:cs typeface="Century Gothic"/>
                        </a:rPr>
                        <a:t>de Visión de los vencidos.</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II. Lectura de crónicas.</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III. Elaboración de objetivos.</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IV. Recopilación de información.</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V. Elaboración de hipótesis y delimitación del tema. </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VI. Elaboración de marco teórico.</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VII. Análisis y conclusión.</a:t>
                      </a:r>
                      <a:endParaRPr lang="es-MX" sz="15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Revisión de los puntos a seguir en el proyecto</a:t>
                      </a:r>
                      <a:endParaRPr lang="es-MX" sz="1500" dirty="0">
                        <a:solidFill>
                          <a:srgbClr val="000000"/>
                        </a:solidFill>
                        <a:latin typeface="Arial"/>
                        <a:ea typeface="Arial"/>
                      </a:endParaRPr>
                    </a:p>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Descripción de una autoevaluación y evaluación a cada integrante</a:t>
                      </a:r>
                      <a:endParaRPr lang="es-MX" sz="1500" dirty="0">
                        <a:solidFill>
                          <a:srgbClr val="000000"/>
                        </a:solidFill>
                        <a:latin typeface="Arial"/>
                        <a:ea typeface="Arial"/>
                      </a:endParaRPr>
                    </a:p>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Presentaciones sobre el trabajo</a:t>
                      </a:r>
                      <a:endParaRPr lang="es-MX" sz="15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Arial"/>
                        <a:buChar char="•"/>
                        <a:tabLst>
                          <a:tab pos="86360" algn="l"/>
                        </a:tabLst>
                      </a:pPr>
                      <a:r>
                        <a:rPr lang="es-MX" sz="1500" dirty="0">
                          <a:solidFill>
                            <a:srgbClr val="000000"/>
                          </a:solidFill>
                          <a:latin typeface="Century Gothic"/>
                          <a:ea typeface="Century Gothic"/>
                          <a:cs typeface="Century Gothic"/>
                        </a:rPr>
                        <a:t>Trabajo en campo, preguntar en las diferentes dependencias competentes los requisitos, tiempos y costos  para poder comercializar productos herbolarios.</a:t>
                      </a:r>
                      <a:endParaRPr lang="es-MX" sz="1500" dirty="0">
                        <a:solidFill>
                          <a:srgbClr val="000000"/>
                        </a:solidFill>
                        <a:latin typeface="Arial"/>
                        <a:ea typeface="Arial"/>
                        <a:cs typeface="Times New Roman"/>
                      </a:endParaRPr>
                    </a:p>
                    <a:p>
                      <a:pPr marL="342900" lvl="0" indent="-342900">
                        <a:lnSpc>
                          <a:spcPct val="115000"/>
                        </a:lnSpc>
                        <a:spcAft>
                          <a:spcPts val="0"/>
                        </a:spcAft>
                        <a:buFont typeface="Arial"/>
                        <a:buChar char="•"/>
                        <a:tabLst>
                          <a:tab pos="86360" algn="l"/>
                        </a:tabLst>
                      </a:pPr>
                      <a:r>
                        <a:rPr lang="es-MX" sz="1500" dirty="0">
                          <a:solidFill>
                            <a:srgbClr val="000000"/>
                          </a:solidFill>
                          <a:latin typeface="Century Gothic"/>
                          <a:ea typeface="Century Gothic"/>
                          <a:cs typeface="Century Gothic"/>
                        </a:rPr>
                        <a:t>En una lista de cotejo señalen los trámites necesarios para comercializar productos herbolarios y permisos necesarios ante autoridades correspondientes. </a:t>
                      </a:r>
                      <a:endParaRPr lang="es-MX" sz="1500" dirty="0">
                        <a:solidFill>
                          <a:srgbClr val="000000"/>
                        </a:solidFill>
                        <a:latin typeface="Arial"/>
                        <a:ea typeface="Arial"/>
                        <a:cs typeface="Times New Roman"/>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2 CuadroTexto"/>
          <p:cNvSpPr txBox="1"/>
          <p:nvPr/>
        </p:nvSpPr>
        <p:spPr>
          <a:xfrm>
            <a:off x="0" y="228600"/>
            <a:ext cx="9144000" cy="1018740"/>
          </a:xfrm>
          <a:prstGeom prst="rect">
            <a:avLst/>
          </a:prstGeom>
          <a:noFill/>
        </p:spPr>
        <p:txBody>
          <a:bodyPr wrap="square" rtlCol="0">
            <a:spAutoFit/>
          </a:bodyPr>
          <a:lstStyle/>
          <a:p>
            <a:pPr>
              <a:lnSpc>
                <a:spcPct val="115000"/>
              </a:lnSpc>
              <a:spcAft>
                <a:spcPts val="0"/>
              </a:spcAft>
            </a:pP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Evaluación:</a:t>
            </a:r>
            <a:r>
              <a:rPr lang="es-MX" sz="2800" dirty="0" smtClean="0">
                <a:solidFill>
                  <a:srgbClr val="000000"/>
                </a:solidFill>
                <a:effectLst>
                  <a:glow rad="101600">
                    <a:schemeClr val="accent1">
                      <a:satMod val="175000"/>
                      <a:alpha val="40000"/>
                    </a:schemeClr>
                  </a:glow>
                </a:effectLst>
                <a:latin typeface="Arial"/>
                <a:ea typeface="Century Gothic"/>
              </a:rPr>
              <a:t> </a:t>
            </a: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Productos /evidencias de aprendizaje.</a:t>
            </a:r>
            <a:endParaRPr lang="es-MX" sz="2800" dirty="0" smtClean="0">
              <a:solidFill>
                <a:srgbClr val="000000"/>
              </a:solidFill>
              <a:effectLst>
                <a:glow rad="101600">
                  <a:schemeClr val="accent1">
                    <a:satMod val="175000"/>
                    <a:alpha val="40000"/>
                  </a:schemeClr>
                </a:glow>
              </a:effectLst>
              <a:latin typeface="Arial"/>
              <a:ea typeface="Arial"/>
            </a:endParaRPr>
          </a:p>
          <a:p>
            <a:endParaRPr lang="es-MX" sz="2800" dirty="0">
              <a:effectLst>
                <a:glow rad="101600">
                  <a:schemeClr val="accent1">
                    <a:satMod val="175000"/>
                    <a:alpha val="40000"/>
                  </a:schemeClr>
                </a:glo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600" y="2133600"/>
          <a:ext cx="8763000" cy="3154680"/>
        </p:xfrm>
        <a:graphic>
          <a:graphicData uri="http://schemas.openxmlformats.org/drawingml/2006/table">
            <a:tbl>
              <a:tblPr/>
              <a:tblGrid>
                <a:gridCol w="146049">
                  <a:extLst>
                    <a:ext uri="{9D8B030D-6E8A-4147-A177-3AD203B41FA5}">
                      <a16:colId xmlns:a16="http://schemas.microsoft.com/office/drawing/2014/main" xmlns="" val="20000"/>
                    </a:ext>
                  </a:extLst>
                </a:gridCol>
                <a:gridCol w="2263775">
                  <a:extLst>
                    <a:ext uri="{9D8B030D-6E8A-4147-A177-3AD203B41FA5}">
                      <a16:colId xmlns:a16="http://schemas.microsoft.com/office/drawing/2014/main" xmlns="" val="20001"/>
                    </a:ext>
                  </a:extLst>
                </a:gridCol>
                <a:gridCol w="2044700">
                  <a:extLst>
                    <a:ext uri="{9D8B030D-6E8A-4147-A177-3AD203B41FA5}">
                      <a16:colId xmlns:a16="http://schemas.microsoft.com/office/drawing/2014/main" xmlns="" val="20002"/>
                    </a:ext>
                  </a:extLst>
                </a:gridCol>
                <a:gridCol w="2412191">
                  <a:extLst>
                    <a:ext uri="{9D8B030D-6E8A-4147-A177-3AD203B41FA5}">
                      <a16:colId xmlns:a16="http://schemas.microsoft.com/office/drawing/2014/main" xmlns="" val="20003"/>
                    </a:ext>
                  </a:extLst>
                </a:gridCol>
                <a:gridCol w="1896285">
                  <a:extLst>
                    <a:ext uri="{9D8B030D-6E8A-4147-A177-3AD203B41FA5}">
                      <a16:colId xmlns:a16="http://schemas.microsoft.com/office/drawing/2014/main" xmlns="" val="20004"/>
                    </a:ext>
                  </a:extLst>
                </a:gridCol>
              </a:tblGrid>
              <a:tr h="1714500">
                <a:tc>
                  <a:txBody>
                    <a:bodyPr/>
                    <a:lstStyle/>
                    <a:p>
                      <a:pPr algn="ctr">
                        <a:lnSpc>
                          <a:spcPct val="115000"/>
                        </a:lnSpc>
                        <a:spcAft>
                          <a:spcPts val="0"/>
                        </a:spcAft>
                      </a:pPr>
                      <a:endParaRPr lang="es-MX" sz="20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2000" dirty="0">
                          <a:solidFill>
                            <a:srgbClr val="000000"/>
                          </a:solidFill>
                          <a:latin typeface="Century Gothic"/>
                          <a:ea typeface="Century Gothic"/>
                          <a:cs typeface="Century Gothic"/>
                        </a:rPr>
                        <a:t>Evaluación continua:</a:t>
                      </a:r>
                      <a:endParaRPr lang="es-MX" sz="20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2000" dirty="0">
                          <a:solidFill>
                            <a:srgbClr val="000000"/>
                          </a:solidFill>
                          <a:latin typeface="Century Gothic"/>
                          <a:ea typeface="Century Gothic"/>
                          <a:cs typeface="Century Gothic"/>
                        </a:rPr>
                        <a:t>Reporte de </a:t>
                      </a:r>
                      <a:r>
                        <a:rPr lang="es-MX" sz="2000" dirty="0" smtClean="0">
                          <a:solidFill>
                            <a:srgbClr val="000000"/>
                          </a:solidFill>
                          <a:latin typeface="Century Gothic"/>
                          <a:ea typeface="Century Gothic"/>
                          <a:cs typeface="Century Gothic"/>
                        </a:rPr>
                        <a:t>investigación.</a:t>
                      </a:r>
                      <a:endParaRPr lang="es-MX" sz="20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2000" dirty="0">
                          <a:solidFill>
                            <a:srgbClr val="000000"/>
                          </a:solidFill>
                          <a:latin typeface="Century Gothic"/>
                          <a:ea typeface="Century Gothic"/>
                          <a:cs typeface="Century Gothic"/>
                        </a:rPr>
                        <a:t>Presentación de investigación. </a:t>
                      </a:r>
                      <a:endParaRPr lang="es-MX" sz="20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2000" dirty="0">
                          <a:solidFill>
                            <a:srgbClr val="000000"/>
                          </a:solidFill>
                          <a:latin typeface="Century Gothic"/>
                          <a:ea typeface="Century Gothic"/>
                          <a:cs typeface="Century Gothic"/>
                        </a:rPr>
                        <a:t>Un porcentaje de la evaluación continúa durante todo el ciclo escolar. </a:t>
                      </a:r>
                      <a:endParaRPr lang="es-MX" sz="20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2000" dirty="0">
                          <a:solidFill>
                            <a:srgbClr val="000000"/>
                          </a:solidFill>
                          <a:latin typeface="Century Gothic"/>
                          <a:ea typeface="Century Gothic"/>
                          <a:cs typeface="Century Gothic"/>
                        </a:rPr>
                        <a:t>Retroalimentación  del proyecto presentado y escrito</a:t>
                      </a:r>
                      <a:endParaRPr lang="es-MX" sz="2000" dirty="0">
                        <a:solidFill>
                          <a:srgbClr val="000000"/>
                        </a:solidFill>
                        <a:latin typeface="Arial"/>
                        <a:ea typeface="Arial"/>
                      </a:endParaRPr>
                    </a:p>
                    <a:p>
                      <a:pPr marL="342900" lvl="0" indent="-342900">
                        <a:lnSpc>
                          <a:spcPct val="115000"/>
                        </a:lnSpc>
                        <a:spcAft>
                          <a:spcPts val="0"/>
                        </a:spcAft>
                        <a:buFont typeface="Symbol"/>
                        <a:buChar char=""/>
                      </a:pPr>
                      <a:r>
                        <a:rPr lang="es-MX" sz="2000" dirty="0">
                          <a:solidFill>
                            <a:srgbClr val="000000"/>
                          </a:solidFill>
                          <a:latin typeface="Century Gothic"/>
                          <a:ea typeface="Century Gothic"/>
                          <a:cs typeface="Century Gothic"/>
                        </a:rPr>
                        <a:t>Valoración de la dinámica e interacción del grupo</a:t>
                      </a:r>
                      <a:endParaRPr lang="es-MX" sz="20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2000" dirty="0">
                          <a:solidFill>
                            <a:srgbClr val="000000"/>
                          </a:solidFill>
                          <a:latin typeface="Century Gothic"/>
                          <a:ea typeface="Century Gothic"/>
                          <a:cs typeface="Century Gothic"/>
                        </a:rPr>
                        <a:t>Evaluación continua </a:t>
                      </a:r>
                      <a:endParaRPr lang="es-MX" sz="2000" dirty="0">
                        <a:solidFill>
                          <a:srgbClr val="000000"/>
                        </a:solidFill>
                        <a:latin typeface="Arial"/>
                        <a:ea typeface="Arial"/>
                      </a:endParaRPr>
                    </a:p>
                    <a:p>
                      <a:pPr marL="342900" lvl="0" indent="-342900">
                        <a:lnSpc>
                          <a:spcPct val="115000"/>
                        </a:lnSpc>
                        <a:spcAft>
                          <a:spcPts val="0"/>
                        </a:spcAft>
                        <a:buFont typeface="Symbol"/>
                        <a:buChar char=""/>
                      </a:pPr>
                      <a:r>
                        <a:rPr lang="es-MX" sz="2000" dirty="0">
                          <a:solidFill>
                            <a:srgbClr val="000000"/>
                          </a:solidFill>
                          <a:latin typeface="Century Gothic"/>
                          <a:ea typeface="Century Gothic"/>
                          <a:cs typeface="Century Gothic"/>
                        </a:rPr>
                        <a:t>Reporte de avances e incidencias</a:t>
                      </a:r>
                      <a:endParaRPr lang="es-MX" sz="2000" dirty="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4" name="3 CuadroTexto"/>
          <p:cNvSpPr txBox="1"/>
          <p:nvPr/>
        </p:nvSpPr>
        <p:spPr>
          <a:xfrm>
            <a:off x="1295400" y="533400"/>
            <a:ext cx="6120586" cy="1283428"/>
          </a:xfrm>
          <a:prstGeom prst="rect">
            <a:avLst/>
          </a:prstGeom>
          <a:noFill/>
        </p:spPr>
        <p:txBody>
          <a:bodyPr wrap="none" rtlCol="0">
            <a:spAutoFit/>
          </a:bodyPr>
          <a:lstStyle/>
          <a:p>
            <a:pPr algn="ctr">
              <a:lnSpc>
                <a:spcPct val="115000"/>
              </a:lnSpc>
              <a:spcAft>
                <a:spcPts val="0"/>
              </a:spcAft>
            </a:pPr>
            <a:r>
              <a:rPr lang="es-MX" sz="3600" b="1" dirty="0" smtClean="0">
                <a:solidFill>
                  <a:srgbClr val="000000"/>
                </a:solidFill>
                <a:effectLst>
                  <a:glow rad="139700">
                    <a:schemeClr val="accent1">
                      <a:satMod val="175000"/>
                      <a:alpha val="40000"/>
                    </a:schemeClr>
                  </a:glow>
                </a:effectLst>
                <a:latin typeface="Century Gothic"/>
                <a:ea typeface="Century Gothic"/>
                <a:cs typeface="Century Gothic"/>
              </a:rPr>
              <a:t>Evaluación y herramientas</a:t>
            </a:r>
            <a:endParaRPr lang="es-MX" sz="3600" dirty="0" smtClean="0">
              <a:solidFill>
                <a:srgbClr val="000000"/>
              </a:solidFill>
              <a:effectLst>
                <a:glow rad="139700">
                  <a:schemeClr val="accent1">
                    <a:satMod val="175000"/>
                    <a:alpha val="40000"/>
                  </a:schemeClr>
                </a:glow>
              </a:effectLst>
              <a:latin typeface="Arial"/>
              <a:ea typeface="Arial"/>
            </a:endParaRPr>
          </a:p>
          <a:p>
            <a:endParaRPr lang="es-MX" sz="3600" dirty="0">
              <a:effectLst>
                <a:glow rad="139700">
                  <a:schemeClr val="accent1">
                    <a:satMod val="175000"/>
                    <a:alpha val="40000"/>
                  </a:schemeClr>
                </a:glo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400" y="1828800"/>
            <a:ext cx="9144000" cy="2585323"/>
          </a:xfrm>
          <a:prstGeom prst="rect">
            <a:avLst/>
          </a:prstGeom>
        </p:spPr>
        <p:txBody>
          <a:bodyPr wrap="square">
            <a:spAutoFit/>
          </a:bodyPr>
          <a:lstStyle/>
          <a:p>
            <a:pPr algn="ctr"/>
            <a:r>
              <a:rPr lang="es-MX" sz="5400" b="1" dirty="0" smtClean="0">
                <a:effectLst>
                  <a:glow rad="228600">
                    <a:schemeClr val="accent1">
                      <a:satMod val="175000"/>
                      <a:alpha val="40000"/>
                    </a:schemeClr>
                  </a:glow>
                </a:effectLst>
              </a:rPr>
              <a:t>Esquema del proceso de construcción del proyecto por disciplinas</a:t>
            </a:r>
            <a:endParaRPr lang="es-MX" sz="5400" dirty="0">
              <a:effectLst>
                <a:glow rad="228600">
                  <a:schemeClr val="accent1">
                    <a:satMod val="175000"/>
                    <a:alpha val="40000"/>
                  </a:schemeClr>
                </a:glo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04800" y="914400"/>
          <a:ext cx="8610600" cy="5136416"/>
        </p:xfrm>
        <a:graphic>
          <a:graphicData uri="http://schemas.openxmlformats.org/drawingml/2006/table">
            <a:tbl>
              <a:tblPr/>
              <a:tblGrid>
                <a:gridCol w="152400">
                  <a:extLst>
                    <a:ext uri="{9D8B030D-6E8A-4147-A177-3AD203B41FA5}">
                      <a16:colId xmlns:a16="http://schemas.microsoft.com/office/drawing/2014/main" xmlns="" val="20000"/>
                    </a:ext>
                  </a:extLst>
                </a:gridCol>
                <a:gridCol w="8458200">
                  <a:extLst>
                    <a:ext uri="{9D8B030D-6E8A-4147-A177-3AD203B41FA5}">
                      <a16:colId xmlns:a16="http://schemas.microsoft.com/office/drawing/2014/main" xmlns="" val="20001"/>
                    </a:ext>
                  </a:extLst>
                </a:gridCol>
              </a:tblGrid>
              <a:tr h="4953000">
                <a:tc>
                  <a:txBody>
                    <a:bodyPr/>
                    <a:lstStyle/>
                    <a:p>
                      <a:pPr marL="275590" indent="-180340">
                        <a:lnSpc>
                          <a:spcPct val="115000"/>
                        </a:lnSpc>
                        <a:spcAft>
                          <a:spcPts val="0"/>
                        </a:spcAft>
                      </a:pP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endParaRPr lang="es-MX" sz="1600" dirty="0">
                        <a:solidFill>
                          <a:srgbClr val="000000"/>
                        </a:solidFill>
                        <a:latin typeface="Century Gothic"/>
                        <a:ea typeface="Century Gothic"/>
                        <a:cs typeface="Century Gothic"/>
                      </a:endParaRPr>
                    </a:p>
                    <a:p>
                      <a:pPr algn="just">
                        <a:lnSpc>
                          <a:spcPct val="115000"/>
                        </a:lnSpc>
                        <a:spcAft>
                          <a:spcPts val="0"/>
                        </a:spcAft>
                      </a:pPr>
                      <a:r>
                        <a:rPr lang="es-MX" sz="1600" b="1" dirty="0">
                          <a:solidFill>
                            <a:srgbClr val="000000"/>
                          </a:solidFill>
                          <a:latin typeface="Century Gothic"/>
                          <a:ea typeface="Century Gothic"/>
                          <a:cs typeface="Century Gothic"/>
                        </a:rPr>
                        <a:t>BIOLOGÍA</a:t>
                      </a:r>
                      <a:r>
                        <a:rPr lang="es-MX" sz="1600" dirty="0">
                          <a:solidFill>
                            <a:srgbClr val="000000"/>
                          </a:solidFill>
                          <a:latin typeface="Century Gothic"/>
                          <a:ea typeface="Century Gothic"/>
                          <a:cs typeface="Century Gothic"/>
                        </a:rPr>
                        <a:t> ¿Cómo es rol de la conservación en el uso de las plantas medicinales utilizadas en la época prehispánica hasta nuestros tiempos? Desde el punto de vista local hasta nivel Federal.</a:t>
                      </a:r>
                      <a:endParaRPr lang="es-MX" sz="1600" dirty="0">
                        <a:solidFill>
                          <a:srgbClr val="000000"/>
                        </a:solidFill>
                        <a:latin typeface="Arial"/>
                        <a:ea typeface="Arial"/>
                      </a:endParaRPr>
                    </a:p>
                    <a:p>
                      <a:pPr algn="just">
                        <a:lnSpc>
                          <a:spcPct val="115000"/>
                        </a:lnSpc>
                        <a:spcAft>
                          <a:spcPts val="0"/>
                        </a:spcAft>
                      </a:pPr>
                      <a:r>
                        <a:rPr lang="es-MX" sz="1600" dirty="0">
                          <a:solidFill>
                            <a:srgbClr val="000000"/>
                          </a:solidFill>
                          <a:latin typeface="Century Gothic"/>
                          <a:ea typeface="Century Gothic"/>
                          <a:cs typeface="Century Gothic"/>
                        </a:rPr>
                        <a:t>¿Cuáles son los componentes activos de las plantas medicinales y que son utilizados en la farmacéutica?</a:t>
                      </a:r>
                      <a:endParaRPr lang="es-MX" sz="1600" dirty="0">
                        <a:solidFill>
                          <a:srgbClr val="000000"/>
                        </a:solidFill>
                        <a:latin typeface="Arial"/>
                        <a:ea typeface="Arial"/>
                      </a:endParaRPr>
                    </a:p>
                    <a:p>
                      <a:pPr algn="just">
                        <a:lnSpc>
                          <a:spcPct val="115000"/>
                        </a:lnSpc>
                        <a:spcAft>
                          <a:spcPts val="0"/>
                        </a:spcAft>
                      </a:pPr>
                      <a:r>
                        <a:rPr lang="es-MX" sz="1600" dirty="0">
                          <a:solidFill>
                            <a:srgbClr val="000000"/>
                          </a:solidFill>
                          <a:latin typeface="Century Gothic"/>
                          <a:ea typeface="Century Gothic"/>
                          <a:cs typeface="Century Gothic"/>
                        </a:rPr>
                        <a:t>	</a:t>
                      </a:r>
                      <a:endParaRPr lang="es-MX" sz="1600" dirty="0">
                        <a:solidFill>
                          <a:srgbClr val="000000"/>
                        </a:solidFill>
                        <a:latin typeface="Arial"/>
                        <a:ea typeface="Arial"/>
                      </a:endParaRPr>
                    </a:p>
                    <a:p>
                      <a:pPr algn="just">
                        <a:lnSpc>
                          <a:spcPct val="115000"/>
                        </a:lnSpc>
                        <a:spcAft>
                          <a:spcPts val="0"/>
                        </a:spcAft>
                      </a:pPr>
                      <a:r>
                        <a:rPr lang="es-MX" sz="1600" b="1" dirty="0">
                          <a:solidFill>
                            <a:srgbClr val="000000"/>
                          </a:solidFill>
                          <a:latin typeface="Century Gothic"/>
                          <a:ea typeface="Century Gothic"/>
                          <a:cs typeface="Century Gothic"/>
                        </a:rPr>
                        <a:t>LITERATURA MEXICANA.</a:t>
                      </a:r>
                      <a:r>
                        <a:rPr lang="es-MX" sz="1600" dirty="0">
                          <a:solidFill>
                            <a:srgbClr val="000000"/>
                          </a:solidFill>
                          <a:latin typeface="Century Gothic"/>
                          <a:ea typeface="Century Gothic"/>
                          <a:cs typeface="Century Gothic"/>
                        </a:rPr>
                        <a:t> ¿Cuáles son las plantas que se utilizan hoy en día en la tradición de la herbolaría en México? ¿En qué textos prehispánicos y de las crónicas se mencionan plantas</a:t>
                      </a:r>
                      <a:r>
                        <a:rPr lang="es-MX" sz="1600" dirty="0" smtClean="0">
                          <a:solidFill>
                            <a:srgbClr val="000000"/>
                          </a:solidFill>
                          <a:latin typeface="Century Gothic"/>
                          <a:ea typeface="Century Gothic"/>
                          <a:cs typeface="Century Gothic"/>
                        </a:rPr>
                        <a:t>?</a:t>
                      </a:r>
                    </a:p>
                    <a:p>
                      <a:pPr algn="just">
                        <a:lnSpc>
                          <a:spcPct val="115000"/>
                        </a:lnSpc>
                        <a:spcAft>
                          <a:spcPts val="0"/>
                        </a:spcAft>
                      </a:pPr>
                      <a:endParaRPr lang="es-MX" sz="1600" dirty="0">
                        <a:solidFill>
                          <a:srgbClr val="000000"/>
                        </a:solidFill>
                        <a:latin typeface="Arial"/>
                        <a:ea typeface="Arial"/>
                      </a:endParaRPr>
                    </a:p>
                    <a:p>
                      <a:pPr algn="just">
                        <a:lnSpc>
                          <a:spcPct val="115000"/>
                        </a:lnSpc>
                        <a:spcAft>
                          <a:spcPts val="0"/>
                        </a:spcAft>
                        <a:tabLst>
                          <a:tab pos="2447925" algn="l"/>
                        </a:tabLst>
                      </a:pPr>
                      <a:r>
                        <a:rPr lang="es-MX" sz="1600" b="1" dirty="0">
                          <a:solidFill>
                            <a:srgbClr val="000000"/>
                          </a:solidFill>
                          <a:latin typeface="Century Gothic"/>
                          <a:ea typeface="Century Gothic"/>
                          <a:cs typeface="Century Gothic"/>
                        </a:rPr>
                        <a:t>PSICOLOGÍA: </a:t>
                      </a:r>
                      <a:r>
                        <a:rPr lang="es-MX" sz="1600" dirty="0">
                          <a:solidFill>
                            <a:srgbClr val="000000"/>
                          </a:solidFill>
                          <a:latin typeface="Century Gothic"/>
                          <a:ea typeface="Century Gothic"/>
                          <a:cs typeface="Century Gothic"/>
                        </a:rPr>
                        <a:t>¿Qué metodología se va a utilizar? ¿Cómo es su adaptación, comportamiento, interacción y aporte de cada integrante durante el proceso? </a:t>
                      </a:r>
                      <a:endParaRPr lang="es-MX" sz="1600" dirty="0" smtClean="0">
                        <a:solidFill>
                          <a:srgbClr val="000000"/>
                        </a:solidFill>
                        <a:latin typeface="Century Gothic"/>
                        <a:ea typeface="Century Gothic"/>
                        <a:cs typeface="Century Gothic"/>
                      </a:endParaRPr>
                    </a:p>
                    <a:p>
                      <a:pPr algn="just">
                        <a:lnSpc>
                          <a:spcPct val="115000"/>
                        </a:lnSpc>
                        <a:spcAft>
                          <a:spcPts val="0"/>
                        </a:spcAft>
                        <a:tabLst>
                          <a:tab pos="2447925" algn="l"/>
                        </a:tabLst>
                      </a:pPr>
                      <a:endParaRPr lang="es-MX" sz="1600" dirty="0">
                        <a:solidFill>
                          <a:srgbClr val="000000"/>
                        </a:solidFill>
                        <a:latin typeface="Arial"/>
                        <a:ea typeface="Arial"/>
                      </a:endParaRPr>
                    </a:p>
                    <a:p>
                      <a:pPr algn="just">
                        <a:lnSpc>
                          <a:spcPct val="115000"/>
                        </a:lnSpc>
                        <a:spcAft>
                          <a:spcPts val="0"/>
                        </a:spcAft>
                        <a:tabLst>
                          <a:tab pos="2447925" algn="l"/>
                        </a:tabLst>
                      </a:pPr>
                      <a:r>
                        <a:rPr lang="es-MX" sz="1600" b="1" dirty="0">
                          <a:solidFill>
                            <a:srgbClr val="000000"/>
                          </a:solidFill>
                          <a:latin typeface="Century Gothic"/>
                          <a:ea typeface="Century Gothic"/>
                          <a:cs typeface="Century Gothic"/>
                        </a:rPr>
                        <a:t>DERECHO: </a:t>
                      </a:r>
                      <a:r>
                        <a:rPr lang="es-MX" sz="1600" dirty="0">
                          <a:solidFill>
                            <a:srgbClr val="000000"/>
                          </a:solidFill>
                          <a:latin typeface="Century Gothic"/>
                          <a:ea typeface="Century Gothic"/>
                          <a:cs typeface="Century Gothic"/>
                        </a:rPr>
                        <a:t>¿Las plantas medicinales de la herbolaria en México se pueden comercializar? ¿Qué trámites y permiso son necesarios para su comercialización? ¿Qué autoridades son competentes para realizar trámites y otorgar permisos?</a:t>
                      </a:r>
                      <a:endParaRPr lang="es-MX" sz="1600" dirty="0">
                        <a:solidFill>
                          <a:srgbClr val="000000"/>
                        </a:solidFill>
                        <a:latin typeface="Arial"/>
                        <a:ea typeface="Arial"/>
                      </a:endParaRPr>
                    </a:p>
                    <a:p>
                      <a:pPr>
                        <a:lnSpc>
                          <a:spcPct val="115000"/>
                        </a:lnSpc>
                        <a:spcAft>
                          <a:spcPts val="0"/>
                        </a:spcAft>
                        <a:tabLst>
                          <a:tab pos="2447925" algn="l"/>
                        </a:tabLst>
                      </a:pPr>
                      <a:r>
                        <a:rPr lang="es-MX" sz="1600" dirty="0">
                          <a:solidFill>
                            <a:srgbClr val="000000"/>
                          </a:solidFill>
                          <a:latin typeface="Century Gothic"/>
                          <a:ea typeface="Century Gothic"/>
                          <a:cs typeface="Century Gothic"/>
                        </a:rPr>
                        <a:t>	</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2 CuadroTexto"/>
          <p:cNvSpPr txBox="1"/>
          <p:nvPr/>
        </p:nvSpPr>
        <p:spPr>
          <a:xfrm>
            <a:off x="2362200" y="228600"/>
            <a:ext cx="4190571" cy="954107"/>
          </a:xfrm>
          <a:prstGeom prst="rect">
            <a:avLst/>
          </a:prstGeom>
          <a:noFill/>
        </p:spPr>
        <p:txBody>
          <a:bodyPr wrap="none" rtlCol="0">
            <a:spAutoFit/>
          </a:bodyPr>
          <a:lstStyle/>
          <a:p>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Preguntar y cuestionar.</a:t>
            </a:r>
            <a:endParaRPr lang="es-MX" sz="2800" dirty="0" smtClean="0">
              <a:solidFill>
                <a:srgbClr val="000000"/>
              </a:solidFill>
              <a:effectLst>
                <a:glow rad="101600">
                  <a:schemeClr val="accent1">
                    <a:satMod val="175000"/>
                    <a:alpha val="40000"/>
                  </a:schemeClr>
                </a:glow>
              </a:effectLst>
              <a:latin typeface="Arial"/>
              <a:ea typeface="Arial"/>
            </a:endParaRPr>
          </a:p>
          <a:p>
            <a:endParaRPr lang="es-MX" sz="2800" dirty="0">
              <a:effectLst>
                <a:glow rad="101600">
                  <a:schemeClr val="accent1">
                    <a:satMod val="175000"/>
                    <a:alpha val="40000"/>
                  </a:schemeClr>
                </a:glo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1143000"/>
          <a:ext cx="8991600" cy="5451884"/>
        </p:xfrm>
        <a:graphic>
          <a:graphicData uri="http://schemas.openxmlformats.org/drawingml/2006/table">
            <a:tbl>
              <a:tblPr/>
              <a:tblGrid>
                <a:gridCol w="149860">
                  <a:extLst>
                    <a:ext uri="{9D8B030D-6E8A-4147-A177-3AD203B41FA5}">
                      <a16:colId xmlns:a16="http://schemas.microsoft.com/office/drawing/2014/main" xmlns="" val="20000"/>
                    </a:ext>
                  </a:extLst>
                </a:gridCol>
                <a:gridCol w="8841740">
                  <a:extLst>
                    <a:ext uri="{9D8B030D-6E8A-4147-A177-3AD203B41FA5}">
                      <a16:colId xmlns:a16="http://schemas.microsoft.com/office/drawing/2014/main" xmlns="" val="20001"/>
                    </a:ext>
                  </a:extLst>
                </a:gridCol>
              </a:tblGrid>
              <a:tr h="4343400">
                <a:tc>
                  <a:txBody>
                    <a:bodyPr/>
                    <a:lstStyle/>
                    <a:p>
                      <a:pPr marL="275590" indent="-180340" algn="just">
                        <a:lnSpc>
                          <a:spcPct val="115000"/>
                        </a:lnSpc>
                        <a:spcAft>
                          <a:spcPts val="0"/>
                        </a:spcAft>
                      </a:pP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MX" sz="1800" b="1" dirty="0">
                          <a:solidFill>
                            <a:srgbClr val="000000"/>
                          </a:solidFill>
                          <a:latin typeface="Century Gothic"/>
                          <a:ea typeface="Century Gothic"/>
                          <a:cs typeface="Century Gothic"/>
                        </a:rPr>
                        <a:t>BIOLOGÍA</a:t>
                      </a:r>
                      <a:r>
                        <a:rPr lang="es-MX" sz="1800" dirty="0">
                          <a:solidFill>
                            <a:srgbClr val="000000"/>
                          </a:solidFill>
                          <a:latin typeface="Century Gothic"/>
                          <a:ea typeface="Century Gothic"/>
                          <a:cs typeface="Century Gothic"/>
                        </a:rPr>
                        <a:t>. Los estudiantes se involucrarán desde diversas perspectivas en el uso tradicional de la herbolaria y la comparación con la farmacoquímica Farmacéutica. </a:t>
                      </a:r>
                      <a:endParaRPr lang="es-MX" sz="1800" dirty="0" smtClean="0">
                        <a:solidFill>
                          <a:srgbClr val="000000"/>
                        </a:solidFill>
                        <a:latin typeface="Century Gothic"/>
                        <a:ea typeface="Century Gothic"/>
                        <a:cs typeface="Century Gothic"/>
                      </a:endParaRPr>
                    </a:p>
                    <a:p>
                      <a:pPr algn="just">
                        <a:lnSpc>
                          <a:spcPct val="115000"/>
                        </a:lnSpc>
                        <a:spcAft>
                          <a:spcPts val="0"/>
                        </a:spcAft>
                      </a:pPr>
                      <a:endParaRPr lang="es-MX" sz="1800" dirty="0">
                        <a:solidFill>
                          <a:srgbClr val="000000"/>
                        </a:solidFill>
                        <a:latin typeface="Arial"/>
                        <a:ea typeface="Arial"/>
                      </a:endParaRPr>
                    </a:p>
                    <a:p>
                      <a:pPr algn="just">
                        <a:lnSpc>
                          <a:spcPct val="115000"/>
                        </a:lnSpc>
                        <a:spcAft>
                          <a:spcPts val="0"/>
                        </a:spcAft>
                      </a:pPr>
                      <a:r>
                        <a:rPr lang="es-MX" sz="1800" b="1" dirty="0">
                          <a:solidFill>
                            <a:srgbClr val="000000"/>
                          </a:solidFill>
                          <a:latin typeface="Century Gothic"/>
                          <a:ea typeface="Century Gothic"/>
                          <a:cs typeface="Century Gothic"/>
                        </a:rPr>
                        <a:t>LITERATURA MEXICANA.</a:t>
                      </a:r>
                      <a:r>
                        <a:rPr lang="es-MX" sz="1800" dirty="0">
                          <a:solidFill>
                            <a:srgbClr val="000000"/>
                          </a:solidFill>
                          <a:latin typeface="Century Gothic"/>
                          <a:ea typeface="Century Gothic"/>
                          <a:cs typeface="Century Gothic"/>
                        </a:rPr>
                        <a:t> La lectura es la base para localizar el problema y plantear el proyecto interdisciplinario</a:t>
                      </a:r>
                      <a:r>
                        <a:rPr lang="es-MX" sz="1800" dirty="0" smtClean="0">
                          <a:solidFill>
                            <a:srgbClr val="000000"/>
                          </a:solidFill>
                          <a:latin typeface="Century Gothic"/>
                          <a:ea typeface="Century Gothic"/>
                          <a:cs typeface="Century Gothic"/>
                        </a:rPr>
                        <a:t>.</a:t>
                      </a:r>
                    </a:p>
                    <a:p>
                      <a:pPr algn="just">
                        <a:lnSpc>
                          <a:spcPct val="115000"/>
                        </a:lnSpc>
                        <a:spcAft>
                          <a:spcPts val="0"/>
                        </a:spcAft>
                      </a:pPr>
                      <a:endParaRPr lang="es-MX" sz="1800" dirty="0">
                        <a:solidFill>
                          <a:srgbClr val="000000"/>
                        </a:solidFill>
                        <a:latin typeface="Arial"/>
                        <a:ea typeface="Arial"/>
                      </a:endParaRPr>
                    </a:p>
                    <a:p>
                      <a:pPr algn="just">
                        <a:lnSpc>
                          <a:spcPct val="115000"/>
                        </a:lnSpc>
                        <a:spcAft>
                          <a:spcPts val="0"/>
                        </a:spcAft>
                      </a:pPr>
                      <a:r>
                        <a:rPr lang="es-MX" sz="1800" b="1" dirty="0">
                          <a:solidFill>
                            <a:srgbClr val="000000"/>
                          </a:solidFill>
                          <a:latin typeface="Century Gothic"/>
                          <a:ea typeface="Century Gothic"/>
                          <a:cs typeface="Century Gothic"/>
                        </a:rPr>
                        <a:t>PSICOLOGÍA. </a:t>
                      </a:r>
                      <a:r>
                        <a:rPr lang="es-MX" sz="1800" dirty="0">
                          <a:solidFill>
                            <a:srgbClr val="000000"/>
                          </a:solidFill>
                          <a:latin typeface="Century Gothic"/>
                          <a:ea typeface="Century Gothic"/>
                          <a:cs typeface="Century Gothic"/>
                        </a:rPr>
                        <a:t>Mediante la conducta, intereses, aportaciones, participaciones, observaciones e interacciones que se experimenten durante el desarrollo del proyecto</a:t>
                      </a:r>
                      <a:r>
                        <a:rPr lang="es-MX" sz="1800" dirty="0" smtClean="0">
                          <a:solidFill>
                            <a:srgbClr val="000000"/>
                          </a:solidFill>
                          <a:latin typeface="Century Gothic"/>
                          <a:ea typeface="Century Gothic"/>
                          <a:cs typeface="Century Gothic"/>
                        </a:rPr>
                        <a:t>.</a:t>
                      </a:r>
                    </a:p>
                    <a:p>
                      <a:pPr algn="just">
                        <a:lnSpc>
                          <a:spcPct val="115000"/>
                        </a:lnSpc>
                        <a:spcAft>
                          <a:spcPts val="0"/>
                        </a:spcAft>
                      </a:pPr>
                      <a:endParaRPr lang="es-MX" sz="1800" dirty="0">
                        <a:solidFill>
                          <a:srgbClr val="000000"/>
                        </a:solidFill>
                        <a:latin typeface="Arial"/>
                        <a:ea typeface="Arial"/>
                      </a:endParaRPr>
                    </a:p>
                    <a:p>
                      <a:pPr algn="just">
                        <a:lnSpc>
                          <a:spcPct val="115000"/>
                        </a:lnSpc>
                        <a:spcAft>
                          <a:spcPts val="0"/>
                        </a:spcAft>
                      </a:pPr>
                      <a:r>
                        <a:rPr lang="es-MX" sz="1800" b="1" dirty="0">
                          <a:solidFill>
                            <a:srgbClr val="000000"/>
                          </a:solidFill>
                          <a:latin typeface="Century Gothic"/>
                          <a:ea typeface="Century Gothic"/>
                          <a:cs typeface="Century Gothic"/>
                        </a:rPr>
                        <a:t>DERECHO</a:t>
                      </a:r>
                      <a:r>
                        <a:rPr lang="es-MX" sz="1800" dirty="0">
                          <a:solidFill>
                            <a:srgbClr val="000000"/>
                          </a:solidFill>
                          <a:latin typeface="Century Gothic"/>
                          <a:ea typeface="Century Gothic"/>
                          <a:cs typeface="Century Gothic"/>
                        </a:rPr>
                        <a:t>. Que identifiquen que todas las actividades de las personas en una sociedad van a estar reguladas por el derecho. En caso de querer emprender un negocio considerando comercializar productos herbolarios, conocer los requerimientos legales que necesarios e incluso llevar a cabo un registro marcario. </a:t>
                      </a:r>
                      <a:endParaRPr lang="es-MX" sz="1800" dirty="0">
                        <a:solidFill>
                          <a:srgbClr val="000000"/>
                        </a:solidFill>
                        <a:latin typeface="Arial"/>
                        <a:ea typeface="Arial"/>
                      </a:endParaRPr>
                    </a:p>
                    <a:p>
                      <a:pPr algn="just">
                        <a:lnSpc>
                          <a:spcPct val="115000"/>
                        </a:lnSpc>
                        <a:spcAft>
                          <a:spcPts val="0"/>
                        </a:spcAft>
                        <a:tabLst>
                          <a:tab pos="2475865" algn="l"/>
                        </a:tabLst>
                      </a:pPr>
                      <a:r>
                        <a:rPr lang="es-MX" sz="1800" dirty="0">
                          <a:solidFill>
                            <a:srgbClr val="000000"/>
                          </a:solidFill>
                          <a:latin typeface="Century Gothic"/>
                          <a:ea typeface="Century Gothic"/>
                          <a:cs typeface="Century Gothic"/>
                        </a:rPr>
                        <a:t>	</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2 CuadroTexto"/>
          <p:cNvSpPr txBox="1"/>
          <p:nvPr/>
        </p:nvSpPr>
        <p:spPr>
          <a:xfrm>
            <a:off x="1752600" y="228600"/>
            <a:ext cx="5471370" cy="954107"/>
          </a:xfrm>
          <a:prstGeom prst="rect">
            <a:avLst/>
          </a:prstGeom>
          <a:noFill/>
        </p:spPr>
        <p:txBody>
          <a:bodyPr wrap="none" rtlCol="0">
            <a:spAutoFit/>
          </a:bodyPr>
          <a:lstStyle/>
          <a:p>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 Despertar el interés (detonar).</a:t>
            </a:r>
          </a:p>
          <a:p>
            <a:endParaRPr lang="es-MX" sz="2800" b="1" dirty="0" smtClean="0">
              <a:solidFill>
                <a:srgbClr val="000000"/>
              </a:solidFill>
              <a:effectLst>
                <a:glow rad="101600">
                  <a:schemeClr val="accent1">
                    <a:satMod val="175000"/>
                    <a:alpha val="40000"/>
                  </a:schemeClr>
                </a:glow>
              </a:effectLst>
              <a:latin typeface="Century Gothic"/>
              <a:ea typeface="Century Gothic"/>
              <a:cs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2400" y="1905000"/>
          <a:ext cx="8839200" cy="3124200"/>
        </p:xfrm>
        <a:graphic>
          <a:graphicData uri="http://schemas.openxmlformats.org/drawingml/2006/table">
            <a:tbl>
              <a:tblPr/>
              <a:tblGrid>
                <a:gridCol w="147320">
                  <a:extLst>
                    <a:ext uri="{9D8B030D-6E8A-4147-A177-3AD203B41FA5}">
                      <a16:colId xmlns:a16="http://schemas.microsoft.com/office/drawing/2014/main" xmlns="" val="20000"/>
                    </a:ext>
                  </a:extLst>
                </a:gridCol>
                <a:gridCol w="2283460">
                  <a:extLst>
                    <a:ext uri="{9D8B030D-6E8A-4147-A177-3AD203B41FA5}">
                      <a16:colId xmlns:a16="http://schemas.microsoft.com/office/drawing/2014/main" xmlns="" val="20001"/>
                    </a:ext>
                  </a:extLst>
                </a:gridCol>
                <a:gridCol w="2136140">
                  <a:extLst>
                    <a:ext uri="{9D8B030D-6E8A-4147-A177-3AD203B41FA5}">
                      <a16:colId xmlns:a16="http://schemas.microsoft.com/office/drawing/2014/main" xmlns="" val="20002"/>
                    </a:ext>
                  </a:extLst>
                </a:gridCol>
                <a:gridCol w="2062480">
                  <a:extLst>
                    <a:ext uri="{9D8B030D-6E8A-4147-A177-3AD203B41FA5}">
                      <a16:colId xmlns:a16="http://schemas.microsoft.com/office/drawing/2014/main" xmlns="" val="20003"/>
                    </a:ext>
                  </a:extLst>
                </a:gridCol>
                <a:gridCol w="2209800">
                  <a:extLst>
                    <a:ext uri="{9D8B030D-6E8A-4147-A177-3AD203B41FA5}">
                      <a16:colId xmlns:a16="http://schemas.microsoft.com/office/drawing/2014/main" xmlns="" val="20004"/>
                    </a:ext>
                  </a:extLst>
                </a:gridCol>
              </a:tblGrid>
              <a:tr h="3124200">
                <a:tc>
                  <a:txBody>
                    <a:bodyPr/>
                    <a:lstStyle/>
                    <a:p>
                      <a:pPr marL="275590" indent="-180340">
                        <a:lnSpc>
                          <a:spcPct val="115000"/>
                        </a:lnSpc>
                        <a:spcAft>
                          <a:spcPts val="0"/>
                        </a:spcAft>
                      </a:pPr>
                      <a:endParaRPr lang="es-MX" sz="14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MX" sz="1800" dirty="0">
                          <a:solidFill>
                            <a:srgbClr val="000000"/>
                          </a:solidFill>
                          <a:latin typeface="Century Gothic"/>
                          <a:ea typeface="Century Gothic"/>
                          <a:cs typeface="Century Gothic"/>
                        </a:rPr>
                        <a:t>Revistas especializadas.</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Artículos científicos.</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Documentales.</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Las plantas de uso frecuente. </a:t>
                      </a:r>
                      <a:endParaRPr lang="es-MX" sz="1800" dirty="0">
                        <a:solidFill>
                          <a:srgbClr val="000000"/>
                        </a:solidFill>
                        <a:latin typeface="Arial"/>
                        <a:ea typeface="Arial"/>
                      </a:endParaRPr>
                    </a:p>
                    <a:p>
                      <a:pPr>
                        <a:lnSpc>
                          <a:spcPct val="115000"/>
                        </a:lnSpc>
                        <a:spcAft>
                          <a:spcPts val="0"/>
                        </a:spcAft>
                      </a:pPr>
                      <a:r>
                        <a:rPr lang="es-MX" sz="1800" i="1" dirty="0">
                          <a:solidFill>
                            <a:srgbClr val="000000"/>
                          </a:solidFill>
                          <a:latin typeface="Century Gothic"/>
                          <a:ea typeface="Century Gothic"/>
                          <a:cs typeface="Century Gothic"/>
                        </a:rPr>
                        <a:t>Visión de los vencidos</a:t>
                      </a:r>
                      <a:r>
                        <a:rPr lang="es-MX" sz="1800" dirty="0">
                          <a:solidFill>
                            <a:srgbClr val="000000"/>
                          </a:solidFill>
                          <a:latin typeface="Century Gothic"/>
                          <a:ea typeface="Century Gothic"/>
                          <a:cs typeface="Century Gothic"/>
                        </a:rPr>
                        <a:t> y en </a:t>
                      </a:r>
                      <a:r>
                        <a:rPr lang="es-MX" sz="1800" i="1" dirty="0">
                          <a:solidFill>
                            <a:srgbClr val="000000"/>
                          </a:solidFill>
                          <a:latin typeface="Century Gothic"/>
                          <a:ea typeface="Century Gothic"/>
                          <a:cs typeface="Century Gothic"/>
                        </a:rPr>
                        <a:t>Historia general de las cosas de la Nueva España</a:t>
                      </a:r>
                      <a:r>
                        <a:rPr lang="es-MX" sz="1800" dirty="0">
                          <a:solidFill>
                            <a:srgbClr val="000000"/>
                          </a:solidFill>
                          <a:latin typeface="Century Gothic"/>
                          <a:ea typeface="Century Gothic"/>
                          <a:cs typeface="Century Gothic"/>
                        </a:rPr>
                        <a:t>.</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Metodología</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Atención, percepción, imaginación e interacción </a:t>
                      </a:r>
                      <a:endParaRPr lang="es-MX" sz="1800" dirty="0">
                        <a:solidFill>
                          <a:srgbClr val="000000"/>
                        </a:solidFill>
                        <a:latin typeface="Arial"/>
                        <a:ea typeface="Arial"/>
                      </a:endParaRPr>
                    </a:p>
                    <a:p>
                      <a:pPr marL="342900" lvl="0" indent="-342900">
                        <a:lnSpc>
                          <a:spcPct val="115000"/>
                        </a:lnSpc>
                        <a:spcAft>
                          <a:spcPts val="0"/>
                        </a:spcAft>
                        <a:buFont typeface="Symbol"/>
                        <a:buNone/>
                      </a:pPr>
                      <a:r>
                        <a:rPr lang="es-MX" sz="1800" dirty="0" smtClean="0">
                          <a:solidFill>
                            <a:srgbClr val="000000"/>
                          </a:solidFill>
                          <a:latin typeface="Century Gothic"/>
                          <a:ea typeface="Century Gothic"/>
                          <a:cs typeface="Century Gothic"/>
                        </a:rPr>
                        <a:t>-Artículos</a:t>
                      </a:r>
                      <a:r>
                        <a:rPr lang="es-MX" sz="1800" baseline="0" dirty="0" smtClean="0">
                          <a:solidFill>
                            <a:srgbClr val="000000"/>
                          </a:solidFill>
                          <a:latin typeface="Century Gothic"/>
                          <a:ea typeface="Century Gothic"/>
                          <a:cs typeface="Century Gothic"/>
                        </a:rPr>
                        <a:t> </a:t>
                      </a:r>
                      <a:r>
                        <a:rPr lang="es-MX" sz="1800" dirty="0" smtClean="0">
                          <a:solidFill>
                            <a:srgbClr val="000000"/>
                          </a:solidFill>
                          <a:latin typeface="Century Gothic"/>
                          <a:ea typeface="Century Gothic"/>
                          <a:cs typeface="Century Gothic"/>
                        </a:rPr>
                        <a:t>científicos</a:t>
                      </a:r>
                      <a:endParaRPr lang="es-MX" sz="1800" dirty="0">
                        <a:solidFill>
                          <a:srgbClr val="000000"/>
                        </a:solidFill>
                        <a:latin typeface="Arial"/>
                        <a:ea typeface="Arial"/>
                      </a:endParaRPr>
                    </a:p>
                    <a:p>
                      <a:pPr marL="342900" lvl="0" indent="-342900">
                        <a:lnSpc>
                          <a:spcPct val="115000"/>
                        </a:lnSpc>
                        <a:spcAft>
                          <a:spcPts val="0"/>
                        </a:spcAft>
                        <a:buFont typeface="Symbol"/>
                        <a:buNone/>
                      </a:pPr>
                      <a:r>
                        <a:rPr lang="es-MX" sz="1800" dirty="0" smtClean="0">
                          <a:solidFill>
                            <a:srgbClr val="000000"/>
                          </a:solidFill>
                          <a:latin typeface="Century Gothic"/>
                          <a:ea typeface="Century Gothic"/>
                          <a:cs typeface="Century Gothic"/>
                        </a:rPr>
                        <a:t>-Libros</a:t>
                      </a:r>
                      <a:endParaRPr lang="es-MX" sz="1800" dirty="0">
                        <a:solidFill>
                          <a:srgbClr val="000000"/>
                        </a:solidFill>
                        <a:latin typeface="Arial"/>
                        <a:ea typeface="Arial"/>
                      </a:endParaRPr>
                    </a:p>
                    <a:p>
                      <a:pPr marL="342900" lvl="0" indent="-342900">
                        <a:lnSpc>
                          <a:spcPct val="115000"/>
                        </a:lnSpc>
                        <a:spcAft>
                          <a:spcPts val="0"/>
                        </a:spcAft>
                        <a:buFont typeface="Symbol"/>
                        <a:buNone/>
                      </a:pPr>
                      <a:r>
                        <a:rPr lang="es-MX" sz="1800" dirty="0" smtClean="0">
                          <a:solidFill>
                            <a:srgbClr val="000000"/>
                          </a:solidFill>
                          <a:latin typeface="Century Gothic"/>
                          <a:ea typeface="Century Gothic"/>
                          <a:cs typeface="Century Gothic"/>
                        </a:rPr>
                        <a:t>-Observación</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Autoridades que conforman la Administración Pública Federal y ámbitos de competencia</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2 CuadroTexto"/>
          <p:cNvSpPr txBox="1"/>
          <p:nvPr/>
        </p:nvSpPr>
        <p:spPr>
          <a:xfrm>
            <a:off x="0" y="533400"/>
            <a:ext cx="9026830" cy="523220"/>
          </a:xfrm>
          <a:prstGeom prst="rect">
            <a:avLst/>
          </a:prstGeom>
          <a:noFill/>
        </p:spPr>
        <p:txBody>
          <a:bodyPr wrap="none" rtlCol="0">
            <a:spAutoFit/>
          </a:bodyPr>
          <a:lstStyle/>
          <a:p>
            <a:pPr algn="ct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Recopilar información a través de la investigación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762000"/>
          <a:ext cx="8915485" cy="5715000"/>
        </p:xfrm>
        <a:graphic>
          <a:graphicData uri="http://schemas.openxmlformats.org/drawingml/2006/table">
            <a:tbl>
              <a:tblPr/>
              <a:tblGrid>
                <a:gridCol w="74380">
                  <a:extLst>
                    <a:ext uri="{9D8B030D-6E8A-4147-A177-3AD203B41FA5}">
                      <a16:colId xmlns:a16="http://schemas.microsoft.com/office/drawing/2014/main" xmlns="" val="20000"/>
                    </a:ext>
                  </a:extLst>
                </a:gridCol>
                <a:gridCol w="228782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2051770">
                  <a:extLst>
                    <a:ext uri="{9D8B030D-6E8A-4147-A177-3AD203B41FA5}">
                      <a16:colId xmlns:a16="http://schemas.microsoft.com/office/drawing/2014/main" xmlns="" val="20003"/>
                    </a:ext>
                  </a:extLst>
                </a:gridCol>
                <a:gridCol w="2748915">
                  <a:extLst>
                    <a:ext uri="{9D8B030D-6E8A-4147-A177-3AD203B41FA5}">
                      <a16:colId xmlns:a16="http://schemas.microsoft.com/office/drawing/2014/main" xmlns="" val="20004"/>
                    </a:ext>
                  </a:extLst>
                </a:gridCol>
              </a:tblGrid>
              <a:tr h="5715000">
                <a:tc>
                  <a:txBody>
                    <a:bodyPr/>
                    <a:lstStyle/>
                    <a:p>
                      <a:pPr marL="275590" indent="-180340">
                        <a:lnSpc>
                          <a:spcPct val="115000"/>
                        </a:lnSpc>
                        <a:spcAft>
                          <a:spcPts val="0"/>
                        </a:spcAft>
                      </a:pP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Recopilación de la información obtenida (artículos, páginas electrónicas, documentales.</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Análisis de la información: Discernir la información y comenzar la clasificación por temas de investigación.</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Elaboración escrita del proyecto: Incluye planteamiento del problema, objetivos, marco teórico.</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Revisión del análisis y conclusiones.</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Entrega del producto final. </a:t>
                      </a: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I. Lectura </a:t>
                      </a:r>
                      <a:r>
                        <a:rPr lang="es-MX" sz="1300" i="1" dirty="0">
                          <a:solidFill>
                            <a:srgbClr val="000000"/>
                          </a:solidFill>
                          <a:latin typeface="Century Gothic"/>
                          <a:ea typeface="Century Gothic"/>
                          <a:cs typeface="Century Gothic"/>
                        </a:rPr>
                        <a:t>de Visión de los vencidos.</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II. Lectura de crónicas.</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III. Elaboración de objetivos.</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IV. Recopilación de información.</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V. Elaboración de hipótesis y delimitación del tema. </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VI. Elaboración de marco </a:t>
                      </a:r>
                      <a:r>
                        <a:rPr lang="es-MX" sz="1300" dirty="0" smtClean="0">
                          <a:solidFill>
                            <a:srgbClr val="000000"/>
                          </a:solidFill>
                          <a:latin typeface="Century Gothic"/>
                          <a:ea typeface="Century Gothic"/>
                          <a:cs typeface="Century Gothic"/>
                        </a:rPr>
                        <a:t>teórico.</a:t>
                      </a:r>
                      <a:endParaRPr lang="es-MX" sz="1300" dirty="0" smtClean="0">
                        <a:solidFill>
                          <a:srgbClr val="000000"/>
                        </a:solidFill>
                        <a:latin typeface="Arial"/>
                        <a:ea typeface="Century Gothic"/>
                        <a:cs typeface="+mn-cs"/>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Unidad </a:t>
                      </a:r>
                      <a:r>
                        <a:rPr lang="es-MX" sz="1300" dirty="0">
                          <a:solidFill>
                            <a:srgbClr val="000000"/>
                          </a:solidFill>
                          <a:latin typeface="Century Gothic"/>
                          <a:ea typeface="Century Gothic"/>
                          <a:cs typeface="Century Gothic"/>
                        </a:rPr>
                        <a:t>VII. Análisis y conclusión.</a:t>
                      </a: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Búsqueda de información </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Recopilación de información.</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Selección de información</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Elaboración del proyecto</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Evaluación de conducta (grupal, individual)</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Elaboración </a:t>
                      </a:r>
                      <a:r>
                        <a:rPr lang="es-MX" sz="1300" dirty="0" smtClean="0">
                          <a:solidFill>
                            <a:srgbClr val="000000"/>
                          </a:solidFill>
                          <a:latin typeface="Century Gothic"/>
                          <a:ea typeface="Century Gothic"/>
                          <a:cs typeface="Century Gothic"/>
                        </a:rPr>
                        <a:t>de diario</a:t>
                      </a: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solidFill>
                            <a:srgbClr val="000000"/>
                          </a:solidFill>
                          <a:latin typeface="Century Gothic"/>
                          <a:ea typeface="Century Gothic"/>
                          <a:cs typeface="Century Gothic"/>
                        </a:rPr>
                        <a:t>Considerando las características de producto final, se pueden llevar a cabo:</a:t>
                      </a:r>
                      <a:endParaRPr lang="es-MX" sz="1300" dirty="0">
                        <a:solidFill>
                          <a:srgbClr val="000000"/>
                        </a:solidFill>
                        <a:latin typeface="Arial"/>
                        <a:ea typeface="Arial"/>
                      </a:endParaRPr>
                    </a:p>
                    <a:p>
                      <a:pPr marL="342900" lvl="0" indent="-342900">
                        <a:lnSpc>
                          <a:spcPct val="115000"/>
                        </a:lnSpc>
                        <a:spcAft>
                          <a:spcPts val="0"/>
                        </a:spcAft>
                        <a:buFont typeface="Symbol"/>
                        <a:buChar char=""/>
                      </a:pPr>
                      <a:r>
                        <a:rPr lang="es-MX" sz="1300" dirty="0">
                          <a:solidFill>
                            <a:srgbClr val="000000"/>
                          </a:solidFill>
                          <a:latin typeface="Century Gothic"/>
                          <a:ea typeface="Century Gothic"/>
                          <a:cs typeface="Century Gothic"/>
                        </a:rPr>
                        <a:t>Registro sanitario para poder comercializar producto (identificar requisitos, trámites y tiempos)</a:t>
                      </a:r>
                      <a:endParaRPr lang="es-MX" sz="1300" dirty="0">
                        <a:solidFill>
                          <a:srgbClr val="000000"/>
                        </a:solidFill>
                        <a:latin typeface="Arial"/>
                        <a:ea typeface="Arial"/>
                      </a:endParaRPr>
                    </a:p>
                    <a:p>
                      <a:pPr marL="342900" lvl="0" indent="-342900">
                        <a:lnSpc>
                          <a:spcPct val="115000"/>
                        </a:lnSpc>
                        <a:spcAft>
                          <a:spcPts val="0"/>
                        </a:spcAft>
                        <a:buFont typeface="Symbol"/>
                        <a:buChar char=""/>
                      </a:pPr>
                      <a:r>
                        <a:rPr lang="es-MX" sz="1300" dirty="0">
                          <a:solidFill>
                            <a:srgbClr val="000000"/>
                          </a:solidFill>
                          <a:latin typeface="Century Gothic"/>
                          <a:ea typeface="Century Gothic"/>
                          <a:cs typeface="Century Gothic"/>
                        </a:rPr>
                        <a:t>Registro marcario (definir si es una marca nominativa, innominada o mixta, si es individual o colectiva. Identificar tiempos y costos de trámite).</a:t>
                      </a:r>
                      <a:endParaRPr lang="es-MX" sz="1300" dirty="0">
                        <a:solidFill>
                          <a:srgbClr val="000000"/>
                        </a:solidFill>
                        <a:latin typeface="Arial"/>
                        <a:ea typeface="Arial"/>
                      </a:endParaRPr>
                    </a:p>
                    <a:p>
                      <a:pPr marL="342900" lvl="0" indent="-342900">
                        <a:lnSpc>
                          <a:spcPct val="115000"/>
                        </a:lnSpc>
                        <a:spcAft>
                          <a:spcPts val="0"/>
                        </a:spcAft>
                        <a:buFont typeface="Symbol"/>
                        <a:buChar char=""/>
                      </a:pPr>
                      <a:r>
                        <a:rPr lang="es-MX" sz="1300" dirty="0">
                          <a:solidFill>
                            <a:srgbClr val="000000"/>
                          </a:solidFill>
                          <a:latin typeface="Century Gothic"/>
                          <a:ea typeface="Century Gothic"/>
                          <a:cs typeface="Century Gothic"/>
                        </a:rPr>
                        <a:t>En caso de que se vaya a comercializar en un establecimiento (identificar permisos que requiera la autoridad local para una licencia de funcionamiento).</a:t>
                      </a:r>
                      <a:endParaRPr lang="es-MX" sz="1300" dirty="0">
                        <a:solidFill>
                          <a:srgbClr val="000000"/>
                        </a:solidFill>
                        <a:latin typeface="Arial"/>
                        <a:ea typeface="Arial"/>
                      </a:endParaRPr>
                    </a:p>
                    <a:p>
                      <a:pPr marL="342900" lvl="0" indent="-342900">
                        <a:lnSpc>
                          <a:spcPct val="115000"/>
                        </a:lnSpc>
                        <a:spcAft>
                          <a:spcPts val="0"/>
                        </a:spcAft>
                        <a:buFont typeface="Symbol"/>
                        <a:buChar char=""/>
                      </a:pPr>
                      <a:r>
                        <a:rPr lang="es-MX" sz="1300" dirty="0">
                          <a:solidFill>
                            <a:srgbClr val="000000"/>
                          </a:solidFill>
                          <a:latin typeface="Century Gothic"/>
                          <a:ea typeface="Century Gothic"/>
                          <a:cs typeface="Century Gothic"/>
                        </a:rPr>
                        <a:t>En caso de que se pretenda comercializar a través de terceros (identificar contratos que serian adecuados para establecer condiciones) </a:t>
                      </a: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2 CuadroTexto"/>
          <p:cNvSpPr txBox="1"/>
          <p:nvPr/>
        </p:nvSpPr>
        <p:spPr>
          <a:xfrm>
            <a:off x="685800" y="0"/>
            <a:ext cx="8194703" cy="1006429"/>
          </a:xfrm>
          <a:prstGeom prst="rect">
            <a:avLst/>
          </a:prstGeom>
          <a:noFill/>
        </p:spPr>
        <p:txBody>
          <a:bodyPr wrap="square" rtlCol="0">
            <a:spAutoFit/>
          </a:bodyPr>
          <a:lstStyle/>
          <a:p>
            <a:pPr indent="-180340" algn="ctr">
              <a:lnSpc>
                <a:spcPct val="115000"/>
              </a:lnSpc>
              <a:spcAft>
                <a:spcPts val="0"/>
              </a:spcAft>
            </a:pPr>
            <a:r>
              <a:rPr lang="es-MX" b="1" dirty="0" smtClean="0">
                <a:solidFill>
                  <a:srgbClr val="000000"/>
                </a:solidFill>
                <a:effectLst>
                  <a:glow rad="101600">
                    <a:schemeClr val="accent1">
                      <a:satMod val="175000"/>
                      <a:alpha val="40000"/>
                    </a:schemeClr>
                  </a:glow>
                </a:effectLst>
                <a:latin typeface="Century Gothic"/>
                <a:ea typeface="Century Gothic"/>
                <a:cs typeface="Century Gothic"/>
              </a:rPr>
              <a:t>Análisis de los datos, registro de la información y</a:t>
            </a:r>
          </a:p>
          <a:p>
            <a:pPr indent="-180340" algn="ctr">
              <a:lnSpc>
                <a:spcPct val="115000"/>
              </a:lnSpc>
              <a:spcAft>
                <a:spcPts val="0"/>
              </a:spcAft>
            </a:pPr>
            <a:r>
              <a:rPr lang="es-MX" b="1" dirty="0" smtClean="0">
                <a:solidFill>
                  <a:srgbClr val="000000"/>
                </a:solidFill>
                <a:effectLst>
                  <a:glow rad="101600">
                    <a:schemeClr val="accent1">
                      <a:satMod val="175000"/>
                      <a:alpha val="40000"/>
                    </a:schemeClr>
                  </a:glow>
                </a:effectLst>
                <a:latin typeface="Century Gothic"/>
                <a:ea typeface="Century Gothic"/>
                <a:cs typeface="Century Gothic"/>
              </a:rPr>
              <a:t>    conclusiones</a:t>
            </a:r>
          </a:p>
          <a:p>
            <a:pPr algn="ctr"/>
            <a:endParaRPr lang="es-MX" b="1" dirty="0" smtClean="0">
              <a:solidFill>
                <a:srgbClr val="000000"/>
              </a:solidFill>
              <a:effectLst>
                <a:glow rad="101600">
                  <a:schemeClr val="accent1">
                    <a:satMod val="175000"/>
                    <a:alpha val="40000"/>
                  </a:schemeClr>
                </a:glow>
              </a:effectLst>
              <a:latin typeface="Century Gothic"/>
              <a:ea typeface="Century Gothic"/>
              <a:cs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600" y="304800"/>
          <a:ext cx="8763000" cy="6415501"/>
        </p:xfrm>
        <a:graphic>
          <a:graphicData uri="http://schemas.openxmlformats.org/drawingml/2006/table">
            <a:tbl>
              <a:tblPr/>
              <a:tblGrid>
                <a:gridCol w="2599195">
                  <a:extLst>
                    <a:ext uri="{9D8B030D-6E8A-4147-A177-3AD203B41FA5}">
                      <a16:colId xmlns:a16="http://schemas.microsoft.com/office/drawing/2014/main" xmlns="" val="20000"/>
                    </a:ext>
                  </a:extLst>
                </a:gridCol>
                <a:gridCol w="6163805">
                  <a:extLst>
                    <a:ext uri="{9D8B030D-6E8A-4147-A177-3AD203B41FA5}">
                      <a16:colId xmlns:a16="http://schemas.microsoft.com/office/drawing/2014/main" xmlns="" val="20001"/>
                    </a:ext>
                  </a:extLst>
                </a:gridCol>
              </a:tblGrid>
              <a:tr h="1470573">
                <a:tc>
                  <a:txBody>
                    <a:bodyPr/>
                    <a:lstStyle/>
                    <a:p>
                      <a:pPr algn="l">
                        <a:lnSpc>
                          <a:spcPct val="115000"/>
                        </a:lnSpc>
                        <a:spcAft>
                          <a:spcPts val="0"/>
                        </a:spcAft>
                      </a:pPr>
                      <a:r>
                        <a:rPr lang="es-MX" sz="1600" dirty="0">
                          <a:solidFill>
                            <a:srgbClr val="000000"/>
                          </a:solidFill>
                          <a:latin typeface="Century Gothic"/>
                          <a:ea typeface="Century Gothic"/>
                          <a:cs typeface="Century Gothic"/>
                        </a:rPr>
                        <a:t>  </a:t>
                      </a:r>
                      <a:r>
                        <a:rPr lang="es-MX" sz="1600" b="1" dirty="0" smtClean="0">
                          <a:solidFill>
                            <a:srgbClr val="000000"/>
                          </a:solidFill>
                          <a:latin typeface="Century Gothic"/>
                          <a:ea typeface="Century Gothic"/>
                          <a:cs typeface="Century Gothic"/>
                        </a:rPr>
                        <a:t>Conclusiones </a:t>
                      </a:r>
                      <a:r>
                        <a:rPr lang="es-MX" sz="1600" b="1" dirty="0">
                          <a:solidFill>
                            <a:srgbClr val="000000"/>
                          </a:solidFill>
                          <a:latin typeface="Century Gothic"/>
                          <a:ea typeface="Century Gothic"/>
                          <a:cs typeface="Century Gothic"/>
                        </a:rPr>
                        <a:t>parciales</a:t>
                      </a:r>
                      <a:r>
                        <a:rPr lang="es-MX" sz="1600" dirty="0">
                          <a:solidFill>
                            <a:srgbClr val="000000"/>
                          </a:solidFill>
                          <a:latin typeface="Century Gothic"/>
                          <a:ea typeface="Century Gothic"/>
                          <a:cs typeface="Century Gothic"/>
                        </a:rPr>
                        <a:t> </a:t>
                      </a:r>
                      <a:endParaRPr lang="es-MX" sz="1600" dirty="0">
                        <a:solidFill>
                          <a:srgbClr val="000000"/>
                        </a:solidFill>
                        <a:latin typeface="Arial"/>
                        <a:ea typeface="Arial"/>
                      </a:endParaRPr>
                    </a:p>
                    <a:p>
                      <a:pPr marL="270510" indent="-270510" algn="l">
                        <a:lnSpc>
                          <a:spcPct val="115000"/>
                        </a:lnSpc>
                        <a:spcAft>
                          <a:spcPts val="0"/>
                        </a:spcAft>
                      </a:pPr>
                      <a:r>
                        <a:rPr lang="es-MX" sz="1600" b="1" dirty="0">
                          <a:solidFill>
                            <a:srgbClr val="000000"/>
                          </a:solidFill>
                          <a:latin typeface="Century Gothic"/>
                          <a:ea typeface="Century Gothic"/>
                          <a:cs typeface="Century Gothic"/>
                        </a:rPr>
                        <a:t>   </a:t>
                      </a:r>
                      <a:r>
                        <a:rPr lang="es-MX" sz="1600" b="1" dirty="0" smtClean="0">
                          <a:solidFill>
                            <a:srgbClr val="000000"/>
                          </a:solidFill>
                          <a:latin typeface="Century Gothic"/>
                          <a:ea typeface="Century Gothic"/>
                          <a:cs typeface="Century Gothic"/>
                        </a:rPr>
                        <a:t>útiles </a:t>
                      </a:r>
                      <a:r>
                        <a:rPr lang="es-MX" sz="1600" b="1" dirty="0">
                          <a:solidFill>
                            <a:srgbClr val="000000"/>
                          </a:solidFill>
                          <a:latin typeface="Century Gothic"/>
                          <a:ea typeface="Century Gothic"/>
                          <a:cs typeface="Century Gothic"/>
                        </a:rPr>
                        <a:t>para el  </a:t>
                      </a:r>
                      <a:r>
                        <a:rPr lang="es-MX" sz="1600" b="1" dirty="0" smtClean="0">
                          <a:solidFill>
                            <a:srgbClr val="000000"/>
                          </a:solidFill>
                          <a:latin typeface="Century Gothic"/>
                          <a:ea typeface="Century Gothic"/>
                          <a:cs typeface="Century Gothic"/>
                        </a:rPr>
                        <a:t>proyecto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pPr>
                      <a:endParaRPr lang="es-MX" sz="1600" dirty="0">
                        <a:solidFill>
                          <a:srgbClr val="000000"/>
                        </a:solidFill>
                        <a:latin typeface="Century Gothic"/>
                        <a:ea typeface="Century Gothic"/>
                        <a:cs typeface="Century Gothic"/>
                      </a:endParaRPr>
                    </a:p>
                    <a:p>
                      <a:pPr algn="just">
                        <a:lnSpc>
                          <a:spcPct val="115000"/>
                        </a:lnSpc>
                        <a:spcAft>
                          <a:spcPts val="0"/>
                        </a:spcAft>
                      </a:pPr>
                      <a:r>
                        <a:rPr lang="es-MX" sz="1600" dirty="0">
                          <a:solidFill>
                            <a:srgbClr val="000000"/>
                          </a:solidFill>
                          <a:latin typeface="Century Gothic"/>
                          <a:ea typeface="Century Gothic"/>
                          <a:cs typeface="Century Gothic"/>
                        </a:rPr>
                        <a:t>Mediante el análisis y la reflexión colectiva entre los estudiantes junto con los profesores que participan en el proyecto. </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62252">
                <a:tc>
                  <a:txBody>
                    <a:bodyPr/>
                    <a:lstStyle/>
                    <a:p>
                      <a:pPr algn="l">
                        <a:lnSpc>
                          <a:spcPct val="115000"/>
                        </a:lnSpc>
                        <a:spcAft>
                          <a:spcPts val="0"/>
                        </a:spcAft>
                      </a:pPr>
                      <a:r>
                        <a:rPr lang="es-MX" sz="1600" dirty="0">
                          <a:solidFill>
                            <a:srgbClr val="000000"/>
                          </a:solidFill>
                          <a:latin typeface="Century Gothic"/>
                          <a:ea typeface="Century Gothic"/>
                          <a:cs typeface="Century Gothic"/>
                        </a:rPr>
                        <a:t>  </a:t>
                      </a:r>
                      <a:r>
                        <a:rPr lang="es-MX" sz="1600" b="1" dirty="0" smtClean="0">
                          <a:solidFill>
                            <a:srgbClr val="000000"/>
                          </a:solidFill>
                          <a:latin typeface="Century Gothic"/>
                          <a:ea typeface="Century Gothic"/>
                          <a:cs typeface="Century Gothic"/>
                        </a:rPr>
                        <a:t>Conectar</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buFont typeface="Arial" pitchFamily="34" charset="0"/>
                        <a:buChar char="•"/>
                      </a:pPr>
                      <a:r>
                        <a:rPr lang="es-MX" sz="1600" dirty="0" smtClean="0">
                          <a:solidFill>
                            <a:srgbClr val="000000"/>
                          </a:solidFill>
                          <a:latin typeface="Century Gothic"/>
                          <a:ea typeface="Century Gothic"/>
                          <a:cs typeface="Century Gothic"/>
                        </a:rPr>
                        <a:t>Literatura </a:t>
                      </a:r>
                      <a:r>
                        <a:rPr lang="es-MX" sz="1600" dirty="0">
                          <a:solidFill>
                            <a:srgbClr val="000000"/>
                          </a:solidFill>
                          <a:latin typeface="Century Gothic"/>
                          <a:ea typeface="Century Gothic"/>
                          <a:cs typeface="Century Gothic"/>
                        </a:rPr>
                        <a:t>Mexicana. El diálogo interactivo entre alumnos y profesores, la investigación y el reporte constante de avances. </a:t>
                      </a:r>
                      <a:endParaRPr lang="es-MX" sz="1600" dirty="0">
                        <a:solidFill>
                          <a:srgbClr val="000000"/>
                        </a:solidFill>
                        <a:latin typeface="Arial"/>
                        <a:ea typeface="Arial"/>
                      </a:endParaRPr>
                    </a:p>
                    <a:p>
                      <a:pPr algn="just">
                        <a:lnSpc>
                          <a:spcPct val="115000"/>
                        </a:lnSpc>
                        <a:spcAft>
                          <a:spcPts val="0"/>
                        </a:spcAft>
                        <a:buFont typeface="Arial" pitchFamily="34" charset="0"/>
                        <a:buChar char="•"/>
                      </a:pPr>
                      <a:r>
                        <a:rPr lang="es-MX" sz="1600" dirty="0">
                          <a:solidFill>
                            <a:srgbClr val="000000"/>
                          </a:solidFill>
                          <a:latin typeface="Century Gothic"/>
                          <a:ea typeface="Century Gothic"/>
                          <a:cs typeface="Century Gothic"/>
                        </a:rPr>
                        <a:t>Mediante el reporte de los alumnos y el dialogo entre profesores involucrados en el proyecto se encontrarán elementos en común que vinculen las distintas disciplinas y mantengan la motivación e interés de los alumnos.</a:t>
                      </a:r>
                      <a:endParaRPr lang="es-MX" sz="1600" dirty="0">
                        <a:solidFill>
                          <a:srgbClr val="000000"/>
                        </a:solidFill>
                        <a:latin typeface="Arial"/>
                        <a:ea typeface="Arial"/>
                      </a:endParaRPr>
                    </a:p>
                    <a:p>
                      <a:pPr algn="just">
                        <a:lnSpc>
                          <a:spcPct val="115000"/>
                        </a:lnSpc>
                        <a:spcAft>
                          <a:spcPts val="0"/>
                        </a:spcAft>
                        <a:buFont typeface="Arial" pitchFamily="34" charset="0"/>
                        <a:buChar char="•"/>
                      </a:pPr>
                      <a:r>
                        <a:rPr lang="es-MX" sz="1600" dirty="0">
                          <a:solidFill>
                            <a:srgbClr val="000000"/>
                          </a:solidFill>
                          <a:latin typeface="Century Gothic"/>
                          <a:ea typeface="Century Gothic"/>
                          <a:cs typeface="Century Gothic"/>
                        </a:rPr>
                        <a:t>Realización de un diario describiendo conductas, intereses, aportaciones, participaciones, observaciones e interacciones que se experimenten durante el desarrollo del proyecto.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59449">
                <a:tc>
                  <a:txBody>
                    <a:bodyPr/>
                    <a:lstStyle/>
                    <a:p>
                      <a:pPr algn="l">
                        <a:lnSpc>
                          <a:spcPct val="115000"/>
                        </a:lnSpc>
                        <a:spcAft>
                          <a:spcPts val="0"/>
                        </a:spcAft>
                      </a:pPr>
                      <a:r>
                        <a:rPr lang="es-MX" sz="1600" b="1" dirty="0" smtClean="0">
                          <a:solidFill>
                            <a:srgbClr val="000000"/>
                          </a:solidFill>
                          <a:latin typeface="Century Gothic"/>
                          <a:ea typeface="Century Gothic"/>
                          <a:cs typeface="Century Gothic"/>
                        </a:rPr>
                        <a:t> Evaluar </a:t>
                      </a:r>
                      <a:r>
                        <a:rPr lang="es-MX" sz="1600" b="1" dirty="0">
                          <a:solidFill>
                            <a:srgbClr val="000000"/>
                          </a:solidFill>
                          <a:latin typeface="Century Gothic"/>
                          <a:ea typeface="Century Gothic"/>
                          <a:cs typeface="Century Gothic"/>
                        </a:rPr>
                        <a:t>la información </a:t>
                      </a:r>
                      <a:r>
                        <a:rPr lang="es-MX" sz="1600" b="1" dirty="0" smtClean="0">
                          <a:solidFill>
                            <a:srgbClr val="000000"/>
                          </a:solidFill>
                          <a:latin typeface="Century Gothic"/>
                          <a:ea typeface="Century Gothic"/>
                          <a:cs typeface="Century Gothic"/>
                        </a:rPr>
                        <a:t>generada</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just">
                        <a:lnSpc>
                          <a:spcPct val="115000"/>
                        </a:lnSpc>
                        <a:spcAft>
                          <a:spcPts val="0"/>
                        </a:spcAft>
                      </a:pPr>
                      <a:endParaRPr lang="es-MX" sz="1600" dirty="0">
                        <a:solidFill>
                          <a:srgbClr val="000000"/>
                        </a:solidFill>
                        <a:latin typeface="Century Gothic"/>
                        <a:ea typeface="Century Gothic"/>
                        <a:cs typeface="Century Gothic"/>
                      </a:endParaRPr>
                    </a:p>
                    <a:p>
                      <a:pPr algn="just">
                        <a:lnSpc>
                          <a:spcPct val="115000"/>
                        </a:lnSpc>
                        <a:spcAft>
                          <a:spcPts val="0"/>
                        </a:spcAft>
                      </a:pPr>
                      <a:r>
                        <a:rPr lang="es-MX" sz="1600" dirty="0">
                          <a:solidFill>
                            <a:srgbClr val="000000"/>
                          </a:solidFill>
                          <a:latin typeface="Century Gothic"/>
                          <a:ea typeface="Century Gothic"/>
                          <a:cs typeface="Century Gothic"/>
                        </a:rPr>
                        <a:t>La información obtenida hasta el momento cubre las necesidades del proyecto, sin embargo, no se descarta la posibilidad de que, en el transcurso del mismo, se generen nuevas preguntas que puedan complementar y enriquecer el proyecto.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4714752" cy="769441"/>
          </a:xfrm>
          <a:prstGeom prst="rect">
            <a:avLst/>
          </a:prstGeom>
        </p:spPr>
        <p:txBody>
          <a:bodyPr wrap="none">
            <a:spAutoFit/>
          </a:bodyPr>
          <a:lstStyle/>
          <a:p>
            <a:r>
              <a:rPr lang="es-MX" sz="4400" b="1" dirty="0" smtClean="0">
                <a:effectLst>
                  <a:glow rad="139700">
                    <a:schemeClr val="accent1">
                      <a:satMod val="175000"/>
                      <a:alpha val="40000"/>
                    </a:schemeClr>
                  </a:glow>
                  <a:outerShdw blurRad="38100" dist="38100" dir="2700000" algn="tl">
                    <a:srgbClr val="000000">
                      <a:alpha val="43137"/>
                    </a:srgbClr>
                  </a:outerShdw>
                </a:effectLst>
              </a:rPr>
              <a:t>División del tiempo</a:t>
            </a:r>
            <a:endParaRPr lang="es-MX" sz="4400" dirty="0">
              <a:effectLst>
                <a:glow rad="139700">
                  <a:schemeClr val="accent1">
                    <a:satMod val="175000"/>
                    <a:alpha val="40000"/>
                  </a:schemeClr>
                </a:glow>
                <a:outerShdw blurRad="38100" dist="38100" dir="2700000" algn="tl">
                  <a:srgbClr val="000000">
                    <a:alpha val="43137"/>
                  </a:srgbClr>
                </a:outerShdw>
              </a:effectLst>
            </a:endParaRPr>
          </a:p>
        </p:txBody>
      </p:sp>
      <p:graphicFrame>
        <p:nvGraphicFramePr>
          <p:cNvPr id="3" name="2 Tabla"/>
          <p:cNvGraphicFramePr>
            <a:graphicFrameLocks noGrp="1"/>
          </p:cNvGraphicFramePr>
          <p:nvPr/>
        </p:nvGraphicFramePr>
        <p:xfrm>
          <a:off x="304800" y="1371601"/>
          <a:ext cx="8610600" cy="3234827"/>
        </p:xfrm>
        <a:graphic>
          <a:graphicData uri="http://schemas.openxmlformats.org/drawingml/2006/table">
            <a:tbl>
              <a:tblPr/>
              <a:tblGrid>
                <a:gridCol w="8610600">
                  <a:extLst>
                    <a:ext uri="{9D8B030D-6E8A-4147-A177-3AD203B41FA5}">
                      <a16:colId xmlns:a16="http://schemas.microsoft.com/office/drawing/2014/main" xmlns="" val="20000"/>
                    </a:ext>
                  </a:extLst>
                </a:gridCol>
              </a:tblGrid>
              <a:tr h="405021">
                <a:tc>
                  <a:txBody>
                    <a:bodyPr/>
                    <a:lstStyle/>
                    <a:p>
                      <a:pPr algn="ctr">
                        <a:lnSpc>
                          <a:spcPct val="115000"/>
                        </a:lnSpc>
                        <a:spcAft>
                          <a:spcPts val="0"/>
                        </a:spcAft>
                      </a:pPr>
                      <a:r>
                        <a:rPr lang="es-MX" sz="2000" b="1" dirty="0" smtClean="0">
                          <a:solidFill>
                            <a:srgbClr val="000000"/>
                          </a:solidFill>
                          <a:latin typeface="Century Gothic"/>
                          <a:ea typeface="Century Gothic"/>
                          <a:cs typeface="Century Gothic"/>
                        </a:rPr>
                        <a:t>Tiempos </a:t>
                      </a:r>
                      <a:r>
                        <a:rPr lang="es-MX" sz="2000" b="1" dirty="0">
                          <a:solidFill>
                            <a:srgbClr val="000000"/>
                          </a:solidFill>
                          <a:latin typeface="Century Gothic"/>
                          <a:ea typeface="Century Gothic"/>
                          <a:cs typeface="Century Gothic"/>
                        </a:rPr>
                        <a:t>dedicados al proyecto cada </a:t>
                      </a:r>
                      <a:r>
                        <a:rPr lang="es-MX" sz="2000" b="1" dirty="0" smtClean="0">
                          <a:solidFill>
                            <a:srgbClr val="000000"/>
                          </a:solidFill>
                          <a:latin typeface="Century Gothic"/>
                          <a:ea typeface="Century Gothic"/>
                          <a:cs typeface="Century Gothic"/>
                        </a:rPr>
                        <a:t>semana</a:t>
                      </a:r>
                      <a:endParaRPr lang="es-MX" sz="2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xmlns="" val="10000"/>
                  </a:ext>
                </a:extLst>
              </a:tr>
              <a:tr h="2795379">
                <a:tc>
                  <a:txBody>
                    <a:bodyPr/>
                    <a:lstStyle/>
                    <a:p>
                      <a:pPr algn="just">
                        <a:lnSpc>
                          <a:spcPct val="115000"/>
                        </a:lnSpc>
                        <a:spcAft>
                          <a:spcPts val="0"/>
                        </a:spcAft>
                        <a:buFont typeface="Arial" pitchFamily="34" charset="0"/>
                        <a:buChar char="•"/>
                      </a:pPr>
                      <a:r>
                        <a:rPr lang="es-MX" sz="2000" dirty="0">
                          <a:solidFill>
                            <a:srgbClr val="000000"/>
                          </a:solidFill>
                          <a:latin typeface="Century Gothic"/>
                          <a:ea typeface="Century Gothic"/>
                          <a:cs typeface="Century Gothic"/>
                        </a:rPr>
                        <a:t>Se tienen contemplado trabajar 4hrs al mes desde el punto de vista disciplinario las cuales 2hrs  para la presentación del proyecto y 2hrs para el trabajo de laboratorio</a:t>
                      </a:r>
                      <a:r>
                        <a:rPr lang="es-MX" sz="2000" dirty="0" smtClean="0">
                          <a:solidFill>
                            <a:srgbClr val="000000"/>
                          </a:solidFill>
                          <a:latin typeface="Century Gothic"/>
                          <a:ea typeface="Century Gothic"/>
                          <a:cs typeface="Century Gothic"/>
                        </a:rPr>
                        <a:t>.</a:t>
                      </a:r>
                    </a:p>
                    <a:p>
                      <a:pPr algn="just">
                        <a:lnSpc>
                          <a:spcPct val="115000"/>
                        </a:lnSpc>
                        <a:spcAft>
                          <a:spcPts val="0"/>
                        </a:spcAft>
                        <a:buFont typeface="Arial" pitchFamily="34" charset="0"/>
                        <a:buNone/>
                      </a:pPr>
                      <a:endParaRPr lang="es-MX" sz="2000" dirty="0">
                        <a:solidFill>
                          <a:srgbClr val="000000"/>
                        </a:solidFill>
                        <a:latin typeface="Arial"/>
                        <a:ea typeface="Arial"/>
                      </a:endParaRPr>
                    </a:p>
                    <a:p>
                      <a:pPr algn="just">
                        <a:lnSpc>
                          <a:spcPct val="115000"/>
                        </a:lnSpc>
                        <a:spcAft>
                          <a:spcPts val="0"/>
                        </a:spcAft>
                        <a:buFont typeface="Arial" pitchFamily="34" charset="0"/>
                        <a:buChar char="•"/>
                      </a:pPr>
                      <a:r>
                        <a:rPr lang="es-MX" sz="2000" dirty="0">
                          <a:solidFill>
                            <a:srgbClr val="000000"/>
                          </a:solidFill>
                          <a:latin typeface="Century Gothic"/>
                          <a:ea typeface="Century Gothic"/>
                          <a:cs typeface="Century Gothic"/>
                        </a:rPr>
                        <a:t>En cuanto a trabajo en campo 2 horas al mes, considerando que es para recopilar información de requerimientos necesarios para obtener permisos para comercialización de productos herbolarios.</a:t>
                      </a:r>
                      <a:endParaRPr lang="es-MX" sz="2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04800" y="838200"/>
          <a:ext cx="8610600" cy="5079788"/>
        </p:xfrm>
        <a:graphic>
          <a:graphicData uri="http://schemas.openxmlformats.org/drawingml/2006/table">
            <a:tbl>
              <a:tblPr/>
              <a:tblGrid>
                <a:gridCol w="8610600">
                  <a:extLst>
                    <a:ext uri="{9D8B030D-6E8A-4147-A177-3AD203B41FA5}">
                      <a16:colId xmlns:a16="http://schemas.microsoft.com/office/drawing/2014/main" xmlns="" val="20000"/>
                    </a:ext>
                  </a:extLst>
                </a:gridCol>
              </a:tblGrid>
              <a:tr h="685800">
                <a:tc>
                  <a:txBody>
                    <a:bodyPr/>
                    <a:lstStyle/>
                    <a:p>
                      <a:pPr algn="just">
                        <a:lnSpc>
                          <a:spcPct val="115000"/>
                        </a:lnSpc>
                        <a:spcAft>
                          <a:spcPts val="0"/>
                        </a:spcAft>
                      </a:pPr>
                      <a:r>
                        <a:rPr lang="es-MX" sz="2400" b="1" dirty="0" smtClean="0">
                          <a:solidFill>
                            <a:srgbClr val="000000"/>
                          </a:solidFill>
                          <a:latin typeface="Century Gothic"/>
                          <a:ea typeface="Century Gothic"/>
                          <a:cs typeface="Century Gothic"/>
                        </a:rPr>
                        <a:t> </a:t>
                      </a:r>
                      <a:r>
                        <a:rPr lang="es-MX" sz="2400" b="1" dirty="0">
                          <a:solidFill>
                            <a:srgbClr val="000000"/>
                          </a:solidFill>
                          <a:latin typeface="Century Gothic"/>
                          <a:ea typeface="Century Gothic"/>
                          <a:cs typeface="Century Gothic"/>
                        </a:rPr>
                        <a:t>Presentación del proyecto (producto</a:t>
                      </a:r>
                      <a:r>
                        <a:rPr lang="es-MX" sz="2400" b="1" dirty="0" smtClean="0">
                          <a:solidFill>
                            <a:srgbClr val="000000"/>
                          </a:solidFill>
                          <a:latin typeface="Century Gothic"/>
                          <a:ea typeface="Century Gothic"/>
                          <a:cs typeface="Century Gothic"/>
                        </a:rPr>
                        <a:t>)</a:t>
                      </a:r>
                      <a:endParaRPr lang="es-MX" sz="24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xmlns="" val="10000"/>
                  </a:ext>
                </a:extLst>
              </a:tr>
              <a:tr h="4393988">
                <a:tc>
                  <a:txBody>
                    <a:bodyPr/>
                    <a:lstStyle/>
                    <a:p>
                      <a:pPr algn="just">
                        <a:lnSpc>
                          <a:spcPct val="115000"/>
                        </a:lnSpc>
                        <a:spcAft>
                          <a:spcPts val="0"/>
                        </a:spcAft>
                      </a:pPr>
                      <a:endParaRPr lang="es-MX" sz="1800" dirty="0">
                        <a:solidFill>
                          <a:srgbClr val="000000"/>
                        </a:solidFill>
                        <a:latin typeface="Century Gothic"/>
                        <a:ea typeface="Century Gothic"/>
                        <a:cs typeface="Century Gothic"/>
                      </a:endParaRPr>
                    </a:p>
                    <a:p>
                      <a:pPr algn="just">
                        <a:lnSpc>
                          <a:spcPct val="115000"/>
                        </a:lnSpc>
                        <a:spcAft>
                          <a:spcPts val="0"/>
                        </a:spcAft>
                        <a:buFont typeface="Arial" pitchFamily="34" charset="0"/>
                        <a:buChar char="•"/>
                      </a:pPr>
                      <a:r>
                        <a:rPr lang="es-MX" sz="1800" dirty="0">
                          <a:solidFill>
                            <a:srgbClr val="000000"/>
                          </a:solidFill>
                          <a:latin typeface="Century Gothic"/>
                          <a:ea typeface="Century Gothic"/>
                          <a:cs typeface="Century Gothic"/>
                        </a:rPr>
                        <a:t>La elaboración de un producto con base en herbolaria mexicana tradicional. </a:t>
                      </a:r>
                      <a:endParaRPr lang="es-MX" sz="1800" dirty="0">
                        <a:solidFill>
                          <a:srgbClr val="000000"/>
                        </a:solidFill>
                        <a:latin typeface="Arial"/>
                        <a:ea typeface="Arial"/>
                      </a:endParaRPr>
                    </a:p>
                    <a:p>
                      <a:pPr algn="just">
                        <a:lnSpc>
                          <a:spcPct val="115000"/>
                        </a:lnSpc>
                        <a:spcAft>
                          <a:spcPts val="0"/>
                        </a:spcAft>
                        <a:buFont typeface="Arial" pitchFamily="34" charset="0"/>
                        <a:buChar char="•"/>
                      </a:pPr>
                      <a:endParaRPr lang="es-MX" sz="1800" dirty="0" smtClean="0">
                        <a:solidFill>
                          <a:srgbClr val="000000"/>
                        </a:solidFill>
                        <a:latin typeface="Century Gothic"/>
                        <a:ea typeface="Century Gothic"/>
                        <a:cs typeface="Century Gothic"/>
                      </a:endParaRPr>
                    </a:p>
                    <a:p>
                      <a:pPr algn="just">
                        <a:lnSpc>
                          <a:spcPct val="115000"/>
                        </a:lnSpc>
                        <a:spcAft>
                          <a:spcPts val="0"/>
                        </a:spcAft>
                        <a:buFont typeface="Arial" pitchFamily="34" charset="0"/>
                        <a:buChar char="•"/>
                      </a:pPr>
                      <a:r>
                        <a:rPr lang="es-MX" sz="1800" dirty="0" smtClean="0">
                          <a:solidFill>
                            <a:srgbClr val="000000"/>
                          </a:solidFill>
                          <a:latin typeface="Century Gothic"/>
                          <a:ea typeface="Century Gothic"/>
                          <a:cs typeface="Century Gothic"/>
                        </a:rPr>
                        <a:t>La </a:t>
                      </a:r>
                      <a:r>
                        <a:rPr lang="es-MX" sz="1800" dirty="0">
                          <a:solidFill>
                            <a:srgbClr val="000000"/>
                          </a:solidFill>
                          <a:latin typeface="Century Gothic"/>
                          <a:ea typeface="Century Gothic"/>
                          <a:cs typeface="Century Gothic"/>
                        </a:rPr>
                        <a:t>presentación de los resultados se daría a conocer en la Semana Cultural, considerando desde la investigación de características de plantas utilizadas en el México Prehispánico, usos que se pueden tener en la actualidad e incluso aspectos en caso de que se pretendiera comercializar, considerando a las autoridades que se encargan de emitir autorizaciones y permisos.</a:t>
                      </a:r>
                      <a:endParaRPr lang="es-MX" sz="1800" dirty="0">
                        <a:solidFill>
                          <a:srgbClr val="000000"/>
                        </a:solidFill>
                        <a:latin typeface="Arial"/>
                        <a:ea typeface="Arial"/>
                      </a:endParaRPr>
                    </a:p>
                    <a:p>
                      <a:pPr algn="just">
                        <a:lnSpc>
                          <a:spcPct val="115000"/>
                        </a:lnSpc>
                        <a:spcAft>
                          <a:spcPts val="0"/>
                        </a:spcAft>
                        <a:buFont typeface="Arial" pitchFamily="34" charset="0"/>
                        <a:buChar char="•"/>
                      </a:pPr>
                      <a:r>
                        <a:rPr lang="es-MX" sz="1800" dirty="0">
                          <a:solidFill>
                            <a:srgbClr val="000000"/>
                          </a:solidFill>
                          <a:latin typeface="Century Gothic"/>
                          <a:ea typeface="Century Gothic"/>
                          <a:cs typeface="Century Gothic"/>
                        </a:rPr>
                        <a:t>La presentación estaría dirigida a la comunidad estudiantil, padres de familia y profesores.</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2 Rectángulo"/>
          <p:cNvSpPr/>
          <p:nvPr/>
        </p:nvSpPr>
        <p:spPr>
          <a:xfrm>
            <a:off x="0" y="0"/>
            <a:ext cx="3216458" cy="769441"/>
          </a:xfrm>
          <a:prstGeom prst="rect">
            <a:avLst/>
          </a:prstGeom>
        </p:spPr>
        <p:txBody>
          <a:bodyPr wrap="none">
            <a:spAutoFit/>
          </a:bodyPr>
          <a:lstStyle/>
          <a:p>
            <a:r>
              <a:rPr lang="es-MX" sz="4400" b="1" dirty="0" smtClean="0">
                <a:effectLst>
                  <a:glow rad="101600">
                    <a:schemeClr val="accent1">
                      <a:satMod val="175000"/>
                      <a:alpha val="40000"/>
                    </a:schemeClr>
                  </a:glow>
                  <a:outerShdw blurRad="38100" dist="38100" dir="2700000" algn="tl">
                    <a:srgbClr val="000000">
                      <a:alpha val="43137"/>
                    </a:srgbClr>
                  </a:outerShdw>
                </a:effectLst>
              </a:rPr>
              <a:t>Presentación</a:t>
            </a:r>
            <a:endParaRPr lang="es-MX" sz="4400" dirty="0">
              <a:effectLst>
                <a:glow rad="101600">
                  <a:schemeClr val="accent1">
                    <a:satMod val="175000"/>
                    <a:alpha val="40000"/>
                  </a:schemeClr>
                </a:glow>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685800"/>
            <a:ext cx="8458200" cy="1143000"/>
          </a:xfrm>
        </p:spPr>
        <p:txBody>
          <a:bodyPr>
            <a:noAutofit/>
          </a:bodyPr>
          <a:lstStyle/>
          <a:p>
            <a:r>
              <a:rPr lang="es-MX" sz="3600" b="1" dirty="0" smtClean="0">
                <a:effectLst>
                  <a:glow rad="139700">
                    <a:schemeClr val="accent1">
                      <a:satMod val="175000"/>
                      <a:alpha val="40000"/>
                    </a:schemeClr>
                  </a:glow>
                  <a:outerShdw blurRad="38100" dist="38100" dir="2700000" algn="tl">
                    <a:srgbClr val="000000">
                      <a:alpha val="43137"/>
                    </a:srgbClr>
                  </a:outerShdw>
                </a:effectLst>
              </a:rPr>
              <a:t>“USOS DE LA HERBOLARIA EN EL MÉXICO DEL SIGLO XXI”</a:t>
            </a:r>
            <a:br>
              <a:rPr lang="es-MX" sz="3600" b="1" dirty="0" smtClean="0">
                <a:effectLst>
                  <a:glow rad="139700">
                    <a:schemeClr val="accent1">
                      <a:satMod val="175000"/>
                      <a:alpha val="40000"/>
                    </a:schemeClr>
                  </a:glow>
                  <a:outerShdw blurRad="38100" dist="38100" dir="2700000" algn="tl">
                    <a:srgbClr val="000000">
                      <a:alpha val="43137"/>
                    </a:srgbClr>
                  </a:outerShdw>
                </a:effectLst>
              </a:rPr>
            </a:br>
            <a:endParaRPr lang="es-MX" sz="3600" b="1" dirty="0">
              <a:effectLst>
                <a:glow rad="139700">
                  <a:schemeClr val="accent1">
                    <a:satMod val="175000"/>
                    <a:alpha val="40000"/>
                  </a:schemeClr>
                </a:glow>
                <a:outerShdw blurRad="38100" dist="38100" dir="2700000" algn="tl">
                  <a:srgbClr val="000000">
                    <a:alpha val="43137"/>
                  </a:srgbClr>
                </a:outerShdw>
              </a:effectLst>
            </a:endParaRPr>
          </a:p>
        </p:txBody>
      </p:sp>
      <p:sp>
        <p:nvSpPr>
          <p:cNvPr id="3" name="2 Marcador de contenido"/>
          <p:cNvSpPr>
            <a:spLocks noGrp="1"/>
          </p:cNvSpPr>
          <p:nvPr>
            <p:ph idx="1"/>
          </p:nvPr>
        </p:nvSpPr>
        <p:spPr>
          <a:xfrm>
            <a:off x="533400" y="2667000"/>
            <a:ext cx="8229600" cy="4525963"/>
          </a:xfrm>
        </p:spPr>
        <p:txBody>
          <a:bodyPr>
            <a:normAutofit/>
          </a:bodyPr>
          <a:lstStyle/>
          <a:p>
            <a:pPr algn="just">
              <a:lnSpc>
                <a:spcPct val="150000"/>
              </a:lnSpc>
            </a:pPr>
            <a:r>
              <a:rPr lang="es-MX" sz="2000" dirty="0" smtClean="0">
                <a:latin typeface="Century Gothic" pitchFamily="34" charset="0"/>
              </a:rPr>
              <a:t>En el presente trabajo se tiene contemplado dedicarle 4 horas al mes desde el punto de vista interdisciplinario, las cuales 2 horas van a estar dedicados para la presentación del proyecto y las siguientes 2 horas para trabajo de laboratorio.</a:t>
            </a:r>
          </a:p>
          <a:p>
            <a:pPr>
              <a:lnSpc>
                <a:spcPct val="150000"/>
              </a:lnSpc>
            </a:pPr>
            <a:endParaRPr lang="es-MX"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4849597" cy="646331"/>
          </a:xfrm>
          <a:prstGeom prst="rect">
            <a:avLst/>
          </a:prstGeom>
        </p:spPr>
        <p:txBody>
          <a:bodyPr wrap="none">
            <a:spAutoFit/>
          </a:bodyPr>
          <a:lstStyle/>
          <a:p>
            <a:r>
              <a:rPr lang="es-MX" sz="3600" b="1" dirty="0" smtClean="0">
                <a:effectLst>
                  <a:outerShdw blurRad="38100" dist="38100" dir="2700000" algn="tl">
                    <a:srgbClr val="000000">
                      <a:alpha val="43137"/>
                    </a:srgbClr>
                  </a:outerShdw>
                </a:effectLst>
              </a:rPr>
              <a:t>Evaluación del Proyecto</a:t>
            </a:r>
            <a:endParaRPr lang="es-MX" sz="3600" dirty="0">
              <a:effectLst>
                <a:outerShdw blurRad="38100" dist="38100" dir="2700000" algn="tl">
                  <a:srgbClr val="000000">
                    <a:alpha val="43137"/>
                  </a:srgbClr>
                </a:outerShdw>
              </a:effectLst>
            </a:endParaRPr>
          </a:p>
        </p:txBody>
      </p:sp>
      <p:graphicFrame>
        <p:nvGraphicFramePr>
          <p:cNvPr id="3" name="2 Tabla"/>
          <p:cNvGraphicFramePr>
            <a:graphicFrameLocks noGrp="1"/>
          </p:cNvGraphicFramePr>
          <p:nvPr/>
        </p:nvGraphicFramePr>
        <p:xfrm>
          <a:off x="228599" y="762000"/>
          <a:ext cx="8763001" cy="5928260"/>
        </p:xfrm>
        <a:graphic>
          <a:graphicData uri="http://schemas.openxmlformats.org/drawingml/2006/table">
            <a:tbl>
              <a:tblPr/>
              <a:tblGrid>
                <a:gridCol w="2819401">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2971800">
                  <a:extLst>
                    <a:ext uri="{9D8B030D-6E8A-4147-A177-3AD203B41FA5}">
                      <a16:colId xmlns:a16="http://schemas.microsoft.com/office/drawing/2014/main" xmlns="" val="20002"/>
                    </a:ext>
                  </a:extLst>
                </a:gridCol>
              </a:tblGrid>
              <a:tr h="869316">
                <a:tc>
                  <a:txBody>
                    <a:bodyPr/>
                    <a:lstStyle/>
                    <a:p>
                      <a:pPr algn="ctr">
                        <a:lnSpc>
                          <a:spcPct val="115000"/>
                        </a:lnSpc>
                        <a:spcAft>
                          <a:spcPts val="0"/>
                        </a:spcAft>
                      </a:pPr>
                      <a:r>
                        <a:rPr lang="es-MX" sz="1600" b="1" dirty="0" smtClean="0">
                          <a:solidFill>
                            <a:srgbClr val="000000"/>
                          </a:solidFill>
                          <a:latin typeface="Century Gothic"/>
                          <a:ea typeface="Century Gothic"/>
                          <a:cs typeface="Century Gothic"/>
                        </a:rPr>
                        <a:t>¿</a:t>
                      </a:r>
                      <a:r>
                        <a:rPr lang="es-MX" sz="1600" b="1" dirty="0">
                          <a:solidFill>
                            <a:srgbClr val="000000"/>
                          </a:solidFill>
                          <a:latin typeface="Century Gothic"/>
                          <a:ea typeface="Century Gothic"/>
                          <a:cs typeface="Century Gothic"/>
                        </a:rPr>
                        <a:t>Qué aspectos se evalúan del proyecto?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600" b="1" dirty="0" smtClean="0">
                          <a:solidFill>
                            <a:srgbClr val="000000"/>
                          </a:solidFill>
                          <a:latin typeface="Century Gothic"/>
                          <a:ea typeface="Century Gothic"/>
                          <a:cs typeface="Century Gothic"/>
                        </a:rPr>
                        <a:t> </a:t>
                      </a:r>
                      <a:r>
                        <a:rPr lang="es-MX" sz="1600" b="1" dirty="0">
                          <a:solidFill>
                            <a:srgbClr val="000000"/>
                          </a:solidFill>
                          <a:latin typeface="Century Gothic"/>
                          <a:ea typeface="Century Gothic"/>
                          <a:cs typeface="Century Gothic"/>
                        </a:rPr>
                        <a:t>¿Cuáles son los criterios que se utilizan para evaluar cada aspecto?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600" b="1" dirty="0" smtClean="0">
                          <a:solidFill>
                            <a:srgbClr val="000000"/>
                          </a:solidFill>
                          <a:latin typeface="Century Gothic"/>
                          <a:ea typeface="Century Gothic"/>
                          <a:cs typeface="Century Gothic"/>
                        </a:rPr>
                        <a:t>Herramientas </a:t>
                      </a:r>
                      <a:r>
                        <a:rPr lang="es-MX" sz="1600" b="1" dirty="0">
                          <a:solidFill>
                            <a:srgbClr val="000000"/>
                          </a:solidFill>
                          <a:latin typeface="Century Gothic"/>
                          <a:ea typeface="Century Gothic"/>
                          <a:cs typeface="Century Gothic"/>
                        </a:rPr>
                        <a:t>e instrumentos de evaluación que se utilizan.</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xmlns="" val="10000"/>
                  </a:ext>
                </a:extLst>
              </a:tr>
              <a:tr h="4998084">
                <a:tc>
                  <a:txBody>
                    <a:bodyPr/>
                    <a:lstStyle/>
                    <a:p>
                      <a:pPr>
                        <a:lnSpc>
                          <a:spcPct val="115000"/>
                        </a:lnSpc>
                        <a:spcAft>
                          <a:spcPts val="0"/>
                        </a:spcAft>
                      </a:pPr>
                      <a:endParaRPr lang="es-MX" sz="1600" dirty="0">
                        <a:solidFill>
                          <a:srgbClr val="000000"/>
                        </a:solidFill>
                        <a:latin typeface="Century Gothic"/>
                        <a:ea typeface="Century Gothic"/>
                        <a:cs typeface="Century Gothic"/>
                      </a:endParaRPr>
                    </a:p>
                    <a:p>
                      <a:pPr>
                        <a:lnSpc>
                          <a:spcPct val="115000"/>
                        </a:lnSpc>
                        <a:spcAft>
                          <a:spcPts val="0"/>
                        </a:spcAft>
                      </a:pPr>
                      <a:r>
                        <a:rPr lang="es-MX" sz="1600" dirty="0">
                          <a:solidFill>
                            <a:srgbClr val="000000"/>
                          </a:solidFill>
                          <a:latin typeface="Century Gothic"/>
                          <a:ea typeface="Century Gothic"/>
                          <a:cs typeface="Century Gothic"/>
                        </a:rPr>
                        <a:t>La organización. </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La estructura del proyecto.</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El orden y coherencia del mismo.</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La recopilación de la información.</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La escritura y experimentación.</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 </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600" dirty="0">
                        <a:solidFill>
                          <a:srgbClr val="000000"/>
                        </a:solidFill>
                        <a:latin typeface="Century Gothic"/>
                        <a:ea typeface="Century Gothic"/>
                        <a:cs typeface="Century Gothic"/>
                      </a:endParaRPr>
                    </a:p>
                    <a:p>
                      <a:pPr>
                        <a:lnSpc>
                          <a:spcPct val="115000"/>
                        </a:lnSpc>
                        <a:spcAft>
                          <a:spcPts val="0"/>
                        </a:spcAft>
                      </a:pPr>
                      <a:r>
                        <a:rPr lang="es-MX" sz="1600" dirty="0">
                          <a:solidFill>
                            <a:srgbClr val="000000"/>
                          </a:solidFill>
                          <a:latin typeface="Century Gothic"/>
                          <a:ea typeface="Century Gothic"/>
                          <a:cs typeface="Century Gothic"/>
                        </a:rPr>
                        <a:t>Presentaciones iniciales de avances del proyecto.</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Trabajo escrito.</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Trabajo de laboratorio para elaborar un producto herbolario.</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Presentación final del proyecto.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600" dirty="0">
                        <a:solidFill>
                          <a:srgbClr val="000000"/>
                        </a:solidFill>
                        <a:latin typeface="Century Gothic"/>
                        <a:ea typeface="Century Gothic"/>
                        <a:cs typeface="Century Gothic"/>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Guía de observación para orientar la investigación, para detectar áreas de oportunidad y mejorar desempeño. </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Lista de cotejo, como evaluación interna y se efectuara en cada etapa de la investigación para identificar el logro de objetivos planteados.</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Autoevaluación del desempeño en la investigación. </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hlinkClick r:id="" action="ppaction://hlinkshowjump?jump=nextslide"/>
            <a:hlinkHover r:id="" action="ppaction://hlinkshowjump?jump=nextslide"/>
          </p:cNvPr>
          <p:cNvSpPr txBox="1"/>
          <p:nvPr/>
        </p:nvSpPr>
        <p:spPr>
          <a:xfrm>
            <a:off x="1752600" y="2438400"/>
            <a:ext cx="5562600" cy="1323439"/>
          </a:xfrm>
          <a:prstGeom prst="rect">
            <a:avLst/>
          </a:prstGeom>
          <a:noFill/>
        </p:spPr>
        <p:txBody>
          <a:bodyPr wrap="square" rtlCol="0">
            <a:spAutoFit/>
          </a:bodyPr>
          <a:lstStyle/>
          <a:p>
            <a:r>
              <a:rPr lang="es-MX" sz="8000" b="1" dirty="0" smtClean="0">
                <a:effectLst>
                  <a:glow rad="228600">
                    <a:schemeClr val="accent1">
                      <a:satMod val="175000"/>
                      <a:alpha val="40000"/>
                    </a:schemeClr>
                  </a:glow>
                </a:effectLst>
              </a:rPr>
              <a:t>INFOGRAFÍA</a:t>
            </a:r>
            <a:endParaRPr lang="es-MX" sz="8000" b="1" dirty="0">
              <a:effectLst>
                <a:glow rad="2286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NFOGRAFÌA .png"/>
          <p:cNvPicPr>
            <a:picLocks noChangeAspect="1"/>
          </p:cNvPicPr>
          <p:nvPr/>
        </p:nvPicPr>
        <p:blipFill>
          <a:blip r:embed="rId2" cstate="print"/>
          <a:stretch>
            <a:fillRect/>
          </a:stretch>
        </p:blipFill>
        <p:spPr>
          <a:xfrm>
            <a:off x="3200400" y="228600"/>
            <a:ext cx="27432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19200" y="1066800"/>
          <a:ext cx="7239000" cy="5029200"/>
        </p:xfrm>
        <a:graphic>
          <a:graphicData uri="http://schemas.openxmlformats.org/drawingml/2006/table">
            <a:tbl>
              <a:tblPr/>
              <a:tblGrid>
                <a:gridCol w="7239000">
                  <a:extLst>
                    <a:ext uri="{9D8B030D-6E8A-4147-A177-3AD203B41FA5}">
                      <a16:colId xmlns:a16="http://schemas.microsoft.com/office/drawing/2014/main" xmlns="" val="20000"/>
                    </a:ext>
                  </a:extLst>
                </a:gridCol>
              </a:tblGrid>
              <a:tr h="337195">
                <a:tc>
                  <a:txBody>
                    <a:bodyPr/>
                    <a:lstStyle/>
                    <a:p>
                      <a:pPr algn="ctr">
                        <a:lnSpc>
                          <a:spcPct val="115000"/>
                        </a:lnSpc>
                        <a:spcAft>
                          <a:spcPts val="0"/>
                        </a:spcAft>
                      </a:pPr>
                      <a:r>
                        <a:rPr lang="es-MX" sz="800" b="1" dirty="0">
                          <a:solidFill>
                            <a:srgbClr val="1C4587"/>
                          </a:solidFill>
                          <a:latin typeface="Century Gothic"/>
                          <a:ea typeface="Century Gothic"/>
                          <a:cs typeface="Century Gothic"/>
                        </a:rPr>
                        <a:t> Planeación de Proyectos Interdisciplinarios</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xmlns="" val="10000"/>
                  </a:ext>
                </a:extLst>
              </a:tr>
              <a:tr h="4692005">
                <a:tc>
                  <a:txBody>
                    <a:bodyPr/>
                    <a:lstStyle/>
                    <a:p>
                      <a:pPr>
                        <a:lnSpc>
                          <a:spcPct val="115000"/>
                        </a:lnSpc>
                        <a:spcAft>
                          <a:spcPts val="0"/>
                        </a:spcAft>
                      </a:pP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¿A qué responde la necesidad de crear proyectos interdisciplinarios como medio de aprendizaje hoy en día?</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A la necesidades de buscar una ruta diferente en la educación del siglo XXI, donde se requiere observar con mayor detención los procesos del contextos en el que se desenvuelven. Con el fin de que los alumnos trabajen de manera autónoma, a través de relacionar la información.</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¿Cuáles podrían ser los elementos fundamentales para la estructuración y planeación de los proyectos interdisciplinarios?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Compromiso del docente para generar en los alumnos conexiones en la currícula y ejecución, así como generar herramientas y transferirlas a diferentes ejes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Identificar los elementos necesarios de las asignaturas involucradas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Como docente tener conocimiento del programa y compartirlo con otros profesores </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¿Cuál es “el método” o “los pasos” para acercarme a la Interdisciplinariedad?</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Los  profesores conozcan los elementos de sus programas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Reconocer y jerarquizar los elementos de los programas en la actualidad</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Relacionarse con docentes de diferentes áreas para encontrar conexiones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Identificar un elemento de la realidad para problematizar, explicar e innovar con el fin integrar las diferentes áreas</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¿Qué características debe tener el nombre del proyecto interdisciplinario</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Ver la problematización</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Saber que materias están involucradas en las problematización</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Conocer desde que eje se va a tratar</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Escucha a los alumnos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Percibir  la carga desde las diferentes perspectivas </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939709" y="1267602"/>
          <a:ext cx="5264582" cy="4322796"/>
        </p:xfrm>
        <a:graphic>
          <a:graphicData uri="http://schemas.openxmlformats.org/drawingml/2006/table">
            <a:tbl>
              <a:tblPr/>
              <a:tblGrid>
                <a:gridCol w="5264582">
                  <a:extLst>
                    <a:ext uri="{9D8B030D-6E8A-4147-A177-3AD203B41FA5}">
                      <a16:colId xmlns:a16="http://schemas.microsoft.com/office/drawing/2014/main" xmlns="" val="20000"/>
                    </a:ext>
                  </a:extLst>
                </a:gridCol>
              </a:tblGrid>
              <a:tr h="190874">
                <a:tc>
                  <a:txBody>
                    <a:bodyPr/>
                    <a:lstStyle/>
                    <a:p>
                      <a:pPr algn="ctr">
                        <a:lnSpc>
                          <a:spcPct val="115000"/>
                        </a:lnSpc>
                        <a:spcAft>
                          <a:spcPts val="0"/>
                        </a:spcAft>
                      </a:pPr>
                      <a:r>
                        <a:rPr lang="es-MX" sz="700" b="1" dirty="0">
                          <a:solidFill>
                            <a:srgbClr val="1C4587"/>
                          </a:solidFill>
                          <a:latin typeface="Century Gothic"/>
                          <a:ea typeface="Century Gothic"/>
                          <a:cs typeface="Century Gothic"/>
                        </a:rPr>
                        <a:t>Gestión de Proyectos interdisciplinarios</a:t>
                      </a:r>
                      <a:endParaRPr lang="es-MX" sz="700" dirty="0">
                        <a:solidFill>
                          <a:srgbClr val="000000"/>
                        </a:solidFill>
                        <a:latin typeface="Arial"/>
                        <a:ea typeface="Arial"/>
                      </a:endParaRPr>
                    </a:p>
                  </a:txBody>
                  <a:tcPr marL="37902" marR="37902" marT="37902" marB="37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xmlns="" val="10000"/>
                  </a:ext>
                </a:extLst>
              </a:tr>
              <a:tr h="3873125">
                <a:tc>
                  <a:txBody>
                    <a:bodyPr/>
                    <a:lstStyle/>
                    <a:p>
                      <a:pPr>
                        <a:lnSpc>
                          <a:spcPct val="115000"/>
                        </a:lnSpc>
                        <a:spcAft>
                          <a:spcPts val="0"/>
                        </a:spcAft>
                      </a:pPr>
                      <a:endParaRPr lang="es-MX" sz="700" dirty="0">
                        <a:solidFill>
                          <a:srgbClr val="1C4587"/>
                        </a:solidFill>
                        <a:latin typeface="Century Gothic"/>
                        <a:ea typeface="Century Gothic"/>
                        <a:cs typeface="Century Gothic"/>
                      </a:endParaRPr>
                    </a:p>
                    <a:p>
                      <a:pPr algn="just">
                        <a:lnSpc>
                          <a:spcPct val="115000"/>
                        </a:lnSpc>
                        <a:spcAft>
                          <a:spcPts val="0"/>
                        </a:spcAft>
                      </a:pPr>
                      <a:r>
                        <a:rPr lang="es-MX" sz="700" b="1" dirty="0">
                          <a:solidFill>
                            <a:srgbClr val="1C4587"/>
                          </a:solidFill>
                          <a:latin typeface="Century Gothic"/>
                          <a:ea typeface="Century Gothic"/>
                          <a:cs typeface="Century Gothic"/>
                        </a:rPr>
                        <a:t>¿Qué factores debo tomar en cuenta para hacer un proyecto?</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Elegir un momento del año</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Realizar una organización en los horarios (tanto con profesores como alumnos)</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Dividir el proyecto en etapas con productos medibles para la evaluación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Identificar los contenidos de cada eje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Concretar el proyecto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Difundirlo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Reflexionar y analizar las experiencias  </a:t>
                      </a:r>
                      <a:endParaRPr lang="es-MX" sz="700" dirty="0">
                        <a:solidFill>
                          <a:srgbClr val="000000"/>
                        </a:solidFill>
                        <a:latin typeface="Arial"/>
                        <a:ea typeface="Arial"/>
                      </a:endParaRPr>
                    </a:p>
                    <a:p>
                      <a:pPr algn="just">
                        <a:lnSpc>
                          <a:spcPct val="115000"/>
                        </a:lnSpc>
                        <a:spcAft>
                          <a:spcPts val="0"/>
                        </a:spcAft>
                      </a:pPr>
                      <a:r>
                        <a:rPr lang="es-MX" sz="700" b="1" dirty="0">
                          <a:solidFill>
                            <a:srgbClr val="1C4587"/>
                          </a:solidFill>
                          <a:latin typeface="Century Gothic"/>
                          <a:ea typeface="Century Gothic"/>
                          <a:cs typeface="Century Gothic"/>
                        </a:rPr>
                        <a:t>¿Cómo lo debo organizar?</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Tener claridad en las fases</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Crear espacios para las fuentes de información</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Brindar formas de organización</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Conocer los recursos que se utilicen</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Llegar a la síntesis y a la expresión del proyecto   </a:t>
                      </a:r>
                      <a:endParaRPr lang="es-MX" sz="700" dirty="0">
                        <a:solidFill>
                          <a:srgbClr val="000000"/>
                        </a:solidFill>
                        <a:latin typeface="Arial"/>
                        <a:ea typeface="Arial"/>
                      </a:endParaRPr>
                    </a:p>
                    <a:p>
                      <a:pPr algn="just">
                        <a:lnSpc>
                          <a:spcPct val="115000"/>
                        </a:lnSpc>
                        <a:spcAft>
                          <a:spcPts val="0"/>
                        </a:spcAft>
                      </a:pPr>
                      <a:r>
                        <a:rPr lang="es-MX" sz="700" b="1" dirty="0">
                          <a:solidFill>
                            <a:srgbClr val="1C4587"/>
                          </a:solidFill>
                          <a:latin typeface="Century Gothic"/>
                          <a:ea typeface="Century Gothic"/>
                          <a:cs typeface="Century Gothic"/>
                        </a:rPr>
                        <a:t>¿Cómo puedo identificar los puntos de interacción que permitan una indagación, desde situaciones complejas o la problematización?</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Entender cuáles son los factores y las relaciones de complejidad</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Comprender la complejidad en las problematizaciones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Enseñar a problematizar, a través, de los diferentes factores</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Plantear posibilidades para enriquecer el proceso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Motivar el pensamiento crítico </a:t>
                      </a:r>
                      <a:endParaRPr lang="es-MX" sz="700" dirty="0">
                        <a:solidFill>
                          <a:srgbClr val="000000"/>
                        </a:solidFill>
                        <a:latin typeface="Arial"/>
                        <a:ea typeface="Arial"/>
                      </a:endParaRPr>
                    </a:p>
                    <a:p>
                      <a:pPr algn="just">
                        <a:lnSpc>
                          <a:spcPct val="115000"/>
                        </a:lnSpc>
                        <a:spcAft>
                          <a:spcPts val="0"/>
                        </a:spcAft>
                      </a:pPr>
                      <a:r>
                        <a:rPr lang="es-MX" sz="700" b="1" dirty="0">
                          <a:solidFill>
                            <a:srgbClr val="1C4587"/>
                          </a:solidFill>
                          <a:latin typeface="Century Gothic"/>
                          <a:ea typeface="Century Gothic"/>
                          <a:cs typeface="Century Gothic"/>
                        </a:rPr>
                        <a:t>¿En qué debo poner atención, para saber si  es necesario hacer cambios en el  trabajo diario que ya realizo?</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Saber cuál es la búsqueda</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Conocer el proceso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Visualizar los conceptos y saber cuáles son relevantes</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Saber a qué aprendizajes se quieren llegar</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Conocer el proceso de resolución</a:t>
                      </a:r>
                      <a:endParaRPr lang="es-MX" sz="700" dirty="0">
                        <a:solidFill>
                          <a:srgbClr val="000000"/>
                        </a:solidFill>
                        <a:latin typeface="Arial"/>
                        <a:ea typeface="Arial"/>
                      </a:endParaRPr>
                    </a:p>
                    <a:p>
                      <a:pPr algn="just">
                        <a:lnSpc>
                          <a:spcPct val="115000"/>
                        </a:lnSpc>
                        <a:spcAft>
                          <a:spcPts val="0"/>
                        </a:spcAft>
                      </a:pPr>
                      <a:r>
                        <a:rPr lang="es-MX" sz="700" b="1" dirty="0">
                          <a:solidFill>
                            <a:srgbClr val="1C4587"/>
                          </a:solidFill>
                          <a:latin typeface="Century Gothic"/>
                          <a:ea typeface="Century Gothic"/>
                          <a:cs typeface="Century Gothic"/>
                        </a:rPr>
                        <a:t>¿Cómo beneficia al aprendizaje el trabajo interdisciplinario? </a:t>
                      </a:r>
                      <a:endParaRPr lang="es-MX" sz="700" dirty="0">
                        <a:solidFill>
                          <a:srgbClr val="000000"/>
                        </a:solidFill>
                        <a:latin typeface="Arial"/>
                        <a:ea typeface="Arial"/>
                      </a:endParaRPr>
                    </a:p>
                    <a:p>
                      <a:pPr marL="342900" lvl="0" indent="-342900">
                        <a:lnSpc>
                          <a:spcPct val="115000"/>
                        </a:lnSpc>
                        <a:spcAft>
                          <a:spcPts val="0"/>
                        </a:spcAft>
                        <a:buFont typeface="Symbol"/>
                        <a:buChar char=""/>
                      </a:pPr>
                      <a:r>
                        <a:rPr lang="es-MX" sz="700" dirty="0">
                          <a:solidFill>
                            <a:srgbClr val="1C4587"/>
                          </a:solidFill>
                          <a:latin typeface="Century Gothic"/>
                          <a:ea typeface="Century Gothic"/>
                          <a:cs typeface="Century Gothic"/>
                        </a:rPr>
                        <a:t>En  la crítica, la conceptualización y la reflexión </a:t>
                      </a:r>
                      <a:endParaRPr lang="es-MX" sz="700" dirty="0">
                        <a:solidFill>
                          <a:srgbClr val="000000"/>
                        </a:solidFill>
                        <a:latin typeface="Arial"/>
                        <a:ea typeface="Arial"/>
                      </a:endParaRPr>
                    </a:p>
                    <a:p>
                      <a:pPr marL="342900" lvl="0" indent="-342900">
                        <a:lnSpc>
                          <a:spcPct val="115000"/>
                        </a:lnSpc>
                        <a:spcAft>
                          <a:spcPts val="0"/>
                        </a:spcAft>
                        <a:buFont typeface="Symbol"/>
                        <a:buChar char=""/>
                      </a:pPr>
                      <a:r>
                        <a:rPr lang="es-MX" sz="700" dirty="0">
                          <a:solidFill>
                            <a:srgbClr val="1C4587"/>
                          </a:solidFill>
                          <a:latin typeface="Century Gothic"/>
                          <a:ea typeface="Century Gothic"/>
                          <a:cs typeface="Century Gothic"/>
                        </a:rPr>
                        <a:t>En las conexiones entre diferentes ejes y la búsqueda de nuevos conceptos</a:t>
                      </a:r>
                      <a:endParaRPr lang="es-MX" sz="700" dirty="0">
                        <a:solidFill>
                          <a:srgbClr val="000000"/>
                        </a:solidFill>
                        <a:latin typeface="Arial"/>
                        <a:ea typeface="Arial"/>
                      </a:endParaRPr>
                    </a:p>
                    <a:p>
                      <a:pPr marL="342900" lvl="0" indent="-342900">
                        <a:lnSpc>
                          <a:spcPct val="115000"/>
                        </a:lnSpc>
                        <a:spcAft>
                          <a:spcPts val="0"/>
                        </a:spcAft>
                        <a:buFont typeface="Symbol"/>
                        <a:buChar char=""/>
                      </a:pPr>
                      <a:r>
                        <a:rPr lang="es-MX" sz="700" dirty="0">
                          <a:solidFill>
                            <a:srgbClr val="1C4587"/>
                          </a:solidFill>
                          <a:latin typeface="Century Gothic"/>
                          <a:ea typeface="Century Gothic"/>
                          <a:cs typeface="Century Gothic"/>
                        </a:rPr>
                        <a:t>En la apertura de la consciencia </a:t>
                      </a:r>
                      <a:endParaRPr lang="es-MX" sz="700" dirty="0">
                        <a:solidFill>
                          <a:srgbClr val="000000"/>
                        </a:solidFill>
                        <a:latin typeface="Arial"/>
                        <a:ea typeface="Arial"/>
                      </a:endParaRPr>
                    </a:p>
                    <a:p>
                      <a:pPr marL="342900" lvl="0" indent="-342900">
                        <a:lnSpc>
                          <a:spcPct val="115000"/>
                        </a:lnSpc>
                        <a:spcAft>
                          <a:spcPts val="0"/>
                        </a:spcAft>
                        <a:buFont typeface="Symbol"/>
                        <a:buChar char=""/>
                      </a:pPr>
                      <a:r>
                        <a:rPr lang="es-MX" sz="700" dirty="0">
                          <a:solidFill>
                            <a:srgbClr val="1C4587"/>
                          </a:solidFill>
                          <a:latin typeface="Century Gothic"/>
                          <a:ea typeface="Century Gothic"/>
                          <a:cs typeface="Century Gothic"/>
                        </a:rPr>
                        <a:t>En identificar los procesos para que los conocimientos queden solidificados</a:t>
                      </a:r>
                      <a:endParaRPr lang="es-MX" sz="700" dirty="0">
                        <a:solidFill>
                          <a:srgbClr val="000000"/>
                        </a:solidFill>
                        <a:latin typeface="Arial"/>
                        <a:ea typeface="Arial"/>
                      </a:endParaRPr>
                    </a:p>
                  </a:txBody>
                  <a:tcPr marL="37902" marR="37902" marT="37902" marB="37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24000" y="2079352"/>
          <a:ext cx="6096000" cy="2699296"/>
        </p:xfrm>
        <a:graphic>
          <a:graphicData uri="http://schemas.openxmlformats.org/drawingml/2006/table">
            <a:tbl>
              <a:tblPr/>
              <a:tblGrid>
                <a:gridCol w="6096000">
                  <a:extLst>
                    <a:ext uri="{9D8B030D-6E8A-4147-A177-3AD203B41FA5}">
                      <a16:colId xmlns:a16="http://schemas.microsoft.com/office/drawing/2014/main" xmlns="" val="20000"/>
                    </a:ext>
                  </a:extLst>
                </a:gridCol>
              </a:tblGrid>
              <a:tr h="221018">
                <a:tc>
                  <a:txBody>
                    <a:bodyPr/>
                    <a:lstStyle/>
                    <a:p>
                      <a:pPr algn="ctr">
                        <a:lnSpc>
                          <a:spcPct val="115000"/>
                        </a:lnSpc>
                        <a:spcAft>
                          <a:spcPts val="0"/>
                        </a:spcAft>
                      </a:pPr>
                      <a:r>
                        <a:rPr lang="es-MX" sz="800" b="1" dirty="0">
                          <a:solidFill>
                            <a:srgbClr val="1C4587"/>
                          </a:solidFill>
                          <a:latin typeface="Century Gothic"/>
                          <a:ea typeface="Century Gothic"/>
                          <a:cs typeface="Century Gothic"/>
                        </a:rPr>
                        <a:t>Documentación del proceso y portafolios de evidencias</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xmlns="" val="10000"/>
                  </a:ext>
                </a:extLst>
              </a:tr>
              <a:tr h="2352907">
                <a:tc>
                  <a:txBody>
                    <a:bodyPr/>
                    <a:lstStyle/>
                    <a:p>
                      <a:pPr>
                        <a:lnSpc>
                          <a:spcPct val="115000"/>
                        </a:lnSpc>
                        <a:spcAft>
                          <a:spcPts val="0"/>
                        </a:spcAft>
                      </a:pP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¿Qué entiendo por “documentación”?</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Proceso del docente como observador en la exploración, indagación y aprendizaje de los alumnos para identificar la comprensión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Evidencias claras y objetivas del proceso de construcción</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Reconocer que el otro está aprendiendo</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Pruebas que muestren las conexiones </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¿Qué evidencias concretas de documentación estaría esperando, cuando trabajo de manera interdisciplinaria?</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La palabra, grabaciones, fotos, videos y/o herramientas tecnológicas</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 </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¿Cuál es la intención de documentar en un proyecto y quién lo debe hacer?</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Conocer el PARA QUÉ se está utilizando este ejercicio de documentación, con el fin de valorar la significación y la comprensión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Saber que toda acción es valiosa</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Crear una motivación intrínseca a través del logro</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Tanto profesores como alumnos  </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 </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24000" y="2289664"/>
          <a:ext cx="6096000" cy="2278672"/>
        </p:xfrm>
        <a:graphic>
          <a:graphicData uri="http://schemas.openxmlformats.org/drawingml/2006/table">
            <a:tbl>
              <a:tblPr/>
              <a:tblGrid>
                <a:gridCol w="6096000">
                  <a:extLst>
                    <a:ext uri="{9D8B030D-6E8A-4147-A177-3AD203B41FA5}">
                      <a16:colId xmlns:a16="http://schemas.microsoft.com/office/drawing/2014/main" xmlns="" val="20000"/>
                    </a:ext>
                  </a:extLst>
                </a:gridCol>
              </a:tblGrid>
              <a:tr h="221018">
                <a:tc>
                  <a:txBody>
                    <a:bodyPr/>
                    <a:lstStyle/>
                    <a:p>
                      <a:pPr>
                        <a:lnSpc>
                          <a:spcPct val="115000"/>
                        </a:lnSpc>
                        <a:spcAft>
                          <a:spcPts val="0"/>
                        </a:spcAft>
                      </a:pPr>
                      <a:r>
                        <a:rPr lang="es-MX" sz="800" b="1" dirty="0">
                          <a:solidFill>
                            <a:srgbClr val="1C4587"/>
                          </a:solidFill>
                          <a:latin typeface="Century Gothic"/>
                          <a:ea typeface="Century Gothic"/>
                          <a:cs typeface="Century Gothic"/>
                        </a:rPr>
                        <a:t>               El desarrollo profesional y la formación docente</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6FA8DC"/>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xmlns="" val="10000"/>
                  </a:ext>
                </a:extLst>
              </a:tr>
              <a:tr h="1953178">
                <a:tc>
                  <a:txBody>
                    <a:bodyPr/>
                    <a:lstStyle/>
                    <a:p>
                      <a:pPr>
                        <a:lnSpc>
                          <a:spcPct val="115000"/>
                        </a:lnSpc>
                        <a:spcAft>
                          <a:spcPts val="0"/>
                        </a:spcAft>
                      </a:pPr>
                      <a:endParaRPr lang="es-MX" sz="800" dirty="0">
                        <a:solidFill>
                          <a:srgbClr val="1C4587"/>
                        </a:solidFill>
                        <a:latin typeface="Century Gothic"/>
                        <a:ea typeface="Century Gothic"/>
                        <a:cs typeface="Century Gothic"/>
                      </a:endParaRPr>
                    </a:p>
                    <a:p>
                      <a:pPr algn="just">
                        <a:lnSpc>
                          <a:spcPct val="115000"/>
                        </a:lnSpc>
                        <a:spcAft>
                          <a:spcPts val="0"/>
                        </a:spcAft>
                      </a:pPr>
                      <a:r>
                        <a:rPr lang="es-MX" sz="800" b="1" dirty="0">
                          <a:solidFill>
                            <a:srgbClr val="1C4587"/>
                          </a:solidFill>
                          <a:latin typeface="Century Gothic"/>
                          <a:ea typeface="Century Gothic"/>
                          <a:cs typeface="Century Gothic"/>
                        </a:rPr>
                        <a:t>¿Qué implicaciones tiene, dentro del esquema de formación docente, el trabajo orientado hacia la interdisciplinariedad?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Claridad de las experiencias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Realización de evidencias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Organización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Planeación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Reconstruir por medio de la documentación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Gestionar el acompañamiento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Percibir modelos de éxito para la educación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Comparar trabajos</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¿Qué dimensiones debo tener en cuenta, para la construcción de proyectos interdisciplinarios?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Dimensión y perspectiva sobre la evaluación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Gestión en el conocimiento de los procesos y en las actitudes de socioformación</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Disposición a aprender </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86000" y="2514600"/>
            <a:ext cx="5383205" cy="1015663"/>
          </a:xfrm>
          <a:prstGeom prst="rect">
            <a:avLst/>
          </a:prstGeom>
          <a:noFill/>
        </p:spPr>
        <p:txBody>
          <a:bodyPr wrap="none" rtlCol="0">
            <a:spAutoFit/>
          </a:bodyPr>
          <a:lstStyle/>
          <a:p>
            <a:r>
              <a:rPr lang="es-MX" sz="6000" b="1" dirty="0" smtClean="0">
                <a:effectLst>
                  <a:glow rad="139700">
                    <a:schemeClr val="accent1">
                      <a:satMod val="175000"/>
                      <a:alpha val="40000"/>
                    </a:schemeClr>
                  </a:glow>
                </a:effectLst>
                <a:latin typeface="Century Gothic" pitchFamily="34" charset="0"/>
              </a:rPr>
              <a:t>FOTOGRAFÍAS</a:t>
            </a:r>
            <a:endParaRPr lang="es-MX" sz="6000" b="1" dirty="0">
              <a:effectLst>
                <a:glow rad="139700">
                  <a:schemeClr val="accent1">
                    <a:satMod val="175000"/>
                    <a:alpha val="40000"/>
                  </a:schemeClr>
                </a:glow>
              </a:effectLst>
              <a:latin typeface="Century Gothic"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447800" y="1143000"/>
            <a:ext cx="6197600" cy="4648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219200" y="762000"/>
            <a:ext cx="7112000" cy="5334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3400" y="1066800"/>
            <a:ext cx="8229600" cy="4525963"/>
          </a:xfrm>
        </p:spPr>
        <p:txBody>
          <a:bodyPr>
            <a:normAutofit fontScale="92500" lnSpcReduction="10000"/>
          </a:bodyPr>
          <a:lstStyle/>
          <a:p>
            <a:pPr algn="just">
              <a:lnSpc>
                <a:spcPct val="150000"/>
              </a:lnSpc>
              <a:buNone/>
            </a:pPr>
            <a:endParaRPr lang="es-MX" sz="2000" dirty="0" smtClean="0">
              <a:latin typeface="Century Gothic" pitchFamily="34" charset="0"/>
            </a:endParaRPr>
          </a:p>
          <a:p>
            <a:pPr algn="just">
              <a:lnSpc>
                <a:spcPct val="150000"/>
              </a:lnSpc>
            </a:pPr>
            <a:r>
              <a:rPr lang="es-MX" sz="2000" dirty="0" smtClean="0">
                <a:latin typeface="Century Gothic" pitchFamily="34" charset="0"/>
              </a:rPr>
              <a:t>En cuanto a trabajo en campo, se dedicarán 2 horas al mes, considerando que es para recopilar información de requerimientos necesarios para obtener permisos para comercialización de productos herbolarios.</a:t>
            </a:r>
          </a:p>
          <a:p>
            <a:pPr algn="just">
              <a:lnSpc>
                <a:spcPct val="150000"/>
              </a:lnSpc>
              <a:buNone/>
            </a:pPr>
            <a:endParaRPr lang="es-MX" sz="2000" dirty="0" smtClean="0">
              <a:latin typeface="Century Gothic" pitchFamily="34" charset="0"/>
            </a:endParaRPr>
          </a:p>
          <a:p>
            <a:pPr algn="just">
              <a:lnSpc>
                <a:spcPct val="150000"/>
              </a:lnSpc>
            </a:pPr>
            <a:r>
              <a:rPr lang="es-MX" sz="2000" dirty="0" smtClean="0">
                <a:latin typeface="Century Gothic" pitchFamily="34" charset="0"/>
              </a:rPr>
              <a:t>Para este proyecto se evaluarán en los estudiantes varios rubros como son: La organización, la estructura del proyecto, el orden y la coherencia del mismo, la recopilación de la información, la experimentación y la escritura final del trabajo.</a:t>
            </a:r>
          </a:p>
          <a:p>
            <a:pPr algn="just">
              <a:lnSpc>
                <a:spcPct val="150000"/>
              </a:lnSpc>
            </a:pPr>
            <a:endParaRPr lang="es-MX" sz="2000" dirty="0">
              <a:latin typeface="Century Gothic"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457200" y="381000"/>
            <a:ext cx="8077200" cy="605159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0588" y="938213"/>
            <a:ext cx="7362825" cy="49815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47725" y="933450"/>
            <a:ext cx="7448550" cy="49911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795338" y="890588"/>
            <a:ext cx="7553325" cy="50768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28675" y="890588"/>
            <a:ext cx="7486650" cy="50768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23913" y="904875"/>
            <a:ext cx="7496175" cy="5048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43000"/>
            <a:ext cx="8229600" cy="4525963"/>
          </a:xfrm>
        </p:spPr>
        <p:txBody>
          <a:bodyPr>
            <a:noAutofit/>
          </a:bodyPr>
          <a:lstStyle/>
          <a:p>
            <a:pPr algn="just">
              <a:lnSpc>
                <a:spcPct val="150000"/>
              </a:lnSpc>
            </a:pPr>
            <a:r>
              <a:rPr lang="es-MX" sz="2000" dirty="0" smtClean="0">
                <a:latin typeface="Century Gothic" pitchFamily="34" charset="0"/>
              </a:rPr>
              <a:t>Se utilizarán diversos criterios que se van a evaluar en el proyecto, los cuales son los siguientes: Presentación inicial del proyecto, trabajo escrito, trabajo en el laboratorio y la presentación final del proyecto, la cual va incluir la presentación en diapositivas, desenvolvimiento de los alumnos a la hora de exponer frente al público y la presentación de su producto.</a:t>
            </a:r>
          </a:p>
          <a:p>
            <a:pPr>
              <a:lnSpc>
                <a:spcPct val="150000"/>
              </a:lnSpc>
              <a:buNone/>
            </a:pPr>
            <a:r>
              <a:rPr lang="es-MX" sz="2000" dirty="0" smtClean="0">
                <a:latin typeface="Century Gothic" pitchFamily="34" charset="0"/>
              </a:rPr>
              <a:t> </a:t>
            </a:r>
          </a:p>
          <a:p>
            <a:pPr>
              <a:lnSpc>
                <a:spcPct val="150000"/>
              </a:lnSpc>
            </a:pPr>
            <a:endParaRPr lang="es-MX" sz="2000" dirty="0">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2000"/>
            <a:ext cx="8229600" cy="4525963"/>
          </a:xfrm>
        </p:spPr>
        <p:txBody>
          <a:bodyPr>
            <a:noAutofit/>
          </a:bodyPr>
          <a:lstStyle/>
          <a:p>
            <a:pPr algn="just">
              <a:lnSpc>
                <a:spcPct val="150000"/>
              </a:lnSpc>
            </a:pPr>
            <a:r>
              <a:rPr lang="es-MX" sz="2000" dirty="0" smtClean="0">
                <a:latin typeface="Century Gothic" pitchFamily="34" charset="0"/>
              </a:rPr>
              <a:t>Para la realización de la evaluación, se utilizarán distintas herramientas las cuales se incluyen en los siguientes puntos: </a:t>
            </a:r>
          </a:p>
          <a:p>
            <a:pPr algn="just">
              <a:lnSpc>
                <a:spcPct val="150000"/>
              </a:lnSpc>
              <a:buNone/>
            </a:pPr>
            <a:endParaRPr lang="es-MX" sz="2000" dirty="0" smtClean="0">
              <a:latin typeface="Century Gothic" pitchFamily="34" charset="0"/>
            </a:endParaRPr>
          </a:p>
          <a:p>
            <a:pPr lvl="1" algn="just">
              <a:lnSpc>
                <a:spcPct val="150000"/>
              </a:lnSpc>
            </a:pPr>
            <a:r>
              <a:rPr lang="es-MX" sz="2000" dirty="0" smtClean="0">
                <a:latin typeface="Century Gothic" pitchFamily="34" charset="0"/>
              </a:rPr>
              <a:t>Guía de observación para orientar la investigación, para detectar áreas de oportunidad y mejorar desempeño.</a:t>
            </a:r>
          </a:p>
          <a:p>
            <a:pPr algn="just">
              <a:lnSpc>
                <a:spcPct val="150000"/>
              </a:lnSpc>
              <a:buNone/>
            </a:pPr>
            <a:endParaRPr lang="es-MX" sz="2000" dirty="0" smtClean="0">
              <a:latin typeface="Century Gothic" pitchFamily="34" charset="0"/>
            </a:endParaRPr>
          </a:p>
          <a:p>
            <a:pPr lvl="1" algn="just">
              <a:lnSpc>
                <a:spcPct val="150000"/>
              </a:lnSpc>
            </a:pPr>
            <a:r>
              <a:rPr lang="es-MX" sz="2000" dirty="0" smtClean="0">
                <a:latin typeface="Century Gothic" pitchFamily="34" charset="0"/>
              </a:rPr>
              <a:t>Lista de cotejo, como evaluación interna y se efectuara en cada etapa de la investigación para identificar el logro de objetivos planteados.</a:t>
            </a:r>
          </a:p>
          <a:p>
            <a:pPr algn="just">
              <a:lnSpc>
                <a:spcPct val="150000"/>
              </a:lnSpc>
              <a:buNone/>
            </a:pPr>
            <a:endParaRPr lang="es-MX" sz="2000" dirty="0" smtClean="0">
              <a:latin typeface="Century Gothic" pitchFamily="34" charset="0"/>
            </a:endParaRPr>
          </a:p>
          <a:p>
            <a:pPr lvl="1" algn="just">
              <a:lnSpc>
                <a:spcPct val="150000"/>
              </a:lnSpc>
            </a:pPr>
            <a:r>
              <a:rPr lang="es-MX" sz="2000" dirty="0" smtClean="0">
                <a:latin typeface="Century Gothic" pitchFamily="34" charset="0"/>
              </a:rPr>
              <a:t>Autoevaluación del desempeño en la investigación.</a:t>
            </a:r>
          </a:p>
          <a:p>
            <a:pPr algn="just"/>
            <a:endParaRPr lang="es-MX" sz="2800" dirty="0">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0"/>
            <a:ext cx="8229600" cy="5029200"/>
          </a:xfrm>
        </p:spPr>
        <p:txBody>
          <a:bodyPr>
            <a:noAutofit/>
          </a:bodyPr>
          <a:lstStyle/>
          <a:p>
            <a:pPr algn="just">
              <a:lnSpc>
                <a:spcPct val="170000"/>
              </a:lnSpc>
              <a:buNone/>
            </a:pPr>
            <a:endParaRPr lang="es-MX" sz="2000" dirty="0" smtClean="0">
              <a:latin typeface="Century Gothic" pitchFamily="34" charset="0"/>
            </a:endParaRPr>
          </a:p>
          <a:p>
            <a:pPr algn="just">
              <a:lnSpc>
                <a:spcPct val="150000"/>
              </a:lnSpc>
            </a:pPr>
            <a:r>
              <a:rPr lang="es-MX" sz="2000" dirty="0" smtClean="0">
                <a:latin typeface="Century Gothic" pitchFamily="34" charset="0"/>
              </a:rPr>
              <a:t>La finalidad de este proyecto es la elaboración de un producto con base en herbolaria mexicana tradicional, en la cual los resultados obtenidos en este trabajo, se darán a conocer en la semana cultural que se lleva a cabo anualmente en el Instituto Emiliani.  Se expondrán las características de las plantas utilizadas en el México prehispánico, así como los usos que se le pueden dar en la actualidad y los aspectos en el supuesto de querer comercializar el producto final, lo anterior tomando como base a las autoridades que se encargan de emitir autorizaciones y permisos.</a:t>
            </a:r>
          </a:p>
          <a:p>
            <a:pPr>
              <a:lnSpc>
                <a:spcPct val="170000"/>
              </a:lnSpc>
              <a:buNone/>
            </a:pPr>
            <a:endParaRPr lang="es-MX" sz="2000" dirty="0">
              <a:latin typeface="Century Gothic"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erbolaria.gif"/>
          <p:cNvPicPr>
            <a:picLocks noChangeAspect="1"/>
          </p:cNvPicPr>
          <p:nvPr/>
        </p:nvPicPr>
        <p:blipFill>
          <a:blip r:embed="rId2" cstate="print"/>
          <a:stretch>
            <a:fillRect/>
          </a:stretch>
        </p:blipFill>
        <p:spPr>
          <a:xfrm>
            <a:off x="1524000" y="1295400"/>
            <a:ext cx="6400799" cy="5303519"/>
          </a:xfrm>
          <a:prstGeom prst="rect">
            <a:avLst/>
          </a:prstGeom>
        </p:spPr>
      </p:pic>
      <p:sp>
        <p:nvSpPr>
          <p:cNvPr id="3" name="2 Marcador de contenido"/>
          <p:cNvSpPr>
            <a:spLocks noGrp="1"/>
          </p:cNvSpPr>
          <p:nvPr>
            <p:ph idx="1"/>
          </p:nvPr>
        </p:nvSpPr>
        <p:spPr>
          <a:xfrm>
            <a:off x="457200" y="457200"/>
            <a:ext cx="8229600" cy="4525963"/>
          </a:xfrm>
        </p:spPr>
        <p:txBody>
          <a:bodyPr>
            <a:normAutofit/>
          </a:bodyPr>
          <a:lstStyle/>
          <a:p>
            <a:pPr algn="just">
              <a:lnSpc>
                <a:spcPct val="150000"/>
              </a:lnSpc>
            </a:pPr>
            <a:r>
              <a:rPr lang="es-MX" sz="2000" dirty="0" smtClean="0">
                <a:latin typeface="Century Gothic" pitchFamily="34" charset="0"/>
              </a:rPr>
              <a:t>La presentación estará dirigida a la comunidad estudiantil, padres de familia y profesores.</a:t>
            </a:r>
          </a:p>
          <a:p>
            <a:pPr algn="just">
              <a:lnSpc>
                <a:spcPct val="150000"/>
              </a:lnSpc>
              <a:buNone/>
            </a:pPr>
            <a:endParaRPr lang="es-MX" sz="2000" dirty="0">
              <a:latin typeface="Century Gothi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2400"/>
            <a:ext cx="9144000" cy="6477000"/>
          </a:xfrm>
          <a:prstGeom prst="rect">
            <a:avLst/>
          </a:prstGeom>
        </p:spPr>
      </p:pic>
    </p:spTree>
    <p:extLst>
      <p:ext uri="{BB962C8B-B14F-4D97-AF65-F5344CB8AC3E}">
        <p14:creationId xmlns:p14="http://schemas.microsoft.com/office/powerpoint/2010/main" xmlns="" val="4042857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2919</Words>
  <Application>Microsoft Office PowerPoint</Application>
  <PresentationFormat>Presentación en pantalla (4:3)</PresentationFormat>
  <Paragraphs>334</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INSTITUTO EMILIANI</vt:lpstr>
      <vt:lpstr>Diapositiva 2</vt:lpstr>
      <vt:lpstr>“USOS DE LA HERBOLARIA EN EL MÉXICO DEL SIGLO XXI”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EMILIANI</dc:title>
  <dc:creator>Julia</dc:creator>
  <cp:lastModifiedBy>Julia</cp:lastModifiedBy>
  <cp:revision>31</cp:revision>
  <dcterms:created xsi:type="dcterms:W3CDTF">2018-02-23T20:48:21Z</dcterms:created>
  <dcterms:modified xsi:type="dcterms:W3CDTF">2019-01-14T22:39:10Z</dcterms:modified>
</cp:coreProperties>
</file>