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Lst>
  <p:sldSz cy="6858000" cx="9144000"/>
  <p:notesSz cx="6858000" cy="9144000"/>
  <p:embeddedFontLst>
    <p:embeddedFont>
      <p:font typeface="Arimo"/>
      <p:regular r:id="rId86"/>
      <p:bold r:id="rId87"/>
      <p:italic r:id="rId88"/>
      <p:boldItalic r:id="rId89"/>
    </p:embeddedFont>
    <p:embeddedFont>
      <p:font typeface="Century Gothic"/>
      <p:regular r:id="rId90"/>
      <p:bold r:id="rId91"/>
      <p:italic r:id="rId92"/>
      <p:boldItalic r:id="rId9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6580FF6B-2DF6-47CA-9C40-605304DAB4A0}">
  <a:tblStyle styleId="{6580FF6B-2DF6-47CA-9C40-605304DAB4A0}"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b="off" i="off"/>
      <a:tcStyle>
        <a:fill>
          <a:solidFill>
            <a:srgbClr val="CFD7E7"/>
          </a:solidFill>
        </a:fill>
      </a:tcStyle>
    </a:band1H>
    <a:band2H>
      <a:tcTxStyle b="off" i="off"/>
    </a:band2H>
    <a:band1V>
      <a:tcTxStyle b="off" i="off"/>
      <a:tcStyle>
        <a:fill>
          <a:solidFill>
            <a:srgbClr val="CFD7E7"/>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EDBA6E3E-D436-40E7-BD75-10628AA48F67}"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8F37FE1-A039-4321-AB5F-0E5E6210088E}" styleName="Table_2">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font" Target="fonts/Arimo-regular.fntdata"/><Relationship Id="rId41" Type="http://schemas.openxmlformats.org/officeDocument/2006/relationships/slide" Target="slides/slide36.xml"/><Relationship Id="rId85" Type="http://schemas.openxmlformats.org/officeDocument/2006/relationships/slide" Target="slides/slide80.xml"/><Relationship Id="rId44" Type="http://schemas.openxmlformats.org/officeDocument/2006/relationships/slide" Target="slides/slide39.xml"/><Relationship Id="rId88" Type="http://schemas.openxmlformats.org/officeDocument/2006/relationships/font" Target="fonts/Arimo-italic.fntdata"/><Relationship Id="rId43" Type="http://schemas.openxmlformats.org/officeDocument/2006/relationships/slide" Target="slides/slide38.xml"/><Relationship Id="rId87" Type="http://schemas.openxmlformats.org/officeDocument/2006/relationships/font" Target="fonts/Arimo-bold.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Arimo-boldItalic.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CenturyGothic-bold.fntdata"/><Relationship Id="rId90" Type="http://schemas.openxmlformats.org/officeDocument/2006/relationships/font" Target="fonts/CenturyGothic-regular.fntdata"/><Relationship Id="rId93" Type="http://schemas.openxmlformats.org/officeDocument/2006/relationships/font" Target="fonts/CenturyGothic-boldItalic.fntdata"/><Relationship Id="rId92" Type="http://schemas.openxmlformats.org/officeDocument/2006/relationships/font" Target="fonts/CenturyGothic-italic.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Shape 8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2" name="Shape 8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Shape 15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8" name="Shape 15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69" name="Shape 16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Shape 17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5" name="Shape 17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Shape 183"/>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84" name="Shape 18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Shape 19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93" name="Shape 19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Shape 20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02" name="Shape 20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Shape 21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11" name="Shape 21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Shape 21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20" name="Shape 22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Shape 22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29" name="Shape 22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Shape 23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37" name="Shape 23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Shape 8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0" name="Shape 9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Shape 24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45" name="Shape 24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Shape 253"/>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54" name="Shape 25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Shape 26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3" name="Shape 26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Shape 27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2" name="Shape 27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Shape 28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1" name="Shape 28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Shape 28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90" name="Shape 29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Shape 29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99" name="Shape 29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Shape 30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08" name="Shape 30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Shape 31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17" name="Shape 31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Shape 325"/>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26" name="Shape 32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Shape 9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8" name="Shape 9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Shape 33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35" name="Shape 33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Shape 343"/>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44" name="Shape 34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Shape 35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53" name="Shape 35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Shape 36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62" name="Shape 36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Shape 37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71" name="Shape 37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Shape 37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80" name="Shape 38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Shape 38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90" name="Shape 39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Shape 39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00" name="Shape 40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Shape 40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10" name="Shape 41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Shape 41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20" name="Shape 42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Shape 105"/>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6" name="Shape 10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Shape 43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32" name="Shape 43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Shape 44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42" name="Shape 44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Shape 45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51" name="Shape 45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Shape 46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1" name="Shape 46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Shape 47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1" name="Shape 47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Shape 47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0" name="Shape 48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Shape 48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90" name="Shape 49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8" name="Shape 498"/>
        <p:cNvGrpSpPr/>
        <p:nvPr/>
      </p:nvGrpSpPr>
      <p:grpSpPr>
        <a:xfrm>
          <a:off x="0" y="0"/>
          <a:ext cx="0" cy="0"/>
          <a:chOff x="0" y="0"/>
          <a:chExt cx="0" cy="0"/>
        </a:xfrm>
      </p:grpSpPr>
      <p:sp>
        <p:nvSpPr>
          <p:cNvPr id="499" name="Shape 49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0" name="Shape 50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Shape 50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10" name="Shape 51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Shape 51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20" name="Shape 52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Shape 113"/>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4" name="Shape 11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Shape 52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30" name="Shape 53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Shape 53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0" name="Shape 54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Shape 55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52" name="Shape 55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Shape 56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63" name="Shape 56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Shape 573"/>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4" name="Shape 57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6" name="Shape 586"/>
        <p:cNvGrpSpPr/>
        <p:nvPr/>
      </p:nvGrpSpPr>
      <p:grpSpPr>
        <a:xfrm>
          <a:off x="0" y="0"/>
          <a:ext cx="0" cy="0"/>
          <a:chOff x="0" y="0"/>
          <a:chExt cx="0" cy="0"/>
        </a:xfrm>
      </p:grpSpPr>
      <p:sp>
        <p:nvSpPr>
          <p:cNvPr id="587" name="Shape 58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8" name="Shape 58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0" name="Shape 600"/>
        <p:cNvGrpSpPr/>
        <p:nvPr/>
      </p:nvGrpSpPr>
      <p:grpSpPr>
        <a:xfrm>
          <a:off x="0" y="0"/>
          <a:ext cx="0" cy="0"/>
          <a:chOff x="0" y="0"/>
          <a:chExt cx="0" cy="0"/>
        </a:xfrm>
      </p:grpSpPr>
      <p:sp>
        <p:nvSpPr>
          <p:cNvPr id="601" name="Shape 60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02" name="Shape 60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3" name="Shape 613"/>
        <p:cNvGrpSpPr/>
        <p:nvPr/>
      </p:nvGrpSpPr>
      <p:grpSpPr>
        <a:xfrm>
          <a:off x="0" y="0"/>
          <a:ext cx="0" cy="0"/>
          <a:chOff x="0" y="0"/>
          <a:chExt cx="0" cy="0"/>
        </a:xfrm>
      </p:grpSpPr>
      <p:sp>
        <p:nvSpPr>
          <p:cNvPr id="614" name="Shape 61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615" name="Shape 61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Shape 62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623" name="Shape 62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9" name="Shape 629"/>
        <p:cNvGrpSpPr/>
        <p:nvPr/>
      </p:nvGrpSpPr>
      <p:grpSpPr>
        <a:xfrm>
          <a:off x="0" y="0"/>
          <a:ext cx="0" cy="0"/>
          <a:chOff x="0" y="0"/>
          <a:chExt cx="0" cy="0"/>
        </a:xfrm>
      </p:grpSpPr>
      <p:sp>
        <p:nvSpPr>
          <p:cNvPr id="630" name="Shape 63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631" name="Shape 63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Shape 12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2" name="Shape 12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8" name="Shape 638"/>
        <p:cNvGrpSpPr/>
        <p:nvPr/>
      </p:nvGrpSpPr>
      <p:grpSpPr>
        <a:xfrm>
          <a:off x="0" y="0"/>
          <a:ext cx="0" cy="0"/>
          <a:chOff x="0" y="0"/>
          <a:chExt cx="0" cy="0"/>
        </a:xfrm>
      </p:grpSpPr>
      <p:sp>
        <p:nvSpPr>
          <p:cNvPr id="639" name="Shape 63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640" name="Shape 64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Shape 64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648" name="Shape 64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4" name="Shape 654"/>
        <p:cNvGrpSpPr/>
        <p:nvPr/>
      </p:nvGrpSpPr>
      <p:grpSpPr>
        <a:xfrm>
          <a:off x="0" y="0"/>
          <a:ext cx="0" cy="0"/>
          <a:chOff x="0" y="0"/>
          <a:chExt cx="0" cy="0"/>
        </a:xfrm>
      </p:grpSpPr>
      <p:sp>
        <p:nvSpPr>
          <p:cNvPr id="655" name="Shape 65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656" name="Shape 65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7" name="Shape 687"/>
        <p:cNvGrpSpPr/>
        <p:nvPr/>
      </p:nvGrpSpPr>
      <p:grpSpPr>
        <a:xfrm>
          <a:off x="0" y="0"/>
          <a:ext cx="0" cy="0"/>
          <a:chOff x="0" y="0"/>
          <a:chExt cx="0" cy="0"/>
        </a:xfrm>
      </p:grpSpPr>
      <p:sp>
        <p:nvSpPr>
          <p:cNvPr id="688" name="Shape 68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689" name="Shape 68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5" name="Shape 695"/>
        <p:cNvGrpSpPr/>
        <p:nvPr/>
      </p:nvGrpSpPr>
      <p:grpSpPr>
        <a:xfrm>
          <a:off x="0" y="0"/>
          <a:ext cx="0" cy="0"/>
          <a:chOff x="0" y="0"/>
          <a:chExt cx="0" cy="0"/>
        </a:xfrm>
      </p:grpSpPr>
      <p:sp>
        <p:nvSpPr>
          <p:cNvPr id="696" name="Shape 69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697" name="Shape 69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3" name="Shape 703"/>
        <p:cNvGrpSpPr/>
        <p:nvPr/>
      </p:nvGrpSpPr>
      <p:grpSpPr>
        <a:xfrm>
          <a:off x="0" y="0"/>
          <a:ext cx="0" cy="0"/>
          <a:chOff x="0" y="0"/>
          <a:chExt cx="0" cy="0"/>
        </a:xfrm>
      </p:grpSpPr>
      <p:sp>
        <p:nvSpPr>
          <p:cNvPr id="704" name="Shape 70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705" name="Shape 70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1" name="Shape 711"/>
        <p:cNvGrpSpPr/>
        <p:nvPr/>
      </p:nvGrpSpPr>
      <p:grpSpPr>
        <a:xfrm>
          <a:off x="0" y="0"/>
          <a:ext cx="0" cy="0"/>
          <a:chOff x="0" y="0"/>
          <a:chExt cx="0" cy="0"/>
        </a:xfrm>
      </p:grpSpPr>
      <p:sp>
        <p:nvSpPr>
          <p:cNvPr id="712" name="Shape 71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713" name="Shape 71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8" name="Shape 718"/>
        <p:cNvGrpSpPr/>
        <p:nvPr/>
      </p:nvGrpSpPr>
      <p:grpSpPr>
        <a:xfrm>
          <a:off x="0" y="0"/>
          <a:ext cx="0" cy="0"/>
          <a:chOff x="0" y="0"/>
          <a:chExt cx="0" cy="0"/>
        </a:xfrm>
      </p:grpSpPr>
      <p:sp>
        <p:nvSpPr>
          <p:cNvPr id="719" name="Shape 71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720" name="Shape 72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5" name="Shape 725"/>
        <p:cNvGrpSpPr/>
        <p:nvPr/>
      </p:nvGrpSpPr>
      <p:grpSpPr>
        <a:xfrm>
          <a:off x="0" y="0"/>
          <a:ext cx="0" cy="0"/>
          <a:chOff x="0" y="0"/>
          <a:chExt cx="0" cy="0"/>
        </a:xfrm>
      </p:grpSpPr>
      <p:sp>
        <p:nvSpPr>
          <p:cNvPr id="726" name="Shape 72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27" name="Shape 72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1" name="Shape 731"/>
        <p:cNvGrpSpPr/>
        <p:nvPr/>
      </p:nvGrpSpPr>
      <p:grpSpPr>
        <a:xfrm>
          <a:off x="0" y="0"/>
          <a:ext cx="0" cy="0"/>
          <a:chOff x="0" y="0"/>
          <a:chExt cx="0" cy="0"/>
        </a:xfrm>
      </p:grpSpPr>
      <p:sp>
        <p:nvSpPr>
          <p:cNvPr id="732" name="Shape 73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33" name="Shape 73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Shape 12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9" name="Shape 12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7" name="Shape 737"/>
        <p:cNvGrpSpPr/>
        <p:nvPr/>
      </p:nvGrpSpPr>
      <p:grpSpPr>
        <a:xfrm>
          <a:off x="0" y="0"/>
          <a:ext cx="0" cy="0"/>
          <a:chOff x="0" y="0"/>
          <a:chExt cx="0" cy="0"/>
        </a:xfrm>
      </p:grpSpPr>
      <p:sp>
        <p:nvSpPr>
          <p:cNvPr id="738" name="Shape 73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39" name="Shape 73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3" name="Shape 743"/>
        <p:cNvGrpSpPr/>
        <p:nvPr/>
      </p:nvGrpSpPr>
      <p:grpSpPr>
        <a:xfrm>
          <a:off x="0" y="0"/>
          <a:ext cx="0" cy="0"/>
          <a:chOff x="0" y="0"/>
          <a:chExt cx="0" cy="0"/>
        </a:xfrm>
      </p:grpSpPr>
      <p:sp>
        <p:nvSpPr>
          <p:cNvPr id="744" name="Shape 74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45" name="Shape 74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8" name="Shape 748"/>
        <p:cNvGrpSpPr/>
        <p:nvPr/>
      </p:nvGrpSpPr>
      <p:grpSpPr>
        <a:xfrm>
          <a:off x="0" y="0"/>
          <a:ext cx="0" cy="0"/>
          <a:chOff x="0" y="0"/>
          <a:chExt cx="0" cy="0"/>
        </a:xfrm>
      </p:grpSpPr>
      <p:sp>
        <p:nvSpPr>
          <p:cNvPr id="749" name="Shape 74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50" name="Shape 75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3" name="Shape 753"/>
        <p:cNvGrpSpPr/>
        <p:nvPr/>
      </p:nvGrpSpPr>
      <p:grpSpPr>
        <a:xfrm>
          <a:off x="0" y="0"/>
          <a:ext cx="0" cy="0"/>
          <a:chOff x="0" y="0"/>
          <a:chExt cx="0" cy="0"/>
        </a:xfrm>
      </p:grpSpPr>
      <p:sp>
        <p:nvSpPr>
          <p:cNvPr id="754" name="Shape 75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55" name="Shape 75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8" name="Shape 758"/>
        <p:cNvGrpSpPr/>
        <p:nvPr/>
      </p:nvGrpSpPr>
      <p:grpSpPr>
        <a:xfrm>
          <a:off x="0" y="0"/>
          <a:ext cx="0" cy="0"/>
          <a:chOff x="0" y="0"/>
          <a:chExt cx="0" cy="0"/>
        </a:xfrm>
      </p:grpSpPr>
      <p:sp>
        <p:nvSpPr>
          <p:cNvPr id="759" name="Shape 75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60" name="Shape 7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3" name="Shape 763"/>
        <p:cNvGrpSpPr/>
        <p:nvPr/>
      </p:nvGrpSpPr>
      <p:grpSpPr>
        <a:xfrm>
          <a:off x="0" y="0"/>
          <a:ext cx="0" cy="0"/>
          <a:chOff x="0" y="0"/>
          <a:chExt cx="0" cy="0"/>
        </a:xfrm>
      </p:grpSpPr>
      <p:sp>
        <p:nvSpPr>
          <p:cNvPr id="764" name="Shape 76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65" name="Shape 76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8" name="Shape 768"/>
        <p:cNvGrpSpPr/>
        <p:nvPr/>
      </p:nvGrpSpPr>
      <p:grpSpPr>
        <a:xfrm>
          <a:off x="0" y="0"/>
          <a:ext cx="0" cy="0"/>
          <a:chOff x="0" y="0"/>
          <a:chExt cx="0" cy="0"/>
        </a:xfrm>
      </p:grpSpPr>
      <p:sp>
        <p:nvSpPr>
          <p:cNvPr id="769" name="Shape 76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70" name="Shape 77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3" name="Shape 773"/>
        <p:cNvGrpSpPr/>
        <p:nvPr/>
      </p:nvGrpSpPr>
      <p:grpSpPr>
        <a:xfrm>
          <a:off x="0" y="0"/>
          <a:ext cx="0" cy="0"/>
          <a:chOff x="0" y="0"/>
          <a:chExt cx="0" cy="0"/>
        </a:xfrm>
      </p:grpSpPr>
      <p:sp>
        <p:nvSpPr>
          <p:cNvPr id="774" name="Shape 77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75" name="Shape 77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8" name="Shape 778"/>
        <p:cNvGrpSpPr/>
        <p:nvPr/>
      </p:nvGrpSpPr>
      <p:grpSpPr>
        <a:xfrm>
          <a:off x="0" y="0"/>
          <a:ext cx="0" cy="0"/>
          <a:chOff x="0" y="0"/>
          <a:chExt cx="0" cy="0"/>
        </a:xfrm>
      </p:grpSpPr>
      <p:sp>
        <p:nvSpPr>
          <p:cNvPr id="779" name="Shape 77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80" name="Shape 78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3" name="Shape 783"/>
        <p:cNvGrpSpPr/>
        <p:nvPr/>
      </p:nvGrpSpPr>
      <p:grpSpPr>
        <a:xfrm>
          <a:off x="0" y="0"/>
          <a:ext cx="0" cy="0"/>
          <a:chOff x="0" y="0"/>
          <a:chExt cx="0" cy="0"/>
        </a:xfrm>
      </p:grpSpPr>
      <p:sp>
        <p:nvSpPr>
          <p:cNvPr id="784" name="Shape 78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85" name="Shape 78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Shape 13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7" name="Shape 13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8" name="Shape 788"/>
        <p:cNvGrpSpPr/>
        <p:nvPr/>
      </p:nvGrpSpPr>
      <p:grpSpPr>
        <a:xfrm>
          <a:off x="0" y="0"/>
          <a:ext cx="0" cy="0"/>
          <a:chOff x="0" y="0"/>
          <a:chExt cx="0" cy="0"/>
        </a:xfrm>
      </p:grpSpPr>
      <p:sp>
        <p:nvSpPr>
          <p:cNvPr id="789" name="Shape 78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90" name="Shape 79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Shape 14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8" name="Shape 14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type="title">
  <p:cSld name="TITLE">
    <p:spTree>
      <p:nvGrpSpPr>
        <p:cNvPr id="11" name="Shape 11"/>
        <p:cNvGrpSpPr/>
        <p:nvPr/>
      </p:nvGrpSpPr>
      <p:grpSpPr>
        <a:xfrm>
          <a:off x="0" y="0"/>
          <a:ext cx="0" cy="0"/>
          <a:chOff x="0" y="0"/>
          <a:chExt cx="0" cy="0"/>
        </a:xfrm>
      </p:grpSpPr>
      <p:sp>
        <p:nvSpPr>
          <p:cNvPr id="12" name="Shape 12"/>
          <p:cNvSpPr txBox="1"/>
          <p:nvPr>
            <p:ph type="ctrTitle"/>
          </p:nvPr>
        </p:nvSpPr>
        <p:spPr>
          <a:xfrm>
            <a:off x="685800" y="2130425"/>
            <a:ext cx="7772400" cy="14700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 name="Shape 13"/>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lstStyle>
            <a:lvl1pPr lvl="0" marR="0" rtl="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4" name="Shape 14"/>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 name="Shape 15"/>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 name="Shape 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texto vertical" type="vertTx">
  <p:cSld name="VERTICAL_TEXT">
    <p:spTree>
      <p:nvGrpSpPr>
        <p:cNvPr id="68" name="Shape 68"/>
        <p:cNvGrpSpPr/>
        <p:nvPr/>
      </p:nvGrpSpPr>
      <p:grpSpPr>
        <a:xfrm>
          <a:off x="0" y="0"/>
          <a:ext cx="0" cy="0"/>
          <a:chOff x="0" y="0"/>
          <a:chExt cx="0" cy="0"/>
        </a:xfrm>
      </p:grpSpPr>
      <p:sp>
        <p:nvSpPr>
          <p:cNvPr id="69" name="Shape 69"/>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0" name="Shape 70"/>
          <p:cNvSpPr txBox="1"/>
          <p:nvPr>
            <p:ph idx="1" type="body"/>
          </p:nvPr>
        </p:nvSpPr>
        <p:spPr>
          <a:xfrm rot="5400000">
            <a:off x="2309018" y="-251619"/>
            <a:ext cx="4525963" cy="8229600"/>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1" name="Shape 71"/>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2" name="Shape 7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3" name="Shape 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vertical y texto" type="vertTitleAndTx">
  <p:cSld name="VERTICAL_TITLE_AND_VERTICAL_TEXT">
    <p:spTree>
      <p:nvGrpSpPr>
        <p:cNvPr id="74" name="Shape 74"/>
        <p:cNvGrpSpPr/>
        <p:nvPr/>
      </p:nvGrpSpPr>
      <p:grpSpPr>
        <a:xfrm>
          <a:off x="0" y="0"/>
          <a:ext cx="0" cy="0"/>
          <a:chOff x="0" y="0"/>
          <a:chExt cx="0" cy="0"/>
        </a:xfrm>
      </p:grpSpPr>
      <p:sp>
        <p:nvSpPr>
          <p:cNvPr id="75" name="Shape 75"/>
          <p:cNvSpPr txBox="1"/>
          <p:nvPr>
            <p:ph type="title"/>
          </p:nvPr>
        </p:nvSpPr>
        <p:spPr>
          <a:xfrm rot="5400000">
            <a:off x="4732337" y="2171700"/>
            <a:ext cx="5851525" cy="20574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6" name="Shape 76"/>
          <p:cNvSpPr txBox="1"/>
          <p:nvPr>
            <p:ph idx="1" type="body"/>
          </p:nvPr>
        </p:nvSpPr>
        <p:spPr>
          <a:xfrm rot="5400000">
            <a:off x="541338" y="190501"/>
            <a:ext cx="5851525" cy="6019800"/>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7" name="Shape 77"/>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8" name="Shape 78"/>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9" name="Shape 7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objetos" type="obj">
  <p:cSld name="OBJECT">
    <p:spTree>
      <p:nvGrpSpPr>
        <p:cNvPr id="17" name="Shape 17"/>
        <p:cNvGrpSpPr/>
        <p:nvPr/>
      </p:nvGrpSpPr>
      <p:grpSpPr>
        <a:xfrm>
          <a:off x="0" y="0"/>
          <a:ext cx="0" cy="0"/>
          <a:chOff x="0" y="0"/>
          <a:chExt cx="0" cy="0"/>
        </a:xfrm>
      </p:grpSpPr>
      <p:sp>
        <p:nvSpPr>
          <p:cNvPr id="18" name="Shape 18"/>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 name="Shape 19"/>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 name="Shape 20"/>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1" name="Shape 2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2" name="Shape 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type="secHead">
  <p:cSld name="SECTION_HEADER">
    <p:spTree>
      <p:nvGrpSpPr>
        <p:cNvPr id="23" name="Shape 23"/>
        <p:cNvGrpSpPr/>
        <p:nvPr/>
      </p:nvGrpSpPr>
      <p:grpSpPr>
        <a:xfrm>
          <a:off x="0" y="0"/>
          <a:ext cx="0" cy="0"/>
          <a:chOff x="0" y="0"/>
          <a:chExt cx="0" cy="0"/>
        </a:xfrm>
      </p:grpSpPr>
      <p:sp>
        <p:nvSpPr>
          <p:cNvPr id="24" name="Shape 24"/>
          <p:cNvSpPr txBox="1"/>
          <p:nvPr>
            <p:ph type="title"/>
          </p:nvPr>
        </p:nvSpPr>
        <p:spPr>
          <a:xfrm>
            <a:off x="722313" y="4406900"/>
            <a:ext cx="7772400" cy="1362075"/>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5" name="Shape 25"/>
          <p:cNvSpPr txBox="1"/>
          <p:nvPr>
            <p:ph idx="1" type="body"/>
          </p:nvPr>
        </p:nvSpPr>
        <p:spPr>
          <a:xfrm>
            <a:off x="722313" y="2906713"/>
            <a:ext cx="7772400" cy="1500187"/>
          </a:xfrm>
          <a:prstGeom prst="rect">
            <a:avLst/>
          </a:prstGeom>
          <a:noFill/>
          <a:ln>
            <a:noFill/>
          </a:ln>
        </p:spPr>
        <p:txBody>
          <a:bodyPr anchorCtr="0" anchor="b" bIns="91425" lIns="91425" spcFirstLastPara="1" rIns="91425" wrap="square" tIns="91425"/>
          <a:lstStyle>
            <a:lvl1pPr indent="-228600" lvl="0" marL="457200" marR="0" rtl="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26" name="Shape 26"/>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7" name="Shape 27"/>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8" name="Shape 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type="twoObj">
  <p:cSld name="TWO_OBJECTS">
    <p:spTree>
      <p:nvGrpSpPr>
        <p:cNvPr id="29" name="Shape 29"/>
        <p:cNvGrpSpPr/>
        <p:nvPr/>
      </p:nvGrpSpPr>
      <p:grpSpPr>
        <a:xfrm>
          <a:off x="0" y="0"/>
          <a:ext cx="0" cy="0"/>
          <a:chOff x="0" y="0"/>
          <a:chExt cx="0" cy="0"/>
        </a:xfrm>
      </p:grpSpPr>
      <p:sp>
        <p:nvSpPr>
          <p:cNvPr id="30" name="Shape 30"/>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 name="Shape 31"/>
          <p:cNvSpPr txBox="1"/>
          <p:nvPr>
            <p:ph idx="1" type="body"/>
          </p:nvPr>
        </p:nvSpPr>
        <p:spPr>
          <a:xfrm>
            <a:off x="457200" y="1600200"/>
            <a:ext cx="4038600" cy="4525963"/>
          </a:xfrm>
          <a:prstGeom prst="rect">
            <a:avLst/>
          </a:prstGeom>
          <a:noFill/>
          <a:ln>
            <a:noFill/>
          </a:ln>
        </p:spPr>
        <p:txBody>
          <a:bodyPr anchorCtr="0" anchor="t" bIns="91425" lIns="91425" spcFirstLastPara="1" rIns="91425" wrap="square" tIns="91425"/>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Shape 32"/>
          <p:cNvSpPr txBox="1"/>
          <p:nvPr>
            <p:ph idx="2" type="body"/>
          </p:nvPr>
        </p:nvSpPr>
        <p:spPr>
          <a:xfrm>
            <a:off x="4648200" y="1600200"/>
            <a:ext cx="4038600" cy="4525963"/>
          </a:xfrm>
          <a:prstGeom prst="rect">
            <a:avLst/>
          </a:prstGeom>
          <a:noFill/>
          <a:ln>
            <a:noFill/>
          </a:ln>
        </p:spPr>
        <p:txBody>
          <a:bodyPr anchorCtr="0" anchor="t" bIns="91425" lIns="91425" spcFirstLastPara="1" rIns="91425" wrap="square" tIns="91425"/>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 name="Shape 33"/>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4" name="Shape 34"/>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5" name="Shape 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type="twoTxTwoObj">
  <p:cSld name="TWO_OBJECTS_WITH_TEXT">
    <p:spTree>
      <p:nvGrpSpPr>
        <p:cNvPr id="36" name="Shape 36"/>
        <p:cNvGrpSpPr/>
        <p:nvPr/>
      </p:nvGrpSpPr>
      <p:grpSpPr>
        <a:xfrm>
          <a:off x="0" y="0"/>
          <a:ext cx="0" cy="0"/>
          <a:chOff x="0" y="0"/>
          <a:chExt cx="0" cy="0"/>
        </a:xfrm>
      </p:grpSpPr>
      <p:sp>
        <p:nvSpPr>
          <p:cNvPr id="37" name="Shape 37"/>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8" name="Shape 38"/>
          <p:cNvSpPr txBox="1"/>
          <p:nvPr>
            <p:ph idx="1" type="body"/>
          </p:nvPr>
        </p:nvSpPr>
        <p:spPr>
          <a:xfrm>
            <a:off x="457200" y="1535113"/>
            <a:ext cx="4040188" cy="639762"/>
          </a:xfrm>
          <a:prstGeom prst="rect">
            <a:avLst/>
          </a:prstGeom>
          <a:noFill/>
          <a:ln>
            <a:noFill/>
          </a:ln>
        </p:spPr>
        <p:txBody>
          <a:bodyPr anchorCtr="0" anchor="b" bIns="91425" lIns="91425" spcFirstLastPara="1" rIns="91425" wrap="square" tIns="91425"/>
          <a:lstStyle>
            <a:lvl1pPr indent="-228600" lvl="0" marL="457200" marR="0" rtl="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9" name="Shape 39"/>
          <p:cNvSpPr txBox="1"/>
          <p:nvPr>
            <p:ph idx="2" type="body"/>
          </p:nvPr>
        </p:nvSpPr>
        <p:spPr>
          <a:xfrm>
            <a:off x="457200" y="2174875"/>
            <a:ext cx="4040188" cy="3951288"/>
          </a:xfrm>
          <a:prstGeom prst="rect">
            <a:avLst/>
          </a:prstGeom>
          <a:noFill/>
          <a:ln>
            <a:noFill/>
          </a:ln>
        </p:spPr>
        <p:txBody>
          <a:bodyPr anchorCtr="0" anchor="t" bIns="91425" lIns="91425" spcFirstLastPara="1" rIns="91425" wrap="square" tIns="91425"/>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0" name="Shape 40"/>
          <p:cNvSpPr txBox="1"/>
          <p:nvPr>
            <p:ph idx="3" type="body"/>
          </p:nvPr>
        </p:nvSpPr>
        <p:spPr>
          <a:xfrm>
            <a:off x="4645025" y="1535113"/>
            <a:ext cx="4041775" cy="639762"/>
          </a:xfrm>
          <a:prstGeom prst="rect">
            <a:avLst/>
          </a:prstGeom>
          <a:noFill/>
          <a:ln>
            <a:noFill/>
          </a:ln>
        </p:spPr>
        <p:txBody>
          <a:bodyPr anchorCtr="0" anchor="b" bIns="91425" lIns="91425" spcFirstLastPara="1" rIns="91425" wrap="square" tIns="91425"/>
          <a:lstStyle>
            <a:lvl1pPr indent="-228600" lvl="0" marL="457200" marR="0" rtl="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1" name="Shape 41"/>
          <p:cNvSpPr txBox="1"/>
          <p:nvPr>
            <p:ph idx="4" type="body"/>
          </p:nvPr>
        </p:nvSpPr>
        <p:spPr>
          <a:xfrm>
            <a:off x="4645025" y="2174875"/>
            <a:ext cx="4041775" cy="3951288"/>
          </a:xfrm>
          <a:prstGeom prst="rect">
            <a:avLst/>
          </a:prstGeom>
          <a:noFill/>
          <a:ln>
            <a:noFill/>
          </a:ln>
        </p:spPr>
        <p:txBody>
          <a:bodyPr anchorCtr="0" anchor="t" bIns="91425" lIns="91425" spcFirstLastPara="1" rIns="91425" wrap="square" tIns="91425"/>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2" name="Shape 42"/>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3" name="Shape 43"/>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4" name="Shape 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ólo el título" type="titleOnly">
  <p:cSld name="TITLE_ONLY">
    <p:spTree>
      <p:nvGrpSpPr>
        <p:cNvPr id="45" name="Shape 45"/>
        <p:cNvGrpSpPr/>
        <p:nvPr/>
      </p:nvGrpSpPr>
      <p:grpSpPr>
        <a:xfrm>
          <a:off x="0" y="0"/>
          <a:ext cx="0" cy="0"/>
          <a:chOff x="0" y="0"/>
          <a:chExt cx="0" cy="0"/>
        </a:xfrm>
      </p:grpSpPr>
      <p:sp>
        <p:nvSpPr>
          <p:cNvPr id="46" name="Shape 46"/>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7" name="Shape 47"/>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8" name="Shape 48"/>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9" name="Shape 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blanco" type="blank">
  <p:cSld name="BLANK">
    <p:spTree>
      <p:nvGrpSpPr>
        <p:cNvPr id="50" name="Shape 50"/>
        <p:cNvGrpSpPr/>
        <p:nvPr/>
      </p:nvGrpSpPr>
      <p:grpSpPr>
        <a:xfrm>
          <a:off x="0" y="0"/>
          <a:ext cx="0" cy="0"/>
          <a:chOff x="0" y="0"/>
          <a:chExt cx="0" cy="0"/>
        </a:xfrm>
      </p:grpSpPr>
      <p:sp>
        <p:nvSpPr>
          <p:cNvPr id="51" name="Shape 51"/>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2" name="Shape 5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3" name="Shape 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type="objTx">
  <p:cSld name="OBJECT_WITH_CAPTION_TEXT">
    <p:spTree>
      <p:nvGrpSpPr>
        <p:cNvPr id="54" name="Shape 54"/>
        <p:cNvGrpSpPr/>
        <p:nvPr/>
      </p:nvGrpSpPr>
      <p:grpSpPr>
        <a:xfrm>
          <a:off x="0" y="0"/>
          <a:ext cx="0" cy="0"/>
          <a:chOff x="0" y="0"/>
          <a:chExt cx="0" cy="0"/>
        </a:xfrm>
      </p:grpSpPr>
      <p:sp>
        <p:nvSpPr>
          <p:cNvPr id="55" name="Shape 55"/>
          <p:cNvSpPr txBox="1"/>
          <p:nvPr>
            <p:ph type="title"/>
          </p:nvPr>
        </p:nvSpPr>
        <p:spPr>
          <a:xfrm>
            <a:off x="457200" y="273050"/>
            <a:ext cx="3008313" cy="116205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 name="Shape 56"/>
          <p:cNvSpPr txBox="1"/>
          <p:nvPr>
            <p:ph idx="1" type="body"/>
          </p:nvPr>
        </p:nvSpPr>
        <p:spPr>
          <a:xfrm>
            <a:off x="3575050" y="273050"/>
            <a:ext cx="5111750" cy="5853113"/>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 name="Shape 57"/>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58" name="Shape 58"/>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9" name="Shape 59"/>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0" name="Shape 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type="picTx">
  <p:cSld name="PICTURE_WITH_CAPTION_TEXT">
    <p:spTree>
      <p:nvGrpSpPr>
        <p:cNvPr id="61" name="Shape 61"/>
        <p:cNvGrpSpPr/>
        <p:nvPr/>
      </p:nvGrpSpPr>
      <p:grpSpPr>
        <a:xfrm>
          <a:off x="0" y="0"/>
          <a:ext cx="0" cy="0"/>
          <a:chOff x="0" y="0"/>
          <a:chExt cx="0" cy="0"/>
        </a:xfrm>
      </p:grpSpPr>
      <p:sp>
        <p:nvSpPr>
          <p:cNvPr id="62" name="Shape 62"/>
          <p:cNvSpPr txBox="1"/>
          <p:nvPr>
            <p:ph type="title"/>
          </p:nvPr>
        </p:nvSpPr>
        <p:spPr>
          <a:xfrm>
            <a:off x="1792288" y="4800600"/>
            <a:ext cx="5486400" cy="566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3" name="Shape 63"/>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Shape 64"/>
          <p:cNvSpPr txBox="1"/>
          <p:nvPr>
            <p:ph idx="1" type="body"/>
          </p:nvPr>
        </p:nvSpPr>
        <p:spPr>
          <a:xfrm>
            <a:off x="1792288" y="5367338"/>
            <a:ext cx="5486400" cy="804862"/>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65" name="Shape 65"/>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6" name="Shape 66"/>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7" name="Shape 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Shape 7"/>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Shape 8"/>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Shape 9"/>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Shape 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6.jpg"/><Relationship Id="rId5" Type="http://schemas.openxmlformats.org/officeDocument/2006/relationships/image" Target="../media/image13.jpg"/><Relationship Id="rId6" Type="http://schemas.openxmlformats.org/officeDocument/2006/relationships/image" Target="../media/image9.jpg"/><Relationship Id="rId7" Type="http://schemas.openxmlformats.org/officeDocument/2006/relationships/image" Target="../media/image1.png"/><Relationship Id="rId8"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2.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2.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2.png"/><Relationship Id="rId4" Type="http://schemas.openxmlformats.org/officeDocument/2006/relationships/image" Target="../media/image1.png"/><Relationship Id="rId10" Type="http://schemas.openxmlformats.org/officeDocument/2006/relationships/image" Target="../media/image42.jpg"/><Relationship Id="rId9" Type="http://schemas.openxmlformats.org/officeDocument/2006/relationships/image" Target="../media/image41.jpg"/><Relationship Id="rId5" Type="http://schemas.openxmlformats.org/officeDocument/2006/relationships/image" Target="../media/image32.jpg"/><Relationship Id="rId6" Type="http://schemas.openxmlformats.org/officeDocument/2006/relationships/image" Target="../media/image36.jpg"/><Relationship Id="rId7" Type="http://schemas.openxmlformats.org/officeDocument/2006/relationships/image" Target="../media/image39.jpg"/><Relationship Id="rId8"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2.png"/><Relationship Id="rId4" Type="http://schemas.openxmlformats.org/officeDocument/2006/relationships/image" Target="../media/image1.png"/><Relationship Id="rId10" Type="http://schemas.openxmlformats.org/officeDocument/2006/relationships/image" Target="../media/image44.jpg"/><Relationship Id="rId9" Type="http://schemas.openxmlformats.org/officeDocument/2006/relationships/image" Target="../media/image47.jpg"/><Relationship Id="rId5" Type="http://schemas.openxmlformats.org/officeDocument/2006/relationships/image" Target="../media/image46.jpg"/><Relationship Id="rId6" Type="http://schemas.openxmlformats.org/officeDocument/2006/relationships/image" Target="../media/image50.jpg"/><Relationship Id="rId7" Type="http://schemas.openxmlformats.org/officeDocument/2006/relationships/image" Target="../media/image54.jpg"/><Relationship Id="rId8" Type="http://schemas.openxmlformats.org/officeDocument/2006/relationships/image" Target="../media/image4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52.jpg"/><Relationship Id="rId5" Type="http://schemas.openxmlformats.org/officeDocument/2006/relationships/image" Target="../media/image49.jpg"/><Relationship Id="rId6" Type="http://schemas.openxmlformats.org/officeDocument/2006/relationships/image" Target="../media/image48.jpg"/><Relationship Id="rId7" Type="http://schemas.openxmlformats.org/officeDocument/2006/relationships/image" Target="../media/image53.jpg"/><Relationship Id="rId8" Type="http://schemas.openxmlformats.org/officeDocument/2006/relationships/image" Target="../media/image4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s://des-for.infd.edu.ar/sitio/upload/diazbarrigacap8_EVALUACION.pdf"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pn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s://des-for.infd.edu.ar/sitio/upload/diazbarrigacap8_EVALUACION.pdf"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2.jpg"/><Relationship Id="rId7" Type="http://schemas.openxmlformats.org/officeDocument/2006/relationships/image" Target="../media/image1.png"/><Relationship Id="rId8" Type="http://schemas.openxmlformats.org/officeDocument/2006/relationships/image" Target="../media/image40.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5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jpg"/><Relationship Id="rId4" Type="http://schemas.openxmlformats.org/officeDocument/2006/relationships/image" Target="../media/image14.jpg"/><Relationship Id="rId5" Type="http://schemas.openxmlformats.org/officeDocument/2006/relationships/image" Target="../media/image3.jp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Shape 84"/>
          <p:cNvSpPr txBox="1"/>
          <p:nvPr>
            <p:ph type="ctrTitle"/>
          </p:nvPr>
        </p:nvSpPr>
        <p:spPr>
          <a:xfrm>
            <a:off x="685800" y="1677848"/>
            <a:ext cx="7772400" cy="14700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COLEGIO SAGRADO CORAZÓN </a:t>
            </a:r>
            <a:endParaRPr b="0" i="0" sz="4400" u="none" cap="none" strike="noStrike">
              <a:solidFill>
                <a:schemeClr val="dk1"/>
              </a:solidFill>
              <a:latin typeface="Calibri"/>
              <a:ea typeface="Calibri"/>
              <a:cs typeface="Calibri"/>
              <a:sym typeface="Calibri"/>
            </a:endParaRPr>
          </a:p>
        </p:txBody>
      </p:sp>
      <p:sp>
        <p:nvSpPr>
          <p:cNvPr id="85" name="Shape 8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888888"/>
              </a:buClr>
              <a:buSzPts val="3200"/>
              <a:buFont typeface="Arial"/>
              <a:buNone/>
            </a:pPr>
            <a:r>
              <a:rPr b="0" i="0" lang="es-ES" sz="3200" u="none" cap="none" strike="noStrike">
                <a:solidFill>
                  <a:srgbClr val="888888"/>
                </a:solidFill>
                <a:latin typeface="Calibri"/>
                <a:ea typeface="Calibri"/>
                <a:cs typeface="Calibri"/>
                <a:sym typeface="Calibri"/>
              </a:rPr>
              <a:t> ABORTO: LAS DOS CARAS DE LA MONEDA</a:t>
            </a:r>
            <a:endParaRPr b="0" i="0" sz="3200" u="none" cap="none" strike="noStrike">
              <a:solidFill>
                <a:srgbClr val="888888"/>
              </a:solidFill>
              <a:latin typeface="Calibri"/>
              <a:ea typeface="Calibri"/>
              <a:cs typeface="Calibri"/>
              <a:sym typeface="Calibri"/>
            </a:endParaRPr>
          </a:p>
        </p:txBody>
      </p:sp>
      <p:pic>
        <p:nvPicPr>
          <p:cNvPr id="86" name="Shape 86"/>
          <p:cNvPicPr preferRelativeResize="0"/>
          <p:nvPr/>
        </p:nvPicPr>
        <p:blipFill rotWithShape="1">
          <a:blip r:embed="rId3">
            <a:alphaModFix/>
          </a:blip>
          <a:srcRect b="0" l="0" r="0" t="0"/>
          <a:stretch/>
        </p:blipFill>
        <p:spPr>
          <a:xfrm>
            <a:off x="7098444" y="148354"/>
            <a:ext cx="1841500" cy="1130300"/>
          </a:xfrm>
          <a:prstGeom prst="rect">
            <a:avLst/>
          </a:prstGeom>
          <a:noFill/>
          <a:ln>
            <a:noFill/>
          </a:ln>
        </p:spPr>
      </p:pic>
      <p:pic>
        <p:nvPicPr>
          <p:cNvPr descr="linea.png" id="87" name="Shape 87"/>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pic>
        <p:nvPicPr>
          <p:cNvPr descr="linea.png" id="160" name="Shape 160"/>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sp>
        <p:nvSpPr>
          <p:cNvPr id="161" name="Shape 16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pic>
        <p:nvPicPr>
          <p:cNvPr descr="IMG-9161.JPG" id="162" name="Shape 162"/>
          <p:cNvPicPr preferRelativeResize="0"/>
          <p:nvPr/>
        </p:nvPicPr>
        <p:blipFill rotWithShape="1">
          <a:blip r:embed="rId4">
            <a:alphaModFix/>
          </a:blip>
          <a:srcRect b="0" l="0" r="0" t="0"/>
          <a:stretch/>
        </p:blipFill>
        <p:spPr>
          <a:xfrm>
            <a:off x="1020273" y="1417637"/>
            <a:ext cx="3015164" cy="2261373"/>
          </a:xfrm>
          <a:prstGeom prst="rect">
            <a:avLst/>
          </a:prstGeom>
          <a:noFill/>
          <a:ln>
            <a:noFill/>
          </a:ln>
        </p:spPr>
      </p:pic>
      <p:pic>
        <p:nvPicPr>
          <p:cNvPr descr="IMG-9162.JPG" id="163" name="Shape 163"/>
          <p:cNvPicPr preferRelativeResize="0"/>
          <p:nvPr/>
        </p:nvPicPr>
        <p:blipFill rotWithShape="1">
          <a:blip r:embed="rId5">
            <a:alphaModFix/>
          </a:blip>
          <a:srcRect b="0" l="0" r="0" t="0"/>
          <a:stretch/>
        </p:blipFill>
        <p:spPr>
          <a:xfrm>
            <a:off x="1020273" y="3785417"/>
            <a:ext cx="3015164" cy="2261371"/>
          </a:xfrm>
          <a:prstGeom prst="rect">
            <a:avLst/>
          </a:prstGeom>
          <a:noFill/>
          <a:ln>
            <a:noFill/>
          </a:ln>
        </p:spPr>
      </p:pic>
      <p:pic>
        <p:nvPicPr>
          <p:cNvPr descr="IMG-9163.JPG" id="164" name="Shape 164"/>
          <p:cNvPicPr preferRelativeResize="0"/>
          <p:nvPr/>
        </p:nvPicPr>
        <p:blipFill rotWithShape="1">
          <a:blip r:embed="rId6">
            <a:alphaModFix/>
          </a:blip>
          <a:srcRect b="0" l="0" r="0" t="0"/>
          <a:stretch/>
        </p:blipFill>
        <p:spPr>
          <a:xfrm>
            <a:off x="4783724" y="1417638"/>
            <a:ext cx="3015166" cy="2261373"/>
          </a:xfrm>
          <a:prstGeom prst="rect">
            <a:avLst/>
          </a:prstGeom>
          <a:noFill/>
          <a:ln>
            <a:noFill/>
          </a:ln>
        </p:spPr>
      </p:pic>
      <p:pic>
        <p:nvPicPr>
          <p:cNvPr id="165" name="Shape 165"/>
          <p:cNvPicPr preferRelativeResize="0"/>
          <p:nvPr/>
        </p:nvPicPr>
        <p:blipFill rotWithShape="1">
          <a:blip r:embed="rId7">
            <a:alphaModFix/>
          </a:blip>
          <a:srcRect b="0" l="0" r="0" t="0"/>
          <a:stretch/>
        </p:blipFill>
        <p:spPr>
          <a:xfrm>
            <a:off x="7142238" y="148353"/>
            <a:ext cx="1841500" cy="1130300"/>
          </a:xfrm>
          <a:prstGeom prst="rect">
            <a:avLst/>
          </a:prstGeom>
          <a:noFill/>
          <a:ln>
            <a:noFill/>
          </a:ln>
        </p:spPr>
      </p:pic>
      <p:pic>
        <p:nvPicPr>
          <p:cNvPr descr="IMG-9158.JPG" id="166" name="Shape 166"/>
          <p:cNvPicPr preferRelativeResize="0"/>
          <p:nvPr/>
        </p:nvPicPr>
        <p:blipFill rotWithShape="1">
          <a:blip r:embed="rId8">
            <a:alphaModFix/>
          </a:blip>
          <a:srcRect b="0" l="0" r="0" t="0"/>
          <a:stretch/>
        </p:blipFill>
        <p:spPr>
          <a:xfrm>
            <a:off x="4783723" y="3785418"/>
            <a:ext cx="3015168" cy="22613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Shape 171"/>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2" name="Shape 172"/>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a:spcBef>
                <a:spcPts val="640"/>
              </a:spcBef>
              <a:spcAft>
                <a:spcPts val="0"/>
              </a:spcAft>
              <a:buClr>
                <a:schemeClr val="dk1"/>
              </a:buClr>
              <a:buSzPts val="1100"/>
              <a:buFont typeface="Arial"/>
              <a:buNone/>
            </a:pPr>
            <a:r>
              <a:rPr lang="es-ES"/>
              <a:t>E</a:t>
            </a:r>
            <a:r>
              <a:rPr lang="es-ES" sz="1000">
                <a:latin typeface="Arial"/>
                <a:ea typeface="Arial"/>
                <a:cs typeface="Arial"/>
                <a:sym typeface="Arial"/>
              </a:rPr>
              <a:t>s importante trabajar de manera interdisciplinaria un tema tan relevante para la juventud</a:t>
            </a:r>
            <a:endParaRPr sz="1000">
              <a:latin typeface="Arial"/>
              <a:ea typeface="Arial"/>
              <a:cs typeface="Arial"/>
              <a:sym typeface="Arial"/>
            </a:endParaRPr>
          </a:p>
          <a:p>
            <a:pPr indent="0" lvl="0" marL="0">
              <a:spcBef>
                <a:spcPts val="640"/>
              </a:spcBef>
              <a:spcAft>
                <a:spcPts val="0"/>
              </a:spcAft>
              <a:buClr>
                <a:schemeClr val="dk1"/>
              </a:buClr>
              <a:buSzPts val="1100"/>
              <a:buFont typeface="Arial"/>
              <a:buNone/>
            </a:pPr>
            <a:r>
              <a:rPr lang="es-ES" sz="1000">
                <a:latin typeface="Arial"/>
                <a:ea typeface="Arial"/>
                <a:cs typeface="Arial"/>
                <a:sym typeface="Arial"/>
              </a:rPr>
              <a:t>como el aborto, que les permita a las alumnas contemplar distintos puntos de vista,</a:t>
            </a:r>
            <a:endParaRPr sz="1000">
              <a:latin typeface="Arial"/>
              <a:ea typeface="Arial"/>
              <a:cs typeface="Arial"/>
              <a:sym typeface="Arial"/>
            </a:endParaRPr>
          </a:p>
          <a:p>
            <a:pPr indent="0" lvl="0" marL="0">
              <a:spcBef>
                <a:spcPts val="640"/>
              </a:spcBef>
              <a:spcAft>
                <a:spcPts val="0"/>
              </a:spcAft>
              <a:buClr>
                <a:schemeClr val="dk1"/>
              </a:buClr>
              <a:buSzPts val="1100"/>
              <a:buFont typeface="Arial"/>
              <a:buNone/>
            </a:pPr>
            <a:r>
              <a:rPr lang="es-ES" sz="1000">
                <a:latin typeface="Arial"/>
                <a:ea typeface="Arial"/>
                <a:cs typeface="Arial"/>
                <a:sym typeface="Arial"/>
              </a:rPr>
              <a:t>diferentes formas de establecer una reflexión, comprender las diversas aristas que conlleva</a:t>
            </a:r>
            <a:endParaRPr sz="1000">
              <a:latin typeface="Arial"/>
              <a:ea typeface="Arial"/>
              <a:cs typeface="Arial"/>
              <a:sym typeface="Arial"/>
            </a:endParaRPr>
          </a:p>
          <a:p>
            <a:pPr indent="0" lvl="0" marL="0">
              <a:spcBef>
                <a:spcPts val="640"/>
              </a:spcBef>
              <a:spcAft>
                <a:spcPts val="0"/>
              </a:spcAft>
              <a:buClr>
                <a:schemeClr val="dk1"/>
              </a:buClr>
              <a:buSzPts val="1100"/>
              <a:buFont typeface="Arial"/>
              <a:buNone/>
            </a:pPr>
            <a:r>
              <a:rPr lang="es-ES" sz="1000">
                <a:latin typeface="Arial"/>
                <a:ea typeface="Arial"/>
                <a:cs typeface="Arial"/>
                <a:sym typeface="Arial"/>
              </a:rPr>
              <a:t>ese tema y que puedan finalmente, tener un criterio propio sobre el asunto. En el área de</a:t>
            </a:r>
            <a:endParaRPr sz="1000">
              <a:latin typeface="Arial"/>
              <a:ea typeface="Arial"/>
              <a:cs typeface="Arial"/>
              <a:sym typeface="Arial"/>
            </a:endParaRPr>
          </a:p>
          <a:p>
            <a:pPr indent="0" lvl="0" marL="0">
              <a:spcBef>
                <a:spcPts val="640"/>
              </a:spcBef>
              <a:spcAft>
                <a:spcPts val="0"/>
              </a:spcAft>
              <a:buClr>
                <a:schemeClr val="dk1"/>
              </a:buClr>
              <a:buSzPts val="1100"/>
              <a:buFont typeface="Arial"/>
              <a:buNone/>
            </a:pPr>
            <a:r>
              <a:rPr lang="es-ES" sz="1000">
                <a:latin typeface="Arial"/>
                <a:ea typeface="Arial"/>
                <a:cs typeface="Arial"/>
                <a:sym typeface="Arial"/>
              </a:rPr>
              <a:t>actividades estéticas es fundamental que el trabajo artístico y creativo tenga una función</a:t>
            </a:r>
            <a:endParaRPr sz="1000">
              <a:latin typeface="Arial"/>
              <a:ea typeface="Arial"/>
              <a:cs typeface="Arial"/>
              <a:sym typeface="Arial"/>
            </a:endParaRPr>
          </a:p>
          <a:p>
            <a:pPr indent="0" lvl="0" marL="0">
              <a:spcBef>
                <a:spcPts val="640"/>
              </a:spcBef>
              <a:spcAft>
                <a:spcPts val="0"/>
              </a:spcAft>
              <a:buClr>
                <a:schemeClr val="dk1"/>
              </a:buClr>
              <a:buSzPts val="1100"/>
              <a:buFont typeface="Arial"/>
              <a:buNone/>
            </a:pPr>
            <a:r>
              <a:rPr lang="es-ES" sz="1000">
                <a:latin typeface="Arial"/>
                <a:ea typeface="Arial"/>
                <a:cs typeface="Arial"/>
                <a:sym typeface="Arial"/>
              </a:rPr>
              <a:t>social, que les permita a las alumnas no sólo expresarse, sino reflexionar y establecer un</a:t>
            </a:r>
            <a:endParaRPr sz="1000">
              <a:latin typeface="Arial"/>
              <a:ea typeface="Arial"/>
              <a:cs typeface="Arial"/>
              <a:sym typeface="Arial"/>
            </a:endParaRPr>
          </a:p>
          <a:p>
            <a:pPr indent="0" lvl="0" marL="0">
              <a:spcBef>
                <a:spcPts val="640"/>
              </a:spcBef>
              <a:spcAft>
                <a:spcPts val="0"/>
              </a:spcAft>
              <a:buClr>
                <a:schemeClr val="dk1"/>
              </a:buClr>
              <a:buSzPts val="1100"/>
              <a:buFont typeface="Arial"/>
              <a:buNone/>
            </a:pPr>
            <a:r>
              <a:rPr lang="es-ES" sz="1000">
                <a:latin typeface="Arial"/>
                <a:ea typeface="Arial"/>
                <a:cs typeface="Arial"/>
                <a:sym typeface="Arial"/>
              </a:rPr>
              <a:t>criterio personal claro sobre los sucesos de su entorno. Este proyecto permite que las</a:t>
            </a:r>
            <a:endParaRPr sz="1000">
              <a:latin typeface="Arial"/>
              <a:ea typeface="Arial"/>
              <a:cs typeface="Arial"/>
              <a:sym typeface="Arial"/>
            </a:endParaRPr>
          </a:p>
          <a:p>
            <a:pPr indent="0" lvl="0" marL="0">
              <a:spcBef>
                <a:spcPts val="640"/>
              </a:spcBef>
              <a:spcAft>
                <a:spcPts val="0"/>
              </a:spcAft>
              <a:buClr>
                <a:schemeClr val="dk1"/>
              </a:buClr>
              <a:buSzPts val="1100"/>
              <a:buFont typeface="Arial"/>
              <a:buNone/>
            </a:pPr>
            <a:r>
              <a:rPr lang="es-ES" sz="1000">
                <a:latin typeface="Arial"/>
                <a:ea typeface="Arial"/>
                <a:cs typeface="Arial"/>
                <a:sym typeface="Arial"/>
              </a:rPr>
              <a:t>alumnas experimenten el arte teatral no sólo como entretenimiento, sino como una forma</a:t>
            </a:r>
            <a:endParaRPr sz="1000">
              <a:latin typeface="Arial"/>
              <a:ea typeface="Arial"/>
              <a:cs typeface="Arial"/>
              <a:sym typeface="Arial"/>
            </a:endParaRPr>
          </a:p>
          <a:p>
            <a:pPr indent="0" lvl="0" marL="0">
              <a:spcBef>
                <a:spcPts val="640"/>
              </a:spcBef>
              <a:spcAft>
                <a:spcPts val="0"/>
              </a:spcAft>
              <a:buClr>
                <a:schemeClr val="dk1"/>
              </a:buClr>
              <a:buSzPts val="1100"/>
              <a:buFont typeface="Arial"/>
              <a:buNone/>
            </a:pPr>
            <a:r>
              <a:rPr lang="es-ES" sz="1000">
                <a:latin typeface="Arial"/>
                <a:ea typeface="Arial"/>
                <a:cs typeface="Arial"/>
                <a:sym typeface="Arial"/>
              </a:rPr>
              <a:t>creativa de ejercer una crítica, en este caso, del aborto.</a:t>
            </a:r>
            <a:endParaRPr sz="1000">
              <a:latin typeface="Arial"/>
              <a:ea typeface="Arial"/>
              <a:cs typeface="Arial"/>
              <a:sym typeface="Arial"/>
            </a:endParaRPr>
          </a:p>
          <a:p>
            <a:pPr indent="0" lvl="0" marL="0">
              <a:spcBef>
                <a:spcPts val="640"/>
              </a:spcBef>
              <a:spcAft>
                <a:spcPts val="0"/>
              </a:spcAft>
              <a:buClr>
                <a:schemeClr val="dk1"/>
              </a:buClr>
              <a:buSzPts val="1100"/>
              <a:buFont typeface="Arial"/>
              <a:buNone/>
            </a:pPr>
            <a:r>
              <a:rPr lang="es-ES" sz="1000">
                <a:latin typeface="Arial"/>
                <a:ea typeface="Arial"/>
                <a:cs typeface="Arial"/>
                <a:sym typeface="Arial"/>
              </a:rPr>
              <a:t>Denisse Barber</a:t>
            </a:r>
            <a:endParaRPr sz="1000">
              <a:latin typeface="Arial"/>
              <a:ea typeface="Arial"/>
              <a:cs typeface="Arial"/>
              <a:sym typeface="Arial"/>
            </a:endParaRPr>
          </a:p>
          <a:p>
            <a:pPr indent="0" lvl="0" marL="0">
              <a:spcBef>
                <a:spcPts val="640"/>
              </a:spcBef>
              <a:spcAft>
                <a:spcPts val="0"/>
              </a:spcAft>
              <a:buClr>
                <a:schemeClr val="dk1"/>
              </a:buClr>
              <a:buSzPts val="1100"/>
              <a:buFont typeface="Arial"/>
              <a:buNone/>
            </a:pPr>
            <a:r>
              <a:rPr lang="es-ES" sz="1000">
                <a:latin typeface="Arial"/>
                <a:ea typeface="Arial"/>
                <a:cs typeface="Arial"/>
                <a:sym typeface="Arial"/>
              </a:rPr>
              <a:t>Educación artística y estética Teatro</a:t>
            </a:r>
            <a:endParaRPr sz="1000">
              <a:latin typeface="Arial"/>
              <a:ea typeface="Arial"/>
              <a:cs typeface="Arial"/>
              <a:sym typeface="Arial"/>
            </a:endParaRPr>
          </a:p>
          <a:p>
            <a:pPr indent="0" lvl="0" marL="0">
              <a:spcBef>
                <a:spcPts val="640"/>
              </a:spcBef>
              <a:spcAft>
                <a:spcPts val="0"/>
              </a:spcAft>
              <a:buNone/>
            </a:pPr>
            <a:r>
              <a:t/>
            </a:r>
            <a:endParaRPr sz="1000">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grpSp>
        <p:nvGrpSpPr>
          <p:cNvPr id="177" name="Shape 177"/>
          <p:cNvGrpSpPr/>
          <p:nvPr/>
        </p:nvGrpSpPr>
        <p:grpSpPr>
          <a:xfrm>
            <a:off x="0" y="148353"/>
            <a:ext cx="9144000" cy="6695066"/>
            <a:chOff x="0" y="148353"/>
            <a:chExt cx="9144000" cy="6695066"/>
          </a:xfrm>
        </p:grpSpPr>
        <p:pic>
          <p:nvPicPr>
            <p:cNvPr descr="linea.png" id="178" name="Shape 178"/>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179" name="Shape 179"/>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180" name="Shape 18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2ª Reunión de Trabajo</a:t>
            </a:r>
            <a:endParaRPr b="0" i="0" sz="4400" u="none" cap="none" strike="noStrike">
              <a:solidFill>
                <a:schemeClr val="dk1"/>
              </a:solidFill>
              <a:latin typeface="Calibri"/>
              <a:ea typeface="Calibri"/>
              <a:cs typeface="Calibri"/>
              <a:sym typeface="Calibri"/>
            </a:endParaRPr>
          </a:p>
        </p:txBody>
      </p:sp>
      <p:sp>
        <p:nvSpPr>
          <p:cNvPr id="181" name="Shape 18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888888"/>
              </a:buClr>
              <a:buSzPts val="3200"/>
              <a:buFont typeface="Arial"/>
              <a:buNone/>
            </a:pPr>
            <a:r>
              <a:rPr b="0" i="0" lang="es-ES" sz="3200" u="none" cap="none" strike="noStrike">
                <a:solidFill>
                  <a:srgbClr val="888888"/>
                </a:solidFill>
                <a:latin typeface="Calibri"/>
                <a:ea typeface="Calibri"/>
                <a:cs typeface="Calibri"/>
                <a:sym typeface="Calibri"/>
              </a:rPr>
              <a:t>Por proyecto</a:t>
            </a:r>
            <a:endParaRPr b="0" i="0" sz="3200" u="none" cap="none" strike="noStrike">
              <a:solidFill>
                <a:srgbClr val="888888"/>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grpSp>
        <p:nvGrpSpPr>
          <p:cNvPr id="186" name="Shape 186"/>
          <p:cNvGrpSpPr/>
          <p:nvPr/>
        </p:nvGrpSpPr>
        <p:grpSpPr>
          <a:xfrm>
            <a:off x="0" y="148353"/>
            <a:ext cx="9144000" cy="6695066"/>
            <a:chOff x="0" y="148353"/>
            <a:chExt cx="9144000" cy="6695066"/>
          </a:xfrm>
        </p:grpSpPr>
        <p:pic>
          <p:nvPicPr>
            <p:cNvPr descr="linea.png" id="187" name="Shape 187"/>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188" name="Shape 188"/>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189" name="Shape 189"/>
          <p:cNvSpPr txBox="1"/>
          <p:nvPr>
            <p:ph type="title"/>
          </p:nvPr>
        </p:nvSpPr>
        <p:spPr>
          <a:xfrm>
            <a:off x="457200" y="274638"/>
            <a:ext cx="668503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El arte de formular preguntas esenciales </a:t>
            </a:r>
            <a:endParaRPr b="0" i="0" sz="3959" u="none" cap="none" strike="noStrike">
              <a:solidFill>
                <a:schemeClr val="dk1"/>
              </a:solidFill>
              <a:latin typeface="Calibri"/>
              <a:ea typeface="Calibri"/>
              <a:cs typeface="Calibri"/>
              <a:sym typeface="Calibri"/>
            </a:endParaRPr>
          </a:p>
        </p:txBody>
      </p:sp>
      <p:pic>
        <p:nvPicPr>
          <p:cNvPr descr="Conexiones_preguntas.pdf" id="190" name="Shape 190"/>
          <p:cNvPicPr preferRelativeResize="0"/>
          <p:nvPr/>
        </p:nvPicPr>
        <p:blipFill rotWithShape="1">
          <a:blip r:embed="rId5">
            <a:alphaModFix/>
          </a:blip>
          <a:srcRect b="18817" l="-2032" r="-2032" t="20874"/>
          <a:stretch/>
        </p:blipFill>
        <p:spPr>
          <a:xfrm>
            <a:off x="26894" y="1523999"/>
            <a:ext cx="9117106" cy="397435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grpSp>
        <p:nvGrpSpPr>
          <p:cNvPr id="195" name="Shape 195"/>
          <p:cNvGrpSpPr/>
          <p:nvPr/>
        </p:nvGrpSpPr>
        <p:grpSpPr>
          <a:xfrm>
            <a:off x="0" y="148353"/>
            <a:ext cx="9144000" cy="6695066"/>
            <a:chOff x="0" y="148353"/>
            <a:chExt cx="9144000" cy="6695066"/>
          </a:xfrm>
        </p:grpSpPr>
        <p:pic>
          <p:nvPicPr>
            <p:cNvPr descr="linea.png" id="196" name="Shape 196"/>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197" name="Shape 197"/>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198" name="Shape 198"/>
          <p:cNvSpPr txBox="1"/>
          <p:nvPr>
            <p:ph type="title"/>
          </p:nvPr>
        </p:nvSpPr>
        <p:spPr>
          <a:xfrm>
            <a:off x="457200" y="274638"/>
            <a:ext cx="6490447"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Modelo de indagación</a:t>
            </a:r>
            <a:endParaRPr b="0" i="0" sz="4400" u="none" cap="none" strike="noStrike">
              <a:solidFill>
                <a:schemeClr val="dk1"/>
              </a:solidFill>
              <a:latin typeface="Calibri"/>
              <a:ea typeface="Calibri"/>
              <a:cs typeface="Calibri"/>
              <a:sym typeface="Calibri"/>
            </a:endParaRPr>
          </a:p>
        </p:txBody>
      </p:sp>
      <p:sp>
        <p:nvSpPr>
          <p:cNvPr id="199" name="Shape 19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Char char="•"/>
            </a:pPr>
            <a:r>
              <a:rPr b="0" i="0" lang="es-ES" sz="3200" u="none" cap="none" strike="noStrike">
                <a:solidFill>
                  <a:schemeClr val="dk1"/>
                </a:solidFill>
                <a:latin typeface="Calibri"/>
                <a:ea typeface="Calibri"/>
                <a:cs typeface="Calibri"/>
                <a:sym typeface="Calibri"/>
              </a:rPr>
              <a:t>Consistirá en abordar un tema polémico como el aborto desde diferentes disciplinas, mediante el planteamiento de preguntas analíticas de sistemas en conflicto, ya que el problema se aborda desde diferentes puntos de vista y no hay respuestas correctas comprobables.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grpSp>
        <p:nvGrpSpPr>
          <p:cNvPr id="204" name="Shape 204"/>
          <p:cNvGrpSpPr/>
          <p:nvPr/>
        </p:nvGrpSpPr>
        <p:grpSpPr>
          <a:xfrm>
            <a:off x="0" y="148353"/>
            <a:ext cx="9144000" cy="6695066"/>
            <a:chOff x="0" y="148353"/>
            <a:chExt cx="9144000" cy="6695066"/>
          </a:xfrm>
        </p:grpSpPr>
        <p:pic>
          <p:nvPicPr>
            <p:cNvPr descr="linea.png" id="205" name="Shape 205"/>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206" name="Shape 206"/>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207" name="Shape 20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AME General</a:t>
            </a:r>
            <a:endParaRPr b="0" i="0" sz="4400" u="none" cap="none" strike="noStrike">
              <a:solidFill>
                <a:schemeClr val="dk1"/>
              </a:solidFill>
              <a:latin typeface="Calibri"/>
              <a:ea typeface="Calibri"/>
              <a:cs typeface="Calibri"/>
              <a:sym typeface="Calibri"/>
            </a:endParaRPr>
          </a:p>
        </p:txBody>
      </p:sp>
      <p:graphicFrame>
        <p:nvGraphicFramePr>
          <p:cNvPr id="208" name="Shape 208"/>
          <p:cNvGraphicFramePr/>
          <p:nvPr/>
        </p:nvGraphicFramePr>
        <p:xfrm>
          <a:off x="457200" y="1417638"/>
          <a:ext cx="3000000" cy="3000000"/>
        </p:xfrm>
        <a:graphic>
          <a:graphicData uri="http://schemas.openxmlformats.org/drawingml/2006/table">
            <a:tbl>
              <a:tblPr bandRow="1" firstRow="1">
                <a:noFill/>
                <a:tableStyleId>{6580FF6B-2DF6-47CA-9C40-605304DAB4A0}</a:tableStyleId>
              </a:tblPr>
              <a:tblGrid>
                <a:gridCol w="4114800"/>
                <a:gridCol w="4114800"/>
              </a:tblGrid>
              <a:tr h="370850">
                <a:tc>
                  <a:txBody>
                    <a:bodyPr>
                      <a:noAutofit/>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lt1"/>
                          </a:solidFill>
                          <a:latin typeface="Calibri"/>
                          <a:ea typeface="Calibri"/>
                          <a:cs typeface="Calibri"/>
                          <a:sym typeface="Calibri"/>
                        </a:rPr>
                        <a:t>Planeación de Proyectos Interdisciplinarios</a:t>
                      </a:r>
                      <a:r>
                        <a:rPr lang="es-ES" sz="1400" u="none" cap="none" strike="noStrike"/>
                        <a:t> </a:t>
                      </a:r>
                      <a:endParaRPr sz="1400" u="none" cap="none" strike="noStrike"/>
                    </a:p>
                  </a:txBody>
                  <a:tcPr marT="45725" marB="45725" marR="91450" marL="91450"/>
                </a:tc>
                <a:tc>
                  <a:txBody>
                    <a:bodyPr>
                      <a:noAutofit/>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lt1"/>
                          </a:solidFill>
                          <a:latin typeface="Calibri"/>
                          <a:ea typeface="Calibri"/>
                          <a:cs typeface="Calibri"/>
                          <a:sym typeface="Calibri"/>
                        </a:rPr>
                        <a:t>Documentación del proceso y portafolios de evidencias</a:t>
                      </a:r>
                      <a:r>
                        <a:rPr lang="es-ES" sz="1400" u="none" cap="none" strike="noStrike"/>
                        <a:t> </a:t>
                      </a:r>
                      <a:endParaRPr sz="1400" u="none" cap="none" strike="noStrike"/>
                    </a:p>
                  </a:txBody>
                  <a:tcPr marT="45725" marB="45725" marR="91450" marL="91450"/>
                </a:tc>
              </a:tr>
              <a:tr h="370850">
                <a:tc>
                  <a:txBody>
                    <a:bodyPr>
                      <a:noAutofit/>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dk1"/>
                          </a:solidFill>
                          <a:latin typeface="Calibri"/>
                          <a:ea typeface="Calibri"/>
                          <a:cs typeface="Calibri"/>
                          <a:sym typeface="Calibri"/>
                        </a:rPr>
                        <a:t>¿A qué responde la necesidad de crear proyectos interdisciplinarios como medio de aprendizaje hoy en día?</a:t>
                      </a:r>
                      <a:r>
                        <a:rPr b="0" lang="es-ES" sz="1400" u="none" cap="none" strike="noStrike">
                          <a:solidFill>
                            <a:schemeClr val="dk1"/>
                          </a:solidFill>
                          <a:latin typeface="Calibri"/>
                          <a:ea typeface="Calibri"/>
                          <a:cs typeface="Calibri"/>
                          <a:sym typeface="Calibri"/>
                        </a:rPr>
                        <a:t> En </a:t>
                      </a:r>
                      <a:r>
                        <a:rPr lang="es-ES" sz="1400" u="none" cap="none" strike="noStrike">
                          <a:solidFill>
                            <a:schemeClr val="dk1"/>
                          </a:solidFill>
                          <a:latin typeface="Calibri"/>
                          <a:ea typeface="Calibri"/>
                          <a:cs typeface="Calibri"/>
                          <a:sym typeface="Calibri"/>
                        </a:rPr>
                        <a:t>el siglo XXI,  la educación debe buscar la integración de las alumnas en una relación interdisciplinaria, donde a partir de las respuestas ellas mismas y formen su propio conocimiento mediado por el maestro. Esto se deriva de la necesidad de tomar un camino distinto en la educación.</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dk1"/>
                          </a:solidFill>
                          <a:latin typeface="Calibri"/>
                          <a:ea typeface="Calibri"/>
                          <a:cs typeface="Calibri"/>
                          <a:sym typeface="Calibri"/>
                        </a:rPr>
                        <a:t>¿Cuáles podrían ser los elementos fundamentales para la estructuración y planeación de los proyectos interdisciplinarios?</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Compromiso del docente  en cuanto al conocimiento de su materia.</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Capacitación por parte del docente: evaluación, indagación, transferencia y resolución de proyectos</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Realización de trabajo cooperativo con otros docentes.</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Tener y formar herramientas que vean más allá de su materia, aceptar que no es la materia más importante del programa y que se puede complementar con otras</a:t>
                      </a:r>
                      <a:endParaRPr sz="1400" u="none" cap="none" strike="noStrike"/>
                    </a:p>
                  </a:txBody>
                  <a:tcPr marT="45725" marB="45725" marR="91450" marL="91450"/>
                </a:tc>
                <a:tc>
                  <a:txBody>
                    <a:bodyPr>
                      <a:noAutofit/>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dk1"/>
                          </a:solidFill>
                          <a:latin typeface="Calibri"/>
                          <a:ea typeface="Calibri"/>
                          <a:cs typeface="Calibri"/>
                          <a:sym typeface="Calibri"/>
                        </a:rPr>
                        <a:t>¿Qué entiendo por “documentación”?</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dk1"/>
                          </a:solidFill>
                          <a:latin typeface="Calibri"/>
                          <a:ea typeface="Calibri"/>
                          <a:cs typeface="Calibri"/>
                          <a:sym typeface="Calibri"/>
                        </a:rPr>
                        <a:t> </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El docente es un observador del proceso de aprendizaje del estudiante, por lo que todo indicio de comprensión es parte de la documentación. Va desde las preguntas de indagación hasta todas las conexiones que se hacen. Discusiones entre los alumnos.</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Debe contar con evidencias claras y concretas también, que se conforman en un portafolio.</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No es evaluación necesariamente.</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Deben estar presentes todo el tiempo, les regresa la autonomía del conocimiento al estudiante. Son evidencias. </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Da una perspectiva de logro.</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Todo momento es digno de documentarse.</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lang="es-ES" sz="1800" u="none" cap="none" strike="noStrike">
                          <a:solidFill>
                            <a:schemeClr val="dk1"/>
                          </a:solidFill>
                          <a:latin typeface="Calibri"/>
                          <a:ea typeface="Calibri"/>
                          <a:cs typeface="Calibri"/>
                          <a:sym typeface="Calibri"/>
                        </a:rPr>
                        <a:t> </a:t>
                      </a:r>
                      <a:endParaRPr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lang="es-ES" sz="1800" u="none" cap="none" strike="noStrike">
                          <a:solidFill>
                            <a:schemeClr val="dk1"/>
                          </a:solidFill>
                          <a:latin typeface="Calibri"/>
                          <a:ea typeface="Calibri"/>
                          <a:cs typeface="Calibri"/>
                          <a:sym typeface="Calibri"/>
                        </a:rPr>
                        <a:t> </a:t>
                      </a:r>
                      <a:endParaRPr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grpSp>
        <p:nvGrpSpPr>
          <p:cNvPr id="213" name="Shape 213"/>
          <p:cNvGrpSpPr/>
          <p:nvPr/>
        </p:nvGrpSpPr>
        <p:grpSpPr>
          <a:xfrm>
            <a:off x="0" y="148353"/>
            <a:ext cx="9144000" cy="6695066"/>
            <a:chOff x="0" y="148353"/>
            <a:chExt cx="9144000" cy="6695066"/>
          </a:xfrm>
        </p:grpSpPr>
        <p:pic>
          <p:nvPicPr>
            <p:cNvPr descr="linea.png" id="214" name="Shape 214"/>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215" name="Shape 215"/>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216" name="Shape 21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marR="0" rtl="0" algn="l">
              <a:lnSpc>
                <a:spcPct val="100000"/>
              </a:lnSpc>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139700" lvl="0" marL="342900" marR="0" rtl="0" algn="l">
              <a:lnSpc>
                <a:spcPct val="10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graphicFrame>
        <p:nvGraphicFramePr>
          <p:cNvPr id="217" name="Shape 217"/>
          <p:cNvGraphicFramePr/>
          <p:nvPr/>
        </p:nvGraphicFramePr>
        <p:xfrm>
          <a:off x="457200" y="1600200"/>
          <a:ext cx="3000000" cy="3000000"/>
        </p:xfrm>
        <a:graphic>
          <a:graphicData uri="http://schemas.openxmlformats.org/drawingml/2006/table">
            <a:tbl>
              <a:tblPr bandRow="1" firstRow="1">
                <a:noFill/>
                <a:tableStyleId>{6580FF6B-2DF6-47CA-9C40-605304DAB4A0}</a:tableStyleId>
              </a:tblPr>
              <a:tblGrid>
                <a:gridCol w="4114800"/>
                <a:gridCol w="4114800"/>
              </a:tblGrid>
              <a:tr h="370850">
                <a:tc>
                  <a:txBody>
                    <a:bodyPr>
                      <a:noAutofit/>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noAutofit/>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r h="370850">
                <a:tc>
                  <a:txBody>
                    <a:bodyPr>
                      <a:noAutofit/>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dk1"/>
                          </a:solidFill>
                          <a:latin typeface="Calibri"/>
                          <a:ea typeface="Calibri"/>
                          <a:cs typeface="Calibri"/>
                          <a:sym typeface="Calibri"/>
                        </a:rPr>
                        <a:t>¿Cuál es “el método” o “los pasos” para acercarme a la Interdisciplinariedad?</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Conocer los elementos del programa, identificar los conceptos eje del mismo.</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Conocer cómo es la realidad en el momento en que se pueda innovar a partir de diferentes áreas. Elegir los elementos de la realidad relevantes para el objeto de estudio.</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Sentirse cómodo planteando desde un eje, tener una secuencia  en los contenidos.  </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Se deben plantear hipótesis de trabajo conjuntas.</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 </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dk1"/>
                          </a:solidFill>
                          <a:latin typeface="Calibri"/>
                          <a:ea typeface="Calibri"/>
                          <a:cs typeface="Calibri"/>
                          <a:sym typeface="Calibri"/>
                        </a:rPr>
                        <a:t>¿Qué características debe tener el nombre del proyecto interdisciplinario?</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Es necesario darle una identidad al tema desde los ejes que van a acotar el tema.</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Analizar las materias involucradas en un problema específico. Los alumnos debe ser partícipes de los temas y los títulos.</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noAutofit/>
                    </a:bodyPr>
                    <a:lstStyle/>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 </a:t>
                      </a:r>
                      <a:r>
                        <a:rPr b="1" lang="es-ES" sz="1400" u="none" cap="none" strike="noStrike">
                          <a:solidFill>
                            <a:schemeClr val="dk1"/>
                          </a:solidFill>
                          <a:latin typeface="Calibri"/>
                          <a:ea typeface="Calibri"/>
                          <a:cs typeface="Calibri"/>
                          <a:sym typeface="Calibri"/>
                        </a:rPr>
                        <a:t>¿Qué evidencias concretas de documentación estaría esperando, cuando trabajo de manera interdisciplinaria?</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Materialización de las ideas:</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Cartulinas, rotafolios, post-its</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Grabaciones de las discusiones (audio y video)</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Fotografías</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Visitas virtuales (presentaciones)</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 </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 </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dk1"/>
                          </a:solidFill>
                          <a:latin typeface="Calibri"/>
                          <a:ea typeface="Calibri"/>
                          <a:cs typeface="Calibri"/>
                          <a:sym typeface="Calibri"/>
                        </a:rPr>
                        <a:t>¿Cuál es la intención de documentar en un proyecto y quién lo debe hacer?</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Poder evaluar la significación del proyecto en los procesos de comprensión de los estudiantes.</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Es cualitativa, cómo estaban y cómo estamos ahora? ¿Cómo se ha ido transformando el trabajo?</a:t>
                      </a:r>
                      <a:r>
                        <a:rPr lang="es-ES" sz="1400" u="none" cap="none" strike="noStrike"/>
                        <a:t>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Los alumnos los desarrollan y los profesores dan retroalimentación.</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 </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grpSp>
        <p:nvGrpSpPr>
          <p:cNvPr id="222" name="Shape 222"/>
          <p:cNvGrpSpPr/>
          <p:nvPr/>
        </p:nvGrpSpPr>
        <p:grpSpPr>
          <a:xfrm>
            <a:off x="0" y="148353"/>
            <a:ext cx="9144000" cy="6695066"/>
            <a:chOff x="0" y="148353"/>
            <a:chExt cx="9144000" cy="6695066"/>
          </a:xfrm>
        </p:grpSpPr>
        <p:pic>
          <p:nvPicPr>
            <p:cNvPr descr="linea.png" id="223" name="Shape 223"/>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224" name="Shape 22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225" name="Shape 22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marR="0" rtl="0" algn="l">
              <a:lnSpc>
                <a:spcPct val="100000"/>
              </a:lnSpc>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139700" lvl="0" marL="342900" marR="0" rtl="0" algn="l">
              <a:lnSpc>
                <a:spcPct val="10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graphicFrame>
        <p:nvGraphicFramePr>
          <p:cNvPr id="226" name="Shape 226"/>
          <p:cNvGraphicFramePr/>
          <p:nvPr/>
        </p:nvGraphicFramePr>
        <p:xfrm>
          <a:off x="457200" y="1324971"/>
          <a:ext cx="3000000" cy="3000000"/>
        </p:xfrm>
        <a:graphic>
          <a:graphicData uri="http://schemas.openxmlformats.org/drawingml/2006/table">
            <a:tbl>
              <a:tblPr bandRow="1" firstRow="1">
                <a:noFill/>
                <a:tableStyleId>{6580FF6B-2DF6-47CA-9C40-605304DAB4A0}</a:tableStyleId>
              </a:tblPr>
              <a:tblGrid>
                <a:gridCol w="4402875"/>
                <a:gridCol w="3826725"/>
              </a:tblGrid>
              <a:tr h="370850">
                <a:tc>
                  <a:txBody>
                    <a:bodyPr>
                      <a:noAutofit/>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lt1"/>
                          </a:solidFill>
                          <a:latin typeface="Calibri"/>
                          <a:ea typeface="Calibri"/>
                          <a:cs typeface="Calibri"/>
                          <a:sym typeface="Calibri"/>
                        </a:rPr>
                        <a:t>Gestión de Proyectos interdisciplinarios</a:t>
                      </a:r>
                      <a:r>
                        <a:rPr lang="es-ES" sz="1400" u="none" cap="none" strike="noStrike"/>
                        <a:t> </a:t>
                      </a:r>
                      <a:endParaRPr sz="1400" u="none" cap="none" strike="noStrike"/>
                    </a:p>
                  </a:txBody>
                  <a:tcPr marT="45725" marB="45725" marR="91450" marL="91450"/>
                </a:tc>
                <a:tc>
                  <a:txBody>
                    <a:bodyPr>
                      <a:noAutofit/>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lt1"/>
                          </a:solidFill>
                          <a:latin typeface="Calibri"/>
                          <a:ea typeface="Calibri"/>
                          <a:cs typeface="Calibri"/>
                          <a:sym typeface="Calibri"/>
                        </a:rPr>
                        <a:t> El desarrollo profesional y la formación docente</a:t>
                      </a:r>
                      <a:r>
                        <a:rPr lang="es-ES" sz="1400" u="none" cap="none" strike="noStrike"/>
                        <a:t> </a:t>
                      </a:r>
                      <a:endParaRPr sz="1400" u="none" cap="none" strike="noStrike"/>
                    </a:p>
                  </a:txBody>
                  <a:tcPr marT="45725" marB="45725" marR="91450" marL="91450"/>
                </a:tc>
              </a:tr>
              <a:tr h="370850">
                <a:tc>
                  <a:txBody>
                    <a:bodyPr>
                      <a:noAutofit/>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dk1"/>
                          </a:solidFill>
                          <a:latin typeface="Calibri"/>
                          <a:ea typeface="Calibri"/>
                          <a:cs typeface="Calibri"/>
                          <a:sym typeface="Calibri"/>
                        </a:rPr>
                        <a:t>¿Qué factores debo tomar en cuenta para hacer un proyecto?¿Cómo lo debo organizar?</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Considerar que ninguna materia es la materia principal y que cada una requiere una visión interdisciplinaria. Analizar las materias que van a participar en el proyecto. Conocer el programa, sacar propuestas, elegir un momento del año para su elaboración y preparación, Organizar los momentos de la semana para llevar el trabajo de manera paulatina, valorar las fases de los contenidos, Dar momentos de evaluación; reflexionar, analizar la autoexperiencia. Dar una retroalimentación.</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 </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dk1"/>
                          </a:solidFill>
                          <a:latin typeface="Calibri"/>
                          <a:ea typeface="Calibri"/>
                          <a:cs typeface="Calibri"/>
                          <a:sym typeface="Calibri"/>
                        </a:rPr>
                        <a:t>¿Cómo puedo identificar los puntos de interacción que permitan una indagación, desde situaciones complejas o la problematización?</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No hay un camino único, debe partir de la idea de que el conocimiento no está acabado sino que evoluciona. No hay una única manera de que este sea comprendido, ni una sola manera de acceder a él. El maestro como indagador debe tener en cuenta que la realidad es compleja y hay que abordarla desde el pensamiento crítico. A partir de éste se pueden detectar situaciones problemáticas aptas para la indagación</a:t>
                      </a:r>
                      <a:endParaRPr sz="1400" u="none" cap="none" strike="noStrike"/>
                    </a:p>
                  </a:txBody>
                  <a:tcPr marT="45725" marB="45725" marR="91450" marL="91450"/>
                </a:tc>
                <a:tc>
                  <a:txBody>
                    <a:bodyPr>
                      <a:noAutofit/>
                    </a:bodyPr>
                    <a:lstStyle/>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  </a:t>
                      </a:r>
                      <a:r>
                        <a:rPr b="1" lang="es-ES" sz="1400" u="none" cap="none" strike="noStrike">
                          <a:solidFill>
                            <a:schemeClr val="dk1"/>
                          </a:solidFill>
                          <a:latin typeface="Calibri"/>
                          <a:ea typeface="Calibri"/>
                          <a:cs typeface="Calibri"/>
                          <a:sym typeface="Calibri"/>
                        </a:rPr>
                        <a:t>¿Qué implicaciones tiene, dentro del esquema de formación docente, el trabajo orientado hacia la interdisciplinariedad? </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Incrementar su propia cultura.</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Volverse generador de preguntas, y por lo tanto, de nuevos proyectos derivados de los proyectos establecidos</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Se atreve a preguntarse y cuestionarse</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Se pueden hacer planeaciones colaborativas</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Utilizar los medios de comunicación</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Documentar el trabajo que se hace da perspectiva de cómo hemos cambiado como docentes</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 </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dk1"/>
                          </a:solidFill>
                          <a:latin typeface="Calibri"/>
                          <a:ea typeface="Calibri"/>
                          <a:cs typeface="Calibri"/>
                          <a:sym typeface="Calibri"/>
                        </a:rPr>
                        <a:t>¿Qué dimensiones debo tener en cuenta, para la construcción de proyectos interdisciplinarios?</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Social, académica, cultural, personal, actitudinal</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grpSp>
        <p:nvGrpSpPr>
          <p:cNvPr id="231" name="Shape 231"/>
          <p:cNvGrpSpPr/>
          <p:nvPr/>
        </p:nvGrpSpPr>
        <p:grpSpPr>
          <a:xfrm>
            <a:off x="0" y="148353"/>
            <a:ext cx="9144000" cy="6695066"/>
            <a:chOff x="0" y="148353"/>
            <a:chExt cx="9144000" cy="6695066"/>
          </a:xfrm>
        </p:grpSpPr>
        <p:pic>
          <p:nvPicPr>
            <p:cNvPr descr="linea.png" id="232" name="Shape 232"/>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233" name="Shape 233"/>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graphicFrame>
        <p:nvGraphicFramePr>
          <p:cNvPr id="234" name="Shape 234"/>
          <p:cNvGraphicFramePr/>
          <p:nvPr/>
        </p:nvGraphicFramePr>
        <p:xfrm>
          <a:off x="457200" y="1324971"/>
          <a:ext cx="3000000" cy="3000000"/>
        </p:xfrm>
        <a:graphic>
          <a:graphicData uri="http://schemas.openxmlformats.org/drawingml/2006/table">
            <a:tbl>
              <a:tblPr bandRow="1" firstRow="1">
                <a:noFill/>
                <a:tableStyleId>{6580FF6B-2DF6-47CA-9C40-605304DAB4A0}</a:tableStyleId>
              </a:tblPr>
              <a:tblGrid>
                <a:gridCol w="4114800"/>
                <a:gridCol w="4114800"/>
              </a:tblGrid>
              <a:tr h="370850">
                <a:tc>
                  <a:txBody>
                    <a:bodyPr>
                      <a:noAutofit/>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lt1"/>
                          </a:solidFill>
                          <a:latin typeface="Calibri"/>
                          <a:ea typeface="Calibri"/>
                          <a:cs typeface="Calibri"/>
                          <a:sym typeface="Calibri"/>
                        </a:rPr>
                        <a:t>Gestión de Proyectos interdisciplinarios</a:t>
                      </a:r>
                      <a:r>
                        <a:rPr lang="es-ES" sz="1400" u="none" cap="none" strike="noStrike"/>
                        <a:t> </a:t>
                      </a:r>
                      <a:endParaRPr sz="1400" u="none" cap="none" strike="noStrike"/>
                    </a:p>
                  </a:txBody>
                  <a:tcPr marT="45725" marB="45725" marR="91450" marL="91450"/>
                </a:tc>
                <a:tc>
                  <a:txBody>
                    <a:bodyPr>
                      <a:noAutofit/>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lt1"/>
                          </a:solidFill>
                          <a:latin typeface="Calibri"/>
                          <a:ea typeface="Calibri"/>
                          <a:cs typeface="Calibri"/>
                          <a:sym typeface="Calibri"/>
                        </a:rPr>
                        <a:t> El desarrollo profesional y la formación docente</a:t>
                      </a:r>
                      <a:r>
                        <a:rPr lang="es-ES" sz="1400" u="none" cap="none" strike="noStrike"/>
                        <a:t> </a:t>
                      </a:r>
                      <a:endParaRPr sz="1400" u="none" cap="none" strike="noStrike"/>
                    </a:p>
                  </a:txBody>
                  <a:tcPr marT="45725" marB="45725" marR="91450" marL="91450"/>
                </a:tc>
              </a:tr>
              <a:tr h="370850">
                <a:tc>
                  <a:txBody>
                    <a:bodyPr>
                      <a:noAutofit/>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dk1"/>
                          </a:solidFill>
                          <a:latin typeface="Calibri"/>
                          <a:ea typeface="Calibri"/>
                          <a:cs typeface="Calibri"/>
                          <a:sym typeface="Calibri"/>
                        </a:rPr>
                        <a:t>¿En qué debo poner atención, para saber si  es necesario hacer cambios en el  trabajo diario que ya realizo?</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Atención en los temas que se proponen en el programa para poder identificar temas actuales que se puedan plantear. A partir de ahí indagar y  plantear la propuesta del proyecto.</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Estar consciente de que el tema a plantear es actual y puede ser analizado desde el punto de vista del momento a realizarse.</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Selección de conceptos para que sean lo que los alumnos aprenderán, sin olvidar los contenidos.</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Entender que durante el trabajo habrá cambios que no se tenían contemplados pero tener en cuenta la flexibilidad de sus modificaciones.</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Los conceptos se deben visualizar, no sólo los contenidos</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Documentación: tengo documentado de manera concreta las diferentes etapas?</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 </a:t>
                      </a:r>
                      <a:endParaRPr sz="1400" u="none" cap="none" strike="noStrike">
                        <a:solidFill>
                          <a:schemeClr val="dk1"/>
                        </a:solidFill>
                        <a:latin typeface="Calibri"/>
                        <a:ea typeface="Calibri"/>
                        <a:cs typeface="Calibri"/>
                        <a:sym typeface="Calibri"/>
                      </a:endParaRPr>
                    </a:p>
                  </a:txBody>
                  <a:tcPr marT="45725" marB="45725" marR="91450" marL="91450"/>
                </a:tc>
                <a:tc>
                  <a:txBody>
                    <a:bodyPr>
                      <a:noAutofit/>
                    </a:bodyPr>
                    <a:lstStyle/>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  </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grpSp>
        <p:nvGrpSpPr>
          <p:cNvPr id="239" name="Shape 239"/>
          <p:cNvGrpSpPr/>
          <p:nvPr/>
        </p:nvGrpSpPr>
        <p:grpSpPr>
          <a:xfrm>
            <a:off x="0" y="148353"/>
            <a:ext cx="9144000" cy="6695066"/>
            <a:chOff x="0" y="148353"/>
            <a:chExt cx="9144000" cy="6695066"/>
          </a:xfrm>
        </p:grpSpPr>
        <p:pic>
          <p:nvPicPr>
            <p:cNvPr descr="linea.png" id="240" name="Shape 240"/>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241" name="Shape 241"/>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graphicFrame>
        <p:nvGraphicFramePr>
          <p:cNvPr id="242" name="Shape 242"/>
          <p:cNvGraphicFramePr/>
          <p:nvPr/>
        </p:nvGraphicFramePr>
        <p:xfrm>
          <a:off x="457200" y="1324971"/>
          <a:ext cx="3000000" cy="3000000"/>
        </p:xfrm>
        <a:graphic>
          <a:graphicData uri="http://schemas.openxmlformats.org/drawingml/2006/table">
            <a:tbl>
              <a:tblPr bandRow="1" firstRow="1">
                <a:noFill/>
                <a:tableStyleId>{6580FF6B-2DF6-47CA-9C40-605304DAB4A0}</a:tableStyleId>
              </a:tblPr>
              <a:tblGrid>
                <a:gridCol w="4114800"/>
                <a:gridCol w="4114800"/>
              </a:tblGrid>
              <a:tr h="370850">
                <a:tc>
                  <a:txBody>
                    <a:bodyPr>
                      <a:noAutofit/>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lt1"/>
                          </a:solidFill>
                          <a:latin typeface="Calibri"/>
                          <a:ea typeface="Calibri"/>
                          <a:cs typeface="Calibri"/>
                          <a:sym typeface="Calibri"/>
                        </a:rPr>
                        <a:t>Gestión de Proyectos interdisciplinarios</a:t>
                      </a:r>
                      <a:r>
                        <a:rPr lang="es-ES" sz="1400" u="none" cap="none" strike="noStrike"/>
                        <a:t> </a:t>
                      </a:r>
                      <a:endParaRPr sz="1400" u="none" cap="none" strike="noStrike"/>
                    </a:p>
                  </a:txBody>
                  <a:tcPr marT="45725" marB="45725" marR="91450" marL="91450"/>
                </a:tc>
                <a:tc>
                  <a:txBody>
                    <a:bodyPr>
                      <a:noAutofit/>
                    </a:bodyPr>
                    <a:lstStyle/>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lt1"/>
                          </a:solidFill>
                          <a:latin typeface="Calibri"/>
                          <a:ea typeface="Calibri"/>
                          <a:cs typeface="Calibri"/>
                          <a:sym typeface="Calibri"/>
                        </a:rPr>
                        <a:t> El desarrollo profesional y la formación docente</a:t>
                      </a:r>
                      <a:r>
                        <a:rPr lang="es-ES" sz="1400" u="none" cap="none" strike="noStrike"/>
                        <a:t> </a:t>
                      </a:r>
                      <a:endParaRPr sz="1400" u="none" cap="none" strike="noStrike"/>
                    </a:p>
                  </a:txBody>
                  <a:tcPr marT="45725" marB="45725" marR="91450" marL="91450"/>
                </a:tc>
              </a:tr>
              <a:tr h="370850">
                <a:tc>
                  <a:txBody>
                    <a:bodyPr>
                      <a:noAutofit/>
                    </a:bodyPr>
                    <a:lstStyle/>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 </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lang="es-ES" sz="1400" u="none" cap="none" strike="noStrike">
                          <a:solidFill>
                            <a:schemeClr val="dk1"/>
                          </a:solidFill>
                          <a:latin typeface="Calibri"/>
                          <a:ea typeface="Calibri"/>
                          <a:cs typeface="Calibri"/>
                          <a:sym typeface="Calibri"/>
                        </a:rPr>
                        <a:t>¿Cómo beneficia al aprendizaje el trabajo interdisciplinario?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Enriquece los conocimientos de los alumnos y de los docentes.</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Logra generar un pensamiento crítico.</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Permite conocer soluciones del pensamiento innovador para los alumnos y el docente.</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Trabajar grandes procesos: indagación, pensamiento crítico, selección y cuestionamiento de la información, plantear soluciones</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Toma de decisiones</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Calibri"/>
                        <a:ea typeface="Calibri"/>
                        <a:cs typeface="Calibri"/>
                        <a:sym typeface="Calibri"/>
                      </a:endParaRPr>
                    </a:p>
                  </a:txBody>
                  <a:tcPr marT="45725" marB="45725" marR="91450" marL="91450"/>
                </a:tc>
                <a:tc>
                  <a:txBody>
                    <a:bodyPr>
                      <a:noAutofit/>
                    </a:bodyPr>
                    <a:lstStyle/>
                    <a:p>
                      <a:pPr indent="0" lvl="0" marL="0" marR="0" rtl="0" algn="l">
                        <a:lnSpc>
                          <a:spcPct val="100000"/>
                        </a:lnSpc>
                        <a:spcBef>
                          <a:spcPts val="0"/>
                        </a:spcBef>
                        <a:spcAft>
                          <a:spcPts val="0"/>
                        </a:spcAft>
                        <a:buClr>
                          <a:srgbClr val="000000"/>
                        </a:buClr>
                        <a:buSzPts val="1400"/>
                        <a:buFont typeface="Arial"/>
                        <a:buNone/>
                      </a:pPr>
                      <a:r>
                        <a:rPr lang="es-ES" sz="1400" u="none" cap="none" strike="noStrike">
                          <a:solidFill>
                            <a:schemeClr val="dk1"/>
                          </a:solidFill>
                          <a:latin typeface="Calibri"/>
                          <a:ea typeface="Calibri"/>
                          <a:cs typeface="Calibri"/>
                          <a:sym typeface="Calibri"/>
                        </a:rPr>
                        <a:t>  </a:t>
                      </a:r>
                      <a:endParaRPr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Shape 92"/>
          <p:cNvSpPr txBox="1"/>
          <p:nvPr>
            <p:ph type="title"/>
          </p:nvPr>
        </p:nvSpPr>
        <p:spPr>
          <a:xfrm>
            <a:off x="325815"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PROFESORES PARTICIPANTES</a:t>
            </a:r>
            <a:endParaRPr b="0" i="0" sz="4400" u="none" cap="none" strike="noStrike">
              <a:solidFill>
                <a:schemeClr val="dk1"/>
              </a:solidFill>
              <a:latin typeface="Calibri"/>
              <a:ea typeface="Calibri"/>
              <a:cs typeface="Calibri"/>
              <a:sym typeface="Calibri"/>
            </a:endParaRPr>
          </a:p>
        </p:txBody>
      </p:sp>
      <p:sp>
        <p:nvSpPr>
          <p:cNvPr id="93" name="Shape 9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400"/>
              <a:buFont typeface="Arial"/>
              <a:buChar char="•"/>
            </a:pPr>
            <a:r>
              <a:rPr b="0" i="0" lang="es-ES" sz="2400" u="none" cap="none" strike="noStrike">
                <a:solidFill>
                  <a:schemeClr val="dk1"/>
                </a:solidFill>
                <a:latin typeface="Calibri"/>
                <a:ea typeface="Calibri"/>
                <a:cs typeface="Calibri"/>
                <a:sym typeface="Calibri"/>
              </a:rPr>
              <a:t>Arturo Velázquez  – Ética</a:t>
            </a:r>
            <a:endParaRPr b="0" i="0" sz="3200" u="none" cap="none" strike="noStrike">
              <a:solidFill>
                <a:schemeClr val="dk1"/>
              </a:solidFill>
              <a:latin typeface="Calibri"/>
              <a:ea typeface="Calibri"/>
              <a:cs typeface="Calibri"/>
              <a:sym typeface="Calibri"/>
            </a:endParaRPr>
          </a:p>
          <a:p>
            <a:pPr indent="-342900" lvl="0" marL="342900" marR="0" rtl="0" algn="l">
              <a:lnSpc>
                <a:spcPct val="100000"/>
              </a:lnSpc>
              <a:spcBef>
                <a:spcPts val="480"/>
              </a:spcBef>
              <a:spcAft>
                <a:spcPts val="0"/>
              </a:spcAft>
              <a:buClr>
                <a:schemeClr val="dk1"/>
              </a:buClr>
              <a:buSzPts val="2400"/>
              <a:buFont typeface="Arial"/>
              <a:buChar char="•"/>
            </a:pPr>
            <a:r>
              <a:rPr b="0" i="0" lang="es-ES" sz="2400" u="none" cap="none" strike="noStrike">
                <a:solidFill>
                  <a:schemeClr val="dk1"/>
                </a:solidFill>
                <a:latin typeface="Calibri"/>
                <a:ea typeface="Calibri"/>
                <a:cs typeface="Calibri"/>
                <a:sym typeface="Calibri"/>
              </a:rPr>
              <a:t>María del Carmen Rodríguez - Educación para la Salud</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480"/>
              </a:spcBef>
              <a:spcAft>
                <a:spcPts val="0"/>
              </a:spcAft>
              <a:buClr>
                <a:schemeClr val="dk1"/>
              </a:buClr>
              <a:buSzPts val="2400"/>
              <a:buFont typeface="Arial"/>
              <a:buChar char="•"/>
            </a:pPr>
            <a:r>
              <a:rPr b="0" i="0" lang="es-ES" sz="2400" u="none" cap="none" strike="noStrike">
                <a:solidFill>
                  <a:schemeClr val="dk1"/>
                </a:solidFill>
                <a:latin typeface="Calibri"/>
                <a:ea typeface="Calibri"/>
                <a:cs typeface="Calibri"/>
                <a:sym typeface="Calibri"/>
              </a:rPr>
              <a:t>Denisse Barber - Actividades Estéticas</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480"/>
              </a:spcBef>
              <a:spcAft>
                <a:spcPts val="0"/>
              </a:spcAft>
              <a:buClr>
                <a:schemeClr val="dk1"/>
              </a:buClr>
              <a:buSzPts val="2400"/>
              <a:buFont typeface="Arial"/>
              <a:buChar char="•"/>
            </a:pPr>
            <a:r>
              <a:rPr b="0" i="0" lang="es-ES" sz="2400" u="none" cap="none" strike="noStrike">
                <a:solidFill>
                  <a:schemeClr val="dk1"/>
                </a:solidFill>
                <a:latin typeface="Calibri"/>
                <a:ea typeface="Calibri"/>
                <a:cs typeface="Calibri"/>
                <a:sym typeface="Calibri"/>
              </a:rPr>
              <a:t>Juan Carlos González - Formación Social Cristiana</a:t>
            </a:r>
            <a:endParaRPr b="0" i="0" sz="2400" u="none" cap="none" strike="noStrike">
              <a:solidFill>
                <a:schemeClr val="dk1"/>
              </a:solidFill>
              <a:latin typeface="Calibri"/>
              <a:ea typeface="Calibri"/>
              <a:cs typeface="Calibri"/>
              <a:sym typeface="Calibri"/>
            </a:endParaRPr>
          </a:p>
        </p:txBody>
      </p:sp>
      <p:pic>
        <p:nvPicPr>
          <p:cNvPr id="94" name="Shape 94"/>
          <p:cNvPicPr preferRelativeResize="0"/>
          <p:nvPr/>
        </p:nvPicPr>
        <p:blipFill rotWithShape="1">
          <a:blip r:embed="rId3">
            <a:alphaModFix/>
          </a:blip>
          <a:srcRect b="0" l="0" r="0" t="0"/>
          <a:stretch/>
        </p:blipFill>
        <p:spPr>
          <a:xfrm>
            <a:off x="7171435" y="131393"/>
            <a:ext cx="1841500" cy="1130300"/>
          </a:xfrm>
          <a:prstGeom prst="rect">
            <a:avLst/>
          </a:prstGeom>
          <a:noFill/>
          <a:ln>
            <a:noFill/>
          </a:ln>
        </p:spPr>
      </p:pic>
      <p:pic>
        <p:nvPicPr>
          <p:cNvPr descr="linea.png" id="95" name="Shape 95"/>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grpSp>
        <p:nvGrpSpPr>
          <p:cNvPr id="247" name="Shape 247"/>
          <p:cNvGrpSpPr/>
          <p:nvPr/>
        </p:nvGrpSpPr>
        <p:grpSpPr>
          <a:xfrm>
            <a:off x="0" y="148353"/>
            <a:ext cx="9144000" cy="6695066"/>
            <a:chOff x="0" y="148353"/>
            <a:chExt cx="9144000" cy="6695066"/>
          </a:xfrm>
        </p:grpSpPr>
        <p:pic>
          <p:nvPicPr>
            <p:cNvPr descr="linea.png" id="248" name="Shape 248"/>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249" name="Shape 249"/>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250" name="Shape 250"/>
          <p:cNvSpPr txBox="1"/>
          <p:nvPr>
            <p:ph type="title"/>
          </p:nvPr>
        </p:nvSpPr>
        <p:spPr>
          <a:xfrm>
            <a:off x="457200" y="274638"/>
            <a:ext cx="6685038" cy="1143000"/>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IDHILL. Ciudad utópica hacia la distopía.</a:t>
            </a:r>
            <a:r>
              <a:rPr b="0" i="0" lang="es-ES" sz="1440" u="none" cap="none" strike="noStrike">
                <a:solidFill>
                  <a:schemeClr val="dk1"/>
                </a:solidFill>
                <a:latin typeface="Calibri"/>
                <a:ea typeface="Calibri"/>
                <a:cs typeface="Calibri"/>
                <a:sym typeface="Calibri"/>
              </a:rPr>
              <a:t>.</a:t>
            </a:r>
            <a:endParaRPr b="0" i="0" sz="1440" u="none" cap="none" strike="noStrike">
              <a:solidFill>
                <a:schemeClr val="dk1"/>
              </a:solidFill>
              <a:latin typeface="Calibri"/>
              <a:ea typeface="Calibri"/>
              <a:cs typeface="Calibri"/>
              <a:sym typeface="Calibri"/>
            </a:endParaRPr>
          </a:p>
        </p:txBody>
      </p:sp>
      <p:pic>
        <p:nvPicPr>
          <p:cNvPr descr="utopía 1.jpg" id="251" name="Shape 251"/>
          <p:cNvPicPr preferRelativeResize="0"/>
          <p:nvPr/>
        </p:nvPicPr>
        <p:blipFill rotWithShape="1">
          <a:blip r:embed="rId5">
            <a:alphaModFix/>
          </a:blip>
          <a:srcRect b="0" l="0" r="0" t="0"/>
          <a:stretch/>
        </p:blipFill>
        <p:spPr>
          <a:xfrm>
            <a:off x="0" y="1866900"/>
            <a:ext cx="9144000" cy="310474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grpSp>
        <p:nvGrpSpPr>
          <p:cNvPr id="256" name="Shape 256"/>
          <p:cNvGrpSpPr/>
          <p:nvPr/>
        </p:nvGrpSpPr>
        <p:grpSpPr>
          <a:xfrm>
            <a:off x="0" y="148353"/>
            <a:ext cx="9144000" cy="6695066"/>
            <a:chOff x="0" y="148353"/>
            <a:chExt cx="9144000" cy="6695066"/>
          </a:xfrm>
        </p:grpSpPr>
        <p:pic>
          <p:nvPicPr>
            <p:cNvPr descr="linea.png" id="257" name="Shape 257"/>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258" name="Shape 258"/>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259" name="Shape 259"/>
          <p:cNvSpPr txBox="1"/>
          <p:nvPr>
            <p:ph type="title"/>
          </p:nvPr>
        </p:nvSpPr>
        <p:spPr>
          <a:xfrm>
            <a:off x="457200" y="274638"/>
            <a:ext cx="6953624"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IDHILL. Ciudad utópica hacia la distopía.</a:t>
            </a:r>
            <a:endParaRPr b="0" i="0" sz="4400" u="none" cap="none" strike="noStrike">
              <a:solidFill>
                <a:schemeClr val="dk1"/>
              </a:solidFill>
              <a:latin typeface="Calibri"/>
              <a:ea typeface="Calibri"/>
              <a:cs typeface="Calibri"/>
              <a:sym typeface="Calibri"/>
            </a:endParaRPr>
          </a:p>
        </p:txBody>
      </p:sp>
      <p:pic>
        <p:nvPicPr>
          <p:cNvPr descr="utopía 2.jpg" id="260" name="Shape 260"/>
          <p:cNvPicPr preferRelativeResize="0"/>
          <p:nvPr/>
        </p:nvPicPr>
        <p:blipFill rotWithShape="1">
          <a:blip r:embed="rId5">
            <a:alphaModFix/>
          </a:blip>
          <a:srcRect b="0" l="0" r="0" t="0"/>
          <a:stretch/>
        </p:blipFill>
        <p:spPr>
          <a:xfrm>
            <a:off x="0" y="1993900"/>
            <a:ext cx="9144000" cy="2868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grpSp>
        <p:nvGrpSpPr>
          <p:cNvPr id="265" name="Shape 265"/>
          <p:cNvGrpSpPr/>
          <p:nvPr/>
        </p:nvGrpSpPr>
        <p:grpSpPr>
          <a:xfrm>
            <a:off x="0" y="148353"/>
            <a:ext cx="9144000" cy="6695066"/>
            <a:chOff x="0" y="148353"/>
            <a:chExt cx="9144000" cy="6695066"/>
          </a:xfrm>
        </p:grpSpPr>
        <p:pic>
          <p:nvPicPr>
            <p:cNvPr descr="linea.png" id="266" name="Shape 266"/>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267" name="Shape 267"/>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268" name="Shape 268"/>
          <p:cNvSpPr txBox="1"/>
          <p:nvPr>
            <p:ph type="title"/>
          </p:nvPr>
        </p:nvSpPr>
        <p:spPr>
          <a:xfrm>
            <a:off x="457200" y="274638"/>
            <a:ext cx="6893859"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IDHILL. Ciudad utópica hacia la distopía.</a:t>
            </a:r>
            <a:endParaRPr b="0" i="0" sz="4400" u="none" cap="none" strike="noStrike">
              <a:solidFill>
                <a:schemeClr val="dk1"/>
              </a:solidFill>
              <a:latin typeface="Calibri"/>
              <a:ea typeface="Calibri"/>
              <a:cs typeface="Calibri"/>
              <a:sym typeface="Calibri"/>
            </a:endParaRPr>
          </a:p>
        </p:txBody>
      </p:sp>
      <p:pic>
        <p:nvPicPr>
          <p:cNvPr descr="utopía 3.jpg" id="269" name="Shape 269"/>
          <p:cNvPicPr preferRelativeResize="0"/>
          <p:nvPr/>
        </p:nvPicPr>
        <p:blipFill rotWithShape="1">
          <a:blip r:embed="rId5">
            <a:alphaModFix/>
          </a:blip>
          <a:srcRect b="0" l="0" r="0" t="0"/>
          <a:stretch/>
        </p:blipFill>
        <p:spPr>
          <a:xfrm>
            <a:off x="0" y="1841500"/>
            <a:ext cx="9144000" cy="316742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grpSp>
        <p:nvGrpSpPr>
          <p:cNvPr id="274" name="Shape 274"/>
          <p:cNvGrpSpPr/>
          <p:nvPr/>
        </p:nvGrpSpPr>
        <p:grpSpPr>
          <a:xfrm>
            <a:off x="0" y="148353"/>
            <a:ext cx="9144000" cy="6695066"/>
            <a:chOff x="0" y="148353"/>
            <a:chExt cx="9144000" cy="6695066"/>
          </a:xfrm>
        </p:grpSpPr>
        <p:pic>
          <p:nvPicPr>
            <p:cNvPr descr="linea.png" id="275" name="Shape 275"/>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276" name="Shape 276"/>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277" name="Shape 277"/>
          <p:cNvSpPr txBox="1"/>
          <p:nvPr>
            <p:ph type="title"/>
          </p:nvPr>
        </p:nvSpPr>
        <p:spPr>
          <a:xfrm>
            <a:off x="457200" y="274638"/>
            <a:ext cx="668503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IDHILL. Ciudad utópica hacia la distopía.</a:t>
            </a:r>
            <a:endParaRPr b="0" i="0" sz="4400" u="none" cap="none" strike="noStrike">
              <a:solidFill>
                <a:schemeClr val="dk1"/>
              </a:solidFill>
              <a:latin typeface="Calibri"/>
              <a:ea typeface="Calibri"/>
              <a:cs typeface="Calibri"/>
              <a:sym typeface="Calibri"/>
            </a:endParaRPr>
          </a:p>
        </p:txBody>
      </p:sp>
      <p:pic>
        <p:nvPicPr>
          <p:cNvPr descr="utopía 4.jpg" id="278" name="Shape 278"/>
          <p:cNvPicPr preferRelativeResize="0"/>
          <p:nvPr/>
        </p:nvPicPr>
        <p:blipFill rotWithShape="1">
          <a:blip r:embed="rId5">
            <a:alphaModFix/>
          </a:blip>
          <a:srcRect b="0" l="0" r="0" t="0"/>
          <a:stretch/>
        </p:blipFill>
        <p:spPr>
          <a:xfrm>
            <a:off x="0" y="1866900"/>
            <a:ext cx="9144000" cy="31104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grpSp>
        <p:nvGrpSpPr>
          <p:cNvPr id="283" name="Shape 283"/>
          <p:cNvGrpSpPr/>
          <p:nvPr/>
        </p:nvGrpSpPr>
        <p:grpSpPr>
          <a:xfrm>
            <a:off x="0" y="148353"/>
            <a:ext cx="9144000" cy="6695066"/>
            <a:chOff x="0" y="148353"/>
            <a:chExt cx="9144000" cy="6695066"/>
          </a:xfrm>
        </p:grpSpPr>
        <p:pic>
          <p:nvPicPr>
            <p:cNvPr descr="linea.png" id="284" name="Shape 284"/>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285" name="Shape 285"/>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286" name="Shape 286"/>
          <p:cNvSpPr txBox="1"/>
          <p:nvPr>
            <p:ph type="title"/>
          </p:nvPr>
        </p:nvSpPr>
        <p:spPr>
          <a:xfrm>
            <a:off x="457200" y="274638"/>
            <a:ext cx="6834094"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IDHILL. Ciudad utópica hacia la distopía.</a:t>
            </a:r>
            <a:endParaRPr b="0" i="0" sz="4400" u="none" cap="none" strike="noStrike">
              <a:solidFill>
                <a:schemeClr val="dk1"/>
              </a:solidFill>
              <a:latin typeface="Calibri"/>
              <a:ea typeface="Calibri"/>
              <a:cs typeface="Calibri"/>
              <a:sym typeface="Calibri"/>
            </a:endParaRPr>
          </a:p>
        </p:txBody>
      </p:sp>
      <p:pic>
        <p:nvPicPr>
          <p:cNvPr descr="utopía 5.jpg" id="287" name="Shape 287"/>
          <p:cNvPicPr preferRelativeResize="0"/>
          <p:nvPr/>
        </p:nvPicPr>
        <p:blipFill rotWithShape="1">
          <a:blip r:embed="rId5">
            <a:alphaModFix/>
          </a:blip>
          <a:srcRect b="0" l="0" r="0" t="0"/>
          <a:stretch/>
        </p:blipFill>
        <p:spPr>
          <a:xfrm>
            <a:off x="0" y="1917700"/>
            <a:ext cx="9144000" cy="3001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grpSp>
        <p:nvGrpSpPr>
          <p:cNvPr id="292" name="Shape 292"/>
          <p:cNvGrpSpPr/>
          <p:nvPr/>
        </p:nvGrpSpPr>
        <p:grpSpPr>
          <a:xfrm>
            <a:off x="0" y="148353"/>
            <a:ext cx="9144000" cy="6695066"/>
            <a:chOff x="0" y="148353"/>
            <a:chExt cx="9144000" cy="6695066"/>
          </a:xfrm>
        </p:grpSpPr>
        <p:pic>
          <p:nvPicPr>
            <p:cNvPr descr="linea.png" id="293" name="Shape 293"/>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294" name="Shape 29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295" name="Shape 295"/>
          <p:cNvSpPr txBox="1"/>
          <p:nvPr>
            <p:ph type="title"/>
          </p:nvPr>
        </p:nvSpPr>
        <p:spPr>
          <a:xfrm>
            <a:off x="146756" y="274638"/>
            <a:ext cx="740268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Bioingeniería, soluciones creativas para problemas de México</a:t>
            </a:r>
            <a:endParaRPr b="0" i="0" sz="3959" u="none" cap="none" strike="noStrike">
              <a:solidFill>
                <a:schemeClr val="dk1"/>
              </a:solidFill>
              <a:latin typeface="Calibri"/>
              <a:ea typeface="Calibri"/>
              <a:cs typeface="Calibri"/>
              <a:sym typeface="Calibri"/>
            </a:endParaRPr>
          </a:p>
        </p:txBody>
      </p:sp>
      <p:pic>
        <p:nvPicPr>
          <p:cNvPr descr="bio 1.jpg" id="296" name="Shape 296"/>
          <p:cNvPicPr preferRelativeResize="0"/>
          <p:nvPr/>
        </p:nvPicPr>
        <p:blipFill rotWithShape="1">
          <a:blip r:embed="rId5">
            <a:alphaModFix/>
          </a:blip>
          <a:srcRect b="0" l="0" r="0" t="0"/>
          <a:stretch/>
        </p:blipFill>
        <p:spPr>
          <a:xfrm>
            <a:off x="0" y="1790700"/>
            <a:ext cx="9144000" cy="32550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grpSp>
        <p:nvGrpSpPr>
          <p:cNvPr id="301" name="Shape 301"/>
          <p:cNvGrpSpPr/>
          <p:nvPr/>
        </p:nvGrpSpPr>
        <p:grpSpPr>
          <a:xfrm>
            <a:off x="0" y="148353"/>
            <a:ext cx="9144000" cy="6695066"/>
            <a:chOff x="0" y="148353"/>
            <a:chExt cx="9144000" cy="6695066"/>
          </a:xfrm>
        </p:grpSpPr>
        <p:pic>
          <p:nvPicPr>
            <p:cNvPr descr="linea.png" id="302" name="Shape 302"/>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303" name="Shape 303"/>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04" name="Shape 304"/>
          <p:cNvSpPr txBox="1"/>
          <p:nvPr>
            <p:ph type="title"/>
          </p:nvPr>
        </p:nvSpPr>
        <p:spPr>
          <a:xfrm>
            <a:off x="146756" y="274638"/>
            <a:ext cx="740268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Bioingeniería, soluciones creativas para problemas de México</a:t>
            </a:r>
            <a:endParaRPr b="0" i="0" sz="3959" u="none" cap="none" strike="noStrike">
              <a:solidFill>
                <a:schemeClr val="dk1"/>
              </a:solidFill>
              <a:latin typeface="Calibri"/>
              <a:ea typeface="Calibri"/>
              <a:cs typeface="Calibri"/>
              <a:sym typeface="Calibri"/>
            </a:endParaRPr>
          </a:p>
        </p:txBody>
      </p:sp>
      <p:pic>
        <p:nvPicPr>
          <p:cNvPr descr="bio 2.jpg" id="305" name="Shape 305"/>
          <p:cNvPicPr preferRelativeResize="0"/>
          <p:nvPr/>
        </p:nvPicPr>
        <p:blipFill rotWithShape="1">
          <a:blip r:embed="rId5">
            <a:alphaModFix/>
          </a:blip>
          <a:srcRect b="0" l="0" r="0" t="0"/>
          <a:stretch/>
        </p:blipFill>
        <p:spPr>
          <a:xfrm>
            <a:off x="0" y="1816100"/>
            <a:ext cx="9144000" cy="322422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grpSp>
        <p:nvGrpSpPr>
          <p:cNvPr id="310" name="Shape 310"/>
          <p:cNvGrpSpPr/>
          <p:nvPr/>
        </p:nvGrpSpPr>
        <p:grpSpPr>
          <a:xfrm>
            <a:off x="0" y="148353"/>
            <a:ext cx="9144000" cy="6695066"/>
            <a:chOff x="0" y="148353"/>
            <a:chExt cx="9144000" cy="6695066"/>
          </a:xfrm>
        </p:grpSpPr>
        <p:pic>
          <p:nvPicPr>
            <p:cNvPr descr="linea.png" id="311" name="Shape 311"/>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312" name="Shape 312"/>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13" name="Shape 313"/>
          <p:cNvSpPr txBox="1"/>
          <p:nvPr>
            <p:ph type="title"/>
          </p:nvPr>
        </p:nvSpPr>
        <p:spPr>
          <a:xfrm>
            <a:off x="146756" y="274638"/>
            <a:ext cx="740268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Bioingeniería, soluciones creativas para problemas de México</a:t>
            </a:r>
            <a:endParaRPr b="0" i="0" sz="3959" u="none" cap="none" strike="noStrike">
              <a:solidFill>
                <a:schemeClr val="dk1"/>
              </a:solidFill>
              <a:latin typeface="Calibri"/>
              <a:ea typeface="Calibri"/>
              <a:cs typeface="Calibri"/>
              <a:sym typeface="Calibri"/>
            </a:endParaRPr>
          </a:p>
        </p:txBody>
      </p:sp>
      <p:pic>
        <p:nvPicPr>
          <p:cNvPr descr="bio 3.jpg" id="314" name="Shape 314"/>
          <p:cNvPicPr preferRelativeResize="0"/>
          <p:nvPr/>
        </p:nvPicPr>
        <p:blipFill rotWithShape="1">
          <a:blip r:embed="rId5">
            <a:alphaModFix/>
          </a:blip>
          <a:srcRect b="0" l="0" r="0" t="0"/>
          <a:stretch/>
        </p:blipFill>
        <p:spPr>
          <a:xfrm>
            <a:off x="0" y="1765300"/>
            <a:ext cx="9144000" cy="331694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grpSp>
        <p:nvGrpSpPr>
          <p:cNvPr id="319" name="Shape 319"/>
          <p:cNvGrpSpPr/>
          <p:nvPr/>
        </p:nvGrpSpPr>
        <p:grpSpPr>
          <a:xfrm>
            <a:off x="0" y="148353"/>
            <a:ext cx="9144000" cy="6695066"/>
            <a:chOff x="0" y="148353"/>
            <a:chExt cx="9144000" cy="6695066"/>
          </a:xfrm>
        </p:grpSpPr>
        <p:pic>
          <p:nvPicPr>
            <p:cNvPr descr="linea.png" id="320" name="Shape 320"/>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321" name="Shape 321"/>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22" name="Shape 322"/>
          <p:cNvSpPr txBox="1"/>
          <p:nvPr>
            <p:ph type="title"/>
          </p:nvPr>
        </p:nvSpPr>
        <p:spPr>
          <a:xfrm>
            <a:off x="146756" y="274638"/>
            <a:ext cx="740268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Bioingeniería, soluciones creativas para problemas de México</a:t>
            </a:r>
            <a:endParaRPr b="0" i="0" sz="3959" u="none" cap="none" strike="noStrike">
              <a:solidFill>
                <a:schemeClr val="dk1"/>
              </a:solidFill>
              <a:latin typeface="Calibri"/>
              <a:ea typeface="Calibri"/>
              <a:cs typeface="Calibri"/>
              <a:sym typeface="Calibri"/>
            </a:endParaRPr>
          </a:p>
        </p:txBody>
      </p:sp>
      <p:pic>
        <p:nvPicPr>
          <p:cNvPr descr="bio 4.jpg" id="323" name="Shape 323"/>
          <p:cNvPicPr preferRelativeResize="0"/>
          <p:nvPr/>
        </p:nvPicPr>
        <p:blipFill rotWithShape="1">
          <a:blip r:embed="rId5">
            <a:alphaModFix/>
          </a:blip>
          <a:srcRect b="0" l="0" r="0" t="0"/>
          <a:stretch/>
        </p:blipFill>
        <p:spPr>
          <a:xfrm>
            <a:off x="0" y="1841500"/>
            <a:ext cx="9144000" cy="3175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grpSp>
        <p:nvGrpSpPr>
          <p:cNvPr id="328" name="Shape 328"/>
          <p:cNvGrpSpPr/>
          <p:nvPr/>
        </p:nvGrpSpPr>
        <p:grpSpPr>
          <a:xfrm>
            <a:off x="0" y="148353"/>
            <a:ext cx="9144000" cy="6695066"/>
            <a:chOff x="0" y="148353"/>
            <a:chExt cx="9144000" cy="6695066"/>
          </a:xfrm>
        </p:grpSpPr>
        <p:pic>
          <p:nvPicPr>
            <p:cNvPr descr="linea.png" id="329" name="Shape 329"/>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330" name="Shape 330"/>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31" name="Shape 331"/>
          <p:cNvSpPr txBox="1"/>
          <p:nvPr>
            <p:ph type="title"/>
          </p:nvPr>
        </p:nvSpPr>
        <p:spPr>
          <a:xfrm>
            <a:off x="146756" y="274638"/>
            <a:ext cx="740268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Bioingeniería, soluciones creativas para problemas de México</a:t>
            </a:r>
            <a:endParaRPr b="0" i="0" sz="3959" u="none" cap="none" strike="noStrike">
              <a:solidFill>
                <a:schemeClr val="dk1"/>
              </a:solidFill>
              <a:latin typeface="Calibri"/>
              <a:ea typeface="Calibri"/>
              <a:cs typeface="Calibri"/>
              <a:sym typeface="Calibri"/>
            </a:endParaRPr>
          </a:p>
        </p:txBody>
      </p:sp>
      <p:pic>
        <p:nvPicPr>
          <p:cNvPr descr="bio 5.jpg" id="332" name="Shape 332"/>
          <p:cNvPicPr preferRelativeResize="0"/>
          <p:nvPr/>
        </p:nvPicPr>
        <p:blipFill rotWithShape="1">
          <a:blip r:embed="rId5">
            <a:alphaModFix/>
          </a:blip>
          <a:srcRect b="0" l="0" r="0" t="0"/>
          <a:stretch/>
        </p:blipFill>
        <p:spPr>
          <a:xfrm>
            <a:off x="0" y="1790700"/>
            <a:ext cx="9144000" cy="326944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Shape 10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101" name="Shape 10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Char char="•"/>
            </a:pPr>
            <a:r>
              <a:rPr b="0" i="0" lang="es-ES" sz="3200" u="none" cap="none" strike="noStrike">
                <a:solidFill>
                  <a:schemeClr val="dk1"/>
                </a:solidFill>
                <a:latin typeface="Calibri"/>
                <a:ea typeface="Calibri"/>
                <a:cs typeface="Calibri"/>
                <a:sym typeface="Calibri"/>
              </a:rPr>
              <a:t>CICLO ESCOLAR: 2018-2019.</a:t>
            </a:r>
            <a:endParaRPr b="0" i="0" sz="3200" u="none" cap="none" strike="noStrike">
              <a:solidFill>
                <a:schemeClr val="dk1"/>
              </a:solidFill>
              <a:latin typeface="Calibri"/>
              <a:ea typeface="Calibri"/>
              <a:cs typeface="Calibri"/>
              <a:sym typeface="Calibri"/>
            </a:endParaRPr>
          </a:p>
          <a:p>
            <a:pPr indent="-342900" lvl="0" marL="342900" marR="0" rtl="0" algn="l">
              <a:lnSpc>
                <a:spcPct val="100000"/>
              </a:lnSpc>
              <a:spcBef>
                <a:spcPts val="640"/>
              </a:spcBef>
              <a:spcAft>
                <a:spcPts val="0"/>
              </a:spcAft>
              <a:buClr>
                <a:schemeClr val="dk1"/>
              </a:buClr>
              <a:buSzPts val="3200"/>
              <a:buFont typeface="Arial"/>
              <a:buChar char="•"/>
            </a:pPr>
            <a:r>
              <a:rPr b="0" i="0" lang="es-ES" sz="3200" u="none" cap="none" strike="noStrike">
                <a:solidFill>
                  <a:schemeClr val="dk1"/>
                </a:solidFill>
                <a:latin typeface="Calibri"/>
                <a:ea typeface="Calibri"/>
                <a:cs typeface="Calibri"/>
                <a:sym typeface="Calibri"/>
              </a:rPr>
              <a:t>FECHA DE INICIO: Enero 2019</a:t>
            </a:r>
            <a:endParaRPr b="0" i="0" sz="3200" u="none" cap="none" strike="noStrike">
              <a:solidFill>
                <a:schemeClr val="dk1"/>
              </a:solidFill>
              <a:latin typeface="Calibri"/>
              <a:ea typeface="Calibri"/>
              <a:cs typeface="Calibri"/>
              <a:sym typeface="Calibri"/>
            </a:endParaRPr>
          </a:p>
          <a:p>
            <a:pPr indent="-342900" lvl="0" marL="342900" marR="0" rtl="0" algn="l">
              <a:lnSpc>
                <a:spcPct val="100000"/>
              </a:lnSpc>
              <a:spcBef>
                <a:spcPts val="640"/>
              </a:spcBef>
              <a:spcAft>
                <a:spcPts val="0"/>
              </a:spcAft>
              <a:buClr>
                <a:schemeClr val="dk1"/>
              </a:buClr>
              <a:buSzPts val="3200"/>
              <a:buFont typeface="Arial"/>
              <a:buChar char="•"/>
            </a:pPr>
            <a:r>
              <a:rPr b="0" i="0" lang="es-ES" sz="3200" u="none" cap="none" strike="noStrike">
                <a:solidFill>
                  <a:schemeClr val="dk1"/>
                </a:solidFill>
                <a:latin typeface="Calibri"/>
                <a:ea typeface="Calibri"/>
                <a:cs typeface="Calibri"/>
                <a:sym typeface="Calibri"/>
              </a:rPr>
              <a:t>FECHA DE TÉRMINO: Abril 2019</a:t>
            </a:r>
            <a:endParaRPr b="0" i="0" sz="3200" u="none" cap="none" strike="noStrike">
              <a:solidFill>
                <a:schemeClr val="dk1"/>
              </a:solidFill>
              <a:latin typeface="Calibri"/>
              <a:ea typeface="Calibri"/>
              <a:cs typeface="Calibri"/>
              <a:sym typeface="Calibri"/>
            </a:endParaRPr>
          </a:p>
        </p:txBody>
      </p:sp>
      <p:pic>
        <p:nvPicPr>
          <p:cNvPr id="102" name="Shape 102"/>
          <p:cNvPicPr preferRelativeResize="0"/>
          <p:nvPr/>
        </p:nvPicPr>
        <p:blipFill rotWithShape="1">
          <a:blip r:embed="rId3">
            <a:alphaModFix/>
          </a:blip>
          <a:srcRect b="0" l="0" r="0" t="0"/>
          <a:stretch/>
        </p:blipFill>
        <p:spPr>
          <a:xfrm>
            <a:off x="7156517" y="143245"/>
            <a:ext cx="1841500" cy="1130300"/>
          </a:xfrm>
          <a:prstGeom prst="rect">
            <a:avLst/>
          </a:prstGeom>
          <a:noFill/>
          <a:ln>
            <a:noFill/>
          </a:ln>
        </p:spPr>
      </p:pic>
      <p:pic>
        <p:nvPicPr>
          <p:cNvPr descr="linea.png" id="103" name="Shape 103"/>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grpSp>
        <p:nvGrpSpPr>
          <p:cNvPr id="337" name="Shape 337"/>
          <p:cNvGrpSpPr/>
          <p:nvPr/>
        </p:nvGrpSpPr>
        <p:grpSpPr>
          <a:xfrm>
            <a:off x="0" y="148353"/>
            <a:ext cx="9144000" cy="6695066"/>
            <a:chOff x="0" y="148353"/>
            <a:chExt cx="9144000" cy="6695066"/>
          </a:xfrm>
        </p:grpSpPr>
        <p:pic>
          <p:nvPicPr>
            <p:cNvPr descr="linea.png" id="338" name="Shape 338"/>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339" name="Shape 339"/>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40" name="Shape 340"/>
          <p:cNvSpPr txBox="1"/>
          <p:nvPr>
            <p:ph type="title"/>
          </p:nvPr>
        </p:nvSpPr>
        <p:spPr>
          <a:xfrm>
            <a:off x="457200" y="274638"/>
            <a:ext cx="6878991"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Combatiendo asertivamente la violencia intrafamiliar</a:t>
            </a:r>
            <a:endParaRPr b="0" i="0" sz="3959" u="none" cap="none" strike="noStrike">
              <a:solidFill>
                <a:schemeClr val="dk1"/>
              </a:solidFill>
              <a:latin typeface="Calibri"/>
              <a:ea typeface="Calibri"/>
              <a:cs typeface="Calibri"/>
              <a:sym typeface="Calibri"/>
            </a:endParaRPr>
          </a:p>
        </p:txBody>
      </p:sp>
      <p:pic>
        <p:nvPicPr>
          <p:cNvPr descr="violencia 1.jpg" id="341" name="Shape 341"/>
          <p:cNvPicPr preferRelativeResize="0"/>
          <p:nvPr/>
        </p:nvPicPr>
        <p:blipFill rotWithShape="1">
          <a:blip r:embed="rId5">
            <a:alphaModFix/>
          </a:blip>
          <a:srcRect b="0" l="0" r="0" t="0"/>
          <a:stretch/>
        </p:blipFill>
        <p:spPr>
          <a:xfrm>
            <a:off x="0" y="1816100"/>
            <a:ext cx="9144000" cy="321457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grpSp>
        <p:nvGrpSpPr>
          <p:cNvPr id="346" name="Shape 346"/>
          <p:cNvGrpSpPr/>
          <p:nvPr/>
        </p:nvGrpSpPr>
        <p:grpSpPr>
          <a:xfrm>
            <a:off x="0" y="148353"/>
            <a:ext cx="9144000" cy="6695066"/>
            <a:chOff x="0" y="148353"/>
            <a:chExt cx="9144000" cy="6695066"/>
          </a:xfrm>
        </p:grpSpPr>
        <p:pic>
          <p:nvPicPr>
            <p:cNvPr descr="linea.png" id="347" name="Shape 347"/>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348" name="Shape 348"/>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49" name="Shape 349"/>
          <p:cNvSpPr txBox="1"/>
          <p:nvPr>
            <p:ph type="title"/>
          </p:nvPr>
        </p:nvSpPr>
        <p:spPr>
          <a:xfrm>
            <a:off x="457200" y="274638"/>
            <a:ext cx="6805524"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Combatiendo asertivamente la violencia intrafamiliar</a:t>
            </a:r>
            <a:endParaRPr b="0" i="0" sz="3959" u="none" cap="none" strike="noStrike">
              <a:solidFill>
                <a:schemeClr val="dk1"/>
              </a:solidFill>
              <a:latin typeface="Calibri"/>
              <a:ea typeface="Calibri"/>
              <a:cs typeface="Calibri"/>
              <a:sym typeface="Calibri"/>
            </a:endParaRPr>
          </a:p>
        </p:txBody>
      </p:sp>
      <p:pic>
        <p:nvPicPr>
          <p:cNvPr descr="violencia 2.jpg" id="350" name="Shape 350"/>
          <p:cNvPicPr preferRelativeResize="0"/>
          <p:nvPr/>
        </p:nvPicPr>
        <p:blipFill rotWithShape="1">
          <a:blip r:embed="rId5">
            <a:alphaModFix/>
          </a:blip>
          <a:srcRect b="0" l="0" r="0" t="0"/>
          <a:stretch/>
        </p:blipFill>
        <p:spPr>
          <a:xfrm>
            <a:off x="0" y="1841500"/>
            <a:ext cx="9144000" cy="315258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grpSp>
        <p:nvGrpSpPr>
          <p:cNvPr id="355" name="Shape 355"/>
          <p:cNvGrpSpPr/>
          <p:nvPr/>
        </p:nvGrpSpPr>
        <p:grpSpPr>
          <a:xfrm>
            <a:off x="0" y="148353"/>
            <a:ext cx="9144000" cy="6695066"/>
            <a:chOff x="0" y="148353"/>
            <a:chExt cx="9144000" cy="6695066"/>
          </a:xfrm>
        </p:grpSpPr>
        <p:pic>
          <p:nvPicPr>
            <p:cNvPr descr="linea.png" id="356" name="Shape 356"/>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357" name="Shape 357"/>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58" name="Shape 358"/>
          <p:cNvSpPr txBox="1"/>
          <p:nvPr>
            <p:ph type="title"/>
          </p:nvPr>
        </p:nvSpPr>
        <p:spPr>
          <a:xfrm>
            <a:off x="457200" y="274638"/>
            <a:ext cx="6878991"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Combatiendo asertivamente la violencia intrafamiliar</a:t>
            </a:r>
            <a:endParaRPr b="0" i="0" sz="3959" u="none" cap="none" strike="noStrike">
              <a:solidFill>
                <a:schemeClr val="dk1"/>
              </a:solidFill>
              <a:latin typeface="Calibri"/>
              <a:ea typeface="Calibri"/>
              <a:cs typeface="Calibri"/>
              <a:sym typeface="Calibri"/>
            </a:endParaRPr>
          </a:p>
        </p:txBody>
      </p:sp>
      <p:pic>
        <p:nvPicPr>
          <p:cNvPr descr="violencia 3.jpg" id="359" name="Shape 359"/>
          <p:cNvPicPr preferRelativeResize="0"/>
          <p:nvPr/>
        </p:nvPicPr>
        <p:blipFill rotWithShape="1">
          <a:blip r:embed="rId5">
            <a:alphaModFix/>
          </a:blip>
          <a:srcRect b="0" l="0" r="0" t="0"/>
          <a:stretch/>
        </p:blipFill>
        <p:spPr>
          <a:xfrm>
            <a:off x="0" y="1841500"/>
            <a:ext cx="9144000" cy="317240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grpSp>
        <p:nvGrpSpPr>
          <p:cNvPr id="364" name="Shape 364"/>
          <p:cNvGrpSpPr/>
          <p:nvPr/>
        </p:nvGrpSpPr>
        <p:grpSpPr>
          <a:xfrm>
            <a:off x="0" y="148353"/>
            <a:ext cx="9144000" cy="6695066"/>
            <a:chOff x="0" y="148353"/>
            <a:chExt cx="9144000" cy="6695066"/>
          </a:xfrm>
        </p:grpSpPr>
        <p:pic>
          <p:nvPicPr>
            <p:cNvPr descr="linea.png" id="365" name="Shape 365"/>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366" name="Shape 366"/>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67" name="Shape 367"/>
          <p:cNvSpPr txBox="1"/>
          <p:nvPr>
            <p:ph type="title"/>
          </p:nvPr>
        </p:nvSpPr>
        <p:spPr>
          <a:xfrm>
            <a:off x="457200" y="274638"/>
            <a:ext cx="6962953"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Combatiendo asertivamente la violencia intrafamiliar</a:t>
            </a:r>
            <a:endParaRPr b="0" i="0" sz="3959" u="none" cap="none" strike="noStrike">
              <a:solidFill>
                <a:schemeClr val="dk1"/>
              </a:solidFill>
              <a:latin typeface="Calibri"/>
              <a:ea typeface="Calibri"/>
              <a:cs typeface="Calibri"/>
              <a:sym typeface="Calibri"/>
            </a:endParaRPr>
          </a:p>
        </p:txBody>
      </p:sp>
      <p:pic>
        <p:nvPicPr>
          <p:cNvPr descr="violencia 4.jpg" id="368" name="Shape 368"/>
          <p:cNvPicPr preferRelativeResize="0"/>
          <p:nvPr/>
        </p:nvPicPr>
        <p:blipFill rotWithShape="1">
          <a:blip r:embed="rId5">
            <a:alphaModFix/>
          </a:blip>
          <a:srcRect b="0" l="0" r="0" t="0"/>
          <a:stretch/>
        </p:blipFill>
        <p:spPr>
          <a:xfrm>
            <a:off x="0" y="2082800"/>
            <a:ext cx="9144000" cy="269161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grpSp>
        <p:nvGrpSpPr>
          <p:cNvPr id="373" name="Shape 373"/>
          <p:cNvGrpSpPr/>
          <p:nvPr/>
        </p:nvGrpSpPr>
        <p:grpSpPr>
          <a:xfrm>
            <a:off x="0" y="148353"/>
            <a:ext cx="9144000" cy="6695066"/>
            <a:chOff x="0" y="148353"/>
            <a:chExt cx="9144000" cy="6695066"/>
          </a:xfrm>
        </p:grpSpPr>
        <p:pic>
          <p:nvPicPr>
            <p:cNvPr descr="linea.png" id="374" name="Shape 374"/>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375" name="Shape 375"/>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76" name="Shape 376"/>
          <p:cNvSpPr txBox="1"/>
          <p:nvPr>
            <p:ph type="title"/>
          </p:nvPr>
        </p:nvSpPr>
        <p:spPr>
          <a:xfrm>
            <a:off x="457200" y="274638"/>
            <a:ext cx="6868495"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0" i="0" lang="es-ES" sz="3959" u="none" cap="none" strike="noStrike">
                <a:solidFill>
                  <a:schemeClr val="dk1"/>
                </a:solidFill>
                <a:latin typeface="Calibri"/>
                <a:ea typeface="Calibri"/>
                <a:cs typeface="Calibri"/>
                <a:sym typeface="Calibri"/>
              </a:rPr>
              <a:t>Combatiendo asertivamente la violencia intrafamiliar</a:t>
            </a:r>
            <a:endParaRPr b="0" i="0" sz="3959" u="none" cap="none" strike="noStrike">
              <a:solidFill>
                <a:schemeClr val="dk1"/>
              </a:solidFill>
              <a:latin typeface="Calibri"/>
              <a:ea typeface="Calibri"/>
              <a:cs typeface="Calibri"/>
              <a:sym typeface="Calibri"/>
            </a:endParaRPr>
          </a:p>
        </p:txBody>
      </p:sp>
      <p:pic>
        <p:nvPicPr>
          <p:cNvPr descr="violencia 5.jpg" id="377" name="Shape 377"/>
          <p:cNvPicPr preferRelativeResize="0"/>
          <p:nvPr/>
        </p:nvPicPr>
        <p:blipFill rotWithShape="1">
          <a:blip r:embed="rId5">
            <a:alphaModFix/>
          </a:blip>
          <a:srcRect b="0" l="0" r="0" t="0"/>
          <a:stretch/>
        </p:blipFill>
        <p:spPr>
          <a:xfrm>
            <a:off x="889000" y="1701800"/>
            <a:ext cx="7366000" cy="3441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grpSp>
        <p:nvGrpSpPr>
          <p:cNvPr id="382" name="Shape 382"/>
          <p:cNvGrpSpPr/>
          <p:nvPr/>
        </p:nvGrpSpPr>
        <p:grpSpPr>
          <a:xfrm>
            <a:off x="0" y="148353"/>
            <a:ext cx="9144000" cy="6695066"/>
            <a:chOff x="0" y="148353"/>
            <a:chExt cx="9144000" cy="6695066"/>
          </a:xfrm>
        </p:grpSpPr>
        <p:pic>
          <p:nvPicPr>
            <p:cNvPr descr="linea.png" id="383" name="Shape 383"/>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384" name="Shape 38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85" name="Shape 385"/>
          <p:cNvSpPr txBox="1"/>
          <p:nvPr>
            <p:ph type="title"/>
          </p:nvPr>
        </p:nvSpPr>
        <p:spPr>
          <a:xfrm>
            <a:off x="457200" y="274638"/>
            <a:ext cx="687891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sp>
        <p:nvSpPr>
          <p:cNvPr id="386" name="Shape 386"/>
          <p:cNvSpPr txBox="1"/>
          <p:nvPr>
            <p:ph idx="1" type="body"/>
          </p:nvPr>
        </p:nvSpPr>
        <p:spPr>
          <a:xfrm>
            <a:off x="457200" y="1338825"/>
            <a:ext cx="8229600" cy="478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387" name="Shape 387"/>
          <p:cNvSpPr/>
          <p:nvPr/>
        </p:nvSpPr>
        <p:spPr>
          <a:xfrm>
            <a:off x="2286000" y="1120676"/>
            <a:ext cx="4572000" cy="461664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s-ES" sz="1400" u="none" cap="none" strike="noStrike">
                <a:solidFill>
                  <a:srgbClr val="000000"/>
                </a:solidFill>
                <a:latin typeface="Arial"/>
                <a:ea typeface="Arial"/>
                <a:cs typeface="Arial"/>
                <a:sym typeface="Arial"/>
              </a:rPr>
              <a:t>Elaboración del Proyecto  (Producto 8)</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ES" sz="1400" u="none" cap="none" strike="noStrike">
                <a:solidFill>
                  <a:srgbClr val="000000"/>
                </a:solidFill>
                <a:latin typeface="Arial"/>
                <a:ea typeface="Arial"/>
                <a:cs typeface="Arial"/>
                <a:sym typeface="Arial"/>
              </a:rPr>
              <a:t>Nombre del proyecto._Aborto, las dos caras de la moneda</a:t>
            </a:r>
            <a:endParaRPr/>
          </a:p>
          <a:p>
            <a:pPr indent="0" lvl="0" marL="0" marR="0" rtl="0" algn="l">
              <a:lnSpc>
                <a:spcPct val="100000"/>
              </a:lnSpc>
              <a:spcBef>
                <a:spcPts val="0"/>
              </a:spcBef>
              <a:spcAft>
                <a:spcPts val="0"/>
              </a:spcAft>
              <a:buNone/>
            </a:pPr>
            <a:r>
              <a:rPr b="0" i="0" lang="es-ES" sz="1400" u="none" cap="none" strike="noStrike">
                <a:solidFill>
                  <a:srgbClr val="000000"/>
                </a:solidFill>
                <a:latin typeface="Arial"/>
                <a:ea typeface="Arial"/>
                <a:cs typeface="Arial"/>
                <a:sym typeface="Arial"/>
              </a:rPr>
              <a:t>Nombre de los profesores participantes y asignaturas._Arturo Velázquez ( ética), Denisse Barber (actividades estéticas), Juan Carlos González (formación social cristiana) y María del Carmen Rodríguez  (educación para la salud)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ES" sz="1400" u="none" cap="none" strike="noStrike">
                <a:solidFill>
                  <a:srgbClr val="000000"/>
                </a:solidFill>
                <a:latin typeface="Arial"/>
                <a:ea typeface="Arial"/>
                <a:cs typeface="Arial"/>
                <a:sym typeface="Arial"/>
              </a:rPr>
              <a:t>I.	Contexto. Justifica las circunstancias o elementos de la realidad en los que se da el problema. </a:t>
            </a:r>
            <a:endParaRPr/>
          </a:p>
          <a:p>
            <a:pPr indent="0" lvl="0" marL="0" marR="0" rtl="0" algn="l">
              <a:lnSpc>
                <a:spcPct val="100000"/>
              </a:lnSpc>
              <a:spcBef>
                <a:spcPts val="0"/>
              </a:spcBef>
              <a:spcAft>
                <a:spcPts val="0"/>
              </a:spcAft>
              <a:buNone/>
            </a:pPr>
            <a:r>
              <a:rPr b="0" i="0" lang="es-ES" sz="1400" u="none" cap="none" strike="noStrike">
                <a:solidFill>
                  <a:srgbClr val="000000"/>
                </a:solidFill>
                <a:latin typeface="Arial"/>
                <a:ea typeface="Arial"/>
                <a:cs typeface="Arial"/>
                <a:sym typeface="Arial"/>
              </a:rPr>
              <a:t>      Introducción y/o justificación del proyecto.</a:t>
            </a:r>
            <a:endParaRPr/>
          </a:p>
          <a:p>
            <a:pPr indent="0" lvl="0" marL="0" marR="0" rtl="0" algn="l">
              <a:lnSpc>
                <a:spcPct val="100000"/>
              </a:lnSpc>
              <a:spcBef>
                <a:spcPts val="0"/>
              </a:spcBef>
              <a:spcAft>
                <a:spcPts val="0"/>
              </a:spcAft>
              <a:buNone/>
            </a:pPr>
            <a:r>
              <a:rPr b="0" i="0" lang="es-ES" sz="1400" u="none" cap="none" strike="noStrike">
                <a:solidFill>
                  <a:srgbClr val="000000"/>
                </a:solidFill>
                <a:latin typeface="Arial"/>
                <a:ea typeface="Arial"/>
                <a:cs typeface="Arial"/>
                <a:sym typeface="Arial"/>
              </a:rPr>
              <a:t>El aborto es un tema polémico. Sin embargo, el actual exceso de información diluye la claridad en los criterios personales en el momento de tomar una postura al respecto. El proyecto busca delimitar colaborativamente cuatro perspectivas que influencian nuestra comprensión del problema con miras a una toma de decisiones cada vez más conscientes.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grpSp>
        <p:nvGrpSpPr>
          <p:cNvPr id="392" name="Shape 392"/>
          <p:cNvGrpSpPr/>
          <p:nvPr/>
        </p:nvGrpSpPr>
        <p:grpSpPr>
          <a:xfrm>
            <a:off x="0" y="148353"/>
            <a:ext cx="9144000" cy="6695066"/>
            <a:chOff x="0" y="148353"/>
            <a:chExt cx="9144000" cy="6695066"/>
          </a:xfrm>
        </p:grpSpPr>
        <p:pic>
          <p:nvPicPr>
            <p:cNvPr descr="linea.png" id="393" name="Shape 393"/>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394" name="Shape 39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395" name="Shape 395"/>
          <p:cNvSpPr txBox="1"/>
          <p:nvPr>
            <p:ph type="title"/>
          </p:nvPr>
        </p:nvSpPr>
        <p:spPr>
          <a:xfrm>
            <a:off x="457200" y="274638"/>
            <a:ext cx="687891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sp>
        <p:nvSpPr>
          <p:cNvPr id="396" name="Shape 396"/>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chemeClr val="dk1"/>
              </a:buClr>
              <a:buSzPts val="3200"/>
              <a:buFont typeface="Arial"/>
              <a:buChar char="•"/>
            </a:pPr>
            <a:r>
              <a:rPr b="1" i="0" lang="es-ES" sz="1200" u="none" cap="none" strike="noStrike">
                <a:solidFill>
                  <a:schemeClr val="dk1"/>
                </a:solidFill>
                <a:latin typeface="Calibri"/>
                <a:ea typeface="Calibri"/>
                <a:cs typeface="Calibri"/>
                <a:sym typeface="Calibri"/>
              </a:rPr>
              <a:t>II. Intención. </a:t>
            </a:r>
            <a:r>
              <a:rPr b="0" i="0" lang="es-ES" sz="1200" u="none" cap="none" strike="noStrike">
                <a:solidFill>
                  <a:schemeClr val="dk1"/>
                </a:solidFill>
                <a:latin typeface="Calibri"/>
                <a:ea typeface="Calibri"/>
                <a:cs typeface="Calibri"/>
                <a:sym typeface="Calibri"/>
              </a:rPr>
              <a:t> </a:t>
            </a:r>
            <a:r>
              <a:rPr b="1" i="0" lang="es-ES" sz="1200" u="none" cap="none" strike="noStrike">
                <a:solidFill>
                  <a:schemeClr val="dk1"/>
                </a:solidFill>
                <a:latin typeface="Calibri"/>
                <a:ea typeface="Calibri"/>
                <a:cs typeface="Calibri"/>
                <a:sym typeface="Calibri"/>
              </a:rPr>
              <a:t>Sólo una de las propuestas da nombre al proyecto. </a:t>
            </a:r>
            <a:r>
              <a:rPr b="0" i="0" lang="es-ES" sz="1200" u="none" cap="none" strike="noStrike">
                <a:solidFill>
                  <a:schemeClr val="dk1"/>
                </a:solidFill>
                <a:latin typeface="Calibri"/>
                <a:ea typeface="Calibri"/>
                <a:cs typeface="Calibri"/>
                <a:sym typeface="Calibri"/>
              </a:rPr>
              <a:t>Redactar como pregunta o premisa problematizadora. </a:t>
            </a:r>
            <a:endParaRPr/>
          </a:p>
          <a:p>
            <a:pPr indent="-431800" lvl="0" marL="457200" marR="0" rtl="0" algn="l">
              <a:lnSpc>
                <a:spcPct val="100000"/>
              </a:lnSpc>
              <a:spcBef>
                <a:spcPts val="640"/>
              </a:spcBef>
              <a:spcAft>
                <a:spcPts val="0"/>
              </a:spcAft>
              <a:buClr>
                <a:schemeClr val="dk1"/>
              </a:buClr>
              <a:buSzPts val="3200"/>
              <a:buFont typeface="Arial"/>
              <a:buChar char="•"/>
            </a:pPr>
            <a:r>
              <a:rPr b="0" i="0" lang="es-ES" sz="3200" u="none" cap="none" strike="noStrike">
                <a:solidFill>
                  <a:schemeClr val="dk1"/>
                </a:solidFill>
                <a:latin typeface="Calibri"/>
                <a:ea typeface="Calibri"/>
                <a:cs typeface="Calibri"/>
                <a:sym typeface="Calibri"/>
              </a:rPr>
              <a:t> </a:t>
            </a:r>
            <a:endParaRPr/>
          </a:p>
          <a:p>
            <a:pPr indent="-228600" lvl="0" marL="457200" marR="0" rtl="0" algn="l">
              <a:lnSpc>
                <a:spcPct val="10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graphicFrame>
        <p:nvGraphicFramePr>
          <p:cNvPr id="397" name="Shape 397"/>
          <p:cNvGraphicFramePr/>
          <p:nvPr/>
        </p:nvGraphicFramePr>
        <p:xfrm>
          <a:off x="457200" y="2376331"/>
          <a:ext cx="3000000" cy="3000000"/>
        </p:xfrm>
        <a:graphic>
          <a:graphicData uri="http://schemas.openxmlformats.org/drawingml/2006/table">
            <a:tbl>
              <a:tblPr>
                <a:noFill/>
                <a:tableStyleId>{EDBA6E3E-D436-40E7-BD75-10628AA48F67}</a:tableStyleId>
              </a:tblPr>
              <a:tblGrid>
                <a:gridCol w="1951750"/>
                <a:gridCol w="1951750"/>
                <a:gridCol w="1952350"/>
                <a:gridCol w="2373775"/>
              </a:tblGrid>
              <a:tr h="1213500">
                <a:tc>
                  <a:txBody>
                    <a:bodyPr>
                      <a:noAutofit/>
                    </a:bodyPr>
                    <a:lstStyle/>
                    <a:p>
                      <a:pPr indent="0" lvl="0" marL="0" marR="0" rtl="0" algn="ctr">
                        <a:lnSpc>
                          <a:spcPct val="115000"/>
                        </a:lnSpc>
                        <a:spcBef>
                          <a:spcPts val="0"/>
                        </a:spcBef>
                        <a:spcAft>
                          <a:spcPts val="0"/>
                        </a:spcAft>
                        <a:buNone/>
                      </a:pPr>
                      <a:r>
                        <a:rPr b="1" lang="es-ES" sz="1000" u="none" cap="none" strike="noStrike">
                          <a:solidFill>
                            <a:srgbClr val="1C4587"/>
                          </a:solidFill>
                          <a:latin typeface="Century Gothic"/>
                          <a:ea typeface="Century Gothic"/>
                          <a:cs typeface="Century Gothic"/>
                          <a:sym typeface="Century Gothic"/>
                        </a:rPr>
                        <a:t>Dar explicación</a:t>
                      </a:r>
                      <a:endParaRPr sz="10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None/>
                      </a:pPr>
                      <a:r>
                        <a:rPr lang="es-ES" sz="1000" u="none" cap="none" strike="noStrike">
                          <a:solidFill>
                            <a:srgbClr val="1C4587"/>
                          </a:solidFill>
                          <a:latin typeface="Century Gothic"/>
                          <a:ea typeface="Century Gothic"/>
                          <a:cs typeface="Century Gothic"/>
                          <a:sym typeface="Century Gothic"/>
                        </a:rPr>
                        <a:t>¿Por qué algo es cómo es?</a:t>
                      </a:r>
                      <a:endParaRPr sz="10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None/>
                      </a:pPr>
                      <a:r>
                        <a:rPr lang="es-ES" sz="1000" u="none" cap="none" strike="noStrike">
                          <a:solidFill>
                            <a:srgbClr val="1C4587"/>
                          </a:solidFill>
                          <a:latin typeface="Century Gothic"/>
                          <a:ea typeface="Century Gothic"/>
                          <a:cs typeface="Century Gothic"/>
                          <a:sym typeface="Century Gothic"/>
                        </a:rPr>
                        <a:t>Determinar las razones que generan el problema o la situación.</a:t>
                      </a:r>
                      <a:endParaRPr sz="1000" u="none" cap="none" strike="noStrike">
                        <a:solidFill>
                          <a:srgbClr val="000000"/>
                        </a:solidFill>
                        <a:latin typeface="Arial"/>
                        <a:ea typeface="Arial"/>
                        <a:cs typeface="Arial"/>
                        <a:sym typeface="Arial"/>
                      </a:endParaRPr>
                    </a:p>
                  </a:txBody>
                  <a:tcPr marT="60025" marB="60025" marR="60025" marL="6002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ctr">
                        <a:lnSpc>
                          <a:spcPct val="115000"/>
                        </a:lnSpc>
                        <a:spcBef>
                          <a:spcPts val="0"/>
                        </a:spcBef>
                        <a:spcAft>
                          <a:spcPts val="0"/>
                        </a:spcAft>
                        <a:buNone/>
                      </a:pPr>
                      <a:r>
                        <a:rPr b="1" lang="es-ES" sz="1000" u="none" cap="none" strike="noStrike">
                          <a:solidFill>
                            <a:srgbClr val="1C4587"/>
                          </a:solidFill>
                          <a:latin typeface="Century Gothic"/>
                          <a:ea typeface="Century Gothic"/>
                          <a:cs typeface="Century Gothic"/>
                          <a:sym typeface="Century Gothic"/>
                        </a:rPr>
                        <a:t>Resolver un problema</a:t>
                      </a:r>
                      <a:endParaRPr sz="10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None/>
                      </a:pPr>
                      <a:r>
                        <a:rPr lang="es-ES" sz="1000" u="none" cap="none" strike="noStrike">
                          <a:solidFill>
                            <a:srgbClr val="1C4587"/>
                          </a:solidFill>
                          <a:latin typeface="Century Gothic"/>
                          <a:ea typeface="Century Gothic"/>
                          <a:cs typeface="Century Gothic"/>
                          <a:sym typeface="Century Gothic"/>
                        </a:rPr>
                        <a:t>Explicar de manera detallada cómo se puede abordar y/o solucionar el problema.</a:t>
                      </a:r>
                      <a:endParaRPr sz="10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None/>
                      </a:pPr>
                      <a:r>
                        <a:rPr lang="es-ES" sz="1000" u="none" cap="none" strike="noStrike">
                          <a:solidFill>
                            <a:srgbClr val="1C4587"/>
                          </a:solidFill>
                          <a:latin typeface="Century Gothic"/>
                          <a:ea typeface="Century Gothic"/>
                          <a:cs typeface="Century Gothic"/>
                          <a:sym typeface="Century Gothic"/>
                        </a:rPr>
                        <a:t> </a:t>
                      </a:r>
                      <a:endParaRPr sz="1000" u="none" cap="none" strike="noStrike">
                        <a:solidFill>
                          <a:srgbClr val="000000"/>
                        </a:solidFill>
                        <a:latin typeface="Arial"/>
                        <a:ea typeface="Arial"/>
                        <a:cs typeface="Arial"/>
                        <a:sym typeface="Arial"/>
                      </a:endParaRPr>
                    </a:p>
                  </a:txBody>
                  <a:tcPr marT="60025" marB="60025" marR="60025" marL="6002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ctr">
                        <a:lnSpc>
                          <a:spcPct val="115000"/>
                        </a:lnSpc>
                        <a:spcBef>
                          <a:spcPts val="0"/>
                        </a:spcBef>
                        <a:spcAft>
                          <a:spcPts val="0"/>
                        </a:spcAft>
                        <a:buNone/>
                      </a:pPr>
                      <a:r>
                        <a:rPr b="1" lang="es-ES" sz="1000" u="none" cap="none" strike="noStrike">
                          <a:solidFill>
                            <a:srgbClr val="1C4587"/>
                          </a:solidFill>
                          <a:latin typeface="Century Gothic"/>
                          <a:ea typeface="Century Gothic"/>
                          <a:cs typeface="Century Gothic"/>
                          <a:sym typeface="Century Gothic"/>
                        </a:rPr>
                        <a:t>Hacer más eficiente o mejorar algo</a:t>
                      </a:r>
                      <a:endParaRPr sz="10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None/>
                      </a:pPr>
                      <a:r>
                        <a:rPr lang="es-ES" sz="1000" u="none" cap="none" strike="noStrike">
                          <a:solidFill>
                            <a:srgbClr val="1C4587"/>
                          </a:solidFill>
                          <a:latin typeface="Century Gothic"/>
                          <a:ea typeface="Century Gothic"/>
                          <a:cs typeface="Century Gothic"/>
                          <a:sym typeface="Century Gothic"/>
                        </a:rPr>
                        <a:t>¿De qué manera se pueden optimizar los procesos para alcanzar el objetivo propuesto?</a:t>
                      </a:r>
                      <a:endParaRPr sz="1000" u="none" cap="none" strike="noStrike">
                        <a:solidFill>
                          <a:srgbClr val="000000"/>
                        </a:solidFill>
                        <a:latin typeface="Arial"/>
                        <a:ea typeface="Arial"/>
                        <a:cs typeface="Arial"/>
                        <a:sym typeface="Arial"/>
                      </a:endParaRPr>
                    </a:p>
                  </a:txBody>
                  <a:tcPr marT="60025" marB="60025" marR="60025" marL="6002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ctr">
                        <a:lnSpc>
                          <a:spcPct val="115000"/>
                        </a:lnSpc>
                        <a:spcBef>
                          <a:spcPts val="0"/>
                        </a:spcBef>
                        <a:spcAft>
                          <a:spcPts val="0"/>
                        </a:spcAft>
                        <a:buNone/>
                      </a:pPr>
                      <a:r>
                        <a:rPr b="1" lang="es-ES" sz="1000" u="none" cap="none" strike="noStrike">
                          <a:solidFill>
                            <a:srgbClr val="1C4587"/>
                          </a:solidFill>
                          <a:latin typeface="Century Gothic"/>
                          <a:ea typeface="Century Gothic"/>
                          <a:cs typeface="Century Gothic"/>
                          <a:sym typeface="Century Gothic"/>
                        </a:rPr>
                        <a:t>Inventar, innovar, diseñar o crear algo nuevo</a:t>
                      </a:r>
                      <a:endParaRPr sz="10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None/>
                      </a:pPr>
                      <a:r>
                        <a:rPr lang="es-ES" sz="1000" u="none" cap="none" strike="noStrike">
                          <a:solidFill>
                            <a:srgbClr val="1C4587"/>
                          </a:solidFill>
                          <a:latin typeface="Century Gothic"/>
                          <a:ea typeface="Century Gothic"/>
                          <a:cs typeface="Century Gothic"/>
                          <a:sym typeface="Century Gothic"/>
                        </a:rPr>
                        <a:t>¿Cómo podría ser diferente?</a:t>
                      </a:r>
                      <a:endParaRPr sz="10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None/>
                      </a:pPr>
                      <a:r>
                        <a:rPr lang="es-ES" sz="1000" u="none" cap="none" strike="noStrike">
                          <a:solidFill>
                            <a:srgbClr val="1C4587"/>
                          </a:solidFill>
                          <a:latin typeface="Century Gothic"/>
                          <a:ea typeface="Century Gothic"/>
                          <a:cs typeface="Century Gothic"/>
                          <a:sym typeface="Century Gothic"/>
                        </a:rPr>
                        <a:t>¿Qué nuevo producto o propuesta puedo hacer?</a:t>
                      </a:r>
                      <a:endParaRPr sz="1000" u="none" cap="none" strike="noStrike">
                        <a:solidFill>
                          <a:srgbClr val="000000"/>
                        </a:solidFill>
                        <a:latin typeface="Arial"/>
                        <a:ea typeface="Arial"/>
                        <a:cs typeface="Arial"/>
                        <a:sym typeface="Arial"/>
                      </a:endParaRPr>
                    </a:p>
                  </a:txBody>
                  <a:tcPr marT="60025" marB="60025" marR="60025" marL="6002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r>
              <a:tr h="1760200">
                <a:tc>
                  <a:txBody>
                    <a:bodyPr>
                      <a:noAutofit/>
                    </a:bodyPr>
                    <a:lstStyle/>
                    <a:p>
                      <a:pPr indent="0" lvl="0" marL="0" marR="0" rtl="0" algn="l">
                        <a:lnSpc>
                          <a:spcPct val="115000"/>
                        </a:lnSpc>
                        <a:spcBef>
                          <a:spcPts val="0"/>
                        </a:spcBef>
                        <a:spcAft>
                          <a:spcPts val="0"/>
                        </a:spcAft>
                        <a:buNone/>
                      </a:pPr>
                      <a:r>
                        <a:rPr lang="es-ES" sz="1000" u="none" cap="none" strike="noStrike">
                          <a:solidFill>
                            <a:srgbClr val="000000"/>
                          </a:solidFill>
                          <a:latin typeface="Century Gothic"/>
                          <a:ea typeface="Century Gothic"/>
                          <a:cs typeface="Century Gothic"/>
                          <a:sym typeface="Century Gothic"/>
                        </a:rPr>
                        <a:t>El tema del aborto es muy polémico. Abordarlo desde diferentes puntos de vista genera preguntas de sistemas en conflicto que despierten interés en indagar más acerca de las diferentes posturas.</a:t>
                      </a:r>
                      <a:endParaRPr sz="10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rPr lang="es-ES" sz="1000" u="none" cap="none" strike="noStrike">
                          <a:solidFill>
                            <a:srgbClr val="000000"/>
                          </a:solidFill>
                          <a:latin typeface="Century Gothic"/>
                          <a:ea typeface="Century Gothic"/>
                          <a:cs typeface="Century Gothic"/>
                          <a:sym typeface="Century Gothic"/>
                        </a:rPr>
                        <a:t> </a:t>
                      </a:r>
                      <a:endParaRPr sz="1000" u="none" cap="none" strike="noStrike">
                        <a:solidFill>
                          <a:srgbClr val="000000"/>
                        </a:solidFill>
                        <a:latin typeface="Arial"/>
                        <a:ea typeface="Arial"/>
                        <a:cs typeface="Arial"/>
                        <a:sym typeface="Arial"/>
                      </a:endParaRPr>
                    </a:p>
                  </a:txBody>
                  <a:tcPr marT="60025" marB="60025" marR="60025" marL="6002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15000"/>
                        </a:lnSpc>
                        <a:spcBef>
                          <a:spcPts val="0"/>
                        </a:spcBef>
                        <a:spcAft>
                          <a:spcPts val="0"/>
                        </a:spcAft>
                        <a:buNone/>
                      </a:pPr>
                      <a:r>
                        <a:rPr lang="es-ES" sz="1000" u="none" cap="none" strike="noStrike">
                          <a:solidFill>
                            <a:srgbClr val="000000"/>
                          </a:solidFill>
                          <a:latin typeface="Century Gothic"/>
                          <a:ea typeface="Century Gothic"/>
                          <a:cs typeface="Century Gothic"/>
                          <a:sym typeface="Century Gothic"/>
                        </a:rPr>
                        <a:t> </a:t>
                      </a:r>
                      <a:endParaRPr sz="1000" u="none" cap="none" strike="noStrike">
                        <a:solidFill>
                          <a:srgbClr val="000000"/>
                        </a:solidFill>
                        <a:latin typeface="Arial"/>
                        <a:ea typeface="Arial"/>
                        <a:cs typeface="Arial"/>
                        <a:sym typeface="Arial"/>
                      </a:endParaRPr>
                    </a:p>
                  </a:txBody>
                  <a:tcPr marT="60025" marB="60025" marR="60025" marL="6002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15000"/>
                        </a:lnSpc>
                        <a:spcBef>
                          <a:spcPts val="0"/>
                        </a:spcBef>
                        <a:spcAft>
                          <a:spcPts val="0"/>
                        </a:spcAft>
                        <a:buNone/>
                      </a:pPr>
                      <a:r>
                        <a:rPr lang="es-ES" sz="1000" u="none" cap="none" strike="noStrike">
                          <a:solidFill>
                            <a:srgbClr val="000000"/>
                          </a:solidFill>
                          <a:latin typeface="Century Gothic"/>
                          <a:ea typeface="Century Gothic"/>
                          <a:cs typeface="Century Gothic"/>
                          <a:sym typeface="Century Gothic"/>
                        </a:rPr>
                        <a:t> </a:t>
                      </a:r>
                      <a:endParaRPr sz="1000" u="none" cap="none" strike="noStrike">
                        <a:solidFill>
                          <a:srgbClr val="000000"/>
                        </a:solidFill>
                        <a:latin typeface="Arial"/>
                        <a:ea typeface="Arial"/>
                        <a:cs typeface="Arial"/>
                        <a:sym typeface="Arial"/>
                      </a:endParaRPr>
                    </a:p>
                  </a:txBody>
                  <a:tcPr marT="60025" marB="60025" marR="60025" marL="6002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15000"/>
                        </a:lnSpc>
                        <a:spcBef>
                          <a:spcPts val="0"/>
                        </a:spcBef>
                        <a:spcAft>
                          <a:spcPts val="0"/>
                        </a:spcAft>
                        <a:buNone/>
                      </a:pPr>
                      <a:r>
                        <a:rPr lang="es-ES" sz="1000" u="none" cap="none" strike="noStrike">
                          <a:solidFill>
                            <a:srgbClr val="000000"/>
                          </a:solidFill>
                          <a:latin typeface="Century Gothic"/>
                          <a:ea typeface="Century Gothic"/>
                          <a:cs typeface="Century Gothic"/>
                          <a:sym typeface="Century Gothic"/>
                        </a:rPr>
                        <a:t> </a:t>
                      </a:r>
                      <a:endParaRPr sz="10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rPr lang="es-ES" sz="1000" u="none" cap="none" strike="noStrike">
                          <a:solidFill>
                            <a:srgbClr val="000000"/>
                          </a:solidFill>
                          <a:latin typeface="Century Gothic"/>
                          <a:ea typeface="Century Gothic"/>
                          <a:cs typeface="Century Gothic"/>
                          <a:sym typeface="Century Gothic"/>
                        </a:rPr>
                        <a:t> </a:t>
                      </a:r>
                      <a:endParaRPr sz="10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rPr lang="es-ES" sz="1000" u="none" cap="none" strike="noStrike">
                          <a:solidFill>
                            <a:srgbClr val="000000"/>
                          </a:solidFill>
                          <a:latin typeface="Century Gothic"/>
                          <a:ea typeface="Century Gothic"/>
                          <a:cs typeface="Century Gothic"/>
                          <a:sym typeface="Century Gothic"/>
                        </a:rPr>
                        <a:t> </a:t>
                      </a:r>
                      <a:endParaRPr sz="1000" u="none" cap="none" strike="noStrike">
                        <a:solidFill>
                          <a:srgbClr val="000000"/>
                        </a:solidFill>
                        <a:latin typeface="Arial"/>
                        <a:ea typeface="Arial"/>
                        <a:cs typeface="Arial"/>
                        <a:sym typeface="Arial"/>
                      </a:endParaRPr>
                    </a:p>
                  </a:txBody>
                  <a:tcPr marT="60025" marB="60025" marR="60025" marL="6002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grpSp>
        <p:nvGrpSpPr>
          <p:cNvPr id="402" name="Shape 402"/>
          <p:cNvGrpSpPr/>
          <p:nvPr/>
        </p:nvGrpSpPr>
        <p:grpSpPr>
          <a:xfrm>
            <a:off x="0" y="148353"/>
            <a:ext cx="9144000" cy="6695066"/>
            <a:chOff x="0" y="148353"/>
            <a:chExt cx="9144000" cy="6695066"/>
          </a:xfrm>
        </p:grpSpPr>
        <p:pic>
          <p:nvPicPr>
            <p:cNvPr descr="linea.png" id="403" name="Shape 403"/>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404" name="Shape 40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05" name="Shape 405"/>
          <p:cNvSpPr txBox="1"/>
          <p:nvPr>
            <p:ph type="title"/>
          </p:nvPr>
        </p:nvSpPr>
        <p:spPr>
          <a:xfrm>
            <a:off x="457200" y="274638"/>
            <a:ext cx="687891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pic>
        <p:nvPicPr>
          <p:cNvPr id="406" name="Shape 406"/>
          <p:cNvPicPr preferRelativeResize="0"/>
          <p:nvPr/>
        </p:nvPicPr>
        <p:blipFill rotWithShape="1">
          <a:blip r:embed="rId5">
            <a:alphaModFix/>
          </a:blip>
          <a:srcRect b="0" l="0" r="0" t="0"/>
          <a:stretch/>
        </p:blipFill>
        <p:spPr>
          <a:xfrm>
            <a:off x="206766" y="1707823"/>
            <a:ext cx="8730467" cy="3442353"/>
          </a:xfrm>
          <a:prstGeom prst="rect">
            <a:avLst/>
          </a:prstGeom>
          <a:noFill/>
          <a:ln>
            <a:noFill/>
          </a:ln>
        </p:spPr>
      </p:pic>
      <p:sp>
        <p:nvSpPr>
          <p:cNvPr id="407" name="Shape 407"/>
          <p:cNvSpPr txBox="1"/>
          <p:nvPr>
            <p:ph idx="1" type="body"/>
          </p:nvPr>
        </p:nvSpPr>
        <p:spPr>
          <a:xfrm>
            <a:off x="94219" y="1417638"/>
            <a:ext cx="8730467" cy="4708526"/>
          </a:xfrm>
          <a:prstGeom prst="rect">
            <a:avLst/>
          </a:prstGeom>
          <a:noFill/>
          <a:ln>
            <a:noFill/>
          </a:ln>
        </p:spPr>
        <p:txBody>
          <a:bodyPr anchorCtr="0" anchor="t" bIns="45700" lIns="91425" spcFirstLastPara="1" rIns="91425" wrap="square" tIns="45700">
            <a:noAutofit/>
          </a:bodyPr>
          <a:lstStyle/>
          <a:p>
            <a:pPr indent="-139700" lvl="0" marL="342900" marR="0" rtl="0" algn="l">
              <a:lnSpc>
                <a:spcPct val="100000"/>
              </a:lnSpc>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grpSp>
        <p:nvGrpSpPr>
          <p:cNvPr id="412" name="Shape 412"/>
          <p:cNvGrpSpPr/>
          <p:nvPr/>
        </p:nvGrpSpPr>
        <p:grpSpPr>
          <a:xfrm>
            <a:off x="0" y="148353"/>
            <a:ext cx="9144000" cy="6695066"/>
            <a:chOff x="0" y="148353"/>
            <a:chExt cx="9144000" cy="6695066"/>
          </a:xfrm>
        </p:grpSpPr>
        <p:pic>
          <p:nvPicPr>
            <p:cNvPr descr="linea.png" id="413" name="Shape 413"/>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414" name="Shape 41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15" name="Shape 415"/>
          <p:cNvSpPr txBox="1"/>
          <p:nvPr>
            <p:ph type="title"/>
          </p:nvPr>
        </p:nvSpPr>
        <p:spPr>
          <a:xfrm>
            <a:off x="457200" y="274638"/>
            <a:ext cx="687891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pic>
        <p:nvPicPr>
          <p:cNvPr id="416" name="Shape 416"/>
          <p:cNvPicPr preferRelativeResize="0"/>
          <p:nvPr/>
        </p:nvPicPr>
        <p:blipFill rotWithShape="1">
          <a:blip r:embed="rId5">
            <a:alphaModFix/>
          </a:blip>
          <a:srcRect b="0" l="0" r="0" t="0"/>
          <a:stretch/>
        </p:blipFill>
        <p:spPr>
          <a:xfrm>
            <a:off x="580572" y="2823923"/>
            <a:ext cx="7866028" cy="1878705"/>
          </a:xfrm>
          <a:prstGeom prst="rect">
            <a:avLst/>
          </a:prstGeom>
          <a:noFill/>
          <a:ln>
            <a:noFill/>
          </a:ln>
        </p:spPr>
      </p:pic>
      <p:sp>
        <p:nvSpPr>
          <p:cNvPr id="417" name="Shape 41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grpSp>
        <p:nvGrpSpPr>
          <p:cNvPr id="422" name="Shape 422"/>
          <p:cNvGrpSpPr/>
          <p:nvPr/>
        </p:nvGrpSpPr>
        <p:grpSpPr>
          <a:xfrm>
            <a:off x="0" y="148353"/>
            <a:ext cx="9144000" cy="6695066"/>
            <a:chOff x="0" y="148353"/>
            <a:chExt cx="9144000" cy="6695066"/>
          </a:xfrm>
        </p:grpSpPr>
        <p:pic>
          <p:nvPicPr>
            <p:cNvPr descr="linea.png" id="423" name="Shape 423"/>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424" name="Shape 42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25" name="Shape 425"/>
          <p:cNvSpPr txBox="1"/>
          <p:nvPr>
            <p:ph type="title"/>
          </p:nvPr>
        </p:nvSpPr>
        <p:spPr>
          <a:xfrm>
            <a:off x="457200" y="274638"/>
            <a:ext cx="687891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sp>
        <p:nvSpPr>
          <p:cNvPr id="426" name="Shape 426"/>
          <p:cNvSpPr/>
          <p:nvPr/>
        </p:nvSpPr>
        <p:spPr>
          <a:xfrm>
            <a:off x="101600" y="1867441"/>
            <a:ext cx="9144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br>
              <a:rPr b="0" i="0" lang="es-E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aphicFrame>
        <p:nvGraphicFramePr>
          <p:cNvPr id="427" name="Shape 427"/>
          <p:cNvGraphicFramePr/>
          <p:nvPr/>
        </p:nvGraphicFramePr>
        <p:xfrm>
          <a:off x="457200" y="2276712"/>
          <a:ext cx="3000000" cy="3000000"/>
        </p:xfrm>
        <a:graphic>
          <a:graphicData uri="http://schemas.openxmlformats.org/drawingml/2006/table">
            <a:tbl>
              <a:tblPr>
                <a:noFill/>
                <a:tableStyleId>{EDBA6E3E-D436-40E7-BD75-10628AA48F67}</a:tableStyleId>
              </a:tblPr>
              <a:tblGrid>
                <a:gridCol w="1912125"/>
                <a:gridCol w="1518450"/>
                <a:gridCol w="1330975"/>
                <a:gridCol w="1527825"/>
                <a:gridCol w="1940225"/>
              </a:tblGrid>
              <a:tr h="1039800">
                <a:tc>
                  <a:txBody>
                    <a:bodyPr>
                      <a:noAutofit/>
                    </a:bodyPr>
                    <a:lstStyle/>
                    <a:p>
                      <a:pPr indent="0" lvl="0" marL="0" marR="0" rtl="0" algn="ctr">
                        <a:lnSpc>
                          <a:spcPct val="100000"/>
                        </a:lnSpc>
                        <a:spcBef>
                          <a:spcPts val="0"/>
                        </a:spcBef>
                        <a:spcAft>
                          <a:spcPts val="0"/>
                        </a:spcAft>
                        <a:buNone/>
                      </a:pPr>
                      <a:r>
                        <a:rPr b="1" i="0" lang="es-ES" sz="1100" u="none" cap="none" strike="noStrike">
                          <a:solidFill>
                            <a:srgbClr val="1C4587"/>
                          </a:solidFill>
                          <a:latin typeface="Century Gothic"/>
                          <a:ea typeface="Century Gothic"/>
                          <a:cs typeface="Century Gothic"/>
                          <a:sym typeface="Century Gothic"/>
                        </a:rPr>
                        <a:t>Disciplinas:</a:t>
                      </a:r>
                      <a:endParaRPr sz="1400" u="none" cap="none" strike="noStrike"/>
                    </a:p>
                  </a:txBody>
                  <a:tcPr marT="62475" marB="62475" marR="62475" marL="6247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None/>
                      </a:pPr>
                      <a:r>
                        <a:rPr b="1" i="0" lang="es-ES" sz="1100" u="none" cap="none" strike="noStrike">
                          <a:solidFill>
                            <a:srgbClr val="1C4587"/>
                          </a:solidFill>
                          <a:latin typeface="Century Gothic"/>
                          <a:ea typeface="Century Gothic"/>
                          <a:cs typeface="Century Gothic"/>
                          <a:sym typeface="Century Gothic"/>
                        </a:rPr>
                        <a:t>Disciplina 1. Ética</a:t>
                      </a:r>
                      <a:endParaRPr sz="1400" u="none" cap="none" strike="noStrike"/>
                    </a:p>
                  </a:txBody>
                  <a:tcPr marT="62475" marB="62475" marR="62475" marL="6247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None/>
                      </a:pPr>
                      <a:r>
                        <a:rPr b="1" i="0" lang="es-ES" sz="1100" u="none" cap="none" strike="noStrike">
                          <a:solidFill>
                            <a:srgbClr val="1C4587"/>
                          </a:solidFill>
                          <a:latin typeface="Century Gothic"/>
                          <a:ea typeface="Century Gothic"/>
                          <a:cs typeface="Century Gothic"/>
                          <a:sym typeface="Century Gothic"/>
                        </a:rPr>
                        <a:t>Disciplina 2. Educación_para la Salud</a:t>
                      </a:r>
                      <a:endParaRPr sz="1400" u="none" cap="none" strike="noStrike"/>
                    </a:p>
                  </a:txBody>
                  <a:tcPr marT="62475" marB="62475" marR="62475" marL="6247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None/>
                      </a:pPr>
                      <a:r>
                        <a:rPr b="1" i="0" lang="es-ES" sz="1100" u="none" cap="none" strike="noStrike">
                          <a:solidFill>
                            <a:srgbClr val="1C4587"/>
                          </a:solidFill>
                          <a:latin typeface="Century Gothic"/>
                          <a:ea typeface="Century Gothic"/>
                          <a:cs typeface="Century Gothic"/>
                          <a:sym typeface="Century Gothic"/>
                        </a:rPr>
                        <a:t>Disciplina 3</a:t>
                      </a:r>
                      <a:endParaRPr sz="1400" u="none" cap="none" strike="noStrike"/>
                    </a:p>
                    <a:p>
                      <a:pPr indent="0" lvl="0" marL="0" marR="0" rtl="0" algn="ctr">
                        <a:lnSpc>
                          <a:spcPct val="100000"/>
                        </a:lnSpc>
                        <a:spcBef>
                          <a:spcPts val="0"/>
                        </a:spcBef>
                        <a:spcAft>
                          <a:spcPts val="0"/>
                        </a:spcAft>
                        <a:buNone/>
                      </a:pPr>
                      <a:r>
                        <a:rPr b="1" i="0" lang="es-ES" sz="1100" u="none" cap="none" strike="noStrike">
                          <a:solidFill>
                            <a:srgbClr val="1C4587"/>
                          </a:solidFill>
                          <a:latin typeface="Century Gothic"/>
                          <a:ea typeface="Century Gothic"/>
                          <a:cs typeface="Century Gothic"/>
                          <a:sym typeface="Century Gothic"/>
                        </a:rPr>
                        <a:t>Actividades Estéticas </a:t>
                      </a:r>
                      <a:endParaRPr sz="1400" u="none" cap="none" strike="noStrike"/>
                    </a:p>
                    <a:p>
                      <a:pPr indent="0" lvl="0" marL="0" marR="0" rtl="0" algn="l">
                        <a:lnSpc>
                          <a:spcPct val="100000"/>
                        </a:lnSpc>
                        <a:spcBef>
                          <a:spcPts val="0"/>
                        </a:spcBef>
                        <a:spcAft>
                          <a:spcPts val="0"/>
                        </a:spcAft>
                        <a:buNone/>
                      </a:pPr>
                      <a:br>
                        <a:rPr lang="es-ES" sz="1400" u="none" cap="none" strike="noStrike"/>
                      </a:br>
                      <a:endParaRPr sz="1400" u="none" cap="none" strike="noStrike"/>
                    </a:p>
                  </a:txBody>
                  <a:tcPr marT="62475" marB="62475" marR="62475" marL="6247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None/>
                      </a:pPr>
                      <a:r>
                        <a:rPr b="1" i="0" lang="es-ES" sz="1100" u="none" cap="none" strike="noStrike">
                          <a:solidFill>
                            <a:srgbClr val="1C4587"/>
                          </a:solidFill>
                          <a:latin typeface="Century Gothic"/>
                          <a:ea typeface="Century Gothic"/>
                          <a:cs typeface="Century Gothic"/>
                          <a:sym typeface="Century Gothic"/>
                        </a:rPr>
                        <a:t>Disciplina 4 </a:t>
                      </a:r>
                      <a:endParaRPr sz="1400" u="none" cap="none" strike="noStrike"/>
                    </a:p>
                    <a:p>
                      <a:pPr indent="0" lvl="0" marL="0" marR="0" rtl="0" algn="ctr">
                        <a:lnSpc>
                          <a:spcPct val="100000"/>
                        </a:lnSpc>
                        <a:spcBef>
                          <a:spcPts val="0"/>
                        </a:spcBef>
                        <a:spcAft>
                          <a:spcPts val="0"/>
                        </a:spcAft>
                        <a:buNone/>
                      </a:pPr>
                      <a:r>
                        <a:rPr b="1" i="0" lang="es-ES" sz="1100" u="none" cap="none" strike="noStrike">
                          <a:solidFill>
                            <a:srgbClr val="1C4587"/>
                          </a:solidFill>
                          <a:latin typeface="Century Gothic"/>
                          <a:ea typeface="Century Gothic"/>
                          <a:cs typeface="Century Gothic"/>
                          <a:sym typeface="Century Gothic"/>
                        </a:rPr>
                        <a:t>Formación Social Cristiana</a:t>
                      </a:r>
                      <a:endParaRPr sz="1400" u="none" cap="none" strike="noStrike"/>
                    </a:p>
                  </a:txBody>
                  <a:tcPr marT="62475" marB="62475" marR="62475" marL="6247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r>
              <a:tr h="2118325">
                <a:tc>
                  <a:txBody>
                    <a:bodyPr>
                      <a:noAutofit/>
                    </a:bodyPr>
                    <a:lstStyle/>
                    <a:p>
                      <a:pPr indent="0" lvl="0" marL="0" marR="0" rtl="0" algn="just">
                        <a:lnSpc>
                          <a:spcPct val="100000"/>
                        </a:lnSpc>
                        <a:spcBef>
                          <a:spcPts val="0"/>
                        </a:spcBef>
                        <a:spcAft>
                          <a:spcPts val="0"/>
                        </a:spcAft>
                        <a:buNone/>
                      </a:pPr>
                      <a:r>
                        <a:rPr b="1" i="0" lang="es-ES" sz="1100" u="none" cap="none" strike="noStrike">
                          <a:solidFill>
                            <a:srgbClr val="1C4587"/>
                          </a:solidFill>
                          <a:latin typeface="Century Gothic"/>
                          <a:ea typeface="Century Gothic"/>
                          <a:cs typeface="Century Gothic"/>
                          <a:sym typeface="Century Gothic"/>
                        </a:rPr>
                        <a:t>1. Contenidos/Temas</a:t>
                      </a:r>
                      <a:endParaRPr sz="1400" u="none" cap="none" strike="noStrike"/>
                    </a:p>
                    <a:p>
                      <a:pPr indent="0" lvl="0" marL="0" marR="0" rtl="0" algn="just">
                        <a:lnSpc>
                          <a:spcPct val="100000"/>
                        </a:lnSpc>
                        <a:spcBef>
                          <a:spcPts val="0"/>
                        </a:spcBef>
                        <a:spcAft>
                          <a:spcPts val="0"/>
                        </a:spcAft>
                        <a:buNone/>
                      </a:pPr>
                      <a:r>
                        <a:rPr b="1" i="0" lang="es-ES" sz="1100" u="none" cap="none" strike="noStrike">
                          <a:solidFill>
                            <a:srgbClr val="1C4587"/>
                          </a:solidFill>
                          <a:latin typeface="Century Gothic"/>
                          <a:ea typeface="Century Gothic"/>
                          <a:cs typeface="Century Gothic"/>
                          <a:sym typeface="Century Gothic"/>
                        </a:rPr>
                        <a:t>   Involucrados</a:t>
                      </a:r>
                      <a:endParaRPr sz="1400" u="none" cap="none" strike="noStrike"/>
                    </a:p>
                    <a:p>
                      <a:pPr indent="0" lvl="0" marL="180340" marR="0" rtl="0" algn="just">
                        <a:lnSpc>
                          <a:spcPct val="100000"/>
                        </a:lnSpc>
                        <a:spcBef>
                          <a:spcPts val="0"/>
                        </a:spcBef>
                        <a:spcAft>
                          <a:spcPts val="0"/>
                        </a:spcAft>
                        <a:buNone/>
                      </a:pPr>
                      <a:r>
                        <a:rPr b="0" i="0" lang="es-ES" sz="1100" u="none" cap="none" strike="noStrike">
                          <a:solidFill>
                            <a:srgbClr val="1F497D"/>
                          </a:solidFill>
                          <a:latin typeface="Century Gothic"/>
                          <a:ea typeface="Century Gothic"/>
                          <a:cs typeface="Century Gothic"/>
                          <a:sym typeface="Century Gothic"/>
                        </a:rPr>
                        <a:t>del  programa, que se consideran.</a:t>
                      </a:r>
                      <a:endParaRPr sz="1400" u="none" cap="none" strike="noStrike"/>
                    </a:p>
                    <a:p>
                      <a:pPr indent="0" lvl="0" marL="0" marR="0" rtl="0" algn="l">
                        <a:lnSpc>
                          <a:spcPct val="100000"/>
                        </a:lnSpc>
                        <a:spcBef>
                          <a:spcPts val="0"/>
                        </a:spcBef>
                        <a:spcAft>
                          <a:spcPts val="0"/>
                        </a:spcAft>
                        <a:buNone/>
                      </a:pPr>
                      <a:br>
                        <a:rPr lang="es-ES" sz="1400" u="none" cap="none" strike="noStrike"/>
                      </a:br>
                      <a:br>
                        <a:rPr lang="es-ES" sz="1400" u="none" cap="none" strike="noStrike"/>
                      </a:br>
                      <a:endParaRPr sz="1400" u="none" cap="none" strike="noStrike"/>
                    </a:p>
                  </a:txBody>
                  <a:tcPr marT="62475" marB="62475" marR="62475" marL="6247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Ser humano, acto moral, derechos humanos</a:t>
                      </a:r>
                      <a:endParaRPr sz="1400" u="none" cap="none" strike="noStrike"/>
                    </a:p>
                    <a:p>
                      <a:pPr indent="0" lvl="0" marL="0" marR="0" rtl="0" algn="l">
                        <a:lnSpc>
                          <a:spcPct val="100000"/>
                        </a:lnSpc>
                        <a:spcBef>
                          <a:spcPts val="0"/>
                        </a:spcBef>
                        <a:spcAft>
                          <a:spcPts val="0"/>
                        </a:spcAft>
                        <a:buNone/>
                      </a:pPr>
                      <a:br>
                        <a:rPr lang="es-ES" sz="1400" u="none" cap="none" strike="noStrike"/>
                      </a:br>
                      <a:br>
                        <a:rPr lang="es-ES" sz="1400" u="none" cap="none" strike="noStrike"/>
                      </a:br>
                      <a:br>
                        <a:rPr lang="es-ES" sz="1400" u="none" cap="none" strike="noStrike"/>
                      </a:br>
                      <a:br>
                        <a:rPr lang="es-ES" sz="1400" u="none" cap="none" strike="noStrike"/>
                      </a:br>
                      <a:endParaRPr sz="1400" u="none" cap="none" strike="noStrike"/>
                    </a:p>
                  </a:txBody>
                  <a:tcPr marT="62475" marB="62475" marR="62475" marL="6247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Fecundación, organogénesis, problemas de salud en adolescencia, causas de morbi - mortalidad en mujeres.</a:t>
                      </a:r>
                      <a:endParaRPr sz="1400" u="none" cap="none" strike="noStrike"/>
                    </a:p>
                  </a:txBody>
                  <a:tcPr marT="62475" marB="62475" marR="62475" marL="6247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Temática de la obra teatral, estructura básica del texto dramático, expresión creativa, ambientación.</a:t>
                      </a:r>
                      <a:endParaRPr sz="1400" u="none" cap="none" strike="noStrike"/>
                    </a:p>
                  </a:txBody>
                  <a:tcPr marT="62475" marB="62475" marR="62475" marL="6247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Moral religiosa, estructura religiosa, espiritualidad y religión.</a:t>
                      </a:r>
                      <a:endParaRPr sz="1400" u="none" cap="none" strike="noStrike"/>
                    </a:p>
                  </a:txBody>
                  <a:tcPr marT="62475" marB="62475" marR="62475" marL="6247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r>
            </a:tbl>
          </a:graphicData>
        </a:graphic>
      </p:graphicFrame>
      <p:sp>
        <p:nvSpPr>
          <p:cNvPr id="428" name="Shape 428"/>
          <p:cNvSpPr/>
          <p:nvPr/>
        </p:nvSpPr>
        <p:spPr>
          <a:xfrm>
            <a:off x="457200" y="2276475"/>
            <a:ext cx="9144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br>
              <a:rPr b="0" i="0" lang="es-E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9" name="Shape 429"/>
          <p:cNvSpPr/>
          <p:nvPr/>
        </p:nvSpPr>
        <p:spPr>
          <a:xfrm>
            <a:off x="1748971" y="1490413"/>
            <a:ext cx="4572000" cy="6924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s-ES" sz="1100" u="none" cap="none" strike="noStrike">
                <a:solidFill>
                  <a:srgbClr val="1C4587"/>
                </a:solidFill>
                <a:latin typeface="Century Gothic"/>
                <a:ea typeface="Century Gothic"/>
                <a:cs typeface="Century Gothic"/>
                <a:sym typeface="Century Gothic"/>
              </a:rPr>
              <a:t>IV. Disciplinas involucradas en el  trabajo interdisciplinario.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s-E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Shape 10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ORGANIZADOR GRÁFICO</a:t>
            </a:r>
            <a:endParaRPr b="0" i="0" sz="4400" u="none" cap="none" strike="noStrike">
              <a:solidFill>
                <a:schemeClr val="dk1"/>
              </a:solidFill>
              <a:latin typeface="Calibri"/>
              <a:ea typeface="Calibri"/>
              <a:cs typeface="Calibri"/>
              <a:sym typeface="Calibri"/>
            </a:endParaRPr>
          </a:p>
        </p:txBody>
      </p:sp>
      <p:pic>
        <p:nvPicPr>
          <p:cNvPr id="109" name="Shape 109"/>
          <p:cNvPicPr preferRelativeResize="0"/>
          <p:nvPr/>
        </p:nvPicPr>
        <p:blipFill rotWithShape="1">
          <a:blip r:embed="rId3">
            <a:alphaModFix/>
          </a:blip>
          <a:srcRect b="0" l="0" r="0" t="0"/>
          <a:stretch/>
        </p:blipFill>
        <p:spPr>
          <a:xfrm>
            <a:off x="7069247" y="133755"/>
            <a:ext cx="1841500" cy="1130300"/>
          </a:xfrm>
          <a:prstGeom prst="rect">
            <a:avLst/>
          </a:prstGeom>
          <a:noFill/>
          <a:ln>
            <a:noFill/>
          </a:ln>
        </p:spPr>
      </p:pic>
      <p:pic>
        <p:nvPicPr>
          <p:cNvPr descr="linea.png" id="110" name="Shape 110"/>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pic>
        <p:nvPicPr>
          <p:cNvPr id="111" name="Shape 111"/>
          <p:cNvPicPr preferRelativeResize="0"/>
          <p:nvPr/>
        </p:nvPicPr>
        <p:blipFill rotWithShape="1">
          <a:blip r:embed="rId5">
            <a:alphaModFix/>
          </a:blip>
          <a:srcRect b="0" l="0" r="0" t="0"/>
          <a:stretch/>
        </p:blipFill>
        <p:spPr>
          <a:xfrm>
            <a:off x="934000" y="1417650"/>
            <a:ext cx="7650176" cy="47104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grpSp>
        <p:nvGrpSpPr>
          <p:cNvPr id="434" name="Shape 434"/>
          <p:cNvGrpSpPr/>
          <p:nvPr/>
        </p:nvGrpSpPr>
        <p:grpSpPr>
          <a:xfrm>
            <a:off x="0" y="148353"/>
            <a:ext cx="9144000" cy="6695066"/>
            <a:chOff x="0" y="148353"/>
            <a:chExt cx="9144000" cy="6695066"/>
          </a:xfrm>
        </p:grpSpPr>
        <p:pic>
          <p:nvPicPr>
            <p:cNvPr descr="linea.png" id="435" name="Shape 435"/>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436" name="Shape 436"/>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37" name="Shape 437"/>
          <p:cNvSpPr txBox="1"/>
          <p:nvPr>
            <p:ph type="title"/>
          </p:nvPr>
        </p:nvSpPr>
        <p:spPr>
          <a:xfrm>
            <a:off x="457200" y="274638"/>
            <a:ext cx="687891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graphicFrame>
        <p:nvGraphicFramePr>
          <p:cNvPr id="438" name="Shape 438"/>
          <p:cNvGraphicFramePr/>
          <p:nvPr/>
        </p:nvGraphicFramePr>
        <p:xfrm>
          <a:off x="457200" y="2749062"/>
          <a:ext cx="3000000" cy="3000000"/>
        </p:xfrm>
        <a:graphic>
          <a:graphicData uri="http://schemas.openxmlformats.org/drawingml/2006/table">
            <a:tbl>
              <a:tblPr>
                <a:noFill/>
                <a:tableStyleId>{EDBA6E3E-D436-40E7-BD75-10628AA48F67}</a:tableStyleId>
              </a:tblPr>
              <a:tblGrid>
                <a:gridCol w="2261500"/>
                <a:gridCol w="1088525"/>
                <a:gridCol w="1163600"/>
                <a:gridCol w="1773550"/>
                <a:gridCol w="1942450"/>
              </a:tblGrid>
              <a:tr h="2197050">
                <a:tc>
                  <a:txBody>
                    <a:bodyPr>
                      <a:noAutofit/>
                    </a:bodyPr>
                    <a:lstStyle/>
                    <a:p>
                      <a:pPr indent="0" lvl="0" marL="0" marR="0" rtl="0" algn="l">
                        <a:lnSpc>
                          <a:spcPct val="100000"/>
                        </a:lnSpc>
                        <a:spcBef>
                          <a:spcPts val="0"/>
                        </a:spcBef>
                        <a:spcAft>
                          <a:spcPts val="0"/>
                        </a:spcAft>
                        <a:buNone/>
                      </a:pPr>
                      <a:r>
                        <a:rPr b="1" i="0" lang="es-ES" sz="1100" u="none" cap="none" strike="noStrike">
                          <a:solidFill>
                            <a:srgbClr val="1F497D"/>
                          </a:solidFill>
                          <a:latin typeface="Century Gothic"/>
                          <a:ea typeface="Century Gothic"/>
                          <a:cs typeface="Century Gothic"/>
                          <a:sym typeface="Century Gothic"/>
                        </a:rPr>
                        <a:t>2. Conceptos clave,</a:t>
                      </a:r>
                      <a:endParaRPr sz="1400" u="none" cap="none" strike="noStrike"/>
                    </a:p>
                    <a:p>
                      <a:pPr indent="0" lvl="0" marL="0" marR="0" rtl="0" algn="l">
                        <a:lnSpc>
                          <a:spcPct val="100000"/>
                        </a:lnSpc>
                        <a:spcBef>
                          <a:spcPts val="0"/>
                        </a:spcBef>
                        <a:spcAft>
                          <a:spcPts val="0"/>
                        </a:spcAft>
                        <a:buNone/>
                      </a:pPr>
                      <a:r>
                        <a:rPr b="1" i="0" lang="es-ES" sz="1100" u="none" cap="none" strike="noStrike">
                          <a:solidFill>
                            <a:srgbClr val="1F497D"/>
                          </a:solidFill>
                          <a:latin typeface="Century Gothic"/>
                          <a:ea typeface="Century Gothic"/>
                          <a:cs typeface="Century Gothic"/>
                          <a:sym typeface="Century Gothic"/>
                        </a:rPr>
                        <a:t>    Trascendentales.</a:t>
                      </a:r>
                      <a:endParaRPr sz="1400" u="none" cap="none" strike="noStrike"/>
                    </a:p>
                    <a:p>
                      <a:pPr indent="0" lvl="0" marL="176530" marR="0" rtl="0" algn="l">
                        <a:lnSpc>
                          <a:spcPct val="100000"/>
                        </a:lnSpc>
                        <a:spcBef>
                          <a:spcPts val="0"/>
                        </a:spcBef>
                        <a:spcAft>
                          <a:spcPts val="0"/>
                        </a:spcAft>
                        <a:buNone/>
                      </a:pPr>
                      <a:r>
                        <a:rPr b="0" i="0" lang="es-ES" sz="1100" u="none" cap="none" strike="noStrike">
                          <a:solidFill>
                            <a:srgbClr val="1F497D"/>
                          </a:solidFill>
                          <a:latin typeface="Century Gothic"/>
                          <a:ea typeface="Century Gothic"/>
                          <a:cs typeface="Century Gothic"/>
                          <a:sym typeface="Century Gothic"/>
                        </a:rPr>
                        <a:t>Conceptos básicos que surgen  del proyecto,  permiten la comprensión del mismo y  pueden ser transferibles a otros ámbitos.</a:t>
                      </a:r>
                      <a:endParaRPr sz="1400" u="none" cap="none" strike="noStrike"/>
                    </a:p>
                    <a:p>
                      <a:pPr indent="0" lvl="0" marL="176530" marR="0" rtl="0" algn="l">
                        <a:lnSpc>
                          <a:spcPct val="100000"/>
                        </a:lnSpc>
                        <a:spcBef>
                          <a:spcPts val="0"/>
                        </a:spcBef>
                        <a:spcAft>
                          <a:spcPts val="0"/>
                        </a:spcAft>
                        <a:buNone/>
                      </a:pPr>
                      <a:r>
                        <a:rPr b="0" i="0" lang="es-ES" sz="1100" u="none" cap="none" strike="noStrike">
                          <a:solidFill>
                            <a:srgbClr val="1F497D"/>
                          </a:solidFill>
                          <a:latin typeface="Century Gothic"/>
                          <a:ea typeface="Century Gothic"/>
                          <a:cs typeface="Century Gothic"/>
                          <a:sym typeface="Century Gothic"/>
                        </a:rPr>
                        <a:t>Se consideran parte de un  Glosario.</a:t>
                      </a:r>
                      <a:endParaRPr sz="1400" u="none" cap="none" strike="noStrike"/>
                    </a:p>
                    <a:p>
                      <a:pPr indent="0" lvl="0" marL="0" marR="0" rtl="0" algn="l">
                        <a:lnSpc>
                          <a:spcPct val="100000"/>
                        </a:lnSpc>
                        <a:spcBef>
                          <a:spcPts val="0"/>
                        </a:spcBef>
                        <a:spcAft>
                          <a:spcPts val="0"/>
                        </a:spcAft>
                        <a:buNone/>
                      </a:pPr>
                      <a:br>
                        <a:rPr lang="es-ES" sz="1400" u="none" cap="none" strike="noStrike"/>
                      </a:br>
                      <a:endParaRPr sz="1400" u="none" cap="none" strike="noStrike"/>
                    </a:p>
                  </a:txBody>
                  <a:tcPr marT="62550" marB="62550" marR="62550" marL="625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Humanidad, derechos humanos, naturaleza</a:t>
                      </a:r>
                      <a:endParaRPr sz="1400" u="none" cap="none" strike="noStrike"/>
                    </a:p>
                  </a:txBody>
                  <a:tcPr marT="62550" marB="62550" marR="62550" marL="625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Óvulo fecundado, segmentación, implantación, embrión, feto, placenta, organogénesis.</a:t>
                      </a:r>
                      <a:endParaRPr sz="1400" u="none" cap="none" strike="noStrike"/>
                    </a:p>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Mortalidad materna</a:t>
                      </a:r>
                      <a:endParaRPr sz="1400" u="none" cap="none" strike="noStrike"/>
                    </a:p>
                  </a:txBody>
                  <a:tcPr marT="62550" marB="62550" marR="62550" marL="625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Valores universales,  sociales y personales, lógica de acción (ficticia y real), contexto.</a:t>
                      </a:r>
                      <a:endParaRPr sz="1400" u="none" cap="none" strike="noStrike"/>
                    </a:p>
                  </a:txBody>
                  <a:tcPr marT="62550" marB="62550" marR="62550" marL="625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Espiritualidad cristiana, Religiosidad, Moral Religiosa, Costumbre, Tradición, Relatos , Mitos y Ética de inspiración religiosa. </a:t>
                      </a:r>
                      <a:endParaRPr sz="1400" u="none" cap="none" strike="noStrike"/>
                    </a:p>
                  </a:txBody>
                  <a:tcPr marT="62550" marB="62550" marR="62550" marL="625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r>
            </a:tbl>
          </a:graphicData>
        </a:graphic>
      </p:graphicFrame>
      <p:sp>
        <p:nvSpPr>
          <p:cNvPr id="439" name="Shape 439"/>
          <p:cNvSpPr txBox="1"/>
          <p:nvPr>
            <p:ph idx="1" type="body"/>
          </p:nvPr>
        </p:nvSpPr>
        <p:spPr>
          <a:xfrm>
            <a:off x="457200" y="1600200"/>
            <a:ext cx="8229600" cy="452596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br>
              <a:rPr b="0" i="0" lang="es-E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grpSp>
        <p:nvGrpSpPr>
          <p:cNvPr id="444" name="Shape 444"/>
          <p:cNvGrpSpPr/>
          <p:nvPr/>
        </p:nvGrpSpPr>
        <p:grpSpPr>
          <a:xfrm>
            <a:off x="0" y="148353"/>
            <a:ext cx="9144000" cy="6695066"/>
            <a:chOff x="0" y="148353"/>
            <a:chExt cx="9144000" cy="6695066"/>
          </a:xfrm>
        </p:grpSpPr>
        <p:pic>
          <p:nvPicPr>
            <p:cNvPr descr="linea.png" id="445" name="Shape 445"/>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446" name="Shape 446"/>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47" name="Shape 447"/>
          <p:cNvSpPr txBox="1"/>
          <p:nvPr>
            <p:ph type="title"/>
          </p:nvPr>
        </p:nvSpPr>
        <p:spPr>
          <a:xfrm>
            <a:off x="457200" y="274638"/>
            <a:ext cx="687891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graphicFrame>
        <p:nvGraphicFramePr>
          <p:cNvPr id="448" name="Shape 448"/>
          <p:cNvGraphicFramePr/>
          <p:nvPr/>
        </p:nvGraphicFramePr>
        <p:xfrm>
          <a:off x="457200" y="2596662"/>
          <a:ext cx="3000000" cy="3000000"/>
        </p:xfrm>
        <a:graphic>
          <a:graphicData uri="http://schemas.openxmlformats.org/drawingml/2006/table">
            <a:tbl>
              <a:tblPr>
                <a:noFill/>
                <a:tableStyleId>{EDBA6E3E-D436-40E7-BD75-10628AA48F67}</a:tableStyleId>
              </a:tblPr>
              <a:tblGrid>
                <a:gridCol w="2261500"/>
                <a:gridCol w="1088525"/>
                <a:gridCol w="1163600"/>
                <a:gridCol w="1773550"/>
                <a:gridCol w="1942450"/>
              </a:tblGrid>
              <a:tr h="2497350">
                <a:tc>
                  <a:txBody>
                    <a:bodyPr>
                      <a:noAutofit/>
                    </a:bodyPr>
                    <a:lstStyle/>
                    <a:p>
                      <a:pPr indent="-69850" lvl="0" marL="0" marR="0" rtl="0" algn="l">
                        <a:lnSpc>
                          <a:spcPct val="100000"/>
                        </a:lnSpc>
                        <a:spcBef>
                          <a:spcPts val="0"/>
                        </a:spcBef>
                        <a:spcAft>
                          <a:spcPts val="0"/>
                        </a:spcAft>
                        <a:buClr>
                          <a:srgbClr val="000000"/>
                        </a:buClr>
                        <a:buSzPts val="1100"/>
                        <a:buFont typeface="Arial"/>
                        <a:buAutoNum type="arabicPeriod" startAt="3"/>
                      </a:pPr>
                      <a:r>
                        <a:rPr b="1" i="0" lang="es-ES" sz="1100" u="none" cap="none" strike="noStrike">
                          <a:solidFill>
                            <a:srgbClr val="1F497D"/>
                          </a:solidFill>
                          <a:latin typeface="Century Gothic"/>
                          <a:ea typeface="Century Gothic"/>
                          <a:cs typeface="Century Gothic"/>
                          <a:sym typeface="Century Gothic"/>
                        </a:rPr>
                        <a:t>Objetivos o propósitos</a:t>
                      </a:r>
                      <a:endParaRPr/>
                    </a:p>
                    <a:p>
                      <a:pPr indent="0" lvl="0" marL="180340" marR="0" rtl="0" algn="l">
                        <a:lnSpc>
                          <a:spcPct val="100000"/>
                        </a:lnSpc>
                        <a:spcBef>
                          <a:spcPts val="0"/>
                        </a:spcBef>
                        <a:spcAft>
                          <a:spcPts val="0"/>
                        </a:spcAft>
                        <a:buNone/>
                      </a:pPr>
                      <a:r>
                        <a:rPr b="0" i="0" lang="es-ES" sz="1100" u="none" cap="none" strike="noStrike">
                          <a:solidFill>
                            <a:srgbClr val="1F497D"/>
                          </a:solidFill>
                          <a:latin typeface="Century Gothic"/>
                          <a:ea typeface="Century Gothic"/>
                          <a:cs typeface="Century Gothic"/>
                          <a:sym typeface="Century Gothic"/>
                        </a:rPr>
                        <a:t>a alcanzar. </a:t>
                      </a:r>
                      <a:endParaRPr sz="1400" u="none" cap="none" strike="noStrike"/>
                    </a:p>
                    <a:p>
                      <a:pPr indent="0" lvl="0" marL="0" marR="0" rtl="0" algn="just">
                        <a:lnSpc>
                          <a:spcPct val="100000"/>
                        </a:lnSpc>
                        <a:spcBef>
                          <a:spcPts val="0"/>
                        </a:spcBef>
                        <a:spcAft>
                          <a:spcPts val="0"/>
                        </a:spcAft>
                        <a:buNone/>
                      </a:pPr>
                      <a:r>
                        <a:rPr b="0" i="0" lang="es-ES" sz="1100" u="none" cap="none" strike="noStrike">
                          <a:solidFill>
                            <a:srgbClr val="1C4587"/>
                          </a:solidFill>
                          <a:latin typeface="Century Gothic"/>
                          <a:ea typeface="Century Gothic"/>
                          <a:cs typeface="Century Gothic"/>
                          <a:sym typeface="Century Gothic"/>
                        </a:rPr>
                        <a:t>  </a:t>
                      </a:r>
                      <a:endParaRPr sz="1400" u="none" cap="none" strike="noStrike"/>
                    </a:p>
                    <a:p>
                      <a:pPr indent="0" lvl="0" marL="0" marR="0" rtl="0" algn="l">
                        <a:lnSpc>
                          <a:spcPct val="100000"/>
                        </a:lnSpc>
                        <a:spcBef>
                          <a:spcPts val="0"/>
                        </a:spcBef>
                        <a:spcAft>
                          <a:spcPts val="0"/>
                        </a:spcAft>
                        <a:buNone/>
                      </a:pPr>
                      <a:br>
                        <a:rPr lang="es-ES" sz="1400" u="none" cap="none" strike="noStrike"/>
                      </a:br>
                      <a:br>
                        <a:rPr lang="es-ES" sz="1400" u="none" cap="none" strike="noStrike"/>
                      </a:br>
                      <a:endParaRPr sz="1400" u="none" cap="none" strike="noStrike"/>
                    </a:p>
                  </a:txBody>
                  <a:tcPr marT="62550" marB="62550" marR="62550" marL="625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Delimitar el concepto de vida y humanidad en relación con el derecho a la vida</a:t>
                      </a:r>
                      <a:endParaRPr sz="1400" u="none" cap="none" strike="noStrike"/>
                    </a:p>
                    <a:p>
                      <a:pPr indent="0" lvl="0" marL="0" marR="0" rtl="0" algn="l">
                        <a:lnSpc>
                          <a:spcPct val="100000"/>
                        </a:lnSpc>
                        <a:spcBef>
                          <a:spcPts val="0"/>
                        </a:spcBef>
                        <a:spcAft>
                          <a:spcPts val="0"/>
                        </a:spcAft>
                        <a:buNone/>
                      </a:pPr>
                      <a:br>
                        <a:rPr lang="es-ES" sz="1400" u="none" cap="none" strike="noStrike"/>
                      </a:br>
                      <a:br>
                        <a:rPr lang="es-ES" sz="1400" u="none" cap="none" strike="noStrike"/>
                      </a:br>
                      <a:br>
                        <a:rPr lang="es-ES" sz="1400" u="none" cap="none" strike="noStrike"/>
                      </a:br>
                      <a:br>
                        <a:rPr lang="es-ES" sz="1400" u="none" cap="none" strike="noStrike"/>
                      </a:br>
                      <a:endParaRPr sz="1400" u="none" cap="none" strike="noStrike"/>
                    </a:p>
                  </a:txBody>
                  <a:tcPr marT="62550" marB="62550" marR="62550" marL="625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Analizar el aborto como un problema de Salud Pública, sin olvidar el punto de vista médico acerca del comienzo de la vida humana</a:t>
                      </a:r>
                      <a:endParaRPr sz="1400" u="none" cap="none" strike="noStrike"/>
                    </a:p>
                  </a:txBody>
                  <a:tcPr marT="62550" marB="62550" marR="62550" marL="625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Reconocer los pros y contras del aborto y generar un texto dramático en el que se expongan las características de ambas posturas.</a:t>
                      </a:r>
                      <a:endParaRPr sz="1400" u="none" cap="none" strike="noStrike"/>
                    </a:p>
                  </a:txBody>
                  <a:tcPr marT="62550" marB="62550" marR="62550" marL="625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Reconocer  el tema del aborto como una reflexión permeada de la cultura religiosa, las creencias y la espiritualidad de las personas. </a:t>
                      </a:r>
                      <a:endParaRPr sz="1400" u="none" cap="none" strike="noStrike"/>
                    </a:p>
                  </a:txBody>
                  <a:tcPr marT="62550" marB="62550" marR="62550" marL="625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grpSp>
        <p:nvGrpSpPr>
          <p:cNvPr id="453" name="Shape 453"/>
          <p:cNvGrpSpPr/>
          <p:nvPr/>
        </p:nvGrpSpPr>
        <p:grpSpPr>
          <a:xfrm>
            <a:off x="0" y="148353"/>
            <a:ext cx="9144000" cy="6695066"/>
            <a:chOff x="0" y="148353"/>
            <a:chExt cx="9144000" cy="6695066"/>
          </a:xfrm>
        </p:grpSpPr>
        <p:pic>
          <p:nvPicPr>
            <p:cNvPr descr="linea.png" id="454" name="Shape 454"/>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455" name="Shape 455"/>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56" name="Shape 456"/>
          <p:cNvSpPr txBox="1"/>
          <p:nvPr>
            <p:ph type="title"/>
          </p:nvPr>
        </p:nvSpPr>
        <p:spPr>
          <a:xfrm>
            <a:off x="457200" y="274638"/>
            <a:ext cx="687891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graphicFrame>
        <p:nvGraphicFramePr>
          <p:cNvPr id="457" name="Shape 457"/>
          <p:cNvGraphicFramePr/>
          <p:nvPr/>
        </p:nvGraphicFramePr>
        <p:xfrm>
          <a:off x="457200" y="2543322"/>
          <a:ext cx="3000000" cy="3000000"/>
        </p:xfrm>
        <a:graphic>
          <a:graphicData uri="http://schemas.openxmlformats.org/drawingml/2006/table">
            <a:tbl>
              <a:tblPr>
                <a:noFill/>
                <a:tableStyleId>{EDBA6E3E-D436-40E7-BD75-10628AA48F67}</a:tableStyleId>
              </a:tblPr>
              <a:tblGrid>
                <a:gridCol w="1904925"/>
                <a:gridCol w="1172975"/>
                <a:gridCol w="1679700"/>
                <a:gridCol w="1529550"/>
                <a:gridCol w="1942450"/>
              </a:tblGrid>
              <a:tr h="2602450">
                <a:tc>
                  <a:txBody>
                    <a:bodyPr>
                      <a:noAutofit/>
                    </a:bodyPr>
                    <a:lstStyle/>
                    <a:p>
                      <a:pPr indent="0" lvl="0" marL="0" marR="0" rtl="0" algn="l">
                        <a:lnSpc>
                          <a:spcPct val="100000"/>
                        </a:lnSpc>
                        <a:spcBef>
                          <a:spcPts val="0"/>
                        </a:spcBef>
                        <a:spcAft>
                          <a:spcPts val="0"/>
                        </a:spcAft>
                        <a:buNone/>
                      </a:pPr>
                      <a:r>
                        <a:rPr b="1" i="0" lang="es-ES" sz="1100" u="none" cap="none" strike="noStrike">
                          <a:solidFill>
                            <a:srgbClr val="1F497D"/>
                          </a:solidFill>
                          <a:latin typeface="Century Gothic"/>
                          <a:ea typeface="Century Gothic"/>
                          <a:cs typeface="Century Gothic"/>
                          <a:sym typeface="Century Gothic"/>
                        </a:rPr>
                        <a:t>4. Evaluación.</a:t>
                      </a:r>
                      <a:endParaRPr sz="1400" u="none" cap="none" strike="noStrike"/>
                    </a:p>
                    <a:p>
                      <a:pPr indent="0" lvl="0" marL="0" marR="0" rtl="0" algn="l">
                        <a:lnSpc>
                          <a:spcPct val="100000"/>
                        </a:lnSpc>
                        <a:spcBef>
                          <a:spcPts val="0"/>
                        </a:spcBef>
                        <a:spcAft>
                          <a:spcPts val="0"/>
                        </a:spcAft>
                        <a:buNone/>
                      </a:pPr>
                      <a:r>
                        <a:rPr b="0" i="0" lang="es-ES" sz="1100" u="none" cap="none" strike="noStrike">
                          <a:solidFill>
                            <a:srgbClr val="1F497D"/>
                          </a:solidFill>
                          <a:latin typeface="Century Gothic"/>
                          <a:ea typeface="Century Gothic"/>
                          <a:cs typeface="Century Gothic"/>
                          <a:sym typeface="Century Gothic"/>
                        </a:rPr>
                        <a:t>   Productos /evidencias</a:t>
                      </a:r>
                      <a:endParaRPr sz="1400" u="none" cap="none" strike="noStrike"/>
                    </a:p>
                    <a:p>
                      <a:pPr indent="0" lvl="0" marL="0" marR="0" rtl="0" algn="l">
                        <a:lnSpc>
                          <a:spcPct val="100000"/>
                        </a:lnSpc>
                        <a:spcBef>
                          <a:spcPts val="0"/>
                        </a:spcBef>
                        <a:spcAft>
                          <a:spcPts val="0"/>
                        </a:spcAft>
                        <a:buNone/>
                      </a:pPr>
                      <a:r>
                        <a:rPr b="0" i="0" lang="es-ES" sz="1100" u="none" cap="none" strike="noStrike">
                          <a:solidFill>
                            <a:srgbClr val="1F497D"/>
                          </a:solidFill>
                          <a:latin typeface="Century Gothic"/>
                          <a:ea typeface="Century Gothic"/>
                          <a:cs typeface="Century Gothic"/>
                          <a:sym typeface="Century Gothic"/>
                        </a:rPr>
                        <a:t>   de aprendizaje para </a:t>
                      </a:r>
                      <a:endParaRPr sz="1400" u="none" cap="none" strike="noStrike"/>
                    </a:p>
                    <a:p>
                      <a:pPr indent="0" lvl="0" marL="0" marR="0" rtl="0" algn="l">
                        <a:lnSpc>
                          <a:spcPct val="100000"/>
                        </a:lnSpc>
                        <a:spcBef>
                          <a:spcPts val="0"/>
                        </a:spcBef>
                        <a:spcAft>
                          <a:spcPts val="0"/>
                        </a:spcAft>
                        <a:buNone/>
                      </a:pPr>
                      <a:r>
                        <a:rPr b="0" i="0" lang="es-ES" sz="1100" u="none" cap="none" strike="noStrike">
                          <a:solidFill>
                            <a:srgbClr val="1F497D"/>
                          </a:solidFill>
                          <a:latin typeface="Century Gothic"/>
                          <a:ea typeface="Century Gothic"/>
                          <a:cs typeface="Century Gothic"/>
                          <a:sym typeface="Century Gothic"/>
                        </a:rPr>
                        <a:t>   demostrar el</a:t>
                      </a:r>
                      <a:endParaRPr sz="1400" u="none" cap="none" strike="noStrike"/>
                    </a:p>
                    <a:p>
                      <a:pPr indent="0" lvl="0" marL="0" marR="0" rtl="0" algn="l">
                        <a:lnSpc>
                          <a:spcPct val="100000"/>
                        </a:lnSpc>
                        <a:spcBef>
                          <a:spcPts val="0"/>
                        </a:spcBef>
                        <a:spcAft>
                          <a:spcPts val="0"/>
                        </a:spcAft>
                        <a:buNone/>
                      </a:pPr>
                      <a:r>
                        <a:rPr b="0" i="0" lang="es-ES" sz="1100" u="none" cap="none" strike="noStrike">
                          <a:solidFill>
                            <a:srgbClr val="1F497D"/>
                          </a:solidFill>
                          <a:latin typeface="Century Gothic"/>
                          <a:ea typeface="Century Gothic"/>
                          <a:cs typeface="Century Gothic"/>
                          <a:sym typeface="Century Gothic"/>
                        </a:rPr>
                        <a:t>   avance del </a:t>
                      </a:r>
                      <a:r>
                        <a:rPr b="0" i="0" lang="es-ES" sz="1100" u="none" cap="none" strike="noStrike">
                          <a:solidFill>
                            <a:srgbClr val="17365D"/>
                          </a:solidFill>
                          <a:latin typeface="Century Gothic"/>
                          <a:ea typeface="Century Gothic"/>
                          <a:cs typeface="Century Gothic"/>
                          <a:sym typeface="Century Gothic"/>
                        </a:rPr>
                        <a:t> proceso  y </a:t>
                      </a:r>
                      <a:endParaRPr sz="1400" u="none" cap="none" strike="noStrike"/>
                    </a:p>
                    <a:p>
                      <a:pPr indent="0" lvl="0" marL="0" marR="0" rtl="0" algn="l">
                        <a:lnSpc>
                          <a:spcPct val="100000"/>
                        </a:lnSpc>
                        <a:spcBef>
                          <a:spcPts val="0"/>
                        </a:spcBef>
                        <a:spcAft>
                          <a:spcPts val="0"/>
                        </a:spcAft>
                        <a:buNone/>
                      </a:pPr>
                      <a:r>
                        <a:rPr b="0" i="0" lang="es-ES" sz="1100" u="none" cap="none" strike="noStrike">
                          <a:solidFill>
                            <a:srgbClr val="17365D"/>
                          </a:solidFill>
                          <a:latin typeface="Century Gothic"/>
                          <a:ea typeface="Century Gothic"/>
                          <a:cs typeface="Century Gothic"/>
                          <a:sym typeface="Century Gothic"/>
                        </a:rPr>
                        <a:t>   el logro del  objetivo</a:t>
                      </a:r>
                      <a:endParaRPr sz="1400" u="none" cap="none" strike="noStrike"/>
                    </a:p>
                    <a:p>
                      <a:pPr indent="0" lvl="0" marL="0" marR="0" rtl="0" algn="l">
                        <a:lnSpc>
                          <a:spcPct val="100000"/>
                        </a:lnSpc>
                        <a:spcBef>
                          <a:spcPts val="0"/>
                        </a:spcBef>
                        <a:spcAft>
                          <a:spcPts val="0"/>
                        </a:spcAft>
                        <a:buNone/>
                      </a:pPr>
                      <a:r>
                        <a:rPr b="0" i="0" lang="es-ES" sz="1100" u="none" cap="none" strike="noStrike">
                          <a:solidFill>
                            <a:srgbClr val="17365D"/>
                          </a:solidFill>
                          <a:latin typeface="Century Gothic"/>
                          <a:ea typeface="Century Gothic"/>
                          <a:cs typeface="Century Gothic"/>
                          <a:sym typeface="Century Gothic"/>
                        </a:rPr>
                        <a:t>   propuesto.</a:t>
                      </a:r>
                      <a:endParaRPr sz="1400" u="none" cap="none" strike="noStrike"/>
                    </a:p>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     </a:t>
                      </a:r>
                      <a:endParaRPr sz="1400" u="none" cap="none" strike="noStrike"/>
                    </a:p>
                  </a:txBody>
                  <a:tcPr marT="62550" marB="62550" marR="62550" marL="625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Investigación en formato corto sobre las diferentes posturas ante el aborto.</a:t>
                      </a:r>
                      <a:endParaRPr sz="1400" u="none" cap="none" strike="noStrike"/>
                    </a:p>
                  </a:txBody>
                  <a:tcPr marT="62550" marB="62550" marR="62550" marL="625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Deberán entregar periódicamente reportes de lo que han investigado, lo cual se registrará en una planilla en donde vienen los pasos de la investigación y las fechas programadas para cada entrega.</a:t>
                      </a:r>
                      <a:endParaRPr sz="1400" u="none" cap="none" strike="noStrike"/>
                    </a:p>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Al final cada equipo de seis integrantes entregará un reporte escrito (artículo de investigación)</a:t>
                      </a:r>
                      <a:endParaRPr sz="1400" u="none" cap="none" strike="noStrike"/>
                    </a:p>
                  </a:txBody>
                  <a:tcPr marT="62550" marB="62550" marR="62550" marL="625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Mapa conceptual sobre el aborto.</a:t>
                      </a:r>
                      <a:endParaRPr sz="1400" u="none" cap="none" strike="noStrike"/>
                    </a:p>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Bocetos de la estructura dramática.</a:t>
                      </a:r>
                      <a:endParaRPr sz="1400" u="none" cap="none" strike="noStrike"/>
                    </a:p>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Video de las improvisaciones de investigación.</a:t>
                      </a:r>
                      <a:endParaRPr sz="1400" u="none" cap="none" strike="noStrike"/>
                    </a:p>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Texto dramático.</a:t>
                      </a:r>
                      <a:endParaRPr sz="1400" u="none" cap="none" strike="noStrike"/>
                    </a:p>
                    <a:p>
                      <a:pPr indent="0" lvl="0" marL="0" marR="0" rtl="0" algn="l">
                        <a:lnSpc>
                          <a:spcPct val="100000"/>
                        </a:lnSpc>
                        <a:spcBef>
                          <a:spcPts val="0"/>
                        </a:spcBef>
                        <a:spcAft>
                          <a:spcPts val="0"/>
                        </a:spcAft>
                        <a:buNone/>
                      </a:pPr>
                      <a:br>
                        <a:rPr lang="es-ES" sz="1400" u="none" cap="none" strike="noStrike"/>
                      </a:br>
                      <a:endParaRPr sz="1400" u="none" cap="none" strike="noStrike"/>
                    </a:p>
                  </a:txBody>
                  <a:tcPr marT="62550" marB="62550" marR="62550" marL="625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Hacer un cuadro de clasificación que contenga las diferentes posturas frente al aborto desde la creencia, la tradición, la exigencia moral de la institución y la espiritualidad personal de muchas personas. Buscar diferentes fuentes y clasificarlas para la obtención de información. </a:t>
                      </a:r>
                      <a:endParaRPr sz="1400" u="none" cap="none" strike="noStrike"/>
                    </a:p>
                  </a:txBody>
                  <a:tcPr marT="62550" marB="62550" marR="62550" marL="625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r>
            </a:tbl>
          </a:graphicData>
        </a:graphic>
      </p:graphicFrame>
      <p:sp>
        <p:nvSpPr>
          <p:cNvPr id="458" name="Shape 458"/>
          <p:cNvSpPr txBox="1"/>
          <p:nvPr>
            <p:ph idx="1" type="body"/>
          </p:nvPr>
        </p:nvSpPr>
        <p:spPr>
          <a:xfrm>
            <a:off x="457200" y="1600200"/>
            <a:ext cx="8229600" cy="452596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br>
              <a:rPr b="0" i="0" lang="es-E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grpSp>
        <p:nvGrpSpPr>
          <p:cNvPr id="463" name="Shape 463"/>
          <p:cNvGrpSpPr/>
          <p:nvPr/>
        </p:nvGrpSpPr>
        <p:grpSpPr>
          <a:xfrm>
            <a:off x="0" y="148353"/>
            <a:ext cx="9144000" cy="6695066"/>
            <a:chOff x="0" y="148353"/>
            <a:chExt cx="9144000" cy="6695066"/>
          </a:xfrm>
        </p:grpSpPr>
        <p:pic>
          <p:nvPicPr>
            <p:cNvPr descr="linea.png" id="464" name="Shape 464"/>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465" name="Shape 465"/>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66" name="Shape 466"/>
          <p:cNvSpPr txBox="1"/>
          <p:nvPr>
            <p:ph type="title"/>
          </p:nvPr>
        </p:nvSpPr>
        <p:spPr>
          <a:xfrm>
            <a:off x="457200" y="274638"/>
            <a:ext cx="687891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graphicFrame>
        <p:nvGraphicFramePr>
          <p:cNvPr id="467" name="Shape 467"/>
          <p:cNvGraphicFramePr/>
          <p:nvPr/>
        </p:nvGraphicFramePr>
        <p:xfrm>
          <a:off x="457200" y="2329962"/>
          <a:ext cx="3000000" cy="3000000"/>
        </p:xfrm>
        <a:graphic>
          <a:graphicData uri="http://schemas.openxmlformats.org/drawingml/2006/table">
            <a:tbl>
              <a:tblPr>
                <a:noFill/>
                <a:tableStyleId>{EDBA6E3E-D436-40E7-BD75-10628AA48F67}</a:tableStyleId>
              </a:tblPr>
              <a:tblGrid>
                <a:gridCol w="1904925"/>
                <a:gridCol w="1520175"/>
                <a:gridCol w="1332500"/>
                <a:gridCol w="1529550"/>
                <a:gridCol w="1942450"/>
              </a:tblGrid>
              <a:tr h="3022825">
                <a:tc>
                  <a:txBody>
                    <a:bodyPr>
                      <a:noAutofit/>
                    </a:bodyPr>
                    <a:lstStyle/>
                    <a:p>
                      <a:pPr indent="0" lvl="0" marL="0" marR="0" rtl="0" algn="l">
                        <a:lnSpc>
                          <a:spcPct val="100000"/>
                        </a:lnSpc>
                        <a:spcBef>
                          <a:spcPts val="0"/>
                        </a:spcBef>
                        <a:spcAft>
                          <a:spcPts val="0"/>
                        </a:spcAft>
                        <a:buNone/>
                      </a:pPr>
                      <a:r>
                        <a:rPr b="1" i="0" lang="es-ES" sz="1100" u="none" cap="none" strike="noStrike">
                          <a:solidFill>
                            <a:srgbClr val="1F497D"/>
                          </a:solidFill>
                          <a:latin typeface="Century Gothic"/>
                          <a:ea typeface="Century Gothic"/>
                          <a:cs typeface="Century Gothic"/>
                          <a:sym typeface="Century Gothic"/>
                        </a:rPr>
                        <a:t>5. Tipos </a:t>
                      </a:r>
                      <a:r>
                        <a:rPr b="1" i="0" lang="es-ES" sz="1200" u="none" cap="none" strike="noStrike">
                          <a:solidFill>
                            <a:srgbClr val="1F497D"/>
                          </a:solidFill>
                          <a:latin typeface="Century Gothic"/>
                          <a:ea typeface="Century Gothic"/>
                          <a:cs typeface="Century Gothic"/>
                          <a:sym typeface="Century Gothic"/>
                        </a:rPr>
                        <a:t>y</a:t>
                      </a:r>
                      <a:r>
                        <a:rPr b="1" i="0" lang="es-ES" sz="1100" u="none" cap="none" strike="noStrike">
                          <a:solidFill>
                            <a:srgbClr val="1F497D"/>
                          </a:solidFill>
                          <a:latin typeface="Century Gothic"/>
                          <a:ea typeface="Century Gothic"/>
                          <a:cs typeface="Century Gothic"/>
                          <a:sym typeface="Century Gothic"/>
                        </a:rPr>
                        <a:t> herramientas</a:t>
                      </a:r>
                      <a:r>
                        <a:rPr b="0" i="0" lang="es-ES" sz="1100" u="none" cap="none" strike="noStrike">
                          <a:solidFill>
                            <a:srgbClr val="1F497D"/>
                          </a:solidFill>
                          <a:latin typeface="Century Gothic"/>
                          <a:ea typeface="Century Gothic"/>
                          <a:cs typeface="Century Gothic"/>
                          <a:sym typeface="Century Gothic"/>
                        </a:rPr>
                        <a:t> de </a:t>
                      </a:r>
                      <a:endParaRPr sz="1400" u="none" cap="none" strike="noStrike"/>
                    </a:p>
                    <a:p>
                      <a:pPr indent="0" lvl="0" marL="0" marR="0" rtl="0" algn="l">
                        <a:lnSpc>
                          <a:spcPct val="100000"/>
                        </a:lnSpc>
                        <a:spcBef>
                          <a:spcPts val="0"/>
                        </a:spcBef>
                        <a:spcAft>
                          <a:spcPts val="0"/>
                        </a:spcAft>
                        <a:buNone/>
                      </a:pPr>
                      <a:r>
                        <a:rPr b="0" i="0" lang="es-ES" sz="1100" u="none" cap="none" strike="noStrike">
                          <a:solidFill>
                            <a:srgbClr val="1F497D"/>
                          </a:solidFill>
                          <a:latin typeface="Century Gothic"/>
                          <a:ea typeface="Century Gothic"/>
                          <a:cs typeface="Century Gothic"/>
                          <a:sym typeface="Century Gothic"/>
                        </a:rPr>
                        <a:t>   evaluación.</a:t>
                      </a:r>
                      <a:endParaRPr sz="1400" u="none" cap="none" strike="noStrike"/>
                    </a:p>
                    <a:p>
                      <a:pPr indent="0" lvl="0" marL="0" marR="0" rtl="0" algn="l">
                        <a:lnSpc>
                          <a:spcPct val="100000"/>
                        </a:lnSpc>
                        <a:spcBef>
                          <a:spcPts val="0"/>
                        </a:spcBef>
                        <a:spcAft>
                          <a:spcPts val="0"/>
                        </a:spcAft>
                        <a:buNone/>
                      </a:pPr>
                      <a:br>
                        <a:rPr lang="es-ES" sz="1400" u="none" cap="none" strike="noStrike"/>
                      </a:br>
                      <a:br>
                        <a:rPr lang="es-ES" sz="1400" u="none" cap="none" strike="noStrike"/>
                      </a:br>
                      <a:br>
                        <a:rPr lang="es-ES" sz="1400" u="none" cap="none" strike="noStrike"/>
                      </a:br>
                      <a:endParaRPr sz="1400" u="none" cap="none" strike="noStrike"/>
                    </a:p>
                  </a:txBody>
                  <a:tcPr marT="62550" marB="62550" marR="62550" marL="625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En cada entrega parcial se entregará un cuadro con información, tanto teórica como de los medios de comunicación, que represente las posturas en cuestión. Tendrá relevancia para la evaluación de la unidad. </a:t>
                      </a:r>
                      <a:endParaRPr sz="1400" u="none" cap="none" strike="noStrike"/>
                    </a:p>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Búsqueda de información en fuentes confiables digitales y físicas.</a:t>
                      </a:r>
                      <a:endParaRPr sz="1400" u="none" cap="none" strike="noStrike"/>
                    </a:p>
                  </a:txBody>
                  <a:tcPr marT="62550" marB="62550" marR="62550" marL="625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En cada entrega parcial se irán asignando evaluaciones.</a:t>
                      </a:r>
                      <a:endParaRPr sz="1400" u="none" cap="none" strike="noStrike"/>
                    </a:p>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El artículo final tendrá una ponderación aún por determinar en su evaluación de unidad.</a:t>
                      </a:r>
                      <a:endParaRPr sz="1400" u="none" cap="none" strike="noStrike"/>
                    </a:p>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Búsqueda de información en fuentes confiables digitales y físicas.</a:t>
                      </a:r>
                      <a:endParaRPr sz="1400" u="none" cap="none" strike="noStrike"/>
                    </a:p>
                    <a:p>
                      <a:pPr indent="0" lvl="0" marL="0" marR="0" rtl="0" algn="l">
                        <a:lnSpc>
                          <a:spcPct val="100000"/>
                        </a:lnSpc>
                        <a:spcBef>
                          <a:spcPts val="0"/>
                        </a:spcBef>
                        <a:spcAft>
                          <a:spcPts val="0"/>
                        </a:spcAft>
                        <a:buNone/>
                      </a:pPr>
                      <a:br>
                        <a:rPr lang="es-ES" sz="1400" u="none" cap="none" strike="noStrike"/>
                      </a:br>
                      <a:endParaRPr sz="1400" u="none" cap="none" strike="noStrike"/>
                    </a:p>
                  </a:txBody>
                  <a:tcPr marT="62550" marB="62550" marR="62550" marL="625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Rúbricas de evaluación de proceso y de producto para cada uno de las evidencias de aprendizaje.</a:t>
                      </a:r>
                      <a:endParaRPr sz="1400" u="none" cap="none" strike="noStrike"/>
                    </a:p>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Búsqueda de información en fuentes confiables digitales y físicas.</a:t>
                      </a:r>
                      <a:endParaRPr sz="1400" u="none" cap="none" strike="noStrike"/>
                    </a:p>
                    <a:p>
                      <a:pPr indent="0" lvl="0" marL="0" marR="0" rtl="0" algn="l">
                        <a:lnSpc>
                          <a:spcPct val="100000"/>
                        </a:lnSpc>
                        <a:spcBef>
                          <a:spcPts val="0"/>
                        </a:spcBef>
                        <a:spcAft>
                          <a:spcPts val="0"/>
                        </a:spcAft>
                        <a:buNone/>
                      </a:pPr>
                      <a:br>
                        <a:rPr lang="es-ES" sz="1400" u="none" cap="none" strike="noStrike"/>
                      </a:br>
                      <a:endParaRPr sz="1400" u="none" cap="none" strike="noStrike"/>
                    </a:p>
                  </a:txBody>
                  <a:tcPr marT="62550" marB="62550" marR="62550" marL="625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Rubrica para evaluar el cuadro de clasificación y el proceso de análisis generado por las alumnas para clasificar las fuentes de información. </a:t>
                      </a:r>
                      <a:endParaRPr sz="1400" u="none" cap="none" strike="noStrike"/>
                    </a:p>
                    <a:p>
                      <a:pPr indent="0" lvl="0" marL="0" marR="0" rtl="0" algn="l">
                        <a:lnSpc>
                          <a:spcPct val="100000"/>
                        </a:lnSpc>
                        <a:spcBef>
                          <a:spcPts val="0"/>
                        </a:spcBef>
                        <a:spcAft>
                          <a:spcPts val="0"/>
                        </a:spcAft>
                        <a:buNone/>
                      </a:pPr>
                      <a:r>
                        <a:rPr b="0" i="0" lang="es-ES" sz="1100" u="none" cap="none" strike="noStrike">
                          <a:solidFill>
                            <a:srgbClr val="000000"/>
                          </a:solidFill>
                          <a:latin typeface="Century Gothic"/>
                          <a:ea typeface="Century Gothic"/>
                          <a:cs typeface="Century Gothic"/>
                          <a:sym typeface="Century Gothic"/>
                        </a:rPr>
                        <a:t>Búsqueda de información en fuentes confiables digitales y físicas.</a:t>
                      </a:r>
                      <a:endParaRPr sz="1400" u="none" cap="none" strike="noStrike"/>
                    </a:p>
                    <a:p>
                      <a:pPr indent="0" lvl="0" marL="0" marR="0" rtl="0" algn="l">
                        <a:lnSpc>
                          <a:spcPct val="100000"/>
                        </a:lnSpc>
                        <a:spcBef>
                          <a:spcPts val="0"/>
                        </a:spcBef>
                        <a:spcAft>
                          <a:spcPts val="0"/>
                        </a:spcAft>
                        <a:buNone/>
                      </a:pPr>
                      <a:br>
                        <a:rPr lang="es-ES" sz="1400" u="none" cap="none" strike="noStrike"/>
                      </a:br>
                      <a:endParaRPr sz="1400" u="none" cap="none" strike="noStrike"/>
                    </a:p>
                  </a:txBody>
                  <a:tcPr marT="62550" marB="62550" marR="62550" marL="625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r>
            </a:tbl>
          </a:graphicData>
        </a:graphic>
      </p:graphicFrame>
      <p:sp>
        <p:nvSpPr>
          <p:cNvPr id="468" name="Shape 468"/>
          <p:cNvSpPr txBox="1"/>
          <p:nvPr>
            <p:ph idx="1" type="body"/>
          </p:nvPr>
        </p:nvSpPr>
        <p:spPr>
          <a:xfrm>
            <a:off x="457200" y="1600200"/>
            <a:ext cx="8229600" cy="452596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br>
              <a:rPr b="0" i="0" lang="es-E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grpSp>
        <p:nvGrpSpPr>
          <p:cNvPr id="473" name="Shape 473"/>
          <p:cNvGrpSpPr/>
          <p:nvPr/>
        </p:nvGrpSpPr>
        <p:grpSpPr>
          <a:xfrm>
            <a:off x="0" y="148353"/>
            <a:ext cx="9144000" cy="6695066"/>
            <a:chOff x="0" y="148353"/>
            <a:chExt cx="9144000" cy="6695066"/>
          </a:xfrm>
        </p:grpSpPr>
        <p:pic>
          <p:nvPicPr>
            <p:cNvPr descr="linea.png" id="474" name="Shape 474"/>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475" name="Shape 475"/>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76" name="Shape 476"/>
          <p:cNvSpPr txBox="1"/>
          <p:nvPr>
            <p:ph type="title"/>
          </p:nvPr>
        </p:nvSpPr>
        <p:spPr>
          <a:xfrm>
            <a:off x="457200" y="274638"/>
            <a:ext cx="687891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graphicFrame>
        <p:nvGraphicFramePr>
          <p:cNvPr id="477" name="Shape 477"/>
          <p:cNvGraphicFramePr/>
          <p:nvPr/>
        </p:nvGraphicFramePr>
        <p:xfrm>
          <a:off x="457200" y="2580123"/>
          <a:ext cx="3000000" cy="3000000"/>
        </p:xfrm>
        <a:graphic>
          <a:graphicData uri="http://schemas.openxmlformats.org/drawingml/2006/table">
            <a:tbl>
              <a:tblPr>
                <a:noFill/>
                <a:tableStyleId>{EDBA6E3E-D436-40E7-BD75-10628AA48F67}</a:tableStyleId>
              </a:tblPr>
              <a:tblGrid>
                <a:gridCol w="2170050"/>
                <a:gridCol w="1351825"/>
                <a:gridCol w="1452625"/>
                <a:gridCol w="1636425"/>
                <a:gridCol w="1618650"/>
              </a:tblGrid>
              <a:tr h="2566125">
                <a:tc>
                  <a:txBody>
                    <a:bodyPr>
                      <a:noAutofit/>
                    </a:bodyPr>
                    <a:lstStyle/>
                    <a:p>
                      <a:pPr indent="-95250" lvl="0" marL="95250" marR="0" rtl="0" algn="l">
                        <a:lnSpc>
                          <a:spcPct val="100000"/>
                        </a:lnSpc>
                        <a:spcBef>
                          <a:spcPts val="0"/>
                        </a:spcBef>
                        <a:spcAft>
                          <a:spcPts val="0"/>
                        </a:spcAft>
                        <a:buNone/>
                      </a:pPr>
                      <a:r>
                        <a:rPr b="1" i="0" lang="es-ES" sz="1000" u="none" cap="none" strike="noStrike">
                          <a:solidFill>
                            <a:srgbClr val="1C4587"/>
                          </a:solidFill>
                          <a:latin typeface="Century Gothic"/>
                          <a:ea typeface="Century Gothic"/>
                          <a:cs typeface="Century Gothic"/>
                          <a:sym typeface="Century Gothic"/>
                        </a:rPr>
                        <a:t>1.  </a:t>
                      </a:r>
                      <a:r>
                        <a:rPr b="1" i="0" lang="es-ES" sz="1000" u="none" cap="none" strike="noStrike">
                          <a:solidFill>
                            <a:srgbClr val="1F497D"/>
                          </a:solidFill>
                          <a:latin typeface="Century Gothic"/>
                          <a:ea typeface="Century Gothic"/>
                          <a:cs typeface="Century Gothic"/>
                          <a:sym typeface="Century Gothic"/>
                        </a:rPr>
                        <a:t>Preguntar y cuestionar.</a:t>
                      </a:r>
                      <a:endParaRPr sz="1300" u="none" cap="none" strike="noStrike"/>
                    </a:p>
                    <a:p>
                      <a:pPr indent="-95250" lvl="0" marL="95250" marR="0" rtl="0" algn="l">
                        <a:lnSpc>
                          <a:spcPct val="100000"/>
                        </a:lnSpc>
                        <a:spcBef>
                          <a:spcPts val="0"/>
                        </a:spcBef>
                        <a:spcAft>
                          <a:spcPts val="0"/>
                        </a:spcAft>
                        <a:buNone/>
                      </a:pPr>
                      <a:r>
                        <a:rPr b="0" i="0" lang="es-ES" sz="1000" u="none" cap="none" strike="noStrike">
                          <a:solidFill>
                            <a:srgbClr val="1F497D"/>
                          </a:solidFill>
                          <a:latin typeface="Century Gothic"/>
                          <a:ea typeface="Century Gothic"/>
                          <a:cs typeface="Century Gothic"/>
                          <a:sym typeface="Century Gothic"/>
                        </a:rPr>
                        <a:t>    Preguntas para dirigir  la Investigación Interdisciplinaria.</a:t>
                      </a:r>
                      <a:endParaRPr sz="1300" u="none" cap="none" strike="noStrike"/>
                    </a:p>
                  </a:txBody>
                  <a:tcPr marT="59300" marB="59300" marR="59300" marL="5930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¿Qué es un ser humano?</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¿Qué son los derechos humanos?</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¿Cómo se define la vida? (bajo qué criterios)</a:t>
                      </a:r>
                      <a:endParaRPr sz="1300" u="none" cap="none" strike="noStrike"/>
                    </a:p>
                    <a:p>
                      <a:pPr indent="0" lvl="0" marL="0" marR="0" rtl="0" algn="l">
                        <a:lnSpc>
                          <a:spcPct val="100000"/>
                        </a:lnSpc>
                        <a:spcBef>
                          <a:spcPts val="0"/>
                        </a:spcBef>
                        <a:spcAft>
                          <a:spcPts val="0"/>
                        </a:spcAft>
                        <a:buNone/>
                      </a:pPr>
                      <a:br>
                        <a:rPr lang="es-ES" sz="1300" u="none" cap="none" strike="noStrike"/>
                      </a:br>
                      <a:br>
                        <a:rPr lang="es-ES" sz="1300" u="none" cap="none" strike="noStrike"/>
                      </a:br>
                      <a:br>
                        <a:rPr lang="es-ES" sz="1300" u="none" cap="none" strike="noStrike"/>
                      </a:br>
                      <a:br>
                        <a:rPr lang="es-ES" sz="1300" u="none" cap="none" strike="noStrike"/>
                      </a:br>
                      <a:br>
                        <a:rPr lang="es-ES" sz="1300" u="none" cap="none" strike="noStrike"/>
                      </a:br>
                      <a:endParaRPr sz="1300" u="none" cap="none" strike="noStrike"/>
                    </a:p>
                  </a:txBody>
                  <a:tcPr marT="59300" marB="59300" marR="59300" marL="59300">
                    <a:lnL cap="flat" cmpd="sng" w="12700">
                      <a:solidFill>
                        <a:srgbClr val="1C4587"/>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¿En qué momento comienza la vida humana? ¿A partir de qué momento del embarazo se denomina “aborto” si éste es interrumpido?</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¿Qué dice la ética médica al respecto?</a:t>
                      </a:r>
                      <a:endParaRPr sz="1300" u="none" cap="none" strike="noStrike"/>
                    </a:p>
                  </a:txBody>
                  <a:tcPr marT="59300" marB="59300" marR="59300" marL="59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¿Qué es el aborto? ¿Cuántos tipos de aborto conoces? ¿Tienes alguna postura sobre el aborto? ¿Crees que tus creencias religiosas influyen en tu postura sobre el aborto? </a:t>
                      </a:r>
                      <a:endParaRPr sz="1300" u="none" cap="none" strike="noStrike"/>
                    </a:p>
                    <a:p>
                      <a:pPr indent="0" lvl="0" marL="0" marR="0" rtl="0" algn="l">
                        <a:lnSpc>
                          <a:spcPct val="100000"/>
                        </a:lnSpc>
                        <a:spcBef>
                          <a:spcPts val="0"/>
                        </a:spcBef>
                        <a:spcAft>
                          <a:spcPts val="0"/>
                        </a:spcAft>
                        <a:buNone/>
                      </a:pPr>
                      <a:br>
                        <a:rPr lang="es-ES" sz="1300" u="none" cap="none" strike="noStrike"/>
                      </a:br>
                      <a:endParaRPr sz="1300" u="none" cap="none" strike="noStrike"/>
                    </a:p>
                  </a:txBody>
                  <a:tcPr marT="59300" marB="59300" marR="59300" marL="59300">
                    <a:lnL cap="flat" cmpd="sng" w="9525">
                      <a:solidFill>
                        <a:srgbClr val="000000"/>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¿Qué es tradición? ¿Qué es dogma? ¿Qué es exigencia moral? ¿Qué es y cómo hacer una ética con fundamento religioso? ¿Cómo abordar el aborto desde una ética personal inspirada por una espiritualidad concreta? </a:t>
                      </a:r>
                      <a:endParaRPr sz="1300" u="none" cap="none" strike="noStrike"/>
                    </a:p>
                  </a:txBody>
                  <a:tcPr marT="59300" marB="59300" marR="59300" marL="5930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grpSp>
        <p:nvGrpSpPr>
          <p:cNvPr id="482" name="Shape 482"/>
          <p:cNvGrpSpPr/>
          <p:nvPr/>
        </p:nvGrpSpPr>
        <p:grpSpPr>
          <a:xfrm>
            <a:off x="0" y="148353"/>
            <a:ext cx="9144000" cy="6695066"/>
            <a:chOff x="0" y="148353"/>
            <a:chExt cx="9144000" cy="6695066"/>
          </a:xfrm>
        </p:grpSpPr>
        <p:pic>
          <p:nvPicPr>
            <p:cNvPr descr="linea.png" id="483" name="Shape 483"/>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484" name="Shape 48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85" name="Shape 485"/>
          <p:cNvSpPr txBox="1"/>
          <p:nvPr>
            <p:ph type="title"/>
          </p:nvPr>
        </p:nvSpPr>
        <p:spPr>
          <a:xfrm>
            <a:off x="457200" y="274638"/>
            <a:ext cx="687891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graphicFrame>
        <p:nvGraphicFramePr>
          <p:cNvPr id="486" name="Shape 486"/>
          <p:cNvGraphicFramePr/>
          <p:nvPr/>
        </p:nvGraphicFramePr>
        <p:xfrm>
          <a:off x="457200" y="2558778"/>
          <a:ext cx="3000000" cy="3000000"/>
        </p:xfrm>
        <a:graphic>
          <a:graphicData uri="http://schemas.openxmlformats.org/drawingml/2006/table">
            <a:tbl>
              <a:tblPr>
                <a:noFill/>
                <a:tableStyleId>{EDBA6E3E-D436-40E7-BD75-10628AA48F67}</a:tableStyleId>
              </a:tblPr>
              <a:tblGrid>
                <a:gridCol w="2170050"/>
                <a:gridCol w="1351825"/>
                <a:gridCol w="1452625"/>
                <a:gridCol w="1636425"/>
                <a:gridCol w="1618650"/>
              </a:tblGrid>
              <a:tr h="2608800">
                <a:tc>
                  <a:txBody>
                    <a:bodyPr>
                      <a:noAutofit/>
                    </a:bodyPr>
                    <a:lstStyle/>
                    <a:p>
                      <a:pPr indent="-95250" lvl="0" marL="95250" marR="0" rtl="0" algn="l">
                        <a:lnSpc>
                          <a:spcPct val="100000"/>
                        </a:lnSpc>
                        <a:spcBef>
                          <a:spcPts val="0"/>
                        </a:spcBef>
                        <a:spcAft>
                          <a:spcPts val="0"/>
                        </a:spcAft>
                        <a:buNone/>
                      </a:pPr>
                      <a:r>
                        <a:rPr b="1" i="0" lang="es-ES" sz="1000" u="none" cap="none" strike="noStrike">
                          <a:solidFill>
                            <a:srgbClr val="1C4587"/>
                          </a:solidFill>
                          <a:latin typeface="Century Gothic"/>
                          <a:ea typeface="Century Gothic"/>
                          <a:cs typeface="Century Gothic"/>
                          <a:sym typeface="Century Gothic"/>
                        </a:rPr>
                        <a:t>2. Despertar el interés </a:t>
                      </a:r>
                      <a:r>
                        <a:rPr b="1" i="0" lang="es-ES" sz="1000" u="none" cap="none" strike="noStrike">
                          <a:solidFill>
                            <a:srgbClr val="1F497D"/>
                          </a:solidFill>
                          <a:latin typeface="Century Gothic"/>
                          <a:ea typeface="Century Gothic"/>
                          <a:cs typeface="Century Gothic"/>
                          <a:sym typeface="Century Gothic"/>
                        </a:rPr>
                        <a:t>(detonar).</a:t>
                      </a:r>
                      <a:endParaRPr sz="1300" u="none" cap="none" strike="noStrike"/>
                    </a:p>
                    <a:p>
                      <a:pPr indent="-90170" lvl="0" marL="9017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   </a:t>
                      </a:r>
                      <a:r>
                        <a:rPr b="0" i="0" lang="es-ES" sz="1000" u="none" cap="none" strike="noStrike">
                          <a:solidFill>
                            <a:srgbClr val="1F497D"/>
                          </a:solidFill>
                          <a:latin typeface="Century Gothic"/>
                          <a:ea typeface="Century Gothic"/>
                          <a:cs typeface="Century Gothic"/>
                          <a:sym typeface="Century Gothic"/>
                        </a:rPr>
                        <a:t>Estrategias para involucrar a los estudiantes con la problemática planteada, en el salón de clase</a:t>
                      </a:r>
                      <a:endParaRPr sz="1300" u="none" cap="none" strike="noStrike"/>
                    </a:p>
                    <a:p>
                      <a:pPr indent="-95250" lvl="0" marL="9525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   </a:t>
                      </a:r>
                      <a:endParaRPr sz="1300" u="none" cap="none" strike="noStrike"/>
                    </a:p>
                    <a:p>
                      <a:pPr indent="0" lvl="0" marL="0" marR="0" rtl="0" algn="l">
                        <a:lnSpc>
                          <a:spcPct val="100000"/>
                        </a:lnSpc>
                        <a:spcBef>
                          <a:spcPts val="0"/>
                        </a:spcBef>
                        <a:spcAft>
                          <a:spcPts val="0"/>
                        </a:spcAft>
                        <a:buNone/>
                      </a:pPr>
                      <a:br>
                        <a:rPr lang="es-ES" sz="1300" u="none" cap="none" strike="noStrike"/>
                      </a:br>
                      <a:endParaRPr sz="1300" u="none" cap="none" strike="noStrike"/>
                    </a:p>
                  </a:txBody>
                  <a:tcPr marT="59300" marB="59300" marR="59300" marL="5930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br>
                        <a:rPr lang="es-ES" sz="1300" u="none" cap="none" strike="noStrike"/>
                      </a:br>
                      <a:br>
                        <a:rPr lang="es-ES" sz="1300" u="none" cap="none" strike="noStrike"/>
                      </a:br>
                      <a:br>
                        <a:rPr lang="es-ES" sz="1300" u="none" cap="none" strike="noStrike"/>
                      </a:br>
                      <a:r>
                        <a:rPr b="0" i="0" lang="es-ES" sz="1000" u="none" cap="none" strike="noStrike">
                          <a:solidFill>
                            <a:srgbClr val="000000"/>
                          </a:solidFill>
                          <a:latin typeface="Century Gothic"/>
                          <a:ea typeface="Century Gothic"/>
                          <a:cs typeface="Century Gothic"/>
                          <a:sym typeface="Century Gothic"/>
                        </a:rPr>
                        <a:t>¿Qué criterios son frecuentes en quienes abortan?</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¿qué criterios son frecuentes en quienes niegan el aborto?</a:t>
                      </a:r>
                      <a:endParaRPr sz="1300" u="none" cap="none" strike="noStrike"/>
                    </a:p>
                    <a:p>
                      <a:pPr indent="0" lvl="0" marL="0" marR="0" rtl="0" algn="l">
                        <a:lnSpc>
                          <a:spcPct val="100000"/>
                        </a:lnSpc>
                        <a:spcBef>
                          <a:spcPts val="0"/>
                        </a:spcBef>
                        <a:spcAft>
                          <a:spcPts val="0"/>
                        </a:spcAft>
                        <a:buNone/>
                      </a:pPr>
                      <a:br>
                        <a:rPr lang="es-ES" sz="1300" u="none" cap="none" strike="noStrike"/>
                      </a:br>
                      <a:br>
                        <a:rPr lang="es-ES" sz="1300" u="none" cap="none" strike="noStrike"/>
                      </a:br>
                      <a:br>
                        <a:rPr lang="es-ES" sz="1300" u="none" cap="none" strike="noStrike"/>
                      </a:br>
                      <a:endParaRPr sz="1300" u="none" cap="none" strike="noStrike"/>
                    </a:p>
                  </a:txBody>
                  <a:tcPr marT="59300" marB="59300" marR="59300" marL="59300">
                    <a:lnL cap="flat" cmpd="sng" w="12700">
                      <a:solidFill>
                        <a:srgbClr val="1C4587"/>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Hace algunos años se legalizó la interrupción voluntaria del embarazo en la ciudad de México. ¿Qué daños o beneficios ha aportado esta legalización?</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¿A qué edad es más frecuente la interrupción voluntaria del embarazo?</a:t>
                      </a:r>
                      <a:endParaRPr sz="1300" u="none" cap="none" strike="noStrike"/>
                    </a:p>
                  </a:txBody>
                  <a:tcPr marT="59300" marB="59300" marR="59300" marL="59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Realizar una improvisación por parejas de A y B, en donde A quiere contarle a su amiga que quiere hacerse un aborto y B debe convencer a A de no hacerlo.</a:t>
                      </a:r>
                      <a:endParaRPr sz="1300" u="none" cap="none" strike="noStrike"/>
                    </a:p>
                    <a:p>
                      <a:pPr indent="0" lvl="0" marL="0" marR="0" rtl="0" algn="l">
                        <a:lnSpc>
                          <a:spcPct val="100000"/>
                        </a:lnSpc>
                        <a:spcBef>
                          <a:spcPts val="0"/>
                        </a:spcBef>
                        <a:spcAft>
                          <a:spcPts val="0"/>
                        </a:spcAft>
                        <a:buNone/>
                      </a:pPr>
                      <a:br>
                        <a:rPr lang="es-ES" sz="1300" u="none" cap="none" strike="noStrike"/>
                      </a:br>
                      <a:endParaRPr sz="1300" u="none" cap="none" strike="noStrike"/>
                    </a:p>
                  </a:txBody>
                  <a:tcPr marT="59300" marB="59300" marR="59300" marL="59300">
                    <a:lnL cap="flat" cmpd="sng" w="9525">
                      <a:solidFill>
                        <a:srgbClr val="000000"/>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Preguntar por lo que conocen como moral religiosa en diferentes tradiciones. Desde ahí generar incertidumbre desde lo que verdaderamente ponen como parámetro los libros inspiracionales de las religiones y lo que la reflexión ética actual dice de la moral religiosa. </a:t>
                      </a:r>
                      <a:endParaRPr sz="1300" u="none" cap="none" strike="noStrike"/>
                    </a:p>
                  </a:txBody>
                  <a:tcPr marT="59300" marB="59300" marR="59300" marL="5930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r>
            </a:tbl>
          </a:graphicData>
        </a:graphic>
      </p:graphicFrame>
      <p:sp>
        <p:nvSpPr>
          <p:cNvPr id="487" name="Shape 487"/>
          <p:cNvSpPr txBox="1"/>
          <p:nvPr>
            <p:ph idx="1" type="body"/>
          </p:nvPr>
        </p:nvSpPr>
        <p:spPr>
          <a:xfrm>
            <a:off x="457200" y="1600200"/>
            <a:ext cx="8229600" cy="452596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br>
              <a:rPr b="0" i="0" lang="es-E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grpSp>
        <p:nvGrpSpPr>
          <p:cNvPr id="492" name="Shape 492"/>
          <p:cNvGrpSpPr/>
          <p:nvPr/>
        </p:nvGrpSpPr>
        <p:grpSpPr>
          <a:xfrm>
            <a:off x="0" y="148353"/>
            <a:ext cx="9144000" cy="6695066"/>
            <a:chOff x="0" y="148353"/>
            <a:chExt cx="9144000" cy="6695066"/>
          </a:xfrm>
        </p:grpSpPr>
        <p:pic>
          <p:nvPicPr>
            <p:cNvPr descr="linea.png" id="493" name="Shape 493"/>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494" name="Shape 49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495" name="Shape 495"/>
          <p:cNvSpPr txBox="1"/>
          <p:nvPr>
            <p:ph type="title"/>
          </p:nvPr>
        </p:nvSpPr>
        <p:spPr>
          <a:xfrm>
            <a:off x="457200" y="274638"/>
            <a:ext cx="687891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graphicFrame>
        <p:nvGraphicFramePr>
          <p:cNvPr id="496" name="Shape 496"/>
          <p:cNvGraphicFramePr/>
          <p:nvPr/>
        </p:nvGraphicFramePr>
        <p:xfrm>
          <a:off x="457200" y="2302640"/>
          <a:ext cx="3000000" cy="3000000"/>
        </p:xfrm>
        <a:graphic>
          <a:graphicData uri="http://schemas.openxmlformats.org/drawingml/2006/table">
            <a:tbl>
              <a:tblPr>
                <a:noFill/>
                <a:tableStyleId>{EDBA6E3E-D436-40E7-BD75-10628AA48F67}</a:tableStyleId>
              </a:tblPr>
              <a:tblGrid>
                <a:gridCol w="2170050"/>
                <a:gridCol w="1351825"/>
                <a:gridCol w="1452625"/>
                <a:gridCol w="1636425"/>
                <a:gridCol w="1618650"/>
              </a:tblGrid>
              <a:tr h="3121075">
                <a:tc>
                  <a:txBody>
                    <a:bodyPr>
                      <a:noAutofit/>
                    </a:bodyPr>
                    <a:lstStyle/>
                    <a:p>
                      <a:pPr indent="-95250" lvl="0" marL="95250" marR="0" rtl="0" algn="l">
                        <a:lnSpc>
                          <a:spcPct val="100000"/>
                        </a:lnSpc>
                        <a:spcBef>
                          <a:spcPts val="0"/>
                        </a:spcBef>
                        <a:spcAft>
                          <a:spcPts val="0"/>
                        </a:spcAft>
                        <a:buNone/>
                      </a:pPr>
                      <a:br>
                        <a:rPr lang="es-ES" sz="1300" u="none" cap="none" strike="noStrike"/>
                      </a:br>
                      <a:br>
                        <a:rPr lang="es-ES" sz="1300" u="none" cap="none" strike="noStrike"/>
                      </a:br>
                      <a:r>
                        <a:rPr b="1" i="0" lang="es-ES" sz="1000" u="none" cap="none" strike="noStrike">
                          <a:solidFill>
                            <a:srgbClr val="1C4587"/>
                          </a:solidFill>
                          <a:latin typeface="Century Gothic"/>
                          <a:ea typeface="Century Gothic"/>
                          <a:cs typeface="Century Gothic"/>
                          <a:sym typeface="Century Gothic"/>
                        </a:rPr>
                        <a:t>3. Recopilar información a través de la investigación.</a:t>
                      </a:r>
                      <a:endParaRPr sz="1300" u="none" cap="none" strike="noStrike"/>
                    </a:p>
                    <a:p>
                      <a:pPr indent="-95250" lvl="0" marL="9525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   Propuestas a investigar y sus fuentes. </a:t>
                      </a:r>
                      <a:endParaRPr sz="1300" u="none" cap="none" strike="noStrike"/>
                    </a:p>
                  </a:txBody>
                  <a:tcPr marT="59300" marB="59300" marR="59300" marL="5930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br>
                        <a:rPr lang="es-ES" sz="1300" u="none" cap="none" strike="noStrike"/>
                      </a:br>
                      <a:br>
                        <a:rPr lang="es-ES" sz="1300" u="none" cap="none" strike="noStrike"/>
                      </a:br>
                      <a:r>
                        <a:rPr b="0" i="0" lang="es-ES" sz="1000" u="none" cap="none" strike="noStrike">
                          <a:solidFill>
                            <a:srgbClr val="000000"/>
                          </a:solidFill>
                          <a:latin typeface="Century Gothic"/>
                          <a:ea typeface="Century Gothic"/>
                          <a:cs typeface="Century Gothic"/>
                          <a:sym typeface="Century Gothic"/>
                        </a:rPr>
                        <a:t>-Carta de los derechos humanos</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-concepto de nihilismo</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-bioética</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-relativismo</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-posmodernidad</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-feminismo</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-humanismo</a:t>
                      </a:r>
                      <a:endParaRPr sz="1300" u="none" cap="none" strike="noStrike"/>
                    </a:p>
                    <a:p>
                      <a:pPr indent="0" lvl="0" marL="0" marR="0" rtl="0" algn="l">
                        <a:lnSpc>
                          <a:spcPct val="100000"/>
                        </a:lnSpc>
                        <a:spcBef>
                          <a:spcPts val="0"/>
                        </a:spcBef>
                        <a:spcAft>
                          <a:spcPts val="0"/>
                        </a:spcAft>
                        <a:buNone/>
                      </a:pPr>
                      <a:br>
                        <a:rPr lang="es-ES" sz="1300" u="none" cap="none" strike="noStrike"/>
                      </a:br>
                      <a:br>
                        <a:rPr lang="es-ES" sz="1300" u="none" cap="none" strike="noStrike"/>
                      </a:br>
                      <a:br>
                        <a:rPr lang="es-ES" sz="1300" u="none" cap="none" strike="noStrike"/>
                      </a:br>
                      <a:br>
                        <a:rPr lang="es-ES" sz="1300" u="none" cap="none" strike="noStrike"/>
                      </a:br>
                      <a:br>
                        <a:rPr lang="es-ES" sz="1300" u="none" cap="none" strike="noStrike"/>
                      </a:br>
                      <a:endParaRPr sz="1300" u="none" cap="none" strike="noStrike"/>
                    </a:p>
                  </a:txBody>
                  <a:tcPr marT="59300" marB="59300" marR="59300" marL="5930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br>
                        <a:rPr lang="es-ES" sz="1300" u="none" cap="none" strike="noStrike"/>
                      </a:br>
                      <a:br>
                        <a:rPr lang="es-ES" sz="1300" u="none" cap="none" strike="noStrike"/>
                      </a:br>
                      <a:r>
                        <a:rPr b="0" i="0" lang="es-ES" sz="1000" u="none" cap="none" strike="noStrike">
                          <a:solidFill>
                            <a:srgbClr val="000000"/>
                          </a:solidFill>
                          <a:latin typeface="Century Gothic"/>
                          <a:ea typeface="Century Gothic"/>
                          <a:cs typeface="Century Gothic"/>
                          <a:sym typeface="Century Gothic"/>
                        </a:rPr>
                        <a:t>Desarrollo embrionario.</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Tasa de morbilidad y mortalidad materna antes y después de la legalización del aborto.</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Juramento hipocrático</a:t>
                      </a:r>
                      <a:endParaRPr sz="1300" u="none" cap="none" strike="noStrike"/>
                    </a:p>
                  </a:txBody>
                  <a:tcPr marT="59300" marB="59300" marR="59300" marL="5930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br>
                        <a:rPr lang="es-ES" sz="1300" u="none" cap="none" strike="noStrike"/>
                      </a:br>
                      <a:br>
                        <a:rPr lang="es-ES" sz="1300" u="none" cap="none" strike="noStrike"/>
                      </a:br>
                      <a:r>
                        <a:rPr b="0" i="0" lang="es-ES" sz="1000" u="none" cap="none" strike="noStrike">
                          <a:solidFill>
                            <a:srgbClr val="000000"/>
                          </a:solidFill>
                          <a:latin typeface="Century Gothic"/>
                          <a:ea typeface="Century Gothic"/>
                          <a:cs typeface="Century Gothic"/>
                          <a:sym typeface="Century Gothic"/>
                        </a:rPr>
                        <a:t>Investigar sobre alguna artista conocida que se haya realizado un aborto, buscar declaraciones y/o  testimonios.</a:t>
                      </a:r>
                      <a:endParaRPr sz="1300" u="none" cap="none" strike="noStrike"/>
                    </a:p>
                  </a:txBody>
                  <a:tcPr marT="59300" marB="59300" marR="59300" marL="5930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br>
                        <a:rPr lang="es-ES" sz="1300" u="none" cap="none" strike="noStrike"/>
                      </a:br>
                      <a:br>
                        <a:rPr lang="es-ES" sz="1300" u="none" cap="none" strike="noStrike"/>
                      </a:br>
                      <a:r>
                        <a:rPr b="0" i="0" lang="es-ES" sz="1000" u="none" cap="none" strike="noStrike">
                          <a:solidFill>
                            <a:srgbClr val="000000"/>
                          </a:solidFill>
                          <a:latin typeface="Century Gothic"/>
                          <a:ea typeface="Century Gothic"/>
                          <a:cs typeface="Century Gothic"/>
                          <a:sym typeface="Century Gothic"/>
                        </a:rPr>
                        <a:t>Revisar directamente las fuentes: Torah, Biblia, Corán, etc. ¿Qué dicen? </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Revisar reflexiones religiosas que se contraponen a la moral tradicional. </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Revisar documentación moral como “Catecismo de la Iglesia Católica” y otros documentos paralelos en otras religiones. </a:t>
                      </a:r>
                      <a:endParaRPr sz="1300" u="none" cap="none" strike="noStrike"/>
                    </a:p>
                  </a:txBody>
                  <a:tcPr marT="59300" marB="59300" marR="59300" marL="5930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r>
            </a:tbl>
          </a:graphicData>
        </a:graphic>
      </p:graphicFrame>
      <p:sp>
        <p:nvSpPr>
          <p:cNvPr id="497" name="Shape 497"/>
          <p:cNvSpPr txBox="1"/>
          <p:nvPr>
            <p:ph idx="1" type="body"/>
          </p:nvPr>
        </p:nvSpPr>
        <p:spPr>
          <a:xfrm>
            <a:off x="457200" y="1600200"/>
            <a:ext cx="8229600" cy="452596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br>
              <a:rPr b="0" i="0" lang="es-E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1" name="Shape 501"/>
        <p:cNvGrpSpPr/>
        <p:nvPr/>
      </p:nvGrpSpPr>
      <p:grpSpPr>
        <a:xfrm>
          <a:off x="0" y="0"/>
          <a:ext cx="0" cy="0"/>
          <a:chOff x="0" y="0"/>
          <a:chExt cx="0" cy="0"/>
        </a:xfrm>
      </p:grpSpPr>
      <p:grpSp>
        <p:nvGrpSpPr>
          <p:cNvPr id="502" name="Shape 502"/>
          <p:cNvGrpSpPr/>
          <p:nvPr/>
        </p:nvGrpSpPr>
        <p:grpSpPr>
          <a:xfrm>
            <a:off x="0" y="148353"/>
            <a:ext cx="9144000" cy="6695066"/>
            <a:chOff x="0" y="148353"/>
            <a:chExt cx="9144000" cy="6695066"/>
          </a:xfrm>
        </p:grpSpPr>
        <p:pic>
          <p:nvPicPr>
            <p:cNvPr descr="linea.png" id="503" name="Shape 503"/>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504" name="Shape 50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05" name="Shape 505"/>
          <p:cNvSpPr txBox="1"/>
          <p:nvPr>
            <p:ph type="title"/>
          </p:nvPr>
        </p:nvSpPr>
        <p:spPr>
          <a:xfrm>
            <a:off x="457200" y="274638"/>
            <a:ext cx="687891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graphicFrame>
        <p:nvGraphicFramePr>
          <p:cNvPr id="506" name="Shape 506"/>
          <p:cNvGraphicFramePr/>
          <p:nvPr/>
        </p:nvGraphicFramePr>
        <p:xfrm>
          <a:off x="457200" y="2141771"/>
          <a:ext cx="3000000" cy="3000000"/>
        </p:xfrm>
        <a:graphic>
          <a:graphicData uri="http://schemas.openxmlformats.org/drawingml/2006/table">
            <a:tbl>
              <a:tblPr>
                <a:noFill/>
                <a:tableStyleId>{EDBA6E3E-D436-40E7-BD75-10628AA48F67}</a:tableStyleId>
              </a:tblPr>
              <a:tblGrid>
                <a:gridCol w="2175550"/>
                <a:gridCol w="1355250"/>
                <a:gridCol w="1711900"/>
                <a:gridCol w="1364175"/>
                <a:gridCol w="1622750"/>
              </a:tblGrid>
              <a:tr h="3442825">
                <a:tc>
                  <a:txBody>
                    <a:bodyPr>
                      <a:noAutofit/>
                    </a:bodyPr>
                    <a:lstStyle/>
                    <a:p>
                      <a:pPr indent="-95250" lvl="0" marL="95250" marR="0" rtl="0" algn="l">
                        <a:lnSpc>
                          <a:spcPct val="100000"/>
                        </a:lnSpc>
                        <a:spcBef>
                          <a:spcPts val="0"/>
                        </a:spcBef>
                        <a:spcAft>
                          <a:spcPts val="0"/>
                        </a:spcAft>
                        <a:buNone/>
                      </a:pPr>
                      <a:r>
                        <a:rPr b="1" i="0" lang="es-ES" sz="1000" u="none" cap="none" strike="noStrike">
                          <a:solidFill>
                            <a:srgbClr val="1C4587"/>
                          </a:solidFill>
                          <a:latin typeface="Century Gothic"/>
                          <a:ea typeface="Century Gothic"/>
                          <a:cs typeface="Century Gothic"/>
                          <a:sym typeface="Century Gothic"/>
                        </a:rPr>
                        <a:t>4. Organizar la información.</a:t>
                      </a:r>
                      <a:endParaRPr sz="1300" u="none" cap="none" strike="noStrike"/>
                    </a:p>
                    <a:p>
                      <a:pPr indent="-95250" lvl="0" marL="95250" marR="0" rtl="0" algn="l">
                        <a:lnSpc>
                          <a:spcPct val="100000"/>
                        </a:lnSpc>
                        <a:spcBef>
                          <a:spcPts val="0"/>
                        </a:spcBef>
                        <a:spcAft>
                          <a:spcPts val="0"/>
                        </a:spcAft>
                        <a:buNone/>
                      </a:pPr>
                      <a:r>
                        <a:rPr b="1" i="0" lang="es-ES" sz="1000" u="none" cap="none" strike="noStrike">
                          <a:solidFill>
                            <a:srgbClr val="1C4587"/>
                          </a:solidFill>
                          <a:latin typeface="Century Gothic"/>
                          <a:ea typeface="Century Gothic"/>
                          <a:cs typeface="Century Gothic"/>
                          <a:sym typeface="Century Gothic"/>
                        </a:rPr>
                        <a:t>   </a:t>
                      </a:r>
                      <a:r>
                        <a:rPr b="0" i="0" lang="es-ES" sz="1000" u="none" cap="none" strike="noStrike">
                          <a:solidFill>
                            <a:srgbClr val="1C4587"/>
                          </a:solidFill>
                          <a:latin typeface="Century Gothic"/>
                          <a:ea typeface="Century Gothic"/>
                          <a:cs typeface="Century Gothic"/>
                          <a:sym typeface="Century Gothic"/>
                        </a:rPr>
                        <a:t>Implica:</a:t>
                      </a:r>
                      <a:endParaRPr sz="1300" u="none" cap="none" strike="noStrike"/>
                    </a:p>
                    <a:p>
                      <a:pPr indent="-95250" lvl="0" marL="9525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   clasificación de datos obtenidos,</a:t>
                      </a:r>
                      <a:endParaRPr sz="1300" u="none" cap="none" strike="noStrike"/>
                    </a:p>
                    <a:p>
                      <a:pPr indent="-95250" lvl="0" marL="9525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   análisis de los datos obtenidos,            registro de la información.</a:t>
                      </a:r>
                      <a:endParaRPr sz="1300" u="none" cap="none" strike="noStrike"/>
                    </a:p>
                    <a:p>
                      <a:pPr indent="-95250" lvl="0" marL="9525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   conclusiones por disciplina,</a:t>
                      </a:r>
                      <a:endParaRPr sz="1300" u="none" cap="none" strike="noStrike"/>
                    </a:p>
                    <a:p>
                      <a:pPr indent="-95250" lvl="0" marL="9525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   conclusiones conjuntas.</a:t>
                      </a:r>
                      <a:endParaRPr sz="1300" u="none" cap="none" strike="noStrike"/>
                    </a:p>
                    <a:p>
                      <a:pPr indent="0" lvl="0" marL="0" marR="0" rtl="0" algn="l">
                        <a:lnSpc>
                          <a:spcPct val="100000"/>
                        </a:lnSpc>
                        <a:spcBef>
                          <a:spcPts val="0"/>
                        </a:spcBef>
                        <a:spcAft>
                          <a:spcPts val="0"/>
                        </a:spcAft>
                        <a:buNone/>
                      </a:pPr>
                      <a:br>
                        <a:rPr lang="es-ES" sz="1300" u="none" cap="none" strike="noStrike"/>
                      </a:br>
                      <a:endParaRPr sz="1300" u="none" cap="none" strike="noStrike"/>
                    </a:p>
                  </a:txBody>
                  <a:tcPr marT="59450" marB="59450" marR="59450" marL="594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br>
                        <a:rPr lang="es-ES" sz="1300" u="none" cap="none" strike="noStrike"/>
                      </a:br>
                      <a:r>
                        <a:rPr b="0" i="0" lang="es-ES" sz="1000" u="none" cap="none" strike="noStrike">
                          <a:solidFill>
                            <a:srgbClr val="000000"/>
                          </a:solidFill>
                          <a:latin typeface="Century Gothic"/>
                          <a:ea typeface="Century Gothic"/>
                          <a:cs typeface="Century Gothic"/>
                          <a:sym typeface="Century Gothic"/>
                        </a:rPr>
                        <a:t>Organizador gráfico donde se diferencien las dos posturas ante al aborto, así como los elementos que comparten y no comparten en cuanto a la definición de ser humano</a:t>
                      </a:r>
                      <a:endParaRPr sz="1300" u="none" cap="none" strike="noStrike"/>
                    </a:p>
                    <a:p>
                      <a:pPr indent="0" lvl="0" marL="0" marR="0" rtl="0" algn="l">
                        <a:lnSpc>
                          <a:spcPct val="100000"/>
                        </a:lnSpc>
                        <a:spcBef>
                          <a:spcPts val="0"/>
                        </a:spcBef>
                        <a:spcAft>
                          <a:spcPts val="0"/>
                        </a:spcAft>
                        <a:buNone/>
                      </a:pPr>
                      <a:br>
                        <a:rPr lang="es-ES" sz="1300" u="none" cap="none" strike="noStrike"/>
                      </a:br>
                      <a:br>
                        <a:rPr lang="es-ES" sz="1300" u="none" cap="none" strike="noStrike"/>
                      </a:br>
                      <a:br>
                        <a:rPr lang="es-ES" sz="1300" u="none" cap="none" strike="noStrike"/>
                      </a:br>
                      <a:br>
                        <a:rPr lang="es-ES" sz="1300" u="none" cap="none" strike="noStrike"/>
                      </a:br>
                      <a:br>
                        <a:rPr lang="es-ES" sz="1300" u="none" cap="none" strike="noStrike"/>
                      </a:br>
                      <a:br>
                        <a:rPr lang="es-ES" sz="1300" u="none" cap="none" strike="noStrike"/>
                      </a:br>
                      <a:endParaRPr sz="1300" u="none" cap="none" strike="noStrike"/>
                    </a:p>
                  </a:txBody>
                  <a:tcPr marT="59450" marB="59450" marR="59450" marL="594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Analizarán cómo ha impactado en la tasa de mortalidad materna la legalización del aborto.</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Concluirán desde el punto de vista médico cuál es el momento en el que inicia la vida.</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Analizarán las complicaciones físicas y psicológicas de la interrupción voluntaria del embarazo.</a:t>
                      </a:r>
                      <a:endParaRPr sz="1300" u="none" cap="none" strike="noStrike"/>
                    </a:p>
                  </a:txBody>
                  <a:tcPr marT="59450" marB="59450" marR="59450" marL="594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Realizar una carpeta por equipos de 4 o 5 integrantes, en donde se recopile la información en forma de dossiere.</a:t>
                      </a:r>
                      <a:endParaRPr sz="1300" u="none" cap="none" strike="noStrike"/>
                    </a:p>
                  </a:txBody>
                  <a:tcPr marT="59450" marB="59450" marR="59450" marL="594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Clasificar la información desde una perspectiva de una solidez argumentativa y también desde una percepción personal (emocional)- desde una comprensión más holística de la persona. </a:t>
                      </a:r>
                      <a:endParaRPr sz="1300" u="none" cap="none" strike="noStrike"/>
                    </a:p>
                  </a:txBody>
                  <a:tcPr marT="59450" marB="59450" marR="59450" marL="594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r>
            </a:tbl>
          </a:graphicData>
        </a:graphic>
      </p:graphicFrame>
      <p:sp>
        <p:nvSpPr>
          <p:cNvPr id="507" name="Shape 507"/>
          <p:cNvSpPr txBox="1"/>
          <p:nvPr>
            <p:ph idx="1" type="body"/>
          </p:nvPr>
        </p:nvSpPr>
        <p:spPr>
          <a:xfrm>
            <a:off x="457200" y="1600200"/>
            <a:ext cx="8229600" cy="452596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br>
              <a:rPr b="0" i="0" lang="es-E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1" name="Shape 511"/>
        <p:cNvGrpSpPr/>
        <p:nvPr/>
      </p:nvGrpSpPr>
      <p:grpSpPr>
        <a:xfrm>
          <a:off x="0" y="0"/>
          <a:ext cx="0" cy="0"/>
          <a:chOff x="0" y="0"/>
          <a:chExt cx="0" cy="0"/>
        </a:xfrm>
      </p:grpSpPr>
      <p:grpSp>
        <p:nvGrpSpPr>
          <p:cNvPr id="512" name="Shape 512"/>
          <p:cNvGrpSpPr/>
          <p:nvPr/>
        </p:nvGrpSpPr>
        <p:grpSpPr>
          <a:xfrm>
            <a:off x="0" y="148353"/>
            <a:ext cx="9144000" cy="6695066"/>
            <a:chOff x="0" y="148353"/>
            <a:chExt cx="9144000" cy="6695066"/>
          </a:xfrm>
        </p:grpSpPr>
        <p:pic>
          <p:nvPicPr>
            <p:cNvPr descr="linea.png" id="513" name="Shape 513"/>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514" name="Shape 51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15" name="Shape 515"/>
          <p:cNvSpPr txBox="1"/>
          <p:nvPr>
            <p:ph type="title"/>
          </p:nvPr>
        </p:nvSpPr>
        <p:spPr>
          <a:xfrm>
            <a:off x="457200" y="274638"/>
            <a:ext cx="687891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graphicFrame>
        <p:nvGraphicFramePr>
          <p:cNvPr id="516" name="Shape 516"/>
          <p:cNvGraphicFramePr/>
          <p:nvPr/>
        </p:nvGraphicFramePr>
        <p:xfrm>
          <a:off x="457200" y="1913518"/>
          <a:ext cx="3000000" cy="3000000"/>
        </p:xfrm>
        <a:graphic>
          <a:graphicData uri="http://schemas.openxmlformats.org/drawingml/2006/table">
            <a:tbl>
              <a:tblPr>
                <a:noFill/>
                <a:tableStyleId>{EDBA6E3E-D436-40E7-BD75-10628AA48F67}</a:tableStyleId>
              </a:tblPr>
              <a:tblGrid>
                <a:gridCol w="2175550"/>
                <a:gridCol w="2130950"/>
                <a:gridCol w="1176925"/>
                <a:gridCol w="1123425"/>
                <a:gridCol w="1622750"/>
              </a:tblGrid>
              <a:tr h="3899325">
                <a:tc>
                  <a:txBody>
                    <a:bodyPr>
                      <a:noAutofit/>
                    </a:bodyPr>
                    <a:lstStyle/>
                    <a:p>
                      <a:pPr indent="0" lvl="0" marL="90170" marR="0" rtl="0" algn="l">
                        <a:lnSpc>
                          <a:spcPct val="100000"/>
                        </a:lnSpc>
                        <a:spcBef>
                          <a:spcPts val="0"/>
                        </a:spcBef>
                        <a:spcAft>
                          <a:spcPts val="0"/>
                        </a:spcAft>
                        <a:buNone/>
                      </a:pPr>
                      <a:r>
                        <a:rPr b="1" i="0" lang="es-ES" sz="1000" u="none" cap="none" strike="noStrike">
                          <a:solidFill>
                            <a:srgbClr val="1C4587"/>
                          </a:solidFill>
                          <a:latin typeface="Century Gothic"/>
                          <a:ea typeface="Century Gothic"/>
                          <a:cs typeface="Century Gothic"/>
                          <a:sym typeface="Century Gothic"/>
                        </a:rPr>
                        <a:t>5.  Llegar a</a:t>
                      </a:r>
                      <a:r>
                        <a:rPr b="1" i="1" lang="es-ES" sz="1000" u="none" cap="none" strike="noStrike">
                          <a:solidFill>
                            <a:srgbClr val="1C4587"/>
                          </a:solidFill>
                          <a:latin typeface="Century Gothic"/>
                          <a:ea typeface="Century Gothic"/>
                          <a:cs typeface="Century Gothic"/>
                          <a:sym typeface="Century Gothic"/>
                        </a:rPr>
                        <a:t> </a:t>
                      </a:r>
                      <a:r>
                        <a:rPr b="1" i="0" lang="es-ES" sz="1000" u="none" cap="none" strike="noStrike">
                          <a:solidFill>
                            <a:srgbClr val="1C4587"/>
                          </a:solidFill>
                          <a:latin typeface="Century Gothic"/>
                          <a:ea typeface="Century Gothic"/>
                          <a:cs typeface="Century Gothic"/>
                          <a:sym typeface="Century Gothic"/>
                        </a:rPr>
                        <a:t>conclusiones parciales</a:t>
                      </a:r>
                      <a:endParaRPr sz="1300" u="none" cap="none" strike="noStrike"/>
                    </a:p>
                    <a:p>
                      <a:pPr indent="0" lvl="0" marL="9017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    (por disciplina).</a:t>
                      </a:r>
                      <a:endParaRPr sz="1300" u="none" cap="none" strike="noStrike"/>
                    </a:p>
                    <a:p>
                      <a:pPr indent="0" lvl="0" marL="9017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    Preguntas útiles para el </a:t>
                      </a:r>
                      <a:endParaRPr sz="1300" u="none" cap="none" strike="noStrike"/>
                    </a:p>
                    <a:p>
                      <a:pPr indent="0" lvl="0" marL="9017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    proyecto, de tal forma que lo </a:t>
                      </a:r>
                      <a:endParaRPr sz="1300" u="none" cap="none" strike="noStrike"/>
                    </a:p>
                    <a:p>
                      <a:pPr indent="0" lvl="0" marL="9017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    aclaren, describan o descifren  </a:t>
                      </a:r>
                      <a:endParaRPr sz="1300" u="none" cap="none" strike="noStrike"/>
                    </a:p>
                    <a:p>
                      <a:pPr indent="0" lvl="0" marL="9017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   (para la  reflexión colaborativa</a:t>
                      </a:r>
                      <a:endParaRPr sz="1300" u="none" cap="none" strike="noStrike"/>
                    </a:p>
                    <a:p>
                      <a:pPr indent="0" lvl="0" marL="9017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    de los estudiantes).</a:t>
                      </a:r>
                      <a:endParaRPr sz="1300" u="none" cap="none" strike="noStrike"/>
                    </a:p>
                    <a:p>
                      <a:pPr indent="0" lvl="0" marL="9017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    ¿Cómo se lograrán?</a:t>
                      </a:r>
                      <a:endParaRPr sz="1300" u="none" cap="none" strike="noStrike"/>
                    </a:p>
                    <a:p>
                      <a:pPr indent="0" lvl="0" marL="0" marR="0" rtl="0" algn="l">
                        <a:lnSpc>
                          <a:spcPct val="100000"/>
                        </a:lnSpc>
                        <a:spcBef>
                          <a:spcPts val="0"/>
                        </a:spcBef>
                        <a:spcAft>
                          <a:spcPts val="0"/>
                        </a:spcAft>
                        <a:buNone/>
                      </a:pPr>
                      <a:br>
                        <a:rPr lang="es-ES" sz="1300" u="none" cap="none" strike="noStrike"/>
                      </a:br>
                      <a:endParaRPr sz="1300" u="none" cap="none" strike="noStrike"/>
                    </a:p>
                  </a:txBody>
                  <a:tcPr marT="59450" marB="59450" marR="59450" marL="594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¿Qué características definen al ser humano en quienes apoyan el aborto?</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¿qué características definen al ser humano en quienes no apoyan al aborto¿</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¿Qué ideas tienen en común quienes apoyan el aborto?</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¿Qué ideas tienen en común quienes no apoyan el aborto?</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¿Qué tendencias tienen más soporte?</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¿Qué valores tienen tanto quienes apoyan el aborto como quienes no lo hacen?</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¿cómo definen la vida humana?</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¿cómo definen la “dignidad humana” en cada caso?</a:t>
                      </a:r>
                      <a:endParaRPr sz="1300" u="none" cap="none" strike="noStrike"/>
                    </a:p>
                    <a:p>
                      <a:pPr indent="0" lvl="0" marL="0" marR="0" rtl="0" algn="l">
                        <a:lnSpc>
                          <a:spcPct val="100000"/>
                        </a:lnSpc>
                        <a:spcBef>
                          <a:spcPts val="0"/>
                        </a:spcBef>
                        <a:spcAft>
                          <a:spcPts val="0"/>
                        </a:spcAft>
                        <a:buNone/>
                      </a:pPr>
                      <a:br>
                        <a:rPr lang="es-ES" sz="1300" u="none" cap="none" strike="noStrike"/>
                      </a:br>
                      <a:br>
                        <a:rPr lang="es-ES" sz="1300" u="none" cap="none" strike="noStrike"/>
                      </a:br>
                      <a:br>
                        <a:rPr lang="es-ES" sz="1300" u="none" cap="none" strike="noStrike"/>
                      </a:br>
                      <a:endParaRPr sz="1300" u="none" cap="none" strike="noStrike"/>
                    </a:p>
                  </a:txBody>
                  <a:tcPr marT="59450" marB="59450" marR="59450" marL="594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La legalización del aborto, ¿ha contribuído a que más mujeres lo hagan?</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Si ha logrado disminuir la mortalidad materna, ¿debe promoverse esta práctica?</a:t>
                      </a:r>
                      <a:endParaRPr sz="1300" u="none" cap="none" strike="noStrike"/>
                    </a:p>
                  </a:txBody>
                  <a:tcPr marT="59450" marB="59450" marR="59450" marL="594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¿Qué consecuencias físicas, psicológicas, éticas y morales tiene una mujer al realizarse un aborto?</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¿Es el aborto una opción benéfica para la vida de una mujer?</a:t>
                      </a:r>
                      <a:endParaRPr sz="1300" u="none" cap="none" strike="noStrike"/>
                    </a:p>
                  </a:txBody>
                  <a:tcPr marT="59450" marB="59450" marR="59450" marL="594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¿A qué conclusiones personales llegas viendo las diferentes posturas? </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¿Qué postura espiritual obtienen y cómo se justifica personalmente?</a:t>
                      </a:r>
                      <a:endParaRPr sz="1300" u="none" cap="none" strike="noStrike"/>
                    </a:p>
                  </a:txBody>
                  <a:tcPr marT="59450" marB="59450" marR="59450" marL="5945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r>
            </a:tbl>
          </a:graphicData>
        </a:graphic>
      </p:graphicFrame>
      <p:sp>
        <p:nvSpPr>
          <p:cNvPr id="517" name="Shape 517"/>
          <p:cNvSpPr txBox="1"/>
          <p:nvPr>
            <p:ph idx="1" type="body"/>
          </p:nvPr>
        </p:nvSpPr>
        <p:spPr>
          <a:xfrm>
            <a:off x="457200" y="1600200"/>
            <a:ext cx="8229600" cy="452596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br>
              <a:rPr b="0" i="0" lang="es-E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grpSp>
        <p:nvGrpSpPr>
          <p:cNvPr id="522" name="Shape 522"/>
          <p:cNvGrpSpPr/>
          <p:nvPr/>
        </p:nvGrpSpPr>
        <p:grpSpPr>
          <a:xfrm>
            <a:off x="0" y="148353"/>
            <a:ext cx="9144000" cy="6695066"/>
            <a:chOff x="0" y="148353"/>
            <a:chExt cx="9144000" cy="6695066"/>
          </a:xfrm>
        </p:grpSpPr>
        <p:pic>
          <p:nvPicPr>
            <p:cNvPr descr="linea.png" id="523" name="Shape 523"/>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524" name="Shape 52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25" name="Shape 525"/>
          <p:cNvSpPr txBox="1"/>
          <p:nvPr>
            <p:ph type="title"/>
          </p:nvPr>
        </p:nvSpPr>
        <p:spPr>
          <a:xfrm>
            <a:off x="457200" y="274638"/>
            <a:ext cx="687891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graphicFrame>
        <p:nvGraphicFramePr>
          <p:cNvPr id="526" name="Shape 526"/>
          <p:cNvGraphicFramePr/>
          <p:nvPr/>
        </p:nvGraphicFramePr>
        <p:xfrm>
          <a:off x="457200" y="1961124"/>
          <a:ext cx="3000000" cy="3000000"/>
        </p:xfrm>
        <a:graphic>
          <a:graphicData uri="http://schemas.openxmlformats.org/drawingml/2006/table">
            <a:tbl>
              <a:tblPr>
                <a:noFill/>
                <a:tableStyleId>{EDBA6E3E-D436-40E7-BD75-10628AA48F67}</a:tableStyleId>
              </a:tblPr>
              <a:tblGrid>
                <a:gridCol w="2170050"/>
                <a:gridCol w="1494125"/>
                <a:gridCol w="1248075"/>
                <a:gridCol w="1698700"/>
                <a:gridCol w="1618650"/>
              </a:tblGrid>
              <a:tr h="3804125">
                <a:tc>
                  <a:txBody>
                    <a:bodyPr>
                      <a:noAutofit/>
                    </a:bodyPr>
                    <a:lstStyle/>
                    <a:p>
                      <a:pPr indent="-90170" lvl="0" marL="90170" marR="0" rtl="0" algn="l">
                        <a:lnSpc>
                          <a:spcPct val="100000"/>
                        </a:lnSpc>
                        <a:spcBef>
                          <a:spcPts val="0"/>
                        </a:spcBef>
                        <a:spcAft>
                          <a:spcPts val="0"/>
                        </a:spcAft>
                        <a:buNone/>
                      </a:pPr>
                      <a:r>
                        <a:rPr b="1" i="0" lang="es-ES" sz="1000" u="none" cap="none" strike="noStrike">
                          <a:solidFill>
                            <a:srgbClr val="1C4587"/>
                          </a:solidFill>
                          <a:latin typeface="Century Gothic"/>
                          <a:ea typeface="Century Gothic"/>
                          <a:cs typeface="Century Gothic"/>
                          <a:sym typeface="Century Gothic"/>
                        </a:rPr>
                        <a:t>6.</a:t>
                      </a:r>
                      <a:r>
                        <a:rPr b="0" i="0" lang="es-ES" sz="1000" u="none" cap="none" strike="noStrike">
                          <a:solidFill>
                            <a:srgbClr val="1C4587"/>
                          </a:solidFill>
                          <a:latin typeface="Century Gothic"/>
                          <a:ea typeface="Century Gothic"/>
                          <a:cs typeface="Century Gothic"/>
                          <a:sym typeface="Century Gothic"/>
                        </a:rPr>
                        <a:t> </a:t>
                      </a:r>
                      <a:r>
                        <a:rPr b="1" i="0" lang="es-ES" sz="1000" u="none" cap="none" strike="noStrike">
                          <a:solidFill>
                            <a:srgbClr val="1C4587"/>
                          </a:solidFill>
                          <a:latin typeface="Century Gothic"/>
                          <a:ea typeface="Century Gothic"/>
                          <a:cs typeface="Century Gothic"/>
                          <a:sym typeface="Century Gothic"/>
                        </a:rPr>
                        <a:t>Conectar.</a:t>
                      </a:r>
                      <a:endParaRPr sz="1300" u="none" cap="none" strike="noStrike"/>
                    </a:p>
                    <a:p>
                      <a:pPr indent="-90170" lvl="0" marL="90170" marR="0" rtl="0" algn="l">
                        <a:lnSpc>
                          <a:spcPct val="100000"/>
                        </a:lnSpc>
                        <a:spcBef>
                          <a:spcPts val="0"/>
                        </a:spcBef>
                        <a:spcAft>
                          <a:spcPts val="0"/>
                        </a:spcAft>
                        <a:buNone/>
                      </a:pPr>
                      <a:r>
                        <a:rPr b="1" i="0" lang="es-ES" sz="1000" u="none" cap="none" strike="noStrike">
                          <a:solidFill>
                            <a:srgbClr val="1C4587"/>
                          </a:solidFill>
                          <a:latin typeface="Century Gothic"/>
                          <a:ea typeface="Century Gothic"/>
                          <a:cs typeface="Century Gothic"/>
                          <a:sym typeface="Century Gothic"/>
                        </a:rPr>
                        <a:t>   </a:t>
                      </a:r>
                      <a:r>
                        <a:rPr b="0" i="0" lang="es-ES" sz="1000" u="none" cap="none" strike="noStrike">
                          <a:solidFill>
                            <a:srgbClr val="1C4587"/>
                          </a:solidFill>
                          <a:latin typeface="Century Gothic"/>
                          <a:ea typeface="Century Gothic"/>
                          <a:cs typeface="Century Gothic"/>
                          <a:sym typeface="Century Gothic"/>
                        </a:rPr>
                        <a:t>¿De qué manera  las </a:t>
                      </a:r>
                      <a:endParaRPr sz="1300" u="none" cap="none" strike="noStrike"/>
                    </a:p>
                    <a:p>
                      <a:pPr indent="-90170" lvl="0" marL="9017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    conclusiones de cada disciplina</a:t>
                      </a:r>
                      <a:endParaRPr sz="1300" u="none" cap="none" strike="noStrike"/>
                    </a:p>
                    <a:p>
                      <a:pPr indent="-90170" lvl="0" marL="9017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    se vincularán, para dar respuesta</a:t>
                      </a:r>
                      <a:endParaRPr sz="1300" u="none" cap="none" strike="noStrike"/>
                    </a:p>
                    <a:p>
                      <a:pPr indent="-90170" lvl="0" marL="9017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    a  la pregunta disparadora del</a:t>
                      </a:r>
                      <a:endParaRPr sz="1300" u="none" cap="none" strike="noStrike"/>
                    </a:p>
                    <a:p>
                      <a:pPr indent="-90170" lvl="0" marL="9017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    proyecto? </a:t>
                      </a:r>
                      <a:endParaRPr sz="1300" u="none" cap="none" strike="noStrike"/>
                    </a:p>
                    <a:p>
                      <a:pPr indent="-90170" lvl="0" marL="9017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    ¿Cuál será la   estrategia o</a:t>
                      </a:r>
                      <a:endParaRPr sz="1300" u="none" cap="none" strike="noStrike"/>
                    </a:p>
                    <a:p>
                      <a:pPr indent="-90170" lvl="0" marL="9017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    actividad  que se utilizará para </a:t>
                      </a:r>
                      <a:endParaRPr sz="1300" u="none" cap="none" strike="noStrike"/>
                    </a:p>
                    <a:p>
                      <a:pPr indent="-90170" lvl="0" marL="9017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    lograr que haya conciencia de </a:t>
                      </a:r>
                      <a:endParaRPr sz="1300" u="none" cap="none" strike="noStrike"/>
                    </a:p>
                    <a:p>
                      <a:pPr indent="-90170" lvl="0" marL="9017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    ello?</a:t>
                      </a:r>
                      <a:endParaRPr sz="1300" u="none" cap="none" strike="noStrike"/>
                    </a:p>
                    <a:p>
                      <a:pPr indent="0" lvl="0" marL="0" marR="0" rtl="0" algn="l">
                        <a:lnSpc>
                          <a:spcPct val="100000"/>
                        </a:lnSpc>
                        <a:spcBef>
                          <a:spcPts val="0"/>
                        </a:spcBef>
                        <a:spcAft>
                          <a:spcPts val="0"/>
                        </a:spcAft>
                        <a:buNone/>
                      </a:pPr>
                      <a:br>
                        <a:rPr lang="es-ES" sz="1300" u="none" cap="none" strike="noStrike"/>
                      </a:br>
                      <a:endParaRPr sz="1300" u="none" cap="none" strike="noStrike"/>
                    </a:p>
                  </a:txBody>
                  <a:tcPr marT="59300" marB="59300" marR="59300" marL="5930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Se propone una discusión plenaria cuando los equipos tengan elementos de las cuatro materias en cuestión. La discusión plenaria podría guiarse a través del llenado de un cuadro en común que contenga casilleros donde se separen los elementos de la problemática compleja en su interrelación. </a:t>
                      </a:r>
                      <a:endParaRPr sz="1300" u="none" cap="none" strike="noStrike"/>
                    </a:p>
                    <a:p>
                      <a:pPr indent="0" lvl="0" marL="0" marR="0" rtl="0" algn="l">
                        <a:lnSpc>
                          <a:spcPct val="100000"/>
                        </a:lnSpc>
                        <a:spcBef>
                          <a:spcPts val="0"/>
                        </a:spcBef>
                        <a:spcAft>
                          <a:spcPts val="0"/>
                        </a:spcAft>
                        <a:buNone/>
                      </a:pPr>
                      <a:br>
                        <a:rPr lang="es-ES" sz="1300" u="none" cap="none" strike="noStrike"/>
                      </a:br>
                      <a:br>
                        <a:rPr lang="es-ES" sz="1300" u="none" cap="none" strike="noStrike"/>
                      </a:br>
                      <a:endParaRPr sz="1300" u="none" cap="none" strike="noStrike"/>
                    </a:p>
                  </a:txBody>
                  <a:tcPr marT="59300" marB="59300" marR="59300" marL="59300">
                    <a:lnL cap="flat" cmpd="sng" w="12700">
                      <a:solidFill>
                        <a:srgbClr val="1C4587"/>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Un tema tan polémico como el aborto requiere apertura para escuchar los puntos de vista de diferentes disciplinas. Es importante que integren lo investigado desde el punto de vista médico con lo ético y lo teológico, y lo artístico para que desde el ámbito creativo reflexionen sobre la toma oportuna de decisiones.</a:t>
                      </a:r>
                      <a:endParaRPr sz="1300" u="none" cap="none" strike="noStrike"/>
                    </a:p>
                    <a:p>
                      <a:pPr indent="0" lvl="0" marL="0" marR="0" rtl="0" algn="l">
                        <a:lnSpc>
                          <a:spcPct val="100000"/>
                        </a:lnSpc>
                        <a:spcBef>
                          <a:spcPts val="0"/>
                        </a:spcBef>
                        <a:spcAft>
                          <a:spcPts val="0"/>
                        </a:spcAft>
                        <a:buNone/>
                      </a:pPr>
                      <a:br>
                        <a:rPr lang="es-ES" sz="1300" u="none" cap="none" strike="noStrike"/>
                      </a:br>
                      <a:endParaRPr sz="1300" u="none" cap="none" strike="noStrike"/>
                    </a:p>
                  </a:txBody>
                  <a:tcPr marT="59300" marB="59300" marR="59300" marL="59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En un día de clase, cada equipo llevará una de las evidencias de aprendizaje de las otras tres materias, las expondrán a sus compañeras y a manera de debate reflexionarán sobre los resultados obtenidos.</a:t>
                      </a:r>
                      <a:endParaRPr sz="1300" u="none" cap="none" strike="noStrike"/>
                    </a:p>
                    <a:p>
                      <a:pPr indent="0" lvl="0" marL="0" marR="0" rtl="0" algn="l">
                        <a:lnSpc>
                          <a:spcPct val="100000"/>
                        </a:lnSpc>
                        <a:spcBef>
                          <a:spcPts val="0"/>
                        </a:spcBef>
                        <a:spcAft>
                          <a:spcPts val="0"/>
                        </a:spcAft>
                        <a:buNone/>
                      </a:pPr>
                      <a:br>
                        <a:rPr lang="es-ES" sz="1300" u="none" cap="none" strike="noStrike"/>
                      </a:br>
                      <a:endParaRPr sz="1300" u="none" cap="none" strike="noStrike"/>
                    </a:p>
                  </a:txBody>
                  <a:tcPr marT="59300" marB="59300" marR="59300" marL="59300">
                    <a:lnL cap="flat" cmpd="sng" w="9525">
                      <a:solidFill>
                        <a:srgbClr val="000000"/>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Crear un ensayo personal tomando todo lo reflexionado desde las cuatro materias y generar una postura personal que se sostenga espiritualmente: desde sus pensamientos, sentimientos-emociones y creencias religiosas.</a:t>
                      </a:r>
                      <a:endParaRPr sz="1300" u="none" cap="none" strike="noStrike"/>
                    </a:p>
                  </a:txBody>
                  <a:tcPr marT="59300" marB="59300" marR="59300" marL="5930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r>
            </a:tbl>
          </a:graphicData>
        </a:graphic>
      </p:graphicFrame>
      <p:sp>
        <p:nvSpPr>
          <p:cNvPr id="527" name="Shape 527"/>
          <p:cNvSpPr txBox="1"/>
          <p:nvPr>
            <p:ph idx="1" type="body"/>
          </p:nvPr>
        </p:nvSpPr>
        <p:spPr>
          <a:xfrm>
            <a:off x="457200" y="1600200"/>
            <a:ext cx="8229600" cy="452596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br>
              <a:rPr b="0" i="0" lang="es-E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Shape 1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CONCLUSIONES GENERALES</a:t>
            </a:r>
            <a:endParaRPr b="0" i="0" sz="4400" u="none" cap="none" strike="noStrike">
              <a:solidFill>
                <a:schemeClr val="dk1"/>
              </a:solidFill>
              <a:latin typeface="Calibri"/>
              <a:ea typeface="Calibri"/>
              <a:cs typeface="Calibri"/>
              <a:sym typeface="Calibri"/>
            </a:endParaRPr>
          </a:p>
        </p:txBody>
      </p:sp>
      <p:pic>
        <p:nvPicPr>
          <p:cNvPr id="117" name="Shape 117"/>
          <p:cNvPicPr preferRelativeResize="0"/>
          <p:nvPr/>
        </p:nvPicPr>
        <p:blipFill rotWithShape="1">
          <a:blip r:embed="rId3">
            <a:alphaModFix/>
          </a:blip>
          <a:srcRect b="0" l="0" r="0" t="0"/>
          <a:stretch/>
        </p:blipFill>
        <p:spPr>
          <a:xfrm>
            <a:off x="7137503" y="187088"/>
            <a:ext cx="1841500" cy="1130300"/>
          </a:xfrm>
          <a:prstGeom prst="rect">
            <a:avLst/>
          </a:prstGeom>
          <a:noFill/>
          <a:ln>
            <a:noFill/>
          </a:ln>
        </p:spPr>
      </p:pic>
      <p:pic>
        <p:nvPicPr>
          <p:cNvPr descr="linea.png" id="118" name="Shape 118"/>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pic>
        <p:nvPicPr>
          <p:cNvPr id="119" name="Shape 119"/>
          <p:cNvPicPr preferRelativeResize="0"/>
          <p:nvPr/>
        </p:nvPicPr>
        <p:blipFill rotWithShape="1">
          <a:blip r:embed="rId5">
            <a:alphaModFix/>
          </a:blip>
          <a:srcRect b="0" l="0" r="0" t="0"/>
          <a:stretch/>
        </p:blipFill>
        <p:spPr>
          <a:xfrm>
            <a:off x="819425" y="2292084"/>
            <a:ext cx="7516416" cy="254027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1" name="Shape 531"/>
        <p:cNvGrpSpPr/>
        <p:nvPr/>
      </p:nvGrpSpPr>
      <p:grpSpPr>
        <a:xfrm>
          <a:off x="0" y="0"/>
          <a:ext cx="0" cy="0"/>
          <a:chOff x="0" y="0"/>
          <a:chExt cx="0" cy="0"/>
        </a:xfrm>
      </p:grpSpPr>
      <p:grpSp>
        <p:nvGrpSpPr>
          <p:cNvPr id="532" name="Shape 532"/>
          <p:cNvGrpSpPr/>
          <p:nvPr/>
        </p:nvGrpSpPr>
        <p:grpSpPr>
          <a:xfrm>
            <a:off x="0" y="148353"/>
            <a:ext cx="9144000" cy="6695066"/>
            <a:chOff x="0" y="148353"/>
            <a:chExt cx="9144000" cy="6695066"/>
          </a:xfrm>
        </p:grpSpPr>
        <p:pic>
          <p:nvPicPr>
            <p:cNvPr descr="linea.png" id="533" name="Shape 533"/>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534" name="Shape 53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35" name="Shape 535"/>
          <p:cNvSpPr txBox="1"/>
          <p:nvPr>
            <p:ph type="title"/>
          </p:nvPr>
        </p:nvSpPr>
        <p:spPr>
          <a:xfrm>
            <a:off x="457200" y="274638"/>
            <a:ext cx="687891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graphicFrame>
        <p:nvGraphicFramePr>
          <p:cNvPr id="536" name="Shape 536"/>
          <p:cNvGraphicFramePr/>
          <p:nvPr/>
        </p:nvGraphicFramePr>
        <p:xfrm>
          <a:off x="457200" y="2658387"/>
          <a:ext cx="3000000" cy="3000000"/>
        </p:xfrm>
        <a:graphic>
          <a:graphicData uri="http://schemas.openxmlformats.org/drawingml/2006/table">
            <a:tbl>
              <a:tblPr>
                <a:noFill/>
                <a:tableStyleId>{EDBA6E3E-D436-40E7-BD75-10628AA48F67}</a:tableStyleId>
              </a:tblPr>
              <a:tblGrid>
                <a:gridCol w="2170050"/>
                <a:gridCol w="1494125"/>
                <a:gridCol w="1165075"/>
                <a:gridCol w="1781700"/>
                <a:gridCol w="1618650"/>
              </a:tblGrid>
              <a:tr h="2409600">
                <a:tc>
                  <a:txBody>
                    <a:bodyPr>
                      <a:noAutofit/>
                    </a:bodyPr>
                    <a:lstStyle/>
                    <a:p>
                      <a:pPr indent="0" lvl="0" marL="0" marR="0" rtl="0" algn="l">
                        <a:lnSpc>
                          <a:spcPct val="100000"/>
                        </a:lnSpc>
                        <a:spcBef>
                          <a:spcPts val="0"/>
                        </a:spcBef>
                        <a:spcAft>
                          <a:spcPts val="0"/>
                        </a:spcAft>
                        <a:buNone/>
                      </a:pPr>
                      <a:r>
                        <a:t/>
                      </a:r>
                      <a:endParaRPr b="1" i="0" sz="1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br>
                        <a:rPr lang="es-ES" sz="1300" u="none" cap="none" strike="noStrike"/>
                      </a:br>
                      <a:br>
                        <a:rPr lang="es-ES" sz="1300" u="none" cap="none" strike="noStrike"/>
                      </a:br>
                      <a:br>
                        <a:rPr lang="es-ES" sz="1300" u="none" cap="none" strike="noStrike"/>
                      </a:br>
                      <a:br>
                        <a:rPr lang="es-ES" sz="1300" u="none" cap="none" strike="noStrike"/>
                      </a:br>
                      <a:r>
                        <a:rPr b="1" i="0" lang="es-ES" sz="1000" u="none" cap="none" strike="noStrike">
                          <a:solidFill>
                            <a:srgbClr val="1F497D"/>
                          </a:solidFill>
                          <a:latin typeface="Century Gothic"/>
                          <a:ea typeface="Century Gothic"/>
                          <a:cs typeface="Century Gothic"/>
                          <a:sym typeface="Century Gothic"/>
                        </a:rPr>
                        <a:t>7.</a:t>
                      </a:r>
                      <a:r>
                        <a:rPr b="0" i="0" lang="es-ES" sz="1000" u="none" cap="none" strike="noStrike">
                          <a:solidFill>
                            <a:srgbClr val="1F497D"/>
                          </a:solidFill>
                          <a:latin typeface="Century Gothic"/>
                          <a:ea typeface="Century Gothic"/>
                          <a:cs typeface="Century Gothic"/>
                          <a:sym typeface="Century Gothic"/>
                        </a:rPr>
                        <a:t> </a:t>
                      </a:r>
                      <a:r>
                        <a:rPr b="1" i="0" lang="es-ES" sz="1000" u="none" cap="none" strike="noStrike">
                          <a:solidFill>
                            <a:srgbClr val="1F497D"/>
                          </a:solidFill>
                          <a:latin typeface="Century Gothic"/>
                          <a:ea typeface="Century Gothic"/>
                          <a:cs typeface="Century Gothic"/>
                          <a:sym typeface="Century Gothic"/>
                        </a:rPr>
                        <a:t>Evaluar la información generada.</a:t>
                      </a:r>
                      <a:endParaRPr sz="1300" u="none" cap="none" strike="noStrike"/>
                    </a:p>
                    <a:p>
                      <a:pPr indent="0" lvl="0" marL="270510" marR="0" rtl="0" algn="l">
                        <a:lnSpc>
                          <a:spcPct val="100000"/>
                        </a:lnSpc>
                        <a:spcBef>
                          <a:spcPts val="0"/>
                        </a:spcBef>
                        <a:spcAft>
                          <a:spcPts val="0"/>
                        </a:spcAft>
                        <a:buNone/>
                      </a:pPr>
                      <a:r>
                        <a:rPr b="0" i="0" lang="es-ES" sz="1000" u="none" cap="none" strike="noStrike">
                          <a:solidFill>
                            <a:srgbClr val="1F497D"/>
                          </a:solidFill>
                          <a:latin typeface="Century Gothic"/>
                          <a:ea typeface="Century Gothic"/>
                          <a:cs typeface="Century Gothic"/>
                          <a:sym typeface="Century Gothic"/>
                        </a:rPr>
                        <a:t>¿Qué otras investigaciones o asignaturas se pueden  proponer para complementar el proyecto?</a:t>
                      </a:r>
                      <a:endParaRPr sz="1300" u="none" cap="none" strike="noStrike"/>
                    </a:p>
                    <a:p>
                      <a:pPr indent="0" lvl="0" marL="0" marR="0" rtl="0" algn="l">
                        <a:lnSpc>
                          <a:spcPct val="100000"/>
                        </a:lnSpc>
                        <a:spcBef>
                          <a:spcPts val="0"/>
                        </a:spcBef>
                        <a:spcAft>
                          <a:spcPts val="0"/>
                        </a:spcAft>
                        <a:buNone/>
                      </a:pPr>
                      <a:br>
                        <a:rPr lang="es-ES" sz="1300" u="none" cap="none" strike="noStrike"/>
                      </a:br>
                      <a:endParaRPr sz="1300" u="none" cap="none" strike="noStrike"/>
                    </a:p>
                  </a:txBody>
                  <a:tcPr marT="59300" marB="59300" marR="59300" marL="5930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br>
                        <a:rPr lang="es-ES" sz="1300" u="none" cap="none" strike="noStrike"/>
                      </a:br>
                      <a:br>
                        <a:rPr lang="es-ES" sz="1300" u="none" cap="none" strike="noStrike"/>
                      </a:br>
                      <a:br>
                        <a:rPr lang="es-ES" sz="1300" u="none" cap="none" strike="noStrike"/>
                      </a:br>
                      <a:br>
                        <a:rPr lang="es-ES" sz="1300" u="none" cap="none" strike="noStrike"/>
                      </a:br>
                      <a:br>
                        <a:rPr lang="es-ES" sz="1300" u="none" cap="none" strike="noStrike"/>
                      </a:br>
                      <a:r>
                        <a:rPr b="0" i="0" lang="es-ES" sz="1000" u="none" cap="none" strike="noStrike">
                          <a:solidFill>
                            <a:srgbClr val="000000"/>
                          </a:solidFill>
                          <a:latin typeface="Century Gothic"/>
                          <a:ea typeface="Century Gothic"/>
                          <a:cs typeface="Century Gothic"/>
                          <a:sym typeface="Century Gothic"/>
                        </a:rPr>
                        <a:t>Encuesta entre profesionales y personas en general: médicos, sacerdotes o religiosas, padres de familia, otras alumnas.</a:t>
                      </a:r>
                      <a:endParaRPr sz="1300" u="none" cap="none" strike="noStrike"/>
                    </a:p>
                  </a:txBody>
                  <a:tcPr marT="59300" marB="59300" marR="59300" marL="59300">
                    <a:lnL cap="flat" cmpd="sng" w="12700">
                      <a:solidFill>
                        <a:srgbClr val="1C4587"/>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br>
                        <a:rPr lang="es-ES" sz="1300" u="none" cap="none" strike="noStrike"/>
                      </a:br>
                      <a:br>
                        <a:rPr lang="es-ES" sz="1300" u="none" cap="none" strike="noStrike"/>
                      </a:br>
                      <a:br>
                        <a:rPr lang="es-ES" sz="1300" u="none" cap="none" strike="noStrike"/>
                      </a:br>
                      <a:br>
                        <a:rPr lang="es-ES" sz="1300" u="none" cap="none" strike="noStrike"/>
                      </a:br>
                      <a:br>
                        <a:rPr lang="es-ES" sz="1300" u="none" cap="none" strike="noStrike"/>
                      </a:br>
                      <a:r>
                        <a:rPr b="0" i="0" lang="es-ES" sz="1000" u="none" cap="none" strike="noStrike">
                          <a:solidFill>
                            <a:srgbClr val="000000"/>
                          </a:solidFill>
                          <a:latin typeface="Century Gothic"/>
                          <a:ea typeface="Century Gothic"/>
                          <a:cs typeface="Century Gothic"/>
                          <a:sym typeface="Century Gothic"/>
                        </a:rPr>
                        <a:t>Estadística</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000000"/>
                          </a:solidFill>
                          <a:latin typeface="Century Gothic"/>
                          <a:ea typeface="Century Gothic"/>
                          <a:cs typeface="Century Gothic"/>
                          <a:sym typeface="Century Gothic"/>
                        </a:rPr>
                        <a:t>Derecho</a:t>
                      </a:r>
                      <a:endParaRPr sz="1300" u="none" cap="none" strike="noStrike"/>
                    </a:p>
                  </a:txBody>
                  <a:tcPr marT="59300" marB="59300" marR="59300" marL="59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br>
                        <a:rPr lang="es-ES" sz="1300" u="none" cap="none" strike="noStrike"/>
                      </a:br>
                      <a:br>
                        <a:rPr lang="es-ES" sz="1300" u="none" cap="none" strike="noStrike"/>
                      </a:br>
                      <a:br>
                        <a:rPr lang="es-ES" sz="1300" u="none" cap="none" strike="noStrike"/>
                      </a:br>
                      <a:br>
                        <a:rPr lang="es-ES" sz="1300" u="none" cap="none" strike="noStrike"/>
                      </a:br>
                      <a:br>
                        <a:rPr lang="es-ES" sz="1300" u="none" cap="none" strike="noStrike"/>
                      </a:br>
                      <a:br>
                        <a:rPr lang="es-ES" sz="1300" u="none" cap="none" strike="noStrike"/>
                      </a:br>
                      <a:r>
                        <a:rPr b="0" i="0" lang="es-ES" sz="1000" u="none" cap="none" strike="noStrike">
                          <a:solidFill>
                            <a:srgbClr val="000000"/>
                          </a:solidFill>
                          <a:latin typeface="Century Gothic"/>
                          <a:ea typeface="Century Gothic"/>
                          <a:cs typeface="Century Gothic"/>
                          <a:sym typeface="Century Gothic"/>
                        </a:rPr>
                        <a:t>Anatomía</a:t>
                      </a:r>
                      <a:endParaRPr sz="1300" u="none" cap="none" strike="noStrike"/>
                    </a:p>
                  </a:txBody>
                  <a:tcPr marT="59300" marB="59300" marR="59300" marL="59300">
                    <a:lnL cap="flat" cmpd="sng" w="9525">
                      <a:solidFill>
                        <a:srgbClr val="000000"/>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br>
                        <a:rPr lang="es-ES" sz="1300" u="none" cap="none" strike="noStrike"/>
                      </a:br>
                      <a:br>
                        <a:rPr lang="es-ES" sz="1300" u="none" cap="none" strike="noStrike"/>
                      </a:br>
                      <a:br>
                        <a:rPr lang="es-ES" sz="1300" u="none" cap="none" strike="noStrike"/>
                      </a:br>
                      <a:br>
                        <a:rPr lang="es-ES" sz="1300" u="none" cap="none" strike="noStrike"/>
                      </a:br>
                      <a:br>
                        <a:rPr lang="es-ES" sz="1300" u="none" cap="none" strike="noStrike"/>
                      </a:br>
                      <a:r>
                        <a:rPr b="0" i="0" lang="es-ES" sz="1000" u="none" cap="none" strike="noStrike">
                          <a:solidFill>
                            <a:srgbClr val="000000"/>
                          </a:solidFill>
                          <a:latin typeface="Century Gothic"/>
                          <a:ea typeface="Century Gothic"/>
                          <a:cs typeface="Century Gothic"/>
                          <a:sym typeface="Century Gothic"/>
                        </a:rPr>
                        <a:t>Tratar de traer las posturas políticas. ¿Por qué se hace política con este tema? </a:t>
                      </a:r>
                      <a:endParaRPr sz="1300" u="none" cap="none" strike="noStrike"/>
                    </a:p>
                  </a:txBody>
                  <a:tcPr marT="59300" marB="59300" marR="59300" marL="59300">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r>
            </a:tbl>
          </a:graphicData>
        </a:graphic>
      </p:graphicFrame>
      <p:sp>
        <p:nvSpPr>
          <p:cNvPr id="537" name="Shape 537"/>
          <p:cNvSpPr txBox="1"/>
          <p:nvPr>
            <p:ph idx="1" type="body"/>
          </p:nvPr>
        </p:nvSpPr>
        <p:spPr>
          <a:xfrm>
            <a:off x="457200" y="1600200"/>
            <a:ext cx="8229600" cy="452596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br>
              <a:rPr b="0" i="0" lang="es-E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1" name="Shape 541"/>
        <p:cNvGrpSpPr/>
        <p:nvPr/>
      </p:nvGrpSpPr>
      <p:grpSpPr>
        <a:xfrm>
          <a:off x="0" y="0"/>
          <a:ext cx="0" cy="0"/>
          <a:chOff x="0" y="0"/>
          <a:chExt cx="0" cy="0"/>
        </a:xfrm>
      </p:grpSpPr>
      <p:grpSp>
        <p:nvGrpSpPr>
          <p:cNvPr id="542" name="Shape 542"/>
          <p:cNvGrpSpPr/>
          <p:nvPr/>
        </p:nvGrpSpPr>
        <p:grpSpPr>
          <a:xfrm>
            <a:off x="0" y="148353"/>
            <a:ext cx="9144000" cy="6695066"/>
            <a:chOff x="0" y="148353"/>
            <a:chExt cx="9144000" cy="6695066"/>
          </a:xfrm>
        </p:grpSpPr>
        <p:pic>
          <p:nvPicPr>
            <p:cNvPr descr="linea.png" id="543" name="Shape 543"/>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544" name="Shape 544"/>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45" name="Shape 545"/>
          <p:cNvSpPr txBox="1"/>
          <p:nvPr>
            <p:ph type="title"/>
          </p:nvPr>
        </p:nvSpPr>
        <p:spPr>
          <a:xfrm>
            <a:off x="457200" y="274638"/>
            <a:ext cx="687891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sp>
        <p:nvSpPr>
          <p:cNvPr id="546" name="Shape 546"/>
          <p:cNvSpPr txBox="1"/>
          <p:nvPr>
            <p:ph idx="1" type="body"/>
          </p:nvPr>
        </p:nvSpPr>
        <p:spPr>
          <a:xfrm>
            <a:off x="457200" y="3363044"/>
            <a:ext cx="263214" cy="1000274"/>
          </a:xfrm>
          <a:prstGeom prst="rect">
            <a:avLst/>
          </a:prstGeom>
          <a:noFill/>
          <a:ln>
            <a:noFill/>
          </a:ln>
        </p:spPr>
        <p:txBody>
          <a:bodyPr anchorCtr="0" anchor="ctr" bIns="0" lIns="91425" spcFirstLastPara="1" rIns="91425" wrap="square" tIns="0">
            <a:noAutofit/>
          </a:bodyPr>
          <a:lstStyle/>
          <a:p>
            <a:pPr indent="0" lvl="0" marL="0" marR="0" rtl="0" algn="l">
              <a:lnSpc>
                <a:spcPct val="100000"/>
              </a:lnSpc>
              <a:spcBef>
                <a:spcPts val="0"/>
              </a:spcBef>
              <a:spcAft>
                <a:spcPts val="0"/>
              </a:spcAft>
              <a:buClr>
                <a:srgbClr val="1C4587"/>
              </a:buClr>
              <a:buSzPts val="1100"/>
              <a:buFont typeface="Arial"/>
              <a:buNone/>
            </a:pPr>
            <a:r>
              <a:rPr b="1" i="0" lang="es-ES" sz="1100" u="none" cap="none" strike="noStrike">
                <a:solidFill>
                  <a:srgbClr val="1C4587"/>
                </a:solidFill>
                <a:latin typeface="Century Gothic"/>
                <a:ea typeface="Century Gothic"/>
                <a:cs typeface="Century Gothic"/>
                <a:sym typeface="Century Gothic"/>
              </a:rPr>
              <a:t>.</a:t>
            </a:r>
            <a:r>
              <a:rPr b="0" i="0" lang="es-ES" sz="1100" u="none" cap="none" strike="noStrike">
                <a:solidFill>
                  <a:srgbClr val="1C4587"/>
                </a:solidFill>
                <a:latin typeface="Century Gothic"/>
                <a:ea typeface="Century Gothic"/>
                <a:cs typeface="Century Gothic"/>
                <a:sym typeface="Century Gothic"/>
              </a:rPr>
              <a:t> </a:t>
            </a:r>
            <a:endParaRPr b="0" i="0" sz="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br>
              <a:rPr b="0" i="0" lang="es-E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47" name="Shape 547"/>
          <p:cNvSpPr/>
          <p:nvPr/>
        </p:nvSpPr>
        <p:spPr>
          <a:xfrm>
            <a:off x="1168400" y="1776290"/>
            <a:ext cx="4572000" cy="95410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s-ES" sz="1400" u="none" cap="none" strike="noStrike">
                <a:solidFill>
                  <a:srgbClr val="1C4587"/>
                </a:solidFill>
                <a:latin typeface="Century Gothic"/>
                <a:ea typeface="Century Gothic"/>
                <a:cs typeface="Century Gothic"/>
                <a:sym typeface="Century Gothic"/>
              </a:rPr>
              <a:t>VI. Tiempos que se dedicarán al proyecto cada semana.</a:t>
            </a:r>
            <a:r>
              <a:rPr b="0" i="0" lang="es-ES" sz="1400" u="none" cap="none" strike="noStrike">
                <a:solidFill>
                  <a:srgbClr val="1C4587"/>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s-E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graphicFrame>
        <p:nvGraphicFramePr>
          <p:cNvPr id="548" name="Shape 548"/>
          <p:cNvGraphicFramePr/>
          <p:nvPr/>
        </p:nvGraphicFramePr>
        <p:xfrm>
          <a:off x="457200" y="2619437"/>
          <a:ext cx="3000000" cy="3000000"/>
        </p:xfrm>
        <a:graphic>
          <a:graphicData uri="http://schemas.openxmlformats.org/drawingml/2006/table">
            <a:tbl>
              <a:tblPr>
                <a:noFill/>
                <a:tableStyleId>{EDBA6E3E-D436-40E7-BD75-10628AA48F67}</a:tableStyleId>
              </a:tblPr>
              <a:tblGrid>
                <a:gridCol w="4042775"/>
                <a:gridCol w="4186825"/>
              </a:tblGrid>
              <a:tr h="681900">
                <a:tc>
                  <a:txBody>
                    <a:bodyPr>
                      <a:noAutofit/>
                    </a:bodyPr>
                    <a:lstStyle/>
                    <a:p>
                      <a:pPr indent="-63500" lvl="0" marL="0" marR="0" rtl="0" algn="ctr">
                        <a:lnSpc>
                          <a:spcPct val="100000"/>
                        </a:lnSpc>
                        <a:spcBef>
                          <a:spcPts val="0"/>
                        </a:spcBef>
                        <a:spcAft>
                          <a:spcPts val="0"/>
                        </a:spcAft>
                        <a:buClr>
                          <a:srgbClr val="000000"/>
                        </a:buClr>
                        <a:buSzPts val="1000"/>
                        <a:buFont typeface="Arial"/>
                        <a:buAutoNum type="arabicPeriod"/>
                      </a:pPr>
                      <a:r>
                        <a:rPr b="0" i="0" lang="es-ES" sz="1000" u="none" cap="none" strike="noStrike">
                          <a:solidFill>
                            <a:srgbClr val="1C4587"/>
                          </a:solidFill>
                          <a:latin typeface="Century Gothic"/>
                          <a:ea typeface="Century Gothic"/>
                          <a:cs typeface="Century Gothic"/>
                          <a:sym typeface="Century Gothic"/>
                        </a:rPr>
                        <a:t>¿Cuántas horas se trabajarán de manera  </a:t>
                      </a:r>
                      <a:endParaRPr b="1" i="0" sz="1000" u="none" cap="none" strike="noStrike">
                        <a:solidFill>
                          <a:srgbClr val="1C4587"/>
                        </a:solidFill>
                        <a:latin typeface="Century Gothic"/>
                        <a:ea typeface="Century Gothic"/>
                        <a:cs typeface="Century Gothic"/>
                        <a:sym typeface="Century Gothic"/>
                      </a:endParaRPr>
                    </a:p>
                    <a:p>
                      <a:pPr indent="0" lvl="0" marL="457200" marR="0" rtl="0" algn="ctr">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disciplinaria ?</a:t>
                      </a:r>
                      <a:endParaRPr sz="1300" u="none" cap="none" strike="noStrike"/>
                    </a:p>
                  </a:txBody>
                  <a:tcPr marT="60025" marB="60025" marR="60025" marL="6002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None/>
                      </a:pPr>
                      <a:r>
                        <a:rPr b="1" i="0" lang="es-ES" sz="1000" u="none" cap="none" strike="noStrike">
                          <a:solidFill>
                            <a:srgbClr val="1C4587"/>
                          </a:solidFill>
                          <a:latin typeface="Century Gothic"/>
                          <a:ea typeface="Century Gothic"/>
                          <a:cs typeface="Century Gothic"/>
                          <a:sym typeface="Century Gothic"/>
                        </a:rPr>
                        <a:t>2</a:t>
                      </a:r>
                      <a:r>
                        <a:rPr b="0" i="0" lang="es-ES" sz="1000" u="none" cap="none" strike="noStrike">
                          <a:solidFill>
                            <a:srgbClr val="1C4587"/>
                          </a:solidFill>
                          <a:latin typeface="Century Gothic"/>
                          <a:ea typeface="Century Gothic"/>
                          <a:cs typeface="Century Gothic"/>
                          <a:sym typeface="Century Gothic"/>
                        </a:rPr>
                        <a:t>.  ¿Cuántas horas se trabajarán de manera interdisciplinaria?</a:t>
                      </a:r>
                      <a:endParaRPr sz="1300" u="none" cap="none" strike="noStrike"/>
                    </a:p>
                    <a:p>
                      <a:pPr indent="0" lvl="0" marL="0" marR="0" rtl="0" algn="l">
                        <a:lnSpc>
                          <a:spcPct val="100000"/>
                        </a:lnSpc>
                        <a:spcBef>
                          <a:spcPts val="0"/>
                        </a:spcBef>
                        <a:spcAft>
                          <a:spcPts val="0"/>
                        </a:spcAft>
                        <a:buNone/>
                      </a:pPr>
                      <a:br>
                        <a:rPr lang="es-ES" sz="1300" u="none" cap="none" strike="noStrike"/>
                      </a:br>
                      <a:endParaRPr sz="1300" u="none" cap="none" strike="noStrike"/>
                    </a:p>
                  </a:txBody>
                  <a:tcPr marT="60025" marB="60025" marR="60025" marL="6002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r>
              <a:tr h="1805600">
                <a:tc>
                  <a:txBody>
                    <a:bodyPr>
                      <a:noAutofit/>
                    </a:bodyPr>
                    <a:lstStyle/>
                    <a:p>
                      <a:pPr indent="0" lvl="0" marL="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Una hora a la semana durante cuatro semanas en el salón de clase, únicamente para revisiones parciales de lo que han investigado.</a:t>
                      </a:r>
                      <a:endParaRPr sz="1300" u="none" cap="none" strike="noStrike"/>
                    </a:p>
                    <a:p>
                      <a:pPr indent="0" lvl="0" marL="0" marR="0" rtl="0" algn="l">
                        <a:lnSpc>
                          <a:spcPct val="100000"/>
                        </a:lnSpc>
                        <a:spcBef>
                          <a:spcPts val="0"/>
                        </a:spcBef>
                        <a:spcAft>
                          <a:spcPts val="0"/>
                        </a:spcAft>
                        <a:buNone/>
                      </a:pPr>
                      <a:br>
                        <a:rPr lang="es-ES" sz="1300" u="none" cap="none" strike="noStrike"/>
                      </a:br>
                      <a:br>
                        <a:rPr lang="es-ES" sz="1300" u="none" cap="none" strike="noStrike"/>
                      </a:br>
                      <a:br>
                        <a:rPr lang="es-ES" sz="1300" u="none" cap="none" strike="noStrike"/>
                      </a:br>
                      <a:br>
                        <a:rPr lang="es-ES" sz="1300" u="none" cap="none" strike="noStrike"/>
                      </a:br>
                      <a:br>
                        <a:rPr lang="es-ES" sz="1300" u="none" cap="none" strike="noStrike"/>
                      </a:br>
                      <a:endParaRPr sz="1300" u="none" cap="none" strike="noStrike"/>
                    </a:p>
                  </a:txBody>
                  <a:tcPr marT="60025" marB="60025" marR="60025" marL="6002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5 hrs.:</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1 hr. entre dos disciplinas</a:t>
                      </a:r>
                      <a:endParaRPr sz="1300" u="none" cap="none" strike="noStrike"/>
                    </a:p>
                    <a:p>
                      <a:pPr indent="0" lvl="0" marL="0" marR="0" rtl="0" algn="l">
                        <a:lnSpc>
                          <a:spcPct val="100000"/>
                        </a:lnSpc>
                        <a:spcBef>
                          <a:spcPts val="0"/>
                        </a:spcBef>
                        <a:spcAft>
                          <a:spcPts val="0"/>
                        </a:spcAft>
                        <a:buNone/>
                      </a:pPr>
                      <a:r>
                        <a:rPr b="0" i="0" lang="es-ES" sz="1000" u="none" cap="none" strike="noStrike">
                          <a:solidFill>
                            <a:srgbClr val="1C4587"/>
                          </a:solidFill>
                          <a:latin typeface="Century Gothic"/>
                          <a:ea typeface="Century Gothic"/>
                          <a:cs typeface="Century Gothic"/>
                          <a:sym typeface="Century Gothic"/>
                        </a:rPr>
                        <a:t>2 hrs. entre las cuatro. </a:t>
                      </a:r>
                      <a:endParaRPr sz="1300" u="none" cap="none" strike="noStrike"/>
                    </a:p>
                  </a:txBody>
                  <a:tcPr marT="60025" marB="60025" marR="60025" marL="6002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r>
            </a:tbl>
          </a:graphicData>
        </a:graphic>
      </p:graphicFrame>
      <p:sp>
        <p:nvSpPr>
          <p:cNvPr id="549" name="Shape 549"/>
          <p:cNvSpPr/>
          <p:nvPr/>
        </p:nvSpPr>
        <p:spPr>
          <a:xfrm>
            <a:off x="457200" y="2619375"/>
            <a:ext cx="9144000" cy="457200"/>
          </a:xfrm>
          <a:prstGeom prst="rect">
            <a:avLst/>
          </a:prstGeom>
          <a:noFill/>
          <a:ln>
            <a:noFill/>
          </a:ln>
        </p:spPr>
        <p:txBody>
          <a:bodyPr anchorCtr="0" anchor="ctr" bIns="0" lIns="91425" spcFirstLastPara="1" rIns="91425" wrap="square" tIns="0">
            <a:noAutofit/>
          </a:bodyPr>
          <a:lstStyle/>
          <a:p>
            <a:pPr indent="0" lvl="0" marL="0" marR="0" rtl="0" algn="l">
              <a:lnSpc>
                <a:spcPct val="100000"/>
              </a:lnSpc>
              <a:spcBef>
                <a:spcPts val="0"/>
              </a:spcBef>
              <a:spcAft>
                <a:spcPts val="0"/>
              </a:spcAft>
              <a:buClr>
                <a:schemeClr val="dk1"/>
              </a:buClr>
              <a:buSzPts val="1800"/>
              <a:buFont typeface="Arial"/>
              <a:buNone/>
            </a:pPr>
            <a:br>
              <a:rPr b="0" i="0" lang="es-E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grpSp>
        <p:nvGrpSpPr>
          <p:cNvPr id="554" name="Shape 554"/>
          <p:cNvGrpSpPr/>
          <p:nvPr/>
        </p:nvGrpSpPr>
        <p:grpSpPr>
          <a:xfrm>
            <a:off x="0" y="148353"/>
            <a:ext cx="9144000" cy="6695066"/>
            <a:chOff x="0" y="148353"/>
            <a:chExt cx="9144000" cy="6695066"/>
          </a:xfrm>
        </p:grpSpPr>
        <p:pic>
          <p:nvPicPr>
            <p:cNvPr descr="linea.png" id="555" name="Shape 555"/>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556" name="Shape 556"/>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57" name="Shape 557"/>
          <p:cNvSpPr txBox="1"/>
          <p:nvPr>
            <p:ph type="title"/>
          </p:nvPr>
        </p:nvSpPr>
        <p:spPr>
          <a:xfrm>
            <a:off x="457200" y="274638"/>
            <a:ext cx="687891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sp>
        <p:nvSpPr>
          <p:cNvPr id="558" name="Shape 55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431800" lvl="0" marL="457200" marR="0" rtl="0" algn="l">
              <a:lnSpc>
                <a:spcPct val="100000"/>
              </a:lnSpc>
              <a:spcBef>
                <a:spcPts val="0"/>
              </a:spcBef>
              <a:spcAft>
                <a:spcPts val="0"/>
              </a:spcAft>
              <a:buClr>
                <a:schemeClr val="dk1"/>
              </a:buClr>
              <a:buSzPts val="3200"/>
              <a:buFont typeface="Arial"/>
              <a:buChar char="•"/>
            </a:pPr>
            <a:r>
              <a:rPr b="1" i="0" lang="es-ES" sz="1400" u="none" cap="none" strike="noStrike">
                <a:solidFill>
                  <a:srgbClr val="1C4587"/>
                </a:solidFill>
                <a:latin typeface="Century Gothic"/>
                <a:ea typeface="Century Gothic"/>
                <a:cs typeface="Century Gothic"/>
                <a:sym typeface="Century Gothic"/>
              </a:rPr>
              <a:t>VII. Presentación del proyecto</a:t>
            </a:r>
            <a:r>
              <a:rPr b="1" i="0" lang="es-ES" sz="1400" u="none" cap="none" strike="noStrike">
                <a:solidFill>
                  <a:srgbClr val="000000"/>
                </a:solidFill>
                <a:latin typeface="Century Gothic"/>
                <a:ea typeface="Century Gothic"/>
                <a:cs typeface="Century Gothic"/>
                <a:sym typeface="Century Gothic"/>
              </a:rPr>
              <a:t> </a:t>
            </a:r>
            <a:r>
              <a:rPr b="1" i="0" lang="es-ES" sz="1400" u="none" cap="none" strike="noStrike">
                <a:solidFill>
                  <a:srgbClr val="0EB1A9"/>
                </a:solidFill>
                <a:latin typeface="Century Gothic"/>
                <a:ea typeface="Century Gothic"/>
                <a:cs typeface="Century Gothic"/>
                <a:sym typeface="Century Gothic"/>
              </a:rPr>
              <a:t>(producto).</a:t>
            </a:r>
            <a:endParaRPr b="0" i="0" sz="1400" u="none" cap="none" strike="noStrike">
              <a:solidFill>
                <a:schemeClr val="dk1"/>
              </a:solidFill>
              <a:latin typeface="Calibri"/>
              <a:ea typeface="Calibri"/>
              <a:cs typeface="Calibri"/>
              <a:sym typeface="Calibri"/>
            </a:endParaRPr>
          </a:p>
          <a:p>
            <a:pPr indent="0" lvl="0" marL="25400" marR="0" rtl="0" algn="l">
              <a:lnSpc>
                <a:spcPct val="100000"/>
              </a:lnSpc>
              <a:spcBef>
                <a:spcPts val="640"/>
              </a:spcBef>
              <a:spcAft>
                <a:spcPts val="0"/>
              </a:spcAft>
              <a:buClr>
                <a:schemeClr val="dk1"/>
              </a:buClr>
              <a:buSzPts val="3200"/>
              <a:buFont typeface="Arial"/>
              <a:buNone/>
            </a:pPr>
            <a:br>
              <a:rPr b="0" i="0" lang="es-ES" sz="1400" u="none" cap="none" strike="noStrike">
                <a:solidFill>
                  <a:schemeClr val="dk1"/>
                </a:solidFill>
                <a:latin typeface="Calibri"/>
                <a:ea typeface="Calibri"/>
                <a:cs typeface="Calibri"/>
                <a:sym typeface="Calibri"/>
              </a:rPr>
            </a:br>
            <a:endParaRPr b="0" i="0" sz="1400" u="none" cap="none" strike="noStrike">
              <a:solidFill>
                <a:schemeClr val="dk1"/>
              </a:solidFill>
              <a:latin typeface="Calibri"/>
              <a:ea typeface="Calibri"/>
              <a:cs typeface="Calibri"/>
              <a:sym typeface="Calibri"/>
            </a:endParaRPr>
          </a:p>
        </p:txBody>
      </p:sp>
      <p:graphicFrame>
        <p:nvGraphicFramePr>
          <p:cNvPr id="559" name="Shape 559"/>
          <p:cNvGraphicFramePr/>
          <p:nvPr/>
        </p:nvGraphicFramePr>
        <p:xfrm>
          <a:off x="457200" y="2727485"/>
          <a:ext cx="3000000" cy="3000000"/>
        </p:xfrm>
        <a:graphic>
          <a:graphicData uri="http://schemas.openxmlformats.org/drawingml/2006/table">
            <a:tbl>
              <a:tblPr>
                <a:noFill/>
                <a:tableStyleId>{EDBA6E3E-D436-40E7-BD75-10628AA48F67}</a:tableStyleId>
              </a:tblPr>
              <a:tblGrid>
                <a:gridCol w="8229600"/>
              </a:tblGrid>
              <a:tr h="437000">
                <a:tc>
                  <a:txBody>
                    <a:bodyPr>
                      <a:noAutofit/>
                    </a:bodyPr>
                    <a:lstStyle/>
                    <a:p>
                      <a:pPr indent="-63500" lvl="0" marL="0" marR="0" rtl="0" algn="ctr">
                        <a:lnSpc>
                          <a:spcPct val="100000"/>
                        </a:lnSpc>
                        <a:spcBef>
                          <a:spcPts val="0"/>
                        </a:spcBef>
                        <a:spcAft>
                          <a:spcPts val="0"/>
                        </a:spcAft>
                        <a:buClr>
                          <a:srgbClr val="000000"/>
                        </a:buClr>
                        <a:buSzPts val="1000"/>
                        <a:buFont typeface="Arial"/>
                        <a:buAutoNum type="arabicPeriod"/>
                      </a:pPr>
                      <a:r>
                        <a:rPr b="0" i="0" lang="es-ES" sz="1000" u="none" cap="none" strike="noStrike">
                          <a:solidFill>
                            <a:srgbClr val="1C4587"/>
                          </a:solidFill>
                          <a:latin typeface="Century Gothic"/>
                          <a:ea typeface="Century Gothic"/>
                          <a:cs typeface="Century Gothic"/>
                          <a:sym typeface="Century Gothic"/>
                        </a:rPr>
                        <a:t>¿Qué se presentará?   </a:t>
                      </a:r>
                      <a:r>
                        <a:rPr b="1" i="0" lang="es-ES" sz="1000" u="none" cap="none" strike="noStrike">
                          <a:solidFill>
                            <a:srgbClr val="1C4587"/>
                          </a:solidFill>
                          <a:latin typeface="Century Gothic"/>
                          <a:ea typeface="Century Gothic"/>
                          <a:cs typeface="Century Gothic"/>
                          <a:sym typeface="Century Gothic"/>
                        </a:rPr>
                        <a:t>2</a:t>
                      </a:r>
                      <a:r>
                        <a:rPr b="0" i="0" lang="es-ES" sz="1000" u="none" cap="none" strike="noStrike">
                          <a:solidFill>
                            <a:srgbClr val="1C4587"/>
                          </a:solidFill>
                          <a:latin typeface="Century Gothic"/>
                          <a:ea typeface="Century Gothic"/>
                          <a:cs typeface="Century Gothic"/>
                          <a:sym typeface="Century Gothic"/>
                        </a:rPr>
                        <a:t>. ¿Cuándo?   </a:t>
                      </a:r>
                      <a:r>
                        <a:rPr b="1" i="0" lang="es-ES" sz="1000" u="none" cap="none" strike="noStrike">
                          <a:solidFill>
                            <a:srgbClr val="1C4587"/>
                          </a:solidFill>
                          <a:latin typeface="Century Gothic"/>
                          <a:ea typeface="Century Gothic"/>
                          <a:cs typeface="Century Gothic"/>
                          <a:sym typeface="Century Gothic"/>
                        </a:rPr>
                        <a:t>3.</a:t>
                      </a:r>
                      <a:r>
                        <a:rPr b="0" i="0" lang="es-ES" sz="1000" u="none" cap="none" strike="noStrike">
                          <a:solidFill>
                            <a:srgbClr val="1C4587"/>
                          </a:solidFill>
                          <a:latin typeface="Century Gothic"/>
                          <a:ea typeface="Century Gothic"/>
                          <a:cs typeface="Century Gothic"/>
                          <a:sym typeface="Century Gothic"/>
                        </a:rPr>
                        <a:t> ¿Cómo?  4. ¿Dónde?   </a:t>
                      </a:r>
                      <a:r>
                        <a:rPr b="1" i="0" lang="es-ES" sz="1000" u="none" cap="none" strike="noStrike">
                          <a:solidFill>
                            <a:srgbClr val="1C4587"/>
                          </a:solidFill>
                          <a:latin typeface="Century Gothic"/>
                          <a:ea typeface="Century Gothic"/>
                          <a:cs typeface="Century Gothic"/>
                          <a:sym typeface="Century Gothic"/>
                        </a:rPr>
                        <a:t>4</a:t>
                      </a:r>
                      <a:r>
                        <a:rPr b="0" i="0" lang="es-ES" sz="1000" u="none" cap="none" strike="noStrike">
                          <a:solidFill>
                            <a:srgbClr val="1C4587"/>
                          </a:solidFill>
                          <a:latin typeface="Century Gothic"/>
                          <a:ea typeface="Century Gothic"/>
                          <a:cs typeface="Century Gothic"/>
                          <a:sym typeface="Century Gothic"/>
                        </a:rPr>
                        <a:t>. ¿Con qué?</a:t>
                      </a:r>
                      <a:endParaRPr b="1" i="0" sz="1000" u="none" cap="none" strike="noStrike">
                        <a:solidFill>
                          <a:srgbClr val="1C4587"/>
                        </a:solidFill>
                        <a:latin typeface="Arial"/>
                        <a:ea typeface="Arial"/>
                        <a:cs typeface="Arial"/>
                        <a:sym typeface="Arial"/>
                      </a:endParaRPr>
                    </a:p>
                    <a:p>
                      <a:pPr indent="0" lvl="0" marL="457200" marR="0" rtl="0" algn="ctr">
                        <a:lnSpc>
                          <a:spcPct val="100000"/>
                        </a:lnSpc>
                        <a:spcBef>
                          <a:spcPts val="0"/>
                        </a:spcBef>
                        <a:spcAft>
                          <a:spcPts val="0"/>
                        </a:spcAft>
                        <a:buNone/>
                      </a:pPr>
                      <a:r>
                        <a:rPr b="1" i="0" lang="es-ES" sz="1000" u="none" cap="none" strike="noStrike">
                          <a:solidFill>
                            <a:srgbClr val="1C4587"/>
                          </a:solidFill>
                          <a:latin typeface="Century Gothic"/>
                          <a:ea typeface="Century Gothic"/>
                          <a:cs typeface="Century Gothic"/>
                          <a:sym typeface="Century Gothic"/>
                        </a:rPr>
                        <a:t>5</a:t>
                      </a:r>
                      <a:r>
                        <a:rPr b="0" i="0" lang="es-ES" sz="1000" u="none" cap="none" strike="noStrike">
                          <a:solidFill>
                            <a:srgbClr val="1C4587"/>
                          </a:solidFill>
                          <a:latin typeface="Century Gothic"/>
                          <a:ea typeface="Century Gothic"/>
                          <a:cs typeface="Century Gothic"/>
                          <a:sym typeface="Century Gothic"/>
                        </a:rPr>
                        <a:t>. ¿A quién, por qué y para qué?  </a:t>
                      </a:r>
                      <a:endParaRPr sz="1300" u="none" cap="none" strike="noStrike"/>
                    </a:p>
                  </a:txBody>
                  <a:tcPr marT="60025" marB="60025" marR="60025" marL="6002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r>
              <a:tr h="1834400">
                <a:tc>
                  <a:txBody>
                    <a:bodyPr>
                      <a:noAutofit/>
                    </a:bodyPr>
                    <a:lstStyle/>
                    <a:p>
                      <a:pPr indent="-82550" lvl="0" marL="0" marR="0" rtl="0" algn="l">
                        <a:lnSpc>
                          <a:spcPct val="100000"/>
                        </a:lnSpc>
                        <a:spcBef>
                          <a:spcPts val="0"/>
                        </a:spcBef>
                        <a:spcAft>
                          <a:spcPts val="0"/>
                        </a:spcAft>
                        <a:buClr>
                          <a:srgbClr val="000000"/>
                        </a:buClr>
                        <a:buSzPts val="1300"/>
                        <a:buFont typeface="Arial"/>
                        <a:buAutoNum type="arabicPeriod"/>
                      </a:pPr>
                      <a:br>
                        <a:rPr lang="es-ES" sz="1300" u="none" cap="none" strike="noStrike"/>
                      </a:br>
                      <a:r>
                        <a:rPr b="0" i="0" lang="es-ES" sz="1000" u="none" cap="none" strike="noStrike">
                          <a:solidFill>
                            <a:srgbClr val="1C4587"/>
                          </a:solidFill>
                          <a:latin typeface="Century Gothic"/>
                          <a:ea typeface="Century Gothic"/>
                          <a:cs typeface="Century Gothic"/>
                          <a:sym typeface="Century Gothic"/>
                        </a:rPr>
                        <a:t>En la primera parte (de investigación) se presentará el aborto como un problema complejo que abarca la cuestión médica, ética y teológica. En esta primera etapa, las evidencias serán de tipo teórico: diagramas, resúmenes y fichas de trabajo.</a:t>
                      </a:r>
                      <a:endParaRPr/>
                    </a:p>
                    <a:p>
                      <a:pPr indent="-63500" lvl="0" marL="0" marR="0" rtl="0" algn="l">
                        <a:lnSpc>
                          <a:spcPct val="100000"/>
                        </a:lnSpc>
                        <a:spcBef>
                          <a:spcPts val="0"/>
                        </a:spcBef>
                        <a:spcAft>
                          <a:spcPts val="0"/>
                        </a:spcAft>
                        <a:buClr>
                          <a:srgbClr val="000000"/>
                        </a:buClr>
                        <a:buSzPts val="1000"/>
                        <a:buFont typeface="Arial"/>
                        <a:buAutoNum type="arabicPeriod"/>
                      </a:pPr>
                      <a:r>
                        <a:rPr b="0" i="0" lang="es-ES" sz="1000" u="none" cap="none" strike="noStrike">
                          <a:solidFill>
                            <a:srgbClr val="1C4587"/>
                          </a:solidFill>
                          <a:latin typeface="Century Gothic"/>
                          <a:ea typeface="Century Gothic"/>
                          <a:cs typeface="Century Gothic"/>
                          <a:sym typeface="Century Gothic"/>
                        </a:rPr>
                        <a:t>En la segunda parte cada grupo discutirá preguntas centrales: ¿qué entendemos como vida humana? ¿qué es el aborto? ¿por qué abortar/no abortar? ¿hay relación entre el concepto de vida humana y la decisión de abortar? </a:t>
                      </a:r>
                      <a:endParaRPr/>
                    </a:p>
                    <a:p>
                      <a:pPr indent="-63500" lvl="0" marL="0" marR="0" rtl="0" algn="l">
                        <a:lnSpc>
                          <a:spcPct val="100000"/>
                        </a:lnSpc>
                        <a:spcBef>
                          <a:spcPts val="0"/>
                        </a:spcBef>
                        <a:spcAft>
                          <a:spcPts val="0"/>
                        </a:spcAft>
                        <a:buClr>
                          <a:srgbClr val="000000"/>
                        </a:buClr>
                        <a:buSzPts val="1000"/>
                        <a:buFont typeface="Arial"/>
                        <a:buAutoNum type="arabicPeriod"/>
                      </a:pPr>
                      <a:r>
                        <a:rPr b="0" i="0" lang="es-ES" sz="1000" u="none" cap="none" strike="noStrike">
                          <a:solidFill>
                            <a:srgbClr val="1C4587"/>
                          </a:solidFill>
                          <a:latin typeface="Century Gothic"/>
                          <a:ea typeface="Century Gothic"/>
                          <a:cs typeface="Century Gothic"/>
                          <a:sym typeface="Century Gothic"/>
                        </a:rPr>
                        <a:t>Tercera parte: representación dramática de una escena de aborto y otra de no-aborto. La representación debe presentar, mínimo a tres personajes: un médico, la madre y el padre y los personajes circunstanciales. Asimismo, en cada una deben aparecer los elementos médico, teológicos y filosóficos que integran la cuestión. </a:t>
                      </a:r>
                      <a:endParaRPr/>
                    </a:p>
                    <a:p>
                      <a:pPr indent="0" lvl="0" marL="0" marR="0" rtl="0" algn="l">
                        <a:lnSpc>
                          <a:spcPct val="100000"/>
                        </a:lnSpc>
                        <a:spcBef>
                          <a:spcPts val="0"/>
                        </a:spcBef>
                        <a:spcAft>
                          <a:spcPts val="0"/>
                        </a:spcAft>
                        <a:buNone/>
                      </a:pPr>
                      <a:br>
                        <a:rPr lang="es-ES" sz="1300" u="none" cap="none" strike="noStrike"/>
                      </a:br>
                      <a:endParaRPr sz="1300" u="none" cap="none" strike="noStrike"/>
                    </a:p>
                  </a:txBody>
                  <a:tcPr marT="60025" marB="60025" marR="60025" marL="6002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r>
            </a:tbl>
          </a:graphicData>
        </a:graphic>
      </p:graphicFrame>
      <p:sp>
        <p:nvSpPr>
          <p:cNvPr id="560" name="Shape 560"/>
          <p:cNvSpPr/>
          <p:nvPr/>
        </p:nvSpPr>
        <p:spPr>
          <a:xfrm>
            <a:off x="457200" y="2727325"/>
            <a:ext cx="9144000" cy="457200"/>
          </a:xfrm>
          <a:prstGeom prst="rect">
            <a:avLst/>
          </a:prstGeom>
          <a:noFill/>
          <a:ln>
            <a:noFill/>
          </a:ln>
        </p:spPr>
        <p:txBody>
          <a:bodyPr anchorCtr="0" anchor="ctr" bIns="0" lIns="91425" spcFirstLastPara="1" rIns="91425" wrap="square" tIns="0">
            <a:noAutofit/>
          </a:bodyPr>
          <a:lstStyle/>
          <a:p>
            <a:pPr indent="0" lvl="0" marL="0" marR="0" rtl="0" algn="l">
              <a:lnSpc>
                <a:spcPct val="100000"/>
              </a:lnSpc>
              <a:spcBef>
                <a:spcPts val="0"/>
              </a:spcBef>
              <a:spcAft>
                <a:spcPts val="0"/>
              </a:spcAft>
              <a:buClr>
                <a:schemeClr val="dk1"/>
              </a:buClr>
              <a:buSzPts val="1800"/>
              <a:buFont typeface="Arial"/>
              <a:buNone/>
            </a:pPr>
            <a:br>
              <a:rPr b="0" i="0" lang="es-E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grpSp>
        <p:nvGrpSpPr>
          <p:cNvPr id="565" name="Shape 565"/>
          <p:cNvGrpSpPr/>
          <p:nvPr/>
        </p:nvGrpSpPr>
        <p:grpSpPr>
          <a:xfrm>
            <a:off x="0" y="148353"/>
            <a:ext cx="9144000" cy="6695066"/>
            <a:chOff x="0" y="148353"/>
            <a:chExt cx="9144000" cy="6695066"/>
          </a:xfrm>
        </p:grpSpPr>
        <p:pic>
          <p:nvPicPr>
            <p:cNvPr descr="linea.png" id="566" name="Shape 566"/>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567" name="Shape 567"/>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68" name="Shape 568"/>
          <p:cNvSpPr txBox="1"/>
          <p:nvPr>
            <p:ph type="title"/>
          </p:nvPr>
        </p:nvSpPr>
        <p:spPr>
          <a:xfrm>
            <a:off x="457200" y="274638"/>
            <a:ext cx="687891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Elaboración del proyecto</a:t>
            </a:r>
            <a:endParaRPr b="0" i="0" sz="4400" u="none" cap="none" strike="noStrike">
              <a:solidFill>
                <a:schemeClr val="dk1"/>
              </a:solidFill>
              <a:latin typeface="Calibri"/>
              <a:ea typeface="Calibri"/>
              <a:cs typeface="Calibri"/>
              <a:sym typeface="Calibri"/>
            </a:endParaRPr>
          </a:p>
        </p:txBody>
      </p:sp>
      <p:sp>
        <p:nvSpPr>
          <p:cNvPr id="569" name="Shape 569"/>
          <p:cNvSpPr txBox="1"/>
          <p:nvPr>
            <p:ph idx="1" type="body"/>
          </p:nvPr>
        </p:nvSpPr>
        <p:spPr>
          <a:xfrm>
            <a:off x="566056" y="1146630"/>
            <a:ext cx="8120743" cy="4979534"/>
          </a:xfrm>
          <a:prstGeom prst="rect">
            <a:avLst/>
          </a:prstGeom>
          <a:noFill/>
          <a:ln>
            <a:noFill/>
          </a:ln>
        </p:spPr>
        <p:txBody>
          <a:bodyPr anchorCtr="0" anchor="t" bIns="45700" lIns="91425" spcFirstLastPara="1" rIns="91425" wrap="square" tIns="45700">
            <a:noAutofit/>
          </a:bodyPr>
          <a:lstStyle/>
          <a:p>
            <a:pPr indent="-431800" lvl="0" marL="457200" marR="0" rtl="0" algn="l">
              <a:lnSpc>
                <a:spcPct val="100000"/>
              </a:lnSpc>
              <a:spcBef>
                <a:spcPts val="0"/>
              </a:spcBef>
              <a:spcAft>
                <a:spcPts val="0"/>
              </a:spcAft>
              <a:buClr>
                <a:schemeClr val="dk1"/>
              </a:buClr>
              <a:buSzPts val="3200"/>
              <a:buFont typeface="Arial"/>
              <a:buChar char="•"/>
            </a:pPr>
            <a:r>
              <a:rPr b="1" i="0" lang="es-ES" sz="1800" u="none" cap="none" strike="noStrike">
                <a:solidFill>
                  <a:srgbClr val="1C4587"/>
                </a:solidFill>
                <a:latin typeface="Century Gothic"/>
                <a:ea typeface="Century Gothic"/>
                <a:cs typeface="Century Gothic"/>
                <a:sym typeface="Century Gothic"/>
              </a:rPr>
              <a:t>VIII. Evaluación del Proyecto.</a:t>
            </a:r>
            <a:endParaRPr b="0" i="0" sz="1800" u="none" cap="none" strike="noStrike">
              <a:solidFill>
                <a:schemeClr val="dk1"/>
              </a:solidFill>
              <a:latin typeface="Calibri"/>
              <a:ea typeface="Calibri"/>
              <a:cs typeface="Calibri"/>
              <a:sym typeface="Calibri"/>
            </a:endParaRPr>
          </a:p>
          <a:p>
            <a:pPr indent="0" lvl="0" marL="25400" marR="0" rtl="0" algn="l">
              <a:lnSpc>
                <a:spcPct val="100000"/>
              </a:lnSpc>
              <a:spcBef>
                <a:spcPts val="640"/>
              </a:spcBef>
              <a:spcAft>
                <a:spcPts val="0"/>
              </a:spcAft>
              <a:buClr>
                <a:schemeClr val="dk1"/>
              </a:buClr>
              <a:buSzPts val="3200"/>
              <a:buFont typeface="Arial"/>
              <a:buNone/>
            </a:pPr>
            <a:br>
              <a:rPr b="0" i="0" lang="es-E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graphicFrame>
        <p:nvGraphicFramePr>
          <p:cNvPr id="570" name="Shape 570"/>
          <p:cNvGraphicFramePr/>
          <p:nvPr/>
        </p:nvGraphicFramePr>
        <p:xfrm>
          <a:off x="967739" y="1563464"/>
          <a:ext cx="3000000" cy="3000000"/>
        </p:xfrm>
        <a:graphic>
          <a:graphicData uri="http://schemas.openxmlformats.org/drawingml/2006/table">
            <a:tbl>
              <a:tblPr>
                <a:noFill/>
                <a:tableStyleId>{EDBA6E3E-D436-40E7-BD75-10628AA48F67}</a:tableStyleId>
              </a:tblPr>
              <a:tblGrid>
                <a:gridCol w="2271400"/>
                <a:gridCol w="2271400"/>
                <a:gridCol w="2665725"/>
              </a:tblGrid>
              <a:tr h="736100">
                <a:tc>
                  <a:txBody>
                    <a:bodyPr>
                      <a:noAutofit/>
                    </a:bodyPr>
                    <a:lstStyle/>
                    <a:p>
                      <a:pPr indent="0" lvl="0" marL="0" marR="0" rtl="0" algn="ctr">
                        <a:lnSpc>
                          <a:spcPct val="100000"/>
                        </a:lnSpc>
                        <a:spcBef>
                          <a:spcPts val="0"/>
                        </a:spcBef>
                        <a:spcAft>
                          <a:spcPts val="0"/>
                        </a:spcAft>
                        <a:buNone/>
                      </a:pPr>
                      <a:r>
                        <a:rPr b="0" i="0" lang="es-ES" sz="900" u="none" cap="none" strike="noStrike">
                          <a:solidFill>
                            <a:srgbClr val="1C4587"/>
                          </a:solidFill>
                          <a:latin typeface="Century Gothic"/>
                          <a:ea typeface="Century Gothic"/>
                          <a:cs typeface="Century Gothic"/>
                          <a:sym typeface="Century Gothic"/>
                        </a:rPr>
                        <a:t>1. ¿Qué aspectos se evaluarán?</a:t>
                      </a:r>
                      <a:endParaRPr sz="1200" u="none" cap="none" strike="noStrike"/>
                    </a:p>
                    <a:p>
                      <a:pPr indent="0" lvl="0" marL="0" marR="0" rtl="0" algn="l">
                        <a:lnSpc>
                          <a:spcPct val="100000"/>
                        </a:lnSpc>
                        <a:spcBef>
                          <a:spcPts val="0"/>
                        </a:spcBef>
                        <a:spcAft>
                          <a:spcPts val="0"/>
                        </a:spcAft>
                        <a:buNone/>
                      </a:pPr>
                      <a:br>
                        <a:rPr lang="es-ES" sz="1200" u="none" cap="none" strike="noStrike"/>
                      </a:br>
                      <a:endParaRPr sz="1200" u="none" cap="none" strike="noStrike"/>
                    </a:p>
                  </a:txBody>
                  <a:tcPr marT="52575" marB="52575" marR="52575" marL="5257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None/>
                      </a:pPr>
                      <a:r>
                        <a:rPr b="0" i="0" lang="es-ES" sz="900" u="none" cap="none" strike="noStrike">
                          <a:solidFill>
                            <a:srgbClr val="1C4587"/>
                          </a:solidFill>
                          <a:latin typeface="Century Gothic"/>
                          <a:ea typeface="Century Gothic"/>
                          <a:cs typeface="Century Gothic"/>
                          <a:sym typeface="Century Gothic"/>
                        </a:rPr>
                        <a:t>2. ¿Cuáles son los criterios que se utilizarán para evaluar cada aspecto?</a:t>
                      </a:r>
                      <a:endParaRPr sz="1200" u="none" cap="none" strike="noStrike"/>
                    </a:p>
                    <a:p>
                      <a:pPr indent="0" lvl="0" marL="0" marR="0" rtl="0" algn="l">
                        <a:lnSpc>
                          <a:spcPct val="100000"/>
                        </a:lnSpc>
                        <a:spcBef>
                          <a:spcPts val="0"/>
                        </a:spcBef>
                        <a:spcAft>
                          <a:spcPts val="0"/>
                        </a:spcAft>
                        <a:buNone/>
                      </a:pPr>
                      <a:br>
                        <a:rPr lang="es-ES" sz="1200" u="none" cap="none" strike="noStrike"/>
                      </a:br>
                      <a:endParaRPr sz="1200" u="none" cap="none" strike="noStrike"/>
                    </a:p>
                  </a:txBody>
                  <a:tcPr marT="52575" marB="52575" marR="52575" marL="5257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None/>
                      </a:pPr>
                      <a:r>
                        <a:rPr b="0" i="0" lang="es-ES" sz="900" u="none" cap="none" strike="noStrike">
                          <a:solidFill>
                            <a:srgbClr val="1C4587"/>
                          </a:solidFill>
                          <a:latin typeface="Century Gothic"/>
                          <a:ea typeface="Century Gothic"/>
                          <a:cs typeface="Century Gothic"/>
                          <a:sym typeface="Century Gothic"/>
                        </a:rPr>
                        <a:t>3. Herramientas e instrumentos de evaluación que se utilizarán.</a:t>
                      </a:r>
                      <a:endParaRPr sz="1200" u="none" cap="none" strike="noStrike"/>
                    </a:p>
                    <a:p>
                      <a:pPr indent="0" lvl="0" marL="0" marR="0" rtl="0" algn="l">
                        <a:lnSpc>
                          <a:spcPct val="100000"/>
                        </a:lnSpc>
                        <a:spcBef>
                          <a:spcPts val="0"/>
                        </a:spcBef>
                        <a:spcAft>
                          <a:spcPts val="0"/>
                        </a:spcAft>
                        <a:buNone/>
                      </a:pPr>
                      <a:br>
                        <a:rPr lang="es-ES" sz="1200" u="none" cap="none" strike="noStrike"/>
                      </a:br>
                      <a:endParaRPr sz="1200" u="none" cap="none" strike="noStrike"/>
                    </a:p>
                  </a:txBody>
                  <a:tcPr marT="52575" marB="52575" marR="52575" marL="5257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1C4587"/>
                      </a:solidFill>
                      <a:prstDash val="solid"/>
                      <a:round/>
                      <a:headEnd len="sm" w="sm" type="none"/>
                      <a:tailEnd len="sm" w="sm" type="none"/>
                    </a:lnB>
                  </a:tcPr>
                </a:tc>
              </a:tr>
              <a:tr h="3789875">
                <a:tc>
                  <a:txBody>
                    <a:bodyPr>
                      <a:noAutofit/>
                    </a:bodyPr>
                    <a:lstStyle/>
                    <a:p>
                      <a:pPr indent="-76200" lvl="0" marL="0" marR="0" rtl="0" algn="l">
                        <a:lnSpc>
                          <a:spcPct val="100000"/>
                        </a:lnSpc>
                        <a:spcBef>
                          <a:spcPts val="0"/>
                        </a:spcBef>
                        <a:spcAft>
                          <a:spcPts val="0"/>
                        </a:spcAft>
                        <a:buClr>
                          <a:srgbClr val="000000"/>
                        </a:buClr>
                        <a:buSzPts val="1200"/>
                        <a:buFont typeface="Arial"/>
                        <a:buAutoNum type="arabicPeriod"/>
                      </a:pPr>
                      <a:br>
                        <a:rPr lang="es-ES" sz="1200" u="none" cap="none" strike="noStrike"/>
                      </a:br>
                      <a:r>
                        <a:rPr b="0" i="0" lang="es-ES" sz="900" u="none" cap="none" strike="noStrike">
                          <a:solidFill>
                            <a:srgbClr val="1C4587"/>
                          </a:solidFill>
                          <a:latin typeface="Century Gothic"/>
                          <a:ea typeface="Century Gothic"/>
                          <a:cs typeface="Century Gothic"/>
                          <a:sym typeface="Century Gothic"/>
                        </a:rPr>
                        <a:t>Aspecto teórico: el conocimiento del aborto como una problemática compleja en cuyo centro está una comprensión de la vida humana.</a:t>
                      </a:r>
                      <a:endParaRPr/>
                    </a:p>
                    <a:p>
                      <a:pPr indent="-57150" lvl="0" marL="0" marR="0" rtl="0" algn="l">
                        <a:lnSpc>
                          <a:spcPct val="100000"/>
                        </a:lnSpc>
                        <a:spcBef>
                          <a:spcPts val="0"/>
                        </a:spcBef>
                        <a:spcAft>
                          <a:spcPts val="0"/>
                        </a:spcAft>
                        <a:buClr>
                          <a:srgbClr val="000000"/>
                        </a:buClr>
                        <a:buSzPts val="900"/>
                        <a:buFont typeface="Arial"/>
                        <a:buAutoNum type="arabicPeriod"/>
                      </a:pPr>
                      <a:r>
                        <a:rPr b="0" i="0" lang="es-ES" sz="900" u="none" cap="none" strike="noStrike">
                          <a:solidFill>
                            <a:srgbClr val="1C4587"/>
                          </a:solidFill>
                          <a:latin typeface="Century Gothic"/>
                          <a:ea typeface="Century Gothic"/>
                          <a:cs typeface="Century Gothic"/>
                          <a:sym typeface="Century Gothic"/>
                        </a:rPr>
                        <a:t>Aspecto procedimental: presentación de trabajos con información de fuentes confiables, seguimiento adecuado de los pasos de investigaciones así como la colaboración entre integrantes.</a:t>
                      </a:r>
                      <a:endParaRPr/>
                    </a:p>
                    <a:p>
                      <a:pPr indent="-57150" lvl="0" marL="0" marR="0" rtl="0" algn="l">
                        <a:lnSpc>
                          <a:spcPct val="100000"/>
                        </a:lnSpc>
                        <a:spcBef>
                          <a:spcPts val="0"/>
                        </a:spcBef>
                        <a:spcAft>
                          <a:spcPts val="0"/>
                        </a:spcAft>
                        <a:buClr>
                          <a:srgbClr val="000000"/>
                        </a:buClr>
                        <a:buSzPts val="900"/>
                        <a:buFont typeface="Arial"/>
                        <a:buAutoNum type="arabicPeriod"/>
                      </a:pPr>
                      <a:r>
                        <a:rPr b="0" i="0" lang="es-ES" sz="900" u="none" cap="none" strike="noStrike">
                          <a:solidFill>
                            <a:srgbClr val="1C4587"/>
                          </a:solidFill>
                          <a:latin typeface="Century Gothic"/>
                          <a:ea typeface="Century Gothic"/>
                          <a:cs typeface="Century Gothic"/>
                          <a:sym typeface="Century Gothic"/>
                        </a:rPr>
                        <a:t>Aspecto de ejecución (en dos partes): a) diálogo en el salón donde se integrarán los conocimientos de medicina, filosofía y teología; b) representación dramática, breve y clara, de lo tratado en el salón.</a:t>
                      </a:r>
                      <a:endParaRPr/>
                    </a:p>
                  </a:txBody>
                  <a:tcPr marT="52575" marB="52575" marR="52575" marL="5257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76200" lvl="0" marL="0" marR="0" rtl="0" algn="l">
                        <a:lnSpc>
                          <a:spcPct val="100000"/>
                        </a:lnSpc>
                        <a:spcBef>
                          <a:spcPts val="0"/>
                        </a:spcBef>
                        <a:spcAft>
                          <a:spcPts val="0"/>
                        </a:spcAft>
                        <a:buClr>
                          <a:srgbClr val="000000"/>
                        </a:buClr>
                        <a:buSzPts val="1200"/>
                        <a:buFont typeface="Arial"/>
                        <a:buAutoNum type="arabicPeriod"/>
                      </a:pPr>
                      <a:br>
                        <a:rPr lang="es-ES" sz="1200" u="none" cap="none" strike="noStrike"/>
                      </a:br>
                      <a:r>
                        <a:rPr b="0" i="0" lang="es-ES" sz="900" u="none" cap="none" strike="noStrike">
                          <a:solidFill>
                            <a:srgbClr val="1C4587"/>
                          </a:solidFill>
                          <a:latin typeface="Century Gothic"/>
                          <a:ea typeface="Century Gothic"/>
                          <a:cs typeface="Century Gothic"/>
                          <a:sym typeface="Century Gothic"/>
                        </a:rPr>
                        <a:t>Información confiable, de calidad, presentada de forma clara y completa</a:t>
                      </a:r>
                      <a:endParaRPr/>
                    </a:p>
                    <a:p>
                      <a:pPr indent="0" lvl="0" marL="0" marR="0" rtl="0" algn="l">
                        <a:lnSpc>
                          <a:spcPct val="100000"/>
                        </a:lnSpc>
                        <a:spcBef>
                          <a:spcPts val="0"/>
                        </a:spcBef>
                        <a:spcAft>
                          <a:spcPts val="0"/>
                        </a:spcAft>
                        <a:buNone/>
                      </a:pPr>
                      <a:br>
                        <a:rPr lang="es-ES" sz="1200" u="none" cap="none" strike="noStrike"/>
                      </a:br>
                      <a:br>
                        <a:rPr lang="es-ES" sz="1200" u="none" cap="none" strike="noStrike"/>
                      </a:br>
                      <a:br>
                        <a:rPr lang="es-ES" sz="1200" u="none" cap="none" strike="noStrike"/>
                      </a:br>
                      <a:r>
                        <a:rPr b="0" i="0" lang="es-ES" sz="900" u="none" cap="none" strike="noStrike">
                          <a:solidFill>
                            <a:srgbClr val="1C4587"/>
                          </a:solidFill>
                          <a:latin typeface="Century Gothic"/>
                          <a:ea typeface="Century Gothic"/>
                          <a:cs typeface="Century Gothic"/>
                          <a:sym typeface="Century Gothic"/>
                        </a:rPr>
                        <a:t>     2) Productos que sigan los criterios         expuestos en clase</a:t>
                      </a:r>
                      <a:endParaRPr sz="1200" u="none" cap="none" strike="noStrike"/>
                    </a:p>
                    <a:p>
                      <a:pPr indent="0" lvl="0" marL="0" marR="0" rtl="0" algn="l">
                        <a:lnSpc>
                          <a:spcPct val="100000"/>
                        </a:lnSpc>
                        <a:spcBef>
                          <a:spcPts val="0"/>
                        </a:spcBef>
                        <a:spcAft>
                          <a:spcPts val="0"/>
                        </a:spcAft>
                        <a:buNone/>
                      </a:pPr>
                      <a:br>
                        <a:rPr lang="es-ES" sz="1200" u="none" cap="none" strike="noStrike"/>
                      </a:br>
                      <a:br>
                        <a:rPr lang="es-ES" sz="1200" u="none" cap="none" strike="noStrike"/>
                      </a:br>
                      <a:br>
                        <a:rPr lang="es-ES" sz="1200" u="none" cap="none" strike="noStrike"/>
                      </a:br>
                      <a:br>
                        <a:rPr lang="es-ES" sz="1200" u="none" cap="none" strike="noStrike"/>
                      </a:br>
                      <a:br>
                        <a:rPr lang="es-ES" sz="1200" u="none" cap="none" strike="noStrike"/>
                      </a:br>
                      <a:br>
                        <a:rPr lang="es-ES" sz="1200" u="none" cap="none" strike="noStrike"/>
                      </a:br>
                      <a:r>
                        <a:rPr b="0" i="0" lang="es-ES" sz="900" u="none" cap="none" strike="noStrike">
                          <a:solidFill>
                            <a:srgbClr val="1C4587"/>
                          </a:solidFill>
                          <a:latin typeface="Century Gothic"/>
                          <a:ea typeface="Century Gothic"/>
                          <a:cs typeface="Century Gothic"/>
                          <a:sym typeface="Century Gothic"/>
                        </a:rPr>
                        <a:t>3) Integración de elementos del problema complejo tanto en la discusión en clase, como en los productos teóricos derivados de ella así como del aspecto dramático</a:t>
                      </a:r>
                      <a:endParaRPr sz="1200" u="none" cap="none" strike="noStrike"/>
                    </a:p>
                    <a:p>
                      <a:pPr indent="0" lvl="0" marL="0" marR="0" rtl="0" algn="l">
                        <a:lnSpc>
                          <a:spcPct val="100000"/>
                        </a:lnSpc>
                        <a:spcBef>
                          <a:spcPts val="0"/>
                        </a:spcBef>
                        <a:spcAft>
                          <a:spcPts val="0"/>
                        </a:spcAft>
                        <a:buNone/>
                      </a:pPr>
                      <a:br>
                        <a:rPr lang="es-ES" sz="1200" u="none" cap="none" strike="noStrike"/>
                      </a:br>
                      <a:br>
                        <a:rPr lang="es-ES" sz="1200" u="none" cap="none" strike="noStrike"/>
                      </a:br>
                      <a:endParaRPr sz="1200" u="none" cap="none" strike="noStrike"/>
                    </a:p>
                  </a:txBody>
                  <a:tcPr marT="52575" marB="52575" marR="52575" marL="5257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None/>
                      </a:pPr>
                      <a:br>
                        <a:rPr lang="es-ES" sz="1200" u="none" cap="none" strike="noStrike"/>
                      </a:br>
                      <a:r>
                        <a:rPr b="0" i="0" lang="es-ES" sz="900" u="none" cap="none" strike="noStrike">
                          <a:solidFill>
                            <a:srgbClr val="1C4587"/>
                          </a:solidFill>
                          <a:latin typeface="Century Gothic"/>
                          <a:ea typeface="Century Gothic"/>
                          <a:cs typeface="Century Gothic"/>
                          <a:sym typeface="Century Gothic"/>
                        </a:rPr>
                        <a:t>En cada caso habrá una rúbrica con que trabajarán alumnas y maestros. En ésta se indicarán los pasos y criterios a seguir en cada segmento del proyecto. </a:t>
                      </a:r>
                      <a:endParaRPr sz="1200" u="none" cap="none" strike="noStrike"/>
                    </a:p>
                  </a:txBody>
                  <a:tcPr marT="52575" marB="52575" marR="52575" marL="52575">
                    <a:lnL cap="flat" cmpd="sng" w="12700">
                      <a:solidFill>
                        <a:srgbClr val="1C4587"/>
                      </a:solidFill>
                      <a:prstDash val="solid"/>
                      <a:round/>
                      <a:headEnd len="sm" w="sm" type="none"/>
                      <a:tailEnd len="sm" w="sm" type="none"/>
                    </a:lnL>
                    <a:lnR cap="flat" cmpd="sng" w="12700">
                      <a:solidFill>
                        <a:srgbClr val="1C4587"/>
                      </a:solidFill>
                      <a:prstDash val="solid"/>
                      <a:round/>
                      <a:headEnd len="sm" w="sm" type="none"/>
                      <a:tailEnd len="sm" w="sm" type="none"/>
                    </a:lnR>
                    <a:lnT cap="flat" cmpd="sng" w="12700">
                      <a:solidFill>
                        <a:srgbClr val="1C4587"/>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571" name="Shape 571"/>
          <p:cNvSpPr/>
          <p:nvPr/>
        </p:nvSpPr>
        <p:spPr>
          <a:xfrm>
            <a:off x="968375" y="1563688"/>
            <a:ext cx="9144000" cy="457200"/>
          </a:xfrm>
          <a:prstGeom prst="rect">
            <a:avLst/>
          </a:prstGeom>
          <a:noFill/>
          <a:ln>
            <a:noFill/>
          </a:ln>
        </p:spPr>
        <p:txBody>
          <a:bodyPr anchorCtr="0" anchor="ctr" bIns="0" lIns="91425" spcFirstLastPara="1" rIns="91425" wrap="square" tIns="0">
            <a:noAutofit/>
          </a:bodyPr>
          <a:lstStyle/>
          <a:p>
            <a:pPr indent="0" lvl="0" marL="0" marR="0" rtl="0" algn="l">
              <a:lnSpc>
                <a:spcPct val="100000"/>
              </a:lnSpc>
              <a:spcBef>
                <a:spcPts val="0"/>
              </a:spcBef>
              <a:spcAft>
                <a:spcPts val="0"/>
              </a:spcAft>
              <a:buClr>
                <a:schemeClr val="dk1"/>
              </a:buClr>
              <a:buSzPts val="1800"/>
              <a:buFont typeface="Arial"/>
              <a:buNone/>
            </a:pPr>
            <a:br>
              <a:rPr b="0" i="0" lang="es-E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grpSp>
        <p:nvGrpSpPr>
          <p:cNvPr id="576" name="Shape 576"/>
          <p:cNvGrpSpPr/>
          <p:nvPr/>
        </p:nvGrpSpPr>
        <p:grpSpPr>
          <a:xfrm>
            <a:off x="0" y="148353"/>
            <a:ext cx="9144000" cy="6695066"/>
            <a:chOff x="0" y="148353"/>
            <a:chExt cx="9144000" cy="6695066"/>
          </a:xfrm>
        </p:grpSpPr>
        <p:pic>
          <p:nvPicPr>
            <p:cNvPr descr="linea.png" id="577" name="Shape 577"/>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578" name="Shape 578"/>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79" name="Shape 57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Fotografías 2ª Sesión</a:t>
            </a:r>
            <a:endParaRPr b="0" i="0" sz="4400" u="none" cap="none" strike="noStrike">
              <a:solidFill>
                <a:schemeClr val="dk1"/>
              </a:solidFill>
              <a:latin typeface="Calibri"/>
              <a:ea typeface="Calibri"/>
              <a:cs typeface="Calibri"/>
              <a:sym typeface="Calibri"/>
            </a:endParaRPr>
          </a:p>
        </p:txBody>
      </p:sp>
      <p:pic>
        <p:nvPicPr>
          <p:cNvPr descr="IMG_3656.JPG" id="580" name="Shape 580"/>
          <p:cNvPicPr preferRelativeResize="0"/>
          <p:nvPr/>
        </p:nvPicPr>
        <p:blipFill rotWithShape="1">
          <a:blip r:embed="rId5">
            <a:alphaModFix/>
          </a:blip>
          <a:srcRect b="0" l="0" r="0" t="0"/>
          <a:stretch/>
        </p:blipFill>
        <p:spPr>
          <a:xfrm rot="5400000">
            <a:off x="396837" y="1784057"/>
            <a:ext cx="2540000" cy="1905000"/>
          </a:xfrm>
          <a:prstGeom prst="rect">
            <a:avLst/>
          </a:prstGeom>
          <a:noFill/>
          <a:ln>
            <a:noFill/>
          </a:ln>
        </p:spPr>
      </p:pic>
      <p:pic>
        <p:nvPicPr>
          <p:cNvPr descr="IMG_2696.JPG" id="581" name="Shape 581"/>
          <p:cNvPicPr preferRelativeResize="0"/>
          <p:nvPr/>
        </p:nvPicPr>
        <p:blipFill rotWithShape="1">
          <a:blip r:embed="rId6">
            <a:alphaModFix/>
          </a:blip>
          <a:srcRect b="0" l="0" r="0" t="4666"/>
          <a:stretch/>
        </p:blipFill>
        <p:spPr>
          <a:xfrm>
            <a:off x="3021570" y="1526269"/>
            <a:ext cx="3104313" cy="2219604"/>
          </a:xfrm>
          <a:prstGeom prst="rect">
            <a:avLst/>
          </a:prstGeom>
          <a:noFill/>
          <a:ln>
            <a:noFill/>
          </a:ln>
        </p:spPr>
      </p:pic>
      <p:pic>
        <p:nvPicPr>
          <p:cNvPr descr="IMG_3657.JPG" id="582" name="Shape 582"/>
          <p:cNvPicPr preferRelativeResize="0"/>
          <p:nvPr/>
        </p:nvPicPr>
        <p:blipFill rotWithShape="1">
          <a:blip r:embed="rId7">
            <a:alphaModFix/>
          </a:blip>
          <a:srcRect b="0" l="0" r="0" t="0"/>
          <a:stretch/>
        </p:blipFill>
        <p:spPr>
          <a:xfrm rot="5400000">
            <a:off x="6398645" y="1836305"/>
            <a:ext cx="2480289" cy="1860217"/>
          </a:xfrm>
          <a:prstGeom prst="rect">
            <a:avLst/>
          </a:prstGeom>
          <a:noFill/>
          <a:ln>
            <a:noFill/>
          </a:ln>
        </p:spPr>
      </p:pic>
      <p:pic>
        <p:nvPicPr>
          <p:cNvPr id="583" name="Shape 583"/>
          <p:cNvPicPr preferRelativeResize="0"/>
          <p:nvPr/>
        </p:nvPicPr>
        <p:blipFill rotWithShape="1">
          <a:blip r:embed="rId8">
            <a:alphaModFix/>
          </a:blip>
          <a:srcRect b="0" l="0" r="0" t="0"/>
          <a:stretch/>
        </p:blipFill>
        <p:spPr>
          <a:xfrm>
            <a:off x="457200" y="4104832"/>
            <a:ext cx="2775858" cy="2081894"/>
          </a:xfrm>
          <a:prstGeom prst="rect">
            <a:avLst/>
          </a:prstGeom>
          <a:noFill/>
          <a:ln>
            <a:noFill/>
          </a:ln>
        </p:spPr>
      </p:pic>
      <p:pic>
        <p:nvPicPr>
          <p:cNvPr descr="IMG_0216.JPG" id="584" name="Shape 584"/>
          <p:cNvPicPr preferRelativeResize="0"/>
          <p:nvPr/>
        </p:nvPicPr>
        <p:blipFill rotWithShape="1">
          <a:blip r:embed="rId9">
            <a:alphaModFix/>
          </a:blip>
          <a:srcRect b="0" l="27587" r="0" t="0"/>
          <a:stretch/>
        </p:blipFill>
        <p:spPr>
          <a:xfrm rot="5400000">
            <a:off x="3407540" y="3812032"/>
            <a:ext cx="2332994" cy="2416395"/>
          </a:xfrm>
          <a:prstGeom prst="rect">
            <a:avLst/>
          </a:prstGeom>
          <a:noFill/>
          <a:ln>
            <a:noFill/>
          </a:ln>
        </p:spPr>
      </p:pic>
      <p:pic>
        <p:nvPicPr>
          <p:cNvPr descr="IMG_0237.JPG" id="585" name="Shape 585"/>
          <p:cNvPicPr preferRelativeResize="0"/>
          <p:nvPr/>
        </p:nvPicPr>
        <p:blipFill rotWithShape="1">
          <a:blip r:embed="rId10">
            <a:alphaModFix/>
          </a:blip>
          <a:srcRect b="0" l="0" r="0" t="0"/>
          <a:stretch/>
        </p:blipFill>
        <p:spPr>
          <a:xfrm>
            <a:off x="5910941" y="4104832"/>
            <a:ext cx="2775859" cy="208189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9" name="Shape 589"/>
        <p:cNvGrpSpPr/>
        <p:nvPr/>
      </p:nvGrpSpPr>
      <p:grpSpPr>
        <a:xfrm>
          <a:off x="0" y="0"/>
          <a:ext cx="0" cy="0"/>
          <a:chOff x="0" y="0"/>
          <a:chExt cx="0" cy="0"/>
        </a:xfrm>
      </p:grpSpPr>
      <p:grpSp>
        <p:nvGrpSpPr>
          <p:cNvPr id="590" name="Shape 590"/>
          <p:cNvGrpSpPr/>
          <p:nvPr/>
        </p:nvGrpSpPr>
        <p:grpSpPr>
          <a:xfrm>
            <a:off x="0" y="148353"/>
            <a:ext cx="9144000" cy="6695066"/>
            <a:chOff x="0" y="148353"/>
            <a:chExt cx="9144000" cy="6695066"/>
          </a:xfrm>
        </p:grpSpPr>
        <p:pic>
          <p:nvPicPr>
            <p:cNvPr descr="linea.png" id="591" name="Shape 591"/>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592" name="Shape 592"/>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593" name="Shape 593"/>
          <p:cNvSpPr txBox="1"/>
          <p:nvPr>
            <p:ph type="title"/>
          </p:nvPr>
        </p:nvSpPr>
        <p:spPr>
          <a:xfrm>
            <a:off x="457200" y="274638"/>
            <a:ext cx="687891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Fotografías 2ª Sesión</a:t>
            </a:r>
            <a:endParaRPr b="0" i="0" sz="4400" u="none" cap="none" strike="noStrike">
              <a:solidFill>
                <a:schemeClr val="dk1"/>
              </a:solidFill>
              <a:latin typeface="Calibri"/>
              <a:ea typeface="Calibri"/>
              <a:cs typeface="Calibri"/>
              <a:sym typeface="Calibri"/>
            </a:endParaRPr>
          </a:p>
        </p:txBody>
      </p:sp>
      <p:pic>
        <p:nvPicPr>
          <p:cNvPr descr="IMG_0238.JPG" id="594" name="Shape 594"/>
          <p:cNvPicPr preferRelativeResize="0"/>
          <p:nvPr/>
        </p:nvPicPr>
        <p:blipFill rotWithShape="1">
          <a:blip r:embed="rId5">
            <a:alphaModFix/>
          </a:blip>
          <a:srcRect b="0" l="0" r="0" t="0"/>
          <a:stretch/>
        </p:blipFill>
        <p:spPr>
          <a:xfrm>
            <a:off x="657412" y="1417638"/>
            <a:ext cx="2554941" cy="1916206"/>
          </a:xfrm>
          <a:prstGeom prst="rect">
            <a:avLst/>
          </a:prstGeom>
          <a:noFill/>
          <a:ln>
            <a:noFill/>
          </a:ln>
        </p:spPr>
      </p:pic>
      <p:pic>
        <p:nvPicPr>
          <p:cNvPr descr="IMG-0762.JPG" id="595" name="Shape 595"/>
          <p:cNvPicPr preferRelativeResize="0"/>
          <p:nvPr/>
        </p:nvPicPr>
        <p:blipFill rotWithShape="1">
          <a:blip r:embed="rId6">
            <a:alphaModFix/>
          </a:blip>
          <a:srcRect b="0" l="0" r="0" t="0"/>
          <a:stretch/>
        </p:blipFill>
        <p:spPr>
          <a:xfrm>
            <a:off x="6144444" y="1417638"/>
            <a:ext cx="2554941" cy="1916206"/>
          </a:xfrm>
          <a:prstGeom prst="rect">
            <a:avLst/>
          </a:prstGeom>
          <a:noFill/>
          <a:ln>
            <a:noFill/>
          </a:ln>
        </p:spPr>
      </p:pic>
      <p:pic>
        <p:nvPicPr>
          <p:cNvPr descr="IMG-0763.JPG" id="596" name="Shape 596"/>
          <p:cNvPicPr preferRelativeResize="0"/>
          <p:nvPr/>
        </p:nvPicPr>
        <p:blipFill rotWithShape="1">
          <a:blip r:embed="rId7">
            <a:alphaModFix/>
          </a:blip>
          <a:srcRect b="0" l="0" r="0" t="0"/>
          <a:stretch/>
        </p:blipFill>
        <p:spPr>
          <a:xfrm>
            <a:off x="3433409" y="3669098"/>
            <a:ext cx="2550599" cy="1912949"/>
          </a:xfrm>
          <a:prstGeom prst="rect">
            <a:avLst/>
          </a:prstGeom>
          <a:noFill/>
          <a:ln>
            <a:noFill/>
          </a:ln>
        </p:spPr>
      </p:pic>
      <p:pic>
        <p:nvPicPr>
          <p:cNvPr descr="IMG-0768.JPG" id="597" name="Shape 597"/>
          <p:cNvPicPr preferRelativeResize="0"/>
          <p:nvPr/>
        </p:nvPicPr>
        <p:blipFill rotWithShape="1">
          <a:blip r:embed="rId8">
            <a:alphaModFix/>
          </a:blip>
          <a:srcRect b="0" l="0" r="0" t="0"/>
          <a:stretch/>
        </p:blipFill>
        <p:spPr>
          <a:xfrm>
            <a:off x="657412" y="3669099"/>
            <a:ext cx="2554941" cy="1916206"/>
          </a:xfrm>
          <a:prstGeom prst="rect">
            <a:avLst/>
          </a:prstGeom>
          <a:noFill/>
          <a:ln>
            <a:noFill/>
          </a:ln>
        </p:spPr>
      </p:pic>
      <p:pic>
        <p:nvPicPr>
          <p:cNvPr descr="4197d12b-ed46-456e-b4cf-1a501b64a8e7.JPG" id="598" name="Shape 598"/>
          <p:cNvPicPr preferRelativeResize="0"/>
          <p:nvPr/>
        </p:nvPicPr>
        <p:blipFill rotWithShape="1">
          <a:blip r:embed="rId9">
            <a:alphaModFix/>
          </a:blip>
          <a:srcRect b="0" l="0" r="0" t="0"/>
          <a:stretch/>
        </p:blipFill>
        <p:spPr>
          <a:xfrm>
            <a:off x="3427346" y="1417638"/>
            <a:ext cx="2556662" cy="1917496"/>
          </a:xfrm>
          <a:prstGeom prst="rect">
            <a:avLst/>
          </a:prstGeom>
          <a:noFill/>
          <a:ln>
            <a:noFill/>
          </a:ln>
        </p:spPr>
      </p:pic>
      <p:pic>
        <p:nvPicPr>
          <p:cNvPr descr="cb104ca6-ad32-4a2b-a938-fe9c8f5e5822.JPG" id="599" name="Shape 599"/>
          <p:cNvPicPr preferRelativeResize="0"/>
          <p:nvPr/>
        </p:nvPicPr>
        <p:blipFill rotWithShape="1">
          <a:blip r:embed="rId10">
            <a:alphaModFix/>
          </a:blip>
          <a:srcRect b="0" l="0" r="0" t="0"/>
          <a:stretch/>
        </p:blipFill>
        <p:spPr>
          <a:xfrm>
            <a:off x="6144444" y="3669099"/>
            <a:ext cx="2556662" cy="191749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3" name="Shape 603"/>
        <p:cNvGrpSpPr/>
        <p:nvPr/>
      </p:nvGrpSpPr>
      <p:grpSpPr>
        <a:xfrm>
          <a:off x="0" y="0"/>
          <a:ext cx="0" cy="0"/>
          <a:chOff x="0" y="0"/>
          <a:chExt cx="0" cy="0"/>
        </a:xfrm>
      </p:grpSpPr>
      <p:grpSp>
        <p:nvGrpSpPr>
          <p:cNvPr id="604" name="Shape 604"/>
          <p:cNvGrpSpPr/>
          <p:nvPr/>
        </p:nvGrpSpPr>
        <p:grpSpPr>
          <a:xfrm>
            <a:off x="0" y="148353"/>
            <a:ext cx="9144000" cy="6695066"/>
            <a:chOff x="0" y="148353"/>
            <a:chExt cx="9144000" cy="6695066"/>
          </a:xfrm>
        </p:grpSpPr>
        <p:pic>
          <p:nvPicPr>
            <p:cNvPr descr="linea.png" id="605" name="Shape 605"/>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606" name="Shape 606"/>
            <p:cNvPicPr preferRelativeResize="0"/>
            <p:nvPr/>
          </p:nvPicPr>
          <p:blipFill rotWithShape="1">
            <a:blip r:embed="rId4">
              <a:alphaModFix/>
            </a:blip>
            <a:srcRect b="0" l="0" r="0" t="0"/>
            <a:stretch/>
          </p:blipFill>
          <p:spPr>
            <a:xfrm>
              <a:off x="7142238" y="148353"/>
              <a:ext cx="1841500" cy="1130300"/>
            </a:xfrm>
            <a:prstGeom prst="rect">
              <a:avLst/>
            </a:prstGeom>
            <a:noFill/>
            <a:ln>
              <a:noFill/>
            </a:ln>
          </p:spPr>
        </p:pic>
      </p:grpSp>
      <p:sp>
        <p:nvSpPr>
          <p:cNvPr id="607" name="Shape 607"/>
          <p:cNvSpPr txBox="1"/>
          <p:nvPr>
            <p:ph type="title"/>
          </p:nvPr>
        </p:nvSpPr>
        <p:spPr>
          <a:xfrm>
            <a:off x="457200" y="274638"/>
            <a:ext cx="6878918"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Fotografías 2ª Sesión</a:t>
            </a:r>
            <a:endParaRPr b="0" i="0" sz="4400" u="none" cap="none" strike="noStrike">
              <a:solidFill>
                <a:schemeClr val="dk1"/>
              </a:solidFill>
              <a:latin typeface="Calibri"/>
              <a:ea typeface="Calibri"/>
              <a:cs typeface="Calibri"/>
              <a:sym typeface="Calibri"/>
            </a:endParaRPr>
          </a:p>
        </p:txBody>
      </p:sp>
      <p:pic>
        <p:nvPicPr>
          <p:cNvPr descr="9305e61d-1f55-4bc5-ab73-dd4b4f931abc.JPG" id="608" name="Shape 608"/>
          <p:cNvPicPr preferRelativeResize="0"/>
          <p:nvPr/>
        </p:nvPicPr>
        <p:blipFill rotWithShape="1">
          <a:blip r:embed="rId5">
            <a:alphaModFix/>
          </a:blip>
          <a:srcRect b="0" l="0" r="6499" t="16584"/>
          <a:stretch/>
        </p:blipFill>
        <p:spPr>
          <a:xfrm>
            <a:off x="282236" y="1622100"/>
            <a:ext cx="2822358" cy="1888492"/>
          </a:xfrm>
          <a:prstGeom prst="rect">
            <a:avLst/>
          </a:prstGeom>
          <a:noFill/>
          <a:ln>
            <a:noFill/>
          </a:ln>
        </p:spPr>
      </p:pic>
      <p:pic>
        <p:nvPicPr>
          <p:cNvPr descr="IMG-0775.JPG" id="609" name="Shape 609"/>
          <p:cNvPicPr preferRelativeResize="0"/>
          <p:nvPr/>
        </p:nvPicPr>
        <p:blipFill rotWithShape="1">
          <a:blip r:embed="rId6">
            <a:alphaModFix/>
          </a:blip>
          <a:srcRect b="0" l="0" r="0" t="0"/>
          <a:stretch/>
        </p:blipFill>
        <p:spPr>
          <a:xfrm>
            <a:off x="3475524" y="1622100"/>
            <a:ext cx="2517989" cy="1888492"/>
          </a:xfrm>
          <a:prstGeom prst="rect">
            <a:avLst/>
          </a:prstGeom>
          <a:noFill/>
          <a:ln>
            <a:noFill/>
          </a:ln>
        </p:spPr>
      </p:pic>
      <p:pic>
        <p:nvPicPr>
          <p:cNvPr descr="9f8dbb2c-33f5-4944-a5b3-17ec13be13cb.JPG" id="610" name="Shape 610"/>
          <p:cNvPicPr preferRelativeResize="0"/>
          <p:nvPr/>
        </p:nvPicPr>
        <p:blipFill rotWithShape="1">
          <a:blip r:embed="rId7">
            <a:alphaModFix/>
          </a:blip>
          <a:srcRect b="0" l="0" r="0" t="0"/>
          <a:stretch/>
        </p:blipFill>
        <p:spPr>
          <a:xfrm>
            <a:off x="6374360" y="1622099"/>
            <a:ext cx="2469763" cy="1852322"/>
          </a:xfrm>
          <a:prstGeom prst="rect">
            <a:avLst/>
          </a:prstGeom>
          <a:noFill/>
          <a:ln>
            <a:noFill/>
          </a:ln>
        </p:spPr>
      </p:pic>
      <p:pic>
        <p:nvPicPr>
          <p:cNvPr descr="34455ac8-39f8-4701-87b2-73cd4bad4576.JPG" id="611" name="Shape 611"/>
          <p:cNvPicPr preferRelativeResize="0"/>
          <p:nvPr/>
        </p:nvPicPr>
        <p:blipFill rotWithShape="1">
          <a:blip r:embed="rId8">
            <a:alphaModFix/>
          </a:blip>
          <a:srcRect b="0" l="0" r="0" t="0"/>
          <a:stretch/>
        </p:blipFill>
        <p:spPr>
          <a:xfrm>
            <a:off x="1014284" y="3654081"/>
            <a:ext cx="3298631" cy="2473973"/>
          </a:xfrm>
          <a:prstGeom prst="rect">
            <a:avLst/>
          </a:prstGeom>
          <a:noFill/>
          <a:ln>
            <a:noFill/>
          </a:ln>
        </p:spPr>
      </p:pic>
      <p:pic>
        <p:nvPicPr>
          <p:cNvPr descr="76ced5d4-55fe-48c3-b87e-7eaccf288b3c.JPG" id="612" name="Shape 612"/>
          <p:cNvPicPr preferRelativeResize="0"/>
          <p:nvPr/>
        </p:nvPicPr>
        <p:blipFill rotWithShape="1">
          <a:blip r:embed="rId9">
            <a:alphaModFix/>
          </a:blip>
          <a:srcRect b="0" l="14300" r="-1888" t="22004"/>
          <a:stretch/>
        </p:blipFill>
        <p:spPr>
          <a:xfrm>
            <a:off x="4533412" y="3654081"/>
            <a:ext cx="3704320" cy="247397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6" name="Shape 616"/>
        <p:cNvGrpSpPr/>
        <p:nvPr/>
      </p:nvGrpSpPr>
      <p:grpSpPr>
        <a:xfrm>
          <a:off x="0" y="0"/>
          <a:ext cx="0" cy="0"/>
          <a:chOff x="0" y="0"/>
          <a:chExt cx="0" cy="0"/>
        </a:xfrm>
      </p:grpSpPr>
      <p:sp>
        <p:nvSpPr>
          <p:cNvPr id="617" name="Shape 617"/>
          <p:cNvSpPr txBox="1"/>
          <p:nvPr>
            <p:ph type="ctrTitle"/>
          </p:nvPr>
        </p:nvSpPr>
        <p:spPr>
          <a:xfrm>
            <a:off x="685800" y="1677848"/>
            <a:ext cx="7772400" cy="1470025"/>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COLEGIO SAGRADO CORAZÓN </a:t>
            </a:r>
            <a:endParaRPr/>
          </a:p>
        </p:txBody>
      </p:sp>
      <p:sp>
        <p:nvSpPr>
          <p:cNvPr id="618" name="Shape 618"/>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p>
            <a:pPr indent="-431800" lvl="0" marL="457200" marR="0" rtl="0" algn="ctr">
              <a:lnSpc>
                <a:spcPct val="100000"/>
              </a:lnSpc>
              <a:spcBef>
                <a:spcPts val="640"/>
              </a:spcBef>
              <a:spcAft>
                <a:spcPts val="0"/>
              </a:spcAft>
              <a:buClr>
                <a:srgbClr val="888888"/>
              </a:buClr>
              <a:buSzPts val="3200"/>
              <a:buFont typeface="Arial"/>
              <a:buNone/>
            </a:pPr>
            <a:r>
              <a:rPr b="0" i="0" lang="es-ES" sz="3200" u="none" cap="none" strike="noStrike">
                <a:solidFill>
                  <a:srgbClr val="888888"/>
                </a:solidFill>
                <a:latin typeface="Calibri"/>
                <a:ea typeface="Calibri"/>
                <a:cs typeface="Calibri"/>
                <a:sym typeface="Calibri"/>
              </a:rPr>
              <a:t>REFLEXIÓN GRUPO INTERDISCIPLINARIO</a:t>
            </a:r>
            <a:endParaRPr/>
          </a:p>
        </p:txBody>
      </p:sp>
      <p:pic>
        <p:nvPicPr>
          <p:cNvPr id="619" name="Shape 619"/>
          <p:cNvPicPr preferRelativeResize="0"/>
          <p:nvPr/>
        </p:nvPicPr>
        <p:blipFill rotWithShape="1">
          <a:blip r:embed="rId3">
            <a:alphaModFix/>
          </a:blip>
          <a:srcRect b="0" l="0" r="0" t="0"/>
          <a:stretch/>
        </p:blipFill>
        <p:spPr>
          <a:xfrm>
            <a:off x="7098444" y="148354"/>
            <a:ext cx="1841500" cy="1130300"/>
          </a:xfrm>
          <a:prstGeom prst="rect">
            <a:avLst/>
          </a:prstGeom>
          <a:noFill/>
          <a:ln>
            <a:noFill/>
          </a:ln>
        </p:spPr>
      </p:pic>
      <p:pic>
        <p:nvPicPr>
          <p:cNvPr descr="linea.png" id="620" name="Shape 620"/>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4" name="Shape 624"/>
        <p:cNvGrpSpPr/>
        <p:nvPr/>
      </p:nvGrpSpPr>
      <p:grpSpPr>
        <a:xfrm>
          <a:off x="0" y="0"/>
          <a:ext cx="0" cy="0"/>
          <a:chOff x="0" y="0"/>
          <a:chExt cx="0" cy="0"/>
        </a:xfrm>
      </p:grpSpPr>
      <p:sp>
        <p:nvSpPr>
          <p:cNvPr id="625" name="Shape 625"/>
          <p:cNvSpPr txBox="1"/>
          <p:nvPr>
            <p:ph type="ctrTitle"/>
          </p:nvPr>
        </p:nvSpPr>
        <p:spPr>
          <a:xfrm>
            <a:off x="688848" y="1278655"/>
            <a:ext cx="7772400" cy="715366"/>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b="0" i="0" lang="es-ES" sz="3959" u="none" cap="none" strike="noStrike">
                <a:solidFill>
                  <a:schemeClr val="dk1"/>
                </a:solidFill>
                <a:latin typeface="Calibri"/>
                <a:ea typeface="Calibri"/>
                <a:cs typeface="Calibri"/>
                <a:sym typeface="Calibri"/>
              </a:rPr>
              <a:t>Contexto</a:t>
            </a:r>
            <a:endParaRPr/>
          </a:p>
        </p:txBody>
      </p:sp>
      <p:sp>
        <p:nvSpPr>
          <p:cNvPr id="626" name="Shape 626"/>
          <p:cNvSpPr txBox="1"/>
          <p:nvPr>
            <p:ph idx="1" type="subTitle"/>
          </p:nvPr>
        </p:nvSpPr>
        <p:spPr>
          <a:xfrm>
            <a:off x="402336" y="1994021"/>
            <a:ext cx="8537608" cy="4134033"/>
          </a:xfrm>
          <a:prstGeom prst="rect">
            <a:avLst/>
          </a:prstGeom>
          <a:noFill/>
          <a:ln>
            <a:noFill/>
          </a:ln>
        </p:spPr>
        <p:txBody>
          <a:bodyPr anchorCtr="0" anchor="t" bIns="91425" lIns="91425" spcFirstLastPara="1" rIns="91425" wrap="square" tIns="91425">
            <a:noAutofit/>
          </a:bodyPr>
          <a:lstStyle/>
          <a:p>
            <a:pPr indent="-431800" lvl="0" marL="457200" marR="0" rtl="0" algn="ctr">
              <a:lnSpc>
                <a:spcPct val="90000"/>
              </a:lnSpc>
              <a:spcBef>
                <a:spcPts val="640"/>
              </a:spcBef>
              <a:spcAft>
                <a:spcPts val="0"/>
              </a:spcAft>
              <a:buClr>
                <a:srgbClr val="888888"/>
              </a:buClr>
              <a:buSzPts val="3200"/>
              <a:buFont typeface="Arial"/>
              <a:buNone/>
            </a:pPr>
            <a:r>
              <a:rPr b="0" i="0" lang="es-ES" sz="2720" u="none" cap="none" strike="noStrike">
                <a:solidFill>
                  <a:srgbClr val="888888"/>
                </a:solidFill>
                <a:latin typeface="Calibri"/>
                <a:ea typeface="Calibri"/>
                <a:cs typeface="Calibri"/>
                <a:sym typeface="Calibri"/>
              </a:rPr>
              <a:t>	Nuestra institución tiene como fortaleza contar con academias para trabajar con todos los maestros de preparatoria, una vez por semana, con la intención de mejorar el nivel académico.</a:t>
            </a:r>
            <a:endParaRPr/>
          </a:p>
          <a:p>
            <a:pPr indent="-431800" lvl="0" marL="457200" marR="0" rtl="0" algn="ctr">
              <a:lnSpc>
                <a:spcPct val="90000"/>
              </a:lnSpc>
              <a:spcBef>
                <a:spcPts val="640"/>
              </a:spcBef>
              <a:spcAft>
                <a:spcPts val="0"/>
              </a:spcAft>
              <a:buClr>
                <a:srgbClr val="888888"/>
              </a:buClr>
              <a:buSzPts val="3200"/>
              <a:buFont typeface="Arial"/>
              <a:buNone/>
            </a:pPr>
            <a:r>
              <a:rPr b="0" i="0" lang="es-ES" sz="2720" u="none" cap="none" strike="noStrike">
                <a:solidFill>
                  <a:srgbClr val="888888"/>
                </a:solidFill>
                <a:latin typeface="Calibri"/>
                <a:ea typeface="Calibri"/>
                <a:cs typeface="Calibri"/>
                <a:sym typeface="Calibri"/>
              </a:rPr>
              <a:t>La realización de diversos tipos de proyectos con asesoría pedagógica ha sido permanente desde hace varios años. El proyecto de Conexiones nos ha ayudado a consolidar el sentido interdisciplinario y colaborativo que hemos venido trabajando. </a:t>
            </a:r>
            <a:endParaRPr/>
          </a:p>
          <a:p>
            <a:pPr indent="-431800" lvl="0" marL="457200" marR="0" rtl="0" algn="ctr">
              <a:lnSpc>
                <a:spcPct val="90000"/>
              </a:lnSpc>
              <a:spcBef>
                <a:spcPts val="640"/>
              </a:spcBef>
              <a:spcAft>
                <a:spcPts val="0"/>
              </a:spcAft>
              <a:buClr>
                <a:srgbClr val="888888"/>
              </a:buClr>
              <a:buSzPts val="3200"/>
              <a:buFont typeface="Arial"/>
              <a:buNone/>
            </a:pPr>
            <a:r>
              <a:rPr b="0" i="0" lang="es-ES" sz="2720" u="none" cap="none" strike="noStrike">
                <a:solidFill>
                  <a:srgbClr val="888888"/>
                </a:solidFill>
                <a:latin typeface="Calibri"/>
                <a:ea typeface="Calibri"/>
                <a:cs typeface="Calibri"/>
                <a:sym typeface="Calibri"/>
              </a:rPr>
              <a:t>     </a:t>
            </a:r>
            <a:endParaRPr/>
          </a:p>
        </p:txBody>
      </p:sp>
      <p:pic>
        <p:nvPicPr>
          <p:cNvPr id="627" name="Shape 627"/>
          <p:cNvPicPr preferRelativeResize="0"/>
          <p:nvPr/>
        </p:nvPicPr>
        <p:blipFill rotWithShape="1">
          <a:blip r:embed="rId3">
            <a:alphaModFix/>
          </a:blip>
          <a:srcRect b="0" l="0" r="0" t="0"/>
          <a:stretch/>
        </p:blipFill>
        <p:spPr>
          <a:xfrm>
            <a:off x="7098444" y="148354"/>
            <a:ext cx="1841500" cy="1130300"/>
          </a:xfrm>
          <a:prstGeom prst="rect">
            <a:avLst/>
          </a:prstGeom>
          <a:noFill/>
          <a:ln>
            <a:noFill/>
          </a:ln>
        </p:spPr>
      </p:pic>
      <p:pic>
        <p:nvPicPr>
          <p:cNvPr descr="linea.png" id="628" name="Shape 628"/>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2" name="Shape 632"/>
        <p:cNvGrpSpPr/>
        <p:nvPr/>
      </p:nvGrpSpPr>
      <p:grpSpPr>
        <a:xfrm>
          <a:off x="0" y="0"/>
          <a:ext cx="0" cy="0"/>
          <a:chOff x="0" y="0"/>
          <a:chExt cx="0" cy="0"/>
        </a:xfrm>
      </p:grpSpPr>
      <p:sp>
        <p:nvSpPr>
          <p:cNvPr id="633" name="Shape 633"/>
          <p:cNvSpPr txBox="1"/>
          <p:nvPr>
            <p:ph type="ctrTitle"/>
          </p:nvPr>
        </p:nvSpPr>
        <p:spPr>
          <a:xfrm>
            <a:off x="402336" y="563288"/>
            <a:ext cx="7772400" cy="715366"/>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b="0" i="0" lang="es-ES" sz="3959" u="none" cap="none" strike="noStrike">
                <a:solidFill>
                  <a:schemeClr val="dk1"/>
                </a:solidFill>
                <a:latin typeface="Calibri"/>
                <a:ea typeface="Calibri"/>
                <a:cs typeface="Calibri"/>
                <a:sym typeface="Calibri"/>
              </a:rPr>
              <a:t>Logros alcanzados</a:t>
            </a:r>
            <a:endParaRPr/>
          </a:p>
        </p:txBody>
      </p:sp>
      <p:sp>
        <p:nvSpPr>
          <p:cNvPr id="634" name="Shape 634"/>
          <p:cNvSpPr txBox="1"/>
          <p:nvPr>
            <p:ph idx="1" type="subTitle"/>
          </p:nvPr>
        </p:nvSpPr>
        <p:spPr>
          <a:xfrm>
            <a:off x="402336" y="1994021"/>
            <a:ext cx="8537608" cy="4134033"/>
          </a:xfrm>
          <a:prstGeom prst="rect">
            <a:avLst/>
          </a:prstGeom>
          <a:noFill/>
          <a:ln>
            <a:noFill/>
          </a:ln>
        </p:spPr>
        <p:txBody>
          <a:bodyPr anchorCtr="0" anchor="t" bIns="91425" lIns="91425" spcFirstLastPara="1" rIns="91425" wrap="square" tIns="91425">
            <a:noAutofit/>
          </a:bodyPr>
          <a:lstStyle/>
          <a:p>
            <a:pPr indent="-431800" lvl="0" marL="457200" marR="0" rtl="0" algn="ctr">
              <a:lnSpc>
                <a:spcPct val="100000"/>
              </a:lnSpc>
              <a:spcBef>
                <a:spcPts val="640"/>
              </a:spcBef>
              <a:spcAft>
                <a:spcPts val="0"/>
              </a:spcAft>
              <a:buClr>
                <a:srgbClr val="888888"/>
              </a:buClr>
              <a:buSzPts val="3200"/>
              <a:buFont typeface="Arial"/>
              <a:buNone/>
            </a:pPr>
            <a:r>
              <a:rPr b="0" i="0" lang="es-ES" sz="3200" u="none" cap="none" strike="noStrike">
                <a:solidFill>
                  <a:srgbClr val="888888"/>
                </a:solidFill>
                <a:latin typeface="Calibri"/>
                <a:ea typeface="Calibri"/>
                <a:cs typeface="Calibri"/>
                <a:sym typeface="Calibri"/>
              </a:rPr>
              <a:t>	</a:t>
            </a:r>
            <a:endParaRPr/>
          </a:p>
        </p:txBody>
      </p:sp>
      <p:pic>
        <p:nvPicPr>
          <p:cNvPr id="635" name="Shape 635"/>
          <p:cNvPicPr preferRelativeResize="0"/>
          <p:nvPr/>
        </p:nvPicPr>
        <p:blipFill rotWithShape="1">
          <a:blip r:embed="rId3">
            <a:alphaModFix/>
          </a:blip>
          <a:srcRect b="0" l="0" r="0" t="0"/>
          <a:stretch/>
        </p:blipFill>
        <p:spPr>
          <a:xfrm>
            <a:off x="7098444" y="148354"/>
            <a:ext cx="1841500" cy="1130300"/>
          </a:xfrm>
          <a:prstGeom prst="rect">
            <a:avLst/>
          </a:prstGeom>
          <a:noFill/>
          <a:ln>
            <a:noFill/>
          </a:ln>
        </p:spPr>
      </p:pic>
      <p:pic>
        <p:nvPicPr>
          <p:cNvPr descr="linea.png" id="636" name="Shape 636"/>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sp>
        <p:nvSpPr>
          <p:cNvPr id="637" name="Shape 637"/>
          <p:cNvSpPr txBox="1"/>
          <p:nvPr/>
        </p:nvSpPr>
        <p:spPr>
          <a:xfrm>
            <a:off x="792480" y="2206752"/>
            <a:ext cx="7802880" cy="406265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s-ES" sz="1400" u="none" cap="none" strike="noStrike">
                <a:solidFill>
                  <a:srgbClr val="000000"/>
                </a:solidFill>
                <a:latin typeface="Arial"/>
                <a:ea typeface="Arial"/>
                <a:cs typeface="Arial"/>
                <a:sym typeface="Arial"/>
              </a:rPr>
              <a:t>- </a:t>
            </a:r>
            <a:r>
              <a:rPr b="1" i="0" lang="es-ES" sz="2000" u="none" cap="none" strike="noStrike">
                <a:solidFill>
                  <a:srgbClr val="000000"/>
                </a:solidFill>
                <a:latin typeface="Arial"/>
                <a:ea typeface="Arial"/>
                <a:cs typeface="Arial"/>
                <a:sym typeface="Arial"/>
              </a:rPr>
              <a:t>Organización eficiente en la planeación de los proyectos.</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s-ES" sz="2000" u="none" cap="none" strike="noStrike">
                <a:solidFill>
                  <a:srgbClr val="000000"/>
                </a:solidFill>
                <a:latin typeface="Arial"/>
                <a:ea typeface="Arial"/>
                <a:cs typeface="Arial"/>
                <a:sym typeface="Arial"/>
              </a:rPr>
              <a:t>- Una buena comunicación e interrelación entre los maestros.</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s-ES" sz="2000" u="none" cap="none" strike="noStrike">
                <a:solidFill>
                  <a:srgbClr val="000000"/>
                </a:solidFill>
                <a:latin typeface="Arial"/>
                <a:ea typeface="Arial"/>
                <a:cs typeface="Arial"/>
                <a:sym typeface="Arial"/>
              </a:rPr>
              <a:t>- Los docentes han aprendido de otras áreas al planear el proyecto.</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s-ES" sz="2000" u="none" cap="none" strike="noStrike">
                <a:solidFill>
                  <a:srgbClr val="000000"/>
                </a:solidFill>
                <a:latin typeface="Arial"/>
                <a:ea typeface="Arial"/>
                <a:cs typeface="Arial"/>
                <a:sym typeface="Arial"/>
              </a:rPr>
              <a:t>- Tener a todos los profesores involucrados en algún proyecto</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s-ES" sz="2000" u="none" cap="none" strike="noStrike">
                <a:solidFill>
                  <a:srgbClr val="000000"/>
                </a:solidFill>
                <a:latin typeface="Arial"/>
                <a:ea typeface="Arial"/>
                <a:cs typeface="Arial"/>
                <a:sym typeface="Arial"/>
              </a:rPr>
              <a:t>- Enriquecimiento intelectual con la elección y delimitación de temas.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s-ES" sz="2000" u="none" cap="none" strike="noStrike">
                <a:solidFill>
                  <a:srgbClr val="000000"/>
                </a:solidFill>
                <a:latin typeface="Arial"/>
                <a:ea typeface="Arial"/>
                <a:cs typeface="Arial"/>
                <a:sym typeface="Arial"/>
              </a:rPr>
              <a:t>- Se ha tomado conciencia sobre la importancia de la interdisciplina.</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s-ES" sz="2000" u="none" cap="none" strike="noStrike">
                <a:solidFill>
                  <a:srgbClr val="000000"/>
                </a:solidFill>
                <a:latin typeface="Arial"/>
                <a:ea typeface="Arial"/>
                <a:cs typeface="Arial"/>
                <a:sym typeface="Arial"/>
              </a:rPr>
              <a:t>- Acercar a la escuela a la realidad de los retos profesionales.</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s-ES" sz="2000" u="none" cap="none" strike="noStrike">
                <a:solidFill>
                  <a:srgbClr val="000000"/>
                </a:solidFill>
                <a:latin typeface="Arial"/>
                <a:ea typeface="Arial"/>
                <a:cs typeface="Arial"/>
                <a:sym typeface="Arial"/>
              </a:rPr>
              <a:t>- Los proyectos abordan y concientizan problemáticas de nuestro país y el mundo.</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pic>
        <p:nvPicPr>
          <p:cNvPr id="124" name="Shape 124"/>
          <p:cNvPicPr preferRelativeResize="0"/>
          <p:nvPr/>
        </p:nvPicPr>
        <p:blipFill rotWithShape="1">
          <a:blip r:embed="rId3">
            <a:alphaModFix/>
          </a:blip>
          <a:srcRect b="0" l="0" r="0" t="0"/>
          <a:stretch/>
        </p:blipFill>
        <p:spPr>
          <a:xfrm>
            <a:off x="7156837" y="161732"/>
            <a:ext cx="1841500" cy="1130300"/>
          </a:xfrm>
          <a:prstGeom prst="rect">
            <a:avLst/>
          </a:prstGeom>
          <a:noFill/>
          <a:ln>
            <a:noFill/>
          </a:ln>
        </p:spPr>
      </p:pic>
      <p:pic>
        <p:nvPicPr>
          <p:cNvPr descr="linea.png" id="125" name="Shape 125"/>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pic>
        <p:nvPicPr>
          <p:cNvPr id="126" name="Shape 126"/>
          <p:cNvPicPr preferRelativeResize="0"/>
          <p:nvPr/>
        </p:nvPicPr>
        <p:blipFill rotWithShape="1">
          <a:blip r:embed="rId5">
            <a:alphaModFix/>
          </a:blip>
          <a:srcRect b="0" l="0" r="0" t="0"/>
          <a:stretch/>
        </p:blipFill>
        <p:spPr>
          <a:xfrm>
            <a:off x="1143000" y="1742649"/>
            <a:ext cx="6858000" cy="392588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1" name="Shape 641"/>
        <p:cNvGrpSpPr/>
        <p:nvPr/>
      </p:nvGrpSpPr>
      <p:grpSpPr>
        <a:xfrm>
          <a:off x="0" y="0"/>
          <a:ext cx="0" cy="0"/>
          <a:chOff x="0" y="0"/>
          <a:chExt cx="0" cy="0"/>
        </a:xfrm>
      </p:grpSpPr>
      <p:sp>
        <p:nvSpPr>
          <p:cNvPr id="642" name="Shape 642"/>
          <p:cNvSpPr txBox="1"/>
          <p:nvPr>
            <p:ph type="ctrTitle"/>
          </p:nvPr>
        </p:nvSpPr>
        <p:spPr>
          <a:xfrm>
            <a:off x="402336" y="563288"/>
            <a:ext cx="7772400" cy="715366"/>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b="0" i="0" lang="es-ES" sz="3959" u="none" cap="none" strike="noStrike">
                <a:solidFill>
                  <a:schemeClr val="dk1"/>
                </a:solidFill>
                <a:latin typeface="Calibri"/>
                <a:ea typeface="Calibri"/>
                <a:cs typeface="Calibri"/>
                <a:sym typeface="Calibri"/>
              </a:rPr>
              <a:t>Aspectos a mejorar</a:t>
            </a:r>
            <a:endParaRPr/>
          </a:p>
        </p:txBody>
      </p:sp>
      <p:sp>
        <p:nvSpPr>
          <p:cNvPr id="643" name="Shape 643"/>
          <p:cNvSpPr txBox="1"/>
          <p:nvPr>
            <p:ph idx="1" type="subTitle"/>
          </p:nvPr>
        </p:nvSpPr>
        <p:spPr>
          <a:xfrm>
            <a:off x="402336" y="1994021"/>
            <a:ext cx="8537608" cy="4134033"/>
          </a:xfrm>
          <a:prstGeom prst="rect">
            <a:avLst/>
          </a:prstGeom>
          <a:noFill/>
          <a:ln>
            <a:noFill/>
          </a:ln>
        </p:spPr>
        <p:txBody>
          <a:bodyPr anchorCtr="0" anchor="t" bIns="91425" lIns="91425" spcFirstLastPara="1" rIns="91425" wrap="square" tIns="91425">
            <a:noAutofit/>
          </a:bodyPr>
          <a:lstStyle/>
          <a:p>
            <a:pPr indent="-431800" lvl="0" marL="457200" marR="0" rtl="0" algn="l">
              <a:lnSpc>
                <a:spcPct val="80000"/>
              </a:lnSpc>
              <a:spcBef>
                <a:spcPts val="640"/>
              </a:spcBef>
              <a:spcAft>
                <a:spcPts val="0"/>
              </a:spcAft>
              <a:buClr>
                <a:srgbClr val="888888"/>
              </a:buClr>
              <a:buSzPts val="3200"/>
              <a:buFont typeface="Arial"/>
              <a:buNone/>
            </a:pPr>
            <a:r>
              <a:rPr b="1" i="0" lang="es-ES" sz="2015" u="none" cap="none" strike="noStrike">
                <a:solidFill>
                  <a:schemeClr val="dk1"/>
                </a:solidFill>
                <a:latin typeface="Calibri"/>
                <a:ea typeface="Calibri"/>
                <a:cs typeface="Calibri"/>
                <a:sym typeface="Calibri"/>
              </a:rPr>
              <a:t>- </a:t>
            </a:r>
            <a:r>
              <a:rPr b="1" i="0" lang="es-ES" sz="2015" u="none" cap="none" strike="noStrike">
                <a:solidFill>
                  <a:schemeClr val="dk1"/>
                </a:solidFill>
                <a:latin typeface="Arial"/>
                <a:ea typeface="Arial"/>
                <a:cs typeface="Arial"/>
                <a:sym typeface="Arial"/>
              </a:rPr>
              <a:t>Mayor eficiencia en la asignación de tiempos.</a:t>
            </a:r>
            <a:endParaRPr b="0" i="0" sz="2015" u="none" cap="none" strike="noStrike">
              <a:solidFill>
                <a:schemeClr val="dk1"/>
              </a:solidFill>
              <a:latin typeface="Arial"/>
              <a:ea typeface="Arial"/>
              <a:cs typeface="Arial"/>
              <a:sym typeface="Arial"/>
            </a:endParaRPr>
          </a:p>
          <a:p>
            <a:pPr indent="-431800" lvl="0" marL="457200" marR="0" rtl="0" algn="l">
              <a:lnSpc>
                <a:spcPct val="80000"/>
              </a:lnSpc>
              <a:spcBef>
                <a:spcPts val="640"/>
              </a:spcBef>
              <a:spcAft>
                <a:spcPts val="0"/>
              </a:spcAft>
              <a:buClr>
                <a:srgbClr val="888888"/>
              </a:buClr>
              <a:buSzPts val="3200"/>
              <a:buFont typeface="Arial"/>
              <a:buNone/>
            </a:pPr>
            <a:r>
              <a:rPr b="1" i="0" lang="es-ES" sz="2015" u="none" cap="none" strike="noStrike">
                <a:solidFill>
                  <a:schemeClr val="dk1"/>
                </a:solidFill>
                <a:latin typeface="Arial"/>
                <a:ea typeface="Arial"/>
                <a:cs typeface="Arial"/>
                <a:sym typeface="Arial"/>
              </a:rPr>
              <a:t>- Claridad en los objetivos a alcanzar desde el inicio.</a:t>
            </a:r>
            <a:endParaRPr b="0" i="0" sz="2015" u="none" cap="none" strike="noStrike">
              <a:solidFill>
                <a:schemeClr val="dk1"/>
              </a:solidFill>
              <a:latin typeface="Arial"/>
              <a:ea typeface="Arial"/>
              <a:cs typeface="Arial"/>
              <a:sym typeface="Arial"/>
            </a:endParaRPr>
          </a:p>
          <a:p>
            <a:pPr indent="-431800" lvl="0" marL="457200" marR="0" rtl="0" algn="l">
              <a:lnSpc>
                <a:spcPct val="80000"/>
              </a:lnSpc>
              <a:spcBef>
                <a:spcPts val="640"/>
              </a:spcBef>
              <a:spcAft>
                <a:spcPts val="0"/>
              </a:spcAft>
              <a:buClr>
                <a:srgbClr val="888888"/>
              </a:buClr>
              <a:buSzPts val="3200"/>
              <a:buFont typeface="Arial"/>
              <a:buNone/>
            </a:pPr>
            <a:r>
              <a:rPr b="1" i="0" lang="es-ES" sz="2015" u="none" cap="none" strike="noStrike">
                <a:solidFill>
                  <a:schemeClr val="dk1"/>
                </a:solidFill>
                <a:latin typeface="Arial"/>
                <a:ea typeface="Arial"/>
                <a:cs typeface="Arial"/>
                <a:sym typeface="Arial"/>
              </a:rPr>
              <a:t>- Contar con una estructura previa clara y organizada para alcanzar los objetivos.</a:t>
            </a:r>
            <a:endParaRPr b="0" i="0" sz="2015" u="none" cap="none" strike="noStrike">
              <a:solidFill>
                <a:schemeClr val="dk1"/>
              </a:solidFill>
              <a:latin typeface="Arial"/>
              <a:ea typeface="Arial"/>
              <a:cs typeface="Arial"/>
              <a:sym typeface="Arial"/>
            </a:endParaRPr>
          </a:p>
          <a:p>
            <a:pPr indent="-431800" lvl="0" marL="457200" marR="0" rtl="0" algn="l">
              <a:lnSpc>
                <a:spcPct val="80000"/>
              </a:lnSpc>
              <a:spcBef>
                <a:spcPts val="640"/>
              </a:spcBef>
              <a:spcAft>
                <a:spcPts val="0"/>
              </a:spcAft>
              <a:buClr>
                <a:srgbClr val="888888"/>
              </a:buClr>
              <a:buSzPts val="3200"/>
              <a:buFont typeface="Arial"/>
              <a:buNone/>
            </a:pPr>
            <a:r>
              <a:rPr b="1" i="0" lang="es-ES" sz="2015" u="none" cap="none" strike="noStrike">
                <a:solidFill>
                  <a:schemeClr val="dk1"/>
                </a:solidFill>
                <a:latin typeface="Arial"/>
                <a:ea typeface="Arial"/>
                <a:cs typeface="Arial"/>
                <a:sym typeface="Arial"/>
              </a:rPr>
              <a:t>- Mejorar la redacción de instrucciones, pues es confusa y complicada en algunas ocasiones.</a:t>
            </a:r>
            <a:endParaRPr b="0" i="0" sz="2015" u="none" cap="none" strike="noStrike">
              <a:solidFill>
                <a:schemeClr val="dk1"/>
              </a:solidFill>
              <a:latin typeface="Arial"/>
              <a:ea typeface="Arial"/>
              <a:cs typeface="Arial"/>
              <a:sym typeface="Arial"/>
            </a:endParaRPr>
          </a:p>
          <a:p>
            <a:pPr indent="-431800" lvl="0" marL="457200" marR="0" rtl="0" algn="l">
              <a:lnSpc>
                <a:spcPct val="80000"/>
              </a:lnSpc>
              <a:spcBef>
                <a:spcPts val="640"/>
              </a:spcBef>
              <a:spcAft>
                <a:spcPts val="0"/>
              </a:spcAft>
              <a:buClr>
                <a:srgbClr val="888888"/>
              </a:buClr>
              <a:buSzPts val="3200"/>
              <a:buFont typeface="Arial"/>
              <a:buNone/>
            </a:pPr>
            <a:r>
              <a:rPr b="1" i="0" lang="es-ES" sz="2015" u="none" cap="none" strike="noStrike">
                <a:solidFill>
                  <a:schemeClr val="dk1"/>
                </a:solidFill>
                <a:latin typeface="Arial"/>
                <a:ea typeface="Arial"/>
                <a:cs typeface="Arial"/>
                <a:sym typeface="Arial"/>
              </a:rPr>
              <a:t>- Se puede llegar a burocratizar y hacer rígido el proceso por el llenado de formatos.</a:t>
            </a:r>
            <a:endParaRPr b="0" i="0" sz="2015" u="none" cap="none" strike="noStrike">
              <a:solidFill>
                <a:schemeClr val="dk1"/>
              </a:solidFill>
              <a:latin typeface="Arial"/>
              <a:ea typeface="Arial"/>
              <a:cs typeface="Arial"/>
              <a:sym typeface="Arial"/>
            </a:endParaRPr>
          </a:p>
          <a:p>
            <a:pPr indent="-431800" lvl="0" marL="457200" marR="0" rtl="0" algn="l">
              <a:lnSpc>
                <a:spcPct val="80000"/>
              </a:lnSpc>
              <a:spcBef>
                <a:spcPts val="640"/>
              </a:spcBef>
              <a:spcAft>
                <a:spcPts val="0"/>
              </a:spcAft>
              <a:buClr>
                <a:srgbClr val="888888"/>
              </a:buClr>
              <a:buSzPts val="3200"/>
              <a:buFont typeface="Arial"/>
              <a:buNone/>
            </a:pPr>
            <a:r>
              <a:rPr b="1" i="0" lang="es-ES" sz="2015" u="none" cap="none" strike="noStrike">
                <a:solidFill>
                  <a:schemeClr val="dk1"/>
                </a:solidFill>
                <a:latin typeface="Arial"/>
                <a:ea typeface="Arial"/>
                <a:cs typeface="Arial"/>
                <a:sym typeface="Arial"/>
              </a:rPr>
              <a:t>- Las estrategias  de trabajo individual, en equipo y plenaria se repiten en cada sesión y se vuelve tedioso.</a:t>
            </a:r>
            <a:endParaRPr b="0" i="0" sz="2015" u="none" cap="none" strike="noStrike">
              <a:solidFill>
                <a:schemeClr val="dk1"/>
              </a:solidFill>
              <a:latin typeface="Arial"/>
              <a:ea typeface="Arial"/>
              <a:cs typeface="Arial"/>
              <a:sym typeface="Arial"/>
            </a:endParaRPr>
          </a:p>
          <a:p>
            <a:pPr indent="-431800" lvl="0" marL="457200" marR="0" rtl="0" algn="l">
              <a:lnSpc>
                <a:spcPct val="80000"/>
              </a:lnSpc>
              <a:spcBef>
                <a:spcPts val="640"/>
              </a:spcBef>
              <a:spcAft>
                <a:spcPts val="0"/>
              </a:spcAft>
              <a:buClr>
                <a:srgbClr val="888888"/>
              </a:buClr>
              <a:buSzPts val="3200"/>
              <a:buFont typeface="Arial"/>
              <a:buNone/>
            </a:pPr>
            <a:r>
              <a:rPr b="1" i="0" lang="es-ES" sz="2015" u="none" cap="none" strike="noStrike">
                <a:solidFill>
                  <a:schemeClr val="dk1"/>
                </a:solidFill>
                <a:latin typeface="Arial"/>
                <a:ea typeface="Arial"/>
                <a:cs typeface="Arial"/>
                <a:sym typeface="Arial"/>
              </a:rPr>
              <a:t>- El tiempo destinado a conexiones ha impedido abordar otros temas importantes en las sesiones de academias.</a:t>
            </a:r>
            <a:endParaRPr b="0" i="0" sz="2015" u="none" cap="none" strike="noStrike">
              <a:solidFill>
                <a:schemeClr val="dk1"/>
              </a:solidFill>
              <a:latin typeface="Arial"/>
              <a:ea typeface="Arial"/>
              <a:cs typeface="Arial"/>
              <a:sym typeface="Arial"/>
            </a:endParaRPr>
          </a:p>
          <a:p>
            <a:pPr indent="-431800" lvl="0" marL="457200" marR="0" rtl="0" algn="ctr">
              <a:lnSpc>
                <a:spcPct val="80000"/>
              </a:lnSpc>
              <a:spcBef>
                <a:spcPts val="640"/>
              </a:spcBef>
              <a:spcAft>
                <a:spcPts val="0"/>
              </a:spcAft>
              <a:buClr>
                <a:srgbClr val="888888"/>
              </a:buClr>
              <a:buSzPts val="3200"/>
              <a:buFont typeface="Arial"/>
              <a:buNone/>
            </a:pPr>
            <a:r>
              <a:rPr b="0" i="0" lang="es-ES" sz="2480" u="none" cap="none" strike="noStrike">
                <a:solidFill>
                  <a:srgbClr val="888888"/>
                </a:solidFill>
                <a:latin typeface="Calibri"/>
                <a:ea typeface="Calibri"/>
                <a:cs typeface="Calibri"/>
                <a:sym typeface="Calibri"/>
              </a:rPr>
              <a:t>     </a:t>
            </a:r>
            <a:endParaRPr/>
          </a:p>
        </p:txBody>
      </p:sp>
      <p:pic>
        <p:nvPicPr>
          <p:cNvPr id="644" name="Shape 644"/>
          <p:cNvPicPr preferRelativeResize="0"/>
          <p:nvPr/>
        </p:nvPicPr>
        <p:blipFill rotWithShape="1">
          <a:blip r:embed="rId3">
            <a:alphaModFix/>
          </a:blip>
          <a:srcRect b="0" l="0" r="0" t="0"/>
          <a:stretch/>
        </p:blipFill>
        <p:spPr>
          <a:xfrm>
            <a:off x="7098444" y="148354"/>
            <a:ext cx="1841500" cy="1130300"/>
          </a:xfrm>
          <a:prstGeom prst="rect">
            <a:avLst/>
          </a:prstGeom>
          <a:noFill/>
          <a:ln>
            <a:noFill/>
          </a:ln>
        </p:spPr>
      </p:pic>
      <p:pic>
        <p:nvPicPr>
          <p:cNvPr descr="linea.png" id="645" name="Shape 645"/>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Shape 650"/>
          <p:cNvSpPr txBox="1"/>
          <p:nvPr>
            <p:ph idx="1" type="subTitle"/>
          </p:nvPr>
        </p:nvSpPr>
        <p:spPr>
          <a:xfrm>
            <a:off x="402336" y="1994021"/>
            <a:ext cx="8537608" cy="4134033"/>
          </a:xfrm>
          <a:prstGeom prst="rect">
            <a:avLst/>
          </a:prstGeom>
          <a:noFill/>
          <a:ln>
            <a:noFill/>
          </a:ln>
        </p:spPr>
        <p:txBody>
          <a:bodyPr anchorCtr="0" anchor="t" bIns="91425" lIns="91425" spcFirstLastPara="1" rIns="91425" wrap="square" tIns="91425">
            <a:noAutofit/>
          </a:bodyPr>
          <a:lstStyle/>
          <a:p>
            <a:pPr indent="-431800" lvl="0" marL="457200" marR="0" rtl="0" algn="ctr">
              <a:lnSpc>
                <a:spcPct val="100000"/>
              </a:lnSpc>
              <a:spcBef>
                <a:spcPts val="640"/>
              </a:spcBef>
              <a:spcAft>
                <a:spcPts val="0"/>
              </a:spcAft>
              <a:buClr>
                <a:srgbClr val="888888"/>
              </a:buClr>
              <a:buSzPts val="3200"/>
              <a:buFont typeface="Arial"/>
              <a:buNone/>
            </a:pPr>
            <a:r>
              <a:rPr b="0" i="0" lang="es-ES" sz="3200" u="none" cap="none" strike="noStrike">
                <a:solidFill>
                  <a:srgbClr val="888888"/>
                </a:solidFill>
                <a:latin typeface="Calibri"/>
                <a:ea typeface="Calibri"/>
                <a:cs typeface="Calibri"/>
                <a:sym typeface="Calibri"/>
              </a:rPr>
              <a:t>     </a:t>
            </a:r>
            <a:endParaRPr/>
          </a:p>
        </p:txBody>
      </p:sp>
      <p:pic>
        <p:nvPicPr>
          <p:cNvPr id="651" name="Shape 651"/>
          <p:cNvPicPr preferRelativeResize="0"/>
          <p:nvPr/>
        </p:nvPicPr>
        <p:blipFill rotWithShape="1">
          <a:blip r:embed="rId3">
            <a:alphaModFix/>
          </a:blip>
          <a:srcRect b="0" l="0" r="0" t="0"/>
          <a:stretch/>
        </p:blipFill>
        <p:spPr>
          <a:xfrm>
            <a:off x="7098444" y="148354"/>
            <a:ext cx="1841500" cy="1130300"/>
          </a:xfrm>
          <a:prstGeom prst="rect">
            <a:avLst/>
          </a:prstGeom>
          <a:noFill/>
          <a:ln>
            <a:noFill/>
          </a:ln>
        </p:spPr>
      </p:pic>
      <p:pic>
        <p:nvPicPr>
          <p:cNvPr descr="linea.png" id="652" name="Shape 652"/>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graphicFrame>
        <p:nvGraphicFramePr>
          <p:cNvPr id="653" name="Shape 653"/>
          <p:cNvGraphicFramePr/>
          <p:nvPr/>
        </p:nvGraphicFramePr>
        <p:xfrm>
          <a:off x="109728" y="1499616"/>
          <a:ext cx="3000000" cy="3000000"/>
        </p:xfrm>
        <a:graphic>
          <a:graphicData uri="http://schemas.openxmlformats.org/drawingml/2006/table">
            <a:tbl>
              <a:tblPr bandRow="1" firstRow="1">
                <a:noFill/>
                <a:tableStyleId>{6580FF6B-2DF6-47CA-9C40-605304DAB4A0}</a:tableStyleId>
              </a:tblPr>
              <a:tblGrid>
                <a:gridCol w="5634625"/>
                <a:gridCol w="3399650"/>
              </a:tblGrid>
              <a:tr h="603125">
                <a:tc>
                  <a:txBody>
                    <a:bodyPr>
                      <a:noAutofit/>
                    </a:bodyPr>
                    <a:lstStyle/>
                    <a:p>
                      <a:pPr indent="0" lvl="0" marL="0" marR="0" rtl="0" algn="ctr">
                        <a:lnSpc>
                          <a:spcPct val="100000"/>
                        </a:lnSpc>
                        <a:spcBef>
                          <a:spcPts val="0"/>
                        </a:spcBef>
                        <a:spcAft>
                          <a:spcPts val="0"/>
                        </a:spcAft>
                        <a:buNone/>
                      </a:pPr>
                      <a:r>
                        <a:rPr lang="es-ES" sz="1400" u="none" cap="none" strike="noStrike"/>
                        <a:t>TROPIEZOS</a:t>
                      </a:r>
                      <a:endParaRPr/>
                    </a:p>
                  </a:txBody>
                  <a:tcPr marT="45725" marB="45725" marR="91450" marL="91450"/>
                </a:tc>
                <a:tc>
                  <a:txBody>
                    <a:bodyPr>
                      <a:noAutofit/>
                    </a:bodyPr>
                    <a:lstStyle/>
                    <a:p>
                      <a:pPr indent="0" lvl="0" marL="0" marR="0" rtl="0" algn="ctr">
                        <a:lnSpc>
                          <a:spcPct val="100000"/>
                        </a:lnSpc>
                        <a:spcBef>
                          <a:spcPts val="0"/>
                        </a:spcBef>
                        <a:spcAft>
                          <a:spcPts val="0"/>
                        </a:spcAft>
                        <a:buNone/>
                      </a:pPr>
                      <a:r>
                        <a:rPr lang="es-ES" sz="1400" u="none" cap="none" strike="noStrike"/>
                        <a:t>SOLUCIONES</a:t>
                      </a:r>
                      <a:endParaRPr/>
                    </a:p>
                  </a:txBody>
                  <a:tcPr marT="45725" marB="45725" marR="91450" marL="91450"/>
                </a:tc>
              </a:tr>
              <a:tr h="4163950">
                <a:tc>
                  <a:txBody>
                    <a:bodyPr>
                      <a:noAutofit/>
                    </a:bodyPr>
                    <a:lstStyle/>
                    <a:p>
                      <a:pPr indent="0" lvl="0" marL="0" marR="0" rtl="0" algn="l">
                        <a:lnSpc>
                          <a:spcPct val="100000"/>
                        </a:lnSpc>
                        <a:spcBef>
                          <a:spcPts val="0"/>
                        </a:spcBef>
                        <a:spcAft>
                          <a:spcPts val="0"/>
                        </a:spcAft>
                        <a:buNone/>
                      </a:pPr>
                      <a:r>
                        <a:rPr b="1" lang="es-ES" sz="1800" u="none" cap="none" strike="noStrike">
                          <a:solidFill>
                            <a:schemeClr val="dk1"/>
                          </a:solidFill>
                          <a:latin typeface="Arial"/>
                          <a:ea typeface="Arial"/>
                          <a:cs typeface="Arial"/>
                          <a:sym typeface="Arial"/>
                        </a:rPr>
                        <a:t>- Lograr reuniones presenciales con sentido interdisciplinario</a:t>
                      </a:r>
                      <a:endParaRPr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lang="es-ES" sz="1800" u="none" cap="none" strike="noStrike">
                          <a:solidFill>
                            <a:schemeClr val="dk1"/>
                          </a:solidFill>
                          <a:latin typeface="Arial"/>
                          <a:ea typeface="Arial"/>
                          <a:cs typeface="Arial"/>
                          <a:sym typeface="Arial"/>
                        </a:rPr>
                        <a:t>- Elaboración  de la  planeación del proyecto</a:t>
                      </a:r>
                      <a:endParaRPr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lang="es-ES" sz="1800" u="none" cap="none" strike="noStrike">
                          <a:solidFill>
                            <a:schemeClr val="dk1"/>
                          </a:solidFill>
                          <a:latin typeface="Arial"/>
                          <a:ea typeface="Arial"/>
                          <a:cs typeface="Arial"/>
                          <a:sym typeface="Arial"/>
                        </a:rPr>
                        <a:t>- Coordinación del proyecto en tiempos acordados</a:t>
                      </a:r>
                      <a:endParaRPr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lang="es-ES" sz="1800" u="none" cap="none" strike="noStrike">
                          <a:solidFill>
                            <a:schemeClr val="dk1"/>
                          </a:solidFill>
                          <a:latin typeface="Arial"/>
                          <a:ea typeface="Arial"/>
                          <a:cs typeface="Arial"/>
                          <a:sym typeface="Arial"/>
                        </a:rPr>
                        <a:t>- Ajuste de proyectos de acuerdo a los problemas planteados </a:t>
                      </a:r>
                      <a:endParaRPr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noAutofit/>
                    </a:bodyPr>
                    <a:lstStyle/>
                    <a:p>
                      <a:pPr indent="0" lvl="0" marL="0" marR="0" rtl="0" algn="l">
                        <a:lnSpc>
                          <a:spcPct val="100000"/>
                        </a:lnSpc>
                        <a:spcBef>
                          <a:spcPts val="0"/>
                        </a:spcBef>
                        <a:spcAft>
                          <a:spcPts val="0"/>
                        </a:spcAft>
                        <a:buNone/>
                      </a:pPr>
                      <a:r>
                        <a:rPr b="1" lang="es-ES" sz="1800" u="none" cap="none" strike="noStrike">
                          <a:solidFill>
                            <a:schemeClr val="dk1"/>
                          </a:solidFill>
                          <a:latin typeface="Arial"/>
                          <a:ea typeface="Arial"/>
                          <a:cs typeface="Arial"/>
                          <a:sym typeface="Arial"/>
                        </a:rPr>
                        <a:t>- Reuniones con uso de tecnología por medio de Drive</a:t>
                      </a:r>
                      <a:endParaRPr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lang="es-ES" sz="1800" u="none" cap="none" strike="noStrike">
                          <a:solidFill>
                            <a:schemeClr val="dk1"/>
                          </a:solidFill>
                          <a:latin typeface="Arial"/>
                          <a:ea typeface="Arial"/>
                          <a:cs typeface="Arial"/>
                          <a:sym typeface="Arial"/>
                        </a:rPr>
                        <a:t>- Sesiones de trabajo extras informales</a:t>
                      </a:r>
                      <a:endParaRPr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lang="es-ES" sz="1800" u="none" cap="none" strike="noStrike">
                          <a:solidFill>
                            <a:schemeClr val="dk1"/>
                          </a:solidFill>
                          <a:latin typeface="Arial"/>
                          <a:ea typeface="Arial"/>
                          <a:cs typeface="Arial"/>
                          <a:sym typeface="Arial"/>
                        </a:rPr>
                        <a:t>- Planeación de sesiones parciales con los representantes de proyectos</a:t>
                      </a:r>
                      <a:endParaRPr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lang="es-ES" sz="1800" u="none" cap="none" strike="noStrike">
                          <a:solidFill>
                            <a:schemeClr val="dk1"/>
                          </a:solidFill>
                          <a:latin typeface="Arial"/>
                          <a:ea typeface="Arial"/>
                          <a:cs typeface="Arial"/>
                          <a:sym typeface="Arial"/>
                        </a:rPr>
                        <a:t>- Se reintegraron los equipos y se redujeron los proyectos</a:t>
                      </a:r>
                      <a:endParaRPr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1400" u="none" cap="none" strike="noStrike"/>
                    </a:p>
                  </a:txBody>
                  <a:tcPr marT="45725" marB="45725" marR="91450" marL="91450"/>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7" name="Shape 657"/>
        <p:cNvGrpSpPr/>
        <p:nvPr/>
      </p:nvGrpSpPr>
      <p:grpSpPr>
        <a:xfrm>
          <a:off x="0" y="0"/>
          <a:ext cx="0" cy="0"/>
          <a:chOff x="0" y="0"/>
          <a:chExt cx="0" cy="0"/>
        </a:xfrm>
      </p:grpSpPr>
      <p:pic>
        <p:nvPicPr>
          <p:cNvPr id="658" name="Shape 658"/>
          <p:cNvPicPr preferRelativeResize="0"/>
          <p:nvPr/>
        </p:nvPicPr>
        <p:blipFill rotWithShape="1">
          <a:blip r:embed="rId3">
            <a:alphaModFix/>
          </a:blip>
          <a:srcRect b="0" l="0" r="0" t="0"/>
          <a:stretch/>
        </p:blipFill>
        <p:spPr>
          <a:xfrm>
            <a:off x="7098444" y="148354"/>
            <a:ext cx="1841500" cy="1130300"/>
          </a:xfrm>
          <a:prstGeom prst="rect">
            <a:avLst/>
          </a:prstGeom>
          <a:noFill/>
          <a:ln>
            <a:noFill/>
          </a:ln>
        </p:spPr>
      </p:pic>
      <p:pic>
        <p:nvPicPr>
          <p:cNvPr descr="linea.png" id="659" name="Shape 659"/>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sp>
        <p:nvSpPr>
          <p:cNvPr id="660" name="Shape 660"/>
          <p:cNvSpPr/>
          <p:nvPr/>
        </p:nvSpPr>
        <p:spPr>
          <a:xfrm>
            <a:off x="562708" y="815926"/>
            <a:ext cx="9144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661" name="Shape 661"/>
          <p:cNvGrpSpPr/>
          <p:nvPr/>
        </p:nvGrpSpPr>
        <p:grpSpPr>
          <a:xfrm>
            <a:off x="964959" y="819025"/>
            <a:ext cx="5234346" cy="3582186"/>
            <a:chOff x="402251" y="3099"/>
            <a:chExt cx="5234346" cy="3582186"/>
          </a:xfrm>
        </p:grpSpPr>
        <p:sp>
          <p:nvSpPr>
            <p:cNvPr id="662" name="Shape 662"/>
            <p:cNvSpPr/>
            <p:nvPr/>
          </p:nvSpPr>
          <p:spPr>
            <a:xfrm>
              <a:off x="402251" y="3099"/>
              <a:ext cx="1610277" cy="1443197"/>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63" name="Shape 663"/>
            <p:cNvSpPr txBox="1"/>
            <p:nvPr/>
          </p:nvSpPr>
          <p:spPr>
            <a:xfrm>
              <a:off x="444521" y="45369"/>
              <a:ext cx="1525737" cy="1358657"/>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1" i="0" lang="es-ES" sz="1200" u="none" cap="none" strike="noStrike">
                  <a:solidFill>
                    <a:schemeClr val="lt1"/>
                  </a:solidFill>
                  <a:latin typeface="Arial"/>
                  <a:ea typeface="Arial"/>
                  <a:cs typeface="Arial"/>
                  <a:sym typeface="Arial"/>
                </a:rPr>
                <a:t>Evaluación Diagnóstica</a:t>
              </a:r>
              <a:endParaRPr/>
            </a:p>
            <a:p>
              <a:pPr indent="0" lvl="0" marL="0" marR="0" rtl="0" algn="ctr">
                <a:lnSpc>
                  <a:spcPct val="90000"/>
                </a:lnSpc>
                <a:spcBef>
                  <a:spcPts val="420"/>
                </a:spcBef>
                <a:spcAft>
                  <a:spcPts val="0"/>
                </a:spcAft>
                <a:buClr>
                  <a:srgbClr val="000000"/>
                </a:buClr>
                <a:buSzPts val="1000"/>
                <a:buFont typeface="Arial"/>
                <a:buNone/>
              </a:pPr>
              <a:r>
                <a:rPr b="0" i="0" lang="es-ES" sz="1000" u="none" cap="none" strike="noStrike">
                  <a:solidFill>
                    <a:schemeClr val="lt1"/>
                  </a:solidFill>
                  <a:latin typeface="Arial"/>
                  <a:ea typeface="Arial"/>
                  <a:cs typeface="Arial"/>
                  <a:sym typeface="Arial"/>
                </a:rPr>
                <a:t>Se realiza previamente al desarrollo de un proceso educativo.</a:t>
              </a:r>
              <a:endParaRPr/>
            </a:p>
          </p:txBody>
        </p:sp>
        <p:sp>
          <p:nvSpPr>
            <p:cNvPr id="664" name="Shape 664"/>
            <p:cNvSpPr/>
            <p:nvPr/>
          </p:nvSpPr>
          <p:spPr>
            <a:xfrm>
              <a:off x="402251" y="1540426"/>
              <a:ext cx="1345158" cy="1386375"/>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65" name="Shape 665"/>
            <p:cNvSpPr txBox="1"/>
            <p:nvPr/>
          </p:nvSpPr>
          <p:spPr>
            <a:xfrm>
              <a:off x="441649" y="1579824"/>
              <a:ext cx="1266362" cy="1307579"/>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rgbClr val="000000"/>
                </a:buClr>
                <a:buSzPts val="1200"/>
                <a:buFont typeface="Arial"/>
                <a:buNone/>
              </a:pPr>
              <a:r>
                <a:rPr b="1" i="0" lang="es-ES" sz="1200" u="none" cap="none" strike="noStrike">
                  <a:solidFill>
                    <a:schemeClr val="lt1"/>
                  </a:solidFill>
                  <a:latin typeface="Arial"/>
                  <a:ea typeface="Arial"/>
                  <a:cs typeface="Arial"/>
                  <a:sym typeface="Arial"/>
                </a:rPr>
                <a:t>OBJETIVO</a:t>
              </a:r>
              <a:endParaRPr/>
            </a:p>
            <a:p>
              <a:pPr indent="0" lvl="0" marL="0" marR="0" rtl="0" algn="ctr">
                <a:lnSpc>
                  <a:spcPct val="90000"/>
                </a:lnSpc>
                <a:spcBef>
                  <a:spcPts val="420"/>
                </a:spcBef>
                <a:spcAft>
                  <a:spcPts val="0"/>
                </a:spcAft>
                <a:buClr>
                  <a:srgbClr val="000000"/>
                </a:buClr>
                <a:buSzPts val="1000"/>
                <a:buFont typeface="Arial"/>
                <a:buNone/>
              </a:pPr>
              <a:r>
                <a:rPr b="0" i="0" lang="es-ES" sz="1000" u="none" cap="none" strike="noStrike">
                  <a:solidFill>
                    <a:schemeClr val="lt1"/>
                  </a:solidFill>
                  <a:latin typeface="Arial"/>
                  <a:ea typeface="Arial"/>
                  <a:cs typeface="Arial"/>
                  <a:sym typeface="Arial"/>
                </a:rPr>
                <a:t>Establecer una línea base de aprendizajes comunes para diseñar estrategias de intervención docente</a:t>
              </a:r>
              <a:endParaRPr/>
            </a:p>
          </p:txBody>
        </p:sp>
        <p:sp>
          <p:nvSpPr>
            <p:cNvPr id="666" name="Shape 666"/>
            <p:cNvSpPr/>
            <p:nvPr/>
          </p:nvSpPr>
          <p:spPr>
            <a:xfrm rot="-3001047">
              <a:off x="1605255" y="1913143"/>
              <a:ext cx="795395" cy="31478"/>
            </a:xfrm>
            <a:custGeom>
              <a:pathLst>
                <a:path extrusionOk="0" h="120000" w="120000">
                  <a:moveTo>
                    <a:pt x="0" y="60000"/>
                  </a:moveTo>
                  <a:lnTo>
                    <a:pt x="120000" y="60000"/>
                  </a:lnTo>
                </a:path>
              </a:pathLst>
            </a:custGeom>
            <a:noFill/>
            <a:ln cap="flat" cmpd="sng" w="25400">
              <a:solidFill>
                <a:srgbClr val="3B6495"/>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67" name="Shape 667"/>
            <p:cNvSpPr txBox="1"/>
            <p:nvPr/>
          </p:nvSpPr>
          <p:spPr>
            <a:xfrm rot="-3001047">
              <a:off x="1983068" y="1908997"/>
              <a:ext cx="39769" cy="3976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668" name="Shape 668"/>
            <p:cNvSpPr/>
            <p:nvPr/>
          </p:nvSpPr>
          <p:spPr>
            <a:xfrm>
              <a:off x="2258495" y="987788"/>
              <a:ext cx="1630082" cy="1272723"/>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69" name="Shape 669"/>
            <p:cNvSpPr txBox="1"/>
            <p:nvPr/>
          </p:nvSpPr>
          <p:spPr>
            <a:xfrm>
              <a:off x="2295772" y="1025065"/>
              <a:ext cx="1555528" cy="1198169"/>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rgbClr val="000000"/>
                </a:buClr>
                <a:buSzPts val="1400"/>
                <a:buFont typeface="Arial"/>
                <a:buNone/>
              </a:pPr>
              <a:r>
                <a:rPr b="1" i="0" lang="es-ES" sz="1400" u="none" cap="none" strike="noStrike">
                  <a:solidFill>
                    <a:schemeClr val="lt1"/>
                  </a:solidFill>
                  <a:latin typeface="Arial"/>
                  <a:ea typeface="Arial"/>
                  <a:cs typeface="Arial"/>
                  <a:sym typeface="Arial"/>
                </a:rPr>
                <a:t>INICIAL</a:t>
              </a:r>
              <a:endParaRPr/>
            </a:p>
            <a:p>
              <a:pPr indent="0" lvl="0" marL="0" marR="0" rtl="0" algn="ctr">
                <a:lnSpc>
                  <a:spcPct val="90000"/>
                </a:lnSpc>
                <a:spcBef>
                  <a:spcPts val="490"/>
                </a:spcBef>
                <a:spcAft>
                  <a:spcPts val="0"/>
                </a:spcAft>
                <a:buClr>
                  <a:srgbClr val="000000"/>
                </a:buClr>
                <a:buSzPts val="1000"/>
                <a:buFont typeface="Arial"/>
                <a:buNone/>
              </a:pPr>
              <a:r>
                <a:rPr b="0" i="0" lang="es-ES" sz="1000" u="none" cap="none" strike="noStrike">
                  <a:solidFill>
                    <a:schemeClr val="lt1"/>
                  </a:solidFill>
                  <a:latin typeface="Arial"/>
                  <a:ea typeface="Arial"/>
                  <a:cs typeface="Arial"/>
                  <a:sym typeface="Arial"/>
                </a:rPr>
                <a:t>De manera única antes del proceso para corroborar conocimientos previos que les permitan comprender el contenido</a:t>
              </a:r>
              <a:endParaRPr/>
            </a:p>
          </p:txBody>
        </p:sp>
        <p:sp>
          <p:nvSpPr>
            <p:cNvPr id="670" name="Shape 670"/>
            <p:cNvSpPr/>
            <p:nvPr/>
          </p:nvSpPr>
          <p:spPr>
            <a:xfrm rot="-1574981">
              <a:off x="3860237" y="1486861"/>
              <a:ext cx="549643" cy="31478"/>
            </a:xfrm>
            <a:custGeom>
              <a:pathLst>
                <a:path extrusionOk="0" h="120000" w="120000">
                  <a:moveTo>
                    <a:pt x="0" y="60000"/>
                  </a:moveTo>
                  <a:lnTo>
                    <a:pt x="120000" y="60000"/>
                  </a:lnTo>
                </a:path>
              </a:pathLst>
            </a:custGeom>
            <a:no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71" name="Shape 671"/>
            <p:cNvSpPr txBox="1"/>
            <p:nvPr/>
          </p:nvSpPr>
          <p:spPr>
            <a:xfrm rot="-1574981">
              <a:off x="4121317" y="1488859"/>
              <a:ext cx="27482" cy="27482"/>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672" name="Shape 672"/>
            <p:cNvSpPr/>
            <p:nvPr/>
          </p:nvSpPr>
          <p:spPr>
            <a:xfrm>
              <a:off x="4381539" y="1067287"/>
              <a:ext cx="1255058" cy="627529"/>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73" name="Shape 673"/>
            <p:cNvSpPr txBox="1"/>
            <p:nvPr/>
          </p:nvSpPr>
          <p:spPr>
            <a:xfrm>
              <a:off x="4399919" y="1085667"/>
              <a:ext cx="1218298" cy="590769"/>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rgbClr val="000000"/>
                </a:buClr>
                <a:buSzPts val="1400"/>
                <a:buFont typeface="Arial"/>
                <a:buNone/>
              </a:pPr>
              <a:r>
                <a:rPr b="1" i="0" lang="es-ES" sz="1400" u="none" cap="none" strike="noStrike">
                  <a:solidFill>
                    <a:schemeClr val="lt1"/>
                  </a:solidFill>
                  <a:latin typeface="Arial"/>
                  <a:ea typeface="Arial"/>
                  <a:cs typeface="Arial"/>
                  <a:sym typeface="Arial"/>
                </a:rPr>
                <a:t>Prognosis</a:t>
              </a:r>
              <a:endParaRPr/>
            </a:p>
            <a:p>
              <a:pPr indent="0" lvl="0" marL="0" marR="0" rtl="0" algn="ctr">
                <a:lnSpc>
                  <a:spcPct val="90000"/>
                </a:lnSpc>
                <a:spcBef>
                  <a:spcPts val="490"/>
                </a:spcBef>
                <a:spcAft>
                  <a:spcPts val="0"/>
                </a:spcAft>
                <a:buClr>
                  <a:srgbClr val="000000"/>
                </a:buClr>
                <a:buSzPts val="1100"/>
                <a:buFont typeface="Arial"/>
                <a:buNone/>
              </a:pPr>
              <a:r>
                <a:rPr b="0" i="0" lang="es-ES" sz="1100" u="none" cap="none" strike="noStrike">
                  <a:solidFill>
                    <a:schemeClr val="lt1"/>
                  </a:solidFill>
                  <a:latin typeface="Arial"/>
                  <a:ea typeface="Arial"/>
                  <a:cs typeface="Arial"/>
                  <a:sym typeface="Arial"/>
                </a:rPr>
                <a:t>Para un grupo</a:t>
              </a:r>
              <a:endParaRPr/>
            </a:p>
          </p:txBody>
        </p:sp>
        <p:sp>
          <p:nvSpPr>
            <p:cNvPr id="674" name="Shape 674"/>
            <p:cNvSpPr/>
            <p:nvPr/>
          </p:nvSpPr>
          <p:spPr>
            <a:xfrm rot="2649043">
              <a:off x="3791536" y="1847691"/>
              <a:ext cx="687045" cy="31478"/>
            </a:xfrm>
            <a:custGeom>
              <a:pathLst>
                <a:path extrusionOk="0" h="120000" w="120000">
                  <a:moveTo>
                    <a:pt x="0" y="60000"/>
                  </a:moveTo>
                  <a:lnTo>
                    <a:pt x="120000" y="60000"/>
                  </a:lnTo>
                </a:path>
              </a:pathLst>
            </a:custGeom>
            <a:no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75" name="Shape 675"/>
            <p:cNvSpPr txBox="1"/>
            <p:nvPr/>
          </p:nvSpPr>
          <p:spPr>
            <a:xfrm rot="2649043">
              <a:off x="4117882" y="1846254"/>
              <a:ext cx="34352" cy="34352"/>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676" name="Shape 676"/>
            <p:cNvSpPr/>
            <p:nvPr/>
          </p:nvSpPr>
          <p:spPr>
            <a:xfrm>
              <a:off x="4381539" y="1788945"/>
              <a:ext cx="1255058" cy="627529"/>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77" name="Shape 677"/>
            <p:cNvSpPr txBox="1"/>
            <p:nvPr/>
          </p:nvSpPr>
          <p:spPr>
            <a:xfrm>
              <a:off x="4399919" y="1807325"/>
              <a:ext cx="1218298" cy="590769"/>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rgbClr val="000000"/>
                </a:buClr>
                <a:buSzPts val="1400"/>
                <a:buFont typeface="Arial"/>
                <a:buNone/>
              </a:pPr>
              <a:r>
                <a:rPr b="1" i="0" lang="es-ES" sz="1400" u="none" cap="none" strike="noStrike">
                  <a:solidFill>
                    <a:schemeClr val="lt1"/>
                  </a:solidFill>
                  <a:latin typeface="Arial"/>
                  <a:ea typeface="Arial"/>
                  <a:cs typeface="Arial"/>
                  <a:sym typeface="Arial"/>
                </a:rPr>
                <a:t>Diagnosis</a:t>
              </a:r>
              <a:endParaRPr/>
            </a:p>
            <a:p>
              <a:pPr indent="0" lvl="0" marL="0" marR="0" rtl="0" algn="ctr">
                <a:lnSpc>
                  <a:spcPct val="90000"/>
                </a:lnSpc>
                <a:spcBef>
                  <a:spcPts val="490"/>
                </a:spcBef>
                <a:spcAft>
                  <a:spcPts val="0"/>
                </a:spcAft>
                <a:buClr>
                  <a:srgbClr val="000000"/>
                </a:buClr>
                <a:buSzPts val="1100"/>
                <a:buFont typeface="Arial"/>
                <a:buNone/>
              </a:pPr>
              <a:r>
                <a:rPr b="0" i="0" lang="es-ES" sz="1100" u="none" cap="none" strike="noStrike">
                  <a:solidFill>
                    <a:schemeClr val="lt1"/>
                  </a:solidFill>
                  <a:latin typeface="Arial"/>
                  <a:ea typeface="Arial"/>
                  <a:cs typeface="Arial"/>
                  <a:sym typeface="Arial"/>
                </a:rPr>
                <a:t>Individual</a:t>
              </a:r>
              <a:endParaRPr/>
            </a:p>
          </p:txBody>
        </p:sp>
        <p:sp>
          <p:nvSpPr>
            <p:cNvPr id="678" name="Shape 678"/>
            <p:cNvSpPr/>
            <p:nvPr/>
          </p:nvSpPr>
          <p:spPr>
            <a:xfrm rot="3500805">
              <a:off x="1520102" y="2625040"/>
              <a:ext cx="956640" cy="31478"/>
            </a:xfrm>
            <a:custGeom>
              <a:pathLst>
                <a:path extrusionOk="0" h="120000" w="120000">
                  <a:moveTo>
                    <a:pt x="0" y="60000"/>
                  </a:moveTo>
                  <a:lnTo>
                    <a:pt x="120000" y="60000"/>
                  </a:lnTo>
                </a:path>
              </a:pathLst>
            </a:custGeom>
            <a:noFill/>
            <a:ln cap="flat" cmpd="sng" w="25400">
              <a:solidFill>
                <a:srgbClr val="3B6495"/>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79" name="Shape 679"/>
            <p:cNvSpPr txBox="1"/>
            <p:nvPr/>
          </p:nvSpPr>
          <p:spPr>
            <a:xfrm rot="3500805">
              <a:off x="1974506" y="2616863"/>
              <a:ext cx="47832" cy="47832"/>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680" name="Shape 680"/>
            <p:cNvSpPr/>
            <p:nvPr/>
          </p:nvSpPr>
          <p:spPr>
            <a:xfrm>
              <a:off x="2249434" y="2734180"/>
              <a:ext cx="1255058" cy="627529"/>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81" name="Shape 681"/>
            <p:cNvSpPr txBox="1"/>
            <p:nvPr/>
          </p:nvSpPr>
          <p:spPr>
            <a:xfrm>
              <a:off x="2267814" y="2752560"/>
              <a:ext cx="1218298" cy="590769"/>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rgbClr val="000000"/>
                </a:buClr>
                <a:buSzPts val="1400"/>
                <a:buFont typeface="Arial"/>
                <a:buNone/>
              </a:pPr>
              <a:r>
                <a:rPr b="1" i="0" lang="es-ES" sz="1400" u="none" cap="none" strike="noStrike">
                  <a:solidFill>
                    <a:schemeClr val="lt1"/>
                  </a:solidFill>
                  <a:latin typeface="Arial"/>
                  <a:ea typeface="Arial"/>
                  <a:cs typeface="Arial"/>
                  <a:sym typeface="Arial"/>
                </a:rPr>
                <a:t>PUNTUAL</a:t>
              </a:r>
              <a:endParaRPr/>
            </a:p>
            <a:p>
              <a:pPr indent="0" lvl="0" marL="0" marR="0" rtl="0" algn="ctr">
                <a:lnSpc>
                  <a:spcPct val="90000"/>
                </a:lnSpc>
                <a:spcBef>
                  <a:spcPts val="490"/>
                </a:spcBef>
                <a:spcAft>
                  <a:spcPts val="0"/>
                </a:spcAft>
                <a:buClr>
                  <a:srgbClr val="000000"/>
                </a:buClr>
                <a:buSzPts val="1050"/>
                <a:buFont typeface="Arial"/>
                <a:buNone/>
              </a:pPr>
              <a:r>
                <a:rPr b="0" i="0" lang="es-ES" sz="1050" u="none" cap="none" strike="noStrike">
                  <a:solidFill>
                    <a:schemeClr val="lt1"/>
                  </a:solidFill>
                  <a:latin typeface="Arial"/>
                  <a:ea typeface="Arial"/>
                  <a:cs typeface="Arial"/>
                  <a:sym typeface="Arial"/>
                </a:rPr>
                <a:t>En distintos momentos del curso</a:t>
              </a:r>
              <a:endParaRPr/>
            </a:p>
          </p:txBody>
        </p:sp>
        <p:sp>
          <p:nvSpPr>
            <p:cNvPr id="682" name="Shape 682"/>
            <p:cNvSpPr/>
            <p:nvPr/>
          </p:nvSpPr>
          <p:spPr>
            <a:xfrm>
              <a:off x="3504492" y="3032205"/>
              <a:ext cx="502023" cy="31478"/>
            </a:xfrm>
            <a:custGeom>
              <a:pathLst>
                <a:path extrusionOk="0" h="120000" w="120000">
                  <a:moveTo>
                    <a:pt x="0" y="60000"/>
                  </a:moveTo>
                  <a:lnTo>
                    <a:pt x="120000" y="60000"/>
                  </a:lnTo>
                </a:path>
              </a:pathLst>
            </a:custGeom>
            <a:no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83" name="Shape 683"/>
            <p:cNvSpPr txBox="1"/>
            <p:nvPr/>
          </p:nvSpPr>
          <p:spPr>
            <a:xfrm>
              <a:off x="3742953" y="3035394"/>
              <a:ext cx="25101" cy="25101"/>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684" name="Shape 684"/>
            <p:cNvSpPr/>
            <p:nvPr/>
          </p:nvSpPr>
          <p:spPr>
            <a:xfrm>
              <a:off x="4006515" y="2510604"/>
              <a:ext cx="1469108" cy="1074681"/>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85" name="Shape 685"/>
            <p:cNvSpPr txBox="1"/>
            <p:nvPr/>
          </p:nvSpPr>
          <p:spPr>
            <a:xfrm>
              <a:off x="4037991" y="2542080"/>
              <a:ext cx="1406156" cy="1011729"/>
            </a:xfrm>
            <a:prstGeom prst="rect">
              <a:avLst/>
            </a:prstGeom>
            <a:noFill/>
            <a:ln>
              <a:noFill/>
            </a:ln>
          </p:spPr>
          <p:txBody>
            <a:bodyPr anchorCtr="0" anchor="ctr" bIns="6975" lIns="6975" spcFirstLastPara="1" rIns="6975" wrap="square" tIns="6975">
              <a:noAutofit/>
            </a:bodyPr>
            <a:lstStyle/>
            <a:p>
              <a:pPr indent="0" lvl="0" marL="0" marR="0" rtl="0" algn="ctr">
                <a:lnSpc>
                  <a:spcPct val="90000"/>
                </a:lnSpc>
                <a:spcBef>
                  <a:spcPts val="0"/>
                </a:spcBef>
                <a:spcAft>
                  <a:spcPts val="0"/>
                </a:spcAft>
                <a:buClr>
                  <a:srgbClr val="000000"/>
                </a:buClr>
                <a:buSzPts val="1100"/>
                <a:buFont typeface="Arial"/>
                <a:buNone/>
              </a:pPr>
              <a:r>
                <a:rPr b="0" i="0" lang="es-ES" sz="1100" u="none" cap="none" strike="noStrike">
                  <a:solidFill>
                    <a:schemeClr val="lt1"/>
                  </a:solidFill>
                  <a:latin typeface="Arial"/>
                  <a:ea typeface="Arial"/>
                  <a:cs typeface="Arial"/>
                  <a:sym typeface="Arial"/>
                </a:rPr>
                <a:t>Antes del inicio de un nuevo tema.</a:t>
              </a:r>
              <a:endParaRPr/>
            </a:p>
            <a:p>
              <a:pPr indent="0" lvl="0" marL="0" marR="0" rtl="0" algn="ctr">
                <a:lnSpc>
                  <a:spcPct val="90000"/>
                </a:lnSpc>
                <a:spcBef>
                  <a:spcPts val="385"/>
                </a:spcBef>
                <a:spcAft>
                  <a:spcPts val="0"/>
                </a:spcAft>
                <a:buClr>
                  <a:srgbClr val="000000"/>
                </a:buClr>
                <a:buSzPts val="1100"/>
                <a:buFont typeface="Arial"/>
                <a:buNone/>
              </a:pPr>
              <a:r>
                <a:rPr b="0" i="0" lang="es-ES" sz="1100" u="none" cap="none" strike="noStrike">
                  <a:solidFill>
                    <a:schemeClr val="lt1"/>
                  </a:solidFill>
                  <a:latin typeface="Arial"/>
                  <a:ea typeface="Arial"/>
                  <a:cs typeface="Arial"/>
                  <a:sym typeface="Arial"/>
                </a:rPr>
                <a:t>Utiliza constantemente los conocimientos que se han ido aprendiendo</a:t>
              </a:r>
              <a:endParaRPr/>
            </a:p>
          </p:txBody>
        </p:sp>
      </p:grpSp>
      <p:sp>
        <p:nvSpPr>
          <p:cNvPr id="686" name="Shape 686"/>
          <p:cNvSpPr/>
          <p:nvPr/>
        </p:nvSpPr>
        <p:spPr>
          <a:xfrm>
            <a:off x="365760" y="4746745"/>
            <a:ext cx="8412480" cy="1203215"/>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es-ES" sz="1100" u="none" cap="none" strike="noStrike">
                <a:solidFill>
                  <a:srgbClr val="000000"/>
                </a:solidFill>
                <a:latin typeface="Calibri"/>
                <a:ea typeface="Calibri"/>
                <a:cs typeface="Calibri"/>
                <a:sym typeface="Calibri"/>
              </a:rPr>
              <a:t>Referencias</a:t>
            </a:r>
            <a:endParaRPr/>
          </a:p>
          <a:p>
            <a:pPr indent="0" lvl="0" marL="0" marR="0" rtl="0" algn="l">
              <a:lnSpc>
                <a:spcPct val="107000"/>
              </a:lnSpc>
              <a:spcBef>
                <a:spcPts val="800"/>
              </a:spcBef>
              <a:spcAft>
                <a:spcPts val="0"/>
              </a:spcAft>
              <a:buNone/>
            </a:pPr>
            <a:r>
              <a:rPr b="0" i="0" lang="es-ES" sz="1100" u="none" cap="none" strike="noStrike">
                <a:solidFill>
                  <a:srgbClr val="000000"/>
                </a:solidFill>
                <a:latin typeface="Calibri"/>
                <a:ea typeface="Calibri"/>
                <a:cs typeface="Calibri"/>
                <a:sym typeface="Calibri"/>
              </a:rPr>
              <a:t>Díaz F, Barriga A. (2002) Tipos de evaluación y estrategias docentes para el aprendizaje significativo: una interpretación constructivista. México. McGraw Hill</a:t>
            </a:r>
            <a:endParaRPr/>
          </a:p>
          <a:p>
            <a:pPr indent="0" lvl="0" marL="0" marR="0" rtl="0" algn="l">
              <a:lnSpc>
                <a:spcPct val="107000"/>
              </a:lnSpc>
              <a:spcBef>
                <a:spcPts val="800"/>
              </a:spcBef>
              <a:spcAft>
                <a:spcPts val="0"/>
              </a:spcAft>
              <a:buNone/>
            </a:pPr>
            <a:r>
              <a:rPr b="0" i="0" lang="es-ES" sz="1100" u="none" cap="none" strike="noStrike">
                <a:solidFill>
                  <a:srgbClr val="000000"/>
                </a:solidFill>
                <a:latin typeface="Calibri"/>
                <a:ea typeface="Calibri"/>
                <a:cs typeface="Calibri"/>
                <a:sym typeface="Calibri"/>
              </a:rPr>
              <a:t>Dirección General de Desarrollo Curricular (2012).  El enfoque formativo de la evaluación en Herramientas para la evaluación en educación básica. México, SEP</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0" name="Shape 690"/>
        <p:cNvGrpSpPr/>
        <p:nvPr/>
      </p:nvGrpSpPr>
      <p:grpSpPr>
        <a:xfrm>
          <a:off x="0" y="0"/>
          <a:ext cx="0" cy="0"/>
          <a:chOff x="0" y="0"/>
          <a:chExt cx="0" cy="0"/>
        </a:xfrm>
      </p:grpSpPr>
      <p:pic>
        <p:nvPicPr>
          <p:cNvPr id="691" name="Shape 691"/>
          <p:cNvPicPr preferRelativeResize="0"/>
          <p:nvPr/>
        </p:nvPicPr>
        <p:blipFill rotWithShape="1">
          <a:blip r:embed="rId3">
            <a:alphaModFix/>
          </a:blip>
          <a:srcRect b="0" l="0" r="0" t="0"/>
          <a:stretch/>
        </p:blipFill>
        <p:spPr>
          <a:xfrm>
            <a:off x="7098444" y="148354"/>
            <a:ext cx="1841500" cy="1130300"/>
          </a:xfrm>
          <a:prstGeom prst="rect">
            <a:avLst/>
          </a:prstGeom>
          <a:noFill/>
          <a:ln>
            <a:noFill/>
          </a:ln>
        </p:spPr>
      </p:pic>
      <p:pic>
        <p:nvPicPr>
          <p:cNvPr descr="linea.png" id="692" name="Shape 692"/>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graphicFrame>
        <p:nvGraphicFramePr>
          <p:cNvPr id="693" name="Shape 693"/>
          <p:cNvGraphicFramePr/>
          <p:nvPr/>
        </p:nvGraphicFramePr>
        <p:xfrm>
          <a:off x="562708" y="1737246"/>
          <a:ext cx="3000000" cy="3000000"/>
        </p:xfrm>
        <a:graphic>
          <a:graphicData uri="http://schemas.openxmlformats.org/drawingml/2006/table">
            <a:tbl>
              <a:tblPr bandRow="1">
                <a:noFill/>
                <a:tableStyleId>{6580FF6B-2DF6-47CA-9C40-605304DAB4A0}</a:tableStyleId>
              </a:tblPr>
              <a:tblGrid>
                <a:gridCol w="1627350"/>
                <a:gridCol w="6363100"/>
              </a:tblGrid>
              <a:tr h="98925">
                <a:tc>
                  <a:txBody>
                    <a:bodyPr>
                      <a:noAutofit/>
                    </a:bodyPr>
                    <a:lstStyle/>
                    <a:p>
                      <a:pPr indent="0" lvl="0" marL="0" marR="0" rtl="0" algn="l">
                        <a:lnSpc>
                          <a:spcPct val="107000"/>
                        </a:lnSpc>
                        <a:spcBef>
                          <a:spcPts val="0"/>
                        </a:spcBef>
                        <a:spcAft>
                          <a:spcPts val="0"/>
                        </a:spcAft>
                        <a:buNone/>
                      </a:pPr>
                      <a:r>
                        <a:rPr lang="es-ES" sz="600" u="none" cap="none" strike="noStrike"/>
                        <a:t> </a:t>
                      </a:r>
                      <a:endParaRPr sz="600" u="none" cap="none" strike="noStrike">
                        <a:latin typeface="Calibri"/>
                        <a:ea typeface="Calibri"/>
                        <a:cs typeface="Calibri"/>
                        <a:sym typeface="Calibri"/>
                      </a:endParaRPr>
                    </a:p>
                  </a:txBody>
                  <a:tcPr marT="0" marB="0" marR="37825" marL="37825"/>
                </a:tc>
                <a:tc>
                  <a:txBody>
                    <a:bodyPr>
                      <a:noAutofit/>
                    </a:bodyPr>
                    <a:lstStyle/>
                    <a:p>
                      <a:pPr indent="0" lvl="0" marL="0" marR="0" rtl="0" algn="l">
                        <a:lnSpc>
                          <a:spcPct val="107000"/>
                        </a:lnSpc>
                        <a:spcBef>
                          <a:spcPts val="0"/>
                        </a:spcBef>
                        <a:spcAft>
                          <a:spcPts val="0"/>
                        </a:spcAft>
                        <a:buNone/>
                      </a:pPr>
                      <a:r>
                        <a:rPr lang="es-ES" sz="600" u="none" cap="none" strike="noStrike"/>
                        <a:t>EVALUACIÓN FORMATIVA</a:t>
                      </a:r>
                      <a:endParaRPr sz="600" u="none" cap="none" strike="noStrike">
                        <a:latin typeface="Calibri"/>
                        <a:ea typeface="Calibri"/>
                        <a:cs typeface="Calibri"/>
                        <a:sym typeface="Calibri"/>
                      </a:endParaRPr>
                    </a:p>
                  </a:txBody>
                  <a:tcPr marT="0" marB="0" marR="37825" marL="37825"/>
                </a:tc>
              </a:tr>
              <a:tr h="741525">
                <a:tc>
                  <a:txBody>
                    <a:bodyPr>
                      <a:noAutofit/>
                    </a:bodyPr>
                    <a:lstStyle/>
                    <a:p>
                      <a:pPr indent="0" lvl="0" marL="0" marR="0" rtl="0" algn="just">
                        <a:lnSpc>
                          <a:spcPct val="107000"/>
                        </a:lnSpc>
                        <a:spcBef>
                          <a:spcPts val="0"/>
                        </a:spcBef>
                        <a:spcAft>
                          <a:spcPts val="0"/>
                        </a:spcAft>
                        <a:buNone/>
                      </a:pPr>
                      <a:r>
                        <a:rPr lang="es-ES" sz="600" u="none" cap="none" strike="noStrike"/>
                        <a:t>¿Qué es?</a:t>
                      </a:r>
                      <a:endParaRPr sz="600" u="none" cap="none" strike="noStrike">
                        <a:latin typeface="Calibri"/>
                        <a:ea typeface="Calibri"/>
                        <a:cs typeface="Calibri"/>
                        <a:sym typeface="Calibri"/>
                      </a:endParaRPr>
                    </a:p>
                  </a:txBody>
                  <a:tcPr marT="0" marB="0" marR="37825" marL="37825"/>
                </a:tc>
                <a:tc>
                  <a:txBody>
                    <a:bodyPr>
                      <a:noAutofit/>
                    </a:bodyPr>
                    <a:lstStyle/>
                    <a:p>
                      <a:pPr indent="0" lvl="0" marL="0" marR="0" rtl="0" algn="just">
                        <a:lnSpc>
                          <a:spcPct val="107000"/>
                        </a:lnSpc>
                        <a:spcBef>
                          <a:spcPts val="0"/>
                        </a:spcBef>
                        <a:spcAft>
                          <a:spcPts val="0"/>
                        </a:spcAft>
                        <a:buNone/>
                      </a:pPr>
                      <a:r>
                        <a:rPr lang="es-ES" sz="600" u="none" cap="none" strike="noStrike"/>
                        <a:t>Es un tipo de evaluación constructivista concomitante, que no pretende evaluar los resultados, sino comprender el proceso. Regula el proceso de aprendizaje. Se centra en la importancia de cómo está ocurriendo el proceso y el proceso significativo. Los errores son muy importantes porque ponen al descubierto la calidad de la estrategia. Trata de regular el proceso de enseñanza-aprendizaje.</a:t>
                      </a:r>
                      <a:endParaRPr sz="600" u="none" cap="none" strike="noStrike"/>
                    </a:p>
                    <a:p>
                      <a:pPr indent="0" lvl="0" marL="0" marR="0" rtl="0" algn="just">
                        <a:lnSpc>
                          <a:spcPct val="107000"/>
                        </a:lnSpc>
                        <a:spcBef>
                          <a:spcPts val="800"/>
                        </a:spcBef>
                        <a:spcAft>
                          <a:spcPts val="0"/>
                        </a:spcAft>
                        <a:buNone/>
                      </a:pPr>
                      <a:r>
                        <a:rPr lang="es-ES" sz="600" u="none" cap="none" strike="noStrike"/>
                        <a:t>Consta de tres modalidades de evaluación: interactiva, retroactiva y proactiva. Da paso a la evaluación formadora que es la suma de la evaluación informal y la formal.</a:t>
                      </a:r>
                      <a:endParaRPr sz="600" u="none" cap="none" strike="noStrike"/>
                    </a:p>
                    <a:p>
                      <a:pPr indent="0" lvl="0" marL="0" marR="0" rtl="0" algn="just">
                        <a:lnSpc>
                          <a:spcPct val="107000"/>
                        </a:lnSpc>
                        <a:spcBef>
                          <a:spcPts val="800"/>
                        </a:spcBef>
                        <a:spcAft>
                          <a:spcPts val="0"/>
                        </a:spcAft>
                        <a:buNone/>
                      </a:pPr>
                      <a:r>
                        <a:rPr lang="es-ES" sz="600" u="none" cap="none" strike="noStrike"/>
                        <a:t> </a:t>
                      </a:r>
                      <a:endParaRPr sz="600" u="none" cap="none" strike="noStrike">
                        <a:latin typeface="Calibri"/>
                        <a:ea typeface="Calibri"/>
                        <a:cs typeface="Calibri"/>
                        <a:sym typeface="Calibri"/>
                      </a:endParaRPr>
                    </a:p>
                  </a:txBody>
                  <a:tcPr marT="0" marB="0" marR="37825" marL="37825"/>
                </a:tc>
              </a:tr>
              <a:tr h="1011300">
                <a:tc>
                  <a:txBody>
                    <a:bodyPr>
                      <a:noAutofit/>
                    </a:bodyPr>
                    <a:lstStyle/>
                    <a:p>
                      <a:pPr indent="0" lvl="0" marL="0" marR="0" rtl="0" algn="just">
                        <a:lnSpc>
                          <a:spcPct val="107000"/>
                        </a:lnSpc>
                        <a:spcBef>
                          <a:spcPts val="0"/>
                        </a:spcBef>
                        <a:spcAft>
                          <a:spcPts val="0"/>
                        </a:spcAft>
                        <a:buNone/>
                      </a:pPr>
                      <a:r>
                        <a:rPr lang="es-ES" sz="600" u="none" cap="none" strike="noStrike"/>
                        <a:t>¿Quién la puede llevar a cabo o implementar?</a:t>
                      </a:r>
                      <a:endParaRPr sz="600" u="none" cap="none" strike="noStrike">
                        <a:latin typeface="Calibri"/>
                        <a:ea typeface="Calibri"/>
                        <a:cs typeface="Calibri"/>
                        <a:sym typeface="Calibri"/>
                      </a:endParaRPr>
                    </a:p>
                  </a:txBody>
                  <a:tcPr marT="0" marB="0" marR="37825" marL="37825"/>
                </a:tc>
                <a:tc>
                  <a:txBody>
                    <a:bodyPr>
                      <a:noAutofit/>
                    </a:bodyPr>
                    <a:lstStyle/>
                    <a:p>
                      <a:pPr indent="0" lvl="0" marL="0" marR="0" rtl="0" algn="l">
                        <a:lnSpc>
                          <a:spcPct val="107000"/>
                        </a:lnSpc>
                        <a:spcBef>
                          <a:spcPts val="0"/>
                        </a:spcBef>
                        <a:spcAft>
                          <a:spcPts val="0"/>
                        </a:spcAft>
                        <a:buNone/>
                      </a:pPr>
                      <a:r>
                        <a:rPr lang="es-ES" sz="600" u="none" cap="none" strike="noStrike"/>
                        <a:t>Principalmente el profesor como mediador, sin embargo, también pretende desarrollar al alumno de forma autodidacta, mediante las antes mencionadas evaluaciones.</a:t>
                      </a:r>
                      <a:endParaRPr sz="600" u="none" cap="none" strike="noStrike"/>
                    </a:p>
                    <a:p>
                      <a:pPr indent="0" lvl="0" marL="0" marR="0" rtl="0" algn="l">
                        <a:lnSpc>
                          <a:spcPct val="107000"/>
                        </a:lnSpc>
                        <a:spcBef>
                          <a:spcPts val="800"/>
                        </a:spcBef>
                        <a:spcAft>
                          <a:spcPts val="0"/>
                        </a:spcAft>
                        <a:buNone/>
                      </a:pPr>
                      <a:r>
                        <a:rPr lang="es-ES" sz="600" u="none" cap="none" strike="noStrike"/>
                        <a:t> </a:t>
                      </a:r>
                      <a:endParaRPr sz="600" u="none" cap="none" strike="noStrike"/>
                    </a:p>
                    <a:p>
                      <a:pPr indent="-342900" lvl="0" marL="342900" marR="0" rtl="0" algn="l">
                        <a:lnSpc>
                          <a:spcPct val="107000"/>
                        </a:lnSpc>
                        <a:spcBef>
                          <a:spcPts val="800"/>
                        </a:spcBef>
                        <a:spcAft>
                          <a:spcPts val="0"/>
                        </a:spcAft>
                        <a:buClr>
                          <a:srgbClr val="000000"/>
                        </a:buClr>
                        <a:buSzPts val="600"/>
                        <a:buFont typeface="Noto Sans Symbols"/>
                        <a:buChar char="∙"/>
                      </a:pPr>
                      <a:r>
                        <a:rPr lang="es-ES" sz="600" u="none" cap="none" strike="noStrike"/>
                        <a:t>La evaluación proactiva serán futuras instrucciones.</a:t>
                      </a:r>
                      <a:endParaRPr sz="600" u="none" cap="none" strike="noStrike"/>
                    </a:p>
                    <a:p>
                      <a:pPr indent="-342900" lvl="0" marL="342900" marR="0" rtl="0" algn="l">
                        <a:lnSpc>
                          <a:spcPct val="107000"/>
                        </a:lnSpc>
                        <a:spcBef>
                          <a:spcPts val="0"/>
                        </a:spcBef>
                        <a:spcAft>
                          <a:spcPts val="0"/>
                        </a:spcAft>
                        <a:buClr>
                          <a:srgbClr val="000000"/>
                        </a:buClr>
                        <a:buSzPts val="600"/>
                        <a:buFont typeface="Noto Sans Symbols"/>
                        <a:buChar char="∙"/>
                      </a:pPr>
                      <a:r>
                        <a:rPr lang="es-ES" sz="600" u="none" cap="none" strike="noStrike"/>
                        <a:t>La evaluación interactiva es un proceso instruccional al momento. Sus estrategias serán las repeticiones, ejemplos alternativos, diálogos, etcétera.</a:t>
                      </a:r>
                      <a:endParaRPr sz="600" u="none" cap="none" strike="noStrike"/>
                    </a:p>
                    <a:p>
                      <a:pPr indent="-342900" lvl="0" marL="342900" marR="0" rtl="0" algn="l">
                        <a:lnSpc>
                          <a:spcPct val="107000"/>
                        </a:lnSpc>
                        <a:spcBef>
                          <a:spcPts val="0"/>
                        </a:spcBef>
                        <a:spcAft>
                          <a:spcPts val="0"/>
                        </a:spcAft>
                        <a:buClr>
                          <a:srgbClr val="000000"/>
                        </a:buClr>
                        <a:buSzPts val="600"/>
                        <a:buFont typeface="Noto Sans Symbols"/>
                        <a:buChar char="∙"/>
                      </a:pPr>
                      <a:r>
                        <a:rPr lang="es-ES" sz="600" u="none" cap="none" strike="noStrike"/>
                        <a:t>La evaluación retroactiva es una actividad de refuerzo. Sus resultados demostrarán que algunos alumnos no han logrado consolidar ciertos aprendizajes, ya sea repitiendo los mismos ejercicios o repetirlos de forma simplificada. </a:t>
                      </a:r>
                      <a:endParaRPr sz="600" u="none" cap="none" strike="noStrike"/>
                    </a:p>
                    <a:p>
                      <a:pPr indent="0" lvl="0" marL="0" marR="0" rtl="0" algn="just">
                        <a:lnSpc>
                          <a:spcPct val="107000"/>
                        </a:lnSpc>
                        <a:spcBef>
                          <a:spcPts val="0"/>
                        </a:spcBef>
                        <a:spcAft>
                          <a:spcPts val="0"/>
                        </a:spcAft>
                        <a:buNone/>
                      </a:pPr>
                      <a:r>
                        <a:rPr lang="es-ES" sz="600" u="none" cap="none" strike="noStrike"/>
                        <a:t> </a:t>
                      </a:r>
                      <a:endParaRPr sz="600" u="none" cap="none" strike="noStrike">
                        <a:latin typeface="Calibri"/>
                        <a:ea typeface="Calibri"/>
                        <a:cs typeface="Calibri"/>
                        <a:sym typeface="Calibri"/>
                      </a:endParaRPr>
                    </a:p>
                  </a:txBody>
                  <a:tcPr marT="0" marB="0" marR="37825" marL="37825"/>
                </a:tc>
              </a:tr>
              <a:tr h="505650">
                <a:tc>
                  <a:txBody>
                    <a:bodyPr>
                      <a:noAutofit/>
                    </a:bodyPr>
                    <a:lstStyle/>
                    <a:p>
                      <a:pPr indent="0" lvl="0" marL="0" marR="0" rtl="0" algn="just">
                        <a:lnSpc>
                          <a:spcPct val="107000"/>
                        </a:lnSpc>
                        <a:spcBef>
                          <a:spcPts val="0"/>
                        </a:spcBef>
                        <a:spcAft>
                          <a:spcPts val="0"/>
                        </a:spcAft>
                        <a:buNone/>
                      </a:pPr>
                      <a:r>
                        <a:rPr lang="es-ES" sz="600" u="none" cap="none" strike="noStrike"/>
                        <a:t>¿En qué momento/s se utiliza?</a:t>
                      </a:r>
                      <a:endParaRPr sz="600" u="none" cap="none" strike="noStrike">
                        <a:latin typeface="Calibri"/>
                        <a:ea typeface="Calibri"/>
                        <a:cs typeface="Calibri"/>
                        <a:sym typeface="Calibri"/>
                      </a:endParaRPr>
                    </a:p>
                  </a:txBody>
                  <a:tcPr marT="0" marB="0" marR="37825" marL="37825"/>
                </a:tc>
                <a:tc>
                  <a:txBody>
                    <a:bodyPr>
                      <a:noAutofit/>
                    </a:bodyPr>
                    <a:lstStyle/>
                    <a:p>
                      <a:pPr indent="0" lvl="0" marL="0" marR="0" rtl="0" algn="just">
                        <a:lnSpc>
                          <a:spcPct val="107000"/>
                        </a:lnSpc>
                        <a:spcBef>
                          <a:spcPts val="0"/>
                        </a:spcBef>
                        <a:spcAft>
                          <a:spcPts val="0"/>
                        </a:spcAft>
                        <a:buNone/>
                      </a:pPr>
                      <a:r>
                        <a:rPr lang="es-ES" sz="600" u="none" cap="none" strike="noStrike"/>
                        <a:t>El docente deberá evaluar el avance de los alumnos, depende de las necesidades del grupo, del programa y del proyecto interdisciplinario el docente podrá elegir qué tipo de evaluación realizará. Como se dijo, las evaluaciones retroactivas, interactivas o proactivas de acuerdo con las necesidades del grupo, para dar paso a la evaluación formadora que está dirigida al alumno para que forme sus propios proceso de aprendizaje.</a:t>
                      </a:r>
                      <a:endParaRPr sz="600" u="none" cap="none" strike="noStrike"/>
                    </a:p>
                    <a:p>
                      <a:pPr indent="0" lvl="0" marL="0" marR="0" rtl="0" algn="just">
                        <a:lnSpc>
                          <a:spcPct val="107000"/>
                        </a:lnSpc>
                        <a:spcBef>
                          <a:spcPts val="800"/>
                        </a:spcBef>
                        <a:spcAft>
                          <a:spcPts val="0"/>
                        </a:spcAft>
                        <a:buNone/>
                      </a:pPr>
                      <a:r>
                        <a:rPr lang="es-ES" sz="600" u="none" cap="none" strike="noStrike"/>
                        <a:t> </a:t>
                      </a:r>
                      <a:endParaRPr sz="600" u="none" cap="none" strike="noStrike">
                        <a:latin typeface="Calibri"/>
                        <a:ea typeface="Calibri"/>
                        <a:cs typeface="Calibri"/>
                        <a:sym typeface="Calibri"/>
                      </a:endParaRPr>
                    </a:p>
                  </a:txBody>
                  <a:tcPr marT="0" marB="0" marR="37825" marL="37825"/>
                </a:tc>
              </a:tr>
              <a:tr h="449625">
                <a:tc>
                  <a:txBody>
                    <a:bodyPr>
                      <a:noAutofit/>
                    </a:bodyPr>
                    <a:lstStyle/>
                    <a:p>
                      <a:pPr indent="0" lvl="0" marL="0" marR="0" rtl="0" algn="just">
                        <a:lnSpc>
                          <a:spcPct val="107000"/>
                        </a:lnSpc>
                        <a:spcBef>
                          <a:spcPts val="0"/>
                        </a:spcBef>
                        <a:spcAft>
                          <a:spcPts val="0"/>
                        </a:spcAft>
                        <a:buNone/>
                      </a:pPr>
                      <a:r>
                        <a:rPr lang="es-ES" sz="600" u="none" cap="none" strike="noStrike"/>
                        <a:t>¿Para qué diferentes fines se utiliza?</a:t>
                      </a:r>
                      <a:endParaRPr sz="600" u="none" cap="none" strike="noStrike">
                        <a:latin typeface="Calibri"/>
                        <a:ea typeface="Calibri"/>
                        <a:cs typeface="Calibri"/>
                        <a:sym typeface="Calibri"/>
                      </a:endParaRPr>
                    </a:p>
                  </a:txBody>
                  <a:tcPr marT="0" marB="0" marR="37825" marL="37825"/>
                </a:tc>
                <a:tc>
                  <a:txBody>
                    <a:bodyPr>
                      <a:noAutofit/>
                    </a:bodyPr>
                    <a:lstStyle/>
                    <a:p>
                      <a:pPr indent="0" lvl="0" marL="0" marR="0" rtl="0" algn="just">
                        <a:lnSpc>
                          <a:spcPct val="107000"/>
                        </a:lnSpc>
                        <a:spcBef>
                          <a:spcPts val="0"/>
                        </a:spcBef>
                        <a:spcAft>
                          <a:spcPts val="0"/>
                        </a:spcAft>
                        <a:buNone/>
                      </a:pPr>
                      <a:r>
                        <a:rPr lang="es-ES" sz="600" u="none" cap="none" strike="noStrike"/>
                        <a:t>Su principal objetivo es el análisis de cómo sucede el proceso de aprendizaje, y así se fomente y fortalezca la coevaluación, la evaluación mutua y la autoevaluación. La característica de las representaciones, en sentido significativo de los aprendizajes. Además de la importancia de las relaciones logradas entre la información nueva y los conocimientos previos. La evaluación formativa pondera al error desde el punto de vista constructivista porque pone al descubierto la calidad de las estrategias que se utilizaron.</a:t>
                      </a:r>
                      <a:endParaRPr sz="600" u="none" cap="none" strike="noStrike">
                        <a:latin typeface="Calibri"/>
                        <a:ea typeface="Calibri"/>
                        <a:cs typeface="Calibri"/>
                        <a:sym typeface="Calibri"/>
                      </a:endParaRPr>
                    </a:p>
                  </a:txBody>
                  <a:tcPr marT="0" marB="0" marR="37825" marL="37825"/>
                </a:tc>
              </a:tr>
              <a:tr h="1718925">
                <a:tc>
                  <a:txBody>
                    <a:bodyPr>
                      <a:noAutofit/>
                    </a:bodyPr>
                    <a:lstStyle/>
                    <a:p>
                      <a:pPr indent="0" lvl="0" marL="0" marR="0" rtl="0" algn="just">
                        <a:lnSpc>
                          <a:spcPct val="107000"/>
                        </a:lnSpc>
                        <a:spcBef>
                          <a:spcPts val="0"/>
                        </a:spcBef>
                        <a:spcAft>
                          <a:spcPts val="0"/>
                        </a:spcAft>
                        <a:buNone/>
                      </a:pPr>
                      <a:r>
                        <a:rPr lang="es-ES" sz="600" u="none" cap="none" strike="noStrike"/>
                        <a:t>¿Con qué técnicas e instrumentos de evaluación cuenta y cómo son éstos?</a:t>
                      </a:r>
                      <a:endParaRPr sz="600" u="none" cap="none" strike="noStrike">
                        <a:latin typeface="Calibri"/>
                        <a:ea typeface="Calibri"/>
                        <a:cs typeface="Calibri"/>
                        <a:sym typeface="Calibri"/>
                      </a:endParaRPr>
                    </a:p>
                  </a:txBody>
                  <a:tcPr marT="0" marB="0" marR="37825" marL="37825"/>
                </a:tc>
                <a:tc>
                  <a:txBody>
                    <a:bodyPr>
                      <a:noAutofit/>
                    </a:bodyPr>
                    <a:lstStyle/>
                    <a:p>
                      <a:pPr indent="0" lvl="0" marL="0" marR="0" rtl="0" algn="just">
                        <a:lnSpc>
                          <a:spcPct val="107000"/>
                        </a:lnSpc>
                        <a:spcBef>
                          <a:spcPts val="0"/>
                        </a:spcBef>
                        <a:spcAft>
                          <a:spcPts val="0"/>
                        </a:spcAft>
                        <a:buNone/>
                      </a:pPr>
                      <a:r>
                        <a:rPr lang="es-ES" sz="600" u="none" cap="none" strike="noStrike"/>
                        <a:t>En la evaluación formativa existe el interés por señalar y valorar los aciertos y logros que se consiguen en el proceso de constricción del aprendizaje. </a:t>
                      </a:r>
                      <a:endParaRPr sz="600" u="none" cap="none" strike="noStrike"/>
                    </a:p>
                    <a:p>
                      <a:pPr indent="0" lvl="0" marL="0" marR="0" rtl="0" algn="just">
                        <a:lnSpc>
                          <a:spcPct val="107000"/>
                        </a:lnSpc>
                        <a:spcBef>
                          <a:spcPts val="800"/>
                        </a:spcBef>
                        <a:spcAft>
                          <a:spcPts val="0"/>
                        </a:spcAft>
                        <a:buNone/>
                      </a:pPr>
                      <a:r>
                        <a:rPr lang="es-ES" sz="600" u="none" cap="none" strike="noStrike"/>
                        <a:t>Cuenta con las modalidades de regulación interactiva, retroactiva y proactiva. Debe de haber un equilibrio entre la institución y la instrumentación. </a:t>
                      </a:r>
                      <a:endParaRPr sz="600" u="none" cap="none" strike="noStrike"/>
                    </a:p>
                    <a:p>
                      <a:pPr indent="0" lvl="0" marL="0" marR="0" rtl="0" algn="just">
                        <a:lnSpc>
                          <a:spcPct val="107000"/>
                        </a:lnSpc>
                        <a:spcBef>
                          <a:spcPts val="800"/>
                        </a:spcBef>
                        <a:spcAft>
                          <a:spcPts val="0"/>
                        </a:spcAft>
                        <a:buNone/>
                      </a:pPr>
                      <a:r>
                        <a:rPr lang="es-ES" sz="600" u="none" cap="none" strike="noStrike"/>
                        <a:t>Debe haber estrategias didácticas alternativas que faciliten la evaluación mediante el uso de actividades y secuencias. </a:t>
                      </a:r>
                      <a:endParaRPr sz="600" u="none" cap="none" strike="noStrike"/>
                    </a:p>
                    <a:p>
                      <a:pPr indent="0" lvl="0" marL="0" marR="0" rtl="0" algn="just">
                        <a:lnSpc>
                          <a:spcPct val="107000"/>
                        </a:lnSpc>
                        <a:spcBef>
                          <a:spcPts val="800"/>
                        </a:spcBef>
                        <a:spcAft>
                          <a:spcPts val="0"/>
                        </a:spcAft>
                        <a:buNone/>
                      </a:pPr>
                      <a:r>
                        <a:rPr lang="es-ES" sz="600" u="none" cap="none" strike="noStrike"/>
                        <a:t>También consta de autoevaluación, coevaluación y la evaluación mutua. </a:t>
                      </a:r>
                      <a:endParaRPr sz="600" u="none" cap="none" strike="noStrike"/>
                    </a:p>
                    <a:p>
                      <a:pPr indent="-342900" lvl="0" marL="342900" marR="0" rtl="0" algn="just">
                        <a:lnSpc>
                          <a:spcPct val="107000"/>
                        </a:lnSpc>
                        <a:spcBef>
                          <a:spcPts val="800"/>
                        </a:spcBef>
                        <a:spcAft>
                          <a:spcPts val="0"/>
                        </a:spcAft>
                        <a:buClr>
                          <a:srgbClr val="000000"/>
                        </a:buClr>
                        <a:buSzPts val="600"/>
                        <a:buFont typeface="Noto Sans Symbols"/>
                        <a:buChar char="∙"/>
                      </a:pPr>
                      <a:r>
                        <a:rPr lang="es-ES" sz="600" u="none" cap="none" strike="noStrike"/>
                        <a:t>Que se comuniquen los objetivos y que se compruebe la representación que los alumnos necesitan conocer cuáles serán los propósitos educativos y los criterios principales que guían la enseñanza y la evaluación.</a:t>
                      </a:r>
                      <a:endParaRPr sz="600" u="none" cap="none" strike="noStrike"/>
                    </a:p>
                    <a:p>
                      <a:pPr indent="-342900" lvl="0" marL="342900" marR="0" rtl="0" algn="just">
                        <a:lnSpc>
                          <a:spcPct val="107000"/>
                        </a:lnSpc>
                        <a:spcBef>
                          <a:spcPts val="0"/>
                        </a:spcBef>
                        <a:spcAft>
                          <a:spcPts val="0"/>
                        </a:spcAft>
                        <a:buClr>
                          <a:srgbClr val="000000"/>
                        </a:buClr>
                        <a:buSzPts val="600"/>
                        <a:buFont typeface="Noto Sans Symbols"/>
                        <a:buChar char="∙"/>
                      </a:pPr>
                      <a:r>
                        <a:rPr lang="es-ES" sz="600" u="none" cap="none" strike="noStrike"/>
                        <a:t>Que los alumnos vayan dominando las operaciones autorreguladoras de anticipación y planificación de las acciones. La importancia no sólo de la planificación, sino también de la supervisión de las operaciones y del proceso global. </a:t>
                      </a:r>
                      <a:endParaRPr sz="600" u="none" cap="none" strike="noStrike"/>
                    </a:p>
                    <a:p>
                      <a:pPr indent="-342900" lvl="0" marL="342900" marR="0" rtl="0" algn="just">
                        <a:lnSpc>
                          <a:spcPct val="107000"/>
                        </a:lnSpc>
                        <a:spcBef>
                          <a:spcPts val="0"/>
                        </a:spcBef>
                        <a:spcAft>
                          <a:spcPts val="0"/>
                        </a:spcAft>
                        <a:buClr>
                          <a:srgbClr val="000000"/>
                        </a:buClr>
                        <a:buSzPts val="600"/>
                        <a:buFont typeface="Noto Sans Symbols"/>
                        <a:buChar char="∙"/>
                      </a:pPr>
                      <a:r>
                        <a:rPr lang="es-ES" sz="600" u="none" cap="none" strike="noStrike"/>
                        <a:t>Que los alumnos se vayan apropiando de los instrumentos y criterios de evaluación que usan los profesores.</a:t>
                      </a:r>
                      <a:endParaRPr sz="600" u="none" cap="none" strike="noStrike"/>
                    </a:p>
                    <a:p>
                      <a:pPr indent="0" lvl="0" marL="0" marR="0" rtl="0" algn="just">
                        <a:lnSpc>
                          <a:spcPct val="107000"/>
                        </a:lnSpc>
                        <a:spcBef>
                          <a:spcPts val="0"/>
                        </a:spcBef>
                        <a:spcAft>
                          <a:spcPts val="0"/>
                        </a:spcAft>
                        <a:buNone/>
                      </a:pPr>
                      <a:r>
                        <a:rPr lang="es-ES" sz="600" u="none" cap="none" strike="noStrike"/>
                        <a:t>Se le añaden las modalidades formal e informal. </a:t>
                      </a:r>
                      <a:endParaRPr sz="600" u="none" cap="none" strike="noStrike"/>
                    </a:p>
                    <a:p>
                      <a:pPr indent="-342900" lvl="0" marL="342900" marR="0" rtl="0" algn="just">
                        <a:lnSpc>
                          <a:spcPct val="107000"/>
                        </a:lnSpc>
                        <a:spcBef>
                          <a:spcPts val="800"/>
                        </a:spcBef>
                        <a:spcAft>
                          <a:spcPts val="0"/>
                        </a:spcAft>
                        <a:buClr>
                          <a:srgbClr val="000000"/>
                        </a:buClr>
                        <a:buSzPts val="600"/>
                        <a:buFont typeface="Noto Sans Symbols"/>
                        <a:buChar char="∙"/>
                      </a:pPr>
                      <a:r>
                        <a:rPr lang="es-ES" sz="600" u="none" cap="none" strike="noStrike"/>
                        <a:t>Formal: regulación retroactiva y proactiva, exámenes, mapas, listas, rúbricas.</a:t>
                      </a:r>
                      <a:endParaRPr sz="600" u="none" cap="none" strike="noStrike"/>
                    </a:p>
                    <a:p>
                      <a:pPr indent="-342900" lvl="0" marL="342900" marR="0" rtl="0" algn="just">
                        <a:lnSpc>
                          <a:spcPct val="107000"/>
                        </a:lnSpc>
                        <a:spcBef>
                          <a:spcPts val="0"/>
                        </a:spcBef>
                        <a:spcAft>
                          <a:spcPts val="0"/>
                        </a:spcAft>
                        <a:buClr>
                          <a:srgbClr val="000000"/>
                        </a:buClr>
                        <a:buSzPts val="600"/>
                        <a:buFont typeface="Noto Sans Symbols"/>
                        <a:buChar char="∙"/>
                      </a:pPr>
                      <a:r>
                        <a:rPr lang="es-ES" sz="600" u="none" cap="none" strike="noStrike"/>
                        <a:t>Informal: regulación interactiva de proceso instruccional a través e una evaluación informal: diálogos, entrevistas, observaciones.</a:t>
                      </a:r>
                      <a:endParaRPr sz="600" u="none" cap="none" strike="noStrike">
                        <a:latin typeface="Calibri"/>
                        <a:ea typeface="Calibri"/>
                        <a:cs typeface="Calibri"/>
                        <a:sym typeface="Calibri"/>
                      </a:endParaRPr>
                    </a:p>
                  </a:txBody>
                  <a:tcPr marT="0" marB="0" marR="37825" marL="37825"/>
                </a:tc>
              </a:tr>
            </a:tbl>
          </a:graphicData>
        </a:graphic>
      </p:graphicFrame>
      <p:sp>
        <p:nvSpPr>
          <p:cNvPr id="694" name="Shape 694"/>
          <p:cNvSpPr/>
          <p:nvPr/>
        </p:nvSpPr>
        <p:spPr>
          <a:xfrm>
            <a:off x="562708" y="1338530"/>
            <a:ext cx="7990449" cy="538609"/>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s-ES" sz="1100" u="none" cap="none" strike="noStrike">
                <a:solidFill>
                  <a:schemeClr val="dk1"/>
                </a:solidFill>
                <a:latin typeface="Cambria"/>
                <a:ea typeface="Cambria"/>
                <a:cs typeface="Cambria"/>
                <a:sym typeface="Cambria"/>
              </a:rPr>
              <a:t>EVALUACIÓN FORMATIVA</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8" name="Shape 698"/>
        <p:cNvGrpSpPr/>
        <p:nvPr/>
      </p:nvGrpSpPr>
      <p:grpSpPr>
        <a:xfrm>
          <a:off x="0" y="0"/>
          <a:ext cx="0" cy="0"/>
          <a:chOff x="0" y="0"/>
          <a:chExt cx="0" cy="0"/>
        </a:xfrm>
      </p:grpSpPr>
      <p:pic>
        <p:nvPicPr>
          <p:cNvPr id="699" name="Shape 699"/>
          <p:cNvPicPr preferRelativeResize="0"/>
          <p:nvPr/>
        </p:nvPicPr>
        <p:blipFill rotWithShape="1">
          <a:blip r:embed="rId3">
            <a:alphaModFix/>
          </a:blip>
          <a:srcRect b="0" l="0" r="0" t="0"/>
          <a:stretch/>
        </p:blipFill>
        <p:spPr>
          <a:xfrm>
            <a:off x="7098444" y="148354"/>
            <a:ext cx="1841500" cy="1130300"/>
          </a:xfrm>
          <a:prstGeom prst="rect">
            <a:avLst/>
          </a:prstGeom>
          <a:noFill/>
          <a:ln>
            <a:noFill/>
          </a:ln>
        </p:spPr>
      </p:pic>
      <p:pic>
        <p:nvPicPr>
          <p:cNvPr descr="linea.png" id="700" name="Shape 700"/>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graphicFrame>
        <p:nvGraphicFramePr>
          <p:cNvPr id="701" name="Shape 701"/>
          <p:cNvGraphicFramePr/>
          <p:nvPr/>
        </p:nvGraphicFramePr>
        <p:xfrm>
          <a:off x="457200" y="1363729"/>
          <a:ext cx="3000000" cy="3000000"/>
        </p:xfrm>
        <a:graphic>
          <a:graphicData uri="http://schemas.openxmlformats.org/drawingml/2006/table">
            <a:tbl>
              <a:tblPr bandRow="1">
                <a:noFill/>
                <a:tableStyleId>{6580FF6B-2DF6-47CA-9C40-605304DAB4A0}</a:tableStyleId>
              </a:tblPr>
              <a:tblGrid>
                <a:gridCol w="1676050"/>
                <a:gridCol w="6553550"/>
              </a:tblGrid>
              <a:tr h="3081425">
                <a:tc>
                  <a:txBody>
                    <a:bodyPr>
                      <a:noAutofit/>
                    </a:bodyPr>
                    <a:lstStyle/>
                    <a:p>
                      <a:pPr indent="0" lvl="0" marL="0" marR="0" rtl="0" algn="just">
                        <a:lnSpc>
                          <a:spcPct val="107000"/>
                        </a:lnSpc>
                        <a:spcBef>
                          <a:spcPts val="0"/>
                        </a:spcBef>
                        <a:spcAft>
                          <a:spcPts val="0"/>
                        </a:spcAft>
                        <a:buNone/>
                      </a:pPr>
                      <a:r>
                        <a:rPr lang="es-ES" sz="1000" u="none" cap="none" strike="noStrike"/>
                        <a:t>¿Con qué técnicas e instrumentos de evaluación cuenta y cómo son éstos?</a:t>
                      </a:r>
                      <a:endParaRPr sz="1100" u="none" cap="none" strike="noStrike">
                        <a:latin typeface="Calibri"/>
                        <a:ea typeface="Calibri"/>
                        <a:cs typeface="Calibri"/>
                        <a:sym typeface="Calibri"/>
                      </a:endParaRPr>
                    </a:p>
                  </a:txBody>
                  <a:tcPr marT="0" marB="0" marR="67800" marL="67800"/>
                </a:tc>
                <a:tc>
                  <a:txBody>
                    <a:bodyPr>
                      <a:noAutofit/>
                    </a:bodyPr>
                    <a:lstStyle/>
                    <a:p>
                      <a:pPr indent="0" lvl="0" marL="0" marR="0" rtl="0" algn="just">
                        <a:lnSpc>
                          <a:spcPct val="107000"/>
                        </a:lnSpc>
                        <a:spcBef>
                          <a:spcPts val="0"/>
                        </a:spcBef>
                        <a:spcAft>
                          <a:spcPts val="0"/>
                        </a:spcAft>
                        <a:buNone/>
                      </a:pPr>
                      <a:r>
                        <a:rPr lang="es-ES" sz="1000" u="none" cap="none" strike="noStrike"/>
                        <a:t>En la evaluación formativa existe el interés por señalar y valorar los aciertos y logros que se consiguen en el proceso de constricción del aprendizaje. </a:t>
                      </a:r>
                      <a:endParaRPr sz="1100" u="none" cap="none" strike="noStrike"/>
                    </a:p>
                    <a:p>
                      <a:pPr indent="0" lvl="0" marL="0" marR="0" rtl="0" algn="just">
                        <a:lnSpc>
                          <a:spcPct val="107000"/>
                        </a:lnSpc>
                        <a:spcBef>
                          <a:spcPts val="800"/>
                        </a:spcBef>
                        <a:spcAft>
                          <a:spcPts val="0"/>
                        </a:spcAft>
                        <a:buNone/>
                      </a:pPr>
                      <a:r>
                        <a:rPr lang="es-ES" sz="1000" u="none" cap="none" strike="noStrike"/>
                        <a:t>Cuenta con las modalidades de regulación interactiva, retroactiva y proactiva. Debe de haber un equilibrio entre la institución y la instrumentación. </a:t>
                      </a:r>
                      <a:endParaRPr sz="1100" u="none" cap="none" strike="noStrike"/>
                    </a:p>
                    <a:p>
                      <a:pPr indent="0" lvl="0" marL="0" marR="0" rtl="0" algn="just">
                        <a:lnSpc>
                          <a:spcPct val="107000"/>
                        </a:lnSpc>
                        <a:spcBef>
                          <a:spcPts val="800"/>
                        </a:spcBef>
                        <a:spcAft>
                          <a:spcPts val="0"/>
                        </a:spcAft>
                        <a:buNone/>
                      </a:pPr>
                      <a:r>
                        <a:rPr lang="es-ES" sz="1000" u="none" cap="none" strike="noStrike"/>
                        <a:t>Debe haber estrategias didácticas alternativas que faciliten la evaluación mediante el uso de actividades y secuencias. </a:t>
                      </a:r>
                      <a:endParaRPr sz="1100" u="none" cap="none" strike="noStrike"/>
                    </a:p>
                    <a:p>
                      <a:pPr indent="0" lvl="0" marL="0" marR="0" rtl="0" algn="just">
                        <a:lnSpc>
                          <a:spcPct val="107000"/>
                        </a:lnSpc>
                        <a:spcBef>
                          <a:spcPts val="800"/>
                        </a:spcBef>
                        <a:spcAft>
                          <a:spcPts val="0"/>
                        </a:spcAft>
                        <a:buNone/>
                      </a:pPr>
                      <a:r>
                        <a:rPr lang="es-ES" sz="1000" u="none" cap="none" strike="noStrike"/>
                        <a:t>También consta de autoevaluación, coevaluación y la evaluación mutua. </a:t>
                      </a:r>
                      <a:endParaRPr sz="1100" u="none" cap="none" strike="noStrike"/>
                    </a:p>
                    <a:p>
                      <a:pPr indent="-342900" lvl="0" marL="342900" marR="0" rtl="0" algn="just">
                        <a:lnSpc>
                          <a:spcPct val="107000"/>
                        </a:lnSpc>
                        <a:spcBef>
                          <a:spcPts val="800"/>
                        </a:spcBef>
                        <a:spcAft>
                          <a:spcPts val="0"/>
                        </a:spcAft>
                        <a:buClr>
                          <a:srgbClr val="000000"/>
                        </a:buClr>
                        <a:buSzPts val="1000"/>
                        <a:buFont typeface="Noto Sans Symbols"/>
                        <a:buChar char="∙"/>
                      </a:pPr>
                      <a:r>
                        <a:rPr lang="es-ES" sz="1000" u="none" cap="none" strike="noStrike"/>
                        <a:t>Que se comuniquen los objetivos y que se compruebe la representación que los alumnos necesitan conocer cuáles serán los propósitos educativos y los criterios principales que guían la enseñanza y la evaluación.</a:t>
                      </a:r>
                      <a:endParaRPr sz="1100" u="none" cap="none" strike="noStrike"/>
                    </a:p>
                    <a:p>
                      <a:pPr indent="-342900" lvl="0" marL="342900" marR="0" rtl="0" algn="just">
                        <a:lnSpc>
                          <a:spcPct val="107000"/>
                        </a:lnSpc>
                        <a:spcBef>
                          <a:spcPts val="0"/>
                        </a:spcBef>
                        <a:spcAft>
                          <a:spcPts val="0"/>
                        </a:spcAft>
                        <a:buClr>
                          <a:srgbClr val="000000"/>
                        </a:buClr>
                        <a:buSzPts val="1000"/>
                        <a:buFont typeface="Noto Sans Symbols"/>
                        <a:buChar char="∙"/>
                      </a:pPr>
                      <a:r>
                        <a:rPr lang="es-ES" sz="1000" u="none" cap="none" strike="noStrike"/>
                        <a:t>Que los alumnos vayan dominando las operaciones autorreguladoras de anticipación y planificación de las acciones. La importancia no sólo de la planificación, sino también de la supervisión de las operaciones y del proceso global. </a:t>
                      </a:r>
                      <a:endParaRPr sz="1100" u="none" cap="none" strike="noStrike"/>
                    </a:p>
                    <a:p>
                      <a:pPr indent="-342900" lvl="0" marL="342900" marR="0" rtl="0" algn="just">
                        <a:lnSpc>
                          <a:spcPct val="107000"/>
                        </a:lnSpc>
                        <a:spcBef>
                          <a:spcPts val="0"/>
                        </a:spcBef>
                        <a:spcAft>
                          <a:spcPts val="0"/>
                        </a:spcAft>
                        <a:buClr>
                          <a:srgbClr val="000000"/>
                        </a:buClr>
                        <a:buSzPts val="1000"/>
                        <a:buFont typeface="Noto Sans Symbols"/>
                        <a:buChar char="∙"/>
                      </a:pPr>
                      <a:r>
                        <a:rPr lang="es-ES" sz="1000" u="none" cap="none" strike="noStrike"/>
                        <a:t>Que los alumnos se vayan apropiando de los instrumentos y criterios de evaluación que usan los profesores.</a:t>
                      </a:r>
                      <a:endParaRPr sz="1100" u="none" cap="none" strike="noStrike"/>
                    </a:p>
                    <a:p>
                      <a:pPr indent="0" lvl="0" marL="0" marR="0" rtl="0" algn="just">
                        <a:lnSpc>
                          <a:spcPct val="107000"/>
                        </a:lnSpc>
                        <a:spcBef>
                          <a:spcPts val="0"/>
                        </a:spcBef>
                        <a:spcAft>
                          <a:spcPts val="0"/>
                        </a:spcAft>
                        <a:buNone/>
                      </a:pPr>
                      <a:r>
                        <a:rPr lang="es-ES" sz="1000" u="none" cap="none" strike="noStrike"/>
                        <a:t>Se le añaden las modalidades formal e informal. </a:t>
                      </a:r>
                      <a:endParaRPr sz="1100" u="none" cap="none" strike="noStrike"/>
                    </a:p>
                    <a:p>
                      <a:pPr indent="-342900" lvl="0" marL="342900" marR="0" rtl="0" algn="just">
                        <a:lnSpc>
                          <a:spcPct val="107000"/>
                        </a:lnSpc>
                        <a:spcBef>
                          <a:spcPts val="800"/>
                        </a:spcBef>
                        <a:spcAft>
                          <a:spcPts val="0"/>
                        </a:spcAft>
                        <a:buClr>
                          <a:srgbClr val="000000"/>
                        </a:buClr>
                        <a:buSzPts val="1000"/>
                        <a:buFont typeface="Noto Sans Symbols"/>
                        <a:buChar char="∙"/>
                      </a:pPr>
                      <a:r>
                        <a:rPr lang="es-ES" sz="1000" u="none" cap="none" strike="noStrike"/>
                        <a:t>Formal: regulación retroactiva y proactiva, exámenes, mapas, listas, rúbricas.</a:t>
                      </a:r>
                      <a:endParaRPr sz="1100" u="none" cap="none" strike="noStrike"/>
                    </a:p>
                    <a:p>
                      <a:pPr indent="-342900" lvl="0" marL="342900" marR="0" rtl="0" algn="just">
                        <a:lnSpc>
                          <a:spcPct val="107000"/>
                        </a:lnSpc>
                        <a:spcBef>
                          <a:spcPts val="0"/>
                        </a:spcBef>
                        <a:spcAft>
                          <a:spcPts val="0"/>
                        </a:spcAft>
                        <a:buClr>
                          <a:srgbClr val="000000"/>
                        </a:buClr>
                        <a:buSzPts val="1000"/>
                        <a:buFont typeface="Noto Sans Symbols"/>
                        <a:buChar char="∙"/>
                      </a:pPr>
                      <a:r>
                        <a:rPr lang="es-ES" sz="1000" u="none" cap="none" strike="noStrike"/>
                        <a:t>Informal: regulación interactiva de proceso instruccional a través e una evaluación informal: diálogos, entrevistas, observaciones.</a:t>
                      </a:r>
                      <a:endParaRPr sz="1100" u="none" cap="none" strike="noStrike">
                        <a:latin typeface="Calibri"/>
                        <a:ea typeface="Calibri"/>
                        <a:cs typeface="Calibri"/>
                        <a:sym typeface="Calibri"/>
                      </a:endParaRPr>
                    </a:p>
                  </a:txBody>
                  <a:tcPr marT="0" marB="0" marR="67800" marL="67800"/>
                </a:tc>
              </a:tr>
            </a:tbl>
          </a:graphicData>
        </a:graphic>
      </p:graphicFrame>
      <p:sp>
        <p:nvSpPr>
          <p:cNvPr id="702" name="Shape 702"/>
          <p:cNvSpPr/>
          <p:nvPr/>
        </p:nvSpPr>
        <p:spPr>
          <a:xfrm>
            <a:off x="457200" y="4824493"/>
            <a:ext cx="8489851" cy="138499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s-ES" sz="1100" u="none" cap="none" strike="noStrike">
                <a:solidFill>
                  <a:schemeClr val="dk1"/>
                </a:solidFill>
                <a:latin typeface="Cambria"/>
                <a:ea typeface="Cambria"/>
                <a:cs typeface="Cambria"/>
                <a:sym typeface="Cambria"/>
              </a:rPr>
              <a:t>Referencias</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ES" sz="1100" u="none" cap="none" strike="noStrike">
                <a:solidFill>
                  <a:schemeClr val="dk1"/>
                </a:solidFill>
                <a:latin typeface="Cambria"/>
                <a:ea typeface="Cambria"/>
                <a:cs typeface="Cambria"/>
                <a:sym typeface="Cambria"/>
              </a:rPr>
              <a:t>Díaz, F. y Barriga, A. (2002). </a:t>
            </a:r>
            <a:r>
              <a:rPr b="0" i="1" lang="es-ES" sz="1100" u="none" cap="none" strike="noStrike">
                <a:solidFill>
                  <a:schemeClr val="dk1"/>
                </a:solidFill>
                <a:latin typeface="Cambria"/>
                <a:ea typeface="Cambria"/>
                <a:cs typeface="Cambria"/>
                <a:sym typeface="Cambria"/>
              </a:rPr>
              <a:t>Tipos de evaluación, en Estrategias Docentes para un Aprendizaje Significativo: una interpretación constructivista</a:t>
            </a:r>
            <a:r>
              <a:rPr b="0" i="0" lang="es-ES" sz="1100" u="none" cap="none" strike="noStrike">
                <a:solidFill>
                  <a:schemeClr val="dk1"/>
                </a:solidFill>
                <a:latin typeface="Cambria"/>
                <a:ea typeface="Cambria"/>
                <a:cs typeface="Cambria"/>
                <a:sym typeface="Cambria"/>
              </a:rPr>
              <a:t> (pp. 396-414). México: McGraw Hill. Recuperado de </a:t>
            </a:r>
            <a:r>
              <a:rPr b="0" i="0" lang="es-ES" sz="1100" u="sng" cap="none" strike="noStrike">
                <a:solidFill>
                  <a:schemeClr val="hlink"/>
                </a:solidFill>
                <a:latin typeface="Cambria"/>
                <a:ea typeface="Cambria"/>
                <a:cs typeface="Cambria"/>
                <a:sym typeface="Cambria"/>
                <a:hlinkClick r:id="rId5"/>
              </a:rPr>
              <a:t>https://des-for.infd.edu.ar/sitio/upload/diazbarrigacap8_EVALUACION.pdf</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ES" sz="1100" u="none" cap="none" strike="noStrike">
                <a:solidFill>
                  <a:schemeClr val="dk1"/>
                </a:solidFill>
                <a:latin typeface="Cambria"/>
                <a:ea typeface="Cambria"/>
                <a:cs typeface="Cambria"/>
                <a:sym typeface="Cambria"/>
              </a:rPr>
              <a:t>Dirección General de Desarrollo Curricular. (2012). </a:t>
            </a:r>
            <a:r>
              <a:rPr b="0" i="1" lang="es-ES" sz="1100" u="none" cap="none" strike="noStrike">
                <a:solidFill>
                  <a:schemeClr val="dk1"/>
                </a:solidFill>
                <a:latin typeface="Cambria"/>
                <a:ea typeface="Cambria"/>
                <a:cs typeface="Cambria"/>
                <a:sym typeface="Cambria"/>
              </a:rPr>
              <a:t>El enfoque formativo de la evaluación, en Herramientas para la evaluación en educación básica</a:t>
            </a:r>
            <a:r>
              <a:rPr b="0" i="0" lang="es-ES" sz="1100" u="none" cap="none" strike="noStrike">
                <a:solidFill>
                  <a:schemeClr val="dk1"/>
                </a:solidFill>
                <a:latin typeface="Cambria"/>
                <a:ea typeface="Cambria"/>
                <a:cs typeface="Cambria"/>
                <a:sym typeface="Cambria"/>
              </a:rPr>
              <a:t>. México, SEP. Recuperado de http://www.seslp.gob.mx/consejostecnicosescolares/PRIMARIA/6- DOCUMENTOSDEAPOYO/LIBROSDEEVALUACION2013/1- ELENFOQUEFORMATIVODELAEVALUACION.pdf</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6" name="Shape 706"/>
        <p:cNvGrpSpPr/>
        <p:nvPr/>
      </p:nvGrpSpPr>
      <p:grpSpPr>
        <a:xfrm>
          <a:off x="0" y="0"/>
          <a:ext cx="0" cy="0"/>
          <a:chOff x="0" y="0"/>
          <a:chExt cx="0" cy="0"/>
        </a:xfrm>
      </p:grpSpPr>
      <p:pic>
        <p:nvPicPr>
          <p:cNvPr id="707" name="Shape 707"/>
          <p:cNvPicPr preferRelativeResize="0"/>
          <p:nvPr/>
        </p:nvPicPr>
        <p:blipFill rotWithShape="1">
          <a:blip r:embed="rId3">
            <a:alphaModFix/>
          </a:blip>
          <a:srcRect b="0" l="0" r="0" t="0"/>
          <a:stretch/>
        </p:blipFill>
        <p:spPr>
          <a:xfrm>
            <a:off x="7098444" y="148354"/>
            <a:ext cx="1841500" cy="1130300"/>
          </a:xfrm>
          <a:prstGeom prst="rect">
            <a:avLst/>
          </a:prstGeom>
          <a:noFill/>
          <a:ln>
            <a:noFill/>
          </a:ln>
        </p:spPr>
      </p:pic>
      <p:pic>
        <p:nvPicPr>
          <p:cNvPr descr="linea.png" id="708" name="Shape 708"/>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graphicFrame>
        <p:nvGraphicFramePr>
          <p:cNvPr id="709" name="Shape 709"/>
          <p:cNvGraphicFramePr/>
          <p:nvPr/>
        </p:nvGraphicFramePr>
        <p:xfrm>
          <a:off x="663860" y="1412535"/>
          <a:ext cx="3000000" cy="3000000"/>
        </p:xfrm>
        <a:graphic>
          <a:graphicData uri="http://schemas.openxmlformats.org/drawingml/2006/table">
            <a:tbl>
              <a:tblPr bandRow="1">
                <a:noFill/>
                <a:tableStyleId>{6580FF6B-2DF6-47CA-9C40-605304DAB4A0}</a:tableStyleId>
              </a:tblPr>
              <a:tblGrid>
                <a:gridCol w="1449925"/>
                <a:gridCol w="6188825"/>
              </a:tblGrid>
              <a:tr h="110425">
                <a:tc>
                  <a:txBody>
                    <a:bodyPr>
                      <a:noAutofit/>
                    </a:bodyPr>
                    <a:lstStyle/>
                    <a:p>
                      <a:pPr indent="0" lvl="0" marL="0" marR="0" rtl="0" algn="l">
                        <a:lnSpc>
                          <a:spcPct val="107000"/>
                        </a:lnSpc>
                        <a:spcBef>
                          <a:spcPts val="0"/>
                        </a:spcBef>
                        <a:spcAft>
                          <a:spcPts val="0"/>
                        </a:spcAft>
                        <a:buNone/>
                      </a:pPr>
                      <a:r>
                        <a:rPr lang="es-ES" sz="700" u="none" cap="none" strike="noStrike"/>
                        <a:t> </a:t>
                      </a:r>
                      <a:endParaRPr sz="700" u="none" cap="none" strike="noStrike">
                        <a:latin typeface="Calibri"/>
                        <a:ea typeface="Calibri"/>
                        <a:cs typeface="Calibri"/>
                        <a:sym typeface="Calibri"/>
                      </a:endParaRPr>
                    </a:p>
                  </a:txBody>
                  <a:tcPr marT="0" marB="0" marR="42225" marL="42225"/>
                </a:tc>
                <a:tc>
                  <a:txBody>
                    <a:bodyPr>
                      <a:noAutofit/>
                    </a:bodyPr>
                    <a:lstStyle/>
                    <a:p>
                      <a:pPr indent="0" lvl="0" marL="0" marR="0" rtl="0" algn="ctr">
                        <a:lnSpc>
                          <a:spcPct val="107000"/>
                        </a:lnSpc>
                        <a:spcBef>
                          <a:spcPts val="0"/>
                        </a:spcBef>
                        <a:spcAft>
                          <a:spcPts val="0"/>
                        </a:spcAft>
                        <a:buNone/>
                      </a:pPr>
                      <a:r>
                        <a:rPr lang="es-ES" sz="700" u="none" cap="none" strike="noStrike"/>
                        <a:t>EVALUACIÓN SUMATIVA</a:t>
                      </a:r>
                      <a:endParaRPr sz="700" u="none" cap="none" strike="noStrike">
                        <a:latin typeface="Calibri"/>
                        <a:ea typeface="Calibri"/>
                        <a:cs typeface="Calibri"/>
                        <a:sym typeface="Calibri"/>
                      </a:endParaRPr>
                    </a:p>
                  </a:txBody>
                  <a:tcPr marT="0" marB="0" marR="42225" marL="42225"/>
                </a:tc>
              </a:tr>
              <a:tr h="1756025">
                <a:tc>
                  <a:txBody>
                    <a:bodyPr>
                      <a:noAutofit/>
                    </a:bodyPr>
                    <a:lstStyle/>
                    <a:p>
                      <a:pPr indent="-342900" lvl="0" marL="342900" marR="0" rtl="0" algn="just">
                        <a:lnSpc>
                          <a:spcPct val="107000"/>
                        </a:lnSpc>
                        <a:spcBef>
                          <a:spcPts val="0"/>
                        </a:spcBef>
                        <a:spcAft>
                          <a:spcPts val="0"/>
                        </a:spcAft>
                        <a:buClr>
                          <a:srgbClr val="000000"/>
                        </a:buClr>
                        <a:buSzPts val="600"/>
                        <a:buFont typeface="Arial"/>
                        <a:buChar char="●"/>
                      </a:pPr>
                      <a:r>
                        <a:rPr lang="es-ES" sz="600" u="none" cap="none" strike="noStrike"/>
                        <a:t>Què es?</a:t>
                      </a:r>
                      <a:endParaRPr sz="700" u="none" cap="none" strike="noStrike">
                        <a:latin typeface="Noto Sans Symbols"/>
                        <a:ea typeface="Noto Sans Symbols"/>
                        <a:cs typeface="Noto Sans Symbols"/>
                        <a:sym typeface="Noto Sans Symbols"/>
                      </a:endParaRPr>
                    </a:p>
                  </a:txBody>
                  <a:tcPr marT="0" marB="0" marR="42225" marL="42225"/>
                </a:tc>
                <a:tc>
                  <a:txBody>
                    <a:bodyPr>
                      <a:noAutofit/>
                    </a:bodyPr>
                    <a:lstStyle/>
                    <a:p>
                      <a:pPr indent="0" lvl="0" marL="0" marR="0" rtl="0" algn="just">
                        <a:lnSpc>
                          <a:spcPct val="107000"/>
                        </a:lnSpc>
                        <a:spcBef>
                          <a:spcPts val="0"/>
                        </a:spcBef>
                        <a:spcAft>
                          <a:spcPts val="0"/>
                        </a:spcAft>
                        <a:buNone/>
                      </a:pPr>
                      <a:r>
                        <a:rPr lang="es-ES" sz="600" u="none" cap="none" strike="noStrike"/>
                        <a:t>Ha sido considerada como la evaluación por antonomasia, al punto que cuando se habla de evaluación en las comunidades escolares, inmediatamente se le asocia con ella, también se le conoce como evaluación final.</a:t>
                      </a:r>
                      <a:endParaRPr sz="700" u="none" cap="none" strike="noStrike"/>
                    </a:p>
                    <a:p>
                      <a:pPr indent="0" lvl="0" marL="0" marR="0" rtl="0" algn="just">
                        <a:lnSpc>
                          <a:spcPct val="107000"/>
                        </a:lnSpc>
                        <a:spcBef>
                          <a:spcPts val="800"/>
                        </a:spcBef>
                        <a:spcAft>
                          <a:spcPts val="0"/>
                        </a:spcAft>
                        <a:buNone/>
                      </a:pPr>
                      <a:r>
                        <a:rPr lang="es-ES" sz="600" u="none" cap="none" strike="noStrike"/>
                        <a:t>Esta evaluación provee información que permite derivar conclusiones importantes sobre el grado de éxito y eficacia de la experiencia educativa global emprendida.                                                                   </a:t>
                      </a:r>
                      <a:endParaRPr sz="700" u="none" cap="none" strike="noStrike"/>
                    </a:p>
                    <a:p>
                      <a:pPr indent="0" lvl="0" marL="0" marR="0" rtl="0" algn="just">
                        <a:lnSpc>
                          <a:spcPct val="107000"/>
                        </a:lnSpc>
                        <a:spcBef>
                          <a:spcPts val="800"/>
                        </a:spcBef>
                        <a:spcAft>
                          <a:spcPts val="0"/>
                        </a:spcAft>
                        <a:buNone/>
                      </a:pPr>
                      <a:r>
                        <a:rPr lang="es-ES" sz="600" u="none" cap="none" strike="noStrike"/>
                        <a:t>Está dirigida a promover que el alumno sea quien aprenda a regular sus propios procesos de aprendizaje. Consiste en ayudar a que el alumno aprenda, desde la heterorregulación evaluadora del docente, a apropiarse de los criterios para aprender a autorregularse en su evaluación y en su aprendizaje.  </a:t>
                      </a:r>
                      <a:endParaRPr sz="700" u="none" cap="none" strike="noStrike"/>
                    </a:p>
                    <a:p>
                      <a:pPr indent="0" lvl="0" marL="0" marR="0" rtl="0" algn="just">
                        <a:lnSpc>
                          <a:spcPct val="107000"/>
                        </a:lnSpc>
                        <a:spcBef>
                          <a:spcPts val="800"/>
                        </a:spcBef>
                        <a:spcAft>
                          <a:spcPts val="0"/>
                        </a:spcAft>
                        <a:buNone/>
                      </a:pPr>
                      <a:r>
                        <a:rPr lang="es-ES" sz="600" u="none" cap="none" strike="noStrike"/>
                        <a:t>Al finalizar los ciclos escolares la institución y el docente avalan los conocimientos, habilidades y destrezas desarrolladas por los alumnos para acceder a niveles superiores de educación, eventualmente es más significativa al término de un ciclo completo porque se relaciona con la acreditación, no obstante, no deben confundirse ambas ya que no necesariamente evaluación sumativa es sinónimo de acreditación. </a:t>
                      </a:r>
                      <a:endParaRPr sz="700" u="none" cap="none" strike="noStrike"/>
                    </a:p>
                    <a:p>
                      <a:pPr indent="0" lvl="0" marL="0" marR="0" rtl="0" algn="just">
                        <a:lnSpc>
                          <a:spcPct val="107000"/>
                        </a:lnSpc>
                        <a:spcBef>
                          <a:spcPts val="800"/>
                        </a:spcBef>
                        <a:spcAft>
                          <a:spcPts val="0"/>
                        </a:spcAft>
                        <a:buNone/>
                      </a:pPr>
                      <a:r>
                        <a:rPr lang="es-ES" sz="600" u="none" cap="none" strike="noStrike"/>
                        <a:t>  </a:t>
                      </a:r>
                      <a:endParaRPr sz="700" u="none" cap="none" strike="noStrike">
                        <a:latin typeface="Calibri"/>
                        <a:ea typeface="Calibri"/>
                        <a:cs typeface="Calibri"/>
                        <a:sym typeface="Calibri"/>
                      </a:endParaRPr>
                    </a:p>
                  </a:txBody>
                  <a:tcPr marT="0" marB="0" marR="42225" marL="42225"/>
                </a:tc>
              </a:tr>
              <a:tr h="1229375">
                <a:tc>
                  <a:txBody>
                    <a:bodyPr>
                      <a:noAutofit/>
                    </a:bodyPr>
                    <a:lstStyle/>
                    <a:p>
                      <a:pPr indent="0" lvl="0" marL="0" marR="0" rtl="0" algn="just">
                        <a:lnSpc>
                          <a:spcPct val="107000"/>
                        </a:lnSpc>
                        <a:spcBef>
                          <a:spcPts val="0"/>
                        </a:spcBef>
                        <a:spcAft>
                          <a:spcPts val="0"/>
                        </a:spcAft>
                        <a:buNone/>
                      </a:pPr>
                      <a:r>
                        <a:rPr lang="es-ES" sz="600" u="none" cap="none" strike="noStrike"/>
                        <a:t>• ¿Quién la puede llevar a cabo o implementar?</a:t>
                      </a:r>
                      <a:endParaRPr sz="700" u="none" cap="none" strike="noStrike">
                        <a:latin typeface="Calibri"/>
                        <a:ea typeface="Calibri"/>
                        <a:cs typeface="Calibri"/>
                        <a:sym typeface="Calibri"/>
                      </a:endParaRPr>
                    </a:p>
                  </a:txBody>
                  <a:tcPr marT="0" marB="0" marR="42225" marL="42225"/>
                </a:tc>
                <a:tc>
                  <a:txBody>
                    <a:bodyPr>
                      <a:noAutofit/>
                    </a:bodyPr>
                    <a:lstStyle/>
                    <a:p>
                      <a:pPr indent="0" lvl="0" marL="0" marR="0" rtl="0" algn="just">
                        <a:lnSpc>
                          <a:spcPct val="107000"/>
                        </a:lnSpc>
                        <a:spcBef>
                          <a:spcPts val="0"/>
                        </a:spcBef>
                        <a:spcAft>
                          <a:spcPts val="0"/>
                        </a:spcAft>
                        <a:buNone/>
                      </a:pPr>
                      <a:r>
                        <a:rPr lang="es-ES" sz="600" u="none" cap="none" strike="noStrike"/>
                        <a:t>Al finalizar un ciclo el profesor y la institución deben tener ciertos juicios que avalen los conocimientos del alumno, criterios responsables que certifiquen que el alumno posee los conocimientos necesarios para acceder a niveles superiores de educación.</a:t>
                      </a:r>
                      <a:endParaRPr sz="700" u="none" cap="none" strike="noStrike"/>
                    </a:p>
                    <a:p>
                      <a:pPr indent="0" lvl="0" marL="0" marR="0" rtl="0" algn="just">
                        <a:lnSpc>
                          <a:spcPct val="107000"/>
                        </a:lnSpc>
                        <a:spcBef>
                          <a:spcPts val="800"/>
                        </a:spcBef>
                        <a:spcAft>
                          <a:spcPts val="0"/>
                        </a:spcAft>
                        <a:buNone/>
                      </a:pPr>
                      <a:r>
                        <a:rPr lang="es-ES" sz="600" u="none" cap="none" strike="noStrike"/>
                        <a:t>La aplica el profesor utilizando distintos instrumentos evaluativos, pues todos son útiles de una u otra forma para ayudar al alumno a construir sobre ellos, o con ellos, los contenidos escolares. Para ello una tarea prioritaria radica en que el profesor identifique la naturaleza de los conocimientos previos pertinentes que poseen los alumnos luego de diagnosticarlos (y activarlos) por medio de una técnica o instrumento evaluativo sensible a ellos, y que luego estos conocimientos puedan ser recuperados intencionalmente en el proceso de enseñanza para establecer relaciones significativas con la información nueva a aprenderse.</a:t>
                      </a:r>
                      <a:endParaRPr sz="700" u="none" cap="none" strike="noStrike"/>
                    </a:p>
                    <a:p>
                      <a:pPr indent="0" lvl="0" marL="0" marR="0" rtl="0" algn="just">
                        <a:lnSpc>
                          <a:spcPct val="107000"/>
                        </a:lnSpc>
                        <a:spcBef>
                          <a:spcPts val="800"/>
                        </a:spcBef>
                        <a:spcAft>
                          <a:spcPts val="0"/>
                        </a:spcAft>
                        <a:buNone/>
                      </a:pPr>
                      <a:r>
                        <a:rPr lang="es-ES" sz="600" u="none" cap="none" strike="noStrike"/>
                        <a:t> </a:t>
                      </a:r>
                      <a:endParaRPr sz="700" u="none" cap="none" strike="noStrike">
                        <a:latin typeface="Calibri"/>
                        <a:ea typeface="Calibri"/>
                        <a:cs typeface="Calibri"/>
                        <a:sym typeface="Calibri"/>
                      </a:endParaRPr>
                    </a:p>
                  </a:txBody>
                  <a:tcPr marT="0" marB="0" marR="42225" marL="42225"/>
                </a:tc>
              </a:tr>
              <a:tr h="1430150">
                <a:tc>
                  <a:txBody>
                    <a:bodyPr>
                      <a:noAutofit/>
                    </a:bodyPr>
                    <a:lstStyle/>
                    <a:p>
                      <a:pPr indent="0" lvl="0" marL="0" marR="0" rtl="0" algn="just">
                        <a:lnSpc>
                          <a:spcPct val="107000"/>
                        </a:lnSpc>
                        <a:spcBef>
                          <a:spcPts val="0"/>
                        </a:spcBef>
                        <a:spcAft>
                          <a:spcPts val="0"/>
                        </a:spcAft>
                        <a:buNone/>
                      </a:pPr>
                      <a:r>
                        <a:rPr lang="es-ES" sz="600" u="none" cap="none" strike="noStrike"/>
                        <a:t>• ¿En qué momento/s se utiliza?</a:t>
                      </a:r>
                      <a:endParaRPr sz="700" u="none" cap="none" strike="noStrike">
                        <a:latin typeface="Calibri"/>
                        <a:ea typeface="Calibri"/>
                        <a:cs typeface="Calibri"/>
                        <a:sym typeface="Calibri"/>
                      </a:endParaRPr>
                    </a:p>
                  </a:txBody>
                  <a:tcPr marT="0" marB="0" marR="42225" marL="42225"/>
                </a:tc>
                <a:tc>
                  <a:txBody>
                    <a:bodyPr>
                      <a:noAutofit/>
                    </a:bodyPr>
                    <a:lstStyle/>
                    <a:p>
                      <a:pPr indent="0" lvl="0" marL="0" marR="0" rtl="0" algn="just">
                        <a:lnSpc>
                          <a:spcPct val="107000"/>
                        </a:lnSpc>
                        <a:spcBef>
                          <a:spcPts val="0"/>
                        </a:spcBef>
                        <a:spcAft>
                          <a:spcPts val="0"/>
                        </a:spcAft>
                        <a:buNone/>
                      </a:pPr>
                      <a:r>
                        <a:rPr lang="es-ES" sz="600" u="none" cap="none" strike="noStrike"/>
                        <a:t>Al finalizar un ciclo escolar o un cierto nivel educativo, la institución y el docente tienen la responsabilidad y el compromiso de expedir ciertos juicios, para acreditar el grado y el supuesto nivel de aprendizaje logrado en él.  Por medio de calificaciones finales, certificados o títulos, se pretende avalar que un aprendiz tiene la competencia necesaria para acceder a otros grados o niveles educativos, o bien, para realizar una determinada práctica de tipo técnico o profesional; sin embargo, por lo general lo que se enfatiza no es eso, sino el grado de éxito o fracaso que tuvo el alumno en el curso o ciclo que finalizó. </a:t>
                      </a:r>
                      <a:endParaRPr sz="700" u="none" cap="none" strike="noStrike"/>
                    </a:p>
                    <a:p>
                      <a:pPr indent="0" lvl="0" marL="0" marR="0" rtl="0" algn="just">
                        <a:lnSpc>
                          <a:spcPct val="107000"/>
                        </a:lnSpc>
                        <a:spcBef>
                          <a:spcPts val="800"/>
                        </a:spcBef>
                        <a:spcAft>
                          <a:spcPts val="0"/>
                        </a:spcAft>
                        <a:buNone/>
                      </a:pPr>
                      <a:r>
                        <a:rPr lang="es-ES" sz="600" u="none" cap="none" strike="noStrike"/>
                        <a:t>Coll y Martin (1993) indican que es criticable la postura de algunos que pretenden  confundir evaluación sumativa con la  acreditación, al mismo tiempo otros pretenden disociar las mismas, por lo que se deben tomar instrumentos que no evalúan  la significatividad de los aprendizajes  para determinar si un alumno recibe o no la acreditación.</a:t>
                      </a:r>
                      <a:endParaRPr sz="700" u="none" cap="none" strike="noStrike"/>
                    </a:p>
                    <a:p>
                      <a:pPr indent="0" lvl="0" marL="0" marR="0" rtl="0" algn="just">
                        <a:lnSpc>
                          <a:spcPct val="107000"/>
                        </a:lnSpc>
                        <a:spcBef>
                          <a:spcPts val="800"/>
                        </a:spcBef>
                        <a:spcAft>
                          <a:spcPts val="0"/>
                        </a:spcAft>
                        <a:buNone/>
                      </a:pPr>
                      <a:r>
                        <a:rPr lang="es-ES" sz="600" u="none" cap="none" strike="noStrike"/>
                        <a:t> </a:t>
                      </a:r>
                      <a:endParaRPr sz="700" u="none" cap="none" strike="noStrike">
                        <a:latin typeface="Calibri"/>
                        <a:ea typeface="Calibri"/>
                        <a:cs typeface="Calibri"/>
                        <a:sym typeface="Calibri"/>
                      </a:endParaRPr>
                    </a:p>
                  </a:txBody>
                  <a:tcPr marT="0" marB="0" marR="42225" marL="42225"/>
                </a:tc>
              </a:tr>
            </a:tbl>
          </a:graphicData>
        </a:graphic>
      </p:graphicFrame>
      <p:sp>
        <p:nvSpPr>
          <p:cNvPr id="710" name="Shape 710"/>
          <p:cNvSpPr/>
          <p:nvPr/>
        </p:nvSpPr>
        <p:spPr>
          <a:xfrm>
            <a:off x="-2442289" y="1804761"/>
            <a:ext cx="18758808"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4" name="Shape 714"/>
        <p:cNvGrpSpPr/>
        <p:nvPr/>
      </p:nvGrpSpPr>
      <p:grpSpPr>
        <a:xfrm>
          <a:off x="0" y="0"/>
          <a:ext cx="0" cy="0"/>
          <a:chOff x="0" y="0"/>
          <a:chExt cx="0" cy="0"/>
        </a:xfrm>
      </p:grpSpPr>
      <p:pic>
        <p:nvPicPr>
          <p:cNvPr id="715" name="Shape 715"/>
          <p:cNvPicPr preferRelativeResize="0"/>
          <p:nvPr/>
        </p:nvPicPr>
        <p:blipFill rotWithShape="1">
          <a:blip r:embed="rId3">
            <a:alphaModFix/>
          </a:blip>
          <a:srcRect b="0" l="0" r="0" t="0"/>
          <a:stretch/>
        </p:blipFill>
        <p:spPr>
          <a:xfrm>
            <a:off x="7098444" y="148354"/>
            <a:ext cx="1841500" cy="1130300"/>
          </a:xfrm>
          <a:prstGeom prst="rect">
            <a:avLst/>
          </a:prstGeom>
          <a:noFill/>
          <a:ln>
            <a:noFill/>
          </a:ln>
        </p:spPr>
      </p:pic>
      <p:pic>
        <p:nvPicPr>
          <p:cNvPr descr="linea.png" id="716" name="Shape 716"/>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graphicFrame>
        <p:nvGraphicFramePr>
          <p:cNvPr id="717" name="Shape 717"/>
          <p:cNvGraphicFramePr/>
          <p:nvPr/>
        </p:nvGraphicFramePr>
        <p:xfrm>
          <a:off x="886264" y="1602091"/>
          <a:ext cx="3000000" cy="3000000"/>
        </p:xfrm>
        <a:graphic>
          <a:graphicData uri="http://schemas.openxmlformats.org/drawingml/2006/table">
            <a:tbl>
              <a:tblPr bandRow="1">
                <a:noFill/>
                <a:tableStyleId>{6580FF6B-2DF6-47CA-9C40-605304DAB4A0}</a:tableStyleId>
              </a:tblPr>
              <a:tblGrid>
                <a:gridCol w="1447250"/>
                <a:gridCol w="6177450"/>
              </a:tblGrid>
              <a:tr h="968250">
                <a:tc>
                  <a:txBody>
                    <a:bodyPr>
                      <a:noAutofit/>
                    </a:bodyPr>
                    <a:lstStyle/>
                    <a:p>
                      <a:pPr indent="0" lvl="0" marL="0" marR="0" rtl="0" algn="just">
                        <a:lnSpc>
                          <a:spcPct val="107000"/>
                        </a:lnSpc>
                        <a:spcBef>
                          <a:spcPts val="0"/>
                        </a:spcBef>
                        <a:spcAft>
                          <a:spcPts val="0"/>
                        </a:spcAft>
                        <a:buNone/>
                      </a:pPr>
                      <a:r>
                        <a:rPr lang="es-ES" sz="400" u="none" cap="none" strike="noStrike"/>
                        <a:t>• ¿En qué momento/s se utiliza?</a:t>
                      </a:r>
                      <a:endParaRPr sz="500" u="none" cap="none" strike="noStrike">
                        <a:latin typeface="Calibri"/>
                        <a:ea typeface="Calibri"/>
                        <a:cs typeface="Calibri"/>
                        <a:sym typeface="Calibri"/>
                      </a:endParaRPr>
                    </a:p>
                  </a:txBody>
                  <a:tcPr marT="0" marB="0" marR="28575" marL="28575"/>
                </a:tc>
                <a:tc>
                  <a:txBody>
                    <a:bodyPr>
                      <a:noAutofit/>
                    </a:bodyPr>
                    <a:lstStyle/>
                    <a:p>
                      <a:pPr indent="0" lvl="0" marL="0" marR="0" rtl="0" algn="just">
                        <a:lnSpc>
                          <a:spcPct val="107000"/>
                        </a:lnSpc>
                        <a:spcBef>
                          <a:spcPts val="0"/>
                        </a:spcBef>
                        <a:spcAft>
                          <a:spcPts val="0"/>
                        </a:spcAft>
                        <a:buNone/>
                      </a:pPr>
                      <a:r>
                        <a:rPr lang="es-ES" sz="400" u="none" cap="none" strike="noStrike"/>
                        <a:t>Al finalizar un ciclo escolar o un cierto nivel educativo, la institución y el docente tienen la responsabilidad y el compromiso de expedir ciertos juicios, para acreditar el grado y el supuesto nivel de aprendizaje logrado en él.  Por medio de calificaciones finales, certificados o títulos, se pretende avalar que un aprendiz tiene la competencia necesaria para acceder a otros grados o niveles educativos, o bien, para realizar una determinada práctica de tipo técnico o profesional; sin embargo, por lo general lo que se enfatiza no es eso, sino el grado de éxito o fracaso que tuvo el alumno en el curso o ciclo que finalizó. </a:t>
                      </a:r>
                      <a:endParaRPr sz="500" u="none" cap="none" strike="noStrike"/>
                    </a:p>
                    <a:p>
                      <a:pPr indent="0" lvl="0" marL="0" marR="0" rtl="0" algn="just">
                        <a:lnSpc>
                          <a:spcPct val="107000"/>
                        </a:lnSpc>
                        <a:spcBef>
                          <a:spcPts val="800"/>
                        </a:spcBef>
                        <a:spcAft>
                          <a:spcPts val="0"/>
                        </a:spcAft>
                        <a:buNone/>
                      </a:pPr>
                      <a:r>
                        <a:rPr lang="es-ES" sz="400" u="none" cap="none" strike="noStrike"/>
                        <a:t>Coll y Martin (1993) indican que es criticable la postura de algunos que pretenden  confundir evaluación sumativa con la  acreditación, al mismo tiempo otros pretenden disociar las mismas, por lo que se deben tomar instrumentos que no evalúan  la significatividad de los aprendizajes  para determinar si un alumno recibe o no la acreditación.</a:t>
                      </a:r>
                      <a:endParaRPr sz="500" u="none" cap="none" strike="noStrike"/>
                    </a:p>
                    <a:p>
                      <a:pPr indent="0" lvl="0" marL="0" marR="0" rtl="0" algn="just">
                        <a:lnSpc>
                          <a:spcPct val="107000"/>
                        </a:lnSpc>
                        <a:spcBef>
                          <a:spcPts val="800"/>
                        </a:spcBef>
                        <a:spcAft>
                          <a:spcPts val="0"/>
                        </a:spcAft>
                        <a:buNone/>
                      </a:pPr>
                      <a:r>
                        <a:rPr lang="es-ES" sz="400" u="none" cap="none" strike="noStrike"/>
                        <a:t> </a:t>
                      </a:r>
                      <a:endParaRPr sz="500" u="none" cap="none" strike="noStrike">
                        <a:latin typeface="Calibri"/>
                        <a:ea typeface="Calibri"/>
                        <a:cs typeface="Calibri"/>
                        <a:sym typeface="Calibri"/>
                      </a:endParaRPr>
                    </a:p>
                  </a:txBody>
                  <a:tcPr marT="0" marB="0" marR="28575" marL="28575"/>
                </a:tc>
              </a:tr>
              <a:tr h="1791675">
                <a:tc>
                  <a:txBody>
                    <a:bodyPr>
                      <a:noAutofit/>
                    </a:bodyPr>
                    <a:lstStyle/>
                    <a:p>
                      <a:pPr indent="0" lvl="0" marL="0" marR="0" rtl="0" algn="just">
                        <a:lnSpc>
                          <a:spcPct val="107000"/>
                        </a:lnSpc>
                        <a:spcBef>
                          <a:spcPts val="0"/>
                        </a:spcBef>
                        <a:spcAft>
                          <a:spcPts val="0"/>
                        </a:spcAft>
                        <a:buNone/>
                      </a:pPr>
                      <a:r>
                        <a:rPr lang="es-ES" sz="400" u="none" cap="none" strike="noStrike"/>
                        <a:t>• ¿Para qué diferentes fines se utiliza?</a:t>
                      </a:r>
                      <a:endParaRPr sz="500" u="none" cap="none" strike="noStrike">
                        <a:latin typeface="Calibri"/>
                        <a:ea typeface="Calibri"/>
                        <a:cs typeface="Calibri"/>
                        <a:sym typeface="Calibri"/>
                      </a:endParaRPr>
                    </a:p>
                  </a:txBody>
                  <a:tcPr marT="0" marB="0" marR="28575" marL="28575"/>
                </a:tc>
                <a:tc>
                  <a:txBody>
                    <a:bodyPr>
                      <a:noAutofit/>
                    </a:bodyPr>
                    <a:lstStyle/>
                    <a:p>
                      <a:pPr indent="0" lvl="0" marL="0" marR="0" rtl="0" algn="just">
                        <a:lnSpc>
                          <a:spcPct val="107000"/>
                        </a:lnSpc>
                        <a:spcBef>
                          <a:spcPts val="0"/>
                        </a:spcBef>
                        <a:spcAft>
                          <a:spcPts val="0"/>
                        </a:spcAft>
                        <a:buNone/>
                      </a:pPr>
                      <a:r>
                        <a:rPr lang="es-ES" sz="400" u="none" cap="none" strike="noStrike"/>
                        <a:t>Para verificar el grado en que las intenciones educativas han sido alcanzadas.  Por medio de la evaluación sumativa el docente conoce si los aprendizajes estipulados en las intenciones fueron completados según los criterios y las condiciones expresadas en ellas.  </a:t>
                      </a:r>
                      <a:endParaRPr sz="500" u="none" cap="none" strike="noStrike"/>
                    </a:p>
                    <a:p>
                      <a:pPr indent="0" lvl="0" marL="0" marR="0" rtl="0" algn="just">
                        <a:lnSpc>
                          <a:spcPct val="107000"/>
                        </a:lnSpc>
                        <a:spcBef>
                          <a:spcPts val="800"/>
                        </a:spcBef>
                        <a:spcAft>
                          <a:spcPts val="0"/>
                        </a:spcAft>
                        <a:buNone/>
                      </a:pPr>
                      <a:r>
                        <a:rPr lang="es-ES" sz="400" u="none" cap="none" strike="noStrike"/>
                        <a:t> </a:t>
                      </a:r>
                      <a:endParaRPr sz="500" u="none" cap="none" strike="noStrike"/>
                    </a:p>
                    <a:p>
                      <a:pPr indent="0" lvl="0" marL="0" marR="0" rtl="0" algn="just">
                        <a:lnSpc>
                          <a:spcPct val="107000"/>
                        </a:lnSpc>
                        <a:spcBef>
                          <a:spcPts val="800"/>
                        </a:spcBef>
                        <a:spcAft>
                          <a:spcPts val="0"/>
                        </a:spcAft>
                        <a:buNone/>
                      </a:pPr>
                      <a:r>
                        <a:rPr lang="es-ES" sz="400" u="none" cap="none" strike="noStrike"/>
                        <a:t>Esta evaluación provee información que permite derivar conclusiones importantes sobre el grado de éxito y eficacia de la experiencia educativa global emprendida. En suma, mediante la evaluación sumativa se establece un balance general de los resultados conseguidos al finalizar un proceso de enseñanza-aprendizaje, y en ella existe un marcado énfasis en la recolección de datos, así como en el diseño y empleo de instrumentos de evaluación formal confiables.                   </a:t>
                      </a:r>
                      <a:endParaRPr sz="500" u="none" cap="none" strike="noStrike"/>
                    </a:p>
                    <a:p>
                      <a:pPr indent="0" lvl="0" marL="0" marR="0" rtl="0" algn="just">
                        <a:lnSpc>
                          <a:spcPct val="107000"/>
                        </a:lnSpc>
                        <a:spcBef>
                          <a:spcPts val="800"/>
                        </a:spcBef>
                        <a:spcAft>
                          <a:spcPts val="0"/>
                        </a:spcAft>
                        <a:buNone/>
                      </a:pPr>
                      <a:r>
                        <a:rPr lang="es-ES" sz="400" u="none" cap="none" strike="noStrike"/>
                        <a:t> </a:t>
                      </a:r>
                      <a:endParaRPr sz="500" u="none" cap="none" strike="noStrike"/>
                    </a:p>
                    <a:p>
                      <a:pPr indent="0" lvl="0" marL="0" marR="0" rtl="0" algn="just">
                        <a:lnSpc>
                          <a:spcPct val="107000"/>
                        </a:lnSpc>
                        <a:spcBef>
                          <a:spcPts val="800"/>
                        </a:spcBef>
                        <a:spcAft>
                          <a:spcPts val="0"/>
                        </a:spcAft>
                        <a:buNone/>
                      </a:pPr>
                      <a:r>
                        <a:rPr lang="es-ES" sz="400" u="none" cap="none" strike="noStrike"/>
                        <a:t>Se realiza con el propósito de obtener información para saber si los alumnos serán o no capaces de aprender otros nuevos contenidos (en un nuevo ciclo posterior) relacionados con los ya evaluados y, en caso necesario, buscar realizar ajustes pertinentes aun cuando se trate de un curso nuevo, o bien, para derivar conclusiones sobre la eficacia de las experiencias y estrategias pedagógicas propuestas en el proceso o ciclo terminado. </a:t>
                      </a:r>
                      <a:endParaRPr sz="500" u="none" cap="none" strike="noStrike"/>
                    </a:p>
                    <a:p>
                      <a:pPr indent="0" lvl="0" marL="0" marR="0" rtl="0" algn="just">
                        <a:lnSpc>
                          <a:spcPct val="107000"/>
                        </a:lnSpc>
                        <a:spcBef>
                          <a:spcPts val="800"/>
                        </a:spcBef>
                        <a:spcAft>
                          <a:spcPts val="0"/>
                        </a:spcAft>
                        <a:buNone/>
                      </a:pPr>
                      <a:r>
                        <a:rPr lang="es-ES" sz="400" u="none" cap="none" strike="noStrike"/>
                        <a:t> </a:t>
                      </a:r>
                      <a:endParaRPr sz="500" u="none" cap="none" strike="noStrike"/>
                    </a:p>
                    <a:p>
                      <a:pPr indent="0" lvl="0" marL="0" marR="0" rtl="0" algn="just">
                        <a:lnSpc>
                          <a:spcPct val="107000"/>
                        </a:lnSpc>
                        <a:spcBef>
                          <a:spcPts val="800"/>
                        </a:spcBef>
                        <a:spcAft>
                          <a:spcPts val="0"/>
                        </a:spcAft>
                        <a:buNone/>
                      </a:pPr>
                      <a:r>
                        <a:rPr lang="es-ES" sz="400" u="none" cap="none" strike="noStrike"/>
                        <a:t> También es usada para ver si las estrategias empleadas para evaluar a los alumnos fueron exitosas, o si se deben realizar cambios que inciden en nuevas generaciones. que se pueden incluir en los  programas de estudio  con mejoras sustanciales y así enriquecer el portafolio de evidencias. </a:t>
                      </a:r>
                      <a:endParaRPr sz="500" u="none" cap="none" strike="noStrike"/>
                    </a:p>
                    <a:p>
                      <a:pPr indent="0" lvl="0" marL="0" marR="0" rtl="0" algn="just">
                        <a:lnSpc>
                          <a:spcPct val="107000"/>
                        </a:lnSpc>
                        <a:spcBef>
                          <a:spcPts val="800"/>
                        </a:spcBef>
                        <a:spcAft>
                          <a:spcPts val="0"/>
                        </a:spcAft>
                        <a:buNone/>
                      </a:pPr>
                      <a:r>
                        <a:rPr lang="es-ES" sz="400" u="none" cap="none" strike="noStrike"/>
                        <a:t>                   </a:t>
                      </a:r>
                      <a:endParaRPr sz="500" u="none" cap="none" strike="noStrike">
                        <a:latin typeface="Calibri"/>
                        <a:ea typeface="Calibri"/>
                        <a:cs typeface="Calibri"/>
                        <a:sym typeface="Calibri"/>
                      </a:endParaRPr>
                    </a:p>
                  </a:txBody>
                  <a:tcPr marT="0" marB="0" marR="28575" marL="28575"/>
                </a:tc>
              </a:tr>
              <a:tr h="1766050">
                <a:tc>
                  <a:txBody>
                    <a:bodyPr>
                      <a:noAutofit/>
                    </a:bodyPr>
                    <a:lstStyle/>
                    <a:p>
                      <a:pPr indent="0" lvl="0" marL="0" marR="0" rtl="0" algn="just">
                        <a:lnSpc>
                          <a:spcPct val="107000"/>
                        </a:lnSpc>
                        <a:spcBef>
                          <a:spcPts val="0"/>
                        </a:spcBef>
                        <a:spcAft>
                          <a:spcPts val="0"/>
                        </a:spcAft>
                        <a:buNone/>
                      </a:pPr>
                      <a:r>
                        <a:rPr lang="es-ES" sz="400" u="none" cap="none" strike="noStrike"/>
                        <a:t> • ¿Con qué técnicas e instrumentos de evaluación cuenta y cómo son éstos?</a:t>
                      </a:r>
                      <a:endParaRPr sz="500" u="none" cap="none" strike="noStrike">
                        <a:latin typeface="Calibri"/>
                        <a:ea typeface="Calibri"/>
                        <a:cs typeface="Calibri"/>
                        <a:sym typeface="Calibri"/>
                      </a:endParaRPr>
                    </a:p>
                  </a:txBody>
                  <a:tcPr marT="0" marB="0" marR="28575" marL="28575"/>
                </a:tc>
                <a:tc>
                  <a:txBody>
                    <a:bodyPr>
                      <a:noAutofit/>
                    </a:bodyPr>
                    <a:lstStyle/>
                    <a:p>
                      <a:pPr indent="0" lvl="0" marL="0" marR="0" rtl="0" algn="just">
                        <a:lnSpc>
                          <a:spcPct val="107000"/>
                        </a:lnSpc>
                        <a:spcBef>
                          <a:spcPts val="0"/>
                        </a:spcBef>
                        <a:spcAft>
                          <a:spcPts val="0"/>
                        </a:spcAft>
                        <a:buNone/>
                      </a:pPr>
                      <a:r>
                        <a:rPr lang="es-ES" sz="400" u="none" cap="none" strike="noStrike"/>
                        <a:t>• Puede darse un uso continuado y sistemático de la evaluación sumativa para unidades relativamente pequeñas del proceso instruccional, con el objetivo de promover regulaciones proactivas para las próximas unidades de aprendizaje y para facilitar la adquisición de estrategias autorreguladoras en los alumnos. </a:t>
                      </a:r>
                      <a:endParaRPr sz="500" u="none" cap="none" strike="noStrike"/>
                    </a:p>
                    <a:p>
                      <a:pPr indent="0" lvl="0" marL="0" marR="0" rtl="0" algn="just">
                        <a:lnSpc>
                          <a:spcPct val="107000"/>
                        </a:lnSpc>
                        <a:spcBef>
                          <a:spcPts val="800"/>
                        </a:spcBef>
                        <a:spcAft>
                          <a:spcPts val="0"/>
                        </a:spcAft>
                        <a:buNone/>
                      </a:pPr>
                      <a:r>
                        <a:rPr lang="es-ES" sz="400" u="none" cap="none" strike="noStrike"/>
                        <a:t> </a:t>
                      </a:r>
                      <a:endParaRPr sz="500" u="none" cap="none" strike="noStrike"/>
                    </a:p>
                    <a:p>
                      <a:pPr indent="0" lvl="0" marL="0" marR="0" rtl="0" algn="just">
                        <a:lnSpc>
                          <a:spcPct val="107000"/>
                        </a:lnSpc>
                        <a:spcBef>
                          <a:spcPts val="800"/>
                        </a:spcBef>
                        <a:spcAft>
                          <a:spcPts val="0"/>
                        </a:spcAft>
                        <a:buNone/>
                      </a:pPr>
                      <a:r>
                        <a:rPr lang="es-ES" sz="400" u="none" cap="none" strike="noStrike"/>
                        <a:t>• La utilización de técnicas, instrumentos o situaciones de evaluación en las que participen y se involucren activamente los alumnos, y les sirvan como experiencia para adquirir criterios de autoevaluación y autorregulación de sus aprendizajes.  Los alumnos pueden participar junto con el profesor en la elaboración de pruebas o diseño de experiencias de evaluación, la definición de criterios, la corrección y valoración, el uso de técnicas de autoevaluación o de coevaluación, el diseño y definición de estrategias como la evaluación del desempeño, los portafolios, etcétera. </a:t>
                      </a:r>
                      <a:endParaRPr sz="500" u="none" cap="none" strike="noStrike"/>
                    </a:p>
                    <a:p>
                      <a:pPr indent="0" lvl="0" marL="0" marR="0" rtl="0" algn="just">
                        <a:lnSpc>
                          <a:spcPct val="107000"/>
                        </a:lnSpc>
                        <a:spcBef>
                          <a:spcPts val="800"/>
                        </a:spcBef>
                        <a:spcAft>
                          <a:spcPts val="0"/>
                        </a:spcAft>
                        <a:buNone/>
                      </a:pPr>
                      <a:r>
                        <a:rPr lang="es-ES" sz="400" u="none" cap="none" strike="noStrike"/>
                        <a:t>    </a:t>
                      </a:r>
                      <a:endParaRPr sz="500" u="none" cap="none" strike="noStrike"/>
                    </a:p>
                    <a:p>
                      <a:pPr indent="0" lvl="0" marL="0" marR="0" rtl="0" algn="just">
                        <a:lnSpc>
                          <a:spcPct val="107000"/>
                        </a:lnSpc>
                        <a:spcBef>
                          <a:spcPts val="800"/>
                        </a:spcBef>
                        <a:spcAft>
                          <a:spcPts val="0"/>
                        </a:spcAft>
                        <a:buNone/>
                      </a:pPr>
                      <a:r>
                        <a:rPr lang="es-ES" sz="400" u="none" cap="none" strike="noStrike"/>
                        <a:t>Vincular la evaluación sumativa de los aprendizajes con la evaluación del proceso de</a:t>
                      </a:r>
                      <a:endParaRPr sz="500" u="none" cap="none" strike="noStrike"/>
                    </a:p>
                    <a:p>
                      <a:pPr indent="0" lvl="0" marL="0" marR="0" rtl="0" algn="just">
                        <a:lnSpc>
                          <a:spcPct val="107000"/>
                        </a:lnSpc>
                        <a:spcBef>
                          <a:spcPts val="800"/>
                        </a:spcBef>
                        <a:spcAft>
                          <a:spcPts val="0"/>
                        </a:spcAft>
                        <a:buNone/>
                      </a:pPr>
                      <a:r>
                        <a:rPr lang="es-ES" sz="400" u="none" cap="none" strike="noStrike"/>
                        <a:t>enseñanza-aprendizaje. Y procurar que los resultados de la evaluación sumativa repercutan en las mejoras del proceso de enseñanza-aprendizaje.</a:t>
                      </a:r>
                      <a:endParaRPr sz="500" u="none" cap="none" strike="noStrike"/>
                    </a:p>
                    <a:p>
                      <a:pPr indent="0" lvl="0" marL="0" marR="0" rtl="0" algn="just">
                        <a:lnSpc>
                          <a:spcPct val="107000"/>
                        </a:lnSpc>
                        <a:spcBef>
                          <a:spcPts val="800"/>
                        </a:spcBef>
                        <a:spcAft>
                          <a:spcPts val="0"/>
                        </a:spcAft>
                        <a:buNone/>
                      </a:pPr>
                      <a:r>
                        <a:rPr lang="es-ES" sz="400" u="none" cap="none" strike="noStrike"/>
                        <a:t> </a:t>
                      </a:r>
                      <a:endParaRPr sz="500" u="none" cap="none" strike="noStrike"/>
                    </a:p>
                    <a:p>
                      <a:pPr indent="0" lvl="0" marL="0" marR="0" rtl="0" algn="just">
                        <a:lnSpc>
                          <a:spcPct val="107000"/>
                        </a:lnSpc>
                        <a:spcBef>
                          <a:spcPts val="800"/>
                        </a:spcBef>
                        <a:spcAft>
                          <a:spcPts val="0"/>
                        </a:spcAft>
                        <a:buNone/>
                      </a:pPr>
                      <a:r>
                        <a:rPr lang="es-ES" sz="400" u="none" cap="none" strike="noStrike"/>
                        <a:t>Por último es importante tomar en cuenta que la selección y el diseño de instrumentos de evaluación sumativa ya sea para acreditar un ciclo deben tomar en cuenta la profundidad  y la amplitud de los aprendizajes significativos que el alumno logre.</a:t>
                      </a:r>
                      <a:endParaRPr sz="500" u="none" cap="none" strike="noStrike"/>
                    </a:p>
                    <a:p>
                      <a:pPr indent="0" lvl="0" marL="0" marR="0" rtl="0" algn="just">
                        <a:lnSpc>
                          <a:spcPct val="107000"/>
                        </a:lnSpc>
                        <a:spcBef>
                          <a:spcPts val="800"/>
                        </a:spcBef>
                        <a:spcAft>
                          <a:spcPts val="0"/>
                        </a:spcAft>
                        <a:buNone/>
                      </a:pPr>
                      <a:r>
                        <a:rPr lang="es-ES" sz="400" u="none" cap="none" strike="noStrike"/>
                        <a:t> </a:t>
                      </a:r>
                      <a:endParaRPr sz="500" u="none" cap="none" strike="noStrike">
                        <a:latin typeface="Calibri"/>
                        <a:ea typeface="Calibri"/>
                        <a:cs typeface="Calibri"/>
                        <a:sym typeface="Calibri"/>
                      </a:endParaRPr>
                    </a:p>
                  </a:txBody>
                  <a:tcPr marT="0" marB="0" marR="28575" marL="28575"/>
                </a:tc>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1" name="Shape 721"/>
        <p:cNvGrpSpPr/>
        <p:nvPr/>
      </p:nvGrpSpPr>
      <p:grpSpPr>
        <a:xfrm>
          <a:off x="0" y="0"/>
          <a:ext cx="0" cy="0"/>
          <a:chOff x="0" y="0"/>
          <a:chExt cx="0" cy="0"/>
        </a:xfrm>
      </p:grpSpPr>
      <p:pic>
        <p:nvPicPr>
          <p:cNvPr id="722" name="Shape 722"/>
          <p:cNvPicPr preferRelativeResize="0"/>
          <p:nvPr/>
        </p:nvPicPr>
        <p:blipFill rotWithShape="1">
          <a:blip r:embed="rId3">
            <a:alphaModFix/>
          </a:blip>
          <a:srcRect b="0" l="0" r="0" t="0"/>
          <a:stretch/>
        </p:blipFill>
        <p:spPr>
          <a:xfrm>
            <a:off x="7098444" y="148354"/>
            <a:ext cx="1841500" cy="1130300"/>
          </a:xfrm>
          <a:prstGeom prst="rect">
            <a:avLst/>
          </a:prstGeom>
          <a:noFill/>
          <a:ln>
            <a:noFill/>
          </a:ln>
        </p:spPr>
      </p:pic>
      <p:pic>
        <p:nvPicPr>
          <p:cNvPr descr="linea.png" id="723" name="Shape 723"/>
          <p:cNvPicPr preferRelativeResize="0"/>
          <p:nvPr/>
        </p:nvPicPr>
        <p:blipFill rotWithShape="1">
          <a:blip r:embed="rId4">
            <a:alphaModFix/>
          </a:blip>
          <a:srcRect b="53749" l="0" r="0" t="35031"/>
          <a:stretch/>
        </p:blipFill>
        <p:spPr>
          <a:xfrm>
            <a:off x="0" y="6128054"/>
            <a:ext cx="9144000" cy="715365"/>
          </a:xfrm>
          <a:prstGeom prst="rect">
            <a:avLst/>
          </a:prstGeom>
          <a:noFill/>
          <a:ln>
            <a:noFill/>
          </a:ln>
        </p:spPr>
      </p:pic>
      <p:sp>
        <p:nvSpPr>
          <p:cNvPr id="724" name="Shape 724"/>
          <p:cNvSpPr/>
          <p:nvPr/>
        </p:nvSpPr>
        <p:spPr>
          <a:xfrm>
            <a:off x="450093" y="2318358"/>
            <a:ext cx="8489851" cy="138499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s-ES" sz="1100" u="none" cap="none" strike="noStrike">
                <a:solidFill>
                  <a:schemeClr val="dk1"/>
                </a:solidFill>
                <a:latin typeface="Cambria"/>
                <a:ea typeface="Cambria"/>
                <a:cs typeface="Cambria"/>
                <a:sym typeface="Cambria"/>
              </a:rPr>
              <a:t>Referencias</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ES" sz="1100" u="none" cap="none" strike="noStrike">
                <a:solidFill>
                  <a:schemeClr val="dk1"/>
                </a:solidFill>
                <a:latin typeface="Cambria"/>
                <a:ea typeface="Cambria"/>
                <a:cs typeface="Cambria"/>
                <a:sym typeface="Cambria"/>
              </a:rPr>
              <a:t>Díaz, F. y Barriga, A. (2002). </a:t>
            </a:r>
            <a:r>
              <a:rPr b="0" i="1" lang="es-ES" sz="1100" u="none" cap="none" strike="noStrike">
                <a:solidFill>
                  <a:schemeClr val="dk1"/>
                </a:solidFill>
                <a:latin typeface="Cambria"/>
                <a:ea typeface="Cambria"/>
                <a:cs typeface="Cambria"/>
                <a:sym typeface="Cambria"/>
              </a:rPr>
              <a:t>Tipos de evaluación, en Estrategias Docentes para un Aprendizaje Significativo: una interpretación constructivista</a:t>
            </a:r>
            <a:r>
              <a:rPr b="0" i="0" lang="es-ES" sz="1100" u="none" cap="none" strike="noStrike">
                <a:solidFill>
                  <a:schemeClr val="dk1"/>
                </a:solidFill>
                <a:latin typeface="Cambria"/>
                <a:ea typeface="Cambria"/>
                <a:cs typeface="Cambria"/>
                <a:sym typeface="Cambria"/>
              </a:rPr>
              <a:t> (pp. 396-414). México: McGraw Hill. Recuperado de </a:t>
            </a:r>
            <a:r>
              <a:rPr b="0" i="0" lang="es-ES" sz="1100" u="sng" cap="none" strike="noStrike">
                <a:solidFill>
                  <a:schemeClr val="hlink"/>
                </a:solidFill>
                <a:latin typeface="Cambria"/>
                <a:ea typeface="Cambria"/>
                <a:cs typeface="Cambria"/>
                <a:sym typeface="Cambria"/>
                <a:hlinkClick r:id="rId5"/>
              </a:rPr>
              <a:t>https://des-for.infd.edu.ar/sitio/upload/diazbarrigacap8_EVALUACION.pdf</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ES" sz="1100" u="none" cap="none" strike="noStrike">
                <a:solidFill>
                  <a:schemeClr val="dk1"/>
                </a:solidFill>
                <a:latin typeface="Cambria"/>
                <a:ea typeface="Cambria"/>
                <a:cs typeface="Cambria"/>
                <a:sym typeface="Cambria"/>
              </a:rPr>
              <a:t>Dirección General de Desarrollo Curricular. (2012). </a:t>
            </a:r>
            <a:r>
              <a:rPr b="0" i="1" lang="es-ES" sz="1100" u="none" cap="none" strike="noStrike">
                <a:solidFill>
                  <a:schemeClr val="dk1"/>
                </a:solidFill>
                <a:latin typeface="Cambria"/>
                <a:ea typeface="Cambria"/>
                <a:cs typeface="Cambria"/>
                <a:sym typeface="Cambria"/>
              </a:rPr>
              <a:t>El enfoque formativo de la evaluación, en Herramientas para la evaluación en educación básica</a:t>
            </a:r>
            <a:r>
              <a:rPr b="0" i="0" lang="es-ES" sz="1100" u="none" cap="none" strike="noStrike">
                <a:solidFill>
                  <a:schemeClr val="dk1"/>
                </a:solidFill>
                <a:latin typeface="Cambria"/>
                <a:ea typeface="Cambria"/>
                <a:cs typeface="Cambria"/>
                <a:sym typeface="Cambria"/>
              </a:rPr>
              <a:t>. México, SEP. Recuperado de http://www.seslp.gob.mx/consejostecnicosescolares/PRIMARIA/6- DOCUMENTOSDEAPOYO/LIBROSDEEVALUACION2013/1- ELENFOQUEFORMATIVODELAEVALUACION.pdf</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8" name="Shape 728"/>
        <p:cNvGrpSpPr/>
        <p:nvPr/>
      </p:nvGrpSpPr>
      <p:grpSpPr>
        <a:xfrm>
          <a:off x="0" y="0"/>
          <a:ext cx="0" cy="0"/>
          <a:chOff x="0" y="0"/>
          <a:chExt cx="0" cy="0"/>
        </a:xfrm>
      </p:grpSpPr>
      <p:sp>
        <p:nvSpPr>
          <p:cNvPr id="729" name="Shape 729"/>
          <p:cNvSpPr txBox="1"/>
          <p:nvPr>
            <p:ph type="ctrTitle"/>
          </p:nvPr>
        </p:nvSpPr>
        <p:spPr>
          <a:xfrm>
            <a:off x="685800" y="554475"/>
            <a:ext cx="7772400" cy="1470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s-ES"/>
              <a:t>Reflexión personal</a:t>
            </a:r>
            <a:endParaRPr/>
          </a:p>
          <a:p>
            <a:pPr indent="0" lvl="0" marL="0">
              <a:spcBef>
                <a:spcPts val="0"/>
              </a:spcBef>
              <a:spcAft>
                <a:spcPts val="0"/>
              </a:spcAft>
              <a:buNone/>
            </a:pPr>
            <a:r>
              <a:t/>
            </a:r>
            <a:endParaRPr sz="1800">
              <a:latin typeface="Arial"/>
              <a:ea typeface="Arial"/>
              <a:cs typeface="Arial"/>
              <a:sym typeface="Arial"/>
            </a:endParaRPr>
          </a:p>
        </p:txBody>
      </p:sp>
      <p:sp>
        <p:nvSpPr>
          <p:cNvPr id="730" name="Shape 730"/>
          <p:cNvSpPr txBox="1"/>
          <p:nvPr>
            <p:ph idx="1" type="subTitle"/>
          </p:nvPr>
        </p:nvSpPr>
        <p:spPr>
          <a:xfrm>
            <a:off x="1246900" y="1662550"/>
            <a:ext cx="6788700" cy="5074200"/>
          </a:xfrm>
          <a:prstGeom prst="rect">
            <a:avLst/>
          </a:prstGeom>
        </p:spPr>
        <p:txBody>
          <a:bodyPr anchorCtr="0" anchor="t" bIns="91425" lIns="91425" spcFirstLastPara="1" rIns="91425" wrap="square" tIns="91425">
            <a:noAutofit/>
          </a:bodyPr>
          <a:lstStyle/>
          <a:p>
            <a:pPr indent="0" lvl="0" marL="0" rtl="0" algn="just">
              <a:spcBef>
                <a:spcPts val="640"/>
              </a:spcBef>
              <a:spcAft>
                <a:spcPts val="0"/>
              </a:spcAft>
              <a:buClr>
                <a:schemeClr val="dk1"/>
              </a:buClr>
              <a:buSzPts val="1100"/>
              <a:buFont typeface="Arial"/>
              <a:buNone/>
            </a:pPr>
            <a:r>
              <a:rPr lang="es-ES" sz="1400">
                <a:solidFill>
                  <a:srgbClr val="222222"/>
                </a:solidFill>
                <a:latin typeface="Arial"/>
                <a:ea typeface="Arial"/>
                <a:cs typeface="Arial"/>
                <a:sym typeface="Arial"/>
              </a:rPr>
              <a:t>E</a:t>
            </a:r>
            <a:r>
              <a:rPr lang="es-ES" sz="1800">
                <a:solidFill>
                  <a:srgbClr val="222222"/>
                </a:solidFill>
                <a:latin typeface="Arial"/>
                <a:ea typeface="Arial"/>
                <a:cs typeface="Arial"/>
                <a:sym typeface="Arial"/>
              </a:rPr>
              <a:t>s importante trabajar de manera interdisciplinaria un tema tan relevante para la juventud como el aborto, que les permita a las alumnas contemplar distintos puntos de vista diferentes formas de establecer una reflexión, comprender las diversas aristas que conlleva ese tema y que puedan finalmente, tener un criterio propio sobre el asunto. </a:t>
            </a:r>
            <a:endParaRPr sz="1800">
              <a:solidFill>
                <a:srgbClr val="222222"/>
              </a:solidFill>
              <a:latin typeface="Arial"/>
              <a:ea typeface="Arial"/>
              <a:cs typeface="Arial"/>
              <a:sym typeface="Arial"/>
            </a:endParaRPr>
          </a:p>
          <a:p>
            <a:pPr indent="0" lvl="0" marL="0" algn="just">
              <a:spcBef>
                <a:spcPts val="640"/>
              </a:spcBef>
              <a:spcAft>
                <a:spcPts val="0"/>
              </a:spcAft>
              <a:buClr>
                <a:schemeClr val="dk1"/>
              </a:buClr>
              <a:buSzPts val="1100"/>
              <a:buFont typeface="Arial"/>
              <a:buNone/>
            </a:pPr>
            <a:r>
              <a:rPr lang="es-ES" sz="1800">
                <a:solidFill>
                  <a:srgbClr val="222222"/>
                </a:solidFill>
                <a:latin typeface="Arial"/>
                <a:ea typeface="Arial"/>
                <a:cs typeface="Arial"/>
                <a:sym typeface="Arial"/>
              </a:rPr>
              <a:t>En el área de actividades estéticas es fundamental que el trabajo artístico y creativo tenga una función social, que les permita a las alumnas no sólo expresarse, sino reflexionar y establecer un criterio personal claro sobre los sucesos de su entorno. Este proyecto permite que las alumnas experimenten el arte teatral no sólo como entretenimiento, sino como una forma creativa de ejercer una crítica, en este caso, del aborto.</a:t>
            </a:r>
            <a:endParaRPr sz="1800">
              <a:solidFill>
                <a:srgbClr val="222222"/>
              </a:solidFill>
              <a:latin typeface="Arial"/>
              <a:ea typeface="Arial"/>
              <a:cs typeface="Arial"/>
              <a:sym typeface="Arial"/>
            </a:endParaRPr>
          </a:p>
          <a:p>
            <a:pPr indent="0" lvl="0" marL="0" algn="just">
              <a:spcBef>
                <a:spcPts val="640"/>
              </a:spcBef>
              <a:spcAft>
                <a:spcPts val="0"/>
              </a:spcAft>
              <a:buClr>
                <a:schemeClr val="dk1"/>
              </a:buClr>
              <a:buSzPts val="1100"/>
              <a:buFont typeface="Arial"/>
              <a:buNone/>
            </a:pPr>
            <a:r>
              <a:rPr lang="es-ES" sz="1800">
                <a:solidFill>
                  <a:srgbClr val="222222"/>
                </a:solidFill>
                <a:latin typeface="Arial"/>
                <a:ea typeface="Arial"/>
                <a:cs typeface="Arial"/>
                <a:sym typeface="Arial"/>
              </a:rPr>
              <a:t>Denisse Barber</a:t>
            </a:r>
            <a:endParaRPr sz="1800">
              <a:solidFill>
                <a:srgbClr val="222222"/>
              </a:solidFill>
              <a:latin typeface="Arial"/>
              <a:ea typeface="Arial"/>
              <a:cs typeface="Arial"/>
              <a:sym typeface="Arial"/>
            </a:endParaRPr>
          </a:p>
          <a:p>
            <a:pPr indent="0" lvl="0" marL="0" algn="just">
              <a:spcBef>
                <a:spcPts val="640"/>
              </a:spcBef>
              <a:spcAft>
                <a:spcPts val="0"/>
              </a:spcAft>
              <a:buClr>
                <a:schemeClr val="dk1"/>
              </a:buClr>
              <a:buSzPts val="1100"/>
              <a:buFont typeface="Arial"/>
              <a:buNone/>
            </a:pPr>
            <a:r>
              <a:rPr lang="es-ES" sz="1800">
                <a:solidFill>
                  <a:srgbClr val="222222"/>
                </a:solidFill>
                <a:latin typeface="Arial"/>
                <a:ea typeface="Arial"/>
                <a:cs typeface="Arial"/>
                <a:sym typeface="Arial"/>
              </a:rPr>
              <a:t>Educación artística y estética Teatro</a:t>
            </a:r>
            <a:endParaRPr sz="1800">
              <a:solidFill>
                <a:srgbClr val="222222"/>
              </a:solidFill>
              <a:latin typeface="Arial"/>
              <a:ea typeface="Arial"/>
              <a:cs typeface="Arial"/>
              <a:sym typeface="Arial"/>
            </a:endParaRPr>
          </a:p>
          <a:p>
            <a:pPr indent="0" lvl="0" marL="0" algn="just">
              <a:spcBef>
                <a:spcPts val="640"/>
              </a:spcBef>
              <a:spcAft>
                <a:spcPts val="0"/>
              </a:spcAft>
              <a:buClr>
                <a:schemeClr val="dk1"/>
              </a:buClr>
              <a:buSzPts val="1100"/>
              <a:buFont typeface="Arial"/>
              <a:buNone/>
            </a:pPr>
            <a:r>
              <a:t/>
            </a:r>
            <a:endParaRPr sz="18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4" name="Shape 734"/>
        <p:cNvGrpSpPr/>
        <p:nvPr/>
      </p:nvGrpSpPr>
      <p:grpSpPr>
        <a:xfrm>
          <a:off x="0" y="0"/>
          <a:ext cx="0" cy="0"/>
          <a:chOff x="0" y="0"/>
          <a:chExt cx="0" cy="0"/>
        </a:xfrm>
      </p:grpSpPr>
      <p:sp>
        <p:nvSpPr>
          <p:cNvPr id="735" name="Shape 735"/>
          <p:cNvSpPr txBox="1"/>
          <p:nvPr>
            <p:ph type="ctrTitle"/>
          </p:nvPr>
        </p:nvSpPr>
        <p:spPr>
          <a:xfrm>
            <a:off x="858975" y="848875"/>
            <a:ext cx="7772400" cy="1470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s-ES"/>
              <a:t>Reflexión personal</a:t>
            </a:r>
            <a:endParaRPr/>
          </a:p>
        </p:txBody>
      </p:sp>
      <p:sp>
        <p:nvSpPr>
          <p:cNvPr id="736" name="Shape 736"/>
          <p:cNvSpPr txBox="1"/>
          <p:nvPr>
            <p:ph idx="1" type="subTitle"/>
          </p:nvPr>
        </p:nvSpPr>
        <p:spPr>
          <a:xfrm>
            <a:off x="1371600" y="2632375"/>
            <a:ext cx="7083300" cy="3402000"/>
          </a:xfrm>
          <a:prstGeom prst="rect">
            <a:avLst/>
          </a:prstGeom>
        </p:spPr>
        <p:txBody>
          <a:bodyPr anchorCtr="0" anchor="t" bIns="91425" lIns="91425" spcFirstLastPara="1" rIns="91425" wrap="square" tIns="91425">
            <a:noAutofit/>
          </a:bodyPr>
          <a:lstStyle/>
          <a:p>
            <a:pPr indent="0" lvl="0" marL="0">
              <a:spcBef>
                <a:spcPts val="640"/>
              </a:spcBef>
              <a:spcAft>
                <a:spcPts val="0"/>
              </a:spcAft>
              <a:buClr>
                <a:schemeClr val="dk1"/>
              </a:buClr>
              <a:buSzPts val="1100"/>
              <a:buFont typeface="Arial"/>
              <a:buNone/>
            </a:pPr>
            <a:r>
              <a:rPr lang="es-ES" sz="1400">
                <a:solidFill>
                  <a:srgbClr val="222222"/>
                </a:solidFill>
                <a:highlight>
                  <a:srgbClr val="FFFFFF"/>
                </a:highlight>
                <a:latin typeface="Arial"/>
                <a:ea typeface="Arial"/>
                <a:cs typeface="Arial"/>
                <a:sym typeface="Arial"/>
              </a:rPr>
              <a:t>María del Carmen Rodríguez</a:t>
            </a:r>
            <a:endParaRPr sz="1400">
              <a:solidFill>
                <a:srgbClr val="222222"/>
              </a:solidFill>
              <a:highlight>
                <a:srgbClr val="FFFFFF"/>
              </a:highlight>
              <a:latin typeface="Arial"/>
              <a:ea typeface="Arial"/>
              <a:cs typeface="Arial"/>
              <a:sym typeface="Arial"/>
            </a:endParaRPr>
          </a:p>
          <a:p>
            <a:pPr indent="0" lvl="0" marL="0">
              <a:spcBef>
                <a:spcPts val="640"/>
              </a:spcBef>
              <a:spcAft>
                <a:spcPts val="0"/>
              </a:spcAft>
              <a:buClr>
                <a:schemeClr val="dk1"/>
              </a:buClr>
              <a:buSzPts val="1100"/>
              <a:buFont typeface="Arial"/>
              <a:buNone/>
            </a:pPr>
            <a:r>
              <a:rPr lang="es-ES" sz="1400">
                <a:solidFill>
                  <a:srgbClr val="222222"/>
                </a:solidFill>
                <a:latin typeface="Arial"/>
                <a:ea typeface="Arial"/>
                <a:cs typeface="Arial"/>
                <a:sym typeface="Arial"/>
              </a:rPr>
              <a:t>Educación para la Salud</a:t>
            </a:r>
            <a:endParaRPr sz="1400">
              <a:solidFill>
                <a:srgbClr val="222222"/>
              </a:solidFill>
              <a:latin typeface="Arial"/>
              <a:ea typeface="Arial"/>
              <a:cs typeface="Arial"/>
              <a:sym typeface="Arial"/>
            </a:endParaRPr>
          </a:p>
          <a:p>
            <a:pPr indent="0" lvl="0" marL="0">
              <a:spcBef>
                <a:spcPts val="640"/>
              </a:spcBef>
              <a:spcAft>
                <a:spcPts val="0"/>
              </a:spcAft>
              <a:buClr>
                <a:schemeClr val="dk1"/>
              </a:buClr>
              <a:buSzPts val="1100"/>
              <a:buFont typeface="Arial"/>
              <a:buNone/>
            </a:pPr>
            <a:r>
              <a:rPr lang="es-ES" sz="1400">
                <a:solidFill>
                  <a:srgbClr val="222222"/>
                </a:solidFill>
                <a:latin typeface="Arial"/>
                <a:ea typeface="Arial"/>
                <a:cs typeface="Arial"/>
                <a:sym typeface="Arial"/>
              </a:rPr>
              <a:t>     El trabajo interdisciplinario nos permite analizar un tema desde diversos puntos de vista. En este caso, en que se trata de un tema tan polémico como el aborto, permite una mejor comprensión de lo que implica, siendo enfocado desde el punto de vista de la madre (y en algunos casos del padre), así como el del hijo.</a:t>
            </a:r>
            <a:endParaRPr sz="1400">
              <a:solidFill>
                <a:srgbClr val="222222"/>
              </a:solidFill>
              <a:latin typeface="Arial"/>
              <a:ea typeface="Arial"/>
              <a:cs typeface="Arial"/>
              <a:sym typeface="Arial"/>
            </a:endParaRPr>
          </a:p>
          <a:p>
            <a:pPr indent="0" lvl="0" marL="0">
              <a:spcBef>
                <a:spcPts val="640"/>
              </a:spcBef>
              <a:spcAft>
                <a:spcPts val="0"/>
              </a:spcAft>
              <a:buClr>
                <a:schemeClr val="dk1"/>
              </a:buClr>
              <a:buSzPts val="1100"/>
              <a:buFont typeface="Arial"/>
              <a:buNone/>
            </a:pPr>
            <a:r>
              <a:rPr lang="es-ES" sz="1400">
                <a:solidFill>
                  <a:srgbClr val="222222"/>
                </a:solidFill>
                <a:latin typeface="Arial"/>
                <a:ea typeface="Arial"/>
                <a:cs typeface="Arial"/>
                <a:sym typeface="Arial"/>
              </a:rPr>
              <a:t>   Sin embargo, y esta es una opinión personal, en ciertos momentos lo percibí como un trabajo repetitivo. Demasiadas lecturas y cuadros que llenar que nos quitaban tiempo que habríamos podido invertir en desarrollar más ideas para nuestro trabajo. </a:t>
            </a:r>
            <a:endParaRPr sz="1400">
              <a:solidFill>
                <a:srgbClr val="222222"/>
              </a:solidFill>
              <a:latin typeface="Arial"/>
              <a:ea typeface="Arial"/>
              <a:cs typeface="Arial"/>
              <a:sym typeface="Arial"/>
            </a:endParaRPr>
          </a:p>
          <a:p>
            <a:pPr indent="0" lvl="0" marL="0">
              <a:spcBef>
                <a:spcPts val="640"/>
              </a:spcBef>
              <a:spcAft>
                <a:spcPts val="0"/>
              </a:spcAft>
              <a:buClr>
                <a:schemeClr val="dk1"/>
              </a:buClr>
              <a:buSzPts val="1100"/>
              <a:buFont typeface="Arial"/>
              <a:buNone/>
            </a:pPr>
            <a:r>
              <a:rPr lang="es-ES" sz="1400">
                <a:solidFill>
                  <a:srgbClr val="222222"/>
                </a:solidFill>
                <a:latin typeface="Arial"/>
                <a:ea typeface="Arial"/>
                <a:cs typeface="Arial"/>
                <a:sym typeface="Arial"/>
              </a:rPr>
              <a:t>     Estoy segura que el producto final va a ser muy bueno, y nos permitió colaborar con materias con las que no habíamos trabajado previamente.</a:t>
            </a:r>
            <a:endParaRPr sz="1400">
              <a:solidFill>
                <a:srgbClr val="222222"/>
              </a:solidFill>
              <a:latin typeface="Arial"/>
              <a:ea typeface="Arial"/>
              <a:cs typeface="Arial"/>
              <a:sym typeface="Arial"/>
            </a:endParaRPr>
          </a:p>
          <a:p>
            <a:pPr indent="0" lvl="0" marL="0">
              <a:spcBef>
                <a:spcPts val="640"/>
              </a:spcBef>
              <a:spcAft>
                <a:spcPts val="0"/>
              </a:spcAft>
              <a:buNone/>
            </a:pPr>
            <a:r>
              <a:t/>
            </a:r>
            <a:endParaRPr sz="1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pic>
        <p:nvPicPr>
          <p:cNvPr descr="linea.png" id="131" name="Shape 131"/>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pic>
        <p:nvPicPr>
          <p:cNvPr id="132" name="Shape 132"/>
          <p:cNvPicPr preferRelativeResize="0"/>
          <p:nvPr/>
        </p:nvPicPr>
        <p:blipFill rotWithShape="1">
          <a:blip r:embed="rId4">
            <a:alphaModFix/>
          </a:blip>
          <a:srcRect b="0" l="0" r="0" t="0"/>
          <a:stretch/>
        </p:blipFill>
        <p:spPr>
          <a:xfrm>
            <a:off x="7156837" y="145993"/>
            <a:ext cx="1841500" cy="1130300"/>
          </a:xfrm>
          <a:prstGeom prst="rect">
            <a:avLst/>
          </a:prstGeom>
          <a:noFill/>
          <a:ln>
            <a:noFill/>
          </a:ln>
        </p:spPr>
      </p:pic>
      <p:pic>
        <p:nvPicPr>
          <p:cNvPr id="133" name="Shape 133"/>
          <p:cNvPicPr preferRelativeResize="0"/>
          <p:nvPr/>
        </p:nvPicPr>
        <p:blipFill rotWithShape="1">
          <a:blip r:embed="rId5">
            <a:alphaModFix/>
          </a:blip>
          <a:srcRect b="0" l="0" r="0" t="0"/>
          <a:stretch/>
        </p:blipFill>
        <p:spPr>
          <a:xfrm>
            <a:off x="1143000" y="1420097"/>
            <a:ext cx="6858000" cy="3424237"/>
          </a:xfrm>
          <a:prstGeom prst="rect">
            <a:avLst/>
          </a:prstGeom>
          <a:noFill/>
          <a:ln>
            <a:noFill/>
          </a:ln>
        </p:spPr>
      </p:pic>
      <p:pic>
        <p:nvPicPr>
          <p:cNvPr id="134" name="Shape 134"/>
          <p:cNvPicPr preferRelativeResize="0"/>
          <p:nvPr/>
        </p:nvPicPr>
        <p:blipFill rotWithShape="1">
          <a:blip r:embed="rId6">
            <a:alphaModFix/>
          </a:blip>
          <a:srcRect b="0" l="0" r="0" t="0"/>
          <a:stretch/>
        </p:blipFill>
        <p:spPr>
          <a:xfrm>
            <a:off x="1143000" y="4727540"/>
            <a:ext cx="6858000" cy="105886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0" name="Shape 740"/>
        <p:cNvGrpSpPr/>
        <p:nvPr/>
      </p:nvGrpSpPr>
      <p:grpSpPr>
        <a:xfrm>
          <a:off x="0" y="0"/>
          <a:ext cx="0" cy="0"/>
          <a:chOff x="0" y="0"/>
          <a:chExt cx="0" cy="0"/>
        </a:xfrm>
      </p:grpSpPr>
      <p:sp>
        <p:nvSpPr>
          <p:cNvPr id="741" name="Shape 741"/>
          <p:cNvSpPr txBox="1"/>
          <p:nvPr>
            <p:ph type="ctrTitle"/>
          </p:nvPr>
        </p:nvSpPr>
        <p:spPr>
          <a:xfrm>
            <a:off x="685800" y="744975"/>
            <a:ext cx="7772400" cy="1470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s-ES" sz="3600">
                <a:solidFill>
                  <a:srgbClr val="222222"/>
                </a:solidFill>
                <a:latin typeface="Arial"/>
                <a:ea typeface="Arial"/>
                <a:cs typeface="Arial"/>
                <a:sym typeface="Arial"/>
              </a:rPr>
              <a:t>Reflexión Personal</a:t>
            </a:r>
            <a:endParaRPr sz="3600">
              <a:solidFill>
                <a:srgbClr val="222222"/>
              </a:solidFill>
              <a:latin typeface="Arial"/>
              <a:ea typeface="Arial"/>
              <a:cs typeface="Arial"/>
              <a:sym typeface="Arial"/>
            </a:endParaRPr>
          </a:p>
          <a:p>
            <a:pPr indent="0" lvl="0" marL="0">
              <a:spcBef>
                <a:spcPts val="0"/>
              </a:spcBef>
              <a:spcAft>
                <a:spcPts val="0"/>
              </a:spcAft>
              <a:buNone/>
            </a:pPr>
            <a:r>
              <a:rPr lang="es-ES" sz="1800">
                <a:solidFill>
                  <a:srgbClr val="222222"/>
                </a:solidFill>
                <a:latin typeface="Arial"/>
                <a:ea typeface="Arial"/>
                <a:cs typeface="Arial"/>
                <a:sym typeface="Arial"/>
              </a:rPr>
              <a:t>Arturo Velázquez</a:t>
            </a:r>
            <a:endParaRPr sz="1800">
              <a:solidFill>
                <a:srgbClr val="222222"/>
              </a:solidFill>
              <a:latin typeface="Arial"/>
              <a:ea typeface="Arial"/>
              <a:cs typeface="Arial"/>
              <a:sym typeface="Arial"/>
            </a:endParaRPr>
          </a:p>
        </p:txBody>
      </p:sp>
      <p:sp>
        <p:nvSpPr>
          <p:cNvPr id="742" name="Shape 742"/>
          <p:cNvSpPr txBox="1"/>
          <p:nvPr>
            <p:ph idx="1" type="subTitle"/>
          </p:nvPr>
        </p:nvSpPr>
        <p:spPr>
          <a:xfrm>
            <a:off x="1371600" y="2095500"/>
            <a:ext cx="6490800" cy="3983100"/>
          </a:xfrm>
          <a:prstGeom prst="rect">
            <a:avLst/>
          </a:prstGeom>
        </p:spPr>
        <p:txBody>
          <a:bodyPr anchorCtr="0" anchor="t" bIns="91425" lIns="91425" spcFirstLastPara="1" rIns="91425" wrap="square" tIns="91425">
            <a:noAutofit/>
          </a:bodyPr>
          <a:lstStyle/>
          <a:p>
            <a:pPr indent="0" lvl="0" marL="0" algn="l">
              <a:spcBef>
                <a:spcPts val="640"/>
              </a:spcBef>
              <a:spcAft>
                <a:spcPts val="0"/>
              </a:spcAft>
              <a:buClr>
                <a:schemeClr val="dk1"/>
              </a:buClr>
              <a:buSzPts val="1100"/>
              <a:buFont typeface="Arial"/>
              <a:buNone/>
            </a:pPr>
            <a:r>
              <a:t/>
            </a:r>
            <a:endParaRPr sz="1100">
              <a:solidFill>
                <a:srgbClr val="222222"/>
              </a:solidFill>
              <a:latin typeface="Arial"/>
              <a:ea typeface="Arial"/>
              <a:cs typeface="Arial"/>
              <a:sym typeface="Arial"/>
            </a:endParaRPr>
          </a:p>
          <a:p>
            <a:pPr indent="0" lvl="0" marL="0">
              <a:spcBef>
                <a:spcPts val="640"/>
              </a:spcBef>
              <a:spcAft>
                <a:spcPts val="0"/>
              </a:spcAft>
              <a:buClr>
                <a:schemeClr val="dk1"/>
              </a:buClr>
              <a:buSzPts val="1100"/>
              <a:buFont typeface="Arial"/>
              <a:buNone/>
            </a:pPr>
            <a:r>
              <a:rPr lang="es-ES" sz="1800">
                <a:solidFill>
                  <a:srgbClr val="222222"/>
                </a:solidFill>
                <a:latin typeface="Arial"/>
                <a:ea typeface="Arial"/>
                <a:cs typeface="Arial"/>
                <a:sym typeface="Arial"/>
              </a:rPr>
              <a:t>Trabajar de forma interdisciplinaria un tema tan delicado como el aborto me ha parecido interesante ya que: 1) permite darse cuenta que una cuestión como esta no puede reducirse a un aspecto médico o a cuestiones morales/religiosas. Al ser una cuestión humana, implica la totalidad de nuestra humanidad sin soslayar ninguno de sus matices; 2) me ha permitido interactuar intelectualmente con mis compañeros al reconocer los límites de mi propia disciplina y la necesidad de las otras para abordar la toma de decisiones en torno al aborto; 3) el conocimiento se convierte en algo situado y complejo, en el entendido de que complejidad significa riqueza para la curiosidad de nuestras alumnas. </a:t>
            </a:r>
            <a:endParaRPr sz="1800">
              <a:solidFill>
                <a:srgbClr val="222222"/>
              </a:solidFill>
              <a:latin typeface="Arial"/>
              <a:ea typeface="Arial"/>
              <a:cs typeface="Arial"/>
              <a:sym typeface="Arial"/>
            </a:endParaRPr>
          </a:p>
          <a:p>
            <a:pPr indent="0" lvl="0" marL="0">
              <a:spcBef>
                <a:spcPts val="640"/>
              </a:spcBef>
              <a:spcAft>
                <a:spcPts val="0"/>
              </a:spcAft>
              <a:buNone/>
            </a:pPr>
            <a:r>
              <a:t/>
            </a:r>
            <a:endParaRPr sz="180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6" name="Shape 746"/>
        <p:cNvGrpSpPr/>
        <p:nvPr/>
      </p:nvGrpSpPr>
      <p:grpSpPr>
        <a:xfrm>
          <a:off x="0" y="0"/>
          <a:ext cx="0" cy="0"/>
          <a:chOff x="0" y="0"/>
          <a:chExt cx="0" cy="0"/>
        </a:xfrm>
      </p:grpSpPr>
      <p:graphicFrame>
        <p:nvGraphicFramePr>
          <p:cNvPr id="747" name="Shape 747"/>
          <p:cNvGraphicFramePr/>
          <p:nvPr/>
        </p:nvGraphicFramePr>
        <p:xfrm>
          <a:off x="797450" y="243575"/>
          <a:ext cx="3000000" cy="3000000"/>
        </p:xfrm>
        <a:graphic>
          <a:graphicData uri="http://schemas.openxmlformats.org/drawingml/2006/table">
            <a:tbl>
              <a:tblPr>
                <a:noFill/>
                <a:tableStyleId>{48F37FE1-A039-4321-AB5F-0E5E6210088E}</a:tableStyleId>
              </a:tblPr>
              <a:tblGrid>
                <a:gridCol w="952500"/>
                <a:gridCol w="1893750"/>
                <a:gridCol w="1893750"/>
                <a:gridCol w="3426925"/>
              </a:tblGrid>
              <a:tr h="372725">
                <a:tc>
                  <a:txBody>
                    <a:bodyPr>
                      <a:noAutofit/>
                    </a:bodyPr>
                    <a:lstStyle/>
                    <a:p>
                      <a:pPr indent="0" lvl="0" marL="0" rtl="0" algn="ctr">
                        <a:spcBef>
                          <a:spcPts val="0"/>
                        </a:spcBef>
                        <a:spcAft>
                          <a:spcPts val="0"/>
                        </a:spcAft>
                        <a:buNone/>
                      </a:pPr>
                      <a:r>
                        <a:rPr lang="es-ES" sz="1100"/>
                        <a:t>Apartados</a:t>
                      </a:r>
                      <a:endParaRPr sz="1100"/>
                    </a:p>
                  </a:txBody>
                  <a:tcPr marT="63500" marB="63500" marR="63500" marL="63500"/>
                </a:tc>
                <a:tc>
                  <a:txBody>
                    <a:bodyPr>
                      <a:noAutofit/>
                    </a:bodyPr>
                    <a:lstStyle/>
                    <a:p>
                      <a:pPr indent="0" lvl="0" marL="0" rtl="0" algn="ctr">
                        <a:spcBef>
                          <a:spcPts val="0"/>
                        </a:spcBef>
                        <a:spcAft>
                          <a:spcPts val="0"/>
                        </a:spcAft>
                        <a:buNone/>
                      </a:pPr>
                      <a:r>
                        <a:rPr lang="es-ES" sz="1100"/>
                        <a:t>Contenidos</a:t>
                      </a:r>
                      <a:endParaRPr sz="1100"/>
                    </a:p>
                  </a:txBody>
                  <a:tcPr marT="63500" marB="63500" marR="63500" marL="63500"/>
                </a:tc>
                <a:tc>
                  <a:txBody>
                    <a:bodyPr>
                      <a:noAutofit/>
                    </a:bodyPr>
                    <a:lstStyle/>
                    <a:p>
                      <a:pPr indent="0" lvl="0" marL="0" rtl="0" algn="ctr">
                        <a:spcBef>
                          <a:spcPts val="0"/>
                        </a:spcBef>
                        <a:spcAft>
                          <a:spcPts val="0"/>
                        </a:spcAft>
                        <a:buNone/>
                      </a:pPr>
                      <a:r>
                        <a:rPr lang="es-ES" sz="1100"/>
                        <a:t>Especificaciones</a:t>
                      </a:r>
                      <a:endParaRPr sz="1100"/>
                    </a:p>
                  </a:txBody>
                  <a:tcPr marT="63500" marB="63500" marR="63500" marL="63500"/>
                </a:tc>
                <a:tc>
                  <a:txBody>
                    <a:bodyPr>
                      <a:noAutofit/>
                    </a:bodyPr>
                    <a:lstStyle/>
                    <a:p>
                      <a:pPr indent="0" lvl="0" marL="0" rtl="0" algn="ctr">
                        <a:spcBef>
                          <a:spcPts val="0"/>
                        </a:spcBef>
                        <a:spcAft>
                          <a:spcPts val="0"/>
                        </a:spcAft>
                        <a:buNone/>
                      </a:pPr>
                      <a:r>
                        <a:rPr lang="es-ES" sz="1100">
                          <a:latin typeface="Arimo"/>
                          <a:ea typeface="Arimo"/>
                          <a:cs typeface="Arimo"/>
                          <a:sym typeface="Arimo"/>
                        </a:rPr>
                        <a:t>✓ / X</a:t>
                      </a:r>
                      <a:endParaRPr sz="1100"/>
                    </a:p>
                  </a:txBody>
                  <a:tcPr marT="63500" marB="63500" marR="63500" marL="63500"/>
                </a:tc>
              </a:tr>
              <a:tr h="440775">
                <a:tc rowSpan="2">
                  <a:txBody>
                    <a:bodyPr>
                      <a:noAutofit/>
                    </a:bodyPr>
                    <a:lstStyle/>
                    <a:p>
                      <a:pPr indent="0" lvl="0" marL="0" rtl="0">
                        <a:spcBef>
                          <a:spcPts val="0"/>
                        </a:spcBef>
                        <a:spcAft>
                          <a:spcPts val="0"/>
                        </a:spcAft>
                        <a:buNone/>
                      </a:pPr>
                      <a:r>
                        <a:rPr lang="es-ES" sz="1100"/>
                        <a:t>1.</a:t>
                      </a:r>
                      <a:endParaRPr sz="1100"/>
                    </a:p>
                  </a:txBody>
                  <a:tcPr marT="63500" marB="63500" marR="63500" marL="63500"/>
                </a:tc>
                <a:tc>
                  <a:txBody>
                    <a:bodyPr>
                      <a:noAutofit/>
                    </a:bodyPr>
                    <a:lstStyle/>
                    <a:p>
                      <a:pPr indent="0" lvl="0" marL="0" rtl="0">
                        <a:spcBef>
                          <a:spcPts val="0"/>
                        </a:spcBef>
                        <a:spcAft>
                          <a:spcPts val="0"/>
                        </a:spcAft>
                        <a:buNone/>
                      </a:pPr>
                      <a:r>
                        <a:rPr lang="es-ES" sz="1100"/>
                        <a:t>Nombre, logotipo del</a:t>
                      </a:r>
                      <a:endParaRPr sz="1100"/>
                    </a:p>
                    <a:p>
                      <a:pPr indent="0" lvl="0" marL="0" rtl="0">
                        <a:spcBef>
                          <a:spcPts val="0"/>
                        </a:spcBef>
                        <a:spcAft>
                          <a:spcPts val="0"/>
                        </a:spcAft>
                        <a:buNone/>
                      </a:pPr>
                      <a:r>
                        <a:rPr lang="es-ES" sz="1100"/>
                        <a:t>Colegio.</a:t>
                      </a:r>
                      <a:endParaRPr sz="1100"/>
                    </a:p>
                  </a:txBody>
                  <a:tcPr marT="63500" marB="63500" marR="63500" marL="63500"/>
                </a:tc>
                <a:tc rowSpan="2">
                  <a:txBody>
                    <a:bodyPr>
                      <a:noAutofit/>
                    </a:bodyPr>
                    <a:lstStyle/>
                    <a:p>
                      <a:pPr indent="0" lvl="0" marL="0" rtl="0">
                        <a:spcBef>
                          <a:spcPts val="0"/>
                        </a:spcBef>
                        <a:spcAft>
                          <a:spcPts val="0"/>
                        </a:spcAft>
                        <a:buNone/>
                      </a:pPr>
                      <a:r>
                        <a:rPr lang="es-ES" sz="1100"/>
                        <a:t>Claro y completo.</a:t>
                      </a:r>
                      <a:endParaRPr sz="1100"/>
                    </a:p>
                  </a:txBody>
                  <a:tcPr marT="63500" marB="63500" marR="63500" marL="63500"/>
                </a:tc>
                <a:tc>
                  <a:txBody>
                    <a:bodyPr>
                      <a:noAutofit/>
                    </a:bodyPr>
                    <a:lstStyle/>
                    <a:p>
                      <a:pPr indent="0" lvl="0" marL="0" rtl="0" algn="ctr">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780700">
                <a:tc vMerge="1"/>
                <a:tc>
                  <a:txBody>
                    <a:bodyPr>
                      <a:noAutofit/>
                    </a:bodyPr>
                    <a:lstStyle/>
                    <a:p>
                      <a:pPr indent="0" lvl="0" marL="0" rtl="0">
                        <a:spcBef>
                          <a:spcPts val="0"/>
                        </a:spcBef>
                        <a:spcAft>
                          <a:spcPts val="0"/>
                        </a:spcAft>
                        <a:buNone/>
                      </a:pPr>
                      <a:r>
                        <a:rPr lang="es-ES" sz="1100"/>
                        <a:t>Número de equipo (si hay</a:t>
                      </a:r>
                      <a:endParaRPr sz="1100"/>
                    </a:p>
                    <a:p>
                      <a:pPr indent="0" lvl="0" marL="0" rtl="0">
                        <a:spcBef>
                          <a:spcPts val="0"/>
                        </a:spcBef>
                        <a:spcAft>
                          <a:spcPts val="0"/>
                        </a:spcAft>
                        <a:buNone/>
                      </a:pPr>
                      <a:r>
                        <a:rPr lang="es-ES" sz="1100"/>
                        <a:t>más de un equipo y/o proyecto en la Institución).</a:t>
                      </a:r>
                      <a:endParaRPr sz="1100"/>
                    </a:p>
                  </a:txBody>
                  <a:tcPr marT="63500" marB="63500" marR="63500" marL="63500"/>
                </a:tc>
                <a:tc vMerge="1"/>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508725">
                <a:tc rowSpan="2">
                  <a:txBody>
                    <a:bodyPr>
                      <a:noAutofit/>
                    </a:bodyPr>
                    <a:lstStyle/>
                    <a:p>
                      <a:pPr indent="0" lvl="0" marL="0" rtl="0">
                        <a:spcBef>
                          <a:spcPts val="0"/>
                        </a:spcBef>
                        <a:spcAft>
                          <a:spcPts val="0"/>
                        </a:spcAft>
                        <a:buNone/>
                      </a:pPr>
                      <a:r>
                        <a:rPr lang="es-ES" sz="1100"/>
                        <a:t>2.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Nombre de maestros</a:t>
                      </a:r>
                      <a:endParaRPr sz="1100"/>
                    </a:p>
                    <a:p>
                      <a:pPr indent="0" lvl="0" marL="0" rtl="0">
                        <a:spcBef>
                          <a:spcPts val="0"/>
                        </a:spcBef>
                        <a:spcAft>
                          <a:spcPts val="0"/>
                        </a:spcAft>
                        <a:buNone/>
                      </a:pPr>
                      <a:r>
                        <a:rPr lang="es-ES" sz="1100"/>
                        <a:t>participantes.</a:t>
                      </a:r>
                      <a:endParaRPr sz="1100"/>
                    </a:p>
                  </a:txBody>
                  <a:tcPr marT="63500" marB="63500" marR="63500" marL="63500"/>
                </a:tc>
                <a:tc rowSpan="2">
                  <a:txBody>
                    <a:bodyPr>
                      <a:noAutofit/>
                    </a:bodyPr>
                    <a:lstStyle/>
                    <a:p>
                      <a:pPr indent="0" lvl="0" marL="0" rtl="0">
                        <a:spcBef>
                          <a:spcPts val="0"/>
                        </a:spcBef>
                        <a:spcAft>
                          <a:spcPts val="0"/>
                        </a:spcAft>
                        <a:buNone/>
                      </a:pPr>
                      <a:r>
                        <a:rPr lang="es-ES" sz="1100"/>
                        <a:t>Claro y completo.</a:t>
                      </a:r>
                      <a:endParaRPr sz="1100"/>
                    </a:p>
                  </a:txBody>
                  <a:tcPr marT="63500" marB="63500" marR="63500" marL="63500"/>
                </a:tc>
                <a:tc>
                  <a:txBody>
                    <a:bodyPr>
                      <a:noAutofit/>
                    </a:bodyPr>
                    <a:lstStyle/>
                    <a:p>
                      <a:pPr indent="0" lvl="0" marL="0" rtl="0" algn="ctr">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601625">
                <a:tc vMerge="1"/>
                <a:tc>
                  <a:txBody>
                    <a:bodyPr>
                      <a:noAutofit/>
                    </a:bodyPr>
                    <a:lstStyle/>
                    <a:p>
                      <a:pPr indent="0" lvl="0" marL="0" rtl="0">
                        <a:spcBef>
                          <a:spcPts val="0"/>
                        </a:spcBef>
                        <a:spcAft>
                          <a:spcPts val="0"/>
                        </a:spcAft>
                        <a:buNone/>
                      </a:pPr>
                      <a:r>
                        <a:rPr lang="es-ES" sz="1100"/>
                        <a:t>Asignatura de cada</a:t>
                      </a:r>
                      <a:endParaRPr sz="1100"/>
                    </a:p>
                    <a:p>
                      <a:pPr indent="0" lvl="0" marL="0" rtl="0">
                        <a:spcBef>
                          <a:spcPts val="0"/>
                        </a:spcBef>
                        <a:spcAft>
                          <a:spcPts val="0"/>
                        </a:spcAft>
                        <a:buNone/>
                      </a:pPr>
                      <a:r>
                        <a:rPr lang="es-ES" sz="1100"/>
                        <a:t>maestro.</a:t>
                      </a:r>
                      <a:endParaRPr sz="1100"/>
                    </a:p>
                  </a:txBody>
                  <a:tcPr marT="63500" marB="63500" marR="63500" marL="63500"/>
                </a:tc>
                <a:tc vMerge="1"/>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601625">
                <a:tc rowSpan="2">
                  <a:txBody>
                    <a:bodyPr>
                      <a:noAutofit/>
                    </a:bodyPr>
                    <a:lstStyle/>
                    <a:p>
                      <a:pPr indent="0" lvl="0" marL="0" rtl="0">
                        <a:spcBef>
                          <a:spcPts val="0"/>
                        </a:spcBef>
                        <a:spcAft>
                          <a:spcPts val="0"/>
                        </a:spcAft>
                        <a:buNone/>
                      </a:pPr>
                      <a:r>
                        <a:rPr lang="es-ES" sz="1100"/>
                        <a:t>3.</a:t>
                      </a:r>
                      <a:endParaRPr sz="1100"/>
                    </a:p>
                  </a:txBody>
                  <a:tcPr marT="63500" marB="63500" marR="63500" marL="63500"/>
                </a:tc>
                <a:tc>
                  <a:txBody>
                    <a:bodyPr>
                      <a:noAutofit/>
                    </a:bodyPr>
                    <a:lstStyle/>
                    <a:p>
                      <a:pPr indent="0" lvl="0" marL="0" rtl="0">
                        <a:spcBef>
                          <a:spcPts val="0"/>
                        </a:spcBef>
                        <a:spcAft>
                          <a:spcPts val="0"/>
                        </a:spcAft>
                        <a:buNone/>
                      </a:pPr>
                      <a:r>
                        <a:rPr lang="es-ES" sz="1100"/>
                        <a:t>Ciclo escolar en el que se planea llevar a cabo el proyecto.</a:t>
                      </a:r>
                      <a:endParaRPr sz="1100"/>
                    </a:p>
                  </a:txBody>
                  <a:tcPr marT="63500" marB="63500" marR="63500" marL="63500"/>
                </a:tc>
                <a:tc>
                  <a:txBody>
                    <a:bodyPr>
                      <a:noAutofit/>
                    </a:bodyPr>
                    <a:lstStyle/>
                    <a:p>
                      <a:pPr indent="0" lvl="0" marL="0" rtl="0">
                        <a:spcBef>
                          <a:spcPts val="0"/>
                        </a:spcBef>
                        <a:spcAft>
                          <a:spcPts val="0"/>
                        </a:spcAft>
                        <a:buNone/>
                      </a:pPr>
                      <a:r>
                        <a:rPr lang="es-ES" sz="1100"/>
                        <a:t>Claro y completo.</a:t>
                      </a:r>
                      <a:endParaRPr sz="1100"/>
                    </a:p>
                  </a:txBody>
                  <a:tcPr marT="63500" marB="63500" marR="63500" marL="63500"/>
                </a:tc>
                <a:tc>
                  <a:txBody>
                    <a:bodyPr>
                      <a:noAutofit/>
                    </a:bodyPr>
                    <a:lstStyle/>
                    <a:p>
                      <a:pPr indent="0" lvl="0" marL="0" rtl="0" algn="ctr">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780700">
                <a:tc vMerge="1"/>
                <a:tc>
                  <a:txBody>
                    <a:bodyPr>
                      <a:noAutofit/>
                    </a:bodyPr>
                    <a:lstStyle/>
                    <a:p>
                      <a:pPr indent="0" lvl="0" marL="0" rtl="0">
                        <a:spcBef>
                          <a:spcPts val="0"/>
                        </a:spcBef>
                        <a:spcAft>
                          <a:spcPts val="0"/>
                        </a:spcAft>
                        <a:buNone/>
                      </a:pPr>
                      <a:r>
                        <a:rPr lang="es-ES" sz="1100"/>
                        <a:t>Fecha de inicio y de</a:t>
                      </a:r>
                      <a:endParaRPr sz="1100"/>
                    </a:p>
                    <a:p>
                      <a:pPr indent="0" lvl="0" marL="0" rtl="0">
                        <a:spcBef>
                          <a:spcPts val="0"/>
                        </a:spcBef>
                        <a:spcAft>
                          <a:spcPts val="0"/>
                        </a:spcAft>
                        <a:buNone/>
                      </a:pPr>
                      <a:r>
                        <a:rPr lang="es-ES" sz="1100"/>
                        <a:t>término del Proyecto.</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Tentativas. Toda vez que se tengan los horarios</a:t>
                      </a:r>
                      <a:endParaRPr sz="1100"/>
                    </a:p>
                    <a:p>
                      <a:pPr indent="0" lvl="0" marL="0" rtl="0">
                        <a:spcBef>
                          <a:spcPts val="0"/>
                        </a:spcBef>
                        <a:spcAft>
                          <a:spcPts val="0"/>
                        </a:spcAft>
                        <a:buNone/>
                      </a:pPr>
                      <a:r>
                        <a:rPr lang="es-ES" sz="1100"/>
                        <a:t>del próximo ciclo se ajustarán.</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2209900">
                <a:tc>
                  <a:txBody>
                    <a:bodyPr>
                      <a:noAutofit/>
                    </a:bodyPr>
                    <a:lstStyle/>
                    <a:p>
                      <a:pPr indent="0" lvl="0" marL="0" rtl="0">
                        <a:spcBef>
                          <a:spcPts val="0"/>
                        </a:spcBef>
                        <a:spcAft>
                          <a:spcPts val="0"/>
                        </a:spcAft>
                        <a:buNone/>
                      </a:pPr>
                      <a:r>
                        <a:rPr lang="es-ES" sz="1100"/>
                        <a:t>4.</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El tema del aborto es muy polémico. Abordarlo desde diferentes puntos de vista genera preguntas de sistemas en conflicto que despierten interés en indagar más cerca las diferentes posturas.</a:t>
                      </a:r>
                      <a:endParaRPr sz="1100"/>
                    </a:p>
                    <a:p>
                      <a:pPr indent="0" lvl="0" marL="0" rtl="0">
                        <a:spcBef>
                          <a:spcPts val="0"/>
                        </a:spcBef>
                        <a:spcAft>
                          <a:spcPts val="0"/>
                        </a:spcAft>
                        <a:buNone/>
                      </a:pPr>
                      <a:r>
                        <a:t/>
                      </a:r>
                      <a:endParaRPr sz="1100">
                        <a:solidFill>
                          <a:srgbClr val="FF0000"/>
                        </a:solidFill>
                      </a:endParaRPr>
                    </a:p>
                    <a:p>
                      <a:pPr indent="0" lvl="0" marL="0" rtl="0">
                        <a:spcBef>
                          <a:spcPts val="0"/>
                        </a:spcBef>
                        <a:spcAft>
                          <a:spcPts val="0"/>
                        </a:spcAft>
                        <a:buNone/>
                      </a:pPr>
                      <a:r>
                        <a:t/>
                      </a:r>
                      <a:endParaRPr sz="1100">
                        <a:solidFill>
                          <a:srgbClr val="FF0000"/>
                        </a:solidFill>
                      </a:endParaRPr>
                    </a:p>
                  </a:txBody>
                  <a:tcPr marT="63500" marB="63500" marR="63500" marL="63500"/>
                </a:tc>
                <a:tc>
                  <a:txBody>
                    <a:bodyPr>
                      <a:noAutofit/>
                    </a:bodyPr>
                    <a:lstStyle/>
                    <a:p>
                      <a:pPr indent="0" lvl="0" marL="0" rtl="0">
                        <a:spcBef>
                          <a:spcPts val="0"/>
                        </a:spcBef>
                        <a:spcAft>
                          <a:spcPts val="0"/>
                        </a:spcAft>
                        <a:buNone/>
                      </a:pPr>
                      <a:r>
                        <a:rPr lang="es-ES" sz="1100"/>
                        <a:t>En el P.8. Apartado II. Intención. Sólo una de</a:t>
                      </a:r>
                      <a:endParaRPr sz="1100"/>
                    </a:p>
                    <a:p>
                      <a:pPr indent="0" lvl="0" marL="0" rtl="0">
                        <a:spcBef>
                          <a:spcPts val="0"/>
                        </a:spcBef>
                        <a:spcAft>
                          <a:spcPts val="0"/>
                        </a:spcAft>
                        <a:buNone/>
                      </a:pPr>
                      <a:r>
                        <a:rPr lang="es-ES" sz="1100"/>
                        <a:t>las propuestas da nombre al proyecto.</a:t>
                      </a:r>
                      <a:endParaRPr sz="1100"/>
                    </a:p>
                    <a:p>
                      <a:pPr indent="0" lvl="0" marL="0" rtl="0">
                        <a:spcBef>
                          <a:spcPts val="0"/>
                        </a:spcBef>
                        <a:spcAft>
                          <a:spcPts val="0"/>
                        </a:spcAft>
                        <a:buNone/>
                      </a:pPr>
                      <a:r>
                        <a:rPr lang="es-ES" sz="1100"/>
                        <a:t>Redactar como pregunta o premisa</a:t>
                      </a:r>
                      <a:endParaRPr sz="1100"/>
                    </a:p>
                    <a:p>
                      <a:pPr indent="0" lvl="0" marL="0" rtl="0">
                        <a:spcBef>
                          <a:spcPts val="0"/>
                        </a:spcBef>
                        <a:spcAft>
                          <a:spcPts val="0"/>
                        </a:spcAft>
                        <a:buNone/>
                      </a:pPr>
                      <a:r>
                        <a:rPr lang="es-ES" sz="1100"/>
                        <a:t>problematizadora:</a:t>
                      </a:r>
                      <a:endParaRPr sz="1100"/>
                    </a:p>
                    <a:p>
                      <a:pPr indent="0" lvl="0" marL="0" rtl="0">
                        <a:spcBef>
                          <a:spcPts val="0"/>
                        </a:spcBef>
                        <a:spcAft>
                          <a:spcPts val="0"/>
                        </a:spcAft>
                        <a:buNone/>
                      </a:pPr>
                      <a:r>
                        <a:rPr lang="es-ES" sz="1100"/>
                        <a:t>Dar explicación. Resolver un problema.</a:t>
                      </a:r>
                      <a:endParaRPr sz="1100"/>
                    </a:p>
                    <a:p>
                      <a:pPr indent="0" lvl="0" marL="0" rtl="0">
                        <a:spcBef>
                          <a:spcPts val="0"/>
                        </a:spcBef>
                        <a:spcAft>
                          <a:spcPts val="0"/>
                        </a:spcAft>
                        <a:buNone/>
                      </a:pPr>
                      <a:r>
                        <a:rPr lang="es-ES" sz="1100"/>
                        <a:t>Hacer más eficiente o mejorar algo.</a:t>
                      </a:r>
                      <a:endParaRPr sz="1100"/>
                    </a:p>
                    <a:p>
                      <a:pPr indent="0" lvl="0" marL="0" rtl="0">
                        <a:spcBef>
                          <a:spcPts val="0"/>
                        </a:spcBef>
                        <a:spcAft>
                          <a:spcPts val="0"/>
                        </a:spcAft>
                        <a:buNone/>
                      </a:pPr>
                      <a:r>
                        <a:rPr lang="es-ES" sz="1100"/>
                        <a:t>Inventar, diseñar o crear algo nuevo.</a:t>
                      </a:r>
                      <a:endParaRPr sz="1100"/>
                    </a:p>
                  </a:txBody>
                  <a:tcPr marT="63500" marB="63500" marR="63500" marL="63500"/>
                </a:tc>
                <a:tc>
                  <a:txBody>
                    <a:bodyPr>
                      <a:noAutofit/>
                    </a:bodyPr>
                    <a:lstStyle/>
                    <a:p>
                      <a:pPr indent="0" lvl="0" marL="0" rtl="0" algn="ctr">
                        <a:spcBef>
                          <a:spcPts val="0"/>
                        </a:spcBef>
                        <a:spcAft>
                          <a:spcPts val="0"/>
                        </a:spcAft>
                        <a:buNone/>
                      </a:pPr>
                      <a:r>
                        <a:t/>
                      </a:r>
                      <a:endParaRPr sz="1100"/>
                    </a:p>
                    <a:p>
                      <a:pPr indent="0" lvl="0" marL="0" rtl="0" algn="ctr">
                        <a:spcBef>
                          <a:spcPts val="0"/>
                        </a:spcBef>
                        <a:spcAft>
                          <a:spcPts val="0"/>
                        </a:spcAft>
                        <a:buNone/>
                      </a:pPr>
                      <a:r>
                        <a:t/>
                      </a:r>
                      <a:endParaRPr sz="1100"/>
                    </a:p>
                    <a:p>
                      <a:pPr indent="0" lvl="0" marL="0" rtl="0" algn="ctr">
                        <a:spcBef>
                          <a:spcPts val="0"/>
                        </a:spcBef>
                        <a:spcAft>
                          <a:spcPts val="0"/>
                        </a:spcAft>
                        <a:buNone/>
                      </a:pPr>
                      <a:r>
                        <a:t/>
                      </a:r>
                      <a:endParaRPr sz="1100"/>
                    </a:p>
                    <a:p>
                      <a:pPr indent="0" lvl="0" marL="0" rtl="0" algn="ctr">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1" name="Shape 751"/>
        <p:cNvGrpSpPr/>
        <p:nvPr/>
      </p:nvGrpSpPr>
      <p:grpSpPr>
        <a:xfrm>
          <a:off x="0" y="0"/>
          <a:ext cx="0" cy="0"/>
          <a:chOff x="0" y="0"/>
          <a:chExt cx="0" cy="0"/>
        </a:xfrm>
      </p:grpSpPr>
      <p:graphicFrame>
        <p:nvGraphicFramePr>
          <p:cNvPr id="752" name="Shape 752"/>
          <p:cNvGraphicFramePr/>
          <p:nvPr/>
        </p:nvGraphicFramePr>
        <p:xfrm>
          <a:off x="335088" y="194850"/>
          <a:ext cx="3000000" cy="3000000"/>
        </p:xfrm>
        <a:graphic>
          <a:graphicData uri="http://schemas.openxmlformats.org/drawingml/2006/table">
            <a:tbl>
              <a:tblPr>
                <a:noFill/>
                <a:tableStyleId>{48F37FE1-A039-4321-AB5F-0E5E6210088E}</a:tableStyleId>
              </a:tblPr>
              <a:tblGrid>
                <a:gridCol w="2167975"/>
                <a:gridCol w="2167025"/>
                <a:gridCol w="2520000"/>
                <a:gridCol w="1814050"/>
              </a:tblGrid>
              <a:tr h="949950">
                <a:tc>
                  <a:txBody>
                    <a:bodyPr>
                      <a:noAutofit/>
                    </a:bodyPr>
                    <a:lstStyle/>
                    <a:p>
                      <a:pPr indent="0" lvl="0" marL="0" rtl="0">
                        <a:spcBef>
                          <a:spcPts val="0"/>
                        </a:spcBef>
                        <a:spcAft>
                          <a:spcPts val="0"/>
                        </a:spcAft>
                        <a:buNone/>
                      </a:pPr>
                      <a:r>
                        <a:rPr lang="es-ES" sz="1100"/>
                        <a:t>5.</a:t>
                      </a:r>
                      <a:endParaRPr sz="1100"/>
                    </a:p>
                  </a:txBody>
                  <a:tcPr marT="63500" marB="63500" marR="63500" marL="63500"/>
                </a:tc>
                <a:tc>
                  <a:txBody>
                    <a:bodyPr>
                      <a:noAutofit/>
                    </a:bodyPr>
                    <a:lstStyle/>
                    <a:p>
                      <a:pPr indent="0" lvl="0" marL="0" rtl="0">
                        <a:spcBef>
                          <a:spcPts val="0"/>
                        </a:spcBef>
                        <a:spcAft>
                          <a:spcPts val="0"/>
                        </a:spcAft>
                        <a:buNone/>
                      </a:pPr>
                      <a:r>
                        <a:rPr lang="es-ES" sz="1100"/>
                        <a:t>Índice de apartados del</a:t>
                      </a:r>
                      <a:endParaRPr sz="1100"/>
                    </a:p>
                    <a:p>
                      <a:pPr indent="0" lvl="0" marL="0" rtl="0">
                        <a:spcBef>
                          <a:spcPts val="0"/>
                        </a:spcBef>
                        <a:spcAft>
                          <a:spcPts val="0"/>
                        </a:spcAft>
                        <a:buNone/>
                      </a:pPr>
                      <a:r>
                        <a:rPr lang="es-ES" sz="1100"/>
                        <a:t>portafolio.</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Aparecen, enlistados, todos los apartados</a:t>
                      </a:r>
                      <a:endParaRPr sz="1100"/>
                    </a:p>
                    <a:p>
                      <a:pPr indent="0" lvl="0" marL="0" rtl="0">
                        <a:spcBef>
                          <a:spcPts val="0"/>
                        </a:spcBef>
                        <a:spcAft>
                          <a:spcPts val="0"/>
                        </a:spcAft>
                        <a:buNone/>
                      </a:pPr>
                      <a:r>
                        <a:rPr lang="es-ES" sz="1100"/>
                        <a:t>señalados en la presente lista de cotejo, a partir</a:t>
                      </a:r>
                      <a:endParaRPr sz="1100"/>
                    </a:p>
                    <a:p>
                      <a:pPr indent="0" lvl="0" marL="0" rtl="0">
                        <a:spcBef>
                          <a:spcPts val="0"/>
                        </a:spcBef>
                        <a:spcAft>
                          <a:spcPts val="0"/>
                        </a:spcAft>
                        <a:buNone/>
                      </a:pPr>
                      <a:r>
                        <a:rPr lang="es-ES" sz="1100"/>
                        <a:t>del punto 5.</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784475">
                <a:tc rowSpan="2">
                  <a:txBody>
                    <a:bodyPr>
                      <a:noAutofit/>
                    </a:bodyPr>
                    <a:lstStyle/>
                    <a:p>
                      <a:pPr indent="0" lvl="0" marL="0" rtl="0">
                        <a:spcBef>
                          <a:spcPts val="0"/>
                        </a:spcBef>
                        <a:spcAft>
                          <a:spcPts val="0"/>
                        </a:spcAft>
                        <a:buNone/>
                      </a:pPr>
                      <a:r>
                        <a:rPr lang="es-ES" sz="1100"/>
                        <a:t>5.a</a:t>
                      </a:r>
                      <a:endParaRPr sz="1100"/>
                    </a:p>
                  </a:txBody>
                  <a:tcPr marT="63500" marB="63500" marR="63500" marL="63500"/>
                </a:tc>
                <a:tc>
                  <a:txBody>
                    <a:bodyPr>
                      <a:noAutofit/>
                    </a:bodyPr>
                    <a:lstStyle/>
                    <a:p>
                      <a:pPr indent="0" lvl="0" marL="0" rtl="0">
                        <a:spcBef>
                          <a:spcPts val="0"/>
                        </a:spcBef>
                        <a:spcAft>
                          <a:spcPts val="0"/>
                        </a:spcAft>
                        <a:buNone/>
                      </a:pPr>
                      <a:r>
                        <a:rPr lang="es-ES" sz="1100"/>
                        <a:t>Producto 1.</a:t>
                      </a:r>
                      <a:endParaRPr sz="1100"/>
                    </a:p>
                    <a:p>
                      <a:pPr indent="0" lvl="0" marL="0" rtl="0">
                        <a:spcBef>
                          <a:spcPts val="0"/>
                        </a:spcBef>
                        <a:spcAft>
                          <a:spcPts val="0"/>
                        </a:spcAft>
                        <a:buNone/>
                      </a:pPr>
                      <a:r>
                        <a:rPr lang="es-ES" sz="1100"/>
                        <a:t>C.A.I.A.C. Conclusiones</a:t>
                      </a:r>
                      <a:endParaRPr sz="1100"/>
                    </a:p>
                    <a:p>
                      <a:pPr indent="0" lvl="0" marL="0" rtl="0">
                        <a:spcBef>
                          <a:spcPts val="0"/>
                        </a:spcBef>
                        <a:spcAft>
                          <a:spcPts val="0"/>
                        </a:spcAft>
                        <a:buNone/>
                      </a:pPr>
                      <a:r>
                        <a:rPr lang="es-ES" sz="1100"/>
                        <a:t>Generales.</a:t>
                      </a:r>
                      <a:endParaRPr sz="1100"/>
                    </a:p>
                    <a:p>
                      <a:pPr indent="0" lvl="0" marL="0" rtl="0">
                        <a:spcBef>
                          <a:spcPts val="0"/>
                        </a:spcBef>
                        <a:spcAft>
                          <a:spcPts val="0"/>
                        </a:spcAft>
                        <a:buNone/>
                      </a:pPr>
                      <a:r>
                        <a:rPr lang="es-ES" sz="1100"/>
                        <a:t>Interdisciplinariedad.</a:t>
                      </a:r>
                      <a:endParaRPr sz="1100"/>
                    </a:p>
                  </a:txBody>
                  <a:tcPr marT="63500" marB="63500" marR="63500" marL="63500"/>
                </a:tc>
                <a:tc>
                  <a:txBody>
                    <a:bodyPr>
                      <a:noAutofit/>
                    </a:bodyPr>
                    <a:lstStyle/>
                    <a:p>
                      <a:pPr indent="0" lvl="0" marL="0" rtl="0">
                        <a:spcBef>
                          <a:spcPts val="0"/>
                        </a:spcBef>
                        <a:spcAft>
                          <a:spcPts val="0"/>
                        </a:spcAft>
                        <a:buNone/>
                      </a:pPr>
                      <a:r>
                        <a:rPr lang="es-ES" sz="1100"/>
                        <a:t>Acuerdos obtenidos en sesión plenaria.</a:t>
                      </a:r>
                      <a:endParaRPr sz="1100"/>
                    </a:p>
                    <a:p>
                      <a:pPr indent="0" lvl="0" marL="0" rtl="0">
                        <a:spcBef>
                          <a:spcPts val="0"/>
                        </a:spcBef>
                        <a:spcAft>
                          <a:spcPts val="0"/>
                        </a:spcAft>
                        <a:buNone/>
                      </a:pPr>
                      <a:r>
                        <a:rPr lang="es-ES" sz="1100"/>
                        <a:t>Legible. Completo.</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784475">
                <a:tc vMerge="1"/>
                <a:tc>
                  <a:txBody>
                    <a:bodyPr>
                      <a:noAutofit/>
                    </a:bodyPr>
                    <a:lstStyle/>
                    <a:p>
                      <a:pPr indent="0" lvl="0" marL="0" rtl="0">
                        <a:spcBef>
                          <a:spcPts val="0"/>
                        </a:spcBef>
                        <a:spcAft>
                          <a:spcPts val="0"/>
                        </a:spcAft>
                        <a:buNone/>
                      </a:pPr>
                      <a:r>
                        <a:rPr lang="es-ES" sz="1100"/>
                        <a:t>Producto 3.</a:t>
                      </a:r>
                      <a:endParaRPr sz="1100"/>
                    </a:p>
                    <a:p>
                      <a:pPr indent="0" lvl="0" marL="0" rtl="0">
                        <a:spcBef>
                          <a:spcPts val="0"/>
                        </a:spcBef>
                        <a:spcAft>
                          <a:spcPts val="0"/>
                        </a:spcAft>
                        <a:buNone/>
                      </a:pPr>
                      <a:r>
                        <a:rPr lang="es-ES" sz="1100"/>
                        <a:t>Fotografías de la sesión.</a:t>
                      </a:r>
                      <a:endParaRPr sz="1100"/>
                    </a:p>
                  </a:txBody>
                  <a:tcPr marT="63500" marB="63500" marR="63500" marL="63500"/>
                </a:tc>
                <a:tc>
                  <a:txBody>
                    <a:bodyPr>
                      <a:noAutofit/>
                    </a:bodyPr>
                    <a:lstStyle/>
                    <a:p>
                      <a:pPr indent="0" lvl="0" marL="0" rtl="0">
                        <a:spcBef>
                          <a:spcPts val="0"/>
                        </a:spcBef>
                        <a:spcAft>
                          <a:spcPts val="0"/>
                        </a:spcAft>
                        <a:buNone/>
                      </a:pPr>
                      <a:r>
                        <a:rPr lang="es-ES" sz="1100"/>
                        <a:t>Claras. Variadas. Tomadas por los propios</a:t>
                      </a:r>
                      <a:endParaRPr sz="1100"/>
                    </a:p>
                    <a:p>
                      <a:pPr indent="0" lvl="0" marL="0" rtl="0">
                        <a:spcBef>
                          <a:spcPts val="0"/>
                        </a:spcBef>
                        <a:spcAft>
                          <a:spcPts val="0"/>
                        </a:spcAft>
                        <a:buNone/>
                      </a:pPr>
                      <a:r>
                        <a:rPr lang="es-ES" sz="1100"/>
                        <a:t>grupos y la persona asignada para tal fin.</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784475">
                <a:tc rowSpan="2">
                  <a:txBody>
                    <a:bodyPr>
                      <a:noAutofit/>
                    </a:bodyPr>
                    <a:lstStyle/>
                    <a:p>
                      <a:pPr indent="0" lvl="0" marL="0" rtl="0">
                        <a:spcBef>
                          <a:spcPts val="0"/>
                        </a:spcBef>
                        <a:spcAft>
                          <a:spcPts val="0"/>
                        </a:spcAft>
                        <a:buNone/>
                      </a:pPr>
                      <a:r>
                        <a:rPr lang="es-ES" sz="1100"/>
                        <a:t>5.b</a:t>
                      </a:r>
                      <a:endParaRPr sz="1100"/>
                    </a:p>
                  </a:txBody>
                  <a:tcPr marT="63500" marB="63500" marR="63500" marL="63500"/>
                </a:tc>
                <a:tc>
                  <a:txBody>
                    <a:bodyPr>
                      <a:noAutofit/>
                    </a:bodyPr>
                    <a:lstStyle/>
                    <a:p>
                      <a:pPr indent="0" lvl="0" marL="0" rtl="0">
                        <a:spcBef>
                          <a:spcPts val="0"/>
                        </a:spcBef>
                        <a:spcAft>
                          <a:spcPts val="0"/>
                        </a:spcAft>
                        <a:buNone/>
                      </a:pPr>
                      <a:r>
                        <a:rPr lang="es-ES" sz="1100"/>
                        <a:t>Producto 2.</a:t>
                      </a:r>
                      <a:endParaRPr sz="1100"/>
                    </a:p>
                    <a:p>
                      <a:pPr indent="0" lvl="0" marL="0" rtl="0">
                        <a:spcBef>
                          <a:spcPts val="0"/>
                        </a:spcBef>
                        <a:spcAft>
                          <a:spcPts val="0"/>
                        </a:spcAft>
                        <a:buNone/>
                      </a:pPr>
                      <a:r>
                        <a:rPr lang="es-ES" sz="1100"/>
                        <a:t>Fotografía de Organizador</a:t>
                      </a:r>
                      <a:endParaRPr sz="1100"/>
                    </a:p>
                    <a:p>
                      <a:pPr indent="0" lvl="0" marL="0" rtl="0">
                        <a:spcBef>
                          <a:spcPts val="0"/>
                        </a:spcBef>
                        <a:spcAft>
                          <a:spcPts val="0"/>
                        </a:spcAft>
                        <a:buNone/>
                      </a:pPr>
                      <a:r>
                        <a:rPr lang="es-ES" sz="1100"/>
                        <a:t>gráfico.</a:t>
                      </a:r>
                      <a:endParaRPr sz="1100"/>
                    </a:p>
                  </a:txBody>
                  <a:tcPr marT="63500" marB="63500" marR="63500" marL="63500"/>
                </a:tc>
                <a:tc>
                  <a:txBody>
                    <a:bodyPr>
                      <a:noAutofit/>
                    </a:bodyPr>
                    <a:lstStyle/>
                    <a:p>
                      <a:pPr indent="0" lvl="0" marL="0" rtl="0">
                        <a:spcBef>
                          <a:spcPts val="0"/>
                        </a:spcBef>
                        <a:spcAft>
                          <a:spcPts val="0"/>
                        </a:spcAft>
                        <a:buNone/>
                      </a:pPr>
                      <a:r>
                        <a:rPr lang="es-ES" sz="1100"/>
                        <a:t>Legible, coherente, completo, con colores.</a:t>
                      </a:r>
                      <a:endParaRPr sz="1100"/>
                    </a:p>
                    <a:p>
                      <a:pPr indent="0" lvl="0" marL="0" rtl="0">
                        <a:spcBef>
                          <a:spcPts val="0"/>
                        </a:spcBef>
                        <a:spcAft>
                          <a:spcPts val="0"/>
                        </a:spcAft>
                        <a:buNone/>
                      </a:pPr>
                      <a:r>
                        <a:rPr lang="es-ES" sz="1100"/>
                        <a:t>En una sola pantalla.</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949950">
                <a:tc vMerge="1"/>
                <a:tc>
                  <a:txBody>
                    <a:bodyPr>
                      <a:noAutofit/>
                    </a:bodyPr>
                    <a:lstStyle/>
                    <a:p>
                      <a:pPr indent="0" lvl="0" marL="0" rtl="0">
                        <a:spcBef>
                          <a:spcPts val="0"/>
                        </a:spcBef>
                        <a:spcAft>
                          <a:spcPts val="0"/>
                        </a:spcAft>
                        <a:buNone/>
                      </a:pPr>
                      <a:r>
                        <a:rPr lang="es-ES" sz="1100"/>
                        <a:t>Conexiones.</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Evidenciar las interrelaciones entre los temas de</a:t>
                      </a:r>
                      <a:endParaRPr sz="1100"/>
                    </a:p>
                    <a:p>
                      <a:pPr indent="0" lvl="0" marL="0" rtl="0">
                        <a:spcBef>
                          <a:spcPts val="0"/>
                        </a:spcBef>
                        <a:spcAft>
                          <a:spcPts val="0"/>
                        </a:spcAft>
                        <a:buNone/>
                      </a:pPr>
                      <a:r>
                        <a:rPr lang="es-ES" sz="1100"/>
                        <a:t>las diferentes asignaturas, que formarán parte</a:t>
                      </a:r>
                      <a:endParaRPr sz="1100"/>
                    </a:p>
                    <a:p>
                      <a:pPr indent="0" lvl="0" marL="0" rtl="0">
                        <a:spcBef>
                          <a:spcPts val="0"/>
                        </a:spcBef>
                        <a:spcAft>
                          <a:spcPts val="0"/>
                        </a:spcAft>
                        <a:buNone/>
                      </a:pPr>
                      <a:r>
                        <a:rPr lang="es-ES" sz="1100"/>
                        <a:t>del posible proyecto</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2604700">
                <a:tc>
                  <a:txBody>
                    <a:bodyPr>
                      <a:noAutofit/>
                    </a:bodyPr>
                    <a:lstStyle/>
                    <a:p>
                      <a:pPr indent="0" lvl="0" marL="0" rtl="0">
                        <a:spcBef>
                          <a:spcPts val="0"/>
                        </a:spcBef>
                        <a:spcAft>
                          <a:spcPts val="0"/>
                        </a:spcAft>
                        <a:buNone/>
                      </a:pPr>
                      <a:r>
                        <a:rPr lang="es-ES" sz="1100"/>
                        <a:t>5.c</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 </a:t>
                      </a:r>
                      <a:endParaRPr sz="1100"/>
                    </a:p>
                    <a:p>
                      <a:pPr indent="0" lvl="0" marL="0" rtl="0">
                        <a:spcBef>
                          <a:spcPts val="0"/>
                        </a:spcBef>
                        <a:spcAft>
                          <a:spcPts val="0"/>
                        </a:spcAft>
                        <a:buNone/>
                      </a:pPr>
                      <a:r>
                        <a:rPr lang="es-ES" sz="1100"/>
                        <a:t>El aborto es un tema polémico. Sin embargo, el actual exceso de información diluye la claridad en los criterios personales en el momento de tomar una postura al respecto. El proyecto busca delimitar colaborativamente cuatro perspectivas que influencian nuestra comprensión del problema con miras a una toma de decisiones cada vez más conscientes.</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b="1" lang="es-ES" sz="1100"/>
                        <a:t>En el P.8. Apartado I.</a:t>
                      </a:r>
                      <a:r>
                        <a:rPr lang="es-ES" sz="1100"/>
                        <a:t> Contexto. Introducción</a:t>
                      </a:r>
                      <a:endParaRPr sz="1100"/>
                    </a:p>
                    <a:p>
                      <a:pPr indent="0" lvl="0" marL="0" rtl="0">
                        <a:spcBef>
                          <a:spcPts val="0"/>
                        </a:spcBef>
                        <a:spcAft>
                          <a:spcPts val="0"/>
                        </a:spcAft>
                        <a:buNone/>
                      </a:pPr>
                      <a:r>
                        <a:rPr lang="es-ES" sz="1100"/>
                        <a:t>y/o justificación del proyecto.</a:t>
                      </a:r>
                      <a:endParaRPr sz="1100"/>
                    </a:p>
                    <a:p>
                      <a:pPr indent="0" lvl="0" marL="0" rtl="0">
                        <a:spcBef>
                          <a:spcPts val="0"/>
                        </a:spcBef>
                        <a:spcAft>
                          <a:spcPts val="0"/>
                        </a:spcAft>
                        <a:buNone/>
                      </a:pPr>
                      <a:r>
                        <a:rPr lang="es-ES" sz="1100"/>
                        <a:t>Justifica las circunstancias o elementos de</a:t>
                      </a:r>
                      <a:endParaRPr sz="1100"/>
                    </a:p>
                    <a:p>
                      <a:pPr indent="0" lvl="0" marL="0" rtl="0">
                        <a:spcBef>
                          <a:spcPts val="0"/>
                        </a:spcBef>
                        <a:spcAft>
                          <a:spcPts val="0"/>
                        </a:spcAft>
                        <a:buNone/>
                      </a:pPr>
                      <a:r>
                        <a:rPr lang="es-ES" sz="1100"/>
                        <a:t>la realidad en los que se da el problema.</a:t>
                      </a:r>
                      <a:endParaRPr sz="1100"/>
                    </a:p>
                    <a:p>
                      <a:pPr indent="0" lvl="0" marL="0" rtl="0">
                        <a:spcBef>
                          <a:spcPts val="0"/>
                        </a:spcBef>
                        <a:spcAft>
                          <a:spcPts val="0"/>
                        </a:spcAft>
                        <a:buNone/>
                      </a:pPr>
                      <a:r>
                        <a:rPr lang="es-ES" sz="1100"/>
                        <a:t>Clara y Completa.</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6" name="Shape 756"/>
        <p:cNvGrpSpPr/>
        <p:nvPr/>
      </p:nvGrpSpPr>
      <p:grpSpPr>
        <a:xfrm>
          <a:off x="0" y="0"/>
          <a:ext cx="0" cy="0"/>
          <a:chOff x="0" y="0"/>
          <a:chExt cx="0" cy="0"/>
        </a:xfrm>
      </p:grpSpPr>
      <p:graphicFrame>
        <p:nvGraphicFramePr>
          <p:cNvPr id="757" name="Shape 757"/>
          <p:cNvGraphicFramePr/>
          <p:nvPr/>
        </p:nvGraphicFramePr>
        <p:xfrm>
          <a:off x="152400" y="152400"/>
          <a:ext cx="3000000" cy="3000000"/>
        </p:xfrm>
        <a:graphic>
          <a:graphicData uri="http://schemas.openxmlformats.org/drawingml/2006/table">
            <a:tbl>
              <a:tblPr>
                <a:noFill/>
                <a:tableStyleId>{48F37FE1-A039-4321-AB5F-0E5E6210088E}</a:tableStyleId>
              </a:tblPr>
              <a:tblGrid>
                <a:gridCol w="1433825"/>
                <a:gridCol w="2643425"/>
                <a:gridCol w="2744275"/>
                <a:gridCol w="1786725"/>
              </a:tblGrid>
              <a:tr h="266700">
                <a:tc rowSpan="2">
                  <a:txBody>
                    <a:bodyPr>
                      <a:noAutofit/>
                    </a:bodyPr>
                    <a:lstStyle/>
                    <a:p>
                      <a:pPr indent="0" lvl="0" marL="0" rtl="0">
                        <a:spcBef>
                          <a:spcPts val="0"/>
                        </a:spcBef>
                        <a:spcAft>
                          <a:spcPts val="0"/>
                        </a:spcAft>
                        <a:buNone/>
                      </a:pPr>
                      <a:r>
                        <a:rPr lang="es-ES" sz="1100"/>
                        <a:t>5.d</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A</a:t>
                      </a:r>
                      <a:r>
                        <a:rPr lang="es-ES" sz="1200"/>
                        <a:t>nalizar el problema del aborto desde el punto de vista ético, teológico y filosófico para mostrar la complejidad de la toma de decisiones ante el aborto.</a:t>
                      </a:r>
                      <a:endParaRPr sz="1200"/>
                    </a:p>
                    <a:p>
                      <a:pPr indent="0" lvl="0" marL="0" rtl="0">
                        <a:spcBef>
                          <a:spcPts val="0"/>
                        </a:spcBef>
                        <a:spcAft>
                          <a:spcPts val="0"/>
                        </a:spcAft>
                        <a:buNone/>
                      </a:pPr>
                      <a:r>
                        <a:t/>
                      </a:r>
                      <a:endParaRPr sz="1200"/>
                    </a:p>
                  </a:txBody>
                  <a:tcPr marT="63500" marB="63500" marR="63500" marL="63500"/>
                </a:tc>
                <a:tc>
                  <a:txBody>
                    <a:bodyPr>
                      <a:noAutofit/>
                    </a:bodyPr>
                    <a:lstStyle/>
                    <a:p>
                      <a:pPr indent="0" lvl="0" marL="0" rtl="0">
                        <a:spcBef>
                          <a:spcPts val="0"/>
                        </a:spcBef>
                        <a:spcAft>
                          <a:spcPts val="0"/>
                        </a:spcAft>
                        <a:buNone/>
                      </a:pPr>
                      <a:r>
                        <a:rPr b="1" lang="es-ES" sz="1200"/>
                        <a:t>En el P.8. Apartado III.</a:t>
                      </a:r>
                      <a:r>
                        <a:rPr lang="es-ES" sz="1200"/>
                        <a:t> Objetivo general del</a:t>
                      </a:r>
                      <a:endParaRPr sz="1200"/>
                    </a:p>
                    <a:p>
                      <a:pPr indent="0" lvl="0" marL="0" rtl="0">
                        <a:spcBef>
                          <a:spcPts val="0"/>
                        </a:spcBef>
                        <a:spcAft>
                          <a:spcPts val="0"/>
                        </a:spcAft>
                        <a:buNone/>
                      </a:pPr>
                      <a:r>
                        <a:rPr lang="es-ES" sz="1200"/>
                        <a:t>proyecto. Tomar en cuenta todas las</a:t>
                      </a:r>
                      <a:endParaRPr sz="1200"/>
                    </a:p>
                    <a:p>
                      <a:pPr indent="0" lvl="0" marL="0" rtl="0">
                        <a:spcBef>
                          <a:spcPts val="0"/>
                        </a:spcBef>
                        <a:spcAft>
                          <a:spcPts val="0"/>
                        </a:spcAft>
                        <a:buNone/>
                      </a:pPr>
                      <a:r>
                        <a:rPr lang="es-ES" sz="1200"/>
                        <a:t>asignaturas involucradas.</a:t>
                      </a:r>
                      <a:endParaRPr sz="12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4939725">
                <a:tc vMerge="1"/>
                <a:tc>
                  <a:txBody>
                    <a:bodyPr>
                      <a:noAutofit/>
                    </a:bodyPr>
                    <a:lstStyle/>
                    <a:p>
                      <a:pPr indent="0" lvl="0" marL="0" rtl="0">
                        <a:spcBef>
                          <a:spcPts val="0"/>
                        </a:spcBef>
                        <a:spcAft>
                          <a:spcPts val="0"/>
                        </a:spcAft>
                        <a:buNone/>
                      </a:pPr>
                      <a:r>
                        <a:rPr i="1" lang="es-ES" sz="1100"/>
                        <a:t>Delimitar</a:t>
                      </a:r>
                      <a:r>
                        <a:rPr lang="es-ES" sz="1100"/>
                        <a:t> el concepto de vida y </a:t>
                      </a:r>
                      <a:r>
                        <a:rPr lang="es-ES" sz="1200"/>
                        <a:t>humanidad en relación con el derecho a la vida</a:t>
                      </a:r>
                      <a:endParaRPr sz="1200"/>
                    </a:p>
                    <a:p>
                      <a:pPr indent="0" lvl="0" marL="0" rtl="0">
                        <a:spcBef>
                          <a:spcPts val="0"/>
                        </a:spcBef>
                        <a:spcAft>
                          <a:spcPts val="0"/>
                        </a:spcAft>
                        <a:buNone/>
                      </a:pPr>
                      <a:r>
                        <a:t/>
                      </a:r>
                      <a:endParaRPr sz="1200"/>
                    </a:p>
                    <a:p>
                      <a:pPr indent="0" lvl="0" marL="0" rtl="0">
                        <a:spcBef>
                          <a:spcPts val="0"/>
                        </a:spcBef>
                        <a:spcAft>
                          <a:spcPts val="0"/>
                        </a:spcAft>
                        <a:buNone/>
                      </a:pPr>
                      <a:r>
                        <a:rPr i="1" lang="es-ES" sz="1200"/>
                        <a:t>Analizar </a:t>
                      </a:r>
                      <a:r>
                        <a:rPr lang="es-ES" sz="1200"/>
                        <a:t>el aborto como un problema de Salud Pública, sin olvidar el punto de vista médico acerca del comienzo de la vida humana</a:t>
                      </a:r>
                      <a:endParaRPr sz="1200"/>
                    </a:p>
                    <a:p>
                      <a:pPr indent="0" lvl="0" marL="0" rtl="0">
                        <a:spcBef>
                          <a:spcPts val="0"/>
                        </a:spcBef>
                        <a:spcAft>
                          <a:spcPts val="0"/>
                        </a:spcAft>
                        <a:buNone/>
                      </a:pPr>
                      <a:r>
                        <a:t/>
                      </a:r>
                      <a:endParaRPr sz="1200"/>
                    </a:p>
                    <a:p>
                      <a:pPr indent="0" lvl="0" marL="0" rtl="0">
                        <a:spcBef>
                          <a:spcPts val="0"/>
                        </a:spcBef>
                        <a:spcAft>
                          <a:spcPts val="0"/>
                        </a:spcAft>
                        <a:buNone/>
                      </a:pPr>
                      <a:r>
                        <a:rPr i="1" lang="es-ES" sz="1200"/>
                        <a:t>Reconocer</a:t>
                      </a:r>
                      <a:r>
                        <a:rPr lang="es-ES" sz="1200"/>
                        <a:t> los pros y contras del aborto y generar un texto dramático en el que se expongan las características de ambas posturas.</a:t>
                      </a:r>
                      <a:endParaRPr sz="1200"/>
                    </a:p>
                    <a:p>
                      <a:pPr indent="0" lvl="0" marL="0" rtl="0">
                        <a:spcBef>
                          <a:spcPts val="0"/>
                        </a:spcBef>
                        <a:spcAft>
                          <a:spcPts val="0"/>
                        </a:spcAft>
                        <a:buNone/>
                      </a:pPr>
                      <a:r>
                        <a:t/>
                      </a:r>
                      <a:endParaRPr sz="1200"/>
                    </a:p>
                    <a:p>
                      <a:pPr indent="0" lvl="0" marL="0" rtl="0">
                        <a:spcBef>
                          <a:spcPts val="0"/>
                        </a:spcBef>
                        <a:spcAft>
                          <a:spcPts val="0"/>
                        </a:spcAft>
                        <a:buNone/>
                      </a:pPr>
                      <a:r>
                        <a:rPr i="1" lang="es-ES" sz="1200"/>
                        <a:t>Reconocer </a:t>
                      </a:r>
                      <a:r>
                        <a:rPr lang="es-ES" sz="1200"/>
                        <a:t> el tema del aborto como una reflexión permeada de la cultura religiosa, las creencias y la espiritualidad de las personas.</a:t>
                      </a:r>
                      <a:r>
                        <a:rPr lang="es-ES" sz="1200">
                          <a:latin typeface="Century Gothic"/>
                          <a:ea typeface="Century Gothic"/>
                          <a:cs typeface="Century Gothic"/>
                          <a:sym typeface="Century Gothic"/>
                        </a:rPr>
                        <a:t> </a:t>
                      </a:r>
                      <a:endParaRPr sz="1200"/>
                    </a:p>
                    <a:p>
                      <a:pPr indent="0" lvl="0" marL="0" rtl="0">
                        <a:spcBef>
                          <a:spcPts val="0"/>
                        </a:spcBef>
                        <a:spcAft>
                          <a:spcPts val="0"/>
                        </a:spcAft>
                        <a:buNone/>
                      </a:pPr>
                      <a:r>
                        <a:t/>
                      </a:r>
                      <a:endParaRPr sz="1200">
                        <a:latin typeface="Century Gothic"/>
                        <a:ea typeface="Century Gothic"/>
                        <a:cs typeface="Century Gothic"/>
                        <a:sym typeface="Century Gothic"/>
                      </a:endParaRPr>
                    </a:p>
                    <a:p>
                      <a:pPr indent="0" lvl="0" marL="0" rtl="0">
                        <a:spcBef>
                          <a:spcPts val="0"/>
                        </a:spcBef>
                        <a:spcAft>
                          <a:spcPts val="0"/>
                        </a:spcAft>
                        <a:buNone/>
                      </a:pPr>
                      <a:r>
                        <a:t/>
                      </a:r>
                      <a:endParaRPr sz="1200"/>
                    </a:p>
                  </a:txBody>
                  <a:tcPr marT="63500" marB="63500" marR="63500" marL="63500"/>
                </a:tc>
                <a:tc>
                  <a:txBody>
                    <a:bodyPr>
                      <a:noAutofit/>
                    </a:bodyPr>
                    <a:lstStyle/>
                    <a:p>
                      <a:pPr indent="0" lvl="0" marL="0" rtl="0">
                        <a:spcBef>
                          <a:spcPts val="0"/>
                        </a:spcBef>
                        <a:spcAft>
                          <a:spcPts val="0"/>
                        </a:spcAft>
                        <a:buNone/>
                      </a:pPr>
                      <a:r>
                        <a:rPr b="1" lang="es-ES" sz="1100"/>
                        <a:t>En el P.8. Apartado IV.3</a:t>
                      </a:r>
                      <a:r>
                        <a:rPr lang="es-ES" sz="1100"/>
                        <a:t>. Objetivos o </a:t>
                      </a:r>
                      <a:r>
                        <a:rPr lang="es-ES" sz="1200"/>
                        <a:t>propósitos</a:t>
                      </a:r>
                      <a:endParaRPr sz="1200"/>
                    </a:p>
                    <a:p>
                      <a:pPr indent="0" lvl="0" marL="0" rtl="0">
                        <a:spcBef>
                          <a:spcPts val="0"/>
                        </a:spcBef>
                        <a:spcAft>
                          <a:spcPts val="0"/>
                        </a:spcAft>
                        <a:buNone/>
                      </a:pPr>
                      <a:r>
                        <a:rPr lang="es-ES" sz="1200"/>
                        <a:t>a alcanzar.</a:t>
                      </a:r>
                      <a:endParaRPr sz="1200"/>
                    </a:p>
                    <a:p>
                      <a:pPr indent="0" lvl="0" marL="0" rtl="0">
                        <a:spcBef>
                          <a:spcPts val="0"/>
                        </a:spcBef>
                        <a:spcAft>
                          <a:spcPts val="0"/>
                        </a:spcAft>
                        <a:buNone/>
                      </a:pPr>
                      <a:r>
                        <a:rPr lang="es-ES" sz="1200"/>
                        <a:t>Redactar con todos los elementos de un</a:t>
                      </a:r>
                      <a:endParaRPr sz="1200"/>
                    </a:p>
                    <a:p>
                      <a:pPr indent="0" lvl="0" marL="0" rtl="0">
                        <a:spcBef>
                          <a:spcPts val="0"/>
                        </a:spcBef>
                        <a:spcAft>
                          <a:spcPts val="0"/>
                        </a:spcAft>
                        <a:buNone/>
                      </a:pPr>
                      <a:r>
                        <a:rPr lang="es-ES" sz="1200"/>
                        <a:t>Objetivo General.</a:t>
                      </a:r>
                      <a:endParaRPr sz="1200"/>
                    </a:p>
                    <a:p>
                      <a:pPr indent="0" lvl="0" marL="0" rtl="0">
                        <a:spcBef>
                          <a:spcPts val="0"/>
                        </a:spcBef>
                        <a:spcAft>
                          <a:spcPts val="0"/>
                        </a:spcAft>
                        <a:buNone/>
                      </a:pPr>
                      <a:r>
                        <a:rPr lang="es-ES" sz="1200"/>
                        <a:t>Utilizar una Taxonomía para tales casos</a:t>
                      </a:r>
                      <a:endParaRPr sz="1200"/>
                    </a:p>
                    <a:p>
                      <a:pPr indent="0" lvl="0" marL="0" rtl="0">
                        <a:spcBef>
                          <a:spcPts val="0"/>
                        </a:spcBef>
                        <a:spcAft>
                          <a:spcPts val="0"/>
                        </a:spcAft>
                        <a:buNone/>
                      </a:pPr>
                      <a:r>
                        <a:rPr lang="es-ES" sz="1200"/>
                        <a:t>(Marzano, Bloom entre otros).</a:t>
                      </a:r>
                      <a:endParaRPr sz="12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1" name="Shape 761"/>
        <p:cNvGrpSpPr/>
        <p:nvPr/>
      </p:nvGrpSpPr>
      <p:grpSpPr>
        <a:xfrm>
          <a:off x="0" y="0"/>
          <a:ext cx="0" cy="0"/>
          <a:chOff x="0" y="0"/>
          <a:chExt cx="0" cy="0"/>
        </a:xfrm>
      </p:grpSpPr>
      <p:graphicFrame>
        <p:nvGraphicFramePr>
          <p:cNvPr id="762" name="Shape 762"/>
          <p:cNvGraphicFramePr/>
          <p:nvPr/>
        </p:nvGraphicFramePr>
        <p:xfrm>
          <a:off x="588900" y="0"/>
          <a:ext cx="3000000" cy="3000000"/>
        </p:xfrm>
        <a:graphic>
          <a:graphicData uri="http://schemas.openxmlformats.org/drawingml/2006/table">
            <a:tbl>
              <a:tblPr>
                <a:noFill/>
                <a:tableStyleId>{48F37FE1-A039-4321-AB5F-0E5E6210088E}</a:tableStyleId>
              </a:tblPr>
              <a:tblGrid>
                <a:gridCol w="1677825"/>
                <a:gridCol w="2927425"/>
                <a:gridCol w="2407875"/>
                <a:gridCol w="1541975"/>
              </a:tblGrid>
              <a:tr h="6858000">
                <a:tc>
                  <a:txBody>
                    <a:bodyPr>
                      <a:noAutofit/>
                    </a:bodyPr>
                    <a:lstStyle/>
                    <a:p>
                      <a:pPr indent="0" lvl="0" marL="0" rtl="0">
                        <a:spcBef>
                          <a:spcPts val="0"/>
                        </a:spcBef>
                        <a:spcAft>
                          <a:spcPts val="0"/>
                        </a:spcAft>
                        <a:buNone/>
                      </a:pPr>
                      <a:r>
                        <a:rPr lang="es-ES" sz="1100"/>
                        <a:t>5</a:t>
                      </a:r>
                      <a:r>
                        <a:rPr lang="es-ES" sz="1200"/>
                        <a:t>.e</a:t>
                      </a:r>
                      <a:endParaRPr sz="1200"/>
                    </a:p>
                    <a:p>
                      <a:pPr indent="0" lvl="0" marL="0" rtl="0">
                        <a:spcBef>
                          <a:spcPts val="0"/>
                        </a:spcBef>
                        <a:spcAft>
                          <a:spcPts val="0"/>
                        </a:spcAft>
                        <a:buNone/>
                      </a:pPr>
                      <a:r>
                        <a:t/>
                      </a:r>
                      <a:endParaRPr sz="1200"/>
                    </a:p>
                  </a:txBody>
                  <a:tcPr marT="63500" marB="63500" marR="63500" marL="63500"/>
                </a:tc>
                <a:tc>
                  <a:txBody>
                    <a:bodyPr>
                      <a:noAutofit/>
                    </a:bodyPr>
                    <a:lstStyle/>
                    <a:p>
                      <a:pPr indent="0" lvl="0" marL="0" rtl="0">
                        <a:spcBef>
                          <a:spcPts val="0"/>
                        </a:spcBef>
                        <a:spcAft>
                          <a:spcPts val="0"/>
                        </a:spcAft>
                        <a:buNone/>
                      </a:pPr>
                      <a:r>
                        <a:rPr lang="es-ES" sz="1000"/>
                        <a:t>¿Qué es un ser humano?</a:t>
                      </a:r>
                      <a:endParaRPr sz="1300"/>
                    </a:p>
                    <a:p>
                      <a:pPr indent="0" lvl="0" marL="0" rtl="0">
                        <a:spcBef>
                          <a:spcPts val="0"/>
                        </a:spcBef>
                        <a:spcAft>
                          <a:spcPts val="0"/>
                        </a:spcAft>
                        <a:buNone/>
                      </a:pPr>
                      <a:r>
                        <a:rPr lang="es-ES" sz="1000"/>
                        <a:t>¿</a:t>
                      </a:r>
                      <a:r>
                        <a:rPr lang="es-ES"/>
                        <a:t>Qué son los derechos humanos?</a:t>
                      </a:r>
                      <a:endParaRPr/>
                    </a:p>
                    <a:p>
                      <a:pPr indent="0" lvl="0" marL="0" rtl="0">
                        <a:spcBef>
                          <a:spcPts val="0"/>
                        </a:spcBef>
                        <a:spcAft>
                          <a:spcPts val="0"/>
                        </a:spcAft>
                        <a:buNone/>
                      </a:pPr>
                      <a:r>
                        <a:rPr lang="es-ES"/>
                        <a:t>¿Cómo se define la vida? (bajo qué criterios)</a:t>
                      </a:r>
                      <a:endParaRPr/>
                    </a:p>
                    <a:p>
                      <a:pPr indent="0" lvl="0" marL="0" rtl="0">
                        <a:spcBef>
                          <a:spcPts val="0"/>
                        </a:spcBef>
                        <a:spcAft>
                          <a:spcPts val="0"/>
                        </a:spcAft>
                        <a:buNone/>
                      </a:pPr>
                      <a:r>
                        <a:t/>
                      </a:r>
                      <a:endParaRPr/>
                    </a:p>
                    <a:p>
                      <a:pPr indent="0" lvl="0" marL="0" rtl="0">
                        <a:spcBef>
                          <a:spcPts val="0"/>
                        </a:spcBef>
                        <a:spcAft>
                          <a:spcPts val="0"/>
                        </a:spcAft>
                        <a:buNone/>
                      </a:pPr>
                      <a:r>
                        <a:rPr lang="es-ES"/>
                        <a:t>¿En qué momento comienza la vida humana? ¿A partir de qué momento del embarazo se denomina “aborto” si éste es interrumpido?</a:t>
                      </a:r>
                      <a:endParaRPr/>
                    </a:p>
                    <a:p>
                      <a:pPr indent="0" lvl="0" marL="0" rtl="0">
                        <a:spcBef>
                          <a:spcPts val="0"/>
                        </a:spcBef>
                        <a:spcAft>
                          <a:spcPts val="0"/>
                        </a:spcAft>
                        <a:buNone/>
                      </a:pPr>
                      <a:r>
                        <a:rPr lang="es-ES"/>
                        <a:t>¿Qué dice la ética médica al respecto?</a:t>
                      </a:r>
                      <a:endParaRPr/>
                    </a:p>
                    <a:p>
                      <a:pPr indent="0" lvl="0" marL="0" rtl="0">
                        <a:spcBef>
                          <a:spcPts val="0"/>
                        </a:spcBef>
                        <a:spcAft>
                          <a:spcPts val="0"/>
                        </a:spcAft>
                        <a:buNone/>
                      </a:pPr>
                      <a:r>
                        <a:t/>
                      </a:r>
                      <a:endParaRPr/>
                    </a:p>
                    <a:p>
                      <a:pPr indent="0" lvl="0" marL="0" rtl="0">
                        <a:spcBef>
                          <a:spcPts val="0"/>
                        </a:spcBef>
                        <a:spcAft>
                          <a:spcPts val="0"/>
                        </a:spcAft>
                        <a:buNone/>
                      </a:pPr>
                      <a:r>
                        <a:rPr lang="es-ES"/>
                        <a:t>¿Qué es el aborto? ¿Cuántos tipos de aborto conoces? ¿Tienes alguna postura sobre el aborto? ¿Crees que tus creencias religiosas influyen en tu postura sobre el aborto? </a:t>
                      </a:r>
                      <a:endParaRPr/>
                    </a:p>
                    <a:p>
                      <a:pPr indent="0" lvl="0" marL="0" rtl="0">
                        <a:spcBef>
                          <a:spcPts val="0"/>
                        </a:spcBef>
                        <a:spcAft>
                          <a:spcPts val="0"/>
                        </a:spcAft>
                        <a:buNone/>
                      </a:pPr>
                      <a:r>
                        <a:t/>
                      </a:r>
                      <a:endParaRPr/>
                    </a:p>
                    <a:p>
                      <a:pPr indent="0" lvl="0" marL="0" rtl="0">
                        <a:spcBef>
                          <a:spcPts val="0"/>
                        </a:spcBef>
                        <a:spcAft>
                          <a:spcPts val="0"/>
                        </a:spcAft>
                        <a:buNone/>
                      </a:pPr>
                      <a:r>
                        <a:rPr lang="es-ES"/>
                        <a:t>¿Qué es tradición? ¿Qué es dogma? ¿Qué es exigencia moral? ¿Qué es y cómo hacer una ética con fundamento religioso? ¿Cómo abordar el aborto desde una ética personal inspirada por una espiritualidad concreta? </a:t>
                      </a:r>
                      <a:endParaRPr/>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b="1" lang="es-ES" sz="1100"/>
                        <a:t>En el P.8. Apartado V.1</a:t>
                      </a:r>
                      <a:r>
                        <a:rPr lang="es-ES" sz="1100"/>
                        <a:t> Preguntar y c</a:t>
                      </a:r>
                      <a:r>
                        <a:rPr lang="es-ES"/>
                        <a:t>uestionar.</a:t>
                      </a:r>
                      <a:endParaRPr/>
                    </a:p>
                    <a:p>
                      <a:pPr indent="0" lvl="0" marL="0" rtl="0">
                        <a:spcBef>
                          <a:spcPts val="0"/>
                        </a:spcBef>
                        <a:spcAft>
                          <a:spcPts val="0"/>
                        </a:spcAft>
                        <a:buNone/>
                      </a:pPr>
                      <a:r>
                        <a:rPr lang="es-ES"/>
                        <a:t>Preguntas para dirigir la Investigación</a:t>
                      </a:r>
                      <a:endParaRPr/>
                    </a:p>
                    <a:p>
                      <a:pPr indent="0" lvl="0" marL="0" rtl="0">
                        <a:spcBef>
                          <a:spcPts val="0"/>
                        </a:spcBef>
                        <a:spcAft>
                          <a:spcPts val="0"/>
                        </a:spcAft>
                        <a:buNone/>
                      </a:pPr>
                      <a:r>
                        <a:rPr lang="es-ES"/>
                        <a:t>Interdisciplinaria.</a:t>
                      </a:r>
                      <a:endParaRPr/>
                    </a:p>
                    <a:p>
                      <a:pPr indent="0" lvl="0" marL="0" rtl="0">
                        <a:spcBef>
                          <a:spcPts val="0"/>
                        </a:spcBef>
                        <a:spcAft>
                          <a:spcPts val="0"/>
                        </a:spcAft>
                        <a:buNone/>
                      </a:pPr>
                      <a:r>
                        <a:rPr lang="es-ES"/>
                        <a:t>Tomar en cuenta todas las asignaturas.</a:t>
                      </a:r>
                      <a:endParaRPr/>
                    </a:p>
                    <a:p>
                      <a:pPr indent="0" lvl="0" marL="0" rtl="0">
                        <a:spcBef>
                          <a:spcPts val="0"/>
                        </a:spcBef>
                        <a:spcAft>
                          <a:spcPts val="0"/>
                        </a:spcAft>
                        <a:buNone/>
                      </a:pPr>
                      <a:r>
                        <a:rPr lang="es-ES"/>
                        <a:t>Tener en cuenta la lectura hecha para tales</a:t>
                      </a:r>
                      <a:endParaRPr/>
                    </a:p>
                    <a:p>
                      <a:pPr indent="0" lvl="0" marL="0" rtl="0">
                        <a:spcBef>
                          <a:spcPts val="0"/>
                        </a:spcBef>
                        <a:spcAft>
                          <a:spcPts val="0"/>
                        </a:spcAft>
                        <a:buNone/>
                      </a:pPr>
                      <a:r>
                        <a:rPr lang="es-ES"/>
                        <a:t>casos.</a:t>
                      </a:r>
                      <a:endParaRPr/>
                    </a:p>
                    <a:p>
                      <a:pPr indent="0" lvl="0" marL="0" rtl="0">
                        <a:spcBef>
                          <a:spcPts val="0"/>
                        </a:spcBef>
                        <a:spcAft>
                          <a:spcPts val="0"/>
                        </a:spcAft>
                        <a:buNone/>
                      </a:pPr>
                      <a:r>
                        <a:rPr lang="es-ES"/>
                        <a:t>Deberán de tener relación con el objetivo y el</a:t>
                      </a:r>
                      <a:endParaRPr/>
                    </a:p>
                    <a:p>
                      <a:pPr indent="0" lvl="0" marL="0" rtl="0">
                        <a:spcBef>
                          <a:spcPts val="0"/>
                        </a:spcBef>
                        <a:spcAft>
                          <a:spcPts val="0"/>
                        </a:spcAft>
                        <a:buNone/>
                      </a:pPr>
                      <a:r>
                        <a:rPr lang="es-ES"/>
                        <a:t>tema o nombre del proyecto.</a:t>
                      </a:r>
                      <a:endParaRPr/>
                    </a:p>
                  </a:txBody>
                  <a:tcPr marT="63500" marB="63500" marR="63500" marL="63500"/>
                </a:tc>
                <a:tc>
                  <a:txBody>
                    <a:bodyPr>
                      <a:noAutofit/>
                    </a:bodyPr>
                    <a:lstStyle/>
                    <a:p>
                      <a:pPr indent="0" lvl="0" marL="0">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6" name="Shape 766"/>
        <p:cNvGrpSpPr/>
        <p:nvPr/>
      </p:nvGrpSpPr>
      <p:grpSpPr>
        <a:xfrm>
          <a:off x="0" y="0"/>
          <a:ext cx="0" cy="0"/>
          <a:chOff x="0" y="0"/>
          <a:chExt cx="0" cy="0"/>
        </a:xfrm>
      </p:grpSpPr>
      <p:graphicFrame>
        <p:nvGraphicFramePr>
          <p:cNvPr id="767" name="Shape 767"/>
          <p:cNvGraphicFramePr/>
          <p:nvPr/>
        </p:nvGraphicFramePr>
        <p:xfrm>
          <a:off x="152400" y="152400"/>
          <a:ext cx="3000000" cy="3000000"/>
        </p:xfrm>
        <a:graphic>
          <a:graphicData uri="http://schemas.openxmlformats.org/drawingml/2006/table">
            <a:tbl>
              <a:tblPr>
                <a:noFill/>
                <a:tableStyleId>{48F37FE1-A039-4321-AB5F-0E5E6210088E}</a:tableStyleId>
              </a:tblPr>
              <a:tblGrid>
                <a:gridCol w="2193900"/>
                <a:gridCol w="2192950"/>
                <a:gridCol w="2192950"/>
                <a:gridCol w="2192950"/>
              </a:tblGrid>
              <a:tr h="6281900">
                <a:tc>
                  <a:txBody>
                    <a:bodyPr>
                      <a:noAutofit/>
                    </a:bodyPr>
                    <a:lstStyle/>
                    <a:p>
                      <a:pPr indent="0" lvl="0" marL="0" rtl="0">
                        <a:spcBef>
                          <a:spcPts val="0"/>
                        </a:spcBef>
                        <a:spcAft>
                          <a:spcPts val="0"/>
                        </a:spcAft>
                        <a:buNone/>
                      </a:pPr>
                      <a:r>
                        <a:rPr lang="es-ES" sz="1100"/>
                        <a:t>5</a:t>
                      </a:r>
                      <a:r>
                        <a:rPr lang="es-ES"/>
                        <a:t>.f</a:t>
                      </a:r>
                      <a:endParaRPr/>
                    </a:p>
                    <a:p>
                      <a:pPr indent="0" lvl="0" marL="0" rtl="0">
                        <a:spcBef>
                          <a:spcPts val="0"/>
                        </a:spcBef>
                        <a:spcAft>
                          <a:spcPts val="0"/>
                        </a:spcAft>
                        <a:buNone/>
                      </a:pPr>
                      <a:r>
                        <a:t/>
                      </a:r>
                      <a:endParaRPr sz="1100">
                        <a:solidFill>
                          <a:srgbClr val="FF0000"/>
                        </a:solidFill>
                      </a:endParaRPr>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a:t>Ética: </a:t>
                      </a:r>
                      <a:endParaRPr/>
                    </a:p>
                    <a:p>
                      <a:pPr indent="0" lvl="0" marL="0" rtl="0">
                        <a:spcBef>
                          <a:spcPts val="0"/>
                        </a:spcBef>
                        <a:spcAft>
                          <a:spcPts val="0"/>
                        </a:spcAft>
                        <a:buNone/>
                      </a:pPr>
                      <a:r>
                        <a:rPr lang="es-ES"/>
                        <a:t>Ser humano, acto moral, derechos humanos</a:t>
                      </a:r>
                      <a:endParaRPr/>
                    </a:p>
                    <a:p>
                      <a:pPr indent="0" lvl="0" marL="0" rtl="0">
                        <a:spcBef>
                          <a:spcPts val="0"/>
                        </a:spcBef>
                        <a:spcAft>
                          <a:spcPts val="0"/>
                        </a:spcAft>
                        <a:buNone/>
                      </a:pPr>
                      <a:r>
                        <a:t/>
                      </a:r>
                      <a:endParaRPr/>
                    </a:p>
                    <a:p>
                      <a:pPr indent="0" lvl="0" marL="0" rtl="0">
                        <a:spcBef>
                          <a:spcPts val="0"/>
                        </a:spcBef>
                        <a:spcAft>
                          <a:spcPts val="0"/>
                        </a:spcAft>
                        <a:buNone/>
                      </a:pPr>
                      <a:r>
                        <a:rPr lang="es-ES"/>
                        <a:t>Educación para la salud:</a:t>
                      </a:r>
                      <a:endParaRPr/>
                    </a:p>
                    <a:p>
                      <a:pPr indent="0" lvl="0" marL="0" rtl="0">
                        <a:spcBef>
                          <a:spcPts val="0"/>
                        </a:spcBef>
                        <a:spcAft>
                          <a:spcPts val="0"/>
                        </a:spcAft>
                        <a:buNone/>
                      </a:pPr>
                      <a:r>
                        <a:rPr lang="es-ES"/>
                        <a:t>Fecundación, organogénesis, problemas de salud en adolescencia, causas de morbi - mortalidad en mujeres.</a:t>
                      </a:r>
                      <a:endParaRPr/>
                    </a:p>
                    <a:p>
                      <a:pPr indent="0" lvl="0" marL="0" rtl="0">
                        <a:spcBef>
                          <a:spcPts val="0"/>
                        </a:spcBef>
                        <a:spcAft>
                          <a:spcPts val="0"/>
                        </a:spcAft>
                        <a:buNone/>
                      </a:pPr>
                      <a:r>
                        <a:t/>
                      </a:r>
                      <a:endParaRPr/>
                    </a:p>
                    <a:p>
                      <a:pPr indent="0" lvl="0" marL="0" rtl="0">
                        <a:spcBef>
                          <a:spcPts val="0"/>
                        </a:spcBef>
                        <a:spcAft>
                          <a:spcPts val="0"/>
                        </a:spcAft>
                        <a:buNone/>
                      </a:pPr>
                      <a:r>
                        <a:rPr lang="es-ES"/>
                        <a:t>Actividades estéticas:</a:t>
                      </a:r>
                      <a:endParaRPr/>
                    </a:p>
                    <a:p>
                      <a:pPr indent="0" lvl="0" marL="0" rtl="0">
                        <a:spcBef>
                          <a:spcPts val="0"/>
                        </a:spcBef>
                        <a:spcAft>
                          <a:spcPts val="0"/>
                        </a:spcAft>
                        <a:buNone/>
                      </a:pPr>
                      <a:r>
                        <a:rPr lang="es-ES"/>
                        <a:t>Temática de la obra teatral, estructura básica del texto dramático, expresión creativa, ambientación.</a:t>
                      </a:r>
                      <a:endParaRPr/>
                    </a:p>
                    <a:p>
                      <a:pPr indent="0" lvl="0" marL="0" rtl="0">
                        <a:spcBef>
                          <a:spcPts val="0"/>
                        </a:spcBef>
                        <a:spcAft>
                          <a:spcPts val="0"/>
                        </a:spcAft>
                        <a:buNone/>
                      </a:pPr>
                      <a:r>
                        <a:t/>
                      </a:r>
                      <a:endParaRPr/>
                    </a:p>
                    <a:p>
                      <a:pPr indent="0" lvl="0" marL="0" rtl="0">
                        <a:spcBef>
                          <a:spcPts val="0"/>
                        </a:spcBef>
                        <a:spcAft>
                          <a:spcPts val="0"/>
                        </a:spcAft>
                        <a:buNone/>
                      </a:pPr>
                      <a:r>
                        <a:rPr lang="es-ES"/>
                        <a:t>Formación social cristiana:</a:t>
                      </a:r>
                      <a:endParaRPr/>
                    </a:p>
                    <a:p>
                      <a:pPr indent="0" lvl="0" marL="0" rtl="0">
                        <a:spcBef>
                          <a:spcPts val="0"/>
                        </a:spcBef>
                        <a:spcAft>
                          <a:spcPts val="0"/>
                        </a:spcAft>
                        <a:buNone/>
                      </a:pPr>
                      <a:r>
                        <a:rPr lang="es-ES"/>
                        <a:t>Moral religiosa, estructura religiosa, espiritualidad y religión.</a:t>
                      </a:r>
                      <a:endParaRPr/>
                    </a:p>
                    <a:p>
                      <a:pPr indent="0" lvl="0" marL="0" rtl="0">
                        <a:spcBef>
                          <a:spcPts val="0"/>
                        </a:spcBef>
                        <a:spcAft>
                          <a:spcPts val="0"/>
                        </a:spcAft>
                        <a:buNone/>
                      </a:pPr>
                      <a:r>
                        <a:t/>
                      </a:r>
                      <a:endParaRPr/>
                    </a:p>
                  </a:txBody>
                  <a:tcPr marT="63500" marB="63500" marR="63500" marL="63500"/>
                </a:tc>
                <a:tc>
                  <a:txBody>
                    <a:bodyPr>
                      <a:noAutofit/>
                    </a:bodyPr>
                    <a:lstStyle/>
                    <a:p>
                      <a:pPr indent="0" lvl="0" marL="0" rtl="0">
                        <a:spcBef>
                          <a:spcPts val="0"/>
                        </a:spcBef>
                        <a:spcAft>
                          <a:spcPts val="0"/>
                        </a:spcAft>
                        <a:buNone/>
                      </a:pPr>
                      <a:r>
                        <a:rPr b="1" lang="es-ES"/>
                        <a:t>En el P.8. Apartado IV.1. </a:t>
                      </a:r>
                      <a:r>
                        <a:rPr lang="es-ES"/>
                        <a:t>Contenidos/Temas</a:t>
                      </a:r>
                      <a:endParaRPr/>
                    </a:p>
                    <a:p>
                      <a:pPr indent="0" lvl="0" marL="0" rtl="0">
                        <a:spcBef>
                          <a:spcPts val="0"/>
                        </a:spcBef>
                        <a:spcAft>
                          <a:spcPts val="0"/>
                        </a:spcAft>
                        <a:buNone/>
                      </a:pPr>
                      <a:r>
                        <a:rPr lang="es-ES"/>
                        <a:t>del programa que se consideran (en todas las</a:t>
                      </a:r>
                      <a:endParaRPr/>
                    </a:p>
                    <a:p>
                      <a:pPr indent="0" lvl="0" marL="0" rtl="0">
                        <a:spcBef>
                          <a:spcPts val="0"/>
                        </a:spcBef>
                        <a:spcAft>
                          <a:spcPts val="0"/>
                        </a:spcAft>
                        <a:buNone/>
                      </a:pPr>
                      <a:r>
                        <a:rPr lang="es-ES"/>
                        <a:t>asignaturas involucradas).</a:t>
                      </a:r>
                      <a:endParaRPr/>
                    </a:p>
                    <a:p>
                      <a:pPr indent="0" lvl="0" marL="0" rtl="0">
                        <a:spcBef>
                          <a:spcPts val="0"/>
                        </a:spcBef>
                        <a:spcAft>
                          <a:spcPts val="0"/>
                        </a:spcAft>
                        <a:buNone/>
                      </a:pPr>
                      <a:r>
                        <a:rPr lang="es-ES"/>
                        <a:t>En el P.8. Apartado IV.4. Evaluación.</a:t>
                      </a:r>
                      <a:endParaRPr/>
                    </a:p>
                    <a:p>
                      <a:pPr indent="0" lvl="0" marL="0" rtl="0">
                        <a:spcBef>
                          <a:spcPts val="0"/>
                        </a:spcBef>
                        <a:spcAft>
                          <a:spcPts val="0"/>
                        </a:spcAft>
                        <a:buNone/>
                      </a:pPr>
                      <a:r>
                        <a:rPr lang="es-ES"/>
                        <a:t>Productos/ evidencias de aprendizaje para</a:t>
                      </a:r>
                      <a:endParaRPr/>
                    </a:p>
                    <a:p>
                      <a:pPr indent="0" lvl="0" marL="0" rtl="0">
                        <a:spcBef>
                          <a:spcPts val="0"/>
                        </a:spcBef>
                        <a:spcAft>
                          <a:spcPts val="0"/>
                        </a:spcAft>
                        <a:buNone/>
                      </a:pPr>
                      <a:r>
                        <a:rPr lang="es-ES"/>
                        <a:t>demostrar el avance del proceso y el logro del</a:t>
                      </a:r>
                      <a:endParaRPr/>
                    </a:p>
                    <a:p>
                      <a:pPr indent="0" lvl="0" marL="0" rtl="0">
                        <a:spcBef>
                          <a:spcPts val="0"/>
                        </a:spcBef>
                        <a:spcAft>
                          <a:spcPts val="0"/>
                        </a:spcAft>
                        <a:buNone/>
                      </a:pPr>
                      <a:r>
                        <a:rPr lang="es-ES"/>
                        <a:t>objetivo propuesto.</a:t>
                      </a:r>
                      <a:endParaRPr/>
                    </a:p>
                    <a:p>
                      <a:pPr indent="0" lvl="0" marL="0" rtl="0">
                        <a:spcBef>
                          <a:spcPts val="0"/>
                        </a:spcBef>
                        <a:spcAft>
                          <a:spcPts val="0"/>
                        </a:spcAft>
                        <a:buNone/>
                      </a:pPr>
                      <a:r>
                        <a:rPr lang="es-ES"/>
                        <a:t>Se organizarán en forma cronológica en el</a:t>
                      </a:r>
                      <a:endParaRPr/>
                    </a:p>
                    <a:p>
                      <a:pPr indent="0" lvl="0" marL="0" rtl="0">
                        <a:spcBef>
                          <a:spcPts val="0"/>
                        </a:spcBef>
                        <a:spcAft>
                          <a:spcPts val="0"/>
                        </a:spcAft>
                        <a:buNone/>
                      </a:pPr>
                      <a:r>
                        <a:rPr lang="es-ES"/>
                        <a:t>momento en que se lleve a cabo la planeación</a:t>
                      </a:r>
                      <a:endParaRPr/>
                    </a:p>
                    <a:p>
                      <a:pPr indent="0" lvl="0" marL="0" rtl="0">
                        <a:spcBef>
                          <a:spcPts val="0"/>
                        </a:spcBef>
                        <a:spcAft>
                          <a:spcPts val="0"/>
                        </a:spcAft>
                        <a:buNone/>
                      </a:pPr>
                      <a:r>
                        <a:rPr lang="es-ES"/>
                        <a:t>día a día.</a:t>
                      </a:r>
                      <a:endParaRPr/>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1" name="Shape 771"/>
        <p:cNvGrpSpPr/>
        <p:nvPr/>
      </p:nvGrpSpPr>
      <p:grpSpPr>
        <a:xfrm>
          <a:off x="0" y="0"/>
          <a:ext cx="0" cy="0"/>
          <a:chOff x="0" y="0"/>
          <a:chExt cx="0" cy="0"/>
        </a:xfrm>
      </p:grpSpPr>
      <p:graphicFrame>
        <p:nvGraphicFramePr>
          <p:cNvPr id="772" name="Shape 772"/>
          <p:cNvGraphicFramePr/>
          <p:nvPr/>
        </p:nvGraphicFramePr>
        <p:xfrm>
          <a:off x="206075" y="0"/>
          <a:ext cx="3000000" cy="3000000"/>
        </p:xfrm>
        <a:graphic>
          <a:graphicData uri="http://schemas.openxmlformats.org/drawingml/2006/table">
            <a:tbl>
              <a:tblPr>
                <a:noFill/>
                <a:tableStyleId>{48F37FE1-A039-4321-AB5F-0E5E6210088E}</a:tableStyleId>
              </a:tblPr>
              <a:tblGrid>
                <a:gridCol w="1454025"/>
                <a:gridCol w="1453425"/>
                <a:gridCol w="3177600"/>
                <a:gridCol w="1841900"/>
                <a:gridCol w="402450"/>
                <a:gridCol w="402450"/>
              </a:tblGrid>
              <a:tr h="1288175">
                <a:tc rowSpan="5">
                  <a:txBody>
                    <a:bodyPr>
                      <a:noAutofit/>
                    </a:bodyPr>
                    <a:lstStyle/>
                    <a:p>
                      <a:pPr indent="0" lvl="0" marL="0" rtl="0">
                        <a:spcBef>
                          <a:spcPts val="0"/>
                        </a:spcBef>
                        <a:spcAft>
                          <a:spcPts val="0"/>
                        </a:spcAft>
                        <a:buNone/>
                      </a:pPr>
                      <a:r>
                        <a:rPr lang="es-ES" sz="1100"/>
                        <a:t>5.g</a:t>
                      </a:r>
                      <a:endParaRPr sz="1100"/>
                    </a:p>
                    <a:p>
                      <a:pPr indent="0" lvl="0" marL="0" rtl="0">
                        <a:spcBef>
                          <a:spcPts val="0"/>
                        </a:spcBef>
                        <a:spcAft>
                          <a:spcPts val="0"/>
                        </a:spcAft>
                        <a:buNone/>
                      </a:pPr>
                      <a:r>
                        <a:rPr lang="es-ES" sz="1100"/>
                        <a:t>Formatos e instru-</a:t>
                      </a:r>
                      <a:endParaRPr sz="1100"/>
                    </a:p>
                    <a:p>
                      <a:pPr indent="0" lvl="0" marL="0" rtl="0">
                        <a:spcBef>
                          <a:spcPts val="0"/>
                        </a:spcBef>
                        <a:spcAft>
                          <a:spcPts val="0"/>
                        </a:spcAft>
                        <a:buNone/>
                      </a:pPr>
                      <a:r>
                        <a:rPr lang="es-ES" sz="1100"/>
                        <a:t>mento para la planeación, segui-</a:t>
                      </a:r>
                      <a:endParaRPr sz="1100"/>
                    </a:p>
                    <a:p>
                      <a:pPr indent="0" lvl="0" marL="0" rtl="0">
                        <a:spcBef>
                          <a:spcPts val="0"/>
                        </a:spcBef>
                        <a:spcAft>
                          <a:spcPts val="0"/>
                        </a:spcAft>
                        <a:buNone/>
                      </a:pPr>
                      <a:r>
                        <a:rPr lang="es-ES" sz="1100"/>
                        <a:t>miento y evalua-</a:t>
                      </a:r>
                      <a:endParaRPr sz="1100"/>
                    </a:p>
                    <a:p>
                      <a:pPr indent="0" lvl="0" marL="0" rtl="0">
                        <a:spcBef>
                          <a:spcPts val="0"/>
                        </a:spcBef>
                        <a:spcAft>
                          <a:spcPts val="0"/>
                        </a:spcAft>
                        <a:buNone/>
                      </a:pPr>
                      <a:r>
                        <a:rPr lang="es-ES" sz="1100"/>
                        <a:t>ción</a:t>
                      </a:r>
                      <a:endParaRPr sz="1100"/>
                    </a:p>
                    <a:p>
                      <a:pPr indent="0" lvl="0" marL="0" rtl="0">
                        <a:spcBef>
                          <a:spcPts val="0"/>
                        </a:spcBef>
                        <a:spcAft>
                          <a:spcPts val="0"/>
                        </a:spcAft>
                        <a:buNone/>
                      </a:pPr>
                      <a:r>
                        <a:t/>
                      </a:r>
                      <a:endParaRPr sz="1100"/>
                    </a:p>
                    <a:p>
                      <a:pPr indent="0" lvl="0" marL="0" rtl="0">
                        <a:spcBef>
                          <a:spcPts val="0"/>
                        </a:spcBef>
                        <a:spcAft>
                          <a:spcPts val="0"/>
                        </a:spcAft>
                        <a:buNone/>
                      </a:pPr>
                      <a:r>
                        <a:rPr lang="es-ES" sz="1100"/>
                        <a:t>(Por lo menos</a:t>
                      </a:r>
                      <a:endParaRPr sz="1100"/>
                    </a:p>
                    <a:p>
                      <a:pPr indent="0" lvl="0" marL="0" rtl="0">
                        <a:spcBef>
                          <a:spcPts val="0"/>
                        </a:spcBef>
                        <a:spcAft>
                          <a:spcPts val="0"/>
                        </a:spcAft>
                        <a:buNone/>
                      </a:pPr>
                      <a:r>
                        <a:rPr lang="es-ES" sz="1100"/>
                        <a:t>2 de 5)</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Planeación General. </a:t>
                      </a:r>
                      <a:endParaRPr sz="1100"/>
                    </a:p>
                  </a:txBody>
                  <a:tcPr marT="63500" marB="63500" marR="63500" marL="63500"/>
                </a:tc>
                <a:tc>
                  <a:txBody>
                    <a:bodyPr>
                      <a:noAutofit/>
                    </a:bodyPr>
                    <a:lstStyle/>
                    <a:p>
                      <a:pPr indent="0" lvl="0" marL="0" rtl="0">
                        <a:spcBef>
                          <a:spcPts val="0"/>
                        </a:spcBef>
                        <a:spcAft>
                          <a:spcPts val="0"/>
                        </a:spcAft>
                        <a:buNone/>
                      </a:pPr>
                      <a:r>
                        <a:rPr lang="es-ES" sz="1100"/>
                        <a:t>Formato elegido por la Institución en PDF, aprobado y recibido de parte del experto en computación. Claro y completo.</a:t>
                      </a:r>
                      <a:endParaRPr sz="1100"/>
                    </a:p>
                    <a:p>
                      <a:pPr indent="0" lvl="0" marL="0" rtl="0">
                        <a:spcBef>
                          <a:spcPts val="0"/>
                        </a:spcBef>
                        <a:spcAft>
                          <a:spcPts val="0"/>
                        </a:spcAft>
                        <a:buNone/>
                      </a:pPr>
                      <a:r>
                        <a:rPr lang="es-ES" sz="1100"/>
                        <a:t>En el caso del proyecto actual </a:t>
                      </a:r>
                      <a:r>
                        <a:rPr b="1" lang="es-ES" sz="1100"/>
                        <a:t>puede ser el</a:t>
                      </a:r>
                      <a:endParaRPr b="1" sz="1100"/>
                    </a:p>
                    <a:p>
                      <a:pPr indent="0" lvl="0" marL="0" rtl="0">
                        <a:spcBef>
                          <a:spcPts val="0"/>
                        </a:spcBef>
                        <a:spcAft>
                          <a:spcPts val="0"/>
                        </a:spcAft>
                        <a:buNone/>
                      </a:pPr>
                      <a:r>
                        <a:rPr b="1" lang="es-ES" sz="1100"/>
                        <a:t>Producto 8.</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c>
                  <a:txBody>
                    <a:bodyPr>
                      <a:noAutofit/>
                    </a:bodyPr>
                    <a:lstStyle/>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t/>
                      </a:r>
                      <a:endParaRPr sz="1100"/>
                    </a:p>
                  </a:txBody>
                  <a:tcPr marT="63500" marB="63500" marR="63500" marL="63500"/>
                </a:tc>
              </a:tr>
              <a:tr h="3436650">
                <a:tc vMerge="1"/>
                <a:tc>
                  <a:txBody>
                    <a:bodyPr>
                      <a:noAutofit/>
                    </a:bodyPr>
                    <a:lstStyle/>
                    <a:p>
                      <a:pPr indent="0" lvl="0" marL="0" rtl="0">
                        <a:spcBef>
                          <a:spcPts val="0"/>
                        </a:spcBef>
                        <a:spcAft>
                          <a:spcPts val="0"/>
                        </a:spcAft>
                        <a:buNone/>
                      </a:pPr>
                      <a:r>
                        <a:rPr lang="es-ES" sz="1100"/>
                        <a:t>Planeación día a día. </a:t>
                      </a:r>
                      <a:endParaRPr sz="1100"/>
                    </a:p>
                  </a:txBody>
                  <a:tcPr marT="63500" marB="63500" marR="63500" marL="63500">
                    <a:lnB cap="flat" cmpd="sng" w="12700">
                      <a:solidFill>
                        <a:srgbClr val="000000"/>
                      </a:solidFill>
                      <a:prstDash val="solid"/>
                      <a:round/>
                      <a:headEnd len="sm" w="sm" type="none"/>
                      <a:tailEnd len="sm" w="sm" type="none"/>
                    </a:lnB>
                  </a:tcPr>
                </a:tc>
                <a:tc>
                  <a:txBody>
                    <a:bodyPr>
                      <a:noAutofit/>
                    </a:bodyPr>
                    <a:lstStyle/>
                    <a:p>
                      <a:pPr indent="0" lvl="0" marL="0" rtl="0">
                        <a:spcBef>
                          <a:spcPts val="0"/>
                        </a:spcBef>
                        <a:spcAft>
                          <a:spcPts val="0"/>
                        </a:spcAft>
                        <a:buNone/>
                      </a:pPr>
                      <a:r>
                        <a:rPr lang="es-ES" sz="1100"/>
                        <a:t>Formato elegido por la Institución, en </a:t>
                      </a:r>
                      <a:r>
                        <a:rPr b="1" lang="es-ES" sz="1100"/>
                        <a:t>PDF</a:t>
                      </a:r>
                      <a:r>
                        <a:rPr lang="es-ES" sz="1100"/>
                        <a:t>, aprobado y recibido de parte del experto en</a:t>
                      </a:r>
                      <a:endParaRPr sz="1100"/>
                    </a:p>
                    <a:p>
                      <a:pPr indent="0" lvl="0" marL="0" rtl="0">
                        <a:spcBef>
                          <a:spcPts val="0"/>
                        </a:spcBef>
                        <a:spcAft>
                          <a:spcPts val="0"/>
                        </a:spcAft>
                        <a:buNone/>
                      </a:pPr>
                      <a:r>
                        <a:rPr lang="es-ES" sz="1100"/>
                        <a:t>Computación.</a:t>
                      </a:r>
                      <a:endParaRPr sz="1100"/>
                    </a:p>
                    <a:p>
                      <a:pPr indent="0" lvl="0" marL="0" rtl="0">
                        <a:spcBef>
                          <a:spcPts val="0"/>
                        </a:spcBef>
                        <a:spcAft>
                          <a:spcPts val="0"/>
                        </a:spcAft>
                        <a:buNone/>
                      </a:pPr>
                      <a:r>
                        <a:t/>
                      </a:r>
                      <a:endParaRPr sz="1100"/>
                    </a:p>
                    <a:p>
                      <a:pPr indent="0" lvl="0" marL="0" rtl="0">
                        <a:spcBef>
                          <a:spcPts val="0"/>
                        </a:spcBef>
                        <a:spcAft>
                          <a:spcPts val="0"/>
                        </a:spcAft>
                        <a:buNone/>
                      </a:pPr>
                      <a:r>
                        <a:rPr lang="es-ES" sz="1100"/>
                        <a:t>Los datos se asentarán en el formato</a:t>
                      </a:r>
                      <a:endParaRPr sz="1100"/>
                    </a:p>
                    <a:p>
                      <a:pPr indent="0" lvl="0" marL="0" rtl="0">
                        <a:spcBef>
                          <a:spcPts val="0"/>
                        </a:spcBef>
                        <a:spcAft>
                          <a:spcPts val="0"/>
                        </a:spcAft>
                        <a:buNone/>
                      </a:pPr>
                      <a:r>
                        <a:rPr lang="es-ES" sz="1100"/>
                        <a:t>modificable, guardado en la propia</a:t>
                      </a:r>
                      <a:endParaRPr sz="1100"/>
                    </a:p>
                    <a:p>
                      <a:pPr indent="0" lvl="0" marL="0" rtl="0">
                        <a:spcBef>
                          <a:spcPts val="0"/>
                        </a:spcBef>
                        <a:spcAft>
                          <a:spcPts val="0"/>
                        </a:spcAft>
                        <a:buNone/>
                      </a:pPr>
                      <a:r>
                        <a:rPr lang="es-ES" sz="1100"/>
                        <a:t>computadora, al inicio del curso 2018-2019.</a:t>
                      </a:r>
                      <a:endParaRPr sz="1100"/>
                    </a:p>
                    <a:p>
                      <a:pPr indent="0" lvl="0" marL="0" rtl="0">
                        <a:spcBef>
                          <a:spcPts val="0"/>
                        </a:spcBef>
                        <a:spcAft>
                          <a:spcPts val="0"/>
                        </a:spcAft>
                        <a:buNone/>
                      </a:pPr>
                      <a:r>
                        <a:rPr lang="es-ES" sz="1100"/>
                        <a:t>Puede optarse por el formato para el Programa</a:t>
                      </a:r>
                      <a:endParaRPr sz="1100"/>
                    </a:p>
                    <a:p>
                      <a:pPr indent="0" lvl="0" marL="0" rtl="0">
                        <a:spcBef>
                          <a:spcPts val="0"/>
                        </a:spcBef>
                        <a:spcAft>
                          <a:spcPts val="0"/>
                        </a:spcAft>
                        <a:buNone/>
                      </a:pPr>
                      <a:r>
                        <a:rPr lang="es-ES" sz="1100"/>
                        <a:t>operativo/Plan de clase, que se utilice en la institución.</a:t>
                      </a:r>
                      <a:endParaRPr sz="1100"/>
                    </a:p>
                  </a:txBody>
                  <a:tcPr marT="63500" marB="63500" marR="63500" marL="63500">
                    <a:lnB cap="flat" cmpd="sng" w="12700">
                      <a:solidFill>
                        <a:srgbClr val="000000"/>
                      </a:solidFill>
                      <a:prstDash val="solid"/>
                      <a:round/>
                      <a:headEnd len="sm" w="sm" type="none"/>
                      <a:tailEnd len="sm" w="sm" type="none"/>
                    </a:lnB>
                  </a:tcPr>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lnB cap="flat" cmpd="sng" w="12700">
                      <a:solidFill>
                        <a:srgbClr val="000000"/>
                      </a:solidFill>
                      <a:prstDash val="solid"/>
                      <a:round/>
                      <a:headEnd len="sm" w="sm" type="none"/>
                      <a:tailEnd len="sm" w="sm" type="none"/>
                    </a:lnB>
                  </a:tcPr>
                </a:tc>
                <a:tc>
                  <a:txBody>
                    <a:bodyPr>
                      <a:noAutofit/>
                    </a:bodyPr>
                    <a:lstStyle/>
                    <a:p>
                      <a:pPr indent="0" lvl="0" marL="0" rtl="0">
                        <a:spcBef>
                          <a:spcPts val="0"/>
                        </a:spcBef>
                        <a:spcAft>
                          <a:spcPts val="0"/>
                        </a:spcAft>
                        <a:buNone/>
                      </a:pPr>
                      <a:r>
                        <a:t/>
                      </a:r>
                      <a:endParaRPr sz="1100"/>
                    </a:p>
                  </a:txBody>
                  <a:tcPr marT="63500" marB="63500" marR="63500" marL="63500">
                    <a:lnB cap="flat" cmpd="sng" w="12700">
                      <a:solidFill>
                        <a:srgbClr val="000000"/>
                      </a:solidFill>
                      <a:prstDash val="solid"/>
                      <a:round/>
                      <a:headEnd len="sm" w="sm" type="none"/>
                      <a:tailEnd len="sm" w="sm" type="none"/>
                    </a:lnB>
                  </a:tcPr>
                </a:tc>
                <a:tc>
                  <a:txBody>
                    <a:bodyPr>
                      <a:noAutofit/>
                    </a:bodyPr>
                    <a:lstStyle/>
                    <a:p>
                      <a:pPr indent="0" lvl="0" marL="0" rtl="0">
                        <a:spcBef>
                          <a:spcPts val="0"/>
                        </a:spcBef>
                        <a:spcAft>
                          <a:spcPts val="0"/>
                        </a:spcAft>
                        <a:buNone/>
                      </a:pPr>
                      <a:r>
                        <a:t/>
                      </a:r>
                      <a:endParaRPr sz="1100"/>
                    </a:p>
                  </a:txBody>
                  <a:tcPr marT="63500" marB="63500" marR="63500" marL="63500">
                    <a:lnB cap="flat" cmpd="sng" w="12700">
                      <a:solidFill>
                        <a:srgbClr val="000000"/>
                      </a:solidFill>
                      <a:prstDash val="solid"/>
                      <a:round/>
                      <a:headEnd len="sm" w="sm" type="none"/>
                      <a:tailEnd len="sm" w="sm" type="none"/>
                    </a:lnB>
                  </a:tcPr>
                </a:tc>
              </a:tr>
              <a:tr h="510300">
                <a:tc vMerge="1"/>
                <a:tc>
                  <a:txBody>
                    <a:bodyPr>
                      <a:noAutofit/>
                    </a:bodyPr>
                    <a:lstStyle/>
                    <a:p>
                      <a:pPr indent="0" lvl="0" marL="0" rtl="0">
                        <a:spcBef>
                          <a:spcPts val="0"/>
                        </a:spcBef>
                        <a:spcAft>
                          <a:spcPts val="0"/>
                        </a:spcAft>
                        <a:buNone/>
                      </a:pPr>
                      <a:r>
                        <a:rPr lang="es-ES" sz="1100"/>
                        <a:t>Evaluación. </a:t>
                      </a:r>
                      <a:endParaRPr sz="1100"/>
                    </a:p>
                    <a:p>
                      <a:pPr indent="0" lvl="0" marL="0" rtl="0">
                        <a:spcBef>
                          <a:spcPts val="0"/>
                        </a:spcBef>
                        <a:spcAft>
                          <a:spcPts val="0"/>
                        </a:spcAft>
                        <a:buNone/>
                      </a:pPr>
                      <a:r>
                        <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spcBef>
                          <a:spcPts val="0"/>
                        </a:spcBef>
                        <a:spcAft>
                          <a:spcPts val="0"/>
                        </a:spcAft>
                        <a:buNone/>
                      </a:pPr>
                      <a:r>
                        <a:rPr b="1" lang="es-ES" sz="1100"/>
                        <a:t>En el P.8. Apartado IV.5.</a:t>
                      </a:r>
                      <a:r>
                        <a:rPr lang="es-ES" sz="1100"/>
                        <a:t> Si el equipo de trabajo eligió un Formato para tal fin.</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100"/>
                        <a:buFont typeface="Arial"/>
                        <a:buNone/>
                      </a:pPr>
                      <a:r>
                        <a:rPr lang="es-ES" sz="1100">
                          <a:solidFill>
                            <a:schemeClr val="dk1"/>
                          </a:solidFill>
                          <a:latin typeface="Arimo"/>
                          <a:ea typeface="Arimo"/>
                          <a:cs typeface="Arimo"/>
                          <a:sym typeface="Arimo"/>
                        </a:rPr>
                        <a:t>✓</a:t>
                      </a:r>
                      <a:endParaRPr sz="1100">
                        <a:solidFill>
                          <a:schemeClr val="dk1"/>
                        </a:solidFill>
                      </a:endParaRPr>
                    </a:p>
                    <a:p>
                      <a:pPr indent="0" lvl="0" marL="0" rtl="0">
                        <a:spcBef>
                          <a:spcPts val="0"/>
                        </a:spcBef>
                        <a:spcAft>
                          <a:spcPts val="0"/>
                        </a:spcAft>
                        <a:buNone/>
                      </a:pPr>
                      <a:r>
                        <a:t/>
                      </a:r>
                      <a:endParaRPr sz="1100"/>
                    </a:p>
                  </a:txBody>
                  <a:tcPr marT="91425" marB="91425"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spcBef>
                          <a:spcPts val="0"/>
                        </a:spcBef>
                        <a:spcAft>
                          <a:spcPts val="0"/>
                        </a:spcAft>
                        <a:buNone/>
                      </a:pPr>
                      <a:r>
                        <a:t/>
                      </a:r>
                      <a:endParaRPr sz="1100"/>
                    </a:p>
                  </a:txBody>
                  <a:tcPr marT="91425" marB="91425"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spcBef>
                          <a:spcPts val="0"/>
                        </a:spcBef>
                        <a:spcAft>
                          <a:spcPts val="0"/>
                        </a:spcAft>
                        <a:buNone/>
                      </a:pPr>
                      <a:r>
                        <a:t/>
                      </a:r>
                      <a:endParaRPr sz="1100"/>
                    </a:p>
                  </a:txBody>
                  <a:tcPr marT="91425" marB="91425"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88925">
                <a:tc vMerge="1"/>
                <a:tc>
                  <a:txBody>
                    <a:bodyPr>
                      <a:noAutofit/>
                    </a:bodyPr>
                    <a:lstStyle/>
                    <a:p>
                      <a:pPr indent="0" lvl="0" marL="0" rtl="0">
                        <a:spcBef>
                          <a:spcPts val="0"/>
                        </a:spcBef>
                        <a:spcAft>
                          <a:spcPts val="0"/>
                        </a:spcAft>
                        <a:buClr>
                          <a:schemeClr val="dk1"/>
                        </a:buClr>
                        <a:buSzPts val="1100"/>
                        <a:buFont typeface="Arial"/>
                        <a:buNone/>
                      </a:pPr>
                      <a:r>
                        <a:rPr lang="es-ES" sz="1100">
                          <a:solidFill>
                            <a:schemeClr val="dk1"/>
                          </a:solidFill>
                        </a:rPr>
                        <a:t>Autoevaluación y</a:t>
                      </a:r>
                      <a:endParaRPr sz="1100">
                        <a:solidFill>
                          <a:schemeClr val="dk1"/>
                        </a:solidFill>
                      </a:endParaRPr>
                    </a:p>
                    <a:p>
                      <a:pPr indent="0" lvl="0" marL="0" rtl="0">
                        <a:spcBef>
                          <a:spcPts val="0"/>
                        </a:spcBef>
                        <a:spcAft>
                          <a:spcPts val="0"/>
                        </a:spcAft>
                        <a:buClr>
                          <a:schemeClr val="dk1"/>
                        </a:buClr>
                        <a:buSzPts val="1100"/>
                        <a:buFont typeface="Arial"/>
                        <a:buNone/>
                      </a:pPr>
                      <a:r>
                        <a:rPr lang="es-ES" sz="1100">
                          <a:solidFill>
                            <a:schemeClr val="dk1"/>
                          </a:solidFill>
                        </a:rPr>
                        <a:t>coevaluación.</a:t>
                      </a:r>
                      <a:endParaRPr sz="1100">
                        <a:solidFill>
                          <a:schemeClr val="dk1"/>
                        </a:solidFill>
                      </a:endParaRPr>
                    </a:p>
                    <a:p>
                      <a:pPr indent="0" lvl="0" marL="0" rtl="0">
                        <a:spcBef>
                          <a:spcPts val="0"/>
                        </a:spcBef>
                        <a:spcAft>
                          <a:spcPts val="0"/>
                        </a:spcAft>
                        <a:buClr>
                          <a:schemeClr val="dk1"/>
                        </a:buClr>
                        <a:buSzPts val="1100"/>
                        <a:buFont typeface="Arial"/>
                        <a:buNone/>
                      </a:pPr>
                      <a:r>
                        <a:t/>
                      </a:r>
                      <a:endParaRPr sz="1100">
                        <a:solidFill>
                          <a:schemeClr val="dk1"/>
                        </a:solidFill>
                      </a:endParaRPr>
                    </a:p>
                    <a:p>
                      <a:pPr indent="0" lvl="0" marL="0" rtl="0">
                        <a:spcBef>
                          <a:spcPts val="0"/>
                        </a:spcBef>
                        <a:spcAft>
                          <a:spcPts val="0"/>
                        </a:spcAft>
                        <a:buNone/>
                      </a:pPr>
                      <a:r>
                        <a:t/>
                      </a:r>
                      <a:endParaRPr sz="1100"/>
                    </a:p>
                  </a:txBody>
                  <a:tcPr marT="63500" marB="63500" marR="63500" marL="63500">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tcPr>
                </a:tc>
                <a:tc>
                  <a:txBody>
                    <a:bodyPr>
                      <a:noAutofit/>
                    </a:bodyPr>
                    <a:lstStyle/>
                    <a:p>
                      <a:pPr indent="0" lvl="0" marL="0" rtl="0">
                        <a:spcBef>
                          <a:spcPts val="0"/>
                        </a:spcBef>
                        <a:spcAft>
                          <a:spcPts val="0"/>
                        </a:spcAft>
                        <a:buNone/>
                      </a:pPr>
                      <a:r>
                        <a:rPr b="1" lang="es-ES" sz="1100"/>
                        <a:t>En el P.8. Apartado IV.5.</a:t>
                      </a:r>
                      <a:r>
                        <a:rPr lang="es-ES" sz="1100"/>
                        <a:t> Si el equipo de trabajo</a:t>
                      </a:r>
                      <a:endParaRPr sz="1100"/>
                    </a:p>
                    <a:p>
                      <a:pPr indent="0" lvl="0" marL="0" rtl="0">
                        <a:spcBef>
                          <a:spcPts val="0"/>
                        </a:spcBef>
                        <a:spcAft>
                          <a:spcPts val="0"/>
                        </a:spcAft>
                        <a:buNone/>
                      </a:pPr>
                      <a:r>
                        <a:rPr lang="es-ES" sz="1100"/>
                        <a:t>eligió un Formato para tal fin.</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100"/>
                        <a:buFont typeface="Arial"/>
                        <a:buNone/>
                      </a:pPr>
                      <a:r>
                        <a:rPr lang="es-ES" sz="1100">
                          <a:solidFill>
                            <a:schemeClr val="dk1"/>
                          </a:solidFill>
                          <a:latin typeface="Arimo"/>
                          <a:ea typeface="Arimo"/>
                          <a:cs typeface="Arimo"/>
                          <a:sym typeface="Arimo"/>
                        </a:rPr>
                        <a:t>✓</a:t>
                      </a:r>
                      <a:endParaRPr sz="1100">
                        <a:solidFill>
                          <a:schemeClr val="dk1"/>
                        </a:solidFill>
                      </a:endParaRPr>
                    </a:p>
                    <a:p>
                      <a:pPr indent="0" lvl="0" marL="0" rtl="0">
                        <a:spcBef>
                          <a:spcPts val="0"/>
                        </a:spcBef>
                        <a:spcAft>
                          <a:spcPts val="0"/>
                        </a:spcAft>
                        <a:buNone/>
                      </a:pPr>
                      <a:r>
                        <a:t/>
                      </a:r>
                      <a:endParaRPr sz="1100"/>
                    </a:p>
                  </a:txBody>
                  <a:tcPr marT="91425" marB="91425"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spcBef>
                          <a:spcPts val="0"/>
                        </a:spcBef>
                        <a:spcAft>
                          <a:spcPts val="0"/>
                        </a:spcAft>
                        <a:buNone/>
                      </a:pPr>
                      <a:r>
                        <a:t/>
                      </a:r>
                      <a:endParaRPr sz="1100"/>
                    </a:p>
                  </a:txBody>
                  <a:tcPr marT="91425" marB="91425"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spcBef>
                          <a:spcPts val="0"/>
                        </a:spcBef>
                        <a:spcAft>
                          <a:spcPts val="0"/>
                        </a:spcAft>
                        <a:buNone/>
                      </a:pPr>
                      <a:r>
                        <a:t/>
                      </a:r>
                      <a:endParaRPr sz="1100"/>
                    </a:p>
                  </a:txBody>
                  <a:tcPr marT="91425" marB="91425"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33950">
                <a:tc vMerge="1"/>
                <a:tc>
                  <a:txBody>
                    <a:bodyPr>
                      <a:noAutofit/>
                    </a:bodyPr>
                    <a:lstStyle/>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t/>
                      </a:r>
                      <a:endParaRPr sz="1100"/>
                    </a:p>
                  </a:txBody>
                  <a:tcPr marT="63500" marB="63500" marR="63500" marL="63500">
                    <a:lnT cap="flat" cmpd="sng" w="12700">
                      <a:solidFill>
                        <a:srgbClr val="000000"/>
                      </a:solidFill>
                      <a:prstDash val="solid"/>
                      <a:round/>
                      <a:headEnd len="sm" w="sm" type="none"/>
                      <a:tailEnd len="sm" w="sm" type="none"/>
                    </a:lnT>
                  </a:tcPr>
                </a:tc>
                <a:tc>
                  <a:txBody>
                    <a:bodyPr>
                      <a:noAutofit/>
                    </a:bodyPr>
                    <a:lstStyle/>
                    <a:p>
                      <a:pPr indent="0" lvl="0" marL="0" rtl="0" algn="ctr">
                        <a:spcBef>
                          <a:spcPts val="0"/>
                        </a:spcBef>
                        <a:spcAft>
                          <a:spcPts val="0"/>
                        </a:spcAft>
                        <a:buNone/>
                      </a:pPr>
                      <a:r>
                        <a:t/>
                      </a:r>
                      <a:endParaRPr sz="1100"/>
                    </a:p>
                  </a:txBody>
                  <a:tcPr marT="63500" marB="63500" marR="63500" marL="63500">
                    <a:lnT cap="flat" cmpd="sng" w="12700">
                      <a:solidFill>
                        <a:srgbClr val="000000"/>
                      </a:solidFill>
                      <a:prstDash val="solid"/>
                      <a:round/>
                      <a:headEnd len="sm" w="sm" type="none"/>
                      <a:tailEnd len="sm" w="sm" type="none"/>
                    </a:lnT>
                  </a:tcPr>
                </a:tc>
                <a:tc>
                  <a:txBody>
                    <a:bodyPr>
                      <a:noAutofit/>
                    </a:bodyPr>
                    <a:lstStyle/>
                    <a:p>
                      <a:pPr indent="0" lvl="0" marL="0" rtl="0" algn="ctr">
                        <a:spcBef>
                          <a:spcPts val="0"/>
                        </a:spcBef>
                        <a:spcAft>
                          <a:spcPts val="0"/>
                        </a:spcAft>
                        <a:buNone/>
                      </a:pPr>
                      <a:r>
                        <a:t/>
                      </a:r>
                      <a:endParaRPr sz="1100"/>
                    </a:p>
                  </a:txBody>
                  <a:tcPr marT="63500" marB="63500" marR="63500" marL="63500">
                    <a:lnT cap="flat" cmpd="sng" w="12700">
                      <a:solidFill>
                        <a:srgbClr val="000000"/>
                      </a:solidFill>
                      <a:prstDash val="solid"/>
                      <a:round/>
                      <a:headEnd len="sm" w="sm" type="none"/>
                      <a:tailEnd len="sm" w="sm" type="none"/>
                    </a:lnT>
                  </a:tcPr>
                </a:tc>
                <a:tc>
                  <a:txBody>
                    <a:bodyPr>
                      <a:noAutofit/>
                    </a:bodyPr>
                    <a:lstStyle/>
                    <a:p>
                      <a:pPr indent="0" lvl="0" marL="0" rtl="0" algn="ctr">
                        <a:spcBef>
                          <a:spcPts val="0"/>
                        </a:spcBef>
                        <a:spcAft>
                          <a:spcPts val="0"/>
                        </a:spcAft>
                        <a:buNone/>
                      </a:pPr>
                      <a:r>
                        <a:t/>
                      </a:r>
                      <a:endParaRPr sz="1100"/>
                    </a:p>
                  </a:txBody>
                  <a:tcPr marT="63500" marB="63500" marR="63500" marL="63500">
                    <a:lnT cap="flat" cmpd="sng" w="12700">
                      <a:solidFill>
                        <a:srgbClr val="000000"/>
                      </a:solidFill>
                      <a:prstDash val="solid"/>
                      <a:round/>
                      <a:headEnd len="sm" w="sm" type="none"/>
                      <a:tailEnd len="sm" w="sm" type="none"/>
                    </a:lnT>
                  </a:tcPr>
                </a:tc>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6" name="Shape 776"/>
        <p:cNvGrpSpPr/>
        <p:nvPr/>
      </p:nvGrpSpPr>
      <p:grpSpPr>
        <a:xfrm>
          <a:off x="0" y="0"/>
          <a:ext cx="0" cy="0"/>
          <a:chOff x="0" y="0"/>
          <a:chExt cx="0" cy="0"/>
        </a:xfrm>
      </p:grpSpPr>
      <p:graphicFrame>
        <p:nvGraphicFramePr>
          <p:cNvPr id="777" name="Shape 777"/>
          <p:cNvGraphicFramePr/>
          <p:nvPr/>
        </p:nvGraphicFramePr>
        <p:xfrm>
          <a:off x="152400" y="152400"/>
          <a:ext cx="3000000" cy="3000000"/>
        </p:xfrm>
        <a:graphic>
          <a:graphicData uri="http://schemas.openxmlformats.org/drawingml/2006/table">
            <a:tbl>
              <a:tblPr>
                <a:noFill/>
                <a:tableStyleId>{48F37FE1-A039-4321-AB5F-0E5E6210088E}</a:tableStyleId>
              </a:tblPr>
              <a:tblGrid>
                <a:gridCol w="2248625"/>
                <a:gridCol w="2247650"/>
                <a:gridCol w="2247650"/>
                <a:gridCol w="2247650"/>
              </a:tblGrid>
              <a:tr h="2917725">
                <a:tc rowSpan="2">
                  <a:txBody>
                    <a:bodyPr>
                      <a:noAutofit/>
                    </a:bodyPr>
                    <a:lstStyle/>
                    <a:p>
                      <a:pPr indent="0" lvl="0" marL="0" rtl="0">
                        <a:spcBef>
                          <a:spcPts val="0"/>
                        </a:spcBef>
                        <a:spcAft>
                          <a:spcPts val="0"/>
                        </a:spcAft>
                        <a:buNone/>
                      </a:pPr>
                      <a:r>
                        <a:rPr lang="es-ES" sz="1100"/>
                        <a:t>5.h</a:t>
                      </a:r>
                      <a:endParaRPr sz="1100"/>
                    </a:p>
                    <a:p>
                      <a:pPr indent="0" lvl="0" marL="0" rtl="0">
                        <a:spcBef>
                          <a:spcPts val="0"/>
                        </a:spcBef>
                        <a:spcAft>
                          <a:spcPts val="0"/>
                        </a:spcAft>
                        <a:buNone/>
                      </a:pPr>
                      <a:r>
                        <a:rPr lang="es-ES" sz="1100"/>
                        <a:t>(2 o 1)</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Reflexión. Grupo</a:t>
                      </a:r>
                      <a:endParaRPr sz="1100"/>
                    </a:p>
                    <a:p>
                      <a:pPr indent="0" lvl="0" marL="0" rtl="0">
                        <a:spcBef>
                          <a:spcPts val="0"/>
                        </a:spcBef>
                        <a:spcAft>
                          <a:spcPts val="0"/>
                        </a:spcAft>
                        <a:buNone/>
                      </a:pPr>
                      <a:r>
                        <a:rPr lang="es-ES" sz="1100"/>
                        <a:t>interdisciplinario.</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b="1" lang="es-ES" sz="1100"/>
                        <a:t>Documento realizado en la propia ISI</a:t>
                      </a:r>
                      <a:r>
                        <a:rPr lang="es-ES" sz="1100"/>
                        <a:t>. Puntos</a:t>
                      </a:r>
                      <a:endParaRPr sz="1100"/>
                    </a:p>
                    <a:p>
                      <a:pPr indent="0" lvl="0" marL="0" rtl="0">
                        <a:spcBef>
                          <a:spcPts val="0"/>
                        </a:spcBef>
                        <a:spcAft>
                          <a:spcPts val="0"/>
                        </a:spcAft>
                        <a:buNone/>
                      </a:pPr>
                      <a:r>
                        <a:rPr lang="es-ES" sz="1100"/>
                        <a:t>acordados en la reunión con el Coordinador de</a:t>
                      </a:r>
                      <a:endParaRPr sz="1100"/>
                    </a:p>
                    <a:p>
                      <a:pPr indent="0" lvl="0" marL="0" rtl="0">
                        <a:spcBef>
                          <a:spcPts val="0"/>
                        </a:spcBef>
                        <a:spcAft>
                          <a:spcPts val="0"/>
                        </a:spcAft>
                        <a:buNone/>
                      </a:pPr>
                      <a:r>
                        <a:rPr lang="es-ES" sz="1100"/>
                        <a:t>conexiones y los representantes de proyectos</a:t>
                      </a:r>
                      <a:endParaRPr sz="1100"/>
                    </a:p>
                    <a:p>
                      <a:pPr indent="0" lvl="0" marL="0" rtl="0">
                        <a:spcBef>
                          <a:spcPts val="0"/>
                        </a:spcBef>
                        <a:spcAft>
                          <a:spcPts val="0"/>
                        </a:spcAft>
                        <a:buNone/>
                      </a:pPr>
                      <a:r>
                        <a:rPr lang="es-ES" sz="1100"/>
                        <a:t>interdisciplinarios de cada Institución, sobre:</a:t>
                      </a:r>
                      <a:endParaRPr sz="1100"/>
                    </a:p>
                    <a:p>
                      <a:pPr indent="0" lvl="0" marL="0" rtl="0">
                        <a:spcBef>
                          <a:spcPts val="0"/>
                        </a:spcBef>
                        <a:spcAft>
                          <a:spcPts val="0"/>
                        </a:spcAft>
                        <a:buNone/>
                      </a:pPr>
                      <a:r>
                        <a:rPr b="1" lang="es-ES" sz="1100"/>
                        <a:t>Propios</a:t>
                      </a:r>
                      <a:r>
                        <a:rPr lang="es-ES" sz="1100"/>
                        <a:t> avances, tropiezos y soluciones a éstos.</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r h="3659150">
                <a:tc vMerge="1"/>
                <a:tc>
                  <a:txBody>
                    <a:bodyPr>
                      <a:noAutofit/>
                    </a:bodyPr>
                    <a:lstStyle/>
                    <a:p>
                      <a:pPr indent="0" lvl="0" marL="0" rtl="0">
                        <a:spcBef>
                          <a:spcPts val="0"/>
                        </a:spcBef>
                        <a:spcAft>
                          <a:spcPts val="0"/>
                        </a:spcAft>
                        <a:buNone/>
                      </a:pPr>
                      <a:r>
                        <a:rPr lang="es-ES" sz="1100"/>
                        <a:t>Reflexión. Reunión de Zona.</a:t>
                      </a:r>
                      <a:endParaRPr sz="1100"/>
                    </a:p>
                    <a:p>
                      <a:pPr indent="0" lvl="0" marL="0" rtl="0">
                        <a:spcBef>
                          <a:spcPts val="0"/>
                        </a:spcBef>
                        <a:spcAft>
                          <a:spcPts val="0"/>
                        </a:spcAft>
                        <a:buNone/>
                      </a:pPr>
                      <a:r>
                        <a:rPr lang="es-ES" sz="1100"/>
                        <a:t>(De no haber tenido reunión</a:t>
                      </a:r>
                      <a:endParaRPr sz="1100"/>
                    </a:p>
                    <a:p>
                      <a:pPr indent="0" lvl="0" marL="0" rtl="0">
                        <a:spcBef>
                          <a:spcPts val="0"/>
                        </a:spcBef>
                        <a:spcAft>
                          <a:spcPts val="0"/>
                        </a:spcAft>
                        <a:buNone/>
                      </a:pPr>
                      <a:r>
                        <a:rPr lang="es-ES" sz="1100"/>
                        <a:t>de zona, sólo el anterior).</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Tener en cuenta los propios avances, tropiezos y soluciones a los mismos, en cuanto a:</a:t>
                      </a:r>
                      <a:endParaRPr sz="1100"/>
                    </a:p>
                    <a:p>
                      <a:pPr indent="0" lvl="0" marL="0" rtl="0">
                        <a:spcBef>
                          <a:spcPts val="0"/>
                        </a:spcBef>
                        <a:spcAft>
                          <a:spcPts val="0"/>
                        </a:spcAft>
                        <a:buNone/>
                      </a:pPr>
                      <a:r>
                        <a:rPr lang="es-ES" sz="1100"/>
                        <a:t>1. Trabajo cooperativo de los profesores.</a:t>
                      </a:r>
                      <a:endParaRPr sz="1100"/>
                    </a:p>
                    <a:p>
                      <a:pPr indent="0" lvl="0" marL="0" rtl="0">
                        <a:spcBef>
                          <a:spcPts val="0"/>
                        </a:spcBef>
                        <a:spcAft>
                          <a:spcPts val="0"/>
                        </a:spcAft>
                        <a:buNone/>
                      </a:pPr>
                      <a:r>
                        <a:rPr lang="es-ES" sz="1100"/>
                        <a:t>2. Proceso de planeación de las propuestas</a:t>
                      </a:r>
                      <a:endParaRPr sz="1100"/>
                    </a:p>
                    <a:p>
                      <a:pPr indent="0" lvl="0" marL="0" rtl="0">
                        <a:spcBef>
                          <a:spcPts val="0"/>
                        </a:spcBef>
                        <a:spcAft>
                          <a:spcPts val="0"/>
                        </a:spcAft>
                        <a:buNone/>
                      </a:pPr>
                      <a:r>
                        <a:rPr lang="es-ES" sz="1100"/>
                        <a:t>para proyectos. interdisciplinarios.</a:t>
                      </a:r>
                      <a:endParaRPr sz="1100"/>
                    </a:p>
                    <a:p>
                      <a:pPr indent="0" lvl="0" marL="0" rtl="0">
                        <a:spcBef>
                          <a:spcPts val="0"/>
                        </a:spcBef>
                        <a:spcAft>
                          <a:spcPts val="0"/>
                        </a:spcAft>
                        <a:buNone/>
                      </a:pPr>
                      <a:r>
                        <a:rPr lang="es-ES" sz="1100"/>
                        <a:t>3. Puntos a tomarse en cuenta para la</a:t>
                      </a:r>
                      <a:endParaRPr sz="1100"/>
                    </a:p>
                    <a:p>
                      <a:pPr indent="0" lvl="0" marL="0" rtl="0">
                        <a:spcBef>
                          <a:spcPts val="0"/>
                        </a:spcBef>
                        <a:spcAft>
                          <a:spcPts val="0"/>
                        </a:spcAft>
                        <a:buNone/>
                      </a:pPr>
                      <a:r>
                        <a:rPr lang="es-ES" sz="1100"/>
                        <a:t>implementación de proyectos Interdisciplinarios</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1" name="Shape 781"/>
        <p:cNvGrpSpPr/>
        <p:nvPr/>
      </p:nvGrpSpPr>
      <p:grpSpPr>
        <a:xfrm>
          <a:off x="0" y="0"/>
          <a:ext cx="0" cy="0"/>
          <a:chOff x="0" y="0"/>
          <a:chExt cx="0" cy="0"/>
        </a:xfrm>
      </p:grpSpPr>
      <p:graphicFrame>
        <p:nvGraphicFramePr>
          <p:cNvPr id="782" name="Shape 782"/>
          <p:cNvGraphicFramePr/>
          <p:nvPr/>
        </p:nvGraphicFramePr>
        <p:xfrm>
          <a:off x="-159700" y="0"/>
          <a:ext cx="3000000" cy="3000000"/>
        </p:xfrm>
        <a:graphic>
          <a:graphicData uri="http://schemas.openxmlformats.org/drawingml/2006/table">
            <a:tbl>
              <a:tblPr>
                <a:noFill/>
                <a:tableStyleId>{48F37FE1-A039-4321-AB5F-0E5E6210088E}</a:tableStyleId>
              </a:tblPr>
              <a:tblGrid>
                <a:gridCol w="1709425"/>
                <a:gridCol w="2129025"/>
                <a:gridCol w="3709025"/>
                <a:gridCol w="1150225"/>
                <a:gridCol w="382850"/>
                <a:gridCol w="382850"/>
              </a:tblGrid>
              <a:tr h="547150">
                <a:tc rowSpan="12">
                  <a:txBody>
                    <a:bodyPr>
                      <a:noAutofit/>
                    </a:bodyPr>
                    <a:lstStyle/>
                    <a:p>
                      <a:pPr indent="0" lvl="0" marL="0" rtl="0">
                        <a:spcBef>
                          <a:spcPts val="0"/>
                        </a:spcBef>
                        <a:spcAft>
                          <a:spcPts val="0"/>
                        </a:spcAft>
                        <a:buNone/>
                      </a:pPr>
                      <a:r>
                        <a:rPr lang="es-ES" sz="1100"/>
                        <a:t>5.i</a:t>
                      </a:r>
                      <a:endParaRPr sz="1100"/>
                    </a:p>
                    <a:p>
                      <a:pPr indent="0" lvl="0" marL="0" rtl="0">
                        <a:spcBef>
                          <a:spcPts val="0"/>
                        </a:spcBef>
                        <a:spcAft>
                          <a:spcPts val="0"/>
                        </a:spcAft>
                        <a:buNone/>
                      </a:pPr>
                      <a:r>
                        <a:rPr lang="es-ES" sz="1100"/>
                        <a:t>Productos</a:t>
                      </a:r>
                      <a:endParaRPr sz="1100"/>
                    </a:p>
                    <a:p>
                      <a:pPr indent="0" lvl="0" marL="0" rtl="0">
                        <a:spcBef>
                          <a:spcPts val="0"/>
                        </a:spcBef>
                        <a:spcAft>
                          <a:spcPts val="0"/>
                        </a:spcAft>
                        <a:buNone/>
                      </a:pPr>
                      <a:r>
                        <a:rPr lang="es-ES" sz="1100"/>
                        <a:t>en orden consecu-</a:t>
                      </a:r>
                      <a:endParaRPr sz="1100"/>
                    </a:p>
                    <a:p>
                      <a:pPr indent="0" lvl="0" marL="0" rtl="0">
                        <a:spcBef>
                          <a:spcPts val="0"/>
                        </a:spcBef>
                        <a:spcAft>
                          <a:spcPts val="0"/>
                        </a:spcAft>
                        <a:buNone/>
                      </a:pPr>
                      <a:r>
                        <a:rPr lang="es-ES" sz="1100"/>
                        <a:t>tivo. del 4 en</a:t>
                      </a:r>
                      <a:endParaRPr sz="1100"/>
                    </a:p>
                    <a:p>
                      <a:pPr indent="0" lvl="0" marL="0" rtl="0">
                        <a:spcBef>
                          <a:spcPts val="0"/>
                        </a:spcBef>
                        <a:spcAft>
                          <a:spcPts val="0"/>
                        </a:spcAft>
                        <a:buNone/>
                      </a:pPr>
                      <a:r>
                        <a:rPr lang="es-ES" sz="1100"/>
                        <a:t>adelante.</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solidFill>
                            <a:srgbClr val="FF0000"/>
                          </a:solidFill>
                        </a:rPr>
                        <a:t>4.</a:t>
                      </a:r>
                      <a:r>
                        <a:rPr lang="es-ES" sz="1100"/>
                        <a:t> Organizador gráfico.</a:t>
                      </a:r>
                      <a:endParaRPr sz="1100"/>
                    </a:p>
                    <a:p>
                      <a:pPr indent="0" lvl="0" marL="0" rtl="0">
                        <a:spcBef>
                          <a:spcPts val="0"/>
                        </a:spcBef>
                        <a:spcAft>
                          <a:spcPts val="0"/>
                        </a:spcAft>
                        <a:buNone/>
                      </a:pPr>
                      <a:r>
                        <a:rPr lang="es-ES" sz="1100"/>
                        <a:t>Preguntas esenciales.</a:t>
                      </a:r>
                      <a:endParaRPr sz="1100"/>
                    </a:p>
                  </a:txBody>
                  <a:tcPr marT="63500" marB="63500" marR="63500" marL="63500"/>
                </a:tc>
                <a:tc>
                  <a:txBody>
                    <a:bodyPr>
                      <a:noAutofit/>
                    </a:bodyPr>
                    <a:lstStyle/>
                    <a:p>
                      <a:pPr indent="0" lvl="0" marL="0" rtl="0">
                        <a:spcBef>
                          <a:spcPts val="0"/>
                        </a:spcBef>
                        <a:spcAft>
                          <a:spcPts val="0"/>
                        </a:spcAft>
                        <a:buNone/>
                      </a:pPr>
                      <a:r>
                        <a:rPr lang="es-ES" sz="1100"/>
                        <a:t>Claro y completo.</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c>
                  <a:txBody>
                    <a:bodyPr>
                      <a:noAutofit/>
                    </a:bodyPr>
                    <a:lstStyle/>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t/>
                      </a:r>
                      <a:endParaRPr sz="1100"/>
                    </a:p>
                  </a:txBody>
                  <a:tcPr marT="63500" marB="63500" marR="63500" marL="63500"/>
                </a:tc>
              </a:tr>
              <a:tr h="547150">
                <a:tc vMerge="1"/>
                <a:tc>
                  <a:txBody>
                    <a:bodyPr>
                      <a:noAutofit/>
                    </a:bodyPr>
                    <a:lstStyle/>
                    <a:p>
                      <a:pPr indent="0" lvl="0" marL="0" rtl="0">
                        <a:spcBef>
                          <a:spcPts val="0"/>
                        </a:spcBef>
                        <a:spcAft>
                          <a:spcPts val="0"/>
                        </a:spcAft>
                        <a:buNone/>
                      </a:pPr>
                      <a:r>
                        <a:rPr lang="es-ES" sz="1100">
                          <a:solidFill>
                            <a:srgbClr val="FF0000"/>
                          </a:solidFill>
                        </a:rPr>
                        <a:t>5.</a:t>
                      </a:r>
                      <a:r>
                        <a:rPr lang="es-ES" sz="1100"/>
                        <a:t> Organizador gráfico.</a:t>
                      </a:r>
                      <a:endParaRPr sz="1100"/>
                    </a:p>
                    <a:p>
                      <a:pPr indent="0" lvl="0" marL="0" rtl="0">
                        <a:spcBef>
                          <a:spcPts val="0"/>
                        </a:spcBef>
                        <a:spcAft>
                          <a:spcPts val="0"/>
                        </a:spcAft>
                        <a:buNone/>
                      </a:pPr>
                      <a:r>
                        <a:rPr lang="es-ES" sz="1100"/>
                        <a:t>Proceso de Indagación.</a:t>
                      </a:r>
                      <a:endParaRPr sz="1100"/>
                    </a:p>
                  </a:txBody>
                  <a:tcPr marT="63500" marB="63500" marR="63500" marL="63500"/>
                </a:tc>
                <a:tc>
                  <a:txBody>
                    <a:bodyPr>
                      <a:noAutofit/>
                    </a:bodyPr>
                    <a:lstStyle/>
                    <a:p>
                      <a:pPr indent="0" lvl="0" marL="0" rtl="0">
                        <a:spcBef>
                          <a:spcPts val="0"/>
                        </a:spcBef>
                        <a:spcAft>
                          <a:spcPts val="0"/>
                        </a:spcAft>
                        <a:buNone/>
                      </a:pPr>
                      <a:r>
                        <a:rPr lang="es-ES" sz="1100"/>
                        <a:t>Claro y completo.</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c>
                  <a:txBody>
                    <a:bodyPr>
                      <a:noAutofit/>
                    </a:bodyPr>
                    <a:lstStyle/>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t/>
                      </a:r>
                      <a:endParaRPr sz="1100"/>
                    </a:p>
                  </a:txBody>
                  <a:tcPr marT="63500" marB="63500" marR="63500" marL="63500"/>
                </a:tc>
              </a:tr>
              <a:tr h="254625">
                <a:tc vMerge="1"/>
                <a:tc>
                  <a:txBody>
                    <a:bodyPr>
                      <a:noAutofit/>
                    </a:bodyPr>
                    <a:lstStyle/>
                    <a:p>
                      <a:pPr indent="0" lvl="0" marL="0" rtl="0">
                        <a:spcBef>
                          <a:spcPts val="0"/>
                        </a:spcBef>
                        <a:spcAft>
                          <a:spcPts val="0"/>
                        </a:spcAft>
                        <a:buNone/>
                      </a:pPr>
                      <a:r>
                        <a:rPr lang="es-ES" sz="1100">
                          <a:solidFill>
                            <a:srgbClr val="FF0000"/>
                          </a:solidFill>
                        </a:rPr>
                        <a:t>6.</a:t>
                      </a:r>
                      <a:r>
                        <a:rPr lang="es-ES" sz="1100"/>
                        <a:t> e) A.M.E. general.</a:t>
                      </a:r>
                      <a:endParaRPr sz="1100"/>
                    </a:p>
                  </a:txBody>
                  <a:tcPr marT="63500" marB="63500" marR="63500" marL="63500"/>
                </a:tc>
                <a:tc>
                  <a:txBody>
                    <a:bodyPr>
                      <a:noAutofit/>
                    </a:bodyPr>
                    <a:lstStyle/>
                    <a:p>
                      <a:pPr indent="0" lvl="0" marL="0" rtl="0">
                        <a:spcBef>
                          <a:spcPts val="0"/>
                        </a:spcBef>
                        <a:spcAft>
                          <a:spcPts val="0"/>
                        </a:spcAft>
                        <a:buNone/>
                      </a:pPr>
                      <a:r>
                        <a:rPr lang="es-ES" sz="1100"/>
                        <a:t>Claro y completo.</a:t>
                      </a:r>
                      <a:endParaRPr sz="1100"/>
                    </a:p>
                  </a:txBody>
                  <a:tcPr marT="63500" marB="63500" marR="63500" marL="63500"/>
                </a:tc>
                <a:tc>
                  <a:txBody>
                    <a:bodyPr>
                      <a:noAutofit/>
                    </a:bodyPr>
                    <a:lstStyle/>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c>
                  <a:txBody>
                    <a:bodyPr>
                      <a:noAutofit/>
                    </a:bodyPr>
                    <a:lstStyle/>
                    <a:p>
                      <a:pPr indent="0" lvl="0" marL="0" rtl="0" algn="ctr">
                        <a:spcBef>
                          <a:spcPts val="0"/>
                        </a:spcBef>
                        <a:spcAft>
                          <a:spcPts val="0"/>
                        </a:spcAft>
                        <a:buNone/>
                      </a:pPr>
                      <a:r>
                        <a:t/>
                      </a:r>
                      <a:endParaRPr sz="1100">
                        <a:latin typeface="Arimo"/>
                        <a:ea typeface="Arimo"/>
                        <a:cs typeface="Arimo"/>
                        <a:sym typeface="Arimo"/>
                      </a:endParaRPr>
                    </a:p>
                  </a:txBody>
                  <a:tcPr marT="63500" marB="63500" marR="63500" marL="63500"/>
                </a:tc>
                <a:tc>
                  <a:txBody>
                    <a:bodyPr>
                      <a:noAutofit/>
                    </a:bodyPr>
                    <a:lstStyle/>
                    <a:p>
                      <a:pPr indent="0" lvl="0" marL="0" rtl="0" algn="ctr">
                        <a:spcBef>
                          <a:spcPts val="0"/>
                        </a:spcBef>
                        <a:spcAft>
                          <a:spcPts val="0"/>
                        </a:spcAft>
                        <a:buNone/>
                      </a:pPr>
                      <a:r>
                        <a:t/>
                      </a:r>
                      <a:endParaRPr sz="1100">
                        <a:latin typeface="Arimo"/>
                        <a:ea typeface="Arimo"/>
                        <a:cs typeface="Arimo"/>
                        <a:sym typeface="Arimo"/>
                      </a:endParaRPr>
                    </a:p>
                  </a:txBody>
                  <a:tcPr marT="63500" marB="63500" marR="63500" marL="63500"/>
                </a:tc>
              </a:tr>
              <a:tr h="302950">
                <a:tc vMerge="1"/>
                <a:tc>
                  <a:txBody>
                    <a:bodyPr>
                      <a:noAutofit/>
                    </a:bodyPr>
                    <a:lstStyle/>
                    <a:p>
                      <a:pPr indent="0" lvl="0" marL="0" rtl="0">
                        <a:spcBef>
                          <a:spcPts val="0"/>
                        </a:spcBef>
                        <a:spcAft>
                          <a:spcPts val="0"/>
                        </a:spcAft>
                        <a:buNone/>
                      </a:pPr>
                      <a:r>
                        <a:rPr lang="es-ES" sz="1100">
                          <a:solidFill>
                            <a:srgbClr val="FF0000"/>
                          </a:solidFill>
                        </a:rPr>
                        <a:t>7.</a:t>
                      </a:r>
                      <a:r>
                        <a:rPr lang="es-ES" sz="1100"/>
                        <a:t> g) E.I.P. Resumen</a:t>
                      </a:r>
                      <a:endParaRPr sz="1100"/>
                    </a:p>
                  </a:txBody>
                  <a:tcPr marT="63500" marB="63500" marR="63500" marL="63500"/>
                </a:tc>
                <a:tc>
                  <a:txBody>
                    <a:bodyPr>
                      <a:noAutofit/>
                    </a:bodyPr>
                    <a:lstStyle/>
                    <a:p>
                      <a:pPr indent="0" lvl="0" marL="0" rtl="0">
                        <a:spcBef>
                          <a:spcPts val="0"/>
                        </a:spcBef>
                        <a:spcAft>
                          <a:spcPts val="0"/>
                        </a:spcAft>
                        <a:buNone/>
                      </a:pPr>
                      <a:r>
                        <a:rPr lang="es-ES" sz="1100"/>
                        <a:t>Claro y completo. Señalado.</a:t>
                      </a:r>
                      <a:endParaRPr sz="1100"/>
                    </a:p>
                  </a:txBody>
                  <a:tcPr marT="63500" marB="63500" marR="63500" marL="63500"/>
                </a:tc>
                <a:tc>
                  <a:txBody>
                    <a:bodyPr>
                      <a:noAutofit/>
                    </a:bodyPr>
                    <a:lstStyle/>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c>
                  <a:txBody>
                    <a:bodyPr>
                      <a:noAutofit/>
                    </a:bodyPr>
                    <a:lstStyle/>
                    <a:p>
                      <a:pPr indent="0" lvl="0" marL="0" rtl="0" algn="ctr">
                        <a:spcBef>
                          <a:spcPts val="0"/>
                        </a:spcBef>
                        <a:spcAft>
                          <a:spcPts val="0"/>
                        </a:spcAft>
                        <a:buNone/>
                      </a:pPr>
                      <a:r>
                        <a:t/>
                      </a:r>
                      <a:endParaRPr sz="1100">
                        <a:latin typeface="Arimo"/>
                        <a:ea typeface="Arimo"/>
                        <a:cs typeface="Arimo"/>
                        <a:sym typeface="Arimo"/>
                      </a:endParaRPr>
                    </a:p>
                  </a:txBody>
                  <a:tcPr marT="63500" marB="63500" marR="63500" marL="63500"/>
                </a:tc>
                <a:tc>
                  <a:txBody>
                    <a:bodyPr>
                      <a:noAutofit/>
                    </a:bodyPr>
                    <a:lstStyle/>
                    <a:p>
                      <a:pPr indent="0" lvl="0" marL="0" rtl="0" algn="ctr">
                        <a:spcBef>
                          <a:spcPts val="0"/>
                        </a:spcBef>
                        <a:spcAft>
                          <a:spcPts val="0"/>
                        </a:spcAft>
                        <a:buNone/>
                      </a:pPr>
                      <a:r>
                        <a:t/>
                      </a:r>
                      <a:endParaRPr sz="1100">
                        <a:latin typeface="Arimo"/>
                        <a:ea typeface="Arimo"/>
                        <a:cs typeface="Arimo"/>
                        <a:sym typeface="Arimo"/>
                      </a:endParaRPr>
                    </a:p>
                  </a:txBody>
                  <a:tcPr marT="63500" marB="63500" marR="63500" marL="63500"/>
                </a:tc>
              </a:tr>
              <a:tr h="2071500">
                <a:tc vMerge="1"/>
                <a:tc>
                  <a:txBody>
                    <a:bodyPr>
                      <a:noAutofit/>
                    </a:bodyPr>
                    <a:lstStyle/>
                    <a:p>
                      <a:pPr indent="0" lvl="0" marL="0" rtl="0">
                        <a:spcBef>
                          <a:spcPts val="0"/>
                        </a:spcBef>
                        <a:spcAft>
                          <a:spcPts val="0"/>
                        </a:spcAft>
                        <a:buNone/>
                      </a:pPr>
                      <a:r>
                        <a:rPr lang="es-ES" sz="1100">
                          <a:solidFill>
                            <a:srgbClr val="FF0000"/>
                          </a:solidFill>
                        </a:rPr>
                        <a:t>8.</a:t>
                      </a:r>
                      <a:r>
                        <a:rPr lang="es-ES" sz="1100"/>
                        <a:t> h) E.I.P. Elaboración de</a:t>
                      </a:r>
                      <a:endParaRPr sz="1100"/>
                    </a:p>
                    <a:p>
                      <a:pPr indent="0" lvl="0" marL="0" rtl="0">
                        <a:spcBef>
                          <a:spcPts val="0"/>
                        </a:spcBef>
                        <a:spcAft>
                          <a:spcPts val="0"/>
                        </a:spcAft>
                        <a:buNone/>
                      </a:pPr>
                      <a:r>
                        <a:rPr lang="es-ES" sz="1100"/>
                        <a:t>Proyecto.</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Algunos apartados se resolverán al inicio del curso escolar, cuando los profesores tengan sus horarios:</a:t>
                      </a:r>
                      <a:endParaRPr sz="1100"/>
                    </a:p>
                    <a:p>
                      <a:pPr indent="0" lvl="0" marL="0" rtl="0">
                        <a:spcBef>
                          <a:spcPts val="0"/>
                        </a:spcBef>
                        <a:spcAft>
                          <a:spcPts val="0"/>
                        </a:spcAft>
                        <a:buNone/>
                      </a:pPr>
                      <a:r>
                        <a:rPr b="1" lang="es-ES" sz="1100"/>
                        <a:t>Apartado VI.</a:t>
                      </a:r>
                      <a:r>
                        <a:rPr lang="es-ES" sz="1100"/>
                        <a:t> Tiempos que se dedicarán al proyecto cada semana.</a:t>
                      </a:r>
                      <a:endParaRPr sz="1100"/>
                    </a:p>
                    <a:p>
                      <a:pPr indent="0" lvl="0" marL="0" rtl="0">
                        <a:spcBef>
                          <a:spcPts val="0"/>
                        </a:spcBef>
                        <a:spcAft>
                          <a:spcPts val="0"/>
                        </a:spcAft>
                        <a:buNone/>
                      </a:pPr>
                      <a:r>
                        <a:rPr b="1" lang="es-ES" sz="1100"/>
                        <a:t>Apartado VII. </a:t>
                      </a:r>
                      <a:r>
                        <a:rPr lang="es-ES" sz="1100"/>
                        <a:t>Presentación del proyecto</a:t>
                      </a:r>
                      <a:endParaRPr sz="1100"/>
                    </a:p>
                    <a:p>
                      <a:pPr indent="0" lvl="0" marL="0" rtl="0">
                        <a:spcBef>
                          <a:spcPts val="0"/>
                        </a:spcBef>
                        <a:spcAft>
                          <a:spcPts val="0"/>
                        </a:spcAft>
                        <a:buNone/>
                      </a:pPr>
                      <a:r>
                        <a:rPr lang="es-ES" sz="1100"/>
                        <a:t>(producto).</a:t>
                      </a:r>
                      <a:endParaRPr sz="1100"/>
                    </a:p>
                    <a:p>
                      <a:pPr indent="0" lvl="0" marL="0" rtl="0">
                        <a:spcBef>
                          <a:spcPts val="0"/>
                        </a:spcBef>
                        <a:spcAft>
                          <a:spcPts val="0"/>
                        </a:spcAft>
                        <a:buNone/>
                      </a:pPr>
                      <a:r>
                        <a:rPr b="1" lang="es-ES" sz="1100"/>
                        <a:t>Apartado VIII.</a:t>
                      </a:r>
                      <a:r>
                        <a:rPr lang="es-ES" sz="1100"/>
                        <a:t> Evaluación del Proyecto.</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c>
                  <a:txBody>
                    <a:bodyPr>
                      <a:noAutofit/>
                    </a:bodyPr>
                    <a:lstStyle/>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t/>
                      </a:r>
                      <a:endParaRPr sz="1100"/>
                    </a:p>
                  </a:txBody>
                  <a:tcPr marT="63500" marB="63500" marR="63500" marL="63500"/>
                </a:tc>
              </a:tr>
              <a:tr h="966150">
                <a:tc vMerge="1"/>
                <a:tc>
                  <a:txBody>
                    <a:bodyPr>
                      <a:noAutofit/>
                    </a:bodyPr>
                    <a:lstStyle/>
                    <a:p>
                      <a:pPr indent="0" lvl="0" marL="0" rtl="0">
                        <a:spcBef>
                          <a:spcPts val="0"/>
                        </a:spcBef>
                        <a:spcAft>
                          <a:spcPts val="0"/>
                        </a:spcAft>
                        <a:buNone/>
                      </a:pPr>
                      <a:r>
                        <a:rPr lang="es-ES" sz="1100">
                          <a:solidFill>
                            <a:srgbClr val="FF0000"/>
                          </a:solidFill>
                        </a:rPr>
                        <a:t>9.</a:t>
                      </a:r>
                      <a:r>
                        <a:rPr lang="es-ES" sz="1100"/>
                        <a:t> Fotografías de la sesión</a:t>
                      </a:r>
                      <a:endParaRPr sz="1100"/>
                    </a:p>
                    <a:p>
                      <a:pPr indent="0" lvl="0" marL="0" rtl="0">
                        <a:spcBef>
                          <a:spcPts val="0"/>
                        </a:spcBef>
                        <a:spcAft>
                          <a:spcPts val="0"/>
                        </a:spcAft>
                        <a:buNone/>
                      </a:pPr>
                      <a:r>
                        <a:rPr lang="es-ES" sz="1100"/>
                        <a:t>tomadas por la persona</a:t>
                      </a:r>
                      <a:endParaRPr sz="1100"/>
                    </a:p>
                    <a:p>
                      <a:pPr indent="0" lvl="0" marL="0" rtl="0">
                        <a:spcBef>
                          <a:spcPts val="0"/>
                        </a:spcBef>
                        <a:spcAft>
                          <a:spcPts val="0"/>
                        </a:spcAft>
                        <a:buNone/>
                      </a:pPr>
                      <a:r>
                        <a:rPr lang="es-ES" sz="1100"/>
                        <a:t>asignada para tal fin.</a:t>
                      </a:r>
                      <a:endParaRPr sz="1100"/>
                    </a:p>
                    <a:p>
                      <a:pPr indent="0" lvl="0" marL="0" rtl="0">
                        <a:spcBef>
                          <a:spcPts val="0"/>
                        </a:spcBef>
                        <a:spcAft>
                          <a:spcPts val="0"/>
                        </a:spcAft>
                        <a:buNone/>
                      </a:pPr>
                      <a:r>
                        <a:rPr lang="es-ES" sz="1100"/>
                        <a:t>Señalar que pertenecen a</a:t>
                      </a:r>
                      <a:endParaRPr sz="1100"/>
                    </a:p>
                    <a:p>
                      <a:pPr indent="0" lvl="0" marL="0" rtl="0">
                        <a:spcBef>
                          <a:spcPts val="0"/>
                        </a:spcBef>
                        <a:spcAft>
                          <a:spcPts val="0"/>
                        </a:spcAft>
                        <a:buNone/>
                      </a:pPr>
                      <a:r>
                        <a:rPr lang="es-ES" sz="1100"/>
                        <a:t>la 2a. R.T.</a:t>
                      </a:r>
                      <a:endParaRPr sz="1100"/>
                    </a:p>
                  </a:txBody>
                  <a:tcPr marT="63500" marB="63500" marR="63500" marL="63500"/>
                </a:tc>
                <a:tc>
                  <a:txBody>
                    <a:bodyPr>
                      <a:noAutofit/>
                    </a:bodyPr>
                    <a:lstStyle/>
                    <a:p>
                      <a:pPr indent="0" lvl="0" marL="0" rtl="0">
                        <a:spcBef>
                          <a:spcPts val="0"/>
                        </a:spcBef>
                        <a:spcAft>
                          <a:spcPts val="0"/>
                        </a:spcAft>
                        <a:buNone/>
                      </a:pPr>
                      <a:r>
                        <a:rPr lang="es-ES" sz="1100"/>
                        <a:t>Claras.</a:t>
                      </a:r>
                      <a:endParaRPr sz="1100"/>
                    </a:p>
                  </a:txBody>
                  <a:tcPr marT="63500" marB="63500" marR="63500" marL="63500">
                    <a:lnB cap="flat" cmpd="sng" w="12700">
                      <a:solidFill>
                        <a:srgbClr val="000000"/>
                      </a:solidFill>
                      <a:prstDash val="solid"/>
                      <a:round/>
                      <a:headEnd len="sm" w="sm" type="none"/>
                      <a:tailEnd len="sm" w="sm" type="none"/>
                    </a:lnB>
                  </a:tcPr>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lnB cap="flat" cmpd="sng" w="12700">
                      <a:solidFill>
                        <a:srgbClr val="000000"/>
                      </a:solidFill>
                      <a:prstDash val="solid"/>
                      <a:round/>
                      <a:headEnd len="sm" w="sm" type="none"/>
                      <a:tailEnd len="sm" w="sm" type="none"/>
                    </a:lnB>
                  </a:tcPr>
                </a:tc>
                <a:tc>
                  <a:txBody>
                    <a:bodyPr>
                      <a:noAutofit/>
                    </a:bodyPr>
                    <a:lstStyle/>
                    <a:p>
                      <a:pPr indent="0" lvl="0" marL="0" rtl="0">
                        <a:spcBef>
                          <a:spcPts val="0"/>
                        </a:spcBef>
                        <a:spcAft>
                          <a:spcPts val="0"/>
                        </a:spcAft>
                        <a:buNone/>
                      </a:pPr>
                      <a:r>
                        <a:t/>
                      </a:r>
                      <a:endParaRPr sz="1100"/>
                    </a:p>
                  </a:txBody>
                  <a:tcPr marT="63500" marB="63500" marR="63500" marL="63500">
                    <a:lnB cap="flat" cmpd="sng" w="12700">
                      <a:solidFill>
                        <a:srgbClr val="000000"/>
                      </a:solidFill>
                      <a:prstDash val="solid"/>
                      <a:round/>
                      <a:headEnd len="sm" w="sm" type="none"/>
                      <a:tailEnd len="sm" w="sm" type="none"/>
                    </a:lnB>
                  </a:tcPr>
                </a:tc>
                <a:tc>
                  <a:txBody>
                    <a:bodyPr>
                      <a:noAutofit/>
                    </a:bodyPr>
                    <a:lstStyle/>
                    <a:p>
                      <a:pPr indent="0" lvl="0" marL="0" rtl="0">
                        <a:spcBef>
                          <a:spcPts val="0"/>
                        </a:spcBef>
                        <a:spcAft>
                          <a:spcPts val="0"/>
                        </a:spcAft>
                        <a:buNone/>
                      </a:pPr>
                      <a:r>
                        <a:t/>
                      </a:r>
                      <a:endParaRPr sz="1100"/>
                    </a:p>
                  </a:txBody>
                  <a:tcPr marT="63500" marB="63500" marR="63500" marL="63500">
                    <a:lnB cap="flat" cmpd="sng" w="12700">
                      <a:solidFill>
                        <a:srgbClr val="000000"/>
                      </a:solidFill>
                      <a:prstDash val="solid"/>
                      <a:round/>
                      <a:headEnd len="sm" w="sm" type="none"/>
                      <a:tailEnd len="sm" w="sm" type="none"/>
                    </a:lnB>
                  </a:tcPr>
                </a:tc>
              </a:tr>
              <a:tr h="839700">
                <a:tc vMerge="1"/>
                <a:tc>
                  <a:txBody>
                    <a:bodyPr>
                      <a:noAutofit/>
                    </a:bodyPr>
                    <a:lstStyle/>
                    <a:p>
                      <a:pPr indent="0" lvl="0" marL="0" rtl="0">
                        <a:spcBef>
                          <a:spcPts val="0"/>
                        </a:spcBef>
                        <a:spcAft>
                          <a:spcPts val="0"/>
                        </a:spcAft>
                        <a:buClr>
                          <a:schemeClr val="dk1"/>
                        </a:buClr>
                        <a:buSzPts val="1100"/>
                        <a:buFont typeface="Arial"/>
                        <a:buNone/>
                      </a:pPr>
                      <a:r>
                        <a:rPr lang="es-ES" sz="1100">
                          <a:solidFill>
                            <a:srgbClr val="FF0000"/>
                          </a:solidFill>
                        </a:rPr>
                        <a:t>10.</a:t>
                      </a:r>
                      <a:r>
                        <a:rPr lang="es-ES" sz="1100">
                          <a:solidFill>
                            <a:schemeClr val="dk1"/>
                          </a:solidFill>
                        </a:rPr>
                        <a:t> Evaluación. Tipos,</a:t>
                      </a:r>
                      <a:endParaRPr sz="1100">
                        <a:solidFill>
                          <a:schemeClr val="dk1"/>
                        </a:solidFill>
                      </a:endParaRPr>
                    </a:p>
                    <a:p>
                      <a:pPr indent="0" lvl="0" marL="0" rtl="0">
                        <a:spcBef>
                          <a:spcPts val="0"/>
                        </a:spcBef>
                        <a:spcAft>
                          <a:spcPts val="0"/>
                        </a:spcAft>
                        <a:buClr>
                          <a:schemeClr val="dk1"/>
                        </a:buClr>
                        <a:buSzPts val="1100"/>
                        <a:buFont typeface="Arial"/>
                        <a:buNone/>
                      </a:pPr>
                      <a:r>
                        <a:rPr lang="es-ES" sz="1100">
                          <a:solidFill>
                            <a:schemeClr val="dk1"/>
                          </a:solidFill>
                        </a:rPr>
                        <a:t>herramientas y productos</a:t>
                      </a:r>
                      <a:endParaRPr sz="1100">
                        <a:solidFill>
                          <a:schemeClr val="dk1"/>
                        </a:solidFill>
                      </a:endParaRPr>
                    </a:p>
                    <a:p>
                      <a:pPr indent="0" lvl="0" marL="0" rtl="0">
                        <a:spcBef>
                          <a:spcPts val="0"/>
                        </a:spcBef>
                        <a:spcAft>
                          <a:spcPts val="0"/>
                        </a:spcAft>
                        <a:buClr>
                          <a:schemeClr val="dk1"/>
                        </a:buClr>
                        <a:buSzPts val="1100"/>
                        <a:buFont typeface="Arial"/>
                        <a:buNone/>
                      </a:pPr>
                      <a:r>
                        <a:rPr lang="es-ES" sz="1100">
                          <a:solidFill>
                            <a:schemeClr val="dk1"/>
                          </a:solidFill>
                        </a:rPr>
                        <a:t>de Aprendizaje.</a:t>
                      </a:r>
                      <a:endParaRPr sz="1100">
                        <a:solidFill>
                          <a:schemeClr val="dk1"/>
                        </a:solidFill>
                      </a:endParaRPr>
                    </a:p>
                    <a:p>
                      <a:pPr indent="0" lvl="0" marL="0" rtl="0">
                        <a:spcBef>
                          <a:spcPts val="0"/>
                        </a:spcBef>
                        <a:spcAft>
                          <a:spcPts val="0"/>
                        </a:spcAft>
                        <a:buClr>
                          <a:schemeClr val="dk1"/>
                        </a:buClr>
                        <a:buSzPts val="1100"/>
                        <a:buFont typeface="Arial"/>
                        <a:buNone/>
                      </a:pPr>
                      <a:r>
                        <a:t/>
                      </a:r>
                      <a:endParaRPr sz="1100">
                        <a:solidFill>
                          <a:schemeClr val="dk1"/>
                        </a:solidFill>
                      </a:endParaRPr>
                    </a:p>
                    <a:p>
                      <a:pPr indent="0" lvl="0" marL="0" rtl="0">
                        <a:spcBef>
                          <a:spcPts val="0"/>
                        </a:spcBef>
                        <a:spcAft>
                          <a:spcPts val="0"/>
                        </a:spcAft>
                        <a:buNone/>
                      </a:pPr>
                      <a:r>
                        <a:t/>
                      </a:r>
                      <a:endParaRPr sz="1100"/>
                    </a:p>
                  </a:txBody>
                  <a:tcPr marT="63500" marB="63500" marR="63500" marL="63500">
                    <a:lnR cap="flat" cmpd="sng" w="12700">
                      <a:solidFill>
                        <a:srgbClr val="000000"/>
                      </a:solidFill>
                      <a:prstDash val="solid"/>
                      <a:round/>
                      <a:headEnd len="sm" w="sm" type="none"/>
                      <a:tailEnd len="sm" w="sm" type="none"/>
                    </a:lnR>
                  </a:tcPr>
                </a:tc>
                <a:tc>
                  <a:txBody>
                    <a:bodyPr>
                      <a:noAutofit/>
                    </a:bodyPr>
                    <a:lstStyle/>
                    <a:p>
                      <a:pPr indent="0" lvl="0" marL="0" rtl="0">
                        <a:spcBef>
                          <a:spcPts val="0"/>
                        </a:spcBef>
                        <a:spcAft>
                          <a:spcPts val="0"/>
                        </a:spcAft>
                        <a:buNone/>
                      </a:pPr>
                      <a:r>
                        <a:rPr lang="es-ES" sz="1100"/>
                        <a:t>Conjunto de Organizadores Gráficos sobre</a:t>
                      </a:r>
                      <a:endParaRPr sz="1100"/>
                    </a:p>
                    <a:p>
                      <a:pPr indent="0" lvl="0" marL="0" rtl="0">
                        <a:spcBef>
                          <a:spcPts val="0"/>
                        </a:spcBef>
                        <a:spcAft>
                          <a:spcPts val="0"/>
                        </a:spcAft>
                        <a:buNone/>
                      </a:pPr>
                      <a:r>
                        <a:rPr lang="es-ES" sz="1100"/>
                        <a:t>Evaluación elaborados como prerrequisitos</a:t>
                      </a:r>
                      <a:endParaRPr sz="1100"/>
                    </a:p>
                    <a:p>
                      <a:pPr indent="0" lvl="0" marL="0" rtl="0">
                        <a:spcBef>
                          <a:spcPts val="0"/>
                        </a:spcBef>
                        <a:spcAft>
                          <a:spcPts val="0"/>
                        </a:spcAft>
                        <a:buNone/>
                      </a:pPr>
                      <a:r>
                        <a:rPr lang="es-ES" sz="1100"/>
                        <a:t>(todos). Claros y completos.</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100"/>
                        <a:buFont typeface="Arial"/>
                        <a:buNone/>
                      </a:pPr>
                      <a:r>
                        <a:rPr lang="es-ES" sz="1100">
                          <a:solidFill>
                            <a:schemeClr val="dk1"/>
                          </a:solidFill>
                          <a:latin typeface="Arimo"/>
                          <a:ea typeface="Arimo"/>
                          <a:cs typeface="Arimo"/>
                          <a:sym typeface="Arimo"/>
                        </a:rPr>
                        <a:t>✓</a:t>
                      </a:r>
                      <a:endParaRPr sz="1100">
                        <a:solidFill>
                          <a:schemeClr val="dk1"/>
                        </a:solidFill>
                      </a:endParaRPr>
                    </a:p>
                    <a:p>
                      <a:pPr indent="0" lvl="0" marL="0" rtl="0">
                        <a:spcBef>
                          <a:spcPts val="0"/>
                        </a:spcBef>
                        <a:spcAft>
                          <a:spcPts val="0"/>
                        </a:spcAft>
                        <a:buNone/>
                      </a:pPr>
                      <a:r>
                        <a:t/>
                      </a:r>
                      <a:endParaRPr sz="1100"/>
                    </a:p>
                  </a:txBody>
                  <a:tcPr marT="91425" marB="91425"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spcBef>
                          <a:spcPts val="0"/>
                        </a:spcBef>
                        <a:spcAft>
                          <a:spcPts val="0"/>
                        </a:spcAft>
                        <a:buNone/>
                      </a:pPr>
                      <a:r>
                        <a:t/>
                      </a:r>
                      <a:endParaRPr sz="1100"/>
                    </a:p>
                  </a:txBody>
                  <a:tcPr marT="91425" marB="91425"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spcBef>
                          <a:spcPts val="0"/>
                        </a:spcBef>
                        <a:spcAft>
                          <a:spcPts val="0"/>
                        </a:spcAft>
                        <a:buNone/>
                      </a:pPr>
                      <a:r>
                        <a:t/>
                      </a:r>
                      <a:endParaRPr sz="1100"/>
                    </a:p>
                  </a:txBody>
                  <a:tcPr marT="91425" marB="91425" marR="91425" marL="91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1375">
                <a:tc vMerge="1"/>
                <a:tc>
                  <a:txBody>
                    <a:bodyPr>
                      <a:noAutofit/>
                    </a:bodyPr>
                    <a:lstStyle/>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t/>
                      </a:r>
                      <a:endParaRPr sz="1100"/>
                    </a:p>
                  </a:txBody>
                  <a:tcPr marT="63500" marB="63500" marR="63500" marL="63500">
                    <a:lnT cap="flat" cmpd="sng" w="12700">
                      <a:solidFill>
                        <a:srgbClr val="000000"/>
                      </a:solidFill>
                      <a:prstDash val="solid"/>
                      <a:round/>
                      <a:headEnd len="sm" w="sm" type="none"/>
                      <a:tailEnd len="sm" w="sm" type="none"/>
                    </a:lnT>
                  </a:tcPr>
                </a:tc>
                <a:tc>
                  <a:txBody>
                    <a:bodyPr>
                      <a:noAutofit/>
                    </a:bodyPr>
                    <a:lstStyle/>
                    <a:p>
                      <a:pPr indent="0" lvl="0" marL="0" rtl="0" algn="ctr">
                        <a:spcBef>
                          <a:spcPts val="0"/>
                        </a:spcBef>
                        <a:spcAft>
                          <a:spcPts val="0"/>
                        </a:spcAft>
                        <a:buNone/>
                      </a:pPr>
                      <a:r>
                        <a:t/>
                      </a:r>
                      <a:endParaRPr sz="1100"/>
                    </a:p>
                  </a:txBody>
                  <a:tcPr marT="63500" marB="63500" marR="63500" marL="63500">
                    <a:lnT cap="flat" cmpd="sng" w="12700">
                      <a:solidFill>
                        <a:srgbClr val="000000"/>
                      </a:solidFill>
                      <a:prstDash val="solid"/>
                      <a:round/>
                      <a:headEnd len="sm" w="sm" type="none"/>
                      <a:tailEnd len="sm" w="sm" type="none"/>
                    </a:lnT>
                  </a:tcPr>
                </a:tc>
                <a:tc>
                  <a:txBody>
                    <a:bodyPr>
                      <a:noAutofit/>
                    </a:bodyPr>
                    <a:lstStyle/>
                    <a:p>
                      <a:pPr indent="0" lvl="0" marL="0" rtl="0" algn="ctr">
                        <a:spcBef>
                          <a:spcPts val="0"/>
                        </a:spcBef>
                        <a:spcAft>
                          <a:spcPts val="0"/>
                        </a:spcAft>
                        <a:buNone/>
                      </a:pPr>
                      <a:r>
                        <a:t/>
                      </a:r>
                      <a:endParaRPr sz="1100"/>
                    </a:p>
                  </a:txBody>
                  <a:tcPr marT="63500" marB="63500" marR="63500" marL="63500">
                    <a:lnT cap="flat" cmpd="sng" w="12700">
                      <a:solidFill>
                        <a:srgbClr val="000000"/>
                      </a:solidFill>
                      <a:prstDash val="solid"/>
                      <a:round/>
                      <a:headEnd len="sm" w="sm" type="none"/>
                      <a:tailEnd len="sm" w="sm" type="none"/>
                    </a:lnT>
                  </a:tcPr>
                </a:tc>
                <a:tc>
                  <a:txBody>
                    <a:bodyPr>
                      <a:noAutofit/>
                    </a:bodyPr>
                    <a:lstStyle/>
                    <a:p>
                      <a:pPr indent="0" lvl="0" marL="0" rtl="0" algn="ctr">
                        <a:spcBef>
                          <a:spcPts val="0"/>
                        </a:spcBef>
                        <a:spcAft>
                          <a:spcPts val="0"/>
                        </a:spcAft>
                        <a:buNone/>
                      </a:pPr>
                      <a:r>
                        <a:t/>
                      </a:r>
                      <a:endParaRPr sz="1100"/>
                    </a:p>
                  </a:txBody>
                  <a:tcPr marT="63500" marB="63500" marR="63500" marL="63500">
                    <a:lnT cap="flat" cmpd="sng" w="12700">
                      <a:solidFill>
                        <a:srgbClr val="000000"/>
                      </a:solidFill>
                      <a:prstDash val="solid"/>
                      <a:round/>
                      <a:headEnd len="sm" w="sm" type="none"/>
                      <a:tailEnd len="sm" w="sm" type="none"/>
                    </a:lnT>
                  </a:tcPr>
                </a:tc>
              </a:tr>
              <a:tr h="251375">
                <a:tc vMerge="1"/>
                <a:tc>
                  <a:txBody>
                    <a:bodyPr>
                      <a:noAutofit/>
                    </a:bodyPr>
                    <a:lstStyle/>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t/>
                      </a:r>
                      <a:endParaRPr sz="11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tc>
              </a:tr>
              <a:tr h="251375">
                <a:tc vMerge="1"/>
                <a:tc>
                  <a:txBody>
                    <a:bodyPr>
                      <a:noAutofit/>
                    </a:bodyPr>
                    <a:lstStyle/>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t/>
                      </a:r>
                      <a:endParaRPr sz="11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tc>
              </a:tr>
              <a:tr h="251375">
                <a:tc vMerge="1"/>
                <a:tc>
                  <a:txBody>
                    <a:bodyPr>
                      <a:noAutofit/>
                    </a:bodyPr>
                    <a:lstStyle/>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t/>
                      </a:r>
                      <a:endParaRPr sz="11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tc>
              </a:tr>
              <a:tr h="100000">
                <a:tc vMerge="1"/>
                <a:tc>
                  <a:txBody>
                    <a:bodyPr>
                      <a:noAutofit/>
                    </a:bodyPr>
                    <a:lstStyle/>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t/>
                      </a:r>
                      <a:endParaRPr sz="11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tc>
                <a:tc>
                  <a:txBody>
                    <a:bodyPr>
                      <a:noAutofit/>
                    </a:bodyPr>
                    <a:lstStyle/>
                    <a:p>
                      <a:pPr indent="0" lvl="0" marL="0" rtl="0" algn="ctr">
                        <a:spcBef>
                          <a:spcPts val="0"/>
                        </a:spcBef>
                        <a:spcAft>
                          <a:spcPts val="0"/>
                        </a:spcAft>
                        <a:buNone/>
                      </a:pPr>
                      <a:r>
                        <a:t/>
                      </a:r>
                      <a:endParaRPr sz="1100"/>
                    </a:p>
                  </a:txBody>
                  <a:tcPr marT="63500" marB="63500" marR="63500" marL="63500"/>
                </a:tc>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6" name="Shape 786"/>
        <p:cNvGrpSpPr/>
        <p:nvPr/>
      </p:nvGrpSpPr>
      <p:grpSpPr>
        <a:xfrm>
          <a:off x="0" y="0"/>
          <a:ext cx="0" cy="0"/>
          <a:chOff x="0" y="0"/>
          <a:chExt cx="0" cy="0"/>
        </a:xfrm>
      </p:grpSpPr>
      <p:graphicFrame>
        <p:nvGraphicFramePr>
          <p:cNvPr id="787" name="Shape 787"/>
          <p:cNvGraphicFramePr/>
          <p:nvPr/>
        </p:nvGraphicFramePr>
        <p:xfrm>
          <a:off x="112650" y="-75450"/>
          <a:ext cx="3000000" cy="3000000"/>
        </p:xfrm>
        <a:graphic>
          <a:graphicData uri="http://schemas.openxmlformats.org/drawingml/2006/table">
            <a:tbl>
              <a:tblPr>
                <a:noFill/>
                <a:tableStyleId>{48F37FE1-A039-4321-AB5F-0E5E6210088E}</a:tableStyleId>
              </a:tblPr>
              <a:tblGrid>
                <a:gridCol w="2230400"/>
                <a:gridCol w="2229425"/>
                <a:gridCol w="3863325"/>
                <a:gridCol w="595550"/>
              </a:tblGrid>
              <a:tr h="1916200">
                <a:tc>
                  <a:txBody>
                    <a:bodyPr>
                      <a:noAutofit/>
                    </a:bodyPr>
                    <a:lstStyle/>
                    <a:p>
                      <a:pPr indent="0" lvl="0" marL="0" rtl="0">
                        <a:spcBef>
                          <a:spcPts val="0"/>
                        </a:spcBef>
                        <a:spcAft>
                          <a:spcPts val="0"/>
                        </a:spcAft>
                        <a:buNone/>
                      </a:pPr>
                      <a:r>
                        <a:rPr lang="es-ES" sz="1100">
                          <a:solidFill>
                            <a:srgbClr val="FF0000"/>
                          </a:solidFill>
                        </a:rPr>
                        <a:t>11.</a:t>
                      </a:r>
                      <a:r>
                        <a:rPr lang="es-ES" sz="1100"/>
                        <a:t> Evaluación. Formatos.</a:t>
                      </a:r>
                      <a:endParaRPr sz="1100"/>
                    </a:p>
                    <a:p>
                      <a:pPr indent="0" lvl="0" marL="0" rtl="0">
                        <a:spcBef>
                          <a:spcPts val="0"/>
                        </a:spcBef>
                        <a:spcAft>
                          <a:spcPts val="0"/>
                        </a:spcAft>
                        <a:buNone/>
                      </a:pPr>
                      <a:r>
                        <a:rPr lang="es-ES" sz="1100"/>
                        <a:t>Prerrequisitos.</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Conjunto de los formatos elaborados o propuestos por cada uno de los miembros del</a:t>
                      </a:r>
                      <a:endParaRPr sz="1100"/>
                    </a:p>
                    <a:p>
                      <a:pPr indent="0" lvl="0" marL="0" rtl="0">
                        <a:spcBef>
                          <a:spcPts val="0"/>
                        </a:spcBef>
                        <a:spcAft>
                          <a:spcPts val="0"/>
                        </a:spcAft>
                        <a:buNone/>
                      </a:pPr>
                      <a:r>
                        <a:rPr lang="es-ES" sz="1100"/>
                        <a:t>equipo, como </a:t>
                      </a:r>
                      <a:r>
                        <a:rPr b="1" lang="es-ES" sz="1100"/>
                        <a:t>prerrequisitos</a:t>
                      </a:r>
                      <a:r>
                        <a:rPr lang="es-ES" sz="1100"/>
                        <a:t> (todos), para la</a:t>
                      </a:r>
                      <a:endParaRPr sz="1100"/>
                    </a:p>
                    <a:p>
                      <a:pPr indent="0" lvl="0" marL="0" rtl="0">
                        <a:spcBef>
                          <a:spcPts val="0"/>
                        </a:spcBef>
                        <a:spcAft>
                          <a:spcPts val="0"/>
                        </a:spcAft>
                        <a:buNone/>
                      </a:pPr>
                      <a:r>
                        <a:rPr b="1" lang="es-ES" sz="1100"/>
                        <a:t>Planeación General</a:t>
                      </a:r>
                      <a:r>
                        <a:rPr lang="es-ES" sz="1100"/>
                        <a:t> y la </a:t>
                      </a:r>
                      <a:r>
                        <a:rPr b="1" lang="es-ES" sz="1100"/>
                        <a:t>Planeación Sesión por Sesión</a:t>
                      </a:r>
                      <a:r>
                        <a:rPr lang="es-ES" sz="1100"/>
                        <a:t> de Proyecto Interdisciplinario. Claros y completos.</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c>
                  <a:txBody>
                    <a:bodyPr>
                      <a:noAutofit/>
                    </a:bodyPr>
                    <a:lstStyle/>
                    <a:p>
                      <a:pPr indent="0" lvl="0" marL="0">
                        <a:spcBef>
                          <a:spcPts val="0"/>
                        </a:spcBef>
                        <a:spcAft>
                          <a:spcPts val="0"/>
                        </a:spcAft>
                        <a:buNone/>
                      </a:pPr>
                      <a:r>
                        <a:t/>
                      </a:r>
                      <a:endParaRPr/>
                    </a:p>
                  </a:txBody>
                  <a:tcPr marT="91425" marB="91425" marR="91425" marL="91425"/>
                </a:tc>
              </a:tr>
              <a:tr h="2306200">
                <a:tc>
                  <a:txBody>
                    <a:bodyPr>
                      <a:noAutofit/>
                    </a:bodyPr>
                    <a:lstStyle/>
                    <a:p>
                      <a:pPr indent="0" lvl="0" marL="0" rtl="0">
                        <a:spcBef>
                          <a:spcPts val="0"/>
                        </a:spcBef>
                        <a:spcAft>
                          <a:spcPts val="0"/>
                        </a:spcAft>
                        <a:buNone/>
                      </a:pPr>
                      <a:r>
                        <a:rPr lang="es-ES" sz="1100">
                          <a:solidFill>
                            <a:srgbClr val="FF0000"/>
                          </a:solidFill>
                        </a:rPr>
                        <a:t>12.</a:t>
                      </a:r>
                      <a:r>
                        <a:rPr lang="es-ES" sz="1100"/>
                        <a:t> Evaluación. Formatos.</a:t>
                      </a:r>
                      <a:endParaRPr sz="1100"/>
                    </a:p>
                    <a:p>
                      <a:pPr indent="0" lvl="0" marL="0" rtl="0">
                        <a:spcBef>
                          <a:spcPts val="0"/>
                        </a:spcBef>
                        <a:spcAft>
                          <a:spcPts val="0"/>
                        </a:spcAft>
                        <a:buNone/>
                      </a:pPr>
                      <a:r>
                        <a:rPr lang="es-ES" sz="1100"/>
                        <a:t>Grupo Heterogéneo.</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Conjunto de los </a:t>
                      </a:r>
                      <a:r>
                        <a:rPr b="1" lang="es-ES" sz="1100"/>
                        <a:t>formatos elegidos por consenso</a:t>
                      </a:r>
                      <a:endParaRPr b="1" sz="1100"/>
                    </a:p>
                    <a:p>
                      <a:pPr indent="0" lvl="0" marL="0" rtl="0">
                        <a:spcBef>
                          <a:spcPts val="0"/>
                        </a:spcBef>
                        <a:spcAft>
                          <a:spcPts val="0"/>
                        </a:spcAft>
                        <a:buNone/>
                      </a:pPr>
                      <a:r>
                        <a:rPr lang="es-ES" sz="1100"/>
                        <a:t>en cada grupo heterogéneo, para la</a:t>
                      </a:r>
                      <a:endParaRPr sz="1100"/>
                    </a:p>
                    <a:p>
                      <a:pPr indent="0" lvl="0" marL="0" rtl="0">
                        <a:spcBef>
                          <a:spcPts val="0"/>
                        </a:spcBef>
                        <a:spcAft>
                          <a:spcPts val="0"/>
                        </a:spcAft>
                        <a:buNone/>
                      </a:pPr>
                      <a:r>
                        <a:rPr b="1" lang="es-ES" sz="1100"/>
                        <a:t>Planeación General y Sesión por Sesión </a:t>
                      </a:r>
                      <a:r>
                        <a:rPr lang="es-ES" sz="1100"/>
                        <a:t>de</a:t>
                      </a:r>
                      <a:endParaRPr sz="1100"/>
                    </a:p>
                    <a:p>
                      <a:pPr indent="0" lvl="0" marL="0" rtl="0">
                        <a:spcBef>
                          <a:spcPts val="0"/>
                        </a:spcBef>
                        <a:spcAft>
                          <a:spcPts val="0"/>
                        </a:spcAft>
                        <a:buNone/>
                      </a:pPr>
                      <a:r>
                        <a:rPr lang="es-ES" sz="1100"/>
                        <a:t>Proyecto Interdisciplinario.</a:t>
                      </a:r>
                      <a:endParaRPr sz="1100"/>
                    </a:p>
                    <a:p>
                      <a:pPr indent="0" lvl="0" marL="0" rtl="0">
                        <a:spcBef>
                          <a:spcPts val="0"/>
                        </a:spcBef>
                        <a:spcAft>
                          <a:spcPts val="0"/>
                        </a:spcAft>
                        <a:buNone/>
                      </a:pPr>
                      <a:r>
                        <a:rPr lang="es-ES" sz="1100"/>
                        <a:t>Puede haberse elegido el producto 8, o el formato de planeación operativa de la propia institución. Claros y completos.</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c>
                  <a:txBody>
                    <a:bodyPr>
                      <a:noAutofit/>
                    </a:bodyPr>
                    <a:lstStyle/>
                    <a:p>
                      <a:pPr indent="0" lvl="0" marL="0">
                        <a:spcBef>
                          <a:spcPts val="0"/>
                        </a:spcBef>
                        <a:spcAft>
                          <a:spcPts val="0"/>
                        </a:spcAft>
                        <a:buNone/>
                      </a:pPr>
                      <a:r>
                        <a:t/>
                      </a:r>
                      <a:endParaRPr/>
                    </a:p>
                  </a:txBody>
                  <a:tcPr marT="91425" marB="91425" marR="91425" marL="91425"/>
                </a:tc>
              </a:tr>
              <a:tr h="849750">
                <a:tc>
                  <a:txBody>
                    <a:bodyPr>
                      <a:noAutofit/>
                    </a:bodyPr>
                    <a:lstStyle/>
                    <a:p>
                      <a:pPr indent="0" lvl="0" marL="0" rtl="0">
                        <a:spcBef>
                          <a:spcPts val="0"/>
                        </a:spcBef>
                        <a:spcAft>
                          <a:spcPts val="0"/>
                        </a:spcAft>
                        <a:buNone/>
                      </a:pPr>
                      <a:r>
                        <a:rPr lang="es-ES" sz="1100">
                          <a:solidFill>
                            <a:srgbClr val="FF0000"/>
                          </a:solidFill>
                        </a:rPr>
                        <a:t>13.</a:t>
                      </a:r>
                      <a:r>
                        <a:rPr lang="es-ES" sz="1100"/>
                        <a:t> Lista de pasos para</a:t>
                      </a:r>
                      <a:endParaRPr sz="1100"/>
                    </a:p>
                    <a:p>
                      <a:pPr indent="0" lvl="0" marL="0" rtl="0">
                        <a:spcBef>
                          <a:spcPts val="0"/>
                        </a:spcBef>
                        <a:spcAft>
                          <a:spcPts val="0"/>
                        </a:spcAft>
                        <a:buNone/>
                      </a:pPr>
                      <a:r>
                        <a:rPr lang="es-ES" sz="1100"/>
                        <a:t>realizar una infografía</a:t>
                      </a:r>
                      <a:endParaRPr sz="1100"/>
                    </a:p>
                    <a:p>
                      <a:pPr indent="0" lvl="0" marL="0" rtl="0">
                        <a:spcBef>
                          <a:spcPts val="0"/>
                        </a:spcBef>
                        <a:spcAft>
                          <a:spcPts val="0"/>
                        </a:spcAft>
                        <a:buNone/>
                      </a:pPr>
                      <a:r>
                        <a:rPr lang="es-ES" sz="1100"/>
                        <a:t>digital.</a:t>
                      </a:r>
                      <a:endParaRPr sz="1100"/>
                    </a:p>
                  </a:txBody>
                  <a:tcPr marT="63500" marB="63500" marR="63500" marL="63500"/>
                </a:tc>
                <a:tc>
                  <a:txBody>
                    <a:bodyPr>
                      <a:noAutofit/>
                    </a:bodyPr>
                    <a:lstStyle/>
                    <a:p>
                      <a:pPr indent="0" lvl="0" marL="0" rtl="0">
                        <a:spcBef>
                          <a:spcPts val="0"/>
                        </a:spcBef>
                        <a:spcAft>
                          <a:spcPts val="0"/>
                        </a:spcAft>
                        <a:buNone/>
                      </a:pPr>
                      <a:r>
                        <a:rPr lang="es-ES" sz="1100"/>
                        <a:t>Elaborada por cada equipo heterogéneo.</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c>
                  <a:txBody>
                    <a:bodyPr>
                      <a:noAutofit/>
                    </a:bodyPr>
                    <a:lstStyle/>
                    <a:p>
                      <a:pPr indent="0" lvl="0" marL="0">
                        <a:spcBef>
                          <a:spcPts val="0"/>
                        </a:spcBef>
                        <a:spcAft>
                          <a:spcPts val="0"/>
                        </a:spcAft>
                        <a:buNone/>
                      </a:pPr>
                      <a:r>
                        <a:t/>
                      </a:r>
                      <a:endParaRPr/>
                    </a:p>
                  </a:txBody>
                  <a:tcPr marT="91425" marB="91425" marR="91425" marL="91425"/>
                </a:tc>
              </a:tr>
              <a:tr h="1266250">
                <a:tc>
                  <a:txBody>
                    <a:bodyPr>
                      <a:noAutofit/>
                    </a:bodyPr>
                    <a:lstStyle/>
                    <a:p>
                      <a:pPr indent="0" lvl="0" marL="0" rtl="0">
                        <a:spcBef>
                          <a:spcPts val="0"/>
                        </a:spcBef>
                        <a:spcAft>
                          <a:spcPts val="0"/>
                        </a:spcAft>
                        <a:buNone/>
                      </a:pPr>
                      <a:r>
                        <a:rPr lang="es-ES" sz="1100">
                          <a:solidFill>
                            <a:srgbClr val="FF0000"/>
                          </a:solidFill>
                        </a:rPr>
                        <a:t>14.</a:t>
                      </a:r>
                      <a:r>
                        <a:rPr lang="es-ES" sz="1100"/>
                        <a:t> Infografía. </a:t>
                      </a:r>
                      <a:endParaRPr sz="1100"/>
                    </a:p>
                    <a:p>
                      <a:pPr indent="0" lvl="0" marL="0" rtl="0">
                        <a:spcBef>
                          <a:spcPts val="0"/>
                        </a:spcBef>
                        <a:spcAft>
                          <a:spcPts val="0"/>
                        </a:spcAft>
                        <a:buNone/>
                      </a:pPr>
                      <a:r>
                        <a:t/>
                      </a:r>
                      <a:endParaRPr sz="1100"/>
                    </a:p>
                  </a:txBody>
                  <a:tcPr marT="63500" marB="63500" marR="63500" marL="63500"/>
                </a:tc>
                <a:tc>
                  <a:txBody>
                    <a:bodyPr>
                      <a:noAutofit/>
                    </a:bodyPr>
                    <a:lstStyle/>
                    <a:p>
                      <a:pPr indent="0" lvl="0" marL="0" rtl="0">
                        <a:spcBef>
                          <a:spcPts val="0"/>
                        </a:spcBef>
                        <a:spcAft>
                          <a:spcPts val="0"/>
                        </a:spcAft>
                        <a:buNone/>
                      </a:pPr>
                      <a:r>
                        <a:rPr lang="es-ES" sz="1100"/>
                        <a:t>De todos los integrantes del equipo.</a:t>
                      </a:r>
                      <a:endParaRPr sz="1100"/>
                    </a:p>
                    <a:p>
                      <a:pPr indent="0" lvl="0" marL="0" rtl="0">
                        <a:spcBef>
                          <a:spcPts val="0"/>
                        </a:spcBef>
                        <a:spcAft>
                          <a:spcPts val="0"/>
                        </a:spcAft>
                        <a:buNone/>
                      </a:pPr>
                      <a:r>
                        <a:rPr lang="es-ES" sz="1100"/>
                        <a:t>Con las especificaciones dadas en la</a:t>
                      </a:r>
                      <a:endParaRPr sz="1100"/>
                    </a:p>
                    <a:p>
                      <a:pPr indent="0" lvl="0" marL="0" rtl="0">
                        <a:spcBef>
                          <a:spcPts val="0"/>
                        </a:spcBef>
                        <a:spcAft>
                          <a:spcPts val="0"/>
                        </a:spcAft>
                        <a:buNone/>
                      </a:pPr>
                      <a:r>
                        <a:rPr lang="es-ES" sz="1100"/>
                        <a:t>“Convocatoria para Concurso de Infografías”.</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c>
                  <a:txBody>
                    <a:bodyPr>
                      <a:noAutofit/>
                    </a:bodyPr>
                    <a:lstStyle/>
                    <a:p>
                      <a:pPr indent="0" lvl="0" marL="0">
                        <a:spcBef>
                          <a:spcPts val="0"/>
                        </a:spcBef>
                        <a:spcAft>
                          <a:spcPts val="0"/>
                        </a:spcAft>
                        <a:buNone/>
                      </a:pPr>
                      <a:r>
                        <a:t/>
                      </a:r>
                      <a:endParaRPr/>
                    </a:p>
                  </a:txBody>
                  <a:tcPr marT="91425" marB="91425" marR="91425" marL="91425"/>
                </a:tc>
              </a:tr>
              <a:tr h="670500">
                <a:tc>
                  <a:txBody>
                    <a:bodyPr>
                      <a:noAutofit/>
                    </a:bodyPr>
                    <a:lstStyle/>
                    <a:p>
                      <a:pPr indent="0" lvl="0" marL="0" rtl="0">
                        <a:spcBef>
                          <a:spcPts val="0"/>
                        </a:spcBef>
                        <a:spcAft>
                          <a:spcPts val="0"/>
                        </a:spcAft>
                        <a:buNone/>
                      </a:pPr>
                      <a:r>
                        <a:rPr lang="es-ES" sz="1100">
                          <a:solidFill>
                            <a:srgbClr val="FF0000"/>
                          </a:solidFill>
                        </a:rPr>
                        <a:t>15.</a:t>
                      </a:r>
                      <a:r>
                        <a:rPr lang="es-ES" sz="1100"/>
                        <a:t> Reflexiones personales. </a:t>
                      </a:r>
                      <a:endParaRPr sz="1100"/>
                    </a:p>
                  </a:txBody>
                  <a:tcPr marT="63500" marB="63500" marR="63500" marL="63500"/>
                </a:tc>
                <a:tc>
                  <a:txBody>
                    <a:bodyPr>
                      <a:noAutofit/>
                    </a:bodyPr>
                    <a:lstStyle/>
                    <a:p>
                      <a:pPr indent="0" lvl="0" marL="0" rtl="0">
                        <a:spcBef>
                          <a:spcPts val="0"/>
                        </a:spcBef>
                        <a:spcAft>
                          <a:spcPts val="0"/>
                        </a:spcAft>
                        <a:buNone/>
                      </a:pPr>
                      <a:r>
                        <a:rPr lang="es-ES" sz="1100"/>
                        <a:t>Atendiendo a las preguntas planteadas en la</a:t>
                      </a:r>
                      <a:endParaRPr sz="1100"/>
                    </a:p>
                    <a:p>
                      <a:pPr indent="0" lvl="0" marL="0" rtl="0">
                        <a:spcBef>
                          <a:spcPts val="0"/>
                        </a:spcBef>
                        <a:spcAft>
                          <a:spcPts val="0"/>
                        </a:spcAft>
                        <a:buNone/>
                      </a:pPr>
                      <a:r>
                        <a:rPr b="1" lang="es-ES" sz="1100"/>
                        <a:t>4a. R.T.B.</a:t>
                      </a:r>
                      <a:endParaRPr sz="1100"/>
                    </a:p>
                  </a:txBody>
                  <a:tcPr marT="63500" marB="63500" marR="63500" marL="63500"/>
                </a:tc>
                <a:tc>
                  <a:txBody>
                    <a:bodyPr>
                      <a:noAutofit/>
                    </a:bodyPr>
                    <a:lstStyle/>
                    <a:p>
                      <a:pPr indent="0" lvl="0" marL="0" rtl="0">
                        <a:spcBef>
                          <a:spcPts val="0"/>
                        </a:spcBef>
                        <a:spcAft>
                          <a:spcPts val="0"/>
                        </a:spcAft>
                        <a:buNone/>
                      </a:pPr>
                      <a:r>
                        <a:t/>
                      </a:r>
                      <a:endParaRPr sz="1100"/>
                    </a:p>
                    <a:p>
                      <a:pPr indent="0" lvl="0" marL="0" rtl="0">
                        <a:spcBef>
                          <a:spcPts val="0"/>
                        </a:spcBef>
                        <a:spcAft>
                          <a:spcPts val="0"/>
                        </a:spcAft>
                        <a:buNone/>
                      </a:pPr>
                      <a:r>
                        <a:t/>
                      </a:r>
                      <a:endParaRPr sz="1100"/>
                    </a:p>
                    <a:p>
                      <a:pPr indent="0" lvl="0" marL="0" rtl="0" algn="ctr">
                        <a:spcBef>
                          <a:spcPts val="0"/>
                        </a:spcBef>
                        <a:spcAft>
                          <a:spcPts val="0"/>
                        </a:spcAft>
                        <a:buNone/>
                      </a:pPr>
                      <a:r>
                        <a:rPr lang="es-ES" sz="1100">
                          <a:latin typeface="Arimo"/>
                          <a:ea typeface="Arimo"/>
                          <a:cs typeface="Arimo"/>
                          <a:sym typeface="Arimo"/>
                        </a:rPr>
                        <a:t>✓</a:t>
                      </a:r>
                      <a:endParaRPr sz="1100"/>
                    </a:p>
                  </a:txBody>
                  <a:tcPr marT="63500" marB="63500" marR="63500" marL="63500"/>
                </a:tc>
                <a:tc>
                  <a:txBody>
                    <a:bodyPr>
                      <a:noAutofit/>
                    </a:bodyPr>
                    <a:lstStyle/>
                    <a:p>
                      <a:pPr indent="0" lvl="0" marL="0">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pic>
        <p:nvPicPr>
          <p:cNvPr descr="linea.png" id="139" name="Shape 139"/>
          <p:cNvPicPr preferRelativeResize="0"/>
          <p:nvPr/>
        </p:nvPicPr>
        <p:blipFill rotWithShape="1">
          <a:blip r:embed="rId3">
            <a:alphaModFix/>
          </a:blip>
          <a:srcRect b="53749" l="0" r="0" t="35031"/>
          <a:stretch/>
        </p:blipFill>
        <p:spPr>
          <a:xfrm>
            <a:off x="0" y="6128054"/>
            <a:ext cx="9144000" cy="715365"/>
          </a:xfrm>
          <a:prstGeom prst="rect">
            <a:avLst/>
          </a:prstGeom>
          <a:noFill/>
          <a:ln>
            <a:noFill/>
          </a:ln>
        </p:spPr>
      </p:pic>
      <p:sp>
        <p:nvSpPr>
          <p:cNvPr id="140" name="Shape 1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b="0" i="0" lang="es-ES" sz="4400" u="none" cap="none" strike="noStrike">
                <a:solidFill>
                  <a:schemeClr val="dk1"/>
                </a:solidFill>
                <a:latin typeface="Calibri"/>
                <a:ea typeface="Calibri"/>
                <a:cs typeface="Calibri"/>
                <a:sym typeface="Calibri"/>
              </a:rPr>
              <a:t>1ª REUNIÓN DE TRABAJO</a:t>
            </a:r>
            <a:endParaRPr b="0" i="0" sz="4400" u="none" cap="none" strike="noStrike">
              <a:solidFill>
                <a:schemeClr val="dk1"/>
              </a:solidFill>
              <a:latin typeface="Calibri"/>
              <a:ea typeface="Calibri"/>
              <a:cs typeface="Calibri"/>
              <a:sym typeface="Calibri"/>
            </a:endParaRPr>
          </a:p>
        </p:txBody>
      </p:sp>
      <p:pic>
        <p:nvPicPr>
          <p:cNvPr descr="IMG-9157.JPG" id="141" name="Shape 141"/>
          <p:cNvPicPr preferRelativeResize="0"/>
          <p:nvPr/>
        </p:nvPicPr>
        <p:blipFill rotWithShape="1">
          <a:blip r:embed="rId4">
            <a:alphaModFix/>
          </a:blip>
          <a:srcRect b="0" l="0" r="0" t="0"/>
          <a:stretch/>
        </p:blipFill>
        <p:spPr>
          <a:xfrm>
            <a:off x="1172531" y="1522189"/>
            <a:ext cx="2880919" cy="2160690"/>
          </a:xfrm>
          <a:prstGeom prst="rect">
            <a:avLst/>
          </a:prstGeom>
          <a:noFill/>
          <a:ln>
            <a:noFill/>
          </a:ln>
        </p:spPr>
      </p:pic>
      <p:pic>
        <p:nvPicPr>
          <p:cNvPr descr="IMG-9159.JPG" id="142" name="Shape 142"/>
          <p:cNvPicPr preferRelativeResize="0"/>
          <p:nvPr/>
        </p:nvPicPr>
        <p:blipFill rotWithShape="1">
          <a:blip r:embed="rId5">
            <a:alphaModFix/>
          </a:blip>
          <a:srcRect b="0" l="0" r="0" t="0"/>
          <a:stretch/>
        </p:blipFill>
        <p:spPr>
          <a:xfrm>
            <a:off x="1172531" y="3967365"/>
            <a:ext cx="2880919" cy="2160689"/>
          </a:xfrm>
          <a:prstGeom prst="rect">
            <a:avLst/>
          </a:prstGeom>
          <a:noFill/>
          <a:ln>
            <a:noFill/>
          </a:ln>
        </p:spPr>
      </p:pic>
      <p:pic>
        <p:nvPicPr>
          <p:cNvPr descr="IMG-9160.JPG" id="143" name="Shape 143"/>
          <p:cNvPicPr preferRelativeResize="0"/>
          <p:nvPr/>
        </p:nvPicPr>
        <p:blipFill rotWithShape="1">
          <a:blip r:embed="rId6">
            <a:alphaModFix/>
          </a:blip>
          <a:srcRect b="0" l="0" r="0" t="0"/>
          <a:stretch/>
        </p:blipFill>
        <p:spPr>
          <a:xfrm>
            <a:off x="4447603" y="3967365"/>
            <a:ext cx="2880918" cy="2160689"/>
          </a:xfrm>
          <a:prstGeom prst="rect">
            <a:avLst/>
          </a:prstGeom>
          <a:noFill/>
          <a:ln>
            <a:noFill/>
          </a:ln>
        </p:spPr>
      </p:pic>
      <p:pic>
        <p:nvPicPr>
          <p:cNvPr id="144" name="Shape 144"/>
          <p:cNvPicPr preferRelativeResize="0"/>
          <p:nvPr/>
        </p:nvPicPr>
        <p:blipFill rotWithShape="1">
          <a:blip r:embed="rId7">
            <a:alphaModFix/>
          </a:blip>
          <a:srcRect b="0" l="0" r="0" t="0"/>
          <a:stretch/>
        </p:blipFill>
        <p:spPr>
          <a:xfrm>
            <a:off x="7142239" y="143244"/>
            <a:ext cx="1841500" cy="1130300"/>
          </a:xfrm>
          <a:prstGeom prst="rect">
            <a:avLst/>
          </a:prstGeom>
          <a:noFill/>
          <a:ln>
            <a:noFill/>
          </a:ln>
        </p:spPr>
      </p:pic>
      <p:pic>
        <p:nvPicPr>
          <p:cNvPr descr="IMG-9190.JPG" id="145" name="Shape 145"/>
          <p:cNvPicPr preferRelativeResize="0"/>
          <p:nvPr/>
        </p:nvPicPr>
        <p:blipFill rotWithShape="1">
          <a:blip r:embed="rId8">
            <a:alphaModFix/>
          </a:blip>
          <a:srcRect b="0" l="0" r="0" t="0"/>
          <a:stretch/>
        </p:blipFill>
        <p:spPr>
          <a:xfrm>
            <a:off x="4447604" y="1417638"/>
            <a:ext cx="3020322" cy="226524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1" name="Shape 791"/>
        <p:cNvGrpSpPr/>
        <p:nvPr/>
      </p:nvGrpSpPr>
      <p:grpSpPr>
        <a:xfrm>
          <a:off x="0" y="0"/>
          <a:ext cx="0" cy="0"/>
          <a:chOff x="0" y="0"/>
          <a:chExt cx="0" cy="0"/>
        </a:xfrm>
      </p:grpSpPr>
      <p:pic>
        <p:nvPicPr>
          <p:cNvPr id="792" name="Shape 792"/>
          <p:cNvPicPr preferRelativeResize="0"/>
          <p:nvPr/>
        </p:nvPicPr>
        <p:blipFill>
          <a:blip r:embed="rId3">
            <a:alphaModFix/>
          </a:blip>
          <a:stretch>
            <a:fillRect/>
          </a:stretch>
        </p:blipFill>
        <p:spPr>
          <a:xfrm rot="-5400000">
            <a:off x="1945797" y="-1341050"/>
            <a:ext cx="5540276" cy="85633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pic>
        <p:nvPicPr>
          <p:cNvPr descr="IMG-9153.JPG" id="150" name="Shape 150"/>
          <p:cNvPicPr preferRelativeResize="0"/>
          <p:nvPr/>
        </p:nvPicPr>
        <p:blipFill rotWithShape="1">
          <a:blip r:embed="rId3">
            <a:alphaModFix/>
          </a:blip>
          <a:srcRect b="0" l="0" r="0" t="0"/>
          <a:stretch/>
        </p:blipFill>
        <p:spPr>
          <a:xfrm>
            <a:off x="928051" y="1291918"/>
            <a:ext cx="3010561" cy="2256158"/>
          </a:xfrm>
          <a:prstGeom prst="rect">
            <a:avLst/>
          </a:prstGeom>
          <a:noFill/>
          <a:ln>
            <a:noFill/>
          </a:ln>
        </p:spPr>
      </p:pic>
      <p:pic>
        <p:nvPicPr>
          <p:cNvPr descr="IMG-9155.JPG" id="151" name="Shape 151"/>
          <p:cNvPicPr preferRelativeResize="0"/>
          <p:nvPr/>
        </p:nvPicPr>
        <p:blipFill rotWithShape="1">
          <a:blip r:embed="rId4">
            <a:alphaModFix/>
          </a:blip>
          <a:srcRect b="0" l="0" r="0" t="0"/>
          <a:stretch/>
        </p:blipFill>
        <p:spPr>
          <a:xfrm>
            <a:off x="928051" y="3868069"/>
            <a:ext cx="3010561" cy="2256158"/>
          </a:xfrm>
          <a:prstGeom prst="rect">
            <a:avLst/>
          </a:prstGeom>
          <a:noFill/>
          <a:ln>
            <a:noFill/>
          </a:ln>
        </p:spPr>
      </p:pic>
      <p:pic>
        <p:nvPicPr>
          <p:cNvPr descr="IMG-9156.JPG" id="152" name="Shape 152"/>
          <p:cNvPicPr preferRelativeResize="0"/>
          <p:nvPr/>
        </p:nvPicPr>
        <p:blipFill rotWithShape="1">
          <a:blip r:embed="rId5">
            <a:alphaModFix/>
          </a:blip>
          <a:srcRect b="0" l="0" r="0" t="0"/>
          <a:stretch/>
        </p:blipFill>
        <p:spPr>
          <a:xfrm>
            <a:off x="4686489" y="3868069"/>
            <a:ext cx="3013314" cy="2259985"/>
          </a:xfrm>
          <a:prstGeom prst="rect">
            <a:avLst/>
          </a:prstGeom>
          <a:noFill/>
          <a:ln>
            <a:noFill/>
          </a:ln>
        </p:spPr>
      </p:pic>
      <p:pic>
        <p:nvPicPr>
          <p:cNvPr id="153" name="Shape 153"/>
          <p:cNvPicPr preferRelativeResize="0"/>
          <p:nvPr/>
        </p:nvPicPr>
        <p:blipFill rotWithShape="1">
          <a:blip r:embed="rId6">
            <a:alphaModFix/>
          </a:blip>
          <a:srcRect b="0" l="0" r="0" t="0"/>
          <a:stretch/>
        </p:blipFill>
        <p:spPr>
          <a:xfrm>
            <a:off x="7125673" y="161618"/>
            <a:ext cx="1841500" cy="1130300"/>
          </a:xfrm>
          <a:prstGeom prst="rect">
            <a:avLst/>
          </a:prstGeom>
          <a:noFill/>
          <a:ln>
            <a:noFill/>
          </a:ln>
        </p:spPr>
      </p:pic>
      <p:pic>
        <p:nvPicPr>
          <p:cNvPr descr="linea.png" id="154" name="Shape 154"/>
          <p:cNvPicPr preferRelativeResize="0"/>
          <p:nvPr/>
        </p:nvPicPr>
        <p:blipFill rotWithShape="1">
          <a:blip r:embed="rId7">
            <a:alphaModFix/>
          </a:blip>
          <a:srcRect b="53749" l="0" r="0" t="35031"/>
          <a:stretch/>
        </p:blipFill>
        <p:spPr>
          <a:xfrm>
            <a:off x="0" y="6128054"/>
            <a:ext cx="9144000" cy="715365"/>
          </a:xfrm>
          <a:prstGeom prst="rect">
            <a:avLst/>
          </a:prstGeom>
          <a:noFill/>
          <a:ln>
            <a:noFill/>
          </a:ln>
        </p:spPr>
      </p:pic>
      <p:pic>
        <p:nvPicPr>
          <p:cNvPr descr="IMG-9193.JPG" id="155" name="Shape 155"/>
          <p:cNvPicPr preferRelativeResize="0"/>
          <p:nvPr/>
        </p:nvPicPr>
        <p:blipFill rotWithShape="1">
          <a:blip r:embed="rId8">
            <a:alphaModFix/>
          </a:blip>
          <a:srcRect b="0" l="0" r="0" t="0"/>
          <a:stretch/>
        </p:blipFill>
        <p:spPr>
          <a:xfrm>
            <a:off x="4676627" y="1280694"/>
            <a:ext cx="3023175" cy="226738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