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45.xml"/>
  <Override ContentType="application/vnd.openxmlformats-officedocument.presentationml.notesSlide+xml" PartName="/ppt/notesSlides/notesSlide3.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43.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44.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47.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42" Type="http://schemas.openxmlformats.org/officeDocument/2006/relationships/slide" Target="slides/slide37.xml"/><Relationship Id="rId41" Type="http://schemas.openxmlformats.org/officeDocument/2006/relationships/slide" Target="slides/slide36.xml"/><Relationship Id="rId44" Type="http://schemas.openxmlformats.org/officeDocument/2006/relationships/slide" Target="slides/slide39.xml"/><Relationship Id="rId43" Type="http://schemas.openxmlformats.org/officeDocument/2006/relationships/slide" Target="slides/slide38.xml"/><Relationship Id="rId46" Type="http://schemas.openxmlformats.org/officeDocument/2006/relationships/slide" Target="slides/slide41.xml"/><Relationship Id="rId45" Type="http://schemas.openxmlformats.org/officeDocument/2006/relationships/slide" Target="slides/slide40.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48" Type="http://schemas.openxmlformats.org/officeDocument/2006/relationships/slide" Target="slides/slide43.xml"/><Relationship Id="rId47" Type="http://schemas.openxmlformats.org/officeDocument/2006/relationships/slide" Target="slides/slide42.xml"/><Relationship Id="rId49" Type="http://schemas.openxmlformats.org/officeDocument/2006/relationships/slide" Target="slides/slide4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33" Type="http://schemas.openxmlformats.org/officeDocument/2006/relationships/slide" Target="slides/slide28.xml"/><Relationship Id="rId32" Type="http://schemas.openxmlformats.org/officeDocument/2006/relationships/slide" Target="slides/slide27.xml"/><Relationship Id="rId35" Type="http://schemas.openxmlformats.org/officeDocument/2006/relationships/slide" Target="slides/slide30.xml"/><Relationship Id="rId34" Type="http://schemas.openxmlformats.org/officeDocument/2006/relationships/slide" Target="slides/slide29.xml"/><Relationship Id="rId37" Type="http://schemas.openxmlformats.org/officeDocument/2006/relationships/slide" Target="slides/slide32.xml"/><Relationship Id="rId36" Type="http://schemas.openxmlformats.org/officeDocument/2006/relationships/slide" Target="slides/slide31.xml"/><Relationship Id="rId39" Type="http://schemas.openxmlformats.org/officeDocument/2006/relationships/slide" Target="slides/slide34.xml"/><Relationship Id="rId38" Type="http://schemas.openxmlformats.org/officeDocument/2006/relationships/slide" Target="slides/slide33.xml"/><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29" Type="http://schemas.openxmlformats.org/officeDocument/2006/relationships/slide" Target="slides/slide24.xml"/><Relationship Id="rId51" Type="http://schemas.openxmlformats.org/officeDocument/2006/relationships/slide" Target="slides/slide46.xml"/><Relationship Id="rId50" Type="http://schemas.openxmlformats.org/officeDocument/2006/relationships/slide" Target="slides/slide45.xml"/><Relationship Id="rId52" Type="http://schemas.openxmlformats.org/officeDocument/2006/relationships/slide" Target="slides/slide47.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1" name="Shape 171"/>
        <p:cNvGrpSpPr/>
        <p:nvPr/>
      </p:nvGrpSpPr>
      <p:grpSpPr>
        <a:xfrm>
          <a:off x="0" y="0"/>
          <a:ext cx="0" cy="0"/>
          <a:chOff x="0" y="0"/>
          <a:chExt cx="0" cy="0"/>
        </a:xfrm>
      </p:grpSpPr>
      <p:sp>
        <p:nvSpPr>
          <p:cNvPr id="172" name="Google Shape;172;g52449c39b9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g52449c39b9_0_1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1" name="Shape 181"/>
        <p:cNvGrpSpPr/>
        <p:nvPr/>
      </p:nvGrpSpPr>
      <p:grpSpPr>
        <a:xfrm>
          <a:off x="0" y="0"/>
          <a:ext cx="0" cy="0"/>
          <a:chOff x="0" y="0"/>
          <a:chExt cx="0" cy="0"/>
        </a:xfrm>
      </p:grpSpPr>
      <p:sp>
        <p:nvSpPr>
          <p:cNvPr id="182" name="Google Shape;182;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1" name="Shape 191"/>
        <p:cNvGrpSpPr/>
        <p:nvPr/>
      </p:nvGrpSpPr>
      <p:grpSpPr>
        <a:xfrm>
          <a:off x="0" y="0"/>
          <a:ext cx="0" cy="0"/>
          <a:chOff x="0" y="0"/>
          <a:chExt cx="0" cy="0"/>
        </a:xfrm>
      </p:grpSpPr>
      <p:sp>
        <p:nvSpPr>
          <p:cNvPr id="192" name="Google Shape;192;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1" name="Shape 201"/>
        <p:cNvGrpSpPr/>
        <p:nvPr/>
      </p:nvGrpSpPr>
      <p:grpSpPr>
        <a:xfrm>
          <a:off x="0" y="0"/>
          <a:ext cx="0" cy="0"/>
          <a:chOff x="0" y="0"/>
          <a:chExt cx="0" cy="0"/>
        </a:xfrm>
      </p:grpSpPr>
      <p:sp>
        <p:nvSpPr>
          <p:cNvPr id="202" name="Google Shape;202;g52449c39b9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3" name="Google Shape;203;g52449c39b9_0_2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1" name="Shape 211"/>
        <p:cNvGrpSpPr/>
        <p:nvPr/>
      </p:nvGrpSpPr>
      <p:grpSpPr>
        <a:xfrm>
          <a:off x="0" y="0"/>
          <a:ext cx="0" cy="0"/>
          <a:chOff x="0" y="0"/>
          <a:chExt cx="0" cy="0"/>
        </a:xfrm>
      </p:grpSpPr>
      <p:sp>
        <p:nvSpPr>
          <p:cNvPr id="212" name="Google Shape;212;g52449c39b9_0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g52449c39b9_0_3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1" name="Shape 221"/>
        <p:cNvGrpSpPr/>
        <p:nvPr/>
      </p:nvGrpSpPr>
      <p:grpSpPr>
        <a:xfrm>
          <a:off x="0" y="0"/>
          <a:ext cx="0" cy="0"/>
          <a:chOff x="0" y="0"/>
          <a:chExt cx="0" cy="0"/>
        </a:xfrm>
      </p:grpSpPr>
      <p:sp>
        <p:nvSpPr>
          <p:cNvPr id="222" name="Google Shape;222;g52449c39b9_0_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3" name="Google Shape;223;g52449c39b9_0_4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1" name="Shape 231"/>
        <p:cNvGrpSpPr/>
        <p:nvPr/>
      </p:nvGrpSpPr>
      <p:grpSpPr>
        <a:xfrm>
          <a:off x="0" y="0"/>
          <a:ext cx="0" cy="0"/>
          <a:chOff x="0" y="0"/>
          <a:chExt cx="0" cy="0"/>
        </a:xfrm>
      </p:grpSpPr>
      <p:sp>
        <p:nvSpPr>
          <p:cNvPr id="232" name="Google Shape;232;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3" name="Google Shape;233;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1" name="Shape 241"/>
        <p:cNvGrpSpPr/>
        <p:nvPr/>
      </p:nvGrpSpPr>
      <p:grpSpPr>
        <a:xfrm>
          <a:off x="0" y="0"/>
          <a:ext cx="0" cy="0"/>
          <a:chOff x="0" y="0"/>
          <a:chExt cx="0" cy="0"/>
        </a:xfrm>
      </p:grpSpPr>
      <p:sp>
        <p:nvSpPr>
          <p:cNvPr id="242" name="Google Shape;242;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3" name="Google Shape;243;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1" name="Shape 251"/>
        <p:cNvGrpSpPr/>
        <p:nvPr/>
      </p:nvGrpSpPr>
      <p:grpSpPr>
        <a:xfrm>
          <a:off x="0" y="0"/>
          <a:ext cx="0" cy="0"/>
          <a:chOff x="0" y="0"/>
          <a:chExt cx="0" cy="0"/>
        </a:xfrm>
      </p:grpSpPr>
      <p:sp>
        <p:nvSpPr>
          <p:cNvPr id="252" name="Google Shape;252;g5551d1b1d1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3" name="Google Shape;253;g5551d1b1d1_0_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1" name="Shape 261"/>
        <p:cNvGrpSpPr/>
        <p:nvPr/>
      </p:nvGrpSpPr>
      <p:grpSpPr>
        <a:xfrm>
          <a:off x="0" y="0"/>
          <a:ext cx="0" cy="0"/>
          <a:chOff x="0" y="0"/>
          <a:chExt cx="0" cy="0"/>
        </a:xfrm>
      </p:grpSpPr>
      <p:sp>
        <p:nvSpPr>
          <p:cNvPr id="262" name="Google Shape;262;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3" name="Google Shape;263;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1" name="Shape 91"/>
        <p:cNvGrpSpPr/>
        <p:nvPr/>
      </p:nvGrpSpPr>
      <p:grpSpPr>
        <a:xfrm>
          <a:off x="0" y="0"/>
          <a:ext cx="0" cy="0"/>
          <a:chOff x="0" y="0"/>
          <a:chExt cx="0" cy="0"/>
        </a:xfrm>
      </p:grpSpPr>
      <p:sp>
        <p:nvSpPr>
          <p:cNvPr id="92" name="Google Shape;92;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0" name="Shape 270"/>
        <p:cNvGrpSpPr/>
        <p:nvPr/>
      </p:nvGrpSpPr>
      <p:grpSpPr>
        <a:xfrm>
          <a:off x="0" y="0"/>
          <a:ext cx="0" cy="0"/>
          <a:chOff x="0" y="0"/>
          <a:chExt cx="0" cy="0"/>
        </a:xfrm>
      </p:grpSpPr>
      <p:sp>
        <p:nvSpPr>
          <p:cNvPr id="271" name="Google Shape;271;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2" name="Google Shape;272;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0" name="Shape 280"/>
        <p:cNvGrpSpPr/>
        <p:nvPr/>
      </p:nvGrpSpPr>
      <p:grpSpPr>
        <a:xfrm>
          <a:off x="0" y="0"/>
          <a:ext cx="0" cy="0"/>
          <a:chOff x="0" y="0"/>
          <a:chExt cx="0" cy="0"/>
        </a:xfrm>
      </p:grpSpPr>
      <p:sp>
        <p:nvSpPr>
          <p:cNvPr id="281" name="Google Shape;281;g5bcc14c4bd_1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2" name="Google Shape;282;g5bcc14c4bd_11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0" name="Shape 290"/>
        <p:cNvGrpSpPr/>
        <p:nvPr/>
      </p:nvGrpSpPr>
      <p:grpSpPr>
        <a:xfrm>
          <a:off x="0" y="0"/>
          <a:ext cx="0" cy="0"/>
          <a:chOff x="0" y="0"/>
          <a:chExt cx="0" cy="0"/>
        </a:xfrm>
      </p:grpSpPr>
      <p:sp>
        <p:nvSpPr>
          <p:cNvPr id="291" name="Google Shape;291;g5bcc14c4bd_11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92" name="Google Shape;292;g5bcc14c4bd_11_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9" name="Shape 299"/>
        <p:cNvGrpSpPr/>
        <p:nvPr/>
      </p:nvGrpSpPr>
      <p:grpSpPr>
        <a:xfrm>
          <a:off x="0" y="0"/>
          <a:ext cx="0" cy="0"/>
          <a:chOff x="0" y="0"/>
          <a:chExt cx="0" cy="0"/>
        </a:xfrm>
      </p:grpSpPr>
      <p:sp>
        <p:nvSpPr>
          <p:cNvPr id="300" name="Google Shape;300;g5bfaef2914_1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01" name="Google Shape;301;g5bfaef2914_1_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9" name="Shape 309"/>
        <p:cNvGrpSpPr/>
        <p:nvPr/>
      </p:nvGrpSpPr>
      <p:grpSpPr>
        <a:xfrm>
          <a:off x="0" y="0"/>
          <a:ext cx="0" cy="0"/>
          <a:chOff x="0" y="0"/>
          <a:chExt cx="0" cy="0"/>
        </a:xfrm>
      </p:grpSpPr>
      <p:sp>
        <p:nvSpPr>
          <p:cNvPr id="310" name="Google Shape;310;g5bcc14c4bd_11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11" name="Google Shape;311;g5bcc14c4bd_11_1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9" name="Shape 319"/>
        <p:cNvGrpSpPr/>
        <p:nvPr/>
      </p:nvGrpSpPr>
      <p:grpSpPr>
        <a:xfrm>
          <a:off x="0" y="0"/>
          <a:ext cx="0" cy="0"/>
          <a:chOff x="0" y="0"/>
          <a:chExt cx="0" cy="0"/>
        </a:xfrm>
      </p:grpSpPr>
      <p:sp>
        <p:nvSpPr>
          <p:cNvPr id="320" name="Google Shape;320;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21" name="Google Shape;321;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8" name="Shape 328"/>
        <p:cNvGrpSpPr/>
        <p:nvPr/>
      </p:nvGrpSpPr>
      <p:grpSpPr>
        <a:xfrm>
          <a:off x="0" y="0"/>
          <a:ext cx="0" cy="0"/>
          <a:chOff x="0" y="0"/>
          <a:chExt cx="0" cy="0"/>
        </a:xfrm>
      </p:grpSpPr>
      <p:sp>
        <p:nvSpPr>
          <p:cNvPr id="329" name="Google Shape;329;g5bdbad384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30" name="Google Shape;330;g5bdbad3845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7" name="Shape 337"/>
        <p:cNvGrpSpPr/>
        <p:nvPr/>
      </p:nvGrpSpPr>
      <p:grpSpPr>
        <a:xfrm>
          <a:off x="0" y="0"/>
          <a:ext cx="0" cy="0"/>
          <a:chOff x="0" y="0"/>
          <a:chExt cx="0" cy="0"/>
        </a:xfrm>
      </p:grpSpPr>
      <p:sp>
        <p:nvSpPr>
          <p:cNvPr id="338" name="Google Shape;338;g5bfaef2914_1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39" name="Google Shape;339;g5bfaef2914_1_1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6" name="Shape 346"/>
        <p:cNvGrpSpPr/>
        <p:nvPr/>
      </p:nvGrpSpPr>
      <p:grpSpPr>
        <a:xfrm>
          <a:off x="0" y="0"/>
          <a:ext cx="0" cy="0"/>
          <a:chOff x="0" y="0"/>
          <a:chExt cx="0" cy="0"/>
        </a:xfrm>
      </p:grpSpPr>
      <p:sp>
        <p:nvSpPr>
          <p:cNvPr id="347" name="Google Shape;347;g5bfaef2914_1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48" name="Google Shape;348;g5bfaef2914_1_1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5" name="Shape 355"/>
        <p:cNvGrpSpPr/>
        <p:nvPr/>
      </p:nvGrpSpPr>
      <p:grpSpPr>
        <a:xfrm>
          <a:off x="0" y="0"/>
          <a:ext cx="0" cy="0"/>
          <a:chOff x="0" y="0"/>
          <a:chExt cx="0" cy="0"/>
        </a:xfrm>
      </p:grpSpPr>
      <p:sp>
        <p:nvSpPr>
          <p:cNvPr id="356" name="Google Shape;356;g4d75d13da4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57" name="Google Shape;357;g4d75d13da4_0_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 name="Shape 101"/>
        <p:cNvGrpSpPr/>
        <p:nvPr/>
      </p:nvGrpSpPr>
      <p:grpSpPr>
        <a:xfrm>
          <a:off x="0" y="0"/>
          <a:ext cx="0" cy="0"/>
          <a:chOff x="0" y="0"/>
          <a:chExt cx="0" cy="0"/>
        </a:xfrm>
      </p:grpSpPr>
      <p:sp>
        <p:nvSpPr>
          <p:cNvPr id="102" name="Google Shape;102;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4" name="Shape 364"/>
        <p:cNvGrpSpPr/>
        <p:nvPr/>
      </p:nvGrpSpPr>
      <p:grpSpPr>
        <a:xfrm>
          <a:off x="0" y="0"/>
          <a:ext cx="0" cy="0"/>
          <a:chOff x="0" y="0"/>
          <a:chExt cx="0" cy="0"/>
        </a:xfrm>
      </p:grpSpPr>
      <p:sp>
        <p:nvSpPr>
          <p:cNvPr id="365" name="Google Shape;365;g5bdbad3845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66" name="Google Shape;366;g5bdbad3845_0_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74" name="Shape 374"/>
        <p:cNvGrpSpPr/>
        <p:nvPr/>
      </p:nvGrpSpPr>
      <p:grpSpPr>
        <a:xfrm>
          <a:off x="0" y="0"/>
          <a:ext cx="0" cy="0"/>
          <a:chOff x="0" y="0"/>
          <a:chExt cx="0" cy="0"/>
        </a:xfrm>
      </p:grpSpPr>
      <p:sp>
        <p:nvSpPr>
          <p:cNvPr id="375" name="Google Shape;375;g5c0f955c02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76" name="Google Shape;376;g5c0f955c02_0_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84" name="Shape 384"/>
        <p:cNvGrpSpPr/>
        <p:nvPr/>
      </p:nvGrpSpPr>
      <p:grpSpPr>
        <a:xfrm>
          <a:off x="0" y="0"/>
          <a:ext cx="0" cy="0"/>
          <a:chOff x="0" y="0"/>
          <a:chExt cx="0" cy="0"/>
        </a:xfrm>
      </p:grpSpPr>
      <p:sp>
        <p:nvSpPr>
          <p:cNvPr id="385" name="Google Shape;385;g7b9b4f4e76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86" name="Google Shape;386;g7b9b4f4e76_0_2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94" name="Shape 394"/>
        <p:cNvGrpSpPr/>
        <p:nvPr/>
      </p:nvGrpSpPr>
      <p:grpSpPr>
        <a:xfrm>
          <a:off x="0" y="0"/>
          <a:ext cx="0" cy="0"/>
          <a:chOff x="0" y="0"/>
          <a:chExt cx="0" cy="0"/>
        </a:xfrm>
      </p:grpSpPr>
      <p:sp>
        <p:nvSpPr>
          <p:cNvPr id="395" name="Google Shape;395;g7b9b4f4e76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96" name="Google Shape;396;g7b9b4f4e76_0_3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04" name="Shape 404"/>
        <p:cNvGrpSpPr/>
        <p:nvPr/>
      </p:nvGrpSpPr>
      <p:grpSpPr>
        <a:xfrm>
          <a:off x="0" y="0"/>
          <a:ext cx="0" cy="0"/>
          <a:chOff x="0" y="0"/>
          <a:chExt cx="0" cy="0"/>
        </a:xfrm>
      </p:grpSpPr>
      <p:sp>
        <p:nvSpPr>
          <p:cNvPr id="405" name="Google Shape;405;g4d75d13da4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06" name="Google Shape;406;g4d75d13da4_0_1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14" name="Shape 414"/>
        <p:cNvGrpSpPr/>
        <p:nvPr/>
      </p:nvGrpSpPr>
      <p:grpSpPr>
        <a:xfrm>
          <a:off x="0" y="0"/>
          <a:ext cx="0" cy="0"/>
          <a:chOff x="0" y="0"/>
          <a:chExt cx="0" cy="0"/>
        </a:xfrm>
      </p:grpSpPr>
      <p:sp>
        <p:nvSpPr>
          <p:cNvPr id="415" name="Google Shape;415;g5c0f955c02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16" name="Google Shape;416;g5c0f955c02_0_1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24" name="Shape 424"/>
        <p:cNvGrpSpPr/>
        <p:nvPr/>
      </p:nvGrpSpPr>
      <p:grpSpPr>
        <a:xfrm>
          <a:off x="0" y="0"/>
          <a:ext cx="0" cy="0"/>
          <a:chOff x="0" y="0"/>
          <a:chExt cx="0" cy="0"/>
        </a:xfrm>
      </p:grpSpPr>
      <p:sp>
        <p:nvSpPr>
          <p:cNvPr id="425" name="Google Shape;425;g4d75d13da4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26" name="Google Shape;426;g4d75d13da4_0_1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33" name="Shape 433"/>
        <p:cNvGrpSpPr/>
        <p:nvPr/>
      </p:nvGrpSpPr>
      <p:grpSpPr>
        <a:xfrm>
          <a:off x="0" y="0"/>
          <a:ext cx="0" cy="0"/>
          <a:chOff x="0" y="0"/>
          <a:chExt cx="0" cy="0"/>
        </a:xfrm>
      </p:grpSpPr>
      <p:sp>
        <p:nvSpPr>
          <p:cNvPr id="434" name="Google Shape;434;g4d75d13da4_0_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35" name="Google Shape;435;g4d75d13da4_0_4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43" name="Shape 443"/>
        <p:cNvGrpSpPr/>
        <p:nvPr/>
      </p:nvGrpSpPr>
      <p:grpSpPr>
        <a:xfrm>
          <a:off x="0" y="0"/>
          <a:ext cx="0" cy="0"/>
          <a:chOff x="0" y="0"/>
          <a:chExt cx="0" cy="0"/>
        </a:xfrm>
      </p:grpSpPr>
      <p:sp>
        <p:nvSpPr>
          <p:cNvPr id="444" name="Google Shape;444;g4d75d13da4_0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45" name="Google Shape;445;g4d75d13da4_0_5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52" name="Shape 452"/>
        <p:cNvGrpSpPr/>
        <p:nvPr/>
      </p:nvGrpSpPr>
      <p:grpSpPr>
        <a:xfrm>
          <a:off x="0" y="0"/>
          <a:ext cx="0" cy="0"/>
          <a:chOff x="0" y="0"/>
          <a:chExt cx="0" cy="0"/>
        </a:xfrm>
      </p:grpSpPr>
      <p:sp>
        <p:nvSpPr>
          <p:cNvPr id="453" name="Google Shape;453;g4d75d13da4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54" name="Google Shape;454;g4d75d13da4_0_6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1" name="Shape 111"/>
        <p:cNvGrpSpPr/>
        <p:nvPr/>
      </p:nvGrpSpPr>
      <p:grpSpPr>
        <a:xfrm>
          <a:off x="0" y="0"/>
          <a:ext cx="0" cy="0"/>
          <a:chOff x="0" y="0"/>
          <a:chExt cx="0" cy="0"/>
        </a:xfrm>
      </p:grpSpPr>
      <p:sp>
        <p:nvSpPr>
          <p:cNvPr id="112" name="Google Shape;112;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62" name="Shape 462"/>
        <p:cNvGrpSpPr/>
        <p:nvPr/>
      </p:nvGrpSpPr>
      <p:grpSpPr>
        <a:xfrm>
          <a:off x="0" y="0"/>
          <a:ext cx="0" cy="0"/>
          <a:chOff x="0" y="0"/>
          <a:chExt cx="0" cy="0"/>
        </a:xfrm>
      </p:grpSpPr>
      <p:sp>
        <p:nvSpPr>
          <p:cNvPr id="463" name="Google Shape;463;g5c0c37c71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64" name="Google Shape;464;g5c0c37c71a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71" name="Shape 471"/>
        <p:cNvGrpSpPr/>
        <p:nvPr/>
      </p:nvGrpSpPr>
      <p:grpSpPr>
        <a:xfrm>
          <a:off x="0" y="0"/>
          <a:ext cx="0" cy="0"/>
          <a:chOff x="0" y="0"/>
          <a:chExt cx="0" cy="0"/>
        </a:xfrm>
      </p:grpSpPr>
      <p:sp>
        <p:nvSpPr>
          <p:cNvPr id="472" name="Google Shape;472;g5c0c37c71a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73" name="Google Shape;473;g5c0c37c71a_0_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80" name="Shape 480"/>
        <p:cNvGrpSpPr/>
        <p:nvPr/>
      </p:nvGrpSpPr>
      <p:grpSpPr>
        <a:xfrm>
          <a:off x="0" y="0"/>
          <a:ext cx="0" cy="0"/>
          <a:chOff x="0" y="0"/>
          <a:chExt cx="0" cy="0"/>
        </a:xfrm>
      </p:grpSpPr>
      <p:sp>
        <p:nvSpPr>
          <p:cNvPr id="481" name="Google Shape;481;g7b9b4f4e76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82" name="Google Shape;482;g7b9b4f4e76_0_1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89" name="Shape 489"/>
        <p:cNvGrpSpPr/>
        <p:nvPr/>
      </p:nvGrpSpPr>
      <p:grpSpPr>
        <a:xfrm>
          <a:off x="0" y="0"/>
          <a:ext cx="0" cy="0"/>
          <a:chOff x="0" y="0"/>
          <a:chExt cx="0" cy="0"/>
        </a:xfrm>
      </p:grpSpPr>
      <p:sp>
        <p:nvSpPr>
          <p:cNvPr id="490" name="Google Shape;490;g5c0c37c71a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91" name="Google Shape;491;g5c0c37c71a_0_2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98" name="Shape 498"/>
        <p:cNvGrpSpPr/>
        <p:nvPr/>
      </p:nvGrpSpPr>
      <p:grpSpPr>
        <a:xfrm>
          <a:off x="0" y="0"/>
          <a:ext cx="0" cy="0"/>
          <a:chOff x="0" y="0"/>
          <a:chExt cx="0" cy="0"/>
        </a:xfrm>
      </p:grpSpPr>
      <p:sp>
        <p:nvSpPr>
          <p:cNvPr id="499" name="Google Shape;499;g5c0c37c71a_0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00" name="Google Shape;500;g5c0c37c71a_0_3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7" name="Shape 507"/>
        <p:cNvGrpSpPr/>
        <p:nvPr/>
      </p:nvGrpSpPr>
      <p:grpSpPr>
        <a:xfrm>
          <a:off x="0" y="0"/>
          <a:ext cx="0" cy="0"/>
          <a:chOff x="0" y="0"/>
          <a:chExt cx="0" cy="0"/>
        </a:xfrm>
      </p:grpSpPr>
      <p:sp>
        <p:nvSpPr>
          <p:cNvPr id="508" name="Google Shape;508;g5c0c37c71a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09" name="Google Shape;509;g5c0c37c71a_0_4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17" name="Shape 517"/>
        <p:cNvGrpSpPr/>
        <p:nvPr/>
      </p:nvGrpSpPr>
      <p:grpSpPr>
        <a:xfrm>
          <a:off x="0" y="0"/>
          <a:ext cx="0" cy="0"/>
          <a:chOff x="0" y="0"/>
          <a:chExt cx="0" cy="0"/>
        </a:xfrm>
      </p:grpSpPr>
      <p:sp>
        <p:nvSpPr>
          <p:cNvPr id="518" name="Google Shape;518;g5c0c37c71a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19" name="Google Shape;519;g5c0c37c71a_0_5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26" name="Shape 526"/>
        <p:cNvGrpSpPr/>
        <p:nvPr/>
      </p:nvGrpSpPr>
      <p:grpSpPr>
        <a:xfrm>
          <a:off x="0" y="0"/>
          <a:ext cx="0" cy="0"/>
          <a:chOff x="0" y="0"/>
          <a:chExt cx="0" cy="0"/>
        </a:xfrm>
      </p:grpSpPr>
      <p:sp>
        <p:nvSpPr>
          <p:cNvPr id="527" name="Google Shape;527;g7b9b4f4e76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28" name="Google Shape;528;g7b9b4f4e76_0_1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1" name="Shape 121"/>
        <p:cNvGrpSpPr/>
        <p:nvPr/>
      </p:nvGrpSpPr>
      <p:grpSpPr>
        <a:xfrm>
          <a:off x="0" y="0"/>
          <a:ext cx="0" cy="0"/>
          <a:chOff x="0" y="0"/>
          <a:chExt cx="0" cy="0"/>
        </a:xfrm>
      </p:grpSpPr>
      <p:sp>
        <p:nvSpPr>
          <p:cNvPr id="122" name="Google Shape;122;g7b9b4f4e76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g7b9b4f4e76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1" name="Shape 131"/>
        <p:cNvGrpSpPr/>
        <p:nvPr/>
      </p:nvGrpSpPr>
      <p:grpSpPr>
        <a:xfrm>
          <a:off x="0" y="0"/>
          <a:ext cx="0" cy="0"/>
          <a:chOff x="0" y="0"/>
          <a:chExt cx="0" cy="0"/>
        </a:xfrm>
      </p:grpSpPr>
      <p:sp>
        <p:nvSpPr>
          <p:cNvPr id="132" name="Google Shape;132;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3" name="Google Shape;133;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1" name="Shape 141"/>
        <p:cNvGrpSpPr/>
        <p:nvPr/>
      </p:nvGrpSpPr>
      <p:grpSpPr>
        <a:xfrm>
          <a:off x="0" y="0"/>
          <a:ext cx="0" cy="0"/>
          <a:chOff x="0" y="0"/>
          <a:chExt cx="0" cy="0"/>
        </a:xfrm>
      </p:grpSpPr>
      <p:sp>
        <p:nvSpPr>
          <p:cNvPr id="142" name="Google Shape;142;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1" name="Shape 151"/>
        <p:cNvGrpSpPr/>
        <p:nvPr/>
      </p:nvGrpSpPr>
      <p:grpSpPr>
        <a:xfrm>
          <a:off x="0" y="0"/>
          <a:ext cx="0" cy="0"/>
          <a:chOff x="0" y="0"/>
          <a:chExt cx="0" cy="0"/>
        </a:xfrm>
      </p:grpSpPr>
      <p:sp>
        <p:nvSpPr>
          <p:cNvPr id="152" name="Google Shape;152;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1" name="Shape 161"/>
        <p:cNvGrpSpPr/>
        <p:nvPr/>
      </p:nvGrpSpPr>
      <p:grpSpPr>
        <a:xfrm>
          <a:off x="0" y="0"/>
          <a:ext cx="0" cy="0"/>
          <a:chOff x="0" y="0"/>
          <a:chExt cx="0" cy="0"/>
        </a:xfrm>
      </p:grpSpPr>
      <p:sp>
        <p:nvSpPr>
          <p:cNvPr id="162" name="Google Shape;162;g52449c39b9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3" name="Google Shape;163;g52449c39b9_0_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Diapositiva de título" type="title">
  <p:cSld name="TITLE">
    <p:spTree>
      <p:nvGrpSpPr>
        <p:cNvPr id="11" name="Shape 11"/>
        <p:cNvGrpSpPr/>
        <p:nvPr/>
      </p:nvGrpSpPr>
      <p:grpSpPr>
        <a:xfrm>
          <a:off x="0" y="0"/>
          <a:ext cx="0" cy="0"/>
          <a:chOff x="0" y="0"/>
          <a:chExt cx="0" cy="0"/>
        </a:xfrm>
      </p:grpSpPr>
      <p:sp>
        <p:nvSpPr>
          <p:cNvPr id="12" name="Google Shape;12;p2"/>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3" name="Google Shape;13;p2"/>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marR="0" rtl="0" algn="ctr">
              <a:spcBef>
                <a:spcPts val="640"/>
              </a:spcBef>
              <a:spcAft>
                <a:spcPts val="0"/>
              </a:spcAft>
              <a:buClr>
                <a:srgbClr val="888888"/>
              </a:buClr>
              <a:buSzPts val="3200"/>
              <a:buFont typeface="Arial"/>
              <a:buNone/>
              <a:defRPr b="0" i="0" sz="3200" u="none" cap="none" strike="noStrike">
                <a:solidFill>
                  <a:srgbClr val="888888"/>
                </a:solidFill>
                <a:latin typeface="Calibri"/>
                <a:ea typeface="Calibri"/>
                <a:cs typeface="Calibri"/>
                <a:sym typeface="Calibri"/>
              </a:defRPr>
            </a:lvl1pPr>
            <a:lvl2pPr lvl="1" marR="0" rtl="0" algn="ctr">
              <a:spcBef>
                <a:spcPts val="560"/>
              </a:spcBef>
              <a:spcAft>
                <a:spcPts val="0"/>
              </a:spcAft>
              <a:buClr>
                <a:srgbClr val="888888"/>
              </a:buClr>
              <a:buSzPts val="2800"/>
              <a:buFont typeface="Arial"/>
              <a:buNone/>
              <a:defRPr b="0" i="0" sz="2800" u="none" cap="none" strike="noStrike">
                <a:solidFill>
                  <a:srgbClr val="888888"/>
                </a:solidFill>
                <a:latin typeface="Calibri"/>
                <a:ea typeface="Calibri"/>
                <a:cs typeface="Calibri"/>
                <a:sym typeface="Calibri"/>
              </a:defRPr>
            </a:lvl2pPr>
            <a:lvl3pPr lvl="2" marR="0" rtl="0" algn="ctr">
              <a:spcBef>
                <a:spcPts val="480"/>
              </a:spcBef>
              <a:spcAft>
                <a:spcPts val="0"/>
              </a:spcAft>
              <a:buClr>
                <a:srgbClr val="888888"/>
              </a:buClr>
              <a:buSzPts val="2400"/>
              <a:buFont typeface="Arial"/>
              <a:buNone/>
              <a:defRPr b="0" i="0" sz="2400" u="none" cap="none" strike="noStrike">
                <a:solidFill>
                  <a:srgbClr val="888888"/>
                </a:solidFill>
                <a:latin typeface="Calibri"/>
                <a:ea typeface="Calibri"/>
                <a:cs typeface="Calibri"/>
                <a:sym typeface="Calibri"/>
              </a:defRPr>
            </a:lvl3pPr>
            <a:lvl4pPr lvl="3"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4pPr>
            <a:lvl5pPr lvl="4"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5pPr>
            <a:lvl6pPr lvl="5"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6pPr>
            <a:lvl7pPr lvl="6"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7pPr>
            <a:lvl8pPr lvl="7"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8pPr>
            <a:lvl9pPr lvl="8"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9pPr>
          </a:lstStyle>
          <a:p/>
        </p:txBody>
      </p:sp>
      <p:sp>
        <p:nvSpPr>
          <p:cNvPr id="14" name="Google Shape;14;p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5" name="Google Shape;15;p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6" name="Google Shape;16;p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ítulo y texto vertical" type="vertTx">
  <p:cSld name="VERTICAL_TEXT">
    <p:spTree>
      <p:nvGrpSpPr>
        <p:cNvPr id="68" name="Shape 68"/>
        <p:cNvGrpSpPr/>
        <p:nvPr/>
      </p:nvGrpSpPr>
      <p:grpSpPr>
        <a:xfrm>
          <a:off x="0" y="0"/>
          <a:ext cx="0" cy="0"/>
          <a:chOff x="0" y="0"/>
          <a:chExt cx="0" cy="0"/>
        </a:xfrm>
      </p:grpSpPr>
      <p:sp>
        <p:nvSpPr>
          <p:cNvPr id="69" name="Google Shape;69;p1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0" name="Google Shape;70;p11"/>
          <p:cNvSpPr txBox="1"/>
          <p:nvPr>
            <p:ph idx="1" type="body"/>
          </p:nvPr>
        </p:nvSpPr>
        <p:spPr>
          <a:xfrm rot="5400000">
            <a:off x="2309018" y="-251619"/>
            <a:ext cx="4525963" cy="8229600"/>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71" name="Google Shape;71;p1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2" name="Google Shape;72;p1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3" name="Google Shape;73;p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ítulo vertical y texto" type="vertTitleAndTx">
  <p:cSld name="VERTICAL_TITLE_AND_VERTICAL_TEXT">
    <p:spTree>
      <p:nvGrpSpPr>
        <p:cNvPr id="74" name="Shape 74"/>
        <p:cNvGrpSpPr/>
        <p:nvPr/>
      </p:nvGrpSpPr>
      <p:grpSpPr>
        <a:xfrm>
          <a:off x="0" y="0"/>
          <a:ext cx="0" cy="0"/>
          <a:chOff x="0" y="0"/>
          <a:chExt cx="0" cy="0"/>
        </a:xfrm>
      </p:grpSpPr>
      <p:sp>
        <p:nvSpPr>
          <p:cNvPr id="75" name="Google Shape;75;p12"/>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6" name="Google Shape;76;p12"/>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77" name="Google Shape;77;p1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8" name="Google Shape;78;p1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9" name="Google Shape;79;p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ítulo y objetos" type="obj">
  <p:cSld name="OBJECT">
    <p:spTree>
      <p:nvGrpSpPr>
        <p:cNvPr id="17" name="Shape 17"/>
        <p:cNvGrpSpPr/>
        <p:nvPr/>
      </p:nvGrpSpPr>
      <p:grpSpPr>
        <a:xfrm>
          <a:off x="0" y="0"/>
          <a:ext cx="0" cy="0"/>
          <a:chOff x="0" y="0"/>
          <a:chExt cx="0" cy="0"/>
        </a:xfrm>
      </p:grpSpPr>
      <p:sp>
        <p:nvSpPr>
          <p:cNvPr id="18" name="Google Shape;18;p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9" name="Google Shape;19;p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20" name="Google Shape;20;p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1" name="Google Shape;21;p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2" name="Google Shape;22;p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Encabezado de sección" type="secHead">
  <p:cSld name="SECTION_HEADER">
    <p:spTree>
      <p:nvGrpSpPr>
        <p:cNvPr id="23" name="Shape 23"/>
        <p:cNvGrpSpPr/>
        <p:nvPr/>
      </p:nvGrpSpPr>
      <p:grpSpPr>
        <a:xfrm>
          <a:off x="0" y="0"/>
          <a:ext cx="0" cy="0"/>
          <a:chOff x="0" y="0"/>
          <a:chExt cx="0" cy="0"/>
        </a:xfrm>
      </p:grpSpPr>
      <p:sp>
        <p:nvSpPr>
          <p:cNvPr id="24" name="Google Shape;24;p4"/>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Clr>
                <a:schemeClr val="dk1"/>
              </a:buClr>
              <a:buSzPts val="4000"/>
              <a:buFont typeface="Calibri"/>
              <a:buNone/>
              <a:defRPr b="1" i="0" sz="40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5" name="Google Shape;25;p4"/>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marR="0" rtl="0" algn="l">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1pPr>
            <a:lvl2pPr indent="-228600" lvl="1" marL="914400" marR="0" rtl="0" algn="l">
              <a:spcBef>
                <a:spcPts val="360"/>
              </a:spcBef>
              <a:spcAft>
                <a:spcPts val="0"/>
              </a:spcAft>
              <a:buClr>
                <a:srgbClr val="888888"/>
              </a:buClr>
              <a:buSzPts val="1800"/>
              <a:buFont typeface="Arial"/>
              <a:buNone/>
              <a:defRPr b="0" i="0" sz="1800" u="none" cap="none" strike="noStrike">
                <a:solidFill>
                  <a:srgbClr val="888888"/>
                </a:solidFill>
                <a:latin typeface="Calibri"/>
                <a:ea typeface="Calibri"/>
                <a:cs typeface="Calibri"/>
                <a:sym typeface="Calibri"/>
              </a:defRPr>
            </a:lvl2pPr>
            <a:lvl3pPr indent="-228600" lvl="2" marL="1371600" marR="0" rtl="0" algn="l">
              <a:spcBef>
                <a:spcPts val="32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3pPr>
            <a:lvl4pPr indent="-228600" lvl="3" marL="18288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4pPr>
            <a:lvl5pPr indent="-228600" lvl="4" marL="22860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5pPr>
            <a:lvl6pPr indent="-228600" lvl="5" marL="27432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6pPr>
            <a:lvl7pPr indent="-228600" lvl="6" marL="32004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7pPr>
            <a:lvl8pPr indent="-228600" lvl="7" marL="36576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8pPr>
            <a:lvl9pPr indent="-228600" lvl="8" marL="41148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9pPr>
          </a:lstStyle>
          <a:p/>
        </p:txBody>
      </p:sp>
      <p:sp>
        <p:nvSpPr>
          <p:cNvPr id="26" name="Google Shape;26;p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7" name="Google Shape;27;p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8" name="Google Shape;28;p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Dos objetos" type="twoObj">
  <p:cSld name="TWO_OBJECTS">
    <p:spTree>
      <p:nvGrpSpPr>
        <p:cNvPr id="29" name="Shape 29"/>
        <p:cNvGrpSpPr/>
        <p:nvPr/>
      </p:nvGrpSpPr>
      <p:grpSpPr>
        <a:xfrm>
          <a:off x="0" y="0"/>
          <a:ext cx="0" cy="0"/>
          <a:chOff x="0" y="0"/>
          <a:chExt cx="0" cy="0"/>
        </a:xfrm>
      </p:grpSpPr>
      <p:sp>
        <p:nvSpPr>
          <p:cNvPr id="30" name="Google Shape;30;p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31" name="Google Shape;31;p5"/>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32" name="Google Shape;32;p5"/>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33" name="Google Shape;33;p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4" name="Google Shape;34;p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5" name="Google Shape;35;p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ación" type="twoTxTwoObj">
  <p:cSld name="TWO_OBJECTS_WITH_TEXT">
    <p:spTree>
      <p:nvGrpSpPr>
        <p:cNvPr id="36" name="Shape 36"/>
        <p:cNvGrpSpPr/>
        <p:nvPr/>
      </p:nvGrpSpPr>
      <p:grpSpPr>
        <a:xfrm>
          <a:off x="0" y="0"/>
          <a:ext cx="0" cy="0"/>
          <a:chOff x="0" y="0"/>
          <a:chExt cx="0" cy="0"/>
        </a:xfrm>
      </p:grpSpPr>
      <p:sp>
        <p:nvSpPr>
          <p:cNvPr id="37" name="Google Shape;37;p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38" name="Google Shape;38;p6"/>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marR="0" rtl="0" algn="l">
              <a:spcBef>
                <a:spcPts val="480"/>
              </a:spcBef>
              <a:spcAft>
                <a:spcPts val="0"/>
              </a:spcAft>
              <a:buClr>
                <a:schemeClr val="dk1"/>
              </a:buClr>
              <a:buSzPts val="2400"/>
              <a:buFont typeface="Arial"/>
              <a:buNone/>
              <a:defRPr b="1" i="0" sz="2400" u="none" cap="none" strike="noStrike">
                <a:solidFill>
                  <a:schemeClr val="dk1"/>
                </a:solidFill>
                <a:latin typeface="Calibri"/>
                <a:ea typeface="Calibri"/>
                <a:cs typeface="Calibri"/>
                <a:sym typeface="Calibri"/>
              </a:defRPr>
            </a:lvl1pPr>
            <a:lvl2pPr indent="-228600" lvl="1" marL="914400" marR="0" rtl="0" algn="l">
              <a:spcBef>
                <a:spcPts val="400"/>
              </a:spcBef>
              <a:spcAft>
                <a:spcPts val="0"/>
              </a:spcAft>
              <a:buClr>
                <a:schemeClr val="dk1"/>
              </a:buClr>
              <a:buSzPts val="2000"/>
              <a:buFont typeface="Arial"/>
              <a:buNone/>
              <a:defRPr b="1" i="0" sz="2000" u="none" cap="none" strike="noStrike">
                <a:solidFill>
                  <a:schemeClr val="dk1"/>
                </a:solidFill>
                <a:latin typeface="Calibri"/>
                <a:ea typeface="Calibri"/>
                <a:cs typeface="Calibri"/>
                <a:sym typeface="Calibri"/>
              </a:defRPr>
            </a:lvl2pPr>
            <a:lvl3pPr indent="-228600" lvl="2" marL="1371600" marR="0" rtl="0" algn="l">
              <a:spcBef>
                <a:spcPts val="360"/>
              </a:spcBef>
              <a:spcAft>
                <a:spcPts val="0"/>
              </a:spcAft>
              <a:buClr>
                <a:schemeClr val="dk1"/>
              </a:buClr>
              <a:buSzPts val="1800"/>
              <a:buFont typeface="Arial"/>
              <a:buNone/>
              <a:defRPr b="1" i="0" sz="1800" u="none" cap="none" strike="noStrike">
                <a:solidFill>
                  <a:schemeClr val="dk1"/>
                </a:solidFill>
                <a:latin typeface="Calibri"/>
                <a:ea typeface="Calibri"/>
                <a:cs typeface="Calibri"/>
                <a:sym typeface="Calibri"/>
              </a:defRPr>
            </a:lvl3pPr>
            <a:lvl4pPr indent="-228600" lvl="3" marL="18288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4pPr>
            <a:lvl5pPr indent="-228600" lvl="4" marL="22860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5pPr>
            <a:lvl6pPr indent="-228600" lvl="5" marL="27432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6pPr>
            <a:lvl7pPr indent="-228600" lvl="6" marL="32004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7pPr>
            <a:lvl8pPr indent="-228600" lvl="7" marL="36576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8pPr>
            <a:lvl9pPr indent="-228600" lvl="8" marL="41148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9pPr>
          </a:lstStyle>
          <a:p/>
        </p:txBody>
      </p:sp>
      <p:sp>
        <p:nvSpPr>
          <p:cNvPr id="39" name="Google Shape;39;p6"/>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2pPr>
            <a:lvl3pPr indent="-342900" lvl="2" marL="13716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3pPr>
            <a:lvl4pPr indent="-330200" lvl="3" marL="1828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4pPr>
            <a:lvl5pPr indent="-330200" lvl="4" marL="22860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5pPr>
            <a:lvl6pPr indent="-330200" lvl="5" marL="27432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6pPr>
            <a:lvl7pPr indent="-330200" lvl="6" marL="32004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7pPr>
            <a:lvl8pPr indent="-330200" lvl="7" marL="36576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8pPr>
            <a:lvl9pPr indent="-330200" lvl="8" marL="4114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9pPr>
          </a:lstStyle>
          <a:p/>
        </p:txBody>
      </p:sp>
      <p:sp>
        <p:nvSpPr>
          <p:cNvPr id="40" name="Google Shape;40;p6"/>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marR="0" rtl="0" algn="l">
              <a:spcBef>
                <a:spcPts val="480"/>
              </a:spcBef>
              <a:spcAft>
                <a:spcPts val="0"/>
              </a:spcAft>
              <a:buClr>
                <a:schemeClr val="dk1"/>
              </a:buClr>
              <a:buSzPts val="2400"/>
              <a:buFont typeface="Arial"/>
              <a:buNone/>
              <a:defRPr b="1" i="0" sz="2400" u="none" cap="none" strike="noStrike">
                <a:solidFill>
                  <a:schemeClr val="dk1"/>
                </a:solidFill>
                <a:latin typeface="Calibri"/>
                <a:ea typeface="Calibri"/>
                <a:cs typeface="Calibri"/>
                <a:sym typeface="Calibri"/>
              </a:defRPr>
            </a:lvl1pPr>
            <a:lvl2pPr indent="-228600" lvl="1" marL="914400" marR="0" rtl="0" algn="l">
              <a:spcBef>
                <a:spcPts val="400"/>
              </a:spcBef>
              <a:spcAft>
                <a:spcPts val="0"/>
              </a:spcAft>
              <a:buClr>
                <a:schemeClr val="dk1"/>
              </a:buClr>
              <a:buSzPts val="2000"/>
              <a:buFont typeface="Arial"/>
              <a:buNone/>
              <a:defRPr b="1" i="0" sz="2000" u="none" cap="none" strike="noStrike">
                <a:solidFill>
                  <a:schemeClr val="dk1"/>
                </a:solidFill>
                <a:latin typeface="Calibri"/>
                <a:ea typeface="Calibri"/>
                <a:cs typeface="Calibri"/>
                <a:sym typeface="Calibri"/>
              </a:defRPr>
            </a:lvl2pPr>
            <a:lvl3pPr indent="-228600" lvl="2" marL="1371600" marR="0" rtl="0" algn="l">
              <a:spcBef>
                <a:spcPts val="360"/>
              </a:spcBef>
              <a:spcAft>
                <a:spcPts val="0"/>
              </a:spcAft>
              <a:buClr>
                <a:schemeClr val="dk1"/>
              </a:buClr>
              <a:buSzPts val="1800"/>
              <a:buFont typeface="Arial"/>
              <a:buNone/>
              <a:defRPr b="1" i="0" sz="1800" u="none" cap="none" strike="noStrike">
                <a:solidFill>
                  <a:schemeClr val="dk1"/>
                </a:solidFill>
                <a:latin typeface="Calibri"/>
                <a:ea typeface="Calibri"/>
                <a:cs typeface="Calibri"/>
                <a:sym typeface="Calibri"/>
              </a:defRPr>
            </a:lvl3pPr>
            <a:lvl4pPr indent="-228600" lvl="3" marL="18288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4pPr>
            <a:lvl5pPr indent="-228600" lvl="4" marL="22860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5pPr>
            <a:lvl6pPr indent="-228600" lvl="5" marL="27432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6pPr>
            <a:lvl7pPr indent="-228600" lvl="6" marL="32004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7pPr>
            <a:lvl8pPr indent="-228600" lvl="7" marL="36576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8pPr>
            <a:lvl9pPr indent="-228600" lvl="8" marL="41148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9pPr>
          </a:lstStyle>
          <a:p/>
        </p:txBody>
      </p:sp>
      <p:sp>
        <p:nvSpPr>
          <p:cNvPr id="41" name="Google Shape;41;p6"/>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2pPr>
            <a:lvl3pPr indent="-342900" lvl="2" marL="13716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3pPr>
            <a:lvl4pPr indent="-330200" lvl="3" marL="1828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4pPr>
            <a:lvl5pPr indent="-330200" lvl="4" marL="22860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5pPr>
            <a:lvl6pPr indent="-330200" lvl="5" marL="27432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6pPr>
            <a:lvl7pPr indent="-330200" lvl="6" marL="32004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7pPr>
            <a:lvl8pPr indent="-330200" lvl="7" marL="36576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8pPr>
            <a:lvl9pPr indent="-330200" lvl="8" marL="4114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9pPr>
          </a:lstStyle>
          <a:p/>
        </p:txBody>
      </p:sp>
      <p:sp>
        <p:nvSpPr>
          <p:cNvPr id="42" name="Google Shape;42;p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3" name="Google Shape;43;p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4" name="Google Shape;44;p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ólo el título" type="titleOnly">
  <p:cSld name="TITLE_ONLY">
    <p:spTree>
      <p:nvGrpSpPr>
        <p:cNvPr id="45" name="Shape 45"/>
        <p:cNvGrpSpPr/>
        <p:nvPr/>
      </p:nvGrpSpPr>
      <p:grpSpPr>
        <a:xfrm>
          <a:off x="0" y="0"/>
          <a:ext cx="0" cy="0"/>
          <a:chOff x="0" y="0"/>
          <a:chExt cx="0" cy="0"/>
        </a:xfrm>
      </p:grpSpPr>
      <p:sp>
        <p:nvSpPr>
          <p:cNvPr id="46" name="Google Shape;46;p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47" name="Google Shape;47;p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8" name="Google Shape;48;p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9" name="Google Shape;49;p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En blanco" type="blank">
  <p:cSld name="BLANK">
    <p:spTree>
      <p:nvGrpSpPr>
        <p:cNvPr id="50" name="Shape 50"/>
        <p:cNvGrpSpPr/>
        <p:nvPr/>
      </p:nvGrpSpPr>
      <p:grpSpPr>
        <a:xfrm>
          <a:off x="0" y="0"/>
          <a:ext cx="0" cy="0"/>
          <a:chOff x="0" y="0"/>
          <a:chExt cx="0" cy="0"/>
        </a:xfrm>
      </p:grpSpPr>
      <p:sp>
        <p:nvSpPr>
          <p:cNvPr id="51" name="Google Shape;51;p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2" name="Google Shape;52;p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3" name="Google Shape;53;p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ido con título" type="objTx">
  <p:cSld name="OBJECT_WITH_CAPTION_TEXT">
    <p:spTree>
      <p:nvGrpSpPr>
        <p:cNvPr id="54" name="Shape 54"/>
        <p:cNvGrpSpPr/>
        <p:nvPr/>
      </p:nvGrpSpPr>
      <p:grpSpPr>
        <a:xfrm>
          <a:off x="0" y="0"/>
          <a:ext cx="0" cy="0"/>
          <a:chOff x="0" y="0"/>
          <a:chExt cx="0" cy="0"/>
        </a:xfrm>
      </p:grpSpPr>
      <p:sp>
        <p:nvSpPr>
          <p:cNvPr id="55" name="Google Shape;55;p9"/>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Clr>
                <a:schemeClr val="dk1"/>
              </a:buClr>
              <a:buSzPts val="2000"/>
              <a:buFont typeface="Calibri"/>
              <a:buNone/>
              <a:defRPr b="1" i="0" sz="20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56" name="Google Shape;56;p9"/>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57" name="Google Shape;57;p9"/>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280"/>
              </a:spcBef>
              <a:spcAft>
                <a:spcPts val="0"/>
              </a:spcAft>
              <a:buClr>
                <a:schemeClr val="dk1"/>
              </a:buClr>
              <a:buSzPts val="1400"/>
              <a:buFont typeface="Arial"/>
              <a:buNone/>
              <a:defRPr b="0" i="0" sz="1400" u="none" cap="none" strike="noStrike">
                <a:solidFill>
                  <a:schemeClr val="dk1"/>
                </a:solidFill>
                <a:latin typeface="Calibri"/>
                <a:ea typeface="Calibri"/>
                <a:cs typeface="Calibri"/>
                <a:sym typeface="Calibri"/>
              </a:defRPr>
            </a:lvl1pPr>
            <a:lvl2pPr indent="-228600" lvl="1" marL="914400" marR="0" rtl="0" algn="l">
              <a:spcBef>
                <a:spcPts val="24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spcBef>
                <a:spcPts val="2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3pPr>
            <a:lvl4pPr indent="-228600" lvl="3" marL="18288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4pPr>
            <a:lvl5pPr indent="-228600" lvl="4" marL="22860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5pPr>
            <a:lvl6pPr indent="-228600" lvl="5" marL="27432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6pPr>
            <a:lvl7pPr indent="-228600" lvl="6" marL="32004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7pPr>
            <a:lvl8pPr indent="-228600" lvl="7" marL="36576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8pPr>
            <a:lvl9pPr indent="-228600" lvl="8" marL="41148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9pPr>
          </a:lstStyle>
          <a:p/>
        </p:txBody>
      </p:sp>
      <p:sp>
        <p:nvSpPr>
          <p:cNvPr id="58" name="Google Shape;58;p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9" name="Google Shape;59;p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0" name="Google Shape;60;p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Imagen con título" type="picTx">
  <p:cSld name="PICTURE_WITH_CAPTION_TEXT">
    <p:spTree>
      <p:nvGrpSpPr>
        <p:cNvPr id="61" name="Shape 61"/>
        <p:cNvGrpSpPr/>
        <p:nvPr/>
      </p:nvGrpSpPr>
      <p:grpSpPr>
        <a:xfrm>
          <a:off x="0" y="0"/>
          <a:ext cx="0" cy="0"/>
          <a:chOff x="0" y="0"/>
          <a:chExt cx="0" cy="0"/>
        </a:xfrm>
      </p:grpSpPr>
      <p:sp>
        <p:nvSpPr>
          <p:cNvPr id="62" name="Google Shape;62;p10"/>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Clr>
                <a:schemeClr val="dk1"/>
              </a:buClr>
              <a:buSzPts val="2000"/>
              <a:buFont typeface="Calibri"/>
              <a:buNone/>
              <a:defRPr b="1" i="0" sz="20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63" name="Google Shape;63;p10"/>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noAutofit/>
          </a:bodyPr>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4" name="Google Shape;64;p10"/>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280"/>
              </a:spcBef>
              <a:spcAft>
                <a:spcPts val="0"/>
              </a:spcAft>
              <a:buClr>
                <a:schemeClr val="dk1"/>
              </a:buClr>
              <a:buSzPts val="1400"/>
              <a:buFont typeface="Arial"/>
              <a:buNone/>
              <a:defRPr b="0" i="0" sz="1400" u="none" cap="none" strike="noStrike">
                <a:solidFill>
                  <a:schemeClr val="dk1"/>
                </a:solidFill>
                <a:latin typeface="Calibri"/>
                <a:ea typeface="Calibri"/>
                <a:cs typeface="Calibri"/>
                <a:sym typeface="Calibri"/>
              </a:defRPr>
            </a:lvl1pPr>
            <a:lvl2pPr indent="-228600" lvl="1" marL="914400" marR="0" rtl="0" algn="l">
              <a:spcBef>
                <a:spcPts val="24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spcBef>
                <a:spcPts val="2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3pPr>
            <a:lvl4pPr indent="-228600" lvl="3" marL="18288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4pPr>
            <a:lvl5pPr indent="-228600" lvl="4" marL="22860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5pPr>
            <a:lvl6pPr indent="-228600" lvl="5" marL="27432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6pPr>
            <a:lvl7pPr indent="-228600" lvl="6" marL="32004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7pPr>
            <a:lvl8pPr indent="-228600" lvl="7" marL="36576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8pPr>
            <a:lvl9pPr indent="-228600" lvl="8" marL="41148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9pPr>
          </a:lstStyle>
          <a:p/>
        </p:txBody>
      </p:sp>
      <p:sp>
        <p:nvSpPr>
          <p:cNvPr id="65" name="Google Shape;65;p1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6" name="Google Shape;66;p1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7" name="Google Shape;67;p1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E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2.png"/><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2.png"/><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2.png"/><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2.png"/><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2.png"/><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2.png"/><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hyperlink" Target="http://etimologias.dechile.net/" TargetMode="External"/><Relationship Id="rId4" Type="http://schemas.openxmlformats.org/officeDocument/2006/relationships/image" Target="../media/image2.png"/><Relationship Id="rId5"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2.png"/><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2.png"/><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2.png"/><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2.png"/><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2.png"/><Relationship Id="rId4" Type="http://schemas.openxmlformats.org/officeDocument/2006/relationships/image" Target="../media/image1.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2.png"/><Relationship Id="rId4" Type="http://schemas.openxmlformats.org/officeDocument/2006/relationships/image" Target="../media/image1.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2.png"/><Relationship Id="rId4" Type="http://schemas.openxmlformats.org/officeDocument/2006/relationships/image" Target="../media/image1.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2.png"/><Relationship Id="rId4" Type="http://schemas.openxmlformats.org/officeDocument/2006/relationships/image" Target="../media/image1.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image" Target="../media/image2.png"/><Relationship Id="rId4" Type="http://schemas.openxmlformats.org/officeDocument/2006/relationships/image" Target="../media/image1.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image" Target="../media/image2.png"/><Relationship Id="rId4" Type="http://schemas.openxmlformats.org/officeDocument/2006/relationships/image" Target="../media/image1.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image" Target="../media/image2.png"/><Relationship Id="rId4" Type="http://schemas.openxmlformats.org/officeDocument/2006/relationships/image" Target="../media/image1.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 Id="rId3" Type="http://schemas.openxmlformats.org/officeDocument/2006/relationships/image" Target="../media/image2.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 Id="rId4" Type="http://schemas.openxmlformats.org/officeDocument/2006/relationships/image" Target="../media/image1.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 Id="rId3" Type="http://schemas.openxmlformats.org/officeDocument/2006/relationships/image" Target="../media/image2.png"/><Relationship Id="rId4" Type="http://schemas.openxmlformats.org/officeDocument/2006/relationships/image" Target="../media/image1.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 Id="rId3" Type="http://schemas.openxmlformats.org/officeDocument/2006/relationships/image" Target="../media/image2.png"/><Relationship Id="rId4" Type="http://schemas.openxmlformats.org/officeDocument/2006/relationships/image" Target="../media/image1.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 Id="rId3" Type="http://schemas.openxmlformats.org/officeDocument/2006/relationships/image" Target="../media/image2.png"/><Relationship Id="rId4" Type="http://schemas.openxmlformats.org/officeDocument/2006/relationships/image" Target="../media/image1.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 Id="rId3" Type="http://schemas.openxmlformats.org/officeDocument/2006/relationships/image" Target="../media/image2.png"/><Relationship Id="rId4" Type="http://schemas.openxmlformats.org/officeDocument/2006/relationships/image" Target="../media/image1.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 Id="rId3" Type="http://schemas.openxmlformats.org/officeDocument/2006/relationships/image" Target="../media/image2.png"/><Relationship Id="rId4" Type="http://schemas.openxmlformats.org/officeDocument/2006/relationships/image" Target="../media/image1.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 Id="rId3" Type="http://schemas.openxmlformats.org/officeDocument/2006/relationships/image" Target="../media/image2.png"/><Relationship Id="rId4" Type="http://schemas.openxmlformats.org/officeDocument/2006/relationships/image" Target="../media/image1.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 Id="rId3" Type="http://schemas.openxmlformats.org/officeDocument/2006/relationships/image" Target="../media/image2.png"/><Relationship Id="rId4" Type="http://schemas.openxmlformats.org/officeDocument/2006/relationships/image" Target="../media/image1.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 Id="rId3" Type="http://schemas.openxmlformats.org/officeDocument/2006/relationships/image" Target="../media/image2.png"/><Relationship Id="rId4" Type="http://schemas.openxmlformats.org/officeDocument/2006/relationships/image" Target="../media/image1.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 Id="rId3" Type="http://schemas.openxmlformats.org/officeDocument/2006/relationships/image" Target="../media/image2.png"/><Relationship Id="rId4" Type="http://schemas.openxmlformats.org/officeDocument/2006/relationships/image" Target="../media/image1.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 Id="rId3" Type="http://schemas.openxmlformats.org/officeDocument/2006/relationships/image" Target="../media/image2.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png"/><Relationship Id="rId4" Type="http://schemas.openxmlformats.org/officeDocument/2006/relationships/image" Target="../media/image1.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 Id="rId3" Type="http://schemas.openxmlformats.org/officeDocument/2006/relationships/image" Target="../media/image2.png"/><Relationship Id="rId4" Type="http://schemas.openxmlformats.org/officeDocument/2006/relationships/image" Target="../media/image1.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 Id="rId3" Type="http://schemas.openxmlformats.org/officeDocument/2006/relationships/image" Target="../media/image2.png"/><Relationship Id="rId4" Type="http://schemas.openxmlformats.org/officeDocument/2006/relationships/image" Target="../media/image1.pn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 Id="rId3" Type="http://schemas.openxmlformats.org/officeDocument/2006/relationships/image" Target="../media/image2.png"/><Relationship Id="rId4" Type="http://schemas.openxmlformats.org/officeDocument/2006/relationships/image" Target="../media/image1.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 Id="rId3" Type="http://schemas.openxmlformats.org/officeDocument/2006/relationships/image" Target="../media/image2.png"/><Relationship Id="rId4" Type="http://schemas.openxmlformats.org/officeDocument/2006/relationships/image" Target="../media/image1.pn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 Id="rId3" Type="http://schemas.openxmlformats.org/officeDocument/2006/relationships/image" Target="../media/image2.png"/><Relationship Id="rId4" Type="http://schemas.openxmlformats.org/officeDocument/2006/relationships/image" Target="../media/image1.pn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 Id="rId3" Type="http://schemas.openxmlformats.org/officeDocument/2006/relationships/image" Target="../media/image2.png"/><Relationship Id="rId4" Type="http://schemas.openxmlformats.org/officeDocument/2006/relationships/image" Target="../media/image1.png"/><Relationship Id="rId5" Type="http://schemas.openxmlformats.org/officeDocument/2006/relationships/image" Target="../media/image3.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 Id="rId3" Type="http://schemas.openxmlformats.org/officeDocument/2006/relationships/image" Target="../media/image2.png"/><Relationship Id="rId4" Type="http://schemas.openxmlformats.org/officeDocument/2006/relationships/image" Target="../media/image1.pn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 Id="rId3" Type="http://schemas.openxmlformats.org/officeDocument/2006/relationships/image" Target="../media/image2.pn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png"/><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png"/><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png"/><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png"/><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grpSp>
        <p:nvGrpSpPr>
          <p:cNvPr id="84" name="Google Shape;84;p13"/>
          <p:cNvGrpSpPr/>
          <p:nvPr/>
        </p:nvGrpSpPr>
        <p:grpSpPr>
          <a:xfrm>
            <a:off x="0" y="148353"/>
            <a:ext cx="9144000" cy="6695066"/>
            <a:chOff x="0" y="148353"/>
            <a:chExt cx="9144000" cy="6695066"/>
          </a:xfrm>
        </p:grpSpPr>
        <p:pic>
          <p:nvPicPr>
            <p:cNvPr descr="linea.png" id="85" name="Google Shape;85;p13"/>
            <p:cNvPicPr preferRelativeResize="0"/>
            <p:nvPr/>
          </p:nvPicPr>
          <p:blipFill rotWithShape="1">
            <a:blip r:embed="rId3">
              <a:alphaModFix/>
            </a:blip>
            <a:srcRect b="53749" l="0" r="0" t="35031"/>
            <a:stretch/>
          </p:blipFill>
          <p:spPr>
            <a:xfrm>
              <a:off x="0" y="6128054"/>
              <a:ext cx="9144000" cy="715365"/>
            </a:xfrm>
            <a:prstGeom prst="rect">
              <a:avLst/>
            </a:prstGeom>
            <a:noFill/>
            <a:ln>
              <a:noFill/>
            </a:ln>
          </p:spPr>
        </p:pic>
        <p:pic>
          <p:nvPicPr>
            <p:cNvPr id="86" name="Google Shape;86;p13"/>
            <p:cNvPicPr preferRelativeResize="0"/>
            <p:nvPr/>
          </p:nvPicPr>
          <p:blipFill rotWithShape="1">
            <a:blip r:embed="rId4">
              <a:alphaModFix/>
            </a:blip>
            <a:srcRect b="0" l="0" r="0" t="0"/>
            <a:stretch/>
          </p:blipFill>
          <p:spPr>
            <a:xfrm>
              <a:off x="5754520" y="148353"/>
              <a:ext cx="3229218" cy="1982072"/>
            </a:xfrm>
            <a:prstGeom prst="rect">
              <a:avLst/>
            </a:prstGeom>
            <a:noFill/>
            <a:ln>
              <a:noFill/>
            </a:ln>
          </p:spPr>
        </p:pic>
      </p:grpSp>
      <p:sp>
        <p:nvSpPr>
          <p:cNvPr id="87" name="Google Shape;87;p13"/>
          <p:cNvSpPr txBox="1"/>
          <p:nvPr>
            <p:ph type="ctrTitle"/>
          </p:nvPr>
        </p:nvSpPr>
        <p:spPr>
          <a:xfrm>
            <a:off x="685800" y="1667675"/>
            <a:ext cx="7772400" cy="1470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SzPts val="4400"/>
              <a:buFont typeface="Calibri"/>
              <a:buNone/>
            </a:pPr>
            <a:r>
              <a:rPr b="0" i="0" lang="es-ES" sz="4400" u="none" cap="none" strike="noStrike">
                <a:solidFill>
                  <a:schemeClr val="dk1"/>
                </a:solidFill>
                <a:latin typeface="Calibri"/>
                <a:ea typeface="Calibri"/>
                <a:cs typeface="Calibri"/>
                <a:sym typeface="Calibri"/>
              </a:rPr>
              <a:t>COLEGIO SAGRADO CORAZÓN</a:t>
            </a:r>
            <a:endParaRPr b="0" i="0" sz="4400" u="none" cap="none" strike="noStrike">
              <a:solidFill>
                <a:schemeClr val="dk1"/>
              </a:solidFill>
              <a:latin typeface="Calibri"/>
              <a:ea typeface="Calibri"/>
              <a:cs typeface="Calibri"/>
              <a:sym typeface="Calibri"/>
            </a:endParaRPr>
          </a:p>
        </p:txBody>
      </p:sp>
      <p:sp>
        <p:nvSpPr>
          <p:cNvPr id="88" name="Google Shape;88;p13"/>
          <p:cNvSpPr txBox="1"/>
          <p:nvPr>
            <p:ph idx="1" type="subTitle"/>
          </p:nvPr>
        </p:nvSpPr>
        <p:spPr>
          <a:xfrm>
            <a:off x="1371600" y="3137700"/>
            <a:ext cx="6400800" cy="28788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Clr>
                <a:srgbClr val="888888"/>
              </a:buClr>
              <a:buSzPts val="3200"/>
              <a:buFont typeface="Arial"/>
              <a:buNone/>
            </a:pPr>
            <a:r>
              <a:rPr b="0" i="0" lang="es-ES" sz="3200" u="none" cap="none" strike="noStrike">
                <a:solidFill>
                  <a:srgbClr val="888888"/>
                </a:solidFill>
                <a:latin typeface="Calibri"/>
                <a:ea typeface="Calibri"/>
                <a:cs typeface="Calibri"/>
                <a:sym typeface="Calibri"/>
              </a:rPr>
              <a:t>EQUIPO 5</a:t>
            </a:r>
            <a:endParaRPr/>
          </a:p>
          <a:p>
            <a:pPr indent="0" lvl="0" marL="0" marR="0" rtl="0" algn="ctr">
              <a:spcBef>
                <a:spcPts val="640"/>
              </a:spcBef>
              <a:spcAft>
                <a:spcPts val="0"/>
              </a:spcAft>
              <a:buClr>
                <a:srgbClr val="888888"/>
              </a:buClr>
              <a:buSzPts val="3200"/>
              <a:buFont typeface="Arial"/>
              <a:buNone/>
            </a:pPr>
            <a:r>
              <a:rPr lang="es-ES"/>
              <a:t>Raíces grecolatinas: una llave a la</a:t>
            </a:r>
            <a:br>
              <a:rPr lang="es-ES"/>
            </a:br>
            <a:r>
              <a:rPr lang="es-ES"/>
              <a:t>terminología médica en Español</a:t>
            </a:r>
            <a:br>
              <a:rPr lang="es-ES"/>
            </a:br>
            <a:r>
              <a:rPr lang="es-ES"/>
              <a:t>y Lengua Extranjera</a:t>
            </a:r>
            <a:endParaRPr/>
          </a:p>
          <a:p>
            <a:pPr indent="0" lvl="0" marL="0" marR="0" rtl="0" algn="ctr">
              <a:spcBef>
                <a:spcPts val="640"/>
              </a:spcBef>
              <a:spcAft>
                <a:spcPts val="0"/>
              </a:spcAft>
              <a:buClr>
                <a:srgbClr val="888888"/>
              </a:buClr>
              <a:buSzPts val="3200"/>
              <a:buFont typeface="Arial"/>
              <a:buNone/>
            </a:pPr>
            <a:r>
              <a:rPr lang="es-ES"/>
              <a:t>5° Grado</a:t>
            </a:r>
            <a:endParaRPr b="0" i="0" sz="3200" u="none" cap="none" strike="noStrike">
              <a:solidFill>
                <a:srgbClr val="888888"/>
              </a:solidFill>
              <a:latin typeface="Calibri"/>
              <a:ea typeface="Calibri"/>
              <a:cs typeface="Calibri"/>
              <a:sym typeface="Calibri"/>
            </a:endParaRPr>
          </a:p>
        </p:txBody>
      </p:sp>
      <p:sp>
        <p:nvSpPr>
          <p:cNvPr id="89" name="Google Shape;89;p13"/>
          <p:cNvSpPr txBox="1"/>
          <p:nvPr>
            <p:ph idx="12" type="sldNum"/>
          </p:nvPr>
        </p:nvSpPr>
        <p:spPr>
          <a:xfrm>
            <a:off x="6553200" y="6356350"/>
            <a:ext cx="21336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s-ES"/>
              <a:t>‹#›</a:t>
            </a:fld>
            <a:endParaRPr/>
          </a:p>
        </p:txBody>
      </p:sp>
      <p:sp>
        <p:nvSpPr>
          <p:cNvPr id="90" name="Google Shape;90;p13"/>
          <p:cNvSpPr txBox="1"/>
          <p:nvPr/>
        </p:nvSpPr>
        <p:spPr>
          <a:xfrm>
            <a:off x="358475" y="396200"/>
            <a:ext cx="5433600" cy="633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4" name="Shape 174"/>
        <p:cNvGrpSpPr/>
        <p:nvPr/>
      </p:nvGrpSpPr>
      <p:grpSpPr>
        <a:xfrm>
          <a:off x="0" y="0"/>
          <a:ext cx="0" cy="0"/>
          <a:chOff x="0" y="0"/>
          <a:chExt cx="0" cy="0"/>
        </a:xfrm>
      </p:grpSpPr>
      <p:grpSp>
        <p:nvGrpSpPr>
          <p:cNvPr id="175" name="Google Shape;175;p22"/>
          <p:cNvGrpSpPr/>
          <p:nvPr/>
        </p:nvGrpSpPr>
        <p:grpSpPr>
          <a:xfrm>
            <a:off x="0" y="148353"/>
            <a:ext cx="9144000" cy="6695066"/>
            <a:chOff x="0" y="148353"/>
            <a:chExt cx="9144000" cy="6695066"/>
          </a:xfrm>
        </p:grpSpPr>
        <p:pic>
          <p:nvPicPr>
            <p:cNvPr descr="linea.png" id="176" name="Google Shape;176;p22"/>
            <p:cNvPicPr preferRelativeResize="0"/>
            <p:nvPr/>
          </p:nvPicPr>
          <p:blipFill rotWithShape="1">
            <a:blip r:embed="rId3">
              <a:alphaModFix/>
            </a:blip>
            <a:srcRect b="53749" l="0" r="0" t="35030"/>
            <a:stretch/>
          </p:blipFill>
          <p:spPr>
            <a:xfrm>
              <a:off x="0" y="6128054"/>
              <a:ext cx="9144000" cy="715365"/>
            </a:xfrm>
            <a:prstGeom prst="rect">
              <a:avLst/>
            </a:prstGeom>
            <a:noFill/>
            <a:ln>
              <a:noFill/>
            </a:ln>
          </p:spPr>
        </p:pic>
        <p:pic>
          <p:nvPicPr>
            <p:cNvPr id="177" name="Google Shape;177;p22"/>
            <p:cNvPicPr preferRelativeResize="0"/>
            <p:nvPr/>
          </p:nvPicPr>
          <p:blipFill rotWithShape="1">
            <a:blip r:embed="rId4">
              <a:alphaModFix/>
            </a:blip>
            <a:srcRect b="0" l="0" r="0" t="0"/>
            <a:stretch/>
          </p:blipFill>
          <p:spPr>
            <a:xfrm>
              <a:off x="7142238" y="148353"/>
              <a:ext cx="1841500" cy="1130300"/>
            </a:xfrm>
            <a:prstGeom prst="rect">
              <a:avLst/>
            </a:prstGeom>
            <a:noFill/>
            <a:ln>
              <a:noFill/>
            </a:ln>
          </p:spPr>
        </p:pic>
      </p:grpSp>
      <p:sp>
        <p:nvSpPr>
          <p:cNvPr id="178" name="Google Shape;178;p2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Clr>
                <a:schemeClr val="dk1"/>
              </a:buClr>
              <a:buSzPts val="4400"/>
              <a:buFont typeface="Calibri"/>
              <a:buNone/>
            </a:pPr>
            <a:r>
              <a:rPr b="0" i="0" lang="es-ES" sz="4400" u="none" cap="none" strike="noStrike">
                <a:solidFill>
                  <a:schemeClr val="dk1"/>
                </a:solidFill>
                <a:latin typeface="Calibri"/>
                <a:ea typeface="Calibri"/>
                <a:cs typeface="Calibri"/>
                <a:sym typeface="Calibri"/>
              </a:rPr>
              <a:t>OBJETIVO por asignatura</a:t>
            </a:r>
            <a:endParaRPr b="0" i="0" sz="4400" u="none" cap="none" strike="noStrike">
              <a:solidFill>
                <a:schemeClr val="dk1"/>
              </a:solidFill>
              <a:latin typeface="Calibri"/>
              <a:ea typeface="Calibri"/>
              <a:cs typeface="Calibri"/>
              <a:sym typeface="Calibri"/>
            </a:endParaRPr>
          </a:p>
        </p:txBody>
      </p:sp>
      <p:sp>
        <p:nvSpPr>
          <p:cNvPr id="179" name="Google Shape;179;p22"/>
          <p:cNvSpPr txBox="1"/>
          <p:nvPr>
            <p:ph idx="1" type="body"/>
          </p:nvPr>
        </p:nvSpPr>
        <p:spPr>
          <a:xfrm>
            <a:off x="457200" y="1600200"/>
            <a:ext cx="8229600" cy="45261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chemeClr val="dk1"/>
              </a:buClr>
              <a:buSzPts val="1100"/>
              <a:buFont typeface="Arial"/>
              <a:buNone/>
            </a:pPr>
            <a:r>
              <a:rPr lang="es-ES"/>
              <a:t>Lengua extranjera</a:t>
            </a:r>
            <a:r>
              <a:rPr lang="es-ES"/>
              <a:t>.</a:t>
            </a:r>
            <a:endParaRPr/>
          </a:p>
          <a:p>
            <a:pPr indent="0" lvl="0" marL="0" marR="0" rtl="0" algn="l">
              <a:spcBef>
                <a:spcPts val="0"/>
              </a:spcBef>
              <a:spcAft>
                <a:spcPts val="0"/>
              </a:spcAft>
              <a:buClr>
                <a:schemeClr val="dk1"/>
              </a:buClr>
              <a:buSzPts val="1100"/>
              <a:buFont typeface="Arial"/>
              <a:buNone/>
            </a:pPr>
            <a:r>
              <a:rPr lang="es-ES"/>
              <a:t>Reconocer la presencia de terminologías</a:t>
            </a:r>
            <a:endParaRPr/>
          </a:p>
          <a:p>
            <a:pPr indent="0" lvl="0" marL="0" marR="0" rtl="0" algn="l">
              <a:spcBef>
                <a:spcPts val="0"/>
              </a:spcBef>
              <a:spcAft>
                <a:spcPts val="0"/>
              </a:spcAft>
              <a:buClr>
                <a:schemeClr val="dk1"/>
              </a:buClr>
              <a:buSzPts val="1100"/>
              <a:buFont typeface="Arial"/>
              <a:buNone/>
            </a:pPr>
            <a:r>
              <a:rPr lang="es-ES"/>
              <a:t>Grecolatinas en la asignatura de Educación para</a:t>
            </a:r>
            <a:endParaRPr/>
          </a:p>
          <a:p>
            <a:pPr indent="0" lvl="0" marL="0" marR="0" rtl="0" algn="l">
              <a:spcBef>
                <a:spcPts val="0"/>
              </a:spcBef>
              <a:spcAft>
                <a:spcPts val="0"/>
              </a:spcAft>
              <a:buClr>
                <a:schemeClr val="dk1"/>
              </a:buClr>
              <a:buSzPts val="1100"/>
              <a:buFont typeface="Arial"/>
              <a:buNone/>
            </a:pPr>
            <a:r>
              <a:rPr lang="es-ES"/>
              <a:t>la Salud y comprender sus significados en Inglés.</a:t>
            </a:r>
            <a:endParaRPr/>
          </a:p>
          <a:p>
            <a:pPr indent="0" lvl="0" marL="0" marR="0" rtl="0" algn="l">
              <a:spcBef>
                <a:spcPts val="0"/>
              </a:spcBef>
              <a:spcAft>
                <a:spcPts val="0"/>
              </a:spcAft>
              <a:buClr>
                <a:schemeClr val="dk1"/>
              </a:buClr>
              <a:buSzPts val="1100"/>
              <a:buFont typeface="Arial"/>
              <a:buNone/>
            </a:pPr>
            <a:r>
              <a:t/>
            </a:r>
            <a:endParaRPr/>
          </a:p>
          <a:p>
            <a:pPr indent="-139700" lvl="0" marL="342900" marR="0" rtl="0" algn="l">
              <a:spcBef>
                <a:spcPts val="0"/>
              </a:spcBef>
              <a:spcAft>
                <a:spcPts val="0"/>
              </a:spcAft>
              <a:buClr>
                <a:schemeClr val="dk1"/>
              </a:buClr>
              <a:buSzPts val="1100"/>
              <a:buFont typeface="Arial"/>
              <a:buNone/>
            </a:pPr>
            <a:r>
              <a:t/>
            </a:r>
            <a:endParaRPr/>
          </a:p>
          <a:p>
            <a:pPr indent="-139700" lvl="0" marL="342900" marR="0" rtl="0" algn="l">
              <a:spcBef>
                <a:spcPts val="0"/>
              </a:spcBef>
              <a:spcAft>
                <a:spcPts val="0"/>
              </a:spcAft>
              <a:buClr>
                <a:schemeClr val="dk1"/>
              </a:buClr>
              <a:buSzPts val="3200"/>
              <a:buFont typeface="Arial"/>
              <a:buNone/>
            </a:pPr>
            <a:r>
              <a:t/>
            </a:r>
            <a:endParaRPr/>
          </a:p>
        </p:txBody>
      </p:sp>
      <p:sp>
        <p:nvSpPr>
          <p:cNvPr id="180" name="Google Shape;180;p22"/>
          <p:cNvSpPr txBox="1"/>
          <p:nvPr>
            <p:ph idx="12" type="sldNum"/>
          </p:nvPr>
        </p:nvSpPr>
        <p:spPr>
          <a:xfrm>
            <a:off x="6553200" y="6356350"/>
            <a:ext cx="21336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s-ES"/>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4" name="Shape 184"/>
        <p:cNvGrpSpPr/>
        <p:nvPr/>
      </p:nvGrpSpPr>
      <p:grpSpPr>
        <a:xfrm>
          <a:off x="0" y="0"/>
          <a:ext cx="0" cy="0"/>
          <a:chOff x="0" y="0"/>
          <a:chExt cx="0" cy="0"/>
        </a:xfrm>
      </p:grpSpPr>
      <p:grpSp>
        <p:nvGrpSpPr>
          <p:cNvPr id="185" name="Google Shape;185;p23"/>
          <p:cNvGrpSpPr/>
          <p:nvPr/>
        </p:nvGrpSpPr>
        <p:grpSpPr>
          <a:xfrm>
            <a:off x="0" y="148353"/>
            <a:ext cx="9144000" cy="6695066"/>
            <a:chOff x="0" y="148353"/>
            <a:chExt cx="9144000" cy="6695066"/>
          </a:xfrm>
        </p:grpSpPr>
        <p:pic>
          <p:nvPicPr>
            <p:cNvPr descr="linea.png" id="186" name="Google Shape;186;p23"/>
            <p:cNvPicPr preferRelativeResize="0"/>
            <p:nvPr/>
          </p:nvPicPr>
          <p:blipFill rotWithShape="1">
            <a:blip r:embed="rId3">
              <a:alphaModFix/>
            </a:blip>
            <a:srcRect b="53749" l="0" r="0" t="35031"/>
            <a:stretch/>
          </p:blipFill>
          <p:spPr>
            <a:xfrm>
              <a:off x="0" y="6128054"/>
              <a:ext cx="9144000" cy="715365"/>
            </a:xfrm>
            <a:prstGeom prst="rect">
              <a:avLst/>
            </a:prstGeom>
            <a:noFill/>
            <a:ln>
              <a:noFill/>
            </a:ln>
          </p:spPr>
        </p:pic>
        <p:pic>
          <p:nvPicPr>
            <p:cNvPr id="187" name="Google Shape;187;p23"/>
            <p:cNvPicPr preferRelativeResize="0"/>
            <p:nvPr/>
          </p:nvPicPr>
          <p:blipFill rotWithShape="1">
            <a:blip r:embed="rId4">
              <a:alphaModFix/>
            </a:blip>
            <a:srcRect b="0" l="0" r="0" t="0"/>
            <a:stretch/>
          </p:blipFill>
          <p:spPr>
            <a:xfrm>
              <a:off x="7142238" y="148353"/>
              <a:ext cx="1841500" cy="1130300"/>
            </a:xfrm>
            <a:prstGeom prst="rect">
              <a:avLst/>
            </a:prstGeom>
            <a:noFill/>
            <a:ln>
              <a:noFill/>
            </a:ln>
          </p:spPr>
        </p:pic>
      </p:grpSp>
      <p:sp>
        <p:nvSpPr>
          <p:cNvPr id="188" name="Google Shape;188;p2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SzPts val="4400"/>
              <a:buFont typeface="Calibri"/>
              <a:buNone/>
            </a:pPr>
            <a:r>
              <a:rPr lang="es-ES"/>
              <a:t>ACTIVIDADES </a:t>
            </a:r>
            <a:endParaRPr b="0" i="0" sz="4400" u="none" cap="none" strike="noStrike">
              <a:solidFill>
                <a:schemeClr val="dk1"/>
              </a:solidFill>
              <a:latin typeface="Calibri"/>
              <a:ea typeface="Calibri"/>
              <a:cs typeface="Calibri"/>
              <a:sym typeface="Calibri"/>
            </a:endParaRPr>
          </a:p>
        </p:txBody>
      </p:sp>
      <p:sp>
        <p:nvSpPr>
          <p:cNvPr id="189" name="Google Shape;189;p2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139700" lvl="0" marL="342900" marR="0" rtl="0" algn="l">
              <a:spcBef>
                <a:spcPts val="0"/>
              </a:spcBef>
              <a:spcAft>
                <a:spcPts val="0"/>
              </a:spcAft>
              <a:buClr>
                <a:schemeClr val="dk1"/>
              </a:buClr>
              <a:buSzPts val="1100"/>
              <a:buFont typeface="Arial"/>
              <a:buNone/>
            </a:pPr>
            <a:r>
              <a:rPr lang="es-ES"/>
              <a:t>Actividad inicial interdisciplinaria:</a:t>
            </a:r>
            <a:endParaRPr/>
          </a:p>
          <a:p>
            <a:pPr indent="0" lvl="0" marL="0" marR="0" rtl="0" algn="l">
              <a:spcBef>
                <a:spcPts val="0"/>
              </a:spcBef>
              <a:spcAft>
                <a:spcPts val="0"/>
              </a:spcAft>
              <a:buClr>
                <a:schemeClr val="dk1"/>
              </a:buClr>
              <a:buSzPts val="1100"/>
              <a:buFont typeface="Arial"/>
              <a:buNone/>
            </a:pPr>
            <a:r>
              <a:rPr lang="es-ES"/>
              <a:t>Exponer un caso clínico, en inglés y en español,</a:t>
            </a:r>
            <a:endParaRPr/>
          </a:p>
          <a:p>
            <a:pPr indent="0" lvl="0" marL="0" marR="0" rtl="0" algn="l">
              <a:spcBef>
                <a:spcPts val="0"/>
              </a:spcBef>
              <a:spcAft>
                <a:spcPts val="0"/>
              </a:spcAft>
              <a:buClr>
                <a:schemeClr val="dk1"/>
              </a:buClr>
              <a:buSzPts val="1100"/>
              <a:buFont typeface="Arial"/>
              <a:buNone/>
            </a:pPr>
            <a:r>
              <a:rPr lang="es-ES"/>
              <a:t>en donde se tenga que inferir el significado de la</a:t>
            </a:r>
            <a:endParaRPr/>
          </a:p>
          <a:p>
            <a:pPr indent="0" lvl="0" marL="0" marR="0" rtl="0" algn="l">
              <a:spcBef>
                <a:spcPts val="0"/>
              </a:spcBef>
              <a:spcAft>
                <a:spcPts val="0"/>
              </a:spcAft>
              <a:buClr>
                <a:schemeClr val="dk1"/>
              </a:buClr>
              <a:buSzPts val="1100"/>
              <a:buFont typeface="Arial"/>
              <a:buNone/>
            </a:pPr>
            <a:r>
              <a:rPr lang="es-ES"/>
              <a:t>terminología.</a:t>
            </a:r>
            <a:endParaRPr/>
          </a:p>
          <a:p>
            <a:pPr indent="0" lvl="0" marL="0" marR="0" rtl="0" algn="l">
              <a:spcBef>
                <a:spcPts val="0"/>
              </a:spcBef>
              <a:spcAft>
                <a:spcPts val="0"/>
              </a:spcAft>
              <a:buClr>
                <a:schemeClr val="dk1"/>
              </a:buClr>
              <a:buSzPts val="1100"/>
              <a:buFont typeface="Arial"/>
              <a:buNone/>
            </a:pPr>
            <a:r>
              <a:rPr lang="es-ES"/>
              <a:t>Presentar a las alumnas el objetivo general del</a:t>
            </a:r>
            <a:endParaRPr/>
          </a:p>
          <a:p>
            <a:pPr indent="0" lvl="0" marL="0" marR="0" rtl="0" algn="l">
              <a:spcBef>
                <a:spcPts val="0"/>
              </a:spcBef>
              <a:spcAft>
                <a:spcPts val="0"/>
              </a:spcAft>
              <a:buClr>
                <a:schemeClr val="dk1"/>
              </a:buClr>
              <a:buSzPts val="1100"/>
              <a:buFont typeface="Arial"/>
              <a:buNone/>
            </a:pPr>
            <a:r>
              <a:rPr lang="es-ES"/>
              <a:t>proyecto, las actividades que se llevarán a cabo</a:t>
            </a:r>
            <a:endParaRPr/>
          </a:p>
          <a:p>
            <a:pPr indent="0" lvl="0" marL="0" marR="0" rtl="0" algn="l">
              <a:spcBef>
                <a:spcPts val="0"/>
              </a:spcBef>
              <a:spcAft>
                <a:spcPts val="0"/>
              </a:spcAft>
              <a:buClr>
                <a:schemeClr val="dk1"/>
              </a:buClr>
              <a:buSzPts val="1100"/>
              <a:buFont typeface="Arial"/>
              <a:buNone/>
            </a:pPr>
            <a:r>
              <a:rPr lang="es-ES"/>
              <a:t>para poder relacionar, identificar y utilizar el</a:t>
            </a:r>
            <a:endParaRPr/>
          </a:p>
          <a:p>
            <a:pPr indent="0" lvl="0" marL="0" marR="0" rtl="0" algn="l">
              <a:spcBef>
                <a:spcPts val="0"/>
              </a:spcBef>
              <a:spcAft>
                <a:spcPts val="0"/>
              </a:spcAft>
              <a:buClr>
                <a:schemeClr val="dk1"/>
              </a:buClr>
              <a:buSzPts val="1100"/>
              <a:buFont typeface="Arial"/>
              <a:buNone/>
            </a:pPr>
            <a:r>
              <a:rPr lang="es-ES"/>
              <a:t>vocabulario técnico-científico, a modo de que puedan apropiarse de él.</a:t>
            </a:r>
            <a:endParaRPr/>
          </a:p>
          <a:p>
            <a:pPr indent="-139700" lvl="0" marL="342900" marR="0" rtl="0" algn="l">
              <a:spcBef>
                <a:spcPts val="0"/>
              </a:spcBef>
              <a:spcAft>
                <a:spcPts val="0"/>
              </a:spcAft>
              <a:buClr>
                <a:schemeClr val="dk1"/>
              </a:buClr>
              <a:buSzPts val="3200"/>
              <a:buFont typeface="Arial"/>
              <a:buNone/>
            </a:pPr>
            <a:r>
              <a:t/>
            </a:r>
            <a:endParaRPr/>
          </a:p>
        </p:txBody>
      </p:sp>
      <p:sp>
        <p:nvSpPr>
          <p:cNvPr id="190" name="Google Shape;190;p23"/>
          <p:cNvSpPr txBox="1"/>
          <p:nvPr>
            <p:ph idx="12" type="sldNum"/>
          </p:nvPr>
        </p:nvSpPr>
        <p:spPr>
          <a:xfrm>
            <a:off x="6553200" y="6356350"/>
            <a:ext cx="21336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s-ES"/>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4" name="Shape 194"/>
        <p:cNvGrpSpPr/>
        <p:nvPr/>
      </p:nvGrpSpPr>
      <p:grpSpPr>
        <a:xfrm>
          <a:off x="0" y="0"/>
          <a:ext cx="0" cy="0"/>
          <a:chOff x="0" y="0"/>
          <a:chExt cx="0" cy="0"/>
        </a:xfrm>
      </p:grpSpPr>
      <p:sp>
        <p:nvSpPr>
          <p:cNvPr id="195" name="Google Shape;195;p24"/>
          <p:cNvSpPr txBox="1"/>
          <p:nvPr>
            <p:ph idx="1" type="body"/>
          </p:nvPr>
        </p:nvSpPr>
        <p:spPr>
          <a:xfrm>
            <a:off x="205550" y="1222625"/>
            <a:ext cx="8745300" cy="5045400"/>
          </a:xfrm>
          <a:prstGeom prst="rect">
            <a:avLst/>
          </a:prstGeom>
          <a:noFill/>
          <a:ln>
            <a:noFill/>
          </a:ln>
        </p:spPr>
        <p:txBody>
          <a:bodyPr anchorCtr="0" anchor="t" bIns="45700" lIns="91425" spcFirstLastPara="1" rIns="91425" wrap="square" tIns="45700">
            <a:noAutofit/>
          </a:bodyPr>
          <a:lstStyle/>
          <a:p>
            <a:pPr indent="-374650" lvl="0" marL="457200" marR="0" rtl="0" algn="just">
              <a:spcBef>
                <a:spcPts val="0"/>
              </a:spcBef>
              <a:spcAft>
                <a:spcPts val="0"/>
              </a:spcAft>
              <a:buSzPts val="2300"/>
              <a:buAutoNum type="alphaLcPeriod"/>
            </a:pPr>
            <a:r>
              <a:rPr lang="es-ES" sz="2300"/>
              <a:t>Educación para la Salud, “Casos Clínicos”.</a:t>
            </a:r>
            <a:endParaRPr sz="2300"/>
          </a:p>
          <a:p>
            <a:pPr indent="-374650" lvl="0" marL="457200" marR="0" rtl="0" algn="just">
              <a:spcBef>
                <a:spcPts val="0"/>
              </a:spcBef>
              <a:spcAft>
                <a:spcPts val="0"/>
              </a:spcAft>
              <a:buSzPts val="2300"/>
              <a:buAutoNum type="alphaLcPeriod"/>
            </a:pPr>
            <a:r>
              <a:rPr lang="es-ES" sz="2300"/>
              <a:t>Durante todo el ciclo escolar se utilizan términos que incluyen etimologías, y se hace énfasis en estos términos y cómo ayuda conocer el significado de sus raíces y para entender la palabra. A partir de enero se comenzaron a estudiar enfermedades y se utilizaron términos para describir signos y síntomas. Se hicieron ejercicios en donde se repartirán casos clínicos con las enfermedades estudiadas con el propósito de que se familiaricen cada vez más con la terminología. Deberán diagnosticar la enfermedad y elaborar la historia natural. Las evidencias serán: los exámenes, las actividades en el cuaderno. Los materiales serán: los casos clínicos impresos y proyecciones de diapositivas.</a:t>
            </a:r>
            <a:endParaRPr sz="2300"/>
          </a:p>
          <a:p>
            <a:pPr indent="-374650" lvl="0" marL="457200" marR="0" rtl="0" algn="just">
              <a:spcBef>
                <a:spcPts val="0"/>
              </a:spcBef>
              <a:spcAft>
                <a:spcPts val="0"/>
              </a:spcAft>
              <a:buSzPts val="2300"/>
              <a:buAutoNum type="alphaLcPeriod"/>
            </a:pPr>
            <a:r>
              <a:rPr lang="es-ES" sz="2300"/>
              <a:t>Quinto grado.</a:t>
            </a:r>
            <a:endParaRPr sz="2300"/>
          </a:p>
          <a:p>
            <a:pPr indent="-374650" lvl="0" marL="457200" marR="0" rtl="0" algn="just">
              <a:spcBef>
                <a:spcPts val="0"/>
              </a:spcBef>
              <a:spcAft>
                <a:spcPts val="0"/>
              </a:spcAft>
              <a:buSzPts val="2300"/>
              <a:buAutoNum type="alphaLcPeriod"/>
            </a:pPr>
            <a:r>
              <a:rPr lang="es-ES" sz="2300"/>
              <a:t>Abril </a:t>
            </a:r>
            <a:endParaRPr sz="2300"/>
          </a:p>
          <a:p>
            <a:pPr indent="-139700" lvl="0" marL="342900" marR="0" rtl="0" algn="just">
              <a:spcBef>
                <a:spcPts val="0"/>
              </a:spcBef>
              <a:spcAft>
                <a:spcPts val="0"/>
              </a:spcAft>
              <a:buClr>
                <a:schemeClr val="dk1"/>
              </a:buClr>
              <a:buSzPts val="3200"/>
              <a:buFont typeface="Arial"/>
              <a:buNone/>
            </a:pPr>
            <a:r>
              <a:t/>
            </a:r>
            <a:endParaRPr/>
          </a:p>
          <a:p>
            <a:pPr indent="-139700" lvl="0" marL="342900" marR="0" rtl="0" algn="l">
              <a:spcBef>
                <a:spcPts val="0"/>
              </a:spcBef>
              <a:spcAft>
                <a:spcPts val="0"/>
              </a:spcAft>
              <a:buClr>
                <a:schemeClr val="dk1"/>
              </a:buClr>
              <a:buSzPts val="3200"/>
              <a:buFont typeface="Arial"/>
              <a:buNone/>
            </a:pPr>
            <a:r>
              <a:t/>
            </a:r>
            <a:endParaRPr b="0" i="0" sz="3200" u="none" cap="none" strike="noStrike">
              <a:solidFill>
                <a:schemeClr val="dk1"/>
              </a:solidFill>
              <a:latin typeface="Calibri"/>
              <a:ea typeface="Calibri"/>
              <a:cs typeface="Calibri"/>
              <a:sym typeface="Calibri"/>
            </a:endParaRPr>
          </a:p>
        </p:txBody>
      </p:sp>
      <p:grpSp>
        <p:nvGrpSpPr>
          <p:cNvPr id="196" name="Google Shape;196;p24"/>
          <p:cNvGrpSpPr/>
          <p:nvPr/>
        </p:nvGrpSpPr>
        <p:grpSpPr>
          <a:xfrm>
            <a:off x="0" y="148353"/>
            <a:ext cx="9144000" cy="6695066"/>
            <a:chOff x="0" y="148353"/>
            <a:chExt cx="9144000" cy="6695066"/>
          </a:xfrm>
        </p:grpSpPr>
        <p:pic>
          <p:nvPicPr>
            <p:cNvPr descr="linea.png" id="197" name="Google Shape;197;p24"/>
            <p:cNvPicPr preferRelativeResize="0"/>
            <p:nvPr/>
          </p:nvPicPr>
          <p:blipFill rotWithShape="1">
            <a:blip r:embed="rId3">
              <a:alphaModFix/>
            </a:blip>
            <a:srcRect b="53749" l="0" r="0" t="35031"/>
            <a:stretch/>
          </p:blipFill>
          <p:spPr>
            <a:xfrm>
              <a:off x="0" y="6128054"/>
              <a:ext cx="9144000" cy="715365"/>
            </a:xfrm>
            <a:prstGeom prst="rect">
              <a:avLst/>
            </a:prstGeom>
            <a:noFill/>
            <a:ln>
              <a:noFill/>
            </a:ln>
          </p:spPr>
        </p:pic>
        <p:pic>
          <p:nvPicPr>
            <p:cNvPr id="198" name="Google Shape;198;p24"/>
            <p:cNvPicPr preferRelativeResize="0"/>
            <p:nvPr/>
          </p:nvPicPr>
          <p:blipFill rotWithShape="1">
            <a:blip r:embed="rId4">
              <a:alphaModFix/>
            </a:blip>
            <a:srcRect b="0" l="0" r="0" t="0"/>
            <a:stretch/>
          </p:blipFill>
          <p:spPr>
            <a:xfrm>
              <a:off x="7142238" y="148353"/>
              <a:ext cx="1841500" cy="1130300"/>
            </a:xfrm>
            <a:prstGeom prst="rect">
              <a:avLst/>
            </a:prstGeom>
            <a:noFill/>
            <a:ln>
              <a:noFill/>
            </a:ln>
          </p:spPr>
        </p:pic>
      </p:grpSp>
      <p:sp>
        <p:nvSpPr>
          <p:cNvPr id="199" name="Google Shape;199;p2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Clr>
                <a:schemeClr val="dk1"/>
              </a:buClr>
              <a:buSzPts val="4400"/>
              <a:buFont typeface="Calibri"/>
              <a:buNone/>
            </a:pPr>
            <a:r>
              <a:rPr lang="es-ES"/>
              <a:t>Actividad interdisciplinaria 1</a:t>
            </a:r>
            <a:endParaRPr b="0" i="0" sz="4400" u="none" cap="none" strike="noStrike">
              <a:solidFill>
                <a:schemeClr val="dk1"/>
              </a:solidFill>
              <a:latin typeface="Calibri"/>
              <a:ea typeface="Calibri"/>
              <a:cs typeface="Calibri"/>
              <a:sym typeface="Calibri"/>
            </a:endParaRPr>
          </a:p>
        </p:txBody>
      </p:sp>
      <p:sp>
        <p:nvSpPr>
          <p:cNvPr id="200" name="Google Shape;200;p24"/>
          <p:cNvSpPr txBox="1"/>
          <p:nvPr>
            <p:ph idx="12" type="sldNum"/>
          </p:nvPr>
        </p:nvSpPr>
        <p:spPr>
          <a:xfrm>
            <a:off x="6553200" y="6356350"/>
            <a:ext cx="21336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s-ES"/>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4" name="Shape 204"/>
        <p:cNvGrpSpPr/>
        <p:nvPr/>
      </p:nvGrpSpPr>
      <p:grpSpPr>
        <a:xfrm>
          <a:off x="0" y="0"/>
          <a:ext cx="0" cy="0"/>
          <a:chOff x="0" y="0"/>
          <a:chExt cx="0" cy="0"/>
        </a:xfrm>
      </p:grpSpPr>
      <p:sp>
        <p:nvSpPr>
          <p:cNvPr id="205" name="Google Shape;205;p25"/>
          <p:cNvSpPr txBox="1"/>
          <p:nvPr>
            <p:ph idx="1" type="body"/>
          </p:nvPr>
        </p:nvSpPr>
        <p:spPr>
          <a:xfrm>
            <a:off x="205550" y="1222625"/>
            <a:ext cx="8745300" cy="5045400"/>
          </a:xfrm>
          <a:prstGeom prst="rect">
            <a:avLst/>
          </a:prstGeom>
          <a:noFill/>
          <a:ln>
            <a:noFill/>
          </a:ln>
        </p:spPr>
        <p:txBody>
          <a:bodyPr anchorCtr="0" anchor="t" bIns="45700" lIns="91425" spcFirstLastPara="1" rIns="91425" wrap="square" tIns="45700">
            <a:noAutofit/>
          </a:bodyPr>
          <a:lstStyle/>
          <a:p>
            <a:pPr indent="-381000" lvl="0" marL="457200" marR="0" rtl="0" algn="just">
              <a:spcBef>
                <a:spcPts val="0"/>
              </a:spcBef>
              <a:spcAft>
                <a:spcPts val="0"/>
              </a:spcAft>
              <a:buSzPts val="2400"/>
              <a:buAutoNum type="alphaLcPeriod"/>
            </a:pPr>
            <a:r>
              <a:rPr lang="es-ES" sz="2400"/>
              <a:t>Etimologías Grecolatinas</a:t>
            </a:r>
            <a:r>
              <a:rPr lang="es-ES" sz="2400"/>
              <a:t>, “La universalidad de las raíces”.</a:t>
            </a:r>
            <a:endParaRPr sz="2400"/>
          </a:p>
          <a:p>
            <a:pPr indent="-381000" lvl="0" marL="457200" marR="0" rtl="0" algn="just">
              <a:spcBef>
                <a:spcPts val="0"/>
              </a:spcBef>
              <a:spcAft>
                <a:spcPts val="0"/>
              </a:spcAft>
              <a:buSzPts val="2400"/>
              <a:buAutoNum type="alphaLcPeriod"/>
            </a:pPr>
            <a:r>
              <a:rPr lang="es-ES" sz="2400"/>
              <a:t>Ejercicios de identificación de raíces, prefijos y sufijos; entrega de fichas de vocabulario ilustrado; ejercicios de composición y derivación en clase; tareas de los temas anteriores; ejercicios en clase de procedimiento para la formación de tecnicismos. Reescribir el caso clínico al lenguaje natural. Ejercicios escritos en clase vinculados tanto al caso clínico como a los diagramas de Lengua Extranjera. </a:t>
            </a:r>
            <a:r>
              <a:rPr lang="es-ES" sz="2300"/>
              <a:t>Las evidencias serán: los exámenes, las actividades en el cuaderno. Los materiales serán: los casos clínicos impresos y proyecciones de diapositivas.</a:t>
            </a:r>
            <a:endParaRPr sz="2400"/>
          </a:p>
          <a:p>
            <a:pPr indent="0" lvl="0" marL="457200" marR="0" rtl="0" algn="just">
              <a:spcBef>
                <a:spcPts val="0"/>
              </a:spcBef>
              <a:spcAft>
                <a:spcPts val="0"/>
              </a:spcAft>
              <a:buNone/>
            </a:pPr>
            <a:r>
              <a:t/>
            </a:r>
            <a:endParaRPr sz="2400"/>
          </a:p>
          <a:p>
            <a:pPr indent="-381000" lvl="0" marL="457200" marR="0" rtl="0" algn="just">
              <a:spcBef>
                <a:spcPts val="0"/>
              </a:spcBef>
              <a:spcAft>
                <a:spcPts val="0"/>
              </a:spcAft>
              <a:buSzPts val="2400"/>
              <a:buAutoNum type="alphaLcPeriod"/>
            </a:pPr>
            <a:r>
              <a:rPr lang="es-ES" sz="2400"/>
              <a:t>Quinto grado.</a:t>
            </a:r>
            <a:endParaRPr sz="2400"/>
          </a:p>
          <a:p>
            <a:pPr indent="-381000" lvl="0" marL="457200" marR="0" rtl="0" algn="just">
              <a:spcBef>
                <a:spcPts val="0"/>
              </a:spcBef>
              <a:spcAft>
                <a:spcPts val="0"/>
              </a:spcAft>
              <a:buSzPts val="2400"/>
              <a:buAutoNum type="alphaLcPeriod"/>
            </a:pPr>
            <a:r>
              <a:rPr lang="es-ES" sz="2400"/>
              <a:t>Abril </a:t>
            </a:r>
            <a:endParaRPr sz="2400"/>
          </a:p>
          <a:p>
            <a:pPr indent="-139700" lvl="0" marL="342900" marR="0" rtl="0" algn="just">
              <a:spcBef>
                <a:spcPts val="0"/>
              </a:spcBef>
              <a:spcAft>
                <a:spcPts val="0"/>
              </a:spcAft>
              <a:buClr>
                <a:schemeClr val="dk1"/>
              </a:buClr>
              <a:buSzPts val="3200"/>
              <a:buFont typeface="Arial"/>
              <a:buNone/>
            </a:pPr>
            <a:r>
              <a:t/>
            </a:r>
            <a:endParaRPr/>
          </a:p>
          <a:p>
            <a:pPr indent="-139700" lvl="0" marL="342900" marR="0" rtl="0" algn="l">
              <a:spcBef>
                <a:spcPts val="0"/>
              </a:spcBef>
              <a:spcAft>
                <a:spcPts val="0"/>
              </a:spcAft>
              <a:buClr>
                <a:schemeClr val="dk1"/>
              </a:buClr>
              <a:buSzPts val="3200"/>
              <a:buFont typeface="Arial"/>
              <a:buNone/>
            </a:pPr>
            <a:r>
              <a:t/>
            </a:r>
            <a:endParaRPr b="0" i="0" sz="3200" u="none" cap="none" strike="noStrike">
              <a:solidFill>
                <a:schemeClr val="dk1"/>
              </a:solidFill>
              <a:latin typeface="Calibri"/>
              <a:ea typeface="Calibri"/>
              <a:cs typeface="Calibri"/>
              <a:sym typeface="Calibri"/>
            </a:endParaRPr>
          </a:p>
        </p:txBody>
      </p:sp>
      <p:grpSp>
        <p:nvGrpSpPr>
          <p:cNvPr id="206" name="Google Shape;206;p25"/>
          <p:cNvGrpSpPr/>
          <p:nvPr/>
        </p:nvGrpSpPr>
        <p:grpSpPr>
          <a:xfrm>
            <a:off x="0" y="148353"/>
            <a:ext cx="9144000" cy="6695066"/>
            <a:chOff x="0" y="148353"/>
            <a:chExt cx="9144000" cy="6695066"/>
          </a:xfrm>
        </p:grpSpPr>
        <p:pic>
          <p:nvPicPr>
            <p:cNvPr descr="linea.png" id="207" name="Google Shape;207;p25"/>
            <p:cNvPicPr preferRelativeResize="0"/>
            <p:nvPr/>
          </p:nvPicPr>
          <p:blipFill rotWithShape="1">
            <a:blip r:embed="rId3">
              <a:alphaModFix/>
            </a:blip>
            <a:srcRect b="53749" l="0" r="0" t="35030"/>
            <a:stretch/>
          </p:blipFill>
          <p:spPr>
            <a:xfrm>
              <a:off x="0" y="6128054"/>
              <a:ext cx="9144000" cy="715365"/>
            </a:xfrm>
            <a:prstGeom prst="rect">
              <a:avLst/>
            </a:prstGeom>
            <a:noFill/>
            <a:ln>
              <a:noFill/>
            </a:ln>
          </p:spPr>
        </p:pic>
        <p:pic>
          <p:nvPicPr>
            <p:cNvPr id="208" name="Google Shape;208;p25"/>
            <p:cNvPicPr preferRelativeResize="0"/>
            <p:nvPr/>
          </p:nvPicPr>
          <p:blipFill rotWithShape="1">
            <a:blip r:embed="rId4">
              <a:alphaModFix/>
            </a:blip>
            <a:srcRect b="0" l="0" r="0" t="0"/>
            <a:stretch/>
          </p:blipFill>
          <p:spPr>
            <a:xfrm>
              <a:off x="7142238" y="148353"/>
              <a:ext cx="1841500" cy="1130300"/>
            </a:xfrm>
            <a:prstGeom prst="rect">
              <a:avLst/>
            </a:prstGeom>
            <a:noFill/>
            <a:ln>
              <a:noFill/>
            </a:ln>
          </p:spPr>
        </p:pic>
      </p:grpSp>
      <p:sp>
        <p:nvSpPr>
          <p:cNvPr id="209" name="Google Shape;209;p2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Clr>
                <a:schemeClr val="dk1"/>
              </a:buClr>
              <a:buSzPts val="4400"/>
              <a:buFont typeface="Calibri"/>
              <a:buNone/>
            </a:pPr>
            <a:r>
              <a:rPr lang="es-ES"/>
              <a:t>Actividad interdisciplinaria 2</a:t>
            </a:r>
            <a:endParaRPr b="0" i="0" sz="4400" u="none" cap="none" strike="noStrike">
              <a:solidFill>
                <a:schemeClr val="dk1"/>
              </a:solidFill>
              <a:latin typeface="Calibri"/>
              <a:ea typeface="Calibri"/>
              <a:cs typeface="Calibri"/>
              <a:sym typeface="Calibri"/>
            </a:endParaRPr>
          </a:p>
        </p:txBody>
      </p:sp>
      <p:sp>
        <p:nvSpPr>
          <p:cNvPr id="210" name="Google Shape;210;p25"/>
          <p:cNvSpPr txBox="1"/>
          <p:nvPr>
            <p:ph idx="12" type="sldNum"/>
          </p:nvPr>
        </p:nvSpPr>
        <p:spPr>
          <a:xfrm>
            <a:off x="6553200" y="6356350"/>
            <a:ext cx="21336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s-ES"/>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4" name="Shape 214"/>
        <p:cNvGrpSpPr/>
        <p:nvPr/>
      </p:nvGrpSpPr>
      <p:grpSpPr>
        <a:xfrm>
          <a:off x="0" y="0"/>
          <a:ext cx="0" cy="0"/>
          <a:chOff x="0" y="0"/>
          <a:chExt cx="0" cy="0"/>
        </a:xfrm>
      </p:grpSpPr>
      <p:sp>
        <p:nvSpPr>
          <p:cNvPr id="215" name="Google Shape;215;p26"/>
          <p:cNvSpPr txBox="1"/>
          <p:nvPr>
            <p:ph idx="1" type="body"/>
          </p:nvPr>
        </p:nvSpPr>
        <p:spPr>
          <a:xfrm>
            <a:off x="199350" y="853650"/>
            <a:ext cx="8745300" cy="5150700"/>
          </a:xfrm>
          <a:prstGeom prst="rect">
            <a:avLst/>
          </a:prstGeom>
          <a:noFill/>
          <a:ln>
            <a:noFill/>
          </a:ln>
        </p:spPr>
        <p:txBody>
          <a:bodyPr anchorCtr="0" anchor="t" bIns="45700" lIns="91425" spcFirstLastPara="1" rIns="91425" wrap="square" tIns="45700">
            <a:noAutofit/>
          </a:bodyPr>
          <a:lstStyle/>
          <a:p>
            <a:pPr indent="-374650" lvl="0" marL="457200" marR="0" rtl="0" algn="just">
              <a:spcBef>
                <a:spcPts val="0"/>
              </a:spcBef>
              <a:spcAft>
                <a:spcPts val="0"/>
              </a:spcAft>
              <a:buSzPts val="2300"/>
              <a:buAutoNum type="alphaLcPeriod"/>
            </a:pPr>
            <a:r>
              <a:rPr lang="es-ES" sz="2300"/>
              <a:t>Literatura Universal: “La tuberculosis en la literatura”</a:t>
            </a:r>
            <a:endParaRPr sz="2300"/>
          </a:p>
          <a:p>
            <a:pPr indent="-374650" lvl="0" marL="457200" marR="0" rtl="0" algn="just">
              <a:spcBef>
                <a:spcPts val="0"/>
              </a:spcBef>
              <a:spcAft>
                <a:spcPts val="0"/>
              </a:spcAft>
              <a:buSzPts val="2300"/>
              <a:buAutoNum type="alphaLcPeriod"/>
            </a:pPr>
            <a:r>
              <a:rPr lang="es-ES" sz="2300"/>
              <a:t>1) Leyeron una serie de artículos relacionados con la historia de la tuberculosis, llamada también “la peste blanca”.</a:t>
            </a:r>
            <a:endParaRPr sz="2300"/>
          </a:p>
          <a:p>
            <a:pPr indent="0" lvl="0" marL="457200" marR="0" rtl="0" algn="just">
              <a:spcBef>
                <a:spcPts val="0"/>
              </a:spcBef>
              <a:spcAft>
                <a:spcPts val="0"/>
              </a:spcAft>
              <a:buNone/>
            </a:pPr>
            <a:r>
              <a:rPr lang="es-ES" sz="2300"/>
              <a:t>2) Realizaron una investigación acerca la tuberculosis, los avances médicos y científicos.</a:t>
            </a:r>
            <a:endParaRPr sz="2300"/>
          </a:p>
          <a:p>
            <a:pPr indent="0" lvl="0" marL="457200" marR="0" rtl="0" algn="just">
              <a:spcBef>
                <a:spcPts val="0"/>
              </a:spcBef>
              <a:spcAft>
                <a:spcPts val="0"/>
              </a:spcAft>
              <a:buClr>
                <a:schemeClr val="dk1"/>
              </a:buClr>
              <a:buSzPts val="1100"/>
              <a:buFont typeface="Arial"/>
              <a:buNone/>
            </a:pPr>
            <a:r>
              <a:rPr lang="es-ES" sz="2300"/>
              <a:t>3) Asimismo, investigaron cómo la tuberculosis influyó en la mentalidad de los románticos en el siglo XIX.</a:t>
            </a:r>
            <a:endParaRPr sz="2300"/>
          </a:p>
          <a:p>
            <a:pPr indent="0" lvl="0" marL="457200" marR="0" rtl="0" algn="just">
              <a:spcBef>
                <a:spcPts val="0"/>
              </a:spcBef>
              <a:spcAft>
                <a:spcPts val="0"/>
              </a:spcAft>
              <a:buNone/>
            </a:pPr>
            <a:r>
              <a:rPr lang="es-ES" sz="2300"/>
              <a:t>4) Finalmente, elaboraron una monografía en donde describieron y relacionaron la vida, la literatura y la ciencia en torno a la tuberculosis. En la fase final elaboraron un glosario con términos anatómicos y médicos. Las evidencias: los exámenes, las actividades y la monografía. Los materiales serán: los casos clínicos impresos y proyecciones de diapositivas.</a:t>
            </a:r>
            <a:endParaRPr sz="2300"/>
          </a:p>
          <a:p>
            <a:pPr indent="-374650" lvl="0" marL="457200" marR="0" rtl="0" algn="just">
              <a:spcBef>
                <a:spcPts val="0"/>
              </a:spcBef>
              <a:spcAft>
                <a:spcPts val="0"/>
              </a:spcAft>
              <a:buSzPts val="2300"/>
              <a:buAutoNum type="alphaLcPeriod"/>
            </a:pPr>
            <a:r>
              <a:rPr lang="es-ES" sz="2300"/>
              <a:t>Quinto grado.</a:t>
            </a:r>
            <a:endParaRPr sz="2300"/>
          </a:p>
          <a:p>
            <a:pPr indent="-374650" lvl="0" marL="457200" marR="0" rtl="0" algn="just">
              <a:spcBef>
                <a:spcPts val="0"/>
              </a:spcBef>
              <a:spcAft>
                <a:spcPts val="0"/>
              </a:spcAft>
              <a:buSzPts val="2300"/>
              <a:buAutoNum type="alphaLcPeriod"/>
            </a:pPr>
            <a:r>
              <a:rPr lang="es-ES" sz="2300"/>
              <a:t>Abril </a:t>
            </a:r>
            <a:endParaRPr sz="2300"/>
          </a:p>
          <a:p>
            <a:pPr indent="-139700" lvl="0" marL="342900" marR="0" rtl="0" algn="just">
              <a:spcBef>
                <a:spcPts val="0"/>
              </a:spcBef>
              <a:spcAft>
                <a:spcPts val="0"/>
              </a:spcAft>
              <a:buClr>
                <a:schemeClr val="dk1"/>
              </a:buClr>
              <a:buSzPts val="3200"/>
              <a:buFont typeface="Arial"/>
              <a:buNone/>
            </a:pPr>
            <a:r>
              <a:t/>
            </a:r>
            <a:endParaRPr sz="2300"/>
          </a:p>
          <a:p>
            <a:pPr indent="-139700" lvl="0" marL="342900" marR="0" rtl="0" algn="l">
              <a:spcBef>
                <a:spcPts val="0"/>
              </a:spcBef>
              <a:spcAft>
                <a:spcPts val="0"/>
              </a:spcAft>
              <a:buClr>
                <a:schemeClr val="dk1"/>
              </a:buClr>
              <a:buSzPts val="3200"/>
              <a:buFont typeface="Arial"/>
              <a:buNone/>
            </a:pPr>
            <a:r>
              <a:t/>
            </a:r>
            <a:endParaRPr b="0" i="0" sz="2300" u="none" cap="none" strike="noStrike">
              <a:solidFill>
                <a:schemeClr val="dk1"/>
              </a:solidFill>
              <a:latin typeface="Calibri"/>
              <a:ea typeface="Calibri"/>
              <a:cs typeface="Calibri"/>
              <a:sym typeface="Calibri"/>
            </a:endParaRPr>
          </a:p>
        </p:txBody>
      </p:sp>
      <p:grpSp>
        <p:nvGrpSpPr>
          <p:cNvPr id="216" name="Google Shape;216;p26"/>
          <p:cNvGrpSpPr/>
          <p:nvPr/>
        </p:nvGrpSpPr>
        <p:grpSpPr>
          <a:xfrm>
            <a:off x="0" y="148353"/>
            <a:ext cx="9144000" cy="6695066"/>
            <a:chOff x="0" y="148353"/>
            <a:chExt cx="9144000" cy="6695066"/>
          </a:xfrm>
        </p:grpSpPr>
        <p:pic>
          <p:nvPicPr>
            <p:cNvPr descr="linea.png" id="217" name="Google Shape;217;p26"/>
            <p:cNvPicPr preferRelativeResize="0"/>
            <p:nvPr/>
          </p:nvPicPr>
          <p:blipFill rotWithShape="1">
            <a:blip r:embed="rId3">
              <a:alphaModFix/>
            </a:blip>
            <a:srcRect b="53749" l="0" r="0" t="35030"/>
            <a:stretch/>
          </p:blipFill>
          <p:spPr>
            <a:xfrm>
              <a:off x="0" y="6128054"/>
              <a:ext cx="9144000" cy="715365"/>
            </a:xfrm>
            <a:prstGeom prst="rect">
              <a:avLst/>
            </a:prstGeom>
            <a:noFill/>
            <a:ln>
              <a:noFill/>
            </a:ln>
          </p:spPr>
        </p:pic>
        <p:pic>
          <p:nvPicPr>
            <p:cNvPr id="218" name="Google Shape;218;p26"/>
            <p:cNvPicPr preferRelativeResize="0"/>
            <p:nvPr/>
          </p:nvPicPr>
          <p:blipFill rotWithShape="1">
            <a:blip r:embed="rId4">
              <a:alphaModFix/>
            </a:blip>
            <a:srcRect b="0" l="0" r="0" t="0"/>
            <a:stretch/>
          </p:blipFill>
          <p:spPr>
            <a:xfrm>
              <a:off x="7142238" y="148353"/>
              <a:ext cx="1841500" cy="1130300"/>
            </a:xfrm>
            <a:prstGeom prst="rect">
              <a:avLst/>
            </a:prstGeom>
            <a:noFill/>
            <a:ln>
              <a:noFill/>
            </a:ln>
          </p:spPr>
        </p:pic>
      </p:grpSp>
      <p:sp>
        <p:nvSpPr>
          <p:cNvPr id="219" name="Google Shape;219;p26"/>
          <p:cNvSpPr txBox="1"/>
          <p:nvPr>
            <p:ph type="title"/>
          </p:nvPr>
        </p:nvSpPr>
        <p:spPr>
          <a:xfrm>
            <a:off x="457200" y="-111512"/>
            <a:ext cx="8229600" cy="11430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Clr>
                <a:schemeClr val="dk1"/>
              </a:buClr>
              <a:buSzPts val="4400"/>
              <a:buFont typeface="Calibri"/>
              <a:buNone/>
            </a:pPr>
            <a:r>
              <a:rPr lang="es-ES"/>
              <a:t>Actividad interdisciplinaria 3</a:t>
            </a:r>
            <a:endParaRPr b="0" i="0" sz="4400" u="none" cap="none" strike="noStrike">
              <a:solidFill>
                <a:schemeClr val="dk1"/>
              </a:solidFill>
              <a:latin typeface="Calibri"/>
              <a:ea typeface="Calibri"/>
              <a:cs typeface="Calibri"/>
              <a:sym typeface="Calibri"/>
            </a:endParaRPr>
          </a:p>
        </p:txBody>
      </p:sp>
      <p:sp>
        <p:nvSpPr>
          <p:cNvPr id="220" name="Google Shape;220;p26"/>
          <p:cNvSpPr txBox="1"/>
          <p:nvPr>
            <p:ph idx="12" type="sldNum"/>
          </p:nvPr>
        </p:nvSpPr>
        <p:spPr>
          <a:xfrm>
            <a:off x="6553200" y="6356350"/>
            <a:ext cx="21336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s-ES"/>
              <a:t>‹#›</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4" name="Shape 224"/>
        <p:cNvGrpSpPr/>
        <p:nvPr/>
      </p:nvGrpSpPr>
      <p:grpSpPr>
        <a:xfrm>
          <a:off x="0" y="0"/>
          <a:ext cx="0" cy="0"/>
          <a:chOff x="0" y="0"/>
          <a:chExt cx="0" cy="0"/>
        </a:xfrm>
      </p:grpSpPr>
      <p:sp>
        <p:nvSpPr>
          <p:cNvPr id="225" name="Google Shape;225;p27"/>
          <p:cNvSpPr txBox="1"/>
          <p:nvPr>
            <p:ph idx="1" type="body"/>
          </p:nvPr>
        </p:nvSpPr>
        <p:spPr>
          <a:xfrm>
            <a:off x="199350" y="1054900"/>
            <a:ext cx="8745300" cy="5045400"/>
          </a:xfrm>
          <a:prstGeom prst="rect">
            <a:avLst/>
          </a:prstGeom>
          <a:noFill/>
          <a:ln>
            <a:noFill/>
          </a:ln>
        </p:spPr>
        <p:txBody>
          <a:bodyPr anchorCtr="0" anchor="t" bIns="45700" lIns="91425" spcFirstLastPara="1" rIns="91425" wrap="square" tIns="45700">
            <a:noAutofit/>
          </a:bodyPr>
          <a:lstStyle/>
          <a:p>
            <a:pPr indent="-381000" lvl="0" marL="457200" marR="0" rtl="0" algn="just">
              <a:spcBef>
                <a:spcPts val="0"/>
              </a:spcBef>
              <a:spcAft>
                <a:spcPts val="0"/>
              </a:spcAft>
              <a:buSzPts val="2400"/>
              <a:buAutoNum type="alphaLcPeriod"/>
            </a:pPr>
            <a:r>
              <a:rPr lang="es-ES" sz="2400"/>
              <a:t>Lengua Extranjera</a:t>
            </a:r>
            <a:r>
              <a:rPr lang="es-ES" sz="2400"/>
              <a:t>, </a:t>
            </a:r>
            <a:r>
              <a:rPr lang="es-ES" sz="2400">
                <a:solidFill>
                  <a:srgbClr val="000000"/>
                </a:solidFill>
              </a:rPr>
              <a:t>Roots, Suffixes and Prefixes in Health Care</a:t>
            </a:r>
            <a:r>
              <a:rPr lang="es-ES" sz="2400"/>
              <a:t>.</a:t>
            </a:r>
            <a:endParaRPr sz="2400"/>
          </a:p>
          <a:p>
            <a:pPr indent="-381000" lvl="0" marL="457200" marR="0" rtl="0" algn="just">
              <a:spcBef>
                <a:spcPts val="0"/>
              </a:spcBef>
              <a:spcAft>
                <a:spcPts val="0"/>
              </a:spcAft>
              <a:buSzPts val="2400"/>
              <a:buAutoNum type="alphaLcPeriod"/>
            </a:pPr>
            <a:r>
              <a:rPr lang="es-ES" sz="2400"/>
              <a:t>a) Actividades dinámicas: las alumnas identificaron las raíces greco-latinas de los términos usados en el movimiento del cuerpo</a:t>
            </a:r>
            <a:endParaRPr sz="2400"/>
          </a:p>
          <a:p>
            <a:pPr indent="0" lvl="0" marL="457200" marR="0" rtl="0" algn="just">
              <a:spcBef>
                <a:spcPts val="0"/>
              </a:spcBef>
              <a:spcAft>
                <a:spcPts val="0"/>
              </a:spcAft>
              <a:buNone/>
            </a:pPr>
            <a:r>
              <a:rPr lang="es-ES" sz="2400"/>
              <a:t>b) Se hizo un banco con las raíces revisadas en tarjetas y se metieron a una urna.</a:t>
            </a:r>
            <a:endParaRPr sz="2400"/>
          </a:p>
          <a:p>
            <a:pPr indent="0" lvl="0" marL="457200" marR="0" rtl="0" algn="just">
              <a:spcBef>
                <a:spcPts val="0"/>
              </a:spcBef>
              <a:spcAft>
                <a:spcPts val="0"/>
              </a:spcAft>
              <a:buNone/>
            </a:pPr>
            <a:r>
              <a:rPr lang="es-ES" sz="2400"/>
              <a:t>c) Se definieron estas raíces en inglés</a:t>
            </a:r>
            <a:endParaRPr sz="2400"/>
          </a:p>
          <a:p>
            <a:pPr indent="0" lvl="0" marL="457200" marR="0" rtl="0" algn="just">
              <a:spcBef>
                <a:spcPts val="0"/>
              </a:spcBef>
              <a:spcAft>
                <a:spcPts val="0"/>
              </a:spcAft>
              <a:buNone/>
            </a:pPr>
            <a:r>
              <a:rPr lang="es-ES" sz="2400"/>
              <a:t>d) Las alumnas </a:t>
            </a:r>
            <a:r>
              <a:rPr lang="es-ES" sz="2400"/>
              <a:t>eligieron</a:t>
            </a:r>
            <a:r>
              <a:rPr lang="es-ES" sz="2400"/>
              <a:t> al azar una tarjeta y representaron con movimientos un ejemplo del uso de la raíz. </a:t>
            </a:r>
            <a:endParaRPr sz="2400"/>
          </a:p>
          <a:p>
            <a:pPr indent="0" lvl="0" marL="457200" marR="0" rtl="0" algn="just">
              <a:spcBef>
                <a:spcPts val="0"/>
              </a:spcBef>
              <a:spcAft>
                <a:spcPts val="0"/>
              </a:spcAft>
              <a:buNone/>
            </a:pPr>
            <a:r>
              <a:rPr lang="es-ES" sz="2400"/>
              <a:t>e) Se revisó casos de estudio donde se discutió patología y patógenos, se analizaron los nombres y se verificaron sus orígenes.</a:t>
            </a:r>
            <a:endParaRPr sz="2400"/>
          </a:p>
          <a:p>
            <a:pPr indent="-381000" lvl="0" marL="457200" marR="0" rtl="0" algn="just">
              <a:spcBef>
                <a:spcPts val="0"/>
              </a:spcBef>
              <a:spcAft>
                <a:spcPts val="0"/>
              </a:spcAft>
              <a:buSzPts val="2400"/>
              <a:buAutoNum type="alphaLcPeriod"/>
            </a:pPr>
            <a:r>
              <a:rPr lang="es-ES" sz="2400"/>
              <a:t>Quinto grado.</a:t>
            </a:r>
            <a:endParaRPr sz="2400"/>
          </a:p>
          <a:p>
            <a:pPr indent="-381000" lvl="0" marL="457200" marR="0" rtl="0" algn="just">
              <a:spcBef>
                <a:spcPts val="0"/>
              </a:spcBef>
              <a:spcAft>
                <a:spcPts val="0"/>
              </a:spcAft>
              <a:buSzPts val="2400"/>
              <a:buAutoNum type="alphaLcPeriod"/>
            </a:pPr>
            <a:r>
              <a:rPr lang="es-ES" sz="2400"/>
              <a:t>Abril </a:t>
            </a:r>
            <a:endParaRPr sz="2400"/>
          </a:p>
          <a:p>
            <a:pPr indent="-139700" lvl="0" marL="342900" marR="0" rtl="0" algn="just">
              <a:spcBef>
                <a:spcPts val="0"/>
              </a:spcBef>
              <a:spcAft>
                <a:spcPts val="0"/>
              </a:spcAft>
              <a:buClr>
                <a:schemeClr val="dk1"/>
              </a:buClr>
              <a:buSzPts val="3200"/>
              <a:buFont typeface="Arial"/>
              <a:buNone/>
            </a:pPr>
            <a:r>
              <a:t/>
            </a:r>
            <a:endParaRPr/>
          </a:p>
          <a:p>
            <a:pPr indent="-139700" lvl="0" marL="342900" marR="0" rtl="0" algn="l">
              <a:spcBef>
                <a:spcPts val="0"/>
              </a:spcBef>
              <a:spcAft>
                <a:spcPts val="0"/>
              </a:spcAft>
              <a:buClr>
                <a:schemeClr val="dk1"/>
              </a:buClr>
              <a:buSzPts val="3200"/>
              <a:buFont typeface="Arial"/>
              <a:buNone/>
            </a:pPr>
            <a:r>
              <a:t/>
            </a:r>
            <a:endParaRPr b="0" i="0" sz="3200" u="none" cap="none" strike="noStrike">
              <a:solidFill>
                <a:schemeClr val="dk1"/>
              </a:solidFill>
              <a:latin typeface="Calibri"/>
              <a:ea typeface="Calibri"/>
              <a:cs typeface="Calibri"/>
              <a:sym typeface="Calibri"/>
            </a:endParaRPr>
          </a:p>
        </p:txBody>
      </p:sp>
      <p:grpSp>
        <p:nvGrpSpPr>
          <p:cNvPr id="226" name="Google Shape;226;p27"/>
          <p:cNvGrpSpPr/>
          <p:nvPr/>
        </p:nvGrpSpPr>
        <p:grpSpPr>
          <a:xfrm>
            <a:off x="0" y="148353"/>
            <a:ext cx="9144000" cy="6695066"/>
            <a:chOff x="0" y="148353"/>
            <a:chExt cx="9144000" cy="6695066"/>
          </a:xfrm>
        </p:grpSpPr>
        <p:pic>
          <p:nvPicPr>
            <p:cNvPr descr="linea.png" id="227" name="Google Shape;227;p27"/>
            <p:cNvPicPr preferRelativeResize="0"/>
            <p:nvPr/>
          </p:nvPicPr>
          <p:blipFill rotWithShape="1">
            <a:blip r:embed="rId3">
              <a:alphaModFix/>
            </a:blip>
            <a:srcRect b="53749" l="0" r="0" t="35030"/>
            <a:stretch/>
          </p:blipFill>
          <p:spPr>
            <a:xfrm>
              <a:off x="0" y="6128054"/>
              <a:ext cx="9144000" cy="715365"/>
            </a:xfrm>
            <a:prstGeom prst="rect">
              <a:avLst/>
            </a:prstGeom>
            <a:noFill/>
            <a:ln>
              <a:noFill/>
            </a:ln>
          </p:spPr>
        </p:pic>
        <p:pic>
          <p:nvPicPr>
            <p:cNvPr id="228" name="Google Shape;228;p27"/>
            <p:cNvPicPr preferRelativeResize="0"/>
            <p:nvPr/>
          </p:nvPicPr>
          <p:blipFill rotWithShape="1">
            <a:blip r:embed="rId4">
              <a:alphaModFix/>
            </a:blip>
            <a:srcRect b="0" l="0" r="0" t="0"/>
            <a:stretch/>
          </p:blipFill>
          <p:spPr>
            <a:xfrm>
              <a:off x="7142238" y="148353"/>
              <a:ext cx="1841500" cy="1130300"/>
            </a:xfrm>
            <a:prstGeom prst="rect">
              <a:avLst/>
            </a:prstGeom>
            <a:noFill/>
            <a:ln>
              <a:noFill/>
            </a:ln>
          </p:spPr>
        </p:pic>
      </p:grpSp>
      <p:sp>
        <p:nvSpPr>
          <p:cNvPr id="229" name="Google Shape;229;p27"/>
          <p:cNvSpPr txBox="1"/>
          <p:nvPr>
            <p:ph type="title"/>
          </p:nvPr>
        </p:nvSpPr>
        <p:spPr>
          <a:xfrm>
            <a:off x="457200" y="148338"/>
            <a:ext cx="8229600" cy="11430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Clr>
                <a:schemeClr val="dk1"/>
              </a:buClr>
              <a:buSzPts val="4400"/>
              <a:buFont typeface="Calibri"/>
              <a:buNone/>
            </a:pPr>
            <a:r>
              <a:rPr lang="es-ES"/>
              <a:t>Actividad interdisciplinaria 4</a:t>
            </a:r>
            <a:endParaRPr b="0" i="0" sz="4400" u="none" cap="none" strike="noStrike">
              <a:solidFill>
                <a:schemeClr val="dk1"/>
              </a:solidFill>
              <a:latin typeface="Calibri"/>
              <a:ea typeface="Calibri"/>
              <a:cs typeface="Calibri"/>
              <a:sym typeface="Calibri"/>
            </a:endParaRPr>
          </a:p>
        </p:txBody>
      </p:sp>
      <p:sp>
        <p:nvSpPr>
          <p:cNvPr id="230" name="Google Shape;230;p27"/>
          <p:cNvSpPr txBox="1"/>
          <p:nvPr>
            <p:ph idx="12" type="sldNum"/>
          </p:nvPr>
        </p:nvSpPr>
        <p:spPr>
          <a:xfrm>
            <a:off x="6553200" y="6356350"/>
            <a:ext cx="21336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s-ES"/>
              <a:t>‹#›</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4" name="Shape 234"/>
        <p:cNvGrpSpPr/>
        <p:nvPr/>
      </p:nvGrpSpPr>
      <p:grpSpPr>
        <a:xfrm>
          <a:off x="0" y="0"/>
          <a:ext cx="0" cy="0"/>
          <a:chOff x="0" y="0"/>
          <a:chExt cx="0" cy="0"/>
        </a:xfrm>
      </p:grpSpPr>
      <p:sp>
        <p:nvSpPr>
          <p:cNvPr id="235" name="Google Shape;235;p28"/>
          <p:cNvSpPr txBox="1"/>
          <p:nvPr>
            <p:ph idx="1" type="body"/>
          </p:nvPr>
        </p:nvSpPr>
        <p:spPr>
          <a:xfrm>
            <a:off x="260900" y="1600200"/>
            <a:ext cx="8665800" cy="47997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chemeClr val="dk1"/>
              </a:buClr>
              <a:buSzPts val="3200"/>
              <a:buFont typeface="Arial"/>
              <a:buNone/>
            </a:pPr>
            <a:r>
              <a:rPr lang="es-ES" sz="1800">
                <a:solidFill>
                  <a:srgbClr val="000000"/>
                </a:solidFill>
              </a:rPr>
              <a:t>e. Educación para la Salud, Etimologías Grecolatinas, Lengua Extranjera y Literatura Universal.</a:t>
            </a:r>
            <a:endParaRPr sz="1800">
              <a:solidFill>
                <a:srgbClr val="000000"/>
              </a:solidFill>
            </a:endParaRPr>
          </a:p>
          <a:p>
            <a:pPr indent="0" lvl="0" marL="0" marR="0" rtl="0" algn="l">
              <a:spcBef>
                <a:spcPts val="0"/>
              </a:spcBef>
              <a:spcAft>
                <a:spcPts val="0"/>
              </a:spcAft>
              <a:buClr>
                <a:schemeClr val="dk1"/>
              </a:buClr>
              <a:buSzPts val="3200"/>
              <a:buFont typeface="Arial"/>
              <a:buNone/>
            </a:pPr>
            <a:r>
              <a:rPr lang="es-ES" sz="1800">
                <a:solidFill>
                  <a:srgbClr val="000000"/>
                </a:solidFill>
              </a:rPr>
              <a:t>f. Referencias EG: </a:t>
            </a:r>
            <a:endParaRPr sz="1800">
              <a:solidFill>
                <a:srgbClr val="000000"/>
              </a:solidFill>
            </a:endParaRPr>
          </a:p>
          <a:p>
            <a:pPr indent="0" lvl="0" marL="0" marR="0" rtl="0" algn="l">
              <a:spcBef>
                <a:spcPts val="0"/>
              </a:spcBef>
              <a:spcAft>
                <a:spcPts val="0"/>
              </a:spcAft>
              <a:buClr>
                <a:schemeClr val="dk1"/>
              </a:buClr>
              <a:buSzPts val="3200"/>
              <a:buFont typeface="Arial"/>
              <a:buNone/>
            </a:pPr>
            <a:r>
              <a:rPr lang="es-ES" sz="1800">
                <a:solidFill>
                  <a:srgbClr val="000000"/>
                </a:solidFill>
              </a:rPr>
              <a:t>Mateos M.(</a:t>
            </a:r>
            <a:r>
              <a:rPr lang="es-ES" sz="1800">
                <a:solidFill>
                  <a:srgbClr val="000000"/>
                </a:solidFill>
              </a:rPr>
              <a:t>1974).</a:t>
            </a:r>
            <a:r>
              <a:rPr lang="es-ES" sz="1800">
                <a:solidFill>
                  <a:srgbClr val="000000"/>
                </a:solidFill>
              </a:rPr>
              <a:t> </a:t>
            </a:r>
            <a:r>
              <a:rPr i="1" lang="es-ES" sz="1800">
                <a:solidFill>
                  <a:srgbClr val="000000"/>
                </a:solidFill>
              </a:rPr>
              <a:t>Etimologías grecolatinas del español</a:t>
            </a:r>
            <a:r>
              <a:rPr lang="es-ES" sz="1800">
                <a:solidFill>
                  <a:srgbClr val="000000"/>
                </a:solidFill>
              </a:rPr>
              <a:t>. México: Editorial Esfinge, 8ª edición. </a:t>
            </a:r>
            <a:endParaRPr sz="1800">
              <a:solidFill>
                <a:srgbClr val="000000"/>
              </a:solidFill>
            </a:endParaRPr>
          </a:p>
          <a:p>
            <a:pPr indent="0" lvl="0" marL="0" marR="0" rtl="0" algn="l">
              <a:spcBef>
                <a:spcPts val="0"/>
              </a:spcBef>
              <a:spcAft>
                <a:spcPts val="0"/>
              </a:spcAft>
              <a:buClr>
                <a:schemeClr val="dk1"/>
              </a:buClr>
              <a:buSzPts val="3200"/>
              <a:buFont typeface="Arial"/>
              <a:buNone/>
            </a:pPr>
            <a:r>
              <a:rPr lang="es-ES" sz="1800">
                <a:solidFill>
                  <a:srgbClr val="000000"/>
                </a:solidFill>
              </a:rPr>
              <a:t>Sitio web: </a:t>
            </a:r>
            <a:r>
              <a:rPr lang="es-ES" sz="1800" u="sng">
                <a:solidFill>
                  <a:srgbClr val="000000"/>
                </a:solidFill>
                <a:hlinkClick r:id="rId3"/>
              </a:rPr>
              <a:t>http://etimologias.dechile.net/</a:t>
            </a:r>
            <a:endParaRPr sz="1800">
              <a:solidFill>
                <a:srgbClr val="000000"/>
              </a:solidFill>
            </a:endParaRPr>
          </a:p>
          <a:p>
            <a:pPr indent="0" lvl="0" marL="0" marR="0" rtl="0" algn="l">
              <a:spcBef>
                <a:spcPts val="0"/>
              </a:spcBef>
              <a:spcAft>
                <a:spcPts val="0"/>
              </a:spcAft>
              <a:buClr>
                <a:schemeClr val="dk1"/>
              </a:buClr>
              <a:buSzPts val="3200"/>
              <a:buFont typeface="Arial"/>
              <a:buNone/>
            </a:pPr>
            <a:r>
              <a:rPr lang="es-ES" sz="1800">
                <a:solidFill>
                  <a:srgbClr val="000000"/>
                </a:solidFill>
              </a:rPr>
              <a:t>http://www.rae.es/</a:t>
            </a:r>
            <a:endParaRPr sz="1800">
              <a:solidFill>
                <a:srgbClr val="000000"/>
              </a:solidFill>
            </a:endParaRPr>
          </a:p>
          <a:p>
            <a:pPr indent="0" lvl="0" marL="0" marR="139700" rtl="0" algn="l">
              <a:lnSpc>
                <a:spcPct val="120000"/>
              </a:lnSpc>
              <a:spcBef>
                <a:spcPts val="300"/>
              </a:spcBef>
              <a:spcAft>
                <a:spcPts val="0"/>
              </a:spcAft>
              <a:buClr>
                <a:schemeClr val="dk1"/>
              </a:buClr>
              <a:buSzPts val="1100"/>
              <a:buFont typeface="Arial"/>
              <a:buNone/>
            </a:pPr>
            <a:r>
              <a:rPr lang="es-ES" sz="1800">
                <a:solidFill>
                  <a:srgbClr val="000000"/>
                </a:solidFill>
                <a:highlight>
                  <a:srgbClr val="FFFFFF"/>
                </a:highlight>
              </a:rPr>
              <a:t>g. O'Dell, F., Broadhead, A., &amp; University of Cambridge. (2015). </a:t>
            </a:r>
            <a:r>
              <a:rPr i="1" lang="es-ES" sz="1800">
                <a:solidFill>
                  <a:srgbClr val="000000"/>
                </a:solidFill>
                <a:highlight>
                  <a:srgbClr val="FFFFFF"/>
                </a:highlight>
              </a:rPr>
              <a:t>Objective advanced</a:t>
            </a:r>
            <a:r>
              <a:rPr lang="es-ES" sz="1800">
                <a:solidFill>
                  <a:srgbClr val="000000"/>
                </a:solidFill>
                <a:highlight>
                  <a:srgbClr val="FFFFFF"/>
                </a:highlight>
              </a:rPr>
              <a:t>.</a:t>
            </a:r>
            <a:endParaRPr sz="1800">
              <a:solidFill>
                <a:srgbClr val="000000"/>
              </a:solidFill>
              <a:highlight>
                <a:srgbClr val="FFFFFF"/>
              </a:highlight>
            </a:endParaRPr>
          </a:p>
          <a:p>
            <a:pPr indent="0" lvl="0" marL="0" marR="0" rtl="0" algn="l">
              <a:spcBef>
                <a:spcPts val="0"/>
              </a:spcBef>
              <a:spcAft>
                <a:spcPts val="0"/>
              </a:spcAft>
              <a:buClr>
                <a:schemeClr val="dk1"/>
              </a:buClr>
              <a:buSzPts val="3200"/>
              <a:buFont typeface="Arial"/>
              <a:buNone/>
            </a:pPr>
            <a:r>
              <a:rPr lang="es-ES" sz="1800">
                <a:solidFill>
                  <a:srgbClr val="000000"/>
                </a:solidFill>
                <a:highlight>
                  <a:srgbClr val="FFFFFF"/>
                </a:highlight>
              </a:rPr>
              <a:t>h. Higashida, H. B. Y. (2001). Atlas de anatomía humana. México: McGraw-Hill/Interamericana de México.</a:t>
            </a:r>
            <a:endParaRPr sz="1800">
              <a:solidFill>
                <a:srgbClr val="000000"/>
              </a:solidFill>
              <a:highlight>
                <a:srgbClr val="FFFFFF"/>
              </a:highlight>
            </a:endParaRPr>
          </a:p>
          <a:p>
            <a:pPr indent="0" lvl="0" marL="0" marR="0" rtl="0" algn="l">
              <a:spcBef>
                <a:spcPts val="0"/>
              </a:spcBef>
              <a:spcAft>
                <a:spcPts val="0"/>
              </a:spcAft>
              <a:buClr>
                <a:schemeClr val="dk1"/>
              </a:buClr>
              <a:buSzPts val="3200"/>
              <a:buFont typeface="Arial"/>
              <a:buNone/>
            </a:pPr>
            <a:r>
              <a:t/>
            </a:r>
            <a:endParaRPr sz="1800">
              <a:solidFill>
                <a:srgbClr val="000000"/>
              </a:solidFill>
              <a:highlight>
                <a:srgbClr val="FFFFFF"/>
              </a:highlight>
            </a:endParaRPr>
          </a:p>
          <a:p>
            <a:pPr indent="0" lvl="0" marL="0" marR="0" rtl="0" algn="just">
              <a:spcBef>
                <a:spcPts val="0"/>
              </a:spcBef>
              <a:spcAft>
                <a:spcPts val="0"/>
              </a:spcAft>
              <a:buClr>
                <a:schemeClr val="dk1"/>
              </a:buClr>
              <a:buSzPts val="1100"/>
              <a:buFont typeface="Arial"/>
              <a:buNone/>
            </a:pPr>
            <a:r>
              <a:rPr lang="es-ES" sz="1800">
                <a:solidFill>
                  <a:srgbClr val="000000"/>
                </a:solidFill>
              </a:rPr>
              <a:t>Actividad de cierre: A partir de las </a:t>
            </a:r>
            <a:endParaRPr sz="1800">
              <a:solidFill>
                <a:srgbClr val="000000"/>
              </a:solidFill>
            </a:endParaRPr>
          </a:p>
          <a:p>
            <a:pPr indent="0" lvl="0" marL="0" marR="0" rtl="0" algn="just">
              <a:spcBef>
                <a:spcPts val="0"/>
              </a:spcBef>
              <a:spcAft>
                <a:spcPts val="0"/>
              </a:spcAft>
              <a:buClr>
                <a:schemeClr val="dk1"/>
              </a:buClr>
              <a:buSzPts val="1100"/>
              <a:buFont typeface="Arial"/>
              <a:buNone/>
            </a:pPr>
            <a:r>
              <a:rPr lang="es-ES" sz="1800">
                <a:solidFill>
                  <a:srgbClr val="000000"/>
                </a:solidFill>
              </a:rPr>
              <a:t>enfermedades estudiadas en la unidad, por parejas, deberán redactar un caso clínico utilizando las raíces etimológicas aprendidas.</a:t>
            </a:r>
            <a:endParaRPr sz="1800">
              <a:solidFill>
                <a:srgbClr val="000000"/>
              </a:solidFill>
            </a:endParaRPr>
          </a:p>
          <a:p>
            <a:pPr indent="0" lvl="0" marL="0" marR="0" rtl="0" algn="just">
              <a:spcBef>
                <a:spcPts val="0"/>
              </a:spcBef>
              <a:spcAft>
                <a:spcPts val="0"/>
              </a:spcAft>
              <a:buClr>
                <a:schemeClr val="dk1"/>
              </a:buClr>
              <a:buSzPts val="1100"/>
              <a:buFont typeface="Arial"/>
              <a:buNone/>
            </a:pPr>
            <a:r>
              <a:rPr lang="es-ES" sz="1800">
                <a:solidFill>
                  <a:srgbClr val="000000"/>
                </a:solidFill>
              </a:rPr>
              <a:t>Estos casos se repartirán de manera aleatoria y otro equipo deberá redactar el caso en lenguaje coloquial, tanto en español como en inglés.</a:t>
            </a:r>
            <a:endParaRPr sz="1800">
              <a:solidFill>
                <a:srgbClr val="000000"/>
              </a:solidFill>
            </a:endParaRPr>
          </a:p>
          <a:p>
            <a:pPr indent="-139700" lvl="0" marL="342900" marR="0" rtl="0" algn="l">
              <a:spcBef>
                <a:spcPts val="0"/>
              </a:spcBef>
              <a:spcAft>
                <a:spcPts val="0"/>
              </a:spcAft>
              <a:buClr>
                <a:schemeClr val="dk1"/>
              </a:buClr>
              <a:buSzPts val="3200"/>
              <a:buFont typeface="Arial"/>
              <a:buNone/>
            </a:pPr>
            <a:r>
              <a:t/>
            </a:r>
            <a:endParaRPr>
              <a:solidFill>
                <a:srgbClr val="000000"/>
              </a:solidFill>
            </a:endParaRPr>
          </a:p>
        </p:txBody>
      </p:sp>
      <p:grpSp>
        <p:nvGrpSpPr>
          <p:cNvPr id="236" name="Google Shape;236;p28"/>
          <p:cNvGrpSpPr/>
          <p:nvPr/>
        </p:nvGrpSpPr>
        <p:grpSpPr>
          <a:xfrm>
            <a:off x="0" y="148353"/>
            <a:ext cx="9144000" cy="6695066"/>
            <a:chOff x="0" y="148353"/>
            <a:chExt cx="9144000" cy="6695066"/>
          </a:xfrm>
        </p:grpSpPr>
        <p:pic>
          <p:nvPicPr>
            <p:cNvPr descr="linea.png" id="237" name="Google Shape;237;p28"/>
            <p:cNvPicPr preferRelativeResize="0"/>
            <p:nvPr/>
          </p:nvPicPr>
          <p:blipFill rotWithShape="1">
            <a:blip r:embed="rId4">
              <a:alphaModFix/>
            </a:blip>
            <a:srcRect b="53749" l="0" r="0" t="35031"/>
            <a:stretch/>
          </p:blipFill>
          <p:spPr>
            <a:xfrm>
              <a:off x="0" y="6128054"/>
              <a:ext cx="9144000" cy="715365"/>
            </a:xfrm>
            <a:prstGeom prst="rect">
              <a:avLst/>
            </a:prstGeom>
            <a:noFill/>
            <a:ln>
              <a:noFill/>
            </a:ln>
          </p:spPr>
        </p:pic>
        <p:pic>
          <p:nvPicPr>
            <p:cNvPr id="238" name="Google Shape;238;p28"/>
            <p:cNvPicPr preferRelativeResize="0"/>
            <p:nvPr/>
          </p:nvPicPr>
          <p:blipFill rotWithShape="1">
            <a:blip r:embed="rId5">
              <a:alphaModFix/>
            </a:blip>
            <a:srcRect b="0" l="0" r="0" t="0"/>
            <a:stretch/>
          </p:blipFill>
          <p:spPr>
            <a:xfrm>
              <a:off x="7142238" y="148353"/>
              <a:ext cx="1841500" cy="1130300"/>
            </a:xfrm>
            <a:prstGeom prst="rect">
              <a:avLst/>
            </a:prstGeom>
            <a:noFill/>
            <a:ln>
              <a:noFill/>
            </a:ln>
          </p:spPr>
        </p:pic>
      </p:grpSp>
      <p:sp>
        <p:nvSpPr>
          <p:cNvPr id="239" name="Google Shape;239;p28"/>
          <p:cNvSpPr txBox="1"/>
          <p:nvPr>
            <p:ph type="title"/>
          </p:nvPr>
        </p:nvSpPr>
        <p:spPr>
          <a:xfrm>
            <a:off x="260900" y="274650"/>
            <a:ext cx="68025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SzPts val="4400"/>
              <a:buFont typeface="Calibri"/>
              <a:buNone/>
            </a:pPr>
            <a:r>
              <a:rPr lang="es-ES" sz="3600">
                <a:solidFill>
                  <a:srgbClr val="000000"/>
                </a:solidFill>
              </a:rPr>
              <a:t>Fuentes de consulta conjuntas</a:t>
            </a:r>
            <a:endParaRPr b="0" i="0" sz="3600" u="none" cap="none" strike="noStrike">
              <a:solidFill>
                <a:srgbClr val="000000"/>
              </a:solidFill>
              <a:latin typeface="Calibri"/>
              <a:ea typeface="Calibri"/>
              <a:cs typeface="Calibri"/>
              <a:sym typeface="Calibri"/>
            </a:endParaRPr>
          </a:p>
        </p:txBody>
      </p:sp>
      <p:sp>
        <p:nvSpPr>
          <p:cNvPr id="240" name="Google Shape;240;p28"/>
          <p:cNvSpPr txBox="1"/>
          <p:nvPr>
            <p:ph idx="12" type="sldNum"/>
          </p:nvPr>
        </p:nvSpPr>
        <p:spPr>
          <a:xfrm>
            <a:off x="6553200" y="6356350"/>
            <a:ext cx="21336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s-ES"/>
              <a:t>‹#›</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4" name="Shape 244"/>
        <p:cNvGrpSpPr/>
        <p:nvPr/>
      </p:nvGrpSpPr>
      <p:grpSpPr>
        <a:xfrm>
          <a:off x="0" y="0"/>
          <a:ext cx="0" cy="0"/>
          <a:chOff x="0" y="0"/>
          <a:chExt cx="0" cy="0"/>
        </a:xfrm>
      </p:grpSpPr>
      <p:grpSp>
        <p:nvGrpSpPr>
          <p:cNvPr id="245" name="Google Shape;245;p29"/>
          <p:cNvGrpSpPr/>
          <p:nvPr/>
        </p:nvGrpSpPr>
        <p:grpSpPr>
          <a:xfrm>
            <a:off x="0" y="148353"/>
            <a:ext cx="9144000" cy="6695066"/>
            <a:chOff x="0" y="148353"/>
            <a:chExt cx="9144000" cy="6695066"/>
          </a:xfrm>
        </p:grpSpPr>
        <p:pic>
          <p:nvPicPr>
            <p:cNvPr descr="linea.png" id="246" name="Google Shape;246;p29"/>
            <p:cNvPicPr preferRelativeResize="0"/>
            <p:nvPr/>
          </p:nvPicPr>
          <p:blipFill rotWithShape="1">
            <a:blip r:embed="rId3">
              <a:alphaModFix/>
            </a:blip>
            <a:srcRect b="53749" l="0" r="0" t="35031"/>
            <a:stretch/>
          </p:blipFill>
          <p:spPr>
            <a:xfrm>
              <a:off x="0" y="6128054"/>
              <a:ext cx="9144000" cy="715365"/>
            </a:xfrm>
            <a:prstGeom prst="rect">
              <a:avLst/>
            </a:prstGeom>
            <a:noFill/>
            <a:ln>
              <a:noFill/>
            </a:ln>
          </p:spPr>
        </p:pic>
        <p:pic>
          <p:nvPicPr>
            <p:cNvPr id="247" name="Google Shape;247;p29"/>
            <p:cNvPicPr preferRelativeResize="0"/>
            <p:nvPr/>
          </p:nvPicPr>
          <p:blipFill rotWithShape="1">
            <a:blip r:embed="rId4">
              <a:alphaModFix/>
            </a:blip>
            <a:srcRect b="0" l="0" r="0" t="0"/>
            <a:stretch/>
          </p:blipFill>
          <p:spPr>
            <a:xfrm>
              <a:off x="7142238" y="148353"/>
              <a:ext cx="1841500" cy="1130300"/>
            </a:xfrm>
            <a:prstGeom prst="rect">
              <a:avLst/>
            </a:prstGeom>
            <a:noFill/>
            <a:ln>
              <a:noFill/>
            </a:ln>
          </p:spPr>
        </p:pic>
      </p:grpSp>
      <p:sp>
        <p:nvSpPr>
          <p:cNvPr id="248" name="Google Shape;248;p2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SzPts val="4400"/>
              <a:buFont typeface="Calibri"/>
              <a:buNone/>
            </a:pPr>
            <a:r>
              <a:t/>
            </a:r>
            <a:endParaRPr b="0" i="0" sz="4400" u="none" cap="none" strike="noStrike">
              <a:solidFill>
                <a:schemeClr val="dk1"/>
              </a:solidFill>
              <a:latin typeface="Calibri"/>
              <a:ea typeface="Calibri"/>
              <a:cs typeface="Calibri"/>
              <a:sym typeface="Calibri"/>
            </a:endParaRPr>
          </a:p>
        </p:txBody>
      </p:sp>
      <p:sp>
        <p:nvSpPr>
          <p:cNvPr id="249" name="Google Shape;249;p29"/>
          <p:cNvSpPr txBox="1"/>
          <p:nvPr>
            <p:ph idx="1" type="body"/>
          </p:nvPr>
        </p:nvSpPr>
        <p:spPr>
          <a:xfrm>
            <a:off x="673250" y="1600200"/>
            <a:ext cx="7797600" cy="4526100"/>
          </a:xfrm>
          <a:prstGeom prst="rect">
            <a:avLst/>
          </a:prstGeom>
          <a:noFill/>
          <a:ln>
            <a:noFill/>
          </a:ln>
        </p:spPr>
        <p:txBody>
          <a:bodyPr anchorCtr="0" anchor="t" bIns="45700" lIns="91425" spcFirstLastPara="1" rIns="91425" wrap="square" tIns="45700">
            <a:noAutofit/>
          </a:bodyPr>
          <a:lstStyle/>
          <a:p>
            <a:pPr indent="-139700" lvl="0" marL="342900" marR="0" rtl="0" algn="l">
              <a:spcBef>
                <a:spcPts val="0"/>
              </a:spcBef>
              <a:spcAft>
                <a:spcPts val="0"/>
              </a:spcAft>
              <a:buClr>
                <a:schemeClr val="dk1"/>
              </a:buClr>
              <a:buSzPts val="3200"/>
              <a:buFont typeface="Arial"/>
              <a:buNone/>
            </a:pPr>
            <a:r>
              <a:rPr lang="es-ES"/>
              <a:t>g. </a:t>
            </a:r>
            <a:r>
              <a:rPr lang="es-ES"/>
              <a:t>Justificación de la actividad.</a:t>
            </a:r>
            <a:endParaRPr>
              <a:solidFill>
                <a:srgbClr val="FF0000"/>
              </a:solidFill>
            </a:endParaRPr>
          </a:p>
          <a:p>
            <a:pPr indent="0" lvl="0" marL="0" marR="0" rtl="0" algn="l">
              <a:spcBef>
                <a:spcPts val="0"/>
              </a:spcBef>
              <a:spcAft>
                <a:spcPts val="0"/>
              </a:spcAft>
              <a:buClr>
                <a:schemeClr val="dk1"/>
              </a:buClr>
              <a:buSzPts val="3200"/>
              <a:buFont typeface="Arial"/>
              <a:buNone/>
            </a:pPr>
            <a:r>
              <a:rPr lang="es-ES"/>
              <a:t>En el intercambio de las actividades propuestas, las alumnas interpolaron los conocimientos adquiridos sobre las raíces greco-latinas a partir de sus orígenes en el idioma técnico de la Medicina, hasta el uso de los términos en la Lengua </a:t>
            </a:r>
            <a:r>
              <a:rPr lang="es-ES"/>
              <a:t>Extranjera</a:t>
            </a:r>
            <a:r>
              <a:rPr lang="es-ES"/>
              <a:t> (Inglés), y su influencia en la literatura. </a:t>
            </a:r>
            <a:endParaRPr b="0" i="0" sz="3200" u="none" cap="none" strike="noStrike">
              <a:solidFill>
                <a:schemeClr val="dk1"/>
              </a:solidFill>
              <a:latin typeface="Calibri"/>
              <a:ea typeface="Calibri"/>
              <a:cs typeface="Calibri"/>
              <a:sym typeface="Calibri"/>
            </a:endParaRPr>
          </a:p>
        </p:txBody>
      </p:sp>
      <p:sp>
        <p:nvSpPr>
          <p:cNvPr id="250" name="Google Shape;250;p29"/>
          <p:cNvSpPr txBox="1"/>
          <p:nvPr>
            <p:ph idx="12" type="sldNum"/>
          </p:nvPr>
        </p:nvSpPr>
        <p:spPr>
          <a:xfrm>
            <a:off x="6553200" y="6356350"/>
            <a:ext cx="21336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s-ES"/>
              <a:t>‹#›</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4" name="Shape 254"/>
        <p:cNvGrpSpPr/>
        <p:nvPr/>
      </p:nvGrpSpPr>
      <p:grpSpPr>
        <a:xfrm>
          <a:off x="0" y="0"/>
          <a:ext cx="0" cy="0"/>
          <a:chOff x="0" y="0"/>
          <a:chExt cx="0" cy="0"/>
        </a:xfrm>
      </p:grpSpPr>
      <p:grpSp>
        <p:nvGrpSpPr>
          <p:cNvPr id="255" name="Google Shape;255;p30"/>
          <p:cNvGrpSpPr/>
          <p:nvPr/>
        </p:nvGrpSpPr>
        <p:grpSpPr>
          <a:xfrm>
            <a:off x="0" y="148353"/>
            <a:ext cx="9144000" cy="6695066"/>
            <a:chOff x="0" y="148353"/>
            <a:chExt cx="9144000" cy="6695066"/>
          </a:xfrm>
        </p:grpSpPr>
        <p:pic>
          <p:nvPicPr>
            <p:cNvPr descr="linea.png" id="256" name="Google Shape;256;p30"/>
            <p:cNvPicPr preferRelativeResize="0"/>
            <p:nvPr/>
          </p:nvPicPr>
          <p:blipFill rotWithShape="1">
            <a:blip r:embed="rId3">
              <a:alphaModFix/>
            </a:blip>
            <a:srcRect b="53749" l="0" r="0" t="35030"/>
            <a:stretch/>
          </p:blipFill>
          <p:spPr>
            <a:xfrm>
              <a:off x="0" y="6128054"/>
              <a:ext cx="9144000" cy="715365"/>
            </a:xfrm>
            <a:prstGeom prst="rect">
              <a:avLst/>
            </a:prstGeom>
            <a:noFill/>
            <a:ln>
              <a:noFill/>
            </a:ln>
          </p:spPr>
        </p:pic>
        <p:pic>
          <p:nvPicPr>
            <p:cNvPr id="257" name="Google Shape;257;p30"/>
            <p:cNvPicPr preferRelativeResize="0"/>
            <p:nvPr/>
          </p:nvPicPr>
          <p:blipFill rotWithShape="1">
            <a:blip r:embed="rId4">
              <a:alphaModFix/>
            </a:blip>
            <a:srcRect b="0" l="0" r="0" t="0"/>
            <a:stretch/>
          </p:blipFill>
          <p:spPr>
            <a:xfrm>
              <a:off x="7142238" y="148353"/>
              <a:ext cx="1841500" cy="1130300"/>
            </a:xfrm>
            <a:prstGeom prst="rect">
              <a:avLst/>
            </a:prstGeom>
            <a:noFill/>
            <a:ln>
              <a:noFill/>
            </a:ln>
          </p:spPr>
        </p:pic>
      </p:grpSp>
      <p:sp>
        <p:nvSpPr>
          <p:cNvPr id="258" name="Google Shape;258;p3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SzPts val="4400"/>
              <a:buFont typeface="Calibri"/>
              <a:buNone/>
            </a:pPr>
            <a:r>
              <a:t/>
            </a:r>
            <a:endParaRPr b="0" i="0" sz="4400" u="none" cap="none" strike="noStrike">
              <a:solidFill>
                <a:schemeClr val="dk1"/>
              </a:solidFill>
              <a:latin typeface="Calibri"/>
              <a:ea typeface="Calibri"/>
              <a:cs typeface="Calibri"/>
              <a:sym typeface="Calibri"/>
            </a:endParaRPr>
          </a:p>
        </p:txBody>
      </p:sp>
      <p:sp>
        <p:nvSpPr>
          <p:cNvPr id="259" name="Google Shape;259;p30"/>
          <p:cNvSpPr txBox="1"/>
          <p:nvPr>
            <p:ph idx="1" type="body"/>
          </p:nvPr>
        </p:nvSpPr>
        <p:spPr>
          <a:xfrm>
            <a:off x="673250" y="1600200"/>
            <a:ext cx="7797600" cy="4526100"/>
          </a:xfrm>
          <a:prstGeom prst="rect">
            <a:avLst/>
          </a:prstGeom>
          <a:noFill/>
          <a:ln>
            <a:noFill/>
          </a:ln>
        </p:spPr>
        <p:txBody>
          <a:bodyPr anchorCtr="0" anchor="t" bIns="45700" lIns="91425" spcFirstLastPara="1" rIns="91425" wrap="square" tIns="45700">
            <a:noAutofit/>
          </a:bodyPr>
          <a:lstStyle/>
          <a:p>
            <a:pPr indent="-139700" lvl="0" marL="342900" marR="0" rtl="0" algn="l">
              <a:spcBef>
                <a:spcPts val="0"/>
              </a:spcBef>
              <a:spcAft>
                <a:spcPts val="0"/>
              </a:spcAft>
              <a:buClr>
                <a:schemeClr val="dk1"/>
              </a:buClr>
              <a:buSzPts val="3200"/>
              <a:buFont typeface="Arial"/>
              <a:buNone/>
            </a:pPr>
            <a:r>
              <a:rPr lang="es-ES"/>
              <a:t>g. Justificación de la actividad.</a:t>
            </a:r>
            <a:endParaRPr>
              <a:solidFill>
                <a:srgbClr val="FF0000"/>
              </a:solidFill>
            </a:endParaRPr>
          </a:p>
          <a:p>
            <a:pPr indent="0" lvl="0" marL="0" rtl="0" algn="l">
              <a:spcBef>
                <a:spcPts val="0"/>
              </a:spcBef>
              <a:spcAft>
                <a:spcPts val="0"/>
              </a:spcAft>
              <a:buClr>
                <a:schemeClr val="dk1"/>
              </a:buClr>
              <a:buSzPts val="3200"/>
              <a:buFont typeface="Arial"/>
              <a:buNone/>
            </a:pPr>
            <a:r>
              <a:rPr lang="es-ES"/>
              <a:t>Como apoyo se revisó diferente material pertinente a las materias de Educación para la Salud, Etimologías Greco- Latinas, Literatura Universal y Lengua Extranjera</a:t>
            </a:r>
            <a:endParaRPr/>
          </a:p>
          <a:p>
            <a:pPr indent="0" lvl="0" marL="0" marR="0" rtl="0" algn="l">
              <a:spcBef>
                <a:spcPts val="0"/>
              </a:spcBef>
              <a:spcAft>
                <a:spcPts val="0"/>
              </a:spcAft>
              <a:buClr>
                <a:schemeClr val="dk1"/>
              </a:buClr>
              <a:buSzPts val="3200"/>
              <a:buFont typeface="Arial"/>
              <a:buNone/>
            </a:pPr>
            <a:r>
              <a:t/>
            </a:r>
            <a:endParaRPr/>
          </a:p>
        </p:txBody>
      </p:sp>
      <p:sp>
        <p:nvSpPr>
          <p:cNvPr id="260" name="Google Shape;260;p30"/>
          <p:cNvSpPr txBox="1"/>
          <p:nvPr>
            <p:ph idx="12" type="sldNum"/>
          </p:nvPr>
        </p:nvSpPr>
        <p:spPr>
          <a:xfrm>
            <a:off x="6553200" y="6356350"/>
            <a:ext cx="21336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s-ES"/>
              <a:t>‹#›</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4" name="Shape 264"/>
        <p:cNvGrpSpPr/>
        <p:nvPr/>
      </p:nvGrpSpPr>
      <p:grpSpPr>
        <a:xfrm>
          <a:off x="0" y="0"/>
          <a:ext cx="0" cy="0"/>
          <a:chOff x="0" y="0"/>
          <a:chExt cx="0" cy="0"/>
        </a:xfrm>
      </p:grpSpPr>
      <p:grpSp>
        <p:nvGrpSpPr>
          <p:cNvPr id="265" name="Google Shape;265;p31"/>
          <p:cNvGrpSpPr/>
          <p:nvPr/>
        </p:nvGrpSpPr>
        <p:grpSpPr>
          <a:xfrm>
            <a:off x="0" y="148353"/>
            <a:ext cx="9144000" cy="6695066"/>
            <a:chOff x="0" y="148353"/>
            <a:chExt cx="9144000" cy="6695066"/>
          </a:xfrm>
        </p:grpSpPr>
        <p:pic>
          <p:nvPicPr>
            <p:cNvPr descr="linea.png" id="266" name="Google Shape;266;p31"/>
            <p:cNvPicPr preferRelativeResize="0"/>
            <p:nvPr/>
          </p:nvPicPr>
          <p:blipFill rotWithShape="1">
            <a:blip r:embed="rId3">
              <a:alphaModFix/>
            </a:blip>
            <a:srcRect b="53749" l="0" r="0" t="35031"/>
            <a:stretch/>
          </p:blipFill>
          <p:spPr>
            <a:xfrm>
              <a:off x="0" y="6128054"/>
              <a:ext cx="9144000" cy="715365"/>
            </a:xfrm>
            <a:prstGeom prst="rect">
              <a:avLst/>
            </a:prstGeom>
            <a:noFill/>
            <a:ln>
              <a:noFill/>
            </a:ln>
          </p:spPr>
        </p:pic>
        <p:pic>
          <p:nvPicPr>
            <p:cNvPr id="267" name="Google Shape;267;p31"/>
            <p:cNvPicPr preferRelativeResize="0"/>
            <p:nvPr/>
          </p:nvPicPr>
          <p:blipFill rotWithShape="1">
            <a:blip r:embed="rId4">
              <a:alphaModFix/>
            </a:blip>
            <a:srcRect b="0" l="0" r="0" t="0"/>
            <a:stretch/>
          </p:blipFill>
          <p:spPr>
            <a:xfrm>
              <a:off x="7142238" y="148353"/>
              <a:ext cx="1841500" cy="1130300"/>
            </a:xfrm>
            <a:prstGeom prst="rect">
              <a:avLst/>
            </a:prstGeom>
            <a:noFill/>
            <a:ln>
              <a:noFill/>
            </a:ln>
          </p:spPr>
        </p:pic>
      </p:grpSp>
      <p:sp>
        <p:nvSpPr>
          <p:cNvPr id="268" name="Google Shape;268;p31"/>
          <p:cNvSpPr txBox="1"/>
          <p:nvPr>
            <p:ph idx="1" type="body"/>
          </p:nvPr>
        </p:nvSpPr>
        <p:spPr>
          <a:xfrm>
            <a:off x="245950" y="1117788"/>
            <a:ext cx="8802300" cy="4756200"/>
          </a:xfrm>
          <a:prstGeom prst="rect">
            <a:avLst/>
          </a:prstGeom>
          <a:noFill/>
          <a:ln>
            <a:noFill/>
          </a:ln>
        </p:spPr>
        <p:txBody>
          <a:bodyPr anchorCtr="0" anchor="t" bIns="45700" lIns="91425" spcFirstLastPara="1" rIns="91425" wrap="square" tIns="45700">
            <a:noAutofit/>
          </a:bodyPr>
          <a:lstStyle/>
          <a:p>
            <a:pPr indent="-139700" lvl="0" marL="342900" marR="0" rtl="0" algn="l">
              <a:spcBef>
                <a:spcPts val="0"/>
              </a:spcBef>
              <a:spcAft>
                <a:spcPts val="0"/>
              </a:spcAft>
              <a:buClr>
                <a:schemeClr val="dk1"/>
              </a:buClr>
              <a:buSzPts val="3200"/>
              <a:buFont typeface="Arial"/>
              <a:buNone/>
            </a:pPr>
            <a:r>
              <a:rPr lang="es-ES"/>
              <a:t>h. </a:t>
            </a:r>
            <a:r>
              <a:rPr lang="es-ES"/>
              <a:t>Descripción de Apertura de la actividad. </a:t>
            </a:r>
            <a:endParaRPr/>
          </a:p>
          <a:p>
            <a:pPr indent="-139700" lvl="0" marL="342900" marR="0" rtl="0" algn="l">
              <a:spcBef>
                <a:spcPts val="0"/>
              </a:spcBef>
              <a:spcAft>
                <a:spcPts val="0"/>
              </a:spcAft>
              <a:buClr>
                <a:schemeClr val="dk1"/>
              </a:buClr>
              <a:buSzPts val="3200"/>
              <a:buFont typeface="Arial"/>
              <a:buNone/>
            </a:pPr>
            <a:r>
              <a:t/>
            </a:r>
            <a:endParaRPr/>
          </a:p>
          <a:p>
            <a:pPr indent="-142875" lvl="0" marL="179999" marR="0" rtl="0" algn="l">
              <a:spcBef>
                <a:spcPts val="0"/>
              </a:spcBef>
              <a:spcAft>
                <a:spcPts val="0"/>
              </a:spcAft>
              <a:buClr>
                <a:schemeClr val="dk1"/>
              </a:buClr>
              <a:buSzPts val="3200"/>
              <a:buFont typeface="Arial"/>
              <a:buNone/>
            </a:pPr>
            <a:r>
              <a:rPr lang="es-ES" sz="3000"/>
              <a:t>Fue seleccionado sólo el grupo 5010, al que se le</a:t>
            </a:r>
            <a:r>
              <a:rPr lang="es-ES" sz="3000"/>
              <a:t> </a:t>
            </a:r>
            <a:r>
              <a:rPr lang="es-ES" sz="3000"/>
              <a:t>aclaró el proyecto de manera detallada, se presentaron los profesores y los el objetivos. El grupo se mostró atento, proactivo y participativo. Cada profesor abordó las dinámicas como se han detallado en las diapositivas anteriores y posteriores. Entre profesores concordamos que lo ideal sería crear un vocabulario y temas  comunes sobre los cuales trabajar. </a:t>
            </a:r>
            <a:endParaRPr b="0" i="0" sz="3000" u="none" cap="none" strike="noStrike">
              <a:solidFill>
                <a:schemeClr val="dk1"/>
              </a:solidFill>
              <a:latin typeface="Calibri"/>
              <a:ea typeface="Calibri"/>
              <a:cs typeface="Calibri"/>
              <a:sym typeface="Calibri"/>
            </a:endParaRPr>
          </a:p>
        </p:txBody>
      </p:sp>
      <p:sp>
        <p:nvSpPr>
          <p:cNvPr id="269" name="Google Shape;269;p31"/>
          <p:cNvSpPr txBox="1"/>
          <p:nvPr>
            <p:ph idx="12" type="sldNum"/>
          </p:nvPr>
        </p:nvSpPr>
        <p:spPr>
          <a:xfrm>
            <a:off x="6553200" y="6356350"/>
            <a:ext cx="21336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s-ES"/>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4" name="Shape 94"/>
        <p:cNvGrpSpPr/>
        <p:nvPr/>
      </p:nvGrpSpPr>
      <p:grpSpPr>
        <a:xfrm>
          <a:off x="0" y="0"/>
          <a:ext cx="0" cy="0"/>
          <a:chOff x="0" y="0"/>
          <a:chExt cx="0" cy="0"/>
        </a:xfrm>
      </p:grpSpPr>
      <p:grpSp>
        <p:nvGrpSpPr>
          <p:cNvPr id="95" name="Google Shape;95;p14"/>
          <p:cNvGrpSpPr/>
          <p:nvPr/>
        </p:nvGrpSpPr>
        <p:grpSpPr>
          <a:xfrm>
            <a:off x="0" y="148353"/>
            <a:ext cx="9144000" cy="6695066"/>
            <a:chOff x="0" y="148353"/>
            <a:chExt cx="9144000" cy="6695066"/>
          </a:xfrm>
        </p:grpSpPr>
        <p:pic>
          <p:nvPicPr>
            <p:cNvPr descr="linea.png" id="96" name="Google Shape;96;p14"/>
            <p:cNvPicPr preferRelativeResize="0"/>
            <p:nvPr/>
          </p:nvPicPr>
          <p:blipFill rotWithShape="1">
            <a:blip r:embed="rId3">
              <a:alphaModFix/>
            </a:blip>
            <a:srcRect b="53749" l="0" r="0" t="35031"/>
            <a:stretch/>
          </p:blipFill>
          <p:spPr>
            <a:xfrm>
              <a:off x="0" y="6128054"/>
              <a:ext cx="9144000" cy="715365"/>
            </a:xfrm>
            <a:prstGeom prst="rect">
              <a:avLst/>
            </a:prstGeom>
            <a:noFill/>
            <a:ln>
              <a:noFill/>
            </a:ln>
          </p:spPr>
        </p:pic>
        <p:pic>
          <p:nvPicPr>
            <p:cNvPr id="97" name="Google Shape;97;p14"/>
            <p:cNvPicPr preferRelativeResize="0"/>
            <p:nvPr/>
          </p:nvPicPr>
          <p:blipFill rotWithShape="1">
            <a:blip r:embed="rId4">
              <a:alphaModFix/>
            </a:blip>
            <a:srcRect b="0" l="0" r="0" t="0"/>
            <a:stretch/>
          </p:blipFill>
          <p:spPr>
            <a:xfrm>
              <a:off x="7142238" y="148353"/>
              <a:ext cx="1841500" cy="1130300"/>
            </a:xfrm>
            <a:prstGeom prst="rect">
              <a:avLst/>
            </a:prstGeom>
            <a:noFill/>
            <a:ln>
              <a:noFill/>
            </a:ln>
          </p:spPr>
        </p:pic>
      </p:grpSp>
      <p:sp>
        <p:nvSpPr>
          <p:cNvPr id="98" name="Google Shape;98;p1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SzPts val="4400"/>
              <a:buFont typeface="Calibri"/>
              <a:buNone/>
            </a:pPr>
            <a:r>
              <a:t/>
            </a:r>
            <a:endParaRPr b="0" i="0" sz="4400" u="none" cap="none" strike="noStrike">
              <a:solidFill>
                <a:schemeClr val="dk1"/>
              </a:solidFill>
              <a:latin typeface="Calibri"/>
              <a:ea typeface="Calibri"/>
              <a:cs typeface="Calibri"/>
              <a:sym typeface="Calibri"/>
            </a:endParaRPr>
          </a:p>
        </p:txBody>
      </p:sp>
      <p:sp>
        <p:nvSpPr>
          <p:cNvPr id="99" name="Google Shape;99;p14"/>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marR="0" rtl="0" algn="l">
              <a:spcBef>
                <a:spcPts val="0"/>
              </a:spcBef>
              <a:spcAft>
                <a:spcPts val="0"/>
              </a:spcAft>
              <a:buClr>
                <a:schemeClr val="dk1"/>
              </a:buClr>
              <a:buSzPts val="3200"/>
              <a:buFont typeface="Arial"/>
              <a:buChar char="•"/>
            </a:pPr>
            <a:r>
              <a:rPr lang="es-ES"/>
              <a:t>Yolanda Aurora Cerna Gutiérrez. Educación para la Salud.</a:t>
            </a:r>
            <a:endParaRPr/>
          </a:p>
          <a:p>
            <a:pPr indent="-342900" lvl="0" marL="342900" marR="0" rtl="0" algn="l">
              <a:spcBef>
                <a:spcPts val="640"/>
              </a:spcBef>
              <a:spcAft>
                <a:spcPts val="0"/>
              </a:spcAft>
              <a:buClr>
                <a:schemeClr val="dk1"/>
              </a:buClr>
              <a:buSzPts val="3200"/>
              <a:buFont typeface="Arial"/>
              <a:buChar char="•"/>
            </a:pPr>
            <a:r>
              <a:rPr lang="es-ES"/>
              <a:t>Aramiz Pineda Martínez. Literatura Universal.</a:t>
            </a:r>
            <a:endParaRPr/>
          </a:p>
          <a:p>
            <a:pPr indent="-342900" lvl="0" marL="342900" marR="0" rtl="0" algn="l">
              <a:spcBef>
                <a:spcPts val="640"/>
              </a:spcBef>
              <a:spcAft>
                <a:spcPts val="0"/>
              </a:spcAft>
              <a:buClr>
                <a:schemeClr val="dk1"/>
              </a:buClr>
              <a:buSzPts val="3200"/>
              <a:buFont typeface="Arial"/>
              <a:buChar char="•"/>
            </a:pPr>
            <a:r>
              <a:rPr lang="es-ES"/>
              <a:t>Lino Alberto Arroyo Suchil. Etimologías grecolatinas.</a:t>
            </a:r>
            <a:endParaRPr/>
          </a:p>
          <a:p>
            <a:pPr indent="-342900" lvl="0" marL="342900" marR="0" rtl="0" algn="l">
              <a:spcBef>
                <a:spcPts val="640"/>
              </a:spcBef>
              <a:spcAft>
                <a:spcPts val="0"/>
              </a:spcAft>
              <a:buClr>
                <a:schemeClr val="dk1"/>
              </a:buClr>
              <a:buSzPts val="3200"/>
              <a:buFont typeface="Arial"/>
              <a:buChar char="•"/>
            </a:pPr>
            <a:r>
              <a:rPr lang="es-ES"/>
              <a:t>Juan Alejandro Flores Ongay. Lengua Extranjera. </a:t>
            </a:r>
            <a:r>
              <a:rPr b="1" lang="es-ES"/>
              <a:t>(El profesor ya no forma parte de la planta docente de la sección de preparatoria)</a:t>
            </a:r>
            <a:endParaRPr b="1"/>
          </a:p>
        </p:txBody>
      </p:sp>
      <p:sp>
        <p:nvSpPr>
          <p:cNvPr id="100" name="Google Shape;100;p14"/>
          <p:cNvSpPr txBox="1"/>
          <p:nvPr>
            <p:ph idx="12" type="sldNum"/>
          </p:nvPr>
        </p:nvSpPr>
        <p:spPr>
          <a:xfrm>
            <a:off x="6553200" y="6356350"/>
            <a:ext cx="21336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s-ES"/>
              <a:t>‹#›</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3" name="Shape 273"/>
        <p:cNvGrpSpPr/>
        <p:nvPr/>
      </p:nvGrpSpPr>
      <p:grpSpPr>
        <a:xfrm>
          <a:off x="0" y="0"/>
          <a:ext cx="0" cy="0"/>
          <a:chOff x="0" y="0"/>
          <a:chExt cx="0" cy="0"/>
        </a:xfrm>
      </p:grpSpPr>
      <p:grpSp>
        <p:nvGrpSpPr>
          <p:cNvPr id="274" name="Google Shape;274;p32"/>
          <p:cNvGrpSpPr/>
          <p:nvPr/>
        </p:nvGrpSpPr>
        <p:grpSpPr>
          <a:xfrm>
            <a:off x="0" y="148353"/>
            <a:ext cx="9144000" cy="6695066"/>
            <a:chOff x="0" y="148353"/>
            <a:chExt cx="9144000" cy="6695066"/>
          </a:xfrm>
        </p:grpSpPr>
        <p:pic>
          <p:nvPicPr>
            <p:cNvPr descr="linea.png" id="275" name="Google Shape;275;p32"/>
            <p:cNvPicPr preferRelativeResize="0"/>
            <p:nvPr/>
          </p:nvPicPr>
          <p:blipFill rotWithShape="1">
            <a:blip r:embed="rId3">
              <a:alphaModFix/>
            </a:blip>
            <a:srcRect b="53749" l="0" r="0" t="35031"/>
            <a:stretch/>
          </p:blipFill>
          <p:spPr>
            <a:xfrm>
              <a:off x="0" y="6128054"/>
              <a:ext cx="9144000" cy="715365"/>
            </a:xfrm>
            <a:prstGeom prst="rect">
              <a:avLst/>
            </a:prstGeom>
            <a:noFill/>
            <a:ln>
              <a:noFill/>
            </a:ln>
          </p:spPr>
        </p:pic>
        <p:pic>
          <p:nvPicPr>
            <p:cNvPr id="276" name="Google Shape;276;p32"/>
            <p:cNvPicPr preferRelativeResize="0"/>
            <p:nvPr/>
          </p:nvPicPr>
          <p:blipFill rotWithShape="1">
            <a:blip r:embed="rId4">
              <a:alphaModFix/>
            </a:blip>
            <a:srcRect b="0" l="0" r="0" t="0"/>
            <a:stretch/>
          </p:blipFill>
          <p:spPr>
            <a:xfrm>
              <a:off x="7142238" y="148353"/>
              <a:ext cx="1841500" cy="1130300"/>
            </a:xfrm>
            <a:prstGeom prst="rect">
              <a:avLst/>
            </a:prstGeom>
            <a:noFill/>
            <a:ln>
              <a:noFill/>
            </a:ln>
          </p:spPr>
        </p:pic>
      </p:grpSp>
      <p:sp>
        <p:nvSpPr>
          <p:cNvPr id="277" name="Google Shape;277;p3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SzPts val="4400"/>
              <a:buFont typeface="Calibri"/>
              <a:buNone/>
            </a:pPr>
            <a:r>
              <a:t/>
            </a:r>
            <a:endParaRPr b="0" i="0" sz="4400" u="none" cap="none" strike="noStrike">
              <a:solidFill>
                <a:schemeClr val="dk1"/>
              </a:solidFill>
              <a:latin typeface="Calibri"/>
              <a:ea typeface="Calibri"/>
              <a:cs typeface="Calibri"/>
              <a:sym typeface="Calibri"/>
            </a:endParaRPr>
          </a:p>
        </p:txBody>
      </p:sp>
      <p:sp>
        <p:nvSpPr>
          <p:cNvPr id="278" name="Google Shape;278;p32"/>
          <p:cNvSpPr txBox="1"/>
          <p:nvPr>
            <p:ph idx="1" type="body"/>
          </p:nvPr>
        </p:nvSpPr>
        <p:spPr>
          <a:xfrm>
            <a:off x="139125" y="1600200"/>
            <a:ext cx="8802300" cy="4526100"/>
          </a:xfrm>
          <a:prstGeom prst="rect">
            <a:avLst/>
          </a:prstGeom>
          <a:noFill/>
          <a:ln cap="flat" cmpd="sng" w="9525">
            <a:solidFill>
              <a:srgbClr val="000000"/>
            </a:solidFill>
            <a:prstDash val="solid"/>
            <a:round/>
            <a:headEnd len="sm" w="sm" type="none"/>
            <a:tailEnd len="sm" w="sm" type="none"/>
          </a:ln>
        </p:spPr>
        <p:txBody>
          <a:bodyPr anchorCtr="0" anchor="t" bIns="45700" lIns="91425" spcFirstLastPara="1" rIns="91425" wrap="square" tIns="45700">
            <a:noAutofit/>
          </a:bodyPr>
          <a:lstStyle/>
          <a:p>
            <a:pPr indent="-139700" lvl="0" marL="342900" marR="0" rtl="0" algn="l">
              <a:spcBef>
                <a:spcPts val="0"/>
              </a:spcBef>
              <a:spcAft>
                <a:spcPts val="0"/>
              </a:spcAft>
              <a:buClr>
                <a:schemeClr val="dk1"/>
              </a:buClr>
              <a:buSzPts val="3200"/>
              <a:buFont typeface="Arial"/>
              <a:buNone/>
            </a:pPr>
            <a:r>
              <a:rPr lang="es-ES"/>
              <a:t>i.</a:t>
            </a:r>
            <a:r>
              <a:rPr lang="es-ES" sz="2400"/>
              <a:t> </a:t>
            </a:r>
            <a:r>
              <a:rPr lang="es-ES" sz="2400"/>
              <a:t>Descripción del desarrollo de la actividad de </a:t>
            </a:r>
            <a:r>
              <a:rPr lang="es-ES" sz="2400">
                <a:solidFill>
                  <a:srgbClr val="000000"/>
                </a:solidFill>
              </a:rPr>
              <a:t>Educación para la Salud</a:t>
            </a:r>
            <a:endParaRPr sz="2400">
              <a:solidFill>
                <a:srgbClr val="000000"/>
              </a:solidFill>
            </a:endParaRPr>
          </a:p>
          <a:p>
            <a:pPr indent="-139700" lvl="0" marL="342900" marR="0" rtl="0" algn="l">
              <a:spcBef>
                <a:spcPts val="0"/>
              </a:spcBef>
              <a:spcAft>
                <a:spcPts val="0"/>
              </a:spcAft>
              <a:buClr>
                <a:schemeClr val="dk1"/>
              </a:buClr>
              <a:buSzPts val="3200"/>
              <a:buFont typeface="Arial"/>
              <a:buNone/>
            </a:pPr>
            <a:r>
              <a:rPr lang="es-ES" sz="2400"/>
              <a:t>Se clasifican las enfermedades como transmisibles y no transmisibles, estudiando los signos y síntomas, se utilizó la terminología médica y analizando las raíces para entender el significado. </a:t>
            </a:r>
            <a:endParaRPr sz="2400"/>
          </a:p>
          <a:p>
            <a:pPr indent="-139700" lvl="0" marL="342900" marR="0" rtl="0" algn="l">
              <a:spcBef>
                <a:spcPts val="0"/>
              </a:spcBef>
              <a:spcAft>
                <a:spcPts val="0"/>
              </a:spcAft>
              <a:buClr>
                <a:schemeClr val="dk1"/>
              </a:buClr>
              <a:buSzPts val="3200"/>
              <a:buFont typeface="Arial"/>
              <a:buNone/>
            </a:pPr>
            <a:r>
              <a:rPr lang="es-ES" sz="2400"/>
              <a:t> Las evidencias serán: los exámenes, las actividades en el cuaderno. Los materiales serán: los casos clínicos impresos y proyecciones de diapositivas. Las herramientas son: chromebook, pizarrón, pantalla, cuadernos, hojas, plumas y demás útiles escolares.</a:t>
            </a:r>
            <a:endParaRPr sz="2400"/>
          </a:p>
          <a:p>
            <a:pPr indent="0" lvl="0" marL="0" marR="0" rtl="0" algn="l">
              <a:spcBef>
                <a:spcPts val="0"/>
              </a:spcBef>
              <a:spcAft>
                <a:spcPts val="0"/>
              </a:spcAft>
              <a:buClr>
                <a:schemeClr val="dk1"/>
              </a:buClr>
              <a:buSzPts val="3200"/>
              <a:buFont typeface="Arial"/>
              <a:buNone/>
            </a:pPr>
            <a:r>
              <a:t/>
            </a:r>
            <a:endParaRPr b="0" i="0" sz="2400" u="none" cap="none" strike="noStrike">
              <a:solidFill>
                <a:schemeClr val="dk1"/>
              </a:solidFill>
              <a:latin typeface="Calibri"/>
              <a:ea typeface="Calibri"/>
              <a:cs typeface="Calibri"/>
              <a:sym typeface="Calibri"/>
            </a:endParaRPr>
          </a:p>
        </p:txBody>
      </p:sp>
      <p:sp>
        <p:nvSpPr>
          <p:cNvPr id="279" name="Google Shape;279;p32"/>
          <p:cNvSpPr txBox="1"/>
          <p:nvPr>
            <p:ph idx="12" type="sldNum"/>
          </p:nvPr>
        </p:nvSpPr>
        <p:spPr>
          <a:xfrm>
            <a:off x="6553200" y="6356350"/>
            <a:ext cx="21336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s-ES"/>
              <a:t>‹#›</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3" name="Shape 283"/>
        <p:cNvGrpSpPr/>
        <p:nvPr/>
      </p:nvGrpSpPr>
      <p:grpSpPr>
        <a:xfrm>
          <a:off x="0" y="0"/>
          <a:ext cx="0" cy="0"/>
          <a:chOff x="0" y="0"/>
          <a:chExt cx="0" cy="0"/>
        </a:xfrm>
      </p:grpSpPr>
      <p:grpSp>
        <p:nvGrpSpPr>
          <p:cNvPr id="284" name="Google Shape;284;p33"/>
          <p:cNvGrpSpPr/>
          <p:nvPr/>
        </p:nvGrpSpPr>
        <p:grpSpPr>
          <a:xfrm>
            <a:off x="0" y="148353"/>
            <a:ext cx="9144000" cy="6695066"/>
            <a:chOff x="0" y="148353"/>
            <a:chExt cx="9144000" cy="6695066"/>
          </a:xfrm>
        </p:grpSpPr>
        <p:pic>
          <p:nvPicPr>
            <p:cNvPr descr="linea.png" id="285" name="Google Shape;285;p33"/>
            <p:cNvPicPr preferRelativeResize="0"/>
            <p:nvPr/>
          </p:nvPicPr>
          <p:blipFill rotWithShape="1">
            <a:blip r:embed="rId3">
              <a:alphaModFix/>
            </a:blip>
            <a:srcRect b="53749" l="0" r="0" t="35030"/>
            <a:stretch/>
          </p:blipFill>
          <p:spPr>
            <a:xfrm>
              <a:off x="0" y="6128054"/>
              <a:ext cx="9144000" cy="715365"/>
            </a:xfrm>
            <a:prstGeom prst="rect">
              <a:avLst/>
            </a:prstGeom>
            <a:noFill/>
            <a:ln>
              <a:noFill/>
            </a:ln>
          </p:spPr>
        </p:pic>
        <p:pic>
          <p:nvPicPr>
            <p:cNvPr id="286" name="Google Shape;286;p33"/>
            <p:cNvPicPr preferRelativeResize="0"/>
            <p:nvPr/>
          </p:nvPicPr>
          <p:blipFill rotWithShape="1">
            <a:blip r:embed="rId4">
              <a:alphaModFix/>
            </a:blip>
            <a:srcRect b="0" l="0" r="0" t="0"/>
            <a:stretch/>
          </p:blipFill>
          <p:spPr>
            <a:xfrm>
              <a:off x="7142238" y="148353"/>
              <a:ext cx="1841500" cy="1130300"/>
            </a:xfrm>
            <a:prstGeom prst="rect">
              <a:avLst/>
            </a:prstGeom>
            <a:noFill/>
            <a:ln>
              <a:noFill/>
            </a:ln>
          </p:spPr>
        </p:pic>
      </p:grpSp>
      <p:sp>
        <p:nvSpPr>
          <p:cNvPr id="287" name="Google Shape;287;p3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SzPts val="4400"/>
              <a:buFont typeface="Calibri"/>
              <a:buNone/>
            </a:pPr>
            <a:r>
              <a:t/>
            </a:r>
            <a:endParaRPr b="0" i="0" sz="4400" u="none" cap="none" strike="noStrike">
              <a:solidFill>
                <a:schemeClr val="dk1"/>
              </a:solidFill>
              <a:latin typeface="Calibri"/>
              <a:ea typeface="Calibri"/>
              <a:cs typeface="Calibri"/>
              <a:sym typeface="Calibri"/>
            </a:endParaRPr>
          </a:p>
        </p:txBody>
      </p:sp>
      <p:sp>
        <p:nvSpPr>
          <p:cNvPr id="288" name="Google Shape;288;p33"/>
          <p:cNvSpPr txBox="1"/>
          <p:nvPr>
            <p:ph idx="1" type="body"/>
          </p:nvPr>
        </p:nvSpPr>
        <p:spPr>
          <a:xfrm>
            <a:off x="139125" y="1600200"/>
            <a:ext cx="8802300" cy="4526100"/>
          </a:xfrm>
          <a:prstGeom prst="rect">
            <a:avLst/>
          </a:prstGeom>
          <a:noFill/>
          <a:ln>
            <a:noFill/>
          </a:ln>
        </p:spPr>
        <p:txBody>
          <a:bodyPr anchorCtr="0" anchor="t" bIns="45700" lIns="91425" spcFirstLastPara="1" rIns="91425" wrap="square" tIns="45700">
            <a:noAutofit/>
          </a:bodyPr>
          <a:lstStyle/>
          <a:p>
            <a:pPr indent="-139700" lvl="0" marL="342900" marR="0" rtl="0" algn="l">
              <a:spcBef>
                <a:spcPts val="0"/>
              </a:spcBef>
              <a:spcAft>
                <a:spcPts val="0"/>
              </a:spcAft>
              <a:buClr>
                <a:schemeClr val="dk1"/>
              </a:buClr>
              <a:buSzPts val="3200"/>
              <a:buFont typeface="Arial"/>
              <a:buNone/>
            </a:pPr>
            <a:r>
              <a:rPr lang="es-ES"/>
              <a:t>i. Descripción del desarrollo de la actividad de Etimologías Grecolatinas. </a:t>
            </a:r>
            <a:endParaRPr/>
          </a:p>
          <a:p>
            <a:pPr indent="0" lvl="0" marL="0" marR="0" rtl="0" algn="l">
              <a:spcBef>
                <a:spcPts val="0"/>
              </a:spcBef>
              <a:spcAft>
                <a:spcPts val="0"/>
              </a:spcAft>
              <a:buClr>
                <a:schemeClr val="dk1"/>
              </a:buClr>
              <a:buSzPts val="3200"/>
              <a:buFont typeface="Arial"/>
              <a:buNone/>
            </a:pPr>
            <a:r>
              <a:rPr lang="es-ES" sz="2000"/>
              <a:t>En la asignatura de Etimologías se trabajó el vocabulario concordado con con la asignatura de Educación para la Salud, ya que de manera natural existen vocablos inherentemente relacionados por su naturaleza técnica. Dicha lista de palabras fueron dispensadas por secciones a las alumnas. Las palabras fueron descompuestas en sus elementos etimológicos (raíz, prefijos, sufijos e infijos). Con los remanentes etimológicos se construyeron nuevas palabras y se explicó el proceso (composición y derivación). Se construyeron casos clínicos y se analizaron. En otros momentos las palabras técnicas fueron desenvueltas en su lenguaje natural. </a:t>
            </a:r>
            <a:r>
              <a:rPr lang="es-ES" sz="2000"/>
              <a:t>Las evidencias serán: los exámenes, las actividades en el cuaderno. Los materiales serán: los casos clínicos impresos y proyecciones de diapositivas. Las herramientas son: chromebook, pizarrón, pantalla, cuadernos, hojas, plumas y demás útiles escolares.</a:t>
            </a:r>
            <a:endParaRPr b="0" i="0" sz="2000" u="none" cap="none" strike="noStrike">
              <a:solidFill>
                <a:schemeClr val="dk1"/>
              </a:solidFill>
              <a:latin typeface="Calibri"/>
              <a:ea typeface="Calibri"/>
              <a:cs typeface="Calibri"/>
              <a:sym typeface="Calibri"/>
            </a:endParaRPr>
          </a:p>
        </p:txBody>
      </p:sp>
      <p:sp>
        <p:nvSpPr>
          <p:cNvPr id="289" name="Google Shape;289;p33"/>
          <p:cNvSpPr txBox="1"/>
          <p:nvPr>
            <p:ph idx="12" type="sldNum"/>
          </p:nvPr>
        </p:nvSpPr>
        <p:spPr>
          <a:xfrm>
            <a:off x="6553200" y="6356350"/>
            <a:ext cx="21336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s-ES"/>
              <a:t>‹#›</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3" name="Shape 293"/>
        <p:cNvGrpSpPr/>
        <p:nvPr/>
      </p:nvGrpSpPr>
      <p:grpSpPr>
        <a:xfrm>
          <a:off x="0" y="0"/>
          <a:ext cx="0" cy="0"/>
          <a:chOff x="0" y="0"/>
          <a:chExt cx="0" cy="0"/>
        </a:xfrm>
      </p:grpSpPr>
      <p:grpSp>
        <p:nvGrpSpPr>
          <p:cNvPr id="294" name="Google Shape;294;p34"/>
          <p:cNvGrpSpPr/>
          <p:nvPr/>
        </p:nvGrpSpPr>
        <p:grpSpPr>
          <a:xfrm>
            <a:off x="0" y="148353"/>
            <a:ext cx="9144000" cy="6695066"/>
            <a:chOff x="0" y="148353"/>
            <a:chExt cx="9144000" cy="6695066"/>
          </a:xfrm>
        </p:grpSpPr>
        <p:pic>
          <p:nvPicPr>
            <p:cNvPr descr="linea.png" id="295" name="Google Shape;295;p34"/>
            <p:cNvPicPr preferRelativeResize="0"/>
            <p:nvPr/>
          </p:nvPicPr>
          <p:blipFill rotWithShape="1">
            <a:blip r:embed="rId3">
              <a:alphaModFix/>
            </a:blip>
            <a:srcRect b="53749" l="0" r="0" t="35030"/>
            <a:stretch/>
          </p:blipFill>
          <p:spPr>
            <a:xfrm>
              <a:off x="0" y="6128054"/>
              <a:ext cx="9144000" cy="715365"/>
            </a:xfrm>
            <a:prstGeom prst="rect">
              <a:avLst/>
            </a:prstGeom>
            <a:noFill/>
            <a:ln>
              <a:noFill/>
            </a:ln>
          </p:spPr>
        </p:pic>
        <p:pic>
          <p:nvPicPr>
            <p:cNvPr id="296" name="Google Shape;296;p34"/>
            <p:cNvPicPr preferRelativeResize="0"/>
            <p:nvPr/>
          </p:nvPicPr>
          <p:blipFill rotWithShape="1">
            <a:blip r:embed="rId4">
              <a:alphaModFix/>
            </a:blip>
            <a:srcRect b="0" l="0" r="0" t="0"/>
            <a:stretch/>
          </p:blipFill>
          <p:spPr>
            <a:xfrm>
              <a:off x="7142238" y="148353"/>
              <a:ext cx="1841500" cy="1130300"/>
            </a:xfrm>
            <a:prstGeom prst="rect">
              <a:avLst/>
            </a:prstGeom>
            <a:noFill/>
            <a:ln>
              <a:noFill/>
            </a:ln>
          </p:spPr>
        </p:pic>
      </p:grpSp>
      <p:sp>
        <p:nvSpPr>
          <p:cNvPr id="297" name="Google Shape;297;p34"/>
          <p:cNvSpPr txBox="1"/>
          <p:nvPr>
            <p:ph idx="1" type="body"/>
          </p:nvPr>
        </p:nvSpPr>
        <p:spPr>
          <a:xfrm>
            <a:off x="170850" y="1260950"/>
            <a:ext cx="8802300" cy="4526100"/>
          </a:xfrm>
          <a:prstGeom prst="rect">
            <a:avLst/>
          </a:prstGeom>
          <a:noFill/>
          <a:ln>
            <a:noFill/>
          </a:ln>
        </p:spPr>
        <p:txBody>
          <a:bodyPr anchorCtr="0" anchor="t" bIns="45700" lIns="91425" spcFirstLastPara="1" rIns="91425" wrap="square" tIns="45700">
            <a:noAutofit/>
          </a:bodyPr>
          <a:lstStyle/>
          <a:p>
            <a:pPr indent="0" lvl="0" marL="203200" marR="0" rtl="0" algn="just">
              <a:spcBef>
                <a:spcPts val="0"/>
              </a:spcBef>
              <a:spcAft>
                <a:spcPts val="0"/>
              </a:spcAft>
              <a:buClr>
                <a:schemeClr val="dk1"/>
              </a:buClr>
              <a:buSzPts val="3200"/>
              <a:buFont typeface="Arial"/>
              <a:buNone/>
            </a:pPr>
            <a:r>
              <a:rPr lang="es-ES" sz="2200"/>
              <a:t>i. </a:t>
            </a:r>
            <a:r>
              <a:rPr lang="es-ES" sz="2200"/>
              <a:t>En la asignatura de Literatura Universal las alumnas desarrollaron un trabajo monográfico (por equipos) titulado: “La tuberculosis y la literatura.” Para ello, el trabajo debía incluir los siguientes apartados: </a:t>
            </a:r>
            <a:endParaRPr sz="2200"/>
          </a:p>
          <a:p>
            <a:pPr indent="-368300" lvl="0" marL="457200" marR="0" rtl="0" algn="just">
              <a:spcBef>
                <a:spcPts val="0"/>
              </a:spcBef>
              <a:spcAft>
                <a:spcPts val="0"/>
              </a:spcAft>
              <a:buSzPts val="2200"/>
              <a:buAutoNum type="arabicPeriod"/>
            </a:pPr>
            <a:r>
              <a:rPr lang="es-ES" sz="2200"/>
              <a:t>Introducción</a:t>
            </a:r>
            <a:endParaRPr sz="2200"/>
          </a:p>
          <a:p>
            <a:pPr indent="-368300" lvl="0" marL="457200" marR="0" rtl="0" algn="just">
              <a:spcBef>
                <a:spcPts val="0"/>
              </a:spcBef>
              <a:spcAft>
                <a:spcPts val="0"/>
              </a:spcAft>
              <a:buSzPts val="2200"/>
              <a:buAutoNum type="arabicPeriod"/>
            </a:pPr>
            <a:r>
              <a:rPr lang="es-ES" sz="2200"/>
              <a:t>Breve historia de la tuberculosis</a:t>
            </a:r>
            <a:endParaRPr sz="2200"/>
          </a:p>
          <a:p>
            <a:pPr indent="-368300" lvl="0" marL="457200" marR="0" rtl="0" algn="just">
              <a:spcBef>
                <a:spcPts val="0"/>
              </a:spcBef>
              <a:spcAft>
                <a:spcPts val="0"/>
              </a:spcAft>
              <a:buSzPts val="2200"/>
              <a:buAutoNum type="arabicPeriod"/>
            </a:pPr>
            <a:r>
              <a:rPr lang="es-ES" sz="2200"/>
              <a:t>La tuberculosis desde el punto de vista científico: </a:t>
            </a:r>
            <a:r>
              <a:rPr i="1" lang="es-ES" sz="2200"/>
              <a:t>Mycobacterium tuberculosis.</a:t>
            </a:r>
            <a:endParaRPr i="1" sz="2200"/>
          </a:p>
          <a:p>
            <a:pPr indent="-368300" lvl="0" marL="457200" marR="0" rtl="0" algn="just">
              <a:spcBef>
                <a:spcPts val="0"/>
              </a:spcBef>
              <a:spcAft>
                <a:spcPts val="0"/>
              </a:spcAft>
              <a:buSzPts val="2200"/>
              <a:buAutoNum type="arabicPeriod"/>
            </a:pPr>
            <a:r>
              <a:rPr lang="es-ES" sz="2200"/>
              <a:t>La tuberculosis en la literatura: (romanticismo o realismo del siglo XIX)</a:t>
            </a:r>
            <a:endParaRPr sz="2200"/>
          </a:p>
          <a:p>
            <a:pPr indent="-368300" lvl="0" marL="457200" marR="0" rtl="0" algn="just">
              <a:spcBef>
                <a:spcPts val="0"/>
              </a:spcBef>
              <a:spcAft>
                <a:spcPts val="0"/>
              </a:spcAft>
              <a:buSzPts val="2200"/>
              <a:buAutoNum type="arabicPeriod"/>
            </a:pPr>
            <a:r>
              <a:rPr lang="es-ES" sz="2200"/>
              <a:t>Conclusiones</a:t>
            </a:r>
            <a:endParaRPr sz="2200"/>
          </a:p>
          <a:p>
            <a:pPr indent="-368300" lvl="0" marL="457200" marR="0" rtl="0" algn="just">
              <a:spcBef>
                <a:spcPts val="0"/>
              </a:spcBef>
              <a:spcAft>
                <a:spcPts val="0"/>
              </a:spcAft>
              <a:buSzPts val="2200"/>
              <a:buAutoNum type="arabicPeriod"/>
            </a:pPr>
            <a:r>
              <a:rPr b="1" lang="es-ES" sz="2200"/>
              <a:t>Glosario de términos médicos</a:t>
            </a:r>
            <a:endParaRPr b="1" sz="2200"/>
          </a:p>
          <a:p>
            <a:pPr indent="-368300" lvl="0" marL="457200" marR="0" rtl="0" algn="just">
              <a:spcBef>
                <a:spcPts val="0"/>
              </a:spcBef>
              <a:spcAft>
                <a:spcPts val="0"/>
              </a:spcAft>
              <a:buSzPts val="2200"/>
              <a:buAutoNum type="arabicPeriod"/>
            </a:pPr>
            <a:r>
              <a:rPr lang="es-ES" sz="2200"/>
              <a:t>Bibliografía [Citado y bibliografía en formato APA]</a:t>
            </a:r>
            <a:endParaRPr sz="2200"/>
          </a:p>
          <a:p>
            <a:pPr indent="-368300" lvl="0" marL="457200" rtl="0" algn="l">
              <a:spcBef>
                <a:spcPts val="0"/>
              </a:spcBef>
              <a:spcAft>
                <a:spcPts val="0"/>
              </a:spcAft>
              <a:buSzPts val="2200"/>
              <a:buAutoNum type="arabicPeriod"/>
            </a:pPr>
            <a:r>
              <a:rPr lang="es-ES" sz="2000"/>
              <a:t>Las evidencias serán: los exámenes, las actividades en el cuaderno. Los materiales serán: los casos clínicos impresos y proyecciones de diapositivas. Las herramientas son: chromebook, pizarrón, pantalla, cuadernos, hojas, plumas y demás útiles escolares.</a:t>
            </a:r>
            <a:endParaRPr sz="2200"/>
          </a:p>
          <a:p>
            <a:pPr indent="-139700" lvl="0" marL="342900" marR="0" rtl="0" algn="just">
              <a:spcBef>
                <a:spcPts val="0"/>
              </a:spcBef>
              <a:spcAft>
                <a:spcPts val="0"/>
              </a:spcAft>
              <a:buClr>
                <a:schemeClr val="dk1"/>
              </a:buClr>
              <a:buSzPts val="3200"/>
              <a:buFont typeface="Arial"/>
              <a:buNone/>
            </a:pPr>
            <a:r>
              <a:t/>
            </a:r>
            <a:endParaRPr sz="2200"/>
          </a:p>
          <a:p>
            <a:pPr indent="0" lvl="0" marL="0" marR="0" rtl="0" algn="l">
              <a:spcBef>
                <a:spcPts val="0"/>
              </a:spcBef>
              <a:spcAft>
                <a:spcPts val="0"/>
              </a:spcAft>
              <a:buClr>
                <a:schemeClr val="dk1"/>
              </a:buClr>
              <a:buSzPts val="3200"/>
              <a:buFont typeface="Arial"/>
              <a:buNone/>
            </a:pPr>
            <a:r>
              <a:t/>
            </a:r>
            <a:endParaRPr b="0" i="0" sz="2400" u="none" cap="none" strike="noStrike">
              <a:solidFill>
                <a:schemeClr val="dk1"/>
              </a:solidFill>
              <a:latin typeface="Calibri"/>
              <a:ea typeface="Calibri"/>
              <a:cs typeface="Calibri"/>
              <a:sym typeface="Calibri"/>
            </a:endParaRPr>
          </a:p>
        </p:txBody>
      </p:sp>
      <p:sp>
        <p:nvSpPr>
          <p:cNvPr id="298" name="Google Shape;298;p34"/>
          <p:cNvSpPr txBox="1"/>
          <p:nvPr>
            <p:ph idx="12" type="sldNum"/>
          </p:nvPr>
        </p:nvSpPr>
        <p:spPr>
          <a:xfrm>
            <a:off x="6553200" y="6356350"/>
            <a:ext cx="21336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s-ES"/>
              <a:t>‹#›</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2" name="Shape 302"/>
        <p:cNvGrpSpPr/>
        <p:nvPr/>
      </p:nvGrpSpPr>
      <p:grpSpPr>
        <a:xfrm>
          <a:off x="0" y="0"/>
          <a:ext cx="0" cy="0"/>
          <a:chOff x="0" y="0"/>
          <a:chExt cx="0" cy="0"/>
        </a:xfrm>
      </p:grpSpPr>
      <p:grpSp>
        <p:nvGrpSpPr>
          <p:cNvPr id="303" name="Google Shape;303;p35"/>
          <p:cNvGrpSpPr/>
          <p:nvPr/>
        </p:nvGrpSpPr>
        <p:grpSpPr>
          <a:xfrm>
            <a:off x="0" y="148353"/>
            <a:ext cx="9144000" cy="6695066"/>
            <a:chOff x="0" y="148353"/>
            <a:chExt cx="9144000" cy="6695066"/>
          </a:xfrm>
        </p:grpSpPr>
        <p:pic>
          <p:nvPicPr>
            <p:cNvPr descr="linea.png" id="304" name="Google Shape;304;p35"/>
            <p:cNvPicPr preferRelativeResize="0"/>
            <p:nvPr/>
          </p:nvPicPr>
          <p:blipFill rotWithShape="1">
            <a:blip r:embed="rId3">
              <a:alphaModFix/>
            </a:blip>
            <a:srcRect b="53749" l="0" r="0" t="35030"/>
            <a:stretch/>
          </p:blipFill>
          <p:spPr>
            <a:xfrm>
              <a:off x="0" y="6128054"/>
              <a:ext cx="9144000" cy="715365"/>
            </a:xfrm>
            <a:prstGeom prst="rect">
              <a:avLst/>
            </a:prstGeom>
            <a:noFill/>
            <a:ln>
              <a:noFill/>
            </a:ln>
          </p:spPr>
        </p:pic>
        <p:pic>
          <p:nvPicPr>
            <p:cNvPr id="305" name="Google Shape;305;p35"/>
            <p:cNvPicPr preferRelativeResize="0"/>
            <p:nvPr/>
          </p:nvPicPr>
          <p:blipFill rotWithShape="1">
            <a:blip r:embed="rId4">
              <a:alphaModFix/>
            </a:blip>
            <a:srcRect b="0" l="0" r="0" t="0"/>
            <a:stretch/>
          </p:blipFill>
          <p:spPr>
            <a:xfrm>
              <a:off x="7142238" y="148353"/>
              <a:ext cx="1841500" cy="1130300"/>
            </a:xfrm>
            <a:prstGeom prst="rect">
              <a:avLst/>
            </a:prstGeom>
            <a:noFill/>
            <a:ln>
              <a:noFill/>
            </a:ln>
          </p:spPr>
        </p:pic>
      </p:grpSp>
      <p:sp>
        <p:nvSpPr>
          <p:cNvPr id="306" name="Google Shape;306;p35"/>
          <p:cNvSpPr txBox="1"/>
          <p:nvPr>
            <p:ph type="title"/>
          </p:nvPr>
        </p:nvSpPr>
        <p:spPr>
          <a:xfrm>
            <a:off x="139125" y="938288"/>
            <a:ext cx="8229600" cy="1143000"/>
          </a:xfrm>
          <a:prstGeom prst="rect">
            <a:avLst/>
          </a:prstGeom>
          <a:noFill/>
          <a:ln>
            <a:noFill/>
          </a:ln>
        </p:spPr>
        <p:txBody>
          <a:bodyPr anchorCtr="0" anchor="ctr" bIns="45700" lIns="91425" spcFirstLastPara="1" rIns="91425" wrap="square" tIns="45700">
            <a:noAutofit/>
          </a:bodyPr>
          <a:lstStyle/>
          <a:p>
            <a:pPr indent="-139700" lvl="0" marL="342900" rtl="0" algn="l">
              <a:spcBef>
                <a:spcPts val="0"/>
              </a:spcBef>
              <a:spcAft>
                <a:spcPts val="0"/>
              </a:spcAft>
              <a:buClr>
                <a:schemeClr val="dk1"/>
              </a:buClr>
              <a:buSzPts val="3200"/>
              <a:buFont typeface="Arial"/>
              <a:buNone/>
            </a:pPr>
            <a:r>
              <a:rPr lang="es-ES" sz="3200"/>
              <a:t>i. Descripción del desarrollo de la actividad de </a:t>
            </a:r>
            <a:r>
              <a:rPr lang="es-ES" sz="3200">
                <a:solidFill>
                  <a:srgbClr val="000000"/>
                </a:solidFill>
              </a:rPr>
              <a:t>Literatura</a:t>
            </a:r>
            <a:r>
              <a:rPr lang="es-ES" sz="3200"/>
              <a:t>. </a:t>
            </a:r>
            <a:endParaRPr b="0" i="0" sz="4400" u="none" cap="none" strike="noStrike">
              <a:solidFill>
                <a:schemeClr val="dk1"/>
              </a:solidFill>
              <a:latin typeface="Calibri"/>
              <a:ea typeface="Calibri"/>
              <a:cs typeface="Calibri"/>
              <a:sym typeface="Calibri"/>
            </a:endParaRPr>
          </a:p>
        </p:txBody>
      </p:sp>
      <p:sp>
        <p:nvSpPr>
          <p:cNvPr id="307" name="Google Shape;307;p35"/>
          <p:cNvSpPr txBox="1"/>
          <p:nvPr>
            <p:ph idx="1" type="body"/>
          </p:nvPr>
        </p:nvSpPr>
        <p:spPr>
          <a:xfrm>
            <a:off x="139125" y="2081300"/>
            <a:ext cx="8802300" cy="4526100"/>
          </a:xfrm>
          <a:prstGeom prst="rect">
            <a:avLst/>
          </a:prstGeom>
          <a:noFill/>
          <a:ln>
            <a:noFill/>
          </a:ln>
        </p:spPr>
        <p:txBody>
          <a:bodyPr anchorCtr="0" anchor="t" bIns="45700" lIns="91425" spcFirstLastPara="1" rIns="91425" wrap="square" tIns="45700">
            <a:noAutofit/>
          </a:bodyPr>
          <a:lstStyle/>
          <a:p>
            <a:pPr indent="0" lvl="0" marL="203200" marR="0" rtl="0" algn="just">
              <a:spcBef>
                <a:spcPts val="0"/>
              </a:spcBef>
              <a:spcAft>
                <a:spcPts val="0"/>
              </a:spcAft>
              <a:buClr>
                <a:schemeClr val="dk1"/>
              </a:buClr>
              <a:buSzPts val="3200"/>
              <a:buFont typeface="Arial"/>
              <a:buNone/>
            </a:pPr>
            <a:r>
              <a:rPr lang="es-ES" sz="2400"/>
              <a:t>En seguida, cada equipo expuso su trabajo y lo presentaron en Power Point.  Los temas a destacar: los aspectos científicos, su </a:t>
            </a:r>
            <a:r>
              <a:rPr lang="es-ES" sz="2400"/>
              <a:t>desenvolvimiento a lo largo de la historia y el punto de vista de la literatura con respecto a esta enfermedad. </a:t>
            </a:r>
            <a:r>
              <a:rPr lang="es-ES" sz="2400"/>
              <a:t> Al final, expusieron los términos médicos relacionados con la tuberculosis, su origen griego o latino. </a:t>
            </a:r>
            <a:r>
              <a:rPr lang="es-ES" sz="2400"/>
              <a:t>Las evidencias serán: los exámenes, las actividades en el cuaderno. Los materiales serán: los casos clínicos impresos y proyecciones de diapositivas. Las herramientas son: chromebook, pizarrón, pantalla, cuadernos, hojas, plumas y demás útiles escolares.</a:t>
            </a:r>
            <a:endParaRPr sz="2400"/>
          </a:p>
          <a:p>
            <a:pPr indent="0" lvl="0" marL="0" marR="0" rtl="0" algn="l">
              <a:spcBef>
                <a:spcPts val="0"/>
              </a:spcBef>
              <a:spcAft>
                <a:spcPts val="0"/>
              </a:spcAft>
              <a:buClr>
                <a:schemeClr val="dk1"/>
              </a:buClr>
              <a:buSzPts val="3200"/>
              <a:buFont typeface="Arial"/>
              <a:buNone/>
            </a:pPr>
            <a:r>
              <a:t/>
            </a:r>
            <a:endParaRPr b="0" i="0" sz="2400" u="none" cap="none" strike="noStrike">
              <a:solidFill>
                <a:schemeClr val="dk1"/>
              </a:solidFill>
              <a:latin typeface="Calibri"/>
              <a:ea typeface="Calibri"/>
              <a:cs typeface="Calibri"/>
              <a:sym typeface="Calibri"/>
            </a:endParaRPr>
          </a:p>
        </p:txBody>
      </p:sp>
      <p:sp>
        <p:nvSpPr>
          <p:cNvPr id="308" name="Google Shape;308;p35"/>
          <p:cNvSpPr txBox="1"/>
          <p:nvPr>
            <p:ph idx="12" type="sldNum"/>
          </p:nvPr>
        </p:nvSpPr>
        <p:spPr>
          <a:xfrm>
            <a:off x="6553200" y="6356350"/>
            <a:ext cx="21336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s-ES"/>
              <a:t>‹#›</a:t>
            </a:fld>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2" name="Shape 312"/>
        <p:cNvGrpSpPr/>
        <p:nvPr/>
      </p:nvGrpSpPr>
      <p:grpSpPr>
        <a:xfrm>
          <a:off x="0" y="0"/>
          <a:ext cx="0" cy="0"/>
          <a:chOff x="0" y="0"/>
          <a:chExt cx="0" cy="0"/>
        </a:xfrm>
      </p:grpSpPr>
      <p:grpSp>
        <p:nvGrpSpPr>
          <p:cNvPr id="313" name="Google Shape;313;p36"/>
          <p:cNvGrpSpPr/>
          <p:nvPr/>
        </p:nvGrpSpPr>
        <p:grpSpPr>
          <a:xfrm>
            <a:off x="0" y="148353"/>
            <a:ext cx="9144000" cy="6695066"/>
            <a:chOff x="0" y="148353"/>
            <a:chExt cx="9144000" cy="6695066"/>
          </a:xfrm>
        </p:grpSpPr>
        <p:pic>
          <p:nvPicPr>
            <p:cNvPr descr="linea.png" id="314" name="Google Shape;314;p36"/>
            <p:cNvPicPr preferRelativeResize="0"/>
            <p:nvPr/>
          </p:nvPicPr>
          <p:blipFill rotWithShape="1">
            <a:blip r:embed="rId3">
              <a:alphaModFix/>
            </a:blip>
            <a:srcRect b="53749" l="0" r="0" t="35030"/>
            <a:stretch/>
          </p:blipFill>
          <p:spPr>
            <a:xfrm>
              <a:off x="0" y="6128054"/>
              <a:ext cx="9144000" cy="715365"/>
            </a:xfrm>
            <a:prstGeom prst="rect">
              <a:avLst/>
            </a:prstGeom>
            <a:noFill/>
            <a:ln>
              <a:noFill/>
            </a:ln>
          </p:spPr>
        </p:pic>
        <p:pic>
          <p:nvPicPr>
            <p:cNvPr id="315" name="Google Shape;315;p36"/>
            <p:cNvPicPr preferRelativeResize="0"/>
            <p:nvPr/>
          </p:nvPicPr>
          <p:blipFill rotWithShape="1">
            <a:blip r:embed="rId4">
              <a:alphaModFix/>
            </a:blip>
            <a:srcRect b="0" l="0" r="0" t="0"/>
            <a:stretch/>
          </p:blipFill>
          <p:spPr>
            <a:xfrm>
              <a:off x="7142238" y="148353"/>
              <a:ext cx="1841500" cy="1130300"/>
            </a:xfrm>
            <a:prstGeom prst="rect">
              <a:avLst/>
            </a:prstGeom>
            <a:noFill/>
            <a:ln>
              <a:noFill/>
            </a:ln>
          </p:spPr>
        </p:pic>
      </p:grpSp>
      <p:sp>
        <p:nvSpPr>
          <p:cNvPr id="316" name="Google Shape;316;p3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SzPts val="4400"/>
              <a:buFont typeface="Calibri"/>
              <a:buNone/>
            </a:pPr>
            <a:r>
              <a:t/>
            </a:r>
            <a:endParaRPr b="0" i="0" sz="4400" u="none" cap="none" strike="noStrike">
              <a:solidFill>
                <a:schemeClr val="dk1"/>
              </a:solidFill>
              <a:latin typeface="Calibri"/>
              <a:ea typeface="Calibri"/>
              <a:cs typeface="Calibri"/>
              <a:sym typeface="Calibri"/>
            </a:endParaRPr>
          </a:p>
        </p:txBody>
      </p:sp>
      <p:sp>
        <p:nvSpPr>
          <p:cNvPr id="317" name="Google Shape;317;p36"/>
          <p:cNvSpPr txBox="1"/>
          <p:nvPr>
            <p:ph idx="1" type="body"/>
          </p:nvPr>
        </p:nvSpPr>
        <p:spPr>
          <a:xfrm>
            <a:off x="170850" y="1165950"/>
            <a:ext cx="8802300" cy="4526100"/>
          </a:xfrm>
          <a:prstGeom prst="rect">
            <a:avLst/>
          </a:prstGeom>
          <a:noFill/>
          <a:ln>
            <a:noFill/>
          </a:ln>
        </p:spPr>
        <p:txBody>
          <a:bodyPr anchorCtr="0" anchor="t" bIns="45700" lIns="91425" spcFirstLastPara="1" rIns="91425" wrap="square" tIns="45700">
            <a:noAutofit/>
          </a:bodyPr>
          <a:lstStyle/>
          <a:p>
            <a:pPr indent="-139700" lvl="0" marL="342900" marR="0" rtl="0" algn="l">
              <a:spcBef>
                <a:spcPts val="0"/>
              </a:spcBef>
              <a:spcAft>
                <a:spcPts val="0"/>
              </a:spcAft>
              <a:buClr>
                <a:schemeClr val="dk1"/>
              </a:buClr>
              <a:buSzPts val="3200"/>
              <a:buFont typeface="Arial"/>
              <a:buNone/>
            </a:pPr>
            <a:r>
              <a:rPr lang="es-ES">
                <a:solidFill>
                  <a:srgbClr val="000000"/>
                </a:solidFill>
              </a:rPr>
              <a:t>i. Descripción del desarrollo de la actividad de Lengua Extranjera. </a:t>
            </a:r>
            <a:endParaRPr>
              <a:solidFill>
                <a:srgbClr val="000000"/>
              </a:solidFill>
            </a:endParaRPr>
          </a:p>
          <a:p>
            <a:pPr indent="-139700" lvl="0" marL="342900" marR="0" rtl="0" algn="l">
              <a:spcBef>
                <a:spcPts val="0"/>
              </a:spcBef>
              <a:spcAft>
                <a:spcPts val="0"/>
              </a:spcAft>
              <a:buClr>
                <a:schemeClr val="dk1"/>
              </a:buClr>
              <a:buSzPts val="3200"/>
              <a:buFont typeface="Arial"/>
              <a:buNone/>
            </a:pPr>
            <a:r>
              <a:t/>
            </a:r>
            <a:endParaRPr>
              <a:solidFill>
                <a:srgbClr val="000000"/>
              </a:solidFill>
            </a:endParaRPr>
          </a:p>
          <a:p>
            <a:pPr indent="-139700" lvl="0" marL="342900" marR="0" rtl="0" algn="l">
              <a:spcBef>
                <a:spcPts val="0"/>
              </a:spcBef>
              <a:spcAft>
                <a:spcPts val="0"/>
              </a:spcAft>
              <a:buClr>
                <a:schemeClr val="dk1"/>
              </a:buClr>
              <a:buSzPts val="3200"/>
              <a:buFont typeface="Arial"/>
              <a:buNone/>
            </a:pPr>
            <a:r>
              <a:rPr lang="es-ES" sz="2400">
                <a:solidFill>
                  <a:srgbClr val="000000"/>
                </a:solidFill>
              </a:rPr>
              <a:t>Debido a la peculiaridad en la formación de grupos diferentes a los regulares para la materia de Lengua extranjera, la actividad propuesta para </a:t>
            </a:r>
            <a:r>
              <a:rPr lang="es-ES" sz="2400">
                <a:solidFill>
                  <a:srgbClr val="000000"/>
                </a:solidFill>
              </a:rPr>
              <a:t>integrar dicha actividad </a:t>
            </a:r>
            <a:r>
              <a:rPr lang="es-ES" sz="2400">
                <a:solidFill>
                  <a:srgbClr val="000000"/>
                </a:solidFill>
              </a:rPr>
              <a:t>no se pudo realizar de forma uniforme con todas las alumnas, pues se encuentran en diferentes grupos al momento de esta clase. Las evidencias serán: los exámenes, las actividades en el cuaderno. Los materiales serán: los casos clínicos impresos y proyecciones de diapositivas. Las herramientas son: chromebook, pizarrón, pantalla, cuadernos, hojas, plumas y demás útiles escolares.</a:t>
            </a:r>
            <a:endParaRPr sz="2400">
              <a:solidFill>
                <a:srgbClr val="000000"/>
              </a:solidFill>
            </a:endParaRPr>
          </a:p>
          <a:p>
            <a:pPr indent="0" lvl="0" marL="0" marR="0" rtl="0" algn="l">
              <a:spcBef>
                <a:spcPts val="0"/>
              </a:spcBef>
              <a:spcAft>
                <a:spcPts val="0"/>
              </a:spcAft>
              <a:buClr>
                <a:schemeClr val="dk1"/>
              </a:buClr>
              <a:buSzPts val="3200"/>
              <a:buFont typeface="Arial"/>
              <a:buNone/>
            </a:pPr>
            <a:r>
              <a:t/>
            </a:r>
            <a:endParaRPr b="0" i="0" sz="2400" u="none" cap="none" strike="noStrike">
              <a:solidFill>
                <a:schemeClr val="dk1"/>
              </a:solidFill>
              <a:latin typeface="Calibri"/>
              <a:ea typeface="Calibri"/>
              <a:cs typeface="Calibri"/>
              <a:sym typeface="Calibri"/>
            </a:endParaRPr>
          </a:p>
        </p:txBody>
      </p:sp>
      <p:sp>
        <p:nvSpPr>
          <p:cNvPr id="318" name="Google Shape;318;p36"/>
          <p:cNvSpPr txBox="1"/>
          <p:nvPr>
            <p:ph idx="12" type="sldNum"/>
          </p:nvPr>
        </p:nvSpPr>
        <p:spPr>
          <a:xfrm>
            <a:off x="6553200" y="6356350"/>
            <a:ext cx="21336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s-ES"/>
              <a:t>‹#›</a:t>
            </a:fld>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2" name="Shape 322"/>
        <p:cNvGrpSpPr/>
        <p:nvPr/>
      </p:nvGrpSpPr>
      <p:grpSpPr>
        <a:xfrm>
          <a:off x="0" y="0"/>
          <a:ext cx="0" cy="0"/>
          <a:chOff x="0" y="0"/>
          <a:chExt cx="0" cy="0"/>
        </a:xfrm>
      </p:grpSpPr>
      <p:grpSp>
        <p:nvGrpSpPr>
          <p:cNvPr id="323" name="Google Shape;323;p37"/>
          <p:cNvGrpSpPr/>
          <p:nvPr/>
        </p:nvGrpSpPr>
        <p:grpSpPr>
          <a:xfrm>
            <a:off x="0" y="148353"/>
            <a:ext cx="9144000" cy="6695066"/>
            <a:chOff x="0" y="148353"/>
            <a:chExt cx="9144000" cy="6695066"/>
          </a:xfrm>
        </p:grpSpPr>
        <p:pic>
          <p:nvPicPr>
            <p:cNvPr descr="linea.png" id="324" name="Google Shape;324;p37"/>
            <p:cNvPicPr preferRelativeResize="0"/>
            <p:nvPr/>
          </p:nvPicPr>
          <p:blipFill rotWithShape="1">
            <a:blip r:embed="rId3">
              <a:alphaModFix/>
            </a:blip>
            <a:srcRect b="53749" l="0" r="0" t="35031"/>
            <a:stretch/>
          </p:blipFill>
          <p:spPr>
            <a:xfrm>
              <a:off x="0" y="6128054"/>
              <a:ext cx="9144000" cy="715365"/>
            </a:xfrm>
            <a:prstGeom prst="rect">
              <a:avLst/>
            </a:prstGeom>
            <a:noFill/>
            <a:ln>
              <a:noFill/>
            </a:ln>
          </p:spPr>
        </p:pic>
        <p:pic>
          <p:nvPicPr>
            <p:cNvPr id="325" name="Google Shape;325;p37"/>
            <p:cNvPicPr preferRelativeResize="0"/>
            <p:nvPr/>
          </p:nvPicPr>
          <p:blipFill rotWithShape="1">
            <a:blip r:embed="rId4">
              <a:alphaModFix/>
            </a:blip>
            <a:srcRect b="0" l="0" r="0" t="0"/>
            <a:stretch/>
          </p:blipFill>
          <p:spPr>
            <a:xfrm>
              <a:off x="7142238" y="148353"/>
              <a:ext cx="1841500" cy="1130300"/>
            </a:xfrm>
            <a:prstGeom prst="rect">
              <a:avLst/>
            </a:prstGeom>
            <a:noFill/>
            <a:ln>
              <a:noFill/>
            </a:ln>
          </p:spPr>
        </p:pic>
      </p:grpSp>
      <p:sp>
        <p:nvSpPr>
          <p:cNvPr id="326" name="Google Shape;326;p37"/>
          <p:cNvSpPr txBox="1"/>
          <p:nvPr>
            <p:ph idx="1" type="body"/>
          </p:nvPr>
        </p:nvSpPr>
        <p:spPr>
          <a:xfrm>
            <a:off x="504375" y="873850"/>
            <a:ext cx="8229600" cy="4526100"/>
          </a:xfrm>
          <a:prstGeom prst="rect">
            <a:avLst/>
          </a:prstGeom>
          <a:noFill/>
          <a:ln>
            <a:noFill/>
          </a:ln>
        </p:spPr>
        <p:txBody>
          <a:bodyPr anchorCtr="0" anchor="t" bIns="45700" lIns="91425" spcFirstLastPara="1" rIns="91425" wrap="square" tIns="45700">
            <a:noAutofit/>
          </a:bodyPr>
          <a:lstStyle/>
          <a:p>
            <a:pPr indent="-139700" lvl="0" marL="342900" marR="0" rtl="0" algn="l">
              <a:spcBef>
                <a:spcPts val="0"/>
              </a:spcBef>
              <a:spcAft>
                <a:spcPts val="0"/>
              </a:spcAft>
              <a:buClr>
                <a:schemeClr val="dk1"/>
              </a:buClr>
              <a:buSzPts val="3200"/>
              <a:buFont typeface="Arial"/>
              <a:buNone/>
            </a:pPr>
            <a:r>
              <a:rPr lang="es-ES"/>
              <a:t>j. </a:t>
            </a:r>
            <a:r>
              <a:rPr lang="es-ES"/>
              <a:t>Descripción del cierre de la actividad. </a:t>
            </a:r>
            <a:r>
              <a:rPr lang="es-ES">
                <a:solidFill>
                  <a:srgbClr val="000000"/>
                </a:solidFill>
              </a:rPr>
              <a:t>(Etimologías)</a:t>
            </a:r>
            <a:endParaRPr>
              <a:solidFill>
                <a:srgbClr val="000000"/>
              </a:solidFill>
            </a:endParaRPr>
          </a:p>
          <a:p>
            <a:pPr indent="0" lvl="0" marL="0" marR="0" rtl="0" algn="l">
              <a:spcBef>
                <a:spcPts val="0"/>
              </a:spcBef>
              <a:spcAft>
                <a:spcPts val="0"/>
              </a:spcAft>
              <a:buClr>
                <a:schemeClr val="dk1"/>
              </a:buClr>
              <a:buSzPts val="3200"/>
              <a:buFont typeface="Arial"/>
              <a:buNone/>
            </a:pPr>
            <a:r>
              <a:rPr lang="es-ES" sz="2400"/>
              <a:t>Transcurridas las actividades antes mencionadas, se aplicaron una serie de exámenes por asignatura para afianzar los conocimientos sobre la misma línea temática, </a:t>
            </a:r>
            <a:r>
              <a:rPr lang="es-ES" sz="2400"/>
              <a:t>asimismo</a:t>
            </a:r>
            <a:r>
              <a:rPr lang="es-ES" sz="2400"/>
              <a:t> para tener los </a:t>
            </a:r>
            <a:r>
              <a:rPr lang="es-ES" sz="2400"/>
              <a:t>instrumentos</a:t>
            </a:r>
            <a:r>
              <a:rPr lang="es-ES" sz="2400"/>
              <a:t> de evaluación requeridos. Las alumnas mostraron actitud positiva ante la implementación de las actividades y una </a:t>
            </a:r>
            <a:r>
              <a:rPr lang="es-ES" sz="2400"/>
              <a:t>aprobación</a:t>
            </a:r>
            <a:r>
              <a:rPr lang="es-ES" sz="2400"/>
              <a:t> con alto puntaje en la prueba. </a:t>
            </a:r>
            <a:r>
              <a:rPr lang="es-ES" sz="2400"/>
              <a:t>Las evidencias serán: los exámenes, las actividades en el cuaderno. Los materiales serán: los casos clínicos impresos y proyecciones de diapositivas. Las herramientas son: chromebook, pizarrón, pantalla, cuadernos, hojas, plumas y demás útiles escolares.</a:t>
            </a:r>
            <a:endParaRPr b="0" i="0" sz="2400" u="none" cap="none" strike="noStrike">
              <a:solidFill>
                <a:schemeClr val="dk1"/>
              </a:solidFill>
              <a:latin typeface="Calibri"/>
              <a:ea typeface="Calibri"/>
              <a:cs typeface="Calibri"/>
              <a:sym typeface="Calibri"/>
            </a:endParaRPr>
          </a:p>
        </p:txBody>
      </p:sp>
      <p:sp>
        <p:nvSpPr>
          <p:cNvPr id="327" name="Google Shape;327;p37"/>
          <p:cNvSpPr txBox="1"/>
          <p:nvPr>
            <p:ph idx="12" type="sldNum"/>
          </p:nvPr>
        </p:nvSpPr>
        <p:spPr>
          <a:xfrm>
            <a:off x="6553200" y="6356350"/>
            <a:ext cx="21336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s-ES"/>
              <a:t>‹#›</a:t>
            </a:fld>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1" name="Shape 331"/>
        <p:cNvGrpSpPr/>
        <p:nvPr/>
      </p:nvGrpSpPr>
      <p:grpSpPr>
        <a:xfrm>
          <a:off x="0" y="0"/>
          <a:ext cx="0" cy="0"/>
          <a:chOff x="0" y="0"/>
          <a:chExt cx="0" cy="0"/>
        </a:xfrm>
      </p:grpSpPr>
      <p:grpSp>
        <p:nvGrpSpPr>
          <p:cNvPr id="332" name="Google Shape;332;p38"/>
          <p:cNvGrpSpPr/>
          <p:nvPr/>
        </p:nvGrpSpPr>
        <p:grpSpPr>
          <a:xfrm>
            <a:off x="0" y="148353"/>
            <a:ext cx="9144000" cy="6695066"/>
            <a:chOff x="0" y="148353"/>
            <a:chExt cx="9144000" cy="6695066"/>
          </a:xfrm>
        </p:grpSpPr>
        <p:pic>
          <p:nvPicPr>
            <p:cNvPr descr="linea.png" id="333" name="Google Shape;333;p38"/>
            <p:cNvPicPr preferRelativeResize="0"/>
            <p:nvPr/>
          </p:nvPicPr>
          <p:blipFill rotWithShape="1">
            <a:blip r:embed="rId3">
              <a:alphaModFix/>
            </a:blip>
            <a:srcRect b="53749" l="0" r="0" t="35030"/>
            <a:stretch/>
          </p:blipFill>
          <p:spPr>
            <a:xfrm>
              <a:off x="0" y="6128054"/>
              <a:ext cx="9144000" cy="715365"/>
            </a:xfrm>
            <a:prstGeom prst="rect">
              <a:avLst/>
            </a:prstGeom>
            <a:noFill/>
            <a:ln>
              <a:noFill/>
            </a:ln>
          </p:spPr>
        </p:pic>
        <p:pic>
          <p:nvPicPr>
            <p:cNvPr id="334" name="Google Shape;334;p38"/>
            <p:cNvPicPr preferRelativeResize="0"/>
            <p:nvPr/>
          </p:nvPicPr>
          <p:blipFill rotWithShape="1">
            <a:blip r:embed="rId4">
              <a:alphaModFix/>
            </a:blip>
            <a:srcRect b="0" l="0" r="0" t="0"/>
            <a:stretch/>
          </p:blipFill>
          <p:spPr>
            <a:xfrm>
              <a:off x="7142238" y="148353"/>
              <a:ext cx="1841500" cy="1130300"/>
            </a:xfrm>
            <a:prstGeom prst="rect">
              <a:avLst/>
            </a:prstGeom>
            <a:noFill/>
            <a:ln>
              <a:noFill/>
            </a:ln>
          </p:spPr>
        </p:pic>
      </p:grpSp>
      <p:sp>
        <p:nvSpPr>
          <p:cNvPr id="335" name="Google Shape;335;p38"/>
          <p:cNvSpPr txBox="1"/>
          <p:nvPr>
            <p:ph idx="1" type="body"/>
          </p:nvPr>
        </p:nvSpPr>
        <p:spPr>
          <a:xfrm>
            <a:off x="457200" y="968175"/>
            <a:ext cx="8229600" cy="4526100"/>
          </a:xfrm>
          <a:prstGeom prst="rect">
            <a:avLst/>
          </a:prstGeom>
          <a:noFill/>
          <a:ln>
            <a:noFill/>
          </a:ln>
        </p:spPr>
        <p:txBody>
          <a:bodyPr anchorCtr="0" anchor="t" bIns="45700" lIns="91425" spcFirstLastPara="1" rIns="91425" wrap="square" tIns="45700">
            <a:noAutofit/>
          </a:bodyPr>
          <a:lstStyle/>
          <a:p>
            <a:pPr indent="-139700" lvl="0" marL="342900" marR="0" rtl="0" algn="l">
              <a:spcBef>
                <a:spcPts val="0"/>
              </a:spcBef>
              <a:spcAft>
                <a:spcPts val="0"/>
              </a:spcAft>
              <a:buClr>
                <a:schemeClr val="dk1"/>
              </a:buClr>
              <a:buSzPts val="3200"/>
              <a:buFont typeface="Arial"/>
              <a:buNone/>
            </a:pPr>
            <a:r>
              <a:rPr lang="es-ES"/>
              <a:t>j. Descripción del cierre de la actividad. (Lengua Extranjera)</a:t>
            </a:r>
            <a:endParaRPr/>
          </a:p>
          <a:p>
            <a:pPr indent="-139700" lvl="0" marL="342900" marR="0" rtl="0" algn="l">
              <a:spcBef>
                <a:spcPts val="0"/>
              </a:spcBef>
              <a:spcAft>
                <a:spcPts val="0"/>
              </a:spcAft>
              <a:buClr>
                <a:schemeClr val="dk1"/>
              </a:buClr>
              <a:buSzPts val="3200"/>
              <a:buFont typeface="Arial"/>
              <a:buNone/>
            </a:pPr>
            <a:r>
              <a:t/>
            </a:r>
            <a:endParaRPr/>
          </a:p>
          <a:p>
            <a:pPr indent="0" lvl="0" marL="0" marR="0" rtl="0" algn="l">
              <a:spcBef>
                <a:spcPts val="0"/>
              </a:spcBef>
              <a:spcAft>
                <a:spcPts val="0"/>
              </a:spcAft>
              <a:buClr>
                <a:schemeClr val="dk1"/>
              </a:buClr>
              <a:buSzPts val="3200"/>
              <a:buFont typeface="Arial"/>
              <a:buNone/>
            </a:pPr>
            <a:r>
              <a:rPr lang="es-ES" sz="2400"/>
              <a:t>La actividad planeada no pudo realizarse debido a que las alumnas se encuentran concentradas en grupos diferentes en 5° para la materia de inglés, por lo que solo se hubiera logrado la meta de interdisciplinariedad con el 20% de las alumnas originalmente propuestas. Las evidencias serán: los exámenes, las actividades en el cuaderno. Los materiales serán: los casos clínicos impresos y proyecciones de diapositivas. Las herramientas son: chromebook, pizarrón, pantalla, cuadernos, hojas, plumas y demás útiles escolares.</a:t>
            </a:r>
            <a:endParaRPr b="0" i="0" sz="2400" u="none" cap="none" strike="noStrike">
              <a:solidFill>
                <a:schemeClr val="dk1"/>
              </a:solidFill>
              <a:latin typeface="Calibri"/>
              <a:ea typeface="Calibri"/>
              <a:cs typeface="Calibri"/>
              <a:sym typeface="Calibri"/>
            </a:endParaRPr>
          </a:p>
        </p:txBody>
      </p:sp>
      <p:sp>
        <p:nvSpPr>
          <p:cNvPr id="336" name="Google Shape;336;p38"/>
          <p:cNvSpPr txBox="1"/>
          <p:nvPr>
            <p:ph idx="12" type="sldNum"/>
          </p:nvPr>
        </p:nvSpPr>
        <p:spPr>
          <a:xfrm>
            <a:off x="6553200" y="6356350"/>
            <a:ext cx="21336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s-ES"/>
              <a:t>‹#›</a:t>
            </a:fld>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40" name="Shape 340"/>
        <p:cNvGrpSpPr/>
        <p:nvPr/>
      </p:nvGrpSpPr>
      <p:grpSpPr>
        <a:xfrm>
          <a:off x="0" y="0"/>
          <a:ext cx="0" cy="0"/>
          <a:chOff x="0" y="0"/>
          <a:chExt cx="0" cy="0"/>
        </a:xfrm>
      </p:grpSpPr>
      <p:grpSp>
        <p:nvGrpSpPr>
          <p:cNvPr id="341" name="Google Shape;341;p39"/>
          <p:cNvGrpSpPr/>
          <p:nvPr/>
        </p:nvGrpSpPr>
        <p:grpSpPr>
          <a:xfrm>
            <a:off x="0" y="148353"/>
            <a:ext cx="9144000" cy="6695066"/>
            <a:chOff x="0" y="148353"/>
            <a:chExt cx="9144000" cy="6695066"/>
          </a:xfrm>
        </p:grpSpPr>
        <p:pic>
          <p:nvPicPr>
            <p:cNvPr descr="linea.png" id="342" name="Google Shape;342;p39"/>
            <p:cNvPicPr preferRelativeResize="0"/>
            <p:nvPr/>
          </p:nvPicPr>
          <p:blipFill rotWithShape="1">
            <a:blip r:embed="rId3">
              <a:alphaModFix/>
            </a:blip>
            <a:srcRect b="53749" l="0" r="0" t="35030"/>
            <a:stretch/>
          </p:blipFill>
          <p:spPr>
            <a:xfrm>
              <a:off x="0" y="6128054"/>
              <a:ext cx="9144000" cy="715365"/>
            </a:xfrm>
            <a:prstGeom prst="rect">
              <a:avLst/>
            </a:prstGeom>
            <a:noFill/>
            <a:ln>
              <a:noFill/>
            </a:ln>
          </p:spPr>
        </p:pic>
        <p:pic>
          <p:nvPicPr>
            <p:cNvPr id="343" name="Google Shape;343;p39"/>
            <p:cNvPicPr preferRelativeResize="0"/>
            <p:nvPr/>
          </p:nvPicPr>
          <p:blipFill rotWithShape="1">
            <a:blip r:embed="rId4">
              <a:alphaModFix/>
            </a:blip>
            <a:srcRect b="0" l="0" r="0" t="0"/>
            <a:stretch/>
          </p:blipFill>
          <p:spPr>
            <a:xfrm>
              <a:off x="7142238" y="148353"/>
              <a:ext cx="1841500" cy="1130300"/>
            </a:xfrm>
            <a:prstGeom prst="rect">
              <a:avLst/>
            </a:prstGeom>
            <a:noFill/>
            <a:ln>
              <a:noFill/>
            </a:ln>
          </p:spPr>
        </p:pic>
      </p:grpSp>
      <p:sp>
        <p:nvSpPr>
          <p:cNvPr id="344" name="Google Shape;344;p39"/>
          <p:cNvSpPr txBox="1"/>
          <p:nvPr>
            <p:ph idx="1" type="body"/>
          </p:nvPr>
        </p:nvSpPr>
        <p:spPr>
          <a:xfrm>
            <a:off x="457200" y="1165950"/>
            <a:ext cx="8229600" cy="5031600"/>
          </a:xfrm>
          <a:prstGeom prst="rect">
            <a:avLst/>
          </a:prstGeom>
          <a:noFill/>
          <a:ln>
            <a:noFill/>
          </a:ln>
        </p:spPr>
        <p:txBody>
          <a:bodyPr anchorCtr="0" anchor="t" bIns="45700" lIns="91425" spcFirstLastPara="1" rIns="91425" wrap="square" tIns="45700">
            <a:noAutofit/>
          </a:bodyPr>
          <a:lstStyle/>
          <a:p>
            <a:pPr indent="-139700" lvl="0" marL="342900" marR="0" rtl="0" algn="l">
              <a:spcBef>
                <a:spcPts val="0"/>
              </a:spcBef>
              <a:spcAft>
                <a:spcPts val="0"/>
              </a:spcAft>
              <a:buClr>
                <a:schemeClr val="dk1"/>
              </a:buClr>
              <a:buSzPts val="3200"/>
              <a:buFont typeface="Arial"/>
              <a:buNone/>
            </a:pPr>
            <a:r>
              <a:rPr lang="es-ES"/>
              <a:t>j. Descripción del cierre de la actividad. (Literatura Universal)</a:t>
            </a:r>
            <a:endParaRPr/>
          </a:p>
          <a:p>
            <a:pPr indent="-139700" lvl="0" marL="342900" marR="0" rtl="0" algn="l">
              <a:spcBef>
                <a:spcPts val="0"/>
              </a:spcBef>
              <a:spcAft>
                <a:spcPts val="0"/>
              </a:spcAft>
              <a:buClr>
                <a:schemeClr val="dk1"/>
              </a:buClr>
              <a:buSzPts val="3200"/>
              <a:buFont typeface="Arial"/>
              <a:buNone/>
            </a:pPr>
            <a:r>
              <a:t/>
            </a:r>
            <a:endParaRPr/>
          </a:p>
          <a:p>
            <a:pPr indent="0" lvl="0" marL="0" marR="0" rtl="0" algn="l">
              <a:spcBef>
                <a:spcPts val="0"/>
              </a:spcBef>
              <a:spcAft>
                <a:spcPts val="0"/>
              </a:spcAft>
              <a:buClr>
                <a:schemeClr val="dk1"/>
              </a:buClr>
              <a:buSzPts val="3200"/>
              <a:buFont typeface="Arial"/>
              <a:buNone/>
            </a:pPr>
            <a:r>
              <a:rPr lang="es-ES" sz="2400">
                <a:solidFill>
                  <a:srgbClr val="000000"/>
                </a:solidFill>
              </a:rPr>
              <a:t>Cada equipo presentó sus conclusiones acerca de la relación entre la tuberculosis y la literatura.  Analizaron las diferencias entre el punto de vista científico y el punto de vista literario y social. Asimismo, notaron que muchos de los términos médicos tienen su origen en la lengua griega y latina. </a:t>
            </a:r>
            <a:r>
              <a:rPr lang="es-ES" sz="2400"/>
              <a:t>Las evidencias serán: los exámenes, las actividades en el cuaderno y la monografía o proyecto de investigación. Los materiales serán: los casos clínicos impresos y proyecciones de diapositivas. Las herramientas son: chromebook, pizarrón, pantalla, cuadernos, hojas, plumas y demás útiles escolares.</a:t>
            </a:r>
            <a:endParaRPr b="0" i="0" sz="2400" u="none" cap="none" strike="noStrike">
              <a:solidFill>
                <a:srgbClr val="000000"/>
              </a:solidFill>
              <a:latin typeface="Calibri"/>
              <a:ea typeface="Calibri"/>
              <a:cs typeface="Calibri"/>
              <a:sym typeface="Calibri"/>
            </a:endParaRPr>
          </a:p>
        </p:txBody>
      </p:sp>
      <p:sp>
        <p:nvSpPr>
          <p:cNvPr id="345" name="Google Shape;345;p39"/>
          <p:cNvSpPr txBox="1"/>
          <p:nvPr>
            <p:ph idx="12" type="sldNum"/>
          </p:nvPr>
        </p:nvSpPr>
        <p:spPr>
          <a:xfrm>
            <a:off x="6553200" y="6356350"/>
            <a:ext cx="21336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s-ES"/>
              <a:t>‹#›</a:t>
            </a:fld>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49" name="Shape 349"/>
        <p:cNvGrpSpPr/>
        <p:nvPr/>
      </p:nvGrpSpPr>
      <p:grpSpPr>
        <a:xfrm>
          <a:off x="0" y="0"/>
          <a:ext cx="0" cy="0"/>
          <a:chOff x="0" y="0"/>
          <a:chExt cx="0" cy="0"/>
        </a:xfrm>
      </p:grpSpPr>
      <p:grpSp>
        <p:nvGrpSpPr>
          <p:cNvPr id="350" name="Google Shape;350;p40"/>
          <p:cNvGrpSpPr/>
          <p:nvPr/>
        </p:nvGrpSpPr>
        <p:grpSpPr>
          <a:xfrm>
            <a:off x="0" y="148353"/>
            <a:ext cx="9144000" cy="6695066"/>
            <a:chOff x="0" y="148353"/>
            <a:chExt cx="9144000" cy="6695066"/>
          </a:xfrm>
        </p:grpSpPr>
        <p:pic>
          <p:nvPicPr>
            <p:cNvPr descr="linea.png" id="351" name="Google Shape;351;p40"/>
            <p:cNvPicPr preferRelativeResize="0"/>
            <p:nvPr/>
          </p:nvPicPr>
          <p:blipFill rotWithShape="1">
            <a:blip r:embed="rId3">
              <a:alphaModFix/>
            </a:blip>
            <a:srcRect b="53749" l="0" r="0" t="35030"/>
            <a:stretch/>
          </p:blipFill>
          <p:spPr>
            <a:xfrm>
              <a:off x="0" y="6128054"/>
              <a:ext cx="9144000" cy="715365"/>
            </a:xfrm>
            <a:prstGeom prst="rect">
              <a:avLst/>
            </a:prstGeom>
            <a:noFill/>
            <a:ln>
              <a:noFill/>
            </a:ln>
          </p:spPr>
        </p:pic>
        <p:pic>
          <p:nvPicPr>
            <p:cNvPr id="352" name="Google Shape;352;p40"/>
            <p:cNvPicPr preferRelativeResize="0"/>
            <p:nvPr/>
          </p:nvPicPr>
          <p:blipFill rotWithShape="1">
            <a:blip r:embed="rId4">
              <a:alphaModFix/>
            </a:blip>
            <a:srcRect b="0" l="0" r="0" t="0"/>
            <a:stretch/>
          </p:blipFill>
          <p:spPr>
            <a:xfrm>
              <a:off x="7142238" y="148353"/>
              <a:ext cx="1841500" cy="1130300"/>
            </a:xfrm>
            <a:prstGeom prst="rect">
              <a:avLst/>
            </a:prstGeom>
            <a:noFill/>
            <a:ln>
              <a:noFill/>
            </a:ln>
          </p:spPr>
        </p:pic>
      </p:grpSp>
      <p:sp>
        <p:nvSpPr>
          <p:cNvPr id="353" name="Google Shape;353;p40"/>
          <p:cNvSpPr txBox="1"/>
          <p:nvPr>
            <p:ph idx="1" type="body"/>
          </p:nvPr>
        </p:nvSpPr>
        <p:spPr>
          <a:xfrm>
            <a:off x="457200" y="751200"/>
            <a:ext cx="8229600" cy="4526100"/>
          </a:xfrm>
          <a:prstGeom prst="rect">
            <a:avLst/>
          </a:prstGeom>
          <a:noFill/>
          <a:ln>
            <a:noFill/>
          </a:ln>
        </p:spPr>
        <p:txBody>
          <a:bodyPr anchorCtr="0" anchor="t" bIns="45700" lIns="91425" spcFirstLastPara="1" rIns="91425" wrap="square" tIns="45700">
            <a:noAutofit/>
          </a:bodyPr>
          <a:lstStyle/>
          <a:p>
            <a:pPr indent="-139700" lvl="0" marL="342900" marR="0" rtl="0" algn="l">
              <a:spcBef>
                <a:spcPts val="0"/>
              </a:spcBef>
              <a:spcAft>
                <a:spcPts val="0"/>
              </a:spcAft>
              <a:buClr>
                <a:schemeClr val="dk1"/>
              </a:buClr>
              <a:buSzPts val="3200"/>
              <a:buFont typeface="Arial"/>
              <a:buNone/>
            </a:pPr>
            <a:r>
              <a:rPr lang="es-ES"/>
              <a:t>j. Descripción del cierre de la actividad Educación para la Salud.</a:t>
            </a:r>
            <a:endParaRPr/>
          </a:p>
          <a:p>
            <a:pPr indent="-139700" lvl="0" marL="342900" marR="0" rtl="0" algn="l">
              <a:spcBef>
                <a:spcPts val="0"/>
              </a:spcBef>
              <a:spcAft>
                <a:spcPts val="0"/>
              </a:spcAft>
              <a:buClr>
                <a:schemeClr val="dk1"/>
              </a:buClr>
              <a:buSzPts val="3200"/>
              <a:buFont typeface="Arial"/>
              <a:buNone/>
            </a:pPr>
            <a:r>
              <a:rPr lang="es-ES" sz="2400"/>
              <a:t>Por parejas, se distribuyeron diversos casos clínicos reales correspondientes a las enfermedades estudiadas, redactados como se hace en un expediente médico. Posteriormente redactaron los casos en lenguaje sencillo y respondieron algunas preguntas de la enfermedad. </a:t>
            </a:r>
            <a:r>
              <a:rPr lang="es-ES" sz="2400"/>
              <a:t>Las evidencias serán: los exámenes, las actividades en el cuaderno. Los materiales serán: los casos clínicos impresos y proyecciones de diapositivas. Las herramientas son: chromebook, pizarrón, pantalla, cuadernos, hojas, plumas y demás útiles escolares.</a:t>
            </a:r>
            <a:endParaRPr sz="2400"/>
          </a:p>
          <a:p>
            <a:pPr indent="-139700" lvl="0" marL="342900" marR="0" rtl="0" algn="l">
              <a:spcBef>
                <a:spcPts val="0"/>
              </a:spcBef>
              <a:spcAft>
                <a:spcPts val="0"/>
              </a:spcAft>
              <a:buClr>
                <a:schemeClr val="dk1"/>
              </a:buClr>
              <a:buSzPts val="3200"/>
              <a:buFont typeface="Arial"/>
              <a:buNone/>
            </a:pPr>
            <a:r>
              <a:t/>
            </a:r>
            <a:endParaRPr/>
          </a:p>
          <a:p>
            <a:pPr indent="0" lvl="0" marL="0" marR="0" rtl="0" algn="l">
              <a:spcBef>
                <a:spcPts val="0"/>
              </a:spcBef>
              <a:spcAft>
                <a:spcPts val="0"/>
              </a:spcAft>
              <a:buClr>
                <a:schemeClr val="dk1"/>
              </a:buClr>
              <a:buSzPts val="3200"/>
              <a:buFont typeface="Arial"/>
              <a:buNone/>
            </a:pPr>
            <a:r>
              <a:rPr lang="es-ES" sz="2400"/>
              <a:t>….</a:t>
            </a:r>
            <a:endParaRPr b="0" i="0" sz="2400" u="none" cap="none" strike="noStrike">
              <a:solidFill>
                <a:schemeClr val="dk1"/>
              </a:solidFill>
              <a:latin typeface="Calibri"/>
              <a:ea typeface="Calibri"/>
              <a:cs typeface="Calibri"/>
              <a:sym typeface="Calibri"/>
            </a:endParaRPr>
          </a:p>
        </p:txBody>
      </p:sp>
      <p:sp>
        <p:nvSpPr>
          <p:cNvPr id="354" name="Google Shape;354;p40"/>
          <p:cNvSpPr txBox="1"/>
          <p:nvPr>
            <p:ph idx="12" type="sldNum"/>
          </p:nvPr>
        </p:nvSpPr>
        <p:spPr>
          <a:xfrm>
            <a:off x="6553200" y="6356350"/>
            <a:ext cx="21336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s-ES"/>
              <a:t>‹#›</a:t>
            </a:fld>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58" name="Shape 358"/>
        <p:cNvGrpSpPr/>
        <p:nvPr/>
      </p:nvGrpSpPr>
      <p:grpSpPr>
        <a:xfrm>
          <a:off x="0" y="0"/>
          <a:ext cx="0" cy="0"/>
          <a:chOff x="0" y="0"/>
          <a:chExt cx="0" cy="0"/>
        </a:xfrm>
      </p:grpSpPr>
      <p:grpSp>
        <p:nvGrpSpPr>
          <p:cNvPr id="359" name="Google Shape;359;p41"/>
          <p:cNvGrpSpPr/>
          <p:nvPr/>
        </p:nvGrpSpPr>
        <p:grpSpPr>
          <a:xfrm>
            <a:off x="0" y="148353"/>
            <a:ext cx="9144000" cy="6695066"/>
            <a:chOff x="0" y="148353"/>
            <a:chExt cx="9144000" cy="6695066"/>
          </a:xfrm>
        </p:grpSpPr>
        <p:pic>
          <p:nvPicPr>
            <p:cNvPr descr="linea.png" id="360" name="Google Shape;360;p41"/>
            <p:cNvPicPr preferRelativeResize="0"/>
            <p:nvPr/>
          </p:nvPicPr>
          <p:blipFill rotWithShape="1">
            <a:blip r:embed="rId3">
              <a:alphaModFix/>
            </a:blip>
            <a:srcRect b="53749" l="0" r="0" t="35030"/>
            <a:stretch/>
          </p:blipFill>
          <p:spPr>
            <a:xfrm>
              <a:off x="0" y="6128054"/>
              <a:ext cx="9144000" cy="715365"/>
            </a:xfrm>
            <a:prstGeom prst="rect">
              <a:avLst/>
            </a:prstGeom>
            <a:noFill/>
            <a:ln>
              <a:noFill/>
            </a:ln>
          </p:spPr>
        </p:pic>
        <p:pic>
          <p:nvPicPr>
            <p:cNvPr id="361" name="Google Shape;361;p41"/>
            <p:cNvPicPr preferRelativeResize="0"/>
            <p:nvPr/>
          </p:nvPicPr>
          <p:blipFill rotWithShape="1">
            <a:blip r:embed="rId4">
              <a:alphaModFix/>
            </a:blip>
            <a:srcRect b="0" l="0" r="0" t="0"/>
            <a:stretch/>
          </p:blipFill>
          <p:spPr>
            <a:xfrm>
              <a:off x="7142238" y="148353"/>
              <a:ext cx="1841500" cy="1130300"/>
            </a:xfrm>
            <a:prstGeom prst="rect">
              <a:avLst/>
            </a:prstGeom>
            <a:noFill/>
            <a:ln>
              <a:noFill/>
            </a:ln>
          </p:spPr>
        </p:pic>
      </p:grpSp>
      <p:sp>
        <p:nvSpPr>
          <p:cNvPr id="362" name="Google Shape;362;p41"/>
          <p:cNvSpPr txBox="1"/>
          <p:nvPr>
            <p:ph idx="1" type="body"/>
          </p:nvPr>
        </p:nvSpPr>
        <p:spPr>
          <a:xfrm>
            <a:off x="457200" y="1600200"/>
            <a:ext cx="8229600" cy="4526100"/>
          </a:xfrm>
          <a:prstGeom prst="rect">
            <a:avLst/>
          </a:prstGeom>
          <a:noFill/>
          <a:ln>
            <a:noFill/>
          </a:ln>
        </p:spPr>
        <p:txBody>
          <a:bodyPr anchorCtr="0" anchor="t" bIns="45700" lIns="91425" spcFirstLastPara="1" rIns="91425" wrap="square" tIns="45700">
            <a:noAutofit/>
          </a:bodyPr>
          <a:lstStyle/>
          <a:p>
            <a:pPr indent="-139700" lvl="0" marL="342900" marR="0" rtl="0" algn="l">
              <a:spcBef>
                <a:spcPts val="0"/>
              </a:spcBef>
              <a:spcAft>
                <a:spcPts val="0"/>
              </a:spcAft>
              <a:buClr>
                <a:schemeClr val="dk1"/>
              </a:buClr>
              <a:buSzPts val="3200"/>
              <a:buFont typeface="Arial"/>
              <a:buNone/>
            </a:pPr>
            <a:r>
              <a:rPr lang="es-ES"/>
              <a:t>k. Logros esperados generales</a:t>
            </a:r>
            <a:endParaRPr/>
          </a:p>
          <a:p>
            <a:pPr indent="-139700" lvl="0" marL="342900" marR="0" rtl="0" algn="l">
              <a:spcBef>
                <a:spcPts val="0"/>
              </a:spcBef>
              <a:spcAft>
                <a:spcPts val="0"/>
              </a:spcAft>
              <a:buClr>
                <a:schemeClr val="dk1"/>
              </a:buClr>
              <a:buSzPts val="3200"/>
              <a:buFont typeface="Arial"/>
              <a:buNone/>
            </a:pPr>
            <a:r>
              <a:t/>
            </a:r>
            <a:endParaRPr/>
          </a:p>
          <a:p>
            <a:pPr indent="-139700" lvl="0" marL="342900" marR="0" rtl="0" algn="l">
              <a:spcBef>
                <a:spcPts val="0"/>
              </a:spcBef>
              <a:spcAft>
                <a:spcPts val="0"/>
              </a:spcAft>
              <a:buClr>
                <a:schemeClr val="dk1"/>
              </a:buClr>
              <a:buSzPts val="3200"/>
              <a:buFont typeface="Arial"/>
              <a:buNone/>
            </a:pPr>
            <a:r>
              <a:rPr lang="es-ES"/>
              <a:t>Las alumnas asimilaron y relacionaron de manera significativa la correspondencia interdisciplinaria entre las asignaturas que participaron en el presente proyecto. Muestra de ello son las evidencias que se integrarán. </a:t>
            </a:r>
            <a:endParaRPr/>
          </a:p>
        </p:txBody>
      </p:sp>
      <p:sp>
        <p:nvSpPr>
          <p:cNvPr id="363" name="Google Shape;363;p41"/>
          <p:cNvSpPr txBox="1"/>
          <p:nvPr>
            <p:ph idx="12" type="sldNum"/>
          </p:nvPr>
        </p:nvSpPr>
        <p:spPr>
          <a:xfrm>
            <a:off x="6553200" y="6356350"/>
            <a:ext cx="21336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s-ES"/>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 name="Shape 104"/>
        <p:cNvGrpSpPr/>
        <p:nvPr/>
      </p:nvGrpSpPr>
      <p:grpSpPr>
        <a:xfrm>
          <a:off x="0" y="0"/>
          <a:ext cx="0" cy="0"/>
          <a:chOff x="0" y="0"/>
          <a:chExt cx="0" cy="0"/>
        </a:xfrm>
      </p:grpSpPr>
      <p:grpSp>
        <p:nvGrpSpPr>
          <p:cNvPr id="105" name="Google Shape;105;p15"/>
          <p:cNvGrpSpPr/>
          <p:nvPr/>
        </p:nvGrpSpPr>
        <p:grpSpPr>
          <a:xfrm>
            <a:off x="0" y="148353"/>
            <a:ext cx="9144000" cy="6695066"/>
            <a:chOff x="0" y="148353"/>
            <a:chExt cx="9144000" cy="6695066"/>
          </a:xfrm>
        </p:grpSpPr>
        <p:pic>
          <p:nvPicPr>
            <p:cNvPr descr="linea.png" id="106" name="Google Shape;106;p15"/>
            <p:cNvPicPr preferRelativeResize="0"/>
            <p:nvPr/>
          </p:nvPicPr>
          <p:blipFill rotWithShape="1">
            <a:blip r:embed="rId3">
              <a:alphaModFix/>
            </a:blip>
            <a:srcRect b="53749" l="0" r="0" t="35031"/>
            <a:stretch/>
          </p:blipFill>
          <p:spPr>
            <a:xfrm>
              <a:off x="0" y="6128054"/>
              <a:ext cx="9144000" cy="715365"/>
            </a:xfrm>
            <a:prstGeom prst="rect">
              <a:avLst/>
            </a:prstGeom>
            <a:noFill/>
            <a:ln>
              <a:noFill/>
            </a:ln>
          </p:spPr>
        </p:pic>
        <p:pic>
          <p:nvPicPr>
            <p:cNvPr id="107" name="Google Shape;107;p15"/>
            <p:cNvPicPr preferRelativeResize="0"/>
            <p:nvPr/>
          </p:nvPicPr>
          <p:blipFill rotWithShape="1">
            <a:blip r:embed="rId4">
              <a:alphaModFix/>
            </a:blip>
            <a:srcRect b="0" l="0" r="0" t="0"/>
            <a:stretch/>
          </p:blipFill>
          <p:spPr>
            <a:xfrm>
              <a:off x="7142238" y="148353"/>
              <a:ext cx="1841500" cy="1130300"/>
            </a:xfrm>
            <a:prstGeom prst="rect">
              <a:avLst/>
            </a:prstGeom>
            <a:noFill/>
            <a:ln>
              <a:noFill/>
            </a:ln>
          </p:spPr>
        </p:pic>
      </p:grpSp>
      <p:sp>
        <p:nvSpPr>
          <p:cNvPr id="108" name="Google Shape;108;p1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SzPts val="4400"/>
              <a:buFont typeface="Calibri"/>
              <a:buNone/>
            </a:pPr>
            <a:r>
              <a:t/>
            </a:r>
            <a:endParaRPr b="0" i="0" sz="4400" u="none" cap="none" strike="noStrike">
              <a:solidFill>
                <a:schemeClr val="dk1"/>
              </a:solidFill>
              <a:latin typeface="Calibri"/>
              <a:ea typeface="Calibri"/>
              <a:cs typeface="Calibri"/>
              <a:sym typeface="Calibri"/>
            </a:endParaRPr>
          </a:p>
        </p:txBody>
      </p:sp>
      <p:sp>
        <p:nvSpPr>
          <p:cNvPr id="109" name="Google Shape;109;p15"/>
          <p:cNvSpPr txBox="1"/>
          <p:nvPr>
            <p:ph idx="1" type="body"/>
          </p:nvPr>
        </p:nvSpPr>
        <p:spPr>
          <a:xfrm>
            <a:off x="457200" y="1752600"/>
            <a:ext cx="8229600" cy="4526100"/>
          </a:xfrm>
          <a:prstGeom prst="rect">
            <a:avLst/>
          </a:prstGeom>
          <a:noFill/>
          <a:ln>
            <a:noFill/>
          </a:ln>
        </p:spPr>
        <p:txBody>
          <a:bodyPr anchorCtr="0" anchor="t" bIns="45700" lIns="91425" spcFirstLastPara="1" rIns="91425" wrap="square" tIns="45700">
            <a:noAutofit/>
          </a:bodyPr>
          <a:lstStyle/>
          <a:p>
            <a:pPr indent="-342900" lvl="0" marL="342900" marR="0" rtl="0" algn="l">
              <a:spcBef>
                <a:spcPts val="0"/>
              </a:spcBef>
              <a:spcAft>
                <a:spcPts val="0"/>
              </a:spcAft>
              <a:buClr>
                <a:schemeClr val="dk1"/>
              </a:buClr>
              <a:buSzPts val="3200"/>
              <a:buFont typeface="Arial"/>
              <a:buChar char="•"/>
            </a:pPr>
            <a:r>
              <a:rPr b="0" i="0" lang="es-ES" sz="3200" u="none" cap="none" strike="noStrike">
                <a:solidFill>
                  <a:schemeClr val="dk1"/>
                </a:solidFill>
                <a:latin typeface="Calibri"/>
                <a:ea typeface="Calibri"/>
                <a:cs typeface="Calibri"/>
                <a:sym typeface="Calibri"/>
              </a:rPr>
              <a:t>Ciclo escolar: 2018-2019</a:t>
            </a:r>
            <a:endParaRPr/>
          </a:p>
          <a:p>
            <a:pPr indent="-342900" lvl="0" marL="342900" marR="0" rtl="0" algn="l">
              <a:spcBef>
                <a:spcPts val="640"/>
              </a:spcBef>
              <a:spcAft>
                <a:spcPts val="0"/>
              </a:spcAft>
              <a:buClr>
                <a:schemeClr val="dk1"/>
              </a:buClr>
              <a:buSzPts val="3200"/>
              <a:buFont typeface="Arial"/>
              <a:buChar char="•"/>
            </a:pPr>
            <a:r>
              <a:rPr b="0" i="0" lang="es-ES" sz="3200" u="none" cap="none" strike="noStrike">
                <a:solidFill>
                  <a:schemeClr val="dk1"/>
                </a:solidFill>
                <a:latin typeface="Calibri"/>
                <a:ea typeface="Calibri"/>
                <a:cs typeface="Calibri"/>
                <a:sym typeface="Calibri"/>
              </a:rPr>
              <a:t>Fecha de inicio: Enero 2019</a:t>
            </a:r>
            <a:endParaRPr/>
          </a:p>
          <a:p>
            <a:pPr indent="-342900" lvl="0" marL="342900" marR="0" rtl="0" algn="l">
              <a:spcBef>
                <a:spcPts val="640"/>
              </a:spcBef>
              <a:spcAft>
                <a:spcPts val="0"/>
              </a:spcAft>
              <a:buClr>
                <a:schemeClr val="dk1"/>
              </a:buClr>
              <a:buSzPts val="3200"/>
              <a:buFont typeface="Arial"/>
              <a:buChar char="•"/>
            </a:pPr>
            <a:r>
              <a:rPr b="0" i="0" lang="es-ES" sz="3200" u="none" cap="none" strike="noStrike">
                <a:solidFill>
                  <a:schemeClr val="dk1"/>
                </a:solidFill>
                <a:latin typeface="Calibri"/>
                <a:ea typeface="Calibri"/>
                <a:cs typeface="Calibri"/>
                <a:sym typeface="Calibri"/>
              </a:rPr>
              <a:t>Fecha de término: </a:t>
            </a:r>
            <a:r>
              <a:rPr lang="es-ES"/>
              <a:t>Abril 2019</a:t>
            </a:r>
            <a:endParaRPr b="0" i="0" sz="3200" u="none" cap="none" strike="noStrike">
              <a:solidFill>
                <a:schemeClr val="dk1"/>
              </a:solidFill>
              <a:latin typeface="Calibri"/>
              <a:ea typeface="Calibri"/>
              <a:cs typeface="Calibri"/>
              <a:sym typeface="Calibri"/>
            </a:endParaRPr>
          </a:p>
        </p:txBody>
      </p:sp>
      <p:sp>
        <p:nvSpPr>
          <p:cNvPr id="110" name="Google Shape;110;p15"/>
          <p:cNvSpPr txBox="1"/>
          <p:nvPr>
            <p:ph idx="12" type="sldNum"/>
          </p:nvPr>
        </p:nvSpPr>
        <p:spPr>
          <a:xfrm>
            <a:off x="6553200" y="6356350"/>
            <a:ext cx="21336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s-ES"/>
              <a:t>‹#›</a:t>
            </a:fld>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67" name="Shape 367"/>
        <p:cNvGrpSpPr/>
        <p:nvPr/>
      </p:nvGrpSpPr>
      <p:grpSpPr>
        <a:xfrm>
          <a:off x="0" y="0"/>
          <a:ext cx="0" cy="0"/>
          <a:chOff x="0" y="0"/>
          <a:chExt cx="0" cy="0"/>
        </a:xfrm>
      </p:grpSpPr>
      <p:grpSp>
        <p:nvGrpSpPr>
          <p:cNvPr id="368" name="Google Shape;368;p42"/>
          <p:cNvGrpSpPr/>
          <p:nvPr/>
        </p:nvGrpSpPr>
        <p:grpSpPr>
          <a:xfrm>
            <a:off x="0" y="148353"/>
            <a:ext cx="9144000" cy="6695066"/>
            <a:chOff x="0" y="148353"/>
            <a:chExt cx="9144000" cy="6695066"/>
          </a:xfrm>
        </p:grpSpPr>
        <p:pic>
          <p:nvPicPr>
            <p:cNvPr descr="linea.png" id="369" name="Google Shape;369;p42"/>
            <p:cNvPicPr preferRelativeResize="0"/>
            <p:nvPr/>
          </p:nvPicPr>
          <p:blipFill rotWithShape="1">
            <a:blip r:embed="rId3">
              <a:alphaModFix/>
            </a:blip>
            <a:srcRect b="53749" l="0" r="0" t="35030"/>
            <a:stretch/>
          </p:blipFill>
          <p:spPr>
            <a:xfrm>
              <a:off x="0" y="6128054"/>
              <a:ext cx="9144000" cy="715365"/>
            </a:xfrm>
            <a:prstGeom prst="rect">
              <a:avLst/>
            </a:prstGeom>
            <a:noFill/>
            <a:ln>
              <a:noFill/>
            </a:ln>
          </p:spPr>
        </p:pic>
        <p:pic>
          <p:nvPicPr>
            <p:cNvPr id="370" name="Google Shape;370;p42"/>
            <p:cNvPicPr preferRelativeResize="0"/>
            <p:nvPr/>
          </p:nvPicPr>
          <p:blipFill rotWithShape="1">
            <a:blip r:embed="rId4">
              <a:alphaModFix/>
            </a:blip>
            <a:srcRect b="0" l="0" r="0" t="0"/>
            <a:stretch/>
          </p:blipFill>
          <p:spPr>
            <a:xfrm>
              <a:off x="7142238" y="148353"/>
              <a:ext cx="1841500" cy="1130300"/>
            </a:xfrm>
            <a:prstGeom prst="rect">
              <a:avLst/>
            </a:prstGeom>
            <a:noFill/>
            <a:ln>
              <a:noFill/>
            </a:ln>
          </p:spPr>
        </p:pic>
      </p:grpSp>
      <p:sp>
        <p:nvSpPr>
          <p:cNvPr id="371" name="Google Shape;371;p4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SzPts val="4400"/>
              <a:buFont typeface="Calibri"/>
              <a:buNone/>
            </a:pPr>
            <a:r>
              <a:t/>
            </a:r>
            <a:endParaRPr b="0" i="0" sz="4400" u="none" cap="none" strike="noStrike">
              <a:solidFill>
                <a:schemeClr val="dk1"/>
              </a:solidFill>
              <a:latin typeface="Calibri"/>
              <a:ea typeface="Calibri"/>
              <a:cs typeface="Calibri"/>
              <a:sym typeface="Calibri"/>
            </a:endParaRPr>
          </a:p>
        </p:txBody>
      </p:sp>
      <p:sp>
        <p:nvSpPr>
          <p:cNvPr id="372" name="Google Shape;372;p42"/>
          <p:cNvSpPr txBox="1"/>
          <p:nvPr>
            <p:ph idx="1" type="body"/>
          </p:nvPr>
        </p:nvSpPr>
        <p:spPr>
          <a:xfrm>
            <a:off x="457200" y="1600200"/>
            <a:ext cx="8229600" cy="4526100"/>
          </a:xfrm>
          <a:prstGeom prst="rect">
            <a:avLst/>
          </a:prstGeom>
          <a:noFill/>
          <a:ln>
            <a:noFill/>
          </a:ln>
        </p:spPr>
        <p:txBody>
          <a:bodyPr anchorCtr="0" anchor="t" bIns="45700" lIns="91425" spcFirstLastPara="1" rIns="91425" wrap="square" tIns="45700">
            <a:noAutofit/>
          </a:bodyPr>
          <a:lstStyle/>
          <a:p>
            <a:pPr indent="-139700" lvl="0" marL="342900" marR="0" rtl="0" algn="l">
              <a:spcBef>
                <a:spcPts val="0"/>
              </a:spcBef>
              <a:spcAft>
                <a:spcPts val="0"/>
              </a:spcAft>
              <a:buClr>
                <a:schemeClr val="dk1"/>
              </a:buClr>
              <a:buSzPts val="3200"/>
              <a:buFont typeface="Arial"/>
              <a:buNone/>
            </a:pPr>
            <a:r>
              <a:rPr lang="es-ES"/>
              <a:t>l</a:t>
            </a:r>
            <a:r>
              <a:rPr lang="es-ES"/>
              <a:t>. Logros esperados. </a:t>
            </a:r>
            <a:endParaRPr/>
          </a:p>
          <a:p>
            <a:pPr indent="-139700" lvl="0" marL="342900" marR="0" rtl="0" algn="l">
              <a:spcBef>
                <a:spcPts val="0"/>
              </a:spcBef>
              <a:spcAft>
                <a:spcPts val="0"/>
              </a:spcAft>
              <a:buClr>
                <a:schemeClr val="dk1"/>
              </a:buClr>
              <a:buSzPts val="3200"/>
              <a:buFont typeface="Arial"/>
              <a:buNone/>
            </a:pPr>
            <a:r>
              <a:rPr lang="es-ES"/>
              <a:t>m. Lengua Extranjera.</a:t>
            </a:r>
            <a:endParaRPr/>
          </a:p>
          <a:p>
            <a:pPr indent="-139700" lvl="0" marL="342900" marR="0" rtl="0" algn="l">
              <a:spcBef>
                <a:spcPts val="0"/>
              </a:spcBef>
              <a:spcAft>
                <a:spcPts val="0"/>
              </a:spcAft>
              <a:buClr>
                <a:schemeClr val="dk1"/>
              </a:buClr>
              <a:buSzPts val="3200"/>
              <a:buFont typeface="Arial"/>
              <a:buNone/>
            </a:pPr>
            <a:r>
              <a:t/>
            </a:r>
            <a:endParaRPr sz="2400"/>
          </a:p>
          <a:p>
            <a:pPr indent="-139700" lvl="0" marL="342900" marR="0" rtl="0" algn="l">
              <a:spcBef>
                <a:spcPts val="0"/>
              </a:spcBef>
              <a:spcAft>
                <a:spcPts val="0"/>
              </a:spcAft>
              <a:buClr>
                <a:schemeClr val="dk1"/>
              </a:buClr>
              <a:buSzPts val="3200"/>
              <a:buFont typeface="Arial"/>
              <a:buNone/>
            </a:pPr>
            <a:r>
              <a:rPr lang="es-ES"/>
              <a:t>Se esperaba lograr que las alumnas comprendieran las similitudes entre el idioma Español y el Inglés en cuanto al lenguaje propio del desarrollo de las Ciencias de la Salud debido a su origen etimológico.</a:t>
            </a:r>
            <a:endParaRPr/>
          </a:p>
        </p:txBody>
      </p:sp>
      <p:sp>
        <p:nvSpPr>
          <p:cNvPr id="373" name="Google Shape;373;p42"/>
          <p:cNvSpPr txBox="1"/>
          <p:nvPr>
            <p:ph idx="12" type="sldNum"/>
          </p:nvPr>
        </p:nvSpPr>
        <p:spPr>
          <a:xfrm>
            <a:off x="6553200" y="6356350"/>
            <a:ext cx="21336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s-ES"/>
              <a:t>‹#›</a:t>
            </a:fld>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77" name="Shape 377"/>
        <p:cNvGrpSpPr/>
        <p:nvPr/>
      </p:nvGrpSpPr>
      <p:grpSpPr>
        <a:xfrm>
          <a:off x="0" y="0"/>
          <a:ext cx="0" cy="0"/>
          <a:chOff x="0" y="0"/>
          <a:chExt cx="0" cy="0"/>
        </a:xfrm>
      </p:grpSpPr>
      <p:grpSp>
        <p:nvGrpSpPr>
          <p:cNvPr id="378" name="Google Shape;378;p43"/>
          <p:cNvGrpSpPr/>
          <p:nvPr/>
        </p:nvGrpSpPr>
        <p:grpSpPr>
          <a:xfrm>
            <a:off x="0" y="148353"/>
            <a:ext cx="9144000" cy="6695066"/>
            <a:chOff x="0" y="148353"/>
            <a:chExt cx="9144000" cy="6695066"/>
          </a:xfrm>
        </p:grpSpPr>
        <p:pic>
          <p:nvPicPr>
            <p:cNvPr descr="linea.png" id="379" name="Google Shape;379;p43"/>
            <p:cNvPicPr preferRelativeResize="0"/>
            <p:nvPr/>
          </p:nvPicPr>
          <p:blipFill rotWithShape="1">
            <a:blip r:embed="rId3">
              <a:alphaModFix/>
            </a:blip>
            <a:srcRect b="53749" l="0" r="0" t="35030"/>
            <a:stretch/>
          </p:blipFill>
          <p:spPr>
            <a:xfrm>
              <a:off x="0" y="6128054"/>
              <a:ext cx="9144000" cy="715365"/>
            </a:xfrm>
            <a:prstGeom prst="rect">
              <a:avLst/>
            </a:prstGeom>
            <a:noFill/>
            <a:ln>
              <a:noFill/>
            </a:ln>
          </p:spPr>
        </p:pic>
        <p:pic>
          <p:nvPicPr>
            <p:cNvPr id="380" name="Google Shape;380;p43"/>
            <p:cNvPicPr preferRelativeResize="0"/>
            <p:nvPr/>
          </p:nvPicPr>
          <p:blipFill rotWithShape="1">
            <a:blip r:embed="rId4">
              <a:alphaModFix/>
            </a:blip>
            <a:srcRect b="0" l="0" r="0" t="0"/>
            <a:stretch/>
          </p:blipFill>
          <p:spPr>
            <a:xfrm>
              <a:off x="7142238" y="148353"/>
              <a:ext cx="1841500" cy="1130300"/>
            </a:xfrm>
            <a:prstGeom prst="rect">
              <a:avLst/>
            </a:prstGeom>
            <a:noFill/>
            <a:ln>
              <a:noFill/>
            </a:ln>
          </p:spPr>
        </p:pic>
      </p:grpSp>
      <p:sp>
        <p:nvSpPr>
          <p:cNvPr id="381" name="Google Shape;381;p4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SzPts val="4400"/>
              <a:buFont typeface="Calibri"/>
              <a:buNone/>
            </a:pPr>
            <a:r>
              <a:t/>
            </a:r>
            <a:endParaRPr b="0" i="0" sz="4400" u="none" cap="none" strike="noStrike">
              <a:solidFill>
                <a:schemeClr val="dk1"/>
              </a:solidFill>
              <a:latin typeface="Calibri"/>
              <a:ea typeface="Calibri"/>
              <a:cs typeface="Calibri"/>
              <a:sym typeface="Calibri"/>
            </a:endParaRPr>
          </a:p>
        </p:txBody>
      </p:sp>
      <p:sp>
        <p:nvSpPr>
          <p:cNvPr id="382" name="Google Shape;382;p43"/>
          <p:cNvSpPr txBox="1"/>
          <p:nvPr>
            <p:ph idx="1" type="body"/>
          </p:nvPr>
        </p:nvSpPr>
        <p:spPr>
          <a:xfrm>
            <a:off x="457200" y="1600200"/>
            <a:ext cx="8229600" cy="4526100"/>
          </a:xfrm>
          <a:prstGeom prst="rect">
            <a:avLst/>
          </a:prstGeom>
          <a:noFill/>
          <a:ln>
            <a:noFill/>
          </a:ln>
        </p:spPr>
        <p:txBody>
          <a:bodyPr anchorCtr="0" anchor="t" bIns="45700" lIns="91425" spcFirstLastPara="1" rIns="91425" wrap="square" tIns="45700">
            <a:noAutofit/>
          </a:bodyPr>
          <a:lstStyle/>
          <a:p>
            <a:pPr indent="-139700" lvl="0" marL="342900" marR="0" rtl="0" algn="l">
              <a:spcBef>
                <a:spcPts val="0"/>
              </a:spcBef>
              <a:spcAft>
                <a:spcPts val="0"/>
              </a:spcAft>
              <a:buClr>
                <a:schemeClr val="dk1"/>
              </a:buClr>
              <a:buSzPts val="3200"/>
              <a:buFont typeface="Arial"/>
              <a:buNone/>
            </a:pPr>
            <a:r>
              <a:rPr lang="es-ES"/>
              <a:t>m</a:t>
            </a:r>
            <a:r>
              <a:rPr lang="es-ES"/>
              <a:t>. Logros esperados.</a:t>
            </a:r>
            <a:endParaRPr/>
          </a:p>
          <a:p>
            <a:pPr indent="-139700" lvl="0" marL="342900" marR="0" rtl="0" algn="l">
              <a:spcBef>
                <a:spcPts val="0"/>
              </a:spcBef>
              <a:spcAft>
                <a:spcPts val="0"/>
              </a:spcAft>
              <a:buClr>
                <a:schemeClr val="dk1"/>
              </a:buClr>
              <a:buSzPts val="3200"/>
              <a:buFont typeface="Arial"/>
              <a:buNone/>
            </a:pPr>
            <a:r>
              <a:t/>
            </a:r>
            <a:endParaRPr sz="2400"/>
          </a:p>
          <a:p>
            <a:pPr indent="0" lvl="0" marL="0" rtl="0" algn="l">
              <a:spcBef>
                <a:spcPts val="640"/>
              </a:spcBef>
              <a:spcAft>
                <a:spcPts val="0"/>
              </a:spcAft>
              <a:buClr>
                <a:schemeClr val="dk1"/>
              </a:buClr>
              <a:buSzPts val="1100"/>
              <a:buFont typeface="Arial"/>
              <a:buNone/>
            </a:pPr>
            <a:r>
              <a:rPr lang="es-ES"/>
              <a:t>L</a:t>
            </a:r>
            <a:r>
              <a:rPr lang="es-ES" sz="2400"/>
              <a:t>iteratura universal.</a:t>
            </a:r>
            <a:endParaRPr sz="2400"/>
          </a:p>
          <a:p>
            <a:pPr indent="0" lvl="0" marL="0" rtl="0" algn="l">
              <a:spcBef>
                <a:spcPts val="640"/>
              </a:spcBef>
              <a:spcAft>
                <a:spcPts val="0"/>
              </a:spcAft>
              <a:buClr>
                <a:schemeClr val="dk1"/>
              </a:buClr>
              <a:buSzPts val="1100"/>
              <a:buFont typeface="Arial"/>
              <a:buNone/>
            </a:pPr>
            <a:r>
              <a:rPr lang="es-ES" sz="2400"/>
              <a:t>Las alumnas lograron identificar, durante su proceso de investigación, las relaciones ideológicas y conceptuales entre la literatura y la enfermedad de la tuberculosis. Asimismo, elaboraron un glosario con la terminología médica que requerían para su investigación. Cada vocablo les ayudó a comprender los procesos de la enfermedad, así como el origen de los términos y su relación con la lengua griega y latina.  </a:t>
            </a:r>
            <a:endParaRPr sz="2400"/>
          </a:p>
        </p:txBody>
      </p:sp>
      <p:sp>
        <p:nvSpPr>
          <p:cNvPr id="383" name="Google Shape;383;p43"/>
          <p:cNvSpPr txBox="1"/>
          <p:nvPr>
            <p:ph idx="12" type="sldNum"/>
          </p:nvPr>
        </p:nvSpPr>
        <p:spPr>
          <a:xfrm>
            <a:off x="6553200" y="6356350"/>
            <a:ext cx="21336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s-ES"/>
              <a:t>‹#›</a:t>
            </a:fld>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87" name="Shape 387"/>
        <p:cNvGrpSpPr/>
        <p:nvPr/>
      </p:nvGrpSpPr>
      <p:grpSpPr>
        <a:xfrm>
          <a:off x="0" y="0"/>
          <a:ext cx="0" cy="0"/>
          <a:chOff x="0" y="0"/>
          <a:chExt cx="0" cy="0"/>
        </a:xfrm>
      </p:grpSpPr>
      <p:grpSp>
        <p:nvGrpSpPr>
          <p:cNvPr id="388" name="Google Shape;388;p44"/>
          <p:cNvGrpSpPr/>
          <p:nvPr/>
        </p:nvGrpSpPr>
        <p:grpSpPr>
          <a:xfrm>
            <a:off x="0" y="148353"/>
            <a:ext cx="9144000" cy="6695066"/>
            <a:chOff x="0" y="148353"/>
            <a:chExt cx="9144000" cy="6695066"/>
          </a:xfrm>
        </p:grpSpPr>
        <p:pic>
          <p:nvPicPr>
            <p:cNvPr descr="linea.png" id="389" name="Google Shape;389;p44"/>
            <p:cNvPicPr preferRelativeResize="0"/>
            <p:nvPr/>
          </p:nvPicPr>
          <p:blipFill rotWithShape="1">
            <a:blip r:embed="rId3">
              <a:alphaModFix/>
            </a:blip>
            <a:srcRect b="53749" l="0" r="0" t="35030"/>
            <a:stretch/>
          </p:blipFill>
          <p:spPr>
            <a:xfrm>
              <a:off x="0" y="6128054"/>
              <a:ext cx="9144000" cy="715365"/>
            </a:xfrm>
            <a:prstGeom prst="rect">
              <a:avLst/>
            </a:prstGeom>
            <a:noFill/>
            <a:ln>
              <a:noFill/>
            </a:ln>
          </p:spPr>
        </p:pic>
        <p:pic>
          <p:nvPicPr>
            <p:cNvPr id="390" name="Google Shape;390;p44"/>
            <p:cNvPicPr preferRelativeResize="0"/>
            <p:nvPr/>
          </p:nvPicPr>
          <p:blipFill rotWithShape="1">
            <a:blip r:embed="rId4">
              <a:alphaModFix/>
            </a:blip>
            <a:srcRect b="0" l="0" r="0" t="0"/>
            <a:stretch/>
          </p:blipFill>
          <p:spPr>
            <a:xfrm>
              <a:off x="7142238" y="148353"/>
              <a:ext cx="1841500" cy="1130300"/>
            </a:xfrm>
            <a:prstGeom prst="rect">
              <a:avLst/>
            </a:prstGeom>
            <a:noFill/>
            <a:ln>
              <a:noFill/>
            </a:ln>
          </p:spPr>
        </p:pic>
      </p:grpSp>
      <p:sp>
        <p:nvSpPr>
          <p:cNvPr id="391" name="Google Shape;391;p4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SzPts val="4400"/>
              <a:buFont typeface="Calibri"/>
              <a:buNone/>
            </a:pPr>
            <a:r>
              <a:t/>
            </a:r>
            <a:endParaRPr b="0" i="0" sz="4400" u="none" cap="none" strike="noStrike">
              <a:solidFill>
                <a:schemeClr val="dk1"/>
              </a:solidFill>
              <a:latin typeface="Calibri"/>
              <a:ea typeface="Calibri"/>
              <a:cs typeface="Calibri"/>
              <a:sym typeface="Calibri"/>
            </a:endParaRPr>
          </a:p>
        </p:txBody>
      </p:sp>
      <p:sp>
        <p:nvSpPr>
          <p:cNvPr id="392" name="Google Shape;392;p44"/>
          <p:cNvSpPr txBox="1"/>
          <p:nvPr>
            <p:ph idx="1" type="body"/>
          </p:nvPr>
        </p:nvSpPr>
        <p:spPr>
          <a:xfrm>
            <a:off x="457200" y="1600200"/>
            <a:ext cx="8229600" cy="4526100"/>
          </a:xfrm>
          <a:prstGeom prst="rect">
            <a:avLst/>
          </a:prstGeom>
          <a:noFill/>
          <a:ln>
            <a:noFill/>
          </a:ln>
        </p:spPr>
        <p:txBody>
          <a:bodyPr anchorCtr="0" anchor="t" bIns="45700" lIns="91425" spcFirstLastPara="1" rIns="91425" wrap="square" tIns="45700">
            <a:noAutofit/>
          </a:bodyPr>
          <a:lstStyle/>
          <a:p>
            <a:pPr indent="-139700" lvl="0" marL="342900" marR="0" rtl="0" algn="l">
              <a:spcBef>
                <a:spcPts val="0"/>
              </a:spcBef>
              <a:spcAft>
                <a:spcPts val="0"/>
              </a:spcAft>
              <a:buClr>
                <a:schemeClr val="dk1"/>
              </a:buClr>
              <a:buSzPts val="3200"/>
              <a:buFont typeface="Arial"/>
              <a:buNone/>
            </a:pPr>
            <a:r>
              <a:rPr lang="es-ES"/>
              <a:t>m. Logros esperados.</a:t>
            </a:r>
            <a:endParaRPr/>
          </a:p>
          <a:p>
            <a:pPr indent="-139700" lvl="0" marL="342900" marR="0" rtl="0" algn="l">
              <a:spcBef>
                <a:spcPts val="0"/>
              </a:spcBef>
              <a:spcAft>
                <a:spcPts val="0"/>
              </a:spcAft>
              <a:buClr>
                <a:schemeClr val="dk1"/>
              </a:buClr>
              <a:buSzPts val="3200"/>
              <a:buFont typeface="Arial"/>
              <a:buNone/>
            </a:pPr>
            <a:r>
              <a:t/>
            </a:r>
            <a:endParaRPr sz="2400"/>
          </a:p>
          <a:p>
            <a:pPr indent="0" lvl="0" marL="0" rtl="0" algn="l">
              <a:spcBef>
                <a:spcPts val="640"/>
              </a:spcBef>
              <a:spcAft>
                <a:spcPts val="0"/>
              </a:spcAft>
              <a:buClr>
                <a:schemeClr val="dk1"/>
              </a:buClr>
              <a:buSzPts val="1100"/>
              <a:buFont typeface="Arial"/>
              <a:buNone/>
            </a:pPr>
            <a:r>
              <a:rPr lang="es-ES"/>
              <a:t>Educación para la Salud.</a:t>
            </a:r>
            <a:endParaRPr/>
          </a:p>
          <a:p>
            <a:pPr indent="0" lvl="0" marL="0" rtl="0" algn="l">
              <a:spcBef>
                <a:spcPts val="640"/>
              </a:spcBef>
              <a:spcAft>
                <a:spcPts val="0"/>
              </a:spcAft>
              <a:buClr>
                <a:schemeClr val="dk1"/>
              </a:buClr>
              <a:buSzPts val="1100"/>
              <a:buFont typeface="Arial"/>
              <a:buNone/>
            </a:pPr>
            <a:r>
              <a:rPr lang="es-ES"/>
              <a:t>A través del análisis de los casos, se logró que las alumnas se dieran cuenta de la importancia de conocer las raíces utilizadas en Medicina para inferir el significado de los términos que no conocen.</a:t>
            </a:r>
            <a:endParaRPr/>
          </a:p>
        </p:txBody>
      </p:sp>
      <p:sp>
        <p:nvSpPr>
          <p:cNvPr id="393" name="Google Shape;393;p44"/>
          <p:cNvSpPr txBox="1"/>
          <p:nvPr>
            <p:ph idx="12" type="sldNum"/>
          </p:nvPr>
        </p:nvSpPr>
        <p:spPr>
          <a:xfrm>
            <a:off x="6553200" y="6356350"/>
            <a:ext cx="21336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s-ES"/>
              <a:t>‹#›</a:t>
            </a:fld>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97" name="Shape 397"/>
        <p:cNvGrpSpPr/>
        <p:nvPr/>
      </p:nvGrpSpPr>
      <p:grpSpPr>
        <a:xfrm>
          <a:off x="0" y="0"/>
          <a:ext cx="0" cy="0"/>
          <a:chOff x="0" y="0"/>
          <a:chExt cx="0" cy="0"/>
        </a:xfrm>
      </p:grpSpPr>
      <p:grpSp>
        <p:nvGrpSpPr>
          <p:cNvPr id="398" name="Google Shape;398;p45"/>
          <p:cNvGrpSpPr/>
          <p:nvPr/>
        </p:nvGrpSpPr>
        <p:grpSpPr>
          <a:xfrm>
            <a:off x="0" y="148353"/>
            <a:ext cx="9144000" cy="6695066"/>
            <a:chOff x="0" y="148353"/>
            <a:chExt cx="9144000" cy="6695066"/>
          </a:xfrm>
        </p:grpSpPr>
        <p:pic>
          <p:nvPicPr>
            <p:cNvPr descr="linea.png" id="399" name="Google Shape;399;p45"/>
            <p:cNvPicPr preferRelativeResize="0"/>
            <p:nvPr/>
          </p:nvPicPr>
          <p:blipFill rotWithShape="1">
            <a:blip r:embed="rId3">
              <a:alphaModFix/>
            </a:blip>
            <a:srcRect b="53749" l="0" r="0" t="35030"/>
            <a:stretch/>
          </p:blipFill>
          <p:spPr>
            <a:xfrm>
              <a:off x="0" y="6128054"/>
              <a:ext cx="9144000" cy="715365"/>
            </a:xfrm>
            <a:prstGeom prst="rect">
              <a:avLst/>
            </a:prstGeom>
            <a:noFill/>
            <a:ln>
              <a:noFill/>
            </a:ln>
          </p:spPr>
        </p:pic>
        <p:pic>
          <p:nvPicPr>
            <p:cNvPr id="400" name="Google Shape;400;p45"/>
            <p:cNvPicPr preferRelativeResize="0"/>
            <p:nvPr/>
          </p:nvPicPr>
          <p:blipFill rotWithShape="1">
            <a:blip r:embed="rId4">
              <a:alphaModFix/>
            </a:blip>
            <a:srcRect b="0" l="0" r="0" t="0"/>
            <a:stretch/>
          </p:blipFill>
          <p:spPr>
            <a:xfrm>
              <a:off x="7142238" y="148353"/>
              <a:ext cx="1841500" cy="1130300"/>
            </a:xfrm>
            <a:prstGeom prst="rect">
              <a:avLst/>
            </a:prstGeom>
            <a:noFill/>
            <a:ln>
              <a:noFill/>
            </a:ln>
          </p:spPr>
        </p:pic>
      </p:grpSp>
      <p:sp>
        <p:nvSpPr>
          <p:cNvPr id="401" name="Google Shape;401;p4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SzPts val="4400"/>
              <a:buFont typeface="Calibri"/>
              <a:buNone/>
            </a:pPr>
            <a:r>
              <a:t/>
            </a:r>
            <a:endParaRPr b="0" i="0" sz="4400" u="none" cap="none" strike="noStrike">
              <a:solidFill>
                <a:schemeClr val="dk1"/>
              </a:solidFill>
              <a:latin typeface="Calibri"/>
              <a:ea typeface="Calibri"/>
              <a:cs typeface="Calibri"/>
              <a:sym typeface="Calibri"/>
            </a:endParaRPr>
          </a:p>
        </p:txBody>
      </p:sp>
      <p:sp>
        <p:nvSpPr>
          <p:cNvPr id="402" name="Google Shape;402;p45"/>
          <p:cNvSpPr txBox="1"/>
          <p:nvPr>
            <p:ph idx="1" type="body"/>
          </p:nvPr>
        </p:nvSpPr>
        <p:spPr>
          <a:xfrm>
            <a:off x="457200" y="1600200"/>
            <a:ext cx="8229600" cy="4526100"/>
          </a:xfrm>
          <a:prstGeom prst="rect">
            <a:avLst/>
          </a:prstGeom>
          <a:noFill/>
          <a:ln>
            <a:noFill/>
          </a:ln>
        </p:spPr>
        <p:txBody>
          <a:bodyPr anchorCtr="0" anchor="t" bIns="45700" lIns="91425" spcFirstLastPara="1" rIns="91425" wrap="square" tIns="45700">
            <a:noAutofit/>
          </a:bodyPr>
          <a:lstStyle/>
          <a:p>
            <a:pPr indent="-139700" lvl="0" marL="342900" marR="0" rtl="0" algn="l">
              <a:spcBef>
                <a:spcPts val="0"/>
              </a:spcBef>
              <a:spcAft>
                <a:spcPts val="0"/>
              </a:spcAft>
              <a:buClr>
                <a:schemeClr val="dk1"/>
              </a:buClr>
              <a:buSzPts val="3200"/>
              <a:buFont typeface="Arial"/>
              <a:buNone/>
            </a:pPr>
            <a:r>
              <a:rPr lang="es-ES"/>
              <a:t>m. Logros esperados Etimologías grecolatinas.</a:t>
            </a:r>
            <a:endParaRPr/>
          </a:p>
          <a:p>
            <a:pPr indent="-139700" lvl="0" marL="342900" marR="0" rtl="0" algn="l">
              <a:spcBef>
                <a:spcPts val="0"/>
              </a:spcBef>
              <a:spcAft>
                <a:spcPts val="0"/>
              </a:spcAft>
              <a:buClr>
                <a:schemeClr val="dk1"/>
              </a:buClr>
              <a:buSzPts val="3200"/>
              <a:buFont typeface="Arial"/>
              <a:buNone/>
            </a:pPr>
            <a:r>
              <a:t/>
            </a:r>
            <a:endParaRPr sz="2400"/>
          </a:p>
          <a:p>
            <a:pPr indent="0" lvl="0" marL="0" rtl="0" algn="l">
              <a:spcBef>
                <a:spcPts val="640"/>
              </a:spcBef>
              <a:spcAft>
                <a:spcPts val="0"/>
              </a:spcAft>
              <a:buClr>
                <a:schemeClr val="dk1"/>
              </a:buClr>
              <a:buSzPts val="1100"/>
              <a:buFont typeface="Arial"/>
              <a:buNone/>
            </a:pPr>
            <a:r>
              <a:rPr lang="es-ES" sz="2400"/>
              <a:t>Se espera que las alumnas logren la formación de neologismos con base en frases y conceptos básicos para convertirlos en palabras compuestas; también la distinción entre el significado nominal o etimológico y la definición real. Finalmente, que la aplicación de raíces griegas para la identificación de vocabulario en textos de divulgación científica y médica.</a:t>
            </a:r>
            <a:endParaRPr sz="2400"/>
          </a:p>
          <a:p>
            <a:pPr indent="0" lvl="0" marL="0" rtl="0" algn="l">
              <a:spcBef>
                <a:spcPts val="640"/>
              </a:spcBef>
              <a:spcAft>
                <a:spcPts val="0"/>
              </a:spcAft>
              <a:buClr>
                <a:schemeClr val="dk1"/>
              </a:buClr>
              <a:buSzPts val="1100"/>
              <a:buFont typeface="Arial"/>
              <a:buNone/>
            </a:pPr>
            <a:r>
              <a:t/>
            </a:r>
            <a:endParaRPr/>
          </a:p>
        </p:txBody>
      </p:sp>
      <p:sp>
        <p:nvSpPr>
          <p:cNvPr id="403" name="Google Shape;403;p45"/>
          <p:cNvSpPr txBox="1"/>
          <p:nvPr>
            <p:ph idx="12" type="sldNum"/>
          </p:nvPr>
        </p:nvSpPr>
        <p:spPr>
          <a:xfrm>
            <a:off x="6553200" y="6356350"/>
            <a:ext cx="21336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s-ES"/>
              <a:t>‹#›</a:t>
            </a:fld>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07" name="Shape 407"/>
        <p:cNvGrpSpPr/>
        <p:nvPr/>
      </p:nvGrpSpPr>
      <p:grpSpPr>
        <a:xfrm>
          <a:off x="0" y="0"/>
          <a:ext cx="0" cy="0"/>
          <a:chOff x="0" y="0"/>
          <a:chExt cx="0" cy="0"/>
        </a:xfrm>
      </p:grpSpPr>
      <p:grpSp>
        <p:nvGrpSpPr>
          <p:cNvPr id="408" name="Google Shape;408;p46"/>
          <p:cNvGrpSpPr/>
          <p:nvPr/>
        </p:nvGrpSpPr>
        <p:grpSpPr>
          <a:xfrm>
            <a:off x="0" y="148353"/>
            <a:ext cx="9144000" cy="6695066"/>
            <a:chOff x="0" y="148353"/>
            <a:chExt cx="9144000" cy="6695066"/>
          </a:xfrm>
        </p:grpSpPr>
        <p:pic>
          <p:nvPicPr>
            <p:cNvPr descr="linea.png" id="409" name="Google Shape;409;p46"/>
            <p:cNvPicPr preferRelativeResize="0"/>
            <p:nvPr/>
          </p:nvPicPr>
          <p:blipFill rotWithShape="1">
            <a:blip r:embed="rId3">
              <a:alphaModFix/>
            </a:blip>
            <a:srcRect b="53749" l="0" r="0" t="35030"/>
            <a:stretch/>
          </p:blipFill>
          <p:spPr>
            <a:xfrm>
              <a:off x="0" y="6128054"/>
              <a:ext cx="9144000" cy="715365"/>
            </a:xfrm>
            <a:prstGeom prst="rect">
              <a:avLst/>
            </a:prstGeom>
            <a:noFill/>
            <a:ln>
              <a:noFill/>
            </a:ln>
          </p:spPr>
        </p:pic>
        <p:pic>
          <p:nvPicPr>
            <p:cNvPr id="410" name="Google Shape;410;p46"/>
            <p:cNvPicPr preferRelativeResize="0"/>
            <p:nvPr/>
          </p:nvPicPr>
          <p:blipFill rotWithShape="1">
            <a:blip r:embed="rId4">
              <a:alphaModFix/>
            </a:blip>
            <a:srcRect b="0" l="0" r="0" t="0"/>
            <a:stretch/>
          </p:blipFill>
          <p:spPr>
            <a:xfrm>
              <a:off x="7142238" y="148353"/>
              <a:ext cx="1841500" cy="1130300"/>
            </a:xfrm>
            <a:prstGeom prst="rect">
              <a:avLst/>
            </a:prstGeom>
            <a:noFill/>
            <a:ln>
              <a:noFill/>
            </a:ln>
          </p:spPr>
        </p:pic>
      </p:grpSp>
      <p:sp>
        <p:nvSpPr>
          <p:cNvPr id="411" name="Google Shape;411;p4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Clr>
                <a:schemeClr val="dk1"/>
              </a:buClr>
              <a:buSzPts val="4400"/>
              <a:buFont typeface="Calibri"/>
              <a:buNone/>
            </a:pPr>
            <a:r>
              <a:t/>
            </a:r>
            <a:endParaRPr b="0" i="0" sz="3000" u="none" cap="none" strike="noStrike">
              <a:solidFill>
                <a:srgbClr val="FF0000"/>
              </a:solidFill>
              <a:latin typeface="Calibri"/>
              <a:ea typeface="Calibri"/>
              <a:cs typeface="Calibri"/>
              <a:sym typeface="Calibri"/>
            </a:endParaRPr>
          </a:p>
        </p:txBody>
      </p:sp>
      <p:sp>
        <p:nvSpPr>
          <p:cNvPr id="412" name="Google Shape;412;p46"/>
          <p:cNvSpPr txBox="1"/>
          <p:nvPr>
            <p:ph idx="1" type="body"/>
          </p:nvPr>
        </p:nvSpPr>
        <p:spPr>
          <a:xfrm>
            <a:off x="457200" y="1600200"/>
            <a:ext cx="8229600" cy="4526100"/>
          </a:xfrm>
          <a:prstGeom prst="rect">
            <a:avLst/>
          </a:prstGeom>
          <a:noFill/>
          <a:ln>
            <a:noFill/>
          </a:ln>
        </p:spPr>
        <p:txBody>
          <a:bodyPr anchorCtr="0" anchor="t" bIns="45700" lIns="91425" spcFirstLastPara="1" rIns="91425" wrap="square" tIns="45700">
            <a:noAutofit/>
          </a:bodyPr>
          <a:lstStyle/>
          <a:p>
            <a:pPr indent="-139700" lvl="0" marL="342900" marR="0" rtl="0" algn="l">
              <a:spcBef>
                <a:spcPts val="0"/>
              </a:spcBef>
              <a:spcAft>
                <a:spcPts val="0"/>
              </a:spcAft>
              <a:buClr>
                <a:schemeClr val="dk1"/>
              </a:buClr>
              <a:buSzPts val="3200"/>
              <a:buFont typeface="Arial"/>
              <a:buNone/>
            </a:pPr>
            <a:r>
              <a:rPr lang="es-ES" sz="3000"/>
              <a:t>n</a:t>
            </a:r>
            <a:r>
              <a:rPr lang="es-ES" sz="3000"/>
              <a:t>. Análisis. En cuanto a lo esperado y lo sucedido ocurrió en cuanto a lo programado, ya que se delimitó de manera adecuada y los objetivos, de hecho, fueron mayores, ya que la aceptación por parte de las alumnas fue sobresaliente, además las dinámicas fueron adecuadas, por eso la implementación de sólo aplicar en un grupo.</a:t>
            </a:r>
            <a:endParaRPr sz="3000"/>
          </a:p>
          <a:p>
            <a:pPr indent="-139700" lvl="0" marL="342900" marR="0" rtl="0" algn="l">
              <a:spcBef>
                <a:spcPts val="0"/>
              </a:spcBef>
              <a:spcAft>
                <a:spcPts val="0"/>
              </a:spcAft>
              <a:buClr>
                <a:schemeClr val="dk1"/>
              </a:buClr>
              <a:buSzPts val="3200"/>
              <a:buFont typeface="Arial"/>
              <a:buNone/>
            </a:pPr>
            <a:r>
              <a:rPr lang="es-ES" sz="3000"/>
              <a:t> </a:t>
            </a:r>
            <a:endParaRPr sz="3000"/>
          </a:p>
          <a:p>
            <a:pPr indent="-139700" lvl="0" marL="342900" marR="0" rtl="0" algn="l">
              <a:spcBef>
                <a:spcPts val="0"/>
              </a:spcBef>
              <a:spcAft>
                <a:spcPts val="0"/>
              </a:spcAft>
              <a:buClr>
                <a:schemeClr val="dk1"/>
              </a:buClr>
              <a:buSzPts val="3200"/>
              <a:buFont typeface="Arial"/>
              <a:buNone/>
            </a:pPr>
            <a:r>
              <a:t/>
            </a:r>
            <a:endParaRPr sz="1800"/>
          </a:p>
        </p:txBody>
      </p:sp>
      <p:sp>
        <p:nvSpPr>
          <p:cNvPr id="413" name="Google Shape;413;p46"/>
          <p:cNvSpPr txBox="1"/>
          <p:nvPr>
            <p:ph idx="12" type="sldNum"/>
          </p:nvPr>
        </p:nvSpPr>
        <p:spPr>
          <a:xfrm>
            <a:off x="6553200" y="6356350"/>
            <a:ext cx="21336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s-ES"/>
              <a:t>‹#›</a:t>
            </a:fld>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17" name="Shape 417"/>
        <p:cNvGrpSpPr/>
        <p:nvPr/>
      </p:nvGrpSpPr>
      <p:grpSpPr>
        <a:xfrm>
          <a:off x="0" y="0"/>
          <a:ext cx="0" cy="0"/>
          <a:chOff x="0" y="0"/>
          <a:chExt cx="0" cy="0"/>
        </a:xfrm>
      </p:grpSpPr>
      <p:grpSp>
        <p:nvGrpSpPr>
          <p:cNvPr id="418" name="Google Shape;418;p47"/>
          <p:cNvGrpSpPr/>
          <p:nvPr/>
        </p:nvGrpSpPr>
        <p:grpSpPr>
          <a:xfrm>
            <a:off x="0" y="148353"/>
            <a:ext cx="9144000" cy="6695066"/>
            <a:chOff x="0" y="148353"/>
            <a:chExt cx="9144000" cy="6695066"/>
          </a:xfrm>
        </p:grpSpPr>
        <p:pic>
          <p:nvPicPr>
            <p:cNvPr descr="linea.png" id="419" name="Google Shape;419;p47"/>
            <p:cNvPicPr preferRelativeResize="0"/>
            <p:nvPr/>
          </p:nvPicPr>
          <p:blipFill rotWithShape="1">
            <a:blip r:embed="rId3">
              <a:alphaModFix/>
            </a:blip>
            <a:srcRect b="53749" l="0" r="0" t="35030"/>
            <a:stretch/>
          </p:blipFill>
          <p:spPr>
            <a:xfrm>
              <a:off x="0" y="6128054"/>
              <a:ext cx="9144000" cy="715365"/>
            </a:xfrm>
            <a:prstGeom prst="rect">
              <a:avLst/>
            </a:prstGeom>
            <a:noFill/>
            <a:ln>
              <a:noFill/>
            </a:ln>
          </p:spPr>
        </p:pic>
        <p:pic>
          <p:nvPicPr>
            <p:cNvPr id="420" name="Google Shape;420;p47"/>
            <p:cNvPicPr preferRelativeResize="0"/>
            <p:nvPr/>
          </p:nvPicPr>
          <p:blipFill rotWithShape="1">
            <a:blip r:embed="rId4">
              <a:alphaModFix/>
            </a:blip>
            <a:srcRect b="0" l="0" r="0" t="0"/>
            <a:stretch/>
          </p:blipFill>
          <p:spPr>
            <a:xfrm>
              <a:off x="7142238" y="148353"/>
              <a:ext cx="1841500" cy="1130300"/>
            </a:xfrm>
            <a:prstGeom prst="rect">
              <a:avLst/>
            </a:prstGeom>
            <a:noFill/>
            <a:ln>
              <a:noFill/>
            </a:ln>
          </p:spPr>
        </p:pic>
      </p:grpSp>
      <p:sp>
        <p:nvSpPr>
          <p:cNvPr id="421" name="Google Shape;421;p4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Clr>
                <a:schemeClr val="dk1"/>
              </a:buClr>
              <a:buSzPts val="4400"/>
              <a:buFont typeface="Calibri"/>
              <a:buNone/>
            </a:pPr>
            <a:r>
              <a:t/>
            </a:r>
            <a:endParaRPr b="0" i="0" sz="3000" u="none" cap="none" strike="noStrike">
              <a:solidFill>
                <a:srgbClr val="FF0000"/>
              </a:solidFill>
              <a:latin typeface="Calibri"/>
              <a:ea typeface="Calibri"/>
              <a:cs typeface="Calibri"/>
              <a:sym typeface="Calibri"/>
            </a:endParaRPr>
          </a:p>
        </p:txBody>
      </p:sp>
      <p:sp>
        <p:nvSpPr>
          <p:cNvPr id="422" name="Google Shape;422;p47"/>
          <p:cNvSpPr txBox="1"/>
          <p:nvPr>
            <p:ph idx="1" type="body"/>
          </p:nvPr>
        </p:nvSpPr>
        <p:spPr>
          <a:xfrm>
            <a:off x="254700" y="1600200"/>
            <a:ext cx="8603100" cy="45261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chemeClr val="dk1"/>
              </a:buClr>
              <a:buSzPts val="3200"/>
              <a:buFont typeface="Arial"/>
              <a:buNone/>
            </a:pPr>
            <a:r>
              <a:rPr lang="es-ES" sz="2400"/>
              <a:t>Argumentos claros y precisos sobre: </a:t>
            </a:r>
            <a:endParaRPr sz="2400"/>
          </a:p>
          <a:p>
            <a:pPr indent="-139700" lvl="0" marL="342900" marR="0" rtl="0" algn="l">
              <a:spcBef>
                <a:spcPts val="0"/>
              </a:spcBef>
              <a:spcAft>
                <a:spcPts val="0"/>
              </a:spcAft>
              <a:buClr>
                <a:schemeClr val="dk1"/>
              </a:buClr>
              <a:buSzPts val="3200"/>
              <a:buFont typeface="Arial"/>
              <a:buNone/>
            </a:pPr>
            <a:r>
              <a:rPr lang="es-ES" sz="2400"/>
              <a:t>1. Logros alcanzados: reconocimiento de los elementos que forman las palabras; formación de nuevas palabras; desenvolver al lenguaje natural los tecnicismos; la importancia significativa de cada una de las asignaturas en un punto académico común. </a:t>
            </a:r>
            <a:endParaRPr sz="2400"/>
          </a:p>
          <a:p>
            <a:pPr indent="-139700" lvl="0" marL="342900" marR="0" rtl="0" algn="l">
              <a:spcBef>
                <a:spcPts val="0"/>
              </a:spcBef>
              <a:spcAft>
                <a:spcPts val="0"/>
              </a:spcAft>
              <a:buClr>
                <a:schemeClr val="dk1"/>
              </a:buClr>
              <a:buSzPts val="3200"/>
              <a:buFont typeface="Arial"/>
              <a:buNone/>
            </a:pPr>
            <a:r>
              <a:rPr lang="es-ES" sz="2400"/>
              <a:t>2. Aspectos a mejorar: el trabajo en este tipo de diapositivas es complicado, por cuestiones de practicidad textual, de formato y demás, recomendamos trabajo en documento Word o equivalentes; de cierta manera, es excesivo recrear cada diapositiva con la misma información que ya tiene las otras, con un folio bastaría para que se comprenda la secuencia de cada una de ellas. </a:t>
            </a:r>
            <a:endParaRPr sz="2400"/>
          </a:p>
        </p:txBody>
      </p:sp>
      <p:sp>
        <p:nvSpPr>
          <p:cNvPr id="423" name="Google Shape;423;p47"/>
          <p:cNvSpPr txBox="1"/>
          <p:nvPr>
            <p:ph idx="12" type="sldNum"/>
          </p:nvPr>
        </p:nvSpPr>
        <p:spPr>
          <a:xfrm>
            <a:off x="6553200" y="6356350"/>
            <a:ext cx="21336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s-ES"/>
              <a:t>‹#›</a:t>
            </a:fld>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27" name="Shape 427"/>
        <p:cNvGrpSpPr/>
        <p:nvPr/>
      </p:nvGrpSpPr>
      <p:grpSpPr>
        <a:xfrm>
          <a:off x="0" y="0"/>
          <a:ext cx="0" cy="0"/>
          <a:chOff x="0" y="0"/>
          <a:chExt cx="0" cy="0"/>
        </a:xfrm>
      </p:grpSpPr>
      <p:grpSp>
        <p:nvGrpSpPr>
          <p:cNvPr id="428" name="Google Shape;428;p48"/>
          <p:cNvGrpSpPr/>
          <p:nvPr/>
        </p:nvGrpSpPr>
        <p:grpSpPr>
          <a:xfrm>
            <a:off x="0" y="148353"/>
            <a:ext cx="9144000" cy="6695066"/>
            <a:chOff x="0" y="148353"/>
            <a:chExt cx="9144000" cy="6695066"/>
          </a:xfrm>
        </p:grpSpPr>
        <p:pic>
          <p:nvPicPr>
            <p:cNvPr descr="linea.png" id="429" name="Google Shape;429;p48"/>
            <p:cNvPicPr preferRelativeResize="0"/>
            <p:nvPr/>
          </p:nvPicPr>
          <p:blipFill rotWithShape="1">
            <a:blip r:embed="rId3">
              <a:alphaModFix/>
            </a:blip>
            <a:srcRect b="53749" l="0" r="0" t="35030"/>
            <a:stretch/>
          </p:blipFill>
          <p:spPr>
            <a:xfrm>
              <a:off x="0" y="6128054"/>
              <a:ext cx="9144000" cy="715365"/>
            </a:xfrm>
            <a:prstGeom prst="rect">
              <a:avLst/>
            </a:prstGeom>
            <a:noFill/>
            <a:ln>
              <a:noFill/>
            </a:ln>
          </p:spPr>
        </p:pic>
        <p:pic>
          <p:nvPicPr>
            <p:cNvPr id="430" name="Google Shape;430;p48"/>
            <p:cNvPicPr preferRelativeResize="0"/>
            <p:nvPr/>
          </p:nvPicPr>
          <p:blipFill rotWithShape="1">
            <a:blip r:embed="rId4">
              <a:alphaModFix/>
            </a:blip>
            <a:srcRect b="0" l="0" r="0" t="0"/>
            <a:stretch/>
          </p:blipFill>
          <p:spPr>
            <a:xfrm>
              <a:off x="7142238" y="148353"/>
              <a:ext cx="1841500" cy="1130300"/>
            </a:xfrm>
            <a:prstGeom prst="rect">
              <a:avLst/>
            </a:prstGeom>
            <a:noFill/>
            <a:ln>
              <a:noFill/>
            </a:ln>
          </p:spPr>
        </p:pic>
      </p:grpSp>
      <p:sp>
        <p:nvSpPr>
          <p:cNvPr id="431" name="Google Shape;431;p48"/>
          <p:cNvSpPr txBox="1"/>
          <p:nvPr>
            <p:ph idx="1" type="body"/>
          </p:nvPr>
        </p:nvSpPr>
        <p:spPr>
          <a:xfrm>
            <a:off x="457200" y="516375"/>
            <a:ext cx="8229600" cy="4526100"/>
          </a:xfrm>
          <a:prstGeom prst="rect">
            <a:avLst/>
          </a:prstGeom>
          <a:noFill/>
          <a:ln>
            <a:noFill/>
          </a:ln>
        </p:spPr>
        <p:txBody>
          <a:bodyPr anchorCtr="0" anchor="t" bIns="45700" lIns="91425" spcFirstLastPara="1" rIns="91425" wrap="square" tIns="45700">
            <a:noAutofit/>
          </a:bodyPr>
          <a:lstStyle/>
          <a:p>
            <a:pPr indent="-139700" lvl="0" marL="342900" marR="0" rtl="0" algn="l">
              <a:spcBef>
                <a:spcPts val="0"/>
              </a:spcBef>
              <a:spcAft>
                <a:spcPts val="0"/>
              </a:spcAft>
              <a:buClr>
                <a:schemeClr val="dk1"/>
              </a:buClr>
              <a:buSzPts val="3200"/>
              <a:buFont typeface="Arial"/>
              <a:buNone/>
            </a:pPr>
            <a:r>
              <a:rPr lang="es-ES"/>
              <a:t>o. </a:t>
            </a:r>
            <a:r>
              <a:rPr lang="es-ES"/>
              <a:t>Toma de decisiones. </a:t>
            </a:r>
            <a:endParaRPr/>
          </a:p>
          <a:p>
            <a:pPr indent="0" lvl="0" marL="0" marR="0" rtl="0" algn="l">
              <a:spcBef>
                <a:spcPts val="0"/>
              </a:spcBef>
              <a:spcAft>
                <a:spcPts val="0"/>
              </a:spcAft>
              <a:buClr>
                <a:schemeClr val="dk1"/>
              </a:buClr>
              <a:buSzPts val="3200"/>
              <a:buFont typeface="Arial"/>
              <a:buNone/>
            </a:pPr>
            <a:r>
              <a:rPr lang="es-ES" sz="2400"/>
              <a:t>Debido a la formación de grupos especiales para la clase de Lengua extranjera, y dado a que el profesor sólo trabaja con un grupo, se encontró la dificultad de reproducir las actividades planeadas para la asignatura con el total de las alumnas involucradas, por lo que no fue posible seguir con el programa (sólo el 20% de las alumnas involucradas están en el grupo del profesor asignado al proyecto Conexiones en la asignatura de lengua extranjera). </a:t>
            </a:r>
            <a:endParaRPr sz="2400"/>
          </a:p>
          <a:p>
            <a:pPr indent="0" lvl="0" marL="0" marR="0" rtl="0" algn="l">
              <a:spcBef>
                <a:spcPts val="0"/>
              </a:spcBef>
              <a:spcAft>
                <a:spcPts val="0"/>
              </a:spcAft>
              <a:buClr>
                <a:schemeClr val="dk1"/>
              </a:buClr>
              <a:buSzPts val="3200"/>
              <a:buFont typeface="Arial"/>
              <a:buNone/>
            </a:pPr>
            <a:r>
              <a:rPr lang="es-ES" sz="2400"/>
              <a:t>Por otro lado, en las asignaturas de Literatura Universal, Etimologías y Salud, todo discurrió según lo planeado.</a:t>
            </a:r>
            <a:endParaRPr sz="2400"/>
          </a:p>
        </p:txBody>
      </p:sp>
      <p:sp>
        <p:nvSpPr>
          <p:cNvPr id="432" name="Google Shape;432;p48"/>
          <p:cNvSpPr txBox="1"/>
          <p:nvPr>
            <p:ph idx="12" type="sldNum"/>
          </p:nvPr>
        </p:nvSpPr>
        <p:spPr>
          <a:xfrm>
            <a:off x="6553200" y="6356350"/>
            <a:ext cx="21336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s-ES"/>
              <a:t>‹#›</a:t>
            </a:fld>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36" name="Shape 436"/>
        <p:cNvGrpSpPr/>
        <p:nvPr/>
      </p:nvGrpSpPr>
      <p:grpSpPr>
        <a:xfrm>
          <a:off x="0" y="0"/>
          <a:ext cx="0" cy="0"/>
          <a:chOff x="0" y="0"/>
          <a:chExt cx="0" cy="0"/>
        </a:xfrm>
      </p:grpSpPr>
      <p:grpSp>
        <p:nvGrpSpPr>
          <p:cNvPr id="437" name="Google Shape;437;p49"/>
          <p:cNvGrpSpPr/>
          <p:nvPr/>
        </p:nvGrpSpPr>
        <p:grpSpPr>
          <a:xfrm>
            <a:off x="0" y="148353"/>
            <a:ext cx="9144000" cy="6695066"/>
            <a:chOff x="0" y="148353"/>
            <a:chExt cx="9144000" cy="6695066"/>
          </a:xfrm>
        </p:grpSpPr>
        <p:pic>
          <p:nvPicPr>
            <p:cNvPr descr="linea.png" id="438" name="Google Shape;438;p49"/>
            <p:cNvPicPr preferRelativeResize="0"/>
            <p:nvPr/>
          </p:nvPicPr>
          <p:blipFill rotWithShape="1">
            <a:blip r:embed="rId3">
              <a:alphaModFix/>
            </a:blip>
            <a:srcRect b="53749" l="0" r="0" t="35030"/>
            <a:stretch/>
          </p:blipFill>
          <p:spPr>
            <a:xfrm>
              <a:off x="0" y="6128054"/>
              <a:ext cx="9144000" cy="715365"/>
            </a:xfrm>
            <a:prstGeom prst="rect">
              <a:avLst/>
            </a:prstGeom>
            <a:noFill/>
            <a:ln>
              <a:noFill/>
            </a:ln>
          </p:spPr>
        </p:pic>
        <p:pic>
          <p:nvPicPr>
            <p:cNvPr id="439" name="Google Shape;439;p49"/>
            <p:cNvPicPr preferRelativeResize="0"/>
            <p:nvPr/>
          </p:nvPicPr>
          <p:blipFill rotWithShape="1">
            <a:blip r:embed="rId4">
              <a:alphaModFix/>
            </a:blip>
            <a:srcRect b="0" l="0" r="0" t="0"/>
            <a:stretch/>
          </p:blipFill>
          <p:spPr>
            <a:xfrm>
              <a:off x="7142238" y="148353"/>
              <a:ext cx="1841500" cy="1130300"/>
            </a:xfrm>
            <a:prstGeom prst="rect">
              <a:avLst/>
            </a:prstGeom>
            <a:noFill/>
            <a:ln>
              <a:noFill/>
            </a:ln>
          </p:spPr>
        </p:pic>
      </p:grpSp>
      <p:sp>
        <p:nvSpPr>
          <p:cNvPr id="440" name="Google Shape;440;p4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Clr>
                <a:schemeClr val="dk1"/>
              </a:buClr>
              <a:buSzPts val="4400"/>
              <a:buFont typeface="Calibri"/>
              <a:buNone/>
            </a:pPr>
            <a:r>
              <a:rPr lang="es-ES"/>
              <a:t>Actividad </a:t>
            </a:r>
            <a:r>
              <a:rPr lang="es-ES"/>
              <a:t>interdisciplinaria</a:t>
            </a:r>
            <a:r>
              <a:rPr lang="es-ES"/>
              <a:t> 1 </a:t>
            </a:r>
            <a:endParaRPr b="0" i="0" sz="4400" u="none" cap="none" strike="noStrike">
              <a:solidFill>
                <a:schemeClr val="dk1"/>
              </a:solidFill>
              <a:latin typeface="Calibri"/>
              <a:ea typeface="Calibri"/>
              <a:cs typeface="Calibri"/>
              <a:sym typeface="Calibri"/>
            </a:endParaRPr>
          </a:p>
        </p:txBody>
      </p:sp>
      <p:sp>
        <p:nvSpPr>
          <p:cNvPr id="441" name="Google Shape;441;p49"/>
          <p:cNvSpPr txBox="1"/>
          <p:nvPr>
            <p:ph idx="1" type="body"/>
          </p:nvPr>
        </p:nvSpPr>
        <p:spPr>
          <a:xfrm>
            <a:off x="457200" y="1600200"/>
            <a:ext cx="8229600" cy="4526100"/>
          </a:xfrm>
          <a:prstGeom prst="rect">
            <a:avLst/>
          </a:prstGeom>
          <a:noFill/>
          <a:ln>
            <a:noFill/>
          </a:ln>
        </p:spPr>
        <p:txBody>
          <a:bodyPr anchorCtr="0" anchor="t" bIns="45700" lIns="91425" spcFirstLastPara="1" rIns="91425" wrap="square" tIns="45700">
            <a:noAutofit/>
          </a:bodyPr>
          <a:lstStyle/>
          <a:p>
            <a:pPr indent="-139700" lvl="0" marL="342900" marR="0" rtl="0" algn="l">
              <a:spcBef>
                <a:spcPts val="0"/>
              </a:spcBef>
              <a:spcAft>
                <a:spcPts val="0"/>
              </a:spcAft>
              <a:buClr>
                <a:schemeClr val="dk1"/>
              </a:buClr>
              <a:buSzPts val="3200"/>
              <a:buFont typeface="Arial"/>
              <a:buNone/>
            </a:pPr>
            <a:r>
              <a:t/>
            </a:r>
            <a:endParaRPr>
              <a:solidFill>
                <a:srgbClr val="FF0000"/>
              </a:solidFill>
            </a:endParaRPr>
          </a:p>
          <a:p>
            <a:pPr indent="-139700" lvl="0" marL="342900" marR="0" rtl="0" algn="l">
              <a:spcBef>
                <a:spcPts val="0"/>
              </a:spcBef>
              <a:spcAft>
                <a:spcPts val="0"/>
              </a:spcAft>
              <a:buClr>
                <a:schemeClr val="dk1"/>
              </a:buClr>
              <a:buSzPts val="3200"/>
              <a:buFont typeface="Arial"/>
              <a:buNone/>
            </a:pPr>
            <a:r>
              <a:rPr lang="es-ES" sz="2400"/>
              <a:t>a. </a:t>
            </a:r>
            <a:r>
              <a:rPr lang="es-ES" sz="2400">
                <a:solidFill>
                  <a:srgbClr val="000000"/>
                </a:solidFill>
              </a:rPr>
              <a:t>Etimologías grecolatinas: composición y derivación.</a:t>
            </a:r>
            <a:endParaRPr sz="2400">
              <a:solidFill>
                <a:srgbClr val="000000"/>
              </a:solidFill>
            </a:endParaRPr>
          </a:p>
          <a:p>
            <a:pPr indent="-139700" lvl="0" marL="342900" marR="0" rtl="0" algn="l">
              <a:spcBef>
                <a:spcPts val="0"/>
              </a:spcBef>
              <a:spcAft>
                <a:spcPts val="0"/>
              </a:spcAft>
              <a:buClr>
                <a:schemeClr val="dk1"/>
              </a:buClr>
              <a:buSzPts val="3200"/>
              <a:buFont typeface="Arial"/>
              <a:buNone/>
            </a:pPr>
            <a:r>
              <a:rPr lang="es-ES" sz="2400"/>
              <a:t>b. Objetivo. Que las alumnas identifiquen las categorías gramaticales del griego, latín y español. Que reconozcan los compuestos de origen latino y griego. Las alumnas conocen el procedimiento de composición y derivación, además del procedimiento de formación de tecnicismos y neologismos. </a:t>
            </a:r>
            <a:endParaRPr sz="2400"/>
          </a:p>
          <a:p>
            <a:pPr indent="-139700" lvl="0" marL="342900" marR="0" rtl="0" algn="l">
              <a:spcBef>
                <a:spcPts val="0"/>
              </a:spcBef>
              <a:spcAft>
                <a:spcPts val="0"/>
              </a:spcAft>
              <a:buClr>
                <a:schemeClr val="dk1"/>
              </a:buClr>
              <a:buSzPts val="3200"/>
              <a:buFont typeface="Arial"/>
              <a:buNone/>
            </a:pPr>
            <a:r>
              <a:rPr lang="es-ES" sz="2400"/>
              <a:t>c. Grado. 5to año de preparatoria. </a:t>
            </a:r>
            <a:endParaRPr sz="2400"/>
          </a:p>
          <a:p>
            <a:pPr indent="-139700" lvl="0" marL="342900" marR="0" rtl="0" algn="l">
              <a:spcBef>
                <a:spcPts val="0"/>
              </a:spcBef>
              <a:spcAft>
                <a:spcPts val="0"/>
              </a:spcAft>
              <a:buClr>
                <a:schemeClr val="dk1"/>
              </a:buClr>
              <a:buSzPts val="3200"/>
              <a:buFont typeface="Arial"/>
              <a:buNone/>
            </a:pPr>
            <a:r>
              <a:rPr lang="es-ES" sz="2400"/>
              <a:t>d. Última semana de abril del 2019.</a:t>
            </a:r>
            <a:endParaRPr b="0" i="0" sz="2400" u="none" cap="none" strike="noStrike">
              <a:solidFill>
                <a:schemeClr val="dk1"/>
              </a:solidFill>
              <a:latin typeface="Calibri"/>
              <a:ea typeface="Calibri"/>
              <a:cs typeface="Calibri"/>
              <a:sym typeface="Calibri"/>
            </a:endParaRPr>
          </a:p>
        </p:txBody>
      </p:sp>
      <p:sp>
        <p:nvSpPr>
          <p:cNvPr id="442" name="Google Shape;442;p49"/>
          <p:cNvSpPr txBox="1"/>
          <p:nvPr>
            <p:ph idx="12" type="sldNum"/>
          </p:nvPr>
        </p:nvSpPr>
        <p:spPr>
          <a:xfrm>
            <a:off x="6553200" y="6356350"/>
            <a:ext cx="21336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s-ES"/>
              <a:t>‹#›</a:t>
            </a:fld>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46" name="Shape 446"/>
        <p:cNvGrpSpPr/>
        <p:nvPr/>
      </p:nvGrpSpPr>
      <p:grpSpPr>
        <a:xfrm>
          <a:off x="0" y="0"/>
          <a:ext cx="0" cy="0"/>
          <a:chOff x="0" y="0"/>
          <a:chExt cx="0" cy="0"/>
        </a:xfrm>
      </p:grpSpPr>
      <p:grpSp>
        <p:nvGrpSpPr>
          <p:cNvPr id="447" name="Google Shape;447;p50"/>
          <p:cNvGrpSpPr/>
          <p:nvPr/>
        </p:nvGrpSpPr>
        <p:grpSpPr>
          <a:xfrm>
            <a:off x="0" y="148353"/>
            <a:ext cx="9144000" cy="6695066"/>
            <a:chOff x="0" y="148353"/>
            <a:chExt cx="9144000" cy="6695066"/>
          </a:xfrm>
        </p:grpSpPr>
        <p:pic>
          <p:nvPicPr>
            <p:cNvPr descr="linea.png" id="448" name="Google Shape;448;p50"/>
            <p:cNvPicPr preferRelativeResize="0"/>
            <p:nvPr/>
          </p:nvPicPr>
          <p:blipFill rotWithShape="1">
            <a:blip r:embed="rId3">
              <a:alphaModFix/>
            </a:blip>
            <a:srcRect b="53749" l="0" r="0" t="35030"/>
            <a:stretch/>
          </p:blipFill>
          <p:spPr>
            <a:xfrm>
              <a:off x="0" y="6128054"/>
              <a:ext cx="9144000" cy="715365"/>
            </a:xfrm>
            <a:prstGeom prst="rect">
              <a:avLst/>
            </a:prstGeom>
            <a:noFill/>
            <a:ln>
              <a:noFill/>
            </a:ln>
          </p:spPr>
        </p:pic>
        <p:pic>
          <p:nvPicPr>
            <p:cNvPr id="449" name="Google Shape;449;p50"/>
            <p:cNvPicPr preferRelativeResize="0"/>
            <p:nvPr/>
          </p:nvPicPr>
          <p:blipFill rotWithShape="1">
            <a:blip r:embed="rId4">
              <a:alphaModFix/>
            </a:blip>
            <a:srcRect b="0" l="0" r="0" t="0"/>
            <a:stretch/>
          </p:blipFill>
          <p:spPr>
            <a:xfrm>
              <a:off x="7142238" y="148353"/>
              <a:ext cx="1841500" cy="1130300"/>
            </a:xfrm>
            <a:prstGeom prst="rect">
              <a:avLst/>
            </a:prstGeom>
            <a:noFill/>
            <a:ln>
              <a:noFill/>
            </a:ln>
          </p:spPr>
        </p:pic>
      </p:grpSp>
      <p:sp>
        <p:nvSpPr>
          <p:cNvPr id="450" name="Google Shape;450;p50"/>
          <p:cNvSpPr txBox="1"/>
          <p:nvPr>
            <p:ph idx="1" type="body"/>
          </p:nvPr>
        </p:nvSpPr>
        <p:spPr>
          <a:xfrm>
            <a:off x="457200" y="1600200"/>
            <a:ext cx="8229600" cy="4526100"/>
          </a:xfrm>
          <a:prstGeom prst="rect">
            <a:avLst/>
          </a:prstGeom>
          <a:noFill/>
          <a:ln>
            <a:noFill/>
          </a:ln>
        </p:spPr>
        <p:txBody>
          <a:bodyPr anchorCtr="0" anchor="t" bIns="45700" lIns="91425" spcFirstLastPara="1" rIns="91425" wrap="square" tIns="45700">
            <a:noAutofit/>
          </a:bodyPr>
          <a:lstStyle/>
          <a:p>
            <a:pPr indent="-139700" lvl="0" marL="342900" marR="0" rtl="0" algn="l">
              <a:spcBef>
                <a:spcPts val="0"/>
              </a:spcBef>
              <a:spcAft>
                <a:spcPts val="0"/>
              </a:spcAft>
              <a:buClr>
                <a:schemeClr val="dk1"/>
              </a:buClr>
              <a:buSzPts val="3200"/>
              <a:buFont typeface="Arial"/>
              <a:buNone/>
            </a:pPr>
            <a:r>
              <a:rPr lang="es-ES" sz="2400"/>
              <a:t>e. Educación para la Salud, Etimologías Grecolatinas del Español, Literatura Universal y Lengua Extranjera. </a:t>
            </a:r>
            <a:endParaRPr sz="2400"/>
          </a:p>
          <a:p>
            <a:pPr indent="-139700" lvl="0" marL="342900" marR="0" rtl="0" algn="l">
              <a:spcBef>
                <a:spcPts val="0"/>
              </a:spcBef>
              <a:spcAft>
                <a:spcPts val="0"/>
              </a:spcAft>
              <a:buClr>
                <a:schemeClr val="dk1"/>
              </a:buClr>
              <a:buSzPts val="3200"/>
              <a:buFont typeface="Arial"/>
              <a:buNone/>
            </a:pPr>
            <a:r>
              <a:rPr lang="es-ES" sz="2400"/>
              <a:t>f. Fuentes de apoyo.</a:t>
            </a:r>
            <a:endParaRPr sz="2400"/>
          </a:p>
          <a:p>
            <a:pPr indent="-139700" lvl="0" marL="342900" marR="0" rtl="0" algn="l">
              <a:spcBef>
                <a:spcPts val="0"/>
              </a:spcBef>
              <a:spcAft>
                <a:spcPts val="0"/>
              </a:spcAft>
              <a:buClr>
                <a:schemeClr val="dk1"/>
              </a:buClr>
              <a:buSzPts val="1100"/>
              <a:buFont typeface="Arial"/>
              <a:buNone/>
            </a:pPr>
            <a:r>
              <a:rPr lang="es-ES" sz="2400"/>
              <a:t>Mateos M.(1974). Etimologías grecolatinas del español. México: Editorial Esfinge, 8ª edición. </a:t>
            </a:r>
            <a:endParaRPr sz="2400"/>
          </a:p>
          <a:p>
            <a:pPr indent="-139700" lvl="0" marL="342900" marR="0" rtl="0" algn="l">
              <a:spcBef>
                <a:spcPts val="0"/>
              </a:spcBef>
              <a:spcAft>
                <a:spcPts val="0"/>
              </a:spcAft>
              <a:buClr>
                <a:schemeClr val="dk1"/>
              </a:buClr>
              <a:buSzPts val="1100"/>
              <a:buFont typeface="Arial"/>
              <a:buNone/>
            </a:pPr>
            <a:r>
              <a:rPr lang="es-ES" sz="2400"/>
              <a:t>Sitio web: http://etimologias.dechile.net/</a:t>
            </a:r>
            <a:endParaRPr sz="2400"/>
          </a:p>
          <a:p>
            <a:pPr indent="-139700" lvl="0" marL="342900" marR="0" rtl="0" algn="l">
              <a:spcBef>
                <a:spcPts val="0"/>
              </a:spcBef>
              <a:spcAft>
                <a:spcPts val="0"/>
              </a:spcAft>
              <a:buClr>
                <a:schemeClr val="dk1"/>
              </a:buClr>
              <a:buSzPts val="1100"/>
              <a:buFont typeface="Arial"/>
              <a:buNone/>
            </a:pPr>
            <a:r>
              <a:rPr lang="es-ES" sz="2400"/>
              <a:t>http://www.rae.es/</a:t>
            </a:r>
            <a:endParaRPr sz="2400"/>
          </a:p>
          <a:p>
            <a:pPr indent="-139700" lvl="0" marL="342900" marR="0" rtl="0" algn="l">
              <a:spcBef>
                <a:spcPts val="0"/>
              </a:spcBef>
              <a:spcAft>
                <a:spcPts val="0"/>
              </a:spcAft>
              <a:buClr>
                <a:schemeClr val="dk1"/>
              </a:buClr>
              <a:buSzPts val="1100"/>
              <a:buFont typeface="Arial"/>
              <a:buNone/>
            </a:pPr>
            <a:r>
              <a:rPr lang="es-ES" sz="2400"/>
              <a:t>O'Dell, F., Broadhead, A., &amp; University of Cambridge. (2015). Objective advanced.</a:t>
            </a:r>
            <a:endParaRPr sz="2400"/>
          </a:p>
          <a:p>
            <a:pPr indent="-139700" lvl="0" marL="342900" marR="0" rtl="0" algn="l">
              <a:spcBef>
                <a:spcPts val="0"/>
              </a:spcBef>
              <a:spcAft>
                <a:spcPts val="0"/>
              </a:spcAft>
              <a:buClr>
                <a:schemeClr val="dk1"/>
              </a:buClr>
              <a:buSzPts val="1100"/>
              <a:buFont typeface="Arial"/>
              <a:buNone/>
            </a:pPr>
            <a:r>
              <a:rPr lang="es-ES" sz="2400"/>
              <a:t>Higashida, H. B. Y. (2001). Atlas de anatomía humana. México: McGraw-Hill/Interamericana de México.</a:t>
            </a:r>
            <a:endParaRPr sz="2400"/>
          </a:p>
          <a:p>
            <a:pPr indent="-139700" lvl="0" marL="342900" marR="0" rtl="0" algn="l">
              <a:spcBef>
                <a:spcPts val="0"/>
              </a:spcBef>
              <a:spcAft>
                <a:spcPts val="0"/>
              </a:spcAft>
              <a:buClr>
                <a:schemeClr val="dk1"/>
              </a:buClr>
              <a:buSzPts val="1100"/>
              <a:buFont typeface="Arial"/>
              <a:buNone/>
            </a:pPr>
            <a:r>
              <a:t/>
            </a:r>
            <a:endParaRPr sz="2400"/>
          </a:p>
          <a:p>
            <a:pPr indent="-139700" lvl="0" marL="342900" marR="0" rtl="0" algn="l">
              <a:spcBef>
                <a:spcPts val="0"/>
              </a:spcBef>
              <a:spcAft>
                <a:spcPts val="0"/>
              </a:spcAft>
              <a:buClr>
                <a:schemeClr val="dk1"/>
              </a:buClr>
              <a:buSzPts val="3200"/>
              <a:buFont typeface="Arial"/>
              <a:buNone/>
            </a:pPr>
            <a:r>
              <a:t/>
            </a:r>
            <a:endParaRPr sz="2400"/>
          </a:p>
        </p:txBody>
      </p:sp>
      <p:sp>
        <p:nvSpPr>
          <p:cNvPr id="451" name="Google Shape;451;p50"/>
          <p:cNvSpPr txBox="1"/>
          <p:nvPr>
            <p:ph idx="12" type="sldNum"/>
          </p:nvPr>
        </p:nvSpPr>
        <p:spPr>
          <a:xfrm>
            <a:off x="6553200" y="6356350"/>
            <a:ext cx="21336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s-ES"/>
              <a:t>‹#›</a:t>
            </a:fld>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55" name="Shape 455"/>
        <p:cNvGrpSpPr/>
        <p:nvPr/>
      </p:nvGrpSpPr>
      <p:grpSpPr>
        <a:xfrm>
          <a:off x="0" y="0"/>
          <a:ext cx="0" cy="0"/>
          <a:chOff x="0" y="0"/>
          <a:chExt cx="0" cy="0"/>
        </a:xfrm>
      </p:grpSpPr>
      <p:grpSp>
        <p:nvGrpSpPr>
          <p:cNvPr id="456" name="Google Shape;456;p51"/>
          <p:cNvGrpSpPr/>
          <p:nvPr/>
        </p:nvGrpSpPr>
        <p:grpSpPr>
          <a:xfrm>
            <a:off x="0" y="148353"/>
            <a:ext cx="9144000" cy="6695066"/>
            <a:chOff x="0" y="148353"/>
            <a:chExt cx="9144000" cy="6695066"/>
          </a:xfrm>
        </p:grpSpPr>
        <p:pic>
          <p:nvPicPr>
            <p:cNvPr descr="linea.png" id="457" name="Google Shape;457;p51"/>
            <p:cNvPicPr preferRelativeResize="0"/>
            <p:nvPr/>
          </p:nvPicPr>
          <p:blipFill rotWithShape="1">
            <a:blip r:embed="rId3">
              <a:alphaModFix/>
            </a:blip>
            <a:srcRect b="53749" l="0" r="0" t="35030"/>
            <a:stretch/>
          </p:blipFill>
          <p:spPr>
            <a:xfrm>
              <a:off x="0" y="6128054"/>
              <a:ext cx="9144000" cy="715365"/>
            </a:xfrm>
            <a:prstGeom prst="rect">
              <a:avLst/>
            </a:prstGeom>
            <a:noFill/>
            <a:ln>
              <a:noFill/>
            </a:ln>
          </p:spPr>
        </p:pic>
        <p:pic>
          <p:nvPicPr>
            <p:cNvPr id="458" name="Google Shape;458;p51"/>
            <p:cNvPicPr preferRelativeResize="0"/>
            <p:nvPr/>
          </p:nvPicPr>
          <p:blipFill rotWithShape="1">
            <a:blip r:embed="rId4">
              <a:alphaModFix/>
            </a:blip>
            <a:srcRect b="0" l="0" r="0" t="0"/>
            <a:stretch/>
          </p:blipFill>
          <p:spPr>
            <a:xfrm>
              <a:off x="7142238" y="148353"/>
              <a:ext cx="1841500" cy="1130300"/>
            </a:xfrm>
            <a:prstGeom prst="rect">
              <a:avLst/>
            </a:prstGeom>
            <a:noFill/>
            <a:ln>
              <a:noFill/>
            </a:ln>
          </p:spPr>
        </p:pic>
      </p:grpSp>
      <p:sp>
        <p:nvSpPr>
          <p:cNvPr id="459" name="Google Shape;459;p5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SzPts val="4400"/>
              <a:buFont typeface="Calibri"/>
              <a:buNone/>
            </a:pPr>
            <a:r>
              <a:t/>
            </a:r>
            <a:endParaRPr b="0" i="0" sz="4400" u="none" cap="none" strike="noStrike">
              <a:solidFill>
                <a:schemeClr val="dk1"/>
              </a:solidFill>
              <a:latin typeface="Calibri"/>
              <a:ea typeface="Calibri"/>
              <a:cs typeface="Calibri"/>
              <a:sym typeface="Calibri"/>
            </a:endParaRPr>
          </a:p>
        </p:txBody>
      </p:sp>
      <p:sp>
        <p:nvSpPr>
          <p:cNvPr id="460" name="Google Shape;460;p51"/>
          <p:cNvSpPr txBox="1"/>
          <p:nvPr>
            <p:ph idx="1" type="body"/>
          </p:nvPr>
        </p:nvSpPr>
        <p:spPr>
          <a:xfrm>
            <a:off x="457200" y="1600200"/>
            <a:ext cx="8229600" cy="4526100"/>
          </a:xfrm>
          <a:prstGeom prst="rect">
            <a:avLst/>
          </a:prstGeom>
          <a:noFill/>
          <a:ln>
            <a:noFill/>
          </a:ln>
        </p:spPr>
        <p:txBody>
          <a:bodyPr anchorCtr="0" anchor="t" bIns="45700" lIns="91425" spcFirstLastPara="1" rIns="91425" wrap="square" tIns="45700">
            <a:noAutofit/>
          </a:bodyPr>
          <a:lstStyle/>
          <a:p>
            <a:pPr indent="-139700" lvl="0" marL="342900" marR="0" rtl="0" algn="l">
              <a:spcBef>
                <a:spcPts val="0"/>
              </a:spcBef>
              <a:spcAft>
                <a:spcPts val="0"/>
              </a:spcAft>
              <a:buClr>
                <a:schemeClr val="dk1"/>
              </a:buClr>
              <a:buSzPts val="3200"/>
              <a:buFont typeface="Arial"/>
              <a:buNone/>
            </a:pPr>
            <a:r>
              <a:rPr lang="es-ES"/>
              <a:t>g. Justificación de la actividad. </a:t>
            </a:r>
            <a:endParaRPr/>
          </a:p>
          <a:p>
            <a:pPr indent="-139700" lvl="0" marL="342900" marR="0" rtl="0" algn="l">
              <a:spcBef>
                <a:spcPts val="0"/>
              </a:spcBef>
              <a:spcAft>
                <a:spcPts val="0"/>
              </a:spcAft>
              <a:buClr>
                <a:schemeClr val="dk1"/>
              </a:buClr>
              <a:buSzPts val="3200"/>
              <a:buFont typeface="Arial"/>
              <a:buNone/>
            </a:pPr>
            <a:r>
              <a:t/>
            </a:r>
            <a:endParaRPr/>
          </a:p>
          <a:p>
            <a:pPr indent="-139700" lvl="0" marL="342900" marR="0" rtl="0" algn="l">
              <a:spcBef>
                <a:spcPts val="0"/>
              </a:spcBef>
              <a:spcAft>
                <a:spcPts val="0"/>
              </a:spcAft>
              <a:buClr>
                <a:schemeClr val="dk1"/>
              </a:buClr>
              <a:buSzPts val="3200"/>
              <a:buFont typeface="Arial"/>
              <a:buNone/>
            </a:pPr>
            <a:r>
              <a:rPr lang="es-ES"/>
              <a:t>Que las alumnas reconozcan que las asignaturas del plan de estudios están interrelacionadas de manera </a:t>
            </a:r>
            <a:r>
              <a:rPr lang="es-ES"/>
              <a:t>intrínseca en el área de humanidades y en la de ciencias. En este caso, desde el léxico técnico-médico desde los albores de la medicina griega, en el Español y en el Inglés. </a:t>
            </a:r>
            <a:r>
              <a:rPr lang="es-ES"/>
              <a:t> </a:t>
            </a:r>
            <a:endParaRPr b="0" i="0" sz="3200" u="none" cap="none" strike="noStrike">
              <a:solidFill>
                <a:schemeClr val="dk1"/>
              </a:solidFill>
              <a:latin typeface="Calibri"/>
              <a:ea typeface="Calibri"/>
              <a:cs typeface="Calibri"/>
              <a:sym typeface="Calibri"/>
            </a:endParaRPr>
          </a:p>
        </p:txBody>
      </p:sp>
      <p:sp>
        <p:nvSpPr>
          <p:cNvPr id="461" name="Google Shape;461;p51"/>
          <p:cNvSpPr txBox="1"/>
          <p:nvPr>
            <p:ph idx="12" type="sldNum"/>
          </p:nvPr>
        </p:nvSpPr>
        <p:spPr>
          <a:xfrm>
            <a:off x="6553200" y="6356350"/>
            <a:ext cx="21336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s-ES"/>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4" name="Shape 114"/>
        <p:cNvGrpSpPr/>
        <p:nvPr/>
      </p:nvGrpSpPr>
      <p:grpSpPr>
        <a:xfrm>
          <a:off x="0" y="0"/>
          <a:ext cx="0" cy="0"/>
          <a:chOff x="0" y="0"/>
          <a:chExt cx="0" cy="0"/>
        </a:xfrm>
      </p:grpSpPr>
      <p:grpSp>
        <p:nvGrpSpPr>
          <p:cNvPr id="115" name="Google Shape;115;p16"/>
          <p:cNvGrpSpPr/>
          <p:nvPr/>
        </p:nvGrpSpPr>
        <p:grpSpPr>
          <a:xfrm>
            <a:off x="0" y="148353"/>
            <a:ext cx="9144000" cy="6695066"/>
            <a:chOff x="0" y="148353"/>
            <a:chExt cx="9144000" cy="6695066"/>
          </a:xfrm>
        </p:grpSpPr>
        <p:pic>
          <p:nvPicPr>
            <p:cNvPr descr="linea.png" id="116" name="Google Shape;116;p16"/>
            <p:cNvPicPr preferRelativeResize="0"/>
            <p:nvPr/>
          </p:nvPicPr>
          <p:blipFill rotWithShape="1">
            <a:blip r:embed="rId3">
              <a:alphaModFix/>
            </a:blip>
            <a:srcRect b="53749" l="0" r="0" t="35031"/>
            <a:stretch/>
          </p:blipFill>
          <p:spPr>
            <a:xfrm>
              <a:off x="0" y="6128054"/>
              <a:ext cx="9144000" cy="715365"/>
            </a:xfrm>
            <a:prstGeom prst="rect">
              <a:avLst/>
            </a:prstGeom>
            <a:noFill/>
            <a:ln>
              <a:noFill/>
            </a:ln>
          </p:spPr>
        </p:pic>
        <p:pic>
          <p:nvPicPr>
            <p:cNvPr id="117" name="Google Shape;117;p16"/>
            <p:cNvPicPr preferRelativeResize="0"/>
            <p:nvPr/>
          </p:nvPicPr>
          <p:blipFill rotWithShape="1">
            <a:blip r:embed="rId4">
              <a:alphaModFix/>
            </a:blip>
            <a:srcRect b="0" l="0" r="0" t="0"/>
            <a:stretch/>
          </p:blipFill>
          <p:spPr>
            <a:xfrm>
              <a:off x="7142238" y="148353"/>
              <a:ext cx="1841500" cy="1130300"/>
            </a:xfrm>
            <a:prstGeom prst="rect">
              <a:avLst/>
            </a:prstGeom>
            <a:noFill/>
            <a:ln>
              <a:noFill/>
            </a:ln>
          </p:spPr>
        </p:pic>
      </p:grpSp>
      <p:sp>
        <p:nvSpPr>
          <p:cNvPr id="118" name="Google Shape;118;p1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SzPts val="4400"/>
              <a:buFont typeface="Calibri"/>
              <a:buNone/>
            </a:pPr>
            <a:r>
              <a:t/>
            </a:r>
            <a:endParaRPr b="0" i="0" sz="4400" u="none" cap="none" strike="noStrike">
              <a:solidFill>
                <a:schemeClr val="dk1"/>
              </a:solidFill>
              <a:latin typeface="Calibri"/>
              <a:ea typeface="Calibri"/>
              <a:cs typeface="Calibri"/>
              <a:sym typeface="Calibri"/>
            </a:endParaRPr>
          </a:p>
        </p:txBody>
      </p:sp>
      <p:sp>
        <p:nvSpPr>
          <p:cNvPr id="119" name="Google Shape;119;p16"/>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marR="0" rtl="0" algn="l">
              <a:spcBef>
                <a:spcPts val="0"/>
              </a:spcBef>
              <a:spcAft>
                <a:spcPts val="0"/>
              </a:spcAft>
              <a:buClr>
                <a:schemeClr val="dk1"/>
              </a:buClr>
              <a:buSzPts val="3200"/>
              <a:buFont typeface="Arial"/>
              <a:buChar char="•"/>
            </a:pPr>
            <a:r>
              <a:rPr b="0" i="0" lang="es-ES" sz="3200" u="none" cap="none" strike="noStrike">
                <a:solidFill>
                  <a:schemeClr val="dk1"/>
                </a:solidFill>
                <a:latin typeface="Calibri"/>
                <a:ea typeface="Calibri"/>
                <a:cs typeface="Calibri"/>
                <a:sym typeface="Calibri"/>
              </a:rPr>
              <a:t>Nombre del </a:t>
            </a:r>
            <a:r>
              <a:rPr lang="es-ES"/>
              <a:t>P</a:t>
            </a:r>
            <a:r>
              <a:rPr b="0" i="0" lang="es-ES" sz="3200" u="none" cap="none" strike="noStrike">
                <a:solidFill>
                  <a:schemeClr val="dk1"/>
                </a:solidFill>
                <a:latin typeface="Calibri"/>
                <a:ea typeface="Calibri"/>
                <a:cs typeface="Calibri"/>
                <a:sym typeface="Calibri"/>
              </a:rPr>
              <a:t>ortafolio </a:t>
            </a:r>
            <a:r>
              <a:rPr lang="es-ES"/>
              <a:t>V</a:t>
            </a:r>
            <a:r>
              <a:rPr b="0" i="0" lang="es-ES" sz="3200" u="none" cap="none" strike="noStrike">
                <a:solidFill>
                  <a:schemeClr val="dk1"/>
                </a:solidFill>
                <a:latin typeface="Calibri"/>
                <a:ea typeface="Calibri"/>
                <a:cs typeface="Calibri"/>
                <a:sym typeface="Calibri"/>
              </a:rPr>
              <a:t>irtual de </a:t>
            </a:r>
            <a:r>
              <a:rPr lang="es-ES"/>
              <a:t>E</a:t>
            </a:r>
            <a:r>
              <a:rPr b="0" i="0" lang="es-ES" sz="3200" u="none" cap="none" strike="noStrike">
                <a:solidFill>
                  <a:schemeClr val="dk1"/>
                </a:solidFill>
                <a:latin typeface="Calibri"/>
                <a:ea typeface="Calibri"/>
                <a:cs typeface="Calibri"/>
                <a:sym typeface="Calibri"/>
              </a:rPr>
              <a:t>videncias. _P_Interdisc_Ed_Salud_EG_LE_01__06_18,</a:t>
            </a:r>
            <a:br>
              <a:rPr b="0" i="0" lang="es-ES" sz="3200" u="none" cap="none" strike="noStrike">
                <a:solidFill>
                  <a:schemeClr val="dk1"/>
                </a:solidFill>
                <a:latin typeface="Calibri"/>
                <a:ea typeface="Calibri"/>
                <a:cs typeface="Calibri"/>
                <a:sym typeface="Calibri"/>
              </a:rPr>
            </a:br>
            <a:r>
              <a:rPr b="0" i="0" lang="es-ES" sz="3200" u="none" cap="none" strike="noStrike">
                <a:solidFill>
                  <a:schemeClr val="dk1"/>
                </a:solidFill>
                <a:latin typeface="Calibri"/>
                <a:ea typeface="Calibri"/>
                <a:cs typeface="Calibri"/>
                <a:sym typeface="Calibri"/>
              </a:rPr>
              <a:t>equipo </a:t>
            </a:r>
            <a:r>
              <a:rPr lang="es-ES"/>
              <a:t>5</a:t>
            </a:r>
            <a:r>
              <a:rPr b="0" i="0" lang="es-ES" sz="3200" u="none" cap="none" strike="noStrike">
                <a:solidFill>
                  <a:schemeClr val="dk1"/>
                </a:solidFill>
                <a:latin typeface="Calibri"/>
                <a:ea typeface="Calibri"/>
                <a:cs typeface="Calibri"/>
                <a:sym typeface="Calibri"/>
              </a:rPr>
              <a:t>.</a:t>
            </a:r>
            <a:endParaRPr/>
          </a:p>
          <a:p>
            <a:pPr indent="-342900" lvl="0" marL="342900" marR="0" rtl="0" algn="l">
              <a:spcBef>
                <a:spcPts val="640"/>
              </a:spcBef>
              <a:spcAft>
                <a:spcPts val="0"/>
              </a:spcAft>
              <a:buClr>
                <a:schemeClr val="dk1"/>
              </a:buClr>
              <a:buSzPts val="3200"/>
              <a:buFont typeface="Arial"/>
              <a:buChar char="•"/>
            </a:pPr>
            <a:r>
              <a:rPr b="0" i="0" lang="es-ES" sz="3200" u="none" cap="none" strike="noStrike">
                <a:solidFill>
                  <a:schemeClr val="dk1"/>
                </a:solidFill>
                <a:latin typeface="Calibri"/>
                <a:ea typeface="Calibri"/>
                <a:cs typeface="Calibri"/>
                <a:sym typeface="Calibri"/>
              </a:rPr>
              <a:t>PROYECTO CONEXIONES ETAPA </a:t>
            </a:r>
            <a:r>
              <a:rPr lang="es-ES"/>
              <a:t>2</a:t>
            </a:r>
            <a:endParaRPr/>
          </a:p>
          <a:p>
            <a:pPr indent="0" lvl="0" marL="342900" marR="0" rtl="0" algn="l">
              <a:spcBef>
                <a:spcPts val="640"/>
              </a:spcBef>
              <a:spcAft>
                <a:spcPts val="0"/>
              </a:spcAft>
              <a:buNone/>
            </a:pPr>
            <a:r>
              <a:t/>
            </a:r>
            <a:endParaRPr b="0" i="0" sz="3200" u="none" cap="none" strike="noStrike">
              <a:solidFill>
                <a:schemeClr val="dk1"/>
              </a:solidFill>
              <a:latin typeface="Calibri"/>
              <a:ea typeface="Calibri"/>
              <a:cs typeface="Calibri"/>
              <a:sym typeface="Calibri"/>
            </a:endParaRPr>
          </a:p>
        </p:txBody>
      </p:sp>
      <p:sp>
        <p:nvSpPr>
          <p:cNvPr id="120" name="Google Shape;120;p16"/>
          <p:cNvSpPr txBox="1"/>
          <p:nvPr>
            <p:ph idx="12" type="sldNum"/>
          </p:nvPr>
        </p:nvSpPr>
        <p:spPr>
          <a:xfrm>
            <a:off x="6553200" y="6356350"/>
            <a:ext cx="21336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s-ES"/>
              <a:t>‹#›</a:t>
            </a:fld>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65" name="Shape 465"/>
        <p:cNvGrpSpPr/>
        <p:nvPr/>
      </p:nvGrpSpPr>
      <p:grpSpPr>
        <a:xfrm>
          <a:off x="0" y="0"/>
          <a:ext cx="0" cy="0"/>
          <a:chOff x="0" y="0"/>
          <a:chExt cx="0" cy="0"/>
        </a:xfrm>
      </p:grpSpPr>
      <p:grpSp>
        <p:nvGrpSpPr>
          <p:cNvPr id="466" name="Google Shape;466;p52"/>
          <p:cNvGrpSpPr/>
          <p:nvPr/>
        </p:nvGrpSpPr>
        <p:grpSpPr>
          <a:xfrm>
            <a:off x="0" y="148353"/>
            <a:ext cx="9144000" cy="6695066"/>
            <a:chOff x="0" y="148353"/>
            <a:chExt cx="9144000" cy="6695066"/>
          </a:xfrm>
        </p:grpSpPr>
        <p:pic>
          <p:nvPicPr>
            <p:cNvPr descr="linea.png" id="467" name="Google Shape;467;p52"/>
            <p:cNvPicPr preferRelativeResize="0"/>
            <p:nvPr/>
          </p:nvPicPr>
          <p:blipFill rotWithShape="1">
            <a:blip r:embed="rId3">
              <a:alphaModFix/>
            </a:blip>
            <a:srcRect b="53749" l="0" r="0" t="35030"/>
            <a:stretch/>
          </p:blipFill>
          <p:spPr>
            <a:xfrm>
              <a:off x="0" y="6128054"/>
              <a:ext cx="9144000" cy="715365"/>
            </a:xfrm>
            <a:prstGeom prst="rect">
              <a:avLst/>
            </a:prstGeom>
            <a:noFill/>
            <a:ln>
              <a:noFill/>
            </a:ln>
          </p:spPr>
        </p:pic>
        <p:pic>
          <p:nvPicPr>
            <p:cNvPr id="468" name="Google Shape;468;p52"/>
            <p:cNvPicPr preferRelativeResize="0"/>
            <p:nvPr/>
          </p:nvPicPr>
          <p:blipFill rotWithShape="1">
            <a:blip r:embed="rId4">
              <a:alphaModFix/>
            </a:blip>
            <a:srcRect b="0" l="0" r="0" t="0"/>
            <a:stretch/>
          </p:blipFill>
          <p:spPr>
            <a:xfrm>
              <a:off x="7142238" y="148353"/>
              <a:ext cx="1841500" cy="1130300"/>
            </a:xfrm>
            <a:prstGeom prst="rect">
              <a:avLst/>
            </a:prstGeom>
            <a:noFill/>
            <a:ln>
              <a:noFill/>
            </a:ln>
          </p:spPr>
        </p:pic>
      </p:grpSp>
      <p:sp>
        <p:nvSpPr>
          <p:cNvPr id="469" name="Google Shape;469;p52"/>
          <p:cNvSpPr txBox="1"/>
          <p:nvPr>
            <p:ph idx="1" type="body"/>
          </p:nvPr>
        </p:nvSpPr>
        <p:spPr>
          <a:xfrm>
            <a:off x="140375" y="556600"/>
            <a:ext cx="8229600" cy="4526100"/>
          </a:xfrm>
          <a:prstGeom prst="rect">
            <a:avLst/>
          </a:prstGeom>
          <a:noFill/>
          <a:ln>
            <a:noFill/>
          </a:ln>
        </p:spPr>
        <p:txBody>
          <a:bodyPr anchorCtr="0" anchor="t" bIns="45700" lIns="91425" spcFirstLastPara="1" rIns="91425" wrap="square" tIns="45700">
            <a:noAutofit/>
          </a:bodyPr>
          <a:lstStyle/>
          <a:p>
            <a:pPr indent="-139700" lvl="0" marL="342900" rtl="0" algn="l">
              <a:spcBef>
                <a:spcPts val="0"/>
              </a:spcBef>
              <a:spcAft>
                <a:spcPts val="0"/>
              </a:spcAft>
              <a:buClr>
                <a:schemeClr val="dk1"/>
              </a:buClr>
              <a:buSzPts val="3200"/>
              <a:buFont typeface="Arial"/>
              <a:buNone/>
            </a:pPr>
            <a:r>
              <a:rPr lang="es-ES" sz="3000"/>
              <a:t>h. Descripción de Apertura de la actividad.</a:t>
            </a:r>
            <a:r>
              <a:rPr lang="es-ES"/>
              <a:t> </a:t>
            </a:r>
            <a:endParaRPr/>
          </a:p>
          <a:p>
            <a:pPr indent="-139700" lvl="0" marL="342900" rtl="0" algn="l">
              <a:spcBef>
                <a:spcPts val="0"/>
              </a:spcBef>
              <a:spcAft>
                <a:spcPts val="0"/>
              </a:spcAft>
              <a:buClr>
                <a:schemeClr val="dk1"/>
              </a:buClr>
              <a:buSzPts val="3200"/>
              <a:buFont typeface="Arial"/>
              <a:buNone/>
            </a:pPr>
            <a:r>
              <a:t/>
            </a:r>
            <a:endParaRPr/>
          </a:p>
          <a:p>
            <a:pPr indent="-139700" lvl="0" marL="342900" marR="0" rtl="0" algn="l">
              <a:spcBef>
                <a:spcPts val="0"/>
              </a:spcBef>
              <a:spcAft>
                <a:spcPts val="0"/>
              </a:spcAft>
              <a:buClr>
                <a:schemeClr val="dk1"/>
              </a:buClr>
              <a:buSzPts val="3200"/>
              <a:buFont typeface="Arial"/>
              <a:buNone/>
            </a:pPr>
            <a:r>
              <a:rPr lang="es-ES"/>
              <a:t>De manera general, en cada asignatura y en el grupo elegido, se mencionaron los objetivos </a:t>
            </a:r>
            <a:r>
              <a:rPr lang="es-ES"/>
              <a:t>particulares</a:t>
            </a:r>
            <a:r>
              <a:rPr lang="es-ES"/>
              <a:t> y generales del trabajo de Conexiones. Como actividad conjunta, se trabajó sobre el eje de la terminología </a:t>
            </a:r>
            <a:r>
              <a:rPr lang="es-ES"/>
              <a:t>médica</a:t>
            </a:r>
            <a:r>
              <a:rPr lang="es-ES"/>
              <a:t> en cada una de las </a:t>
            </a:r>
            <a:r>
              <a:rPr lang="es-ES"/>
              <a:t>asignaturas</a:t>
            </a:r>
            <a:r>
              <a:rPr lang="es-ES"/>
              <a:t> y la implicación de la misma de forma particular. </a:t>
            </a:r>
            <a:endParaRPr b="0" i="0" sz="3200" u="none" cap="none" strike="noStrike">
              <a:solidFill>
                <a:schemeClr val="dk1"/>
              </a:solidFill>
              <a:latin typeface="Calibri"/>
              <a:ea typeface="Calibri"/>
              <a:cs typeface="Calibri"/>
              <a:sym typeface="Calibri"/>
            </a:endParaRPr>
          </a:p>
        </p:txBody>
      </p:sp>
      <p:sp>
        <p:nvSpPr>
          <p:cNvPr id="470" name="Google Shape;470;p52"/>
          <p:cNvSpPr txBox="1"/>
          <p:nvPr>
            <p:ph idx="12" type="sldNum"/>
          </p:nvPr>
        </p:nvSpPr>
        <p:spPr>
          <a:xfrm>
            <a:off x="6553200" y="6356350"/>
            <a:ext cx="21336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s-ES"/>
              <a:t>‹#›</a:t>
            </a:fld>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74" name="Shape 474"/>
        <p:cNvGrpSpPr/>
        <p:nvPr/>
      </p:nvGrpSpPr>
      <p:grpSpPr>
        <a:xfrm>
          <a:off x="0" y="0"/>
          <a:ext cx="0" cy="0"/>
          <a:chOff x="0" y="0"/>
          <a:chExt cx="0" cy="0"/>
        </a:xfrm>
      </p:grpSpPr>
      <p:sp>
        <p:nvSpPr>
          <p:cNvPr id="475" name="Google Shape;475;p53"/>
          <p:cNvSpPr txBox="1"/>
          <p:nvPr>
            <p:ph idx="1" type="body"/>
          </p:nvPr>
        </p:nvSpPr>
        <p:spPr>
          <a:xfrm>
            <a:off x="0" y="148350"/>
            <a:ext cx="8229600" cy="4526100"/>
          </a:xfrm>
          <a:prstGeom prst="rect">
            <a:avLst/>
          </a:prstGeom>
          <a:noFill/>
          <a:ln>
            <a:noFill/>
          </a:ln>
        </p:spPr>
        <p:txBody>
          <a:bodyPr anchorCtr="0" anchor="t" bIns="45700" lIns="91425" spcFirstLastPara="1" rIns="91425" wrap="square" tIns="45700">
            <a:noAutofit/>
          </a:bodyPr>
          <a:lstStyle/>
          <a:p>
            <a:pPr indent="-139700" lvl="0" marL="342900" rtl="0" algn="l">
              <a:spcBef>
                <a:spcPts val="0"/>
              </a:spcBef>
              <a:spcAft>
                <a:spcPts val="0"/>
              </a:spcAft>
              <a:buClr>
                <a:schemeClr val="dk1"/>
              </a:buClr>
              <a:buSzPts val="3200"/>
              <a:buFont typeface="Arial"/>
              <a:buNone/>
            </a:pPr>
            <a:r>
              <a:rPr lang="es-ES"/>
              <a:t>i. Descripción del desarrollo de la actividad. </a:t>
            </a:r>
            <a:endParaRPr/>
          </a:p>
          <a:p>
            <a:pPr indent="-139700" lvl="0" marL="342900" rtl="0" algn="l">
              <a:spcBef>
                <a:spcPts val="0"/>
              </a:spcBef>
              <a:spcAft>
                <a:spcPts val="0"/>
              </a:spcAft>
              <a:buClr>
                <a:schemeClr val="dk1"/>
              </a:buClr>
              <a:buSzPts val="3200"/>
              <a:buFont typeface="Arial"/>
              <a:buNone/>
            </a:pPr>
            <a:r>
              <a:t/>
            </a:r>
            <a:endParaRPr/>
          </a:p>
          <a:p>
            <a:pPr indent="-139700" lvl="0" marL="342900" rtl="0" algn="l">
              <a:spcBef>
                <a:spcPts val="0"/>
              </a:spcBef>
              <a:spcAft>
                <a:spcPts val="0"/>
              </a:spcAft>
              <a:buClr>
                <a:schemeClr val="dk1"/>
              </a:buClr>
              <a:buSzPts val="3200"/>
              <a:buFont typeface="Arial"/>
              <a:buNone/>
            </a:pPr>
            <a:r>
              <a:rPr lang="es-ES" sz="2400"/>
              <a:t>En el caso de Etimologías, Educación para la Salud y Literatura Universal, se trabajó sobre la línea que las diapositivas mencionan: Etimologías y Salud: lectura de casos clínicos y </a:t>
            </a:r>
            <a:r>
              <a:rPr lang="es-ES" sz="2400"/>
              <a:t>descomposición</a:t>
            </a:r>
            <a:r>
              <a:rPr lang="es-ES" sz="2400"/>
              <a:t> de palabras; Literatura: lectura sobre la </a:t>
            </a:r>
            <a:r>
              <a:rPr lang="es-ES" sz="2400"/>
              <a:t>tuberculosis</a:t>
            </a:r>
            <a:r>
              <a:rPr lang="es-ES" sz="2400"/>
              <a:t>; Lengua Extranjera: Unidad de </a:t>
            </a:r>
            <a:r>
              <a:rPr i="1" lang="es-ES" sz="2400"/>
              <a:t>Health Matters</a:t>
            </a:r>
            <a:r>
              <a:rPr lang="es-ES" sz="2400"/>
              <a:t>, en el caso específico de Lengua Extranjera se tuvo el inconveniente de los grupos antes mencionado. Las evidencias son los exámenes de unidad y las actividades de diapositivas y en los cuadernos de las alumnas. Las herramientas fueron los cuadernos, hojas impresas, las Chromebooks y la pantalla</a:t>
            </a:r>
            <a:endParaRPr sz="2400"/>
          </a:p>
        </p:txBody>
      </p:sp>
      <p:grpSp>
        <p:nvGrpSpPr>
          <p:cNvPr id="476" name="Google Shape;476;p53"/>
          <p:cNvGrpSpPr/>
          <p:nvPr/>
        </p:nvGrpSpPr>
        <p:grpSpPr>
          <a:xfrm>
            <a:off x="0" y="148353"/>
            <a:ext cx="9144000" cy="6695066"/>
            <a:chOff x="0" y="148353"/>
            <a:chExt cx="9144000" cy="6695066"/>
          </a:xfrm>
        </p:grpSpPr>
        <p:pic>
          <p:nvPicPr>
            <p:cNvPr descr="linea.png" id="477" name="Google Shape;477;p53"/>
            <p:cNvPicPr preferRelativeResize="0"/>
            <p:nvPr/>
          </p:nvPicPr>
          <p:blipFill rotWithShape="1">
            <a:blip r:embed="rId3">
              <a:alphaModFix/>
            </a:blip>
            <a:srcRect b="53749" l="0" r="0" t="35030"/>
            <a:stretch/>
          </p:blipFill>
          <p:spPr>
            <a:xfrm>
              <a:off x="0" y="6128054"/>
              <a:ext cx="9144000" cy="715365"/>
            </a:xfrm>
            <a:prstGeom prst="rect">
              <a:avLst/>
            </a:prstGeom>
            <a:noFill/>
            <a:ln>
              <a:noFill/>
            </a:ln>
          </p:spPr>
        </p:pic>
        <p:pic>
          <p:nvPicPr>
            <p:cNvPr id="478" name="Google Shape;478;p53"/>
            <p:cNvPicPr preferRelativeResize="0"/>
            <p:nvPr/>
          </p:nvPicPr>
          <p:blipFill rotWithShape="1">
            <a:blip r:embed="rId4">
              <a:alphaModFix/>
            </a:blip>
            <a:srcRect b="0" l="0" r="0" t="0"/>
            <a:stretch/>
          </p:blipFill>
          <p:spPr>
            <a:xfrm>
              <a:off x="7142238" y="148353"/>
              <a:ext cx="1841500" cy="1130300"/>
            </a:xfrm>
            <a:prstGeom prst="rect">
              <a:avLst/>
            </a:prstGeom>
            <a:noFill/>
            <a:ln>
              <a:noFill/>
            </a:ln>
          </p:spPr>
        </p:pic>
      </p:grpSp>
      <p:sp>
        <p:nvSpPr>
          <p:cNvPr id="479" name="Google Shape;479;p53"/>
          <p:cNvSpPr txBox="1"/>
          <p:nvPr>
            <p:ph idx="12" type="sldNum"/>
          </p:nvPr>
        </p:nvSpPr>
        <p:spPr>
          <a:xfrm>
            <a:off x="6553200" y="6356350"/>
            <a:ext cx="21336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s-ES"/>
              <a:t>‹#›</a:t>
            </a:fld>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83" name="Shape 483"/>
        <p:cNvGrpSpPr/>
        <p:nvPr/>
      </p:nvGrpSpPr>
      <p:grpSpPr>
        <a:xfrm>
          <a:off x="0" y="0"/>
          <a:ext cx="0" cy="0"/>
          <a:chOff x="0" y="0"/>
          <a:chExt cx="0" cy="0"/>
        </a:xfrm>
      </p:grpSpPr>
      <p:grpSp>
        <p:nvGrpSpPr>
          <p:cNvPr id="484" name="Google Shape;484;p54"/>
          <p:cNvGrpSpPr/>
          <p:nvPr/>
        </p:nvGrpSpPr>
        <p:grpSpPr>
          <a:xfrm>
            <a:off x="0" y="148353"/>
            <a:ext cx="9144000" cy="6695066"/>
            <a:chOff x="0" y="148353"/>
            <a:chExt cx="9144000" cy="6695066"/>
          </a:xfrm>
        </p:grpSpPr>
        <p:pic>
          <p:nvPicPr>
            <p:cNvPr descr="linea.png" id="485" name="Google Shape;485;p54"/>
            <p:cNvPicPr preferRelativeResize="0"/>
            <p:nvPr/>
          </p:nvPicPr>
          <p:blipFill rotWithShape="1">
            <a:blip r:embed="rId3">
              <a:alphaModFix/>
            </a:blip>
            <a:srcRect b="53749" l="0" r="0" t="35030"/>
            <a:stretch/>
          </p:blipFill>
          <p:spPr>
            <a:xfrm>
              <a:off x="0" y="6128054"/>
              <a:ext cx="9144000" cy="715365"/>
            </a:xfrm>
            <a:prstGeom prst="rect">
              <a:avLst/>
            </a:prstGeom>
            <a:noFill/>
            <a:ln>
              <a:noFill/>
            </a:ln>
          </p:spPr>
        </p:pic>
        <p:pic>
          <p:nvPicPr>
            <p:cNvPr id="486" name="Google Shape;486;p54"/>
            <p:cNvPicPr preferRelativeResize="0"/>
            <p:nvPr/>
          </p:nvPicPr>
          <p:blipFill rotWithShape="1">
            <a:blip r:embed="rId4">
              <a:alphaModFix/>
            </a:blip>
            <a:srcRect b="0" l="0" r="0" t="0"/>
            <a:stretch/>
          </p:blipFill>
          <p:spPr>
            <a:xfrm>
              <a:off x="7142238" y="148353"/>
              <a:ext cx="1841500" cy="1130300"/>
            </a:xfrm>
            <a:prstGeom prst="rect">
              <a:avLst/>
            </a:prstGeom>
            <a:noFill/>
            <a:ln>
              <a:noFill/>
            </a:ln>
          </p:spPr>
        </p:pic>
      </p:grpSp>
      <p:sp>
        <p:nvSpPr>
          <p:cNvPr id="487" name="Google Shape;487;p54"/>
          <p:cNvSpPr txBox="1"/>
          <p:nvPr>
            <p:ph idx="12" type="sldNum"/>
          </p:nvPr>
        </p:nvSpPr>
        <p:spPr>
          <a:xfrm>
            <a:off x="6553200" y="6356350"/>
            <a:ext cx="21336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s-ES"/>
              <a:t>‹#›</a:t>
            </a:fld>
            <a:endParaRPr/>
          </a:p>
        </p:txBody>
      </p:sp>
      <p:sp>
        <p:nvSpPr>
          <p:cNvPr id="488" name="Google Shape;488;p54"/>
          <p:cNvSpPr txBox="1"/>
          <p:nvPr>
            <p:ph idx="1" type="body"/>
          </p:nvPr>
        </p:nvSpPr>
        <p:spPr>
          <a:xfrm>
            <a:off x="0" y="148350"/>
            <a:ext cx="8229600" cy="4526100"/>
          </a:xfrm>
          <a:prstGeom prst="rect">
            <a:avLst/>
          </a:prstGeom>
          <a:noFill/>
          <a:ln>
            <a:noFill/>
          </a:ln>
        </p:spPr>
        <p:txBody>
          <a:bodyPr anchorCtr="0" anchor="t" bIns="45700" lIns="91425" spcFirstLastPara="1" rIns="91425" wrap="square" tIns="45700">
            <a:noAutofit/>
          </a:bodyPr>
          <a:lstStyle/>
          <a:p>
            <a:pPr indent="-139700" lvl="0" marL="342900" rtl="0" algn="l">
              <a:spcBef>
                <a:spcPts val="0"/>
              </a:spcBef>
              <a:spcAft>
                <a:spcPts val="0"/>
              </a:spcAft>
              <a:buClr>
                <a:schemeClr val="dk1"/>
              </a:buClr>
              <a:buSzPts val="3200"/>
              <a:buFont typeface="Arial"/>
              <a:buNone/>
            </a:pPr>
            <a:r>
              <a:rPr lang="es-ES"/>
              <a:t>j</a:t>
            </a:r>
            <a:r>
              <a:rPr lang="es-ES"/>
              <a:t>. Descripción del cierre de la actividad. </a:t>
            </a:r>
            <a:endParaRPr/>
          </a:p>
          <a:p>
            <a:pPr indent="-139700" lvl="0" marL="342900" rtl="0" algn="l">
              <a:spcBef>
                <a:spcPts val="0"/>
              </a:spcBef>
              <a:spcAft>
                <a:spcPts val="0"/>
              </a:spcAft>
              <a:buClr>
                <a:schemeClr val="dk1"/>
              </a:buClr>
              <a:buSzPts val="3200"/>
              <a:buFont typeface="Arial"/>
              <a:buNone/>
            </a:pPr>
            <a:r>
              <a:t/>
            </a:r>
            <a:endParaRPr/>
          </a:p>
          <a:p>
            <a:pPr indent="-139700" lvl="0" marL="342900" rtl="0" algn="l">
              <a:spcBef>
                <a:spcPts val="0"/>
              </a:spcBef>
              <a:spcAft>
                <a:spcPts val="0"/>
              </a:spcAft>
              <a:buClr>
                <a:schemeClr val="dk1"/>
              </a:buClr>
              <a:buSzPts val="3200"/>
              <a:buFont typeface="Arial"/>
              <a:buNone/>
            </a:pPr>
            <a:r>
              <a:rPr lang="es-ES" sz="2400"/>
              <a:t>En el caso de Etimologías, Educación para la Salud y Literatura Universal, se trabajó sobre adecuadamente: Etimologías y Salud: lectura de casos clínicos y descomposición de palabras en sus </a:t>
            </a:r>
            <a:r>
              <a:rPr lang="es-ES" sz="2400"/>
              <a:t>cuadernos</a:t>
            </a:r>
            <a:r>
              <a:rPr lang="es-ES" sz="2400"/>
              <a:t>, glosarios y los exámenes; Literatura: lectura sobre la tuberculosis trabajo impreso; Lengua Extranjera: Unidad de </a:t>
            </a:r>
            <a:r>
              <a:rPr i="1" lang="es-ES" sz="2400"/>
              <a:t>Health Matters</a:t>
            </a:r>
            <a:r>
              <a:rPr lang="es-ES" sz="2400"/>
              <a:t>, en el caso específico de Lengua Extranjera se tuvo el inconveniente de los grupos antes mencionado. Las evidencias son los exámenes de unidad y las actividades de diapositivas y en los cuadernos de las alumnas. Las </a:t>
            </a:r>
            <a:r>
              <a:rPr lang="es-ES" sz="2400"/>
              <a:t>herramientas</a:t>
            </a:r>
            <a:r>
              <a:rPr lang="es-ES" sz="2400"/>
              <a:t> fueron los cuadernos, hojas impresas, las Chromebooks y la pantalla.</a:t>
            </a:r>
            <a:endParaRPr sz="2400"/>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92" name="Shape 492"/>
        <p:cNvGrpSpPr/>
        <p:nvPr/>
      </p:nvGrpSpPr>
      <p:grpSpPr>
        <a:xfrm>
          <a:off x="0" y="0"/>
          <a:ext cx="0" cy="0"/>
          <a:chOff x="0" y="0"/>
          <a:chExt cx="0" cy="0"/>
        </a:xfrm>
      </p:grpSpPr>
      <p:grpSp>
        <p:nvGrpSpPr>
          <p:cNvPr id="493" name="Google Shape;493;p55"/>
          <p:cNvGrpSpPr/>
          <p:nvPr/>
        </p:nvGrpSpPr>
        <p:grpSpPr>
          <a:xfrm>
            <a:off x="0" y="148353"/>
            <a:ext cx="9144000" cy="6695066"/>
            <a:chOff x="0" y="148353"/>
            <a:chExt cx="9144000" cy="6695066"/>
          </a:xfrm>
        </p:grpSpPr>
        <p:pic>
          <p:nvPicPr>
            <p:cNvPr descr="linea.png" id="494" name="Google Shape;494;p55"/>
            <p:cNvPicPr preferRelativeResize="0"/>
            <p:nvPr/>
          </p:nvPicPr>
          <p:blipFill rotWithShape="1">
            <a:blip r:embed="rId3">
              <a:alphaModFix/>
            </a:blip>
            <a:srcRect b="53749" l="0" r="0" t="35030"/>
            <a:stretch/>
          </p:blipFill>
          <p:spPr>
            <a:xfrm>
              <a:off x="0" y="6128054"/>
              <a:ext cx="9144000" cy="715365"/>
            </a:xfrm>
            <a:prstGeom prst="rect">
              <a:avLst/>
            </a:prstGeom>
            <a:noFill/>
            <a:ln>
              <a:noFill/>
            </a:ln>
          </p:spPr>
        </p:pic>
        <p:pic>
          <p:nvPicPr>
            <p:cNvPr id="495" name="Google Shape;495;p55"/>
            <p:cNvPicPr preferRelativeResize="0"/>
            <p:nvPr/>
          </p:nvPicPr>
          <p:blipFill rotWithShape="1">
            <a:blip r:embed="rId4">
              <a:alphaModFix/>
            </a:blip>
            <a:srcRect b="0" l="0" r="0" t="0"/>
            <a:stretch/>
          </p:blipFill>
          <p:spPr>
            <a:xfrm>
              <a:off x="7142238" y="148353"/>
              <a:ext cx="1841500" cy="1130300"/>
            </a:xfrm>
            <a:prstGeom prst="rect">
              <a:avLst/>
            </a:prstGeom>
            <a:noFill/>
            <a:ln>
              <a:noFill/>
            </a:ln>
          </p:spPr>
        </p:pic>
      </p:grpSp>
      <p:sp>
        <p:nvSpPr>
          <p:cNvPr id="496" name="Google Shape;496;p55"/>
          <p:cNvSpPr txBox="1"/>
          <p:nvPr>
            <p:ph idx="1" type="body"/>
          </p:nvPr>
        </p:nvSpPr>
        <p:spPr>
          <a:xfrm>
            <a:off x="140375" y="556600"/>
            <a:ext cx="8229600" cy="4526100"/>
          </a:xfrm>
          <a:prstGeom prst="rect">
            <a:avLst/>
          </a:prstGeom>
          <a:noFill/>
          <a:ln>
            <a:noFill/>
          </a:ln>
        </p:spPr>
        <p:txBody>
          <a:bodyPr anchorCtr="0" anchor="t" bIns="45700" lIns="91425" spcFirstLastPara="1" rIns="91425" wrap="square" tIns="45700">
            <a:noAutofit/>
          </a:bodyPr>
          <a:lstStyle/>
          <a:p>
            <a:pPr indent="-139700" lvl="0" marL="342900" rtl="0" algn="l">
              <a:spcBef>
                <a:spcPts val="0"/>
              </a:spcBef>
              <a:spcAft>
                <a:spcPts val="0"/>
              </a:spcAft>
              <a:buClr>
                <a:schemeClr val="dk1"/>
              </a:buClr>
              <a:buSzPts val="3200"/>
              <a:buFont typeface="Arial"/>
              <a:buNone/>
            </a:pPr>
            <a:r>
              <a:rPr lang="es-ES"/>
              <a:t>k. Descripción de lo que se hará con los resultados de la actividad.</a:t>
            </a:r>
            <a:endParaRPr/>
          </a:p>
          <a:p>
            <a:pPr indent="-139700" lvl="0" marL="342900" rtl="0" algn="l">
              <a:spcBef>
                <a:spcPts val="0"/>
              </a:spcBef>
              <a:spcAft>
                <a:spcPts val="0"/>
              </a:spcAft>
              <a:buClr>
                <a:schemeClr val="dk1"/>
              </a:buClr>
              <a:buSzPts val="3200"/>
              <a:buFont typeface="Arial"/>
              <a:buNone/>
            </a:pPr>
            <a:r>
              <a:t/>
            </a:r>
            <a:endParaRPr/>
          </a:p>
          <a:p>
            <a:pPr indent="-139700" lvl="0" marL="342900" rtl="0" algn="l">
              <a:spcBef>
                <a:spcPts val="0"/>
              </a:spcBef>
              <a:spcAft>
                <a:spcPts val="0"/>
              </a:spcAft>
              <a:buClr>
                <a:schemeClr val="dk1"/>
              </a:buClr>
              <a:buSzPts val="3200"/>
              <a:buFont typeface="Arial"/>
              <a:buNone/>
            </a:pPr>
            <a:r>
              <a:rPr lang="es-ES"/>
              <a:t>El cierre de cada actividad de cada asignatura fue un examen evaluativo que tuvo un rubro específico para la evaluación del Bloque de cada una de las asignaturas. Se contabilizará de manera </a:t>
            </a:r>
            <a:r>
              <a:rPr lang="es-ES"/>
              <a:t>cuantitativa</a:t>
            </a:r>
            <a:r>
              <a:rPr lang="es-ES"/>
              <a:t> y cualitativa la aplicación de las actividades, y se retomarán con otros grupos de otras generaciones. </a:t>
            </a:r>
            <a:endParaRPr/>
          </a:p>
        </p:txBody>
      </p:sp>
      <p:sp>
        <p:nvSpPr>
          <p:cNvPr id="497" name="Google Shape;497;p55"/>
          <p:cNvSpPr txBox="1"/>
          <p:nvPr>
            <p:ph idx="12" type="sldNum"/>
          </p:nvPr>
        </p:nvSpPr>
        <p:spPr>
          <a:xfrm>
            <a:off x="6553200" y="6356350"/>
            <a:ext cx="21336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s-ES"/>
              <a:t>‹#›</a:t>
            </a:fld>
            <a:endParaRP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01" name="Shape 501"/>
        <p:cNvGrpSpPr/>
        <p:nvPr/>
      </p:nvGrpSpPr>
      <p:grpSpPr>
        <a:xfrm>
          <a:off x="0" y="0"/>
          <a:ext cx="0" cy="0"/>
          <a:chOff x="0" y="0"/>
          <a:chExt cx="0" cy="0"/>
        </a:xfrm>
      </p:grpSpPr>
      <p:grpSp>
        <p:nvGrpSpPr>
          <p:cNvPr id="502" name="Google Shape;502;p56"/>
          <p:cNvGrpSpPr/>
          <p:nvPr/>
        </p:nvGrpSpPr>
        <p:grpSpPr>
          <a:xfrm>
            <a:off x="0" y="148353"/>
            <a:ext cx="9144000" cy="6695066"/>
            <a:chOff x="0" y="148353"/>
            <a:chExt cx="9144000" cy="6695066"/>
          </a:xfrm>
        </p:grpSpPr>
        <p:pic>
          <p:nvPicPr>
            <p:cNvPr descr="linea.png" id="503" name="Google Shape;503;p56"/>
            <p:cNvPicPr preferRelativeResize="0"/>
            <p:nvPr/>
          </p:nvPicPr>
          <p:blipFill rotWithShape="1">
            <a:blip r:embed="rId3">
              <a:alphaModFix/>
            </a:blip>
            <a:srcRect b="53749" l="0" r="0" t="35030"/>
            <a:stretch/>
          </p:blipFill>
          <p:spPr>
            <a:xfrm>
              <a:off x="0" y="6128054"/>
              <a:ext cx="9144000" cy="715365"/>
            </a:xfrm>
            <a:prstGeom prst="rect">
              <a:avLst/>
            </a:prstGeom>
            <a:noFill/>
            <a:ln>
              <a:noFill/>
            </a:ln>
          </p:spPr>
        </p:pic>
        <p:pic>
          <p:nvPicPr>
            <p:cNvPr id="504" name="Google Shape;504;p56"/>
            <p:cNvPicPr preferRelativeResize="0"/>
            <p:nvPr/>
          </p:nvPicPr>
          <p:blipFill rotWithShape="1">
            <a:blip r:embed="rId4">
              <a:alphaModFix/>
            </a:blip>
            <a:srcRect b="0" l="0" r="0" t="0"/>
            <a:stretch/>
          </p:blipFill>
          <p:spPr>
            <a:xfrm>
              <a:off x="7142238" y="148353"/>
              <a:ext cx="1841500" cy="1130300"/>
            </a:xfrm>
            <a:prstGeom prst="rect">
              <a:avLst/>
            </a:prstGeom>
            <a:noFill/>
            <a:ln>
              <a:noFill/>
            </a:ln>
          </p:spPr>
        </p:pic>
      </p:grpSp>
      <p:sp>
        <p:nvSpPr>
          <p:cNvPr id="505" name="Google Shape;505;p56"/>
          <p:cNvSpPr txBox="1"/>
          <p:nvPr>
            <p:ph idx="1" type="body"/>
          </p:nvPr>
        </p:nvSpPr>
        <p:spPr>
          <a:xfrm>
            <a:off x="140375" y="556600"/>
            <a:ext cx="8229600" cy="4526100"/>
          </a:xfrm>
          <a:prstGeom prst="rect">
            <a:avLst/>
          </a:prstGeom>
          <a:noFill/>
          <a:ln>
            <a:noFill/>
          </a:ln>
        </p:spPr>
        <p:txBody>
          <a:bodyPr anchorCtr="0" anchor="t" bIns="45700" lIns="91425" spcFirstLastPara="1" rIns="91425" wrap="square" tIns="45700">
            <a:noAutofit/>
          </a:bodyPr>
          <a:lstStyle/>
          <a:p>
            <a:pPr indent="-139700" lvl="0" marL="342900" rtl="0" algn="l">
              <a:spcBef>
                <a:spcPts val="0"/>
              </a:spcBef>
              <a:spcAft>
                <a:spcPts val="0"/>
              </a:spcAft>
              <a:buClr>
                <a:schemeClr val="dk1"/>
              </a:buClr>
              <a:buSzPts val="3200"/>
              <a:buFont typeface="Arial"/>
              <a:buNone/>
            </a:pPr>
            <a:r>
              <a:rPr lang="es-ES"/>
              <a:t>l. Análisis. Contrastación de lo esperado y lo sucedido.</a:t>
            </a:r>
            <a:endParaRPr/>
          </a:p>
          <a:p>
            <a:pPr indent="-139700" lvl="0" marL="342900" rtl="0" algn="l">
              <a:spcBef>
                <a:spcPts val="0"/>
              </a:spcBef>
              <a:spcAft>
                <a:spcPts val="0"/>
              </a:spcAft>
              <a:buClr>
                <a:schemeClr val="dk1"/>
              </a:buClr>
              <a:buSzPts val="3200"/>
              <a:buFont typeface="Arial"/>
              <a:buNone/>
            </a:pPr>
            <a:r>
              <a:rPr lang="es-ES"/>
              <a:t>Los logros esperados y sucedidos son equivalentes, las alumnas mostraron una actitud proactiva y externaron que se cumplió el objetivo con creces. Para muestra el siguiente testimonio: </a:t>
            </a:r>
            <a:endParaRPr/>
          </a:p>
          <a:p>
            <a:pPr indent="-139700" lvl="0" marL="342900" rtl="0" algn="l">
              <a:spcBef>
                <a:spcPts val="0"/>
              </a:spcBef>
              <a:spcAft>
                <a:spcPts val="0"/>
              </a:spcAft>
              <a:buClr>
                <a:schemeClr val="dk1"/>
              </a:buClr>
              <a:buSzPts val="3200"/>
              <a:buFont typeface="Arial"/>
              <a:buNone/>
            </a:pPr>
            <a:r>
              <a:rPr lang="es-ES"/>
              <a:t>Argumentos claros y precisos sobre: </a:t>
            </a:r>
            <a:endParaRPr/>
          </a:p>
          <a:p>
            <a:pPr indent="-139700" lvl="0" marL="342900" rtl="0" algn="l">
              <a:spcBef>
                <a:spcPts val="0"/>
              </a:spcBef>
              <a:spcAft>
                <a:spcPts val="0"/>
              </a:spcAft>
              <a:buClr>
                <a:schemeClr val="dk1"/>
              </a:buClr>
              <a:buSzPts val="3200"/>
              <a:buFont typeface="Arial"/>
              <a:buNone/>
            </a:pPr>
            <a:r>
              <a:rPr lang="es-ES"/>
              <a:t>1. Logros alcanzados. </a:t>
            </a:r>
            <a:endParaRPr/>
          </a:p>
          <a:p>
            <a:pPr indent="-139700" lvl="0" marL="342900" rtl="0" algn="l">
              <a:spcBef>
                <a:spcPts val="0"/>
              </a:spcBef>
              <a:spcAft>
                <a:spcPts val="0"/>
              </a:spcAft>
              <a:buClr>
                <a:schemeClr val="dk1"/>
              </a:buClr>
              <a:buSzPts val="3200"/>
              <a:buFont typeface="Arial"/>
              <a:buNone/>
            </a:pPr>
            <a:r>
              <a:rPr lang="es-ES"/>
              <a:t>2. Aspectos a mejorar</a:t>
            </a:r>
            <a:endParaRPr/>
          </a:p>
          <a:p>
            <a:pPr indent="-139700" lvl="0" marL="342900" rtl="0" algn="l">
              <a:spcBef>
                <a:spcPts val="0"/>
              </a:spcBef>
              <a:spcAft>
                <a:spcPts val="0"/>
              </a:spcAft>
              <a:buClr>
                <a:schemeClr val="dk1"/>
              </a:buClr>
              <a:buSzPts val="3200"/>
              <a:buFont typeface="Arial"/>
              <a:buNone/>
            </a:pPr>
            <a:r>
              <a:t/>
            </a:r>
            <a:endParaRPr/>
          </a:p>
        </p:txBody>
      </p:sp>
      <p:sp>
        <p:nvSpPr>
          <p:cNvPr id="506" name="Google Shape;506;p56"/>
          <p:cNvSpPr txBox="1"/>
          <p:nvPr>
            <p:ph idx="12" type="sldNum"/>
          </p:nvPr>
        </p:nvSpPr>
        <p:spPr>
          <a:xfrm>
            <a:off x="6553200" y="6356350"/>
            <a:ext cx="21336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s-ES"/>
              <a:t>‹#›</a:t>
            </a:fld>
            <a:endParaRP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10" name="Shape 510"/>
        <p:cNvGrpSpPr/>
        <p:nvPr/>
      </p:nvGrpSpPr>
      <p:grpSpPr>
        <a:xfrm>
          <a:off x="0" y="0"/>
          <a:ext cx="0" cy="0"/>
          <a:chOff x="0" y="0"/>
          <a:chExt cx="0" cy="0"/>
        </a:xfrm>
      </p:grpSpPr>
      <p:grpSp>
        <p:nvGrpSpPr>
          <p:cNvPr id="511" name="Google Shape;511;p57"/>
          <p:cNvGrpSpPr/>
          <p:nvPr/>
        </p:nvGrpSpPr>
        <p:grpSpPr>
          <a:xfrm>
            <a:off x="0" y="148353"/>
            <a:ext cx="9144000" cy="6695066"/>
            <a:chOff x="0" y="148353"/>
            <a:chExt cx="9144000" cy="6695066"/>
          </a:xfrm>
        </p:grpSpPr>
        <p:pic>
          <p:nvPicPr>
            <p:cNvPr descr="linea.png" id="512" name="Google Shape;512;p57"/>
            <p:cNvPicPr preferRelativeResize="0"/>
            <p:nvPr/>
          </p:nvPicPr>
          <p:blipFill rotWithShape="1">
            <a:blip r:embed="rId3">
              <a:alphaModFix/>
            </a:blip>
            <a:srcRect b="53749" l="0" r="0" t="35030"/>
            <a:stretch/>
          </p:blipFill>
          <p:spPr>
            <a:xfrm>
              <a:off x="0" y="6128054"/>
              <a:ext cx="9144000" cy="715365"/>
            </a:xfrm>
            <a:prstGeom prst="rect">
              <a:avLst/>
            </a:prstGeom>
            <a:noFill/>
            <a:ln>
              <a:noFill/>
            </a:ln>
          </p:spPr>
        </p:pic>
        <p:pic>
          <p:nvPicPr>
            <p:cNvPr id="513" name="Google Shape;513;p57"/>
            <p:cNvPicPr preferRelativeResize="0"/>
            <p:nvPr/>
          </p:nvPicPr>
          <p:blipFill rotWithShape="1">
            <a:blip r:embed="rId4">
              <a:alphaModFix/>
            </a:blip>
            <a:srcRect b="0" l="0" r="0" t="0"/>
            <a:stretch/>
          </p:blipFill>
          <p:spPr>
            <a:xfrm>
              <a:off x="7142238" y="148353"/>
              <a:ext cx="1841500" cy="1130300"/>
            </a:xfrm>
            <a:prstGeom prst="rect">
              <a:avLst/>
            </a:prstGeom>
            <a:noFill/>
            <a:ln>
              <a:noFill/>
            </a:ln>
          </p:spPr>
        </p:pic>
      </p:grpSp>
      <p:sp>
        <p:nvSpPr>
          <p:cNvPr id="514" name="Google Shape;514;p57"/>
          <p:cNvSpPr txBox="1"/>
          <p:nvPr>
            <p:ph idx="1" type="body"/>
          </p:nvPr>
        </p:nvSpPr>
        <p:spPr>
          <a:xfrm>
            <a:off x="140375" y="556600"/>
            <a:ext cx="8229600" cy="4526100"/>
          </a:xfrm>
          <a:prstGeom prst="rect">
            <a:avLst/>
          </a:prstGeom>
          <a:noFill/>
          <a:ln>
            <a:noFill/>
          </a:ln>
        </p:spPr>
        <p:txBody>
          <a:bodyPr anchorCtr="0" anchor="t" bIns="45700" lIns="91425" spcFirstLastPara="1" rIns="91425" wrap="square" tIns="45700">
            <a:noAutofit/>
          </a:bodyPr>
          <a:lstStyle/>
          <a:p>
            <a:pPr indent="-139700" lvl="0" marL="342900" rtl="0" algn="l">
              <a:spcBef>
                <a:spcPts val="0"/>
              </a:spcBef>
              <a:spcAft>
                <a:spcPts val="0"/>
              </a:spcAft>
              <a:buClr>
                <a:schemeClr val="dk1"/>
              </a:buClr>
              <a:buSzPts val="3200"/>
              <a:buFont typeface="Arial"/>
              <a:buNone/>
            </a:pPr>
            <a:r>
              <a:rPr lang="es-ES"/>
              <a:t>Evidencia.</a:t>
            </a:r>
            <a:endParaRPr/>
          </a:p>
          <a:p>
            <a:pPr indent="-139700" lvl="0" marL="342900" rtl="0" algn="l">
              <a:spcBef>
                <a:spcPts val="0"/>
              </a:spcBef>
              <a:spcAft>
                <a:spcPts val="0"/>
              </a:spcAft>
              <a:buClr>
                <a:schemeClr val="dk1"/>
              </a:buClr>
              <a:buSzPts val="3200"/>
              <a:buFont typeface="Arial"/>
              <a:buNone/>
            </a:pPr>
            <a:r>
              <a:t/>
            </a:r>
            <a:endParaRPr/>
          </a:p>
        </p:txBody>
      </p:sp>
      <p:sp>
        <p:nvSpPr>
          <p:cNvPr id="515" name="Google Shape;515;p57"/>
          <p:cNvSpPr txBox="1"/>
          <p:nvPr>
            <p:ph idx="12" type="sldNum"/>
          </p:nvPr>
        </p:nvSpPr>
        <p:spPr>
          <a:xfrm>
            <a:off x="6553200" y="6356350"/>
            <a:ext cx="21336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s-ES"/>
              <a:t>‹#›</a:t>
            </a:fld>
            <a:endParaRPr/>
          </a:p>
        </p:txBody>
      </p:sp>
      <p:pic>
        <p:nvPicPr>
          <p:cNvPr id="516" name="Google Shape;516;p57"/>
          <p:cNvPicPr preferRelativeResize="0"/>
          <p:nvPr/>
        </p:nvPicPr>
        <p:blipFill>
          <a:blip r:embed="rId5">
            <a:alphaModFix/>
          </a:blip>
          <a:stretch>
            <a:fillRect/>
          </a:stretch>
        </p:blipFill>
        <p:spPr>
          <a:xfrm>
            <a:off x="381000" y="1138238"/>
            <a:ext cx="8382000" cy="4581525"/>
          </a:xfrm>
          <a:prstGeom prst="rect">
            <a:avLst/>
          </a:prstGeom>
          <a:noFill/>
          <a:ln>
            <a:noFill/>
          </a:ln>
        </p:spPr>
      </p:pic>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20" name="Shape 520"/>
        <p:cNvGrpSpPr/>
        <p:nvPr/>
      </p:nvGrpSpPr>
      <p:grpSpPr>
        <a:xfrm>
          <a:off x="0" y="0"/>
          <a:ext cx="0" cy="0"/>
          <a:chOff x="0" y="0"/>
          <a:chExt cx="0" cy="0"/>
        </a:xfrm>
      </p:grpSpPr>
      <p:grpSp>
        <p:nvGrpSpPr>
          <p:cNvPr id="521" name="Google Shape;521;p58"/>
          <p:cNvGrpSpPr/>
          <p:nvPr/>
        </p:nvGrpSpPr>
        <p:grpSpPr>
          <a:xfrm>
            <a:off x="0" y="148353"/>
            <a:ext cx="9144000" cy="6695066"/>
            <a:chOff x="0" y="148353"/>
            <a:chExt cx="9144000" cy="6695066"/>
          </a:xfrm>
        </p:grpSpPr>
        <p:pic>
          <p:nvPicPr>
            <p:cNvPr descr="linea.png" id="522" name="Google Shape;522;p58"/>
            <p:cNvPicPr preferRelativeResize="0"/>
            <p:nvPr/>
          </p:nvPicPr>
          <p:blipFill rotWithShape="1">
            <a:blip r:embed="rId3">
              <a:alphaModFix/>
            </a:blip>
            <a:srcRect b="53749" l="0" r="0" t="35030"/>
            <a:stretch/>
          </p:blipFill>
          <p:spPr>
            <a:xfrm>
              <a:off x="0" y="6128054"/>
              <a:ext cx="9144000" cy="715365"/>
            </a:xfrm>
            <a:prstGeom prst="rect">
              <a:avLst/>
            </a:prstGeom>
            <a:noFill/>
            <a:ln>
              <a:noFill/>
            </a:ln>
          </p:spPr>
        </p:pic>
        <p:pic>
          <p:nvPicPr>
            <p:cNvPr id="523" name="Google Shape;523;p58"/>
            <p:cNvPicPr preferRelativeResize="0"/>
            <p:nvPr/>
          </p:nvPicPr>
          <p:blipFill rotWithShape="1">
            <a:blip r:embed="rId4">
              <a:alphaModFix/>
            </a:blip>
            <a:srcRect b="0" l="0" r="0" t="0"/>
            <a:stretch/>
          </p:blipFill>
          <p:spPr>
            <a:xfrm>
              <a:off x="7142238" y="148353"/>
              <a:ext cx="1841500" cy="1130300"/>
            </a:xfrm>
            <a:prstGeom prst="rect">
              <a:avLst/>
            </a:prstGeom>
            <a:noFill/>
            <a:ln>
              <a:noFill/>
            </a:ln>
          </p:spPr>
        </p:pic>
      </p:grpSp>
      <p:sp>
        <p:nvSpPr>
          <p:cNvPr id="524" name="Google Shape;524;p58"/>
          <p:cNvSpPr txBox="1"/>
          <p:nvPr>
            <p:ph idx="1" type="body"/>
          </p:nvPr>
        </p:nvSpPr>
        <p:spPr>
          <a:xfrm>
            <a:off x="140375" y="556600"/>
            <a:ext cx="8229600" cy="4526100"/>
          </a:xfrm>
          <a:prstGeom prst="rect">
            <a:avLst/>
          </a:prstGeom>
          <a:noFill/>
          <a:ln>
            <a:noFill/>
          </a:ln>
        </p:spPr>
        <p:txBody>
          <a:bodyPr anchorCtr="0" anchor="t" bIns="45700" lIns="91425" spcFirstLastPara="1" rIns="91425" wrap="square" tIns="45700">
            <a:noAutofit/>
          </a:bodyPr>
          <a:lstStyle/>
          <a:p>
            <a:pPr indent="-139700" lvl="0" marL="342900" rtl="0" algn="l">
              <a:spcBef>
                <a:spcPts val="0"/>
              </a:spcBef>
              <a:spcAft>
                <a:spcPts val="0"/>
              </a:spcAft>
              <a:buClr>
                <a:schemeClr val="dk1"/>
              </a:buClr>
              <a:buSzPts val="3200"/>
              <a:buFont typeface="Arial"/>
              <a:buNone/>
            </a:pPr>
            <a:r>
              <a:rPr lang="es-ES" sz="3000"/>
              <a:t>l. Análisis. Contrastación de lo esperado </a:t>
            </a:r>
            <a:endParaRPr sz="3000"/>
          </a:p>
          <a:p>
            <a:pPr indent="-139700" lvl="0" marL="342900" rtl="0" algn="l">
              <a:spcBef>
                <a:spcPts val="0"/>
              </a:spcBef>
              <a:spcAft>
                <a:spcPts val="0"/>
              </a:spcAft>
              <a:buClr>
                <a:schemeClr val="dk1"/>
              </a:buClr>
              <a:buSzPts val="3200"/>
              <a:buFont typeface="Arial"/>
              <a:buNone/>
            </a:pPr>
            <a:r>
              <a:rPr lang="es-ES" sz="3000"/>
              <a:t>y lo sucedido.</a:t>
            </a:r>
            <a:endParaRPr sz="3000"/>
          </a:p>
          <a:p>
            <a:pPr indent="-139700" lvl="0" marL="342900" rtl="0" algn="l">
              <a:spcBef>
                <a:spcPts val="0"/>
              </a:spcBef>
              <a:spcAft>
                <a:spcPts val="0"/>
              </a:spcAft>
              <a:buClr>
                <a:schemeClr val="dk1"/>
              </a:buClr>
              <a:buSzPts val="3200"/>
              <a:buFont typeface="Arial"/>
              <a:buNone/>
            </a:pPr>
            <a:r>
              <a:rPr lang="es-ES" sz="3000"/>
              <a:t>Argumentos claros y precisos sobre: </a:t>
            </a:r>
            <a:endParaRPr sz="3000"/>
          </a:p>
          <a:p>
            <a:pPr indent="-139700" lvl="0" marL="342900" rtl="0" algn="l">
              <a:spcBef>
                <a:spcPts val="0"/>
              </a:spcBef>
              <a:spcAft>
                <a:spcPts val="0"/>
              </a:spcAft>
              <a:buClr>
                <a:schemeClr val="dk1"/>
              </a:buClr>
              <a:buSzPts val="3200"/>
              <a:buFont typeface="Arial"/>
              <a:buNone/>
            </a:pPr>
            <a:r>
              <a:rPr lang="es-ES" sz="3000"/>
              <a:t>1. Logros alcanzados. Una relación significativa entre las asignaturas involucradas.</a:t>
            </a:r>
            <a:endParaRPr sz="3000"/>
          </a:p>
          <a:p>
            <a:pPr indent="-139700" lvl="0" marL="342900" rtl="0" algn="l">
              <a:spcBef>
                <a:spcPts val="0"/>
              </a:spcBef>
              <a:spcAft>
                <a:spcPts val="0"/>
              </a:spcAft>
              <a:buClr>
                <a:schemeClr val="dk1"/>
              </a:buClr>
              <a:buSzPts val="3200"/>
              <a:buFont typeface="Arial"/>
              <a:buNone/>
            </a:pPr>
            <a:r>
              <a:rPr lang="es-ES" sz="3000"/>
              <a:t>2. Aspectos a mejorar. En el caso de Lengua Extranjera la situación de los grupos por nivel. El llenado de estas diapositivas es complicado, son de mucho peso en megabytes, de difícil edición, exportación complicada y formato complejo. Recomendamos trabajar en Documento Word o Documento de Google.</a:t>
            </a:r>
            <a:endParaRPr sz="3000"/>
          </a:p>
          <a:p>
            <a:pPr indent="-139700" lvl="0" marL="342900" rtl="0" algn="l">
              <a:spcBef>
                <a:spcPts val="0"/>
              </a:spcBef>
              <a:spcAft>
                <a:spcPts val="0"/>
              </a:spcAft>
              <a:buClr>
                <a:schemeClr val="dk1"/>
              </a:buClr>
              <a:buSzPts val="3200"/>
              <a:buFont typeface="Arial"/>
              <a:buNone/>
            </a:pPr>
            <a:r>
              <a:t/>
            </a:r>
            <a:endParaRPr sz="3000"/>
          </a:p>
        </p:txBody>
      </p:sp>
      <p:sp>
        <p:nvSpPr>
          <p:cNvPr id="525" name="Google Shape;525;p58"/>
          <p:cNvSpPr txBox="1"/>
          <p:nvPr>
            <p:ph idx="12" type="sldNum"/>
          </p:nvPr>
        </p:nvSpPr>
        <p:spPr>
          <a:xfrm>
            <a:off x="6553200" y="6356350"/>
            <a:ext cx="21336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s-ES"/>
              <a:t>‹#›</a:t>
            </a:fld>
            <a:endParaRPr/>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29" name="Shape 529"/>
        <p:cNvGrpSpPr/>
        <p:nvPr/>
      </p:nvGrpSpPr>
      <p:grpSpPr>
        <a:xfrm>
          <a:off x="0" y="0"/>
          <a:ext cx="0" cy="0"/>
          <a:chOff x="0" y="0"/>
          <a:chExt cx="0" cy="0"/>
        </a:xfrm>
      </p:grpSpPr>
      <p:sp>
        <p:nvSpPr>
          <p:cNvPr id="530" name="Google Shape;530;p59"/>
          <p:cNvSpPr txBox="1"/>
          <p:nvPr>
            <p:ph idx="1" type="body"/>
          </p:nvPr>
        </p:nvSpPr>
        <p:spPr>
          <a:xfrm>
            <a:off x="140375" y="556600"/>
            <a:ext cx="8229600" cy="4526100"/>
          </a:xfrm>
          <a:prstGeom prst="rect">
            <a:avLst/>
          </a:prstGeom>
          <a:noFill/>
          <a:ln>
            <a:noFill/>
          </a:ln>
        </p:spPr>
        <p:txBody>
          <a:bodyPr anchorCtr="0" anchor="t" bIns="45700" lIns="91425" spcFirstLastPara="1" rIns="91425" wrap="square" tIns="45700">
            <a:noAutofit/>
          </a:bodyPr>
          <a:lstStyle/>
          <a:p>
            <a:pPr indent="-139700" lvl="0" marL="342900" rtl="0" algn="l">
              <a:spcBef>
                <a:spcPts val="0"/>
              </a:spcBef>
              <a:spcAft>
                <a:spcPts val="0"/>
              </a:spcAft>
              <a:buClr>
                <a:schemeClr val="dk1"/>
              </a:buClr>
              <a:buSzPts val="3200"/>
              <a:buFont typeface="Arial"/>
              <a:buNone/>
            </a:pPr>
            <a:r>
              <a:rPr lang="es-ES" sz="3000"/>
              <a:t>m</a:t>
            </a:r>
            <a:r>
              <a:rPr lang="es-ES" sz="3000"/>
              <a:t>. Logros esperados.</a:t>
            </a:r>
            <a:endParaRPr sz="3000"/>
          </a:p>
          <a:p>
            <a:pPr indent="-139700" lvl="0" marL="342900" rtl="0" algn="l">
              <a:spcBef>
                <a:spcPts val="0"/>
              </a:spcBef>
              <a:spcAft>
                <a:spcPts val="0"/>
              </a:spcAft>
              <a:buClr>
                <a:schemeClr val="dk1"/>
              </a:buClr>
              <a:buSzPts val="3200"/>
              <a:buFont typeface="Arial"/>
              <a:buNone/>
            </a:pPr>
            <a:r>
              <a:rPr lang="es-ES" sz="3000"/>
              <a:t>Se espera que con la aplicabilidad y relectura, además de los nuevos programas, se tome un enfoque preciso y claro. Este trabajo se realizó con los </a:t>
            </a:r>
            <a:r>
              <a:rPr lang="es-ES" sz="3000"/>
              <a:t>programas</a:t>
            </a:r>
            <a:r>
              <a:rPr lang="es-ES" sz="3000"/>
              <a:t> anteriores, lo que implicará una reelaboración desde cero con los nuevos </a:t>
            </a:r>
            <a:r>
              <a:rPr lang="es-ES" sz="3000"/>
              <a:t>programas</a:t>
            </a:r>
            <a:r>
              <a:rPr lang="es-ES" sz="3000"/>
              <a:t>, ya que los temas requerirán ser empatados de nuevo para el trabajo con los grupos. Además de la rotación de personal natural de cada colegio. Finalmente, se espera que las alumnas asocien la relación </a:t>
            </a:r>
            <a:r>
              <a:rPr lang="es-ES" sz="3000"/>
              <a:t>intrínseca</a:t>
            </a:r>
            <a:r>
              <a:rPr lang="es-ES" sz="3000"/>
              <a:t> de cada asignatura.</a:t>
            </a:r>
            <a:endParaRPr sz="3000"/>
          </a:p>
          <a:p>
            <a:pPr indent="-139700" lvl="0" marL="342900" rtl="0" algn="l">
              <a:spcBef>
                <a:spcPts val="0"/>
              </a:spcBef>
              <a:spcAft>
                <a:spcPts val="0"/>
              </a:spcAft>
              <a:buClr>
                <a:schemeClr val="dk1"/>
              </a:buClr>
              <a:buSzPts val="3200"/>
              <a:buFont typeface="Arial"/>
              <a:buNone/>
            </a:pPr>
            <a:r>
              <a:rPr lang="es-ES" sz="3000"/>
              <a:t> </a:t>
            </a:r>
            <a:endParaRPr sz="3000"/>
          </a:p>
        </p:txBody>
      </p:sp>
      <p:grpSp>
        <p:nvGrpSpPr>
          <p:cNvPr id="531" name="Google Shape;531;p59"/>
          <p:cNvGrpSpPr/>
          <p:nvPr/>
        </p:nvGrpSpPr>
        <p:grpSpPr>
          <a:xfrm>
            <a:off x="0" y="148353"/>
            <a:ext cx="9144000" cy="6695066"/>
            <a:chOff x="0" y="148353"/>
            <a:chExt cx="9144000" cy="6695066"/>
          </a:xfrm>
        </p:grpSpPr>
        <p:pic>
          <p:nvPicPr>
            <p:cNvPr descr="linea.png" id="532" name="Google Shape;532;p59"/>
            <p:cNvPicPr preferRelativeResize="0"/>
            <p:nvPr/>
          </p:nvPicPr>
          <p:blipFill rotWithShape="1">
            <a:blip r:embed="rId3">
              <a:alphaModFix/>
            </a:blip>
            <a:srcRect b="53749" l="0" r="0" t="35030"/>
            <a:stretch/>
          </p:blipFill>
          <p:spPr>
            <a:xfrm>
              <a:off x="0" y="6128054"/>
              <a:ext cx="9144000" cy="715365"/>
            </a:xfrm>
            <a:prstGeom prst="rect">
              <a:avLst/>
            </a:prstGeom>
            <a:noFill/>
            <a:ln>
              <a:noFill/>
            </a:ln>
          </p:spPr>
        </p:pic>
        <p:pic>
          <p:nvPicPr>
            <p:cNvPr id="533" name="Google Shape;533;p59"/>
            <p:cNvPicPr preferRelativeResize="0"/>
            <p:nvPr/>
          </p:nvPicPr>
          <p:blipFill rotWithShape="1">
            <a:blip r:embed="rId4">
              <a:alphaModFix/>
            </a:blip>
            <a:srcRect b="0" l="0" r="0" t="0"/>
            <a:stretch/>
          </p:blipFill>
          <p:spPr>
            <a:xfrm>
              <a:off x="7142238" y="148353"/>
              <a:ext cx="1841500" cy="1130300"/>
            </a:xfrm>
            <a:prstGeom prst="rect">
              <a:avLst/>
            </a:prstGeom>
            <a:noFill/>
            <a:ln>
              <a:noFill/>
            </a:ln>
          </p:spPr>
        </p:pic>
      </p:grpSp>
      <p:sp>
        <p:nvSpPr>
          <p:cNvPr id="534" name="Google Shape;534;p59"/>
          <p:cNvSpPr txBox="1"/>
          <p:nvPr>
            <p:ph idx="12" type="sldNum"/>
          </p:nvPr>
        </p:nvSpPr>
        <p:spPr>
          <a:xfrm>
            <a:off x="6553200" y="6356350"/>
            <a:ext cx="21336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s-ES"/>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4" name="Shape 124"/>
        <p:cNvGrpSpPr/>
        <p:nvPr/>
      </p:nvGrpSpPr>
      <p:grpSpPr>
        <a:xfrm>
          <a:off x="0" y="0"/>
          <a:ext cx="0" cy="0"/>
          <a:chOff x="0" y="0"/>
          <a:chExt cx="0" cy="0"/>
        </a:xfrm>
      </p:grpSpPr>
      <p:grpSp>
        <p:nvGrpSpPr>
          <p:cNvPr id="125" name="Google Shape;125;p17"/>
          <p:cNvGrpSpPr/>
          <p:nvPr/>
        </p:nvGrpSpPr>
        <p:grpSpPr>
          <a:xfrm>
            <a:off x="0" y="148353"/>
            <a:ext cx="9144000" cy="6695066"/>
            <a:chOff x="0" y="148353"/>
            <a:chExt cx="9144000" cy="6695066"/>
          </a:xfrm>
        </p:grpSpPr>
        <p:pic>
          <p:nvPicPr>
            <p:cNvPr descr="linea.png" id="126" name="Google Shape;126;p17"/>
            <p:cNvPicPr preferRelativeResize="0"/>
            <p:nvPr/>
          </p:nvPicPr>
          <p:blipFill rotWithShape="1">
            <a:blip r:embed="rId3">
              <a:alphaModFix/>
            </a:blip>
            <a:srcRect b="53749" l="0" r="0" t="35030"/>
            <a:stretch/>
          </p:blipFill>
          <p:spPr>
            <a:xfrm>
              <a:off x="0" y="6128054"/>
              <a:ext cx="9144000" cy="715365"/>
            </a:xfrm>
            <a:prstGeom prst="rect">
              <a:avLst/>
            </a:prstGeom>
            <a:noFill/>
            <a:ln>
              <a:noFill/>
            </a:ln>
          </p:spPr>
        </p:pic>
        <p:pic>
          <p:nvPicPr>
            <p:cNvPr id="127" name="Google Shape;127;p17"/>
            <p:cNvPicPr preferRelativeResize="0"/>
            <p:nvPr/>
          </p:nvPicPr>
          <p:blipFill rotWithShape="1">
            <a:blip r:embed="rId4">
              <a:alphaModFix/>
            </a:blip>
            <a:srcRect b="0" l="0" r="0" t="0"/>
            <a:stretch/>
          </p:blipFill>
          <p:spPr>
            <a:xfrm>
              <a:off x="7142238" y="148353"/>
              <a:ext cx="1841500" cy="1130300"/>
            </a:xfrm>
            <a:prstGeom prst="rect">
              <a:avLst/>
            </a:prstGeom>
            <a:noFill/>
            <a:ln>
              <a:noFill/>
            </a:ln>
          </p:spPr>
        </p:pic>
      </p:grpSp>
      <p:sp>
        <p:nvSpPr>
          <p:cNvPr id="128" name="Google Shape;128;p1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Clr>
                <a:schemeClr val="dk1"/>
              </a:buClr>
              <a:buSzPts val="4400"/>
              <a:buFont typeface="Calibri"/>
              <a:buNone/>
            </a:pPr>
            <a:r>
              <a:rPr lang="es-ES" sz="3200"/>
              <a:t>Introducción del proyecto</a:t>
            </a:r>
            <a:endParaRPr b="0" i="0" sz="4400" u="none" cap="none" strike="noStrike">
              <a:solidFill>
                <a:schemeClr val="dk1"/>
              </a:solidFill>
              <a:latin typeface="Calibri"/>
              <a:ea typeface="Calibri"/>
              <a:cs typeface="Calibri"/>
              <a:sym typeface="Calibri"/>
            </a:endParaRPr>
          </a:p>
        </p:txBody>
      </p:sp>
      <p:sp>
        <p:nvSpPr>
          <p:cNvPr id="129" name="Google Shape;129;p17"/>
          <p:cNvSpPr txBox="1"/>
          <p:nvPr>
            <p:ph idx="1" type="body"/>
          </p:nvPr>
        </p:nvSpPr>
        <p:spPr>
          <a:xfrm>
            <a:off x="457200" y="1600200"/>
            <a:ext cx="8229600" cy="4526100"/>
          </a:xfrm>
          <a:prstGeom prst="rect">
            <a:avLst/>
          </a:prstGeom>
          <a:noFill/>
          <a:ln>
            <a:noFill/>
          </a:ln>
        </p:spPr>
        <p:txBody>
          <a:bodyPr anchorCtr="0" anchor="t" bIns="45700" lIns="91425" spcFirstLastPara="1" rIns="91425" wrap="square" tIns="45700">
            <a:noAutofit/>
          </a:bodyPr>
          <a:lstStyle/>
          <a:p>
            <a:pPr indent="0" lvl="0" marL="0" marR="0" rtl="0" algn="l">
              <a:spcBef>
                <a:spcPts val="640"/>
              </a:spcBef>
              <a:spcAft>
                <a:spcPts val="0"/>
              </a:spcAft>
              <a:buNone/>
            </a:pPr>
            <a:r>
              <a:t/>
            </a:r>
            <a:endParaRPr/>
          </a:p>
          <a:p>
            <a:pPr indent="0" lvl="0" marL="0" marR="0" rtl="0" algn="l">
              <a:spcBef>
                <a:spcPts val="640"/>
              </a:spcBef>
              <a:spcAft>
                <a:spcPts val="0"/>
              </a:spcAft>
              <a:buNone/>
            </a:pPr>
            <a:r>
              <a:rPr lang="es-ES"/>
              <a:t>Nuestro proyecto busca que las alumnas obtengan una mejor  comprensión de las raíces grecolatinas (en español e inglés) que comúnmente usamos tanto en la terminología médica como en los textos académicos. Para ello, trabajaremos algunas lecturas especializadas, glosarios y proyectos de investigación.  </a:t>
            </a:r>
            <a:endParaRPr/>
          </a:p>
        </p:txBody>
      </p:sp>
      <p:sp>
        <p:nvSpPr>
          <p:cNvPr id="130" name="Google Shape;130;p17"/>
          <p:cNvSpPr txBox="1"/>
          <p:nvPr>
            <p:ph idx="12" type="sldNum"/>
          </p:nvPr>
        </p:nvSpPr>
        <p:spPr>
          <a:xfrm>
            <a:off x="6553200" y="6356350"/>
            <a:ext cx="21336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s-ES"/>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4" name="Shape 134"/>
        <p:cNvGrpSpPr/>
        <p:nvPr/>
      </p:nvGrpSpPr>
      <p:grpSpPr>
        <a:xfrm>
          <a:off x="0" y="0"/>
          <a:ext cx="0" cy="0"/>
          <a:chOff x="0" y="0"/>
          <a:chExt cx="0" cy="0"/>
        </a:xfrm>
      </p:grpSpPr>
      <p:grpSp>
        <p:nvGrpSpPr>
          <p:cNvPr id="135" name="Google Shape;135;p18"/>
          <p:cNvGrpSpPr/>
          <p:nvPr/>
        </p:nvGrpSpPr>
        <p:grpSpPr>
          <a:xfrm>
            <a:off x="0" y="148353"/>
            <a:ext cx="9144000" cy="6695066"/>
            <a:chOff x="0" y="148353"/>
            <a:chExt cx="9144000" cy="6695066"/>
          </a:xfrm>
        </p:grpSpPr>
        <p:pic>
          <p:nvPicPr>
            <p:cNvPr descr="linea.png" id="136" name="Google Shape;136;p18"/>
            <p:cNvPicPr preferRelativeResize="0"/>
            <p:nvPr/>
          </p:nvPicPr>
          <p:blipFill rotWithShape="1">
            <a:blip r:embed="rId3">
              <a:alphaModFix/>
            </a:blip>
            <a:srcRect b="53749" l="0" r="0" t="35031"/>
            <a:stretch/>
          </p:blipFill>
          <p:spPr>
            <a:xfrm>
              <a:off x="0" y="6128054"/>
              <a:ext cx="9144000" cy="715365"/>
            </a:xfrm>
            <a:prstGeom prst="rect">
              <a:avLst/>
            </a:prstGeom>
            <a:noFill/>
            <a:ln>
              <a:noFill/>
            </a:ln>
          </p:spPr>
        </p:pic>
        <p:pic>
          <p:nvPicPr>
            <p:cNvPr id="137" name="Google Shape;137;p18"/>
            <p:cNvPicPr preferRelativeResize="0"/>
            <p:nvPr/>
          </p:nvPicPr>
          <p:blipFill rotWithShape="1">
            <a:blip r:embed="rId4">
              <a:alphaModFix/>
            </a:blip>
            <a:srcRect b="0" l="0" r="0" t="0"/>
            <a:stretch/>
          </p:blipFill>
          <p:spPr>
            <a:xfrm>
              <a:off x="7142238" y="148353"/>
              <a:ext cx="1841500" cy="1130300"/>
            </a:xfrm>
            <a:prstGeom prst="rect">
              <a:avLst/>
            </a:prstGeom>
            <a:noFill/>
            <a:ln>
              <a:noFill/>
            </a:ln>
          </p:spPr>
        </p:pic>
      </p:grpSp>
      <p:sp>
        <p:nvSpPr>
          <p:cNvPr id="138" name="Google Shape;138;p1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Clr>
                <a:schemeClr val="dk1"/>
              </a:buClr>
              <a:buSzPts val="4400"/>
              <a:buFont typeface="Calibri"/>
              <a:buNone/>
            </a:pPr>
            <a:r>
              <a:rPr b="0" i="0" lang="es-ES" sz="3600" u="none" cap="none" strike="noStrike">
                <a:solidFill>
                  <a:schemeClr val="dk1"/>
                </a:solidFill>
                <a:latin typeface="Calibri"/>
                <a:ea typeface="Calibri"/>
                <a:cs typeface="Calibri"/>
                <a:sym typeface="Calibri"/>
              </a:rPr>
              <a:t>OBJETIVO GENERAL</a:t>
            </a:r>
            <a:endParaRPr b="0" i="0" sz="3600" u="none" cap="none" strike="noStrike">
              <a:solidFill>
                <a:schemeClr val="dk1"/>
              </a:solidFill>
              <a:latin typeface="Calibri"/>
              <a:ea typeface="Calibri"/>
              <a:cs typeface="Calibri"/>
              <a:sym typeface="Calibri"/>
            </a:endParaRPr>
          </a:p>
        </p:txBody>
      </p:sp>
      <p:sp>
        <p:nvSpPr>
          <p:cNvPr id="139" name="Google Shape;139;p18"/>
          <p:cNvSpPr txBox="1"/>
          <p:nvPr>
            <p:ph idx="1" type="body"/>
          </p:nvPr>
        </p:nvSpPr>
        <p:spPr>
          <a:xfrm>
            <a:off x="111825" y="1275200"/>
            <a:ext cx="8870700" cy="4851000"/>
          </a:xfrm>
          <a:prstGeom prst="rect">
            <a:avLst/>
          </a:prstGeom>
          <a:noFill/>
          <a:ln>
            <a:noFill/>
          </a:ln>
        </p:spPr>
        <p:txBody>
          <a:bodyPr anchorCtr="0" anchor="t" bIns="45700" lIns="91425" spcFirstLastPara="1" rIns="91425" wrap="square" tIns="45700">
            <a:noAutofit/>
          </a:bodyPr>
          <a:lstStyle/>
          <a:p>
            <a:pPr indent="-139700" lvl="0" marL="342900" marR="0" rtl="0" algn="just">
              <a:spcBef>
                <a:spcPts val="0"/>
              </a:spcBef>
              <a:spcAft>
                <a:spcPts val="0"/>
              </a:spcAft>
              <a:buClr>
                <a:schemeClr val="dk1"/>
              </a:buClr>
              <a:buSzPts val="1100"/>
              <a:buFont typeface="Arial"/>
              <a:buNone/>
            </a:pPr>
            <a:r>
              <a:rPr lang="es-ES"/>
              <a:t>Asimismo, r</a:t>
            </a:r>
            <a:r>
              <a:rPr lang="es-ES"/>
              <a:t>econocer que las etimologías sirven para identificar, mediante su significado,</a:t>
            </a:r>
            <a:endParaRPr/>
          </a:p>
          <a:p>
            <a:pPr indent="-139700" lvl="0" marL="342900" marR="0" rtl="0" algn="just">
              <a:spcBef>
                <a:spcPts val="0"/>
              </a:spcBef>
              <a:spcAft>
                <a:spcPts val="0"/>
              </a:spcAft>
              <a:buClr>
                <a:schemeClr val="dk1"/>
              </a:buClr>
              <a:buSzPts val="1100"/>
              <a:buFont typeface="Arial"/>
              <a:buNone/>
            </a:pPr>
            <a:r>
              <a:rPr lang="es-ES"/>
              <a:t>numerosas palabras relacionadas con la anatomía</a:t>
            </a:r>
            <a:endParaRPr/>
          </a:p>
          <a:p>
            <a:pPr indent="-139700" lvl="0" marL="342900" marR="0" rtl="0" algn="just">
              <a:spcBef>
                <a:spcPts val="0"/>
              </a:spcBef>
              <a:spcAft>
                <a:spcPts val="0"/>
              </a:spcAft>
              <a:buClr>
                <a:schemeClr val="dk1"/>
              </a:buClr>
              <a:buSzPts val="1100"/>
              <a:buFont typeface="Arial"/>
              <a:buNone/>
            </a:pPr>
            <a:r>
              <a:rPr lang="es-ES"/>
              <a:t>del cuerpo humano en ambas lenguas. Luego, intentaremos situar los avances científicos</a:t>
            </a:r>
            <a:endParaRPr/>
          </a:p>
          <a:p>
            <a:pPr indent="-139700" lvl="0" marL="342900" marR="0" rtl="0" algn="just">
              <a:spcBef>
                <a:spcPts val="0"/>
              </a:spcBef>
              <a:spcAft>
                <a:spcPts val="0"/>
              </a:spcAft>
              <a:buClr>
                <a:schemeClr val="dk1"/>
              </a:buClr>
              <a:buSzPts val="1100"/>
              <a:buFont typeface="Arial"/>
              <a:buNone/>
            </a:pPr>
            <a:r>
              <a:rPr lang="es-ES"/>
              <a:t>relacionados con la anatomía en una época</a:t>
            </a:r>
            <a:endParaRPr/>
          </a:p>
          <a:p>
            <a:pPr indent="-139700" lvl="0" marL="342900" marR="0" rtl="0" algn="just">
              <a:spcBef>
                <a:spcPts val="0"/>
              </a:spcBef>
              <a:spcAft>
                <a:spcPts val="0"/>
              </a:spcAft>
              <a:buClr>
                <a:schemeClr val="dk1"/>
              </a:buClr>
              <a:buSzPts val="1100"/>
              <a:buFont typeface="Arial"/>
              <a:buNone/>
            </a:pPr>
            <a:r>
              <a:rPr lang="es-ES"/>
              <a:t>determinada a través de la literatura y su</a:t>
            </a:r>
            <a:endParaRPr/>
          </a:p>
          <a:p>
            <a:pPr indent="-139700" lvl="0" marL="342900" marR="0" rtl="0" algn="just">
              <a:spcBef>
                <a:spcPts val="0"/>
              </a:spcBef>
              <a:spcAft>
                <a:spcPts val="0"/>
              </a:spcAft>
              <a:buClr>
                <a:schemeClr val="dk1"/>
              </a:buClr>
              <a:buSzPts val="1100"/>
              <a:buFont typeface="Arial"/>
              <a:buNone/>
            </a:pPr>
            <a:r>
              <a:rPr lang="es-ES"/>
              <a:t>significado.</a:t>
            </a:r>
            <a:endParaRPr/>
          </a:p>
          <a:p>
            <a:pPr indent="-139700" lvl="0" marL="342900" marR="0" rtl="0" algn="just">
              <a:spcBef>
                <a:spcPts val="0"/>
              </a:spcBef>
              <a:spcAft>
                <a:spcPts val="0"/>
              </a:spcAft>
              <a:buClr>
                <a:schemeClr val="dk1"/>
              </a:buClr>
              <a:buSzPts val="1100"/>
              <a:buFont typeface="Arial"/>
              <a:buNone/>
            </a:pPr>
            <a:r>
              <a:t/>
            </a:r>
            <a:endParaRPr/>
          </a:p>
          <a:p>
            <a:pPr indent="-139700" lvl="0" marL="342900" marR="0" rtl="0" algn="l">
              <a:spcBef>
                <a:spcPts val="0"/>
              </a:spcBef>
              <a:spcAft>
                <a:spcPts val="0"/>
              </a:spcAft>
              <a:buClr>
                <a:schemeClr val="dk1"/>
              </a:buClr>
              <a:buSzPts val="3200"/>
              <a:buFont typeface="Arial"/>
              <a:buNone/>
            </a:pPr>
            <a:r>
              <a:t/>
            </a:r>
            <a:endParaRPr/>
          </a:p>
        </p:txBody>
      </p:sp>
      <p:sp>
        <p:nvSpPr>
          <p:cNvPr id="140" name="Google Shape;140;p18"/>
          <p:cNvSpPr txBox="1"/>
          <p:nvPr>
            <p:ph idx="12" type="sldNum"/>
          </p:nvPr>
        </p:nvSpPr>
        <p:spPr>
          <a:xfrm>
            <a:off x="6553200" y="6356350"/>
            <a:ext cx="21336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s-ES"/>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4" name="Shape 144"/>
        <p:cNvGrpSpPr/>
        <p:nvPr/>
      </p:nvGrpSpPr>
      <p:grpSpPr>
        <a:xfrm>
          <a:off x="0" y="0"/>
          <a:ext cx="0" cy="0"/>
          <a:chOff x="0" y="0"/>
          <a:chExt cx="0" cy="0"/>
        </a:xfrm>
      </p:grpSpPr>
      <p:grpSp>
        <p:nvGrpSpPr>
          <p:cNvPr id="145" name="Google Shape;145;p19"/>
          <p:cNvGrpSpPr/>
          <p:nvPr/>
        </p:nvGrpSpPr>
        <p:grpSpPr>
          <a:xfrm>
            <a:off x="0" y="148353"/>
            <a:ext cx="9144000" cy="6695066"/>
            <a:chOff x="0" y="148353"/>
            <a:chExt cx="9144000" cy="6695066"/>
          </a:xfrm>
        </p:grpSpPr>
        <p:pic>
          <p:nvPicPr>
            <p:cNvPr descr="linea.png" id="146" name="Google Shape;146;p19"/>
            <p:cNvPicPr preferRelativeResize="0"/>
            <p:nvPr/>
          </p:nvPicPr>
          <p:blipFill rotWithShape="1">
            <a:blip r:embed="rId3">
              <a:alphaModFix/>
            </a:blip>
            <a:srcRect b="53749" l="0" r="0" t="35031"/>
            <a:stretch/>
          </p:blipFill>
          <p:spPr>
            <a:xfrm>
              <a:off x="0" y="6128054"/>
              <a:ext cx="9144000" cy="715365"/>
            </a:xfrm>
            <a:prstGeom prst="rect">
              <a:avLst/>
            </a:prstGeom>
            <a:noFill/>
            <a:ln>
              <a:noFill/>
            </a:ln>
          </p:spPr>
        </p:pic>
        <p:pic>
          <p:nvPicPr>
            <p:cNvPr id="147" name="Google Shape;147;p19"/>
            <p:cNvPicPr preferRelativeResize="0"/>
            <p:nvPr/>
          </p:nvPicPr>
          <p:blipFill rotWithShape="1">
            <a:blip r:embed="rId4">
              <a:alphaModFix/>
            </a:blip>
            <a:srcRect b="0" l="0" r="0" t="0"/>
            <a:stretch/>
          </p:blipFill>
          <p:spPr>
            <a:xfrm>
              <a:off x="7142238" y="148353"/>
              <a:ext cx="1841500" cy="1130300"/>
            </a:xfrm>
            <a:prstGeom prst="rect">
              <a:avLst/>
            </a:prstGeom>
            <a:noFill/>
            <a:ln>
              <a:noFill/>
            </a:ln>
          </p:spPr>
        </p:pic>
      </p:grpSp>
      <p:sp>
        <p:nvSpPr>
          <p:cNvPr id="148" name="Google Shape;148;p1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Clr>
                <a:schemeClr val="dk1"/>
              </a:buClr>
              <a:buSzPts val="4400"/>
              <a:buFont typeface="Calibri"/>
              <a:buNone/>
            </a:pPr>
            <a:r>
              <a:rPr b="0" i="0" lang="es-ES" sz="4400" u="none" cap="none" strike="noStrike">
                <a:solidFill>
                  <a:schemeClr val="dk1"/>
                </a:solidFill>
                <a:latin typeface="Calibri"/>
                <a:ea typeface="Calibri"/>
                <a:cs typeface="Calibri"/>
                <a:sym typeface="Calibri"/>
              </a:rPr>
              <a:t>OBJETIVO por asignatura</a:t>
            </a:r>
            <a:endParaRPr b="0" i="0" sz="4400" u="none" cap="none" strike="noStrike">
              <a:solidFill>
                <a:schemeClr val="dk1"/>
              </a:solidFill>
              <a:latin typeface="Calibri"/>
              <a:ea typeface="Calibri"/>
              <a:cs typeface="Calibri"/>
              <a:sym typeface="Calibri"/>
            </a:endParaRPr>
          </a:p>
        </p:txBody>
      </p:sp>
      <p:sp>
        <p:nvSpPr>
          <p:cNvPr id="149" name="Google Shape;149;p19"/>
          <p:cNvSpPr txBox="1"/>
          <p:nvPr>
            <p:ph idx="1" type="body"/>
          </p:nvPr>
        </p:nvSpPr>
        <p:spPr>
          <a:xfrm>
            <a:off x="457200" y="1252001"/>
            <a:ext cx="8229600" cy="4874100"/>
          </a:xfrm>
          <a:prstGeom prst="rect">
            <a:avLst/>
          </a:prstGeom>
          <a:noFill/>
          <a:ln>
            <a:noFill/>
          </a:ln>
        </p:spPr>
        <p:txBody>
          <a:bodyPr anchorCtr="0" anchor="t" bIns="45700" lIns="91425" spcFirstLastPara="1" rIns="91425" wrap="square" tIns="45700">
            <a:noAutofit/>
          </a:bodyPr>
          <a:lstStyle/>
          <a:p>
            <a:pPr indent="-139700" lvl="0" marL="342900" marR="0" rtl="0" algn="l">
              <a:spcBef>
                <a:spcPts val="0"/>
              </a:spcBef>
              <a:spcAft>
                <a:spcPts val="0"/>
              </a:spcAft>
              <a:buClr>
                <a:schemeClr val="dk1"/>
              </a:buClr>
              <a:buSzPts val="3200"/>
              <a:buFont typeface="Arial"/>
              <a:buNone/>
            </a:pPr>
            <a:r>
              <a:rPr lang="es-ES"/>
              <a:t>Educación para la Salud:</a:t>
            </a:r>
            <a:br>
              <a:rPr lang="es-ES"/>
            </a:br>
            <a:r>
              <a:rPr lang="es-ES"/>
              <a:t>Resulta necesario reconocer la importancia del significado de las etimologías grecolatinas</a:t>
            </a:r>
            <a:br>
              <a:rPr lang="es-ES"/>
            </a:br>
            <a:r>
              <a:rPr lang="es-ES"/>
              <a:t>utilizadas en la terminología médica para una mayor compresión de la materia.</a:t>
            </a:r>
            <a:endParaRPr b="0" i="0" sz="3200" u="none" cap="none" strike="noStrike">
              <a:solidFill>
                <a:schemeClr val="dk1"/>
              </a:solidFill>
              <a:latin typeface="Calibri"/>
              <a:ea typeface="Calibri"/>
              <a:cs typeface="Calibri"/>
              <a:sym typeface="Calibri"/>
            </a:endParaRPr>
          </a:p>
        </p:txBody>
      </p:sp>
      <p:sp>
        <p:nvSpPr>
          <p:cNvPr id="150" name="Google Shape;150;p19"/>
          <p:cNvSpPr txBox="1"/>
          <p:nvPr>
            <p:ph idx="12" type="sldNum"/>
          </p:nvPr>
        </p:nvSpPr>
        <p:spPr>
          <a:xfrm>
            <a:off x="6553200" y="6356350"/>
            <a:ext cx="21336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s-ES"/>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4" name="Shape 154"/>
        <p:cNvGrpSpPr/>
        <p:nvPr/>
      </p:nvGrpSpPr>
      <p:grpSpPr>
        <a:xfrm>
          <a:off x="0" y="0"/>
          <a:ext cx="0" cy="0"/>
          <a:chOff x="0" y="0"/>
          <a:chExt cx="0" cy="0"/>
        </a:xfrm>
      </p:grpSpPr>
      <p:grpSp>
        <p:nvGrpSpPr>
          <p:cNvPr id="155" name="Google Shape;155;p20"/>
          <p:cNvGrpSpPr/>
          <p:nvPr/>
        </p:nvGrpSpPr>
        <p:grpSpPr>
          <a:xfrm>
            <a:off x="0" y="148353"/>
            <a:ext cx="9144000" cy="6695066"/>
            <a:chOff x="0" y="148353"/>
            <a:chExt cx="9144000" cy="6695066"/>
          </a:xfrm>
        </p:grpSpPr>
        <p:pic>
          <p:nvPicPr>
            <p:cNvPr descr="linea.png" id="156" name="Google Shape;156;p20"/>
            <p:cNvPicPr preferRelativeResize="0"/>
            <p:nvPr/>
          </p:nvPicPr>
          <p:blipFill rotWithShape="1">
            <a:blip r:embed="rId3">
              <a:alphaModFix/>
            </a:blip>
            <a:srcRect b="53749" l="0" r="0" t="35031"/>
            <a:stretch/>
          </p:blipFill>
          <p:spPr>
            <a:xfrm>
              <a:off x="0" y="6128054"/>
              <a:ext cx="9144000" cy="715365"/>
            </a:xfrm>
            <a:prstGeom prst="rect">
              <a:avLst/>
            </a:prstGeom>
            <a:noFill/>
            <a:ln>
              <a:noFill/>
            </a:ln>
          </p:spPr>
        </p:pic>
        <p:pic>
          <p:nvPicPr>
            <p:cNvPr id="157" name="Google Shape;157;p20"/>
            <p:cNvPicPr preferRelativeResize="0"/>
            <p:nvPr/>
          </p:nvPicPr>
          <p:blipFill rotWithShape="1">
            <a:blip r:embed="rId4">
              <a:alphaModFix/>
            </a:blip>
            <a:srcRect b="0" l="0" r="0" t="0"/>
            <a:stretch/>
          </p:blipFill>
          <p:spPr>
            <a:xfrm>
              <a:off x="7142238" y="148353"/>
              <a:ext cx="1841500" cy="1130300"/>
            </a:xfrm>
            <a:prstGeom prst="rect">
              <a:avLst/>
            </a:prstGeom>
            <a:noFill/>
            <a:ln>
              <a:noFill/>
            </a:ln>
          </p:spPr>
        </p:pic>
      </p:grpSp>
      <p:sp>
        <p:nvSpPr>
          <p:cNvPr id="158" name="Google Shape;158;p2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Clr>
                <a:schemeClr val="dk1"/>
              </a:buClr>
              <a:buSzPts val="4400"/>
              <a:buFont typeface="Calibri"/>
              <a:buNone/>
            </a:pPr>
            <a:r>
              <a:rPr b="0" i="0" lang="es-ES" sz="4400" u="none" cap="none" strike="noStrike">
                <a:solidFill>
                  <a:schemeClr val="dk1"/>
                </a:solidFill>
                <a:latin typeface="Calibri"/>
                <a:ea typeface="Calibri"/>
                <a:cs typeface="Calibri"/>
                <a:sym typeface="Calibri"/>
              </a:rPr>
              <a:t>OBJETIVO por asignatura</a:t>
            </a:r>
            <a:endParaRPr b="0" i="0" sz="4400" u="none" cap="none" strike="noStrike">
              <a:solidFill>
                <a:schemeClr val="dk1"/>
              </a:solidFill>
              <a:latin typeface="Calibri"/>
              <a:ea typeface="Calibri"/>
              <a:cs typeface="Calibri"/>
              <a:sym typeface="Calibri"/>
            </a:endParaRPr>
          </a:p>
        </p:txBody>
      </p:sp>
      <p:sp>
        <p:nvSpPr>
          <p:cNvPr id="159" name="Google Shape;159;p20"/>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139700" lvl="0" marL="342900" marR="0" rtl="0" algn="l">
              <a:spcBef>
                <a:spcPts val="0"/>
              </a:spcBef>
              <a:spcAft>
                <a:spcPts val="0"/>
              </a:spcAft>
              <a:buClr>
                <a:schemeClr val="dk1"/>
              </a:buClr>
              <a:buSzPts val="1100"/>
              <a:buFont typeface="Arial"/>
              <a:buNone/>
            </a:pPr>
            <a:r>
              <a:rPr lang="es-ES"/>
              <a:t>Etimologías grecolatinas:</a:t>
            </a:r>
            <a:endParaRPr/>
          </a:p>
          <a:p>
            <a:pPr indent="-139700" lvl="0" marL="342900" marR="0" rtl="0" algn="l">
              <a:spcBef>
                <a:spcPts val="0"/>
              </a:spcBef>
              <a:spcAft>
                <a:spcPts val="0"/>
              </a:spcAft>
              <a:buClr>
                <a:schemeClr val="dk1"/>
              </a:buClr>
              <a:buSzPts val="1100"/>
              <a:buFont typeface="Arial"/>
              <a:buNone/>
            </a:pPr>
            <a:r>
              <a:rPr lang="es-ES"/>
              <a:t>Identificar las raíces grecolatinas presentes en</a:t>
            </a:r>
            <a:endParaRPr/>
          </a:p>
          <a:p>
            <a:pPr indent="-139700" lvl="0" marL="342900" marR="0" rtl="0" algn="l">
              <a:spcBef>
                <a:spcPts val="0"/>
              </a:spcBef>
              <a:spcAft>
                <a:spcPts val="0"/>
              </a:spcAft>
              <a:buClr>
                <a:schemeClr val="dk1"/>
              </a:buClr>
              <a:buSzPts val="1100"/>
              <a:buFont typeface="Arial"/>
              <a:buNone/>
            </a:pPr>
            <a:r>
              <a:rPr lang="es-ES"/>
              <a:t>las asignaturas de Educación para la Salud</a:t>
            </a:r>
            <a:endParaRPr/>
          </a:p>
          <a:p>
            <a:pPr indent="-139700" lvl="0" marL="342900" marR="0" rtl="0" algn="l">
              <a:spcBef>
                <a:spcPts val="0"/>
              </a:spcBef>
              <a:spcAft>
                <a:spcPts val="0"/>
              </a:spcAft>
              <a:buClr>
                <a:schemeClr val="dk1"/>
              </a:buClr>
              <a:buSzPts val="1100"/>
              <a:buFont typeface="Arial"/>
              <a:buNone/>
            </a:pPr>
            <a:r>
              <a:rPr lang="es-ES"/>
              <a:t>y Etimologías, para asimilar su significado,</a:t>
            </a:r>
            <a:endParaRPr/>
          </a:p>
          <a:p>
            <a:pPr indent="-139700" lvl="0" marL="342900" marR="0" rtl="0" algn="l">
              <a:spcBef>
                <a:spcPts val="0"/>
              </a:spcBef>
              <a:spcAft>
                <a:spcPts val="0"/>
              </a:spcAft>
              <a:buClr>
                <a:schemeClr val="dk1"/>
              </a:buClr>
              <a:buSzPts val="1100"/>
              <a:buFont typeface="Arial"/>
              <a:buNone/>
            </a:pPr>
            <a:r>
              <a:rPr lang="es-ES"/>
              <a:t>tanto en Inglés como en Español.</a:t>
            </a:r>
            <a:endParaRPr/>
          </a:p>
          <a:p>
            <a:pPr indent="-139700" lvl="0" marL="342900" marR="0" rtl="0" algn="l">
              <a:spcBef>
                <a:spcPts val="0"/>
              </a:spcBef>
              <a:spcAft>
                <a:spcPts val="0"/>
              </a:spcAft>
              <a:buClr>
                <a:schemeClr val="dk1"/>
              </a:buClr>
              <a:buSzPts val="1100"/>
              <a:buFont typeface="Arial"/>
              <a:buNone/>
            </a:pPr>
            <a:r>
              <a:t/>
            </a:r>
            <a:endParaRPr/>
          </a:p>
          <a:p>
            <a:pPr indent="-139700" lvl="0" marL="342900" marR="0" rtl="0" algn="l">
              <a:spcBef>
                <a:spcPts val="0"/>
              </a:spcBef>
              <a:spcAft>
                <a:spcPts val="0"/>
              </a:spcAft>
              <a:buClr>
                <a:schemeClr val="dk1"/>
              </a:buClr>
              <a:buSzPts val="3200"/>
              <a:buFont typeface="Arial"/>
              <a:buNone/>
            </a:pPr>
            <a:r>
              <a:t/>
            </a:r>
            <a:endParaRPr/>
          </a:p>
        </p:txBody>
      </p:sp>
      <p:sp>
        <p:nvSpPr>
          <p:cNvPr id="160" name="Google Shape;160;p20"/>
          <p:cNvSpPr txBox="1"/>
          <p:nvPr>
            <p:ph idx="12" type="sldNum"/>
          </p:nvPr>
        </p:nvSpPr>
        <p:spPr>
          <a:xfrm>
            <a:off x="6553200" y="6356350"/>
            <a:ext cx="21336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s-ES"/>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4" name="Shape 164"/>
        <p:cNvGrpSpPr/>
        <p:nvPr/>
      </p:nvGrpSpPr>
      <p:grpSpPr>
        <a:xfrm>
          <a:off x="0" y="0"/>
          <a:ext cx="0" cy="0"/>
          <a:chOff x="0" y="0"/>
          <a:chExt cx="0" cy="0"/>
        </a:xfrm>
      </p:grpSpPr>
      <p:grpSp>
        <p:nvGrpSpPr>
          <p:cNvPr id="165" name="Google Shape;165;p21"/>
          <p:cNvGrpSpPr/>
          <p:nvPr/>
        </p:nvGrpSpPr>
        <p:grpSpPr>
          <a:xfrm>
            <a:off x="0" y="148353"/>
            <a:ext cx="9144000" cy="6695066"/>
            <a:chOff x="0" y="148353"/>
            <a:chExt cx="9144000" cy="6695066"/>
          </a:xfrm>
        </p:grpSpPr>
        <p:pic>
          <p:nvPicPr>
            <p:cNvPr descr="linea.png" id="166" name="Google Shape;166;p21"/>
            <p:cNvPicPr preferRelativeResize="0"/>
            <p:nvPr/>
          </p:nvPicPr>
          <p:blipFill rotWithShape="1">
            <a:blip r:embed="rId3">
              <a:alphaModFix/>
            </a:blip>
            <a:srcRect b="53749" l="0" r="0" t="35030"/>
            <a:stretch/>
          </p:blipFill>
          <p:spPr>
            <a:xfrm>
              <a:off x="0" y="6128054"/>
              <a:ext cx="9144000" cy="715365"/>
            </a:xfrm>
            <a:prstGeom prst="rect">
              <a:avLst/>
            </a:prstGeom>
            <a:noFill/>
            <a:ln>
              <a:noFill/>
            </a:ln>
          </p:spPr>
        </p:pic>
        <p:pic>
          <p:nvPicPr>
            <p:cNvPr id="167" name="Google Shape;167;p21"/>
            <p:cNvPicPr preferRelativeResize="0"/>
            <p:nvPr/>
          </p:nvPicPr>
          <p:blipFill rotWithShape="1">
            <a:blip r:embed="rId4">
              <a:alphaModFix/>
            </a:blip>
            <a:srcRect b="0" l="0" r="0" t="0"/>
            <a:stretch/>
          </p:blipFill>
          <p:spPr>
            <a:xfrm>
              <a:off x="7142238" y="148353"/>
              <a:ext cx="1841500" cy="1130300"/>
            </a:xfrm>
            <a:prstGeom prst="rect">
              <a:avLst/>
            </a:prstGeom>
            <a:noFill/>
            <a:ln>
              <a:noFill/>
            </a:ln>
          </p:spPr>
        </p:pic>
      </p:grpSp>
      <p:sp>
        <p:nvSpPr>
          <p:cNvPr id="168" name="Google Shape;168;p2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Clr>
                <a:schemeClr val="dk1"/>
              </a:buClr>
              <a:buSzPts val="4400"/>
              <a:buFont typeface="Calibri"/>
              <a:buNone/>
            </a:pPr>
            <a:r>
              <a:rPr b="0" i="0" lang="es-ES" sz="4400" u="none" cap="none" strike="noStrike">
                <a:solidFill>
                  <a:schemeClr val="dk1"/>
                </a:solidFill>
                <a:latin typeface="Calibri"/>
                <a:ea typeface="Calibri"/>
                <a:cs typeface="Calibri"/>
                <a:sym typeface="Calibri"/>
              </a:rPr>
              <a:t>OBJETIVO por asignatura</a:t>
            </a:r>
            <a:endParaRPr b="0" i="0" sz="4400" u="none" cap="none" strike="noStrike">
              <a:solidFill>
                <a:schemeClr val="dk1"/>
              </a:solidFill>
              <a:latin typeface="Calibri"/>
              <a:ea typeface="Calibri"/>
              <a:cs typeface="Calibri"/>
              <a:sym typeface="Calibri"/>
            </a:endParaRPr>
          </a:p>
        </p:txBody>
      </p:sp>
      <p:sp>
        <p:nvSpPr>
          <p:cNvPr id="169" name="Google Shape;169;p21"/>
          <p:cNvSpPr txBox="1"/>
          <p:nvPr>
            <p:ph idx="1" type="body"/>
          </p:nvPr>
        </p:nvSpPr>
        <p:spPr>
          <a:xfrm>
            <a:off x="457200" y="1600200"/>
            <a:ext cx="8229600" cy="45261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chemeClr val="dk1"/>
              </a:buClr>
              <a:buSzPts val="1100"/>
              <a:buFont typeface="Arial"/>
              <a:buNone/>
            </a:pPr>
            <a:r>
              <a:rPr lang="es-ES" sz="3000"/>
              <a:t>Literatura Universal.</a:t>
            </a:r>
            <a:endParaRPr sz="3000"/>
          </a:p>
          <a:p>
            <a:pPr indent="0" lvl="0" marL="0" marR="0" rtl="0" algn="l">
              <a:spcBef>
                <a:spcPts val="0"/>
              </a:spcBef>
              <a:spcAft>
                <a:spcPts val="0"/>
              </a:spcAft>
              <a:buClr>
                <a:schemeClr val="dk1"/>
              </a:buClr>
              <a:buSzPts val="1100"/>
              <a:buFont typeface="Arial"/>
              <a:buNone/>
            </a:pPr>
            <a:r>
              <a:rPr lang="es-ES" sz="3000"/>
              <a:t>A partir del enorme caudal de conocimientos</a:t>
            </a:r>
            <a:endParaRPr sz="3000"/>
          </a:p>
          <a:p>
            <a:pPr indent="0" lvl="0" marL="0" marR="0" rtl="0" algn="l">
              <a:spcBef>
                <a:spcPts val="0"/>
              </a:spcBef>
              <a:spcAft>
                <a:spcPts val="0"/>
              </a:spcAft>
              <a:buClr>
                <a:schemeClr val="dk1"/>
              </a:buClr>
              <a:buSzPts val="1100"/>
              <a:buFont typeface="Arial"/>
              <a:buNone/>
            </a:pPr>
            <a:r>
              <a:rPr lang="es-ES" sz="3000"/>
              <a:t>que la literatura nos ofrece, identificar un</a:t>
            </a:r>
            <a:endParaRPr sz="3000"/>
          </a:p>
          <a:p>
            <a:pPr indent="0" lvl="0" marL="0" marR="0" rtl="0" algn="l">
              <a:spcBef>
                <a:spcPts val="0"/>
              </a:spcBef>
              <a:spcAft>
                <a:spcPts val="0"/>
              </a:spcAft>
              <a:buClr>
                <a:schemeClr val="dk1"/>
              </a:buClr>
              <a:buSzPts val="1100"/>
              <a:buFont typeface="Arial"/>
              <a:buNone/>
            </a:pPr>
            <a:r>
              <a:rPr lang="es-ES" sz="3000"/>
              <a:t>momento determinado (siglo XIX,</a:t>
            </a:r>
            <a:endParaRPr sz="3000"/>
          </a:p>
          <a:p>
            <a:pPr indent="0" lvl="0" marL="0" marR="0" rtl="0" algn="l">
              <a:spcBef>
                <a:spcPts val="0"/>
              </a:spcBef>
              <a:spcAft>
                <a:spcPts val="0"/>
              </a:spcAft>
              <a:buClr>
                <a:schemeClr val="dk1"/>
              </a:buClr>
              <a:buSzPts val="1100"/>
              <a:buFont typeface="Arial"/>
              <a:buNone/>
            </a:pPr>
            <a:r>
              <a:rPr lang="es-ES" sz="3000"/>
              <a:t>Romanticismo) en el que una enfermedad</a:t>
            </a:r>
            <a:endParaRPr sz="3000"/>
          </a:p>
          <a:p>
            <a:pPr indent="0" lvl="0" marL="0" marR="0" rtl="0" algn="l">
              <a:spcBef>
                <a:spcPts val="0"/>
              </a:spcBef>
              <a:spcAft>
                <a:spcPts val="0"/>
              </a:spcAft>
              <a:buClr>
                <a:schemeClr val="dk1"/>
              </a:buClr>
              <a:buSzPts val="1100"/>
              <a:buFont typeface="Arial"/>
              <a:buNone/>
            </a:pPr>
            <a:r>
              <a:rPr lang="es-ES" sz="3000"/>
              <a:t>con diferentes nombres: tuberculosis, peste blanca, la enfermedad de</a:t>
            </a:r>
            <a:endParaRPr sz="3000"/>
          </a:p>
          <a:p>
            <a:pPr indent="0" lvl="0" marL="0" marR="0" rtl="0" algn="l">
              <a:spcBef>
                <a:spcPts val="0"/>
              </a:spcBef>
              <a:spcAft>
                <a:spcPts val="0"/>
              </a:spcAft>
              <a:buClr>
                <a:schemeClr val="dk1"/>
              </a:buClr>
              <a:buSzPts val="1100"/>
              <a:buFont typeface="Arial"/>
              <a:buNone/>
            </a:pPr>
            <a:r>
              <a:rPr lang="es-ES" sz="3000"/>
              <a:t>los artistas) influyó en los avances científicos, en</a:t>
            </a:r>
            <a:endParaRPr sz="3000"/>
          </a:p>
          <a:p>
            <a:pPr indent="0" lvl="0" marL="0" marR="0" rtl="0" algn="l">
              <a:spcBef>
                <a:spcPts val="0"/>
              </a:spcBef>
              <a:spcAft>
                <a:spcPts val="0"/>
              </a:spcAft>
              <a:buClr>
                <a:schemeClr val="dk1"/>
              </a:buClr>
              <a:buSzPts val="1100"/>
              <a:buFont typeface="Arial"/>
              <a:buNone/>
            </a:pPr>
            <a:r>
              <a:rPr lang="es-ES" sz="3000"/>
              <a:t>la mentalidad de una época y en el autoconocimiento.</a:t>
            </a:r>
            <a:endParaRPr sz="3000"/>
          </a:p>
          <a:p>
            <a:pPr indent="0" lvl="0" marL="0" marR="0" rtl="0" algn="l">
              <a:spcBef>
                <a:spcPts val="0"/>
              </a:spcBef>
              <a:spcAft>
                <a:spcPts val="0"/>
              </a:spcAft>
              <a:buClr>
                <a:schemeClr val="dk1"/>
              </a:buClr>
              <a:buSzPts val="1100"/>
              <a:buFont typeface="Arial"/>
              <a:buNone/>
            </a:pPr>
            <a:r>
              <a:t/>
            </a:r>
            <a:endParaRPr/>
          </a:p>
          <a:p>
            <a:pPr indent="-139700" lvl="0" marL="342900" marR="0" rtl="0" algn="l">
              <a:spcBef>
                <a:spcPts val="0"/>
              </a:spcBef>
              <a:spcAft>
                <a:spcPts val="0"/>
              </a:spcAft>
              <a:buClr>
                <a:schemeClr val="dk1"/>
              </a:buClr>
              <a:buSzPts val="1100"/>
              <a:buFont typeface="Arial"/>
              <a:buNone/>
            </a:pPr>
            <a:r>
              <a:t/>
            </a:r>
            <a:endParaRPr/>
          </a:p>
          <a:p>
            <a:pPr indent="-139700" lvl="0" marL="342900" marR="0" rtl="0" algn="l">
              <a:spcBef>
                <a:spcPts val="0"/>
              </a:spcBef>
              <a:spcAft>
                <a:spcPts val="0"/>
              </a:spcAft>
              <a:buClr>
                <a:schemeClr val="dk1"/>
              </a:buClr>
              <a:buSzPts val="3200"/>
              <a:buFont typeface="Arial"/>
              <a:buNone/>
            </a:pPr>
            <a:r>
              <a:t/>
            </a:r>
            <a:endParaRPr/>
          </a:p>
        </p:txBody>
      </p:sp>
      <p:sp>
        <p:nvSpPr>
          <p:cNvPr id="170" name="Google Shape;170;p21"/>
          <p:cNvSpPr txBox="1"/>
          <p:nvPr>
            <p:ph idx="12" type="sldNum"/>
          </p:nvPr>
        </p:nvSpPr>
        <p:spPr>
          <a:xfrm>
            <a:off x="6553200" y="6356350"/>
            <a:ext cx="21336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s-ES"/>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