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327" r:id="rId2"/>
    <p:sldId id="335" r:id="rId3"/>
    <p:sldId id="336" r:id="rId4"/>
    <p:sldId id="337" r:id="rId5"/>
    <p:sldId id="328" r:id="rId6"/>
    <p:sldId id="338" r:id="rId7"/>
    <p:sldId id="329" r:id="rId8"/>
    <p:sldId id="330" r:id="rId9"/>
    <p:sldId id="333" r:id="rId10"/>
    <p:sldId id="339" r:id="rId11"/>
    <p:sldId id="362" r:id="rId12"/>
    <p:sldId id="332" r:id="rId13"/>
    <p:sldId id="340" r:id="rId14"/>
    <p:sldId id="341" r:id="rId15"/>
    <p:sldId id="342" r:id="rId16"/>
    <p:sldId id="343" r:id="rId17"/>
    <p:sldId id="344" r:id="rId18"/>
    <p:sldId id="345" r:id="rId19"/>
    <p:sldId id="346" r:id="rId20"/>
    <p:sldId id="348" r:id="rId21"/>
    <p:sldId id="349" r:id="rId22"/>
    <p:sldId id="366" r:id="rId23"/>
    <p:sldId id="367" r:id="rId24"/>
    <p:sldId id="368" r:id="rId25"/>
    <p:sldId id="369" r:id="rId26"/>
    <p:sldId id="350" r:id="rId27"/>
    <p:sldId id="352" r:id="rId28"/>
    <p:sldId id="351" r:id="rId29"/>
    <p:sldId id="353" r:id="rId30"/>
    <p:sldId id="354" r:id="rId31"/>
    <p:sldId id="355" r:id="rId32"/>
    <p:sldId id="356" r:id="rId33"/>
    <p:sldId id="357" r:id="rId34"/>
    <p:sldId id="358" r:id="rId35"/>
    <p:sldId id="360" r:id="rId36"/>
    <p:sldId id="361" r:id="rId37"/>
    <p:sldId id="359" r:id="rId38"/>
    <p:sldId id="287" r:id="rId39"/>
    <p:sldId id="291" r:id="rId40"/>
    <p:sldId id="292" r:id="rId41"/>
    <p:sldId id="293" r:id="rId42"/>
    <p:sldId id="294" r:id="rId43"/>
    <p:sldId id="295" r:id="rId44"/>
    <p:sldId id="296" r:id="rId45"/>
    <p:sldId id="297" r:id="rId46"/>
    <p:sldId id="27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63" r:id="rId76"/>
    <p:sldId id="370" r:id="rId77"/>
    <p:sldId id="364" r:id="rId78"/>
    <p:sldId id="365" r:id="rId7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E1E94-DA82-458B-8B85-1673307DD106}" type="datetimeFigureOut">
              <a:rPr lang="es-MX" smtClean="0"/>
              <a:t>29/06/2018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F1EA9-B706-4EB8-A1F5-99163E30F04E}" type="slidenum">
              <a:rPr lang="es-MX" smtClean="0"/>
              <a:t>‹Nº›</a:t>
            </a:fld>
            <a:endParaRPr lang="es-MX"/>
          </a:p>
        </p:txBody>
      </p:sp>
    </p:spTree>
    <p:extLst>
      <p:ext uri="{BB962C8B-B14F-4D97-AF65-F5344CB8AC3E}">
        <p14:creationId xmlns:p14="http://schemas.microsoft.com/office/powerpoint/2010/main" val="331010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D0F1EA9-B706-4EB8-A1F5-99163E30F04E}" type="slidenum">
              <a:rPr lang="es-MX" smtClean="0"/>
              <a:t>21</a:t>
            </a:fld>
            <a:endParaRPr lang="es-MX"/>
          </a:p>
        </p:txBody>
      </p:sp>
    </p:spTree>
    <p:extLst>
      <p:ext uri="{BB962C8B-B14F-4D97-AF65-F5344CB8AC3E}">
        <p14:creationId xmlns:p14="http://schemas.microsoft.com/office/powerpoint/2010/main" val="234292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D0F1EA9-B706-4EB8-A1F5-99163E30F04E}" type="slidenum">
              <a:rPr lang="es-MX" smtClean="0"/>
              <a:t>51</a:t>
            </a:fld>
            <a:endParaRPr lang="es-MX"/>
          </a:p>
        </p:txBody>
      </p:sp>
    </p:spTree>
    <p:extLst>
      <p:ext uri="{BB962C8B-B14F-4D97-AF65-F5344CB8AC3E}">
        <p14:creationId xmlns:p14="http://schemas.microsoft.com/office/powerpoint/2010/main" val="309665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D0F1EA9-B706-4EB8-A1F5-99163E30F04E}" type="slidenum">
              <a:rPr lang="es-MX" smtClean="0"/>
              <a:t>59</a:t>
            </a:fld>
            <a:endParaRPr lang="es-MX"/>
          </a:p>
        </p:txBody>
      </p:sp>
    </p:spTree>
    <p:extLst>
      <p:ext uri="{BB962C8B-B14F-4D97-AF65-F5344CB8AC3E}">
        <p14:creationId xmlns:p14="http://schemas.microsoft.com/office/powerpoint/2010/main" val="426454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D0F1EA9-B706-4EB8-A1F5-99163E30F04E}" type="slidenum">
              <a:rPr lang="es-MX" smtClean="0"/>
              <a:t>61</a:t>
            </a:fld>
            <a:endParaRPr lang="es-MX"/>
          </a:p>
        </p:txBody>
      </p:sp>
    </p:spTree>
    <p:extLst>
      <p:ext uri="{BB962C8B-B14F-4D97-AF65-F5344CB8AC3E}">
        <p14:creationId xmlns:p14="http://schemas.microsoft.com/office/powerpoint/2010/main" val="4500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6/29/2018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‹Nº›</a:t>
            </a:fld>
            <a:endParaRPr lang="en-US">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800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6/29/2018</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‹Nº›</a:t>
            </a:fld>
            <a:endParaRPr lang="en-US">
              <a:solidFill>
                <a:srgbClr val="146194">
                  <a:lumMod val="50000"/>
                </a:srgbClr>
              </a:solidFill>
            </a:endParaRPr>
          </a:p>
        </p:txBody>
      </p:sp>
    </p:spTree>
    <p:extLst>
      <p:ext uri="{BB962C8B-B14F-4D97-AF65-F5344CB8AC3E}">
        <p14:creationId xmlns:p14="http://schemas.microsoft.com/office/powerpoint/2010/main" val="411722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6/29/2018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‹Nº›</a:t>
            </a:fld>
            <a:endParaRPr lang="en-US">
              <a:solidFill>
                <a:srgbClr val="146194">
                  <a:lumMod val="50000"/>
                </a:srgbClr>
              </a:solidFill>
            </a:endParaRPr>
          </a:p>
        </p:txBody>
      </p:sp>
    </p:spTree>
    <p:extLst>
      <p:ext uri="{BB962C8B-B14F-4D97-AF65-F5344CB8AC3E}">
        <p14:creationId xmlns:p14="http://schemas.microsoft.com/office/powerpoint/2010/main" val="2410518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6/29/2018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‹Nº›</a:t>
            </a:fld>
            <a:endParaRPr lang="en-US">
              <a:solidFill>
                <a:srgbClr val="146194">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a:solidFill>
                  <a:prstClr val="white"/>
                </a:solidFill>
              </a:rPr>
              <a:t>”</a:t>
            </a:r>
          </a:p>
        </p:txBody>
      </p:sp>
    </p:spTree>
    <p:extLst>
      <p:ext uri="{BB962C8B-B14F-4D97-AF65-F5344CB8AC3E}">
        <p14:creationId xmlns:p14="http://schemas.microsoft.com/office/powerpoint/2010/main" val="1412621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6/29/2018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‹Nº›</a:t>
            </a:fld>
            <a:endParaRPr lang="en-US">
              <a:solidFill>
                <a:srgbClr val="146194">
                  <a:lumMod val="50000"/>
                </a:srgbClr>
              </a:solidFill>
            </a:endParaRPr>
          </a:p>
        </p:txBody>
      </p:sp>
    </p:spTree>
    <p:extLst>
      <p:ext uri="{BB962C8B-B14F-4D97-AF65-F5344CB8AC3E}">
        <p14:creationId xmlns:p14="http://schemas.microsoft.com/office/powerpoint/2010/main" val="3568071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6/29/2018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‹Nº›</a:t>
            </a:fld>
            <a:endParaRPr lang="en-US">
              <a:solidFill>
                <a:srgbClr val="146194">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a:solidFill>
                  <a:prstClr val="white"/>
                </a:solidFill>
              </a:rPr>
              <a:t>”</a:t>
            </a:r>
          </a:p>
        </p:txBody>
      </p:sp>
    </p:spTree>
    <p:extLst>
      <p:ext uri="{BB962C8B-B14F-4D97-AF65-F5344CB8AC3E}">
        <p14:creationId xmlns:p14="http://schemas.microsoft.com/office/powerpoint/2010/main" val="372591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6/29/2018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‹Nº›</a:t>
            </a:fld>
            <a:endParaRPr lang="en-US">
              <a:solidFill>
                <a:srgbClr val="146194">
                  <a:lumMod val="50000"/>
                </a:srgbClr>
              </a:solidFill>
            </a:endParaRPr>
          </a:p>
        </p:txBody>
      </p:sp>
    </p:spTree>
    <p:extLst>
      <p:ext uri="{BB962C8B-B14F-4D97-AF65-F5344CB8AC3E}">
        <p14:creationId xmlns:p14="http://schemas.microsoft.com/office/powerpoint/2010/main" val="2914689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6/29/2018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‹Nº›</a:t>
            </a:fld>
            <a:endParaRPr lang="en-US">
              <a:solidFill>
                <a:srgbClr val="146194">
                  <a:lumMod val="50000"/>
                </a:srgbClr>
              </a:solidFill>
            </a:endParaRPr>
          </a:p>
        </p:txBody>
      </p:sp>
    </p:spTree>
    <p:extLst>
      <p:ext uri="{BB962C8B-B14F-4D97-AF65-F5344CB8AC3E}">
        <p14:creationId xmlns:p14="http://schemas.microsoft.com/office/powerpoint/2010/main" val="3959073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6/29/2018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‹Nº›</a:t>
            </a:fld>
            <a:endParaRPr lang="en-US">
              <a:solidFill>
                <a:srgbClr val="146194">
                  <a:lumMod val="50000"/>
                </a:srgbClr>
              </a:solidFill>
            </a:endParaRPr>
          </a:p>
        </p:txBody>
      </p:sp>
    </p:spTree>
    <p:extLst>
      <p:ext uri="{BB962C8B-B14F-4D97-AF65-F5344CB8AC3E}">
        <p14:creationId xmlns:p14="http://schemas.microsoft.com/office/powerpoint/2010/main" val="238813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6/29/2018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‹Nº›</a:t>
            </a:fld>
            <a:endParaRPr lang="en-US">
              <a:solidFill>
                <a:srgbClr val="146194">
                  <a:lumMod val="50000"/>
                </a:srgbClr>
              </a:solidFill>
            </a:endParaRPr>
          </a:p>
        </p:txBody>
      </p:sp>
    </p:spTree>
    <p:extLst>
      <p:ext uri="{BB962C8B-B14F-4D97-AF65-F5344CB8AC3E}">
        <p14:creationId xmlns:p14="http://schemas.microsoft.com/office/powerpoint/2010/main" val="347527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6/29/2018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‹Nº›</a:t>
            </a:fld>
            <a:endParaRPr lang="en-US">
              <a:solidFill>
                <a:srgbClr val="146194">
                  <a:lumMod val="50000"/>
                </a:srgbClr>
              </a:solidFill>
            </a:endParaRPr>
          </a:p>
        </p:txBody>
      </p:sp>
    </p:spTree>
    <p:extLst>
      <p:ext uri="{BB962C8B-B14F-4D97-AF65-F5344CB8AC3E}">
        <p14:creationId xmlns:p14="http://schemas.microsoft.com/office/powerpoint/2010/main" val="321910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6/29/2018</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‹Nº›</a:t>
            </a:fld>
            <a:endParaRPr lang="en-US">
              <a:solidFill>
                <a:srgbClr val="146194">
                  <a:lumMod val="50000"/>
                </a:srgbClr>
              </a:solidFill>
            </a:endParaRPr>
          </a:p>
        </p:txBody>
      </p:sp>
    </p:spTree>
    <p:extLst>
      <p:ext uri="{BB962C8B-B14F-4D97-AF65-F5344CB8AC3E}">
        <p14:creationId xmlns:p14="http://schemas.microsoft.com/office/powerpoint/2010/main" val="157567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146194">
                    <a:lumMod val="50000"/>
                  </a:srgbClr>
                </a:solidFill>
              </a:rPr>
              <a:pPr/>
              <a:t>6/29/2018</a:t>
            </a:fld>
            <a:endParaRPr lang="en-US">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146194">
                    <a:lumMod val="50000"/>
                  </a:srgbClr>
                </a:solidFill>
              </a:rPr>
              <a:pPr/>
              <a:t>‹Nº›</a:t>
            </a:fld>
            <a:endParaRPr lang="en-US">
              <a:solidFill>
                <a:srgbClr val="146194">
                  <a:lumMod val="50000"/>
                </a:srgbClr>
              </a:solidFill>
            </a:endParaRPr>
          </a:p>
        </p:txBody>
      </p:sp>
    </p:spTree>
    <p:extLst>
      <p:ext uri="{BB962C8B-B14F-4D97-AF65-F5344CB8AC3E}">
        <p14:creationId xmlns:p14="http://schemas.microsoft.com/office/powerpoint/2010/main" val="17346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6/29/2018</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‹Nº›</a:t>
            </a:fld>
            <a:endParaRPr lang="en-US">
              <a:solidFill>
                <a:srgbClr val="146194">
                  <a:lumMod val="50000"/>
                </a:srgbClr>
              </a:solidFill>
            </a:endParaRPr>
          </a:p>
        </p:txBody>
      </p:sp>
    </p:spTree>
    <p:extLst>
      <p:ext uri="{BB962C8B-B14F-4D97-AF65-F5344CB8AC3E}">
        <p14:creationId xmlns:p14="http://schemas.microsoft.com/office/powerpoint/2010/main" val="131885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146194">
                    <a:lumMod val="50000"/>
                  </a:srgbClr>
                </a:solidFill>
              </a:rPr>
              <a:pPr/>
              <a:t>6/29/2018</a:t>
            </a:fld>
            <a:endParaRPr lang="en-US">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146194">
                    <a:lumMod val="50000"/>
                  </a:srgbClr>
                </a:solidFill>
              </a:rPr>
              <a:pPr/>
              <a:t>‹Nº›</a:t>
            </a:fld>
            <a:endParaRPr lang="en-US">
              <a:solidFill>
                <a:srgbClr val="146194">
                  <a:lumMod val="50000"/>
                </a:srgbClr>
              </a:solidFill>
            </a:endParaRPr>
          </a:p>
        </p:txBody>
      </p:sp>
    </p:spTree>
    <p:extLst>
      <p:ext uri="{BB962C8B-B14F-4D97-AF65-F5344CB8AC3E}">
        <p14:creationId xmlns:p14="http://schemas.microsoft.com/office/powerpoint/2010/main" val="325106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6/29/2018</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‹Nº›</a:t>
            </a:fld>
            <a:endParaRPr lang="en-US">
              <a:solidFill>
                <a:srgbClr val="146194">
                  <a:lumMod val="50000"/>
                </a:srgbClr>
              </a:solidFill>
            </a:endParaRPr>
          </a:p>
        </p:txBody>
      </p:sp>
    </p:spTree>
    <p:extLst>
      <p:ext uri="{BB962C8B-B14F-4D97-AF65-F5344CB8AC3E}">
        <p14:creationId xmlns:p14="http://schemas.microsoft.com/office/powerpoint/2010/main" val="229993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6/29/2018</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‹Nº›</a:t>
            </a:fld>
            <a:endParaRPr lang="en-US">
              <a:solidFill>
                <a:srgbClr val="146194">
                  <a:lumMod val="50000"/>
                </a:srgbClr>
              </a:solidFill>
            </a:endParaRPr>
          </a:p>
        </p:txBody>
      </p:sp>
    </p:spTree>
    <p:extLst>
      <p:ext uri="{BB962C8B-B14F-4D97-AF65-F5344CB8AC3E}">
        <p14:creationId xmlns:p14="http://schemas.microsoft.com/office/powerpoint/2010/main" val="4269346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B61BEF0D-F0BB-DE4B-95CE-6DB70DBA9567}" type="datetimeFigureOut">
              <a:rPr lang="en-US" dirty="0">
                <a:solidFill>
                  <a:srgbClr val="146194">
                    <a:lumMod val="50000"/>
                  </a:srgbClr>
                </a:solidFill>
              </a:rPr>
              <a:pPr defTabSz="457200"/>
              <a:t>6/29/2018</a:t>
            </a:fld>
            <a:endParaRPr lang="en-US">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lang="en-US">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defTabSz="457200"/>
            <a:fld id="{D57F1E4F-1CFF-5643-939E-217C01CDF565}" type="slidenum">
              <a:rPr lang="en-US" dirty="0">
                <a:solidFill>
                  <a:srgbClr val="146194">
                    <a:lumMod val="50000"/>
                  </a:srgbClr>
                </a:solidFill>
              </a:rPr>
              <a:pPr defTabSz="457200"/>
              <a:t>‹Nº›</a:t>
            </a:fld>
            <a:endParaRPr lang="en-US">
              <a:solidFill>
                <a:srgbClr val="146194">
                  <a:lumMod val="50000"/>
                </a:srgbClr>
              </a:solidFill>
            </a:endParaRPr>
          </a:p>
        </p:txBody>
      </p:sp>
    </p:spTree>
    <p:extLst>
      <p:ext uri="{BB962C8B-B14F-4D97-AF65-F5344CB8AC3E}">
        <p14:creationId xmlns:p14="http://schemas.microsoft.com/office/powerpoint/2010/main" val="38350592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7248" y="2032125"/>
            <a:ext cx="8001000" cy="1201995"/>
          </a:xfrm>
        </p:spPr>
        <p:txBody>
          <a:bodyPr/>
          <a:lstStyle/>
          <a:p>
            <a:r>
              <a:rPr lang="es-MX" dirty="0"/>
              <a:t>conexiones</a:t>
            </a:r>
          </a:p>
        </p:txBody>
      </p:sp>
      <p:sp>
        <p:nvSpPr>
          <p:cNvPr id="3" name="Subtítulo 2"/>
          <p:cNvSpPr>
            <a:spLocks noGrp="1"/>
          </p:cNvSpPr>
          <p:nvPr>
            <p:ph type="subTitle" idx="1"/>
          </p:nvPr>
        </p:nvSpPr>
        <p:spPr>
          <a:xfrm>
            <a:off x="2020690" y="3776982"/>
            <a:ext cx="6400800" cy="1201532"/>
          </a:xfrm>
        </p:spPr>
        <p:txBody>
          <a:bodyPr>
            <a:noAutofit/>
          </a:bodyPr>
          <a:lstStyle/>
          <a:p>
            <a:r>
              <a:rPr lang="es-MX" sz="3600" dirty="0"/>
              <a:t>¿SE PODRÁ SANCIONAR A QUIENES CONTAMINEN?</a:t>
            </a:r>
          </a:p>
        </p:txBody>
      </p:sp>
      <p:pic>
        <p:nvPicPr>
          <p:cNvPr id="4" name="Picture 2" descr="Vizcainas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714" y="391718"/>
            <a:ext cx="2726206" cy="138162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7399121" y="5237758"/>
            <a:ext cx="2594884" cy="923330"/>
          </a:xfrm>
          <a:prstGeom prst="rect">
            <a:avLst/>
          </a:prstGeom>
          <a:noFill/>
        </p:spPr>
        <p:txBody>
          <a:bodyPr wrap="square" rtlCol="0">
            <a:spAutoFit/>
          </a:bodyPr>
          <a:lstStyle/>
          <a:p>
            <a:r>
              <a:rPr lang="es-MX" sz="3600" dirty="0"/>
              <a:t>Equipo 7</a:t>
            </a:r>
          </a:p>
          <a:p>
            <a:endParaRPr lang="es-MX" dirty="0"/>
          </a:p>
        </p:txBody>
      </p:sp>
    </p:spTree>
    <p:extLst>
      <p:ext uri="{BB962C8B-B14F-4D97-AF65-F5344CB8AC3E}">
        <p14:creationId xmlns:p14="http://schemas.microsoft.com/office/powerpoint/2010/main" val="2772974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4FE90BA-7E54-44CD-AD89-7649AADB0008}"/>
              </a:ext>
            </a:extLst>
          </p:cNvPr>
          <p:cNvSpPr>
            <a:spLocks noGrp="1"/>
          </p:cNvSpPr>
          <p:nvPr>
            <p:ph idx="1"/>
          </p:nvPr>
        </p:nvSpPr>
        <p:spPr>
          <a:xfrm>
            <a:off x="2681826" y="685800"/>
            <a:ext cx="8534400" cy="3615267"/>
          </a:xfrm>
        </p:spPr>
        <p:txBody>
          <a:bodyPr/>
          <a:lstStyle/>
          <a:p>
            <a:r>
              <a:rPr lang="es-MX" dirty="0"/>
              <a:t>FOTOGRAFÍAS DE LA SESIÓN</a:t>
            </a:r>
          </a:p>
        </p:txBody>
      </p:sp>
      <p:sp>
        <p:nvSpPr>
          <p:cNvPr id="9" name="1 Título">
            <a:extLst>
              <a:ext uri="{FF2B5EF4-FFF2-40B4-BE49-F238E27FC236}">
                <a16:creationId xmlns:a16="http://schemas.microsoft.com/office/drawing/2014/main" id="{91EB78F9-B1F3-460C-AC9B-F981143D41A2}"/>
              </a:ext>
            </a:extLst>
          </p:cNvPr>
          <p:cNvSpPr>
            <a:spLocks noGrp="1"/>
          </p:cNvSpPr>
          <p:nvPr>
            <p:ph type="title"/>
          </p:nvPr>
        </p:nvSpPr>
        <p:spPr>
          <a:xfrm rot="16200000">
            <a:off x="-1174547" y="2490635"/>
            <a:ext cx="4102105" cy="938275"/>
          </a:xfrm>
        </p:spPr>
        <p:txBody>
          <a:bodyPr>
            <a:normAutofit/>
          </a:bodyPr>
          <a:lstStyle/>
          <a:p>
            <a:r>
              <a:rPr lang="es-MX" dirty="0"/>
              <a:t>5.a  Producto 3</a:t>
            </a:r>
          </a:p>
        </p:txBody>
      </p:sp>
    </p:spTree>
    <p:extLst>
      <p:ext uri="{BB962C8B-B14F-4D97-AF65-F5344CB8AC3E}">
        <p14:creationId xmlns:p14="http://schemas.microsoft.com/office/powerpoint/2010/main" val="3070885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rot="16200000">
            <a:off x="-1242684" y="2558773"/>
            <a:ext cx="4102105" cy="802000"/>
          </a:xfrm>
          <a:prstGeom prst="rect">
            <a:avLst/>
          </a:prstGeom>
          <a:effectLst/>
        </p:spPr>
        <p:txBody>
          <a:bodyPr vert="horz" lIns="91440" tIns="45720" rIns="91440" bIns="45720" rtlCol="0" anchor="ctr">
            <a:normAutofit fontScale="92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 5. b  Producto  3</a:t>
            </a:r>
          </a:p>
        </p:txBody>
      </p:sp>
      <p:pic>
        <p:nvPicPr>
          <p:cNvPr id="3" name="Imagen 3" descr="Imagen que contiene persona, sentado, interior, mesa&#10;&#10;Descripción generada con confianza muy alta">
            <a:extLst>
              <a:ext uri="{FF2B5EF4-FFF2-40B4-BE49-F238E27FC236}">
                <a16:creationId xmlns:a16="http://schemas.microsoft.com/office/drawing/2014/main" id="{1FD7B5AA-9201-4E4F-9028-3C1AD0022408}"/>
              </a:ext>
            </a:extLst>
          </p:cNvPr>
          <p:cNvPicPr>
            <a:picLocks noChangeAspect="1"/>
          </p:cNvPicPr>
          <p:nvPr/>
        </p:nvPicPr>
        <p:blipFill>
          <a:blip r:embed="rId2"/>
          <a:stretch>
            <a:fillRect/>
          </a:stretch>
        </p:blipFill>
        <p:spPr>
          <a:xfrm>
            <a:off x="1446362" y="545039"/>
            <a:ext cx="3706483" cy="3379847"/>
          </a:xfrm>
          <a:prstGeom prst="rect">
            <a:avLst/>
          </a:prstGeom>
        </p:spPr>
      </p:pic>
      <p:pic>
        <p:nvPicPr>
          <p:cNvPr id="6" name="Imagen 6" descr="Imagen que contiene persona, interior, mesa, niño&#10;&#10;Descripción generada con confianza muy alta">
            <a:extLst>
              <a:ext uri="{FF2B5EF4-FFF2-40B4-BE49-F238E27FC236}">
                <a16:creationId xmlns:a16="http://schemas.microsoft.com/office/drawing/2014/main" id="{3A78FAEB-89EF-4F46-B182-F4E1934F7F48}"/>
              </a:ext>
            </a:extLst>
          </p:cNvPr>
          <p:cNvPicPr>
            <a:picLocks noChangeAspect="1"/>
          </p:cNvPicPr>
          <p:nvPr/>
        </p:nvPicPr>
        <p:blipFill>
          <a:blip r:embed="rId3"/>
          <a:stretch>
            <a:fillRect/>
          </a:stretch>
        </p:blipFill>
        <p:spPr>
          <a:xfrm>
            <a:off x="5972309" y="2692460"/>
            <a:ext cx="4325242" cy="3379847"/>
          </a:xfrm>
          <a:prstGeom prst="rect">
            <a:avLst/>
          </a:prstGeom>
        </p:spPr>
      </p:pic>
    </p:spTree>
    <p:extLst>
      <p:ext uri="{BB962C8B-B14F-4D97-AF65-F5344CB8AC3E}">
        <p14:creationId xmlns:p14="http://schemas.microsoft.com/office/powerpoint/2010/main" val="2650762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07112" y="5930900"/>
            <a:ext cx="5932488" cy="660399"/>
          </a:xfrm>
        </p:spPr>
        <p:txBody>
          <a:bodyPr/>
          <a:lstStyle/>
          <a:p>
            <a:r>
              <a:rPr lang="es-MX" dirty="0"/>
              <a:t>ORGANIZADOR gráfico</a:t>
            </a:r>
          </a:p>
        </p:txBody>
      </p:sp>
      <p:sp>
        <p:nvSpPr>
          <p:cNvPr id="3" name="Marcador de contenido 2"/>
          <p:cNvSpPr>
            <a:spLocks noGrp="1"/>
          </p:cNvSpPr>
          <p:nvPr>
            <p:ph idx="1"/>
          </p:nvPr>
        </p:nvSpPr>
        <p:spPr>
          <a:xfrm>
            <a:off x="2483515" y="1152138"/>
            <a:ext cx="8534400" cy="3615267"/>
          </a:xfrm>
        </p:spPr>
        <p:txBody>
          <a:bodyPr/>
          <a:lstStyle/>
          <a:p>
            <a:r>
              <a:rPr lang="es-MX" dirty="0"/>
              <a:t>Fotografía del organizador construido en </a:t>
            </a:r>
            <a:r>
              <a:rPr lang="es-MX" dirty="0" err="1"/>
              <a:t>rotafolio</a:t>
            </a:r>
            <a:r>
              <a:rPr lang="es-MX" dirty="0"/>
              <a:t> que muestra las conexiones o interrelaciones entre los temas de las diferentes asignaturas, que formarán parte del posible proyecto</a:t>
            </a:r>
          </a:p>
          <a:p>
            <a:r>
              <a:rPr lang="es-MX" dirty="0"/>
              <a:t> </a:t>
            </a:r>
          </a:p>
        </p:txBody>
      </p:sp>
      <p:sp>
        <p:nvSpPr>
          <p:cNvPr id="5" name="1 Título"/>
          <p:cNvSpPr txBox="1">
            <a:spLocks/>
          </p:cNvSpPr>
          <p:nvPr/>
        </p:nvSpPr>
        <p:spPr>
          <a:xfrm rot="16200000">
            <a:off x="-1242684" y="2558772"/>
            <a:ext cx="4102105" cy="802000"/>
          </a:xfrm>
          <a:prstGeom prst="rect">
            <a:avLst/>
          </a:prstGeom>
          <a:effectLst/>
        </p:spPr>
        <p:txBody>
          <a:bodyPr vert="horz" lIns="91440" tIns="45720" rIns="91440" bIns="45720" rtlCol="0" anchor="ctr">
            <a:normAutofit fontScale="92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  5.b  Producto 2</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9" y="218941"/>
            <a:ext cx="10376079" cy="5512158"/>
          </a:xfrm>
          <a:prstGeom prst="rect">
            <a:avLst/>
          </a:prstGeom>
        </p:spPr>
      </p:pic>
    </p:spTree>
    <p:extLst>
      <p:ext uri="{BB962C8B-B14F-4D97-AF65-F5344CB8AC3E}">
        <p14:creationId xmlns:p14="http://schemas.microsoft.com/office/powerpoint/2010/main" val="3122792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5D776F9-99CB-4C9D-B31F-F9367A062C16}"/>
              </a:ext>
            </a:extLst>
          </p:cNvPr>
          <p:cNvSpPr txBox="1"/>
          <p:nvPr/>
        </p:nvSpPr>
        <p:spPr>
          <a:xfrm>
            <a:off x="1236372" y="561975"/>
            <a:ext cx="10325390" cy="10695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buAutoNum type="arabicPeriod" startAt="3"/>
            </a:pPr>
            <a:r>
              <a:rPr lang="es-MX" sz="1100">
                <a:solidFill>
                  <a:srgbClr val="1F497D"/>
                </a:solidFill>
              </a:rPr>
              <a:t>Ubica y utiliza los puntos asentados en los apartados del presente formato</a:t>
            </a:r>
            <a:r>
              <a:rPr lang="es-MX" sz="1100" b="1">
                <a:solidFill>
                  <a:srgbClr val="10CAC1"/>
                </a:solidFill>
              </a:rPr>
              <a:t> </a:t>
            </a:r>
            <a:r>
              <a:rPr lang="es-MX" sz="1100" b="1"/>
              <a:t>/ </a:t>
            </a:r>
            <a:r>
              <a:rPr lang="es-MX" sz="1100" b="1">
                <a:solidFill>
                  <a:srgbClr val="FF0000"/>
                </a:solidFill>
              </a:rPr>
              <a:t>Producto 8., </a:t>
            </a:r>
            <a:r>
              <a:rPr lang="es-MX" sz="1100">
                <a:solidFill>
                  <a:srgbClr val="FF0000"/>
                </a:solidFill>
              </a:rPr>
              <a:t>que sirvan</a:t>
            </a:r>
            <a:r>
              <a:rPr lang="es-MX" sz="1100" b="1">
                <a:solidFill>
                  <a:srgbClr val="FF0000"/>
                </a:solidFill>
              </a:rPr>
              <a:t>  </a:t>
            </a:r>
            <a:r>
              <a:rPr lang="es-MX" sz="1100">
                <a:solidFill>
                  <a:srgbClr val="FF0000"/>
                </a:solidFill>
              </a:rPr>
              <a:t>para redactar, a partir de ellos,  cada uno los puntos correspondientes a la 2ª. R.T., en el Portafolios Virtual de Evidencias</a:t>
            </a:r>
            <a:r>
              <a:rPr lang="es-MX" sz="1100">
                <a:solidFill>
                  <a:srgbClr val="00CC99"/>
                </a:solidFill>
              </a:rPr>
              <a:t>.</a:t>
            </a:r>
            <a:r>
              <a:rPr lang="es-MX" sz="1100"/>
              <a:t> Estos son</a:t>
            </a:r>
            <a:r>
              <a:rPr lang="es-MX" sz="1100">
                <a:solidFill>
                  <a:srgbClr val="0EB1A9"/>
                </a:solidFill>
              </a:rPr>
              <a:t>:  </a:t>
            </a:r>
            <a:r>
              <a:rPr lang="es-MX" sz="1100" b="1">
                <a:solidFill>
                  <a:srgbClr val="009999"/>
                </a:solidFill>
              </a:rPr>
              <a:t>5.c, 5.d, 5.e, 5.f</a:t>
            </a:r>
            <a:r>
              <a:rPr lang="es-ES" sz="1100"/>
              <a:t> </a:t>
            </a:r>
          </a:p>
          <a:p>
            <a:pPr algn="just"/>
            <a:endParaRPr lang="es-ES" sz="800"/>
          </a:p>
          <a:p>
            <a:pPr algn="just">
              <a:buAutoNum type="arabicPeriod" startAt="4"/>
            </a:pPr>
            <a:r>
              <a:rPr lang="es-MX" sz="1100">
                <a:solidFill>
                  <a:srgbClr val="1F497D"/>
                </a:solidFill>
              </a:rPr>
              <a:t>Al terminar de utilizar el presente documento, </a:t>
            </a:r>
            <a:r>
              <a:rPr lang="es-MX" sz="1100" b="1" i="1">
                <a:solidFill>
                  <a:srgbClr val="1F497D"/>
                </a:solidFill>
              </a:rPr>
              <a:t>guardar</a:t>
            </a:r>
            <a:r>
              <a:rPr lang="es-MX" sz="1100" i="1">
                <a:solidFill>
                  <a:srgbClr val="1F497D"/>
                </a:solidFill>
              </a:rPr>
              <a:t> una copia </a:t>
            </a:r>
            <a:r>
              <a:rPr lang="es-MX" sz="1100" b="1" i="1">
                <a:solidFill>
                  <a:srgbClr val="1F497D"/>
                </a:solidFill>
              </a:rPr>
              <a:t>editable </a:t>
            </a:r>
            <a:r>
              <a:rPr lang="es-MX" sz="1100" i="1">
                <a:solidFill>
                  <a:srgbClr val="1F497D"/>
                </a:solidFill>
              </a:rPr>
              <a:t>en la </a:t>
            </a:r>
            <a:r>
              <a:rPr lang="es-MX" sz="1100" b="1" i="1">
                <a:solidFill>
                  <a:srgbClr val="C00000"/>
                </a:solidFill>
              </a:rPr>
              <a:t>propia computadora</a:t>
            </a:r>
            <a:r>
              <a:rPr lang="es-MX" sz="1100" i="1">
                <a:solidFill>
                  <a:srgbClr val="1F497D"/>
                </a:solidFill>
              </a:rPr>
              <a:t>, ya que se trabajará en él durante la 3ª. Reunión de Trabajo,</a:t>
            </a:r>
            <a:r>
              <a:rPr lang="es-MX" sz="1100">
                <a:solidFill>
                  <a:srgbClr val="1F497D"/>
                </a:solidFill>
              </a:rPr>
              <a:t> y una copia  en formato </a:t>
            </a:r>
            <a:r>
              <a:rPr lang="es-MX" sz="1100" b="1" i="1">
                <a:solidFill>
                  <a:srgbClr val="1F497D"/>
                </a:solidFill>
              </a:rPr>
              <a:t>PDF.,</a:t>
            </a:r>
            <a:r>
              <a:rPr lang="es-MX" sz="1100">
                <a:solidFill>
                  <a:srgbClr val="1F497D"/>
                </a:solidFill>
              </a:rPr>
              <a:t> en el punto </a:t>
            </a:r>
            <a:r>
              <a:rPr lang="es-MX" sz="1150" b="1">
                <a:solidFill>
                  <a:srgbClr val="C00000"/>
                </a:solidFill>
              </a:rPr>
              <a:t>5.i </a:t>
            </a:r>
            <a:r>
              <a:rPr lang="es-MX" sz="1100" b="1">
                <a:solidFill>
                  <a:srgbClr val="C00000"/>
                </a:solidFill>
              </a:rPr>
              <a:t>Evidencias de proceso </a:t>
            </a:r>
            <a:r>
              <a:rPr lang="es-MX" sz="1100">
                <a:solidFill>
                  <a:srgbClr val="1F497D"/>
                </a:solidFill>
              </a:rPr>
              <a:t>(antes borrar las instrucciones ubicadas en la presente página)</a:t>
            </a:r>
            <a:r>
              <a:rPr lang="es-MX" sz="1100" i="1">
                <a:solidFill>
                  <a:srgbClr val="1F497D"/>
                </a:solidFill>
              </a:rPr>
              <a:t>.</a:t>
            </a:r>
            <a:r>
              <a:rPr lang="es-ES" sz="1100"/>
              <a:t> </a:t>
            </a:r>
          </a:p>
        </p:txBody>
      </p:sp>
      <p:sp>
        <p:nvSpPr>
          <p:cNvPr id="3" name="CuadroTexto 2">
            <a:extLst>
              <a:ext uri="{FF2B5EF4-FFF2-40B4-BE49-F238E27FC236}">
                <a16:creationId xmlns:a16="http://schemas.microsoft.com/office/drawing/2014/main" id="{FE8BC825-1B82-4D15-B1F0-1112BD7D49FD}"/>
              </a:ext>
            </a:extLst>
          </p:cNvPr>
          <p:cNvSpPr txBox="1"/>
          <p:nvPr/>
        </p:nvSpPr>
        <p:spPr>
          <a:xfrm>
            <a:off x="1146219" y="1581150"/>
            <a:ext cx="10766241" cy="535531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b="1">
                <a:solidFill>
                  <a:srgbClr val="CC4125"/>
                </a:solidFill>
                <a:cs typeface="Segoe UI"/>
              </a:rPr>
              <a:t>Estructura Inicial de Planeación</a:t>
            </a:r>
            <a:r>
              <a:rPr lang="es-ES">
                <a:cs typeface="Segoe UI"/>
              </a:rPr>
              <a:t> </a:t>
            </a:r>
            <a:r>
              <a:rPr lang="en-US">
                <a:cs typeface="Segoe UI"/>
              </a:rPr>
              <a:t>​</a:t>
            </a:r>
          </a:p>
          <a:p>
            <a:pPr algn="ctr"/>
            <a:r>
              <a:rPr lang="es-ES" b="1">
                <a:solidFill>
                  <a:srgbClr val="1C4587"/>
                </a:solidFill>
                <a:cs typeface="Segoe UI"/>
              </a:rPr>
              <a:t>Elaboración del Proyecto </a:t>
            </a:r>
            <a:r>
              <a:rPr lang="es-ES" b="1">
                <a:solidFill>
                  <a:srgbClr val="FF0000"/>
                </a:solidFill>
                <a:cs typeface="Segoe UI"/>
              </a:rPr>
              <a:t> (Producto 8)</a:t>
            </a:r>
            <a:r>
              <a:rPr lang="es-ES">
                <a:cs typeface="Segoe UI"/>
              </a:rPr>
              <a:t> </a:t>
            </a:r>
            <a:r>
              <a:rPr lang="en-US">
                <a:cs typeface="Segoe UI"/>
              </a:rPr>
              <a:t>​</a:t>
            </a:r>
            <a:endParaRPr lang="en-US">
              <a:latin typeface="Segoe UI"/>
              <a:cs typeface="Segoe UI"/>
            </a:endParaRPr>
          </a:p>
          <a:p>
            <a:pPr algn="ctr"/>
            <a:r>
              <a:rPr lang="es-ES">
                <a:cs typeface="Segoe UI"/>
              </a:rPr>
              <a:t>​</a:t>
            </a:r>
            <a:endParaRPr lang="es-ES">
              <a:latin typeface="Segoe UI"/>
              <a:cs typeface="Segoe UI"/>
            </a:endParaRPr>
          </a:p>
          <a:p>
            <a:r>
              <a:rPr lang="es-ES" b="1">
                <a:solidFill>
                  <a:srgbClr val="1C4587"/>
                </a:solidFill>
                <a:cs typeface="Segoe UI"/>
              </a:rPr>
              <a:t>Nombre del proyecto.</a:t>
            </a:r>
            <a:r>
              <a:rPr lang="es-ES" b="1">
                <a:cs typeface="Segoe UI"/>
              </a:rPr>
              <a:t> ¿Se podrá sancionar a quienes contaminen?</a:t>
            </a:r>
            <a:endParaRPr lang="en-US">
              <a:latin typeface="Segoe UI"/>
              <a:cs typeface="Segoe UI"/>
            </a:endParaRPr>
          </a:p>
          <a:p>
            <a:r>
              <a:rPr lang="es-ES" b="1">
                <a:solidFill>
                  <a:srgbClr val="1C4587"/>
                </a:solidFill>
                <a:cs typeface="Segoe UI"/>
              </a:rPr>
              <a:t>Nombre de los profesores participantes y asignaturas</a:t>
            </a:r>
            <a:r>
              <a:rPr lang="es-ES" b="1">
                <a:solidFill>
                  <a:srgbClr val="1F487C"/>
                </a:solidFill>
                <a:cs typeface="Segoe UI"/>
              </a:rPr>
              <a:t>.</a:t>
            </a:r>
            <a:r>
              <a:rPr lang="es-ES" b="1">
                <a:cs typeface="Segoe UI"/>
              </a:rPr>
              <a:t> Elvia Martínez - Derecho, Gilberto Salgado - Física, </a:t>
            </a:r>
            <a:r>
              <a:rPr lang="es-ES" b="1" err="1">
                <a:cs typeface="Segoe UI"/>
              </a:rPr>
              <a:t>Iraís</a:t>
            </a:r>
            <a:r>
              <a:rPr lang="es-ES" b="1">
                <a:cs typeface="Segoe UI"/>
              </a:rPr>
              <a:t> Valdez - Química</a:t>
            </a:r>
            <a:r>
              <a:rPr lang="es-ES">
                <a:cs typeface="Segoe UI"/>
              </a:rPr>
              <a:t> </a:t>
            </a:r>
            <a:r>
              <a:rPr lang="en-US">
                <a:cs typeface="Segoe UI"/>
              </a:rPr>
              <a:t>​</a:t>
            </a:r>
            <a:endParaRPr lang="en-US">
              <a:latin typeface="Segoe UI"/>
              <a:cs typeface="Segoe UI"/>
            </a:endParaRPr>
          </a:p>
          <a:p>
            <a:pPr algn="just">
              <a:buAutoNum type="arabicPeriod"/>
            </a:pPr>
            <a:r>
              <a:rPr lang="es-ES" b="1">
                <a:solidFill>
                  <a:srgbClr val="1C4587"/>
                </a:solidFill>
                <a:cs typeface="Arial"/>
              </a:rPr>
              <a:t>Contexto. </a:t>
            </a:r>
            <a:r>
              <a:rPr lang="es-ES">
                <a:solidFill>
                  <a:srgbClr val="1C4587"/>
                </a:solidFill>
                <a:cs typeface="Arial"/>
              </a:rPr>
              <a:t>Justifica las circunstancias o elementos de la realidad en los que se da el problema</a:t>
            </a:r>
            <a:r>
              <a:rPr lang="es-ES">
                <a:cs typeface="Arial"/>
              </a:rPr>
              <a:t>.</a:t>
            </a:r>
            <a:r>
              <a:rPr lang="es-ES" b="1">
                <a:solidFill>
                  <a:srgbClr val="FF0000"/>
                </a:solidFill>
                <a:cs typeface="Arial"/>
              </a:rPr>
              <a:t> </a:t>
            </a:r>
            <a:r>
              <a:rPr lang="es-ES">
                <a:cs typeface="Arial"/>
              </a:rPr>
              <a:t> </a:t>
            </a:r>
            <a:r>
              <a:rPr lang="en-US">
                <a:cs typeface="Arial"/>
              </a:rPr>
              <a:t>​</a:t>
            </a:r>
            <a:endParaRPr lang="en-US">
              <a:latin typeface="Arial"/>
              <a:cs typeface="Arial"/>
            </a:endParaRPr>
          </a:p>
          <a:p>
            <a:pPr algn="just"/>
            <a:r>
              <a:rPr lang="es-ES" b="1">
                <a:solidFill>
                  <a:srgbClr val="1C4587"/>
                </a:solidFill>
                <a:cs typeface="Segoe UI"/>
              </a:rPr>
              <a:t>      Introducción y/o justificación del proyecto.</a:t>
            </a:r>
            <a:r>
              <a:rPr lang="es-ES">
                <a:cs typeface="Segoe UI"/>
              </a:rPr>
              <a:t> </a:t>
            </a:r>
            <a:r>
              <a:rPr lang="en-US">
                <a:cs typeface="Segoe UI"/>
              </a:rPr>
              <a:t>​</a:t>
            </a:r>
            <a:endParaRPr lang="en-US">
              <a:latin typeface="Segoe UI"/>
              <a:cs typeface="Segoe UI"/>
            </a:endParaRPr>
          </a:p>
          <a:p>
            <a:r>
              <a:rPr lang="es-ES">
                <a:latin typeface="Arial"/>
                <a:cs typeface="Segoe UI"/>
              </a:rPr>
              <a:t>Los problemas de contaminación que estamos viviendo actualmente y para los cuales, a pesar de la implementación de diversas estrategias, no se han obtenido los resultados esperados, nos motiva a proponer este proyecto para que a partir de la visión que los estudiantes tengan de este, propongan las acciones que consideren pertinentes para lograr mejores resultados. </a:t>
            </a:r>
            <a:r>
              <a:rPr lang="en-US">
                <a:latin typeface="Arial"/>
                <a:cs typeface="Segoe UI"/>
              </a:rPr>
              <a:t>​</a:t>
            </a:r>
            <a:endParaRPr lang="en-US">
              <a:latin typeface="Segoe UI"/>
              <a:cs typeface="Segoe UI"/>
            </a:endParaRPr>
          </a:p>
          <a:p>
            <a:pPr algn="just"/>
            <a:r>
              <a:rPr lang="es-ES">
                <a:latin typeface="Arial"/>
                <a:cs typeface="Segoe UI"/>
              </a:rPr>
              <a:t>Debido al crecimiento poblacional y la poca preocupación en general, la escuela puede servir para una educación cívica, para que nuestro alumnado se responsabilice de cuidar el medio ambiente, empezando desde su comunidad, entendiendo la contaminación desde la composición de los gases contaminantes hasta entender y comprender el efecto invernadero, el clima y sus cambios que ha tenido, desde el ambiente de la física y química, hasta la problemática legal que tiene el cuidado de los bosques y fauna. </a:t>
            </a:r>
            <a:r>
              <a:rPr lang="en-US">
                <a:latin typeface="Arial"/>
                <a:cs typeface="Segoe UI"/>
              </a:rPr>
              <a:t>​</a:t>
            </a:r>
            <a:endParaRPr lang="en-US">
              <a:latin typeface="Segoe UI"/>
              <a:cs typeface="Segoe UI"/>
            </a:endParaRPr>
          </a:p>
        </p:txBody>
      </p:sp>
      <p:sp>
        <p:nvSpPr>
          <p:cNvPr id="4" name="1 Título"/>
          <p:cNvSpPr txBox="1">
            <a:spLocks/>
          </p:cNvSpPr>
          <p:nvPr/>
        </p:nvSpPr>
        <p:spPr>
          <a:xfrm rot="16200000">
            <a:off x="-1307079" y="2558773"/>
            <a:ext cx="4102105" cy="802000"/>
          </a:xfrm>
          <a:prstGeom prst="rect">
            <a:avLst/>
          </a:prstGeom>
          <a:effectLst/>
        </p:spPr>
        <p:txBody>
          <a:bodyPr vert="horz" lIns="91440" tIns="45720" rIns="91440" bIns="45720" rtlCol="0" anchor="ctr">
            <a:normAutofit fontScale="92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 5.c  Producto 8</a:t>
            </a:r>
          </a:p>
        </p:txBody>
      </p:sp>
    </p:spTree>
    <p:extLst>
      <p:ext uri="{BB962C8B-B14F-4D97-AF65-F5344CB8AC3E}">
        <p14:creationId xmlns:p14="http://schemas.microsoft.com/office/powerpoint/2010/main" val="1797171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CE6EA631-FFEA-4AED-A570-D36934A774D9}"/>
              </a:ext>
            </a:extLst>
          </p:cNvPr>
          <p:cNvGraphicFramePr>
            <a:graphicFrameLocks noGrp="1"/>
          </p:cNvGraphicFramePr>
          <p:nvPr>
            <p:extLst/>
          </p:nvPr>
        </p:nvGraphicFramePr>
        <p:xfrm>
          <a:off x="1043189" y="2238375"/>
          <a:ext cx="10155152" cy="3397543"/>
        </p:xfrm>
        <a:graphic>
          <a:graphicData uri="http://schemas.openxmlformats.org/drawingml/2006/table">
            <a:tbl>
              <a:tblPr firstRow="1" bandRow="1">
                <a:tableStyleId>{5C22544A-7EE6-4342-B048-85BDC9FD1C3A}</a:tableStyleId>
              </a:tblPr>
              <a:tblGrid>
                <a:gridCol w="2304952">
                  <a:extLst>
                    <a:ext uri="{9D8B030D-6E8A-4147-A177-3AD203B41FA5}">
                      <a16:colId xmlns:a16="http://schemas.microsoft.com/office/drawing/2014/main" val="1318658662"/>
                    </a:ext>
                  </a:extLst>
                </a:gridCol>
                <a:gridCol w="2438573">
                  <a:extLst>
                    <a:ext uri="{9D8B030D-6E8A-4147-A177-3AD203B41FA5}">
                      <a16:colId xmlns:a16="http://schemas.microsoft.com/office/drawing/2014/main" val="1231878301"/>
                    </a:ext>
                  </a:extLst>
                </a:gridCol>
                <a:gridCol w="2405167">
                  <a:extLst>
                    <a:ext uri="{9D8B030D-6E8A-4147-A177-3AD203B41FA5}">
                      <a16:colId xmlns:a16="http://schemas.microsoft.com/office/drawing/2014/main" val="1153267272"/>
                    </a:ext>
                  </a:extLst>
                </a:gridCol>
                <a:gridCol w="3006460">
                  <a:extLst>
                    <a:ext uri="{9D8B030D-6E8A-4147-A177-3AD203B41FA5}">
                      <a16:colId xmlns:a16="http://schemas.microsoft.com/office/drawing/2014/main" val="2410249701"/>
                    </a:ext>
                  </a:extLst>
                </a:gridCol>
              </a:tblGrid>
              <a:tr h="607166">
                <a:tc>
                  <a:txBody>
                    <a:bodyPr/>
                    <a:lstStyle/>
                    <a:p>
                      <a:pPr algn="ctr" rtl="0" fontAlgn="base"/>
                      <a:r>
                        <a:rPr lang="es-ES" sz="1100">
                          <a:effectLst/>
                        </a:rPr>
                        <a:t>Disciplinas: </a:t>
                      </a:r>
                      <a:endParaRPr lang="es-ES">
                        <a:effectLst/>
                      </a:endParaRPr>
                    </a:p>
                  </a:txBody>
                  <a:tcPr/>
                </a:tc>
                <a:tc>
                  <a:txBody>
                    <a:bodyPr/>
                    <a:lstStyle/>
                    <a:p>
                      <a:pPr algn="ctr" rtl="0" fontAlgn="base"/>
                      <a:r>
                        <a:rPr lang="es-ES" sz="1100">
                          <a:effectLst/>
                        </a:rPr>
                        <a:t>Disciplina 1.   </a:t>
                      </a:r>
                      <a:endParaRPr lang="es-ES">
                        <a:effectLst/>
                      </a:endParaRPr>
                    </a:p>
                    <a:p>
                      <a:pPr algn="ctr" rtl="0" fontAlgn="base"/>
                      <a:r>
                        <a:rPr lang="es-ES" sz="1100">
                          <a:effectLst/>
                        </a:rPr>
                        <a:t>DERECHO  </a:t>
                      </a:r>
                      <a:endParaRPr lang="es-ES">
                        <a:effectLst/>
                      </a:endParaRPr>
                    </a:p>
                  </a:txBody>
                  <a:tcPr/>
                </a:tc>
                <a:tc>
                  <a:txBody>
                    <a:bodyPr/>
                    <a:lstStyle/>
                    <a:p>
                      <a:pPr algn="ctr" rtl="0" fontAlgn="base"/>
                      <a:r>
                        <a:rPr lang="es-ES" sz="1100">
                          <a:effectLst/>
                        </a:rPr>
                        <a:t>Disciplina 2.  </a:t>
                      </a:r>
                      <a:endParaRPr lang="es-ES">
                        <a:effectLst/>
                      </a:endParaRPr>
                    </a:p>
                    <a:p>
                      <a:pPr algn="ctr" rtl="0" fontAlgn="base"/>
                      <a:r>
                        <a:rPr lang="es-ES" sz="1100">
                          <a:effectLst/>
                        </a:rPr>
                        <a:t>QUÍMICA </a:t>
                      </a:r>
                      <a:endParaRPr lang="es-ES">
                        <a:effectLst/>
                      </a:endParaRPr>
                    </a:p>
                  </a:txBody>
                  <a:tcPr/>
                </a:tc>
                <a:tc>
                  <a:txBody>
                    <a:bodyPr/>
                    <a:lstStyle/>
                    <a:p>
                      <a:pPr algn="ctr" rtl="0" fontAlgn="base"/>
                      <a:r>
                        <a:rPr lang="es-ES" sz="1100">
                          <a:effectLst/>
                        </a:rPr>
                        <a:t>Disciplina 3. </a:t>
                      </a:r>
                      <a:endParaRPr lang="es-ES">
                        <a:effectLst/>
                      </a:endParaRPr>
                    </a:p>
                    <a:p>
                      <a:pPr algn="ctr" rtl="0" fontAlgn="base"/>
                      <a:r>
                        <a:rPr lang="es-ES" sz="1100">
                          <a:effectLst/>
                        </a:rPr>
                        <a:t> FÍSICA </a:t>
                      </a:r>
                      <a:endParaRPr lang="es-ES">
                        <a:effectLst/>
                      </a:endParaRPr>
                    </a:p>
                  </a:txBody>
                  <a:tcPr/>
                </a:tc>
                <a:extLst>
                  <a:ext uri="{0D108BD9-81ED-4DB2-BD59-A6C34878D82A}">
                    <a16:rowId xmlns:a16="http://schemas.microsoft.com/office/drawing/2014/main" val="903039339"/>
                  </a:ext>
                </a:extLst>
              </a:tr>
              <a:tr h="2790377">
                <a:tc>
                  <a:txBody>
                    <a:bodyPr/>
                    <a:lstStyle/>
                    <a:p>
                      <a:pPr algn="just" rtl="0" fontAlgn="base"/>
                      <a:r>
                        <a:rPr lang="es-ES" sz="1100">
                          <a:effectLst/>
                        </a:rPr>
                        <a:t>1. Contenidos/Temas </a:t>
                      </a:r>
                      <a:endParaRPr lang="es-ES">
                        <a:effectLst/>
                      </a:endParaRPr>
                    </a:p>
                    <a:p>
                      <a:pPr algn="just" rtl="0" fontAlgn="base"/>
                      <a:r>
                        <a:rPr lang="es-ES" sz="1100">
                          <a:effectLst/>
                        </a:rPr>
                        <a:t>    Involucrados </a:t>
                      </a:r>
                      <a:endParaRPr lang="es-ES">
                        <a:effectLst/>
                      </a:endParaRPr>
                    </a:p>
                    <a:p>
                      <a:pPr algn="just" rtl="0" fontAlgn="base"/>
                      <a:r>
                        <a:rPr lang="es-ES" sz="1100">
                          <a:effectLst/>
                        </a:rPr>
                        <a:t>del  programa, que se consideran. </a:t>
                      </a:r>
                      <a:endParaRPr lang="es-ES">
                        <a:effectLst/>
                      </a:endParaRPr>
                    </a:p>
                    <a:p>
                      <a:pPr algn="just" rtl="0" fontAlgn="base"/>
                      <a:endParaRPr lang="es-ES">
                        <a:effectLst/>
                      </a:endParaRPr>
                    </a:p>
                    <a:p>
                      <a:pPr algn="just" rtl="0" fontAlgn="base"/>
                      <a:endParaRPr lang="es-ES">
                        <a:effectLst/>
                      </a:endParaRPr>
                    </a:p>
                  </a:txBody>
                  <a:tcPr/>
                </a:tc>
                <a:tc>
                  <a:txBody>
                    <a:bodyPr/>
                    <a:lstStyle/>
                    <a:p>
                      <a:pPr rtl="0" fontAlgn="base"/>
                      <a:endParaRPr lang="es-ES" sz="1100">
                        <a:effectLst/>
                      </a:endParaRPr>
                    </a:p>
                    <a:p>
                      <a:pPr rtl="0" fontAlgn="base"/>
                      <a:r>
                        <a:rPr lang="es-ES" sz="1100">
                          <a:effectLst/>
                        </a:rPr>
                        <a:t>Derecho Público  </a:t>
                      </a:r>
                      <a:endParaRPr lang="es-ES">
                        <a:effectLst/>
                      </a:endParaRPr>
                    </a:p>
                    <a:p>
                      <a:pPr rtl="0" fontAlgn="base"/>
                      <a:r>
                        <a:rPr lang="es-ES" sz="1100">
                          <a:effectLst/>
                        </a:rPr>
                        <a:t>Derecho Social  </a:t>
                      </a:r>
                      <a:endParaRPr lang="es-ES">
                        <a:effectLst/>
                      </a:endParaRPr>
                    </a:p>
                    <a:p>
                      <a:pPr rtl="0" fontAlgn="base"/>
                      <a:r>
                        <a:rPr lang="es-ES" sz="1100">
                          <a:effectLst/>
                        </a:rPr>
                        <a:t>Rama Derecho Ecológico </a:t>
                      </a:r>
                      <a:endParaRPr lang="es-ES">
                        <a:effectLst/>
                      </a:endParaRPr>
                    </a:p>
                    <a:p>
                      <a:pPr rtl="0" fontAlgn="base"/>
                      <a:endParaRPr lang="es-ES">
                        <a:effectLst/>
                      </a:endParaRPr>
                    </a:p>
                    <a:p>
                      <a:pPr rtl="0" fontAlgn="base"/>
                      <a:endParaRPr lang="es-ES">
                        <a:effectLst/>
                      </a:endParaRPr>
                    </a:p>
                    <a:p>
                      <a:pPr rtl="0" fontAlgn="base"/>
                      <a:endParaRPr lang="es-ES">
                        <a:effectLst/>
                      </a:endParaRPr>
                    </a:p>
                  </a:txBody>
                  <a:tcPr/>
                </a:tc>
                <a:tc>
                  <a:txBody>
                    <a:bodyPr/>
                    <a:lstStyle/>
                    <a:p>
                      <a:pPr rtl="0" fontAlgn="base"/>
                      <a:r>
                        <a:rPr lang="es-ES" sz="1100">
                          <a:effectLst/>
                        </a:rPr>
                        <a:t>Unidad IV </a:t>
                      </a:r>
                      <a:endParaRPr lang="es-ES">
                        <a:effectLst/>
                      </a:endParaRPr>
                    </a:p>
                    <a:p>
                      <a:pPr rtl="0" fontAlgn="base"/>
                      <a:r>
                        <a:rPr lang="es-ES" sz="1100">
                          <a:effectLst/>
                        </a:rPr>
                        <a:t>* Reacciones de polimerización por adición y condensación. </a:t>
                      </a:r>
                      <a:endParaRPr lang="es-ES">
                        <a:effectLst/>
                      </a:endParaRPr>
                    </a:p>
                    <a:p>
                      <a:pPr rtl="0" fontAlgn="base"/>
                      <a:r>
                        <a:rPr lang="es-ES" sz="1100">
                          <a:effectLst/>
                        </a:rPr>
                        <a:t>* Plásticos y sus propiedades. </a:t>
                      </a:r>
                      <a:endParaRPr lang="es-ES">
                        <a:effectLst/>
                      </a:endParaRPr>
                    </a:p>
                    <a:p>
                      <a:pPr rtl="0" fontAlgn="base"/>
                      <a:r>
                        <a:rPr lang="es-ES" sz="1100">
                          <a:effectLst/>
                        </a:rPr>
                        <a:t>* Polímeros sintéticos por adición, polietileno. </a:t>
                      </a:r>
                      <a:endParaRPr lang="es-ES">
                        <a:effectLst/>
                      </a:endParaRPr>
                    </a:p>
                    <a:p>
                      <a:pPr rtl="0" fontAlgn="base"/>
                      <a:r>
                        <a:rPr lang="es-ES" sz="1100">
                          <a:effectLst/>
                        </a:rPr>
                        <a:t>* Polímeros sintéticos por condensación, nylon. </a:t>
                      </a:r>
                      <a:endParaRPr lang="es-ES">
                        <a:effectLst/>
                      </a:endParaRPr>
                    </a:p>
                    <a:p>
                      <a:pPr rtl="0" fontAlgn="base"/>
                      <a:endParaRPr lang="es-ES">
                        <a:effectLst/>
                      </a:endParaRPr>
                    </a:p>
                  </a:txBody>
                  <a:tcPr/>
                </a:tc>
                <a:tc>
                  <a:txBody>
                    <a:bodyPr/>
                    <a:lstStyle/>
                    <a:p>
                      <a:pPr rtl="0" fontAlgn="base"/>
                      <a:r>
                        <a:rPr lang="es-ES" sz="1100">
                          <a:effectLst/>
                        </a:rPr>
                        <a:t>Unidad II. </a:t>
                      </a:r>
                      <a:endParaRPr lang="es-ES">
                        <a:effectLst/>
                      </a:endParaRPr>
                    </a:p>
                    <a:p>
                      <a:pPr rtl="0" fontAlgn="base"/>
                      <a:r>
                        <a:rPr lang="es-ES" sz="1100">
                          <a:effectLst/>
                        </a:rPr>
                        <a:t>Calor, trabajo y energía interna.  </a:t>
                      </a:r>
                      <a:endParaRPr lang="es-ES">
                        <a:effectLst/>
                      </a:endParaRPr>
                    </a:p>
                    <a:p>
                      <a:pPr rtl="0" fontAlgn="base"/>
                      <a:r>
                        <a:rPr lang="es-ES" sz="1100">
                          <a:effectLst/>
                        </a:rPr>
                        <a:t>-Discriminar entre los conceptos de calor y temperatura. -Inferir el Concepto de energía interna, y calor y trabajo como productores de cambios de la energía interna en un sistema. </a:t>
                      </a:r>
                      <a:endParaRPr lang="es-ES">
                        <a:effectLst/>
                      </a:endParaRPr>
                    </a:p>
                    <a:p>
                      <a:pPr rtl="0" fontAlgn="base"/>
                      <a:r>
                        <a:rPr lang="es-ES" sz="1100">
                          <a:effectLst/>
                        </a:rPr>
                        <a:t>(Explicar el fenómeno de las inversiones térmicas y su peligrosidad en ambientes contaminados. -Explicar el efecto invernadero.) </a:t>
                      </a:r>
                      <a:endParaRPr lang="es-ES">
                        <a:effectLst/>
                      </a:endParaRPr>
                    </a:p>
                    <a:p>
                      <a:pPr rtl="0" fontAlgn="base"/>
                      <a:endParaRPr lang="es-ES">
                        <a:effectLst/>
                      </a:endParaRPr>
                    </a:p>
                  </a:txBody>
                  <a:tcPr/>
                </a:tc>
                <a:extLst>
                  <a:ext uri="{0D108BD9-81ED-4DB2-BD59-A6C34878D82A}">
                    <a16:rowId xmlns:a16="http://schemas.microsoft.com/office/drawing/2014/main" val="1639467060"/>
                  </a:ext>
                </a:extLst>
              </a:tr>
            </a:tbl>
          </a:graphicData>
        </a:graphic>
      </p:graphicFrame>
      <p:sp>
        <p:nvSpPr>
          <p:cNvPr id="4" name="CuadroTexto 3">
            <a:extLst>
              <a:ext uri="{FF2B5EF4-FFF2-40B4-BE49-F238E27FC236}">
                <a16:creationId xmlns:a16="http://schemas.microsoft.com/office/drawing/2014/main" id="{1CAB3592-2FB5-40F0-9E37-2FFEF6CAE821}"/>
              </a:ext>
            </a:extLst>
          </p:cNvPr>
          <p:cNvSpPr txBox="1"/>
          <p:nvPr/>
        </p:nvSpPr>
        <p:spPr>
          <a:xfrm>
            <a:off x="1017431" y="649443"/>
            <a:ext cx="10028545" cy="155427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100" b="1">
                <a:solidFill>
                  <a:srgbClr val="1C4587"/>
                </a:solidFill>
                <a:cs typeface="Segoe UI"/>
              </a:rPr>
              <a:t>III. Objetivo general del proyecto. </a:t>
            </a:r>
            <a:r>
              <a:rPr lang="es-ES" sz="1100">
                <a:solidFill>
                  <a:srgbClr val="1C4587"/>
                </a:solidFill>
                <a:cs typeface="Segoe UI"/>
              </a:rPr>
              <a:t>Tomar en cuenta todas las asignaturas  involucradas.</a:t>
            </a:r>
            <a:r>
              <a:rPr lang="es-ES" sz="1100"/>
              <a:t> </a:t>
            </a:r>
          </a:p>
          <a:p>
            <a:r>
              <a:rPr lang="es-ES" sz="1100">
                <a:cs typeface="Segoe UI"/>
              </a:rPr>
              <a:t>Aplicar la transversalidad que existe entre Química, Física y Derecho, a través de un proyecto llamado “El medio ambiente y el ámbito legal” para concientizar a los alumnos en la problemática ambiental y a partir de ello que propongan estrategias de solución.</a:t>
            </a:r>
            <a:r>
              <a:rPr lang="es-ES" sz="1100"/>
              <a:t> </a:t>
            </a:r>
          </a:p>
          <a:p>
            <a:r>
              <a:rPr lang="es-ES" sz="1100">
                <a:cs typeface="Segoe UI"/>
              </a:rPr>
              <a:t> </a:t>
            </a:r>
            <a:r>
              <a:rPr lang="es-ES" sz="1100"/>
              <a:t> </a:t>
            </a:r>
          </a:p>
          <a:p>
            <a:endParaRPr lang="es-ES" sz="1100"/>
          </a:p>
          <a:p>
            <a:endParaRPr lang="es-ES" sz="1100" b="1">
              <a:solidFill>
                <a:srgbClr val="1C4587"/>
              </a:solidFill>
              <a:cs typeface="Segoe UI"/>
            </a:endParaRPr>
          </a:p>
          <a:p>
            <a:r>
              <a:rPr lang="es-ES" sz="1100" b="1">
                <a:solidFill>
                  <a:srgbClr val="1C4587"/>
                </a:solidFill>
                <a:cs typeface="Segoe UI"/>
              </a:rPr>
              <a:t>IV. Disciplinas involucradas en el  trabajo interdisciplinario.</a:t>
            </a:r>
            <a:r>
              <a:rPr lang="es-ES" sz="1100"/>
              <a:t> </a:t>
            </a:r>
            <a:endParaRPr lang="es-ES"/>
          </a:p>
          <a:p>
            <a:endParaRPr lang="es-ES">
              <a:latin typeface="Segoe UI"/>
              <a:cs typeface="Segoe UI"/>
            </a:endParaRPr>
          </a:p>
        </p:txBody>
      </p:sp>
      <p:sp>
        <p:nvSpPr>
          <p:cNvPr id="5" name="1 Título"/>
          <p:cNvSpPr txBox="1">
            <a:spLocks/>
          </p:cNvSpPr>
          <p:nvPr/>
        </p:nvSpPr>
        <p:spPr>
          <a:xfrm rot="16200000">
            <a:off x="-1461627"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            5.d   </a:t>
            </a:r>
          </a:p>
        </p:txBody>
      </p:sp>
    </p:spTree>
    <p:extLst>
      <p:ext uri="{BB962C8B-B14F-4D97-AF65-F5344CB8AC3E}">
        <p14:creationId xmlns:p14="http://schemas.microsoft.com/office/powerpoint/2010/main" val="2926083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7ECF4E79-60C5-495F-9F22-5EA1CFEBD372}"/>
              </a:ext>
            </a:extLst>
          </p:cNvPr>
          <p:cNvGraphicFramePr>
            <a:graphicFrameLocks noGrp="1"/>
          </p:cNvGraphicFramePr>
          <p:nvPr>
            <p:extLst>
              <p:ext uri="{D42A27DB-BD31-4B8C-83A1-F6EECF244321}">
                <p14:modId xmlns:p14="http://schemas.microsoft.com/office/powerpoint/2010/main" val="995449667"/>
              </p:ext>
            </p:extLst>
          </p:nvPr>
        </p:nvGraphicFramePr>
        <p:xfrm>
          <a:off x="1300765" y="628650"/>
          <a:ext cx="10296609" cy="5518932"/>
        </p:xfrm>
        <a:graphic>
          <a:graphicData uri="http://schemas.openxmlformats.org/drawingml/2006/table">
            <a:tbl>
              <a:tblPr firstRow="1" bandRow="1">
                <a:tableStyleId>{5C22544A-7EE6-4342-B048-85BDC9FD1C3A}</a:tableStyleId>
              </a:tblPr>
              <a:tblGrid>
                <a:gridCol w="2337059">
                  <a:extLst>
                    <a:ext uri="{9D8B030D-6E8A-4147-A177-3AD203B41FA5}">
                      <a16:colId xmlns:a16="http://schemas.microsoft.com/office/drawing/2014/main" val="612675140"/>
                    </a:ext>
                  </a:extLst>
                </a:gridCol>
                <a:gridCol w="2472541">
                  <a:extLst>
                    <a:ext uri="{9D8B030D-6E8A-4147-A177-3AD203B41FA5}">
                      <a16:colId xmlns:a16="http://schemas.microsoft.com/office/drawing/2014/main" val="3617328214"/>
                    </a:ext>
                  </a:extLst>
                </a:gridCol>
                <a:gridCol w="2438670">
                  <a:extLst>
                    <a:ext uri="{9D8B030D-6E8A-4147-A177-3AD203B41FA5}">
                      <a16:colId xmlns:a16="http://schemas.microsoft.com/office/drawing/2014/main" val="1274343334"/>
                    </a:ext>
                  </a:extLst>
                </a:gridCol>
                <a:gridCol w="3048339">
                  <a:extLst>
                    <a:ext uri="{9D8B030D-6E8A-4147-A177-3AD203B41FA5}">
                      <a16:colId xmlns:a16="http://schemas.microsoft.com/office/drawing/2014/main" val="2425003831"/>
                    </a:ext>
                  </a:extLst>
                </a:gridCol>
              </a:tblGrid>
              <a:tr h="5518932">
                <a:tc>
                  <a:txBody>
                    <a:bodyPr/>
                    <a:lstStyle/>
                    <a:p>
                      <a:pPr marL="342900" lvl="0" indent="-342900" rtl="0" fontAlgn="base">
                        <a:buFont typeface="+mj-lt"/>
                        <a:buAutoNum type="arabicPeriod" startAt="3"/>
                      </a:pPr>
                      <a:r>
                        <a:rPr lang="es-ES" sz="1400" dirty="0">
                          <a:effectLst/>
                        </a:rPr>
                        <a:t>Objetivos o propósitos </a:t>
                      </a:r>
                    </a:p>
                    <a:p>
                      <a:pPr rtl="0" fontAlgn="base"/>
                      <a:r>
                        <a:rPr lang="es-ES" sz="1400" dirty="0">
                          <a:effectLst/>
                        </a:rPr>
                        <a:t>       a alcanzar.  </a:t>
                      </a:r>
                    </a:p>
                    <a:p>
                      <a:pPr algn="just" rtl="0" fontAlgn="base"/>
                      <a:r>
                        <a:rPr lang="es-ES" sz="1400" dirty="0">
                          <a:effectLst/>
                        </a:rPr>
                        <a:t>    </a:t>
                      </a:r>
                    </a:p>
                    <a:p>
                      <a:pPr algn="just" rtl="0" fontAlgn="base"/>
                      <a:endParaRPr lang="es-ES" sz="1400" dirty="0">
                        <a:effectLst/>
                      </a:endParaRPr>
                    </a:p>
                    <a:p>
                      <a:pPr algn="just" rtl="0" fontAlgn="base"/>
                      <a:endParaRPr lang="es-ES" sz="1400" dirty="0">
                        <a:effectLst/>
                      </a:endParaRPr>
                    </a:p>
                  </a:txBody>
                  <a:tcPr/>
                </a:tc>
                <a:tc>
                  <a:txBody>
                    <a:bodyPr/>
                    <a:lstStyle/>
                    <a:p>
                      <a:pPr rtl="0" fontAlgn="base"/>
                      <a:r>
                        <a:rPr lang="es-ES" sz="1400" dirty="0">
                          <a:effectLst/>
                        </a:rPr>
                        <a:t>El alumno observara la importancia de las necesidades sociales relacionadas con la naturaleza que han requerido de una regulación jurídica  </a:t>
                      </a:r>
                    </a:p>
                    <a:p>
                      <a:pPr rtl="0" fontAlgn="base"/>
                      <a:endParaRPr lang="es-ES" sz="1400" dirty="0">
                        <a:effectLst/>
                      </a:endParaRPr>
                    </a:p>
                    <a:p>
                      <a:pPr rtl="0" fontAlgn="base"/>
                      <a:endParaRPr lang="es-ES" sz="1400" dirty="0">
                        <a:effectLst/>
                      </a:endParaRPr>
                    </a:p>
                    <a:p>
                      <a:pPr rtl="0" fontAlgn="base"/>
                      <a:endParaRPr lang="es-ES" sz="1400" dirty="0">
                        <a:effectLst/>
                      </a:endParaRPr>
                    </a:p>
                    <a:p>
                      <a:pPr rtl="0" fontAlgn="base"/>
                      <a:endParaRPr lang="es-ES" sz="1400" dirty="0">
                        <a:effectLst/>
                      </a:endParaRPr>
                    </a:p>
                  </a:txBody>
                  <a:tcPr/>
                </a:tc>
                <a:tc>
                  <a:txBody>
                    <a:bodyPr/>
                    <a:lstStyle/>
                    <a:p>
                      <a:pPr rtl="0" fontAlgn="base"/>
                      <a:r>
                        <a:rPr lang="es-ES" sz="1400" dirty="0">
                          <a:effectLst/>
                        </a:rPr>
                        <a:t>Polimerización por adición en la obtención de plásticos y por condensación en la formación de biomoléculas como proteínas y almidones.  </a:t>
                      </a:r>
                    </a:p>
                    <a:p>
                      <a:pPr rtl="0" fontAlgn="base"/>
                      <a:endParaRPr lang="es-ES" sz="1400" dirty="0">
                        <a:effectLst/>
                      </a:endParaRPr>
                    </a:p>
                    <a:p>
                      <a:pPr rtl="0" fontAlgn="base"/>
                      <a:r>
                        <a:rPr lang="es-ES" sz="1400" dirty="0">
                          <a:effectLst/>
                        </a:rPr>
                        <a:t>Relación de estas reacciones con sus aplicaciones tanto en escala de laboratorio como biológico e industrial.  </a:t>
                      </a:r>
                    </a:p>
                    <a:p>
                      <a:pPr rtl="0" fontAlgn="base"/>
                      <a:endParaRPr lang="es-ES" sz="1400" dirty="0">
                        <a:effectLst/>
                      </a:endParaRPr>
                    </a:p>
                    <a:p>
                      <a:pPr rtl="0" fontAlgn="base"/>
                      <a:r>
                        <a:rPr lang="es-ES" sz="1400" dirty="0">
                          <a:effectLst/>
                        </a:rPr>
                        <a:t>Su impacto en la vida actual. </a:t>
                      </a:r>
                    </a:p>
                    <a:p>
                      <a:pPr rtl="0" fontAlgn="base"/>
                      <a:endParaRPr lang="es-ES" sz="1400" dirty="0">
                        <a:effectLst/>
                      </a:endParaRPr>
                    </a:p>
                  </a:txBody>
                  <a:tcPr/>
                </a:tc>
                <a:tc>
                  <a:txBody>
                    <a:bodyPr/>
                    <a:lstStyle/>
                    <a:p>
                      <a:pPr rtl="0" fontAlgn="base"/>
                      <a:r>
                        <a:rPr lang="es-ES" sz="1400" dirty="0">
                          <a:effectLst/>
                        </a:rPr>
                        <a:t>Analizar a través de los artículos proporcionados e investigados, la importancia del cambio climático, el efecto invernadero, máquinas térmicas. </a:t>
                      </a:r>
                    </a:p>
                    <a:p>
                      <a:pPr rtl="0" fontAlgn="base"/>
                      <a:r>
                        <a:rPr lang="es-ES" sz="1400" dirty="0">
                          <a:effectLst/>
                        </a:rPr>
                        <a:t>Concientizar al alumno la importancia de cuidar nuestro entorno. </a:t>
                      </a:r>
                    </a:p>
                  </a:txBody>
                  <a:tcPr/>
                </a:tc>
                <a:extLst>
                  <a:ext uri="{0D108BD9-81ED-4DB2-BD59-A6C34878D82A}">
                    <a16:rowId xmlns:a16="http://schemas.microsoft.com/office/drawing/2014/main" val="3507573998"/>
                  </a:ext>
                </a:extLst>
              </a:tr>
            </a:tbl>
          </a:graphicData>
        </a:graphic>
      </p:graphicFrame>
      <p:sp>
        <p:nvSpPr>
          <p:cNvPr id="4" name="1 Título"/>
          <p:cNvSpPr txBox="1">
            <a:spLocks/>
          </p:cNvSpPr>
          <p:nvPr/>
        </p:nvSpPr>
        <p:spPr>
          <a:xfrm rot="16200000">
            <a:off x="-1319958"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dirty="0">
                <a:solidFill>
                  <a:prstClr val="white"/>
                </a:solidFill>
              </a:rPr>
              <a:t>5. D</a:t>
            </a:r>
          </a:p>
        </p:txBody>
      </p:sp>
    </p:spTree>
    <p:extLst>
      <p:ext uri="{BB962C8B-B14F-4D97-AF65-F5344CB8AC3E}">
        <p14:creationId xmlns:p14="http://schemas.microsoft.com/office/powerpoint/2010/main" val="219848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C7386FF2-C140-4D03-ACC9-3A46E04F9ACA}"/>
              </a:ext>
            </a:extLst>
          </p:cNvPr>
          <p:cNvGraphicFramePr>
            <a:graphicFrameLocks noGrp="1"/>
          </p:cNvGraphicFramePr>
          <p:nvPr>
            <p:extLst>
              <p:ext uri="{D42A27DB-BD31-4B8C-83A1-F6EECF244321}">
                <p14:modId xmlns:p14="http://schemas.microsoft.com/office/powerpoint/2010/main" val="1372701516"/>
              </p:ext>
            </p:extLst>
          </p:nvPr>
        </p:nvGraphicFramePr>
        <p:xfrm>
          <a:off x="1159099" y="876299"/>
          <a:ext cx="10158140" cy="5102469"/>
        </p:xfrm>
        <a:graphic>
          <a:graphicData uri="http://schemas.openxmlformats.org/drawingml/2006/table">
            <a:tbl>
              <a:tblPr firstRow="1" bandRow="1">
                <a:tableStyleId>{5C22544A-7EE6-4342-B048-85BDC9FD1C3A}</a:tableStyleId>
              </a:tblPr>
              <a:tblGrid>
                <a:gridCol w="3404590">
                  <a:extLst>
                    <a:ext uri="{9D8B030D-6E8A-4147-A177-3AD203B41FA5}">
                      <a16:colId xmlns:a16="http://schemas.microsoft.com/office/drawing/2014/main" val="61808815"/>
                    </a:ext>
                  </a:extLst>
                </a:gridCol>
                <a:gridCol w="2125087">
                  <a:extLst>
                    <a:ext uri="{9D8B030D-6E8A-4147-A177-3AD203B41FA5}">
                      <a16:colId xmlns:a16="http://schemas.microsoft.com/office/drawing/2014/main" val="2171706091"/>
                    </a:ext>
                  </a:extLst>
                </a:gridCol>
                <a:gridCol w="2069457">
                  <a:extLst>
                    <a:ext uri="{9D8B030D-6E8A-4147-A177-3AD203B41FA5}">
                      <a16:colId xmlns:a16="http://schemas.microsoft.com/office/drawing/2014/main" val="366588384"/>
                    </a:ext>
                  </a:extLst>
                </a:gridCol>
                <a:gridCol w="2559006">
                  <a:extLst>
                    <a:ext uri="{9D8B030D-6E8A-4147-A177-3AD203B41FA5}">
                      <a16:colId xmlns:a16="http://schemas.microsoft.com/office/drawing/2014/main" val="3246593331"/>
                    </a:ext>
                  </a:extLst>
                </a:gridCol>
              </a:tblGrid>
              <a:tr h="492852">
                <a:tc>
                  <a:txBody>
                    <a:bodyPr/>
                    <a:lstStyle/>
                    <a:p>
                      <a:pPr rtl="0" fontAlgn="base"/>
                      <a:endParaRPr lang="es-ES" sz="1100" b="1" dirty="0">
                        <a:effectLst/>
                        <a:latin typeface="Century Gothic" panose="020B0502020202020204" pitchFamily="34" charset="0"/>
                      </a:endParaRPr>
                    </a:p>
                  </a:txBody>
                  <a:tcPr/>
                </a:tc>
                <a:tc>
                  <a:txBody>
                    <a:bodyPr/>
                    <a:lstStyle/>
                    <a:p>
                      <a:pPr algn="ctr" rtl="0" fontAlgn="base"/>
                      <a:r>
                        <a:rPr lang="es-ES" sz="1100">
                          <a:effectLst/>
                        </a:rPr>
                        <a:t>Disciplina 1. DERECHO </a:t>
                      </a:r>
                      <a:endParaRPr lang="es-ES">
                        <a:effectLst/>
                      </a:endParaRPr>
                    </a:p>
                  </a:txBody>
                  <a:tcPr/>
                </a:tc>
                <a:tc>
                  <a:txBody>
                    <a:bodyPr/>
                    <a:lstStyle/>
                    <a:p>
                      <a:pPr algn="ctr" rtl="0" fontAlgn="base"/>
                      <a:r>
                        <a:rPr lang="es-ES" sz="1100">
                          <a:effectLst/>
                        </a:rPr>
                        <a:t>Disciplina 2. QUÍMICA </a:t>
                      </a:r>
                      <a:endParaRPr lang="es-ES">
                        <a:effectLst/>
                      </a:endParaRPr>
                    </a:p>
                  </a:txBody>
                  <a:tcPr/>
                </a:tc>
                <a:tc>
                  <a:txBody>
                    <a:bodyPr/>
                    <a:lstStyle/>
                    <a:p>
                      <a:pPr algn="ctr" rtl="0" fontAlgn="base"/>
                      <a:r>
                        <a:rPr lang="es-ES" sz="1100">
                          <a:effectLst/>
                        </a:rPr>
                        <a:t>Disciplina 3. FÍSICA </a:t>
                      </a:r>
                      <a:endParaRPr lang="es-ES">
                        <a:effectLst/>
                      </a:endParaRPr>
                    </a:p>
                  </a:txBody>
                  <a:tcPr/>
                </a:tc>
                <a:extLst>
                  <a:ext uri="{0D108BD9-81ED-4DB2-BD59-A6C34878D82A}">
                    <a16:rowId xmlns:a16="http://schemas.microsoft.com/office/drawing/2014/main" val="1319374188"/>
                  </a:ext>
                </a:extLst>
              </a:tr>
              <a:tr h="4609617">
                <a:tc>
                  <a:txBody>
                    <a:bodyPr/>
                    <a:lstStyle/>
                    <a:p>
                      <a:pPr rtl="0" fontAlgn="base"/>
                      <a:r>
                        <a:rPr lang="es-ES" sz="1600" dirty="0">
                          <a:effectLst/>
                        </a:rPr>
                        <a:t>1.  Preguntar y cuestionar. </a:t>
                      </a:r>
                    </a:p>
                    <a:p>
                      <a:pPr rtl="0" fontAlgn="base"/>
                      <a:r>
                        <a:rPr lang="es-ES" sz="1600" dirty="0">
                          <a:effectLst/>
                        </a:rPr>
                        <a:t>     Preguntas para dirigir  la Investigación Interdisciplinaria. </a:t>
                      </a:r>
                    </a:p>
                  </a:txBody>
                  <a:tcPr/>
                </a:tc>
                <a:tc gridSpan="3">
                  <a:txBody>
                    <a:bodyPr/>
                    <a:lstStyle/>
                    <a:p>
                      <a:pPr rtl="0" fontAlgn="base"/>
                      <a:r>
                        <a:rPr lang="es-ES" sz="1600" dirty="0">
                          <a:effectLst/>
                        </a:rPr>
                        <a:t>DERECHO: Preguntas analíticas con el propósito de hacer juicios, consecuencias,  </a:t>
                      </a:r>
                    </a:p>
                    <a:p>
                      <a:pPr rtl="0" fontAlgn="base"/>
                      <a:r>
                        <a:rPr lang="es-ES" sz="1600" dirty="0">
                          <a:effectLst/>
                        </a:rPr>
                        <a:t>cuestionar . </a:t>
                      </a:r>
                    </a:p>
                    <a:p>
                      <a:pPr rtl="0" fontAlgn="base"/>
                      <a:endParaRPr lang="es-ES" sz="1600" dirty="0">
                        <a:effectLst/>
                      </a:endParaRPr>
                    </a:p>
                    <a:p>
                      <a:pPr rtl="0" fontAlgn="base"/>
                      <a:r>
                        <a:rPr lang="es-ES" sz="1600" dirty="0">
                          <a:effectLst/>
                        </a:rPr>
                        <a:t>QUÍMICA: ¿Es posible utilizar otro tipo de materiales que sustituyan a los polímeros y que no contaminen? </a:t>
                      </a:r>
                    </a:p>
                    <a:p>
                      <a:pPr rtl="0" fontAlgn="base"/>
                      <a:r>
                        <a:rPr lang="es-ES" sz="1600" dirty="0">
                          <a:effectLst/>
                        </a:rPr>
                        <a:t>¿Podrán sintetizarse polímeros biodegradables? </a:t>
                      </a:r>
                    </a:p>
                    <a:p>
                      <a:pPr rtl="0" fontAlgn="base"/>
                      <a:endParaRPr lang="es-ES" sz="1600" dirty="0">
                        <a:effectLst/>
                      </a:endParaRPr>
                    </a:p>
                    <a:p>
                      <a:pPr rtl="0" fontAlgn="base"/>
                      <a:r>
                        <a:rPr lang="es-ES" sz="1600" dirty="0">
                          <a:effectLst/>
                        </a:rPr>
                        <a:t>FÍSICA: ¿Por qué surge la necesidad de cuidar nuestro planeta? </a:t>
                      </a:r>
                    </a:p>
                    <a:p>
                      <a:pPr rtl="0" fontAlgn="base"/>
                      <a:r>
                        <a:rPr lang="es-ES" sz="1600" dirty="0">
                          <a:effectLst/>
                        </a:rPr>
                        <a:t>¿Qué problemas surgen debido al crecimiento poblacional? </a:t>
                      </a:r>
                    </a:p>
                    <a:p>
                      <a:pPr rtl="0" fontAlgn="base"/>
                      <a:r>
                        <a:rPr lang="es-ES" sz="1600" dirty="0">
                          <a:effectLst/>
                        </a:rPr>
                        <a:t>¿Qué causas están provocando el cambio climático? </a:t>
                      </a:r>
                    </a:p>
                    <a:p>
                      <a:pPr rtl="0" fontAlgn="base"/>
                      <a:r>
                        <a:rPr lang="es-ES" sz="1600" dirty="0">
                          <a:effectLst/>
                        </a:rPr>
                        <a:t>¿Qué leyes protegen el medio ambiente y los bosques? </a:t>
                      </a:r>
                    </a:p>
                    <a:p>
                      <a:pPr rtl="0" fontAlgn="base"/>
                      <a:endParaRPr lang="es-ES" sz="1600" dirty="0">
                        <a:effectLst/>
                      </a:endParaRPr>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175061421"/>
                  </a:ext>
                </a:extLst>
              </a:tr>
            </a:tbl>
          </a:graphicData>
        </a:graphic>
      </p:graphicFrame>
      <p:sp>
        <p:nvSpPr>
          <p:cNvPr id="7" name="CuadroTexto 6">
            <a:extLst>
              <a:ext uri="{FF2B5EF4-FFF2-40B4-BE49-F238E27FC236}">
                <a16:creationId xmlns:a16="http://schemas.microsoft.com/office/drawing/2014/main" id="{CDC51FD4-A879-4301-9AEB-240821425230}"/>
              </a:ext>
            </a:extLst>
          </p:cNvPr>
          <p:cNvSpPr txBox="1"/>
          <p:nvPr/>
        </p:nvSpPr>
        <p:spPr>
          <a:xfrm>
            <a:off x="704850" y="314325"/>
            <a:ext cx="6096000"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100" b="1">
                <a:solidFill>
                  <a:srgbClr val="1C4587"/>
                </a:solidFill>
                <a:cs typeface="Segoe UI"/>
              </a:rPr>
              <a:t>V. Esquema del proceso de construcción del proyecto por disciplinas.</a:t>
            </a:r>
            <a:r>
              <a:rPr lang="es-ES" sz="1100"/>
              <a:t> </a:t>
            </a:r>
          </a:p>
          <a:p>
            <a:endParaRPr lang="es-ES" sz="1100"/>
          </a:p>
          <a:p>
            <a:endParaRPr lang="es-ES">
              <a:latin typeface="Segoe UI"/>
              <a:cs typeface="Segoe UI"/>
            </a:endParaRPr>
          </a:p>
        </p:txBody>
      </p:sp>
      <p:sp>
        <p:nvSpPr>
          <p:cNvPr id="4" name="1 Título"/>
          <p:cNvSpPr txBox="1">
            <a:spLocks/>
          </p:cNvSpPr>
          <p:nvPr/>
        </p:nvSpPr>
        <p:spPr>
          <a:xfrm rot="16200000">
            <a:off x="-137147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              5. e</a:t>
            </a:r>
          </a:p>
        </p:txBody>
      </p:sp>
    </p:spTree>
    <p:extLst>
      <p:ext uri="{BB962C8B-B14F-4D97-AF65-F5344CB8AC3E}">
        <p14:creationId xmlns:p14="http://schemas.microsoft.com/office/powerpoint/2010/main" val="1409331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CE6EA631-FFEA-4AED-A570-D36934A774D9}"/>
              </a:ext>
            </a:extLst>
          </p:cNvPr>
          <p:cNvGraphicFramePr>
            <a:graphicFrameLocks noGrp="1"/>
          </p:cNvGraphicFramePr>
          <p:nvPr>
            <p:extLst/>
          </p:nvPr>
        </p:nvGraphicFramePr>
        <p:xfrm>
          <a:off x="1043189" y="2238375"/>
          <a:ext cx="10155152" cy="3397543"/>
        </p:xfrm>
        <a:graphic>
          <a:graphicData uri="http://schemas.openxmlformats.org/drawingml/2006/table">
            <a:tbl>
              <a:tblPr firstRow="1" bandRow="1">
                <a:tableStyleId>{5C22544A-7EE6-4342-B048-85BDC9FD1C3A}</a:tableStyleId>
              </a:tblPr>
              <a:tblGrid>
                <a:gridCol w="2304952">
                  <a:extLst>
                    <a:ext uri="{9D8B030D-6E8A-4147-A177-3AD203B41FA5}">
                      <a16:colId xmlns:a16="http://schemas.microsoft.com/office/drawing/2014/main" val="1318658662"/>
                    </a:ext>
                  </a:extLst>
                </a:gridCol>
                <a:gridCol w="2438573">
                  <a:extLst>
                    <a:ext uri="{9D8B030D-6E8A-4147-A177-3AD203B41FA5}">
                      <a16:colId xmlns:a16="http://schemas.microsoft.com/office/drawing/2014/main" val="1231878301"/>
                    </a:ext>
                  </a:extLst>
                </a:gridCol>
                <a:gridCol w="2405167">
                  <a:extLst>
                    <a:ext uri="{9D8B030D-6E8A-4147-A177-3AD203B41FA5}">
                      <a16:colId xmlns:a16="http://schemas.microsoft.com/office/drawing/2014/main" val="1153267272"/>
                    </a:ext>
                  </a:extLst>
                </a:gridCol>
                <a:gridCol w="3006460">
                  <a:extLst>
                    <a:ext uri="{9D8B030D-6E8A-4147-A177-3AD203B41FA5}">
                      <a16:colId xmlns:a16="http://schemas.microsoft.com/office/drawing/2014/main" val="2410249701"/>
                    </a:ext>
                  </a:extLst>
                </a:gridCol>
              </a:tblGrid>
              <a:tr h="607166">
                <a:tc>
                  <a:txBody>
                    <a:bodyPr/>
                    <a:lstStyle/>
                    <a:p>
                      <a:pPr algn="ctr" rtl="0" fontAlgn="base"/>
                      <a:r>
                        <a:rPr lang="es-ES" sz="1100">
                          <a:effectLst/>
                        </a:rPr>
                        <a:t>Disciplinas: </a:t>
                      </a:r>
                      <a:endParaRPr lang="es-ES">
                        <a:effectLst/>
                      </a:endParaRPr>
                    </a:p>
                  </a:txBody>
                  <a:tcPr/>
                </a:tc>
                <a:tc>
                  <a:txBody>
                    <a:bodyPr/>
                    <a:lstStyle/>
                    <a:p>
                      <a:pPr algn="ctr" rtl="0" fontAlgn="base"/>
                      <a:r>
                        <a:rPr lang="es-ES" sz="1100">
                          <a:effectLst/>
                        </a:rPr>
                        <a:t>Disciplina 1.   </a:t>
                      </a:r>
                      <a:endParaRPr lang="es-ES">
                        <a:effectLst/>
                      </a:endParaRPr>
                    </a:p>
                    <a:p>
                      <a:pPr algn="ctr" rtl="0" fontAlgn="base"/>
                      <a:r>
                        <a:rPr lang="es-ES" sz="1100">
                          <a:effectLst/>
                        </a:rPr>
                        <a:t>DERECHO  </a:t>
                      </a:r>
                      <a:endParaRPr lang="es-ES">
                        <a:effectLst/>
                      </a:endParaRPr>
                    </a:p>
                  </a:txBody>
                  <a:tcPr/>
                </a:tc>
                <a:tc>
                  <a:txBody>
                    <a:bodyPr/>
                    <a:lstStyle/>
                    <a:p>
                      <a:pPr algn="ctr" rtl="0" fontAlgn="base"/>
                      <a:r>
                        <a:rPr lang="es-ES" sz="1100">
                          <a:effectLst/>
                        </a:rPr>
                        <a:t>Disciplina 2.  </a:t>
                      </a:r>
                      <a:endParaRPr lang="es-ES">
                        <a:effectLst/>
                      </a:endParaRPr>
                    </a:p>
                    <a:p>
                      <a:pPr algn="ctr" rtl="0" fontAlgn="base"/>
                      <a:r>
                        <a:rPr lang="es-ES" sz="1100">
                          <a:effectLst/>
                        </a:rPr>
                        <a:t>QUÍMICA </a:t>
                      </a:r>
                      <a:endParaRPr lang="es-ES">
                        <a:effectLst/>
                      </a:endParaRPr>
                    </a:p>
                  </a:txBody>
                  <a:tcPr/>
                </a:tc>
                <a:tc>
                  <a:txBody>
                    <a:bodyPr/>
                    <a:lstStyle/>
                    <a:p>
                      <a:pPr algn="ctr" rtl="0" fontAlgn="base"/>
                      <a:r>
                        <a:rPr lang="es-ES" sz="1100">
                          <a:effectLst/>
                        </a:rPr>
                        <a:t>Disciplina 3. </a:t>
                      </a:r>
                      <a:endParaRPr lang="es-ES">
                        <a:effectLst/>
                      </a:endParaRPr>
                    </a:p>
                    <a:p>
                      <a:pPr algn="ctr" rtl="0" fontAlgn="base"/>
                      <a:r>
                        <a:rPr lang="es-ES" sz="1100">
                          <a:effectLst/>
                        </a:rPr>
                        <a:t> FÍSICA </a:t>
                      </a:r>
                      <a:endParaRPr lang="es-ES">
                        <a:effectLst/>
                      </a:endParaRPr>
                    </a:p>
                  </a:txBody>
                  <a:tcPr/>
                </a:tc>
                <a:extLst>
                  <a:ext uri="{0D108BD9-81ED-4DB2-BD59-A6C34878D82A}">
                    <a16:rowId xmlns:a16="http://schemas.microsoft.com/office/drawing/2014/main" val="903039339"/>
                  </a:ext>
                </a:extLst>
              </a:tr>
              <a:tr h="2790377">
                <a:tc>
                  <a:txBody>
                    <a:bodyPr/>
                    <a:lstStyle/>
                    <a:p>
                      <a:pPr algn="just" rtl="0" fontAlgn="base"/>
                      <a:r>
                        <a:rPr lang="es-ES" sz="1100">
                          <a:effectLst/>
                        </a:rPr>
                        <a:t>1. Contenidos/Temas </a:t>
                      </a:r>
                      <a:endParaRPr lang="es-ES">
                        <a:effectLst/>
                      </a:endParaRPr>
                    </a:p>
                    <a:p>
                      <a:pPr algn="just" rtl="0" fontAlgn="base"/>
                      <a:r>
                        <a:rPr lang="es-ES" sz="1100">
                          <a:effectLst/>
                        </a:rPr>
                        <a:t>    Involucrados </a:t>
                      </a:r>
                      <a:endParaRPr lang="es-ES">
                        <a:effectLst/>
                      </a:endParaRPr>
                    </a:p>
                    <a:p>
                      <a:pPr algn="just" rtl="0" fontAlgn="base"/>
                      <a:r>
                        <a:rPr lang="es-ES" sz="1100">
                          <a:effectLst/>
                        </a:rPr>
                        <a:t>del  programa, que se consideran. </a:t>
                      </a:r>
                      <a:endParaRPr lang="es-ES">
                        <a:effectLst/>
                      </a:endParaRPr>
                    </a:p>
                    <a:p>
                      <a:pPr algn="just" rtl="0" fontAlgn="base"/>
                      <a:endParaRPr lang="es-ES">
                        <a:effectLst/>
                      </a:endParaRPr>
                    </a:p>
                    <a:p>
                      <a:pPr algn="just" rtl="0" fontAlgn="base"/>
                      <a:endParaRPr lang="es-ES">
                        <a:effectLst/>
                      </a:endParaRPr>
                    </a:p>
                  </a:txBody>
                  <a:tcPr/>
                </a:tc>
                <a:tc>
                  <a:txBody>
                    <a:bodyPr/>
                    <a:lstStyle/>
                    <a:p>
                      <a:pPr rtl="0" fontAlgn="base"/>
                      <a:endParaRPr lang="es-ES" sz="1100">
                        <a:effectLst/>
                      </a:endParaRPr>
                    </a:p>
                    <a:p>
                      <a:pPr rtl="0" fontAlgn="base"/>
                      <a:r>
                        <a:rPr lang="es-ES" sz="1100">
                          <a:effectLst/>
                        </a:rPr>
                        <a:t>Derecho Público  </a:t>
                      </a:r>
                      <a:endParaRPr lang="es-ES">
                        <a:effectLst/>
                      </a:endParaRPr>
                    </a:p>
                    <a:p>
                      <a:pPr rtl="0" fontAlgn="base"/>
                      <a:r>
                        <a:rPr lang="es-ES" sz="1100">
                          <a:effectLst/>
                        </a:rPr>
                        <a:t>Derecho Social  </a:t>
                      </a:r>
                      <a:endParaRPr lang="es-ES">
                        <a:effectLst/>
                      </a:endParaRPr>
                    </a:p>
                    <a:p>
                      <a:pPr rtl="0" fontAlgn="base"/>
                      <a:r>
                        <a:rPr lang="es-ES" sz="1100">
                          <a:effectLst/>
                        </a:rPr>
                        <a:t>Rama Derecho Ecológico </a:t>
                      </a:r>
                      <a:endParaRPr lang="es-ES">
                        <a:effectLst/>
                      </a:endParaRPr>
                    </a:p>
                    <a:p>
                      <a:pPr rtl="0" fontAlgn="base"/>
                      <a:endParaRPr lang="es-ES">
                        <a:effectLst/>
                      </a:endParaRPr>
                    </a:p>
                    <a:p>
                      <a:pPr rtl="0" fontAlgn="base"/>
                      <a:endParaRPr lang="es-ES">
                        <a:effectLst/>
                      </a:endParaRPr>
                    </a:p>
                    <a:p>
                      <a:pPr rtl="0" fontAlgn="base"/>
                      <a:endParaRPr lang="es-ES">
                        <a:effectLst/>
                      </a:endParaRPr>
                    </a:p>
                  </a:txBody>
                  <a:tcPr/>
                </a:tc>
                <a:tc>
                  <a:txBody>
                    <a:bodyPr/>
                    <a:lstStyle/>
                    <a:p>
                      <a:pPr rtl="0" fontAlgn="base"/>
                      <a:r>
                        <a:rPr lang="es-ES" sz="1100">
                          <a:effectLst/>
                        </a:rPr>
                        <a:t>Unidad IV </a:t>
                      </a:r>
                      <a:endParaRPr lang="es-ES">
                        <a:effectLst/>
                      </a:endParaRPr>
                    </a:p>
                    <a:p>
                      <a:pPr rtl="0" fontAlgn="base"/>
                      <a:r>
                        <a:rPr lang="es-ES" sz="1100">
                          <a:effectLst/>
                        </a:rPr>
                        <a:t>* Reacciones de polimerización por adición y condensación. </a:t>
                      </a:r>
                      <a:endParaRPr lang="es-ES">
                        <a:effectLst/>
                      </a:endParaRPr>
                    </a:p>
                    <a:p>
                      <a:pPr rtl="0" fontAlgn="base"/>
                      <a:r>
                        <a:rPr lang="es-ES" sz="1100">
                          <a:effectLst/>
                        </a:rPr>
                        <a:t>* Plásticos y sus propiedades. </a:t>
                      </a:r>
                      <a:endParaRPr lang="es-ES">
                        <a:effectLst/>
                      </a:endParaRPr>
                    </a:p>
                    <a:p>
                      <a:pPr rtl="0" fontAlgn="base"/>
                      <a:r>
                        <a:rPr lang="es-ES" sz="1100">
                          <a:effectLst/>
                        </a:rPr>
                        <a:t>* Polímeros sintéticos por adición, polietileno. </a:t>
                      </a:r>
                      <a:endParaRPr lang="es-ES">
                        <a:effectLst/>
                      </a:endParaRPr>
                    </a:p>
                    <a:p>
                      <a:pPr rtl="0" fontAlgn="base"/>
                      <a:r>
                        <a:rPr lang="es-ES" sz="1100">
                          <a:effectLst/>
                        </a:rPr>
                        <a:t>* Polímeros sintéticos por condensación, nylon. </a:t>
                      </a:r>
                      <a:endParaRPr lang="es-ES">
                        <a:effectLst/>
                      </a:endParaRPr>
                    </a:p>
                    <a:p>
                      <a:pPr rtl="0" fontAlgn="base"/>
                      <a:endParaRPr lang="es-ES">
                        <a:effectLst/>
                      </a:endParaRPr>
                    </a:p>
                  </a:txBody>
                  <a:tcPr/>
                </a:tc>
                <a:tc>
                  <a:txBody>
                    <a:bodyPr/>
                    <a:lstStyle/>
                    <a:p>
                      <a:pPr rtl="0" fontAlgn="base"/>
                      <a:r>
                        <a:rPr lang="es-ES" sz="1100">
                          <a:effectLst/>
                        </a:rPr>
                        <a:t>Unidad II. </a:t>
                      </a:r>
                      <a:endParaRPr lang="es-ES">
                        <a:effectLst/>
                      </a:endParaRPr>
                    </a:p>
                    <a:p>
                      <a:pPr rtl="0" fontAlgn="base"/>
                      <a:r>
                        <a:rPr lang="es-ES" sz="1100">
                          <a:effectLst/>
                        </a:rPr>
                        <a:t>Calor, trabajo y energía interna.  </a:t>
                      </a:r>
                      <a:endParaRPr lang="es-ES">
                        <a:effectLst/>
                      </a:endParaRPr>
                    </a:p>
                    <a:p>
                      <a:pPr rtl="0" fontAlgn="base"/>
                      <a:r>
                        <a:rPr lang="es-ES" sz="1100">
                          <a:effectLst/>
                        </a:rPr>
                        <a:t>-Discriminar entre los conceptos de calor y temperatura. -Inferir el Concepto de energía interna, y calor y trabajo como productores de cambios de la energía interna en un sistema. </a:t>
                      </a:r>
                      <a:endParaRPr lang="es-ES">
                        <a:effectLst/>
                      </a:endParaRPr>
                    </a:p>
                    <a:p>
                      <a:pPr rtl="0" fontAlgn="base"/>
                      <a:r>
                        <a:rPr lang="es-ES" sz="1100">
                          <a:effectLst/>
                        </a:rPr>
                        <a:t>(Explicar el fenómeno de las inversiones térmicas y su peligrosidad en ambientes contaminados. -Explicar el efecto invernadero.) </a:t>
                      </a:r>
                      <a:endParaRPr lang="es-ES">
                        <a:effectLst/>
                      </a:endParaRPr>
                    </a:p>
                    <a:p>
                      <a:pPr rtl="0" fontAlgn="base"/>
                      <a:endParaRPr lang="es-ES">
                        <a:effectLst/>
                      </a:endParaRPr>
                    </a:p>
                  </a:txBody>
                  <a:tcPr/>
                </a:tc>
                <a:extLst>
                  <a:ext uri="{0D108BD9-81ED-4DB2-BD59-A6C34878D82A}">
                    <a16:rowId xmlns:a16="http://schemas.microsoft.com/office/drawing/2014/main" val="1639467060"/>
                  </a:ext>
                </a:extLst>
              </a:tr>
            </a:tbl>
          </a:graphicData>
        </a:graphic>
      </p:graphicFrame>
      <p:sp>
        <p:nvSpPr>
          <p:cNvPr id="4" name="CuadroTexto 3">
            <a:extLst>
              <a:ext uri="{FF2B5EF4-FFF2-40B4-BE49-F238E27FC236}">
                <a16:creationId xmlns:a16="http://schemas.microsoft.com/office/drawing/2014/main" id="{1CAB3592-2FB5-40F0-9E37-2FFEF6CAE821}"/>
              </a:ext>
            </a:extLst>
          </p:cNvPr>
          <p:cNvSpPr txBox="1"/>
          <p:nvPr/>
        </p:nvSpPr>
        <p:spPr>
          <a:xfrm>
            <a:off x="1017431" y="649443"/>
            <a:ext cx="10028545" cy="155427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100" b="1">
                <a:solidFill>
                  <a:srgbClr val="1C4587"/>
                </a:solidFill>
                <a:cs typeface="Segoe UI"/>
              </a:rPr>
              <a:t>III. Objetivo general del proyecto. </a:t>
            </a:r>
            <a:r>
              <a:rPr lang="es-ES" sz="1100">
                <a:solidFill>
                  <a:srgbClr val="1C4587"/>
                </a:solidFill>
                <a:cs typeface="Segoe UI"/>
              </a:rPr>
              <a:t>Tomar en cuenta todas las asignaturas  involucradas.</a:t>
            </a:r>
            <a:r>
              <a:rPr lang="es-ES" sz="1100"/>
              <a:t> </a:t>
            </a:r>
          </a:p>
          <a:p>
            <a:r>
              <a:rPr lang="es-ES" sz="1100">
                <a:cs typeface="Segoe UI"/>
              </a:rPr>
              <a:t>Aplicar la transversalidad que existe entre Química, Física y Derecho, a través de un proyecto llamado “El medio ambiente y el ámbito legal” para concientizar a los alumnos en la problemática ambiental y a partir de ello que propongan estrategias de solución.</a:t>
            </a:r>
            <a:r>
              <a:rPr lang="es-ES" sz="1100"/>
              <a:t> </a:t>
            </a:r>
          </a:p>
          <a:p>
            <a:r>
              <a:rPr lang="es-ES" sz="1100">
                <a:cs typeface="Segoe UI"/>
              </a:rPr>
              <a:t> </a:t>
            </a:r>
            <a:r>
              <a:rPr lang="es-ES" sz="1100"/>
              <a:t> </a:t>
            </a:r>
          </a:p>
          <a:p>
            <a:endParaRPr lang="es-ES" sz="1100"/>
          </a:p>
          <a:p>
            <a:endParaRPr lang="es-ES" sz="1100" b="1">
              <a:solidFill>
                <a:srgbClr val="1C4587"/>
              </a:solidFill>
              <a:cs typeface="Segoe UI"/>
            </a:endParaRPr>
          </a:p>
          <a:p>
            <a:r>
              <a:rPr lang="es-ES" sz="1100" b="1">
                <a:solidFill>
                  <a:srgbClr val="1C4587"/>
                </a:solidFill>
                <a:cs typeface="Segoe UI"/>
              </a:rPr>
              <a:t>IV. Disciplinas involucradas en el  trabajo interdisciplinario.</a:t>
            </a:r>
            <a:r>
              <a:rPr lang="es-ES" sz="1100"/>
              <a:t> </a:t>
            </a:r>
            <a:endParaRPr lang="es-ES"/>
          </a:p>
          <a:p>
            <a:endParaRPr lang="es-ES">
              <a:latin typeface="Segoe UI"/>
              <a:cs typeface="Segoe UI"/>
            </a:endParaRPr>
          </a:p>
        </p:txBody>
      </p:sp>
      <p:sp>
        <p:nvSpPr>
          <p:cNvPr id="5" name="1 Título"/>
          <p:cNvSpPr txBox="1">
            <a:spLocks/>
          </p:cNvSpPr>
          <p:nvPr/>
        </p:nvSpPr>
        <p:spPr>
          <a:xfrm rot="16200000">
            <a:off x="-1461627"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             5 . f</a:t>
            </a:r>
          </a:p>
        </p:txBody>
      </p:sp>
    </p:spTree>
    <p:extLst>
      <p:ext uri="{BB962C8B-B14F-4D97-AF65-F5344CB8AC3E}">
        <p14:creationId xmlns:p14="http://schemas.microsoft.com/office/powerpoint/2010/main" val="3503101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72A4B031-CB1E-4EAB-8729-6AA133DE1BD8}"/>
              </a:ext>
            </a:extLst>
          </p:cNvPr>
          <p:cNvGraphicFramePr>
            <a:graphicFrameLocks noGrp="1"/>
          </p:cNvGraphicFramePr>
          <p:nvPr>
            <p:extLst>
              <p:ext uri="{D42A27DB-BD31-4B8C-83A1-F6EECF244321}">
                <p14:modId xmlns:p14="http://schemas.microsoft.com/office/powerpoint/2010/main" val="295617065"/>
              </p:ext>
            </p:extLst>
          </p:nvPr>
        </p:nvGraphicFramePr>
        <p:xfrm>
          <a:off x="1236371" y="492369"/>
          <a:ext cx="9992981" cy="5584874"/>
        </p:xfrm>
        <a:graphic>
          <a:graphicData uri="http://schemas.openxmlformats.org/drawingml/2006/table">
            <a:tbl>
              <a:tblPr firstRow="1" bandRow="1">
                <a:tableStyleId>{5C22544A-7EE6-4342-B048-85BDC9FD1C3A}</a:tableStyleId>
              </a:tblPr>
              <a:tblGrid>
                <a:gridCol w="2268143">
                  <a:extLst>
                    <a:ext uri="{9D8B030D-6E8A-4147-A177-3AD203B41FA5}">
                      <a16:colId xmlns:a16="http://schemas.microsoft.com/office/drawing/2014/main" val="1153659484"/>
                    </a:ext>
                  </a:extLst>
                </a:gridCol>
                <a:gridCol w="2399630">
                  <a:extLst>
                    <a:ext uri="{9D8B030D-6E8A-4147-A177-3AD203B41FA5}">
                      <a16:colId xmlns:a16="http://schemas.microsoft.com/office/drawing/2014/main" val="1924839242"/>
                    </a:ext>
                  </a:extLst>
                </a:gridCol>
                <a:gridCol w="2366759">
                  <a:extLst>
                    <a:ext uri="{9D8B030D-6E8A-4147-A177-3AD203B41FA5}">
                      <a16:colId xmlns:a16="http://schemas.microsoft.com/office/drawing/2014/main" val="2551001826"/>
                    </a:ext>
                  </a:extLst>
                </a:gridCol>
                <a:gridCol w="2958449">
                  <a:extLst>
                    <a:ext uri="{9D8B030D-6E8A-4147-A177-3AD203B41FA5}">
                      <a16:colId xmlns:a16="http://schemas.microsoft.com/office/drawing/2014/main" val="3673538128"/>
                    </a:ext>
                  </a:extLst>
                </a:gridCol>
              </a:tblGrid>
              <a:tr h="5584874">
                <a:tc>
                  <a:txBody>
                    <a:bodyPr/>
                    <a:lstStyle/>
                    <a:p>
                      <a:pPr rtl="0" fontAlgn="base"/>
                      <a:r>
                        <a:rPr lang="es-ES" sz="1600" dirty="0">
                          <a:effectLst/>
                        </a:rPr>
                        <a:t>4. Evaluación. </a:t>
                      </a:r>
                    </a:p>
                    <a:p>
                      <a:pPr rtl="0" fontAlgn="base"/>
                      <a:r>
                        <a:rPr lang="es-ES" sz="1600" dirty="0">
                          <a:effectLst/>
                        </a:rPr>
                        <a:t>    Productos    </a:t>
                      </a:r>
                    </a:p>
                    <a:p>
                      <a:pPr rtl="0" fontAlgn="base"/>
                      <a:r>
                        <a:rPr lang="es-ES" sz="1600" dirty="0">
                          <a:effectLst/>
                        </a:rPr>
                        <a:t>   /evidencias </a:t>
                      </a:r>
                    </a:p>
                    <a:p>
                      <a:pPr rtl="0" fontAlgn="base"/>
                      <a:r>
                        <a:rPr lang="es-ES" sz="1600" dirty="0">
                          <a:effectLst/>
                        </a:rPr>
                        <a:t>    de aprendizaje   </a:t>
                      </a:r>
                    </a:p>
                    <a:p>
                      <a:pPr rtl="0" fontAlgn="base"/>
                      <a:r>
                        <a:rPr lang="es-ES" sz="1600" dirty="0">
                          <a:effectLst/>
                        </a:rPr>
                        <a:t>    para  </a:t>
                      </a:r>
                    </a:p>
                    <a:p>
                      <a:pPr rtl="0" fontAlgn="base"/>
                      <a:r>
                        <a:rPr lang="es-ES" sz="1600" dirty="0">
                          <a:effectLst/>
                        </a:rPr>
                        <a:t>    demostrar el </a:t>
                      </a:r>
                    </a:p>
                    <a:p>
                      <a:pPr rtl="0" fontAlgn="base"/>
                      <a:r>
                        <a:rPr lang="es-ES" sz="1600" dirty="0">
                          <a:effectLst/>
                        </a:rPr>
                        <a:t>    avance </a:t>
                      </a:r>
                    </a:p>
                    <a:p>
                      <a:pPr rtl="0" fontAlgn="base"/>
                      <a:r>
                        <a:rPr lang="es-ES" sz="1600" dirty="0">
                          <a:effectLst/>
                        </a:rPr>
                        <a:t>    del  proceso  y  </a:t>
                      </a:r>
                    </a:p>
                    <a:p>
                      <a:pPr rtl="0" fontAlgn="base"/>
                      <a:r>
                        <a:rPr lang="es-ES" sz="1600" dirty="0">
                          <a:effectLst/>
                        </a:rPr>
                        <a:t>    el logro </a:t>
                      </a:r>
                    </a:p>
                    <a:p>
                      <a:pPr rtl="0" fontAlgn="base"/>
                      <a:r>
                        <a:rPr lang="es-ES" sz="1600" dirty="0">
                          <a:effectLst/>
                        </a:rPr>
                        <a:t>    del  objetivo </a:t>
                      </a:r>
                    </a:p>
                    <a:p>
                      <a:pPr rtl="0" fontAlgn="base"/>
                      <a:r>
                        <a:rPr lang="es-ES" sz="1600" dirty="0">
                          <a:effectLst/>
                        </a:rPr>
                        <a:t>    propuesto. </a:t>
                      </a:r>
                    </a:p>
                    <a:p>
                      <a:pPr rtl="0" fontAlgn="base"/>
                      <a:r>
                        <a:rPr lang="es-ES" sz="1600" dirty="0">
                          <a:effectLst/>
                        </a:rPr>
                        <a:t>      </a:t>
                      </a:r>
                    </a:p>
                  </a:txBody>
                  <a:tcPr/>
                </a:tc>
                <a:tc>
                  <a:txBody>
                    <a:bodyPr/>
                    <a:lstStyle/>
                    <a:p>
                      <a:pPr rtl="0" fontAlgn="base"/>
                      <a:r>
                        <a:rPr lang="es-ES" sz="1600" dirty="0">
                          <a:effectLst/>
                        </a:rPr>
                        <a:t>Por medio de una revisión continua  de los productos que se están obteniendo </a:t>
                      </a:r>
                    </a:p>
                  </a:txBody>
                  <a:tcPr/>
                </a:tc>
                <a:tc>
                  <a:txBody>
                    <a:bodyPr/>
                    <a:lstStyle/>
                    <a:p>
                      <a:pPr rtl="0" fontAlgn="base"/>
                      <a:r>
                        <a:rPr lang="es-ES" sz="1600" dirty="0">
                          <a:effectLst/>
                        </a:rPr>
                        <a:t>Preguntas guía </a:t>
                      </a:r>
                    </a:p>
                    <a:p>
                      <a:pPr rtl="0" fontAlgn="base"/>
                      <a:endParaRPr lang="es-ES" sz="1600" dirty="0">
                        <a:effectLst/>
                      </a:endParaRPr>
                    </a:p>
                    <a:p>
                      <a:pPr rtl="0" fontAlgn="base"/>
                      <a:r>
                        <a:rPr lang="es-ES" sz="1600" dirty="0">
                          <a:effectLst/>
                        </a:rPr>
                        <a:t>Investigación realizada </a:t>
                      </a:r>
                    </a:p>
                    <a:p>
                      <a:pPr rtl="0" fontAlgn="base"/>
                      <a:endParaRPr lang="es-ES" sz="1600" dirty="0">
                        <a:effectLst/>
                      </a:endParaRPr>
                    </a:p>
                    <a:p>
                      <a:pPr rtl="0" fontAlgn="base"/>
                      <a:r>
                        <a:rPr lang="es-ES" sz="1600" dirty="0">
                          <a:effectLst/>
                        </a:rPr>
                        <a:t>Reporte escrito que incluye la explicación correspondiente </a:t>
                      </a:r>
                    </a:p>
                    <a:p>
                      <a:pPr rtl="0" fontAlgn="base"/>
                      <a:endParaRPr lang="es-ES" sz="1600" dirty="0">
                        <a:effectLst/>
                      </a:endParaRPr>
                    </a:p>
                    <a:p>
                      <a:pPr rtl="0" fontAlgn="base"/>
                      <a:r>
                        <a:rPr lang="es-ES" sz="1600" dirty="0">
                          <a:effectLst/>
                        </a:rPr>
                        <a:t>Tríptico elaborado </a:t>
                      </a:r>
                    </a:p>
                    <a:p>
                      <a:pPr rtl="0" fontAlgn="base"/>
                      <a:endParaRPr lang="es-ES" sz="1600" dirty="0">
                        <a:effectLst/>
                      </a:endParaRPr>
                    </a:p>
                  </a:txBody>
                  <a:tcPr/>
                </a:tc>
                <a:tc>
                  <a:txBody>
                    <a:bodyPr/>
                    <a:lstStyle/>
                    <a:p>
                      <a:pPr rtl="0" fontAlgn="base"/>
                      <a:r>
                        <a:rPr lang="es-ES" sz="1600" dirty="0">
                          <a:effectLst/>
                        </a:rPr>
                        <a:t>Mapas conceptuales </a:t>
                      </a:r>
                    </a:p>
                    <a:p>
                      <a:pPr rtl="0" fontAlgn="base"/>
                      <a:r>
                        <a:rPr lang="es-ES" sz="1600" dirty="0">
                          <a:effectLst/>
                        </a:rPr>
                        <a:t>Maquetas </a:t>
                      </a:r>
                    </a:p>
                    <a:p>
                      <a:pPr rtl="0" fontAlgn="base"/>
                      <a:r>
                        <a:rPr lang="es-ES" sz="1600" dirty="0">
                          <a:effectLst/>
                        </a:rPr>
                        <a:t>Informes </a:t>
                      </a:r>
                    </a:p>
                    <a:p>
                      <a:pPr rtl="0" fontAlgn="base"/>
                      <a:r>
                        <a:rPr lang="es-ES" sz="1600" dirty="0">
                          <a:effectLst/>
                        </a:rPr>
                        <a:t>Videos </a:t>
                      </a:r>
                    </a:p>
                  </a:txBody>
                  <a:tcPr/>
                </a:tc>
                <a:extLst>
                  <a:ext uri="{0D108BD9-81ED-4DB2-BD59-A6C34878D82A}">
                    <a16:rowId xmlns:a16="http://schemas.microsoft.com/office/drawing/2014/main" val="1199073406"/>
                  </a:ext>
                </a:extLst>
              </a:tr>
            </a:tbl>
          </a:graphicData>
        </a:graphic>
      </p:graphicFrame>
      <p:sp>
        <p:nvSpPr>
          <p:cNvPr id="4" name="1 Título"/>
          <p:cNvSpPr txBox="1">
            <a:spLocks/>
          </p:cNvSpPr>
          <p:nvPr/>
        </p:nvSpPr>
        <p:spPr>
          <a:xfrm rot="16200000">
            <a:off x="-1319958"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MX" dirty="0">
              <a:solidFill>
                <a:prstClr val="white"/>
              </a:solidFill>
            </a:endParaRPr>
          </a:p>
        </p:txBody>
      </p:sp>
    </p:spTree>
    <p:extLst>
      <p:ext uri="{BB962C8B-B14F-4D97-AF65-F5344CB8AC3E}">
        <p14:creationId xmlns:p14="http://schemas.microsoft.com/office/powerpoint/2010/main" val="497858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7386" y="5970431"/>
            <a:ext cx="10354614" cy="596899"/>
          </a:xfrm>
        </p:spPr>
        <p:txBody>
          <a:bodyPr>
            <a:normAutofit fontScale="90000"/>
          </a:bodyPr>
          <a:lstStyle/>
          <a:p>
            <a:r>
              <a:rPr lang="es-MX" dirty="0"/>
              <a:t>Formatos e instrumentos para la planeación</a:t>
            </a:r>
          </a:p>
        </p:txBody>
      </p:sp>
      <p:sp>
        <p:nvSpPr>
          <p:cNvPr id="5" name="1 Título"/>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Punto 5</a:t>
            </a:r>
            <a:r>
              <a:rPr lang="es-MX" cap="none" dirty="0">
                <a:solidFill>
                  <a:prstClr val="white"/>
                </a:solidFill>
              </a:rPr>
              <a:t>g</a:t>
            </a:r>
          </a:p>
        </p:txBody>
      </p:sp>
      <p:graphicFrame>
        <p:nvGraphicFramePr>
          <p:cNvPr id="4" name="Tabla 3">
            <a:extLst>
              <a:ext uri="{FF2B5EF4-FFF2-40B4-BE49-F238E27FC236}">
                <a16:creationId xmlns:a16="http://schemas.microsoft.com/office/drawing/2014/main" id="{4F84FDA9-FE6C-409F-8301-1077C28344E4}"/>
              </a:ext>
            </a:extLst>
          </p:cNvPr>
          <p:cNvGraphicFramePr>
            <a:graphicFrameLocks noGrp="1"/>
          </p:cNvGraphicFramePr>
          <p:nvPr>
            <p:extLst/>
          </p:nvPr>
        </p:nvGraphicFramePr>
        <p:xfrm>
          <a:off x="1340269" y="1148751"/>
          <a:ext cx="10275210" cy="731852"/>
        </p:xfrm>
        <a:graphic>
          <a:graphicData uri="http://schemas.openxmlformats.org/drawingml/2006/table">
            <a:tbl>
              <a:tblPr firstRow="1" bandRow="1">
                <a:tableStyleId>{5C22544A-7EE6-4342-B048-85BDC9FD1C3A}</a:tableStyleId>
              </a:tblPr>
              <a:tblGrid>
                <a:gridCol w="1792985">
                  <a:extLst>
                    <a:ext uri="{9D8B030D-6E8A-4147-A177-3AD203B41FA5}">
                      <a16:colId xmlns:a16="http://schemas.microsoft.com/office/drawing/2014/main" val="3890459659"/>
                    </a:ext>
                  </a:extLst>
                </a:gridCol>
                <a:gridCol w="1368838">
                  <a:extLst>
                    <a:ext uri="{9D8B030D-6E8A-4147-A177-3AD203B41FA5}">
                      <a16:colId xmlns:a16="http://schemas.microsoft.com/office/drawing/2014/main" val="3431624559"/>
                    </a:ext>
                  </a:extLst>
                </a:gridCol>
                <a:gridCol w="1952218">
                  <a:extLst>
                    <a:ext uri="{9D8B030D-6E8A-4147-A177-3AD203B41FA5}">
                      <a16:colId xmlns:a16="http://schemas.microsoft.com/office/drawing/2014/main" val="4245643773"/>
                    </a:ext>
                  </a:extLst>
                </a:gridCol>
                <a:gridCol w="2170718">
                  <a:extLst>
                    <a:ext uri="{9D8B030D-6E8A-4147-A177-3AD203B41FA5}">
                      <a16:colId xmlns:a16="http://schemas.microsoft.com/office/drawing/2014/main" val="2061739754"/>
                    </a:ext>
                  </a:extLst>
                </a:gridCol>
                <a:gridCol w="2990451">
                  <a:extLst>
                    <a:ext uri="{9D8B030D-6E8A-4147-A177-3AD203B41FA5}">
                      <a16:colId xmlns:a16="http://schemas.microsoft.com/office/drawing/2014/main" val="2145545772"/>
                    </a:ext>
                  </a:extLst>
                </a:gridCol>
              </a:tblGrid>
              <a:tr h="731852">
                <a:tc>
                  <a:txBody>
                    <a:bodyPr/>
                    <a:lstStyle/>
                    <a:p>
                      <a:pPr>
                        <a:buNone/>
                      </a:pPr>
                      <a:r>
                        <a:rPr lang="es-ES" sz="1200" dirty="0">
                          <a:effectLst/>
                        </a:rPr>
                        <a:t>Asignatura: </a:t>
                      </a:r>
                    </a:p>
                  </a:txBody>
                  <a:tcPr marL="44450" marR="44450" marT="0" marB="0"/>
                </a:tc>
                <a:tc>
                  <a:txBody>
                    <a:bodyPr/>
                    <a:lstStyle/>
                    <a:p>
                      <a:pPr>
                        <a:buNone/>
                      </a:pPr>
                      <a:r>
                        <a:rPr lang="es-ES" sz="1200" dirty="0">
                          <a:effectLst/>
                        </a:rPr>
                        <a:t>Grado: </a:t>
                      </a:r>
                    </a:p>
                  </a:txBody>
                  <a:tcPr marL="44450" marR="44450" marT="0" marB="0"/>
                </a:tc>
                <a:tc>
                  <a:txBody>
                    <a:bodyPr/>
                    <a:lstStyle/>
                    <a:p>
                      <a:pPr>
                        <a:buNone/>
                      </a:pPr>
                      <a:r>
                        <a:rPr lang="es-ES" sz="1200" dirty="0">
                          <a:effectLst/>
                        </a:rPr>
                        <a:t>Grupo: </a:t>
                      </a:r>
                    </a:p>
                  </a:txBody>
                  <a:tcPr marL="44450" marR="44450" marT="0" marB="0"/>
                </a:tc>
                <a:tc>
                  <a:txBody>
                    <a:bodyPr/>
                    <a:lstStyle/>
                    <a:p>
                      <a:pPr>
                        <a:buNone/>
                      </a:pPr>
                      <a:r>
                        <a:rPr lang="es-ES" sz="1200" dirty="0">
                          <a:effectLst/>
                        </a:rPr>
                        <a:t>Tiempo Previsto: </a:t>
                      </a:r>
                    </a:p>
                    <a:p>
                      <a:pPr>
                        <a:buNone/>
                      </a:pPr>
                      <a:endParaRPr lang="es-ES" sz="1200" dirty="0">
                        <a:effectLst/>
                      </a:endParaRPr>
                    </a:p>
                  </a:txBody>
                  <a:tcPr marL="44450" marR="44450" marT="0" marB="0"/>
                </a:tc>
                <a:tc>
                  <a:txBody>
                    <a:bodyPr/>
                    <a:lstStyle/>
                    <a:p>
                      <a:pPr>
                        <a:buNone/>
                      </a:pPr>
                      <a:r>
                        <a:rPr lang="es-ES" sz="1200" dirty="0">
                          <a:effectLst/>
                        </a:rPr>
                        <a:t>Elaboró: </a:t>
                      </a:r>
                    </a:p>
                    <a:p>
                      <a:pPr>
                        <a:buNone/>
                      </a:pPr>
                      <a:endParaRPr lang="es-ES" sz="1200" dirty="0">
                        <a:effectLst/>
                      </a:endParaRPr>
                    </a:p>
                  </a:txBody>
                  <a:tcPr marL="44450" marR="44450" marT="0" marB="0"/>
                </a:tc>
                <a:extLst>
                  <a:ext uri="{0D108BD9-81ED-4DB2-BD59-A6C34878D82A}">
                    <a16:rowId xmlns:a16="http://schemas.microsoft.com/office/drawing/2014/main" val="1852786200"/>
                  </a:ext>
                </a:extLst>
              </a:tr>
            </a:tbl>
          </a:graphicData>
        </a:graphic>
      </p:graphicFrame>
      <p:graphicFrame>
        <p:nvGraphicFramePr>
          <p:cNvPr id="7" name="Tabla 6">
            <a:extLst>
              <a:ext uri="{FF2B5EF4-FFF2-40B4-BE49-F238E27FC236}">
                <a16:creationId xmlns:a16="http://schemas.microsoft.com/office/drawing/2014/main" id="{8B20993F-112E-4EA9-B5AC-1FCD6B61DB29}"/>
              </a:ext>
            </a:extLst>
          </p:cNvPr>
          <p:cNvGraphicFramePr>
            <a:graphicFrameLocks noGrp="1"/>
          </p:cNvGraphicFramePr>
          <p:nvPr>
            <p:extLst/>
          </p:nvPr>
        </p:nvGraphicFramePr>
        <p:xfrm>
          <a:off x="1365849" y="2214112"/>
          <a:ext cx="10365578" cy="3760610"/>
        </p:xfrm>
        <a:graphic>
          <a:graphicData uri="http://schemas.openxmlformats.org/drawingml/2006/table">
            <a:tbl>
              <a:tblPr firstRow="1" bandRow="1">
                <a:tableStyleId>{5C22544A-7EE6-4342-B048-85BDC9FD1C3A}</a:tableStyleId>
              </a:tblPr>
              <a:tblGrid>
                <a:gridCol w="2766075">
                  <a:extLst>
                    <a:ext uri="{9D8B030D-6E8A-4147-A177-3AD203B41FA5}">
                      <a16:colId xmlns:a16="http://schemas.microsoft.com/office/drawing/2014/main" val="4291444232"/>
                    </a:ext>
                  </a:extLst>
                </a:gridCol>
                <a:gridCol w="2849633">
                  <a:extLst>
                    <a:ext uri="{9D8B030D-6E8A-4147-A177-3AD203B41FA5}">
                      <a16:colId xmlns:a16="http://schemas.microsoft.com/office/drawing/2014/main" val="4131343879"/>
                    </a:ext>
                  </a:extLst>
                </a:gridCol>
                <a:gridCol w="2374935">
                  <a:extLst>
                    <a:ext uri="{9D8B030D-6E8A-4147-A177-3AD203B41FA5}">
                      <a16:colId xmlns:a16="http://schemas.microsoft.com/office/drawing/2014/main" val="3176293426"/>
                    </a:ext>
                  </a:extLst>
                </a:gridCol>
                <a:gridCol w="2374935">
                  <a:extLst>
                    <a:ext uri="{9D8B030D-6E8A-4147-A177-3AD203B41FA5}">
                      <a16:colId xmlns:a16="http://schemas.microsoft.com/office/drawing/2014/main" val="4276004861"/>
                    </a:ext>
                  </a:extLst>
                </a:gridCol>
              </a:tblGrid>
              <a:tr h="604852">
                <a:tc>
                  <a:txBody>
                    <a:bodyPr/>
                    <a:lstStyle/>
                    <a:p>
                      <a:pPr algn="ctr"/>
                      <a:r>
                        <a:rPr lang="es-ES" sz="1000" dirty="0">
                          <a:effectLst/>
                        </a:rPr>
                        <a:t>Estrategias de Enseñanza</a:t>
                      </a:r>
                      <a:endParaRPr lang="es-ES" dirty="0">
                        <a:effectLst/>
                      </a:endParaRPr>
                    </a:p>
                  </a:txBody>
                  <a:tcPr marL="44450" marR="44450" marT="0" marB="0" anchor="ctr"/>
                </a:tc>
                <a:tc>
                  <a:txBody>
                    <a:bodyPr/>
                    <a:lstStyle/>
                    <a:p>
                      <a:pPr algn="ctr"/>
                      <a:r>
                        <a:rPr lang="es-ES" sz="1000" dirty="0">
                          <a:effectLst/>
                        </a:rPr>
                        <a:t>Experiencias de Aprendizaje</a:t>
                      </a:r>
                      <a:endParaRPr lang="es-ES" dirty="0">
                        <a:effectLst/>
                      </a:endParaRPr>
                    </a:p>
                    <a:p>
                      <a:pPr algn="ctr"/>
                      <a:r>
                        <a:rPr lang="es-ES" sz="1000" dirty="0">
                          <a:effectLst/>
                        </a:rPr>
                        <a:t>(Evaluación diagnóstica continua)</a:t>
                      </a:r>
                      <a:endParaRPr lang="es-ES" dirty="0">
                        <a:effectLst/>
                      </a:endParaRPr>
                    </a:p>
                    <a:p>
                      <a:pPr algn="ctr"/>
                      <a:endParaRPr lang="es-ES" dirty="0">
                        <a:effectLst/>
                      </a:endParaRPr>
                    </a:p>
                  </a:txBody>
                  <a:tcPr marL="44450" marR="44450" marT="0" marB="0" anchor="ctr"/>
                </a:tc>
                <a:tc>
                  <a:txBody>
                    <a:bodyPr/>
                    <a:lstStyle/>
                    <a:p>
                      <a:pPr algn="ctr"/>
                      <a:r>
                        <a:rPr lang="es-ES" sz="1000" dirty="0">
                          <a:effectLst/>
                        </a:rPr>
                        <a:t>Evaluación</a:t>
                      </a:r>
                      <a:endParaRPr lang="es-ES" dirty="0">
                        <a:effectLst/>
                      </a:endParaRPr>
                    </a:p>
                    <a:p>
                      <a:pPr algn="ctr"/>
                      <a:r>
                        <a:rPr lang="es-ES" sz="1000" dirty="0">
                          <a:effectLst/>
                        </a:rPr>
                        <a:t>Estrategias y Productos</a:t>
                      </a:r>
                      <a:endParaRPr lang="es-ES" dirty="0">
                        <a:effectLst/>
                      </a:endParaRPr>
                    </a:p>
                  </a:txBody>
                  <a:tcPr marL="44450" marR="44450" marT="0" marB="0"/>
                </a:tc>
                <a:tc>
                  <a:txBody>
                    <a:bodyPr/>
                    <a:lstStyle/>
                    <a:p>
                      <a:pPr algn="ctr"/>
                      <a:r>
                        <a:rPr lang="es-ES" sz="1000" dirty="0">
                          <a:effectLst/>
                        </a:rPr>
                        <a:t>Recursos y/o Materiales</a:t>
                      </a:r>
                      <a:endParaRPr lang="es-ES" dirty="0">
                        <a:effectLst/>
                      </a:endParaRPr>
                    </a:p>
                  </a:txBody>
                  <a:tcPr marL="44450" marR="44450" marT="0" marB="0"/>
                </a:tc>
                <a:extLst>
                  <a:ext uri="{0D108BD9-81ED-4DB2-BD59-A6C34878D82A}">
                    <a16:rowId xmlns:a16="http://schemas.microsoft.com/office/drawing/2014/main" val="473760099"/>
                  </a:ext>
                </a:extLst>
              </a:tr>
              <a:tr h="1025622">
                <a:tc>
                  <a:txBody>
                    <a:bodyPr/>
                    <a:lstStyle/>
                    <a:p>
                      <a:pPr>
                        <a:buNone/>
                      </a:pPr>
                      <a:r>
                        <a:rPr lang="es-ES" sz="1000" dirty="0">
                          <a:effectLst/>
                        </a:rPr>
                        <a:t>Inicio:</a:t>
                      </a:r>
                      <a:endParaRPr lang="es-ES" dirty="0">
                        <a:effectLst/>
                      </a:endParaRPr>
                    </a:p>
                    <a:p>
                      <a:pPr>
                        <a:buNone/>
                      </a:pPr>
                      <a:endParaRPr lang="es-ES" dirty="0">
                        <a:effectLst/>
                      </a:endParaRPr>
                    </a:p>
                  </a:txBody>
                  <a:tcPr marL="44450" marR="44450" marT="0" marB="0"/>
                </a:tc>
                <a:tc>
                  <a:txBody>
                    <a:bodyPr/>
                    <a:lstStyle/>
                    <a:p>
                      <a:pPr>
                        <a:buNone/>
                      </a:pPr>
                      <a:endParaRPr lang="es-ES" dirty="0">
                        <a:effectLst/>
                      </a:endParaRPr>
                    </a:p>
                  </a:txBody>
                  <a:tcPr marL="44450" marR="44450" marT="0" marB="0"/>
                </a:tc>
                <a:tc>
                  <a:txBody>
                    <a:bodyPr/>
                    <a:lstStyle/>
                    <a:p>
                      <a:pPr>
                        <a:buNone/>
                      </a:pPr>
                      <a:r>
                        <a:rPr lang="es-ES" sz="1000" dirty="0">
                          <a:effectLst/>
                        </a:rPr>
                        <a:t>Estrategia:</a:t>
                      </a:r>
                      <a:endParaRPr lang="es-ES" dirty="0">
                        <a:effectLst/>
                      </a:endParaRPr>
                    </a:p>
                    <a:p>
                      <a:pPr>
                        <a:buNone/>
                      </a:pPr>
                      <a:endParaRPr lang="es-ES" dirty="0">
                        <a:effectLst/>
                      </a:endParaRPr>
                    </a:p>
                  </a:txBody>
                  <a:tcPr marL="44450" marR="44450" marT="0" marB="0"/>
                </a:tc>
                <a:tc>
                  <a:txBody>
                    <a:bodyPr/>
                    <a:lstStyle/>
                    <a:p>
                      <a:pPr>
                        <a:buNone/>
                      </a:pPr>
                      <a:endParaRPr lang="es-ES" dirty="0">
                        <a:effectLst/>
                      </a:endParaRPr>
                    </a:p>
                  </a:txBody>
                  <a:tcPr marL="44450" marR="44450" marT="0" marB="0"/>
                </a:tc>
                <a:extLst>
                  <a:ext uri="{0D108BD9-81ED-4DB2-BD59-A6C34878D82A}">
                    <a16:rowId xmlns:a16="http://schemas.microsoft.com/office/drawing/2014/main" val="1016070466"/>
                  </a:ext>
                </a:extLst>
              </a:tr>
              <a:tr h="1183409">
                <a:tc>
                  <a:txBody>
                    <a:bodyPr/>
                    <a:lstStyle/>
                    <a:p>
                      <a:pPr>
                        <a:buNone/>
                      </a:pPr>
                      <a:r>
                        <a:rPr lang="es-ES" sz="1000" dirty="0">
                          <a:effectLst/>
                        </a:rPr>
                        <a:t>Desarrollo:</a:t>
                      </a:r>
                      <a:endParaRPr lang="es-ES" dirty="0">
                        <a:effectLst/>
                      </a:endParaRPr>
                    </a:p>
                    <a:p>
                      <a:pPr algn="just"/>
                      <a:r>
                        <a:rPr lang="es-ES" sz="1000" dirty="0">
                          <a:effectLst/>
                        </a:rPr>
                        <a:t>.</a:t>
                      </a:r>
                      <a:endParaRPr lang="es-ES" dirty="0">
                        <a:effectLst/>
                      </a:endParaRPr>
                    </a:p>
                  </a:txBody>
                  <a:tcPr marL="44450" marR="44450" marT="0" marB="0"/>
                </a:tc>
                <a:tc>
                  <a:txBody>
                    <a:bodyPr/>
                    <a:lstStyle/>
                    <a:p>
                      <a:pPr>
                        <a:buNone/>
                      </a:pPr>
                      <a:endParaRPr lang="es-ES" dirty="0">
                        <a:effectLst/>
                      </a:endParaRPr>
                    </a:p>
                  </a:txBody>
                  <a:tcPr marL="44450" marR="44450" marT="0" marB="0"/>
                </a:tc>
                <a:tc>
                  <a:txBody>
                    <a:bodyPr/>
                    <a:lstStyle/>
                    <a:p>
                      <a:pPr>
                        <a:buNone/>
                      </a:pPr>
                      <a:r>
                        <a:rPr lang="es-ES" sz="1000" dirty="0">
                          <a:effectLst/>
                        </a:rPr>
                        <a:t>Producto:</a:t>
                      </a:r>
                      <a:endParaRPr lang="es-ES" dirty="0">
                        <a:effectLst/>
                      </a:endParaRPr>
                    </a:p>
                    <a:p>
                      <a:pPr>
                        <a:buNone/>
                      </a:pPr>
                      <a:endParaRPr lang="es-ES" dirty="0">
                        <a:effectLst/>
                      </a:endParaRPr>
                    </a:p>
                  </a:txBody>
                  <a:tcPr marL="44450" marR="44450" marT="0" marB="0"/>
                </a:tc>
                <a:tc>
                  <a:txBody>
                    <a:bodyPr/>
                    <a:lstStyle/>
                    <a:p>
                      <a:pPr>
                        <a:buNone/>
                      </a:pPr>
                      <a:endParaRPr lang="es-ES" dirty="0">
                        <a:effectLst/>
                      </a:endParaRPr>
                    </a:p>
                  </a:txBody>
                  <a:tcPr marL="44450" marR="44450" marT="0" marB="0"/>
                </a:tc>
                <a:extLst>
                  <a:ext uri="{0D108BD9-81ED-4DB2-BD59-A6C34878D82A}">
                    <a16:rowId xmlns:a16="http://schemas.microsoft.com/office/drawing/2014/main" val="764791792"/>
                  </a:ext>
                </a:extLst>
              </a:tr>
              <a:tr h="946727">
                <a:tc>
                  <a:txBody>
                    <a:bodyPr/>
                    <a:lstStyle/>
                    <a:p>
                      <a:pPr>
                        <a:buNone/>
                      </a:pPr>
                      <a:r>
                        <a:rPr lang="es-ES" sz="1000" dirty="0">
                          <a:effectLst/>
                        </a:rPr>
                        <a:t>Cierre:</a:t>
                      </a:r>
                      <a:endParaRPr lang="es-ES" dirty="0">
                        <a:effectLst/>
                      </a:endParaRPr>
                    </a:p>
                    <a:p>
                      <a:pPr>
                        <a:buNone/>
                      </a:pPr>
                      <a:endParaRPr lang="es-ES" dirty="0">
                        <a:effectLst/>
                      </a:endParaRPr>
                    </a:p>
                  </a:txBody>
                  <a:tcPr marL="44450" marR="44450" marT="0" marB="0"/>
                </a:tc>
                <a:tc>
                  <a:txBody>
                    <a:bodyPr/>
                    <a:lstStyle/>
                    <a:p>
                      <a:pPr>
                        <a:buNone/>
                      </a:pPr>
                      <a:r>
                        <a:rPr lang="es-ES" sz="1000" dirty="0">
                          <a:effectLst/>
                        </a:rPr>
                        <a:t>Tarea:</a:t>
                      </a:r>
                      <a:endParaRPr lang="es-ES" dirty="0">
                        <a:effectLst/>
                      </a:endParaRPr>
                    </a:p>
                    <a:p>
                      <a:pPr>
                        <a:buNone/>
                      </a:pPr>
                      <a:endParaRPr lang="es-ES" dirty="0">
                        <a:effectLst/>
                      </a:endParaRPr>
                    </a:p>
                  </a:txBody>
                  <a:tcPr marL="44450" marR="44450" marT="0" marB="0"/>
                </a:tc>
                <a:tc>
                  <a:txBody>
                    <a:bodyPr/>
                    <a:lstStyle/>
                    <a:p>
                      <a:pPr>
                        <a:buNone/>
                      </a:pPr>
                      <a:endParaRPr lang="es-ES" dirty="0">
                        <a:effectLst/>
                      </a:endParaRPr>
                    </a:p>
                  </a:txBody>
                  <a:tcPr marL="44450" marR="44450" marT="0" marB="0"/>
                </a:tc>
                <a:tc>
                  <a:txBody>
                    <a:bodyPr/>
                    <a:lstStyle/>
                    <a:p>
                      <a:pPr>
                        <a:buNone/>
                      </a:pPr>
                      <a:endParaRPr lang="es-ES" dirty="0">
                        <a:effectLst/>
                      </a:endParaRPr>
                    </a:p>
                  </a:txBody>
                  <a:tcPr marL="44450" marR="44450" marT="0" marB="0"/>
                </a:tc>
                <a:extLst>
                  <a:ext uri="{0D108BD9-81ED-4DB2-BD59-A6C34878D82A}">
                    <a16:rowId xmlns:a16="http://schemas.microsoft.com/office/drawing/2014/main" val="3448552716"/>
                  </a:ext>
                </a:extLst>
              </a:tr>
            </a:tbl>
          </a:graphicData>
        </a:graphic>
      </p:graphicFrame>
      <p:sp>
        <p:nvSpPr>
          <p:cNvPr id="8" name="CuadroTexto 7">
            <a:extLst>
              <a:ext uri="{FF2B5EF4-FFF2-40B4-BE49-F238E27FC236}">
                <a16:creationId xmlns:a16="http://schemas.microsoft.com/office/drawing/2014/main" id="{DE2A4BCC-32EA-490E-A6AA-73BC1B3EE8C1}"/>
              </a:ext>
            </a:extLst>
          </p:cNvPr>
          <p:cNvSpPr txBox="1"/>
          <p:nvPr/>
        </p:nvSpPr>
        <p:spPr>
          <a:xfrm>
            <a:off x="1337094" y="454325"/>
            <a:ext cx="10207924"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b="1">
              <a:latin typeface="Arial"/>
            </a:endParaRPr>
          </a:p>
          <a:p>
            <a:r>
              <a:rPr lang="es-ES" b="1" dirty="0">
                <a:solidFill>
                  <a:srgbClr val="000000"/>
                </a:solidFill>
                <a:latin typeface="Arial"/>
              </a:rPr>
              <a:t>SESION NUM: </a:t>
            </a:r>
            <a:r>
              <a:rPr lang="es-ES" u="sng" dirty="0">
                <a:solidFill>
                  <a:srgbClr val="000000"/>
                </a:solidFill>
                <a:latin typeface="Arial"/>
              </a:rPr>
              <a:t>   </a:t>
            </a:r>
            <a:r>
              <a:rPr lang="es-ES" b="1" dirty="0">
                <a:solidFill>
                  <a:srgbClr val="000000"/>
                </a:solidFill>
                <a:latin typeface="Arial"/>
              </a:rPr>
              <a:t>   FECHA: </a:t>
            </a:r>
            <a:r>
              <a:rPr lang="es-ES" u="sng" dirty="0">
                <a:solidFill>
                  <a:srgbClr val="000000"/>
                </a:solidFill>
                <a:latin typeface="Arial"/>
              </a:rPr>
              <a:t>           </a:t>
            </a:r>
            <a:r>
              <a:rPr lang="es-ES" b="1" dirty="0">
                <a:solidFill>
                  <a:srgbClr val="000000"/>
                </a:solidFill>
                <a:latin typeface="Arial"/>
              </a:rPr>
              <a:t>TEMA:  </a:t>
            </a:r>
            <a:r>
              <a:rPr lang="es-ES" u="sng" dirty="0">
                <a:solidFill>
                  <a:srgbClr val="000000"/>
                </a:solidFill>
                <a:latin typeface="Arial"/>
              </a:rPr>
              <a:t>                             </a:t>
            </a:r>
            <a:endParaRPr lang="es-ES" u="sng" dirty="0">
              <a:solidFill>
                <a:srgbClr val="000000"/>
              </a:solidFill>
              <a:latin typeface="Arial"/>
              <a:cs typeface="Arial"/>
            </a:endParaRPr>
          </a:p>
        </p:txBody>
      </p:sp>
    </p:spTree>
    <p:extLst>
      <p:ext uri="{BB962C8B-B14F-4D97-AF65-F5344CB8AC3E}">
        <p14:creationId xmlns:p14="http://schemas.microsoft.com/office/powerpoint/2010/main" val="2358374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normAutofit fontScale="92500" lnSpcReduction="20000"/>
          </a:bodyPr>
          <a:lstStyle/>
          <a:p>
            <a:pPr marL="0" indent="0">
              <a:buNone/>
            </a:pPr>
            <a:endParaRPr lang="es-MX" dirty="0"/>
          </a:p>
          <a:p>
            <a:r>
              <a:rPr lang="es-MX" sz="3600" dirty="0"/>
              <a:t>INTEGRANTES</a:t>
            </a:r>
            <a:endParaRPr lang="es-MX" dirty="0"/>
          </a:p>
          <a:p>
            <a:pPr>
              <a:buFont typeface="Arial" panose="020B0604020202020204" pitchFamily="34" charset="0"/>
              <a:buChar char="•"/>
            </a:pPr>
            <a:r>
              <a:rPr lang="es-MX" sz="3600" dirty="0" err="1"/>
              <a:t>Iraís</a:t>
            </a:r>
            <a:r>
              <a:rPr lang="es-MX" sz="3600" dirty="0"/>
              <a:t> Valdez – Química</a:t>
            </a:r>
          </a:p>
          <a:p>
            <a:pPr>
              <a:buFont typeface="Arial" panose="020B0604020202020204" pitchFamily="34" charset="0"/>
              <a:buChar char="•"/>
            </a:pPr>
            <a:r>
              <a:rPr lang="es-MX" sz="3600" dirty="0"/>
              <a:t>Gilberto Salgado – Física</a:t>
            </a:r>
          </a:p>
          <a:p>
            <a:pPr>
              <a:buFont typeface="Arial" panose="020B0604020202020204" pitchFamily="34" charset="0"/>
              <a:buChar char="•"/>
            </a:pPr>
            <a:r>
              <a:rPr lang="es-MX" sz="3600" dirty="0"/>
              <a:t>Elvia Martínez - Derecho</a:t>
            </a:r>
          </a:p>
          <a:p>
            <a:r>
              <a:rPr lang="es-MX" dirty="0"/>
              <a:t>Grado: 6to  </a:t>
            </a:r>
          </a:p>
          <a:p>
            <a:r>
              <a:rPr lang="es-MX" dirty="0"/>
              <a:t>Ciclo de implementación: 2018-2019</a:t>
            </a:r>
          </a:p>
          <a:p>
            <a:endParaRPr lang="es-MX" dirty="0"/>
          </a:p>
        </p:txBody>
      </p:sp>
    </p:spTree>
    <p:extLst>
      <p:ext uri="{BB962C8B-B14F-4D97-AF65-F5344CB8AC3E}">
        <p14:creationId xmlns:p14="http://schemas.microsoft.com/office/powerpoint/2010/main" val="2313784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a:extLst>
              <a:ext uri="{FF2B5EF4-FFF2-40B4-BE49-F238E27FC236}">
                <a16:creationId xmlns:a16="http://schemas.microsoft.com/office/drawing/2014/main" id="{B1E04E64-F4F1-4F92-A4BC-10E600BB2131}"/>
              </a:ext>
            </a:extLst>
          </p:cNvPr>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Punto 5</a:t>
            </a:r>
            <a:r>
              <a:rPr lang="es-MX" cap="none" dirty="0">
                <a:solidFill>
                  <a:prstClr val="white"/>
                </a:solidFill>
              </a:rPr>
              <a:t>g</a:t>
            </a:r>
          </a:p>
        </p:txBody>
      </p:sp>
      <p:sp>
        <p:nvSpPr>
          <p:cNvPr id="12" name="Título 1">
            <a:extLst>
              <a:ext uri="{FF2B5EF4-FFF2-40B4-BE49-F238E27FC236}">
                <a16:creationId xmlns:a16="http://schemas.microsoft.com/office/drawing/2014/main" id="{7EE7D43A-9B2E-4C3C-BF47-627DFD7B662C}"/>
              </a:ext>
            </a:extLst>
          </p:cNvPr>
          <p:cNvSpPr txBox="1">
            <a:spLocks/>
          </p:cNvSpPr>
          <p:nvPr/>
        </p:nvSpPr>
        <p:spPr>
          <a:xfrm>
            <a:off x="1837386" y="5970431"/>
            <a:ext cx="10354614" cy="596899"/>
          </a:xfrm>
          <a:prstGeom prst="rect">
            <a:avLst/>
          </a:prstGeom>
        </p:spPr>
        <p:txBody>
          <a:bodyPr>
            <a:normAutofit fontScale="9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Formatos e instrumentos para la planeación</a:t>
            </a:r>
          </a:p>
        </p:txBody>
      </p:sp>
      <p:graphicFrame>
        <p:nvGraphicFramePr>
          <p:cNvPr id="14" name="Tabla 13">
            <a:extLst>
              <a:ext uri="{FF2B5EF4-FFF2-40B4-BE49-F238E27FC236}">
                <a16:creationId xmlns:a16="http://schemas.microsoft.com/office/drawing/2014/main" id="{A1D0F56D-79B2-4B84-94A7-7FDC984A21EF}"/>
              </a:ext>
            </a:extLst>
          </p:cNvPr>
          <p:cNvGraphicFramePr>
            <a:graphicFrameLocks noGrp="1"/>
          </p:cNvGraphicFramePr>
          <p:nvPr>
            <p:extLst/>
          </p:nvPr>
        </p:nvGraphicFramePr>
        <p:xfrm>
          <a:off x="1214437" y="270294"/>
          <a:ext cx="10790653" cy="1463040"/>
        </p:xfrm>
        <a:graphic>
          <a:graphicData uri="http://schemas.openxmlformats.org/drawingml/2006/table">
            <a:tbl>
              <a:tblPr firstRow="1" bandRow="1">
                <a:tableStyleId>{5C22544A-7EE6-4342-B048-85BDC9FD1C3A}</a:tableStyleId>
              </a:tblPr>
              <a:tblGrid>
                <a:gridCol w="1359747">
                  <a:extLst>
                    <a:ext uri="{9D8B030D-6E8A-4147-A177-3AD203B41FA5}">
                      <a16:colId xmlns:a16="http://schemas.microsoft.com/office/drawing/2014/main" val="1516463268"/>
                    </a:ext>
                  </a:extLst>
                </a:gridCol>
                <a:gridCol w="2245454">
                  <a:extLst>
                    <a:ext uri="{9D8B030D-6E8A-4147-A177-3AD203B41FA5}">
                      <a16:colId xmlns:a16="http://schemas.microsoft.com/office/drawing/2014/main" val="607405156"/>
                    </a:ext>
                  </a:extLst>
                </a:gridCol>
                <a:gridCol w="1372222">
                  <a:extLst>
                    <a:ext uri="{9D8B030D-6E8A-4147-A177-3AD203B41FA5}">
                      <a16:colId xmlns:a16="http://schemas.microsoft.com/office/drawing/2014/main" val="183774471"/>
                    </a:ext>
                  </a:extLst>
                </a:gridCol>
                <a:gridCol w="3405605">
                  <a:extLst>
                    <a:ext uri="{9D8B030D-6E8A-4147-A177-3AD203B41FA5}">
                      <a16:colId xmlns:a16="http://schemas.microsoft.com/office/drawing/2014/main" val="3462158420"/>
                    </a:ext>
                  </a:extLst>
                </a:gridCol>
                <a:gridCol w="2407625">
                  <a:extLst>
                    <a:ext uri="{9D8B030D-6E8A-4147-A177-3AD203B41FA5}">
                      <a16:colId xmlns:a16="http://schemas.microsoft.com/office/drawing/2014/main" val="1271479991"/>
                    </a:ext>
                  </a:extLst>
                </a:gridCol>
              </a:tblGrid>
              <a:tr h="161925">
                <a:tc>
                  <a:txBody>
                    <a:bodyPr/>
                    <a:lstStyle/>
                    <a:p>
                      <a:pPr rtl="0" fontAlgn="base"/>
                      <a:r>
                        <a:rPr lang="es-MX" sz="1200" dirty="0">
                          <a:effectLst/>
                        </a:rPr>
                        <a:t>Unidad: </a:t>
                      </a:r>
                      <a:endParaRPr lang="es-MX" dirty="0">
                        <a:effectLst/>
                      </a:endParaRPr>
                    </a:p>
                  </a:txBody>
                  <a:tcPr/>
                </a:tc>
                <a:tc>
                  <a:txBody>
                    <a:bodyPr/>
                    <a:lstStyle/>
                    <a:p>
                      <a:pPr rtl="0" fontAlgn="base"/>
                      <a:r>
                        <a:rPr lang="es-MX" sz="1200" dirty="0">
                          <a:effectLst/>
                        </a:rPr>
                        <a:t>TEMA:  </a:t>
                      </a:r>
                      <a:endParaRPr lang="es-MX" dirty="0">
                        <a:effectLst/>
                      </a:endParaRPr>
                    </a:p>
                  </a:txBody>
                  <a:tcPr/>
                </a:tc>
                <a:tc>
                  <a:txBody>
                    <a:bodyPr/>
                    <a:lstStyle/>
                    <a:p>
                      <a:pPr rtl="0" fontAlgn="base"/>
                      <a:r>
                        <a:rPr lang="es-MX" sz="1200" dirty="0">
                          <a:effectLst/>
                        </a:rPr>
                        <a:t>SUBTEMA:  </a:t>
                      </a:r>
                      <a:endParaRPr lang="es-MX" dirty="0">
                        <a:effectLst/>
                      </a:endParaRPr>
                    </a:p>
                    <a:p>
                      <a:pPr rtl="0" fontAlgn="base"/>
                      <a:endParaRPr lang="es-MX" dirty="0">
                        <a:effectLst/>
                      </a:endParaRPr>
                    </a:p>
                  </a:txBody>
                  <a:tcPr/>
                </a:tc>
                <a:tc>
                  <a:txBody>
                    <a:bodyPr/>
                    <a:lstStyle/>
                    <a:p>
                      <a:pPr rtl="0" fontAlgn="base"/>
                      <a:endParaRPr lang="en-US" sz="1100" dirty="0">
                        <a:effectLst/>
                        <a:latin typeface="Calibri" panose="020F0502020204030204" pitchFamily="34" charset="0"/>
                      </a:endParaRPr>
                    </a:p>
                  </a:txBody>
                  <a:tcPr/>
                </a:tc>
                <a:tc>
                  <a:txBody>
                    <a:bodyPr/>
                    <a:lstStyle/>
                    <a:p>
                      <a:pPr rtl="0" fontAlgn="base"/>
                      <a:r>
                        <a:rPr lang="es-MX" sz="1200" dirty="0">
                          <a:effectLst/>
                        </a:rPr>
                        <a:t>DURACION: </a:t>
                      </a:r>
                      <a:endParaRPr lang="es-MX" dirty="0">
                        <a:effectLst/>
                      </a:endParaRPr>
                    </a:p>
                  </a:txBody>
                  <a:tcPr/>
                </a:tc>
                <a:extLst>
                  <a:ext uri="{0D108BD9-81ED-4DB2-BD59-A6C34878D82A}">
                    <a16:rowId xmlns:a16="http://schemas.microsoft.com/office/drawing/2014/main" val="561316827"/>
                  </a:ext>
                </a:extLst>
              </a:tr>
              <a:tr h="161925">
                <a:tc>
                  <a:txBody>
                    <a:bodyPr/>
                    <a:lstStyle/>
                    <a:p>
                      <a:pPr rtl="0" fontAlgn="base"/>
                      <a:r>
                        <a:rPr lang="es-MX" sz="1200" dirty="0">
                          <a:effectLst/>
                        </a:rPr>
                        <a:t>ASIGNATURA:  </a:t>
                      </a:r>
                      <a:endParaRPr lang="es-MX" dirty="0">
                        <a:effectLst/>
                      </a:endParaRPr>
                    </a:p>
                  </a:txBody>
                  <a:tcPr/>
                </a:tc>
                <a:tc>
                  <a:txBody>
                    <a:bodyPr/>
                    <a:lstStyle/>
                    <a:p>
                      <a:pPr rtl="0" fontAlgn="base"/>
                      <a:endParaRPr lang="en-US" sz="1100" dirty="0">
                        <a:effectLst/>
                        <a:latin typeface="Calibri" panose="020F0502020204030204" pitchFamily="34" charset="0"/>
                      </a:endParaRPr>
                    </a:p>
                  </a:txBody>
                  <a:tcPr/>
                </a:tc>
                <a:tc>
                  <a:txBody>
                    <a:bodyPr/>
                    <a:lstStyle/>
                    <a:p>
                      <a:pPr rtl="0" fontAlgn="base"/>
                      <a:endParaRPr lang="en-US" sz="1100" dirty="0">
                        <a:effectLst/>
                        <a:latin typeface="Calibri" panose="020F0502020204030204" pitchFamily="34" charset="0"/>
                      </a:endParaRPr>
                    </a:p>
                  </a:txBody>
                  <a:tcPr/>
                </a:tc>
                <a:tc>
                  <a:txBody>
                    <a:bodyPr/>
                    <a:lstStyle/>
                    <a:p>
                      <a:pPr rtl="0" fontAlgn="base"/>
                      <a:r>
                        <a:rPr lang="es-MX" sz="1200" dirty="0">
                          <a:effectLst/>
                        </a:rPr>
                        <a:t>Grado:                                      CICLO ESCOLAR 2018 - 2019 </a:t>
                      </a:r>
                      <a:endParaRPr lang="es-MX" dirty="0">
                        <a:effectLst/>
                      </a:endParaRPr>
                    </a:p>
                  </a:txBody>
                  <a:tcPr/>
                </a:tc>
                <a:tc>
                  <a:txBody>
                    <a:bodyPr/>
                    <a:lstStyle/>
                    <a:p>
                      <a:pPr rtl="0" fontAlgn="base"/>
                      <a:endParaRPr lang="en-US" sz="1100" dirty="0">
                        <a:effectLst/>
                        <a:latin typeface="Calibri" panose="020F0502020204030204" pitchFamily="34" charset="0"/>
                      </a:endParaRPr>
                    </a:p>
                  </a:txBody>
                  <a:tcPr/>
                </a:tc>
                <a:extLst>
                  <a:ext uri="{0D108BD9-81ED-4DB2-BD59-A6C34878D82A}">
                    <a16:rowId xmlns:a16="http://schemas.microsoft.com/office/drawing/2014/main" val="3171866041"/>
                  </a:ext>
                </a:extLst>
              </a:tr>
              <a:tr h="180975">
                <a:tc>
                  <a:txBody>
                    <a:bodyPr/>
                    <a:lstStyle/>
                    <a:p>
                      <a:pPr rtl="0" fontAlgn="base"/>
                      <a:r>
                        <a:rPr lang="es-MX" sz="1200" dirty="0">
                          <a:effectLst/>
                        </a:rPr>
                        <a:t>PROFESOR (es) :   </a:t>
                      </a:r>
                      <a:endParaRPr lang="es-MX" dirty="0">
                        <a:effectLst/>
                      </a:endParaRPr>
                    </a:p>
                  </a:txBody>
                  <a:tcPr/>
                </a:tc>
                <a:tc>
                  <a:txBody>
                    <a:bodyPr/>
                    <a:lstStyle/>
                    <a:p>
                      <a:pPr rtl="0" fontAlgn="base"/>
                      <a:endParaRPr lang="en-US" sz="1100" dirty="0">
                        <a:effectLst/>
                        <a:latin typeface="Calibri" panose="020F0502020204030204" pitchFamily="34" charset="0"/>
                      </a:endParaRPr>
                    </a:p>
                  </a:txBody>
                  <a:tcPr/>
                </a:tc>
                <a:tc>
                  <a:txBody>
                    <a:bodyPr/>
                    <a:lstStyle/>
                    <a:p>
                      <a:pPr rtl="0" fontAlgn="base"/>
                      <a:endParaRPr lang="en-US" sz="1100" dirty="0">
                        <a:effectLst/>
                        <a:latin typeface="Calibri" panose="020F0502020204030204" pitchFamily="34" charset="0"/>
                      </a:endParaRPr>
                    </a:p>
                  </a:txBody>
                  <a:tcPr/>
                </a:tc>
                <a:tc>
                  <a:txBody>
                    <a:bodyPr/>
                    <a:lstStyle/>
                    <a:p>
                      <a:pPr rtl="0" fontAlgn="base"/>
                      <a:endParaRPr lang="en-US" sz="1100" dirty="0">
                        <a:effectLst/>
                        <a:latin typeface="Calibri" panose="020F0502020204030204" pitchFamily="34" charset="0"/>
                      </a:endParaRPr>
                    </a:p>
                  </a:txBody>
                  <a:tcPr/>
                </a:tc>
                <a:tc>
                  <a:txBody>
                    <a:bodyPr/>
                    <a:lstStyle/>
                    <a:p>
                      <a:pPr rtl="0" fontAlgn="base"/>
                      <a:endParaRPr lang="en-US" sz="1100" dirty="0">
                        <a:effectLst/>
                        <a:latin typeface="Calibri" panose="020F0502020204030204" pitchFamily="34" charset="0"/>
                      </a:endParaRPr>
                    </a:p>
                  </a:txBody>
                  <a:tcPr/>
                </a:tc>
                <a:extLst>
                  <a:ext uri="{0D108BD9-81ED-4DB2-BD59-A6C34878D82A}">
                    <a16:rowId xmlns:a16="http://schemas.microsoft.com/office/drawing/2014/main" val="1869290338"/>
                  </a:ext>
                </a:extLst>
              </a:tr>
            </a:tbl>
          </a:graphicData>
        </a:graphic>
      </p:graphicFrame>
      <p:graphicFrame>
        <p:nvGraphicFramePr>
          <p:cNvPr id="16" name="Tabla 15">
            <a:extLst>
              <a:ext uri="{FF2B5EF4-FFF2-40B4-BE49-F238E27FC236}">
                <a16:creationId xmlns:a16="http://schemas.microsoft.com/office/drawing/2014/main" id="{D44BD917-01F3-4649-9772-D6F2CF74A392}"/>
              </a:ext>
            </a:extLst>
          </p:cNvPr>
          <p:cNvGraphicFramePr>
            <a:graphicFrameLocks noGrp="1"/>
          </p:cNvGraphicFramePr>
          <p:nvPr>
            <p:extLst/>
          </p:nvPr>
        </p:nvGraphicFramePr>
        <p:xfrm>
          <a:off x="1121433" y="1984075"/>
          <a:ext cx="10848487" cy="2259155"/>
        </p:xfrm>
        <a:graphic>
          <a:graphicData uri="http://schemas.openxmlformats.org/drawingml/2006/table">
            <a:tbl>
              <a:tblPr firstRow="1" bandRow="1">
                <a:tableStyleId>{5C22544A-7EE6-4342-B048-85BDC9FD1C3A}</a:tableStyleId>
              </a:tblPr>
              <a:tblGrid>
                <a:gridCol w="5530848">
                  <a:extLst>
                    <a:ext uri="{9D8B030D-6E8A-4147-A177-3AD203B41FA5}">
                      <a16:colId xmlns:a16="http://schemas.microsoft.com/office/drawing/2014/main" val="972567308"/>
                    </a:ext>
                  </a:extLst>
                </a:gridCol>
                <a:gridCol w="5317639">
                  <a:extLst>
                    <a:ext uri="{9D8B030D-6E8A-4147-A177-3AD203B41FA5}">
                      <a16:colId xmlns:a16="http://schemas.microsoft.com/office/drawing/2014/main" val="3234532260"/>
                    </a:ext>
                  </a:extLst>
                </a:gridCol>
              </a:tblGrid>
              <a:tr h="381415">
                <a:tc>
                  <a:txBody>
                    <a:bodyPr/>
                    <a:lstStyle/>
                    <a:p>
                      <a:pPr algn="ctr" rtl="0" fontAlgn="base"/>
                      <a:r>
                        <a:rPr lang="es-MX" sz="1200" dirty="0">
                          <a:effectLst/>
                        </a:rPr>
                        <a:t>ÁREA DE INTERACCIÓN  </a:t>
                      </a:r>
                      <a:endParaRPr lang="es-MX" dirty="0">
                        <a:effectLst/>
                      </a:endParaRPr>
                    </a:p>
                  </a:txBody>
                  <a:tcPr/>
                </a:tc>
                <a:tc>
                  <a:txBody>
                    <a:bodyPr/>
                    <a:lstStyle/>
                    <a:p>
                      <a:pPr algn="ctr" rtl="0" fontAlgn="base"/>
                      <a:r>
                        <a:rPr lang="es-MX" sz="1200" dirty="0">
                          <a:effectLst/>
                        </a:rPr>
                        <a:t>PREGUNTA GENERADORA </a:t>
                      </a:r>
                      <a:endParaRPr lang="es-MX" dirty="0">
                        <a:effectLst/>
                      </a:endParaRPr>
                    </a:p>
                  </a:txBody>
                  <a:tcPr/>
                </a:tc>
                <a:extLst>
                  <a:ext uri="{0D108BD9-81ED-4DB2-BD59-A6C34878D82A}">
                    <a16:rowId xmlns:a16="http://schemas.microsoft.com/office/drawing/2014/main" val="1562143642"/>
                  </a:ext>
                </a:extLst>
              </a:tr>
              <a:tr h="352076">
                <a:tc>
                  <a:txBody>
                    <a:bodyPr/>
                    <a:lstStyle/>
                    <a:p>
                      <a:pPr rtl="0" fontAlgn="base"/>
                      <a:endParaRPr lang="es-MX" sz="1200" dirty="0">
                        <a:effectLst/>
                        <a:latin typeface="Arial Narrow" panose="020B0606020202030204" pitchFamily="34" charset="0"/>
                      </a:endParaRPr>
                    </a:p>
                  </a:txBody>
                  <a:tcPr/>
                </a:tc>
                <a:tc>
                  <a:txBody>
                    <a:bodyPr/>
                    <a:lstStyle/>
                    <a:p>
                      <a:pPr rtl="0" fontAlgn="base"/>
                      <a:endParaRPr lang="es-MX" sz="1200" i="1" dirty="0">
                        <a:effectLst/>
                        <a:latin typeface="Arial Narrow" panose="020B0606020202030204" pitchFamily="34" charset="0"/>
                      </a:endParaRPr>
                    </a:p>
                  </a:txBody>
                  <a:tcPr/>
                </a:tc>
                <a:extLst>
                  <a:ext uri="{0D108BD9-81ED-4DB2-BD59-A6C34878D82A}">
                    <a16:rowId xmlns:a16="http://schemas.microsoft.com/office/drawing/2014/main" val="3138169076"/>
                  </a:ext>
                </a:extLst>
              </a:tr>
              <a:tr h="352076">
                <a:tc>
                  <a:txBody>
                    <a:bodyPr/>
                    <a:lstStyle/>
                    <a:p>
                      <a:pPr rtl="0" fontAlgn="base"/>
                      <a:endParaRPr lang="es-MX" sz="1200" b="1" dirty="0">
                        <a:effectLst/>
                        <a:latin typeface="Arial Narrow" panose="020B0606020202030204" pitchFamily="34" charset="0"/>
                      </a:endParaRPr>
                    </a:p>
                  </a:txBody>
                  <a:tcPr/>
                </a:tc>
                <a:tc>
                  <a:txBody>
                    <a:bodyPr/>
                    <a:lstStyle/>
                    <a:p>
                      <a:pPr rtl="0" fontAlgn="base"/>
                      <a:endParaRPr lang="es-MX" sz="1200" i="1" dirty="0">
                        <a:effectLst/>
                        <a:latin typeface="Arial Narrow" panose="020B0606020202030204" pitchFamily="34" charset="0"/>
                      </a:endParaRPr>
                    </a:p>
                  </a:txBody>
                  <a:tcPr/>
                </a:tc>
                <a:extLst>
                  <a:ext uri="{0D108BD9-81ED-4DB2-BD59-A6C34878D82A}">
                    <a16:rowId xmlns:a16="http://schemas.microsoft.com/office/drawing/2014/main" val="3229751275"/>
                  </a:ext>
                </a:extLst>
              </a:tr>
              <a:tr h="1173588">
                <a:tc>
                  <a:txBody>
                    <a:bodyPr/>
                    <a:lstStyle/>
                    <a:p>
                      <a:pPr rtl="0" fontAlgn="base"/>
                      <a:r>
                        <a:rPr lang="es-MX" sz="1200" dirty="0">
                          <a:effectLst/>
                        </a:rPr>
                        <a:t>Contenidos: </a:t>
                      </a:r>
                      <a:endParaRPr lang="es-MX" dirty="0">
                        <a:effectLst/>
                      </a:endParaRPr>
                    </a:p>
                    <a:p>
                      <a:pPr algn="just" rtl="0" fontAlgn="base"/>
                      <a:r>
                        <a:rPr lang="es-MX" sz="800" dirty="0">
                          <a:effectLst/>
                        </a:rPr>
                        <a:t>¿Qué conocimientos y habilidades (indicadas en la descripción del curso) se utilizarán para permitir a los alumnos responder la pregunta de la unidad? </a:t>
                      </a:r>
                      <a:endParaRPr lang="es-MX" dirty="0">
                        <a:effectLst/>
                      </a:endParaRPr>
                    </a:p>
                    <a:p>
                      <a:pPr rtl="0" fontAlgn="base"/>
                      <a:r>
                        <a:rPr lang="es-MX" sz="1200" dirty="0">
                          <a:effectLst/>
                        </a:rPr>
                        <a:t>  </a:t>
                      </a:r>
                      <a:endParaRPr lang="es-MX" dirty="0">
                        <a:effectLst/>
                      </a:endParaRPr>
                    </a:p>
                    <a:p>
                      <a:pPr rtl="0" fontAlgn="base"/>
                      <a:endParaRPr lang="es-MX" dirty="0">
                        <a:effectLst/>
                      </a:endParaRPr>
                    </a:p>
                  </a:txBody>
                  <a:tcPr/>
                </a:tc>
                <a:tc>
                  <a:txBody>
                    <a:bodyPr/>
                    <a:lstStyle/>
                    <a:p>
                      <a:pPr rtl="0" fontAlgn="base"/>
                      <a:r>
                        <a:rPr lang="es-MX" sz="1200" dirty="0">
                          <a:effectLst/>
                        </a:rPr>
                        <a:t>Conceptos: </a:t>
                      </a:r>
                      <a:endParaRPr lang="es-MX" dirty="0">
                        <a:effectLst/>
                      </a:endParaRPr>
                    </a:p>
                    <a:p>
                      <a:pPr rtl="0" fontAlgn="base"/>
                      <a:r>
                        <a:rPr lang="es-MX" sz="800" dirty="0">
                          <a:effectLst/>
                        </a:rPr>
                        <a:t>¿Cuáles son las ideas importantes? ¿Qué queremos que los alumnos recuerden para el futuro? </a:t>
                      </a:r>
                      <a:endParaRPr lang="es-MX" dirty="0">
                        <a:effectLst/>
                      </a:endParaRPr>
                    </a:p>
                  </a:txBody>
                  <a:tcPr/>
                </a:tc>
                <a:extLst>
                  <a:ext uri="{0D108BD9-81ED-4DB2-BD59-A6C34878D82A}">
                    <a16:rowId xmlns:a16="http://schemas.microsoft.com/office/drawing/2014/main" val="4255984556"/>
                  </a:ext>
                </a:extLst>
              </a:tr>
            </a:tbl>
          </a:graphicData>
        </a:graphic>
      </p:graphicFrame>
      <p:graphicFrame>
        <p:nvGraphicFramePr>
          <p:cNvPr id="18" name="Tabla 17">
            <a:extLst>
              <a:ext uri="{FF2B5EF4-FFF2-40B4-BE49-F238E27FC236}">
                <a16:creationId xmlns:a16="http://schemas.microsoft.com/office/drawing/2014/main" id="{02ED14FE-8F4C-42AD-9723-8CA38D948719}"/>
              </a:ext>
            </a:extLst>
          </p:cNvPr>
          <p:cNvGraphicFramePr>
            <a:graphicFrameLocks noGrp="1"/>
          </p:cNvGraphicFramePr>
          <p:nvPr>
            <p:extLst/>
          </p:nvPr>
        </p:nvGraphicFramePr>
        <p:xfrm>
          <a:off x="1171305" y="4491576"/>
          <a:ext cx="10806601" cy="973455"/>
        </p:xfrm>
        <a:graphic>
          <a:graphicData uri="http://schemas.openxmlformats.org/drawingml/2006/table">
            <a:tbl>
              <a:tblPr firstRow="1" bandRow="1">
                <a:tableStyleId>{5C22544A-7EE6-4342-B048-85BDC9FD1C3A}</a:tableStyleId>
              </a:tblPr>
              <a:tblGrid>
                <a:gridCol w="3098309">
                  <a:extLst>
                    <a:ext uri="{9D8B030D-6E8A-4147-A177-3AD203B41FA5}">
                      <a16:colId xmlns:a16="http://schemas.microsoft.com/office/drawing/2014/main" val="2878443229"/>
                    </a:ext>
                  </a:extLst>
                </a:gridCol>
                <a:gridCol w="3010856">
                  <a:extLst>
                    <a:ext uri="{9D8B030D-6E8A-4147-A177-3AD203B41FA5}">
                      <a16:colId xmlns:a16="http://schemas.microsoft.com/office/drawing/2014/main" val="2918753522"/>
                    </a:ext>
                  </a:extLst>
                </a:gridCol>
                <a:gridCol w="4697436">
                  <a:extLst>
                    <a:ext uri="{9D8B030D-6E8A-4147-A177-3AD203B41FA5}">
                      <a16:colId xmlns:a16="http://schemas.microsoft.com/office/drawing/2014/main" val="3171612327"/>
                    </a:ext>
                  </a:extLst>
                </a:gridCol>
              </a:tblGrid>
              <a:tr h="161925">
                <a:tc>
                  <a:txBody>
                    <a:bodyPr/>
                    <a:lstStyle/>
                    <a:p>
                      <a:pPr algn="ctr" rtl="0" fontAlgn="base"/>
                      <a:r>
                        <a:rPr lang="es-MX" sz="1200" dirty="0">
                          <a:effectLst/>
                        </a:rPr>
                        <a:t>Conocimientos previos </a:t>
                      </a:r>
                      <a:endParaRPr lang="es-MX" dirty="0">
                        <a:effectLst/>
                      </a:endParaRPr>
                    </a:p>
                  </a:txBody>
                  <a:tcPr/>
                </a:tc>
                <a:tc>
                  <a:txBody>
                    <a:bodyPr/>
                    <a:lstStyle/>
                    <a:p>
                      <a:pPr algn="ctr" rtl="0" fontAlgn="base"/>
                      <a:r>
                        <a:rPr lang="es-MX" sz="1200" dirty="0">
                          <a:effectLst/>
                        </a:rPr>
                        <a:t>Vocabulario </a:t>
                      </a:r>
                      <a:endParaRPr lang="es-MX" dirty="0">
                        <a:effectLst/>
                      </a:endParaRPr>
                    </a:p>
                  </a:txBody>
                  <a:tcPr/>
                </a:tc>
                <a:tc>
                  <a:txBody>
                    <a:bodyPr/>
                    <a:lstStyle/>
                    <a:p>
                      <a:pPr algn="ctr" rtl="0" fontAlgn="base"/>
                      <a:r>
                        <a:rPr lang="es-MX" sz="1200" dirty="0">
                          <a:effectLst/>
                        </a:rPr>
                        <a:t>Estrategias y Productos de Evaluación </a:t>
                      </a:r>
                      <a:endParaRPr lang="es-MX" dirty="0">
                        <a:effectLst/>
                      </a:endParaRPr>
                    </a:p>
                    <a:p>
                      <a:pPr rtl="0" fontAlgn="base"/>
                      <a:r>
                        <a:rPr lang="es-MX" sz="800" dirty="0">
                          <a:effectLst/>
                        </a:rPr>
                        <a:t>¿Qué tareas permitirán a los alumnos responder la pregunta de la unidad? </a:t>
                      </a:r>
                      <a:endParaRPr lang="es-MX" dirty="0">
                        <a:effectLst/>
                      </a:endParaRPr>
                    </a:p>
                    <a:p>
                      <a:pPr algn="ctr" rtl="0" fontAlgn="base"/>
                      <a:r>
                        <a:rPr lang="es-MX" sz="800" dirty="0">
                          <a:effectLst/>
                        </a:rPr>
                        <a:t>¿Qué se aceptará como prueba de la comprensión? ¿Cómo demostrarán los alumnos lo que han comprendido? </a:t>
                      </a:r>
                      <a:endParaRPr lang="es-MX" dirty="0">
                        <a:effectLst/>
                      </a:endParaRPr>
                    </a:p>
                  </a:txBody>
                  <a:tcPr/>
                </a:tc>
                <a:extLst>
                  <a:ext uri="{0D108BD9-81ED-4DB2-BD59-A6C34878D82A}">
                    <a16:rowId xmlns:a16="http://schemas.microsoft.com/office/drawing/2014/main" val="3244918988"/>
                  </a:ext>
                </a:extLst>
              </a:tr>
              <a:tr h="333375">
                <a:tc>
                  <a:txBody>
                    <a:bodyPr/>
                    <a:lstStyle/>
                    <a:p>
                      <a:pPr rtl="0" fontAlgn="base"/>
                      <a:endParaRPr lang="es-MX" sz="1200" dirty="0">
                        <a:effectLst/>
                        <a:latin typeface="Arial Narrow" panose="020B0606020202030204" pitchFamily="34" charset="0"/>
                      </a:endParaRPr>
                    </a:p>
                  </a:txBody>
                  <a:tcPr/>
                </a:tc>
                <a:tc>
                  <a:txBody>
                    <a:bodyPr/>
                    <a:lstStyle/>
                    <a:p>
                      <a:pPr rtl="0" fontAlgn="base"/>
                      <a:endParaRPr lang="es-MX" sz="1200" dirty="0">
                        <a:effectLst/>
                        <a:latin typeface="Arial Narrow" panose="020B0606020202030204" pitchFamily="34" charset="0"/>
                      </a:endParaRPr>
                    </a:p>
                  </a:txBody>
                  <a:tcPr/>
                </a:tc>
                <a:tc>
                  <a:txBody>
                    <a:bodyPr/>
                    <a:lstStyle/>
                    <a:p>
                      <a:pPr rtl="0" fontAlgn="base"/>
                      <a:endParaRPr lang="es-MX" sz="1200" dirty="0">
                        <a:effectLst/>
                        <a:latin typeface="Arial Narrow" panose="020B0606020202030204" pitchFamily="34" charset="0"/>
                      </a:endParaRPr>
                    </a:p>
                  </a:txBody>
                  <a:tcPr/>
                </a:tc>
                <a:extLst>
                  <a:ext uri="{0D108BD9-81ED-4DB2-BD59-A6C34878D82A}">
                    <a16:rowId xmlns:a16="http://schemas.microsoft.com/office/drawing/2014/main" val="1567230336"/>
                  </a:ext>
                </a:extLst>
              </a:tr>
            </a:tbl>
          </a:graphicData>
        </a:graphic>
      </p:graphicFrame>
      <p:sp>
        <p:nvSpPr>
          <p:cNvPr id="21" name="CuadroTexto 20">
            <a:extLst>
              <a:ext uri="{FF2B5EF4-FFF2-40B4-BE49-F238E27FC236}">
                <a16:creationId xmlns:a16="http://schemas.microsoft.com/office/drawing/2014/main" id="{37228D5B-6D06-4179-A9FE-09B760223017}"/>
              </a:ext>
            </a:extLst>
          </p:cNvPr>
          <p:cNvSpPr txBox="1"/>
          <p:nvPr/>
        </p:nvSpPr>
        <p:spPr>
          <a:xfrm>
            <a:off x="1193321" y="1245079"/>
            <a:ext cx="11156829" cy="212365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a:latin typeface="Segoe UI"/>
              <a:cs typeface="Segoe UI"/>
            </a:endParaRPr>
          </a:p>
          <a:p>
            <a:endParaRPr lang="es-ES" sz="1200">
              <a:latin typeface="Arial Narrow"/>
            </a:endParaRPr>
          </a:p>
          <a:p>
            <a:r>
              <a:rPr lang="es-MX" sz="1200" b="1">
                <a:latin typeface="Arial Narrow"/>
                <a:cs typeface="Segoe UI"/>
              </a:rPr>
              <a:t>OBJETIVOS ESPECIFICOS: </a:t>
            </a:r>
            <a:r>
              <a:rPr lang="es-ES" sz="1200">
                <a:latin typeface="Arial Narrow"/>
              </a:rPr>
              <a:t> </a:t>
            </a:r>
          </a:p>
          <a:p>
            <a:endParaRPr lang="es-ES" sz="1200">
              <a:latin typeface="Arial Narrow"/>
            </a:endParaRPr>
          </a:p>
          <a:p>
            <a:endParaRPr lang="es-ES">
              <a:latin typeface="Segoe UI"/>
              <a:cs typeface="Segoe UI"/>
            </a:endParaRPr>
          </a:p>
          <a:p>
            <a:endParaRPr lang="es-ES" sz="1200">
              <a:latin typeface="Arial Narrow"/>
            </a:endParaRPr>
          </a:p>
          <a:p>
            <a:endParaRPr lang="es-ES">
              <a:latin typeface="Segoe UI"/>
              <a:cs typeface="Segoe UI"/>
            </a:endParaRPr>
          </a:p>
          <a:p>
            <a:endParaRPr lang="es-ES" sz="1200">
              <a:latin typeface="Arial Narrow"/>
            </a:endParaRPr>
          </a:p>
          <a:p>
            <a:endParaRPr lang="es-ES">
              <a:latin typeface="Segoe UI"/>
              <a:cs typeface="Segoe UI"/>
            </a:endParaRPr>
          </a:p>
        </p:txBody>
      </p:sp>
    </p:spTree>
    <p:extLst>
      <p:ext uri="{BB962C8B-B14F-4D97-AF65-F5344CB8AC3E}">
        <p14:creationId xmlns:p14="http://schemas.microsoft.com/office/powerpoint/2010/main" val="773869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0CBB5C9-50E7-41B2-8CF8-DB5D430BFEE9}"/>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graphicFrame>
        <p:nvGraphicFramePr>
          <p:cNvPr id="2" name="Tabla 1">
            <a:extLst>
              <a:ext uri="{FF2B5EF4-FFF2-40B4-BE49-F238E27FC236}">
                <a16:creationId xmlns:a16="http://schemas.microsoft.com/office/drawing/2014/main" id="{F283B34C-61F1-46B2-816B-B79F880736B0}"/>
              </a:ext>
            </a:extLst>
          </p:cNvPr>
          <p:cNvGraphicFramePr>
            <a:graphicFrameLocks noGrp="1"/>
          </p:cNvGraphicFramePr>
          <p:nvPr>
            <p:extLst/>
          </p:nvPr>
        </p:nvGraphicFramePr>
        <p:xfrm>
          <a:off x="891395" y="431321"/>
          <a:ext cx="10916340" cy="6052960"/>
        </p:xfrm>
        <a:graphic>
          <a:graphicData uri="http://schemas.openxmlformats.org/drawingml/2006/table">
            <a:tbl>
              <a:tblPr firstRow="1" bandRow="1">
                <a:tableStyleId>{5C22544A-7EE6-4342-B048-85BDC9FD1C3A}</a:tableStyleId>
              </a:tblPr>
              <a:tblGrid>
                <a:gridCol w="948697">
                  <a:extLst>
                    <a:ext uri="{9D8B030D-6E8A-4147-A177-3AD203B41FA5}">
                      <a16:colId xmlns:a16="http://schemas.microsoft.com/office/drawing/2014/main" val="1154814773"/>
                    </a:ext>
                  </a:extLst>
                </a:gridCol>
                <a:gridCol w="1960640">
                  <a:extLst>
                    <a:ext uri="{9D8B030D-6E8A-4147-A177-3AD203B41FA5}">
                      <a16:colId xmlns:a16="http://schemas.microsoft.com/office/drawing/2014/main" val="2389954037"/>
                    </a:ext>
                  </a:extLst>
                </a:gridCol>
                <a:gridCol w="1922693">
                  <a:extLst>
                    <a:ext uri="{9D8B030D-6E8A-4147-A177-3AD203B41FA5}">
                      <a16:colId xmlns:a16="http://schemas.microsoft.com/office/drawing/2014/main" val="3485154125"/>
                    </a:ext>
                  </a:extLst>
                </a:gridCol>
                <a:gridCol w="1935342">
                  <a:extLst>
                    <a:ext uri="{9D8B030D-6E8A-4147-A177-3AD203B41FA5}">
                      <a16:colId xmlns:a16="http://schemas.microsoft.com/office/drawing/2014/main" val="3731863709"/>
                    </a:ext>
                  </a:extLst>
                </a:gridCol>
                <a:gridCol w="809554">
                  <a:extLst>
                    <a:ext uri="{9D8B030D-6E8A-4147-A177-3AD203B41FA5}">
                      <a16:colId xmlns:a16="http://schemas.microsoft.com/office/drawing/2014/main" val="1989617963"/>
                    </a:ext>
                  </a:extLst>
                </a:gridCol>
                <a:gridCol w="3339414">
                  <a:extLst>
                    <a:ext uri="{9D8B030D-6E8A-4147-A177-3AD203B41FA5}">
                      <a16:colId xmlns:a16="http://schemas.microsoft.com/office/drawing/2014/main" val="2421869774"/>
                    </a:ext>
                  </a:extLst>
                </a:gridCol>
              </a:tblGrid>
              <a:tr h="1945596">
                <a:tc>
                  <a:txBody>
                    <a:bodyPr/>
                    <a:lstStyle/>
                    <a:p>
                      <a:pPr algn="ctr" rtl="0" fontAlgn="base"/>
                      <a:r>
                        <a:rPr lang="es-MX" sz="1200" dirty="0">
                          <a:effectLst/>
                        </a:rPr>
                        <a:t>Sesión </a:t>
                      </a:r>
                      <a:endParaRPr lang="es-MX" dirty="0">
                        <a:effectLst/>
                      </a:endParaRPr>
                    </a:p>
                    <a:p>
                      <a:pPr algn="ctr" rtl="0" fontAlgn="base"/>
                      <a:r>
                        <a:rPr lang="es-MX" sz="1200" dirty="0">
                          <a:effectLst/>
                        </a:rPr>
                        <a:t>Fecha </a:t>
                      </a:r>
                      <a:endParaRPr lang="es-MX" dirty="0">
                        <a:effectLst/>
                      </a:endParaRPr>
                    </a:p>
                  </a:txBody>
                  <a:tcPr anchor="ctr"/>
                </a:tc>
                <a:tc>
                  <a:txBody>
                    <a:bodyPr/>
                    <a:lstStyle/>
                    <a:p>
                      <a:pPr algn="ctr" rtl="0" fontAlgn="base"/>
                      <a:r>
                        <a:rPr lang="es-MX" sz="1200" dirty="0">
                          <a:effectLst/>
                        </a:rPr>
                        <a:t>Estrategias de aprendizaje (Actividades) </a:t>
                      </a:r>
                      <a:endParaRPr lang="es-MX" dirty="0">
                        <a:effectLst/>
                      </a:endParaRPr>
                    </a:p>
                    <a:p>
                      <a:pPr algn="ctr" rtl="0" fontAlgn="base"/>
                      <a:r>
                        <a:rPr lang="es-MX" sz="800" dirty="0">
                          <a:effectLst/>
                        </a:rPr>
                        <a:t>¿Cómo sabrán los alumnos lo que se espera de ellos? </a:t>
                      </a:r>
                      <a:endParaRPr lang="es-MX" dirty="0">
                        <a:effectLst/>
                      </a:endParaRPr>
                    </a:p>
                    <a:p>
                      <a:pPr algn="ctr" rtl="0" fontAlgn="base"/>
                      <a:r>
                        <a:rPr lang="es-MX" sz="800" dirty="0">
                          <a:effectLst/>
                        </a:rPr>
                        <a:t>¿Cómo adquirirán los conocimientos y practicarán las habilidades requeridas? ¿Cómo practicarán la aplicación de conocimientos y habilidades? </a:t>
                      </a:r>
                      <a:endParaRPr lang="es-MX" dirty="0">
                        <a:effectLst/>
                      </a:endParaRPr>
                    </a:p>
                    <a:p>
                      <a:pPr algn="ctr" rtl="0" fontAlgn="base"/>
                      <a:endParaRPr lang="es-MX" dirty="0">
                        <a:effectLst/>
                      </a:endParaRPr>
                    </a:p>
                  </a:txBody>
                  <a:tcPr anchor="ctr"/>
                </a:tc>
                <a:tc>
                  <a:txBody>
                    <a:bodyPr/>
                    <a:lstStyle/>
                    <a:p>
                      <a:pPr algn="ctr" rtl="0" fontAlgn="base"/>
                      <a:r>
                        <a:rPr lang="es-MX" sz="1200" dirty="0">
                          <a:effectLst/>
                        </a:rPr>
                        <a:t>Estrategias de Enseñanza </a:t>
                      </a:r>
                      <a:endParaRPr lang="es-MX" dirty="0">
                        <a:effectLst/>
                      </a:endParaRPr>
                    </a:p>
                    <a:p>
                      <a:pPr algn="ctr" rtl="0" fontAlgn="base"/>
                      <a:r>
                        <a:rPr lang="es-MX" sz="1200" dirty="0">
                          <a:effectLst/>
                        </a:rPr>
                        <a:t>(Metodología) </a:t>
                      </a:r>
                      <a:endParaRPr lang="es-MX" dirty="0">
                        <a:effectLst/>
                      </a:endParaRPr>
                    </a:p>
                    <a:p>
                      <a:pPr algn="just" rtl="0" fontAlgn="base"/>
                      <a:r>
                        <a:rPr lang="es-MX" sz="800" dirty="0">
                          <a:effectLst/>
                        </a:rPr>
                        <a:t>¿Qué variedad de metodologías de enseñanza emplearemos? </a:t>
                      </a:r>
                      <a:endParaRPr lang="es-MX" dirty="0">
                        <a:effectLst/>
                      </a:endParaRPr>
                    </a:p>
                    <a:p>
                      <a:pPr algn="ctr" rtl="0" fontAlgn="base"/>
                      <a:endParaRPr lang="es-MX" dirty="0">
                        <a:effectLst/>
                      </a:endParaRPr>
                    </a:p>
                  </a:txBody>
                  <a:tcPr anchor="ctr"/>
                </a:tc>
                <a:tc>
                  <a:txBody>
                    <a:bodyPr/>
                    <a:lstStyle/>
                    <a:p>
                      <a:pPr algn="ctr" rtl="0" fontAlgn="base"/>
                      <a:r>
                        <a:rPr lang="es-MX" sz="1200" dirty="0">
                          <a:effectLst/>
                        </a:rPr>
                        <a:t>Recursos </a:t>
                      </a:r>
                      <a:endParaRPr lang="es-MX" dirty="0">
                        <a:effectLst/>
                      </a:endParaRPr>
                    </a:p>
                    <a:p>
                      <a:pPr algn="just" rtl="0" fontAlgn="base"/>
                      <a:r>
                        <a:rPr lang="es-MX" sz="800" dirty="0">
                          <a:effectLst/>
                        </a:rPr>
                        <a:t>¿Con qué recursos contamos? </a:t>
                      </a:r>
                      <a:endParaRPr lang="es-MX" dirty="0">
                        <a:effectLst/>
                      </a:endParaRPr>
                    </a:p>
                    <a:p>
                      <a:pPr algn="ctr" rtl="0" fontAlgn="base"/>
                      <a:r>
                        <a:rPr lang="es-MX" sz="800" dirty="0">
                          <a:effectLst/>
                        </a:rPr>
                        <a:t>¿Cómo se utilizarán los recursos que ofrecen el aula, el entorno local y/o la comunidad para facilitar las experiencias de los alumnos durante el desarrollo de la unidad? </a:t>
                      </a:r>
                      <a:endParaRPr lang="es-MX" dirty="0">
                        <a:effectLst/>
                      </a:endParaRPr>
                    </a:p>
                  </a:txBody>
                  <a:tcPr anchor="ctr"/>
                </a:tc>
                <a:tc>
                  <a:txBody>
                    <a:bodyPr/>
                    <a:lstStyle/>
                    <a:p>
                      <a:pPr algn="ctr" rtl="0" fontAlgn="base"/>
                      <a:r>
                        <a:rPr lang="es-MX" sz="1200" dirty="0">
                          <a:effectLst/>
                        </a:rPr>
                        <a:t>Grupo </a:t>
                      </a:r>
                      <a:endParaRPr lang="es-MX" dirty="0">
                        <a:effectLst/>
                      </a:endParaRPr>
                    </a:p>
                  </a:txBody>
                  <a:tcPr anchor="ctr"/>
                </a:tc>
                <a:tc>
                  <a:txBody>
                    <a:bodyPr/>
                    <a:lstStyle/>
                    <a:p>
                      <a:pPr algn="ctr" rtl="0" fontAlgn="base"/>
                      <a:r>
                        <a:rPr lang="es-MX" sz="1200" dirty="0">
                          <a:effectLst/>
                        </a:rPr>
                        <a:t>Observaciones </a:t>
                      </a:r>
                      <a:endParaRPr lang="es-MX" dirty="0">
                        <a:effectLst/>
                      </a:endParaRPr>
                    </a:p>
                    <a:p>
                      <a:pPr algn="just" rtl="0" fontAlgn="base"/>
                      <a:r>
                        <a:rPr lang="es-MX" sz="800" dirty="0">
                          <a:effectLst/>
                        </a:rPr>
                        <a:t>¿Qué resultados se obtuvieron mediante la colaboración con otros profesores del mismo grupo de asignaturas y de otros grupos de asignaturas? </a:t>
                      </a:r>
                      <a:endParaRPr lang="es-MX" dirty="0">
                        <a:effectLst/>
                      </a:endParaRPr>
                    </a:p>
                    <a:p>
                      <a:pPr algn="just" rtl="0" fontAlgn="base"/>
                      <a:r>
                        <a:rPr lang="es-MX" sz="800" dirty="0">
                          <a:effectLst/>
                        </a:rPr>
                        <a:t>¿Qué aprendizaje interdisciplinario se logró o se podría lograr mediante la colaboración con otras asignaturas? </a:t>
                      </a:r>
                      <a:endParaRPr lang="es-MX" dirty="0">
                        <a:effectLst/>
                      </a:endParaRPr>
                    </a:p>
                    <a:p>
                      <a:pPr algn="ctr" rtl="0" fontAlgn="base"/>
                      <a:endParaRPr lang="es-MX" dirty="0">
                        <a:effectLst/>
                      </a:endParaRPr>
                    </a:p>
                  </a:txBody>
                  <a:tcPr anchor="ctr"/>
                </a:tc>
                <a:extLst>
                  <a:ext uri="{0D108BD9-81ED-4DB2-BD59-A6C34878D82A}">
                    <a16:rowId xmlns:a16="http://schemas.microsoft.com/office/drawing/2014/main" val="786701212"/>
                  </a:ext>
                </a:extLst>
              </a:tr>
              <a:tr h="1026841">
                <a:tc>
                  <a:txBody>
                    <a:bodyPr/>
                    <a:lstStyle/>
                    <a:p>
                      <a:pPr algn="ctr" rtl="0" fontAlgn="base"/>
                      <a:r>
                        <a:rPr lang="es-MX" sz="1200" dirty="0">
                          <a:effectLst/>
                        </a:rPr>
                        <a:t>1 </a:t>
                      </a:r>
                      <a:endParaRPr lang="es-MX" dirty="0">
                        <a:effectLst/>
                      </a:endParaRPr>
                    </a:p>
                    <a:p>
                      <a:pPr algn="ctr" rtl="0" fontAlgn="base"/>
                      <a:r>
                        <a:rPr lang="es-MX" sz="1200" dirty="0">
                          <a:effectLst/>
                        </a:rPr>
                        <a:t>Agosto __ </a:t>
                      </a:r>
                      <a:endParaRPr lang="es-MX" dirty="0">
                        <a:effectLst/>
                      </a:endParaRPr>
                    </a:p>
                    <a:p>
                      <a:pPr algn="ctr" rtl="0" fontAlgn="base"/>
                      <a:endParaRPr lang="es-MX" dirty="0">
                        <a:effectLst/>
                      </a:endParaRPr>
                    </a:p>
                  </a:txBody>
                  <a:tcPr anchor="ctr"/>
                </a:tc>
                <a:tc>
                  <a:txBody>
                    <a:bodyPr/>
                    <a:lstStyle/>
                    <a:p>
                      <a:pPr algn="ctr" rtl="0" fontAlgn="base"/>
                      <a:endParaRPr lang="es-MX" sz="1200" dirty="0">
                        <a:effectLst/>
                        <a:latin typeface="Arial Narrow" panose="020B0606020202030204" pitchFamily="34" charset="0"/>
                      </a:endParaRPr>
                    </a:p>
                  </a:txBody>
                  <a:tcPr anchor="ctr"/>
                </a:tc>
                <a:tc>
                  <a:txBody>
                    <a:bodyPr/>
                    <a:lstStyle/>
                    <a:p>
                      <a:pPr algn="ctr" rtl="0" fontAlgn="base"/>
                      <a:endParaRPr lang="es-MX" sz="1200" b="1" dirty="0">
                        <a:effectLst/>
                        <a:latin typeface="Arial Narrow" panose="020B0606020202030204" pitchFamily="34" charset="0"/>
                      </a:endParaRPr>
                    </a:p>
                  </a:txBody>
                  <a:tcPr anchor="ctr"/>
                </a:tc>
                <a:tc>
                  <a:txBody>
                    <a:bodyPr/>
                    <a:lstStyle/>
                    <a:p>
                      <a:pPr algn="ctr" rtl="0" fontAlgn="base"/>
                      <a:endParaRPr lang="es-MX" sz="1200" b="1" dirty="0">
                        <a:effectLst/>
                        <a:latin typeface="Arial Narrow" panose="020B0606020202030204" pitchFamily="34" charset="0"/>
                      </a:endParaRPr>
                    </a:p>
                  </a:txBody>
                  <a:tcPr anchor="ctr"/>
                </a:tc>
                <a:tc>
                  <a:txBody>
                    <a:bodyPr/>
                    <a:lstStyle/>
                    <a:p>
                      <a:pPr algn="ctr" rtl="0" fontAlgn="base"/>
                      <a:endParaRPr lang="es-MX" sz="1200" b="1" dirty="0">
                        <a:effectLst/>
                        <a:latin typeface="Arial Narrow" panose="020B0606020202030204" pitchFamily="34" charset="0"/>
                      </a:endParaRPr>
                    </a:p>
                  </a:txBody>
                  <a:tcPr anchor="ctr"/>
                </a:tc>
                <a:tc>
                  <a:txBody>
                    <a:bodyPr/>
                    <a:lstStyle/>
                    <a:p>
                      <a:pPr algn="ctr" rtl="0" fontAlgn="base"/>
                      <a:endParaRPr lang="es-MX" sz="1200" dirty="0">
                        <a:effectLst/>
                        <a:latin typeface="Arial Narrow" panose="020B0606020202030204" pitchFamily="34" charset="0"/>
                      </a:endParaRPr>
                    </a:p>
                  </a:txBody>
                  <a:tcPr anchor="ctr"/>
                </a:tc>
                <a:extLst>
                  <a:ext uri="{0D108BD9-81ED-4DB2-BD59-A6C34878D82A}">
                    <a16:rowId xmlns:a16="http://schemas.microsoft.com/office/drawing/2014/main" val="1541464271"/>
                  </a:ext>
                </a:extLst>
              </a:tr>
              <a:tr h="1026841">
                <a:tc>
                  <a:txBody>
                    <a:bodyPr/>
                    <a:lstStyle/>
                    <a:p>
                      <a:pPr algn="ctr" rtl="0" fontAlgn="base"/>
                      <a:r>
                        <a:rPr lang="es-MX" sz="1200" dirty="0">
                          <a:effectLst/>
                        </a:rPr>
                        <a:t>2 </a:t>
                      </a:r>
                      <a:endParaRPr lang="es-MX" dirty="0">
                        <a:effectLst/>
                      </a:endParaRPr>
                    </a:p>
                    <a:p>
                      <a:pPr algn="ctr" rtl="0" fontAlgn="base"/>
                      <a:r>
                        <a:rPr lang="es-MX" sz="1200" dirty="0">
                          <a:effectLst/>
                        </a:rPr>
                        <a:t>Agosto __ </a:t>
                      </a:r>
                      <a:endParaRPr lang="es-MX" dirty="0">
                        <a:effectLst/>
                      </a:endParaRPr>
                    </a:p>
                    <a:p>
                      <a:pPr algn="ctr" rtl="0" fontAlgn="base"/>
                      <a:endParaRPr lang="es-MX" dirty="0">
                        <a:effectLst/>
                      </a:endParaRPr>
                    </a:p>
                  </a:txBody>
                  <a:tcPr anchor="ctr"/>
                </a:tc>
                <a:tc>
                  <a:txBody>
                    <a:bodyPr/>
                    <a:lstStyle/>
                    <a:p>
                      <a:pPr rtl="0" fontAlgn="base"/>
                      <a:endParaRPr lang="es-MX" sz="1200" b="1" dirty="0">
                        <a:effectLst/>
                        <a:latin typeface="Arial Narrow" panose="020B0606020202030204" pitchFamily="34" charset="0"/>
                      </a:endParaRPr>
                    </a:p>
                  </a:txBody>
                  <a:tcPr anchor="ctr"/>
                </a:tc>
                <a:tc>
                  <a:txBody>
                    <a:bodyPr/>
                    <a:lstStyle/>
                    <a:p>
                      <a:pPr rtl="0" fontAlgn="base"/>
                      <a:endParaRPr lang="es-MX" sz="1200" b="1" dirty="0">
                        <a:effectLst/>
                        <a:latin typeface="Arial Narrow" panose="020B0606020202030204" pitchFamily="34" charset="0"/>
                      </a:endParaRPr>
                    </a:p>
                  </a:txBody>
                  <a:tcPr anchor="ctr"/>
                </a:tc>
                <a:tc>
                  <a:txBody>
                    <a:bodyPr/>
                    <a:lstStyle/>
                    <a:p>
                      <a:pPr rtl="0" fontAlgn="base"/>
                      <a:endParaRPr lang="es-MX" sz="1200" dirty="0">
                        <a:effectLst/>
                        <a:latin typeface="Arial Narrow" panose="020B0606020202030204" pitchFamily="34" charset="0"/>
                      </a:endParaRPr>
                    </a:p>
                  </a:txBody>
                  <a:tcPr anchor="ctr"/>
                </a:tc>
                <a:tc>
                  <a:txBody>
                    <a:bodyPr/>
                    <a:lstStyle/>
                    <a:p>
                      <a:pPr algn="ctr" rtl="0" fontAlgn="base"/>
                      <a:endParaRPr lang="es-MX" sz="1200" b="1" dirty="0">
                        <a:effectLst/>
                        <a:latin typeface="Arial Narrow" panose="020B0606020202030204" pitchFamily="34" charset="0"/>
                      </a:endParaRPr>
                    </a:p>
                  </a:txBody>
                  <a:tcPr anchor="ctr"/>
                </a:tc>
                <a:tc>
                  <a:txBody>
                    <a:bodyPr/>
                    <a:lstStyle/>
                    <a:p>
                      <a:pPr rtl="0" fontAlgn="base"/>
                      <a:endParaRPr lang="es-MX" sz="1200" dirty="0">
                        <a:effectLst/>
                        <a:latin typeface="Arial Narrow" panose="020B0606020202030204" pitchFamily="34" charset="0"/>
                      </a:endParaRPr>
                    </a:p>
                  </a:txBody>
                  <a:tcPr anchor="ctr"/>
                </a:tc>
                <a:extLst>
                  <a:ext uri="{0D108BD9-81ED-4DB2-BD59-A6C34878D82A}">
                    <a16:rowId xmlns:a16="http://schemas.microsoft.com/office/drawing/2014/main" val="2186717016"/>
                  </a:ext>
                </a:extLst>
              </a:tr>
              <a:tr h="1026841">
                <a:tc>
                  <a:txBody>
                    <a:bodyPr/>
                    <a:lstStyle/>
                    <a:p>
                      <a:pPr algn="ctr" rtl="0" fontAlgn="base"/>
                      <a:r>
                        <a:rPr lang="es-MX" sz="1200" dirty="0">
                          <a:effectLst/>
                        </a:rPr>
                        <a:t>3 </a:t>
                      </a:r>
                      <a:endParaRPr lang="es-MX" dirty="0">
                        <a:effectLst/>
                      </a:endParaRPr>
                    </a:p>
                    <a:p>
                      <a:pPr algn="ctr" rtl="0" fontAlgn="base"/>
                      <a:r>
                        <a:rPr lang="es-MX" sz="1200" dirty="0">
                          <a:effectLst/>
                        </a:rPr>
                        <a:t>Agosto __ </a:t>
                      </a:r>
                      <a:endParaRPr lang="es-MX" dirty="0">
                        <a:effectLst/>
                      </a:endParaRPr>
                    </a:p>
                    <a:p>
                      <a:pPr algn="ctr" rtl="0" fontAlgn="base"/>
                      <a:endParaRPr lang="es-MX" dirty="0">
                        <a:effectLst/>
                      </a:endParaRPr>
                    </a:p>
                  </a:txBody>
                  <a:tcPr/>
                </a:tc>
                <a:tc>
                  <a:txBody>
                    <a:bodyPr/>
                    <a:lstStyle/>
                    <a:p>
                      <a:pPr rtl="0" fontAlgn="base"/>
                      <a:endParaRPr lang="es-MX" sz="1200" dirty="0">
                        <a:effectLst/>
                        <a:latin typeface="Arial Narrow" panose="020B0606020202030204" pitchFamily="34" charset="0"/>
                      </a:endParaRPr>
                    </a:p>
                  </a:txBody>
                  <a:tcPr/>
                </a:tc>
                <a:tc>
                  <a:txBody>
                    <a:bodyPr/>
                    <a:lstStyle/>
                    <a:p>
                      <a:pPr rtl="0" fontAlgn="base"/>
                      <a:endParaRPr lang="es-MX" sz="1200" dirty="0">
                        <a:effectLst/>
                        <a:latin typeface="Arial Narrow" panose="020B0606020202030204" pitchFamily="34" charset="0"/>
                      </a:endParaRPr>
                    </a:p>
                  </a:txBody>
                  <a:tcPr/>
                </a:tc>
                <a:tc>
                  <a:txBody>
                    <a:bodyPr/>
                    <a:lstStyle/>
                    <a:p>
                      <a:pPr marL="342900" lvl="0" indent="-342900" rtl="0" fontAlgn="base">
                        <a:buFont typeface="Arial" panose="020B0604020202020204" pitchFamily="34" charset="0"/>
                        <a:buChar char="•"/>
                      </a:pPr>
                      <a:endParaRPr lang="es-MX" sz="1200" dirty="0">
                        <a:effectLst/>
                        <a:latin typeface="Arial Narrow" panose="020B0606020202030204" pitchFamily="34" charset="0"/>
                      </a:endParaRPr>
                    </a:p>
                  </a:txBody>
                  <a:tcPr/>
                </a:tc>
                <a:tc>
                  <a:txBody>
                    <a:bodyPr/>
                    <a:lstStyle/>
                    <a:p>
                      <a:pPr algn="ctr" rtl="0" fontAlgn="base"/>
                      <a:endParaRPr lang="es-MX" sz="1200" b="1" dirty="0">
                        <a:effectLst/>
                        <a:latin typeface="Arial Narrow" panose="020B0606020202030204" pitchFamily="34" charset="0"/>
                      </a:endParaRPr>
                    </a:p>
                  </a:txBody>
                  <a:tcPr anchor="ctr"/>
                </a:tc>
                <a:tc>
                  <a:txBody>
                    <a:bodyPr/>
                    <a:lstStyle/>
                    <a:p>
                      <a:pPr rtl="0" fontAlgn="base"/>
                      <a:endParaRPr lang="es-MX" sz="1200" dirty="0">
                        <a:effectLst/>
                        <a:latin typeface="Arial Narrow" panose="020B0606020202030204" pitchFamily="34" charset="0"/>
                      </a:endParaRPr>
                    </a:p>
                  </a:txBody>
                  <a:tcPr/>
                </a:tc>
                <a:extLst>
                  <a:ext uri="{0D108BD9-81ED-4DB2-BD59-A6C34878D82A}">
                    <a16:rowId xmlns:a16="http://schemas.microsoft.com/office/drawing/2014/main" val="3152538479"/>
                  </a:ext>
                </a:extLst>
              </a:tr>
              <a:tr h="1026841">
                <a:tc>
                  <a:txBody>
                    <a:bodyPr/>
                    <a:lstStyle/>
                    <a:p>
                      <a:pPr algn="ctr" rtl="0" fontAlgn="base"/>
                      <a:r>
                        <a:rPr lang="es-MX" sz="1200" dirty="0">
                          <a:effectLst/>
                        </a:rPr>
                        <a:t>4 </a:t>
                      </a:r>
                      <a:endParaRPr lang="es-MX" dirty="0">
                        <a:effectLst/>
                      </a:endParaRPr>
                    </a:p>
                    <a:p>
                      <a:pPr rtl="0" fontAlgn="base"/>
                      <a:r>
                        <a:rPr lang="es-MX" sz="1200" dirty="0">
                          <a:effectLst/>
                        </a:rPr>
                        <a:t>Agosto __ </a:t>
                      </a:r>
                      <a:endParaRPr lang="es-MX" dirty="0">
                        <a:effectLst/>
                      </a:endParaRPr>
                    </a:p>
                    <a:p>
                      <a:pPr rtl="0" fontAlgn="base"/>
                      <a:endParaRPr lang="es-MX" dirty="0">
                        <a:effectLst/>
                      </a:endParaRPr>
                    </a:p>
                  </a:txBody>
                  <a:tcPr/>
                </a:tc>
                <a:tc>
                  <a:txBody>
                    <a:bodyPr/>
                    <a:lstStyle/>
                    <a:p>
                      <a:pPr rtl="0" fontAlgn="base"/>
                      <a:endParaRPr lang="es-MX" sz="1200" dirty="0">
                        <a:effectLst/>
                        <a:latin typeface="Arial Narrow" panose="020B0606020202030204" pitchFamily="34" charset="0"/>
                      </a:endParaRPr>
                    </a:p>
                  </a:txBody>
                  <a:tcPr/>
                </a:tc>
                <a:tc>
                  <a:txBody>
                    <a:bodyPr/>
                    <a:lstStyle/>
                    <a:p>
                      <a:pPr rtl="0" fontAlgn="base"/>
                      <a:endParaRPr lang="es-MX" sz="1200" dirty="0">
                        <a:effectLst/>
                        <a:latin typeface="Arial Narrow" panose="020B0606020202030204" pitchFamily="34" charset="0"/>
                      </a:endParaRPr>
                    </a:p>
                  </a:txBody>
                  <a:tcPr/>
                </a:tc>
                <a:tc>
                  <a:txBody>
                    <a:bodyPr/>
                    <a:lstStyle/>
                    <a:p>
                      <a:pPr marL="342900" lvl="0" indent="-342900" rtl="0" fontAlgn="base">
                        <a:buFont typeface="Arial" panose="020B0604020202020204" pitchFamily="34" charset="0"/>
                        <a:buChar char="•"/>
                      </a:pPr>
                      <a:endParaRPr lang="es-MX" sz="1200" dirty="0">
                        <a:effectLst/>
                        <a:latin typeface="Arial Narrow" panose="020B0606020202030204" pitchFamily="34" charset="0"/>
                      </a:endParaRPr>
                    </a:p>
                  </a:txBody>
                  <a:tcPr/>
                </a:tc>
                <a:tc>
                  <a:txBody>
                    <a:bodyPr/>
                    <a:lstStyle/>
                    <a:p>
                      <a:pPr algn="ctr" rtl="0" fontAlgn="base"/>
                      <a:endParaRPr lang="es-MX" sz="1200" dirty="0">
                        <a:effectLst/>
                        <a:latin typeface="Arial Narrow" panose="020B0606020202030204" pitchFamily="34" charset="0"/>
                      </a:endParaRPr>
                    </a:p>
                  </a:txBody>
                  <a:tcPr anchor="ctr"/>
                </a:tc>
                <a:tc>
                  <a:txBody>
                    <a:bodyPr/>
                    <a:lstStyle/>
                    <a:p>
                      <a:pPr rtl="0" fontAlgn="base"/>
                      <a:endParaRPr lang="es-MX" sz="1200" dirty="0">
                        <a:effectLst/>
                        <a:latin typeface="Arial Narrow" panose="020B0606020202030204" pitchFamily="34" charset="0"/>
                      </a:endParaRPr>
                    </a:p>
                  </a:txBody>
                  <a:tcPr/>
                </a:tc>
                <a:extLst>
                  <a:ext uri="{0D108BD9-81ED-4DB2-BD59-A6C34878D82A}">
                    <a16:rowId xmlns:a16="http://schemas.microsoft.com/office/drawing/2014/main" val="2366267814"/>
                  </a:ext>
                </a:extLst>
              </a:tr>
            </a:tbl>
          </a:graphicData>
        </a:graphic>
      </p:graphicFrame>
      <p:sp>
        <p:nvSpPr>
          <p:cNvPr id="7" name="1 Título">
            <a:extLst>
              <a:ext uri="{FF2B5EF4-FFF2-40B4-BE49-F238E27FC236}">
                <a16:creationId xmlns:a16="http://schemas.microsoft.com/office/drawing/2014/main" id="{5C25F640-E4D1-4341-AEE3-ABDCFD3E2C0D}"/>
              </a:ext>
            </a:extLst>
          </p:cNvPr>
          <p:cNvSpPr txBox="1">
            <a:spLocks/>
          </p:cNvSpPr>
          <p:nvPr/>
        </p:nvSpPr>
        <p:spPr>
          <a:xfrm rot="16200000">
            <a:off x="-1558986" y="2903830"/>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Punto 5</a:t>
            </a:r>
            <a:r>
              <a:rPr lang="es-MX" cap="none" dirty="0">
                <a:solidFill>
                  <a:prstClr val="white"/>
                </a:solidFill>
              </a:rPr>
              <a:t>g</a:t>
            </a:r>
          </a:p>
        </p:txBody>
      </p:sp>
    </p:spTree>
    <p:extLst>
      <p:ext uri="{BB962C8B-B14F-4D97-AF65-F5344CB8AC3E}">
        <p14:creationId xmlns:p14="http://schemas.microsoft.com/office/powerpoint/2010/main" val="1383942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C69F4DB-923B-4CBC-8045-344220700D66}"/>
              </a:ext>
            </a:extLst>
          </p:cNvPr>
          <p:cNvSpPr>
            <a:spLocks noGrp="1"/>
          </p:cNvSpPr>
          <p:nvPr>
            <p:ph idx="1"/>
          </p:nvPr>
        </p:nvSpPr>
        <p:spPr>
          <a:xfrm>
            <a:off x="684212" y="685800"/>
            <a:ext cx="10555874" cy="3615267"/>
          </a:xfrm>
        </p:spPr>
        <p:txBody>
          <a:bodyPr>
            <a:normAutofit lnSpcReduction="10000"/>
          </a:bodyPr>
          <a:lstStyle/>
          <a:p>
            <a:r>
              <a:rPr lang="es-MX" b="1" dirty="0"/>
              <a:t>Reflexión  Grupo Interdisciplinario</a:t>
            </a:r>
            <a:endParaRPr lang="es-MX" dirty="0"/>
          </a:p>
          <a:p>
            <a:r>
              <a:rPr lang="es-MX" dirty="0"/>
              <a:t>Se pide reflexionar y llegar a acuerdos entre el equipo de trabajo, completar el cuadro que los representantes de cada proyecto expondrán en la </a:t>
            </a:r>
            <a:r>
              <a:rPr lang="es-MX" b="1" i="1" dirty="0"/>
              <a:t>Reunión de representantes</a:t>
            </a:r>
            <a:r>
              <a:rPr lang="es-MX" dirty="0"/>
              <a:t>  (en Vizcaínas) para construir el documento que se presentará en la reunión  de zona </a:t>
            </a:r>
          </a:p>
          <a:p>
            <a:r>
              <a:rPr lang="es-MX" dirty="0"/>
              <a:t>Se sugiere completarlo de manera individual diferenciado las participaciones mediante el uso de colores o tipos de letra. El representante subrayará aquellas que considere integrarán el documento representativo de nuestra institución. </a:t>
            </a:r>
          </a:p>
          <a:p>
            <a:r>
              <a:rPr lang="es-MX" b="1" dirty="0"/>
              <a:t>Objetivo:</a:t>
            </a:r>
            <a:r>
              <a:rPr lang="es-MX" dirty="0"/>
              <a:t> llevar a cabo una reflexión acerca de los avances, tropiezos y sus soluciones, en cada uno de los siguientes aspectos:</a:t>
            </a:r>
          </a:p>
          <a:p>
            <a:pPr marL="0" indent="0">
              <a:buNone/>
            </a:pPr>
            <a:endParaRPr lang="es-MX" dirty="0"/>
          </a:p>
        </p:txBody>
      </p:sp>
    </p:spTree>
    <p:extLst>
      <p:ext uri="{BB962C8B-B14F-4D97-AF65-F5344CB8AC3E}">
        <p14:creationId xmlns:p14="http://schemas.microsoft.com/office/powerpoint/2010/main" val="252352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980B7934-D9F8-4F91-BEC1-14616C30F5F4}"/>
              </a:ext>
            </a:extLst>
          </p:cNvPr>
          <p:cNvGraphicFramePr>
            <a:graphicFrameLocks noGrp="1"/>
          </p:cNvGraphicFramePr>
          <p:nvPr>
            <p:ph idx="1"/>
            <p:extLst>
              <p:ext uri="{D42A27DB-BD31-4B8C-83A1-F6EECF244321}">
                <p14:modId xmlns:p14="http://schemas.microsoft.com/office/powerpoint/2010/main" val="42911773"/>
              </p:ext>
            </p:extLst>
          </p:nvPr>
        </p:nvGraphicFramePr>
        <p:xfrm>
          <a:off x="534571" y="506437"/>
          <a:ext cx="11043140" cy="5725551"/>
        </p:xfrm>
        <a:graphic>
          <a:graphicData uri="http://schemas.openxmlformats.org/drawingml/2006/table">
            <a:tbl>
              <a:tblPr firstRow="1" firstCol="1" bandRow="1">
                <a:tableStyleId>{5C22544A-7EE6-4342-B048-85BDC9FD1C3A}</a:tableStyleId>
              </a:tblPr>
              <a:tblGrid>
                <a:gridCol w="2760785">
                  <a:extLst>
                    <a:ext uri="{9D8B030D-6E8A-4147-A177-3AD203B41FA5}">
                      <a16:colId xmlns:a16="http://schemas.microsoft.com/office/drawing/2014/main" val="3953764031"/>
                    </a:ext>
                  </a:extLst>
                </a:gridCol>
                <a:gridCol w="2760785">
                  <a:extLst>
                    <a:ext uri="{9D8B030D-6E8A-4147-A177-3AD203B41FA5}">
                      <a16:colId xmlns:a16="http://schemas.microsoft.com/office/drawing/2014/main" val="4232319384"/>
                    </a:ext>
                  </a:extLst>
                </a:gridCol>
                <a:gridCol w="2760785">
                  <a:extLst>
                    <a:ext uri="{9D8B030D-6E8A-4147-A177-3AD203B41FA5}">
                      <a16:colId xmlns:a16="http://schemas.microsoft.com/office/drawing/2014/main" val="420810618"/>
                    </a:ext>
                  </a:extLst>
                </a:gridCol>
                <a:gridCol w="2760785">
                  <a:extLst>
                    <a:ext uri="{9D8B030D-6E8A-4147-A177-3AD203B41FA5}">
                      <a16:colId xmlns:a16="http://schemas.microsoft.com/office/drawing/2014/main" val="1339263095"/>
                    </a:ext>
                  </a:extLst>
                </a:gridCol>
              </a:tblGrid>
              <a:tr h="303276">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Avances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Tropiezos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Sus soluciones…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8268988"/>
                  </a:ext>
                </a:extLst>
              </a:tr>
              <a:tr h="5422275">
                <a:tc>
                  <a:txBody>
                    <a:bodyPr/>
                    <a:lstStyle/>
                    <a:p>
                      <a:pPr>
                        <a:lnSpc>
                          <a:spcPct val="107000"/>
                        </a:lnSpc>
                        <a:spcAft>
                          <a:spcPts val="0"/>
                        </a:spcAft>
                      </a:pPr>
                      <a:r>
                        <a:rPr lang="es-MX" sz="1400" dirty="0">
                          <a:effectLst/>
                        </a:rPr>
                        <a:t>Trabajo Cooperativo</a:t>
                      </a:r>
                    </a:p>
                    <a:p>
                      <a:pPr>
                        <a:lnSpc>
                          <a:spcPct val="107000"/>
                        </a:lnSpc>
                        <a:spcAft>
                          <a:spcPts val="0"/>
                        </a:spcAft>
                      </a:pPr>
                      <a:r>
                        <a:rPr lang="es-MX" sz="1400" dirty="0">
                          <a:effectLst/>
                        </a:rPr>
                        <a:t> (de los profesores)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400" dirty="0">
                          <a:effectLst/>
                        </a:rPr>
                        <a:t>-Todos los maestros tenemos claridad de lo que cada materia pedirá a los alumnos, de los contenidos temáticos que serán abordados en el proyecto y la forma de evaluación.</a:t>
                      </a:r>
                    </a:p>
                    <a:p>
                      <a:pPr>
                        <a:lnSpc>
                          <a:spcPct val="107000"/>
                        </a:lnSpc>
                        <a:spcAft>
                          <a:spcPts val="0"/>
                        </a:spcAft>
                      </a:pPr>
                      <a:r>
                        <a:rPr lang="es-MX" sz="1400" dirty="0">
                          <a:effectLst/>
                        </a:rPr>
                        <a:t>-Se ha logrado establecer, a partir de los contenidos de las materias, las situaciones donde podemos colocar al estudiante en aprendizajes significativos que generen su curiosidad por aplicar de forma vivencial lo que ha aprendido en las aulas.</a:t>
                      </a:r>
                    </a:p>
                    <a:p>
                      <a:pPr>
                        <a:lnSpc>
                          <a:spcPct val="107000"/>
                        </a:lnSpc>
                        <a:spcAft>
                          <a:spcPts val="0"/>
                        </a:spcAft>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400" dirty="0">
                          <a:effectLst/>
                        </a:rPr>
                        <a:t>-Los horarios de los maestros no siempre coinciden</a:t>
                      </a:r>
                    </a:p>
                    <a:p>
                      <a:pPr>
                        <a:lnSpc>
                          <a:spcPct val="107000"/>
                        </a:lnSpc>
                        <a:spcAft>
                          <a:spcPts val="0"/>
                        </a:spcAft>
                      </a:pPr>
                      <a:r>
                        <a:rPr lang="es-MX" sz="1400" dirty="0">
                          <a:effectLst/>
                        </a:rPr>
                        <a:t>-Las actividades académicas que fueron planeadas con anterioridad dificultan el seguimiento sistemático del proyecto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400" dirty="0">
                          <a:effectLst/>
                        </a:rPr>
                        <a:t>-La comunicación vía drive ha permitido que cada quien avance a su propio ritmo y, al mismo tiempo, que se revise el material que se trabajará en las sesiones conjuntas previo a las mismas.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2612381"/>
                  </a:ext>
                </a:extLst>
              </a:tr>
            </a:tbl>
          </a:graphicData>
        </a:graphic>
      </p:graphicFrame>
    </p:spTree>
    <p:extLst>
      <p:ext uri="{BB962C8B-B14F-4D97-AF65-F5344CB8AC3E}">
        <p14:creationId xmlns:p14="http://schemas.microsoft.com/office/powerpoint/2010/main" val="1277739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A4EA493A-4355-4DB8-98F5-2A57D67D58BD}"/>
              </a:ext>
            </a:extLst>
          </p:cNvPr>
          <p:cNvGraphicFramePr>
            <a:graphicFrameLocks noGrp="1"/>
          </p:cNvGraphicFramePr>
          <p:nvPr>
            <p:ph idx="1"/>
            <p:extLst>
              <p:ext uri="{D42A27DB-BD31-4B8C-83A1-F6EECF244321}">
                <p14:modId xmlns:p14="http://schemas.microsoft.com/office/powerpoint/2010/main" val="1578640859"/>
              </p:ext>
            </p:extLst>
          </p:nvPr>
        </p:nvGraphicFramePr>
        <p:xfrm>
          <a:off x="633046" y="492368"/>
          <a:ext cx="10888396" cy="5824025"/>
        </p:xfrm>
        <a:graphic>
          <a:graphicData uri="http://schemas.openxmlformats.org/drawingml/2006/table">
            <a:tbl>
              <a:tblPr firstRow="1" firstCol="1" bandRow="1">
                <a:tableStyleId>{5C22544A-7EE6-4342-B048-85BDC9FD1C3A}</a:tableStyleId>
              </a:tblPr>
              <a:tblGrid>
                <a:gridCol w="2722099">
                  <a:extLst>
                    <a:ext uri="{9D8B030D-6E8A-4147-A177-3AD203B41FA5}">
                      <a16:colId xmlns:a16="http://schemas.microsoft.com/office/drawing/2014/main" val="1487533383"/>
                    </a:ext>
                  </a:extLst>
                </a:gridCol>
                <a:gridCol w="2722099">
                  <a:extLst>
                    <a:ext uri="{9D8B030D-6E8A-4147-A177-3AD203B41FA5}">
                      <a16:colId xmlns:a16="http://schemas.microsoft.com/office/drawing/2014/main" val="1987437129"/>
                    </a:ext>
                  </a:extLst>
                </a:gridCol>
                <a:gridCol w="2722099">
                  <a:extLst>
                    <a:ext uri="{9D8B030D-6E8A-4147-A177-3AD203B41FA5}">
                      <a16:colId xmlns:a16="http://schemas.microsoft.com/office/drawing/2014/main" val="2806003071"/>
                    </a:ext>
                  </a:extLst>
                </a:gridCol>
                <a:gridCol w="2722099">
                  <a:extLst>
                    <a:ext uri="{9D8B030D-6E8A-4147-A177-3AD203B41FA5}">
                      <a16:colId xmlns:a16="http://schemas.microsoft.com/office/drawing/2014/main" val="37707886"/>
                    </a:ext>
                  </a:extLst>
                </a:gridCol>
              </a:tblGrid>
              <a:tr h="5824025">
                <a:tc>
                  <a:txBody>
                    <a:bodyPr/>
                    <a:lstStyle/>
                    <a:p>
                      <a:pPr>
                        <a:lnSpc>
                          <a:spcPct val="107000"/>
                        </a:lnSpc>
                        <a:spcAft>
                          <a:spcPts val="0"/>
                        </a:spcAft>
                      </a:pPr>
                      <a:r>
                        <a:rPr lang="es-MX" sz="1400" dirty="0">
                          <a:effectLst/>
                        </a:rPr>
                        <a:t>Proceso de Planeación</a:t>
                      </a:r>
                    </a:p>
                    <a:p>
                      <a:pPr>
                        <a:lnSpc>
                          <a:spcPct val="107000"/>
                        </a:lnSpc>
                        <a:spcAft>
                          <a:spcPts val="0"/>
                        </a:spcAft>
                      </a:pPr>
                      <a:r>
                        <a:rPr lang="es-MX" sz="1400" dirty="0">
                          <a:effectLst/>
                        </a:rPr>
                        <a:t> (de las propuestas para proyectos interdisciplinarios)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400" dirty="0">
                          <a:effectLst/>
                        </a:rPr>
                        <a:t>-Los profesores tenemos claro los alcances del proyecto, el tiempo que durará y las directrices que podría seguir (dependiendo de los resultados de los alumnos).</a:t>
                      </a:r>
                    </a:p>
                    <a:p>
                      <a:pPr>
                        <a:lnSpc>
                          <a:spcPct val="107000"/>
                        </a:lnSpc>
                        <a:spcAft>
                          <a:spcPts val="0"/>
                        </a:spcAft>
                      </a:pPr>
                      <a:r>
                        <a:rPr lang="es-MX" sz="1400" dirty="0">
                          <a:effectLst/>
                        </a:rPr>
                        <a:t> </a:t>
                      </a:r>
                    </a:p>
                    <a:p>
                      <a:pPr>
                        <a:lnSpc>
                          <a:spcPct val="107000"/>
                        </a:lnSpc>
                        <a:spcAft>
                          <a:spcPts val="0"/>
                        </a:spcAft>
                      </a:pPr>
                      <a:r>
                        <a:rPr lang="es-MX" sz="1400" dirty="0">
                          <a:effectLst/>
                        </a:rPr>
                        <a:t>- Hemos podido visualizar y generar mayores recursos de aprendizaje que reflejen el conocimiento que los alumnos vayan adquiriendo conforme a la etapa del proyecto.</a:t>
                      </a:r>
                    </a:p>
                    <a:p>
                      <a:pPr>
                        <a:lnSpc>
                          <a:spcPct val="107000"/>
                        </a:lnSpc>
                        <a:spcAft>
                          <a:spcPts val="0"/>
                        </a:spcAft>
                      </a:pPr>
                      <a:r>
                        <a:rPr lang="es-MX" sz="1400" dirty="0">
                          <a:effectLst/>
                        </a:rPr>
                        <a:t>-Conocemos grosso modo los contenidos de cada materia y los temas que serán abordados en cada bimestre para llevar el proyecto a buen término.</a:t>
                      </a:r>
                    </a:p>
                    <a:p>
                      <a:pPr>
                        <a:lnSpc>
                          <a:spcPct val="107000"/>
                        </a:lnSpc>
                        <a:spcAft>
                          <a:spcPts val="0"/>
                        </a:spcAft>
                      </a:pPr>
                      <a:r>
                        <a:rPr lang="es-MX" sz="1400" dirty="0">
                          <a:effectLst/>
                        </a:rPr>
                        <a:t> </a:t>
                      </a:r>
                    </a:p>
                    <a:p>
                      <a:pPr>
                        <a:lnSpc>
                          <a:spcPct val="107000"/>
                        </a:lnSpc>
                        <a:spcAft>
                          <a:spcPts val="0"/>
                        </a:spcAft>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400" dirty="0">
                          <a:effectLst/>
                        </a:rPr>
                        <a:t>-Las horas dedicadas al trabajo disciplinario e interdisciplinario tendrán que perseguir un objetivo específico para evitar las pérdidas de tiempo y deberán ser planificadas de acuerdo al avance programático de las materias involucradas. </a:t>
                      </a:r>
                    </a:p>
                    <a:p>
                      <a:pPr>
                        <a:lnSpc>
                          <a:spcPct val="107000"/>
                        </a:lnSpc>
                        <a:spcAft>
                          <a:spcPts val="0"/>
                        </a:spcAft>
                      </a:pPr>
                      <a:r>
                        <a:rPr lang="es-MX" sz="1400" dirty="0">
                          <a:effectLst/>
                        </a:rPr>
                        <a:t>-Algunas actividades podrían retrasar el avance programático de alguna materia y tendrán que considerarse ajustes al calendario.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400" dirty="0">
                          <a:effectLst/>
                        </a:rPr>
                        <a:t>-Planteando una lista de cotejo, un cronograma de trabajo o un planificador compartido con los estudiantes. </a:t>
                      </a:r>
                    </a:p>
                    <a:p>
                      <a:pPr>
                        <a:lnSpc>
                          <a:spcPct val="107000"/>
                        </a:lnSpc>
                        <a:spcAft>
                          <a:spcPts val="0"/>
                        </a:spcAft>
                      </a:pPr>
                      <a:r>
                        <a:rPr lang="es-MX" sz="1400" dirty="0">
                          <a:effectLst/>
                        </a:rPr>
                        <a:t> </a:t>
                      </a:r>
                    </a:p>
                    <a:p>
                      <a:pPr>
                        <a:lnSpc>
                          <a:spcPct val="107000"/>
                        </a:lnSpc>
                        <a:spcAft>
                          <a:spcPts val="0"/>
                        </a:spcAft>
                      </a:pPr>
                      <a:r>
                        <a:rPr lang="es-MX" sz="1400" dirty="0">
                          <a:effectLst/>
                        </a:rPr>
                        <a:t>-El trabajar horas específicas de forma interdisciplinaria permitirá recuperar el tiempo prendido e  incluso capitalizarlo como un enriquecimiento al tener a todos los maestros presentes en una sola aula.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2257178"/>
                  </a:ext>
                </a:extLst>
              </a:tr>
            </a:tbl>
          </a:graphicData>
        </a:graphic>
      </p:graphicFrame>
    </p:spTree>
    <p:extLst>
      <p:ext uri="{BB962C8B-B14F-4D97-AF65-F5344CB8AC3E}">
        <p14:creationId xmlns:p14="http://schemas.microsoft.com/office/powerpoint/2010/main" val="1417926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0C14D999-E11C-42D3-A0AD-E73CDF4EB4D3}"/>
              </a:ext>
            </a:extLst>
          </p:cNvPr>
          <p:cNvGraphicFramePr>
            <a:graphicFrameLocks noGrp="1"/>
          </p:cNvGraphicFramePr>
          <p:nvPr>
            <p:ph idx="1"/>
            <p:extLst>
              <p:ext uri="{D42A27DB-BD31-4B8C-83A1-F6EECF244321}">
                <p14:modId xmlns:p14="http://schemas.microsoft.com/office/powerpoint/2010/main" val="3028620337"/>
              </p:ext>
            </p:extLst>
          </p:nvPr>
        </p:nvGraphicFramePr>
        <p:xfrm>
          <a:off x="492368" y="337625"/>
          <a:ext cx="11043140" cy="5795889"/>
        </p:xfrm>
        <a:graphic>
          <a:graphicData uri="http://schemas.openxmlformats.org/drawingml/2006/table">
            <a:tbl>
              <a:tblPr firstRow="1" firstCol="1" bandRow="1">
                <a:tableStyleId>{5C22544A-7EE6-4342-B048-85BDC9FD1C3A}</a:tableStyleId>
              </a:tblPr>
              <a:tblGrid>
                <a:gridCol w="2760785">
                  <a:extLst>
                    <a:ext uri="{9D8B030D-6E8A-4147-A177-3AD203B41FA5}">
                      <a16:colId xmlns:a16="http://schemas.microsoft.com/office/drawing/2014/main" val="3810842738"/>
                    </a:ext>
                  </a:extLst>
                </a:gridCol>
                <a:gridCol w="2760785">
                  <a:extLst>
                    <a:ext uri="{9D8B030D-6E8A-4147-A177-3AD203B41FA5}">
                      <a16:colId xmlns:a16="http://schemas.microsoft.com/office/drawing/2014/main" val="377990329"/>
                    </a:ext>
                  </a:extLst>
                </a:gridCol>
                <a:gridCol w="2760785">
                  <a:extLst>
                    <a:ext uri="{9D8B030D-6E8A-4147-A177-3AD203B41FA5}">
                      <a16:colId xmlns:a16="http://schemas.microsoft.com/office/drawing/2014/main" val="2119625404"/>
                    </a:ext>
                  </a:extLst>
                </a:gridCol>
                <a:gridCol w="2760785">
                  <a:extLst>
                    <a:ext uri="{9D8B030D-6E8A-4147-A177-3AD203B41FA5}">
                      <a16:colId xmlns:a16="http://schemas.microsoft.com/office/drawing/2014/main" val="1941130130"/>
                    </a:ext>
                  </a:extLst>
                </a:gridCol>
              </a:tblGrid>
              <a:tr h="5795889">
                <a:tc>
                  <a:txBody>
                    <a:bodyPr/>
                    <a:lstStyle/>
                    <a:p>
                      <a:pPr>
                        <a:lnSpc>
                          <a:spcPct val="107000"/>
                        </a:lnSpc>
                        <a:spcAft>
                          <a:spcPts val="0"/>
                        </a:spcAft>
                      </a:pPr>
                      <a:r>
                        <a:rPr lang="es-MX" sz="1400" dirty="0">
                          <a:effectLst/>
                        </a:rPr>
                        <a:t>Puntos a tomarse en cuenta para la implementación</a:t>
                      </a:r>
                    </a:p>
                    <a:p>
                      <a:pPr>
                        <a:lnSpc>
                          <a:spcPct val="107000"/>
                        </a:lnSpc>
                        <a:spcAft>
                          <a:spcPts val="0"/>
                        </a:spcAft>
                      </a:pPr>
                      <a:r>
                        <a:rPr lang="es-MX" sz="1400" dirty="0">
                          <a:effectLst/>
                        </a:rPr>
                        <a:t> (de proyectos interdisciplinarios)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400" dirty="0">
                          <a:effectLst/>
                        </a:rPr>
                        <a:t>-Que los productos parciales puedan ser considerados para las tres materias y evitar que los alumnos se saturen de trabajo extra. </a:t>
                      </a:r>
                    </a:p>
                    <a:p>
                      <a:pPr>
                        <a:lnSpc>
                          <a:spcPct val="107000"/>
                        </a:lnSpc>
                        <a:spcAft>
                          <a:spcPts val="0"/>
                        </a:spcAft>
                      </a:pPr>
                      <a:r>
                        <a:rPr lang="es-MX" sz="1400" dirty="0">
                          <a:effectLst/>
                        </a:rPr>
                        <a:t>-Que debe haber una comunicación continua de los profesores mientras dura el proyecto.</a:t>
                      </a:r>
                    </a:p>
                    <a:p>
                      <a:pPr>
                        <a:lnSpc>
                          <a:spcPct val="107000"/>
                        </a:lnSpc>
                        <a:spcAft>
                          <a:spcPts val="0"/>
                        </a:spcAft>
                      </a:pPr>
                      <a:r>
                        <a:rPr lang="es-MX" sz="1400" dirty="0">
                          <a:effectLst/>
                        </a:rPr>
                        <a:t>-Que todo producto debe apegarse a una rúbrica planteada previamente a los alumnos.</a:t>
                      </a:r>
                    </a:p>
                    <a:p>
                      <a:pPr>
                        <a:lnSpc>
                          <a:spcPct val="107000"/>
                        </a:lnSpc>
                        <a:spcAft>
                          <a:spcPts val="0"/>
                        </a:spcAft>
                      </a:pPr>
                      <a:r>
                        <a:rPr lang="es-MX" sz="1400" dirty="0">
                          <a:effectLst/>
                        </a:rPr>
                        <a:t>-Que todo producto debe presentar fuentes bibliográficas fiables</a:t>
                      </a:r>
                    </a:p>
                    <a:p>
                      <a:pPr>
                        <a:lnSpc>
                          <a:spcPct val="107000"/>
                        </a:lnSpc>
                        <a:spcAft>
                          <a:spcPts val="0"/>
                        </a:spcAft>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400" dirty="0">
                          <a:effectLst/>
                        </a:rPr>
                        <a:t>-La correcta estructuración de dichos productos necesitará forzosamente de la participación in situ de los tres profesores.</a:t>
                      </a:r>
                    </a:p>
                    <a:p>
                      <a:pPr>
                        <a:lnSpc>
                          <a:spcPct val="107000"/>
                        </a:lnSpc>
                        <a:spcAft>
                          <a:spcPts val="0"/>
                        </a:spcAft>
                      </a:pPr>
                      <a:r>
                        <a:rPr lang="es-MX" sz="1400" dirty="0">
                          <a:effectLst/>
                        </a:rPr>
                        <a:t>-Los horarios de los profesores participantes no coinciden</a:t>
                      </a:r>
                    </a:p>
                    <a:p>
                      <a:pPr>
                        <a:lnSpc>
                          <a:spcPct val="107000"/>
                        </a:lnSpc>
                        <a:spcAft>
                          <a:spcPts val="0"/>
                        </a:spcAft>
                      </a:pPr>
                      <a:r>
                        <a:rPr lang="es-MX" sz="1400" dirty="0">
                          <a:effectLst/>
                        </a:rPr>
                        <a:t>-Los alumnos no saben reconocer las fuentes de información confiables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400" dirty="0">
                          <a:effectLst/>
                        </a:rPr>
                        <a:t>-A las horas de trabajo interdisciplinario deberán asistir todos los maestros involucrados para que los productos sean considerados desde todas las perspectivas posibles y las inquietudes de los alumnos puedan solucionarse en el momento en el que surjan.</a:t>
                      </a:r>
                    </a:p>
                    <a:p>
                      <a:pPr>
                        <a:lnSpc>
                          <a:spcPct val="107000"/>
                        </a:lnSpc>
                        <a:spcAft>
                          <a:spcPts val="0"/>
                        </a:spcAft>
                      </a:pPr>
                      <a:r>
                        <a:rPr lang="es-MX" sz="1400" dirty="0">
                          <a:effectLst/>
                        </a:rPr>
                        <a:t>-Independientemente del tiempo de trabajo interdisciplinario considerado, los maestros deberán reunirse para intercambiar puntos de vista.</a:t>
                      </a:r>
                    </a:p>
                    <a:p>
                      <a:pPr>
                        <a:lnSpc>
                          <a:spcPct val="107000"/>
                        </a:lnSpc>
                        <a:spcAft>
                          <a:spcPts val="0"/>
                        </a:spcAft>
                      </a:pPr>
                      <a:r>
                        <a:rPr lang="es-MX" sz="1400" dirty="0">
                          <a:effectLst/>
                        </a:rPr>
                        <a:t>- Previo a iniciar el proyecto, se sugiere una sesión introductoria en donde se podrá abordar la problemática de cómo reconocer una fuente de información confiable.</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8735667"/>
                  </a:ext>
                </a:extLst>
              </a:tr>
            </a:tbl>
          </a:graphicData>
        </a:graphic>
      </p:graphicFrame>
    </p:spTree>
    <p:extLst>
      <p:ext uri="{BB962C8B-B14F-4D97-AF65-F5344CB8AC3E}">
        <p14:creationId xmlns:p14="http://schemas.microsoft.com/office/powerpoint/2010/main" val="2994603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        5 . g</a:t>
            </a:r>
          </a:p>
        </p:txBody>
      </p:sp>
      <p:graphicFrame>
        <p:nvGraphicFramePr>
          <p:cNvPr id="4" name="Tabla 3">
            <a:extLst>
              <a:ext uri="{FF2B5EF4-FFF2-40B4-BE49-F238E27FC236}">
                <a16:creationId xmlns:a16="http://schemas.microsoft.com/office/drawing/2014/main" id="{8DA04F1D-2343-4C72-B7EB-C17122B1A32C}"/>
              </a:ext>
            </a:extLst>
          </p:cNvPr>
          <p:cNvGraphicFramePr>
            <a:graphicFrameLocks noGrp="1"/>
          </p:cNvGraphicFramePr>
          <p:nvPr>
            <p:extLst>
              <p:ext uri="{D42A27DB-BD31-4B8C-83A1-F6EECF244321}">
                <p14:modId xmlns:p14="http://schemas.microsoft.com/office/powerpoint/2010/main" val="1914424315"/>
              </p:ext>
            </p:extLst>
          </p:nvPr>
        </p:nvGraphicFramePr>
        <p:xfrm>
          <a:off x="1437735" y="761999"/>
          <a:ext cx="9858622" cy="4400503"/>
        </p:xfrm>
        <a:graphic>
          <a:graphicData uri="http://schemas.openxmlformats.org/drawingml/2006/table">
            <a:tbl>
              <a:tblPr firstRow="1" bandRow="1">
                <a:tableStyleId>{5C22544A-7EE6-4342-B048-85BDC9FD1C3A}</a:tableStyleId>
              </a:tblPr>
              <a:tblGrid>
                <a:gridCol w="9858622">
                  <a:extLst>
                    <a:ext uri="{9D8B030D-6E8A-4147-A177-3AD203B41FA5}">
                      <a16:colId xmlns:a16="http://schemas.microsoft.com/office/drawing/2014/main" val="3254029746"/>
                    </a:ext>
                  </a:extLst>
                </a:gridCol>
              </a:tblGrid>
              <a:tr h="715818">
                <a:tc>
                  <a:txBody>
                    <a:bodyPr/>
                    <a:lstStyle/>
                    <a:p>
                      <a:pPr rtl="0" fontAlgn="base"/>
                      <a:r>
                        <a:rPr lang="es-MX" sz="1800" dirty="0">
                          <a:effectLst/>
                        </a:rPr>
                        <a:t>IV. 5. Tipos y herramientas de evaluación. </a:t>
                      </a:r>
                    </a:p>
                  </a:txBody>
                  <a:tcPr/>
                </a:tc>
                <a:extLst>
                  <a:ext uri="{0D108BD9-81ED-4DB2-BD59-A6C34878D82A}">
                    <a16:rowId xmlns:a16="http://schemas.microsoft.com/office/drawing/2014/main" val="3089820387"/>
                  </a:ext>
                </a:extLst>
              </a:tr>
              <a:tr h="842199">
                <a:tc>
                  <a:txBody>
                    <a:bodyPr/>
                    <a:lstStyle/>
                    <a:p>
                      <a:pPr algn="just" rtl="0" fontAlgn="base"/>
                      <a:r>
                        <a:rPr lang="es-MX" sz="1800" dirty="0">
                          <a:effectLst/>
                        </a:rPr>
                        <a:t>Información del documento h) EIP Elaboración  de Proyecto del Producto 8 : </a:t>
                      </a:r>
                    </a:p>
                    <a:p>
                      <a:pPr algn="just" rtl="0" fontAlgn="base"/>
                      <a:r>
                        <a:rPr lang="es-MX" sz="1800" dirty="0">
                          <a:effectLst/>
                        </a:rPr>
                        <a:t>Lista de cotejo </a:t>
                      </a:r>
                    </a:p>
                    <a:p>
                      <a:pPr algn="just" rtl="0" fontAlgn="base"/>
                      <a:endParaRPr lang="es-MX" sz="1800" dirty="0">
                        <a:effectLst/>
                      </a:endParaRPr>
                    </a:p>
                    <a:p>
                      <a:pPr algn="just" rtl="0" fontAlgn="base"/>
                      <a:endParaRPr lang="es-MX" sz="1800" dirty="0">
                        <a:effectLst/>
                      </a:endParaRPr>
                    </a:p>
                  </a:txBody>
                  <a:tcPr/>
                </a:tc>
                <a:extLst>
                  <a:ext uri="{0D108BD9-81ED-4DB2-BD59-A6C34878D82A}">
                    <a16:rowId xmlns:a16="http://schemas.microsoft.com/office/drawing/2014/main" val="2891989846"/>
                  </a:ext>
                </a:extLst>
              </a:tr>
              <a:tr h="2495965">
                <a:tc>
                  <a:txBody>
                    <a:bodyPr/>
                    <a:lstStyle/>
                    <a:p>
                      <a:pPr rtl="0" fontAlgn="base"/>
                      <a:r>
                        <a:rPr lang="es-MX" sz="1800" dirty="0">
                          <a:effectLst/>
                        </a:rPr>
                        <a:t>Explicación : </a:t>
                      </a:r>
                    </a:p>
                    <a:p>
                      <a:pPr rtl="0" fontAlgn="base"/>
                      <a:r>
                        <a:rPr lang="es-MX" sz="1800" dirty="0">
                          <a:effectLst/>
                        </a:rPr>
                        <a:t>En ese momento consideramos que era la mejor herramienta para llevar a cabo el proceso de evaluación de los productos que obtendríamos. </a:t>
                      </a:r>
                    </a:p>
                  </a:txBody>
                  <a:tcPr/>
                </a:tc>
                <a:extLst>
                  <a:ext uri="{0D108BD9-81ED-4DB2-BD59-A6C34878D82A}">
                    <a16:rowId xmlns:a16="http://schemas.microsoft.com/office/drawing/2014/main" val="2293325625"/>
                  </a:ext>
                </a:extLst>
              </a:tr>
            </a:tbl>
          </a:graphicData>
        </a:graphic>
      </p:graphicFrame>
    </p:spTree>
    <p:extLst>
      <p:ext uri="{BB962C8B-B14F-4D97-AF65-F5344CB8AC3E}">
        <p14:creationId xmlns:p14="http://schemas.microsoft.com/office/powerpoint/2010/main" val="2820034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22218" y="5867400"/>
            <a:ext cx="5792788" cy="596899"/>
          </a:xfrm>
        </p:spPr>
        <p:txBody>
          <a:bodyPr>
            <a:normAutofit fontScale="90000"/>
          </a:bodyPr>
          <a:lstStyle/>
          <a:p>
            <a:r>
              <a:rPr lang="es-MX"/>
              <a:t>El arte de formular preguntas esenciales</a:t>
            </a:r>
          </a:p>
        </p:txBody>
      </p:sp>
      <p:sp>
        <p:nvSpPr>
          <p:cNvPr id="5" name="1 Título"/>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            5 . I . 4 </a:t>
            </a:r>
          </a:p>
        </p:txBody>
      </p:sp>
      <p:pic>
        <p:nvPicPr>
          <p:cNvPr id="7" name="Imagen 6" descr="C:\Users\Invitado\Downloads\IMG_46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6828" y="540913"/>
            <a:ext cx="8809149" cy="4992477"/>
          </a:xfrm>
          <a:prstGeom prst="rect">
            <a:avLst/>
          </a:prstGeom>
          <a:noFill/>
          <a:ln>
            <a:noFill/>
          </a:ln>
        </p:spPr>
      </p:pic>
    </p:spTree>
    <p:extLst>
      <p:ext uri="{BB962C8B-B14F-4D97-AF65-F5344CB8AC3E}">
        <p14:creationId xmlns:p14="http://schemas.microsoft.com/office/powerpoint/2010/main" val="1510808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22218" y="5867400"/>
            <a:ext cx="5792788" cy="596899"/>
          </a:xfrm>
        </p:spPr>
        <p:txBody>
          <a:bodyPr>
            <a:normAutofit fontScale="90000"/>
          </a:bodyPr>
          <a:lstStyle/>
          <a:p>
            <a:r>
              <a:rPr lang="es-MX"/>
              <a:t>Métodos de indagación</a:t>
            </a:r>
          </a:p>
        </p:txBody>
      </p:sp>
      <p:sp>
        <p:nvSpPr>
          <p:cNvPr id="5" name="1 Título"/>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          5 . I . 5</a:t>
            </a:r>
          </a:p>
        </p:txBody>
      </p:sp>
      <p:pic>
        <p:nvPicPr>
          <p:cNvPr id="3" name="Imagen 3" descr="Imagen que contiene tarjeta de presentación&#10;&#10;Descripción generada con confianza alta">
            <a:extLst>
              <a:ext uri="{FF2B5EF4-FFF2-40B4-BE49-F238E27FC236}">
                <a16:creationId xmlns:a16="http://schemas.microsoft.com/office/drawing/2014/main" id="{2DDA14B7-5291-4B0A-AC3C-F346039B0663}"/>
              </a:ext>
            </a:extLst>
          </p:cNvPr>
          <p:cNvPicPr>
            <a:picLocks noChangeAspect="1"/>
          </p:cNvPicPr>
          <p:nvPr/>
        </p:nvPicPr>
        <p:blipFill>
          <a:blip r:embed="rId2"/>
          <a:stretch>
            <a:fillRect/>
          </a:stretch>
        </p:blipFill>
        <p:spPr>
          <a:xfrm>
            <a:off x="1227138" y="1181100"/>
            <a:ext cx="10037762" cy="4703368"/>
          </a:xfrm>
          <a:prstGeom prst="rect">
            <a:avLst/>
          </a:prstGeom>
        </p:spPr>
      </p:pic>
    </p:spTree>
    <p:extLst>
      <p:ext uri="{BB962C8B-B14F-4D97-AF65-F5344CB8AC3E}">
        <p14:creationId xmlns:p14="http://schemas.microsoft.com/office/powerpoint/2010/main" val="1922187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2FB37385-CA3B-41C1-A1E6-CBA9E34F9C3E}"/>
              </a:ext>
            </a:extLst>
          </p:cNvPr>
          <p:cNvGraphicFramePr>
            <a:graphicFrameLocks noGrp="1"/>
          </p:cNvGraphicFramePr>
          <p:nvPr>
            <p:extLst/>
          </p:nvPr>
        </p:nvGraphicFramePr>
        <p:xfrm>
          <a:off x="1858227" y="0"/>
          <a:ext cx="10232382" cy="6659880"/>
        </p:xfrm>
        <a:graphic>
          <a:graphicData uri="http://schemas.openxmlformats.org/drawingml/2006/table">
            <a:tbl>
              <a:tblPr firstRow="1" bandRow="1">
                <a:tableStyleId>{5C22544A-7EE6-4342-B048-85BDC9FD1C3A}</a:tableStyleId>
              </a:tblPr>
              <a:tblGrid>
                <a:gridCol w="5095520">
                  <a:extLst>
                    <a:ext uri="{9D8B030D-6E8A-4147-A177-3AD203B41FA5}">
                      <a16:colId xmlns:a16="http://schemas.microsoft.com/office/drawing/2014/main" val="3791645671"/>
                    </a:ext>
                  </a:extLst>
                </a:gridCol>
                <a:gridCol w="276929">
                  <a:extLst>
                    <a:ext uri="{9D8B030D-6E8A-4147-A177-3AD203B41FA5}">
                      <a16:colId xmlns:a16="http://schemas.microsoft.com/office/drawing/2014/main" val="3037744766"/>
                    </a:ext>
                  </a:extLst>
                </a:gridCol>
                <a:gridCol w="4859933">
                  <a:extLst>
                    <a:ext uri="{9D8B030D-6E8A-4147-A177-3AD203B41FA5}">
                      <a16:colId xmlns:a16="http://schemas.microsoft.com/office/drawing/2014/main" val="3364475193"/>
                    </a:ext>
                  </a:extLst>
                </a:gridCol>
              </a:tblGrid>
              <a:tr h="238445">
                <a:tc>
                  <a:txBody>
                    <a:bodyPr/>
                    <a:lstStyle/>
                    <a:p>
                      <a:pPr algn="ctr" rtl="0" fontAlgn="base"/>
                      <a:r>
                        <a:rPr lang="es-ES" sz="1100" dirty="0">
                          <a:effectLst/>
                        </a:rPr>
                        <a:t> Planeación de proyectos Interdisciplinarios </a:t>
                      </a:r>
                      <a:endParaRPr lang="es-ES" dirty="0">
                        <a:effectLst/>
                      </a:endParaRPr>
                    </a:p>
                  </a:txBody>
                  <a:tcPr/>
                </a:tc>
                <a:tc>
                  <a:txBody>
                    <a:bodyPr/>
                    <a:lstStyle/>
                    <a:p>
                      <a:pPr algn="ctr" rtl="0" fontAlgn="base"/>
                      <a:endParaRPr lang="es-ES" sz="1100" b="1" i="1">
                        <a:solidFill>
                          <a:srgbClr val="1C4587"/>
                        </a:solidFill>
                        <a:effectLst/>
                        <a:latin typeface="Century Gothic" panose="020B0502020202020204" pitchFamily="34" charset="0"/>
                      </a:endParaRPr>
                    </a:p>
                  </a:txBody>
                  <a:tcPr/>
                </a:tc>
                <a:tc>
                  <a:txBody>
                    <a:bodyPr/>
                    <a:lstStyle/>
                    <a:p>
                      <a:pPr algn="ctr" rtl="0" fontAlgn="base"/>
                      <a:r>
                        <a:rPr lang="es-ES" sz="1100" dirty="0">
                          <a:effectLst/>
                        </a:rPr>
                        <a:t>Documentación del proceso y portafolios de evidencias </a:t>
                      </a:r>
                      <a:endParaRPr lang="es-ES" dirty="0">
                        <a:effectLst/>
                      </a:endParaRPr>
                    </a:p>
                  </a:txBody>
                  <a:tcPr/>
                </a:tc>
                <a:extLst>
                  <a:ext uri="{0D108BD9-81ED-4DB2-BD59-A6C34878D82A}">
                    <a16:rowId xmlns:a16="http://schemas.microsoft.com/office/drawing/2014/main" val="3903286664"/>
                  </a:ext>
                </a:extLst>
              </a:tr>
              <a:tr h="5007368">
                <a:tc>
                  <a:txBody>
                    <a:bodyPr/>
                    <a:lstStyle/>
                    <a:p>
                      <a:pPr algn="just" rtl="0" fontAlgn="base"/>
                      <a:endParaRPr lang="es-ES" sz="1100">
                        <a:effectLst/>
                      </a:endParaRPr>
                    </a:p>
                    <a:p>
                      <a:pPr algn="just" rtl="0" fontAlgn="base"/>
                      <a:r>
                        <a:rPr lang="es-ES" sz="1100" b="1" dirty="0">
                          <a:effectLst/>
                        </a:rPr>
                        <a:t>¿A qué responde la necesidad de crear</a:t>
                      </a:r>
                      <a:r>
                        <a:rPr lang="es-ES" sz="1100" dirty="0">
                          <a:effectLst/>
                        </a:rPr>
                        <a:t> </a:t>
                      </a:r>
                      <a:r>
                        <a:rPr lang="es-ES" sz="1100" b="1" dirty="0">
                          <a:effectLst/>
                        </a:rPr>
                        <a:t>proyectos interdisciplinarios como medio de aprendizaje? </a:t>
                      </a:r>
                      <a:r>
                        <a:rPr lang="es-ES" sz="1100" dirty="0">
                          <a:effectLst/>
                        </a:rPr>
                        <a:t> </a:t>
                      </a:r>
                      <a:endParaRPr lang="es-ES" dirty="0">
                        <a:effectLst/>
                      </a:endParaRPr>
                    </a:p>
                    <a:p>
                      <a:pPr algn="just" rtl="0" fontAlgn="base"/>
                      <a:r>
                        <a:rPr lang="es-ES" sz="1100" dirty="0">
                          <a:effectLst/>
                        </a:rPr>
                        <a:t>Al hecho de que los alumnos desarrollen la habilidad de trabajar de forma colaborativa y cooperativa, a solucionar problemas a partir del planteamiento de abordaje de los mismos, esto gracias a las competencias que desarrollará con esta forma de tra</a:t>
                      </a:r>
                      <a:r>
                        <a:rPr lang="es-ES" sz="1100" b="1" dirty="0">
                          <a:effectLst/>
                        </a:rPr>
                        <a:t>bajo. </a:t>
                      </a:r>
                      <a:endParaRPr lang="es-ES" b="1" dirty="0">
                        <a:effectLst/>
                      </a:endParaRPr>
                    </a:p>
                    <a:p>
                      <a:pPr algn="just" rtl="0" fontAlgn="base"/>
                      <a:r>
                        <a:rPr lang="es-ES" sz="1100" b="1" dirty="0">
                          <a:effectLst/>
                        </a:rPr>
                        <a:t>¿Cuáles son los elementos fundamentales para la estructuración y planeación de los proyectos interdisciplinarios?</a:t>
                      </a:r>
                      <a:r>
                        <a:rPr lang="es-ES" sz="1100" dirty="0">
                          <a:effectLst/>
                        </a:rPr>
                        <a:t> </a:t>
                      </a:r>
                      <a:endParaRPr lang="es-ES" dirty="0">
                        <a:effectLst/>
                      </a:endParaRPr>
                    </a:p>
                    <a:p>
                      <a:pPr algn="just" rtl="0" fontAlgn="base"/>
                      <a:r>
                        <a:rPr lang="es-ES" sz="1100" dirty="0">
                          <a:effectLst/>
                        </a:rPr>
                        <a:t>Un diagnóstico, una problemática o necesidad de los alumnos, Llevar a cabo la organización por equipo, para llevar a cabo una planeación donde involucre (actividades, tiempos de trabajo, producto a corto y a largo plazo, Una evaluación durante el proceso para mejora y reorientación del trabajo, Reflexionar los resultados obtenidos.) </a:t>
                      </a:r>
                      <a:endParaRPr lang="es-ES" dirty="0">
                        <a:effectLst/>
                      </a:endParaRPr>
                    </a:p>
                    <a:p>
                      <a:pPr algn="just" rtl="0" fontAlgn="base"/>
                      <a:r>
                        <a:rPr lang="es-ES" sz="1100" b="1" dirty="0">
                          <a:effectLst/>
                        </a:rPr>
                        <a:t> ¿Cuál es “el método” o “los pasos” para acercarse a la Interdisciplinariedad”? </a:t>
                      </a:r>
                      <a:endParaRPr lang="es-ES" b="1" dirty="0">
                        <a:effectLst/>
                      </a:endParaRPr>
                    </a:p>
                    <a:p>
                      <a:pPr algn="just" rtl="0" fontAlgn="base"/>
                      <a:r>
                        <a:rPr lang="es-ES" sz="1100" b="1" dirty="0">
                          <a:effectLst/>
                        </a:rPr>
                        <a:t>Según García Rolando (2006) </a:t>
                      </a:r>
                      <a:endParaRPr lang="es-ES" b="1" dirty="0">
                        <a:effectLst/>
                      </a:endParaRPr>
                    </a:p>
                    <a:p>
                      <a:pPr algn="just" rtl="0" fontAlgn="base"/>
                      <a:r>
                        <a:rPr lang="es-ES" sz="1100" dirty="0">
                          <a:effectLst/>
                        </a:rPr>
                        <a:t>1. Reconocimiento general </a:t>
                      </a:r>
                      <a:endParaRPr lang="es-ES" dirty="0">
                        <a:effectLst/>
                      </a:endParaRPr>
                    </a:p>
                    <a:p>
                      <a:pPr algn="just" rtl="0" fontAlgn="base"/>
                      <a:r>
                        <a:rPr lang="es-ES" sz="1100" dirty="0">
                          <a:effectLst/>
                        </a:rPr>
                        <a:t>2.Análisis de estudios anteriores referido a la problemática. </a:t>
                      </a:r>
                      <a:endParaRPr lang="es-ES" dirty="0">
                        <a:effectLst/>
                      </a:endParaRPr>
                    </a:p>
                    <a:p>
                      <a:pPr algn="just" rtl="0" fontAlgn="base"/>
                      <a:r>
                        <a:rPr lang="es-ES" sz="1100" dirty="0">
                          <a:effectLst/>
                        </a:rPr>
                        <a:t>3. Identificación de elementos y relaciones para caracterizar  </a:t>
                      </a:r>
                      <a:endParaRPr lang="es-ES" dirty="0">
                        <a:effectLst/>
                      </a:endParaRPr>
                    </a:p>
                    <a:p>
                      <a:pPr algn="just" rtl="0" fontAlgn="base"/>
                      <a:r>
                        <a:rPr lang="es-ES" sz="1100" dirty="0">
                          <a:effectLst/>
                        </a:rPr>
                        <a:t>4.Planteamiento de hipótesis de trabajo. </a:t>
                      </a:r>
                      <a:endParaRPr lang="es-ES" dirty="0">
                        <a:effectLst/>
                      </a:endParaRPr>
                    </a:p>
                    <a:p>
                      <a:pPr algn="just" rtl="0" fontAlgn="base"/>
                      <a:r>
                        <a:rPr lang="es-ES" sz="1100" dirty="0">
                          <a:effectLst/>
                        </a:rPr>
                        <a:t>5. Planificación de trabajos especializados que requieren estudios a profundidad. </a:t>
                      </a:r>
                      <a:endParaRPr lang="es-ES" dirty="0">
                        <a:effectLst/>
                      </a:endParaRPr>
                    </a:p>
                    <a:p>
                      <a:pPr algn="just" rtl="0" fontAlgn="base"/>
                      <a:r>
                        <a:rPr lang="es-ES" sz="1100" dirty="0">
                          <a:effectLst/>
                        </a:rPr>
                        <a:t>6. investigaciones disciplinarias. </a:t>
                      </a:r>
                      <a:endParaRPr lang="es-ES" dirty="0">
                        <a:effectLst/>
                      </a:endParaRPr>
                    </a:p>
                    <a:p>
                      <a:pPr algn="just" rtl="0" fontAlgn="base"/>
                      <a:r>
                        <a:rPr lang="es-ES" sz="1100" dirty="0">
                          <a:effectLst/>
                        </a:rPr>
                        <a:t>7. Integración de resultados del paso 6, para </a:t>
                      </a:r>
                      <a:r>
                        <a:rPr lang="es-ES" sz="1100" dirty="0" err="1">
                          <a:effectLst/>
                        </a:rPr>
                        <a:t>redifinir</a:t>
                      </a:r>
                      <a:r>
                        <a:rPr lang="es-ES" sz="1100" dirty="0">
                          <a:effectLst/>
                        </a:rPr>
                        <a:t> el paso 3. </a:t>
                      </a:r>
                      <a:endParaRPr lang="es-ES" dirty="0">
                        <a:effectLst/>
                      </a:endParaRPr>
                    </a:p>
                    <a:p>
                      <a:pPr algn="just" rtl="0" fontAlgn="base"/>
                      <a:r>
                        <a:rPr lang="es-ES" sz="1100" dirty="0">
                          <a:effectLst/>
                        </a:rPr>
                        <a:t>8. Repetición de la fase 5 y 6 </a:t>
                      </a:r>
                      <a:endParaRPr lang="es-ES" dirty="0">
                        <a:effectLst/>
                      </a:endParaRPr>
                    </a:p>
                    <a:p>
                      <a:pPr algn="just" rtl="0" fontAlgn="base"/>
                      <a:r>
                        <a:rPr lang="es-ES" sz="1100">
                          <a:effectLst/>
                        </a:rPr>
                        <a:t>9. Segunda integración de resultados y nueva </a:t>
                      </a:r>
                      <a:r>
                        <a:rPr lang="es-ES" sz="1100" err="1">
                          <a:effectLst/>
                        </a:rPr>
                        <a:t>redifinición</a:t>
                      </a:r>
                      <a:r>
                        <a:rPr lang="es-ES" sz="1100">
                          <a:effectLst/>
                        </a:rPr>
                        <a:t> del sistema </a:t>
                      </a:r>
                      <a:endParaRPr lang="es-ES">
                        <a:effectLst/>
                      </a:endParaRPr>
                    </a:p>
                    <a:p>
                      <a:pPr algn="just" rtl="0" fontAlgn="base"/>
                      <a:r>
                        <a:rPr lang="es-ES" sz="1100">
                          <a:effectLst/>
                        </a:rPr>
                        <a:t>10.Repetir fase 8 y 9, las veces que sea necesario. </a:t>
                      </a:r>
                      <a:endParaRPr lang="es-ES">
                        <a:effectLst/>
                      </a:endParaRPr>
                    </a:p>
                    <a:p>
                      <a:pPr algn="just" rtl="0" fontAlgn="base"/>
                      <a:r>
                        <a:rPr lang="es-ES" sz="1100">
                          <a:effectLst/>
                        </a:rPr>
                        <a:t>Indagación, compromiso docente, Organización y planeación de trabajo de docentes y alumnos, la evaluación de procesos y la continua observación. </a:t>
                      </a:r>
                      <a:endParaRPr lang="es-ES">
                        <a:effectLst/>
                      </a:endParaRPr>
                    </a:p>
                    <a:p>
                      <a:pPr algn="just" rtl="0" fontAlgn="base"/>
                      <a:r>
                        <a:rPr lang="es-ES" sz="1100" b="1">
                          <a:effectLst/>
                        </a:rPr>
                        <a:t>¿Qué características debe de tener el nombre del proyecto interdisciplinario? </a:t>
                      </a:r>
                      <a:endParaRPr lang="es-ES" b="1">
                        <a:effectLst/>
                      </a:endParaRPr>
                    </a:p>
                    <a:p>
                      <a:pPr algn="just" rtl="0" fontAlgn="base"/>
                      <a:r>
                        <a:rPr lang="es-ES" sz="1100">
                          <a:effectLst/>
                        </a:rPr>
                        <a:t>Que sea atractivo (para que genere interés) </a:t>
                      </a:r>
                      <a:endParaRPr lang="es-ES">
                        <a:effectLst/>
                      </a:endParaRPr>
                    </a:p>
                    <a:p>
                      <a:pPr algn="just" rtl="0" fontAlgn="base"/>
                      <a:r>
                        <a:rPr lang="es-ES" sz="1100">
                          <a:effectLst/>
                        </a:rPr>
                        <a:t>Sea alusivo a algún problema de interés por parte de los alumnos </a:t>
                      </a:r>
                      <a:endParaRPr lang="es-ES">
                        <a:effectLst/>
                      </a:endParaRPr>
                    </a:p>
                    <a:p>
                      <a:pPr algn="just" rtl="0" fontAlgn="base"/>
                      <a:r>
                        <a:rPr lang="es-ES" sz="1100">
                          <a:effectLst/>
                        </a:rPr>
                        <a:t>Involucre a varias asignaturas </a:t>
                      </a:r>
                      <a:endParaRPr lang="es-ES">
                        <a:effectLst/>
                      </a:endParaRPr>
                    </a:p>
                    <a:p>
                      <a:pPr algn="just" rtl="0" fontAlgn="base"/>
                      <a:endParaRPr lang="es-ES">
                        <a:effectLst/>
                      </a:endParaRPr>
                    </a:p>
                  </a:txBody>
                  <a:tcPr/>
                </a:tc>
                <a:tc>
                  <a:txBody>
                    <a:bodyPr/>
                    <a:lstStyle/>
                    <a:p>
                      <a:pPr algn="just" rtl="0" fontAlgn="base"/>
                      <a:endParaRPr lang="es-ES" sz="1100" b="1">
                        <a:solidFill>
                          <a:srgbClr val="1C4587"/>
                        </a:solidFill>
                        <a:effectLst/>
                        <a:latin typeface="Century Gothic" panose="020B0502020202020204" pitchFamily="34" charset="0"/>
                      </a:endParaRPr>
                    </a:p>
                  </a:txBody>
                  <a:tcPr/>
                </a:tc>
                <a:tc>
                  <a:txBody>
                    <a:bodyPr/>
                    <a:lstStyle/>
                    <a:p>
                      <a:pPr algn="just" rtl="0" fontAlgn="base"/>
                      <a:endParaRPr lang="es-ES" sz="1100" dirty="0">
                        <a:effectLst/>
                      </a:endParaRPr>
                    </a:p>
                    <a:p>
                      <a:pPr algn="just" rtl="0" fontAlgn="base"/>
                      <a:r>
                        <a:rPr lang="es-ES" sz="1100" dirty="0">
                          <a:effectLst/>
                        </a:rPr>
                        <a:t>¿</a:t>
                      </a:r>
                      <a:r>
                        <a:rPr lang="es-ES" sz="1100" b="1" dirty="0">
                          <a:effectLst/>
                        </a:rPr>
                        <a:t>Qué se entiende por “Documentación”? </a:t>
                      </a:r>
                      <a:endParaRPr lang="es-ES" b="1" dirty="0">
                        <a:effectLst/>
                      </a:endParaRPr>
                    </a:p>
                    <a:p>
                      <a:pPr algn="just" rtl="0" fontAlgn="base"/>
                      <a:r>
                        <a:rPr lang="es-ES" sz="1100" dirty="0">
                          <a:effectLst/>
                        </a:rPr>
                        <a:t>Las evidencias de compresión de aprendizajes que están logrando, para reflexionar al final y las evidencias del alumno y del Profesor, como la gestión, planeación para correlacionarlos. </a:t>
                      </a:r>
                      <a:endParaRPr lang="es-ES" dirty="0">
                        <a:effectLst/>
                      </a:endParaRPr>
                    </a:p>
                    <a:p>
                      <a:pPr algn="just" rtl="0" fontAlgn="base"/>
                      <a:endParaRPr lang="es-ES" dirty="0">
                        <a:effectLst/>
                      </a:endParaRPr>
                    </a:p>
                    <a:p>
                      <a:pPr algn="just" rtl="0" fontAlgn="base"/>
                      <a:endParaRPr lang="es-ES" dirty="0">
                        <a:effectLst/>
                      </a:endParaRPr>
                    </a:p>
                    <a:p>
                      <a:pPr algn="just" rtl="0" fontAlgn="base"/>
                      <a:endParaRPr lang="es-ES" dirty="0">
                        <a:effectLst/>
                      </a:endParaRPr>
                    </a:p>
                    <a:p>
                      <a:pPr algn="just" rtl="0" fontAlgn="base"/>
                      <a:r>
                        <a:rPr lang="es-ES" sz="1100" b="1" dirty="0">
                          <a:effectLst/>
                        </a:rPr>
                        <a:t>¿Qué evidencias de documentación concretas se esperan  cuando se  trabaja de manera interdisciplinaria? </a:t>
                      </a:r>
                      <a:endParaRPr lang="es-ES" b="1" dirty="0">
                        <a:effectLst/>
                      </a:endParaRPr>
                    </a:p>
                    <a:p>
                      <a:pPr algn="just" rtl="0" fontAlgn="base"/>
                      <a:r>
                        <a:rPr lang="es-ES" sz="1100" dirty="0">
                          <a:effectLst/>
                        </a:rPr>
                        <a:t>  </a:t>
                      </a:r>
                      <a:endParaRPr lang="es-ES" dirty="0">
                        <a:effectLst/>
                      </a:endParaRPr>
                    </a:p>
                    <a:p>
                      <a:pPr algn="just" rtl="0" fontAlgn="base"/>
                      <a:r>
                        <a:rPr lang="es-ES" sz="1100" dirty="0">
                          <a:effectLst/>
                        </a:rPr>
                        <a:t> La creación de videos, simuladores, fotos, evidencias, visitas virtuales, Para que contribuyan al trabajo interdisciplinario. </a:t>
                      </a:r>
                      <a:endParaRPr lang="es-ES" dirty="0">
                        <a:effectLst/>
                      </a:endParaRPr>
                    </a:p>
                    <a:p>
                      <a:pPr algn="just" rtl="0" fontAlgn="base"/>
                      <a:endParaRPr lang="es-ES" dirty="0">
                        <a:effectLst/>
                      </a:endParaRPr>
                    </a:p>
                    <a:p>
                      <a:pPr algn="just" rtl="0" fontAlgn="base"/>
                      <a:r>
                        <a:rPr lang="es-ES" sz="1100" dirty="0">
                          <a:effectLst/>
                        </a:rPr>
                        <a:t>Tener un seguimiento a través de la evaluación continua. </a:t>
                      </a:r>
                      <a:endParaRPr lang="es-ES" dirty="0">
                        <a:effectLst/>
                      </a:endParaRPr>
                    </a:p>
                    <a:p>
                      <a:pPr algn="just" rtl="0" fontAlgn="base"/>
                      <a:r>
                        <a:rPr lang="es-ES" sz="1100" dirty="0">
                          <a:effectLst/>
                        </a:rPr>
                        <a:t>Para que los alumnos reconozcan los cambios y avances de su aprendizaje durante el proceso. </a:t>
                      </a:r>
                      <a:endParaRPr lang="es-ES" dirty="0">
                        <a:effectLst/>
                      </a:endParaRPr>
                    </a:p>
                    <a:p>
                      <a:pPr algn="just" rtl="0" fontAlgn="base"/>
                      <a:r>
                        <a:rPr lang="es-ES" sz="1100" dirty="0">
                          <a:effectLst/>
                        </a:rPr>
                        <a:t>Tener evidencias de aprendizaje. </a:t>
                      </a:r>
                      <a:endParaRPr lang="es-ES" dirty="0">
                        <a:effectLst/>
                      </a:endParaRPr>
                    </a:p>
                    <a:p>
                      <a:pPr algn="just" rtl="0" fontAlgn="base"/>
                      <a:r>
                        <a:rPr lang="es-ES" sz="1100" dirty="0">
                          <a:effectLst/>
                        </a:rPr>
                        <a:t>Verificación de lo planeado. </a:t>
                      </a:r>
                      <a:endParaRPr lang="es-ES" dirty="0">
                        <a:effectLst/>
                      </a:endParaRPr>
                    </a:p>
                    <a:p>
                      <a:pPr algn="just" rtl="0" fontAlgn="base"/>
                      <a:r>
                        <a:rPr lang="es-ES" sz="1100" dirty="0">
                          <a:effectLst/>
                        </a:rPr>
                        <a:t>Docentes y alumnos deben llevar a cabo dicho proceso. </a:t>
                      </a:r>
                      <a:endParaRPr lang="es-ES" dirty="0">
                        <a:effectLst/>
                      </a:endParaRPr>
                    </a:p>
                    <a:p>
                      <a:pPr algn="just" rtl="0" fontAlgn="base"/>
                      <a:endParaRPr lang="es-ES" dirty="0">
                        <a:effectLst/>
                      </a:endParaRPr>
                    </a:p>
                    <a:p>
                      <a:pPr algn="just" rtl="0" fontAlgn="base"/>
                      <a:r>
                        <a:rPr lang="es-ES" sz="1100" b="1" dirty="0">
                          <a:effectLst/>
                        </a:rPr>
                        <a:t>¿Cuál es la intención de documentar en un proyecto y quién lo debe de hacer?</a:t>
                      </a:r>
                      <a:r>
                        <a:rPr lang="es-ES" sz="1100" dirty="0">
                          <a:effectLst/>
                        </a:rPr>
                        <a:t> </a:t>
                      </a:r>
                      <a:endParaRPr lang="es-ES" dirty="0">
                        <a:effectLst/>
                      </a:endParaRPr>
                    </a:p>
                    <a:p>
                      <a:pPr algn="just" rtl="0" fontAlgn="base"/>
                      <a:r>
                        <a:rPr lang="es-ES" sz="1100" dirty="0">
                          <a:effectLst/>
                        </a:rPr>
                        <a:t>Contar con evidencias para poder realizar un análisis del mismo y a partir de ello, modificar los aspectos necesarios para mejorar en esta forma de trabajo. </a:t>
                      </a:r>
                      <a:endParaRPr lang="es-ES" dirty="0">
                        <a:effectLst/>
                      </a:endParaRPr>
                    </a:p>
                    <a:p>
                      <a:pPr algn="just" rtl="0" fontAlgn="base"/>
                      <a:endParaRPr lang="es-ES" dirty="0">
                        <a:effectLst/>
                      </a:endParaRPr>
                    </a:p>
                  </a:txBody>
                  <a:tcPr/>
                </a:tc>
                <a:extLst>
                  <a:ext uri="{0D108BD9-81ED-4DB2-BD59-A6C34878D82A}">
                    <a16:rowId xmlns:a16="http://schemas.microsoft.com/office/drawing/2014/main" val="341914605"/>
                  </a:ext>
                </a:extLst>
              </a:tr>
            </a:tbl>
          </a:graphicData>
        </a:graphic>
      </p:graphicFrame>
      <p:sp>
        <p:nvSpPr>
          <p:cNvPr id="4" name="CuadroTexto 3">
            <a:extLst>
              <a:ext uri="{FF2B5EF4-FFF2-40B4-BE49-F238E27FC236}">
                <a16:creationId xmlns:a16="http://schemas.microsoft.com/office/drawing/2014/main" id="{F239BE4E-6228-4CC4-82DF-3CFDA6B1A97E}"/>
              </a:ext>
            </a:extLst>
          </p:cNvPr>
          <p:cNvSpPr txBox="1"/>
          <p:nvPr/>
        </p:nvSpPr>
        <p:spPr>
          <a:xfrm>
            <a:off x="3048000" y="3231292"/>
            <a:ext cx="6096000" cy="53860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sz="1100"/>
          </a:p>
          <a:p>
            <a:endParaRPr lang="es-ES">
              <a:latin typeface="Segoe UI"/>
              <a:cs typeface="Segoe UI"/>
            </a:endParaRPr>
          </a:p>
        </p:txBody>
      </p:sp>
      <p:sp>
        <p:nvSpPr>
          <p:cNvPr id="5" name="Título 1"/>
          <p:cNvSpPr txBox="1">
            <a:spLocks/>
          </p:cNvSpPr>
          <p:nvPr/>
        </p:nvSpPr>
        <p:spPr>
          <a:xfrm>
            <a:off x="8382000" y="5867401"/>
            <a:ext cx="3733006" cy="584200"/>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err="1"/>
              <a:t>a.m.e</a:t>
            </a:r>
            <a:r>
              <a:rPr lang="es-MX" dirty="0"/>
              <a:t>. general</a:t>
            </a:r>
          </a:p>
        </p:txBody>
      </p:sp>
      <p:sp>
        <p:nvSpPr>
          <p:cNvPr id="6" name="1 Título"/>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            5 . I . 6</a:t>
            </a:r>
          </a:p>
        </p:txBody>
      </p:sp>
    </p:spTree>
    <p:extLst>
      <p:ext uri="{BB962C8B-B14F-4D97-AF65-F5344CB8AC3E}">
        <p14:creationId xmlns:p14="http://schemas.microsoft.com/office/powerpoint/2010/main" val="2814201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1" y="2485624"/>
            <a:ext cx="9863585" cy="3508776"/>
          </a:xfrm>
        </p:spPr>
        <p:txBody>
          <a:bodyPr/>
          <a:lstStyle/>
          <a:p>
            <a:r>
              <a:rPr lang="es-MX" dirty="0">
                <a:solidFill>
                  <a:srgbClr val="002060"/>
                </a:solidFill>
              </a:rPr>
              <a:t>F</a:t>
            </a:r>
            <a:r>
              <a:rPr lang="es-MX" cap="none" dirty="0">
                <a:solidFill>
                  <a:srgbClr val="002060"/>
                </a:solidFill>
              </a:rPr>
              <a:t>echa de inicio</a:t>
            </a:r>
            <a:r>
              <a:rPr lang="es-MX" dirty="0">
                <a:solidFill>
                  <a:srgbClr val="002060"/>
                </a:solidFill>
              </a:rPr>
              <a:t>: 23 agosto 2018</a:t>
            </a:r>
            <a:br>
              <a:rPr lang="es-MX" dirty="0">
                <a:solidFill>
                  <a:srgbClr val="002060"/>
                </a:solidFill>
              </a:rPr>
            </a:br>
            <a:br>
              <a:rPr lang="es-MX" dirty="0">
                <a:solidFill>
                  <a:srgbClr val="002060"/>
                </a:solidFill>
              </a:rPr>
            </a:br>
            <a:r>
              <a:rPr lang="es-MX" dirty="0">
                <a:solidFill>
                  <a:srgbClr val="002060"/>
                </a:solidFill>
              </a:rPr>
              <a:t>F</a:t>
            </a:r>
            <a:r>
              <a:rPr lang="es-MX" cap="none" dirty="0">
                <a:solidFill>
                  <a:srgbClr val="002060"/>
                </a:solidFill>
              </a:rPr>
              <a:t>echa de término</a:t>
            </a:r>
            <a:r>
              <a:rPr lang="es-MX" dirty="0">
                <a:solidFill>
                  <a:srgbClr val="002060"/>
                </a:solidFill>
              </a:rPr>
              <a:t>: 4 abril 2019</a:t>
            </a:r>
          </a:p>
        </p:txBody>
      </p:sp>
      <p:sp>
        <p:nvSpPr>
          <p:cNvPr id="3" name="Marcador de contenido 2"/>
          <p:cNvSpPr>
            <a:spLocks noGrp="1"/>
          </p:cNvSpPr>
          <p:nvPr>
            <p:ph idx="1"/>
          </p:nvPr>
        </p:nvSpPr>
        <p:spPr>
          <a:xfrm>
            <a:off x="684211" y="106251"/>
            <a:ext cx="10249951" cy="2598313"/>
          </a:xfrm>
        </p:spPr>
        <p:txBody>
          <a:bodyPr/>
          <a:lstStyle/>
          <a:p>
            <a:r>
              <a:rPr lang="es-MX" sz="3600" dirty="0"/>
              <a:t>Grado: 6to  </a:t>
            </a:r>
          </a:p>
          <a:p>
            <a:r>
              <a:rPr lang="es-MX" sz="3600" dirty="0"/>
              <a:t>Ciclo de implementación: 2018-2019</a:t>
            </a:r>
          </a:p>
          <a:p>
            <a:endParaRPr lang="es-MX" dirty="0"/>
          </a:p>
        </p:txBody>
      </p:sp>
    </p:spTree>
    <p:extLst>
      <p:ext uri="{BB962C8B-B14F-4D97-AF65-F5344CB8AC3E}">
        <p14:creationId xmlns:p14="http://schemas.microsoft.com/office/powerpoint/2010/main" val="1336631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F61F650A-E362-42D1-826F-0D5C9D122522}"/>
              </a:ext>
            </a:extLst>
          </p:cNvPr>
          <p:cNvGraphicFramePr>
            <a:graphicFrameLocks noGrp="1"/>
          </p:cNvGraphicFramePr>
          <p:nvPr>
            <p:extLst/>
          </p:nvPr>
        </p:nvGraphicFramePr>
        <p:xfrm>
          <a:off x="1415479" y="0"/>
          <a:ext cx="10776521" cy="6659880"/>
        </p:xfrm>
        <a:graphic>
          <a:graphicData uri="http://schemas.openxmlformats.org/drawingml/2006/table">
            <a:tbl>
              <a:tblPr firstRow="1" bandRow="1">
                <a:tableStyleId>{5C22544A-7EE6-4342-B048-85BDC9FD1C3A}</a:tableStyleId>
              </a:tblPr>
              <a:tblGrid>
                <a:gridCol w="5336394">
                  <a:extLst>
                    <a:ext uri="{9D8B030D-6E8A-4147-A177-3AD203B41FA5}">
                      <a16:colId xmlns:a16="http://schemas.microsoft.com/office/drawing/2014/main" val="3905806770"/>
                    </a:ext>
                  </a:extLst>
                </a:gridCol>
                <a:gridCol w="322719">
                  <a:extLst>
                    <a:ext uri="{9D8B030D-6E8A-4147-A177-3AD203B41FA5}">
                      <a16:colId xmlns:a16="http://schemas.microsoft.com/office/drawing/2014/main" val="1228629888"/>
                    </a:ext>
                  </a:extLst>
                </a:gridCol>
                <a:gridCol w="5117408">
                  <a:extLst>
                    <a:ext uri="{9D8B030D-6E8A-4147-A177-3AD203B41FA5}">
                      <a16:colId xmlns:a16="http://schemas.microsoft.com/office/drawing/2014/main" val="2231982367"/>
                    </a:ext>
                  </a:extLst>
                </a:gridCol>
              </a:tblGrid>
              <a:tr h="247324">
                <a:tc>
                  <a:txBody>
                    <a:bodyPr/>
                    <a:lstStyle/>
                    <a:p>
                      <a:pPr rtl="0" fontAlgn="base"/>
                      <a:endParaRPr lang="es-ES" sz="1100" dirty="0">
                        <a:solidFill>
                          <a:srgbClr val="1C4587"/>
                        </a:solidFill>
                        <a:effectLst/>
                        <a:latin typeface="Arial" panose="020B0604020202020204" pitchFamily="34" charset="0"/>
                      </a:endParaRPr>
                    </a:p>
                  </a:txBody>
                  <a:tcPr/>
                </a:tc>
                <a:tc>
                  <a:txBody>
                    <a:bodyPr/>
                    <a:lstStyle/>
                    <a:p>
                      <a:pPr rtl="0" fontAlgn="base"/>
                      <a:endParaRPr lang="es-ES" sz="1100">
                        <a:solidFill>
                          <a:srgbClr val="1C4587"/>
                        </a:solidFill>
                        <a:effectLst/>
                        <a:latin typeface="Arial" panose="020B0604020202020204" pitchFamily="34" charset="0"/>
                      </a:endParaRPr>
                    </a:p>
                  </a:txBody>
                  <a:tcPr/>
                </a:tc>
                <a:tc>
                  <a:txBody>
                    <a:bodyPr/>
                    <a:lstStyle/>
                    <a:p>
                      <a:pPr rtl="0" fontAlgn="base"/>
                      <a:endParaRPr lang="es-ES" sz="1100">
                        <a:solidFill>
                          <a:srgbClr val="1C4587"/>
                        </a:solidFill>
                        <a:effectLst/>
                        <a:latin typeface="Arial" panose="020B0604020202020204" pitchFamily="34" charset="0"/>
                      </a:endParaRPr>
                    </a:p>
                  </a:txBody>
                  <a:tcPr/>
                </a:tc>
                <a:extLst>
                  <a:ext uri="{0D108BD9-81ED-4DB2-BD59-A6C34878D82A}">
                    <a16:rowId xmlns:a16="http://schemas.microsoft.com/office/drawing/2014/main" val="4241567997"/>
                  </a:ext>
                </a:extLst>
              </a:tr>
              <a:tr h="247324">
                <a:tc>
                  <a:txBody>
                    <a:bodyPr/>
                    <a:lstStyle/>
                    <a:p>
                      <a:pPr algn="ctr" rtl="0" fontAlgn="base"/>
                      <a:r>
                        <a:rPr lang="es-ES" sz="1100">
                          <a:effectLst/>
                        </a:rPr>
                        <a:t>Gestión de Proyectos interdisciplinarios </a:t>
                      </a:r>
                      <a:endParaRPr lang="es-ES">
                        <a:effectLst/>
                      </a:endParaRPr>
                    </a:p>
                  </a:txBody>
                  <a:tcPr/>
                </a:tc>
                <a:tc>
                  <a:txBody>
                    <a:bodyPr/>
                    <a:lstStyle/>
                    <a:p>
                      <a:pPr algn="ctr" rtl="0" fontAlgn="base"/>
                      <a:endParaRPr lang="es-ES" sz="1100" b="1" i="1">
                        <a:solidFill>
                          <a:srgbClr val="1C4587"/>
                        </a:solidFill>
                        <a:effectLst/>
                        <a:latin typeface="Century Gothic" panose="020B0502020202020204" pitchFamily="34" charset="0"/>
                      </a:endParaRPr>
                    </a:p>
                  </a:txBody>
                  <a:tcPr/>
                </a:tc>
                <a:tc>
                  <a:txBody>
                    <a:bodyPr/>
                    <a:lstStyle/>
                    <a:p>
                      <a:pPr rtl="0" fontAlgn="base"/>
                      <a:r>
                        <a:rPr lang="es-ES" sz="1100">
                          <a:effectLst/>
                        </a:rPr>
                        <a:t>               El desarrollo profesional y la formación docente </a:t>
                      </a:r>
                      <a:endParaRPr lang="es-ES">
                        <a:effectLst/>
                      </a:endParaRPr>
                    </a:p>
                  </a:txBody>
                  <a:tcPr/>
                </a:tc>
                <a:extLst>
                  <a:ext uri="{0D108BD9-81ED-4DB2-BD59-A6C34878D82A}">
                    <a16:rowId xmlns:a16="http://schemas.microsoft.com/office/drawing/2014/main" val="41761477"/>
                  </a:ext>
                </a:extLst>
              </a:tr>
              <a:tr h="5703002">
                <a:tc>
                  <a:txBody>
                    <a:bodyPr/>
                    <a:lstStyle/>
                    <a:p>
                      <a:pPr algn="just" rtl="0" fontAlgn="base"/>
                      <a:r>
                        <a:rPr lang="es-ES" sz="1100" b="1" dirty="0">
                          <a:effectLst/>
                        </a:rPr>
                        <a:t>¿Qué factores se deben tomar en cuenta para hacer un proyecto? ¿Cómo se deben organizar? </a:t>
                      </a:r>
                      <a:endParaRPr lang="es-ES" b="1" dirty="0">
                        <a:effectLst/>
                      </a:endParaRPr>
                    </a:p>
                    <a:p>
                      <a:pPr algn="just" rtl="0" fontAlgn="base"/>
                      <a:endParaRPr lang="es-ES" dirty="0">
                        <a:effectLst/>
                      </a:endParaRPr>
                    </a:p>
                    <a:p>
                      <a:pPr algn="just" rtl="0" fontAlgn="base"/>
                      <a:r>
                        <a:rPr lang="es-ES" sz="1100" dirty="0">
                          <a:effectLst/>
                        </a:rPr>
                        <a:t>Que sea atractivo (para que genere interés) </a:t>
                      </a:r>
                      <a:endParaRPr lang="es-ES" dirty="0">
                        <a:effectLst/>
                      </a:endParaRPr>
                    </a:p>
                    <a:p>
                      <a:pPr algn="just" rtl="0" fontAlgn="base"/>
                      <a:r>
                        <a:rPr lang="es-ES" sz="1100" dirty="0">
                          <a:effectLst/>
                        </a:rPr>
                        <a:t>Sea alusivo a algún problema de interés por parte de los alumnos </a:t>
                      </a:r>
                      <a:endParaRPr lang="es-ES" dirty="0">
                        <a:effectLst/>
                      </a:endParaRPr>
                    </a:p>
                    <a:p>
                      <a:pPr algn="just" rtl="0" fontAlgn="base"/>
                      <a:r>
                        <a:rPr lang="es-ES" sz="1100" dirty="0">
                          <a:effectLst/>
                        </a:rPr>
                        <a:t>Involucre a varias asignaturas </a:t>
                      </a:r>
                      <a:endParaRPr lang="es-ES" dirty="0">
                        <a:effectLst/>
                      </a:endParaRPr>
                    </a:p>
                    <a:p>
                      <a:pPr algn="just" rtl="0" fontAlgn="base"/>
                      <a:endParaRPr lang="es-ES" dirty="0">
                        <a:effectLst/>
                      </a:endParaRPr>
                    </a:p>
                    <a:p>
                      <a:pPr algn="just" rtl="0" fontAlgn="base"/>
                      <a:r>
                        <a:rPr lang="es-ES" sz="1100" b="1" dirty="0">
                          <a:effectLst/>
                        </a:rPr>
                        <a:t>¿Cómo se pueden identificar los puntos de interacción que permitan una indagación, desde situaciones complejas o la problematización? </a:t>
                      </a:r>
                      <a:endParaRPr lang="es-ES" b="1" dirty="0">
                        <a:effectLst/>
                      </a:endParaRPr>
                    </a:p>
                    <a:p>
                      <a:pPr algn="just" rtl="0" fontAlgn="base"/>
                      <a:endParaRPr lang="es-ES" dirty="0">
                        <a:effectLst/>
                      </a:endParaRPr>
                    </a:p>
                    <a:p>
                      <a:pPr algn="just" rtl="0" fontAlgn="base"/>
                      <a:r>
                        <a:rPr lang="es-ES" sz="1100" dirty="0">
                          <a:effectLst/>
                        </a:rPr>
                        <a:t>A través de la observación </a:t>
                      </a:r>
                      <a:endParaRPr lang="es-ES" dirty="0">
                        <a:effectLst/>
                      </a:endParaRPr>
                    </a:p>
                    <a:p>
                      <a:pPr algn="just" rtl="0" fontAlgn="base"/>
                      <a:r>
                        <a:rPr lang="es-ES" sz="1100" dirty="0">
                          <a:effectLst/>
                        </a:rPr>
                        <a:t>Proponiendo una metodología </a:t>
                      </a:r>
                      <a:endParaRPr lang="es-ES" dirty="0">
                        <a:effectLst/>
                      </a:endParaRPr>
                    </a:p>
                    <a:p>
                      <a:pPr algn="just" rtl="0" fontAlgn="base"/>
                      <a:r>
                        <a:rPr lang="es-ES" sz="1100" dirty="0">
                          <a:effectLst/>
                        </a:rPr>
                        <a:t>Seguir una organización </a:t>
                      </a:r>
                      <a:endParaRPr lang="es-ES" dirty="0">
                        <a:effectLst/>
                      </a:endParaRPr>
                    </a:p>
                    <a:p>
                      <a:pPr algn="just" rtl="0" fontAlgn="base"/>
                      <a:r>
                        <a:rPr lang="es-ES" sz="1100" dirty="0">
                          <a:effectLst/>
                        </a:rPr>
                        <a:t>Formular sistemáticamente la problemática original </a:t>
                      </a:r>
                      <a:endParaRPr lang="es-ES" dirty="0">
                        <a:effectLst/>
                      </a:endParaRPr>
                    </a:p>
                    <a:p>
                      <a:pPr algn="just" rtl="0" fontAlgn="base"/>
                      <a:r>
                        <a:rPr lang="es-ES" sz="1100" dirty="0">
                          <a:effectLst/>
                        </a:rPr>
                        <a:t>Realizar un diagnóstico </a:t>
                      </a:r>
                      <a:endParaRPr lang="es-ES" dirty="0">
                        <a:effectLst/>
                      </a:endParaRPr>
                    </a:p>
                    <a:p>
                      <a:pPr algn="just" rtl="0" fontAlgn="base"/>
                      <a:endParaRPr lang="es-ES" dirty="0">
                        <a:effectLst/>
                      </a:endParaRPr>
                    </a:p>
                    <a:p>
                      <a:pPr algn="just" rtl="0" fontAlgn="base"/>
                      <a:r>
                        <a:rPr lang="es-ES" sz="1100" b="1" dirty="0">
                          <a:effectLst/>
                        </a:rPr>
                        <a:t>Si se toma en cuenta lo que se hace generalmente, para el trabajo en clase ¿Qué cambios  deben  hacerse para generar un proyecto interdisciplinario?</a:t>
                      </a:r>
                      <a:r>
                        <a:rPr lang="es-ES" sz="1100" dirty="0">
                          <a:effectLst/>
                        </a:rPr>
                        <a:t> </a:t>
                      </a:r>
                      <a:endParaRPr lang="es-ES" dirty="0">
                        <a:effectLst/>
                      </a:endParaRPr>
                    </a:p>
                    <a:p>
                      <a:pPr algn="just" rtl="0" fontAlgn="base"/>
                      <a:endParaRPr lang="es-ES" dirty="0">
                        <a:effectLst/>
                      </a:endParaRPr>
                    </a:p>
                    <a:p>
                      <a:pPr algn="just" rtl="0" fontAlgn="base"/>
                      <a:r>
                        <a:rPr lang="es-ES" sz="1100" dirty="0">
                          <a:effectLst/>
                        </a:rPr>
                        <a:t>Reunión previa para establecer puntos en común en relación a nuestros contenidos temáticos. </a:t>
                      </a:r>
                      <a:endParaRPr lang="es-ES" dirty="0">
                        <a:effectLst/>
                      </a:endParaRPr>
                    </a:p>
                    <a:p>
                      <a:pPr algn="just" rtl="0" fontAlgn="base"/>
                      <a:r>
                        <a:rPr lang="es-ES" sz="1100" dirty="0">
                          <a:effectLst/>
                        </a:rPr>
                        <a:t>Romper el paradigma educativo. </a:t>
                      </a:r>
                      <a:endParaRPr lang="es-ES" dirty="0">
                        <a:effectLst/>
                      </a:endParaRPr>
                    </a:p>
                    <a:p>
                      <a:pPr algn="just" rtl="0" fontAlgn="base"/>
                      <a:endParaRPr lang="es-ES" dirty="0">
                        <a:effectLst/>
                      </a:endParaRPr>
                    </a:p>
                    <a:p>
                      <a:pPr algn="just" rtl="0" fontAlgn="base"/>
                      <a:r>
                        <a:rPr lang="es-ES" sz="1100" b="1" dirty="0">
                          <a:effectLst/>
                        </a:rPr>
                        <a:t>¿Cómo beneficia al aprendizaje el trabajo interdisciplinario?</a:t>
                      </a:r>
                      <a:r>
                        <a:rPr lang="es-ES" sz="1100" dirty="0">
                          <a:effectLst/>
                        </a:rPr>
                        <a:t> </a:t>
                      </a:r>
                      <a:endParaRPr lang="es-ES" dirty="0">
                        <a:effectLst/>
                      </a:endParaRPr>
                    </a:p>
                    <a:p>
                      <a:pPr algn="just" rtl="0" fontAlgn="base"/>
                      <a:endParaRPr lang="es-ES" dirty="0">
                        <a:effectLst/>
                      </a:endParaRPr>
                    </a:p>
                    <a:p>
                      <a:pPr algn="just" rtl="0" fontAlgn="base"/>
                      <a:r>
                        <a:rPr lang="es-ES" sz="1100" dirty="0">
                          <a:effectLst/>
                        </a:rPr>
                        <a:t>Independencia en el alumno para su aprendizaje. </a:t>
                      </a:r>
                      <a:endParaRPr lang="es-ES" dirty="0">
                        <a:effectLst/>
                      </a:endParaRPr>
                    </a:p>
                    <a:p>
                      <a:pPr algn="just" rtl="0" fontAlgn="base"/>
                      <a:r>
                        <a:rPr lang="es-ES" sz="1100" dirty="0">
                          <a:effectLst/>
                        </a:rPr>
                        <a:t>Fomentar el trabajo colaborativo, cooperativo, la investigación. </a:t>
                      </a:r>
                      <a:endParaRPr lang="es-ES" dirty="0">
                        <a:effectLst/>
                      </a:endParaRPr>
                    </a:p>
                    <a:p>
                      <a:pPr algn="just" rtl="0" fontAlgn="base"/>
                      <a:r>
                        <a:rPr lang="es-ES" sz="1100" dirty="0">
                          <a:effectLst/>
                        </a:rPr>
                        <a:t>Responsabilidad de parte del alumno para su aprendizaje. </a:t>
                      </a:r>
                      <a:endParaRPr lang="es-ES" dirty="0">
                        <a:effectLst/>
                      </a:endParaRPr>
                    </a:p>
                    <a:p>
                      <a:pPr algn="just" rtl="0" fontAlgn="base"/>
                      <a:r>
                        <a:rPr lang="es-ES" sz="1100" dirty="0">
                          <a:effectLst/>
                        </a:rPr>
                        <a:t>Utilizar otro medio de aprendizaje </a:t>
                      </a:r>
                      <a:endParaRPr lang="es-ES" dirty="0">
                        <a:effectLst/>
                      </a:endParaRPr>
                    </a:p>
                    <a:p>
                      <a:pPr algn="just" rtl="0" fontAlgn="base"/>
                      <a:endParaRPr lang="es-ES" dirty="0">
                        <a:effectLst/>
                      </a:endParaRPr>
                    </a:p>
                  </a:txBody>
                  <a:tcPr/>
                </a:tc>
                <a:tc>
                  <a:txBody>
                    <a:bodyPr/>
                    <a:lstStyle/>
                    <a:p>
                      <a:pPr algn="just" rtl="0" fontAlgn="base"/>
                      <a:endParaRPr lang="es-ES" sz="1100">
                        <a:solidFill>
                          <a:srgbClr val="1C4587"/>
                        </a:solidFill>
                        <a:effectLst/>
                        <a:latin typeface="Century Gothic" panose="020B0502020202020204" pitchFamily="34" charset="0"/>
                      </a:endParaRPr>
                    </a:p>
                  </a:txBody>
                  <a:tcPr/>
                </a:tc>
                <a:tc>
                  <a:txBody>
                    <a:bodyPr/>
                    <a:lstStyle/>
                    <a:p>
                      <a:pPr algn="just" rtl="0" fontAlgn="base"/>
                      <a:endParaRPr lang="es-ES" sz="1100" dirty="0">
                        <a:effectLst/>
                      </a:endParaRPr>
                    </a:p>
                    <a:p>
                      <a:pPr algn="just" rtl="0" fontAlgn="base"/>
                      <a:r>
                        <a:rPr lang="es-ES" sz="1100" b="1" dirty="0">
                          <a:effectLst/>
                        </a:rPr>
                        <a:t>¿Qué implicaciones tiene, dentro del esquema de formación docente, el trabajo orientado hacia la interdisciplinariedad?  </a:t>
                      </a:r>
                      <a:endParaRPr lang="es-ES" b="1" dirty="0">
                        <a:effectLst/>
                      </a:endParaRPr>
                    </a:p>
                    <a:p>
                      <a:pPr algn="just" rtl="0" fontAlgn="base"/>
                      <a:endParaRPr lang="es-ES" dirty="0">
                        <a:effectLst/>
                      </a:endParaRPr>
                    </a:p>
                    <a:p>
                      <a:pPr algn="just" rtl="0" fontAlgn="base"/>
                      <a:endParaRPr lang="es-ES" dirty="0">
                        <a:effectLst/>
                      </a:endParaRPr>
                    </a:p>
                    <a:p>
                      <a:pPr algn="just" rtl="0" fontAlgn="base"/>
                      <a:r>
                        <a:rPr lang="es-ES" sz="1100" dirty="0">
                          <a:effectLst/>
                        </a:rPr>
                        <a:t>Romper un paradigma docente </a:t>
                      </a:r>
                      <a:endParaRPr lang="es-ES" dirty="0">
                        <a:effectLst/>
                      </a:endParaRPr>
                    </a:p>
                    <a:p>
                      <a:pPr algn="just" rtl="0" fontAlgn="base"/>
                      <a:r>
                        <a:rPr lang="es-ES" sz="1100" dirty="0">
                          <a:effectLst/>
                        </a:rPr>
                        <a:t>El trabajo interdisciplinario es una alternativa a la enseñanza. </a:t>
                      </a:r>
                      <a:endParaRPr lang="es-ES" dirty="0">
                        <a:effectLst/>
                      </a:endParaRPr>
                    </a:p>
                    <a:p>
                      <a:pPr algn="just" rtl="0" fontAlgn="base"/>
                      <a:r>
                        <a:rPr lang="es-ES" sz="1100" dirty="0">
                          <a:effectLst/>
                        </a:rPr>
                        <a:t>El trabajo interdisciplinario se puede convertir en una comunidad de aprendizaje. </a:t>
                      </a:r>
                      <a:endParaRPr lang="es-ES" dirty="0">
                        <a:effectLst/>
                      </a:endParaRPr>
                    </a:p>
                    <a:p>
                      <a:pPr algn="just" rtl="0" fontAlgn="base"/>
                      <a:endParaRPr lang="es-ES" dirty="0">
                        <a:effectLst/>
                      </a:endParaRPr>
                    </a:p>
                    <a:p>
                      <a:pPr algn="just" rtl="0" fontAlgn="base"/>
                      <a:endParaRPr lang="es-ES" dirty="0">
                        <a:effectLst/>
                      </a:endParaRPr>
                    </a:p>
                    <a:p>
                      <a:pPr algn="just" rtl="0" fontAlgn="base"/>
                      <a:endParaRPr lang="es-ES" dirty="0">
                        <a:effectLst/>
                      </a:endParaRPr>
                    </a:p>
                    <a:p>
                      <a:pPr algn="just" rtl="0" fontAlgn="base"/>
                      <a:r>
                        <a:rPr lang="es-ES" sz="1100" b="1" dirty="0">
                          <a:effectLst/>
                        </a:rPr>
                        <a:t>¿Qué dimensiones deben tenerse en cuenta para proyectos interdisciplinarios? </a:t>
                      </a:r>
                      <a:endParaRPr lang="es-ES" b="1" dirty="0">
                        <a:effectLst/>
                      </a:endParaRPr>
                    </a:p>
                    <a:p>
                      <a:pPr algn="just" rtl="0" fontAlgn="base"/>
                      <a:endParaRPr lang="es-ES" dirty="0">
                        <a:effectLst/>
                      </a:endParaRPr>
                    </a:p>
                    <a:p>
                      <a:pPr algn="just" rtl="0" fontAlgn="base"/>
                      <a:r>
                        <a:rPr lang="es-ES" sz="1100" dirty="0">
                          <a:effectLst/>
                        </a:rPr>
                        <a:t>La vinculación entre las asignaturas para lograr un aprendizaje holístico. </a:t>
                      </a:r>
                      <a:endParaRPr lang="es-ES" dirty="0">
                        <a:effectLst/>
                      </a:endParaRPr>
                    </a:p>
                    <a:p>
                      <a:pPr algn="just" rtl="0" fontAlgn="base"/>
                      <a:endParaRPr lang="es-ES" dirty="0">
                        <a:effectLst/>
                      </a:endParaRPr>
                    </a:p>
                    <a:p>
                      <a:pPr algn="just" rtl="0" fontAlgn="base"/>
                      <a:endParaRPr lang="es-ES" dirty="0">
                        <a:effectLst/>
                      </a:endParaRPr>
                    </a:p>
                    <a:p>
                      <a:pPr algn="just" rtl="0" fontAlgn="base"/>
                      <a:endParaRPr lang="es-ES" dirty="0">
                        <a:effectLst/>
                      </a:endParaRPr>
                    </a:p>
                    <a:p>
                      <a:pPr algn="just" rtl="0" fontAlgn="base"/>
                      <a:endParaRPr lang="es-ES" dirty="0">
                        <a:effectLst/>
                      </a:endParaRPr>
                    </a:p>
                    <a:p>
                      <a:pPr algn="just" rtl="0" fontAlgn="base"/>
                      <a:endParaRPr lang="es-ES" dirty="0">
                        <a:effectLst/>
                      </a:endParaRPr>
                    </a:p>
                    <a:p>
                      <a:pPr algn="just" rtl="0" fontAlgn="base"/>
                      <a:endParaRPr lang="es-ES" dirty="0">
                        <a:effectLst/>
                      </a:endParaRPr>
                    </a:p>
                    <a:p>
                      <a:pPr algn="just" rtl="0" fontAlgn="base"/>
                      <a:endParaRPr lang="es-ES" dirty="0">
                        <a:effectLst/>
                      </a:endParaRPr>
                    </a:p>
                  </a:txBody>
                  <a:tcPr/>
                </a:tc>
                <a:extLst>
                  <a:ext uri="{0D108BD9-81ED-4DB2-BD59-A6C34878D82A}">
                    <a16:rowId xmlns:a16="http://schemas.microsoft.com/office/drawing/2014/main" val="344388470"/>
                  </a:ext>
                </a:extLst>
              </a:tr>
            </a:tbl>
          </a:graphicData>
        </a:graphic>
      </p:graphicFrame>
      <p:sp>
        <p:nvSpPr>
          <p:cNvPr id="4" name="Título 1"/>
          <p:cNvSpPr txBox="1">
            <a:spLocks/>
          </p:cNvSpPr>
          <p:nvPr/>
        </p:nvSpPr>
        <p:spPr>
          <a:xfrm>
            <a:off x="8382000" y="5867401"/>
            <a:ext cx="3733006" cy="584200"/>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err="1"/>
              <a:t>a.m.e</a:t>
            </a:r>
            <a:r>
              <a:rPr lang="es-MX" dirty="0"/>
              <a:t>. general</a:t>
            </a:r>
          </a:p>
        </p:txBody>
      </p:sp>
      <p:sp>
        <p:nvSpPr>
          <p:cNvPr id="5" name="AutoShape 4" descr="data:image/png;base64,iVBORw0KGgoAAAANSUhEUgAAAwAAAAQACAYAAABWJj4AAAAAAXNSR0IArs4c6QAAAARnQU1BAACxjwv8YQUAAAAJcEhZcwAADsMAAA7DAcdvqGQAAP+lSURBVHhejP1p023Zdh947ZMn83SZ915JtixZshqXy4YyjgKC3jSmhzd0EUQQAUETQUHQBi8IiIAPwBu+BQEEFXQFuChcVUBVYWNcxja2MbZsSbZMWZJLVnPvzea0efj//mONvdez86TMeM46azajm2OOOeeYc62996P//L/9D7//+uuvL48+en95/Pjjy6PLR5dHjx5dwEcfJX3cP/no0eXjjz++XN6/T9mRDsB9+eqry6vXby7v3n19ef/u/eXN27eXjz75+PLu63eXjx4/Lt7j3ocvmrfBee/v/deXTz7+JPf3LXscWY8f4//48nX+Pnr/6PLJJ59cPn5Ml/cXukbh6vQ4ZerevHuTuo8uX5MfPl9HrjuZ8EfmRy179PX7y+s3b8J5eL1+++by5JMnlydPnrRN7969De4luoRH/oBy0t+9e9cLn0+efFw5sU70jy0eDT/6vHubdHBevXnV+0fsGp7a/dFHYze2evnqdXhdQvc2JWnz409i35FTurQRz9qF/SKDBT95EnuEj/ogX95GzqNUswe8jz/KFZ3a3sh0H93fEFOeyrR5dPqo6Y/Sx8rfp11ffvH55enTJ7metv5xeNLpTezy5Vevcn0V63x0eVfe6anQ4PXJk6fRYdqrD9FPGyI7bX0UPi9fvmy7H0XfN2/eXV69fB0Zj8d28Yc3b95ePgmPT+JDfGH6JvVp06tXLy+vvnoZ4vGB7Y/HPCB5PNiALu3f16/Lj2z1j9JGffz8+bPLk2fPLm/ZGo+04U10nPbc/Ieijw8btU0pI+NFaD/5WP+MP72MPdC9Sp8+Cs7j6Evmu+hAlydPn5VHbZGxUv8Pb/L1yZPY7SM6k50+fsznouv23xt88XkW+4bP27Tp7duUpQ5f9nkSv+Abj+InHz2a/o8nxg/fVq5xE3WrL73IefLJ09pVH7JVIUhsvnbULmllb+NDb968bpk2GN/a+ig98FHGGP8MUfuWLeGEdXlHZNulwfxFXYZK9B9b0RdfsPPL1+/fxRceR/djPMc/yNEeMP3CTuwQvPBRZyzo5+KlEA5c17SHXflQNKY0wtG+9cjQ0MP9TWymngx611eDR2dzi3G7/NWPTnNV7zBEm+zYJLR8UT/qJfrDcZH5cfiDj4xpfhZ8vI3ttdHewY539FryccYO2V9nPuajr169an2U6Viub8jnX/HQJY/ns2PMsw99QcdCdPkkc6V59uVXX17epE/RTBtnPjJmlRXfDK6d4aEvXr18dXn+7Hl94OnTsd/b2JXXrD5kKp/5IHZYP4h+5JAhrT/MR7xg5x7Al/GT34su74+5bfkA9y2r7NzDvuOreLm/M2Biw0+eaE/8+FX0jW6rB6CzuXnnUxedPg7OV5kXPv3006u/sBNb8AF9Yn7sHJmOaJsO/fCP8ZJnS/Pg+M6Omzeh5bvPQ/so9fSfPrvN+a9e0jV6RsdPYm++YJynYdWXLBf54F3mdk3adlUmnocPMMWC8UyP6hl50uy344Wu5jPXxxlrfO6T+E+wO8qseWjr67lq/7Zh5LNVy4L8Pv99FJxZZ8ZH107GkMXvcdpEX7Z1sXf74yov/MpLwaPOgV/FH+Hqvs632mu8xZ4ff/RJ2pS4IvxbHpq3kb/21Vcu61WoK8vaPm2f+m0DvbaN74zH3GeuGvsDPodu+lmb6JjxFZnq2Kp9Udp6eOeN2p/3pDzMghNbpA3Klgb9O/0THOPx6ZNnETgyxGiP6JA6a7G5bPvQvRDWzMaG+qD6nUC283RsTiY568ugvpEyFxzrh3X06TFe2AngCodvsac1Tb0L34kl9O/Y9u3bibc+zppnjacbWfpJnDL+apymz2pves3crG3iVPbYdrqTs/0G9AdYPbRp68hSBkc52m0/4ZMfW71Km8zdL54/D03yGb9rn5UJ8GMJdWrdretv+XXaxM8Hx9qQNvU+NlROtjS7SOMtxij/5JXBQ9t+/s/9W//Q+5E5jvpYgJp8Fcc9BAL0r9NYnbKMa9QoozO/ygaA8wz6bSI0yCosSuDtDtCSYTFfI0Z866F8jGba2Al9HBrvGD8GMSjJmDK8LHQzKZAz+o2jrpHJXEfsohPnKm7qVq/tyJDV2J1cAsoMOfRAwCM4ZiP8GpBEN4GtzYTA5/ZnkF3qeA1EA+QJ+Ki+POnKoUNQPeS3HWOjSwaMyXI6joMZKC8SEKpz+W8nXdmXcTIDvPzbluhz2IMOzxLENniL/hzEwCLT9UnKu5jGaTmvSfFlJsxu9MKjk7EGRBZ8IPjcfsF/gz2TwfTt49lAfPlV+wMd52SjJ/ExbRi+cfrYUb8/fzaBqMmHLTrxdvHJgAp/Ze7Pgr8DeNuw+PoFj2exFVX1W22obyKdfb+OXl8lqGEduCZJdwEvIhsStlcGapvwsmn48mXaEx6P04YONH0QPWob+pmkgr/+KCiof4WPhZ+u6vA2SXySiQ5/Ps329fnUuwSE4HU2Qk8SID2NH33yyYytXlGPXzzKBoBueoZO7D2y4nNsnkQXvfcTyLBTy6JDLHjtS3rrezwtlu7w8azO0eGTj42FsQu/fK8fLW6HLH6tX+OEpQl5/bJ6Rh6dBAjnvqOHu4VF+40/cw+51fHABXS0MAgU8J/xwi8TSNIx+K5ZlGazbVKFY0zY7E/6Nrnv/Kbcpc27eZcG5NCjc2Z7U5cPLl0XhnZ40UG7zWWfZA6ZcTcHH6B9eKRDEJONLfAwR17TqUO7+MroTq5+1YrXGf8z5xzzYGjep00ALh7uMxbGT+TJSKK+VjulzsJjvKs3f2rDAvloylNB/jPG2H7kpB/DmzyL+OpM3itjM+Uly310ajY6T1+DBzKCw/bV5bh/Ys0J3rlNayu+VvukT43FtdfbY26ED0Z+1q/HWe/0f8a7Ntiwb5D//utbkLY2RzMNH17VNZeDlNVjYXXXdgB/+YV7AqPpi8GZMdk+dTiU+tevJ3Cw8VduI/XI6U9gddp0A7r8meNfpr/w7GY1dfpWH3XNCdSXwkf92/CgExz8zBtvw2vHn0MzG9fFSe8MXtprs26e7NqYMpsgQU8y0SS26riaPnSxVW6HLuN/Dcrz14roMwdo8D5qUGz9Qac95h2b0vfRCx3YeasbuOBUN3zrB9PWN8XnJ+OLeHcOi8inWRfZ7dVha2D+EjS1/bFl89aDyHFwxzZw2bzz2tG2jrY0xTrTZG5S1n8yBHagtqSHTGh3fAmU8cLfnXx+jJHNina+fp0xhDbFcOpTHw8NoNfqZPxZW6Ubf6UOvv786suXpfk465i18qPYhq6P4xevs2Y1xgquMvT0Hf7p98Qmq9+OyV1T6EiHbaN5uYeUWTtsstAoV1b/Cz0fQoPnjllrovV4Y5rXr4MXHtaOH37+Rdf5+nj8xUFkyA9+fHP60ZqoH9kfH/auLuFNV3gu6dWd3qvjli+OOkB2deQH6VNyGyN0nE2bQnB5yldz1y4XwBs/9hr7f9x13xrKRxqDZS6HvzKl8a4uwUPv4Eb/SAN3vOtLKd+43Lggg46P/ok/8cfeT0fNZCWg0KHbyAaUUULdNPBJGCYICw46VwfiYYgNBKZxNwMCPCmEBnTyCBp509AJrD4JD2kc2sjogU8DgVTspWFrkG3sGmf1dx9Ou2BbRCwKBrSBf6uDi2/bnQkJLA8DzOTcXVfy3Z3aRRuMAf+3XUnYbeq8dPMRbBkYE8iDm010YPDCg1xDa05pdNqr4HAiJxHZfMXRn2RAmrCi9HXAv3j+LPXph0N/gxTvTqLJmySqs3b0mn522QDQG38Tq4E0wcPRptCblAX+AndtMSHrq1TWdmTVHglCnz+3uI/t36YdY4f3l68yOLQVGLROENGybYOvtOVJ5GoQf3vx4sXYozLGPwwwdrmWHe107aD5OLqtw8NzSeMFPvvss/zPL8Znqmfsr9/qlwZKmLP5ixefpn4Gp6cNlZP2kFOfCI93GQcvLRLhQe/Z1GXi08/RkS3mdG1swg7udNe/OyDx02b9o1/3pMnkv/4Ydr3ra7a2YXJCij9fhD+yE5ylL79OYF9nzK0BuMU1f213edEqi9yh0+qBX1Lpy+fVb/nu5Mqe8Gr7yDeeBMDyCyahV7Fp9Y7+r9LnAhj5bkQoENuQyY678LMtUK5Plb1z4sOewaPPQmlTTyey5dlq+775GM0YGtyZFPVJssnvxmHmjanjc5O26YGDlwvg041Me2Pq1vfsetTxpS1fWjIAPfXPq1dflRcZNubSYOV0bKdM8M+WeBl1Oyb2orcy16SNh7QpdWTuoqEO/qO2d2SgGR1mcVsbKKu81vN/i3H610KatrE33MXZObn8EcR3yMbXvfwyZw3fsXeBjrFX+ZtXw8OFN1xp+m+5/tM+aUCPtcMeCPGl0WFsTRa8s4/QG/RwxNwbemXqlrZzUcyUWL9jRLDdedr4ia+vjoXMWeYnZXRb/iHI5fRufJYOAA5aurEruuW3PNUZbwJlOOVZmmiQuuoS/k/bB4cfpX51KB/52sg4yLhI2jylTjvUT59N/4OPPkqAH/49LApNA4v0kYM8Lj82NB+N3cHwGN2rfWjMR+auDL3OizYF6hwqCY5CVBy69slwQDutDQ52rDMOIDoGQzljIJvlyN2gHD4V2tbgvO369VGD96dPn1V37eJDeHT9TZ6+cwpv/c88ethQm54m6MV7+8wTK/bouhcgCh/B2dex62effadlgKyJa0YfoH1ark6gfRRXbzqyIBw6kastbLw2LWL+KZuDuuhpHa6cQFDmACVtSdY4Qjb2mf678grwo13fzct9WyNtmQOQonTt08effvqiZdb+Tz552nnVxafowkbra8awWMrT+baVr2nvATu+4OffPNVo/8840B5y8ZTX7OqTi73Hv8dX6pNBQKsOLnnG8/rm48hzIPDq9W0zQndl+oguYh8gLW6Aw3/aKWQnry18wsHel19+Wf3B9he7j23nYEeSX/J9oG7nIde7bLKMBwAPPzL4ev3z0K22TJoceO+ODczau+Cefw4x+oQ8uOrwA/KuTaMVW59xMHj03/6P/JuzAXjVLCTIfcQfp7B7f/bs+VXRHSgvX85pQsZAgx0nB3bDHMHukliT4hoZPQO5o3uXjjRZP/6EQ4wTpGmXZwlmLRIeSbWjc6+Rw4MT7SsGrhBeO1Ov6fzRfcpcHm0ow6eNPYJQZUGvbKBti1e6pMm1Ex7+sygn0zaAxdNmNiHfZGHC1X4O6fTt456OoptXB3QoHZ889SjdpBzkXAalQdvH6vglb8JkT2o+yQ57JM/pIsdEh5dJzh3Qj8ocb08XTAyz250A0IDqBia4ZGFUR4wsZV0sUq4NJmWDp32Y8jLPZbB2w2CWD3gMxV/0m3qbRGbXB6UjPfYy2XTgHm1k52fhJeDUJ5z0Yz6U+jdZDCw+nXgOp9VWQerz+NYsAhMEuu9kO/09tmCrxduJxCLKNpry+Vdftk5/wmt/pw/1PVvp3+604DDVARZGZeSZzNqe0OIV8vTZERTrvBB+/sXn1R3OLIeXttmEYOdOrAnOxgCGifpZJgbjSN9qE1nsbiMDX93qvHZ4FR7uFjng8ej4fWyTYJpPkskf8byNl7HXs2zinIjsZDy8ZiJ1KYPXe+yJ7/hUbAWf/aMLvmQ9z0bq9ZvpOws4rbSNkc686A/clWkXnk7sLXptIwT2DB9tWP30MVg/mbmCbxkHxsONpzE2G44ZI+ShieTWjy70cjrlwOAWmG5+6NLyw47o8NHeNxkvS6NsL3zh64OXL7+66tynQ23nzHcur6fpW+mVB5aHO57TbzMnzfgX4D7pmFm8vVtQjCu4ylantcFeqxc8vu/AwDhP5WGnWbx2k+JplnkeHX57ar1ztdeX2gdJC6T5CFsbL/ABHcgDaAEZ7F04xl+0qszVw5xDt87l+Q879cuLTRaXjsvPvQF2g5Dj9cfQ8av3Nvvpe3kS+bLT5a4VGvF+TmfNDzbiyMhw2cSvPRvYRqFJj1y6kQXotu1efeHhg2bqZ2yZk/sqUoAKMV5x2MgmYOx+6xtyXMrxbGDEhKlXjol0WET26Kudj7IBmPrxDxskc9Zrrx8Gj573/gLfnJ0MsrZZAPOMX8e+yjMSGji+ePG8B1nst68AbXunbNrlyRh4+uxF5w5l1Sl/4+cTD5jjbvmPM27m4AgY417LtP46rNTfGt7NTfrQk2zzL7q+Dpja+lLk7IX3m4wBNqwOgWiY9LyOIjBWR+9uNIIztGykLfEl601IzXl7eAineuZe3tpNu+Qha9vidawddA6OBJHSytB6NYrZzSHaMvFIxn3NMDrDtdGxTnXuE2wG513WqFdxjI+fPL38zM/+3OWnf/pnLt/77vdC77Dqq8Yiv/i3/tblix/+4PL+1Rcxqif32SA9tTkYGwH60MUGIFq2T+WBtrimDYldDn0Xz4GzsSa9diGf5p7+evIU9h0D4BYXNnv0kfE5dtr+T6J97JVcsw/+j7MWkqUv2BVt15HYRJ5W7Ng+iYCOr/QzffjnrvH12/hUksd8NtB+SR06Fz5rI/LJ0dcI2cQ4mc3MR/VPbxnQx2GrOVxf8hlzm/mLDrUP3wrPrqP158gN3R7SkclGdK9Nkp9Yb8ZS/hU6L//X/wP/hvd9lxhSriqawYnhvIYxizvhnMciF8zgmIAZIh0Zw0gb8DvB2W3VMTQkONJ78klnhoZvQaTIp88/TeMyICKnu8wYgxtwajwYCggyNcbOd4K4mQQMOgPY48lH73eAhSDtGKMkn/I6Qmjx5WAdLMHBg47bYe46UUcBunMEPNXRj3Nxmmpmko1NXsc+HlN1oCW/ztCOWzvkLm8QFKLX1+9NiJmIIseOrq/gREcDt4M7k5QmaYsgC331TsAhwB6dDADtnYDR5MVxXmQTVzGRtycu287aCUQHixreLz3hSTu0h407UA48Toe39+d3opo23QKk8YkQp3zexduAKrJjLGbUxx9H1x/57nf6mk9Pz0MClw57guzie/jhTSYfOwcgnXwrz2tS8+oQnbqpCM601Z1KJiuv+3xVfp4AbP90ofTkIojyJizBh7GwAQv6Bjcp89qPNguytRVN5ehHJ/DBeZXNNP3g7aL3/MnzBA+3z10IjNjGHV9BYVLJzyS59p/PZKzdx970mTEbW0U6O3Wy4qrh5XUizaAXf+DH9OMr6CwGTiD4mse+ncC6UXp0+cEPflA7sQ9YeYJMNohSLceLjjaO44uxT+o6kdNPv9Iv5WO/hwstaHlo3PFzB3H7Arw+rvaX/qNTeacN6PCnH1pBfsOFwwbzmSJ9nH6NDj1taVtspmeewWt5pmHHfDfjir23H/DXb8rhGifmAjrA8fkf5fC2HXSrrZPGU+CqL6XXtqunO1j8Mw939WQBZdv2udSP3y1OacnN+NQu/NRpCxlgD2rWfkDMzYbGNfzV4XyKxC5oxo+3D2YTxs4WHoPyxYtn5edgaduwsDbFC7QOTvgtTwcByvkxXGWZ6lu/9nC9fTN23jYuvQtskEbmk4wLAS7cBiGpN9ftGHUFdeaj4A+MfbVN8Oc1C/zWT8oL3+jgkEsAJb3+crYv/4JLDpy2j8DAtpE8vZDK6gEHbg0RXL7jaYXy5b9pfEF1MQ7NJ9E7VZ0j2Nd8T055ps683F4Pbzjvg0vPzomHTVz4W3esc2z3LL7cgDc0Wqf+6TGnNPhQF57h2mCMjSuJMgHy8V39n2YDXFOkk5lBOf/V3uoa8ESx5bn4rzp2M7d3PdWupK0lDeLdg8vmnefT2NJExsdPJuijjnlemh2M6x7AHJtaa54xNPYdWewDhn7aow4I4PS9Q0HMrU18D97M4SvrZguwbVHm0ha1fWIWfHTspVyACHfWQ/01Pm4NTFH6bQ6Y8ATs9zrj5H3WoGff+7HLv/aP/esvP/8H/5HLdz77TpDTR3Utc8bRZ+FpnfsHv/arl1/9lb99+fv/yq9cXn3xef2PbVYXdnDVDzauCTwY16mxYaXTxgJimx0T6/e1a+wkPfzhpO/Dm73IMYfPGxmxD84UdU//0b2bneDA1d9wa8eknx1xQdsYHDqTbcMIR1qbto/WN5NsH6DVRvdtHzz+pT36vGUdd/lLnQsD9Pxx58zxafNOcNJu7cLH+d1j61Vwlp++o1v5aW7kGxfGl/ZpKz35GDrjgn7G4Iyb6ZeVS6VH/7VsALz7LMcQdZTcTR8YMIgLA8zL8HgMqhyzGZLzWIuyygFFtvE63OmQdwDhpBlRehrnlKhwDD4uRE70Tv5d+czANTmNE0T1GkCwRBcDYwwyHTi4GxylE4+gg27uxfnokMeYyssz6bTJbkwS3rZfh9ro4EWWIBW07r1NRHbBb3ywKIvjx0+Lg0k7Oe2QTdMqU5kO7qBTzAmDIPA3ofYDMi2n+9hKB9tlg3HSGdT0k/8i/ciS5DT4DS8Tg7bAqYMck1lcq3Zo8JpBwQmnXt/NBMnuYO2lr3fRCovjHtuEN1ugh0eB6aNZQNqG6PImGwvOiMfTtP9p+v07nyUYNtGH3yt9kfvLV28uX2Wx5isetXqNyLt+T58GNzT4dbcbmQIOeX7Ux7lpmfbTbS860Ycu+iYKBieY4aWerwl0tVln6Btldvl9WpDAZYNiwJZss+/xd6BFPhsSLggkCx651oPxkUyAaft3vvOd6iRA8ApOJ8HoYWGcgamv3hx6zIBfnfQNWjjKO6FEv55Upk0mBOWa2XsaRA+6pxeTm9EqGFb+aTaH9FfPFu4m/K9efhlfMJnEt9IAtqjPdnNVFlfbOoGxwNKB3t28J91XjyIju/XICtFhP7bRlmmHoGoWugXl00/TFzVyNIezQZzARyC2fqYtLY8/e7K2fZ9/5WexUsfO7bvwP8slJyjlg2ef5KWqm4ng4K0NLrrDwwPu8nD3uJatBD8jd/CUq7dgoafb0Ph/An31HoXzOYvd+gzbWjTx4t9Lu/YbfdOz0Y3tVx9le9cWQRz/2cfZe7XtoV2f6jvtAX5pQCpDqtTS1+A+BR0j0W19lVSnTPxmX/Ggi9Ngd3ZvGw65C8oawPg7dJ8AlD6H70amRkgrs2a0XdVt+Elrx3wmY+zDNiuXrqD8Yk+HSHO4clvPyj8rEH8ZWTN+zn2ujwSg+/kM+kzdrW3wyPW6l3VxnybbQNm8O1U3Zynj0+7rAyNX26fvFq8bubaFX3hVZXjC2/Xx62MDuu+Hn9uPT+fqjD9P7z598SKb9vlMEh6lT/2MZRuisRf7pNPzT6BGz6xFWeeqm77Nn7lLoPkkbRhPofy7vv9vfrfu9M0Cc2n02v6HOa+DsNm02Zq+B34CIfqTpQ/WVmNndMcckj5HMevNLSAXSMYi9dkUtA3aiB4/tOISOgm84JZf8OmDhwuu8cN+njzAodfC4m0akCEN17rH5ngC8hboszrpI3XyfAit6xPtS1k/GNx4IHbGP+O5n0U7xlw8KHpO4I3Py8zjXmd9hV9s9eM/+fsvP/+P/mOXn/tDf7hPZ8eOGTupj7Lty2lfdKKceSP86TMnyF9ffu1X/s7lV/7mX7/8+v/3V9KBgldrpPV1YhNjSzv4SdfEw6a1eWwwX6ASfod/sbV64MBQumM1+tQX44xoK4eege0bB4dAv+tzOOZAiutPYFy58CBr03CBEU9eT+FjN2C9j9bRJdqnzdun8DzVYe8e0GYMzoenJ8hGP3PCzBvAXb1Lmg/rG7ijh3Vk1pKhM65iv/DHc/SemKqxEr6xcSxV/ur65gC7hc/i08MTN32Ab+eI8K6fpH2vU/7ov/zv/te+74SOUQjfa6eKMMCo74hFicnPwMVsTgafJHiIwx5BpEkOqKPsNpSTYCvgFcjCEwBWyWMi1yj3mjnl6Cufw6edOzBMngzeySl4GoWOniYNEx/81ROfx8ejTTLkXXVQryAFn9M7GQXoGJYx2QUPneDCY99FjLbRI06fScDiri8M8C58MTxbzgnBvMdKtrvBVIeKwXtCln+zEQptOvd5gv8uFnW+4B3y6fz55583TcY4zziay4lWF7XwtJHo46W0p/aLvv4sHgI/dgvJOGtkec/PxDITWmgzSfaT4bkanGpP0hYOr95Ik8nes7iwTdrLhinT9rV18VKOh4tMpwCe5PhMw7On4zP9jEEU/vzzLxpQ0t0gjJXqX2gNegsNu5vY2Nwg5AMNIMimd2DvQJpP8sfKz4LcPoqNtm+1Y/WjM3IDkZAJKuIL8qnTLjTw2acniKnvpsRgjn70Hp/OprqvChwDMn5HRv0wMk286sOwbYPn6mcC3vO3XRzHPxfGHuMXqhog0TF1+kVbPaFiR7Dy6xfR0cTVSSg+pBxhTyIswkZAeOBvgZlXdmqJMBq77KSsrh8KPBY2Y7PAgKGlh0WcwxtP9KAzIFe+4yL3HSNku7bdAoR9qnO1Q+Sz3dK7gFP0PuVoOVsyC9rwyX3luOsH/Kaf+OlM8OroK5Anl53oDK+2ihGgzCbPYq4v1LehpYcHfy/zBl4r/9b2ql1wGsU/9B/ZZNYWqdNvGwiZJyaYP/oo6fpn/KXjMHTDe2ymz2yi6Yp3F/uAdsGDc7V19ZrA1vzksbXy4kQHc7ggdnlf7RVwCOPkd761KG3J3FL50RM/aTZbfJMhHTp/BG3Gd+a3x75tKryeT+BLBn7U7lOcYxOlnfxr+x4u+8UKtZ95Qr/MYs43+Z0n29artK2lWVvURzf88OfneLnoR/5eUy6IGL9YOxjnmrq64DV979R/xtr2OUfbTfD6B1iZ5jTz9px8zjhHJq+95JG/ssafrD3Db+o9CRu/rf1SXl3Dx+s8Mx5lHndDOPPftLU9lnp80HUehgr/kKeOrfhd+YQK3tPoPhvIBK3RgR5vMw+xqbI3WQ/5j28zQ9U1Ozpg4QPWgjbzMlk2lvTlF2e7mr/XVv6MO7MCnPlmPWtd+GhvVJnP9Wy/zbjcOx5tR3TnD/RgC7LZwmmxzxWsLb76ynvuo488YOfhc+sTIM0UfYIUGasPPdSxknsPLwP8AeCFN/l4Q+z8l7rXWas/jr0cEAK61mcj1tgTS8DzIVj+8D5j6ff//M9ffvTHf+LyB37+H7l89r0fK39ePrqwy/QpQfpiZatQBxseGyAyRr258a/+2q9e/tpf+guXX/3bv5hNSNaAsBhfSd9nDuAXDs9mEwBmHdVO9jffdeynjBRj9tWr2bAVOzf9yUc6f6adbwg5Ab3oyi/A9oVXl33mzjrqW7jUs7W2sf+2R97GRl37JL7S/rC+RU/r5FdfHR8GD74YwEZ3nirNJqCHAeHnAvhuWv9smg6LJ80OcPnTBO7jh2xTGu1t/87GsJvb4NZeqfbNZnDhGMNzKKbMGnAcICo72vY8PkGut028oVB//yf+Pf/Y+6dxFAgWMgHrKs1xCVAHdEvmud47OJ69mAk39ZgpY7zZjSUw7KSYiSHKwrM4m3yf1TlnQduOM4HOjn4WItdMYALM8DgGRzsiul07L2UChL6iU8NvR5oETGY6raQtc7LW04AYr44Y5QSOOlab4bR9h+4LdZzsr/GWngV12hxm5Vn88B2cQ7+2a2jUpzr5DFA2T5pNdHwfjUWyzgMGnTbtY+SRg3bq5dlO8Ps8Tu69STLWnlfbdjJGJ3AJ/9iqn42ITZzsFi9OJbgHdOSE+ov9YxWF9YMGPJHr3o3TYa/eQ0s+PLpJu3pClPpp30xyGxhYgp0Ssd/nceCg9+RfUGkCo7NNTRiUp8XPwmhQArJMKGzWbxFK2doZVF9MU4NeuXaxYU9yTn1MR/z4j0Ae3Qwgp1Fja8FQFzxX8GyGtAcuWa7KqTXYJ331aE4Pd2LCm767cHZDm8WGBX2jB1/w+RDfLKH9xhAT9MPTR9vwsYExwc2EO5O+E3cbUv3M/+BayBvIhlc/R1LcCbxMXl2g0jYLS4iOPr89puwkFROWX8rxYjL5jrXoMZOh/h6fnwXaO5hskvEbffVBGNR2a3Pp9Vdyp6+m/IwHxqbTdhcl6L447tpjDrPoGHedm4o/Cyh7T6A+AdPSrQ7E7zzgeh86esDXr2e9zrrBxQPOkyfzda/SWze+Zw608E0dX4u0Q1bGc+Y5q7hyvNlUHeADs0iOvvSpfknvnUxpdnTw4JuZgPHtHWjyvZ5YnMhov6aQLnDkwc7TlUPv9Ku20au+UduNfZSjk8bDo2ifTZL3FOZJdNAP8toqTXe8pfETpNBHeXXN5YkUCGbv206gnXRZe7svT+XbDny2DxyOWBuqYwKctTG68gtv/d52Zj2g17ZLGTC20Wz/47H9DF8eP2l35Vu/8oCyGKe8l4YM9YtjHujBQHgFsTy2vjqGDhhjxhygrwuLyo8MQI6reKn0JDaDtmWzQfq6X+ncumNMdCN2os2/8jU36QX86dBvwksJPc1RbT+cEJjXjLfyi93NofLqGjTRI9A5LrppW8ROH8VGyrSBfyibvpkT9NowvoHW1xgL0B28WB/mJHWutKC6D0ya3qPf+H4Pl2JHsK+YtB3bpymXxnv0nLV3+dDNGgzk6bb8xTnEC85saiiA1vyIFzn7Cs+sBdO/yqU9ycKLpdQ/ffGsB1lJdt5vDBJ7+JYenwV4Hr5Ojp98+uLy83/4j1x+/8/87OW7v/cnk5/PjEXChgPVZYEs49EFq5gpW5DeNuW/0kbz+Gj8MvPWL/+tv375c/+3f+Hy6HXWI6M2QvyJBfmBdZNvzlcTzxhgB3D27a5juTuQtJ706fGhD5usndcfwNobH+mOmUD9PXQ2cGR7vYf/4I/X+Eeb0rL2XS55p+SAP9gs63ugfn2FrDfv5oPFXgeUp9O2pb5DjvbxZfJiF/qtvvDoYS2iI3zrQ4oLbAiuvLQ5vIxhPEbZFMVWvvENhbgCPMkcIvhHIzbag9xg97CXfDHFo//6f+Aft3lEG+UEhBPI9JTkgG2Ui6ImCkprdPSqcv32EcF6JhVC6bZfDYUXBZwMuM97/DMAfSUk4TPgZlFy7QDriVWuMgwwGMMwjcXchIB2TjbjfO/wcoI0EwIeLrq63ofNdpb7nN4lSEtHMw6nM5moo0PlJLCCT1+TrgB6eIYmurEBFdVHg5GTgpUdD2j9vpvsMsn3tCy4WmZR1R7t0w6Dx2kIuXb7sOhjUtQHTp1NlOdAAW5PfSOLfCdlJu0ghDZ9cWrjl19kQBztm4VkJnU8ZzMzwcA6qjv+EyAdJ5UajmN0wmMeucWpg4tXJ63gYfbpcyfa06/ybL6bm9186GsTfp80cfLo3v447ACXncojoN+76z3Sq2c3TsGP9ctDnZHS9gZnNhIC07Jp+fRV2p0m8X95uL1fsgGLXxtQfZ8ythx/HT1Myl24ym/63GSzT2Tw2YutrsE/b0l/zynC+KJJYvWkT9+VDNArRfWv6bPReXgaf/p+JkblfKRtjo85MeZP28f80xU0Rq/uytH0qcTxcHFwMydkohiZ0C3As2iTVX3eJ1C68p4x34kvRA0ycEx/8yt2Uw/o3n4I7U6AO+7guJTpj9FXf5a0MF8pODjG1vLpU5OUh6RlrT94fh17squFdw4MbouH73inM6BDmlXa7Tu49Fe2wAZkbj9YDBZH25SDvXvFj1+wBX4Fm8DqpfzwY3PQoXPtbDHKHz15QIOR/Cnzb/3Rvfixd1C6ubQBGFlOyG/6TVAz/RYlwvvw+ao0tkSnDI20Ocop7vT17TUKr7Lh4QPMRPmGLPi1I5+xaYARecrpPxveaaM+GPxpvzZYT8glo+1OOX3hzngbH+mYP/i68t/wizx0xiJ/nH4eG/GByRsLsSve9e3xP3eg1+C5okDLVpays37KVkf6n/uj9IHql1GjjkW6yTrxpcvMB1mwg9tDhdTjM7Y885+AGE86OCXtehle1blr5ciszkk/Nh8HfEDSWO+cnfqZ80cP41mwpk67vGZZ34kO5ihrrfl81s7MX8nv08zRcfS79VH4akPqrBu1be1rXKnKf8FzYOdUlax+biHl5n/jwJpOFp760GZ6gjxj1UapyZ7QO3RQ0Pk8PLZP2X37lT3JtGGlOzv3daHg09nGAo+YorbresJOoV+eeKDbMbB2ZgfrteCQWvR2WqtOWiCLPtm2bXnSo7hpF93rA/Q2V8RWn7140XWo33iT8qcvPr189r3vXX709/54gv2fu/y+n/6py6ff/W79AP3HH9uMp9/pFj3eZ83orFH+46t76Qtr0xhyjPkAJ39zCJF7jGK8KH8bXgLlL3/wg8tf/Zf/zOXv/fIvxGDihFmzrV+eCNrUO4Qy97EZW7jg4DNxHqnxJTaIDvp5+vxY+42LrC/1tSDzv84t0YuuC/pF3qtM5MIl0x0fQG5pcqEn3L39FvrRPfNoUDzFE0TXGQLFD/QLD1L0LGOBvdffR07al+td5vb+NlDKrcOz8R2/BvpXO93Zozoc/NdGgN61QfDW38zFi1vZuWuSMvNwY4xj461M3EIP9vPZxPrBf+M/+K+nTZmDacD8GAzhyqtYGDtJ6YlNDKQBAo4Jsu2SsgAEqafpufY07mm/x30GozrGZGTK7wIETAyp7kUHDXU3+VEe3p4AmKjlycED+Oqn2LUbACeofS85HQjoy2ht/DqcNoWv8sWboGycYw2r/V988UXx9p17A9gAjFkzMWTiiB0a4ITGZUDgr0O6Q88EWXskMIkpos9HfVRqQgSvvLtvEo0sHUkmPj0B6MSh8532P+kjrTp4Zb9t8Kk9HnnaDKSRrVPGhiZyFt5Jcl/10UZ92ZPh8J3NwbyPqhOcfLNXF6Dogx/wPbZOtbVvfYZ+8uMXs+h497OblOpjWI9t8Tag7Vi1tycjJhH9ER29r0i39hPCwA4sMJuNcfK+xsKGsTH9XPqpn5fIoNNmeGxoAtNHFoj2Tco9NUEjP/aYwKBPAKJbNyTh38AotE5YnPqjMXHTa+1AvwbwAQMajsWMr1qQ+DcwYTkddTfRfJqBOpNA9NSw2LZtDz3A39VsDPJxdPbNXPsoWoD3RXwAvYl/fDGByScZ8LF/SK/BDT8kC//tu1nUJ+i66hBbtU9D41S6fRja9YPBsUjHX9v28VP+RE/2M4HTr3YgP2n85U3K/EwerNwb74Ft+5a1PiTuwAZAf7e9GVNjgwm6jOVwaB+FoDSuvh6XSz+vXB5LzutXt3FvPKaytlr56tgPrG5kz9xgjiKj1aXZflQfEYH8x6YBtOUXnxn2o4NqhwDo96Rn5wSwOtcWcJLnW3O6FpnB2w1p8dPOPvFLf7CL00Kq7Ifs1vfMLy5lfN44hw+UhUXy3uWep0Vrh9KTmzHdee449HljDG0bY0q8ht8sXHDQtq+Cswu0cr7lsuDjwY5nu2vb2rVtTv25n/aApungTfsOmybtnuLwFFTzg+CG7+q7tNL4WoMEdRZOsHq7tl+W9+q2fFz4wru172Z30PLoo8qlruthaIwTfWq+6boTBPjLExh/3djwgUNn41Y9PPzc8WFaQZv8+siCwH8DdH7JR6pt+2vmW69hGL/mrrSs6wd/6ZsDiQHogTcdV88nz+Yw0fqPd9uda+sjtjonedIreOHLV/luDZM7f9aeK20QhnZsO/bnb9FV/6QO7th1AtFr33RdyKbhiy+zlkZmyvDUrz2MDE9gHbCmA32wOm5byuu4qpP+ip7mzD1kOMN+OYVTbnbdOEhZvzUoODZv2tB1I+TG2He/+73Li+/+6OX3/vQfuPzoT/zU5Sd+6qcun33n09Z1/aYPUaN2YOSmVkQw2bSj9sxF5kLXpcznytlvdW57UjB9lrLUYW9Tx3pe29JeXJnrl//GX7v8+X/xT12efD1PYQFe+nj7jV+u7+JfH09754Se/FmbgbVzfjdIfDCB8mg2QK3yP+y8fQKPL1oTySLDHDM0M0bwHLzj8IjPHO3Wv/jNpsehHd3JGv7zavrQ96tYD63oAXpolrQ1VJyGv75sO8JDzGUeXPnWyspjYnTBG3kzTyqjcw8rgr/tVTftEqtMu3debIdY3Q5c0MPA2INO1u9H//V/7x/L3HbrqC5WQsYQMcIq/uK5E+eZ3J3Ylsmbr/sDI32tpA6ELviZiLxuQDCFfM0jQ7Clk6Hp/DnZexSjoyPX3a6NgbZT4JLfHVNkl2cmPPnRIQM+3CyW6gxeOmocfOl9R0u9gWURg2cw913B44QCP+WcdQdl5aag73lbyWge1g1YE3R8FefE+xxQGEh9JBO2gnbvuQtMBFuGouDMZEh3nTq/IjsLmEc3PYXP5bUANHzL7s3XpNroaIcg2qD5/PMv236PWPvePgnRhb3rCOFj4reAZbgezjLtMcHQ28D2TQ99uhJmnMzE6QpC+3Dt2hNpfR192XH7SWPnvfVxNmm8N6hQPoMuWkQOfHb2GYTxuRvsYK3jJ78yXJrYb61hl/Cy+Pi+Zu+1wecrz54+r6waLkA2fsq07+PgdGMUfvythfGB7Y8pH1/QDjzTY7UhmdpUvwvdygT0BOg9RYKDBxxlAuPpIf+979d5fpbFoK+5RV6/0SB3kwEsXaPvXPrH4mWyiaTLyyy2PQlKegNGMDZKn2Wgtyj/0U+ZNs01/bZ9uh+C1B7KRXLsnj6KHyh60g+0l33bZKM5Xz8HWcVMqK6PMtb6FCp2Wpm+aanyjid8Z1C+un90zAX4GJLV9ehXeBa6WaQGLAX1HaccsV1PhPhEdIPvFGr7Ek8BgO98Hpmpp37SoDi+HSP6GecWG7SrLxqweTqxhXJp5S5y6pfRoWXBre5dPJNLw6pb0jNnzBy19p/PUtzKapv8M9euDO3Cg29qP1nkzkIqYL0Fs4JcBzTK1PUzGuHZAC667FOU0TSQGzsK9JTj0+LI3baSow79lgWhuN0EhHe/IevdfL+3MaoZ3UCwzwHrl213yt0LeMd/18b1g1zma/AqbUDXeS7lsxjv6di8Pick4ed4WtTXlrs5gEv3lrHVgbNl0rTpK3XafpSxtUtbd75b3Vd/+e1/NGE4V2jYbG2qPeTh7Rfv9ZF6tPtkuPNW8Feuvly+bKP/veZHZw5NBeV8q77N7wJ02t8hEWiRiXdICj31Zz96Rz0tYVOHVr6UgjYCZvX7CmdaXlqyveZhHXNQUv3JSH+rq24HBLP2Fjd0jeoh0WwAmYXu+sj8YX3yJIDu2smXPcFiv+oeJc2V6hfUsanTd9LmFeKZE/XX+hD9le8631gg+pDPN1zK4aHta2Lh56t04YyNH12e9+u40x+HDpWF3tiKD795G3v7lG50Eoe0O/IfPE889JE5Tds8lYEXb7s8/+w7lx//fT95efHpp5ef+dmfv/z8P/IHL9/53vfCOzyCS9c+Sc71bdA+iuioOe3QqYWxR1QoTNr8MwVsXz1KP9fK2acH/Kd59ekD3sCX3r17dfnlX/jrl7/yZ/+ly9df/bA6KrfpfBIWfh9I3DDx28xTtaXxnv72Givb82/rSNhXHqhtjzQc6dF9YifXjrvFobd5wEZi/MSaMYH4tuvaxtB7miW9fNTD3fZvenVpmw9e6ZzKaPoAeHsBdTaA+I8+A50nAhNjzprly0TgzcEaf535aUG6+UNex13WQe1mU+VzIN/qAnzxhBjK/dF/7U/80ff7A0ZtUJwgU1E7h4LeKbu+R5UJxCRCOfh0tsu1AahyEdRgKTptUG3S2A//pqAnsz0l8Ben6ClD5BqAjGSBEuxSdGTMKQZDo+sEeEwKbUB464B5tD2OY9LoI/TDQAyA17bRtc4xnaDz59RYeyzKfVc7BoVjguLIaARbr156XBjco2xlmEzYyWm/IEDdJwn2+33+MTjXbYfk7+WXX2YSnJNm9crItVlAFy2LP+/UTifrGZ+FcMLnw7JkpkW96/wo2TTYdrJvbZKLnr7qsfzwz90JRZ8+pF12raD4scu2jf3xlzaYPFYkiO3gqPPIif1NzPiO05pg53HfTNhxaAM9fBpkCMLTsYKG9md0mAl7GtETmqNBeFT/npiPPRqQq4tOFqbaIIDGBknQjI4d0NJLeqarGQw9wQj+6zcvO2iqY/hoF590d9m0VMe0Y31SPX9fHdWvb81M7yTgdXfbYAM3OF6L821A16/Iy9XFKIvuPI0Jbej0Az/r1w6Grz4yNvl8fV/66Nu1ET1WN7K6OYeXNggy+Jk2ujxB6OQfm6NXVj5RwSI6T6H0+wRQXaijmwC5tkyGnmQO3Wzm4PMxHuozAEw0fjz9A0a3GZNoBSFI5vRr9DCpqC+n4DaQPqCjJHVRL3IPnNCgbXkKdlGbPgvfNGyC3/R9cHaeUO/pCQUqr/OAcTJBiTTZfaSdtnuPV5uVj/5jn/ZHfA/sE6htIwWxnLJp/5SNP4+f3Pq07Q8Yn8ypbbVx0PXtfI/5vCPtCwLoQ7d+KUOgfhs5XmHcEx9BCDw26OcOAvRgMz5D17dvZh4jC+9Nq6tvB0aWtke//Lc8xkZpR+zuIGjbFrTWATxcO96k8d/LPD9B4M0OrqtOGdfkVdfImoXxkG/uCd5+zWoDs+ChIwdddQoIrKcdkR857g1s3s+8+frtcQgR+h7EBPBBT9aOfWX40jXZpI1F43TWSWOlr4Mk7bWBbfeL5zZw4YvITB4e1eGQUzsGOv5DP+0fX8ajdeSGnD70NofWZvSITXA2Vxi3OzebA/T/yJ05XUCg7dNf0x7rn+D/E193Gobqa0O9mX9saw2mew/WMtfTg1+GQefZtUvbFd7GI9zPv/xh9PPr7M/TpvF9m194Lr81NBCdksfX/ICHQxs6o6udwt9GU2sGxs9qh9R/9tmns/5GFzZVdvY9POn8xcv58pK20VwVjvypa38uNmWHzr3hpd46tweDbzJ/exLyxGegUqe/OqdZufuVsUmFvwC+G/Hw9HRUfPX44yeX7/7oj15+8md+7vIzP/cHL9/9kR+5vMgmoE/RtSf/0GFHJ23d02pQfVzt0xto40KD90n1/7UTmPlrbFaS6IZ2L/xdk0YxaYCWcTxd5FueBH3/N3/j8qf/2X/q8tHX3tCI7dJuY9pTtN/5/vfbB+zOzsb7yJs3EMx/jUOPurH1tAWdfPstd5tW5frXK4P0B/Bcxqi7fp1yfT7rOz7kjV/qr6yJdIxvmUPgXE0FzF/JG0ds3/U3dGTyp/PaN346/rf6b5mDPLylXfyEnvjOhnTaQM9+1iM8wMxzs964GvOE9rBO6qZP6DJ+PD5sRklx5xG4/fafg8ej/85/+N+QDcBMZJQR+L59+6qCBdUuA4zh1PkgWVQhMbx1RCbDJ1EkzPfUX+d93DGxk8YEJy6Bmff5vFtFHkU1ylVjRVkdX+MHx87NYI/2abDHJsOnxgt/xkPb04Jj4WxHBfCmz7kD0HahSBp4mtFvEDr0U2fiQ6uj0IO2KzboZCW4TBuVLR906Olt4WO/YNfgJoO2J/e3mSD6TmXokfpw7GefZiF4cpzSpfM2QDGZGwBo9QFd56sVLdJ2cZx7BqjFm9vQQb62NZCSD7PwmZNgeo6dxlZ+WXGCuSiT/lSGR/XOf5qvjT0t1Jfho1y9AbPjY5x6HHAXIc68bRjnDGJ49+lDaGdhMhEfQcPRb4AOHPkaZESHLpZHWvDCTvrfhZKv1UdjJ7oK7vkFXmzffpMuw2nrfj2sr7Wbdjoh+KQLQvs2OvsQ25dffhEZ/m7A5mPPWehd+gqPnnKwcdplIfRqhElDH9SOwfsk/PtEJeAUU7qvY6Uv4gr1h+mL/Glz+jqKV85unKdtA7VvgO7sRn/2YBd/ZMKPprU9vd8dp6ltaACNvsBD+/rLtekj5S5Y6a7q4BsZ3PHES3BpQ7mwNumpa/761KCy0rb4hfT4+WwgTHjuyvVB8cp3xtj0XWxMl/rryMeSb9gEWIjgufiqhQHgi9czJ8TRo3YIOruCl1+Nr+LHN+gAz32CrZEjz9eBeuNLX7Ax+6wt3GcuG7+v/X3hQMfBzBu1CbpshmHQ0WuVfXp5wNqwT0a1O5d5Vl9O+cha3AZ3sd2tng+OPeTR96lX8W20zC/mqzm92lP9wTsC2KTBypk28fXxxWSLU3vFTvBq+wZlh28kTyd21HfwjVOwYwjwTjqbM2YxjB0jQD+hoaNhYN6Th28TPe2l38jp0zJ6ok8pOjD60jK+dbIJaHvDV7/RE+/OcXGUulb6pXYMfV+di53Rlzbl/aDho+MzASGA3/rgN6DIXVnHeeYBHxKVp183nPSiHxptTHtqO3aLjnNyOQs8vLWZJ2f96lP2SdmedtK1bQpOX3FJu7bNxrbRrG3w5uBpxlTUSHo+o9bPrNAjOOxWeZEjTYY+JGM+Qzebu9pTWwa9Zavv6rx15jRzhiZvsNc2Rl91fMUc0TkxSOqcFCNgh/pK+FtvrduA38za8bjfAMPW9azS768s77g2d0wMQSe61N4y0WmfXoGukQE8tk09zLKWxRY9TGAXtkq59Um9HuCZ8xmHpKKrJx/f/d6PXn7qZ//A5ff95E9dfv4f+UOX5599lvEbGaGpPvkzR3SeOMYPmeu/o80BlHSlvtcJlqZEuLp/AIeNtG1g5CvvmCj/8UnJ4TV0rQuZM9/GdbEDe/ziX/+rl7/+F/7M5fE7/ZGxE5v69r7vf/93QuMw0gHGvK69bzRQo+zCQ3ut38o90bbRoh9b6Lt+trQ+M3PPV199UZ3YzhMSUP8PU3McPfkY2DFUO+eOr18/Fmvyn/UJF1Bfux+4m1+oL8E/4olrWQAP/NDS5yxTubEIvGo+H+adMaNNxvXKWtujmbl36N8eYx0NvC8+/7ydga9y8vbb+chd/Tpf//f+4/+29w0GdEAU1vieWBCeu8Xty77zGYFxhGqQ3nfz7UHGhLpeMiY0nvBIMH072RlDWvCUxTjB2/JOAAZ70tfvy678mfAnWE354fL0stDt4j0Nn8HRE4nohre8C3CSBkLHAqy+k08uH2CrLpzy+bMEYToErYXDic3r6Kd+JuLRaRyUoz7v99MfAf/YdnSkS5gIVhsAh0e6MXzeXb7rVCITh29NaECRpnC+9sXRXjqpUOZrMvtIDPPo+fSJ31y4PQ7VaG336ok2tb3RgU05CTzXte3BNRE6hYdjgBgzEyRblGLt2J/+2uRqHxc3PJtmjwRrmWDxYyu22UAKH7zZEX/pbgaOQUK+DUgblTx5+mf7BI/uyhukzKVv6aIv+8g69dr3gx/8kMtVBzzanvDF2umSR9Ta3Yk0+HizqzJdNnqOvwh+XW1L/N/pxU4YwCszE2SPz6nTHnk0xhDeFga67YCzmPKT8a2ZDKqX+/F0wC/xNpAOvW9EIhs4LatvzLwWHL4//r4Bnsl0X1mqL5XvQUD1yDTW0NCpdSlny2kL/6Vr8tGVYfSRZnfcpCCaJ8+Xw+favzZ92juBZ8dHrm4syQ5P7Z62D/6XfV9YkGnTO22ck25jZk64Adyd5PQdPby2QveQlweZ8v09EU4cevjaMuNuniiAzlHh2fEa5dgUrsW546btHBh6i452jo3o4k5P9dOzA3Slx9XmgbVn57330071lZ+7qXK+crFqj97aiHeu7UPz27bV/GoxmA/6vu9CWD0PzZeutozsSO9Tw9GlzY//zrvQBg2T8XPV+Fe3IG1ALQ22XfjQ0wIjrXz1KvNAmlD+nnqB5VtrRKyF27hxwcNn3vudxf32yH7AXJ/uqS4zn40cVqP3HFCwn/nVBtKP5jk9pbe505PrGXc7L+76AbSBPAslXWrTjrFpUte+9B97E2R9tE7gtzboh/3yJxgl11clstjOfTYRDkkwxH8OP2YRX//sGMyftaivAx592r7QwJRPv2rr+IavTaWDry2U319wrw+k7XQm3xUGpSWfHvLmzKfZVD5/OuuRAzq4bTPfD29tgW7dtu6gs4HcTZzPjMDb/uxckPmPDh1f9etZywB9e0CVdH0n/mAe6NqRMnT4PPR7m8bYrG1gpRm/+qBPloPj0n40PofWuTA6O3QTy7CPSz0fcvn8EDp+MR88j22iprWOnv3LPQYrXs122FSxV93oq339Ou5U++pxr/3C++3Pv7w8evbi8tl3vnv5fT/105c/8HM/d/npn/nZ48e3RAThH1onyPXj0JcxGeYGLU6evKmaOcq1HsyqLQ9N6XNf3/wGpLzEB8ArkeL06ZQNSu+nPovF+q1ENsGtO678HyVSm/mEvW1iDd//z1/4s5df+Et/JsHty8uTtO/d+/3cqHEifkx/JQbQr2KD6Wfs5rXdbkBjg5Yf64P+cCgnLXbir/jxY/O0/tXXNhZ4znwxm4v6yjG/rY9Ja6MvLOGz8njwZe0i++Y39CHjmFuj69RZv6YOPZ3daxeYKV9Zxolv3kJng6pcW40RcQ+fHT8bebO5ZfWZU7WHn3SsRc7GCECb8PEV93tA4VCJrmzTsRgc/Pt2yX/zP/yPvzfwqtiB5ICIcl0cl+HRCeuEvsHBr9MyBIMaLNr6JE4v4BU0C876nngGsSCOjC74cRRm0QCOz04GohMRE4AyDSZ3DW8SFegISEzseHnXziTNYEEp0NfpgXowtIyndTcjfBk+DLnQDzNF5p4iWBAbcIXfQASQEd3wpHuD08i32ISzqga0I286430DsXmM7oO/Hqfqy2dPZhdnIREoNngWBD6SThv6Xqt3UDnzTOa8zclBnT6T/tjTNyl9WRrTqVYbEIJy9OOQYxztprfy7cdHFiTwnl0EDTNpmAjg6NvdwPTDy+HbH6kIDv1r5+D1nfTYlAx0ioH+ltZGPmRyNTiVw4PfCYbM/HWBjTVB2Kdvx05w9+Jo7cfDLtXxuNsEvOliZQKcr2ADS1u/yV0fzQAfafKuc2Dfk6QMzH6o66Dhe90ExV/4wcgRVI9t+6qNMZH+dpo/m53ph+Jra0CATv/yDS/RwTUQiN4/+OEP+q59/fKjTEqhIYMP02N4jG963WFp2VU5nQXodNu2aykd1Ms34KVb/kxKJrAkp086+UyAPou2gF87pxxs28mF0lfm0scegyu78TRRzsRINlyBRHlYNKpH6iObfjZ2w2dewdAnymtDfhljGC8dP2k3fehMR/WCgYWZqCfgAmiXbx9Jd3x6hcDnQgRlr9teEy+6aRvfus19226gjdu307bpX2V0gzd2sWnwNGW+0cjF74aXgD10B6/8u44j17R9fLJy4t/aju+2f3VCB2f1SFFsPHKUabcAjs/Qx7hFs+/q49e+iB07FqPb8ofHx/GAo3xkeAQ/p6wjN/2Z/1svoEi99PJmzwzf9jGecHuIEDx2gLO27JjCM7hegcCjQXRgN46z8Zj2blv2Cyv0p3mJKhblMKm+08axmTSYHk354Y9zVf3qMD4wfQ3YYW1BX5sHd/McjjZy2tQ5I3jvtTVlnoZ081bfnHl1nlTe/IdebCaPJ4YNEo8Twe2TXl9PYC1Aeh0d2AA0mEbnr7Rpxwy7+E7K0i7rKn2eZQPghxmf1K8E47MOz48/JdC3PsXeXlnJv9JN/9/8yudr1h7ddISP8bObT3nriznZL5SDaVs7p6831h8OPjS3pqEVBGl7DyjTh4vDbvrXa6BwJiCc0171L195rWeCRXru4Yc6427HKOgBBL1rqNg99sNz1mi+y3588bBtfM7az8f6pSDB8zpP44YgefXop3/qpy4vfuzHLz/7h/7w5Xvf+5G0x+YxvLQOv/wn3fgJJEMdGnX+bB8kl3J6I3KfsTnjrPkSHziB9kzqt21nKM3Rb01BwVcli5du6ee+fLVZdy1d+aMvbsYvLvhGZ/PUV19+fvm//tP/1OUHf/9XK9NXhM5mPD5sTgupdWr5tV9CK77ww2Iz3mfu1a9edQQzL89BigMz+tHNuto5I5x9ZlU9vfjVtsOlnE/g2z4NL3L8eKq6rgOHz5jblI3vzbhjf/V9wn/gsKF21H9yR8P3RreR3broWR6hU7bjVX4PAhmVjXyt9MoXb+JbOwZXjIrPtmPadMyf2WjNuj3rvMPuuHfHtPgEXf5dHv2X/l1/RB90kqIIJUCZ5q5No/wsRl5ZcXJt19sP+eTPrNLJ3VofQU4uTBwMqiNMiGhr1PA0eBYY0vvN6uB0cOfP4ja/8pomUFpnZPLwa7HbgWSqm93W+GF/KS8Zi9vX78MvSu3j7Xmlos096MYZGNiCSgftRz+vBWVhy0I5HRPDZsLQXEbUCR9nElUwxrRTHD3VUUgg9OL5sy62Y48sglm8+su+mWy102TATr4uio70mW94cXpD1+BnErK4WNT6FZmxkXon26+1i8zotN+/PjrNYmhAvHz5VdtmctSEOaHSfqijM7AA6Zs9+aCvH3rTdjtxenondJ1/fcXJF1ntp5SpI58+Y5exv2to9JdFbGw3737OgIQb7u2TPhmpTgKe48O2we/jYQM95fTku3sCRP8f/PCH5cU/DFBW1CaLj5PTfaqwgaeJ1juwFj69Mo8jXTPAyNVP/S2D4NYXcreABn02Cg2MGDRBTWQ7iWc/vOgFtxuk6L2/XiywtZHjy118wtepv8Cf/E6S0ZvuNobk1p7xu25C0nfauBtiQBd4vcIDvfouxvEddvEVYNsX7efYbgMLfNzTg9VbOoXRycmbcTO+B29Py71qVT7aWbpZgOeklb2OwBTv1O9rBwCf0XzK5PVB55PwYBv3a+AJP2MFX1DbpY0mQzLevJkNeNuc8uoaHwqL/hAKGXiRSr/qlLKx82wSzBOVpQ14ty9mjMgbJ/xXE5R3Lkqba5PQdBMSe+tPfPjPytU/q7MxafEC+Kw8fMgUXPBVYx8tGL35bII1Bw/8JrhsiEfnXjbq2B7bu+h3G9f6aeYHHHdzoxztBKJsrHzsACzc7e9ctVnKjQt9BegYNvWLGL3vnqIMi/JoP4c/PY0VdAJNi1n78/CVCermB688Hdm+kP84dPpMng6r87t3ry0mLXfxQT5lDk42c4mNfdaU0BhXgrtu7i+ZQ2JDX5nYzyOlAbvu7Qma00l2NUfou7Gfw6gJCFz9jMXx9JrxBdVLv/29T/r4Dn/tB0jTPn3JqtbUPtnRnvDyClX9MxeF8Kj143deg+lna9LmN2mPvhxd5z3/j+LLfMWIS6a2WDle160PJecA67kg45PMn8n7ASdryc5bhPFZrybQY15vCW58Rr/B09cOap5lvvd6Jz+B67VH84p+Zx+bTWNCwGV80qtPOTXPWLrrP/2UktLzwx6USGtHzGz9nCed4wefffpZ9J8DPGPQB41ffvVlbD2bBr6kb/q6VWTXf4LvKzqnvfFla0x4v3UibUyHl3Xo+Yvnl6fP50PE8r2n7LMX37l89t3vXt6nPz793vd0zOXHfvRH2y9sVH8IQ/aQ0kfbxoX7PByHE3SU1k8tPy64yhdutJWQW/r4wDHXKoMOrXc46o5y93JI+gzG4tAdfIu/SEbAwjAeebmOPm5xePydX/qly5/7l/75y+OXn3dt9FmLtjmU5hAbAGujca+880r6U9/K7/wizb/5evFiH3cq0dUaSrvaOuV8wrU0Ow63DfKAH8BPInYPn+Cg2TmZTydRH+makXJ+rK5zbtKjywThyxfMvD12WfngXWIAOhOrjH5kwuNfePNZa8BZT401R+z6h27m3YkF9Dfa4gbYgo5g+ZxjhEf/lX/fvy6+NruQ7cBtEHNOOpNZlfFe4JMaujsb5g6+CYChLcymlVlQiMJvFNXSz7/4IiWjoG9i4SSMSjHGuMpN0G4RmSBtFKV0nybQIxMWeXDpawLgWLr11thsDsJHu5YHXIqhowMeWz7B7zjW7u7Va3PfVw5PZU6ytX/aztHTxrYqEOd5FH495aFfeH36aRae5PF3R8MuFsDrX/jRW/uAd67ZxkTr5C+mqf3yX3SII8b20mhUkeWDR8oA/bcNnYyjkzY3gKYLe8XuVxsED3tpC09/3Tm2d1VqKvHoSUh06qPUSOawNismUU5oAOBBDx82Xn3o2f6rfWegKHNyZzdq4jfI2vexC4DL9ke2utODTAt3f0E65XwHPwtUTRsc31Pujr4L1IFHn+nvdxN8t2wmC6qSaVbrKVFqarf0TYOCtV907QSX+t0guPCwQeCftVXS5Rn5bNPdemjZx29g7GN2+PzFRq6TTmi7Qw//XfBqt/x5ZGpR7Qk5H0u7BYgzBqbPbfYA+U69u9mLbi7ttRA7kes3CGm3UR69xo716urPT+hHJzjvvt6nddNeAL+4eKQMPn12A+Di0xvMmTz5OpLKSlnblnbWD1OhTLvk99I2Y0t5bZ8gqnDI5H+dlHPx+RlfM/6C0jGXEV58PIBgLsSVWf6BPpJO/ZxIzXigz9h2ZCrDf3SfDSvbCUroNu3iN5l7QpdsAc4sqDPX0KsbqJaxOR+a9swYYduxM9n1qfjftZ/KR+CXBajtC27+8Sf+owzAg9+v7y1NMPFKPymfK8Fa5kt+ZfOpz9l4FuRb37rTqPwjFwiEbHQJD9ukjwYnz/7GqqcA5ODhAvKlo1/y7aHo5hUevh6E4zVQc+BtoU3L09dZqw4bOVzZD9fWl1IGjw+muGN2xkidrgGsb3uyZmirANhodrhjfrNR0g4t7beSRG7nm+CxD3500of9esLw9c0wbHN5m+vW/OIbz0DQPQEhFH1ifM9a03al3/SLuWnXgespOd7Bd8u/2BVfQbV+mDkUjzBpu+hd3wpBfySrvpt0bTlyjQNP8X2hQ/sw9T2kip54tT0BmxJPo9nAmm2sd60JI0+7a+so55vX6GjOEkTpL19DLOB+9dUXly9iqwbbNGl7IycZPTowftGgP7LX37RpDhIihQ3TP764oE/aU1ahuX70CLqtzz5AzO6/8/kX7a8nsbuA2onwpz/yI92Y+QY2c5Ex5Yc0v/fdH+npPZkN8BPsf/d7P9LX0vYDxN0Q0Jn+ycPtOh7VxT0aNyobU7n7LwAPTfsosOUL6pff5tPgm4wDXzA3GANn/tJXvrF/45CD/lq+gAlex1UT5tZ04MZ35iWgbOat5avvpnzxr208+KiXf/3Vq8u/8M/+yctv/PLf7Jdo7Pv5xtoccMwbAfpK0K8fUdOHH+wcIM2XZ36amEZdxxCK4Jsf0S3N6Hroc9DsPAGHnyqTn/oJ9LWzc+V2aozE/+DC2wtdDyoLo6Oy5nLr+kmv+NyOLXPrjMlZT4zFWWczn8YGfLjrXQ/lRvfVeze/QLusVduGwb31R9sXeZ64sYu8O1l4Vf9/IhuAniCFWY1CQIxgQW3AGvC1lT7ks0aN6DbKwlEMBjo6lQBGdGJMiNNdj8cEHn2HPfSCE6eGdn0GNOVXvvSb17Nw+goy5Tv5421AeleOwwhKBKwaRIWZRG/BFZo1LMOgb9tSjq/8dWGJPGmAlzbiUd1MqjGL9gMDHJKBWUfx08rhwQbzShBbRVb4PH22TynGZibZmq8spm1OHoh0MX/tlIz20Ns7XGWfv06Ghx5zopPFMZVd+MNr2jOLaTcd0UddqQ95bNSFq3UmwQkWDUB28EuqDf6T5gfoDdIJ7D66fJUg0+JDX++a4kuPnajrwGlg+z8XZyZX/3aipA1bRAdNsADt7p/OaLaPduFtX6SeHnTqgIqO47sG9/tunDqh2JyGMfo0oXcnW12kAnBM6hZOg51M/kmuIBCv+fDo0b/8I7ntf/kN/vmQ8vUVde6gm5L4Dr7aD9eTAfXScA1OfF6nnjHYT7k+vfqcdqTtJhqX+p7u66AA3j5A1PamzG8VeFrU8Vo95rcf+G0nidLNhCIgKl5kz4ZzTtW0m228sjJtnDbRa2yx7SVz6pS5bFrppN7XeBrPxuGM3ZnUtIG+Jm12pgs9yLLJpAf6YBSv8xJ8wX/v0y/1m7RF+bRv7N8TkuBNUDW+ZtP44tnzBlg2RiQHKbIn6PIEgA7Fz58JXzsEgXyF92o73VY/lzSackvb+GTniANn8fHCX1vlMZsP5B665tL+rT/zRieAYmv1+44rnh1V+ies0DQgjN/1tbtDHk8ov94tfqPTtb2h4U/4rW09/aRdZdA3tMqbDOhH+tbW7HX4QWo6Zs0x7aPo1gOjo32d/4/2kg/IeOngIzzp6eSLL+mbzulJpyf7hBn/YOXu6fGMPRsA/LRP3/EL8xX+9KOzb7D7wusn/eXO6Jc+fx07SfMTmwmIdBZcfu1EPvXazl+cyO/Jt3HAru4CyC6qeOkHh0Jpe+0Vdfmmhd1F574eGz7FTf6rr7JAS8d+8F9l3PnRJ/LItn6yT1+liR7xustLQXnk+92bx2mP9NNnn/YX1bXHB8WN+QYn2qDPc5nnpx8y1uB5ih2h3VSlLfD0lb5je/ppyxOfD8jcGOaxwYy52eCOz/gaU7aetci4ZcdL7O33gZIInnl3Njxpc9Z/rxTa5HnNwVjzRMtcTH++xN9tUqxL+tM7y08zftXzIRf67wnq+VXw6CbG+Dg2ef7i08MHzIkv+mTPvJcGzVhq6zTf/+M7IOT5L2X8ie/kr/4Km158MY2rv70f/7Ppwaeb+OAMJyzw/vY7OJe52IISLc8lcAS0b33qXNd0a5EcNDBz3/rqd8qr0xT5c53rzGeu5VmS1KVM25Pmq5V/wmeXgrRb+vNt5v+/+0u/cPmX//k/dXnz6ss+XQY2xZLGET12rgLDc9YQ/Q/6Bkd8ed4AyHoaP1gwjeKKBx3Uz4ZiYjr+0bYHuhYeOgM0q7vy/ayIsrWPcv2ij2eMjwz14pflt7LJE6PGAC2feWjWE/7Iht0sV87MQXC6Gc/YNEc4XAar99oJrG7k7VsxKWq+OMkbH+Yl88a2f3nBw+/Rf+GP/6Pvz5VXQwXBbV83MB4sEE5JCO97lY8pMQx5g3rCBe7o+yGf0Ok4E4PA3KmLCUCACDemLX9fTdRT6cqZb4DoAI+xTEb9doUEZX00FgPNYww70kzsX6aBmTzGIIx9PDqNTF4xC0DakPt2kjvYToQjPXkTkN3YfKBHQKwjAScwATzLZKbpdLABqN3i8pEQHm8uz/sVb3NqrYO98sPx3jS4z8KVxYYeXTSrW67gRrOemJooOZB6NhI4mcxo3f4hLfSCNB1Jb0D3IKR2+nPkW3QMmnFsr/E04M+9QRvZaYz2dHErL7abQd1J3aYrdyd0glb2zb/2aWXQyBMXNhzTBuITB49p6wYcWCcfgf0sSezUVwFSIfjkBKs7HnC9TjSvsBzOnj+nUjsoZtc+g/kgiwVyxbza289cWBziH/7wECjNRtLnLObR+Z56sqNBaACZcNhLGR0JIsMEQ15P9iKLjfklgFd9rv2QvgkuP1G3k4lvDlEpTTY7uWqf8MHfOACeWoRT63wrkbaQSRC8jr3wh1/buaKDsQpPXZDaZrq1nfTPlezhRyObjvLTzxbQefVrxtjohjk++K7d0V79Nml/AocGcunv8YPxEzoar+QAvLtBSjn+86Qr5W01fcmbeWb0c0iRNqkLb/XrD4XDhmP/+F76iW0EOHjsK1LX+el4HYv/N3iNDPo2nztc17R1eKpzr16pg+fa/OJVzsFH2zsnqY+HqDPuFl8b+JHgrZ9JSRvR7CZVndNLfdaxmv6h0+qonYIQp7fVTXkkmYPM36vv9lnHVHhZXB9AKtkBfntBvm2b/lVvTDRYjH+N/ggF7PxK2/WFTVE253SMXKfSNknSYdZ2gNF/cMjSNnjoBKxOwn1zVp/+JW2BlDY2zdFodnz1UCV3eTYb+9kkxM/jc3uIok6h+dVk8SJzBbns9VVPzmIj9ky+rwmaF8KHjqv5+Ez8JHOQed/nb/Aw5ozRvjqU/oq1jjniZedehxjWSm3MtHrMCebh+TIAH+plUCY1d9HzRYLgJy++c3kdX333yfPLi0+/m7nNE+Cnl08//cwkU58RPIVZT7o97fOhb3N9v+oav6Spr/3sRAfzIdAP1iD29IQXYg+JMt917Q4Dvhl1jz6fNYT/PDVHha5jLH6bmvrBHIiNvfpUNWureUU/OHgwLlWjbcCb8VHeZpDoM2OlKodm/K4+gMgVvRpQBatXynYeAfiCfs1y0uurcd2UzXgtZctnzCoDFaF/Mr8M3WjS8ib569itVTtWWjVzFlBVv4Hfgv6f5W7lzB2Ic4r3KDwrJFdkT9lNN1B7HeVA35/rlZ9p+CTM5bVwpgGbdVcXK+mWFkhPexXgPe0ffPzNT8FKme+zf/vqi8v/8Z/8n11+8Jv/KoWLY1wHKb6iT0paWD1mM2je/qRxo3ln52fjqO3mj5H2JnI24KeHdXv8dXREp+9cPkdgjIAtB8bC/sZV23vQtj14ZAzMOhGfjdgzLUCHh/vOx9qP1rXfkommPGuzWZddDsVtAMSTlWuTHH7aAV8gv3rxozk4nvhMuTFENv7mO3mXeA2fygxf9JUn/1/+E//Y+1VIIajSuTsFtYj0O5BjaJNYd79xsKAkX+xOfG1kcxO0TGocYwKB1GpU8vNu+zhmhDdN8ZdfjfFj3jaiSpoIgleDhthJXUwYCsHvnPSOHIbNBBC9jBe8KyflM7lMcKDxAH9pZXaS2kU2IAvN2sUu1glJOHYBdRLxJJMuyerQ1Smiq69QRT/XLLbLF689XQUWHZPfBEEZBGHIMoJZDixQ6glGP6C4vLLjez32pnsD1NjBpDMnJnO6RSZZ2qhf4OLu1RwnMb7irY5nREefnfzpiGbu0Sk05NGYXjYC9FW/k3A3KymbJz0zwToxq+CAH39jjxTXp/peaGS6OpBTN/zG3n5dma7K6ehkrgtW2gjfK1mgAWLwLV54ofcL1vPING3t6dEsvvrH5uUV+thGOV3R+HES30RgovEqhHeu2RXeLvT17qQBmgYexwaA7Hmn2HcYC0rjPylnn+1/QeYuLtMXM4For3rl+ArutHXslQkhC+X000wobX/wPYV5X5UyLuMnApVOHumHwYlNQm8I8CETqVcf8NQefSYQWzmCS+86v8yCb4H2OZ/pG0HKTCTk9wQ+YEwCtPSbvpsJsDI69NLHQZsg/VFPLenXzQEeoZkNx/gTPvrF/CNfXkE05so/5ca99MpwWAAXuJs86QnHUwOL9gKabYeF1Xu+LYvdpo/Hxj1cSB4PoIzNt530D1nS87h4Aa+9wwXo9o5PIfU9SY6+Fkq2Kd+kti36hX/hJdB1er2vbcFxCNL5kI3KY+zZr5sNLXnbF3QxIxvPxgcYOTMfwRtbjf7Xduu/3LVXv2mvOqROyYxjwbHx52BDHT90aGRaAaO/D+bGdkn7rFODwXAuz7YHZv5L2geU2Z/+/AcbXw6Bd2nD2FheO+Hfp0Pp565N8afaOX6xj8uhelJcv+d/0eVl8i/Jf/PV5TG+Gfc2GL6V4/HHTxNwOL12cua1V4cHH9fe9GAv39YIHFrthsu74JrhRF/fOcH36+F+MJK2DkvMDX7sUcDuCx1sAL6TIN28+j72fPLZ9+KPzy7PPp0nAOWTy0DWrx+HFjPzWNeoyBUA0E1DzTHnsQm62ZQuSqxw+OHWL9ARtLR1a7/Yjvzw7nxIjr9BLJ/GBHSIPg59Kq79F7+K/JmTx3eLh3XKyKw+Sa8fg8oIyTXQLw4yfKYfSo8XSP9HnMSUTxOLjdG2efjy49YE6IDHzDnq2oaKGV1HwkOfBlM+flx02aNu4apfYNvhvvqD+w1A762XjiMmECykYLnhg55d3V3o5j5zzsK5vrz9O+wBpp7tb7rDW12bry7TJxgsr+FLn9XswEtPGa/mHFPg11nT/+yf+pOXv/dLf/P6PfTt7TA2nma+PHjmj9XNTfrJOsbHd100NzQ+Kn20jq0cNlv/dt6zdq2Ndy6WRl9fOgCOSxme24pp19hAPR6Cap+fMw4+zUZ/8RaXTPjkL0+OSObqDk+dO+X7CmNSDjE8KS9kbYIrD884l7cBoPlLm/hDrvWHPrfDrbEtXd1tdBwAahu5ythoY5dH/9V//x9rm1XajVvg+w4+xdNDHKW7fXpFU6dm7vA9fl3DuZfhIWAaqIkxhP8FQ7ngUHIV0mTO4wTYIEbP2O1cYDDGCcjsI1CTZJQng9MygHTll24mKXwOFa5OQSd4XRCjxxqkP2WdcoZ/8omAax7VKusJv01QAiLBcl8fSbv7mk90miCbLjZEgvS0Nbw7Keeio2BrvpEldgtiNya5c1xJpzIWvU7oLTsmCPbKItBgOqCtbPXD7GC1STt62hq8oTU4JgDyXbB4TGA4j9AMELbTp36pUBsFpuwCr2AiSMBhoyUo7Cf24bdtJk67znFu7Z7d+wxiJ1Z0cRpIn/ZL+FjIlv8EqRNQmai8y+mEmA400i8WDrrRdTY0s+hS+cuvvE+uD4/35mrK9ItTITTpH6dkIQm9gG18kr0FuGxPlgHy+k3ancWdvS2owCsZBkxPSfCNDgIwOo+wGZACcnq1DQLG1NO3/RbMnXS008TQBfQIFMjQTjh0aX3siH8kddBusCUAAfDoxQ7NRwh+Uah117GX+gnOOr0Whk8CmIiAq497Atrxk0krOvYbPo5gXB+yI33goa2v6rP6sZ5i6+OVhmzEKp/M9A2fZ3c22TrfZNVFAp/Q78Jev9HW6G7qb9BWHaef8P8kY3422IJ6JcREV30ph1b3APXpk/ZDqvDgK2SYKBscVf5tMpzgzvhyOmsRyJ/+TCAmDVe/kKFNH30yk7meNk4Ene4dg/RvjXGeOYeeVStl+GASnNqZKtpQfWaR8EFKY2o/jKkvnaD1szw4px35TxPCf/qigfjRrt4Lo/f6hX7zSppAnBwnwjtX7EZonkClP0JdXcmKHP3vfXcbwxnX47P1qdTzixFrvOBhXkh98PU5PXwlI/v7ICigVxvBUin3OpOcNv7wh5+n7HGfOj2LPBCv6qU/+Cb6F93ATtu1qbaPHr4i2Qnz00+/c/k6wfzL6Mqugm6/rBrE0iUynwAqnI1dOhrvDgbc9X/bmzZ0vg0Nm2sPXiuX3bTXk0ygHP7Us38LQzdtVj6nzrqSr6Q6OsmrG9+YPt5gTvlePUw40qjHw3QVgibLd/i0YwojaXwYbjfHx05m8YbvyAZ47P3M6wYz8BYPzj3uuQ5sno5Afmii4TE22uMn/Km/5dHWTw95Ww4G77Bn71MOpIaN/yAcdSec1o2oK5zl7x3NbYNwA/WLg660R3pjk9Xd1f5IOZC/pYe2Y+wQsnzHv2JDE2K4D8cBdLupWPy9R5T/D4ZDO7Zm+8EByFevtjBVN716u+bp0rTDmORpsrTW2YrKPO/Xgf/6X/hzfdr1PjGV+SCO33XNONkYAZ18N565zDXyxijP9RofXat97qwrDtrXY60peGx7GgPkzyFqn1amXt3iGeNg5ZR3Lry6PlT2fFGNtwIcEoDbGA/f4PrCAWVtezS11jx+7AcJMzdkrpz1nq1n/uvYZ7bwMm8ynrc0FMB9/SrBffBWJ3GGdbQ2Tlnn38hSLg20hw5iNnc2aT+krfgs3j5lePRP/Hv/2HvBrAoEEPteZZTwXe8W3k4mMTBh/YlrhG2cSW2DwRmwa9Qpi+sYqLl6whIegJwGHhocg4hmQlIFwSqJXxuUSbdlSe8ps9c/TLhrAMELnAa4NSSnHIOsTvgBeOjoJW0RsGh99fLLY7Mz06rJ3aqv857bqekYbT5s4PTG4ocX3MpAE2gbo6d35MMkHWbx4NDaNQt7d7bRmy0EAvMDP3GUOKSL/donh936CkA2SrF0ncbFubuwcLkD38Iu8NA2l/4USK/T9VES+2TDMwHL2H5ez4qOkTd80oaUffri07bNBmS+WuuT2lwZfuzLOBZyIAjVjgliH4V+vsaxXy0XpZuOvU08gvK+5hD5dAXq2RdvMsiii7xgS7tHn9mN6x+++iJBzfNnsV0QTFrjx+nL6vW+g+erBHjM6UOEX760CbVZ01fz+ov2eaLVdHTgT0AfyT977l3ep/2+Xjo1oAtvfmMC04+1f/TTDu8bKwNkKUc3+QnAO+ZiUzr7ALanNA2cgrN2m2+3uo0f46Ynimn7BJmjL8BXGm35pK0muXhnJ44Uty9rj/hng0p9GTyTJP6m1f3dAn1joiKHCObs2I7/1HcTpMCZYGx8QJPbR2kbuXx4Fj8nQ7FLNn101HY8pa82Cx+2MKbqs6Hnc8ULjs1KdTxo1u/k0fiWJWV8w/fQ169Ca5w7QYZnI09fvtWNVfh5BUh74HoveX/2f18vivXal06cH8e3ZlPPmdgiChxtnkOS2F+35+5k2WbJpR89ZibEPIKQfhYYbXRC7Kmr9rWP4KZMe+g5m6c58bJRYB++B18behKUS7ssKp3Joo8+9vkHbTP22WnHl/nAk55H3YjHNykefO9X9+lZ7mQbE/hY0DDqwpl82EUH33o1j+qNpzS78pnAUwfzj6C+Pp7xrr02FHT56KPYLH3xyYvvXJ4laPf+NrnPvQYT+/LLJ+HvnW7++d3vfKf6sxXoxls+tiCQvT2R62s9aSPb4TPzFApzlRl+smw040edPk5NZNa/lExFgb0W1C9s+blsoXy+he4G5p6RCWZjOHy3bPngVJ+8sSzUB93hHHRsN5vr0Bx1xhguERc5Mx72Gvr+f9zBwThlUJTPfeQsLD1Y+Zu+h7O86lN843h1+d15AyUtT/5adsKzuZHXVv/AtBye3DdpPsTn2/QA5zqgfnG2zr0BubpjzG2ADrQf3NPRdkAbpu/hmANmAznjUb2/iQNkg3fwBKvT8B3/Ho8YXSKRalec1WPWj+FTjab4psdRt/2HH9g6ZXQ0nXydee/v/LW/fPmz/+d/tnj7JBlTc5xDSvNR57HOVzOe+YEyl7wPovfJf8D8bq1+lTx55uzVCYxOEqN/D4iPNoBd0/FdOnLBmY8yc13njwPOOo09rDuzlsv73Kw6a4yno2KCjcF2TS1deBnH9CBHTGMukn718qbfgtfmZi0fmern1aCxM4bw+Yg1QPyu3fQi97rZeetLU+IH/7X/0L8hLGfH1VcpwuXpsygYx/IaAyUZYx67ZlLlOskTkKJcc4rpAhZFOBY6k6ggvd9iECkMNvCoX9FloSA3Tb82xmTurnMGf53KcCBnHj+r283JLNqTdtUA0VGjQ5Ky0Xm+hzj6hZnFVh1Z5axNuTzu9VWCgsj+kMjHgqJ0WhaYTrj9j/FppUNmQkHbkxkLeBYfCzRH1WGVEzvNrowTpU0HA4FUO0dAEt3H7WbA+oCm11FsMvAQ8O0n6Nue4HTQ577fyoFOG+eU7PaaSk/2wp9ugm7iF9ekRH99Bodd6aAvBbUNpCLfyb6+2qcbnAnv3QwIxIPAKOXtlJHi6gQz+qEBYGxgsJDrpM37/YAucK99F6CPslcv/bjWuwkOU699gnAfrPOOv+Dfj9nQdb72zYd953S/ELs5eXiV//yC7Zt37y/f/+KLymqgcNi8p/Mh7uQSfTbgkmcX/eR9YzrAt2lzp6Nx5L4+6IPz+rfiUy6Q56vzXdrHmGP/0HfjGbq+vxsv6OO+yOhXC4bF+KfNn9pMMAm21jZ4QBLU4jULn/6deoEsX7Ah1Z63b22GfLtHJjE44a19PR1OH5HjxHiCsOkbOut/v2VhvNBt+W/7869yuSgfEwC2v+N7ffqS+gaFTBJE7Uc7E+SxyccgsrXNqzkfZc55lPbww/YHP85Yx4S+zGvDbkFUz8ek0aPBc9/J7qJ7+IV+gAO0ZZ5IzqbEJqnfnhIawTrbxeSXF5++6NcWeoTd+dB4iO+wqTFBVvssPI37r6PL0wSuvg3FI95C+Fvs8H/Bl9Mn76LHR8HxNYIWMd9yYnwIkj//4qvLZwl40fEJMmwQzTrG9rzbPe+lR7jmhfcsNPpRO58eOHTWH2xHZ7palPCJ19Y/LLgC9trysQ3TzMvkuho4h24/L2BBtmn+5OPoHRp17KobKSPNNuYp9DZhuh+CNui/PoE55i+VdEgnN6PPHqe/+Xz7JvzqaxGvKYM//idjFDY49hfm9VEupQ5O8V0Hn9JN2QDKG4wWAzc5A/IubT7DGU/6Q/eV7Wp7D6EP6o/g/J7X0DysA00FpbRw+jd9wI4Ptfwwv/u2nOs2D+Svcqp/ZFTawOKd8cHmPwSDo1PB6PG70W9ZCpt23cutvzR1K1sfXTjTgXtZ5/qVs2Vrr60/81V2T9vN5JFXfo8DbvhnHi0qkDifZZj8grWZX7c/otfyOesESzGegP7SKS2+QFKudkv+gT/QJ7flO/hzTf6mkHVrBunQvMua+fd+8W9c/sV/5k9mPF8uX2YeBfsL0qvP8jP/+GC1YnHCD3/4w85Vc9A2r6cGceYN83MEiem6vjZ2IJj+ngA7CNhAX/xzex1mr8or/viGPNj4CQ6+a0t5fOB3rlQekfjPK9bH52XyT73LuoOuc3F0Egd5qujD0CuvfGOrzrOx4doCvnRfBw99ks27PHmghznOk0l2Us4WysVYeNB/1kxr+XyF8aP/5n/k3/ie0Pyrwdy8w/nkrtFdWAVuYSoIY9B+QPcwmDsgdBs5k6+OmHpXg8VI4Su7G4nNygMN2Ib1Cq7THGkBYJ0/fNZglZO7x7UWmQZJMbw7iJp1sm42PFbvBEP33INnkW9Ap6xGeHd5niDl+VPfr87Y5As6pk2+eYguY5NxBrr4teR+xVwWRhsezkgfAbfvaYaDjj1tmix6gj0LaZ8MRL6Otwijnc3CBp+C8HR6ZOk8WtJb4MZC9BOYtnXRs4E5WwTHibJTQe+lkr1PYQQ59Flb1dbHIHmSBV3/+GrKCQ7xHSeFt8AnOLAAqU4fe/XpQYI0PjD8px+A1ysA2/ONBgRHW3cwrR9pA3kziAxQmzmTk/Hu9yhmY+LRfnfbKdd92q+dkdyJwxyERT843iA0dk79y1dvLl+kz9bvZgx4MjPv1HXSOKC2TDvYdwIifne7C9bop47e3TSFJx42PvrHuPDBOv2tzepd5MMz0QBtpj98kzFz06snA8ksX7B9sbziCR1LYMfgfPc1vn5jwFfC8qn4cWiR8zW4UaP6ex1EAG2iELQK2J24X30k/YOlMeQ1lT4xCE/vJRpjqujbvgw+3m8y/m0AnA4bp/Ty/jPttddnJ9iJvL5mkTI89Fm87vLMUxRtiF/5hiPn2n21KGP0pfHFZ/LP5wcgeuqgD9iUrfZgQxmfrXxtS9v76k4C5n7bUcp+5Hs/UhzyfaCRrcjUT+8SkD377ncvj7Kh8kTQ25s2UF59I0tQb4GyebIANLANDr7apMHk7gYlYmof49yonlPfIPm1MiAZe8BVDlfh9DtvPPKlDp/YB2/9qI3tp9LkCu8ZWwdVWGgjnugVGvNw5h3u4BlUhyrYVCzofca3MVY5heGHh7aQM0ThZQ4JLmh9yvuXOxtXJ5VJbLu8+uzbZZqTPso30BhaaboMT1DdJcp3NoeZMZXc4ODR9h90ZxiupM0F4ILqXtmH/Q76M58tX5q9A+2Xv9HmErTdQ8bNwuCRN3j+Xztd5Se7cqavQ0FO8ZbHQ10Wbro8TF+Br5AlvfJqw1tbBqTJX/qbDbbfl/+W3+512Kb31Sd4rvUdsLot3eYXZ2nu+W/Z+X6GD+EvnNNbD+55fEhPsPJutd+kXVj/APc8Zt5OWfxgfH+gaOkPOLPlmfHe/MkufOiW3mtgZXGxe/nt+aMMKL/WHXe8yeyBSNYb/oLCB9vFjj/4jV+//B//l//zDMXX12+uOcL/Kz/zJFk4zutN4ob5CnFzrLa41r8hdi0J7cRGsVHWBPVozIONjXKXn98FucWt1gf50qeMfHP0PJWY1/zO9bmF58hXjqe1UYwlBrA+ipXEdo3jYge01nN8lxfZXvfxNLlB+SHbfOrgdeVqn/gI7Hztgv911kzxJSRrjPXV+nOlLc1h26Stg9MGa+HB67/1H/03vhe8qUw2jfO/Lrn1N2UNSIQ2AN5//vgJpSdY0THL2F8fO2qgPMnHBqAdKUiwgQi0Q703BiewSo+8CZb7wyPvpxEaaMEemLIudBqSS2cqK+SurIF70pzpSYJhwwON97p1im960NkMbwH/9PnTbH5GBx0TO7Wd9GcQg24et5CjI7ye8aaXr28TDDnxm+o5cbf+JFke20a7stX39evsEIPToD/5acHaIkHLYU+nj2sbzgODDbvgK6dj6jgaJvKcX995hA/IJwcfMthCewSx84FswXQcO87I/vg6daUr/Ve+SwDoBJIOgiu+UdsET9BsIhGoCQyvQVB487c0KvjanbYEXx3e+kS6gZtgOXwsJrF6Tybp84mvpY0P9QOjDJcg0WdW9KNBV1sozX9ewbIBcxor0Jp+mxNqJ7m1c+xbmwU6oILjNZ/trw7M1Nl5031eh8t4CU/dySecyvYp0eKnnN4+eOybfpR5RYK94e9kNnk29bRnXm3RDvpIR4UCe4+cF+2r8aN5d9lE1bEV/O1z+st/8VWC/jSpYyf9yac7TZZe0J/NA1lBehtb6cOM5L5msSf4bJIWR1ePEuddZ6fzXsmwzn/kMzPpf2WCeGOsbUuaLv0cS9Isr38E6MalV8vYuDZN+3zzibtN0nci3+t+aXJ0nFdkTLKe0HWWCV7HfvR/Hf3IswHtB8RD07ksbdXOGQNt7tg6f+6gVoyNh5f+M3QYfSZ8GMZgXxNMmbZh1o10AnVjk41WJ3Ir6vivARjaVUC+lUcfkHfQXSeKptOXuUWz6uSCpwouG7HNtoP8I3FAeJYVORnD9f3wD1O8/BfNw+CmW3nkn3KtrYAW3erpbH8ijUyNcTCAbg4WasPlW5lzlbLjOXY/6rs5SF2zcIhd3q4j0XRLp65208jiW39ggOE/tj/mq5YMzULVCZzLCi3337TRfzf9H8KWbZvLC83Bo3/BUb53ePzmQCrc67DyZg7iAwftQbL4c595anHct+5cPnPlTecz/vA5ylL9kM9c62sPAZ6WhM7/w+aO7xEbNP1Q/uIM/tkmoyu4pwODP/QzTh/Wb/pDtEB+5W5+yxZWxpZtHux9YfHueYArrvpJFe7xwD2PvZdHLmNmNrSzHtx4j5/LzXAMXn3H/DV1LT2NEWNmobXBaR/DHfSxbRiuXuCs263M/7P2KRfHtDdT72GAV3W+/J3fvPyp/80/eXn75Q/m0EZ9Y6uZf9F1/a9MhyWzLrjosWkgP2+fBDW0t/zEjYBs5S7tmvVUeuymjNyhnXUYLR5rs5W38wjcHkYGpMUpfdL8yfDZMVZ+kREOB585mB1Z8wTDZqSHq7EbfLKtWdNF/rv1L3w4KRgb08O6l7wnvHiLAcQCZKwN0G07wcYW8xsg4f/f/Y/9W99nfevprMaQZ2exabANd/rQyb5Gj9ppq58ItzBPgymYICpCEXNUk73AS6c63Qb98GAMKlhgTMalTA1FXv/XeZEbg64RKV84FGOI7UiG6A+UlO5dTxVBTwLTlgYUwXnHwaKHE9V9lcOg8vrIZ59mA/DC13dGrxiwr96YrMO/urjSJnLp3x/sqs6cPDzTTsFG0GqDnuytfgxztIMtOa1FQEvXPvR26umROifB22tFr/0OQHWZoCf/hdsEWdoncJh3aUcKPhHUi219BR9X9N6yYKYbhSBaWPSzQFFbWnj831cKQt/HTbRMuoHQEeT2tyG0gQMn7wOGgjwnuGxUfWMILewCz6ZhM6fh6ZuUTVAidpzNhaHTD1Wyg7OB1M0m0eDxK8RP+7oPRj1tjqL499dfYwcn1fNjXH6rwHvdX1++evP15YtX7w7fEODPLjiNqM3ZG+gPefVOwX3zCPtr6xOP3dg2k5JHjny2m2CvhjkFz8Vn+IF+8Hj21WtfvTknzywqgPVrpPXz7as0wIeQtfNt/JXO+kNAyzZo9c36+PPQ+yrUCeT0h88khGf0+CLj93Xwve7Tk4u2NboG73HyaWAs+rgfYCKDX/rKzd/zIz9a/uwh4P/ud793+TrjXF+ajPza5Xe+9736JH/lf77CEO8J/GbjjR6U13HvODnS9fm0gf/zOz7I5mDqNGnGB0DjkidXm5c3GD5jF7Dv2Kai/Sa9/JbXwtIsrExwxTO5HWCsnVCuAHf5L8hrz8rcej6cxPjeAWc6sLjuLlCcXIu5NMtn5+MBdMo2PQtZcyeeC9plfjDDymFdmqQzwgYnhVdZh+xvgvYZifhM+x/KNk5n3uh8mevMS6pP6yAG9g5HevEf0OB1suXCGaf6HPkP8f4QVJf+P7hjm8G/p9my1WN1dW3b937GEST/rv1y8HWd6za999rsbOvgH6oPBK3tOfjstbyLcpSBB+XNo5/27SYuLWk9MI5hKi4fZelnsHIGbm1fuNXdcM96nNPgzO8e774cKNv6D8G5/h7nQ/wWtm4BzpnXgPTZTh+mSaL9s/kPyWN7fbs8jJ+uS0n3OvFeemXDb3SAMnXTN2DlDc6NDkz5XDdeh86BndcXJn4TIx2xUQD+3HNFhPIvf/g7l3/mf/k/v7z7/PtZq4KHXcodr20bxXjmenEHvc464T+6jE5oeuhFBpqsQw5mdo1vTBocspfeeFYm8O7hl/XMoVJ4iO82uF86ATTomhkk3xa4gbcyl5go6Nc4ZmHb5A4qPzIcoDmQbVtThsfY73glvjTaPW0Ha/9a1eFQ6MK9vMUVoHFf72LttEOjAqsHHmTKkwnv0X//P/nvyKZlTl37dWoBwavAa4TenAU0HzXgC04xEfwITnSMBvb95cOpGgSHtrkQ2yQ4oWVojd0L6DgLGtwJXNOZwUNPDhV0OA00gpFWTxc+E6hr/BhWIO1XMO0m7bje9lUFr2UcJ+jB8W0TLh9G6wcFQ2MVDadgHI4TsQJY31rTk1rOkvY60fSoml6wfVsG52Izerr3agA1j4zmveJpszaR1XxJ4Au6BeGRk3bkX+w1r2W0L1JXO8bx9mtIQU+V6JL+Y2O4dSR9S6c66sEjgtF1AEXzNGd2nymnozvb2BBVyVzDf3xC0AtvnDblQfHtSH6CXECOZD7ol91ubN1T5NjRRoH9BeThFLmCu3FazdffdO8rFIeuTn1tALQhiN1c9HWHyBbw68t1arb0g0Jf9IMxQc8wefkmkg57mDy1O1W5Yo9sAPhMP7wYHfuVtxoYBO+7G2jdpbdsfEyZ0+YXn3qFa07tSVLvg8Xa5XUfG6b9WkaDfj4Ib/AalLcTaiflX7zNxOAEPZcPDtvQ/N7f83vbJrTf/e53mqYz2/hp+o673C+Pw5utg2cDyo7zAXXYfC//R54nQdv3dGNz7SSr4+biZD6+yDjam3/8r2kZBi33ubd4UuXrAvgv3JdNPvosr4MH6eqqU2DpwNLqY/CQ13FH27Gi7ujvQbsCPBd619KvzOUPqk9TaD4cnH4IzrxX1qbBh9q3sLQLTfO9w77y/FC6fO54XGUZjvrtKAMrr8VNrhxjeuqWL7v5teqVCTqD453bylGjPKX5mwW7faA+f517SvNQTzLQpuqA4CRdUcqSmHrlKuDkv6S3f6Xv+1f/ndsrPZtBLB+Wb3qh7cbzxLdtyX3L266DZvObBvIty7+haa2Kqb/+P3xKl7rqqHjYJH3UHfAN/oEtc9+y0p/owLblinPA0t/74z3fGx764XErN15u5UMz+AvKHBzeywHSW/4hOON+CO5tAaSVn3U/p8Hmz2Uf0mNxznVnug/JX6gOx5zWADl/LVua34VWGTxy3c1lAMXyMA/0fqoD+D7UT37Ss2EbuOFMcDz1D9u7Zfew+AttXy50q/PClAU/LL/68ovL//5/8T+9vP7tfzWxiEPTtDExhPVnx27Xx84hs/FBf9Np9NmT/tan1LotvlA2fjpzgXXXHY3PVaHvBiq8zE10hrOfc6P2Pl1HJ/iXFuf0gC8IE/PMJgOOcmutBjrYxm/rFqQF3tqGX99EaHvGltdg/JCLh7iW/N2A4Flcm5awdsgHD6ys1W/scOO/+kycMkBW7//D//S/+31/ICqVAi/37jCDsI0vYgk4Hmc+OvZRlI4h+4uFCdb6Dnzw1Y1ggeV0yHZGOE0+/JThC9cV5HToOjVDhV+CvH5uIO2BImCzc5sPE84HASvraNw4joBNsJYdGmcJD8FijZI7/k50nfqTJJhtOqp54iDRgRRLa09PUqObqu7aYgO6CFDp+1XKtNJS3ScpnCXpvs8cmbXdmKE6yOuMvqscG9Dz2fMXCUKPb3s56skEY8t5r9nA5xxpROrTpuDRRfteJfj0OQc4bSPeuT9JO6RtVNKqGhJNZXWwxVbB66Yhf+7ejxZ0q6dz320Ont7zLSV9Dy7Br0CywTHbBtD6LAE8dv/i1TgxV9Uv3gcEHjt9lSC5G6PQzAASIA9vp8Mvnvmu3eiav37zSoPW4wOsabeTaJ/VeJSO0Y8+IP0y6S/ffZTJZr7PngXTffUXNuBP2tON4fNPx86h6287ZAD3yU9oGqCnFc/iX/MKSXCOAY7GE5Af+9Efqz/0g0loQ9EP1Ubu86efzrvjAvLwYs9PP/us7waaNGwg+IHJXUCfBkZGBKcl7OFan64t1bDzAerR16drIbfUx++7OCxRYKn4Z4WQCye0Hc9BEOwMn/xt/+lvlckpL03KXIja13BgX3HtN29PLfTLocbIrWKDh2ZkwIkfJlHegeV1Bvyu8gOrj/tscGZ8rUR6nflsenC+CVv/IR22bOFcB8wD/ildnRakXfc8rrqf6q66IT/xMDL1gYotLsXx37mteGW2uuav/K/vlKs/2wDvATXmvvWvq86xLyjvXGdZVTb9uvjloShVPTQYjOpIwllyebk3c+haeqU3eChvoLiZD9z5Ittt/T3+Me18gx4oc2kzEDTL69NrGVkpu+ebVK6DOUiya0c9/6G8ysDn/HTp4AeuuLXlQ/p7XZvvRV7Ki1SUQnFSeM//nAdspsx1SH/Ap5AK8wMfbJZOaI428n5QHtG99QeM/eh8rIMnGPwbLjjn7/Hv4Z52+2rL0Z/H+pkfnN+N/9bjuX61+O73ssHWTx0vXttGr8Murlrk4LfX5hcW15WKa980fwdn2t7lm9s65TOe78EGYNt3b78zbBke6zNLM1VTPhvu1LF70kv3NuuqNxn+6f/NP3n56jd+tYeS4iZ8rPfLF2xgK+/Qdn2ocVjoPPXuoZX40CFxeKsXG/RgK77Ww8fQhW3v8wr06ANPeX/oNQn1ZAr+8doy8skD1mxXvzHtY4ecDirFbvNa6q55YoGXfqPHeKl87Zq4ce0lvzLc0ZK7MvCEq1zs5E4XQb/XL22oPb1Xht6FPzjrvDrtBab9Phg8n5d79N/7T/zb3wtmYrVOoktMsJ2JBlNUcMSwy8grNF7r6LoQ5wqveRc3+X0UEdO3fAe/IE7AIxDTUGUa7urGIx3qF3Kdsvf0koFzCXTBbibmF2y9fuFT39lZvYlF04QGfMFpsPv17IS0iz7U1g6vUMz3+KfTO4U5xecAYQA9uD597p217QQfGg2b0gtSBJT7jSo6E7gJArWjQVUMwWEJXj50qP0OXmzRDk8bDVlB7ecvE9yGWT/7QD/2DawNBKMCUcV91SSbI3js4Q72xEWOLk6y/RLu6/D37Us+WOczCB5n9Zt/gqevOViGSP2AXmhtOmZgCUqnv5R5oiJIN2gsavDp5kd0vnbS8DgOliD7i2xKDJbvffbpxVd1tt/TXpfPXPhxqO7Aj0GJ3+/5sR+rLvqX3Dakgzp57Uz5uz5Jenz5bgbCq/jo8wTwfc0oyO8fzyfwtZmN9dO2sY/4Iqi+FV71+drWay924kKnsUEDIb7tTxqv2HV8cgcfDzomw1wR2I3Wte+SD3n5q05xigbf1bz/ijH/y9O7OIeD1Q7gYDLjcHDJm/LUtDz46WN6gyRHVmA3ERvwk+M+uhw8lEyyUBm9B1IuMNIGdmhRkA/Sgnz1dT/ktTqK0ql2wzNta3ntMf69+i+MjQ8e4bftULbpq20C+BfPgA3OTf7YqumDDkgvvfRZ/jldnie6B3X+S1Z7eENl1S8eylo4t+cMLWdIsnDlO8Ol9dDhtB35tzqddYFUDCvFHaDX7cMW7VHoNhILVDjbtMCZ0V+xBsjugnqkp15u5iDjrDoqjSN2OFQRc2kKQbKtl8YPFzTndgXK/9AXXOvL/yEuWNzqePBcULb0yjtfHmWVnb8PtXVpCgnky9NYy43NVIdbJuwb3lmP8s8Ms/CAHzh4ncurz11ec4frhwFOZyby7ujvofXG4JEGi+/ONgt8o+M/5b6dq2XF2fVt+vsMZ1e6r0O7ZWfZZ7zKOsru+8klvXgLm14ccB7nZ7qF+zw48znDfR6c6WuzGEuRp/XGCKDBt9Ge6RfH/Yqd+nP5wowzvnfSNdfOfUDd0tzkyN/s447PPZ78loFz2jwnp3lnvKb11ZGeYP3t5U/9yf/d5bf/3t++vPGWiHmjNrKuTnBvjfZkXAz38NRcfdqZcjh4in3EYd54wMOT9H0jBKBjG5sFceL46HGAGpy+5qs+PP1a7tazgWt9bQGd4J4bOdxdPDjiIU/qxUh+pV9b1bnTPawqJ1oFf2iWlhx4Ng/iox4yp+zVK58dnCcEcNUztFB16dQt/aZ304APPHo37kq6fREcB97S/QyADUA7ypXKfccJQhsZBzaRN3iK8Olwu70mmn8lINa4pK0VAijBU99lzt+80jGBNp42BZSkLOW9W91v/UidCcYHJjlNT3fhN0iYDz36JUWGnPfJPXHgeE5xn2Uim0HuJPlNP9ToFZUJUD0tmJ+VF7wEKR3+8UdOhud9Lo5k8vY6yP4Km884aJ8PX/pFx1fh9zJ83WO+MUboBbRs5PUeU6+2a1esHgf0ROB9T/znw5mz24Pjzi5siSc7Cv4fC6a1O2nfdCNgp5f2UR2djtRud+W+QrC2zgZJANTXQSLDNzrB++w7n/V02lahry7Bffb84tcq0dtZo+Wo3SFGd++XcW72Vs4J+4qUkrQ7LDpgZ7NAs/RTJMyJ0eEH2pF8zFmebtW7d33tKY3SFgxt+MG1MGkfvnwL9FWgANowv6aHs0x8Q1Xy9ePw4vxgbGbS2QE4ZcO8mjVQoU5J8h++Q7MBr4lh6pLJjSQQPugsjOjomXz1BFZP7Shdk8hxz3/aOKDepX/YxR87HrX9h7BmmZK2s5omY8NDBLZuLU9ZSqc8kNHXmi4S6kozldsVCy0nPjh4Fjd+pPzathOszIXBYcUDjjzYtu4GYGF5j+8M5d5bJ39whHPVq/PEDR/upkFzkywszsoDSwPO5Xs/w5V/buf6lp8MuXLuYcuvdUfQMD5/4k/pbKD6lzIHERpzjwekJvtQ39WvfhkEtIs2J3etrps+0OkA9OVQ8lvduW0rY/WaMRZ92eLAK37mCIDjbNAj79CrUg4dipP6s4y9V/+kt/+ndPD3vmlj6Uy/aXDGP+MsbFvAA9psAKYu+ThA646N1wR8WnXw7d8BxxOAlXvjOXwG+P03N8WlKerDsrPugF616cHbtXgLi3/Pc3ltPbinBea5G+9ZL2eiuIfpJzC4w+dD/M/1C+3fwOKAxVuaLQPKzjRA3Zn3ufxD8A+rB+t/C7e0+0NdHSZtekH9A5xcm1+Qb/mRPteeafcuZTxd6/x38Fhgm6mH9802LO3Clu0F6l8d29b6GcP39dL92t9j7DsQ/cVf/BuXP/1//ucu77566Xl51p/BpwewHi0vPN4mZhJ30EGsCBqrif3Cz9N7cWS/FvtYkzIjFHf0Y9eJO202xLCNu8IDVMfw96TBq8rq0K7MjbNAfap6zhetuNCLj4Ja2HbjIe2iHx36m0Bprjxe2tF2JsZlhb51UF3mNN+YosPz402FDfBbjiKqwHcAqFya3C+++MKJcXmI18TM+CxIokfz6H/wn/53O4vph2MZNa7STrDD2WBaAB3c3BPUakEALg2+jnSBrW/sePto3sFOs/rNOwxlPtPH+PmWlO6+Uu4XIXeHMkZIo7QpacF+v/6uehyvvSQwderK6NktXF6ngT5dTgwHE4Q6IdaRNXqCe0GTd7+cmDtRDqO+Q6VOpzFsd2PRiL28vvEoPB4/jaHfYpxAWzAdDK9vPO3nBB4nOPc0xM7qaYLmBMTZuHz2ne/WefDybUD0FIALtOnRgCl3r4LoSI+kvpOAHD/ADgLhfe2oj5FTZjPWd+FjB40lC3TARNg6cO3W8h3s7pHZdCsmfeRrc50aUM4hyd0y+Tp8YHkuL/mFa1n/W9kPoVxOeGTgfeZ31qWluSuH574ikfCHh229wU03+s5d0dGU6rin6uwzGk17+4RrpNfXDgaVceM7cNPrYZB6g7RPUcrbphMP/n2FlM1p/E3WGZZmyz+ky32Z5LJRrl4WRlP5p3zrms+YAMVd4kADp4NmYWWt3NKkaMvBPZ8roIltz3XS+n95ua9NN3+GpeXx/P6aP9Ln/Bmu9dKZMxYPSF/xW65BD/t56RfYRv3C0K/Mh3qTeqNc3IHyHGdpfuXc5OXKfHOWDWB3sxwdtoY9gMVuC9l2ad2rSf6Vf/7YEZx1At2EHzp0iVJ98CyfXGhueg6P6xzS8XWMsZRb4K4yrDpHeu9ry64ZB7+FK10gElI/6W1L00WJjA7dm26KoeAL1J37Fey9lkSbv7MOD+an1vPXm88KhLT3nt/ykL+VHff+f8O5wnGyfuaxaSBdmrM9A6PHjKU4wjUPznj//8CVrlf6jl0/wGPwBndOdJU1W7inWbsvnPvh2/mf9PkATstq0+BInhRY/KtvJX+uX1C2uO6bVv4h/AV4O77OeFd+uaxXW7f3lXGWs6Cs9NK51DR9wl1a6c2fy8HeAR26bqZsbD5jaPwarYD3oY3Gv6dt93yHz9DsV5Oe66/j5biAA9vvf/+Hlz/35/4fl7/7C3/18sk7gS69hmb76KuX8xs4u06LlwTA4kV4jxOjuYtX0NNPDKSsr43nUrYXevWCfq8tO2hIcXFD1M8hwBM8r8zaKHfxamVGNTw2yBariSHlfaMO/fwuUenxOnh6KmBcqIc7B+nH04zIcIDty0s6fyS000c+3yh+VO/a30kC79++7gHyxLdpT3TrNyySlz+/lyS2pJv5Fq3Yl8xZd7Xb2y2jz6P/0X/xP/Tet494fxwIaJ2a261p/CjdHgpxOtt7/WHUV0dSN1/BF8MkMH357v3ldfZ1zz+2CXACEZqPouBHvqIIvl3Q/Kz8Vy/nEcmTZx7DxEAaEDkfZSfnfWwnXF476gl0OtzJOU9ZIz5Ko7+OAR7roPw96a9HzqtFvZ6hedaA3zefVNaL55fPXiStNwPdTATobtGw6RBoNxh6fDh0ms6wDGeO6W5WoYUtt77yE35pactnorRcziDaawN06ULydCrVgUMenHVCOApudMGL2OLluvIKlG6S1/Llu4ORvLYpoPzMZ8vB0t3j3sPSLpzxez/Vl0fui+N/fSnv6oDPnY7gIR2cOO9Yq+X/MCBmeJ3bkeuQd57YzrK27OiBAj5rwxuvG+3SD9/lN5cfIwKLk0QYDu1c+MJZPgde4MZrJupNu1/5HfBQ9kNQvn2/9dILikaPgSv//NuAEnyIdtO3EPRWtvh7X3go+8M8z766AFfZ3lv7kHVhcRYWf9MFef8O3HMfg6VZfOntg63zhy4lDS4r4/p+t4LjDtSpPvgtlCbQ4iMw3DIw+COzcvwdvKJd88VJvnr5e6DH8hi+5XOX3/Q9jMQDRsQVvo1u81OPaPBopkj94DSTstsYXd3WlisDLF+Q1eJIrRwcRtfhP+VnGuBwhZuXpjgtPeYefevJ7dCVMvXLf/ie7NUZ4sa/34BXDQb3fF9Y+l4+ZH2qVnaVsU9H7ujvobV07C30q89xW57u9759D1u2+NXlhHav60OAf6RaJ3MjWNnqzrTnNHn34wsszj3ut8E93Rl3eS9I3/OSv+excJ9fPPczr8Xr/0fdlp1xpDcPFkew1nkFTvKLUTm5b/nCmQc483Xf4H9luuffgbd9Q97DtbevQx+8bvjDd3AGvyPhKL+/k5tM817vFfv99m//9uX/9qf+6cvbz3/n8t6j+jiXejwF9XQSZLPDxmjS/EPg6xfKARpixBHq9pqD62nvbFKm3Q6wHULDWfp+5i+XILmvoR91oMF1ZHUTkPI5Sb99kw56h84uQfebV3P4nMrKLH74vE48DR+v1UU8LMaefNqAn5g5qk+MOysqfn31J7XwfHOlAN7XmL94/iK4iYNT4ctVBPXrOz0oDj6Zvm6bfujw3o1Un1z8j//b/5n37xNIv3ydSTWNe/HUN4k86ftV+/VC4JlvPIky4d+7Bnz2nU8jYx6T1IF60p6APZPbuwjxbvZ8N7pPWof+cDZfK/j0O9+rE7/47LMq6Ws6+36XIDwNEEJfXzXRkW0QinE7qbi2fg6kswVa4T8n5ALuCSgnYB/8eGN59VKXopK7X8vhRs8ha/3WxbW6MZmZEUKRu3E50KPRdNQZ0CpqMOXC7yjfO6BvcXNn49aRWSGjw8LiLlTkKb+PHP3vqqxc6MDS1kZH2Tr14m36nAdLC7bsvs7/vQ76hbYreZ7gvnRgZdADlK4rz0OcPSErn4PfwvB82M4pu7Unieo2vzR4q9tBt9LOPDa9d1Bep/vymfxeU37GfYh/C2aGN1kP8YB2nu0yuJMGw+smf8vP962ffG+BW3vA0jedmzTZ93DFOfh1gTm19yZnguvNg+2z5QHO9eBcB9RvmXvHd3MDW+/6EK8te6BL7h96ErBwlintr608+GnHTtbymX5zH1sNDsKjnbsR1IfJVoeU9d5yNE1e4Sz7DM3zcbocm8n8l5rYOvPt4LDPwfvK+GFbH0J4eaXjyHm0rq1dwA/YaY/tH/BpcmTRBV1f5ynB0d+5Wzyv7Q19cTV8bRRQW0u3bsqudcqytrh/kw/9W3TLH3VXfY+yzvFepzpe11leQUjmJvNIXmH5brrrBI2LePBGd+U3eB+C4h6t3fyg0uHmp/e8Vj5YdL32bXLuYXVceEBHB393vIq//nvQ3nSZa2luvB/OGed613lO2XkNzvK9v2968c40U9dcy+5B/cLyuOd5hg+VLSwvOK7VA5zpVuJN8tSf5W7+TAfk8d26PTxcSS3Pfanu+SXRgHX5ro5nWZsu/gHnNFjc630yVzzlq9s9300XP2n9bUPRw98vv7z8nb/+/778wl/+i5f32RTAw6e/GSTADNgsoBFb4rc4XrHu3BKu2mX+RfM2Qby8J/fwb/MybsHnv6dY4qrnETDvl8nspd5cvRuAvqFSGpuTeXMl/3oXWL+JXl4hp68P6BY3cua18keNqWntdwKUa+vEg9nuk5+4u3xT68Bbe/BQJ3bWn8p8trVPKkL72Wff7RsuX3zxefNiZ5uc+VrTeU0JD08Zpk1a3i4JTPsf/eov/PlO9X4sSWNjsuMRyrw3Rckqns4rgyiEuBN3FLokuPcOPWZei5lmpxP7YtEs1CNY+Tj/DZI++EVAJ7IG/+1EU0gGwpX2cORU9NdNAz3kSn1R0rk7pdAFjf4mzx89KFItSuOv2JUFttNahttBO9LAUFzv4Ym2bTqK4E678z96dQescwNtOdfdw3mCJGR2tSNr2nfIDch3YxLwf2vRbHrrPiBveZ1hZdBBei9wxl+8vRZn7ymsbLmVXPqUrX3OdK0LXOkDekJ2Xx/QjbiVVr2CslwdbzqB4a/eScCBf8DSwNHW+tcBW3bGOd83fQb0537b7ys+w8P84C4fdzxuG5jRfWFkPuQ3+Lc+WFg59/I/xBcs3gP9UzQyb7ZY2PTKlO/4PfDP5fdlC1u3aXCP8yE4m+BD+GfZez+XSbtan+Lk6p/zysqNfu9nvzhD57b8tQ8y2Xh0e+W7UB9gmcC5PNDDiUOGyarqHHk8ls+WgeWviNb3OEu3/Ti4Q9MnuebJU931rqi6HvaB2r+Bm1zWCqg/6Ff24oDFBS1HII9O2XA5NhincVe0Gx1YXu5FTxvOdQX5KSp0fSIl5aoWLRNpyDezMpbXbSxVySuR5MP04MVodPESbsCrsjt2dy5YfvLLo/wDR65iWlb7jw7fBg/qMAhxVPggXOUcct3P7QC7Lp7hLEO6dCk60w7ON9sElO18cd70gR1Lyrb8vuws58zrHpCPjLPNbnd1yjs+D95gaLYPH8q7h6U5w9KC1R0sv03Dm4ORb8Li3uu2sDq1zl3ZcYFiHzhnfdz4pb1ty4Jy1vEfBmdbrF6mhpYnfZWPd6DTxpG+h5bvdeR9qczLbAK++J3fuvy5f+H/fPni+7/Z/hUPvE08WXmdn4bGobCLFZyYT93wEk/tqfq8ljNPzl6+mm8O6ucc8c7lswiURwevr8MkLUjGR6C98Rla5S6vcXeDkSDaZxxXlkCcvmtb9O3rXMrRAvViNzH1u9dzAu/yTYbi20QlqY+f+K2h6jefa0CzfTFPJkZXX2Azr/C8v/iq8X4Gtm/r0HdeSeoTi9TTx4aob9fQLTzb9tT1GzrZ4Nd/6a/G0hGQQq46g+nWAfN/GpLyVAZjOzPZ/uc9pXRPGhh2qWDo0BcXtnePTDRDl2bVKNBchSQkdfKeOEFH4Wpd9cN2dDwiwRsoOwBuVQtBNxAVPY485aPDuO+edhUp9xBUsQyiyqrU4Vmc7Rhl6K8W6dW2JVnjFm/kjU4zKey9F6rkh244LbDZlK0eQwfKQw1+p7KzXHBOgwf0RxoNOOOqH9lTvtcZtn55bf3S3uODc51LGkhfde/V4isEG/GkD9rah93zD/qWn2V8SN75fo+z6XP9GZSP79xAGVjcyVejXHd+ei2HV49semnv5W3fAHUrC8gP/s133M+89lJ+46UNNznK7+moiKPy5f2gPrDlC/dBwsLyPvPZsm/DB1t3pgVS0WrSJ9xv4N3JONeBc/5KfwTlS9OyU156+7/zxlFuzru3I7jyaZD7kOdh4INGxYd974p/gPzuHRbnvn5haa9llfHN8T6T411/JJmSIzNwlRO8ffpwln0PW2/ex9vcTcSZ7qxj14VT3cJZr0mnvkU3PP7XwqMdywea/M4X0uf39a+4By//l46c/qugwrX8gK4qlZdMbQv/fi26yTnTFvmow8erP6vLt8G5Dq4g4jzu9n4vd+F+nSn9qf5DNGBsO/U3Gbf2nHmecZI7ruF5j7+4rg/xuC+/gfVixyKeN5z9jMXvBh/iea/bff4MW7d3AO+Me65bj/gQzw/RbR52hyYc+RPPM96AuimrCdxT9NFxQLtwpivf4t35ZqB17rla30Llt3lvdVv4Rvq44PtCGG+WfPXyy8ujBLX/n7/4L1/+xl/+i+nHOV2fwHp4m1sErLjhs3MrWByBuf4XGKuTh4GPeUa5TYOAOS1u8Avfh2595lUTdgNBx74i1DdIZpz0M5xHIG/Cxd/V35N6OxsOcr0+JC0eptvbBNxO7fe1Iq/YK08zy7fygJda6Bw6GwDfqfLEt/PkrzN0dBfg+1ZMvLzP78tm/MjtPE35Ivz80K3Plc63I9EDkLC6kEcu28gDMjsX/9ov/WU91MnRpLjKrbHVdXJK+RhK/eDMrkrZLn4tbu0EGClIPaHbWdsJ+Be9dzuVdEBw0ZkKC4tzAjX0sIPDB8CZBqVW3aFIjY3Hka9Rj7QdG/ABlpWopvcD59rmA0yW+AMoFed1lANfgdpZaFpw0E+ufI3MZofPmf+HYJ19YdO7+ZDfq05WuwRHWQQRBXXts7a/h1Tlv7HVuR6XIzGQ/t9q/BZ3+wKceaxuKa1dDlNcy8dvjr67gxvt8FxQdqa5pz/LBmfaM6h3fUiH+/wZlC9P7b7vozPtvezNn3ks/kMaeTadPl04493D8jMpSH57n4y8zW/dlXfH7o3f1oGz7C1fepAR1/viTTk93AcHLD68h7gD0mf9wdq5U9AB8Ja+dWceudSc+Z/xz/m9Wt4noA/1OtP1nn/8ecuAw46FMz6YoPBGPzzhraxkVKdQO+fARb4ESzr5gA3Aps9y7uEma9uJdhbcvcqsyoTg6Pt5gjtli6da2Y3X4MrvvXhHfqHluZfmaMjiPOCxsj8AZ7ymj884DJ/k4xTlr6pz1E2Hq9/IQE1dD5paEI9tgHTm901Afx6H974JVrcP8dg6gHZx3O/9DWz6jPcAVB+ydsyBM48rzWHXuthBs31rLN3Luudxrj/LYruHwDeO1ImXqz6dds8TAXY887nptem19ZYvH+ndeGy/us646fFrfuuG7lDugDPf5XUPZ/oP16ub9OBseu4LZ1rp4h5I93otLI3h6ZLfJypD8lCfs479H1H63tevlybz09A/pANn/YZ/BXKR8qrOU3kn9aHcpS3+kV6Q/OqrL/tqOJ//B7/+r1z+xX/m/5CKWX/1QfvB+Ai7c9kG6vN9/vPhXGVwxJbiSnjdBESO18edfr9t7Pk2Io6vGIXnsLqB8Hw7pan2mXvoKj9yfOtizZS018rxefWVX/ef12+eJyDvb1Jl06CunwUNLnobDwF7sg3gPfVY2HZY28+HcPKCemVdE445wiudr17NkwZ0bEcHJ/5kk+Vzrupd2t82HHzxmg/nz9MAtnF58vdxNh3HCM7yRNvOELlaxGGEvLeJ0aUcM9CAruB+OLXGUV7+qFnlemIUUlwBLp6e9htXWhADpqpyjjwOm1/eLc8dldPv6pE7rNUTrns/oa78oF88MncBx8PekV69B03Z6uqkzx3dQlntPf/1Sr6yg8mwI2kueKD6+ct98xazHdg6zwXwZLczlL60B8+jnyzqyib4V4cviuGzdMv7HrZueA+NaxrZogLHued1zi/93Ee3OuGhHyjfO1h5H7o+BFu+8hbO+dXnzOdD+Ff/PMn6kNx7Hu4G3Kb3fk8rv2Uf4rGyz3TKF+e+fGFxtux278jI3WQ49pcfGcPvnnZlVJcUndzngfwzhBu2vWA07x58tl//GFA3vkzm6DL4Zz3Aps/l93cgvXxc8iu3dcG5LwdbD+7pzyB/xlu6vZSBwbnhne9ThffizX2um32KpkyGLiGXjsTrmGtVxnfzR1sWyFuZYGXcw3XOO+oXx/9kbppcVdf6e/wjfbYlOKcXOoeRmfS0Kym6+ncsgvc8zvmzvqDpTNIWtik4t/1h2/Yyh1de8Kx1KWr5LaCaawHejefiTlnbcwJlS3t/B0uz/B7U5frdxv9e4IyjSLl8MG5/KXvQJwf+0vEdPqB2+xtc8U+g7FzeGOGA+7qB1W3Kz/qCW/lD+4Fv8hrYMQvg4Lf2X95bNvUtKsh/G9+FM4+FD9HJn8f/wqa2zP9bfc9z71f61C+OMukbTe4dLPI3nAnez/kb34XhkfwHffubvut6iDM+qb8dylZa6mxYRvINzjT3gO/Zt3to23R0SPDqS1lESuy66+j2rbxrP7CqfL81UtArkFe+tG+PQ2av6mi6uUEZHDQ+LLt6mHN8sNZvB7148ezy4vnzftW6oJ2cBumHDmT2qUUC7y9z7QeA8195kb8n/0trc4LWbwb4DIBXdD7JhsRTAXq7P4vsCeD9LhV589Wh+xSkrygFV3/hqWx+9yBtYqDY8ONPnoY+fD7+pHmbDXLPdvFjq8rfvBVjkvekmxtftuMVolpbQ+w0cgvEYB/N45DdoVwNNwgpMCgtEU7Q+9G3/qkXOC8eZzXZ9BXJ8GO0VJZOWcsPQFLcXAC/LnSR029MOOGeYRu8cJN9c2j/91KWe3FydSLMJXvGB92s5N6SIGzN4KeNKXCl4Eo7C3qu8uHskCw8qUN8QKsXyoQcf6eJuzD09Gtu5Thp1IT2njJ0Y6srvwd87Ijn8fKH7LOw9YvzIUht6Tj74nVABM60rZ/url7KlZ3pOCmQX12Wx5ad9dzyTd/D4i3c8zmXrc5bt+V7fQgWb+Eeb2WAszxwlgO+7Q46AZT+IQ+wegPl57qH+W3z+PfwYu8pn7qBpXOd61Jy9fO9DpUKwzb8e5/8mf7K5wF/WLNYn+GMc77a3tyLYz7qv1v9yttLWXFP9ZsH9zhnf0xlJt6HG7JvxT3pcM1f5slLMCc9JwlTVzQ6CsBmvMq3FFHxRs6N58Dmt42FdoYxP2VbDveKE5A+86Nl70fZ3Ed3d5TIlbO3Ni8/spQr2/LztXVn3uf0whziSBxlufmGHrC8z/hrqwc8ku4373hScdYj/bfphW0Hml79Gx7Xlp15nGgXzmX3eDuPgS0v76N+4UP5W8ngozvD6gxvsY9ebxrMgZv6qYthWg6WHR2HLnCUnfVZOSv/G/egjtVuuCPxnB/Y/BTd+m5wbvMXuO/rTbvf+wJ1zR+r9+KAtd2crD7kufPpme58B0M710OZD2nueTHBOd9XCAOLD664B9zwtUUJ3MQj71LeOSNtajsj76Bd3SZNv9HRhde9PH/628GbzW/LwnvnpLQy14nm0GF53V/gQ2nXh+y1ULm5xGlJFG9k+WGrF4p6GCv+dPkNpPOrlRuD7oeClYtlFgTMeLs6DlM/ssRfQ++r1/tbSgl+vfnhlRm/JeQUHb89rTeOfN5A2ZevXl6++PLLyw8//+FlfiTs674SJLiHo1+++url5csvvIbzUX/1H11//T99Q6/XvunnzetuWPpUIPKfJJjv52ljBTpI9zcIXr85fqNqfpCVDP3ky3ZsOnzrT/uGrBcvLi8+/bRtfRU5r1LnMwUs/9FHvjjH/Jq60NHbt1t6fej5i0+zWfDUJI0NMppHv/7Lf6U9VoMfj1WTyDUdt0a/B43WeR1+xWuxiu4a1xEUW/BAHaWpm6x1EDLqnIGKy4yzPFY+p1V0Ll96vLdsoXgHrv+vVeFtQlMW6qMtg7ewvM/8rgA3A33q5lr8BcOPByr3txOXPJsubuv32ygM0HP5IfrEtmADMPWDsDRrA/mVpZFLXuzSRDt7iKSvNAfPD8GWd4DhYgL5AG6d7aRD71UguqRY/5U+MLxuvMHqvGXLAyjb/Lm/ls8ZFnd1AWfdFlbewlmG+6a3/IwLzvhbd08D3Jd+8fZOrw+Vgc2DoTfRTnrpzjhgbeMC9zyGz0M66TP+psHi36fdXfQ40y6cy1yyqmcDsPxv/BYG99BfnX8HzvIE5/SCMrhrG7NNsQ4RZ5p7uaXt38O6pVEmvVcK4tPbtoe6PCjDygLczA3vitOxdCygDepvMlqm5OB1n7+V96NkrV/alm/ZA7n+u+XBR+/nNA2spugqDz9zHb86dNu6lXUuA8vrPg+U3fsomIXepXxokCfXMjDtoce1KADjyBxz7NBGDga5Nu+61t9IUq5MjvyBs+573c8fYHme4Ux7hi1fOVvfX0i+6mY83c2jQT9zuuf/IR12pe1wc089vGavsqZs4cpnRPY/FPe8wY1u+mRh+YJBkW+uNCvDpd51w995ffTa8gH5Ixm4yX+YBuenOsvnodzBv+dxXy8NznUP+qXrmfKZr6ds/HvH9NDNujl8b42YV9VSl6LlD2flO1gFmz/DyLrB0k/aqy8C5jkFxwaHcO5rK75e3Vem90AlNBN2jQy0xO3THv9vO5o/0ucy8FD+7X6+8HIa/cXnXySVQP7R28s/9T/7n1xev/yCFTtvC963vdogPevhlOEjmAbs7FR81yC49DZfCdRR+NrQ7YutD5fWeW8eD6fwAnbgR7R8I5Dg+G10sSmx4djLvOF7+KU9bfChXEE/G/e7+SMLzy97+v96fgC3385j8+BDybNZWaA/3fXVJ08+nlePkqePH4al87Rt5mju19+WCj99ZWNgO2TjAOCw1XvfFhT7+XHcfig4JvTbA2z1hVewqm/mmVIFqkT0mivdwS/L7Aby57KPGTX3GrYTeCBMp8MGWhqSnsy4lry73BHPYDNohsdZzpbVEBgFFheOu85YHvdQ/XLNaTwOcXBs0Oa6flr+APyW9z0oLxw0e7XohN/Xh066jLsNwFsZo5nCsYWyh7Y44QSWzrWyz2ULm+7AID3ZFh33M/7ycW2/3fPeMnAuO8PW39+D3f9tbji5ctc978X/3eBeF7B87vlteuE+v3CW/SG+61ObP8MZf+Eeb/O/G+19+p7+dr/1+8LmV8a5fmnlz317hsVZ2Prls3zPsGVnXh/ic+UlrMyEMjqMHtC/jaa8U5XcUTOw+NsW+b1uY+YhX6nUPMDdq/V73+vIn/UH9/lqd1d2pgWTT7rF9/TfBOj3PM/5+/QCunN7XP08V0sGzrSLC4J9TbnOtlq4nthLpxyfzi0nfmd8sHV7B4tzLksuFenPzs/mK+nM0SbmlCFZmfM3PlSf2iu+5YK/flAa3NEdF533qXInflC5NxnfBmfdF++qV68WXfHAh9JD01TS5hbC5adurzPAP9d9s/6mT+/9f+CBvvgctVu2cMZLorfF/TYYedv+k5xDjy2TXZUXB0jOwdjiKr3ZtLlt0zWIm/sZB2zedfbNMw444+11xgf1kzseI/toRGD6rqlcu3FZPSd/PZU+7Dg83cnkhfXEeeU48VOvYg6szBvvW7uXv0uw6BK8/uAHP7j89m//zuWHP/yiwWF/7Kp6z8n458H5/ve/f/n888976kyPs9BDVIvOssBZn3PZh+5nnAX+NPGN3Nj3SYL5YF4D4eUvnpQe/OMbKWM/7VzeXpP5xPvvEeNr4B2DOGV/9vQJIwcn9YkNP3vhFZ8nfdXGJSgXFNOIfV6+nJNyJ/o+Y+Dk36s2fo9qng7c2uYEXTvEsjYOdLPJEmzTqYH70RY/XtsnBmmLbw3yWQRy8NEX8EDf40/w76nC9iee8/qT+uNbfSKLvj7YjHZ/TGw/86f8iy+iOxtFZU8Kqn/8ky+8jvxX4evztjY32vHo137p/8V8VaTdLnc8YSEUbKcstGNy9RD/IFVvDk5l6zHqpBwEdXU0yqYjd4c+xNPpwOZjJ/LKKEboVSePRl56+B86HRuJ5VNdPnCiXXzkeB605Rm8xWXQ0h+XdkZjZoFc+m5k4KYuGE0PPV4yw9d1hWlEy+Ce626y9yRu6pTPpDF5ugH5mToOOx3lZ1i6rV8ZW3bmW4XDS37bv3Q3nAWN+2Y79q7sXA6kF38v8j8EZ/ozzT0szj2cy5buvmzzy/8eznQfknOm2zr5vZR9iOZD9twJYfvwzG/T7vILH8ovPVieZxxwz/vb6s9wpvnQfWWd+S3NmXbrzzY4l2/ZGTpkAupd6zNLs7DpD/ES9IArr61KvrjS+a+0DjHc+9fiK68zzzNUNuSTPgulqcChPfdL6aKUSfxalpUMiQ+poWMrNNXtTBd4oM9xeLCwaaJh7RPYK/1JpwL63vPvxiYg802bbnr1OsPmt25xpTf/kC710eeMC4p/ZJXHCk2f/ecBvln6CMrOPglW1hU/2XCfdOC+3r3yTzyutIGpu72GMHVzfUNWV7EbTPXyPfFs2cicD2krPdWnAM3yPeu2MoEy+dpO8VG3tB/CvU+v3a/53AUm7hPcTplrNl9FO/JHJtDPoTWRe9o2T/8G4M5df82J6LYf3N/BQ94zH5zrH8LN5wHapf8wT2VTPtWbftimhQ/xvQIaf8pz9XWOQN/r9vcB+SvH9SGZ7K9Mm11vE8jtHfS99dDtSbVxsvnlJW7RLDTzw1Dvrt9WA3fl6rfmQ+Nancoj6eW3NOBcvncw5fi+axwl8PS99X5s9vFH7y7/zP/qn7y8+fKHl1dvEoQHV2CrLYJi7RMELwzfkelSX0i7TN2dLzN3+h59H8oVfK8t+KnA2Lfo4I+vDdDagy3gSqvvq0O+kScy36iLPD9Gqw/fvj1erQlf0B8TC44fnEVLFn7gadpBV3n4ZNCj7/KHt02CtrJ2X/XJRsKc0bYnYBf8O/FX1/4OLT3IAcaj8fP1m/mgsHJXeaZtZs4373xl6MvYdp6okKsf6PLo13/pL6V7btAOS+O3cWP0G8hvp9t1bfrh4Pb/zZkpXt+L8YtfBytq85VJTgN5U/3ItKMDctgvv5vMQ7fTBuDKyymSsv4/4TJY2oUrj4C6cZZbmfQ+JWgT7+hJ6P+5nfXaa0FdF6ijSJX6Kb858/LYO1heizt1KWOrQ8b2F1C/NJu/h5UHllbZ0oKzLa48xggt/zY5S7f8wJX+gKUBW7c8Fza//DZ/pl34UNkZd+/fRg+2zt0F7nHlz7w+dFev7ec+WVt8iO+WLWz+3EfK0Ozp0h3Jqf7GX3rzYMvwva93V+Y66y6/cMa/h8VTv/TnMmllW3+G5XnGXzAbHBrmin5NfxPO/KWvvFqZfwfL++AGwiyMaVtPaqL7IREsHyC9dCvnyJTPGR7o4WR72SxJZAlaz33h6/r87S9EYjsz15QrOIupNU7zLjjrqB2qyRh+i8uqN7zZACRN3+FauOEPX6DsQ+mFMw044y7+Q31Sn04582mde/8/xkELHvLuodKhrc8D7AYAL9fwH35gZa9v33S46Qnu6c+gfPzsCOoO3MG/0STbsrbixKd4+Ttqau05SBr5cAUQSzI8bnCf/9A4c9WHMbmJvuK537ftpjf93FNWH52yodFuMtj7m/MDWNyxkfyM9Q8F/wPoh2Zxtn9AN+WBFVN5iko2heVHL4Upo/XInnaOziNDxXCc+pYVtvQG97Sbdj/DjceAXHU5YPlMxa38G3TJ79jYtGBR8Oi+OOwjQJ1A9fZ6CrjKOtIAzfLcMjy92y6wFLjOSfX60ujQQ95iP+R1voNNw1n9F+a1ZuM3Fsl4fZvAl1yvAj3+6OvLP/9P/a8vP/jNv395mQ0AOPf9BrkbTJNzPjCRr8zw6hwRQO8DturYhH2SSf27Br3DYz40PPab9/WV2wi5h2B8P83wmozLBsBnB5ziezUJHR7u7GQD4ImADxePHUZW+yV3uNov39k3ZXRefLGxU3rv7QPfPOSk3pgTvPsQMn39yNh8q9Pa5/j15Mj75PEn6csXirIpYaf3fZXppc8Y1EYhiiw6rw0f/f1f9gRgOrCUII0fQ4zRzyC/xNFw7oEJTIrR61b+6PLmMMZHj2aXOhXTYfLqytfbTF2hR+Y+paVWX6s58FwtbpnqaRCYOoWRd9AXz98J56pHYPkB5WdeV1lu9GhugCG/DZZuZZ15Si/vKU9+zPEAd2FxV97cwz9K7eBYmr3DX1C2+b2fy85psGnOKq3eNYMs6dh74czjDMqXFqyM5QV20J5p7+Vtm5cfWPwz7tbtHZzxFvecL6SsE92Jxz8MznrT70y36b3DOcv9h6XvYfkszA+awVX+TZuAM41y17lMWhu27kM2Xtj84p1xzrxd0uBcf74vrGywdB+ihWey1D8bcOwHxPaCf27LQvnkX4Org+f7VHccB5Z2Mi24lsmqudaDJOXXV6ZIPkF8yv2d4V6X8j34g3P9Qr/soJuCG86H8Jcf2PLFdV3Lcll05B/0MasehhAokjnYln48jv5xDdqVP3A/89v7yl3Ysvu6pVHW8uhC5pbPh3ubTP0kxsYHz+g7vjjjENny3/tZ5rnsXA7OdQuLB864D2HavzBoQ7eB7PJYW4GWKQ4B31mcoVm7aqvy4Xc9SQ8sPqCba3Du26Fu7lu2hwf3+JJzrQ+1pvi3sqW5yaPWrXxAHpzLwBlvcRbO5fe8OmZT5rrSpXDTsFtXZaYkVCkb31ZU3IP30TVD1/8POUf95he2DCzO1t/XVZY/6Tscd39OkNXtGtI57nSBtwnowK6/m8bDnY88/JKWCf4XzrJXl7MeM3bmdZUf/vCHvf/Ij/zINeCurrFn587oNPmhX95geYNrfecbdf6bcu3yRgbje3/+qy/323TeX/70P/d/vPx/f/lvVieXeAbPbWM4NA18qBawAXoHJXT2nf4+/GoTM08z5sPBNCP/VZ92jE13nlHulHzk7Jp6bDYSm25cNa8K0cLfJcH4l+0fNH11J/Kl6WD2FNDLazMe+LrTR/rZs+epm1e3lg9w7LRAP+Wv077Xr+Y1LbSPP/6on9/oh4tD6zcKbAi+TrCvbu32zgFSfIMcdtJFtUXKbKA+TpvoV51+7W//vyYuhgQTYgrWSHsH5/reD87ynNAk3Zo4zzoOsAHQ+TuhuOoQgcXBqgtRaBVV7mnxiltc5e/9CscTgMKxsQA467Y6cjL0+xCc+VU3sg+9wDfkHQBnO/Cs2z0+vOXL8Msb2gQ2N1n3sLzO+jRtwjtsstcOlHuaD/EAyrfsoV6Dv/weAEOyanDP9Pe07uc0gIOneyeFg35pwerh2vqlP9ed4R73TEOe9OYX5E1Ly8/Vx1QHkLXtP/NzL+4B93Vbv2XS5345l+/9TLPlgA5nmLqxX7j1Wn5geZxB2fJUt/Ura+sWpvrWDpPPvo+5sLa55ytf/rlLV8thWDjjn+9n+5yhQV8udB3DKUvJ8JY/8VnehRS3LMkH/Z+CzkGDdaM/kZ51LA/5ovlP+ia//PJHp7OurvadvLbxK/jlcsNZ/KucPikgA/qUX+vuYOvvYctq08hd+gc+OGH+1Q4M0JOyyFezfjc0o4/76nHW6eyjys44Z7gvXx5zETHzQeXsYgjH3XqS25h06Lc94Mz7IV82mvrzBmNg5C5sHVxtcgdTvHXj88oe8lodpmyrFuds+wcQuyubDd+Mqe2Xukx1zBXy5X/Tc+TM/SHfwX04Ps93cF+3Oi7fm5zBO4M65cXJv+L03xCfac9p144TeKULTIsPXoLaKX5Ae4XTYL3yx/MoAy2PPa/8T3we8kJ7qwf3NGDL3iboOvsdnM23XaTGdzZ4lNa37mi9nkIz/NC6VieBJF4uMcWWLS5Y3AFlLvkp2/rlPSB9JAM3+gl26fXbv/3bDVy/+93vPpDR/YVNtvzBZMfGvU7yPRzRwqTh8UG0Tsc7pFNuA/DFD7+4+Habjz9+dPm//1/+T5df+5VfesBH0Dq8h4/XYDT13Rs/ajX2ng3EzcfFnwJyrzSpa9tC65UibfShZzGnD8/WxyJnaffzBdM/A7q1PwSWPuhmIvhoZgM33/W/fd/2Rp4PD/tgMbb4jR3G/mi8yoPO5wGmPj5FZvSRnnmAn82Hj9+4Hwd+2oNfNzxJV9fQPX/+4oEdbA5seGyE5tXPyE+rPJ1gD59hINsTBbZ59Ou//JeyARhiSiDoNz4k00YHbvU3o4F2d3GUpREt1Jg0LgMQqO6AyH2Nz25n/gL45T39O+U2AGtkG4APQXnsBuC0eWj2rGvStOrMeuQXPoQPNq9+cRbUKdsNAFg819aD7SB5xgdsp7G14Ql37wvqXGD5Nl373mhcZ4cEi3uGM68zLO/ldYYHfDsBP9R5eX6I9+Jtu5eXvLq9Fu5l3/M8511Lf0+38G28Q31Yb2Dxuq8KnHlv/kOgftu2NIt7pj/D4i3c4yz9md/aa+23sPVn3DM/6TOO6wx7erQ05/rFHx+fNgJly3fzC3WPE5zrSsPvWf6hGoO3tAdfcKYHK5sd7utWn/JOXVne6aNgJtyhPfP4Nn5GKTB/VP/FCx9/6PwtoCsv5ZlvrnoF2OecP8N8BmD5kPNNPPXouYEJvgti8JbugSyLxJF/KJO2t/5Er94p6gfbIe2FzORd64vq9tq67ZelA8rPcK7DmT7zpD7lbfMN/yHu5Jffma/yvehwqzNelJ/aewDfP/NHs/lN39efcdzPeSAPPlQGlH+dNh5TxsV3cX/+w88v3//tHyQYeNMgweN7X1340z/zEwnM5kOEXg9bOPMGO/+snLMOq9/SyJ/1WbgvW/zlAfa+dffQuakBz1xnntLrzvNVlKOzwPkbcxqXPuj3Xl4Rm2zLinfU38sq8OUT3uKeAYXxeW+/89yydzgNvO58/22Cy969GpJ6tIK2Mz0agZsg1Fw6Af6cZC/guX571kN6g78tB3iu3VYWGJzN01H95M680SydDw8LCH/P7/k9V5lTN9fmyzn3HsYctMuzfIsz84P6oThoU18bJvh9+cWXly+/etn57q/+uT99+bu/9Ddqx5XTwBS/zFFef/F1oZWZ+Qy/bTdgG3kHJy2nf3jg9/rom+E1r8w0QA+aevqQtTgN4PtK1Uc9+UfmyUE3FF6xSfDe/st4DFHp9yJbXWPdE/gMwOg3wXvx045+GUEE9ES+m4L5EPJ8ScHEykJVdPnXTUi/tSg0T/xqcH1o2uwid2Wzk3nkTeYTfMkF4nrcvYKFpyH46NeyAWilzvIvTAkFI3yME7OqhjD1oZ4TEY0repcUChKa/ihFG5xOR7xKF4LQDzvlT3dWlt1O3SYMoeXWTj3qgbmDLlehnS36r3RfHxFczBJ+o//SLpC5elPHJERcWZ1w1xbfoN82BOinjQuDy2aj98I6wfLCY/gnw1gH3OP0MR95ito29a0OXBPfoLtd6qZeHgzaDZf+W7ew/JbPlb66Du62e2mnyavT4K5OZ16bP8OVR+7nuqW5x7/HAcq2/Fy2PEB1nmQ1va8HUusTqajZ1d/zBlvm/iFe4EN0H4KbjJmEo0XLla2t14/AWdaW7R1s3RnHX9O5Qt3xOuA+8mfsBoq6bbr198LKbzk/VRYaZeTUhnBSJl95x3g2EaErbvCW9/J0LZzbtLA4W7dpMlDe09yPvxBUp4Wz/EKq1jY32qOi4J76G/oDUEyTbaNLurY9+K7Om8blKgdeuYAUdOwnJbnFgdK9v81BdB2+fWaaOvVlVt4rG2x6dID9zT4YfdQfc1HuFg7YLa8+g7u0g98q6NMKqCkfPDWDv1AbF+koCFz5pC2DT85pDUERlJW5+FM9ODfcGz9ww73pvjzONB+C4uDv34m2kHzTm8/NWrD+rtjn/H7nd34n1/e7GD958vTy2WffSYAowHh0ef3V5fLX/vLfvjx//uTyx//EH7188mwe/3/0dWzkKdHZSE3fdNj2rD/c4IY3a9Pgolm6AgXzr3UpurYrMDgpPx+iKYKTe8f2sQE4w8q5pWe8bbmam98e9A/83Tw184aN3NcJAh59xAn5fXRPOhjFG76pKtcB5aC8mSW8r3jJ951ufXTYTFAmvToKvvYp6Ja59zS3Ck5wqQ3bDjbGv6+zBaZs5tszH5pu3dpoYcvO5UMD0B1tuq8/vQXROvbyl6qpGR2BesG/bw+yAdAmZTd9Dl5J+w79ST6Ut/krz/pAS5pXrr3w9J9vquH32P2VP/9nL3/3b/7VBK2+uWb6832Cbv3pUGBP3x8nExbVr8Gt4D5/7P8+ga+gWsC/fSHvQ6/6Q9z59Ok8HXj1+lWDfvoI7Onmevr0SYN1buM0X9ntdVMyvs44nWCev3QjkOvtsZHY/tx20qE4waev7+LHXJDvQ8P9PGyutiEXnV6mrjShbXx62G5t4HUfm0gbFe3uK1EcOIjpsdqdXDZ6k3batEw3mLsfR0baG31sMrwmFKaXR7/6S3/xwBlD7LUN2boHQCDj5N5Hx4RPccpijEmVDt58Fysl0rDUlLCLknuUyK0ydTqE0JB9L9eHk0Hct3QNMHhReMGPpN510sePPo4WNMlfyrYt8z8ON94ryxxD32v+kL/0LrwHpr4YVeehnJ0IzmVged4AjwkwVjvJe/mg74Iqyi0aJnE30O/gxiPXVodH+Str+qbfN+WN/psunJ/WbFlg8Qjy17qjXxYf7P2G/2G5YPM3m99g65a368zznD7Xtxz//Fsc/Ddd2UnWD458/e2Ae77n/BmUr97SrvIOPNDlBFtf/2zyVr8TzBnO+fI70mDlFce/VBbjoKns/DtvAFrkP4vdlFz5gNYF5OmzPr6nFoCtrjTHeJ2A4cwn/yW5/NyXZq+Bvd9spe7KP3Cmu+LMrXDjtenB23fgl75lB33v+bf9N3Rbn3T+bRB0/YaPg355ubu8h8maPRiBc7LDPZx5LI48WJLS52/mPnjRsQvuoc+pT1J4lA+/e95gy8HwHlhcQFb9RNa8rSy4/rXohHuFxV84dKy+ntjG/o8aqAzSWQ8wp/Mzvy3/rjmnDYDys+yl3/yO6zPOwpZvH4MtO8PyOMMZz/qDtdzKMDZaoG2SKRfYeLT/27/9W5df/dVfS8D/2eUnfuInu2Bv8AhHoGm/8w9+/avLv/jP/aXLH/mjP3X5N/7b/1CCgviR+fSwe6E2vPXtVacH+amfi+4pKoux7eK6g9JUj7R7ig4+g4sf3y8/Xalf8zf8CTjwoS4dmkOGEml0gh1pH7Ic3gdtYHCPwCqzSrkoa/Xo/jaBlCDvk0+OD3sGjDe6Ow31RGX7V7460CV/8uqKm34RYFKhfUdiyunnPrrfDjCXZ+/6K/XblgftiAE3vyDXOunW3Wy35QubH75NXmHzo+/AVXbtc6LNeNuNx7vksZ1N4NQLMG0AfA7AyfdZLluP/GxCtTfp9skha/W+LyPeqfxDXnP/8qtsALIJsDz8wv/7L13+xl/6f1w84PKhVx9WzUiIbTMm0qWeALDzs6fPc2f/6VsBczJ96hLhLXvpyUE/G7Fj1jf3zC/8jm7vgzOfB1i99RvwdaEwtONNNwYpy6bAqTuwAeBbeAiwd6M0PjhPLM7+4j4+gdr4/7r5/SBysqXpD5+Fr7lhPhswdmw/hBIfGxdzhDpj03j5/Ic/bPttBgZufglsYlZe5UTPt+GvjK1cfhzt+gQAQNw7JV3XslzyA6nXgHSUDnHN4haFU9bFIXTLZ530+iFgE79AMpgMKmgYSMqiljLvWoGVj/uUFCv/x/jBUV+jY1l9Rm66ojjbjgW7TFk6bfnKOBuw30N9gsWtLDztqg+6b0CDi2/Sw9/7QtMdKHLR36jQvpQtrP1mwp/kBuKgO1R3xfgf7Zh69hyie7nsdd3wsFeqq04n9Rv+tf4Eys72OgPnQnumB1u2+fI9cD4Ei8dpweYX5JeH62qnBW1xU5/EFTc25q9FOWjPvPiXtCCq/l3MwVUO9r6gDiyP+/rNq9v6vZZ27/ewOFt/z6vj7QTLF9z30ZUHWwUFmqLBV8c+6du0G6xN0Z3lguaVn+SHehO3sXJcC3iqm0Uodr7KGJnD/ybjJnt5PLTZA30OECwtbGlx81d9OkbBjYYeN1k32535LkyZNpzkpGzzZ18cPmzw0D8Xd+/o1zYLZ9ln/Prvij4l1Z1pzmlwliV95rm40muLhXO9/7fPi3GI6KYEXtLu25/o5t3Z1uiBo5w9ZsEe/BY3Dead2MHdOvigPHOdbQWWVl11OfDA1oHtnzO9+i2/p2k+6eUAj4up39LO3UEb0qWbE+Uf/OCHl9/4jd/oqePP/dzP9ZtXFqb9FvbgZ210iPb21UeX/+uf/IUES59f/lP/uT8epAQZYV7rhalrNoDDY/VdaNvN40dxZaSp64KevoMH7VtIsu3qWjR1rT/G1NKYVGuHg7YzZ2hmo3bSM9UN8g9+tfGhB0o49GMb9z3xXDl7yMif5ttM3iZIe3/5/IvvJ0D86vJjP/ajfYd9NlAf9TS3wZQ3D0o/fWwdEbjhSwfl+4418P/q3XzSew3cfGqBSfBZHHx3rTy34Upz4r33I5mq9T3lTR35hzSbvy8HLYvBT0VlM+v7tHvIBkHeev1tG4AeOh5QXXPf2GwB3uCebBXDYLO8Gh+2fY8ahPsF3RT2A8B/8c/8Xy6fxDecuDu5f/NGAP7R5WMfAo78jz/2w2UfN4hFT2c+8tpXh4YHicpaH5rdVM/TApvrj3tarp2+r5+ODZwP/wV+00p94XiCsjyAzx+of/Jkfql3nyKQ6Y7np59+dvCLRsnbPNiUeM2vxjA+Ut5v+Ek75xWgkemOl3pPC3xYeP12v52oba5cp/+z6Vj9QHnHx/vKUvg12M84gOOzBug2lqJnv4Hod9sAgFXC7LSdPN9YAJTdOl3THzNqPO7KNEAYPLvsM5Rfgg1utXwqLuwqPzJ3cOEo4P8QqOen5G76drI58kHbkgFvMtoyUP5He0uPFpMHrbjVdWfL8Q66W/kZn8YjQ93CPX7rQpZUalen1MdZzvzoawKHrpb6y2frz7xbhmtYbB5ID1e4Rwpd5d14ruyzDgtbtrhgZYPqeqTBt+Evzbn+Q7A+uHhgXTAc5fpv+7R8LTaHvOZvpKljyBv+GeD7mq3a88iHwVQG8HqgR9Lro5tfOKfPbVudzvUAny0740gvvftZ7+LdWH+D59Itn4X6b1Nsu3bzf2QdYxJsX1bO8j4FBvdwlncPnayvKozN5KFO0HCz48K93vQ53KHlaLd6RN5sBaS/rZ9DUbnfBstn+MIdWSs3qdwf6rdw30cDiAb/TLd3Zefyb+MNDk7tCgvyh3gm2+vMbyjB3O/5yw/tQ9lDOyC9Pic9m0WHQDNfL+7y2TyfYxeL02/9xg8vf+tv/fLlZ372Jy8//wf/wIMxNDDz2cBB3zXitqkEq+/Kdd3r/W3lZ1g+H/KV0tMBzkFWfjF+mnQdK3SQcy17/L7//R9c/u7f/buXH/3RH7385E/+ZBfkD8mv5JD7Sr/3iWX+7//c37785m/+1uU/9Z/945f33QD4G7tUfmisMd+mt88SKB+9wjq3dXd+LzjYugX4+E2wM9+A0lcljvGqfGXtN4/0W0eOftl6Qc58U81xGp/gRj2e5gG+IBhRBtxdgi7yJnAbeq9QNH44gsCvvnx1+Y2//+Xl8SevL7/vJ36kr0bQba95VW36LNkrbD0gq/aM3mSsHknMPfAN/IPX4u69T4GOORG0ONcZb/mAjtnW4a9k8NyvPA/ZH+IhveXgzHv77+EBJoE3XvKbhK9//DjYd77znQaFZ0jTCktbWdK5VqcHdQuVN3T75gZZ8oLnL3/4efP/6r/yK5c//y/9s5d4wjW+c3pt9fU5mI/ZVntyCYD7hCBldLZRSGv7ChC/4HMUNr58oBlsMNyvVk6+OPyPHqFvcBy+fQIQGXxSMzwlsFkA5H0S3+O7fPpVNjB0Af2wbfjtNxLha7PjQ7zSfu9gxoOvEH3Xr+XkK/zOh5v9FsGMw2kf+Z9953vXoN/nM9zPPuqVLby0xxPox31aamzNhgcf9Wg8EQE3G74tnnvb6hUgFYuE0SIvtNzL91Ugl1nQTS4dDY6adpidXEx8lDBmJqEouY14IO/4NqDyD8yHnaaD+PDi4sc9rnm65N9OXz3tUBAgxwXg6QCgLJq0rPRHmWQf1Z/00sYjW6iuZTM2uocHegWKL316H+8M6pdmcec+O7WZcMf5d+CYwA+S2kvZtrMOsZUAr/wdEoI7E7DdcJmkfTZJu5vXPxOgDcXaDIyNbm1uSr586DJySivRKgloN1srax8c7VnY9O5OwZnmG5AitWcZsea1LaVN3XlSVp+KprksnNIdPNx/V5kH0L21o4DUcauEqT/K14byW3bVbSqUTFmLBwc8wD9g+Sg763oMwcJZ/j2c6YuTfvM+bRLJD056Oxe9p2Bxt35tB5bXh6D8A2ODm/9s+RnOZSPrm21cUHbP40Nl4EN4i+va/Bm2bmFxFo//9olbywZv8RfvnD/z2rSb+QbLGeM3/kvjGn6r09zZc3D00/JGO/Rg6+7lg+UL3Hf+MO/sZmjLzjC6DH7T/VuYeQrsfWUsyFsHvvj8y8uv/b3fufzKL36exfnzy7/1j/+hy4//xPcOu950u/E5jelI3FeA2OHs60trHjzn1157kaPsHs8F7vFcggSbG+8dOxywyKIfvOhz4E5AO4Fq4oeUvU9g9cPLb//Wb12++73vJFB93m/t2G8dqayMNeloksVaW3JFtc9/8NXl//kv/UrW0reXf+d/4F9zefz0bT+g6BftLfBoX79+1R89WqCzi24NJjLXj05juwmqJ+8d7I8/eTyngLHB2Q4u+Q1o3qbdu36PrmM3eaBsZUsPv+hzBB9AXdfoqHKmlV5YuXuV13H6D5Rp29/9O79x+du/+JuXP/rH/sDlJ37/d+54TVsBfmDKD4j9wLTTgfHyv5Xv4aGSa7q6zf0MU67vZlxIQxm8sSUoTuuS7zqr9FvqA9sm+S1buM+jA+dyGwD54ZmC0yIxaDcb61/fBGQD4HWT5QfOTwAWKifX+ZB1Zd908d+0xxIzesx4tAH44gc/bP53fuPXL3/mn/8/XF4nqHZSTr5XjQS2gmI+b11Xt7z5tABdAO+1oQU247Pq1+9tANyX1v+aJOh2Al/cjOl3CfbXd0Hp8+eXgxuwh6avHRXgzdOkfRrgQsuWnkx8ks2CAB9eRnqpbBK6cQgeXT/5JJuHzIk+E/DJk3ldB082oOn8kvO87kQ3ddpSHgHp6hkDz2Yb3+iaP3XA61ZPM8blO4+Fz9fRgzug7ROAq3GO+wKiZQTu8WZulmaqXTzmO1AHhv7rdzNRbqcsDJ8brddaWtbilEnK43GiA1ddlB9Vqy/jngeQyZuELoyHU4Ll8SEw0e5j9iuvqvmQZnnBqayTE016eHxI1vJdQA+vdMcG4FwO3OQPsS1fua08xGz5Qmny57RueSXVsmE2+HQ6027ZpsnJ/5X13ru8yR3sAiYVuvmsx+xQ0dx0vyKOvoGzrHM9ONNiNlrm7xTYn2ml73ktj2s5Rngd+Xv8e7p7uOe3UMwUnenOOEvT+8FW+sorhX1vu/YcBO9uSk7+IIrt+y7glrd4+3Tav2LPZct3ygaK2w1A7vl/UjfgH723//X7MSYC17bgcaTnMg7QpO7A4y4jYUD75xWdKZtX1pKfAXbVsbSBe53BuQzc+yhYnRb6ZQSnYBWs7me+Z157mYjPdUC58XRrm6AuvFM+gWpwPyIzRbHzynVfHUHt4S7T4GDwWHxS6jcFYA6/c1sX7tNw3PcC2y55dzwF22e8xXkIk6dZr4MHu9zjNp/GKbXhsRi/fvXu8uUPPrr8hT/3ty9/4Gd//PJH//EfTyC6bVgamRZVd2XDeyqk9YdLmvy3WUTl6XHuIzC04yMu+Pgunvpdm/AAi6ecWL8GOj8AlIU/AX6Qq81e9DIu3339Jr7tlPvR5Td/64vLP/iN37789E/9eALt0GWR93V8XaS1NX/0pl6tmQ2AL7F49O7J5Tf+vy8vf/r//Bcv/7p//b/m8of/8R+9fPw0G4zodN2khUE1CB8BDH23nWDT2sAPOx5TJg+mWl5b5+ClNOkvbgvgXnkqL+mWob3J7C/8N6XPpqyyrH9HGqqAR3rtC5bH3m/rXm8RraX64evL93/rq8uf/3/8fy4/83M/c/lDf+QnE6Dd/H/6k6+MDPxc535eOI8JMPhTPv2zrQkcfJYnGQCK7JWPe8obbxz4C1JTO/otv2+Dc91Z7027rw3PZS5lulRbQHkZh4eug36jE1D6PQCB5z5NAQ9tdPDy30G3eMvnDBWdYjURXYCPpxNsG1Dwg3/w9y//wj/9v7188fkPOtYqP+U+CNt+TLpjPUGrzZrx8ih4bGw8GnMCW7aA55Tet0fCyyDpRsI7/U75+Z6+heubd2bTFr3yn6cOG1jTQ2CPL/DKUp9KZNOhXDscdH8UHa1dPqdA0T5teGsOyWY9epCBvzZ7BWfS87TCB/9n/IxdncrL+xEzGwVtc1lH2He+LGCeyOFDRxsEgJ+N/M5h7u37pH+QfrWxo7O2G5u+aACecf+NV4BUuKRdN5j0Kty6DdgD807hOOWZRyfUeIByV9nUEIejUqo8U9iA8uD96DZIzveF4riru+r2zXpgMFpMU1pdFq48PiDDBgCgq97S2ciUxwmWbnltftJp12kCBMt/8wvyDwZsrjWL/OIXb/vgrt39P0WbB0t31lN6B7dpuzwP2ff9B/Zeusguj9DJg6+z6L19g+f7y7PnGTQWsXD2d4blWfqDFmz+Qb2/4kT2iH9Q/0GaI38G5WDxzvVbd7b79vWZr/rlvTjLx+1aftBtXRey9v/KDd7Bf+BoWGHkhM0Jpn8WyMDFBAMR/9Fx6jZ4KcTPj3X0Jhti+Y1OU3brb+A+PFN/XsgD+61a93Aru9lvocNNvX9Hutj0S+ua4y+tm7YU4KNLfj+PcH73tDqdkFdHgO7cjs3PwjuTJ2Bv+i7O2P9oe2DvgG3hLD6Qv7wPr0ezORDkmwffvnvZb3SZLz0YHyhuYPlvHuxBA4ukomWtJ6Z8027ZQ+4ZVqczv2/DAyv7XoeZ1x/igDPd8qXvUXqtZ9O1EXDDEo1F+m0WqXbf1x9dfuGv/XoC4y8v/6Z/yx+5PP3U6yUWsuiUtWDWC/+mP1wLeO0CvOXavgufcvk9uZYGyrd+rzNfsP2q/B4XeG2UToLtAmfOv9qiTV5Z0fvdx5fPv/jy8vd+9R/0tZ8f+e7zLN6PE4wsz6KGjqzhm9KkIz/0b9+8vfziX/mNy9/4K//K5U/8h/5Nl9/z+6PbYzoNHR50nPXFv9VzdDnQClOeqzr2v+P/AFzuGZzK37KDAb2+DYbvwNledaMHZZufO3iAf644NH+Ia0yx85vLl5+/ufzL//dfiA88ufyb/m3/2suzF+nvNKCah7SbokMBvO+hsrY46ZWzuoDRrYWjyN6LrML9sP3BbDdQVx79v1hHKoBFfGhwRse1wxk2zw+l94K71+bBOX2FYz5dXBeYwwk0ntQMryl/3w2AceTD6ffyZmwc8o5L+fI963C7+y/lI/JBvUBZQGusf/k7v9UNwMuvPs+4deo/wevgj+wGtDaOKRJsv43tlZELd14rm6d6XuWZbwyaQ18n/TYPRqcA//nzZw3sjefXCbA9lXr+1OdHZg7HF96m33besskwp8zcpI5eTzIXUVPeu/6vXr4qDZiYc9aN4ceG1or52lWfF+jvGwQLr9ngBCeX3x9A8+rVV6mbD/nSY2wy84w5bvXUfnmybFTk+ScaAmfzT/X+1zEjjusmaF8BwjyuUuYQ5XdSnMJJM8aC/NZXOR9gOvLw2rAo9A1egGcETIrqR/4YbybFoZ/8zdkqJ9C88sk2v3ULV13aokBlDh7eD3gFzvlgSQ0dgJLMtv+eZkH5jfdce2KtTP2Z5ixzebfdOk021yF6ZMJLBQ2H65SXTzv6Fshs3RkW9yw3PdP0lskOTpLhuTy2LILkknYK93UG7+vL/+3/+pcuP/vzP375x/7oP9odOgqTxoceE56hJcXZOvLmPjKmvJNXjDEDSR6ZtrT6G6Bu9Qaj+1zfVrflrs1v/dr0XLb3lucvXJSkTFcceP1/mmjSXZ9eWD4r85wH+Azvcm7ZFS82af/kD6yO6qqT9EEJlucZzmX1P6hHkbH1gBe5R92Wb/qMB+g1UgcWZ2HwY4syVD6Clx4sz02vn95D8U5mZeMdSwCPzVNBPbYmfyzV4/ENeae+an3/9EnKi4em1UlOoOudzv/3X/7Fy4/86Hcvf/Af/ckEjFk48udXLwnDp+iHrKtuuTeAsTBXCu7zv7L27Y5FeKHfNl15lDeckl1BvXl4023L/4+x/w7yK0vy/bAslK9CFargC957oAE00Ha6p6fH7eysf3ziI7kRVDAkxVtRIb0nRjCC+49WEQz9IQX1lxQhKfiHzKOC5DO7Ozuzs+NNewPTDe9NwRQKQHlv9f1k3vzdW9WYfcqq87vHZObJk8flOffceyuuGuf56cqECMAXPTDB4Pdb58qDsgJJv8QvNjz02tjY4jt67GQtzNfb9GS9Xb14129Lv/LqcWvtEO/6ObUzTb4qW06eAHwI48iXa+aT8nKtxgFeZ8pfpViSnhBlDEh/FY+4dFn/pOUiLTY1pJ+STUHLmK+ZRovA6ekFe/T4sWRui6MVq5pt+7atWhQiH4RVfYesftXiaN5mbHpi0d772QXrXLnKTn9tjzW2UBfRZnFJByUy+TyxDOi7WSautbx0zXggw9W2nvhVV6XBn+FMB6o4ADwzDXgRn2jDxJU8iUu+xM3P8zXXabt84YENPBu3E6/ssa41GHJBh96TLfg5blXrz/lhCRQ8uVZBVP4bgWW6UtDHYfxeV0vLjNfHsmVQYLo/ZarSQ5uyBO8Sqvwzjbh0vwsct7J5uoSvxqggzWuZD6/mpM+zAMh+WM2LubzGz+usyKu4LpeJcGBFG4h6jvg5GaYsADBgp0ZH7Lc//oHNTrMAYMe9zh9w5dgLR9Rq7VJ05JNv0cHv45HC+JGEOsL4Z4FIPIsFDH03kFUm8uMuB3QsQrhixMcxsLK9+E6+6AnnuMnGA5BtjQeTSUNXyIMf/vi9vMIlb4DyogffcRctRwlbW9udf9hQcn42P97vP+3586wD2oijQdh80S/iaF5ucgBsSkAXdwzi4WMAfBxpXHMx1KwFD+M3PGqvAYUZxUeVfioAP4pFYmXqKfLDKCHToXU8Gnel8wApBIWNAkd84Me1Rq9FBn6ps5aGS3rF+GRIHp7GZLmMX0LydH6aXCJOTuIn34QMJy+u3hTAqeA5L8dZSl/GJ69oSCq9/4LqqeB4IPUVtHnFsQL0NDlPI7nA8bjg5PVUShBoGVHyZBAOPlV5gcRxPmSnP+I8PiIcCIfu8StSyVx9MFW9DA1O2U9//LG1Nq21d79zSJMdaVpZroiOCRRNIvgKvAzOJ0oTOgtXkytxC5kyDCxPA6rpxGXHrKann2uJT8mJAyevRZoukQafSAfwJ1ACoqnzWLhGYlVG/NX8gQy/KJ027gudbEZEi13iVvk4UB9FXKZzzbALWMhVTUv4Cj+B4y2LTjrKSFItXKGvxS3NInD0zyIIyG+A+ENZLr9jfUU2B9KW5ZF5upwKOz9dy7a6NN1p1B0ZS/DDNO9CghNjkw8OTgd4WJB8KRMDKKyDZ06U/M5pApi3K18+tvt3xqytvd5e//pOTTDC5S6BxrScEFK2zDtlyh1CBnwmhdzV8bAGb2SgXYes5TEYaOCRbT52RaOsOVGkP3FqeYIvfvgB+IGTwPhBGsmOT2X48abAT3quHudFw3hnMmchxkNwknOm2S6c67Xnz0btldf32up1sSPOGEk7yLYOHyDyDJeAn/R0WZZMAwjCDzmJWs4j8blW4xMyPQFe/Fbzwe96IM1ZIHy0n/n5RXvS/0xGzJzNTDba++99ZCdO7bWjxw5I/8yBtIGSX4KkceH5+ueNy3326N6Qvf7WEWtZOas+Aj5tsMwfQHwWTtyZrsqHaC6WgHjqJ/15zbiEKl+gVs4iLuY0dFny8Yz4LfBw0V4QlBIhBUKCBz+VvRgYkBty2qHjgE2U83GUSBPt/GyDXTx/2x4+fGqvvHbUutfFjqcXQengJy1ZuexoVFfiE0hPqPoBtyskg8+XlXJ53/AUeKWMZT8mjtRkVx0zanGgFGONt3e/lpCyZHxVtozL+kInobMX42dfVGxECAIvcIOeuOjz4OI4lkMab6fiPDmQaUFfyO28PbEmU+Jw9XDh4JftJtMA4keGR/ys/NzkhP3qR39r81NjcaSmwHUjfCFe4+pjoIxm/LUxTn74EE86O/9NfuQmZAaIB/zBZnjKQM/XZsIHQzzaUTxTQBw8M7/gBXacnwe3do5ejrsmbrQ3FuOqjGrk5gFbbM4cb3n3vx8Jpc0LkN3fTCRcVMicQgq8A5+df+4w8D2DKAf5EYc8fHSOI1J554m2Rbv1kwEC8FwnhayUg/pxHrpGOcVXP3UPb55RugrKjk6U1hcACA9R7dWdxFeYJcP045wPZ7/lTwBnOV5C1Q+w2oFH9U6Ch90D//DGgCI5ap2KOF3j38HZ+FWTHfGOF4Nl0lSv6fcyyHm3V1xmCdTyFyQ+kDJyTV644BWdValL4rkmBF7w8HgGoVpe4BGICHRJnO9CKqrGq2hcCcmzmg9AOKIiPV0YDWpg/hcAXsmDgFMpTnKovYyNzdr7v7pq/X1j9p3fP2UbN7WpYRa7VZroeHDM8YvdQs7jBX3kkNeQKfSS4YTlcdVw+hMyDvci/ITQYcRR7mTDYEV9LacFiMNV46p54ZIvqqJDlhA0kGZfiM68VFbA50jFke5VXOAEIK/yIexxQZf0yWspT/kLWZJXFZ98kAk/sISXopLfEjrnWQ7+ec108iM20hTnfTfaLUb32Oi43b37yDZsWGPr1nc5fhgx5TjhugwmNd5cU8f4M8xgl4N96C30hNGc+ADtO/We+JkfcQz64BNmYE8gzicEFSUG1aJcXh7xWVzhZ9vv3n6s0blLeTfbs2f9duTldda1pkl6RBYeyoxJQFmpvKJTPvBDn/7gm/dBdAf/kM3lRz79EY4JK8pQLRvgZRcOVyYFgHAVCCdfxxPAK2nx5xVI+gwDnq5orp4OCmVCHiWkcUEQ/czOzNm1S4/sYe+wvfLqURn/KmsD4wN0BT0X+C7Pp5AtIdMzPsOJSxAdRmSlTRZXcPAja0TxE3QJiZNAu3Ec95NObPAUplStdJUDns8HBmxoZMQ6V662L8/ctdaWZnvta/tlJFBeNkaoM/LLDJGb6lJ9agF568ZDu3b5kb3x+ilbs6lZ+DPCwWjh1Ygx4Vdl807Kf41f0Q50zfaB/C5r0QcpCf2jWg6Xyf3yBZlDHvl0fIVrOTs9GZM3Gx9FNM4rFpRoH6lPrjWZFAaqeSWA56z1Qze5/OVDu339sZ08vc96tnXJ0FP7cVXAQ+NX3Vy5GaiopWPvvx+QwWkLkJR+9XJLl2gz5Y02F7vQuIgPXboeigJF/Iv6VLjkxxWdlLxKqIbxJ27qECAu+Jb4GVflGYY4bSLjy74PvzySw9tz3Jj9SsVEO8i8EgjXK575wNtwUZbsm6BnXgBx5DOqPjIzNS3bYM5+9nd/bfOTozVa8onxWfTKFx5u7xT9mTTwanrQlR1+4gBwKEP6vT2oPJytx2gmjXj9FHGc45/0hQK8cUEf+iY932jF+DunuYA7FBjw/q0AHsRX1vMznNuPZ3pW8PAwsrqM1F05ZnP0xz9mpgUJbxSCd8pOWwOHOO6AMLcAWVbwHFfi87IBNJQykzHlq+oCSH0xx7AAwk+cP7dz88sPF3kFlD+FrdUYQvHKou6u7vg0tAhQhleohPDmpILBHqEoZCgZQSUkguJH58ooBU+89FcFxO/pEAVKDUhz3OIIUhVopN4uoBWKmkqRIlCle1wl/1Rm5pd+APmX8FdHIRzfDSj5Vv1RqSX/TMOPQx44+vMR4pd5ZP5UHhAGHYQhXxEIbwGuf+HVyqO/yA4u8I7YNE7Evhi00V9wBOBKWkBVZmSiwSnR31xUIDktP+BSIqXJPzk5bbdvTNkXZ27aseN77MCRNWo3NNwoe9aLy5t5hJAeV9UjEO0HVOQt6wdIv+usklblkfHVuITl/BKHOB+cCCvZ6V1/4Q9dRr0BVdaRHuWo1mvkpfSwboLGfzRwq/3NL/D1PgYoDRDCYXqp1b+jykPDLeoQqOZTawf+PErIUeYbNKRkORyQJ3584Za8vF5dxgquIMf+2KGNHQpkYACBCWOE60SZEc+gBxDnAwu7+tIr716GNXrMxd/ctNmDO89saHDSera32dr1HaJc1KCFkRPtO8vk5VV++DM+B++UuVYWBSk76bTR0EWMS0nLYO+3e1EFyF484UhWvJ4PY4oCDPQOhfzEU6bIF11roFU5xdJ3e69d6LPxsWk7dHSfrlN27ept+/q3DqlP8Go3hIs2gkMehyIcelUwilQrG4CffhN1BUnJg2viZnxC8vI4+R0tIwVVXHiEDkteQDU+05Qa8fQbxlhEL5KY7OJh56DlDR3cvbhxtdeuXHxgr7xywrZs71BbYMIWXsEr/orxiqwVQFSPox8Rj/6LfF4EUc5CHyKGd5QXVzCtAGg+fxRlDUD2qh4CDxxcxseVHNTWlIe3j4UVNjY+aQ8ePLS1a9dYf9+ojPnH9s43XraVHY1qBxVd0j5dJtoBtGHUPHk0Ymc+u2P79m+2A4c2q/BsppEjPzIs8CGLR4kXfdzH6qUQzymEXOSX8gN5BcpylnFVyPQEz7+YVxOW8/hKWBevywqv8CMXfn4C12mETFWnTh7fH7Evzvbazt0bbf+RDVYnPfLaQ7U2CMKhR3QBiN65iQlveYEn+Tlq7YixX0Qiw4jdwUV2RHl7y7SNjo6p/45bS2uL9WxYb41NYcjVePDDWO59mPqEU+iYa7apLG/IoL7v4agPIPADMm45gFPllbCUBzJEOwJIS5pIT7cUgkfEo+dJ2X68aYdnVhjXSMfRZgO+2s4Sh3wSD71EXOgGEbhmGrCoQXN4bFTj5rSa+Lz9+h9+ZCMD/b4p4nNhwW9RdeLziXixIeNHCeFfyJJjIHRekoos1Q0cjGne5jPnxnkI4/O+HPzhw7l8LzdposdARxb4MnfxEDH9KstAHvQFpAGpSUb93DQG/bTVa0HAPMQ8yZjIcSGXs5AX2bjG3YKYS6u6ZD5g48Q3UAt5wcHBA55sbnGciTiOOiUeb02iTPABMl8cCwNiM+xfHP7xv/1/Lfp5rJlpmxgfiwVAfdzuoDFs2bZNA9pa36lipVdjisAeEsjP4C1ZAoTGF+cABPPMlDnCZlwWFpfCJ2Raxmc4DfgyTfGKqqUTU/ED5B2gvLyzLMVNIC4dAB1+H6AKeBF+8kv/Ev7ukib4VaHKL+higAKSX0KNZxGn6dWvPHXOAMDKjzEw5I6VKu9p5kxyGC9FncnVM4iLnX5rdUKcTygqb7xCTAhkVQzIYANEcYtrZHDOfv7TC7Zly3o79cpOa26V/Jxv1b/Lqn8acZaDazZgwlmOLFe1bRCXdBkHJG5eyzqKdMLJB6jSvYgfkPF5zTTaa/LnT5jesYDkR3o1vDzOz+0FieIXbWxw1u7f67X1m1bb+p5O7+C037yFX8sfnRdyVOORyQdE9ChDHoMWYGADqjTggU87yAGBQYNFPEYZYV/QM4jp6u2lKDNtgKM58SaCuPXq+Wls4Cyk7zwgE2rRNRcwjBGuf8XXrcijJ7Q3ya3r/PwK67s7a5e+vGebtnXawWPrrb2DHW3KrDaAMgSpS8B3zXWtlg0gnbwSL+vKoaK/Kh443pYdrZBbAYL8ggMdYtR4BbK3e+gpT+AhKzzmtaAZs88+vmhf/8artmpNm9258dSePO63t755QIshPu4CTVk2wOXVHwZu5kv/K/MtyyrF+CXxgGr5quDy65rlyfQq3XKa5VClSR7eLhwKHREvvSZfioduCeLAp+08uDcso/ayHTy8ww4d3uk7/0rNIjm9tyOB8wxvTRe4QnL/rwJpZWRVZvc6pD/lfBF4XVSJCsi4uEa5s/4DvKEozmxqctbu9j6wVZ2rNY/O2JlPr9r2nRvs+Il9lR3rYuyjbnw+UB+Zh35WC4ZJO/vZTVu3sd2OneDoGDuVkU/uOJNtNKNo3xGHjtKwhbMn16DESZnLcpEGVNMSP/30Ha6J6xnI+7t4VHGJy3h0THzGgeJpuhLv+XiAZ014u8uidDJhZz+9aW1tK+3Vr+2z1pXQ0NBkGPrAqnFKYxa8ZBKRi/w0QuXBhqHnHH0/7gogm3DAE5pMHhsbnbVnz577DnhLS7vmtnm5KVvV1WA7d27VeFeMafD0eZGyRVngXS0r/MPp1+MVV4w9fNtBkQVe4IODQzc5RmUc/sSFT/ALvmU88KJ8AwIvXPbfsj5LXHSCMTo2NlYsAMpTHwm0wYzLa/KsQvDMfEvcyLNwmrdGZGtiLK+Q/zc/+7ENPnmkNPETPjjUK3pmzpEmPMx8xNiOH77Ma8jgb90pxlfsUOwe8mcOa+ZtO3CS/sHH+dEb8eA1nOiDOPJkvKJ1pAzMr+SDP/MjmV10eLLR5YsEBVgAKODHc9g0B+AXtMyrWaeiLxYAeRcBHOiRJY1/PmLXUB8fZcNR5pQVOsrd2havbOUoE3Y7/jjihMbiWQZoqU+u+nH9QAtuvebrun/1//g/LyLovBjMzEx5IvWahO0dHXb69GnrXrUqiLxiispX2HdthEtY8tWAhTXgGQuygeOIy3jCQIarUI1zPC9DiR+04MjJm7yq4HImVBYQy4G4Mj/8ZVxeyzwDquGl9CGV14Ig8Er6pKnKFnGRL1DFTb7Red3rAxjHCvoePbc71wdVdwyKfLxiTgPbrK1a1WXtK1eKJiqc11DxoQ1eN0Ujgycf0uDd1Ly5Z/XqVX5uualp0Qe96IwMdGQmV/DBWJ0an1On/VIdqNu+9u4Ba27TKtbFVztQPl4s35kqhBWQXzZgHLxoXwDhLCdx4JGeq2NcAni0Qe+MAmhwGZf5QJ9XIHUJEAdeQuIAVd7Ee3tXmwMfeYDklfyIh4aVPRMX8eTNlQXatGaaZ/1D9uDGmM1NNtj+lzda93r4i543yGgiqe0Ci4ZP2Cdv+iZ+5MDAJp+Ui3hf7MkgJz71RMfHsGdQcfkFsOOWH7TQpXyUK/NKf/LJeGQgjnQMcmncZaa+E8cnSPlxfAcEYOAjTFvyHdLhOfvw17dtdGjS3v3eUVuzQZOrxKtTW/Gdd6cp+BVQk1MDqBh5XPCMvNOfkHEMogy6QPIASlzaTVnmKj8gLuJDWYu4aCfSA37Ju+hGypD9Ugvhk6cO2e596/wM99mPb1vPpjW2e/8alY+2xEKvbGMJcFWO7q+W4XdBtQxV/FJmlQMvZSn4ehyyVtgTF/Fl2RMyrpqe8UvwwaGduLfEYUEUto4Wew8GVd+XbPuubXbs1BaNE+qb7JpLq6qRGg1fvwXgsySefATRHqvlKMummnA/9RIAQtClXC8C0nDUadRriZ/XzH9pOPMhF8mkv7nZBRmRwxp/G9Tn2u2D3561qak5+/4fv6YxVX3Qx1HyED35OnXwWZipt1vXH9nli/dszdq1dur1bdbcyoKB9ChL0AYgCmJEHGXgWQrwgm8+R5L6w58OyLj0AxmOhXyMn0Cm/y6ALvOpht3v0kS+1DdFibTIa7kMRGs40c8KjTcLNjoyax9/eF0LoVZ75dWD1tQ6q3EOOskmXMiCFg+yxybD9OSMTciQhVmTDLzFxRnrXMW3F+LMNDRDg+P24P5TX6hzXGvb9h7buWuTrV7Lg5kxH/ldG/JTDtn+PCN8kp02k7IvHV+yroqwLq4D8Iu6ATxO9FkGykUSYcat2BiIegCKrGoAXvIoYmr0OX9R3sgv8FLmoIkdaADDP8/Ac+rjdy0AEkhbmnfkC88ccxMnoZavHO+hH5sYt0len6m55f1f/dwGHj+wGYXRZcxTzGeRB6/dRa+zc/HhLrcbFM+8xMe6GDOEqXjmaulO5cD4929cKG/eqkVZ00jG0R446YIxDR/evIPkPCeAmJF3PLDLHQbyzPLGfKt4hd2YVxxyswiRBeJ6RNfEuc41z3MlX/LimQHS4DfHBm2Bm/iUX14vK/0b+T1fycsiiHI4H+WDXMrBywctNI4rGflOCJrJOw7ISVn8taUC7MO6//t/87+PUgn4zHEIEruB3BaZEmMYfPe737VmMU+DIoafqGg0RQWFt2iYReVl2PEqkMpcHl+Fr+BoUkmeHiyuAIZEKhWXNFWcpAdIr+IB0XhLudNl5aPgLH8aYsQD5A0QV4NCB+SR8dGxQy46eHXAIJyNIHmn83rxQaIsw/zsvD3tH7PhgUWbHJu3iYkZG3g2qIapRi/jhCe9Mdj8iXVFzqghISYfV5nVpBXn0GbUmPgIx5S/p3r/wQ127GSP8Cgfu8bioRX1vIzSxfl6m5losC8+vWuPHz6xr33jNVu5ZkKr7Ca1Bx5oiTLQOTBic0eXeAwmGmca9d7bpAg/r6Y/GjR6AifLjI5p2ODTBrlmfXElXK0H/EmbuPiBrENw/PaedOOsirog/0Y+Oc65OwF40PsDOrVyRH5cq/zJIdIYfDhnF28zoKwzMgR4I0pTfbfdvvRUsfN24mt7ZAxNa3KAT7QDMfI8gHxdIFEuf5GWeeKALJsb4wVkHOUSptPQxpAy6RKqfHAZXo6XAE7WKdz9aBsZ+W8pFwNj7IwU7blYFH5x5pF99kGvHT+50059bZMGQtW535ZH5pCBKzRATY6iSEIoPAHL5SRcK78g+xzxyZP0ajxAnJet0G+Vh/uE5vF0LA3I4uBlmplctJ/++FPRNds3f+9lP+c9M2l29tPr9pLK2NFdvOZNemABsJw3OlNEEVoKpWyp4wgHIC9tvsTjEv7II+OBwC3D9McA8i79IR/+qMslepDfw0L39lqQ4accJLle2L2dq7OxkXn7+P1LtlYr3eOnd9mKRk2+nPsHV3gYe56H/wkkIyJn+8r8wMF5O5L+ySch0rmmHzwEK2n/MYBn5oOrgstWiQt+yBY8Oc6XO/PjE9PW/2TEOlZutIsXrllv72M7ffqIbd+9xpqb2S1EQOlGzo8E0BbJe67Z7lx/blcu3rWt29bYwaObraUNg55s1Ea9cNRdjG80W/KcnaE/z/tDgnF0LsrtuhUef/J4fFjVsAq5s0yEq2XkFzrHS9Lkl/0F3Xq6EPS/nCeAl01BZ+Dhsh6W500/jCvx4KiMKt/0ZLO99+uLfiflzXePWWcXJRMGefqzZezKx0bJ9MS8PXr4zJ9D4wHz9laewVlh0+qI/U+GrbF13P70n76teqDu6m3o+aR9ooXF3Myibdq0UXW03to6GbclS9GsubIh43fFXSeKLMDT/Xdp2fIKZDm50u08TVGpR4C4qj7ymnEA4Uyr8swrrkwvN9HCVf0xv5WuNGiTngvzVVdXV81grKYzjhEGiMMtH0eByC805DxqcUHLzV7oxqcmfeFB+P1f/9z6799RnUyrXmM+YJ5t1FzMjrYvZOBUtGUWEG7ITsuQFd/4Ai7HfEq55XGjXg2qZhzT33GU3Y8rSk7sHoz8OV9wxPxOP+d4DLYId4acjjLK8dGuLD9hrrmhCl90yBU7EYe+sTvBIw3+zI3wq9qSKRc43EWgTP4hMf05jeRN+wme0Nb0Sl8gH4HLJUh8VJb5AGz0wwPwBcD/6X/3Xyzyqrb9+/drxRTnpnwFPjpqT548scdyKPDVV1+1EydOeGG9ALouAR/A1WC86iWALghXVTzgAheQfoQmvZqWQFTRnBwPfgnp90ogbymCmCrfKk+MjeX5g4NDyRhw8ESZvHbMdxELfOQjPssDoFjoiM84rh4vPAZ8AGPB82IAFVAxWengwpOwZ1WIR1zKD38vo3BrOxn6E4rvMM/MqEPXt6oKkIf8fGEtF4aKNwTRTozHgy4MANNTfJVz1oaHxu3mzVvW07Pe9u7bbF2rF21Vt+pLNmyUSTJIbMXYzHiTXTpz3/p6B+3Vtw9Zz66V6igzxcCcwme7KDs9AC8VAXYOTFekV41TcCJuKW0COEDipR8gjA6BjEOH6Cxxa3wpUALtBr6OEjIwAUDrE5P+PU44OOhJc+wiTj9ehhh0PehXFmC0gQVN2L23R+2cDMPf/6PXrX2N6jLmbccFGXwg+BUyJfgEGWnV+LJcsIp40j1ePMp493wFklfySdoXxedfAimpByBp3dDE7xjBg93gqxcfaaC/qYm41f7wT0/Y6vUs6ES/yFlLdmYq+euPATLCYWSlTED6s48kpD/lTlhOX6X7XbyA5EM8UqnmFaLtMZDW2dlPbtqd24/sO99/U0ZE7ARd/uKuTU3M2snXt1lDMztw9BwmFWSIxX2C80U2/1sKkXc6oDo+lmNDVebl8gMlDfiFz9GCNmmSX8gX7b0K9C12y5hU/f3RFVoA3ow1HC8bHpixM59cs3Xr1sqo3WaNLWw2iKf4IrvLLXz6mQPERf4lSzxlOOQLHCCvORZk/ZUyMUeFP3GBTCcKbzWtWjfA8vL5AkBxucvJ+Do8NGZDQzw/V2cP7g/b/XuP7dRre2zXno1udMaDfMLX/5wG5UHhP3nAW6K67PnzYRk9c/6hsG27ZbjWczRB5aGteA6UTeUS/ZzG+cmJGXveP263bvVKz+NaSO+1detX+xjnZfey0N/CAV6EohjglPHVsikOegxeaKWGUk8FL2+/xFBphXwVnIQqLXUMkF6L0xWHpiEDn2GbXdIV9U2az8w+eu+63b87ZK++fszaOuY1ZzE/Up/BcHaaOwSTdvfOQ3vY+9QXnO3tq2zt2tW2YcMGjR0N9vhxv/U97rNXXt9tuw92aw7UHK/6vXOjT+PwY9u9e4dt2b5Ottm04md8McGdSIywpma+xspXXplrme8RnDKrDHktyhQSZZp7qQHJULTLAoMkcJa3MSB1shxSb0nj+aG0AognHC6OwuDnGBM2G/60TzDqaSdc41saS20yaHkWtLoASCCd8av0Rxp+gLCrqCIfF2K5G5w2lIPGCGBCxjsLAEz7j97/td2+9KU/EIxM7OCTAwsA6sP545SJG/MYN+IZczV2EfZfWZ60AygvZU+DF145TmBH0Y1Jn9LCg0UA9GwOIi02E/jwgh460vHDl03y4McmVtQFfPNa/V4JbRsaxk/4oSMc9DjSCMOfdOxO2hBf8kY+ABwc+eOgm5W+wE968qLugJSDUReAd+1ZiSLsdy/+3//X/+Pi8MiwM922bZutX7/OhgZH7H7vPevr6/NGAdMNGzfan//5n1PLwVgMsrJhGre3FGbQVXoWEkHALWm868uVjY+0qj/DQPLxXbTF4Jvp8HZQmNvILkfEOIAHPpGi8r+ETAtX7NaqcaHwlNfPU+mKH5dKdXmEA2T5Muz8lA14gDdGj3BWNT5A4qTQiMqk5QuZLBtplBvdOrrykZdONb+gRcnMpPKY04TC+3uRV8nQImcxUdFAkh072uPj0/a0f0iT1px1dnb5MaCuLj5Wo/Kt0CAi2pTVBxbx0fhod64+s1tXntqe/Zttz9F1Vtc0a411THClEQ9QjriGvviDoacrDR0F70D0cKivBq5HkAua4kdBEEVbGEH+By/+spBO4xkFLvxpP+4Pw75aX2koOI7zKgZW11+02yoQm4s7P38rXMKc6Yekro6BOHROPQ71jdsn71+2nfu22YFjm32n2HXh0yBM+A85E1wuyudliTj3Q6aw64b/Ck1MTiGrk1WSgMiTeMpXDaMfefwHpkW+Hgpd5FCS8cAy9tHGZOz70THJgi4Y7y9+cdU+/G2vNdZ32r59PfbmOzussRnq5IUfnSA7DkYKOy95cUKp5u/1nXVASkQHq/QnKM71BabSorwFUgW/pssavkBtg3g/k+4JzSrTnN27NWwf/uq8vf72y7Z1T7eXd2JkwT789RkZvbttm+L8ofhkTt14ntKLFEUp3eDyNlaAkqMdIEu2kYCUOWV0vELGMNzk8WBZNq5MJvB1CHRBWb9cq3y5IhJjYqDAY1FG7qjdvdtrGzd22caeHk1OKpkKAVnoJ4y04SGM/9v+PvGXTuy2ljaNp+oikV8KonoTXbAv8vUQZcbHPJE0SvM48pEs6EXYnq4/WsAc4/ZsnN/lS5pxDpZxj/5cyCd8+jG5RdgZxLWAqOMKnlzqxtFdHOUplfI8S+/9Ebtzq8+279hhE+NTduHLq7Z123otANS+m4JHOc4s+KbLyECjffTbazJQn9jX3jmisXStDE5NzH4nUA4jl/HehWOs4hy0Wd+D53bm8wvWtWqjrVu70e7cvWpHj++wnbupC8Z9t6Kj7vTno53mh0WN5xzVWsEuJPVV/LlM+quTceJzS61/eyw+l9mxpeQwSjiXHIZNjDWxsxg6jL5If0d63t0/v6i6V1n8DSo4jY/UGdiciZ+ZrtOiRvPR6Kzdu/fM76IMaFE0qjDHWNvbm625SQa5P4i7QvEjng/5MmZv37XZ1qxZbbv28XAw+pKxO2V242qfb17uP7TRduxeJ/1KH8yBmovHRmbty7N37PGjZ14GjrysWrVKBj/PNi36qYf+J89Ujlnr2dKhNrxXdckdXeqGi/ThjUH/cnnHinC2JcqooOrCtbckDoj2FPEA+qy19UoadV/1J96cbBTfXJIOvX2ogbhfFcXdZ0iY89EZthttELq8Rl4ILNn9eFpsMj5//twfYE8jErzM39tmEc64EuBZlj/a79Ky1K5qoPxhb7EAoHGd+fhDu3T2M2vUQIGM3l7EL+REtjC6OYEyN6sFgOwd1O6v91Q6R39YAGAH5cKH7PgeAF/LjW+WsBjP12JGW+VEBItCHDv+4OUdCHDhg5yuLckSdlTccaDMgJdL/OJ5OTZbo0+wgACw/zgiGLSRb9YrOF5PlXmANuM8xH5uJhZy5A0uuuGOBLTNvLFIdUYPBUhHVvgBSxcGkRebDZS9tbXNcdzW/D/8V/+bxe7VmqxUcN4/ys4/T4PzRPzExHjxdHSDPwj8z//iL9SZigFAAHP8HlYDdENKfio409kVojbBicGQtKigVCJQ5YUjjMs0X1FrggGCT8Q7CD8NMliKg3uVu/OKQOy+QVvlGx1oXgud+BQ1T1ansmu0gqofupQzKzVlchCqd/4CL/P9KhTyC1KmMILcQ2QRT4miUy2ocwGsPNkJ+dXPPva6+sM//pataEQmz97LTkfEl7sRDPQ0cs7SIRdHgzAyXU/qIP46L+FmowLyrsj9O8/ti8/u2O7d22TgbLHGVjqhqIoFQIpdliMadYYRLCQvfhVO3eHHMSAnvsvrieF3fqSpTI6rVPKviBoAL12cTcEfL3GkEUh+wecFUMiBLuDm+dYgaDT8Fv5IB8UHD8flPCHtalIT/ox98t4lfybjlTcPWEOLeK6IHYqQLGRJqJVTQO5Ahh2NnyLsv/JHUD9KitLrV/URdNHv3A+uo8YVTA8Lajr1/CONH8LUkxtHjhNp6MYNh4JBsA8emn5cOxoSrE8T7Q/+zecKddradavte3+039o76ZcYaWChi8jTjV6v09A/kzbtk7DnLH8RFPATeAGZN2hl3Zbppb+azuD4ItwEiuT9VziUh3Fk8NmU/eRHn1vPpo32xtePWV0ju1Ir7PyZG8bbJg6/tN0amqNPrBDPOP4D/8xHYckadQXEtRDjhbBcNmQmjr/aw7jiD+8Ya8BXmD4A4xCA/8hHnqoeAsRHv/Bi/Aq0Os0J4zJuH9jU9LgdObLF5wJ2ygqWPqYw/g4NzIcOmuvt2Et7ra0jjXAmpdADVyDkCHmRkTeCkNLa0uZzEW0jJIB3lJMHAqdlGPIhG5/c9Dc/Y3bzyhO7JOO7rn7c3n73tK3fuNbTo2xeIrkiP/dEnSaU/cOTvM7D5x6BcgJd9LCEtr9/xn75k2u2bScvyVhnH334oW3evM5Ont5lHZ0xqdM9mP8WFhus7/GwFgz99vzpjI1roTg1PWn/5J+9YU2tkzHhi2e0xaLuNEaws917/4k9ejBgq9pX2erVq621vc2uXb2h9Fk7eeqADAHkZxxWPQh/amrWJianbGJsyqbGZ2zV6jbpo0PGlfh6+flD77oWeqUOMJQobxOvNXT9i58bmHyYqc6uX7trq9e028ZNXaqfJjk0CS2Y3EGP1/vOTjXaoIz4ianxMOLbmmz1upXWs3m9ZMQoUl8R0dDgsF2/PGBNDausXuXnbvTd28+t98E9GfZbNM9st7XYJZJ5cGDCbt68Y+MTw7aqa6Xt2r3Jtm5fY+0dzbQO1VcYedzN/vzD6zY8OCnD/YBt3Nxk7Stb3KD1B6q1SOIZNj5KxzNJfkdLtk0c+4zyULczU4t29/pze/Cg1159e6/KzcOi0Ve8nRRAW+DHW4l+UqdFjMcl0BYSyANeXMFP2wB/xmHA+W63wgDhTAdo39AhP3IgX/jTziLzECD6QQBptTGP8QL9FXzZ8KVv87XcKoDrm7sCcHHJM/046kBBB8KJC+SVePJC9ywA6PvXLn5h5z/92Jq9TPCJEw+k+R1gXcmNhVgThjq74lq4YIjDN58R4E1G8A7d1HtbZrwgL3bsXS/iSxg67k6EWHXW1t7udwEIux0roJ36Bq70lfqGjvZEHXNUBzl5gQ5HqUnDfoz2FqdDOGKEDL5hIlx4kIachPN5OWw0FskAR6r5CjDzDTzAgwb+flRb9il3GKRdX7xg+FcXeoQB8NPPA8+UA6CdwM+/J7Bn++a/4lYZH2Voamp25ghHRqO8FUhKYTVEwzhy9KinA6gI57dmQl/KPK6uRf0TzAkIwQCunkx6jSAaZoYRHD8hd/hDdgfSq8COtV89z5In3giVHSzyD3quPDzLV/BQIEehUjkpD67qxwHLw0DNX8S74a2/F+GWgCwvzkMelTvCceyHeDhq2NNAxru1P//ohp0+edLWbdRAqnGMc4tRaAx//NBnmPR4QIRdsgZvcLFAANeNL3CDwIEO+PzphH303hVbt36NvfTyLmtu53WKkiZmSqdJktRxwcj9HqxUWXSwIKDcOICSJUCX9ZT8/Nf9QJYr2lMN5PcwcgSFR1fIIk0RPtcqDLoP8KQTkifqA7qQLeRxX4TdhQxE1x54xaCVkcgu8fjwtJ39+JoMk0Z78xtHrL5JfOvdkpBDhswHPmV5I03xRQi8sgPE1ePcww+aK8pEQqYJIg5ftJusnxzkuO1NeoYRwQdd4S7JS84f+vSI4OYyFzge6f4oBzt8I0Nj9pO/uWyzE+3W0rxSxtlBGQPK299uEgMfuIw3cxpnhgfH7O7NQbt/+5m1ynBobinOT+PI311ZHlzESX53SvMkxXNVepQ36IDiIgj62P0kspbguI5fRME1dp/ZZVqwj9+7ZhMTsyrPK9bQOu/95+aVe/5A/uGXdltrB21aeo3u5bxcJ4Vz/kW/ltSeQzrSl0PgUawyLf3iqL+gTbzox2hOuqWPkh9pxdXrUUGXxwmcTGlF/QqiraiWZFReOH/fnvZP2v79+2yjxhl/RkV/0ApLc4eMh8fj9unHV23N2tW27+AmLfI4dqg2rLwQgX5BPSPPvIxK5iJ/wE5z+dDzGfvg/SsaZ4Zsx87NEgRjB/6aRCXE1PScjY5M27Pno/ZchmOLFgmaruz21cf2wc8u28O7w7Z71x478fIRW7Ou3SfSpbv/0e5xyOs6IFGQfh+DXE7i02U6PtoinjAcRodnrffeiPSxw7788rK1yzD/xruvqc2yYyljdHDC+h6M26XzD+zcp7fs5o3H1tOz0Q4e3G/Dw0O2edMmGfSdMpZH7enjEbtz44k97Ru1/sejsm1abHpihX328RV79HDQDuw/rHzW29zCrN2QIcykf+LES9bcylENDIN61c+Enfvsjn360XXpc05GxCq7dOGRv4qU5wtaWuOuSBQr2w67n/PW1ztsNy7222O13/U9azQvhLExq7ofH6uzSxd7JdeYDOEO6+xi95CxiXPUJj2MWf+TAbty6bY9fjgsI4zxj5dKdNuqjjXWd3/Url25abv3bdTcGkdLfCFc12ArO5tszYZ2W7dBRqcMsKdPhmzXnq32zrunNNd0WkPToj188MCuX7+phUyDvfnOATtyfLet2dhmjc1qQ7z/v27G6hdbrPdun73/6y817jTYqVcO2NYdHXav96bvEvNKT/rEIrpS1pwWWNEow1E8GpoUwetWGZeZ0+TouyPPJ+3yxdu2ZavKsbpFfZzxPdpDQrYp1yd83R849KwMk+xtvxjn3Lhnx1jGGX7iMNQwTNlwxeVpBIC2iV1CWTAwcfgxAnHxXvkwerFdfO5wl+08XMYhl8cXRclyYPNhA8EjIXk4mwrUyiagNfh45nkUYek7aYHMIx26yN364aEhu3f7lmwSKBFLbc8fjo1NZeL92ToenpVslNWfs9PYjY58QaM/vqDLuNLoxjGMQicTnPOXsctJBox6NnxZ2K6QHcSGNvpzZeifI46hm9ATY3uUgKi4+4LsvvuucYB6yymEdOoK/VGv1Cf42PjUn9eVFi3TLBb0xwPHnq58qjanb3iIhnjsbfIgT/w4bFUH5cuR/Fw4eN3r6q/tFi28iONkCGXkg4JMDS6rSHhIuP4/+JPf/ysGtCf9GgD6HvsZToRFpWNaAMCIp7W3bd9uhw4dikwoqPj4hOuO7AMQGiAeQHBfJBQDLFDFSTwAv6fJscFASrrlUKVTwOkyLv0Fq0HVPYIAAP/0SURBVCVQTcP4544HnSmN/6yEhPRzqUQ7kJbpVTp0F2k0HsoelbscsqOGv8AveKo/KdITnAcPjMor3prC1HiHBqY0uD8TX7O3v/mSjEt1FvXbMPqdZXkVVZQ75XS2Hg+k7FypL4/XPx2L88wff3hJq+xme/Pto9aEweMGQLSDuHUNv6+WjwQ6MI09ylWIlHk7XbiUBUgdAMSmP/BT1oiLhh5puMAnBUjZimAFUk/e3gqo5VOBTC5lCl0m71x8Fkn+Mzc/rYlx0s59fst1+PrbR6x5pdo0A1lRj0EfPOFX44kalY7WwMuBNNODThdB6MAzFQQeznVeRBN2M40RxaHgWzAhvvCWMhQRcc18CUdcSctkGQLj9zRNnm4sa+765Y+v2LOH85qA2+yNd/bZll0avDn+pLYjbOGFUTgzvWjPno5rEh+W4TRlz56M2KMHT/zNHA0atDK/pZDlDhCWyxeB8C/FeDF46fiBVs7L4HGKRL+64CXMg/W8q/3Sl/ftzbdOaTHT5n3h+dNhu3Prge3cuc3Wb2IhTu2hBxlDywRJ/pFJhEPvAfhrO3RFuExG10UAOmdNWdWmgmsB+OEbISDz8PwzT8+joCMufB7lBrjkuHX1qX34m1syhLbYgSMbNGEy4TSqdHHrfG520QaeT9iZT6/LaFsnA22zta2UoeftVvW8sEIGzZQ9kXE3Mjxn/f2jNvBsXJPjgq6TduXiQ+mzTwb+nB0/ecA6VrGbp4lWeU/LCBif4HWBZtNTzfa8nyMlbfbw/pD96ief2/PHE7Zz2w5751unbPueVdbeJQ3xoHHRZwLQH208xo2KSr6iEyDUkrQBodtMV/2oWocHp+3erRE7d+aCLc6v0OJor02OD6oNP5bheN2uX7lro4MLfhTq2EuH7eVX99na9e0q84TdvH7f9XjlyhXrV3uan8W4adcE3SxjosXOn71lH7z3hU/kb33tdRl8DXb77m27d69XfWKbHTiwW8Y/42/o/8ynl+z61YfW3rLG9uzZZfsP7VT8ChlV/aJttr0HNlqTb+qq/agYYWDU2az0evVCnz3uHXX8Nev49g9HSVmkrbCZqXqV47FNjC2qXlplnPeoS8i4mVnUwmXajz9du3pTdsK40nbbrt27bEPPar/jsLKjSWWsty+1KOH48I69a3xsq1vEtpCxon7NnRwMOgyhSxev+ubVydMHJWsYVp9+ck4LmwF7/WuH1fa2Wkub9ONHmjDkVKfS++DTKfvx331u5z+9a6tWddg3v31Si5hWlYEjFCvszu1eW6tyNTQx/mFVUb+ogbAMf+kijFfayLzKVqfF/FP74Nfn/Dz8sRN7vK5iUS1i/ot2wzX8ZZjxDIcBSBmmJifdmOV0BTveHOHgSpm56+Itq2hvjKUYdxiKGPnYJNgmxOEw/sKgC3siHUD7zjD+lBGAf8QXEUVbBjLvORmiAwMDXuZYPMcYwTVwyjGpCrVNF0/nGiFipZ2aHMvl8UVQcYdjdnpKi8dex2H3n3qK5ybZzV+hRXWztXBnqrDPMHrJBf1ixPImINo0r6/PNoWBPzXNMzW0L+4YFIa5xhVE4fw7+nRbtyIbhUA2r0dsYRnPuVCp6sQ3d0Xmti2uMMJDz7ELD4/ALe0/6Bg3CfvmuCAWcFE2IOjcW8sPmbLewYUHEGlajLAaF27yIZ12RDqupaXVdQFjfwmK9OC203/9l//CS3/37h1vADDjdgnn4qjUOF+2YH/5l3/pcbXGB5FDVHwqkcwSiKNhEQcdbwaqQtIsB9YxyYe8UwkB2eCjMtwV/gT8yJgVUNKWwC7NyAhnCnmAqK1cVQmiIspyJe9qnkDglVBLUyXTCRkwCIMXtDE4vFgu/HQbXclXjkqSGEHrkcg9b8/6JuzXv/jCurpX+TnS5tZ4s0R2XDqQqte5pqzEhxweLHhHgDiw/Coyl1F0vMru/V+fV1yTvfbmYVu5qsjDkRlsgiaogw4g3WUWj6VlDJBWnOJ3pbvuwClkDzHh58EaDempS2DJFWT+k6iAKk7KCxDONKAqm18LXs624OlhrnLoljA8Jyfm7MqFhzY4MGpvfeO4NbdJRq3OuI26tMUkT3GotJUEaVo0RcBzKQGZkjb0HQuyANUf7aUG4JXtIfKIfNhlAcp8wCEAXugk8wkgLeIitDSMHx188UmfvfezG3579lt/+Kpt3dtsjS0MqPU2hyxM3gOT/uVTxobOznYZIKutSYPTxMiiffbZGXv3O8esfSXtLOShVZdA/UR5gLLsL4ZML+VES+kPXZCWeLV+mP1B/QWj7ze//EJGkozhg9tsZVeDFuJjdvnCLVu3Yb3t3b/Fz/1zxG5sdAyOtqq7UwYEk1Pk4n0HfcFb+eU5XoAvZsdD/tmPq3oX1MqoeP0RohvDj4nF+Upg0CDDcWsa/v7wroSALw56oKa/kE55B0+Ok9yQ8ffeLy7aunWb7Fu//7I1d4yLR7PLgdyzMj7v33kmg/ahdWsseunkXmtsZtGzQsbwnD3qfWp37jz0t3X0bOqRIbZOhr3Gd4xITZBXLtyxvkfDquNm+8a3j8lw46hFYTz5Ll1xNn5hpV292G8XPrvhcwhvytmzf5MdPbbTWttkRIkmNj8oT+iorG/qLtu44oim/F7s0EUV0AeuVgfilzqCFw+0j4/N2707QzKAR6yvb9i6V3fIWKuz1Ws6rb2jTguhdhlw7ZpTeM0t7Rdt89KFefvRDz7WYndCbajLDh/ZYnv3bZXO4EtDa7Lb1/vtkw8uyCho1iLzpI1PDtiz5w+spb3ZDh48aG26ejHk+vqeabFxU0bllJ0+/ZL02+X1Oj01Yx/88rI96Xtub379kO3ct8Z3Ub0MNqe6xYCf0kLjuhbqjb7QXtezSka76lbp6IgHmzmudPvmI9VPmx15aavaMUb1oj28N2hXL9+0lZ0NduiIjP5N3VJ+tF20qeWb3zniOM7VL+7ad/7wNduwrZMNWR/T+Mf4mZ+vt5HRGbt25bYWGbPiddBWdbV6nd+989jOfnJNi7vTtmZ9i8qrOlgUAz6Ipn4y8GzKLn/RaxflmtQmt+zqsjfeOqJFIAYOGfAhwin/BsXo6IQWJ1uta1Wn2otWQqpTDMDpqSl/xpHmMT4x7nekhrSYvXTutu3atcfe+c5L1rJySvLQFmJOzVcyzhU7t+GYL2lnMRdhhKUBKCK/2058ppE3OgjjOeblKryoTQIZn+NF8gSyzSYkTRVS3qSJeTb4IS/PTfAMAAsPIHHjulQG5y/nZShwMp6xhDg3Mr1FFvgF4Cc/dM9dkMGn/fbrn/2D2sSsFgMytmVzYrzCnwWs++EkOUPHStL4wN2r+cU8IhMvVmHBhI00roUWdeR2p7LOuyMuHwwEhPHHbn7Ew4OBhHwoGwuArEv0y6IBnNoxOfm5M4Hd7BsXnidGeqT7QlUWLQB/ePgdAF/gRJ7I4XdDhYsf5/aZlzXSWYTkmET7AZeC0R6RIes+FwAc72nRIpJysdjkDYfIPqHFOmWhNqCr+8t/8b+QXhe0Kh31BQCvLEQw4jCMKRzfAfin//SfOuN4PVYY11mp2TgcCkEknafnagfBcQmsvKHKYwWuYO8OJUBf5kFKDNxVPqRWcq/RVPOr4gPkNaVBkpV4e3u7NzBkhC5lhWuQSRcciVAaD5qojos8kCZkJ5xXp60ZTsRFJcI3cbysRT5JG3kKlAHdxsuqX1/peSOKSuc26z/84LwMjXr7gz95xTq7xduzJI9iFVnHIAU/5CSf4OZ5RABB9AMQkBNvNyaUP88XTE8v2tnPrvur1N5593S8iq2evKr16AThLYDyeD0KJ8uWQFzGk+Kdowgnz7jihMGg6yxCF85vAT3qqgmHpaIPCgWfdKiPzshE4rjI47+qv0K3AUqTfrDKIgf8pHPUIzqV83Rc2vy8OhY7nwpJ19Bw9hWDNs4t12kim5BB+MgfJHvr6y/bqjU86R980DH5RX9xaskZO6luuCiZjsvDS4zN8UwGeYNfgvMSuB7RXSW5lib+PqjpzxnrkmkM/AwwSQ94s1E6QRdTcXGcjLiIIA4OXH3HAe7OM+gKKut/OGl/+z987EbkO98+afuOrVE0r3+N/Ec12V/+4r5dunDb39rx2puHZHyIi4TA+D9XnCN/7c09vhsYxi39sMjTQ7QZuHmK4sB5MSBjlt0HVsokv5erKEPIzwQDX1pw5On9UfU+K6Pp/d9csdHhOduydasfW9AoYlev3LTVq9fawUN7hDer/vnYrl274TvcfAm5WwuAd797SobHnEtOGXDkt2KxwaYmF+2WjCzaS339gp1+9YgmPfoyFUL9qK7AVxthEYl+uZ09O6UJdGRCemq09rZma21ukTzz4jfjd5+4I8FD/tDyerz1G9bZDhmC9Y1RNu83cyvsef+YPe6/J0N0u61s69QMgvHWbGc+uWxnP71h69f32He+/6q1rlQ9+CmS2F3SGsduXn3khlrP5h7bf2irL354O9K5sxftyeNnmsxnbdPWLbZtZ48MXhmAlEn04yNTduGLW3b9aq8bHO9865h1r2VcVHnFO/qgJsFFjUMqz62rz+zzD3rRnu07ssFOv3HYZF9rco7JXwnqK8hGnXpFenxZ58VctaSJUOfUdVyXA3UV0fDAo3Jj2M40qtwcebkv435ORufLkr1FehWKxgyvM8+W/GmlwXteK5+rFx/bz3/yuR0/dcTfbc/iJcoaO88XzvTZl+ev25bN27QoYKd8UrzbbMfuTda2kucexJj33c8s2PUrMn4vXrGeLd129Di8mMOUvNBgn3183i6Iz5tvnZDhvrO2OPKcZjGep+3zTy9ZZ0eXHTq2VYa8FhX+LQHGixVa1A3Y9UuPtVAZlvG9WvIetI6O+OLovdt9duPaQ9spmY6d3K62Jd1rLI7hS2UWm1nNrbeuPbYvz92x4y/vsd0HelwGvyukXNA5dT05QV+/Kr6zdvLkMWtqbbDx8VHVa5u9/97ntkb96uTpfV5u6mh8fMwePXrsD1M/663XwuGujCHZJ2/s0yKnTeNmvTW38p0b8mEMX/CFxeefXNVidEj5TVpzS5MWUW3Wov6ysqPdF+os2OlTWzZrIbS+W2krNK82atEs42qRN7cwX2PcxbEcDDIAYwt/zu34wwCj7rXw8zZYtsmE6NuhCyDbKVD1026BpM+0Kr8KuvsjqUwnHHSMJThikYu4kh8GLPYfd6xYAGReXEOOsFkSghdzffIvgfigi5E505MGNzs9rcXfmOa7WRsdeG7/8MMfyKiWHDJo2bRo4m6H9MjzMXzMC/nmtTDAIYfrXlfaFH7m5eniy/PMF/6NAZWZ+sL4Z0Htd3EE/lyO+HEcB6MYeViIYIQz72NbgUN9ks5RHuKxE4lzw1n5sGlcsxPEl9MzGcZFO0GG0kBHHhYU5BnpYCgvGei+kMyxSlAro/QHb+7Iup3nmwqhX95W6TKLF3lAy9UXnciqMHohX+p1aGhQ47fK0sSiWnXzX/zFf7pIQaLCFuzp06c2ODgkoikxXWH79u21v/iLv/BbUuC4AHJkFA6Bo6F6RbNDzFWAYPBEOOKyYAD+FNobmApDlyjxStzkB+QOD+B44BfhBOJTGVWADx2TChkaGnIcFgBcI01lKxoJ+We+TETOs8gLv+MXKzvC0Ukij+QXE33ImHGJm7xrvIq0dOXqXHrkKIG62sjQtP2bf/WZzUw12/f+4DXbtI23P8y4HGEgLFoLu81OK9lq9eJSRx7KNnWTMgDeWX2jDPnMJ7gb13vt1KljmsS7RMPkVgxeNSgba7UMZJe8Mx1aNAYQhxxVGZI2/Egh8B8FyFNpyCVK16s/WKgruswOULCiKXldxSfxQROhs6EOYIVe0AGp+EN2v4LoOiAeWajjYMzdMN41jdHGp/7Z6R8ZmfQO5St+8eDoCkcW9u/fZXsPrNfCyeRaCr2RD3w1uetCu2KwGxuVwXbzsSbXp+LTaC+/csC2bO8UTci1ZIFdgZpuKXAFXJcMzVEUXfjBRTloH5B6PSQP4ZAcceRJHD/Iq/alK4NJ6EcDrmwXXxDJMI6Bi4exWm3o2bj96qdf2JiMU16PuY3XG8qopN7mbcYfFP3wvUv2+MEze+21l2U48j2Aael02m7feGJ3b3NWer29dIKvS6NX5KUEZZ0AoRtkyHpygWuwPAxk2bzESna+Xn7GC/wYanQCjUvSV6Qoj7l6u/Bln128cMO++e437OaNG/ag96EMp5Uy/PdZV3eHvzBhdGzMBp8N2tYdm/2BzUEZUB999Ll98zsvy5BqUo2weyQ9ajCenuYLwv0yYu7b2Pi8G33j4yPSxwbbuXdtIR8yYwjPqN2N2Zdf3Lb21g61uymvcoz5Jul8YmzYjhzdKyNmRuP3cw3+GEOtbhT6LeyJFXbh4gV7/Z2Dtmp1s79MYVD19MXZOzY2Nml79suAP7zVn/WiwJe/vGW//tkFGQMd9kf/5C3rWivj0ps3Vm4cC7xyodfPfu/YtcW2bt8o/dVb3+OnduHCVU2+E3b0yEEtlHqsrUMT0QrebS29yji9fv2uvyJ0eHDGDh/ZZadf36N86b9MaurDdHXOjy3U2/DwmH32wS17eH/Qtmxba2+8ecJWdgu3McZihmqvI1WcL1apK7WHrPvlbSDHnKjzgCpONb6w4gugDqIMTx/N2vu/vmFdXR126tVdvgHTyDly7xcBCxVSeC7I+H94f8R+9IOPVOYj9urXtlsLD+8Kj1c30ybv3XqufvOZ7T+w19as7bKpmXHbuafH2jukc9/ICKao8ebVB/bZJxdtz96dGisOqWfO+TvzhwfHNW7fsPt3H9hbb59SnW6RkRJ06JXnxvoeDtsnH1zzjz++/Y2XrZE7KKpX71/iff92v733y4t+LG/nrq1u/De3qfzq8F+cu2Z9j57aSzLqt+/aYK0thSHiOo2xeEzj4a3rfdZ775Ht0xi4//AmtZ3oU9HfGK95hmJe/K5o/Kuz4ycOWfcadnzr/PWeVy/fs8ePBp33sZcOWV//Y5ucHJPx3ioDfYO1NXfYp7+9ZUODo+K/2zZoHuzonJaB0yyceIaR+cANJA3GC7MNWjQ1qW+wwTnmcvDmO040kMfsvGwd7hpIk+hrkW/aSOb4CnDswNJM0o+rQnVOzPZE+ywh2xVx4c+2lvjV65J2KEj7CijTEn8pbgJ4yRPAn30jWJBW5sVYPiqDHJKOjo6izEEfOKUMCcRTzjKXgOTJb463aXPgkGNBhv7w6EjMf8OD9uMf/K01FmVxAxc5tThgrIQ/8ysbMSkX8sITo5z5f2w8HgAGmLMxsgHuSpFnI18EFh076X4nlLSGOHJFeh7zob3koiB0tejHttJGxg7GnmDnPWnJH2Od/JHJFyTILfyQtXhWoAjnHQVoHVTuhsbyq7+pq2xXmQdhbBrkRh9zs9jXIWfySzpkYAhjoxtZ6KPEzXLuT/EaPZ2m7n/2H//pYu6AUziu3Johg+9///u+AOBWJoqHOZmxMymPKyIaZ9nY8pgPuGSAy0rLAhEHEOd08HVdlIsHGlzml3GEA8rGpMRoYHJc3RV0QElDIwxjjgpgtcuKKMsMJST4q/Rc8g4AkFeMKJQIHnHpqvJWIc4Qxi0m8FIXVUgerh4ehNNMwo7O5MwK/2T5z//+E3t0b0RGQKcG5802PTOkCXxCHQVaNbiGeX/FIgOvn8Wm09IKJClaQnLfhUFm/LpmXYCDn7dqXLn02M9kvvbGcRkza9XgSpwSQl8JS8pcGKRk7bHkp3K5VxcvJ2mKr9Jl+SFyiYUUD2lGOWjEnOEDpkcXbGJkhQyxR258sbvo7UxXOua2Hes0kXaIRoOIDIqB50P+IBxv43EduGHF7W6MU4W93tWB2aEvqsYNYZeDfOd98uh7OKrJVgOUtWjQQPFxFpGd2vv3+/1Y2Z59W61N7cpWTKl9zdv+I1t01cSkPCkevAYHRzSpTasTL/pt9dbGdpsS3xEtTFs75u3wS5sLo0sSuAuZuKaecNleU+dA6FTxurAbQm2zaAom4JVtL/kAWRf+EDBRfncEvWugmV9hz59Pqd9M+4d3xsfGvT/xuj/a3rTKwvnsyfFpGQ+T9u53XrEdeztskQ/sqA5pZn2Ph+y931yx6Yl6e+mlPbZz9xbpbswePX5ovff7rKWR75Hssk2btfhpmBLdQgzWEivbqctajDEJlDDKJQeyJ0dclC39nuBBjxVuptOXAfqnc1Tespd80fesb8p+8YvzdujoYY2HO7X4e6L+OGGbejbZ9NS4nTv3he+2nD593Dq6WzV2wnvRnj4csTOfXbG33jlmK7tiwJ2dqLPzn9+0m9cf+Bh76pVj/mYVjiYMD0/YuTNnZHTt8+8KkF431+RvYPnk43PKo9Fefe20bdywwXeIMVLGBsbt5z/81Nq7m+3QS5tkkG/zCYzhhTrnw2Q/+dGnqrun9mf/7Hsq2qxdlOH/8EG/HX1pv+07uMPqm9R+uWu4sMKuftErA/Cc+LfYn/zTt6yTN6DUSz/SOW1gSpPhF2c4srFCBupWGW6NvlvHUZ6Ll674Q5z7D+7yYy1xbIJJSv11EoPvmn15/ratX7vJvvb2y1oczKmMM1qwML9IYBdadSID8eb1O3bx/GMZihN2+s1DdvAI/YEdf/FloeC1pjp1n+L8Wq3TEjzOPap3pX1l/inA01Tp1XgmWFoLfUA2qJ39rFd9dM6Ondhhm7e1+NgY80q0owRCbhgrr4e3tRB876qtWtNl3/juK6qfEe+3YCPKjPr/D/71x1pIrlZbOeALHIz+Ou7o+s48sjE+cyxzwX74N+/bpo1b7eDRHTY7p4Wn2uLI4Kzdv8Vru0fsxMmDduR4T1EHaIi7SDHO/OrnX6iMLcrnsDW1YBSojaudzKv6L569ZxfO9qoTNKgt7bTN22MB8qi3z+7deaxxa0Htda91r2tVueutwTeFNKeJ9/jotN29pcWs5qm2lnaNv6tt5SqtctR2+EIqd0jRIXdMRzV2nz1zSTposL17xU99hldQM4bOTJld+vKuZG20p0/63bBbpbbNYmjN2k6vu9npRj9exLGPrbs2WnvXnMZ1dlHREYYXfZn+bloQcPxmhZePMHcTqFqMIe9fjhv4cXQod7ppI7SFWOQAtA/axYvm7gTSvf0tw13eJgknP/LJOMLBI9popv37YDn/5BO8Iq8SiCu8RZudk5HIiQjmMl6NGrSeVPiDR/JJvrEQX5oHV9LdLxdTUykLdcgRHhYAGN5T4yP2s7//kdX7vBNHVqiWeS0OWJU2amxlTKO+0Ce79fDAJc8pGe5c2dylzrgCGNbQVA19dsfRL3Yt8ZSZB6/j+BB3DGKsZi6gz2FXsJAgLheB3nZULvCJ9wfnlR9+eIaxHXf4uIJHPP2A4+eeJoCffzRV/NEW9HwpWNpyA7+qM+SKBUDc9YgPmoZ8lCvmrpCB/ili2RhTSou8Yl6I9tbYHOWu+9/+8/90kVt7MOf2D0/v79q1WxP0MTeOQYYoBeGKA6QmjwMyvXrOH0FcGAkI/6RLQWu8RBfDYRrfpJYNKmnhFXHBJ/NUs4ndXiUxGJV0pMM+De7ojFTG4OCg7/5T6Z5UQMoIQOdhJp0iL49blL9o0ImfslXpk8b96EXhKl7iJo4Q5A9ji9udD3tHbeBpnd25+1wT+Lgm3xHr2bDG1q1fZd2rOlWhZu1tHX47c3JyxMYmR+3w8Q3WupKBB26xu+SKKfTp+RayAMjjIDwG5y8+v2eXLz7wd0wfO7FNRkdMIm6Miw1kOHihU67pT2AC9yoq8kjwUBGXZf6qDoDIzwcOfyOI6nWODrHgO5fXLz2wvt4R1UOjJsAF27BhvTfuZ8+e+0BAB+cW4Jr13bZt12o19kW7c7PPNm1vtZdOHHZDgvKSJxMj+cXKhPmKzl+UzUWLAWdmdsp11SgjtWFFW5FGx2Tym7Nrlx+4UfWNb79qq1ZjEEhv4j2vFRUGFBP6nMrw6MFzu/DldXXKKdu8ZaOtW7fO1q5eKz6x+zb4fMCOndxl3WsZZMo2Eu0FX+h7qb4ECgtDiF4MSa26J1iguV8MavUtSN5AlR9vallk8JOaxsbn/E0i9+481wTBedgm27pth3Wu7LSJyQnxkJ5U36ylOI/M6y9//49es3WbeAtM8IQ3r/l7/1c3bHJihR05ul+DoQyjh4+sv/+JtbU32tFj+2zN6g4ZJdzi1SDsd16iD1MiBmy/y4UeqBsvZYCXIoPF+BPlgc6DTpdl9KMoQqPuiAsK6Ub4tf4pHPrD9GSD/eIn5/0tJS+/fkRjmfqJxtPhZ2N2UYvka5eu+Ztr3v7GKVu7YZUG3phcOC7wpQx9Hmo+cnynzc5P+F2Rm5cf2+MHw3bg8E47cWqPjGDqiYlCbUXt48njpzY9zRtX1sY7yz/nqMxN27JjvfT6jjVpIYmss9Nqc5du2mcfXrTVXavte3/ylrV2YqyQrHKwYHsmY/3sFXvyaMheefWUDLKVdubzs2qKDfb6147JIOUL3tIpxqbKfvbjq3b2w9u2YeM6e/e7r1n7mhmlkR/j+KINPBu2y+f7pNZW27RljRY1dda2kvpvsHOf3raeLWtt17411tDEHRQ4aqzVArf33nP7+IMv7dnTAX+RxMFDe62uYVAGL0eXePg16hjdz07P27nPbtsFLRS6VnXb61/fK0N0tXSkCZC/2jAT/YHR30PKzOttWZvOcC6AySPbQqZFG8BfpodhWG7Y8JDsh7+9JgN3SgvB7bZZBm6T5ux4B7+XtKBJEC+1nydaGH36wW1ra11pb7y7U4t7TcLSJx2SeYS5a2Jszv76f/zQXnv9Zduxb6X6DfKGTCFLzKM8k3X31oCd+eSmFsk9tnp9i+brLhnL9f4WnmHNERt6Ou1r3zhizc0x7tAWkUvk1vdgwj54/5K9pbbavTY+eqVRRm3V7MxHN+ys6nB19zoZ25uk825rbmu2frXHp0+G1Q7qbN+BTdbpX7fmjjhjTBhFvb2PND480kKwzXp6NginxfsxD2JytIGexTjIa0GHtHi6fu2BZKqXnbHdOjo0nmrxh7EzPjlp9+/1qj0t2p69ezSvcUQD4095NUi/Gk/CFllhjXXtPj5ZA3eEMJQIYAypjcje8Kr1oU59XPrjii75SBi7x65X8YrxhXpXnHB8w8T1VdLUgEI7j0qc/NlmanOg8Krti+vy9oYLyCvwu/wBVVlK+pI/UM1neX6Jk207/cTTzuMV8FM+J1GWzC7m+ehnySPh37cAAIjN15cnXiwARjXWTZo6vf3ob//G5uTnbP3kDMda5uQXjeqFDQYeBKZuqKd85SYO2ZgreBAYo58dfPL2ZwJUL9QN7RzjG9w5DHHxo7zYpUgHDsdknJfyxJaINpBljgUj+NBRNDbByT9tWXgQzvzYVCeMcc9d5aCjP2i811jKgiIWAWKu8YO7i9DiAH+oWEnkCS5lSx4cKXb+4sOLbNB/6ht856N+788VCIc7bszRTdKhHyMUkO78Ln76G82rcb4JYxhGMEAZsUJ2fIfMpAbqWBSSeBwTNATup/AuQHycgvhoSCoVNBo+iEsg3vsi6Sq54wmSNw5IBWUYLCZu7pJCw+1XSEXhlYkfJeRDkjgaCWehOjpWermr/PNagmhr/Rq59afGTL64xE+5qpBpKg0h/0/I8jlPzx/dUDFqFAv19uz5U7tzY9yePmyxz2VIzMr4/Sf/4csyHLp958ZkNDAxmCZz2C4s8Aos1ZlWj/6FVenX+bqewcOV+QoprsIgjgfDLn/xyL48c9+OvrTHDp/cqEEXYyzaQBQvGn8MIFyDFkfdAs5f+varI3t0DTevLwJ0GLpgymCh6ALL4Gq0O7ce25dnr9vYoMlgbLLjpw5oAowPuNAhaPiUlSMp3CXgNXy3rvX7GzcmJ8b9TPkfSX9da9t8UbMwr3YwyVGG29bZ1WpbZIxzpOFZ/3PfgejZvNF6Nq3RgmJEi7FJ6+7mVXrxhgHkA5g4OY5x6cJNTa48K/GqdcqoQj0+Iak+mIC5A/Ho4YB99tEl63s8KAN6mx09eliTd4dNTY7b40d99uTpU9u0cb3t27dd+UgH9apf5eF5aYDIPKUl/00d1vSF7iLC0zRsxFEE0MD1zlXSVaFWL15vLKI5OztnN6W/8+duuuGx78B+27x1k01oYcpuySotQHmvf0dHu78X/1c//ciamxrt23+IjiWG2iCtD7kmxhfso/du2YO7o6LrUJ1xq5UF2kpN9Jts/YZOtVtkxNhiN4W2pF6tolJsHAVxYwYvsuqv1MlX4SvjRJZR19CAZKOw/DtK3M1gQOXtEbyycHxyxi6df2y3rvTZyy8ft/pWvkA6LAP+id2+ec/Pr7/99RO2a/dGa1CZfLEKH7XBJ31P7cKZG7Zl22Zb19Nh4yMzduPKfRk490VzyvYd2morZLhE3Ubf97aigZrd8gtn7tnnH1+wualFO3Jyr339W6+oP87LiJq2532j9sl757WAGrSNPWvtD//sTWtb5Rrz8sxMrbDzMvx77z1RPXBn4oTa1Er7/LOzzv/db5+2tk4ZQvzJMGMO++S9c3bty8fq+/vs9OuHbEWL+jptxu9Eynh89FTyP7KWhi4Zh+tszbpW01rQd7SGn4/Z55/csVOnj9qq9WiWxdOs+tOQ+tc9e3R/TP1kxo+UbNm+VrSN1q1+0qiFAkeUqFTqhVdrfvbBNbW7R1qErLdv/v4RyalxzOdp6Ukud8qyHzjkeCOgjpnYciwBSPO5SHSJlxM3YTcMZIAycUdc0DFnOP5ik10412sP7g34mfpNW2W0NmkyV9lZvPgdM+GjLuYa5OPK4ufLTx9q8btoR09ul9Etw7UZHLU9TejxBjH1j4lF+/VPLmjR121vfv2g8tWE78eg2PgwLbTH/EHqwcFxu3G5T/1vzr7xzbdV7El/d/uY2tbjh/0ybFpk/B/XQnCcGnDDyA0mLUYlrV35Uriji5pDtvvcPjs74Xe5zn9y1Z70jlv7yg7bc3CbbdqxTsZ3nT14cN8X7ry+tLWNt7HwikVewRiG0OjwlN24et9mpxa0+O22DdzJ4gw+dgOLeC0emRakJjfWH6odXLr8yF9esXf3NsXN2bSMPd6yw/zFx9SYY3bs3KQFN3WBHVLsZgrQFr0XfYcRLt1rblMLKeos6pY5i3pTLSgq8OAFSY4BgLeP+Pf6Ip44oguUJbDE8K9A0MEv5sCUAx7VNhj+krHL6BmFS9wqlDKFC/yIT6jS0e6rNBlXBeSMMQe8uILDuM5xF+4AhDFMeTKfsj9VIUsMVGWqAvG8xRBNk4/Lo3FoVPkxN/NA0b/71/+9LXI8R3lSZWzkNmkeYKOMuT1s0aJvq+94G/MyCl9/2efZ7Y55oyw/+cMDwz6Me/HReEA84wLlTLl8l164xIPHmEA8xnrSwpW+jh0JLi55ATmOlLv8wR8ZsTcZ83kol3R/6Q4LdeElPZD5Jy0LmsiH+o1N9cCRXovyIgN5k49v6hc6yloKezhofVGgTOvuXj7j4xAZeeEKRhGGrOwYxAEIBLBzlGklCMfbAYZYKJkMiQ/VfbVygPyMOdHJH0jcxK+mQbuoaChrvL2QwZNYEmMBEI0e4HbJs2dP/W4HlUq5smw1eZQffs/Wd3gyDZ6RF5CyIVfSVnml3C5nJQyA7itr5yEdQa5IVq58RXFkoNF+/Q937eGjfnvl9YN26rX1qtRxx42dCwG0ooOGnfow2EMessoOTsWTgcugPyYHl1YT/Pxsg92+/sjOftpr27dvtROvbraGZjXMBnCjLAFRPiDL/aIyRx1RYC7gecoS3JCpop9KGCyMM3b3Bx7P2Ye/vmRPn43YOhlcx07ssi27u6y+SZ0FndH6RcEEF4PBglbT6rAygh7cnLTf/uKc1/fX3jlqB19aq/ToHCMjE/b0yYxd/OKubd+2yUZHh9Umnll31yp/EGxw8Jm1tNXZoaM7ZKzwHvs4k0+xpFmbnZnXYDljVy7dlaHTb6+98ZKtXd8hHMmyokH58NASBladffzhBTv/+V1b1bnaTr78krc73gV+7/5de97fb9u2b7FDhzdb9+p2GcIqj+rRd6fITJz4Sz2FHsu2RjzljjYe6R5HvaHLAi+hpmPi+SfZ27fag+ptenLOLp5/aNdlaDBInHj1oG2U0TY7z0Nbo9axcqUGSTYLWpUHO5zP7ec/Putn0f/gj9+Q8c/gjI5k4MzXyxidt08/vmaXvnhq7W1d0tFK27t/g/VsWSmjlAWrtOk70BqUaaP69x1h+oWEi+MVXhRBDFoBolnW1wMHMnSUNFFGvK4n0TFAgsOienJiWvU+qkXMvL+5holqYpKBvUltYFRGdr9t37HFNqzdZE+fDlrvw0daBIza8eP77fSrO2XMsuBDBvqcal064+4iH31aYU22c+dmGxketw9+dU7tZdR+7w9et207V4smZIkxSfQL7BSZP1Py219eUX/kjRyr7c23j9m2XV2St06LigG7deO+DNF+W61VFkdtduzWZN3IuU7lr/mG54SuXeuV4TZpu/Zst7UbVyttzn79s0+0sJ237/z+G/4ALX2Hhcr4CG8xuqMFTa+99fYrtkWysakdu0pMivP+NpmLX15V39joC+X1G7XaoI2qhMg1MjxpP/zb32qRvNoXB2wkDQ4MqYxmW7dstwf3H9nT/qd24OBuLaw7tYDnWIaX2stO/bBb/t6vLsjAfaJybbRX3jzqR5PIh7ZUtGivN77SyhgzO1tM3jIIYrzjQc2Ii34RZ379rRlKzw/3ZHqJt8Jf1Yg/AEMjjO/ZmUWNEbfVNua1ODpgq9awmTUbt/xpr2yu0GgLWnb7ODZGmYYHRu3xvUnpa6P1bF2phs2Hp/j4Yrw1hPnR764uNFj/g2k7+/kV1dGEGzfcjedYGK9l5A1Zza28r7zF6uta/TjYwNBz1y875TNaQNy9e9veePNV6b/V6hsnJEm0Sd+d1R93Tx/dnbKrl+9L9hY/OoqxDs60+ijHhnbsWW2NLWqVmhPKndY6f5aECYwi5hzj/Ue6ZWOmp6fHVnXzELoURsGpLcmWcxQPVArVzn7y0N+A1LNljdfTzNSsxtqVtnptvRYffJumsdiERJ/wkRMLN7xhJd5ZR9nvfZFKosLElem4GCepX48mskKf4znR+vW4Gg/FlfMU+UAatCEW/sD3qIJOJALSClwB4wK4ya8E6KPdLo0PfkAtzwpkXgnpT5rfxQtABmQjKuaM6Cf0D+4A0F+6u3kVaNFHC9ooV1GqSt4wAicXR/hxoR/mY+jTkW8xzguH18fy8pm6+Vn7h7/7gc1rXmaliEHK7vUK4VFHPKCNjHmygA0i+o+/FEEVk7vlfhdAYwKv7+RuQW0XvjCm07jH8E6ZSSMu5I537XMXibmPIzYAumHOoEz+AhwWoJKLvg4dUNatZC7oGVPQox+hb4i4ML4lj+ZbFhAIzoPs3DnGLiFv2ivHhFxGVzzXmAfZWEEe+CAf5WTjjjJlO8BPuRj3oM9FjBh6Oag/ZPS6v3/1nC8AkjgydBxBFA5wZDlnVEAuANxf0Pu54fDoL1ZVzlMVHx0x8KqKIwbjgwpAsZlWhRp/Aek1OYinIyvflJH05FHyikZPmEaOAUZDRzkoM2nhmzTI5n4f5AHxoA2SZwGkJx60pKUOAeJdJrRR+BPSD3ffwSAv4fmHZjSRf/zbm3bn2oCdfuOoHT+1VRPiuBqgk0Tjr0DKXOUPEA5dRQNXqUSLzpkQWU3X2/nP7tuVi49stwyGV97YbiuaJtTJmoQqfOmV4mT5EpbnU9OVIK6hb/BADXR+SpxSZmjLwRo9cctreHjRfvX3l218dMr2H9phL7+2Q8bOhJoSizZW2XEr2kF1xDMT7DTNzvDGjV779KOrmuSa7Pt/9Ja1dzTJABuz8YkhTTQtMuhXacFzVwZVnwaKJhlZa+3UK7s08XK/ecYnLW+v7GS7vtRGpAd0MKd8hgbH7Mtzt5Txor10cr91dHInomxH3PLmWYGf/fgTu3vrmSbJTbZGhv/IyKBNTE1a96pVtnnLejt0ZIc1abG1aNJ5I/TScaFanwMdUCR6Ktt26DMg9FeN51q2j6yrEkdh5027VJkUt8Cu9aMx+/j9L214aMY2blinRdMpa1qp9ih9sDuO4aKuQq/W4FenhcJNO/PxdevZsMUfdO3onnQjjfmOr8feu/vIHj+ctFtXB2zrtu329XeP2MpVlI8vUZNz6ArnMsiwox0wQHIUi/cjI2rgIG/ZZkJH1fKAGGnC9muU170w0T/nkGOAHBzg3f19MuwYNxqsrbVTC5JWGTId3rf6+gbto/cvyGjdpUXgPtX1ZX/d5ZAWju9882U7fnKTBnZuG5M/BiQLy2kbVP2Oj0743cXurjV27/YT+/A35xRulY5etXU9bapn7qShKcYT5FabknF+63q/fXn+rrffY8f2yhBWX2xkoTtnE2Pz9t5vz2oRuUoy7bCu7lYN4kw2Xjibmpi33/7sUy0AJm33/u22/8hOLeLFf56PlN2xc2cu2/f+6Fu2cnXc8eTWe++9p/bRexf8GOE733hZsrWou2vi5aFQKW6F5OJ5lWdPn8vIH7XNmzd7X2GScr26zsPoffxw0K5fu6++s2g7d2+2VV0dwuVuJDti9b5bDjJv8VCtiD7GEq6UfXpmykYHWIDW23rkqM82wkYAz/Hw6j10Ji4a73k7HTIyfvsRNOSln6psxKU/CHDRzhJy0negHFwU5K4jaIjH2fxr0t3I4KS9fPqIta4sNl78P+YreDhbaAp+Pg/IS7zjm8Yqxif9mbGL6GjCK9on+S802dwM48pzGxwa9Ds2K1c2+522FX5ESmjQq73MzvE6Pz7QyYJxyj58/4xt6llvb7x1yBo0djOGMJ/A28siD/75mXq7fvWJPevnodcF27W7x9au4c1Q89bUMq2+wfEJjvhAD13Qo7fsU1HO8MacLUNR1cKOP4m1uyaEClqO9LBZcu6ze9bWtlpG/2pb2dGgsblNcshIauAIMhQFYwG0Od9U59OEMo+QK8OA56nwi+ISv4TQjUfLBQ7X5J34Qes8GcIUXQsXgB9Ra31b4UgPnIgHlsbn3BlxSyHjyCvzw4VsAcvT0qXe8CcEHTZBGcZhGD5//tyN5M7O2OxKusAJnv78ZwWqvAHCEScanw0CPN7/5I8ov+MwOjqiBcCc/fzHf29T42NqU7GY56NeksCa1c/nFEdZ5mTU0reJ56u/3I1nQU1fhoZx3fueZGS8QVT6IXHQ4fgeA+kcEwYfl+MFZWZsy3anmvE8eYsaAA22I7qAJo8b4aCBRxxnjDybGpsV5nw+Xwqe9cUt8eiao4NsYPj5f+WLjUFe6Al+5M1ixHEL+xQeLABC1hXOr7Gh2V9nG3KFLMkHBy1H+aElDX6Zh/O9f/XsonjViKsOANmrTIVWrAaJVE5A4gHuZ+DxKo5qpsCBgwERRkkKB/hrjtwXEOzK9Lwulae8AspSP8WAL0da4pf5l50hjgANGW/qYHLyCqjwT94oGajl5fmELFX86hXI9GocOslQjZ3zEJ4ufvZfDZ2Be2JUk/lPr9iTx4N+dpfjOHUNY77OoQ4KYnfVfJbLlGlL5MDv8fOajFfYjSvP3VA+fvywHT6+TpMNRg06AQ2dOpXwY7JLHkvLhxx5LXWWeAkxqHj2gmI1SnkUQVRwUyNlRavF8T/88Et/m4Tvmu7QRNXEqj/zIp+gysUT754eGpiwTz+4ajdvPLSTpw/ZkZd2aABRfT8f9RVxZ3e7f9TsycMB+7u//o2tXbfB3v7mSdu4pU28p92gokWye8ukre6qpq8B2vPBeFy0gYERu8R59/p2O37igM3Oj6odNVpnB3cAVEb9TU3Oiv/Hfsu+u2utv1KX2+gssniAmy9brqjXINbAxBmQeqFcrqdKX3M91tJLqNZ5WR/oPfpDWQe4wAlto0ely7so456HOH/x48+ta9UaGf4nZKhrImdnu3Jm0Cc+aebp03H78LeX7NGDAdt/YLu98eYBa2mP9x9jfGCszUyrPYvvb3+pReytfvvTf/JNW7NxQXUADxbDSFFMfNwtUHuEZnBwQAbhjJ9D5U0d0QWR4au6qLbJ6mRTBXA1AjgeYwEPup07e8E6V66z7tVrbPWaLn+Vpj+nwZlmyTIz2WI//dFnMvbH7Q//5B377ONzdv36PS3aNrmM3/+jN6yxZUCG+qSMtDbRN2sym7Z79+77Q4fr16/zyeLil3fs4hf3rGfjavvO905bW7v04wvKMLCQmiuyPXrYbx/85kstvLZrQbnTOlbFnUkVgGrzvjLnkxE7c0yIJNEuSa7TQmbSbt+8azu27bS2zhbjvDTl5vWSP/x3H4hBm333D1+3iZlhX7yOjQ+LJ8cz223Dxi7rVH1jUMaYF0dHaMsLytN3q5U/XbvB33cZEx7ODU1d4eV3LpmgkIt4/cWEGjtyMXdEe6TMObnBj77GR6IwQBv9aFRMxrHYiPaMaEz6ySOBBQByJ18l+zgBD2Qgrpoe/NRivKyh3wTH1/gzNTVvZz+7orZodvLkIRn/mvQ59O8bXGg2IPqSosVT2nC/As7TZSRf2rnKF3RFnoWTygp06VNDwdDwgL+goqOjy+9GYpCxMYCu6awLlTLwpp5f//y8FmfT9p3fe9O6VnNnQnxdpLJveIQbcIpb0Lijdr6oRSVvl/JXDbNAkQSxoRcUQI7ltbLgrSCEV/SMEyChmyTx/l34tWiJ+U3loGr9eFBpoNLOaHPRx6v8y3pOf17LeV3ApSCj/uKuB4FKeRw1aGt0iIzzfAMKkTyfLEzm65hqGxiVKbvXqbd3/PD3SEG024Coi8wXPy55lPyX+oF/DLcKyRuIflm2eW87DpQ9rrDAJT9sIl7+whuAyhejACl38KwuAKp1AD7ppSOX4KEQP2QGF08HYXJ8whcANIr3f/Mr63/00PF9Z11Kjte5xq48BqzTCciXu2dcsSkxxhlHGB8B/LgwmDX2iCzGmaBFVtpIGs1sJoSAUY7kA1/uKDDmEQ9tLgCqR8ezzJ6H93OKxyIhFtPIgQMoC/wx/nkVZ1Nz7PyTHnm4ttyeAMClPuCHP2xEMBY1NvB9hKhfxuB4bk0dzDcWot64MobUys2YLr+HNVZoAXBm0Y0e74RRIP783xmUnSMyXgrgpHLwJ4DrgulKeh5xScGAyHEpeP5FvuHKuLyVFnjZQAHiglOtqTuPVERUPkCYVSALgLVr13qFAEIn1f0JpSwkwgvuEYfDD79IC1qulBeIW2zudblSpiXgg6YqZFGVKwN2ZGDOfvH3X/gZ9jffOWV7DnfJaFIj1p/zErmL4w0t5SgBnQOljCFTXikCxhd41y4+sI8/vGjHjh+xYyd2+k40ooeRLVrhoWb8NDzPXLC8rilv6KgEz0uuipdyRFzqTDpRMG4hRh1zjv/qxT77+Y8v2nf+4DXbe6h4JSZqFZ5TO295BH7URhPMyLMF+9VPrvjxixMv79aCZouNjg+I5wpb3dWlSXylCGdtZHDK/vp//JU6RqN9/0/fkGG6Ury5LUceYiol+UM+yEZuyosvk87NmA08H7NLl674O7SPvXRQ+ItqS6PW3//MDh3e4+XAGDr72U376IPLduL4Mdt/cLN1dLZZi/Jb0TApGvQnweW8NMworttCZ/yBoDJVdZa6rJbdmRTg/QWJi8QSX46+o2CNt/6D8wo/w/vTH53zgebEqX3W2aU+QZfxdiwnBtyVmptRm7nw1D767TXxqLct29bZO986Ys1tHFsAnfzYAURujNY5u/zFUy0Crtp3v/+K7dzbLv0UO4Zqv7QZ3mM8PDIaz0H0PZWxvF762q0BlkEX+cq2VtUF0vuf4nx8KSYbIPsA7Son5zkNnhx74GgKb//qWt3t5WeQB8cffEZmtaUrF/rt84+v2ze/94b0NifdfGQHj+y1jZs32Bfnv5CRzi7mSlu7hgfxV1j/0+f+7v9du3bYrt3bpItG4V2yc59ftd279torr+/z7xxEeQDGxriljL5YMM3OTvnEx90pf80lD9+yqbECw4lyYiz7KOByRpzKh87VfjgGwx/VjI55jakvGmbr7MbFIT9b39zKR6zGrLWz3l5+/bB1r9ViWNlwFj8GBjmxQ6czWoEjHZnEhBq7X+gWQ544Jpa4NY2+Yx6I8RTN0g5jwqG+wOPqTc+vzt3zijoq+FKXnkQj8X+VMY2psm1nW0AedJLxCR5W3olXpcPlGO05OEroFUBvvb0P1Caf2dEjL1lrezx45w/Wqx58N1/thb8EaFOEzMPDUk+UT3GotyYn+avdiR1pnPHn+SPuhK1bx4sLGqyxXvr1RbVko77RM+IKh4e8P/vori+uT72yz3btW612Ny2OTcKTAVOM0VBB5LkWYR9unA/1Jl2oL/v47QmM86EbFm2OWIGybMTjoMGRRj2410FoNSDeS4D6sMj07zwKYfgr6SuEFfB8aRZCwp8AC5cLfyV/+CJExidOzFdBH9fwAzGGZTwQusDoo8/haG/RfoJ2qS4CXJ81QM8l5PhUtsF/HJAlcZfKHUD+IUMZn2GAuIgu4zKd8tDeOfvPmMSrf+NOdsqW+RQy+29A5lUtRykfuVFPUGYdFPUmx6I9vo48Kv+cvf/bX9uj3l4E8jENPDV940vKjDNhC6J/7p6G/ikCZ/4Zi/K4D/FzGutx+Dmqx91kypjpQIy/LAwinLKBhx+ehHFsABIfiEHDogG8KGOUmbnEj+gUsjIB+fM34MnBI/nmdwZa22J3HnkdR2pmMQav4BfyoAPwSeOOiJiLR+gy5rDgn7T5ZjXmFNIcR0Wl3OClnuoeXdcCYHmjLwYdIOMI19IFNJDqpFvDU+fGX3XQMsjkQAiUlEGb+S3PFyCOTpN4zk8FyI5UBaeq8IImBhb88I2Gx3m37u5uV2xC5glucEq6Uj6gKkfwr9JV8414gIGdxlONc69kIy/8Q89m7Sc//EQV2yzD6rifG/UdeV+/xJs1ojuRBxqs8gqZMt+UJSHT/Gza9IwMs8f+Pu5jJ/bbyVd3++4fu4bMCd5JmOSwJsQmaYMlnbDUe3QoEr6qi5ociiLa6Sv8AH4jzZmLt4w1uZ/8zUV78nDQ/qP/7OvWxEd/lE+8ElSOf9dbsesoI4cHfn/7Cz7L32YHDu229T2NMlqHrUdGW8eqlT4QMNhNT8zav/sffuJvWPnT//AdW9ez0uqb1JaRldnaBzrkJi/aq2Stm9cEvSCDYNi+PC+jbudO27Vnm+pFA83svF2/cVedrcEOH93jgxYfYvrv/z+/tW3bt9nXv31Ik7lW9+JOGV0dykucVWh2MGJxlQOuy+E68lBN10EbdV7T6wsA/IJV0DiPpfioLsOcA398f9R++vef2+/90Wlbvb7NX0PGLqEvQGQQTGnh86Rv2C6df2QDjzXITC74md+vvbvf1mxYtOYmdOWWDiK7fF434j3wfMJ+/vdXjQepXzq5zZ8BYDDiTPLU9LgMzUnvjwi1b+9u61zVpnRJrUUSQH9dXlRkd+OllpfH+h/gOvM0j1Y44nhFIv29VQsAHiZ11YoXixHvnwsN1tc7bT/7+4/s8EuH7MiprXb5/F374Fdn7J/9+Z9Zx9rYvWmo4/Vr8/b86TO7df2u70btU5tbu1aTp3RBffKmH3ba9+7fpLg5m53h7VQY++wuFROEtEv/4aFzzlNz5Mn7uP6504QxxltQ2KH1yUMDAdfYkY9b19Qlk0nsUgWtF4UfJXKtX2i3508m/eFRznOvWl1nze3sroPPWzb4SI5ae5CLRu1RcsWdQGIA8ZNs3t9h7fVCPRANTqT7UR95KaMLJ3rSS1z4U/6YAEMPitQkS1sjnXnF470PBo3juD/GDk/nSlygOeAlNvPE/aOAjA4hH0Bb4bZ9vm9bXBTLtWiLovE8PF6UlfnTx8wCIm8niLQglmN+pezkhfHF2fxbtltjSmenxnzpxTkiv1+9oYZ80CzO2cN7E/bhe5dty5bN9srXNquNcZdF9eV5hSw1EBOydnmyvL6ICVzGOteVyhhUIa+jk+7yeoK3J8oY/NQWROtd0SOo82LwEQ/qOfgC8VwU3z0QlxijPDOlgwMfeBMDLzIWxC9xhacCHlUgRFmiP3EFgm/ZXjy+aI9AjK1Rp0GTabjQSRWCh3CKPGOOiHyCPiF1EJBpwa6QQ1CVdSl9QDX/9C/Hz/ivyrAUImkpP/CJZ2HPWwfZGOFYSczpkUcpA7pSL6jRLS0HkOEq0F6iS1TkxymSfLkDsDA7Y2c+/8Ru3+RlJ3y1lrlH/DXWTU1NOH+czxsyqOHB2EFcGrOEgYzzu4KSlTBlyHJQ56TD38dWxRNm4wI/+Wc42odoNI9xXJrjPMwfvEs/8ROX8/4+l6tvIh+02AbssiMDeoU38SxWuIIHD9LnNK9w/NDHeI0JnFYg3fUlAA8XHyKNO7Lw4K1JzNd5DBIc9JSyOw/mB58rIg5NoC9wliwAEshSfPitMeXhuCpWGiwJKWgOLEAtTh2CQvpt4Cy4Yp0v18Jfi1N6FgA6IMN0uth1iskN5wOYYsgufAHJi/yrfDl7xkqJs25UKGlAmUfSLYXEWw5eniKNK+MC1AzuMVrkDqP4K53jLbPTYZhxNh2dPejtt49+c1XJ9fb1d1+1dRulLxZiMoRoWKpG8UmnRuODr7yElI7saJDUwCF/yeVeqGlMvLVm3t77zed2+8YDe+utN+3AkS1aZMzLgGCABpmyxIDPhFzLRJDl9HI4Ho2SQSzSAXBw5eROpGSR39tA0daQN8lSNpdf16HhCfvv/ttf2J4dB+ybf7zPrHHBGuuabEF6YhL2s/7w1A9nj898fMPuXhu25sYOe+X1l4U3bi3tU7b/wDbf3WTOw0gaF98zn96wK1eu2Xe/97rt2r9BOo42lgaNMOWWlhmZbt95bp+L9sjho7Zjx0YZr2P2+PFjf+8/76fmDScYDOjs9s0n9nf/9nP7/h9+w3buK85qs+tPG4Cn/uoWQse8VYbP0MexkZz4cUU78vxDdyQgJ+GQFbRSVkAtvPBFWtSP8Ktlkot8NKCoHq5/+dw/mf9Hf/Z1a14pw4xzjAuN/iApH8+5ffuRBrMm6+7cpEUZX89uslOv77CWleNxbARBs80UMpMv9UN4YrTO/vrf/Er8pvwNTsjFVxgPHtypBVqXrfR33qttIJJ+on3JKKf9ulGBxgJoN1lfxOZAiPGTgxp92/VW6IbnSZCDNG6bYrDRfqam4xPpGHm8mWV8eNYXkR3t3XbqzUPW0DIjQ2vAPvntBX+bz5bt611uXmd449oN311Zt269rd/QpQWnDLdGnuWgL2kS0qKUcaqhQRn5242oQ/ppHJVCVvRAWXhoNPxxOzvqLNtj9HXGAILwcQNd2nIeri/lQTbiRT2v8HYoPCYFYoQUrNTHVfB636Qp24kTCxzPfRHjbS75w9GviVGkO5RjAhA1GQBNlKOE4EN+3psj3ftGljnSAgLXO7G8joqH+udSJAPQwBvUpM+8SlmXQ+aTuNVyhmyOUeTj45cvVgIXiKwi74SUJYG253cyoHEjGcd8tOhvH3v6ZMQOHNqp/kQ7KPJwnUbdLaiPcZtfBDY2OmO/+PFFa2pusne/c8Ja2qaDRjKEUYo/eBdqEBR8BVW58HsZC5dxhcdLmPEAadkHa/GZZeGBnKTk47yJ509xQRa00XfFS+oIeUOOmgyOl/4A2nAulEkqcSOvDEdekU8tDrIiDvA7Oi5XhKOd4MpxljkZEvJ1vPhxF/jkGfglPWgFU0Et/+IafLl68HekM16UfQKopuddhjKdNPwhJ9GBX+IRToe+edB7gi8kqy2xAKjWa+YVZYpx2PUuqPJx/MisRpsQNloZlzSyYn2RPT4adwDOnT1rt25c15g66wsD2HAEiOOgjPGEuWPP0Rm/EyqZcOAyDrqBC1/PhN34iMPoZrAPO0+LHfEjjvGThQZxMS7HeAgP/ODPYZTL+aJeDTTeAMgdwjk3+skfXIx27lQgB5ljoOPPMHzATV2hZ0Tl6A9A/r4xOyM6yeQPYFN2NpsURjTal88T4sPLDEiDP/UBDRtS8GbnH33xdq24CxB2GLaofyxROMgCX16HqgXA55ono7Fl5amK0GH4VfjY4YgVVkLiAvhTcXRkcYqwhMbPxEKmAPEJSZd+hseApfFAhFEgIX6Eo99YAEArg8HpluYBRAcOnjjOutFw+BJgnuUCSKviZVxeEy+BcDWuRuuS4VfNKXlRxh6V8rB3yK5c7HNjn3eqU3m8SnDrti124/odW7u+29799iFrbtOgWE9+VHCRrzoR/GKgjEGh6oCQNfLmQgcnzo/8aHU5OTljP/vJh/41yNffPO4fs6FaYkEFXXQCrysmnKLsL4bADWPFvQ5V2fQTbD0+DCBc6gg6roDzICxZR0en7O/+zee2c+tee+Ubm9WbZajJeJFWnD8P2A4MTNrFi3dtenKFPb4zKuMtdje3bFtjJ07vtPUbW30y9Tw0yLMb+/7PL1tf35C9+e5eTbYsfJCT3LMsGS7k8eui8en5v/vBZzJgW/wBtqnp5zYzNa78GuzQYV6PuV7tSHpTnTE4PLg3Yn/7rz+1U6eP2clXt8hopIOzM6Cc5iWv6v/5s+f2tP+51Tct2OnXDllXtwxI8kcJXNGVQrQbIHVK+RMIZx25vgsotCvqiMtrXoBoGxjZ89Z7a8o+kpG7/+AeW7txlY0MjdiQXL+M/zVr1/rRlrb2dv/0PsdoTr1ywJra+RAYbTP6fRgX4cfgZhADkEtFt5lJjpDE7gW7KezucF6e13/6K1PFh10Un0hlRDMA+0DvBk3wyQGXfHLXlbAP/opGF45DuTSg8nGu2G2JhQIKoK3HIIrMjAvC974xbT//+8+Vb4t957uv+w65piitHhr9Q2BXLt2ye/cf+WtMDx7eY52rmm3z5nXKW3VQp7qtQ3YWAMpDosWYFzoBvHrklYa8nr0udPX6CxSXPfzoJNJIpv6i/EX9o5MqDbwE2RaISz+I+FNfjCPJ+ytQpLnXZfAoz5//kCfoEi+vyIPeAcTLPDxv+Wt4gioPT6cMAvIEMr8lNKpDIWeocFH/yc91IaAF1fzeXsi/YrA6IFuFxvECEq8mu/CW0kZayhFpwQd/ygMs8fufwLNCHnYWze7dfWzT42Z7DmyOBbXapdN5fQQe7YY3g/Bs0ScfXPePkb32xhFb14MhI3Yu3ovzTZm8LJVyEJfxQOrCaYu5w9PUdjwu0wSJm7yrUKMr/EA1jL9Kh+6r/IAqHf6k87giu2p8pgEZV61TB3D0T3oE4R3jaxWYd6mkknfYPh4urqHq5OMXQVWOuGZeQNUPJCrXTAu5I99qHEArAJSL/1YB3DLvEqp5Jk/0goud/3EfI/kmUhqL4FV5hT9o8Ps8JUc4+WcuTouniKcGwhs04DuNG7zTWsyO2LyM+kuXLtr5s2fUDpgvZOgKBz5Fs3CjHT/tJHffgVgclLpCJk6YeVnkZ27AQI6FggzfxqhLf6+++hNGMXnOyaCGFnzywDlPOV9EqA34VSUFP9ur46uPgsfbyQDomL+CR2xIIQ/03AmAhjomT3CQn7vgzEG8iCJ5pzwqtZfTv+KLfnwui+cJanUiGvzkgyyep8aRkCP0R3wsMGLh4HrMBUCCF1qZiKtXAGr1dN+RKBtH1Z90GZf+FCgUEWmJW/UDhDEo3KD3fhvpVYjdjYDgUe8NzCtARgMTOeGUIfNAgQnIxPl/lM8dgFzJActlqsqWigaq8RmXVyDSRYNfP7xW8NMPb9r9u0O2safHduzpsa6utTIsJuyHf/1Lm5qYsY2b1tv3/+Q1617HLSVVlCYCGjD1CSd5JTNv0Jiz0ZG4Lda9elVUeFFTvkOEHMq+KIH/0V4Gno/br37+qQ0PTdkrrx63Q0c4q6x80J0MMAZCJhuAsoQmxaGiC3RAvnQk/BHvl6/gucEhftRNprme5adlkRXGBUlM7skPGebm6+zWlRH77OML9sf/wdtujDXw1Pz8rO+49/Y+tkePBmzH9j22YcM6G+gfsvNnrvvHpHbvW2tNzZzhQwZWxgw0s/aTH31iT3un7eTrB2z/sdXSMStn2km1XpGBDl7s+Eg4OtvE5IJdOP/EHj7kzQN1tmnzatu2dbWt6mb3WHXE7rXKG/gyAmdb7Lc/v2IXv7hsWzf1qBPSUdk1kFErmfiEffeaTjtwdJut3thoLW3KU/nRJsmfo07wygWA14fCOPzoig6ecqLXLAP9Bx68Rg1a16uiGtTO880pDDZcGYy4KzE+3GTXL6LTR9YgWTs6V1p3d6fGvEZbt26tta6kjzXY06fDbrR3dqvf1U1Zk9oeOmNQRYaqLr2uJT9tJfRKW1BbVUGRkVbLYEQZhACqaNUOVF/40WcMftEuUh/OvzIOZH6Al1VhNyhLFJeFJE8XX8YNsgydcqt2wb44f9Xu3Ry2b37rVS2COBaITpGdhZvK5UeiFK28PUu/InfIl/l5UiET/IEI4wokhwKnKEsenQmZ5DB4BdAS5gob+lXiZPry/ICkcaa4AseNSv2Jg+NEvYW/mtdXgDTnVfKu4dGRVQ6PFwpXjy6uQOIu5708P/fyI4fePZ0ouTCMlvIFMux85GpHTwjXgPYI3lLaANJKWeJKTEGvdhOGOOyDT+SZ14iP9hLh5JX+IJa/6I+a7Tyet2s9fPDUeu89s1feOKC+hNy8hUn93o/VwQ89cB563j796JoNDozK+D9qa9bx2mAZEZ5P5Jvyx3gOr+iHQFWmEphbghYe4POXuC47KYhfCQPBv4KzLC1hOa+kSyAeF2NGQBUXyDCQbQy3nFcVqjQAZfBrhXd8ObjkQRpvmIu2R98mvkz3q+etgF9pG8TnGLy0nEvzKsfH5WEA3CpNgsf5X/gZBxM3gXDSVelTp9W0Oc0NzB8YhRj/GInYQZmeAH+yiLiSfzXfFwF4y3Grdyu83BjAszOaz4ddnpvXrtmHH7yv/sGRHuEKR62wmD8oK7TOwmUGMp90Pr4LWoq39vD2MN/Alj9375mrkYG5EcfxGCDKmnNOhKs8OZ4Dfj4wnOVI+5Y6mZuP40mk+eaV4kkHD5nZ8UfP4PCFXsD1LlXx/Rn0wPzLFR7QF9l73WP/sYGWdcXcyXEhngmgnOhOpfAykAe2Xb61LcuLLC6v+Der3ut6r3wSNSXIxkLmKUDCYrEKTiAD0sHDj0vIcCoInITEz7ikc14sAETj6cVZQpp+DGKB60YChRVZFhQspbrf3ZI88Ad/eON4TzfK4F3L8IZPGnAlXcgKeENRPDwynRUk4dBBlpkrOSpehiKGztP+MfvwfT573mHHT7xkazbI6GqYkRE/a1988sguf3FPFQeuGsDiuK2RYdjWXm8berr89U7+BgU1gpZWzv+q40gVGzc12/Yda/xVg25ASQDyp2yeuxs5Egq55le4DL/46TmbGJ/3N7xAz8OLvuBamBEezRcdx/k430FVYwJSb8mfMA00Fh4BXnZdXT/uC2PW5UEf4p/tIAwdsIKfOCvvQl4BA8X8wgoZpY32JR+hmp7wYxd8qY9zip2dq2zXLj6u1GWtbXxMSESsvKUnDLs410y+0gllUv48aPrDv/7QNq7dYUdPbbL65niSPx/k4VVcQL5iiw7G4JjlbmhkF7nF5uc4i+0s1YG0wtbkG2+RUrzag4YI51O30GSTow128fx1m5tCZ+qU9Q3+NUN2WtZv7LamVk3cjdP+YSBe1+gDSNHx0T8DVaNoXKeF7lNHAA8/kcZOOx2cNHRa3RknnfhYKET9Op74AfjdWJ7nQal24ckLnVcRbyoo3iAgY5+P9tSv4B3dVCg73ewigFf2i9BM0Q4Upl4ZaFQVokMm+pGwkEm44ClFcbRb+hV0cIg+5jwgjChhhsxhAdSi/TfiA9fzCEYOwaPQo9PGBO/tZG6F3b752L44d8u+9vZJW9/DDoz4rWAwZbCnnWNMCR1mAspTyuaBCPNXQfL6kNd1r3yrMkV6tC8g+1Py5UpS8IOzXzwt22XkH3GEiQ8+hTw1Pipn0S7UYvwa8SUPaAJeHPZ8izjogKi/gORHO4Y26jQA2swnaatQlSOuMXaiH6ctSH4Xj2oYHB9TCtyEah5AlVd1h1e/7oKl0vjVfJN9CZf5Vf1othou4wsgP/0T7+WhEQnmZFgMDnA08bK9/tYxLb7pY6lX+MXcw/cILl245Q/9Yvxv3MzYj1xglfUARN7V8YJr+pdDzIlLyqU2EuIqzmOoC4ULfl6Gwp90NdoiPqHKN68A8Ymb9MtpM64a7+NaUZblNImb/aMKxBcqd8h0H88EyYtrLACKzRPPK/jiEsBzh+4UzrHsRZB5JSzvN8sh8g2Zl0DRh0WERLX05TzSXgHIK/1zml/YCcf4h5ajKLlT/WJe6CTiXpSecVxxpGV6FS/jadcxxsuvPsVOPwsAZHrQe99++YufU3gRUH7Vg/NAvxjUHOlJeyvyBeBFGjpLvVEm4jm+Qxw2h89D4hvv8C/6qhvNQQNetRxcs57wIyOy51wLoGf8zO3E5AIAexI8IMd1eBGPXQEvbFjSkJV64Thqyg+4/NhiivK3MgkXWmwVNhLDL6O+kJswz2dwrMflVrvmhQqEKTe8gOC5IJllT2JvfPSzf7uYifkQCIYxwuGysAyS+BEM4MpEXo1LyIKQlg6o0hZ2ICGPq+JUeWqME8AjGk6mJ1T9QFakVEOzKfIo5UTZvGaN1RjngV0ZvpDgFmu8/olyoxPCmWfqIhoFt0+aZFjOqBJEo3i+1Ea7bZRFh6E+Oblgz5+P2r3eR7Z69QbbvKlHq7FGVUqD9T9+ZndvP/LXtx08eNh6tnbZw/vP7eb12zYzOyV56qxr1ariCXI1fPHmWYBVq9ptZUeT9Wxp0kqR13Uy2LGSjtUdMjFwsfJtbGhVXq1249Iju39rSFZmvR1+aYetXl+vxQTlZTWJEZln1TAeonHHKxFDD7nIwgGpA6449KdUr8VMA7faBhwWyzpQL6zxQ5fzlU4JGeex5+dUFhnSYyNjNkN5+PiUGrN/PbRRHQ0DHLmRTZMoeuIOAXMnbYXbewkYuZNj89bc0KYK0spbhh+Ge4sMcs4URhtEJtpOLFYiHBM/oK4ludQevDj1Ms416DBJKO8wsEMHs96XGHS4a9GsRUKpD+Ya14vyqJMRDdBGMTBVAqWH0Q7AC1Ompr8CMiwVFjiFXj0ELKXBv5xH6j7iodVAgBy+m62y1AyKgqdnVPY76HNHJw09kkj3BSnSkIeEjPYAgv+43CEjeYCXfvgFXSFeAUW+Qej+lANwfMeJNHn5JyZ+HTed2HjbU34qK7kOPJu0D35z0Xbs2K7+scFWNKg86lfOT+luhIphjb9iKDoy4jQleVw4r40l8qesgV9pk84QWQI58Wgf2RdIK+lLvPQDXv4CL3RJHRQ0ulTTgZAwcINPBd9x3Sv8UqYqLOfnIL9iSZQr4gTL6QlHngHpfxGeHycq4vlF5oSkq8qB3+MVrB0pKuISh2sVP9tgxgE1PgnB8is4S8OkR54JyaeWX4nuPIMr9S3DYabOfvHTD+zg4X22fddG0XFGmbGcdF4hOG83r/X6804HDu2wrdvXqeHx0KH4q/2he/LBhezkvXQcCAgZAy82eRKniuty68rdW7+jqABy5tiUkDRZ1uVQTcePq+JlfNLjj/Gi5Lech8eHSA6ZDuDH+ZxUxS+gWgdJx3xZheARdzZxAGNd8o5w8OSafvVYTydcG8MreQMZTD5ckkeVt88VCld1QRiXZSMt031OqdCm7ZL+pAPCOI2v4sY8F/UKTjUvgAuOuOVQxcOfsryIT4bFrXCKm2PunPOHgPm6+aMHD+znP/upZPIM9a85WvRNTcVdfBm4zLFZbspBmciDcmT5vMxsziqeZ+rYIEsjnw2+LDN2G3wJZ/lTZyk3OiINwGivli+vAAsAjhJ5m9EfPJAPHOyMrIN0PHfBPIS95gsApU9rAZB3ZaBHLtjHfKpFgGxz5IMXgJ0Rb49TmaRT8LnLgMzgAYzr/hxFYceqFdB1amX0heC//X/+XxZZCbCS8DelCHHN6tV+9nfN2jWFEsL4BbhmwVFrxgMwXq6kVGAC8ZkGqbNywyMg+RGPg9r5aDBK2kgPHgnpRwZnXPAO9JCBaBTGBy9CYS3Oh8oCqMBsDEBZEbEaS7yoUPCQCToyU7wMxBkZlINDM/bo4ajrbufunoiX3TkzXmfnz1yzp0/67dCRXXbg8GZrbZfOV/A+Zgz2Rux05csZavGX2DQoMondU9VRI7LQGYRHmIZG1apBIQ/qFrbNTK6w61/227lP7mtS6bHXvr7Xmleyc4uuwaURuHb1H4Md5U79VvVAXOqbHeYoe9a3ozgbv1R45JXEOKYFH78UaQVejTYCNTryI0pBXkOJnQIOsikYx5fAgEblirsWoTfA+chp2AhengEr4OBPBwl5CUVcyh+4BbguqGvpKFh6etKGARVl4xsG+J2cgnnbDlyk9P9I9P/4ibyUi4dF7WGYOI0gBhfhkCeYhTyeJhcUBV+c0qGOHa5CHoWpM5ynEunKKmQEhd/4F5XoVDbKhfNUjFY8RRy6CkNCCyctbp0lyUrzh1UVqNY9tHmXAlrKkINchPFFemCHNjxeP9kuvW6LhEIij6/RJo57Iy4WLVEeYGx03D5+75oG1w479eo+a+LOELK4YeXMRZv+AqBVEFauR/GO1ArOcihowIysCwEyviYfEeSJ36N+B6SeqjRRLmiTH+C6KXA9Xo5U6JCfuGr+1XAVUpfA8vSkS5zfhVvFAZLOQVe8kU5c1Kqny0MoYhVXslgC0AZN4FUBPkvzhxsuIOuR9uhHiPgDH076T3p0thzCQMRX8gPIy8cq/P4bcfCJQIR5TXHv3SG7c+uBvXRyt3V2NYlTs5I1lzwbt8uXbquxrbA9e3f73Vt/tkl9NtiU4wDjUJSvzINg+EvZCPt4UpVF6TU+jitXXChzPHyZm0UBwUclq+VZzS/KBoMYgxLffR7O/ANvKV2mZTj9eUV3/FBPSe/gyfqpxHm3fwFU6ZItEGNrpC3FKdrEi9IKb+IA2b+AoHOvQ9BWIgRVvrSb9FfzyTAO/tgiGKdcifOz7TJuocfAxCjMekMUbBIgy5HyBZT5E1/Oj6UMeQWW0paQNEDyAmLeLWjk5w7A2OiYTU1NanH7wH76k59YU8MK3/hsUB1g/PPdk1gAxIZnyStsM4A49E8S5VemblhHmWVwSz8A7Ts3OecKoxhIQ584NoaxqdKAhwd4vCYVnMwTCDsQI5vncGJB5Udyild/siMfL5ggH/Qg+0z55/HcmDPrFVYdyi5loY+M1Ce2qS8sRI/NCh3+POYNf7YNSVOmXt603+HNxpRQXGc0JS8qvMEXIKvf1fj//t/+G38GgAKjCBQ7pZVBgxS/c+dO27hxgzOn4sBLcAEKYapQrXhcVWHLoeSHcRMNBcc45DsP+k+ccqIN3sjpg2uRX9KmTEkXyo9KhyGrnmfPnllbW7vf6QCyswGgwTPpE4gDj3wDijx8N1Grtvl6X8k9eTJqt288F+92271vkzW3mr+14cnjMbt57aFaaL0dP7nXtu5ul7ExFflRUP5pIM4bmYkty7YciEs50wVdNNgbV3rt/Z/esBMnXrKDL22yxnbl5bdTwIVDgNMVRg66S726oSk+TlEQRH4e4VkRdnAeeIqwIM8we7xPkCljSVejFwTvr+IANGI/EqCGkTiOz9/vGt0LCD5qJ0ILurgFlnxwQF7BT1kiIvKns0Ln7MjXk5M2/WqXNN6CPiaSCDuGx7GYiTwyrnYlquCf8npIl8ibMhcGqqdLpnl0w2ASxD6w0P01YKTczoZk4Xi+qpuQpahj+DpSmafjgcPgwR94/uaiKIPEUXjeXy359OlT27pto++4KLVGj66rfOHjxB4ucDxUQC0QOEQU6D7A+9Uj5IqyRBg/aY7Bj7Ny7t4+SCSWwjBwLtj4yIy9/+tLmmha7GvvHFE/ZZAVP479FBsSXlb3leB6AZQG/+q4BGR6ljv0kBN6yJI4cckyBH4aSyXOUn5Att8EcJaHc0xLegAcHHHpMg5YTleNT39C8gHympBheOHH5TyQ4aSv8Skm90xPqOaD36/oqoir4lfps/8gQ7W/J25wKcrkcaTjjX4GZH5A0gO1vljElTxDdwk1el0ZF5bzJZxxsoW0CBi0m9d7bcPGtda9usP6+p7bk75+zcHr7MjRvda+kr4fRkKyBkq+Hir8pS7y7j0Q4aX+r8SJhYdJK9prGjvZPhI/gDwj39TBUr45bmaeS9sYVwA/Dv2WAH3yznwzb8WTJPpgoauSqFfHI55o+Eaq43PNvMg75chwFV4k43IcIMcnABygxEt5S/p0Bar7s61m+bOdYeTNFQYrV3jQn7J/EYeNRjg3KdOAJS7lAdIP76zLAGSNsmb++Ku0APlVgfRqHP6kw5/hwCE+ZOYIEG+u4Q4AR3vHRkfthz/4geYQvqo+ba2chfeFjEZkjGQtAJAv9YOtmmV1wN4QX/QC/yx36os0NqpiTowy4vCnrlLPhKGnzWce+AHioyylDqGl/sm7oTHeTBRZhkxssPNhL9Intdjh2bfsA2z6suhYFD780BE2K7jwhT/8mONZABDPRhvfJdLFw7NTcaQLP3niOD4cZYy2kYtEcChTlrXu53/9rxYxhDmfTCRnssbGxv2LnAj29a+/7Q/LplIQEOcK0kCEsGQOpHLIOK9kGHQluGIErjg5H3RpfMXgkYVIvgnlLk2kJ07wEE9dfeEgyLgIghOGEIp48uSJf/GOj16kbHENngnJPyH9oNTiFxmUUa7ZyPCM/bt//ZH19Oy0l08dkH54VWSff1BmYnzWjhzZZ9t2rLaWFjWcBjnnQZ6q+KJhKugZ+G5lEazKAKSMxKcLiDKyYh4eGrWxwTnb2LPO6hrVeTjXzEQAWmW0ErX/AvDNRp0Qu6bRUSSVy0z2VT15tQmNOKKD51I5E4gjBA61DpAf+YKXeSetJPIraeBUwZ8nqEQ570peCbwFyQ1ZnziDD9fE/V10AGnSapSPQUae8hdPljZkBKr80VlBoP+CT4FTzdevzp+AhPXoMi0ME/xFe+FLxYLFBbW92TobG5+2G9cf2MQot//q7Y239ltjcx6tkp6gES0cgw88i/wK8DiXl3hh6j8xIj7aF3S8G3l4cMo+eP+srdvQbSdPsYPeqCxCZqdwOQOfgRfiSH5BvsJxV+iYuFo71cX7foEHhB89e7AWn7QE/QFbZehJ3PHS34LKMDI6bR+/f9OmJxbtW985Zm3tMm7oH06LoYqunNmSPMs8SqjubiaA97vCy3ksbYu4r+a1nB+wnH8VZ3laFUjL9BelJVTT8Ec7KnUB/C7/8jxwVd5Lx5ei3ovkGq7YKbZG57/ye18UJB7X5eOCh4vxtJrvcqjyAhIXemTM+IQqL9JwS8er8C/Jk3YvSBmreeFqsit6YaHBBp/N2p3bj2x4eEAGf4vt2bPTOle1qC9jFEBb1IGzLXjFxQGe2S9cRuIKuRJSvqoseXUauSrOi+KrUOqAsgRulScQ9O4LeSQ0cZkGXhW3BrXxJHjhqunpB6tCVYPk/SJwXk6lXwyq4k4kwLxT413Jc3n+CbWhSmnwqeLgx6Uc1DnGGHEYpYQTBxsMRzrx2F0YcBi80OOIw65KflzB5Zp1kbhetkKUxKfIUe4AoknhSmytTRawvL/Cp1oe/AmZln6AcMQhU9Gv5Ph44fjYaG0B8OMf/cg3kYyNI7Ul3noDB44KBW3IBt/ctU/HLjg6Sz2lTueKBQCOh2ipKPp9ysiRd/zoPOOA5AHvpPcNUuXh/qL+qAfy5GFi8HmWk3TqiGcMieN5PfzkxUtMyCaN8tmZWGTwLv800FN2jpNLGb5oYAOBfEjnuVCuc9KTF31Wi0PscI01/mpTRXI6grJT5rhDH+XhjhB+gHDdL//2v1vkXdacwxoaHvLXE/Y/7bfe3l6bnmEB8HU7ffq0CxmEUYnOUJOqM/EBJpQEIHxVQdmACOMSwM80+ABVHkA17LkrzJVw0sDDh55ltFzDGzIrxpXOjmVLS6u/BhT5kg7AW+Xj+VbSk3fwJF5Ocdy2unrlsX3wqwe2/+A+rdCmbGCgz98Rv2nLatu6bY21taryOG8tUXwlqr8weKJR40r+AvgXeVTj05+NE3A5wfOQGpAaiRmNOssXdcQOUpAEXY2+MLyq+UQacdJuxdABBTxfwBAu/jy94Ovc5AUvZSMVcDkV57fanV/JG0e5nEZ+Vr7pD2oB+evi+VcmiCqfwMAvXrrGwjDiXFb9V9tlXlMGHOFq3HK85YCKiI+7AOFHvKSr5pf8QhbSo3zekYvblIGT9CFLIBHPYLTCeu88ty/P3bfR8XHfGeCowNDQsH3n90/azj3dat8icF70kMg/oSpH5pfxFMH9Tg5OpnGLU8b/8wl/I8mWbT227+Bma9KilmdV4rwl/BzdeXm4MMiq+ngReJ8WUhwT8sK7ZlI2oPSXeskyBHCVU3EpB3VPEn2CAffjD6/a2NisvfLqYevubtbYFrSOg6ze1pNX5BdjTcQHLnHsCgVt5p9+oOoHlsoY8CI6oMoDWB5eDv8+PpkOJN5yqNJlesYl338fXRUS1+eICh3+DEOr0cr9iZf9CKjmWY0DCKe/eiUenlzTZdpXwKOKPIrkxAeSX/oBwvgzzcOkk5ZtTyEPL6PNa3UswPnXePnzcVhjFuO3FEEb8z5ctLvIpeCrdJchopblFZG0WgyeHFMjrYQqzXJZgYzHVeOr4SwL9VfFT6jh+ri1lPc/il+BTM+0r6T7T8kj4YW4wks+yTf6d5nmY3hF186DoNAzvISv11tCjBfUnZPph5MH2EQANgiuasjXjDvhpgy8PY5r4qSrAvhL6zbSS9xSx5EOhsL4SS74OY4HKXulLDU+JWRe1fjlOFXIfMkwvbTzBRmokxPjNiHHm+l++IO/8Th/Fk44GNM0fYxzgDwwnDNvruiQoy8Y4Og07c2UEZ3PiWfqenau2C3XIg2JiScdPBwGctKlzUtdEvYxRfLzUG7ypd4AFgb+lsZi4sz8wKsCvOFHGsBcii2IzlN2yoE+WDD424PUdlQaLzvpHMdjvOCBYPKNOwxxbIl05IqjTvAvyo5OivzB8Q01XetPHzv4V/1P+u3hw4fWe7/XH5DF8aVcKPjAwYED+1VQPqRAtaB8bxe1QdYDUqf7C1g+GOB3hj66E18aOUCkl/BV2gKI80vQ5dXj018AQUgjr5AdGBgY9AeeUS7KCLpIw5vHKYJdXIPXV42AwKGsZkMDE/bw/ogqbFKLizY7fnK3HT6y2dauoyI1CPNqSucFHcOyeNfyLeXnilyLERSEPDhkCB6lI85dwSt2W1Vedvy9LCFnvN0kBmsg86vxdxzhygWvKDsklC/rIeom0oOdJ0LuPJNr6Sny4h/ZnA+y8Bt/kU/kHWIFDlDTi4I1v/8CiUeiLkp3lMIFXs0jLOEpf7/WaCLe80Y+/YcOI80duF7uSMt6oGORXK2XgOBfi+Naqr5WTtepp4EEFHIUIcoLDv3JdSvHOUMeMr94/oF99P5V2717l73xteN29PguO3jogN29/dDaVzbaxs0dRZ78IE8JyesfBeQqcOLCjsqi9T0YtjOfXLfVa1fb0Zd2+p0GzjuWEHnV+Bd8wkVqtKEo23LwvlHoJ7Rb4VVA0OIr8uJSi8uyyTkZ/aPOZqbq7Myn121ifNpee+uorVxF/ZV6hVe0iwwnJA7+r8b//wNZzip+xtHXXwSpoyrN78pvOV7SJqT/RfQZ9yKa5fi/K3053nLI9CwzV/cvoxPHwJULzIDl/JMPUPUHHpMdfNgdZKIlLtpGzAMRDn8Egy5ov4oTtJFNyPcVfNK8Ef5uQM4sR14B97tsyAo/4Xn7Zx5wDH4KiAk8fMEz3oAWfGq6WIz5g7h0boCzweD8iCtldzoI3A+9JIEucQufhrkaDiyDbxHvGAB1C45+BIxd4DhuBTKc19RP0uFfjgPUyliBWmoF70UAbZV/eAgjIBfG2iJcAPK7PRO2nRt6hDHU5mRgYaCygcqJCU5PYLxhP0X6rJ9xz7JhMGJAcuqCN8Lh0hYJF0Yfxh4PsHKGHLo0GPGn3OnPMIC3jCvLEP5wpCSJ44a3ppe821pDKiD5LtdfhhNeFF/6yzTU7vqTw1C+duWyzU5PKT7qCCOWadENVuZZ8eWKLqBLns5RXm9nAq8rpw+dEV5qkEddoGOu1BvXNKLd2BcN+MSzeMO6wo9MnPdPyL6IDHQl6hceXj7hc4UXPHMhk2VQT7bWttav4ANcow0Uz29IETUdkBl4zjsWGORLGkBejCFOS15yrhPKJH/m5XJ8/9vv/hUK4L2krDT4KtzY2JifZ+dLg6xMDuw/4B8CgigzAbzQxEVQVwlFrXpEXF1BiuPPSRlklLCcF5CFBzI9sANiQBIUdJ5WxMWDlRFOqLAr/DSMWADQ8ehogZ+IXOUkr5dFjr/INNP0T5H4EUCO8SfprLt7le3dt832H9hiO3Z3W2e3Yht5Ww2VUExEyOs8yIOYqHQvR+GANAirOgGW4yXUGiK8PR2ZkLeQmzSJQHryTBZx5SeM2IQ08pPeDXSlV3ESyBM9kKvL5jjRkYFsvIyi3hY8LKc/f0g0eQodzfDHv79pir9SDOfjvApwY90nThq10JSHJ+uH5lZBLegiXdgFy4KxX9XJfSKW3+sVrJABqOabkPVXBcLuxCf9QoycHBX+JV/Ph0IKzycgj9YPZOq4HlIaHLgj+sWZXjsvt2fvNnv5jV3W2DKvtjZjUxMLdv7sVTt56pB1dNWLp8rimfpPWQ9FmAyy7dTKgVxcQXNcBlFue87a+Miinf3sum3YuM5OvLzfGpu4TSp9OjIkQRf9hjwIww+vBizaiMrjQf2hW/KlmZAn8XG3Qc7JQ6ZsR05Fcg2cIvJzvxwIER0p7PzPztvnn1xzPx9Qam3lLU05sYRRVeqFPPArVLSlCEe6WkiEA8WBMC51GPgBITvhzCPiEm85boar8b8LZzlkTsByelzWNZBxyS/krLaRgKq/UEGAx0fA9axgBdNhOZ8MZ16E0jk//v0SHuerv1qcoCw/6YFX5lMavgnVPPGnA8LPpOihGHdJ4iKXTTFAnmJcFmaNR0Ia7VUADyawp7XDtIZT5BmOQLrAibqKdEjCLaOnTAV+8BMU6YWKYxiTv0ZXQDVc5Zt+D8v5nVYB/DI+dEnvxe/JHhdQ0BLMfDMMBLsK/lK+QNYVwJUxI/1VqOEXDqjyrQLxbgjV8sAfxlkafRzX4Lw5xlo6HgDFCMThn5zETboR6nQc/yh4cgYcu4JnANnBxdjHYdhzTQORKwYafsqE3/udeBAuyx79MfzVsgdOxKmHeCVHuJyn4xoQ8pU0AfjRx1d0VsRzreInXnUcAap8l+OXNOAUZXEXZ/TRObvYV69csnk/9sPd5Bhj+YOO3W5o0TcAT2TgynzJvBI9Ic7FV8Hnm0Im94su6o2dep57jboHx+tAVzbZkJr43OSjH4CvWcPxcMgfzycgU/ADiHf5Cxz4wI/z/7QPrqGFKEvieH7eLuKIU7YRYfk/DzSzqZGLAzLN/Hlomjx5XSoLfewG8KoLjJSbeHRQv2drz1+RSONEfbxvfWRk1I//sIIl7c033/QGG4ZW2TEd5OdZAOJR0KKSSKYgHuc0EReQgxpxcSWPKmS8CyxHCD/XxHT+BZ3jFzTLIRpcmUah+Q5Ad3d3sWoqEgoIXlFGJp7oWME+nYOyDj8/JGAILapytXKTMdbQJOX60QLylyvQJDk/8qps/IpJuoT0p1pelF6Ny8r9anzKThwRgRv6LpjXrlVYWsdL+ReRgqy3Ki4IZTzXUh4HP0eOPhTneo6OxTXpyF9mrjdiU2OnAzKL1VKF57hqbBi4zp1weORcs57O7hhRcHQ5CiZoPwzUgCCPv5CHNBhG5/8qFHwLmelUpY6CwtPcn2FI4F90aDn/U0LgxsIjwoUcECa9/mbnF21ifME+lxHObvw3f+9la2pTunAX5prt4w8uW2dnhx06tileaSkaFljOAX3I5/5CriV1I/Cwyi4qhRhgmSD5mNq8DQ9O2Kcff2kbezbYSy/vsfpG8Yc3x8x4OFl9HUoWbRQnFjLBn3Lj9BPgC2KO7okHD9IDki91Ab2G9eIauvVz/FpsyFO4hELvGOYKIUOky6f6n5yYkdzXtHiZslOvHrS2dgZJaOArTGjlvA4Kvp6fX1PgEjIN/lUI+q9C8g+6yDcg9JR0Jd+SZrn/RZBpVT4416P+vP6X8aj6E/5RHPlpPvD0u4hFGmF/8YLA+4CXbynvKt8QsYqTfjldiyIICnx8mV5N8yjh+yXTCEfte0jx6Vzuwg9k2HVU+IFqepWPfopQAGnhCjylg+d1m4kOkYf7EgfhFZXhSKNN4Ac/wkFX0NRwQ16glu6GFWUnWPDjp5h7CQijoC8B+uVxmY/zU3ripL8Ky2mXQ9ImXoaXQ9gKZd4AuMRX88S/PB5/1c3JkGKO54rDaMeO4YrRzmYnX7/lijE/Nj7m8eAQl7i5W4s8tGuMKB7CzLPc7NqHYd/sG6UcKW5tjZ18TkvE91nKYxlVQz95JmSZEygbcbgsZxU/40oy9EccdF/lm3i1sP8GeJ+t4VX0HxHuT8j0Kn5CNS3lz3gg5Cc95CMWR12x8Uzd3b5x3R8OdgNWPKg/BPGFg/5Sd9UreNAibxzbAj/SeeMN6RjChDF6UR39xeOFyy/n7xGGRRxzLvzim0txxyY+/hXgkqgMnqfws63BizbDWJsbePBgcZGnLsgfhy748BcAD9occekoF442Q/7w5dWm0abLo/WUKRYvfDm/0d/5j8zYS+gMXrzq3O+kyO9tWHTIHGWUjXp4746/6uvrU0cYd4FgSsfgYQU6xo4dO/wZAAhhUjQNBxcg6tdhsfAjYAI4CdATjPSIJz1dhhPwg5nY3sxFm04IXmHAknNrgpA1+ZY8OT9FR6cTo1ygzLsoX2XSXy6Ph72g4S/EEJWkcwNFjV+GP9nL53/Os+bi4lOl0xdxgqq/zFfX9ApcNOiV7tFOIr+uvurTX5Uv/nQZzmv6qwBd6K7EBTIOWE7nQfjpL/Iv4gRZpKBBPx5yFzLqSqQaEsYauymUaU6LWr9rIp2yGKg1LkGWTW1cjnTMyOjk8MiwawPFCNHTREfDR04H8XROIYaD16NHaBAiwhWLpwT4OLp+arwEFDHLC6h1+q/Lq/8YpuTEEzn5Cuj8bL3v2vO+b78Touxpn8hf36AOXeMRA87k1Lyd+/SO2rHZ4MBz27h+swzaNn/I/P7dfnv+dMDe/sZxTUrcBmSBS34aLPTHvzvA6yMCnq+ngyU/QRn1DGC8iWFUhnPvvSd241qvHTi0z3bv7ancTYq+x5+zk07HxzSRSk6+WM3Ou+bB6Pti7H1MeLX2P88DVC02M73oD+U+fzoi+lkbeDomvcxHP9WE4GQsHllokI3yXNoOwx+SSBbJQX7T03N25rOr/iaul185aF3dGoDrS6MYiiokX5KWsC/AJyPXF7i0lYByvIEuCblmfNBkmrcJB8JB96I+xjWGm6KtFn4CIaf8BKmDZTpJOr/bhtxOXEJZ1oiv0gLI43z1F5MmDjx0l7JmXKRHlpEeroh33kEDfl6reRPtacQlz0gt4+XKBUjQAuA6vjONuKo+E2o4BaQ/6QEv87L45XH4fSwp0nEJCvlfFsjT9YceE5JHDQryiCONthXti7hgz08pQ+ZZzdtxa/QBnhd0SiPdXcaLFH/On6REfqV8lBNI2gxXcQDi0yUukDTVtDkZM/jTgMq0DKfLcBroGO/YJxyxIYxzQ34sDPmMyx166LgiK7y4Mu9jiDG2tHDkRle+iopB397W7uOpG/dNcSwnDbcwBsOlPQQ/DE4/Uy5/tHm1vaJ/RFy4qq4I57UaH/UGT2giLq7ojTRwq/UTbQN/5ANumSY2GjeLNE/5KiyXIfiE008tDki8DHMlLnVR5QMQly4BHN/c05W6mZ6eVHjBHj18YBOqRzYU4jgcrVE8+KvwqOYFPYYtQP2ymOANeJxg8TfhqZ6E7PxJh6ZV9e3jIcOIrnFeHsOZOoy+wB0A6pj6RwYc7ZNvLtXGRXfccSB/1Zn4eLkEtB1eKY3EjFcNDbEohBGb7MgNveerfHDZrojL/pA4yE7YzRkqlWcjJSMfSW2RjMiZOuGa7ZQ2A53TCJCdvPlCMFD3z/+TP1vkrTgk0MhhBMQrmMz+kz//czt69KinAxItrsqE0ik7uVCEV5TQUnhokq4KqTgoahNxIThpORh5fAFw8ebvtJGeABYxGZ/5Oi8ZWsFfDUTK4JkGXgO6du1aL2t0tMiHq6MKT5ReHv6TLwZFypg08cAn6dAW6Qqhk5SMRYGjBBuvxKCOqOSVfEvZY4JZTOSicSVela4K0FMCoCor/qyPjK/Spj/x84ocQDX+RXRAylriRFkirtAPCxXF4dAxhjDfSXjaN2wDg0PW2/vQBp8P2YGDu+3Uawe1oJqLvV39J13wQyVEios/3yCvLyR0dQ2Dq3ZIB/e6gx7K0C0tirDLIeJI4xac2o+/DlJB/yJsDEYBwbdAdkh62hJ5J9R0oAr3QWW+kH2xwQaezdqVy3fVFkeE16i0cfvu906J+4L98hfv2SuvvWwbN3epfzQoLug1l9knH1yzjvZ1tmXbJnv/vY+kq0fW3sFOVKsdObrHtm1db51dolhB/+V94uxkFfXHH0rA71fKEOEq8KEs9MPkOT46bXdv96luRuzE6YO2en1nIEG2wDlGbskuaGKetJGRSXvSO25P+3l94XM32Gfmxux/8udfs85V7T64JfDxtgf3h+zBPeE/GbV+0TARNDfVC7fThoZGrLOjw1Z119krr+9Xvm3edqnHgoP/AdWyZCyvLJ2dWWFnPj/vi6Njx/dZ9xotJjQIB4+gZYFZeIpr8ovxCz1E/RbpXL2hUZf0MrRa0CSO13F4a3QFwCsdkOlcE9X7PW0JPGdU1lsNnL6IyySiCr5+8bEtk/XrkVGWMMo9Qf6gWQ7g5a316pgE5DgCZHm8fgpWVXlr/D1OuMU4VgWXSdcor0A4GReil3lwTf4ZB9A6mLjJx2kz3wKWx1X5AJlexanmU4WkTZdxHo++inYabUR8qE+PCTzmvcRXqv6jnflYVsgBJG8HvKAsSyO8BE+Q9ZRQxUl/Xr29FVf3e0YBmRftgHgeOsTALncyi3eeq2+DCz3GitMUMszJ4AASr4oD4I+5OPpbdZzwNiU6gHhwiUsc0nDknbvsWa6kA5b74ZFlS9ykSz07ZDB54ie6wNdPIAHQVnjW+NWA+o4rNJFU8KllGLCEzOlKvnlN/SaQQnzkXfAo6BKWy+R+oTj/Ijrogy7ilVDQZDxQ5QMkHa7KIyGCRTxOfZw3/QwPD8mwnrWPPnjf+rQI4PsAsWuuOiUPJ+RMfOyGJ1/aHn7aIu2BNO7eYPhSv0C2CY4YsbnI2y6Zp6en+bp92e7gBYBbdfCNNNkoxdd647RM2b7BwU9fJ54deI74MBb5Q7pKow+QF3j4kQtH3shPXqThONJDH6M83GmCPzSeH3kIF4CWo+xA0gLZR0DDn/riWFFJW7wi9b/8i//p4v3eXpuUQma1MmE1ASVG0KYtm+xf/st/WevsVAJvAWGgTUaLuqi63RO70jGQsQLjHJcLL6GrkALBQapyP43QI/AqHUceHq1r3ppZyqmEKo3jS96IIy0YUxGTExO+ANiwYUNtAVAFkbpLXkAqNsNcMz9mPIb7jHdVKN6HfZIVF7qLeC8Q12VQ5b0cnG7ZFbwqrscVVyWEHJHksJxvhpNnFUijzMtpgOV0JX0RX1gALo9wYyWfOgRHusMv43F+rsH6Hg3ao/tPbXBgzFZ1dsl4XWlTWg08eTRkjx/02eET2+zU67v9A2hi5nyDN6zkF5+piRU2PDTs5+PYfWbnmbzBW7O2y7q6O611Jbs+5ZsWvGNoABoR7r27j2xocFxCNwh/lR0+tkmdRTJqko4yBK/l4O2RYql9McE3FG0J2UJGwtS98ETOZ/+fPxuy2zf61NdaJE+Lbdq6Se2wzf727/7B3nj9uAxU7sA9s5dO7owjZH5kSoOGrs+fa5B876rzX7O+1Q4fOWSTU2PW2BADSGPzgr8GjDc9hSGhdihvC6t9+iDGLnKxWCpkzGKFrAHUz+TElF278sj6H49ZR+dKLcb2WGd3oxYW0hvLMeHMyd2/99QuX7ovono7fPiANfEFag00wwOTdvbMGVu/ocPe/e4+1Z/ak1TB4mJudtF++/OLdv3KU2tpbbbtO3ps+87ttn7dWgkyba1tKvMKBspp673/2IZGHtvxk4dVd6o/f96g0p8kdtYRAzzfWCAdo/+zz6/YwtyCff2d01ZXzxsiApd6j/LGNes24gJ8MK8F4a/xROEXtYMqBH8ahWgiyiFCSqMtKL2aV1UGgHyIA4Vo0hhDoHuRrAmRN+VPOUMvibo8n98FiQemG34K53ga/TgmH6CGK+d5Vdi/KC8vm67oY3l6llsJXg6Hyvhcy6OSJ+A0XPVHvyaDxEn86Kuhv8Sv1kPGL+eZ4HwFmV7FS1xw8OfVd4ELPAwCX0wVYQob8iAHcexmYtwEv9KoCPT4cCPylXXBFSMBvDkmc/JUHPlDT5h4B/TIYCBII4p5HQCfMAZJ+tNYwfjBn+MmtAxmGQc+Lo2Z5CPJnTfAKwlJIx7AH2ULneNP2blmXkCmEUd6AumJQzou+S2PS7z0V3H86r+VsK6+CVnQAZ5SSa/yzfByCNuimhbXlKGkw6UU0b++ihOQfj/5UIkHD6ilF3UR4bLMEQ4/dlxC0tFOludJOKQKWJ6WvIFqWvq54gK3qFuc2tGM5vqR4WHZAjP2yccf24P795zGH7Sel6EseXjDD/XP27C4Zn4YyfBK+5S2SXvPdpaQMpIOXkOjbFIZ2cwN2ARAtc+k3N6O1f64m8RGXLZBHBKQF+kAR8CYMwizgAGBD3nFswS8JXLOFw6UBf4pY5aFOBz64Jp8yYvyEcYxtyBHysaVMPLDizD03CmDdbU/83G1zId4L8df/q//54ucie/v7/fbau0rWVHETsp//p//L+3gwQORCccxvKFSeSl4KCpWa1KyhxA+BoVUmKpe413RCILEAfzceSXN48Q3C5+VAQ9KA0+uzkQDYYKPsyhH0fDzuEI+Bkx3CsGXyqTBrV692hXLQifooKKRcg3I/FO2hIxPiLwKHqQpH78zUMQja4VtQNK4t8zHyypw/klUyb6ad+YL1OSBD9fKxAkkbpV2OZ/leueaaV8BJy3yog49mLoiTMNjNawVuAxOJjkMYHQxN9FgVy7ckfH4SAbgStuxa5P1bFF9aHXOULOoyW6BB10/vWP9z/rsW98/YS3t6uTIInqOpowNL9jo8LTduHHHnj0d9u8eAG2tbbZmTbd1dKxSB1zhBubo+IA64JRt3d5jW7etF1a9Xb1yz571D8q47bSmxhZfOEyMz9nd2/ftG985ZLv2rY4OUpTfP961gF8dzc+8N9iDB8/s6bNBG3g+bCvbWu3g4R3W2dlo3lVcVvBiMpmemrNb4v3w4YCtXbPRtmxd7+/5rlvRaFcvP7SPPr5s27avsUOHNtqmTV0y2lmtq73LYJbm1B8b7Mznd+yjX9+x1o5G+4M/e1WLlXhuZ0F6ZQFCPuPSyZO+ARt4OqJF1aD69LhNaxKfnVnQAmulbd7WaW+9c0Rlo7okI1WOrCwWpHS62OTYnF2+eMeGhyetZ/MG27d/u63gzDx9WVXIq9Tu3e2zi+ceWN/jZ5J7p+3du0uDDK9Um7crV25Zf99T0W2yV97YqzpgN532pDyU5+TEnP3bf/WhaqHLvvP7b1jnukmr43kCFyUGMroPMqFBdkQa2NXhKJPi0Ei20QDqhe+SaEBGvmmzM59eVnS9nTh5QAsKuoMSJD+9K3dlvT1BChSsvL49jrbsUSUUfarMtwKKIhby7DtVvMhZcY6odIUcn0R+JZ+nJY5gyVhQXNPPOBd5hN6g4y8BA5o/pirHU0WnTF7GAmr8smz+W8YnLC9P8vgKXiEF8YwnTqcIjyM983Yy9BB8nQ944JNERQIYAEUeybManpuV4VvIDi3vFudOL37mC4wE2iQTPbQYtMxnTM70C/DYqPIviCpnWPPmFXLIXUF0zAQKbsaxyzinSR0ZSONKOnNelhvcNH49zuca5aGycWwkJmtn5/mDgxKIgwYDkrmUfDiHLJa6xo4lfuK5lZ/ngpEzzz97ucQfnhw9gIaH+FNOgOvyMPInQEM6PHiuhzd9gQM2v24kOwQPQp5eOMDLTdtXMGhZGEUZKRu0AeAHn3RRpkivxqVcmZZAeoLjh4cK9FxqNAVd8HSfx2ceuFwAJI03sUB2qPGiRGW001Yh+QHguz5qcfCI9oxOiAvJAjfBxymBx+EIF+nJuwb0G0WJmweVg1CpgwIXT8EmoMBU2EdFUAr9eqpocMx/CS6vcBKqMkQbLtsOwBUXeFH3AEeT+OjX2MiIG77nzp612zeve791e0FxLeq3SAgttpovQL1MxULT23e0WeLoE8SRfx6pIVyNp3/PzmiBoX7DB2+Rir6GHx7kkXwJI49yL/prlIM7FkDqwY/3iFHYvsxDygsq0eT4hDzwSiOe40mMX37XUjqZ1cKBt0nxLQT4ggue4xb5gO/n/WW75vgDIBM4XMmfB6tRN2OQH3Xj2JN06g9cKx3eyFP3X/9X/2JxVpli/HMUaFaJKzs67Hvf+56dPn1KmRdPIhcCkGEqgWtmikuIDOLT4Sm4D+S6+Hk0/VUFDyO9aBUvgFrhpbgA8o98qSiMAv9z3tEYUh7YSkr3g0s5WfBs6ukJBThelAcvDj7OS4HlcqUsiZOQ+EuAMoNDGn9Feo2W/CrxCTW+xPPvLJbzxx94Vb4JUmkNlqZHfkRlOBxhdOleh8wThx/9AbU6Fbje3ac4eYQlvDDEgq94aFKijqenZu3m5Sd27dJDGbitdvzUIVvXowlNVbZCjR5ApOnJGRvqn7TPPrhuGzZ326k3tlujG8RzNjU572/AuXv7uQy7Flu3cY1t3LjW2juarbmFnTY+oIFWmfQoJBPxlCb7Ot99Hx2bsMePHrkBcPDgYT+a0tjU4A+IXr8io1cLidOv7ZNcxV0vbs2rMOwuT4zN2/37D21yfEFtaEzS1tumrRusY+VK+/jDM9bSNm9/8IdvSwblq/bJIMaAgMF78/pD5T9iW7duti07NsbCSGgcr/n7H33k507ffPuwFkNdKodk50FhGcOofH5+xkZHFu0XP/nSJkZm7Zu/97qtXrdSA0Xoq//JgN2+fUeLkacuZ3tbl21YpzwkB7sOczNN9t5vzmugnbDXv75D5dvshgNaYqKDx+ICOy511v94ws59dl1lqbe9B7doAbBO/ZiM2NWbtfHxCf+I1o2rTzUINduWLZtch0/6H9vYxKh1dXRb9+p22yvjf/36NqtvnFFZMKhi4ou86uzWtUH71c/OuX/Xvm479soOW9Pd5WVm3IhFuww0/1M0nQDnjSza35K+KD1RltmpBTt35oZvWLx08qDqljGKRQV1CXKOIQEr/B3rEV1r78G2BtFPuIqFt4kY6AHwHYoO570h0Gt0gB91LCYCj+ef/EhLnvpLSFmqPDIuIPRS5he4pMMPf9IGHkZA0obcMXYqzl3wT0heuORVTXe6F0COVTX8osy1vARMPoDzVjwPuIGL4c4VLPoceMxHzkdAuXDJC8MXvTJHMYmmrInH+A4uEzqTN+0KHJy/rYM8lZ406Ad8/EDg4vGgx4Ob8iQdAC5+6DPd27HKEQaYZBMf8JYMzgLHr6T51TOt1nfqNPwpC+mJQ95AypRAXwq8Egd/8Ct5xHHcjHc0DwfUPALqKHTtCI5U0GScwgnMyS5jRjt/9xQObqQHDWm+SCj8CSlnQsi5LF3XjMGf+FW88C/VXZVXxJHmwRp+uBKqPAOCIDchAz/4wBP0GDeKONKX5FleU54MA1V/plVl8NQyWIPACVdtG9FW4Rtxnid44luVB0eryby4wsfjl7W5sn0RDvzlcjIvEgSD3fLRkWE/mn3j2lW78MV5x4UPdoRaORlqroudepdxMfo6fRrI/k3cnIxiHOFctLMJwBXIq8upuRK5weUtQ4wjkW+UIe8YAHyxN/knj9QBeMgV443GJOYUheGbL0ggnTBjAuBjm+iSH7zA8YUgtSA/afD0fETDJhh2OGl+Z1aqYdzLPAB44XKMTd2wYGjgO0HiTRoLGOLq/sv/1X+2yKeWOW/LO0l7Nm+2Q4cOWWfnSmeUAufqn8xx+BOqfgAFstsAbSrJ3wyivxctAGgKySPjgSpfL3RxBar4zrcYPBhsqjzCS96BzwKAI0A9WgCgAOQr5igH2DJgV6GaF/hANpKEap4JueMDRBWW4HLLwTsrP3GJK8QuAKG4RjrlJc47mfOImPArTujIB5+q7NHlgj/RRXY1KPP3iyDCGR9X0aIDGqAQ0WuRu6LU8NQgp7VKXZTByG4UjQ1DfHhowq5evG/zM4t26OB+61rd6a+trFMbqZdBNzM7b0ODz/2uwJ3rT6xpxUrbvX+b7T+yXsYoHbFF9T9nA89H7aPf9trkZJ2MZRmyvNGledbWrGuz1haOupg1saqXjNwyRGQ60sT4jH3+6VX/em2PFgxHj+1XUTDkh+3x436bmpi2tWvW2NYd67UAbrCGpqJ8YsB59f6HQ/YPf/OZDY9M2rGX99oxGZcrV7bYYv20Lc4t2N/99ftajLTbN751UnToB73My+ietYsXbvmxpH37d9mmzat9gJibabBPPjonmS7buvVr7RvffsPW97QojY5b7ABooJzR4HXz+iM789kV27Zth3S31yZnJ2x1d7c96euzK1eva2E1YcePn7DuNV3WtjJe++XPnagNsPi4dfWZXb7wyO8GfPv399ue/TxbgHGigcDLJ81O19nVS3ftYe9z27BhrR06usNaxYuyMKhxS5bnFX7zy4v2+MGojPwNnoa87R11Kts2W7ehS/GtGqjUT3jQVmqo10KGOzq0l2glePGtsNnJFXbzar99+sl5Gxp5ajt2brRvfftN6+hisFcj9GMPTsFPrf1p2PMw9UMbA2hnLI6uqY1x/PDkqwclB4O0JxcAffS5GhTjRmQRbZnkWt3LJb5T6yfD9LFcQHh9u3wlZDjxudZ4KS3HEMYGj1c/8TuZ5KTgV/KXP8dTPzYCe+T3bJbmkbRAjAWwRxlwhydT61f5e5mUR8aj17wCmW+MxsHbZVZ85g0u8fQ7L0eBl/HMC0xsAHE5MWYeLM79fdXIXKlA/DkfAWGwhj5iARDlz3JXaYkHslzpkCfBaZcO6+IB0/B7esE7oRpOnhmH33Ul534BZSp2RxwvdQ0kThWW8yec1yotUPULKTLGy7ifSUUWktSvSUM5o6+jgBj7qroRhrNMBimHgy7Bxz2eFSkup/7IK2VOwI+jisiX5hTPypVtMmVI2lqc/MkjFwpA5glUF+joKcpCWilDtI/shyVP56u05AVk/ulPSH9ewQm8Sl7QFnXlHLiCQzJ0FVQgvc6lIkM1//QjO/iJm87j4V1A0kCGizIDTlnDDW6BT1/LfPxopfyJl/mQ6ryL8mU6kLRcyc/rucjLw8qLoz8jQ0NupN+6cd3Onz3jd+QYZ9yGFAvGFn8ToICxgoVBlXcC48fyMYa88q4fuIxJpPvioOiH1DXzG+IlP+LSsCcOu5I4+BDHswbEkw94+Embm4+7ik2afMDHOGczPHiEHqCZ8XP+08abpeAHLptWfidCdiP4yOp3F0VDHhzPjxYbgBFPeeu5SyJ8/PDi6rKIHgfvvOOI87uSKqbXwXs/+evFNV3d/jABwvgkVBh36QCvusJfU0oRBjIOgHEUtMDRv3c/+b2wZRsRgBOV+48BdJBl58/8PR6eOS8o2Y82VCDCETephobhtKqry1Z1ygiVcoJX5BHAtRyIEjKc+VYh02rxIqNToAfiPB+PLvklJJ1XSPL3v0hzZnJlnp5S4EbeuWghHyBxg7d75Y804sirhJDK8xRy8E3e5UDivMBDn74KFz/lF8k0Phrhon322TXf4W1uWemNnYbNF6a71c5279opo3ZC+NymmrNxLcjGxyZsRh2Qs9+bNvfYmtWrbeMWGcpN6lhatPpEr7/U5fhYvfX2PpVxyxP/6iizujYs2MjwmA1qgbBh3Ro7/doxLQxYiJg97x+3KzIMn/WPiv9G27ljq127ds2mZybUQRb8mNCu3T22Zes6q2uMh9/RCRpht7nvwaD95G8/tTaV5613T9m6zS2Si6ESfdXZhTNX7bOPr9rv//EbtnX7GtdJneKpkvt3ntqd230yqHfb2nUdUhtn+Yfsy/PXbXBgxHo2bfz/EfZnz3pd55knuICDeSYBkABHcZJIiiI1WraltGWXbclZtiMr0+WKcmRFVEVHd1VFdHVEd0ffdERG8KL/g77ovqmb6ujsysgMZ2aFc3CmLVuyrNGUOIgzxQkECWLGAQ7GA6Cf3/Osd+/1fQCd73fWWWu9653W/O6197e/9qWvfFa2qoYbqR+L0XU562fbxx+ebkffP9WOfnCqPfHkI+2rv/pZORAbdDGx1t558/323rtH22c//3C79/57+gkJZ8jqF81W7Dp+7Ez77l/+pF08f1MX+HfKKZbz/9he6eFXKeWg6UKN+l++eK396Psvqy+utV/92hfV9poX1E+6Ll261k7rgvm9d86055/7Rbt2dbOc/UfbZz77YLv38F7fKdi4UYtqu6J60ybZCGjDfNcgbTQ6iHYe1bQsqjhDPLLz3rsn2t98V4u/1qDf+y9+pe29Y4f4tbCJluefkennQi0np6uMv5q//Jrk97/zQtu9c5/a+qG2cy+PjPUuRBdjiAsR9+sM5cgyvlIm+V4DMxcIs93Bmx4jBDXvOtpQNAUz7SJvQV2DAH50UHRqMulb1jUTkvQbs1TE/KKsQsqz5gDrfdNDCoFeIsHjkMhmwyha8iWjNlM2Um8uans2NMYa7Va0ee2cxoHy4KpPnFY/uU6CKqtNlHxB8Yz4sgMAN9Knv3pK+FobqjGL3qqFQz7lls/Hg2PWMemi4QWly3LUNMt0C/KgVdtQhFw+E8CfhP/Mzx+8+pQcCm0v+KG9UpZ0Eslj51Tuv8X2nGUJ3++YVTkxyZINTPQWFrumNg3FxA9Y7iAPstBGp/G0scr4mEAw8iXtpDLIL11mM0uVk4YeB4k4ZbNNHt9KVh4oO6gLAI2wTs82pK2LdoSiIY6txZN08ZCO7MDEp2AahbJh5AGPOaMsoOSPUHnKqnyZDxjpKh7pMKP6NTjmf/w1fKsrV/N7B3z5lB8rm+Qt6SPNYS5gHGUdP+EGsM8gGMtZ27kDcPb0aevkh8B+/uKLlHqN4c49Q8iPQIk+d6Jvet2q7wPUQQIOMmsUBwE4zbkzmEMF3hIF4ONy6Isu8FWuyrtd6CNwAO3Buomd/qVhzaEqhwcZpb9k5XFy9t+5rvBDW1DjgDJ0kOfACg7WRerOHohMeP1qT9FaFv0mPDx+u5GAR4b4ji04aGgH9kju8LtPFQBw0FB//2inZFO24e2f//gmCzh3AegjFjsEAe6knsbsShfYqE5TMQHjET5fANDV84DQ1u0YHv3JsPLeA6NeIHQKpBWsTx+ZHfwNNpqkIeh1HmSkcYRxA506dcrY/fv3u+Ny+rGoT1KmxhvLgFtpF4FyYzsZctxBRvXONF8wQMkp2bQXOPIzfaBoRlimGWGZvugsf2qb5KuVl3lGmoqNY4Zqcsg9cz/4tZHn1uUQf9Tef++0n6vn9tr2rXx7Pu+l5ZvxvIpr3947/OWZA3ftaXffu69t3S5xmxngnBzm9AHnwXbZtrKDCSKdPC8+jab1dv3apvb+W6faj7/3Yvulvydn9/F7Rb/Sfvz919tHR063y1cut4N33Snaa7bpkUceaAfuPqgLj82aMEjXpJMwO4o3dGWvyYXz/qPv/bwdPnRP+7X/7Att0zbR2SHN67T4/sFPvv9Ce+yxR9qTT9+nCwP6iz6/2VZPXW1/853n21e++vl2x9354Y2XXni7nfz4jO+wPfXUE23X3p2uI+PjwvlL7aOPPmynT59tp0+tSg0noSvt0c880B569FDe6y8DeQzqP/7pD9u9997TPvule73w5G6LeuHahnbiY9n045fbG2+81Xbu2N0+97kn2tOf/0zbt59nlTl54NcpL8jOje24LjL+9kcvt0Nqh6//+pfa9l3MB+qoeazFjDry/YVrVza1f/b//Y66e0v7b/67329btl/UWlEnMeob9T2PevFF7MuXOXHhGemrWpCvajPJXQnPtWmq06esKrQlG4F68NLW9i/+2Xfa4fu2td/85lfcJht732Pz0SPH24svvtJ27m7t17/x97KYcUQk4NVqHx090e66a78foVrZhGyCFniqQ5q+FabGMIAjW2PZcwEW8F1vgdOiKVTqHee6aMHRx5Zl2iyy1MN0SuNE0xY40vQ7bVJfDOOkClrAvFkFtMhf9XiivmwOPMdZAN14AlX8oy3QsFFR7vVd5egHDw02QAdvNrJ0ErjCGzT2bBd18phLeQWAVQ4awDiFugAARnroim+Mi7/iAuyY1mRpGvUs05a8ZTywrKtC4cb4tuCimYcTNYDv4gDwTm0mKLqy5BbJ2OFE/lNHZJR9BbZJTnJwSvci/GZw6p7QgOux8Sogzyo9wrJ8Rhs4PmVk+ENjmUpTXjiVTjxFS/CFEHtDF2TcoN555Lk+UFlCLw1AU+1IehmsV4GysXwZbz0C2hUHDRj7Z4RlOctQuFEuUOPSNTE+cspJBlf2oNs0mtMz36I+0sVT+dg/5/9TUPqKh7ojo+QQs29QjEMpStOdO3fO36XbvZs3vkXPzT7Xc8GkOqB/kG37ely4RZjbu2jsFWr94XXWOPVH3nuv/fhHP9Q80r7CaJC9XmNEi62sYby2lZNv3hgH1FrF+mobROu1iTmJDuGg4Q4D6x+PxLLm+Yu9fT2JZ8b3hPI2IWyLI80PkmnNpFSVg97ruMqBkg3Ay75ZB104/bUuQwMvfNX3xEDFJVdFoo9F6K/HmEjT7iWjAFM4GEMX3zcg7zqJBl8MHu5GsNfzJWBkoQu8bTny2nM3SfiqQKEGAcCG5cc9BBgEM2GG0KK08GVsGeETQC8E0IlQwSd3aDI7MufFvGDUU2U+/e82aOsyrspmepXNcyq0ZqMese3ChfPt7Nmz7c477vRtFX4IArqSEZkadIqNokyo5IWYTev16WkKSNskBmNOJYoBGbOdpaeXGa+gP/C1aaYN1T60qeX1+pt3Ud4yhM7TcuDrehVKf5WxAdhJ0YcJtGC//jypBJSPAG85B3l3PD8atal97ztvaNJubV/40qfb7j0I0oTQZ9uObb4IoEGo382bcmg28piPJpPra6nC35Dzean96AevtAN3PtAefOSutmWbJIgMh0j/JULOi8aXpqyyG9ql1da+/ac/bY88ebA98fSDkrXSvv3vXmj779zTHnvyPi0Om9qOnfQ3iyBqWDgU+yKGcdva5bUb7ci7H7aXX35LTuW59rWvfbF94cuPiJc2Y6Gkfufbq6++qYXkYrv/gcPt0cful4MucdRBFyY31ze011462v72+2+03/2DX2t7DrCI3NRF0cd+U86dB/b4lOPKVS4iTre33zyiC5EtfvxmdXWtnTvLmweuq+0eb3vu2GZ7aSva5cMjZ9r/73/5t+2P/ugP2z0P7lbTZ7E6efq0nf/33jne3n37TLvr0I72W7/z9bZnH7/ifbOdv3BBFxZn+phq7aWX3mgXz19oX/nKF9u9993ZNm3Vgqs6+u7F5GBRZxaZG+1f/4vn2plTl9vf+41n5NTznmFddNy47lMIHPQLFy63N199RxcyF1W3ne2ee+5un3ny3nbPA6LdooUQp1yKcUX8dijWBvUx4wkdG69vbf/8n/5AFyEb2jd/74tasGMDdyj+7E//pr3/zhlfMP7uH3yh3XPfAclj3NaCSCfmFnBOCSkDr/p0+YznbFz6E4I2Sx0FQnOi7nkg/DVdvLCYYy80BN7kwELLRjTxCXDcwdU8oiyLbE512AD8GjrJrTnEJoU+Ng5shgde8BjDF9IAt43sQAbjHPuhTR9SMxMZyBfMm07hLUl51VEfvxq30yOv6mMbzBd7HNM4Dsy7tFnZIiKVhCYOn0CiSp7/F7rjAGRbvuZb7OhlHQ+4/QtvyJoqQaKZ7QcmfUKpxGnAtkKn2DTVhpYLXcmvupY9RuWf8FmPY1vEkQ9tqNVmahvEuR2sQ9D1I9v6oZ9VIrHbkjz/SnbW4NgU3tR7AlBEsCMfee4DdKAPos4Ljv9THy23QOxjvy+bMtY6f2eDWGjBzAmYxzKDQw8py6SMviQNM6HLjG3hR2K11Qhj3vwdKs2YHPEFy7K81igPaZVl7QiQT3nKlmXSHmDok8k3Klrh0wb6rww4IHdAldZfSas+UkEQHagHUHqX9Y+2VShYTiNrPAAgHu+wsC4BmUdZcyhl78Y/4j3223fsEC71KT9QwvSv2+n/AqEYez0ZfaojH+PMM9ZlbrObclJXz53xW2uOHzvWXnj+Z9bvx2bE5ruLMgCH3wcg2r+pF3sOdnDhwjxhzQc42GMuZq3lPf686SrfA+DwBOf6yrWrlot90LGPMTYYC1zMI39ekze2zSvs07xFLhcH1abQ19gj0ESs+17DVY5O9vj8qi8XCumXzDEg6zpOPvWHFxt5hBl8fV+EFwDgV+WgLzpnGy3VP3pGJ9QdCfBXr/JK1PyYGPPPj1ZKBnsR+n0gdPSNn7rvEFwVm4CKOerm9kpXeoyrEchjIHE1yo3OTzThJzXwJFVlxMt6jCfvHDGDcJ4ElBMATiMdT/LIpRzbuDK6cGHNXzzZs3evT6XpaLcBlOaRBvhrwfRmJAiBI0AWiG+uQ4BSENjX88iauGYdAHHV17XqCxWQfmFA8Te3a/FUHqh05Ympb6UtEjlOBCYe1YH6jvSIoX5FExtTl1mv5OqTuvGIgAbe+vX23b96TZNmc/vKLz/edu/lShpeTTJ9pMzOsJtWMR94Oe0GBVBnJsCVyzfat//slXb2lMpWrshJveoLiH137G5bt2lyavLwhWIOgk+fPNNe/Onr7ea1ze33/9GvtAOHd7aTJ0+3//Cvnm+/9a2vtoP3aQJs2ZZ7Bhr1nDBQD94Zf+7cqh8jee/t4+2dN0/Jrm26aNnqk/OHHjko5/6KFyJeYXnixNn20s/e8mNAT33+UTnzu9Q22Ex/ccqqdpT/d/n8xvY//7/+dXvo0Xvak8/oYkRtsE36/Vaedd7ze9WPLe3eta8dvuew4q0qu9Ree/V1jckd7ZFPf0qLHoKrrT0IJPdm+6f/n39rvp17Vmz33YcOtLvvuUsXtXe1Yx+da3/5Fz9s//APv9l2yJn++Pgx8WtBUdsf3L+/nTx+sv3suRfbzl07fOq/czcnx3USLBW9fwsYj7z28+j7V9obr51qv/jFu+q2623v3u3t0OG7fOrOD+ytrGxp+/bsaW//4v322s8/8JeRH33ssPphvd11+A5deNXbUrTQeiwxXnSRd/Wa2vRE+/nzb0rHWvvqr36hPfrkPsnbpEWstfffPtb+4t//SH2ypf3uf/6Nds+nZO+K+k4Of06JMg9wxHk+tDY3+pi5foWFWAuhb5sy3kQLD4FFt/KM/VqQzS48ecvXhxOWoqv5QDp1yrxLP81QdCMUnR2sWlcE4JzrIopvYQ6HAuPATLIWaAZ7CryECD+WWbdI6A/w9IcvUMwXPbGv03d+oGQHr/ZYwhHcNkZEt9fQvp4WLWhRT/WiTcCQN0/QA2Rdhs790suxwYr4i2jzU+6xpvJYU+0ypgOpWxcoSFlo076hBU2AHho+Bo038BxOoK34S4fpiZ1RUKZ8MjbhyAliskIJy9Q4dzn6FCIrHDkMoUi5pf2qdAM0kbMKaZuRhnFcY7W0z7yfBNUGlS7w3LCOtJsdZtFVgLbGrF2xjgNKXsEn4T8JPpk++kZgHJXuka/SI4BHose1yj3+UkQN9Ml8XeB1ByuA6+hR/mjjOIeBZZrKs2bNDmqd6IYOm4o+63nqlzL0Lq9XNYc2eE/GBn4UVkXaH3Zp3ZjlJYY44zjY2EXt7UMoj4ySHcg8TEwieC5SeQToAo8Br533o0Df/vZftHWt4z75lwIOSTZ35xlxbnvZiSPLuI990PHa+f5aXNURh5v9AxvYF7CVPYD6c5HjCwaZgj08Rgyek3LWijr9J/CyDr8wQACe9kV3AWOcvkA/Fx/sPebrbc8FBWleYY0dBoxxOwz7Cw5+tw/bGJdcBFVfQcMFEOmSUzbWyxN4HTgxdjImipdHmNIfuStcjwD57sIHugBAGAqm7kIgRPpLRwwD1h+I+MfgyZVTQRkFwEfRTU77jJBBGJVcl0muMIWLPQAGl/HAPIVFV6tnB9NoEesiJojMDGTVzPbRQPx6IFdpPOvGrSF3lDoMurJD4hDgQVc2lS0FUBo18YXXOOwZFmPKi7/yhYttotUfJNPFB21OvtMDo5z/NISu7FiALkNWJF6QiyHpU/Xkgv4xDZBnMvpLwFc3tH/+T/+mfepTD7Qvf/XhtmkLm5faTv3lL4Ry+n4dwVvkUF9vp0+famd5jafE8XrMvft2SDZji1dktXbp/Jb2+isn2qkTl+QonpF8Xu+35t+uuLouJv1tkkPId4APHtjbfumrT7YHHt7dbq6st/NnLrR/9c9+0p76wsPti199VLZIri4QeQfw+dULPrX+8OhxXwTeeee+duSd4+3Ex2tyXre3L3zlYTn3mnSql0e97L586aqc5zdk001d3DzVtu9Ve62oPr7oZOFj0ZFBCjeurbQP373U/vzPv6OL4Btt+1a+E9HavQ/c3e5/kC8bb2k7dDHjK3HEw6M6c7qRE2DGHKcOLAi0P4vNuuVevbSpHT16UuP4iqhutgcfvKdt3i4nX+3Ku/m/992fqk6b2rbtm9vhw4fUFw+2rZu3tRdfeKW98/Y77aGH72mPPX6obdulxYEvHmseX7uW9wpzUE/PchuT14fRz2zgWqvVbttFt0mLzjUvlkyJzbQpNPSDLn74deNXXjrSfvHGh+LfrFZRfbZs0AUbC6kWIc092vPqlfV27aoCG5qEb9+5ox06dFd7/KmH2p47brZ1jSXeuPTGq0faKy9g8wPtV77+pOrJBiFdm7MYe+wp+ItcakcvquwWdIPyXtsUGMfERQ9UPAI0NbYTq49ZB90X1HOeI2N6hGXcmLdM80kPsqsMe6XndjI9B4UrfK2xI1Bm2YIFGYq84aGAjAJrgWnIlR0UT2sO1NiZdMkuuaNsIRPIFl7glPKsa3ZIQQzlQOSRCr74J10dT0R+BOoUHDSKla4LCJwA7Kc4Bwsal8IBs47UgxB9lEdH4YHJlk5XeAD7wEVv+MhHP5Dx5nKbGFnAKH9Z9kgTnvnRFe9JAveXAcSivSPcTs9IkzlRuDEduSMt/DX24AMoX5Zbc6jKlscv4DLFtGHlC2Y6cIUPrhzLogc7cwq6TiN7BI7PSo2Z2+gqW5fTy7hx7tmW3iFFV+A6k+Cf9c06AeiRaXs6lGxwpKsMP2i9O/o8voJMXmHtsa06+RR8yd7RnkrXoRcAznPfWWzJHYDVNR4P3dB279499TEQGdibvsSRLPvJV5/jFMsoy1uE8AYv3Yp5+9zFNX7J+Xy7fHGt/cmf/AmWuMn4d0N15rdt4pfl3f+8x599Kv6MkBKE0wsP7/fHkeaHMbEHZ5lAehu/zisiO+zaW7DVZUJu2bLJp/X8IjRzF7/EB6JyQFzX7kRX22k1MY49EhxpbKgT+LojjN6sP1wQq28VKEcvfNyhQOTWzfIzdCHCmsb+yOEg5a5nl182MC4I1TdXuGCRnezV4LEDHdBXjJKsb5qb2IVF4t/wwZvPsQyaoNZ+FFo4CBEXDuWdpC8+8+CAHpoyrnCIoTtV1OXPA56oJnM1bukpeRU6kbgHwJlMgqLQ2XGMjBEmGZabQUBDMaBye6j/pLIGCY0ORE7iUaYbDluEG+tKBYsWwEGqV9yN9phWULTVBpbV6YJX7Fzap9oEgLbsyOM06Rufjpku/QC2s0y8AGUMyDw3lnpUnSyz5xE6XsCAH9PQM8DKlmuy5fr1Te0v/t0b7ch7H7ev/Mpn2gMPHmy8AtSntStbfMW9evaCf3zr+Ecn25mTF8SzUc72jva1X/9Mu+OgrqJv5k0AtABy1+XoX7+xosViczt/bkP7+OPT6rdLbe3ylbZjO6+jPNjuOsAv4q5rgdBCqbHBLwxvvLmp/eA7r7bXXufZ8V1yVld0sbfVj9rs2bdX1eN7CTt00SHnXM7r++8c00J0oz3y6cNtqxzNfDGXhYBHWPgOybrfJLRFV9tbtvNqzCuiYZJt8Wm2iN3nvDefPtjUtmuyawKqDprCtusmTvL1y6JhQ+JLkowJLQZbttn55yIgz46qjemjjdzGUz81HiNxk0im5FzPxN68dZsc6SuRLR1qFlpNi9i1tnvXHr9idE0L7Lf//Q996v+N/+yrbcdejQw/7sM4yAJJ0MjQME66xhBw02NU4xXl+vMjPEqwKTFffOdDdWRe4VitNM2jjZyk37Cjz0l8vsQlvZqjfAH77OnVduH8BV+A7z9wR9u1V/QbuaARqC609cWLl/zdjktr19uevTvajt3c5sxCaEMg7ela4MhlNgRSLgq1FenKF4C/tYw48imbxA00xg9QMhzzmUUYX2XF59ZEtOhSFuxEaypBp7cR+rMM6MgISl7JLyBfUGXGEQfp9MRCtsd2Jly8KI+s0AbbIJzXn063qJN/kWndEzLks01G9fRcDozy6N/kE2LbvG6xqS3Q+wOlcCpndgCmUR6Lau0FyskeZRisp8smTUxSE9ekEetyQuzqa6xiX7x3fsoqFH1B4Yp/LoN+rie643hSg0m9YN6XCiZZ/rdoA+noyLwZocrrImmSs8SfdWKuU9FMAKpnJanTYHeQxQMUV2GQo9FlmlEmY7P4FvihH+jGMsC/Gm+vs4cOI0+lS+eYH2FZL0sPfeK0yirAHRxtPOCF8/hQyJo5+06lk3jeW1mTg+fgEsdz/4H9wrEWhpZPyQZIFxQOx7cnO5CJfKhZz8+eX3XJ3r3aH5E7BOpByF4B56KeSqXmScUm5oBA/yBnb/dvs6i+axfW2urqOdXpcvv3/+7f2fnF8aefOfCCgcdXNqstqn04bcfppf7sP9QLp5r9ksdorFl8+HgA9nIhwVwsp5rvqOH7UQfwdQiMfPRAU/2TPS79y0HTdV5R2tug2gY6Ypx/AuW0p+XIVuvvPLGLdgk/B2x+wQIXEMjvYwJ6Tuqxizx4wO0sXvDX12Nr2YtO5HPHAMiXmKML+VxM0bbUfcOHb/ztTQwAQsQw0keDzZXqHcg1DFAVKIUAzkDhq8EAcKAXaSN3XFiqUwkAuEoDUx565aFHdr02DKc/aSX7WlaygYoDMogyyUAOZTgaNAavCKXR6lYLDYlagHzJRDcNTDm0yGHwbd2e09LQq/P9YwyaxNU2KqPcndbbCBmA+Zgk0udBoPLoj8660uTd6+hnEDL4Gfh8Yx/7qQeLBPYwYMtm8ugsvSWTE1YAfWUXtADp4oUHnVVe/BUo4/YhjU+/Xpezfv7spvbWqyfaB0eOqd4Mxm1tpxzvfXfulr07NQDlIm7bIt1b2vETp3TVvtIOHd7bdt1xvW3dIX0bsGnQo41g48pW1Tv9h5k4lpwA8/aqFcnbhEO9woLBJNBk2qJJKBd89fTldvrURb9qVGa0O+7YI/7LbdeeXV5YMJ1FA/7Ll3QxKMfVr7KU8+9npSWFBctW9JMD2ozByGlZnvlT297g1bdZJNweGpPUM6/CpK1pp5x++/Yk4yLNJjpJhydX1lRRAVmMfcYPbYEMBqRwEMHr9qeMtNrffcN84BQc6tyK51Whx4+dbw88cNgn/p4vzFsY/eu6SIzsyMKOCoLeDhTy+tDQ6r/0EQCPHbpHLMEbbVmxGMGyT3SKRIrW0NG/UmK7+TEw6uC7HYw92SkOC960wsnK4vpQgB7wyB3ztwPwtkuhYJm28jUnCownwO8oMir+JP3L8ku/1zKVkUbXmCcA0Ske1b1wwFh+Ox7YzAhQlpTxlgnUPOulE14QmdS/l/UPtEVVaxkQnSmBY9YYWCi/xdZF+wtG+tBUXuNWONrL40NAiS2EDkSXZblhU6bTWWc2RyOXbF2GsgMYbRzxwGQn44YYfZ7DgeLF7mU5lS8ZAXC30hEz1yYZrCeqGfkJB0Crz6iPOOOMdMY3JdUu45gf7aIeE70aFBlJz/qKnj4pG5XQP9nFGtdpKoYWGl90Cnzy2nnds102cWye7SmwDOFLLlA0E73WFF+S2RTys4y/i7dgWR5xjX3z08Zqn3Xt2+zPhactCcUDjH0BrtpxOaYsZLGPtj8vB/2S9qn9+w94ny+6iI5MZJf8gvDLBm8MvU3AczAlIMdBzar8IPwbfiwVOwjFG6pZrg+qVEafWX2MMMzy07fOuZw2UY5xpHa5dPGiv3jMW3/+/M//3HcD+G6ABNhxxoFlv/U+J3ocWPyt0S+hzckXzvWULuqR7zvd9B2Aqg/Bvw8kv4oX4KCr7nbHzNSj+i76sycxlUsXdKM+bCEPD2nbIzzP8PPiE37ki6ckoMdmXppR9OkX/cmEegwVPIBs0lwkQFd45DLuyt8zjXQiG7n240zJF5VTB/u+693+D994Tj4Dg40Bg/BcHdAg9Qq3XK1FDAIAKlCVBnBG07G5AkEWThXlDA1Rw2VacPVqMmMlBygdlTcd/F2XjRfeg820yhGbnH8aMJS5yuFbhvBRljw08NAYDKqIzMSmLnXVDV3ZA1BG8Cm/YoDGvok50GKDYtugP9oR+/PMWjrB9CoHz0Dlhx7c1l0nutABDR0cnbSkZEkGcqDB6QSLTmgZpAx6f7Mf/V0WdlAv9HqRlbzqT6AGETwE0mUD4Pbv8kYaV1Uk9DkLfPSSl83XN/skGjU8snHDJ+qpu2spQt5171969RjShPGEdaHrax2AopyyJ41+xkzK4UUp8vs45USctMc3NArgJINJRIsBfie+Y/0Tf7DITX1TZwI6VW59Jnbauthc7KD3duntSp9Yjjey8BQfqUmSMoiNrvCYIrtnUWkg8b8sB8IIG/XKe+nh1Ie2o54WbrR1YCsfLRVUNzj9Y7u1vC7dpoiq2r/imEg7RW/4o5+Es8izTI0fEVkU0G1xG/FxWniYZI8vAoqv+pq6qB1Cn80KHP2a4pKfdu0ZA/m06QyVr/FsW+Bbgpm380NCEvu63bNmZ0wSPqNNVEnwkx7wECnr8Yk85nbHUVeTmZt0txE6UPCHZIKSzRiF3lIGmkn3bcAbcukwH3HsqZD1WUHpZVm2WwCeYJ4UgOyxJSdvCA8Qni7H5NEJTHqXAdKOhjL17nV2WfXfhFBMMrjUoWLQ84UMUPqrvAA8uJI/raH0H3HnM4g1axj7KuM1ugHq5fyE6u1mfuLojnroelmnXdwvlba85PvqoXTm6WgvQBxc8nMZIemR3vJvgeAW6QLkI2mG6Bt5Mk5tnwZz9k4XC+BXmWnAQ5U5mzUxYL2ELhcYbSl9wfR5pnLvfUq7XHlwZd/Iv5yGzzSKKfIJdYFsxD6cyg8//LAdOnTIp8oRETne96SSGEDmNH4AiCHFtml9omC2jRdP8IOM+/bt855tcoR2HcST3VQvKbefY9N2cJq9i0zqxyNGfCm13pIIffFk/4uM2BbpxAtyBUWTu9lG2JbKxrAb3v/Pns0FAHcAuMNhHunCHtqapzMm8SrCj/F+I2Q9ioQ+DkKBalP7O5v4UUB+/TttjtNMu13j/dOShVMOL28fog+l0Tb62XnRXxUd7cCdai7s0FUHwOUzcYHAXLJ/hun6hy08UcLjxTwVQF1wwuEljXJ8I2KeQKmxge0E5ANuV+xTe4CnTpSxpviX0FVm+yXTfiK+q/Rbnvgjb7hQsY19vH/05s9kLgAyDVpOlRV3gAEAR5rcXBolLDv+cSE1Eo5Hbk+BpwKRD68N6hcA9RPT5EadpW/US8hyAKQSADqqQZVUhIxF20e50Fc5eRoL3uUdNfJHPSlfjgugG0WwTkEDnjoDlI+vi1Oh9ZOuDgIqTaCs5FBPpxmmvawmadEb0FNp25GLBWcLfxuApmTdjr7SVV7BE7KXmc9Vo09U3uldqnFBHhqcUJXETv3ZWXU/Rq/lmEuxUZEPjLocWMTMm7LCF4z0WJK4dChWZoGmywBseYomPP2DPvLVt6UfqD75JJtK1+0AmiovPei3wyB8yZpo/CWmmR6Ah2B97HQdnBcp5CWjeAGXqzUTAykrGvC38A0bMsmyoWTcTkfhqn7FU3RFc4subOPjcYR8ysAnRiVZ61ai1rRYkv+dIrL5uJ2i39DJLGLQPdoUgFsAneY0+Cor2tnu4AoPlKziWab/JDqg0mxWBcFFRuberLPAacpJ65OUwJH+dfrSPaXjIThfuLKraAH6ccwv0xR/jc0qIwaKzv8HOQBldnoJlHUeg7JTXQpM0ul7GTIsx+Mu9pYNt3sECPxoW6VHHEB+mAYTHggfehbbZtRTMM1ZwaiPnv5Pg8Ywa6j4fAHQ+ZFZsKwTpwWTCj3aV30Z/sU5PULhSs+i3YtQ8xzwGFVwn8ofKL5Z77qGXdqj+Fjn6Wc+aBh1kS6oNGUE5+vQEdnqa9gow24CJMlnLys+AvsbNKzrtk9OJPhyAOspCNI4ZR8d+8gONO+er/oAKsYC0wHIrLoZmGed1n2paL7jFT4cdJxkTujt8HX8BB6Isdvf5exA3r5dzwPiTLDK6EU+J/IHD/Ir8NnHZvno6klB4at+cz17mwPEBGgHZtdL/cvjq6dPn27Xr11tf/EXf9HOnT2rNsxbd7jAuo6TK3qcWOrLQS1tRqD9+JIwuqAnvib/c50TcM03P82xcW6f6kPA9qm9GWc48PzwGD3B466er/pwnnb5Cr87kCco0Ils67XTH+dfXLa1qoqdvvtgvRpTGj+MoeJBtx8lEg/fO+DuQ8ZJ5hA004WCRHCoCj801J8yvvRLmgsNLk7KxroAiO74IvChyxjXudt/9PXnGCmpsGrPFYxozVCNtgxsOijI9QVVF5iW5utfVlGebz7XcPNJg5I1KLgAoKpT3v8DpbfKADfagj0sAd0B4xGLTksd8LJHXtKLdSE95ydeMRct8cyX8lHOorzk6SAZM/FTdzqh+AjUmdtaAG2swi59Buir/S1TUPyABwVcyhYengL08kcfBT/zLtOiH6jTBqc77QLdAOBHeSVzstVtUO2Xekw2Y5j/97bxZ1Fn1M46lvUB4ArAeWPodJExpw3EYkWb6bucgqILntDz+nQLjQod/NUP6cdF/hkHTeEqnmzqQJ6yij0uBjD95IDZjIF+TM/yb9Hr4KzK+TfzVSBfOGg7eXiFKpoZLMRxlXF71vyCoq12qvxyOfmxDYExfTsY2wjaZV7Kkf9JuksfocqIq5x+7wnhWGcixyW9aITw3bpmjvKB0lFx6Zuh8lUW3ludx/wrnHWYVHn/DXEvl3Xmgax0l21jeoSxvGAB13UUzjGynZv5JtmdvvQRRt2Vr2Ca4lPeVeDT6QuKHhhlmZq24+M5xO4l8D+V9/U6iPADJaNkFoAnjPom8N6ZMVBlyzQ+ye5XCvPdrECN1RFmfXFAR/3EBZUvmbfqXaQHKh/ahJEv8jKHYvfi2jTKLL6RHxjLSU88itm/KQ1Fb7Ouh7R2FMfVpgUp63yw8BGu2qegcCWDJxdJw4FTxyO/5ThxAssU54KD3xaBvhwnQvgCzCNwBdE5ryfsgx9//LGfoecCYLQpEDuLfixnaBi/wEJmpreDvrraDhw4YAfXeBqCvVbjGfkjUF5gp1B5dLptkC2+6Eh74VSePHnSdzCo54J9Toa/gjFdB/FID7gMPOmpDF7a7Ea7cumiLwB47OfP/uzP2sW1NV0U5CQfR5cvxfKYTj1RgsNb/YJcykqnH68hLTz9RB/yvT/LUb9Al/7O8/g8ph0xss+P7MYu+pO24O4C5fDW+KJ94KdvwUcuMlJ+7Vp+jMwXZ+LhjtCF1fN2uNFdj5gDfjudkvbVkK8MT0D41/lVb2Rv4YvC1E1pfgMG3rqjUFDjAOBglUPBGr/QmRb5KidNmcMf/sG3nj1/btXCeQzDAjyI6Ow+KQVubOV52QkYykxFRQrHJOBDYwrPoxVxACkH1/kI6OhOopk7TOU9dKSj0huIjphXOFJJl96k5/IA+UVcOn2RlnSFDLg5Tyio+hoqgsZ15A9kCiCjzAOt0xl5G6i2N730TzoEls/HdguvFcPkCtUmXAF3Kn1M5fJKJyx+usoJSnelKzB4CqocCH1oGIrKgZz4jO59Vx9UVnnaMnlTDm0whsID5LGh+oGwDDyqRVNV2e1oCjfKlnldptJCT+kOyQdRZeixjE4PlEzmAf9DR5nS+k+68tGZdk2dkleml806gcpDW3oqT+yxYyxQ87Onuz7b0WPylgOdMIRpvPbgMmQbn7IsngnWqbjsAchXPJZVvmAsG6HoRlqgaEd5pb+g0sv88PSS1AIRwuVOFPTk54V2WeYoL/FcDoz0BeDm+s31BD+uvYkZB+gglz7qRYLYvtw35AnUgxI+U99AQ1mH26UxLevn0EcV3D6k+6dkKkQfUeklU7wDHfGgt+B2OEau8ehxNNOwBqGrQsFIsyxzWi+d7u3SMZCCs/2dr+IRd9t01194oMpGWv13+u8C6EI7QzkXy1BrRIVlmlv1zzDzODflgZFvlpm2KZpKj6EAnmV8pXFA/AVQ8koHh0MjZ0p5O1U38uNGOLvQ4wzVyeeVy1f8qkien+a0079DcuWy+ZahdGcNLKdee5eqhOy9e/fFWVvBOcubYHgDW74TlvexV1uwh3hP7fkE8uyFSqNI/9DJr8/ilOV0OO0xQU/i9AEu6+Xl+FdLBs2/0LitFC6rztu2b2+8Who8L99ATo2HkjDqtb1DumK7ys6Hp+zHwaUNRhnQLGQHgI8w0pOuvGPKnQN6mXA4yayzXDjxiBNOP/3DF2ex2o6y6kYf01+kGRfwczrOPEY3v4oLjl/Trz0fvMeUQvo/XwSGn/Ejisjpay93ENTK0sndA95Wx/cr852Oejaffp1kKEiFZERXvTaUMYtcePk+4hbxMo+xtcbVGDNeeJybi1C+i4G9vkSTvQW8NIRuog7Oi4925DuPfuJGfYlddbFU9hE20R7CFZ/b47d+7ZefPXvmTDujsHZxTUZsVchtiiIm9o958Tfg9E+2DB2OEyqTEYyBMSiNYhKzdFqB8U7JbOHhWZDfY1/RjXlaWzxUtjaqkX7OD7YNAE81IMAkmpwvw8wzy8Le5FM+6ix8zzgysiiNy4TvdE4HplQvmvTZ/upsJbRouggcBN6Noa+6VJ5/xKm/s8RTgArpkI34XhYCQ7XTIg3Cje5xl0TZ0I6QUR6e2G5eF6rNHZOc+6Kg9Ez0A4y4jAVwiJrxxVtjLHYFit88HV24kgeUjBlos7Sp7ebTyx05CX+XUUkFZgYJSLww+VPlweeCLWJcqoXA9myQA1p9T8lkk6yhuLLIVzp2k09MGKpl2aEhJUCGP6SzwVA2OY0KwHJ6MYYVe6IoUdIjHzDy3i4NzPiq03yBB4zpEWa+Wd5Iy5QhVQFwusp7ukLqQ1vQP309g5A4lVyQTZ/NF97kI1PEPR25EcJmBb8JegypCw1lR8HED4is+gie0R7SC3xDumCWE95Zb+ajZWBX18lnwncdQMlZjpdhKu+f8AvXyUeZgOldNhE4lB3LAP0n6S4YdSySUk/h+E+5aYIDRrlsphyyhl5QXpsA2WMo3AhzPnyjbMqQv1wXkpWnvGSQrv02OPg5OZ/pcESgsUMhXMl3fFO00IGnnNBtID3y4sjwhAA40uBwynHUyjlfpF103CtQfkm+BuVFb1rFPBZBmnrweuCTJ0748Qgccxx0HHU76Ao4VRXjmMWBmh33Svv7ZYr5EUjvNZrMtBRfpN2xixdBSLZ8FdrQQfM38x2fRAkR15irdp/7RvKEAg0Oehw4Tqmh5DsA4B3QrTgSND7032KEZ38Cw1DycYNiyuDD/3EwnqcC1tsVfuSp17f26II6MChbAdK2T2liwLFCjfKioc+4AKDdab9qFyAsoS8gX7wFlSbmeX6XL7WhSsl47KGP8fbuu++2s2fOuhS60luPzpCnzpar9Bbh3QbK03akkcmFQznUON2MKcYIMuvCzLKtI09aYHLpILYTrguJ/H5AbIGOuMYu4xla2knCFGj7OP3wMPaBGpOMRXxk6hx98zwlZuwgx/ZIj+sjoAy9IjMUnl//z/e3chfAb0vqOpBBXxKQDzMxARzlK//lH3zrWRiuqbJM5BMnjruheFNL3mhi2a7aCO4ABYQRU3GJnhRgLA3rcjPMA6RoADbVarRlh8M05E1BMvhluB0eVOkomPOxa6qVaLFeyAX8LNdTsucJM92tuqmvyoSmEwDTqC1GyJcaA8Q1aQ0q44MENWP4B/bQzfxOQOIYm4wVdPuK38HWOY1O+jj6sim4z8wX+ZEVWwzKz05+yQ+OdOiLj5hE2mEZTMI/JyJ/vj3uqEPXLQh+bn8Ac/gSme2AoGhcCqQuAU02l2B7MMTUu+RZxFCWOszSCheayAI8UmlL2UbZfMKjMLVPApA6zDFQi09BlRSGornuVYfKF/R+mXDY1E8IBtlItc2kBjy4jMde5n9DudIJWZyRbZ29rOyrdugSOj40BZbj8rG/ZvBoVAEUrA9ThrIuh2gWmYR1w91jsDO98kOaNh9hLAdiN7gswF1DZPacjVdh1ZlAOm1TQBnrXBb0wgHdQqeB2YbEfEyJfGN7e3Q8eqoFy/bU3RKc93/h0Olp1oMfjTFtPoUHLAuU8ozntAUF078FSJ1DU3WYeAReO8DBKrw1CmcK9HSRjiB1WdUsQDpmRb5xI8ECdaBsiH1a66BxHygGx/MhbMQE02hFvB7HwUGOgJ/71qZJ2puq2g0bcLjVOMLDjxMtZxYHQHxssuHPF/pwcnDeoOHLiLVJ4zDgNK6urkZ3562ydfHgTFy+clW40DqvmNNT0wxykE2aN8PxjPMZOVUc8uGIgC8e26f2gPcSTqvSZTMxNL4QUHCb9wtx5AKkeZSGuJxdO2SaUxUT7Ih3J4j8Vjnt+B3ljIHnldQcQOLYcqqLA7R24ULbvXuvfBJdBGwuhzfBb38j32ViQ+mrsQc4fVNpdTX9pY5xmouQ8dWPBM8pp81qugLkAqFFR1//Os4qZAN3MWjLjbJv+47tllc0NUvrkMUXBUCnIQZIj8G2UUd/ZLvk46BXe1IOWGa3o/IFt8XRHsQpMkCHL8jbBePYltyZb0wDy3oqXytrOamiRKnrwD/WIcYa45EfbGScHj9+3GTgRyeYR2P8KmnJ9pwTLzaiD1rwIOnDbVs1hsTLGAbN+GacYRf0E08sib34PIrhK52sP1wAYH+9jcgXlLKFuxTwU+6Te9nEvLNE8XFniLEMT/oojjs6GLue/5JBPnZlrSHNCT6v/6Yu6EYH34VAdq0LxAB9hHyCLyzU6GIzQEOwDT0Pfc25Dc99599oTePnny/49U8nT53y7bVnnnmmPfTQg+4Aby5dYgxNo90OKCsl0AIYRsUoKxzgfH8FFcDzVpSnY2awTsWltcpHWSOM+NvJAqoOlj3YNeNrgsduYYzHiqIBlnWRr1By3TEq9+TtOMvwmIV/lgF4kSheF6X+TglHrjYqIZbZPalcZualwgmqzlk4CdjpEvpbIeWBKgdXC13hgbRV6AunVA9zFJEW4DyATDah0meuoRygBMxok0F0tAj1AFJOS3cZlpM+iITU1SyDrFGf+0t5Qo2DygOTnZQ74azxPKtr7U6rzfpbbYof1pIHVAxAVwEo+vCmfWqMAdTbDpUgtNFje4KeIOXzXPskML+g7BjzJdv6kd8XdbJRKnDdkMMoZghSGGNol5I7z0vhLJN0tVPlgciN/R2JDqLklAgNSFFBbAGFLj7iqg9wS916GsBuULFnntfFTT8X7Qhj/4Q37R7cqNsmdkjC8qULupqLNFNsofWMCbVwfJBjx5zNy7Xvdlpv0kDZUlA0BWO65hJDC/aJt9OU3JI99WQvr3hZR9GPdGDsBJHu5QAUXuOSndugh2VZtBNpjyuVsUHixHCYxUa3qc858PzOBkAb40SzVyEFXmgJox42arT5dE5j/vQpnle+0Q4cOOg3fHjtEwEn1us3cvKHbOSUPX58RMF6VA7kgryvBeLn0ZaTp05arjdsORVafWwD4LdE6VN3dmsOIbfGS0HkVvvf9FtdaA+eG4cW/pRBG3vJF245X/TzdwyCw+k5e/asHXmepwfKXgMyFAVHSvluN5iyhbqwWkZv+oK++vijfJm2viRpPtE7bIxtQNlaZcs4Ni2l7JtgBnZzQbRzz25fXDA+Olt4umzSQMmtNsd6H152HVn3qGsuAFbPr4p+Y9uzZ8/EC0ReyeR/5+8w0qErvGmT0k/gS7o4v4xv8NAXL81kWwYcULjcoUxZRvYiDW3EdwDuuOMOy68+osyOd7e/gLLSA00BmKz/au/r6HZykkUgjb5zq2fa2vkL7ac//Wl755131Pd5vIsTfkRc0wUC85Q5hWAugjGDk/6SA3B3hC/uls1cwALm6wA+dwawiwvczPv4IJGFLuyirSmjxfw4ksoI4Cmvg8O0TcbsFo0nRgnltpkxrXQuErrf1suRW+Oa+vqLupLJ/Jcml0FXdVyXrTz6psyE47u2XDCwdyADYD6W/QByeOU3PATKgZX/03//v3uWq/lTmgwfH/+4vf/++/4WNovFI4882jZskondQACFI5QRI560FXa+sazoK01nLo2n5WzySzLMK1jWO+aBUR9Q6TG+HU5NpnjW1YtugeIBSleFsQ1UmCCAQxSOZ5jtMIX/8vFpwVyiMNe98CSsX0XopAyqyAz9MkBvad2uAia5ZS8Fg6M5Dy+DuJdaFWUa8hMOm0hP+ZI1gmkidzQnsoePyuEGXzwjILqcKDaaTNDgR2CSlV0W1NvCeHQUQ+kgnuiB8BfMdaLeqj8ynOf/8hgapHRdo85ZVgG8wVVfzY8L6X+Rd/sqFD5p/a+GVbrkjLpLh2Wis+RFgPkpM63xxZNgRwixyNZfOW1mF4Q0OUan26/3lXEuwhkhkToT0nZdL3mxKAWx847JSwxxPsp2PmCah4Kp7gre5wnKWLbKaoPkvzcwlVd/ljz1qOMp32UChQOSnvMjLJeRBxV09FU5ZehET2miZXEKtewrBW/GRMFoxyfBJ9MIrybDLSPIf7JeHgV1WhlvLfCTqfr3PHaOdwxKj+2nTHOTcOXKVW+OzFU2LDbQq3KEr2j/4cSLN6qw4bHh86w35T7BFg48MU48v7sBLc/+IodHCjhJ5FWJ/MS/10TWY23mPOLqx0i0CW6VY8lmyPO5ODt1YufQ09u273A5Gzsn1BLWNm/f1nbfsbdtFn4Tp41d3jbhOVVGLvzIrjQn3IXLc+abjcPBcKxNnLrx7DVy0J3yXExQnkdhuEjh1YZs/OGvvYZ2nvNcYLjZ3SbcGahfd10MjJ3sV8sxMOI8LjqOQB/yzDa2xKkI3kFdLy7NnXAxgktC0QBTLOp5XRNonKypH3lLCn0jQo+/0MexKV5GWR1SQlex8fxTW2gApKzjOfDE+cduH3SqqMY2wEzzeBU9ekB7tYIAWa4YTjSU4S3ZdYckbRKosY8sy9NCZlkGcIPuTje2e8oyd+hLZJf8khnaAOlZPnlkzX1qHapDdAQPjlAXxvTropxR3mjfDEUbcyOP9qJvg0p58ZHnRz09t69e8/cA4qCLV3WFzrSdD8m0gcdnRxUNo6fed89cMk5py+r81AvwF+sHJ5m1tJ6dxxYA2h2a31zoswYhs+ZjlMcW8CXH8lXE4zius/TyhiGAdi3Z6OERI/J+fXe3kQsSZIy2EyOfQwL6hIs/9iSPXbPmLUjIQAdQ9QUfn4huUDtJFl8s9sXSH/7B33/23Xffk+N/pB0/ccK3YK6oM6jQ/Q88oMWorurnDiOuUDCmAXeOoIwYYZE2A9u4HpY5ir5k3S5PoIHAEYqGGFuIl/kLV/EyX2JHhpG/6ke6QukpPFA8t5M/0/i/8gxf8tnQCyoVnp7pUDJB83+UWw3pHPqdngWMTqrTNiRMiBgv/ADXRX/wmNPkoQeqrvRgmQDdZM8IpkUJaUWdZqSF13YpTPWkfKAHrAOd/PdAH8t6eTcTtZbjT9LBR75lg+d/T/fcBE5HkNPJJyAiWOwhLWTZDlaLDCnoqBsQuqRAITr2dKGUFG2PFxZTUCaL7IL0bz4UT20pG6IkrLZjyCeENnbP5UDZMELRTu14G4gkS5POWc4yfckCkFdzbV5TZh7X33bBk/k38i8D2Fig2HII+tfFUMY8KBpg1OUUOrXtV/+Rsx0doJ/z2DL3VdlWoWDOZ50IMv/IBxN+l6vMEXy0i/KwW4b+cEoKSt443moskLZ8rZ2V5pSblYhTbu1G7aY2qcari8Gjk3VWgVrd0IbNIzFsOjjk17Vv4Khza5twTQ4+m6yddeGhS5zHUNhvcNppo5xYK2CXNlk/t60NmcGS57jl+OL08vgITrw2v63amDfz2MhmOes4RFvliPZHRXB6fYopGvg2bkJmHGkccDub0sVFAfROqy0J5Cs9jStsEv7y1fxatTdh5Wk4+iBBBQLw6YvezgTLo34iUN6yFUBAyq3+Cxd4LCWPXpQ9FJqfD4TuKaN7fgbTdVzGR3C0Bc+8cwEw1jW0BGoUKBmMhUoXHtqxnMDTA9iLM41MjyGBx5snOuM3svSvyxk1duh4dHBHyzZfuewLKPo65cjovM6Sl04lE7pU02JLsiYWbtKtAu5ccGcBJyp1iYxOEij6CiVQ+EqyKoxyAfwn7K87FxNfh9BHRsYXAycyKCPkIGTGJZ125wIXR7AcdI+TXmaLRBrZ9HXKJhn8dZ2jXgAaZHDHKH2aL73OMNcj8uY6LwN4gtcafWinol3mZV3ggp8++fjjY647/lzoUh9kUE8/ToRM4fL2plwMqDam992BDox12qjGPDIJ9A3OPmsaeDvt0oPemntozpoZG+nTOqzgUT9o0IssYsYRvOk35NLv6IvDT12RAZQt9TYfHi8ilL2A6zQELhSA0kPI4cj8OFDdAeBL4swFLoboQ+RKqe9OYV0eX1L7fOqeg8/S6Dx/dX51tV1Qx9NVCHzkkUfagf0H3LD+kwB3qIwpcEN1/AjQFH4sA1dx4dWME34ZCg8tDUUMbqRfTld+Ob4d3K4MHK8zpN9pi4lCuvMFTvCBDO7kF/SJltoZM9WTf6EnnuofIofRCQdo6bQleqlb5BBm/tTZwZheFsHGG2axhshDA05zl0WwnPCMLGPbTzIFTk159WYQxsVE6pXYAhWiw1QOmWiEwGxBaG8LloVMFpn0iyFKe990PZVWDJ5JXHYA1ZbLYL6uI2Oha4HX5YmB9BE0ArOEPp9A6Y+8LoMC64cJml6WhjTYDvg6UDY9SiBq11UBnbety4QjDu0YXDLw3YpnMQafEDk9uJwYfKB4RxhlKtfDwNT1mwK6yi/wAWV36poxHDpgrMdyW2RMWIL+UUZbM7/CO2oBwJeMUVYW+Y6zLbfSBeeUAnYuSvdYEUFmtgBaX/wHD3OeXYYmBNB5pFOmNFUIrdZGnkGX084mAD2LvE+4FNgkGPM8m27HfIi9iShmD7jcv4znU3jlL8ohvbh2qZ06eVL82hfEw6vzoPHbWLRpS6t/VZznxKmCHeHeJmxmbFg43n6+e3NO2pPe4ufHd+7a2Xbs3OlTKRx7B07IV/rpuALOdzY9OebKO0iP533F0lcxewUXGDyWErrYU+Vub0HtUwSg4gW8cTMNJ3ScVPod78JPY0pjgr4ovqKv2EB/OaH/jFsaDNn6MG74DkCevcaxi2PbicKXZJcZXQUZi71MgU//U3vcbOflqO/SBYAvOjqNx5FlhFeVcTTCrENljHuNyW6GZdDWAM7uRGtZaUPXUzFJhjMAv9POp+7QeVSLkPLrN3nDzzXfebFTVnabJjKcNz2jMFbxv+zwXSjyspu+B9AFfmprHC7Rh+fW+heM8xq6nr0FKGe+MbfK+YKFMTXCorxAyZ4DkBh6yvHNuMPgtxb5AiAOYkHGLvnerh1Kj/epoS0KkoyfxRMgzFtCwWznPMbhLxk1ZwpIMzcI2GK/XamiDz8pHs271i5LJxceR44ckQ1aw2g3lWIPtHZiO+T7APmSNz2GDnwzcJxso6Oc5PDhiOf7ADkk7DbTDhtu+FCgHtEBtqhtcciRU/KgJUYeAduuXuFxnPmtQNUP2Is+dEVG1uCxfQB0AG4r1jvxU++6y2A8uC439ckFCuB1nHVXOsDBQ5raQVsv9JnaED7Ki/4Pf+9bz3JVwPOL589f0JXYlUnhl7/8ZT/DRtqnMnw8eGKwTDMOAFdQwgsqPeJt5JRPXLKZzKHq/4WEtqBkLENkzDwVmxddXSeSqtx1JS18DVZKUp7Oc7rHxQfMqYD5FDL1uqyRBxmUKV96pnotl5klNgFEqonT4EcoHcVvDsVs+OEOuMwLPD23CG4TQpdVuPyf615lwJQWyeRQ+xOu/IvcxDP/KMd90usPEHujcZo4gkq/S0YFgmrHohnzy3HKkldmSM9J0tZEOXhQpqUtnHM86gqM6UDREJcdBqdDP5fN/OLy/5EF1GRXrahLYCcnVC4v3QWkF20Oze1gxidekNPjCYQILvLh4H+tEuElzHPQwTRG8D+AXpdFs+ugmJFbvKPNY37Clzg71RbncRrbijcxNpiPBdvpONLGIRs+xricP8r6tcN0IuTFXv1hOtNoFdPGgQyc5gSc8XW/Vo6T8gp+dpy0YuSR5hQdJ9OvoNOafO0aTnrkcFp2+dJl00Fz5colnwjyLu3V1fO2A+ecsqzt2Yiudl1sGm4DbOz1Y9OZNkycbzY0bf5b/arBlbYq53HfnXe2bXKYtnCijnPQT2Zx3P2IjPA4PD5xYzNkI1OM4+ZNky9vShfrPHkAJwwnw6fpost4SL9P48O4rNW0OenpIEZlQPaOSscBo03spJfcXg5Q9zEfoFMHnJOMDCXg14f2uqy2hX/bNrWNZJurr1dOdz5y5BOSNnjwdHp5wbZDf2DPn1/N4z/auLM3qc7ohjyCwzoES0P/Qrrzmaj54owLomqPghJpZ9y0kgCSpONKp54MF9fEZBTwS6kZT5zUA2BpM+jJOBYY5/mFuG5Dyde/4CLTeAGPeKGHMUI89xuhJAfKHmKnnQ99jR34C3iMhnHImK0xAjiqQDThx3hOI7LKAJwt2poxyONgt8gWjHbcWk7ZLC8w52HFT2PMM9fgRx6hDiaA2BY86VlH4nJ2Q1P48GA/a0EuMEJfdhLGA5AqJ10w1gk0fZ9c9BAmahGwpl3VGseFx3vvvWvbGFesd1rQJnk+6ZYg9JOfHOgecJzRBj22M96S3uQ6kQZYhyjHCHioK2W8KpPfFUA+9eH0Hp0+jFBZ1Ym4nGrGT6+kgHU/p/AANNXOpTt9xnq72esJY5A7koDrpLTvUkonAH/ZRzl2ldNPPH4ZnHqBw34enUNX6YeX9YQyfuuCebzy5aefeJbFhkUfpXQAJz5U5Nd+7demW1jiRoQFAWSnxUuG8BmhjB1hOQ8Yp0AJA5pEkdWiXgOL9HIovBmxQrSFBypNQxdWUvU/zrU3JImHLJtTdXw28eq0SZfTsctpeAvPf+tBjhDgegJZFUYonZOMTj+mA8W72BYTUKZQGPMrWH5PA+SwebJDcbjmuhaYR2TW47+03Bz0f5RFebcJXDQ7t2Drgt0DlH6+jINEqELZJYHsqlKmj2TBV7xlC/hlnVVGRKDYdL3cSNKV7xAsce9b6ZpLA5bj0BFLMLbtdEpIxjprHMawKnMrkBiFKokdrovSLvZ/yNCfiQ3k/wymRZZ4rbbjQljU4S9ZQPoyOP0zDrC9HUougdbh58aN1xphe50TQMaCZIT+mQ57JJ+0gueUA3opBq/WkGPtvGhwlIk5jbXTbec6TjuPpHjjgF5lN7SREODhDSw8loJT7WfK5SST9gmUHAI2iUtyHDmNwhljHcBh9rooPJsSNKSvyDmH3yfnwuGkI4PNGTvKYXesPLeN/YzrsWMaQ2lHfnXSdVAdb/DDR2pHnDHG2HTKzal3D/XKYp49xwnHOd+MA651uhz7O/fv96npFjmS9fw5GwEbFQFn3TgFHCvKvAlpk8kbLnDe2Q/mU9d6fpxy2+ZNUvYobRrqQn+J1jYr9mmWYmpKTEi/40ymz9n4AS4A0JN2yWkhLWJmxkIvszSTEDO2CkDOwIUOj6b4AEt1M5vaGp0IrHoBkYES4sisPkCny0EIWJvc17KbN7zYItvWHeSSM8k2d8cleJ9LQv9DRxrb+HLndi6y1C9uuy5nkld5gHLHzllTjSvWamy2TZLL+Lt0+ZLvAJQj4zImGlbYJiB9GKEVPP2m/nUY1nrmBvOkHOkCt3VIJtoZKl91rL5JHnkExgd5ZBMvyok9sQt9My4QPDKhSXnsoj2Qzbgf71xYBzT6OO//4SmgjqNcp4SIHYmRzxrBnCnZI22B58rQZgBkyzxxuIOjjMe5gGrzogtN5taob8wT07ZA9KRdZ51Z86BZuKsjKHpoRgCfdhnldH30QydfKFfwAYQCa+eVqxxqrLejRz9wuddwAV++Zcx6bWecbcnrPHFmt8s+pxHDeqH/1aZ1hxhbvf6iS2BZWmDyykxO09MPGITO1AUb5/7MD5HlgggbQrM41gtvnexjSnv9UL7ahtjr7CYeO2Ne8SXjPHaEPdBjH4cl4hYN8yA2MVYJ8ACWD1704OpxIPquHieivPYFdIdXdqKHuwyPPHDPs2dXz3kSAxDzQwi7tXB+7etfm668a5EPqHHclnNH1v+CMq4qfjtImYIrOtJIlvLFN8bL8kgTRv6UY08av3DZjPRx5w683fbImetRuioUOE/Mp+NHPsBlXQ9A+SjndjH6Cop2lFu4ZSj8Yh91EH7aSNxGJVM4fcTkdIB4qIfRnS4Z/zd3yRR4UNGP6LpNHSCzTsXIWmirLsOgNH1RxbVR8gHsECOm85ScyhfMehNGmPPw3spfPMg2lrxLNB56melVbgnQKV9jORC5QGGQQRp6ugHptr8CIBlOSd6kv0Qp9oUbTq/aG6fXdojKdKSQrYAtbke8KPqGxdo8Pe9YDOhloYKPci2S0MaRzsLjU2zH+XIlsWkVWKxZdFhMiTnhLod3/ap4cMq1nlzVZnWNE2nFfmaccuWvX7nWruN8U6ZgeXKu+EIYOu2kG98ddDnubNoXL110GWvVmTOn28mTJ1xnbACHnZyOl800HnZ5E1C9qHfdQna/ue+yCOfUOo8E8CXBPXv3ag3MqTanef6yqDYdp7fhePeTb774qbIdxC7D+aZMjriccT+nroADzUXEnt172vZdPPaiMujEu3nLfGruE3gFnHR/EZTQ7TUNTnrflGqh57RUPdp28thLr988Nl2lKU8AyN8aMpZJM47oV+4u8Mum6AM/8fYNbgTa087+AOFR0OBn/JNnHHMxRftRz9hJITJM2vPRYzk9tk6SDtgZWy0Xm9XXZ86d8ZeAOdii3LKQq4/5gFEGMfI7DntQk9pFvm1m7Gk8cdHiNbfTG7C15+Ezr9JVj8IFn7YmTfm6ZPI4Lqf0vgBQH5Ycym1fz4/6Eohop/QrONve24k7AMj2l4AtN/Uhhh0irzmyh3EVoGCWY/kKvP3Gh38Sw9zH0aVdcMaKZoaZDyCqfMZg5KfMhcLEFmTWBeJ4ATDb4qIOCJl1ud4C0gBZ5CatmivUHQDmcvEB/q/F1jg+S/JCl3YuntmmBGxHPo+gFa7osLOg8AW0Z+GKr+YqUDjmDXH5Z1V2O/ljKNyt9ZlxpHHIWUvrztytkDYsKDnLcslH+qwfnEO3Eyx51n0OSN56603n6ZsEHOKsWeCJmSuMde9Flqe2816V5/EB0vRD8ZWT7bsG6l8Ovnm8B5rsE/MjOfBSR+ZD2QHURSPtXmsh8r13KKYMHDJdZ5kCzhcbPvEfLx5wwqHRuif7y072LXiwiS8Pp/3yj/K82jdyQpN9GX5wXLQxpss+bIaeAygCstnPvI986eknn2WgciuW5zERhqBPf/rT7emnn/HiWYsKygGE9mQqozBuBODGUPiCkXda1QRuFJUtkS/I+iSgo5Azk8y0E78zRi3IonGWwbdeBaHq/0sG6SmFsQl5hVTJVhDa6a7L/EO6YEz/p2Bs44IprXhsOtJFBRtDEhyBK2+fNrqUcnuEll/BYNmdS3++Yh/AA0sxNhCqVBLyKQM0PqyToE8Mi+zwME4iKxDapAQixSkNnigLpR1SEJY7gyWD88CP3JKHzSy01idc8hkDOMklD9x0Ck250shyrIBTSd5tYFwuoGvhsVOsBQ2n0w6oQpxipXGEFXCCfTp9TfUQXjt1W5ejS7mdYpxezU9i6op8TqhPfHzcpxK8shdnmxNrP/bh0+2r7dKFi+3y2pr4cKAlS3hoiOvxkotrF7048OUrHilB7gcffKDFYYvqpYVFeNcPvdivmIWXfiBGLvUmjZNI/d2mNJHaUf/9+yL0xtmz57xGcFpNg3rR08LOqbZveSow/3F6+cKmn8k0HkcYZ0gLtxfd/u5wOQSUe3xqqu7es9cnp1s59caplh7Tc3dTMc56HleZT8AjX0ELZXRGD18+ZcQwXnGmpy+QasGsU3icKDujjHvZje1egBXAOe2YDSFlrrjCRfUDFxHYMfK6XZDXA+D0xGnEAk0FxnP1z8LjNAqdrYcRd2ucdPKeLUoSn79wvu3arbZQ/cGlnr2cPEn44QEqjTzLhEZzfMizGdIWtDOPvVim2jR7CXozb6tNEZh80hViJ7jUGXuQfe7c6nQHwPtD14sOv3Vj4k0gPbYbeeuD14QB5gzjnk2WzTQCBoIhXbIAeGqdKSebNqlyytiLkcsGPfIByS/LjtOApIy13nZqhOIjZmzgqOOQxubOz4f2TE29lwPw3E6/ccpaTy/zeqK1wI605wU2Fb1ZJzDfVDYXVn46rBIgG0cX25dPostBH6FkLEP0qQ9Vv6qX7e796Au5gc8p01BV5RTnRLh0pP0KMrdjbwHzsNpkHFMJnUhQemsPKRqgYiyyaAY2/Spa2gVUXRiVDeGvuPhn20Zc0VA072EZozzmhv27d/MI+Mwzw1zXgpIBjPqiQ3n9Vb4XqmZKqwxHnDtU9PV7774z0VBXjwmlqSMBWXaqtU7LYu81LhMRB0XwIocYmnwpmLZFlfDMf9HX2IKOfH51uPRwkQs9slUufdQIXb44F00B/ISxDT3cECDAVmT44kIo6sOeSoDGdZQ8261xQ+z2EmxmPilPOesk9nL3hxh9/nE87Jbh0HFHg/2bMgJ0lsM+121gbXFdFFa++sXPPevKiwkhLEAI+oM/+IPpncHAaNQI4OcFhPrMNJQBGDKBBrCqo0aQXAY0Q6DTjTDixsZGfjVWaCgLbVgG/T1Q4JM/nDvZYudEf3Yelc+bLdRpsIqu0nb+oHUofOUVkOn6IlMDyfr0H5Tw2Or2cACnP2ToExsSyp4pr1ADBPsAPxZDeQfXA3LFoRNftwfb82wy6e4kI89XgKLXIHNbiB6HlLoRTKP8BnTBQ5rTX9HbaVXMgEIGaRxAn7Ti/PGeX8nzq/u6U0neOjS5ySPj2hXkQRcHE4f0OhNUdvM8tB/lEN78lgvdtXZFgx6HltNknOZrGqc8auFTY5WP9rCw81gGeMqZ6D4dBq80+mmja5LDpnhGzinPTuPEXr6oRUgxj8HxBR9eQ7e2dsFjmPS69PCmjjUFHGFoccCvXMqXJtGBfHhPnzrlLzX5pEH8LESJsVV1pM3VvrkQoQmY4CpXnXFK1aJZeDR+48RoAVF6XW13/PhJn8hu2ZxTZR4F4VlsHFP0bduxXU6VHAnhfPqM00saB7ifWvtXMHGShYd+g5w76sh7t+uHd+w0i58vE/n0uwecdhZCHG705nV6cax9ei0aHG/0bVBdzvMr46Ld1nVSxqsTVyR3I/bLwca5zy92an1QfQg+6VZcJyz1eErag1e9aSwrxvk3jrUBur5GeFcgdpQ1o8qLJo9VzGXE9CtjZcf22Tlw+ZRO8JeqBjBNTyNzMaSPGXM8P06dwMc5YQAoJzJkYBvgtVN5+FRsmG3I2sfYgc5jWzEnyKOtBSUTmGXMMYElmRUKmZicMXnd47heIVk8oTUZAvjvjB14Sqa2T2Als8NqImzGKb3k8eqLIcsI7VRb0r2eYIFxHQykXuwr5lfwHFY74/Cy4Y1gNQYSsmZGGFMEs57qI4pyosbasnCh1csCkTnKBVx3iSSEJzTu266LPvT80tgoGWN9s9eOurqsHgo61YRjXGD39KXosptySDod+bJntGuidWaOCLQFweNOcs3T6wjQlzhBlZ/kCEq+GQDKepIy1kri6VFkwBt1IHY55TDKTlny7r/BJoDxgexbL5i5+NceoTTOGr4K6JSFHwsY/6EmzOOIPHOGi1vWYNe9bBdUnWd9AyjvUqEtV0oSJ59y7QHsrUL4tbAbcVz7+NT4QGTJnmwSceklZjxUoI1x+L1Pqh+520fb0CbsMZExj2nC7S4KqqxgojUOq8nP7ZA6pmJ1AUC7v/HGGxipOZwDKPeNyLlo59EYABw2RH767ob2V369l3TmUE7qqRethvNLGf1BG1DvOOezTX75iwA6QtLgqHP2HAJ3JWg75MA/pmFDDjTJdztJy2b/WFjvA8YJeIJxyOi0XgOkmXXSbdjlYHfJYF6wN9svU9tRX9J1cQs9dxnqLkrVFz3e6/4f//f/8006m0eAeP7wojbqb3zjG+2b3/ymhaEXqPh24MGgPwyohiAvc21AQdIQJmIGgTN9h+U86WocYJQXSB7di6BG7HpgwS7eaHFp7WIaQs6HnVLhOQyafuRBLDRgfvkwso1XcOMppvHGevrtF0qXkwKauBq6agNNOlgDijbraTWD5TFAOWlFKPqwgwsy5Pqq0wM3C5PLRUtcthAy8PrtIw0cTgajh7qIR9ZQfxxYBuOO7TtdB3QTkG8+xdhfDlHZiNNKK2HTVR7zwG6lASZG7iada/vvxInMK8QYHwxagLbATpxhnzR3PUzsG1yd+yNdIqzByqSmHieOH58eQ+D0Wwp94sSGAC15LnYK3E5JOC+1lueJrA99QV1PyVFnE9gup8xyZKU5w6ZcxiCBdjXYLwsNcgHIa4OmjiykTMQDB/bb5oVNIO6Qh4HzaRi3T+SqTGlsDIQXubQxNh88eDDjost1P6kNkV4LLfTISoZ85kkWMpZFakqMg3Ctvf/eu+2BBx6001T1g3Yjci0fjkUwHbLJaKBEp8a1P5lPvNuZNuaRDOiRYVlKZ05x4YkwC+GfYdJl3SQyXwDGHnct2bT8qIf6zrZ08IWw6ytcl6taJ40N6PXccdHUd4w9Lub4oaC77rrLckOSeYR+cRqjlnEf5Ye4yGmOdYFpY5WzWCNYeObPcbXFHXfe6flB31V7RMM8v+sulUvKSMahyrAgI0T2SCZz5MKF897scnBTbZE+QIEogzMCmX0NM0CALcJLJeiU5NV1tMWevXsy3kxngRONbSbV29tjUkKqjwMwYAVtnAviM2fzI1K7u2NqechSX1Avq+ltpAax/LI5YmmrbOjIho408+7YsWPt0KFDuUA2PcLCV3TctQUmmSZw0jjQOfFljEY3d8tZP+8+dLfXrZLL8En95zpPcp2PTv+wmPK1DkVPLrTYg1kruNgqPgK9mHTGfeHdYOggndbrkDLkMj5pD37cifGcfb3LhRdC2As87sZ+m1UYD7HGAEhswWbWJNYjr8cCOGf+2OX+tb5ApSuOXJQEV/ObdL2MxDZ3eRBWPZwTXfKJyVfwiW6Na/1DNmOasV1z3GMWOSpjxiLWcw114iHJ2gCkHIu7HmSnyFCO9J2a5+xzdlaLoB6IF5SdBRljwkNv2ciVrtbHODnF+Gv0KfOmLnCxW4QuHx30de29BIAxRt2J4QewgfZhXDD2aAv6k+9AHT58eGFdLVtr3oxQNMgvcJ+5HtBjXOoIWAL/RM9acPLUCdv05//xP/gXoN0fKqMunF7jt+BrcXgG4NSmDwL1iEvGN4j4BcjexB1c+NUOVR904fPkcVdO0+OHBGrcsH6nzbKeoye/zIss2hFZ5KFhbeQuKeMGPaRtc6dl7hdd8nkkBz2MGdrfe4x0+zcJui3IH1/gUGsedaX/qSNlSSN3XfwZF8ixfd1WdFTvrfzyl555FoMwhA3pj//4j9sv//Ivm8iN2wMwpgvSsYCM1sfPTgnnRq6uMU/nhV5xbRQlc1k2NgGFm/UkXfjEKRtpSdatOjZkcDw7DOWOXTv9fC6nlVxBkeZRAU4m8+jAZt+id1oNym1/Tjn9WILaBRynVj7pVJ5vr9OByALHe6h5bIHBxPPEfsxA7eEJBu/WPNvLKSr5Sa4CiwUnqT4NXdnk55BxnHhNHp3LSRll0NOpPtFVQB72cso61oFb65zS8vaOrdt3KK9Yji6OyIp07dy9y6cUlosM2sUhjyjYZvCcAnc9FcO3Y2fkmVaBjeGyHMk75YRUG1L/yBh5VWYbpXczj3OkPd2uppVzRNsocFLMCfcF9d/ufXvbNumc7Ow81X6EShMT6JsprTbdoH6pRzkYKB/rwoJHPWwLk5YJqTL4EpigLBpZ0BxYfFikFVigvMALzxgksOlyagrwWxrhZ3ym3DKcB+axX/wuI+76ymEn1IJeb/RIeZfVaYBxzoR3lh8cNoQXe7l7sXZxzaeEtF9sVLntk6wuD9soI4sMTyrk6gNE/pzGDhYn1pcszrMNBiW1crgtWUOMgkY6gIgn33V03pLLAjueEFon5fwvPpeFl+00sWhURrZkkkEuMi9qE2TuTQ5oihNKNvgeo8/t0eV3KgF50jj1uZPE+K82ngAWs2JDeMMvnOuAHkg6IUEEOCNsqnw5lXXcd0P6eOXuhh/LQKboLQ8ZzgcSpw6BilPGWsH3C3KqlgvD0KIgEeAk9a8yQ4+JbuofRLR5h0sXL7kNuCPiMQVvl+9gqrQHvMQhoTxj3xQgoRHQf7QDTtLyHPGn64cFqHliGYjpeSA0cgJ6hv67pHHB9zjmsQEbhPQ/dvVgHDDGY/kioBfHy2sa617ZrFDe46Jt9KFHc2iG+ls27Q2+4zg0YG4zBwtMawHJA1hmebdAb6e68BQvgbZmraOtSw6HVRY8yMncVl48I6DLdUWuiigu2axztDnzOzZV2/FxdoK0FyloSk7yhr6WOSkCLpYBP7qEzDB7LaS9LW+wpeS4WLQWbYkoq3kMTdqGi5cdO3bGFxp0px2SCoTHqTK842a7Kk0xX9LlbvZl7ad5pNI+XHf8+GE2xhEOLv1SFwv1PU/sYe2h3vYtFEiXM0k5QPukbdKusaOg7MKeGvfVBqGl/QBXx/Whxql98fhCRYjMq4tOv//ee7aXtR2uan8cb+oILVLy5eAV363AAbaPZp2MSY0bjUuydTGEDO8XGlPpE9ksPPsZvziM30Y5kLrZcJc52e1wW0s2NFx08QQD1LQffYNdoa9+yUEtzj9OvL/sC69kYUu1EwCOsjqtJ2//w+noJW//RripHl4fsC0H0eRrf6GcGArb3XGWze3+hx9+uP3O7/x2+x//x/+hPfbYYxNTIILn/AwIAKYyLTgbNRFWNkixYxmowJeG8rPZKKXRoFWlw245JasAmRXKntJTMXCLDYJKM0xyGiedCmxkbGAe5GqcOMoaNNrYCBtZGCnDceU0GEccp4XNms1P+E04neJbCEwcBRzePH/caSwnNOWYF31e9ZRgx1chDrDKBpw7mRh6xTjCPKrBoxLGlww5wTzWUTQuk648ZiGni40bp1fBv6bYHeCNmyVLNBqVHYeDnMFXj1QQ12CzbeikXHIq5N20GWQMUNrcA63LiJz0Y2QxOJHRHU2HjocH26xDOIVxjBQ9spbDLGumia2ZZOQNfbgxQaudWQhGWTNAzMmMB67KkBN8pcMTHWUn7cSiUHYAxMv5CqPNBRG1iKsTlOJh9dG0yn7vPI7UjBMhq1xC57Ot4BVibeYI72l3/7kuZjY9j2EQIr/kqF/gE/6GFNl5k46F2HRxnD5pjvecN94KUDqonJCWV90ll1M48tdZEBXAZ+xJlulBKFSdwZmqt4dt62lwCtEJXfLw2O6edimyLBiU+kqBMqDqFt7IduDjWPLUdlibTVtI6qL8HMJjWxSm9tEftG57bKz20SIPX2zOHEybV1uiRjwS6juBhrn96GP6sE64lwFR6GKMjZtJ9ZnTsmsct3M7lI3owpZgyAMlB/p1bYKuk3krDlTKj14SW3eEQMe4MqrjrEdJytjsliG0BdEVmeLtY7QCUHO6AFrWiuLhLrNqru5BKfUxFRgHcGqdnucTGZ63zs2Afhw3dFd7AmULUDjiEV82L+Cm1svGTx8C6AGKdqQD3H4KpQsgSd56lYcV/sIh231BnZchzRA+Pl3sJG/BbgoJ1T4ceHCHXckJV5B0yQmEJy8FmUP5HZETWvqRdqn2KLA8fcAzdiecx0LpUlBR2V42pCxtjPyCqY4qhgapzNlPhKiNDQr+1VrFtAWPPfIc+IULF9vq6oV29uxqO33mbDu3uuq7Mfy6dtnBhRMXfdw5x9fjTko5/HVB7324+2jFR1z2217XNaFwVKbaZGxvykpOgPZJqsrm9WLAea3KnEZ3nkjgMJm5AzB65MPJZ+FUm8CBMxdDdvLFx7SSqFwcrCA/stjjAWJ0r2vNoe+pDj4KgF7soAy7lHV8lcd1FdNf8ELHhYKdadEjP3XpJ/LSvVk4Wib2qx5adLl4YfHFuc/dzTz26vW3y5n8BWikM7bYSuHnA2L6jzlHGRcYrO/wxYeqtmPcMH5yByJycncK27nI2vgP/+F/0b75zd9pn/3sZ3OiIUNYzNTmUsmEJk4oqHydBBqnNMBUIowbd4Fl28ha3JgUi5MPKFllMFA4oNLEhJGugMb14qzg5/jpwdycUJk6rCnoIkQS1FHOTfQECLGzHFX02HbJ5bl6FnV/epmleAKFhkdxaBnkkoaC0eYUNhDAYSv4Lt8dr8GMCSw+5Bkw8PG8semsI+lqFds34B3ME93VViWDNlvmIR88VncebFJcMKaxl1owMbBXhc7zKAnAIPf3EvTnHzRCJhNVf9GTsTONB+pNTEAgbdRlUpudO3Y5HgNAnyKvAmDbFSbZAvdfD/VMHPXm0Z9MSHSjNp8JYoJhWY//9zL6y21hGbHBk5Ry6t1DlY9gXA9jO2QOsexJtlDE4LmDMdGjs9sDBBf9wFQXZbmwsmx0BGsgXQsgacub+AXmwdHXNFJ/anZEv4qYwZN94GAzL7Iij5MP09J2Pa70QrvA1tM498gOvreBGGybGdUOfayCS327EAsKoMXkQNUJ3ciZABldbNeftg6/5wHBC6PKoadQYFlun7FPAsgr27w2aBEfdY/psOk/8ruMW261u5jCRXzk6wJu4YRedWAOor9LB6oMGNOA86q/x0nnQQaOKfEIZTdgHV3vVJ8ue9JRsaDomYtl4ygPnJ2zAVfylVLMpg0vjj68sY1iODhsKId3tANxyE6Y7aywWA/sFIHj0AKksc2FEl18KUy6wiRTRd0K/w/E2Sneoq16l8aSBZRtQOHG8kov8t/Kt6B3tKmYBB7LxB1Z/BZoHpwM5LLvJeifY4l3GW18w/0TGbGv4uBwWBgHAeQig3U7+0uedw5PIHVx6HsAUDJH2ZPNHYKmnWMnexVzknScWORFb01mes89iD7sLN1dNiKl0Ynayymb71oArF9xxqZ6KHb7DOPRp8RyODl956UMq3LoeeQMx563OBHzfTWcfNoNh5Y3j+3Zvbvt27uv7b/zgB39Xbt2+zGyOtm3U6j5QCBd7TvZ53iuV/ZI6FJOPLZp4cMTOTNuhuKJM0rdcZqNMkx8Kmc/Js3dQKD2avZmj1d9ak6Tx4FdX7/advJEAPuscHwfT1IkS23DkwG9DgTSyCONXdaLLOm+xoWEApcEdUiag1LpE4/vHGhelvOMLNq+wigT26BxvvdpxjD26wKEA3KNOfrb4wk9slfMtgde1lv2TJ4goeYEP4ki5x8d2FHjhjG3SX3ARccm7NCFBm3JbxqAI0h5gqDaDns21oAg5iqKDcd7nAjLQSLAzCmMp0fHVaiGBKoRLAs59qZTBfLUlzzP/ILD+mKHl1BQ+WVcwXIZkDydobRiHBI0rdPJvVMAVKbTuhyQ2Exj9U4JpcB0kiWEaqasBiV86OkLXXATxwCpHLriPMAXOrcbf5TROAKvQROttHGVK3o7TOad+UiXRuN6XOmpXoJM0siknC+y1k/wR3dvC1jdd4t9a1lD/cBnwVSY0e73rVs1yLv9FLkYWejoeQZ+LTLos86uK5D8cpvWBE4AoX/QYUYP4MY87Wc8dAhRTF9WmrqSrnyFLAJK9nLLgQ5ZFZdcN6Ey2CMbcVjXNcb5hdSypy5+Yk9sqgDesfkzBm8ShJr6XxlouJOFJcVr16frmG3EBviRV2lXRmZirKDoFbsekoG9zk/yFHrfT+NJZYzF4jVWMXaxuADpNvpo7q/qy8pXuqPdt9W/QOIe9AddySCWFNOXTqB4Y6+TBudTtACjTSjxnBYOmZEx6yuc8/qkT8iH93bgksGmAPXH4ei5Xg4x6QoFTqnz0W88Y0RxyRvbDFyFAtIUTzLJq5iL/xHCVzYsltWGU3KnWHaFb9YHjLgpPeSBkof9wC30HaArwLaiB5btLDbmitcWQeqT9lrUUWN1UV/BKDttFznlSCjj+eGdTMVZnyPHY4Mccinr46XKDbexC2ei2qXmX0HREcY6AaSxaR4LFajDHOfAijR0tI/WBYmgKXDUcUpKJlBrX4G0dn5kxg50jnYUkIbW9KqMm1sxH9Yh+ojgOUcQmjA52bIVv4Q2qT6PHuo96/Ee3BsKndCMdViGGk+hddLp0XZgOT/Krbj0IbPkMidU66R72bqcuTy2I8f+Un7xli/A85jQqdO8yvhkO0E4ccJlKb9o+ZzmcvLLAS2n+Zzi71XYxknw1m1tmwLvxo8PlzGQcZCxQEg+6QRbJ/yM87juPCUDmHkSPgmqfezs95FbMqos6d5ZAsTN+LQVX2qlveDFprRtfLeiISjncsYHP3qVpzvmx9s2rXBanjzygKoDsksWMsb6EQDrluOO4+8DN9kNbmxnSNHB3RQu+ADaHd+BdUFEEy1BtfRaAC0XKAjADvqa11zn4M9ipvrSJ1wUVB2QU2ls2bJVPvym3r9MHfnc2MlFBo5JYh6Bz6NgXPCwFnHAJlkQoJHJHOGlmMdnsmgJMBSqXlZhBKl3TKPaSZECN6bR5hae043ga7BRXo1ecpfzADhC4QpfQD40PW+51fA9r4aJJSw++o88h47Tfwfk93Sd/Fk3slFAusvxs/7DIALCq81BOy0y/On6Jnl98lHOYJE7LppZLuW8c9qnwMjBJuyMChEQypbIv1272G59YkfqzaNGPGIT3l53+DorSxj9b6dOuXJeKUElmfBFP4BeHAXawkCR+Gj/qe1AK13yqFfpnyHtYpslsz4snDU+gR5ZDhuZN5pkDCXX7Q0f+oShRomTv6w25hEqCXdbF51F2Q4lnJY8PCfKne46KDNBB9tMXvLIer1TXrIcXJY6Egw97XqLYepDFadPk2WDBvgfXsqkoMgHOQ6qk4UIkOMNHmLk6sNcBaCtfnJsBhcJuk7bMSENy3lpFK6nJYv+Q4dvN9oW6pAFCIBfZAL4FmUBUz182ij6Xv/Ce63RIg3AT75ksq5VnQhFc4se5C7jBIUr3hmQ19cUZwf5/j/ypv2Jyw5O+HhGdaa+nQ6BUHGQ3GOGst/yOzK6Utdp7nUonVDMvBQU3yL4rl2nKV6g1reSARC7vNMWjHJLxu36AUCu+4yPbVrUC1R+xBX/7WgBDiCuruetWzXWAPQA4au5MfMHRlzW5+ibeUcY61sXZwD4aY0gPckJyIKeikzaiNfmEmKfAnPG8uZ6EpccZBTtCOC9/pguF1k4SFk/Zp7Ypn8D+KKOILznG38Sh/3MtFoPkWn6smWwodKlxwwL+UDN18gIHanlQB8UFI/vlPS0QUZib8kvuVOYPgHGXo3rgpn+Vn50VSjAhgqc2PLdEL6Lg0PHaT1fBObknlN8fpjuQnfuWQ/5vSVswYHkO3449nfccYe/S1FpHH4cf3Dl6BNIAzWvCrzOTG2d9l6eewVVr6CVVivjm014+qKnQ4esyEl+lgG/ZcAfcVNZ6XZQESE8icnzpAXOLDQ48eTTN3Fya50AkMLhJIOROxz+7RU54Fu1h+fRIB6h3qS5zzprJ9d8APLJw+9TctFW/1U7oadO+t2v/fCDCxPsIK6L0nzv0dU1TY0Dqkdg/cmdisxpHtcmjTPOXRxe3c2XmpGHbLcHdvHotvIOvf6E0lH6CbwFatOK+BUTMOjqlf7DltJN4NfgufjHJg5+WRO5c7oxnZRpnfRScEkCbe5W7/+pkMs6bXLBp2AeQEA6kM7TFRSnDxYI7SKd+YcYGMvG8El4QgFpGoqOoGFZpLlCq1MbrJqC5LlxiDtuTDO84ZHQyCFPubIlU9UxrdZfwygjDiZ8EiGbKm95CtmslO6t2ddrl9UFwwTmIdFtwBrlCZRNaemBDvLC0W4MqOW2shz1E/WSwjDZFvR3e4XBEd7A65NoA0VuF/Fygpznsi3B/JNO50F1HgL6il55k6jcFwjWaQbrhqqe+TaHihLKhgSPibAnCGJPPgVsFowL1xceiubiCSa09BB43t1p41TWWWeQvfqsa6KzAHncd4Iar1n2AmP7U04euwpqogPIZRNnEgewBXldbpc/ylwA0yYUwFN8LC5AamDynpplF4x8k74eTRosIKdLtlFpj2P3b2AWG5z7f7IfHUUTHM1PMmNH7dVlFZ/tgo7y6tteXjCmkTXluy20N3xTu3fZQJfe89JnbKCkzvJDO17UEU/qOq6A/ETHPwgdjJrKFuwxrvMM5SMsZJU21ZIsB7UlMrJWB0izCdIWJXdRftK30104YE4tAmNDTA4eG4OOSpdNFYAqn+kI2JiNLidqrBtdt1UUHQAf/Ru+upObfPqVvo7dKSfQDsyTVA1c7Ku8ubHJqUDHOph2al50zo8m8AVBz23zC8d/lRPPPAB8s3wDPIxX8C6rkPEMjgO4qhNzh7lUYmyzA3VVnebNx7ppdtsOdx1sqdino6Jy3o0QGTOAqzZKugB9hadouU6YgBO1rrUUUxbLky4cMrwmiH5ZD1Bt4zHebWLs0Zc1rirNfCVdAd/Bp7RyqnDkObnHuefknnD23Fm/ZOTC2gX/3gr0tb/Ywe9OPI/l7N23z8/kk8bBJ6YcJ5aDOegJ2AZ/9unZafUIpR4KbpcFoBHn8jHM7ZywCLTb3A4AL4SotNgdRii/sQJ56+r9P+oqG4DKpyzcVU7AqacSlPOoLo81itJtQagv/wLYh1T/WKXt733mdsk664strV+0VemmwOMBXnBKwwdNtYHTqlNdgMCbw+v0ifEKliFeACe7eJFXFxKuS5dD3l9AF26z5g6Bvq8+990EtQHysZW7EAByb1cX5ggOPq+GJVy+zMs8LrdLWv/wx4wXkchtH23rNYa8JQvcJsohNPksdMQEBh6vYsrkSbkITAtPGkcGKV8dhaKb8vIYJwk9DR3yuQi4CceivsovhxEqX2VlNzCmlct/4bhqAoqnZBTNCFW2TMtAcVrtoIRDfZ+ZQZpYAXKV4fgTe2Oj7YSnvJxfc3RaSLGz7Pezk+o49KU9Ieu2EAoKN0AsETAR/ZF8KwpwysTCmjsyscGyZSMLuR1t4b2QSzfScttV+dJ/G50MYELBWB8o4EG+cwtlyVNGMFbix3ImgGFU28cPAG3lBjZLW9DV7aa+yKRtM9mgjY5xLErzYEfhafOM8aSLNgA9E70Wj8K5jRV8giFY5nNeqrjRsAzFWzYv2ngrlM1FUzH42DLzk0fuZKvNmNtsWVb4b52zQPjSX9B5jBkLEeVdXqcHA2/aM45WtS1k0CILcvSFgxDZvALT3dDBdlj8gOwADhlVH4B05StNqJOfW2BmNYx6lnXaTsnK5pRNiioUHfHIU7oLqnykqfSSGebjdnXxQ2d5+lRfAIw99dokZ5JPzDqlZJ30AfCxdhYdwZJcrpRZQ0u8PC5LrxJOZ9ypD0SzLrvqor54ij5j4PYw6nPwvIyTBCAiJ97pP9ZhNkHnRNMtsq7YJAnTmAsu6zPy+3rW1xpuqe/cuVtzJS8+yKYa/QA80JJPS6cMK/PpdDYiMrXUK893OOT88YN08FDujXsIVADZ8Nke6hIngIMB3+Eb5JpEc/qG9G/m1FhxF5Ey0oluC9W+APoLMp5mPJ/Qpq5lQ+yGjrI4spTNc3xeJwhjGnmsn/XLp+CAGl+EkY/11q909L7Z7aoy1onulNkBkyN1+Up+K6Yc+oo5sT91Ks49r5LlsRxO8HHaoIEfucyJeiSnnHjyvFlv917h9uz2ox7l3Feo014CdVkIS20NThWd6gt4XCpU/YHwq1yDJrjgwwLOva58yhCbOQ5N4WJD6eEtg8iqwwvaEQiuDqCiZxnKrjF2HypdjnfqlJhyYmiiXzp6n9JvtBXtxuNQOMpbeZkK9okmTracY8XIoQ446tanPGOIACAL+aZROeOAmMDbvYjjC+TQqi7G/EpO4XhTUDnr4Ggb5n/aTXOs923JrJfDcKcAfo9R7QPqRdHyK9T9USDl86rStD28yCxZNJzbUuWeToqzPsmXU1/w/YXL1660y+tX/TQJL3bhCQ8uDHIXIq9d93cQtH4xHPz9Vnc+HZyl0UaOMYBifwtdsan8XP88cQucNhv0CQYPMGCJ9hOgyrBhtAOosuUYIH2rTcEjh4FCTH6kKR3L+sY0MObDT3ukE/hfjrQ7SOC2Ig8FvArWTV5guhFPr3QgX3WphTKrdpIWPMUV4OP/Ii6bQ2RRnhA76iIAttiTxQQIhQUKLxsLxyIuQi5OIjM0xBngcx/cLq5Ae7LpsuhV21cbF32B8ypzExA6vqD4plMeMiIqXQVOL8nmxAGbxTjJGaHsipyZl35JWDSoZNCOLBSjzNGWwpeNBJshkpEOgLboGce0m0/o9EdtRx1A6nMrlFxpdolnAAD/9ElEQVSinPAF4K+FcrKHgr4gUZ5FblEPecIsF8HFn7jAuJ5nSUBSlY50QLKRSyg9y0A97ZxaWqDoirdkj/FIU+C00MSM49o0yBfdmB7tWbZt0QZjnBfGZVW+HBeUDujDGx5C2VAbgJCO/SU2hXIQJhmKxjxR8XujZP2Pil4WW4q++r1sBDvNQ43Dkp/YJJIlnnJ+FVjafFYnPK4DwaSSiR1Z46gbSPT1NU/gR0WFs4H+HzoHya1l022juJxgbofz5o3ZAY2MrNNlV7UVEmaQRfoffQB3rT3X4RFxOYEF1TbmGWRF9qLwBVrS3W7M9BvX7Fikb8TdZYQDKJmj3BE3BX1YBrwmK/gtJLSjFFFefNgx9e3Af7v8CMHDh6Oyuednntz9xIbax6CtPoaOvqp43J/CD67WMfSwXJGnPuty5FgHCZyK1rP1FXDYV8+dlxN/yr9CfubMWTv0vAqV9//zeA6v4+UxMX6AKr81E+eP9YQvlvIIDr9twO9qkMbR573+nN5zmo9jj4PPl1bjlMa5x8lCTq39zB+cxNorqq3dckO6oGiKjkapt2BVewBqJf+HzKRaVNPOkUHZcqjywEw76RJUHnvL+R9DkZLuqSE9w+3kArW+ALCV3LRT3zP1oU/rOqN+OJQ7ZDj+l/nRMPqMwx+tLNwpoG1wmAn0ATLBMVYYM6M94Bg3daJOOXcW6ENo6L95v1ObSw59BR4U/jBrLXzcbRgdf/SSpx7gkAEePdQJuYwdYgANRQeuaC9cXGtrvNL16hW/kprxzzwrB56289MAaht+yO3iJdFozuEDQUf/YQO2IJeLHfy9sg8QWg0vC3IRqH9KQ1ydgjEEO4p9MHgs5Z+BakzLs3d28XqJz2B1I3a8fwSjBxa4gtJXMKYBZBSuYnCFJ1QemPlTRqCRq9ELFwhf8QJz2a3pKU/U09WBt/AV6cgnGHXNsGg/7Q4YM7GOOqrVKySf4op76ZI+Fq4M5hm/bF850xP0ZNWFTyB20wZVZv4hTDwKBq/mCuAcd52EUCwAk41bzdiEBMZijUdEpq3IM7bMkvQAyPbYVnqyQ8Bki+7QAKOtObkqq8y9QAuIeuIpPhaXokk8tIOxi3ZQDqgWDotlAeQweTOB08cmu5XUMNo4Aq0c3kWbWRhHm6s3evECwEO7F2/F2ehAOGuoBacA2ewDdVcMBvits6cLyp7SF9tT7oV6snGuR/EAhV8OgPV1/kqXfuJxLRx5CipdZY6pkALOIs5rnRQTxOE2HuGTZBeeRR6+hY2zglA1XjwHsB31nXfSa3til2VZHnRdrgN5pAPB5/EU5jV209fazCZeswSENy84meHTu17q9rRa4rRv5PdTqP7carUPEPnwd7lOxc7SQ6DOOPS+oFB+rkveHsNrbSOj2ji6IQ6OHO1jlOpGED1U2EtCUGsJLZ21BlzJuDVUecXL84QUZlbfmQY85mnM+Q6xkgTjbHfnhZZ6DwHcOHZ8xwlngDVSMY4K61z0zHyhneXZoVEoPevdeSod0JJnLCTOb5L4rSVyRG5HXzQE1sSi9zPKdtwvT1+I5VfX66035azj0Od5+jPt1JnT7fjx4/3Z+nPTozjQcTpf8tEN8Kw8b3njkKdO6gn8cCB5HL59cu53K81z+PwiOr8ThOPE2lJrLXtbBdaEOc6hST1akT04UO0I0DcZ33O5EOkz+ojQ+yP9mPavkItBlcuH8qGtf0wseQJl0EUPAUnRXTZU+Sf5QCNAV+MBKN6kUz7Cch4AN/OUHkBp1jSNSylZqDe20VdUC8e2xmW1OfYwZugTTuA5MUc2NLxe2U82YLNw9Atl5OEnlM/D2Ku6FVCWvgwdMePphg8R5DTroiJ3SBVYI4RjTjHeGKN898PjXrJysCrbpWO9O/6UVZtUnVxnXbxkbPF9BC5YoMtYQwfxVJd+yMNvT/EdEi5ga7wz1hljOfTgTUWpM7oY56WPsV3+38r/9X/63z8LUiUyW6Y7iZOUT/L8cxsZUOZTW6Xn9zNnUDFQSUeZgtARPwugrCBY/iNnppmSEW+dbizxjulRLjDns3hDC9AINNR4VTaHkW+G4l0uI0ftaR86mUHAgMQeX+n3Se6TJoHbxjJ6ZZYg9YEnthRgL88d8iNVvPffEixzUc5oH+myG0j9EgpNWzBga5GrgQaENn200E9dRoQQet5WUR65DHRkcoWb8vDCM+Z7UqCE/hBrZ5AEf+Q7ETi+WMPzlSzaC3ZhiolDXzwTIDtRL087g0QOfXTu3Krs3enThZrgAHpnmWN6hMpHZgFtwabFSRHtXHzFTjz1kzNENaYzxoHJhq7HbaHxxuLlhZIyB/iW5tZUNo+Jype+ALg2bcjcxp7kmEQ2uNmUUehWu2yUn1u7CA4eOjYm2oIvvtWt0+gVX+/vaZ1BZoeqd9lRetJ/gHhEs341bcGCNtNEkuUKKm+QThR1rRRiCQnlCeFBJos//Tfb4EaIPAJtCqvA9jrTERMULnVFM1/+4nVuPBO6cJFtW4iSD/1YnFPQTuSEHV4BtDzXyeMSjGWvQ5Jtm5ErMvjHthjziZOHh725N4XbgrHBeMPmjjbYRvGUrf5Pvseen4bITlZri9Ji8skr6xyyM/ZHe0LdSQ3R55TzMzBn2HyjY7SZ9Qge5NiGEtHl2iE2suybAX0UVSzKdk1jjlcxjvOk5OJ41yEEBxuM/fDOkkmHLmPGeeOyLjO/eWQgdJk/bPo8LnVDbeV8H5889oCTUY4IMfgrV3I6znjgR5I4Mb24dtH1lliPQX6E7aLWVOZQ5n5+PIo9h3Wg0vXsO3liAvOZU8fLct7PnDnXVrWG4uzzphvqQDkO+cWLa9KXep09e8Z57KccHDZDRwx/2jEx/UZMPXDY67SdwO/t8PgEuB1y2pmn9DVrTAXWGsLkxEseJ6NxtvJYF3WAn3L6n46j+3Iyz5g1me0Aqr9rrMZeMJ1QULTVl4wTiulrgPoBkM1cyVcZkItO8rSHUYFORx9hR3yP2VZgTFd7ll0zkK8AJC46bMeJrDW76h55vS0Ud65JRwXA9fF06B+tLX4luIvVdqZKljHgsas+OfL++9ZNvQg88lN9xviBk3L40AVvtQWqeRQyPxqW026ca0zh5QvMnbKPMt4gxFrpHw4TmhN9vivKIzpcZPB7AowH9PMIEvXABo9ZLrItibrFDupMgEaCTY9y/zCq9IEn1PhmnfAFg+2Kw06d680+zGEJ8IUCtPRLyaDOvgiiLn6UiLrzSCzrIXVJXXMHCudf+w51kEnwr/xf/o//B10AqCPpW7CAryqTNarQvZzYm0vvPtgh9AmGBi0nOvU8JbIzkBfBMiROHPwDYzzgMj4Rb0NpUCpbNgCVzoCc8YHkPUhURqOxcNWVT8kqtuq04BZlFY5y5zGZtHB0GhORBcdyfasYftGL0GnpCm/nd/kigKs2K6DeLJScWPCll9mGyAE8CTvM5V1etZf+OtrlyOXkpBbIuS0UJG6UUUAafGlOWQLJkstizgCjPZBbskzEX5fpuOPqQmmEjJvgiZnQvBGJC4uaOHz4bgoyAOO6fHHN+EQGl2sBKjr677w283IUQM8yRpnLNqbdZ1r1NZ+erzZm8Z8muupR5DnFIdEDkQrDH8Qke7AXuYxj8ozlTOaUQzK1d4cpr2gs8ZzHZsehoy0IbKYlE3CalZEsUS9LueJOA8hUcsqr/6wx4wKbGRPZrOY+A9BtOyOo8wmsM8GYLhuZ/DFukAuvf/1WbQGtyQaYbOtyKw9UHVwGrwKmsJDDQRvndA+gnDj6ZxC3Fmb4CmYdaYuCtAXrRV+HVGaL0W2Kos944SS4Y4NzhvLQTHWzzTh//EKtLgA8LuiDmOr+Gw0cYGyPkEQPq7aqJZtvtvMXL/iLaWxCRZ+2ipMSNuFR08uMUvD64hxlpGirbGBs+Iy5ugAAItcSe9pJG0c+6yR5UCmc238+uUQ2Y449ABy04J0WJY4/p2gcLhCqjL2CwBjgRI407crbOqBbPb8qx/mST9xwKNDDJl0Osh1u7QnQ8oXQcqDZJwiskQScZxznNaW5Pc96QUAvAQcSenDw+5R8lR96Cg65PvFEj8rLbgLtEOdfdXLDUPc8IuF1We3lPtKfL5s8d2gTOVaMSdpZdLW+mE9hRU4Gv4zqH7xUjENBGnv37M0z73HKeTyGVyPGESfetSuPzdAnO3aEZvv2PDePE046jn0erYnjtmLZ7IHlzDNvCP5eIjZho9JlL/FymuCLbc2bml/0N23EW108F6HpdWeU0jxxrMndHmha03cSxjV5xhoXVOSpN5Bn7dE8H6A6P8iPrMX8HM945OMbUEfas+jAV5qxPMKirIIxvch/VfstMpib4Ea+5OEODj4CsEyn1u/04DU/GW/k3d7CeXjmThEXkNwR+MVbb3k+MW7oZ2Tn+1P0nXSJhjbEPsZE9SntQbX9pVzJ9R0aBdKYl7k13xGoMUT/I1+DQvNavpxwWOuLkG57rNe8wk7WA8XMF+qBHOZHrSH5MTbGpuwSIxefGW95mQI2A+AA1iKMZK/BFpj4ZX7e1IM8bAQ4CAgttmVuZtzG/4aWiwmPY9uFPNon6wHtSJxfjL7UVv6n//6/exZl2YjctBZeQkeoPLEDNJog7j993IBUlkoDESVaGj8DpHiD73KUZaKZefovHAWdFsCmgpKxDDM+citPw9Bh5TRVgwKUAdCO9V62t4AcOOoMDQOVDoWXLzaDQybltrnzlxzzdtnEhWOqVBo89jLJcciwt2zzZm7ZJjcujV2yEqYMoKKSS2DzKIfMMnuYGl8AXbVN2QnYsXA244aYhQ4aNifsHC8sTInoni5bk02cdMqhCwUZ/rV2hVtemjzVf7FXBRB5Yc1VMxB5nXEC8hXEJhbsrTaeHPWlBd+2iA5UtcGybOP1V7QA7camTBtnQgsGtiURgtKbgpITCK7kI5c2oI1HW0aZxV/OEtmMG0Cx8saJKXKzGLHos+DX/Cj5onJcp3Qoq0/JAvxGK9PGVgJtgcPDj9OwIJdO08No3uDCOfwXruSw7pme8acyFjwcJ1BcANTmLQthNI35iC2xj0cXIz/1hiZ6RNQhjh/rRW1+fbJNUDwIII+1AeuY4pnPtigw3hjHHm+dFkgyMkn7i6EuCUQNtnS9S7K5sGBRx1mquVfzdwLLLv7wFcSWBL9Zq5chg8c0eJSCjYw1ruZa6Is3MMqXFU5XvuYXMiP3ksdd3TGkjxljkNNz4VWaaihBGfsM/QN/beicePtUG0dbY6KcZGJOndd0ARMn+qL1XVSeR0foi9DEScceAms6svPudk4leaNQHuvjERXGhu+GqJPgR6Y3Z9sWB57A4wPYSd1qDaffmbvMM9Zfz7fN8zPj4OhDxgg41n/S0O3Zvct5yu04Cwd+DHG+CdvbVuX5XRZ+gR7buIjbtUtl23njDI78+OXUTdaDA0Qe3WM5j1jwpcbNcvp5tIpTUjsX6lO+ULtbtm0XP/ZTx8S1b82vc8Q/qLZInvU8DhmHh8lnPNH/rB21B4JnubdjrnL7CBonRU9cYx+Y0h5+iod5jGz6ktNl6opdkIa3xiv/nLJO8JR08Y6N8TitucVeyMUtDnTdnYw+6GaY0/ARsLcgdgRSnrLMiawjQM0dIHSksoYAs5zoSD7y5jIg6aKJo3hD9ucCo2gTj2lgrr9zvZ7FZw7FYGsfcl6IksA8oc2YY++8/bbGl/pbeC6oeda/6g3QZ0jNGGIdzbwCPO/6nCu7KmSc5WKX/obOY8mkPOZT4za/bG2/WIHfrSKd9UfrjuY7/i/zvsYltlDGegAP+tBBDL7GetGDhx97mVvw5E5F8LeMBeXRSQt4XMtut6cCPLQbwJykDkDt/+hHBjGy4bJN3/yNrz9LAzBIJSW/FOumzQZrRSgXoKTSAPmKHfQZ6a27k4+8xITCVVoJlzOpM7E7ey8rPcsw4kpeOAnhoZFvccgE4V20rYAyy3NDR45L9Y8Wmq641KC1uNVpLWV1JyVMwGz/bfX1f+Cgo0ORzQSvwWB6/hzghavaMXjKq15k/L8PBPC0BZsjj9Ngd3hh7PwDgC+biQkTLZ9eDoq2YPMkHm0GKKcNgchbbovIsjzl7LZ0W8jTFlwA1GLnIDyshFkWYbTZkSDCKKsYe7ha5stgvLnBp6YunaHoAyVskcq6XDTjaYO6sGBSM8eYjFX36o+I51/qVACZsxpPgdDASxsjh82eNo7Mgbfb6Raint1pt/wUCcjPY4IyFnycSNaCWqRuD0hOWQ610t5lh6QpzQJDPgr5Eh4XAJl78M76UVO6ImfOm0b5OuElTxmBPCeztDU2L443aGKT09YZSDr8ZXPpKwBP/1UbL5aXbYSSNbSxIHKBog1NycXhqEW6+HAaXFmx+PhgkOGURc3t0BGTbOYH84QxV3bMMb0y05bsWQfpnoCy0wG0Lw4ybezTNAFt6HXRsoKx7fw3TkF8FMIP+JlY5etUnbWNscy44+0aV69yip7TdjZR1mvqQ3tduJC3tFyVM+4veCqU014Xa94AJR/HvID1ni90csIcx3ibcJsd006Ecqjpa9LQEcqhxpnmV8i3+kQbp3yr11C+HEr5jn5izen1tu3brM+ykCH8rHf5sRTipPkdktqXaDt4QhM889HOtBwK748ak+CICdAQkmfuQqsgWvqJPqCtedMIj87UHWUCJ/52ylmjhPddVUGNe9OwHqiccceXq5GfPmd+bvCv1u5UnbEX+pmXGFmRMwWGioJS/aO0bWc9SxtAh92MBdpvctDRSkwGvoV0YsB6lLUqyUOuDzBSLOAg7JLbg7YreovQXMyPmHY5VuiswIYvQXhTkMMwxjiBsTDaFYhsIHoXy2+lX6SpOUl7p23m9Zp60o7oqHZMPm07rh1A+BbXBQDb0YP83AVdtCmkhYseoOY7YHlW6pxotB7Yhlpf0h+MU96Ow1yH/6033/L6gak5zY9vSbCDq7lgiRJBn8apzSEWcxPb6UNkwVP6+GzkkR71J21HGc/LV57n/OuOA7K4gGfdQiZ32tDHWCle2p0yxihxQezMxS5yirbaCFpsQ5YvPj3+8gNf5fetSAd3IrCFFwNIiMuhsw1aM+oRwJLrOihUf2rUWE/JhI7xiE7b9Fu/9svPchLCQkoBi1QGCCAhPfV3QToyMQrKmIoLvwy34kpb8F68BhrkYPTtoGwAwkMDJE8ZDVCTkY4AQodtSY+62IBTMFsF1OJLGXJpXDqFdjP+ZuQwoDLc9OkCLI5/TocOGQTjxVsADrnYzKaySZ068zpyPMqzLKWjs6yGSBPA7RE8gcWDTaYWPgA8C121MTFlFU86FApw9JIPngmMzCwac1+pNP87L+2GbbUYjTY4xu4BamLTf5M9wlOzmXSUE9nJTwQdgqO5ObXj9Mpt0ScoHxwV0jkBELX+xUGL3EDk1CkB1gSXRSnPl9LG9B1lvZ8tQ/972puS0s6r+r05oZrw0NA2BJwf5HGrnDiLc/hKBpJLTrXpIqQOlJUO2rjmyCgzcRZ1yx/iKJhSUWwo2+HNKR5yWZyYf/Rh9WN0zGOjbBqETUB9IzcLW21SyE55ygpIj+NwGaKL1MwDDpm1Jo4L9yybGN70+bLOnsp/5ce6sVmwAOP0SYLJmB9OdxqoGcPXrt5oZ8+e7+ty9ETUoAN71T+0BX2IEzvTRqq/q4XcMC/ESUcu9XY84bIR0n9btuQkExpwfi59Pc4662utsZWm/XjMBceTdeHM2bPttC4E6/EV8JRfuHDR9MglIA/5dUeZtYRxw3PxOGs7FHDYOcCgrpRz2u0TcRzn7mAjh3y9ao91qTZl+pQArsZhyud8jVHmgsdQx9Em2I8+9MRxlSzGdXcuvMeIvh4xGGUKaXr9E07yVMcqp960FbJr3FWgSxRN+YIxn7STarrg/REvjzBRxKNL0pb9lVi6k4bn9vIB06huyDJG/3KRJ5s1PrhzsHlLLvBrfIU36QKvWYMOoumRSEMlMjZpjy2Syx2KsBRtH9uTHMVdjh320usoskKpWHTkz5076zlOv4ddxNC5uxfboeoEkK58aKrOxZMLAMYJY3Xqy2prkTDWSz68pCsGxjLkFhQe+aQZ/yOAC0nJyTgroLxsB5bpAcoZi+hgDgHRG5rYiYyqc5UHxjRgzo4zx0jLP61f3MljHaDN+A4A6wtlfrxGgTUQbtrS9skfwCeY5ArH3OYuAnS0s8eDZHMIpxaf5qfnoYB+5xEwwG0iFh6r4yoF2XmcRvXTh4tmnvmnTSBk7YPHdMKDKzvt/6ms5jU2E0oPOM+7HrJ+pz5Z+2Szxjt1B0fb1NvBKGcuoGMT/Orbko0s18P28R2F+Q4kdYUOGoD1eeMDDzzgAXrkyJH2ox//2As0Pxyg+qsJ1Ro3CTCkEQA3yC3BS4opPC46UFYKCwpHDFSD2G4FbwRUVIHY1aGiSzypaOSNUPgC8sic9SR2Gf/A9XQFIYVGX687aQ0A2sRfvFNwmcJGbtu45tBib2yGD3zpgj6OVepKUKnzADz1dhsuQAj+VUi3n9pMekiHlzollCz0MxjskLovul6FlMcW0gzYsqXsqrqadpKJlPAR0pez/dXWjpCtsCKHF5o5CEI2yWGwV5/MAWrJIFi2ORxTTxzpkhlb0xbVF8ZN6a63g8kUGNcZ2wCyB7nwdZnYAVHZFT0p78yKQ+Ok4+gs+jq1pij9CaQNy9bwLdEbOdrf5fo/i0lOC+Z26yWuc2irDSoUQEu7l7RlyEIW6GIdl4ySN+kWjrrRFLPJo07F2MJYo84K11VPAv1AcH83xh/jEbtZ6Ob+rWBZQ6AdWQyXF79qjymuT7Id3zOykzWGW7z8wBsBWt/idRuHfjkAxIzLQPqy5mTZWDRZz/rcVppP1rnkXa6834svTk0PLeAr7dWfH2vf/o/Pt4trV7XhaVGXXdSZmMA84plUNoh1xegbHXA72hcvycnOlzJxpsr5PsubVeSUc3eGd5/zykTCsY+Pt2PHeNPKmXZC+VOnz4n3kh344ydOto+OHXP65MkzpuHL+TjbBDv10ot+AAcZB4s95q677mr3HL6nHT50X7v7rsPtroN3tz1797Q799/ZDt1zTztw8KB/JGnP3r1+vGTX7l3+8idOPgGneOu28T3cbGhx2tkQvbkpENc4ZUxAw+bt351RnxT+k0KVe44yHjU2w0c+/dxuZJymnzWCuz6CcRpHkqJ0eMb56PUZR7qTWqanXR4hoB/hRY/xHmIlW2DnNjDhBogeUmac4sXxKujJElH2LaQJOEz99J1D8dAoIeM2bCBQ/wq0XR6vwEGZlAjISapjp0RrUZ0G55s1cK50wtWreWNL9guVSU9iFUtXfp29hw7UlWAZoitd8BnvIlYeXXTJoXMvdfbwzTyp7xwDYzrQmQVjWckCFniUJj+WV5q4AjDxKWtUZ2FuAVnPBR1fcgmjzkqPsoGJVq2QH53L/GEOlOxRDhD+WQ9pADrTDuTkx0cKgclmgUalAqfczAt+r2KrnV/omQsAczp3gLhIzsUCfYeN0JQ8YsYddMjjwn87d/92bvMdPNYNaHDiGVMVMt/nk3kuPtDv0/m+nrDWcseIH9rikch6K9omfrvD34XJF2yzHnHoZ5O67ZGBLmLK/aVelfPIIoeF2FRt5McLlea7BmUH+wPFyMKWy2sXvZaUPh9+WC960m7sLz78sL75IIJ6kl75h7/3O89yosg7cj/++GNvClwUmAGCbjiKMcQG9oqBJzjtxUtldAC4XhbeecAV/TgAJrCOmQaAa9Ix4EmPeYB86VHOoXTzLCeNz2ZEvQrsXMOX3BSyYA901qWAfV0FET+0wHOnDAAauPDIrHTZSqA9Y6Ly+rjNoO02TXoEPHvKoNizh2d655MVSquaRb9Bg8l8XbaJelwbF7QsgHXLnBNkBk/Z1pmsA8A+5JFNmkyVhGfSr0nHBduaBiUndf45b9Vp1t25iPXPE0DlNSDjQaKC/hJN5yWAy6MemQhcrECDMBYWMnzIky2wXOMSF4+Ek3BAJg4RX5wse1OnQKXLrvBZ5QIdeF8YxhITrJ4/L8dnT1UNBnOHIvZEhNKyw9sRNEZaimlKFzMGO65ovNFvy3dZAhAnKoA39mdDiPwZqoxFgbeFsJCMdEk7aSh88QFlR+UxgLTcA42L63ISz2sR5rGwnGIUFZe6OL90CWKRjQjrNEX6iDLw0ekCxVnIwdUJecorjJu9yiQj8w0UcqOfHygkDdmNmzjT2hy0uK/JaeZZU9aqetSINhoDawqbEXbYGVe4qlAOMbdoeT0ic5n0eR5lkcOMfl5zZ56refTq0kW+yKn+vcap+Y127uzG9uPvv9luXt/S7rxrkx391fO8JvGS5FzUOGBDuuw7QheMP++fgOeHkNig/HPwl674DtcVnCjpr3XXtqt9uDDLHNyYeauwddsOzzOfrPfT8/Xr+XIxr0vcozHNprp9x1b36a6du0ybL3DmkRcCOB7tYa4zXv2InZ1xnHXNfeWpg7ZQf4cDHGNh9cKV9tab7+jCYE/bsU3rtZ2SPgZl53x6nFDrhIExoIh+504DNmRTjENttk+AGtcAtJFvDUnfJLAuX/F43rVzt7BZ8ycYnNAawyWXCLvYK10gyGESjoA+Gpt+W4+cjL1796l9UjcA3shhLijucyJ1Bz+D9QqVOkCH489YyZdG6duckEOTcuhGsExIIoREcKSEMxpeReC5sOQtJ+7nvhYUPfLtlI0y9MGEnjXUXDVK/8hzF4jXftZ4gn/kCbHABnUZHcpO6+x0pAvHXODRJdqE59ynvciEnW9SEKhyZJOe6RVbNfK9UvsimL1l+c11pg3xBCXrFrmCOa9YY4dVFWDtYd3xiTPjYGj3coJLHjC3zXK+IDoAymgfxnrtB4UHelY0yK92SyDtFHERYocjj3SyKhPCSNVHMfr4NWXWpvfff1/r5VU/kr53r9Yb+W1eT7UOi2EaZ2nr+bXmWY+5KyCkgv0MZcATAGxiDlSau4LE4UubcbcMebXm084ABwmUQ1c+DHnGUHUxeuCr8YQcQqXB++4pNimmntSr6NPG0mE6dlAOhrkYUHtIDwH5W6WftO2VjUDthwDrKd/XsTRwEkRbVDmw8stf+NyznA6dPn2qrfZ37z7x5JPudAwqwDAkRA4dG1zw6UMEs17FGZ3B+E5XMisPkI5RaYBJ5mAoMNMFxvSyPP1XHF3QsQFDzkChTNjIM8UM0I6yCqxLf667PlaN06tOZKJ7Ua1JKH7L0B9XYGXnJPdmlyL6lCntdiGEFzROAQMDJ3LuC8pnWY77Yk4ZIdqUEl61IdWD/osem/2lvv54A7IZUCnnf0lYhHKeypay3Wl0Kc+CxyC3oy5hqUuXp40g8mNHhUlGpwNVi1nhMvmvLixG4cdaFpQEEJTCNYYAKUqz+APEOFB+bAKdVk67iZY6Wdgsv+xZtKHbIWJOo3yaqwnJo3Us/gvzocvmkzRWJV2b8qTPSf5HB4BsTgz8hTw7Nqkv9dBI89bAmOuSDMVLv5X97kvHGZ8EFpFa8Mc+hn9ypjtu5BvTBYw7bOXjOaL5t0UOIhdZRRfenHwbJTPdds73Uxi/Bic6eCMCF6+ksZX0JW0Y5BlzLH7oog6UM17qIpofUuFCHWf43Gp3os9fbmur6+3Vl96Xw/mhnN9NHr9ra1famhxqbMYsTrQ52cbB9nPoV/N8Ojrs8EtPnXqjm7t212QH3y3BaefivWyjntQ5z9Krbm4K6pixQN0vS+/lSyvtlec/asc+PNG+9OUvtjsP0NfX/Sz6tm18gZTTLE6dcLi3+XlzHAHagR8q4sSdMc2z77yFJKfoeTZ9cu7FQ7xVcniEhi+K8vgM5Ywt32nShoeTy8UJX/zkmXaWVfSsbNziesTZyIlvTtvjpAvpsTM57CrPuMrY4kKF9Y0fYqp5vXr+RnvvvdV2550H2oEDvP2MsZc5g4hqr6ztXW6QxmWsZiwzr10XXcB0csM4TsOf+HZ4QFrEhC404Rxc99i5dm1De//dVdl7Qv18pe27YxdVlBzNP4naODnWCcik/pajslJnXRs05lucF8bg3n1Z80tn+HsbmKfjYSW4DyiJsx3hRrhe2MQYpdxvVtGaZBmUWU6XrdC5klZA3rh2dEbhcvHD/OM9/LS1nVH3cQCeOQcr0pFTekFGZDJjHH58Eu7+MHbhDy08SnSbZo5A6BaxrO/BBY9s5ivm1gEC4NjpXt8O0FtuT4/1NJh8to++ZN3AdvMNvMQOHQ+MaWBMW67+u7pK0Ce1pmzdWo/FYk/ZzHguGQllf9GQtrwCFamnTQcNF1/YX/vBzD8D+WWcBTlEuNvKqWBia/KAtWkMQUedaj+59/Dh9vDDD7cDB/d7TeHNWjdlUznRjFkeu2PclVOMtOxVccCVsH2Uka96kE/965GiPCcPkGd+oJM+pI0J4DngSJ3nx26QkTh2w1PtQhh1VuBVndnngvdjwtLJe/05GKEMgJ89sWQyTqkvb+LiC8vwM6+xDznYhL6s37RJLpaq3PIUE+iila//0hefZRKcO3vOvziGsnvuuce3ayFGAYEKU8Eyig+DUEUOdIaqMjXyCOGfG4SwDKFRgoVoYcmYoeQsA/hFnRbkFGUEGgneeRHJYuDBp3o5Lbq/E1RsqSbz8uWGpXM46eIqfKIRzPLQN6USd90GL96xp+wgIJfOq5OPGcQJDbKMrxDIbVRSMy5yyTPJ8oVo2oJ2K53RP1k1QdXD5frM9QJUZ+rdVXHqhlwGJ7QF4bXZE7bKsZdyILHG2sALsDAwQastbLfwG6kTkx0cvJKfZSATZ9YW3RUKaONapJFJ3TJROoHyPp1XjF7iSk/gtMqkmFNVy9C44L3b233qHbkFNY/QU/Iornx9qUfuoisDzrc9/cMoLMoXfXrg24T6sFjkNIGJzWKlxUV9zNiEl7YDqCvpihNykk2adYA2zsKR058KnB4yZqCFhn5GNs4KJ5aXLuF0czGs9rwsR1gxp9O8nWXtwkU5YxdkAacsvIEFh5rHUxLgXVuLjLU1OeV+XOWidKxZzhmtTS5XIL4g3WfOnnH9uOOETGIOMrCV+uP4e24S1N60H44sTU9v4QRtWdnd3n79XPvh915uDz7wcHv4sfva9h1b2m4eNdF8pk0OHTpkx5nxQeCRFJzr+lIpY514IYieGDpOx+tknDevcEfh+o116eHLory7nNP2zW0Tzzgr3rp1RQ75tnbq5KV2/NiaZG1pn//yfW3PvpW2U478Vl2k5A0sqs2mFT8q41u86jPGkEaL6LYLzyaGQ878jnPu4LSC6OMQZa7hQOYRGSDjmTFw4/qGduLYavvg/TPtjdc/aD/6/kvt5Imz7ZFH7rdzHqdUim9KpsYsU8FZfcigk89N8KxxPjFnvYiOy1fUV57XO9rxjy+3v/7rF1TXg1o/tra333673XHHTtVXm5hYbLvldD3WHVGF8/zJz4K1i5c48d7YHV7KK6iYWg88xORpmwA47IWYdoKW+ac5vr6pvfzzY+0nPzjSXn/liC6O1tVfa+0zjx8SDeNM+5HpEUo7SASBNgGES8pI6ad9WBOYq7yW+IIugPbZluxNotQ/7CwZFknBALGxy/R/gHzWG+Ytc4KxiezQznWfwO2Rmru8p4AZD1lSjBNks1eVIx15qdMcApTBE5oRqv07Xiys4VzIYTOOT+wu2wU98tovKPzcjzNQVjYXHXYDzM9qk7QzMlKPop2gqjKgzWM8yFrTcxeKQyDW1Em26fgX2pJ/i55RgdMVwstdSt5OxXc6LH8qB6J/GaKjaOa6Vez1kUmmvmOt585OjRfkhS6yZ15Q2rtcFzDoTTlhkVZxT49gGsWsuYxR1tl9e/dNX6IH9/HHx8xqP0v2IYt+h9drvewF6nHATZr72E2oiwZoap8lD9TdXdZpLmpxnt1y2veRix74Pf5W8rhNaihbpMP7ru2PTNs16CQu+4itX/WIHdRanGpzLjg4gAGgA/iCPif9rNX8XsEWXSiAE6Pszt5Mm6GTOqGLdO3hrB95HKhbLBrWbV/gaFH1BQAO0NnVc74VwQRm07vvvvumBgq4SVJB0CxsRHbW6WhkDzRCEIAyrvIFRT/CTLNIWzDKGOUXIDNio7/KmOjYhQNJDIkDxJ19lFOwYONEl5iy+mIVnZPNVjpTakJvsKKDx/IpJKjY+kOcMhWUPmIcLjpyOulVSDnMmYShnqH4i74gz1QTZ7Fm0IwTu/gm+YKRf4SZVvZQP6cZaPkCW12hupqiXbSDPDpJMwl6PchM5ZLb0wQGMm1BjOyqGzScEuMwmx5Z/oQX+kyCOZ0w52kLxj/jvuhom0zWXKX7tYIK6OJ0lzJ+kwAcedLwcLLMu59J0w6845sTUU4ucJTRRcwPhMVxxjFeleOaL0WyWVBPHh3imWwmNz9SFgec57jzwzoXJRtZ0OL4koY3Mtec9rvFxVfPfBOoJ7YT4yDjONfjYDx6AD31Z7zRl9BVO/FYTPETgFrU1GzuD9LUN897ppxNlAUj4yIn1Dif9Z0T9yULtRw0LqKZQ9DhFNePv/j94XKq8yXQ7W3X7p0+5a65jEyeH9+jTYM3DW3fsdM/nsemzqMq0OGw41jTzz4EkP5jR0+211462s6fu9R+6Vceb3sPcGrSnRCZzatnkYOjDY6LWuyhkHqRxn5i8wiIfRpLrDLqHqe7OwD6cGcvcyR3DW9C5rZAxsZ2YfW6+v+6xs/Vdv8DB9s9D2DDNl3UbWhnTl9Q2zKfNojmQtO1hB1cML7boX7irTS2A/0qIcY8xrfzUNMvk2MLhjlJv4HnYvFGO3Lkw/bdv3quvfzCB+3dt09KwEo7eOCQnXPGy8G7dqt6yKSOVJV/cGcOWr+C74KCRjP1hMIn3jzOdkXjnTsl29qPfvB2u+vAw9J9s33/+8+3Yx+stoceul8XUrQT7DjWtLGSaW6BJAuXulmdN2PGLGOOscE4yNoc+sQzpJ0qntOFx056DrlXL29qL6k9Xn35qByMrbLv0fbwI4+K6mp7+OE7ZR/20JrwwheZaREnDT0noGMyX2in67pWP3uOQ5Q8uuT5M0CNM0sdbBzT1B2wFROOC+/cLfPdzk5Pu3nciYy083zgW9INhIfUPHYA1jHmVh3QdLTB8qu/5orfAhn/s8xATumZL8ivcR0aCVNsHBUQgJ/aqNPV2GDdD8zya61nL4zMDkoW/yjDFD0NzDxFG92Q0NYcdNQFgNus2s316PyIMO8YZjmJSWTtodqMRQ6b2AP49WLWVPa/6vuMtzBbR48rANBWvYgdJIO716wjjBfanvWSedQJc01rOXLCSfNBTEyb5FdcOuoiDRkqlAGw4D/ov8u0Nkofj0pyoMGc5UuuliMeXg2avs4dSOzn9aD0H2n2m9SDA0HWsz4PxF+2jFD1J1BOH7EfUmd+vZe7Et6vFDat8ANeuVsALbw1dgD2BgmyLGiKrtqNfoLWOmQXafYEgt8A1OuJXDkalsX+gB9VkJrnDkXqPL9diHlXbQKOcuzDHtoF8BxSoBw89Cv/+e/85rNX1Yg8lwoDAh5++BGFh6ZGI3bDD3l6Op0mfF8oGDzgqIzzvUFG/pJRQDllBSVbnBP9cpjoBljMQzfro044LzREOXqkmUQAugo3D6JMpoorGNRBzquMqzDqzS2cDLjom09kocvVqnUySdGhj09r3ZHowWFCL3EGSE1AbAbKLm6D5aqTQR8dmfyS23VCV/XJl1VyR4E+xkmtt7IAtlfOIPbzXYmyJ6fJcfIIScsJFg3pyzjAlMmBzPuy8yM36FLLu8w/tNPL6sKj0kwKnJak8+VBypDL4xo+WVZgIz97Lg4xttGX4OzcKnAiTlud1xi+oBjnl2c7r3SZlKGDK30cZmyHF0cZRxuZQBzj2U7y8LtdhgWReoFHDuC+lQwWs7xlAIdvo+vG84tMNCYoE5BNHYcW55aTCr4rMZ4iQ2cnV44neT+6IYfWaTu1OK8b/b0QvixJOQ4gfKSh26WYL1AWf51eE0r+zp3J89xuOcq+aFNd2LAYc/AT4MmjJHllYoXIQWf04nhv2ZbHSDZvSr02bU6b0MZ84dM0ks2ziXmvOKeGcnYUWGR5HIW5xC928uUq7PEJN6fdwvPdJN8uFZ52YLOgH/xDYLS7FsNaa5TgL3ltnllw4dNFCnN2ZXu7uMpcvda+9MuPN6nT+pUTFMY7Y8jfv2Et8cbt7nacEETFgNN97al8beYA84o7FTu285YX6kGZaORcs3ysrV1rP3/po7aycbfG52p79NP3tV17WFtW2gs/faO98uLRdloXAevXbrTTpy62Yx8db/fed9AyWItoC/9gl+s56/Wi2v9jGesPQNvggPKxUyHn+733jrY33nhL4/xGe/rpL7R9++5qR48eab/3D77ePvPU4bZ7z/b25utHdQGgi7DtXOjrIw/ANe4O8Ngm0QRa/SGqOP+5cNfS0E6cuNFeefmkLgRxTNUG58+2L3z+mXbmFL+B0to99+5QW837QWThlPX1WFA6EMD6w3jz95E0vxi/4TVBj01qPEC/BBirZMATsqYzXi5fWm8/+JtX283r271H8w7+J558THvnGY2Tre3QYeZm2tQSup65/kgSgWL0yRKnebPI9fWN6s+1dvzYavvoo1OyW3N8L3cll9qyGzrFyTi9APRp1wPQHlkD59fEuu8Lugrj5XjBljZbDBQwdpSDwnYQWBtrnTMdNObBhsE+s2kcmCYQeopc2EOAdZU9pZycaW5jheSSjB4lRj0DlP6JzoGCWvPHX/ymAFBhJQfARmTUhZllGoddMz949GJ7vf649KcMmthVrSmE86h2ZLvBRVaV1/CsvZB1lvYxUnRpF8kcbByBctYJ1rjsvdl38zgev/Scg5/oz2PT0yEkH4mzRP6Bm+qdUOpSz8io/i6fS5hEndZ268N6jl3oqUcJ8XOwj++CwH9tnce5U0+vAYpzscx6X/YEqu7ERVN1qzIuNoBymAPxS+HJMpM2I866M5eTdj3Ei+z0RfpnjKG3zdLrRyU1JtiTqDdarbvLQJwd9EEW5bRN6pmDr6oTacpJA37ESL5a0QCkKefiBjnUZ8P/7X/4b13js+d508MFN8o//sf/uH3+809PDQRUem6gdKG/hEncDY9xbo1erZm3YJRBmvLCVXri6SfXI1BWdLeTRW/UoARHx/KMIpOFRmDQ47DQCB6QbF7iq8amHDqgGhSwk80g0ILt57rFw+TZpE7Mr0LmVU3wIJbHl9Ff7UI5aWSzBTKTXQfRMRBwrnEKcLypRpzPm16wieHnPbVcANjZh7fLx7nEfpxTf3lG6bSRdK/wrO5myc93FXxCLAf4zjvvtF0ENj3/4IbtyxUkk47Bg73woZ+2RDb5m24bnCX05zlnnte84447Ui7boLUcDXhZY3uwK23EgOWqOwsRTid868LTfzz/bdtuXm+rq+dcRr9V3VggaEO+4Aa4vnR/10GQAOtxmiI1O20MUNe6kLj77rtNU3YB4YnNBbOcyKyYenBCimMDzm1x8lQ7xKN0nD4uyE1YhpIFTLJxmcLGTU87q9xBsIPeT3oRlnalL6lXbECSbxd2KNnUO7NXQ1kNBhr+S76YurQwLsoOZDKvqQL0JQuoU2NhbaPfqCNH8tq1jZKnOaYL29Onz6qc04rcDr1yReEyi5rmmy5IeWzo2pVrXvC9fuiPC+JNqvz9n9rZPvPEvdLJnFQb9/UFmxjLtDVfmmRclI2A69V4dlJ1Vd94ngvPBspcfuPlY+2vv/18+9qvP9M+/eT96idOjjQ3b3Lxd9FvxLnvvnssN7+OitQu3HHS45gBPLdNDA4jVM5HNCzK9d0Qnt0FwGPP9eub2ks/f7+dPc2hwMa2Y9em9vkvPqSLI5VdW2nf/85LWrw3tHvv39f2H9zZLp6/2c6tHm9PPXPY7XZRfcejnPfce7fmbM1/NPQNTzaoFl6zy9q8cSk5nP+3336/rZ670A7fc2+7g8dQ1F//8d/+bTv+0bn2X/3jb7UNWy764uPnPz3a7rl/q+9QeJxIYqSqXyyXelnsDEY6ofpRRzn7Fza1f/Wv/1YX/Vs0v3e2G9fW2te/9oW2fdvm9rPnXmzPfOGe9qmHNOc3Sj6Du4PrgzwBazh9GggNY4IXW+AccRHHGIC+HhvChhrb3ahubxd0M7f5ybMO8eaPn/zohXbXwU+1Q4ceaP/yT77d7th3QBfaO6znV77+ZLvvQY0T7FySGzuZGSrTOGRf8KOLwmnpbKtnrraf/fTtdvTD0+3woUO+mPj0E5K9hzU9dZyhWxVjLbtaZWyTkGFHMsx55grzm8d7aw2dwSN0AVfjekGuwLptf8qRzbrPPjE+7hKAX3umsoUjZk0r2SU/NYEm7Ydc7rDychLWO353AZuQGbnwiVpzvuRpIpAwifMDoMGyxUQRF15875E2Yf2PbFFIGLx8WE/AZ80MjO0SqbGXNG0SiLP20Ucfub3nCyPpnWQlHu2c220GcKZQm7NO5MO6ecVryf79+703+tRbsiMPmqRZbyugGxy2UY9pL1WMb8H3lWKDLkq1vtZBIYdQoN2G2iuQwTpcbQaU3wLYZmhsS6+X0nUBMPpnhNjFbxtkP2Y928yFqPDYenHtQvveX39XaxR3sC+6HXjEh98DqFNy6se6F2CtzReGkT/WlbUBHHklNGdX2kVd9MDvdhQt/c7dB+97shX7sIPDJzvtjGnZD56QNuNAOD6W66TAd6Q4PDQv+iWTpyaYK/CUXIA0AM9m0SKj2pExShrZxKlrXmuMjfCimzrZv1QeGvw3cNTZsoTn1cuAZf3Xv/dbmg/qVoSq0yH8J//kn7SDB/cbV2EEDALAVocCKF3ZlEFRNMuwjC/ZVdmF9G2c/wLKi+5WXdgcXmyiTqdOnfYiwmCGHhvd4CIbZY2ThHwGw7AASBUDg/KrfTBu0qTZrgsAMXgBgm+0i/8LOgU4hTc5vUePedigckrJ4MJpPnuWL1Zt9bPEHqzwSRgLVNlIZ9dgAEjflBnoB3z3QU5TXlkX3QwUNi0e9cImaBnYDCQmYZzJ1L3qMbZJycZmXpsIwMOtLRakOh0uWvPp4ykv27Gx2jW8i/3HhQWofAE0fXj23GnL4tEP+DyZXcgEz3N6BMbwNGrQ3ZOxPXITp04sNjjUhw8fntoYiLzZrrHu1Yej3e47OY9uP9nApObE4q6DB32lHxrxUy8ZrqSg+GmjWkSWAGJ7N+mL6zdwbE5rTOTNCG7VyU5sVHtIPzaKo+OzaY1AFTCf0eEyIfh1VBb8/fsPqC3mCwCg6j9C5dGVNBvLjXbh/NX205+8qQsgfnDuir8LwYXbJj/ik0WYk+Mtm3b6wvDNN99yFT/92EPt4F17tLFdby88/5ra7Wb7zOP3tc8+fajdeZAv78OrMSc9rqWcSC7s0c9FC+041pPeT8tgW+wruHB+vf2v/8uft0N3H2y/+w++ojnIqRP15XsVbDhr7aScmnvuOeS5hc2+OOl1LicBQGe1D7FaP+oM0Q2p54jmPHeddu7Y1Xbs3C4nJDSc2Hzw/lp7/bWjav+7tV6dbY89fpec/b0QyFHe0P7Vv/jL9vTTT7XHn7pHi/iF9uqLH7SHHuMVmjy+wAk1FwBn292HDk422y5rmPsPTLVEzQnG65H3j6o9z7VHH31M9uU0+/qNlfZnf/qTdubUpfZ7/+Brbfvum+38uevt5z97tz0t55x+oU0yBNMmzA5aHn2lE/DcEN0GjWmtAnLutrbnf3a0vfji0XbngcOai1fa7p1b29d+9YvtgyPvqU1Ot89//nDbogszFORVlKlTAXnWUNfJ6Oir+cfdsX371IaMZemNPdgGlY0RB/bQDsTKO6ZO0cWp6Guvvtl279qvC557/YjWn/zzv26XL0rEhhvt13/jS+2Jp3UBupkL2Ih1cKMwZmqOap4o4m7OBq1ZWm3Vz9d8gbWuC7zPPvNQe+TRe9qxY8fafQ/s15xhnYsNc73ncQeA500p4Fm/a51A/0BmHh7T4aQeZ7fmIRDZ45gNDhh1LYDbJjSs5zUPcUanvarbRV8nH5vAuzmWwfKQmyzy1lWnDz/80OsHczyyGWGRh822X/PKbFap1JzpdpAUXTDOIp8v+7P+873Heb2LAVmTnYzd09JSSPBj34BPuyKbffbUqRNuEy4ARoie7KnVxrOcGULnhJQpaKGsu//IP3Ei8j3fRcbd+HWNfWz3QYxoq6/rtJg8cdV3rjczIWn6DDn1RfrdO3d5ns/2yW4P9gLwaQvziw7dxNbRcXPtos+4KXBHg5cwrNGwdoK52MB/A//X3/kr09VjPzjUXATw+tjSlfrFBg48uWAoe2gj6s54LSCNJdx5gHdeN9VuxJJb/PpTG8YBRz9xBdqWuYWjzh3r+HFqRfqhy0B+2VlzhDQ4yvBPLVd49kVss33iBeDBvsKj0/2sOQIfcihHN/5clQHQo0v/fPFkm2Xnypc/98SzNDCnsFxtf+tb32pPPfWkDarKkaZzCzBHy6Xj/FMkOhR0Wyfe20HhbZCg8iXDcix4xo88Y7pkAMWf4tAA4LgdjMNEI9cE8ITQAKLR0nDzbRUCA594AaeG5QoNGQR08kU8brvzaMPIQ8D5K35iygk8ysAVNzE2MbAop/OwA9lM8LposW5k+wo0A87y+6AoexyUB0eA3rebHDLpa7BwZ6Hoqo3TBpFJesSXfNIJTMDZOWJR57np1CdXnsXPXZLIi8NUZUDwSYMXwrIJheduCHdX6jYwwX3f+7tkMBrYcKlrH10OVY6jbjrtIRo9lktbcJEFjbgVaozNYw1IuVUKkJUxBx5bgweXCcdFHKf01WbRr2B65NT47Zb2clkYR8Gqlbb9tWDkFyA9jvpiBFkFNhWcQWmY5BEKMj9CjWocwLRaTi9YC/jSa9kLEDPmyAYFfeGCB7iL9N5777cj751o16/xSNId7eDdd/rxmm07W/vCl59sT33+0fbpJ+5vj33mvvbQo/fL0b7Wjn5wuj3wqYPtt771+Xbw8JZ29cY5NfbV9vVvPN2eeOpuOcpb6VRtOKqb7Kp2xg5uV6PfG+xkn4B4Qxa/tHOdgGVz/qu/eLGtXbzafud3f0VzV3VwfdMWWpJlP186l0O6q78eVnI8xrsCotQ9+fRjub6CoA0UVV8TGBd8SZe1B0JOIs+fu9F++KOX2n333S87WbivtsefuFdtLCfo6o32o+/9rB19/2Tbo3G6VevNh++fsD2PfvqA5njsXl+/YueAx7U8jzpgSpkTe+n7qRGd5nT4+PGP22effFLrzVa1h9paH+5EHPvwXFs7d6Xdq4uhtQvX2us/P+LvZHzqES5umUja1NT3yEE+zgnSF9uH/+gl1qZ+c2N798hq++nzv2j33neo/dJXn2mvv/6GndNz5860k6ePtc89c7/09DtPsAHd7pLruAcc0lkfDi93DbW+es0Ar1mh8vDALFncnREfd3a5oGR9UBMKRx1445YuzI58oIusu9tddx9Q30juWY4ZtL6pH77wlSfaZz53R9uwwq8QM6klT23GOMNoO7/SY53YJxy1UQ/jy7V33z7dXn/54/aN3/zV9tCnD7YbGy62C2uX2569u7WGsubE3rlecSYKPE8V0yyulsuKJ+sVadqDuU3MfrI8v23sxH8rwAdYrjWSrvUw6yhQsmeg7j0pmOSP8iYC4sr3uaF5i1PFeJ5P0UeegMVNYrQ2yTa/PtZ0skEf7CRFuWWrA3ilMvthPRY1QuW7qYixnBGqrtCmPeZy1hmcWR6RTPlctqQq5Yqtqivkv22WHJ4OwE4u8gm8OYsLFw5sWLehw/kH7Cv0R0zziGZ/21ffl2vPrzFQMTZVXWkp/jNmKN+qeVT2T7S9DjkNzxgvmhovlh2E8/yHpvSMwNiufdOyOt70mi9vvvGG2xQV7H8Q4OBzBwB9lEVD7C7nn7FDvbHF7SQ8QLuRrvKiQU4diPri3XspfhE41ub5osr903WXY02a2DJpZwwVDfHsl6Rt4KUvoB3lIat0kae+pYeA3UnnIm8E5BBoB+TSnrQr+w3rH/4dv4mA77nyG1/76rM8MnJl/Zqvgv/oj/5ITIvOH0AH8J+uIBRQygm2n22XITQUvEqoJJUpGSVvlAsslzut5hJr0gPtsl0F5EtXwjwxkYPTVBMgncoigQzRSqY3Bj7Eqg80pL1oK2YxMY6P7UJXHuuhjG9q4+TakaAYgB9e5C/ZnSJwPWMuSzcNV7U8KwzftGD7EyhZJQ9wvm8YlY9eBmsGG3bnOwb5EvDsKEALb2y6Re4QkBl82jGQMXBu9bwXPJ4Bp71Q6Z+YNy88nVyArJpII7g/LLf4NvjxFPpu25atvUylko0t2dw7KOl93TJn/KxDse8skc+vTDKZuABw3WgrFaeO7mjDaGNtykAi/oGTZf3n41lceDf77v5sadGFLxOWJO0DrvqGmoN0Xvic7pnZOFwPfqtj+nVodV/GIxAZXZkB2QTb4CqFpnCVJ7BQYDfjIvWHn1OVyIjYmR6zumUWg3279uxphw4faA88fKjd96k72uH7dsr5vylH8WrbuUfO2A4tQFu0MMvBfOn519uLcgD5cusTn7u7HbqPtyxcb3v3bZNje6jtFj2Vo45x5jkzRTfAesN3TPIWj3wRNjbnZFJtihMmZlr1utK8veXylY3t7V+caD/6m5fbN37jK7KRjV/26cNYg5UTZT9KxwXA7v6LrO7D1LZHtqQnjUsfBk96pu+LvnB8N4gveXPxRv+h+crllfazv33TdwUffPC+9vbbv2if+9yjbeduLfoaKm+8/gtdiOxuT3720+39999qr7zyik++vvq1J7SQM/6jl02PPuSZ48zNAHbQbu5zbOp2jUDZwYMHvfZTzPxBhrYYbf672huvvtue+9uX2nvvfNjuufdQe+YLD7bN23ORwJ+bnLWyjxujrYcAEGcNoi8++vBi+8kPXmn79uxv9957ZztwcHt78Wcvtg8/OKr16UL79d94pt2xt5/mafxpaZnqYKmWHXDtS5dsKEeCQx++7M16VIcJhLQW9Llov7G+0o4eOaM6Hm3Hjp7V+PjAj/fwHZRLF69pbO3Q2N0rGzbIvnPtZ8+9oQumc+13f/9X2t337NRYudIund/UfvH6h6rDm+2NVz5sa+fZc65r/LDGdts9PmtcaExK96lTa+3N145qb9rU9t2hi82VTb4o3ruHL15CKw4ZWWPLrI5TF8vqZSU76xD4jhbAz9jjey04u/O6P4N5Blgcw12XwPj0gnHs+3UBwNox0hZU3mXwdp8lOfqs8swztZPHXnwKvkhLe+U5/Xm/iB0kFIxDUuYpH/Ckke11gzT07oc46DxGw1hB9igXWFznJbmvASNujJVSOrLBle11uAdZyfYFpgI0XHz6VF/xutYd5nDdreF5be4Y4uzz+KBBcug/nEL0cGeER6/wE3wIqXWFQ0C/Xaw7+mYTLaHqUTCmM5F7eynUxRff68r4cMu6TZ2ojux9UcH5rq/yqXn0RWXKC2gbHNq6APAXgXt7ckD97rvvwuE2og70m0/oVQ497Skpk0z7bNTVFJlD7G+U0+7w4xPOF5YZE+DJ47+k35Bd1ucCq3CsuQSAfPlf6K12Lz3Yzd7i79gQ934geCzKNver5HMoBN5t3/XBX7HHjYL9WemEjrKy0xe2ajNw+lNduGjKePDhoeyhR1Z+/Ve/8izPej366KPtj//4j327FGFl3AxqXI+JKIjglLtr+8Dheao6MatBBEBbDTLCKKegrtxRVeVjB9yOBxhxxQvgmLJA+V3X3uDYkCUDe0QSutB68eTTeYlDL5BQWTZd6ZFnUeV2TXWSJZlYKTIeEGQt1fVw29IjXU4FGPKhSJPPFy3b/BPrXvj0qXaAvPjALcgBZ6L6B57+JJ+3hfCFn5xMgE8AQhMdwCTzNmnkEvgIYTvOnjntHwvKdyHox7Rn0dHucS7IobOXmR8x3R7jVCRALps5Y4v2iK2UM8ngISA7dtvJEdSGlmwXNsXUMl+i4kvKfDG3xif0TKqxrQNdfvWpIHaDt/H6SxrnlBNITpDd3ya+VZaznZ//1CI0yKMusknlNZf4cFqb98Dz7KNb1HaYR0ASNqOc5p+LjAy+EEBkX77MF6TX+x0AyodxhRnQma1sCw7zLUF5PwPNRQknyLzasJ/C82Vun8YqsHAdefdke+v146Lf0q5cO99+61vP6KJxXQs+m1v6UMui1W3kbRN8dOFms9AmpWwWvKuft8ZkXFCIo9/aubPX2ttvnm4fccr8kzf8BdqXnn+7/eTHv2g/+8kvPEe/9veeadt1cZLm0UcxY8KbsTZbXl/KF69dHxWmpVPXDF2njKhbrRbiKLaEL+hQ8/aec557fBcFW19/5Wg7ffJc+9KXP98+PMoXgDnZv1cxr9VdVftcbI995sF24K5t7fEnPtWefOqRxl2UTVuuqZ2ZYxIr4VeucEJ4ebqYzbhMvTJn3IMdujUdj6ON80k7sI3WHOQ0n7G2d+/29tnPPdy+/NWn2kOPHmqbtmoj3ag6+wRdEf+qrj3QSDmVp5xww+vlmRPX2gvPvd/277uzPfXk46K7LId7c9u3e0/bsX1T+9xT97cDB+Q0rciuPg5dFaQyprqWtHEH1xdFwTHGLl3EkdjYtu3YJrxrpXwcXyTcuJEvkP/itePt3//rn7Qjv1jzW374cvi7737Qjh8703bt3KsLsTvEvllj6lL7+Utvyta72n0P3q2xs0G4tfY3332xPfejl9rq2Svt8CHZvv8+0a+01159q/38xdfkoO1vu3bXY4BqV9eJfrtpx23Lpu3thb99oz3345fbO29+3M6fvdoO36u22MledZu6CsgXrg5Jkmf9HPpeaw8p8vXbFDu526lJlkOSlNFstW4WlHyg0pNc28TYCQ6nDUeoLj5DX+sHNAnwEqb0JLf+kffkAuGYt5TRn5kztFvJoE8jAlwd2vGxeP3nw4WEeTpfgBhnLy90yEViL0eGaef1r/whQtogMLcBocZp0owt1mpsZ+3jFN9ftNUc5RFD9J73b4us+fSeN2L5Qkqq0WdHTYFXYe7es7tt277DvgDOJCf8zFfoeemDf3hTC4Zt7e2QH5JbtLeg6lKwQOcy1tfcbabN0Wkeyqknkf8nT6CsJFr2qLenoxNdRTlD2cBLSoD6EjD9zEHPsQ8/8hjjYIY4ewSPPeUNj/BavABZPn1XW9R3DBlHmMz3mjh84UQ/d9GzXuCPldNc8oDInccA+bpIIHZe/DwSxXzj4su+pfLMM2Ik8TgQyvAV0UcdiMvfxjkncOcCqLFunPQwx+wPCIjDl35EDnasDxcHea1p7BnHBny+6NRFxsrf/+1vPPubv/mbjcDGX4+JQFxdZMaps3u+0wD+D16Rv+gAXpUd+7hobwdVVg2u6ll+NXzB3yUDgGcG0TKh9ccm5mez3OlaiEHTP5QLWCIQbfE9wEOJacCRdlSDLBOEn2qmQZHrzjAJS04621eEBJioniZW+AWSZRR07lho4Mu3uC9okWBy50qfcqjDDw/c4e3yKwCK1ENmoVnzCAkL1HzVyg8IcTso7RDZBERgfwaXUMpVuqZ+ge1Agcr4xdfTvgDY7XEQAtqCT2I7TaJFlmvQ25kQXUq5rKdVBA1fDmJRytV65zdRZBavs8o4X+ULkHYDiJlUTBpOetMO8GJX8VUb96zAbT3EBaFLnVhw+FVD3ilfE3k6HUWz5NcC5jLFtZFTljblDkCfZ+AyAP3dEE7xcvWvuZKKugzwUOlg3glUl4kWmHVhM5sJC02d4tV8iozQlbxRbmSqXB9/uVFlstw0fNa10PBe/2zgG9tHx463tfOX2r2HH26vvfZ2e+Sxu9ojnz6o+mfMZawhs+vA6fNi0tcF28Kix6Nh1yRf42LLTqVZLLe2nz33upwpfkF3Y7tw/krbuX1X27//LjmVh9uR909Jxo32X/3Xv93uOpxTLUQzCj1rr2+wA/bcT15u3/urn7czp1fb/Q/K4WUzxRTqZLPUNsQ0udqFexMZyWoj2Vh0HBm4V+g8xoaMpi0Yx2zgxz+62F5+8b32xS89ozFzqR098kF7+vOPt+07tEjf5DtGF9rhw3epr3n8TjJxinnshosin3B1M9R/1/gFYV3E7dmzSxiw2IFy5bClD2lGge0kNhIi7CX4aid0KnJoclqurra9d25vu/dtbRul32ua6uZZ3enOr15We+uipHHnpmQjmXGkcHNFDvPl9vxz72q+7WvPfOFx8cvu6xe0ZvAq193twYfuarv3ai1lH9IFkm1VB5WstTWe/5Vmrbd5Vj/2QpNHpzZo3eRRqA3tjJzzmxtwvDa2t996T2OAd+uzlqq/JI++PvbeWvvzf/OCLpzW2zf//tfbr/7G59rDjx1udx+6ux3/+HQ7evTDdubcqi4G19tPfvR6Oyon5Ctf/aLtef5v32w//JsXfEfkt7/1q+rDT7fD9+9qBw5vb/vvkrO25c728+ffb++9/5769JE+/5kXFav/1J+H7tvbvvDFp7RW3OnN/+j7x9trL78vJ2VTO3jXPtWv97Xagr/+j2oH3DaVIUuHKAEBuhzTRryu87yddNYk6NyqnZX2hKhjDfSyyynjT3LiYLI/a85wa0b0rHfk61CpG+D5GmAPSRq9HmuMIeafseFgl80rq8EztrJfETNnFmVgj7ODngDlI1Q+EUyEyOY7HvzGBjKwK/V0sfkqUFZpIM5fYuqfkLtwOP48nkMaJ5o32kG3rv5lDfTvdyjw9rW9/fSeu7o8Wkc9fZqvfd8+i4IdSztxzPmsgwB3CqCxj9Drxl7vvUz2Vvu4vYdQMOdhVnBR6op/g+34NtMFAGL1YTgARFG1KHeEwsc80jNdtSVA2o9l6QKAddL9gS6tbeSPHjliP452ZPza6b6htAwoP8bOrfAe35IJPxAe1UNtW/4Uulib4EMHQ5k1zW0HyFZkcBiELcioC110A1yk0D+2VXzQ0FZlB3nqT79XmjL6jDx85MGThg4+5hh1pk2gIzC+fHfH/ZsxEDtmx5++Qha/FeM2UL3c/grMJ/7AA1wErPzP/+//57N8Sx2DqgClMNkohfqSUYEraxyDcMbPEz9p+pYOMKlxGVQhcYlx6PNA8KiKbNMNEH0i6bYBYzwGy5JsApUmzy+A0jGTY2o5JnEtnNS/TCJB14OEPAvGUJkJartnwjNgmMzAgn7SxgK2xCloKnaarIpoMxeJn885OXrcmuT0QE1uuSaHJoQOJKG3bmIEziYYD4J6MCCY1KQXb9eKU2Xh4Z9Qgrm85MxA3lXFNm1SnO6d16LHj3iwgVuMeSIb65hb1d5lX2zvyMonIcBuLuB47p3n9HKhVQEwbZICNhps1gC3cehIHWJLxSnLCUceswI/j234HBkKV0BfpD8kjxjkMP6ZsCxWPLM9vQXIJUD43A7wd9ljGjCNZXZ9+jDhuSXMl6GnhWOZfxaxIM/jkjmmP5KiTtxJuACAZnrkrOQZYnMBadffyoJ3ioHKOPaANVo2r/uLy3v28KaeLFD7lH5VTs6J46fb7/2DL2kR1cZonXDMLTXrlD4l6/ly2kJi28ULrX14ZK299dqH7a//8mX153rjtxOefubJ9vSXHm2PPn6vH0c6/MAe8W+QM3ak/f3f/9X2wEPbfZfKcvWf5ebK5fX21usfted+8E57952zcsj2twur19qefTvagf1yEETrkzG7+9SfBTpOsNunbVLfrKou/ddQ/WiOjO6n5KS528oc2bxlhxpmR3vhp++2fXfuleN7d3vjjbfbAw/eb0e4bbimBTrzkceb0h/K6h/jO2MvfeLNTLZcvcYdgCttF78cDl4W+0JJun2goRgHy8+nU8YHvqtsHhlrdXcOezmx5FQSPXXRwutrkYtdOLE8FqOh3t589VT7N//yh+2Vl38h5+e62u9Uu+vgobZlaw5coL1y7Wb72c9+oXbf1j7z1AP+ztmbb77dzp0/7VeZrmxig5Ri1dV2iAv7aIbLl262V35+tP3lt19or71+RLIPyFniLUrqD9FoX24f62LqhZ++p4u88231PM/un2/vv3uuvfnasXZc4+ypzz3itkMw/f3xB+fbt//tS+rjq+33/9Gvt8d4ll/j8ObG623LthvtvgcPtPs+dVjr5N724gu/aCdPnGtf/srT7e679rcffe/5duzDM+23v/lr7Yu/9EjbukO2r2hcqA1x4l/46TvtB999pV29eEMXcPe0J566T01w1bqpmevpmH1D/bDpWrv73h3t4UfvVb22aEyt6ALjXZVcd9vEqcvayThUAX8BDxNkMUaqjH/MGeUF9KedXa1J9X0nxpDHqXi9PhcvgitEMgnjk66AjOB9mqj1qBzFojGP6wpUDI5yeBmDCUA3QQFcHCCcLtamPAKUOoZ/5hmBMvhGH6JwSjmQJI9cnHXWU2jgIdCHlK8r5jFR6MoO2hAcewen92trPIffX1+pPqh2YL4A7LP4WNhvR7/PIzvu3s/i3BOP9SMY1I/UdVpb+fQ1gL0A+Ti11Mt+CnSA2z1tNAJixzDTzHrTVtxVvLJ4ARAyM4oq64yRac+CyXZByQsv9BlzyUZfBfZNvtcFZA2DjjFwqX187GPbY3slj8e38Ad4HS/tR7tXGxbQJ5y8U8ZFV+2Z4HGoTSOd6OJQgTWXseyLXMnB2eZCgX0XvGsILQcyONvS6zKt64wbZKOf9qIu6EEnAJ4+ByjLhUjqTfuAY72Nvx0aZDJvAfexbEEOacqwJxc/uUChr5C1RXtQXxiMgxCfj7sCXFhAi1zxpeE4XTLVADGDtp7xGFsQ49PYnrD6UJwKmcKBqypvgmw8iqVfMWXi5WrfIfTVIIAHjdLYWDCW0QCfBMtyqHBVCLSD0jR2OYwxWoHFUCq9cGEDPOZL/ZhYtZFQZ6DuGBCYnLlan20oSFtWCICLHJxkAc2BPGXoXGhnPoGJkh7lm6fTga6SmQQ5sXOqs9J1YQBYHn+dKXrnfMFYTjNt0MDkipKJhGnT5JVcFgrSnlR8RlnwLuVR6TYRLzH9nC9BYSObDuOrxpjAC12AsRLem+5bZFedgaiifVKG7BpHwTk5ySAAI81YVuUqyf9BLvPKvhZCO36icer2YLoepCF6hCcwjpFbeonRNdqyoKeHgrmfHbm9qs1YEMe5djtYlsfiWG0DMK0Z/xKYvK2ujY0F8oYc6+3twvlL7eWfv9I+98yn2rYdyDT5beqBPWpPpRlFLLa8VhTn/923jrX/8Kc/bD9//ki7eX1n27RhRzt98kL7yi8/0/Yf5jW1lzWjLmkDuNTOrZ5u3/nut9vjn+WCYK/s7ONIHbTp+tb26s/eb3/yv/5VO3fmSvuN3/mV9t/8t/+oPf7E/e3QfTy+sYOlVPJW/Ira6+sb2vlzV3Txwcnkhnb18sb26ksn2p/+y5/JCX6+vfv2KdmJfOrPyZLomhwKCblxk7cMbdLmtaX95Cdv+k1iTz3zWDtx8pRsuinnf5/qzeZ2o7333nE5nq/0dpjbBrlZd1kbcpIFHjrWHc8b2kz/kUn/XL++WY7OxvbSS0fbd7/3cnvhpfd1wbCjHTt2tX3/hy+247pA80zFZtbo9ZX22ivvth/98GfadLUBpUuQaLk3RHP9uuqlvnjuh3J2v/OmpuGO9tVf+lr7/Oe/oAu71fb8T9+Sbr7HsMWP1vzw+y/K8JX2+FP3ajPmAnndFxa8HUpVkF6+2MeX3dTP6t/1q2q1qxvb22+daP/b//a99rIuGL/0pa+21TPX2jtvn5BsXjG8QRcbZ9oPvvdqe+H5X7Rt2/e0Jz/7WPv0Y/9/xv4sSK8jy+8EDwIILIF9B4idIMENBPc9SWYyKzOrslapW62xkbXaTGNj1pLNtKzVepqnepu3eZi3eZmHsemx6R5VqapUKimzKhdmMpncFywEQIDYAvu+RwQiAMz/d/5+vnsjiJT1ifDP/bofP378+HH343793vtwrF6xLs6cuBkXzo7Hlq0P564/3HMH4fyZMbXXJ1qY3oidz2+MLTsWScdkxKuOaBof9GJhf+3yrXj37z+KMycvqOzH4vHHHo7f/vrTuHrlWvyjf/JW7HhqRcyac8f6JB2/eX08fvLXn8fnvzked2X809NviMbRry/E3THV7y5jA+2lUtQXYpaNxjmMjZKBljKxcNXdePqF7TLUl+Qxucg7Kj5iVvNt6y4J/TFPrCdQcvYZFZFOaegHBkj1V/fJGiNYRDpzxVU6kLQbZDH6qXGngDep1DW/lIKD8xwHBcXHTOjTMfiaMnCMTVVe34GHX3iMj1PqU7gycnBlvNduPD53Q3h7EfG8xhSHQX358pV8A9ily5dyh5280IAe8sO4w5hn0bBixfJ8PSlv4sFxpAuD3EZ+91IQ6owhhmP8RrZe1HFMRYak+nI69KjVZ1BHNWDJjBm06ozDPoAv6HkRUenT26aLs5wqf7kCwqRTHg5ekVWBJW48G0lwRJl28G8drWvGlEa/1aGu8XFVFuB6dDvilcYRJ+pZdUWmHM+0bDk+4yNR0AOH9icfu/PVBtDF0Zbg0UbQAjhKCb+SjPoB9cf4Z7PKdbxLn1U6jvFqzmzRnDNPTcNY4Y9X0t60L7rKohIeoF/yrHYvIIxDfrkAER2eJQUv3+bEopIN5l46YJ2mP7BhglgtY8pO3RxZmAtLJEo+yrD++sRKLlZFn7l09r/91//qz1EaK46JFZPZQPgZn1EJ4LSQcJyWiqULn99v+cFo9IrJLu90BTAdN3Yfp8LgAcXbTJyZeMUDTGCY8uQ8qx/OhYELnX49+zCglWGE2GgBPVwaltVqKhh0E410uSShH5MSOH6wiEhoAUUQYlJIX38oEQMTR4CKn0E99V9yKyBcci4Ax9zCGBOPV5Q8UITff/CpZEGG2l0o6Mup4p3PdIki/o4MhatXrsaK5ct9m0o47iBS3pR3107pk69xOOAbTy67hQQKXXhlEEa52TmpelaWzIM3iDD4UiU0PxEb/wC0oUu+bpe1aLiudT3Th07uyAi8M2N+XY53Hmi/2rUqyHo1OZQsywf6ZUJTV/JbWGkMbkU3V/Yk5a/BtEF37IBWgmVQfd057ei/6ByLLCawbrBq6QyNPT6LLjEZm2iuW+K3yBxQZSTytWQPuHNiUkbbb38tY1Dwgx+9ogFVA2TxlIOvddnloSHcGo04f+6aBtZJ9beF8cnH++LQwXOxbu3m2Lnr0di0ZUN8/vnuWL0WA3Br8IGx5B/jU238/q/3xLLFK+K1N55W3dRXMXLF1+VLN+Mnf/u+DPrb8c4P38rz7ezUHj/2TVy6eCG2PLIm1m9alWc52U2dnLyfRhnHg+6MD6fx/8H7++PS+dv5HNXCRSOxas3iWLSEHbNONlSFmvBWnRvXI44fvR6nZFQ+/+LjufN95JvjsXTJsli7lteZqo9evR2ffLQnPzS1dNlCqIhOUhO4LegX6bMzJTchg/r2rYk8UpBtoXLBuXdvOPbsHo33fv1lzJ+3JJYtWx1f7z8ho/RsHP3mTOx47JHYuIn3oJs6r8/eu/tQnDlzUXVZHmvXrVK972rS8xt1PD7Axrz41c/2xMG9Z3JSfPN7z8XDjy+X7DVJzl6QdzC3bFuXhv7nn+5X086OXc88ESML5salC9dk2J+INWuXx8jCYRlSHM9hcQTcj8nxWfHrn30en370tQyxsXh618546eWnY+zWDS1MDsSzzzwd80bmi89v4ptDp2LZ8pXx5M6H1X5rRG8o5fCbX+/VAmMiHn1sQ7zyncfUXzBFh9R/huLnP/lSi4BbsWTF3Pjjf/xafgRuNnMX342QfEMLtYvnJuLv/9MHeWzp1defjad2bdOi9bBkdiqef+XJ2LRNxn9+oEwTrCbVY4cuxYe/PhTnTp+PNWtWxsuvPR2PPL4+lq5YEh/+dnd8fWBUxuLiWKgFZeoE4yebX4DatlqXr6EuWrgszp++Kb2/E8+/tL3x5TGAnPQrQqnjGUeTe1xpF8kXgx/JYPPih5xTHvAQcNKl77Vw0XJ5BsKVRnSNz2Bg/OP4IJ8SMm6Qt7ymr32wfrrPK6NcW9DSBPIxVDgnz/ltPhKIrvvjkhhxLOY8zuI4coPPmF5HcGzw2xHP829sJlXf4a4yPjKx4c7HD/3mHN6mxfn7jG9h5nrGXQxKG/MYbGXMM3/U3GTZwQd+jamVltVtwPyYfVue5WMZEU5cLnJcz9kj03g7EvWnXt4F99HYTJYzfeTqNgOKHn6Fgc5PL6HikDNyZGGT9VNc5cdlWZ7VlAd9I2+7zjiIJamkCSelNzOheKsPjXJaA9lgt7DZ8M3hw3n3BUiDvvghr5znLxv+0EHeOMLEwT86gI5g02XfIW+W4SNHtC9lo3vJI35rD/BIr3YkHRRKhxeYoHwc9GbiAsiT8olPeYp+5lU6+IVLnestf4N5XmGzrJHDAae3eiIDPzyssayVy7zL3AVPlI3u8zA5xj+Is/+n/+G//3MQcd8GMw3kkNMuC9f5CEkQqgjXdIRp0HBLAECVV64f18cDKh3o4zwovqAL26dBqfwCdRIEQ3zheCBgn6KBopODotn8LDMROiBvGaYcJwCvHECOTnnwK+z08g3KB77K4XYSDcaDQgxMNHYqy4AugKzb9QNklmqr5IFhJXwAnnkIad58vtrIw57w3fIP8FFsZOxI06eNuRaARydPBNLNA3Jmx2TlyukfksoMgpTFQA7lDK1q2TF929qdAjDPPBBdr+pCxpkkEI7CtGHF4ePgKWXQ6pfx0PVVkodf4vvHXoovwn3XB6gQl3mIUBYWv1mm+EXf+rfbC3KwF9BCImDHtfxy4MO3wYGkK59b0+hcLSwqj+upsLHzl+vpQHxXjgtpOUSfgYk27N4i0/DSN82C5EdRxGaK8CCX0iDcS+fVideu3cjzrbNnzY09XxyPY0fOx6uv7Yo161WPOSCyUERnyNMy8iNy7DafP3s7Ro9ei4sytPd+dShmD8+P1994LRYv4SvCHDk5qbQb8dqbz8TiZTb+aeupO1Px/nsfy6CcijffejX4/oBKEe17MrpH491f/DbWb1gX3/vhd0Qn8j34e774Ks/+P/zopti6fQONlnwg+2PHz8TNa0Nx6dy9uHDmeoyeuJxvT3vj7Z2xZuOceGjTkli81AO3jTq1pTJzp+He/Ym4K8Ny3+5zcfz4udj5zPZYtXpp7P786xiePRI7n96hwZ5F6WQazKtWr4rHntisMcuysG5ZruO378eVCzfjm69PyfC8GKPHrsbXX43GKfEzNjYZa9atVl9mI2E4vj54Vsb2GdF/SmXu0AJhYRz86kiMHj8ZL7+6M782zJd2oY/Ir10ej4P7j8ba9Sti584dSefWLY5QygDK3XoZXpND8euf74vPPzmW7bvr+UfisafXx5x56O9wjI5eiFvqs6vXroyDBw7H3HkL4vEnd0gH5seJo6dlxH+jxduK2Lx1rSap27F8+dI8D4+a8bGsLz/Znw9Hb9u2Jb7z9ouxet1SLRzvauH121i+bEk88+xTceDg4bh25Va89Oqu2PbwehmfkvsQRtFkfPbJIS2yzseqtfPjnR88ozT4Qhcj37h05uQNjSURf/ZPX1d7afGfaqsflY0cLpy7Gb/6pfRGE+r3vv+d2PHE+pi6Nx6//PmH8fIrL8by1YukS7SzdOHStfhqz5E4eeRyjMxfFLueezxefP3RmLd4Ipatmhcbt66I7Ts2awF7JXZ/eUT4N5SX1/BJE3PXkjtb6Ad3Pobi1LEb8c3+i3H65FktEB9VO/h4Ig3POCcReQGQ17SZfffVbMLUV5Lq7hD5MJA4HscbpYxgXMbXfH5COPR/MhJXLssQkIbzXT/Ge+YqH/3EECWN8dk4HgNxlMuDmCxmGLsmdU18GWNT6lcYyoTZleeu0Nhth3mmJY/gaM4CHx4ZVwnzMCgvLoAW/R2HsVQGuo34kZxDGS8Z40dG+Jr6yOAoDiKj7txt4cN8lZ+PYTI3Yi+kMYXyCBijkDPtTnk54uW1x7yUa5MtMqDuOD9jZhqWutvES7maWC13p5vmzDbNK35am5QxiQ1S0LIIhANeiyha5QNVRulPtzlkgHfalo97Aok/YMQ84Ju/ljaId7ilOj1l4DKKj9KvuqZdkUMZxoR5qcbZM2cHCx7iU37gKR+LT8BfoWdhxhzAwOl6WV+RrYxepfEwNXRJ6wxvtabKhIs80iP8XCyqHBZ5Bui5zQu8GINPPyNAe0ATPaIMwug44I+t8tKKeiOlZJJle9O3+g7AK9ZLH+v4c9UHB6+58ay/tJtEl7LTFlca/BCuB5sBfOiRlzJn/4//p/+jFgCZNg2Kqc5gMzDJJyi98lUDUhmEznUVWEiFMy2tB9U5SOunV7jiH5R/5rXL6uIQPoNEfiJfAsqkrkoClMl0s35yfX71k/jJA8n4cjQUdGlIhAoUL5mv1el3AQN/gYMqnzDKKrq8RrJ2a6rMxEqv47mLt3zSKWpwnfoEHtR5WM9vF8IR74csUXz+CpITOcWIWA1SiZG0WzJeKxPlZXD2eUpwKBO/aDkuCUApO1INCJ3LUnuyQc5MAuz+c44vO2nSoez8HTiiiTNdYhIhocsDvxkjg+9y7v7TIc1vh9OHii/IjivfTr+UmX+eFOEXVwuA4rkVO+CKcpyvixNiCxDswiVjBoq6e1M0M2ykfvZp+YH+Zcmh6spkgqyZNKs/AqZhPvvgwcV6AaRMlI94dI4H1sjFIH3+/KVYJr24emk8vvjkm3jyiYdljG5Tf7yjfGCRQflEI7nJ3VjC9+P22FQcPXQlPvvwm+DrvE/s3BbPPv9kzJX63rkzHmO37sbuL76ORYsXxCuvP2VDUqxq/MtjLOfOXo7v/+CNmDfiPkpdPvt4f3z60Vfxkow5HsBEb7/acyx2f3YwNm16KB59TLzJGF8gg5V63Z3CsLyjvj5Pxvfd2PvlNyp/Vvzwxy/L8F0ds+eOiWcNuBIbt5Oz3nKykSRfxgq+lD0/To6q/p8fih07Ho5NW9elIX754vV47dUX84u/tO0H732pvn8r3nr7pdyZrgUvx3JOj16JTz46FJ98eCBOHjsrg3yhDOIV8fAjG2PD5nV5/n/yHq9c5VzwvDi470xcvzIWT2lxsWnLspwUWFycGD0Rf/qPf5QPvPJQNPTp55fPjcV//OtfxMJF82VY74x58+dKn4fiZn5HZX6ee+UIzc9+sjsfcN2ybXO88tbj8cTTWkTw2koZRHfG78dHH+zJj+BdvnwhFs5fEI8+uk19bHYcOXQ89nz5VWx/ZJPybBPtO9lPWADQLiyUrl6+GZ98vCee2ilD+tUntHiQ3mv+3PvlwTh3/qIM8u/Gl7v3xqWLV+Pt770cS5Zw95WHjyW/ybvxk797X4uzW7Fq1Yr47js7lR4yJtQQquTVS3fivZ9zN2Ku6r4ynnx6ncrlzkDpODvls+JXv/hMhmrEO7/3aqzfKONNejo+PqEFl2SucWihDMkL566qPc/KsL+qfPOV714skNwefnS1dG1c8mJHEeNxUrpyP8/3L1+5TAvVW7Fvz/E4fuSiFjB31I5X4tL5sTh5/HL85t3d8eWnh+PiOT7Itjmef2WrdIg7ATKC1PfhYYr5TIYExhB6e3fS55m5pg/zUOuNm7dsQMtwxrjmzVNcc/uf7g4d0ojja7i8sICdV94SxMexbIxfzyMx0IUGcx27wTeUDj3ezHbr9q0sD8Mn+RIO4TLocTzUCX/47OTzakvGmRq/cGXoMCexA8+X9XkzGy8mwVjHcFq7do3acvHgmA1pNu595AaHscV8zHgOPebOmj8Z03xUxNcGFrdjmZd85gdtwKiyTiQW6iO/+E2M9AuMl1jqR1xhoHJCAHnwYH63YdfmUmgZszlD8VD9nulTrU8CpWY6wLiNXLku3n8XdNQNHvsZJ53H3vT8pNOeOOQ8KDd/K4/xACyIJMF4rkTmYFJclvk3uC0KihccesFdGspE/rUwB/2mdIqxAmOcXW82ZFhMkg/Dn3bNeVZ/0LEx7TkTX2iyH/zAbi4eyKdr9As9BQ9n/XAZlA0tjHxqThVIK1x/bK17uBdAl9A/ygGHcoDcqVeFOM4ETYRDn4ax/CgsdPTHJks+Q6k/dJgy65x/0kp65h1ZFI8APFiOlmXm0R99s9KxgYnPa+4AZEgAoQLCXPb9ATgiFbPii4GslRzxDKcAYdJhzPQcX9cVBjJfCwN9/ArXNfDgMH4Xn6/YUifkNaAIFuhSrXhA0k7fQnXYmPzmLad2TX1oXBSHxrbSNFz59fAV4RK2ZTMTWn2UhNHrUlm08BnuWzKml2XjF1QZQCdzQ6VRn35J4iB/UXpwbt66Kf60CpXhSw/jTDIiIFe1GflzgSIFT7IpE8dDw2VBEz+xJQvv6LCD7NW3+XP9hdMGhj7023rAN/STtjqvYoi7oYmHiZcOnIwkHXOMP51s8ScQDYfEQ/JK1mrHWTkBsrKm08JntRXJlN/nl3C5NHZbGlUwLp0th+rBIMaEVbrRp9e8hI6OCPUTEqZf0+ZMrv1bygA+wW9lb5B41B8vGYafTGl5Z2UfARgQKw55ZF4kTbaUN4DeSKrqT4VjPHa0nG5sWjBk5N6KBfNXxrs/2yOUWfHm93bG8HzOSCYHmeMeAwqgy1w0Sl95gOvWjfvxs//8ZVy6cD3efufleHIXX+e1VvOqR45WnD0rw/D3Xool7L4rhToeP3omvtp7NN787qv5lplZszUOTc6OD3/zZRw6cCK+9/Y7sUyG51d7eE3o3twFfPX1F2PtQzKUw8YMO4ascU6fPhNzZTxcuTgWv/zlF1oYLIh/8s++FytWUQHOgMM35cK7B93xsXtx5tTt2Pv5xfjFz76MDz44EHv2HJW+LYiVK1bF/r2H0hh+53uvx8o1C3Kh9OmH+2L0xBktWF6PkUVasAyx2zWUdz9++ncfxsH9p2Le3JF4/KktWuzsiod3rIvV6xfH/MXShdmalGJC/K/OBSKLrQ/f2xfr1q+OrdtXSZZaKMm43PPFofj9H78dGzb5eQNYn7ozOw59dTp+8refaDxbEH/wx9+J+SO8K9p6e/nyJW+gDA3HP/x0T+zbfSoXfy+99qh40AJomHZXa0/ej/ff/0IG7c3gM/1Ll47EY48/nO11/NgJGcynY+fTT8b2HRs0oPpW+R2NGyOLF0lwd2VY3oq/+w8/y/O933nrBS2spiTboTj09Yl8I8+zzz+dz2R88dnuWLNmbWzbviYNbFVEQ9Wc+MVPP4sDe87kB802bV6tMWNSxvp8T9aaAz/X4unyhYlYvmJhvPXOE8o3nnrL10XZpQaPh8Fv3ZgS3zti2QomYxbGPO/AGd3l8bO//3Xs04Lz5Ilz+ZD/I49ukR4sgYVYvYYjTZwZlmGuSZc3ufEGM+5gTt2dED+hhfCyWLFsXVy5dDsunL2WdwbOnLoUFy9czD69csWSePa5J2LTw6tjYvK8jGyMb8lpcjwN9XwORsZCzal5dj/1Tz2J/ijnsYG3jczNsYI5Cp88bNDQx8v4Gcnd8fn5Nfv5GmP5eCHjIWkYfja2FyYN5tCFCxelEc4iKPOO+I018ALtwidvGuiLfJwmrxXPGWXo48gH3TLceT85O7T56kLuqmuAyA0VLUKWLV+eBhF1w9lA7saofhiouJnXiKsAnhn34IF5FtR0OV+AyLgnv2UqWhkn8KXxnJcyiAN8RIm2rx104xpy46PhTs/XlQMohUnUOPqrsoEyXGmrmg9IH2TnugUJuxwnTiujF19QcSwyadO+nI1r2RBSitO5UoGkJ5tZeLfYA5zDOGXDVFqOBzLqqRPG/2CeFbFz587mAoDFYN1lJz3fkiSf+oOXfV3p8IaftNAZ4WV8FuhnXgjT/rRT8YCOkZfxAD/pqq2IR0dNQLxqPKXOfZ1EjwHnZwdedUc2Kg/qXLNBpszJK4sCPwjutwbZoBffylv1UYYsh7zoqNPEi8Lg2NYyZHuoHvDOGJFxcikf0QAfHOgB044A9Z2BMB0hWc/rjG3ps/MNBsaBT8J0ymSWy4YPUChA3iqccMUDXblduB8HzIyvCgP2G8+tbNKrgRmoBmXnr4Fs5HU+KznKN+BZjtB0o0/Ko0aENp0PuoO05hSRzvF0FneEDqpMgTJkcWTRH52udtNpbPKRFZWt1Wu/TGBQfq8I4rI9kiEppZToyrVr4pmvALO7ORy3b9yOa1duxNit+znxnT97Pc6duR6TsgfnLZCSYWzlbi6d1fWxM91UWNFF4VkE1HlBJVAdsjS+k4lB/j5UnPuF8bI0xXHNTj1vF0KB85gSNBVPtzIp54enypNAHMhGakDYOOxoMakxAVjOGLROn5alwYA2vq47p2vFwT80cqdOk3b/jRuGji5+yqkuGlBGB5SHczxyZgdu5tEi6CdvhB2lnI7vQDED0tTTRoLr5POkhNFnfFwBO9s5dBJFuxMJOYUJDMq+xwBTfKnNZexPiueLWgBcuXxHRvmlePHVnTJa2bWlP4CF3FKCystgRiFci8794fjgvQNx+OuzseOxrfGddx7L11Dy8StpsxZwt+L99z7NIyGPP7Ux6cHp2TOX4+MPd8eLLz0fa9YhK6hxtOSQjOBDsXThqjh29Hjs33cwVq9eFa+/8VJs2ro65szT5CF9nrojQ/DOpAboeXH0yAn1lXkxb85I/Id//4t8b/uf/qO3NKmr3tQhz66bZz4GePvmWHzx8ZH45U/2xcEDx2WwL5VhuCFfT7l1y/bYumlLXLt6LY5+cziefPKReOa5h1XlCRn3J+LYkbPxzvdfj1VrFonuVN6+5aNl7/9qXzz5xHPx4svPx5M7N8rIVxvJ6KbCudkgw5wvAYvz3BGddX9O/Pwnn0qew/Hsi4/FnLmz47139+TZ/+9+77XYsn21JkXL6oIM0Hf//ov4/MMT2XZ//I/fiGWrZNBJYp4u7+VCeWj2XBmqN+Kzj85oQT4WL7z0SLz82iN5lwI53OOc7qFzWuz5DUY7HtsSjz2+RWPOlBZpR+Pc2fPx2uvPSxYyljWm0M5M4ry9aOGCeeovEf/wn34TE2ND8cMffTfmLkAvhuKzTw7ExfPXJavHYsWaZcK/k4unBXMWxuYtD6kPj8eFC3zI60R88Ouv1AYL87mFWbMxuKfUjjfTeGZDZezWpBYpd+OpnZvj3tAVjd/skN+KWzdvyMjkNaY3Y3zidqxYuVg1n1A+rn2+nPGN8eeJJx+O7Y9syDtR6zdqETVnTGPkZAzPvS/Zz848moLz9rzfhjZLYW7hs5iYlQ+9L185X4ug9WrLzfH0M9vTf+6lHfH405tixdq5sX7zwli2ck5uIPBsCK9s5jWRNshtPDNm1dEWDOeZBnWOa1pxYLTgGC8wrsqYHxjduLnD0nWMijrb7l1C0rnmnek2gLzTyljJg5AsqsGjjsgI/sAjrmhg1OAIo68+6ucxA5fxAONuw8lxRT7jFzrCpgdzIbiFr+REd7ijU2Nhh9fGpxwL0Ttw0lOfuaux6XzyXbupCfgaBxI9w/K5bOkZVbhK8NwIGmVSHlfeoWceH8xd0/KbBnwVz126fSBDTV59HsiD/YFe0qbQB/p5C5gzfbzXaX3ZlN/JL72kz3zDnaCiDx6uk2WbgzNHQaUbkEm6zKtr5jPFF85MXqgPd4lSHTQ/UQbHcM6cPp13pEjLcoWP3qLL5AFyVhDdfOBVNh/9Io1/6ST0qQ8Oe5C7UeTj2vOYKQDE03bkY4OwdBrH8SA4rYU2aUW7nxcc5oPsB0rvG+XQoQ/x0C/0806FeMJIpz9i6BM2nvMDxAGUR9/M45iiC3C2n74CkE4488rBE+XBVLUj/ux/+6//ZS4AKlPfL+ga2w3n5pbTRTVi+c5LQ9ciwEA8lenTnlkO19DB77vptA0VnpnWNSTsWYERBLdMvYPl9M6Y7/JPyyu66fLP+JUHRxqCRxkYSPt1Az/5Er1BnK5bUD7lcFFp/Fq2BTVwsCtZPDf0pFN8zIQqZ5CeRNsKUdfsZt6SITJHRsxszdy7Pzsa//EvP4vPPxqNTz48nG7vFyfzQz17vvw6HpNRxUeAqAuGQHbkHEgUBc+iTxHse9PhbotnjiHkWb8ctMB0zfr8ms/umjBxuXjJAUKBlkx8PYhUyjvI26tvZaA0jCKXKmi4hQPP+HRGzsTSgTkX2rWh+QaPtmrZBzAoW5A8N3p9XNqP279lqFcefC+SXYdyBQ7bVfnV/lyjyxjqnV4UHnm68s0TqeYLYWQcvv4G8S0//QS61Ke/ACjnXlA0FKeBLfNxxkXl5ptjaDz9G5NbnwrflWF3Z05cODsWez8bjfnzRuK1154SngbDO9ydY0dEbaExbHLsbr5ZZ2L8jgb1YU0UnIe+Fr/4+aexYf2q+NP/6o2YM39S/LArzlcqp+Lvf/IbDZjz43s/eFH67MH11o078et3P40dT2yPh7evF7saFIV/Vsbrb9/bJx2aGyML58ngejJee3NXbHp4ecyW8eY6UpdZaru7cfz4aOz76kCsXL4mVq9cp/5wOF8n+ft/8J14aJP4A1sirCNuPITLDvsnH3ydi2nO1r/9g5di2yOb4tKVm8IYkuG4LY4c+zpGR4/Fq689Ey+9zC70VBw6fCSPt+x6+rHYsJmHS9mRYqF/N8ZucjeBozK348g3R2LP7v1aEI1qEot8oBTDkx54V7JkcsQQvH59LN+M8+SzT8fI0sXx/q8/jXOnL8Wbb78UWx5erTIla40De3fvi4taANydGInxO7fjx3/2WqzdsIiZpsnDk9qli9ckt4Vx+uSYFk7nFZ4T//iffE9y4xZ25Ks0D341GsePXFa3n5cPN2/eslxj5LgM+H2Sx0Q89wLHttAR0dTExdEVjHIeep11b2785he7NclfjTfffDVGFmNIj8XRo6c1Fn2V39OYP18LrVl8YftWXL98K49Pff7xwbhy5YbGnIXqE8tyR3Trw+vitbefiKXLZ8fCRbNz93XRQo6KLIiNm9fG4zK2l60kbb7ycMxkUd5VWLRwcSyRrJYsWZBpixbPyzdWmfZiGYkLYsmyuXlXYM7c21qkYaSTzps35seSxXOkV3Ni8ZJ5ouXddIyT+fPn5vMJ87QImzeXYy4yvOdpApfsuHPCsyfzFqhPahFxT7p69cpF0ZQxP1/GheRcO3dlcJQx3R8LM11xfZdjhwwowgB9nHEUY64MmkEf1183J+JDg7xVRg83cXQtl51AMCVlZHe2vwAAL/3sIyCiT87S0TE4rDj99U1KxiNowzcLgKTd8rJp8SAY0E4SLrNdJEDTOMiEOeDqYG4pvp3PcwsLgYpKH+4cSFoG9ZZkp+LzN8dr3i7EV7ahXfhFJ4vRz7S26NE2vpyiMq1XNpt5zLcTmmvyg4WiAVT6NFotf5XPNXSLXouV49p0AMqoTc40dFt8AeTTKTygnb+OKyg+iEy9aVDx+BWmvamTJhSN6eCKomjz/ZsLFy4ozvYM7YUOIDsc+Wxg38vTDRyBBDB+Setk73LIk20uR93gjO8KlCGfi2loKB+2HvHQIn//laIAtCnDPLCTX/0OvWBB4iNDGPYY7vRhwjgWxFnHJGUeyQ+dXAgonHc9VAY0azFP2Uk7+bWt64eAW7+Tn3WRn/1XNkfxDJ+Jc/rwF9VeGVFCAgYNKr8qClTY/MJ4p1jQABKnxVda5ZtJD5iJh6vr8ou/ft5KA5yP8jF0vWrktgkDE5NMvp2mKQ8UhK38GLUqm+uWFyA+haeo3LFQdB3RgS5p7B5x1INbmsNaiVbd2c3M27IIuPFqPt04SZQ4/ojPwm14eFCblTseKPvmzZtTOeHN5IWcvDgfNOClyslBgGBLY+u2ZIathpF+8uTZuH1jOM+hHtg7GrPvztdEtkjccSt0bu40PfUkE+ic2P7YEk12rMYx8Ohc0G8FUJB4dn29M80bhjZuZCfW/ORg3at7y5W8FU5GNk/kUg5gsSomlkF0dHQ0H7ZkICoAK9+ZywCtcNZXoZQpEYLcWabcLMPpuFxxq1NDd+XKVTnBu/2Nj1FXckvKLb/jjJcxFJX00QzfXtMwkW9Dunz5cmzbtk3tBj052ob8rYmAJC8gX/LdUhwmHR1yG1IX3miDXqxdu7bpRauvwPqH0Vh5NRAoyBVxVSbgOkDXaejQVU2EyHr1qlVKJ1/jmzI43w6y5DYunb98AZ0Ylv5P5gN6lEGfY0K6fYud1FtKU5vfH47To1dlmN3J+BEZpwtGGABl+Mi4uXuXM5zw7Ielbt6+FUtXjsQf/5mM/aHh+Iv/5RfKOxX/7L/7cSxeTg3Es7xbNyfir/7i58EXf3//D96OLduXUasshy+zLlq0VEbojhgatm7evHY7/vJ/+WUsX7Emnty5NZ58eovq7O8eIJh7d4dy4cC58tEToxoz7qhPLI1Htm/NtxZ98tHncfHS1XjltV3x9DObNWlMSEBNhvrjtabv/sMnMW94STzx9PZ8gHbW8ETwBs3PPjsRFy9MSc/WxPlzl2TkHo/f04Jl+/ZVabB/c3g0zp4+G9u0WNm6db3alV0mXtXGBDAs3mij2XHz6p0Y48Nn6sNnZcxfujgWFy6djB/98cuxfOXiHI9yt3H5kjh96lr8zV9+HO/84Pfiw48+inmi88Pfe1V4c3JHjzsQPLy5RMbtqdGzsefzI/EjyXF1fhxNkw8N2nSJTY7jxy4oz904sP+U2mVpnD59Kr7z1pNa5KyPS5evaSFxOO5Nsos8FLue2aG2guexOHXytNr9Xjy0frWMXBY1moByDPHtc86235TcD+47nUdzXnr5yVi/UYtxGcYYvNevjUlmF/Jh4BHpDWs/7jwP3RuOY4dPaswZj0UyyjdsXZFHAbilroLFOQbpbdG/I8PRu69ZJbU1PdXWmvu3+xDX7j9cu28oLJxc2Kqts8+Ib3bqLly8mJsGPtuteBFPVWrGomkA1a8B6FtjJNkWD13uILl/Td65G8eOHY9169aqvhjTcAuP4DGZK4vwqs905QiSnMsAmL6so2TxbvG5c+fSGF2gBQtjc/ZxpecYJa5o+OK2T7vqYFllUPjqv5oTMLrQO3ZneSVmboip7cxrIgpEGxlzLQJFO+llyGWUTFJKWZYfMOYB0C1bt2b75pifkBUUjSTZyhEkwRbfrqtW4MFGjals1Jw5cybHUxbOfb7IxQPwALjEIKU8wgEMCgBaCaUnAu58Xb92PU6dOhU7duxIuXTQjdP5xV6om8AgvvwEJcNTGc8YfRiU9RrTdevWpWGYfMMrzAqgkY4LaPBTvAqyPpQzjb4zE59jzdmzsWaN+q8Ws43sAMiDbZRloDtFxyQzXDwkTziQ8NKZl4xWwzAP8UwJdsSQ8vCwLlj040MHD8TXXx/M/sYxGHjjTD075uSjLZExiwbeQugHef1yC3grA5h5k74AwB/trsKFN5Z1IZ0ykGfKYNLPrxCHI08Z0pQLH0WLa/glHR6YT7lLwWYH8am/cl5YZ7bcuYcuZVEv6OC82Gg4CuM4Bs0zAtSVPCxMuIvFXVFaD90jngUKdAEWOGl0SL48KwFt8uOmLQCqYBipa6AaEFc4MwHmKDgH2oZXMJMe0I/DIThcXQP98gj36VZcH7p8oqckLlECXiPGLSEfp3EHyltiLbt38AA3QoHDrLpEiLDo8kc8vPKKJZRryZL2USZhY+R5cAfdPPeh41FpjSydzgrAoE2ee9mxcZs3bxms+ITducxnwDCHbtIu+oOfZrgrfDcnr1nxxaej8dtff50P26Gvb3/3pXjlO4+I9ztSHBSf2//cSsKh7MhKfJVQkYcgeZdiIQvqg2HBwoXBqDoILo3QHo/JpynkX39AQHb58Kj4QhYcLUBRL128EqtWr0xZFOS5OphQLsuHcpBfpyc+gW5wW7gDUxcWQ2fOnM7bs+xc5e3GnMDJ2w3QHb/w1E26XXzTGw3+uThUGDl0iyFhoG+FTxl4OMVVOQXTr40JXu3GXNNEyzunBwO+gDwOW3+4RiLIiDAiHqi5oL62WQDP586zszs7Vi5fmnqM/vp8YeGJjlTpq317492fHZRwF2S/mjPs14wxQfA8CbsWGzZsarfV58bhb07IiDsTP/zhd2Ugo0/s4PPwPO9MZkffDzRxDGbRkoWxdNlSlX0zfvofP4qjh8/FH/3Zm7H5EVmU2QXQEHTufowe5yHK2zKcN8ig4Wzk/fjowz1KXRjPPLszdee0DIeLF67IgD0jA/Na/Nf/zZ/JQFZZQ1PqCywkbmkReEZG/6m8G7Rq1epYsWJVGkl374/H4iUj8cuffSrjeyyefenxeOaFzRpEGWwlH/qqeEd2h/adjxPfXI23v/98zFpwS2WntKQHEX/9lx+ojovF/FDMn6tF9fa18cROHr6djK92n5CRfCmefGpTbN3GLqEaSeI+e+py/OynH8SqlcvihZefyfP4TCheRPKg7Fh8+KujWjwcj1ff3hpbdizX5IJ4ZuWHxc6dvRXv/WK/+uJGGX3n4/kXnpbxP6R2OKU21KSnhfTylQs1WU7lXZfrV2/Fuoe483An68MHxXK3aq7aVjQ//vCI8t6IrQ8/FJs2b47DX38TR745luPrU0/tFD/X8tWXW7etjcVL1T5TvN+/XpGoNpfzcRj0qPoCi8nxOHHsXBz86mQ89+wLsXGzjPU5mmzbOA0Oru46+loUlD/HHYw5oeb4mSnCkHzQeXZ2ebCVvoLOlWEGjTKeq/8Ag5Disg/iBC5H/NMX1N7sxnEeGX2Hdo09poUBMB2y/zVa4ILXxSkPbx7ibo/0iVcpYzCif4NjHUJJ3loH5tWBWQ6RjqJGGRy8z1ztkgjZzz0G8HaVkydPxkMPrc9NnmQ7BwbJQblpI0h6DurGEzt4lpfga5lKCjLesQDwu/QHhqJoQ5o8tZnChWpvCpkgzlqbSLwpZ6fCv+KzvjbgLmrBxce0MPD4ZoKhjcWNfrlq0yauLKeCXKTOiAa4HAM5ffp0vs/fm0Ct7QU575Oz0U/p9Moo3IEPbSqtWgIYZzduXNeC/0w8+uijaVhWPnh3XpFvus2DoEUrrxvt6dClY3Mx53J3ZN369WkIQ7DL4Z1n0LMM/SN/cqsWCilCF4QJZlk9/oEpjesnTpzIzTfuaCWdxlfxl9kaT75uPEiPkqagcAuvrhlrmDPzHffqA3VXA9tnjhR0fi6aWBjf0XhzOA4c2J+6Tf60NbXIIu/0PujXhBL2MwNtt1vXtAFGOfmLRtpXymOjuqNBPsqiX4CHS57FY9m7XEOHMHFsDpA979YpjjatBUW2ha6zPF1Dp3hL18oFD0D/qiygeACXPgGQhk2Qs6LkwDgHffBM24sNrhmrWQwQD88s2meNHvz0PgSpSFW8wiAVEM4OOgMPIB5XFSl4EB2AOPBnAnikQWNmHqDiqlygj+cwaSozNVq8SeB0EvKkkdd4NA3hZx5hJ98opPhqJLOTCM8UBY1lklFUBEgD9M/HAZlHDuUGaJyWkr8dz9n1hAs/LJwsS2hiPNLItdNrQP74QiRjo5Pl6h+69x0kNn+5pk6eFO/Gni9G42c/2ReTE0Pi/3a+xeTFV7ZKMagrigzvDFTwhuJlQVmGB1T9tDb2YGeAb+QMzytWrJg22PluhYU3iJNLHYCEq+GSdD19AeAJ97IMDN4VXp0p6ypHdlq7uy3ciAlycGnEnQeezQO88+7uM2dP5RGBhfngctPd5JU6g1t1tY5nma0soGjBhYYJ6YUGDeHkWUV1NGThs6WJnvhZjHD6tCpc/OM7znqZcXIMUkxYGzQg10DSzwdWGTfJeUULEkfxJqdU8c0fwGLosgZd6C3VgjYXyEoaLAC0eEyQQTF1d0wikrxiONsbPcGYp57IAsMb+vDx+SfH4+tDF2P9Q0vitTcek3HAuUSR04xPH6L8GujgxAb1rLh941b857/5OB559JF45sUNKpZ+Sz3NA2Wy+Lhwnq9l84DjorzjwitGlyxaG+fPX5ARfCnmzhuWkbYi5s2dH0cOHUudwsiCDsYtk9rmLRvzdZQjSzmfzevhZuUdjMtXLuXRgE8/PhBbtBD3O+Y5S8ktXnaHNJCKHV6HePHMZHz+4dfx+lsvxuIVQzF5b1xjz6yYmlwUf/kXv5SRPSXDea0WJttjYvJq8nxy9GKcP3Ndk+tqLWJWZB/EaLh/705M3A4Z+IfiwtmrMspVZf0N8/VJyZg3vLBLtnjhonjk4Udj0Yr7seXRZXnEJM+9Ds+Tbs+Nbw5eUBnnNJleizlzh2LLtjXxyPYtWmAtEs27MtClX1qEsKPOcUDamDbjrkNOGHzoSzp9+vSN+Pk/fBbbH9kar76xQ/m0mNff3SlNpnfuxeHDR+hs+QEuvug8pMVVfvSN5zlQHVy2rgBdVbj0G32+cPFyHrHKxQJ85ViUnST5cT/IzPwk2ICrfkq8HbQZVpi4eW4I/Vwv4wi95jsDBvJJQ5XPfcfXpiOKqWTToY66AfTri5fO585hnUsHnN+0ZkLRBMdlco0j7LGfH3byTo7yvQDflWR3uA+5WdX6Cn206Er8ptbqAOS4xALAA3caCseOHctNiXxOpPFS47rIDXjL/li0QBCtvlyc1w9LIj/kzE46suataugrTOZGAvlKxi1vjv0tbJDf+EDOPPtBmDsMzLP07VVabPGAstvN+tOG58ZHi6PoRrf8mgeA+ywuBKTRlmfPntP4sWBaWwKeC+G98sIjxNulIMtrZZBENXMMVBy88/2hE8dPaNG/3QujhpscZV6RQ/CZd6ZMDFVG0qShG2AnsNF0SwsAFox8i8P8C98omRdHQfgDnW/pBTm2ynczOXeWpzKOHjka69etk84smKZzho63Pp9JQbxWnEHXlIJeNiB9QE9jxpRkgJ5iS1CTuRqLaAPa6eRJjiV/kWMGG0fcHYBvFgDZTpBQWeCiX4xh+LjiA/mQjh2BTzx4nMVP/iSAyks5jEksAJADceSHDjhVrypnQotg2pVjQ54L3Y8A8rHwQCbM20DxVTYN1OAJuuY30RKqTPBw9Dd85En5LMCr3axnXnAwlhe9qbZwAlgI3JFdNevInt/e57YETGWFmqtMQIWrMgBx5UijsGIO6OctnAfBg+LBL7/S+3j9+MLt4+XA10YGeMYYI95nCKlnJpkOdRJq0cT16Rdk8yiKDoARgbt580bSZ6CmEYqXAa0WZvCpNGAm7aSuWZ7FCknsqGTH1uqVBYBpg0c+K0byqUt80onE0B+UDR3hGRee2ekbir/5y49i9PgZTdaPxSOPrZXjE/xMKMiLtmq8yq+Vdl7KAf16wLfLsm6wE4EC1wNPBc4iPMmMUkpHyGP6Hc37OcDYWYCskifVhjwEtnjGbdQCGS05CHTtVj6ydwigHNWxHdWhA5w9eyZ3f/xNBNPIgpOv4j1/BvySXgsD40MTWdAGd7MdOKYDPRYXXb9wXgYUfOiRv883YeK7/uRJthaTDCK+JbtOA2DrswJwTIuw6ba71wmk53Ku0vLtMmojqT+i5jgUPDMOpOHReMYlb20BgJ7aUKSutCkDpgdB5IDOZF3vY0hPxJVLU3Hu3HUNSndjy9ZVMZxv75GuB4O0dTd5l0x8zIz2piwNuKLBrgWcDykfMuHrr+DlERnhXb50LRf2DHrU4dKF8bhy+bZw/KXIhYvFl4xcdr2vXeY1jqNZf95gwsO/CxYqvEhLmXniCtVCfvoZvz2eOrdsxRLxy84Xi2MWDj7HCXBUx7yLnzvD8dF7+3M3n+cLOHM+qWqww71+w9p47PFH8rWl9+5zHHFMgblx+OuTMsrXDx5S5kEIDE3WXOliQVy/wqsrb8ep06Ma5G/lZMFu3Oq1y2Llak00asZ7szRpiLeJcfrgjViydImMaE0yktXEON+jmMi3tXDW3N2SRpdj15mmVUk8yEzd+UFHUl/UsBckz08+OiCZDcUrrz4Vy5ZLGuJB81u2C23Aggn+4Zm7FKlQyFGyKkDmLsBOTa98bKJMaKF1NVavWqk29BiK/oBl8IQMJImWkjrZgDxZD/SHqrU8bKJgPGKUgmM3vR/26UwHj6Hmm/JaGZLVlBZG58+fS92ts91F33XuaDquu059SZo4x7MAUO6kD+29e/fEpk2bBmNHY0FAGaqg6lZ89QEpFX1owTP8MpYTT/9hNxe6ZewOxoga9+GpxeU1k4wAdUm/0bdjbPJYhUFy/Pjx2Lp1q8ZSj9GFV+UDfb9oFfgObJXlHVLo5yJRYxN3W1h0lUzSoYeNVtKGZsqpowtQqjAyDdqgAtwB4C4wY163AICBknvL0+gXXXzoOS6jcn5jU4IxMnVRvHN0BAOao6C8acmLiqYTRV/XiNk8tXo0+pUGMmHPAy6QsRZD+NKli7FyBXeEGaes3wwnBdCr+SMXAMLJMh4I5Hf9REbj0d3ccGIjhGdhcpyaARVXNDMvPp1cwTLO++mEO50qnxHFD9Dmpq2u51En0cAGOH78WHylvkGfBnLDQInstHNMh3pxxPvOBDv50vzs68jJ4wFzBP6UbJQCxlPsX+4k0PaUDQ7HdvKOmOgTPyWanPhAjvmxO0GlMQeST8LKMYE47BTiKYs8sJI79EqjzOKJMHmmNFlw96DioEH7Fp6vu4VJ4WHP0mS8pjoXGALbSF7olKwBbCGAPnR7fCyvZv2v/8//+/0nn3wyOwAZM4McPg7IxmoO6KclvuIZBAinQBoewDVQeDNp9OMK+jRm+kDlA6/CAD6OHUR2LgnDF7sH1K3uAACD8iWWQbjRKTA9AjSeaGYnlLAbXQxewEcdPHnhABoIZGfv6FYZXZl5pTB8mQcaLs/AidfBG3UapXJZjoKUlmFf9miKhwyrhpqgeeDvm0OXZXRcyI8PvfDS5pi/wDuZec5RMku6CjOJFQ38JE9ygyzPJWc9cZSTz1poIqhJsQNoSs4KWYYmljIS1DWFoKSebIWnP4YEbl1fvXI9Vq5iN72TcydLTeaNbvHiePLTXjVhNnefwZkjQJNx8uRoHlnigSFoA5mf0UmotWNS5eFMq+FloGh70LeBcD4HHCaVyi9E5RFdnML9+hddHO2PAzDUicMwnBRd5MvZ5hUa8OdpkIIseTu9ZlLjXL0GAo5yqQwMOc4EYnAzSGSeNNocBy4D5rmzFyJfGagJnLfeUC/esz9/Pm8bMO+8FQHd15Ccgxo7lhqnNIgykHFenYfBuW3KjrLqIPo3b95Jw3TFsiVpHJAfY516wTd9kAGeAQ1eaQd2dbibQrV4s9C9+1Mqm1vcHhzRCeTLO7wxHEYWLsg3mNy5w5sdmBhmp8HNrnoekUvN43ibBuFs59o5Ukh1986aDTEfabiuifVqbNy0QQxY51iUpCccRXpQV9o9jDKlxdT8uCiD+eMPvtCEETK458RTz26LjVtWC9u7TcibV2ouWMCDmH4ILN8VLwyGaBoDnWPxThnerURO6VleokE/KcNAWPqT3DUxXLt2WYYSmwZksDFCGnynnmhhZL3NzMptnQdEMeuZi1hV59KlW/lKT45ErVu3SmPRnFi1an7yzCJOmMkH+Qb0lB+XReS1fYC4MsCRAyK/fXsiz/hv2MgRBi/uUtZZOTvzC13TtxzdpwkT7/LEEU2ha9I5RsBkSf8uvtxPLDFCgGkUow5PH5ua8AXgQpNnh5hIu7sL5vtbCwDhd1eG6eVxTR8w0D/3f3Ug1j+0Xu24vLVjl4fWJmflJ74PaWzAh8J5zK/tpKMDjCksADCka16BIul4xdJQjmeNbjPeGAsoq8qzHFkA2EipBQA73SyMk9fmAMr/Fq+tDYHERc6UhzyyPLcB8mYBAM88A0bZHEvFL7q4ogVkvfrlkUYy5LN+rg8yOXnylMZpvpDNa3FBhpblnhkKcoyAlOtV9ck8cr9rAcARIDby+gsAIOunoLMTT707fSFEfFdO5evaAv6RDXeasXFKD5Nv0S88RWa8KZgWVIs2vnnweJAU9AP9c2fP5nOOS5f5iFTxAVSQuOoz1g2Vq0GkyqxygKJh3hRBQQLycxSO5zXZAFVELgAgl3ycOxefffxRjv0UDI0Mw7vCyLZkwBzDcRvPVZC6m/3V4W4nnfBdFg9iwfOSP2aXx50U57qo/PZabw1QKTeXh6zvx7BsTegk/40XaGDsw9+k5jrS5svGgAfSKYc48MjDq+rRn7JBoM08XkZ9xZO3yiFvzt+K97zuI04cA2JjhjKK/+RLY0nZ+Ddu+2jUrP/P/+P/pvyz4qmnnoxly5clgnJlowkzhesiOqWDQBEuhnAWiBvzQVBpRQMgX0HF9Zkuv192uT4ULiAs/bozIRhWkxgL9XaTwvU5U3XYxJdrJKus1tIt1X9KMF01ar02EaOp30AAAzGQt/d6ZZZfdXBZ+MSZZxqODgBNFhdArbJhioEjr8lTsXnJBE+dHJtGhHD4audXX41qEXA3HtqwUUp5M9asXSC+2clj0nWWxmH+udbUgw5EuD8hylcbJd9qPwY98o3dHkujjWciagFWVC1nU+poV5pA4ZSHHONsjv1Co+Oy4r9y+WqsW78u6108WHbkc4vTgQAG3ixWkSh5HjVRnhyUScrkWbkTy7lVBueiSeHIkkln7lwb337QGFrutBiveY5dQFtBL1fi0jkWFciM25i0Xz20DB5GLhM6D0q6DT0A4YPrDk3FjY/u8uGaNOTFAJMddHnFKHqRXwEUX8gA3NIRaEOm+hFpuXOmwZ3FCXUbloHPhJttjZGoSZfdpNlD1IPjUUNxYN8x6fmtfKNLvqVEcobPNN7UzvAGvwx0KV/KGzSp9RCueQXjZRnT69auS96YvGez+FAY3rkmPo+M5AIUHMuXcAofR8OkZx1AN2g/XnfofqIyZ2HsMwGDqrwKIDf4zGv9kj6E0S7nBzAp3yn8wRfvb7906Ups3vSQ5GheoAVd6OFnlP6oMvnhlQXrnFkaQ++zWJHO3Gey8tgAsNPE+XHePIPDmIYv6sOizP1EvKUckafq09oRsJ6CAU67O9TweRj72vUrsWY130lQm+T2LnWjhvBOXlo8CfGrNMUjVwEbJykH6Sffbfjtbz6PpZoT+ELx1avXY/HCubF8BXcd4LnlbXIk30xInagyH5DOsMHbjUZPnIzNmzdpjGYzQrUmj3TNfZtyin/rawfGwRncFmRiwXzl8uVsR+6YMDGaHxCMn+UM6FWay+voulxcpkn3uSvFAp+4tWtXt3Twip5c6i25DdByumHAs+Jod3QaYGw5duykDK6R/KYA/Y18hU8Xn0mT60ZtEOfSpXdtAYBOY1BwTGf58hV5BKhod1C5TLFoEq6xQgXwn2OLjy5x7TsAPF/ASys4qkZ64mQe08iwIDnWv/P24tJxDe2qc2fk0sc910IbXEA4FRRMq0+bDwbQ0qBNJugzzo6OntSctbjdua78lpvHn0ZX5MhDkHnW/Z2wIkjO+pDNckXmGIA8wMymmO2PARvG11+7NE35rve3wfHWx7pmXGODk2PIOcYPxorGe6PFXJttQuEKwx8bmVUWPBAkCzRxfF2XB2Oxn1ZIZ5Yu401Jpt+XM+VwDS18hym7yS5/Z+apOsKP4ymT0Yw59AqnNtQ2PANAPvrFVS3oP/vk49xMyjldOoD9wTzIHEd+7FfmUa794C3lmkfkDw56z3gAoFsT49wxNv/4yGqO9ABcv75X87LwwMXu4+UJ+UpfiQI9ZKGhzPxnWfDLGOk7C5Klyiatdv/ROaDaCuMfOmyiwXc+g6k8lFe4xXf1WWwRJIjkGDu4ewD/8ItGIS/oY5ckLV2zyUUc+Sc1hkFz1v/1//I/3mcSZXX9o9//QZ4PhMmqDEXQLNW45RfzXOOKQdL6UOkVj190gH56P+/M+LoGqhJ9nEozv/zauEKI7ATBWy0AANKUOwUvahmfcUqGFmGEjyECDhsT4HDLsPJjmBJXRh58EY+ffOE3esUnfFS44pVFvh3xAJ2aDk3HrnycyXW6eaOd4J00Oo0S4SLL50l4Pi+vNXGcP3tLC4DjsW3b5li7jjd4jMb6fCvHkBRGBp2UA1k4P3ybZwxGdnhTyaVEUEPKfL6einE0YmL8bn5DAAWbmOBNEzdi6/YNMTRnMpXfCkw9PRhwS5G3vyCnPJNGnJSZt6HQ0Ya1UGOARiYsJpi0uNPCgoLX9KXBJP6gS2dJmsJDBrQ1NBgE4J9r4pGHdcYTIm3CNflZxDGxkAeecG4b716wQGJXm4ej0ap86FU8FICTBgCTrX4xYKHBAo407qyZHoYuNGhod2qANPNmHQTA7YDGkF41GWK8X7lyNW/58tAXWVhwFA3fvXF+02xlwls66OBJDugdceTT3/VrkvMs9ZF7c+KXP/8sLpy7Ea+/9Vg8/pSMHNWreIQ+dQQotyD5F13KpAycb1O7DXkLFw925VsvGh3zamcd6eRQUNe526E29LXbl7GL/kcbFh40k680TDv63JIGZyZ9AzybJyZGJj2ODmLQoENA5mMggFajY55dj4pDNi43MfULz74i7fQpdhyXJs/VbgXsGGdryO/TxBVNwKMXEwxXhP0aV+4c1kP4/bYxj9ZtlZLO5PSTRqLHLiaJK1duxofv7046Tz/zqNr+bpwcPRNLli6U8djf7MB1PAGDek/jveJdT8J2fO/kTpyUPDZt2BDzF3j3znxC2/I1z9kTcmyfCV2ZrU7kU13QDdqQ4xfwXHSg0oXNZx+KXgekN1kqif4G7SEtHpevWCaeVUf6v9BMSv279Q/A9ejKqfrn/JDXxJp+LgCOnpIxukS0fRSv8tmXbvM7g8cqo+JduuqcTMGOjwhw52L1qrWxcFH37Zqi71ziC94GcYZp1yrCxWBEWa/YmKiHl3ldavfsEMj8m6Osd6NV/qAuDMx48knDh6cp9XNoY6D7eOIMftpiMYOKTx3KTakebUH2h6Qp2knfGycs5phL/bA4MgG709s+7S4MRgekIWNK5RscXiDwLZE7yTtn6HP3N2UupCRj2UETY5a/oj8THE/Gfqk2YLFvkAubnPAxkE2bZ8hbd4bK0E1e0Qnl5xo5sLFEBdK4FF+8MWaeHHf2sUPQSTZNU44NKIr8uCqXsH7TzeS48Cg7r+Epxx+n8dwEtkQe29Yc7yNA5hc57tu7J7/ZQb0xqJNPzYMF0HA7i5bqoQBBgY/MMA7UWAAuejkl3aX+2T7CJcx8l+OcrnPOyrI054iPPK6qa2wQFrvMK8xxKV/Fe3y0bVltSlrVG97hmWtoEOe70ZYUfQccaECL/PAEHnVgfq1NzWoL8Is2YLtLvKscFiOk8axa0uDkgPJlua+/8MyfY8jSgdmR2rRxUzJgw0HMJ1NdBfoOwIfBCld8H/pxfZzKRyUeFN+Pq3BfmDPBccrbeAfAx/hAgDgExG4F9UVIrHBZgfFQ3XUZbRi8NCYPCnKWDBxe9cnkytELhAZQVp1Fo1GgSz7ogsPqmUZit4g4DFw6WzU4nQrg2nFuHOhyDS2UpBQN+vhUkZ1k6GGYUpdJ8HU9pg7MEQjo3Lx5O67fHMsz2EePXJAiDcWKVYvi1u1rwhFv6mTj47dyh4wvcfKlRfJzy5J6Xr1yTfK4noPLtavCkTx4jSOvXzw7ejP2fXk2fvPLL+Kzjw7F6LGrcezY+Th3+mbs3308Dh44FuseWqZmqAHI9eraDvl5NVwdhoUIH+3gqMrwXL7KyAc++OANdypGsiNxZ4HPxPP6PeL44jBGlD8Z73d1s5ClI2MUEgcePtfQ42FQBkpe24p80QlwyEM8jjAPshHmtVvg8mAlOw0wz+DOkSEefIUG561ZKKZTPagT7QJQNvUbuFbfXHgq3HfEWz52xFU/rEEHPWBxQT3BzzTh5ASS+Yp+DdRdOUrmMuuAn/j0daHRRpcu3I7jRy7lR6cuX7oRzz73eDz74jYt5roFxkx/pmPR6DLxAQ9e6FE+g5MLaurpvllQ9ICk8zvoJ7Oi77x+2JrFG470Ph3SCySRFg9OozUAx1vWmipEm/4H3zY4HJ+0BzTRZV8npUav6PbHKeMZ2KlhPKpFZ4HzkafRExStQZ3kstYK4vt2vejnXRMviFgAdLrR0SDdMmv1zAVgk2MaUJo81F3Pnrwan364NzZsfCh27nokZg9PatLn2yG31B94nz23sC2DkgvQimmyhd+u7JJR7j7qP9lIYCdrMi7KmGZxODzX44Fr19FPWWZIUAUJij7gMPVx+wGM6ezWYTjy0Bs4xhswkOT6dCwjQ+FTp+Sh6QfjMH2QV+AuXsxdHNoXeTM3MNbBSZffeV1G0c/r1q5Ow/fYfunStRyTRkamG3TlD3YrW/6ak4AqC5xGlZ9BGmM7dxTnL+AByhojjGJtopzpfFa5gzj+Ms7xSkmZsGjmzkLNW2nI92RdvBUU/0D6A1TTt7xNG71mLKXPePwgn+nxx3/xV2DKpl31zDfzKaVw8enrzL/MI87VpVNGH1xuw8qgyx9g0zlZosnDuIQO8yjnxuuMPnFJvvUjIOvQoMounjvIUh1sPrJhrsl5SPNT5pVLnhSsDRjsBfCwWXCEsWnyGxyqCONFzn+aH5EzY0jNi5TBWEjb+k1e03ll7AD68cVfxsnhUyswCdd14qme9CDwaB3Kw2ZiEY8MctwQUNahQ4dAS53Hla4RJj3nPiEwRyM++i62Bbvx1W/AJczYwCKJ8rClkJnvZosV5at+RV4Anrv6U2+Oumq+TdfmtIaHTOChxmHKpRyg7FCuSUenvTjhrXg+3+8ymt7Cj65pS44zA9hHzuO5nnToQZcwaSzgOLJrXhkveKub5KU8hT/75Wd3/jmKkEIQ0jPPPJuVSaFSncYIRMzUg4G0ZFZAYQBxM/P0rx9Er/ICpPdpFVRcVbyPk6HEpWx3AOqHQjPpllJjEOLmyyjkC8EjUu7FSxbHyAIbmODSEWwM8sEYPyRU+VE8ABrVWXDkwdHhq4xFMlozXWF8ygOHDpfXKhPjFNxSBpSA9OK5aBHHWUIMYZe3KMtyfn9yPXFEf2TBYhkcwzLmrgRf5Fy3YZlweZ3gUKxatTx39JYsgVfXf9EieIM2dVqck9uypavkVmTanfF7cfHkZBzcey4fOHx4x9Z4/pWn4uVXd8Uzzz8ho2FVLF64UouB0/HCy4/H0mXwbWOawa/kjqGfTnWFV15JRxorU+QKbn2REsdt99xBXrEi01F6dJR62ODQ5EVc6wylFxXurt3JElJHQgbkNdVzicphIKFjgJsImYcg5dOhJ+5okTSmCXSuBnPxZaNb+IkFyNc/bYfBBO/UN+nI8VBRDSCUgV/QD08HqCuP6gBAG+ODh0xdf9PLLjAwzFyPzAtdjtZoYsqJD5eTFAxoMkqDZVa+i/3j94/Ewf3n4vEnN8cf/PELsXX7Uhn/vgPU549wlVtAuK7Lp1/awfN1y5nBJ3Gcjg99wPmyIhlvqDADvAK6KDzyYxikDkl/igd4AxCBpSA/08iexBIqjOwqL2E44IEv7qr5qESjwnGXBE8gHA1LCuSX11HuwPpBfkm6DdDoMn0X/XeZyMH1geK36FC08LLO2caWW0Ly67zQZnKvhxm7OpEHGh0dQFOSIiBA/qH8CvGXn+2Ph7dvTuOfNwWlLJV+69bN1N+Rdo7Z9Ps05Te6VYHEaZfIK8vhOvHtmISRB7uL9F/zXDhkabw3l4np2Qe6MBx08Rg5yAR5JAjPuob8HJ5Jp5NVtcv0dBx9kIer2SllXoBvF9vqP40L16HoVThd01My6zLTmK+uXLmeujGy0DqdGC1PhvPX0I/vQ8bnn8NwxhxPf2FThXG5n6/ahwwPovctECo6M6iCANpe2HLsoEVmyeIj5f5t2tNl43Tj2CEPAL1GnxhPS7eNA5hvaPQh6w9euoyQjSNfzmOg8/AcEUYZvNcRF5DNT7sUmEeXwS+LBtNWOQr6CI/LLFaQObwzRtWHqaCd9cwyvm08Z1rvGn0DTJd4HAV48cIrUtFz0rm+oYUYizHuUt3Wgo9NTWygmh+ZQ2suRn+xS+CPeZd5ML98yzwrwzlptvPvi2QP1FgNmEfLBLoFxJerdF0kxwmEmyxd/5Raw3F89d2c4xo+iwKeM2HTNuNzLlE+pSGjLFPUSKMdqS8vLGAhYV7aTrnaJEFxw20+Lhnz3Q3qTXnEIRdsNZhPHMVTSuql2t8jnO2P2lVHVsSmfoCrxYXL7RYp+NUWAPnYLMYGJ566wR+O+bxosQnjxYbLBSiPdgdoV/LPSePf/ZCyXK7sysQyb/ms7ASZxdwtCZUng+tVQTiL0wTKL/e7oI+TDdJj9H8LFD75EUrRqjigjzNw+kN4iQFei+f8FXQQCoIvo5JwKsg8KbwEZYPSO7oMvjZEO1f45E0BNxooSNGemY7DUCzcjJPfx6/dDOLKcc3AUeX243EZl05lyVVcx69pc775woXz6uTzY+XqxcKdEj+ifW9SynE/j7Wwe8UuN/VAQRgEqv7J9xzJ7/5Uvgrx3Z99qcHmRrz02lPxJ//Nq/HyW1ti/VaVt+hq3B++FLPm3o4DX+9XXmiqU2BUi2aeY0chFS5HvfthOo/r2cnKdXDnR8Gr/jjAxvq3ZVdxhWdQOhYhIdLomOoN0EBdTKvvWLmTX3nuzYnJsaE4sPdITIzxmkJ2bp0GHZdJnq48OmUNGDYWG25LBx/o+OaauhILVkerT7f0vT8QJzTjH1x2JoSZ13hcc0yKwbbZj04Snamp2bFvz8X467/8KE6dvh4vv/ZEvPLGNi0gZfzNBlHlJI2WKQEeoMUAqIEl6yeZK4VqdMdCGAPglVedocdOy4dMJRvCxi1HXOW3c9jjgPFdb/tsUXhwxady+BkeOOUXrzXRAlWX8iFFunHIzxjIzhC3gkFQuaqDwTzA1nSZtGsNrKSla3HlANqacNXD4Y5W1WOaU6zrhLxTIxs4D0B+dI5xwzrQlQl9u65M+jR1Jeb+3dla1J+Ir7/6Jp59/tF4Ytcm9V3vbqG7mUvy4GFl+CnaRb/4MJ7ie+O2uUcsDhvApM943AKjo9dhcV08IzfAOPZrfiggmJRbnvKzHzbooQ8AGuXI08/fXVffNGCIsQAgBWPAulN1MPRpFlQ6v33+Kxv9mkneNB9Mrxz5+3UDOn4pA63ht8vDEUb8GncKaB9RE2YHHpc6XZrpCiqMj/4BXZ3hp4V6vFGQRWa5KmWQXjg5xjButrGyK7flSTy7AQ2uRbPoSvpZJ8pKI6ri01V+twXzEL2Lsb/jo0vvyu9g0AYUqbTKhwMVn7ks+UoAp3HVo1W0cf2y6NM4jF8WytevX8u7nhcvXshXuvJGONLZcOLuTj7HpfJYzPAq2TVr1+TRJp5zYyGcBn9uGPoOd82xuDKaUw4tDjbhnzKKzz5w7bpOl03RLDdIA1+OFiXeUaqzGqjqTXyNk+XIAw/g+C6y53OM6jwOg0TRbcZfkQWPu61Tcugkd9ZqXiQd3eJoD7SBtDd0Tf1Lh8u24+QGPBUt+uYUL5tQ/8deKjxoscGHrUMh9ClwODaO7uV4kfrscS/1QmHyUQd4rsVO1rnSVCY+NhmzrIIZhzzqjkHKRfQAcCmr5IV9z9FOTonk2Ew/EB/QGGJXlQqQgVUXjY9IYEhsJDGEBhRDfQfMvAYPR+HE1TUOKNxKr3x9XAQKwIWkMnDZZwXgJA3yg5e+8usCZRBCOgTOmbKOJj67t03x+RMO9Sa9yq8yunwC+JOXuyWC6jzfyic++/H9OiaefGik4Zt5OvxyHMUxvvN0AD23SDZ8jqJVlly2nyfVycm7MTHuj3uxsaFUCCifFSrrk4Md9bMMpJqKl5Ldk7s7HJcv3o6/+5v34tbNWfHDH78Z3//Dp2Pjo/NjznxuHU6Fuo1kzgAnnm/fjZMnz8TGLetj4SJeq2nauKq/PerrwRbnOPAsj8Zautw50j/K70m2D/CvZP04XxJKqDjXzfVmirNvoAPgAHA7IB8+crivuo/Fz3/6ieSxOB+w5EhM0m508cBP1/IymGbqoCL6py6D0o0Pz0UJmrQjyK4LtJJK+rT35OSE0tiZVRzn8uUIe/BGhsgEetBlYlJbp3O5/EozRIuPP03Ef/yrj+O3v94XTz6xK1559bl4aNMSTSBq22SDRYNwJfeSLXR1kTpEOPWYumV56Dm4DMhMqCRoMGIAw6iWoz9nPyUJPrN65spOQB2yfg6njif/lE0buhwVErdv38qjI4O4QVqjJSgZZslKw8+H23vlmB+1ePajNmnLr+uCFIN0wjKhPMNA96Aj+qZX7ec0aLl9GdS7ySR1oIeXv70ygaJffoqGvyzDdAljHLgMQ7EFkDfHDPFPPA/K3hmbis8+2hsXzl9U+++Kzduk3wwWko3JCBFZzuK8sHeZzGsBtOyASsvaENfi8zfTurzmR7qsKO/GZ2ymFYADzSyjF1fxVZ4u+c0yKr7SmBsKKi+49jue+1BphuLNYy5Aek64A55Nr3Qiwy0FSL/x1MV9O5/HS49NBvJ0OghbziVotKp+/TonjoKUQTrx1hHmdumd4vp18VzS8mVsL9zoYnBVGY4n3eGsC8Tzyjh5h4POBU7jESCtcPJaf/wClgUuLwXkRT843mIc74aC27mOhnEAYwlaABzLUi7nOdPGYMNY6vOYNBufQPE6E4hHruRMWUuORYcspOPo796IwdloTZnLYVhSPkY+NhjGPM8AsrPP0UmMfN6AQ9/mnD70ufOP7YaRj2HP8zoY+jzgnQ95L14UI4sW5ryZG5y52eaNQVyNF0BXbxh2CEPROqFxfDZvtWGOd30Kv8vXr6+vPa4hix6e/Mzvq6QHHzle6X8wR1GmJxXz2PLQTuCW3cVCOeMU5s8buTlouSx59CNIKIIf9VnqnhEynifyzghy564A82fxljw1oH3y+yykihiLaDaLOXUB/UyXS1A6m+gFhHmpwmzJb/7IgjyWg5s7X4sG8cKRnnwYW7j2XVfLnjG40y10BoMfHckj3+J7QmMy/Wxe7vzbdseWzwUAesXCh/zICPtAuHwvIiMFQ0ePHk0BUBEqxKCW5/4lJHAQNB0GoCGzQVq4gDAMFziPHVC4+P18fZyZAB5p1RD9fEzhuGZ5pDOd4rXRTBSMXyuM4+yn0qTrOsIA5wGQuPrzwxoYrR0/WVBzJtHR67tS3OLJCwkceQuPnDYuGDC4rl1Qh0kXKN3XRPTkmj5Kw21qr/yWreAceofLbnCV6WMN5QDKlWEwwcduLsXpU+di+7YnY/uOzbF4hRRstla9Mrh45SMk3BLiRXLdv/eYBp7heOv7TyXdmtTKgDTvrovUXXHwQR0d5/rYJcjP2iiCMppYk1YZJWB0ckMOLtNxFU8e80Ne/mpSpOPil/ys9cZHThNj9+NX//CpZDgSTz/3sDoyxm0dI4In8PFNn/KgwXGJfKNE8glfDArgNvxWDiqMxg4Jp5MDznWxsWbnOH/BrygltDoCVRf+bNm602e/4ANdMup5l/6BvRfjp3+7J+5PzY4/+pM3Ytez62LREh5OYtBBT5EB9MhbfCmNMpTAhnhNYCU784l8dN3CcIkHSuIhM/EB/YLGppzlRR0A8GtcMR/yRc9lEufXrVGGcXpEK44QyLrO/CrDxmZXRge5ZEqgrwKukx2Q2aDT/OIXJyxFyLX0vCJva2/CGAKEvVhzujEbJOGWr5VZ0I9TLVK1sj24YqJo6cjHPIFJHG3ltMyuvkqbXLp0I37zqy9j0eLF8cZbz8WKNRzD8RjHsxwDo7yx0RmlsGk+Kb2g5FBjq3nrY/TzuT5cVTl2Tnc9XXDyPbj6Ng3jNuiFSyYVN8BLXTKPFVc0+7T7YDLmA11kkZRxaYz26VBrxUOnOcKkJgbzma5z/NGl9Zo8ONPyiw6gnxhylJ2egLzGtDMtJ3d8JFu6Nm3RaPMeRy/Rx6StNi46yAp2gaSvfNCu9NSZvKaPyIckuPrFYbyw0M9z1dQPYmrXrDv8JRHlISzdKznX/N4B8X1nHOwS65/xoVc0TYtyGv3mgPJ/NzDeuf/UWFZjTpVfJCinrx+WWeEon5yNfI+LGIq1E5vP2I1xBt9n7znGeeHSxTh77nycPnsmTpwcjXMXzscl3lx1ky/0+402C2XE8wVkXje7bt1aGfwrYtmypYPjOxz75dgO/duvYqbfzo45zb7IcYKNtUFdOvmUK2C8pjkY58FG0r5GShikJRfTIRYg3XPEdAc9u1YWuMgMoo1wydSOaPlK8xxEDrQtM+ZYz0PJHjtnpd3KQoV6D8qFF4U4aVE74sgS/LK/cg6Yg055jK846oeOgTew1cQLYfQYHefbQWnUz5HtIPxJtfGE4tjeSm65IzFpmwJ+aSc22POugAA5ZJ/XH+E01oXPOJInFMQ8lOhf8DM2wYc2lUd8ZLzyoFeqUtaPRQ+tgrsj3um7s5HTvAW5yOClKpQNbva1+0OyC/1MKtdDeWZMyoiQXnvttRRACqQ5CizGC/rp/es+gI+Dbl33O8yDQY2gGlBUDYyi3NK+XW4fHO/VZKUXDxVOvwnRxonypcLZkWq/A5Oi0aDfaKa4mRBp6I4WAF7y0OglrnD85pOiZ6V0+reNfBSOBisFLt6Lh5z5m++8pLqse/CDr4a+cmUsV5i8Ts5fZ0VxUDZ2kMUnmyCizW4ofGQxaXwOxaGDp+PY8VPx+JNPxMnTo/HxR5+qSHWMVh78QoNy495QnDx+I/bvOxavvvZ8LFjYpUuD7ITqergurhL5cQVOc/s5jA9/zm9ZVr0N4NEGhU9+y7cGH+oNL4SpJzMQ/OHQ96oH3Jod8qlDjd+NTz/cL8N4ebz46s6YM7e1JXlTnqZd9Uq+kw3rQB9Iy/ITF4BOlpj8us4dDNBMMH1wamAC0pdzkY6DPnVn4cdg0OXW4KCqT4zNjg9+dTI+ev9Yfv32x3/ycqxZP1cD2g256zFnnm9XdnxSD/cpVTshw1m2IihWLuumv+qxed36PsdHWDRgWMKQhlSnyw1oNZgZnpkO+Nq0p1jA8ZfjRYdX9HHJUEuaSQsAx+NGXuV10lVEn87ACYtpKcWRP6ahn8xTzoaw04GMUzm4xM848+1ramJWceapR0BQ18mF8iYfWbR5g2/aHzT0H588lIPkwWWSOv7N2fh6/2g8tvPh2PHU5pg9F95M2bJt+p1tbFmje32gPPcz8syAFueyXS/jISNSCLuMOr8KQA9ncF0LilaFCwjnWNOiih8umeiAPo/E1+VMOjOh8DJ/pnOEshm76lC8FaR27kwZmE4TR/a+c3tUvHQi74jSL7zDSBtl39N1zYl5Pa0Mh6FFX4cXt3HJyfTzjm7z+eozbwOhPuaN8URO+XxXFjBdywwc0VeUyA7qSRzJ+YVkylP+/Dq2fM4WZ/MOQLTlTID8BugXH/jWd+t8uiyH+lsnSK98pSPw0OfTdSg52RkH3er01XkM0O3H9x0AD0AtyBxtnpk/0N/amcV4v3HjWp6/x124cCluXMfgv6X5+GpbBNSG67xYumxZGvcbNmzIXfy1MvJXy+BfsWql5p3FMV8GJIs2jEnsAYxf6zo+dyl5mx13F2CpyQxes6XAM+8ZOQPgv2SdOXSdO/fql7jauCtZFwxo9ukL+uGiXUC4fz0diHfb+6pwdT3IZ3q8VYkFFfKjDNJz/lbb5hyjMH2e9qAtGLM48oT8yI+Psc2bB8lPejmOazNmE0Yn8KfaeJqLDeFzDeQJGV3z0hKOOMN7jgfii+cnyI8rw7v0C99Hc+BBceo/1I546oSjXPJVeXWXIvNJDvNG5qdxP1uGPQvt/Hqy0vJ7A4hCjrt8vOSBcqg39Ann60App7XtED9E8AGPJ554IpktIK2YLnBjdEB6AWmVfybezGvF9OLwpzuTVZh/4eGqrLrug9O6jourPNSvYGBo55Xz5DXloEjQaB0AfazFQVeceSjj0vXtaAAuQxQajuNM2RNq52ri6tcHeXONIgB9GlDBq/DAKK7d5vxn5+F+XLh4Tau/OVo1M7GwOkTpqTudRTKRQihC8zs+8XK65s7B6dPX4tHtz8S5M9e1GDia+kFdhQmqHIa0ypeSnTxxMd7/9ZexbNmq2LBxrTDMf6anDKw/bg+ioWLZ2GVyQuLQOegQlJElOg9pkLVLAQi+rRfGzSiBy2Bgc5i25c888oE0Bvbig8mYMG89+mr3qbh04VY89+JjafznO88H776mTsW482aINCXx8BWduOOzpRWioMKKtd/ScV6UVJ0ymPHs/hfdPj6uIMvUP0Y/7Z6GuBZpVy5OxH/495/H8WPn47U3dsXLr2/XYDKV573Jo3FLOjddntPpuw2gzYIWfeCSeHQvw9PwzTOy5yNVLYKfDP6X6jAzXDpk0LX+alDrDU/TQSSSjv6Tb6J03R/PKh0oHKAG436+AVRYZMybr8GtOmUfFmFyV7xpGRfa8N6HQf52DXT5Osgy9Uct+mmEeWAtaYhIpeHXOMMZ4S++2KuJYDKeenq7jA6+Nqt0DXboC+0IZVwek1KI/LiSW9FVyL9ctzpPk5MgZdGLI2gc6LbdNV13NDuocss9CCq+yu7jWz+pm657uOD1HdCl2SmmhV0veLWx3M2PBmgTx1gNjUrPEgeueEp+xJfnDZchURgPA7ONRURC2eU5ruPV9cK1qO66kUl6RVNAHVyPWbk7zBhrHaw2I3+iCqDLRTPyhQOYB3w78NDhup5Wp4EcDJRbAP9VF6Do21ghZFxRnobn+vq66JXf1aOAePPi6AqbZup4zof0ReedkrFVMimDnvEWw6t27XlpBMdy+C4Br6XkeA6O4zo8eIuhRl6+aUFf5HjO0qXL8rgOO/l8hZkd/DqPzw6x33jHm+/a84LcAVK90vGnqlTd7HW6DfCSjUwHb0g10zxFn1Ot1PzUtZtHPQ6YpuNK5srefMvSDqhygOKj4kyr4wXoeLXfh2+nkc95PZY7PvtI6onTGScw0PkuADLiTVakswl7RzL3jr8M+exbrh+vyea5AIx9qso4QN1ozyoDudMOfKSLMogDp8b/Pj6LBxYTJXsc9cBZBrNzc4CjPSosj+AkDcmRIzvoF3HoFXoCbXhyPbr5BocOlT5WefjD81Rv6UvST768qMHVESkc5WDsK2PqAvp766YWEhwhk2zASdr88KGUf/7P/3kSoCCgGqgYKsIVVxUHLIAu7kGuDy4DZ6FZeJ1Qp9PKLNPgwfQcX2lFA6iGLf4rjLI4L/m6TlLgjuC4ot1dg08Hcd0NpKHEKA6O1aPP/rlDOd67z4VvKNqUWeVWWfDqMlo58vJayem39OIDQ5UdJM79LVjAq+QyepDOWd40MKFfHQ75M2SobOSyctUSdZ7ZsV9G8Kx78+PhhzeLgOqLgQx/ynd3anaMHr0ev/r5F7FWg9tOGRT5SjzhVNWqbIAolE81y47C60sntQpmsws2ctCSn7eNWz5YpLOg4HktBGljhkXdv+K9D+Qp2RWUfOAHH5n6mw71hL1XzXfvq9OJ/wNfndYi6GK8/MaTsXiFBqA0ur3Srx3RgpQrvLd249oTo+lWW9plVOIQdJ27vJUGWE8drvwMfvRZIGm0eJwoWL5kESnvdKi9x+bFns/Oxt/85YdaDA7Hj/7w2Xj0yYXCGxcNFhtys3jAiMEIvXGZAKzYmSiloMOU5/QOFzBPXXziqR5jfLFRdaFtp0vPOEWvfKAfBnwtl/3H9AeTX4OKxx/czWMS7NGfhkNY/8SXHhDHmNHvi4M86SSnVmS/bEL9dkxQmOty0GFwr7Y1Xfs4YcBAyomdZU/kIpNpLoO85iRbHPSkzW1z3zovusbrl8+rf7ds2xCPPrElj7Xlef+k468ue/NCICXijzx5KR+9w+/q6PpkWVmegbRy8E4dGtWEMi7pS8icSdX0INPRgX7F96FPn+Rylol/caTTX0h0bVpa8Uxcjh3Us+g8qMzpciQv+sG4hLxNp6gD9onr5+lD6Zqh6mKXbx0ZAEZ7tXkHRbvyVlwHjb6iaK8MKr3CM8v0/OQU8EzLugX08br2Rw4dXxhTVUaNEYxBQFcutEyjo2P6xRNlooeVBni87nZ+cZW/aJFWODjipjC6FIcrg/727bF8q9VNOYx5HH0So7527jlvj8+bjfhyN+fy+SYNvOXrcBfMzzP3OAz7CnMmHz/fzifjPt9ux7vilY/NOJoRmaGX1Al5WfbTdSTbIEWiH/0XbsnI8rUtAU2e6WJkZQOPPPS8tFFEOwnIdeS5dhkPgiy7l4auwy/lAvh9uc+Mx/Xzd7xPx7HrdKFgJl9CSyA+jV0ZwL67jA0ylXLKLJkNecA/l/DI94nGk0jqovx6Uw70sHlZIORZeaVRz7IXAXx4AxdRVpj4MrgrrhYT2F0wkGf8xQO785KSd+ZFBNzUSzni+SMOB5AGL1UOgJ98yZWeV7vgg9vJsaPFHafr12/kGAzwGlAA+kmP20//4l/8i8a4CRWYATuATAWkzcTtQ+H244krN/O64gBd5Z+ZdporVjxN30EwFI/T6dZAQN2qoRJTPzYQOiVGGSkvcRrfRacPufvdhFwOHNOxKzoPzJ/XM/nvoAatLj95Kl8HNkalHMJLGNCVgmn1N67Bjk+cCzHj+IM2l0mJQIUx7HWRuWffi0d2rNegOBH79hyJjRu3xNLl7SvK+uMNInenhuLsqRvx619+Hhse2hIvvrIrloBjfR2w0u2uQ50wA/WcuHIp4tMPTsbPf7onbt1goUQaK2i1R2Y2z7jh4XnKw0IB2UrRk66SgPTBK6CUSnd+wsoqX4GBrIw5b/6IoqxPOMr5at+xOHDgdDz1zPZY+xB1Eo1ZanOO/QzRpau8rtwsrgH801GRVQeFSzmlbx0/hZlxDTpWiev0CZ2ejgei60DZ6VRh6nf9yt34h598Fl98eiReevGZ+PGfPB8rVjGQ8PAltzxFXdW6OzUunbvlfDmAQrPKRceqHIXboFT8VHwfiKs/gEEX2v8l6NepIOkM6OP7uuKQhYNNnoLpeQSuxgNkVrjUx+2in0GaaXflacrw3wzSeacvQ13ZuBwPWlwZ5rDAmyOQIeValpZj3xUQgjZ59dOuDYnXK5vnivheBZwCmUdgmox9kTuPq1atVLm0I5MltFspwiMPfBWvPlLBsRTeAtSdYzWP5tvjXrsmHSTlRwMdT57pDtwCj83GI77Kd7jDq7B5LDzfJXXY9S6A7qANdV28zISi14e6Nr/UsepsuvUNkOLD0OqfeRzzIDCdcpYzccWHjUOVr8U4bUtcR6/yOQ9A85nHbi4DvPHUdKdBzfGWCDj+UW557p/eqPKzKgVF3zglC6dDnusyiIDsE7mzY2O88vR5xCctjVn9cZ3fuOFMdcYblzkrdzDTCOd4h4x5GTYY9MRhrGOoswNfu/N83Ov06dPp8/VjduuJJ52dfAwjvu8Dv/Wqbe/OL0u3atXqPJpjo351rE7DfkW+HhtcHK8QZ1yj3ujCQLbprMO0IzvXvLoSHaI8HPW3DJFfjQNoA9fKl3lNwy4lmD4u+z1tIceCgrnad+Wl74rL57QKt9F8EBAPH1V+8QRU+fhuww6Kr3Y1LR9QbYzrh/tQ8ZApemVrDugri33q4wUAQoISfC1c4Fek89HQ6usAHxsF0J0qO/std1vm+rXR9DPwScvNE6XX68AphE1Rni/IZyw46qY42kroWRa62Kdf+op++to4hAu33jQE7+CmAa+FAvVm3rXesxDxXSFe98584Ze7UB/3C/L3+WczovJiwxCfNpPieP0sr/6dN39e2gbFU/Lxb/7Nv8mv95XyGrrBiCi76Y1c14VXUDjEwWRV9kEA7nTXEgBo5sRkmIlbcZ3fBjq5ysU1lQX6uMZWAxHuuYJ+fYAeG60M6gOO8SovaRWmzn3Xpw+U8gPkqzLxEFd/F9Z43+Y18xCsyTPTiOItQqq3GB9Z6HcP124oA5EfwhGvRLWwVDf/2Glke3Pu/NkaNC/G7Lmz45mXHlHKuAYY1UNZeHXk/q/Oxt/81c+1UNgSb72zK+YvvKOyWemyqmXikQK2OqbRrrEqzypODceh/ZfiP/3Nx3H+9J04cvBqjN9Gng1XeTMfy+WUrzqRlJ7deV5rqpRmcCkt62p5cO40dxaJozzh5Dk3UUhUFYGY6Me4qbvSjbu8IUp5Y45KmZPXRw9fiX27z+R3DdZvWqZ8apskYPrQoGPTfhBOeascCs7brXJZthA5hqVk85AB6gO+HQCd1ENfZptWG1dnzqx57QGGQbBwDIShRbDJ4N7cOHLoQvzk7z7ShDcWP/zDV+KJXWtj9vCEBjoQuU3JGwJMgy9Hj49P5qDiulEmNF0uF309Bar86bxUHZSHjiNX+RxvXNChW/noI33ahCvOjjB64voB5CUN3ju6TixdMEDXtPtlFDjK8egVNErOQOWhJbIJ4aPo5LW9PiQv0FLY+Ys3Z7BIO34BZGZdMrjectDp4zUHUEpdwDMGkY/ONWg6V7SQKWByM+gO+LHzn+jqh3OttbgsWgByJgsOzqkz8ik5Ek85HbT6CBndok1Z4LNrlm2WuLjSB8rSZNnK6NJx+kXHBP169IH5R0huu8JRVkJV377L5FY31zOzpzHQrzdyzLudvkwgd/aXpOW+WnQJ4zxJV3zxMB0XHCb9irs7pXTGKey7TLeR4fGBu5bOPyUDA9eVQ7kum3zl9+fEjGs45CkaFWZn3LTIS/0wfozLjjiGB+M6uBjkOPJwhPIWu+3jE7nrzrv2cTdu3Myz2deuYaxfTaP83LnzcV4O/9w5jtZgsJ+Jc2dtvPvtN6bN23AunL+QD8ti8GPMY8jDD22CMcgdFDY0Mehx7NBzvp6TDrwOc82a1bFyxapYsXxlGvvgY8RjcHXGPPO2H8hO44w/NTZl4NJeUnxBXzcynNsFhctrNOmT9AlwbERWnqRf+YlHkXC6rHTCjvSoAmp2ooYD3/mAbSYoiQKUOKDbgHYE+vF9v49rGt2isa4LjIuz3uKIKxn16fXzFo7pdn2oj0NaXmcavmlhuJPGHRiiOXfPfExa1Y1nzdBx9JD4/gLNzmXXXCfNzvGNB2fpZ/S37HOiT7shZj9sLWOdt1EpoYxo8vdplQzcf7wAx1FfIG2vBsT59aSup7INaCIXntVhLOWs/yyVwYP5uZGkv+qz6D6OPoidNMXYIN7GtSBEP+ELl3JWedU2PK8D/dn/0//wL/+cCJjuHMy0VkHK/LaK9YHrfqVx/XDBg8Ke6MB1uIciJAlNzQLuQHAK9+n8Ln6aPiaAwwDFAMQqH0F00JCSB2gjA3fMmVBlN1ZSMWg4BsC67QmUj0E9CAv64WmgeMoEXC4/HtQZJAe3kwSmgaoah2uTbZ0vQ4DqIbxrV8fz/PrGTau04jUucub2J5PCkiV81KM6quuNw8hmkJqaHIr3fv51LJbcXnh1u4wsypaSTdyPPZ+fik8/3hfv/N534sldW9Xj1FZaNFy9ej0WLVyilSaTro0yJkPNDWqHe3H96p348DdHY/fnR+LxJ3doMF4XpzXAP/3s9hiepzrck1JqkTE5oQllUgYYnYq6XOMNChMazPnsPnXsBjF4vnufxQf8Y3joOnWSYZKdxTnKPxmHDp2Pg/tPKcyHgdZocBgSzftx8eI16cU8lTc7jh29GB+9/008vfPZeOSx9RIlxrK8JhuKReRZVjWpfMsPx86B9ZrbbpwDZeBwOxUwGCQVXwqoR78PIreWki51U4zQ15j00A1kl/FyagA5lQtTyktd9u0+HR/85oAmuWXx3R88E8tXayIbnlJ9oI2O4FwCAG3OsjJB9vsJ/CTPhSjo+Kt0++kGFA0siLzbNpG7zwyWAFjpKtCgTy/LoShFMZhJ69W2XLt80jEAahcOqPwGlsI92SqGdSW5k0KV0cLSYvmmy5jBBALPmTfptjq2ccC8mS9cPuQMgQRoOQ+OIHSRM0Z6GRx96MoxboUNDwpDlDoY/+bNG3H+wvnYvHlT5uXBUuuHWS0gzXmkCUwoDcflOV/2X4Whi2PcIH1E+swkmGVnHhzyxXfczDmhD1WWGfJYh27QhjUeFXheaPlh9gFAOS0kZ9zKwySNrPlQYxpHinsQlaIx0y/gkv7CLyMt9UM34Jt5BaAexOdbPTQ3wAJxlVbpOMKUMaWBMQ10KXXt7MEzdNnxZqeSdCb42v3G8XwRD0OyCCCeTR34KSPZBvetuH7tZty4zkOpNzPeO9/GZYykHIzrMbUtHzikjXmtLmMXr5vkvfJ8wI/xBuP95k3zQDxhvjZPmHz0cfihLOhzxOaWcPga84TGbsq3zDjbXAsK5IyO+MvqjDvsrPNKw5ERPsS5KEYwzufzscgFuUO7Vob8kqVL8qNUGO4LhZ++XI0DfVcGEK4MwNRXRoamnyxobksufACzP/ahirRjOl0Lu/lKI2+GAIetd3JZLfly6PA4X9dX3+Tsv/MJVHe4QKNSweRnvBMzX0Je90DXLEYBLzStR8iWD3q5fs7k+mUw8Sq++ljF4bstDP38gPV6aiDDPlReUAu/oMohNp3Si2ePGa1PpQg6/gDKQz/zTgjxLR93ctCt/DiZ+hmGPc8B8LXf+rgdx4LQU/BZEJZMqEeWgWtQfRNe0Re/OlML4LbJRxpjh4/1mC/0lzsDkCEfcoEuYcqqeufbvFpZxCcf+deNkfxVWYy75tX5cODw2lCPFcqjCQx99Tgj/hTH+NG1nmVZepx9XXVATtSPPpLltgxaAPyrPydQBdr5WqQSucBxHVQafj8/MDMMlGCoCNDHAawUCkB3RlrBTJpAR0fu/vR8NfDU5/FJM7/mB7/yV1WrXsS50QjLDdKrU0ymUE3HZabv4ACKfjkQqpH1w1Ur2/JGebmlaZ5NO7MJ+mEgO1SGqlFdv/NnNRHcnIoNG1eq8THgnInBntuFy2QYUrfEV3PwGk8MfAaeGzfG4/aN+/HJBwfihRd3xvpNnNG9F1cuj8evf7E7RkcvxDs/eDk2blkpDVIemU7ST3XMG1I8lSMDYez2RJw7eysuX9KCI+U1N44dvhKXrozHa2++ECtWLo5fvvvreP6lXbFOPHJM74P398X+r47FnfFZ8d67X6TiL12xVHQ5noIxtkSd+74GVHaq+dgGq+RZceL4+bihRcIiLWqYp++xiJgaigsXbsZvfrUn9nwxGjevR1w+ezeOH72kGo/ER7/dF8e+uRQH955U+EB8/unhOPjVqOiMx8XzV+PsuWOxfMVcTTCiqXJ4q5JfA0ZdeRsBR2iQKx2N1X/T6/vc7r0fh78+qTBveeAVrG4zGzQil23o9qhw6VDpHoDclApSi/FDnEy2PFSGDoHOzoBlPBTXLk/Ez3/yZZw+dTl27no4Xn/zyZg3ck8LOPQd+lCkTBET/0lfwCBRi84aPIonfBYAxRt+P1x16YfhHAwcg/WYjJRly5YP9DkZEFEWeInLdQ4L5o+MFJFlZTR0O4dhhDyZuBnUbEBSL9KLF4roX7ucCpuSDN3EcV76Au3YLQCWkZL8MLYUcJeHApJOm8hyck9agmQaIC/OEZSNcYahw6Bc+KZhHNMsuhkzwEt6A7+cfpU+PsEO6/VcxGX+NFoL3GYmQxs4D5A+/JGnxXEJfjnGUcYLL2idPyHp2KEnhV90gOlh8TSQjdsQvcOAG4zPLZUQtPrQp11ldXFu23LodC4uMB7Fm5Ayvu7g4cDp+7gpDABd0/447qayo41h4If5/FAoadCFf/IQh2MhNiF97xvjdYQFwxmDGRyM7zSo05CWsSxc6JCPa2hTBot+8sMb+Hfy2SUvRBgXMYDARX44+q+qqfAczU98OZ6vTnOXxfoALkY042ueU9dCtHa9bTh3X2lHTwlzFAFc0ubNVX/L4y/eba8jNMgWnNWrV+VRGeavxYsWx6KFGOk44xPmy/KOq6/XY5zw2sLh5Iu3q/B8Crzist6SBfnL4MJVn6Pvg1fxOGDmtUHX/GU8fZkvJF/N+iKHKhM8+krlmAnU15TaOJPXzuUQoDYS38y7y5dpLKFMosFVIO9g9TY0gOm8GogzT5k1nYu0nqM3yJ5FErmTt0anTy/Lz3zNAHWRA3A6+F0eAF0t+UynV875cP2yAY/B1LsWAMR26QWVB96qH4DMm32UmHTOnTurufy6+PBiZFK2TCa3fEUDWcErDn7oJ4zZvI8fqL6Oc3+pBbn7mGVj4UBrsCCQ48vKLMI4uqNSna426OchnnD1R2jjgDoGlLISPcLQSPnomtpwTX42rDJNuJO54L+dNO63+MSRIx06/fIAcIij7aDNOIJci83Z/+b//C//HJmVg3GIWZBW0oJkuBXWh4qbGV9Q8eD1fZjrw2DCE3qfloVi6JdfZZYjo0k7TBSVpUExbEqQCfIIozR5mddOKBzzp/LkkgeI6x+BY4Aw8DIg1vleT4yNfuNBVNIn2vVWIHHw5WXIZZZcaDxuja5ctVJK5pUm5eZPZm/4RE0D6sLZsvtx9jTnue/GQxuXir8mM9Fnd4fOM6KB1/UjnrJnaSKaiM8/GZURPhr7dp+MK5duxJM7t8eSZfNj7+4j8SsZ/+tkXLzzg5dkHGugnIOSkTfi+LGTcf78TQ3sy+Pu5FCcHR2TQX1SPMyPhx7aFBfP3ow9uw/HE089kp+4f/eXv80Hpl54YVecPn0mfvXLj3JCee7ZZ2Lt6vXx0QefxZLli2LdutUxNclRLticG//w0/fi2LFTsXnLFg12s+LqtTvx218f0OC6PFauXpRtM6Y+cvjg5fj4g72xdPnS+M7br8Yj27fH/r2HYtmKZbF63QrhLo0t2zbJwF+iiWppTEzeilffeCbe/t6L8fRz2+Kpp3fEghG1bRqsc2P0xGUtZsZj9Pg1yeZUfvBs4chcTXAjTQaapO7Mij1ffh1HD1+I2zcVrcXA8lXzJW/rUU1WZUA5rCTaAAzJ0SrQ2jZxOp1i5V/6jGFaO0F39ccZp8MHz8cv//4LTdAL4vW3no5HdqyOOfMYrMBiYvAfkL/KYx488ECbHe9+v6x0P1xGLucfAIwm04oXnkMMTPbdHuNqw7uxVHIGiDddlVN58IWL7zgPoKRBGj+L0UX1E7wb0md2pXkrRNIFOR1kJPMWLhiUIfCdnTZopyydHzmzU8nCJRcAmdbkYGHCYvNdDxzcluSIpzfmLX/6l2uQcsZg7C8AylV/hJ9+Gwx47EFdlywxIjAgMXg5t5xxDSPZNzctvnyXC9jzAtU8Z7Q8lw1teGKhpWwDqOcHZkLRpb4dL9Dmp/lZFncuLI/C6+pqeXGd468Av+JwZahP5QTrj1nW4g3HrrcQs4wxTX7snF+7fk0T6U2FJ3IBSdptDRo3ZXRf1wIKg7vOk7MTnjSlw/nSAvU9yqJsfGRS7UiYiZadSHYkia9dN8dj/HrnevHiRWk4g0vcIhnKGHC4osXRFeTC3FVvjeEDizaaMcDnJQ3iyUcZuDLeF8wfyTGVMGM+8SVLXj9ZePQdHg7kunjGJw+7mA7bYVzwUGv/uhb16B4fKiwjnTrg5micBsdfee+Mn3I23tFT4UhZ02Akrf5aO9MmS5jH+2NZoirU/D70yyioMP3V5bgdeYsPcmQhgk53edAzz/0VZZqZQvGK4Cd7StJ03nKin5s2t/MONtck12bFzJ7T8WcdKD3vQ2Mn6QDoJLJHB0q25ME3B+Q3DdMveviNiKDKNjhctOgDtCm6UXgdfiebguI586evugyQTDNDvYz9MO1NnYhBVgD6cfmS37YEKnLlmYes86BOLHybQS0kwsmfxsB8Lq/JpcaTqhNlAeCDU3IEKg9x4Ls/tb7EokLxXtg0mSd997PinXDR5PkE+KOO2HelC/khM+GwcOcaem478svdlX7Rf5QHPsCBToHvUjid8nCMPd604XkoL3AogzbI8v/tv/5XWgB0DVLgynQDeLk+VOHglsB/F8ykP5OeaRGXv/xMgz5+v1yAeATEuShPxsbFAGYyqAVA5U+giLzsaNhPT+D6u4zkSM48ksCKEEPBD410ZYKOavm6H6+mNJH6GcRzrdIyDmBimtAqc9ny5fkkucu1KpSyJJC3hYmrh1fuTHAH4LaM33mxfOWCHFSzfP2xs8SOR8mD3KQhq9/+Zq+Uc2Ps2vWCjNjTmnSWK/5+/OY3n6izzYpXXn02dj63PubM53agJj3aQbTGb92L//V/fi9u3aBzjMR7P/8svt5/IlauWKvJ9Xa896sP4sjh0Xh8x5N59vK3738Ya9euijdeeyX27v0qPvt8T7z88vOx69lHY/7IUFw4fyU+/2xvvPDy05LBghhnB3lsKr45dFYG30S8onwLF3N8YlZ89N6BGB09H9956znV525cu3I//vovfhmnTp2N7/3eq/HEk1uoYfz2vU/z9uGP//S7sXKtJuVFGjjvjMeJE6OSyfV4/btPx5PPakGwZFbMG5FcZ0+qvebE+XM3492/36PFy1HRnyODf3lc1EJn8s792PXMo5IBt9+G4tg3F+IX//ClFkFX4qmdO2Px0kWxZt0STdhz1SHpH26brp/Qmm5CQ9f+CcQrym3kNHC5A8DZvcWLl6gdFa+4e1ogvfeLT+Pzjw7H+rUb4vd+9EwsW81km9kSssg01lwSdFm0ECYW44ndSetF09uGl9AxKkAH87fRGcRmXmlpc6ZdxhjGSn2Ub0A3PRNIDU/CRNIn8EwHvXc5+A1ffhmPNSB2IFnrOlFVb7zqA1l+4lTJuspAtY15znFDhlm1Wd49IX2G0Vv89KjpBzxCcq2dMCSYKDAsl6j9sg8lKvTJZKhNCaCjPT1sSImnz6iDIcPkWAuAchSedSe/nPMAloXJdjguRzj6J8Q18qgJZQDJpye6ykcYx+QCmYrzNTtxvrXPTjoTUvGMjAlTTu6Uy926fStu3LyRR0kw5Msox0GDONo/6Skfxjr0/Q59b6RQNue8F0hHaqd7QU6KOBvcfGyJ9DKmMbbZvWbHlp1s+trixUuFx043b3bxp//RD2RddJANxsRcjOl5OJU3MKZxFeZjRt6tY9KeM9sTPzqMjJAV8xY8EFe4lMndRHlydd0ZO+hRxadOtfjUk2xnH4mF7zyOR19saUAa4Opn9XY8+o8NcuJbGWrvnIP0R3yNFegBD+ZyLCONdOKn4Zg2fvFDtixHtInzkTXzS58RJyAkbXbR0Ytlje8ytElOFHKRDaXrgdMbrq6ljS2eBHQWfZ2KSzIsWZRh3HmsMV6+SUe5QC9QLuV1eEBbLsuueI0l4CGvak/0C9pdezkPHCs4DSq9oLtWDZSn8gLoOPoP7+iLEl3XkkV7a13lITpJJZhun17F4RfAP3GUUfhA8wZ+0ejjJJ1p6ZZnlw44n/nzeIKu4pf+sVt+S/394oULzdZzPxBSvgaUvgc+8igZcz01dcd9S/Sx2Yq3GpcAXprCjj7plJ/HiPVXr9LMB4TlKu9cLRQBwkDx3TfeC5cy6Kf1nYFKhyf3CXRCfRwnPCV1UHJTE9Ydsa4Puf7YaCk/xfMMAHXgEl5wlEWfZzwkr8cTL2RydgWhAGb6UIKcCf24CuPPxOW6Tx/o4/UFpaLkZ2ym/W8B8pu+85gWPHfl4IB+WQPopSWZBOMpsV0Bvvag6k6HgnDxO+mqcXEay+Q7GiOieMY5DqWVErJqNNVUBhsOZLarvw5Ibz4pOYBOqbNy7IL34LJSdPsVb/j5Gq1WPoMJAF+Td2bLuL0Qo8fOxLkz5+Pc2Ytx9uyFeP6FnfHDP3omNm+fLyX0BBC8FYedZzFw7dq46jcSFy/eji8+ORjbHt4Q//z/8Efxoz96Nn7wwzekvLM0cK9Mhf/5L34ejzy2LV578/n4+vCJ2Lf36/jhj96JTdvWqf5Tafx/8JvPY+PGzfHQxvWp9PemZsWnHx2IE8dOxTu/90asXsu7zufEgT2n4pMP9sSbb76aX+a7cZM33rwfE2OT8eM/+kGsW78ybt+eiF/9/EPlPRF/+Gdvx6JlvI5tKBZqBXBgz6gWSpfiiae2xuatKyWDqRy2497sOHniQnz+yZex+/MDmogXxo//8Hvx2ndeUMefHVcvX4qtD6+LkGF/Z2o4fvnz3fGz//xVrFq1Lv7gj9+J9ZuXxv05EzF7WJ05NCgFry1D5imuBOuBw9P0pkHGKZ2Oj26AS3vxXJCGmZhS+L4WH7c06f7d37wfuz85Ew+tWxdv//CJmLtIGRLQS4dSX8mcZapsOXYvGDwoA8cxB3xPviwavZMBoIYtqTlPZOUSRzxlOc4iaHkVwaDT18PSvxrs7YjvHHzCBz4yKCga+OQD+uNUxSkiebbMRF/JZRSBUXVxmtsDR3rxCxR/CjVnPOIKhwV04hFuNMEt2QDIkwJLtoRLxsitXNLN7C4XV2mmQ5x82q7xQRo8MwkWOL7On8sxucnx2XvipjQhMDHg/DCZ/HEfV8Cw5nYzRjeTP7iEMboxwC9fvhzXrvpBzv670Xlo8+TJk3Ho0OE4fvxE3rLvXq14LXHOnj0Tl69cztcwjmuSp03Ymc86imcmWwzlPGIio4nz3jzMyR3DjRs3xtatW/OYUzleYuG3tayMlStWCHdlGs9lQEOLyY6jQCwW58v474z1mbvetcvtXTY/HCg8Ge153RyyLuj3g5rQmYwV0D/6RjyGuftMAu0vPWDMFmILl7PRABAu2oRpb3Cnx3XzT1ee/KSLq3SncXbY/by5BPBaeQrbdX/swuebZRSPbjJONq6VRz711jV8p5GD7jdapFOQ+bTrFewyxa+0VTj0I9+JAs+Y5PXRDCDxmqOnmRb9w/PRwOVblEQr74DL11XHC2U5L+WzgMMH3JfhweMWvBUUTl/mBYNwtq3ShSPPUQrXWFpQfd28mF4fKr2gaIBWZZer/i8ktW03VmSj+Me0mn4BAz1pNGrMy/T7qvOgaLWPcHOu6NWnoJEb5B3QGIDrWHI14a4N7BIxw5U/60sabU1YusUisCva/QFcv0nHd+Do2ykLsZCvYhcNxq+BjASpp63ujG+MO9zhy4eKlU6pzAl5HE0L+lmyQyaVBj5jRIGP1vlYEQWSDl2PEd6Jp6zUXcmP58QG7aMy6R/EKdtgTC7ZEpfjoeiBz7jMooh2YDxh7Kg2IYzNOLeNTdWWAHStD/DGRoOP/qU8eAi4EIHp4YGkB/FVQSCFREAc9NMLZ2bcg9IeCEoiHUHgCrcE04dKT4HozyiU4zQEhlIwwLtclw2aUbOwFHSFcS6z55TcSFtZJmmoyAe1oFsySRBOlYGQXQ8ndH+NF/0Rn2+xIaRLJuEJGXbsEoJhKQtT+EDSU8MTXbfVsjxdoxA3b9yTIX09z/+PjNTOqGXJRM/O4wJNrvDgiUeyU5AHrz7+8EDs/vIrGbpz4q3vvhgvvfZwbNq6QBMhg6F4EJ7pQVEyuDscv3p3nyb9q/nmoD/+09di13MbY94CDcZDE7H3y2Nx4eyNWDjCGe378fIbz8TDj67LOwO/+sVH8YIWF2s3LM2H1ThWc/XiWBw6cCK+9/3vxMji4bh+eSLe/dnHcePqWPzox2/FShn/tPXokfPx93/3fuzc9WQ8/uQjyn8rPvlwX9y6Pi5j/R0ZBEti9MSZ+OyTPbly//4PvxOr1i0V8xg/ER+8ty/OnL4Rzzy/Ix57an2w0L8zofrI+H//N5/EqVOnY+uWLfHEE4+J3/UxsmBWfPzBl3lU6fkXnopnXtiu+t+LM6fOy/g+Grt2vhCPPLpZg8h4HD18Nvbt/ib27j4ce748rMXE1Vi+bIXk687s9mztqGDJE6hr/DQSW7sTZmWPwTQ1ORGLRpbH6ROX4q//3S/j0rkJ8fR4fPeHu2LefA9sTMjQp5UKqhTHW9+yIAF6itHnXSr3keRLyf6AnFHRV/c0qDkv9ArfR2RE2+NNAoMaDtpJswdcVlzRmAaUy18yMD0dnjmbypEDBmXSLNMmZ/IIKj4pye/jFbgvVLwHbXbVoN3Hdw6H6Wt5lV6Fia8+b5x8s4ToVVzJOR9sFm4a50yOCudtWsmKB9nqYTZ2o9JvEwR8oQucBceoz2NhU/7yJWkAeHXuvM59XpHRnbvoV6+kHnlX/WYef6gPGfEQJw/zj7MQ0MTIDjy0CMMDcoYP38Z2ezPZlfHMOMsEjEG+aNHClB/XeeRJaYs0prH7TP0Zl8kDbZ5pYReeuJrE87w5xjfGucYscCnL+j3TeVcrfXCYsMX3NdWJhQB5PX42XeOvp3sAcUOp3aInXM8V0AZRYZUDFvqBLJBrHXfp6DQ/1cH6yp/j7cgPAnxnaisHkHpIHm4v+C6DJcnnfFwGknWtIGmBkwX3dFWRrguxdzU33BDft/xAKu2XeUBzPgCuik45lzndUReDcDRG8L517lDmHYCkDQ8Y5Tamm/gMAx8c5c/rFiY6r/WjdAx4PmCELvN8AbRIdxnFi3kcAFkHaQ5Ph+4aMfJWIo5hcewJWn0DyvrV4f8umtUe6E81DTj0l+6ZPrcnUOMEZMArev127UNHH7yOB+igixh18ArBxIReypwC7FvXoGB9K+jK7xzFGQ8jeTzHGh66ps8Xr30Y8NdodTQN/bDrTRnuB5QBVH8jPsc89eE0kElU3M2b1/O7DOhJbmioL/EsHjvyLNqLruesgYWa8WksS1ZTOW5qLJXPDn/yqT8+HMaCv3hyn/L4RhyQLybJcdrjeTceQcFHiKqN/cyNj5glLbm661llwp+CSnceeORuPOkZpzLyTUQqvvSlymTchA+uGd9cRxa65gMaNW8QBqo+xVMuAEjgohDosB6kOigB9IEYBIrffVTLuBUG6rr8CvfxpuHjWjpQ+AWF6/yU68ZyHGldXq+YfOs6G0HJmV//Rvk2bwlKo3FAJMa/BvIh1Lrt1pWdXuLChvMbOv57ZTSAZ45jUAR5eJDvtgY7JsVBu5DYAFrZ0I1fXN4+1R8LiQtnbyv/ZDy0Ybkm3a5dyIM8gHpifsCPHGfzV63eGidOnop3fvhiPLZzUYws8mA4exg8eBE98ag+p7IiRo9djZ//7NNYu35NPPfCY7Fpy0J1Rp4NGMpjQ//5bz+WYX03Htq0Kl79zpOxdOVsyeZe7rAfO3w6Nm1eGydOnUhl3rB+cxw5yFcVr8ULr+2MW7dvxvu/2htnT1+OH//pW7H6oWXiczjOnrka//7f/SSWLV8cb3z3BbXFvfj84/1x5dLV+P0fvxPLVy2MI4eOx0cffB7PPrszdsnIn7vAq3R2vz787W7JeCyeee5xLTLmxNIli3Li+oefvh+XL07FlcvXY9ezj8eGDatlfNjw/vA3e+PTjw7F1oc3xZvfeyqG5jDwcNzqbhw/ci6+Ofx1fH3oiBYx52WADMngWRzPPfdCbHv4kTg5eiEuXjoTjz662sNu15TT9KLCFeVrI9NG9MnxsYm4zwfYjlyL//RXH8e9ybnxe3/wcjz74ma1kQYWPg/P9wrov5l1QMy+oPQBBP4oB8cEW5NU6R06A40uT8vV+On4N93Ezj4ImG59BREjsMoCt0+jXMEgrtEwMNkVvx6fMGIxwty3nQbP9mvnw/QYXOm38AUtaFScPzFfD3/6zWH0bwZLaGCQcT0xYUOYdAwp4tgp500sjrPxhjEOb/U2FQwA5Esazsb5zXw4+vp1v8Mc4+yWDHDSyQs+Ey9vUiEOQI7w6IGdelruaSjhC5Bzf2fbxvRwGt28VWWx2hgcu4XZ5ow1nFHmXeecD+fYDMdhlq9YnvKlPAwMdtjZmIBmPbhZRno5yq2yK4wceXMGu/vWL3yP29TdhrTfwZ23/JVGfapdC0ovC0gzHj64Sk986wF3KliMQNfjl3Un8/VI6SrjCJV+5GXTP+M7jWseBKbdli/nzVamW/kAHlykN0jLWnyVCy0wiAMYuzvdZe5Fp2jvJUu1GM8XCHS82FDvQ10XXYUUVXUE8FR6xt2Z5AgQL8XgDXPwDe3M0Ew96DWaykedLVvTyTR8E00kLqHNHST01c8Rkea+l/nknF/4KUdfU2fXm2vHJy5/us6hRLQxnDiiiK6iS13dynfYrrsuyHArByhcAD1hAcBHM9FZ6jtTz6gs+KULQNHo18FAnEPE01/RQ/pYvd472yNDRcfhb8miwbT4TGq6LoB+LQCqb5kv41c5gzoR0ehB1+VXeTN94zDuICeOyyU+Cfqp/FwUiY6Ww+CUq7SK78DXffy03XjjjuZTeEdtGEfZyKCejHn5BeA2jpAXHuFVvd/1Fp3SF47OQhccIO/yaWyCFvE5nuoPWoxZxlXdWTAoD5uuLACM6422Lq83cCgHx3jpMdp5ax6BpzrCxnE5gGs3CfxlVJaVPOuaBUHmVSKLCFDYyCUOPrFBq47E4QMuvz0joTjrXid/QAuA/769BYhfCu03qoHrPnTXElBOQt2KudLKh6FSPNILpxxQjTcok7SsZpenwtN9d4JBvqxcpaWXkwu81QLAyfoZ0DCv0Cg+AdOEV36V5owZBzBAI1w6HVCCx8G5qwZuV08AstADBo1KnlwAgNseQNQkwDMAdWShgHRoEpf8tsHU/KHks+LcGc7NjuVbeti5Lz4oj4eAbSB4xzS5wc+KDueONYrzxpuPaPFA29Gu5p+yperJaxpOd+bGT/7u47h2+Wb8/h++HvNGbsbSxQvzrghHdC5duCbD/EjseubJ+M73now5I+MynJVXPB76+niMHr+gBceK2PHEI7Fx09o4qeuPPtwbjzy2JbbteCjfjvH5Jwdi+6Pb46HNK2J4/lwZSBPxV3/xdzF3zoJ48+3XNEHej/d+9WFcxfj/w7djxdr5cUoLmP37DuXdgYcfeShmCSdlrHXJR7/Zr3LPy4h/PhYvG86HANl5HBu7ofjrceybc7Ft+8Z4cueWlD3PU7z3i32x98ujsWbdmvjxn7wWc+drRZ07hQyIC4S7I3Y+90i88NLT8fQzj8c6LVQWamGxYjW7vHfjq/17NJnP12JgbU72NEe1KT7tUvqDPnCHqdOZplPIXnF3xu9pUaTFxldnRHMk/vi/+k6s26RBGaM/Bz3fQvRbnYBGp9EsurKNfc6xlc2gidGKIZbpLZ5nXYoG14S4perXj7EjzR0V02UAxfmd5fdygAMPuugUAxWDOv0GZ/pTaehyDQ589B39AEfamIxpysNwpv9hcDMhUDbphLkjgPFMmbx6jwc+CeNIY6K/fPlKvk+cB4gvX7wU1/OcOa+adZ/ON0aIN+gje8qCb8rBiKVePOwIYCzU6976jgGZMcfnvnmLine3MTCgjYHN0ZZ6GBTDZkmePeetKX6POW5EEy7pOMYaaOBDmyMy+QCnJgH6M4CsOC5TxjdjH7w47Amr4tkxr+t64FOsJx4bChjraZyK7oRkQJgHrhl3cDbgqa/HKOLsWx5AFy7ZcM046zhkeu0aLybwA6llqNeYk3nQOuGBW3Q7+tCwb6iyPAEy/iNrl104wuiG+gQfWyG9+iLl21W5/BHGeQFwXYslDFLxjBz4Ewkcu5LOCy0FBeXDX3+u0WUWVX2cuzk8jAzftI9lDJINF8C0KKNfdwM0gH59K676Gfrk9jJe8il6WU+yZfy3aRQdyiYIDcdJJurzLHa5A+A3n8nBW4+G6VuOfdoVrnTjiCrR4o1+T//0AqA7glH54B/I60F+81o4im302lXDo715C5AXtd7Qa1kSXG+Pz3XdhwH9Ri+loZ8+PmMcMk9dUb8xbpenD3X9X0pTaOCYi1kAsJjP54qE0y8fSP3kmvhW94zv+X38qiJxrr/H2LSj1HlcR8uEbM6LaxkFfXpAjQ8F08NO68uWMZexGAPZmP6Q6aULF1WK9Cfj5KcZ5LGNdNqTsQ16hJmTYIu2Z6wjI2l+ADcz591CnrfkeZzMM0XdVE9lRb4es7Q4aDzTj4A0vBkzdE1clV91AZ34kmGOy8wB1FP/uTBQ+I7GE3xlzX5E7RIl0YiHFi0ndlvd4J36VD3xaSN4IAzUWE85jNctOnkBb/a//dd+C5DBit6HKqjCRbjiquC67kPhlt+HB8UBKSglzSwHcBw8VAfq+ElhZ8hx1AND5YaMBRqaB7KmDUa9IJD5M18Jup9or2LAwSgAjwYtHoCGauSMh15FECXei5I8kXJASA5rsLh9K1emGKZGpW6uUxWVPEo2A2NR/9IRKe6sOH7sYn69cMUqddZ87zuZ8BmIbjZDwnz3J84bV8fjN+9+Gbt2PREPbRrJlbWzUgeUDgrwwNmzWfk2nIP7TsUzzz8aTzy1Pm7f0qS1lFc9CnEWK89ZcfTQWfGkzjw5FkePnIxPP90dl2SAQePU6OV4/PFHY+XqhTK8T8VP/vbDGFm4IH78p6/EnHn348jX5+L82RvxzLOPxZLl82X834qf/t17MXH7frz19kuq44r44rP9MorvxA9+/y3Vd57KvaPBcEKdbE48umNzzJqDfBStCRlePv/4sBY3r8iYX5ZyvnSF88lX1Envx7rVm2L3Fwfize++KMNrjgzJSV0fjRNHrsaKFavi1Tcfi/E7V1Me8+ZqcFAdsyPL+OYOydAcdeJZYypMcpbxeP3GePzDfxa/E/fi1VdfjAUsHGa1W5DqN1M5Gfvd2BioDOIMFrfk+0w2hq93mNOgVdvdHp/UYmci1q5bHa++vUNy4hP315NmGcu8gnVMdePNJlxD1zvOPg7id4j79YJMqgwE7DJflwENT+TjgT6Oily7ek1y4K0oHB0Yy7PeGM7QYMcaYxuDmsEag5ldUXbqcte6t5OefCmMEe6dbZ8z580s9FP44hpeoIWrMPHsyqMz8ECfswE7O+mgz8QxeWNos4hJP4+g+EuRaWCn8weC2BVeKZ/X4bLQ5hWlGFzkZZKjb1A+b2LBEGfyhiZpC0Z4nWH7Gqiuq2zC5YjDYdjydV5fa7Cmz0rGhOGLgdmDs+vDGJVvehBe+sQrTD7GQpz7Lb5djpHSOfhFVmXwMi50eVBbj21dXEcvRwD5RVNXnugZR6WryBmfOnf5wa980Cg6RYPyTCvhfj89g0kffUFmHpOclgtYpUGjJt2CKq9v+Lp81zEJCNA5dl5p71rcAJmXDcSKEIhipudomQHLCqCcpNuA8N276ofXruSu7sC4kmOydi7PpcR3DrnZL9rgVd4sXe3I3SQMUmingdHSqmqmYVdQ10TZ9XGMB9/oCHNXLQBwQGIlrvyMMl+4ft0LB1DuRKbOoDAmMGZ5AVD6IZfUO3oKGhQcxM0AtZDiGyo/0gfGKo6V1aKy8pk/E3WcyuKyRzbjhZc2QNLu8nKnkHGs+nClFU1D2+UV/nT9N24/nAVn+fL1z/jGkTtsEPq9Zd5wM890WU+nJRCtb8Upv/uWgf7JGJNjSMOrPFwWbhqSvbROdo0e11le4dseRG8Yixn7Uv8SH7xMHkCVV+G+X7r2bejaw/lNgzrxmk/qxBgAr1MycE+fOpUbTFPqg2kAt3zVPoTheyJfmIExzV0Ab4gUDPqQeML4RwIeh/nqb7tzrHQ/+Ou7BfDgo5roe1cOcez0Fw/Uk7ZgzOn3g9IbxvWkoTIpO8tKfnwngMuy6xgysV95xgEehue2B70F0EQ2AGMdZdNGd7VYBtBn+Eg66bA/PKZztxvIOwAQEjk5ijcU007rGq8qXn6/U/Sh8gF9OkDl7TvAQv82fgeU4XinO+zKFe+NT40A0MPYKEEUzY628ukvyxVUfNJT1IBmkZafBp8AgQN9pcp88unwgwbMGMkLetn5LDvKpHHpkATwMa5pHHYyoQvPSRcKoCkfLCZdORLwCDBgQoov3J49w1s1ZsXKVeqsWSXXCyVFHmmU9ORB9aHHx72uXZqK17/zfAzPZ/eza3OPqBRInntx6tTl+Nu//o0MqkXx1veejgULZ4nvK8G7+kvpZw8Nx0Mb1sTNWzeUdjPmLxjRQuHxeOyxh2PtmnUpk9/+9qM4dOBYfLP/nAz7oXj+pR2x+WFe9SYD9epYHDl8Jt85fXDf8fjowy/zGwGvv/FybN62Jq5euZ6Limeffzzf3jN1j1f23ckjOCtXLVVn0EQqg3ScgWRiKg5+dTpuXr8T2x/ZloPLmdHr8dWeozIGl4mf1TE6yoLjQjy96ynV72Ke9787OVt83MqF1JKlC7QI8TGP4bkc//HDk7wiMHekZXjfGZfxf3MiDh/g+YOv8lWqTzz+mAzJEU0yF/L94BixGPX47DTwfl90g2aiQ6ekJXPLn0GjGYeSKZ17/UOrY9PWFZILO9JKF97wsHDmeECg7fM1hO0MNbctvehTP2h9wTuuGF1y8z1xoLcYS/m2Exm4GMMYzbwFhYkXo2Ep13KkYQRzHGThQhvI4ND+9UpDPuiTr0RUWQxaaXTLUYbPgUNTxrrokJ9zyaZrB78YnKTBBztcixYu0iTtujDAYvBiKIFPvcoNz2XXw3KjL9XgW7vW6dDTDLPbjc7Ktb7ChIej7GkGOn1GfQHcwSQiB23HWfcHrrVfxdNhefh1wcj83G3Ko3tq5qSBU9lw4LzEkaj/GXQbVqZzTduxCLxw4VKs1uLfg4Z5gg6ji/Mqnmv14wrnrzxfZ0b9FSfWRb4xwETHO90HGylyzgN4TKprfIYN08uAfttmkeps0h4HeTiY11pyBpd3s7JYR7Y2oIWmayj05V00He5BXjoOfi9fZjNk1WDS7MYyoOVVHLJHxgCxSKBPm3Ae1WzXjNdXNU6vWLHcPClvTyxJE5jJn+mYj2n0g6MEjmduYYzJxYVwyqFDwkjXz0uevt5BzQ5wnQrYIYQ2i9qBTgL46HUW0fE+k88+oFuk4zCzkDdj2lItsk0brMrf2QjZmg8mmbQqMfNlVsmkbZIwtrgtmbM7PisMuHkbHf2bpi8NbgMgeZcOQrs2EjreDdl3WuN6AdFKI4q/hjwoB0jcqm8kfcYyNvYyY4L8fh70K+cBqJIXvIZLXJZDHsJOr7LRGcYn+Ceu4gGK8KXj+CW9+MUjPHAymvmSPXJBX5jbsEkAXkPLsTSPgV0ZM2F6+abrku07veJ83Tny+NglC202QEClxtx5O3nyVGar8YBXTKO4iI43KHJXmx11HuglL3cD+kCeXBiIpxzXlRdc9CrT7k0pngd5bfzPnsMuOnzKhhJtuGZhQF4Yg1fsYPISV/MF10D1s/JpY+YW8qQdqL8st/EkxIyjHPLU7j+LGOiCR37KAR8aQNXHuH69qfF9Z6JsdeixAEg+vQCAMSsrUIzigCokmWvXmS48AKzCLejnh15B0Sjo4wG6chwXQq0OV0D2Pv40SNLOnwIUMgYvcQiCilMPHALJXUYJBaMKxyDDJIpBRocChw7AgyiEOS6CENnpuHqFd0TzQQWfVUs8peWXD3VNfncehUU3DUTlJw2euOYLgVzfviWjkLQ7fsc7O7OUB0CH3YlrV/05dHjPh62UjxUuD0fxdhfOsFMXjqxcOs+XRodlqKnxp+7kapk6gH/16pWYxy6EZAStO3dcN/Wz+PyDM7Fg3kIZl2ul9dczD3Xi3ChKR5jb0xNj9+I3P/sqblyeit//ozdi8TIahdcbXpYhxnvxmSCVVwb57OF7sX7jstiweWmsWiNjcwELkXF1uPFYvnJpbNq8ITZvkUF+c0j1HItdz22NyXvXVMZY3BmbpdX+xTh9elSdZrYG0AWxZev6WLlmicq6FgcPHI0t2zbE2ocWqUAtyMTGHOnLsNqaCQIFny8jmPfw8/VSjs8c/eZ0HDp0PD79ZG9cOHclnnl2Z2x9ZLX0I2S4343TWgQcPnwsjnzzTTz77OOx65ntsX3HQ/Hw9g2afLQgU3t/8/WRWLt+vbRqOPnCH5o1N25em4xzJ2/GZx8diK/3H4v161fGP/6vfy8ee2K9Fg8RK5cv1eS4XGG/ahDjMo1fGa/c+cCIZRLK1xSyIypHJ8bY9Q7pPMlUi4W4K+NgsYxcDVKaUDiHPXcuxzwwdjnuRh52nr27nG8ykJ9O+AyIGMXeFfFtUPSYSQrDgDT6C7de8Z23Gc9pQOMw5OzK0HY8OJz11mDartFhdIf6cU3/xGehVotFaDi/B7BMLx5yIKYs0rvdDxqct8vwHnXqa9pt7NJ0AUqGew5+c4xIKjb8mDy6PE6hr9EXaaPiuYMcaBQPn/BGuuuKPxgfFfaC2eEa+27euJl3BTyxuG75hpXM43L65SUFZzVMSzNvGtk0bk2pD3lBZJ6KHj7ZfE3YkycUIFyTeRXCNfkJMe5j2PH2jXsaU3hNrLHw+0dlEj9JeOytOMoir6+LJ4E8xomLF87nw4W5O6o0ywEE0yneKl/fx5VcgZYtfzBIc4G4fIX0scmZJEEjYaj8xJnthJnlALUBhCFy48a1vNtC/wCKjyrFde7odDD92unUg6LZ5ZzKxQXPZJR+dNCY60Gl48NDyQx6+P389EMWAPRF+EZnC5RDsu/yDOrTo8GcMQAt5LjChIEO/ZxXtnK0Db6VKdU/34aDVCDeANoz+1W/PPCLN6KZw7h7yCYBY0bVExmbhMtI4AMfLQhOn38Aen5OiTrarkEmlIeRbtx+23V8Fc9ZNnGtH0EzAxSsvsO40AfoM34ztvZ5SUiGHKwyAMoAiOMvaQvuc93r3+BhUyDzWgAA5ZtOZ8MV7xizushxjrZjzMPWwLFBhW1SeeAJO4G2Lf6AVsQAKCrHvQeA+bEDD+jz2q837UJ5PgJUemIbhNd5uz60reohPPLAa+a5yys9PcfRzOQnjbxVH2RVG0PQhg480a8rHZnTjsxBPCxMXoA7BDVWF03wa44lDA1sJsagoocD4LHipKyJV6+V59q4jCmE6w4gznIiL37RqTgc9SnDvxzpbuM6tsqGYbtbdObQF6KA4FVAlmEBAS64GqSLG8TLQwBo08zJaxqe8hIufyYU7YLEbWF46pftnauObj8tFYKz2YRlJCEgDAR2hRnwCp90FIvGRggoAkBdyFNhjDFWkygAKz4MeIRHIzNAs7OKYQZAhw6eEwTlt8Ef/Nw50nWtWM2rlEO1zIHiHmfQtFqV8QYOb+SAbtGmXqhK5pGiIHAGxFnK6zjKMo07E3Nj/96zUoJZsWkLu6cLsn5MrgCv5ePcavEKbyxarl0eiw9+eUaT5bLY9dL6GF54WxTdceCj5DY2fisuXxyP3/7yYGzbti2efn5zzJ7nhcKNG7dyh5eHqVhQsVOQr3VTuSyCsGKGZjMAYiAiJ4zyobh6+U78/d99EVu2bIo3v79dRipf+nXH4KHmy5fYaVuV5525s8OXdnd/cTiOHjkWf/qP3tag1G61S46chUc7JCG1HZ1b5eS4Ql3miHctmsYiFiycr4XNbdGbiqUr+NovD9iO50III3pkgQbSIW7rqW3pH6LDyv2O8v7iHz6Svg/Hozt2pHzYdT196nTcvjkuA1oTqwzzZTL2X319Z8yZh86IL3HEL+0EQFcU0wdKvqUbqdeZ2PqmHPEcwQH8Fg/pi3iDDv3WeX2bz4YZJFp5+UuZLku1kjM+sej92bNn88hLDYxCzAyEeRMHkFkTPODmXKsyqGPSk4fq5zMtAgw83jTD3ScMU/pJ0SgegewGVe8HgOsBT/Dsfgzto0ePxkMPPZR9tZt0TUMt3sLKm/+WL6Rcb8N96occRRtggOdYCrLeuHGD6u5JwqQo20aH62yo9vMFPr3b5fl7C/hMClNx+syZdrdjZDBAD2W9Eyv/DPZLJBWPAWA5KZ/6UG5s3OdNPbfj/PnzsXmz+mTSdRuQs1grmuarEe6B4/Gdl7oyeXCUhj6+bt26xMEBxvdYBxTN6enWFeezrHE53qrDHdh/MDZs2JDHs9A1DDyAfJZ1Vx4wM9zpjXlXpDL7Ydrjx4/Hpk2bNYZ1r3m0DIpPl1NpRa/CVR9op0bpmsmad4ufPn06X0vKG4rSuIVO4hXAv2n3aXWy7dG+b6MBxzxz4sSJeHj71uyLlV//go53YDqPpklcgcuywYzOs0MP37xKtWgnHq7p9UDPerTKJ87lqVzRJlhxGJCjo6Max7fEPBkh9Edo8ZvQ6+992h1Nhz32tDTJlWeKJjV/8HpZ9IS5y3nJ1/SDLJBIMvpRMvH9coCUx2AMId5GI3YCfabuuhi3c9TjQWD5SrbisQPyUza+52f6JZs+jFN9fpJs9p8uf6WTL2UhWhklZyzq4FIA+hH8Y/j1NyyoO2n4jJXUE5r0Zxw44HKsBpsmDUf5qc8qw2O15UdeFmCrVq/M/lnxyVcDX5c+2jlsyCMuvWtgerrz0qY4+sF1lcld7lwEKI76vPvuL9PorzGcb0QgQ/Jjd5EX3WZTCcgd97YJBQ5p1I06A4wTyCVttzamZ/rsbjEFzp0743kMB3pzmoyRHzz7QWTXn7zIy3XxQ7g4ymBRBZAmMvJ9V458hDH4cdg+xCePSuMbJgA0wCWtyqh6kEYbAvAr6kmnZMrGMen+eG1bXIx+9cl9VgMU4sqDDIn86cH0DgswxRVDEkfGES4HFG5d9+Nn4iiCK1/30r5Noyb6Xl5BBpvhwZtmEBDvnWbwx9EI4FuBzXfiTqPhcHWirJ+iwCx8Vs6skutoRSlBpg9ch09an24B8svOLKsJmhgalIfhwdEJjmYk/n3ka/qm44EhJ1FpEbespH7yh+L6tftxYN/ZGBkZiqeeXZ/5WMAAd6WMo6PH893ZKE0ZNtC5JeP1/V/uj51PPR1rt6CwDFzwY4OS+lA0Ex2G9fjYpBSJCYRIBojJ/KIvky0si6rUSbhqB3GenYbOCa2UitJUgvLNiX1fnovdnx+M/90/+1HMnX8td4YxUBlAWc2fPnUuVqxcFgvmL1LHH46PPzwURw6djvUblsT3f/9plaP6Q1T4kjQ9Qb9YocPJF0djhjSowT+GEnQ1Fkg3rklmEavXrIqDBw7H7i/3xRtvPB8bN60TPa/Q/QoyISd9UVVw4vZsGcvn813mAJ2MI02rV69tdzjuyDA9EZs2r4n8mjAyFh7n/9VahDJfH/q6UjqckqP8dN5tOHfufMp35cpVald28KgTeMonsF57MCJcuskAideE73D6zsfgwKtPMaaZYK135Ku+kGgJ8EJbYszOVjhlL1qUywKA5ymoA7QZAHlGAL3mKAYyBfq7vHhZP/05j53TLYsMq93qLUAAen9y9IQWLety5y55boDxn4vPhttPA0reQMo5041DHu7CMali4GVfEX7RSp6VHTeIEpgkfbUB6SnjDGZ+Jq7z5y/kkaYFLACQLbhKowxo1OYBkHxSBh5+tmsVSliu9S126bkLRxsiZ7eb8c0bgGxbUNDRMnRycgbSaTs2JfptWPJL9oQzk06lVzx5zQ/0SfPYOiV5fP311ylnZGIc8pUMnL8rz34fqnwXJRlqvIM2On3mzKlYv/4hjVU+243LsSFbxpDcEK/8RR56VZbr0PRbQRaIHC/E2MWQZlJ1/i4PQB0qrh/f0U1PwLXkomvGEnZzeUh9y9ZNg8m9aNDP+3MXYP4MhZfEXLOBwwhk3jp79lxs2/bwoB3TgYHMRd8abJ0Cqiz8aXKhL0JXeIxBLAC++eabeHzHYzk3Qj85SzrCbKrV57cfLkgdadEsANSN00hl55e544w7oQAA//RJREFUiw2p4jvpNh+g3alMRRFrbv1rIMz4RBgd9FeGycvxRNNW3qwrfUI/XNP4Ai/2+Fc79MaMri7EVTw6cC8XXdCuOwzm2YDc+/lJc9kdXl2Dkc7VTJ5x9E/S6y4r/QojEUPQhmS3M4xOgYMhTDu5z4laKwvKfgan44m5h2NA3JXyxl7JHXAYOnWNq7zll0wqjXbGL1o46uK4u8n31cuXNeSxAEBOnLYYzwVA1Q+JpEEuhLoTTTxlUE+/jcsGcfEBn7jSf8qkftCcJRrIJRevkjG0wMOBY3tILS+dIW/JkjCDA3fowSXOdLvrKh+PuueJjTTU3Y7E8xC37RMfSSIP3yfgVENtxFae4h2f+FrQWzZ+7g5+8xiU6sNDzvBRQJ6h/fsPZAYAZIRJXVCCAhiDcFaywSDsOk1LhzCMAVS0Cq348is8ALJDQ66Pm0lVnoC4ci0mfyt7Xrck6oYgOeqAoxNwXT6Nk++YTufbRu4YfnVdP67wy+VbMlQ3HNffSlfdYaefTpi6OE7XKR94mJeNBN/snqfc2CmXTz6f/+ro+/yycFBY1WVIdeOoBEY5dxIWLPQZaeqMUs/iuIUcSscxEFzxxYJo0ZIF8f0fPxMbH+aBafHajpPwMO2cYa1qZUTPnadBQ7QkmhhZonykMahojoIG5+E5K5cdkfPouBws6Qh3VCc6JfmJly/Hw6qnTp6OZ597JOYvGE+5KyXmqO4cu5vLBDA1oRh1wMn7Wix8E+dGr8adsYl4+aUnhCPDggWhOo00wr4WKFe5o/He7vj7n7wXp0bPxCw6ghYKc5Cn5C/WdD03psZnxecfHYy//4/vx6K5y2P1qnUxNRZx7eItTTwaEEJO/GNfZ1sM342RxXdj6/aV8eLLO+LFVx+Ll15/PLY8osF9yYTkfDtmDWuRMUt9SeXlB2j4aBpO1FRy6mUHVtRB36HbKMgl2PRH6zp9QYlawKjJwFT7Mwvw0BE0cJRF/wUfHOiRB0MYwsiKWMKm637rAR6DvnZNkp7i0ZHEzUVQ56gXbZ5sJ03hpG85uT4eS/wguvJwd0ZuCJftpnTic2GErLm2Q4/cV1wv80BY6UwGiseguaOBLq8zzi7p4md+0YGWXOEkv+BQtcQlQpRTxiWXqjt5PLYZzWkO20emOKIyHgev0MGRJ8NEa9BNfPmKp4Tu7qnr2JWXhBo9+92YR1mNp3SEGUvQL48pJHinM4stRAIDmFaOoE+/gsSVLPrpAGX28wNFs+Itzz4OfNnHmKrx1XkSIct2WdPp1Lwxc24YONGrMDKYPZuH4Kbzh34CLfu3gLyMi0CWoezEGbrrcoBCKSOu7Wf0IK7Pa4HDdgQTQz79Cld1BK/y4c9si0rHEVc88+Nr40KvoPIClSdjGq5TXWah1p03ID2RS50elFN6okh4yZT6MRReOaDPf9YBvObQZdqU+a7fJjjrAeGMzrikkfxwTaT9ytO5iqN82ogvO7M55OssN/3Wh+RcETmCCVybHlA+PPSBeMbXMkLLmVdD1Z0yG5msn41OtxtHODj6e/vmzbh29UruyGOU47BzWICxeOQ4MLRYDKxauUoL4PWxevWaXIBwZI2FNncKMCjLJrEdYl2t8agcYJ6/rY/UfzoeOF3fLKg6O9zG8/Q7KNrWIeu/IhKPhTGOQZtnCQe6DH7aG97VxxYaWcBRWhZaQ8Gb4zDiq25Fv/ilbTPf8Fy/KEbRJfcy/rEVM4/0kDTock0ajjiuGW+gR1uYP+sOdGj7is+d95Y/j9Rm+eJfbYF9xmKazaE8Mqay0/AXtXzIvtEBqnyukR20cczjyJcxhDtxvLmO7yRwTBZ8ADzuRgy9//77uZOR55qUiYmJjyhk7x40EpWuBu+Uld3RVJbpbT0N3ImmQ185+mFWUNR0WtwMqLIB49kR5rKUCwzwEDxGTd6eEULu7CpezZkuKWW8rqlPL55VcIfpemSZcnd58CSLEmbDqzCATJJG/sGLaDTeLRP5ws2VGWlksqhj6o4aULIACxknv6m0zgd4UmttkLS4Qglm5ZPz8+apY8NXqyvYdKC8fZo5mQidjuOIE4Y/X9TVpZxXxzUwzOH98hwbIVEUh+5rEZGXUrip2fHF50fio/e/jpMnz6aMKBEl45Yzz0vQTNCgTPInt2qrr/ediGFdPrmTXUuvqisNUcPzlBScXeXDh47GmZOXY+zWRDz2xJZYtnJeq7sHHWR37cqteO/d3fH/+3/9KvZ9fjoWjyyPNWtXiib6Qd0YZNR2MprFXnz+6eH46Ldfx9Ytj8abb31H+SfiP/zVB/E//7/fjSNHzmf5AEYr+fL1iMo7O18tyuJAgwtGbDpxThq++pBULh3xgEpMV1dNgURPONmJRFP5kSlHkpJXUMUoXykmncEdufh2Iz3W1K1fBKADKP+gDOUk08CnTHSq5MzzEuxw1G1V84XD8E++kW8D2tX9Tb7K5EgKO/81bqShLz6oF/ykjiEIQPmyzZJZg3mgJnagkpUFYOZNVNNxP1A4ZWYaVYdvy9d4eZX8Ki5pdnEOkJ8ACaZF2IN6I5Bgvis/4HHDjug879zoDspkXMtUg+WX1PJ6wEePLtDVr9FrYV8XcvEkHtSHuUWd6+H8syxMRlds8FRZPYCfPjifyyl85ECYcipuZvhBULz1IXMoyjzez2ddOp0qfopuei2tcxUHbvGf5Sip0rmu9is+cJSZaVy3NOOkN60M8+kAUbkrTh8jrybYVFag8HtQ+tMvuw++pCxP+il3aIvsnSkbi8lnj0bxNuDvdwBsWo87cBboPeAohlz2HvGUZQ3+VAfGFv0lkjp8ioBrxo/M7XqRj/nlrmhD664QGT24xu+X2a/XADyYpCxMgzlEc4AcNcniGw174qInE8dbJ5L3Hm2H3Yb4HRgPYwijbxo/Asuw6OPbOEydUxQGHmHSyWtHecYvcv2jP/jgQ4c7/+lUSeK4G5Evlhjzt0Qw7rkTyR0E7qQSxsinTIx35I2BiJHK81scwV2yhOfLlih+RDjDeXQ2jUmMTI0R/fGKMtPxJ5rEmU/Ls6uPdJJXH2e9Kt6uaDwIpsc7PBO/6FSYNF9zx00ykZzSiT/emjM2MZ5zDkB9wOX14vTHzKv+w3zGM5WUiZ6V4Vv4VZ43SuinOWhq7lb5agveuFf6kPqU+JSPEY4cyNvmBox8tVka3q1aU+LTb64Dx4s6bCo2cnPjlryiST1cL/UQ4fLsHAsBCiC+NpkhS92Rg58BsZyoD+0KDnz69dRmgjT0jrfhzZvHEfCujXnOlWPkQyjZe+/xqkIxy8iTnTDzDxoiGVC4XKX1rwvAL5dSalB4/fRyfRrJYI9k4QBdeTUcEGdnvIxKAK86SeYvmgwwarABP/xlMkSgk5H5Q72r7CxExSKj2lFixx1InMITHUK+9AAwSBGJVqygx29VWD76wtEGBppUEjhTJq6rmKxrlmOCuTshn3jfxeEMnJQIQxIgTSioUZ5dk8/OPE5qozQUnfKKJwYjKiuDDkMUvZBLX3U3D0oTzfHbvId/d3zx2am4evV+zJ+3QIrlB6c5fsXZYQYmBqDcMQ6OKym/eDr+zfk4d/pW7Hp2q9Ipx3Xy0Q0Mastl1tCwOv2EFHlJLF22XJPJeDz93EaxIoNVFROpmJqM+OTDg/EX/99fxeGDl7RAeCT+6X/7g3jrnefTwPARD+qFkavQ3dmx/6sjGlBvxiuvvRB/8CdvxZIVC+LwkZNx7ea92LR1R3z55aHsJKUDfT+N9OTPDnnpN3lB/rzdh5V+pqe8FGy4nTN0ek0bGteuw7U+K6y44WHOA0o6WVjlp27EIjVkV/oCr50uZzgHJSWCTxwlIBTHQtD9kOuWB1dQ/FZcfwKstNTllq8/sVZ64iSPiudfznGGwslk/fTzF1CnGvymg3FEYUCnn+9BUOnlU15NFsDM/MT2jf2ZUPkqvfIXr6QTN61c/tv1TCAeitWOIPfHsQI+upYgFFI6/ns8NeC6XF0XH6lrM6Am0T6AXzyQv+PP0Kc/AOGjpRlPuOF0denzk8EMQ7vog4vele6lg/Ek6UwdvY6PflxB5e9Dd138G0dXjtVYydwCMB1gOANVhsvr6Ewv28h5DZLqRPfjGkcdpzR+ktbP14rQdQsI+uE+kKf0w7wgO3Z7ux3LKg8oHG8qKK+c44pX40wHsAzQ40giOgL9Lh+GrtupVCrTmEfanFKuwOW2a/LI3Z1CLt5h9UaOeR3gCfr1qbAvPWcTJj/85MYOxxQ5xqQ4DCWAsosGkPLQZcVRD3Z003iX6+sfgE9c1ZmNK+Ni3PulGzyTyHNRvMgCo/7ipcvpzp3zfMlxJIx88qFj8FZvT+MIHs8psJPPcaK+Q6zI35s77iveYe76TfKYvwaiat53MnWRbJhX1b6JrTB3UNHJvmwKirblgAyIdVlAycdzFJtEBR3OTDkCRZc02g3bhnBuXOmvFjUsgOpBYRYpHPPlrWUsAoY5EdHGLdLLWU7tOSQMazkWXtaviIUj/lI59hInMngpiValMV+LKU4RIJbcvEVzhVP058rQrj5APAszeIQur4LlyDb6iD7kl9wl4vyWjgqFB97KB37xhINHaAPQY1cfIA1dxLfcrHsF4CJj0jIeHP1j0yAvNn2HIMCZc5Qu0+UkoiRQwgL6DQNU2kycvqPQCs/EBfrhwivoh/t4BdOjWvn52wPRGDRO/jJkMWh1fyR4d5Lc7ZpLGXhpSLEj21waNUMImAdcwXN84mEQ4rhW/D2F0zhFVxpO4ql8HMZ1dYisK7RUbnVGjGW4NSh/4rIL3OKEBP2sD/yz+pXHl2JZifIQMPlypU9QuMDNmzd8TVqW1doEBZGiqZDEI92eyqHs4EMVUjQ6IQa+FPnq1bF49xefqoxFseuZp2P+yHAsWbJcxvisGD0xmu3PeWQ66KAN5VHf69cm49MPv4m1a1fEho3LJU/LOlFSFoSp9/24cf2WHO+0n4xvjh6MV7+zM5atpKNBc1Ir43ux98vR+Oyjw/Hww9vin/7vvx/f+/3HYslK0RiajPoQGMC4f2dqKD755EB8ffBMvPjy8/HMi1ti9vDduKHF8MWLY7Fz11PxzPM7RGuDZJTZko/SSfutPvI9EWEsmnfkxZt5MKKrQ6KHOMsbvMo/nXZBXRsfXDvKYWGRu4a8EajySp9MEj4a0wKlTqM9wJdrFBt9VMg7JVwXXuXt89sPdwBu6auhx8Y0KLrIps4Z9wH6xUONIRWPzgIV58nVk0rlU8jhrGEXP9MB0Knrolnggbsrf5AuryTQp1NQcUDpBsIAgx0tZFxyBgb0E2M6LaCPN8Bt4QGufPDqGxNA5musEPxWHgFh8KqMgv41YXT323KeDv34kluVVbqvEtMVLlf4lW58p1e4oGj1ATyAse/bqerr7djFNJk8CPEBMI0XIpInAh3PyCTxzEaGBzwpmmu7jlcgw+n4dzws4jBWeR85hgEvQchJJI1YfMvNelUytasyunT7ME83E8cxPIcjUW6fAtPIkNKYUzKLFzVKqzr1HXFoA3jkyz/FcwORhQDhfjzhBNUHXkouD4J87irzdMA1f2Tp56vgtPYVGKcrtyuvxcFHy+yHmeHLvOXCQGk2Ojs9rrGm4vCnZHyhYzg2UTHceRMX307h9bYY9OfPX1SaX6WZ31G5cSPpwCs79BjvS5YuiRUrV8RyGfcrVq3Mb5PUm+I4ylOGJAsC/DJg+/UtXezH49l2cB0ytoX7UOl24LOIE06zGwDqO9D3AbhNCpy/o1eQ7SdHnHnr+C48fMrAAZUnXRv3TYMdfi2+FYf8cfCLD9QCDTmULHAls4rr16fKZIee40M8KDt3sHnMZh6799PlXnxTLnTQAXwA/nDggoVj3uaYWR7jEc28u6G80Mz2VdnwAV3o1DcCcJRX5eony6hyqS+LI553BAcoOoBqn+FytaikzCHOjUHkzJkzmQmYrQlLpoDKqY7g+CLYh4qbxqDA8dWgXT7i+3QIk6fv9JN+4RZ+pvWgy9Ou7Q3w+aWyPr/X4YtiThgoUF+xygEuV0Kk7gqrZsQ22q5XCbs6DPHZaXKVKz87D42XRaWf8en4rUZyXmjw0AhvmDA9w4AX+X0a8FQr345vn6mdv4AztZ0SFOSdgR702yzpJB89l2XRhhj+9zWg3YivvjoaVy/dj88+PRxbZXC/8PLOuHb9nGTNkaupOHnqdMyVAcwbZVDuop11ULXuygB/7929YnZ+PPvi5jT+qY/LVJiFVJarzik5z507EmO3Z8VXe47EAi0ytj3Cp/3Fa+LPjj1798cXuz+LN995Lt78/uMxslT5hqBJfaTHee4eeixm5sT+r0bj2NErsWSxBtqly6Tvc2L8Jjx9Etcv3Y6r56/GicOjsXnjQynfAvirjqV/QafzoKUc9Z9tJ4S+bGeC80ynPRMcxU85ynYc+S9evB4f/HZfXL+KnLitD120gkFHddVv5oSnnhMSRLJM/4mywtAkXLzh4wq37//uujkdH1mxGK3BMfM2mlm2mKFvsiNRYwzQLxcofGia245H+nfpmGk6PcM93D708ZxW/HR54bl/PS0sH3nh46BRZfT9vgwzt3QW+fNgu/N3dAsKH1dQOBXna3CI63jC98aB+Bvoqdt1Jk2gcCp+0AYNrY8P3qANHwAzac/MC2Sc9BO9pP4FtB/jizCb6/IUFK/FI7IlHzT7Y7h+0u/nBxcgLl0rI/kgngvytHA54jK+R8u05ZSRu3yMiV06ZZf8S4cq3j79sjioXOBAFz7L+botEtEb4RTfM/lJnBbOMlpyXTP9Vd25RgkxdgmrlLyGdO2wFn38lFGiKo+zNrkNCkmPLOWQAc2JjMR8a6fOECp++2UVmE/PmfDna+NQf+aH3AEexNs4wlVcXZOD+bg/l5oDOZLBafnA8BES85C7smo//DTaZNzzVhpe54mRz/l7jHn8emEA15yo4ENuFMA8jHHPzj3fUuHs/Zq1a9PI51sqGPjcHQcnd7NlkHGqIHVb4xoy63Rhum4UWAYdz3XtqlH/TFW8NZ0/X9vNhE52edV8Q22IFD+F289TPnlzLsr+QFx3DU5t5DhccR3NSiufNAUynK8L1jX8c+2PZd5S/acyHodxi97hqq5lkNOWtCP41KfwcfkaUCnvXdFEt+CTOwnloAcebcbdhaKLQz4Y8eJWeLx50Wf3iy8WEMiBbxSgW0DlBaCFMY/LuqHnEgFlZnmiTz7eekQ6NLnOkxXCq/rhIxfKBY9n5aBJnWl70qh34qN0HJGwWgiUmGFlNLgRADIWEMZRIG5muIOiY8iKtbylTAN8eVTYSmpQagsZOtrlJ7fpYJl0eAAwLHgAgoarcrDJyYnxWLfwKw2Y7jM4eKDyhOU4OwN4VR7xAyWnnKSvaPc9OdNLUriE6ow1AZLuXcLipV9mTnYZNKE8qiHHKJ9n127fyrcH+TZR5XeBaYArD/UpoAxXteg6T/IkvBo8dRk3bt6Vkbwvvjl4LX793mexZdvm2LZ9Q0xN3o4TR0/GhvVbtEC4FMuWL4nVMv597EaQZdhR9IF9J+P6tfF45vnHtFAgHaQ2UDBgy+dXa/qUO8d1rlyaiPNnbsYbb7wSc3jIVvxwVIrAE08+En/4p2/Hw4+t0iDOw8ZQohOw80o9aiV9P65cHovz52/Hpi0Px1NPb4/5I5EfHHv3l7+NbVsei0WL5sXoiW/i8oXzsXTJouSJ1/45v6c+2PTbjRSnP031jm+18HMdGjBaxwSQJ+A2xdEeTvROE85hOnUaiLpOY4NwZqc9vHPE9fjEffF6Lf7y378bu/eMKnU4ppTO7UTS791tMgV0XTwolcs0LPrA+UL0roD2cx5aBA+eHEa/AbWqyPBb0PSpB/SPGuSShpzlUOD6ZL2RsS4sa6U0PPsu1PLojHRcxRvKN/RxCqAH34BSp6UTZsDE4AWKh2k0iMPNoE24XF43B1RfYmeHN3JlvGhQfkHmxa+wHNLty6svEzvTZrHVn/BwNAwUB9fT8plOP63CRTfz65o+wAREJG3DueXKA0xrt148ZRcQzr8ch9yfkgf1pezLiVv4xZ/1v3itOOezb41UTvpQW0wWLzj0JNMVl7QSn9+m640WreOFWceJLls+XZAHXIWThnwfAxCdZlDjqs+WsQMUHYAykB/QohoLxp8+9huSK8UxPlQ9ymV6ERI43rTBJ6vzucw67pKTbRt3u9zkg3+Kcz1wnOefLhvLotgEHzrc+eSd6WC6DiR4jvxWnRptYJreyMtNO/2Tg2wSTfo2jqQ3sJ1jLzS69qataxypMHmm1OdwHJEbV7/mGzycJb81djuu37ghA/5yXJMhf1lG/Lnz59LZqL+aR1l5y04ZjdSljHsMeAx7jubkhw45oiN/EYb9woVpW+VREoxnVy3yXDfjbGvvlLP+8k676lFxM+UFJG6TUx8PG4c6K1YOmdRiwLiOkxOO6TqtT8Pxhn64gDq3opPWzHzfvqZ+2IT0M+tU+cVb4fahTwO06r/0C2RP3oyTDxqbmrQFhnC1Obg15xCuvKQhJ+uHZVF18VsNvaDw83BKV34vVtCvboEFPdK5StqNPsn0E8Ke01kgaMGidPp8PqPV6gYQTn6UhzG2jH9oQiz5lV93F3DMyzV+kJf6Ux7gNvJGkOUh459FjeLo9/BR4y9sDF2V0h8+8k0sXLzIxnffZV3dGFVxgHAy3Zgo6MfBEPkoBFdQlXeaw0Wb34rHQaMm6T6A7zzliNNPQ6387N7y+jBQKk/S9egxDTqaHRQdHAXkUEm4lwZxR5Ef5eoZ8jgGMhiTB1rlh57R2rWok0adaWyUt/gFsbINZE4D4QmHgSMfuFLSnTtSfh7kzWNH5IQv46EMQPFgX5mUJio5nFLJKkulZjoKeJOPZJ28HvfuLIpzp27Eq6++EBs2rc58N26Ox+zhBTGyeEHMmTc3vyTLuUPqBo2knuVHXL0yEfv2jsbmretlsC/2HQylJ6coJgUTFhNaf8sfjgvnb8Wh/Sdi51NPxEMb+BKp6KkuGKzA/AVzteBYFvPn8WAyHYxYaKk90smIl7yu3boXn34xGsPzF8XjT22MkSXzYnxSi5r3v4it27fFI4+vix/8wQvx/Cs74vW3npMc54qGVtJ35sQ3h85pEcLKXR0b2XO7WD7NkYZ83p4X93R6Fp4aTPr9Q1VDzHJu09S1QT7aek7cuDGuyeaqJic6OqTIT2XQDah4F0Gty0WsWr00Xnz56Vi6dFX8/Kf74q/+3Udx7QptDI8UCH/eBaC4ypc6k321ybzxxM4G8bQBLsOZVxIkvxzc0mKK1MjsPsE1f9nimdTq166zH8sBFd+lK6crl0A8ukLN8V0+uIVjXvtQ1x0t5eEv800vo+jl4jZjwAbHLmujQN0pKxqAaZhWhlpav5yiX7KjFHpWrZiIZxAHkkcRoq6oQdY541nc0qcth+KgXwf7naMPMVHl247gr7lMb7gPgqIJDOqRLenrzCsUDJjcIdUfdcq0HtE+HYCUxOOi7WRVe9rwVoT/lbdesYfMyJCxLdyVVXXK2FY08jEw+ZLHzvnbRNqgyy+XOI4D+nUpqHJ9JMT84JJO02foc03ujkb5XVzRqusqF9zO8EP3eBsNt/SdB5ngEjPHg45WhSsdqPisY3ODOsuRXkbCTOh4gg7u/0/YfzbplSz5naCnQgpkQmcmtNayClUoXbfErbq6FZtNTs/QuOSYLc1maEuOLblm+/J+g32xZmu2b9ZsbXfWyGGT7Oa9ffUtrVAFVAEFFLTKBBIpkJlIrcX+f+7Hn+ckqtrGM+M5cSI8PDw8PCI84sSJE2UGko/ML/oNYvSTqwHyx+o8hhITXIyXLFvSrpYpHXUPTtLGLSssnvBGPOMqtgDvlmHEIyNexmTfNg7jnBV4ttlUV+fHZLgPW29vn3/jhKNV++QfHByyickp36rD9z7oBzGOOCqcU+2whTa1t7shz5eet2zp9K2sufeelXuM/ly5x9F38uV1jpuuqVXfoXpEKu7EN1rPiWWEpH4yNrHazIc8iSe43B8D8j5xH3JKXQB814FfqSd0J7bEeAuEQGTn8st+eGVdJ82gUwFnKPCIwybxFfISvtdVwXP4q3TynrxW8o8vJgaJmwB/4GY6GEc2jOtMttFdtkX5k3nhQIOTAymbv9OoJLTJbJdc/ZQgXaGZY1G4CAeI40kPLvleYKFG9UO5yTfxSItOLsxpYik95CvCyABapMWho1OaXPJUZkH2wIJ0bEb66h8pE145X2g5r+Iz7KYIR3moWsYqeEnnaRSGMe/vP+gKT0BOIHwskEM3iEv5oxu+2KJwToWsxdhk9spRUQCJ0wFV5QoCAP68T7yEUG6YKRzGtnCdpv9RLilLcZ/g8RjLupIlzg2LUj4rHZXk6BUAE/zEQbAerrAUQjomAeAAeQWy8isgouAnEAcOkI/YEv9JPBUSX/iLOPxlPOLjvponnQmVmnhl/GoYP9Dl6kFG//Lo0bA6JvYKprJDJ+IzbxSaOGSo0kY1BcFArIDuJSc+1jM9UWO3rw7Z4KMx+8GPX7aN7Q1qcEot5acTRX+oavbOQb9MiXwx1icmFuzTD69aW+saO35im9KzZy3yTR65oDnMZjjdh1Xs3p4J1dcqO3F6r4wQ4SzX2djIhP3x9x/KWGaCp/SeMlKjg3TqvnKv4qnUmgXX2oWLPTKq2mz3nv1WX9to05MLdv3GQxsa4eM4gzY01Gdtbcv2zLP7rGMLHx2b14Rlyf7bfzprf/jFZfvb//CRTY2q7llZd8Odq/LEz1WTAj42xmRsfnHO817CeBAeGhOfV0fHcA3+LkL/oyk7e/am/f73l+32rTF71L9sD7qHJS9VJkLBSUbRrsz3eEddLduqhmXbvr3N3v7hGTtxcp/dufHI/l//j9/aH351wSbHpXe8t6F8FpZUhz45dRJeH7jU9fSXwfNQeOpbDOfC0y1XtNXfQSnu0aN48uAxnoa0uAgLwJd5ZnwZPIwr8RFU0Mh2WaUFZMdXzUO0nUDEZXxC5p3GaJa6SjtcvsT3bf74VVp+lZEnc3/QS8CfqzQA6aAFPxh5kTZlE3TCVelU6CktlILnCPoWsG1ThodUXuhq8xjZ0j3lqD/dl+QAjWoefnGeoq+ANw+Rk5+Jrtz8nPTHaQfNeLrGIAbeSkdyXBq0OMLd72kjPf5oQ/ARMgk8rkBVLumnXQMpJ9cXd+Qnij7wRX48hgcoF+B5uiP/yCPHmqJCPexJ2iAU6ILsV0WjkKnnK0dq6kghBQ8lUHqKF5P6yAP98jZYlAkgPAwJ2utKXHQSf4Y96U96aTB7+iJcngoeRkKmA8/xZYTyYiKnyCHjWByIK8nT8SJr9T4ME16STNqRd/Dg22iEvzDPyTZ8HT++jB+n3Ey7ny3Io6PjhRv175xgtA8Pj/j3Mvr74n7k8ZhNCZcV+kcDA+4eD8vgl7E/PsaXa2MLCHlTH4yhfEuHFXq2orbLoOcbAtt37LDNm7fIiF/nW3Mw6ttk8GNUQoMn2EwGOBaScSz2fePYaohj+wmLA6G7+L0tFHrsr7EVskCfQ8815kov/eXRRd0R7srAdpR5f9KA4c6pfegqJxUqUmnjiv6pFnx8RY9cJeXKgL5R/tTZrA+A/J8M+y7ItLiEMja2IhOtpFOmVfaX6SReOSxd4mba9JdpxbYbCk5YxLltpD/qOnAlN4zgGhbSou0Rl+0UXcQlbcL8GHSlUabeZjHYwYE2xj7X5AO54riHR/BoQxjs4BKGbvjuDPofpU3ewJXP6eS+e2iTnvEBuwh88KAVusdEwKyhUXomhVqQbswvzLpNIIpKN6/JJnLBlot6hx7lArKM0GNyCsCP56l8EpzvYwf3/vyv/uqv/EMsSYAIHAKPGf3KSixDOTziqhWKMDxMrggp3VdC9JfhXKNzTudYIHABp7iGPx1Y0CkQC6DAdDDlr+PlNXr9qrDKkPkA0PQy4lc4lRkKMVeZfeEqUCStyECQRm7KCgge3Od+HPHQpnOk4yrXR5BT+kKmyC/SEcy9GuhsrT3seWztHW3q3Dh1Rw3C6RPLFybjEWZr62rFFcqi+FRQwOk5Y0qnX3hiC87XX3bJXbe3fviC7Tq4RrNqdUwyLCbGZ+x+94D43WB3bt+2HTs2W2sb++D057wygEjR52rt4w8viIc5e+Hlw7ZhkyYhUuDK0xiVQXcxqCpjBiSeADy4/9guf33XXn3tlG3Z0Sh+atTxj9rZj7+xuZkaO3xsT2y1URGWNNhwWkR/nwzp3gW73zVpd2+N2tVv+uzsJ9fs5o3H1nN/0Hrv99ndG11249o96x8YtboayUq5HT3KC8us3sBQjQadOfvq/E1bvXqtPffCc/aw95GNT85a8+oaa2nlxWZqQX/CDwnT2Gs1CZu1D947b7t2il4zky0voNehy1vGzv2eYfvko+t28esupW+0I0f32dYdazSxWm2r+XpzsWoRxlMARvCjR/3+gpg/CXBjhsd+C7Z792a14U6Vb8hu3xi0yxe7Xb7tm/liMNxJRqzgBhNON1zQzs6dFS70CnD9ch/pVwIh0FrZdrJ9EVYQFoxpgIYWK2ZchRG0PZ+CtrwZFuECeH0yTKkT0CvaN3QZKCBSxROQXkCYl7sEflfGVdrILmTEPl5kwmqfxz5Bw+91TTpE0Y7A8WPanpBLQBjX7BmmfTMYRNxKPkKG4XfnN+FWlA9J6t6fSAkwuJAHLw0SHrhxdT1V5rqrhGdx4r56JS5cAOmQBX1HSwsfGir3eeCJUCaRK8g6VGkGHW8slTrEv+x6B708LMDTlNLFSlbyHZD+Sl7uyfioKwY7jEz0I57oRDxJgxcSFf2ox6wEx0kQ32UeGFswahlg3ZBwXMqlKyi6z/SRS9xXwgq/TzTlwriXfcgj+/k5GcNjqscWx41yzLj8icdxT/7piIOnHPMSH2MbGVB/jCtsZ0HeGBoZxj0OA50vtk9Ocj/tL6tOqx2Agz+M+Dn3o8NcyWdqcrqS79j4qPAUJnrTolEN56XYxzahdCwYEU77JS+ubihpsoF80QUMcGTb1NjiesEZ5gBfsV+/Yb36yDY/3pAz4ZtXN1uzcKhnHPhhaMXKbRjy4WiXVKEb2u5X+1H+PB3ga73YQcgmdQL3XfqXQFi5XgFS+rjm/avuFEV/MjU1Y2va1iicsZNJ16Kd/+ym3bnV41tp6xkPSe15K5Gyg24578o9kQUu4wJ1jczXrs2P6ZV4dS/0IOghK6BMH0g/fWGMz1E+JkjUU9pTVajySHhVHhEemeIPFvIeF3jVvOM+eVD7cL2eC7qqJ8o6NDQo/RvVGJkLmaLtqZyi6j3CMi4X3qI+5Jz3YAYDHNkBhPPF3Zw8Jw0g9DP0FN0FnHPpBvpav4r+JcYkcIjzp18FY9BBr7iSJ5MOJtNQQS/RU9L6JIJSeHy0acLRFXC83xVx3xkjHC+7/OAkuJ4LCT4A6MREPyZFxHteIlH3f/wX/+znr7zyshPOwgIu/4KRuF+pJEAKKOMCN3DctwIffypEFbwAunreFN6jCSvwoElwKV36w4Ah77iWeQXosGgUaUwnTuAFbkLQ+XYZQfNw0BWFgjHUI9wnV+od5I1KjHQrZVoNB4KDUlpBdpjlRuYyEgPOh9CDfTxcCwrCHRmetaHBSdu5q10docpK41WCyIeVHwYDOom1BS05jwEDPPKIPCOfmEn3D0zZb371mZ06fdhOP79HWsNMlBlyrZ399IoGgDnbtXun3bhxx/f/b9jUKmOT+FDMhflaGbuXbXho2t54+2nFx15iZ196y/nxziPl9YyRcI0GjSV7790LtmH9Ojvz4kENtCiyDNWJOjd0nzlzTANCkw+7yG18fNKu37hr57+4ZX29E/7C8vjYtD3oeuRPCvbt22pPnT5oTz11xA4c3KvJy6yNjowbR+T+5GcvixYrBuRfY/29Uz7JwNh++rndtkYTqitXumygf8zWb1pt6zeuFd/s66u3SfE5PsbXHsc1uDXa++9d1EC5YKdP7zONQQKvIZf33JzK9Idr9tlHd6WbCyrDadHfb+q3rb6Bx4jLtkozfz7mxhdNQzBAGAuciNS2pi06AiIlO1ZiOZZ17fo6O3Bomw/69x881gSn13pU9g0bWm3NmtUqViFzyLluqIP0elYnIflxbnF+STJ1NAY/93pYugT8oZ/lcIWpXrM9MnDALx0gj25921cFN3CA8Clc/94DeN7gVelW/dEp89KdPxIOQTskL/xRuOSviHUK6BcZerv2ENJIJtwLN4yheWuToZFtQtIIuk4quIW2O/k9D48HnyuyIT/JWb+Bu+QrnfRJvq0GWTglIGgGr9VQIPLNcM9NLvKJVGE8YnzlBADIa3CoFBU6ZZpVyDDKkPXHfRqU5cWUCpS9Cs903wXBOQmib2Bgog5zK4UIBJ5oMEh6XxrocXHeSnnoUskNZXaIK/RHR0d8u0byG+kiBX6WGYKfwPcQ5ysG1GpZWEkkjoE5jAGMdLaNQJutA7TPqAOM8hk3nJEZV4xwjGk3jKdn1FdhCE/ISJ7yOAzh6Wn1R9INvuicq+NAGOfxRdc50aWdkgcADuG0BfLyMhU8w6fHydDIOmPwBzf6jyhzQqYFh3bPRyABcHHUD2Mehkga2bz0yNGFORaKgK1bl6fXVLfItLQ0uXG6TmMPV1bd0VPqhn5h9epW4TQrXaSBnp/EoivbIuAdvtGJNKRoO1kuvpVD/nEfLvUgw2iL8hDiVy+6xrChoREbeTxiravb/ElB5Z1BRQeF6D9SrnmNMIgEluuP4jytHOC/wkE/mCitXUt/Ijkv1VnX7WH78uxd272vw7bt3ChcniYEjYSkFXmVwp0y4cEPdR22TtVuSB6EUPVDJ3yeFhr8E4bzJ1hEZFwRDw30CzpPjhEkyXKvhKpuJYBTxsv7DCvHQZP96/PouvJgMoAO3Llz26+85wgfUd7QXSb69Cn4ceDRBqj/1HXCiOMeP3miO34spvsLndI9eMkT+PhzoSLTOy2c2j9bfNBLVA2+Mj1+8JGh92vixz8+5mUodFGC5g+5wbPj6wpP5JN9L7oOZN5u8CsMP7yHDVPtB9j2g3yIwyEfby+4/+f//f/2cx5leON1ICEVAY0gQKYphIQUQAol4z2JvHTcXjEEBxlBEVlANR0JcJGn55tXwlbgBk5ANSwg/BlGp0lHmQrr/JRBaOBCr0y7Sj+ASiHWG7s8xFORdITQXIFPfFxicBddrhG4Uo6eyullWNBlgODxZVRshAPepwmcjYJOXDWTVT0MD7FyNGW79mxWWhor+YGFssfn66GfA2LyDYpKDTG/9zuMf2U0Oblk//W/fGwtrWvsBz95wWobZHB6w1jS4LUkw/5rGdP7ZZS2yJie8i1IG2Qc0/nz5GDk8YL9+pcf2/17A/b2D1+3DR2USXz5mrsatHiY18A6M73gZeBDGDSQ+cUa++ijb+zx4LwdOLDbNm/RpELs0ZGe/+K6bdm60fYe6BS+6k4cc8Yu22O2bNtmR44esMPH9tr+AztVP2pkDc325g/O2Mmnd1mn6DQ2q+HanH399TV1yhMy/l+wTZvVOPzdiXp7NDBin374tT865jjQ+lXL1n23z765dNueefakHTq2U4Z/jYzxebt25b59/uk3Kvu8y+r9969q4jFrR4/utL37NhbGbjhWnW5c67IvPunywYajUzn1qa+31x7KYB9+NOOGYWNjSa+9WkI/MTBGRh/bmrWt3llRc6Fj4NDeOIe4VvWxxfbu32OPh8btQfeA3b7eZ9PjC7axY706TZ4KSYF8cpd6L72bpzNZ8kE420m2XzAq/JSgHBaGGve0Bw+RnkqP5GiDDKorV9YireudO34zrABwK3lEqth65VHe92BEQTc7wRU88edhRTuIH48jD7+TZ9kNdO5DpvDsBpvaYfWJSKRzX3gdyu0/867e5+JA8EwoBiIG4QpDuoJfpfFtIDycOHSeky5p0BH259K+KwZSmZbTjtQJT+YF3xlWsFQBBiRo05cC1TLyQ38R909en4QIjjxIy+SfVWc3JtWfRrqChv7cWFIYzrfPKAp/8hljkPokhaPPJCcOHNoWxx5jUIIXA2ZcMZwxyLnydVV0lJXpiYkp4/jG0ZEx9V2jvme892Gv2va0G+esej9+POwTRNojk1uecCEfDPMZjP3CSHfj2/tdGe8aixhjMWrhD31Flo1NMpAVFivXzeqb21R/LZ4GYzS3p4RBvdr7VdoofgyRDKfOuU/HfRjeimuqGuLEMS6yCORxwksHD80tMrobG5yvpJlxYZSHy9XImAAU2z5VLtoNaUkHTmzhCEefRX+IboZ+Rrus3kfdhYv+kgrNBbUxyR+81XzlFXz9+ccuPTZ0InQl6YTBg76hG24Y0ma87+OJudn5cxft8uVvbN++g64X9L/+9FX01Vo9/zDyoe+37ucaY+qi9GFc41Ax+UARvRz4wU/cJY01U9aq+iT/sceL9rtfnvex8sVXT1iD+nye1JJHtUTVFWigrPfC9t+4j7Kh676wUOoLI//kKdICyNSLApTCgczH+eanwGSbDKvXq6UL/xBkvkmyzLPzUYKIS3+VP8LT0efQPhWqe9ma4ntKbY6weFmXlW0ZuMSpr6DNZT7EAegrQdQBAE0csgWX9pN5+1Y+haU9DL1yHZRliyPOV/SlX7R1dBYewYOG90+iR5uDrvPg7Cm/Ii/C/DAB0WKlny110AKiDdV7Gcgv2lDgJv/+4TCVn/E/ZcHEgfKTlhfzk1d48icp6rucx3/3b/6nn2dkCplrFjDhyXsyxpXDufeCAd+ZturK96QSJf91GvyLScchLXFElwC0zLdyLfzJWyjHondGUb5qfEBeoVfkXQJPQz4YTCIejSEUCcWAbuYNuB/6fhMuHs9HOBBxBQ5AB6bOorhxfnlUipEeM9EiSuBeSPmdrqpwHOtWGNGP+mM/5c5d7VIKZrZSEhFwI8c7Kz50oQZcKHyZd5c///AmnlBAXn79w6+/sgddY/azn/1UealBzKFkvCTZapcvdinPIXvppedkvM/Z+o3rraV5rZ37/Bsb6Bu3jz/+yv7w249sZHDOGqSEL/uLtUF/QfxOT9XZVRmnFy/ccaP+0uVrdvDQXvFQZz0PRmVcP7BDB/ba+nWrfaWfo7m67w3Z0NBje/75Y9bUqA6SMsjRAa9qYnBS46hjpWjW+vof2d07D+zg4e2aMMjgkkyAybFp+9Uv3rPBfpXrz162nXswqNG3OpW5xt7/3RequFX21LP7NPFptDs3H9i7vztrBw/st9PPH5FsluzGlW47++klUauzM88/rTz2Sh9aNaBc9kH56LHN1tnBxDPqCdWh017d0qa6UOeiSnk0+MiGHg3Y4KMR30o10DtiD+73aTDqFD9eKQLqCBdtE4OXI+V8z2FRf77KLHrce6egv9VttXbyhCZm6qy7bvfYvZuPrOvOgHVubpNR26oOELkVWSg9Ky08puf0Ch77hlihmzhB/8k24gAbHlfccC+agRvGNG0GQwIg1HkVnn8rowgDvot+tW3CjOjSHovw3E6THXMVoKs08OV3xOEndTUPkRNEOuonPHTYsZ0C2si0XHZvd6WsnuS5gickaHr+CsuTORgMMJq8M16RdiWdlZAyKHC4eD0FI8TRdzzZLznfjlysLPKv68p8Iyxw6bOCPHqFzlF3uQKNIZj4AZKncJImDvxIFzgZFjccTxft0PNTOEY0kANmrrAzoY8nU3Pun5YBhaHOPaudGO8Y5LzMOTo26hM2tq4wwcJYp61giEMfP7hcFwoDgIHWDxOQn7LBL/40eOknWc1m7zjGMn1yOrakIG9eEo0V79XWUhjnpMdQpx8gHeE8teNUGAZ0BvM0yNHbOKkuDGofcyQX+vG1RT6EZxy6F9tXoq1nePrL9R7hxBOO8yjjbHrKlkZ8BbcYb/BnGNcyzXRR/xgdLIJV86Ve4okARofSS/8j3otVtLRoZ9xDJuIir1wMI8yW1T78Tr9CnJubcX1hgoQRROuKfENPHdP5CoB/0hIGHt/miXagcUxj4cVzdzSGXbHnXnzKOjo2+cvDrNDX8/Q1Bs0CP2lyxeiKJxHT0/P2y1+cs68vdNvG9Vv9SQuTTuqVgnp54E0OneaQh1bpwtjIrP3iv3yoiVaj/fQvXrXm1jBeo8xge+Iiv4JOhYcsV5Q7AcMP3aZesy/MckPLr4Kkk/e0M/x5D5T95BHxYTjT/thulTjVtJFX6EyU5cm8gPRnHFe8VTorAf4w+PkgF0A9T6odj2gSTlxuA/J89UcYNk7S4jQ+wikH7TXL63FKk2FAPmFAX6ER/QKnCgZethcAvgnjCjWeRjRJ76HNWJr5cE1jnPzqRRu1klZ5WgC1JA8WQngiyKII+AB5kg4gb0pDGJDlQBd5AZp+cVZ9IpNut4fEE0lDxkX9KL2XQfeUr+7f/dv/+eeMxHQs6Bs0XZjyZAZ5JTyZTki8dB5bvi8yfhIiLpjLe2fAb5xE8EMJJJygU0TLk6trKRwHEPw/8uWUAFaM2SuIQNwQ0x9ofKzLjccCVvBB+f1OwK13TiETwAckCY+GHmHKET5Ip3twg2dHr6QDWF0MA6IIc5xqPLRpyOvWrRe5KGM4YiMvUfBrhQS8LTfY/a4R52vHzo2+R7/SqYIjZhgMUUjvQOnsU3aOA89oIrhSKhnon394XZ3kPSl3s12/es0ufXnNLpwj7IbdvHrfrl66ZfU1HHHWaD19/TL+m23Dmo1288o9677Tq45CRv8Lr/jLyadPH7Mt29c79+OjS/blF7fsq/O3rKFmk9Uur5Zx2mMnjh2x7ZwspInHF59eUzlkuG9ut4ZVy9bU0mjdXf3+pODEiZ2aEMSjM2dYQF3m+wTw3vtgxHq6H9nO3Z2aEG1SeZWzZD88OG6/++XnMvQX7djx/bbvQLs1NqkhIIulGuV71R7eH7WTpw/a5u3r7MrlLvvskwt2+OhhDRSnbHR81L46d8WuX7tlZ848Y8+cOSXe6u2xJm2//uUffOL0ox+/oM59wdZvaBV7orvMo/Ti0Zva7o6dHbb/8DbR3KmJwl47Lj4OH9vpRsf5c9dsy7a1tn59HEGa9Y+fzg/9oJOnEZfbKSiBByALsp6zrZL5sZOHXS8e3B2wb77u8ncZ1m7AIGnx+uCdBCZws3PTor3WOxN0J+XLXzFmO2RbqYBuA5MfEKFaBSYA8MZKJFeS0xVFgugfoFlug9WyBHicRys8MnJd5rQPVjPjiUiRVtfCHlhBp0x/JRCusOUMj84027iHFDxFWniNDh6aGV72J0A52mukoWPHSMJIT+Mr8YTg/kpYcV+GDPNBS/xyZQDgCs+sRqNHSSPw5JHDeKqECaDl6eXgiysiAJ39qaxwZzzvD2FIM6iAi8GcjqdvDJTZd2GAY4hTTtJgqOPnKEV0ge0uhGOQs92FNBgW8BzbZQIfx1Ya8NjzS77wjN7nQMzVV5w1+LKCjuGJAYoMML7hnac4vPCJi5Xv2Cve3CI89VlhsK+Wkd7qrqmZ1W/oQUsGuAbUVQ256h17yWkb8AYdtsr49gH118lbXKN95oCM3/80dkXbldOQHn5oRpkoJ/XISivlSWOfKnUdc6zUs6BXvkdFou/HkWO0yUzPBAD9q45fBZ684ZJWFVLu6Qecsr8ES56hJ9Ql8oG+43gcDPl/9EtO36Mr19C6iMMf5QQ5w2JsRDfiKWXSoM3F1Z3GdbLzeGcXPLUTBTK5YLK6NLdsZz+8YT33B+zHP3vdtu9sFw6n2Y1aaxsTI9UVSYEib+gsq/wYbtBYXGiwL891m9TSXn/9B9Z9v9/OfvqN9fYP2sFDO1T3kS+po/y1wlUbmaq3P/7+K7WXZeX9vK3bgF2SBztEKbwABWQ44PTyPhDdm1faEu0TPQWvUk+k4b8UlnUJEJ73VfpcQy9ITDomGch/tdpV6KPSyWWSSlqHqEMgw1fGByR9IPGBxEWneKoW/EV/NS6h0zfQP4MV78M5utPwD9Gh8yoDfRhkSYejbXJFR5ET/Vf2K4qoyCHwY6tcOPQ82hm6lenAD2OeVNIv/cE7tImHR2Tmk345aEW/vRgvInvxlV5dMjT9xV7h8MXhFvVnknKUUWHZf0Mf2jj8bPGhbcDzKtGMyTc8BS9oMzQaikVDaMELoXX/538bTwCAaJzudcQMTyCD7wIvlMCFGK3uO9MDGf5dlZ0MV9K5P+gBGSyfCzzxMg1/JSSbLJSElZjsXMmXnFNxs8IdPKxQev2D61RLNPGzv5vVIgaaNPxJQJyvmjliIQ/3RHpoAQR7VCJWGhrvLfBYa0kDUvAc4XLQVjYhY+6ryWOlrkEG8mN/fLl95wbxpRnkcqSnxODyaBoeeHFKlaawoOMXrgLqGJyvz9+1j9+/ZM8+d9L+5C/etFNPH7enTh+XwXtURusR6+7uVUc4a8+98LS1rm62+/d67J6M/q7u+7Z5ywb74c9etTPPnbKuLoXfu21nnn/Wjfevzt+wD97/3DZu2mxbt+z0zrR/YMD3vb/06gld6+yiJgas0p94ar8GVzWw5Xk33Lu6eu2QDOf2jvj0N+A1JObd6Y+tS48Gxuz65Ye2Z88e27ZdBm19kyYZtf4CMMY7A/JbP3jZmlbPqcOv98GdZtL3cMjOn71p23d32OnnDsgYmbGPPvjSTp46bE89c8AGh4fsnd9/5HJ9863X1Hk328TUqN2+2WO//fsPvVP6wY9ekwHfKlncUUfFhzfqZGg0qz6oB5z4VuOUV9XOI+lp+WdtoP+xfaqJBi9Jn3nxgAbQ6MSzo6Xe6TQwnDA6VuitEwsIOQhUXu8Ea5dtVdOy7Tu4xTZ1rreRkTnr6520mzfu2+PhMT8BrKWlzhbmZcTNLvoKFR2ckygUzK++ekZY6Ef4HaHgr7h6HJ0SHW902OgdHS6dYKSN9FyVJOgrJe2AcpEOWgFRdr9yK133CTn3aoMYmq1qK378q8eHc3+SKCD5Bcq8A34r2lEWnlrEHm74pn9Lefs2lCKTMj3g2/fhYvsB+PgXnS59B+2bNIS7HJSGR8DgIDcGBK45kERYrErNz0sX2CsuHZ2YDKObLSyshlMG7tEVN8RlcGMc4PKIRAw1XK6U8yRlWmUenxi3wUdDSj/jYRjssXo5UfDCyme8IJ2P4PHDP37Kg8zgAbllveP3FXH1PY2NscKOkcieXdJxz8p6rr7jwMexeo4RTzyGeqSLEy44Z52V1FUy1Fee3BJ9HzJhIoAxn/UIDtfYjhJtLPFzcSYdukY8bSnGoqqOMJEhLz744zgKZxEhaLgKBA3FUcehkAXtwu+hnkfRV0u/wJ2YlI5QxqZ49F+GqtGVNKKt5X3Q40o7Es+FXpOGkYA6ZtsRcgy+4UFJ0UD3+00FIj70n3zQA0fxcAwaj/FwdImJT74bUQFw4yLI9uAJHS/80e6rLvKkfMTlBACdqNSXHOB9lvzQ8XyII5XKjifeM1u2+ZkaO//JPevpHrZXX3/aNm9f430kEwQmmjy5yfPgXaLQL9Gmfnip9EHXjH34/mU7feZZb2NMQnmwtWVbm+3YuT7SCw9wPlSEvp5RO/vJDZuemrO3fvSMdWxbrbFJI0ShOzxZyATBf5aHgIiqAHyVADzGH+o09XslVGUdeVXvAc8nabq+FHpfiQ+c6SmeYoRt4jpbZJNJA98lJ5e6VUQWEPUaYRG3Mr4KscqeEwB/0igdm5me8pe22cbCghs46B5yzD6IvgF9od/McmQZ0Z2YzFd1iLTldwooG4A/+q9YiYcefTCjIHxj/AOF1rkeoYvk5Ud1irZ/4E154agbdAF/PBFmohHyIh/HV59Cf8U95aE9Zf9AOaM80mkZ/mz7JAyjHtqUi3veFUI2TWrn0IOfSEfC4Jm86v7d/+l/+rnign0iS1BOtIJACVKoBQF+qmFPQNIJP78hrPSHCwC3jE/e0A66QXslPfl1xTmOwqc0iCHcMJio0EjrtJyOQAmi8sgjhBwQuNzq1/Nxpz8qlnz4Ehz4K9IEA2Tv6XJVOnGquOmPyi2KIeWK0yUY6JI2L2/KI5zIt0qDeA0uHPM4v2T37g5aW1uLdW5m5ZlOmvIEJvTZ1sAMlc4qIWjhoMwqdY3dudlvH/zxoh05vt++99Zxq2uetIZmtvEsqsyLdv3mbXvY88h+8idv+8tLDChfnrvoHfNLrzwjw32f8qiRwX7fPvn4c3vttVfdiPhIhv+sr7wfts1bN/hg//Bhn9293WtHj+6yXXvbbaDvsd262W179m2xLZrIwFffg0d28asrwtmnyQ0r1C4F5zdqjwGC+3obHh61y1/fkAw2Ob1chbt5vVud7zcyItrs9bdOWXMr+4BHxXOzGg+nCy3bjau91v9w3F5767Q1tVDWBv9ewS45qP/6lx9ac9Na8X9AspyxuYU58dJgl768YSND0/bKq2ds7/7Nvj9R0faof8LOfX7Vrl29pbzmrK11rRppnGTEKsXSAp32vOTdZ7//1XkbHZmU8X/Y9u4T3xq80VMcvFFNaTyGPke5XD9SeZAFA557CZNjslHU7/qOZjv21G5/QfvWjX67fXvIT1iCFk/JeATa2lbdLpcQbTTo0nk5M04TL3xE28RlW0qANwYmOjM6pxVPvwS0J7/6JenS0QXfMbkt/NLNrHPC6Og4aYTOnhUa8ubJnq/2CRXaYWiEgQQ+wBWSZefbTooVbzpdDBkGkNgCJGJqT8QzANBxg0N8bhWCPv54mTMmD9xzzB+GeBrbudc8948jG8Lxs/UPAz0NeRyDDVfosjgQExPpHitQ4pXysXWDzh+5Es9KN6tAsSLOCna9t3lWyfNoRJwb14V/zRre28FQbrb16/hyaZx1Dg5GBQMWesGEsbU10oSh3uwGQZPoxqp5rCxDJ/3wwJX6d4O5odj6Igdd5AguhnqEERf50Tfm4BkGe9X5PvBCn6Kfjf4w9FF3CmcSkyfKQIt01Ddxroe64RL3Sqt0bmDjA7GASFPkq3jqG9pZtmwDTgdNdHqRxsOdnpMqxdG2Qp/xJ6D6nGHfspp9/DzuJ2E85ndy3giBCIeXpMk9/jRCcGTNjzRbSVlEmLAG0fV6LcrjoLZDW3Gv0yvfhwv6cYVmjm8x3pgNDQ9KJhxn2KSwAtd/5BcHce9c+zVpVfoFOUgWSTzMyyCg7dGu0MmshwrvFSjGd11J5e+yyUe7XpiptasXH9qdW/32+g9OWOf2VuVFu4ktNCMjw67X6AsQ+UI/ZIsjjDZ3v3vCuruHbO36NuvY3KH087a6pcGOHdth9Q1MNjJ/0jM+L9gnH1xUH1tj/+ivXreO7bzHINn6GC36cKkE0M9yuZ/8i7xXQgQ4i36NiXmj2h0GJ0+cPIq06AJ3JHF+4hr6rvtEdJQi3gEecKlvNd6PNWncZuKOfnwHY98BnoGXKVzaO9WyBpTxdKd8qTfen8lvQgBjo2OyG3qcBhMC2qD3G6p3+KKfQVdw2XfQ70KLuNAP6EOz4KEIAzf7zDjeNt59oC9ngYTw0D31I/BLesmXMN5fhHHoEQdtIK8Y6fDgxVT5vNT6oa/LvgVjHR6IgH/kQALGJ8gErWXR0mTHx6Jl55dyEc64hC42UA7JwssKDfKTY6xgYiAunZe6f/9vmAAUiiaXzAJZMXlNwSUkLuHSE4fADSEATlteF0qF9JN5RKEyTULgZ4MuoMgo6BWVl+l0n5SZfTOQUrFseUmIdOH3K0ocnvh/gge3LQVwgBdMKgbIQZeEDBpEphyAFbwJ0l/lGyUCoix0LHwshAHRJwDi3ZPoJxQqmHE6EREM6To7u2B3bvdb+6b1tn4jHQAonItLOnBkcExJHkpCx+8dN2Tix2lAng91/ebvz9mGdRvt+z88bXWrGHgY4KSk+puYWLLf/OpjO3L0sO3bv1XGy5j9+tfv+oDyJ3/2fWvvZPvBsnXd6bd3fv+xHTtyVMrYZJ9/cs4NkxOnDtrmbc22bkOL9dx/ZJ9/dtXWrG2x77/1tBvO5z67IiNjnR09tUdlkIE3Oae0l2Q8t9izz++XzOEXp8bBIxHkIkVmZXJ4aNxuXO+yLVu2yYje5qsr8/M19sXnX8v4/9pOnz5pZ144aKuaVX+iMTUxpU5bgyAdoUjdut7vZTx5er/iefueWTWTIrOrX3fbzWsPJd9Ntm5To/LYZGvaNtjlC3fkbmpi0Gp7D2wRbTW+hhpr1mBw6NBe27ljtw0Ojdjtmw9kbN/RJOO+dd18ZNcu37crl+5qcjNi9+70qUGbvfXD5yWfrdJ3lU+VQT2jExj+2Rnm48RymwjdYQDhqU8Vnzp1V6zeq+U73S3bN9rJp49LvpqA9fKeRL8mjwPW0bnZ2js49lJ5CS/0xkVVGMcRwJU4qBMUL0GBH22duGqHFXpHx8SEKvmmE0Kng9coA0e4QpvBMjvfpAPg920pokkbpFNnOwPtECTaDUYy21XwYzxjWDMwTqovmGX7iQxu7lm1o38gfEI4rIozmSBudGzEV5jID9q8LIqRThq2omBAgZd0YtLO8Yhjbqiz1S4ePTOJo3OP1TI6aRyDCUY0hgx7x2nrTIbxp9G9RoYIH9TLlfCID4OdK4MwBnOz4omjTcMr5cVI5z7yY3CIQZErj4iTDx80S8Y2+6ozzPmm/6G+VKlMdhkI28QfAxm6yUAVgxethn5ajtUqb0+Ek5T6jjj9+n3IhLC4ZxIETm4RU2X6fUIOsBGS4aLnuAWo43U+PD/Fyo8uQRsew0gHv9r/J3CftKKuguekFWnQbfjNvjp0C5nmS3bQ8XEgkoglpVEfhZ4Tnw4QBZcJeF7cYqDxdq6yPBoccrrN/gQAvhhnHcPxuMKH35NPBDo43SI+nG4LBLy53QojHdkmjaQXLOLXr8JW8F26T2Mm4qLt0j+Bg05X5egp5Sv4rP58CxI3mfZLAbR52hptAt17kq8cHyMJK8byF/3SEifRfXjJ+nuG7eXXZPzvbAuBelbRt9JvNDY1+NORKoQORBExqqM/4rjt2zd77cyZ5+xR/yMbfTxoh49u02R4XjKFJrwXvOlvWGPA1Uv37Mc/ec02tCtMUT7pgQGnHVwD5IXs0JG4DxmWyxoe7sO5rqs/wvhnfPBoRyvJX57MxWkWfgDczCMdYZkV/ISMpr2/YVtclUDIOAE6CUGruHEo12l4qjjFgnB49a8/5YldkPWIw/DlGxH0Vaza8wSfybFvr1Zi+KQ/hoLrqMDHn6LPS14zDOe0FcbECUDP8rhO0BkLfPxSfCwkMImBpzDgoVHtH4r9/t6Xxhn/vtouf5SBdGr/xeLkCgcPosOTYGxB8BWsK/nAf2w/4n0B4uJpZ9DJcZ/+ubmRJ6NhJyAD5Ao/4PGOAkT9qXnPzYsujWQgoCrsDC/HQ7AcH8oqGt6ZwKzf4RMuyuPBT9ALYWR4tQMMgacwgbwCmQbA73kXYX6Ro10gdPac0hjWrFlXEX4ZfAbrSlPQL/FfCaMXEXDn5BVHI+BKRxRlKXAFkkzhCyAu8i3kJH9UlMqpMkYnETiEc44ynSgn0FQ7OQQYipNZQVIqhYSx6WTELNoXn96znTs7bM9+VpqRHzNOZonU2YLLg32vazgqzGlGxSzLQCR/Xtz91X/7XDPuJfsn/8Pb1rwaxXbOFa8Zqeh89skNuy2D9U//7EduQP2n//i3Mkpa7Mzzp233nq3Cr7Nr127b3VsPbY0MmudeeNZ++V9/7y/r/OCnr/t2FLb0XLt6z65deugd6U/+5DXbvXutffjep/4i73MvHZWBQ6Nbsj/85py/HPtP/vota2mjXpBlGMfw5fwraGJs0V8k7uzcYPsObFPjUryiH/YM2G9++Ym9/r2Xbe+hThWZI8Fids3n39eua1MHwuPqZfv7vztvfQ8f29s/etnWrG+WvIZk+E3JIBWd+4N25+ZDe/Pt79najQ0yEB/5CuDywirr7x30o0X3Ht5gjc3LblSy4r9RkzEaMnKemlzyR8B9PRosRkbceFu3fq0GnHrbvKVdhpU6i4ZpGcbs5WMmj1G54I3WOws6OBUUQ5XtEHQ4gHdUKgtl4qkEOoaRJ1VyP4agf8ZfDRG6yMonCpocLsw3afLx2M6fvec6zXarp07vtn2H1qrzQGfUwfgKmTochCBti9VR5B9fhSTfoB2PJhsa4tErZc4OZ8y3BXAKUIuXBZiTMe58iBar1dFJYlC6wnlZ6dCVzFe6yVv9oRtyTdIROuMldcoDA/3+VCdXh/1MdRWeQcppKD/vFDGCRZtvIZAXcckf4P2N67nSiCcmAwwifCgIFMIoQ+Dyix7ij/affSI8xL3iPS7beAA4nDdOHVaN0qgr7z0Un5CpwMnwCn34FN1MTzxyp41v3ry5xGtSoe1Ak3TQ4p48Mz5ocI8cxEnks1Qj/Vn0ib4fMLCD88pJV9Bz+kmzmh/3mU9AhEc8vFEmJu4L1tPz0PvSjRs3Ok1Q4SLSS68UWJD1sPQ7OMuUqiojVn0BaPOiPXJmQsXEJvoPQDR5kkiagiZ5rhzD4kr1IWs+NAQWdT0/P2uPHvHRqDjeso7xTLSjfNLXgscayY8Jq1evaLteKEzTXOHyREy4blhSAkUJl/3hXd191ra6VZM5VqTJV+l8lb0gXPAd8qiWHQhdirAIL3RbfME7H54inIli6lPQiHZWhqRf9ufVyyLKjEPcz2uSeL/7vvqOhqoOshVRcvY01KV+nVZR3uLW4wGyCj5UBiZPBTvEM5njCdnG9o3eZzCGEe205TDO4UZScvpUA+mpu+tXuu3erX713y9bY4v6HbEmE4jUio+nfg8ePFBdtnrbDDoQQDbipSb6Kj7etSiaA72T9p//48c+dtDn/NlfvGad21ltpk9sEA7705EVspERO71sl7++bsdPHrGmFhGQvlBGnsjALdywTQk/OuoLbizcSB5sXwUop5cLHCSJzuk2+vVF/0ga+NFnwXe1rigjss2wBBd/cRt6UwZiq/jYJXxHgtOpsKsijypP1Af9sPNZysPlJoggz1EQab4FQgKD9KSiXobVpyFjZONPaoaH7fr1667LSxonkTMTWCYG+NE74qCPccwYyX1Z1/FDmzEAP33ngtLjJz04pOEKEI4DB5f0cPUNjHuaRKhO4knDQmUSlrhA2AJs8YkFWgAeiOfqkwgXC+UMXLKnbtHB+ACdeo65eOIMn0w+sBUYI/ETv8rHtdxmJILSDy8LNoQwON4a8HL23bmsyVUIi1kNEANzAAQoJILAn1cnLODehUWjJdcnIPESwIWeK38RlwJyZVIQDjwgcKsAboZleq6OT1oJDYVE8ChrrKBF51/GB8iP1d8E0jGwApk/wnuyVDwGAzjV4Vv8iQYQeZAyUic9wnFeZh9scDFLI5xzq1F9OqGKgSJSLl950hAkXdmwGB9btksXemzbto22cw/lJU8UIDp9Gg6rpQwm0MZAVqRzC7mRx1P2219+5Ybqn/zlC7ZhE/u1iwbjOGqIQ3P2t3/3ob38yqv+stR/+9vfurH50z/5vs3MTRr7J7vu9VrvwwF79swpKdyc6mDEfv1f37Uzzz5rZ148YX39/XbrVpetblljgwPj1t39wP7Zv/iZv9jDNp9X3jhlq9togItuSP/N/+8d279/r7302gGFUf+hm9QdL/sSyPXuzVF70P3IXvnecYmTFS7J1GVWYzPTvPis+pchS2EwNJEJxtLGTRtl0DTY7MKsDQ/U2tkPL/m50LQ/zs4/cOiA7di9Qx3EtH30wafW2zcgWo22bkObHT6017bLIFpWZ19XN2f1q+Y1+NWL7ojom+TcJt7UYahDYJCHJgMgZwVTh9TFoozo+gY6Bcm5VuEyDpqbeGmdF33i8R5alXrGILVt27ZovIVOcaXDWFY++LN9Ecs9ZXWDkVB1IrUyOvi6c43Ridfa5FiNfzzsvT+e97A1m2rsuReP2tYda2Vo01Gga0u+2kJnitGyijPCMQ6LTpN83EiSn36EfbIA7XBEOo0u8/VNwA1XyqS84bvCo/d+osHgJ/4XlRcvSkGrloF1mce8DLKULzr8vr5e27p1i9MHkhZAd5btLfj6rsEJHH5CluSPjvHhHrba8NQqy6d/5Rq08XFPuN8VJJETftI4eP9CvtxEx/7wYa+MXVbpYwJAHaDPxMObk0yCBUQ4uJkfV3Qm+gPKzOCTHzNK/Uh875mEF8Z0pMm84lrtj/FDm1tkz4ld77/LiVdmb7AlUGmCdvDktDyWVBHn9xDwcgFkFLxEXiFn0vb29kpe5qftVL+yipxj0FdCp5kQ3uo9/Sh0QuXElxuOMqTVtvr7+3wSvG69+lOfzBbpnPfgzS/ck5v8WaYE2I5w2lT01UwyH/ZAu1F1uSEMH+GSNgx+5ENilYOyOiXFy/mijPvppPFBl0zUR9m8+odFu3e3z8etTRtb1QaDFrQr/IshVkXzHn4rcVCTP8vg44AYwKDFCGFcJG7lIlPiJ6ffhswj21dFT9QPEM6CAF/yBXICQHiUEX3TJD9YivASeN6gZrBkBg4mMfkRzx59xrAtm7doUseJK1AlGbzTx5IeWSJj9XFyrEVcuHDdt5a+8cZLmgg2SNyM0tDH3qEsPFGc19jEl+DXCIcJAIDEKDPlBNBzxtLIdWR4yR4+GLRN7WutY3OLgualB9Jf1/Mw4NLxVLBPY8em9k0aP+h3WcARXcmELa1MBMChv+Ar/n7KkSacKplctIeoH6Go4DjaEEE4dGp0bMz1kglAeXwgHe0B/p+UO7LLkKRfXCpXZIljwYsnofQvsXgRCP4koyBCUNIB8CceuZWiBNVw/PDotec0FCrvosrV19fn+/1pU9gxfEyOCQBPYrkHmTiuLPIwFtAXAhjVjFn0L/TJ9L9cwVnQ+AEgK/wpG+6zDOAz8SGMsZgrtDMtfYvv0feFJbVe6VGWGVwmZ95niE6OdQ6a3GU+XAl32UnOmR88Qjv3+acNu+z6F08eSORhcpSRfoiOEHHkmEj5AfIAD0jbqab/7qViAhAIZch74tPvjMpRGIjlfUSSd2RAWJUxFLhKr4IvAD3wVqYBuE8HZHhCGc/1xm8DNwbaWFmiI2VlMfFTIL5KrqAsP1IrlxU/iuf3pbxpBFQQlU95o6LiUQ8NkEdHyXeFtGSQSoYDl86FeDqYVAJWOBhAOFqOCiYcvvOxLUYjSkW4mBLLrCKxL67WLpy7YwcObrfOLbLaVDDohkFCPou+4p3yECnndWkJGTTK+PvKP3716uunbOtOthMgA5Q3ZDIzVWNnP7shWvX21DMn7KMPP7KF+Tr7/lsvW13DnA08GrS+3hG7e/uhPXX6iG3qiC0JC3ON9s6vP/PztHmhjdnvvv273QA6+9nndvzEEdt/rNN6enp9pX3n7vXGUaHso5ydnrI7tzgWc5e1cCiOABlQdh75eeMXf7TFu7d6bce2Xb533wc6yYiyZyPwFqEqpB4oE2k5aaONY9/UsKb4RsJcg81N00GoobFy5zW07E9NeKzm2zrUcHxPdTMr0Jxvz8BPGtVFnTLQ/4TvA5+y9o5NTtsnLVSS6oEGzSAST2CCx1hVp/4VhJ92rfpbWqT+Qu+4orddXV124MCBSptyUJxv1/Byh74SX05LWAwC6I38njcu4sfG5u2bSw/s+pUeG+ifVPolO/3cHjv9vGS/Wp2q+IaGr+hx1QTN+fZBKJRcEvDBwFfuuBdd9LxXdb+m+PgPRfQ83UMbU+WJztKi6IjM0lKddI0tZL02MjRu/f7l0hnbvL3efvLTl2VAxMoTiZEHe0G3bNnsnfMKmUCcxi0IfPKN+yfBjWnQK3WybJNTvCQ7bu3tHSpnDqZVmviDbORZpo0/ZCUHzYIueoBePnjQ46vdPKUIQzHiPYnLUn79QiN5j3rFxw95oTPQluyUH/H0EUwQefkdvY/0pAm6fk/KShkIDz9xPlh5AjldYcUN3YcT9ptfXLR2GTk//dOn1fYCP2RRTQ+U6VWBsChLvMcBoJ/oK/rRTwKfAPiYplgk4HymLB2CNlDJL6/IwPNWOsndvy8imTzofmirW3ifgXcZaq0B5qEj2pV6KtLjc6cwWn7BdgHIDp5i8YCnk/fv9xgnBrVv2uC6V+UzaLh8/D/6YK9ahVNu/KyMu866nsADixYcRVhrXXeHRHuVJi4t4p9xgNwRPEQK0k4QktAs1d0T4ONA0Z9hiGBQoR/oIH3pynYTNIFvyafIJ4F7iUKR0dfQ1vPpAqvEOaYFW+goK7SekJ4Cop438nS6CiJekpIneKJPIQ7Hlismi7t27nED1NMUgIyRUNTrgvcnc7N1dv3qPbt9+4G98f3n1dezQg0/9E/ijT/Hl/G2ILn090tHWrxO+e4D719w+hwvgLI6v6SBxse0+UUbHZn2bSh79m7VmNoIA6IDJ9HOqqyFZ176MqgxMrb98QS+MM7m1Nfd7rH+vkEbGhxVP7navvfmKVvVCEHkAb3QrazvhFgEiDhWgcdlENMnlp8QR7roH6Ks1XpM+aFLodPRP7Eanvf5lBdHfVIHTBxZ7INBwhF7xV/pQyJv6DwJyUMZUgfQC8aV4I3Fh3mfsC7OM9ZTjjhF7ZOPP/YxOctEg6Ls6AVuZioOcEAOMRkIg3tBdYjOEe42mPIFHz9h0KL8ySPhpMEPvdTXDIuJUODh8BNPXm4fyo/MAHDhMeLRwZCNf31YtgXhlJ0rtgY4tHv4Cf7YmqZ6lL4ClJ0n4fDKQiNtG5kAjcV2W/jEgQNPuOAVeYtGeQIAEomyEAD+FEbeA8RneIYB0SGHYiUkDvi4hGq431Xivosu4B1n0QjgM/HBo/lzq1QeRqEZDCksRm/uH85KUnIXBsoPHadXyo57CLINwStE9LhiaDBDQ1lcYYQLPZQD2uyNywGZCoc2jYp07P3NFXwvn/L3Tl+4KffK0wXxDHje6jjdiBTAs+N7J6YyLdTanAzRkaFa6747bJu3rrE16zjrv1m4KHl0Wv7SqhSJFQ4enyIPsaEOqN6+OHvN7ncN2XPPP2VbtjfJ4A2eMXww9Nh68eG7V4xtdSdOHhD9Vb5Forl5tTW3xoe7Hg9N2udnv3aD6cTJPY7jHci8+JxvsJHhMVsSz+s3tllD45LdvvnQeh702WuvPWsNTfOSG00fBUXmyEiyUgPACFORJQ9exozye90geXXKvgoilaAxMDjz5IDHrqIiXFUoK+9LNGg6fNKhP2E88qLdug1rXU5qwkjX41R6ryd5vGzKQeMRKzuKJh9wFO63/BVxnlJ1w0oJH11jEIzOW4jeUXNV/hhBKJ7wCfPgAoc6cd2QX9ru+QBc0embN2/aoUOHKnJwXfK/4DtxU588PjKu6FBsOYg4v9Xl8ciEjY2PWNuajXbh8267fOGuzWgy1LrO/KXpg4d3SF81Q5O+usHqEwBkWhAQeO4KoE6cIwXTXru77/s2nfgCNTpP+2tQxzhjE+MTng/ffOjvGZKO8Sh2yRpq1SkvRD/E+xQnn+m0M88dEFUmt3Ro0eE/eHDftm/f9u0JQCFf9xblJ43z7v6qbGE6dCPCyZMJAC/lbtvGOxlFmYUFTXQjZVnr9VqtK5zXuf6cA348bfADbRYmOOaX7SPUIxDp4DVyAeI+6in7vYQIFwL6z0Xx9Ev0eTt27KgMTOlYVHCORGuFnATEA/AWwL1ahPqAhcV6+8PvLtpA75wdOd5uzzy3zfiCpKcpjNGEpAO/CREG/6U+G4bhRn4eXd+/P2Lnv7hhe/dttZOndmkQK/RYcaRPukDJK6DfL9djxKubl2uwbtH9+KNL9lB6tf9Ah/35n79sDXwgscAtQ9KIeqvSAzJ/vxbG7tzcovUPDKqPqrEOnwDAJ3UZPCcEWfpwcarJ7dDghPrpIU2q6+3QUT7YSJqojwX1efSXg/0Ldkntb5yxoHbCTj29yw4d3CG58IQA+SV/oU8r+HO54o8yEeZbolxPYhzjKRFxrNJTJ1kvkaZap0k3ZfNtgDYSizGM8Y8Vetql01b/Tb9M3rENqMqr5+cpv02fOw8Rasg0dBPDr6enx/bs3uftvZwOuVTGxMVlm5qosbOffq1xatZee/NZyTt4iOxjjMbrt+rL+LZN973HMsSn/QQmthau37DeThw/5tsHu7rvqJ9ZZ5s0abpw/obduNZvjU2L9vZPTtm6tbyULFmovYipYvxvUHuMhbt79+5pLOh04w6jkKcXjMUTYxN28auL/r2HrVu2a4LRbP/5v/y9/Y//6me2bUeL8GGOfgbdwh+yynK77Olb6H806cHQpA9gAuC2TSYSRDqN5aobII1KSHHFYHajVAHYC9gILJpWnrQUeTK2UQbeV6LMrDjTtyB/z0941Ov/vu6sBOoXXHpO5KSU3raxXx5LpzjtjNaeenDu3DmfkLHlmDBkRdmwySg76aBFWYjnxDLi8j75WhANeOU+HVC1E0O3s58GEj/HYO4jD47xDH6A1FF0INJnHtBQ01bfwQ4Utkdjb8WCJjxFndNvgA89xpt4N6vWVrFN1gFCyFjtCnkVZaGc3CckDSepH8pGHv4uVt+drxVfLTgEsoC4vE9IP3EY1DC0Aor7yEs0IaubTJfCAZI2ipx5AeF3DPdnGAJJnIQKXTIRCg0CXBSc1QhW2RgM46WNpMMVAajzI72CUIQ632sZNMGCfah7JetKWvhnvzQVmhUMvvNRuTrJoFPkB+BPB03eAfDlXqFkODxTgbzsl7JVjH6iAp0XGjydjbFlpN73Xg4NmN28/sCOn9gjoxa6yJnOPWXL/vERNd6UB0prdv/eqH3w7gV79Xsv2u79bRqoJpWN5KD0ZM8eYAau3//2rHV0brGnnt4jWU9LbtHBLKvzXJiv0SDbbxs3tvspMjW8oIsMMNCF7YOPHPzrX/7QgyiLePOeLsoFMJOlzODxNc562XycoEN81gVSIQ8o0ukjHx6ZEo6o3FCHHhMsDaxcw8AnEv1YsKHhIX987w3G8WNAQrbQjjIwsGBAkYq0CmdvCXe6JV0MgmrEnjd7MYe9kW1Spw+Lwaeuio/8kQd5eCl1pdML3YsBGDxxIhnDC7iEoaN37tzxJwAhiyCMRBynYpChh/rVT+QTVydTlIE6YaDyrMTH5OS8jY4NW0f7Zi/f5NiyffzudenUQ5ubH7f27Y32xtvPaBDsEInIS5RdNuQlrw8EeKI9Q1oykhz6egdlvPDiXr0M/ll7+OCRDQ8N26O+MP7ZAoW+b5HRwDcVtm7b5PeffnLWjh8/Yrv3bZEoxmFa+YWOoFt0Yg8edPsjaTp2b1NFecsTgIC49zh8IYwCogCxOk2/FqcA8TLwtm1bnG5ADAjRdqKe0JgwPIocRDcMHfAB9C/kH21Rbe7+A/+AFFvJQmdF2eXIQIMuJZ3v5tfD8SjfmFBpgFAY25Z4ysdKOjrtKJ6emkB2eKFLBLHizmmIL/kxuCMOnFoZ/0t26+aIffHZXVvd0mpPP7fTtu+QYeDtNvBSB8tQ5jVAOAqLfDIuZDExvmgff3jD7t19rAF02t5484SdONWp+ChjysD9pPKMq+HR5hSjYKcvWTBpuXFj0j47e0OB9f4F2XpNXv/l//iGtbYwcaU+qbNoC6Tnz3VZZcsxqpI3MgbXWUfHanwVuKd3wMeAjRvXSCbOQCFP5AdduMM1yPCfsS71tQ/vD/t58PMLj+2v/9mrmtxGn4XO9fWPqy++ZD33H6vv2KgJ71O2Y9d6m5nr1SRjTTzed4B35EM+pbIjBwFBVUBnGWOQlf6UD0Y6+sKBBtEHQwlMfoN3BZXoRBhAOBB1HHKkdpjgMLlgHzpG6LatW3wxzPFBhZ76aXCRM0HQkE1ehSJTserxEUQeor+gUUd0+/oe2vZtO13uCVnvtMUF9b8z08v24QeXbG62xl5/87SMf9ojBl3sjXaDVY4q00VQb30PNQk9f1Pj40Y7cHCf9KTVHqid3uu6LxmZ7dzTqYlHp92780DGf6/KO2dvfP8pa98cHzcUKdFclHxrbaBv1G5e67P7D4bF52p72Ndrjavq7NCh/epnp2x8bNq3kra11tmPfvySf/eFtA+75+0//6ff28/+/LQdO9buuog8vC/LChCkfvpHRl0+hC34zgT6rXy3A7wF1QnXMPjD+EfXkJ8foat+An3mylPeqNdYaIvJF2EhL+iQB/YDp3+5PsIChRdESnhVevGFjiZkW+KaeQCEAZUwXaNLkbbIT57s+UenGFuJZ6Lz5ZdfKk5tWZhMXEhDGVkBJ19IeL8tfGhDhzKTX+Sp/LjqEgZxyAkgHmM+JwtApZ2IVk4kwqiP9OCly7Kkn3QscKYRj4Jj7POuTI3aLGN82HORV7Yp2gs0SJ9XwFf5nX1pPHWmdPQ/tO14F0Yy0X3qgJcPHqlH5cPELu3hun9f+g6AEywV9MmwxCMuHHEhBGEqPhj3jtT/CIXXKi0gaQdQuPI9wD0u8AOqlVMG7p2eh1fjqFBmXqykU2EIngoLxyOgOIaOsuXpFwiTeMIivNaFzTXDyC+VA4WKhqIyl9Lh4GfFfQH4HZ9wV1zikSFhMcNm1s0su5yeNK7ohR/50KH5YKb7kccLNjkxbdu2t/mKKXVBuWIVBhmZT1yYEMU5x7X2SAPOe++ct1MnDtrh45vUl8RKPFtZQg6kV4OsW7TNW9aJ9jpNksJIYetLbX2Ug5qanBqzNWs5HowGSTmLKhHgT0da4nFp/MOjd3I4gYfRogWccc6+yjxXOsufBnvkEX6ldKcacR10ao4XzCjU0wM82mRPaVsrZ0pT5iIOOs5LpMXjWZBHBMqH4QOd4FclizjdEsfJMAywfhIGeRMLSScvv/MaDdod6SvhUVf4ybEM6PT4+KQ/xYFngJxJ4+1DBmTQyToP/rgGbe4j3kdZ9+sqP1uWaC+c8oIhuqqxxg4c2qnBZL0NDo5a7/1Ru/r1HRls4/7eQ3FSnnCTtvJXPsF7vc3OLNrczJL1PBiwC+dv2acf3bavL9y2u7f7bXR41hrqW22LjIQzzx+1F145Yk89s8f2Hei07XvWWkPzjD3sv2VPP33AOre2yPifdX3wAVHAy5ZkRIfK4+H1G6SXHhflgSchOG5AdqzfhpBRST5c1PHyxIw9ppzK4zruMqRsmQd4Aq7pnE7g+J3SkBZdJJ6s2JowPDQmgzpO0pgcX7bPP48TsmJvsGgEMaeTdQedvHeePQ9qn/DIiwkRWwjzJcAy+D7dgq5fiIdecV+JE0Cevp0vi9++OSgeF+zEU7uENG7r161VW5GeKV9SeXp8nh93yAbnwQLCaBVFgF+UTnXHKunNa4/V5y24TvGF0W4ZXTwFCH6i7J5Cl5RFGRj84JXgiKqTDMy++OKeNTWv8VPRZqc5OaveTp3a6v1PyJg2oLQkSZJ+DVkneH7IQ23Gj5glP3LVwDooPR4bXdaEbsgGH436S/810Kc/Jw11sqTJiGT4zjuXRXeNbd263SamJm3Dxjbbf7Cz4Mck53778N2btmH9Fnv7J6/a5m0d1rauQfpXa62rY1xy/sQDTzP9pVRnjR/KgmwwcIsyKRweucJPhNESWEGNF9z5vkLqFc7bFXkUyG70ufGnG/oUycyHauVHL4tfGq4AjAkMNlZhOSRjztatbyOR2IWvyANDO/oJ9Fhev0OaAi9bGDOu3x6g+yiC4zMJmJSBy5G1MT6EPrjT3aLojo/P2zt/PCsD3ezVV5+x1a3NSmf+pXW28TCmYW/wHY25ORah6q2/d9ze+f0FGcRtdvjIARn1G/z9sMvfXPXtnM88c1qT6k12/ovLdr9rWPXRYq99/5j6xiblq/Ijc1XH7FSDXTjXZR+9d1mTh2Fx1GCjI3M2O79kTz9zUnW/Tfyss8GBSZuZmrEf/vgV27N/nXjQmCr35dmbxpdgv/fGMatfVcjNn5yENJALdeqyVgEXNB5wGkx8TI8vYvNhvamKQYtDNtgpcdJYk19x2EXYAthGvDSaX9TFrsFV5Fo4ZA3wXRBsp3jCmP0i8WW8DFNoJf13A3FR3wCVTdq4w0Mcxr+vjhd54XjS6XajI2OvBO+xVUg4CquUg75PV3TGJ0HSc2wgngogo+rEOfkIP3Ljisxpf+miXQVOxkEfgF4sKMZBIwB8QBpd8ZfXkTO0lCTyjLbqOMhUfr+Xw3DPeuFKOPWLAxTk+ZOWeMZBaPrig+jTfv2JlK5IhadZ8MYdh4P4BABCLqiiEIATgaoAwmVwAs5IrPS6QVGEJw0uCNxpZFiUtUI3cMknWnmkDwUAhXyrea9UqoSkRefhCQWEISAaQyh5CL3sKvSECwXCqjPaoJNGaPxGOLQxpKkQKpp0hMcgX2C6P7xAubyOi2GtjidWlkCMSoNn9qVDNycACcl3ZlHlH55MndikLcyZBtKNMiwwBBXP1hRBpqHjZ/YXCrlkH7x31tat22jPvXBEirEgg75Ev7hyHj22JkdK+TYdhVd5kRMf8D068liGaato0xgyPohwqfqrVxx4XgHu+FE4K/VFGCvFfK2TM8wrE0snAUJC6KrTEkj1I9MCPE9ag9J6doW+8Sgcw8sbcNFJ8Md/0C/8xHEHHXSiRBsEGrbXozprVsLoiKnDFnW4brh6/pGs6givXiO/cPAXYUVafLrQYXEMJavHlAPaQZ/yROcZcodG5kNqdKXqD1A6/jw9Oj1p83PzXoc0Jdf9mlnb2N5kJ07tl8Gyxh7en7CB3im7+NVVGTsttmETg3zIkqdR4+Nz1jcwbo9lGP3hN5/YR+9csBuXemxqUhPIzZ128qkD9uprp+y550/YgeObbdvu1baxc5WtahF/9bwMh1HDY1SzTRvXqQ2oI5VMvVrFY9RsIScVkBUfVqTWr98g3Sx0qShnljX0gjJ6gN+HzKthcQ2/5yEcJkPQZ78u+gHt7OgzHZBpSVO9D0jcbCfUK/32xKTaWh2nJTVpAn7Ruu71aXK93rdJZf1AJmkCSbd8db/rdUiFAYfVsdhq9QSfwqCu3f9EHOA8KsgHjKVaDbo1dvbjezKe6mz9xkYZq+2iP2br1uZpOtm+Q+9whMWTNt17Hl5xlXLEVeH64+vTt25O2pVvemztujWaxK3xfmlqesSOHNnmzcyhwuu3ZUzRvSxUu/yxnbLFfv/7izYyPG2bOzfapvYN1vOw3/btbbd9+2RseVL44zdokjbqCMM6dGYFODp9tLxLNTL0ljWxnbDPP/1GbWLMllSPt270WLvyW7M2tkwsCk+2kn15vlvugW3dvttWtzXa/Z77tm3rOnv2+b0yotTOpfM88b93d8S++brHn67wIbbeB0Pq+zhxhe8jaPxyawEeKAAMK5EmAhivfONkUzsT1QaFx4oudXj3zkO7e7dbbW+rwkmvfxWCcRHjydu6wqO41BXxaIpqVf3YqIzmm7fuayKyThMb+mQZtI9n7ZuLXfbBu1+Jv1nbuq3TV2oH+6fss0+uWnfXI38fa1P7ehm7jI9Bz087gr7coiYCC0urbG6ek4MUpzy9HtWP8cQ5dTHqpBgbl2XQLs6qj5m2tlaVlZVU5zkmJRj/g4OTdvazy+qrttqZM8/6PuhHg4/tm29u2sCjEbXltf4O2tDQuH1+9oL19T62jeu22IcfXlT/0WgnThz3ra0XvrxkX8mtamiy77/1PWtVnb7//qf+wu+2bZvt5e+xDVb50yepvUxPLNnF83fsj7/70rruDtj+A3vtxVdP24FDh327X+eWDXb6zBF/SffOnfv2aGDYnn3hoB090VGh0ds9bu/+7is7dXq/7d63UXKIYyhZiOBYZOqMxUGOMaaNc3SxT2SkPOwDxyDnyF++Tr158xZfuMDIjy1H8RE8xiTaGH43KCXkGC+i7qMO0K8A9ILbcntgssEYzyQg6oixIvoCT8l9+BySXtLGJb3yfYTFdLKCU1z5EBj6iPIoyPlHrrmdyXgSoAgWhOjjvIyysZgUYJv4cZdKRy8ZE9oYA2hPOZEiDFzCs7/38aQExEGbK/zgEh/Ie2hBk3toZH5cSc9ki6ctxDO5AYJXJjmiEcRkk8Wxo0kH4Jp1SRmZ1ALgZBn8YA7h6DbivE/niRcTCbaur1L/VGxNygkAAAEAZtORIdeELExC4IDrd0VcVGYCYT5++01xKdEIgE6BW6ER/kStxlUhw3wVGfwiAwpMQ2HGRYEznf+C73cMARFeruwVcnBfFbLSaFSpDIBfCz+jzJNyC2+Eh7y8sOGUHcYB+bKiyaSFhuv5VxzqG3zBnnOrcPzw9HiQ7wcsqbNhgGbWSBoUORUyv0DKUwuWb5esZfUqO3xkr/Kj/CIn3DJw5yFkC6sF3yig81/wjbI/Hh7yF5fpGPKJBggpgyxH+kMOKfNqeBg0+BlEl3wvJvsN4Tvyj7iklcZy0I84ZyyZ5peL6EYa8SSjkkf4HKnpJ3j4pCXiQsa4KjjtIqhaCwGRTvH6U/fismZ1jWBWXAiPxCEL6vEfBmiVdNHxI4z0NG72pTMB8BUPOaKTJnUdNL47nyotoMArnsHTVljx5iNQbD0CN05kUXyNBpUta+zQoQM20D9qj4em7eaNB346yTZNOEFBD69e6bJ7MmbZw9+xeaMdP3XITp4+bEdP7bXDx7fbjj0b/Qi8mfkp+91vPrZ7Xbc1WO5UPjQZ6YMMAIqAzJiMB7tlGehOeNwjZ1Y5mAD4ntfcbuA4xEddlIH7lTIoQ+ZDWk5+4Cz/xRUTACBplvPKtEk7r85jhQXCYjXm8ci8Ouk1dvHr25ocmb+v88xz+1WfRTvM3qmSV5V2uQzlMACDgO0dK08uCrdSa6uQ9IgNwzFWrb/64qH1PZyQkTZjzzy/R7ocK2V8oTy2HVE2lWeh3uZmPbUbqV7K5AenNPp38Ly4yi0tN9qnH992w3L7th0yJkf9HZSnnzos4woZBE/4SAX/Xl79e7gXnR/Kh1/hMno5qezc+XvW2rLaTp06asOPh7wun39unwzS0LMgwE8Qoxzud0JFeOFTZODIMOVJyJWvH9oH7122yYll62jvsKeeOimaNTK0b9u+/bvEe6Oae72M4BE7d/aeXbvcL0N7g41P8C2Kx+LjqB08wnHBC8qFlULlIbd583rr6Nzgq+e2VOfXKzJcFxYn7cDBHWKgylNwqf5gfpWd/eiWJiOP7Mjx3WrLMUnBeJyeXLb3/njZZufnbM++rR4XtRPfAQCPbRyh16FvUI70pn53yn71i3N249qA2v4WjaOr7dzn1+33v/lCRnKNJlc7bWau3jo3d1h/35jq8qrVLGGUNMs4nbWdu9tlhEoW+lNL9L8l6VV//7h9Ip7Pnbur8t21ocERtd94QZsDLTRFVlFJxZZKXohmos/Ks/rVacb0WZ8oM/YCPA1hC+q1bx7a1xfuWkfHNuvs2GjXr9y0O3e7vIwY5Dt3bvctLxzFzPde6huabfeeHZooztqN6/ftje+/6gsOn332hSYGw8Lfaa+8+rxEs2y/+vvfalL22F555bSdeX6XNTWjkciaCf2y+rLz1ts7Zs+/9LS99L2TdujodpvUWPvpJ+c1Hq/1L+Jf+vqK3b7ZJR2akl4etmPHtyotCxjj1tM9Yu+984m1rWmwp56NLbbZH7O9l3qh/liEwzbgy/L0S83ScYx8bJzoo+p8kY8FEWyeWGikfaQTpYo/nGsFES7Loo0VgBd9CH+EMwGAZnk7TTk9f/xn2JM4QNkPxD150z5LcYWfhZgFjH3oO20rXgye9zHAdRg+Fcn3UTCcsUPSMHcbCM2SnaLiOr7TXFA/jMGsSQC4PnFwOYZRD19MdiLPKAO2DhMPysoYTBzAPXYYAE2XhMKSJs4nYsqbD5sxsasa/5E3/Su8RZtUnrpmvoQlHfKJcIoddUZYyp8rkiOcJ5f0x0wImAhxMhYTS8pMmtrgOQRNgrymexLK4WVmgTA6YCSIJ1P6CYQCqnS5Qi8G2FzdCPQq3ajdKngBv8Wf7gtfQvCGQFgtUWF1B5Zy8nj8kAjDN8NWOiCz8bL4tRC2XxFgCF0/7nf09JeIMfZUWPZHtcze5GrSYJfTlcc0ju/poKc8lA9qnDRdSTGGdGWGx+zRHyXWKR5ackDyyR5Bzq72kxhqeRl52Xbs2GotrdQhPGRZgjZ5+ONHXfXrf5l3lJVruJx5O79gFmVPeLKu8FEXXh9OI+hm+ZETEdQbRjTViG6FfunqDmMx/BTViwv/LqfIA10MJzyVJfMgvwV1vi7/gmY4/ZZ4r7BMmPuhQWPMiKDneJJf8Mh+VWbyJIEOPCW9kE2WF/0EvwqB921InOh0kg+wg17EF9kIPKbkiMt6AYQvr98Waau8iLY7Otz4AqO6HiVZtDUb5u3P/+olO3Rklwb/Grvw5XXpFKsmdFwN9vTpA/bjH5+x5184YE8/s9f2HNxkndtbbG5hXFKQ7i3P29xMo33xaZfdvKqJ7qq1qjd1tKqzOh/44YSyhXyy3BiRdI6+Oul8ZzmQaei/F0X4PPqncwvcKPPKskcaoBrG/ZMuOvKUy5M0gKATuGWaZbyVaQJ/dmbebtzotllN2FkBPvnUXmvwp2uK91VsJtWx/zPhSbqZH5ds6wulwWllvpHzk+ErcOTnsAGM6N77k3b5Qo/4m7VDx7fY+o2rbVFG7bxkykrrgoxh2Teq/7v2v/6/f2P/9T99ZBe+uqP0MsZEZ8lXeBs1aK+yvr5x++abLrt7b1BGkbKpYV8tBylM2cDgkPq6FnvY32f3urtlkG20LdtluNAmS/IMCK1EJPHIXu3O/4pxAyfAqJqeGpMh0KSJ1rhdv3ZDxuo6W7NeBovKwL5p1arav3BVjrn5etdlVrFZcIB310YMS8lC6i1el+zOjWH7+//2mWhO2vfefN7e/OFp2yUjd3hoyL747Evbs2u3bd3WYfMztfb1+Qf2d3/zgeQjo7hmwdaua7Ad2zvs9deetR276jVxpq+m75Zx4ZNttWn1T7sPrLc3f3TM3vrJcdu1d5OMghpbv6HTdTv6sWyjkoMMT462vP5Nt+3ctUv0kGvuRebJ6aQf7bzL42JyTD4hzlgZJYz7sh7Q9uYWORGsx7Z1HpVStditbx7bf/pf37Orlx/Ya6+/bn/1139uL7/xjO0/uE3y7bbLl+7YM2eetpNPH1Pft2jbtm+2zVs7RSuMdLYFjYwu2hUZ2tduDNmGTZvtmdMn7Yc/eNNeeOEZ6UivzczKGPPxp0lF5bSUWnv8qMYedE3Y3dsDdvWbHnv33a9tfFw6LD3z+pfsZqRTX527Y7dFd21bp6/S//pX76pQDXb62Wc0+dkuXVBvNjtnX3x8ya5cvK/Sy5BuafBtSr0P+9R1L9vatc02uzCp+pi3p04f8lODGpvr7IMPPvZtOT/4wQuaZKlMtRo/hV+jvhF5j4/P2OPhCXvzrZds78GN1qTx9P6DHrty6ZYdOXrATovWxMSg3Zd+NzU22569WzTZa/TJYH9fn125fNke9HTby9972v7yr1+zji2r/ZsVnNC0adNG27gh3ofKrTssDMaqPl+/DbuJPjT7KTckVZ/VOmW8CHA9c7lFW6GZlXFdH4qe1P88PONIg30RJ8uU03F1vct7obpNQr9cxCVu2Z98JDhuEQcziefbWtxH+1c+0l0OIqCv455VbQxjp6c0TAroGdBxDH3eHZmanvWxob5O/YBkQvuBRxYtGlbJsFb/i0ubwG0fxiTaHQtTUrlFTaw58x9HmH+3wcUiPJxw52RjLcgWY2sfe/yZKOUTGMDflXEDPJ425E4PysERohyCgeFfmxNcOVb7wQ08JsSa4E/PVA7MYBJKXEzKlFaG/pLwl6Gj+uLjcEyKxITLle4Tms7Xv/s3vAOA8hBXrRD8uKwEMkggLHETL/1Apkk8XBEkpOLqnVkobdKmYgIiTdIrQ5nmCvD74BeHcrDizQzZZ07KI9IUiov2y08YBp2HubgB4sNHElaNiAePimJ2npX6JB85GANBMWhG+oIH/XOPFyV0cP+y7z1cu7bNG3gYmkpPWryArtBIBx1mdDyCnZqesu0716vSI886dcCuwHChfKamJ2RQ82n+evHZIJpptMZKLzjJoyjrquDCgYcn8nSuigieLsz7ygOPHVPRAdKnXEnnYXK+lae4z0mHU4ecB0c8jYSvqyILztv2GHAcA7/o6oqcPJ2IVOIKB0bQVbn0l/KgE2Pfe75sHZ0jeLhICVD3vFCTUPE5XuEvgFt45gNpwTONO+RYxn0yXehCBLpsXWZwUA1jsKEzGx+f8D3evgIWyM5p5hH1BJA2XEX2ukZb4z6uhJEfcqbN+PcnvJ/gKRGeqt76ikTdrG3bsd627lhjL7x8xF8OzXwjbybaysfvxZ56G76E3FDPl8WW7dMPrviWieHHo/bq66etbQ0TUPiITh5jzrl2lqNO4C/1KIF4ZD08PCQjiac4DHxkqDjHKNqVwPknlDj0IBAqELQjHml6W5E+M5FgtdHLXnJA0vCkRY7hLwP4ITvnR/FLy6vcIObjhOzBtqVZP+WFyTto0GAAo1Pv7R30Ptuffjm5cl/lAe6SJ758/PjxsL8EWGmHihJGUa6qnnGt0hFIdvRF8zKG3//dVRsbnbV9B7baqWd3qd4XRbvOt060ta2VcXjXPnj3S+lKhx3Yd8RmZ5c1yM7KuNnuNJYWVtmjvhl7750v7datXrWfNhsZXrBrV7t8q0pjM/1Ps924NmJ37vZqMnTXjh7dL8Nrh/Sa71NEuZy7Eo/+dEIGJi/wxzYk8NCRMGwpT2MT2wXX2vkvL2lScd862jfZiRP7rXUtZWbLpYb1RcreKONv2n772099BZjTr1a38v4Lq4NLNjE+Z8OD4zIoH9sffnPWuroe2kuvPG+nnjlkrWs48W3B94Of/fiyxphWe+3Np32iO/Z40T54h+0jjfZn/+h1e/m1o7b3QKcNjwxZf2+/dXSyDYX+Ft6LvlkTEdd7FQUjA4P2ow8u+OrxD378jNocbZCxhkJGGVjJe9T/2K5dum+vvvG0tbSFHng/JgP54le3bUxG5ouvHJMBUIxVhYxYecTFFqDQz9AHGTGKn5V8Hw9y6kqTDGtW6UftwOEd9pM/ed06NjfLLJqW0T5gly7cckPk4OEj/gHLe/fu+kcNOzrXyLiO7Y8iaD0Phu2zT+7agCYlx0+ctp07O23DxkXpAe/SzVsrW0frmqQnq2xibNq+On/V3vndlzL6H8hInrC6hjrbt/+Q3bvz0DZKtze08x2behnmS/bxJxdlgM/LoF9j3fd7JIdV9qd/8X3bI91d1Ujfsqw6mbFf/Nd3rPvekNsDR0/ssv2HeVF+lQ30DmuiNG6Hj+51A3DL1nY7dHi3qmfe3n/3rCZS4/aP/vJt276DU/nm/FjwhQVeqGUnwKz4nbRb13tV381+ZPVnmmSMDY/Z1q0dotXo34Zpkb6fOLnPNnWss9VrllWvjZJ9o21sb1Wb2SHX6X4Ou+BUm1g1xnhDZ6N+whaI+sNFP46jfURbxvDE5uHpgI8PaIqiSQ/wi3qkHz3i3+Pprz2P6CMiCRieSveRL1+nZZKXdpWnhQVBeVyHgFODgeKKw34qQ8SH8ycWyaCAUOhh6LJqXkkvwt3dXT6G48DEvsN+ghxHasI5Y4/zi8UriHGAPMMApr4xmpEVbDPGgkO5oJu8Ms4QhiOMa2VMlOPpBGnhgyt1Bx7pnFnAeQvZxlMOFvNCfjyRAxee4Ick4Dqe48aJQoz/9H3gohfBa+Tl24EUHvkGj/SR3NNner4olCD59vT/y7/+Vz+PATgyysiomICIi3iAuIxP/PCTQfpD4CmoUFaKDe0n0xXXQsmrUHSQJV7K+SZEmO4LNO4xZtg3l4/wK/nx/2Q2JQCH9KiKr0brXn0Id3DiAoV2VXGCGGk8bUED8N+CNeQAZJwDceizrnipOE69iXN8QyndsFJc2aUkPZEGXFayHnSPWYPKuWPnBiGowvnToBIGr6lz4KXXMV9FQNGcHeclyqkCCL/ISz8EwWtgOFYljmyjHNQN54/PSMnm3VhC1oR7ND7RjBRBZ8UjPoHnUThH9cEcf6wUsJ+er+byErBzQYcoRU6qkAtegm48Pq5C0gaCi/idV0Manxj/1nYJgEveS3OUInSwEp9O90EtwsPGYxKX27jiKMaI/476F3CfDqjk4/deSYQSJTnzaH86tukoDJToJJJu2a2Ech4JCtFPyJmtNMiBCRHydbLSvRh4wjjlym1jY421t7d5+Ty6gBysvA4LxUajhoenfJUF48aW2qzrLl/vbbEXXjoo44YVFzpFMN1bQNxLFQI8PuRRYPpANDLCOxEcwwjPkpMIBB4oKT/CuMITMsaJCvgeXlxdzOJchhCyBtA9H5i88wxa4FTlHf6kGfe6KC5kHosHIsq/PRqat48+vGLbt++QQfjIduzqsPaOJrEKXq1kJMPy/rB9efa+fSGjaf2GVpe151fkmZNmwPN2PqTTMgB4GdC3tSW/KUDwxEcMkrEK5PqlcMIWWfmSUfzV513WdXvY9y2/+uZxGSUhM86mf9Q/aZ9/+rX1dA/ZCy+8LENuh12/zv7qQTt2cr+1rWuyudla++Sji3b2s6/s9DNsmXjKT1K6fbPbxkdnbOv2ThnQTTLeGuz6tft+QtSx44fs5KmdfnoZTzCZeFJCeKy1Bt/iMdg/bn0P+M5In+h/adu2b/UtjDAHLj22hlQbHRk3jnF8+ZXT9tQz+9WXNhrHZze1yCBVOXj3oEdG/Vfn79p7v/9cqWQc2xq7fuWuHTqy1+Y5UvnxmI0MzdnIwJKdP3vTB92//Kc/tfbNa+DKjb4rl7rs5g0ZnK0tdvrZE9bQzGJCq/XcH1G5uuzNH77gK/qyMWXIoU/T9qDrsT0eGVYfzfYPTrXBsKFN8fi/3nruDdon7122by7c8/eennvhpOfJBMz1w8sZcuFJxsjwpHXffmzPvXTC6qgnthQJY2x03v74u8/t8Il9tvcgR32qbaCD/MvxwSkmuHyYDwMCHUWOjkL8/JImKavti7OX3fj6y//uNTuuSWo97yxIXx7KoP/kfU18mhlbG+3alesKX7Bnzhyyzo42m5wcUx8VhwkwIaT935NO8QL8zau3Xe9bmts0WWtxQ57JO8sGvQ9G7T/8f35nYyPT9syzT9lL33vRNm+N9yp4mZevUXMuPyv3nCZ2/tw1jcONduLUUU0Wrvp7By9rkuYT4aExu9/90C5dvOrHU69fu0mTtDOawO1WehbXZDzOzUsG7TLcH2gyx57yRU04OI//sX384Tk/rezQwd2arNTZ4HC3TY6PSHYz3kbZmsPTdNri4uIqu3z5mr+Qe+zYfnv5eyfVvlvUd9Rak+yE5mZW5lkhnpQuj6u/apNesFUWudO+oi+ieaOj0aeiF9mfUi/Rz1BP2FlRZ7Rlj/U4bBPeE2DLbBwvGzTh0fs6rlAowsAPG4ew6B+AzBOg34y4aGUcx7kg4xg7ojJuVgaB8Dsd/WfahGoZAsJPnplvtb+m3xK258tkFeOXJ8W+T14xfQN9Ns8edukvNke9Jk4snLh9xkq64lgYFVHHz7IhU+w2t92kc2FMh5GfQLmybNh6Xka5pEFa8uE+tvPE5ISxOJ8+KMAnIjg44B4XizuZV7xPii2Jo4oY05jMsEjAV+vJF3njvL5EDId9GDZi1DsvP7NAQluPvp+FjjgpjyvZI6fMG35JV/ev/9W//DknuiRkwRPSXwrysKissoEfZSynLQPhxIc0ksZK3MBJJalW2pPwZDqIoizuK2ggMI7EYgLgPPpf5uuohf9JWgEennExWupe3qICeQIQZS9wM39vUEU6geMoLDlQqSrx1eIF/3yimUfKfFiGt8TduCuQoLMCPDzoLC7V+uBCY+CkHl648hg1Im+Q8jIzpXPAwAvlh8+gwBAaHESAh+sHOWYdcF8pl8eFlwZKI8FQ5wkAtIHE985H95SlSF2BFTTJq4IB8VBQ9jRTh/moLOUQyRg2quD08ooTbsGmwGM8HJ54LMjEhRcmc4JIWauNLHiJ3++Qf4GfNB1T/4TBc0zi4ikObcX5cYMzADzCXD8qtAIS31e0nX7gM7BNqcNYy0ksLovIO+PxJyS9DCvTD29BW8WizLkfMdsLUOatnD7yjHydvDvF+yCmjli4GJU4trSwJ7ixqcHaVrdqoO72r0W/+voJ29gpy8zZo+7BV4esukEP5uYjzFuOZuD+hU2eSAgnJi3sZZSRNhqn3oSBrijRi5RcoVU48RbiLBj2m6wXrpQZIzzSV1dJq8fxAp68BHAYMooBEhpOv+IUKqIaB2xuoc5+86uLNjtT5yuGnAbzzHOHNHhJ58Q/q+xfX7hv9+/OWf9DPh7Dx9h2W/NqOnroQr8MwXvWDytAnALEcbyBn/lj5Ncp31rfrz34aMoG+qbU18xqsOSlUbbdNNnjR/P2zu++UH7N9sYPnrU2GeRubIjG3VsP7YM/XrJVMgxfffVVbz/vvvOeDMRp+97rz9vWHZs0uNXYRx9cdAPxzbdete27N9nU5KR9+cVVP570zR++ZOs2tWrgXrTPPv7Genoe2fFT+3wLVF3DrLW2aRCUrPnYYPC7bDeudts7MtRv3+jTQLukuu6QbizawUP7NTmR3L3OGPiXZcj123t/uKAJ1H3/FklrmyYPizOuO431DX76Cobxh++ds9UtbZqcnNTE44hk8thmZifswMGd/nSipanZBnqn7b13zvoTi3/6P/xMhn7ImpeLP/rwvGTdrAlIs23c1GSHjzKpWaUy1Npnn3zjx1C+/sYpW9W8YP7urox78huXYf6wa9iGBoZtalwD/XKzjT2e14TrkZ375Gv75uu7rstPnznsRv1y7ZyfrBZ9Z9QnfXUskJhNjU3LwL1rTz1/WHljCNRoYrWoOvxKxvKM/eRPXpZuhU6it7QEKhMjhAUbDMU4KEL0UF8BdHkifONat319sctefe20HT0Zx7Ly/ZLhwTH78I8XrWaxwYYePxadWXvpladUh3ukN2ydmrGpGY27bauVLcZtjRvshw7vs+07tsuQb9EEa9IufHnNLl24aZs2Mhmqs/f++Lndud1rJ546bK+/9axt2bHe6hpnrEk0WyXnqYl5GfS9Ss8T7FpN2DRJalqlyeMBX+lfs3qdPbz/ULr2la790u9hl/mM5DE7uSy5rlNdNWuSPKbJz6j0csomJzBml2xze7vGlwZNKsZcNls62/38/yNHdtnBI5ttzbpa27RhrffpqyUzFj4Yj3i/gK/F7969zU49vdOefW6/bdmqSVHDjCY2vIgZ/QpNUV21zWnCNzcza+vXr9X4rnBJFUdcLL7Rf/Ib4d436cpd4oYDDyxc1Bl+nkzw3gAf6fIxnj4PukoU18RXX6FyJpDPd4Gn8RwZR9G7CMPg5QlAGSq8OlLwCS6Q9LmWxxRPE4mIxVOkoVXTZ8E/urqgvmDG/fGCa60/+WU8JBV0mPD4/nrZIpQdGy1oRzmhmycdsQBK+QnL/Kr8BB/YBGELFOfq6wpOyi2MavXrakewnzg+GXHZR9mwyRinsb+Cdqz8w0csLEX/5WGKTwOdtpqygl7yQljSJw08UGYmDvBQ3W4U5SFd8so9V+TJFVf3f/jv/+rnzOYU5wBSQvozYUIQDoIULuLooMoQhQVgmntHU3AWrAx5X84HwfxDeGXwIP0Qh4MGSkpBUVQXWKAWUM3jSUga0EuAe4nLUyFQ6MYqOpUIn+EcShklL9UoRYLLhEL/dOqSovCQhxCEy5nVuZUG5VkJJCplAKhR8/XUB92cltNonZvb1BAkN6JoRgVdFJXZeytPAAplCxx4cWacFuDlLyDrY2VYUZcFcDoN26LoIJHJyjTiopp0BZ0n86EBOyg4Gn68uJxPLVaC8lAaSJTzS5reebgv4t0gkvHo9SjaPB2C5zAeV+oj3rindgIqXxzV1enmNQTn9P1eefGlTSYWNEbowF7SC5dtIoC4wFN+yM+z0k8hZ/gljg4PozSOpizSOIX4BcCL8ga/3wXQhL5vbQuzwI/3pJ3w5KLMT9JOGWV4mb6vABX3wgj6tF2/r7WxcQ2Iwrl2pUcD/y07eGS7DNsD0u/oFCkfmKwy374pY+gsq4Qz1vtwwtZJjhprhUenFnhckg9WMnkxlVVEWioro5QIHtjbvewfDkPW4sS3TwCOEXzWsDLHlTLIx6CpW/qPebVz9uN6XRXl83SFzHyCU5RSJqiLCp58iCj84dQJi4+zn92yOzdHbPu2bb4i/PSZvbZug+Qtg7frzoD98u84aSRWhZual+ztH5+2dp8kRR6VfsIhw5S36wkTcU5imvKXAINP8S3js/vOIzt/9pa9+4fzvnI9PjorI6rNxkZmZFQ9sstf31afsM4+/ui80/iLf/y2re9gyx36z8r/hP3hV+esqaHVdu7YZjdu3LSB/od+etj3Xj8j45gBatk+/fCSdXf12YsvP207d22Wv9d+9Yt3ZWzN2PfePKOyNhqn8L3/+4syXK/YmeeO2fOvHLX5pQmVgVX61brWaVI3bVevd9n5c1dtUAbnsRNH7FkZ6/uP7LSm1mXbd2CnrWrK7Y0q/0KNXZaxeuObhzKwlu2Fl05Z51a1a+MbAJO+VeTe3T57Xwb94MCYPff8c6J5wNaub1L8hH8/5eRTh8Rzp/ocE63b9unHX9ue/dvsp3/+kjU0MsjX+gk3H37wuYzbNtvUwTbNetu6dZOt38TBCtK/pVp7KCOVJxX1GtynZbR23etX3g+dj7paTgbT5KJ7RHiPrEdxl768aYN947ZlyxZ75Y2n7djTe0Sv0RaWRlW+RRmcsZUm2hsu28Gi9LlBRvQD6+jYbBvWr7Oh/ln71d99Zg80ydgpo/TEU9uEx0l96K+8UJQxwOooBhWTfT/elBj0XpWA/XH7+oD99pefy5jtsB/8+EU1K15EjW1R7/zurI2PjKoOtthLrz5tp07vU71yQhwr1nHevG8HbaOPYmGFSbuMI8VzUteadc22Y8dulWK13Vf5x0amJKMBGWfr7PW3n7fO7auFR83WaMJMtjU2NDiuieXn6qvZprVKddhnE6NztnnLBk2sVb/TvPNh1q462dSxxvbu32q793TYevHV0cnRnjutc8tqW90mo0l8cAQvR+6uXdtqbWsabUP7KtuybY1t3rpOk8o5pd3kL6K3ruF8fE3iNJ7SB1APyJBrOqqF7oGJln8N3rd8pt0S9RbhPFnhlK4pP/UqaeECl6t+PVn4fYzmniCcfvxejpRBW/Xn/VDULU9yGXviCUCB71cSZV54SRPhOO7zugLEUKRRnbjtU80jx4QycJs04z785bBy3voNv4KEAYsRojieHtGvLahRstJO/jhExwSA04GQEQAvuQUmyuIkgkfFV7YMKg7bKvkhPe8TsDcfIAw5lo3szBeANvw4LQHvYTLO4xLIE3D68kODa+gLNGORNGUOqeApVv594ljQIN/kI/nCn5CyjOM9hc9TB2RACyJAQN45MYAG17CJlc97v/qb5X379rrCBDNVZQAyg4QI50UQZiopTPA8ugQEVOkopeO4gpcg48v5ZZ7sSSzHl3lZwRcagXFXBBGHcceqdH6S3BWF/EGSNxpgQNKq8hpAqL8EKU8YlFH5GGEYSqEkmT4qzHkRlPmjzCg3MYR7TBGWXwImbzpmvhq4e/dur7BUpKAVlZrgaXUlbmGh0c59ds9XWZ96eps6OXpOoFAKzT5Z7ebNeV4uytX0APIWPfHtvJX4fhK8DnRlsKa8gc9JLCP+dIGvP+ZMOMvrnRlXwXfRTpkT5/5CQbif0cz27t17PjgyWBEP346Lgxt6DoHnWaJVlVTSZiBixrzoj3A5bpX3Lfbu3evp0BHwArfgRfSREi8IlmknhJ/wcB6jMD7WhZzL70QEbsj6uwD6nr/H49el0GlkjGP//+DgkO3Zs8f1152ni3gAGlm3yTOwkm/i1G5VOkxT9I9P7KNzTOJyIkb66kBVhTIt111wCv6B2NMcfvZb37zTr45ytZ+RjXHwj//6DV8lY6CHh4W5ReuV0XTu4xvW/3BMk9Vl275jq4zUetuyu8meeV46XbtKvMoQUR36wKCUvFzIR7W2b2O/Lx0c3x+YlZ6P2dXL961LBigr64cP77TnXzgsFmfFp+pZ9bswh1uy2Xm2QsRHbXhxC75pLzw9pP9A91I3ym2G+zCs8OsqI2dmJvZnzvoj6Di+jzYhJHvwYMx+9+sLtnXzbhsZGbYDh7fZMc7WF52vz9+yjz+4YM1NbW5AHT6yy15/a48MFXSaPhA9iFUiJXAOuCJn6hH9JJ4niD0P+2zr9h0aROpsZsrsw3cu2H0Zv7v27HSDtn1zm61bL8NP7WBO7csWOdpxzv7wu49s+PGg/flfvmk7dsdqPttU+u6P2W/+/qxNjrLv3pzG8y8dsY4tfAVdvOh/UbS67ozZB+9etDMvHrYjx3da191HKu/Htmbtavvxz74n417ymZq3v//bd+zhw0FNMn5iuw9stFnNCHiJclayo/6+uXzN82WVlNOB1rS1yLhblm6SG4/jqXlW8tBLHo3X2+WvuiXDG77H+ukzB2X8rw+d1MTqxrX79sXZi6LRaEePHlJV1MoAC8NvaGjUvvjsom/HOvPccRsY7LFzn1/271c8/8Ipyax6TOP42Kz9zf/23yRbGeqvPitDkacBY9KVWuvcvC7qSE1wZGjSfvOLzzSBHfb6YsvT/kMddvDYnnisL7z5mXkbHB52feJpA9/1YJ8/e+t9oUGdwNTUY/EXX6JepcE92jdlRvfl1O7ql1vt3d/etUtfX7f1G1t9ojU3vegr1P/0n//YmtuUB4dC0PcpLz4UBw0WVcbHRl032YLjsqRvXGryfex//PV58dpkf/FPXrd1GzFGFtXWTGPMVevtGbIf//QVTcDUcyxx2lnoIAYaY+4nH16UwT4mvnf6wo23E+W9KDFq2NREaEx9r8q5VGcbN6xT21untvHQDuzfZ527WjQZHLWmVZyexkvty/awp9eGNG51tG+0Awf22dTMuDU1ip6GOJ6OxOlBarv18Kli0E65lxHlH44SpDHEwpVXJwa6l5n2rADlhnbNzjFh67Z9e3f72O5bcJwTZFjtX6PtE56Q9PAjD+IiPwJjzFrSRHTOv4q+Z+8u79uSFukdYK6ApO/5O04VSIM9gi4xyWLyTdiCbBMWn+jDc48+4HWk/J1vuiyXRbUc2a+VwyrgZSA+DEvee2CL69atW11GCaTLCUuF2ydogfMPAS9WA2i3gy7xUrj6aCnO6MiI96l+9LxCr1+/Kh0eV3SscGO/ooMA5UlD13nysKgX+lfsH+LxN/pCrrITUizoBJ/gIs+ou5AL9LDRuFJ22iAawvYd4sHPMiIrADqEha0Yfq684wU+gC5gN5FmSXY17cXfpSpowAN5cp91BY30+xMAlQeHny8Fo/MeL3aYUODPpxDsTFhW/rzPUvfv/+3//HMKQAaKWwHRyVYDSQxQRgoC0Qzjmn7PVY77FIhuSvGRPiHTZljildArOOkqIL+nckUNujgqF4GVt47QoAHSR9mqfDxJW1T8t7j1K7jQRNDxBCAiV6ZVukwkIA0V6gY29wQmzYpsKTurJ7M+u8Z4TIWpQqbGUR7yi7zn5mqsT4bT6tVNmvCsVl3Cd6HVAvBQDGRSnbgkz4HANfPLuCJwRXjh0X82jFj1wbW28g4AOoGshRPYoBfXoJUuwxLCH/fIH/rs8aYOsx4TH9E7HeGVaSAeT4vf4wPgiYGKhgEGxh0TOTd4pfteT+C786TuD2orIfHkK/ySta7goR98ujy3LQVeQHjjPvNL4N4L5cAValHewGO/INtSZitPWrLDJS5JgVuW0z8EoR94Qqc5EpV+AP0opy/TcR4FGcY9uO4v7hMHuryUxuA0NDRjt64N2J2bD+zMC8etc4sMJv0tLdbZg3tD9qu/e98+//i6rdvQYcdO7ZfBf0x1Um9DwyPWuqbOtu/inQc6Rcq5yjimcnR0ya5d67Mvz9+x+ob1vm/3rIy5c1984yuvjavWWuemLdbWst4ufPWNbd6y1Rqb26RPi/Z4aN5uXuu3L8/dE/5NGS7DmnRvL8oS5aGjR6fLW4BcZorPcvpXslWGkcE5GZnX7Y+/+8Lu3O2XLGf8mNTHKvfgI9GZb7FPProsw08TlOk53//7wounfDD++P0rdv6za+q0W8RzjT3/8j57/U1e3GTlUQhuFHBFYmUIfWNFODWUM8HHxidVh2vs5s1u+6Xk2ti4xl55/Yydfn6fbdzSaE2rxX+NBqpaHqWrL1uotQ/eO+eGw0/+9FUZ+J0izUlCS/aga8R+/YsPfZVr34E9fpTra28fVJ0wSKkuXF+hUWeffnjZWtT/PPfCMbG0aNe/uW2LmmS9/cPXraVVkzcZkL/8u3dseHjUXv/+C3bw6A5S2szkvOvApx99rcnfiBuwbS1rbcO6jb6nuud+r12+eMtu3+qxnTt2qDycdIFEGNDq7eb1Xvvog/N+nPGLr56IJyq1Yez09fZrUnJe7WW9/fCnr2rys9q/ZyHNtLv37vne7/379/iJVUwu7969i1baa68/K6Oet4Y1QPOESLLgHZXOzo1+sgvH36LxMzJGWdXmGyUyV6SfC2rz9Xbo2A47rsnd6TP77OjxLT7pYiIHvfkFjPxpTYjqlFa0a2dleI7ZzNykTU1PSuemNVGasEnVY19fv3cJM7NTcjNu8ERfKx1W2xgdG7JN7ZusVhPp2bkZlW2Trpp0btlgmzRBGx3rE4+TMjQW5R+vGAqsnPKkh/39TAYmJ6Z8lf3m1WH74pNbLt8Tp3Zba1u92ssjz5cXab9UW9m5e4uvpMMvhtncrCa9og89DIwOtbnVTa0yrFpsWnU7JTfYP2J3bnfbmPpyDI+N6zbYYU3G1m+QzjfWycAfUnn61QbqbF3rRluaZbI4a+MjbINbtmMn9tvx45oQr65XWRjDGmxjBx+y4rhHtkTE5J26aJDNq+7c+0Z/sV4UGPeRozs1JX/fSDc+ToGhK2VGPuOaoKzzrayK89V8OdGgrQJP9o3pWATwvs9X/+kLHSXiaaMK4B0DFsrWrmVhKOP5JV3gZl8DcO+ZR6SHAR4uyDw82yIM+4E+POy56lggH5hOB1QPwwMUdMpQiVNK6NMGAPw88f/WBCOIgi5yQbBCoYh3+TwBHqerxxHtZCIMoM9nTz8nMbFtzUFhbLOlTQjB07L6j26TNmXIlb6r+j5lbKeBb+JIRzj00AeeIqctAC2ANFlO0pbHdAxtxkwMeZzzXXIAtNKBE3kGj0zekjfHUVnId1HtiKu/FyD+kX3WJ1CmDV7WMfQBpKcopxd8SQ7Ki3qJvFUetUPG/ZrLn7+3jLESmQUChAF/FOHEogAJsQXk2xOAMh4rTAp0wQIoILR8JV35UNngrkyPr8xDOO6rYUDR2AoQOwJVusIoFI4tHmngwWfsqS8al/DJFrwyD+nH+UxU/8QwewbAR6B0FLlCDy7XANIFnQQXeoGX4ZV4v4TCMZCyOnr79m07dOiQ6JeNx+AzjIFIT6USzSLH1FSdnT/XJeO/VQPaeu8U6bEcT3+SimQx5UYeW17ycZXzDQ39eU4qZ5aftM6V5wUVR/UwpypjGnmggLxczMk3rChlep+gwDO0dV+GpF+GKJPw0C3RX1hiNXXJenoe+qkmsU2tylvsZ9Q1+SvCcVFbkQ+gIPml9HTSxYr3g/s96kCm/QnAk40L2tU9ewB0wxfxQTPKoBs/RUl17zwvWnd3t3W0tzvPqRvJM+nD78EVSL4zT6e9nCt/US4Gj2EN/Dwhquie8sWgASehqo+SvsqakHl7+1VKOgLaKTrd39/nHVycIKNOyVMEz84Ld8V1BY8FRBskTH2Lv6hFWyA/zpTvsbMfXrcdezrtrZ+94PzOTS3Y2Q8u2/XLN22VOtUf/dkbtmvPJjGPkTJnE4/r7Nd/94k9+/J+23+IbxPwhGzOLpy/K6OvR5OLOg10Mvwfj4j3Xtu4ttGePXPEPzbW0krbESNLDXbx3B378N3P7eCRgzY6MeEG1I4d22zPrn125ZtrdvPWbRkY6+z7P3jayx8Q3xfgo2vbtm0rBoCUqeSxxNnjC9Z975Fdu9xlvfeHffJ9+MQBO3xyrzU0yzhdnFc/scpuXH1kn5+9ZhPjE94mnnr6iO3Y2Wm81Njd9dA+eOcLGUXmJ76w5adza6Poz6vDjtxykQFAFxB9hviKJn0aTyFUzbPzNdbV1WNdd0fsxvVb9vrrr0h2W6yGL/eyH1uotUrDqRicnz46PGV/+O0Xvl/67R+9JFzVvQwfjDQ+IvWHX11QuVrtL/+7H0giC5rM9Ir3ja5zrsvFU2MM99//6pL98Gcv2rpN9ItiTsY57yax9eXapVt272afjU9O2A//7CXbuatd+TN4mb3/7le+fZFV2b379trGja0yDPmaOadoaXCV0cQWmb//5W8knxdlOO4UcVYB66xLE4d33vnUjh87bKef2acyzoof2jlPhxbtv/zN+5pgrLIf/uR5GeFNagvLmlA8Vh97z/vB/Qd2yBAP+YkhtYM4V3x+fkZ580SJVXO2r7GiKJ2VcU2fhLGJrvT393tbaW6OFUVk4SvP+lPhPYy+NtpcOMdRu8sxAUPV2xv1WBghAKv1fPW7o0MGvsLhwds1ctcfk+toh/LLLqqva7bbNwbt3d9dsD/981ds8y6MHNW78uRF2YV59fJSNHhg//vj0RHbqMlDnEjUYFMTc/bxH+9YT/eg7T+y2d5465Qt1U2h7l7mrpujPkn/0Z++aK0b5mRY0baVeyFvgP6Pp0rIhY+P8aIvT+6YHHB0IfjIkDP152Y4BajOT92ZmVpSu74i3e32p0Srm1pss8K3bO/0M/V5+bhW/QJ92aNHwypPnb8H1VA8sUMOro+MOc6XMoJx4VOfISd4zTjaFUoa8mMTIOH0DUxUdu3eYS1+wEG0r+yDA4JW5AvN8H8XuGwKiKfwC9bz4KFt275FesGT8iJSELx/Ny0P038J3bkhOPgrwuThA1lsz8kFMxYRsHsog/cfqJAyynzQpSRcCSviPU4Of8YhI56cM9bTBsBN+aKbK8abgq+MTxpAjK/RBnSne+RJnRT40rkF4WCbkOfwo0c+TpGO0j98cN8eyNEXcS/iwbPSphEPL03YOp5ttEfCcOBFfuhNtZ8lnMUfcKvbvIPPpEleTDwIRwbwBX7iJZ3sE0iHzYjLxfY4ujTaesgsbDz8xEOLD9jS7zDh4p54nhxwTRzaHEBeOADDf5V4Bw/e4BFXLjtbhWjDdf/8r//xz8v7uUgk9isFATyoAoEHoXKBgWgo7vPfKj2nGPdCT3857XcD8emAUPak6eDR+vHHeYEHH0wAKDyzYYAOt2CrSEMy8cO96FGWFQDJzKfIkwEXRWWgoFONMoCQ11ilTFAKMnG8BOh4vuB5dBqfQZeX+Do6OsRPVHCmcSjIuNkHDd0TxQrcQP+4NTfV2oaNzZq4BVbiIg8UiW0N1WMvI15qJ7+c3wkIh7a8yavnpfsoG/GhjAnsa+Q+jfQAxTsp5cWdo1fTVPEC4j7CwIUj6g+jl9WG73oHoLoCHgD1ag5lgIcy/dg7PiIjzx+Du8DAUHyF3kpes7NKPp1HUDwceVBXof8DA49sQ+VjLKlXKcviVlCmxRVwkoR7WKYFh9OWZt0IrrRXD3dEh6QXbRT+qp0iLibuBWnXC66BE09amouXu4JOpvs2ZFw1T68L0fRHl4vcS6+VH/uv3/v9V9ayusV+9CfPG4ulD7v67b1ff2YPex7ZmRdP28/+0au2rkNpOO2khoFy3s6d/doNpTMvHvPV6snxGvvb//yeJhN37Pjxk27csn3i+tVr0ulV9s//5Z/JgO20hlXqBBl5VKYvz35jH7z7hdXXrJaOTtuBg/vs2WdP2Nat7Xbz6l0bejQqtEV79bUTtkYTiNQTpmIMOnSo0V5iWxuCY2vM6JBpcvK53bhy3/iI0ds//J6defmIdW5rsfqGOeWPsTIvY2bBPv3wmp9qgm48c2afnXnhoL9v8eDesH34wXkZ2/P2xvdP2g9+fNKPCPT9w6r2ZV8xdsl6/YS8o67cUQ2BIBDHCuBs64vn7lr37SF78+3nbP/BDhn/PMamVGo/mjRBnC0uZz++ZOc+v2aTY7P23Isn7OQpJpUxkYRkS8sau3urz7Zt3WYHDm3TIMTRj70+sWEQZgBiexV53rp1zwYHZuzU08e9T+IdBk5puXePU34GFNAsw6pLZXxVk8AN4oFvQtT5k5gaa7a9+/fZ3gPb7PDxLbahnZdr66UnDOTiWmPk1xcvudHIewAsbvAU6O6dPvvwvQt27OgxO3B4swxiJneS+Qzvfs35x+rOfXbDtsgQ1Viryd5t++r8dRt7PG3tm9ptU+dqTZjGpPdDNjQ0qP6ALV8jfuWEl5niQz3oAIMl2wYZvKMvir6Z/JBXbvdbs6ZV8U3WKl3nXStWennRtrW1RXrU6jjc8yJsqyaAvKzJfbPSMOFYJUc/l9txJ9SvrhMNwsJoYCCnnYThweohdason9R9/uk127qlw555YbvVNSz6V4WRIbTYEpb9PiuMvJzNUbT19UyWl/zEm0sXbtsLL520My/tkdHNVgfGxToZCuhjjevDgUN7/aV0aGO0MhHhC7ePRx775JF3H+Y0eWlrY4U4DPdaTcx4otXYuOjbudo7WvzdFvbos5Wohfc69rdLfw7YqWcO2OkzB2z/0Q7r2MpHndA12kTYHJP+ISpzGbtee7tQAE3B24J4zfbi/R1+4lb2lQBhnlCOFoXhNKp+0D80tkqK5/G0BwyzMK4IckOaqCcgeMk8Q9bVfBmDl/3Jjb8EXNRxpoONsJ+C9wTSBj3RKsKQA3gK1CVCA2/Jn+igG5UtxGTt6XHcfpcMAjKf9JOh33pWEU7ePD2nX/Q+QOEraOivElZkhT94xh98ViIFcV+lwzXLzR9pOfGHK2GqdrWNCV+giQk0/XY1H644+KP95iSwcl8pZ7E1B4IAZRZgqBMe7axaxkgjGYjfJdlq4GU9Q5tyoCfoJX7yIT/wGE8A+hCvmzp1SkqXZeIaiws81WJLEVvg4omB16MAOtCl3cMXfuiCA2Q/AT5lzgkM/HH1vkzhTld+oO7/8r/865/nY/+EKGz4U1jeyAoVzAyreFGpgVtN4ziuReEjMsOBpAOU05Tp5zVRn0xTuZMHPJIQjrCAJ1e7sxgVQ92zEP30lsDpy3kZ+BVxhIgRBt2cwXl6EXDeAlVO+EUHBXicwOUIrv6iXIkTszUMMT/Gr6Ad6YIPwHFRME9LeK0a/aIG2lEZ/6vVqWpi4gpNQTMPFDEmABXj0WlAMegLMVyGlPMTlO/DkAzaKBQdAlcmAImTTj+VLDzOeUs6QcP/JBc6YJcPfuFAkwkRT3G8oSbNApyW34pWCL3IJvxlhyEVRm905hMTU75ffFOemKKEXkShV7OItOWyB99+G7y4EKFLeuQc22k4rxqeg4bA6zm8CSvKAt1E9b6SmwiALvRZSUOv6XwjLaUu8AL1CYBX8qXsBS18fh+ywA8tVrzpMPIRp+tnUU4nL5d8EBA0CAuX9F3vnDfV32KT/f7X532F+E/+4nVbs26VPbw3Yb//5UfGUYPf/8FzduLZneqFZpRX1Avb4DglaHZ62Z5/6bgMBCaYs/a//Yff2KO+cfvxz16zk6d3W1//Q/vjHz6RwTZjr3zvqO3e1658Wcsze/xoym5dfeSnx7C3+eDRnfaDn56RgdlpjS18bGXWLl68ZRNTU3biqZ0yIDvVJjT58DKoE1cFsN2KYuSEiDLymPlR/5T9zX/8va2qb7Wf/unrduzUFmtZqzgZOqxiy+QyzmhfWm6wu7eH7eMPrvgxlN9/+1k78fQO5TNvd271+jn6rGT++T/+nh06vlFZxCqPy9HbV43NTMeK5OCjQekT26AC/KkcHtUBbST6XsKX7MKX94W7xZ5yucqgX14V+JINW0du33hoH757zqbGTROjJl9hPv3sEVvVCK4Uz+lpENNff98jfxJw6es7vnKOIcxkiy8Xu26LLts/2AZ189oDezQwZFcv39Tk7bKf3sPTg717d8sgnPOnMrv3bnPjfEb91S/+7j3/nsCdO3dlbDPxwMDVgKaJBtuYMCrZLvTOH87b9SsPNZk5aGs2tFjPw0F7/53LdvnSbdu7b7et03zCaqfULmY18WCFkEGTlT8ZoLXNdvvmTeu+16cBt97efPNFO3Jiq4zPZmvVZIunNps2rZXbYOs1kdu4YY1tWIchL+O9TYa7jExeGEUHOPGHp7IM4DEAh/FNW6G/5p4V6QYNzAzOOAZjtpIELsY4bU3sKh3+XOTx/lgR3hbpl1WXjDNs24ntImGEVPptr/9CV+RoO8OPFuyzT7+xZzXJ3LSZulFMQZM26fhCJwzaQ8PD6vs2SC7ipZYDGMx27d5ih49t1uSBSSMtKcpHvo2aKNy63mUD/cM2OTGttvhQE7+b1q8JXnNTi3W2d9rq5hbnaFx1x4SHp+7Og+o2PlYFLTn4EH2Xn9qbvySrSQwn5zBZ84monButYoP8o+9ZtrnZac+DugGqZYRfHGqJvlNiMF1N/Z74wA8ZEu5OeArxG/aar27hy/Oa9CtfwFMqDj4Syv4ngTqK/CJ/gFto9A/0F1t8v21YqvE5DjwB38rD4yKSPGJHQ+AQTr3ypB/9xD6p0qbcYHHPFX4iLukBGRZp4t5BKIEbN+STxuZKKHhzXBL5/4p7DPZKGeTPPOIacR5Pn6YQ3Sk/jXsydBdkHyGjoLeofvGRy4B4+mbCkRkO3vxpnOhAmn6SsTN5BpenX7TXhfk579t8y4xokR4Z8v0fpwMB+kZ4on90Qz3oe1QUx/lwjhUADe6xB7xvKOTlTwBWsZhZ4yep0TczOedJTfKPfCkr12o+1ckNtIgDaEPQIh1xkU5tSn7SMunEbmAboIKEGQxH2xPO//Xf/ZufZ+KsmIBqYwmHolG4mL2lYL+dLsJWQHG7EivwEjevSSvjMjyhHKYxsgLe3D08OjieANDB0hB4OQmDOoxqpddflAOFVLmUzvMlfcEkj0tZ7Sc+Vpqhz6yMRy2sZlS3ACVUaIh+5ep5EVfkJXA0j0MZU37LPrFgRseeVccQDXgIsuALS1ewA6BSrwqu8bOt2zvWqOPVYAOv3jEI05Hj8SYy8RNkpBjIDv4jn6D/bRf8glO9RnmAuMYL1+AzUGbapB0Y/BT6VNDwQDkPUTgygF5oFzgxIRoaGvKz+lH6pA1wCb97KuHfBdANXpELdbvkJyLBY3klwwGevAMPo97pw1ERn2F+BcfDwCc8Gn9OWlzO/hdx4WC3qqsrQfdOK8NXxvMEICdarnv+Bz1+Q58B7nHwmLRCx+Ka+Wc8bYEXrCqrE1534AYHdBaRvMpPpvfwSh7+K6e2s9xon314XYZgvz373Anbc2iTDfSN2H/+/77j+b/9szO297AMX+H6RGO5Xob7rP3ib9/3l9U5P351W5Ov5P7t3/xOE7Zx+4t//CPbtmOzf+J/ZHhObsZf5nz9rWfEWbygdvfWgL3/e7742SUjr83++l/8qR17aoutalVHKOMQI/GD97+0e5pknDh5wJ57ca+qcc5LtqR29PBhj61ubfX2QufJR54oEjKam6+1P/7uK1u7Zr39o3/6pjWtmbHlWhn7XgDJTHJYUHudnam3G9d77A9/+Nh27dlif/FX37dt29uUflK6MeFbhwb7Jvzp03MvHZCeqC+1BrXbBvHHOev9dunidbt144Hvvd69Z4cM9Bi4eBxMORnM6C/iqdCMd/KDg4+t7+G42FiyjvbNtjhf51s7hgZGZcAP2cWvbvoZ/pzCsnH9Jl+N5Ou141OPbGZ2zPeGsw+dVcRp0aXdYdxt2rjOtmzdoL6j3tZqEscWGceZ4YQd9mmbH7M4OzthzS31tm/vLjtwYKdtaFd/UDtj6zes9tNZOE1mQYY6x3lev9pj7e077KlTJ8Vbn129etOmJhdkeG+0xlUcFVorg7NbBuZje/55TZ5OHpJ8lv3jU1MTC/baG2fs6Wd2SYZNMpJX25rWNl9pXyPDs9lPeamzXbs22p59623P3nZ76XvHrLVtyU91aahXr6n+ZFVDGL+0Yk6wiRVv9D0cRzWygk695hMu2gZ+jFbqYGaaPrVNuNk2yuOmbiO5h9NA8BPnEQVEe4z2zGkk9Hu0pdGxSU1MYvEjjQDSBX6khe7c3LLqttt5evHlY8InE3QyaEca/LTZ4Jt+le1+YZA3yOht8lOa+C4HxrqnEa6y1b1c/bLt2rld2bHlkyOf6+3okYPGASIbNqxX34HBTI58jGrSn4Rg5LqhIV6Iixdp4evbfVU46iHyg19JWhjBC2EYYFPSN+J4oujvyDg9OfIgwu8BtSn3FiOKx1Gv2fclXtYt5CkbT8lbfbzxsT9iArOg8SREn1qOi/KWF8oIo175lgETaPraCI+yC9FTAtyny/TOYSmftFucNU+K7GrcUObKFhAvV+J7PUCioCeXMsj7KoAYtNH51CEc4w99I/JBLzMt4bHQEPcr6Qkqt+BEHazEDQR4cr7UjxK0XOjKrMZr7Lq0P9kix1YkdCDLxDgOH9SxLyapXxR1D+P4UGSOTLjH8Ke+maT6KjphyEz4roPKxXGVJ7S5+nsGooMsKTt0gl/yDHni0nCHD2zOygKAJhXYb8RjpCNfdMLLr3TQC1kEOL9eFp4OxBafLCttGJfx0AkQ/7J7FxeQU0wIkq4vSgg/J+Y+uYgvAUem1Wsohjcq/hSeBnPiAGU/wP13OcUEQuVahW/jBsQ9AuWOn5VpXdj681BwXVGzEswHKATPVp3cf4gfgXk2Tpc8aKmRn4fhoKM/wrzhVPJOwcfLtMEjqgI/RAsvGCrIZLrw531cM23kRcYM4pMy0teuWetx1fRUVvi9WuUlnjyplvkFThnBUG5Sx6yOJdSXZO6oO3hmddVXjymT5ABkFuTlZSj8nr/+XMoZIYjtMgCxahiK4x0AGg8TAOSLc4yCeMimSFHkl+A45O13ytPpBx4KzxYg9uvSkAIVPqNuuE+o5lXlNYDwcPDuHYpwaPRAbPEIWacTgsdVwyhPVQ5VPL8rXORNY2MCUKYLOFYlTSEQfEoTZEMGVRziSB9+6LIlgWueiMRfkbiCV+YRCPoRBoSfuIinjUFzYGDA6ZYnAA6ePjq6hArtuPH7GOxAV+ezVGs3rz+0zz750p557ritbW+yVc01du/OA7txpcv+0T/5ie3Yy9Itg1aTDMcF+/L8VXv/nXN+ROb3f/CCH7XYfW/Afvv3H6jjrbEf/fQt2759i5399LwN9U/IeH2sNlhrR4/uc76vX71j57/4RuETtmf3Phm9I/by68/Y1p3tbqBPTfONjXH78rMbdvPKgLW1rraf/ekbVlc/bXUyeBZl/H91/ht/tNzesUn6EVs/mmQAUy70/H73Y7t2pc9eee20JhSTMv7pzGmHGBshg+HBGbvw5V376strvn3m7R++pGLO2v373WonU5KvBv+GJtGus5s3btmVKzdk6N63mzKIL1+8Y99cummDA49t3ZoNtnXrZuvczGohg+6085bGPrqQ9UD9UZ/1dQ023D8nWdyzrju9tqTJxMUvv7Hu7gcqR709c+a47T+4zdo72yS7Rk00etRul+3wsV0ySupkBHLiTpM1cW1s8Zd3t21fb9t3rrO2tbU2tzCpiUCnG7yc844hwzYWTmPp3LLG9uzfognPRtu8bbWt29SgNlAvg5yPONX6l2qbV9dYq/JpVRj1fr9rUP30rHV2tHvf1KOJzwXxe/3Kbbt3u8dmJmdt65ZN4nmz8qi1wf5Be9B13956+xnbu4+vnWLsxECNoYpDJmG4ocMyAjRZ4XsRbWtlkHp7xIWR6y1IuhHGUTi33AQM1NU/pBtjTRhV+PkokiZMMkg5KpbtatHeg4cEH0t1mwYY/ohWu3L9j3ZDGG2MF3MxsNkjPDmlydN6ntgqPnmUkU/asG5Fgbbbu6gJ5z0Z/0/Z+o0yWHjfg3yUjjwiP+jj0KVZ37YZp5QVTya8zUe/6mnRacpJWjm2pK1qXLbOratt975O6+jc4N9McD7gCScDn3c2OGGN9yLcgNG4RdmhHRByCPkCkSeOE5X8ZdqIECo4xFEeGZhqjzy59T5Q+gcdiCB3+vWwUYJnZEmJkraXi1iEIOA++jnCow37qvJgHOCwii+4VYD0hVdQpuW0Vb70O+ji/ixyAfDNk1bGBiZM5AvAUiVtygMiRXrnGZr8lEC1pt8IIw1lYJEPqO7qCN6TfpCkTyfMY3UVHgEueO7zGulXjAdKm+/F5KKch1L+1HGBl0EO/YYGekhaz6eAwCluCp6ATEsc6ZAbL5wvuDEbhjg2B09rMGoxyhulaxEvPZGDLC8P0y55D6CZdyIKurQZdB7qaUR7O1RITiqDb/mEmxxjMFNO6Gd9PymDNNSh2dzMEfTF6T5yTO5ZPFZPAbIb4jyFoB9xnuGhoJv0gHwyXs0PfSU+0pA26wgenYcFFrCDT8JI53wozsukcPB8ApAZAZF51XFLWDJVBsIybTVd+gMcp+hU/yGo4kcDxhEU4UGffBIv/V5J3rlwCcMxgVVpOiC2NHDNikqaSSsBml6WCo4c+VR6o+AHheEpAJWbNDKdp6EiinAAHMeLf0h6fGzhkWOFH79i5xZmbXxiUh2Ef7c+0go96hY80lYHGQ177p+bZQIwbBs2MRgXe7iVj8sEr9zMbJxrvrotjEeAq/NegpTtd0E5XNLXD4q96F/fRM4YECiiD7IeDy2wkQ+JFFbkl7S4o4lRfpAjvNrIGAx9Nd3rN+poJX9Brxxejq+Uz3UQOYu2Gg4DIFj53gJ4Fdxv0QxecJQv0biEn/T4YybOpCVfPk+asToCDWih55k28knIfOLJT/pjBSAnALnVCvB4DYzC5K4UFqsF5MuV9BFnMoiIK/CUD50SE2aM/5hohayoW3Cyown/SqcIXZmshYw4Gef+vWF753fnbde+nXb6+cO+J9jP3m5cZ998fdMe9g6oQ2OAXmX3bvba559ctemJOfvhz161w8d3qK0u2eNHc/aeaKxp3uRnyG/Z0WqzU7N24fOb1rxqtZ166qCdOHVQRnmP3brCCSNTtnfvAXv22VPW0bHOHvUPKa9r1n37oT24O2RffX7d+u4P24ljx21qYsy3LnBm++TYvN253mPnP7tuA32P7djxwza/NGNj0ju2iGEUMKgODY/K0BqV0Tws+uvVbmv8tCE+JjQ8MOvHJ3594brdvdVrvT2jxgezOjZtsoc9d8XbQKySNrBnftEn43v2brNOGeJrWltsalIDgOpuw6a19uxzx+yp0/tt5571tnZDgxvXra1N1tzS6MY2dY/j6Ej6IOqMq3+VWYMdRvnRo8dsYUnG6cyIHTq621fL9+zj+F+OiJQhrokTBv3+Q5sV3u777Xnhlu0q7G9n9ZC99pxyobFDRhyaE/uvWZHOY+UYRDHuwtFPaWCtZ7EiBlTGWN/eIb1n/QIDvJbTVdRvbN6y3vYf2Cl9WbCu7m4/jvXQ4V3+bYATJ/b7sZwvvHLYDhzaqLZUK/7Mnz4cPrrVNrVzyomrnkP1WnhYNaat6Q8DnQMKNq5nESGf9KHf0Vaij1K/48YLcYVOE0V4EQRwL2w5pZdesIjANi2OOoU2MghE//d7rmXntNROPC//J5TA4IntaRwVuWbNWhse5qvOa8Ub/Y5whYo+AtHWWOU0++rsLRkT9Xbq9Har5x0Y0XJWvH3yzx39Mm029I++xFe6ae8Vw82Z83T8FSxWrm7su0f9ASQ9ghIUpVDfxHts7M2uHCxSiQ30nAi5wQV/xBJQxMek48kw1aezFXvcOW0J3iMehOLqPGe6yCeu5bDwA/iDB2hHX8jpMkyM4D0h05H0WzRc0ITzUzguBCCuAjefBvBBvFxoiaiIz8kWd4g5+KIWAsLYr9JzqND2iwP9PHqZi3HBb9R/BTyBwvkr0Qjc4DPlEtGlPAU8eSTc67dIU8mrwAG4BygF8eknNOMSyC/CIpxfwny/vfQqJwDoQITF9wh46TzVkjxiZb7YPqNyu41Y0MblFsEyMEnILTj60b/SeXvWVY78icsyFqJxfxrc4MAf9/CA4Y+jDL4lp5YtRbHo4PgKK6etyjueLmS+XIkjDBs2t/LQxyJ/4nDZtxGOH5c0AfwsHBGCrLI8lQkAAbgy5C3hmVH6k7mVaUReDZyEVHRcyxDZk6SyuqAwrtDEH9eA7+KJPIEM5zdOVFgZzj5sBkqE9CSfKECWBfdkBQBxX80jgQkAlRYNuMpfhWvdrqQREF7wVaG6umGmfFHmRKOC5mZn1UEU21LgW+HQcbyCbuRGeamLGhng0/6Z/jVrG/w9AC8b9RCpPS0dPsCXDBOSv1ihCYB3T69rWS5VgO9MG3rAC7XI2SdFPtC4xQCmX2G7KpMnZZ1YQZMJUeQbRi+dGdsQfDtNkY4rOJX0pXAgy5D3QEXmnr/kITmTcb4kDr1KeaWbeZ984weIT+OcGX3gVXmGXwYRVnkS33G90WNQRxoaMrpEvWBgko7VPyauETapNDHgMQkijDhw6QzynHqMG17oe/RowPODDnFM9iYUjp+9hrzwDN60jHH2t7N3Hlo4tpHw7klObgmjc2XbDcYC33mADrQJz3SDQ0PFfRhZTKoedA3Z+3/8SnJttUNHOF6RM8fHlHbRFuYlp8VlGxgYtPt3e+3Wjbs2ODDi21EOHtxntQ3ie27aBvof2acffSUbq9YOH9ljq5qRzYi/aCgT1TZuWmdNq5c0mPbY1avf2FrJ+sChnX4E5NTMYw0W435uOF/qXCXjlq/B7tmzzXbt6rB1G+utvXOtHwe5uDRvn3/+hWQzZk8/c8KefeGwNbXwoiKGCwNDjYzPOFGDDzitX7fet6XcuXnfVjet8a1AGGx8oRTj++ChPX7KD13RyOiAbepotpdfOal8O23t2ibRkjG/ulFtfEJG7Go38vcd6LSTT+/3l3D3Hmi31jUMrDyaZoUoBjAGJ4xu+gTvtLlXuA9U3kdgZNOvLNn41GPbtnOtjPv2WO3vaFNaVspZGY52nUa5v1AqyxwVF5mg5fHRhqMPCR1GN6jr9ZrIgJvtwhuRAH6yG6HfktaLr6QVEcglDW1WdRsa58Rfs23ZssE2tq+yZ57dZx2dq2zTpgZraWWAnLeG+ljVgkR9A0du8vIc5SAHtUmnDQ9JN/IUy2pnTJpDt9mnH7zgSC+eo5sSIA8FkEgQ8oT7KDt/4EQIeYBFW5exqzbIqUU+uItu8BZseVmLtAC00u+8co0bv9JPz6m9sQrdsnqNjU/wUTfGgqocoQuwUk4/0vdwyq5f77LX33xOMuPJRtAnG3zlOsz8SRfbFNfKqJCuCyfiq4ZRpFppKAHwUL4CMfZGvtChr2A8iJNokAB0kCm4QdtPb1OSlLPLP3kXbpBH8sRHudmWS39IP/QPfYjKAdr6c5p+m3S/C8DBhXzYVoKBHrxTLsU6neSpSs/D+S/xUPXnNWggS+RLP40ussc8cHHQS/rIS3+ZPEGRjkne+q/Uq0Jdp/0uTkqjf2eBgD4p8yAd/sgjIO6rAVleIOM8uyhuBXd6mu3VLBo8KaOVUA7D75M/bkTwu+oEWyYBKaAP4PG3KNuIsQjdhRZ9IKdN+Wq+ysnYik1GmydbVtdbWIHXNdLAQ2zDgmdc+unbAd9WpWzr6mXE099qnCWvNNLxo8thZIdBnmWEDuMyes+7QrHdXLWudNS7230qC+MmgP46PYVlv47jPtKEfKAZ3rhXlJzaknCLrCsQYXRqjHkabxcx+Gl3QTtwNDmojzHE+9WHt752ylmQgMiMK+HJaAIMApkmcRBUjYRTxk+c/z0Av5wu71eGxX3STD5UQhUZAzFuqVj2ETOTTwOvzA+rIEkXwcB3+nEVXH7w6p4w0lCBdEAYeAgQIDxXWsvlT5c4AcL1jg4cXeRydQAjD+ORjw9R8RWQAsVgBw8x0HAVxz6TfDy84B9ZOn6Sx/ucSZ14ylNpOfXBjcL5WR/Ak+/kDd1IP/Bd/lQggFVe51t/rB4PPhqydesxlJpd2UhCOsWqlHTE8tO4SFE0OsDlBJZww6gGBTnJ6R9+e3v7bHNnyAOaND7kQGcAHR4BAugCjjDoogPc0/CiwfCokMeCs/LXyCidcDwmiVlG6hVdqG+gcQS/CeBU6UbDZALAzD6Sw3dMWph85ovLqaPQ5s17BjE6CRw0MdSZ9DVJT6FP3WQcH9FKsUMLGugItBOQLzk7Hh4uyFXpYQvDjbTwTXg42koYFTxZWViMo/vYE0ynVoXgnfYCPXhzmSoMIw8/HYmXUXSR86/+7hObmVq2v/irH1j9Kum0Ou5RyaNldasmco2ObzUN/iIVvDTUN7h+LiwxIYuOj/3G05MLvq+bs9LnpAfQr6nh/ZZo50s2722u616P7d+7Fy2CU/EQKzw1S/W+5xKjl0mlPIoXjvInvUpO0XyVn21nrKD6sYnSLb6syyNmHrtu2rhRYdIxFVraZnMzDfbJR5/FqScSFROXnbt2WPNqBoN4CQweMaw5OYZ73m+AbtQpR/X1StbrvG9CBo7jTrqrklXaN4wqnEsYWSuB9u9XyRKgHlk93rtXkymVO9NyjXrHXwavyQgvIjFCpRny4dAj2lVsqeztfehH0ObebpezsMiiSO100DxkjgGGjkU5BOShf+6V1HlDZ0ZHJmzg0aDt27/H9SNYgS/6YyHxcnfSKEG079D1MIKCC3gHnbbInuv+/gHVE8f9UsfgQDNk4mmRD7+ehXgryHjdKLDSt1MHHkl/v+hPf/r6BnxyyZc4s18L3EKuKt+TvEe+gQetcOQjniWXq9dvyUjstJ4HA3b06F5b1Zj9kXMpvOjbZmdq7He/uqAJ5jY7fko81M9ZPWOh6EMrVcb1XzKhHqkjJkUcubl3rybX6mvoG1MO8AGkvoa/oFmSdxWQUaGr8rL14PbtW9bR0a4xYb3wCzTFq1bC72Ep00BA51QyxyCEq7ONHiJz2qWv+o75RHTXrl2ltEUa54tyBGQ8QFzyXQ2PlJygBH0WPx48eODvvvDydYU+0fwUkHRSh9I9KR8fd+g7lAdthTGrSp8nxJE/Ltp83EKnzC/g4xpyyCDHjQTk46ALizyMP2lDJD9cI3HgVsMCyDP1F8j44CPKhz/Gt2Hdm7/M7EZkQadSfvow/yM30pfYLfIHtwzQBiIf8Klvjae6od6nJ1hkGrMFjWeQoJ/65KOPrHFVrLKDw2SAPocw6MCry1JxvudfeAsaB+GZyQt+wjhNDj/1w8SKyRnhfFyS8ZO+z3lz8cAnZQsDOsuMf26BpxGs4Md2G2jg4gmAxlnlgQOfukHeXMEhH6cuP/nBX8qINhpygWYsiABBP/PxIMejn+JJHOUHeBICreQXvfPFJXSq9/alIimAt3oLYaCsGECGS9px8eotKrXogBIHfxnynvhyXIWmAD93xFOhFCRwC+WQH7eCDz+GMRoh+LzkxGOwqvDUGItyYNAgDPAII03S4ur5FriUzVfqKZuA7R0AE4Ck61cPVfqiSFR68JKGlyh5XI3NUTFCjPRRPgwvHp0ywaBhwTfh8MkKEMYE+DHzpCIlb5GB7sDAtF2+2GvHTmy2jk4mPDSIkBMNg3v4np2brhh5WWZ4QokA8kvI8iIH8LjH+aqCDCHEhXFF59Pf1+errbwwGWUi0vy4w+bGeJQ6KwVnZk1ZZopjQ93YlCLiR16UBQMpVtMwtuf8nYh1a+MlYMdLo0oO2QLICD7LjtU5OnQvk9I1NTbLz1FZanjKk9Vz8JgAUK5siOTLynAe9VcpjwB/XIM/DAPXEK9b9CWetDCJ4wvU8AyNBMYQce3+DI+nV0E388k49RUFTxEek7h5fyeCNDjaB39JN8FpFTg47pM+PFcn09FZ8O0CXkotP9kKIwA9CV0ACM9r+ll9AcSpjQzHh4c2tvN1VOn/wrLdf9BjnVs6VQerYr89AyOGufMjOtQn9Bg4oCmDj3PkKRP3wTvhWR/oIieCLMoo7bcdO+NM6go4uZCbpyVI6ckuwgOtauxGvBv67l+0ERn4M1MzLhP0y6uX/OFWbcpXV0SvThNAaPIir0upoON8Ov+EQRcCYWTcuX3Xtu/Yok6egQo9gwa8SdY+mEeZoZuQ9QVIqp5PhIknoVFKPozDl5H37d3vfKFG6LYn83LDITJxMipOUV79kWfKK2h7gSNWYbQX3hPZs2e35BFtDHCMQkeCP+HHJXRTzmkK4NV9yseNFsmF68iIjPS+fp8A0O6CF2daTjw77ySsAvFh+ARtIOWzvBS8MxlkywUr6ocPH/B6dEBglXQYpiuJewxBLgsuUSaXtbcd1axoT4zPiP6o6rLd94y7jghS5vDjWZWgKovkPyBltiDeH8jw7+0dFL+rxPcua25BT2AJvYr6WFhYsk8/umqT4wv25lvPWFMLL7JLTk5NPKquPX85L4bEyJXxAB1kosg7NfG9GeoT2QRS6l3w6FpdgaCXfMNLoScuoNgG0dXFN2nafQEO/ASvfegXcqrIghogL9ejgnZm4eFKIJ7ghXcAHg8N2vadnKgV6SSVSK+yoYcZDkAvaVb5TgBH/X3BO2NFT0+Pr87mCq1j6Yps3dwRCacpWXElLttCAuEhN/pn6gwbY9ENTBZasEvWr9+odJG/03cX6aDtQF7xI3ApFcEKKNIQnsUiLfYD44SP8/SJiiO8KpOgXZYJ4XlNcD4ch23PMeGkbqHPEwDeA8JOyTRJI24KWtLvDCP/6COquNAEKulKwBMiQhlj0Ysp9T/YRzwJAGjLH37wgYz9XNxSILiqQ76cTR7UJ/kidz4yR5rMk/GCe9KyaBkLWSxExQQByCs4aRuB43oqMjnmkBd8zqldAaugnX0rPEkOvgApGtAC0jZIPudlr0APe4CFPn+HQ7rDgiXg8iwgZVe2WbjHhe2kMV3jU/a/lC/aRtQHpLinfD4BSOIMfAnC49f9TkSMASlAwpaLyqSiK1BMCsgowXELRsuQ4QnuE0qGEU9fVL53Q6DwJ9Bk6AaSFAKloXGlsWGUwTeP6xE0R3zxmA+6OcOrNpA4OhThTE9Nu2IQmsoCLnTBoZKgS4WxRYVKnZWyMQOkINCPDgnDnU5cFQGTutKofEAR8ViZqpWCj/gVo5TKZWuG8yXR58omBnIYpyiY6KnKhobm7EH3lO3YxaNLzoWl8cbqOC9jMWAzgGOQUG5oUm7KJK+XIfzxNKRcLykT7oknmI+7YLDzIhNpWWFjQsTjZO7JF3oY6PmxFqmf0qNHoscyl+g6bd1HHoVT/fokQ2F0NGxd6Wjnuwgx8ILqyUS30JgiPOkQjy4gA/wRjoawgoy2UEa+1qsQX03PD945Holco+JRHxBh1Sv84c0JAHxTbvJER/gYCx+QyslnArrsRmfRQQa14NEJFriRBpoxqCUJHk8zeG/e3Ok47ohQUiRcBuTlUCRmEpv5Oc/ReP0Onru67trWrdu/NQGgXGl0BF8B6ee3Ih//JYSZi3RDPk4juHfnnm3ftdUnAHRqkpI4KPjTnVOSvjpNd6zcEB99jYP4hb5vL5EH3WKS97Cn13bt3ultIiAGSp4QkNyHEfj3MOkgxjhlE6Z3isR73uGy/ocka9r/9u3bXZ+dhqst+OiJqMEqNF0f8BEAUvJNPuQEbyFPJlt373bbFiZETexljzbBX6hA5A8fzgryILzAiVqMQYX3EKKeQpZ8CfjuvTuaAMhI90lF6jWxYRzBh5dZYeiIk4cWMYEY+UomUecMHku+gMAk8ciRwy4PTxvYjgfPwQv0oeHSiHv5Ayd4iXee0EGlUlscHZ3yI/34ABO0a3JCVMgB2XMPJI9Ox+nGNcII5B550HaqE4ADB/Z6/+zJXcaRzrnVf5YnYrwG/B755T13Xunca6ycmVa7uddje/fxheLYmgRU+JFjEAYyzIEg15dC7vrzssiP3s8v1NrZz75SRJ2dPn3YGptC3sFdjc1O19jNG/ft5rVe+/5bz9u6DTJa1LX5GKh6pgXQf0HT0ykvH6Ll0HnaDU8AmADEu2xMAJQqZSs9WfR+qsp7+oEoCw5AT0JK6OiC+pKbN2/6t2zK23SibkSTtPL6bdJ1mUZdAi4Lj4uJJvRpqfA+Mc5Xiwds5+5dhUxoXUE/9DtoQgqqQPRheRcQeXAVfaJUd+AxAWD8zXe4SBdpNY6LYvAVjMaTReoYeUdY8FHwj447F8Eb487g4CPpCidXVelnOrzeJ8HYd4EzDCdRxkgL7Wq+2Dps78I490Uz8ehYFfyiTeFTeQHu8ePgkSv2AXUJKn0NK9KM6QAn8EAqTpGKOgja0II78uQvIPOO/IJ3xyv44Jr+pCNkiup1QzqeAIyPjxpfB2csA+/8uXN+qhjxvrBX0OVdI8oB//CtQJ8oAFk+XPLFtyuwAYij3VBO+OGe8oHLlbBYqY98sP/A8dP5FCeKnhb1ABfa9G8cQYyN52OwwoGkB23G9FiwiTCfCCitg4jlQqfTc/y4T3wg44KOykO5igkC4TFexmSC8NSDmr47l50CBJIYCYBU9GQmcTxhEbYSwA+heqMipKAJlNN8V3iFtjoSBXrYtyEKXVYwOisacoZgkLMFiArCkRP8kE+Nyhb5ZdmCXjZQr8AibyhmpwggRPY6U5m88FrZhydS9AVeIUU+0EJ+QYtBPhoPJ4c4/4QLmbTcI3MaLv5cfYBepKdJYeCRrmrchjKY9fdxXviQnXpqmzqvKF8+hhIJv2efNlsEMNShC8Q16hrcyOu7ocKzy5h0IT+U8dHAI1u3fp3vuSMe3hxcf8JFXhkR9HBA1IGoFtdIQUcTq+mdnZ2utNQHMTQ1+K6mD765EpblCz1GH0U3r17PHJk45BOWlSs9aZaGvAnOPIBYcQ1cwOOUBnnQSdJ5Q5sBkK85c9RgDAKhXy6OinEY/JavMaHIuiBddERRrsX4EJPy4fEuYdkhQxeDhHwAyp8yAKCBQ0eF7Q767MePDmZRBsE9TVq2+6BB2uAp+E5SKYuUQPAVYUD6oh7VBkR7QcbG3TtdtmfPTuc3eFYdiUg5Pdcyz1F3K0EYzreXRbJGP/r6+mzHjh0+2UpIeZGCP+dYlyqvUSeUe2pmzpYWaHO8DJ4dpgzHR0Pq7Gdd1j6QKtzTq0y062iDQa/Md8ityItwb+OE4UL34BkDw1+aL/obp+/GW2AmeFJBmW61rcYCADKBJwan+/fvV+ThtCrpkGeWn2voMrx73nLOB+iKhmeKENzw0vykf6X86NGjlT6StNRj0s68gKSZUOGjjOMT3GVNACa8D+Fc/3i6wABF2sIV8oZGuKCHHFJPgr4cBp2CaD7EcdQp8j5wcH+h2ySulleecAWNpOsgXA9TNGMM9H0CK3wG9mnpzt2uLju0H9rKsOAry+7yUarMqywPkLNuc7IVhq50RH36tWv3ZOQ/sO+//ZImALW+tUcYNjoyb198dtP42BpHfm5sb7D6Oj5IFLyW88h8oS+PrjGGLajPZpWeRQrGx0wb7ETZIy3XSAok/WoeRBBG+gghDj1Bv9nqEjoSsqFNIg8Ycb4KSLpA0vd7DBm2F9HXC4f2yvg7pAndjp1seSqoCdclTTovqmjT2ekaGFW6mW/4iVV9g646J4xJLotkPGWF9yqfoX8Y1GWaAOE4+uAqfX4CM8PIg4U45I9saEdVGvyWZVuFchtNRxgAOi77RYzznACEoUd8pInJhfRrfsGNVuRJOHzAE/jZj8Iz7aVKI8Yb0mNIss2IcTn7gnTIAJq0GaAsw+QjgOvKMiWAjSOEtgaf01NTNj42qvEkTu9DlleuXLHxiTHfVsxiZO7UiP45+km2vzT7gi7yiTqGHpC85RWZkJYyZd1AAwi6oacZRzoWZJGdy1JtlDgg81hioZfZuUpEWKNkCg70yA86ACe45cInZSY8P/qXOKRj23ECL0YD4CRPXh6NYy5DL1tcyY/xEgA3eUhdriQG8kpYuiehHBYDUFFt+peu+H3SScg0eS3jlPNR6LfSAmUceap+QN4UVlYIM3lWNDkGCoe/sYnrqjjurrnRFYcTNOgIEz8djQGXDYGZO47Kqq9fpdlWg+9hbpAfnHTgck1Bs6qVq+JMKCgbvKbLe3jnSnqc40spmHDkW+WeN/e6kjfHXyEp0vpLj6tU1uKLkpSBz0lDB6nCL7SCp5hx4rhPfjNfXp7hcRL+lY7HWzjhu5PiiXqsOAa/TrMoM500jY8nKUmjnG/wgUyoQlHS1etfXjoq/+iG9Mvf6FcadM0V3Ffzs4MlDjoRHgNS0Ee2ricwyYqp/rjnSZDvQ1e4qFZcEKwODrGdA/lFPaVztMLvq2depig/L2IhJ/KKjKNDdJIFRFm+TS8BLw7ZZXB2QnkN2uAVeTjfkc7L7KEBfnU80tKJyK/7wIv7itGssExfpRUuVzGC78wznWh7quKeO+FSx/AcZSkwSnkkYHjHk66cPJf5kIw9bfDBPXEYvdDGAUE35OP9ktdq5Bl5K173GFpjIzP2h19+YefPfa30oqv/xGUg4xg56uxJPsFKyPIkRP4F386HcHw/PnILHumfgj9FJq5AxV1xDzge+Yk/ZJ9hfpVD9zI/ZFCWR4Y7biTRPeHhl8/43H7iVPAdN3moxgEryquwzOu78gTKfoB7x1NREpf6DuMp+KzyWuUh05VdQsoy2pTudQXfw3gCqb9sb5Bk4lG1vgOqvES6dM5rKSwBPzSJA6oTpmjbuADSRV+y0gnghTx9cUehCqan4SSlA/v3+DccPn7vmvV2z9j0RJ3dvj5if/jNBZtU+AsvHbVNHepPa0KXgOTFc/ByRnkyDG/iZptMyHKmc+Yc8hr0cVU5JF41HXRyLAHPnXQUwO9ir6SvQpUmQFuPMQsdZZ0ieFJ62qmA9orMo1/OvjrqGIjqDdzkA2BPuTTe493wV3o31JmEKWCVxsvQFeVfhIWuOnIxRlTzKtOmryFL51H/BGcckDJKP5Dxxe0KSNpPpgGSFg6Zs6NgQf0K23/YpcATOyYCTH57e3t9IY3jWXl/gp0Q1BE2D5MdFgXZssWkjft0xKMn6eAlx+9yucqQcU/y/m347vTAkykq9OSHfrnsq2R7wRsvPnPP4i8r6lk+rvR5PHklHrsQQzj7yeQx70mPYY4MeaLKtp5pjeds254VjQXRQm/gf0H2Ay/b0t/kC8PQwAVGrrarjpYX3AaijsgLPuCNeMrEi7n0gaRloXZhSU44vigounNKxzZqFoz8fUHSkL6wUbOOoMUiI21uUXnSv7N4wbuG5IcjLcxx4EBtChK3Eqr3FKwM5TThCKVDVKMpBEpBuGblOUbpiltJI/JLHG9AOMKIghb+vBeQhnxQDV/ZKYBwKjLzwbkx6/4w0qKx0knp6lQD4h4lDhdNPq44zjmmEZBHdHLZ0REWHJIujcFKforCQQ18r6gCuC9D5J20wcv4oK8a9AqGBrR5i50YlCpPjMiGikO0KLXfw4/zRB7Ba4LHi5J/+U6dmJdYabmivEkv0mXjjpXkKG/Ee95ehuAXqtAten93vCxTfakp+IAv5e40AOqWekxdSki+IR95BJRxgMArrkUYKNzx8nTch+4FHSJzUKzqbpUO4cRXDQpGB/QR49RfdlaD43QNBqhKOv5UX+73MPisujBY8Yo2fhU/cBXm8eFovFX5Rxz8MEjCBOIkH7WKyh/+ZfKTc4Oae+WRxmga2XRKXGMygy6U8w86XtCCTpQhIPgBGQYi3Hmm3iQHViqYEAHgxYTPiTseeRS3xT35p/4ARXwlz+AZQD+SxkrIsCrvftXvMl8aVdS1S8M28dhs25YdwS8O80AdMdsv2CMfq2ZVIzlpRjmqPHINb+Tr/ZH+I8+o38RhcAkImk7b8/dbv09HO8yVLdARgXKtiCL4CD/tHwdEXs6QQ9IGPLiISn/qBLdZ1kgefFDWGMwIj8RJspxXNW2EZTgQRht1Sd8RuJ6nChNoEZ845bTVePis4iXEPfUcuJk2+kSe0EU6/bgTdY8Hynklzbx/Es/BUfBrDFBYlssbIP0afyV66b51X/Lz57kpHd/xqpNMTp18yuprm+2zjy/b73/7hd251W9Hj+y3H/74tLXL+K+tiZV/oJxfgocUtxEeN+DiEjfv01CPOol4rkAFp7h3oE0VNDJb4l1XSxA4hfy5l/tOekQU8osnRdDXr8gFSXS9uvoaIbDhLSJLF7/qRKllVU0RhqNTIy5wofOkYwFtYb5oaxX+4spf0MmwGJ8zbQDhwVtu50mX9Ohrk/9qOvCrMgK4R38znCv9HQYse/Ex8h8/HvGnChj7GPkLMvSgDS7tlScNrNRzxcDfsGGjrcXQb2v1BU+2SLNQWDYgcVFulabgOV2WI6EcnjyWw8u4CRmWabjPPMtx+qmEua3lco/04MMvOsvpecgJGQCMNSQHwGVCMI8c0QjdMzGgzAB1gW2E3ELvJTvlwwcdOT1PAW5wo3fe86rOWfWnl02aGNhcoQEteMnyZB2GrRgTgnSEpYMP4hmrORQD8KNIiReuG+5CQC7QI31OIJTK88Zlfkwi8LscHSMWe3BsQ/YDTKCfCEBWxnc5CpQ4FaDDKDoNSUpxhbeASuZPRnwHZB4puFztEt8O4sKNCRzxZeDO40v5IJiyMvrKO5hCCUMdAB9/pAujslBEDxcUNONOeau86RAqEfBcParNESNPL08R4ACtaucKgJNAw46yUUbio4EkOCX9gOI8uotvHijneEO+iI9k5IMMQmlcIZR/xXoogZKEsU967kUk83ZZFPcVpz8fAESPl3UBH5xpGm5EyxXZ+ONbv6nS8zy48SDqJ+UA/bjyuDrkF2mzLOFCjkCE42g4OBQ/jCZ4DQMD3CJcbg6eKwxEObxMDivzgWbVSFEyXWO1PHjg3uUmD/mxpzBWspVGJBSquKQdV5fVEy7z9HwcnzLHPY6PQAWdxC8A3sRAJZ08vtdW5Y/j9tLBJ8Qif2iFjvJSEp0Q9Uh+kUeUOehyDT2Peip3LgmBhw8e+A/+6aB9bze0Ch6irRQ8g+8uIMI9wnmr4IhWVU7wFwZetKGgkbjOG5kV91ygSdNny0/PnUlNAB5oMFxve/fv0aQAgyHS5epifd0qhUS4v5gsvY7JS9AqlyHDku+8Rt6Fbis9euZfTVW85+eyBivKI6S4f0K2CYRnPmC6K/Kq5lkChZHGy+C3BQ50FMZd6pLjlfrMsgOyT00eAEqETHNrTyVcMsQpxF3FSAaUoEJb8szwTEudwpPzVUzIM2kZMp3zXTgQg0oAgyt9Y3BBHoSCW9XfSlpB8pVh0a7CJfz/GfvTt72OI70TTOz7SuwEd0pcRIqk9rWkKtXW5Wp3u8vuy+OZ7p655kvbM5ftbru/15/SH2Z6xuNr3G6Xy1UulaSSSispiou4gwBIYt/3F3iBF8Dcv/vOOOc8DyD3BJBvbpERkZGRmXHyLM+QVxMoF60E9Z0/4JljoOqBgZZoZ/6N+wbSs7IsaX1ZvXahfe23Hm3/xd//Yvvjv/fF9gd//Fx7/nO726Ytcu5WyBaXrRaxkTcA7aSUFn0LSboYdKgL/irPHCIhqaUzBCr7HmFWD8M4WsM1FxJKHoA0ZpUi6tQ/7EOxy0SHoSZN1jdoQPW8KR7ioD2C8cQOwacuxpe0STmdQ6+il7LIjQM3D6WH0gH2B0z7Q/Dju9Puq131s+J72tg2IkPxsfxKE5hP8Itjz69k5xf7ceo5rSfw7hfvlfESPk4ujj8n/bRlXcUR5HcR+O0IfkOIHy8k3rgxvxXCCXE90QBvdMgpcD1+OD/Ola8+FUTm3MGsuooLf75N0b0/HnzmL6CEQyh5eh15fkMkw60L795vnHtVGmeV+leHZJArn4eTc7+42+nWGlb9rHGnfgl+inH4eW8zNs6PetUPq419gA66qABYt50HPUHfq7TeQ4d3AagDilbJ4HbUiy8XofQDHszTXByUPUVP9M0fRNH850IT/5M2hVMHpxXgUzyBkld7cQSqhsWgYiBEUkcpC1y1o4CyadspTMvuVz/QEczTIA3vKgd3iv+fygffyV4Wunx9xI9AeGNJGNulQZLgqY1xlUZ3KvfVGUarf8iGk0ogHccJKLqhkUcA1EyEPRBqa54ej9EQmdTV1+DDKjKUTKFNjATB5VEgHBM7JwgJbfAF6VefDHZaQxswH8grXfQzUShEri4jfVAZOATsKH1FB7j24KOn6NJ9kJy+GLC8xOgtaW9xxsexpk3ajoHbakIVD26Nud8K0PQzho0FaOqURxbrtMs4BspIBAcadBhn2v2ooDJkZcEuOlm84ZlJNN3oAdOFYi9v/aKA5zBzQdPxTN8MTHeQqUOcynFyK9HT1b8ACwETN+1B6/3pfACXSZ6iP9AUuF23kbK58KgFS9Q4IehzLm0UunwVxrbFr3BB7jR7njtHfObUC07Hm8oETNsTyGOvUzzS/DN5Qfjf9cZWixn9psyAvWjRlbQKOb3hlj6/wHvl4p32w+++2a4v3Gpf//YL2lhCj9asbax1t4XHL2yrRiF8y+YD0dWYVwoZFSJbB8lg1U6KWOytb9sIdCWdLqy8NkjXxAWlg9JN1YUc/CA+wlRnAHns0w0UoDHgECmgpfl2xQGouthIaFQY8044D2SsxjzpshvIEdyu1zOOJUJwSp5ZGlOY5isNX8/ZbsPc6fOPBVHf0Z0cmxqM29sMvHt6yAtCv3BzQVjz1/XU3RaOVAWuQXVVb6dc/2UWA21Rsmjgo2FfOLEuLl9sK1fdamvX49xwYqfy5XkJkTtUzZ+dVVS0J3xw5EM1uiQAifMNd/OGFyW97UBDgZrebIhpOxsY0xrX0OMElvlbUDyCr7/QF+RCiXahTy46S9kUpo5itZ/eQfbfLkOFgqFskh5hgqd/OFFTOyjcKhMTlhGPGZC+Z06CU07nFHBSOdwjTB/R4UuFvKtI4FEdXhDmFJ/n6znUA3AgeRyHZ/p5L4GYl28JnOjz+A7OKU4jc4hQ84w4DqnyrH+CrrpAT9OvqczV5wLytS4RQ7PGl7oKAHyH8enxtL6g8Kb4wDTvWO2Iqx+QgRKPx/CbNqz9PBIN1Ml+5FzuT9K6flVO2enjMI4CynzRoFDjSDsetcb5929kMLayMz5mUV2o/rh9d7rBww9jvOqCC0l9gt8fvaZXJUPpGzrIyKNp9RQF/LlQLbza90v3lGEfd3lZyHtV0YuAyDPtY+lTNe4DPKhnDGMVE6jOTSFlpISOQhTyXffKC8fh/oYwhSntqaCFG14ZdALCjnSK5r20aVMKu32bL9xQDy0cCSZlYoM3cuKkvewqjkOZdikPnmVKCk+aJU/rq9pI+Uc/YfKe8ckZXTFb4XUxEwB49mA+kscuhx1eDEW6kGNMyOIvHF+shBabTXRT/SAw6LkI4dNT/IJnlSWEVgXo0D/LpnrTFg6cER76QHAUZHDEjEHuoAD0ARzSU17ovmQTbemDgJVwmxydiZ3DCJ2+U1PeTrqE5+ww/PAI36l9pCxxyR89JbiKmDr0rAJk4bN9OS1wkw7woN24SJhPlzP5MQSw4YwBG5onVR9L05Pei1b1AR6EKR1oVHkBt7ZHnSIXG4IWJfRhZfY27EgTQNaiUnoYQDYbRzZ10GfO1OlQlQOZT709scbCd+F6PTJHfvKiq7/IrL99LRC+/q1es8p6AYOS8YJqpFUwP6YFHodpkehTxgkXi5zXIr80zeLGmIw6SRljdKctXl/R/urfv95OHL/SvvLNF9vmnauQSP3SwipZlm4va1euLm8fHjjTLl7kjsu9MiFyiV19qH6MOCBRQBkFBC4GsJHYQSyrb2rQ4F/IzNAp2kClTc7psY42OHbVlv4M+MRzeUKNA0A75jpgnXScood9kK6869A7i3/vKD1z75TOntCrIev1JJssNEI/n8RjvY6tU0YcHRlBEJ5pP5Wh0lVPiGPZ5RNPvtGf9wJUZjllJ52OuBkPMB2n0pZSzwG0gd17utXep+6I5m3JmueCxVflzFSg9Edb/4OwZDHNCT+D6IoNjSKzy9WSOaQkjoFlUz6PVoIHfbeeAS52fcErObOyEszcISfg6B56Y5pAfZ55h4H/W/60198u7yC3wBc/Iu0ydKN+8E5cyUCoRzvBCS/1qwsP2+hO5SYUmQpiL5QFHxtckjNkfm6DzaFnYdxXIbn7jM6hWryHwD/FrCfY3c1bN2QvWncZU69/6LnLqrgO/JCBwF1TDpN49IOTexwzTu1x6vnQxOnTxGd9co/zDw7toMuai3PPhyj43PCePfv8LD5fUMLBx7nnMR3mNLjZr+LUZ80L1JyqgJwld0RnTKUFyU0ZesA61GWD8fTPaypDVhpFJ9YsON1fUGPw4QOPjCl8YrceF+OnbKo/oNLTuNJFS3/GMvFJQuOodbPoIzuOPxdVfLqzvlJEq3J6oWEZ+Ue7ThOgnFNy9qUbi7c0j+GFD7XW9oudUVd4/qz4LdnH4pJ//Rt7tl2LLu8/8k5m5lf0gj340SSpz3KJNwcRS6qjHqceGPqpmK7yziRPDzDzkIG2q1azN2XsYnO3vKYxMv7cp8c8+gGHdjzaVes1ZfSF9QCZSVMH+A6AlSMAcRBIRVUOAw9+d0jrRT0vD71NUEcFFxQNYMoLGNuOZUDJ8Jug0KudF7qhLOUeeMXTABRPAjhjHoNHpVnCVTTTmzyHK048yrCcCbJcTsTFduTQOQ0St2IZNCnajarl/ftb6UILSq4op4NWuAA4CUVPsnhc8liGfynUslGXdkZVsow4QJ8zqQ0DvS7TBObzU6AOWTCmyheQdr6TLj3/74E3E9E0qpvrqnoVV9Ix8ED4ltjRQV847gMUqwWIxqPh+Cb92I44dIsPqElX+bTuHuj19DVZ4YrmlH5BnJgsbGM57VnAcwpAuuqKby6EBCqmjhDbj+yh0XEUVXqWtyuUqjapJ126JAZIZ84Hv0LsJ5uAcVxfEPsq+Wiyft1mlYODY4e9kIYGc1RRh6mcQNElNmfIGUfyecHjFinOgHSlf7k7FP3b6b/DRi6ud2+1WxqX6zdWt7/+q9fbJx9fbI88uac9++Ie4bMZ893k5e3M6evtRz96p/2rf/XD9vabp9rBD46Gt3jRp6kdz/eb8tn1xBKnUuCy3l/mObqrNkpIFarvF1dpGyg+hVshOOE/tiE/K5Oh7KPTKrnvlx7adNkrj7zM9Rm5O5Cvsin+SLvoV5rS0ebm25Ys4PDvXjCBjhOotugQ+8C5xS44xQMfBz50u23rn51doXOaWO1j2QoztEMfGsMFMeUK69fz9SjmbfoyvPtkmwleukDZvWnkMAMDOckt+fMIQpy8qW7cln4QV15V5bgPsimuNOJMdUW6bLAAXPpW6WoLVHpaHl2ONAtYL9atXyORosmRzhhX29CbpTNNj21TTh6ZSx9VX/0gV+1ndRZalBV10jWWFSir01YepyXNaT0OPQ484cyZU34Uhx/D4ld9+TIbJ/mc2vPYjh1StWcf52McnNLv2JGTexx9HHxOqsu5x1HDecW5z4VwfIAan4RpejqvortpGX2ATvRM/xmHsmra8Fdp+3PSnS68Hfe9dxZKf7M6gh9Q/AlVNwXKCuZpV5spFA+g8KsV5VwMMNc8L1SPHsHzR1h0gQQ2MhQd10kX6BPHl3ou1kuPcOLHu0puyqBNW8poTyCNLRDbkVYZF2Sc7sf/mephxOEuAN/xX7rND4zpwliOPHrm3YGSD578XgN84UHgjvnY78hGPfxtmwqsc5ZHgTpoEU/9R2hDj3T1izrkjX2uHS8AKgTSeRoUQIyGlR5xQ3SKez+YpR+oMgY1IYNUAM0KU5jmi/dYFPxSynz7ShOXPOj49tKydvOGlHw7DmJu44buSENtNIDcVmZRuH13sT39mYc1yXFwOFXCGIRnutAf2075FZhip2+D6//mQb1gS8uLuIodRMvkdNHCeNCe+lANDdbzejyFCwBO2abyABUDgz5UBr1KT3Eqn400BoyRVdtqNwXqKhRM06FZspRcmpy6MmfxG/mXDiND8aJsapPEs6HTVoKYMk5uWBRCuujPyjVNA/Cj/TSUTIWKHLWAu1ABrHtO/QyRzynF8/MKEIZjeKeeXMlLfxT17Ng2sSR0DGifdfHQcsIXYFEhXQFeBelnYIpDKCBdeC7vaaJbt7rjqHWl9FbOxpTOfAwe6Wqj/9RSQ0LQL+Y4lJDDzw/6cAHOLETfXA7cllPEqcvNxdXt+9/9dXv9tUNt5dql9u3f/1xbvoZvSq+SfLqYP3q9/ewnh8TvgfbS57/cVq9Z3zZu5Feib6UT/mDAKFdiRzNyT9P643Thu17/GEseJUQfwa/+JUxhSnO+DpCGZtotLPCCccqq7eCUKoDFGjZrawIlqbOdOBV+BOQFF7uuOTcDUzLCI5Q8AMlkR8Qp/4qrbKxDW7FD8tNAXdGssuRHu6WOkE8i05dqVwEc8YKfgnWpkpqroT2RhViBelZreQD6z4uT7FtTvr2/8LBTLtzO0+qbpImn+17xIK5N+96AnMLpFwum38G2NXEwACWHcaMM/QKzOKF9PwCn8IApnpM9X3jUczenygBRd0wKWdLv8eJvClN+kSssCOBSt6T1KnRGuYvWNI8uCMjDPsVnRK9dyzP2/No3jjvh7JmzfgyHck7x+f0ZHHtO7TnNhS56yxdyNugiZ72fuee0fv6xnHo0h9/5yKl9TlurX7Vflp0jbqUrTCF9pGzWxkTRofDjLDL+OJLTjyOoXGuknXwQJzDlN893KFc7IHJEtzjA6IQAgEsfCqfw/lNAm3m8qQSu72kA/6b4lH/HRYAvnIp3l4mwes1aiKhce4J8Ng6M0CFf1Lnh03npxAcF+QQodoJdcRHHnRpoUAcUX/ptx15jiB/I/C486lkjCcC0PWNjHPlgBqXLhnN3UnNRIXKv8UUBaS4ywCPQBh4A+Nx5yAVOv8hRHYF29IU+1bsAlFNGnrsV+ZKj2lhpPZSwAPkp2P4UCjeA8dQCOQuFM43HdiNk8ezEDaHpVKebOGFKY5oGp/Apz1XwvRAFRpGE8FreTp240r7/l2+2jw+fzwWATS8GCF1iFn5O23HHeTN8z4Pb27adXH2Knj9LCWRp5j9QcpVsgHURykMdZTzeEflmwT3vJAl5vjw58P35KA1u1EGfxGPSANoYUG00xW8KJUfVVVwBGFvUQgtt8MZTzSzq4My2J6TNbFkFaCZGFv4or3+lj7r9WIB8vghSm4xgQr70FMTQHjcEt0FGpVkMcAoKFxhlCdwvDf7YhrLCmW0LTGnngu1enUyhyoTpf+jAwgruKyfVnW7BlGQlhwXcmbE941Fjgl5ME7xeX/l53hXfO54setWONvSXxUgXW5LB+5OA+inN+T4AoTHKwtxLmnkomiRkc5e1oS/JBrlFSiXjCh/j3OHWLn1c2d5560g78MHHbcOGte3v/YM/0LzlmfMVjfeeX3v1QHv5F29oM9/dHty3x79Ku+2Bde2JJx8RTcml/+FfsmfNm+9D2Spwvz4BTN36HKqreUTM4zziw6di9116Lqg6N2ZD720Ksu4VUoGY9nmavlCkMsZc7aFO0dhKSDy+QWoiF/1jHbkHesPCrTEj3AMqoriCeUm+mze5q5w0IWtVX0t8NyfjGl7I1/szoaERUJkLDMiCzLU5TmVKLHn1d7xYT5vqL1DpaVsQK4WzMJ0HgWo/0pnW13iSr3SxNI46WvhpU3SLji9tHbCf3KXrbQVTmRMnPZWTcQSv8tPgNm5Hwx73/DSE3uhwuVwOUb5DzollcIgzXrTLuFV5tb1fKOc9gbK7g6OGI8PpPA46h3Fx6K/YaceR54dA+fwlj9+Q/+ijj/0bGZcuXXQ7+s+z+TiAOOobNvDt/wfkzO9oGzdsblu3bJ1x7uPUb/YdH3Bps2YdJ/c8mrNaNpRDn3JMWSNyck9+nEvMT/oGoA+gxitxN4QZAI82aQdIk/5b+2KF6LhwCRmrgdecTZYsszIESDNvmFdVTp4+lmNZQH3xmALl1XZGjgF/5AcUbtWXQ+9yBWIC+6kdf8nCuwBctGEXvjgX/jjf+UjKdY35Ddcv3uBb/4wTj6Vysp9PxtcaAVTbOj1Pn3Hs42hjh7ShjnzKYq+3bnIR0e8KcIGusV+zeo3tBr+NuUE7+oL26vCBPrGnUYcG6IdtVPKVTXnIBcgDT2RibSw53f8uR+nMdyqET57mfFGImCkJj/R4AqXg+VCLMSEbYIROXZVVOrE72oEy8v+pgJBTqHKgeJl2J1t87CgZd1zg6Lirqk2BkuRH2iF2/uz1dv7M7Xbm1HUpNAPIUNihGPhFkSy4/Kop3wxetjzPZPNYEBPFDDrNkccsMCBx4qsucRnaKC/lY3svpIJpn6CPAfAsGIbnTbRv3oEYWF2xI07RMaALRVM5p7QJtLPBu72xaTYAEyObd0LZQp080q95oBzDngd4RU54oA90NStPBSHMlN8PUtfTokvG9KWDkU/kqQBM0wDpYSLOwXwZeeiafs/rj8sCxBUQCRlnF+J5qLbUjyH2Vnd5CmpjNV2RG53nMeREJIsYQMyCM8VJuf86DUzr7gXKkT99YHOSJAossjzziD3kQhEcbAZZ52n+Zvqh69P+25ykgbum3Vxc3q5cvt3ee/dE+9UrH7VXfv5Re/fXp9uVS7KvO5vakY+uth//za/bzRtL7eu/9dm276HNkom7Ysva33z/jfb+u8fbo498Whv7mnb8+Iftmaf3t6997bNtzVp+XIZ1r29AExhlpA9d1wrTtP50nIBGzGOWu4jRPcG09T9TSHpRbGsghgxlytZFPXU1pi4wXWI3n+i0dNzLFFKn/NwFsEkZlFc65akbgTkwnmZOY4A0YaQ11lse8w8veJcstYmmP4FBL953KM/+47jTiMJkS1EclUNcfGtzLoDWmA8/ywbBosn66TVUYeaxGkfiENqUs64O7TtMkkNdheJd+eir1+sfd4b4ugdzEycrexptOo7StjHrb9zsaeNH4IqWgvEmeQL4S5rnxNMAbr0PVHihG+c7Dnhkp857Tnei+cY4F0L1+At1pP0c9HCyivPFJxdx3G/YCS+nHecNRx7nncdseBGWZ+h51Ob8hfPt6NGjduipx4FHL34sR2naQguenMgyHjxWwwk8n77cvHmzH7t56OGH2sMPP9x279ljZ546XqrlsRxO9XHq16/boH19nfsYBysOvfdrguZuOfTMA8qy143lto7hoC02S7uixXiXjsFxpDjzYRwv2y+m2PNVlnLSWETZEu1iI9lqM360qTHDBxj5Baq+QvEBzIc+8K/zJVSbWbwA6ehkLAOqTcG0PnIHpvwHHkVTZXXKDykOaUnzmwaMOzSxPdbVGruy09CCvkm7HKANNMCtA2NoAMM7BW4kJ155+zmShLFPyCM3BFETn9BiDeGlYejzeNKS0qy3ufBY4TsItKFf7gcMez+pZ6x4LNEvd+NnyqYJdefWOF12OkVcc5R1wV+GUjv2CNPqPHh8nbDIeysKXHCs+Bf/9B//KfwBiBJENQWC5GU88MJIYarO1kDDnJDnze6FohmcDHzRhFQmUPFNnVlMZACoLiNXzmUUiruzVoaAmAWCQa5BHGirG0lHFqfV7I4G7PjRS+3ypatt/8N72roNKzVwq7Qo3Wq/fPnddvjQScu0bt3qtnj9lgZQV/z9tB6ZBlr8h7z/jFCyFYDLkMC3ACO9fOWSFqTNg3EMdBFSxEn6NJf/KuLkEKO7eEEL4sVbbe+DmxpfiwCRjd9N1Zbbgee1eLLgYeimo6DrGC1OhPAZ+UXmaZ7Y/XBZHp1hw7h+faHxK8N8+z7PwVIvtN6m2lW6QgHpsikPUO8nbS5dvCKbW2qbNuvqWfooqPZ1YVBAOZRmARzst+w0bfjl0e3bt9nJC23KwzsQStM2U0gZYXYe+GRKmx8bEHRLt9DLSa8W6V52P9pezEmoWKPbyxz5yxEsHrz4mseXqrcVB4pk1cMj/EgjJ5U40fmyALbHhsumiO0VfoB2XNyOdEJrlnYyWajRiauX8UWkRc2jK6K9vdu1Kfm/g1Rv/Xd6BaUbpgi2nAtmNZH8XEywhl++dLv9+ldH2gfvHGmvvvx+O3X8art8/obCUrt8cbEdOnCyHfzgZPvpj95t1xeut29+6wvtc194WkRutYVrt9qPvvd6O3nscnto/6Pt1Mlj2kwut+c/+1jbs2+9FuAr4rEg29vY+Yp/t88AMTL23EQnWWiIFTzHg0Q1C/uli5flcGzwrVj1LLTBGVE7kFG9daYcumZdIGPFkMq4MkaseVeuXLXTU446MIyPgfGqfijNADgNdJ2LLqFwKF/Sxnjp0mWfiGbNnrYDlHY7JR16HbH5U6//CrPyjA4lOrl3nms+qFG1mW9beesevh0opwzaOKPMx3ka2U9I05ZYbZhzvcjFlNj+kavsm1LkxtG97n3Gp70q9Mou/HJgYEUaOco+SAOFQ4x+cWSI+dGimzdlx5cvaa5DO44P5RX8MqpxibXG3+TlxBtefyhDn6R5eREnnLJyyOszk+yN8AaX8mvX8pIq+rrZHfVrV3Gw8/Uafkjq4sVLznNyunh9UU74Zb/sikN+QzQk6MAHujjo9APHHdr1Ai384QP/0kOtPfSXfcrfqJfjg3POafuatauta9TIL89vxnnne/brN9hZoh5Hif25nKyE7sjjANlRr1Pd+AYJHhKn6Su/reNfclfe43aXueLlSjHrUfLUgRPAF4DGfDnzZSxHV7U/BCV2ER8q+4jXXOrcDrzIgX2GbtpkXRznDO3QL8DnQMEF3W1MN+1KvtAKhO9c+VgtCB+qGDv0h54L3C5aGfI94TZILzUaY+QLz8T+2/kD0/YAz8ZjVwC6uqL98Oy5MxrzVXZ4s7Xoz4RGnGDmNbpykXlgc2UD4/ziwjjy5IKXuZ+G1MVPscT6J5slIz6c0gdSn3ENs7Jp2jMfau6Dk/0wvM2my0O+6njRmfHPgU1krjbQQibS7Oe2E/qqvPd1iIq3D936BWvxL7l8AVDCEic4a0i+30KAWS+HWLWzAHNQtKZ1VZYwtp9C6kjdxxAGCM18aaTyIy8UDbAQZML39o5HeQzK4ojzHDCPCjz40F5N/LtazO62l392uF24wG3G1l5++Z22duW6tn0bvwa8ShcA9aLN2Cfoez7O8Sj+yDekLa+TLsdAOPnACZsuTAB/HboFu5+dFhv1JV0AXLt6u+3es0mLIDLQNpM1m9Ft0+YHQWgTJ11tVQ/J0IkwpAlTYKxV2HuVcSscJiQLJhcXlJVxmh54Ex3dD2zATgWHULKcP8cPe9z1xUXqSr7IYF7GCPikVG2nNKpd6IOriaTJfer06bb9ge3+Qg041IfSlOIsBG+MrRdByUNf2HTRBydL0zkSzl2mPo7jxUGcgQJLQD/6LcQCNk1uPbMJ0o5Q/c0JT2DkGShc/iFD5M2pVW0YXABwyxuZq18FJqc/pVMgfMEtXsQp82apctBZRHFKsQ/sGrzI3eWq9mpTEDbJj44oaRZBzdWlle3tN4+1X/zkXV38XmmPPP5g+/q3Xmpf/OrT7dnPPtmefu7h9uRT+9qGjTvb9/765Xbj1tX21W+82L72zee0Tt5pC1dut+/+u5+1y2fvtOuSbXHxQvv8Fz7dPv/Fx9uWrVqEl92Ws3KdLmujziY6P5aVjq6iL/fHulWd+uBuSH76kDptLEu37RT5AkCLcLVLn0e6OYHuPNBp6bf/M7rLRmDT4gQV25uuIRWKftnMDEDQ6ynOzcg7Y571ieenWZ+AKc2yiyob86wFUAIvIXWVD7Be4xyik9iIart82GfiOG1VPgIOO3bBZlgOPVKlLbSZN3UBULKVQ177Wu6eaq1UwElVjdJ5jhZc6sGFHsHOtequaa5LKq8pOY3O6TaHLvSJwHqAw8QFfH3DvT4DWSfg2JsvluWEX+n4jEXk4sfjbngecYIO/i3xv3Lpqh18aOBUQhfeyEtfGbO6CEB26KMngDr6XSef6VueSS49E7DROoEkgM/6Q7xqZU5Gebxhy+Y445xY4jij5e2yFfTOBWmdtPNr9Tj2lFFXL8FOQ/EhcJedL55Aky+kIBOPfGArOJ+DrPpHmvWo9vwVrC2yDWaLMcjqX0Hmqmxdwg7OneKr1y63TZKVX8P3+sRjVm5rDKUJznRI2RSMr5D1Ycyj39rnI2/VQxA64xxJG+KE4EVGcMEhJB8gjc0xvhulo6ILhIJi9amTcz1tpnzSZgSVCCdlqZJ/JPtEdsZglobRDKaj/7XvDVKO4qrdSDN50VE83RupoZwLXuyZYuqxdT6dameZtUa6rTal1zi8ORWHGXRK1lnbZ46MF4YA9VDj6z2UQavWjaxtogVP4UCPOvCgAb3iQ3nkjmzEBOqpgz+Bttg+MXnqp3sEaxEHO0UH3GqrQvUy65nfL5PSigbykMYmiEs30BnuABTRwGSE0r2kzCQAEfJjSH0FGE+BsoKkxzxQ+FU3Ohb3B+MbJYOBARTfG4s3/BIFi1HkTJ2FJxLOII/K7srRurFwR8Z0pe3d+0BbJSf6xNFL7cSxc+3b3/lCe+zRPe2N1w6082cutv37t8lJWO+fYVZP88+yQjMEoV30q19mXWX+2/l3wBBYwHN6lwUMMC3HCp64nYaIkNLwtvNnF9rlS4tt34Nb1OcaG4w4nDgxYtHhWUbqhgsA68EoBpclMSNd8QzytCYnATgGOOllrAahuV21Fa+p3uFDvhZeGmTMkYuNfLk2ugWV4YRtdLsKxu5kKz8UCKZ4UK+FPmVMyJx4PyB9rFotmY1Kmxq7WRrTNDD0Q/+5yqYL6Q9Oel4amzphgVHfXjyG0vADTIc/APLasUw7dMLCzqkO33wO3eiseLAAxJFOX93n/i90wJFu67RAxeDhZECbU/raPC2jZZnYSC9PknRCiSxMpYV8V7bX27A24ezUhgfQpuKeQnL9Jae/2G8voy8B6tTD26vbD77/Zvv16wfbnj0723MvPdFe+NwTbcPm9ULVYrxcC/7yRTlny9rffO8VOcTn5fw/27757efEX4v8rdvtP/7Zy+3siWsa/03tm7/zbPuGwu59m5q/s05/ZAfXFvihnSU7AtFV+orohEiUvqc/vXAGGDfKx34zz3HY1qzh2918Zxqamavo2+tYpxW6Wcgdqz51wc1YRLYag3IumIvVPjyI1bIjUlYbROGp1H+rrGgSE3A86+Qy5cgBjdCpMiA8R3oVAmM5my6bJTbC2gft6m/q45ADgx4U+7E3bXRsdrRHr+BxEs5dFh6JvCan+oL0wbqKo1LOOBshY1DOOJszdQvX+Yxj5i9l6BIngzUO5xknnLbIRczFXG655zGjkjcnzuOYM87g4Nzi8OIIc2JNTJ+Tz7xevyH14EGr0gScXgJt1gt/S29LnjEnlKNdznS1hd86HmJ2sqMAAP/0SURBVHFZm2/FQ5t62pInTbs83x4cynyyrrSdcfWDMvKkV9sxV6w8zznzLDwvLUIbnXFBwDPH/Ao/evC+pPUqe9A4p6Z5oPIOzA3jUZ+xZ9yQyw4ahW6nIP1X1viUYnIKlWb+sM2Qx4l0icqNpvZyyfzewDav352G8FiTvD3J7rwPVzkJitU2VAQhm3XM9R1JgPzYFeNUDmj1m/bTNGAe+gf5qqIMfkNs+qkEh7tSzInNGzdVsXHT3+AUjPySrgCEBzqgjL5QHhtnXlCPPYy4qSc9D7SJrIg0yxNI++TToxEHarTnorccawJPH5zRBcAAGhtsBmA9YB6HPo/tMH65YMF22ZuByIoNcqHLRWfWZOqZs9RyAVo8y04ZO+Y+Aaj1lnrWjsIvoLzWe9L0J2tWHlmiHHx+qVcJl+eAjl+75xCCtY++ZSz8uI8qaQv4boVopv/hTVtw6QuBMnCAYR5OhQyMizlQjVzWhScgMAFI2knDvTRny9gUfxNOyiNk8RnLi1eYVWdUqvreXv9weMtZdonKp7hA0Uz9cjmCa9rijdzmwRG8dHGh7XhgW1u/dkXbvGV5e/qZh3wKcfHiUlvmz36KIbpWYDO6o7y0pH9jX0tOYLacfiUU0Fc2lTKGAqf1XyqbAbJxnrXB8La7+oAtFo8C2hMwACZPjSWBcrBLMwDl0B3GvAOTkmy1BcDh1AjZB2V0IyWYlnCg5xbix3NnhKHMUPg4JUrSFxk4mzKby/zYAWqucmQZZSIPTpUbz6Hopx24vATkCa68tCPRNB6acOERPtHd2J9pMB2JFVuuwDhyAsAYMuEoUyEtRGt6kQpYByJHFj7D3EKHVJgPuDiOo8yBkiXygZYvEtTYhS51/Cve6LZkLRrwxvmI/oBOT39K1gEg0WN2xKoPvpOC6L9kiX2MMKU5wwPdVFlKKBKAA6/l7eKFG+2Dtw+37/zu19s3v/NCW8cTOpaJUc5XvBavrWh/+Wd/286dOtO+8IWn229963OS4XZbdmd5e+eND9spXdi/8IVPtT/+r7/cHnpqa1u+WvpS/R1dQPiuoujhTLLwxvbGuZDYQpVwkdeh+kwpY5hNx3oXUIddELIBRfepJx19sviPNBMsh2KMjrwSkHRcOMA4V0ZIfU6KCm8aw6/qiBPKjkIbnFo/SC9prSrHu8rY+KaBDRgcnMHKk8bJxgG/coWT7zjlxDzzjfNFzDPfvLxJ4GK90vwi6idHPmknThzz5l/lhQ/uOdG4LPo4KWzUOM3IRz/YhLHHOLX5DjsOsh3pTZu15u9q27Zuc5t8m32PnyHn7il3yLiTVU43Thx0uCjiAOSBB/jc43bVbTIOZdu2b/FjZJtchgOfE28cWPiWQ82dPcrWai0vRxtAVvLlgBPjzPhUXGtBbe61dlB2v8C6BB7PMRPXuKYsOEWryoiL7jRgp7ZZ8uDzNRGlmRaUlz0Ase30I6G3FRSd+VBQaf4mnTy0oYX8ngYKrBy8m8dcpYAXpav1tK3vCCjwRTzacBRDtQ9/1N790N5DHwpU1R/vUpD8naEraOs+0X3H0z4gj8o7TgFjC/0pD/elx0mP+C7r3sW0XfDATx6+2UdyEcbFMVRKnimPKVDvfvf0tH6UYqyDNrZRc2ravuqnMQDONFRZAe2z1yb2KLIQaw31mqnyYcw7sEYxZ5zu62Lx5Q4ctgCLON5x+LMGhy9rE4df9DK0Y1sFrHHcMUtc66JoCm8FelagjYpMx8/6Kw192iAL9GhTslecOZm5NPDsNiIJLS9Ofjn+3MUDt2SABjypp09FGxz0Vu+xglvrNDipv+v3dnhUWW3SCHClUxlIwgz0Mgsxqb8vrqDoFgSnd/I+befQzQca96fTASOZ0CSoxaDoClWvv04PdJW9e5c3rTk9u9iuXllo1xeW2ttvvd8eemSfnH0NgOpeeOnTbfHWYjt77poaa4I1DazoSRP+VzDl5UBawVLawAsic8lRg1rlNaiDrinrwRzUP1YdmjA5rt/Is3HUmUywOs0Rit80ADWexGWQVdcp+e+0DTGGzOkVaWQexyOGVsG6UgBKpqJVAQfW7XpbxjCTDD2ETmj/ZuCKHH0MbaQwB0TroZyuWlgGmpI9Y5S+hGevUuLekDpoVUw5zkOlCRrCATdAXcWqn9EtstWcDF1sAAC3xoZ0xT1pqHYpV0WPy76gXZtRLU4pTxkwLaviqqc8/5Ie243tAdutArxYpBnLAtNwyKIEQGcsTwDyuwHm5nG8dOlq27ZlR9u9Z4cuurWw1eDCb6m108eutn/zv/ywnfzkTPvSV55pL37hEU0Tbr/e9Y/8HHj3eHtg5+b2+a891JatvOrF3OQ11tK603d9sbXSp5osnpx8+xETTmc6REb0RCiHnXTqasG1DWmRnpbX4l86K10BNSYVQoOTbk628/Imm0sWftI5RQIXJxsHkTxyE+o0uxzwaYwzjpNM4G4b/fTLlRcv+plt0jjkPKpCgC4xJ5g43Djqx44d9ddVeFGznPdyyvkKy0cffeSYgPNOwOEncBGADEA5wzgW2AtOMTGfWtwqhxzHmxNu4t27dvtu5vZtSu+Ok0546KGH24MPPui0ce2Mb258I5yYtnVCTh7HnhjezFliLgr4Gtua1ZGFscKBSHp0kKuOscB2U8ZpWz9xW6l5xqmjxtmnjxpu5oK/uy58r20K03QOD+J0Z9xjEwB4hALl7i3rtKq86iqGJnZIa2RHTsY05a7oNHJiX+2Aab7S4zrq4hkoOaA74oM4T6PKkS82XXM+84r5XbKLlmpuL/GtdB6RQj8JLNsjreBqtqmQQL3a9guE0FIMpumHLoDOGW9wgIGmZYBXykue+ld41e+CkCE/39e0KZimCwbcTh8gnhnjGbrBYVxtO5QVnsIoc/gDFRdM5XIb/nWcWo/gXzqquqlMpIHKF02XK666ahuI/JQXRFKVErkrmWegMBbMR9YxbJmXf/NjXXw6HPnyCBnzs2wdR5o1kTUnjj900ueaC+BXv2gHT3hQDl310nU1b4o2c6F0gl/BHV5+wyh16RM00CFtoUlMHYG7lgDtwZnqumgQ4AeQBqfktWzotwP1QJWZV48JvFuAvEOLuygVDGYSC4AXIhQgwjAHR4zYKI2vtPNOR/h5GHA8giNQVh0ikE+HM8FoEtppX/gMoK8KGQacNwfJOyXvtsTpkMxOGXcstJgXlKnO7CjXQrFMC8VZP5O5KCfhbFu7eoM/Bbh8lZQr+R/Q5rFWm4O/6wyTOzaFgUdE7/yKNrGxeqCvktfpQRb1QYHPQ61Zvc5l5kHsvtB/Ytr0MrWQwPovbkouLrLR81KOHAvpBKBd+hxa+cEa9BAapcukTa7HoavBH+RlyAcHHHxOkXHWFeMT8VPX6Ud0bflFOxvEqH9Clc3WYVaiD1+VqamdYmx3pSayUiNeySFAztiNc877hAZUZC95LP+IR8zEgF30gE5U3ycduED4uJFpky/eU6iyasciQw8SaEu7pA3oBtkUoz/0xXsonPJbPv6a39iG/FJfzApKnoTqE3qASgLgi7reN/ez0wW34qJDH1ggoq/I47E13RHPoa8Fxcn06FPfuMlDx+Udpu1rLCtUffF24J9oaunyBr5m7fJ2+er5du3qjXb7pnRxe2W7eUOO6Zlz7dVfvt5+/tNf2ZH9O3/3d9tnP/+onMCNnr9afuV8nm0njp5v23dtbXdXsCCiBzlwiqMj+q28+C0ttHbog6PtrTff09zKYo1c1OdiQIsvDrkdc20cfHubl5PvxlHnuVF+CfLmLTnavoVbz2OPJ+HcqufkOw54nO9yjInJ42xfuHCxnT93oZ07e96HFCdPnm6nTp6RU33aDjUOOA42Tjm0ccJxyD/55BM74kePxkGvr6lAM05++MGbF7WRifb0LRcYcYbYSHGOccgJOMs40jjZO3bsshNep+OclO/du3eIH3nkkbZ//36HR5V+9NFH82unqt+xe0fbur2+mb7WMXT53CKOP3l48SJsTsnzWIsvELRWssGykSGfP8WoPYvNkjkybMxyEvjiBcuVEIaQDVOz0PEYWJOGeNhfWEdi3xUKylZxmllL8s13tR/CuL6zX+VEE1oKIksooMzLV6c/yoWc5HuZGoFhNGxbgTVmsvQZhjmkYNpCIE46zhDyA9M+qWXoeCWq9aICZaEJPXinnn6xlqY+36EPvigoDoRN6C7zs/XgsP9GxhKDtqZlB545KVzLwgU030bnE2ChX23m+xBZAlOc4BGEY+mgHaAN+xDz/V7ImKZtx5UILtOa4XznWbJUPK3DXkuOaTn0SVIeG8z6mUdNVO11cKRLGAQXOOu2/QKgw8DDdhS6bsv4KUAWLRAPaf0zbeNlXBOgOOqg6A1paAoGHj3tmFBdnUDVD3IKoKUKWQajk3EmT79w9kXdemScvKb2x/PytZ581Yc1i7txkGdvH/dAOPCHfnS+xMKDr3koIBd0WG/AgQ/Ao123vPaHHuXMpaoHWHuQDRrgON31DQ/KwPF65UfpcrEBX+hWX+kTuPSFH3oFaJ81b1X8ph7ArX0KuuBRBpC3IgTmj+xa41f8y3/2T/6UAQeGgSJ2iJpQDHnSCEd9MIOWuErm06PzoFwPwSk8hAey+FKOUaV8Sgu0oY0C6d50ANqwqbFRjM5SGX7PCqotjhcL6p27K+z4X7/a2seHj7eXvvBk27dfxrP8juo1GEvL24fvH5VDuqw98dSeLidKnu/DlAlhrC8cIE5NgAHDgNiQ2VShUWFQtCH6GGlpgmhxuHzxdrt86YY22x1t9ZpuzK4HL47K1St5xhZDmJHR2FBCD6X7cYIDgywCnGpwSw6cB4yung0u3GkboPK0mZYH0pdl3hyF0/9dkuOzUXR9pSrapeuConMvvQ6sNtJz+hSc0jVOF5+DG2k46tBtXMG67nXWlNJZ5JwQzmQRUWARoB0TNnXRZRwE8IJbMPKn3yOEXtKFwwkrp5c1hugEALcnQ9ttE6qMJTRUXG3ZcmGSxQnHD5lrDImrvfl3XPQ3gPOR03RUx9cKXMU/lUEXJxf7KLyiWyfn0CRM6wZwm74RCn/VqhXt1uLq9uMfvdLefvNgO3zoSDty9OO2fee29uSTj7bd+3a0tRta2/vw5rZmvTZaHu3RP+bJjevL2nuvH2m79m5pjz7Jy6wssFrT4GFmy9qF89fa66980A4eOCU9r5HjuqetXS8ncjEvaWLvOO7MVb4s5Hc+lL+OI79wo12RI33x4mU72NgZL3eCw3PLcfqzURGwQXAow26gWwt46YKx5nbtahb87tiyIfE7JDxOwjPbzOtyzqGHM04Z9k08OtWbBqeagC0x5oRqTxpne82aPD/O3CMgB+sqtKqMDSjONnEcb/AIZUfTfAJp2a+CDywUsxnxhRmcfmhgbsElZh5qZJTGZqEF3Wlggpqm6hNrLnUa6JPHgrZu3T58dYlxVnXa1sjTRvp2Uc8XJFn5zlMAPnaALjlxDA3WjqxxRiNt2UPBszwJQ/E0jktk633soZ2x4GXX6q/6BYmObx4VVzAP+qVAspeVLqGNvWGDWU/QSXAI1Ftup9O++twjAbgC8k4aW/g5RcWWizZ8GctqkzwFncYE0seqF4YEII809BlgPaEcvYNXbfTfAbqmMZQPQs8ANHKIIRqmk/2BC2ReoOXwicKiDRBXWin7DkB0Rl0qK7bzbvvseeExjxjT0T8Jvml0qP4DpuX/oxy5uEpdikZ89M+6w5wvPVu8bjTBHxICJVRv9j1wCGKZXC/qalsyEjjQYN2qMSgIH0Lme+G7D9SbeMk8AjjoHnCfOj4QGlrDsSutmXUnln4ePHTQc5y1iDlIWKE9wryle/anei/oFo+G0w/VTftC2uuXHWrtFr2cx5D9aJF4se4A4NU6VGXg0yEOIKofxNg++ICddXrf6+kLMbz9GJ1C+i9dihy2Cy57Ko6/v9+vPL4cMg34KitdTWOCZfT6HDuDv9cAdONeSeZ/8c//yZ9OBxAoQpZkAggAUE+bMCLv4hlIXRZj6PSmggiX8lmoshhO6NKsHK4MXoyyOjClQxpjwDCnE8yG7zg49AP6LCqhgsGsbNev3W0ff3zEL/l+6aufaqvXRmHgXrtyqx06cFyTal179IkHPGjQKvalG0OXGxlLt1PdGQHekyZs3Bj0dFEzjv6FR+KUA0Xjbjt/lq8ALbX9D22TEXNiknpQqb91M59xY/PGKEYaGJowNdlFXpDyKQ/aj/luJ11u6liMkRtHY0o3MNtn+jurh4JZfg6auDhRODF2CgpHEW3vR8ftiMlUsfpGedkAaWwEudFHbA2eWXyCO9KtBQCgDpj2hzgTN5sHtkc99lf4QKXz2EauysO3yrUoSC7yla5TWNLYB44MF7ZTupSzmXPiBh5pTp+5FYrz7RNd4S9oQ74pB9b1DjzDnTROLZseDiCy0WaM8ygJnzrzJwVvpo4yflSF5+R5DwQ6C1qccYr5eXX0gI55ZIRnI9ETbXiRks2JE+d6/KQCJ+3VjhfLweU0Gz1cv74oR/qacbY9sNXPai/dlKO/94H23EuPySFeJf5XJMdVXTSuaUt3kEUOef8E4a3FG1p077aD752Uk3+j3V1a2a5ckhO+0NrRj860Tw6fbh8fOtk+PPCJv/7Bd8N37NrSNmxaqUU4XxVD/jitORlijFevyk/Q4zDHMc4pNfMYfRKvX7/RmzFfQAGHPnJaPnXG43zHAScP7Trx5pOElSfmkRa+XsXpdz3TjR0TuHvAIQJzBlm9CVhm1pSsrYUPYKuEKgdSn02p5gE2xxoyf6EPEI3pMb5fUI1i2isohymjV2hv3AhtNtG0LxmZgG450BhhWpa4px00R/UP296+7QHpJBu02xiDedTnO6xUp9nXHcfQs+Pm/5TRBh3Wxfwd65tn+1etYq8Z6bmNAl1IM5VTrD9wsQzGSWwgr8hUJAu0GQPugPgHDo2CMtI+Tr4it4dqpWmf2HlQFY3rBhcA+SIQNkcfS9ceW+V9EaO82Xi8Ss6Rp9m7XEHrbNWxPkxf6rasHeriCFlysZQ6RKvyKaSMRC4UqWddIsYWy0aLDkBPIpuz99AsqDbun+RkpWe9Zd/h4Il5hvwmpT8ls/U58CyZFXp5QeFQDQ5pdM648s4Va0HhAdGHk4GBHvRJU1S4yBKauQhJOfJTxpqOfoa5Bp7GNe06+iA2mZEuQFm1k+LThnLlwWFfoB+M8bStx7v+0bTo9XYDKEl/Pb+m/Qsp183gC8jzIrD3SfWTvh458knWxv7FR9+dVVvvhdor2GuA2LRk0D/bOumuK3w5f7lK9LPv8gNxHK7C567sIGssATyccNrjxEOvTu8RnbasvcgmJJeDy1jTm+IHNt3LF3vyIY46vOiIupDRut3vVrJGEjy+sXCF6IcyZMem2JeYf8to1y/s46tmLLkgKBuB7op/8c/+yfAVIDPvQDJZRE05TFAaBoeCKE674NERcMJsOjHTfoxHME236bgdZZgMCtSTCK0A6TI26rhtRxm3hzBMNlLX944TprzAz5rVr4aWLWnT392eeubB9tRn9rdVa1SE0ejigPpzZy63Qx8ca7t2b2sPPoLjyKaKJBlo6JZikTZDMwvpR2Q3yy4b5TgFOFGcmthAC7TyjHL3MkP6TTh14mpbuHq77d2Pg3/LvEM7PHHQzsiR4mTQ49IdefrFL+kW2eITd3Y0LEIAgsjbswKMEoPDaSk805i0HfGTrnzSwlWgSENumRh7aC70RSwTBnmig5FuSRqAJxOwFgCI0kbFriNAFz2jb2yEyeo2LByFcye30jg1diwH1F8g6G35kQ87w32BwWFFxzjUbB7mLWCjwhbZDFmQL1264HrKKiZw0pf6S3aESRNDs/LIG1ly8VI00QNjwM/aU0YaXJ9Iqy39dVm/RYr8flbSLy2Rj0Nfp1LQI186Ri+5EIh+FnUxmXLpWIEFsmze9MQr8y5WBS6nRXxZhBMR6NWmDb+cEOblReyLZpkTvLzFC5x5vwQnFud6hSbm2rWr26Ytq9qO3avapm0r23ZdEKz3l0v4RCE/BCRHWk7TejnlmzetV906LeIrVLambV6/pZ34+FQ78uEJXQycaEcOnmxHDp1tVy9daTt2rG8vvPjp9vRnHhe+FuZl11W2VTJwUp4Tcxx1nP36UgovqeOY14m4nXOC0nHCx5NxYvqCrtk4waOc/idkTSNUefqedP0UvoPmcKWpK11jV7nQ50QaHOrAyXgIfaCbfKfXQ9FKu9CknPGG9tSpqwBUPAIWEaAqubFMpabNl3z45j1f9KjfEhlpgkWedpn7pmF62R8Q0892u4zqyOukbBMeZ8+d1TjyGVrk7m2hJ5yohzadB1n/8X+DY9FxWpWmoTXGc0Nzjc9Nx5nrdHpDIie7PL3Y+Xv1VdiSTBH1NX83swb28XB/VZdxcZEWty5b/e3tayyRK+JXg/HggHUbvBpnB9Wb9lA22gu0CihCVj/WJHtEr9BBZn9Jp1+Ium2nBWSdzWFHlSXq/IeyShPoS9Yd1jfiOJ9TPKURT0Gk+597Ab5lw2C4rdOxF+h7bmtMp3Spg3g5VoHUD1HHB4xvBSkMxXfbZa3VrBW88F342cvGMUgZ7ZWgjH8aBxfpD3n3YXAG6U/6xFrNb/MwttF/4fS2XZbQgXwv6IBu00b14gcvy2JeaVd3ALhrN9pZAHqly6KNpNDjf0q6f9fxAPJV1pt1oO9xrplvxHfEn3351OmTqpOD3T/Ljlz4gAQAPZefAJ6D0jz+UsDvQwDQxXZpw97GWg5jypARvVRfHeNbwEcEyePH1KFL4QPWMh1QzF6aspbHF70H5nEhaBDzXhs25s/Qqp3HQxrkQwGlz0D2Bo+MLh5o78dOdXFGmjraWr8WYWxLne372ME35QtHMQUZOLdxYPgom3bKCpgs1ql3ymWu7+XuQOcR2iMvgDLHsrYYHjAOUOpHaQqKHpNMy4nLFuWQXbhwYVh8kB1ZRp59UDhpUjKkub2CwUhWFfK1EZ7Z9EmQS2/JUTjXvvvvf9m+8o0X27MvPuArKWilXeSgn+632qlG5fdCZO58xacGH0cQ40BuD6oQwGVzK53zHWSg9AVfqg5+cLUd+fhC++o3PiWDuq42WQwwfHAvy7E8d/Zce+KJJyb8MTJpp+NMxzWpXJ1yGwxjpA3OtPUiHDYP2vFMMfLu2LkDRXX6Nak1IXlGWhOonCD4kAfP/RQWmxHoS0tphxPH1fWl8xfaFumDxRgdha5sSWrA2S6nnQmLPOiPE1H6v3IVFw3oMXLDH1wC/HDCcOYK2LjhQb0dBdl2usCXBta7jjL0gezkcQRxtKCfMYuzTJrFFzzoIXdscJwLTD7KoQO+9YOMKrujvlvXPtEY+XGSOdwRURk0wze6VpHTAz86RpX+1EVWgLmYE0v0ie54Pvzxxx833aId2bGGtKQstKZf4YBL5hYc8qxzaCAz+uAuAM+DA0WbtqQzf9S2y2yanlfgojMWZ/Lhw4W7sNrSbTbSqwoX2p5de71YV/+EJYKyWzdBXuws4yCC7cyRhfbGLz+QbHf8WMje/Vvbp595uG3YnE0EmTwf5Zju9KdzJYOfV06/SsZKEysx0E99Afm0Aw3b57l9npHnwiH1NeO6jB2KX06k+0agOBi0S+wy0cCuDxw40J588knNiXwqlhBAzox3xjE6H+QXhE6Ni0ucB5D70KFD/jVV5iM4RSc6K31UXygd04DHU6MH3QRhyM6xEe70YCM5SY+ukDeS9R5TKMAUSi6KpjK7XOsqQJrN8L33329PP/10dwaM5K94mJ6fQQ8tQCwTd3qdpdOBtMvF75127Ngx/zga871sYoSBmELPQsiGSXIgKohuKGMvI+a9DnS8Z9duX/wBeZGVthP763SJWKMi9MhD/5WY5vN4EWvgvn37vIYA0Cv5mQOm0vPFK5AYie6wGPPZXxXl14hjh7z8/dhjjw1OdKhAFxuPzmf5WfqBD2GsV5nXcjlHskP2d2wG2dFP4UGXnlR7FJP2I4TP2C9nOQRUljUSO+edGvZhLqTB8/wTXtpK9gldj1nXhzB6PELo4w8IX+3Ys7B1Tmu3b91u2sxr2tYJPbRH+ciHTtZHcPJsOUCctbHbs4D1nK9k8a4Nc5XDypGOrct81WHj03zKD5AEYUraPEhnr+EH8PiSF/aza9cez6usBegdu6TRhCZ8zD95wHJ0+vMwLadv0Y/8BtnVRY09B2DskQsLV9uBD1nHF9sqbFjtmJPIBy/2cRxy9iFoso77UECh+mRdqG3JBi/mA3Eu6uOfkIcO/SSsWRW7Rtc8XlQXhdDEVsAFrBeNa+3TXDShr9y9Zc/vL+KLvu1P6ZKBOY/83H2nDC1wYAvAmzsRPHa0erXGV5XGUSLvssnnoR/MCcVAxihrObj2UY4f+vXMKIDkATAjKUUxzEphNCYNUYyoGmtap52g8AHKxnJoRZipEQO2YUHxASq+F9IRwDhq7PZK8owYCyenA1ShwHKYQg+FMCFkWMrWVZv7CmiwfLp742bbsH6TihnQO+2DN463X/3sg/bVb32u7XxIDtxa4cNX/UCZGMmSdAPggK5Zu8YnxqVPBrn6Cz/rQe1rU2IyYUx1ix186HJyWXTZHFlAqIMGJ8TLNLlPHLnVjh+93D7z2T3KX3H7ugODE8PJMMbEYwfwYiJBm5cjweWTaMjBBh1eOG8ZZyb0RbWXFryYrFq5tq30xIhh4dwxUVgsoV39ZRxu3VocJhHAiS51ABH9Ie+LPoWMS5z12+pb3UaGL/LiULBIwhc5gzvaAvKCx0TJYkpP0EVCeGXSckIVhyPfYsZ4vHi53ejgQo820UX6R9ot7oATvrQlzcaK/IzjFIIzOrv0gTLoA9AtoB5aXIjWQkl/jx8/OTiOzCUg7UgnD5h+p2daPQYiB3n6QVlOJT755GNdADwhuWI7jC9QMlefKy4ZlXK+oOY3wCLEKeaFC+et67uMnfhBI3LQtvhEt8BU58iHbokzjrUJ5YKIU+nHHntEbTPHgeCPtNM2PJIlQ55k+CBrAfxxMkDCufMFgNLmr38NnXT9z8PAQ5CUWtjBSH+ZV8ePH/PdOE50ys4CxNhRb9llc6B2gkeScm/+igHs+n05u1zoc3FbbdNOurDM6Bn82B71EAMFWdgwwg+5Qhd9QhvHCKcr9ieMsjH9y8VF5tcoZ8mYvHkB3UEHkKEuAPh6z+hMBF9S9vRIq+Ki6zL06LSC3/gF57bXoA8PHm6PPPZodNKRoAGbyA6VQA1reEzSwkEf6AVgHOHLxRwX5T5JF14229hfyTcPrGTTvgDLGnsQPDTXvZbcbadPnFb9XduK1wuPWx8zAX9xHKZ8qCvaAP3TiCsBtlu4jnWKucN4Dk666aadL/IVp6zqVOu5NULKMyd9eCF5ylZ4ATz7Stqbel/P4FM0AcoI0zLSRpUkHCzQlu+k4wSyX/Jiea2jaZexZAzRi6aroegWD8D7geZ8DhQyBzEb9nFenGffYU8DqGPdSnvm0TgGZauAafc5Qz3jzLKyvF9gqLVxLl684PV85wM71K/wHvtwr35NdwKVH9tAg5iQveLkyeO+iMkX+pBxpOsmXZb7AWOI4NAuPwT6zFMAHXH3mb6zH3EHLDQjm9eXSd7jMeGVPkEzMt1PjpRBJP3XX1385THY3HG/2bgLcOCDA/JnbsoviQ1STqta27Bt5iqPLNkp7o9M0gfwCTPrjQJtaVfl6ACdVj1tyu6oIxStok0dd54ZFutTQFnRAY80fKgveYmhB2/7iWoHPeaWGKg+PEKQYZKs3Ycp/tBdujX6m9WXomt5NCj2i7kAKMQC8hADiMmz9VHC1QUAIcoLt2hkgkOD9JQurQm0wWBHAUErGkWv+ANVRtuEEdxO0omrjZZbRCdOnPTzpDVIFaMAZMDw0IFUrjIcWRYYDYRISMVt4dpSO6Yr6EceeritXLWsXTx3rb39ykft5rXWXvjSM23DjkU5eLmKK0eMv0x4vyyjCVDGg3zFv/LpGp0eDazuAHDVXv1NG6gCmVh16k09xsDLdO+9da6dPHG1ff1bz+pK9GqM3CexGE+eA2dRZqOqtjwPq1Fw37to5leGWGBZENVprqCRTWmJjtzHudiSs+vnDSd9hkLPdllDd9ZxDd1avOLgRQbk5e4Cmx+fY8ShtW3p31Q+9DMPZXbwJZOLofCDNgsICwmfDKyLQ0iOmxsdDB8XKe0TE/Kimf5l0Z3SBbiwoJ7PFIbuKKta6y89CJg+Mvb0NA82v3prfAnBxd7Bg4d8qpaTY+SrdqPs6NU0Oh3SQxl5hTi7cWop5gtSR47kDgC2moun0GO8ZuUagTJCyR7ogy75uRXNBQC6fuSRh11WuGUHkUih05mn6fQgP/YR+sxbHBjCww8/JLlnxzHyhw6Q9gVKu7zbusaRC6KCJS2geXdhyU7p7AECtpAYoCh2G12Gd6/zX8nksWTtzEIfR3pPvwAovUHI/w0VVwq66V/l4UcD8lkXmDOHDh3WBcDjwyk9AZ7gc3qM6KxPtJrqxPXChWRAadlftYc2p93MmanDiG3louFeWqbXeVRZ0lCPvimfzvUpbQBdJx068zQd88fo1FFARjajXYET44PSyUOyv0Enwgk6yHPrXUj2srFcgoi28grwyNeg7rSPP/7YTlA9csr8sQ14XZKtdBolqzdyZJjwdJFtO31jlYP2yRP8yNGdtnfP7uFxgNA1CcgX9YE+MXg155HEunAz6McWuADggGW6BhrDw6J2OAtV5rgznEDx8gVAzyM3B0zcAeBuUT1HD54p9AuAyDjaiP73mDqoT/kq+McF5dzKmeMCAJthr6wLjLTNAREbuVtVU9MMzjzwmzQatchPXv3mYpSLxXrcDVgmmmmfcYWu++ADj8hfMMijNNjLfQeSCkTjF6Ovaj2/2R7Ytl1FCJk2yFvzfJizFHaYL69Q+ycyUMcjday54wVA2tMV1v60Dy6BPuNkEuMrcErNHTJ4YRvMGx6/LPsGwOUAZteunZ6z1onAMvWltOR1euhp+CbuuuwALm0KQEtIf2/Ll4EnF3926GULr/7y1fwgnfwY2rMO8rEE+lB2jaxLSzclfw6Dq98lHzH9Z8zBrX7W2IfuOC7E0And8X0+6tAFtKhfK78l60bqwC/e6JQYqDqg6NEeGajzBYBi8tS7D93G0d+yvjbUPAOwS9oBzBHacFEPHXBKJveQgmoIUFn5irExTDpCVwhugLoYZ9XFeYgDkvzIeAojjRGqzViHjGMH5+U1IKOSvHBXt/CYxJzOsEDjpPJMMc/y8rzp1q3gbW1blOZFLn8lQ2Hb9rzYsrh4u61ft0UL8ONt46at7clP7207d63Wgs/XNfjVRL6gEdobFPyMcH+RD2PCUauYAc9EWp20jKPKqK/yob7q1omGHAXo8MgJMQG+PJtMGmezPofHM3nw59lkaNF3yos2dci5XjzhSx3lBNIla+UJw+0qTTIuHPyt7M6PyeZ3QjReFVZ1/MpjuORDj+9sc8oXp5xbWIVXY1rpMnpur5HHESzcMYROHEMmwQotXmqDTHb8MzmKdtHlQpENrngBvnhzmsUKY0osSv7rLyMoJA8tWqUt7bDDWkjLxik3D9I9L8JKZwJP+Vd9wjRNiB5Jw6fqgXGKhC57YOqhDz6y9DnXT68yZ6CjxU3y+oUm47FIBZeYfnCaVrTtSRA8rwlKKtRmnnaZ43GKE3DY0w/kisBJE1Ke9QO8lKskcadBHyIThwfhg/6qLqH6pcg0Qo+7XP4Ge5e39JG28KNN9YFx5FckRzlKtpJhhJKr+LpBcFSGzky76whcnEdspKOOEBIWu+SiIPySh/5oMymLbNFRxjtpgsdPMehYodupGWUFheMy/QcHtBongLrapFIP/05nQqtgoGcZw7/K1HoGh1CbFekZsBxJFi5l7EeOKfff4FWwPfa6ollyl+yBUV8mQ72NumgHikZB0WEsaq4DSY98cPgtn9IOguJXOL14lMNpnAHWEZUJgVLT8UaMzCpIstMnrz8dNxcaZMMDoKh4sJaUDMUzeF2GoU3yZWPTsqQJqus2ZFBb9o+y05F/6inPXBgDOClncga/9DqlcT8Y+ApoI0lc5n/Ek3ogdcJ1OrEY8Nd12DkXGCPAP7IlaB3WbIoRjvWRe5QfJsuFYz4E/0mdx5Y8ehBvistWSmb0WnOTGLlIT6Fw3W+HHKwuaT2nDzn9zvP6/NYHH1+4fDkXfxyecLHDoRVONQdjjBt+E7+hwV1bLm7J4zfYr9CFQPkHJVvWp4wrvBGxZCoQ1tA353sMTMe2ymvMK0Ch9n+V2AFmbuD7oDf6xxoy4udrUXXXgkcikZv22D6AfIVrB7nLiwyUlx2U3qPfMQCFB4ALP8rgw4EPQL5oTuOC+TLkq70eucqPpMzyy9aQmvrcFZztC8Bnqevxa+gSoFX9LPuQD5RGhVRC3C8fIFZQXiIrxgi4DRIHYirE2AZhK58y0ghC7I70dlU2LXczQZXPpKd10jeORhliDXYpM3mUECfUTulq5VfIIZVNXFtYbBfO5crx0Ycfa+fPXWnf/+4r7bv/8cdypNdoQshhXn1NV5xyaNVg1crQB5/nt8sRrr6U/JWu2IENqpcBDEbJSYBOBa8tgpTjWHNli5OLQWDMLLhrNQGWPDlwgDkxyun+qNeiu9J00zaP3UD7XrmHvgxiUk671DMJ/XP4IlDOc8U0cUz7KdylPjLzHHoeClEOGQjG6ZuEclxMEMOj6BVNynKaHahF2H2Ju5O/WV0TOrppkJW9pJyKHsMLnEIW2L6MM/In7TY9FYhTOuKIllEUexzFz/OE/sAH3VV7EEeeIVFzIV/uYK6J/ADg2FHjWeY+F7Mgh1bRyLwqBw4Zs/doBFV3O48MqR3OafC6jEMMvaRNGx6Sa4WI8IUSlxnCk4DcONK0K5rUR5eSk3KXUR8c8+oyh1b4usTtgs9znuBz2jXig9N5dLooNnxGuZQcQWmRHWhHhuTryy6UoyPSXDRO7a8g7aPn2oTj5IwwzBvh1VwvGqQTnO1x0Uf2VIQ+fQO3DKHaZs6yIWW8I1MwAilL3chzKmfxVHlvVXRZ5ygvmlOosmld8akw0p4FaLNxglOylFxs7nVqySjygpyfv4em8PhbuNVL0mUH/OeQwSe4WqvUGME6fqDkm/0nEApohct6V1Bl6LnGcgS1N00lVUwUepJTfZ2uD8UboIxAnpgXzTPEwoEObVjTe5nLuz7GCw0VK3DS7LIeQjs8AGwEJ6DywHS8Sg7C1JYIBTNpwhxO7DRAWWQIv+CF7hSmOFPcnnDEQRLyVz0wlZG0ci53E4WRRqdvPGTqc6hXe0/EXjxwrIkEo09CRx4AmtApechjE9N9IECfkS+nulwESI7Sg3HH+VW8qm/uVw/kK9QjLvlUce648ogOzv3UweejFYD9HumQA1HuouDk40gT16eDOXQEB9vGR4jN4u9EX+Rj9+VLpBx5Bi1U3+naRGVTnZCufszr6n6A7JZF6XVyjHlygsNILkhoj17xpZCdMvBx/Ksd5UWHNLosB5/5QB4oZ54+gksMlO7hQ0yedtOLj+gsOqEOPHhAM+MeX6zKC8jTpuSpuGiSZp8mbx1ICYnDt8oBYvfbe1jvTw/8AjAXR9A3NoQJAEQKimjSIx6D6Y2QcoXpwlh0CtJmNNheOtCuK5h5vgUYWJpFYTUAhOAVLrd8R/7UlWFOQxlzcJjoDGyU+Ppr77Q//3c/bsePXmjbtm5sn/70wwqfas9/9lPthc8/3DZtXtE2rlvTVtyVEXFbzwuIScHYyoQi5hntjFAyjzBbPxrfVP7IOQ+edJ54qcdAWcxwlnvzDtHPjRtMfPBlmGrn/vY89cRZrKhLm4iadCDjNQ82IsnhceljYxBq9YGQtqrzCTSBevWX4JpuE/6niabNmglY4z3lTT7lhNHhxVmMSphUbBBFf5QLGZdu3vKiUWXFt9JdrR3AiQ1DJyHjPhFJEFlYIPlWfRxZHEZV9f6GVtqZ50CD8qKrtNtWnUZL8pAeL+iCZ1y3HekGIu+ol0lb+qyoaGIHuQikjoLIFRnQJxm1GXTeZVNp2R9lfua29wG+5TDDl80p/Epm4VWMfF3GgqSpp67z0p+pzgjhISyP40gPCI7+dADHiy1zVvnMgIx64UZnyI886k3vLzClVUBV4RPAJwDBR156N+qJPHKYNrKWThREwWU0LX4Zw0DJUvySDp/EY7sR0kegbKLaFtCmwgAdpXilDj6V/v8PCrfoON2JU1fl5WwUzOCTdio2N21XMOVTDhW17C8+GFH91F4LKJ8PwICjPOnUzbYFyokAxraVjozzbapsqOP/HA6FXo57z2frSScPn3F9HYH8lAf54CSeOjVT3MpP6U/DFKZ5U+5561lpSzmhW3HBtP10riWGX8YLcJnQSw4cqSqftqNu4O81jXIFDVGmkiW1bLB3U+ExhH53ROl82IG60l/xRc+s7dAIhPdUd44GqPIBjzmutMdMJX3qe13yYZTqqGeNqHWCgANH4KQb561O73kHhcfneKSL/RIcHD+ce9754x2mXbt2K+ZXr3nSIU9EcKKMDUwD9lD6rT5Wv5E3/sIIlM3bfoHz6of71/P+N4dHX0tHU6DsHtqKjQtdpeGPjthf5h9Np9w8FUqHS/KxhrVXNOgz87d0UTxL97Sdl6MuKgDq4AdQV09UALR3xwWWWVD0aFMXAuQrANSRrgORkgfZaU8AQkux1jfStX7SHvkoI41MHBBc1QXhovweDsihV31fPmUuUZXOxp0Ao4RsRN2REVOJPiimLgaAeSEBCzoYEQor2tUKnHsNoRzSKV7RH4IdFMmgthgbNHjuOLQIKBScWTqplfx2EnWVpvzTT32mXbu4ob3804N+gZdviz/25DaFjW3TRrV3r1foL22gov7gRoh+yUM5XbTkVTaB4GQBArfkxNG6eeuGy1zV2xGjs1k66qs/fUefWQz5FvsNvwwzOkEExotv9V9Tmqu9qkP+6VhjiGM7nhVLWU5po+LU5SsUwQeP5xl5vCJOLhMT2rETZOaCiCcg/RRktyEg9U4qTv8Z7uoneqnbWBmjki/48AS1dDNth0qjV8oUK7IpOSfZeBa6t7GDa/qUKXJc9EiHZ6DT63LQJhYqninxAsxkDX9hWp4xHZpTecd+uT5JQeoDuQimPpv2gBQoGeeKC4pXIXDxCEzR79wVD49bX1jcK3im3iWlRMEof/qX/CgzWQKPjNWCZDzV+eVzcOBj+mkHTuEV1Mkm41blddeHhR9d16mUQQRrfAegnQLr1MhLf2gW445skzb+ggKLeAfLphi8CsrNtKn1bexD5PRLwx2KDzFflGL43T/jp77SQNFP2QSvhwLWHKA2LqDaGFQUByYBKFrgV5vYhsqVZZRAAQ89UzJ/AUG6ykZ6CQBlU/rQMHFSHR+Za97MAyj+OpzSvpPnJlN6geLvuwWENBQmG+LsYzqA5VI8S4dxGWkNUDbiv2N9BWSv9CxEzvCo+lkcV3kiZE1lryqZWHvmnQSH1A75eV3cC7RhbmOfOeyhXZ1i0t5zyGKW7SqDUamu7HoG0EkPDAt41VdCOS1TsNyqA79knvZhPgB1t9g66rqhD6tW8ty5GQ+h7BpwewvW00nkQJ+8dZDiHg14tV4BJR/vCnilVnu/mtWh6rOX4mjW3plyUR3Ssc281ImDt6Sx5StVC4s32g3lOc3mGXc+QEAgPc1zil8XPjitPJqTk/tdfuQZBz8hPwyIs8rXhliD2S+JS3/sI+XwA8SRt+uhxtdQ/anDtkC1mdIIKI5RuGzedtIGXiO/aQCC45TzBb5jYmuWHpdu+3FmMNgS4OMDXgV0XXZb8xPazCfKKs1Yx3EWEfUNu615QSDv92GEULgVF/iiQM600C0Ld/mgXXxJw48207sR0C4+Nc/NT2mcc/BIM4+gZZ6iY9VqbPidAJ78sCMvesgRXaivylsOpfkBNIaEx3zxjcHliRXfjaQDAZrWYEb5DFIWpalBZ8AAlaScbC8DprjANF/paX3RG+hOcKdAfQ3eFIIHTZSXL++43HWZkGlSfVEeEyJWH0XRdWvWMLCr2rnTy9obrx1Ve7UVkTtLUGLA+oJWelHsiwGxiyMZvbl/Ks/8iWzh39MV4I2oiglMWvBwYOBt/vpb8qdbmH7REy6xAj+Nz3OF0c2sfnkBhu9tp03aEweHPNCN0OUq63RpE70zOcELDs4/eZx0pK1xGccmfYz+O41JneuNn7rEKlbw+Egf6Nt6nYM4MaMtuJ1phkZCtUs8bcOE8kvQXfehUfgjVFm1I3sPnvNjGYsHExI828EwDiVfeFV50vQ5ecdavGpBqABeLUzFL+kOPVn4BbN5eLM49TLqVMoCUYtSJjMQOV3WITYw8p7SHnmMfQTQNQtXVfvxjSQHmNKY7zcw0NN/ykhXXAumVdIvEqutP5lGHWkIkTf3EYeALcfuw4969MRGWf0fcNlpOsB/qh/y9DWOSMbVgOxD+zwyErz0y3gKsrCeD+48FL6DWCjq+bEeGymcAchHA73OKeeLz3ybyFDrpurnxn4YJ68HkZcQnATys9CJzZXTJvNrpD+2Je2//uexNnRaHYyjPyP/APg1b6rtyGcq45S3k2Mfe/Dap7g37+nxGeAprv4PZQXeM5RnHo3r6QigqmVi/eHOBQHZ4FO0hTKkCSUnMNXhDEzaQK/sD8Cmb99WndRjFbEG9ObgFF6toUDRSSZR8tg+zkg+cYsDHz0XnbRhGkl7TpesFRcPoMrCo7cXLfY65I2s0qf45J2v8CekpWLp2kF0B3JKwKfWtGm/sMXsa3HQpkB+eqfb+R6wg2nA7nD0p6f258/jzF/y77Jwgo+Dj+PPIzs8wsO44MjlPcWtQ6jHdHD0Od2vd/Xi/JVDj/9SDi06UO8ZM+kgcXQ77es83K8MGB12QvZnPj+Z8hGKdg1VZadQMkwDAO9K/yaovZX+SevuKyKXPaNzdM8PNJYOlrQHMQ6Uw6McZoA8j9YCOMSlf/ZDl4kmn+Zk/Hh0hvlIW+wMvr4YFT7vNtaPbCEDAG14E6BT41Lr0VSGyhOQD5iuP5VPf9NvbKDsAN9RTIxDX4kJ9Bne4MXnie6QCfAdAGDKCKARUEJUvsB5Qp9A1ZnCByqmfkq/aE3pTuNKF9yvjhheIjKUIwOK8Ym0jEOS2I3mKggI/wTzdqBGBq2/R4+eaWvWZSF54/UjUiSVvEBzVbxu+mVUTyS3qf4oVvvhtrPLAiwUPB+N44t2CDUwKorcLExqg1GU0c3Sqf6lHKi0NxR66a918OnR+hxX2oCDE01R5V3bZR3ACMr3yVy4xAX3yhD9Y6zoPPUZg7KFWijdRm1pD8WRN3Glq1xjKjnQ5zyER+/3hMbAo6eByBGZHKrMeaV91yI8ycMXumW/lR5hXs6EPMeZhQU+TKypPkKbNiMtyqdQMheIu8um5cjC4p62s/gFoM+3uyc/06cAi0T9vkGFaidtGKdEnhnfCV2A/LR96ZIvXqg2SILckQsUPoNBXLQLZngoSX4MuvDV4pd0jVuF5JEh9IuW6kKqjy8pIO0M2F+XvfIJkW+UOTQKj/SUX4EdIMXVDhrh3YHKTsOa6O1LfmAo0z9xSco2Bf9RBpyNe/nTJv2rkPLUDXkFn7D5ApGSjCPysjZNN7ZqA2L1K9mxrjbJZKteYZDFRT2dzDQNhK7WMfTsf8FJXcZigo4VDeUF2MhU31P64dczgrEfs2PrWOOY+uLJps6F83iBmzrpUA512oeWJVPbknfEB0LT+uppdot8JSq0M2f6vOu0qt00FC9C+KkN9qfyGZsT3SUeORFN4xgfByFONPxsB6opmvM8o7vobxYnDlnKVGo5wB/7HvrVboSiWYBtI3ed/KZtdDsPGfdxbQI/p/XpT2RGDyOP4lc0iVkPOS0NXx4byaMjS92Z87PU3bHnVJ7Hb+qUnq+H8QUkAs59vYjKCS46wLncuWOnH8XZunWbH9PxB0u2bW0PPLDDp/c8ooPNEsAnTNedCug462XpNn2q+iHPH9L6zzLmtKBoFjit/2jOyL0BKo1aUxaeaY8+Uq6/ohueHa/TziEgdeiXMB4Kjm1GKJmI5+UDl9h7rP4xLsjBL9uTtk6sD9HsZFm7yHtcFcp2wpf+wIPHaMaPoUAHp7n6iv2BTn+vXV3Ifql/XBxwMQrdQNZ3KMPHafNJvmSADuWUwasO4Ogb4w5MZS05qu91EUM7ArbIh02gSV31l4sb8EoWcIHiLaowGB3SAhAIlM2XF1BeeFPcErZwpzQqXfkiN6U7pVkw4o9lgZFfKcvGwWLgnNooQatqO+WvQgUWGV3lXVveNm/Z3h557KG2tLi8vfLz99vylWva5cvX/Ku03P/jJ5YhbKe+aAjmaVdwuULV+yfdkUd55K3yGtDCryBs189DtcvEV9AYMraevExaBfMSGr84WC+PFAzOQzQz0JuXvWRMOvEUlwlTuAAxPD0iLlOgwHyUJEzwi5f+OzaoCuOtOhcJn4Uj8b1yzOJVXejOlOsftPkqAEC74AaKziyM9UUHvaAP1xXtTqfkCS3Ka3FI+1mdMg5p57zGxS/1mfbYrwJsZKQdmzcNta3yqpvmUwb9WTmx4XqEi3Eq+gXGHbMTme8FW9OkfroOzMoBzPIB7sUJuI+WOXIXQJ8Fjfp6D6l4IbTnvQJyWbaeV8r/Cj9x+Cedb15Th614qqjMfSNMHAjgfumR1lhGTKgToBncLheskLVgpENt/1dtex2NOynPx6IPFK4fi3HJSDM8w5fYOu51GoX8lVOYXC5u58e2nK4ZOXsAZ2oDBSSThT444VHltBlkZM3tPKoNwWOugpQVTWiULuCbMWM/iL0lLryiBa8hqN4/ZtcfXjSOnxsJvfngHx6UbMknho/L1MafTR4C+XvL4MOh0133u2hAT2u3nBCgdGrZXZL6KZSOaYsOyXru2F5dlfGmn6pfrQsMDshQRek8NNI3dEE+PyxU+laAkMC4ahxZq234l50ERlndRFWmi4PjJvSZMAuhF55TqBcbKS9pSE8PYgrIew5TL6cNXfActPOSkccI+ZV3HPQ6qceRv+b4Yjt/jt8aueQXa3HoeaH2zOkzxuHkvuYaNobjxsk9nw5+6KGHfGKPQ08oR580eMhoR3M5X9lbrVg2p7Usth6dEmr+VB5eBIA45dSTJnaVgT7h11hHLlcc84pDTxl7cw9ZfTpt/sHLuQ7CJ5+1OLZV8lTaAH1kNXZRGONpP0i7tOcrjGUTugIetUEnBE7cM7fT11t8+17/wKecH/gqP6L0yH7BGCNvZJYN6ALPy4GgygufuC4K+FLkuvXrVSge9LE/ego++0UePc8B0FRmADmwFXCRjXrSgHHVptqBR7rsFijHHXDfJJdQZIOXzdcXmXPrPjrhzhI2XryKZl1UDj4sDAmMXgkyJVbpad20fB7Ai5BhQHy/9P1gWjflC0z5FZ0qg9/S0h0tmnz7Nldn/KBXJjwh+NM2Bi3UnAjfuHlVi+Lt9tKXHmzbH1jbXvvVh5r416XYde3c6UtS6JIXzqLBhaOlYhXTf8r0xySnoBZWNPIBap2/HZe4FhLmovF7IM+pLQNIfckdVvRjWbu+kJcs+dEw1/nfiANtJssshA7xVBdTHgXkyumBXviOC+sU3z0iT5GFoCB0AdpST1x9KhgmO23UL2WdJ9CsIDKQCpOSySWdXtrVBBNdL24BUJb6FXiA9nFEik7RBUa8QGinbIrDOJGrScXfwo2MLjYMtuBy9VV1Di6VvlmQzYNQepo6PoUZHtN4ClP5GENx63n+Mo7OelOlpvRU7Sxfl3XKpwIATvozbvxup1B41V+g6gq/2oA3bxMG494LFLMwh4/ay6EqmsV35BWY0q46b7rMto6nEskLzZFOtUs8yjlbfp/Yf4FOWzxYmAnVHhx0XLiU1SY74ih/n34kSh8o4xQLXRPgVTHswylQ7051yv479N/eAWW2PFsEp8XLuAMlR4VTb1apBPHo+AUlW9EDpmkT7voo+ZGbdHjXmPU2vgiAD0757FiNeohtUzzyCh02O2AqVwIYE1rqKDgz8iuZMmLwIp8bo0MFHA1XTWDkMVcxAyPOlG/0k43+vkB9Zxj5J3pBPi48BlolQ+fBfFPMHQo+Rc0aTn7AN4iK+mXZ8vbWIJ/xJviJIssUB9lH+eFdMvCY5FI7fPjjdk7OtfGDNABls+tAaA5lyCXnC5IclvBlKPb6WzfzThB4xNx55LGaa9eutEsXL7Yrly6182fP2Znnx774wVBk8KM5FxLj1HvOSI/Yw5o1+ew2jj0n8zjxPI7Dy7U8g1+fGq96cOv5e5y2ctboe91hoRzd+rGlmp9dR/SFPqZNdFFAepovx53moUFd8jzuAa51Vv+8p/S86Yzr45SuZYO/6KRdrQPwAyGhTprhMY5N6JCu/bd4mNqEzzwEJ1Bpk7xPOYB14uv5URhdVCFzPjHe70yoLY8ClfNMW/gzJkVnav9IVv2YOt+szdDgpB/afI6d/RKcGid+jIsLu9JF2SEBfsQAdMouRtuIbOVbggvvsiU+v1qyl0xFHxnYS4iLNuXU1+NBQPHCLosHefkqEWCE3umuIAvWQ3UCGJTT8aZQHQAST420gM5qgeh4BcWrFANAY8qbtPNY5gSKFJMIXwAl/PC7r7QDvz7hX5b1QMtocNM4bbkjPpg1xqzlUFftD7p2w4bl7cUvPaEF5G774fdeVdkD7cjBS1q57ralO3LUm4zLL+Figl2GEqULMe0rE8daUJ3756ZdWAHlhFrGaUn/wfUkkuNGnYPGa+AJSAe3liTRXa500RFt1AuR59o/Ly8lZCwKmOD3nvgClbesCtF9ZId+1de4YFwFY7fQtPAmY0QVlGrCQSd9L3tJ8Im5ZWOiqsitZvmOIW3TfpR5FpAEB2u8YKGk+E/lMHZvb1p+6XkWKJ9cOet/+i+rE1XSondnvM056hjcXHWXHITQmAaPTtTR5bSe2eipnAMsogD6Dsig9r74Vbl71h2W0JA2fFHHPGE+8ZiOypWnzHKZLnGg5C0ZGNrYFv/Ay+lH2tGD9IVFB/lDs+ign5EWQHqaH6DzTMi6QJrFrh4Jq3YZwujXqTl68/nAaAOAWQiNXI1dtXOMDtFlh2m9IWQMY+nYd/ThdaeXqfVAAzLuo2IwjKVCSYgaJnihTL3nuVJodLUWfd5jmjqrxu/pjFk4F3eXGz80acf64XecxJTAOsKHEeg7fMJTdZJV5iO9T9uz/vTnXzXu8APgBy7rLuiE0Gg+xWI8bRvC4yyPPgORP/MKMI4aeYpxMu9AH9Kjig26YJGvaxo8Bw4vumoaKi9aDm424THFUS+4KC9bt6MmPE7dSIvBTJ9oV2NU8f3Acg28Elj7iGsPdNkAwldAh+Xo+1HLXkvej09y0SSd1aFGToihF11RxvjUp1Hj8DBSUOpykDJ9jbmqsAHrzhVd74Lp3AZIQ1/FHiPTJq2CW7eXt9deP9yOHbvW1qzdIFzVaYDymA02g/OSRyRwbPh05Y0bi+3K5Svt+rWFdu3K1XZBTvvi9RuOz505206fPNXOnD7dTsipP3z4sJ17frTunMouXZBTf/mybFfrm9bytatXtc1y1Ldu3d527NhpR37rti2Kt7WdO3f4s5iEdevXtk2bN7b1G/I7Pjhh69blmftVorFyzeq2QjFOG+MUBwtdJwwgFTFUHjfrSOMjPUwPAAKkGbfKKa0xS4EC6R6yPlEeCH3GgDHEDzBb6XVJ01X4Ub7KM+5Csgzz4zaFGkPjCypdeVphdYt85lndXb5Selgxqe90i/o8PYCyCjO0e9uUkULOe20MO8fBJc2FIIecrFG8WI3NEVinuUBnzaWOC0XweIyLg1H/ONiK1e227I5T9FrvSj+Uw5bDszrl54czb8oukY9xj03kLgF2wjpWB1MEzzMRKfyqL0BOmNQhMXjun/gDpGnni0q1Qwv098bNG5pPfChFzrzqLS+0BLHH5f1xMvYEfkSMOmSyAflC3O8AwPB+ML/5gQtM8at+PgCFz+DNGxvpdHByWmGzJZ/2kCla8+0LqrzqQjP0V61c2x586JH2zjtH2mE58NnIWJ5RBPja6IaNhZc3ltqVS3wf9VZ76qldbe/eLe3Y4QvtB3/1i3b25DVhST5v/OojMlo+FbEITPoNzOuiYL4P5JGZAfKmAnpvU+8VAEVLPe3lKcMwMWS+WsI7Cu6W+6Mka0inBX0AepTlubd75TEPlU1DaFRIm7INYGq0FaZQ+WldpceyMYYPhpyr2eSpK34FwZ+FKU7Rpsw+Va9iUqOrqp+3oSnEMUhd1Y88KMPeRsc3pwCZhPejB0gi/WU8kSFlU7lVE/sSXWQj8HsL1MRxnoLkR46QTFpEsXXH5MFS2nroIfMsOABjWHd5oOKNRmhkKS8eqR1pVn0tPIGRroUSlI4LhhRMgqIk8z8Ah9AnFZjRkdLlMJIu3FCetHXZCMhRkPpKU561BxTWgthe8a3QQWVjecfpAf0AkQQAhzmS9Y1TqrVr1vXygNkLagyQC9vDiaPdVIbYTeQc6TOnc1rruwlDv8MbMI9ePNWN0/CFHh6siqmBvtc8OXr8VsraNetndELwuFJg5wdc2qvOzmEPLiMGcYQpf+wVgCZJy8Q/4kmYt6OC6Id2joznOaB/xCVvYJoOzNOkOvuWHAnRsvNreip3fWyOTRnbL7mGWPOn+uR2kzpCldN2pt7UxzYEYGxLrIFRXn+Mz6Mv7Fl8MY3AGjGVBx4lI0B78Bb9GxpxUIJDfyMTZewrtBl4d1o8MoEDS33FOEcV+ORg1V1buNYuX7mm+Ga7euVG+/mP32y/fu3jtm/PQ+3W4pLKrvkZepz2kydPOJw6ddKP2vCYzcVLF+10QWvhxnXvkfzIJSewdrjk4ODEE/bs3tMeffTRpPfsaTuU37lrd9uzd5/K8tz9Rjn16+zU84ObOG0r+ymxHPoVOUFlDed0HpsnlDOFLZcd1Z43mxYGaAZ0rzXR8yVrKXUeT9tGH5O7Gi8uGRnXXNE61Lj7oKGb6jy/gsIFKK2vYNV4/yaocQWm9OYBHPPt63O1sU5UTrYXGWZlnFQIKCteFZtOh2k9MMUtOWo8qMEGyFOOzWJ/2F71nxd30bMQ3KZwy1/DrnjfgzY8AkabykML6SlzWjQJJW/NET9/r3ouYikDnwCAW3eQuJCsuqKDPDXf8lsNeSGZtYPDBdORnPSznPzSA3fxuHMK0A/mCbSqfsBTG+hXcP/F2zRRIogAcYUpVL6UN18PTNtVej4/QhQIrUA2tNk297Zz52XcvlLqxjgFJhEdHAZZV/wPP7rPt65f+cXH7bVfnpDS8rkmYQvHzbSMirf+HT1yVAsPtyV15bhiqT36+L62cdOGtmXr2rZt54am4Y7MlgsKYyhi1aeSvQZsGnqLASjDiFjYpAafIC2pL17izW5sOzoISXPacFebKy8A8wUkSWCaFSMPOuEC4X4wpV1hCrSvkqoCJ/qNARcYd66983RqttgAfgXkTUw5Yz3WpwzaTg4Ab2SY4gDVj1FXTIq+yCrPV288UcBVmDofU7DsAsor3A9CJ38zgad6iHyRI2EepnWpv1cn9JNN73646DfJ4KNuZjZxta8YMWlHflo30HKYhdR1PP4pG52FRugomDGQOM5EeM0DF7EajaBCVzF5bN5kXKaE+u20+GUu0TrAnPHiLqDewTmaxT6BKc40Ljmn7VwnATgZclLpBMQIfk4+U14xJ6QjroLXONY1GgTKkcfR4KSTeqD6ZVzH6QuOAsF1XghElwtShTtKQwFZJK0CfEsHEJoF5hMQ+SY8XJi2tVbZ2TXFKW70CE4B5TX+UNJwGy+QMoA46XGuApUm5hfU5+ch2ZKrZEv5KPt8XXFyHpUp9iddVV7t6pn2alfpabAzjCPNntLxjdtPy0sXJWvlq47ASWQ5EhXIs1mTxn5JT/OcdhPznDLP7xLIs7nz662XOQlfkJMtx/nKFeFcpZxfd70iB0Jll6+q/Krb8cw6j7XgSONQnzqVr85cuHjBtPh89HmlLwinHO5pG5xyvjFf5WfPnnN8+vRZP0bDC68474RztCN9VXLI6V/UnnNTYVH95Ys6168vtMMHT7VXf3GgPfXkE23b9rXa73KqiYPEC7E47jw3v2vXLsfl2G/avLlt3b7Nj9/gSG3ctNGnuBsUk15lR77/ar0urqFJIJ8T+uwTOFA8OlSn9rU+YDG29j4/AXROPfkqI6o8tpCy1M0Cc4S5gf31+cI8pkw+Sehgu/InqBOtfJBEgX9eu+5HN/Zctjik9Q87Tb1oK+ZCZuqv+V9vg+TEU6i6gmm/Bhp9/3SZVOcPaUCN/5T35kWro85A1UGzwv8ejLhZT4e8xodxxtbRgwrdZx8cMm9lf4whMfU1P4ESjfmIPPiU/LAYNgPU4zOrV+eRIviV3IDb9HKg5rX9IdXxziUXlzUO8CaGP3MZZ5/00BcFTuvtA4oeuNCvNZG7F/AAKI8s4q81Fb4A8sKv1h9w4MujcMULuuiDvHmIdd8+ZoHGFd8vVMeBKisoxRQOeQKQMoyVxRM6CaJCtehgZLkSNg2lqK6gyqB2Gaa8CLzwIEzLw791G5a1Jz+9X0Vr2ss/O6AF6GMt4tw2EloHUZKiylBudgWvaFu2b2mPPLGn/eEff6199Xee04LDW+GSSHz8LKU2g/R71AnBNKcMOkzlrOAhFOpNLfzkAcsOPZVrCru8yvyv005ZDAsZSsf0H6C+Jkb98NUYQAgOULyBKqMeSN3YFoAuhjfgdqjxmAL5GCv9GMtGSBpRcVC4qMkvGWcBq/opr9AcdQNM5aN81Ae0oZEJBcaNxbwxD5753GfBzYYw7U/n6Tg2TTo1rrUNifDQLm0rnpURKHoF0Z+C4iEtHJwWxnp0THsDAThxDjMu83qoGGurtul79MPCQjvjuExtTG/UbUFlwZ3hIXy3Ew9i6JQc9KNCeICvepYBsDutumCr9lXuMv47JD/K2+l13jkYiN7AB1JfMTSdc97p7kSTLr5sLPXspbF72wT+RneGjhPZCzcw6FMwrSeNPkpfBnSouhk9zUH1fXAsxklqfOyPE2ugbIEYGOipSS4oxLtfzFS/Ac8RQtEWIJN1Lnk5qIS9cYaQDRagldzhkY6CJHEdMPIa+8ctdF+0Kq0WLvNFomhOw5TntLw2PRx3Yspq0+S2P7JYN0oTL2pTpK6ca3/mTzF5Nmd+O2XhGumcUJcTbce3O8KkcaRxQEgfOXKkHT161M+WE07Lea5fYsWRJl0ONfg8plK4/KBTnOyzpoNzjTzICo+S8cZ1XSB0WeGLs35NFwHIeu0qFxCcaOYFQPqKntA1jgE2zVrHs/+bNm1u69fJeVZ6rS6+NsixxoHA8eEClRjnm09Q4nTz6cktW7Y6fqC/0EpdnoHf0nbu3tW2bhO+cLZt3e67RXyDHj4bN2wUrw3tjdcOCmdze+mLj6udHPgN4UfIc/M8YpPT+Pqlfn6Vd5Vi9gPvCdxpknmsX7sOqx39gg4uU38zt7A1pVXPPkrMASL4le4tOm6fC4quLVxVUvbcP44QBP7E9oihbTMmN7FJ14kGewr1UGWHNnU1LVn4scusPJG3fqwxtIRbxO8D99R1EZGRuQaNmgcsKyWo8xAXTGmkL8lXXyo9QnAqIDP2CU7ajnUF03TBlD4wyyMw7gXU8xfd9D2kj209MoNNY6NAXRRw0aeWAw36TTk2RVnJX19cog47LL+D+UM9rcGnDBsljV5dp/UJ55r3Lbib5HrxgTZjmfcwbguHz3LiW3I4PTsX0R+0uPAgj62TB5xXOfzq8AD+1NMfAuXwQ/bCBYgJdXHguSR6ADQIwIp/+c/+8Z+SKAcIYlUJVLrKiQkIQVx10zQwrY/pl5HcC3BIVQQrBRhsvQHKp7JhJEXTpzVa/HlmcO26PPOUL9/w0sb6dvHCYnv66Wfa4cPH2pq1K7UQZQG5W5N+2UrVnfLLvs+/8KQGc5kWyq3t2CcntTiubJu2aGPRYK+CNsYFX/OWDPzzZL9Xd9M+k3bf1Ce3Up6rfvDOXTjftmvBRe7CixYmNMDvfJAZOsh95JMraresPbh/g+qlPz+DKLpaCjCwixcutge0YBfttJecWo3G/AhjnjpjJufy9JGAcbFhsgnUmDEpgSJR+hjaOh2dA71akPoabzYyNjk2GtoWnXo5rfJToGwqO2C5xE9acT2TlhMyJguTH52U7DzzLISkexxeTnbaoet6+kGZEbiIvOvvO/MT/iwq4I9tumxFTBDajFPSA74dMxUS01QZJv9Vyb1129Y+jpGZmCZDWzcMJB9QrXhN9RZ8FijmDIsJm3vaFG1aQdESdvyM/VCPHLbD8MoFXKUj982bt6TrjcYlZHHu0DdX06StxneUMTx6ahIiA44a9ZE7603pIzIDaRM6iYumWbK/qw1yB5fyu3auyiHCPqYyjc53gLqiCUzTgGVSDB4Bu4ZuNqqinbqxZemVOCVTui4iSxmydz3iRPJSIhvZrBzhQfAawr85OS2H6iKE/oguReCxmaAT5jp5b9AE/gnJsksv5kDTXlYOB0F/5JSzQY3t/YhNp80FV5wyTrxyosZtdeIlrWPTGLtCj2yAdXqOM7ywgGMsR1n5S1cumzZ4hPreOulrsp0b1xdsQ+ShOaXFSTzgL8dIbvrMWHBCh/1yMsimCjCG2KBPp3vYsIFnxuVYr1vfnx9f53EhdrnWHvLVDr2uUxnO8rbt21xfp5E44qG5oa2T47tuLc7KGtFdq/bFc4Pq40hjW2W70CjnhhcmKec5Ysafi6UN6+UAyfHGgVnTHSROLmlHIF/OAw4NgXdMqs6fQVWcU/Zal/j1+RuWHb5yedrbb37YPjp0qv3hH32lPbCLPVSOG19bAl/2Uut6BQpDC9shR9qotqman8gw0w4EbFxpr+tqPO5JwuEfJmbaqh7wCgf6t2wr7D3UpTk0EycUPVimbUHwAkkyx5OuC2UuKrGL+X3CB6Lg9T543kwgeLG5qg9Oyguw2evai3y3ZLLvp31oAxUD87yAmTLzgkayNQ6s7d5Hoc/6MUD4THlN+c2nZ/HoH45uaNQ6Qswz+Dymwx0d+B89esTlcZC1NitAyYcBWl+wEU730Qng8RaAg9wFpKu/8CSNfZMe2lg28pGV8aOu6llvWNO4AKj5Cx3aIAfpuritOuZn4XJ4wxqHLJTRJ2iCV30smwfAY45RX7glS9H22KisdAjOWN47FHWkUbdArKj2lZR3AJ98hSlUfrYuGyb54dZ/n9AIVUEICpRSl8C89NzsCq+OK8F/g/kIiZgrsixGMiCRAB8HfuPG5e3xJ3a0555/pL368nvt40OXGnsRBlPhxsINLficFEmRcoxWr0a5m9qVi1dV39rS8js28hg6alJhl8196wqewnxZpUXBaW63A2UABchdfQUPLPQGehy50OB5diaB+4Ca5TSGpNqCJ/4Yq+XQPx/86Z/HkEwH9cohbVSA0oUjdYSXLir8chP01Y5TQHB4Nr1kJRTJyCDVYHjixwM3xJnYE75KswjzSANKJa156w2EyQUPXU9LxQl5wYr29Amdwyj5Ctk4CrKQACwIWcDyHDan6dRnjBgrsaME2+ky2i47eBwUfLLZ85qCEps36yMbk2teTwT64HKHTrvrBCrgg2Onn6yC61yJjOiF/iYPRJekCaE50OjBp/gE9Es9+naaOONBf6cL0ghKC7V0Ma0jnfwUn/FnrLWIaf4w5rx4uUxOA3ZRL2FSbnFFt/TDWsNiE/mySGVcuv5VTXmNB3ic9ixRhg604BKKPlju56CHqZzUKRTpGDziKAhfUItu8cwjZMn78RCVpXyUmQBUDFR6+uIrZei82sAXNKM6YPOhWTzm0+DZ/jVBSxag6tHBLSnWp99uBz54Yxv6WHp2LCS/KKfAZrJ4c7HdkgNO4HEWUfFLf4QbqluQk3xNa+ZVTqDleF9duNkuX77Z3nrjcDt3hhNzfsU0j4hwsn2in4Jf4MeQzvPYybl2+dJVhXxOEZzTZ8+0k6dP+UKGk/ILFy/ZScch49S8TtDrE4wlO4CDbGd486a2XjGfXqzPLtaPKfFsOI+Y7Nq9q23fuaPt3bdXYbfyvACax07y66q77QASdmzb3rb5B5nyjfaNGzc5njrpbMJsqmPgnYl6jCCng1XHXGPzJSZAA0djlR0Dnssd67Ct2sAJpPlc5Irehr2OsoTxefXlmnMO4MnBXya6y1SnStMkoDfaF0/Ww9Aohz48K3itsNMug/UE7rQcs76RVjtVrVi2ynsT69bZM9faG7/6sD3z7CPtoUcfADt2LpC1+m+BbVsQHn2e9/QUCq9gzPdJ7VhBa8qdZZJDgRWJ+O5ycaWMeg4O/egs84Y5kHd/0CO2BUx5TeVJOT0IH7p1r6yZx6GfEtYp5ifPeE9haNp50G6eN0AZv047rSvcCkA549WOOIE1caRVUHhTmClTkixNWDIZd2IukstPDN1qwxpX6854x3YeqqzqIxO6p01krHW5LpCGNrJLPv/J+gMeY4ctLuci1afyfCWIH8nChuNUIwv+BTSYA6x3XPj7wEF1XCD7Iln4fCKWev+eklji2ONPMTdzUZ3DZjrKRUntJdN5M8xJBfjzy+RcSLMWcBFIObKUA085QBq5OKBABtRCX7hLVuuKeQtqHUSukc948YJfDC5tfECkOtosxxAZs6khqMidnQL1OL58hQaoAQBqgOeBNhUqryHOPzUvGiwIToMGrgbRZcihIvC9aHQYec9OklLCUK2NH8NZsXJZ27p9jTbES+3xT21tDz+yu/34h79uJ48tqC0v3/Ls9u128ewC3kO7dJHHQ1pbuXqZb9NyOxgnauUqrtbpf8lKnDQyksYAcTbIZ2FE8rSJbSAccispPBJLGlwGjIEay9O2JpEK3G4efLtfBolhGG2Cg57ijCa2HEqDF5pdFpEwX9LiScCpGh1FdIueaRO6AG+VL8gBiNOpMmgLzw5yp+8YGZSmP+QT+rhByvJNAkWqq4kADLqwmUUuABK2INW7r9ZX1Wk8zMdZ0664aEeOxHBGR/S16KdN+mF5O0TOqpvgawyh7XYpMkSOtJ+Q0dAxJiVHhXEukc8pKVf+ks6LehzBqsdowamyeQjNkX/pYQpLskEgeFmsU5CYpvejz5ybL5/yyXyUpiY8qedlPgJOpaRvt1Ud3izgIz6kKCv7o5w07ezQdP1THrzIA27p1dDrpzDLJzyqfS2soUX5mA5P+j6GqnN1b5dHWEKT8fH65BPwAP3nXZ+b0hGf2QQ3F3l5vI4NgcDY1GZAII9zziY2fXSFNEC+nGYCj5BcunTRMafkVUYaR5vHTfiCyseffOL17uTJU/0TiefihCtwyIAs3D27fJlwJc+hX+YXTq/Iob8sp3+x/dn/+ov22suf+JEU1rPa3NiwOO3eskVOtE+r17XNW+RIb1zn96zQN6fg9cunON58jWXHzjwHTuAFT8K+ffvspNcjKBXj/PMuAd/q9sa/Zr03S9bWCmx88MopnOYpDvRyOb0EOb6pS1z24X5onroefNXVgUSte6w9fMudwBqUNWnSvusBqPIKQHgkjX3FxhS073h97WVZ5ygb6d4PhOW92l8O6+2cRl7lMVNsjPUkNj3aMPSrvOqy/kamxJTyh3VT4DmgiCIV8IglaZlr++53X207du9vX/2tF3y4o1lAi06bkHTxyiPAQuz0HXDcPetVp/TS7ZudDvKqSIF6II8UK6+5VXSLtvXtgM71R0BdPUMPgENZjc18PECnWVD1lNY6AlBM3RDrn21RF4kadJlPbzfQSzzmA1lHep+kXPsZppvAmNeBLgE7nbYZ2vZ/AHi/Ccq+CKY5sekKVQdAm3WKuMqAaT0yFFiWSSj5ZttGjooJKc8Y1V5LWMKP0txlLay6Oh0fnePMa8q4ACNwSAID9mjwaE8gXY9TwrccdPgQgFqf2fehj2NfFwXg0if4hXcuBijjLgblQNEm5qCAGBzmJ+24SGC9wmaqn+CDUzxoUzyKLkAd+ODRhjkBb/rn+Y8iQBoMYrC5EIFY/gl6HTi0c3rCjLL5AIBDesB1XZKmT5jki5HL4TyhVTDQMoQ+/SglAcqaDwvCI4/vaOs36upu9e32uS8+7q9w/Mc/f7WdPMqnn9ZqA9OA3OWHPDa19977uN1aWtFOnbjQThw7o81mu6iNV+vlVA7y9ZA+w3fsX+mM2PUkacdi3AO4OZ2mFlo4sXEGiEfnNnzcP9OA53K1vdvWrOV7r8Efg4pUtnoVhkFbKJtCr1NZxeKBqSfbeVAOturYAPN8dacjQyOwsUNrDKKN/MJDT5NltfMMXtFxWn+8/ipM7aB4RBbQGOP0Le2pz4QmP8WjjrwvSBQA51XnDVx0geAWbS2WA21wK1jEIT3WM9bleEeuelFXzBxSE5thMRnou3q8QJnKMY1rM2NyY9szmxbzdsBDntLNbH2lK1TZtK70AVAWSJmqPT7u/6D/gpEvdJTo5SMUz+JPcC/AVbCWFBcd+jIdn/BWrDxD6dN0yYJDBkDPi3UPXJiajxoWP7+z0/GIRXGowz6qLu2zYM6XQXfMs6BycpRPFXIKdV0xzvy16zccrlxbaFdxxq8vNH5YCMccx51DlwWleVQFRxoHm0cAzyr4BFzOOKfdPhFXPHXECT5Nl4N++fIlO/0455yyk8a2S34H7gIoL/VZp7U+Vpr5iyOyWY759ge229H2qTcvYe7gGfA41vUYC058Oem0qU8obtywq33w9tl2/fLK9oUvvNAeenh/cDbL6e+PuqznWfMNG7RBrvF6xSk5MmDbbEjIjjyx82yWxLy4CQ5yl+zUVf3904lZ63DQpQalWCtYF7I2EKge0oJpGqh8/ZBiBfRpirZBlfGvr4+sk8YBpQO2hA0XuF+mU2WKlYazebB+6R8XcgXkZalGBZe2oZtAhZoKMTQhjUO4Er0wl8GDAmuWwu07ciLuypGRQ511BhqhA/i01aowQ4fwiYxIJPaek6HLF22yT65Zs0pjerf96PvvSfdr25e/+myTbyS4KfFKv6HnuY2w4j290zblC8CSFGq+uZQLZPdV5Va96RXuLI+iUXSt4yFkLEyoA3OJ+VM4QO0jwMCn/wPq+W//i0CTfgCRj8d+uThj7IRottwZDF5wi36B2wnXdqMqy6Syodw8w5v0Ktnl1OaIK+hP2PLnPmA6k7q06xlB1ROYl9TDy/0RcHei0mrd2ydMZQKKT9VNYb5NpZnXAG1ZK1ibcLp9mt7XgVr/WFdY/3B2WSc5QAFoB51aV2hTwBpU6xB1xZ80Me2m/aAHfkeFT6GKDvzgO3XSi1b1ARxO5YGShbY3JR9tmbfg0YbgtayX8eu+9AdaJTc8iu4gV28LTniMeuGOBuvAiv/xn/73fyq0vtykURy9ESgDpgIxsEo4PWWovw6FV/Wuc/0E+kJFeeqd8T/HHZ8OFA/SVU5RBeSh8zjSa9ett8IKcJo4PaWIZ+ZXrrzbHnv8kXbgg6Pt0MGT7eFH9rcjH59oi9fv+Lu/x46fEo1N7c1fHWzrV69tX/vac6KyoKvFRRsa/LniGyGyyyRg4ClsGSXY0PdeRvAV/93ohbAkR4IfJOFLCLV5DDAsuDjV88CALm9Hj16VAd5te/euMx6ATlj4cAD4tTg2YxuLdAF5OFiWgSqFk7ESZMEbjQx+QInHIokhbtm62W3q/QSZuHlb8o5bULRrPGGPY8k/Z9kQ1JJncMHF6TDt3i4QGVPUeXZdFt2hrKcLKGNTxampyR8as7JNaRWEZs+oTZx5xityoy8mbxaiGgfhuJ6Jrw3FpdKt89KQqo1i2sV35JXNK3MPXSN34QGOkzSQN10BMZO98Md8xpY0c4bTYPiha3BqEcm3uTllywLjoPqiNfLKST9zjy9/UFb1OL2koY384LkNbeVEc5LnMl8Ahw8XGXa27ag0P+azeFMOuHBwtCM773JcNi0WNxZb5K4Tcn/5QDHjQRnPlNcGAK6/piInvRxof2v8ylXjQ5dyTpCgz+3lS5eu2Gnn+898Q/qm5izOOY+vcIp06dLldkO0+eFB6N5Y5Pn0LPDIi3NQg08f2aiwP06MmF+sV/QDnuulK37Yxvl1a7UWrfOz52ucXtvWbVjv27g8e8tJNy9PrlM5TjV9i7Mdh52NjPZ5HGV8RKV4+Qsqin3bW/JQHrk4BU8gjYzoDL58NnGF5KYOu1lautveeu1oO3X8cnvkkV3txS/vl9OujZp1V/U52c5GRCiHa2rzPBrEhQf8XY+yejuAPNlqRwCKJuAyBa0O5FyGnWCDzEe+lJYL6EyY0MidbefdZna9lnRJq51TfX0tGtjCddkKeqEZIeKoXsYbmj0vgGaCM46T5n/nQWo5j2PJnm7e0PrKO1ZGEFTvmHfCxkn3uuvCjjNELqeF9wK14fFW1lvmyPlzF/wOgV889Jiw1tMGfF8xDXQ1W5PnjwFnRHOdGuayRMkv8eIc8XnFpfb6y2faR4fOti9//dn20CMb5PTyXfo7WjHZiLvs5lU6T1zjWRB9WTDnubBnzq734x39wxwDoJegTkcqNLqeej5xYWFz4GZNY/7XoxKzULKqreSMPjrRCdRhWeGqi+5n0uwTi14TNq7fUKqgJvLpT6im7Sh756PINtuzAKRrXml4PSasZXUaPdNPaJHs7S2WAjRn+HS5wDZdIUIH+wFAu6G5VT+2Ve3cz06CohrfafhPA/XISXv4JgawYx7LYZ3LWrKsHTx4SBXxTQGc8UCcdULJx9rLekm+xoNyaJWctQYiRznx1JVdFq0qI00Zdsj+UvsGc6xosw4jh/c3taOu5Cv6BANzVXsv7eq3FUhnHOf1SJ/oe+wNPOjVGg8f8uCSpx4gb5r/kguAgVhgmp+WA0Mdsk5wRrwy/MQJKu0LGM3czY7vBZYqCWMa/De9UdAC0oOSXE4+HQHywtgt3wJOGYuWaHnBwZHhO9nQ5vGeJTn+D7V33jrUjh4+365fW67NdmX71u98UZvXrfbqq6+3tVLi7//BS23LFjlCS3mpaY0XnFln3HLpn09zex4m6lEQJkCdl6g+idQBT1S+ncwzq9Cu/tBXKAMs8tAvHTiw0N5a1o4fu9rWrV3Zdu2KbOgOEQAMEgdm06atosHESAVUs4XIWet0aTTQJvCvpyNG9F1OKZsTP7CycQMvH0ev4Zu2vdE9AD34DX3hNncfb2hzOoUzVg7MDGgDASID9NmI4nDWRALYzNicwiM8CeBwAcBJZHQVfTAxC+q0uGhV20pXHW1w7uzgSR4WC2jjfFU9gUlYMUCa02Mu/Ji85aTWoxxxTnlxMQ4qj6DhTPJFEvrMYxuEvPCIU5q2OCJ8dxsa5JEl7ePklgxsztDjJIFycHHOqQOXCwLacqp840a+NgIO/at6ysGHV+S45tPpS6qDD/2xXYsO+gK3ytxXbYAL1xeUxoaW3Fec52uiRf9vISvOm/Bzug3/yE9AlusLudULmOZCHH3SjAcXGMhlUJ7Td89dtWGMOSWuhRIZeYyODZOXIMlTV89cYovYDD+0VT/6wgU7L9nZwVY560/h+dRcjjr2C50K8EcHdWoFHXAKjzwXBThlTiukbHTOoZFNiLUi+dooGAM76Z0XZa4nxNSHMh9iKE1+KHPsk5JhTaYcwOboG4/O8PhL3X3k5c5zJ3mefKl9/dvPah1lY6S9yPTxyV/IQlOBdcjrRTZl7mpw94FHaMTROOXYgaM/oBtKngLqjTNArVOZt1zQIQtjM8XLCTdtJR3rCWwgrRjerCBGN55biJ4i0L26cIHLY1d324aN/aK/47O6jg41GCqjvAfK7gnQV0toIPdNra/Izl2UjE3wcsEi+qJduqAf07TlgKv0oJmgNX5ZO3uKz4MutY8On2gnjp9X7fK2bSvvSOiCzrpGStbV6nv0iiyMCY+lalp4/WAtunZtsZ04eb6dOHGxnTp5pV25eltzmlPXu+3C2WXttV8daC++9Fx75oX9ko25F/nhkxBZLa/5pj/JT+ucsxwAEesX8wc7HzAqIRhoVOi6KRrM78KhCN0bFIFTewTz7DeBW4ScAN0pA62Bbu0/7BHpX9Vx9w8bYx2gLIE2qhxoEEIDIC75QSY10u16C6rLWWeQP32g/6E5zivGlJKpnpM3ruuqJGXhjhzIijN+y44p4zAF/AHHouuWxBMe/2mgz9PxmrbVvOj7iHOqP/DhAfOgn8hS38/nty6mcrDOYF+0Cd048ITSI0CaAErJzV3Laltl0APge1d7Ff4QOAAx63XRZ78Cf6SdR5TwHYDVqxkjaMMzgX0AITi5x9bRZOROv9FRjS959sUAPtFt8wRKbkLJhwzux4mDb6h87FQBacoL2DD9ggTGJLTUhBgwT4MYJmI1lIMzxSON8wk98gVD2sqJsU2BpZfOs2a7sQBaOCk4KJu2brGcpqO2XgTv5t0AtUyM8S4tb2fOLLV/8//623ZrYU370teebJ//+n6/M8B7QSuXS/m+ZYljdNlycLrGYlJ98QBrgOhH+hv5qw9lJIPixZ9ueUElrzY4VDyXu3fv3uEqz7RVzyZCmjL5ySOIBictV68tay//4mjbs3tTe/pZvv4Rh4A2OCQsZGzcDz440oZMSEVe96XLTBcwHPSFU0jwBqQNf/ny/IZCOd9Xr16xvtm44clt8mxOQnLIWJGinwTw4EOMbuyIMZbqbWTOJOERCDZs69ty0Va0uz4iOydNeSueCyrTUx3fnU5fpUEFnGxOK8XSziHPPvPMcOlpGnOqVfysJ5UxsYo2/SON04r+84wxC0/wGMu6uIAXckAr9EVP8uDcoSb45FT8jp9dBmgXQCZOFqKvGgvkhh4ygOvbjqqvPhDA5xazf1gOSkUTx4OHAeTg5XOicTJwkpEdxxFc2qNrRQqMX9oxpuUYwB8oflzEQVdZjzmNmRNclGBPnO6ii1FGJMMu/Nd9WqX20MLOyfuOCUKIN1aLvkVYfJhrd33qziLJKabxFFRren6sQTQod1WpVTDKEJtHdugSKOeE8fjJkx7H2J8aayyILTf0OEzodHg/4/jx0+3wRwfbiy881zZvyZ28mid+1M/8+UjBLZ92c0euHNLSeeghM7jCzkKhsaRfXdbOk/lKtV9kV0wZY3jk44811x8cLgCKHm09Mr198TQf5acgS9ffshnizIcPP4T2LjmMcnZVjvPPC78XzvIC76X2jW++2PY9hDPJr2Smvbg5jh2pD1xcCLBtgD7c0oXZgQMH/Hx/nZRFNtqm/XLk7rZXUPpwPPSFv5GZviP38eMn1N8Vbc8e1sAui8cTLLAz5tCZ0qctUHz8flTEEXCKftvznUe0Hn/8Ma8B+bAA9KGn/WOQqxpSF5pTXuYhZdTvO2DfOInHj51ojz72iMYzd4rcjnHstl0wpWdWooO+JAZaa6dP3ZBDfqht3LCpnTxxThfWC+255x9rn35qe9uwHluhJXqUbaCRLm/Rdf9VhEpYc9lrsxbKuVHZ1YXl7fRZ7WOXrrejn5xt509nbu59cF/71NMPtkceWtu2bAq9fINTdJff1n7Vv5SiuQ5QXf0AMgbIECdNUlhP53Whi1PEHGXfKSCZeReY9qMgfYndQDuFWbv8foHmEZ9zZV9jTXT1QCexSjxGsbTop3hUjLxjWu2wH2XBvXjuvNdQ3nNhXDNXoak1T/oZZLNMtEmfih64CTnIQAZbchePdYZ9rg4kij4ADcgQik6B6ZOdlLmt/wncAfrLWnKnXbhw3jy4kCkAs4uJZmwn8IB28XMais6HHcFtqrFgBp+0dHrl8kUfCtGcu8Q//OEPfeqPHeQz8JGZsWQd5IJBM8frCmsb4wLuSukNPYFb7QDyddhim+v8y86wa3wr6rAV6ALgQNPya/+kvvzQ4kNZtSNfB5zgmZZshJgPLxR+4ZFmzS2diLB4r7RfkLruoyCnxga56k5z/IzaT9mzItuKf/HP//GfQshXSta7OptEmHTgRQmx9fOY4Aeoj3J6456uOPVFh7LZeifGdAfytMlmjqHwd7aNC1WaTTn4XBVyYsjtaYAyK0ZGUjKQ56fHAaIVcuCWrq9ux4+eaZu2rG37H90psmxgXE1p0GQynNTi6OIUoVQcGwaJAF2uODldxOFjoOGBwn0qqYUSuVg0OfXl6xmcdOYZ4nzqDucfXIyOtpQTlhQwNPhwq5kLMBtH1YvGjcWmTeKKFsMVWrB4FCL1xR/nDtl53ta/cKey1NXpsoLS9IEXejmJxbHiB2UuXeSHZy5Ljtty9hf8+AP4TPwb2kCoY5FB5noGmZ9d59SKAG/6xt0N9EC+LkjARw7K0B364fQYGpxi87IkBorRlk5w7GnD4x3QpU05onnWuX8GTJDxxq5ZXLEPJnacLdowoaBPoAwbQkeMb5Wv7lfw4PqxDG04LHa18fBdbH6JssoIyM+izgkwmwcOJE47Lz8SeA6ak+H1G9VOad45wRmEXj22kTihHttALsYTWvBBJoI/Ryg5+WEc7KdOjvlKSOWpo/34OEc5E9ENdNErd6Cq7148rDtC4Wfxow59FR4haS124GqNoAylM27o2xv1DM2MB04Tn7Alzqcrs74Ep54FV9ohizy82YjRNbT5hU8u2qEHmDY03bZk7+uM/yvvAH7VRS7SWM4VXdzSdv36jaKT/ro9LY0HJ7W+s7J9dPBE++D9D9qLn32+bdu+UzoXTxwpli/JBK+6cEVe7J8xLic9dMtms57iZ7jULKER/uAED0xLg5qVTtuLly/ZvlgDIQv90KQFAGHlXUxa8RCgojVT5eB7LEyboDl+4ZpsMo8mcRp85ONz7bVXD2qerGtf/PKnuvOvC1PeV6IDahW9jTKbj2DIK+aiG50wn2KfpZMB2VH1odqGdoLzvSydAy+b97mz572GbNmqC0U5V26t8tBhvQg9+BbtQT5B0Q+HQFWzrrGW8QWhsjWAJvAfZJqD+5VB0uFu6nAGWYM5gMnzxRlT20ZvjpzQmqfHeKnLsrc7Wn9Xykn6ddu8bWfb/9BD7YLk3f/wg/5dm00bOcQo+xYPxbStrk7pFg7z0e9v6KLEByAr17WrlznI0Xq3cbvshEOFxbZ33z4/rvb+ux+1X795UOvzcs2PLZ6bunQQRc1v7sy709Jbv7tbUGMAXycdZ/yyD931elkOZuZ/2gDTuXU/sH0XzNkM+xJ2zlpbME/LeY1VlUY/CQB05sv4Swt8Asosf7cZ8JGfevDIgtMt1lB0Qgn6WYuy7cEntLB3+sAaQz+qXXgA6Cx9nYGeD/+xzgcauoixLPrPOoZvgu2jI/jAo0LBmAoUTeNZhmKZdbWg8EZ855SXb6X9ij0LnxV/iLuH7HGgsI9RRv9LFmStvZy7wuxh4Z1HcFzefUTw2VeJoUEAn70JnKmNFU6lXdPlZS9kDS4bBI9xID/2KfKRR26Dqqxb4YNLKBnBYz67nfPhR6CMvbbkRRb4oRf0AQ50wGMdcX/EZ9mJw29Gmil0gjRCIDYEHCxgKkxB8h4htwNKsCywAfCmQD0Cu40CA5p24MaJB4rXlDYbH23Hk6S7ckgvaQO87M0VXIwEZaIAYhwyTnq4AKCZX7Jt69pbvzzfPj5wvl2/ea299KUn26efeUDKvCyEm7oik/ziw/P/OG/+wZoO8HDfRYsJAI+CyJZn/cDhuTP6qPEzXl4AdpEXA/BxGmf7qAsv8QV/BS+XdroAMZ9ku7G4tv3qlye0ea5on3luq9tjJDjDpW8c5m1btwzOE22hyS0yPhWXTXeFL3T4mXc+R+e7GqKDvjzmvuVfkzTjxh0AYhxYcHLahZQZ+wpi7Bgc5wXVz4p7t6IQAaek5eyCQ7Gso9PMlWwnpfTswlE0XW888oT0mx/d4TN/tTCWTDOT239pXrRGugN401Lf9I/FgQnIV1QeeeQR41boyA7oy+WcglGiCFuepT3KnEU6zzGfOXO27d//oPVYQDPqoR0aoUN6XteB6Ap9p/6OXygFuANl2XDg+rzNFzk6dKcOsNym23n4DoFs2zLHdonzbPyN4aSr5JqKRJo+5IX4zJsRgog+0BOxq+U4nDl9Ro7AjfawnJnopHA1N+Rk6JpgoFV8w3s+nXGqPIcdfIqSLy88sD2OHXUBEZUezEkqOnrwcvvh3/y8/e4ffqnt3b/FddgR6BkXzbdOG8BGPvroI+ua+V5zdJQnI5SeqBz96v88Hv/yWEPXSbdtaPOVHOaN9S2MhGqHnkMv+QkvKgTYaOkkedatO+2D947Igdwl2hva8aNX219/92dt/4O72jd/60U5k8xv0WZOoBiNT5yT9J1Q9HL+krWEk1HWp8OHD8u2HxLtdaIz9pWLB35fAKj2wHwa3J7RmhUN0jsOEj46/InX330PYoNa64RDc+8Fsm+mPdZVNAdagpkyrZFExY/TOA4imPPPPPOM7WSUK/MW2vBjfxpgmp6ALEd4xS/vnhw/dkr2vb+tXpMTSeuWTQS9dFbzcpd8bNk3tcb/7KeH21tvnWh/+Ed/0BauX2wXz59uTz316Xbu/Mm2fcvdtnVL/02K/onPZcuRXXT0j78GF5DOmGUd5b25Fe3E8cvS8Rk5nMs03xe0jzD/uHhe17Zs26S1dqd0s9a6WrFioT3y6Nb23HP71B/2KMYWOzET/gxAH1JOf5To/SJw14WYl9V9Mks1I46cAubgVC+Eyse+wYmd0ZK1h8/jqmeuZx5xIMLeVu0KxrsASC5Qdkp/yneE8ApvXahfvGinj0/SztM3QYUpnRnaJDtPIPWx+cozPqzr3Hmdns7P8hrnlUs7TajaZiVr4dtfcGCd4QCQR0DzSCh7ad2pnwH0hGyi2EUVVALcjCdQMZD+pG6UARrR3YIubDgwoBSZXnnlFbe7w2Gp1lf2SuaKHeC+dvvCH39G+NCrAynag8tY0CdsgrVzST4jOsCZ5g4/5azdhOl+QDl8WGfgDW3qKedgDiHREXkuLKod9AH400fqAV7eph2PxyKXZRdN0yPf7Qh56x0zysEZx4iLmfE9AOpCI/sreoM/fueK/+l/+L/3dwC6IZAQVIy4pKeCFF5ud6ZtMI1NxjCWj/R+E0AXhVfzQu/6MpTyBuiLJcD9ictaYBg8BpcrazbYnNRyArtFA7DKP3rCC3UsTv505p3V7a3XD7VHH9kvI17fDnzwcXv8sUfbAw9s0gXDhrZJ7Tdt5Bn3Znqbu1PKpMpJ7Tq/F+ATWcXkV/OFC6XB2yT8DZoclJMHj5Nd2vJcWT1bhtEwiUxPOAwehlAv/VVb+lOBH3a5fWdNO3aUHy1Z1x59bLvp8nIg/aWP6B0D4Ydi6DdXhNCG77oN48k1JzroZ+3a1d5s1qxR2Rq+N8vLgmnDVTRy5pGXFTYgYJM/4yfDVRmbNzyph28mg8o1kUhXKIMmZOxV1ssBJjH9LQPmBKJoG98LPHHaEKqOODKEVhwRQhZgFt+6aHFbaIuO2/WNI07CSG/KwzSVZmkrugQmFbS50IS28YxfcyNgCr1IFIzjQDnF3a6zqJPPCQHPxm/bxsvccXZDm9iR/mt5qDb+G3BfehqYOrxcuHChjOzoBAjdijPvHXradd60ow8XdRymKOu+scTn6jW+fMOjS/1F8R4C0zhy+1Y5eTlxPGOu4XLMwpcFjI1pqd1c5MX5q+3KZS4upBM5/AB98um7aUIr9Ion21utZVWW9KhrbOTsubO2c+aN620XpqQ/2ogk58VzN9r3vvu37bMvPtOefOpBbzIhycZKGkVYa867xvbHc/obbdu56AxtHnNBechvBw+Relnu0CpdOMpnXEWfql59RhfO/AgVczd9Ap+/SKE0sWVyjenN5DvU2LqxavA5r12909aK7pXLN9uf/9mPtS5ubv/Z3/la27B+SXMfO9MckkNHC8YzfZuF6NpSWNfQZ1M6f/6C1iutURyUUFZ2ACgqSmlfbZMHcLCtdRVTl2ocb60lNzgtXN7WrV8rxPSVI9Nc6CJLbCKKHHkU7YqV0H90mjkP8nU56WzwD2x/QDYYGwKm7bnQ6A1ghoBDfQUXi96gd4VbsnHmvJ1c3wGABhMi5GwTveUUav0Abmng3njjA9nxrnbpwnmtI5faiy8+KV2vskO+di160UUX65/owdunvZ3kKCN9C13m6PnzF9uN63FgH3n8kfbMs0+1B/c92t5750B76fPPtm9+8wuyQTlHCqdOnmpHj37ku6gbNmxu585e0Ry43PY+iHNdupjvQ/L0s2QhAy51rIfMJfY7+w0cqKicMvehr9WxhVHfwHweUFFCd4rZ22ofLlpjmxJIoKSp6I9qbWfBGWm7hrmBXrseWRM5cKsfSKTMdqJ4us8UnXJ+7wfFb74au6SOPkzbUhYdQDf6WdL6X4H9ANsgcBcBOugDPPY1/Kb4EPnoCHs//kLkHnmUnrJXoINRVsK8TAXTNFCyFj0OI/jgAoDP8eGHH1pmqvnBL9rTD3wL1lguVPy7CQrlcxRv7AiHGbCfojnsC8pen/6xD+VuAAsKjyExD1ev5I5n/ALkgA608eEQmPGsU3lsCbCcAvAA9AoOYP2hG/1HbnSNnCUrdLj4Cv9l1gFl4M7rMjob9QhtgAMP+oM9ef9JQwYnyPOEAMogkAEObuowVhbRLBjTtgUj7r1A+ZSuoZMIrdlOALPyjTKiCOpqgFEehrl6Vf+ahp3YvHDHLyiu4Ram6uRLCG9Ze+jRze3bv/tMe/yJPe0XP3293bxxq61ayeQJvQrIOuVRz1gRs4BWfwg42/6RFdIYlnBwKsqBph3yIzehyipGbj4r6bjnpzhFH2PnhcTkCz946IUTNvBLLniyUEWuaTlxHHRwUk69guvCt+qQGfVDy/L0uqJZePUc7EgzddXvApU62AZU7h8ZU1LS+i8bNO2QM/G9oWgTgOrnkFdck549h+BHRcCjfQ/ztAgWK0R6Wexx2g/KK57nm5iy2kxTVrFpVjz0MTHjiA2FJvqO7RjEW6XZCAVpp1hskJrJLgKuo6QAPOghO/QJQ1v+pLcDHrH72cfBdeJsoFh1I3WWyJSxYE2dkgIWozHAn1u3tzUnV8ixWtHOn73TPjl8o33wzsX29utn269ePt5+8N2327/7N68o/LL96HsH2msvH2oXzl3WON6WJJzmcnIjfk207vJZQnhnbXA/EMPORl9bLBY6mt6947nOsb+hgS26sRdhHnH427/5ZduzZ1979rMPy6/UBkmP/RhDb+O/4Q8Qx+Gp9arqcJq7ruGnADhGRMsBbihCfwoZi9D1y5yMo3G6LKYDoazjgGmZ3piu8tADKg6IbFu4trr96Ptvex39oz/+qjY7TsRip/CznKYaWlMY86E7VnNI0Z0U/sPn+q129NiptnQb++SxS8rTYEqXtHNd5uINUJf+rpTTsLadPLnQDh4+306fvi66Whs15L645LdgxKeerx37D9luA+YPfujW+HFIs3IFsscuKJ+F6mvkcj/IOy06hJ4uvqBmvoQ3DsKUp+23izjKGtlxzikJD+0py1e3rbr4PvLJ4fbJJx+3Fz/7nMaMtQN7Z4FYp/1jZbu1xJ2v3IEYLqZEaUn0uPijWzheuWu+rG3ctKk99PC+tn6jHOSVmmfLrref/OwH7fGndrWvffvptnX37fbgE+vbt3//pfYP/tFvtz/8w2+38+dOtePHD7UHdm1tHx44KZnyA5vA3TvxIe6FrDXpJ/3GtgNL2vfG/iue7L9AjUW1Lx0CNR4jbTLJA9BgjyhahTfgCpwWT14h8js5im39Ih3y8AQ/Ab3ClyoudFet5FET/AbGQbQ5UNU8qrbFj/133A+gNcoPpF9Zv0y/B+TnII2YgPOJw4ljz++C8LlhAnfb7fBfveq9kbY4sRwI8R6EPwmsmENFDi/xL+pwjsND9vviDZSM7BNVFiA/yhhITJ52VV559J9yShmL0Wepei5GgpMXn43Z6z3easu6ygErB6e0p59c2BTQD/tXald2hQzg8Vh16MRH8+OojLv2hCo3dPur9sTk65CVMgJl8dGyhxdvyqE/6ia6HPNJc+HIWsiBLH1nbCNnLjZoQ3ldwHJxYt9A8i5KP9zpyDzQ+hji46SoUPkC0tWBEcBlUQKPulnhK13tpqEGCABvCN0ggCqrdIHU7hccMXlO/vmFUQCcUn7CaCS+9etAmQxWQcl27tyZdlvK27xFxrxxsX37956SkS9rv/yFrip1YeYrdtHgbXc+IYoB5mq+B5WIk/kzkf3Lpyr31ywU14Agi09wjFoyIcPsVR5x5I5D7edpBWOfYgTG12KY9jzTvl48oae2nijBhb83BfohoB66OOVIz8HJfLxMKxmnkfaTBNDRH/EpWukvtL04aaKHOvTpd/QOOO4XP6QJkT92Ezy1l27cJ42npPbJGoarFjZeG7BxCyZ6sM1AC/1lkyz6aCP+XnApv3LlkmSX5VABX9o5Dd1iE1ziCskHaov0kq9ydMFJAyHOY7Ayt8KbMk53x1Ov8KL9gG9haQNNFhhuFRYfnuUjjtNMObpCd9hyaIJLuULnSV7UFJGnXWgk5sICpPAkQKPo26ElwLMvGpaxl2ubUZmAPDzdN2U7Xz6/u3IV+oAXY6ZS96HwwQMoY/4ubz/6weH2//iff9D+/H97WQ7/L9vLP3vXL5seeO+I2KxqD+1/rD3x+FPalHa0Fz/3Qtu2Y7uloOexRPiEHkDvLaflpQz5CelrZFdk2RWUzg8+YT3CxukRLdORHm5fv9te/clB1a1s3/jtz6h/XHjAVzgihTNghwCihqGTGqecJsUeStYuVbfFzIn7AVgBt+n9A0jSO+YaITWePaKX0yaXqS8xeHLBkhacikykUx65vMIa/8rF6+2v/+In7cbCYvvP//Pfatu2aw2Tvsoe3d78kD99LBljm71flIErXZivyvOjXHLU1W7hxp327//s5fav/9Wr7fAn19qNW7ILDd+S1qVbS5pn8khv30ZOOd0icNt2xYYsWlY6fKhlMG5LHSvbySM32rtvnG3HDl/1heVHij88cKn9+s2z7eCHush8/0p7973T7bamm51e0yWOzUCW2Har/3QF2ZEHp5idiAI0Tvfi3IMbnbC6JoCGo009QSisRZR7XOCkoAKer9fe7lN8P56iOj+OpXbolXZs/oOeWXdXrMp+KAHvyKlGom/+1ufaf/d//oP23/y3v982bk4ZH8D4+ONz7W9/9EH7//yrv23f/8GvxXKN5bl7W3vKnZXSM3cJlrWf/vSD9hd/8bKc90uirf6IB3e4eX/OdyEk16/fPNB4D+e3vv2S5sMNyb5SxaxdvPN2vR06fNinyc999on2la8+1fbs3dkO6iKA9wC8rHjuKSapRPZpRlACMS8kM3Kza4FLf8uecshDXfpd+kAltCGQJsQOwUcPQOqIY7txwHkcKm1nIetW6MyDbZAhR25VexwUGF3/6GEYuS2HdbekH/YdXxikxvj8mnouJrotiSj7bm+uOP2jnPFfks9D4JGQG3xJ7RqPi56JU3/lajt69Lgu/o44j6OI3XBAiEOMY7992/a2mXfRNm+xg0zIEwp5NMz+Ansx66H1ltjvg0refBAj8hHqgkMS0tkILSi5Z4HxGAPjUnhT/PvhoDc+O42cOLtcjDOFwCFPjByreE9uzWrrqMadR9rHeZR3Nlnv1WgoA5cDFd6b5HHoHIJy2r/SF/0wgz53cxb6V/G8WkgG6BcvnPsap4Lyh0rOCrZ3xeCWHt3W7Xss2uznfidOAaCtdaVxWKl+cHGA5nksKu8PaaiQXXYnwanRhcSi+tQb1qZkIh2mggHT+koTqK/OTvFnNrgeCipd7YklgoD2tBvbunRKVxpO3lnjwH+qYNf3NBA6VUKd0nfZwLRE3V5o6zdpIERj7dpVfp734qVz7ec/eUcT6pYX+Jta6CXNIA9g56HDwE+4PLNq52uIwasQSH+zeHNljvxFG7p86QR8YQ3l4Ax69r+kMUhg0Af/1IbFiiti+FBX+vNi2dPwKvoYBa1x1ixrxS5LTACf5hhmnU4VjaoDMkY9A20WQclCmmK6guNgGajvMZOHz4tyhU0ZIc/Mj/IQsuinLGzGugqmq7+MXfUBmTzZq1w4dngJyo8h8saZLPmQCZoAOMqad713QZ/Jw4e6ia4JQ13qK52NJXwz5p0necdZSGbL1HbgNwL5Wd0nnzGQ3uDt0vDL4pcFKZsN4zPOvYptf2pJAIpHjT//Us5f8ZA+/dK5FkfmRXf3UiccLnIHp8jteaRieXvnnQO6IN/U/t7f/0b7r/7hV9qf/B++2v7r/9M32j/8b7/VvvNHz7cXvrCzPfqpNe35l3a2zdtZCLk4FxHLk3XDj6NEkCGufvwmqH7QT+4Wul1fi/hS0G1OSRdvt1/89F2/uP57f/Tltmad+PQ5iVqmPJNOvmJ0yzjO1xfvShfMpqd0q03GCztlPlJWawT4naLadO17DlDHuFHjUgrcliAOwidWAI/T8VvL20cfnvWjV7/3n32u7dzNesUmnzV3lFOy9XTJCZhuya5q81C513IFnIhly1a369dXth//6N125hQvSXJ6tbWdPr6i/dV/eLcdP3G13ZQdLd1dIadY6/bN5bJdfq6fW+v8wiV3O+Pc1mNj2g6Fd7tt3b6x7dq13U7QKy+/3n7yt2+0v/n+6+2nin/w179s3/vLX7W/+d7r2shZd7Lm5hE09V08fTEgPbM2aab3LqJr9Kh5o8D6oJZKE2Qvmm5x/BgXtTNd8nGYuOMAbZx6axuekDVkXKEJH+WC12VbUh0XKlwUcXHEBRHoUECeJenhwsWr0kfW1w0bOXEUndvX27mzF9oPf/DLduzI+XZnSY7+Le5g5Atvllsc+WHM7/7Fq+1f/z9/0D45dKWdOLLYLl9c0mxdZa0SkA9ZPj50VrZxun3965/XvF2pnmgs0d3NNe3we2fb//I//3n78P3D7fd+/yvtS195QvX5hCdWwCqGIaTf4/42BeQqgB/6rdPTkkFqEWBTmf8Jwa8Q6DbY00NQv6drB8DHOqrdGDsyFB3iqh9pd1C+6qe0kJuvPGEHHmePG2OcOaw/fmGV/dW/aXI7h0uc6HMhRczJ/alTp4bA46ecavOBDxzL+hDF/v372iOPPOx3Gshzkl9OPg4+zmKdSHuNV0DmiisYnE4/qp7PVJddZn+fBfXMddX/gvl8jSUA3dDr4zsJS93PKxzWvemjNOQB5CsHuU7YaUsbPwren8QA7GT3OsrSNrogcPhV9AjoikCaPtM2srIWMVbgsweFJz4eccYzv0lDHprIVvJBo/wqLiquXruaT3trTBdZ6ASWR3zARQeMITFPTBQtxgibKf2Aq6WqrVubx5aqP8NsA5EwDxAmADQopQfuxacOZiPMTo5pqA5MQTX+G0g8lQ18ToP9T0XEVVd8waEs83naLzYh6rNwQ4fn/J966lO6esQQYvQbNi1vv/27X2pHj5xub772kRTIgqN68wWQe5QnhSzhgIyAZc318KNcZZKtTlBpQlyBWzKU+cRRMg/tTSO8JJaDNxIZHCTIYyi+MjVm6I/yJVh2Uuihl5cMlHkj749LhK/+iyA4fh7ZeKENTzvjKr+2cMXpcs5DJ8bmfiuQX05bxkPteTGTuw8YI3kCdEtmeKJT8x6c2+IPD/AiG4ErdDajXGwpkO51oYus6Vfshj7xd8qbKLooHlUOaha3cfxKlkDwPJkUmHyjvdGePtBfytKWAN1pGOuCV1BlWaBoB/LYx/RhFjKm1Z/Uz+eJks9zkCxktXBWeeQKjGVmajMpiEwjVJ6YJC+VW07RwBJtLh5v8NJvAIfrg3ePyT5Wtaef2at5eKtt2ry8rdt4p61YdV179FVt/lfbqtV32rYHeEcF3WgzkEOYi4nShmISoufjGIWMPGWJSsboxUmXZdHmZEeziVNXiSbt23m7o7n285+81S5dvta+/XvPtzUbZO8iIyl82mergJ3i0ldB+LFwoxM2Eh7PqzHpsgmq2Xx7qHaRXUcamoWX9OxGFp7Usyann3ZkcyaZtpLH5dSbEvTRm2eVna3r1++2X71yqh0+fLI9/+Kn2779G8WQR620Xln28DI7DKPLFv6Bad6OVk+bp3gwJy9fuSan5lrb/+BzbcfWh9q+Xfvagbc/at/9Dz+Xg3mx3bq+SVN5Y1tcWNkuXbzTDh083/76L99o//Zfv9z+9nuH25//m7fa//f//Ur7yd8ckKOvseDRHiRcqXm5fqk988K+9gd/94vt7/+j33H4R/+XP2r/3f/177cvfOn5tnzNUvvyN77QVq/dIl2s8kXG7bsaIznGN5dW6SJjRTt/jq/byAG5vUrlfAyCx4iwFWzAD6CpfKXWZIxG9nhntWiI1h0eQeKkmx9qW92uXl3Rzp5daucv3GxXr/AFNW34izzKyd3ccsbZb7jDkJPJ4YJBdXea6NzmBBnayLe8Leri9Kbqb/luycr28ZFT7W1dSN+0LKInmXln8Gc/+7D91V+92date6DtfXB3O3P2lObY+vaFL75k/hfOLWs/+pv327/9X3/kL4n9F3/yB/6W/7WFS+3Bh3aK95LtJy8rc1doof3qF++3Xbu3y8GUXdy9qbFc2a5cWmivvvJG+9sf/qQ9+elH2//xv/nj9tnPPSL5r2sa5KCkbDSON9SwT3RJUIK1XWuqMAbbGW0W7Gk5f5Xu9Kb2FlyqkgdYLwpvSsfvomkN4FEXeI+8QsfyWN6UVyAPsPcRpnUEympuEuOw8oEQHHnWXxxEHGm+osfX9c6fPedT/NOnT7Xz58/5pVcCX9EDF3qc4POYDo/o7Nmzx3dEyU9/vTsHXTlxjuzRaTmv5CsA07iC9SBwP6s/3pfyeHEmMW1m2xVQbZRJvf54fF0H3d8AM3TMO/tGyU4ZJ+H4QegEgvTNaQH6rgtGoPY4t+9jZj9DDanDOebJgyz8GkuFsW3utDBexS8yuVqOOO9z5okO8Lgj49+30QVBfneHg6o4+QA0qu/0pcbHfdZ/01YddzaQ1zIJoIWs+Brph3grzRf/eLczuJ2u4lvCXxJv+kk76K/Wnrx2lS4G/uU//yd/KmwXpjOjQNMYID0tJ5nsFGcaQ6smeSoqBuBFfuSpTUfVhT/FvQfUhElsp05pnF9ud+V2UG5blUNZcgDC7mWkmeB3dfV8SUrGqPmmvGhqc+YlqVUrNmhx+7itXb2+rV2fH3vJJwtjfDBG3lCe4yFlO00EKnIOuBporyFZFPh6Eb/i6ZexOlL2UckPtspwdElLSKR2GbfOL1++2Y4dvdD27n2gbd7CRoqTAWLGks8Z8ggGLwbCEyrlABejkrVgRu+MEZH+5pSL+ix0nDjUi8t2BoZ2Ezsy7fCKDnoeuh3ftc4X72VeGKFdk69jJWno9HquwO0VsmgVPlhJwwfa27blR9dGGGWewriZKMMYeOBCx4PPWLoyL/RwZc+XFwbapll0R/q0gUb6nfaASvSXtp2noGRmMdm+fZvxB5mC0BOBolcXD7Vojv3FdrCTyMaGw7xhwyjagC8IS+YhioSzHMOTf5E9taxzfMkEWL9BzoH59mC5OATAEWWxXdV+/uMD7W+++1bbsH5t+/Z3vtxWreEUWLZftiV8/nEaz8UYpyPM4c1yYFwPXZiJNpKkf9WftHfeY6bkAMyJ6FyakrO2pHG8rgWdX+DNC2O3bi5rv/r5++3Ix2fa7/zuV9uGzXy/PH0tWuDBqxb4QOctoJ46vozEy39l2yUfUXowape69IO0owEy51gzwWGsmz/Xy4vLPD5Sttubd11zYsUtZuRk46ScE+NyEoSM86lLNbpx+87y9uYbZ9sbbx7wYxtf/8bTWqu0UfLFGPcL4tiXdNHvGKY/AdIVAGPDQrrzuCuFvq9e5QscfAJ3u5zQ6+39t95t17R28f37z73wYjt+5JhPNT8+fKq9+/ZR2Wy+xrF79662ZeOedvHsYjuudfC5z3y+/frNt9vW7evb9p1bRH1lW9QFzILmzrp1G7UJawOXU0yf+QLa22992H7wvZ+2J574VHv2M0/7+9vL7q7pFxjn2jtvH2uv//JQO/Th6XbsCCesS233nt3qg+xX4uNULyzw68ub243rd9q7b50QvV/J+X23HfzwWNvz4H5dsG5s1y5D73T76Y9/3V79pezo6DnJ0nwB8Ap29dG5tkVr0lrtO3elR/7dXFyuvemi5vxe0+ZCbMWqtXLwl8txv9Y++OBE+9WrH7Zf/fJwe+edT9qKlWvbtu072okTl9obrx9qjzz8mNeiO8I/cvR8+w//4Rft3Nk77cknn9bF1sV26NChtmfX7vaVr36xnTx5or3yi9faa796u23ctK79zne+Jcd9vxzypfaD7/9EDv629uxzj0m2bkwae+4yvPXrQ9onV7cvf/VZXTwxd+6206cW2p/92fc8Pn/yD/6wfeaz+9vajXK8uGhkDZIpHDpwSmO9tj38MB8e6PaDdeh/bCV8nLb9YC+jHfE4BOsheo+dVzuBDZ71JTTgSV3lgaAGn7/hT5x2OGd84nLz5i0jXUHSmeOEmtOJ40RWGTSW7AjyGBTP3+PkL3gtx5FPXf+Gu0+R5aR5DvLY5Er7A3zSl/2VtZlTe9L80OlKHmuR01en9ziemb9Z56u/yMPanrrqI3p0kpVwpn/AfB46hionazsQ/Vt8Iv2axmGjeVTbtEk7l/HfY09iwtNowQOK12+KaUYanaJf+nRZ48RYsZ6yO3F3ltNw1hceSwMfHSMyzjt6R08IRYzjXKfoduy1Bvhz2n5/k3rNSf5pjGqMQyN65lEo0j7A7d3yy7riO9VJDpdGeyQmWD7Rp6z6VjahYvFf46c88khg7AvcugCwfGV7okQbUbKfBx33Hb3xr8u0RrSc/h//6X/vC4CCEg6o2AKaSAauyoFpGQFckVA69SXsFCibhqpPeyfnylI40KGDXhDG+ptLPPvGr7Dyy53cysJxkExdEWMs4TIP1Fjb3Eoe+1ktpV/zBrNmLbfCPC3azl2b7Gi88+sDbf26lW333u02KC8W+q/1CJWOcglIOz8WzUKXAXn8T0aK40gbJmpO1aZAJ0PXuuKfebCR3pHx3/LGtGXLurbtgRU2lCxmDDzfM77qAY+THs4DDIt54N6xmNTDc1Bc7IFFjInDm/dxoNIuQO+ywc/DPePZZQpProzzg1r1mcQqn5UJ3blwCNSAM4sH7Qo5Ebhy+ZpvhWbCzuN3uoLUOaWyxJ1M6uQkpW36xOLC4s4t1qKbiy3qZ3VR9QUjf4HLR7kI2AibHl8BmrZFipI5RSkveiMPYgVna1EKTtkfmwz6HqCaCoyuPyXlSHcKlGVeEnhk4po2PHrOS4NYREB4dzkJQQItfXIyF64ua3/x71/RhtLazh0PtLNnL7bzFy5qDm7pc07IZqk/NNdid+O6FsqlO23zpi438pl39JEA95RNAVmGMk1kUpwNUc6ncPlF4lUr+Q2GNXaOX5ejhfP5nd//etu1d4OasNjSKuviLIRvymdloozNivlYz3+OUPIElz5N1+N5yDyfjgk/bHjGF/urV+elMy6WeH41tDkBWiHHenm7cnGZHOUj7ec/fae9/euj/kX0fft2ywZWQ0j8tQEtLW8HD5xrv3z5nfboow+1xx7f2TZuvtvW6qKIr/3YUlivhI+IY58D5t/7QgD83K3kQFYk9z9VXbx4va1dx7xZ2f78z/+63ZHOX/r8i+2LX3mhHTx8sPFDazdv3m679+1oz734WHvo8d1t597NbdOWTe30iQtyRN/TxdoKOdCtPfXs3vapp/bKvpbaq794r7331vF26vgVreOH5cy/K4f5nfb+u0faL376ZntbFzY8qn5HFwVHPznZPjp41mP9q5ffbx8fOil7vCu97LEz3e6sacdPnPY6fV2b9LnTC+0XP3m3nTuz2C6eW2zf/6uf68JhoT3+xOO6EHnJFxHvvnO8nTl9uf3y1TfbiZNnfAH/pS++1F783PNt/4O72+aNW/17Cp98fKxt2rq67drzgORepjVqsb337ol2/lzW95/+5E3Z32mtjcvbT3/6avvgvcNt6eby9uDeR3XdtVo2dVXO9MNa7xeF+1rbsWN3e+rpp6XdFe3nP3un/fRv39VFrDZ97Ql8tnSNnIp9u/dpjd3S3nvvQPv16++J59X2rW99oX3pS89Jlzf9PgR3X86cutx++zsv6KJK9qoLqlj1Ml/knDh+oX39W8+3dRtwkm61ixcWfPdg34NPtIcffbDtf3Sz1kB+Vyf2wDtINxbutvff+Uh2eKk9/ex+USvfwibS98Axz/xkLytgqrPW4kyz1gbG+kDyZXdTu6wygDT7qDdz53MoxzrO42IcQiEP5eCW8wd/fkmdmPWTX0bmABKZaMdnSikn0Mb2rsCcZ+57r1dHOL3nK3p28tfly4B8wYt9tT4WwvsCHEriQPMCqg/V1B+vD6aLrghjGllxZpGHfbQcUYJ62fsaf6JAzbNf4ReAqzJjhp3jagMuMbpAV9YTAyMAx0AbIjceoeodQ7sQBUUDGOgIiob5K1kXAAAHkTckg2pdh74hw2Oc9Jty5OQzoNCx3hy0g6seH4966OET+AmFwqGjBlaq0U7wfwoHKYnLRyZdYKdcMnNxQoAffClzW8XuU2+fx59vmRsO/7p1G2QzWcvTFp55BAnaBC5WoGGZhKf/SufFYNI83cLBduH4ESH948tIK/7FP/vH/TOg6RhQ+RJuCiV0pYOXDQYS9ikhhZECYggUfdpWuvhUnoZDUpB05Eh+VNwI0FO9Fogrl+Q06ip5jSaPDVnFopj2ypuecPOtapXTVnJu0OK1ddsmXwjkR0roF23utD37tkrJC+3g+3xfe7c2mLXyXdTS5NUeSqZtYQ2UVz+n/XXafCknn6szFgz6VE56geUWlCoDY0bmpguAm+3cqZtt957NbdsOJrlkN/0sWJev5BcZy7mL/cI8lJB1CrVQFG+AEaw+oDlqkBsnHZn5vCh65B9AW4wcWcCm7dRugKIXGNPgIDunpDjpGPqIO7tRkC6aU3opd8p5AGedhZ4fPLtw4VzbxleTfDcHesHzmDuOfYRXeFhPQnMZaE5jJ8iMrvOtfham4cKF01Tqact/hFJ+/mKp+myZCX0MC6hH1+Cgk2pnEKlOZVI+0p2WTatHnrm4AK8cUsuueCpDgcs7oaIPHfj7kRtfAKhM/0RdjvQ16Xi57Y8xCPO0vaULmvPnb7Rjn+R546tXb7T9+/e0DXLoeZHp8pVFOSXX2549O6QS3HPair/k88Xv5QVtjqvb+o1spizk0JWTK/oLC8vbz3/+67Zqjea3Nljk4aQ8Y8vMgRyCcGpEOmOSR9ikE11cLFu+qq1cvbH98pcH5DAeal/9xotyaORwWBZj95h2BOzTnNw/60HlOVXsONqEsBHmjRfiZdmAkAm+OGjn5TzwGxvYUfRtDvwxXYAxYmHwS6opcvurckI2bd7iC4CMALzhsU5rRWtvvf6JA3cyNsr53Lr5gba4wPez77ZnnntYc1njxxdZJNInH52Tk/xWe2DHlvZb335BF2nnZH98qrPrCpmQTbrjZLhkm7cR9E4nqAUl86yvBw7LdLF3ra1Zu6395V98X47hjfaHf+f32659u9ovXvlZO332jNbnLe1TT+9vz764t63bKEtayQXIUjv28cn2y5+91R58+IH2d//ka+3p5/e2nXu0jq5Q78X24KHjsoW77Yknn2yffuqJ9tTTT7annnlaTvDJdv3q9fbVr3+xfeNbX2mf//zn5IztaZfOX2kXz19rG9Ztak9/5rH2xa8+2/Y8yJgv+nEMvnzz+JMPylnb1D46cLy9+/qxduLo+bZl6zo5wi+J3mfbg/u36gLhZvve93/WLly60bZtX9e+9JWn2te/9nm13a3xWd1WrLqjfp1tP/6hHOzTZ9s3f/vL7ennHrcuT5+83l75+YF2/YouBK5c1wXxPo3rLT+7j60///zT7ctffUl9ekIXByflwB9sL770vGTa0H7641fb3r17dJHxgt9ZeU22+4sfvynjWC4ZN7Xnnn+mff3rX/CdhhUrV/nEfkH6lkvV/uTv/057+JFNGlI5QnfXtJ//8J126MNj7Ytf/mx79vmHJVoe9/DarwuOd9/+uH3xS8+37Tv4pdnMm08+Ot9OHrvUnnn2WV+Mbd7CL/WyTmSeXb642P76P/5MF6CX2rd+53Ntw0YcW5tHbEa2UXMIoMwOug1ttDGcNU7UWQ+B6QUCmBZUgKy2wd6u0gk4+zh/cupv8WhODuMWFq76F26XulPII7rcbWQN5g4vODj/5dwBrHFcePMpW+Y2d15wiodTezv3/Usz2mMJ0KBNlQ3zpuuCfYKPcXg3EBv9Zbl3//LujBKd/xRMQ8AjK8jMI0GmYfqqUBu3RUfWN6ms5S6lPskBXEe56UAtcqBfDgLpK30A0l61bpL0NKYNEJqh47Sg9p4C0mOe9TU8ubBB/wAXAIuL+V0CCOJ7rNVeBvgiARvQv+xByMSY5+6Mn4f3o8uhzcFS3Q2oMQFQl8dbdua1twN7EbRxtkseHvmpNO3pM8GOv3zKm6pPWeyP/uCM8wNnxH5kVjrmK5W+qyHcAnDzhItkYF5YnzxSdl1DmT4g7dKSLlBvLZoHvy1g+3Ga03/uGHDxoP7/T//D/00XAKOgwKjw2fRUIUDhTwX0oPOPMphSpDYVCqgnP1Um2MYZ8CZ0BbN0FKDfUVEMz8gx8WadxpEXRZEraZ6PggOLx63F5e3QoU80oMt8Bb7cOBpEDdjePTv9+aT33zre9uze3dZvCH1NT3pqHtWP2f5E5ooJ8M/zk4RMhgv9Z81tkMjuvsVgTA5Ze/sR1FZ/F28sb6eOX/MFwJZtTMyaQKHNC0Hog0WowPQF0O9JA+1mjHvKj1WaqPcYA+ckEycFxzF1aZPQ2+t/6d84vb4g+ogOC7gDwGlKXQCMMI7jFIrelM8MSN9xxnIBwOLBlw98mmJ8AjbLBEr7KR2nx+yY9jgCnKze9uZAzKnUuKBLz72BbU8wzyPlszpTzmnqCCwwxF7EZtp3uXt7Nx6g9NXHDnpODH9sIyzgjHvZCOm0E45WjvvJnTIF9GretCnbCT7jyotu2Acn6ZExtyVvLS3KCTsjZ29t+/D9M+30qbNyNJ5tv/uHX2zPPL+zPf7pB9pjj+9px48fkQPKxTm/Pgt/2ajIi4QuuHi+EjtcbEePHRXeTumfH4pZ3V55+UD7+KNT7VHR4Jv7djq969EnZJZT7FN85jh6yuZlEJ8bN1hU17cDB07Lwfqgfe6lZ+Q4PpSLcT8io0j94z0B6CWvGGe7B9dxp2Npud8bUKHsYqXm+yWNY2ybNjy3jYN0TQ7px4fOtTfeeKc9+OAebarjWKNukvCkzHqEvx2f4PByKRf8GzfF/rA8LnCuXrmti5gP269e/UDjsF4O6oPtpc+/4K+NHDzE186u2fl/6JGdmuYZ77Onr7ef/Oh10drQfu8Pv+THfrjA5Q7pqtVao8ZruT7aaqd/llftXdZlByKvBk1F2AGyuS+0UvmF84sas/c1ZsfaN7/5W6q/237x8k/azp3b2nd+7+v+1OqW7ThQYqw1efndVe3geyfaf/yLv20vvPTp9tu/91JbtVabverY0OHBWD30yD45qFtUt6Lt2ccvRt9ur7/+Wlu8eaP9l3/yh+3Jp/arbLnK3mxvvf1G2//wrrZ95/q2a8+m9tBjO9raDcvbwvVrukA513bs2tYee/IRrRu6ODr8cfvzf/uDtnnT1vbUZx5sv/0HX2wbt3P35KZfrv0P/9uPNP6t/Zf/1bfa57/4mNaE9e32Mm3w1syy9uEHH7e//sufaSNe0b71nS+3hx/bIwfgdjt44ET7/l/9rF26sND2ywbQNevV+fMn2+/8zpfaF3QhsXnrRn/69oc/+Fl7750P2xOPPap9aVd79ZXXvD9945ufkb2dbz/4/o/bO+8cap99/jPtt3/3i+0zz+9ra9fdaqulp507N/vi/J1fv6txudb+wT/8ji5U5Jh6/b/dPjxwuL35+oftC196SvPyCYm8qBAn/saNpfb6a29LVzs0R/nxQHaijCkvCR88cKx9fPC4X5jnTs71q3JIdO3w/tvH2o9+8Jod29+Tvnbv3aBmrLkYU7ci2YRJdXCeNSbVilk/mJt8q/6qHWxwlrR3xpmXY9cvDnD+eAQR54iL7jqRx44J/MYCOKRvaC0xK9kO4NN2BU7oeVyPR1zYj8qpx9HPbwnlCzQEHHnmNJ/mJq51NHNRNL1Gpq/IzJo+df4HHIZA9ZRMppCBvHXy/6Psv778SpI8T8wQWkuEQgS0BhIyE0BqXVVZXaKrWkzPnDlLzgMfZkieM8Mzw/f5G3h4SD7sw5K7s8Pd2Z7urqquykqdSIWE1iIgIoBAaK11BL8fs+vx+wFZPefQIvx373Vhbm5ubm7u192vwNu+R4JwwtALntgdPGF5cY1o9hP1FDcfnydVIyEdONMV/Ry4cpHTfZa1A170d/Av/w1AiutvKvIgh4OyuaXiNCT4U/lxzblIG3ZN1C/P9LvsnYAWdEmig/BUJ/hsvI1X+lQ3LKHCmOaZuEwgc008CJyyxcRX9G2qS8I9H5URPie6IizqF0j5MAmL4604b2QjPPjtjrLpj4msYjfww+7J4YyBAnHB5zLjIWGXK0ADfpawswdJ5ZbeoBw47FxsPd6IQA9lAhxP7AEAAnG+A9IVyPcHEvHJHxfFfjaenjbCAdIkyI+XcOnHn+OSYfSH5B/XUAzQEMxhJj0ZX4nxfwo8jeOVE38XFjap87lrt24+sWtXHvgHbhrqKmLtseKurCyIeZtsc2Or3bhxS5W4ZA2N8WrQ4U9kQ94p/ywnN9j9Xj+EJPLS57TZyc8AJn1C2tf9Zw00AbfxTLkLbH5u3Qb6Z2T8l0uBx8gxopOTZW8AYgCQ8PjMQhYnvy4S5NMOxDMdtu5pSgoiHQMuDFJo9/ieRHH1S53Ecw5/Ps4ckC7qMQENKNZf1jxTj7nrn8aFXw5PCqeOPIGuqks1Dp8V8Q9qJdyUj7iZ/DmkawAN1K95dDov5MCD/DGjgzGd9gDo34vvOWR4E3qec37PXp3cLH/8yBMjAKDzAVJ6T5I5GnlKlyDF2wDdBt1RFhz8QFFQj9CdygpIrf0Qh2DDT5E9hB/wCTccckNHYUODwy4jzIC50JHG0zFo5BSXMrt/r1vGyVZ7+Y3dartslAoMBYVrPvtcXCyKGaw58eRBS6IT2GSXLj2wSxc7fS04DmP3rgzDRzIka2UoHXtxp/PFB4BKxqkuGBAocwYLnBpDjwtuZtvAzXBqeGRZRuFj6+3rt1dfP26797b4rDLtUb+Kg8ItliHUbV3Kiw2Vbu+vl6lDLLKnTydkhK1b96Nxu3NzwL7+8prVN9aKpjrRuGTlMiCKiip9tvmrz2/JoByzp4/HjQ8k7dqzzTdcSg2IF1FX+fznXqR6GfS0EYcNqZOTCzLSy72zWVsrses3+uyLs7dl7G2yF186ZW1tm21ifNguX75q167e8s2bb75zzHbsbMzwrtr05LKd+/aOns1+8tPXrbScjdbr6mTnJCN89Ed6BlnzfHN0QY6TyY+TpnD3ICxrWy5cYYxQh8yIra6W2K0bvXKdMl7flN4ttEcPH9mZM8fthSPbjc3eGJkuB0q3NLtm335xzS5fvGNnXj5uZ17dp7rB+KcWqT3qyLfk6so+h0IbHZ7xZTbfn79s7W1b7dVXX5ExXGojw+P2/XdXpBeW7M23XlI9bxHv66ytY7M60QLr6XliA4MD1tbaJt61eCGfqL6//eaiBhetvkl2U+myVau/YMb9uvqPLz457zL/l3/9E9uytUL1tCKKCmXUT9utq9328METGcNdMtz32jvvvq4BR52ND0/692euXL7pg7+33jmlQcqMPe7qlXFVooHEuz7Tvry8YJc0UHrQ2SvjtFE8OmZbOlrs3Lnv1VZqZOi/YkXFy1ZZVW59vUOio9pee/2YLSz1a2A8Id1UbXW15TYyMqi+7ppw1NpP/+xlq6jEyBELVT4mqMYnhm3fwR22/9BWeUabxBZhwP3FlxclNywx6oiBoACeU+mVlaW+H21wYNi67vfZ3ZsPrPNutwYqXTY6NGOHDu+1V9/Y731VzLyCV/WkKwZxGDqxzAYjj5N4mLThGG42UWJsMqnAG2IPzxxGDYYP/UYsBwnjNAxxvr8TH66iXWCsc19VVe331FX6CB06EIdhiC7n5BxmhMHhG4Ql08lgdD852kGuL0EPc58NcOXHFV0Hj+IZPbTqy/XICxoiJbGiDpyfng6HaJPWbzcgr3lRAVlU8uQSfd28BjyVLAFyOiP/DdBtes6nH0hxg/Z8yNqxroThqJP01juBx9F/8svHDcRSFfmBnqjPhQP5eaf7dI23MBpVCianJmx8bNRlBzwYwtxT/7xhYT+AEnpcBkLYh+DBvkLOkAmeqWfeBCFHSSYx2P0Df5AqFFAJJnCzXIvwNBBJ9Y7MQQf5uHFOGoVjExHfNxm7H7/wIeTHvw0hOXVZyfgR7SGWKAHE87LpmSvgAwvRQBrC6e+QUZetYgakYU/6YEBxUtmgO1sCFMxJkDJP1yA+FTDnB+THdd2euZQG/zTy4j4/fnI5XH5x8NeAz/jzk5dWfwRHPlHZac1eqoAEkU/2IIhb0pmtiOixkXXrU4d95uWTEqp1KeIbtm1buzprPqGteGLY0tKcNbfVW2v7ZnVIYVCvsxRAyKjAlF+iGfCy6epO/ikOnYGHZQMX1guye5+d/FSS81nONTL4uGSVvYEDP+GZmV6xpz2jtnVrs1VVkwcNjjihWJkBYDORK5ksrSt6p0rAvfyTy6d/A/B3nBEXgN8YjvAB3NBMPMfjMUgRdxuXLBxI+cRvFkGAPwMAXuvBkxDoHH8DcrKRrgk3z7iok0jnV8XBYKKzwJj2gaJ3DpHuGfQZpDw9jww3kPJKdEeeyEic5gDuqMOIk86RT0DaoDHSpysQaPXjXjl/FB5pGAAkfoRTINGzZ/dIeeEXd5G/nkWJniJRoim9AcgNAIgn8CQ5OnMAXuJIcToeDC21pWUpTJSA+A1fiTcxMemKtaw82ycCTldwKM4C+/qrK5KhInvz7cP+QSF45knBXLAuI0xtJTxI6EXzGRYrlrHUZefP35chttVef+u0BqTjGsQ/td6nIwpfs7ffPa18SxS/2OZm1v1ow2m1F+k9Gculdvv2Y8Vns+QWK5bCxCBZUye/tFwsw/mJ9Q+M2alXjlmr2j2nXSwvyQgtKYozuleL7LvvbtvN6xhiLRoAtLnu6O4atU8/umpPnkz5UZYPHw3Y7IwMHdGwfXuDDJ9Ktdk58UTtfFOxffrhdZseF02La9YkY/zl114QLmSTzizaFPKTIOqeNh7ynDoL6pLHGRlHZqUa+JtduvDYrt/stcqaJg2mGzXA6LIrFy/aUN+gvxV56+1TduzYHhkIdBCRfn5uSUbsY5uZmrf3fnxahiG6ChkottGRUekSDCkN+N1UCbpC9qDDn8LlyYyTKb+Ik1mMMtDDv9i6u6fs67NX7KUzR8WfOvHwqejab1t3VCt+GIkqrTq5Nbt356F9owHTYP+ovfHWUTt+aq9QK47PJCtP3s6IXo7J9FQrRb5O/ezZb9U2l+z11161/Qd2qy5VNxp4npfxX1VRJvl7cYMPSPbI8KgGBueFapMdO3rUGjSop46++uKc3bx513bt3Wbv/eQ1sX/VRkYnFGb2zaeX7Z4Ge1u2bLVf/Po9K61E3gvVBubs/t0u67zVa4tzyP2a7d+31148dcCKSlkP/8g++vAr1d2UjPWTGpCd8L0WnKPP8srTZ15Q21hQWVbszu0HqqNZO+FvpNpleBXYd+cuq54qJe/HhW9B5VdfoTbJmfADA3x8q8caG2pt9+5tGhyyvEHGS3mxG+vbtrFUJZaLkYZ+Rua3G77VNeVqO6u+zGxtvcANygvnb1h5aa0demGP8MS6avoCDBQMilW1oaraQtu5a6tPsmzf3WH79u+wg4d328mX9qgtYTSF8Y5BjzE/OzstHYSbcWNyfiG+POs6T2TRjyUZy5+oAJqakO0a74fQjWm2npnc9Haa+Ogg9vaRntlVHDiSA79/uwe8iJGEB9pqa5nMIe+cc1mO7F02E23u72If+BTKg/uFfwD30TdP+SbfMr6i6+H08eALvCk99EQe8Qike/yh39t/mAhE96QYs+Pj7A+s9XXiQVOGO8OZ6Afyr+keyH/Wne6j8KSlHPkDgGfiZnwDojzZleyTf1bGlO75+MmP5/ALf+6RIa4zM1MaXE+4rLLvJ3Cwhj5OA3I7K1tqg6zST2OYo9e4Yi8S5naj/pJMgBvblY3Z6Frk2795IHy+Tl9+5AVO5CrZbnApBp4hb1z9BKHsWE72afrbm4yXDCKRRwW5nAJpcANAW6IpDSiUMNqKHOV2OonjwUIkZGXsgcjSeFrCFc/5qVi0Zw0A/o++BMiTZQUKBgbkP/9T/kCo2+igEqQ4aQAA5KchvwT5/uKLsKUwroEnOff14JSG2bwwSDEaE5NS3GdwCxy3/EDBKRFDA9NSqmu2c3e97drTqs5lwm7eemiHjrT7hpA1Km513UrV+ZWWM2Mgg7dQqbM1zwl9fn7P5wlEeQnLKQj8oJuBS8w0BP9SeoQtDIDUAAIIZq3u8NCMOiuWANVJYQdu8kjxOQUI5ZhwO17HIxdZ/ABI9wz9fh/Pfi64/uD3iAwCNrXlBD8H+cn/qXwA8kml8nvlTWcyOjrmr183BF5AGI05H2GiM59e7uM5rmyEJAnpeV3IAMBn6cGNvxuUgsQXQT6O8Mgu7pcgL1zp5ufpzGa983ReiyU+80yoGjFJU1nzIR+n38v5VWkBFACdI/TnDwAcpMQSbHRe/hdXcMU14gDC7r8AuOlowbnRsZJGeWGwp2yeAck9+GNDZ+TBiSC9GkRzZF29ZCIBm+N4Jb7xBkplQvlhLH/x6TVblOX0/k9OyrAEo6OSy/SQ/qCDNOGvW9LLwH30cNy+/OKqbZPx/9Ofv+EKtuvhiAykx67YXnn1mAy6ErutAcHli/dktD22gb4pW1ostKdPxq374aTa+bSU8rodPLhVcqaSKKvllTK7dPWx4j8SjpdlXFS60XPj2j11ooUyOBptfbnE7t/pt1vXH1p9bbW98soZe9zdb599/J2MuSfWvLnVDuw/rLIvqFxVkrUaEb9oJ1/c58tN4Mnacpl99uFV6+nusV272u3VN2TQvdBgRSVs3EJWkHsGWJQ/8YbKyGRDIC7l7hUHXTE5OWsL82X2n//TJzLYF9TZFNvC7IJNjA3LKNpkZ84csHfffdkOv7DDausxeKLDZPnEzPSsXb10x550D7sh2rC5zJlOFhijTCbUqrx0rClfxIh7j+Nk5nSH110GmU+URzWI3HHyU0/PpH344Xnpr2Y7dvKAG10s7Tpy7KB4Rf3L8FzdpIFUt39MqqigVEbtpK+B33e4TYgxPOksI1/wL63KeFspVpnX7OL39/1EnC2tHfbu+2+7vlpcWNUAoNC+/Py8rqv2y1/9SAa2jAPpU2acL1y4qjyGbd/efTJe90jnF7vR/cc/fGlDg1P24kvH7PiJPaJNxoD6hiePBu3O9T4NAtQONEjcu2+H6r1UA79l637QZ309w9axdau1tbU5Dzs6WmzPga22qUj9itrC11+dk6Fabj/+4DXbvqNRsij6ZLwx0TS/MG6qQpUbg4RNimvWsa1NA4QyxZmzxaU5a2yslQx1iKdzPkjw2XLxpKqqzHbsaNPAs1ltQUaHTHvWH7Neek5GN8taeZvNgIB1y+x7mdYgZEF1MDE+5oPBxQXpy5l5GxuftGvXb1pFeb0vy1pc4DhKNr4KzyIHFFAPqxrEzNqUBjwrawuie14yVmz1TcUaFMgOKFpS7SxrAFGqgXQYTAyEq6rihBtm5LlWa3DKNdbTxyk49F8xQxpLOnhG17pxm/U/1D9XN3RkfIbhHnLHNeQUR9zor0Jm/E5tgf4gwqmX8bHxvLfQxCFmSDLPnlYy7jozgxSPK74Y9sik58sf+eKngRJf462pifbkp/8JuCRHvHQfOIgBDRnF8sAFeCT9Rtl8Uka0zcGjrAzARpvUZYOuDEe6T3FyuPNAXpQjAXHpm6gj6iWB4yBuPj4PyK7PAXFS/q4bBCn/lB69kQBjPIxkBgILsoOGvIzMfCMbhCMXCRd9GXiSPcE6evAnmlMebgvoPtEDDjbmcg9O5DzyiUlcgEEmchh54RdymAYBAP0T/AYvtMzN8bG8kFvKAa5EG3kApMeBl7B8W4i9AgDpeWNEGPtXkXk/MUh9VX4a8gUP+STnafseXfOSp8LkQ/JLiVNhgPwwQHzDU//BuATc4xiBOWt0Txo68nzAL4VlESNAkMJw/kzf4flGw2QExEiIz1q3t7e7AGzE1R+36TkJBHQyg8nZxxe/7xajKu3w0VYxcdlGh5fsk48u26nTO23vngb/kNGCFGFd3rrxQOeI/ZIg0RllDN4AjCDjKSLTwRNOZXMcGyc4hJFOeC4dkBqzz6B6xhkuGba9T1bsyuXH9srru62+EUEHL3FY5rBqT5/yCrnKBTTVH79RT/7o9MKXRHN+GfyqOLojpuJFHBpDlzrkrerYMBwRNPwDcrjDL/x99Ol34eNhHjGHW4VyA4AvF+7du9fxJloIS4BfwpsgxcvRgaHqpfVskBPettBxdHR0OD9wGzTCkyxpwuGzzxv5J3/KAd5w4KWO2FwMbmQw0Q34oCVrFznawAL+LH8vu4BOC8NPjykqyoOlCPC5ublFeBLd8EOR0uynIOWRGruk1WfwAhRHshEdRPgQb2RkxJVRjWTE8YgGcMfH6JxKRaSMossZxKC00GuDU3gGeifs6uVum5tet9atxfbG2y8pLa8o162/v1/GUKVwM5srfq0X+WanTz6+Zr1K98/++btWVY0RmviVyhL3NFdRkz2ZLSwW2Pfnb1nn3ae2ZUuHjOpDGnDUyvjvs+++ueTL944cPagyL6pd3PCTTfbs3W4vyK+hscZW5tfs97/5TnTIgFiQMXdmjx090qJyLdvc/Cal6baepwO2pW2LG6CsE56anLKDB3ZmewCK7cbV+xpUXBe+OnvttTN248Zte/zkqR08tNeOHzsmPm2yr85escGhaXXwdWrXi/bam/vVDtUhqS6faLDw8e8v2OJ8gb10Zre99paM3WI6gWg3zidB1GWaAQ8I3iRAuefiIEIcL7m6Umd//P15DaAb7NjxfTKsynVfrvIsqV5ifTwahLrnxJmREU6XwTCrsLNfnLeTJ1+03XvaPA5yADnMrHV3c1LQFu/woCO+/xFA/pl6yejOb4cB5KpuTXRiOBdYV/eUffzJ9zJQd8jYbheveLNQar/5zedWLQMQA5s3QKOjg3bi5FHfwDrQP+KG+5//6s9Ux9PW2/dIbbnJ1znzlmJ6esFu3+6329eGbGRoVIOYGv+Sri8HkgBhHK6uyQheWlBeBS6Xp88cV1lWXVZHhydkeBfb6VeOyGgOAwI6Fhbm7Pz5K7Zn917b3FQnHqC7MZrVNrsnZCSbL0Hr6n6swWCPeBGnarFpuKWt1r/ACw8xctHRGMiolpWVdfF/UoOzKquoVL8lOohHvwD7qBfaOjyPpSfRTrjnQz8sd+HtGjKDaGDAYBzw5gD6QpbCSC0pjj0+1AuyzZJFZlHrZIQSjmRR58xGgiuAWdNYCoFxX1fPMcRRt+g46KFak8ymfoS+Z2x0zOrq6iVXMauJnCb5BUcClyW5pM/SGz/weHzvz3IOf/hDfbW0tLheDF0snArjmmQRIH7ClfLnOYG/SUMvOv5YOAZvwd+8ucmN2/z4McsKRFkTTvL1Z92lSU+eKRWk+XopPbuRKT5xGhMTlmn9fA5P8IG/PwWJlufLAv3ZrdcDddvX12ftW9p9UyzxYSWpcEwY4JccAK7kkp+DJ9KP8EsKw09APbB0GfsCec/HQxtIZXB8uuJ064BfgogfPOAe+gNV0Oaz+25EB9DPMnGqlNKzA3b96lXnOTkil6HbsCXm/FCYMg0eAQbVHIFJWBogMJmZngGeEw4GqmTKpCGGOmHYaSFzERe6U3/PM5vKaQ8c00oY9QAuHHFYOrS0GEY//HPeKB44E08oehwJG0t+UtxltVnaPkCLjfiSFyVg2RqDAV/yo/zjNEwGGCyRy/Wx+hfOqN9N/V3XPUceUuaAE+WRwx9HIVNYghQGVqo4OjGvOYdIrxuibDyTxoOjbfOsS6igzE+Q4qb7BPihvNMgAsWCQGDcoRBYRxWjf9IHc1L6DXppvChiDQA+/+SGVZS12MnT26QY522wf9E+//iGNTaW2U9+esgWZif8bFlmNv1z0+QvfDAXEqggpzLLI7/x488TSiZHA7RFxSIcDAB27drlAhh0B71BZ6BNgpb8CWFmu+v+nHV2DtnLr+6ymjqNFAsYMSrMONljRYbJY+NUiDQDGw6aHEOGP3Ci5KEQYXxGgTkdHqJn93ZhvH//vu3cudtH094xRZCwhgLL4Q88Hg4CeSR+RBkpVxjC1BcDABTXzp2s3w5j15NSZ/qj7yBtgnQb6SNPaFVBnBfcE59GMDEx7utHt2/f7v5JToJWaMzHIR/Q5OW1IZzE9DdAkRYFhSGNwunoYEY5wlJH53Rn97lyZ8B99uj5+QAg8iEevIYf1GFjY4NwxwxslDctQ1NeniLSJMCXvBN4VsLt8eWWJVeDgwPeEZVlHR114di8LROfjo46IwcpEuHDgBsfXLSHnaN2TQNQNs5v31Vre19oktHTqvhsylv3mdTKimqrril1Ojh//puzt+zW9UH7+a/etbat5TJYQ6lxIlNUNfUQ5RufGBMNGpzUVUv5rdu5b+7Yg4dP7ejxI9bc1OTrg9ln0POkXwZbhbW1tvhmfmYmT7641w4c3GWlZVAcayafPBhR277pOA+8oAHEmR2+/Gd+ftXOfnXBJqcWfK08xuOVq1ds5+52e+P1F1WGItG5blcvPbIL312z1i319u6PXvf1zTdu3rHX3zpluxSXL+V+9vEFpV9Umatt244GO3x4sy8vQUb4iNVv/+6sdMyInXr5sL32xgu2qWhO9OTVWapIOOZG0bNAvcUVnNxFHI747Hk6KBpK7aPfX7I33nzFDh1pVkcSnSfSwKQBGyNn56bUMSzYhNoCX8XcvmOrFRWua7Azp4ENyx6YYVJlqM6pN+Ts8ePH1tS02Tt6b5MsNQGr6EnGW3rGobOSLAbNtBP1IZKvidEV+9/+1y+sUUbz+z86bZMTI+Ix+4mq/I3sw4ePpN+YzSuyXXtbbXNzhZ7Zn7CiQcolq6/bLNIWbf+BraK3VHltsv6eObt+rdvGxmalv8x27mq3nXs6VKdTNqN6HR4ckoyX+ncmkFdm4/maKptEMVj37N4uA1eDJclVbX2Z9CFfUWdtcKEcxkGhryemg8WWE0EuUzNTS1bHUpEiThUB76zKW+DLUIqUbHlVePhAlnQkbPI2qLIwmcSgjRk7/OBQ9LExQGegMjkxqbaZbepWBGenfpjt4wpffXM1qTJd5vpRz97HKMz1uu5Dj0Yc6MYw4I0Lb0Pxg2egB3Xqx0PHuASI3/Ecscgv8AXOuPelqvJC1ll+VCfDsLI89i0hp+BM9wA4koxsAFHw8zahcJi0kU/QgGyhE1k2myb8PEmWNukRwPtn+XkZVUjiRVjQQq/ib7Z5Uyw/1ByDJwz0lqZmq6yUXvSYQNwF/sCdiuRlI594zGgK/kVe0Ucm+hlg8KYD3etpNyCjV3k86597jnyfDSMbeOX1jq6RbUEerS2t3rY8PpUcsT2OPN0/T/1sAP6JfgZlHsWrN7N95L+ivok2xJsSyuJAFqQhPyEO3RD5ZNXukHADHpZdwz/pjlTn4onKHLZILIllDyL4R0c5uvey4mWFUBynT+UryYx9/LCviotybwjcXxByHEB83p4Rhj95U0aecQzEuVJ/aYY/OeLij85AZGmzqYz446gT8gcPNK3IL9pMjqcs1+KeJcrklSYBWPe/vLzo9+wjcL0hhqKbyJvJDd4Awivst5R/+iIwcXDwFPBnBgApIBH7PEA44SAMBDn4QZosOLxCGIXd/VKgp9Et15Sv05DCQ9Qc8sMBGAKeeKWDXzCXERqzdY2Njc5gmOSYxAzXTQLwgztGP4RSYYX2hz9ctJLCenvz3cNSrPO2slhmX312Rx1ej/3kgwPWrIHA4vK81dTnlhcB5IHOQCj1Hzgz0oNe/MMjyhCE5Bt3jCrv3btnBw7sc9w+owKlmTDn48mlD8FlFvburQl70jPhbwCqKkNoI8sQuIePHlp7+5aN0XniY2qJCRd5ko/fbcQhPCuQh4Mb5RQy8eDBQ9uxfacLc0rjF6c94/1GnoEnnx9xJU2UOdLEsZTMKmzbus1HwSR3jB45hDsU3bOyke65ElVPuqb8YxaB15XICmtHQ0bInzjckSLjizt+FYYhxF1ePgCzp4QTE9zsW6A+GYQGzsCLizRyrhAzmkUbDTjprQD8yA+8Ie/w+smTJz7Lkr/ELcoZA8NUFiDhT3QC6Rkv99Yzfkvq6NiMhnwwExVAeuUBub42POqcZIw3Bnun7cnDCRknUmgLS7Z9Z5Nt31Mro0lGvhdGtIh8FNbQ8Jg6hjINXkrlWybj+5LduPLUNi2XWE0jS+pkIMloVimtspoNeJx/HbMuKGJOPKmoLrVjLx3WwOGK9XWP2enXTlr71lYZiU/t6pV7au9FdvTYIQ3Axvw8+MOHD9iJl3ZZeWWR8CyLHmaAi+3BvSf2xScXhbrI3n3/jGhuVNgmGx2ZtwsXbvlyoKPHD/u+hSuXr0m2t8tAf0mKfsmV9I3L9+zCudv+tu61t45ZSXmhff3ZFef92++dVi4ryv+hfy24o3277dvfbjt28KE8BmzLNjO7aGc/v2EP7g7YW+8etaMnkO9VKXqRIYj6wgWgA1IdPl+XcQ3DMTrLGOA+6Rmy6sotdv67Tnv0oEfGcYm1tcugralVhyFdrPrs6+uXoVulcjSLv5XSGxqEYQwo7wy1Q05eaMcF1tX1yPUrHb3Lk+osn67UaSOvyO2K6p943Ls/HeNauTqpEvvsj9+JrxUagB1SPa3akuQIPrJno2ATBr0GLLzZcppEhw88VYtF5TY/xwz+kgZVbKBE9lft7u3HdvPagAYGW1T/22z3Pt7qyPAWjQvqdMHPGxtkJRkSdKLLwkO5Q/fShoLnnBAVvKBj50o56XeSrkLv0zkvuQHCmzmWWxEZw4N9CdBOpxxLEElDGxSPaPPC40v2dJ/4TDj+xIcWdAptE+MqzgIHTRgJTjMGP9jgr8LoOxTq4cSNeNnVE9OmGTBEHN6aow+pU4yZJFfgAPLljyKjGdMzMblLaTyV60N8132NdP/TXscdH+vK8GThORmO6wZePXOfXILwD53l+JdXZKA/lR5v9pnTXL+sNBv9DulCh3oyQhUc95mHIPLhmTLoWbd8PbWnp8e2tOcmz2LwEPUFOC26dc27Ub4E1A04VQ79RR+S6i5oevr0qevdtGQ0lXmDV9k1yhyQ0ke8nH+iJYJDdpBNBu287a6soM16xMiHvw0+BR78ow1k+eifEL/3sitPMcdXImT+lIOJV3hUWcXy1BxNARDkRDkubvPtH8eZ0ZQrT8QHdw4yOc/SrEi3+MZftSfe0H7z9VcUzY1nyu42ifQNco1s8LFBn9RUWp5JT35cU/1yj7Xq+ZCloscyI3MZo66IkwYP6DnSpTwSbf5VdSEgTtIr+POc0uFiwjfCmNQDN0t3wEk8wqEjDQBcb6kc/qw46GH0GXGRtaJMPgGqIeWJHJAel3hM/uRX+B/+3b/5j4mI54HIKQGQf58PKZ47uCZUxPR7D8/FiedQQgl49vyzeAn+FE0A/sRKgoRBjyKjUD88OSaHH3SOk6zk7+ilFKemVu1+52M7cGiHz9gwu9K0ebPdvvPYN561NVdakRhdUiYjxjuAHF1BSSpb5JkgV5Zc2TfuffYYGuKElzDsUMLhn64JnNbn8GCADg7M2djEtB/JxqBSMRRGZFW+EnHkYMwahyGd0gdvnQGZyzVGgGu+S/G4Jx685vjStJaer+GRd+AAQ36DDnj+OWhAscYrK39UOgScjq+xUUb6Bh8y+vwvcHkJXAaexwudwqf74CMO2uKNC4JP40FOEgRtykMNxluP/5MmF57aSXI5vDzHZigaXMId+J1KdxsKlyfR6CgkuwGRv+Pz52cBRYQSSrNdQI6OXArHL5fCIjwXdyNMKPTrvEibuVE4gZt4hJKGR2TNbGRozh4/GreHnf0yPsrswAs7rGlLse3YW2NlFaJLMkAxqCUMnRhwaUAtw3qTldtXX1y0e7d67NDBvXbk5C7b3FYno6zJWtoarXVLq4y3Op+d5YjWpmZO9WmxHbu3Wfu2JpV/wb789Kptad0mg7Hcbt26b9+fuyIjdqu99c5J48SWs59fsNdef9lOntouozqMMJYeLi7IeL/6UIOPi76Z84OfvW7tHfUyaNZsYiyM/5rqWnvh6AEp4E3Wee+RlUoRHHnhBV9D2/XoqV06f1OGe4/KXWpnXj5l8wuzNjAwaoNPR21ybMYG+of96MPrl+6rQxBPtrerTRZZdVWhK+bFhSL7w2+/85nvdhnkp19hwC/FTOVgdKC4xWSu8DxmdcV/+TGDS3tLnQd+1NvKCnHoINh8znrtZXWK81ZSXGpbt7b43gNO7OGVM6+yua+tqbYODZ5aWupUX+oElDZOVZn0PQAzc6zpZqM8s8Mz/mY1nuMLpsgO7XNhMWSdwXrSvdBL3EQnsoreoYNEtkpLK2xxvtS+/fqyNW6us5//4i1r2Fwkw4H13UW+Zp0z81l6U+WuRPwrlwFZpkFKmZ+1X6PBYIPibG5iWRmz+SW+MXlzU4MdOrzDB35tHRVWXMoMnQyCYnikNr+8KDzIOGtkmXWnPTPjt0m8YXYQ40eDMQ2QGJBhXBPHPwokDOgoD5M+8Uka3dNUVlUH8wvzavN8e4BZP4UrgG/N0FfQnrw/chwSSW8iBcKFsc5DtFfXgXIMADw97U+8ZlIheMdBC4EPIDzTJP4Mn6E1hae2/oxTfikcYJZ7embS31Sl798AGQblx12kdXBdSjz9okBcvwFq72Iz9moMaiS/K6s2PcWhHDWinxnNwME1n4aA0DN4Q7e/WXLjV2UQOvoA0qQy0UYYIMZJcRz6AV/IN9I4gR5X1w0gLAeEBR3B59DVEODB0hsxocOSLdqT84ZgxXUaBU5LlgBU+f6JlyRyjjl9ufQMA/lmB/nm90WE5XBlxORB0Bzg+cglnAFZORw2eft03c4brCy+g6Jz+6fwJb948yLwiHELpD6ZeORLm+da6vaRwrL0+YBOUKTs6dk8EwS+GKwl2y7iRj4QnaNtzXWzG8Wqq6GhAb8n3GfmRQf+Tlep9It0n/NYz9DCPfHS2wDXq+TBP1fh8dN/BLQ/+l7ikTYNCmhzXi4B+TptciQPfZjzJ15+XNIC0Oy0SOkwWRAQ8kj8RFuiFf6whKm8rNwnS8BDnHW1tzQZCP0sFeKa6MCfe/Km7yANUPjv/+2/9g+BeaHz4Pln4oCE6/NA3Of9eU5OLN/w0292Hz/P43wmnfDm05H8In6kIRg/BJ3r84bdBmRoPD1pedaFZQ10zg87R6xCHU5za4xi2Yg3Pr5sQ71j1tRQ4Kcn+Ekm0OtJ9Qsa8uc5j96gL/LKh6ArxQs/jHQ68KA7r8PIcOQGAjm+EE561iP39U5JiS/Y7t1tEtQ0oic6xp2UmAYAfrSoTzNCtfBBukfKpzX5Bd3pnmuUI/IGeKIRsJSGL9P6twsSnXRMrrwDEq7Ei9w1dx/GevYnv8CtgUvD5uBZZOsArowMLw06CixBG/lkeTqv8YeX3MfsQWrE6Y1IPvC4ceKMQ8IRfqTH+dpJJ4pwruGfjJ/8I9HCoItyUj4A9sjbIYWBJ5UBSN4pTwwwlJC/OszzB/KLkfw3nPzyggV68gSiL6snloSAl47acTI4zeqToyXnZplhHZIR/URKpMCOnNhju/c1WlWNWU0dhokisplUV3KEP15ulXFsZM46b47Y12ev2dDgmL3/05ftxJk91txebc0dVbalo1Gu1lrba6xV1/bt9daksIaWKqvdXGpllTLQSsWbgjXr7hqw/sEhe9LzRAP1Envh8EEN2reJhiJbmF+2m9fv2949u8SnAtEsA2FiwT/gdevmQ5ubWrHZ6WX72c/es2r2KItWNgNz9nxDfYtVVZe4YUlnf/v6AxvoHbLOznv26FG3rS4X2MmTJ+2gBi6jI4P+ypsZWQYfjY11/iqa2d/de7b7ht729kbbt69JxusmGYjL3r4ZCN2+1WX79u61llY6IxnTMgNYMoZMTk/zOftpX/IxOTEunTRvszPTjpu2gPHN3okFyQEdH4Y5R/xxRfctLqzoOU5WYckT59HzvZKGzRVW11CmQZNZVS3Hdy7GUpVCTr1QR1TE+nI2VhbIkC73wVWFDIbysgrvOGknODofgLdQ7CliuVWaFWP9PafQEB9jA4c/4WnQiisoKLLLl+76csoPJAclpZKZwpjJZrkis18Y80XSg/SPGHZ8uIalSWG000mi/+ItoBuGGO0qLgOIsgql4yQpyXUY3xJAhfE9hoXF+CIqOtYNZZUlmlvSmS7E2T0lJZwb2oj0SdZePE+W6HkMSbs61SkMxUq+thoD6FAhpBE4PsWWw+j3DfS0MTBk/vrxPF1nqD+KcBkRa8jwhPOSQeUz9ECO0mJAOCjIbfIU7nGfhfyy0U4ZAKBrN978CV/QHziQT/SmO2/k4c8d8dTC/dkHI7p1sqGDhi9jBJlmeUKSnZQ/OlKljHRcPdQ1h6dPkCuDwtBliW8CcKST4mLigvge5DhiEBW8TPl60EakuE9xQO1GZ6B3P9odMrNBv3gQ6XFBz/O43Xl44PW+msANvKI9S8PMNbhpLwny8aVEG3izgD/1TF7UPnKfysMgiX4jDSBTfIDb/PR/6prKuEG8wNtVSMCGo9/DqIy3DDkc4ShzamO5NIE34qW+MiDll59v3Odw6En1j+5kkgkZftzd5WG8AShS40jtIsX3CRX44rPzuboj7zSAEXblonahNs0zYcTByOaZeI5LuKm3DdzIc3ZP2ZiQJq3XvdLBG4zvVE78MOihMfJ10nwA4KtT8NEzEwsEkH/CXqI+2gc4iot+4MCL2F8buHBu46juE03JH+e4vEzx1sK/A5AjPsewfwpAkuJQcIDnfH8g3eMPU+KKfzDBC4nTfwoDSPds2oDEPMDjeHoKFQXnwx8wJgk6LtIHXThG3Z6fXFAer0+6H43a/XuDqoBV27u3XYFSfOpkmhobbKCvy+oby6ymJvfFWwB8ICOPRGX4/RCeL19cw6XZO77imAYA+Kc0EZ8y5J7dqRFyCsvAIB9DWrGO7Xz9M1NQ7qS+VbbZOT6opY4vm40CEl+4hh/lQIgjPSXiN2ILPGvylUDLxatvZtP5yiXrFzPD0RMkOiOfZ8sR1+QXQFnSUoZwGDFsbquvb0DjBDLAIwR9/FE+cCEbYIkojKjV0aY08vcOSUBd04ihIV/pRgNOtOHjP447bpE9bpg9oEzChxzzsSfqRbe8jZmcnnJaymRIgdA7SM86Syt83mYQQHwiM88znye8Sleb9rxQcKRJr1kLMNIVx5WUIqVwgCuKBoc/A0BmQfBHxlBE+PGKkrXzK8ssj1iw6alZN6ip8aUlKVTV7dpKoQzOTdbbM2GXLz7yjfH79u+Sa5ORJh7IwGTGASMC/HSe0MuMMusUlY0bpdcv99hgL1/sLbYf/ewV29xSIpbEa0mMIc41X16FtmW1T+W9qqvTHpsg4SM0g5/TT/Yf2GWHX9hje/a1i59zomNRHVyBlH6RjPxF+/brC/b9t1fs3u1O39C5rWO7b9xkE9ijRw9tfnHSX1UP9o+rXLfdoC4vLfSzy2n/alW63yzDtdhaWhrs+ImDMug5jnZe4YsarNT5JEFtXbEtL03J2F6zDg1cmlorNIgwDVaWfUnL6tqs2ueqzczN2qJ4TZn2H9RgpV60lqwqngzWcg3oZCAXYwToyjKpZEDHSSgVG8u+MLLRbW5ws95WhgnxmDjg6EOe6YCXZOg21NcqHcchlrve4orj2Ec2BDNbzewRkxrufIaMj7VJf8pgKypkZomZtDilhQkRHHtzGCSSJnUkyHtsVos4dFUxS6426X6ZThJEM1yxw4d3i1fo6azdiesYKmwOhg/uBw6FoPfAiyxg1KV2EnGSUzzF2bh3I0j5eTz2PMzZ/KwGANXxdjgw0GkG5NIpD+EJv3iOthp+cY1+KJq1cAjZ9MyMVUim4A3pHL8IID1qIgxr7jM8KvfG2eK0uswbCJr5AYWM0Ikpj+NvGEgPLgWD1h95EDh+qIJfjIhSngqTFomrkPvSIz3gxzIa3v4hT/iJNR7b8+YqB8+5ihu6l1+mSx10G/GKNShd9w+m+V4JxYP2WQ164QmDQMAHLE4E/9AH7mcBbMmfuM5PXeMeWQr+E5MjLtOx347UgXoL532F05vLK67hAlf4O10b/pFnWtu+YTxDuoeF3uU+5BtJBUmkTxA4xabkpUfvLwSkZSMoujp/0tLzcVA88nO5zivTc5DyABRDcVJ7wz8+xMjAlAkL+kWib+Aiii4J7w+uHph4FLhj9l88kBd1j0HNl5MxwvNXX0Q+QV+GzvOL26AtOeKkekqQypVoeR7oc+bn5n2QAx8HBvpCJ4ke8BBOStjqfSR9JZ2q+8XsespjRX0N+bj+UvnCoA4epXX42A3UFXHRweDgmcEVe07pn+APExkbNAs/y2CdorzyOG26up/nG28AmPCIybPonznNqyjTKeRD+YqL6Kd5A0w/G2v7S4oyfZvhdryOh3xz5WQCBhnI2ZlKwylAKXEiCiQJeMYRRrx0n8JSuvSMAxKudA0gXsTH+VrErNITjgS5NM/SACCEBOMwOtjkwPpfmJTWSOfyTS5riJxksjGzgaFVoIZeZP/5f/rEy/2rv3jdtu3kRIll27QiXiwxumVT2SYZdpWOG0j4xV4IwiPLL+glPEdD+HEbyiL4QNkxhFju0sIaUp/lgdpIA0SZSUtF5nhNesT0zq0pG5Axc+pl1vkFbaomxQ0DkI1SW9paRbcEKcsXfCyPCAi6gKBZiaEbGciiRxmYveJKGEeYzfoMSUdHmwtWigeOAmbeHG8gTlfkB0jyFVfi02nEMzIxOzNrM9PT1iq6QwHpkvGNNX+x/r9Q9TbiRktdHfUSjZp8Qea/ooVlEolnNFhmjXhOG98A0sFfcOCHIeKAliOO/uE9R8FSFLwU3ZV5bJgu8sEQs7Wkr6tTh4pMAIqXFcFWpCSZycXggieRL0oiNhZCH660RAqGGQKPwwxHfGAMg69QHSx5EMZrP1iKUiKMtChintMsAVd4x6CK5xgcMYiLemHwBu1h+FC3qsv1UpscW/OZ86XleWvb0mRNLXzECiNVhv3SjNoashbySDngHfmHjBJUbJfP99jjriFrbKy2068esIrqQnUWC2TscVCkfK48PlmOsYH5iJwUukEK3gW1DwYH5MdRidQ7zRdFyTF9JOCoTgYTczPqVIUee4BlHZz4wCkylG2T2j2bM5ntZskJZ6TfutmpwcEelSs2azKzzDIm6pZNxOUVzGDT+VMPKzFzDC7lmWSHduKz0d5skDuVTXkhF8iytyePiJzH61eOSmUGndORSEOqEJecsvYBf2ThEHUFLsJJgSOe/LJZZdo7GxfZ34LRFYZRgJfBdQgGdUZTAtGGJgN3FEs/wok5T3nC4FlzPcXMF5tSvfzCmfqESCX+QXYgyegT7izc83c/9DP6BN8I42NbJPOjf72DCllwnI4j2qjzy5ffRB4A+NmgupEvOl7KPvS8uZFLu+d0Ll8uIr/kPH+IFuTjBBLdsYYfjkcqldonX6CNpS49T59qUNjibdD1FHiglfTSheDBD15xhZdA9H+5fClzZBn5YYh0dz2RHJf4QQ6p3lR83QdPSEvdZSj82f0CkUOuHORP+1e/5ycb8TXuXtuxY4fj5i2Qx4MuOWQSB72Of13GEPqXcjNJofwXF0rsyqVHdu3yfdt3YIu99fZhP7YU2vqf9nn74YNl4M+n2d+8kBn3Is9pdI8c4JcrC9xH1qIN4Nfd3W3Nzc3Od/ogp9E5itLVv/KKZ8pNWvIOnNgNAXGlSrzukHnhRpex7wp7ApfknDzgAQAur1PuE7o/ASE+lAPKIiK4ptR/sgyoQ3KZ6jboifKBNOcfEDR4Qf3e4wmcT8ooyR/lwS5iEBNtNrd3jOQZio2+CQBVwoeuCt77o4PnDS/1p+K4XKD/ZqanvH/ihLB8egM3NGZtwP+epVux3GGvpHIBqY0kCFoiHY6Z7xHpIwzh6ckpu9d5x/dtsM+JtDhm1Fk6SvykC6GPe/pJ/ImXjGt0M6UjDmEM0hkAYGgDwddY1w+OHI0cYBFyw1vZlB/hyBF9ARNA4C32lRixfAhIy5R488zbWGiAthisxaZjgLxxjO3Bi25zWoSTj30RRjryIx84GfQhy7ztjY/hAR6u+IAPAHjAE4AYHIA/9wlpigPkx/lTgH+OQQHRCOMeXODwBqGri0b0gg7P4wdXLq8QJYwNAPrYNIqgMyOQmBs4otF6WRw/lY5/MFQDNptfrLL/8r+ctdHheatvKLV/+b97WyMtjZwllAXq+Gcmp22TGBibXJ7lgf+B90/SmeVLPHc80/FF3ortr8M5PYb1ztCdXw9AipdPc4DwSvBuawDQ1ztir76+Q4Yj3kmAV32EzHnOnF2OkCf+e4MUzlCGGG7cO0oXVhQ15aBzc0EkOzcyIg4d+cjwhIy5edvSzobXqL8oI0IZDSvVP/7QBO0IeMzoxia0FeUdyptPVcfMIv50Tg0NjUrs/77WFhwYwyvLJb7BcWx82Hbt2WK1NTQejteKzWAsieDtAI0wvZZHRgCMAZQVHUdaDkS8mL3zKEpToHrhmD46vHV1aJweUCplh5EVs7mrKygM8aqIU0JYL1zkyzGoK04aSbgoEzRz9a8MyhDnSDYAWhNvOJ0ggb9RET/x17/TjowwU1QuGaQ8OAwBeJ8vKzgAv1TmoqJ4XRlvTFS3ip6rmyIfyFXI2C0tKZcyX7Seh5P25PGQpzv58m5r21rmg5/YmAnOyIc8kAVqCKMNKugQYtBi9o+/uaD7Inv/J8esui425q+tKK0MbW8DKhs4KCtF2HCZcsMhj+THzAfrqqOszKrwVmTcO/+aGj7Yl8mw6KFlCLvTAzYmDHzgozwdt5xjpS0SC7yKHyxRDBlHU+OTUsqhT6Dbs1VK8qd94Oc+0OjtiMyjHACPxI02h3/Qh+zHsXk1VuHLRhhwRXsAv1Dwr58MkcCD5MCVAIMXmqGdFKSnfthYyKbCZz/MQ5RokyDyZ8+FMKUXfUDQTkaKh4G3qnKKRcRHljhRBH5jTCS8jksJY6bYGbjBmyhTHigKtU2HyZnrhIdxYL7hEtg4Qpc48NVxQBOlTWXJ4Q6+C7yOwEcYEZhNi4H8tAyUgYH+3ElrjinSkj+4SbuB60/ARlmc35RUOJR2RfrswaOHtmNn7jAExwO+jB8pLeUCeKYu8MVtpHGp9KSqEsWRrLC3BJ5t2dK2ES+GMCm1AGPa06cyZf7PQWzSFQ2SX3QYkwJPn/b4Uc7JCMrQCEfQ7jm5wQtenNoPOmN81b9Bw9tz+h8GBLv3Ntobbx9Q3DBEGFyUSe/xjQeXRRDCOWj0q3s45PP/efr9WXn7RJMb6MhMHKNJ+0xtNKN2Aw/typeBub+c7mPyMOobCH75ra7IRQzueLuKTCLvDEpTW/J42cAy+r3AnvCGf4qXHDSFDskvGxNG9EccKsCylUgXtKXBkpOd8EHXc3k4IO9csmtQFH04kw0Yf2l2PkG6BU9CBerQZyFn5MVzKrvTlemLjaOl1Zlwihb7AVs1CHYZFz5HmeHN76OAZ+6VHp5HvlF3hOfHAfLp8XBd2QQ8rz6XfvzK5cvqk5dcjmMTPssKWX7JG+I4uTH1twk36eiXAfATjzaXQDG9/4l2ETxJg4HES+wy0JEW4ENhyD5xuRKPIXNqX2p4Hs/LozIkICzxmTzgiw9A5O90q0z0FXyPBbqQj1XZEwwgeFsL/rS6wcshf8rp+eseP+7TFcBe2RgA4IDEnPQMw3GJCQmej5eeueJHJtwnfyA1go00GTpPQzQX+lz8BD/I9wcCbz7TvSLm0/ERJ9GLMaKYfs/sKSAWiT5uVDZ1FEvLVXb5Qp+Njc7b3Tt37PW399mpUzusYHXJ1lQZE6NjVlpeZCW+ByDxIQQRNb6iPKAaRqe8uRIPlwxerqxHRWjoLDA6GTEODw27QRrxFU8dOfGpLK7QiiFL+fxZfOSIxeLSMrt3Z9YGB8btlVe3in8IDsbyqhUVF/gyGr6wyDICeABdjBIBDFmelaEbOqLWjfGpqRkrLuHMaV7dcvzZJuFgHaGMQIR9rcA/EMOJS5SFryW3tPIRkBgsOGtcOWCQhOABGNkiPeMFjZ2jF+fVAEt9+QllT3yjY6KWmCHmSrro1JV2rdDu3xvSwOeuvfnOS9bUXCk6FtyYBAcADggJfiY5CDnG2AXSyQsA8SMptRgyH3x3IQlzUc+EOg9Ey5PH43b3do86vVbbe6BViQpsWsqczajM7oIr4Q1lrnulBV9qG4Tp4nEBjCj8lTNPTrfLg+od48tPuPIzv7OyOS25jhS/BIGHm4gLhLqJNkgZoQPZxcioKK+zkYFZu3T+jtVUNNqBwx22e3+DbSrmxIFQqKSB0d4JqBzeBhxnBuCNTMWnTbawuGpPe4atdUutL2FwQ4X61KDAW47wsr5+YmxBA7oum1T740u2GLLUPR17pQYO23Zs1T3r0DGgVryuKffo6IRviEIGvark5/zUTxxjqQf9b/ArK3uAKEBOPVz+CotjTinDio2NjPpAzc9tV/1FeR05rNjwgw6vsYwn4CSfYHnKL+IBLLvo6+P8b9bS10QbdLz6JS2juuw56KWOec7JDcAAwLLJBH+WP+2Nb3OgS9CDXmbIyvBx9WRBnCDVY+AXEh8k8kXnUXWuY6OjdvDgQdEYM1Mxm8j3ImrcqMA4TzLrKF2J4zxT+cMLQfZDeSJMZfIKQw7RB2acVoJ8YaQHfeBWbE8b9Ce6iZfieBlVSNc4Lp/QozDpdeQNGqanZ4T/iR06dMD1EBlCasLBQ+IrkPLJh41w57fyoFDCTWd9+95d27dvn+v0pFMI81hOX/AoH3gCRy6MuOlYV55UF+L52OikL/draYmPIjo+hW8MjAQM0hJEXeToD9zZswYvnoduWT+8vCRZ7O/1D5Q9M3jZgMgj4YCXK2qvfb0z9vDBsC1Mr/tJXO//+DXxt1c4J+3PfnFKbYC9UAwYB4yTllrams33bjgdUcD8b0gAiT/P0J+R7mEZ7dHnQ1O8kWLShzaa+o5kbAY+8lpzGnzgIzlhQOAGoiDiZ/UlALd8Iq3+n/Y8dfwMAII3QqGfeANA2kjHhbIRFvl6chfe9JxsnwTIMH0RhjMDAOhX7W7ER4xczoXDS5ylRS54CF3AbR5STx9XbxNKz9JRcMdRslHWHE3kkxVCgD8uyprrM8krlc2pgU9ZMgxN9qkwCEiTmMQlGhcg8AbP83kEcKseJXBvxKfe4gE/wqAjgdOltsFbvbkZlh8t2s3r13Xlg3TL2TLC2JvAWxAGceBAP5IWGgHiJIMYf6dNNlDMwPMBQk5oY+Y8N4DQDf9+yhXP3GPPsQxyRTSRh+sYATgZYEjDOW50JUuMKB/x4CV6NCZ3A8BJXwJfoYFn2lK8BedUIPkLDwMVcIgg5xHxeM6n0/PM6i5ojTcTtHX0Fm+5C//9v/03P9gDkP+cGAOi/xY8n457MkyQwqIhUOu5uA74ZV75eBLk0uuqqIE6lyfCQCFThQJUiCstMY8C01UvzMfaqdm5aRsZHrfvz92zgb4ZVVSNwoLRI8MjGjGXaXQp4ZqfsYnxYQlRhSp93SsevDHyC0GlPPwB3Kf8YXYYxfHaCWGoEB7W40EnM6wkY+lP2mzEbv3ybLNxKguvbihn4mex4mM0L4uGrkej3mG3b2WtYqGM+WJfCxwb+xB0lrs0OP0sPaHyOfWhqrpSrso/Re6fIy/Hnw+GNVptDQq7ypbni21ussBmp8zGh5ZsuG/eHnUO2PDgvA0PzNjI4Kx4M2svHNklo0C4ZcxTBl770ugw4sgPhz+OsoVfsQwg5S9aGQTgF/xiXXi8nvO3OfBJAyX4SCcyMT5j3397zY4f2+8zTrxuppzwkI2YvAmAP7y6A5f76x7Z4NmFXvfwm2vyRzlyfd6hABhhqwq9kTOjPTa6YLdvMjtUZode2GUlpcgkH42a8Y6VAQCKlTpjIMW9nybCs+6RFcSWcPJIV8K5RkcV+Yd8c9bxqL8BKMqWAKX4BIcjXg7cwKKtyRunBBFHIuRXp0PK3Yrs4b0x+/6rTg0AJm3njh0+AG5uF1+KMP5Fq/9JsThORyvAwAHSbwSkduD0S/wwJDlmkuU7vFEJA4S1kmyenLK717vsm8+uyphYs8bmBtu1Z4dt3dZh9ZvrfZ281I+U+20bGWG2v9LKJVNeVBkEU5MsRaK9yPBSviw987LJ0dHDH6fMn4PvGIWQCpU+48SD/+oqnkjw3IgfGxt3ufT1yx7FU2Q4/Ta8ec78wIFO4DHqP/NNaQSE02Ex+Kc9JNqcPmddTjaEBQ/dyw/W46U4xHNdkD07qFx0Ggz4oZl1+k4rcQjWPXgShC7JcxIS/FZXijWw7bU7t7u8Ltgz4PkqDgYL7YWv3IIL6jwLwh03Tr+uF+M+yoGfnuG9ap8wj+2CGWG0y9CD1c5HAJTUmj87/e4duBLoPgZyRM7Li1RCAC0L8ws2PTltzS1NTs9GOJH9J4cvhedfk39EzqXnipsS7UyyoGciTvwG/+OZa8olFwMa45pzQPjTx7BsjZlMPliW9EF+TJdZ+JnR4iG8pcgavntlLvJisBR1wEQR8sLsMPUa4QrxRAnSvehZ3WRPn8xosD5iBw4dtMGBEelHPpp22IZ9OWaBBusYy4F/dpbvK7BET4NR6PT/H+L2Msn5si33CtpDB2IWQ1eEeTzdg5eBHQ2D75dIWSm80JYXC9SfT9jtW93qG/v9JKKWVtV7vC5NLUqOus34yaND0BEg/aJ6JSqb42l/QLq6KlSYx3cnjMoiE2nnof/pGnlEwsRbrkyg8fVkJgIoJ2WKsgauDVIySLTlaHwWyCPQJxwxeYSLdethDwQNuFzZwek0oXCz53xIeJCZxYXF+OLz1JSvMmC5LpM2SY6AjSWwDpEf+HHBjyzcy5mLy733gVkZuEJuxAGPfvGQw8DnGF/CBgcGMoOfGfGwMcN2zdHu9CucK7o32RupzFzZT8AAIGyGAtk0YaNRLwzIic9GYyihfcbyGmQvDqLhHgcu8nB+QIv0UHq7kIz4NPgK2yPjmxwDANIlGrBvEu+UoU90gJ9wJmToA4Hkh0t85J5w8EEzZXBeyhF/YxNwcp5JHhAJv6R8UrgjySA/fXp+Hk80gKgYj5clz8XL+ZEX/iluikMy+UZ6j0ycMPBHR8d8VhdBpwNkpjROsyhzBcHSCWa0/fPiFZxuUSnDt8Zu3+izrq5xq6hpscXVBZ8l4sNI9XVVMoaaY3mJjLj6hhop4fSJcjbqxQY+jgblyhFY5I3hS/5cMWphfjJ43QguxhiWk3FD5SSBxdglHCOdNOAIQ5r4kRaaYwMf+Pg8eoWNyDBnlHv4yDbFZVOf4pdp4CCjFaHjbQKdB+tIMTqc5pLIm3xCYGTkuqEroRPvv/r8kj28M2iP7veJP50+Q4z0QE9dfa3vV7jfeV+GeaG98toha21TYxKP4uMUyajOyQQuyU84BF5CinL35xgkhQJbU6ekTm9lzTfteTi1rfyXFtfs26+uqbNtsDPKt7CYddmUFXxZg3I8kUfIXCgQIOGm3NRh0JHih3wJS0aXaFGYe5LWN4yzcWvdzn9/y5q3NNr+w1vF82i4kkpXiKzjY2mHl1+4hCVsoz8B5A1E/qLTn3gOvmTB3gZjmU6FaGeWMeIHZbn0Xn5yTAnX8edGP750gWeuykn/05MLdv3yQ7txbdBP43nn/YO2Y0+dDG8+NoIiAmfwJ0Hk4FzK+EqLlLGtOnCKlGfkp0BdkkHKqTLemYNLYTdu3DKO0mQ9/qtvvmTHT++39u0N1thUYQ1NccxjU3OVjLZa27V7uwbji3bh+yvW3zdg7e0t4vO6zUyJzuJ1qyyPQVGsz8/yz36foT3vHrqDF0EqBfbwLMrg4JDaWpW3J14DR4kDh/OZ4iV0+fcCL7qeiYvL12PM5vAxuhj4ZnQTGSTiIyTl0sQ9kK74w2+IIUX8xh1ywkSID+hFd8hDhGXJHUKf4kHezBqFsckHxC5femI9PSPWUF/n5+kXFDJtwmzTShjp0iFhTLiAbBg80EfZuObTCvygDN4qckA8TnEiOgOODTnx/xy+VJYEESeFRWjEQI+Al75LBsCyBnTj4/4Rs4jOD2mJr840K4S/xcE7w/n8ldj8FRREvYEfv/GxMemq2KSNv0f3q4wLaCAp8YU86i/Kn9o/fjE4o7R01PpTutgPteBGIsvcUscedEO50pCPZ6Afvwo34Z6fR3WQ6vJnn+XGKTV1OslRnVU1rr8xkikRVKT8PVUm7wvSfd9+e9v2H9znfcqli9fs6LED3u+wIXfLtnrJDQP04At7i0ARg0goIV956FYmjugOHoWcUGb4EBMmMl15ieJpgjfoWZZ0KbEKwxKm6RmOSCxSf15t8zOrduvKE/v+7D27dfWJv80slc7Zs7/DJ6fI0d8Ief7CkfHH7wVRS+RFmKhRW0Im4UtFJTpAYclIU5wsWR4EzkiflVMQZcr8wS86cFQSb8MxWtNyvQTE8qujinsg4Uk4E3Cf2kz4o8vgK7YRez0W3G4BcmmDPq74YYck4xg9ghHM5nmWKUEjb+vRLb5cWH+sGsC+4gNj2CbkkT8AcPRy4E555eh79l6R8HGXJincK4MUN/wyOdE9e+qYTAGGhwb9njBoz9dFqczQRht1wxydLhy80WeCQDGdTOJiHwD4kY52R1p4AxCHyRYc4RziQF9JP0Fa/ADsKj7mB2JsPL9KjuAd+IgHTvLhBDSMc+gmbsSn7KHXqQMvF39ZvpSDyeE0QAAnDlkiDXG4T/6+NJo6lmMS3MM9lwxA8k8BYfnhz8dNz2QI4uddgvx70qRwny1RZehpww+X8HLlNlxKR17xTL4whMpKNKDQaRjM3AYTYkTFPbNN5TKUP/jZW1ZdV203bnfa0/4xGSTldurkIbt765FGlbxVAAf4SYuRG5XjjJVDWeUbSonZOPzC0A6DO/IPf1hP/FS2oEm0Z8Zw4COvSPNMuSiT8sUYpEEyGMHwTLgB56d4xYiWtJ5O4WEk5fIOXLxp0Ch2rdSWJONrBUv2ylsH7Gd/ccb+1b/5mf0f/s+/tD//56/YWz85aMfPtNnmLUW2ZWetvfRau+0+yAYv4UBxZ3QHDT+sR6chC8c5CXJ+zQDjF0FnIBQNMvgjLBqMdOmh0F5745htKuTDHiUqD6kUydPm4yffFIaDBhx8ooEHjYE/hcnJF/ANegQC67FsgLyvXblvU5MTtnvXVuNLn2srRdb1oM/mZlE64JYyoG75EwHQkHPJL+jMfw4aMVi4wiuyfFY5x8kh0bniH41cj542o1VaDSXqitTRegRuPC1p1lYL7ebVXvv7/6KBXue0bZXh/cqbu6y6FmXHLEc+XUqZ0YFLzwDBuPy6jPx1UZuhA2KGKHCJboxNGZMsPTh/7op/on7v/p0anGO0zCtvZjAoE0ozjqrkfPay8nV74fhO++Wvfmy9T0d88y7WwQpL9KRgw2x5ljYgvwzA888J3N+JD4h43EEzfEP+Mp5mdRQGgYLkJP4hh1lcryNdoQsegCvoCrfiij46kw3eeVjEp45ykPEzIm3cx3P45QO4/1uQK1uih87DVCcFdvlylxv/yPK+/dsUTB36ZSM/2mbQHPILIGJgAnHa2IrbCAdBHgSvk/NkqutY352eAyLm85DaDhDlifuUz/P5RX3RKfJEO3fqFEC7jjzx8w2uuqb0CXfy87rM0uMSD9DB6JOUDvB02T3+8caY+0ifjK1IQ94swVQ7Xw8DjAkQZtwXFqBJRgW8ydIm+XD6dFVMus4Mt5yCkS/fA4EsSjYjzJOF3CqtfgOfEpAvy0p9iaru15XOZdrLRb2ajJB1Dco3W3NzrYymWVuRgV8kHfz733zqhlRHR5NQIn/wJvqp4BG0Q4SCxe9N4ruXWm3IB0PQTpEU5nS7jvLMFRYDVGjdpLyIvyY9Ql097By3b754Yp9++ND+9n+9YFev9VjLlgb7s1+/ZP/qX//Sfv7r09a6pUb4wAO+LC/95LsY6AQvcE6cfsiDenIuZ/Tn9GlqA4GX9IEj+Jw/qZVwPw/5/TXh+XKdD8lvg748cBnYCHcfpzFFS4Y8Bh8uGfMYg/izBGlgYMD3mLE3iXveNhNG2Rmc4DDuWeLDhm72ADGgYGIn7JtYqRBt+FmAMmgJ+Q+ini0Pdzke8Bwu4qc0uatfJJs5noIvDrIIGxDbARnygaQLVqzR3xigUx+ihzjwJwzpmCXnmm/Er6iNwgeAcNKQL/ekIw94SnzuOQUPGU4TsEDCx7VILuHEgYey4OerVISfa4SvOG6efYJWNl7KG1zkn2hK+ABwIdPJnw8hUt8+gJBf8qe+gvOCxMwEUSAJZObkkQXExa8i3F3yE4DneVxA8t8Id431bFj24OuwQJnQpn41GmCKL79EkzwhMVU2/h6WaPNoETfSUGzFKeA8+BV76+1jPnM9NbEiJXLfdu7ZZvsO7hDjNbpUY/KPnmxQE3cbeUOHLrxhTM7LkJUnpQyaIt8ERKEy4PNG+QHyVFz8E4ZIG3jCT4pQ9U1nHQpSPlI6fta0wmEFylwpPQ+AtI4z0U68rGx0QKvrMqZkfO1X2WubCq28ds1K+bpwsfhQqAZWtGgl5WvW0lEqnh206hoZjAVSkOIzaDw34c4vC2HUgxtMWb5c3Eh1UsLPGSlw+oQMIxE8zvu1TdbfO2JPHvXbK6++ZBVV8Iz4lCt4jWP0HJtkwtBM4UETgs8rzDiX3TezYTy6zASuRJc33IxNTp7KSMfzoHPIHt7vt5dePK16LrEHd3rtv/ynD+2j312w776+6mh4GwUdXgEbuIMGx+Xllp862A06U2dLfiFA7jb4qISLLD3zekzh0Eu59JSVP+Lnru7ATYepstKpzi+s2Yf/eM6uX+2yvfu22y/+4jVr3lIeRmw2+5bqJOHhMdEctObdqzwsE4o1ntCHf6RJShIei6u6UqdSussrtrKE7DDIU1yF+VIjcIofKlXgBzZwLVtF5Sbbvr3dnj7t9yAvk3gSdYuhQBpoDt4A+bxJLh+iXn4Yl5MVkgKPDyx5jEive8rt9+ix51xgA/Sc0R95cB+TBFzz27dDLqED+FPbTZBLl+j12w28dO4o9wiLwMg7Lx+HaKfeJlaLZPiPq6Br/kamfWut8SbGU8vwwfhUbQkP95Eu0oI7yiAfHtx55yPHZspEPTToUWlSmRLfwx89tLSI8ZjDj/MWQv1mz4EnFx71n5UTl91HuN86wBv4Fn7gUCfoxiYe0KNyeFlTnICgMQH3KTD8SR+bU7kPWp51xMt45M8Y0ss+Y84RjawKWF0rkr4rUt1tsocPh+z89w80QO6yr7+6ZXdu99v0JPQhjytqFsoPEoQo8SLwi279qVRyDCDEN7X3FelO9naRv/8Fk8RT6dhVjA++bsrsI5sIC2xsdFZuxhbmVBfih09uCS95yQbxfTGPpYevX71ltTWb7YvPLsgYKbITp3b4G1m1PG/Bq0q7qrwXaesi0Qc20KZ2TZ1qfOP6jLpdXy+1xfkyGx5csJ4nM/bg/rTdvztmQwMsLQkeejcg0h2HytXbs6QBwJiM1TmbnJryfVi//mdn7I3391nb9iorLJtUmjmVIeqJ72Ig60Cqm+chBizJiafIhuLJtFUovJN84K+yoRpAgYM3SU4Cb3rOS6P7ZHQmQB6fb9+JtnCBPyCHH5dkjSvtnbcJKzL8FuYx8Bf8JL30DRH8uWcGnwMwcBiEGJYYkhj3vNVjBUVra6vvIUqnH2H8p1UNGNC0IyCVGQeNTKpxpTheX0570Brxggcbsupx9AyfnFXES7r8h+0ISHklcANWdUYZGIRj4PLmBr6GX6yj5z7pTCYpyY484Av+GxOkWRyM7uBpnMhDXPiV4hOXfo2rv+FzojjJJyZ7IRI9RL+BXemlBr8c+zLBjwOv49Mf1zQQAS/54+jXOKqbVR5MPBMnGf6EU4dMFsRhJ0zmeG6Ogw3J7DGlDOgAcAOQGzrLaSJBQGJ88nPm648S+J2urtzD14G4XnziPucAruB9HjwO+cmp7p8Bz9+zVdfjghMAVYQll/IJJZwM5oBEl9PqtIRLRgLNWiWVUbtm7VtqbOfWRlsXox7c67L+oX4ptN2212fBYCYz+uSeEQp9folK9Wte3gBl8nKJNr/KkTc5O3gEXu3MZwYVIaJNqClylkWOXpUBv8grAjn/H0XPMqGIE/g9nnBwvKIv78njYYoHHu6TIxuWC92++cCqq2qVB7NOGD9wSoKqOGRbyojfP8wjJa6OLN5YxCso6KeuN+pbeTjr/TZoTjLmdeLXKJ/TLBdKkqVuGNHQxatY6Oq0F44dsIYmldVPkSE4DB0e4p7y4x/4nZ/uQ3l5bQZtWUegciWD041OJy9o4+rlleOkD/z6ns7al59dsY6OrVKMTXbp/D25TvGAzqvYmpq2yIgOBYBBG90guKAHHHR7XANf5BOQ/xz3OT6iYHCJf0QjDs/hcryNtH7r9Rk/dBDwtNCePB6z//w//sGmphbs/Q/O2JnXt1tp+VwY/17bos2veW1LOILuXJ4AzxvAfRZfN36NeoZ2ZDQZ6vjTVgutvrFOxmZVlp78QlZSxxCDbsICJ0ptVbLOlz/pTJgtdeWpe7WIEB6Pl/JPsvFDwN9j5oWne8rH/SYp2NQxwEXnkO49z4w/+ZB443pINCHHnomAqBE/w53Fi7CEB/qVLnvmmuLi5edYC6ffy1FPChJATaTDoeThdcKRrnEfuHw2lJlYpVtZ2SSja9Lu3u238rJKKyldt9Mv7xdu1orm6jzoULvgLVQezqAp8knwg2flFHo0qyunI9IRFYeMLC0vpAQb4HG4UljJRJKjjbDsHoBGv8qPO0+ie2QYPR1xM34KD6dy8fE1lpP4DHsWRrPh1DHi5OenEEca2ZB3yDjqldm6FC949Sxtqb7B5wcoiG+b1AljpA8PTtl339yy3/zd1/aka8rqaptty5ZWa23ZanOza9bbN6YyxJsa6t6bNs7z4BrPokYGNW+Yimxq0uzSpUfW+3RCeUGwYuiiEsloYO15qeIU2Z2bYxpsPLGLF/tl2C/YrZv9MqqnFT+M4DQBCH6+HTGnQcu1q3ds776d9pOfv2xv/GiP/fKvX7OS8jgdZW1Tkeqx2IaGF+2mcN280W+ff3bH7ndO2cw0s5+larscrVhowwMLdvPqkH34u5v2//y//cb+4b9ctsvfD9lnf7xtv/u7i/b5R/dtaUH6nvZEWSmh9NjTx0v2+7+/KT7OiI7N9vNfnrLX39hhjY0YhPRJyyoq/QcURbndeFlPb35zkGSGOk/tKxIwox2GGD2B84K69zDFV7xUx/n1DOT7hY7K0gRBz0Ca7d2QNfklh9xi2GLgxXKh2L+IMcpAH0MeA5/Z+6GhmL0fGR2x8YlxX65HOVhajOGOgc/R17ja2jrfdxCGf6Ub+H7CXLZsGeMS45oyJ/qTA/LLjcObSbUVGZy58CgPNOTSPZs2/HWvv6TTno+TXKSn7xA9xNMz+/xYyQEe9lUSDm8i3wBfpZHVHeEss3HbgjCVEz/0PA76/QOL4i33KYw8uWJ4p3YMPtLjzxHV2GSJV6Tj6k5/5O/6W449FPl4OclHHu6XjPrkKAd4OZ6XsDRASPsbkYVEK+D4snQhr+CDU8SNyY6o16DR8XvKDECAS5BmXRJwn/+cELmjEoWQ+1T4BPn3CVIc/hxIF3cbOBPk4/MUKpxibcQhKOgmb/3iHEco6ASEedqNcNIwgly0d9/bbR0tpVYqZXnt+04roMMiqoxzNxQz3vjbEMcFskCaaPNw3WNw45MGBwHQKke+rsIDOAY0BDLoRUWHgU98nhMfuOZw+Uy10qGkCmSMO43yi3h6dlpFC6+NpAwhO2a9I68cwCMM4FW7f7fLvvjopt24dl1loNNEkAKvGwPC5074fPStUScfcfKZKc+bPEiT0aGyugHrcuGPeRDy4vHkNgx4RaJxVFXVEMP97tzqlHKq0oCs3QqKoRU+KGwtZ/jkIJ7DL/FLQBr9Y5j5elf+vJFQnxgWSuPxog6ghyuzhAvzhfbN2VvW1NJkx04esWvXb9nQ4LidOnVKNO2WMVtjW7e3Kr6UyBL1Fzg9P3C5e57OZ2EjKIhwR7/ts6hyNHJmYVLDlnR55MSzBNy7AsCPK6cTTSzb159ftc8/Pm979uyzX/zqHWts5jU8ZZVyEzqML7C4IpaDx+Ec7cZzjrfhB3j9klAQ9IV/MoroVLw8boiwNnKTNW6ukZfCXbYyw47wLG9u+BV1pFQ4azXX7e69Rz4IK5TxxJIrDNmouURX7v55OgF8vIYVJu74vcf1kBygbOE5dLlzfDlcYntccR72bPqNLKWMUhBlAFfgxSd4GkBHkYzQZ/GlQXEYwOSZcEb9cE98cCcdlJIn/xyQQOEmGnQdGVqz8+dvWcPmWsVbspMn91hxkYw5DbJDPwaAA0P5T8lbuNwzAA2JjhQWLCZvbnI0cs+gHLkIv/x8oV+OztM70R/yOgH5uc7VX+hg/aFL8VebD/lCZkJuxkbmZaA+kCzF7CXANZXH6z2Pd4m3IeP4hOzGvqec3DsdG3HjOfmDG2Orvr5RZSmwK5ekb2/c831pH/zZ6/bmOy/YvgPNtm1Hg+072GLbdjZZ9+MuW5JeYRCvAnl54FHM9oEz6oT2tbZaal+orf/ut9/bpfNP7fPPb4jMCi8v3YzGWTL8F+3Cubv2yUdX/EvyS0ulNjm+rnTnraK82nbsaJexj2EVTKGdMVCZ0WBkUXpiz4FW69hRZeW1c3bwhWYrKUMoFT61Zp9/eNX+x//+d/a3//PH1vNozEoKaq1pc4cN9c1KB9220YFCu/Rp8811AAD/9ElEQVRdj/2X/+ms/fa/nrdHnXxFu9Lee+99+/Wvf+Fff2cD+9FjB626skoDkkcupyyDsrUS634wYf/wt2dF1aL9+CcnFa/FKitYBw6t9D3IgPSkKb4znwqFTxj/0TdFvYRLdZ0g6j38mATw1y1effA39Z+BOq7ZTQZRD1EfySX/BEmuUty0PINlNxigEzLqp2dmbXxyykZlzI+Mjdng8JCNjo37XhY2Jy8qPnnTV2LIc9AH36LY3LxZrsk2q6+qa6j3MGQRHUzcMFjZ+xez4okP6T4KS/sLfwA68+NgjHJNLuFN8fT/THgqe0qfnr1t6Rb9try4bo+7B1V2PggYfEvpAZ5TOnm6P3lCC7YIAxyuPMfKhygD+3/YtLwkx3cC4DP2lsdT/uDBkMafK7zx0+fURvNn25NLsJL1DZQJf57T2wLo5JqW73CPA4hPXeCc28qfdOmNDLR5ORWI3caeK8qZ0icAT3KkAQf5cYUW15VKA/6Uv6OV/tjgk/zg0gYkJqcCkCI9p4pIVyCQwmyBkEMM4flx4j4nUPlhAOkTUPH5kB8GeFr+5RJdAFcKTf4QEh8AicLxGoaNF5Et8VOZoD+VYdlqqgvsF39+3Bpqi6330ZD1Px0FsQunGzKp48FPuHFOjjLBoWjcL7vP98MBET+UELgS/1LjgWZcKHTu4XukC4g8vRwKRzGTiq+WeqOREc9sduBAKJhRi7xwOf5zz4x+XDF6UbL9vfPiYbnt2X0gdqxLqQed5MKMIWmzRqwOu6qi0vmjSPzrSnjEiXwVVwESU4+DHxB+EVcUCJ/7yiWBRsmoA5KR9/DRUxsdH7VjL+2zghKV3+MrLk7K2fmkW8+azt4xR5z0psTLDg3iF18wphE4OT7rl2SWZyiMMNAuq86Zrbpza9g3nJ48edCGhgbs/oNua2uXkm2rspKqQnvlzaNWW1tqy+qkw0gCE2UXrlXlIVxhfEQm0BV5Jvr4IU7GR+cT9U+RxBPiqZHzxqVQeAtEHA4gvuPBqBG4Sau8GPlPji3bxW8f2v/n//Vb67z51A4c2mEvv77fv1Qb/FXdSk7m5qdCBsGn9LymdzIA0ZxoJUdcWtoRr/C5Vzld4MPBQ46oRG5QasxcAZDpbVQ3be2tCofuQptXuf7+Nx/a0Mio42X9cbQH8ZA6li9xb996oEoptg6ldSOMnISLGFBO6XHEJ3ngwOGtzgD+ZvIacalr6MWLdkO4yqg4LNNgFjjwyGhXvapmVV7CoVL5KND/hAqOJcez4/Rnrw5vlVQRONZEC98VkTlhK+DeqEtx0suVySR8XGfGJgw/ZsEdP/k6YZSBC+1XtLn8SLkXsQaWTomOg3rAqV2pzTrppJHf2Niinf3qgm1pa7GWpnpraeF0MMmXD5CLlCfUgp9ySGZkNKxIz6b8nQT9QCnyHbgTXz2h85NblnrwZWTufZCtMLVyIikOM2ycjBabNeWj9OBD97KOmS9jbrLp2XmbndNAFb0nROSU2lACf1MA29TGgjJO7RA/lMDXthMHzqtdf/iP51UejH8GkVGH4B0ZmbRr124pToY7a1ueI2UCF7qTtyEY/t6Z6ll553jjJXXwsugRLrKRtKS0zMYnFu0ffvOpVdXU2dvvvWgvndpntQ1MqqwojvjjSyslD6qGqdkZGYB8URoc4BOl5KFotAt4D58WF0vsSxn8d+88tRMnT1hjU6PvASMNbXVxuci6uifs/sNBa9nSYj/92dv28msnrbS8QLIwZBXVRXbgyBYZHZRXOIWfgcfY2Kx1d03ahfMPFFZmh4/skv6QPHgNgH3NpscX7bPfn5eBP2PHjx+2X/7qA+F/z3bub7Vd+1rUp+yyiuJq+/yPX1r3/SfWsbXNfvGr9+zP/vxVe+tH+23/0UYbGO22y1evWXWddOrbe+3wyXYrLqWcqm+53idT9o+//VoyWmL/8l+9bzt2qf9Zn/P8qfaQhTDSnP/OrKhDn+RCJmiMWR1GHNpbihNlcUlgQCpdRb9PF8nVgwTE8zejXMVXHEZYcsk/GZYY9izL4ThtZuz9iF0Z9sOjI7akERlr7zlil2Ok5zQA8CUo0je8Tcaw5djdOmbvG3EclLDZaupq/WATXBEHfMgG8CMrfZYYAy/6UhgTdlEOXK/IoUPTsid/67rxDD/gBZDjDfIbskcZYUbil7CJtwzikx4FR36+PAfeAMenpLRRBlX9T5clG4+t8/a4PIkXdfRDIAWOO/4Cyiuz0+GyPDwvBTJDDj/jGz1MPhX5mw5ipfpKBjhpCE9GP1doID3XlczoxyU/7KQVvtgrnZnSxUQd5crJBngBeAJpnF6UeMuFzcKLS7EahI9XYpelPRY47n3fhXQkE7/g9KRCRp2lvAJ/5J0ANnLiJLTBL5bfravON8kGUP+ZEZFBPtMduRxX/Lnmuw1Qknx/4ua7H8QXkIvXc2YMQfjzApMg3YMr/4p3Pu6NeLmkDjyC2b0ldUqhm1W7euWh/f53F2x+tlgRCjVqLrGf/OKElZQV2SeffOuVDB8RM9ac5/LN8smeE+Cf/FJF5ANh+CX/VEkpbrpuKPgMV6TLzzdo8hGjBLBSwu/LfPDP0oAbwU44U1oHjDNFQxdCwaqMhkEZ/wNP5q26stYa6pvVIDbZ+MiMjUv5sycjMhVtwuszTWTjgxkQRoeMV6INYwTjMiJI2FC+aFJAfuSLn6hzmjfoVtmXFmOmZXx80q5cvmOHDx9WGcu8TBEPnFl53GCiwYTsoKScggxnlDvi8lakoCiWj0QYvihrruARPeBXOaEfA6qra8ouXLyjAchBa95SbQ8edorv67Z1+w67d/eBFI/ud9RIfCg1g1BeRbJeVyN7dRpzS6s2OQsvKHP29kIGBzR5UbjDS6HJGIUcXvk7v+Xg38ysBnMqY042FJylJ2eMdv6oKpXSujuH7b//v//WPv7dRfHT7P0PXraTMjKKimP5E5Df3vxeWQVPoCH4ByReJpfvR6KcbEWYo49bn1EpK2OtP/KZ5acI23dsU/GWnS+9vdPqBOMUGJclZjq5Sn58kLBWKllcsOvX7tipl1UPbbXCEZ0QecM3jFw6d6dJOOmQUHJrhMkvPoLmpp/ziPrFj/sVpV1dY8YfRRraASWL4k2v4Unp9OkZUOn9mg/PtDGBk5LicS8PlDWOtuvhjpT6DgUeg22is/COPxkD6+LTBib4TlmQlehsI22ELy+V2+OHy/b9d4/s049v2NdnH9hAPx/LUecsI4p2hXFB+7504Z41yqjYIyOtsmbVGptrJcfShULktIi2oBH5iJm26GzoYIKH5AkfQ17gNQMNBs7oFdag850V1oLzlqnAhgan7Pz317O44qnC4ejI6JT190+K1xizhTY5sWL3703Y2c877R9/87394XffSBfc9tlwaT6vI2/74jmym/QcAE1ATAAwmUAnSh2r9rMyrSifmekl29zYqDihJ1jrjR55cG/QHj8ac6ONZSOE8UddOT8cu57dj3qPV+wByC38ibhuoLO3Snm7HlTckaEF+81/PWeHXzhm+w9uFX3CURiyDF4Sgh2uTk3PWGlZpYzIVbtzp09X+FYk+otdv/T3T9udu6N27txj++5b1fXQhP3qr37mX+4eGRm0Y8ePCQs6r9huXH9oFy7csPKKKtu6rVm6a9l6n3bZyOC4cSTz3n3bZMSUKnt0banNz22y0ZElG5ObneXc8Ek7enSf2jPloNxy6ClV4O3r3Va4Vm0/+tkbduT0HmvaVmol1cyILtryyoLdvnvd+gb6NPBosj//q3ftzXeOWFObOFI8q7Iv2/0Hj+yLL75VeJX9+KdnZPivqp1X2wuH9yiPNZudXLaPfve9rS6u2J/94jWrqoJf0SZ5c5bqBoj2ge7I2qqHKXAjPPNTcGpzubQpftRtLMGJDZp8n4Zr+pgkRiVLbXAY9hjxrLXn+wR8RRjDPjmW5czNzbjhxikwzACnDbYtra3+Abym5mZrkDzyvZeqyjhxEGMVHUp86oaDP3wGFwMOPac/fpEbZMtl1eWVuokJEjf8dB/y5VEFqe+OfjBNSsI7wtIVOaQZ8Rw6gTCYFekC0Gu5viQfol9LuDMmC6AZemgWK9IPjx6MKR8NZorKpIPS5mja0bPpk56jHQM84U89AeDE7sGPcjObn3jiy2fkRx1iA3BkOn4Y7oQnPQJWJkuWV5DfkKO01CYZ3sQjnw1DXA589BmEgY86K9NgPz3j0EMc6+tLkTJ8vEGknjlKGEMfmnDEd9y6eh2KDrf5lCbKHLRF/SKrYV+kcM+TvOXYfMzVv0VFPcoRr/Df/9t//R/JhAQbiTLn/mI4HPdZSBUz8w7IwoAUP0E+nnD4EUICuewZwn1ZSQT+EPDO8ggaJRDQ4QHhR0GoIF53gUftwkFF38C7UTbde766u3i+y6bGi216cs7a2uvFyDWrr6+U0l2wx12DVldbag11FS4MPsLMq8iEE0zPQ4qDg9EANGXJBLn0KBMXFFV8/ox1gnSf84IHPPMJbr5WOGbbtjep7BJe8kQZKEvaL0oJniDgkTn0K1zKkYFDf9+EzUzxWGbnv71lT58MkVpl77cbl5/IkJix+3d7rKK6wOobyz09yGmEY2MTxlGMFTLMWfqSlA/50Bgfd41Y571H1tLWIL5FhwFNXgx/oOkKxJhURrxX1Y+ODM4ojyJ1alf9IykH9m8XDiKQ3gvv8d1DgEHg+OTtNQwiXZmVTs+kw6gbHh51pcugKcoDJLmn886MGP0tLG6ys19d85MvXjqzT+VdFI9LrPNut92780A0rdmLLx1Shxp4xicmXWmXlhVLZjZJ8S/Z19/ctm+/vG41tRW2uaEqoyej3+nKlR8DQdzVH0ZaJjsy7FE8E5MT1iw6aOygiBTg0r2iRZoCW5w3u3rhgX3yj5dMYivZKrd3fnzCDhwTD5ldpJzKBwxuYihvzrzHEGStoSPM+IHMhvKHt855989BVueCjTr09JSJdhpngZeJBtZoxpsm0SpjG8MP+ZlfWLa+vnH/vsaxo3x0CizkxyAMHhTaw85++/SP39uOHTvsxOkDoisGMZyRXqrBOm/APA3+SsfsNbTjB40YYb4PQo8YuLJjrLdnWoO7ARmVXfakZ8Sam1qkdOEjhlyZBr6SKV2np1ZseIjNhKWuPMvK1MJcGMV0l5/gFeC8hW8b9QkH8INPeoInqtPZmXkr8TYfH47yNB47sMI5gD6NOnXhVxw39NV2oYMZpIICZrbBqfRqL+Pjy9bZOWYPOgfU8TWqg9pkXd399uhRt+3Z0+qnni0L6dJSsZ377prwrNuxk4etuGSTtwmnwet5TeWe8wMG4lV11Cl+tPWSkjJblDHEYIB812QkM2ChrJwwNSE6xsS/J08mnHeDMlKXFkusp3vCLn3/SGVal7G5w+uQ2feexxroX3hkHVv2+jdZvj17y77/9oZNjM447/bu3elLQg4c3KW2WO/8gifQlc+7oB9HCPQE0D+wdIJlEvAb/8H+Get6NCRD9EWVn9JFOvZV3bj22Grrqv0r46nuAqjbuCbZp41iAPKdFQw0/MjDeaO4ntTfeKBbVPdTxf6F7BXx49SZvSY7T2zgbYu450KLPMGXdZuYWLY//OErO3LkmB08uFe85PjYOtXzvN27O2AXzt+3+52jNjgwJ4N0zQaHRuyVV0/alrZG+/Sjs17eV998URhXNXh+aLduPhSuQ7Z//043JFjL3/VowD90Vd9YZtt2tKgclTL8VzXQGlJ+k34Uc//AqN2798BOHD9szS0sKckG6yLXq0J096nv4NholqBU8dVvte3lRRksSxxDuWLXNHjbsbPD3nj3qBWVzUsXMSMf+9jOfn7Tvv3qup889fNfviI9RBvEWBOPi4o1aJyzP/z2O5uenbF/+d/9TIMEPiq47DPrDLw40jmvkpzP8BFIxk6CMPbFkZUY2HtbEg7cwkIso2DgNzoy6ptmSZtmiOEZunJ+fs43c7JvZUW6Oc38hpHOcd0V3p7oe5ORzzGxHJnJkeQMADiWG2MRnGXlHM2dnVAjpmAHgM9lOwTOgecNwDsLot+Pvj/+vHKydNDPYAWayA8IPNIb0iXc5qMFUj7xG3i4Ty7vx4H2ha2BDeO2hiDoRueGNks4HZu3z7iHvoX5Eg32+21laVXyukODP2gjgn5Il5UFnIFHTv9MPCyqXjCksaOoI+JQN77MV3HRZuwDSLo24YgjN+PcfJ7DRgI1Oha5iANCeKtCHWFA82bFT1JUPNL6V381QMDw5+Qh8OMPP0BFfOjAmAcXgwno9UNI/I9ysm8r3tqQDoAm6h98jksZJrxpAMD3gNC39BEcqkF8Bqi8pUXGlyXXhOMoGPTT/6UBAHJLX1T4H/7dv/EBAJmQYQKeU8bpHudAhUSdeAHSNd0D4Erxo0GC05/CZagiTz3IKx9XSov4bOQrcNHh0ZUlcaOBMhpntEcFkVHQ61GeAfxhPcbWrAzoviczaqBqqDUceVWp8HWrb6qRwuqyESm+HTsbxVwZUmq4yUBPtG/QBc68sv9TQGVEGuJHOWk4bjTS0Wbo8ssPxHNefgLqRfrQZ83aNXipqo76gz/EJzwaPt8LoFFSHzHCJe+rl+/ZF59et4f3Juz8d50yiIZt167tdvT4QTtybKedPL3Njr+4y3bva7G6+ngV5Z2aagRB7u8btuqqOjWstDEmZMeXscgguXDuiQ0MjNsLR3YqX2SDUDrf4BO/3kkTQNn0jDHKzFz/02l1JkPieYW9/NoLqlPOrEVWIiKv94XSBdrLKuNufjY2RPNtAueBIwUrFiX3xFN99/Zba+sWb3BIF3GYhWbmkTcjnI6hJilchfbV2as2P7Nub755WvVDg+QLwlXW0dFqO3dtseMn9qgDp3HHiLu/f8TqGkIGn/aOiUfzbmhMT834TF9NHRvayBUlE/m6HNMTOs0CGQOrK0V+6tHgwJiMqSnRJsN+YVWDiFpXJm6Vi+501jevq1dXNKA9d8v++NvzdvvGU19HW7e5zH72F6/Y3sNbbG0TrxxTPZE+Okk6QTo7ZkIZAERdOiXKIsOvNhbGSU5+031yyJvXpQy6SEddyngeHlO7rBU9hd7Z37+PQToghc23Bso1iF21ixeuykDdYe1bWpwuZkvXNUhYXii1m1cfSD5v+teA33j7RZEfio3X1hjSxSXxZUPWU48MTYiGmHmJ19ohr0tSenzl+9a1pzJqljR4e2q3b7Guet0OHToinlbZbRlHSwtrVlVRr3qbVJxBGYKPNNgb0ABkRAZXjzqYadvSzpnpzM6If8rL15gLKHvwJviW3bhMw3Pnie5RwKMaPMfsXswOUR6XVwddhVfslIGzLGNszdv4QP+UDPg65V1lTx4P21dfn5eBusurk0FSd9eM3bs9IF1VJkN5j1XI6OjqfmSHD+9VnosyovnaKLNtxWr7D5Vvib10+oTzZ7Bvwu7efmKPHvYKHZvaC+zSpU4fwO9l8E1jkwE7M6PBx3KZ9T2Vkf7VLQ00xKPrXfa4e9yKC+ttSIb+tSuPrOvhuH8scHJ8wboe9Nr48KKfzT46JONKA74fffCylVYgL2s2Nb5if/zdFbXSGut9OqzBQL/V1pTbq68etdfeOmIHJLvNLXx3RQwpSDKMjhdJ+ttoO5CoO2e385L6p/eIc8HZMBpf/0YfFNiF7+/ZlOTn5It7ZSBEWyDp4OC0eNlnL0gH1tVVKr48wRf/fh/nwVO3UQb6HgyMkDt0MPXtkRVOpw4SJhY22ddn79vQ8JzyWpGxfkR1QgdP/lGOGCwwQVNs16/2iPZNMui3+KlBvBnlWzaPHnXZ8Miwbdu2XfQfl+6bl2GwIL3WYFvb2+2jP34p+aq11948KX24rnYxZV99eclefOmE7d7bbovLc94GOu8Oqt+ot45tdbZt+2afFGH2eoSPDlZU2ha1x9s379uVSw/s5EuHbPeeDtHKMqowVFI9wI/mls3Ovzs3O637Ua8G2fNWqcEEp4887RmymckF++DP3paKVaeldGri3v9+/vE167o/LON/r733o1dVjik3wGNzp2gfhvYb/ib6l79+11rbmbjBeEGWVyST025AUw8rMmow3DgSMlws/WCggIHIdXh4xMtIGAYjjrhhaOXaKTO39JvoNWbksS3SLC1f1a2tZblczNITD5dmbt2AyzPicHFkePRNrh+yvJBN8sWIhIHkndIgy0TlHnD9qkj0g4hX4Io4AYRHCBBl4YvJgz4YYbNqxA08CZyePOA5aOTBPfw58hdIjgOCLngEb+EBbSAS5eei59RnpWx174Ox1VI793WXdMqY+s5S23eQNkqZUx5K47eiYcOPPOnPeZM57/mPjY2qXQ2qHhk8smG9TJlLq8IrIfS9kuJz/gZfX82gKzTDY/CFFsBQDqM6eB88p737mfv86Z42zyCVQQJ9Hf6wDRqwkUinLP2eWX/SpI+cwk9kxb/PhG3FckIBZUmATKa43BPm/YnyIBq2FvKDv28MFr3FGkhCBPHT0fXkC3iZM3z+LOdvAJJHPqQKBzlMSM9cU/z8a75/ElggZeqOZ0XJr0jA02b3KY8NSPfyBzwMtyGErFOMDRw0Rh+hZfjpt0Ac+Ua66JABPr5VI+UzIMFVp3loi67kzQis1JYXS9Q5zUsxtahxSkg0uk0KIl0DwAvqH/IFyI8X99EIKCeV1NfX5x0TjScvmcf1hs5VwpvL20NdAFZWSqy3d8IaGkusvl4KM/sDqDe+goiAecfkdRL5I5AlMhAPv3BUA5y91tMzIANri/3Zr05ba0eRDE2OmxKRBStKHxtRyB9jAfzQPjE6Kwktk0HX6V9aTHXOTCsf7Lp68Ym1tbXYzt3N3nAwyMCBwYkhvoxw69lbiAuFGpYKh+F34+pjm5xYsHffP20l5dlHOpR31CS8y37kMPgGe+bsmy9v+iz51u3NzidQEhZlJnXEHRsd91MQWDcpMtRBrKjDGrbPPrlgD+4N27lv79l1Df4ufHfP7t9+apuWC0XPPbtx5Z5QLduWDmZ2KqxxMyemwAvoKvJP4nd3D6guZEBqIDA+Pq0B1W67c/u+z4ideUXGlgRSkiR+8CqOj5eMuJJh0II8ojM67/bbJx9etIG+Udu2s0ODBt5qFagDm7amplCO0UZEjhwyNCqD4unDMTv7sQYsMgYam8tUl6/Z6+8ds+r6KqGWMtjEGv9sMO84oJvzh5fVuY77+c4hZ8Ez2JuTc/nDc2el//zTQD3qQp1T1+Njkz6wLi4tUJ2u2h//cMGOHD0imSzS4GhShth1p+G9914TXaRRncjQ7H08bn/8/dc2Mjhmp185bifPHBT/mC1atZ4nDI4mJftTNjWx5DOEt2722OUL92W4VFlTK19NjTYwNbkkWTXV50MNjHrkX2atWxrtzKsH7NiJnVZbX2DNGvC3tW7ToPWW3bp132dRJMZqG1slv3vVRoc1iFi0D37yluqc86aRZfFP9Qgvvdjw1XkVwD0cpp0CLq66whM+RuezZZJB6p2wAGRAHfbQtIz0J/b9t53iRaEM6iEZS+syuCWPVmHffnvNedjYVC0+F8rwH7Ovv76mwUmLVVSW2+DQkN28cUeDql2ScT5uuF1tWsbYSoFdu9ot2opl3LVb5/1u+/D3X6guKuzAgX22QwblgHh651avDNBC276rzbZu5Q1edD7MPGPs37x+z46fPGInTh629o5torrMvvrinD2SsQ9Pjhw7aNt2t9j+Q9vs4OHdqv9q6+keVhmW7KUze2zvgSbRRd9SaN991aXyjYovfM283n7269N2+FibNTSJNxr4s6/JO3H0B3//DRn0PiZjprf9LBq0L2nggcHmeko0MlCpqK60Q4e3ejhGLXy5crHbRscH7K13zig9nbjqR3i891LmannuFxCzcvQ/yQiMU9Gc0jxaVVa1h87OURlji6r/KfHhoLVtqZBhKIxZfwXltMulxQINxkYl3+PW3tZuhZtK7eE9DUDnONZv0rbvbLAzZ45ZS0u9DORJu3nzrr8pra2rsjt376jOttnpl4+pzS3Z6vK6faR2xFuGUy+/ILnWIEoyw9vVoqJyq5Jc7NjJfpwlyU2/1Ygnra3NVl1VbrdudNmVy/c0yHjBDh/d70Z0fJkYWiWrcKNAhquu8Ki5rcl27t9jdfXN0pn3NaAb8rXqM1NzNjY8IZzSnTKgx0cmZbDNqv1P2BPp3qrKRjv0Qocvr2TgwVHWGGwz08v2zRe3bWxk1l46ddiaW0ttZnZCg2LW1M/L6JwVP2LTKPWwIqXqS93Ew2T0oF/p/zDeaXPMhGPQYytg1GMYM/DhDQ7hDLCIW1qCIV/ghi1vUjDWUhunXt0mSnYGHvjjl8XZ8M8g7uVglHjnz6rwmenZbIY6fSwtATo+nrnEPfJNucR99wvnylnXNbkk9u64l2PAgw4OG4MQIPounqPN4M81IOIh5yHrTACFfBIzheUgBsHl4hl5KExRErZcngHRTgNXX8+knZMOoN28eGaHt/uwN3NxSR90Olr3izDW4i94/fNGdGx8zPUnb0OoZ/oV5MINcMkGM+SkRSacF8JBnaVZ9WWFR78Vs+7P5p1KE4AfeADofT4uV/QKjkEmOIlHGly694lV4QA7aaLskRYgHRO5CTcAft6sUab8Nxhh7HMiE+XJvd3ALx3IkWhGnzkNfAnYff7/hEQMkIjLdwAZ4uA0G6byw56/j9rInjM/F2aS68roDaKVKosByyIPRvMwg0b97OAiM3gcf/LnKuaqE8AI4YjJO+r0d+3usMoqMUTBTvdquU3IMNqzp0WZL2bCHTMeuHzakwDkQ6rIDfB7ZqUCP0Alc3QX5+5G/Bj55+N2/P4cDS7SB46luUJ12BPW1Fwh5U/Dk2ClDkiO9YiMhH15kfwhnFkVDD2+zMpmr54nA/bk8VP72S9PW3nFUmYEis9kx9XzzniixuFKQwbv+OiCXfn+nspgtvfgVk9DpyARs5tXe2SAdNrb778kZUrnt8kmx1dkRGPU3LXrVx/Y/Tv9NjrEuvZV77i8ZmWkcvbzpUt3ZPy/YnWNkgHVFbNIvX29trzCaJ3XvTQs0aU8F+aWrfPOsEbRFTIstllFVZFYJYdxJlp5S7AqQ2N9vURKaslGRuasrqFGZdfgqafPvj7LUplSGTwaUCmf5qY2mxybl1ws2Kuvv2ivvH7Ktm3fbg9l3NCIDh3ZAaXiJwYMrxJlTFx+YOdVruKScm94vM7dd2C/z3zdu9dp77//jnhbKUN11i5dfCBDacj6e2fii8ItnLesdKKTJRYfy/jvUAf+9vsvapBR7aeDUAUjo8P+NWpmG7xuXGuojtWZ/g//j//Frpy/5c97D7XbL//mLRnBMtxgEVFddKLjSPVJIHWKAp1VR1pdU+W4HbE3PF2oa2792T08afzirx/nr5SmlCzReM6ieXo6Br5eXSqeLC6sif9Ltn1Hh8rNCRW1dvdupx0/flyDm0b/1kFfz6gN9o2r7U2pTe62M6+dtJa2RnX0i/5xvs8++U7yOm4rS6pjDRYXF4rs0aN+Gx6c8BnynbtarH5zuchgdkSdgwbJ89MyNL++ZG3tbfb2jw/LsK0TX1VWDXDpNXkbwRKFyclxO/HSYdt3aKfa/4rni7GELB86tNX2H2zxY4Od/84g2ILcenH9Pl8PPHsfsgyT5mYXJcdlkheMJ/AUSt7WNWi+71/hvnWzS+2m0k6/etz2qW3tO7DDduzY6m8hBocmNDDcGnKoir1xvcc+//SSHT22347J8H7c1aN4XbZ/3x4foG7b3q7BXb1xHvuN6w9kXC77wPzixYsq77S9/e6bduT4PtURa1OX7Pz5e+I1dblir795RDpPRjDtXpQO9E3Yxx99Kz7W2ZvvHLXiMo5cLLJb1x95WU/J6Hzp5b0a8NK50eHFMXVPHo2oXY/J0Gy24y/ttJIy+FSkOpu1s19ckYFVbW+8e0iD1VUZxbGf5ln9qdyFP7gZfnGQAFf9qJHj607+XF1nelSeC21ahlZNdW3UATrqxn3V8boMz71q95wOYnb10hO1z6v24w9eVXsoddwJb/CA9pN0vTrp9RgY0f+k2V9pBg/3uN6WZJzK6Gbw9eD+lOLLqFyYtVNn2I+zJD6BXDkIP+1ocmrZurv6RVOx7d6zw/XDzRt3pefHbHNTrb3+1hFraeZN9ZrL0VdfXvO3f7xZ4muifPl2m/hcwEy9+sLe7iG7K3k688qLVtsYOp82zjc46uvqNGDkxLUSf5PZ0txgZTIkliX7Dzt77dJ3923v7gNKe1gG/KT9/rdfW9+TaT/tp/Nev78d6+0Zkc7jzSlLdsqsUDwoLyu1UcXvfvTU23lLy2abGJ+08+cuq7/p8y/V87atVPpycHBI9C+r3KPizYqMcgaqCzY5MSv8vdb7eNiN/+076yQTS85j3jpjnLPsglP0mjZvdqOd47DjTUyJ93k4jP80OMMg4hkcGELIF3KGA3wZjfeT1AhGWCyP5OjMaOcR3w1cAWLgkyTiZwpP8sK9y6yc3zsQTjyqmz4sjp3kLVEspZVs8jZK4WQRb4aQNRdyuRzEYQEB0LERjf5/I0SplA8D1FT2RGeS4fQcickzX4cFUo8jWXJf/QT2vHgK9/PmZXiWy/D2GPxnHUTg1513EACHE6yq7IvWeSu+O8F3R069yjJVxWdQKdxpuYqzW0lDh4ITmsEchj9xpqYnfYAKX5k4pbxEJR+fdFRd8tY/rfsvlTyEjgiafIZexjb2X5wSGPIAn9kMzh7LmOmPwQTyk8pPXIrKE7RgtDs+0Z/wkC8aBDlMgxRqCrxOq+iDTgB+kQdX8oFegDde/q0U8YFJKOIzcIUMjnNFNqnrlBb/GMzEXjzCoRk/3h44/v/r/+XZAUCqLIDIuNRINgr8XBwg+aU0uOTnpyXkQX4aHI/pXqEbYfoRXzwwfD3cbzwcB8MZ8VBw1tqlGMTn3pNspOM2Ex4ZiKohdQr1dlMdWF/vkM+CFRayPkuVu1qijvieDAq+dLu0wWAS+8kkQaY3DPwokwur4w+XX84cxH3y4xUWrxOpaASXPAiKtJE+Y4H7JVQ0hqWFYut9Om4trTVWUysh8oCIhxsYHJQ/ewDKRGcMPsg/ULBWd8U++sO39vKrR23LVsonYRUNQZvy8ng85zo9b4Qymp72sMRlxN589xUrydq8WYkN9k7bh//4nZ08ecR27Gr1GeCB/hkZCV0S4ELbsX2b7d130Hq6Zu3+/afW1FIj+mMj3sS4DOCPLqgea+34ib0ytng9u+4dwdTknAYzJQpjtz9lpe4LfM3w9NSCBkG11txWZUUlotXpxHApVkeybjc0ILlw/qFdOPfA+p9OQag600rxpt62tDfZnn0dMu62ye3UYKTWnvYO28HDu+zU6/utosZscGDYuh49tpdfP2ANjRxfmXXyqwV27pvbdvH8DRlLp9zQqquvsq1bO3x5ytdfXbBdO/dYbX2dnf3ya3vSPSjFU22z08t268Y9e/HFQ/bCMQ2eRA9yHksx+uzNN2WA1Km+fJMsSqHYj4DbvLlOikQjfSqKVKonlDpnhu9Ux//q20ftlbdPyICK2X5RGPUiR+05X/wajjwZxIyMjGlw0SAZREkoXw+PP95KxHOh4kf9k4Z7Zm2Xl2VkdA3a4qzZvAyDyckZKRveajAbIcNral6depWMURkGGoxOTMzbxQs3bHRkyrq7mWle14Bnq/X1dVvP48c+UOjYukWy0+Gysbgwp3q7at9+fdlmZufs1Olj/kaApSko+6GhcbUhBqWF1rGtRgb8LpUhU3AyMtfXyux3//CFr9N+5ydH3cCMJR8USsY/66x/+5U6jxkZZUds15428a9Ag9MJMajULl+67fcYQfUNtA/aoFS3cMdbLbgadeEohTMgeB1tCYfMEM7HliZ9pt75bWX2+MGoffTbL22of9heOHpYhvQRX4JSU4OhwrpOZjY32b07TyQXZSr7FsluoQzKXj8/ftfuHfbaGy/anTt37Nq1O9YgeWtqrrat25pkfDW6frx5/a4Gy4sum7du3XKd86Mfa6DYxCJ0ZoyWrevBsNpaj9fVq2/s0wA09v0g6+rf7ZOPvvNTS/7yr35ipRrYr68V+1p93n6denmfHTnWqjYqaS2RKyi1IbXNuzd77UHnI3vxzG4NGg7J+EMPrUjfTtoXn1wVP9fsr/6FBshVdKwanKv9SQSdb/DLQTcbkw/O6kyS9f+sbs1/jr6DZww06p8JIhJxus+Tx4O6K7a9e3eJLwUaWF60G9fuq61W2RtvnJRo8BHILD+lwpCIN5kFugeHZMgNHHPDg3ziLPIYEHvbUXwGxkwujE+sSP+VadB/SfFKZNA2WUW59JjjgMZiDYaf2u2bPZKNat/vU6eBUdejHrt88Y6e6+1nv3xFdcPBFEtKVm63b/PWsc8Hh00tVbZrb7OM3mIZRcwazqm9zNuVizesuqJOcr1dxrIMTvmzJBHDFj1SUrJJ7bJI9ybDftInPh4/7rcrl27Z5oYm27F7q4yeBV9e16+BeZGMfJYXLWtAszi75qej9T+dsIf3eu365fv24N4TyeRF9Uu9vqmYNiwbxXbubNfzVuvY3qj23eTy2dBQbtu2NVujBjSnTx2UHG+R/i3zQQmDQltf1iCoTYO0rabxsPDEWmvemLL0jz6Tr9Yyo48RhUN/RR9Kv0V7RVeKw/6cufxn3SPfdONRD0qrNBhoKzKkeAOQ1s+nNB5TF9Ww7pCxeAaSnEZ/GWHhH7ICuBwrQ/zm5mdFY+hxrshNyoP0xOUK5PKOq7cC8KY8PK3KKz90I4BNwtd+01KlHO4Ab0vyw+XTuJHHc36eRzzFr/yQdniFnsEGC3/4HrZMwhUXeMNsvHTA4012/epjyV+l9N7WeOvncTQ4mFmxTz/5zgdfDOyymiJQdxlNom1JA0DyZiKLN9lEo93jRxh5h1xwGliROwaL7Dlj8BD7EzH0w/bCyOdKDpQ05Ek5ZngxnpNRzhX+Ep9+OYWTt9uC+oPnhFO/sYpEvorHWy78gUQffCQdOHCkTeHsWWHfFTiJW6H69PoXXcSDlsg73njAf9IhP8TnOa6OMuiQ8zcAiZAEKTAByIF8//xwhOR5f64b/tl9gh8IVV564jr3swYSXlmYAB+Y4PcKxzEDAzDiT3GJk5fM8UYYitmrVn4cubTJmhtb7JKU7PzckhRSq62pQxzun7Nrl2/5EqDSMs5urvZGG0ihIijJzwT8z9D6A/ojPBoHozM2FY35ukLeLuRXUODPQHQGKgKzfHWdn123Rw/7ra6xVIZpvEJEKZEvx76h5HnN+fzIH1wLc2v28R+/lVLeZceOb1cdBw/Bi8D7XUYCaaIMElIJlOTMzn52XR1Ukx0+tk3k8Kq8yGYm1+yT359X+mI7dvSIXblyzbof9cvIaLN9h7bKddjm5nL/yuoddV4zc1P29vsnfaaSKvz8swtWWVFv27e1+3pAoE8DjbmZZevoaPdX3j5AER2sb7tyqdO+OnvJmlqbbOce1VMFo37W75uftPHdN4/su6/vyIhctwP7D/qynJXlVQ2MBqy5tdwafIadr+BGZ72yvC6j/ZKMq2oZ+4fFiTnv+H7zdx/Znr3b3Aj0o0fFY/YMfP3lZbt19aEdOX7Qjp7cq85ozFpbWmQcgOeiGm2Ry83Vy8zSFdiZ06+osRbb9WvX7dDBXf4F6k0FHD8WSqi0pMpu3+hSx37PRofZoL0suSiRf5kNDQ5ZW1uTKzCvC7V8lyPdNzQy+Gmw0kqOIl0Rd2ivMrRkqDNDS31hjPPmhj0Gy0ucFhPngU+MrMjwHrbCTeU2NjzjHyUa6J/0zp63S0ODM9av68jIvI2PLtrTJ2P2pGvYHmhQ9ujBoHXfxw3Zo84Be/p43AYHR30wVlklS1A0zsxMyCiskMJEma0rrMnKSitlAI4o3z5rbELBr1hH+2bbv2+vbxovKWXGpchuXLltn338jVXX1Mh45BSjg1bTyCzjmni86ss4qB+MlpbmCnv3Ry8oLbMuKF/xRmW9eb3H7knWDh7ebmfe0OBArPPWg2yLJ999fcM3Tn/ws7etsU1KVW2/QIZtjwzEq5fvqP5YE7+kgc2IDO8OGUAYxMzgkD4zEL1thONPxQzIFG+WIx6SM5ZzzUgO1OFbqX37xS27+O1dO3Bwv/34569b+84GGTsxAwV9/nZgITZxjoyO+56YzTKYJsbnZZCfk0G/xd750UlfVvLlF+c8vxeO7LdjGkDX1kgeVNHXrt6wFXWGu/fstAcPHqpTrZMsH5cRr4HS+qIGsiY5WLCP/nDO6+6991+0Nl9rTVno1Art4vd37eGDHnv33VdlvDbKe9VPyvn+u+salB214yd3KH4sv+DtW+ftIfvys4s2Nztjv/7L92Sc1qv48yr/sgZ/Mv4/viV9q8HEP3/DqmrosBfcSPfZ1lCPwoWe1lUdGm1Od44ffzq7fCMHhz80++SI2rmf+iNjnU4xGUGk8dOLVovt1pUer+fzKsPo0LQQFfobkZISjHZOTmJiadGNwOm5GV3nfX06ebN0g8kb9nARTlzaHvdz87HmfHqak2JYqlJoj8SrR4+e2uTElL106phVVJUontrfOG1qVHrsiuS0VzgK1J4Z6Jfbdcn/tSv33QA69uJOGb6cZT4nvR57Qq5cuStZqJdx32rVtaWe1+LcqnTmsO7nrKRIuFTXd289UD/RLb7wRoYDFpZs165t/nZhky3IwC2x8jJmyRmky5goWpfOKbSXpe9q6mR4lxf6PjA2DzMAfvKkR4OLWeFZFj9ZL1+qwUy5yjLm561vbd9if/Mvfmo79tRo8DBlW7YwMVImQ71cAzzW1nNiijRU8ary3mSbGyvVD69KD3OKGksXYhDZ0FitdCxfZQ9Y9lZIDY8+gHvqm426LOPB2Il2pl+1x2iTeXZFBvEUDfTZoJCdrAXrVhKnep6envIJjJiFjfYecZNhnnOEhcEeNIRfyiTiIKL5funtUeqjoSEccRPuZyG/TPRG8oirAHnH1zFk/pyDj8xi+GLLpfRxjXTkxR1+Kdz9nIaA3PMGlzwNbY9lLhi+DJbCfojwiBHpEioGyGOjK+o/7yqadFzBkvTaQbeBFGSryyV27pv7apMr3udb4Xw28UWuiR7Vzxobt2NzNht/+SAab4QYVNFuqT+WnWEXhnyEMQy98ARcyRZjMBxHp0YOTKL5UdkKJ0oy0pPxD4An8YpNxV7SrJDExeCPb4TERmLW6ZOGWX/XX4pLeq7Ehy8A+INeNsmr7lYCJ30oAxJkhaVu6Dc3/H1wsKRrDBygOfitdM/UMY9RfsJI6wOAVIhEDABBQCpkcoTnx/9TLsHGc+aVwp6/JuA5iH42Tn68zNfj4WACBgCFSQMARkW6iQrJXADpdIkIKiO4zWrryuXq7PL5ezY8MCulVunrXJeXp+34cRkNhWz4yBtc+DVGifmQaE0u8SrKFMJFvsmPUSsdBQMAKj35p3RQ7lfPKPIGYhZ2zUZksLFkhlkVZgQDVG8uYIz8J3wAgGIPdMKv8JWldftUxgO72N9696jKh4LNKYYEqXEEQHeUuad73GfTT8mIaGjGUF/zzvzWjR5bni+T4t5sN67fsdYtDXbmtaPW2l5rJeUqi5Q7ODrvPLZr127bq2+esJ2722QUrNqF72+p0RbY62+csskpBkUNfmrFvXsP7ejx/TIUswEYhq2I6Hs6Yh9/9J06lzY7/fJxK6tk9rrYN4198fl3duXyfe9E3373tM8KczLPw/tPxbdNVt9Qbi+dPhyN2tTTyFBcWTYNSh7JEJq3d957WY11yeanV+2P//i9aC6Sgfiq+AhvVT/643STL7+4bHv2bbfX3zoh2tZVF5My0Kv9ODvpIJ8tY+3+yZc0QNAg4aOPPrPbtzqtfWuzvf+jF0VT8J2qFXf9iNKDhw6r8y23ARngT7qGZPjdtcbNjcK1qg6U2VGMylRPpPKKFe/M/uF/+8Iuf/dAg9dpu3XtiXU/GLGu+yMy0Ed8Xfed60/swb1+eyhjHaP4QWev5F2GytSiDP0Jn5UfG5vx1/1TE/NuqE2Mz0ghy0xYWLIlKSM2wDLTWVdTq467wbZv32IHDu2y4yrjfhnZe/Zvtxp19qgP9BkyWFtX4+3TZaxgVZ16nQxWjMEl+/kv3rBt2/kypQawamfMRk+Ihg9/97lNy8h96/3TdvTEPg3ukDI2UKEki+zc1512946MGnV4x0/slCzttjLFic3KtBHzwcz33931+5/+4kUNRFTfee2J22tXO2UMFvlAGDlc16Dt3p0uu3TpmvAelqF8wGm+c+e+dd577LLCjCNt9GnPE59JT+3Wseo+uSAl6CEv8qXdzsyos1wsseuXHvva6Pc+eMUOnWy3TSUMRBnAEFltRfI+ODDh+1PYIPvK6ydsS4eMNvHx04/Oi2e19tobJ/zIRDov5Kaxoc527Gj1s93pFL4/d1lNZk3yfkQD1BHptDU7cuSAaUwpmjHgNmmAveqz+7SX1147LV4zKOV1OEtamKVjI+hdyeY+239gh3RhDMBZ+jbYP2bv8BawlM2M1E2JjOpxDb5vit+l9tOfvayBNuVhcFAog3nWrl7s9smWP/9LGf+1GPMcs8emzEUZEOXS6RyPFx/WoWOlU2epBJ06HSL38zLGWQM+owEGa2RZaoQxjkGI420R+GZkhLPngrQY/qTFYdSVlXLO95pt27bFl0QuLy/6rPX84qjKlw00REva4Ie+QI6pUzaphiEQHSlxKyqr1KbjRLe05rxEg/rhIQ0YplhW88gO7N9rW7dtk16YtcG+SV9q093VY+3tzfbaqyf9YIGamjIfID/V4IRlc4eP7BDvW62yolB5lPo6eb7azFuMtrY2a21qFr/W/TQ7BlyVMqr37u2wzZvLbXNThS/1qaoq06Cu1t8W79jRZpylX1K65t8A4XSoKg3Yy8qKfEKsqrLMOjriA1/lwsWxn6Xl9IHm8nfoyFbfnL1rV4c/N7dWWf3mEg3Q92qgzofMWq24jOWdC6qjGauuZPkshhR9gMQRHeZ9L32w/MRDbzPcK0Lqd2gz6Zlw+J4PtCUGXGkAkPrNNKsNZJcA3SvruM1DB/6wBdS/qT2o5mkcwr9u42NjGf6oY1o5uOMuw8OTwuI5ypV/n57lk10zHEoD/ZQDeUnLdFM8koX7IU7A6cnyjSth9FHQFyBWeHtARhkAY9d5nAxI5o57xx3+QD5+IN17fSQ6PX4MyNMbgMCfqwPKR1KfZFstlN6ctPPf0heX2IoGo2z2r9+MgQ26NbUH9MdtN/pp0xzAsXkzp0/liIMWZrrpk3ytv/TE4MCA+jI2e896ecslsBjL2Fi0VeQOGn3CWKgYuPpMvOiERspAPccyWxn7cuTJ2wIMeSDJGfFx3vYlJyvKn/2nAHklew6Kie+8EC7umYQgPoMX0nMPFChf0hEHGlnyw4fM0IMAZcG+Qy4ZCJB/stPJB9rIBz/weJnEc5Y+8caSvCI/vjEBjYo/0H1D+aWKDUY44dl9yiRllCA/TQL88p8TZH3yM5DSAxi0z6fjmTjP4ySZb+j1+2C8r3UvKbXqmmoSehgQ6cCRozNwRn40dj0RU4q+wPq6Z+2zP1yWUDJaW7MP/uyEGs2K7s07W69gRxO0092lPLimPADygXfp3k+OQMFkxSaMSmaDTktLc1QGNGXhCWfKi04fPDxzAXXXwym7fWPATr+yS0qYzijSE4tO9dGjR9baKmVfFR/sWpchy7KZc2ev2NOuSXvzvVPW0KJOTYLnHwUjTylhOkXyps4jTy+p/DAq1uyj31y13idj9hf/8l2rbeRIxzW7e7NfBtuyzyoPjw7Yrj3b7OjJbepkULoYf5SnSIOEBzLebtjhF/bbmdfZlLZmnXe71Oh77ZVXTquDq5Ah3qmGXWgXL16yX/7qXQ0kapXWi+40YbD+w9996g3j13/5gVVWc6rEJrtx7Z4M7LvW2tZqZ15+ydfxMlNJ+/lYA57JCWYfZHT+8qQUCsoQfqGcNslA7pKx3WnvvP2GbW6ukZGwYB///is3Qj/4+ZvWzIyoNwHWcK8o/6+80/3lX7wj5Q3PSjToeOSnKzU0NKrT3Wy9/Y/tzbdPW0tbncqzZr//7Zc2MsIs7ot28niHGiNLB6QoQl+68cfGSIxY1gwvLWyyv/vbz6yoZNWOneywfRpslEhOUlukblBezAZ88fFF67zVZzu375ZBqDiSVWYBqT2OCavkXGkZ2Xzjor6h2uobq73syEZXV7ev02WQ5AqODZH6Jdw3gJOZ5GJjf4jyRVn6M0GZYmNZkO/V0ZUCcY7y8NCo1dY3SNmiHFlGxOkfZn/39x/Zi6f22YED29CLXg5mgyZG5+3LTy/4SU1HT2RGvYJ4awde1jt//vk1DV6GbFkD2R/95KTt3qMBpsuZGqro47x7ZOOzP162x90T9sbbx+zQC7HPJgqjH9HBq2gGrX/88DuVu1g0Mku52TjRhK/S8sGjyioiFllPz4QGfN/76SutLQ3i5ybbv6/VZ9tTh5rf/gEMCVoV+fHnr6bVLvv7Zuy7Lx/4W7if/vKM2mAMjOFDyKP4q/q/fu2xr8mvq62xH/3oLattEI5NKzJK5uzv//as/ejHb1j7Nja2kk7ZyMB+3N3rb18wcFnSsry8KuP/kGRsVTzrt/JSNn22KM2qd4a9Twc1mB61wd5Ja6xvsuX1OTt1Zr8McdZKF1lvz6id/ZJ1+o0yQneqPtY0IKU9FtpnH5+37kdD9t/97/9KukXGp4w9PkJ1/36Pz7Cd0cB81+5Gxc2+Mr1q4vcjDToXfWnIvoNtbgDAKWbWVyQvLO+INd7ojFg7GyfpRNuHxfComHW6ekDU6KiLpGPgGx0bm+HYL0SexFnJ+ogaGcJ0otQ1Oou62bSpxDeS/93ffuwb0bfv5A1ELP+J8KiPXN1Sk3TCiqI/3uIyG86ShsbNm50Wj6P4axo4LCwUaPA4IeNkRDpgyTY3VLo2pY2x0bSpqUYDgkYZ2hgSMmRYHqE0f/z9NT9G88iJXbZeMGO7d3f4Gn8ME3Q5uuL2zZ5sAKvOvbhAcXbbIQ3Gy9VnqRlrAEe/ptykY/iqu6I5IGvelpRff/+AZLkill45f2EwBJIu47l7RNvBkPD2jbGua3A5A6WNfor6UvtfXPaz8VtaWkQPbdP/Xd+hR8BJduzV8uy4d9qCQ+QTfOfea1MujCwAHTQ4OKA22+CTEtEOnXjRHek8rXM8gNoLP/LSPQpJcbmnPLG8kdDYTNnT06M6anLjGUi6F+MTuSUb0gZ9Gc7nIN8vdGMA+bCEic2pzc0tbpwBSd5ECbHcj3xTHgD3+c9AlD/wezg3Kt+I6oD0aa8hRY4yQjx4QsYTxFe0c5DCoCneMERexKGNkJ4ycGIdb/DYwF3oB1sEX0hOlfIRv76+BTv31UOFMMO9yScH33r/oO4WfT/f/XtD9u1X1yTr5fbBB+/axOQD27m73t8cBR+j3NhPvBmcZtnawrz6uhn7/rtzqrMlSVXoAfoU9oQwOUC52eMEMdz78jfi6Ar9vE0AfRkdjoB2w8cfeYuAqNIP8tFLN/iz/J2XuhLH9ZGEgThpqZXrGLUX7pF/PviIzCYHOK+VLzYSokH7XpG+Ai9fKAfoy8jXly5Jn5O/l0fxKGd8H0L4ZdjjF2Wir9Gz9JPjFr40iU0c8EHDpr5H12RPw9gfQipoEkwvlPxw+WnS/fP+Cbxg8gdXNPqIQyMiTW5kF42L8KQEIn4IHck9zAWd5xhJcZIOo3ScC6Zc0BLpuAcCr54lxMxGcZ4vJ3EUSEGGgaHANQmFiquYul+w6UkNLrIZHV8b6FMIqBQQQUtQSQkId3A8+KY8FV/XaKBBN6kYAfb19VtHR4cLSIrLlXAu8ax0hAkno2hykwjb3dsjGgD02zs/OizjAH8JDHnLufJ62q+OdrNVlNfa2NCkrwcdGppVZ6QylZaro+BEmiUZBSXGhkSMmWIZUvCRfQ+bW+pERZROYiO6MTDG7cPfXLaWLc329o8PyoCssAd3h31AgJhMz8zZmdcOWlNzpRoR9UtqGkKBOqwu++7bi/bqq6/YwaPbCVAHNG7ffn3JXnkNo7xOBvKk3bz+wEZHFvytwV/9zY/UwNjpv+LlJz7G7pyUyV/+zU/U6VbIWOKUl07rvNNpb75z0nbs2SKaeRUmqpdL7EMZ8vc7n9jpM6etpr7Q9h9s8oaDfDAI5LjCD//wub362ilr39pqajMyHr+WYTRkH/ziLZ/lUq0pvgZQtmTXLg/YN99ct9fffNEOHG7zOrp/t1+G0iXbsWOn1VbX2517d+z1d17yfRAc5/jlx+dk+A3KGH3VxjQIqKxU5360XY1XqGEEDnnN6hm6FucL7X/+Tx+rPkplDLeqg98qxRhKC0jthnb0+HGvzc3M2/79+x2PpMbjwQNkBhECb+QFKIY68ZWVNRmBT21Le1t00oIkh8QhDz26zIafwvHTX9RtPBPmHTZ7a5QZ9YUy5qSjeg2IMOrAw7GGX529aSylee1NjniV4qVTJ71E+B//4RsrLa6xt947aUW+yVRtWQY9y8yWFtft5pUB3/TatqXFdu1tt4MvxNuvfJ6wzn50ZMx+/w/f2c6d2+3VN49qbMEMdZQ9tcNQ/GYTY7TDIWsUnRhCxaWbrOdJrzrMBl93HHFJw54GlnZwslGZBnqsnycUbnDRL0yhILqqCgWRl+sKGUYcM3vn9oDk4ba99urrduQllsYsqJwMvDjZYU3yOC/jvUs0xQDx5VdOqC1W+TIJavapjPIvNEj6y7/8hVXXqdNZ5RPwK5IXycGTHqusKFNnuqT2P2jHTxyVoSkDWY1zbGzKRobHZByz3G9VA9k5a2lu1YCmTbylA+dtTbW/KWHGlqKc++6SaFq3o0eOqAhMjNDpYJyX+BsWlrrtP7DfqjS4HB0d9jdyzU2b/W1OZSV6BblgBp0ldiu+LIavlTIxwcw6bZA68zW8E2Pyb5UeSRNOCnOW0tk6MxU/+hHXi/pzSZdfdHoRjnOZERCPyZCeXsn4Fk56kxyqTsKQ4RjGNbX9ryXgpfarvzwjHykT7zcUy/FBReh78Hp9uixQn8xortjkxKTT1NiEgaUghVHfGBXjY/N29fKgDfQP2q//4j3lLwOlaFV8jPJF+ZWR/r0PUlomMx5399nmxmahoR4f2969e3ySywkishw6Yn5m0dZWCq1KbcDfYCkcY5/BudPo3QX0wDNd8VYZwMAb4P7efmM/CqeXxUSNdAaMFMSMPDiEBLyqA8qZjEBHBmo3+IMnXINPGNBLPivbLL7E7GXgiToiRhhHrldWyQs/8CX8RCcufJGf890Z7HHo4/jIFt8xAH+SGcBx+RupAMfjQVFvDkRyv6ycfi8d7+ExycHkCDLJ0hbi5ECRqTu8lNDlcSM4k8FnyhH8cZ1D2vj32fm52fncIMnj8AswMxy0kd5LDi88beBCd4oTuicOdppk1W1LxWYjuGRkXO0S26SxscmvDk43ODBa2QOE/jAbGhyRHNdKh7BcSHUp/EvLa6JzWrI8LVlh2WyxVVcygxzHpCIXM9Pz6sfvCmeBHTrSZh3bm5y+dckmb7M7O4dFS5EG2ws2MjBjs5Lb6vpi+9Vfv25VNbwZnJNOvGzTY6s2vzxv27fvlo4vk/FfKD3LZJ1LgPgdfHWngs7OxPn/i7Llrly5orY4IcM+jHTK5EdsqszICpvN0YOEcU3Lc6CTslKZyEgy8hkEpO8F4Ec9gIv8uIbL6svDYGzMvmMnhp0ZcoRbFr3IKfjc+PZ6RX/HRycB4id/+gTySHHjTUCs7d+Iw6SA8vd4wkt6JnRXpWtp7qkshHuVy/nbjAxf4X/4d/+n/xjCGcQmxDgg/z4B8YD8OPl++fGjMT0LERxpuE/pIy2KnIKEciBekA0o3J9zPiuqIF7xMEIPoy4TcEE+7kQfDERhrawWydj43jfWtbUzg8D6KtYfUpGKK4ODmYlFjS5hOB9ScABPkCAQbv26geW0BqSyAJ6/HEozaHFvATO3y9nraI4tpKIof6RJdZIgly4HI0PzfkQamwIx3Cmb56u4dHq8Zi5Yr7CL3z6wc9902vjwkhv67/34jL3z3it29PghGazbrUqNms/lD8hA7X0yZPduddnQ8JBvxNxUlGWshq2mbg/uD/pbgJ0yRmsbqtXgFuzaFY5vq7IFaZATLx2QAuGkHoSWsqzZ7PSKffX5dftGht+Ro4ft5Cs7vR4nJqfld1V+L9jWjlYZi0N+SkRtTYM6zAGrrqq0LW2tMkxkoD0Z9c3ao8NTNjo0bh988J41tcowl5K7f/eJXTx3x95467Tt2s+SIjrxTb6R6MPff+1LXd5+90U7earN5uZl5NRwogQNokiG0qoM0gv+ZVqWN8xJMX384Tcyivvsxz97w7btZBAkjaryeB2oTE+7J63n0ZAdlLHd1zOiAckV67z91OqlON9662UZbze94b2qQc3i0oLdvHbHHnf1+UCvoaHWT8DoetjryzrYb1Di3xhQY2eAoTxYGz45Pmfnvr1pg0Ojtm//LineAquvqwxFJYqSPLtsS1bAw3p6mSSECgndjDob6FYdOE9oi4gHmUhrhCKSATM16TLospMHz8scoRgD3gqR0YwOd8KZdVGRr5QdbyamJme8bfordHVGfPSLWerXXjuhQYFjFB7CIjNOlIGvra1VwksdifvCMzowa7/922/t9rWnGhDV2cuvH7GSsnmra+D8bfAETW6ciB5O7dq5s8V2720Vb/moF4oYWgkOmsOQ4YjfAq+XCnVsDEj4eimvntloiLFLGvjEkZqsj66ukTEApzVSdMUu+jgBg/aMQ2dwshIfY6GzQNGyjIUzyyenWJKi8gzN2ezUglWoQ5iZXLXBXmaJJ+3OrceSn7s+o8m57rV1fD9hWsVbsXnWoWuQNzUxJ3l66u2bpVScmML+Fpbj8PXseg1ixG7JOd8AKfCTXShHRUWR1daWi55p4W60PXu2awAtg7+MZZAl1tLG91CKJWvFVl5ZKD6X++loBw7tsPpG3oAtytBn4FOn+BXqoBtlOFba1MyAnTi5146d2G0dW2s1KClQODgKrLxc0lxeKKOhVGkrNRissbraKnVc0REx449Ms9SGmTomH5jNon2y5tfbqeQ7rlHHG/e6cu8b9RSHeArNZCHXD6i2/Q1AXW3OyPU4qsMp8e7q5Qf25lsvql4V5skUpjp36VTlh5SivyMP71mJIxrkbfOqb2bbYgMkYcRR3yTDaXR4we7e7vJBXFs7nfeKaMBooh0x+OVKHmQYfYSKpDqUTlbdsUxrWnLT1Ngo2SOMfOlTactrisMbE+XJ3hWld37I+IcTEIHBFCfGKCf1ez7YzuhG2fAWmrKxrChwRwkA7j2i8NIGvLwOubLz1s+fne8xsMi1r1UfHKFbqGcmCpymLJ8ggouu8DnDzzW59BxxuaZ75S1dxPIvJudigJHS+q0eAmfC428ZU54bV7JO94pLOTx6+LGEE+M/bIt8uoQb+YzIDknmUn7pGvgDH1oSPSjSvY9mRhf9EN8g4m0rMhb1y8cSeU6Tk2DI1Jt+oJP8sn4JL91EPcgAFArqBh3HzDvPpdKJyAfpggaWdi5KR89bd9egBoPsR1n1N3jbtm9VfuUafM7ajRu99qR7yp48mbY7dwbsxvXHGgywPKXQhoenlX7Vvvjsms1NF6o+lq25dbPaeZVNT67b5fOP1P89lZ2xy9rbt9ijB93yX1R7WbIPfv6a1TVW2607d+369U4rK1a/LNrmZUccOrxNuqnAWtt4w0mbDRsrcTvxFKOegSan7ty9e9dli4EBehnbkDTICcCSnzSAoGoQR2w7H+jIgzQA9/Ap5ZEmqnHg5zn2K8TSS8eFLCgNgyLSe3+o59QnxOA+3g5gG0CTt9XMJb800HBdoz9fCqRy4PKX/Xg8yiq8lB1/p8ltZ4REUqDnwBXxGCCkZ+LjNg09vuOk8YBhHIV8liE8A/gBnjC7T1cgpSV/p0AQrI/7lHGkIR6hqeEnB8DsSPks/rgXBr8C0Hj//n3bunWrd/rgSGm44qArOWYTVG82LWH92//vd76MoH7zmv3i1y9LQIpdOfurTTk2OU1OjAtvHCmW8NHuKCOlgqQo3bP5EYEqBHj1E3TBx0gsKrzDY+MKMwxFhT4VrGghnODJclDFcc3DLeBz8HdvTci47bP3f3TYKqqjriAI4UM4O+8O+xIHDOGdu7brOmqvvnHUKmuUB3qA+NDMnc+uiJ8yfui4aBhsjl0vFF7hLFB+S7Ihf6NBU3v7Thmc5eqsq+3C+ctWW93ghs6OHR22ex9rlNXRZLNHj7v7/ZsAS7MsdVmxX/3Na+r8+WLfJnt4n/XoMnAP7Lau7nsyEkrswP4XjFN9+noH7fLlK6pf1gKvWU11na/J7tjaZp/+8az9s3/+cyusmBP9hfbJ787Z/FSx/fk/e8eW1qa80Qz1TdhTGeddD5+6ofPyW3vVEOdlOMXyJAwi1lx+89UVycO6vfL6URluy/bp7y/ayPCo5OEt2ywj1JihdpZjUIsVovvOzSH74z+eF4/lKyNw565tMoCO24IMxI72dvvwN59YY/1mf0vy5Tdn7czLMnbV8Fni0K6BDt8h4PsAPd191ts7ZO1btsqQqrKycvYMTCoeZ4bfl8xViK6T1tJab48f37ZDh/hUf4zo6TzI32XOFQFvw+C7jCmlRxlQwyuSBTYHAdQ3s0Sk4e0Xp/Lw+hTjiFNHUFIYZcx6pBkJFDVrLHljFB2RlF9hsfMCtQCvk76gUyEXlh9hENG5sIegrq7e6uur/P7bb67JqNxne/dtVlReT7IsTbc0C6W5Jlm5cfmRBj27jU/jF5Zssv6+HisurLGl+SLVaY/tP7Lbtu6qtZGxPnUQLNdB4YcSDP1DmTGuZO6IFmQTPUEehHPSUAKUM3wr1ACYzphw0mLUs96aN4ScqkJ6eOxlVelVXAfw0wlgnAGhY+AzHUIobKejiLdzDBqY9VOeC6V2/ux1DXrHxK9iK61YtsMnttqWjmbJ0BbHB495nQ5O9AXpyW99vdSX2nz2ybfKp8gamhpt+/Z23yTOq/fqqhIZu2WKy8CP9itMrldC9/orYZfp0ImuUTOawz/qUSWIOMi+AkZHJ6QbVmxzE0tdQu6IF10V6cGXdUDik+s6QQ4n2CKveKOiG7/HkJv15SJMSDg/s84NgK5AAg7KkdHlwUnPSl/7NYua+UE9g4vu7m7b2rE93gCATn9E/OyPVyTD62rvp8SGbPZf/8TxG34zOrxMyhv96vRTXt1PTE75xkPeMHiZPfom9R3zdv7cA0Urth9/cExyOiu86JGgn/z5Q6aITz6xvJV7lUd6ib0LbNzeu3efL9GLuBmPAV03UceOk3aoi5fBC7ABRMf8x58/6mFFcs4x1OTJGxlmSwFSYtAwwMjvh4PvSqt2Tv6ryje1OZZdoXecDvJXDuiN3p5485KjPeEK+r3MlEF89HrOgLjgdsjwkW/Mckf5aZOPH/f4Pgh/Q6/0kQc4USrgjDxoN2oMG/kRJ+BZm8T7wUyfEo+PrjEo5Vs9jkMQOHJtJvLzEM8TI3YDvy4eP6LpPvQTefom1sVl9Tfj1tHBxymRZLVN/TrdKkKhyssXclVUGd3jViT9z+EVvI1DrtyeUTxkZWx0wQ9j4FQ33u60tDT55FJdfaPSrVlzG8cxi0fSGbzpmJpY0eD3rgbopdK1LfKvtK++VH+ovx/95FV78PCe9feP2oEDh9RvbfW9UXfu3pcs7tRA4am1Sj8zwdD75IkdO3bCbt68rbyH/YNvxWVr9v2313ww/8qrL2mAU+5v2sZGZiQnhf6Ruo5tm+3cuQvOgyNH91t5UZn9/h8+tyb1d++8d1ADcvgLH5nAod/SBXCZFE9VcN4AMLGyKj3+8ccfS5fKoCaNwlxXZlfXo6p/Kgr+g4vjalkKlGb0sfGSzHFNOh/HPYPA1C8SDh5w469b+cUzvCfc+0HpS94SMoHsy45KOCls1Y9NZeBC2oQXfN5PiTj8FubjiFOAtkcbo78FkHfepGLwr6lTETXuT3zSwwJO36RcuCRzHpYx0p/zBwChwANRJOA+GhVh0bhymSRIaYBooHl+igf+FB2c3BOclEDgCqWiEH8mj1xYXAl3xegNJOLQgT9+/FgNaJszEf9EZ0oLEDfRxMj60vmnalBrVl1baZcuXLVDL7Tae+8dVxp2hwNSQKq4iYkxZ3ZSMBvAvf4zUQy/5yDFj7JwL7qFl9gY6GxW4e1FcxOv/7I3DA6KkfHGseuWJ+hPOJdXy+ybL7ttZnLG3v/JfithuQTTaq6U122gf8H+8TffSwjLbPeePWrky/bCkTYZmQgEVDhmxxV8oU55gj6FyognDoJHvDUp94HBSfvtby7Yz3725xpt3/Y9BseOHbHamlrrHxi0l146KgNkRvh5MyMaBnr9mMadHUft26/O+5KN/S9EWTHsOdmEr0By6smBQ3usuaXBeTUxMWmNjfU+M83aYNZms1F6UxFfRl213//Xc/bWu69bfTN1bfb9Vzes886AFFyNtbY3CofZ0MCEVZTVy8Dusb/5F7+0hZVxGxruU4kK3ViiXP0yvm9cfWBvv/Oqr21mI+y5s9fspVMnbMu2CkVlky6dEYYcfJVhSGNbLXIjrvfpiBvnjTLe1c59vWiHFOXV77vtyvedViGl17Fzs7348m411hUrVaOmwfoGQylgZkz6e6bVSQ55TSwts1Ex8tzS1iLDrtJq60vV6Gd9s15zM0e6xto9FA1lgF+LGkh6TSohss9Mt8+KSh4w9tjAixKTGnMlggz5LAazr4rPRrS6Ok4ECbnEISMYH8QhDxRS4I7XlVyJBy5owYimE/I3GTJoMS4YpGD0V2uwWFRQbVcuqrORIcCmxrIKpItOEDzwRHK4JllbKbWHd4dk6Pd6p9XQUq362uF0s/xpVQMSOsGlFb7qOWFb2tUJFdNGQl9RHpzrCt7c0OKkk1DyrAfFP3gTijF4Qf7iS5aONZ2culTfEGvGnY8qI+uz0WbeTDbaZ6SnzlLbBNI9LZ4U0EZnBP7+AeGu3WyV5TVS8ss2OzevdrnJqurUoSs2HUTgA4NoVFbQLMrCyYhANfN1aL5mTHsqKkVfrdng4Jixpruhjlf4WXouSskNMgNe5MH9MgedWYYK44d06FndyxCE/rGRCe+4WhloiJ6gMeFP+DIcuoYewS98wOm4dS+Oix/gd+3iMogxygCAte6OQRmQB7Yoyf2SoYOPEU6/EH5rRFb/QBjlJgVSjyHKJBEf5ov6jDSPOoft7KcX7dd//Y7VN6kt+LrkHF/4jdII/AZ85J18qat1G9Qgjkka2my0yVXpgwK7e/uxPe4asXfefkWytBKGifgOZmQv6IxyOG7kQ/6emfKgTSG39+8/sIMHD8qYo+2Sr2Js8FX3CIOXV7ikWxzEayBkMxKx/CxR7hMDah69fXwIs9CaNjf6AMB5mk3egC8c+fEcOKENeWCQv7hY4MeUTk3P+dIv9vWkrwVj/HR3dfvML29/crTncHPvNApf+P8QQkYkJSoaBnKUnQnKtY01+vFV7bA9nIWRwp8B5zfT4BtA3QUtUQ/y0cWXjkk+yAM9Cn76fpYZoQPIl/i4IDc3A+/l8bzhswKFw0tKuBzVlNLih5uXbu7t7/PjsUt8kkD4hdj34i1Lhm702/lvb8ifr9iyBK/Ajr+4z06e3iM9SFbMdK/ZnZtP7O7NHmtt4Sv1bf42mFPbblx5YD1PB6yprdR+9uuXVMdCtVpgnfeG7dK5btu+o9VefGWH8+f6lUG7f69XsrrZFpbm3KY4fHSfBodN9uTxiF29xIcWa23vgT32+WefugHd1lZhp08f1kCl1P7f/8N/0UCpyd56+1UZ+x/5W4RXXjskmjm0Y8z++PvvfFLnyPH9vtTws4+/8wEK3zthb9K3n1+UDuizP/cvPsNf9YXoCXicVR2TAzCONsZMP5vemTTjTcBXZ7+SPuQtLUtgYrkPM/6k8TaPjDkWlslkS2nkF31ZTJrFXpKYefeYyouJO/gDkAaX7mkH3m5Vl6SjTfAdDWST0/uAFfWFDC4AZIg3PjgGK74MSfmij4kHLaRjwJBO9QGSXY29Sz7oMR94qED0V96GRCM42PzMIQnIcerjkr4JuY3JfbchBrpv+qRDCswHn1GURHvEPIWTAERAMCCUGoTyjPPnLGOHLB8grqShsdGoUATxyibhBfJpinsEQuGKQx5pAMCmQWZ3ANLnFzj5OZOUdHlpzT75432rqW3wIxx/+/ef2/DAsL37/hE7fqJD7ZYRJzTEZ7R5hYkSeAYyupHLtMwp8SHlBcC7oIEy8hsVSUVh/HM83Y4d0QBTuYmvR5UzeEplEYZwuSEgPGubquyLTx7Y8uK8vfveHhneGgBkHdj6erl98vF1Gxme18i9w42tw0dbJBjqhMTnfMXo9xl9nqOXBRfGZfBQj2qEjx/P2aefnLctrVutu7tHBv8J239gl6+TvHPngZ9FvrI8b4tL8xocUCebfQkBCMZGeBXM13NVHhlS8wsSdhnNrHdlNp7NuXykhoZHQ+WUCvYQYLD70qxCPYu2TeuldudGt+8BKJDhV1dX48uPpqdW/Cu/zS2NtqVDBor4jtK6eOG6Ooh64V60/Qf3eHmqqvlK4Jo6rmt+KkdjY53XB+uW5+eyNc4FnCHMBzaY7ZbRu4nrmgxPZJQ3JetSphwhSvGQw1hyxYk3tlJucxNq9JUlMuykKDT4Yh00Ne/KnTblRo4av/BSvygTP+Enk1tqiRlWlpmw7GNmetLfHjCr4AZ69DQel7+hwVE39DmFhMET1YnRnNoBNLt8IYMYKaIZQxNFNDIy6hvRNzZ/OY1cU7qQ7QgK2QYvEPIR8gNeOio2Qrm8isddj57IAGhXB8Dbqsf29nunNeAjPooz5A0d4O1ahqZYraCYsXF8BQwseIWqWxniKNZIa/bw4RPbsUvtXh0nNDpPvHy0f9HsZUxlCD4kSPcerjZBReKjXCmsZPqx7zPI31xIOKSCL56zFP6c4UoPgILRa6D3RxkUDHz71Mmljxf5LLrohG8xO4yOIj8SCZ8cnRgdIX6Ew4GoD5cS5UE+oFmTMTEqWVy1XTvbZKSDQnj4dxqgNzBTZjeslJAXN+TgKp4fj0a4J9rAz4ZF1vBv29bh9U/4M8UlkgA/f1vkYcShkcQ9PPN1tSovG+0ryuNz+hyxibG1b99uH3SSADxF/DhNpAQh9zwGr1O9EgZHHOC5O7i1Ln2/IiO6y3bu3OqDI9odSxf/9n/53HbLj4/DcRKaWr1igzfKkQ/kFflQtqgL37yq6/Aob+3M94wgy7TPgYEZO/fdHXvhhV22/0CzyiEdztJSyTb4lVppNyh2QMYVSfkIv+gHDxuMH0m/Hti/32dbU504W9wJF2V1VBgBUMaMZMg+kHSA80M4V2QAzs5vsnv3euz2nXv27jsvq/1XCX/gA0N+WgB+pryRPWyD+YUS+/gP32uQM2YVVZX+bZW//us3RAXLilZsZYlNtE99fTub0qlHxyFcDCp1446s/BFuRhYeL+Xn9U88xYE3KQw6mIRiAMBeNFHr0dEdpIm+LAegIR1ly78CwR9upAfcC16t+/5CeEAZ0KfCQKAD+hMakO/ELxRY4lmG2sEHjaKHZRjID1+8n5yYtr7+EdVZiTU21BpHDXNEL5uaxV77/ONvbFn1tG/vAdu6rdX7iKsX79rV67ftz//iR9a0pcz3lV29clv4Ntnrb55QHVSLcuhCb5bZxa967JuzV+zU67vs1bd3ISIy/B9b592nfhDH8Rd3qv1r8N03ZV98zObcEg0sim1xZc5++ouTVlNfZPOzK3b2805bnCu0LVua7ebNWz7rvmdvq/34g5M+uXX2s1saQDy2d959w7/orE5Q6V/WIEJtfaXQPv3jVfVhy/bmuyessrbIvvnilvU/GbfX3jyjvCZ9SeyTB6O+Cf9nv3pR/f1cVkfUIYOskF/nrfwoH7K6LHtheHjIl4mePfulT6JhbFMDfOxriS8FKy5Am2Pjr9dLJots3sWAZjYeozpNkLE6I4xvZvVzM+nYmFyhJSZtYyk3cXEzc3Pej/OBrtDZYeu5sZ7RH/ZiDEwAHxSITtoU6cCDnQedyTaQ2Pg9tCWZ9XvhWF5kgi/4Q17EJ7/872+RR7TbeDsBLi/vf/h3/8Y/BEbi5yG8wphOneDzABGkDcJyGQLux01GXDwERCFySgpwrwwS3oSbtGJfRkFEJIyC8MprQYLATnQ2w3EEHK+UZ2dmbDo7Io619symcL8o+/7unRGNOkv9/GRmt1n73iO3SYwqryjyLxNOT84ax4BxcsesKpYj55ipYt3h1PSUTeuZz0+zjCcdL4djYw9riMkvnRPNGc04RmZsXMLwJy5lY90Y9A4ODnnaoaFhGZPTHj4yPCIBFy1qcMQZn5h0g43Zv867Q2LhikbshQrn+LtpG+iftsuXu0T3vBtOnL/McXAcyTY1MeLnGpM3n1P3ezYh6X5EAx065inRSzjnihM+NTklRT8n3HMSnniFhQnStqXJ2rc22fzitBs2EzK+79y+o/x7ffkBn5dvbGRvgTpxGerVMujZXMmHZ+ho2CBYW1vhS4mqqkt1rZTws6MdQ2zVWlqbfIkRih2DnY2N1ZVlVqV0u/a02L4D7bZnT7u1tdfb5uYqKcgGPw97S3ut0hVZdU2xaKz37wls295kx08y61Chepy0rVtbNCAZ8ucjx/aKtmLxsFK8qrDNDRWiSzxrrJEyrhadok+uUh0cxgNrNbmvra2Rv57liMNReczUt0tBVin/prZy33BcUc1xZMVWJfr5kBlfn2bmpFxXTsYpLuJbFAwm1qWcxCsNQopxxWo7GvgU0pFJubPOmPP+/auEMjJibS+OhmBSrtN262qPnTt7z08u4oNlleJdIV9VVQcVuoDIDKKE0++lMKS82AzK+mVmzjFIvd2ShyPPBvL4kZ/ugfTMH+Bx5DDC3WB1Q2bdZWlNBgcf1Hrp1FFrbJJBDQ4lUzTlicIlLa0bPErLDKTPQuYUHmnSfaJhZm5RclEu3jFgyOXrRkym4P0vS8MV0F3kRVw8nD/MFgVep1vtwtcuq1LghRtAGa7AE7jcWkApuZ5i4Ei5Igxv14lZ2gS8yudDLuw7ImrQF+E8p3vnvdLxHMYijpoDs0CRPb3/kT+bn6fUhorUBrMZV+RHHY7Hcw/xVMl9Ixggy8ujKX0uX+LCC8qd0rFsclr6c07tmpN9Iu8opRc/7uWHNzqCGo1y614yzGZFqWubm163c9/cte++vWLbd2yxUrV7llxNSudxbj12luNOOOWiHwhauCLBOX8iB1coa8ycL/mJTezFYGnonGSlupr9BZj5Bfb1FzfUZubsRz89JSMF/oBDHa8XhIxSXuEAgpxb7qd7GYgMdNjkvyoZR0fRufNW5sa1R/7MEbW0aceg9G6wZw90xDn6vTT6C54TF1ycSDcyPOwDRuon5Bg8IatemU5P4ME/eBM4E26u2B3q6mxuftXOfnlNg6IBX4/NCUo7djYJN/SkNOAXJpcfefqgRxfdrqDvpwrsk4+uuAH7sz//MxufVL84N2Unju1ReibQiMyHLuPNGwaJ48TSV3uAdx5FCL285KWgaJnyoDy6D5nUsyJtlJk2Jz/6fgakJejVcmZYoz1Dfu6a+OVYsp9nAbxeZMXmL/gXz9gL5IfOhyLqhJP0kG8GfeMja3b5+4f+LY+xkQWrqWMgFTLm8SXvUVYGD3x8c9GuX35sn350ya5d/v8R9p/Nmh1JfifoV2uRWmstgEyIBBJaFkp3VSuyOU3umK3ZmO1wXpBr5L7ndxiztd03OztcqmF3s7u0rkJBIwFkIrXW8qa4Wsv9/9yPP+fcBJrjz40bysPDw0N5xIkT55pdOHNb7WfaVq5ZY/19U3b75qDmobX2hz98LGV+hb3y+iFbsqLR+BZRY+u05pB2/5J+p7flDvvVLz7S2L3UvvntwwoT96pDfjypHng0YR+994Xm0pV24JntklODXb/8yD796IK9+PJTtvfAehVt1vruj9vvf3lKC7a4IWt0vN9ee/OAn7+fnTb7+U+PWN+dEVcseerKkdH165TnN7l+29SP+JL6LbX3Ls1/a+zy5au2/+BWW7OhR+Wvs767A3473suvPmer1mpOkiyOfnrepsbmfOPs/PmrahYNfrvent1bbN2mcsxll59KizqKOSWqB+lKttLNmPuovyuXL4tHjePCob250js3W2xsga2Ean8swmhWtPvYoKXdxxgJ0K7iaCjf4dE8rQUFmzUo/7OqdOLhg4UFNmHg8x6YGqzmcS1AlCd9tZ5FgghzEx96JH2L46C8p8NRIdISH8drlRy381e0dfHtT3jFB/SwyZPyOZ/SeYEoRxxBwjheMT4BOWeCk4Z3Wxr+zb+KBUAMHggdYYckwo3gw784PPAfhypO1XZQHP6cjHGX8WF/Hc0AqpABJNIB2Oxg4uX6KV425EUPPuXMYxAUICqPivMVkachvTrjfKddVMPbsHGNcZvHtat3rKWpzXcs+ULs0uUd1iylbHZ2SpNpr3/oBBrQpTEkXfJEUcCfbpQpjqxgE4bhS8LgIHSOFixZusTLlPjcf00ZuIUEw04A/EOHr7S6MixcJjHOkDe3dNmtG0NarDT4x8q6ulFKexS/xO7c6VfaNtu2c7kdeGqDJmwpnG31ikPh7vJJljN5PJblhb7urk4/48hjVBRc8uZICPksXcaLiD22TPG9S7s1Ya+yDetjR32jlG4WFytWddj+JzbZU8/GB4jWK3zJEmTR5ueo+bgMLwEyEXAbTEwIPErj/BxKMI1cjVu90lf1WsWj+BMWLwIqXh2GRs3uDm2ZZqL+qzDu3eVRGgspjPwKczzFL1+BrDUoK25OoxkfwuGLvZOT7GSuFS/wAT5KUaThJXDyiAk3Tfhd0XRlMzp4tb1zO4zfIgMDPmiRRkYOV3ALWv5oUhHQIJ2CVCDsoJd9jnQ0bq4DZGEI347Kz/Eib/Lo7OyyTRu3agLpt6sXH9m5k3xZ94Ft2bbOj8yEAknKGJAYCDXO+CDEI9RetR0GDnAAz1+MwZ/3N/2JY6fAf+dVfcn5wV3ExW4YVBh8eCoy5Om7ezrjaVA9O6GeheNkGZwlV2IU6bbypb+TMS7xEmV2kWjwixeMe0TX7xgnTj+oBq3wIUPnNWJEKagGPQ90SD7IC9rsdtMvfceoiMERbtJCLeTDB/fYFKCfIyVn2WNrKR3IgsGdK+t4UhPf5yhoqbyJUxDwcG8bjwHhYGRauTwcXjheFE/F+LAQYTHpBF7hl+1+D4p26gAP6Q4WXNY4kduwJlr4Z5wBvH0KwHGspOcSloc/nGp75Mt1qoP9M/brX3zmilCrFP9dezZYixYsbN7wBI9zy3HdbOSp6bDGexXKsMJWRrABfwMDw34unz5Bf2Rhy9eXe7o1bqmzX71yTwvSs/atb79uy1Y2Kz/yIL149A4b7SnLnv/DLmUZWdf57UrcKtfOAmC2zk4euyKlbsIOv/SEFnlRt6Th5zL+RwByvpvvePyJJ5XnwcNBtZVOu3H9ro/DIVPAMQVBuyZ3QdRJCbQNvic0PdXsintDY7u99dabrlAODDy0nTvXi0cWnCq7L76TsmhyNE/1FzveczYx1mK//Pkxu6mxZt/+3Zp/ttjpE+dss+YGv0bV25H6kXhnU4p5Mt4B0PhSlN/7OfzPN0pBHLEjH57RfHxXC9hRXxyzacKCJIBywo+MkgeFGJd4is58zEeXPJ7qcwxwlUplAc8X51I9nRZ1UZiAkidwIi/GLz4gN6TxusUvyiAcOfAE5fr1Pjv6+XkpvpfVfjs1/y6xy5c48jpkW3ZstCkpfNxkd+LLyyLVpjbYal98ekmy/9x4efb555/XnLvcd/B37Npse/ftsqnxeSna/Zq/7/l3IQ48tdNGtSg+c+acrVzJLW08KZu1I5+etiW9KzX/3/Ox/Vvffd4amuMcuwrhT6cnRhfUz95TXtP29jdf1vqNYyyNWnh8YNt3brMDT+8xbv8ZGpi2X/30qJRxNs161Mf7/SOYO3av8PH7/Nl7dlxlQF/hKc79+33qRx32gz99yTq7p3yuvnD2oXi5rzm/R+W5o/mvSTT2I1HvCx//8bRt27bDtu5Y5ZeLcLPYrRsDmosl38F+271nsz35xH67fPG65qF227ydCyA0T3gdQyWO8vic4A076otI2iPvsXG8a1jzr5gucKkr4bPjIJuTBfR9dA7ao29COa3iY1sa88HHZgwBwEdnQ66ERTuKNoMf5Z20bDgQF/l6tM+lGHQFSpDtzb8pIlzaUS40XDdVnCvtlM3/QsnnCXSc+uCJQyj/yR82htMEros4n3xBOMZ+jiIlv+QFbublvAlfi6UQQtpOqEhUhQgKnIj/Kk41DJw06a/aAHmF0lFC8lEFD/PwqADSAUmfeBRrlH+US3ZkGYx5BOQKe6F4+8s8S5Zphd0jRXa5yDX6gLp6Ta9t3bpZi4FN6pQr7diXF6Qs8nGUTlf+XVmWYtyNUq9O4Aq9TGdHpxTbdh+ACMOOSmNy58uK7PiGG1783JYm/WiIsaIDkAF+lEsU1xa+ytjS5I2PBkCFNistO4aEoUQ3NwVddhw6u1no8FJIi8rZaIee325PH9osxZ0VIy+gxJmx1mbhNbfJ3+j0UUDoEGmgj6EMwVMcVfGjJOKNs9ZNTo97ZGfFp4mOGhU3WzRxw9CMbOJQxHkjXmVr1KSiCRbju9EowrJDkafT0A5wy1YeNA++6uetRPWKjZRCOabOo949jdyeTgMDtGv0FUazapTbd9OldNZzO44GPFcW1fk2b1qn+uMlIPJgxU3bSv7Urgiv0So6WC3/aIe0u2ib6mCzouE4EY4NcOSKn+9a4aYcolnDw+3lD/oJQTbosQuIjxW951cAcb5TQlrx3NoxYX/+zw7bn/zFYVu1epkmk3H76d8csStn79vsJPnFIKYSiTImBhFxUdIrDGUK3CK/mh+ZM5ELR4a0jg+JIFNERR2xG71u/Urbu3+zeI17mCW+Qg+gPLOyGUA1QMGf6inCEUzkF8oCSkhkAH1XRCZ5KgW+wrw08EJ82CgCXq8okW7URmRcQXFbuOIx6iDC3KAISaautDoUuE436omnVPA7OTVnp05dsIF+roKkjVGGoIHBzS5q0OY/A3ZBo1aXlLeIr4UV4HkKuYCa23krcSMdiiwKStyt/1Uo8oALybssn2fjUPIvt8w8Rv44uqBwycUxHB+5pMwxIScP9x/5UTYmJpOyMefKf3vbEj9e9Y13XpbSwdGQOJOKbGJ3LfkKfr2N/iPySZ9nKx82L1Y31Ekp6+LWn2YFt2iBwa7otBSYR/bpJ7znc8DWbuhWX+cpU/AJx9lfF2eDn3LI6XaRm7sZI9SX1C74OvjFs3127cIDO3Bgr5Rr6jlkQlrkx/G43JUL2SUtGYQt8DT8PI5NkGb/yOAXn5+zR77YIDxohLto3R4kP2Wo0Q6DAsztU7/8xUeSwag98eQTmsM0TqstxpWPzMPCU/3yNXV2/OGHeuPLwfDMrTIc3Tx+/JIwUWqbXbEbG5nQvNNshw7tgiH9obDEmMbVj85Xypj+w5ilH8cfj3x41v7uP//SP0i4bCkvonbZlYv9du3KA8ettlEvl+QR5XKizt+C5B5PmBaM6yWnpQzOKZrb0Vw+njV0JCXl7ZBWIf/FspItw8498yzlgAi8TE/U2y9/8pH96mcfS59Yaj/487ftzW8/ZS+++aR1L+uy2zcf+CLgzt0HWhDcsTvXJ+23PzthP/7bT6T0jkhx/p79+V+9Y2s3LbeLFy5Zm3QVNql4t4l33voePNK83aUFwTZ/8v+rX79nWzbv0FxL/TT4pR8NpolXcu1/OGxvvf2sNbVovlQbjJ3/BfG4YO/+7lPjRrsf/Nm3rGtpoxTNWb+Nj93kF/jKfR1HtBrsy88v29CjaV+MjE+O2tPP7bE9+zeInxnjI4QffXTM9u7da889f0B1P+JX2D55cJsWdnf9/br7fQN24fxFXxwsW9LrH2XduGGD9d0etp/+tz/audNX/cjg9NS4ffjeJ/awr8/eeP15+2d//ZZ945u77S//6pC99sZ2a23nA6xTfqKCL/d7e+NppeZuv87U5wjaD/UTbSBtnzs1fnMMiOM8OUagzFOVAHh+5TvjlxpNjDOxMMjFQbTXaG+pk2Ufn9U8k2f3M42f49eiyvMXffQmNp850YG7bDflU4LMl0UDOOhwxBFG2yRPdER0LtouizmXhfhi8QAu7pi3VS6fi6XdqM3zwbIIi/abZSJNpsu8yBtbi5aiwcOqAhKcIYVn4SjIYiAsJt2AoJPpqqakUUL4g8bXxWGgVeVJHo0j8lfDKkA+GCqP9OnHxMsWUrKbsOFxSh1i2K+urG+akfK/xEaGB+3w84dFn8ebX2gwkaC5Eaeh3Y8G+a5hKj8Cz0PCJ7/FBsEXA6rH4+eFTNm+E8EgGzTAhz8gylqVaWRVZCdIR6wkMbwgS7znK/7ooL1LmrVgYQCbKuhrxeedhTzoFGXdwgcNjV/KKuWvyMJ4rMIUX7BAA6YsbpgAUSihqXgMaBilKgz/BQzERfUlD0xOUe44Lzc9Ex++KDt4cUzECQQEj0HZ0yLPwlAef+NfGSUePLK7RqfNM31lHuQv7EL+UUexkx1UUKwizwDR14BETLZPudyd/sg38SOMdPAbODHQJF03KTjhEw5NdALsWdUbt25kmkjPtO8ci+dQRNTUbPvubvuzf/6SHTq8R4N4v/3iR5/aj/+P9zUoj4sYAwoTOnIKXrwdFIA/Bpi8+Ua8svBgAhcaC415V2xlsGXyB5/Bu7gSPgoxAyX+WORFXUQhha+2QDXNzzep7y1Y/wOu3VVdSIEAkHKkiVJ6iPPNYk84DGhqK+QJBOngrU5xhONG2fUBs6ZMgB/yIywUQPmxZciPM66kCZoRnvl42UVTTdWuXnmoxf8yf9E+FJukS/kjb/KIlCoFdSxwuRZ21GdAul1meBSfuEDSFQZRboCQUZ1vRES7DkJJD8BNeMaFTCCgMNqlwsWNvCq02oTHFLjeRhSAAhE05I2oIEw6AeRcySVeYShRvFg5Od5g77171J9q7tyzzrZs77GeJSiaJIp8yCN2zKBDuYNGQsoheQJwBj/RVpA/Gz5379xXmGjVhfzpzyNDs/bBH4/5F2yffW6Lxkq+DQHNaFPY1F0sGsPAgfcV4rztgRO8JR9snjCu3O8btk8+OWk7dm/xD51R1Y4tXKfk+ARGOsBpYIp27bLz6i1wVAbG2omJMSl7r/oTDeKCj5IOQB6PA/Spg5GRuO502ZINrqx1tHVqUfFQ5p4/efbLDUQAZYO2zVjj2yZSNCen6+xeH19dNtnDqrde2/fEdj9mCB8ff3zE1q7jmxnIScqV+j3vq4mkTU1DF2WjYMgFoT/VydUrN/1r0s89d9j+2b/4nj1zeLs9+/w227l7lfLnS+G0BSlszhdlFW+yor6Lsitg2j+OxLt9WmD+6o9ajA+HjBQ9Jxocz5qZkWzFk5ePmoUHkvv/kH22L89K+TLvoKDxRe1ZVQp03uPs+p1x27dvn5TifdbeLfx6zm9zJXe/lLdmW71yhR8z3bdnm43wjQjN0zt2bbIf/MUrtmp9m3ga0yLqpN26fcuee/Fpa+9qt0ktrO7cu2+Nrc2254md9mhw0H7xi/ell2z2W3Gk3tnAEB/au24tLR125epVW7+5x7qXRl+n/3Kt56zq6shHp2yof9Te+dYbtoQPXjbMq/4n/CXhzraVNjvV6C+n/+f//Vd25sRtjRldxkf82toaxOd6teMHfq31L378rrVIX9q0sdf67l5R+W7Zyy/uVd332tr1XX7jHdd3/5O/esX+9C+fsx17eyXDOTvx5Sn7w28/se7OLvuLv3zNvvW9vfb2t7f7BzhffGGX9XRPq73U29OHVtvGzdyCw/dI2uyJJ7bZwIMhO/H5DSnzHN+hkpiHuU0H+ReV9hi4DuY6QszvqaTzvhhjIcqun3f3DcYYZ2gAtAfcMaYxF0b7z41bn2MEtAvSzWrAR4nHj3KN8TalthEfiY02k/MpR4LggXSRT1wmQXr6JO8x4mdzGiC8ta3Ni8h8yg4+uhB63pRsjrmnm8sYoA1dXrb39KKJDsDte85TwQd2HqHNMR83eTsGAf89IFE5WQDR+fCnybAqlHFfB4xymffXp83KwgawvRAVulSIx8uLneHVdCkIgDCUYY68cDzl9OkzBKpBL5NAZ1QBC/b6ay/Y2PCsVvlfGHfQ84KqxOkDIlzHQC6aKI6ihZuK9zAZFE12kjCNKMiyo+GSLk2hRDufYWqKrtMJGWCYSEK5DjxPX5R3eGRUOIWflM5H7KgxuYXSo0gep2qVDBs+KSvc61S/4EZ0nQ75h5w5F00T8XzFBEOqy1SkeG/C04mOz9lSvMDI20EAypb1EXwUoHwoY1xHRjnCKMLxOQ5FJt6nPI58iQ+5LAZFKAuyiR3kgMiXRJ5Q6Vk00YYjzstRQCgBMtgqR5oIh2+UAE0yKP3OS+DHUwLKScdiIAhlI9IUioTk7rvL0HTuMPznR5iiqrzwc7/qXYYr/pAvH2uLKU0xXk54YmeE9h+KDHXEYA/wUuMzhzfYP/u/vGPbd2pQfzBo/8d/+Ln9+mdH7Z4WAryg67faIBd2BSo8hByCV3iIpyq0P4LoCYSDwmNa6p2wsL1MRVlpXyguUY+0C7Um2iD8y8xpwpqfa7OzZx7Y//6//cb+63/50P7Tv3/f+HqveodIFBOz02PxE3ThObpByDCkFTQ93vmgvsLvYVkHbhQjXG8vNQNfId/oF0KrjBtORxmVvLOj2mDXrg3YsuUcWyFOk5Z45tyrxmnfjWNSVld0erzETjwKBWPYVwHeC5fi4QOgvMlbgsvATfrDnlOes1KInFmZGFuyTQUELyEdpMdOKTfo+DjidRRjGUpzNa1/C6XCh9PRf6S1QB9QGuZoJXA06GFPTPAS4TG1g2Z77a2nbPmaBU38q6MOAeHz1I0zt8qNgOAFGz+KoPuhWdZTQLSHBNrYqtWrpQBM28cfnJUChvJQb6ND5l8gX7NmlR1+cY8Q2b2DjjekoEFWtGTVGflruJA76o2dOMoabIRcczyCHybz8+euWs/SFtv5xBrhzShCkkF7dRy3ynQ+ztJoGCMlO9HFeM9SGAo5XyKFLTas1m1YZstXcjsIVERMaaCZbdeB9HLTbuA75c9cwGUWTz65xbZuW+UvTh4/dsLOnrhi2zbvsM4OdqDBV/2JiVkt2GZmW+zChWH7b397XH3ziP2n//SePeiftof9Y7Z0+VK7c/eOsmtx5Z8nK08+tUvpGmxmvtkmZ3kxetpOnrxv779/3oaG2ZkMxcf5cyNlbWrGuruX2IGD+222TvOYFOn5+glr6Viw1WuWRYG8/UYbdmGIkvcjyQlZNbe2qx75IJWpjAPW2blc87oUZmTjTx/4gGCj/eE3p+z0iWuat+ABYWX9FXO4DOHR8wEIaBSSPNSUNHc02dmz9+3G9VHJcIsdemGP6ku0uDVortGuXrhh01LKnj28TwtLUa1rtk8/OervCb7wyn6NxVusoXnK+Xn0QMr46Uv25tvP2c496z3Hq5fvaHE1oIXxVil48/aLn7+ncaTenn32CeU9JRlO2ccfnbA161fagad3Gl+Hf+LpbWJbPVhtnjl9enLBLpy7bjev9dszzxyylWtVr1qMcbZ+eGDUn7L03Rm0/9f/+l/t1z/92CZGpaRq4bF8WY8fjd2ze4ff2nbi6FX76L1jCMPeeO2gbdvSaRvXtdvLL223p59eq/Yyb+2tvFCLEjynRY/m6pZRmXF78Y3t9vJbu+yv/vpN+/b3Dlj3khn17Uk/LcC7gFwFHk/YQ+z1khPDbGPztL382gYtUDvs0/dO23/8f//a3vvFGfvsvUt24/wju3D2mvdp6jn0l6gnHy/kJKyjq1vtgeMvof/4hoDicnxIhd8XCdIb6SfERbz6oGi0tHDWnyuUcxM30mEyz9QtWTikbsn7k4xVjVo8MLYyDk6KX97b5L3PGJPhhXYWR3E4MQIN6EIPm/c+40lB9Gt4hF8APwtr+IQ/AL5m2Yly1kIW+bHQXMCwOMnFCoA7oeHf/Kv/27/zhDIhjMgIRskIQlHIUlBV3MQn5wiLggQNcMFRmOMmDQ/1wrnLwzAh4MchhRw4ggKNPHhJhze4OUufAD3SRFYFH/oTV5r74UWVoM7Lebqrl+7Ynn1bXGgf/vGYrV7b4zsQnW1dWh1f9bvhd+zdWPDPhJhDhOiohzhpGTh0KSmScB4lwTbpyBftiV/4YtXYP/DQKyOuMEM2UMZAF76DNgYIJSw8Gmvs5vVB6+3tFM/qRFBXHJ0KuXAujobT3c0n3jWpM7GHEARV+tgKLPJG0U23Z8U/ognBKdo8auLqQt4V8F1rKHveLgFPm+DhNVOGO1qRT7SX6GC8ZMhLydyEkOkcXbjhVJuRO36F311pStzobBEWMuHF8GFbvnyZyzLyLtqgKwOh2CqQ/1GfhfEwGZI5bf3UMyIvpePYEneBs7DMPgPvkU8BQcjDw3jo10DEB+/QnvZz40t6+UJzmYi6Tlx3FVGUyZ11c5oM523H7nWaaDbb4NCUXblyz459cd5f/qNdcMQMuSzlGlDJgHIhX0oXyorouZ9SKq6gnXllWVwD9pgAeJ9R++PceLw0GspkIVqBFIDZek18I/abX32oSWiN7dv3pPi7pUnsvD31lCa5RtopeYKvf+IDC9oMZvcf9HsbjI/4wWvggxYdFv4wpYyAdLl8K3HY9EsmGu68X7lymQ/QtGtI+kSr8pOO3c3f//5zDe7T9vSzW1X8yH9qos4+ev+cJqw+Gb5zcc8+/+yMrV69UnXBLWXsxo36LhMTQJU32Ik6D6iFy/YiKS4XavCi/+72vsC4JqRH/YOKW7Burl1UW4k+l2kKpxz8EFnmUQL9oQiDZrjIRH1zSsrQlL+PFOkiNhQ0XPiRgxN2JUw6rH3y4VmbGJux19962prb5/yYZiyeOYsrBOHxsuiw+uaKlcsLWgCOMNHbQ4kkgX9xGqj1cZVI/GJ4p6i3p9tuXHtgn31yzh7cHfMrf/fv32zPPrdddRVjSIxbQS9AecnvR1/ko73PKh/fWZWSx25y9Au1ZY9nEQ3v7GbftnHNFd/97utSduIpq/PMgpO26BSjjTi/5KtgQnF43bqptzNnL9rdu/dsxYrldDcptlw3zNd045Y7Px5XpHEi8uNyt/II3nEiNwx3nPM+Fu+ptdng4KhdE787dm60VeuXayyfND7QtlDHC45NdvPmmJ08ccdOHr9ngw+lYBS7sS++dECL3bgal3Z94cw1a2qZs+//yWvW1Y2cGtR3++z3vz1pd+6MayE/IN6HbdnKTlu7mu/DRGlhDv74CNuNywO2bt0KKW8o4gqUXFBYmqWI+dhKWA0cQYkxkp3IoWDxHlN7R7t4RNFp9ycTfNCTkrMp8+jelF0936c6nLHN27Tw9HFN8YUdBgibPJGtatf4wu2c6p5FzNEjN70tLFvVbtt2rApc/Qb6puy3Pz/ii8tDL+zzo6enj1+wL46csudfPGAHD+0QTY1N4nloaMKOf8n7Emvs4NO7pRTXS2a3/eveXJ+8YsVSjdMDxocj33rrVetZ0m73+/rt2NFT/k7eM4f2aHHFJSHjGncOigEWew1K328fvnfUHt4b8otCNm3aaIP9w1rEXde8NKU22Wrr1q+wtRuXa5GxwQ49/4zdutUnhblO+s926SLDKuesHTt2WmUes+99/wV74y0+6tmkupiVTNtszbpe8ci3W5AddaMCFXXKtDQ1Oa52Nmubtyzza7W9bws4teGbYcIJI7krDGmHH5dwNN6zINq8ZY0qt94GHo2r/bdozBm3dRtXGBeFxPRHnt4TxfO8jx1cAzqp/Lm0BR3JaYo9PwYEbapagHKNXoTehR4DJZ4MtKl/MCZjAOjSdnyxUOBjoBs778xnQZTmyBzB8R/ivR8rnLkkd/yZt2fVTvGTB7RwxwKAvMKAAw2eKsb7CBwXihePMw39j7GdWxJZeBAOMDfxhIA2xbwOPd6R8fnLeUhdPto3+bhPbgdnvPCEAGKwSuSI8hqQuxjIBKnsBBAWlV0FvOBnQV1JQXCOF2mqUNILCMZL4dLxwODMFy/q+UgJTUVmoVK5c9ryBwV2LWcklAW/D35ydNbOnrxq8xrkQONmIBr2zj2rbM+erVpND2qguxv8aDVNw3TFT02HhhW0I4/4kacaSG1+Vln5oeCSRkxk56FMVHQQCJnRUKplL+WPO+SG/MDhuk06YHTEzNtTCYd7XilxpM3O6hOv+yOfNOBBO/Mvw6HpBXTZAjxy8rN24kOJFBIdLNIGTpQxwtKUdBWuf2W7iTJi05mj0xSkHQpHGRDplZT0Tlth/I+8yobu5JUeuyqTCCt4CFSH4ANaiyF591zcHWGQCrkpT/wsmokXZg5EZdqArNMqZDR1WMaH8bf50aYKrmo0K34g07lfhic3/l5F44z1LGu2H/7lYftnf/1Ne/HF5+3OrSF79zen7e//6xEbHUKBjmv0og1JIGor9X7+knzxFwzKrj6Bc1BY8pC8JVCXNBMvmfd70mp8UXmGh6bti6PHpewfsOcPP2MXL53xOopyR9uqpSFU/9LPOxc8bQIIix2TkIG3WDyeqoTkjVB3F20EiLjw40bekMCd4OeMFagx1y5fuml99+/YE09uM953Ia+52Rb78T98oMUaX7Dc4TuHvUtWWUfbSrtxvU8otGtoMMAXypxM5uW8y2BnvsRHWQSVsDjWxKJZpVVw8A/fMTbksaea/NwUiQt6sYgoeXJC7s88xUfRxrB4f4Z+n3l5cGFHmpBfjFPUY4OdP/PIHjwcs1e/8bS1dsaYJ0pKp7amsdSzURvjS+QN9Xw/gnEy+IEH5DErMyMFdEbjr3qw3Jx5Lcrk/SL4rY1fGuN6ljbbG994yv78n75hzzy/zfY8uc6271krXXlGEza0SYP8SA1P8IL82PWlfTZLQeWM9G379S++sF/+7FP7h7/50IYGUkaiofbgxwWVJ9+Tee75vb4zixzm5zl3Xe87tzzK9/7L0bZCzsxGLGJiTC3kvNBk924P2R9+95mUwhsuW/AamlrVvpXnPMpCKAy8TNl3/6F4laxFBDJ8Q2RqakYLtUmXG3lRxygIHC2Yl9zZeedWtUMv7pNMNluDxgbMrBq11l/28598YT/6b5/b9GSnFqi9xtewyW/Txo3W0izlRYr1l5+f0px5SfPnGvur/+GbxteqF1TGoaFx+/GPPlC/5gvIE3b/Hk+nueEpjgFG2cUX85DKzvcBeiS3X/3sA7ty8ZHaFu1LOJKrCMrQ/6nXrK+KQYqM3SofMkKmt2/fkcJ73utDERFe5D8xOWXLfXEZbTfbLZDOtOkzLju5eXdv4OGCHf20z1pbeoQzb08e2C7k6KMoy7///UfW1tVir77xlHCa7eSX1+yTj07as88/bS+88pSaltqE2uT03KQU9T5bvXa1PfHUVtGYsZHhCbuisWRuRvP5xIStWrlM+sYVW7dmo/X2LrMvtVi4cP6a7dyxVYr6RleyHz4Y9HTnpLd89sFl+9v/+Ef76d//VnW0xr75nVfsG998wS5dOWn3+m5Kh9lie/Zu1kKiVXNAo23ZsdS271qhRcRNLQTv2etvHLDN25v9K9XDw3323HM77H/6n9+2jZulpDbR12M8ptz5fh12yC9s79KqFH9nUOO9z6mFMP3ItvCif+IGMn1AGa5xsWXe1mzqtNe+vct++NcH7I3vbrYX3thpK9ZogcrGKaM7ScUPX7nP+Zw2imLN0R+AekO34jx9vdo/PSTP4MOj8y27Saa5qdl5IAycNByboz8VGSoMRVz5C6ADPn2Lq0QpM7vz6C+uByg/8iGeIz4cDctjRYxRQMiAzSzG7FJ2AP2RcMIoV8oUk/LycqDvSAb0Uyfn5SzP/FNGFjDwm3MB73MBjBGeW5WhqqlWZGTKgMwAxyANkbJSM56KKO1QTqFBdDIAEJ9pyCLzybzTDYCHca+SFBQYQqWTq2BMGixYGLnBI7pQJCKfKDDZzTMJswjQRLB+4xLbvXenff7RRfuFBq6ZqVkJm0GaldqMvfDiTlu7dpl9+MfzNqhJTOtH0YY+R10kNzGkvuBh5FGbkGsAswXfDuEOuUYjytUbkLKh3NkQgCx/mJjgAVahvEyrZqgwaIfMweGDGD4ZChX+Mpy6ww/faZiEoJiyL02EgeBpqU/hTkuzadGkJAylUgD/xVuUn46RZSS+hKQbgBzFh/x+/aQHMcCgvDMRS8uqQMiGNM6O172/1+C8B82gEbiJHzZhlB2MQq4kBBmnglNpD39Bj7DCQCfdDpFU/rBZDNEG3ctkz8TlJtKWPJV0a253lfyA55OQgAnQzwGqU6eCCpBOFBfhArU8+IVwZCQnBu36WVu1rsFeemO9/eVfv2pbt6/xF+j++Ptj9pMfvacBT4On69T0HeogFMRamR3Eg/w85gSca7mjXUZYAuEMPtGWoQGe/osu19R++MExX2Rv2bbazpz7QguBJ4uX1FW3MtR2KScolHzwCLSuvtEHOpgg/1AWCpkIh7yIq/Kf8flSK+4IR9aEkZEGYymkDOgRS3qU6lDkOGv88Yenbfu2ncZGAXEoZ+/+7oQN9i/Y2vXr7P6jO/bGO09J+dythcCMDWsycYVbBCfGJwueyvoEou0v7jdeFtpWwWvyCw5o7tO/jPOzqAKfqMCp0IukhdItnlW8gjb9lm8t8IIYfuITyCT45OhSzhVA0I32HQAP1IOMFJor5+/ayeNn7ZXXnrT2Timu8+xKkb/XjmjRTZQGniTzWbVFP0KlMDeiPz3TaA/6FuzIJ3fsFz8/bX/4/Rm7c2dEiwHx6bWcoPbHMUcUFnhUWhTbju4ZKQ/11tk7b5PTQ6KrdEIj13g5O2UD31IQ1F+nZ1rs2Jc37f/3739hH7131pobltqBJ5+1ZUvW20cfnNBCL8bsECu8ztqy5T22dEkqKfU2Ojpvf//379r/83/9ezt1/I7aKXlJfii/pJM35CY+fK7idqhJ+/Uvj0i3abdXX3/F6462yIKCY1l+9EW4J45fs88+vSyFm6M1UpoXuMu8UX1q2v7u/3jP/va//EbloHxR9xiJS2bWn7CdOnlOyr3CG9TDqFvJ/PatQfsv/+lXdvfOqJTCN32BxUeZpmfGrLu71V5+bb/zcuzoBTt65Lrvdn77+/FND3ga6B+3j98/p3xnrVeLr9feeM6WrejS4qDVVixfKykjM/HDeMJ8JaW4pbXRXn/7WT+68fOffGiffcI583GXS/T14N3bmfJGcP70HrnI+NEGKUfgkYaTAK7gISvGXdJr3BsaGbbxqTHbsXOzcEPuaaAtqwjnf+Qb8wPya/TbdligssDiRj6ui5bQ/cN1LDgOvbjH/lwLoa5lTXb+7Hk7/sVZ27J5q73w0n7xOyo66A3TNjG2YDdv9PlNVyx27veN2s9/+r7ybZBiP2ntrR127uwlLZ5GtOgYsp/+w2+sX+4tm1Ybn69orJ+WMjlrT/IhRekNH/3xiH36wVFv8v/ir//cnnl2p0mUtn3nGvuTH75tb7z1gnV1NYj/y3bz+jXVGYt4xuQpu3z5sl+EsnU7XzmesW9+e6/99b94QYuWlcIblgzVslz23jsLqRTt1QVFOyY0INpYuYNNVOADhV2iKyTGAH6ER/VCWwq3+oiPvKrHuoYm9aUJu3b1tt25xZOPUc+HeqlTu/d0UBI6X6hn/OR4DX2HI4vBKziMvSwwaa8LPp+i+PNVeBRpbw8KT0UZk2MxehZPhTlbj3INNcJZJCQeLdvzUXjQoh1yHCfu5M+b/6CP/BN3aoqz/LwjgC4XL/+iE4IL68kLPCIS510y5qkX+fNeay54uSiGW72cX55cKN5vyCoWHsQjF6ftHDBUIkExH4XFHSB6hR0F8iqhUyicORKEFK5XopjA54XP8MJNAcCBFibinIgMeS7OO9MtNoSnSX+sslw4glQAEr7qVrzN2tDgvJ368pY9fDRkz72wTyvrzdbUsmBPP7vHr6tk94YG09g4brt2LXeF5P13j9vcNA1KDYTJ0ttvlqXMB8D/dXyo9M6jy6NI+ziAW5V9VWYl0PhYybI7EyvUkB87T9FgxsbGvU4TgocKnz7AIY/oiF614o2BLSHYXowHwA83mTAIZDxQLfPjQFw1vnSHHQ0+cGjAQCgKBX8R4v9THEnDJ3WFhUgX5xE4Yeh8rKYzjDJFuWi+1E7ReQu6QCl77HBnfNgRhszBrZajZtjREkBfAT7Q+M4lyWvyjnomfdYbacmeAaQ2SFUMQJr0405+3VKlRpmSV4Yp+tq8JvUFe/OdvfaDvzjsj/+vXLxn/+H/+0v7PR9sGZ6RPJiwOdfIgEfaoFu23VJRIzZ4yHyIZjxgh4RDywWPcjExDw9PSpE7oolwta1c1a2BatDeePOwH4UbGR2y3Xu2aPDUxK4BvjY2eDmx8AcvWWZYy/DYLQQRhOABGzG7UlSEuSnoeVVgnGb0n5Cl6lLNI8YV4pRG/vNnb2vh3KaJeK/i4iXk8dE6f8mS42VnpQSs27DcWjvqfedxbGLS1qxZa5zpZjcYlmiL5PXVcSD4gocqhHzhEACnlD2oERfjYb1m+rhRqyxnpodujEGEMdkxnsUTFCbH4AlDfDlegc+VveAmb8E7csJNWOSBgnz75rh9/ul5Kf9P+3c62O33cXO2wX7z86P2k7/73N7//WkpRcH/DO+kaBFVV9ep9tBkt24PS5537Min1/2o1cgoO9sNUhDn7Y9/OGFXr9z1fpJtAZkCIRHahYKkZNKVkAXHfvxpa0Sra6hupYR5GuSCfDTmj4ws2O9++4UWc1/YunUbfAf3+Zf324rVvfaQ617HJtScGDcERd5+TMxljRwbbHTE7Pe/O2rXrnAUY6+dOHZD43HxsvpC9Af6JvMp6zT6BMdRf/2zL+ze3QH73g/f8Ct/WXyjzAJev+oPH3941r44ctkOHHhGytsmUaSO5mxyos5+8ePP/P0Zdph9Y0lljPdOSNts926N2hefnLFtW7fZ1i3rrNG/tNroff93v/nE1q5db3/x59+z27cv26ULZ23VyqW2/4nt9r3vvyFFv8M++eiclNvbmitb7I1vHrSly5s1TjT4HfE/+m8f2c2bd+wv/vId+6GUz9GRR9bT02RPPLnDFbHpWd6jCx2CNkS/XlDajiUN9sN/8rL92T99x9vVxx+ctwvnHvgGAy8iI2mUQU+H/HD7f9phjE2McbQF3jHhJiY2GDwLwfTUnH300ee2bddGa/F3LaPOXJ4C8sTtIoogh2zzvL/y8FG/cS321PSYXx3N8ckvPjtjd28/kszW2dp1y9TWpmzgwaR99P5x6+nutGef2SfFdUjtddAeqE5vXbtn7/76qM2qDd+69tB+9Dcf2t/+519ZT9dy27uXD32t8ZMMZ8+cUznm5V9mr7y6x779nf22bUe3rV7TIR6aNW432dYdXZLXc/bdP3nW/q//03fsr//HV2zZKpoj74KJaS1IHz18YF98fkT95KqtWb3Wtm/bYS1NLRrSm9UGztv0xJy99MqT6tNcFMKGhxRZuevrQ4EPqacyr/le4wpydlBduKXwah9kngq5pUwxURHursR5mH78J7mHiW7QUr/VqoanD3wN9/jRK3bp9ICdPXHLxofFr1DU6hVP3ZvmdH8xJnis8MTZe3bkoU2bm/VdcdIwx0rHU/tjToAahg0fyhBjc9yUwxyAHwN9DH0L+ijg+cSB2xIJT/2C+T2eUMdNQ5Q7ywotNsaCN+QYehv0YuMmFgMuTyGg7LviTvlk+/tI8KQ0WWbPU7R46s/iPG8zggYAHnnAI3bIQun/H//3/+XfpcBgDiYDyop1mz/HCUOGvhmE27EE8seqsZJOgTD2dVClF1AihsCSRtixmyoP/+SniY6Mjvog19XRqcLyqAT8oEMDw+V5yBXDfYN9+O4VO/LxVbt++a5/JXb/wQ22Z/9m27BlpQ2PPvLHpXwDYGGKT/Q3WktXp924+kirxjpbo87OtVR1PM5VA6SBQx3BU/4qvx4goI1RyT7oyZNF4CNJ3MDgg7XAy6gIDMmxq1D66+zBg1F18inbuKnXli7hBVEBk5r4oXHwES8qnVtBsk6cJYFz5v8iTyRFgJcBcNwCObD1YwCAhzhXBit82dcxlA65B9+RLsvyOBBG3WYcaTMNjf2RBluuKY1zxh7sHbq+UZ6KvBdBNc/CjvzLckCbRRH5caVrrDGKdAXFMl2UI41juB3gNejsw3uUiXPd4+NjmrjjMTOQdtKTw/1ALDgirmDawyM0ZSe3yjw1wTsX8f0CD6tBtBV3ZR4Ct92tMAY7r7vK9FkobpKKTc2Mex949tA+G9PgevbkLS2OL6kNNagOevwRajUPp1D4nb0iz1LWwTvy5m53dk246pFdCsLoQ++/97m1NHfY/gNbrauzOd5tqGuyn/74t0o9Z9/89rPGJ+LhNahDP0zwjdLEB7WGffHS2hoKGBBycCfMUdrS6B88BI+yBDEsC4SLrBxH7XNwYNi/XcAVvIAvMjX+DA3M2ofvnfJvGmzfudLvAWAHdqB/0M6evuUL8/0HdtiO3Ws08M96GO+1PPfCE2pzoXBPT8dXGGOCod8hO3IJpkK+8FiZLIsw2hwQ81bwDA3imTxGRsa9ztpbuR2MMYo0yEG26AEFSQF9keAmLfpmbWx0WiE8yocftRvSFwB9+g+TD9chq0KDptMGwQsgvuq0QLpjn39+zp5/4aBt2LzC62pkZMaGh+bsj7/93E58IYV42KSs3vWNl/UbV2hCMnv4cFpyn5cC/qmdOnNDaeZUji5bv2Gjf6eC97xamhds85altmvnek10OW8hh6zT4ENTnwyKIO3V7MHDAd/xa2vjiCdjdYwjYBPP064Hjybt008v+7c0eE/hjW8ctq5eybKjye7de2B/fPcTO3yYnW0taMhCfZNyT04u2ODghPrLUuvrmxT/n2lx0WDf/e47qpNZu993y48H8W6Cc4dcqQvx7S+Tj8y78n/u3F17/c3nbPf+LapmniPEpM0Vs+1t3VoQnZOCeN2eemqfbd+1Vm1XCnxdsw0+nLS/+c+/lOzG7JvfecmfOtGmoI+SpCZnDx+M229+eUTs1tkbbz2jNsJcVK/xdtQ++uCoPXVgr736xjP+IccL569rwbratu9Ya/uf3KoF7Ih98O6Xdu1yn+8MHzy41Z5XHgjh7p1H9suffGadXW32vT973Vau7LVb12/bL3/+e9u1e5Ot3bBC7X3S+h/1WXt7jxQl2jztulE9XYzhVlmR8/oNa2ywv06LvmO2ZdsKf2chy0Bm1FOtb+jHgpV3jJAx38FRNnbm5GXbtm2L6g8ZN9v7vztuVy/fs2fVFpdyYw6URCMN8o2dXJQ+lLNQUqdnZ2xmutFOfHlb+bQonwnrVx/nGzqffvKFcOds1aolvrDk+y98WPPG1Zuqp2Z75tB+a2oXTZWP4yf+IciOLj/L77vZ129oXGm0b33ndb+P/9btu7Zx/Qb/kNqQyvPnf/GWPfPsWlu+ir4YN8jkBx29zUoxbu1otCXLW62tUyWS0u5y1PzPV6+PHz/hyuX27dtso/oOCwveIaPZX7/WZzevP9L4tc527OLjcmpnbPa4wu3idvmGCUiXy17Gx6zgxH+BgRyn3XCJB+3P22AB0U9jvkyIMHc5bZTzxaBIlaurq1VtabNvDNHOuImOvucLAKXhncFQnufs7t07qq9Q2FEFoT+rwQXl3tkkL9VvKvKxg97gOLRnPsAKDt/yybbBER54JQ0AbeJSuQZ8o4sxEwVd8ZQHt5eoVmh8PNGfc6U+w3kp2jdTCj+0yS/mqpC764gKIxw/sox3R2PxoECNL03qn+SJLFVehfnJBBnSkw4DfyF7lenf/Kt/WfsQmOIcYAZEgHC31XiSQIYB/piyAOL8xphKvAN+GcLpy8S6u8DLvIgpwwp890dYkdIfDeMkHee0OAbDffxUJPTj6IvKEIkcku70dL2dPHbLVq7YoAG7286fv2KbNq22ljYqbMbGNVm3tNb5R6lmpzThaXBZtW6NPegbszu3BtVpNmjwZCJtUFkZxKFKftjBU/LtYcjSY5zholJ5jDNjQ4NDatBd3ticX0fEhn4p56QXHiZ1HrlOi59hW7e+V+VgAZG4ZIOSPqIG0aCBh0dCOVGWtB5/lE+ck6gFB9fwlB0XPMrHx11YQTPoZng1Pt2R/rH2InfVTy4+IRduBioGLL7BkHjYIRtnRiwuTh//0zgK/91L/g5qGCPDY6r/WS26tLiotNsiF5lo3+4jnyJ/D0MZK/LgfyheHu3Ah38YdFnQAZk+6flg5K6v0g4c/IFbJAmQe3SUdjhn3f4ScNSlWlJECvBneELpDIdLTYRRe8SNhwF8MXVGi4DVa/mS8gZN+DtsemLeTp24ZCe/vKwJZcbWrtWiptZe4LcoDxOS113UOeGUJcdxeOZlWmTCJMPxj88/OydlZNieP/yEFP8Otf2gcf7sVTtx7Iy99Y3nja86x3E2AYQ9a4giz1DSGUA5f8vXVlt8B4iBEN5yIkPG8JODMHGUnoUFi2QmzIgnf8Yt/I4sM6A23qPxgYnag/SPawk/+ONpm1Offv2tg5o8NMiKHv1R3VnjykWNK6vs5Zef1yQ0YzeuPLTTJ8/bN7512Dq6YpLlytP79yZtdEyTuHjn43UNPgnTrphgCsW0GDckWRl4oxwRlouYWPCztKu3CS2spmebpcQOavxqt45OKVq0UdoFuKLvLdiJSvGcrbepcSnrp6/bx++fsC8/u2RXLl+V0tVoy1egGKheXe7JBx9dGvGJdMmSbiIEICg2/sQXR0lG7OOPjtuBg09ISV0v/FmbGJtXHmft2GeXtQjgzu1WW7V2hZSdATukdsCXt5mvLl64p3Z3XcSabcP6rbZjx3ZXvqc0Dncv6bRNm5dIcemR4sXH36IeqWRl6yZ5LbjysmKzU8YH6XhRlO+oRAOJeqetIt9rNx/Z2bO3VQNddvPmbXvz7cP+8iqLqQd3B+299z83vk6+actaO3b0hPr7jC1btkJppcCPzVrf3Unx2WI/++n7qtM2e+vtN+3KlQtaAJ6w7//JS9bby5FJ6gO+4qXiIS267t/nfvQTdvPagN9E9873nnEcFDPKgTLD11cfSYG/evW6FhJP2j4p5f40SwtSFN6f/rf3VY45+7O/fCdeTlVdk1e0+Xq/z/3D949pjmuxt7/1osaRVvFNe1mwX/7sQ1uzdpmfX0eR7Ou76/2ou6fF9u3bbqdPn7fPPz3jX4TlGzMrV7baq68dEI9SfMcm7cd/9551qp98709fVl/kS7O37Rc//63t2bPdXnzlSclkTHPqpBYKD+zYl2dUDxOal/juQJt4U5/gJU8toIaHJowbbI4fPetHg9iQqG+IHX4fU1BkfF5UHYs/dobpB2xGcSyju7PHr+PlpddHDwetp7fXPlG7PvbZRVu2fLk9/ex2m5kb96MffJGfHVjGbL5uzYf8uH2Fr/b7S8WOMyPZjmvBdVf1vNruSEn3W2gWJu3gU9tsz761ag9dWph2WE8XH+zstA2bVqjNr5N8m6SPNMjIbuErvlI21c83b11tW7Wo2vvkFin+W31Hn9uerl277xsj589ftI0b19gzz61RKcdUg4w96t3oNYxPLo2izate8fkRLvmRz+TElB09esxWr9bibfuOeFmUvqE4lOR7dx+pj9+xFcuX2OEX9yluQvXgyQWiS1+QTN3rEB3I5xVvS4rLSIIcExzVjeqEtjqrcZmPpsJvzkeeThNGpsUPEI/T6cjBD3qO6xj0g3pfCDLWcoTVF+4QclThKR3zDHPvlFaAN2/d8P7OF+7hBf0NxT0NCaGJ8o4fXkiP/LDxxy4+/LGDztfa4V1G6UjrN/2IdsgjOaVPx+KRMGjnAsFf1hUf6HxOX/oeR+Xo57RhN0pHHfCCdUgnAMU9ysFcA0+8N8rLwBq7ijCuPSYvPi6J7MCnfZNX8pELAYDyUUDnkycAICakMyb8KFwU3p21ArtduKvpEXBUZBEPStEY3OB1G//itEmbRIkfBBIijF2MOC8W1yaxEmppCUVXEUFb2M5FhU74G+3Y51etd8lSdcLtdu7cOVVova3TIAjfajfC5ONWWk2PjzmlFk0c3T1L7ZyUFGLXbeyVhfALoQiiwWNnfgUo01A2EzcETyU9fPjQb0hhMot0NHjswKnRoqF7OO5YYd67N65Baci2bV/u9y/7Lq/iyYrV34gma26N6PAFAA2/zBsyQCgSAclxGSK34mMhJqKK8JpV2ODgsHeM9vb4SEooghVaBTHn92sgeAgjjjyM1NBmQCbcn1yIttdpEedp+ClJlUaAM1gDD3few9AJx0a5josFAB8AyvpIXOeg9Fdsh4JO6S7TB9/DXqcou+Cl8fgoXZIv6jIGdPcLLfpbQpketrjqFcWLpyIpjxoxQdRBJT8vSwFOO8IIlkg8rIjyiYGzz12awGgmLS31tm3nOlu/cZ3xpcaTJy7ambPXNVl1qU54yobixaNhzjRmfrQ7js2xEBXdgg8mzEEtcleuXKm2Nm83rj20k8cv2MuvHPKP7/lH2dSPuHruJz/6je3dt9leeuUJ0eexKjTKcpGH8y86TJrcCT0hJcwXivW86LegvnzRxwF27ePxq9oldPTnE6ZooChBly+O3rkzoH4yo74dC0J/wihk+gVXCvZyo5N49LytyS6cvWMnTpy357kNZVW7yCCLJi0IZqylqdMGH8xKiTxnly5etS+lyNy989D2P7FDSsFS0ZQGNd9oRz87b8e+uOK3fty6ecd27lrjuzYwiSIa44pYlWHBwc0zk1IOBoZUFydviuaQLV2+0ncWwZ+cWpCScs/OnL4jJXTMLp57YJfO3/AFGjuULC6oe45GjI9I+a5rtvt3h+33v/zMjnx81h70DdvyZcvthRefsacP7Y3jDOysizbyzrqk/sYnJtRWpBz6zWLEwyX1g+zqpTgPSj6XpCAdsG3bNqh+xuza1Xt27vQNKZJXpBgttW27NtszUmLZFR6TsvXc4d2iydntOrt544HSzMlMSyEcktL7UO2tTjLabJ1aCLR38lh9SpyJP15eIvdafwgeAa9Lor3eFK6Jj3bOmJLHBeBbMUpjduvuQylGd23zpq322SfHbPfuXbZn7zabnpqwu7cH7PMj5/xWpW99+zU/4sXtQufOXLMtW7f5l16PH+PIzF377LPTmtzbfTOq/+GA3bh+yb7//Td8k0YCUn5oW1q8qil88MFRu3yZF0uXqg1yXeCIff+HryotkzYt1Lnzdn7jxj3n78mDu2yXZLGgNsIEf+zzi/bBu6c1/3XY937wkq3bxDsIKCBKrAZAu31wf8g++uCktXV22KuvH5JijJKgNiacy5ev2cDDOVu/YaUWZN0KNy16uqWErlP8tJ0+c9z7F8cR+G7Oxk1L7OVXn7CGJvrnrF29dlcKf79957tvCGdW/Jy2U6cva5Fy0J5/cY8r8Jx3RvnZu3eH32TEUadL5+/4UaTTX6qfqD989tEp36UfHuSrqPVaPB1yOfDyLgt1NilQ8FDYp6dmfdOP2//Gx7gxblJ5zMoe1WJgVO2jxY8iXbxw2aYmZrWAa7alyzpsBcfQpLxz1TdtGiUKxYixgidLpen0RSJXZ5748pGUqy7VzajGsX57W3y98dZeW7OmSYsdzmqjjMVHL2mGPm9zdt7dVAHjYoxfjO+E82SzhUU/H6CTFB89Glc7n9TC+YG/W/T2N55R2dXGXQcQgus5QXsRqG79J6LgoVx++eVxv6KUl6vJk7xJy7d//HrPL3kPoNle4AvVbTPBA7yRj3eYEjI7n2+ILyDwIwClP91A9jM+kBpPNUtctyp0qnOU4xV2+gmIMP4FbvgpU+FXAPMBR2x4h4KnD3fu3FEMo3jgohyjBGN8F53YCt+p9OPP4zyA46P86xdXhgpHstBo6mHMQTCQNHlilHoWMsvx0RcWMtgY6NK+2OT0uCJ/6KDQs7EVC4IsY5QXO+d50rjOSLwMNGeVDv59ISQ7echyJi+0eUzm2/Bv//X/8u8SqQY0HFkMqAwKX2l8BSRjALa7ZVyxdGfQqSpLxPsPXNmhHJWQ9KANJF03Hi7jOBHPqh0lNz6ZHAWOoyyKz87n+EGTierKpQGb1qC0Y+9qDSbjdv3qLXviyV1KES9izcxOWKsUndnJCQm62Zramq1Nq/yZ6Tq/sosBk68oKienC0Qei/MKm4Ect8LptBHtFXDv3l1N0qu8Aqt8Ou9fgYhTHapOGuz2DQ14g1O2a99KVSi7RTxFAIOKnrP79x+4MsoioKQbfOJ1WRR+AjhjiT/YDl4w+N3U8p+1MU3sfEnYH0FJ1rFDUdLFfhyq9ZkQbTxkSDwyoSGzc/H4FYluQx8BOK3kL+gS5piyPbaWLjuB1EpNJNRZRxdfsYzwxCMRbtpQQi3OKRf51dIszp+OB+88VQKSTuBCHA+ugt8EhaUSAy7GH/U6bdrJrJShUXLTopVbKBJP/JesFviiXvAD4Ca88FX+kz58HFtC0eBYFGE+adTN+y4WH4XZtHGrf7b9yKdn7fLF+8bn4pculbIA434MDsUGJVNeaBa8MYBxo8vg0Ih/Rn5uodE+/OCUbdi4Xor+JikHSqA2xwdefvurT10x+9Z3XlVfQIFp8Fsu2LXtaO9wnrl+b0rK7plTV+36tXvW28OXKzWgNbd6v/zjux/7bmVrS5cGWBa+rV4+5w8j5lCIRodmtQi5YZ98eF7K3bDdvN6vsnf5USJeLKUncYb91q2H/vl9ruZj156vqB756IyUufW2T4rYmBSQoaFp4d3XQnzQzp+9aQOPeEGNG2Ga7YmD2+31N1+29Zu5k3zeZqcX7PjRy34uvrmhzRrr26R8D0iJXG4dnS3ilAmDXaW4bpKnJZPTDXb16iP77W8/lbL20Ib6pbRduO0KeF1Di929O2qffXzZ7t4atm2bt9mKZStcCRsbHlP/v2eHnt8nWirTXJPdujpiH/7+tJ0/ddtOn7ji49obbx22F7Tg2rl3nXUvaZZSIFF5vdCwot1Ql7RlyuAvwk1MSYnsCdl6OxLuQrOfIz8jJX/L5i0yG+3qlRv2u99+YPf7BtVeVjrNHbu2KW2b6u+6PXx4155/Ya/fm88TXG51Gpfi//zhQ/4EaMWKLh+HB/v77bMjJ+zsqes2PBDH1Vq1SCVbnuYA2ebLth5AXyOKcJQ4/6I6u1+UbZ73GRas78GYnZPy/sS+J+3EsQvG16VffuOQ6C/Yret9Wqyd1IKr279a3Nxcp/LP2u9+/b5oNkvBvyFFcUqLpnXqp5KPFNHNW7Zat/pSc+OslLlnpfRyFIuz2cpThgUou+fLVy6zzVs3q/222dEvvrRdu7fYnv2rxZn6bLFog0/kcvrUFduwaaPXE7v0Y1owfHHkoh3//IatXLXMvvk9LajXciwrlH/maxQj6vnU8Zu2fEW3FPIn1CdQ5NlVRxmREiNl+s7dfo2HPaLTKeVQiqSUnctXr/kCY9/eA6443rp1y/Y+sdW27VitcR/FR8qD+nffnWEb7p+xOSmuv/v1x2r/Y/a9P3nH1m3oUncbt/kZLQAkT74F0trK+egG72udHd1+pGtmSsq42tamzZtU5+tsy5b1tnnHMmtqnbLhkQFvb/61b45MiBaKFGJh95P3Cpo0t/F1V8aOFZLnEo2P6zeu1Fy+3Q4c3GH79u9XHd20TVtW2q49GzSWtEgGbX5EhXmRdNgYnsJDl7bOcHznzqhdOH9P/VyL0eEB8bfc3vn2bsUNS4apOCPvcozlfxy9og4iLMfgGobKoCGWGIWbFsiPtACYsttatOzaucV27+0WH9MaDeCjktZ1MPIMgzs2YKjrOtXRbX9Pgd1/PyuuH7KiD8yrbZ4/d8FvEHrp1Setd6kUYn8/Jvp5lKHIy2krtHCHCX/2M9IFXokLMP8xD6LgVnWaiPfeWMNNG8BdlM4ppqEAnh6f3Jl/CaHrZL7A7du3PQ0KNjcBccQHMcFzKuuckad9ky53ykmDggygIINPbrQ5RcoVu/rMaxjcsMMTTjYXacccAwqZhiySXqSvyq1YeEBLNiEc32GTj0UMm5PoQORZU9SVX7xPF3Ros+QB5EICmzjclJWxjiNMkWXwTTx4Ea4ysQD4imAVEYkoQBmXQkr8LAw2YVn4hIyXq4aTlQnwn/BqujINaIvzIWko0xFHgdiNZpciX8RyXP5IUqQDN2kpiYS3xK7fvGtbt6/TZNKhjn7VDhzYqcbCTRezfg69UwrEzMS4C7FRwua6HG4ruHrlvq/+1m3kxR8R01+yF5D5F+UKFAVFZ4td91B2eQeA3VHwFssg7K+UXxDlbpAycV2+RtuxRwOm+IY+kyIdgjq6d0dKkiZqGnPIJdL/Y+A5RXaOX2RdpNO/BRn9QZ/JlAGTjg7f7G7A1+N8Rr5lWNVPPHlgqmE8AYBmLgAS3M0g6InKNADp4E2B/BV2yJNO5rZ+HKVBSB2dnFGkM0ZaaEVdFbiFTRhO5BkiKPOMDAPAZ0eK6/dYAJDO6RVx7hZ6tZwJ1XIA4tzzZFCnrYPLY2naOp+IB7+WpDL5gPcVWo5bzVO0ne8Sj5cagS520os4SUY2k9y0dXY1aiLdJCVuud28cc+OH7to9+8NWHdPqxYDLC5Fe56BlcUAg1rwrv8aZOb8kX9nd6ddPP9AivIDO/zifmtrj8UqvB0/dsmuXu6zt94+rAm83evp0cMJ+40UipHRCSkFGxVCv633YxJXLvXbwwcjtmL1St9JJe+LFy9rwG+1Zw8dkrLA7sy4LV/OLhR1wAtRqkcpPCePX7UP3j1nY6Mz9sJLT/lxitnpeYVftB27N9vY5LA/sbh7e8TOnb7nZ9bv3R3R+HDbjn52TouSSVu7doNf6Xn+3C0pvJet/+GoJpF6Ta71qqcRKUnr7Ht/+rqtWa+JvIVzwPOS16D96mcf2cmTl2zbtu22Zu0qyWZKfIzbkwf3Gh/JWZASzdM9dh55KnFMi4WTJ65JAdOk/dILtnfnHrtw5qpNaSFyv++RnT1z1q8DfPqp/fbcc/ts2dIuKf0D/hLpzMykvfIayqcUMf3mZ1vso3fP2v07cQTu8MsH7LW3n7Ke5VIEmqXQadHFOdSAaLc0gZBf1JMYlEImZU8KaXcXZ+BpSSio9VoYalFx6qJ/0GmTFnhfHj1hf/zDR7Zp0yZ/92HX7o1SILerEufs6sWrtmHDCnv2+e1SFJdozKWPcV0mi5aHUqBXuYKydm2XPx3Zu2+r7B2qvwW7dOGqZH/bdu/ZpAlRrcKVIufQ25O70uFtmPYe7onxKf1vkKzjCBC33PRLtij/W7Zut0tqQxfPX7Nvfucda+9ustNnztn585fs1VefswNP7/Bdb0h/+cUFO3/muhYFXfbam8+ofLukfHb7k46hgQnr67tvzzy3S+XbrL6DUoJyoISSJbJn4qWeec+prq5Jyv9p1eOQvfOtwxrHp4TH+F4oDuK47+6Q2uID27p5p3Hr82daQJ46dtPu3RpxGm9/+wVbvgpFAbrFAsCapIxP2pefX7LtWzfZtu1rNY/xVV/OtUsx0dzDZgiXXZw+ecU62rptdGRY9Xjdn750d3VJkVxjfffu26kTJ23fvp3Wob7OC6K8zzIhpZhxY2p8wa5euKNx4ZqtWMV7RHu0aNX8ODdscyonH6VbUJ7Mq81aXfCkkWO2nV11tmxli23evsL2H9hk6zf12NKVjda7vF5jXKPm3hYfR9nYY6zmyQ0bFOzOt7d1+NzAcQc/Oku7nJ7094z8GspGlCXaJmWctc8+Oa0x54DoocAh83JMTHfZZmjmjNd1wl9lly71aQ5dIpnN2Pd/8LwWDsWTSeY7Hx9Fz58ykpD/0IqxvgpOX/GMjUDMDcJV2gsX+vzJFyrGO986aM2t3BAW58PpY67k8+d8kjqIM5wH35yCmBKNu+pX66TbsOAMHPoy88ZZLcyvXw19h2NI6C3xwU748NFVJtNkXuEvhgCXS9ol/cKWBa/0UU5kUF+pbINLGlIvThtxQIbXqIIsj4dVcNKuhiGeWRYAUxPuZ1HuR8UcXfkW6dhIQ+ei3ITlOwO40fHQk1CyQ7GPOTsU/qg03ISlnzS4WUCwG49CDtM8AYEuPDkNxfEUCnlU+SYtNMCplpM+TRzSYFERG6yxeMGmzVOuXLgA5IW7Sp/+ElekeojC4ulDGRbt0BcAhb8E0c2CZq0kcSAZTpOZJ0NfhQouxIUHLj/CgMcLUAXHzfhskUrLDiMvAubRBMIwTqagBSRdByVvl7Jz+3a/7/6vWrVSSsgp2yslp6mlQeED/nGwJb3t0vmlAGnAqW+REo3wWxp9t29ocNIH1YYmXjRRuYpOSp6RV/AfbpWZ6Dr4k8PLEh+v4FHNkl4tJFzlolwpx0L2BUAGkTg5YfKC5tXLj9Qomm3nbl46VYPxDk2+LNKQCx8JW6LGRzhpPbFDOqsyjwHsq+DKnCYs6Mrh59xYILGL0tbGyzFM4JEv8eGulj+g6k5Q7h6ecaRlAcDql8XFV9LjdZ4r/mQtAt14nFhYJEalYwEAe10sAFSfIAW/QWIxQKcsW1U8DNxkTFQk55sM7CjMaSKKYzrJO3bBVuGnrpk0ss6p74gPeiCKtsJZLPIb12TLLg4LAGiXPEOYtEE87a+A12GUJ/im3OTFwmXMd9i6OosnF86s4uT2CY7JtGHOlZwDB3dqcG6SonTTFWCuXWPnTU1PyNGWCtZEQkqxFMbxiRkNdJ12TMrISikJO3dyvIDMNXAp3w/e/8yeOLDbtu+Uor8wp4F8RkrJVbXxZi08dvtZ9nl2mK88VJu/b23NvTYwNOx3W/MhofNnb7A6sMMvHLTW9ma7du2ubdq81nf7uDIQBYynDNC8pgn9qWf32/MvPWHdy1S2+mkp4XNSwk7awWd2SXmJSWS4f8oe3B3VAmDM+vtH7O6d+zY5PuEvtPb2tqnMvbZl82op33uloO72Xdwzp88p35X2+jeeUtFER/kuzDXa8S8u2ru//lQTT5t989tv+QvC7AJzFejAwEM/OzwxOWEP7o/aF5+dtz/8+qgUt3O+m3fwmb2S+S71s2a/G/zMqUuedtPWFfb8iwf9HG9Pb5PKWWeffHLSvjh6VgpEo8uSIxiaZiRrLZDO3LUvPrmkOlmw7/35Ydu+d5kqmp0mWpkmFG9zqhDq3SuQ8GzD0UeYD6Ymp1yRZrxlTJjRYuvunUEtkG7YU08f8LPk167dtHff/cje/sYbdvilg1rskeusPXrQb18eO2FrpfTv2rPOWnnaIBlx7OEnP3pXZb6rutDY8nDIbt98JIWR9wI4/0re9Ronl9qQxrQHDx7ZfrWLpmb4hdeE4JPJl6nLd9cUTViMWcP+SL+1jSdDWnBoDP/kw4vW3b7az4yf/vKi7dy+24/bnTp+wVqbG9WmnpCiz9ERHsub3bjWZ59+fNw2btxs3/ruq9ajhcrs7JSfX+flypHBafvGt962LduX29z8uMommfnH02btzp17Uo4Yf2iTZhNa6N2+NWAffXhU7WajrVzdpkl9XAvSGSnXnJuP4y13b4/azesP7dz586r/8+pTs7ZuzWq1x2kpzB1+nn9ycsCmp8Y0dg77fMj4fPv2XfW3pdazpMWmZ8b9soyxsRGvP74fw9EcFr98CfbkyZM2Nj5gvUs6bPPmDX6X/cLcpBaTt2zr1g22fv0yLRKkyDTOqV4aPb5FcyEL9r17N9ozh3ZokbTRF26r1Dd6uqSkt/LCNccNaEcLqr9OtZtm9UuFEyfDi7rNTShCnGNuMk2zrqCwQ9ugOY338DjqxvtDhPv4JfnFmKo4DTzMobyA26nxixuT/Diqxleeot7VXN3/cExtc6dwOX+tmg/x12gAMRcA+Alv8E2+q1dGVA9T1twyb889v8nHC5Rnb3bzyl/o/mVz/eJJY9BPumkHkAeYTEo0TLVBjS9fajE3NjJlLxzea6vXS9nTQpx0tFvKkP2xBNp5TGy0JdxsGnDz0fIVfKiLcVhxtH+ZK9JlTp64Yb09K/3Y5ZKl0mvEQ6kHcuQQPiPPRTzLuchbeNJ21tx2CbjN0T0WACibVSBFbhS6XzSynC5P3Po5niMQ5FTxCUr+anyALydjE0+yUepv3bqpsseNXyGDuHaTBQDAx79Y0M0Wu+dVPoNu1BMQY0nKOm4FynTkRVp27rkilvEy52ueNHI6InkmT+zUCxhueYLFeyyEQZd82PmHZpxy4EkFyr+QVceZlvEfHlxawoEPykq89x13U44YC7GJy/TExWIg3i2ovQRcBW9gMii9kArDT+JxBSbcMIkJcX0VygoLpcPdRMjGgTtCKEzEVyHSVsPodJE/gqaBDwwMaRLtceFB5zESNRpBX5UtZnnEfuPGoCbcE7Z39x57+HBABZvRILxcAuy0Ix+fsmZrt9Xdqtw2KYsa/OJOZQl1VouAWw/8U/a8LMyYhPLtMlDeKYsoFQ65PH9CsGmwUTmcR+fpBZXjIBw6SZQhZRfpsCgDv8GBGU0Kw5qcWmzdOpRC8KOM1B0Nn69H8lXaBt9pEoLyDQWQQSr4yDwArDK/hMKNJRNlCyUdvlHUo7EFb0DQcKfnEXkmjlsOsZseJnCiDbCDwC5GvMAU4QGF7UnEv7szryxPFRSnTplljrYy6B0sbhgiAW1J8dBDbqRxmqWBTu7EA44v8DAWAkLhurqR0TFvgx1aeftd7MrXaQSnni784avKy6HaPgqeQGbn2l9010TaKb5JFSkjbaTPkAq4ogEB4gsQT47JJIqlMqOI+sKlK54ukG8kKcsfvEs69XE9Hd/GGOofslNSmsYnBrUY3iRRMmZkeeO/xl7xPmEj6l43rt6x5w/vUxlQWINfdpNZPOzZu0n9mv5cZ1cu3xM/zX6veveSVin1LTbSP2+ff3JWKZo1aY7alm3rbcvWVX5bUf+jQSnKWih0NGhBMCKl5Y5t3rJBgzCDKu8hTFm/6p26efKpPbZyLV/I5RiDeFhosHtSsK7fuOU0uGGitbXdX4LlOuCnnt2nsm2ze/f6pFSvsLe/9bSUoR5bsbxd7b/BGpt5r+Gu/eLHv5FS1mVvfuMZ34GsUzmmuZbxp+/buTMXpay2a7yQIrVhtfruI/vy+HF/VL3vyR22bccG9eOlKn+rnUSemsxffOWgvfTaAWvvignnyIdn7IgU/Dkpwu989wV77qWdmtA1wdRr4teYduHsLXv/vS/8id/WrattH/eEtzEhSf5D0+LvYyl4U/adH7xgm7ax0ItJLFqG15T+a7z3+o4JD1e0UeoFN5Ms3zPgS8DdUqrNTkhRfvRoxJ548glv90NDI3bkyFE/1vjU03ylNCarc2eu2snj5+3JJ3fZjp1rNWYoL89B+arvjI3U2f27vCNhtmzJCluYaZRyrAXDFxfs049Ou1w+fP+IPejrt9WrVqhttKsJx3lX2i/vJnA+PJ7C8WKnlF0p0Ly0zHjy8NEjfxLF7jZfg+Xo1ycfnrPhAfXb/mm7dO66T+K0y0kttteuWS6lnLlgVvUxqjY2audO3vAXutukxD5xYKcWbYOudIyNjEuJnra2lm6XBUcxOP5Eez994oIfxZqamvDdPq62Rflw5X5szt797QmVuVHK35Nqn3wnIu9Rjy958p4VFxas3dBju3av1YJqvz2rdrpiVZuNK//lK9u1mFqtttCm9tjufZhjMEuWdvlXX1etWWJd3a3W3dOuttGp+Ha/opLdQT4G1t7Zahs3LFMbX23PP7/ftmxZbbzoi+EpHTSWSmFs0/zXxtn1Zp7McnSGD4KxC1onP+fa2XXnfLGUEJQNtaOYxzTPzc9oYaf5oqM4dqnwUEhkKz7sMPFjrFHToX9iq5XEnK826OFsaOHDzWYY7XJCZdI8qIUCozJteXpqXvP4SVu2bLkWbEuU72zkoTZNakj4OXsfz4NXxgOmC9r62Ni82u191dOkbVi/0jZuYlc7FKoYuqNv+LjofGVYQPqLYV6Ag7JF/wIuXbpr588+sOWap7nZyo/m+HtRzqHbYaAX7gR3MsYr/6uXb8ndqH7RJb/GeGXBkb0b1+7biWMXbceOLRq/Nqgfc3yP4zlBI/t3haxD5uPxBf9fzT/4BMfJKAoldmho2PWx6o63gztDGfUEnjXyd4fbboRHDQZCgNOvhAWJmIGpU3jIBQDjKmEAehBhfEeHkFSCATYC6GPoA/G0QstGKcWh08ROP7vs4NMnXTFXPoRjM58QhyEPwrzNKy18QSueBHBNu5R5zyPAyyMDXY7cZT58M4C2zoIg5Vca2qtskhY8eJj3J0zBj4fzbgL9hLZNuuiXhMNTpsVu+Lf/+l/6ESAiE2jUHuZuMoWBMFUAx0HB1fikl2fDE807Mnh4nH6kKaJr6avg+B4eeFS791WlpzBcM9jZxYqTCoQ+rYMWXna0gBAGHWNGHWd+rsfOnrmmyquz5ctWaUCf1kC73Ab6R+z08Vt+E8q6Va3WqcF0gccuPvBoYG5eYiekePQuabNlK+MITJS3wr/489zdG+XH5GoSoNKHhrV46WXVDm0FFskByhqSgu+iXLLV9GxirN5u3Ryy1Ws7NcChKEdCPzaiRs+gyMe6UAhcfjTMovzJIuHwFO6w0x+MIHfShNtHXwFliNtXOoxr9RIn6ygWBDVCDhm3CNxb5uEdWgxwjIYVNJNfQCWd4kteM49qvKO4gxIjr6wfTB4X44q/GGSi4+CkXXgSN/qnP2QNJUd1CDnijWzkV3J2GXj0R6flyrAgAhnaLC22CJGjxrYg6qASIMCP4pY0SPOo/5E1NsWVrglFrIA8KB9u5FPURVFfCVEHjqEf7Qk3CwBe7OTJRRwByvQ+2PjkFumwNIzINW89avt79223Jb0oJ1IyeuALOTuq7CgXC4vx0Unj4z5joxN26PntojMXH3ATbd5dWbWKG2eiXd240m/v/e6YrV6zWkpOqxSYXluYrbc//PILu3drUMrbrG2TAnnwmR3O+xefn7f9T+wTD71+TndgYMS2bd1qS5f1+LnMMSl8H310xFauWGkrVy6VUtPkZeRIkE/E4pErD+Fl3xPbfPKNl5mlkD7ol7y77IMPPrD6xhl77Y0DsuOJH0qr1i527dqg/e73R2zrlk327W+/4AsCOv6jB2P2t//1Z1rgzNpf/tPv2ZNPb7eVq5eojFqQTCrPcxdtz75t9sJLT1pLW5OUxCH70T/8XIriuN/G8syhXZrbJbuxaXv/3dN25tRNpa2z199+2nbt5cNjTDi8mFZvVy/22W9++YGt27DWvvMnb2ihOGNNWhvwHgQfG+KGmTt37ts7335GaZd6Wm/DYoaxgvYzKz7jaCK7XpwP5ZEyu0s8No+vYnKl6/DIpB9PamnuslMnrkgxHrJdu3ZJ9qN+VrypsdMa61sl04v24P6AxtdLUuCP2sDDUTt48Anr7m1WmQbUnu9LURh05Z0FGk8UWtrq/GnU5NiUJuwJ8cQRFW7KmFe9NUhBWmFPHuD2lc02XzeqsV7tS/yxYxrnt+O2C46C8vTQNxFkQ7ujs1vlaZTCvEr9s8POnL5kO3fu1jjTapcv3/Tz3W+89bTtP7DG9h9cZZu3LtFCVf1Ni0CuDZ2eGrW+ew/U5nfYCy/u05jb7DcX9Uix7pLizXjCexYtTe12v++e8tOCT0rnc8/vtoNP7fQnI7293Vo4cYyFxWObeG+wL45cUfvdYk8/t158NvuxU8YPbm6j/igX13VOTAz5ddQ9ve1qo7N+ZGyTlPX1G9jgmfbdXOTAjiFuRgTGNZ8PUQ7Ud7ldxPtwEY4CQ78zFmDjI6JfPQcfYwBjMpNt0qgpG3L7GCFH0Cxs/fPxHA+k1YYYW3iXp4ujkYXmSbSjuA29GKPLuEjvCPxPZJULG1TwCUYH4Ihk+bIykTx5mbWTJ87b4ReftvYO7nCHDtSKfCi7O+R38iqr+oUfY5TrQd+0nTt305/Qr9HinitEm3n3RETCCNXTYTvhmg3AX5oIhypMYKvPzdT7e0g8ATv41B6rbxrSwo33sJBRwWOF3uMQPGjBo/rruzsovWVM7WGV1BT6jfm3Gfjg264922z33vXC00JsbMQXlCiDyDDoFLQKmh4gcN4ZzAgSPnEkKZIV8iMsyuPxSsNuN7cA0R+BKD/pQg6eB5mnO7Ach7bj83EBi2UXUEuSAJ8yHEumrT188EDjVXE8hnag8YU2wk59XufJXOM78AqP4z956w9jCRdKxJjnR8wU5rQ8q7B90SAFH17BY15yOQk3zukHk35rlHgCj7QY8kTppw4A4kjnGwSiix89gjEZgFcfn2UTDw10x/QHj4GH22UlHMjzHgR9OJ800LeZe+EdHOYAXwCQKPiByVDEsrBfBzCcdrizIQAUCGIVHH6KjhDyDtyk41CjVYZXefAd4wKHcK6c4+aPwYEhv5uXQYgc6EC+8BALPoB5riU9fv2Ppu3oF7dsdGjGbt56oAF9pV25dsW/BXDpwnUbGZrzl5TqFyZtmQbveg3CQZvBiq/93RL9BU0UvNzGWUDiFvNbQvIluRR8UFnsTBHW2RVPAJwGlQAhjENp44qbTPh+wKyf9V21tkPKDtepJRZ8BnDFKDvd0ahiIYZSCI8hQ7Ih37BdNkUcEDQDL9NhaEzsrDHghpJO2eDPOXQcZ9L90I74dEcNhBtg8AeXdCEXFGlezioXNsSXdGSKYLw1HMnGs4YWOSg8HqF6pNMfHBx0JZrdYWQVcvfYoOW/UoahiAdEnH6OSD0pUHLBiyLFUxFkXX15uUxOSkFRRg8hoSDktRhENmhjKT7aSp1fY5i0fVAu0oalMjARk4p61S9pZxp8caSLMNzIexT2VJ9x6xLuYFxjAulwRkr9yecTGAPerC1f1SvlPxc8gZk2eTP4jkppfHR/ytpae23DZm6PUTz56+f8abHO4gsF8hc//sRv5Hni4Cbfqedl5JtXH0qJPGU9mhxfeuOg7UABbphT+x6zTz85JkVrvQ2PDojkrBYOq9RveY9gzgaHp+z3v/1UE/cy27p1vdqq8kP2ZOljHMcw5uyzT0/Ygaf2STlkZzx4n5V2398/YbdvPTI+qPPONw9L9upHmhBJNzMzb7du99tnn53zxcUbUtobm7WQEnHOVf/iF++7cvnDv/i2tXCri8bbpqYWu3O7zz47ctR3al96+ZAU4HH78MPP7fMjJ3zX7Ac/+IZt2bpWi5dZm5ky+/ij0yqnlBd2p/V77Y1DmsjqbXqyThP+hPHhsc8+Puk8vPLWM7bQNGVcuTivRdPMlBZIR87aWS0e1q5d6dcgTk0Ni54U7wktyNSm+vv7feEa1x+OePjdu3ftgSZRxlXiBwYHfMLhMTpHWu73jdv5Mze1kOHoBse8JlS3Umyl9EqikjcKd5vGp3uacPkQ1Dbbq3F1+QoWifFdFY6QdLSxgRDKOi8Gr1nXYStXdajuNwt/vW3dvlLK/jp74sBme/oZlJjVtmFTrx9pQVFCkaYvt3e0OT1eBmU8YgLHMKHy5UuOqdWpAsYmWDDN26TaJNf4bd22wT/sNW/T9v0/e86WLjctNKbFE3MHkyuP4OtccdaU67cjrV7TI7rs5oUBhy5Dm7qreeR+3x0ttJ7WQneTlLEuyUFI6i/0PfpWbIBJaRUfX35x2Y87fedPDkkGHHdhPAKXvlv0Q0ANjvrhjHEoVkz44ArF+6f3pOirmcYh/KmchwEXmzwCeB9gUHVM+2P8AidAhXLeIy30gYx3WvBQGHBdYfQxkbGXhBy/4taeEX9q5GkWGSdVjAMhp4SvuhWPW79wBT4KFfLhCFDsehJeb5cuXbWHjwbs6ad3WFMLC/csc5RLJRde5A1NghnwvTzWbB++f8qfmr355gsKYL6r18KrIh/RCNkWVCnDY0Ccy9pt6AYPLOaHHs3Z6eO3bd/+LbZ99xIbHXvoi0T0l6QV6Uix2B9hYfjPezg3b9zXwlxzjzX5sR/O/e/ctc22bF+j/jBHRWvxPWK93ICXjRYKIuD0IERYTD4hh0p+8JQmcIUlJxsHqb8Qx3ji595dGS0h88iyBQShTFsC9ApnAZl38pNhuDjew5M/ppZbN296m/PbdObY5JjzOZnFJ1nwVCD6T5zvzzkeN21pckrjp9OFcjwVALAj/9CV4IE0fNwxd/fZPEJ3gQ5xoXtBIxR7wPOUYXzCJh59BBwMtBhvWVgA2OTFZgdpZjR+QYqrRDmGDZf0NW+LnmLBx4qsY89Pi0TmPMQWmwI0B55mIWlBVkBVwLiBtKuQuI8D6bIxYBJwZZo0i+ML1ou4KtTwMUWBuAOZx7mPHo5o8JpQgVBE1TmLhqMUBS+sQgvajE3qeJg7N4fsxuXbtnuXBgcN8idPnhVWi/XdnvAryjo66m33nrV27fodv70kKMKHBNbIh43abWyUr7vF4xTC4avK+9fJIMNQ3njjO44tRRm9ogrjdNIEhoYrVy8YYv28eQMfxpKiAw8B0SABt5UPyZOHkrPIrzQlXtVUoerPhpyNfhHUMinbD1DLC4SCvkcr79iFLIFdx8fzB5Ke8+f1LD4U5PLyYpd0iA/akS5NdXeLLJyGsP3nAYSJjnDhwEtapE3A5aYIYkBJSNkAmadjuzvqtUoLwJ91nnwlJC7hKDVV+pmmZopwXPgZhDIuwpUGN0KRqbaVki5YpEGmDIix8wAN2tk8t9SovJw3RTq0xziHmvwoz5rMocFTAAZC6ovycUMBNNlxZpeZAXRSiuWslNWrUl7n7KXXn7GlK6VM1nEOucU++vBLvzP+e3/+uq3e3GUznK9XuuZm4YiPmzfvaoDvsFXs7rbxZGdWdKakaJ+UUjtrnR3xIjyj3uxcgwzlMhsZnLE//uEzKV+dtm7dmigvt41Mzdjs1Jzdun7Xrl6+aju2b5HSXednpXl5eGxkzk58cdM+/MMZ69aC7IVD+7Ri4ErCKRvRouOTT05J0e+35184bJPTk+KBRVCdXThzx981WLFimW3cwIvE9+w3v/rYbl67Zzt3bLFXXzmkcY2rfW9oMr/p8XdujNia1ev85pvZmUn79U8/tP/4v/3c/v3/5+/tD7/53JrqumzFstV+Xr7vbr9dPn/DxkckodEFxX8m/u/a6tVL7cWX9knhfyg5T8UOsxbv2MuWL5Vi1imlfYnMUn9iuHnzJtuxY4dfJ7h161aZLf5CKMeieqSgDEppZjJqbWmQYr7Lnn1umxSYHlu3sdVWr2u1Fasa7ZlDm+2f/4/fsO//8AXb98QGW7e+RwvFOluyjLzjznQWekuW9Fq3FHmunuVT+QsLE9bSNmXNrVPW2T1nHV2qvy6OmsxqnGYXS6O8m0YZKfqalBn12U2jDafxvuxtOfoO8wBtkrGFJ8Vbtmyym7du2/FjX9pbb3PtIu9DKM7ToiyqT/jGDi/yzUouHeK1Q+2A3OKnnDQn+X/RVHsaG7JVq5dpbkBB55G+x3j+4kKGCZgyLPjL8BfO3rWXXnlaChl5io74clyx7X22GFdw51jrpIQgNuWm/4pHD/cIB9xeZuH5nKm+otHWjZ+pB5VO6rgsThkn6dsR5n0XXj0PaJU2Si99HNvPwpfZOk5AhvtBRgYGL4vLVl7+hxHAHzOa09R4gZvxt4CsS3hinsBmXHOaiAhbFCZ9pxVXzCt80O7atVt26NBBa2xiJ1WB+iM++Sxt/x9GHujwlOuOFsIbN660JctnfXHP0bGASPd1kGNlFVyeMlHH4FCWejt78rqKWm8Hn9msOpAOI7Ikdfk6iaCT9JLfKn2Xl/6vXrPMtu9Ybye+PG1/+PXnWlxM2ssvPecfy/OhTzjQ5aNlvIgd/JTlSB4h7eO2wpBVQhkf6dxEDcqNHbjUFzguB/l9LVHjO8wiKAJIh/JL2gDKRdKSh4QafdkZT3rFqJnRNxpsWmM48fSb3Eik3aBMs/hG/4IGTzt9nvTUPL2IhUPe7EMcBqU+aLW6G51plgVG0WfIg1ML0GfTC2BBQlryjrzCDUCLOYkbqVD+gdDjwON7AfFiMeONhgX1HeZ/Gg+bQeURoSxjPMUoeGxqtkbGHuSt8iEbwtE13a9cPA5aouvfAYCxFH4yCVApQDUMqOJmHCFRESVuGReN63FYRLdCK8HpVxsiFS8zOtJsv/7lp/bhB2fs+tUBfwS2ZGmPn+H1QdEHquATGpF3QX+Bq/Ue2MP741rdH7btO9fZjRuX1enZ2bpsS3vb7ZvvPGsrV7bY3ZvXpHDMaeJaoeQqm9LOzdbZxXP3bP2mZbZqHbumMcgn64+XAR7EhcsHJGwazsjoiDcYdl6qaYJHGkMViMdwrndBCsIj6380Zlu2rlQjYsKJegqIRtTvXxnuXUwbGnRweAqhFDIKdxWcjcRROw+8aCc8botHrln2COdH/gwiCUnDcfTz1XUQ588BGzw6ycOHfEK+vL0o0wujsAMIj0kh/WGHnBJwgxfKMLue8YIS7VScFpMK7IDqHVV+Bi545UcEOMkHdtzriyfqEr6Hh+JWjhxwPI2Q6kCspQ3ZJ+RAlmH43UDXRRiDHTuxyIPBwgcx5VdLW6Rh1xg74lHUnaQPVD4oCZf7jFHeOJrDo1pePmX3DHrwjQ0+O8HYDETwjJziBpMpL7vnr3B2e3ipkDO+U1IuuQt5XnnHTSF87EpKsZRmPiJ069YdPwPPUbqxMfE6xxnJevW7BTtz+qZdvnjP790/cPCgeGy0i+dv2ZmT1/z8dU9Pr23dsdnfs5gab7KJsWm/seTalbs2MzlnO3ZuEj9S/KX80i9OnTwvfuekPK+2AcmOl4Cnp+f9Sr+JsRkfL97/4+caXJul7G6ysfFhten4oNCMFtdsLHBjz7q1K23nzjVKO1QcWZmwh30j9smHJ225lOY9e1Yp31FPOz7KtaUDNidRP7w3rLHjjr8fwIuhn396TPJtsEPPH7SNm1a6ssmLme2dTXbwqV3+PkN7e721tzZpEdMg5VoLGbWBUycvaDEz48dmurtapdiParHT7MdhXtNCacu2VVpATdidOzdU05O2b882//BQ/4NBuy7ZtHc023e+d1gKQovSs4Pc4h8fa2lpspY8YqKJheNlPuHIj41hLPejHz6+aXJWv+bR+oQWV9zC89SzW6yjU5NLEwtrJl4WeqEM844FhsWYb3KoP9EncgccmuEmgravtqw21nevT+PucqFL4VW4YlVH8IALP7iM76KBAuw4xfjD2Ki2CeB32qRQEibskUEtHOfrrFvj+8jQhL33hyNadD1nWzYvUUo1UE9DWXEynuZcJsXNlZwYJ5ysA7yEzaP+h49GXMHiZXl/KdBx6dtQ0Q+HbM7+f/rRBfFq9vY3n1HZuAozyhTU+Kd07o9Axi36I8eZkHHcPoOdzFDukJOHKD1TcYzrITfCI5Z0xLnT+zJHdHgC2NwUX71m8cBRAcTuaPzzPATujrKX+QekzAsk93MUlTFmSS/fpIg6r6UTn/BYhoWMYzEkb1G/LjoZ6pe+zBjmT8sVx9jU3z+sxelSa+LFBAnu4gWumR22p5/m68u8MEm9sgBTEuct8sl8IzxkyJj6sG9ci+fb9uKLT0mnmLFRPiKnftPaGpdHeHuMinL8BNwlTSfq4Mo/2r/y4DazidE5e+93J+K7GxvbFBa3yPn1vt7W4YQKTNqF7AWZny8wKQN1roXlsuXd0mW2+DtFGzWecISN/geOJKbxdt6vVOXr/bGrnbyX/AP4avx7I0zjMUW4nA7UQeAHWyjGzLWhFJd0Is6fWssrV1m0GlA/oSwn1NJXIMM8XBlhkwadhD5yr6/P2xxdlvmS4y65SZr6CnXo+Sg98yqGCymQad4SBHgbEz4+niDklaDUF26eOtJ/Yjc/5Mn8m1eS8uSBwhNOfpk3fNCG4AuemWO9r8nwVDiVf7/qU/MpuDkuO49FOYJ2LCimppSneCGAJwjE8U4B5eEdCNI0a/HCWMbuPzyRru7u1VMLQYy00TFgFpOKUkIVL6EWFpagTKPqhkUf3MGDJimzkQNVWlWo0VXatGflnJyut0/fu2kXLl6zl149bMe/PGGP7g8If8L+7J+8amvWLhV9KjxWo8qZTJwehuvfjh29ZZ99es1+8MO3bdmKet/x4+ukwyNjtmnDCuvq1IpxetxuXb1ucxJgvxSLhuYur6zpiTm7d+e+vfr6k7Zidbuoq/LUt0vlruCXvLNsxYSSMoAOL6QSv2zZUq+cBHBCgS7SOiAL/KSvs1MnHtrNaw/t1Td2S4mg8TBkKwefqOdcAbt586Zt376dxLWyi7Di1RAVlg0yjKPV7ARETxHi2Ahp45EUH9tYv269NyAaJeGOKFcojHF+DXAZiLCvQKEhQycgmGvi/My14knHCzPnz1+wLVu2eOchX/pgpGM1G/zCe0K6syyxqid/Ogq0o7Mj8xs3rttyLeZ4YVGozgNpoOsv6xSTEekpG22OvOnkOWhwrzr16S+wFoPFxOSYcX1kqwYCPuwGXY5MxEQRgwL0Oa7AQK8cnR5pI3/6DPfcT3pa9TynjTxzQGGQ8S/9icfo4Axw8dIQ/KKQ+40EGsxKnqPzkwc7A3UMYuzII3PxNiPNnMfzpOEoBukoI/Qpf+QfbuqJdlrlORcKlJMjLzkpQYP78ycmucFozno6l9ml83ft9o07tnzFUuuVQt9394GNjHFsqsm2bN+sMs/YyS/P2dTEvH+UbE6K7dYdW30Af9D3yO7du++DLoo9Xyldt261X8H5SMouH9tasbLHb3rhU/Cbtqyy3fs2m9YEfnPQrZt3bZ36NfLiJpvz567b+vWr7eXXDkoODMAqt+TnstVE8P77X4iPOvvOd1+1hsa4ytFbvwgOPpr1W2+ef4HdxSmF0u9pRzmpNNjZ07f8DvbR0Wlbu36FX4XJ7jcvRM4vzNj9vvt+JILz5cgrlGFoeBN0flxpHZ6RUqbFcDM7P8VOpu/8hmEsoN1Q/9Qhbb+vb0jjww3JZUTjw9O2fmOXcNS2i3GUumMAwI58wni4INpitE1HFB8xuc17W+Er4OvXr/F+7+1ffJA06JR9tASFiy+nJeNRnne0eYB0tNMLFy5owbVTZW5WFIKQJXo+owinhKADX9HmxCP5Ozn+wTt1SjkkHyW9euWR8SVclESuKN29c5sUxK1KOyP5F8kgSp7OX8gFP9RcUXWqMXY5juhS5+NqUxcv3BLfHGPivDibOkKCceHQ3wAWqcc+u22ff84Xr5+17TtWCE/16nUq2iIYtGM+IEf6MR+M5F032jzHnFy+MFXI3jNRQurOvQVkORI8HRiSC0doOWI3r/Z+/cYNXyy3+Tc3UP6TSvSJJJq0sKGVphrmT9kdLfJmLLkh+mvXrvUxPfGdroPSSU6EU5/4a2Ojyzp2Wxk/uOGmuZV3obo1RnDkR0s3LQauXrllGzdsFP+N6jOT9offf2r79u/U/LdSskexEy/qwwm1rGuQZWAh2mB/fPe4DQ5M2p/86evSF3ix+64fJeQdDh/TBeJW/6PegJRNgudZyCHKrNLIZmf5/KkH9vH7p+yv/vm3rLk9Nmju3bsnGa3xxbmnEm5cMx4y4Rc0w/56iHwyv3npOsGXxnEWqQ/va4HNOBgLvaC1mO+EzCPLVc0zwtLvvVMQeByzBfw6bKVx+h6FG0t5Bqr3nZJuyDL6dOBm3hDAjZf2UMZBK+a6Bw/uq49M2NmzZzW33HPZud6peOYvxkjGK5Tu7Cfkk3Ma8yzHBYljAQr5XDgwtoJLPZXzZCx0mOehn+MQdIiHThzFiTrLhQJPXnmvikUscytzmr+7I4M8Mi20oAs9eMTgZ7MBmz6RY22jl4u2G5tzjMks5qHjJyoU74sHrwPmbi3M1S9x1925cnIhMyRzwImoM1QXAMR5Apn0fwVcqjF4VdtVpgXEptsJxD1OK3ETxJ54wkgZeDhv//A379m2nRts/1MbtfofsNbGTvv1Lz6xsbFh+8u/elWT/bJY5WhlDFMM1JAkF76s2Hevzv7ub/6oSXy/PXNohRqqBglvyCqfhMgZ57mpGXugTrli9Vob1Ir9qhTuO1JaVq9co4F4aUysdZMSfFSuT/4CVp3IjgrysiksXk6KhgYehrfVeSGNXXrkD1Bu3DERBD3CSBc4DNz1dur4Q9/he/WNPVrpK1idAhyfODSos6OD4TaOrFsgeGTHjsEh+GBli6xAwU8jZ4CgwbFjnHTpzJR1WvEsAHJAp4FSfspLpXMujfPENH4mLW9HTfHCTFkOcSFak5M0YhRYrkWNKxjZ7Uq+2U2gDRIO30UxCn+00yrQqINfJs4FdVY6W+xuwyc3FPDkgs4QCtNc0cFC5nSMePGRfOOLfQCKI4oI8ohdDCnSok/lkpbdd3a5GPRaGFwLWcJHsxRYFOVanho4UNSBrO/MD/CzhqKfCiUG2nR6zo4zkbHQY9KEAfjOvKCBnfIBiCMPwp0x7w+Bg0KatH3AruEFbzEABq0IJp17BeGADukYmAlCESMb6nRCyvyDB0O2ceMKLbIb7He/+sxG+uMdEnagd+/ebNt2r7Flqzq9r3LP+fmzl43rTtdvWi4FO2QzOjxrZ0/c8ltWlixrs2ee2+N5377BdwHu2o3r14wrb5ct77BnDu+2ji7kIDmJkbmZejt98obdujGoyWnY2rWI2izFgLPmvNwbMtT/eY4IzXsf52rRDRvW285da8WDZIsiojGBx+h1UvDj+AMypx6RWYxhaYB64yVc9RvpfrML8QQGYMDnjH2P5N3awpnuoj/IQEcSBsvDECS7l6Iqd4wH1XGBXCJP8JGVif/7cjfZqhXLrbmF9hWTCthQgw/aMhR9c4WIAoj3s9vUp+OCQ53SjuKs9bD60MZNG73Oo72AFjzBY7afmhzkZwHgPBBHNGG8+6FkPkEqHf3wwoXzvgCgPYKbtOqLMidkOG0bwO8uTxPyRIYouXNq6zxFunp1SGNdq125csHWr1thLxzer7zj6AXlSEj5AtAq/WrnYh65IA8PQfY+js3bpUs3bc3aDWpj3OrS7WN7ncoRZ/tpO/V2/96w/eZXX9paKfJvf/MJEYj3wBiz6+AVmSEiLwMyUtuR4sJHHdkE2LRpgy+II2/4CpnSbpCzy7qQO5ByyrDAVRiy9/w0Zmscu6W5iC8ct6Kgw29gy9D2cZZyfpwWhnqo1W+x6Eo/9cpm1IoVK/zpa6aBNkDbRvyEVXn39Gr7VDHH7458dNG279pkS1e0q0/RrpFDHOm7ckULei3w+crtl0cvGC/Pv/LqQY3FzGvQROsIHqmvfBKR+YXbnVLM6u1nP33f1q7ZaE89u11yQjnvs+6uHuM2pUwXLY5EUU6nTbjcGCDoF9L0IMb0BfvVT45YU32nfeM7h9RKeeF9VvrAHVfO2RRIxQ6egxa0Q17AP55f2OEXjpI4DzLM8Xfv3va5FUU001THrsX9oHAU5QOwExdDO029Bjzs4eFht/OdD0aShIIt1w1LGiUfQPZpIOgGlLjBI/LAoOCTZmDgkW9QnD933m5qwUkX8o0xzefM/5SNcYU04OOmHcQTC/pPxsst/Yh5pxzjaG/1/sSbOdx1o2KTLNs+8YTjT52CdDnvg8MxR/yMpehZpKHu6bdsTIBD3aQi731RhvDkAXz8kQebMME3+c6rLIwX+NExYvySDEkrXA2GTiduJkIP1Fz29U8ACqEUmVchcRPSDwNeuf64raSXNmEYQlT1Hp7gaStQTY8TA8rsbJNdOD9sf/zD5/bdH7xpLe1zdvPWNb9Ga2igwd7/wyn/CMn3/uQ5DWZamfFCF51OBWe3YGpaQpUyPjTUaD/+h0+lmKy2N9/aLW5GjSP19QhRHZQXO2akvPJxlN6lvTbPTtc8j4DggUGF4xGT6N0a1NrFZyjAHB+Ad1bxWVk8JmKnLh67US5elJnwYx0cdeG+b8pPhQO4c3CHBobjF6wa6+ulcNQ12tWLE2rkffbCKztUrgnHIV9/UUR5cx80Ewa70cTRIKBPo4WucjFe1OGxF3Ec9aAxsALmKEfsSFJfyF6rT3aM5aE+oEFHQBn1xqowb6yOHPXFAgBFmwZI46fYDGYA+OQlSx54iztwc0VKx2CVnEB6wlUMT5uAm8buSpnvmIesYoCgoaNQRzkAeOQFxxVSjGIXjbJhIt7PSCp9yD9kTxQ5ShIaqKt556DLIIsiPRtKneozHvuVdDWWeIfONh5lyUEs+kUCbsLmGVR9dzcGSXaHGFDzFoNII3qycuCsAmnSTnzcBLty4ZO08pECgFIH8NXoknbSSBO8AUkbyLCAoEnT9ZeOxNzU5JzdvvPAtvIxL+RbtCXc7GQw2aFYe5U5LQYm9RPJlA/veV6ih4VCzeYCL2j6XcgaADknv379RrUnxbOIk4xR/JOtkLPaCLKcZ5CcVpjabJ0WpgriZT/aJfygFLGb+MUXJ2yNJv/GRs7WLvFHsYwh8bI/Rpl5YuqTGDITr0WeOVHTZvghrdiJJjQ2CmgrvLTIR43g0cvpCwrqy4UBsqDgTZB4aVDi+UWzYhLU/7l6u9d33xW79WtXxQQiYUDRhRJM1JyRrwKwvB2JovInLz8KR6FEl+rQCKWF2Ij60D3bvmNH9OsE8e6idoBnp+QTPVCTCRkTqDxYAEQ/Uj760f/ZvduzZ0+NdrQvlbXoOwBhHiz6Thd6ooOUAj8McqNupybr7MaNIRscnrPrV9m44HYe1a/aS3x12onVwPkp5JSQVAF4LrkBV612qskuX7plm7esd0XuxNFzakOr7ZnntcjQAlJVZRqq7Dc/P6qxc8y+/8M3rbWd23tod8U4QzH0j6YadR19lnHr0aMBzUWj/r2AWDCSL1zQXtRjCuFTFm8bRZnSzrEHuo6jxS7v0XHtKXG8c7Js+XJX0BOHpOQBBWQZlAKSLrgANDCeVmMx0sry5AIAeXBbUo0HEBxoy4WzCrS9gg6yu31rSEreQ1u3YZV1au7hpXrmau7rv3nzjvG1cd6DuX79lj3//AFbuqxZcgn50A74nwCXCSmvVGR50f0Pf/jUDhx4SjJpV9uPBRgbO9wulkqVOJMdY02kjzKV5Uo5pSGOD9JN2o/+/nf2+qtv2Op1fL05dAeuj+X9oPaOuFkwIWhE/T1OO73wlPnXgHZKHRMmQ/1wQxULMeZtFhkJ2ZaAkm7w7NkX8HVl8zFCAA3iWQBQ57xTBA7zX/LmeYLOgFIA4Zjsd5iEdEd8yJjaizDxXLRPysaL7Gx6njp1ym7fvOX9BP0PPY7xxJVdpQ89q9BBtPglLQAOhrw4Z0+dZL7YqeuAD41aey/iSz/UOH4jWgojH+YmjsayKcolKpQKHRuFHXxw4DfsaIeZdxoNFr6Ic+oigJ6Wehc6HICfdJSDJ/JZntStGEehH2ULd3ELEJ0ZzssKwM4CJjzu/vq4CK/SeRzA/Lr0aRalrU2eKFp1PhA8ejhqTz69UQVGya+3rk5W561qdKvtyuWbUk67ba06Fys8PpaVgkCBJ329Vt+Xr95VZczarl0aVPnAiXBamlE2NaA2IVBVupTp7t4eV+I7+Xx4c70UMa5/4yU2brvgZbr4UiFfT0QB5OYdv2dZcQxUbR7fKWWHq934eBafI+8Q7/OudIHHChWDgsdZQ5RIwsGj4bET3aZwFIbmlla/xYhdDq4u5F5fPjpBmo5O5Sf6ef5ueTGokx7jPHW2+5WPLFy6JSfC8JM3u7LdPd3u5yU97lZub+fazDj/SD40GhoaAwlpyDf4xh289IgGaZymZMcnuTnXjPH7rTmbp0bb0tLm9YMBD555AgBP0KXs5MeqGXyMN1qZbCvUFQp9hoeh3cbCpzo4suiKryPH0SXadxiUclW8BiHsuA5SYU6Hthk0MNEninSaNOKojrkiTbvjCVCJFzRDWQuoxsETdtUUWHLnQBeDanTq8suBEHTrK2kjDAAXeDzO+5OCGASq5xUTDzsMbg8SRLmDrzLPTOMEAWgX8xcKNYtFPhjkiqj6WZ2Ub2TbyBdoXW0jD8kdBbiYmt0vO+7pJg8R9aMSMpoMfbdUg+f9+3fVxru9/xLOC5Zebyik0GOQU/04PSlbXsf10IEeZSEzGZ/E6u2uFlqTk+O2Y8dmyZxz951FeuKFSroaEAbP8IiPncXAq4WgvFMGZKZxzOMkfJ5E0ZfpB8FDtANPKStNQDhIl3ZV5kWwhy9oITomBZO84B005A62p5FMIi/8BIYbuWT+gMvcffhx6b/Ypy55epNfL3eeRINmlvXlwMRc0HcDHfk9DJCtnN3GlZMq53jZtMjdM0fNApKCTAp6RD9OL9OEMqLWJUX3xo1+0W6Tgn5NY2WTvfTyXtGf8rkh6CQRIOmWYeRf9ftRI9nRDwlBDvX28P6ALRfvXNV5/16/ffLxMc1Ba61nabcSNfl3HO7evm/vfPOQv+Dsmyok93bPpC8bhTVCiShsnrrO+KbRkrzWWTLAjnoLzMXlCFhUDk8X/lR2WQBg835LjLflue0w5E4C/6tB0gFKmkWY+lI4w89uI9dPMt8whlXTOnh9BlRpedvSn485kgs3KiHb0ZFxO3nishYDo9bT3as21+CbYdzMx3W0h57bZ0uXo0RrrIEG9KjqChC8mI9sC+HkCU1nV0FDYWxoUd/MbTkuJ4/8qpS+UoYaSC76MV/t2LnNepeKlqaOwI7bc9AV8qXQKp0E3DEGExZ2NR6o5Qlvmb1wePLI8cf8vkTQCfwsUwnQTLrRRqoQaTI+Fhrg0YfZ3GAOZu5n7CG85LOk4zkUNJJ+NZ+MK/NJyPBwec4qm7+fpvz7+vpsQnMa6fxIj5DgJ2nn/IlBocaPgozOBBBOv0JJTn3DcZUHEMpzWSbyTJyYg+p8sSgk/XHdaLQt/xiZny6QEQ02sEgSTyfKSz6SPulBIF/8vJPDmMVmduQUij0ADXDQD+AZnYRTHoRxosHLqVQK8TxZfMAv8fWemSBtAHcUKCDd2GmAappqeDL9OJ1qmCtFRRoESOETByAcwcS9vPpBRwMBX+TkCiRuhZifm1GnbFbHaZJttnlbu61e3WsXL14VIT7KhBIuI4WWc8Vcs8V91p9+elQD+bwNDU9I6a3TAgIFW8qpOnhHd4d1oOy38BiFYyCh/LfK3yVlukM45M851fa2JoVr5egNhd3uBu/ANcUV4xWCwog7VnkonzQOKh0/Ngoz6VAKWHg0k7/TYwGgxYEKmEo1jYQVJn7okx4bRTtp0jgIy3joOH3xnWGBG4py4LTIzYszUjTrynPfDQprUDxfZeQ4j7+YonQYniQQhsn8PA3xqlLqMNxhaMQ8YUAeUf/RKUmDzUBYxoUBqu0CANfzKp5OJH3ySz8DW9gRxpOOTA9U8dKQd+SvReACu73RLr0D1gYf7ApvGhuGBkdkV9p3YQDskr/g5x8H4mPhAi7AIEOdV9OKouNU+fi6fDIuwwAPd1e805GQ/ROo0gw3SnbGYcq+D1TLnU+QuHKRp1eKVN4xOLpcXfGAF4XZrLwakCRDdW/xxQAXg1z9ArRi8EP6qgVnQSqj883TOMZlvk5MiXyRIXzljs95BBfAxX+PcdlECP/gnessBwb6bfPmzRobYnBG7vRT3/2HOVoAEfKX8og8oMG4F3wIRXjiXPEoekVd6AceZz+Dngz8Fm02jIKdbixqMBEGn/xHblHvsfsW6VxpVh+KdkN4yBtmFjBg1vIIGWR7ALLeszzsRHu+nl2kYWxgfCKeo2yUwfNQWnIAnyTgViHzzDyw3Kh4GZaLgPBHencX8U5cQFimAUSZnGt5ZhQ4gwPTdv/BpJ09d9Xlw5WkdfVSDiw2hBbzGfxXwaX8WCB+bz/Oe9aD2nDDtM0tTGhhW2fPvrDXNm1dae+9/4k96puy3/zqI7t4/ro9/exe/7Iw4398jC7aJrvM3pUF3q/0R65kDZ9+rM7LSRhljfZUjlWLeUwZpdKS8fhru8IKw8LN2IvsgaQUNAqfo4eMk1a1/TweF/M/eYdM8ZPH10GmCTvcQIZLrZQ75lEU8LXrVtmWzZvs5tU++/mP/mj/5T/8xE4eP2vr1q3Q4u4JLSBZZIQS5eUUhbADoBv9I8oYggaHtkdozLm18UGtIK+ADEU3gDJBi1/mlSYhywA4pvoLYuALyZmWvIMnxjb51aZYEGL7UU06Yq3PI3PkWNKtQubvtIs2koCb62+rfb5oHkV9hTsAOqUOB4CT8xBjLxt1bHo9evTIlX6eUvOEHaCuvUwVHrChFPS+Tk7JM+VjUR1hAPGJA0RauZOmDOWCP04mkD84KNnUGWnZ6IJvTOZNFvSt1JlQjCkfuhPlxYYmpxIwpAW3KkPaJWny1IxvGIkj6pqjw9DxuUo6E/qHH0uaZ3FR9lto4mb+QpfEAL7jL5rY5I9uhMFN2djcZdMZ3jHwGqdF4omcH/VRu+YpDHoX+aRJUJ4pVP7TmKOyMR6i+DQ1wcku3fwvKswrrUxTFVSGAdBOGpiqH8i88M6TBr83GlZrU9ZYx8quye9EbWRwUJtxhVgLr2999ymbmR2za9fvqzTQiYENAaFUP3Nou73xxrPW2dJuEyNT/jEh+hQLEiY6lF74hvNQPAgjXvLwXciigynQG6vcMYHjjw6abjdQEB40UX6iA4eiC3heHhf5+Fk0eCjShYF+0ODYDjfOtLIbAU+kUTjX4nkZlCMNLlaWQRcIGsFrUSoZwuUTbRTpMt/AjR8hypu0uIRTG6icpyJNVF0BpI/JCQajWoO3dJOvM+/xUdeE0+wwpQyDTmkHf17mouHTuGs8F4b4AJQU6GlAUEfNNlbaDOSBE/VYyMsVL+qatITAlPCII8xdtEr1lWKnt9Y2PAFlAl9+uSmu8+EEYoBgle5skpYU8OQ0mPRY+NJ2UbY0YDSJkuo72iHKFziki8k2JtzSHRMaYfARYVFO8ZM8yIyPj2qgYkAIf0mTvAse2KVMGfiEvJhu5FPIC8XWZSAMVaRfOxfYBLjLcfWfuvf6LHzERfYkRmowymKIwAhznAKfXR/PX/yUdad0oMIH6T0NodlGnFKEUQ6XZdirV6+wZUt5uZAJY8xpu8w9f2RDGqjqJwcm6zvyDsCV7Yd0BHi0TLY72qLH8b+Qi9MBHZxIVvS7COMxMgN6LpCgH3fHlzxAMWTBJEiGLmXHBap8wkv6sekzMWZ4rNOK+BijuTkqNm7IAxwg5CJM9yVAO8sKpDvDvX2qHBlOvky4yKXEkaGxwptM8ojtcwbG05f5uJxkxsfn/Eur/Y+GbcO6ZX7mf2FuUqji04UML2EifdDIfMmv6o98qA8f7UIGpKH9qU/MzYu299s642XRP/2Lb9mbbz1v5y+cVdi8vfTaU7Z3/wZvqyh4ouD0gMgq6DvU8iMfzQdSQFnARP8rIXDKOvw6SL4TMi/sMCHLUGAoS9AME/mlLICkh11110CoOU7jwc2mk7LwsECNugTw4w7jQQ7upn8WtD0eGaju1m1cYt/94cv2g7943f7pP/+WvfbmAS24eHKtmvHmQhvR3KO2UnR/T58ARQ9XW/aM+NM8EjlJNvAkFz0P2cA/76h5rPiJ8kbZcm4KQ76lAadWNrzyIwfSBz+iJT+KW+zKCkP/Mo9MW4XUlQDsqLswmZ+nr/QtBXs4x97QnxbPDUEDpZH32rDZJKUf8gV6PrLGu1MPHjz0Y0oYFP08OspiiRMPPLnjvUBOBvjOdJE1mTs/BS9eHniUxSastziKKOObvIUbIEmYCMw0CVW6jAuUA+WWl2L5UGmDFGnkyrsBxKXyj7zBR0dCEW9ta/E5PI4UoyfErj5lw0bJh2/c0MFNeiDkTpEkX+XLPO0f5fO8pYRL3vMaN5vQU6Ap/vI0RKcUeDZtqRfG9Jhzo2+GbqBQ8cPVpPCc/EO7syO+w0Q7o96CDS0gNFZAjeNNPCmnLccCI95L5RKSLAN01LdD2hCOFS4VFgVKwF3FS0g3thu5E7eaHiD+cTppYKgqyDRBnc4kPy4JPQRDOuGrUOySMylxQwDhXV2tmsiX25nT12xmGtqp9AVNlNx169rt+3/6pK1c1WnHj16yRw/o3OCIZkGX3P2WFVWad2jlTXroODOKdx6CScWlnWWMAJ/AfVAKvyfRPz8PqSCCPY0IgVENC1AGPnmHrOZm1QhnGvypRUP9rE8lMRAxeeOOx0glH0EvoKCDXcjeo5CP/kjvDmeSRlLEC6I2lEZthG8YeERBw+nJUE7s4B93QMi/BKIoceBE2jQMUNRDpinpRAdxnqCvEEzIS7RcxoVbxsvm/sifgSDfys/wRXkXfp8EZRhoQvklLkzkHfii6AY35eZJUdCCthOTN+ToRnHJY+KRp7ddjC9CCQdXA7T49V1g5cfkX5ugCxN8YItaEeZ9SDbGq8LzWSyHMMEPkJNP4DlzjuN8uLegof8ua/zIlihPU9rRh1GeIizaZOzMKDXJijwwwXvWF+7kj7TIPuRP2sBx8EQ44E/5RkE9BeGkzh3TkHfQq9Uh+JCokQvaPE3jCkqvByJEI/pDIFZ59PQEej4BSSc4iPhoa46p0JANfgbyhJIudUgp4keqNAB48fRM+PI7jhwYgLTeZot2Eu21iFO9pGyd/wKSNyDrqgoZHzzGhJHX5GVc0sOm/h/Po+pPd/ohkbQxMVGVPAEF5qK0iU+cQhwjgfiZqQU7+sUlGx6csK3+BeH1qtcJTaQcDaCMMuywKmnMPY/xVRgg+SnjZWRHeIFf8BNtERlw40e9bdy8wl59/Qn79vdeiBt/GibFR9GP9ct0QObtoDDPSXjwy/iec3MRXaQLnnLuTEiaQMYvol/hGyCezS5yjWMzaUgfY0M1H9xVuknbbf4KPwDveMENOROa5Qg7aaRJusSDnuMV6LEIkLdu1j/wxQ1ZyJT3OQiP+sXG484aEJZ5liC/FCVlV4NAATf6BP0Y3oN2zLHZVxSqeq/oBl9jMk/K5Da/oqzEZR5Z9iq4v5BfFZJWgvsLml8xzjvv1034hRQo6DyFZK5lJx+lkHdTuG2K23QePnzgu/psDrFzDn8cy121arUr+RiOAfJeWhcnLBSHMo2CSz4YfyJZuJO/cJXAOJ3xMWZ7Ud0AEVekx1aEKNbSOBR0CSMPeMX2zQSNs8iNcYWTE67wFvWWyrSPZ5LPjBY9SZsjwkmPuYtyZfnySQJx2U4hybhMPhzvIW+OM45LrvAgpBqPLErASz6gQT0Qh6GQ0e9DhjmHgE+6WhlcFsytxVl+haHwZ14cFaJM6II8MchFHfmljfEjQGkA7BwkCYo4j/oKBMNVWEwnTUJWshLW4sqCL4YstM/Bnkx4wuccJI9cfY7TJOeDg8fjpqPO2IGDu2xkcNa/iCcKSikEx5FgbVqLgDlbvarZDj23w6an5u29Px53QcaOJZWKG96CLja8xA570orwUArDj/G08FRM+I6n/woU/1QsPPAhM54AEIdJ3DKN0wBXSiG7TkzoxE9NzmpVOWcrVnKjAreLFLJUXMqURkPjwV3SY+cQXiPP4LGMh3Zc3wmOrAIHJQyeA59VMsoLfMnycNVFoaiShraJKWUXYZFHGK83L2saJpnIP89xh1yDrzByw4NMrRweHzgxcSkemVXiUibwH3QVSrm8PODJEm74F8cFBJ1sp1Eu4kuTynnwJ3dNoQ45pZIf7bzgV86glVDwIpt2WJYtdovjZelygki3d2IldOWQCJUVMtF3kudoIxFdlQm3NsWRsgRv586I0kVQpC1MxBTmMbphs6Cg3WB4RBqDXcg18szySySOx+5LvDic6cClnOAqjX7kF+WLcDYC2FVxVoXv/8l3ET+kVFxNlmqpCs9xKGRMuqgv+ARIy1eXqTNMhmFCNgHpzjhM1kk1DNqJF3kyaEf/jHIGuOyQE+5KPgll3QhqtIOPNISxY0yUxxc4CZkm8i7jcMN3FUqcwIPnOB6xuN4fL2/GJdR4LqAaW01D+ZhwcWd5AuerfCU4XuEGpjTRffHZCX9hedeutbZr9xohTdXeEyHzqPbFfCYdH0dkUhbJS032ES0LbNWhbO9/xWTtMfR5ZRKbVeQ77Zj1WnQ00IqL8RTaaZy2wPko3IETxvuo511Nh1+mwE9IfqvtBfyEmCeDjm8gKQrFJbpJWZ9uy6Q/0pY8p0kgv4AIQzEBSF8tH1BLJ17ceoxmxic+UHRXhZFXKSc2dqo7w4vSxKhRo5llceNHbOBP48Is5SzqoaAdLGDjh07YmKBVjPuOpnSebcGkABrJC/il/dUyUr8ojokPwCvAcbsE0tBH0oCTJo6ZhMKHUj89PeknDVBGBwcG/Dsm7IZzix8GJd8VZaVBnuzk814iL/Dy/iC3EnFNOUeniWOTC+WYei3rGijLSTi8wBtQlUEhoFq5gaocqlANIX3MZdGeg16RrvBjyJPjM3lcRxjOK5s7SSfSRr68hAvk4s6vDVexULRJBw7lgS70sFHAoUF8HOOJM/gUrVoW8NqUL3mDW+ORfiwADz/tB3nlphDh5INNOGM5Tw2gwdibx77B4UVg54XMKYNTiHIC0OBpBrcxUs+ko2zQoVzQrCcTgICs1CTgpfIOFP4yvAplVWV0CiGh6lf3W9RZMw7aaar4OGNgooxztnLVMn/8ND4+I+Wd82js8EuIBa+k5y5mzv9fv/ZIQuTMahAhjsczbuTf/8Q627x5td3vG7Q7twdc4Cij5A9NzrgzQjh9bH6yKQUMiZxkBs/y1qBgtmb0P9MkD0WjyrIuloEwxYenkS2MCPfyLdiDh4OazMyWLWdFWsRpQiGONCgRrChDqcnwoI8fKuSBCf7ChL8MTxkkf6o1V2SZ2GIxUfBIesUTHnTBwZT5kL4cLIMe5eKHH3xkQx6hYAStyL+QgeMGrYRwl4bJCpklXSBwopPlC68Jnu9jkGHVuChPxfArovF7v1E+an3eVlEi3BTxQMgg5JkQcYvDIw+CaRuEcGY8dhxwPw6eBw7FZ17Y4Hsc6SpxSYPgyDfwA0LepE0bKOMXA+E5ZshXw0f+kX+kAyUn7GgDBXwNfdxpgKCZRvGyCPOjcgzCDGJfGbfgpkhV5FGFxWExyJOW8Ixjhyzlk5DxXrcVPjPfqr9KCyvcEcbAiztMQriTVgL42T48DtrkUfCcOIBvFAiUi8IqchaoptwGt2oSyAOohfNXxKeNnHjBjj66GEqeqzS/FsQzdEJZLsuLzSRFXLW8EV/SB8rwANz+8Ewg7q2rp91eefUZ27SZm0hmit1tjVhMvpKLn7lXQ4qJmbgih0p5MfCRJssFfZB9JJMNG8wNTK6uKPooIFnDI656tU/480xUpmRUUJVV1Q1Al3LFgjoX1cFXmgTcLGoz7PH4lJfjSVGIOBgKXF4ARu6UJ1tNWebAq4LLW/hVADfwgUgDDcAVJEHyASAr8D2smLcTMiwXB0DSR3xVOtjeZuYi7wwPXiIPqgyAZtDBF3niz7JGWtn68QcQRt36VdBFWFU2ToNxszZ20l6izqBV+qMdJX9A8BLMcZ472lDwk3mk8pmGOQzlHkUePYiLLdi5v3//viv0nMknnPj4Bkxx/JkLPnp7rGdJr61Zu9bWrVtna9as8VsIOUfOLj4XmqSCiKIf/bRaz4vlnu5qOYAsR5alGleFqiyq7iokHTeiVYaFDSQv8Noo/nO+jGvIo74YWxYpvkXZsnzwLCLuz/TQJC1AGsLAmy2UeI7O5tMCzMxsKOQAGwI5xiBTALutPW7yA6jbvIYUmtjkR/7wCxCWPJMeN+nYWMv4TEsc6fFnGMeEotz5bma5sAFXdnSEZAobhASQUgiJA4BTxQPwF13B+24aT0ceGgXJD/N/BkmfHMidrCDT2d0hfhbs0UO+YFo0sAKLc9FMLLyotmPXRrt2bcAeDXBXvzoj5zMdL4hBq6V12t5+50nvfJ8dOSOhx0sTDOH8savqGgfpkAHpYF1xATmABN2qfBa5ywQOheC9MgBw8VNGsIGULb74nHuwMDoixURMtHdqEhYOkz5Z0djAJh2Np5r/40Bcxmc+j0MqbNXz9YEbnSDTAzgfp/N19JOOx0WiMkxSZxBHDjRux3kMFocFL9CvhtMWfCD2+CgHAB71XMuvYkS5MIFXhgfgJjwMARFeBSbgJhQjxTlnjpfpos6zH4FUpZlZuV+2WkfxEmZE0E5iMIm+U+WtlrgCSTdoV+uwpIkFLT7GxncqeDkJ/HLyynKIjtiGc3bPfQed8IIO8VWe/MVIJcTP1bVFE69B5BGTAvSB4G2xAcABwl+Jd1/IRTkvSoPNh4wk3eBf7uQdm3j4TQhFmfTVdh6TNyZ4LXkBPAb+C5Pp/jEgKuKDXsorwjOuhKQHZxiQEqfk4usgYpkoFu+WLYbkO91lu6xAwVeJW9pMQGU4NJBR0Mg8H8+3FvZYeAK0mLRSPhn2jwFx4CUutFH0eVF03/4d1tWNDBjDmezV1uWenYuXr5ENR4AynSOKXvLoYYKUPZC8KNZx9a9m6JvjE6NuO2mldHn400j52aCJ7NSXvtpe0k0e1TLnuXKFyla4/pz3CmSaMlUZlv0sw4BKtgL4YLxtLNtZMV7CcPAZNlDl29uMZMhQ4cMFR6rYUfe8HaVmo4CkQpKmCkkzgbmA/6A9juvpK+UibSxIxZs9NtgoRAiyqZRifpUNfbAdo1KmxRDh5EP7wWZc9M0vJ0saxfNTXfu46f3AM/Gwqqn2GWQXyl/s+ueOdb5Yy8e0Bgaku0iZR7FHwcfPrj1+V+4LBZEdYV58Zeeec/js3PNNB667Jrxdcx4LPI4cMz9xpJlxkzrPcWhRH/K5ptrGCvkVdYIp5ZV21AVly7hseyWuS8XD3F3IIv1VPNzVp9cJVXzsajw2YYx9uetOuXNxyyIUnjDEMSdSBwBp2PAZGxv1ePCpjyxDFUjjtxtymUqxuOf6dz60RhxpEpK/pEGdxc1DsbAAnzmScNws7qqblJ6/DHWV/PoLwMWigfCgEe80gM8GDe9qUUbKDE7c4MiHVRePsfDmNU1EGsAjCoQwHqp4jxYUAxIuT0eho+DevRg0iFZcVh920k/AD/10AzCXJjs6P0Zwdu5b2uZsxapldvvmfSkvqoTm4i7xhSiYqkC/GVu/aaUEY3ZTiwDPHToiA614gTL4XLa82Z5+epcN9Y9rEXDOvwGgKc4mpyZ9MPRfwTasul+2KxnOOnaU4XHI8GoZvVyyqaAEYgtMj4NL0kRHDEXAZaDBiy+r8pW3eMwfk0N20Bhoygp22ckEreQxJVCvuQAA//RJREFU7RISr4TgyGlEgIPj6I9GBThd4YCL26P1r1Z/FZpl/iWdDMOfuP5ii36VpM4DC0lRJCu5i0hnM/JOE4EeLAjJJVR5wg5/pgh/QuIBi8PlrsSBl52QtgMmfGKi9Sc/KaPM363HQLiK8OIV2ZB3flk5B2ZopKmWKeHr/EEHekGcMPjhKVe40yafSOcgdA9Pr9xpV43Toi1QBBWAfPyYThN0y3QpBwZOIjIcyDEnaQLudvHDM0Z4agyEs2tVxQ2QG79wkKNPJApNE3GFeQzIWxFOj0E6dnEIz7jCDVYl/eL8A7ycsokLmUPXo7wugKRJeJS9lFUawGnJVHd5q5B04CzOkxJWhBRpq/SADAe83gRf15ZcqXW8wOWxN5PjYhD9gh7G6/axTRF8STl4CRl4eMEbO5sJSctBdUH/T6jy6DKR7W2OTiOf15tvFas8jsOEG1/ihFfoRngpE1JG6sJk3tRJzGoEyh1ljWTg4K7zzQUAesE7bhQG8SDCkUuEZXlr5asAPAVfwlM6lNrak50iz1wYuK8ql8JkYJYtZRllUHnk9nIo3lUgdgd9R5E2yIIpdgs9D8clvKBRMQlZHiB4I472qjg5qQXGx4gv8nWTmwrwXZFzwRsGrokt85U3iu5AmPcd4fgxQqXJcAAvPCS9CAt3FRdTi4dWrS9E3rW4SjrHxK+CzqJYMQfI5lRC7uLyvRN2omnbXFHJbTns2qPQs2Ofyn32KWzyQ/4omuzQh1K/3NavX+8793zMC39eIw4eSi+KbCj2UXfIBcUR2y/rUN24MLxNU2bqNcac2mLT3ZiIk8v5Agiv2QyuPjZgynD8vDDtN9gUcqxBIbZSfuAvln0CdZCyTpO4pSkbAmVm45CbDJE79aBEhXIddUlY0oEXbNqln0hRELv5+FGynYMC179krjpmXGuRjDl6ytW21CnfXuICGp6exPiiRZl4AAd86gMa2DwxYNzjdp4Y/6LM2TfgD1wWbtSZv5Qt+XFsyOdv4ZHMdQ1vZ1qkcNZfNotC3jmIGxmb/F0ZxhGAtPACvdlZ8p9Tmlh8LroGtDQwBIPsYBBPWOAEUOMxKAREfITnfwFpGAWEV6Vfhcf90MR4p4Y+NPgncKHVTdvhF3bZnZv9NjTIYx0eLyLYKHC+Eb1kSYetXLnUHtwfVOoGp0FZXCGArgOK8rw9+eRGW7ceoUdFkB0DUXy8yz1FmqKhxp8DwWGSZgkRFgM6kGWlAomjjIR5JcuEgpOUSYlbfLtEqTyz0ZEJn4Tj5SrkyaAH7UgPXRobhnj8VZpVqPJc4jwetrjOOGeYtD3W7fglOQ+rpHk8n4gr4wEWe2CxCpfEhEP7WwyRVwXkeSzkK5B8ZKepKjneqTCPy73iBuC/WgZc6ccGn05YHWC8nfHDLQUmIdNRPvIGaAc1WFA8NOSk60GDXYFFC0Zo+wBd1m1JN/zJR4YD4c6y5SQXOxIRF3RpW4FS0iY2pwNkiSGP0kCLeGFRBrlYjFK0avHIJnlyujLJK3ZVJmmCfpk265w+A3byQJmcsmcfu68kxIr6iCgnJhPlj7wjOOmUi1xoJji/FTeQ6atpAXcv8pMmygXtrM9Ig0nKQSflkPk4VNxleCVewCRUTULbrtEqcKu8p01YtkP8pQl8DP5UVAD88Msiks0S95EGW1ngJm8uDfDxLePdlEwmfWSSdYKpAr5ZaMnk0xy3wQVB5ETCTSSFfiya6EjwiNwzL/BArPLDQo3pCkPaUKSiXPiDbvASEHkEkD7kHJD5BE6k1b9EF5R5FzmQF3zIG9c/hvGzyYVCRv9iURBHaKABDvUmo3hae7T4sKHlH/1yPPkVyg+o8ae/x+UeNmmwyIt+WBg/O1+Wz2kIMi2ALPE5Ff2r0q3lSRi09au51QZzvgy6QRv+kkcpLSotRrFyz6LIkLYYxxPX8eFAYdX8q7Sq4Tmuzfo8gZLEsZu4gQX83KFF2eLbLHx4anBg0AaHYsd+oH+gUO6lmwzFFZngoCgyFtL+UNYxKHncmIMyj42izy4tSj0v12JyB5s+Td+gf1ZlniYh3YkHZPmE6baP2/jVVgglOmSSu9eBnzY6U7zTlnEyIhV5px1jBzZ85rtZaWpQdQuSR6DqdijYSPrpLuuraGO1euSJcPRvFkLwgRtlFzvHXeKQgRpMbTygbsDHn/UfSnq0FfQtjF8/L4OswAegiyKd8zH0YZ6FgYtKYdQf4SwUsl1hky/xyRc2uDHGxnjiPMjHTUDwFXpGLFJYENAeec+DMbZRC4xa3buJRQVliqPy6jOKx/ZFmuirFdAhq4ZifRVqNL3hQISOi58EVFLRoPSfbuddT1FuCnfgfhUIT8ZhrgpJ390UYGHWlq5otOm5cbt2/ZYKX29/+N0X9vOfHLNf/OxTu3N7zMZH69UpR23DpnVacffb1OKj38qjcDi3CGXcvvXtw/byK08Zn2RWpl45UY4oQ/KOzaDKIJUVFEAjjAnAK63WMEtDWk+vuGxAQMYDieNy83DH8L/52UZV5ELxSXLFYYJDkBQWyhsNMukv5jFoCjM8jwH5Qiv5yXRpJ+9OQfVVA5IpzidkxX8deJkqdMAHCFqUX8Xt/gpOJCnC0ii8WsZqHaQdaSN/bM9fkG5QEx/I8MRLSBzCq+XEz0CdMle1aHxRXrW6KekFP9AqTewQP56f+oT8SLlJddrM4Ob4WZ7AiomP9DEYZT8q85JRXIbVBggBZYhblyI9eaZx/Aou4OkLk1CNT1BKhfPIk2sXkUHQCyjaTa0c1biAGt8yDoquucUT99rH0xbKlrwXspaQNL07fiqKsePpsTXI2vtq/jFIzmrgrIanO9hIalEPyWu2wxqvgjJdhIfJ3CMciLQRnni1/GWXKTIem/gCR0D/jwmIsBjoaYVM30z7scQu2wX00wCEJZR5hDvbe4lD+nBHmHgET66aYp58ywYlTOSHjIOXyJu+wy56bGx4kPeL4CN4qfKZefo89Jgp0ARlW2VypQxZR8JyekEz3cFT0E1+SU17iTyxk4+UCcCYm5D8hYkwkogbGS1y5M+UxIcpePdFR9mHAezZoj0mXZ8gCl4TL/1ukKNsjM9XCp1V+4p5K/IM3JC9K4YF7ZqMCrr455TW+5xskjoPAnASbxF/gqQFJE41voqfBj7IizaEnbjYvkATPednDhMKO8AtNuzU1miRr/y86MlHA0lDHSFHlCcUJ16ODUV+uHaeHuNHcGRQ4FH2BwdDiQfHlS3RiPrgpfg4coLC3rt0ie/McxQnj+Rg+Pgk8bxcSxtnruB4Bn0V2dM2MfBdHcOJSz9AWLqBLCtlS3fKOe2iilkbupmemYqg4r3BeH8wjWgUtk823r/BoRWFO8JkJX1A9aTMPSyPm8JLFar+TFsNS/5rYULBDW4aD15EW3bFj7zYEecUAbIllFt3IEY6ZEd7Sfn6y9WUTe7c2OCoFN9rikUXeNBF5rH5wXyJTZ7Q4TtIbH74okD5zHHbjuJJB06tX6mOaDO+617wAcBzvtgLH86nwmhX8M4cTH60uzEZFgJJl6rw7wbwnajODqdFeu8jxBfl9sVd8d4Tt2bmhp+XgYLhKKH0J0OYCPdQ/gUQLga9ZSUUBU8DVKkD1fyqeECZXwnpzzju83/2hf32aHBU42CbjY202YUz4zY80GtnTw3Y3/8dH165Y73LetXR5/1JAeMBEHlRsfAcQtB/CVKThPQ3f9zqYaocGoqE5VBjUf5CgJH+q+VJCHc0PG8slQrCD+DH/biy5fkVfs9D9vgEg9e0dXVzby0NllDkF4VLWjQo3F/HF3byVQLlCXmEuxoXdDOd77oWhvAYHCpAWjcMKUqjX+BV6NbcUWZMyiMUmChXmabqjjLgcqMweCkhcADyTqjKO6GURUDmUQ1/PB4giM5HpyZvcKjbuIO34EATNNVCPJ018KDx1TILuUZbDscBkg+My112phX1Wl6ZtsprgqcveEwDJJ30ext0OkHL3eAjw2KQ1L+QqOzADch0GZZRfEE73Iv5QtFJyPyBKo9pKLcrlEripmjrfhVtBTJvoYadTAicFrYMqatxwOI8Iwx6+IFqfEA1feYbcaRLsxgvaNMOXMktQoFsQ4vxAxbnW0KGZ1pQMqyUBWWAp3LDhnv16T0ZRjv1tqpIX4cK1DI9vkZHQkv6KC9ZNldYC5yA7GNKqzKGP3DjqVJVLjKeH4Qj/67ObjA17mowXhCNgl6WC3rRduCtSi+gxAvw8/ZOJc7HutxVltxB97ILFpchgLAqPVecSVL4ic909B12dfGXdVny48abbeZDuVQWl7HKIVtE5K/yUebP2IJJIA8g4kue0k6o8lgCEokw0JNWKjVVWjlupd9tN4GXcUCmDVO2adzcsY/8ynEw0qYfM1so1WWc/DPxxBa8MIHDV5FR4Dkzj2IE748e9duD+w9cgfePU/Xd9+M29/v6/JgN5+fTJp600CAttJET8yaKOW2cr/f3SmHv7umx1atXu4KWx254aTZfnEWhb22JdL7TK1Pb8ZWhbVQN9YhdawrUhvIuZVeO8R5bqT/iXPpqTDHnhxv760wk1Tzt7714r/E5StohFeRxJZ6ASU0gqm5X46gHZebu5ImwKt8Yf9KHLZliezpBtRwJmSZhEU4Z/BWopiMNJuVLaIvqsUZWceMT4/6EhrYCP97WVO8o47kYJAxFGRa8LrWIaFU9tsmd8uZ7PH4LohZNKNHxEjBPBrSALp4Y4I8nBuWijiM8oeBHP+N4ebBWyhF50TboJ8TPFG0y+SUdhjKGjhTp+I4A7db9PO1QuX3xy2Du/PDUKV7uzraX8nI7BZlCjQqLATmiYBJ/hpXCL+OjMFmgtAGvGOIKPMDDCgaquI8DcVGlJXiahTnbtn25Vkjz9uWXx+3Nt16wd7570KZnR21cCvKWLTts5+7NtmRZl1LXq/J5QUuJxTB27FzhJn/85BKVX+cTj3h0d+QXIE9RbgeFZxmq8FV/hIGbgJ/KSNxqCWvy9agyXtza6Lgajsh0dMGvGmJRJ4Bjyo2fBl2t7Myn6k6o1sV/DzLe+fOfOoXvKwZ32SacETeBT4OulUkAnfC711Mnvj9V8HTwWZGXOxfTcSholTSRUoD7C42GeDpYDsgZlmUCUuGpmoSkDWQ4/2kp0eG4epHdBw2s+B3f0dxNn8r0QNLDQI+o8EOXvINHwrw3shMhIwzv2H6RiOMHzaT1uD8hXdUwAD/501YSMq2jVmSAEk5QUkg5PE6TOlSz9HhkPaNJOyHTAJQLhae2Wyw/8Y6TeBV8IHlDntlmGZjzWx9plDASPAZlfLT7SF+GxdgXeLHbSBx+4qr0IyyU0QBoJc00QOLDU7QxGeHJ4WGYoBMmz2Bjp7Kbdpo8r1vmEYY2jvKReUZ88BW8FW3fWy4m2l6ULXCtdrwkDMqy86UfkxiTUODpv9MP/mrFdB7DH/IiDH+0NffJjkmVyMgXfuBj0bio+Mf7TsYBQT/iqu4qeDg/2V4KycDdTkemxntJN6Ga11fzVTqtCNClWKxgZqbxFDKulMHtwu0yrdESDZzyE4YBPRbs5eYCdcfYFbTKNgpkugTCSZdp0058D3PZi9JcGY7cH0+TdGalgOBPw+J7Wv06lRJwaHvgYRPmftl8uJIyz8zO25Tck9OzNjw67jvqKGQPHz5yhRzj5+GlwN+/e8/u3r7jyjsfnbpx44bbfVLqOTfPR6nYvSc/DLz39iyRotNhba3t1tHWLkW915YvW+a77uzCc+MNx202bNjg99gTjjKfCj1HcnJ3HoUKRZ6d5JhH6RNRD7g5ax4KXbVv0h6Qr1eo4ug30VejP0d/TROXdwQ9ABlSJvKQlBWCUT0wx0K48IcdhnCqPk2GLYqXk/ki5gzV0+y0wtkRTroFFHylcQgyDov5jvlUIpEpuQXgn11xygNU+zMJwE8AtwrZvpLm10Gmr9EUQAd/ttdmKe3CiEgBm7gs0Klb0sO735DkSl6mix1y6FC3KPgRDu6U+AlZZ/5t7VpkKIy2zuUDzP3RPsSL0iZPAIsivorPAsIXmbX2FUo5kHSpE9r0lBYBYSudaIPLy7zY8OcLT9HBNPP+Dk/E6H8yyll04cEpys1TkHiqzaIHvmiXXP4h3TwrHYZp0CQKfwgxDbIqGoEoZwXBHJn4DrYKTnwWJiH07TKsWokYoBq2KL3TjHiGcOdFvDU0zNpzh/ba3Vt3bWTsvm3fucSefnaLXb10xc6cPueDM5/cXrp0mQaaKS9sUQwBFU1ekR87OwjI+4OYJS8+Dkpfdt4F2a1QVgICL0JLqJYDwEulEk6DSptVZuIUSG4FEF7EwQP1Int4eMS/H9DWFvfOlnhhkBD1weNR8gAe5ycg5I4hPvgL3Gy4ie+7aO4nPjoE7iK6gPRkAbDLfDMUqLqrkLxkJ82w8nEVg2Qpo9wtU2zY8mMSov2WQLmQOZC4aTIPDBQBeMi2HTIqjKL139HKNMIt3rxfDF9PN+10Ex8Dq3udPse7WF7xmHJagww41IXvpKke4sU5tV3HLyFp1oB0hdMpu4cyx8CMXGKgi7ZZNSQUhvBClomTQLi3TWEpRfyKdKSMq/mU1tMXhROkTGptVCbKFQb/4gVHIT8XftCB7xjMoB3jVk6+uIN04CZEvsHL4ok623iEQY+BNnEDr0gno2ooocZTjB+hVAkPt+MF3apxmQiHeHiNp3/Qxx/EF+MXZYJoBSJe9ehKeviRKe22RkeGsMD1oJCr4tMAng/pCYsB28PLeLdc+cnxrBYngxN/tY2kXQP5M51HOU9BmDDqk0fcuSDkv1MQSuFyfExJJ8LTjrjwY7yNyc/4n+eBCfPwSOBW8E06D6yl98xlMl+AYI4aJB3wmJTdzRhFlgX5oBNpon1H3WAyPYY6C1oav9XnS6N4FYCjqaG4ye80GOfzvHJpUil3WaKAKwy8/BAQ9oyUcBQMNoqmprhaMnA5JzwxwQurca6YIy/snHIkhmMy7Jrjz132hzL98udNNSjnuNl5zzjSkQ+G9Ci55EW+8MjYC7BwDSWt3ZYuX2YrV692G0V99eo1tnLlKv/4FGb9+nWuuLM739XTHVcrqg9x9XcoWLEbj+EbAYzL1A921YSiF0pbmnzfQj3SDe2DemtsbPbFTLSNbCdER7twXKCIoH70vzDRGALXnfIw5qgduILPSK82wEZGjugeV7Rf/G4A0jH+MXYnsYgL2tG2am2s0lfBpw18HUTSpBfwlZeq5fQ5SDxFXyAAk87IJ+JK/+OQYVXcgJJv/1WiMrwKj4+Z1B9u7s2nbVG/fGW3UeG5gK72N/z+JV4tWGh7XK5CHAtXzshTHxjoJn34xaYNR//hyvV5T09etDnaFmFsfiFvcD1PmSa1R/hCV2ahRDmZz5P3LAs2Zcj68kVppQzZduHBFX+VJ/u7H//xhScLVysWETzh4BgT40Yx3sg0/Jt/9T//OwhhaAbJRNm4FlcUtldMEV2rbP3cJkcB4RlHFKE1/z8C/2i8k6STFRO97KlCOJ2dPXb+wiXbtHGNLV/Ra729K+3Elxfs8uWrtnLFWhscmBD+uG3fsUoUuBfWOflKXrxf4NkAmigmNFC1dXcWO6+kCP58cizSMhH+n0GIIyo3/AteIVQcjxCrfOBMvMwDIIyXm69ceWRTk3W2e886rXJjMgsFJiDw5jRwD/qOBg2Reg28apkXdzwaRtVfdTs3qnAfrER/VIM4/Y4zjfhLumXjTSC8lj8SlA0GxpNILkpUS4dMsjNFe6xClXaF14o7IPLxXTm5kzYyp71Au+SZ7BXvg3EZlnll+apA208Fj3j8KC28DMZOE/ilzMEpB//kJeJKPPh0XvkJRcOruwHkAe+0Ff8uhaPyD7uw8Be8Br0IS3eWI/0ud9HHyyTPbgIDV8SDt1j29LxMG3RCtoknV3ArYfC0DzfY3H4B8Dg9sEoaLjuXR+SZ4ZkPAP1SZpRd6VycMZFNaJBm966Uo6NU4PEwHGmAMr8sC/nRh0ZGRl3m2YeAsrwyYiv8lKWUsccGy8W0D5TlpT7pQ7RDp600ZblTJtAOvhxU6GwPQOCAG37qh3jCcxexPKpTwiKvk6jkJQON3BVLXLn0L/IPuYx434d3wHkpkDNNtQzJA2Gu2MsQxuIHAw+JPzQ8ZJ0atzjX6qk8XpOjPMgp0yc87l5sSFPuRLKr3j/Qr/lB45ZqRhg+7kX/xB0KAekcH5nLEzjYoTgQT1guADIOuTBJx+QP9ZAXhjS0VyZhJumc2Ksm5wQMCjiGcYXdx8nJcSnkY04TPNy8eJr4IyNxhj2vkaQNoKSjxKOw4x8dHXH/+Dj4sXuOf2x0TIpJ8EQ5oI8sUmmJDZ+yjVLeVK7ZaXVlW6a1nZ1zGbXrNo0n7MbTxnOjizZJX63uXLb59YRx5AZFrKUZxT12OLm+FQWJ2+5ckSsUnrgAQ5pAHW1EP3VBeJqUvDq7u5QXYwF1L1t4kXfkj7sKX+eHllz+c0L64yVYPqIFn/AXuGFoO2lKcvgjHnpBE0jcgExPfH6ZF/nEmfMqJP2yDpL3wqr5FRlh2AtylNl5+2Phlv23lqYGQlZQ5uGeTE+UZBotO3gGr5CUxwcqdREvmFLHyD0hSXq6r8k7gkAqKMliVEp/2GU68L2fyk3/pj1TT7QFvmgMD7yHBg/wi8n2THuiD6C0c+6f9L6Lr2FtXnKizbB4BJcrP0mbx8NJR/8kf97Ny/aZfQgDDn0fmvihR72m3FMu4HnblNv5lM2iLdLHRjGKP3GkRybkBU14Ik8AmjU8xTu/KkzkQ376T+GEx8/zBJcFgFNwQEjgZAOLSnFnIXgPD+cicLKB6HZkHG6vIKdVJqQAj0M1vgZiiIYsikVAwNS0Vkbic+36Vb5rcefONVuzZpUtWdphE2Nm9++N2OVLNyXIGVu7tsc2buohU+cFbsMUQKH5Iwibs4fTM9asAUy1HiiUiTTOY5QVIVch+cdOZSGglA3lZpAFuKNXEcFNUVGOpjyr9Gnkc/NNdvHCQy0AZmzvvvWq5DgPlkpI4AU+gz/KaLzEkrQUUeSV4HkJshiJC0DLk+hHPJMvhk+Jt0uhC4UxGm5ApI3kkabMu6DlkZECuulWbpILtCcdlzNr2XAzSdANSB4BeCKSINJ6nLsxRd6SHztfTJx5xZY/QVBctEO4q0LQz8lkcX76l/nITf48Eh8ZGjHuX478S/xwFqWVJ2iF7T/VNbwC2BoqZJd1yqDNuVVuioj6Jm3UO24Uo6wFJ+2AI2QepDM+6bILWlXoenxQqdIvIfADFue9CLzzEB8yRy4MTvhRBLxuwHD64ET/r9JJ2plP2qSVoGSHEkih4J1jBN2a9KOtJESpk64nldNpiF60hzI+waMFhEMbxYmbOUqZRFrPq6BXpbCYh4QSI/MF4JuvRKbMgeCnYEJQzZNguaJk5Ov+wI50QLRlaDPJ5JO0Mp60i8dcYjIf/StyKKFg1+n4uKX6pL0glwwvIdyEVQ1AWmSakPm4ouzdL+ijqDIm5p3XPPmi/QetoDGriTHpOY54wk7FOv2MJTwxxc1u97gmBfo/aVEUpl3hnvIX67h5jLyRHfWOUg2OP3EVndHRYd/hjpdFhx1vQoo04zjyAJf08IY7le9UunP3nLEzv74afMUXOsHBT3rK6gsM2dQjigNx8ITilgpBGtoQCgxx1DnjGwtXdshxE47JIy6dHV1yd7tyFnHqP4XC2as0fAGb/uoKepuMxmLoupKOwi/D2F/lAT7hA4Xdj8g0BF+0bQx1g3zIL8qkPkW7V0P2owrK2z/WpjbIeEbzYKc5FsdBA0NzivYqd9G3QGcxNgJ9xnbi+Sk80olmMZ/+94B42hh5OD5P1fCLR5S4YS2s+BpufPiJFMX4BfNKlNQzm6/LL/JgDCGOvvnVcbSqND8eh/9ryNbw+O/zgQwKLQqrK62Kod2j/NIOqV/qLfNJ8MU/NukRhMvbQ/yHBz/9t5ZnQZ/hP8LiZVnqjzaTeDV4zOuZVOgBuMMLA2USwlJmmBhfQvYY+g8LgFgED3uZSYM86EP40Ymi7FoEqO2xoITWlPpXFRcZeT7Ul8JpAywEufMf2XarD7FRQXvGkDc6xsJczHvwRvpot/EEDz+QcsfOhbY/OVQY/8HnXU+OoNFnE68sM3KIOqUvkj/+tIHkiye2MYaqDERhvH0H+AKARMmUTxIQAUm2E3SiRebujOS1eIGqxX9eiIJJAHcVrwqPh9doFbzUoMDLeB6ZTE2yAOAsVpOtXNmjlW2/37O7anWvrV6z3K5dua/GPmNjGhiWLm23LduWihk67VcHBHdTNA9SBcxoJcgA1MaHnaJk3ugD25XHSJ80wp9ldZxauWmw0WhTNuzs8KY3g2m10kogx8R31jR51NvpU3esp7fDtm5bouqJWwiSB5Sj5IEOwCTN48w46hH5O15QDXdYDsFrSQMIXMKiPhhAeBzMQM7ODDw63YI2kDSTVuFzk2EezrsWssFP+ky44LFjnGWr4TukfAOST8A5pacSLU8o/9iBR+dkEkIuMdARQd6RBivpRR4Y3NW2mOHiyZV0pREuE/bg4ICtWLXa/YBamf8PN2WgHWkwoHsRzogpO3mkZbpy62HgkzL8A/50YXnRVth5LegKH6okg360UPnFD08RPAwSRTjlwk85CWagQy4tLbFzGThFuTyhJy7SKU0Qc38VynClVUGgzuCEYkNfZlIrEL6WVpoMSyAsluwpy8iXEB9wp2aso72jNnEBpAm75AtI5+N5IPOUe6YF6EMcP4D/DM+0jJEespiUx1fL4f89bUmbONohAzuQ+GFoBYFTo4Gdbn5yIw0PcpLyqb3k43omH2gytlRpA+lOP4oTk5kfVlDe1BmAbMHJR8U+oSscm4kS3nGnIU/SsotJ2tiVHnGbOBRdlGZs2gTh/f1xrMTDpYgjk1E+xKN8UVImpycLZVxppDiPjnJ8ZMTxGIOwoYfBDU3SwU9M9uJY5ceN5BA/8qAtcnU0R4Jo80z4KL1+64b8HXKjICA/cEPpjeMpeVa8tTWOqhCPLDCkRfEGxxVuKdYZh0HRJp42VVXIoYtJJRua7J63usLNY3+U7Ub/wA9jV/AfCngq4/BOO0XpdkVcvFRNKuM+H6iPMiekso5cOEJAPfi47rg5FiAzRpiYk6sGWUIbwA1ehkfDj/YGUDfUO2XONAGqF+EET7Tq6OdFMkH0mxiT4CINIDxGOXnZgIF/5JsKHeGOJUco9jWi7sY4rwLGD6jx48/zcxpFuNJztWdXF1/rLfnP9EIIzjyvkm4V/vGwSEO/oQzUL+FpApLf4P1x8Lv+a7hBN2ljcEe6BdeRWBxSz4kXuKRzy0Gh8Z/6x0hGLh9CFRX1VU2fbo5mzqi9TvliM9gt470cGVRAFinLVtIMN8EVdAE+cCv4shlrGAN4qsVTMV7YdYVesk2a2f5aWqJPxDzCYn5C9cvGZhxxJB3vTaDzwBfjTKanX9JH6IPMta5ga6xUtLs5NsQZf3Dhib4Gr9AJucXci4Emtr9Xo/GTNOBQP4wxQPKc8oEnwlwu8Cl84kgDrVzcRXj5Dg9ja5YBiRFfOwJEBMYnARUEt4NboEe8+wvc8mVagsPt8dWKyfRFmgTyfBwyPu0scPiVg2ymKHZIx8ZHfVXFY0M6wJKly3wng3t3e3tR+NdIOejyir1x45YmmXHbtHllsOf/w+UA2zI0Tc+TldysVot0xhqf4h921MADL8KyrECGVcuJm06RWNg0CspPRQVQGZGmKLLj+XwsB7vC42P1dvFSn61e3W1r1/BFWxpcKPcojABuJr6HDx8UC4AYDLN+A0e28MizLEPwiEm/x+t/6Y8GzKTNRAXvUbaCjngIP2lKIE3VlEC6Ip8ijgkfnpkYHaNGjHjs4JO80u8Zet7JO9iEycegVciVlTsDk+9egktShQfPwVeZ39eD8+/4kpUrXoRyhZhoaxDp7omd0ZRD0AvaCYSlHKo2LuyoU+F4S6cNxPEC+I4JO3iEA+dfmDn4oyxDhzgh1nCBcMdAkRxhswPKpIPcq+0kzrAmRArnq+AZSH/wTTr8wTt8M/ETDv0aFOkZmIhLA2BX6SevUVLqtwiT4bwyg31nZxcIi2gAST/wPWgReBycgufxgQvfxLEAQGGpjlPE67/TTj70z9PU/AIfQwVsVACBFnEoqMilqqADDNwM7JxTj7B4QuO7wdAv/HzIZVpln9Wg7ue3J6YkB+4ZZ6Cft/5HAz6Z0CfYaHDlSwo0skLB4Hgg4w9ujiL5btkYR0MmpJQPyM9u9XhcfTiO4oaZ0PgjxX0ibk3hqSr0gr94ogk9jjCkEg5/WTbKme0r/eygdbR3ysQxEcyM+uey5ct8Ikbp7urs8F1XFDueClIfGBRVlBjCMYShRBOOnw0EV6pbQ4nmaEpDY0z2vT1L3J/Ks7d9TdAo2Uz+5BtKdSjeKHypbGNTjqZGzvEWC4iiz0AbN2MjE7HHaT7CDqW6mHiFi8l02FU3OLRFxpgMR4zsbHZqXGxk3E18GWzaSpV21QDQoS68OjxMBtv/+HgcTyHUl7p6FCzaajv8fKNMP8fyJLgDcKMgRazS8FM62mmMxYFDvsiGBYBvvijMjcJJK9YqEO0+DdnF2Kx+5DYmoOQl+sWjgUeq29iYIox8/diqpykm0sJ4UsUtsnHK4fOwyuGjqIcrrWixyMx2muVKcDIKi3BCIi7DHjcBiwru/SjHBdrL4+BlqeZZpVmEPT4ORUzyRHw8MWN+JY+SF4E7K3m4DMp8km6kISzpu3iKsPDnmMDC2tsq87DCGTdRxmkPTqWgjWGc87bnhtiCD4B89QvekodKvIA4xh3a8fhYbBKwKUIf4ekStx/xpIykTRoL0BuhExsGMz4OtMvQZ0mzoDaV4xt4KS/fOOCl7sjU5ck1syj+1BFlBZenA4y/lJX+x9M0xhT6adZT9u/MA0M4OP4uSuTifMAn8fCXOIxBkQ4+eM81jsjF3BfyTdrkxbzg5/5FN/lq+Lf/+l/6EwAAwiQgIpSKMhwAD3eEEv7/Z+y/n/RMkjxPzFMgJbTWsgAURAmU1tXVaqZ7Znp2dm+Xt3d2ZjQajXZ3/GHPbO8P2H+FtCOPvONw93p2unu6q7pLKxRQAAooaJ2ZABJAAql1Jr8f9/D3ed4s9Bw9M95QHh4eHh4RHvGowriyPZ2KvAM9V+Gg4BMCOEs67c9B1pc0cTmEAXy+xNbZyZffOsRvTOCrV3EJUJuA0SEtMB22bccae+b53cJpt1PfXpBSjNqOHVvVSVogYdr5E5/69UtlMK7kBS2s87MSVE8oCenRbuFINgmeV7hKnr1TiXsMoAbKl6iARZKyLET45DkphwhwuYYiYVC12MOHi3b9+j07cHCTrV1Tbr+BZ8dxzwvQf5xGc9IE7VhQAmIyFZQC5EcbIlyHoB0KmnkUw0hngc4NQKRX/eRM1NL+HGAbkQ9NcHEYukyALN5AvXzK938PGIAl4Drj/KgsJ5fssHvFe+K4PjrdoP3n6otmlXiRu99fKWAM8HE0jCQMkVycE8gPv6qjng8EB/yWPKcd+Ax+5ILBk5DlKRN/UYQ6yMu0BJ9w5Hsp6peX+SxsGBZpQCQ4LbD07yUU57Qj8tJIDUqEiUYtch6Pk1zGQ55qORIYNT/DAGHntZ7Pn+olKVzg8LlzFkxObB2vyJl66h9xSV8lXZZAGtX+ilGlJd1YDDSZy8BG5hhzxJksfaL3sIxb4WEM8170aU28TKzjWni4ZYVXuPFFRsJsrrjfmtNrFkRuDYEWYerPW0NYrMjj8IJLv0MPub8bfKXLoOcNKIP37tvwyKif2nPCRR3QxmD3hwfV/nhgfMYXCbqGL6cDiH6ZFgb6OObLOHwg3CsDm3bGKTUGddy/jS4jW/K5L5+NVld3p/ibsg0bNwqX+7nDeGe8Jn74Ki9jPG4ngX48mLnMDWwttErnFB5jlrkb4xwjnFM73mcNX7xVi4WU+1lzYYN/X5vKGPOTz5ojP1yMUdci4YGL8cOGhw0C95fT36T7WEZcJRxvzGBeCh2M9JRjGdueFryARl9i4JKHrpOeIEx+BEEPaKbZHA4gTTRUhBTVKj2ZsJ7uHsks+OMvWMSQCBpL6XgbCWBcOTFwSIjyiTc7F7chrZQBHWu2/xRcKkFWQa8O8BWQ6VFfpOrX15t4rSGO9Tnn3jbn2YOiW12liXrhtdTrYogwcnUcRfPQiwjj8nG5Zc/pw6fT8Vz5iUtazI8JdVkByD1smKoMVBizubmrg+PpPw9hgOwX8lIXMi2B+tJlnHmA8VPXHyDW7eivPCgEiHMFr85pM9+EU09iLWG+jwO8sCEinx6P8RKyUTnRCR1U3J8BIqlZdlV7wI2NK/MQB2Jc1VupOYP7zvkQHQYNV2xPn7zixXqXd6otyFJzc00OyX9dNs5LhBxAacoXsKH0K1kaJ8xRzK0YGe1lrDNG4/mN0DPiczO8SXHRujSH8fEy+HIdkzxYIyi3bFls/OPlB1EXQHlf+1WnfyhNfRTzTtyjT5i+Yg5mM5DPsiQv9AXrTbRjwb8eTDpzE4cQAJsK9M6/1SPCfEgMJilDefKJUw4e8QF85MicF+3lKkM8HDyvOuGZduLa/v2/+29rzwAgjygQf6o3kgWpyKWjMp8WF/ByDB4k6QmBR5HGeBU0aNTKZlodvDPAURZqnig0zE+iZUC3uyLnAOQBpTh9mZwcl1CkAG2ztn3HRg2sVXb622v2eGjadu/ZKXyEJCE4h8EHd3X4JXEtwnRKm+8YozXZNq5CRLiZd1xj4Ja80kp30b7Aw5gANxSy4BYa4HidFXm/dDN4b9IGBh7Znj1rbdXK3PlFueAlyucumIUu+cn8cIDKlHoiL6AeBiMh+EIhF/wND3mve90FQLMEl0AzHjT5jTToo7T0KYs/E1TiZj6Aj2umE/HEAQjGtFjwlMDbkzDUu2V8xEAtu2OKOVqUr9NOYIsIDTCYGBqd42nxDABXGHrY0Il2QhiuzQbtk3z4QK+IN94iQ23+HwsDtxYkPkAZLnGiG6TiOx3icjFBxAlG4Cpc8ggzCTAhsCBgwLneF3zy0CMI85VNL1PwFQla5cQZg5X86WnKzAk/Tj2QNbd0kYbxxtUXJmgMVCY1dBQfAxhDnjCOeolDA9/vo5ax7afQcqSl4TzMJC8mOcUmbURG+5gcxjtpebsJp9P4s7PUO+lx8nysTHI/eJyIg+O8lRNzADxvjxzyYXGRkELG6ls2EZQlDwCP/uAWP3SJidlPmRVHziwCpGMk4zCgGatx68gq1/1VqznJJr/b1m9YZ5tlcG/ezPNNq8ttKBjoy+MknNcZrl7jtKiHiZ77tnnYle8wYHBD0x/Q1HzG+KJOfFwsbmE0M1/gCMNvnHJXJ87Mu8OPh/0UncXIH9Qs5cjXv0PSoRyLIPKQuBwncHEYDFGOTYDTVp+xMYA/5nPKOz3RBQ+IeiLst46Udcnp+NqjjT8VMqgVD58FECOd21x4aLw6LSebMQrAG4BBmnUADdyIufO/kk55xhE6UR1elHJiPoqKKeVTzv8j0csknQRk5W2BHYW5SoVe8+pB+svpOBlvqMIlXqMRUPIJqQyxwCVFxJn85NAZxgz6RJ5vIB07XNYVxqd8cGiXYkEj2unZBWiDl1cacwrjaaU2AOiV64DjQBucwAvwgp4HpGyC5+CF+bfaADBvxdqRV70ButJpCM3LCFwGhW7oYWRkGhApmZ6u2uChm1kOKJj+S3rQquIVVHUnuIFdABnRB4xjeKvz57IuYTzCWRcUsxbimQeU0nJRN2OMOY82xLMMjIM4UQ6ehYfe8fyD+kQzvObxVrtyuc/nrc4uzQXZBPmqyfn2kGhBJtc7nsvkVjnagYE8NTFrn/zhrE2Pt2teMtu4SbrQiv0jfCgUnhOcJc8JILeOEzw3p3ESP1HWk4cPH8if9DWYubIQ9HUOuqyFrNnLOuKjWx1qH8DGhTYxfzP/qQLXKeqhLZSFLmtybAbD2CaPeZT8nE/hkbHCQQV1IXvGGmsFeZQjTH9w4IEew2ceUADwS4g3GyGFum4kXwA8ZxmAdOI41trcLNA/bLxYE5zOwLXTsj2ELDoQgSEumdSJB+FoUKYFxMSZEPk5eehXqMTdaCqQTEEnB2sy30w7GoGjvL9RsCgcPPb399umTZt9wWChoHxC1kG54AeDpdX6b0/YH//4te3cuc3eeme/dXZE5/kkDb6E0yL6M8Oj/lGFrnVron6lS1qSgOqBRaVV/P6Q9yZefADCH3VFHk/i0wFh6GZnpyugYoiNLFG3G9dm7NNPztovfvGsbVhP34RsExm54DBQhoYe+kdLWCyyH3GNha3Gi+/+iQia2iHazlYB8lDg27dvSX47hBdKGItC9JWfDHsbQj74PsH7P61QeqQW2pQNXPqUV8gxqODdcxt8xaANmpmedQTPlI8BGmUW1C5q9AlJfTQxykN+E/61RuRCnyOvFoSszSAAPUIMWqesOLQXFpgUlac6eBAS2fhCzIAVcH/u45Fh28h9+uLfh2zpPMojN/iEN+TFKXLKD+NRnk0Jh77i9bWczjgv4o98Tpc3yBAEn3J+yVGTauhU1IHxxyKbBmbKCvDTa+H6lTK/fSHuf3QDWAsbt2HQHvCynE8O8jkNhz9cjld4YHIUqw0+eUsV4xAZcf8jUL9sTrpv0sUv9fB2hrwykHKOCRX6MdFRH3yjo7zRJV7RB1fxVicmYt73TRo8MFk636oDWuhEtifKoUPRjqTjfVWe5yCT8nMy4tFF3h2eeEC2XyPDcbP94GQ9+NAAsqzLRmEctBn/XKFzPayVBaDNg5FqisvfjWDlgyMxQNTDUY4SMBH1ccmbh1VZ3HlFYtSJPDzb6dFiIGnAq9N2WjnGSjkmIf36CBJDyPzunTu2Y+dOP1nzsk4v+ccPuglBLyB4ifoYHsERdcXG6dq1q5rTN/rVhsa84r/Q9IBDRV8cSijiOihBW3+aCVUHKaVtCnEq2dfXb7t37XK+VavwydOfj6OKLmUiWPVNlEHG4IMbl+gpA+83b93wD0Lxrnk3huUqPiUjaBZaEOfPdY8obSUoL9ZKykXZGFvzmndv25atW61HawYAaZ/bhN7qL3knLcrU21H3K0AuISvWAh505mBn9+7d3k5vK7Ip5aDXpjjwQ1oB4ODIZg7Dd71RYGJ80h4OPbBt27Y15ieNQOGg5JX+1OurQ8bTD/qh86w5HC7cvHlT69LOxpwC+NrjAfo3+hJ5EqaNCVkvfuYtas6Pvgj9YD5gw8wGPORT6vDfSj+hkXTS1evNuP4VLvopx1zM/fmsfbTBeVB69oXPb4qruNNoAojhSMf3JIxPaICLg8a8zz3Qz81ebqQoynwWNlOUmZqcs68/v6gyo/ajnzyjtVN8Rc95GeoAol3VBoDxcP/+kK3TWkt/T47N2amvb9ikNgH79u+2npXTtnnbcp/T85XDScuBsPMWhyoNEG/8wVtwXfFAmRmtw3w7YnDwnp2/cM4PdvwiqPLQw04Z+m2iG32h+bw9+tHf+uNooq505lw3ysU7bYlnAUL2eXjL7ZchP9EST+Qx5ilHOnM79LLfKMf8CSIbbHA6O/iWQGwY8pnC2CDEh8PoJ4DDNA5yuILia5fqZz3Fhz8c6dSV+p9rOXSSByB4w77wqDYAN8540BtfXD6Rj8s0lNULFJ80hjg4GQ+8iDs4DTFb8uo46QDSEkhLnCpdBp4HI40Gc1l89eq1fhWANN7VS8fkIk2jwcfPsJpuV6+M2VdfnLdVK8x+LmO6q1tKSAc6jhy71SHt7rjXa5V24+Ifs1YMhVwQPiUKj5QhTL1M1A6F9xjE4MRgBuCFzQtvdWFCAUKm4FeywPBBbjGw2u3M6Yd28fs++8Uvn9XgTaMMupSJcgxwDMZ8C1AqY57oMdmjXCFb2luVxSFXFJd6uRcZRaFN4MM3Yd5ikbcX0b4YJFzKgl8ZpqIBX2zMGvIQwJu3R39RJu53hg4OyGcAOBGFHwYMPrcQUB48NybFC3Vw+jythX1WPnXFSacGipSf990i0KAfkwP8MoEz2dLnbOx4RzC8c6mOvqU+aOGQJSfYpj6Iy3htNiXaDEb6jjjzF6fAo+NjtkqGC7qBoep53qp4AxEQ+kD/VhOFv2aWNCFTJ/rSoh06NgG6x+V5jLotWza7bPyqgijQp5SfUz6Qek8a9KLdRf+JiyBd7tULEgeZry0PhSXAp/cdC6AKBa3Ii3DULSmVNMYQfUw42oPjRBe6nGrBH2UW/XYVx4544SPDQPoObkiJphZkADzaxCkPG4x425VwlJflhOKOeNIHMlyPewnJPGskB/3BIMKgyD7DZZjyCjbSvZzSMp70w2dzSponuVxZ6BlDfkJGuTKH4Fiw6HfKRXnGNXXIget06twqjZVbQHneGIXMN2yMt0ZFxTHWC5YnZX2O41Boqb+V7GG10usDD5kzHgcG+m3Pnr2+AXBoLOD0J7oDjZIFvxkRpFwAcVH0JXBwN2/e8P6s3wYRJUI+QJKgWlJcrz2PdkkvSdMPIoN+UuAyOrLZvn27047xEu2NsmDBh371Q7zOG6d4oJSalMd4Cdosxnfv3XW6zOuUI+ztTfpNbYhydXAd9z/qR88iHUD2165d8y/SIpvgDTz4hJZkr9/GwQWukRdhgDg10K+aMXz+43QWfUc2u3bFBgC86MegAZkWb0cz3To01eXGTKyb8M78h1G2desW6WZsemPPwg9KEDIGor6oO6Hio9ThGwDmE/LmfY5mA0DfcgUmywc+fKud/DXS0NPU+6CffuRTXj2mcYscWHuYJ8lfp3HL6bAfZjTKeKhRb9JbGk9IHuhz6kJGrEl9fX3+nYNsQ4UXLmjFvFmHrMN5KuHAIV780hfcHswaz5ugEsd9zeGsEwuLXKmdt/6+x3b+uwEbejBjO3dvtFff2mXty1SHSe8Xw4ZoBuks/aJeZ+0dGLgrfd1gC7Nt9qffndM6NWc/+fmL1tGDcavxtAxDltrpn5BT9JU3QSpBTmU/eG1KD7xm8DS1jVsz70iPR8dG7OLF89rATPotL7zxy5/n0ZrpNEQXGaADlOU1u4RJ41kBtIU5lDkCmkwm8J86E2sl83pcKWduII27T5ALcsYRZr6nLI5xxi183PqIbUXfxJUCbv2JW4TcTpKDL+onLRxv8wkbjHkYetgg0FRFHiaPMikj+CUNXqBBHo71BEd+CxuAZBZwIuqZbCyQ+aTVOyDD5BHG1csFTZWRl7j1MnXI8pneHBd9Jnc5eKHxt2/dVjzepEMnzEk4wvbLaDwwhrC4z5B8rxIyYmR6otf6bgzbuTMXbfWaDnvhlSO2YpUQ5vk8s0wa7ukdGbcWLuNoA4DB5aeQahaXiTDuqAk5BcCnUgq/dAQTK0YhhqL60vkGOKEFB8OSQc6JLI40OpKv0UHf6XTl1+yQbYedPvnAHgxO2Jtv7bDeFXGijKIgXxew/okjf+4f5jWD3KoRC1zcY0be9MyU53GCnEqD/MhD1q6Eqh8ZxxcMK+UCD8OLRQh+UabQCfQjjFDy4R+jDxqUJ50wdAD6MNodSgoOaXmri29CFIcO+QySkHNR2oJP+1rZPSsXx3124BCDdzaNkpL6YM5Gh0e8bD6IRoG45IYMNeA1IQG0k/x0CdRHIbVU6cX4AZTurxwcG7VN6zXhlSLCome8e6gLvpJeFU7FBCLuVy7k9Otx5MbCwBcss+1JJ07pkBPhGIOJE3KoAJ0NRiIPR1vZSG/dssX7ZmkZePCH9Up95NO+Og+Ac1r4piYAeUGbzRyLTW5YSAfLeQeROjVO3SedWut14grtTIMGkyCb0TDovGVeDmDRpqTXVXglr94+5FSlgV/hoNsPHgzZls0YLLExIj2GcfAGKz62ND946cKb0wCxEZcLkXgeY7S/f8BPivO0JgygQBIXoTcO8FQKA8J1EbtU4CGUi2lAFLyy29KVnp4uN6Sz7RVEPSQ16mvg0D8hW5cSjMtIDG6Cb55lYPOyd+8e3xBHuRrviuJoZ8TJT5xmPQo/5ATvfGQJI44rOmvXrgk9diyAtmnO8PYGHfiMeU95UWmDPj60Gf/IiFQW+ctXrtqBAwe8T8EJPHiHn3QBSYt6khdPoQy+ywsdompevPDA9QYjPcZg8JOGriToeFW9Ecavpzs3ru+M5ZjP5jQHXL9+3TcX8TKA4Bt8p645zDWBODQ9tfCr8qTRArhI3jH4oE37uDrCxo4rXswD0KENAfAmdOGCvxSShwRvi3MjQ0NlWQeRy507A7Zt29bGesyVmyiqFrv+VzIAMp7QFFffLvgmAH4wthZ9joR/xlSObUelf9ERl2xAvR7AdUmQ6ZTlwAESxFmXOVQjzNeFEw+gLMHYKFR1JNTxgOi3vMriveb10cccOrD+sXZmuagrykWbYo4nTB4+tHHRZ4GfdOPEPgAcDk2gEVfZ4CHWMjRjTizy4P/lS1ds9cpt1n97xK/4/9XfvCWbQzy3iXf/a26njwPvD2Kio3Xl9u1+0dhgZ08O2K0bA/bez16yLTu4ejXtsmprwxaAjlxpa+PEX0lOqzx7kEA3hgwqH3BZyM1Jj+9Ijyc11k+cOOF6LQW0Wdl0nLLzPn8fO6oAmyRlR/U4N+Q52CCiPGwk3mbE2EFW0KAM8wdrJ2HS2XhBr71cUSAdWwlHmL6Vunu5OPhDXsE3/HArL1/zjfkk3v2ffUoZt5+0yWWTwHNn1J3tBqgTnCzjvMiGArzuggddgFt3oz2aBweun1a+EGi0AOJMtBClYfgQBULBKqBcEk8Av4T8j4Y3YzRD4ifzxHFJ28PQkYMmwOKPcbFmzVq/7Or8wbP4Czpl1yODMITFbiqFjqHYZYMD0/anP3wuY3i1HXt1j23d1qPOn2MPYBMP79syHnBbsdxa/aEr9CgK+6lJ4Tl4rOQCr9TLZS06lg5lcWbC5aSKSzkYDAx0JnMMXcpHO/HVftGCV5cFRqwUeG623b78tN+uXumzf/1vX9YkNytJBB/co8sEyEkOO1JO4/lUOpdb2fUmb9QhFsRkDBaMfPomWhK8p8w54XAF16CmDeQByB0DgE+po2SZ7pMsPaQ4jrL41B040K0GMwsE6Yg08mIgwjeXJtkckea4pXy4Zj5hHhKggKWh6FhexgeTeHFdmLeHDx76APD7RJ0mXUGfOhNqs4JJt0Bddu67I60aB/DNpMrGh8XBmSmA/ru8S1KddrQr2lIB9ZPHwh86zABGX5A50KYJG76ESWmn757oOf9UqTDOdVFp2Y4FLZyNtshHXzj527ZVusL9jqTLgQ17Tp96kjYOJNKkTHyMh37l6hvYlAz69CenQAPGe91d5ilLuRBHyD0ouqRUT+hF1hWgdjToR0ny8krXtq1b1L5IB6Lt4ETbMy3DSTtlElBoCwWZ8cDi3bv3bNeuXeKbBUHZzkKUhX7W6bqvMtThcXc1vUfFnLacyocxdMe2a3zy4GvwGiVhyakUXr0tHg0pOThCAnqAzBWkvZLpnTt3fV7ZsKF+G13IhDpCDkUG0I8MED2NMeFp8KtywTtNZDGc9Nto9u7Z63MLaFk+vOASGTrvJQ+IegPf2yNHf7uhqDqZM65du+GnxN1d8aByRQMumvlNekGn1r/+K2ic0Efe1OSEXZMRfejQoQaNCkIXSU69qY99H2/UU5DiL05MqY88dBGfh/XRDXfgOwR9ABwg21aPA4UTpeP5pOTyvHXrltNmfowDkVwvwfYS/uu3E3nNha7/FhCyisiXbPXndYl+bADYlG70DUDO7UExZA/eUl4TmuMKS3eYe10jVWZOc9jVq1ds3759jUMgzWJiEzxxgRN2Xea4pFun7zwsYrTSFvgJXOZINr25AQC8DdBmjiySTajTrOtr1h1XHCONsnwrggf/uXKXugkkn0S9rpIGJE2AOur1OA1JAUzWKG5f5PYcDkx4BWxC6HzQDPqUCP0K2sghaJMXY6pqH1rIJoA2gMOD8NTHIR4GJaxCEdo8x9Xfhxw32eR4i33wh4/s5deO2oGD2yCE2gi0tnsJtCzkRWZcmS5tlUHbd/uBjT3qsS8+O2Gvv3XEjj63TWssxigygM/giVIJjfZ5v4qm41Gb4iRRR5F3yhjwOUuOh3q50sTzn6dOnbLRkWHnkSHBiy64UgchvwVXiRjo0MoDR9aojmLks74AhMNwjhN/dNkPbjwXmcQGgLZgUEMLutDj9lq3hbyvxQeGuXDy0Je6G/2oODrhRrmibKJIy7HIXQ5ul0kG8JPt97yy0QD4hZ94eQJlxZ/owjfyhXfuvMjbaakeKlG4MOWtw0NyBJWGa1QiP3EdfwlEfnQuJYgjkCwPJI10S2klLmkhpKoMtHA8Lc2rQHk7Rby+jQc6uCqwzHp7eIczDzvwUCnvdJYrfvuyedu8s9X++u/ekvLM2od/OGkDfY9VhzqqjVPwZdYuGv4wh+qmft6iwaLHg3Vc6gnHWy24nEMeu65WW9YZD5Xkzo0JD4di4LOhmNUARPIYAPCdD+d1+K0l8XCdf2Si4NBGLqOuWbNcBlWpz+vujI4ujjroONLjQZQwFvHJ87Ac96CxiHD7i6cVXHcKI+u8JJU0oh9iY4JPXigzNCocXOZV5eUKHV8YHTfqDj/KYURXfR75gRP50AJIa/Cb9MtJBuCapwUo68Chz7FwBn33+UuDuuhg4nuZAlm/fsJfAqmXPtBLvtNSffAGkJ9+OMKkgF/R9PJKh3dOuuZmNSlyUirn98EjP2iDSwFNCEkBl0YS/YSf/ET90UYwo/5Fv1WJ9CSgEiVY4SfvQORRPzzBGzjkgKM6G+Xi8/7Qh6dst5dXPPnK+gLAYZ6IhSDrVZMlR8p4VBB50UVRV+Y16lFC9mPWBTTV3YRDgv6LfmLwej1qk9fhdQGqF74kX8IOlCuuHvZ6tIi5zrsaRPtYSPwgoTgWRHCC3hJHcoNeRFXIXcrJ0wt/fj+pI4FfAsJBJjEHUybyqAGMpOlyyz8RdPngezzkQiHGXEUPKkDWVWgXeukyvYJSs9IIoSN+kCHUxKtoBxBvrjNgaRyaMBr45Sqo0uCb8kDSyZP6wK/JRnmRH233NLBIBykiDTygoulRx6F1qYN1V4eMJx0H0kr/QndWi3ZrW4fC2SZnwFEd12Xp/z5eSkoDoOFtV3vdkCqyDp4Dp86f05dzr9GuJ/NepcnXvAtkWzLfb6UsXKFb5PrGvkaPMvVydWjERT9xct1I3rx9gsxv0OM/w08Ayv7Z+gSEGQds3rMvgaSX8bqPIz/kW9VblS3t93WqKscaiKFKGT+Ek18rLqjKZ3rW52tGA8DLMRU03FdyhJWXDp2SrrFWbd6y0eOfffq1PX34Kdt/kNsgMY5Dr0KWwTv8gcvVO25zJM7V8IePHtvliw/siy9O2L4DW+3wM2wgNJ+W5z28PDrsWgC9Sk64gAg34sWv2ppyqOcvut0ELfrJ5ysB6z4P4aauUyaN5qQD7xxwIn/6GQeETcWpeeBj00CHcm5/qA5stqyPcmweoEVZrubw3A63/HTI5bwKrXCczHfJnuvU+I7DZuijA3My2nHQykFN/QDpjudtCvlhf1An9InDS+ZTL/xFu6M8YZeQxOlEKUgIn2m/9M8PgPw/B1QGOC1HayaS+TCzlE49LcOJHwZdJTg3fjFeUHqMODfuYrLlXq+oP+IoAJMFPkXa2hVW+qo17fZXf/uS7dq93r784rR2q2dd2AhHHDhdXOxWoVEZnCHQuhGqOGkuuag7B6SCLlfymXjpxDAWMz9ohREQ7fA8aOhPuuDv4e6V8d+hTQYbFHZwscurjOwIsxHgFAdFCD4Tkqdw0a5Y4MGBfxSa+8+jXLoEyrOrzb5J5wYO7V/imqD0X0UvBh94ySdh79MlkHhA4Bda+uM0H5eGb+Uc3cPuS43CxWDxtIKX/Fdp4RIaaQqn/i2FmAzrdJvLu9GuYkuk4sZkLIcBwoo2EtZPGIqR/0PZRT1qkdLkMGYUk/naaA/QKO/lgi6t4Yoruh78Rnr1UJ4cl2BB8jTolzog3UgDFzwmI8nA+Q2XC1jQAwI36SdepIWLeOCFccbVJFWjNG+b0vy+35lJv7QLTp1WnWY9L2jVnWiW/HAJhf4sb4OAf/q1Ormi/qJInhbpCC4g+yVpVnnEo21sAKCbelcvX9ctwvX4UohSkorjVfjIvQ6kRR9Xeplhl1Qp18xLrd7EnQ8jIehVbct6E5J2HTKtnh7lQiaMnZh3wanG+FLINGqjZB1vaZno3wqYW1InG3Sc73QV1OnU2+Y8NxbVqA9U6IaBWOMhSWjuc4+yJQzk4rwUPM3T4dVbKfq8rrPwXeqsg79FTGlRtLm/ieec4mTVVsLK9fR08INf58nxllZWoKKvCFcXxSplG/WLVuLxfFYd4DXpwnvSSufpNT4SRD1+n5CXQHny6/IV1QZdgPQ6jXo88dJfOrcD4BLGRbmqzFKX6ehfPa1RRjM2r8sM41K0XP9jPXe5FjYpR//UIflupgso7LpW5y+NfcpQNtqUuNH3rfblp9/ZxnWb7PljB5QTb0TkC7ecsMcrkKdtWoY+twQ+ePDQeF1x30C/3Ru8b2OyD2ZmWm2gb9IN29feOqAmTIk8Mqz4DaeqaW7h3Xlylope0h5PEy7JBaI9AS4T8AoNHH2FfcftPHHAFesc45OXpLBGAXkwSx4OgzjnBz+Q5QBLfUIa/GBzkkY/pp1Cem4OJsbGbEZyMW4/Vx9SP3hpJ4KbD/ED8Apt6s44dJIXwuTDI3xEvHqNNJBjjnjqe0qHeOBzsBq3BiFbaEPD56soFMQUULarY4MovgtZzOMnRDhcTNhuFTTClQO7GaBZh6yjDsQzzQeFINNoCLx5PllykAzew7CNsiWz4dQeKWK8QUAKJnksX9liP/vFc/Z3/+o9W7mqx0ZHxspCxyUSBFafEJELdGlXGK2Eq3hVtztKyKd88MftR5po1am0IfEA97IaByV4vMVPgacnuedeq4D6inrdeFCeqDtdbA5o0anR0chU6WlkOBYQlZRqvYwHvY1y+HLkB07VNyhj0A5IuVRtiPbg6nnhPCqIdOU00iuDLPiNOiPukw+O5d4XdLn0E89Dke+0FCclymri0SAYHxt1nYlyFYCTel71cx2iHs9vxJNO1J8PQWdaOurmgSkFnCfUpUW7APaqPOypfWhpZ/DtZdBRb0vg8oaPllbiGOIYdllv8R0HLajXK7/GD3WEYUKU/DBm2QgnRNvThTwchBJtT3r45MNn8EF+9nNFA7nkW4WyXMUbHIfOehUxiTsEvtdJHe4nDf1Kpq7zQg+Z1yHSk6YQHDfpeP87Lc/0tMyroG4IR3rqaRnpHq7S5SLqAA7lAif5y7oivTrBDYi6hFVw6i50NiDTEh8gnj6OBaqeD2S87tedfsLVIOnWxwxjPxZD9Clk1KBRgzpPCcnfD9LKHwB9XtWZUKcLhjulwRFGTNbdyJMDSINHhRo04Jf6ls67ACxlHJzmvKQaODj4bYw/1/8YTxQjnH1G0Shfo6l4nSbQiC+pN8sCHOjMc5M2tRed/QGfysan/nQ/BLjnD+mUegWssU7C/XDexNraC2QeLoBGU67iKdZFJdfKxhvvKn4TnM4PaEZ/4RIyj1XP/RotwuRX47bKp1ijbCMtZIRfdwmOV3CBaI/iQkm51vErCGO9mR50woU9VMVBdlzFPC7bIUQWepZyDKBM1J9+3TXzE0awU9Z/tpt0DvhiExBzEIcbGJy86Y6Hnj/+0zd++8+RZ/bZzOywjYyO2CMZ+Dzjwht2+vv6bejhA/8wHS/h4E02Pb3dfvvY2vXxleuh+9N+q9Erbxy17p741ofP9Y35MOcP2Kt4xHEgCXh7SFdYOR6ut9Hl1nAFr5TlpH392nUN49+NaQgAUmqMaVzqV9aNoc0zhYp4XhrhpGP8g+NylQsDmsPieL0nVw54eBrwjYXo51zD1S/KMXdmX0EPuuBgs+HoB40gr5u83GwQx1EueI25kjZwRwo+h8H4SMI3jvI5KI43/sSmgrtI8rXd8IEr0vZfH7Bk4hIynow3h8kHK7oJl3H8mExIrxYMIOkkrUyr5zdA5et5AErLzgbwiRdfyoXTHkn44VTYXdRDGp1HKe7LUplWfHDmrXv5vD37/F7buCnuneWBDtXkeeHjRMvbnnXU+PS6ykLgxlZMr+BUaAoowok1bx2qWhQ8Jg386OiQ2dgI9+3N2tat3GNOu4WTJ7AqR02Ih7p5vaIbSSVeucBHBlFPpEUeslBSSfc85KJ2ZL+BEwtd9Ef0W/BLHjtu+OBZBN70Ev0huu7jNEETp0iDl+ijaLvSlLmAwezGbtAVWeeFsOOCV3Bx3qclLRbGUl+hGf0VtPjiX/LccNAADzkKB9zACRf9F/VEGfCKzApPuIaB3ShXaJIHr15HGK9h+CqNNpa2aXiLleA1nAwtyiuc+uJx4TZoSzZV/4RrgHC8LH3o9eG8kxWv+rMay1Fv8J9tAyfidQj8bCc8Zd343ssNuryhJ8HxaDaOuBzYzg8IT4CsC3WLOgOgRdsTkgdPhw/S0kGj8OP5cnVgjqpIR17zhBuuVj2FGvkJGSa92ZEXNJmkWQiCXhBMHyAdvOxXIOkkNMLKrtKDF+LJex2iP5p5XOpXuhA8V/qQeh/yTjwgfchm/ekSD79eJiH4VECOsiyKfnuUcIGK14h7JTWAHs+f+K0U1E1aZJW6qhTqSj6cl5LDPbXEmDVEpKkNCUv5Rrsq+gHBaxX3OrI+H1tFJj7nBWT7GkA+5eRHFvUQ19gvqJ5X/DrUr4ImgIOuZbjhE5RfXa2LjVG8oSf0zl8EUmh5kVK+rpv+9ilf36sxEhC4ziheU15FC9+dx5ohceplM61BeAmQn/Krlw82s4x0jgdWl7i4zVJhnMer8tTnD2BqA1a/JTOco9XqDBrVYSBjhjRwcEHP6/V40QvxXe+roCVQ/REvY0BAPGWS7XU9K/YWPhDp1a0kefLrX/gen7bh4VG7d+++P3s3eO+Bff7JObt6+Z5t3bHGFlon/HsoC2ovxigf7lqzbo1t277NH7ZevXqVPw/BswS9Pcv9FZsdrR02MzlnZ769bqtWd9q6jRyioruSh3MUeoP+sAjAs5gMR27RLSDb6C4SPA3ItmccCOsi9JhnHPjiOe0NI97KbUpxtdtlpc0Ot+ogF8CN/C4+WNjlL31hTiENgCZl4I1NRSXzeTf8k0b38l7r7O6ydhnlfsqnQQsu5eGDuR98ylLG2y9wfgpN55f2ySVd9II8dIlnQunf3DwEasg06bEBiDtKQv+6u+PjisJ0WtQBwI/6hs5QxywiVDnvjycJO9IDAtfxFPLULK60bIzjF2UEvDMb9CI98ShTNTRwAmLCg07gVpdaS836DUPSLQtfrMLgCzKUCcEE7eRHZQgq3tLG6yC5TMMtKBhowncXhj44/lVNlNk3DOHSqA6/lo4ncF0m4rxEHg9c8f7yiv/kL3hGaQhoqiFHf+owdpbaoXd2Kq8V2Qpf/7TH6yOZbpQfX0dmIi/5xVGGNFyWqSDjFT3AjejCG+kY9+2SQxjAco4rZOFEG6J8AESoN12tfuJJk3KixcLIbtrJUS8AvuSRE4jXB339O51SPuqOeKSTz5QArnCkW/DJIGnQLgB+5UI/E2cpLkiBR8cGoLN51aVJb1WWXqwD5GKSTr6TflWPq4yTCTye/ud1ZvCe9NPP8sQzP30w6njpPM8d+aLvG2noBC1IBlmnQMAhF7L0cRUuQCAi0KauHNNZJ8CDXeEUl6MEk21dUtmuCuA9xmK2g0ksadbB86EKbTkMRKiBi2xIT4gJk/TgL2njmHxTX3A5N+ESoIQjrXnOqyb0Cj/qJR4nNQFVPuFCER5x9CU8kIeDR1zG5WhSAP3O5WjkDd/ZPiD7PHggPfkD6jwkBCplCEc5lVSYtnoTl5QL+WU9OJc3OY3yAfW4MBVn4Y/nlHjOqs5X0Go0spG3lGYzL81xwvRftttpljxoi9OI+JwsoF7KE5Wj/FL6kp7rbT29LlOA7kTX6QXfpAhSJgnwQo6PgVrZqLyqG7nIjCn9HYwV9oJX/CITp9lEq6TJ9xNWobmqFSAvNl6h4wDLNm9Ryjg4Sd/1VI48b7NTroD0TMkytJs+SHCcnLeTDnqlSglnf3k9eKAWpmPt9GIC+IhT3rliMC0Ft22E4/iFRtWW0DHADWfHC/6Dx8jn2bhsVaZ7uPRCpjXSa+GgH3xGm1XKD36qfJzPC7XyP9CnGr0qP/jGMOSkmbUIw5ZbdXkNMyf3vLiDN6bxkPHYGA+m8hplPrrIQZ0MxC5e09xh164O2KFDh+3l1562det7ZeCvszVr+fBgj4zILuvguUjpYdhJ4efXxrFPeDPTtycuiGa7vfzKEekahiadhyzgO9amhGg3+lilCbPEUfRI/3MyqNNyUN9ioGPspr4FTvQfcwzi5336U9oIYYzn7TQcPuCjR/g8SwUNHGs7jrqhR7vhlDzmLK5ucWsP3VnZKuXKA7cDCR/6Df0UHXjD0edpzBOPKwHYnLSRemJexyVuviYWPvkuEfNG8MmGqxpn0KQMvlAdnzC4tAX+fDaoWKbW6KR0CZWRBWP+62OJDuPPJ0OSGZxy5PnUID/pwFgKMQGGMp511vNhye+tV1p2Pg2IV+ghoIqfKNtMJzswIXZFCjgflEo/8JmA/F32Ocl4foQTiMNLuJRLpaRAGdvOtytFg1cUKJQpykT9Do6H7+zph4DZyKNJm5ma1UBcrqwyiAq9ZhphuMTVETYypCnkxBJKoiDbUCLhC5a2L0hHPgqYSg7gI+OovwLKLZVNVVfUkS7zUzmTHjm019NIoJz//RDq9By11EU53gZFOnQaPAiqNkZa8BJAWtJzkB94xKt0fPhGLuQn/yxS0e8VTdIqXYz0rBtotBMo6eRDG2jip0Cdjww776JFnDCUop6qrfh+miBHMep2GsIhTqnEBerhrCtd0g5DusJlwsEBiUd+jq2IhCOPjZoCjhvZWUcVBhxXDp6TPtDI158bVMpzXihbkwfxCiqaS+kDWW89r9GmSPBwHer46cfGz4O+YDBOs556fSog7mkDP5GW9KDUoI0rvCeATp9ykpvkwq+3zb1GPKHKr7cdmcVmgrrcQCoQOh7jCvy68Zi08OsOGirZoBcbHoKxaEGzZNagitf1ibp+SD+gjpM8QZs1ow5VuSgb+MhfPJKuoqrF84CkV/2RRk71XY/E8bBnRR2Eq/oqWv52OeL8lLwAcJnjlUY5jRkOj6gvaQCE6vE6QD99D4NXd57nnuuMG0iOW+E4z5gJ+lUXu4tbe7K8woVG1uOOP/nZFwC0HL8BhYaH0kiBvvDcDxqBR1mwgTJXFfng9/Qs9wdQK9yqHjiA5ViOmvWmMe/J1UEp7icd5hN/M0vBa+DjP6F8czsB2lIZ7O4KCu2kPLeuMH7JSF3nNDsNQ4z6/Mo5Pm+fGx4escePh+3Ro8f+rQK+iAwe+Bh/+Ra21WvW2Nr16/1NScuWddqqVSv9i+PrNqyXYd9rX3z+vfLX2Ls/fVbGcrwWPGwl2hYnyXFVCJkXvUTO8I+lp+jgvRG7eOG+7Tuw3dZv5MSZdoELgB8NDprh0BOykBeu/swbQBg8IPsq8zMO+K/TiUDc/hK30SCHrI/nFvyBdCGSRxqGMDJjfDEvczcDL2IhTB8gSyB5ZJ2Lly0ETbdrHYOaxR/rqsrBHxsScIB6u7Axc9Maso62+Em98HzzIPR4mUscGNEm7Afqo9xs4Q/ITSBAPrSoDzw2hLQhdQrapHm9XqIG2SgcCH8eojKAinz3Q/NVbilkwzPvSThL8yjjdGu4hLPBdCoQ+VmG3+byCeDh6ry4K/gqIRcKWW93dgwAhp8oFhrpw1PW18Alr4xw3wwUYzjzs44s5zRomxy3bnBqESfwfMRKdFX7iuW9iqucX3Hw0k31ZQd7vPiAt1No+L5rr7XP+az5CdXAbcZBeYJeuKRFGCDeJDOVgVbGHdxQrOKEwcNVBrIAFITnYqj4a6JVg0qm4YJApDMAslz2F0BapicP9TxgaRyoyxraDLSlNJfSTSA9jOXm/OSLJpOTZbJdQJ0OkPG6X6cLRDxlHHyThqwz7rjycwz7X5CJuFy9zQlZBxDhwIVncKOOevt/yFtwVzmg6ssoSzz5IAzdJl0RJG/N9UUdQKbX82NRrtIKauNEaCk4LTlyGrefZHrN/3MATfivtwfIcPKVm+ylDqlkXh2yHIsep1rRngqLeN4GCdT5zHqTRjOQR/kIcx9pvW+Co+Qu0zJOmyIfIwKIeghlW+WXeRK6LGK54AGBE/kpowwjy8iPeB0Ct0pPXcwrKp4pCH6ChoOSFzW/IjqvuWT9AM/bBI2KDnOAh4ujDorE5i90BfHTA+7IBAfcAjFXVjLFCGO/jFESUg965PlGxX3SytxRo4ffCFO360PFrzeyQMi++WodhX0j5OFauoPqEZ/RFrVNflyd4i95oEzoOXoJfa8TWvAuHzZch2gnBqf4SBmgM85maVfqnVKKrxqU7nOMR9QGBRBPfAkezIKbzYgKHbI9pOVYDzmlIz82rNTdxUdHoVfK0W73VZaNXJ120kxjDT+df8BySkbYxJR/G2hSxue4DFOu9PK2msfDj/20HoMeH4MfA5/v5GCoQiNkyhsEu/xEGCOfW3J4VWy+LpZ0NkYd4puvs4cBqbFFF5S+kSVlZ05dtYmxWXv3vZfUDayTMVZbLG6ZCQBXrmqiB/2gxebVjgX73W9O+Abj5Vf2Sl7cfqMNKzWJRkWngpQXPvIFxdG0AGqlEe1Yp4Cq738I3lcekmEuPZudmfO21587oS+wXQDwfXNUTtIzDT3qkHz4XgDhPHibnYurAt5/mkOhEwZ66AlAH8MFcdclKaHfFl3oQytP472tcrkxyTR8EXD8zg7e5MgaynOX0IB2XBVLewNHeer0+uXDIzjT4m9qZrqxGSQfnqmjLpvWeiPST4BYQnZAoESlCUvD6aggHVCP1/HqeUvTqQsgLgzHoTE5qSaAFZsQOeH82QW0pLsv5xGHCEAzd3f6aaThfAIvDnCcAgg901XCi3pUbmm7UIalCp20fGKUz0I9v6COW5izBw8fW1d3u3X35MIILlj1+oM2sqGTs078oL3UV6j4rrA1CD6jPd5mpeGz44TvyI/GpVER8YCkW0+jXqJVWvDibrFazJvLBB8h92Z6UUMFzWVpY0zcHhM/qcuE6y4hyyeNZnrNUE8nDO8p80xjgDfDD2kFelVPgx/K1/iDPmHw0gH1eD0dqIcBSNF3eUqf9eZG2t90o0nXL0vLAIpL1H9eTkuhSqryUsfr5RUTbsSdDvTQP/mJ56UKwai/rnMB0ZagT3qlwxWdxA8aVTtIr+LQ9eQSj3TGU2HL8d0p228PDvRIk++LYOLI/XNAfl1XgAzjY+zVn1moQ9J/Uh2UredDMqsgb6n7c7AUL2gFPjJOfUkeIi/p0R8xztNIrRyQfr0tEW/0p8erOiOcdKv2JWQ40ykHnYbxRiZpkvnk1FRNT0heyo/4VgnKTk3P2qiMMvDdUC3tCMM09M7bIxrk8SFKP4FLmp6Vsg4HXnBbxd1XIo5wVaaK0x5OEhm7iZcOQ5fnGKo4+kg7Sn0KR5nKGKmgXlclS2/fIsYHaRWf4aCDgUi68hu+flUO6broAQV8PXME8Yb971UEX+RC39tIna78pc9qkH2b/OFFv0TcDWL0RzJSbvwVHpKWl5FP/6bDaI9bBKs2Bm3qCgJRL341J1A3ZeeKUYWBxaabW0owuDiZ54QehwGPz8n84OCgfy+CB2nv3x+0u3fvuFHPbZisc/QzBw98B4B76/kmAIb9ylWrbK0M640bN9v69RsaHwtL4x+fcYnLceR6WvqcjZWPBW+H+OeEWjLj7uYLZ27b9Uv99s47z2nTQBnaG7JFnX1jgyC0LkR6uLhFWg68+VY7d+aWzc+12bEX9qkfJuJ0XV2KfQAFp1ED6MNb6l99XAaohLKyj4UYfSpHGdIpk+UcjzzpEGnUPz4emyVvixqDj0yRGejzcxjpccsQczJXYMBJR9/6cwNFHv4GIb+7IsDL+MaqPIArvtAJcJ1HBChABqS73ogfXJf6Ofop+KWufP0rY8E3/HLUAZAOgN/oEwFlwct5mTi4bFS4PWhKmzCwp/3qYcgM+5MNALRlB0cHkBmVJOmorA7EczJGoQAvUxVpDhdI2kG/6mzo1dOBrLOquyqL4pGe923Vy+apKZOKcwevZJAvF3nhyEugtLtChw6OjyJVOA1eCk4dyMPVO7OCH+KTn51VL5fOJ1y109snHhbmO7QBGLZ1G1Za2zKMWNEHB78GKuptQJH8MpKA2uv8hMxCbgmE63w4uB/hxE1lZKINOigT/DS3MdJ/WEfGs531cmRBioesuPybC2xVripbQYSTHi7wlegyrPAxbuEJxW/GrVzipr80vQ5JI/OQS7aZwe1hl03Qgf86ftIGIr0m+xokPWSf8TpQJmn9cy55038pF7qArnBi0shXnqagRrl05GdfL+WTeJPuFKAMep6nKAA4T8KjjtLFVb7SMISX4mc8eKp0+0k8EMdlO54EXnWtnqq9zX2W/pMAynFyWdEA6uWDbqTnIvFDyH6q+K2HodWcj99cH1f44pP0pJAfcgpZBV4dKlrNsJRuOuSMTib8sGyzvOr5SSOhES4ePIYRF7eDAGls/nNQb0NzmN+qLIZSnfeAki+DV6JS/qI2Cgt+P/T9+481L6lPQBGvcRqeLuhnffQtbzBq5/XLGF5cqXW8HLv8LqWRDt1hU8jcWo3Xoi4uJ+Seb24JuYVBWqfhjAazVX3kMR/W6Soc+QHZBneSAS4BNDa3Fc0KkpeYv6KdAclDqVP0co7Dke5YxOU7npynwi6+wPkpDjrJP3MUG3GM9zml4VM9L8pQjnzm+2Jw1cpxouxxhWe11sxiCKuyOfX5zOyCTc1gNGHUxyn9xPikDPdRP53nFJ7T+uHHwzb0cMju3b1rg3fv+QfIuAUHAx9jHgOfDQD1Yaegc7jlvSv8dBzjfcfOHbZl6yZ/oHbDxo3WLYOUW3W6eroRiuOzEcDVDcyYYyo54oB6PNNSDxLghzjlp6ZmZPy22q0bw/bll6ft6LN7bNuONW48U1xSdflhVC20yHhdlCGM7vHcZDp2D8hVbmps3r4/c912bNtgW7etdjmzOUDu//8AvIUjHHw32uE8oTNByw9banQbZUvcGxAB4cVDupTH5ku7K+0A5gKuiDC2yGMjx5roxrjqcEpSED9Bnw8DHVzKu/GscB0ok7YpeengBZqUcRtKdePY1MM7eXNaE3Ju4hCOdHBIx0U8bDD0ItdVypCX5bNc8kcYmfkDzipHPu3BB8RdMJMugHBz48IwjXwvWlC9nO/cSY+/Oq1kCAdDWXGm1fEyD8g8kurpQAq4qSx/KKx81CMmraAZxQM3IWgXZSrkXckUn5zTAJFPiUYd/BSelgJ0SK/nOd0CwV0AnURePb+p3GKcBsAv6bxTd3R0wlavX6EkWoeSqL5aeyie9TdoFT/an7UTTz8CKcfE83T9M2D82QtX4AAGU0cZPI60BOr1NAOX+Oj/0AGKezX6QQ74pPMaLRS3TtrrkqurY4PPAtnmRtuRTwajFz2vym+GenqdFq5RT6kTlzwD4DCgqsEbm0BO5dChgCfXm/SoElcHVCDrYEEAkrcnQdICon7pGBGVyXaw2KE5jqW+YIxMq08DrRpPlPOJtkEz6NbbEemV3jwJByCrwqnCGfc60bHCT1JquIIH3eqe1Jjgkt8E4vV54UmQeRVd5B/h4ItQ9Cm0iMdcWG9rvXwAcfj3Pl9Sf+BSNnSEOHwspdEAylO3gk9yDTnxo5C3CXr64zSRS7/MFD5dezpY1O8F3MfV56AAL+ByBvLKTJZD5kvlnmMh14vEzfalS9qLCxj3cYqFPsKcG73yGUNcbk8IQzV5rWhULvtFXkmLMqFL1BHlg8/kPyDaX61rGNhmY6MLdvzLi/4qxI0bN2neKV9LjUqKLAHKVOmc2GHcATlnSlPdLyiOi0v5VXIMqonnoDBxsRhtL0ZBg3atDwDa632uv3qeh+W8BuEkv3UAp96vS/Fclm5cMKdobpEeozlVPfj1OktAgIxTzzB0nlS/Q20MQoq2uI54vzOma31NH8to96tk4Ig31ipu/cAASzc+Me4n8hjuGOm8rx7j/e7dQX84ltP5/r47MuYf2OCgwgNDdvnygN0bfGRDjx77O+25X5wHRtN4XL68x3qX99qatWtt/Yb1tnkTp/Lr3Ljn6/6bN2+W3mz0W3BI47SZV2XmhzvDeAujk7UUI5BTaGRJWlzliX4m7IrAr3sp2LreK6Sy0Rf4Of+lC5mKulPiod0W67A7fZP2yUdn7dCRffbcy5zaQweMvI2Nw1bSGCPhAtAljS+njZ7M2+lvLyvcai+/etQ6ec29spTj9VLO6QTL3q5ID+Yr3kNXIj3i/guu04p2eJL/kS8ZlXkHYIPE8370FTqLcZ+6x0PAAPWjyz4XKMxCS7PnWMPT8IcflcfIpt8yjp1LeV4Y093ZVb4zwNuhwkjHZsoNH3iUY8OfVx+8rHhDB7Ld+pceRBqbPS9X+KQMvEI7w5Qhj3DisKHDZxqjPk77c8MBf8vkx9WF7EvNs7PToiGeEWcdRGeJi/xkOCKe0GAG3yegggs04RdIWk8Cb0BxzRCC8wmqNBjHwCI9wd8sQiCr9PoRJk6/hZekn/w5j6TJcwxNLq3qpJY21ZW0BJTP6J9rW7pUusSpY+Yk+CQaAMPLP8il9grB+m4NKrXV1q5b4YPIuRC70Y5oi6cKN/siwcNL6lhaL+Hkuw6OUXBxOThRUuJMTnU6QNIqsfj18vRTrU5Hoc6QE2VQaGTj8ZLmYflRT5SvJokqP3EDqn7I9DQkniSfeho+ePh1vARSMh+o6DffAuQbJ/HhOqOkcM1y/nPhgCqMvJkAqMPbXvLylCDLNfGUlZY45ciPJDQsynR181nwfOAr+qhBpzggSMZYq9dZLQoJWQL8MKITP+lm/0HCfaWlz/h2JuU8nQL4DT3hN+igLyzylK1D0C2RGkSd4YB6v2dayAhjqLpyEWWSJn0Y4cANmRB2vIjU+K7qo2yWzwkdqPKBKMs86umFlqTHtOSOMC7pNfcLPrLJfkmc5Cnam/wSzzIYwT5fOr3Ij3pYOAOPCaijIz6LD8EsC2QY2hGv2h5ppU4/xEAnzY4fP2EPh4a0Bgd95M4Juq8ji/DCCRlzPvrJ+Eresr5oc6bhN8sj6sl4LpoR55fxr19fO2ZsYmzRvv3mlj16OO/GXE9PGGjCUoGy9pQ/r1MO3ymJEPMXdYAHJA+BU8mFMQCkrJSq9BwXuOQvIMZviQiCZlXey+jP9cZTmvNc4rXywQv1BDY+csmxiZ881se458Gn1xW4QJarx/NtPtnulAuOMGMAeeHjMEZ4MJIxzcO8E/6qygk/gedknXvgH8p4Hx0ds8ePHtngvUEb6O+3OwMDNjoy4mV4ewr43DuP0T9R3oYDfdqH8dW+rNN6e1ZYT/dyv42G++XXrVsjA6zX7t9bsLNnb/oDs+vWrrPVq9fYytWrbPXaNTL6l8dp/LIOP031969jwLsxH6et6aSFnoZhH1+oV1w+6wIiom+qvpevzomNKFcimBsyD12NMlFOvqenrCNWpxUyFw9sHjTWIktpreWNPIo/uD9qn3x41je4L75yxHi4mVJsuObn2aCjC8s0Fq7Z73/7lc1Mx6aAnncdcz5abE7hW7eH7NzZW/bcsYO2fhN2C7fVxNzJuAre0IU4uEy9ghHyaEddHhH2YLS7rN38JXiIst7GmMezfL5xh77y+YTNAO3jak+pGz3jg2ZcpacUZPg+U9o06Cf6yCvVeY4hNwvd6ncf46JDOTafHFhQxvteeB3CYS5ATjPK40AmdS9pw0fo+aTzRfuwFeDd3z4kOugseFXbYm5mM8qtPTOiM8l3CCQf+KMM9VIfdTNvxUalU7reY12at2kLbQSfOukT1RsVhEIFuMA9HkIFgonICwOuhEv5ulsKddrA0jhlfOA8oWymeZlSX3RQNdEGxMQOzxUd+fwrXlegOpDXqEMOg4hQHb+iF5Blkud6fhWv0mAzjEGlKcL9X4T9hM3z63UxYdAW2tli42OKSSk2b10jPAYR5eSVIlk3NHDEU9kSvDVlIne8Um8dEt/50p+/C1cKAn4OHMJVP1X4T4IcTMlXQobRoXqd1MGAJV8l9RcLLuA09Ade1l9RrKBBWzh1gHYOPIDy6RKcJvUUGs0gPEdNQ6QqB37u6sVZtMtp/JBelntSHZmG5+VooYgx4cA3uezuaQGXv91IegJ4C4W3dDxBE6lSQfAo3LkF69bkEHjIIxYc/IYh5b9RviF7+Cv1Zzwg8yIW6RGhDbg6X1W5CNeiDolXx09HGn2a6dSdUOc/IWkAPww3x32CLzjpZx2x2FfGKK6qryY34aNuzToX+ehLBcgMvGgXfjjkRXrmBW7Wl+U8HeNBeITJY9GEx7D6wJOPAVvCYWAEL47ndClLXo735LfQ8LIYCcr3eqGpNOoFfQlkHQD8+5xdTv6npxft8sVBu3r1jhaquLoFbd4qxHNGLL6qxdvu9T6hjuiP4DmBtHTwlvwX1GJosuAy34DPQsjmqlVG46x9+un3MiBnZex12Nbtq1UzMqstwrkJED03hJwu9EMfOfnL+lPf6xB8hZ844Wc8/LqjnqyfeM5jWdblWktbGqfNzCGNeURlYAI5JD5+4mBcUCbLJT0cDxbic4uM48oYwcDG+B4bHXeHAT4yHPfAc+rOrTPggI8hz6k7r6W8c+eO3z5DeEBGPPG+W7dkhN+14UdDNiJc6CbPlGfuwHhhE8q93OvXr7dNmzb5lRfiyB/DnTTunQ/jPm67wXEqz9tveJve8uW9mvu4LWKZTUzN2I3rQ3b5wh1bs2pTvO6yvdWWYYyVtQSpEYaf6PMYF+GAwENnCMd4FJ5i6kn1o+SsRN/oQaJevvQvYzHfEx/0ozQur1JirDpFEVGREqYGdFLjpoV61Neqz2+RUgYPa2PqzqnM0NCk3bz1wFat67G3fnLUbNmM3wo1q7E5PmU2PDqvvhizTz++Yp9/dNvu9THXdcCBamD9KfXJsVk4c6rf1q5fZwePblM9fEQVTlqsUwY4uoIegQuDaex6XAkhy4Bof843zeDYpVyUrSDHRgL5zK98iIsrLNzOzcYLHNLd0EaP5JBh6H685Sfql68p0W/5UR7l2ExkmIMh6pjhlB1bUexAF0e+OHTDf5YNrcqASzp6m68dzT6Ocmyaol6IhR9zFQdoyLK9PW7ppqw7rvA6bclMdAnzunAeIKect1+2FG0kD6B+t1FKGg+EQ7exAUhXh0iLSTIbkgNCCZ6Gq0PSyLykW8fNNFy90zMNiAYKn/9Slg5DqaqFaylQT06OzqI7JlFfVPGF5W/vKPRVoyuFiEZdmtwwRIEUXkLwEGFfaD0Mz7QhHHFP9XbUwwF0EJ1Rh6qsCJaBDm0ulT8YHNV0ggKxMQmaYOQJTENOBYgj0+A10v1EWmkua8VJr8s6weP6p1SWT9xGfgFIxyQVsJQm8TokLYC+oB7H9xmNdpS4HL1ULx5lS6QGSa9O2wnzW/gAaDeLQ8q9GZ94yK2W5ACOUjWxwVOdbtXnhP2qiP58Y6Uy1OdCdIhy0G6uM8LJSy1LdXKCgC5rwlXxViYd6pPOR53gBE0PFx0gmvSAijbxKBcA72H4BSqTAn0QfOAiHO2mLpyPmyjQANICv+IHnzpZqF0WJa0us/DRU+QT4ZBVNa4qlwC/qk8hfjmJq+Nlm4A6fZej+MvNdbbLw8ILeriQO3NMpqlQLd8T/Bc/ZJuyUr4zHvVBO3Uw8GJ8oIO8ho8wLssD4Vey+d8D8BofFIoUl7fH6TBBtD94QAbosyaEMu4iPSHD4Uf70K3kD36Je7tUnmbm7Z8FwfnIN7AAKVMhOh3urb4tA+TOwCM7ePBpv50iQDgqNCWjj3rjjwMIuXLVAKjzC1RyDF7TB105BQu8Yux7X5V2yVDildtjY1P23ZkB9c1ya2mbttfe2q/8KekBl9rBjTJeTvjIVkGnQZrXJB7mNLeThv7UHTi+qVFlzBGZlriUw4GDoYtBwkkfaRgBLPqkJx5pnB7iOOn20+5yqwv3n3MCjuM2F+5Jz9dDYnynsZ3vhceBB03wMNKJk4/PLTL9/f02oDLg8vEoaGK4k573xI/I4M93y49z6q52oRsYI9kNhDHUMcox0rlVBrd161aPb9u21bYpzNUX0teuWS2jfbm7fLMNRgwPMKbBD03GVM7t2AXtbXyJNd96Uxnx+H4wpag76cT4+Jx99fklu3dnXIbVlL38ytG46oOOF4g+Rq9jwwVAB8DeCEDhMi36lrw4tIswaQFBz3Waly3Akxdl7UBHOXFnY1b0v9TvUOpInfe6Sn222G6L8zzT1W7jkwvSoVbpyKINj82p30ybq1b74Pfn1V9mb7zzinV28276Xhu8N2Mfvn/O/uf/2yf2/m8v2bdf37c7fRi3PZrDkTFX/VUnc5rl4WKLnT/bL/tk2N5857DGsXhv4XYZZM2pd/Q97QY/5gm1rbQl5VvJKubHpB0u8Pyv4NfB2x9STPRIk+Muju7eHk9vlYHNrTz0P/0HLQx54jG+4hZe0rmqw9uV8iowOOiQ67HAx6cM/BmNQ2VGuwTgUZ58aBGnPG3DUQ/ppKHDaY9U9mo1FwBxFQMcydvr4XRfOiFXFmNUx6SpXg4avKYV3fVbywq/2WbyYz2OeTAF1vbv/91//x8IILRkHMZoDGkJ2QFNacLNeOYDT0pbCuQtza/TBjwfFE9GeSQkDQomO56SDwWrKw4QNCBVirmKEA7lrOr0kBBF1hdGBDo1PBIC7OZSjjCSttNPvwLy4KGZD+Keq7+YfOAA+XIygny5hck7tvAUNOCC3oUOC2erXbvyWMozbcde2KFUTQb6hZqKCicmvYB4EIRFAdmkQqYfdcQEBC9RR9TjeY30gOC76l98FhhkjnLmKXuUjPyEqK+CBg3HVT8S8tO0wOPEksWDEx8m+phc5Tw7yjpND2aeZ0a4OKrxNpVwuJArJ1GcCsWgC5ruU9RxomwkBGjq0m/IKdNLUUHUwcBC5lwaZuLwS3GSKdhx8hC4KtlUFhziVRqp6s/oWG8qjtcuojeuL7SNPC8X0vQK9O8TayPfcxyS9yhb+szTYjOKXJA5eehKFA1dDojyuKArOr4QiJaikVRw/JQZYFJfdGOkp6fX5RL1B17wUTALr9SdEEngJpQy0pesb3KSUxDe6rDC43WI2wFBDNp1yHZBp6hfQavqRy6MUz6Es5QGxX2cikC2CZdxgHC2K2WeQDrjiFcK+uReygAE6/GEpFevK9OjjOooebz5Ap/TTdKTHjwTjtMm0YjEkpe8Bm6DZ+QNpvLRL/ByHCUuQLrjZVhOVDwtadNXGDSsb/23Ruz27QF7590XTewINfCYAzCCl69YLn2IuS3LB62Qe0WziqdjrHi+2sB0x5oRdcP7iPX2rlAaawkLJyfLi3b50n0ZgBN25+59e+nlp23lqhgHLLjww8klt5cQZiGPE7zQkzzRm5wMA5wFnnTWqLqhPiZ94nWPni4DAh9jGx/jnDl+fHxSejdio6JDP4ZBr3KiT5i2zc9pDRQvU9J/bofxjzmJGa7mkU43+G0T+mNMwY/fuqJ5m7mPsBvR0j+u/nV2xaskwcXHsF7eG7fH4DgtX7V6la1YucIfVqU8cxEn6swbGOO9MrRI6+7h1hjRVpg32XRyn/QybrvJe7LbnHbyEk7zThvrVGyOufWWddfXraKGnl4i6AXx5vlC/S5doC/qr36MMgqjxyx98lUbInIYHp6206eua2OxSRuYMW1E1trBpzdq3uawTetvwYQclLj1CJnEQ/bBM35Ul+M/xqSvYfpHR/NtOQ0cd/ov6xzR0KdZH1/0C/0GoLf+YShB4NHBERE1D5IG3cXFOd/MfvPlNfunfzyljc1l++qLS3bq+A07ffKm/Kt+oLgwt6jNwLCdOnnVvv/utp05cdWGh+ats11tk7E/OjxmYyOjtnpNt73x7l75kreJn0X6gRP9Vr+N6MP3T9nefVvsuWPbJTPNL/RZYZSrEegy+hT9F/NBZKvNHgoIuTX7Li7C4TXK1iFF4b/IwNMW/AvGjMnR0eHG5hkc6NIf3ALEx1Ipz5hGpxiz6CLjgqtjcWgataNrtIGyfMQVOvQP7EbbYmMAt1kH6QD1k06cMvjQC+cc+zzh/SpIPA6JGDMzokseTqogv0XzEg+wc5VUlNFBua4ubSoYb1pT/LkSOfgIWsucP9oIQIs0oGwAonKE5wOyTL6Znh0Dj6lsPkAZYKDIcXANWjYkywCEn+SAbNzSMPmEGbIJKEEa0dyflzSCXuJBo4QUCD4rvICsO3C8DQLyZ0Ym/J25bb4BCMX1e/dUBhc0munRKVV6uIZ8FIY8nYFPZ7MTYyJNJQGH8oFBeRmprVyaarNTJ25Yd2e37X1qtbKkSK1MnkE/cNOhzAv24MFDfx9w9GHIRNQLSvDizfViUdbl7ulL2kGYNkjByBvTogTfTLLV5Kc8oTkNinm58LIe9/WLqD1PPy4bykZhyWXWB+2aNWs9D5f3T/qf4pzEB+BH3RB3/IIT/JdJXnEQmESRy6pV2gCwM4YWOUkPPorvrgGESz0l7G1wuXrA281CzMTht3Yhl8jycilZyhF3WqUOl1kQ9DTXsRoeeRgPQH1hi76voCQ3yiVU4aV+1I1OcpqHvtTLgcdcUIcmWoT5hw+FI6/uQt/h3TcAkjl945sUb65aGmilbPBDmHL1NIoEKI38ciLGZFbfGAGkZ/0lyQOkLtVNymQ5aVrIXmHGIKcsoyNjWvg05pQHWuoYJ3IYG+hQpEe5hKQJZDpsUdbD+uOklU26X2lUcrYdgk3lS3q0q6JNPNPYdDkRKR0GNjIHD30hPcpHX0bxKOtOsbws7/OT/KiD/DJnaey4EeLGcMy9GEHJFy5vJ8HYpiD4lJ+ZiRPx6KsFm5met5GhBfvkT9/aiy8ds85u+ptDDfJmZLyMx7ypMcSYwgimLPPC+HjcVsIcxFUCTpwfPHwow3rMjWgOD+JtLJxE8/YW4WsDGifTU/5Q5/jYpOoz0Rm3x8M8GDpldwbu2+3ro3bj2h3btXOjbd66UvQeqR4+qBT1jcgoY3PCawAx2qGB0c7inrLDkKAe5O6n35IPhi4uxyvjgIU3jON4IDSN7jCiOdmO1z+GW+Gn3oRZ1OlAxirP7iwXPhulnlKuu1fzj9Jzfiac9PFJx4VBEGH0jzUI3Zzl+w7Sad5Gw73rpMM364iSVXWEsQ9oE+1DVUiX1R4+8yKJDlBlDg8dnFL/oku+MWWO1F/iUcbrojw5ooVuOgVfxxI35j4c+hW6GsCYRP513UxAv3xS1iRAmJyhoXG7fm1QclynDd8Ku379mv3kpy9qszITPAsH8jFKqGxRfc+4Xd4wnuqQvIBNMMo2Uvwv5gx8kphxtM77H6C2KzAi+4P+4/a0ezLWb968b/39D2TvdKleTnWDt0YZYoqQOjAwaIP3J6yne529+OIL9txzh2zPnh22acMWu9P/0HqXd9uzzz1l69attuHH2liOzWhMjEmPeiUD6ZD0iLta7t4btI2bV9rf/O2rtm5juYWGKxVeJ2O2zS58f9cG7wzbX/zidW36/F5y5QkHlgSMa2ijf8gr9EOlhecbBZpb+sjTvHxApHujAqqsBp1a9ypNP0rwZ3mkB9hYuEfqr2nNhxi/OQeySeaQzjfJKkM6xjNjOMZqOSRxbPgq86DwsFEAxlN+sRy+PV/prDHMc8kDc5eCjbFEORApF/NirCXMq1TkcmK8qY3cChmHCFwR1CZFNFg/5yTX/DgcXx+GZlt7jAl/qFkVpH04Px+bB9pEfxCnXjY/ybc2AP/df0iGWP4oGBIvnUAsJFx8XKZVEGrcnAfdhHpavWzUG/kVHwU8LbhAuABCZZJnYoTXpIUX9TXXWa8rIfkix7MTR8nTWhw6mKQ6NciRBTRK5U69Qb6kKaHiIfglL9Lk6w/1AA/HDp+O5nSEfPA9z9H5Ufv93tRFG3owY9+dumabNm60HXtoL5dRURChqWzUE52O3FAoTopWrlwlXPAyH4j6G1BoBLv4hXd4ETPBv/ggjzTFxkSbk0sMXegFfSfk8cCr5BGlIBlpjf4Sfa8L/j0/dsrwHlcAkueou1GP8KIcLFMy8vHrae7UbmRKLoOMB8JWuM6woAUfuChf47lUUMUJw0/FM5B8IXf61AejFtVoUeo1rpkeECkBjXr8V/S8vuALB20gF7bMA3JSw+BKHnGRn21isUz8qj7AJx5BfXNR92uoHq/6BVpBk/QIg4/MKRS8YyStXLnCL8FCjL9KPwKnDvWxn3wEFDx5qVMs9uCzAYCvihb0S3m5vFWOuv3EpaRDpyoTBgX6QjkMuNhI82q8YoAIgQeuhofH7MqVa745wFAir0FLaE5IAG95+gxh1e75PKSFYbqiduUi+XBPjrLZt1Ve1JEyIhyLTfQj96ziY/xyCwnzC3XHCVhcGWThYCFAdqSzSE1OxALJ2CMtT6TxuacbQ5wrOdzWQRo4c5qDScMYxpHGRpI6mJvRWYz14eHHzg8ye/xo3MZHZ+yrz77zuZt77GfnoTkpo0PGocYKb3GBRxZiDGqEQRhAVJxWo0sYr4y1lSv42FGvcOKUGz3GwIyT7TjhZtyEQdyrds7bGh7oVJmOzh61fVY01trZ0xdt67b19ou/fk30WlSmQwYX95Vzv/gKW6X5FDq9MrJXrMTvUdpqz8PAScdizVUjHrqjThZaeGO+J583h5DOM120C0cePsY4eoyLcMRzfqePeGMX4ylOzcEtcyoGtbsIZ17O/eCgfMgw6wDIj/EbJ5joCwcZUS/46cCOcZtlXU99HlecfDlUnTXogz98ZotzrTI4e9w4oRwfvaIiNitOULjocLQhePXX/jptMp1jYg7Bg1K8KYo4ieAP4ESUqyVsljzb8SACraBv3B+v8fLw4YQd//p79ckqbfp22mdffG7Hjh2xDRtpu/ROBFrFA39OqBiWXMWh/ehayigg5hhcAHKJvAon4zBW5hsvh35Tjo1wqzamU9Kjbrt2fUSG/4gM1mV28cJVO3R4t+uTXzmnhNPHtmixmVnmgmU2eO+B7dy5Xca7dHxli3X1yl5Y1mKXL/f5Vae/+hfv2sEj2+3OHcbtsG3cusJ++at37LW3Dyl9m+yMTXbm1AXt5+bt57981dauR5eY3+QW4nY4rrwO3Z8U3jU7cHCP7d23Tm3iQdhsG8C8FAdAbqCyyUwxCCr9i/7DNcsPXSu+dANIOYbfnOaQQdGI+WxM9Wu+Eg+0wPtSPDF/xnhrk5ynCm9hnGMb8DAwvIMHeeZUwsxH9HuWBXL99DkZ/jUAZjQXYqjnx8PY7HMFjINH6GKL0M6gz1VI2dyix6ac24/ghfk1NxAcbAjB5wzqoyzyW605iTmQcD7MnJC6SX20gXUImVA+86ifNabtf/wf/q//IQUZmQg2O8g9QXZM5IGfZRwoo7IeLOnZmU14gqqTm8PNPJQy+IVu4iIUHAt/dsRSoHzi4+OW8uVp5U8loi514MSjEd8AtHXKmPOJSU6DjVLuauWBBt3iAKfYqK/kKYBjwWQxQeESx30PwlPgqn/8svTtGw9s/cbVtuepdRIFG7SoBTkBVT3RySzSXJ6tyzF4jfqBSEdG/Ibv4H6UCRzqoO0xoDFcMP75YEYCNMFMg2UpkO84ogdP1JUugfxU+uQ9eQVgJduCn2EfeIJMw2W5BaFk3Sg+kxELdh0XwMsymZbx9JVT/ACSsy4cxtBy0fZTOkETHXD5K/V4OeX5AATHMRMoV9UFDv2J0RATVG1sCCIYFCpe0Z0M1xZsh0o++NBHLmlEV7TBUdsK7YSUd0LKoMQULiU9jSsjo03jFPLxMFs48HBZL369fQnoltPGlXIYneAil4SgFxMsjvHsJz24TJPLiRs/JlVibBZCJugip9ErVnHVjdsXaLupL6btdt8DGayLtm7tSqcHPqdK6UjLW0WS/twMEz+3i0z5yQ4yx7DAWEqjmzQMczaq6BNjGYOGPOQYt4PEaTcGNvMIcW4FwWAfGY13kUOHujGs/X5slct5YVrGOIsi9SA72kn9tIH+x6VBigGKAY3u0YedXXGKDG0evsxTasYU8xnjFsOYMIYzhxArJT9wMFpXrVxrt2488lcw/uTnr9n6Tb0ypns8D8M6P76Iv0abK+hAm/71y9vUrznZje2O6h3pGEWcxuETZyH1xdQ3BXxNMxZf2sUGgDZxosntQNyqcu7cBXv44IH96l+8bR1ds8Ln8ngY5H4S7nJhHKGfbZJX3J+PoRwn6HEajixZrDm1x5DwU1M5f8WjryMqLz2Kq2ahqwmxpuY4BTeMkjrQh/QvByRhtMRYiXELLnF4jU1pxNPPsV2lVy7GFfyjq/R34Bbw8cp6U+ECjAnWBIxWT1d4emLevvz8Wxsb5rWZXf5F2y1bNglXeVOMV05Pc12FCsTSaYA58dpYLXlOH8ef+wJ88BSEC67MMV44oQ9eow79Bq0WjLoW9fui/emPX8t46rUXXjhmly5d8c3Jiy8fEs98BZf2VPV4UepTgDGE7NHNnC9DVs5RCXtI4SqOHzoU82Aa78hOs4USNOdIoOPjLfbl19ds4O6wrVq9xu9h5xmMl1961jZs7go+VIL5nReEjIzM2EDfsA3cHpVRP6QxttLWr1sjY9HZ1Vg1+/ij4/bo8aj95S/ftjXrze4M3LOTJ763vfu32Hs/fcF6V4ieTdnk+Iz97h8/t0cPR+ynv3jNdu7WRrM9H+Bt8edB7t27qzHVZUP3Zm348Zi99e5ha1uGzKKNqbM5B6NPjD8c4DgEUB61AxzSvB+pRxB0wIo4kHmBHzjID2jgQ8OVMmwJ5u9R6R9XIWL9UVn+hEuczTS3ejNHcGgAr341kolegGEOnRhTsemDRs6T9TkTPD+lV9gPMMocqsKu62zYY/5nTYjbgzD6mZeSBg6Abhr/rBGaQLyppKPpzDfYGbyRKNJivWF+AGgf6cgKGtAljiPOXE6evypUcb8CQKEQcl1Jg5j+i4/AAyfjlPFyZcAB9byMA8QJZ0OXQpbLcPqQSVo0goYyAOpGS+IHEA78rLM5P9JVsly2qujz5TauAHQt77UWLvHoDwyUwE/CHauiC+ATJy/pKDHSwPNBXgGX/5nEc1AATkPk3Ihmh68IXXvym6saaHN2+Ogu7ca5ZIuosy3OWQRVQ3YwD2+xQIfS16HiInn+58CfLxAKNdBjDIzhR4/95BLeK5lCJ8Le3kZ61JPg8qB5NEwgcg7JC0YJPgYDQN9WPIZfxZtpE67HfR4oYcowuKHPxP1kuVR0wcflaZS440cZaVg6mgNx5M7CwMLJwEw+Mg98wkGEcOhxnWfikY8s9FtLx6BDFkxA9fTgpaLD5KUchR1FUE0EUX+kEQ78GEvQh/c6BD8qR1hjAvlVNKr6Sc88JjbHVZ4/qKTSGCx8it5BOBjYkMnJFn2t0yJc98PFw5Gcrs5Mz/oEi9GK8YtPf9IOwvQxjgmUk+cJGb/EG8Z1MaZH/U0lMpgVhu6joTCmR2VAkHd/8IFP6DwEOsIp+MiUDd59aA8ePvIPBXElaW5uUmPzsV9KfzgUD1FymwhtxkB3493r5daHuGLBmyNoEwtBjn/aynxGX/rcKFnQP4RpW5wit7vhGwZvh4+RMKxXuUGbcRyyBHfz5i2u75y2hzEtY31lhQcOc2icYsdVPYxqDOVYFLv9fu48wWZRgyfax0Oc8EEc3sKPy9zwjItTaObnGMcjw1P28Yff2mtvPG+7uJqpfG5n5EAjdNi8n9AbTolz4U1HPhpJur9e0dccZqbQf3ACqjhrGWEUmTnh/v1Hame3b464evBI/XfmzFn70Xtv2KYtXGGL+ZW/aqyg97SBhyhH7JOPv5TMVtnatXFQAYBH/yGbFZJtGP/QEBX3oRFrjscjqwG0JQFaQOBFOrTRG04X6buQR6ElKF6jbJ1G5PFDWwjHHEFejHB+WTt4IHrWurrL1V2XL/hJK3zHV9DXoRZOHjWXaL2amlyw705fso72Xnvn3Tfc+Oe0evPWjfI11tmMToxbTy/PGwRtnK95ThP5/BCyrVl7YcrTALiHBnMJc0DKh9tHaQMPxvrbcdTGyYlOe//9b9zwevPNVzTGp+3rr07Ym2+9qg0s+pInqTEnBTiT8uPQAWDcVLLPfqjhE/bdHnIkhR/oFFJg4NN2yWhuvs2+Pz9oV29y//9y27dvl3847NKFy/6e/p07N0h+szZ4b1RkOmTUzmszfd/6bg9pzVlu/fJv3uizp57a7eO8Rf3CPPXNV9/b+Mic/cVfvG3rNmiNld7/9tdfaJz3yKbYbX4RUvPP8BBX5i7a4yHZVnMtdujoU9q8d4i9Frt7Z9CuXL3mc9aOHbusdbHDToju04f32sat2gT7+KV5tDtcyC4OxugL5pWUE3khgyKIAj/U2YhX/ZB1JFBv4gLCc9phEI+M8PapcZ/niftbmDSGVKLMXfI1pzFXBU/lXvyyHgHg+FxWdJB45uW6hU4wNl2PhYMeUgagHDiUddr6Y57k6ix5QK51yCrWu8oxIuCdqxJdXR3Wo3m6Q/Nxp18Jov5Y/5NH6sanLHw5L9J1eIiDlHjwmPWSdZT5s+XO9bPKD2MlBBoSRVD8osRRkScLEAJtld9Iq8DTC72ETANSKHUgnnXXywWQJh5UF3icaLGo5gOdWQ6o6Ebn4JbWRyfwz0G680WiW4xyEtxj7ZBXrF/rzwBQp9NXgHfO+lRVo7W0Xq9TPpMjYS/rt9FUHd3X1+dvPUAJsxx4dDcTJWHewzsn4+OP/3ReO/xH9q//7euadLSz5CMejTq9ZFGkUHqMDE4GeaMC6V6/nPNVaHupkpaQvGY4IBY96kCec1Km27dv25YtW5z3pB3Fooz3nb97uKKVLtLkEEbpUwA+KYfRhNLm5gV80vFpYsVXQEWzAi9DffJBTxrQ5RYFPtIS8oo8aPDGhaSP83x85dNf3pdewpNjzhb/hAlh9PI6O2jnwA+6YeRmPwDkwws+BpCfGosglwujPQzkeHgny6DvAIOXtHZOpJXPgs2pAoy0aJCDzjilPH3FmgN9FkGnx2SiOAYb9UOX9rEw84Af9WPAghundJxaxFelJ8cnVSYMMfAo521QHHwMRCqcm1V7FOcVetMao5yy8q5pJk50k9tJWDyZBNGT2EiGXMhD9LSROskLOUb/+S1zizIutTGnXoxFl4fTiDZySkwZeAWWiQ8mO+SR/LIu86Es7p32jbb0EIOX7qTN9CfzC2822bhxqwxfTota7P3ff6yFcZ/t3rNNdaIBKELMi1k/gL5QjzIlC+mUktMgpH/4Q182bdosuYURHWXpf9FyTly5Cp0A2oVLCHqENFacm1gQOKmj3Pr1G4ST9VJW+cLBkCMNByRNTs8ihXoZf6pb8skqGbb0A3PAnj17XJ6UTTrhg4yLNrmURHd+rt3+8dcfyehe4aeObcs4rZIOaJ5z3uBeY4XDEfp1x47thcdKbtD1S92Kp1yy7koutLPIhpinqw4VX5DuXJeRxC1da1av8rHwj7953/YfOGCvv/GMEMrpr5ekLD/UH6fvDx8+UNsHXZ937dpS6nYk0UZHp/zwZdOGja6/8OjyKVdsCbcKj3ILyFZtTvATZ6EhK/Kj3eDADXmLvtkcGnqoundK9oyBaDuQalLJQSWp22mFq6+h0EUu+N5PSsMAQfa8gQf8SsbhKBb9QDz0AochwW0q167c9TF+6PBTwliwX/9vv7Gf/vxntmqdNhSaLzhlf/jwvm3dtsl1J+5XBuAHJ47kJb8AfNXD2T5//7vzXwF9dOvWLclnl28skR96DM/xsPcyGf9f2uNHY/Yv/9Uv/LaMD//0ufpzvR0+rDLtk6Kodmtegn6pisokS2hgVI54Uv2ZqZATvIUcqTf49J4DQ42K8URyHNREHgeOU1OtMv7v2cjojG3bvsXlgh4NPdQ6rjVl//7dmvMXtFH5xu4NcqspLxDptt27ttn6DbwaXHPT7z62dWvX2Lvvva52cetci5377rZdvXLd3n7nZVu7kdPmWbvbP26/+YcTdvTZQ7Z+0wpt8Bft4YPHNvxoSjbJdlucW7A/vv+1dWgeXbl6wWamxm3X7q328qvPGBf9MY4vnuuzy9/32y//7i1b1j1dtIg6WftCJrSPdvK2qTxwyPki+xAdYV4EkGXOn1V/x8FSyDT0sV4+01N/9UO1buRPjo/ZwEC/DQ7etQHNV6TN8nFXrQNuQMsYZvzQrwDGOf07p3xUizUlDl6CZ+qgftoAe6x/6BvpWT9vpPP1Q/Ec/+AxZ7I+Bo12Ge9x5dKN8JIPXcYOeFkfeTwIDJ84ypCfba47+oXnVsmnLdDONL/KUMpQlrpoJ2HwGhuAXNQT6ByU1KXqEAIHV/+RUuIJ5OOAwKsGcELiL8VNqOdjzOWbbkjHuODSDhMVl5y9QyRoUfK/2NVQ2Iuk1wCfwJSYi10Y6kojWdWyG340cNd6N66zdnUoyH6fr/Aw1ODMBe58Bf/Op9KAbA+yBFACNgBeVmXAYwHdvn27806aT1LCpa0wAYk5f/9/lxbNT/1S0X/xb16xNu6zE6OxMNBfYexlh/KAB3LBsMMYTV7wo+6YeJwnpWU6jtMFlB6Ie9TgHUM05I4C0qbbt2/55iXL5qCALi7phUA1Kc9oUGlg0TeBzwBCXtGvCjb4ZwNAHVwdARc8IBadijb44FGGOAMj+8TzFKaeqTIQMDgZZMiF004GGm3lJJiTUQY5J0Eq7os4H8/gYT3qyAHJPeGcFgQOAzcGHhMxPvQ5RfWBJxwmj+npMFDJg0f4TXxowgPyQwjgcY8m/NO/cWtB6DZ8c2WBdoRAQgepi4d9uB2LcchbRJAVPMM7ZbmVgb5zI0yLYIcmFAwf7utM+XHP9gaMRfDULkkZltyoQR956wiLmHrQ0+E1fFw1gedtC9BE16iThzTXrF7rm5cGKF8YCoQcomz0NZ7zrkDoqae6Y6Hz+hQNvmMxpk+Jg+/y9BbE4hJt10Li+hZ1KNN/3PO04F0oDoxDNi/3B+/blm1bHf/bb67Ynf4H9uOfv2zLV2glZJyS4boJUBiXPAOh8ySrNV4/8xPjgQ0Ahhan9+QGBA3GuPvCxzkNwo4CDr4ceR4Ow8JbpMCgjAd0Z/269a4DFIQGuuGnuDjolz9iIuX9RR0hw+AXi9ENRyqQLNG5mzduyCjYXXQ1eMw5CRf1sBCKL5VlPH7+6Xm7fq3P/s2//Zn0mPrgmf6HA+YPjSct+Ogib+7Yvn2H00/IOUABjztvtAGPUCQLgh8Ann1OpVXy+AbB1asDtmrNWh8jH3/4mdaQdfbWOy9qoZwRjupw9MD36hbaZDBO2olvTtr2nettp4yu5ZozQoZqs/jX7OB1cTp/9849f5UlxmXIRLJwqQo4GBG294Wn1fhnLBQFTHl6efRS8gNjdGTYP5q2Q2tHzh3Z1hxL1JhEMyfohR6FPDxVFMGOdBxvbOHKCFd3GnNToNL1wgE3jDISoUkf85aSgb7HfpVsx86Ntmp1j127elt60m/vvPe2tXJbjWrjityQNlGbN8fhVEN/lBf9qzokA99Au+w8RVWRhj6FLilbYg/eQ06BOaf57MqVq7Zr527v37Z2Rp3kJxrzc5326aen7Oq1W/azn/7INm5eLV244R/ZfOvtF2QQcg/7gr9Gkasa9C3N9LbqH1EwH/JmHMYwz//AJ3kw4H3l+DHG/LkIhResXfbKrGQ7bX3aPHKKfvjwblu9lgMTdGvWvj5+QfNxjz399NO2oqfTPv7sI20Ahuy119+03Xt22UB/n928eksyHvIrlM88s9ueffaAeOjSfD1nJ746b6dOnLNf/cuf2aYtvBhl3vpuPLCzp2/a8y8dtK07ezUPxBtqRh4v2P/295/J8O/SujKmubPbnj6y044+s8fLtWiTfOnCHbtw8bo9tX+r3DbJRnrKzkxtmpxYsH/8+y9kA2y0N398UE0QXeRjzNmMV/oFiPWRh6aRYdpqiAvBkobI1HuOnXocupUgfS26j4uyzbjpUr/VSS6TCbXt1s2bsofG7cK5c0GHA1CVcwNc45N1gXUeg5k11g1t0eHwigMwxkBeqXVcX//j+QLo0ddcJeawyW/LEU2M7eA5+GM9Re4ANgnrIOsb+k+9APhsSPwKAW0QkB90oF3peG4CyCMJu0SFXPedP9IURh7EcdyuyGYgxzM0sh6gaQMAUgo4fSAn4BB0NM7DHg9iTyqXUMchnHGANOrN9HSOq3yZdYEogEdOKngHMZe2fZGQJnFyyWRMJ/KRBAxh8hAqX0LjZJAdGkYSk4kbuXLz2hXy9gMGPp+KbpWRNHrvgXWsW+Vty3u0UIKp2VAG6CLk5DkNFgw0lIM4Pmlx+YUHvnJg8AASb6NZ5Z0e7RQddSefV/evsrZI8Wba7fatRTt96pxt2rzWnntei7lN+BUAlBT6dC7v501+OMmmbsLwgpKQh4/RGyfIYSiRThry4cQh2wD4hko8obDsWMmjLvI5odu4cUPwWdoPLR46xHhOWfFxFRSPr3pSzhVWPnWigKpFPvf9hlzIH9YCx3LABiB5h368EzkGRV3mSbPOB2EA/heURz556AN6g9GV+Djy0TD0JtKk5xq0nAgjY3ChG3jBZ4v6B/rIGQMcXoaGHtlaLZwslAD0oCuSHg4+WIpIVromSOhGlPawWAQPsUlCJyIPYxGZxIPXAVmWiTYh+xBW4ZPJo7Bd6ldAughf7pTHuBlSn25Sn3obKe+5yBH5BK/QgyOuWrAQBARxbxfkXPaqR1XHBmDe7mqcbtzAh3WCd0pQAwsK5YJPpSmDtiZU/Vj6pZTEZbncAHAlMMrG+He0IpfsaxaGADIj7Om0l8oxFITDmAemp+b87TDbd2y0qcl5vzf2tdeO2fbdPBNQZF5oBo+kJS3SU7cUEp4486qZsNEb5gBOEZkDopyjElJ4SXnxSdCjyCuqVYJ0HM/7KjYXzGmMUcqs0waA9jt/TgpsCkMDP/mNOoCMV3lyXjj6gVuYbmgDsHvXbmvXJheo9Dv6NGlF37bYrevD9unHp2QMvmC79vBWJdpDvziaAPpRllN2NsxcZeTWI6cFTcdjsYvxHkBq1Ae9oKPfGu06LzMzi3bt+n3rXb7Ovjtz1hf/d9992ZbJ+IMksnddh14pz/NXx7++YJtlWL30yhHr6q7WRwfxQx1xBWBC+n7Xtm3drg2F8Iy5T7Scr2hfFCUcvFFv8ugcNEiX9tAu5WN4Y5z3D9yx/U/tbcig4gVZS4tLP9R5JAw+Msi6woCOOpx/zbHMjxhCGzRewfc6Cr1W2uFhrZmuz8ErV1VuXR+Swd9nh4/st3XrV4vPKfun372v8fKybd2h+bYt9C6uADyQ8chVWLiI8QqnYTSnHATUWXhLPDYgHKQ56w5VX4A3OzPvVwB27NzuBx0m45t0DNMz3121U6cv2vPHnrHDhw7Yrb4bdv77C/bqK69pbmVdRAeoi7YByIp5hrbHGgaMjo34wRFXgfzZDrCLjJgXYhPdjsJpQ2jakPTZwMBD6V6r5titdu3aVXv+xb321IGtdrdvwv74/kmfGw8dOeD3ZH9/9pxa1WZHnnnG1m9YZ3fuDHifDIrG4J1H9ua7z6j8LlvWFvo0cPuR/eYfPrQf/egN23dws9a8WRsZGrfvTtyyA0/vtm172W2jd+JPPGLAn/72ul279MBWrl5uL76yW7q9QjiygXLu9AMFDkRi3Y0rorxetcf5+PiDc/aTn71u67d2aH9KP1EmNk3VOEyd5S02026rpT7BR/QLaPjoEhGyQ5YuTwFtDId8qYtVKCHsCvK9nGTP/CeG3Ra5d/eePRp6aGfPnFY6V75lHwivA5tM+o4tAqRBj80UbISs6BfowjfPC4QtF1eCfG4TGsZ5Gt5sAMCFHvYGB3NhbEeboM8aPaf5HwckffzkI+ynWC+jbIwfykKPfBxXM6BLeegR9rlLtNIB5IHj+aIPjcyDTsvdG+ckt1hUExGEDAPpAxkGR/w1xYGl8fQTltIi32kpXM9zIJ1OL8nwyALHIhGntyxCoi88Bh+NpaPx0yCCpp/iyyeNRrvQ1JHtUnq/X5m2Y9zMzdujPhlcO7daGyer+oOW76TKBgCALrxAD1rexpJGPI1X+G5r4/Q37v0Fj80LhmgaluAwITPgKE97W9rW2e9+c84e3X9s7/30JRmXUqh21cUCJRzKRr1BA74YaNzzRj35IC15uDRmmQiSx8x3PpUGhJIH3z6ZFfpJo3q+IOQtzotMoMskEH3KCTO9XshGmuoDon4MUZwQRJuJnVt02IysWRXvGE/eHEeQaZSv8iI9oUpnAxD14hiQXGHAsKjju8HovCNXyZeo8iUZycRRHJJ3wE8tJZegrQGtcgNamDdt3Gyd/n7oxKsIBF8lDn050vxEDqdwfGEVmZd+ESp9yWXUNTJy0XfSk3/qj3DQzbYG5PitZEfWwnyUTRrI5eGjIS3KWzye5Uu2l4G+8yWppLGnHLUhZEId4Hn9wgk+VEbj69bN26K9rUyuhahAIzF8ryDqDIg2hAxS5spXOCdSTxH9MHRNhm5cjidMFVFN9I33ZC0vgDxokFjvV3KCwOT4nPX3sQHYLGPxssbWnL399vPK18QtlNzgeAmRkFQIljr4Qf6Egy7xkEvMJ/DOGI3NsPSrMBfy9aDjxmaABCcCFVUe/FNBtelCd2JueKT+pO/zdbrkQzN0AVdoKS/S63UEbdLJR+aRF/yz6Fy+fNn27N2rBS8/khPzc+patDN83hV+/MsLduDgbjtwiLHnGJ6XvHmK4mmEYmBxBbMx15IvvqHvnIgIdHIecBz3w8jNNCDmsJjrNX35x76uXL5jK5Z327s/esG6l3N/LZiFF/iQ079du3LbTp+8JsP2gB08vENzI+nMXUmfOGH6lLeMTctAH7CtWzaLPpfuWWeCZ+g5/857pQuwmunwEKzzk+OX8wjJVQGMMOaCfft2N+gAQYeRFxDxKI888Ou47os+Ltod6yIPh8fto1uiTCmXbaYPWPD9yqCTabXhRwv2T7/9VP37lB05uk/r8px99KfPZYRvkRG7T+VkfLTRj9ogTc1YX/9N26m1Nb5sqvlELMCaj9XCYwD97RkKq62RqOppWx5iZIvBw5Cb1gbvlu3d+5T6ijTW1Dbru/3QPvvsG9u1e6e98toL9uDBoH178pS99PILtnrNCq05oqnFQlsI0S7zmoxmNhQDfQO2afMmzV/xSl02YQ+GHvv6jZ7ywC0Plg/eeyjjetpfTc7tLlcuX/Vbonbu2uWHCKvXrLdb1+7Z+x/8yX71r/7SxkaH7YPfHpfuLbfeFZ02PTfu68j+p56mahsZfSw6PTJCO+zypWs2PjxmP/rx63b42fXiUTJV2x49HLZf/6dPbMO6dfaXf/2m+ise9D9/ut+2bF1nu/autQWeaUBmLsGYp00bUz4WNnh/QJuM5doIc2+P+lrrMbjMcRye+UGP8DGmv/76pF+5uXHthh0+eMyvhrW0x1UFn6PKBsD7wl2MldxUcmgY/Uv/hf6zwBJu7neVLvk49Be+E4eqAuiv0EnqAXIDwG09fAfg4f0H/nD/tSsX/Q4Hn6/BFR78Mg9TB7rP4WgaxrP+qkzumcduiyv/fL8DPMYBftxCFOOVubttWdgDABsLrhx0d8W3Mbh6j+0EMnXW28vBHzJJey5pwAtpXFmItYZ2hg2FgyaHtyGfAPIpnWngAVkffOOwZQHoE/a3AHnhUjlQZxIgHg2ODmvky2uKF6jTAur52dDEIW8pfgO8XJRNIdBwGMcg4jPPfruEZnHSOjo4bY8H5/ytEfLddS7zV8jxIAUdu0yGGj6vUaIzu0hT+WXibXZiylZxC5DTi3zyuIJAPOqJ3V0qDmngJ26Fg6LAU/BBW5k4uMwKLvl8QIqyDET4Ijw9s2jnzt50g/j1N/ZKkeatW+Wd587qYUCvV7SRKQsxHQxwWwQLaDrw6HBkE2ViEwQ/rmgKkxZKhzJWfioStDEYecjIL3mpXsrQRdBJWk5bvNTLRziUl3DgF9/njRZffLolDx4+rOOm0ekLL3V4XoR9riZPAfCBoK18xd0XoDPBe/WBtHAxITExSCt9MBOHPjQdJ4g6HaAyqkjTBKIBymnD+g0bNTCRKwsUecFn4OETjzZn+dD7MrYUUmKEHSfGESfdqWv1dIAoKV46sgpONZ6qMqBUbc+xxNcveZg08AI328jkWq+LKSYwBFqgm/jwhdlj4VT2gSZhNoxZJ9Aw5hSnrc6X14cfeAW1yIIy5JHCT8wdcQUgTlaggUq4vEHzeLazJCgneCBMvwc1wNvhCyXzjJw2Srw5Y26+w/r67tn+g1u0IGviRCfEf8yxPXbxUr/4WLDhx9p8j09ZV7fGuL+pq2pPtDXlHvMYvPd2x9uRsr9LEQG8USYXt5AVPOq3YlpAf5Ae/RB+HgJgtJDsY0VA3aHvGcbV8zwoiIUmw7HhzTAP81Yf1EvaKi0HDxGnvVMTfGH1tIzBbfb04W1KjPyl9RBnkYM2iye8M06dp0I3ilB/teCFPIt+QLpAtknY7rueqhgPdB8/fkm+2Y9/8oKtWJXtjDqgjXHLov/tiUt2/lyfNgkv2e49m/y1iI25ouAD1Du/OCsdGbKBgUnRP2c3rstIOrzfZcNG10sUngDC2ecVPSD8SIOvwltpHMYC3zJY4994ifJVmQxF+cgLQK71eIRpb7Qi48gdA5fXqjbzR/8Ik/5zQxFdbLGZqRb73W++tE1bNtgLLz0v2bXYH37/R38I+qVXD6ssa5HmQ8phUM9OSe+57ZLDKc3j6rtm/Qmgytx4+sfacrx5XxEgT2GYd26CH4z9R4/GbaWMcHAX5uM9+h9/dMrWbdhkr795TAbhQxnUV+yFF160lStWOQ+Tk3PamPTb4N1H6sMH1tO90ibGzB9Y56HxvXt3ak1jMyHDcmzRrl+9a+e/77O7d8Y05lvs1MlL9nBQNG6N2e2bj7XJPO8Pmr/x5ku2Z88W6+7h9qpx+81//kBzIQ/mr7VPPvlSBvVG27d/qx1+5qDt2bfX463Ss+mZcW3CNvjrak98c0LtmLG/+Zt37eAhzdEcQKDLswv24Qff2pTWtF/97bvW3sHYmbUL56/Y1m0bZfyvl1EqRIx4CSplGv3JoRUvJxiXkdrrG2BEy7zmVwu0EfADCfRd2Ky3bGzGJ0ZstzZRm7W5wPh3FP3Vx6SnKAOdS3uBNYZNUc7xdDnl/N/5gTfvTPFR2YaZFuWERxRVUhnS/PCsnq/MPEjhqgUb2jHNVf19fT6/cHLP7a9zMsK52sH8BY9pzON88y963HbNs0LxFrWJeO5MaRwk89wWV0PiTWGx5kHHT+Q1TkhrawubjMPlsJFCJnk7MGmMKZpAXpQJfijnNpT8LEeYfmCDA05evQBoD5t18Fhb6jLNstlH2Jbks4HwW4uU572SyLiE3EkkE+zSg1CF8yRIBhLqtNOBk3hPCmcc3KUAXzQqBBQGlYf15x/JwuhUJwYdGhodVZWpfP1EeukABMLr7khD4MlLlsVl59QdZbmkTJ7nU068uvPyQSfbThnAWwduSfOHl5Q00PfQhh+Naefcox3opDYm7Nioh/pRGFzUSzkVd6j3WfIGgOftK3UBGXZXcDMPIJxGVKajeEkn6Udec5yU7Lum9B84SupHA5bP5CM7gLz0cVlenhJF1xfjmNiQRRgXVbnUM4A0Bk3KPtMIMil6uoYBb41wvVG+l4U+l4VdTYIPhRo0AE8XyqwmOS6/A1Fv8JblIpyOn8SLNPCjTUQ8waExcItcHM9pB02mn5hQ5UOipLucHMKITJ6AqF90VR8P+c7PzWqiikuSgMvaKSMbyW623R49nNcC91gL3bhwyadGZMwiH3OCky11o5sAQ8wfVPb6Ij/4CZ5yPsGnXI4TL+te8BybBsKlLtJVxvmmrPd/9nnQgo7Lp8gg9CXohZyoQGWg6XlkYLDFA+8zcwt269YdLcTLbctWTrCUzf3exj3NLZLHiP3p/Qv24Z8u28mTd+3s2X7ru31fJEOHoIkBSB3Jd7aX996TH+Mr+Mp2B37wmeB1y4XMgtcyfbkDHx/50X+cusVikHUTBg/8SsZLYWke4cpIi/r9vlMBeS5uX0LACR+dmZOB8s2Jb235qi4ZLrv9QABYyn/wHXXi4DnnMOSTcsv2gQNAI+qM+vCThqfFoFW4GAqaV7/86qxNTM7KEHxWfGme9XZRp2rRYjyr/ubg5YsvTtvQ0Jj9UkbXhi3c8kU/uhYVTpwb1auA/Lv9k3bl8mMb1X50frbTdu3Y4/oXvAdetjv4Dsh5ERd4dRx8lVfbMEQSj/a5sSF+4RmXBhBzGPlBL+oESKvTbqwR+gMC7Yf1AxEOoJiXJ21xmX395feO9fIrL/rH2D75+Av/bsZb774sHjSOfEKS+a4NEjzzppuB23P2x9+ftYH++0oPe8L7zE+bNVrleO6C13XOL0jmC+02OtZuV66NaLPxhQz8KY159ZlU0JsBA8hEdMa1ebk3OGlff33bzpx+qD4Zt9/+9lsZu9125Ogxu3q5X4b7dXv2WYz/1TY+MiUj+mv78tOzNj7WKqNuo81O9dpvfn3SfvvrU7Yw12PvvPue7AHuuZbRNbEovkft/t0Zm5ns9E1C/+179tyzz9vBg4eM12IODT3wq11vvH3MelfK8GrhWyXL7I8fHLfO3pV24NAh++Lzr23vvgP2i7/+uT137JAkP2V3B67a8p4FO3xoqz1zdJdo3bczJ0/aujW99l/9V7+wHbu5gjob85zkeeHcZXt4/7797OeviW7c9syteRs2rrGtO9kAST7MQz6vIKcYC97rrHFy0bcSZOZlP0iomgH9lyQONFatXm77D+yxDdqYGJthYYmA/mNddb1II1t9nbfBcNBBOOc95rs8rIuxGpDhur7VddlBcb/l3B1x1esKEJD67EyrHKQw7gFeQYvxzV0SYPnhKYfEvT3W3tlhrTLmW7QTasG2QRaqgNcr81ILHsQFxLHzRFna4jaFlBCfDQfluOW5s6PLrxrgeAh3WrYBb4PLg2vaOMdmQfxBy98eqPWdcUl7ScMnThmXp/zgPz5wRhq+y0s8gY9dVtkJzqHmXclK/ehjzfuTOzbUEjUxxp9wIELD8LNjXL6k8UclEJRHOP9ActyaS0g66dOYik74dVhaPgFMr7NWNoSXaXIq5gLAeCDi2gFAk1/hstvinhBMAuXzUQtiLPZBGYUhXfR5JkCbBi8sSL7ST17q6dTvTuGCVeH5b+CRxsAAQjahWMrwNLDZtJw/c9W62zvt+ef2WTsnihinRZb+h9/kgh6KEafMDJxY3ICK50hP16DJhKB4hYer6Gca9/7jV4Za+Gl4OH5W8QQI+jEpBR14jTwAPanXmfxImvGXcflRb9RJ/VweFoVGeShAJnGZDDIvaLhX8uUafHtJAg5OQ3SDNinBPz5lmfgYVHyGHeeTasF3A5BTFS4zuwt6UZ/Gm9vZYkRuqaFV1YNRBN2YRJlMqceNO3gWrqdlnWVRlWjcp0y4qDdwIi3HUtCF78CzFm5H400CLfanD07a/+t/+p396fen7OzJe3bhu3sydph8YgFP+k1h1YGBxcaaq1rRZuUjCw8LS/hxPyVtUTFKluoB+Io68hQVR/9l+cCLssgK/Q0DMnlRDcFLo93ZN4q73BUsQBk3JsUjt8IND09KPjO2bdsaoRXZQMYXyXa7cOG6TU3zXMuCbdq01bq6V9rjx/GhIHhqdKf80JPgDT5Hx2Q9CHwceScW0uINA4txi8s2eh+RLudJtLWkkxVtp0zEcfAB5Nz759yToDmvJiTVQ586H6WexIWHSG/VZuiy5rlZe+75w9bRFXTId5mLnrCEh3Go0eKXwaMOFkgWusALiJygX3dOx9ECw9spP0qGXJHnnLruzJlrNjY2Z0/t3y2DjnLIkpcztMlAbNMCbTK6puyb4+ds+crV9t7P37Tu5Z2cSwiHS/fcP71o164NSC8mfBNMHbyO8cL5+7Zi+WZbs3qDzzFHjx5UHm0SSBbolH8wy/nMtgcP4QoquqewN12JqReEo98xOhgrSvdy9X5VjYWOE3EnWg1ZNQNlnB15HoYveRgVWbaiXWSvP3+VosYrcrh8+bYde/55GcH37T//+n2/qv36G8f85NmfMfBqQ59n59rsxvURGdDT9mhIBuWqfIuO6kXPo+nOA/XNq0+GHs7al9pkfPXlRbt5/bE9fjQno4oH/lnXciy1+y0+J45fsV///Rd2+fxDW9baa9u277QHD4dlxHfZzh177dyZ7+zB/cf28suvSr4t9uXnX9mv/+EfpcvtduyF52V477dNMp75ejKbQO0X7diL+61bxjUbmImJGX/W4dzJa9rEPPQT+h//7Jj9/Jcv2cYtK+zDDz/2W+9efvWwvfTq05o/xJtsjdnZVjvxzQWbnJq1F188Ip65N3yZ7dy2245/fUqbmn+yBw/uSGd2244dq627c8FGhh/Y2e++ksG9wf7uX75jK1ZyDzdzIPoQ/XHn3m179c2jtnnbWsUX7M6dfluxotNvveLwRViejoty6IG8Apqh/MAyujroOm18v3JDfTFX0id0kn8Mlc6SovFiCG7pwpbh46CPh4fLdwLuuSPMYWH1eumgn7rY0CnikIUutSs9HZD4juYu20Hf1/MLAkC7mTxLfdxqSQ76wvzCbVWE2YjwPRFV5n3CuAuDntsF48o4YQ4YC2Uv7/IVHjRic8N3Q7gDhINhbsfOVzdrftH6ymk7uHMK4zMeAD8o1hztZUsYIx4AF1sufTYRuQEAj+cTKEfdOc9DI9Kqfo8NFyf+9btAmuuK0oIkhNBgMX2R83SluMNA9RTl16HecQn1jnR6BaeeXo//7wF4CCXDTPAs7kEj+aPhNE7tYbH2k4VWf4f41KQmb3UCXcog8DNCFYMSv5wo+vwqHBHi3+mnAZG+S6UYE3XjIoSfbQmaKUUABUGhEgeOPRg//rcw12p9N/vkj9u6NdoNtomGeIJvxygGpbdZxmfUG3XErhAe0iVPEWYCd55ol2imQ/ujncRFS2EvAz+qg0mf3bPzSL2lvjB2o1xADjzamrSQZfAcjnQ5LwOdOMXnLUZef0PG+JEfaREOKPwVueHiUnPQ9qsj8oPXkJFfKRDdilaWC16gFzxRd8gscSjDn7fFgfSQKWEGfPCTjvygm4Cugxs6W2XUw55faBCmz5kAUuZJtwlPxRvyLPmJS1JSJz9knykB1N/MA+XjQfmBO/ft3LnLWlA32X/5X//K9j+9x37zu/e1mPJ1YuoOPtKQj1MF0tCZmCD9/kfxW3dRZ4wHfHTM2+byrfqo3g6foSmrNgBO18c8kHRpj0JFNj7ZkkBuoeX1QNv/KiAZcZLKG5ke3L9vK1d224aNK1U/+svCCi0ZfhNz9v25ayLdYq++fszWrF2the+hv+YS3FKFwvFHCEg5c8qDfOfkMNww3OlnbjOIxSsh+I2xr/I+qGJGae4z5pTSBjneSEVabviTRh2iPJSKUzRkE9BMP+KZz1rRkGNJc/61Ybx48ZbdvDVgr7z6ogzjHrgotHAxB3EpfmFeZWm89zltikvk3lbvv9J2p1/xEukRhmyySZIbygXdT5FlqPf1P7S+gUF77thRW7eejxt1Ca9beV02MDBi3564Zr/5z8ftf/q//8F6ujbZM0efFTGeecLwb7eHQ5N26tR1++Tji/bH989qo4A+oyiLMn7m7O4dHoK9brdv3rKnntrjJ4u+Rjov9G+0GZ5gDf5cBtpd0CX0vX/eX4bmHFfkVGZWeXMaT/PQUEH6EXzKsimNww7JjPKkM36Qm7NVySdluLQvyUb0CC/zcvNI33peDbxPSr9MjJudOnnFNqzf6u+I/+ijL+3lV172138O3pMhODgizjjRxHhmU7HMvvjisl28cF/tabWnDu7x71GwXmvaUHtw0c9UOz6xYJ9/ftrOnrtqTx96wfbt3WeDgwP2zDPaTHYyzyLIbrt/b1Ibj4/ts09PWU/3Kvvpz37kz+ns2bfF7t25a+fPXfH71sfHHvptPK++8rxkpU3eV9/IFpiz115/xd585yVbsXqZjY6MqE0XfDPD2R+vqt28daXaMCODfMG++OSqffzHs9qETNizz+6xV17fa8uX0wPz9tEfP7ORx2Oq/zXp2F7JiQeSF4U7oo3nGW1Ax+3Flw7aoae3Wm+X+nF23r784gsJddze+/Er2hg8rXHCFXrNMVrr165dbr/85bsqc0DGGlcbBRKMv7hEQW7j+Olf/MiePrxLDCzY3XsD2mBN2patPLwNhhx9rpDbdKy9SsP5Wqc8XnXKehlzNve8h6EZa6XS1R+zbi9NauM7qU3bkN/melcbjZs3bvrVBh7o5kojb7/CyOTWMZ7HWr9+rW3YsN4Nb24VRL/y1tcYD+gRfKJ+zA74JVxzQLPuEkZHq/IJxDMNXtjc+CuWZYR7ukjwEg0MYW5d9gNeAZSxA11RoSEZzMxO25S/wU952Az67xQtNvfQQiYchHIqz7hIfrnzJI1qbh3iVkJk6ptqeJDzKxLywYdW5jPvzWkgsKbhJ+ScnXV7PaqDNgKsB6SlQc+zDuCxnlIPPPFAPM/cuK1bAzYCTosIFWVlEEjHPINTzPOoDMJUTz4QFUaneH5Je5Kr5y0NA4STF1LJgmSdLnk0GJfpZT4UUG5agyV2WyMjY963froqpR8YuCvlvan8EJRPJs47O174l2A62jVo1QlM2sEFhAtEPHhuDodiUka0xFAaNz4AC2+J7wPP66Ws2uvp2nyIRv/N+9qEt9umjcutuxeFZvBAjyYymGPzkrc91PmIt+rUeYk6fZEVfpzCij+fKMAhH/7gIBz48Bs8Z5gI94zHJqDeFvdLWUJ1oFjUEXgBwV+9fmThu20e3qJd8Fo2D0631FOVDSAceRUQ9zSKexuqHXXqi2eCo3rdd9oEKx8HX+my3pyEskwdpxnAK6FCL10YS0m3Sq8DcXQ8TwgyDWiMhxoNj8tvxOXwwQS9MVbkp2tACXsx95kI52xiYsxefu2I/dXfvmmtnRM2Mz9hvb3LrXf5SuGhiU+gWciq9jIJQhG9rOqr2sHYjHEcvKuffMNZyZtygS2Q7LN9vC0rnrcISHxIZ9vSBxr8CaL+CidczidapOd4h7KMlf3brE11Oo8xAJW9YD1asA8f2Sf5z9mlc5fs6y++kkG0tjygGdzSfv4CYpKGNlXzsB5AmAXRF3dFaFuKqZmnZmjgFmRvTgHwqYu0SEe2USb9Bijo5J0MEcKMec00Tr/CT7nzLErkkR7zA8Ybp+V9fQ/s3PnL9tobr9iKVcLz8StePR+eW2xqYt7Onb3mJ7LOU1SjquNNasF71Jk+cmCuruI4mKVNouu8EPWGuDypb3R0wc6evWLPP/+MbdywSsaTTDalc5r/1RcX7fgXfXb9yriNDLVq87bJjjz7dCzii8tk2LT5/eP/7//5n2TYTmoRXiFdbrHeHp4jor4W6+7q0OI9Lj2ftqPP7rWVMiZjE8zriNtkmPGGOu7P5gQQOSAr2iIDWbz6JtA3Ap328NGC3bg5bn/68Lz97rdfq37R0hSehjn1ZR80Nr7qq7FxXk1ZhCgcrtpRBgA33dI446VBT8A8EzpaaBcgHzz+WlqWybC+I2l328YtW6xHG95f/d1f2OZtmyTP0+L7Q7tzd0j40GADJQN1YMxP77tlIPKM3lP7d0mOrLHtdu/+qH30yUkZ4HPCmdZG66qd/f6G7d5zwN5481W7f79fG4w/2LFjh+3Awb2i2a72zts335yz9z/4TAbmBvuLv/iJHTm62zZuXm7LOhft/uCwnTh+UcZej61e1WFvv3PM9uzeLMNt3E6eOKFx3KLNyn57at92zSFx2vvdqSt248pDeyid/MUv3rI16zv9nvex0Um7eol7/m/bpi2r7ed/9Zqt2dSpzdmI983xz6/a1Qv37I03nrdjL+6R7Gf81pEzp875G3+2bFkr3XvKDh/m2yGT2tCss//j//kd+z/9X7RZeeegxeMKvLFwwQ+s2phbelts+UrN9y18OZm+Kf2lP9d74XEbMH0/PRNf9t65k+cUmAvpq1j3mcPdDmKtmedqLj52R9geaXgyF/GCjOHhx5L3oPX397vjJJ+rGjxThFrwTBH38nP1Y+fO7b65Wrt2tfHV7vyaNwcb9RNm+GacNnTNOQxwnZJLQA3Bp2zooZqosj7MaT0yAIlYLZxQRWM+9/XedTmMZuYPeAvDl5edoJ9hbCMHHOMo6mQTscx6+RiibxhiAwNNrnzwenN4T3qUxXjnQX2eo+HqB7Rz7aYs+BjocSIfz2Nm3fQF+ciPdnk9SodGbgp45iBvD0pbhjLggzM2Oup4cct7XKlIlwAuZShLmDoatwDhgAzXXcoW3HAe8XCC4y1JA0jPDk0AB0YSwEk/HfSBpJl0o5EhPNKEHfgybCU6Ccds6MGi/cN/PGH/y//zU/vko/MaJCjBMtu2dYcaPWfff3/ZptSJMXFqQkZRRIvB0sYtC2I3eVLNilB/NWGWLIcMN/guQJBBmHyTlx0XjnTR0qCnPl8MZlrtzIlrqq7DDhzYKRw2BZj7cBhtbez+5CFW0n1/ozQGc2QzkITL5Svy3MF39hF80fYiV1hBMTwv2gpU5YLXnGSALI9s8KNeIPITou+zzZEWfpSL07EF/1BHKGukN+iXsLddtNJBD0j5BiR+ZWAD4LNjj7aFozibKGhnv9ZpVf0U9UZ9WT71IPIpD04CaUGpzltA1pPlEyIc8TT8nG8NbgYq+HWgrxIaeqkwzyLgoydO0f2gCyQd/Op2Dlxwi8hUpd2+8Uj93WEvv3pIxOa1IDyyDz74SpNQrzYHnJDUbkuTS94rn4UqjArowp1zyL/jA5SHDnrVqsV7xO7eGbahIa7UoassZfjC1zigMGlxMspECK1wQCUj6AZvVRpIwQNlSY52k0+EdCbTNi2EIzL4eNCeMkU+Eox6WiXbJOM5e/fdA/b8sxusbeGRvfX6LnvvvYNawGcdwylCr0EfuYYPX3wdGTlnXoNPxrryXWZeltyq3UkPF33upd2HPNEwtqXT4Mg5XeGEPMAvoHSXiLJxgUcgw/Ac48ehFGYOA4IPcIi12IMHI3b8+Gl75plDtnb9aslhmQwlGdJzuFYbk+E/MrpoV688thtXH/vtFzGvZFuRfdzigk7QH8ghTuuKfAoQJO7GsbdacVqDHJGX5Dipef748TO2b+9+GSvrvVdmJhdt4Oaw/f43X9u5M33+8Da3ek3PTtu7P3nBWtr4qqfJ4Ltp/+v/8o82PDJhf/sv/86ePfacXbxyUUbgZt/8+v3pMkZ7VnTa3/6rt4XzhgxiDP4Ra5XOc8vL6PCcDMHr9p//4TP78rMLduH7fi308B1ydANkvlV1tNgnH1+299//3i5eGLVz3z22mzcmrf/OiPQ8+pV2suZxZWdxAeOFDQQ0OJGnDRovpW9pP12CfJAfQD/iGDcxdsj3rCagb7MvYuPhGuLxObW5b2DYLl25rbZukFsto/yg1uNZ+/BPn9rde0P25ruv2oGn9zhvfIelr/+xeJuyCRlEk9OjtmXbOm2eOySfdrt48Z59f+GO7dp91AbujNmXX56V8bvOXnjhedu4aZ1/ofebr7+xn7z3th3YL5pq1L27w/anP37l+v3Lv/6ZNprP2gqMZePKPQZWi5385ryNj43bW+8ctRdf3q0Nm9nk1Ih9+ukX/mzKq6+J/uaVwuf2jHa72zdkF8/fVtsX7Od/+abkLH7HxoS7aF98dsZOnvzO3hStX/zNy7Z1J19wjTX56pUrsiPOatO4z1589SnJdEpOtsWFb7XRnLM9e7ba1i3rbNWKLmv314yyzs9ZV4fkOs86PSXJVmMpgDf8ob/6p0P5V9RddIWAPsKO4P3x7f5gLi83IY3NDN9biFtz4o1aPJ/Bvfh8RI5bc3C8hYy+Bm9O9hRGKsYqBj4vbeAtXLiNGzf6cx2c5K9atVJuhW8E8hYXdBJ+qzUAPmP8xtgNHNpX5QcuLnWt0XxByCISUi7pL4VYh9OWCQATXc8NLS+L4QUuXKHo7IxbkqAHDusqxnrlJj2Psqyj3CbkD98qDTlNSK+gydWFNOwBN+jliIOHD33KgcfBRm6Ost3MVN7V4p008gHWe6j6RkH4sY7HXQbMl15WaQBXXwilnNkkLFO/9HTHi2LggfEpZQp6PpcGwCc64DNEEl3qPE+OMHMBTs3SAOe3uRzhejwnnzqQlungpE+5J0HkVfUAMJ7gaYUnZ8ihVRMon8Yes23bnrHz54bs+Fc3RKPblnUu8y8/Dj9etD99cMYXe1Fu0GbBVETCig2Ggxpd5yFdM/wwLdtUx6dz8150+GSwFCwVWGZD92ft+uX76rgW27p9nXdgvI83ylMOuqlcNDppE4N+yhja3mEqG/zjoja85AvnSlbohDHgwSagLAqZNBrgcfoeRQ68SA4/6qjiCWqCXE4AQZt2JTT4kVNr3Ic3wukCI8BticBy2tDkoA6fWw6WYXAoN/lw+k6gFi9AOOVY19for8AHkveQdyVDgBDxxEnneYX+n4Okg65zOsCEVIf6Vz49XvPdKZyyzDoTko80Dv0Lu5Im40AUlNZil873260bg7ZuHa+rVZ9r8X94d8JmJha1SPRqQutyOYQRQrnSFoz0WnXRxnrbhSsZMl4jHjzDKqfuv/vtl3b75pgW/+/dyBIBlYAGprco+Q/tU6p/jyF0JvUISFl4Xe6YwKsx4O2u8RT4hDGATAvmnPXLcFmxYq1wRZtcJ80P8o3nVnqWz9vP/vIZ+y//m7fs4JE1MmjHxRq3h4ApflUo+KK8E2gAdWZa8FE4Jb3WFoD25e0fIedoS8xLVR1BgQVoXvNA7Tkp0Qz9rPiIRSWA8hCIlHCuQ+4cxSHpzUkng0zIlY9BPRqatK+++s727XtKBslua5lfZouznfbg3rgM31t28/qgnT1zza5pbrt8ud82bFpva9esFQ0M/Yp28lfnBYQ8gEgAzedA/fn99RhLvkHk4TmuVC7YtzLcuB2BL6kyN83OtfgrQL8/d9N53r5jiz19aI91dbfZ/oPb/CNffPH5009P2jffnNHG9yUZhO9pXppX2oeoor374zdUxaKNjnGIpHbdGLCVqzusu4cT2zZb3rvahh5M2rmzt+xLyaO1tddefvkdLbxrlXZdPGocF5lNjLfbV19ccl3v7l5tL7/wsmh0anPdYTt3HrDr1296H2gGikYjCxcB7UUGar02A5cvDvj74BmjaCt/9BsPS6K7rr/FTwg5hzwJxxiSkSAjItQh8gCCxOe0Vn574oa/JeeF55+XIdstI/6y/ce//73fMvLTn79hu/dwD7royUi9ee2xXbn4ULL8zjpklLwmeXJbyO1bg/bhH7+161dGrLtjnfX3DWhKmLe/+Pm70p9t9mBw0C6cu+gnr3/1y1/6V6FnZqbs/PlzovW15Pm8vfLqC7Z6Fa9FRmcYa3ykatZuXL9jI4+H7C9/+Zrt3rdShjEnBPP2xZcnhSce3njRunvjTSgm2d28fs8++tPX/g2Xp4/s1masz9ra52zlim7r7uJd6xP26utH7Llju62jk+fr+Nq4DL5li/bUge32f/ivf2xvv3dIXc8VPQ6BFu3Z5562o0efsg0bVkp3Yl1gHglArvQPjrzsW/oAgyzGOlcp8koot3ixrrMOYKROTvHhKr5rM26PH4/Y/ftx7z2viB0YGPDXaWPwcxpNv/EAPjYHxj3v4+f7I/hcyeNtW4QxknH5QGo4jEoOTjHkq7kg1zogfNZI5uI8yMn5Jnyc61ZJo0TmAaFqMZfV6ZZgyQ8Ap66bdQDd5VXo+ItNpM/c8+91Kx8DPw5JoRNv08lDWdZYf3e/9I63EforPCUHNgl8B4ADoBUrYu3jToU06KHMx0O53QY6yWO0gbEebQc3eWcO9Q2HaLsRrnwM+LTfKEOcZxOibGyocOgPvHPAy/eWSOLqDj6bBBx95rwpMXhBpqqbsDwOuqkXSA10RN9RoaQIiClDfhRGfDCfcS/Bj0M2FpcCiIojToOeBEE36nYc+RlXpjeSRtTpEPZXQXp+g31xE53MgL96/bJ1drfYsy89ZXs1UC+cv+kPbAVNsyOHD9qjhzPWd/uBD7isTz9Oh7i78hc5wSvg+AUiXPCLC4hSAGnw7pdcvD3RJsQvjiRm2sFX+Pq1q1u0Hds3Wu9ydmvUHXIE6vTxwkX9rArIxe8z8/zAA+q8U3/KtEGX8goHpSjnuiAaSYZw7lLrwIBDhglJEwga5AXlSMt+hBdww/EEfbwFib6VwmNoqQi813Wg3i4nApBe6BNO+WptcJ/JlPtssyjFwlUygKel9JPXTA9HTqlXQD78UVeWdTz+SpmsI/PBT2iUqf3iUwbaTBb4AGkhi9DRpbC0LYCnJa4mDmjzB9BvvMfaQXiU4UTxxJfnfOFduSq+XDwxPiPDZkJG0lZbsZLTDG0AkCfWAtTUx/wFXerjlWYxiUF3bj6+nhz6ADuSe+nTMGDbZFTN28Gnn9fkukI6vFztjMu0UYPkpTHiuHLMXdxny6Tr9ODf+yQddUDXgwLCWlDRRfCdDunIEXlpUl7gHmyzvoF7muj5cuUym52n/1nAVWEUUD+r3S0YwSGvVm67k67aovjN+yyV7pfeRRgRORvBlkC6XjZ01RgTXulj8OOh0VgIfBMiHE49/WRfaPnNiFC6BmGvh/GD0ZA6oG6S/Jnwc8zBb+ADoTOMsvLn8QA/iaePqIr6BNHuooP6G5+YsRPfnLdNG7bYwQMHZKgs2nffXbTf/9MHdubkOW0EWmzt6rV25NBhm5pYsLHxKTtydL+0Bf2JNgPQY+HywyWvK1zIh/HgaAqHD9DWaD98Ii82QIt2TgYkG9ujzzwtCnM2Ojph12/02917962zZ9Fefm2fvf72Ebt+86Kt39hrb7z9jC/I77//id3u77df/uqntv/pXf7K09/+5o829HDSXn/9LZcpH5X64wdn7eQ3d7TxgS+Mf9rSKuN1wv7h1+/btWv9dujQIf9i8u2+Prt46YK98sprMhSYP5dpUzRg//SbzzXHdckofd6OPLtL5eft4vkrmgc7ZMSNalMRX4n2r8qqfci9tRXjtejFQpvWtVtaM/q0VoCL3qRwKENZwpJPER7xZodsPctl72hKiNtXkS05MZ+ODM/a/TuTdmD/Ufv+7EXx/4l98dlJO3TgkP3Nr35iq7QRwkD2cTbbaqdOXNGG67Z/Nfftd18XjVkZ56N2+vhlu9c3bq0LHTYpI/bpg7tt/z6+ETFtj4ce2Ud//EbzPrcK7bTeFS0yksZk+B+XMT5rP/3J27ZpE1/h5VCs6LdkMTh4x44fP6EN5yN7/rkjtn37KuXPSBdmbGxkTHwP2dPSzW7e6KON4OT4rJ0/d8m++PRLf+nH+g3dtnffen9+YMVKnrubs86uBfubf/GOdGiH2jUj/pALV2Kok1sy2qxneaeGPie+jC2tA8Lh1eLLOpgHQm/D+M8r0hHHj7kXw37aprTBmZRxyj316CG33QxqI4Qxz5e9CXPPPbfocKvOuPJ5MJQTXw5klssw5cNhfIWad+5zLz4fj1yxfIXa3KWxEK8kx+iPk+IwLBnr6XJdyfEffuajT5lWB/JCvTIrdCfCtJ/vCMz5oUEZy2p7+k6vINdpB26JOJAXvHhMfuWCZ9ApR0HitBGfFzowLqQt7oM3NjFpj4dH/Pa7RbWbzbIY9w0D8qEcV0dw9AfzKc8V+ActwWVCTFCUZ7l4NmDBn22KOY36nR8BfY/BjRzwmfe8HuVRF/l+/7580ijHhg/80Jtw3k7lQYOrPcQB/6YV7RQOOhXP5AU+6fisAdif5MOWJBebhGQAcMGXhTwXHprg6d4WjxEQROWRF2lp2GRaPQ/IepLxOsTCVNLle01ethk38cjxjlUAPLXCWeNkkAex+BDOss5W239wlwbWlAbPKHOG8Fptxep2v8x47Wq/ikgBXCnhTzspJkIe/vCmoEz8Uhsu6qId9XYBxDMt/FDEOj4ud2aex8ShNFpDh1+70ifFMHvxtb3inZ0pbU163uyGC3qVD73cQSaQlrJOP2kBGY5+JuyEHDeyKlyUEdrJewLBWtShyk86xOtIEU96GPszmog5QViK7+0jUKsEeaKlAPnwn/kEgwYQus2AweD0zYgyg7/w6y7bhkuotzfkFS5l1yirupyX1I3CA3l1XIB4hgFyvQ2CwI82Es5NIxMGPsCEleXx03k98pPnrJc0IBafsglQHvfoIvOQpcpJ386cvOKXfffs3ewbp8uXbtjI0IJdv9Lvp0frNmhcLePjMSxy1IMhCH14oP6Y7DW9qE/bbGRk2o5/ddon0mAH/pj84kREXaNFbcaOy4js7Or2Ojdu2uQ+J7sYPt6HinPrwP373Nd9zx4MSV+4OuF1Nfdbo93KqRx84kLeJCEP/zqvJm0MqumpZdbf98jWrd8QJ21jrXbn3qSNTbbarFQHrfM5hLaLSNTD80L0CzJloWfD2WIPHk7ZubN9MoL6lAWfTNB8tREjlVcL8qGZDhml4/b18Sv2hz+csG9PX9Vi0uYbD4z8+QVtQma7tOC3y6h8bKdP99ujxwuiPWYaLqox+gAJICceXUImcSInJz3gLR2XL920e/ceSJ7wKfxoRgOadEUQYeHJC4kGDhsC7oNnjcPNzHXKOLsgQ221DKVnVcdD++zTL2S0TdlPfvqu/eTnb9n+w7usvWtRaTN28+Y926x5l1N3EZMeU0HVd+g4l7XZPDmTguAl+7AOKl9xFzoiAVy7dl1ynbHnnj2ifB6ym7cbMv5v3Ljlz3S88eaztnHzGvvyi89s0+YV9t5PnvNbNj76+FPjAdx/8Xe/8tsd+m7ftc8+O2E9PSvt8OHDqqPVPv7oS7G1TIbWbuvoYm3ZrvSQ28z0ggx4TshX2I9+9JZ0eL0MzK/t2xNn7NlnD8ko3aIx0GIf/OG4ff7FSTvyzFP2wsuHrbtbeqH2fv7FNzIwesRxzFXPin9f30Tf9VP6g/6b+nVqetY+++SUffH5WXvp1Rc1VrchTgGyRCdCXoguXM5XIWcfsx73JDml+ZhkvSEv8tmkoc9TU+32yUfntHa12aVLl+3GzbtaY7v8as8b7xxRmclQKNbR+Tb75MPj9vD+iL3x2hv2xuuv263b16Ubd+3RQ+6rH7Xt21bZM8c22Y/eO6o5hY8ewSRXaC5LHh2SP9+DQYcX7U7/HX+14uEjT1lXD7odbWMe497177//3vgGxwsvHPO1c+OGNcqf85PxO3fu2dgYBty8cCa1Kblo//Cf3rdf/6ffWE9vh/2bf/uX9m//m/ekA3x5l3unaW+40P/YDDGfIg0OAkbHeNNXjBcMNmgjSm5h9dc1Tk7JGMSIl5H5+JHmv2H5uCHxFG/J4YOaEb7jhj0bTYx+jDo2F2zGMOxXr15pGzTfbtq00Q17Ptjoxn259x4cTu17e3tk3Hf6Q9K8da2tPTbTiMqv9vkYU5MEMdbjK/BpDCLPcMIvawdx/FxzIi0gdEdO/UMf+QGJjwN85FHWQKVRLMuSxhhj3o16PbEEKoik1FloBC8RDyBMNJKUX/A8Jp+5hO9DsfHhKjZjaVY2zKz6a1aGepsM9GWdXa73nd34UQfgRrrw2QBw20y8zUg6xz150tPWtnJrq3A4xZ/loWDNPZTO18EDzEnYTdAjDXw33pVGOmncOsQmzcOlHP1CPo5NXk939SFNaFA3h7Ec9uJ6xB9+8oQDPcvAB1cxnK74xNFeDlxb09CgcCzMEGGAhXAhBgSxVKaoCGjOb/brro6fcRz1Zzrg+CXOTlkhT09ceAMn00rQIeny3m42AhRdtz7ei/tgcFgIccsP95xv37nOHj/kAQymWMqFoRj3nAYgkyfxHkB6+P6r9CovwA1OQabDf7RBSkaeAlH3vPXdGLJHQ2O2en2v7TmwSqySE3JmQsKnHA7w9+mqPXV+MLLqShB1lUKSpa+3lPekoiiKqpWRl35TWygQaXXZJKQ+AFlfvXxFJyDyIgxbxCkXBmKUxSetguA1wWkqXk/LMkotdYhfOS7PTWsgd2AYeQsF6NWS8sgNcNoFkpc/B9THIE3jPGlkmX+uLJD009WBePLSjFcmWM+pwMuDR1h+lo10D3oaE16Cn0I4nmQnmqOPp+36+bu27+Bu6+yhTfTNnA2PPLLxyQktOFqQ1vNmB4xeako+RAMjWGPT/RaZMeJzbGzBzp+9b5MT3T7hOKazE30+pwmVN+o8eMDXIre54TX06IH1amHjgT9OwlEDrat29eqgnThx2S5c6NPiOW1Xr92RsRw8xPMQ4UqzHZAVaUp1dmPItRYDVm2WMbuIIT7VZff75+yPv/3WblwctPd/+7GdkbHwj//xU/unX39t//D/+dKuXLhXyqd+5TwoeYrPEIfSZDDduzNs5797YNcvTNvpE7f8fmL/3sLCjNo8b7LJJdN2++CDMzL8j0vOkmnrBm1sBsRrj1+JYCPwSFPWzZsj9v25u3bym9t25eK4jJfjduXKAy08IfuUEe9Mvz84KXn3q65eGx2dk/F5xT796Izd5ZamXs2DdI/6E5nl+ErdAkiLdNpHCvom+XpNUY9Zl9qwzDd33564KpQeO3ToqPrmtF2+ck3hp+25549aG/c6t2o+auPe2Tl7/w9f2/0Hj+yV12VMt027zHzaUD0uRwUZPyxsIV9en0d9pe+KC7mjt4xmIK4asLj19w/Yg/sP7ZlnMEq10ZLc+27ds5vXB9yg3rtvq+v0pYtXZVytsLfefk4L55QNPxqSwTpmP/7RX0p2HXbi+Pcy5m/6aTwGHO93v379ur0ug5bb4r4/d9YOH9plK1bE+OGjUx9/+LVNTczaj959y1atXGYf/P5Du33zjh09dEjGKVcYJu3933+iDeZj++Vf/aXt3rdTPHJ1bc5+949fah7pUN/A87TGpdqq/meTzUZ5WXu35vouGdCTduLr6/ZPv/nW7g5M2utvvGyHjmyXnOjT7CPmYJpfDQTWTFwdQsalD7xciz/4z+1jOT4WbZnG2pT94ffHZUw/tEPP7LI333lOY3Wdy/vd915V/0KX/lsUT6P2/u+O+21J27ZulYF7y747e9z27d1ou3Zu0Di/bWvWt9krb+7T+ttjre3jqp/7mLWbbdGm7bn99uabz9jOXetl9PvqJz4WbGyEN81wVRjDq90NswsXLmkcXLEdO3b6F3fZVG7essbOnz9vv/vNBzYkw5pN2IZNq+ynP39d9czIyB7TRnWv/et/8wvbvoNb/Ca0EWA+GJOLt7twEMepPI4vunLLCI7TeW6toe67d3mZyA2NzZt+Oh+n9Y/s4dCQ5/MFXDYnbEiZgzgN5pYSPqLJHLdmzSo35DHscRy48EAtBj+36jAGMOjdiHUXa0u6uCWEfosxo5VOnax+aPQzYX7pY8ZLSXMXgI5wABT5QQw05gJoY9iHCtGzsa7G5J0OnMiNyoSfc3zJY6zleK7mTemawsFmIJK31EHTD5SSvruAyK8g2lcBuXBMPbzRbYLnIqanXJfoCw6IuTLAqztDvnFlDZuMAwjswDmt61wxAZ8NDjYYX5vm9aDEwaGvwSPM1QPe+9+hfvMyMXk5b412Ky37EEgcDvnQMXQPWmwE2HR0a2PSKR7nlN6i8UgedLzP5cN7bBza3H7KNG+LcKGfDp7gkbEtrrRZJX/R2v79v/vv/gNJDcYkPZdvkWkyn448OoBwQuZlOKEeBup4QNXZNSC/CGgp8PQ1D7UwiGhMAPTknGwwzr2YdwfGFZu3DZvX+wc75rRg7n1qs5QUped+qU67cPaOds+dGowyUKQyM+pQF5R20T8A+GzwXpdJSSqQ6dEu+KrawiRCx6xatdrbKEzMF3Xeov3nvz/upwBv/+SIbd7G6wTVHwwq+UBzPdRBOgYI8TB+RzXxcF8fbQC8T2HBy4ac6/Kn/jghSH4DK4KBl3mh7Hylk6/6RVroDOXBrHQCP3Ca0xN80nHe1f9ujCz6g0m8SxoFroDLqqJDsJBoUFIgOA6o6gjamUsdPAzFDplBRZtBxZEX4Sz7ZHA+E7f0BxFq4NQH+pyOJ50coEmWskCkRSJ+0i0J/Cie+PQpchl2uTDIQWnGp0TFHzkN+iXslLyMp+gvjC3Kj2vSIYtFZ1HG+OlvbtjIo0l7471jWpxlVAhngwyekycu2Jq1G4Tb4g/ydfeq79VNcXuMwsILfUSfuEXBbGJy0S5+Pyj5tGsibbXdfJ3S+xaemJw1icpgvnb1jibOFa5Xly5fsN17+Hz+VqoW4602MzVn3525qjH8wHbv0mK/e4vt2bnFLpz73nZs32AruRdYOhi3MMQkCzDOGFcYdDyUOSbjbGJ83iZGze7fG7dbN+5b380h+9P7x+3DP5yyb766YONjMgh6Omzfvj22fv0ae+2Nl2Q4HhWPt0RrXOncquDS87oYncgvNvoL2ujM2fEvrtkff3fK5qd48HzeZbtu4yrxIz18PGNXL93z10+eOnXetm/fZu+8+6YW/rX27ckztmHjetu79ykbHZ63419etC8/Pye6bXZMBuSRIwdlaIr3uw9t1+4Ntm37WjHBlZFFGxmd8NsZ2STcvvZIRvC4XbpyU/Ngl+S+2Z5/4ZB1dNJHSB45RT8wN7k+q19pFW2hXfSlq0yBaCMybbVJybStbbnzz0PiB58+KOP/hGQ8bS+++LzktlrpUGfuafPbWf70wbf2eGjODjy9W26dxge3TXC1D8LVWMX4xHji6i19SqrzojaCm7zl/BGbBG4zmJdxOaS6HmsDcsTT+TLq4OAj+/qr0/bSS6+63o4Mj/l9+5OT4/bSy0e0BjC/UHu7Ddx+bDe1Wbh29Zq/4YR5ra/vtt9GwSsonz92xB+s/PzTz2WctvpXgvnQEy29dfOh+u+CLV/RbS+9ul+GxIzGzEXp6nZ79yev+hJw5ruLNtA3aD/+6bsySlf7GBnok/798TOpTrvt3L7Rdu/cKt28Y0MyKK9cvGk3Lg/K3beTxy/KXbB+6ev9e49sm9ry45++oDZxq1y8GzxuQ0EfkVrIE0i5JdTD8B79AF6LP/TM1RyKPx6eVJuu+DcUHj2asBde2m8vvHhQY3nR7gzcsXvSw+GhYcmNcXTfvv7ie7t9+7bf3vXM0YO2ag26t8E3Stw50dGBkTRjr7522Lp6WDtinIqDwpN6YVmLNv9dShQu6qk/Htz+5qvzdunCDfv+u2v+hp2ZuXF76qm9ksM2NzAZ64vaRPB133b1zfMvHLG16/hmgOaZ+RkZewu2ek2PjO01PhdNTAxLz0alBxO+kcF44nYbf62l5vNxTRLcYjM7ExuClCFzMJuEeMXlKvdZVxjjrC0Y+XxIFMNteW+Pp2FEwiPPA6SxFutmdVU3wwlsNKAVxtwP+y6Tqhwg5iKAGT7XdQA/gvzEWOLWHNK4eoCue6cXR7rP5w0DvBnqPJHdiEuHAhjTiqoe7AbmZmQAJC55sJPPs4UOh/6CkiQTsg8SvLy3J9J8DvYk4pz2M9+P+zpz/fo15ZvfngU+zaUvol+47ZjN0Jx0RRs2DUw3mJXe3cktU6xnrFXFCQd5gQ8PlMfeoq/YUJBGONcheCaMC57j4I32orcAayjfDAAXntwGdZ1gbi5XBDi1V35dX2gqdOGFPOilzrB5RXcJh8P4j773w+NCo+1//B/++/8AkUQEAYEo5sIkLSAFHo1q4NZwKtxmSBzcP1eGk8sQUQBZiFFFPJ0FAoVaLiOXBgQOtNRJhMGCnOJXzt+1Cxev2a692+2RFqErF67Z4aNPaYcWT9p3dnRr8tJEoMWT+/9scU7GzyN/GEa9KhIsYMEv4L9eV8V3hhMHaODjSVFqWX4qwJPo3byaAFDe4mKHffnxdbt+adBWre2yn/zFM1IAKZHaEHUgL9oahLJObyhJZZCiBBiiPLGPUiIfcFny+a3zC1OEKlqCgovvf15n5NMmFmbQmZjqtPAiSFr4IYMKB/5II+795k0JAwAH78gGIzr7FXBjS2XyZAF2CEEHXp1MEzC4k+/IhT46w0Scl8myPJAskpauDhkPX04+zStnIn67A/yz8Woqq2BMrMFD0k6XbQeIMwl4ITni8I9xw1sb1q+PDQDgxk+tGi+iHy9dMrw++TEFBUDLs708p6b0KR+la7Penm5tkNvtg999ZcdeOmRbdq4Q3owKLVN6m3312XkZM7tkuN6xZ557yhfqa1ceaEG+ZbdvDrjBHieB8MHpSYuMhAk7f27AerUY7tm/XhsI6Y33PW2V4SqGOV3kvd/LlrXa5SuXbMOGdbZ//z7nn9OaezKEPvzocxn5q+yFl5+xtet7hcv9mVMysE7bnr1bbfVabUhVd/Q7gGy5ojRt/+v/4yP76vNLMrrvyw3amW+v2vmzN/3jQXxt+/HjSduxY7c99/xztm3nRnvhlUP25rsv2Kat62x47JHtFt+LMlS+O3vW1m5QO7T5gL73n0JqihYMT9IcM2W//Yev/CHHd957VUbnMbt65brGdK/t2LVJk/GCXbv4wD7+8KTaPysD8lUZq3uc1qcffyUjftRef/0lu3jpon8tlI8Pvf32G3ZIcxZj/Orlm/bNN6dkVG2RoX1I5SQjGTdsEDFoVyxfpw2GZDr42Lq62+3I87tktO2TTFd5eVzqFUA44/6rZHLq44+0jKM/3P5z8/Y9u35twHq6l9vTTx+yb7897YviSy89a2vX9GrekkBUjgfvb93sE88nJeN9NvRw1Hbv3ibjmm8DUFncgkY/E2aMs5nm1gn622WsdF+QPT/01oWNX/J5ZuXatT7NfdyffkAL36zduXPXenqX+62fly5ds1Wr1/mrDc+cPq8Fts3eePOYZJTyaNEGtNW2ypjkZPup/Xu0yRmzTz75yL+AyoPAmzauttHxEftMxv/c3KS/LaarW3yrON8v+fbkRfGxYK+8ccRWruEEsN2ePnTA9u7fLhwe+JtR2W9t0+Zdattq8XTdzp69YBe1Jh098pS9884ztvepddoQrrSDB3i/+4wNP36sDemkv0+emWbnzm22Zcs6+9lfvmb7n16jdSwu4yOLao1Q1NtUbQbiL9qZOMgTsftYVAA8rsYN3h8VTo/duH5Xm6E7tmPnPq258yo5b2+99ZzWTW02FN62lVPrXm0S7kruD7Tm9NiuPZvslVcPq429/m79tetl/HbTT6pIdfAGHAx7a5n12x7o8zghx49DoJlZGd1yvBCAOZswB3XLlsW962vXrfJN1dat66U3fGGVr+8+Vp9zMsvVNRm14nF+ga+4irboMj/H26WYsTGQ2Gi0+nqQb4jhHfFcdVwhQ57balaWt910d/c4TqwdYSxinDPXk8bYoK9zTvb5nr7QH3mVC/knRB8FRNnsG/qMg8IJtTtuCyEt1xEgiqpPQVSYuKfhI26C5AknXep5BcyPbH5mfAMA+OGAyjku/+5yjqC7oBWQ6Y7vyVGGIG0HlTx0i00Vdw7wTE62w2k6EuGYY3AJQb+5TiDjzenU58rs//wQZ96g7znRf6g1lLnFDd7SH/wR9mcwJAtukVmhvu7owKBnUyBi4gFbEcMantKugg4+aRjraciTnnJJHtFNIOPg0DiuBLvxLh+6cUUiNhL55qG4JUw6qzzmSQ69oQ8OPFIvNHDIuC5DNg3kM/rZDGh4lXLL3A5qlOMKAJVlg3AABWE0pBrMA4mbUC+Tfh2aaKrsUlw3CsDxmIJyWVsIjTz2tDxEO+sLpX9ggr/G4KEMSgBfUUffzREN1inbvmub+G23mzdu26EjPFhEB6jcYpsN3Z+2yxevaJHl7QUtNjMxYe2d6gTtwoIu9GHB1aEho+Crgnrc28W/fIwSaGQ7vCMU6tbk4g/+agK+f3fc/vE/nrBZ5b3zo2O2Y/dK1RMKTRtjhEUbAadfgCktY3T4sCYnZNPUl2VwwMMP+BSQ5mFQSxiqXgxfaSgKl6gIMyE2aDtK0CQPl5D5iQY47YJS4cYGgIkiPxziII8FrlbcoVEP+cKtuwq56iN8ri70iG+/MgJOqaO+wQOg0aBfgHCkE8YpXPIAv3ynxWrVar44GHSdH/4a/AQ4j4Kkn77Td5/JKU99qo3Rhg0bSp86duB7UXWS0mLx+CHdUsBxnSdFvW89v1WL94QyWmXMddnpE9dtXIb1mz96TouoFmzla3qzG9fu282bg7Zr104ZHS22fed6Ge0z9ulHp21l72a73Tdghw7v0fhBbtw6YG6UDQ1N2/WrMsR6OmSMbvWJFZkATGbj44t2V7o/NTkvw+OObd20SXQOikct0zIeL128aBflDh56yo4+c0iTFle1QpevXLkrQ/uub0Z6euJhr3QAPhPk6lUbZDSs9jd/8FDhkaMH7MVXj2qMbbDnXyR8yHbs0aZz2bxNz43anqe2WZs23xgKoyNjtmb1Sjv97ffWf2vA3nj9WVu5ulv9QB30FzJkbCzaw8F5+09//yfp70b7m7/7kW3etlptemQ3bt6yt955yXqWd0uGt+zkydMyDJ+2A4d2205tCtpaO+zUqXN2/eZNO/bCMb9//cb163b46GF78+3XfaM19OixffThp3b7xqDf98srCduXzfjtGmMyFLo6u23VytWSx337+E9fqb0d9u5Pj9refRtkaMFr8On9yVyL/mpwF1G5LoRTpKQ15Oi/GLkY4TLKpsy+P39DhvJGv0py/vurNjj4wJ5/7rAM+9XC5FaOBb/Ptr//tvp4zK+g7Ni5w06f/F4L7GpbuaLLH5h7+OChXb58ze9Z7i2HCpz0M89gYMXzQDH26vMZrCFz1zXxxb3moyOzMo63aKw89PGyZ89un2Mx5mjEqdMnbXJiTP1/0PZq07hyFQ/zIRMkoz8FODnu6u7WRvS6ffTRJ36K+y/+7ueaN0wbivv2iTZp8Pnuuy/ZGskYg5bbc8SFDfQ/lKEx7wb/Mj/p1SIuf3Rs3A3RgYF72jAP2MxUq9r9SPOR0mdm7dnnd9uRZ7ZIV7k1QIt1y7QM0kVt8jbZ8y/s16Z3v/yn5PZpg6DNaNuorVnfJRmwHsYIpQXMzzGmcQGkpZGh/+hDyY0wcztXc3kxQjyszq14s3buu+va3N3TRm6D7dyxw+X9/bnvVf+zmvfVH35COmuzc1OS7TLbtl16sH+r5icZzlpXefZiXHJG1hjn/krKCY3x6Qm/esK98Rg11M0HpniTDafwnMajK2zs4ReDnfUM46u1fcHWi/6uvRtt647Vtn7jCr9KgEHe1d0p3V+peI/qR4di48MtNbyXnucJMHB5oLqre5nHMX7YVOSrLNuXcQtIGIVt7dg2Mu5asBEkYQ2XWMND7/SrvntcHqzt9PWDPJVOqQdedIv3Bt3iBql3TfSP5wtSr5mLM59+5CAPo5BNRuTXIWnkGkAZLIGKV9KaS0WZAObQsBfAzY0MkGUVCL9A6FZAnR/C/GVlhJtvNZNeaY5KozNperlCskZOwHiP+urp9foJR362P0AxMvWvsaR42izctsOtgWwIcM6uHCfunOgzPmk/Rjcyx+BmTLD2Rr1RV7YbnOQnDX5kiRzJI5xlyXPjXnjwkzSoD5lkWxKHdDfalQYN6ibPDX/nLw4BY1NCP8bhJuB2g3SYMc+zD1IGn7OdBzYWyqfO5Bl+qEcbgP9WG4Bgqgm8jS5Whzrz2ZhMq/s4CC+FpWnEcaGO1CRInELHHTwoGUeHffnZRRsanPX3ELfyQQzH0BB0AvDLYrVoq9es18T8wM6cuqwBu8q/Wnjkma3+kQ1oUYqHgsbHtEi9KANGzV/UpNyBca6If/paOEotolDY+UlQuNQZvJId4cKM5+G8nYtz9mjokT/o2KXJi6zZqXb7h//vFzb8aMoNpV/9q9dkgLCwFDnId3oFMgxrmqoK3eBvRor3+PFjGQlrvJMdj4ZGQD+FjrygU7WlQTfrzeodop84+YBuXgFIfWmUhY9SH2kl+Yng+Y3a4/Ib9OubFz/RbaBUDDV4rEHFA/mUDQnCDwMCufSuWO4DIUtXPDbLOKGeFu0KXYV+BbGpY6GLTSm8hwu0UscPyTsED5FJDY2yxJXAYolc1q1bX/DAj/xSwo0m+KvTAupx/Mb4lvKAz+VArgDwCj9NR/b5J2e1Ed5jW3euE35BFf1PPz6jiaXd1m9a5w/UMxGdOHHGNm/a5hPlzPykPX0YYyEmFIyJgdtj/jDtAxl5P/uLV2Q4hz4GB5p85tvtu+8GZLQ+kME2YgcO7HYDnQ/XTI6P2r27A34q89Irx2zT5o2uC0ifk635uVY/RW9rwajfJEOEhQWyIY8A+r9FhlqP2rNaxsN6P8FfsVrzhIz9hZYZGXaaB1rmZczM+McBN23eIFr5sNeCZCNrd1Fy+fxr27J1o72ijUOL8EsvqK2io0381ESrffLRGRmtPfaTn71pHSLBKfyZU2fstddftLXrV1nfnQF7//0P7YWXnreXXz1m0zPTMkB67PyFyzL6b6odT/sBBafJb775mm3askGG1IhNjU/Zg3tDdqf/vhs9b//oBTdIwaP7uzq7rEMGzJgMYG5lamtdtDfeeUa88MEqMZI6IFzn22UUWlwHP2EvnY6e0I/uWCT4UzsfDy/YyW+vqL4u27N3hw2PDNv585ft5ZeP+e1ILXwDQTLhXugrly7Yls2blL5FRheXs81PVy9dvGynvj2pjd9tl/vzx57zU9121814EQLGILdWADEe8ENncbSERR5/8N59O3PmgjYkm21mbkJGYJffEx4f6tLiqXmcvjv2wpGySWVhnpFsZPQgEdGRujpd7uP//JPzdvbMJb9166//6mcad3wteMD48NQ6je833nhW6woLt4wGtRXjH72/erHf7g1oI/J4wuZnFv0E/YtPTtoD6UEvH8Bq77aRoTF/I83kxKg2tTvsjTcPi7decTnHigUT3i4MEGjycTH6eU7GNs+OzGqckYaRje4xPnhzDA95cwsLt3RgTHMbKVdrMSJ5uJQPFxHmdj+uiGCQDQ8rT5t/bpMaG53WWLxgFy5e14Z5ve3f/5T1ruRjb3P27benfOO+efNayWRM/SMeZFD5F4uVP6f5iRNUeHYZKg0jAz3D5zWGfLuATR63w5DPLQ7c7rdCmzNu5Y0PC8qAl+M982zaujDcFcfHUO/s4lQWY4rTT4wwwjJoMJy43Uzqw5hkjWXDwastPc1VmrlPnYxBr0SW5sTntgh0i7/4j1t/49khgaelca6wApwUUy8GbZRFk6DNPEoYXUZHC13yPB5EvIySiceYi/TIDh2g/xiHlXGObMNS8iINQG9KWfdFk7ZR5P/H2H8253Use55oAiAMQYAGBEHvvRUpUqIoaUui9t7a++zj5vTpnu7pO/d9z8REd0T3F+iPcePeVzdu3Dg93X28207eSxQlUvSgBQhLgPDezf+XufJ5Fil1xOSDwqpVJisrKysrq1atWgLo4sdflFUtD0OV/sZ4XhkbBBWanimnwP1s4XFfCoKOqAdxcaUcjFqeqBAGHsfF75m8Uff05zX9AHRSJi79FQJIRxsXfmyKyck4DnWgv98Jot2Y6LEAwQSALV7IqU8EC5vJDWspBewGjGoAuwdDnPKSHmQJf8p+OsoFkj7wA8T5pLEIpz2Jw1YBP3g8TrxXkKeHVsoF2HpGPI68tB18JR6u8fQsnpSCW3SJl9TJbUGF802e4Fe0CQ5clXcAKowUkNCd/DGrjPDnIRH+GBBHJfKaYQnlsAytxFfSkZdb/Vupk9Li5bph63m0IOU2ZTt2prFbZRqrd8jv6maz5qZ2u3Nr0PdNNqyq1UCw15qaSQjmeinp6/7ixqkze/zR9YIUasPqJlrcmQNhQV+VHr8vnIcUV+KiShEHJexvDR7USmkuS/FO2hoR1qCBe3m53v7577+xB3f7lGbZXnn9oO05uFb8jvSBLzoEkOVIrxT/giqvsxwNiuJA+cETp8H54ZV1F4+MudGloBXnuCHXB/zCzxOK8DJO+io6KyfRkcFNPuQDHEFDAvFZh0gLvoyPvI7c/dFpeNkutwBFfuIB8iUOVsqiE3jdFBbpqrh9Tytl6o6XelhtHn467E8usgNmGVAYOfmfZVavAXHvQQL4Q7mxQskLqqFI166V0SK8PsI4nz2rMkQdQfA8j54Bjw/cpKOT05Excja1b/Ik0A3SQIOcJK1kp04Rr5SFP8sJ3OENpcb95CRnItfLYJ2yrkcD9sbFcz7Qkoc9tVMTizK2v7PDhw9Zc+sq27y5zQYHnyj9iPxb7cb1675laENbyAQwL7uZz/7fv/vQDh7aZoeOyoB3tkT5nIYz9GTO3n/vWzceXv/JWfXjdiVY8NWM0bFhTdTMtxWtXl0Y96JmZSU+kHL75mMZkl32wqkTtmVri9q0GMSL8oG8d55Q9+IevmGEYCijOJH3gb5BN1S2b9viiwCUxRaE4aEJ8aTfB4p3fvG6ZL/Yl+x4lGZJhtviart9vc8NsOMn9/nK8tPRMemce3b2LMZti3XevWuffPqpnTh5ws6eO2m1ddIDmvB3dfWL9ibpnzUyiHnxudHeePNlGTvoijk/+aH7Yb9d+fa6jKIm++k75231GnTbkuhkLzFtLH7PrdinH31noyPTmmy9Yps6ZGiJV6x6Js8D0CUITshN9J+qA0K+lKIIYxBBBsfG5+3a94+tvX2b+n+TaNVkWo10/94jycZhNzh4YvLoUZ/dunHbPwbWvIYVMdoGni3Yxk0tdvT4Hjt99ohf9+7brXaOx9YqTeUs+TYOVoaZTAPZZkFPrFpzVYyHaejURGJZ9KyWLGyUYcnL49SULR/hiy+mS69hRPOCrcrDqKRe6Dj21s7NrrLf/+aSH3W7sLBshw7ssSNHdsg/Y4NqG7aCHDm22+obF2x2bsrmZpSn2GPLeyObO/YozOzho0e+Zae+rlGT2kO2b88e9SeM4TrbuGGdypt1439DmyaO84PCL4NcE01Wy9HdsQo+408UMVz4oBVlUFcMbnQ8PEF2MR7Q86wG8rQi7mOvNYZjnXiL8c0HkNhS5dtZmlvlWiRbnGe+zuv6sOuxJk7r7MUzL6nNVtu69avFTyY+fdY/0G9vvvWKdWxeI97yRKU52l+4eEmVVXbGA8qLlxY5jSTKR9dCC1sTeBpCO7NQQhh75jldhTBfeWcLn/tDLzPeR/uFEeRyGwEBGqsdPNgFTH7epYuXdzFq2bp0/95Dn0j4Kj/4XSciN6kfoy+gL9EvHNHKyUFT02PiRcgSsha6VanVDjOaSIVBG1sakS4mDG4nSR6XOBVM9HPSC3Ltk0RGGic/ZDHKLGhXBDIdch31YsJGXC62US4QE/gCCnxxYlPERXzcu8wrUXWUw4U+AKfLmepCW6S9EPQUKeXNcoEqDZEGICzv/Vr2C4jnCfmieJETjUp64rnGbYH/h+WVgbxl3PgzWS5W5NDL+AkfkQe205HeNU1hsCOXaSCjp8gPPtqWBSDkk+8CEB4yGOVTBwxt5AsbgLTkoY5JX+Kp4IM2yQhplN1bxdOJHibY0ETdGYe40o/Rh/Qh+jX5mQBQV8qHfsKyrOSUl0ntqZ9oi8mD/NLVyGfSwjUnEHX/8d9XnwAkQlyC+ymhGvTD+BJkw2V43gMZVr6Wc2elpJsFKfiJp8YfefNxl4W5Wg2yffbo4WPbd2CHNcpoiWTK77N4CXTtkrWsbZUSXfY9v6yeXHj9RLHCXmszk4t26asbtnvvJuHYqnFVyn1i0hpYHXKGQVuUDT0qPuiVK9epDN7hlY74oBxjK4SU1UJWzRqbNOOsa9LAMme/+YfPhK/W1rc32Du/Oukv6tGBE+jAlAuO4AvIPaAIC2MOwBBltZgX6GLgjXQxgQsF5sQVLrYDEBYQ3SchO6p3Ge8EE+INgwmPySsrJ0UZQNRXzhUhcdRDIY60KDPzKIzuSJmEz2lgm5JC4iUunr4Q5gYrWQXOb91Uy8trhpEWWpUP52UCUV7SHhMAhTlu0lG7qkL+MSAu6+QTiwI34cgrShQDkCcvz+IpDChd88zjiA8EFWWoW0KKUKWNGyY7+GnT9k28QBttCC05MQx8WWa53hHHfcpi+HGRBwOI1cHFpRp7eH/IH5EfPb5XcSgj0jD5mFDcoCY3LXbo6G4ZITOaeE9IuTS6gbCmtcleOMMXcGlNZHyVXbvy0K5euWFnXzplazfU2sZ2nuqALxTX0kqDffnFbevreWpv//wl27VrnWhZVFnDxtcq2UKxWsZFS0ury6gPbAVFGEuXvuIDT2tt977NojkUaHVgSaf/ug8eFBWv8IPJfayGsAVhfHzUdu/e7Th8VV8KnRNY3nv3Ux8k+cz/RrZ8uNERuMGzvFRvX311W0bvgL158UUZ+62a4M9q8nPPTr/4gg+sN691+h74s+desDOnTyg7R7At2zWFN61u1WSg3h5Kh/Hi7IVXT8pQmVPfVQHi1/07PXbpi+u2Tn3i1ddPKf2CgpekO2RUkUb+eRlwn3120x73DKvMQ3b4yC6FzRiHJbCSimwD/pRQsuqygExW/DGQ5D0DAiCvy4fr3AlTHe6o/BY3ZJFDPpHP0Yy8oP3VF5fs0tffaWL2QHZZvb8wy9OVRRm31JXJFE+yFjQznJ+Tgb04I97Fi5ccDQqPMRJ4aW9RAyTnnEMLBjFxbA1ka8j4ONtEWN2e8isOumkS2bo2MzvhBiYLFSwUYahNKM/gk0HH5eXNUK7KnMWQX9Bkc0o6edk+/PCq6GvwLTHIyZkz+zQZGVTfnpGMN1jbhmaVJRpVh6UFGXbiE++88B6LS77kf8/+LZLJjbbv4Dbbe6BDct9ozS0rmoixtahGeGpt1+42P3p07To+wsTHlzC2ZVSLnxjfrIwjNy0yPrm2avxqWdPi25kwuGkfDG7aFl2WRjbb3dD5fPTIV8UL42WVHAYEL2v7HmHXIeoHamMM3euawO8/uN9fvEf+eTLAQgntfvXqNTt69JDt2NGm/o3sqaaqKk9rhMJ7gvc7ySrGNVfXrYr0q6fjHoGK9LQJadlz/4zRiT4mgXjJNcYO5DBkkNyBN8cGGO8Z5A/ctMHyYp2Njk74xIfvI9y7262J2EGV5V2qBOCQzPsRviHry4vYFL126cu7kpsxTVA54jVoCf0iWqQDqANblFr9KYPoURiHIUA4J5/xLsrHH1+xhw+G/OCE+kZ4g12SdYx6ed0Lv4/rDrRMHBYC5AQAKF89T2GURGumC/CXWfmpjtgxsUgXLngY/Z5+R3tHWBV3+OP+eciwarpqmqhRQERjuMaJOUxSK+UUpJbRhz/48n8HSBc6KvyRK8eKqAenPlH24MCA91mekqGLAPoXOhF95k/UpGuineFXbWyjcXz6CSl4oq1CTzLBYxEIoP+RNx1AWqfL6YxJBDJPXihMI5/0jtfTRP68Jy8Q18BFfOLF0YbeBxFyAfhxxHFlgSNkBRux+lIwZfhCAVuAyJidLhMk5H0+Ji47kKTLtAllRgCZHuAas/EqPJOuuPfVXFUcED/UMaataU29HTuxS0Z6nd26MWx3bvfYlu3tEuTCuBPeSqetXbRtOzrUsbtsdHhMCrLOVy5ZgeODI0+H5uzsy/ul4GXULi/Y9Jhm/q2ttsLqoPO8oEX+Ml1ApT66ktRD5SEMXvmNm0UkoUEXbVyjaZ2Mf84b/80/fGFDA2OakNTaH//5BevY3Ko4DBNwkDfKcOyJ/BmIelIUZTJYsQLS1sYWDsqFvogDkl6uea9/7q/Uz9PqSn7nPXVhFZ090RMaoFrFw0bXpvyyDT2fF6PQouxUOkFDKY7CvG0ksLonL/h9FZ1H/wVNXIWlyJxhcalC0EEH8CKE268+8Qofwo/xQIdnsPQ8iqKYNKRz4ApGeFAJoIG08hZ1chwFndCNcVHdthBxiRsgq0/E9COYq+OBXidT/Yt0lOPZAjcG1NNRzqVXmzoZ2d/CYMuykpayP9oy8njfdVkkPnjOdV5GEMdJ3rn90Hbv2WIdW+A/E2RwYEiQ22znnnZ/6e/pMNtRntrUBEp03rekcMwjZUJ3d9ekffj+N7Z953b1qyM2PTsej+NXEV+riZ4M/cEx+/77bt+7+9pPTnu/YC/5gweP7NDhA35O+L27j0TXkm998i1Owj07syJj84rqsmBvvPWyFPm42rNeypcPECUfgwdRd/iU/tAfwVd0Q40bhezL37x5ixtV8Ic08OXbb264YX/27DHbJ2OOj/24bAhABz/vdg7bNdXjwqvn/QXnp0OTvjVqx45tvmXivoyPb76+avsP7LEXz8b2IVZcr17ttOGnk9bW3mG3b99R2U0y3o/75J+ji/t7R6XX7sqQa7Ll+RrbKXxWO6lJER/5k8IW7Qzw0PPNpVvql4tqu+32wgt7ZcDOSOlrYJehSvdigGKCikN3zslAxqiO1b8wqnHoDibJGNc8FWJVm73OvIh86/YjyfiybWhfY+vXNvlAyvadpcU5Tdib/VjYXbs2y9Da7afT1K6akVxNamCaF53UOT5MMyfdhCHvRzmqnmwXwuh3ARM/kTkGZ/iPUcKAhstBkb6LQRRtHlsweDmO91fckFYeVp8xotNIZs/+uvUbwpjmJX30jnDyvg6DX33DOuu8M+wTkaNHj1lnZ6edO3fMDh5cq7rVS0bZmlKvMhqspVm4ZaxHWY0y6tnewr5yVr9pG15cnRB9ZuvXswLOI3+OBmQbgHpTPR+JYvsKBgN1w2jgYXMM3r4aqbbN1fDoy9Qd/UTfjUkRq3qxkEFYxEnKlVa4SvmiryOzxbXoC3i7u7vsUVe35Pslf/EeWaEZhofYstQqubribfHSSyesvm7eeJXEF8RcTzpKv9KPPKcuHLnMbXzbwf9KEOmQQ4AnBdAU2oUYDGRBWoYCaKWvRR2KepLHFSj1oLxqGA47p7d3xOam6+3B/T7bt3env5vixxY7UVEi/Td8dTLo66zn8RO7/M1dTbr7pWvb1afPyHAnXuU4n8kLTSz4TLlO4iASIfY41zErtWofs88+vWMD/fOyNxalQ3okK6ukH1pc+5Yh6KaMaJ/w4zijP450rPAJ9BElCH4Q7n6FLy+xulsvXTDvW/CYyA0/wdbgyEs1Lg3s9ZDzevDUPZ64xvs2ycfgKxBtWwXC05Xv0+/0O27ug2fwi8nSYvEEoEju4PKk+8QREOUHLwKeKUfB5EMEkOdyHAV7mwYZXjbbCTGk+fYCLwNj8KM76Ps82aUc5JxjwulXwW/lh3zlJwx9kwAudhSQD/wUhu0CDf4ETnzkCsBTXBr26GXiqJpuPS/5Mh0OiFX7AOLhHVfKxKAnHWm4wiV0IBWmnArfdI+XbUw4yoJc8KReRZ/iKk8AiHzeVZAVXoDwcgPhr6QtIO/L6Z6HLCNdznhwwpipdO+t4XczGkQaGtlTWGvbdrbZ7PyMBtoRu3b1kW3q2CCnWZ2Sxh5Q5VWn5OQCBqfRpxN27cp9++bLOxrg79vEmAyYN87ZsZMdajg1ohpoanzcWtatVV9WhyloSVK8Q8ghZChCDyce2khbdJioMmH8sU2E2iAwK+qcGngnV9vv/vkbe3TviQaXtfbqm0fthTN7iz5aXbnPOvttEVbmZ6z+R1sQzEyQDs3xZClMCYlSVBYe6lYITYQ4uMGER5H+eX3CcPo3KyOB7VKcmkCo06nwoKngVRkbOEo/0niYDxAMWtAfcRjRqYyq9QfgXeDOulejPcZp80BdnRe6ze8jcE8d+fAKK/TecZSHTOSjE2d5sUqPcRy43JG2uPH07su6Bv8Y1OiYZdqjTYrURRgXD/Kb9MSV/wxKTFayvgQyMI6MPPUJQKTyGsdVSUgXiijKACIsyydX0F5VytW48fH4oFR/34DtP7hbkxgmSKLBuxyPDmt8e85ahdP3+npG7eG9flu3ocXOXWDFGoONlZEaf99maGjWHj7st3MvnZaR1ejG5fq2DY7r8eNBxXGs4gYbHUHpzmmA3q8Jw2cy/h/aW2+96ls5mhpk+C7WaUC+5obyhg0bxeMl++1vPjHOdX/t9XPCUW+jY09lJMenz8U9quM8gf7qvkzaKPdlwjApSwWi/LsedStvky8I0F34gJEfqTk2ae+/94Xt2b3PzpzjY1I8wgYHBjXGLKtaKzLSH0uhr7PNHZvs28tX7NbNh9Iz+23bjnZNVqakY66L9nZ74fQxGbrqmzK+79x5LOPrqSb9TRqQ5mUoDNibP3nDDXOM7uvX7tl3l2/aRtW5qWmVDT7pUc1mbNv2NtHGE75RezoyLP5xjOGc2uKxeNGkCUCHjP5x0TXrxoPvU25YpfsYnAB0AqvDMMlXh+VnKw+GDMYzWx7WNMcKNIM1YS0ypjdvbdfEbI9kUOEyZibGB23r1vW2fkOj2niVJo0ttkmORRTavHVto63WpAYDnC+UsrLNJKdZxjMvavJOAB8sYhBuXsNWkviIDavXOFbimEwT5+9Lya1uavCXndlKwkp3rH4rvQZUXg5HBqiPr8TVqZ4yejCoY6BkwGOAlbGniRGGDyvqtbVN9sknV23oyVM7dfIF+/7ad+rD9XbxzSMyeqXrJFtujEtPsd1K6MQ6Hs9jeOKkY6TzOa2Nx+0MkhPjbKmr0WQhjlakz1WMZyTQr/pJ3uR1R7uEMRTtBJT9CeganwAweDMBUBrP63KNninwyyH3QOCNfu9yL/lm0ss59q+88orzAX1CLdE1oyNTNtg/rsnBY7t48YL4wQQMHQkKKC9DUYiHCkfeAl5cBPAfHcVC0pyUDeNU61oZxD5GA/RTrBPuMWLou2FcebkO6S/SqoCIcuweRzAT0xvf92oSPS05a7JzLx/ShFQd13HL6Qq/eCr1ZIAPg93zI1a7Hg67fPGNgxOnt9iqBrYD0TaUAnJ4SYj0wELoFvoOhhTV5IjfQeH7p7//Qver7aVzL3q6yYkxOy89iYryJ5k+Zof+5ecgf9SNBTcP0KSECQDvPsQ2PvSrmj/yUVHZNZl9Ya7Grnz70G2gLz+/6mFsoVtebLS+3kHjg6f+9Fg/X0zRjzYHkKecbFdlh7ig7sfkEPgfhTsQJXoDXwSxDYf+Dj/B7zIryPgol3b9IVRpijZ3yjyf/lEGYckXxcUTY/gV26IZC/r6+qRfJ50P8BNgxwTjtr+XIj0CHwCivUz5MehJw2o/fY1w3rVMIxDXl8kAAP/0SURBVBr9AmQfJgwbCaPb66/w3GvPPfSRBz9X6MZf1gE4bAF0GRBjF7KdeLBRRKPrF9Iui07pPukreJK4dXFeUUbcqwzKKRz6hL6oCcD/9p/LEWUAGZiCwbAkIP1JsKcTkB9/xpfTJZTTl/FyzTgqF7RU85GMlSpeoOU8V5poz55d3ji9PU/s3t0uDRDmR4Q5TrLKUVRDo/lLhlu2bFHDL2owW23v/NE5O3R0gxQ0jzZVlgb3Kc0YW9dtsGV6uxib7HBy9Q+GAllPHIwMCAMuQBnJo44gy0JqjZnjKrt7Z8L+8r++Z08GJ93APnC03X72i7OiWwKmBopJRPAk2JL45POwcFE2NHiMwqIxWZ3gzHgAupJOwHkionw8AArUUQ4exRVM8xUSXIEbP/vo12pylIJJxthPF/XPzl3lh0C4CxI9zouCHimw5BUDD0IO/RgfZSAFLHTQlYEqoby6m+Dpi0zgJZ76c8Zz5d2IImHEcVPkESTt5AlqQ6lEHRVGeJEXxcAV2pnZ0/FTuRBOHvDhr/BE0Y7XcVAe6RSvtKz2e52KpITTVn19vdZetCkKPPM4PUoMHR5XlJMyWSkTrkkOyIfxGnkD2LfN12aHh2dsz96dMqaEm3ySTT+iD7nVYMmq7dDgtN261mMb1m+yk6eO+FY22DM2MmPXvn+gvhMnRD2RUbt791bfJtKvAWh1Q7PdvvFQ4ZoMrGvzwWlV7Wq7/n2njN3vbWJi3C6+LeNfxsbCrBS2qtPU1OKPzx93D2oQe2rfX72riUGzHT9xwJpW8wGWSeMrm/SXRfVb9AKnv7DiM6FBl21TfH2TFW0maKxm+4kjSseL+L29/TYyOuoTAD6r/3R4xMYmJmQAjdrwyLgGdz7IsxoJEg1P7NGDHsknL47Fu0fjo7PCtSADvMtu37qltM129NguTYzqbXrmqS3Mz/gpKnxLgGMJeWqBkmaP/OjotHi43tbJ8O5++NBGRQ9HqXY/emz79uyUwXDMdu5s1cRktXDutgMHNttaGdYYz7w02bZhvXjDl0DX2q7dW2zPvm0y1BQvQ7tJRg/CBU84OQojiIEXg5krhjJPETirHCMyBzJOmUgjmUEr7gvj2bcThhHI4Do41O/lM2h6XrVB6i3iAeSNcF08H36MZF+B5+dhRKbOA6JP8Z2XOOaZcOFQGi/D+9azOi3D4z76RBhZ0BwDJS7pWphbsInJUbXXOrX5rB/f+dbFi24gTE4+ldF7ylrXxLYAoYq88iaJXpaXEeV5+ZHU0/IUhZKQHX/3QC7yRF7A+79CqIf3ceILRywX+rUP2CBHAXrWFd/LzOSNU2igyfVhEQdEXvcW+ALcr3DesWBbBN9uIAxj22TgqzTFL8v4H7Y7N7rs8LG9mlRuVBm8cwCCAqlAubzeQOjwwqlg15Pcevp0QFwxnjCOWv3oSfRT1B98gTPSUWaWQYkAvKroLl2cLqiRrpLkyNXKBhiwK1e6RZf5trw1reAlj9xKnc1Prdid6w/ti49k+H/VafMzS3b46GH7yZundZXOagWxjDeXH9qEfFyR08DDF8LZ/50GIzp7ig/d/eaSeLtgv/qjiz455gCEQ4d32qbNcfqNfzAQeoVmcanWeh6jq+atcTW2jNrR2zLisVEmJudtfq7Wuh6N+C6Hy9/ckO6YseZGJtFsSVRdbg7Yu/98zT88yNetL779ssrcIfmr1ySL90AWdI1T+xwxVYh/PpZgL6AXctW6CoUNIF+1HSCvKqvef0vgZQhcpvXLcjD+KYfVdR9/ye8xAmgqILJX7wHSRpsTKeeXQg5oFxJVIPIG/ojhiSMvxk9oPGBhgfIoBz3jL/nqBluShZGQr6pMRv4ZTwdQ31z9J97HfDnuU48mgJ97noBifOcTuxiTY+sNftLlOA0e1wnk1yBI2eSnTAA9SZySyeZgfI/xnAkGWz7xQ5eP8R7HEw4mMaz2xzG6xCcd5FuU7VLTc++qcy4rzZUEmRjCMFAUIwKi8skEAD8OID2Q+TM8gbAfy5dX4pxAD8NlpTG0lr1TtbauFQN5VENjKO1KvX34/jW7fOmBM+z8a/vUoY8rLpQoHZcS/RP9iodCZnau9kQnA7NKkHIYt5GhIevYvt2W6xAhlRyker2rHx4LOgHqCW15T0rnk39yn1kg/FvSJKXOrl8ftr/+759LCVKXBQ3e6+3P/9WrGqjjMZ/vq2e1Bbr1C8EIvoRgcg0hifKqHZCGxABCaJjkJJC2rFgBsjpPJSRRbrRTtgFGDytFKEHqTdng58uHO2XU8AKZCzjFKw9+VuVSVhJPlSeB04M9iH/ipe6df+ITdGOk82GXcj5vr4J+eKLGdvoTQujD74OR0sJH7yAr8YVeyuCLkQcOHPB7xxkkiqaq8Zy8ID791J9HhHQip0CV9rPLlSbbHtrpTGxfQq7gA/Gx1zAKIl2WjUJY1gASKwDExcpeje5RkkuL8UQE5cLqxZMhjn/c4HGxohGyANDJUbCE5SO9bIOsC4qc1QO+e4FRx6pwQI1NT4lGGeNXLj9UebX2wunDMs5ZRQ3ec7Th4nydDfQ/lSHc49/T2LZ1iwxdDX4MjnJ8EIjTXto38zGvJrv6bacMiSe+Gkr9MU537d/uq8qbOtZKGaIsm+3Jk3HRiLFf5/usa+nP3vNDiXHy0LQUOPTAi8b6Zg1o8JGVELZ1jbncxYdsok/AU6SN+zBO6AOxSodcwNsn0iG8a7Bnzx5f9WYfdxiMtKm80jlisw31j/tpPry3s3NXmx05slO8nBWN4p/S1FiDTU3xOXe2g4hhNbNQ7nHyULIcHuSJtl+x2Vkm6nWaaExoUtdm3d2PxdMxtVujnTix31/y5WkkiwbIG0YDPAkDPPHBVUDEMhguR/2Igwe8SMoEaPPmzbqP8ATiA6IfRb4E5CZwuL/AR5rgH31syfXA5i2brVk6OFaWAmcOnmUo96ugI2QzIOqTt4wxGFbfXblmu3ft02SnWcZurKqlDkDOi+IcCIZOIMoqcEIHcdL56H1+AMfe3nv4wA4dOGF/87e/syNHz0i21ti1a1fs1PG9mmBulLxRV8qBNmFSVkmX58/6pN/LEYSeZ6FBOnh21rZs3qR2JFb6ANFQHowNf7/EcURYGV9eqVHILjItYjTGwVteAu7u6lZ/Wid9sE54iSc9/5D5gl53GZ68p+2WrX8gnoTypMWLgE0qgy9qY3T8+p8+trUt6+21n5yRTApn0R/dKHbeyqs80b+CR1kPwMcU6JeLcA8uoNaGn476JIltbQynmV9/7oCsA+EBUW61buIqUQXP6bMUc+/egH315SNN9iftj/7oHY1VvBcRvF5aWLYr39y17vujor/e1m1cZdt2bPSjRRtXc4oK2ywopZAvEMrD+EDfZcsae/2h6enwmC8qcOwsPGf72LWrXfbdpR7buXunXXjtlH8QjXy7dq+T3kteYHQu28jwnH3+SacvArauXW0vXdBka3e7+EZ7ineqHy+jD/SP+cLMlCYCLFAw4T58ZK/KHJeu2G6aB9r7v/3e5iZb7OQLh23zjkbJ6qz4Ck80Tpj0pPQ9Y1f1o2tiOm0jtyglxxeuedoWq/PBZwAeq9s4n50tBVAP0hEP5LUM0deob7QVYxnfskEfeV92mc78SEriiLb6cSiXWfShiq4KiD4SB0VQE8Yvyh1RHdFZg/0Dtuyr6GyxmnMcDdJfTPb52i731M1PWBMg34vF4h51yLGVNGnAU345DvuThUCAJ3UA4QDpoJHywEnesBMWfBzimwWxSBL1mp3hi+AxsSAsDH7GB2ya0BHIHyzIMsjn9oVoIyzvHUdRHuGUST08/PHdKytE4jJTAn6QJXgcBZbuyZNpns9LHC7vy1cgCU2AKOKXPJ+HqPJqFDUEpz2wUsOxYaxixWAvHEo4O91sn330UIr8hs82/+W/fsuOHN/kAgHD6Yzg4zg1NB+CzYDjL4EIPxWamRizqYkJ2yhB9ck6yky0UDNIyfoAoWyjUWl8oFxPHi+xfYI3yT3d4mr7f/+//lGzfoyeOjtz9pC986sXramRt80pR7O15LMURa4kB3+kOGS0YewgkAD7nv3FIxf3WIXmqEvSr13b6mEA/IwrjR95k+cIIcCWgRhwAp+v+NWG8Um50SlkiA4O2JYOOnF8gCI7L7hwPCYHJ34EjPKYfSNkkApfaDN4xl7oOMkkjE1eeiKcVXr4mfIUgHypPNFYr7J9/7EUaTyei4GPMtx4cQOdI/LmjY+9ZOeFN0yMuKc+3lZy8nkJlJf0ZTvDU+qRfFKErZKhRt0B8JKeNMT5HkePSXz4qn2DejFZ4IpRC4CL+NjHF8rVH+8Kkq/sX8TgYnBIWpaxWhmJnf9VXkF7uswP0J9iWxS4g0pW9oeGxiWDrTYzvWy/+90nduzIMdu9hzP7m4S6zsZGp6z70SNlWfTtOoMDT+3GtZtufPPy7e792+zk6YO2eesGT8MEdlmT35HhSXv0oNe/xPjyKy/6yVvihOJiRTH5TbsCYaSr/ky8iVediEMukRPSQndMWkMRotxzu0rgCN2h3H5P1X1QpbM7oFTnrae3zwe99RhRyEIhBTGwwNFFm56stS8+uaK+WWOvv3FWCp9tBPSf4C19FHCZY9IOW+X3eP2C73KUDU4MeYVR74UFTUIGh1Q+J7IUA6/nhSe0EzqnyO//QYAv6xfg9XMjqLjXj9jRsTGXdybT9AuPU6LMG1dkI8KjTh5V4CzaikI9TZQBKvr0wwePZMDtEE/iGESn3/NG24ArdEPwiqMTg7Ioq3oN3JFeJcrx5ebvrt6Vjm+zx1337M03z1rLmnic7Tx3Rgs8u/ilH7Ql0B5ERr2oI35kgIUiDjKYsvv3RyTXvBA4YxcuXLDf/v49a1Kf/OUvXpAhMK+0UQcA+lNWcYGTcMrCIQe6cbpqZVCNSJfNuIHraaAQ+SC/pw9is4UTAndA+kNtgCQmQIxlHFfbsqbVn8DEKVDlfNAWMpb9PNokFkGYFE5MTrpc8F2cWOElT/Dm9u0uu3zpnr319jnbuoXFAk1eChxuaCCmSX9BfJbPlTgvL7B6ePA/0hAyMjIunTAjfdZu9Rofq32WWGglfeBL3EBRrNfD6VEch2pIIsWXWrvf+dS+vXzPxseWbGNHi/3Jn1xU/gnpVWji2MMVu6f6NTestZ17N1p9I9v9pIuYbIs/qTNUqgrDLx6iG5Bj3cKveAJgMsZHxctJGe07/Z7FsuEns/bf/8uH0pGHRdeSPR0ZszcvnrXtu+gjKkNhc/M1onPEbt3s8W20a1pa7fq1O7a2tcb+9M/P+3smczN1drezywYHx21+btHfS+nSpO/hwy67+PZPNPlDR07bhnXgNevvmbFPP7jhTzibmlcpvtXaN62VfKyx7Ts2a4JRq3FQFVCD8Y6G20FkFD0LnI4zNur6s7w6723IVcm8HYq29Es2ifyuV3WNtiaiSOc8jHaEj4saRx8/fuxy5+NvCJKnTEGKMrnCe3AFvrCzog0zC/cO4jvyEzKBzEccfjQ65bLy39fXY329vbK9evwJLpjRY759FMNffvIC1Be9wBXcaWNyDz7kLg10qCAeo5/s2EWUDz3sSuFF/rCTgp+ER31ChnkqwBX7gQnF3MJ81EUsCPuORUyN+ZQhP3YaNOHq68MOCfy8YB2Lg7QhNJXLxI9j0Rl7KetEGPlquju/W8mOmBm5AomEa95H+2SF6ITJ+KJhBJkeIJy0AOHlPBkOEJcOgyUKCrqoKDNtvvBIPnBgAKeALC3KOJ5vsM6bY/bdt9cl1E124oWdtvfQRs2649xkDE3OdwYwuhXohhinZsD1WhkcGHWt69dJcciQXNCAr3J4BCRZU36OnFusNBwrr2H8oyYRjNinhUC4sLgCDWGfmqm3v/j/f2ALsw22d+8+zdgPWYeUbI0689LSjL8cxpeI6TAIKcY+jYmj7tQzDCJmkCgs+BIDM50KZc1Ld9DFo8ngY7QlTsg9P/HkTx7iwA+9cU6s4kir+vhsVGWAmxVqtip0dGySwRhGi0+g5BCsmJxg3GGMs3Ug5ANwRUp3ERkhnKqlomKQCrnBMPbTbtrbnxFQIKRAdQGPMqY8EA/N4PB0Cmcli5eLV9XVu4KHBtKWnwAkeGemtwmyLOLJUylbhVP/oIDWIS30V/MxeeExHUal89tjlKPo7EC0QbWcvCYQTxA8wSYmHoc8MukN5QlfRUtJaUJR4gYSb+CL/uXxcgxi8ig86GeixIo+E9X16zb6SUCffnxJchQvapJv566tduzYXn8PgC9v1tY2KvMqn9ixH7xOgwsDHgMxZXBuPmeEg39BA9iTJ0MaiLY4LxQp9+yAD43UOXgF/bhCaSkFAEcjv9L4TJIJwKLvY4bn+SieXshfSC/ATbU82gh6xicmNVDvVd+LVOSMCUf0MT6I9P7vLvnk5c/+xU+tRYNuGPzQof/0O78D4K/uC2Khm6cTYfhkKuHVPdfoL8vW3dUrI2ijJgA8/YMHntvTuAQpIHgTPGIgIAntn+XhSFsxsAq+MTGaURtu375N6enrHutpgJCNaH9WMllMQY+5rMrYnJvn2M9xGTHjCqv1j7qxKnb8xF7pqRo3RrZt5fsLnB4iChxflE9XoS6ihJI8XsR7Gg/zv4KWCk+QR/pzjU3P1dkXX9y1js277dHDB9a6Zt7evnhcqaIfAc5Xl4eA4DMe/IRDBP2+1sYmpm11s/Sh0ktkbGZ2WUbYmH34/tf2b//Xf6m63Lfbt27Y//Snb9qG9XyhVvWhu4NOeKNu0T5RToYFH71QT4vsyCAbGHT919HR7ryQNDjt1DmfuHobSp7ISbsCgSuAeMqKutDCoZMZw9i/zylQW8V/JsvRL4I2ZCX95IMPBXrvj3zPYFNHh9qaLSlRLxy9ZXxi0X73669sc8d2O3xsq23apLEHYUcmhMq3hhX4nfBELIiygw6uyZdIEnyBfvzI1PTUpNMfE4DUx+iqeMpQxRH4oj5VyPrxRAR98+D+U/vovavevsdPHrF161tt9942GdRKxcfVKLugPXAHDsfjq/rQoDpQUZy3E2nx0qcQt0hD+rHRSf/43f79+xwfY8b8XI39/V99ab09425vvHnxgp0+t0t5pqmZjLdl++bSIxsdmbV9+w5Ixy5Z561basMlO/fySclLi/L22+efXpZR1mIHDx70slj8+Pijz/w9oiPH9qhvjlpHe6v6bLEoov66uFBvI0MzMnbZ+jjtk1BoHJNu56OAr/7kqD+djXFMeZAZVYonAMPDvIcYiyjPjI1q+0ofjiCHCt8EPhYV4O1E+ogSYJ/RZ2P8RfbYmkw55KNXkCfGjsBbBq+bA+HIRsZX5YEmdRwqh338VVD7ebvF2Nzd9dCGBgfdBvDvACgPT+cZQ1ZJ/hpY8CyKW5QdhK5zw1iB3EdUymeNJlR8S4j7MKZ9IVK6lLg4xKX64i5pdBHOsNtSn4fNJntSbZBp4/RDioqVeWBR9XA7hXoLV6aFj2wT41hj8IX+DpsO+xTgCQRPI6Gf+ro9KjlO/RL0CDNPAAjkBiASiAYsN0YAytSbpUj3PBDuiIt84MkwIAnI/GU8GVeUrDxVoWQGNDD4xDa2bfQVU+KUXFeETYLEAL7YbJ99ct1f8qVL/+pPL9i2nU1Kr3IwHmSoxHYVsIcjbFnG/tTEuN+3rlsLUv78yozZV0t0hYG+JyvpJ52S4c+BAyAK5wOwaJtbMOt7vGj/8Lefy+jiKLRVtrF9rZ04vdVOnNoj+ngSsChhjDxAKHcalUEcIaezwCtow2iKR0ERt6zOPCwaao1jQH2W6umCpxDDAOJ0QjMRYNI12yfw6qK8klfnF3WiXI6+69EsfsfOHS68/r5CJW90dMfpaFUWlwJikKuWhz8MuSiPssdGxzUIjdu2bTxWrTIyUbqLxB7uErJCaKThH3hcT0C0rw6FcUqnuX//oSYA+5/BDX9rC3xA8CCLCD6RxmtDWbqnpgzMDObQgHJj6xVZUHCQgr8gqcBZlX1Atfb2IQ6XcVEu4QV+BfDlTM4WP3SIyUushFbzOjXuwFHGlzhpn/Cr3oT7I2DaJJ7uDPQPGl/TXL8e2ulHTK6gQopHSetqUVykpyzwJr4qDXmv1HKkpS7xpc8JTRyZNCY9pIs2KCt+ZCnaBaXsyl54p6ZnNclY7Qo2B2kvR3mQSQYVtjP4BIAoYilHNLpfeMOIinJ4x4SVqK2aTPlTA+j3H3zCsRqzbH//Nx/6QH3hteN28uQuH6Rdnrx4+iM4o0DIpz4UC68J90k0uH1wI23UDdqc7wsrdqfzoe3ZvVN05AlGQbOweBZayv87XuobfE4HBO/wizfygoOBpqe3x6Y1QUPekZV4nBltR8IwVnmiN27fX7ntH3fbuWsLlNuwDImPPvratmzdovxH/BhF9oWPTwzLqDlpO3Zs9JenMXA5xjK7k5MiDM4aiOEKrcUt/uA04AHh5KUe6NTBwRF71DWhNpq29Rs6/Az37dua7Fd/cFy6kTzUkz4tvxeUMiivEFUmRsLFcbR9/Uv24YeX7cWzLwonq4ADGiibbGJM+mxlUROag3bt++v2yrkTdvrsBmFjgssgGTQlf4PfybvoX/ircbRr3POxSeqyZctmH4CptxvO/ClN8ot6+AXneUkKrpAnAHHyfiHZ8/4nPExgeQF98+Z2pYPfEBt48CYO+YQ3rjgOEmBiv4m+aPEU0fUXL7cv1dt7713xwyO2adJYVz9lW7e0GPNjnoYFSl50DpzUVRLvOKLklO9og4Bom7hGWurAEZ0c07pnz06NI7EdJNKFg35uvVpF/iiff9kmXJFhvtWxYO/+9ooNPRmxN968YIeO7lO791tbW6v6ltJJznkJmLEyeCMdKt3jWNAz4oGXKV+Uwz2RhHDVjf4Y94VNfo3lM4wnj+zIkUOVvPMztfaX/+dHvl3ypQtH7NjJ3Uq74HHjY7P2+Wc3pcvZErRbumXY5XHL5o328isnrKl50W58/0gTgh7bu2+bnTp92Ov2+99+Yo+7+/2QgdfeeNHfLdq6daOfRsVTJWcJ/0SrG9LS3ZRHXRc1Iel7NGXffHXdatWef/wvXpHsiwcId2QxThIbHByoTABy4Q2IeqERSvfKBH7lVnjGRFzGJ/gY5vdhm6B32QLke+GV1p8CECu6y3nxhx4NP2VVdWPQndeKYaybnAA4HjnfTiovL/72SR/yIbD79+56GhZYwUn7s//fV9xUThjEutU9ZcMPxiNwpk4gjP5JH3deCryfQ4/326CH7XRumykdE6+w18JOxWYAfz7Nz3vO6l90Az+2GDE+C4tPEiiJwwaID5sv3iPgHns2y6csFqrBCX9YlI3xJfIw+Ye/vDPHUyi35ZLhCcH4QIgjYwJx3D2fpwyZv5wvIeO4ll2GOaF+V00DEO6GgRzbanzm5Ssg0BiN5SdENM3a628fsFffOKEGMhncH1n3gzHrujdmnXceSAnOKL+Yr/Q0HF+KhIGNzMi8kWgIKSaOaSNN4tU955NzLCLvwPKxJHeFv6Gh1vgip38GHvzCWy/83ijC3dRUY9t3Ntgv/+AF+7M/+5nxEmN/75B98v5N+4v/32/s6nd3VFfN4qRoEMSYpEAPV/ggAfDwOO0ihDXjwwE8OvIVcKdbaTxd8qn6VCEdceknDeXQwqz+g8P5Ib8PqnIIVyr5cl6M01j5V5wjEc2OT22jWbGXLRcdv4jTwJH3tC0rW9w7reJD0kxaBZDM8YHeJV6Oe4+Q4+hSP1rUgfgoAyWe20iecZHwmbC4r4a5CKcykwvllfyM+vkWoAI8X+EHdFvgAREodPUE0SEzLVfSBXihig8l70oBNgGFMUHS4FOV9sxfvieNQ3HxiYW3ZfCO7VRhYPOUaUFyviDFsKhJwbKU9ZJkSIq1hgFU8ldsjcBxz9VxFnVzwgraVLpo4ykavCEhaYIPodA9hf+HjnI4+22/v/rQfv1Pn4pWBRHq5aq+fodyl3IUX/woN9dFFExCBnDKChc0MkAuyvAY1kDHiTLxUt7zsDC/bJ9+/K1NTkzZG2+ft9WrY6ubGwHgUuHR5pEeugMP9CRvoDDCon9W0wPUF3y8yOm4CyBt5o/VxiKTVyPayp3fhuzgGFBiYi8aVG/OKUexM9A6fcof5ReMFAZls/HxOet6MGpzsw22bl2bh/FS7G9+/YV1tO+xs2fP2eBAv+hs8qNY2TO+dftWL88XQBwpxOGFNvfqJmh1+lzWIo18fg1eBjj9ahcmXbwQefPmsLVt3CEjdLMMnTbp6kkZPxxLSzryg0X5C/wAHEnexB2DJC9uj9pXX3Tati0HZbDV2NDgjNC0SM+vtZGn7AOv1eTnlh08sNuOn9ysfDHIhrGa+IAoN9qVoiOc4oOGTB8dAp2L0eBp/D+gMZR0ine+0FYKzXhwpi7BRZqIJa0bd0pNEOnisACPfi4t/4OegCqtGN3+XQ03ZGNVnKdSklL79vINJVqS4XlQ8fPe59zABoPr4UKve++LMcNlTTz07uH0RbmxnYhrca//iAAOOhkDOHo4cKkM6Jevmh9/9GcVIxdX8obhww1bImrVpjX2/u94MXbKLv7sNTtyUhNedR34c/PmQ/vs89v2z//8pd288Vh1CvwYijyBY4tuPPFbsfkFTYYHJu1x17Dqw6Ka6CC908I12t7HKt/Kx1jWpDS8R7HKt/TcuP7Itm7baP/6//EzO3pC/WRlSriWbWpiwb768obkrd527tzq7xgODw1qIs3XqQ+rTers3p0e61HZb1582V56hVPHltQmV2UfjFh7+2Y7d/6EJqzj1rF5rfSXaKhFJxd9nr7viyniDVsU5QjjFKP2Lbx4ajY9Ce9CRzkUbYNCIwjHuElbh5xnO7hXYdxHQIx/IasJ3jZOC+2DKyIEodfCToh7R+iszbSJO3FyTX/G+VWuyB7jQJEXl3ncua0QdqvbqUrHdyd4ms4iMjs33EAWc4hPozztmMTHlTYEMJSpC3oVuyioK2jVj7xRHt9mEX5dY3ITBj5tRdosF1f2U0tooXwAOjnQgqNLF0Q3V+gnDXhi5wN6I2zCOLEsdi9wAhzjYuCL/prgY6b0U730FOOmf88Ewp93gFdODgIdif68/xXxQDm+7IBgbhCcroKrBOX4hPRTVvgVr2bnLGtvgFKecMLrhrJoUyc4+wpfnNyvGpv9+q8v2+3vR/30EgZexI9HRGp+CbOrNOWT4liQ8vNfuV7R8WHk8/XkvuyA5+P9bGThr5NRw8qDrRqzjq019trrJ+wXv3xFhtaKDfZP22cfd9p//YuP7O7dMVtcVkO6UgUQ5Gd5mLiBuIcutgCxX53TAeAXYdQsOjlAnoirQrZ34vSr44t0XDPOQQqTqMq9INMAbrhzTzh4+dEk5OMKRbSTfoAPAKof723QeYpg4SvRQHsVrgiIuKJcT8tPVyKpc9JE3Xn5ko6cdc368hJRGTJPNW/QxoCkW3euTYryEw8yDiiXdxDCctIWLsI8rw9uyB7bz5jVK22gVBrwyaM4qRJ38CS2ZhVhyILvRUWxSWkV+aNdKDfaJesJLsKCMx5TiUMBBW3BW29/T5d0PhuGScCqIBaCt5Xus2768zp7eu71Az8DbdARQBx4AWqkEhQvTChMOfydnYP2xZfdUqIxIfQsnkfpS37fq62KwRcXLqcZRzlyiivzjT7FsZSuIzxP1JEyF2WTfHPpmoyAPnvnlz+R4bnGJ/ZJO3RH/fzWgbioDxC4kgYv38uJsPCTx/8LN4o54qtl5ORV6UuOdnZdhVMeXLQRbVDgUJxPhFQudLLy8yx9lIOschLMkuo5aUNDM3boyCFrWtMs3jTZ/XtPNDA02+kXj9j0zIi/S8R41DvQZW9cPC9cGBsxoLmcJWqBdz2HamDwoHrv44HLTrQHH03iNJQnw4v2wYe3bO26bX5kIU9ceNl1x/Y2O3qcbRSiXQYZe63pFdAQfT1qHh7JkeLp5zMzSzYxqcF6dbPt2r3dOu/c14Rii+3es9m2bNkq/DV+IlTLmibp4aNW3zDpOivaTqiEMgxTeRTONWgu1y37Gm2GDCsd7Fd4GgPPO9BxUSrPU9ZxQNWX6RKifBz1W9SkPfIhn1wCT6UcckArPNEtWyHXc4hAc0uEueErXBpnOu8OqH2f2qtvnBUfljXRk66RUZEfpop6JWXKy8qqfhIBn2iJ5cITbYlRjnFNmYRjXOMCgl5kHAMbQI6SXiC8xIWRXeU3V+qGURUf0puaqrXPPr1rj7pG7cy503bw6B7RzfGZC+rHV2WU35VKWCPjqcnGx4RY/IFl6JORp3P25ae37eG9pzbQu2Sff9RpX39+3774pNPDlpcafcvO/XsjdvnrHnt0f1xhcX47/FuUEcXEeVR4P/rwhj24x0dGl+3Nn56x5lbeeaN92L65aF98et2WF2rtlVdPSl5mbGDgofpVg718/pita2vwJwmdt3ts7/5tul9lvX399sF739jD+6OaZDTbqVOn1G4Nktt2a10T+/59Ys2kRPzxd8GSb8us5jbaUO+M/fpvv7X//he/t7GxcTtx6qBP4NV83q7+fqXS+46G+lW2gC6XzqBZcCuFn3T0g0pfoPr4C+egeiqF2jQMXncVXR7pou/EXnfPgqzyU5iKEYCLNORj8kw/DEd9SZ/9xFVmIVPoOSDKqdIGIKVkZrtOfm08ZRGjOfUXtIG7OhY+W0f6MgvO/j0F2Va0KXIZi6NV2y9lmT4NToCwxE9h9N20XcmTdfJJhcqhX/NUBvliAsB1UeMn9UVuyUN+7AG2/DApwUEf2+H4CCI8DjpCD0WdYpESWrAXVgkXi9NYhyuiSXhRFNWGSqjci9GqszdTxidiIMO4pgMynitlABlXhnKY41XaZBBxQQfKL/bfA4p1x0+RcjCaAbEw1Gvn7LU3TmsQ2SEmxn631pZWz8tJDJ4eJ8aFoSq6JbS8ZMqjTqdX4RXK1AgIH2X6kwJd03kD6eq0V5xC5ADnArhUFl8s3ripzn71pyfs1Te327/7P/6l/eIPz9vUzKx190za3/ztZ3bp0l3VmSxRutDx3/0J5bjgbXxkhZdaaGQMNeqVRkPgiCtev+UaEcVVOIuIygSJOpfSIFTBlAIXzqsJr/iFwBdoPN6NaAIwuHyFFj9p1V7EiU7w+vsUWR40K5kkM/iuMJ9YqG08mnuVG0Zg4FWXkxN+iCazgPROF21dygfeyB/x5HN6CqMwafXCweX06l5tDe/LMgtupw384PSygz+Oi3zuosz0exqnH3ypNDGuRJ/o4gkX9KIYAgKXfzZc5QflQTPbO/w4W6eRVfFYCco8XP2+qJdUvIez37Fal6CPdBEW9fS6yQ8tANfMg+yF/Alb0U/LPPIV+iItkDgcoIX6aFBnqwHV6nk8aVe+65NSW21HjhyRsRZ05ICCX0j86mUpf5Wn8KGEnzT6MRjDy02b+Fhgs/IHvSF/5iuSfPjo4cMeu/iz87Zt+wZPT5nP1znrQih4nd9Ox7NACV6K4shTMYYKHGxHovCoA1DyezV1jxIQJH+zfA8nrfzlcAC64ulhrGSlEYXhxf3C0pwMlgG7ef2xvzC4becmX7UeHp6y77+/JZ35kgyCSZuSLhkdH7eBwcf25lvnrEMTotxyAi+iLo46yknSkxb4pXt6lTuXDUIyk+okNz1da7/59SUlr7fDx3b7EZ0PH3TLwBu3ixfPWvNqZM+1gHBU27bSzo4HI1xlSG4ZoEdH5/xF7x07N9rXX33tW4ma1yzbiy8fsLHxIU/Piv+v/vCcNTXNKi+8gcesvoEn+Sa8usR9QbdoiZXSMPw9geeFvtijm4NwumrdobvI48A18MUAq1oW6QDqGPXMawB9CjqRY39CWsgzEGXBM+Q1ZIQFEL4EXKUJWlfJeB6wGzKUXzz3koykJtWzSeTU28wcL0KLJ0WfQtwYMtk2hf/p0LJ98uF9++u//NxuXOuTMdxofY/H7Df/fNm+/fZ2pb5ZE6oELdQBf25DCDqC5jAySUfd6Oux1YFJBWlon5UVGTqLom+2zt79/RV73PvYfvL2aXvxpeM+CRl8Mqax86rkukUTu/O2poXFvjk7cnin+CqcMshGn07JKL9pE2Nm9zuHZHw/0uRwu51/5RUVUm9PnyzYze/77Lf//J0b4d0PJ+yLz26KhliZRWfwHlRf/4i9+7vL1t83bnv2bLeXzh+WMSY9TbPI1Yreh3f7bbBv1E6ePGjr1i3bvgNt9tN3XrRf/Opl0aaJ6tS83bnRa5s2brMdO3Zq8jFsXffHrEGTcF+l1sSNI6B5cZ20kxPzNjW+oDrM+bGfgwPj1vWo365822lff3bHvtKE6P/7/3lX7h/t5rXH4neT/fSXZ+zMy7vifScf66q2FUYlY67Lq+tsaogcSp4KP5cltZ2aQPEpP+FoN4xcVqbRZ/keH9/cGRwcdAf9PT093i9IVwYX+apYO86UeVxFjuQckB/S8YMmBgy0i8eDqNoPSIhMKYtHpcHMthkMaDfsZUxzpQ44+MC2G/iT9SvTkvVN/7LSupM/aec9TL4yT/nYqpQbhnhMHIPOqDTlZLle9kLxZWHhSl5BMzjC8Oc4Ub6vwhfZ47AVcPhxpsUYAS1Jczzx4MlBvDfg5YkwHJM+b2bsjP/4H/7df44tGZERKDMdyPusaAL3GVcOx59pn0//g/zlNAWuxAmz8FMx9rXCIDp4WelVQTgwBqXgGZ8mRlfs2tVOa2vbYJ337tvTkQk/T3v9euUXE9zAFQM8n+4R3kYpp1WN7HFHwQdACfRBw49B0s7gqJtnaK/WNc7cReLXrWtRWhkXCq2vX7Sde9ba6dMvWG/PqGbss1KwQ3bupSMSHPFK1fSVQuVzVAW65GM4VmMWbGCgT3WLc/rJE0rXU7sDlzhZodM1FeHFrTJU0kZB1MW7vndwThaBl3n6RNBAd1QH4OdpC1yVK4IXNIYrIgV4vRWFh48gEdPiRzoqPeFu9AlnQSeBkb1Kc7CaQPeEN6HgATIzNDzk+5YDNyZFFRdKBKjWCbwFPkHSnOUR4xTKgAV/nIgTXwQNecq8cS2XxcW9XBUYLu7hYQLl46an5/ys/k3t4juDvUeGI1/mLfMVqOCOG6c7gPo51z2eF0abV68uXnqKcrkq1tNQnfBVIdIwgATeLJtr1DAApTYxMWFtxTspiSmSF/IiuWZVeGmpRgPGpH33bZ8GOvaA19rrr5+QcYoMwxnqAt2hCyiYY2PZu5qLAkmX0wFhgoI0h3iHIpQ7wMrm4kKdXfr6ur/Y+qs/fEfGwAbFY8St+CPYjRvXF/ILztKAJLyMqY5H9zFJ8hsPi7oGN2IgisQx0TMZ3E/FF/pq6BmiKzQrn18rear3Xn7qviKeHMT5Vjn5+cIvX9/Ml9IhgjIxqHoeD9vjh2O+CPLKq6esaQ2019q1K3dtfGTGzpw56YPaYO+Yn3Zy4MAOGdIbhEdGIUWpfD+nv4UnJKEHvIACwge98lWDi3QJ8jPyq127u57KEBu2M9J/0mL23ZXrHv/qayfEe+Sdvkm9mbyG/CMNAdnOcugI6f3ZmUYZh9/I2Nqtyd5q+/rLq/bqq+fshbP7JGMLdu9ujw09GbWLP33B9uzTOLDCHlkGaA3ooCjauAq0a5Tqd/DZ61LIATJJPv2QS1465MCEtrY24c3JcbZXcdHV27EoB9I9Cg8XEngZ1M+DHGhf9Dxnm/vHHtVuyVforvBYvI0JDDTV2tjIlOjgQ0FsMYX+env8aNw+//iGcbRub0+f3bvTbY+7Bv2Iy6VFPmgm2W9jwYxJcDERUlPc6xyz3//2ks3PrrLtW/bbg/v90h1rrfNOj7W2rLczLx5XP4MI0aCy6GPxgT2OYJ2SXPKxsQmXTdIFzUE33hoZ+Z5X/xeVhxN+ZmcxWWijehufXLJ33/3Surqe2BtvXbCTpw75tw1Y8b9z575t6mjTBH6LdXc/0nj/xM6dO6mwVvFjyRbma+2GjPvZ6TrpvEZ7+dVDduDwVmvbuEZ1H9Bk8ZqNjY7Zug1NqsdROyHDfWJ8VpPJXnvh9AGRJdnQRKD70Zh1So7g89Fj2xW3XXFspURScmys1URCvGlq1QRln0R31vhuypoWvt8ATzVRfTprfMkbuf7g/c+cBt4JalnLcdD1buds3LhBYwt6alFG/1PV8YHdunVP/XjAjyjufTxk05OLauNpycW88W2Qi5pkvPPLl+zsy4esdYOYXBsGYIxz8FEXB7Y/haGJDoV25A05ZgsLMlU2UPlwIUZ+Gvq8czg+Nu6G5vTUtG9VoS9hsDY3r/ExhfezqAc4oQEDHKjIKhf8cvxCbgNikh2QfeWZvqmk3Dku/WGFeAUEXJjU0F+wu2gb3rtYlBEe45b6n+JZeUfaos3Im06yp7qzVZy4XAyiP2NfxRHfLLaEYU5e9GtshY7+Ah6214KW1X/wEQFfweM0ej7sN/hNHiYRcfynl6erT1zUPivF0x54yYI2CwHoAMAnDgLwkS9pBUgP38HZoMmPn1qkeNoJfHX/6T/87/85M7mDeiogB00ZHgyK++chw8oEAOVr5q9ccUV8gt95Wr8VVMvmsQiCyNcpyeZZ/co/MqQSlH9ltWbut9Uh1ttbPzttswtTdkOz4kf3hxS2xjo2tYp54jzp1SB+co9mS+yfrSseGQVuaBDmKkEOYegpqytefNDpQQXtyQMcyj4/Sx0fECEOo8gNB2VobOK7ADvs8jfXrb6u3l55hdVPzewcR/IUbELuVxRNCBH1RgDokHz8xwVQEHkiX6y2wheGKkdR/HMEnkaiWPErl3zExUAF7xnceNE1BYtwVt08vePKPBGX5Ts2j69CbL+J9PCGCQCCzulNvspfxFVxJwQ9VQgeeLoiBBJcHDxg2eY0cWQPLC/mOT2ePmTK+VmCoFdJijLyvrgUQK6Ip3PBdwa0NESByBc8QFYCH+UlTwLgZaYlTRTLv0jDkXnwffPm4kVaDw5+0ve9DiV8wPP3ARnGFfya/kpm2O+eH4sKiHo5/syiIOr7DF75/a4UFso77qGLE7MGBgf9xcM0ooG4iidYXNCxzDcsZjWIcUrIjAbhUXvr4glNAhQtg8DbyP/IBx0oTY50nJC8rJYiS75n+VFWluMTaJUTK7rwWEa4lOn8XJ198/UtGTE99rN33pRss0WCv9hHyUuTGJHZn5ClwK//Tgp4w/hPiBJxEebt7rSAI+SAgWJEhsZGGYm8X5Tpgl76FDWN1R3CcvCkwYMHACUQBu4MCzysQs3MzEkm1xYyEgPQvXs9MiI4LWTajp3co3aRHq3TIKJfX/dT6+8ZFsZa/+gZHzg7ffqY7dnbIfyskheTH9HOQkBMvDi6DCjqqLwxWfMQpRddePjHcpMDtIbuwle3qsk6b/fJkOm3np7Hftwt+plyV7GVQvlA4cc1Kh91IR/Oy3Dc0MYXipfsn//5C2tsWG8vvnjCvr92U2qvzi5cOCv9WmNdj/rs6y+uavLSZD//xTkh4dxtcAtzwcPgqvwl/Q7PXYZISJwDvJA8FPR5m9XGyiBPYjmoItvPHflIKD6W28vBwwWl4AxyimRU5cICbYuBQNvGGBXhntL9cn5BzhWzXG9Xv3tkWzp225OBKbt1rc8+ePeqXZbhiZF2/MRxN1KbVzfbhManhw8eaxIwKZ0zafv2c1woyMIQH+yfsS8/v6222WU//fl5GS3zdvvWXe/jL5w5LpnaJmOI1Ezqkblaydu4ffbJZbt7Z0Cuz1fYnY6b96xjMy+fxmkrOOQFGZuZXbCe7jHR/diuXe2WsT9mc9OrNHY/sS81oevpHba3337Djh49orge++Lzr2xsfFJj5nmNf+vt6pXv1b+X7cWzZ/zjWDBiemrBvrt8z7756o5t2brJLvxE9V4DrxbVXsv2u99+4nne/vkFO3VmvzWuVh1kE3z84WW3Nw4c3imezEp+7mgS2ef96cKFF+zYiQ6JypwkM9qavfm0CU8VOYhk3doNtme/9J8/yVQa1VFZZTiP+elu3V1d0pNTdu7l46rTeTtxaq/sgI3iPS/MztnBw1usfVOLta5t8ENDdu7a7F/l3n9wp/yb7MChnXb8JN+v2CW30w4e3Wbr2+qtdtWCbKsZ9W/JpchyA1R6FhqQFxZdMDqxSTDoMdxDb8x4/2YSOzw8pDpPuywwAeEjbtSCeq5R/2clmnGPK44nimskU7HKXrw/6S/AxmIQbcukALl1XSLn0uX/AOQgfB6XN4Lwh5xnHA66CU26Qh/4neof9gynTrGV5nH3Y01W1FYqn3xOI7rdaVl2+yOeFMQ2amwqthART/HEcQUHkKvw8GxRYx16HRn2yZP86BS2LS6obMYQ0gOkhcSgPyYX1CDrhQ4B4JVPQPxXq3L5ijZbg3j/TXmEg7rkxIInv+BgchKLwNGfSOMvCpMK1gjmZud9AoGM1/2n4kvAFYCHrvCiARIR17xPV75Pf6bNMO6fB48v/ECm8f+eN9Lov8fhUKwwBwM6GhFBErMqiCBc9dBlbHzOP7nf3lFvW3c2uTIbH1uw5cU6Gx7tt0MHt1pDfdQZoeFpwLIYXMMWGiYAKlttGdfiB0S9uIZgV+sWNOpfkEMa72x4WPXjCcOE5w/6Y4YXYwqNo9loAy+htPgHiE6e2mn1DeCK8ip4AVAWg1HwiEaXsTUwICMmjtEkPPgD5TFJCdqreYAIjzgvw/2qm35UBwAHQg7/Wdl6Bo/khEtA8iKgnA6XvPJZKwMno4Ro4/EtCgee+ASgyAtwzUEo8iddlFvQUPgd6DsFGYr1gZmvf05NTll7uwZlQoukAbrJXiFwfhV0AvAwy8G5UaP2ortk2uD7Ruc7kGmTGH4Uk5eIC8i02ekpOYqPsGkZcpzgwaAVq+gggSekqULiLF/TgdBRRunuamQMcyb/8NCYGwKc6R5pSA4/o2956sSTIL9PiD0scnHrQfQk5ePHSQPEMglP/RLpIg+rrpTBI/3vvu2Womy0R3wNd+9mO+57vzlWFr742k4BQQeyg8zEN0HihVdcoA664j7kTnceRxj6cm52xT756Ip/5feNt16yrTtCrqMsyaSU49w8E4BmHyRiAgPuwEEZWVTeO8jv95VwwkKGCIQG+IM8rvFHubHi6cmUhvjgT1W+K3gIQ/7c65WRp+poE/QMRwzOTM/500Bvi6UGGb/D9uDeoBtXGNcHDm4L3cNHxGzR2jZu8JW8rkddtqa1yd766cu2eVuzdOCcMEs/FRMYipyUUcBCCatSbvA7I6BHf+rDeL1vEw5pxPr2HfgQjgjOcWfryaEju2zXno129Phe27a93QYHH/sXlFfxKN2RouNjcHOcTgcdELxcGGgb7PI3d2x+ccXe+cUbSrNgI8Pjmgy02o0bt+3J4Ihdv/pQ7b5khw7ts937JJN1rCyDTrLuV4631YT+6Yz1DYw6bxrZE+9l0V9UV5FDV/UXXSnXZV25vZ61khlNqtW2nMRWeRlW+edmZWjOzvjxrHwIq6GeFzTJRN5oY0+qq08mHF/IA3i5xD7fOR/gMbZSN4V8k0KZPL0uogsDZnJyxb745J6uy/b9lTs2qrpB87EXDtgbb9PGG6xDbuv2jTI0N1j3owGbnZuxn/n7adSd45RNvFx2/u4/uMtOnj7g48Fv/+lDNUut/fIPX7fNWzk5jz8m9CYZmdSE874M+X4Z6ifs1AtH7fDhg94GTwbGbOu2Tbbv4OZnJu/0S7a5XL/20Hp7R2zvXgzbo7Zzx25/V+SrL79XPWZleL8kw/uI3bh2276/ektttFqT1VP25MmAffHZV87bMy++YB0d69VQi+prs3bpqxvW283pQ9vs4s9eVrnonhoZ4IP2j3/3vo2PTtqf/6s/kLHeIRaqrSbm7NOPv9MEZsjefOtV6bJJ++TD79T/6m33nk22Y9tm9aN1MtB4MlYdI5wJglpN7Okj167etGvXbsmoHpdue+Q84USc1U3NMuC3aeJ02M6eOyqjf5P4rdy1rOqyhZMtNZPSy3Vup/i7P7Ur1tAow7UeY69GflajkUMMwNBbaUwCfA18UXpsRnJHmzJx5FQ5Fk6GnmDcT0pe5zyNv2emX6zeN9tqTczQ2xj4OF/JlyOcyaIfoiKHYYscpgOSD3EF0BHopliJJl3oOIEnCV1X8XPJMIe4cks+wnGJI1H5PQuS+kUY/2Q3apzg6QTj6JImIonH99cX5YEPIznxYk/RP+FNIAvDGiiXjZ/FUeoGPwh3ahXOpMtJKIC0AGnp47HFM7Y/+1grPRF46pxPTBjgFUfLz6nfM5lCB2A/8aSB8vIJDemIYyykLbMtwOHlSXdRHzf8RRfkU0fi6v7Tf/jffAuQKxEqIEL954NeuHKFy1fg+TCuz8dTEEThB1f69c+Z8TxE/nCkx4WRWOvCWF2Vi7ThdEMV9Bsbm9Pg/lRKpMPW8pXR2iXbubNDM9R6e+W1F9U5WfkqAANQM6rhwSF/IY5TeypbFqQknOZIWKILKAtp0FH4Cj8l0NBBP4/NaJCgv2wsclUJlLmy2m5+/1AGX6tm/NIIvj9caTytnNI4LQrLAQTcCCoDCwY6vCnzhzSRNssLf6UagighQX7hd5/Sgp/HzvB/40YebQfNJEtUQBn381cg4kt+XWkrBJIvdKJ8WI1mvM18Trf+oIEgXeToOECkIa5yVebArP/OqxXnC8ZomyYAzmMh8hy6MsGjjMQBBJ1Vl4C/UBdyIcPIdXkrSna8AEqPK+XQxIkv6lP1V8pXUHgjbnpyzuVm69YO3dFnCIVuroGvTCPw/D2ZwqggHCdlrDJYqejvH7UNbRtcLpGz6SkZDJ9/69uO2DIVbSHlXik7MHAT+FDmBAAFf/THQMTeQ87SX7c2ViujnrRdDFZwZ3Kywb7+6pHktcV6+wb80fzP3nlB5bLqDH5hVF9ZlgEAQAt4MGwHnzzxvoSyzDqHXnFvlMfPjU/KZiK+yubnVtnnn1yVwTBiv/iDn8j4l6HgRiZ/VIYXSWf8iLzNHR1SqAxugQPItqJMNw49Y+T0GML56QqfucJblLC8LjPwd02LBlJ0DTJLhGeNK5jweV5dnWuU6w3iEfoHBG6i0DP0JY4Z5euh/rVmq7f794bt5o1uyUyjjLxmO3GK88vJAGbyLPkXQdva19j5Cyd99bF5TUwMvBw5+M2iEGknJ6eNE9JWr44DFZABlwOvMxNAQpGlOaXlYzwLvtLrtXBcxFN+nfX294m/y5LBtTJoqJMm1OL71m1bHS0mOkYoBiArtU9lqNXVa2LiKQFenquzS5duWPfjPrt48RXJBHHL1tfbZ/v37zW+AsqXrHnKeED3TU2rZHBt8NV/tpbw9PzJ0LgM3E778os7dvP2iN27O6bJ0KAmogdUPu+ohJxzSsz4xJJ/dXZAhmxNbbM96nrsT3PQmdMy9Ofna9S2a2VwLdvdzn77/rv7dv36PckU54u3KFz4luZ8hS9WSOExdQmZcZ8mPN72VLKQeSD0cDyJzbS0vz/dcn/Rv5R8ZrrGPnr/uo2OTKkP1dja9etsXHlfvvCiHTy8SxMgvovA1o5Z8WdI9b8qXTllB4/skXG+3UlaXlplX31+y7fSvnT+lO3WeDo2OmG/+adP1L4z9qf/4he2cRNyBn11dv9ur928ftdXt3fu3G7HjnMuP0+8F2V0jtmVb+/KiGy2F84esLZNLaqb6BX9o6ML9uVnN+3qlbsqY4edPnPINmxslfFbL8O5395/71MZnWtklK61ky8ckUw/kusSLzRJb1ljPb2P3aB9+aWXpSu3qS9gGM3aoNr966++F62L1qSx/+e/OK953qxkYcE+++iq6NWERzz95R+8bnsPtHvbdN7utd6uEbt5kzqfVBut2LeSrw3rN9jZFw/Z3v3tKmtYtLCtAl2sNkyF7IDM1ljbhmZfeKQOfOPnxImDksddtnfPThnVLQqv0QQ1ThZ0w1X9i14E7ehPvrWCkVddWGK1N4w54tEjGH98MZbVewx7xiJW9TmamheAeTGUPov8gKexIZ72plHvYaJv/fq22NanMZiw+gbKlQyqj6D7VENfCPET45yWkNV0ZQhRLcuy+eQDKI+RFV1dZA8Zdy1Syhtpy5Blkj6uRQRAWHgcD3pgcnzCJwA8qeeK4U0+3uWkv9B0LMSgi+EVut/1I1iED37AAxZIguZq2aTnCrjdxURKaWgX8tFGi0wiCvA6FvnJiw5gXz9MgEe0K4tObCkmjDTkz0kC5bNYx8SZpwDgST7SPtQh6I2Da9IOJB1Fs+IPNKgdWEQAf91//Pf/7j8XdRCEUZSVQlHjr0QLvBIC51ER4WnkiMu8CRlWDs+0vk+Qa+Is0kT6ULr4YSRCjfCG4ixW0Iv0VRBjlXZpqd6uX7tvJ44ftIamYFJd/aKNj0kYNKNau04zV+H3l50YpRU2L0XQ1NLijYiYV2iikiqnTGP6A8p0FPSrPJLQWaEJ4KUYOl08BouZMxCzdkrh65Sr7M6tfg2AbbZle4twIKwhzF5EUU6WzxUHfxDweAIQvKnCj7UJAwXohLeoShV/uMwDfgYeBDG2FSiOwbOgoYw6wxLK5VbjKBscUQZKjb3ubCloaqpOviI5EkgdGdSoB2GJN3GXwkthWBDIAqscKMNNGLRFwsAVqRP3j0E5vfPM2wzaqnnYXkS7/tgEgL/IEXX10CJf3j8T7gov5IvwWQ3QKIZNm5h40a5F+go/Ii/w/H0CpUWZgdcNRt2JNZLJ6fiqqAyR2ZkV+/iDKzbQN2F79m62TZvblAMFCU5c0B2Sk1Ctl/dXL4PyMJb4RsKEBsoN4gH9gbRZP+IbZBAM2cjotBuYTBZef+OEtbKYCJ3LdRrMOKaw0zrvdNn27RjjUmgyGsDNPmWMiZwApAugnirEhbtQgip3RnX87NPLNjT01P7kT39u69ugGUUa+RgwmCgE7WO2ebMmXooK/gXOMo/xRxz+GBzI4Hxw5zGFA6hXPB3haZfXR3GBBxzhAC7gLvM7B0TSe1mqn68m4RTOQMV2h+Gnk2rXNp/gXZUB2tC4WhOCejstAwbDD+MbvTcjI/2j97+xWzdv2OEje40vE6OHML0Dot7oF9KrVDcSm3l6IT3JyjzGKqe2QDE0TWrSevXbe/bll9dU/oSvHLNFh49QgWHJ5a/GOu922/vvfuXyx15n9BzG+PiYZHL9JukbTRAnFuxOZ4+9994l+1Y4Hz0c1kTxqe3dxznrwlJbb98I/+2bPfbC6SO2c1e7U81gyEppfdOCnX3puB06dMj6ewY1FjTa1as3nPerm9ZY562H/iJod3e/tUt3njxxzE4cO2EPHnYrTYPt3tdhtbK/5uYXNOGc8onU9WsPbHmx3p6q73ynsoeHhpSPIzQXFb5io8NzsudW27u/+8S6HvTLEN5sp04es70ybFtaGuzJYL/TyJeosz+EC2lJPro8uB8ZVV2VhJPeMFD8Wy8leQNcJyEt4vX46Kx9+80j9eUx27p9g3gRWxd27NwkHqzylWi2XQ30DfsZ+r3dQ76NhnfRNm3ZIDpbfZ/xu7/93F90vfDaOdu2Y6ONPB2z3//uc/XmVf6xq45t8T4eW+q+/vKG3e/ssgMHd9kLLxwvtuqqfiu1Njdt9vd//YEorffFrRMvaBLKV3rVx29eU/v+7pLK3Wpv//QVa+9gjFFNFmt9X/8Xn35v7e2b/Mz83fu2eH1vaUIFatqWL98eO37Ijh7l/Hy+ED5gT4eHpBca7Pr3t0Ub/WLJJ/t1DZqgzc7aB+9/IJu80bZpnP3ZL15W2a1Cy7tig74Xv76xXhPlXXb42DaNIRivNfbq68dtzTraYs6Gng76E7ba4sNP0Q5K5ZfoM/Qhtp5t2bbWtm1vk1GNUUa8CMonm4WuoX9h0EE/xiPbPnnijtHJCUPoIiY4LMI9eTIoGeDL+TL8VRf2uZOP8QcjnrGIcdpX79e26r7Ft+ygJzEcMRLdHhIDKZOFmqaKTUVN+YfNlHIl/nnFqrq7qK7XO/UfEH5ktcoT7qkL9WShDMi40FqMRbFLwZFXINIErggHfxl3lpcQyfRPHqLoEzwBgE+TmiCx9Yqs8I4j2+cXZXfI2IYfjLPwkJX+rBNXJuk4+BaGOLjDgHe9KD/5GZ/j+1RVugHykC4nEKTHBkyDHTy0K1eMe28bxdGuyAJ4GCcyPPCu2Kwm7pRJHVn9x24iTdohlAlQLnWjXPjj9VA89hyThXgHgGYXYlBzJbFD1EFNj9KOsKyY/y/iM33GlSHDSPN8Oq5lJpYhBuVIB3OY4a5dy4tzzI6qkDjjKqd88/N1Uh5dGhQOq1E41SCUZU/3qPU8HrRduzf7ClCgVx46nQyKNVLK4rLXlzzQ5LTKJX2UU64T4RRdJKukT/q5pY7d3Y/9JBLoj/y4oNmVvFpnYmzZHt5/KqW2zrbtXOMpUvgdCHgOoIHGxBAFP0JSBu+8+ks+UbYHOQ1VlEFJQjWUfKzQUweOBkx6Mn+mwRH2bDmRJsMAvB7nCiV4Mz426ROAfAcg0pOX6w/5HbjBE7iq6CM9MqBcblj63jkZ0mt5+bpowyhfmZ2YwJ9lpD/vE8AXShCIApFLJnasyD0vl0EHuAMnwDV5UeZJ9gHmi5E20vPoj5eMOzYzeaHeoUA0cvq1jLd8TUAFRLrIFyUGDbyo1tM14Wdgr2lu94F2oG/Qzp07pgF1lzLGY9CgpUpr+ijLB/i4U3j1HvxMXqamZKzIEGWiH+eXk058U0Xv3Bm0GzKoGmVo8S7Cyy8f1oAso0FUix02ODBrn312Q11TxtbwqHVs4YWy+OgXRjSKDUUaezNVtpdcBkoSPaKF87rZDvHJJ18L36L9/J03ij3A5XYu2kbGB3zn5THaFQATJUTaSB98jTyJI69uLFfCCh0iIC1PXsaka6hLyAy6BdwRX4FCf3jEM2XjqJPcMvqTfATjl1E/y4RdcUuNMm67ZAxO28aOVhlLx6QLoVf81yA3/GTUrnzdqUnAor3x1nkZ6BikoKYNV7lxtrLMQMLEie0SQ3ZXOrV/4Kk9uN9rvT1D6rNrVQ9Wv+skp9N2TQbXwMCIjL+NbkweOXpIOqNDRvc9275jr02Lr/UacNmeeeXb+2rTDn/xuKZOBoDqi2E9ODCj9p6z//Mv/l4G3H2xoV4T0r129PBRW92w1m7evCNjdIvvO+7vG7HLl2/a5q2b7PSZo6huCf2KDDk+GLnB1rSwxxwDx+zoiV22detOfzG4pma1PXrUraSLdujwQRmsR2zLlvXGKWpffHHN7j/otld4d6Ae3TdvDx4MahDlA1/b7Pjx49axaZM9utdrs/Mz9kd/8pbKgW9MTE0Tntt2+VK3Jo877Y//5E3buXujBvZVmkhg+MUKX7v0NO1Ju2ffp02BlBVvZ/qttzdtzIrvoj8R5IvpkT/GqDh+EUFYJYOeveq3PP+bF8/ZwSPbNdloUf332e49HTKw1/mH33bultu5RfIyq/Z4YC+ePW579u3y7SLrNAu/+t1tjUV99vpPzirfdut+NGj//E8f+Hc02LO+a/c2J3F+bsm+/PSKDQ0+lRy97BMOnh5hnCwv1UnOxu13v/5QE58ndv7CGdvQ3qyJ9zo3QN/77WW7c+uxvfHmy3bqRb7OvQAD1LdX7PLXV+3a1bvW0cEHs07axi2NmsQ2+rYcjna9+PYbmtB02MLirL831Hm3U2N7l3RCg3i/UZOkNTY6OmytaxuV9rz6Gi/Dii4N/Dt3sH9+u+1iG0+j2kW8RdW1tjTZrj2bxJ828UxjUd2i5EwThR3wmydiS963J2RIYlTHFj7apjoGYkAyHmO447jnnRwmbhhiXFmlpx3D0OfFWp5KTHkceoe2pT05wrJZ8sITtBbpC4z79o2iTQZ+S2uE855SS0uzJhuNLr/kcaNVcuEnFiInhXNdhGTIDzB+sYWlsqjKj3SeKgBtwF1FRhkvidC/Ao1fhVqxiivG5wjnip7ia8hsqSzef6zE++UZICjjgfQSVuZzGeI286B7I8xPBlO5M5qA8CSACYCocUOdVXbaD11PTnDSl3jiSzsA8AVEacuxvSbK92iVExMC3htwu6SoOxMe+EkcPMZhbBPHeAUQxsSNrXq0F09i/BAa+Xnnws/zF9/YoguuSM/YGC7HZsogP+WTzvVBwW8ck4gEPnzm7Sw6iPPJQOUdgKJWlcbXhYS4HwOCM/7H0mRYMKzaYJXwuHE/8CyOGKgSqBCzJGaQwUDKjDgwgV9JdOWRTL2U4Li/rHP8+D5VOASWejGB+Prra7Z791Zb3UyDYCJJAc9ptjU7b00YuAWDkHyuisXjJT0PxKcrQvx/lZP8oJ/H7Jz8EdstPNbz4Egd+ebmGzRo97vy2bajxScp3s5FPHRUyiv4Q91pZF7eYSWNtnRhzHRAJXt4KuFULXy6hmDHVgM5xx/CPzE5LQNuyRVPIXclUBr9oqYBFfw/AGgKlcJPele8iRcLaZuGRhQqBSs/OAo0eLNeP4Tny+KevF4jKV3NgCXsbW2xF73KFzo8eCN/hj9Pe9wTzoX83AWVyCW0s8qdna+MJ3I+C7TX82UAKI9IHXlJhyJZlILYsH59JU/0JblSGd5UJXDj0ENJU9CsK4MXe69p34mxFfvs42u+Ve72jS4/TeJ/+hcX/XQU9lCDNQYMZXaZEF6QC7zcgh7SER29DPz6r39TUwuS+WkpnRbrezxpw0OLNvx0zoaGpjRgL9knH36vQbRN9a6xl84d1aCrCZpTXStjgQ9D9Umet4inDVYv4+n4yT3FpD0GR76KunatBvDSxMvJdLKCNvjAlpihJ9Pq9zfURvUyil4p5IyJyJIMCA3S82GEYWSRl4kLE0df5RN9wUN4gYOv4SgPiHxAtEf8gxY8tGW0JwDtTOriJJ1Yfcr8LhvuK0BZyFVte9V9SX4Z3OqOMjD4aMyCDfQP+8o//GbrytOhGXtwr89Gnk7IeNth5146rkGPsmWwqS+was1pOE9ktL10/gXfe8/WnGUZ/aFHa21Shsi9h4/sbmePXbt21/r7n8p4apTRv8Z27dqvcpd8hbWxvkV4xuyrL75TfZrs0NEDMszapV9ljQvnzVv37akmIQ+7HmhuwWDXbJ9/ct3l+o03z8k4T8OD1f85f2n0u8tsuWCby4r90R//VLoQo6fFvr9y3aamJ+3l8y9qojFkX35xVUbsTrvw2hlbpXbiEXdn5z3xd0ITmjbnL+8wOOuF/5/+/iPxCl3TamfOHbbjp3ZZ67pGkbkoWWDFuc++/ua6HT561NrWt9jNGzft5vV7tmXbVjt4cK+MsSZb0ETg/d9/ovKH7fyrJyW3G6RE2CaE4bqo9L2a0K5YU2OdnzrHRyJZ7eNFZj5yxzYMWrVoUf+fAA8qbQ1PCvML+UA2kEkMR7Z6At6nhUJi7PIwPDRtH31wyev3yuvHrWWtBnj1nZZWGRb1IBeeGla0l6S3puzzzy5rAnXFLrz6kh08tFNlLslQkgGqiQRtcPjwIZ849fYM2IfvfmXr1spwPrzLjhzbofpoTJ6Ysfd+96XNziza2z99WXqQU9wapbeW7cb1B/4l2pvXH6r9JyRnx+2FFw/J/1SG/DobHxmXkX/H+Xr89C7jWwJMAqcnFuzX//iJynxiZ148pknDCU0yNSXVZIw98mz96X70xLq6++37q7TPbTea9+3dofH+kGwETjqZc8N/564OyepmyS2byRYUzn5pvohKv3NBd74yyjMM+FGMy/Pik/SYGOqGGLaBjHgc24V4Mfbp8LB03LImPzM2MjLqehr7hLEAIx+HgcWqfRiJ8SSV7R5xYlyzrdUkC3sGhy7gtJwWVZQrhicGH2njoIMw3PzpvmrCUzwMfCYz6E/3C3/oKCQGu4H7uONa+RVh1Bvjk21CGJkYqADxjJtoe8fhgeKRe7jK4/5IG67wO36P4F/hYoESHjFpzzHcy0F4i7zRF0LqPdzLyjjdZVvpvjzORlikI2WEe3bpNNpoTjpvxu2v8bFRBnwS+dhATeEfT0IYf6NcDP84FCNoxbaMp84sOmGvEM5KO+HwHAAf+dPABrjHNiOMNiR9GuTg8xeNhQv9wFYx3q1QJtET24bI46v/opR3OWL/fvATXIxNfNuqSfRSBnE83cDenJfsgot2BQ+TlIaijUkLUA9/ByArXiY8uFgFGJXxfi35y+Hl+8RbgSKO0IzJtM8C6eIKUFlmZf7oxGdSQXw0TDwCoyxvMEU+HZmWohiUUtthTU3UBVQxUxqX0no6NGK7d3Y4g4BFdezZ6VlrXrfOajQDLNOYdAKVMgTlegaEnzSpmMnMlcc5IxJANxRFP6sjQOCIEuh0k+Mrdq9z0Pfq7tityUhRulIpnXs8DzjDRYdA2aCIOAUI+pIuT+tmW+CpAjhS+WU6XOArkrhbkoE0KYMoDNFiC5DSRDnRNnhQFlm244NAUJCoAhkHTUXHkVCPcvyaJhd5LCI5vc6RRHgTR+ANHEVIUZ776SrOe+7VWfRjrypKIB65l2mJGj8PSXdegczHjNxBUeCm7jwBoF3d2ChoIS80h/EYdcGTpZdxJ0iVKEnQD5CGzszgli9fe8EC+Ay/E8BM+qQTP7WL++QVCp+P3dXJOBy1v/7LTzQJQAmt+Fcs/+TPLtiGjSi0UFBRF3BFnfmf+LmCE8dqflAVW2noi2Mjs9Z5S4P0vUm7ea3PHt4dtCcDE9bfO2Fff95pndcGZQDEC2gcy3viJMfeorhME5Jhu3r1kQyoVleyfX1d9sqFo34SRpQD3+OlegYu0niojFb6UvBPhqzo5qlDVxerxJ0y3lrslVfPeTxfwh16wp7ZaTdsex8P+gp3b8+gBqnVGljrXN/w/kLIk5fg5YIbN6+JheaW4q7uxZbgV1X+g0fiTZE3/OF4pM+qHUo54kppHBn48AtkQHh9lnkpTX19ZsWGhydl6A/JYO12fs3O1ljz6nXSj+ukP3rswd1eyceKvfbmCzJy93o/oh0ZfJh8MCHGv//AHhnrfLkUHbUsw2XJenuf2JdffW2dd+/b3MKyjKgddujQfjt6dL/t2rNN7bSiiVmrHTiw21qb19tnH13ypwkHD++RUX1ENNAeQii6Ozu77bsrnByzR7p4n3V0bLZ3f/+x71t+5xdvWrvwIDe0Vc/jEXv/3UsypBbsxInDviK9YaMmG3v4Um+NDfaP2Seffq64U274fP3VN7Zxw3p79dUXjW+fsOf7wYMHNiJj89ixQ76aBhmoAt4DufzFXbty+Y7t3bfF/uCPXrLNWzF6aCcGadNkpte+uXRbMrXeVjc226OHd23z5vV24cJpv87PLVr3wyf2+19/IpkZstd+clYG7R7Rz8oybccEBNlrkP7eaBMTI5pA3LbrmjxNji348ZR1dfQipaeBva2rfTZlJsEnjbqmHAEYIOj69b4gEHoCHYSc9z2e0CTsmu2VQX3+laMa9KUnQOcORoBz0SfEV7+7a59/etX6ep/60zD2qrO1BV0/8nRKxjvfYpi0t94+I10zb19+/o369Li9fOGkJgCalKseszNL9vd//7Fkq8Xe/Ok5TaqXfUvRF19etS8+v2X9fdMyTJs8Hcd1vvTKCdGxqInljCZz66y3e8Bu33xk51/mI3PqE6Mz/j2B3//mC1uWnL918WU7cIhT7VjUY3LAZG5JMrRVfX6jcNeonferHU7Z8WO7ZFBrIrcyq3aa9lVdJjxLi2yRgWdxfCX6lK2D7CaYnplyXoahPiW5GfXvX9A3WaHH+TaLol1Y/QUwptDrGOa0A0atb7Mptt7ENpw06lvdmGRrR1PTavX3OEaScQ4TADnm68hhNKI7or0BaKLxmCAoxpvRty17Go9y8PSSD1b7CUpZAQLXs+NCXkNmWSmu2lVu6CueOC/H83qWZ/IC4Ey8SQMxkQ/ZLDIqFGOXiSuLfJkvaCAN95HScRT4AyIeOgnPPJnfUxSZq/f4ld6HLZ7mztqMeMkEbk51BR/6Bn5hcLMlHH1PUSwI0R6x0h92GzwHt9s5ArZSMf6GAR92Z8ZBS9oBTAIJx88YBX+RO/KAHBkiLyv/xIGT9Bj5ABMCZI+JKG2E3QjEJCTS+HYfyVDmRZYZf6kM5YasxpgEMGn1vLrPCUPxDkAkKF8LbwUyLiHSVBuCaznNj/lJ6a7Ik+Fc08V9WYDUMGJCDJotzqxMS0NTYSqJcR+DNcqp1q58d08KZIu1yHDwQVqgppKRvNm+u3RHSm+3mMfLwGos9mDJGPEtQDCsSJ30PktblS6gXBf8uGgf5dGPAQgaefyUE4DAETjjKYTSKN/sTL0fmbZ5y1rbtpNjCTFiiVc61+YJ0EheGp7VVpTZjBuK8KIKWYOkRj/dOp1FaNmQjLACigEI93RkTMK2yl9cdEVDHv3lvvRQTImnig/wOv4gLNqXOD+OTPSjUL3zqJ6ZPviDD74G3RlevgKRNutOuBSP0rO9hMkLE4ByZwCqvh9C4Kum8C8jFh0vHvW519+9gO/V1dzkYsFjEsrhT3z8L+MG1Hv0PyZRoKAsOjuGGvs5AeKiDqpnKbs/PSjKAaJ9k3fFvWRpcbFBg/kje++3V21xTkpHeI6f2m5v/fywrWlVjlopNEeDQgx8/jShqFPQXHWExsoxfKm1/p5xuylD6ovPrmvAXdbA0mCHjsj4k3HICuPWrds1GeiTEbJs+w9vs1deO2HrN7a44d22caMNDkzJ8BqS8TBmm2QsPnny2M6fP+wT4nxhMPoDA+S0D7oouZQnaIAePlo0q/p1qi/dvv3Y9u8/5CeKsA3h7p3Hwj+sidWc7dyxy198m5KB9nSAI+LqbNfeTV4O3w3BkIN3iwv0syY/pvTuvR7rvNcr4+6RDWoSMTI8on7LMbasCqFwq4N5yIJodvZBX8gQxggDexw5B+2RDhdtG6vWOAYrogc0efr28l27c/uByh0R3Y3WsXmTHT5yyHbt3C4916x6ywgbeCrjZtJ+8Yev+b7t5ZVigUR6YmhwSAbeqHRQjSZ922Rgb3DZgWf3VafLl2/bk6ExO3X6mB09fsj27dvvq971PDGpZTAL2lnVFmWaRI1Jr43ba6+/ZPsObvM00LwwX2fvv/eVffXVdcfx0svnXH9//ukX0lNz9ge/umgd0nErywsKn7VL33RaT/e4TU2yl3VFhufLVrNq3o1mtpNwatPHmmhwUs/uXfvs2tUbtrFtrV28eF7jgXiq/n3jxl1NEobt1ddfdIPGeSkaF+eX7OMPvrJvvr6qScULduTYdskWWxFge630w6Jo/dYePRpWe291AwCj8YVTRzTJ2SoaZUTOL6qdJ+zalQd+rv6ZM0ft/IV9KkIGBQrVlWoYBePjI3b42B47dnyvHTkC/1o16b3p76t0bGFRR+2pskMaqgZN6oPoqzjuQnaIIwz86IQ4BSjGNGSDJz7v/uaSJiRH7cjxbRrX5ov6hfyAg6dcDx4M2Jdf3NCkcVz3S7716cixfYpf8nelpiZmZKTMWeftbjtxfL9t3cE21BUZ3Zvs+MkDfjKU1cooWmmwW9fuqc0m7PXXLtrjri67feO+jY9KZ81i3NbbC6dPaqLYpon1Y3v1tbNqkzglpedxnxsqnbe6RPesTXBgR1e/2uiSv6zdoAnF1q3ttm5DnW/vmV9gNX1KevapDPQJG9VY1NpSqzRrrGn1gs1Mj0huJmRwTUvuJ9zQY1GQlX5nQAGspmP0YD+sbo6VeF9tL1bhW9eyAo8R3+pPUHj6h8HKyTf0awwyDC70/JIMw1jJx3AOvOFCf5fbNB39JdR0tKVCi3DCItxBJBOP3odWykQngDcTuIrI9AJqiaWAjqe9gIh+1k98GbjHKGWSwvYhaFKg2wSBJ2QRoLxymeV7LpGskOcI9f+ELcq2yiflyZ8ypA3ifCmiAn+kTRqAzFsOo6xIr3BfpBHd/Jd/YX7Wpien/B0z3g3JMRSC6UPIC7igsa42xsQYK+Noz4qhXMgOedHhhLkxTzny+2q9ZCPHbKCcB/D+q4kBkwhOGGORwg19xZMOPIFbPHE9tOhhzgPlJ5yJBelDLsKQBy/fw2DywDusyCRbwXiPh/wAeBnHGSMIYdKDr/IdgIRgZIpRQCLJazn985BxWekED8cJR1YqBO1ZiPzhEhfEI6gYQjCqCBYeOlXsfSKtfzFQvxpbo4Gyx9o2NdimzWuVUrg0yBHH136//65LimNGA+R6hWvWxaxKzGvkxSXhC8pVCAU53qg3ZSVNZZ4Qls5J99VIYSmMdh7d+pnoxTn9iSe6IwM8frZ8aOLy7QPjK5Zbt612VEFGgddvRR+4CyopH+MfofvRDpb5qT0k6x+CQDqcIhUTeDIf6XxFyzlWq44z4oqwskcfKrwcUpfKKvzkD1xy+Aks/hEX+4xJFx2N/Y+xIsoqT+AvEvAv/CWg7KQ3yioioNkVAKC4pdgChPzE+wvVfO6Eu1zvvBIGlO8J4baslMDL5Cvl8hncZFWmxOX0xCURebqsHnwmUijjXvkYKFEo4A9+J8/JDo7I7o5yPIw+gBfDjtVVuKnOvlhr//B3n9n1K33iS5SzZ+9GGYonpbwW3PBBHNhHDDh+5Yy6UG4YpXEfRIDZ21D67svP7tilrzo1mZuzCzII9x/eZevb19juA1usdcMqa2iqsy8+vapBfMleunDEjp/ZbDv3cBpFs93r7LfHj4YkZ2PqA0s+yG/bttFXMtdtgG8oVJXrPELxxpZADCGUncsx0rosZSiDlxXxa1f7NbEYk5FzWjK2bF998Y3LGSvRhw7vtu0yjjmHnz3yXfcHxLYlGY+nZVSsEs8XZUzMiu/rNSkZtQd3B+zKlft2+9YjDf5ma1ta7Nixg+Z7qXdstuYWlDwKn0FUcsCPRkj+FW0LYIzTrpVVNwd0IQYdaZAh8sug1MRjaGDSPv/oml399q7373Pnj8u4lHG2dbOtWy8c9bH9ZGBw1D54/wsbGR2302cO2+59m1w+oZdTRh6pDpe+vC5+rhHfNWFooT9EecjCjet3xfdZDQwyOppqbEgT297eARscZLsDK5U8jm4U36ckL8326EGfJms99vIrL1j7FhmGdexRNbuliRGruGy7OnToiIzHLfbt15dl8N1VOyzZO3/wpnRbfHDt6ciIPerqs40bdoonHN88oUnNWtG3xVa38Nh6lSZrmlTeYBsJZ9Mfsnv3O1XvZvvpT8+7ocvg9+WX39l9TSzPvnTKNkrmeKogQbCJURnGv/1K8jVgp188aRdeO2WTM+O2WhNHjRwydHvsvXe/lkwu2uEjx/w0nJaWenvp/AnJpcYU6bq62kZ7/PipfX3phr8M/Orrx+zs+T3iHTLJCmAYDLT3goxV9nuv5WOTNZwjvmQdm9rt5jUZu0+H7cQL+2G3+Ek+BuSis4sa2oo+jMMfk+7QZ6lD0PGDmsRW3k0p0nQ/4inWmL158QWrXSWc6sO8mF0jgyZOI+qxWzcf+8lFx46eUvmLMqIb7Y03z9v4xJRd//66Jlnz1rx6jU2MT1lf/6AM4rWSt9agQ3LC8dgsoHLCFE9sL32lvjxodud6p81IJlQlX3lnm8ExTYDWrdO4MdRjfb3q2497/Hz+q1eveTmN9U0a47arHZpsUgb8qoYV47sTbCviNKgXzx20Na1L6k+6V7lNMsDREyxAYaCvW9ckfc5XUett3VpW4tdqorVa+qBZMsoe6jlrF49YVKKfuYErA433T1ZjzItGTrphvIkXLBnP6KuMLemP/hq9kh+GMUM6q7txKAa4Q/cA0ZbZp9LFbbazvPjlEr8CPKsvonGvfyEDTPYW/OkBZbsrsuRVKT07+gK/BysA+hNirMzySZdx6NFF48u9HPkZNlSEAyInrgpMWtMPfWV/OIqOvAHJlzCUGSdDX0vnKZnXFrygLi78z/GVRPgTPKmHB2T5xZ2n5VaU6L6gQ/bA0gInkTGuTEknPfE80JM5nR5ulNYX8SQ/LHKSxrfoSP5IQ5/MvOlHpuAbzsd/oWG8huduyxT08Q4C27QIw/GCOlfCMg144V9ey/oAt6h79CfhTFgpD1uVXQm8GxSVYELAeyBMSlWPgiZW/gHKIj/0JjzzBADAjytY6FCOLxOFK0PeZ/rn02U4Vx7bVrAqvloG13LjhqDOzk67AEW4V8tjuQ8hBw1Mk7N6//ANA+3+gzuUykdBd+xvvHWdI8Rm/OMZfCZ8nlWtejWmOhu9PIQzcIciDn9e0w9kGn4RgGMFNW6pO3QwA968ebOHhdKgAIy1ECbyj48t2/17Qxog19vW7c2+sEQf8PgSj2KLSwANygQA4AmJGyFFegf5fcJAXoJ0dTz8ldMJPJwBjfAijLL4cNGq+joNGhpcPQ0R4Q0IT+IKWuFiiVe6wtmAanshvLzAzOPUWk5F8fSkBZf8rtwILuESBO2Rkj/KTD1XTSueTkx6XGtpAkCdUORQKEqjOgWPHC9hCoz4wJ1xgQPcoQygvbV1rXeqLDfLdiCrfgmu1DwqylBAIQ+hDAgLGmNiR6dnrzsrApEulANQVewBTlvh93SSdb4G2tc9Zv/wV19b170xhQnfBrN/+/98R5NjKaPm2CMIWdDEaBT0gy9oc5oF0OT1Ey3Ms1R9GV5P7Lf//LX4V2dvXHxZxtEp33s8y6P4+VlfWSMP+4GvfnvTOrautdMv77RNnPahtqU/Lspg//rLb2306Zgb6a+8dsxOnd5k9Y08BmcLAByEhuAr9WcCgBGbfIclfFF4ZHjePv34phSx2aGDB2TE9st4v2a7du2ws+eO2wYZzawOgvHunQdK+5WMgRp7++cvi+5QjKxSz85MaXIw4y9HL8ytcoPl3NkzMmr32Lbta/3Fz8ZGVobkVsUWAalc4S7ILCDannalTcVdtVk8AYjjgEW6qhRpuLqsiSe9Mjo//vBre/iw31fCX3nttB05tktGU9G/pdOYGDEx6+sbsffe/1x9yey1Vy+or7IHnQGGaWWddd54bF9/dl2G43rfitHYhIEYRLqxIGOjfdN6x81JNbwwv6l9kwyDNmtZ0ypeLIlPnyu8FWJ9wtd564EM8j22Y3eHDHHJjOTq1vXbMvTu2Z49h2zn7u3+yH3k6YjqzN7/FRmoF6TX2tVWS3b92h2bnppX2j0yTAdkhN6w7ds3636HDPy1tqqu3oYGJ+yrL6+JX0uauB20sbFR0dlqr7x6QnWUkbxYY598csm6unrdmGXhhAUdVrTnJVMfvXdFBuio9PwBf9q0tDLjp920tGy077695RODjq1b7CdvnLfH3b3W3z8g4/OEtbQ2iEdN4kutJn0PZHRPSbes2Btvnba9+9arPrPOf46h7OsbFr3rxBY+1iNjYyralv3eTLq7Hw7bzesPfOJ16OhmW1yKDwdhLLPqzgokRgPGHv0d2cCht9g3nXvKMaAiLoxPJgN8gXV0dMLfa+Cc+8fdg+LZpN3v7LMHD3r9HPobN26ojVdJ7tu9/WUbWOfdm47r7r0HMor6bPOmNmtvXy+8LISt2I4dO9U37tpnH1/yPnvvbpddu3JHMjmkPjoiA36V7dqxx9+7YM88R20fOrLTXr5wwI4f56XjFRnwy/59gWPH91jHlhbbvafdXnnllG1oa/Jz7zdtWqNJarudemGPHTm+w7ZovNu3v82On9wufrJKv0pGf7H6LmPdnRtjTLQxdNBN4XLxAp3O5GpqasLWawLDKid9JXSYeqL0jXdP9E4h+94/JTPchz/wlLfURN6ibyoB7QJUnjSRUBDxAZnH8RZ+INN42R4GfrAEYAfwH1lgGxKHBfhXhkmDc1Uc4wP63/tvAfjKZQE/pCl4AdAPkaVcjMjwKr/khP95HM9DxEe4x0u3RDke5PHwrFIO6fQLWy3ArxFRQBVnArjBlbRVIf1VXvpCoNIiDzPqJ2z/ejLIQg9n67PVJ4z85DcSgQ7H1uQUOiZ5+XIt4w3l4aff4Wdxoswz+MjH0tLIJy39ekYTD7YSkZY82LAA+oSmTNzUCxzc48ifZXt6pYGn4MEB5MN+gm7KhL85HuaTDejNMhLIX7FXHt+9skJBCZ5Qf84WIaiECUCUDZBxCeUwR1y6j8cy4KzmoczEBRBT5K444hFSZm+sOmzdutUbhbjAD7Nixuv5pfjh1+Jyvd26MagB9Fs7f+GwnX5xv5iNstKgubjK/ua/fexp//xfv2r1NQs2JaVG/Jr2jbaMYqEE8OtaFdEIy3pFebrK44ZYUQ9PwyqgOgHhCBTKmz3627dv82T+8k6x4sfgSA5egurrXba/+6tv7OXzB+zMS+0FHTQemCkLfimfrzrFfRqhNDgTjOcnAOT1jla5DzoTEg/BbkCCs6gzWeAvX1xEEfGBHk+rXz69UQv4fdzBlyzLU3l5HqMwQj1KIdE/2Xc8Y91d3bZrz24XYt/OQl5PKFdMAFzRyevCzE94c7WfLO4TX8JHPVgxW7R+GRd1mlh0bOarpuAQ/ShUTy+aCvwJyZ+oA1eV5+m4C9qybelcfNhl27ZtbkRnPwJHvJBevSZe/sPBAOJJX9RLbcuVNuU6MTEu/sy73Gf+gEIpCLcD+CEXPLryoq/31aU6u3tz0H7zD1/Z3BQtI0Pq+Gb75R9fkNG7Ynwyf+u2DmtezctZKIQ5Za5znsTAkjzQVXUGd2xZ4+lCnd25/sQ+eP9TO//qS3ZMA3l8QJCVkxrfGjIxMSaZ3263r/Xae7/5xrbv7LBf/enLVp8fHhYqtrZc/eaRDMpHtq5ttf3P/8s7MsTpT8XjT3jkiUVPwXe2BfT29tm2rdtdZojj2MjuR8O+ha5tU7ttEc8uf33Znxy+JgNvx+52b0e+AN7fN2icAjM2PiqjcZsmCvuFR22nOLZgkoetMhwVyUp3bS0v5S3LKBuzto3rVKf1Msp5L4MXrYI/3saiRGwU0KeEjjYTzbmvk3Tos96+Xtuyeas1yEinV7BHPeoZ7xV8+P5XmshM+l72oyd2W229LG61KXoFfeQ9VHlmppbtm0vX7f69HlujCe4Lp16QUTguvCteJ2hgpfbuzR4ZVzvstTdP2UpdvPfRpT7HwgUyLGS+ja3Nv/OR24/QrZIvTUY4UvnmzVv205+/5kbrreuPREud/fSd86rknIwl0puNjqgvywhFNtjCtSJ6b9+6ZwODffayjL9du7c6b/p6n8iQnHLe9/UO2LXv2SLTaD/96UV78PCBv9jLyvEtGd9r1qzTZGa1+nGf8RXakycPqv9ytN+c63eeGrz11lnbulkTSmGnb89MLtqnH1w1jrTl+Mg9BzkAgAFWMtLzRG29zj797DsZo+2aHByywYFB31a0b99BO3H8kE1MT/hH0eZVBkbo9OSC71tvaZ33SSkDOSclPbj/RHIr3q9ptr179qnetCEfq1xtvT19qgMvZ09qYF4j4/iwtXWELm+UMYtRH3uD6XcYtbHVAJnxwdkFCdmJvhjGgHjnZ+zv8nTwfJX0fW1dgz2V4f/t5Ru+Taa5udXfX9m+o93aO1qdt6xl06a0NdvnWNTBGIlFNXSipEri3Nc35FvL1NvVRvFeDsZ33aplTeYbRVsYKN4XhdVPQBH9rm9WFlxDIqFCqHsEA70RYwIOfcn3Nfz4XvQwDgYg2UU670tuQKrulENFKURUxVhPP9ItIUrHS/GUCjCe9Pdp0rxtu6+EOj/J49GMHQUt+sWT9GfByxKkfRL0QEuhU3WPfmBRj49LPjveRl6UsVPLPyCDFeC8E1APr7Xni7p58/CThzJ4v4wPoqWxBk2Bk/oHnuBVFISdlUUCZT8QdAYe6MUwHR0d8RVlXOIBwp+06VpEBT/iJvAFj4CMi5qFXEOnvwMpG4UFSm/3IoW46fkQGu4Tn/6F81Agy4hrjrORDD5kW9G/4AFjqO7leAF4SHx8OvzEvv32stst0MQEkt0gjLULmvjyIjD9kf67SsUyQWYLGHEUhC5kkZhtp4sy1CFdJbhs87I4h6SsUjz9mT4JXraVDwz0ex7sg7g2Oj+AsKH0o5rCx4SBuGzvWQ0GbDWDDyyOMpGHdnDPFluBSMvH8ADKgAfEM4EhLXhiohJlALQBQFzdf/z31ZeAAQKjswUEYyPe454D4gjHlf1lKOd/HlemL/qzIMJJRlocH3NioKJBGKAyTRiARXk4FIEurHxxIs70zLzdvN5lPV2D1tTQooZp0sCx6I/zD+3fY9t3bVByTQBkrPCSToOcZkOO3R0oKaiAWDWTU0QYgYTGVVQoOAxPl2jHEEKJMCFAoWwL4eUKPgS2CFtYaLSrVx7Yrl2brGNLfCYdIQsiEOxQRBUcBX/AzyzQt+hAdAFVvyPwtIDjLfzlMCBW//EHXxGmsdFxF15fFYsYl5HI4TV3X9nvvhKd4IoywhGHwUjpo2Njtn4925cQ/MjjEwFPqrTeJrpxUhNvtQ7hJynX4A8xPDabmCyeALRiIBTpoggy6F/gqOIKPECEyV/Q7XxREG1PELzhHQCeXmSnBfIauKPuCY6xcgs9DCrFrYAyU7kzccQP70P5KyNy57G0PbioTPCDXxwJyKpHvf36b76xLz66ZYtzSli7bD//w/N28Z0zakcMXR6Njto68T3en4HOgucOUcekhzJRktMa+DDsOu/02CfvX5FRv8VefUOGZe2C+BqU0S85enV2ZtkNpE8/+N42b99of/Rnb9kqlc2q9Oz0nPX19yod59HzMaAx+7P/+S1NAqhLGLzwJrZJQBS4qTD0sBVhVm0aTxdY7b929aGvhO8/tNMOHN7ue4/v3Xtgf/ynv5Ixul451Q+lUK9fu6f+f9OaVjfawSN7bc8+XmxFXsQ3TQBcoTNpn5m2LZocscLdsXWDbdrSbmvXrZdx8dRu37lrhw7JMOflRFHlDSEHLZSTE1PnnVxEF/Hys41mjWhPYzvSMiCa/d0/fOxHef7qD98QbzXhFk0a8hSDbiMx+0hr7c7tAfvyyxv25MmkbWzvkPF/TPK4aOta12lC12TNaxr9hJf7dx/7S9bnXjkmljJw1djw0wm7ceOe7dyxX7QysDTK4O3TpGpIMjGjNKvUJ2es9/GwffrJZU2qHtnBg4clKy02OT5pEzL0OQ1nw/o2mxqf9tX8Wzfv2/37fK9hh23YwJa4FeHrtRvX78jIPi7dvdoHpaeaWGEYr2lea52ddzVRnJVR2Gunz7BVq8YePez1L9I+etRjG9s2+qA8+ESDqIzYnTu3qj+T/4l9+cUVGRVsadkvvb5oM9Pj4uu4JiET9tXn1zWxHLejR/fa2g0srszKMBbdMqoWFpbszt17MsxnZIhrcF1esLYNa31v7u1bt+3yNxxNeVPcXrBzZ49rHGlRHEczzmsCUOsvBLPiz1dZd+zY6ob20yfT9uDegD2832P9PaM22D/uTyDYZ8/xq+/8wYtqyxbJa7Mmt6tVlxbXGRhdbAdgQGbw5soqHqd6sPWALStMfnJVkf6JQbFly2Yf1GMlL/ouTy2Q+8NHd9uBQzsktxv9FCJehvVJuyardcV7HLzDsX4936RhOwZxYTgtSyeMTzyVvmlU/TiCcpXktE4TiBprkqtTm7pRLqGPSQkSy0vQMqgkvaE6lEb/PY3kHT8hyD86jJfQmVA0YXAi1gL0jBL5PzeMPSDKcJEXgCnwRjzbGqK/ERcpAL6AO78w71tW2eIXOKAA+shLKdBNvQMvf14QXq50RvyhVp12PEkXq8mcxY/+CT4QDm9IBm7SFzjwUT5+ueQDLvAGuN/TR6Z86uPvDWpsqULUoQyBPwJ9xd591Jm0yIcHFGkyM3qJE8nGHT9PrBJHBXRLUIzSVSBdpbzCn/WK8MQTV8rhiS3yGot8yoMjbfxVAL+7Am8Afq5FzSp8i/JwhPmCBeD8iCvva9DveSr0dGhIaeKpCfE8BcCuZHcJhjsvBHs9VB50YvxDO2mYLHL0K7wiDU+IoIKJIDqeRUYfR4Qfe4xW4D77LrzBRiPvoiYGlfpBO6TidMv4w7YeJhRceYqFPsg6Eu6LNgLC4CnjCFfqRhx2ScajV4hTVoey3BFf9x//w//+n53jzuQgyK8CEuK4x5UzlsMzrOwSfszPtSosUXm/On4c4UWcwmhAKpGzVFwaSXnPL8jTPxRS3Ypt2dou40dCPjJnl766bpe+uG6XL123bTJG3nzrmJSjBvAlVowmpZjXav6gWb5woWTAxYuf0BFGVrUez/p/CKQPWoJPuWcw6Y9JjJQA8a4wgBV7OjJvV7+97x888XcAqBcKmvKELwxP+AY90TYAyoJGB38A6cL5nS7pByI/+CK/QyQSVsrCTzlh5LIayj50Vr6qeKCNa8gBuAIf8UFnGTI+6KfelBGz3iF1TM62pnMhF7giV3Elf2AGyE/7cy3LEbjJgf1FWaRB8RCf28dcWReIgt4oI+UJiPBnIfEKg8tH5oP24E108qSFePBU6/JDeL4Y7smTDpmB/+Xj0zxPUUQWRRirj4s84VpeZd0Pxu3v/8tX9uhuvxqw3nYf6LA//7ev28Gj2zTsyYB3mav1o8V4NyJxJ+UBsdqVAH9QhqxqcMb811/dUcG19vpbL1qjjAN+GKl5dF53V5/63A0ZliNuxPzrf/uHKnLOhocmZMCN2uefX7L9Bw/Ypk1bZDx1e9u9dGG/risyuObd6Ovt65MCY89kk3geitd/qiurmJx9PTu3ZF99dUuT1Cn/GFT7Vk2W1L0wyHgZdcOGDnv4QIbotU77/kqnf/Rox86dtmXzBtsuA5+JyswMe8mlsIsJKCfu8Pl+JqUuUyuasMzM2d27DzVBv2E7tm/xSTq9pdxePgCJDck3rgvzMahkGG3KdsBmTeoiT/DV+50mVt+JxhOnTsnI5NSjBd/mQpuyt5yv63Z3Ddq333SK7lXqM1ucTt4HwNhZ09KkPEuaHI0J14L19Dy2DW3rbNduznsfU37Owh73vbDdXf22stggejXwaQLVUN/iW1Y4jYVz/m9pgtDZ+cBl78yLJ/1dKrYW1a9qsDWrmzXxfWKfffKFPe7u8UFv27bNmiTs8v3ZdUw0bF6GZL0dPLBTRjNbtWJFjHcr2tQmXY/6NVFZqwlCp507d1a6eosbIw8fdqtebXb02AH12fX+pIY9/2dOH1J7cGrHon315XVrW7fW/uiPXpMRvsHWr2v2yQlfWOWKAcvLrRs21fmXntk7Tj34LsDM7Ljt2bNVPFtrL57ZL1lYq/IaROcWa9/YqLh2f6Lw0stHZFSbXI34t9Gf+rS1NVvjag3oGsibNDHBkO7Yus6On9pjx07usvVtrc5/Xmxf3ULZa+zVnxySnMqAYKsYq/XoCP1C19GHQ4d5eOHHONKNy3w8KQ5ZQoR4mZqnNZEfPRsLXm548kRQk1Lu48mxDAhX0hi/cVUiz8PVgZtQ5K5r+GgiTzDQ9dDnNDo+UkS6sv6DZqc7EjhUdWBc+c8ijmqgsUQTjFYmH9VVSMelPsDTOarOij33nlv//ApUPNQtbsO4FzgPQmey3YT9//AIqDxNdgoKI1Hg/FP96H/By6yTXwoIvkf+SIuRlafapO5MAF9ClQ/h50c7lvOkXlAKueARIbzAyTca1rE1VukTl+Mp0D4bFrKT4E8WFO1xuucaZUXaLPfHJgB59Yxef9q/mqcMWeYzcfJmWZGfjx9yUEK8SF2mE7xZXJRDXOSphlG233ra8n0ZYnJa4g94hIYn6bwEjN4LfRttgD7CdqL+GN5ZR7KDgzDGBH+BXOmhnbTYLLx0m3UEV47/jH/ow7THMpzJAJOMLA/wcpUWmQXAh2PnAnmweUkT11U+IXD6RFzG4Ud2eXLAThmupCEOHBFf6BeVkfQAlFvz+N5Vii06sByXApKgMoAQSEKeh3LY83nzPtNwzbBo7gTiGXjjETVGFhXOU25UJVEcOar0cK9wWWmxrSNw42pWmm18NPZMorQ3tMugWplWZxUDl+ZtTILRsl64m9gLLcYJJUMynSiZVcFFeT9Sx7wCKO14QiB1I0HgDFqlME5F8FU/aIukujIbFB3yPXw0a3/315fszTdP2InT6zXLhBCEg/IiB2eZgxtjw53KGBkbdbr82MKCXrq9z7IVT31o4+qWmcKY0q3XRPwiBqehKcKFDx7D//v3Hvg2F5/ACD24PYcS8vgfyA5LvnDZkcFKfJQRxxpG20I/H57h+L4DBw64cHqSAkfkLyRD6Sm3KM7zZzovg6vKxMs+VsIQcFboq7Kj9CLL0xc4cotOQsYB2fauNNzHfaGMlQ9FcPv2bf/SaCo28ldo8oEq/YSXyw5/8ClAxXiYK28Bgz338XJ3KA3PCDVqs6AjVv39OE4Z5pe/fGgf/u47+WUQtjbaTy6etZNnt9hy7ayyhMIgP7zv6em2LVu2iu+a2CnUo4jNMopahzxHW6CE5uca7b/+xe/s/PmX3fBZkrGJDpsYYztXn9U3NtgE+1fXtFlfz6jCR+3w0X2+1YOXSrdsWycD67gmue3qr3X+kuu9O10yls5Yd3e3DQw+siPHt9uhw/t9RdT7u/cnMUj15rjCnp5ea13b4Uc7LspgP3F8n/HBo8bmepudlREwUWdXv+v0rS580ZdV265HvbZtyyY7c+a4+hEf65m33/zmA+mFeV9t3iJDmvcBKIY92Qzw7OvknYDurh5/p2Hf/l2auGwW28dESuy/ZOWI1dPgEbwNpY7csZedNExEAWSclT2+SsuTHRQ1OoIJCFu3Pnj3G9vUvt0OH97nOnlBcYN9Q3b39gNr29QqY5Q90mtlVDbYtWu3/GnC6RdPi24NVI21vpI9q4GAozoxsnipd2FxTnVaEi3R95ioDfRN2e2bj2OVqSa23mF4cVrM7PyUtbU324mT+61NxuzSsuonpvB0rb//iehutrUtazQpWlAZGMLIDBsH2R+L36sqoCxW4BHsGhsbn7EaTSD6e6fs7p0ntrTAo/Y5P3Xo3r3borXGVqv9Tp48IFrMPvzwO1vd0GRHj++wnTs5CWteE6T70qdTdvGtlzRp4bQbFSbcIdXxI8zveYqE7OgH/egynkrs2LYjZF7EKsb1IxhouzCcow7RD8AE0O+5kib6YtSTQPQxeodJV59t37HDDX4myMgrT7x4yZy88ZQ6Bvyqbqj6gyaFeWEQEvoY2ccwuHv3ru3bt1c8jxcQPS/p3YkIAXqO9LFglPSDI41fwkNXBY+4huODlegE8IMH+sHNqBs4Y0x8hl5dGcHSjwMo36njljjh6u7u8skY+hiIPBj7tBmGeOjDxEF84v1RgMe0sXDTxqzI9vf3a2JIG8cWoOLBpEqI+oeeTt3sQVFXQZaTupy+jHwlL7mn/2KT7N69O/AXNMurMqINAOIAyoqXfCN/NTz4F8A16KEevDjaI1ndt2+f99ssIyBwOG2CxJM0J+BHh0SY0ngdYgxAX5GferDAgq4jPF3gVLaCvDLeLCfTJh0JIt8h8RDPy8bo8pw0OT79+fCnMnybeKWMomxBtY5RlmdyyHpVweWbIIV7+8phkD9+3OXvDz26f9+/gUK/Ae/KUiyw4YcmjHR0EIfCkH+1P5mLSTu6nCs6xPOqDMIAVuUhjbKgkb4DXq4AeRZ9PIj+yrY5cDxbNriiPtV6Vduc0+qQ7aQl84KXMpF1JllZPumCX+bjDH7yZxi2C+XUdHd+t0IgGZ4HVTMSFZmeB8KJ/7E0GZdQvs9rOQ/NnPcoJSCZxL5HVlkxQH3W44wRvqJDR/nulV8OheBhkca/arnC29nkYoWvzuoYsFAac7wDMGwtGIgy4iRmJBLvyRs04bLRgTSyuU/nZRV+BlgULIYc9yF0tYURymxTaYr0/g4Aylgc6O1ZtL/9q0v2xhvH7ejJVv9IhMRRBZE2On0MPtQPeuJRUf/gwDOdC6VI2qgKNIi78iedqfwT0u/xwp1GKTQxo+x69NjfL/CVWGiCdrgjHjo+0vrkItrByy4gywS8j+Mv2pe2xajCmNu7Z4/zNVeSfBBzqQjamLx4Vmh1eot0unq48xBPRJMO/Ow5hTfOe3XuVPRAtGnUIekkLIH77BeO08ss7qVA6UQ9PT22a9cu73TkzfQY2NDFfeLMAbg6AYvtIlE+4TyqE92FrLEHFMXQJuOUNkGBkA4qnP/8l2zUWr3vd/7dP16yJzLswN++fbX99Jen/FH/Si2dHWOUOkE7R4zOWm9fj5+r7W0qXFzhWZTD+xlzqhefR8e4DX5Q6ux0nX35+W3rezwko3uDjO4642vOGMpskzl2/Ig1rYmVhjEZa7xISDsfOHjAV4i37+AFvWIfozVbT9eI3b/70FYrDy8q7tzdYasa5lWSFKcm6KyEsnWDlRjaEPnhqWB9fYsUOx954ylGyMgq38uvnMpeV9OgOvBJ/kabGJ/0jwetW7faNm6Iz+TX1dbLAF2Scd8r/o3a6Mik5H1WBvOSLc5yvDAbG9j73GIvvMAe9u3W3Kr+uooVdl5sDfmAJ/hTjpyfMFrAZBSC8h6F3c82jq1hZEWYZEU/9nk+6Zu2d3/7qTU2NFt9XYP69Hp7MjBoh4/stX2HO6yVJwP0fZVPY/JxKRYt6CucGT0jo5x99Xv3bXed4z1ERSODBQkIov408Vio1aAxJx5OSh6WNOA1G+/68NXa1nUaZKQzkS7aHhWCrPX19RtfIV2rdF4n6VCu/JBJ779+T9nRn5gAUEc/mUb6u7d72v7hbz8Xn+KYw5bW1Xbm7GEZbe3W1//YOjZvcIOBl0/Pv3RaEx4ZctRX/3knhhNcnN/8KM6rJA6oz9FmoSOjPGhHx0IbMnT/wUPbK8ONcqNNQjf6pEFpa8RPDxM4n0Hg/qgnbRv3MCR0set6yR668t69e/6uAsf8xTsb4rvKdh4x3rheCPlInOnPe0qEXggDB0B58JAFh/3791cWHKoQ5ZCzDIkfiPqgZyjPgwRRX8Yk+n53V5e1b+rwSV7QGam4QH+FxioCL9JbuxQe/iKzy5AmuUpIu0J3fs04wIVLZeQYFy5ktszzUpkOyq8yaG/4jOFM/3r48KG/XA6PACYAntfpD5wQneOc3wrKdcurZyv6QKZhMo9NwqJV0sY12izxJwTP8pSfXIQrp4my8GU9YyKD/mci4zbPMzhTPgOX43c6gl6uAHkCd9zzPgV15pb2gL/5BIAn5FmXzONFymV+IHECkSb5FDSEn2zVNDgWszBcsxzGIE9HMhVL34OewEMZnt0hwvElXQVueFlKF2VpjPVwR2jL6pP9/X3+DsKt6zf8CRTZGbtZAGJyxQmQGNCcuBQTgAVrqK9zu8FfClZ6aE/jH3/Wm3vqE/gW3UbC0ZcArqQjD2lISxj5gJykwgR0GumIw3GoAOnZBgRu/KQlDfeMz9wj5/gpB3zEk7ZKJyVFf0JH4TxEcf4ScBAQAeGJf2KnI/U7R1RlPsB9xj8P5XTgyntvePeRP2bG3KfzdK64SSelJKWHkcWjMB67wgxW1SiWWSzJqZjPbCVI7N8NY5ROWS+EUsy6l4omROVFGbVSxCRbmlvUBECGTEc7reF5wVFbH8ZYrrJkQ8JYAIXJYOeNJX/QQB0Jo4wokUdHGKF8BZiVDwelq9HgrCoqL/udlU+EyS7QwPi1vf6To3bw8BpfXS+K88GdWvFIijKiLWToiD/dPY999Z+TbjBqoIU2JK3z0IU42gB6yOv0yu/0qwPEylcOaKl8ybtsjx51VSYAyQOvq/LQThDmj1kVxoUAosnrCpcQylRc7Sq1iQw4aAIPLy9zTBwnT+QMOXisAVuCCh4gByPyJdBWdaKZzqCKubHlfKdtFQc+ThihDZkcUSenR7ymDBQN+IgnzttYeLONffuGh0T5+q9ClVdl0Tt4RDshBcrLk55/MZQDT5owAMDH3kDoof4YZF6+44oBF8cnusG9yCowdVIe8LDHGT4zAQA/M3yOY3SeO111Nj+3ynq7xuzqN/d1xykuTf7l0l1HmmxDWxjOcSa2UqvfYKSz0ssKKIMM+wvBhyxTJinnF/gATvAbJchXBUkDn3jBd1WtjIOVZg20cZoWvN20eb0MSPbdqg2VcWKKpxfLvt+5vn61wlCInJQw48qVXo/8YeAgM/WcLS8PedzJXIBOlxkZivABHgJMSBgct27d4jQCLo/uAa9knUmwsNCWTKiYKHMiklD5y1+kBhv89hVaW632jkepkxPT9uD+I39Rd2p63ibGpmW4DKMebPf+tbb/4BbRFv2waMoot0RjFQjL8NBnfb6Pe4tPaIhPo4A62zKTkgU/baVefXn92jarb5Qyb5CM1y7aMgMbf3RxlUefdcwKQEZYlWcV98CBfU5bbCPJ2iLNyA7eKFMp3E9+T+P1oFLK4/ihL/JjYPV0cyDAep8U+YqZeA1EftoqeaJwtYEbZepjIk1xDfLX2t07g/b+77/xbT5sG2pr50VV2n3O7t9/YFu3bJVc0idWpHMkH+KPsAql9BiFQLqTF3TSzgD1B6L78i/GFoKhDwOa9w727N2tsaTBB3/PCS4MN/wFEO5x8KloO/Bl3w0gBzxSuNLwtKiz874mX3uswbdUKFpJHa//g75YcACelZUicQHhA3fIGSH0ZSYArAqjiwlDvr3+ShJY4SPtGe0Yxn7cZ4pqGH4MEFElJqGLuh49snaNhRwJCp2hC+FN0JCUBb4Co7xcs14g9NTIAD7Kko9ejSGIIbRpExMA6PMMngbeBN1RLu2JHxfhRdoKBH6lds7GJGZRkzC1sSYA6C6nyeWHIhircxGGsr1wQfInIGmIsMAfi5Lcx3d3WDn/oXGufAXKKr3CgAdc/BXlRJ6oWwDlhR86MeiYZPDkPScySRPjcgL3EZZ4qvgrYQQpj2osj5zTEXqWhRTGaY4CzfSVfEU53Cfdz0OmzXi/Fu0ecWFrUM6ixum2DSyCFuMgP2TRaUs8Ib9JAv7EjZ4MfxHp12fpIj8dPvCrbOlzxgq2Xd66ccMnuJwsxbdDfIHLbb4Y27wtxZ7VGo95N0dIfJxM+4kJAAY29OdqPBDjYhj1xHMPnamPGFfxM34DxEdcjMPwn3dQCUOnUg7vERCGvZs44R8OfKSBfvISRxj9Gj90Zdn444OT5gtubkeKN+CkH9b03LtamQA8AyXeZgNgpALlRnleAMpQwSuBIP75cp7PwzjjClYTACoQwmC+qsI9HQGik4GsoJGGTs1AR3ilYVQWgz4VxcBK5lEmZ8NCCYIwMTrhHwJrWb/OF3QwLnz1A4NSaYOB9c5smEz57EMlnHuUDGWCl3T+KF+8n56WocOWItWHx3nQAP2k4+VU6IcfnD6C0T49Ny9j1ez7S4/t+AubbfsO0harniIWw2R6RjSojryMUuGD8PEFQxosP0TkWwyUj4YPfsi8WbNanXDS26JZNMvjaWkSvvrIMZ8N9byhHnRBpwuS+MvXE/nKoW93kODNzs77AKTinRcIFTSyEkn9OQ+bE07gt58gQeMKGlR/PrmfEwPaD3ysQuAPfhSGs5Bz5Vxn+Am9SAsv1qEo6TjLywu+ukMnIQl5yUe5+MnDzJ82gt7oMEvup26+IucyhuGPUooJX/IlOnx0ngDyBI20H/E8WvSnC2QoxDnkkj4iw1pyRNtRFnlTGQC0C0YJYQDBfESHdExuMTrBhYFN+yJLQhlXDZYLC/X2xccP/QjF1jXr7eVXDtv2XWt8L3gt58P7aqOj9v5QV8M+Qia+TPpiL3r7Rk18hQ/6fXVdgEyR1w0FD1Gcomg3yk7FDahWHo8BQQWIJz+4kSnO58bAht9heIjfGPdK5/mVNuUt78sQd2kEUUTwtUuKnNNikncBpFZLKmml3gWQhzinV8ko0wcf6sKgKEe78BGh8XG+HLlgG9s3FjQrPTqJvq1JTL1/QRZ8ISc/BpX6ON2BAxoog4GdFVA/49v5AD7ikUN4WNBHvgJDLmokvxyzX5HJ4DmTC77azb78Q4cPOu38Iq3n1jXwJM+r/Oaa99BTbR/Xx4WfyTp0cxZ99BVSleiBL2Rxg4ly0IfEIyM1Njm+bL/+9Sd+LOvLrxxR+IzT6Yspws97B1s2d2iSIeNNKLwOyu5kiH/saY86gTt4V61DQtSBjGmEkpc2ZQsNWzfSOAxHDuH2vM/zhXKTf5H+2fLoD/RHZHPR7tzG+NzlW7xcxyg88oTOe57/Zchyky6nRXV0/ApHr3WrbXfs2KaJdqzcx8eLSEsL4aAjdHi6xAsE3jJE/6ni77ZNHR2V98lc/oUXsiNr4KngKxyQ5QFeprc74WEQ4dgOOz096YZt6ATkt6CzmAAAhAdEvmp4jiYBwRvVmT4gnYWuZUtpPgFw3EoHF1PXJ42UkXi9fG+fSm0qcS5DLCiICYRhyKF/jhxBfku0Kh5+wf/ERXooSKzl8iI+/F6exkZ4TZ0Zq9iulhOATB9pq3QynlEW+SPegyvxbPtxHuri8ZQBTfKTj/3xjPnxLYBqHAQHjuRBXMtAGAtFXjmidUVPoaPpmzjSwHOemszOzPr3GdAbEa50KtNRQJtwQFPUJ8BLLdLiqG95QaiCx2n1xLYCTyRLitAEYMmeDg27HfBIk9ubN2/YmtVNNj8366lZVCYd+cCBfcViAF9rZgyMp6hhW9CujMe0DbqEcml7xiDqBIAD24xw8tCnYlxhvGb1HZuu0dsUiPZbMQ5YYSJCehxhnGKVi67pqjTwfaMIoyzK9S9MF7IIXoBwyoJm8uJCb0e6H0wAQAj8WBjA8F2OS4jGE0FF1PNpiMswrqw6x00Vvys7hKYQUt/bLOGks/ERrWQG+amAC4oKzopl5RyX0jEpAH+snodxx4pxUgajF3i5Tgbu2o0brI6XPYr8vm+VvMIJrixX/wK3yg8aqrzBr+ReB9+TLdp4mWd0ZNTWrV3nDUGtMz+AESs5k7jWWt/jRXv/91fs7Z8ft81b2bIRDRWGXJTtv6JIBsx5KbynT0d8nzhGsRtLagQ3snicJTow+lBM1A2hoU7gZfWdDuxHyalT5b5AjFaqBc8w+np7em2nBmxXvgoXCu/oHPvmtBW8CGUAn0JRx0o8K7nEiW5dWUGGsakomemymhJHvGJQlTu22lMTgJAX4fWV7KAJhRxGESv9MtKLfBh1KVvM3NkPmtvHAGjzSjg7yRO8VU7RA74IT6h2MsJCNjy/wujQQ0ODvpqbclOF4APA9RmlprwA5WRZMUjCd9GhtBiinJiCcokTkkJeGFTBNb+wbL//zff+Vc/NHevt1deP2LoNvKgEbzXBVXuiUILP4hl1WAnFKeyaSM27IYoxBDgd/HlHhg6XVI9j25a/bKdrmfaIf4533Ms/NPzUt2rESRn0OepKCtIFL8AF37giC0DyA/Aw+O5KpZoO5YahAu1lvpMX+qGIcsq4yJv0p99l1MkmLOKQ1+HhEQ3yUzK0tjv/nPciBfEmbUDijnyJO2gIfyQVL/0+9Ai080QwngCUj45Fxgo6/b7A4RB0cZ/pAzyl0tLXgi9sxXryZMj28wRA0fA9+yQucOKSRgxf+QNVpcwYvLnXjeSB1lksDEToziOZwUlG+JT8Acey+jn9lf4VH6aqUV9ftI8++FYy3WQX3z6rAW6uKFPYnf81dvv2fT8umY88xZY9kBY0eeKQEyBpzHgg6+f8Ix7UCiIc/sQe+n1eh2wrrwM88rzBF69D0X+ID7xBT5YBvdFOkYc2evSQY4HVts9NABCgZ/qU43jWCC33gWxnmXpKHH70Tefd+5L7XT4J4wmZ0+80o+M9mePDRd2CtvQnZJk5AaBswlgt5Ul1dYJEbObPPNX8Hv5cWQnlCUDWbXBwwDh6MrfPZD7PW0wA8Gf9KRuI/NUyKvlyAiBf6M1FnwCwLTMNZ1ohKFFC1YH8OMpIGrhHPuSVy7KLehaymbQwAUCOmACU5aiCX7Q6Hv08fwHgL9eZFCFjhKlMdj4UckJb5xOAXOQgT/CF+nMfOMtlRLjwVcLgKzn4Dy+CG+BhvOeJDE+FN23qUDno0qCtLKsJWU7QHpB+z8PPx0vuk69RHyYA1ImxOHU+juy5mARE7ZQnbivpPKCS53k7IeTB0yPH6Erh8EyyBZgAMPG8e7dTtsxjWxIdlIltxtNgntaDA142N8VisZCIH0EN9OYEgHKoB+nhITZp9h2AeM8voN2Iw1F/FlBzwS8XIVmsVSbJEYvb0ocC4pAryomFzOj74I72DvuK/EE3C9Kx9x+gPF5wBvIJQtJFHu6ZEOBHRTtvgZghV5kJeGzpnriMr1TakyBW+kGcrmQjPh3xmd4BFAXaZ8or0gOIK0TDMBRSNgQOf3zxLB5/UHnScKXjOxPVsKyEsweYe/Ih42yJUDZrZNVbV47Ma2xSnG4IJ57OAG7wpaMcnOPRlXgcjEw6MMKJ91MiinSszFXjq/TjeLmjUTNSHvdQ7aXFecVr1tbEFzlJK6NOhlSDrrzoxz0rq+5X/agrAuDlqq7+wZTGEGr2j0c9VmnGW2sjQ/M2Mjxj31+56ye03LrebcND02J0PNZiQK+XINbWsrpf3UuGDLiwqOPxOX6MeMmPoNlm5+rUuWaNT8ijw+DvKuHB6I/Pp4tvoo39zUwAKANctHnyjfbOstI5r8Qb/C4JbNtgf+6K6lWrwY944a5TGUgxbUYn8LTK4/JYlFEui8lNbrGpxMtFh4JX8ELlUFfJH3ueeXLC6SXKUMHr21d0BVIxeBlFx0wFmH5wxspFOTzyc/U+gh9XyD8rCbyMWgbSTY7X21/9l8v2sHPcdu3caBd/dsA6ttRI/qW0VL9VtGdRBhgpl5VCOiWDLGWAxx9JamDjxe9Y4aLOKFevaoVGp8nrEC7pTdCdt7dPrhkAXfli+MXgRrOE8VDN4/V9Ho/us4wsRyEud5RPSUwyXalKsaPsHaVwKHXQCaICwJ1OqHSNAT5xR+YyRFp0BcqYJBRLyqrxg9KNvG7cel1jsIk0eS/3XJ29Pso6OvrU+2zElfBAJwkVRh2DN5E/6lDEEu73fltKG3VLQ8bzVujmiiNt0Ee7RZeJuMSRvEkjINqBBQQGjzDmSBLxcSVvOoqpYcuXo6MvLWmwXbbvv7vnq4BvF8Y/+Hj6yXsMRdHKsqhxCN7QosilSpZs8gPf8zSmXAUNQW9CedLqdSj8ZVekrOCLtIRTx8ALRHoGc9oq8yVe6Il28COfwUu+Cn4A/El3QLX8Z/2Zppy9Eu/9INJUy4aOapqMAwgr+9Nl2POA7IT8BA5QVvNV/WXIuwyvpHE+VsNJSZv7YRIF/qTD0xTJotxnywmdUM2T+bIMpGWVeEMoT9sxgDJdPCEJyHxcwe+6pNTXnIyi3KQhjckMZ/wmD9eESFekURGkRA4yD1DVO1XcZXrSD5C2DM/GR15oADIOR3FuBFMsfQeelHFBXoEHfe+LIDLagwfVOPkK938PvJ6UKajiT5rjyffz9fU66pq8cN1Ee0LH806xkeZZyDISryf0AQdZCH5jFzH2N8sOnJqYUF3RTbI5VHfKRD74OjRhjLmEYTe6fVbYatihGM3Ep+2QV2xD6gJ98BF/5mGMnZ7BxmKFPuxIbBeemPuHw3RPPvpcyhN+DP5YlA2awEtZ2CdUMusbZeVEICaDjMUV+0Yu0nJl7GQhhycNyD2s8kZQ3T2N/ol5aga/r4ThpzT3xg1X/xVt4o1D+vTj/gfg8YKshAuqd+HivgDSUXEYiZ/06ag46UOISwZD4hSU02Z8hOOPWWQNXCBM9fbB0El7lg6A/G5AFrgSsoxncUcaXxEX+nwkRJo0zPI+8yGwvY/7fEbK/lQa0dMrKtKqbOiCVwpndSuAGSnKjljSKVxplpfq/AumDzpH7Lf/9I39w998Yr//zSV773ff28O7EzY93mSdt0fsn/7uS/vL//KBBucuDdKaKXpbIAbwp06KVLLAExk5ibB/fOi9339jf/tXn9hf/teP7crlAbvfOaXJxGOVDo04DepBjYxCnOpbhMDeSp0FCDrtCyRfKnzOOrmjaXgvYMlGxxbsu2977P3f37BPPr5m42PqtKIv5DL4EmUwUYkXZYDAKdxynlLh1DGMXspOQ1Plyejo63vixz7W1zdpItMsGRQeN5RJI7/yT03xDYaGKNdX6oLeymAlospKzJ+GyJWh0lWCTMfLD744DjmAvjA1NWv/+Lef28zkKjt8dKv95I0j1tbGhK0oTwWpa3t/iX4WzuuaxcoPbvBVQenoY4U/8gceD9GV9GlkBUmBO8tyw0d153/uu2cwivDAkS5xpMuV1jBmqvEYUvAQrE6+G/EYEgwcYaTRb6l7stXzORWBq3qf5UWc0+FbeSJ/4sA4D39VVqhXrsRWcfo/T1vBVwKvKxOhZcm385KBZ9m3dJElJqxRhyKDouOpGWlxMVgtez/y0sTPKFVA+sIVAaI9ngTEU7BqeKbDkR+XfAv6QVelv+qPeAYZkuFnZQx/WY4Tt/4V+AMnfWFlqca6Hvbb44e9dvGt8278R5HJz+h7tGesQsZgV8FZQNKKK0OGkbbsp3T+vN/LEYbc5wpepuObGMFz8oQ8PF830gJ5fTaMtOH3PuL9pMrvBPzEl3GU4ykzacLh91+RHkAnZjphAInjdH8BZZzlvEDiDle9L8eV9Q4ymuWBKsPTORTXMi4gownLtBgm4M+0z+Qp8AcQXtU/CeWyy20EkFaUuq5dKRYIuAcSb+iwKk7uo+2jXYpklXRZTvIhgfAwFqu4lbvCq4Af0p5QyaMrjrK8vBK93MOrvE8gPOgmD/cRxtVlUQ5MK8qi0CIXN/hxgdtDSVv4gcCT99XwMpTTBx3hyuFA4MIHX2JsfT5d1iv0XZQN3c/D87iB53nyQ4h6uh2htH70rLKgHwHuWzghR37aEsu3XrotDeikBxsCR74skyt1SaO7LAuEA4QtsNCj8uvr+cgY77qVVunR07pGnwijH9vn2fioF3ijX7JAxYQDOpBZj3YceBnnwQFNXJtWs907tl3jwJu04q/1SrogPcvAShjBXMEu5J6+SFuU/cO8pCkJzzN5Coq5h4A0aD3co/hHegQlCM5OkBAKN3C5QY0Bp1+5jOc7InFKoUjCI07d2pniq7bFahPlE058Zo8ruKsuw0JxhL8MToscexKhn+08RYTX0PF7I0KVfj7TW/KnGgil0w8dRcdxB2VeL+gVD0QvV15axOePEGX447oe9Ntvf/2xXf7mps9mX/vJi/Yv/5ef27/5t+/Yn//ri/azX56xf/O//tT+1b/5ubVv3GQfvve9ffD778Rv6s2smDJ4dMQTDOjUZEAG0Mcff6+JyqRt37Hf2jdttzWta23Lth2a6TKo0kHgh+peUxgyCDC3+uHx9lK9s23oWDz9iDYNfgRPYFXwmUnq9HSN3b4+ah+8e8u++6ZLeJtV/l7RMmv3OvvVjsFXL0M8c5/aBijLAaNDtA3xRbBufNAWrf4OhwyWB/f77Mb1B3bs+HE/HaWCE1fk48kOky/H5T/VmdXL5IEbE7r6PXJG/Yv2xxWekHXo4hqrE+SDT7lSHHKGjC9Zc8uinbuwyS6+s9fWc5qelwVP1fbg8+6RNARdfk9hXmhQ6/yhPFZrRV8o4VBKSY/zXy7oDpw8baGFgq+ki7YGPbQQjMwjq2n857WCz2U/ynA65I/7dFXeOf3wkHK97DDSMw0/6kC+5HuWQ1jgDoj7Ik44ww9GADz02XnjHHHunZYiPF5kDhkPfipIcZ69wFvFT3t4SOQnTA7eElcvhe041Faki7Q/hKTNr8LteLknMNlW0BB9aMWfhAKp54rUDn5X4Ehwvun6fBgQ+VUD0Q3t+TEbzwMeXPZnskgAGbToR2zf5CW83u5hu3blpl149bTkNU/fQTaibWPrIe2JnIWeo51RmS4mhfxGAVVIGoGkpQxOp+io+Auac2zgPsagiEtsiYd0uITgrycvwsFRxY2OgPfgCXoiLvtTGRicc6DOOK5ZdobjvG8JiGviVK558QqcQXoB5Is6lXF4/X4EiNN/v4a/WmbyJ/BwFR8KP5A+nOvzoryA4Elcf4gbowbdUA5LP5C0A1UaqkC6DMOPrCV/ueKI9y0TUFjgfR5In2U+f5WvuFZB2P1/5osn71WjtUxTBaAfAdY1Qqs8rfojTzoA+Q+v9L/GmHI7Rx1LZVQg8RYgL6meoUeBjKUqST/1U8W5Xi6y4Sc1dEFa0geU8TxPLxD3IWuh06Nt4ho083SsnAeghChPTj+Pd1zVdJX4Cj1RVpYHkP7H8lCCvy9DffRD79LvOOITPGyFZSwJ/RPyCcRVY4GPv9yHXIVOiNV/6hVGetAR9QznTwJ1bW5eY40NLNBhx1XrQFneb5zk6EPoPk/nKap1ICwhZS7e95QOEg+gJZ9UEOZXcNKPPQ9PL2a9T0B7vB9a7++61jJTFsbIIOfjHE4ZPTtM5V6EOJP9BmGJRsYBeQWyklmBVChOcAkyHgcEivA7EYJgIufPK5w/uUpnZGAQHW6YKORZRZQ0hQvDKtJ5ejd82EOvmZ+PMgVODA4GeMWBLmlLPHTlMHApP9K5Iz7zyI+CBmcaVREX8YDTVvAs0rO3UMbdmiZrao6TGTREKg7+6FoYHU6D08VqsnJqcMh2Y6BEYdy81mnfffu9jNdD9id/9rb9/JcXbMeu9VZbt6gUk7ZcM6vrrLDN2tq2env7nXP26mvn7M7tXuvvHZEBqZrVinb96BgAg9D9B11289ZD271vu73y+lHbvHW9+DdrNbw86saGZs36QWfSCL20k/MBnkCo10fhqj/Cyuqi84+0MKJUX95f4PP0v/3Nl3b/4ZBt6thlfMRooH/YNm/e5i8W9/YM2eLKvOhOvJQXE8f5BbYmiWc+XgfeGr5gCX450mWbujypzOGhcfv4g29t9659tnPnNs9PU8XKMMpZeYUP3rDlJhQRLoB75Jb6oatDsYIDfkZ5iJx/56EIj/zBG3gUaYNv3gYFnS2tTfZHf/aSnT7L3lDwx4q4yxB+uTrlLfcFLwWegF94fI+kHLz3R64Kz7ZKuqP9gj5oLbpfyBkk6gL92aNJiryCVwjc0d7Q4fmKNODDUUbUOyDvnw8nN7cZ5k+lCqVb7psRHXlz4CnjAUif4bjoW8JR8MB/CnflT5qCT/CWeJwXiVdl+EeWaHulQbXRDs9DyIs8PjOL8nmBi3eMKqmF1LlEkiIUXZn6MunO+nJ1l43i/yKMweDH9KynAQcBThCXqG+Cp9I9vPX7Ih+6Pk9PCfzxeBlwOgIrd3IY9poAsuIkPMNPJuz6lXt2+PAB6aA2pS/SuRziMh8QbRfxgTcXC4LWkE3oS5d1wCVNQDUP9azyD0cduAdibGKAJS7GKeKSBwmx7Ys4nJqcPuDl6V7+wLfihy7Qr4gqivA41zOePu7L+DO8fMXBi5gkRT2h1b85oUmNh1F2JV+6H0KUX+VRlsO9/lfiMiyNjGoYqYASfg8MecrQwM01dGLkj3E/ZDL0PcbHD+n4IWT880D6bH+AdIQlzsq9xwZwn+55yHLyWk5Syec6JcJIRx3KON1VeBnpALyEu98jqvUGIqwMIV9oVhbh+E6G6zMvP1xFp/wAqoEVvOW66Y93wYjxMYkgxi/FLUqH0V+rdl1eg9fkz3uAMOQkXehcFqxipRkdNzs74/2B/e/swX9+AuC4C5zer+hTrF55X3uWN9W2IS20paumAfLWFx4F8Cp0yopvBWLihiMEg5hw3oWkPStGtSDqpbosRt1Xr26W3ohDXQJnbPWhfuzj5x5ayEc4V7Ze8+FEtpTi0DsA76Ty/gEr8VFnyQQtLl3HhMTlulKvuPpYXYSxaMrWojDosf4CJxD8kQt2eVrsFnDHS8LIHweVxPZwjc/PCiRQZnZeUdaEUhzOx74srEhXBirk1x/BD/x4uZGPSmVDsBcXZedGjhx+VVeCw+CMP8Ix6rFDJc7ujy/oRjyQFXdjMAoS3aFE2BeekI+LFFmExLVMLzTmWJ+8IIatLvmoXuKs/whEPLbBAAtcBX0FbdDg9K+ssllNAPL0DOerG6QgV7zT7TH8K65xXBgNCR4xRcZwj929d89+9vO3bO/+DmtsRshDOOZnF+wf/+5DuXdD8ISP+q7UTtu+Q5t8Zam/f8TT+sqwgE4AsPVmnjPVGzWb9ZdZVmztOj75v8oe3LtvbW1r5Kde8K+glXpX2oACo77ULQc2FAWspq5eBwxghdOOOJTG/ftdduHVN2zXnl02MDhgew/sthfOHBcOtv6Yn4rkOwe8nGeBDhxNWS075DXSxkQDeuTk7Xo0YL/+pw/s3Eun/JP67GF+MjBt/+0v3rX/9l8+st//5msZNWO2IryIKHX1Dquah4yAVRizHMVL9BQbYRmX8uTyU/iTpkhHWLyDQkzIb6yK8q53TQ2dH9zgoB2DX6R1XJSBK/CFQ1FHu8b+Qvc+A0EHkHmifnn1GPnLEP1V9DnNxQCmK0oQwB/9OXFHWJaV+PI+4/K+TAtAOLREGu4zb8idewso50uohBXh4cUPz5RfvuB3mQYg8jFQPo8TJKTM9BnPhSeMHi5ZYzKH141fItHUDH6ePvM8W1f3ef7wI6vuJ6wC5Amci5r4EuX9qYiLpJE+8ZdpxZ8699k6FOmKMAA5TPAkIYF4fMLOwEbbjz6dsju3e9Rvd9qxkwfECLWZT6ajr0uilKPQf+7AwMQ9Xnhj3AZ/Gt1BT9CXY0TWJcPL914fRxp1gKY0PoFMl5B3Gc41Zf95l/Fkoj1Aya3TXfSTMnjSUj7S/I/6U0C1PRIY8D2veCfJVAgujJEfKzP59DxU6QhXBtJjbIAv6eQa6Yp8/j/qTV8oQ6SlTYP13t7wRu3LlS0QDTK03PDzNPpXQNkf5UW7V2nIkssQbRsucGDgJU/SRcoqrdU8lJny5TFFWBUiPPiYeXLfd6Z1+kCv8VspSOnhcSUk8pXrkHUKx33VqAayLcr0pL9cLsB9uvI9UE5DQYwLOVaUJ2M++dc4j/5gSwrX5B805RU5xPDFCOUEwrHxcRsdHbPBwSf+zlxvb589fPjABgYG3fCnfBZxsRVShiv0CPIeeQCCr9G3y0B6nrLF03jiiwwC8uAA8vmiBbQXOLDNGmS3oLrYZu1ftFc8eZCX8qIAV+quEp3/pKHe6ScfaXARFi4mQal/MbhjMYb01NvpER7iEhffuWGiBCQ9tAkv7wZ74rARcDJm+LsthMqfkwjioY+yuTIhyTAcdcORD+fby3Wd44RIb/goqQIg+gEoSCnDq/jM93ze5++TWUBey/nKZeHlLkNY4VpcYjD4Id4IQ4iD6YDTpatXT/5UfZ7Wr/wHqunZKxsraXSMSPMsTaHMgIxLR/rn04Zhyy8E0NMpHw0b5UZ6JgB1QlDnBih8Mluc4whSTrSJMjFCcKR2KMIrOHQjuS4Erca/qjs1NWEvnT8lwx8EkZMV71oZslcud1rvw3mbGle5q4Sb/Iohb3NzvZ/93Pf4iYeTEaN8WZ2MF0Z42rBv725bs7rRvv7iW/unv3/fvvr8it34vtM/CnTmzCGVhHCr0ILxUYe4gcdUBXrgk4fxUzxCSjg88TaCr0oCF5ua6u3suTM2MTliH3/wrm1sa7WXzx/ShKNGAjyuTjBvO3dvU24mQTnbp4zonI5bNEGH00aZlIHP76Mctj51dz2xzz6+Kvzn7fCx3V7vsZEV+92vL9vcTL1t2bTf7t3hPOFe5eKz33Q4JBC5AF9cA9IT0lC5K+QhwduwuM+8EUYH5UXJUNDk8xV+/dw4VX3C+KcOkbGMKyHzBlTLRjZZnQAyTeaHbwr1OKAcB8DLbNe8kj5ojLLAH0r0eRqqkDjLuPNahnJ8lEG5oUCBiAuZSiAs3j8p8JFJrozfaUrnAUF3OqCcPsH7jdzzdSKcMPJmHNndh7IQQHcMbn5bugbvkrd5Dzg+0pScG1BFPP2ponsUFtuxKimLq0C0QHe1zeL+B3UUjgyr9NUiH8G5+pk8AoKUWAFcXl5lk5NLdvPmfZtbmJbxv09RDFyBExyuD+TIR591I1pkQRrvGET9n61n0oorhwFlesphcQ0eMghSh9wDm+kSAgfhVfkG/sflk1/1qLRn8C0Wpp7FHWWli/sIqwI4syyA+KSD8EgfRgBoInvSUaUzoYzvx+KeK75SXsT9EKcbOIV+pYb4aJ9cVSZtNX0iFz+KXzSwZERpkOjIC8OLpALKTRxV+YowggnDZVmEPVtmPuGJkEQeaZBf8b3UtlnPBNJVyy3AcZEnHIsnaVyBP8eRCoDT6SruBc6BIiDLqNIdaXPsgibinzVKo+7cp0t43u/061pTtFc1DwkCl2/RU18l3A3MhTCIqROLilNT0348Nx9uS9fX3+9fJx4ZHbWJqUmbmZ/zF1x514uty3zka2N7u23Zss327z9oO3fuss2bt3o4X6OlrJQvXBAc9c12kLmhINrbbyvpqmmoXzXseYh0oWPznsNgSMqKPNtffCGs2NrDYgNAvSkK3PDdX9Z1Ixx6Y8Lnhrn0N4uWTJD4UJdKcLyZl291UH48MYgjzZkscWU89Kd3Spz30KcQp4HwrBMTBWhEl+DHWP+/+PrPLr2SJL8TtNAKgZCIgAgggEBA6wQSCaTWWd1VXayeFmQ3h7NzdlaQ3LPD4ZAfoD/Evtgz5/Ds7Aw5zWYXq1nVVdVZqRUygYTWOgCEDoTWOmL/P7Pr8TxAFtci/Ll+XZibm5ubm/v165f0pIEuaAG4TzqCvFGPwEd66uLvHSqO9k1pWFilnZ+RXDImByRiuCZ/Ak+nIE9JnDuPCsjyPJ8PIpIDB/HJ7w5/3j2noFDBfFyEU5gb+s9BYgaKhj83ZrOr4yBrXqdAGSC8dGzHH6j94vF5ZSYGpvDkEsR9Rh8IBPjTbC+lJSy5qAJ7FiUQqwtWtY7lXU16YK6nTao28AfEPfkZ7HkCEFEymDWBaN5UrzpRZ9IpQvXt6x22wYF5O/7iYXv/R28pPXHUI5QdQotBG23hQQw1CuORlgZO2YSlZav2wY9O2xtvvGRbNjfbkSPt9rM/PmknT7WoPHgj3rPiozLT7NzruHalzTDVo+34Q7jD4CRWeTyZOp0qFMfC8sGqWfv808+kTDZoorFD6Zkxr9rtm7ettr7c2nY2B43k019qJyCtcARwDeUSZKl8TRoWF4qtp2vCvv78qp06dcp2tG9S5ynwsL/7+ad+lv1P//hNe+n0Pk086sQLjv7SBGBFNSnEiIbOTJ7WrpQV/jTQ8UE6hgyK9nDRyQ0p8QfvnTC/zvHINK8ulBM4deGIPZfjZwcr8iWnjF52ApRXKDXl9eDIm8oEUllc8CeXIPlTGV6HZyAXn44STPdZoWvwfH3zrwl+X9mhePLDf386rvS79FQudEHAWtkUpysxnkr/vsKKLD8Ha2WAL/ODA39+meE8NgvL6saP6ydFegKFIC9qh8j/LI58oJx83kS5Ka0C1ly8tIaSB55vHzAkmv0+w5scQFzyA8nPFWMBAzrp2VwyZGHVpqcWbXxsQZPkTpucnJZuOGoFRdJn0gsQmhUbV7Vhyu+aQfesXrFfNVdm6JJcOYSluBzNv0+WqEe0eS58SYNi4k3wLqOJJKI/IIhMPMqly91Tfy/fQwLoigy48YSINs0iHFL+4C304hLOH9IfdUvtl8p041M63+PSk5RMByRcxCUHEJ50bH4YMh44Y2xKfniU0qQ4z7bmAkcCL0tXDHvl8rakR6l24VxPRXmMM2E45fJBvWqidAT+sB4BWRi4lM5L8T4aPKXpeN0jjRuOyrMSTzqVjV/lhz/Jb67/pnIdkDkhCYPNAzw4QdSnyMsJsqkrbSLnW7SES2mifNLn6pJfXpSpK3/On1ybpDwpH5fkfx5SujU5EkOQcxY4Wcii37KgxEcq+UbRyOioDQ2N2NhofJitr7/P+gefysDvs6HhYTdaOaWmiNMFy0qtct06q6mrtbqGeo25dVZXX+9Hevq1ttYqqiple1R62sIS0Y9NgsxRD9EHb+gXuTpnNHvss/VKCxnOl7y0CdCnQusOf5Yk8GXp4B+wdq9+GTs9Ig12AUY9QBmEufGsMudlc/J9I8KIg6fwCIduxSaNtmJxdNl5ix9Hub76Dv/leEqSwovVd2lngLLSJIMFXPidyiEuyQBhuDQp4WkF+EhDGEA66kM64hJA/1r9M3yUQx0ol21J8RJwlihBqkwC/MiyN1YuOPJxnzmweCfI0nG/5vLK+H1lJqAM/1M8Kx0oN84lhvhnQfmzRsinFSFzZUIZuvcYJwDWxx/gY7Jc0JHh4B+BiohI8ByQLtGSX3a6ks19ugc3M63UUFFv9yo6o52VazlePMWQr69XXamB6h0z3ciTyxvlADQ4jeknZyiYzlpbV+OTmqDRM0KKPbjXLaFZsfqmQqttUIA3qOILUMZ8enxeUlKkzlwtVNBOdoxQzRKFwM+cNgR91rZvr7FTL2+1PfurrL5Rgl3Ex8YYVKkLZYIbkkSD4wFVhAHOK91TJxQUhqkrW9Ilza0kkb/AFvha88y87du/x+YXF2ygf9quXXtoi8vz9s67p6yklO8ZgDg6LHX3MvS/oPT4wxCGJ7QuieEfjzULrOPBgH360Xk7cviktW7fSIw97hiw3/79Gafh1TeOW1V1sUKXrKyixDZsrHVal5dVjiYAfiQltFME2CnbAfqjDuBxkjwuaCC5Gws4ZSYNOOLxJRMjTiOIx/GAywB+FU5N4LX3tig44qFDSVJax5uVGfXPgImfgoh/Br+XHfdAmjjn8EQdUlgC8kBNlBOrDwmepSHyp2vyA1F+zuknXF6cfH4f741EeKw65+qwBuBOZeXpD8pckxHhS5PtkB/1PuHyLxpnkI8z0ZzoTtdEH3IYBn9y0QZhpClfxoOIjrssRBB3+Th9UMorH7/z2nFmgUoOzegL//ihr3IFPSl9VqAnBwgH8stK4DLG1fOna+Dx1cK1tg16E3CIwcjQtD15NOAD45tvv+rvrCi3lwxfEi7ycYXf+KED/Ewa0ZfcR7qgK6XL5Scs8iWXH5cgSs4BZSRjGIh88ugHf9LtsCD0L7hDVp7H7djVrmvhSpPY4YagXKD2Xw/3JFk5qawE+fjJyX3ibopz2uVFnIgjGP3JTTKcwpE6cqc65ngY+Z4H6KWfrMlXFh6Qu0/5A0c+3+XXb6xNIC8hv+D7oRzzG+3G1UFh8J04j8/SpHt3nhaHrlT+vHjPSyx9W44RCVqwB8JldOFoW9fNYWgDuXokiLbPQS6ODzfBb4BQ/+aE0nsIeVyniDZo8hP08ts7yVTo+yg3Dxe/ys5WKf+CeR598BFHH8Thx2hMW3LYbz8sA35waMg/xohhz9fwmYx73MiIjY6OOU5eAqW/VZRVWmNjk9wG29LSYk0bm61GRn59Y6PsiTo38CuztGzlKSmOI8JxyCMu1SXJt1cggZQiNSiWXqJcryNXMmQQ/nC+XRo82BzClRyQ7weSHxnDJUj4KS9o41qgelS5sQzttEeiH0BmgiJssUgDTvicJgA48jnurEzeuySjb/VUHO8lYpexkJEM+lQ+5FJeviGvqLW2wMgHJ3GkI548hCeeQw+Q2gN6UnocZaW6AfihA7z406IoT2A1vtOBco3BPZAfloA7d0qCI21yCdK956ciBGa48vGlPL6KEd1GYVSEq9/KE4ZESpvLDy4xP8/4SeC0ZWGK9VUJ/vB7Z1SU930hB2ucsx70KtCv5PaBPN3L5dcLRibwfBm4ketYSatf/dCAaXZG0oSH+ACUBfu2Zv28eR5RcQ91/EFNwuVbP7J8iSYMRd9nqTCEtrq6yvWPgxt5Et45s8cPe21rS6Ntb9sgekL5eH2lIVdXimxsfFK3i7ajfatwI5RZPRSabCG42NXVYRWVEjbfQpRxMZiuCwiVUHWFRc4n0UiQR2AAyBePgGkR8cd5KX9Co7/ICy6lEJnV6ytt565W+/zTb+1v//oTO3f2ln8j4e13Typ+VjyGt8qpPGF8JVyUz9VROW7KpG6r/sJykfX1jgjfVTty9KAdOLxN9CwqbMyuXrnnjy7Xr6+22vWNUrArdv36XdvRtlmThGZvB8rgJWOEBXJXVhe9Vs6VApSiCk70+B/kSHlQP/lDfpNy0gDhH+WhAyuj2qWsnBWCoB1+gI+hBI5SN9rfiRB4/UmoGHhGXAoL/J5MfnDFgMxRmglSOsrh6jylIeRHnLysDFLaBPilV9bkLu7jJl3Jn1zKn1x+XHKeD3/kljf45AOlyxH1j/rm4+I+AT4GAOTNFwZ0TfV7xqmQlDZyEx4yBQRNObwJ8ulNuGgbf/ciu9d/Djyea0zuvFQSrKWhzB8aS/mwxpsMni8DYxDjxPt3xregMfKS9HnMhGcevzwbrzuFJ53HQJQGqYDEK7On/ZNyM74t7/TLBzU4gS/a1ye1TqvSZvcUJ8oyHLlSGTwB2tjTy0/eaLscvbrzKxB1jPD4BYgPWUzx+Nf45ziFH5eh8vs1WoJ/CWPwOuKSfKzR779MxJayumU6NgOy4Vyv5UEqL9HnZWT4FKM/4V8zUkkDL+A9afWrMlhpdP6QN0Ofyndd5y7Kj7qE417Dh2gI2lPdfDIpP7Q5TlI7PuXBreEAP/ly+KleMmoiTQB5AXhPOaySJxxrdU/JvUOCUw7aqC5h8BM8colvUY6ioSqvjyJDa/yUi/LDn1w+PHsf9UlyA3CfkhDGt234ov+zWEiLw+6BItUz/Wb5cUmOueLSAgbvC+Iw+pPhz0vfU9NTvuVmanrGV+f5qu3omJyufOgSAx/Hlh0MPV8pzr59xJd3m5o2+AcZMea3bG2x5k3N/mHVMDor/ZQc6spKNB/eTIZmqv9afxF4DUUXrKYOSc54GhNb4VQ32kztpSoFSH7BAU4+XApPqBtA/3m2jAj3AlQYcf//2izxEkhpXW5x4BIO5JWymVAko1iJPS2LpoR5+eQV3wOUS2GgZtGDtOBIBjZ8BgijEAX5ThJOe0T+wUca2oD0S0zYlhc1BmHQw8XACz5OnKuoRGcHfVyRX+J5cXfdOk6FjDzgScY8fsoCSEs4V8LwJ36kcqCJMZ+q4rAdneuJIMD9maPPrTkhwiUgXX6+BM+H5+dL/t+Xl3sIxKV4iIYRGND5ZQNreH9IwjP41/xKml8+V2dMtnqeAGGJgLxAgZclSPgSrgSEpUZyENO4oww6ZH7dAkLgGUgQdmblfKyJvXKpDO9cnibKSsVFXPj9GEpSZXnozKIk+g+dY6nYrl16qFl7pe3au8EKi0DilMkpXsXPzSzalx+fl6FbZVtaNrjQq4beoVlNXJwvsNs3O21sbMJqaittfU2FaEWIggjSwze2xfC2AVO6ZU0+lkXPkjr/igxbd6u4IjmFUR/FT03N2+ws5dGRQjGkerryVFqxz95//4S9/6MX5U7ZH/z4RTt8ZLNm8yK+cFmdKjp70CGnysMvXlTGEOcFIPjlPASvftgD+fjxU/vu25t25Ng+O3S0TbjU6dSpRkdG7Md/9LZt37HJenuH7D/++1/bR785a+MjY77diOM8qSd0FhbxBb9iG+iftVu3n9rjDr4iu2SLrsCRE56KaLIhg56O6Q46UFDLWSNCHPhsQS4ePa4obHmlRBMMBo80IUSjwiPCqImyqh1o9wQhJyHj+X0JDgfEPQoESGnzHUDT4nNalDalS/hxQMKDrGY53LG3kvKRb1Dm405XIOHJh/wyIjbKToDXDwdQfODNbbHLT5foBhI+cD0P5ImtIqpDFo3sJ2WcD2v4/DcHqXyMp1wpz+ZNuJyujG+BLsLDkMphxk+e5BKke9cdefc46HD8a1TkcAP5aRNPvBzlU2DgkFsDT5crhz7P4BJ05qWTny+8zi9O2NHjO62kjIUb0iTZIYnKyrKAi+y+NQi+64YwN17Ksi++ex/L0RkQCDwsG/wjivy0QQza8MCNbeX3UzacgJjA0AfJ720FHoV7HscTuEmf8nAfcs49DnqzsihCYVyJKy1leyA3qU5K534g8BIX9cr5Ax/yhoFCG1Ku8nt4lAde8kN/oi3oEqBT5fcv0OfVF4D+BPn+BM6DzJEv6Cd/1CuyRF1SOPQkIE+kCUAGAcITHc+XAYpcfOCDj6zY41BAoEz1g0VBBloQ/ZhwZm2Y0QhQPi61c3LEc3WcyCL61GU0AUhFh/M+ly/nYnKDcc49eMIpLuMZedH9tANEEso920o40YftN6zWsxrvhrxvxRnyl2cx4vlSMldW8bF9KIcyKQe/nyhTUSGDfr3V1tZac3Ozf5Ubh1HfIIOfrTl8ayStKNNnWXBgzObjtiUYg05trg1ZOFAqb4/4bo/fsaPX7Qic38s5KBx+uGpQ44hK8UUGKEfUKsKb1ccrksY1rbx7fKZvHJEgJwvhd1C6VG9vs/8KEJ8cQP6kjwN9Fi5XLt1CuL8IK77wpJJdGkmnEQfPOLcf2417HLyEBvBShyRbjBEs2tI3mLyRh5dzl2RH8G4A8dSb3Szk8YkIdAn4YF1leYWViPfwNuw19W3KUbw/CRGAk5OKwi36jhjwQI+XJ9xpTz/1yBn7sXsAlyYEyCr30A49Rf/mX/2Lv0qVTIQ5pzIvkJib0uAH8vPh8iE/LP+aH56PhzaiifPTUineIm9qavIKAbk8fnFBQjl4QAoUJDwJEFGV/EwaZ6w6ZpVmx6T3PP6vHxWDgZrCcT+kIcuTgfulQBIww+LT6qwkc9Z9Mijy83hRQtfXPW2DT6esrX2jOnAILwLqikoJIk9WbvZLQ05OTYtvBTLK17vRolwexylIGKCjg2aff3LR9uzdae17G1UHYtXBs3JB++B2v9262i2j9zWrrhc2aQriWamcnVq2jtuD9vDBE9va2mQ7drSwU+iZOoBHQ4+ow+jlTf9KGx0qsts3ntrtW09sfGzK6hvqxc9Y1WCiMD6+YOe+u2dnvrlnN28+lvCu2PbtLcIbgxvthbAuyVB3BSZX31Bp1ev5QrAq4axgNl5o87MrNjQ4YV1Pnqqj8dXoShEooZ9fFE+H/KUkvqeAnAillFaBDQ6O21dfnrfde9rt4KEdihe/eEissqtrqqyoZEEdTZ2zuFwKetj27ttjx04cspIKTbg06WAvbn/vtH356RU7//1de9QxZEMDi/bwYa+VVRRbY2ON04bU8QiYD6pxilJ//5CUEKsuyAGTg3xY0UBRKBwDom/SHtzvt5WlEqurq5SSyVO+tK+8zqe8dkj+dE24Ix2GBm2FPJn6FnsB54S7LqVSmswnD3mTIZjkHciXfSC7cxdxoWDot7W1nBJFG2WI1yhK8vxfh6BTTv5IC34UFysfy77axfsY9KkoP9dHnH7lTdfkB/Kv0Z8Dt4fJKaVNTfIkTspZSj/hyKc54XPdA36FobvSqlY+zbgwAoUHCdMggQHAAM0Tu1T28xBlJjy5a4IcLdygL2Jli0EAt379OvVTDQSKo4xcdvzQAl+CVsJSAuoftxGWZNTpV4bpmWnPhwHi9fJ8uBXJ0jrbvKVR/Y+X5cBGuKPJXJbWC4WH8CXpxAjjNBEWQXhEDkQckaJXutD9ck6T8kNLwpvvT44wSTIRPuBNTPBJ/vQpfgZK0uVBZHDwtl27D3zgJyRCCUs8EAck94xZyfAi3J2nA6A/82awluaHEUpOmDPS6QD/lPQ9Mg+PoJ2+xTXKgZ/BI9L/AKcAHAkiPniT2pKJO0k4v5ywAB8xhJn+pxxq3MhLvqAtwQ/L1jil+7UU8tN3GRPTeBjBOa4C6Q773HGu4Utps9T+47XOcAWflmQUeRu7jOR4kiDej4v2TSfF8VSCvCk9RhN4WKFHdvBjhM1Jb3L6je/bVp6ZmTmNZxO+XZattOMjk/boXr/dvdlp/X0DkrdC6f45j59R/yEfZfjWXdHNB6kqKit9Owd8r1pX5X7klDLr6+u9P2BI+pf1FY5zo54+rvZIDrqDD2DWlXbFwFQ/pg2TniAW6x19yi6IEuFitdnfl8JlqYjPx5kgTRLhO7yDL8ND4xorR0V/meueHJaQufR19VLVw2ULEojQT+J5FuLtTlvkl51LE/6AZ9v1B5BFzYrvi2qDkZFh3yoFbuSSvpOM+aQXvF0VT7vDU/qy72ZR2aRLPOd9pTSpoRzfUgwtSkcYlGL4I0fgAw/t6PTK+bdgdCWOdub7M4wP4Gfh1fW3yoE+p1f4eUqD3EALbZBoSjzwvKIJRxh5SUPZ4OBrxGv6Qq7of/4f//lfkfEZRMHjZyBlSPC8PxGQrik+P1/y56dZi1fQqi4pHpdmNMxoUzrCPb0ypPuEK98PpPsEwsBPpBUzvIOL4ewLS3nkcZnxVYgMEu7fVwaQ4kCeikxhPKKrq4sOzH3KxxWF6oUVFNu9233+Al1be5OM+awjO7HBi7V8hLkjvMAHBEXaegbkbDAL3DKeFwvs737xqS2vFNvpVw5qoqPcoe8lDEHj6OCsff7RZWtsqrXjp1v9EWChn6evhKtFdvNyp9291Wkvnj5g7Xu2SHMqjoEnCHcagNXVUhseXrVr13rsw3/4Tsb1RdG2aGXlVWrHRU1UpjSR22jzc8V27tuHduXKPd9r2Na+S/XdaB0dXVZRVmINMpxdOS9rAnG9y65fvW0t2zapMxQzVKlI0YdSs1Ib6Juwq5cf2rdfX/GtPLPTy3bl8h2xrMiaN23wR7QoJCYAVFq6zBbnzLo7h+zbM5fswKH9duCg6izlx2r8+Nik3blz2zY0NkoBF0uRldjWbU22vW2TPX7SZR0Pu611W4sU+bJ9+Jtv7ea1JxqIq+3lV47bS6cPW2vrNrt146Ht2bvb6uqr1aGL/F2CK5fu2pMnw6KvQGWPWndPp9Ju9M5NW3hbezsX2Ddf3bZz5zrEy3nVucKqq9bZ+ES3NWkCld9x4T2/tCHOWePhAR5GnN/RTnFNgJJDaTMBiIE+4nIolCEKiNs8SOU4LbpKOt2faMGPkkWZhiHkLedxpGZQATx/hitB/n2KT/QFKZy1zikV0/FCtnjoFKzlyw3iCRJNKU1cY8DkCjkej1wrLUac0PhgnMolPiYg+WV5srhm5T0bjz+M1ICoOy+1M0lFSZM26EiwltghvywA/KkM8IYLurnhuF5WF5lggDcmAJ7T0zyTl1D9MJHJ0Ul5cuRLYd7Hg47JCT6lvxITAOh2mVSs5Jd+VFLKo3aQEpZ4nOXP8Pgf3hSeAQMaK6TIOU8BfFVSOEgbtMYg7AFyqk2WHYw5yPEs6uDpvf4mQ23ceV9aGkf/EZ7Sr+FWOtIm2gkPOiiTOH5Fr65Mkn1bTCYbyA7tityT3/OSGJz8KQ38A9bKI4HCuY+4FOapMhdlIjvQwiogWXPxAf4+QAaOX/B8fwCcLi870uMnDU+UGRcxQPMhdK6ALFnafJyprPyrG/55dUhhw8MjbuTmTwCCxuDLGm53ca+Ma3H4yQUunthm3PQ4JjDoNvpAaUns0097sVnw44oRjkFIWzEZYRGNST/2BvfoFtzk5KTjIg86xyfX0pkUngyrinIme2Vr/ZlJvcTXnvaOmS2V2r79uzSmVfliEls5mPjgmCTyRVcMeow6DLNiVow1/oIX2cEAhYbUlyM8+JgWZ/DnXK6vMYTqN7sLWU7pgOCxOCc3oT6BURmGechy7hoIlDr8nhd80BBxtANHmN+91S++ztnmLdLLsmmciKx1KI9DLdTQvgoP/UgUf7F1N/U3T+zhwFrYcwC+VJeoN9e4BzweHngYtpAmX5KJ8fExjfNj3pbxBDDe9/J9/NJfnlp50yQh+BDyGFsFY+cI4bQhMozzbVwZ38DBdXmZpz7x7YNy35KliRH4JDssaCrCaVOQ85N0ALoD50+JFcQTJ+TN379QGwXE5GWJSakcAD3wC7px+EPHxcQAmpIcOGLC//X/M54AROejmYEcYarKcxmjctwnxqSwAMLCF3gDV35YPqQ0noqBzH34V70TwuwwUoKOlJ9LPi58cZ8Lo9wEaU8uhARNBTatTk89yjQD5xpII30u5w8hlRt44h4Xt1kd9I+B1dPbY5s2bfROvobcr6SBFs00Ndu4db1XQrpqx463WSmPz5NApDJSXsr2oJgBjoyMuTJlFcHrQDpXlkX28Yff2NDgtL397su2cStvwSuYJxREsxq/WGyffnhJxq/ZT//kbV/djlLUtvJ1d43Zp7+7YDvattiRE1usuAyZQA6i60I7bTY0tGSffnrLLpx/LMW7bNtaW+yd90/aq28ctp3tLba5ZYPv2S9YLbHPPj5rPZoU/fSP35Nhv8EfjU7PLFh/71PRMWvtO7cJ84qNDM/ZZRnCfAxl975WlelEO+mI6oVzd+zMV9esRsrxyNH9boDv3NlmQwMTmoTctINHdsf+yckZyU+D55+X4f7lZ+ftzq0nduL4C7Zzz2Z/oYlHbSine3d63Ihp2dacGTFempR0sW3etEV5v7XRoSm7ef2+OuM6O3xkn23fucm27Wiy4pIiO/PNORlIM3bgwD5NJO7JkL9qT5+O2vbWHf6kYcuWjdbI3svKCk16WCUNbicFRrNNTa1aT8+ote/SJEJyv7N9s7W0rNfgUOKPcF3O4L6yokKhDzlJMglw79xSUPRb+mouHuDRM/JZWxt9C2zgclkWXQld4MluiMvcWgJB0MM9MhHls9LCxD0GxEgLroDwJVxOb+bSfeALCLkOHlEzVqwYqBs3NFKy0kZcgsgauENeg7Z0L/R+73KOX7zhD3lGcTLoozBjlTiM2EQXFKz1M+6cVuK5y+nJVAd3iXaFgZ9BiMkFZWQZs/TBA8oIiLgfQgoP/Bi5flW2WdGO3qypSSv0OWzoi8Cfg6hLQKLZ/X6PL+qKn3gMaAYcTgLhVI1Ir3hfMSED4wh+8uXa9Rlw5LiEOwIYzHhxEV0G7wOPYhTtiyWeKQKcVuL5Jz4rA3rWylP9k9wQDu/ZWsFAmVuQCfwpjbu4FXAf+TFySJxwe/lkRoayewBjkXaNiW/CpHykchzcZ7KBjvf4CPatfRhD6AXyemTgAD8OwwU07N8GqFNA1CXhTulxuTTPQhjogT9BMpTTVtSUP+HOxxl4o06++pnJF/UI3FQj+hiOeIDV8irpT/Bz1CFlzs/Hl1PxcyTlIot/83HqCsYYcke/Z3vmpPo+Ruu80nLIgx9ZOT7pOoEJEk+pyAcs6Ep9oAvcXIGyMk3SJAOlJTLeZcQnA42JFXXH4Q9jPVbnPVxjLbKJrNJ32IbDVg4MaBwTqKHhUY33BXb46C6rrJbhJSMsGcysxqMPvf2DqWtXmiL8cQ8/OHISGlJ6ov3qKZ4Fx+t/0Q4JEOEYPwkPWSA+2Xyzs3FSDZMR7gMiPQWlslMov2vjsfDMzS1o7Oy18ZEV29LSLN2AIap656UnHVtjMGrLK+h7SXdk8HyFMvpTmvy04c+/jz6aIOoOzVFHkiNPczy10WRwWGOTYlweaBPSMwlIiyVzSsvkIBnb8RQptttgiKcnfBjX5CUslcN2INqapx0A98gL8d7+Ii0Z5QD5kSN2opAWvMlY57Qv6sYiNbKAzkLuqBt5qGY8rZBH6dP7BwA4SMM16OQod4W5zia5cMivNDCKLGIJ1Mmt3esWAimcKy5Bvh9I8QTnx1EQ96kBn48DIkxpYGKmJIjDPc8swoLmyJuuyq54nGhlKwcBa4MXYaSl8tHIopSplTOFOE+RoeKyhleQaM6/5vPk993TmWnAgMiXOmGCKEJ1EZ1qYystL7aScjW6jHdHENEenwYzVSUrg6sM13le8MjOtl1h/x1bcVbt+zN37NH9UXvtteO2dTszVWUXTqdVTpNTu339oQvNj37yspVX0hmCP3z9dG521b767BqSZEdPaVJSLqFcdSQ+SEEHVVnUpOWTTy9aZ9eklZSus9btO2zT5k2ihcdecyJ5RsbxghR+uX32yZcS4GX78R+9aeVVCL5ZZ0evdTx4ojxN9vrrp7y+S8tFdvFCh01MTdvLop90tLkoV8dasc8/vmlffXrT2tt32xvvUL8GJZhT9WasfQ/beYJPAF/vo20G+jWZ+eicJgRz9vpbL9qufVtUNc2W3fhftksX72qgmbcjL+x3XvFOAi3DAEma5SUNSLOLNjgwYqdfOWrv/+Fpa95So3IZXFakALvt0cN+GV519oUmGdevPrGtW7faj3/6lu07uNmqlXR6eso+/PWn1tfXp84XewHZSuQ8VZtQwwP72+zkiUP24P5du37lqt26cVsGlyqjCZtPkGl3/fl7BH6TyYkg5CL6CFIWXSnLIxrhAw4lQb9in6Mz3J0ndkh7q4HAxZQMfLQApUdqlyM5lynnd+BCIVEvjp+LbRbIb45OcDpe8mcKy+siiH7EfS6d41RApFBfIY18vMcRXAtHOuTXj4RVudwHrojzthSdEQbNmZ5QtN/rljggKeGAqKMnpA+u4SOOfkm5pA+lHOGRJuLlMryELSzGo2L/09X9a478QWvgzfpkhjNXTkoDfvKAB3lnRYpwpdYl4U2yAHD/PKR0uTj5c0RnoF7BI2RXJs/jSf7UZjl8OZfpSI+NEoDEZuQEucTQU7IMD5Bwy+d4Mr/+kozk0ka+dL9WZpYJ/MhcShN8THjd4+ny8wD5+BP41hAJDeny48MgQL6y/qY00d7cZ3H0R8JwahyXe+WlSQmPfhp9IfpEpA3aIwxeAxEfuP0l0qXcR4BSXR2fjIcUhjGTPiSEsez3isdxn+9mZ2b9yc+09DEr0qyuY2xPKIzVfF5MHR4dkX/IBgaHjOMl+/ufWk9Pv3V392hs6Lau7m7r7e31ve5uyI+O+gek+HgUuFjIYqslhv6sDDXOl08GO4ZYeiJRW1frW4I3btzo/vXra7J98Bs9vHFDk++Fx1hqaKi3DU0b/J7FFK5sp2FrYoUmIGXlseUGgw78vIjJwQvkDf0Y2zvSlfEiY7nsBsnpvAZt74MhRyzgXbt6zzofD1hL62YrKNEgK96rt3oe11NZOwaQN/RD6C8g2SguDVmbhswwqEVpjtYdaULGkQfp3QLSII+6d5fhcXkLeYy0z0LoQnAmOgD5Va9EbtANHfR/cMmoXy60Jx3T9rTHbH1NtTU2VYah6e/2gCF0lePSP3IWhOMCuAU3spvqwX30z6zwDHws8bzJ5fMzB2vVUP2pm9uMykufYsKIbLmxXRxPPXD000XRwBZojjVNR5kmOpCBZPwH/qCZrTvgRz7oeyys0W9ot5CbGAMZt3gJmj5GWALimESyGAkEL7ADack4TpsymQiDl3rDU572YkekJwPkCx0afgDa08RFjFjTNa4/lMTfAXCfC0oAmSgkCno+/FnID0v+dHWjTQ3KPWieTwvuZ/Bn+0FJDIGTUjSp8+fnBbjNx+F+hdORMDzm5jCM0+AoMdTAWVSA0cU9HWLV5qXQSjU743iqfPz4xarsLu4TJHpTWFyTC+GMzswjoBU12qyUT71ooezUuUkDHqVTfiZ1d272isYCNxbZK09NojYyUkknXpI2+lJWV117uoeleNinxstnUe7M9IJ98elVX7V+6dU9EmTaAIMWUN1U3q1rbO3psA9+/IpVseWoKIw22outK+fPPbSurkHbs6/FmjeXW1V1rGixr51HW1EPlImEqKAijKeVeRsfG7XurgG7efW+3b59Xwq31ior1tvHH56xiclZ+8nP3rWKdcUyulfss4/O2q2rD6xpQ4O9/d5xCTocVNln78rw7ZLxf8y27KgGsf7VeTSfuHF9wC6d77DqqlpbV1tsrW31zkvo6u0bsO/PXnVFv/fAdn+sNzHOatCKffPVeVtXVW2vv33SNmxcL96JcBE/MjRhn3581h8Xn375mJXKJlY1nU/UjT2es5PL9ttffyMFUmx/9hc/svpmzegLl1SHeQ2MczY1sWBXLt7TLH7Vn3TU1JbbG0wy9mwWT8UrNdrs1Kr95ldf+1OIV14/Jp4g65QDGbQmsqFLwZJtaK611tat9uRJr3U96Vc7dGuQq5dSKnPlimLgiRbgCjGjN35juEG+k2xGu8kvHoWfp2tTrhRYXQIH7Ul/BYKe5AIHQY6PIAcUO2lx9K80iIXywlBgBQ3F9cz+XVLpnv5ImV6U05j1i1SOIPwxgPikRPEoc1aceIzf2NiYpYUj+kXJe07yOmIHdEnCGWUET6iD32c8CzkyN2yYQGAcwJuEi2sOTw4IIy6/TCDRBnLaA2AQYJWblcP8QcATuYt8qZyEN5UBpDgghaUrAxKDBE9fnsGfxVNGPv7fhzfC3Ety9xMGH30AV8C6qnUeR44cNaSL6++lNasfEMHP5iYPcsM1p/OhN+KfLVB10C1GTUJLvuQi71piDwMYRNOACSCrEZdr23w8PlBmYQmWMkM6yRVX7uE9K3LIDI50yZHGDXPJL4b37Hx82IdwViXh68xsvCDKtgHoZDsFbTk1Jb8MYuJ4uoPxQl7S4MIYH1c6jPMw0HHEYVAjb+BhPOXdH3CRhzQLi+DhBLpJdwC0QBflUD/ueUI6O8eJa1FvDBv6fLxnwqSTlU6OJAyDmSekVZIR3n1bt2699Iz6UjErmMpTXODHVXO0JKfTrKuKrTG8t8KV8CrpDl52xRjnbHme0ldUVhhfEoa3vmKrsnmyjo6g5yeagMnJCe9jnhYaszahnQF0HbkiTFKS6R9CEyR5WJMj1TNEJU5pwQDmqQBxvOP1zVeXNPY99W9f1Nauc9ykp4hYkEg6Xj9u6AJJvv3HgTEYPQefRzWxgkfYMunJAZCR7UBYuOTPD5cHmlNY9pvikGvkirZmW1+yU/Iz0cccDXnQlRpHoJ53DC9feGTXL/epXZft0LEWq21QPVexI9CrOPW56XkbfDpuQ4NTavsSq+b9JApXB/YU8nv/Un0pB3kKXnEXtOZD9E2yRR28/TMcERbhIlA/eHj6sOA7Pug3TEQZl3DwmK8fYyuwuMKTdp7mOwgf8xgWVqE3yRALuakfpDCAe/DH+MI7FazmRzyOeGjjBWQAesGj1B4GnznEBXklnDzsYuCpbv5kGLlLEwueYoHT+aT04KIPxKQn+ILFUCpanMeAwvCDJzcBUKIEiZH5YamSubicPyFO4UDywyy8JCEsP83z+SA1AQYfj0U4zipmXLl8QO4e/NBGpym0gf45+/jj76VAZCD6PskwtBA0zPoA0aGiZ3ghTMqlKHtsk3A6VRn6tfp6HGlSg3OvK8Kn+6iK4qUAuZKPlQ6UeXU1g3F6khE4/KQa3ZFvRbPoB3cHvJw9+zmHXkIBTuIzXBRHfAh75GOiw6kzd24OubH+dHDIWrZst89l/M/OLtkf/PRVKU8JRFHMWH0FQMb9jUsdMljv2I//6F2rrhPPwe3GP4+UFu3B/UG7f69Hxv8Oa2gqt8YN9RI49qRxJj/1ZoUVnKq//puaGmzvvs22d+8W27u/1Q4e3GttO/bIGL8mo33VBgYm7eH9LnvnvVdtfW2pjY8u+Bn73Y9GrL62QUb5cVtXA+/M7t0ZsIsX79qRF9rtyPGdIoy6ayI1vWJDo2Znzz4QnYV29MWdtnFLtQ8eZJybXbRvvv5eHbnAz+0vLStSXYvtLF8rvvnQ9uzZbi+ePmiV6yqUv8SWZaxfOX/TvtbEYEvLJnv9LeWp4GQk6segrkFvxuz+nT47e+a2zc8V2VvvvmB1TciTeKU0czOrrgA7Hz1VnhKfqR99YZcdf2mX5I9OaDL4C+y7L+/YFx9fd9QffPCyJiCVyh8nPBDoShWMMICVfrV/SQmnDhRZy6Zt9vBetxSD2dbWZhdOcuTkP2TBw/SHz2f5HpPqwkV+KSY1nKfHyOVaU1vjcfmyBaS+Sf6IQw6zIMrQTY4G3ZNXPuqBkcvXIhnE/UUnz5ufnhzZVWFJt6R40qb0vhpK/XxQiLpikGC8NDaytQvcyue0BwX8JlxAri4BKD4g+E3ZuXjSYmShc3wbivAkTKAEb5T5bJ78K0CduCeE4nxQ1z3HzGGQpe1R+XTmyvkhvxKkMlJc3AX/gDjVYsYNqRyd+WVEjgRO43POwzMXP7n8rG4xyMUWnahnAHlZEPg9uLJrhswhBlB8QSP3XDFauSbDKuIYONGTOOFVPgY4VrQZVBkruIID2gI3K++xrQh5wWG0YewQBl4GVe7ZI87WEcrmnisr1MmQRocnQxrDmXjCMM7oR7yHlfJjRFMW6UhDmTjKYtKKEc7RwcTRVosLfHl1QfWiDmzBWfSVQPaDI6fItg/02TsLtCkO+aENkFP0DoZy9fpq3UsPyRAnjokO6ZAFxkIMcfhaURHbW9hbjpFOunRPGdDP5Jq04Ad3FS+nYpgrjPSE84VVto0wRrOlBnlmXztxGD7QDT7/srNk9Pr1h/bgYbf0QoXV1qxTnnLVU+kkQ1GvnDxxTTLuE428+7R1KvHC5VN8SoDdAK/z986nvJ5WuTGKYr3jh/2ZpNzn53NdoSQpVbTxpMYfttqZXbly2+7e6bJjLxyy1h3S09LAQTftFzTkyuAabo0uXaLu6OtYjefqiwWuK6LtgcSjBKIyXt5N9wmnIL9eAPXIt3UA7xOSv3UZvzD0Xedm8TAqt4ijyc4qT/dLZSMM28VzXQor07i3XfWuF17siBgD+Jjmwwd9sgPu2ITG7p6ueMG/qZnJkYSdNsvQBj2huwl0fmd+9MoPgTThe66Kz+CCFqdHfW16etL179DQoBKxkBn6Avlz+0wZOAac/EmHuLIRsFMCOpjkI9c40tEu4IeH5BGzvL8AtAikEO/Hi+rKfn7GROQHfN5XmMx6H0G3hS7jXSp/L0G8j7S5JwFMJn0BQ8hD78VCLOmYdEAXeiDpRGxJl0VNlikDIE7/TAD+7/4SMJUPxgHPCtjzQLpc2h9Cig/jPwQ/0j+bby0dhQcBntadQjj71lcAVNm1/EwSEM7sPjm2jUxOFttvfv2N7dq9z7bvaJPAjdnFC7dtanLeGhoavcP7GbaeZ9WmxsatkhVQMZvyXPA9Joc/XUNWc/eA++F88nt4pKEOvuqiAYHHjzQaQhOg+MznDb5cYLdu9HoDt+1qVDSz0Qxfdg3jDLzkCvx8PXhqggHfVL+tdudOjz14MGADvbN27PhBa91Zr6RRX/KhV77/7o7cDXvtzeO2vb1B8cLrEy9mhEVSYn1yT6xla5MdPrLbxsYnpEg5PajQ+nom7Fe/+N6uaAJx/WqHwtjLXuc0htISLjGZvZkY3Z1P+u3QoaN24eIl27SxyU6+vM9Xuz78h29seHhc7bRTNGy0TVuaxJsSu375vp356orSHbUXTrYKlzqjsM7Nr1hv/4w97BjxU3b27Gm1ba08ytUgooHx8aMu+/bMBR/sXnnttCYZFZoQcMrQJRsdnrDX3zihiVWrFWlm751sccU+/fBr1eOBHTm6W3mO+VMSb/msPdki9d3XD+3GlX6145wmKUdt245aWK9UBf7C8W9/fcaWFovs5EvH1AZzonfJXnp5t+rCqt+K3bv7yL7UZKy/a9o/sPbej07b4sqkVdcwa4+iMNXBx4DhyOl7mmjxBWae7mxq3mId97ttXXWR7dq7LWtPWB4y4O3KH8YCEQLH6HLjNfI0yE/ULAC5JA2rPgkiB3jDkEuDZwL8a3gpG6+cr/ZkyMmLcsGAwvBIK60JkMUE4EgQdYl78lOOh3kk8R7lgNImDS/VBb1R3xytOVz5EDjBlfHcaU+O+kZ+aE9GTuSJQSC28EVaABqARCuQaEmQJhuE49ITALaKoQ/IluLk08AbvAfAn/zPl4EjPoxED87CTQapZEy8T/dUlEGCwYsyEpAfXiY/g8XawKcqYKBicKcBCCOWx+cYr/CGe/KTJxnFANdk/HJlcAxjO8JZceYJVDKOWa2F5/AlXkKVse4G85zi+HjRqM0pbEg6Y3CIlzZlsAtHX1+v7/2e0YQNIxw8nD6VDPlpX9meWgujXpQHzdSJ+8TX2DrFi5As1Kx6/Vhdho8Y05zSQli+0Yy/pqbW0/jpLTJuwEG/4VhGVqCJi/gwsmtkpK+rDmO7UoZ4ysc+c/Q/hjar5ox73OOPl5bDsIZ2aE7GOv0LV6oxjHsmChEW6akX99CUczHpdjHVxDoZMwBXJj3QmoxOXMq39n5CSk+Ye/khXeqHyFmESQrVhgvW3S0DsLLCNjRWW4XqB6/zV7WR1RjnuOpHso0lknDS/Rwrfq7Jv0oZuf6BPCIL6SlYwh+gNvecurqZIz9bZfB5AERwiT7gziFuVJQnoQz6Au8y9PQM2ddfXrEXXzxih4/uEB1szVBqERynDZGFP8qJOv0AhNfroDpDbtAcX8amLX5YD9LEFXzuzfIlPiRwHuU5FeS8jlzsQIj3MNZJTjEWPUbp/Kkl6fMA3Muc4jdaYJ99fEfjb401baqy46faNIYysWYCsWwLcwV2+WKHTU+sWPvOvV73sfFRa922SfYQ8phoiCKC5qi7Q3ZF3J4HaEt5yZMSRzg6L3Alvc39iuo4JZmYl14YGOh3ox9jnAlo8MN/1G4xccVg95d1M77TF+kD6ISkN7hHDtAlAPoSPRu2UIHrDSwrZBx8lEl/pBxIxvDH+RMWpcH5lkL9gZd3YNiSRD9Ef0CLZ2Uslye9HIyjzJgASA+gwxQPndidhbKt2M7kfVgTHWjE3mJSsHYKkLD6xVfTMkhEJX+CFI4LZgNcc2kCCIt4kuXShn8N91qXyPLrAhkMCCH8UkRKEx00IPDBODFDBtPMTKH94udf2saNW2U87tUAsOh7sbsej9j9u3wJb852ythUk4HJmTY3NWtVNettJVMwMCQoTPWWo8w1OgMS7VxzNSIW+iIVcQxCXBkAXLEhzeQDn+dFSJnhrVjHvSFX9DtklLN/bk3pZS6AfP4vUANrcOaFql17d9jo2Lx1Ph4Tz2ZcMEbGNehNL9jg00kNgNPW2zviHfKejPv3f/Sq7dq/SegQVMckV2BdncN24dw927xlg50QDxHOgYFezdgxfAs0mbpndbUbNWBpoKqq1uA7Y7duP7YH957ag7uDdutWrz28P2D/8JsvZfx2WX1Dne1o2ybD/aE/TWhprfN25cXf4yf325EX9tjE1Kg6Rpl9/tH39v03d6ytfbO99tZRVyZwc3l1SQPHmPBO2tWrD3yrTlVVgR3c3+6fNv/+/EV7cP+xnTh+3I69sN9Ky3gBZ8W+/uKs6j0ufm603Zow8JEOyb+NPJ2w3/7yCxvsn7A/+tlb9sKLu1T3mPWj9GmP2ZlF++XPz1pnx5SVlq/4twe2tq1X55FC0f9A/5R99NuLNjExb6de2WebWqrsypW7VlpcogFhvQz3XnukScnstIyq+RI3On78j05b5fpVTdI6fOCrqmaLg4pUeSFFdOownlGiUg9+NOxd8Xd0ZFh0tlm9Bs4YT0ijXx8shET/KOskjy4zmRymNKnvgN9lX7KJwsCQCLnK8jsPuHqTR5yAsPCLRtJ4KICiAXfQxD0KhtUxPqKG0smHuCdPrPjmO8Jz/gAfkDws1YdVm9i7jFIMSP2RwZ20UYfgZVyTn7QO6l/cwh/oBZLyxkjlUTCrKNTL93nKJeM8n77k57qkQSbiAxd5AnfQjnELHZOTM26c8Q4DbeCGtpJxbC17rakLp44Qx+owe7BZDcJPf5/C4JVhSxvG6SRxSgk8wXhDb4ID44F7jOBkiI9PjHv4iAxuDBjiWd3mmlawx7J75BbDOqVJW0SQn6AtVs7BHYNfbD+CD6SBFyF78DpOCWJAyt3zRcxyH+DSIAdgsGJYE4dOZJ93San6PQsRxetF36zi10nXN/r2SrZIYOzhWGzhg0e+tURjBxNc0hCX8DMwsxeceDfuK8rd4C7HKFWbx6JTsa4xCYA29grTZmkhh7oE3WFcp0EZ3qa6UE8fdD0ef9TdX77z/hi8CUcahega6aE08EY4IlvofIe30J3wJkjeHE7KDDmnrOh5AYTFqm7Qkgx5cNPeTErAD3gdlCblTiU6bVkdHD9P6eRPfZV7vJOTC3bx4iONF3N28OAu8WfBn3Lw0q1nzQC/06xrlBwQYSSUPIlwXJo4BFWiS36oC5ugQHWY9Dq4wRUxOafO5ugEa/Rn95mCXQP4Bzi/+PF4tpQs28TktHR5hX3xyU3btnWbxoL9iuf7JyH3WBMcJuH4BXHRfSqTO+HEuW3gAbQ/NEcfoU9zak7+00J0CN7slpRKG7YQafJxA+keoGwypkU/kiBTM+rHPOEBB6mI8/+MvhSGnpqaXLZf/eK8zc+yoLZk735wyCr4Jg811lgwMbZkX312wY3eo8cO2MjwU3vyuNNeeOGwJtLL6nfUhfIF2eQLoB3DRorSdAMJa3Tk6hEynW6D5oCgNdEcfGGRlaeFvFvCVqCurs4sHgBv+NgmQ98kzJ/a6MpxnOgj8PBiL30B/QagBwB0HoAOJC8OuXF9JyzoA+9DcpQRk4qYDMD71GbkZ8uPPz2B0UKFLLDtLRn/TrfnZQsQ31WCazHeoBOgFT1PoPMT3gi3fytJY50vGCk9MsRkQxOAf/FXSuYEwFggEZTv8sN/CKAMRqbGgFCYlo8z+Yl7Fhf5U6MSHgTygQyUPy/c5JerauhH9+qMnlb+0fFFO/vNdXvh+AtWU1/m2ybYe/azP37fnj4dstu3O11ptGxjhV1IxGheaiqtrHChcwWTlRH7jYNRSVBckHRNDM8ZFEFzKD3uMxyK84YQ+GCgMnxG7RA4SEk7Y7DevNLpg9S2No48jScAySVgohP8VW6Vh8BMy8ivqWNgq5YBfk8GcKnKWrG333lLg1+tFOGydXT0WQfbVFaL7Ec/fsm27cAwU8GpvvobGlywrz6/blXryu3l1w5YUUm8kNPT3WcbmholuCXW3TVovX1D1s7Z+Qf32LbWrbZp01Z16vXW3z8iw2PKOp902sZNG+ztt0/bq68dtuqaErtz+77qOG379+90wWWCUVsjmpcL7eL5O3btcoeNDM668f7T/+YNq1zHvjiEVfUT/Xdvjtijh0NWUlRqmzc12YF9+6y7c8C++fK8G01MaDZuXi961YHUF7/87KIND89pwrdNvCnzF8GKi1l5WRYtD6SQRuwn/+ht27KtRm3C2cQMKAxY4oRY++1XN+3+nad+/Oc7HxyRgc+Hz0hTZPMy4r784qaXc+rl45JPlNm8TUvp3b35UBOhDltYnNWkY6vt2r3duh71ypAotuYt62x9TbktLxZZ15M+a2ysE00lUpKSPeSvsFTtUSwjTDzvnLRPP7rmLxaXlRXZyZd32f5DO9RSUjA0vf5QEn29k5LrDlsn/se3CaSQ1MYoV+qRjH9kjXtkMsltMiQYJLn3NDJIY0glTeTnSlkhd9FHXZmIFAxalEiBf+CNVYUoF2WEoRrGXaw8UAa00KbRthjMMQFl4IAutpdQBgYttBHGx3Pm58NwRvESh+EJftISRl0wQlHEixowk2Ecq9Vs8QgDmTTjYzJuNXCPjY65oZP2P5MnGcz4x0YnvBw+bkU+Th/BqGBrhxvQumfVmrwYx9xjeGNEh7E84cY2Br2vYg/zgTgM7mmbmWU/pwaSxVU37kdGJzVA9kk27/mgMTMdxjqnofCeCXwOA5vvRJBXbaO2wlhlzyjv/qSVKXjCNV5ujOMuGRQwXsPIDaN63bpq44vBrDhjbHPPKhdbwtZLD2Ecpxckw4iu88liak9euOQ+Gdq4tEUk/JGXQQn9hx95gAYcYcSBDxrLFA+NtKUExcuMFWzpfsm1hmK7e7fXvvvuup+yUlejfq0JMfFOU5F0I51YebmG3gx9mcYkwmg7AHpiIKbvMdAqnefL/J4//L4ApftIm3CDL/pEuOhfyArx1I+8QMpLtnARDqQ0AGNIKiMMTe6j7wSw0CX5kRzFxD3KBFI+pz27xwWOwKMfl53IojD/wwsNMZYCyCjt50aQ4jyc8U8OSPyRpBEhpwSOFD2icPmdCuXFVrp6+bH6jcKKZBAe3SnZnvE243sR6NUoN+rhdQcvKBnfPTzD7eWH39t6LRydQspIQ22m1C950hL4Ag9/Dq7vlcOdboOArBqKy+qX47sg8wa6wNbTPWG3rz+1+bkle/2tY1ZaEau8kS7RDs6YlADBtygnQYRReI4mCqQfo3/KOGoU49Tb1nN7GtIS5rzOA3AHnnDpPiKVx9uUe66xcMF7JjwB4PjOWIBK9kqUiZePWi4vF9vnH9+10SEM2xV75fW9tnlrtfODvf8chPHFZ9/bzrY22WIHZBcM2PVrd+zgoZ2yvaqlU6f82PXoR0GPM55/eEaRmROlcU20C6hL8A6qsryeIQCeJTl1NJINfIwnTAB4lwVdzYQA3cnkAAzoGtLzTQjGNO9LmaHOlh21hpeL7kp6A0d/p0zXW0qFXKPXSOPtJaSU7Qsjy5zuGO8ZeH4XpqAZ/c6TT6o2L1ws4mLLsV2P8Qs6FhROGtL6y8vCD95C6Xf4gMSxUJQWnbzPZxBhMQnxRQzlp4yC7gdXVS+VSoUVCSQmP8/4/PsEntdZF/FhfITw0pEjjHxJiEgbzaYIj/Nw7n0lURc1IOftdj7psi0tWyT8sacqAY3BABgfU+JtaLPBQbO/+Q8f2k/+6EfWtHG9/fbvv7bmTevt9MuHfc/53/z1h1ZVXmJ/+c/esIpyZdBA2t/TY83btthKNqgFUUFfrMw6iQ7UJ+qRq0MCwqkuV5/Z6uqr8BI08jFYpnSUQxiO9mfyMj66Yr/6+Vk7cnivHT21QX0iNyvkZCTwyV5y4XSFTL/QPU85Op+MWPPGjfbxR5ds/bo6271rjz189MQH9+GRIRsdHndBO3R4t+3c2ahOPu1CmU5Kib16K/bdmdvW+XjQ/uhnb8sAj/qh2J50dtqOHdusuKTQZjV2fvbxJeuS8Y0SCWEq9sfj62vW2Ybmatu+vck2bW5Qx1IdCjEyC6QUxtUen8vQqLZt27ZRuOhfkgE1LryVascqGbt37af/6DXbvqtGfJ9ztYMB9PDulCYJj1VXOpcYJn7wtcHiklVr37XRXjy100rLZSzKOF5eKvEtRL3dY9a+e6vLwfLylLXt3EaRAk1qVoq8E/ExMbHVnSshUAu3v+ewsOwGW2MjL28Th2yr3fhWwOSM/fqXZ625sUWTpBVraKywPfs2anJSroGZvbzsq69SHSmLtmVrwow1NtWpTDpooT16MGznv7+iguMjI/CS1bAxGabDw9M2P7NoDXXV4ud6e+e9I5qkxiQFWunIhQW80LNkjx+M27df37C5mQn78U9f0SRjvfGC3eKS0gu3y5krwzAKkVsccsVRlByJuH37dtU3DG6EDIMKoG2XeVucvORTxebmlsX3crUrA0EYO7zLwBONCtG/oHYp0WQH5TklwxcDFdzirCtO/OBfXJjTNVY1GHyIo3xogx9M6hhQMGr5EJzzSGUCtBHKlnxplRWgfXzFRXxKuMCPI31SyDj6A3WC73FSUShFcIM3VnFL3LiFdvVCDQJS+jJWwAt+x6OyEz9xhHGPA/gFL7QlpcyVj8Ft2MC2N9G2tOhP0gafDksGCv1pVZQJHtovcHkZ+oO3gZ96k4q2jfs4gWLR9c7mzZvJtkYLEDQHfeBDJlI4DuOFMJ66pYHZ9WCWniu8YaLDCVdR36hXQNCd+AGu5AcSDg9XXsAnqc57+TVAjo9N2KwmfPHxR8golJ6Y8e+GjI1Jhq3I6muL7NVX9ll5KXnBL0QgSJCVF0FRD2ijXBaVkDcM6EQPNPuArwIT3YSTJwwV+BL4PV5xxJPE9bEc9zwBgTdM3jilJviT40dWZYfIHzjDHzSviPdKqkDGEWgL3qiiBMqwHfePS7a3t5PcgTZwOuVInNrg90F+ueDjSaNqmfljUt7T020tLS0+cSSt41IZ0dbBA/3+nnu/kwte84RheHBRY8s9BRfbkaNtGs9L/IVQPjrV0MjxxoE/aMqNsT5IUbbjzEHwOydTXh+1DUYr1ICGrRuPn8QpbL7NSHxZQ6NsrkvTbYYnR0P4cTk5EGRGMSvePPFkDProt7esv2/S3v3glG1r04SvSEag2k2S4Cn9aQXosz6X5Eu/GV5c8pODstFzUTa6qLe3T5PvGqvVJJ260w4uCp5avQFa5UtPJ/Prk/wAcR5P6R7uSBQWB5UMDo34CUq8y+HgeJFf5FY1WllQnQs0mRuwC98/cSP29Cv7bf/hJqdcYqO4u3bh3A079dILdkgTPVb9L124rXY/YLv3NSmNxrfBEem+eul0JtVRlEPW0PAsaEUWQudHuhQe6RL9z0OkiYUlbz9ORoSXGvMH1W8mNe5du3rFpqemHPGydCaYSItD5ktKGTMWxAvGZk10pJ94moHMpj6No3183BSgd3mCyGo9/CWOl/3JyziJri/RGAl+PyVJaVi08K8GL2psVXmkSbjAgfHP2Ic+YesOi1iUSzp0GMALwiXys7AG/b5gorwSCOUtczXucqda+qRX/kQ314Keh9eEUxXSX1LK3IMEhz8/LN3nA+WlBoqTZMJPGM4JQkx0m/IjXmkGBKi51fjqPCIcw2NaTOvq7NagyOAfRknKWyojA2OYx0fsdUS5dHfz2OmyHTjEhzfq7Nw31+3Nd09ZdY06k8azyxc67P7tJ/bWewetsUEKUwIx0NdjjS2brKCs3JV3DI5imD/+KfBTGXgjnEfEAAyDBpicmJiExjuni5LqBO/ES1YLaSxWxEhPY7Kah0JKhtayFMvoUKmd/fqWHT6809r38fESGSyuzEEVuFj5S8qPcpm9CqV1dQ3J+FpnFy/esDfffEW8KbOng6wo9ovWAj+Fp7l5g4z0ORlMCHuJ8mNg8YiKtoqtB199eU6G/k7b1tqs+vN4q9BXLkdHx2zLlk2iGYFX2Qulvirvxh7CzMpb0bImHORh9U7h/rhS9VP7YPAsL1XZk0cj/iLwyPCYVVRVWP2GWk0GttjE1IQoQTgLbd+Bbba0MuV0LczN2Njwon371T3n8YmXDtqcZsIjQ+P+oa76DUVqWxl6ikMqqCsfHBsfY3tFmSYxBRosOe5rUQZ5pRSWZt4lMo5FdwyWyiVFEYZgiRvNvKxG52PVmDbHSFVLCb+Uvvo5nQ1ZW5iPVdelZeWRbFZWYqxGWy0thdFAHaZVPm2HjM7MznunpaNOji3ZzFSBK93Ym4zkiCZNdMvUls1N66yhoVD1ZVUmDF54jSzysiA8ZeY/M7lsZ795ZHNTi2rfMmtsrrK9B9qsrpGTd2LPNeAyJGWKEiv37Q6hVBAw9hiDG5pRGqRlYu35XB9QJ1VePJqZLrIHD/vVhsOq+4IdO3bINojWklLkCsVILujjJd1Jq1lfI7whs7gwVJREV9oUeDYewwEaPEpXjKDQGyQnnDQoVFbeOf4vKWTwOe3Cn+6RYepIfvJ6GbquKXHhTCdnRbpwfLyPfd6cSkKfc2XtCBhkg+78MnFAqgMuyvBAx0G9uGfi1Ns3aBubZSDK+IG3nU96Fb8so26rZC7KyigSN2NgB+BxAtc3SgQNrMxBF47VosHBQfXZLUGX4+KqTMJDUKpDPvjpUh5HWWpDJYk6RJ3ARVk83cDx0Tt0myfnhyuGlRfpPy5vqX0Bxnh66xo+z0xalSMfp3GgH5Y00d7QFN/umJlb9AMJioqq7an6/tTksP3o/VOSYQ2YXl7wJJWRcAP+wrAQk4bVZOjnqQ16GJ28Rpeogs4kF1EZcOXaNxnoZAEPT8G8bOnvRANjCLznydGWLZwAlnAGffJSe28PyiGc+ygzyuDFZQ4yGBmeUl0nbHsbxxXTFoqXYTnQx3bWSdu1a5fTgvP87s/qLhxx75c1iHICPItHYrBieEAHumbJurs6faGGbZOJR65npS9dd3oYuKLeqS7JD0+Y2I6NLajt+jQ+VGhSOmHvvHtcY8OMjOZh17VNzXXSy9AR/EA6ALBTWyDRTJrkIkVAil9djgmAOo8aYsXuP3jgk5jKygoPAkgb2SMPEPhykH9PO6naa2HUn0Ug+uS1K13SvY/tyAu77dSr7WI5W/eQBU/peQqRGd/iEvzxMAkBeEkWMhV892pI3zHeMIaw3YSy0UXNGzf40zXkHXy0s+sk6EMOA4t+A9bK0XWNP7p6/b3NyBFXwpgA9Pb12qbNG62sVOUUVtjw8KT1dT+16Zl5jYWV1rSh2U/x+fbbK8pTaO++/6q17OBjgLyoPOkfxhxRnrfffsV2bN9g169fsf7eETv+4jHbtqNGZak+GkaGBgfcJmEMEnly0EG9gk4uoZ+y+7w6AM/Xyfu258nqJ5wxWYenusJE+RdkPPtL+2Oj9v3ZsxrD530rZVr0YPGBFXfsMr4Av7SEQV5oxUIY/TjK1a+PvQC0UDhGfjLKCyTQjNduG0qf8aSB9x6ra+JjtuCgPHQQ+NH/S0pDHOUk45+xz2shWS6VcUUcYzZ58SuBxl2+KuykeDhPLrBzsF+xj/MnCtADXvoldefpBi/L+wSABAhQhmsNKMiZmAfcJwcE4RCc4hCufKABiMuFky4qGS4C6WyUp9maOhpKjtWU+NBGxRpjqBQTBJjG8Uw02IoGwK7OWfvtL8/aoSOHRBRfGxyK4xYrw5idnSq2//K3v7OXXjmogbbCCuYWbGFm2tZtqLMVGWs+mOmPMrwecEN4uHeGCyiTuBj4cnVglS8N8H5VWsKhH/p8m4XC4vENNJNe9VSdFvwEoCXruNNtu3c32d5D1WosjP3cTJBzaQF4yMokOBFCDNKpqTlramS1L+hlooAioYOz4lqkDrIkg4zV2NJiaGbVkZVYwpkdi141EWeTF2enBfE1wqAxFNDmTZt8Vgxw3BmrptQ1FBeTEc7XppOoLTTo8m4BgsYKLnQtq44cVepXCbxvXZBRzEk7TwefWi3HpMrAZEa8IloRTtmP9u2Xl0Rbgb36+mFNGljdZGWXl2tKJQOsIocyxUxihoxy5i8MP7MJDaC0TfU68XSF/XvRXhgmrEBAO8aq56VjUb7owzBBGaROwyAJLwin7eMrh4XOG86U5hsHbNtyvZVt00EO6OTkQUmB32XV5YSw2MPnPHSqyYYBoHSsuIiu3r5+GRKsFBPPx0RYmSU9K0zit5pkZHDF/vY/fGrjoxw/yClS7fb2H+y1sgpooY0oi3qLJ+IdAwi0oAypCyuhyLc7p4I8SkNllA+DFcV9726P3bj5UEZBpYyDFuFYshvXbvrJTltb+Xoz8kHdY+XKJwBSegl3AIYxfFQ68QHWQhvx0AlvoC1B9Eny0iejLtDGgMVKLkYKaQDiALVgXL3O+ILfXL0t5fyeq5IG3iwsg66uLjcQ6+pi1S0emRMT8hB0PIc3A8Ki7GxgEkVEUwb1Y9tPX/+gNfm2NHTEuN24cdNOnjyuiTyPdVVvGtZxURfa22/WcMIjyoBvGIz09aAnJosDAwM+AYAbsciitNDteOiz4I1JSgKn2X2kApfCMr1GfgADF73MosCOHa2R3yuZ1d+Nk8zveRKPGEu4z3jnIUCkhUeE0ff6NDkqKuYM91rJEfqSQwCK7Mb1h8Kxai+fOiC9Ai9UViHGTw4bkPgfZVOnrB2kG4lDJ3P1Y1i9/pGfLJEvJz8AaUM+c2Hwnz+foHr21C5LPjliUp8mp8/w2HkQ+AFwr11Vn9XVYrt7p99u3+zxScD8wpS9+GK77dqzTe1HuiWbmIh3PFpatjhP01gUOMIwxFiXORDliwOJbvQZwD1xIUfQxyJH4MBwuHnzuu3bt88XBlLeANIHzQD1J558a/1W8rK8UmQDTyft/Pm7trN9r925c8PefOtVq1kv2VY9B54+9fTNGxt9ApDjUeCICXDQ4/USUE5yustoD9o8jWyHleweEh89emTNm2TQss1MfCIm4UpymlyiPz/Mk4l7If8BziOVMzY+b3/7H79Rf62zP/7zN6RrZfxDO08JCjDmot2ZACATzjOhJAxKwAvgQxdS/uJ8gXU8GrCermH1gQF/sZ0n65zotX37Vk2WamxH20bxsMzHKX8Cn9HOH9Ql8HKyuATJn/qDG5hO37LNyxbq6x3SOFZrjzr6/Uv5Q4Nj1tbeJv6V2mDfqPV2j6gPFWrcLrA//KM3bWsbhwwsib5l+4fffm+jI7P28sunZOuYXb96SWNulZ08ddCq12usLIzjZOMJ34g/uWWbTMgT/HbC1G659nZuy5/aIh8cVyZvEZ/0X7Rj4MjJI7hWpEsGNF5PT03Y1cuXfSFgScol8dCNfYRRAG/LZB/AG7Ha+w19QQldJ6WFNcZz7Cv0CPVhvF9QHZ0mlcs2tPgyugxxxaeJAeW5fMileuDP2RvRfsqo+FhwZtHPF+RUHacnM+yZFDhtArf3pA+oF2VAD454ykmnj5EfnOBbmwAAkoe4KjMEQBT+dJ/ikksQyj2FRR4g8kSDIGy5sMAD/jVQ52FmiVG2pAGKirEfN07viYYBhElpskEsUKlyhTY5UWr/x//3M3+MNTUzZvv2b7Pjp3YqL8aGlOlcqf31//b3tv9gm506tcVWpqZtSbPs8vpqLF5HBdWQCY24WKEKSHTnCx51SOHUG4LIkuIYiDGC2G8KpqRLwEE2tlUsSNFfODdqt689tHffPaCORQdHkSfeKKG3O2WpMwkH+XHsMWYSsaGRx80Z/0EMbvije6dXCsjRaaLkHwhxAROvvS4Z/bpg6AUgpLzcsigjt08KKE42AAcqbI0v2WDAxQdbeXjbHHBBl/GI8AfE6hZNTrHy2ez0vHX39Fjbrp2el9UPJhBz88t25psbNjY4IwPzBatvpFThExZvdg38DG3OGKqL/EE/q7kkEi7qz35vJjkYcs5PLwNaxX9yY4C70Zq1pf6iRpRFGGUE0HbchyGFIb7q5/PX18fe6IwAXZVQaUIuuA+gft4mqiN5vVzIVfJoI9VxlY4ccUx2Hj955Hsp/Y19yKfNWJp1fOThv9gGeuft//O//MpPLmL1/thLbfbCizutpnadKOCpDCtLSukGXawUMAFgdQBDN/VDTtNw+pUWfuAmJmc0kF/ypxZvvPmq1W9YLxy0baH9zV//Tjxcsb/87/5Q9PIxFNGkPCi6x48fW1vbjkypUjrEOlf1B/8pC8jXM8k4jXCvr1/DyEnKk8lFGEEtrvCcfvJDe4aHsNQ3yRP1iroFiApPnpXjaaItOjs7pXcaxJsqlxsfsL3fIL/kT3iDXrIGDwkXxbqE4QD9AaShmSWO1tnVY5s3b/S8Fy9c1MR/lx+lSz7vQ94ctEGU6QaEcFEfeL9mlHv9SIyLvs7qM+/h7Nq9Oy9NABNfcPL07snjR9a6fZuvkNIu3j8y3gFkgzfw3/EIKBu5GRubkE5ojdWmvHorhfJAb8oTtfcw76NJrigjcMZVOBS3IuOzp3fQJ0mbNjd6fWamFyV/N5WnyN5556QGZk3klQP9YT4BAD/ZA3c+eLjSeft6/2NhaNgHQbZIMXATRpuSn9rCC8qNeuUBqOGRQ/Qh77MuH7FAQDhyyeIM3yIBkgw6PsnQ8zQCLHL42Cc8H//ugugrsLfeesO+/PJL23dgk7W3b3LaKJOtC0zC+PBVmgCEXISs0LdcsCku0Csef44/XlfPwz3tJQPBo5RX1+vXb9ievXvceAACT6T1NBmw4AMe8CaHDh4amrLPPr1qBw++aP0DfbZ+XakdP7lLeGbE3hUbGeVr0svdw26cAAD/9ElEQVS+xRKdEQs2ToADRheFIidxKk7oCAA/kam8BBjm8VKzQHnow/Ub4ihTXyRAZwmf56c/KS/+HP2BO8Pg4DKWlRNlFWq8XrEPf3vJxkZLbMfOrfbC8Z1WUcVLl0sqNvAvLfB+Vq+Nq571DfWaDDbIQERWKCP6cVQXHUQdzS5fui/je8K2bN4iw7/QNm5s1rhSYx0dHcZpMDLvJBdDdvzEQdWpwnE9a3dFffA7/gxCqlM89SGQ8jEuxRYWUxcL7eN/OG9PHg37txfad7fa0WP7rLySfeJLNtA5Yf/l52fcsPzZn79lO3bVa0jRxGFh2X79yzM2PLhgR1444ouu09PDduDAVtuzZ7MVl8APySf9FJ6rDZggs921wr8GLDKcdmhybme8ztqJ4KxOCVL9Ip1XJnPPxiGnfs1knK1Afb19NjszZXdu3fJFHvQhH+BCtiiOBY4E6AZsDgx86HFjX/zGmGZSxlhUIaM+RGnV8fjOBQ3CGOLet1K+EvqJJhWqN1so2drsRnxmmLPTAETQ7u8HqGxwsNDq371Q3vjol+SYOimd55Wfd4JoY+oAztAD8U4DOw9YiC0rLXedxFNLgLSM0Yz/0asyoDIggxBYSsWCmeEHPC5zEBYdE6bnGoW4BGH4h9AnBzyTRnTlygo8rKL4CniWNwEyT5lsgWF1F4cCqawssI2bmmRQdivVsh1Txywq5MUMOlihXb14W5OEeT85xpml2RDGaYEajcZ2Q0LGSjIonJKMXu7z/Tgg+VOn5prS0hB0GAQggYLdhcJTetUNoZmYHPOTK2oayqyolDC21gQtQU9yQZOH+aow9OAXz4UTAQE36YrlSpSmtJSzmBWudKw4Bk7yqcNJnnw1we+Jy/ggmsCFcFEHtY7C4RNxRb4fmtX3SK/6Uiar8YqjXtDkp2MoXcKPYcrn0TGgnd+iT6aI41GUlSgMmmH8hfOXpSiG7Sc/e9maNvIC46q/iMOpROwx9xdgqFOJ8sglvlCHnFLki6sYpchMKjfVkXzQFh098sG/iHOeqi2LoVvhwTPCVceooTofOOnYUedof1zgC0OO8nhqEziiDdVW8F64OOs7V76cUPnWJAF8R1EEPzO87s9ozPBhVGzYWG5/8k/etfmlWT8u8caVbvu7vzljfJ7dt4dI/tOKj/dHKX/woTDA791OV1VI4SGv1AVlff77sxqMNtgf/+mPrK6hXHnnlJKnJkvWvrPNpid5SXeOrM5jZRS+fL0hZS4/fMsKyq7hYmLE4AwtER98JFkKI52jzu5DwcEXgLKUQ+WQLxyQruQJmrI7XSNPwht8hSfEwRd4jT6M8sIFrR7o9+iZMM5DseJPRQZeGZJ+n/KwMhsvNPMUrrPzkZ+SxZ5YN9zIL3mFZ4EzXKI3wpGdXFmpHIA0vl0ryxdyBUJ0YAxuK8tFdv3qI7t5vcMnhAxyBWt8zi8zBu04xjAcVaGNeQKX422A88WNtUib+JTag9TIgcuJfsgePCcm0lJ5vokita/0pcbHAi9dumWconb69GENWMov3eiGHnVWNopJtOR4kpVJcBYX/MsZ9xGa0opHGdA/CEvpcUG3cmT3yqV74cAPGR4WizLkZbDlmurnbQBuWEvJWRnuR5fol699X712R3ptxd55/wWrWCdjf3YkvnMiUMn6RZ/EnmLKolwMDfyeJvHChU6OeumenHR76km8F63Q0DUaq3RB/nAs0mB0eP61X4C6R5nOE/C6n3IJ58r2CLPPPrlmjRtaYsVxZlLGJMa/xnJEUQj9XZUF3lOCpsDjJcTF00AN7Rz05tojJi058DAPV45ltQHp9EceYC0vVznnlFCshfuikcpgG5Qv+BDO+K3ejVPfWMFYlkMdf/3FfevvW7CTJzUZLSuV0TtqE+M8bS6wkZEVGeyj9r/+u9/Yh7++bPfuTtrtm6N2/VqvcNPX8uRMf2iDmPitWrF4zvdpNrVssX0H26y+qcy/S9PQXGEt2+vs4JEdtntfu28lXZIhnRz1SRyhFqleCcC9BvIS5fX2NluyqYkl+80vz9ndW/22s323/eP/9if28pv7rJJdO0UclDJnX39zzkrLS6ysqsCaWirFJnXQlWL78DfnNGkYU61KrevxE01YzH70Bydtz77NGqdlM2jcc9tELMaltg/dkmtb+gf9Kfr1D+sA5KdPsk+NvdYKS2nSda0fK8gx6QeDl2zwzA+yUNyixlnwYWsmR/+a0URhZnYunirJQSMLINxi0+Eqyyv8ShwT1XnJNMcTs1rP6UF8ZDa+7hs6AaOebUfs5VcN3Pm3SjTe+FftRSw7AGICETSJe5p0IoOi22VSfVTpiWNHCZ0KezHySo40MWACgeyyhZ2Jw7QmLLxTm/iDDkGn+gQgBa6BOIQOF/tUYvi99OfA8/Gf5eeCQZLuvVEzl0sTVyDfT+ukBocp+JfUMElQAdKHy/DKv+ZESEnpsr3xdrt98IcH7c//4k1VbpF1GStSB7tzo8uuX+mwqooqq6+XlDLgycEomapRV8rIykl+ePFfg1SvSBJ0OX36S/TzBMNBaahGShvpdRUO9rv29Q/IoCnwF2l9xoymzCAGtaDD8aNEhYiVcgw051s28DlN+nNVowDnk/zFCAlhSso1uUitzuhiFvhTORAN7/nYSxgS0IyS9CjNjIWDMhyPylZYcgXIiySQ2bPTLBdtqXBBoJegZ59SpxyEe3qKk4i+s4mRCfvRBy/buupZlat2oo1UdCoPvFyDr+R3ChSiMP27Ua207Puj5rG/GTqCnpBTpYEcOc8ND71yAAQKhDcmucJRENujJianbGx0WmXGfv8S3hMAp6dL+HFgDTyE5UPQEjzJQn6QxlfZPR6DxUOcT7GSSnuTB1zyFy7Yjl3V9n/+v/3MX0DmuxdD/fP2u19fsMH+UaUhbxi3VJg/3oVIxcNVH/w8DYNpgXV399r9+w/spZdO2sFD+4SD/qJG8vKUVHn5wjNbBnipNxQF2MMQch918D/yofQzerOqxpV84Sjb0xCnezW5rsin+qtw+kRCjoGe9uUJWvRl1xpOV+ovYRRTJg78cR+DDy7KxwiKtLk04IwTG4hTUBZPO3DPwMnKWWo/2jvyJhwR7m0KDu87EZre32ALE/t6WekLuskhujx/+BOehDfpQiDJCzRARtASdcfHAMELpd4eCmCrwfjYrH3z9S173DFox144oQl6lOs6J6+8kC3kM8pj4gy/iUeumZjy9DBoUJlKV6jyne+E0C4ZvYEj4ZaDTkcb9KfJAC9uMnlhi2FpcZn62Ix99cVFq6+tk/F/SHJNP0v4yBN9OPEBeP4ewCDkSL2c0RC8wRfGoq4ur0Hh7wdxR5HEJ36Hjo6yfOLJVWUTnxZ9Iu1zWP2eCkOrJuUeVmgPHvaIjgI/S56PCHLqFAN1TS1PF0mb0y/5RjDocuVEeOJBhDllfh/x9PHQBeECHwaMvzOhxmGFltVQ8juPHM+zEGUiz7HaSbMsLhbbJx9d11hWK91dYw/uPbTXXjsm45bFNmQC/qAbWXwRDSEIDrkiwpO2pmIUknNZCUSe04MRlNoTznvaPBLxB5/y2p0w1ZttOS4n/hf8fF430g6LGpfHR4ust6vA7t0ZtRvXnqput+3S+R6bnVq282fP25Vzd+zvf37G/v2/+8T+9//lE/sPuv7mF9/bxuZWO/LCMXv1tTekG0ttUvrYV/r1l2QEwB+LcQW2a2ebaFu2Lz/5wr74+KzKfSp+MpEs9sM4MPrWVVfIpa0zjiLDFfic+gz3Gug2+IS85mRWzLC+nnH75X/+1sZGFu3UyyfsldcPW0k5uhy+FfoR1P/pP/3KqqrX2RvvnbCf/Mnr8sd+9GtXHtg9TRoqy6tsx46N9vqb++3lV3fZ+lqMX7afRTEAJGHg+sKK6oqBC02pbdwpHfzId0Dqm/kQfT9GB+D5Oq/hzMLBnp7OcI3FIwzneLKM8ziVxZVwFjB5esTph/ERMBZBS1xHASzeocfRJT4W6Y96EUb/T3gkSp4GWvnYGle+hsw1negTdaQu0Aet4JOsKl3aNi6EkntsAq6aSEnmGUt8G7GyIl3RN5hQyLbSRGsmvTMgOnjXD3p4cgA+bEcmOqI9x2wgVgWfZWp+/POQ0iWFmNImxgLPl4E/xUcaxUsp+Cw9kjiR8Qjy2XwILk0a9xFG0TxKbNhQ7I+f1q3T4J0x5M7dPrtw4YE1Nm+2sspya2puotuLMWJxCQhiVufg9NAYCETgpnFTNLCWVuBle7rwRyA/OTzJEAwjwFWOJ3FlrjBe2ltQB9fcRLM3jF0g8SVwJBdhYYiQn+PamMURRj7Hm8efBDk+B/jADG6FOT1ZWQzgyZjh5RVmtNz7PkXSE+8KKwxFiknl5vOBOPyg8gmB7tfClJ/2IvvKEqfgxGb1uVle4r5kUxML9s47r1hdbayOJ3ye31npCD1P+Gm/iKcfse0otjaFHLuBIef8dkoB4YIAOYYhQolNRg7g7Zkl9xdvhXNkeMH+9//tV/bNmQuKUuemeJI5PWFspRX8wBPtlzPmc5DqhAsZi8JCjmgHKhuPx30lPLWBnLcf9y5jAdDQ0lpp//3/8BNra2+S4piSXJn95pdn7MmjAU/LOxex53RJSiKUMMVF2wqn6shLgE8e91hXZ58dPHg4295EAbl+EnVZ9b2coZwo34PchZLnRamoP5H0xUgAUC51T3UJl183H/3ha8aj4K2SkE9/vKSVn4d04I2wVFbOH7THNfnDcSE/Ri0T0hX1KQbZKDdwUCe/ON3EoV8iCJxqvTWc6Rr5E47kR7lPznDM54LV1tVqsMCwEw7fzpJkJeQlDZD5EPdemEhN+KErwlzho0uVBvmMpygMYMU2MDBuy4tltu/Abj9hir64uhLvpaD3E64flskv+KMfAd6fqLeHIq+ZDCsxyfPbAXypLvm4w4+jfy1K5yxqoCo3Tv355qvLfn7/0aN7hJsnwRhBsVqXcuUwBVAPXPgl71lZsCbxB+DpMhDtpjrBB/4y+tJEItHK3mcFrKXHUevEA4fsyiBLWOJnik/5KMcnlPQ3ZGu1SMb+nPX1jtme3QdsfQ1HKhbY0/4x/1BYcSmTCegCSVyjDRJev3hZjjsPUn2ifaMNwsEfTvJipRCaNPFSOowHJvSUT/oE8DHVJbkoP8pcWV1Q/mU78/UdGxyesW3b2+z2zXv2yqtHVJ/I6ws1MiohGHay8vosgDd80Kssa/T75MRdtKlPADwBGdR/ZAwi8/j9HTTh8nyaTMJq3zap/E41hShJ8CBwktbxyrGo+nRwws6fe2T/6a8/tl/8/HP7h19ftI8/vGq3bnAq4QY7fHyPbWndbE1bGm3vgX22dVurFfDUvqTQTr9yzN7/w1ft+EvbbGJyxI3HI8f2uh4HUnk4X3DJdFR5RYH95I9esxeU9tGDTvvdb7+2G1cei1GlVqRJQElJfBgubKJc+zue7AruuKGOmRNIUhUf7ew8XC62h/f67de/+lKTzUr74z9923bva1YsB1LIsF0oscuXH9onn1y0ra3b7N0/fMVWimasvqnWV5S/++amffnZZdu9u81+/NOX7K0P2m1jS7HsF/bU+0gqPNk4oz7Nlpnx8TgyGdmFBoxXp8nbIskl9Gdtlzkg/572SzrovwaRL9e2Hia8ND152faKge8GutPCCnzO7oXH6CH8aTUeP3kxyD2NjPy1OOWLJ/LYM2V+BXfOwFcK8WVpkQNjZK8pflH15yVel1vF+VGeyoP48mSHNJBOP8Eu5t1O3vmcnJryMZrjoRd05ZtKPFGgcvSLqekZbyPowjYs5pAc1R086ckkkE7QK2RGlA8QnoAEuGDiD12EB+T7ExCGSwzMdyGcCCn/CGcQ5gKUlbkkosOgwjgleXQW/AzEIWSEhfMVykIMD4UX8CXJFbt4vsMaGjZL0KulTAutpqZUepQXcKWApPjV/MIRTprG8aXBS20QeFVWrBArXHHchyGA0AR94fAThwKNFRTHRxkeHnSD13EoNYakQjQBEN8Z6MC7lib4TzpWv3NcApvK9nQRQoSXp78Eie8AeIB073SGde5x0W1VhuJZDywWAX5FsIl3l9HsPzjVWQ4a3ADwIoI/QWPwBbrjiQE4iQu66BCs7rMH8duvrvjq3/sfvGo1daKEFSMUpAYOX8lU+tTe+IMvTqGXtKpBaH5+2me2dBDKp0Mw+/YVXnfkIwolCP+yMPHBTwnxtlVQVEQ4aTe+GMoXUFfs7Hd3ZRC3WllpvU1MTMdb9K7wop5RL1ySKZRaXFN84k24KAv3bLsopWhndh/kktd1whpeIOWL6MBZUT1nf/oXr9mPfnJa8bM2MbJsv/27C9b9+Knyp75NHmQHwzDK5YKPl1LZH7lfAxt7HGlxJEOleTqAPNAwMTnq/INO4mkHAAUIXwiPSVVGq6658uKawO/lkD9ygMPDU1wG4KHt6L+Jd16E8zUgQ7WWjzS5K3UPGVpDGwi8TA9HYWfBkS74nQA8PmnjqnwxgQ4IeoJfruIUhT53PLodHZuwmek5q29stHVV2Uk00J6Vk68riUt+HDjFmcCtW89KEbqJfESpT4jvVIFyEfOFhVXr7Z2wm7ceyyArt4YNpVZZVaI6pEcASuskgDdXBo7WAK+vDuuaDiGANmSbPqOSvW7g4ho8IH9A+MEjOkmbxXHvj78RYJULblaveOdk85aNMqYOy6iKVcOgKYebEuFX8CWVITRrf+EHQh4jHn+8gBh5kv7kN9/wT3iBdJ8LC55w9fTKTBxtACRjAng+H+mjDOI0rVkskTF1xba1bDWfd3IE9Gqp3bhxz79m7zX1/EEXW19dQQhHhDHWsGCmtqCNWHL0NiRJXElHmG9lEb7l1UVb1GR3UemnZhbt0WO2qQzYndsDNr9IWWHoRHWCJ8GbnFxE2ehvDLpiu3v3qXX3TtrRF47Zw477dvzEftu0hW0tLGolOqIuyEywJIyc4FG0ZXKJ9ly8Z8ggM2gVlPpL0MQ97cCxw7GwBM1JBwGBL3CSlzoyeWFLCJOhgYFBX1jbLOP+z//yPfu//PM/sp/9ybu2efMm27e/3f7xP3vTXn5jr516fbdta6+12cUJ6xl4bCUVy/Z/+r/+qR0/tUOG3ZwvRHV39Vhp+bwmsrQXuj8nh6lOQTt9dtnKqxbt0LFW+8v/7h/ZiyePacJxX3qb3QFs8QiZ8jFvrR3i6ijcyf+sqhJEOpWk+qm/qa3u3OmzL764bLv2yoD/41etsqZI02vOqee9P7Ovvrhg33x9SfK33d5+53XJybyVlJXY0NCwffXlJbv4/SPRtM7eeOewtewok0xiFKucNb7yDSQ+Wjjp74LdvXtX4+eMlatNCgt5sfxZGzMfkq4NmQudnJ8meAYvkJFcfsKTP+UDgr+CvGKIY/UbgxgZoL9izKd8TADwp/7MZUm2KAsHgTe2z7KantJihLOXnxOTKJKX9ZEjbJHQrRy0oj4nJsckgvvFMPyFk5MY4+QedlyUKN+yzS3Mu+EOP5kw0cfRj26n+BO0TIaFC5kAL7qZJxcsYvEdl/x66Mbr6U8tVKbXV3lptzVGxW/cJ0dCYqJxgvGRMufy0yeXD+AIPAkyRYgAc/XkuUaFwZzU4PgVpqpmeLkmIeE3ysEQ5IhLVcv9GI9P+2atqLBSs2v2lY7bj/7wkPw0OnuY1ZHEBFAx+3favOzn8MbNs/XBn7kkjOHk1z1hNDx0ruHD72ni6vXR3cy05t3TszIsq9W1JQsoCeLzyqNGoMBOcDtHLe6GkgJ5sYTG99VA/0uQlQGNeaFuqLuxnjqXcLICKU/wVqmdvwgdL8FoAkD50IMgZXFhyGbghCn8GUe86uq4dUuejA66EI8+EfKZ6VX75qur6kyl9ua7R6xyvfjn6ZRKeESF8sWqAZ3q0aMnog8KiMvKEOc67o3Yf/r3X9hvf/Wd9UuJo5D4gBSDJR0o8XONj+JB1DV1Imj2JGtAHF9p7u0Zt08+uuinkbTv2uX7+Kan+OKpsjjfMtzU012Oh0AqAyA9+pt00M6JVhFHmxBGXvjDIMc9gdFexKF/8Cb8tMvs7KSvnsIr/4KtBp0XX2mzP/7z91UWhnKhffQP39pA37iaD4WAUag6S1zhnRuC6i+8HHrv7j3bu69dg9Z6RSIPwRs3LJQ60QQd4xMj1tjY4IYb7eV06Y/6JJ7wG7TnIPEspQGcL3kOQGJ+XzjlozzXbnXvv54GOnJ0AvnlAPm4iEppXQZ0RXYSjoQTSDST0+M9jBgPweP3a2Huj7qiwGdm5mxyktM9qmx9NZts89MHJNqS8z4Ks50uUoRsKVbxCEOONtJwpC1fsqZNkfv52VW7favDPv/8nPH124amcmtq4gQcJm3K64sAUW4+gI6BJeQsgDIYkBhAoo0jDP3pvRGaNanM0ZzAC5BLbRODlv4jLy9watAbHZu1r7/+3ja3bLQXTuy24pIFJ9HlgF+nkX4hmpSZIujHQPRxSop2iSKJizZz/uifgdw/AOSJiAZXFp8HcUv+wJ/ivb6ZfMdfDiiPOPjj8Z7muTzup97ovwI7e/aG2qLKNm/aGCxSf5yaVLvNmW3ZvDlKEN8cD3VTpSVKyq+rAjHq+G7C0MiEryr63uY8un0yIJfTgRzjXGKXL/Tbr/7uqv3NX39l331z3zoejNiVK3zEEN0Tkwzq445GcL7Tdlm93GE8sWhgduVyj23dvtNuXL9tu/e02J59G1SmJm8Ye/njgwAD0A0jGOH1SzzmN1dGhGc0ZGmQeTfCuJcjizvqLXwYSZ5Xabh3vot2l0fSO+64gpsDR+AhfjBVr6+0LS1NtnVbndXI/GA7S1dnhybMy3Zahr/MMrXXinU+6rSbl+/YfenLbdsb7J/99x9oDGer05yKWbJHD5/axOiE7dzZ5OO6f9fBy4Cv9BH2jtNfqVssAvIxx4LieVtXv2pHX9xhL796zC5dvGwdDx+7nCcZSmNwAHqLu+DP8xB8k8wpn2w/e3h/yL49c8mOHT9sL718ggRe/4WFIo2tffaLn39h9+4M2aFDh+zt905rorjox3/OzsxLd43b7vadMnqRCem0JeFdxlZT3VS/pcUiG1baB/c77eGDTk2AnopX5bZj+y6rXlfjdg4r17H670U7uL7I6PdmySC1eT5E+0X9UX05uchdw5+TmdwCGtt21f9ZaZfg0k/x844ke+J5wpJezIUm7p024cktCqnfipHgCXmLxUnycQWvv6NDJxUNCZcyimJojnEdR7uHPBf75IBtPbSTG/26Qjb6FD+l+1MGN/xZZAhZpxz6K2M3C3pelvMSGWecjw9jxhP5mHQAoaNEm9tpSpmYhT86x7NAvDMii4804X5P8mdgDbcg/DhlIiP0OkhtKZiqPltGlJmDuIex+H3AdyQYioSJQQWLvqXk5o0Of/w0Ozdtu3Y1Wl0tL5pSjlIuhyBEJ4QueKDsz5SdKxdm4Ujj6bI4F1x5aV4UbcimurPoKi+PT88DbnBmeQI/iimORFtXUW619XVq1IUQVsUHv/GyyoZRTNnkD/opi1V6lGzgVLg7+SlHScLYBxeCFw48pHi+TdJt1DPqj8O4cx7nknt4PqS0CfCTfq0MiHLlr9J9gsTAJUGUwN662WkDA6P24qlDfnY/tPqWCPK76hQ98rOX8svPr2qgGnaF5QOdjNLFpSK7dumJffbhJZufXvHPjTc21EOEu/RVZSdDF+cNfOFPAcmtgXuVitWg/gn79JOLkqMu6+8fldG23nHv37dPyr5GdKgTLmN4U1QeDpfH/HvKjvswMuFHKILw0zZZ+lXNKjS4o1iibUkkGlVn/ygcCkVhON97rXxVkrMSFJnKYOxmFYGPsO1or7E//Yv3rah0RUbCiv3nv/3Ung5MermLi3CCR6AMIM4V6+vrt3WaiGLU078wGjgfemhwSHlCLqCFPbPk4YNEbe18EEpUupwqOgNWIsjvfSIqKog6ptt8vkOBaqTkIKOvxMAGHZ5fZcbkJZQuXzx0vpCe/EoT5QTyUIQRhstv56ibeIlcZukp3WVUsldSUu5ti6ySLiZ0pEptyEoahoPScO/h1DPqGnRQD+QXXYXiZQ/+pNqHM+j5QB34s/L9X31Myh0FH7QHON3P1BMHtUk2gKhbYNNAvBCD8+JiiV259NhuXuuyhvpmO3h4p4yVRtFAf1Zq6iu++kCE/GU8CvxRNrgT+K3kIKV5HiIs47V8kZ+Q5IJHyVgPpx8Z/11PRu13H160ivIG29a6RcY/tCmdp5VftKK7oCzqnvED53GxcMC9K4zMpfIwuD2P6so1lY1zWXDw3B7nshu18DQJIs+z6VO6VN8lyacD9/rPSHE/Y5XTJL53dU3Y4ycDduBoi5VUQmMYYv/w28/UB2tldIKCfhX9Df4hUxyzibFAFxgcmtHk7rp99OEFDfTQJ9qgnTJknIVMQgwTC7OL5x/Yz3/+iYy9Htuxc7v90U8+sJ/98QfW3r5NOjYZRzIqXD/BG/gaMg+bQJ94hh6YmSmyLz6/ZeuqG/0bBW1tm23fvq2ilKMSlY52gXbPAyY0V5EtYDzqNtoGFwyCXr+6P4t3dhOetRszH+LQCeKHh9FX9Tercf83vz2jidU96x+Y8zJSnLyRNms+/7Kt9OLgwJj19w7bhCagZSXrXX9GWUV24fwte9LZbSdPH9XEXeEyds9/e9W/Ng+f3vvgmP3kJ6eM48ahulBt0/1o2G5cuWP7D7RY645GoZKR6PWMK2O86xZvm9ARvEdCXak/HOLF/O07N9iBI/s0WXtkD+/2K53Se7+Fev8RoDlyd2t9jspm/KIceNj1ZMjOnblhp0+9aAcP7bKSYgmQks/Ordijx332+PGg9MQGO3Jkj5186ZgvWNy59dB6evrUvtXWvmu3NW9usm3btnobfPHxd/b5767b3/311/bz//Cl/e1/+Mw+/vCsJj+90j+FVlmxTro0vn2DfuFo7Uo/MluUZeNdRq4gZIQrRKV65PomdRJfPC86S7xwfjG+e2WfA9LCS/CIR0qCDmVcYmsMBnBZSZz773ZShpf72HqMkb1syzLMufKkMu2OAQ9kYXTH1rrsCZw87NPHIPcxONPZrMxPz8w4DmQGu7Cicp10XJnxbaOQf4705JjO+PI7DjsHHIRDbzxx4ESfeIJAXCqD04WQHxZVuUJDfDU/tinBU2gkI/dMDOCn54ZRieHJnwah51lLHIWHYqEBIjwaLyAaKvDg8iGaJMJcqXlawv3HgTAet+TnT/jjnrJRQBktHMuoYLGXpvYOPj09bxMTT23zlmp79/0j1ra7WrpfpTMAKBNMCEyBE+z5ZXiY30NjDHopDiAuxROEF5l2YVLovLSxf0La6QwcpA2Q4ZblnZtlRlZopSVx0gxxkQ6FJb+QRZHCsRanX10Qhtw2DuoQOLPkysfjzxCSSEO+oJv6J+dh5POCco4saWYLJL54OvE+8QLIx58gddS1PMng8iRF9uD+IxmRA9a6vcEq1rE/jehQvM63rD1npwvti09u2tRYiZTPTsmNhFyG/0DfvP3nv/naLp2/Zy+8tN/+6f/wY9uzv9U/diXyHJhxx+DJX9TV78XqoAnH1iQZQShKDDP1k1u37tjFi1ekDI/YG2+96p22p7vHrt+4Yhs31/kRaSUl8V0DmrbAV8ij/vBUIe4Sj9b4gsyusOIe9fN7iPFoaI0BgQ7Pi0aRHXzPQg7vihQJKwMqS2joXQArwCzMMwn40Y9PSWHzUvqS/epXn9vDjqdS0Ci6suCKcKDIurv7bGfbLiEP/qNoJidm1Y9kuDIoijavlYySiXH2sc/YvoMaDOAnTEAmnKagn7uIC6cf/t05pW6MhZxFg4VfXIlHnZlsJkhyRFm8HBlynYtLfMrxhrThzwdweposHbx3Epx+ni7wdAfDRfk9PArhknQOtIbyTWWlembpJA+kxQijLnzplxWc+rpa1WtBftJSR2Qc/ZLDH5CugRvw/uyrPKwccQyc0mD8Ysg75VyEt1jG3tyqffP1DevunLR1lY22q32HBt+0JQvZw/FHu5GRuijGZZcg/gDvKB7CwEI5DIjcx2Q9N2FZGzNEb8JD+sgfDu1En05n/C8tltqNa0/s/Dn14WNH7cTJw17PqLPy6MpLxb4wwgRQZbuoUUYQKGAboPKoLmFYJUcI6YQDpz/0wSLn5ZI2T75yMhNpuU9h+ZAfTv7gCRBXjITYp00fTDKSOd2H0VfgffGLz763vXt3yUjcqHhpAxmP3317xY9BPnHqiHRUWp32aI0ZlMsXQaG/QBPzSRmHj218yPx9HbYfoFdFVSyQKD0Gx8T4nF258MT+5t9/ZL2dw/bOW6/Yn/3Ze3bk6BZraJbRU7pgV69esrJyTnjKPhzk/KJY+IFRgbEDv1iRpB48eRS9Zx5q4iDDe3rKNm+qsRMnOHobXc44y3dQSlUf9iYvWWfnmJ355q6d/bZDxjYLdug70Yk4RUt5Wd4GtI33wZA1BenC1WuX8XLJ/f5CpOo9NDJrl648srFx6aqCZrt8pVt0qz7Ku6IJB/T7xEk4Rsdn7MaNR/bpJ5fs5tVHksEu+4//4WN73DGsxBrzVgqtp2vU7t/ps5MvvmzNG2vdKD935rpdvfzA6hvq7MSLR6ylpTn4ovQLqudXn1+0s2eu2b79O2zv/i3SsciB+p08NOXY6JSNDU+pbpIDyTF5XQd4PZEN0qnd1KcLipZs/8FW4S2wa6oXoN6WyRT9C36lfhYQMkm4uJn8ajtegB4dmrBNGzf7NzzI1ts9YTcvd9s3n0vmJletpqrGKstLra6myi5eOG/fn7so3hUaH0Ts7n5i/X09NvS0z3bv3mztuze5cTnQN+S7BJoaGuzY0X3205++ZR+8f8qOHN5hra0NtmlTrdUIX/W6Snd8xDXqShPm9zndh8A9A/lpAuBR3Kd6pqiUJoU/AxketCQ4OV2LF3xdHyop23k5btUnZ2oTToucm52VjorJPJMG9B6GczFfl1Y/90kBNp7+8PtTJulmtp/FkwTeKZGxjVHu5IQMiASnIfRo0IvujFV5TtLixCCecPOUMJ62Jj74BEVlc8KP10l+Tl8sUnnzSsvCFB/RTTYP32JKTzUieegnwhhHiv7Nv/oXfwXiVECCyJ6Bx2WDJtTjFBlZokHcl4fjB/ggiDyePwB/7AfFh1AHM2A65zVzljIEgys5cHjjMuhJOPFjNPUPTNnDe8O+v5aTa9avr7IDB9ts154mNRhf1sUY1uApKeMIsrmJKSuvqfaOqUDH4zSrc0UHA6Atq1wG+Y2xlkdAnvBHPUdGRlVmUbzUpQCwZLkyR/4Cu3qpU8pzxQ4eaZVQKjzrBaSFK8yc88sLg5EVxSUXArYO8QgrVpAjH0Aax5Dq4vme7RjJSznJAAtHHVb9pBK+Y8AeRMKANVqkfDKvQzL2gXQFwAPPAOeR2pmiUPy9vUO2d1+rHT8uo5PHn2off1JBu1IC9C5X27df3bc7tx/bS6eP2a69W8Uvs7Pf3LEzX17zjvnO+y/a7n0bNZCJRuRCjjJZudiwoUHykPFHdOUo4z7zugdZhF51UhnDGJh7D+yyyqpSKyjmq5ZTNjQ8ZLt2bdGEZYOrXz6IxMkMHG9Ku1Ftb+uMsdynsOAJPIJ3GDFK4xMBeMvevFUbGR7XoD7snZZHpTx2bVQfoAXJH8Zb4P+9vHY2qx5+R115tLxstTXrpYzbNIHps5mpVXvSMaDBusXq6iutrCJWNaanZj1+5852skqhrdqlC1fFR1Mb7UavqQBwq931xx5lPka0VUo+gFAqF8b/pCYNbDnJ9SVdRWvIoFwWGpCrSz7/AsDpHIg7XWLlZdnP6U95gg05voi58qeyRRloHHeU4wFypHGj28skL8f5jbkhxBn5IbORHwjaIt0argxQ+GHAR5i/g7KEnPdJB5X6Ub+uvKdnrVqDqp8u4XRCd9Y3QEoRgqBfho73HwIjgjKTvvS660rZGrdsfqHIOrvG1ZbjNjgwaeVllbZz9xbbvK3OyjQBYGBY0uR5aHjC+KBaZQUGkguOcOkalVJJ0BRtRbFhAMYKFo+4ayRTqe7B/8SHXH8HYlJAXNALnbz7w3G1BQUVdvnifXv8qN9eff2kbdnaKNmZ87IrOesc3ijb4kKhXb/aYVev3JMcFkhuY/uUo3XZEF7RyMez2I9On1qVMb2wWGCzc3yJk8ksT9RYsebp8LzV1daoLcibx1Pqrbrgkj7z9siDdO91dp0iHN7mwQNkny/A19TIYPROk48Dv3STrt98fVm6u8FefOmg15ftQN+euWX3HzyyN958TfVcFW9u2Z0792W0bTA+TOTvuKlP93SNWVlhjXU+GXJDulb9+NjxdhkjbPdjvGQrxrT036CNDs/ZF59+7yfRvPbmS5pYHLDqWvGoMLYAMPHvfPLULl26bq+9/qJ4Wy09NCKd0eAnnNHerkcyncykhLZclpF89Wqn2m5IMr5gO9s32ZEj0hMFMmo0Hk9OLNq9e52qT7cN9I+L/4XSbXyjYlR6c0E8Gpde4emhcCbdqR+R42V5Gc43+gV1wniCn7ykygIhi34YX7R9kfjUb5dkmFdUNdjxF1+UfA9a5bpya9+5yfX5ynK5jyHjo4u+0DE6MiVjt1b6brft3rPLNjZvsxvX76vsJX+qicx89OFXMnbb7cChVpUxr8n0gMacS7ahucF++sfvSn4kV0vz0qEVMo6H7KsvvrPq6nVqi73Cu1GGGUYhFKpyYhtPLc9+fdPuXO+38ZFJq5ZtwLGNyA5JAJ8AefcpdJtloH/KHtzt9Q8H7toTuvb5FW/Y5BMmeeh7xOIwZLFfedrO94KeDozbnVud6kc37fq1e3bvzhPpokVr2bpZrln9esqGhwZtZPSp7dnTqrq3yIBfb02NVbZdY17N+nLVr1R6vUiTm812+IUddvhYix3SRHJHe4M1bSy30vJll126Bdt84wQxaI57Jv6sVvMSKv0v18fU5+TP74O4/D6IH8iPC5fDk9I6OFqFwXxd4f/sTLy719PVFSxXOIu26GKMawD62ObDe4sYyoSXl5V7foxmJg7osdgqx0SUC7qc/s8+f1bv2Qo0b4XKy7G6/u6U8nGUOW2UjH22PrNLhXzonEQ/v5RLvdC7+COqwG0e7uO43uBLxGf8QgayPpUWcHGMPchUGP9xLfq3//pfagKglFkiwPVZHiTmko4L0Z6EEsLnaRLk0uf8fp+HeG2QULz/0YiSfNJxfnt8BIyP46RGTjgDr4PwYeD09y7ar/7uvK6a1V+/p9lypxTMvG3e3Cimkw7hUuPRRCpjUTO9hZkZq9Ig4F/ZFVngB3XQEk4/ZPaiAA/LuwL5YcmPcHCMIkJeXS0jxTsBAwWx0TAAJzHcujngpwDtP7TFKsrEE8dDrPJ4z3Hy9eOUeTgwOzvnH95oaGxY60i4RC2sjuL0q/+Iy3ju+FCy5OFKMpRHpKN8hI4zjvmIFoJCWBJQHPd0rbVynciA1LZr4STGqTzl8HysijJZ276jycrKmZhFZ4o0yg89y6X2nQbFGzce2AvHD2pCt8fu3u2wTz46o7zLdvTYHnvvgxMa0MgXmGNlNepDG3CGfSkzdlcSUEUx4YkLNMaVjsxqKgM3ncWNCv0wEdm+Y5MdPbpXMrVB+ejAfPZ/SINzkwbKaNvAGzzJAci5D17HypjSq22np1bs8cNR+/zj86rjfQ2QbDNqUAdH2WCszFqTJjASXMcgzip/lJNcAvxhrJGAAPzE0KhLMqh4f6HN7t1+oqIrNHmc1EC3UYYuq2V8vGdERul6N4zAc/dmp924dtf27N1pdQ3qJ2BSuy5rQHn4sMu6u7rFj31WwuRKbSdqvFxPo0R8aZGP4KCYwggEaCOK818nD1lI8akdkiyldFGPCIc2Vp5gCidYkMaTRSKHlC4XByRPxjv+KNezUT5+aRPJPU882P/Jy6KeP0tP4kQb18AfeNPKPX2f9DwQWlxatUePeqWDyqyxsVnKv0T4C+zp0zENOOV2/949a5Ax6ycBJVxS3PzlQxQJn0NWvSz9+0qhDF6Mq5m5Vet4NCg5euIrl9PTS9bY1CDDbKsG5ipbX1OhMopUt1k7d+6K9OQdDeg1oqvajZTAq2KcBmpLX+fRdqEmE4P25PFjX1RhAGSFii1wDOj5PAAie9wj76m/gzG2QcjYFV/m5wvs/PkbNikd8Nprp6yucZ3zjhUzPp1fUa77ZQy7Lvvww+98j/rE+IIMlUZ/h8ENKxl+sMInWgt8VXlR/B6WTn3sWzc49aikuNoeygi9L2P09u0HatP1bthyHLS6+DP0htzk2jW/XgD3qf3xxzYGZIdrtBu6Atmvq2/0+EidAWWJfzev99jF84/cUK1vqDbNreyT35213p5Re/HkCZ88dzx44ivKGxrqbOtWdHyUzZOfG5cf2Y2rT+xp/7Btbqm34yf3yhiAnjIZ/LN2W/XnRc0Hd/uloybs4KE99tY7J9SPK0LMvW3Bh1E+ZWe+vmj1jevt+Am+slxsg/2TfipRb8+IXbxwQ+PpPekitg1i5HBCSr2d//6uPbjXo/pq7Dqw245IF2MQT05O2bWrt6QjHssYrNAkvdq2t26z5o0bNSmq1+R63BdOdu7cattaN8AQZ8zsdIF1qu06HgyoC6yze3e7ZXBrIlLfbMWF5cbLq086R+3CpYeSmw7Jb7fkpMi/N/Dddzftpuq8vW2HaDmg9r8rfdZve/fu0/hboTKn7btvr9uta732+HG/NWyosb0y+pua6kwkqnj1044eu3vnocaY/b7o9cnHX2nsq7FTpw/JiIvTU65cuisZXNQE7XUrrShRH1uQgT5id293aFx6ZDu2b7MjL7RJtjCwaCv0fcgTXGcC11C30eamV31C9vBBjz0UDxnLykqrxPtyf1LR1z1sPU/GVMeHdunsfSuRofnCiXbxokz8ZoKgibhknn6IHcD3ehbk55QdjNdp3Q9Lnw8ODvpiKmfasxCxvna9ZGmb9EGDHTq8x98x2LN/qzVvrrLyqiXJYoUmO2126EibZKVE+rVAhu+KHN8UWpXOwojEGEWYNdErZBLGex5Rt6ij2lNyn+s7Wd2z/kIfZwEhTQCI81T0Df1EvsiTALlnjEjxwddc+riP/pH6ZwIwefn4lWZqYsoGnw74hxDRRYxP2Adr/VpXTkDk6TuGdvTxeEIAUBZYSe5PfkivMQP6OKkH3UUcp/Ng/Ce8rLrHZC+24hCM8205CiNvqk+5v0jMQk1sO3Jjn9OD8oAy/WmFHEco82QUun3XicKcTAE8xvYBj9OZlZEmDEX/8//0L/8qVFeOSfpZIyZBItij0SJEUTdPHuny0yfwMCkb/5N/jdHy+z35/S8nDLNz8eiFIwghPKUNIE1WsC6spzzpmJSyn7a/+Kd/YjvaWvwoyTu3um3g6aCUQJvysuVGQqIMNPAij0iEv2J9tTgEbqFSuNcPQQO3C5wXuFZ2upI20ZSc00MJ0CQh7+8f0CBQJ0Mizs31aDBnOPAvLxfbhe87rKSw2I4e3ypBjPD4A2gVLoE3Q+Ll8zlqBhteXoFHQDwFoJae2IFWTUX6njn35OgI2jK/rx6Bn5W+2OO9YUOjC9Ea3UIADudTCiIsEMvlcOe3NZDSQQV7z58OjMjAxQDSTNaTEMngxOPUIvvt35/VAHTbTp06YQcP7rULFy9rcLluh4/utzfeOmzbtrOtiyOwwtgDXAEJmK0PDg775+b5cFlMADKCBRiITh8CqMKFQVflVdlciZqZmbfz5y5pwKuy6ppK51UodFZWVn2FbXhozLq6eNLAZ+1TGXL6D5kKerwM6Uh/qqEy2Zv9u19flEHeIx5ssLfeOy2lvNfW1ZSLH5yJzpcfZ2XE8SI8K3siCLSpnroG/nBrENG60K7QE+1E/tLyYk1kdtrV69dtcWXONsuwqKuVASK56O7p9a+jlpYWa4K8ZHdudtnuXXts195tGc5CpVv289kvySjYvmOrbdnKZEj4FaeLX5GxxWVNsKUAq3mxXYoGWjOyBPi5ixCXSPGDAQ2v8z5LE3VDniMtv4TxSJWVHFbRPSaivZyA4Efkd69oh+9RukN2CUMoEsEH6XQbn+B43TgKznEltIJUhhvhigMvpJMo+hpGEsq10Doe94hWs43NmzMFzouu05KpKzJEemT0TFtDQ60mfax2RzFOizxcnWbxo69vXIb7nFVVrVsrh/6zIIPsYceIXZcxNDNTLF3TqHQLPjHd2rLJNm5pkhFTbrW15Fux4aejdvXKdV/B2rJliwb8GhlonPSkP+FzNnj/E27JAAb344eDvlrI10c3b9ngAw3txTcMoj8ozzNA/4jaRLsFb+OKDK3a1PSsXbhwSzxe56edVK0rFd95TF4kI2bJOp8MumH68cdnVfcRTWL2aQBedX166vR+TfJj0GRlmAnKtSs99u2Z29IVd7wvUk57e7sMvCYZGuXicb3Vypjbt2+33xepf1WrTFRFtD3tFjTn6NWdwtxRT917jNJHHjkFuuxL+J2HCmUgHx+fEK31ykd++j95xA+ln1L9PvzNBdvVvl96tdgG+ibszFcXbWJszlplKPf2dmsCxxfk18uo3m27d7e6PmC/O3Xt7x/T5OG6zc+tiHdHZXDukvHPex/F4sN9e3i3y+ZnZFDPLBhfAn/vRy/Zjna+SgzP0O9QGS8u9vcO2jdfX1XbF9vbb7+uyqza92ev2qP7A6JzwTZvbJXB2myc0sbWlZGhWbtxrUOG+lPrejwoXEW+X3zv/h3q7zMy7EdkbA+q3FoZkvts27aN0ou1VlVZIYOr0776+hs3Wo8fPyb+sA+afsLTgiW7dO6hXb34yPp7xq37ybCtLFbYvTvSjRu3+B713/3uc7srY7m2drvuiyUny8LRZLfvdNiEjOnTp0/5OPLtt9+pPsv20oucglbgE/ArVx7IyF5yG+DV147a/kMtVlpGu9KGksepefvss2/Ex0p7U8b95UvXfRHgnXdPW1mFjCQfU/hujSbZD/p8AeTWrUd2+eJN6+nUhEWxR4602+Ej2zXWSBkgD6B2XhOLoAgHq8cqd0trnTVtalQ/XG/dXUO+N79Tk/eH9zVRvdNrl8/f91X/p32j4l25HT621+qbmOjLeB16Kvka0/jPU5QJ4TYfdxjfWBHmyWXVunX+JIIFVPptlWyEKrb3VBVrElEhnq63desLZZAuqC/INpJhv7LKu2yLGiPCyKfKdAnfMi3c0Rd0TzhS77ItidKV90WoMHVOYyT8ElZd45fE0Rd4gruQvWCLzgl9EU/TSBcXt0syID4B/qR78/su/rjPg0hGSjd8iR+UTdPX0+M7TFj1x3bCvkkv9mI8U3askkce0jCuMbkijokDxjbl4qc+uImpSclgGPk8BWCbELszoCpW/iOtMnr+eEKsMsmhMPjDRIEyuUc/UB5y7bQpPJ8vqb70KeIZrygTQ5+6+4KL/NCPwc/4rUw+uWEbE+NL0b/+H/95bAESGamBnHECCkjE0KCw0mdEuneiMweD8yEqkyFxyMXnh1MZV62Kpi7YSqTkrWXK5Tgj0jyLy8VJAA0rYmKBzUwxGzYpnipbWBm2g4d3WGPjZrt66b4mARoMtzYZNmYIgYyrSTWkDP8SzkKFBqGnIb02pFkrL+hOfEi8eN55PtUknZQSg9yUOmKVldEo6viezCFwUou52SJflWCrwb6DdWok6rpWqjvool2ibQI/dPCEhIZep46eeMRgFO84RHaMB/KxUsi+UR4zj49PK4w944ojkfJ5ywonO+HJSgfmJcLOzi7btGmL0sYqMXWkbnj9M/AKiYKCaOSAsPjsvkc6bUDwD9rDAAbP0NCENTTWqXOQgDBwFMjwMPvVf/nOB4B33n3L2tp32seffGm8cPvaG0f98/glpVCtTqjfmIyA27njf+xf7+/vj0/+s0KPbEEjnSKj1Y1xyuSqP29Dtueon/AZ7of3em16ZkmG8A5vG2BlpVQG1owmbvfstozkgT4ea096OzOgcdQs2xBWVsptaGTS7vGew8CE8oz7dh5KYRD/+DdXZCbW2n/zZz+xg8dleJerLoV0VnFA8oLxzwe2GhviHH6pAfEyX+agG54+qxScH3LItHu8xEgPA8qriqxORucjDcgHD7T7Y3Lq+lj3ra2tSl1gF7+/Lf4tybiQkcK2KnVMlAUv1t+6ed+fah08uscHHt6uSn0A3rusqTOOjixaR8cTGx8blRHQ5PzHYCMpFC1l2zW8vScWNYijGDlSrUQhPLYs9r69sKjJrtqSU4t8/7HaiyNYeZTMKnT0DWVdqyL0hNxHvZGLoJE0SL2n8xjaWwglr3yQb3JKA/xjDci947ZOA2fNelaplHINv1cCNjpPABZw2KPL1oLBgVnr7hxTv3kqPsmY6R+30mLpJBmv9JdhyfvDB3wxs8734TJgb9pcL8UNruhbXoCA+o+NrdrZc/ftqnREV8+Q7dndJtlgEDG7/7DTjWQmB62t7bZxU7MPajduXJdh32DNmzZIH5bahqYalxsmw+MTY7Zv/x4Zl9W+rW9j80bVX31+lZfRTEaaDJHOQVtdKrUb17usp3tCeabs5Mkjtntvq/ejJU2+ON6OrYc+FjgnA4JHyKT8kkn6FLz3OknnYMQODo3bzRsPpdur7eixQ6KDE2GWZQTOaUItw1IGFS9jDg+Oqr802rvvv686PvVtWS+/esjW14UMYfCwpeRXv/jOervZTlFrBw8d1CT6kOrIUytNfOrKrLyySHq4RP5y8RlZmJMOHPGnU0668CCDqV+5HhDNQTd6Oq78EubxKp/7kPvsMYK3G1v5OJd7zhdmgj/CT76V0MMXv3+sfrPOXn31tG/x44QX8jFGPH06aNtaN9n7Pzple/a1iEfKLRzkm5FBf+nibbtz+5E/9X3n/VetZXuTjckY7B8YsoF+XuBsUh9dlJwN26YtdY6nrILFEeSfdpa0M8NdLZGcdMg4HrAS9bfX3jglg3paE4uL0nNloqHF2nZt0iS/0TY0r7PWtiZr373Vt8awbfGO8pYUldneA62ic5cNDg9Jxw0I94JoW59tu6R3oaNNZd21L744ZyVllXb8xGHb2tpsTzVJZQJ4706nff/tDU1Ox23rtq12+pXjdkKTwq6uHsn/tM0vzlqPJkUssLzxxpuqQ4ldu3ZThmeJZHNSsrNqbW3bJKsP7Wn/Uztx4oQmerukP2c0Wblu05pcTE/zQSRNEl47aO27GiQ78IR+XyR+rdi576750+IPPnhLYauanF601984LhlZp3Zm4oTuWfEnAutrK/2sdXYpMLk5cnivvfnOMcmqDAyMaKXjCSirtxiVC9LhfCmd96XGx8Zdr2MbLK3MSvZNE/Fm9aUq/yYITzRra6utqblBdG63Y9K/x1885MeDVtewJbHS6mrrlL5Wbr3n4Ux7TgIsKSuVPtFVSDEYWXjBGEyHCvBEwsd8yRM6JESWvhT6EYN0UXVyIzIbT321WHGeVjxweY/uEGGKI62Po85P/bvMEx94fVz3PhN4MEinVf+1hVFB0iOkpwfij74VgD/h8zSKSv6U71kIWj0NA4awRp4VnzzNqw3Y3swhKgr0sS1W8XUrHYyxjANAjUur/YzzpGeMZhujn6AE75Q/Gf9sY8Nmgv/co9fp34DzS/kJczyiy+0T9Za02E04ZYEPuvLD8Kf2gWD0LO8flJap7aFZ4b6YpnLTBAJOBo8KrLKi0ic3tBlQ9G//p//HX5GC8TLYn2MmmSgYoDwvNO78FwHB0gjk+fE5IIy9fAiBk0B6ksm5X95wgQNcPMoiH0qUa3IBjsV9BLHSNjgwo5n0qAawLtu5a7NmtyvqkJoFa9Z77+YTTRCmbZuUJcd3sQVoQR0YxhTL8E7MTPjlc6GPldoc0xPk+wOof1zDr84kBTAxOWHrff98dqas6PSZayR2wZyZXLIrF+9LgW21bTvYUxu8RoCjntmvGicmLx7kbTIzO63Z40LsNVUcxhWDEWmcl6rXwlyRnfnqin3+6TnnT3f3mAyQQdE266tDfGSG7RuSH9+SQzm0FCtxCzK2xyfmrba+QcEKVzoeW3Z29lsFwlYKPQgN9VJe6qZOHoDyQOkEr/gNGcEXfGDmy+p5kxQ7aX0CJnTDQ/P2t3/7jRT6mAyEY7Zfg/pHn3yhwXC9vf/eCWtooK344AiiFx0sNQkv8XrtNdNlm9fE+KSvAlJsWkHj1KC5uVXVbcFGhjkhihd5UJTCpTT+/oEG65vXOuzu7S57482X1OnhP1/nXPKTiC5euKdyyn0P+vEXjtvjR080AI7atm071N6VksNR5R2wM99c1mBfJ/pq7PtzN6yqulIT03UaPNf5E6pFGV29fV1Oa4FJaWtQQ4kDsxrIOeu+vl4GnOpE+6sZvK2BpBCQX1wCl4XEEBia3Qf/SbeqNq2WIqjRACJloLqzrYftWI2NjXbl8mUpyUkNPAc1uWTiR89lu9a8ff3leQ0QpfbCiYO+oh3lSH7Ed9no/sly304iA/7yZSY+I3bgcLtVlbMCnaSaAVmD7KV7miCM2M1bXfbd2Rt2W/y4fOmO3brdqUGiwkZlUF+/9shl98rlu/boYZ9kYlh5peyKy71NWdl2nqjMBKnu+dfkgDhFQ36XXeRiRbQX+/aZjodP7eHDfsWXaoAYlUFVbVUVUuSqIxMKeBhGeokmhpogPuj2LQHXrjy0e/d6ZNDBK+k79Sf2ENfXbRRPOd6xSHi73VCrq2uQ7E1ocjBoe/a2SZ55AsP2ikIZCivx2FjlPewY0CSiS/1bBkJNva+0bWvdKp4O2pWr9yXLxd73d2zfbjNzrKhfltF+WzypV18p83PMW1u32LIG9SdPOmVc99jWlq2S9zn1gRVNDDaJbyXqA9PKK/5LT46NzsmYHrepSU32NCPY2d5iJ1/aJ+ND/HMeM7gsu26rq68NPios+MstkgpwH32al6AxYHli0fGoR31lQJPaZtu7d6fCmEwsqF9pQB5g20uXzU5rIqXJChOVEyeO23XfTnLfThzfYzt3sq0m+gK67uy3V210aMmq162XHqnzJwndXY9saPipr47Oz3IKxpLNzy34hKdEBhD9hpW8GhlQST+5ICBQtJ7oFvVqa925U7jrlaR/wx/1JSX1UwTJVnlZdlUTkyHb0Ngk/BqQybvC5GfRup+M2q0bvfba62/IAB7wCRtZ+Uon2/14qnb8+G4Z7TzeZ0W2ULqkR/V/Ylev3PKtIrt379bYVu/69+lgv/LN+cktGzfW+9PK3p4BTdZa7PSrB0QTW1fCGMLBFwze27d6/CuwHJbAe1UjIyN29uxF32L54qmDyreosaHAKqo0GS+SctC4WaRqDI2O2LffXtRYsWovnj5kOzQh4Cv2bOspLyu2dt3zbQtkFS6hZ7/+4opdunRXMlxrb7/zhnQp48i02nvYnnT0a1JzXcZuq/30Z+8LH7Je6rJ859Yjb5+t2xvs1MtHbXvbZvW1Gfvwd2fUlhUyhqt9nK2uWSeZnrLt25vtheOHrKy00IZHnoZsjU/bQB8rvSY9/qIm3XWqWxyxaJpgT6nvnv3mmmRo2t55+3V/1+LWjXvSiaWSv63qY1My4DlGcd75PD8/4ycBbW/bZLv3bJGhXqV7Tlgb1QR21HUoW3JI79tzZjRRWODYy9gigoHHFitWhVn0W1ddZrUNFbapZb1tadVEa2edtbTW2La2BtvYUm3VmuwWlc5prB9Xn670p5KxYh2GYuBEp0f7hi3DPZpeYS6vgsz4xqnikjkc42fKix5cdprT/vAkM2ShHVJfIS/hCdzW0C1BiQYPz9KRkl+2WnsuhWN8c8R7Dk92Rbc6urj3/HJBb7gUlvLmrlEuCAhK6QMheHWvvj80NGhLrNZLPzDhIRuLSRj81JEsnldIkBPa31fQxRfsWJ68YFiXlJZLx/MBvCgCROmdAPhK3+IeWtILxOBlccBfGFa448X2ULkcy0xd4D9AuW6oi2bkHBuLtMke596fTEGnwuC7nzLk6Zm0eiof371SAuQn8ZaPvAJF//Zf/cu/8kCXlmQogDfHZABvEgySeHziOWg9/FnhSOCYnwv3/O6gj3yBG+JpHJjGY6KUzhtFjo5NngQoyfm5Qrt++YkUQ6G9dGqXGINhtGzNzRXCU2LXrzySgqqyjZvWqZoa8DUh8BcyhB/NFgOKytBfoNZvXiGUnyDfn/jg6aXouY/wVSmrCd9TnToUcYT7frmM18NDMxr0nkrxNdmGjUxGcvzzlzgkGGv4M8rIyYMG9loy2LASECur0M+j4mUJdpFdOPdABtsVKfxl31d6TMpx5+6tGkB2yuArkpIc89WE8bElDbKddl8GTKuUbBh8EpDZMg0+0xqMF+yLLy5q4B7xQYOXYZs31Vt5FYM97aFBFZ/XKWcAOE/170af6h2cpbVIEzPggafDvirOKjKTiSdPpuxv/uZTmxhb9A/KtGzbat9+d175ZBStzNqePXVqT5KHYQpTY5KGi3KcBil3DA+2WzQ0bFQHL7JH90ftmoxSjLWL5++ozo80AI34I122nG3duknTfE185kvs43/41h7cG7BXX3/JGhqrfULw5PGAffHpRRsZnZZRu9dPgBgfm7AbN+741/m2b9/hKwJffH7e+vr4qicGzIsyNBo1AMqoHp2wth0tGjQ4Gq1Ig+1O29G2TXIy7Xus2fN6785jX+nbtHlDKIpFjEgNqLAy46cDba26ErYmL9SdcDkf4ICsTzn/PT3p4FWxv4Dd2zuo8pbF0zg1aYQnFvee+P7Qxg1h4PGeCgbCF5+dUX/aIAPlqD8+VAtrwFi126L57Hc37auvL2vw7LH+3jGlX5RxMukvH+/a0yIlFDRKp8n41aT3EmdEj8oYKLL9B3baqZeOa/A+YkcPv2TTE8syZK6LtgEZNo22f+9+a2/bYa+9+oqMvGb1mVHxbNyN/9oanhB6w7vcpbomnjx/DWCSDA/UV1SHKRlEFyUThcVl6oetGth3qn0KRee0NTfVWoUMFqSWEsC9pMnC444x+/h35+zx4271K4yTrZKJ3da6Y7P6BS96rdre/W3+1dDyyjJ7+nTEurr7ncax8RHjkILjx1+0DaoPE717d5/45OdJZ5+M+o3qB/3ez06c0OSztNQuXroo471Fxv+wjKObVt/QaLt27VTFGDNXfXsMecpkGLFKydaePXvb1T5z9t2332syNW7bW3dILyzJYKmS4VGjsElf6ezs7rKWlm3Wur3VDaz+/mEZYeX2+tuHJYdMtJicMrCF7GDQoHvq6+vWxgOPFPiTP119ciol5U/6xOe5xWWvI9t5KGfTlmafUC4tFIifmgRLDh/c79BkKQ594L2jXbva7eLFC9JLD+z0y0ds175mlaWBzQc94RdNW7a22IbmGmvYIDkolgGzOCvDbbcm4ps1uV0vHbDqRzx++fkZW5BRtn37Vh9fJifGnU/JqAn6sz6TQYpRoX7x/iWgvmHkZOOSrkSRzCc9qjvvADRoMh3x8KNA5S/bZ59cUViJ9fR2Gdsudkhedmsi9PjRY1/FPvLCDispEw81xo0MT2oCzF524WrYoDptdwMN+ru7nsggLJfByhabRvXhSfvmq3M2Ojzh+7oPHm1R12ecDJohl7a7dvWedXVOaII3b+27t/gBDKT77JOztmt3uz85X5GeXfZTksxXaRnjGV9Ghqfsv/yXLxRaau++94aVqF90PmGL27zqscW2bW1SWk0W1Kvm55dtYHBCeuGaJvl9Vl1db8deOCxjiTP0ZcRIN186f0MTklE7fuKQndRkoqAIg2bVnxqe++6q8tTaj/7gTdu5Z5uIX7G7dx7ZmW8uSXZaJUPb1feeiIe8m7XNv2yNMc1iyoKMdLa/YCdcuXLN6htr/JsSBZoM8eIx/JwcX7AHd7rt/NmrNjM5J7ugXq5W8tknvf9IOqlN9eDYRhlJKjtWSzGyijRZK5beKvGFEJ4KLy3Nqn3qNJbW+/sOvuVGxjqr9exgYJGIKxNQVtexR/Cz7xyDLux3NBFyxrip9kKW/F7tp/+xsVFfDC3xBTtiPIGPsbQr4OGZvvf7aHpP6+n59ThGYPLyi1zwy04KJuNTQSs2S5YrZB0I/ZfwExl0ynkYPSHzZ30FwEeYY1M4/eOHEwCB4hL+/MlGcsAz6TPIj+cS98ETVxVeLLYCYbLLxsY0MZv1JwF8g4f6+dMSxy0qdR/n5seefD8NS1dOjyKep9tMgH3RUmGE0icxvimMNvBtr/rzrdOqC2WAj0VPJ0iAnksr8eDCz4p/qgs4E+/hGS5Xf/ikNGoz2MrTiZhMsJgbxj8sZDsv25zIh2NCwqQBP/2DhZCif6MJAAgdqYtGQMqUXE5ZAjlCguAkGM/m0Y9EK3ABa+F5/lwDJpzmgojxn45TS0yJPO51f8rDChBPAZh5o8RY+YhtN8vW0FSpCcKq3b3dLQO4xcpLNKvTBIAzaQtlTYaRTb0Dn4txXl1z9MI494keD3IImpRfg134o06s8vGIjobxMMfPL5kxKAqtr3vSnvZP285ddRrE2G4Q+R0vf04b97igETmk8dijWKZZKI/SAyi3SEbpnH320SXruD9mBw/ttjffPWiNTZpc+L5ZFLQM7/5RGx4cF6IyO3fmngbfAeM7BNulyHmpZ2SUx8391i+e8r5lV8+wyi0xTog4feqAra9lz76Unwzj+YUVm9HgNqJyBzVI8PKev7CmlpfIKh100YZRj2V/FM4e9zIblmHCCs60jN6Ojin7u5+fkTFTZK3b2m3TphZfSVtXtV7tN2OnTu2TgRCP2FhRhd/R/TD4yzSor2pSs2A3bnZo0jLtK8VDgzM2MDAho/yc77WtqKyWYb7LTr540tq275bMjPppIwxA8LK7c9Q+/PV3NvR0xt5691VfiaH+587d0OShQ4ZRpb361jG111bretRp57696t8eWNGEa25mRgPrtIyVFzVxOCYDo0oTjC777MPv/Pi1oy+026mXD0SnlnbmxKKq9YUyOjdp8G3zbQtsseGROG2FIuY9gHrh8W0oiZfycV1zAsLWwhO4H95H/wq5lNNgwwrw1CSrlZUyJgZsSvwvLamy785esr17D9vOHa1SFHFiQ09Xr335xXd28OAhO3rsAM0uuSmxJ4967Fe//FJG6biMiTZ7+fRLdvDAASsvrbNHGvSHBgftwKEWX5lEln1CpglGx4NR6+0eVnijnX7lgAYC3nkQjRLsrz/nY2W8vLfDt67wuPjuHRlBw32SJT6DPmybtzRJVter/xaKR2XiFfykbl5rQfAg9aN0HzIIn4IPK1bie4rvaQK4c+cua9EEkMkEMnf9+k2fALW2bhaPzGYX4JUmC5NLMsbv2oR4NykdwuRlx86tVqQJAyvkDCpsJWjZ1mKVMp746MrXX38rfnTK+J6XPqiWIXTEt8+wV/f+3Yeq333puUpNrlpkfA9Zf9+w7Wpvs/ZdMnxE7XffXpbRwOpfiXU8eij9dsCPHiyh/jIuOOXnkYymnq4e27qNF9X3OS3oiW+++Vb9bVU8lrGuenMK0fjkpPqJJlHST5s2b7QDB/b6uxS3bt20Rw8fW7smQW+/e1QGTDxlc/7pPw2qvBs0pkE0TQCAJGORjoYInjO4jcvYvK/JLV9l36FJSE1thff/kpJKN0Q5apetfS+dOqbJ13aXgwcPO2yY1er5cXvjjeMyjpvt/v0HmiDxPQqeelaqIA1oJcviZZnVNVZa08ZaGXF1Ms40uGrCyRZBZPjBnSc2NjKj/tUumVovmZ738SUmADEYAkG3wKvLT/SdfCBtyuP9SWHIRySj8sGfCekBDFi2WKCTezoH7YtPz2uyU2gvnjxop04fkEHfaHz3ZGFRumpyxo81pr+xpYXTfx6prXfvabf9mtA0Ntb5Kvaw+oFK9KeCu9XnMEbHxkZkDD9WOSv28itHbduOBvGXD8FFn0htQzxb53jat0+T000tnEAjg/vhE3vyeNjeevu0+MbZ4DJy5uKrpGwn4SlGr/T/38v4r6iqs1MnT6kfj0onL/oE+OjRQ/4eEccMM/72PR3WBGhG/Ujjn4xixinkvbaOfenV1tczZN9LzywtLPnJT03NtdJ7CzY9tWCdj/rs2zMXXRfv19i1qslJT/dTu3bllk2MzltT01afcNy+fUuT/zrboQkdht0T8WpmeswaaiutsR59yfcMmPA126GDuyQvJSq7UsZ4vA+DkXT7zi0/WOIl6aCdu5qtsprTpdbZ9p2bbWtrrVVpQsF2CQx9Tsqq1ISLPs1pXhxlWSwZQ1+MjA77QoUb8ywmSj5cRtQ12GbM/viQGa4hN0nmkt2Bsc546RM2dy5Kaz9j45oAqI/y9CDyos+J9ATy4zBKyYhlEWG0eVaUx0FLht4d2Rml3StBntHEfr0mMclIDKAscJExMrtRm8WuAVGekCTkzfKTL+8KHvifDNZcOQLhzy83AWEpPPmTXCcgOsL9zu+5EsCfR8jFk0FenJ7xbWIkQ26xFzHoMeTZxlcoY5lFYmwNOORGOLiEBoMb45v3fdRdvHCMfq5MntiWRR2dRv35UZ7yU2doClmJLXnh1D4uN3HAAmHcc6VcIN5HC2CyQF3TBAIxCtmgnU3lV4qV1BeSIBD6ecKz4GMqOJfUX9027Xl4DRKUmIKiWVlfARKzA4KQxGRcCgMgOCA1gmIDswOVSZDDGRD4olEhrru7W0qOGXX2qfwMouxgbIRjTCJQxXbz8rB99OHn9ud/+Ye2dXuFmCKDd4UXIngEXG5/+9efyABrt907a22i/6nVc7qKJhk0YCrD6y1/lBONkyDCPNohFxd00CU8j+54tHTz5i07cPCAC3nwVenEY+JJx6kGv/7F9zY1avbBT/da8yaedgQvAMrzsljtkvFBfowXBnSEi6MFMRL9a8kkXCmwm9d5VHzXG/r1N0/7h0R4EoJgoQyY8c5OF9tHv/neGhs2WVdXv6/6HTjSZi+9vMuF+vLl2/5p+JqaJpua5Qz4CbXDet8K0d5WIwO6WXVi1b9ABvyE3b7F+cBjNjI+ISU+ZdUyqF99+aAGLxlUUsQoJuj2r32qbnzohlNQOh/P+bFsGLl0RgwEju6LU3bUUZRv08ZNNjTUZSdOttrefRsVzwyalRgYw+N1GQv3n2jy8FQDxbhNTS+q06pNJZZTUyMyrMz2HtihAW+X1TfUWgl79FTHQRmtX39+SVQV2Qc/Pu0vRPF04Luvbrui/MOfvmKtOxv9mNXzF67akyfdtm/vXjt8eLevCFy6cNcunX1kczL+yzQY8HLtidN7bd/Bbf4Slapk33972y5fuKmBcdV272uxoy/t0GBXacVqC2Ofe0FMxpB3NaeqUmQz4yX2v/67XwjXdt9zu7Q4Z1u21PkJDN7+oi0ZYtwnGQlZzUIJcLwKID1h+gnZJF2xfxTs8aMxGbkbZYwPyfDrVlnLmiCVqY77bWFuSvGd9nSwR0ZmsQyL075nOl4OX7Zvvjyn+G47fvKI7ZLRVloJHSvqZ8XCNSX+3FZbjNkf/8lpDf7lmiBpoBwZkpIqt2uXum16dsze//EpN2B4mZo94Ge+vmJjw7P29tuv2LpanvAU+Faq77877xOq1lbKj4+jsSecFdB6GdTF2WSTOgc/qH8AuoFw/8dLD9d1drbQzp2/ZYXFlTLiD6m/zKkvdAlvr62XkcL2kFoZWWwp61Y/4yjf9ZV86WfVV0XZb81RiSdPylBWv1AVPGxgYECTiTY3NuY0Kf7od1/406F9+/bYPk2OGFRQ8Fev8pLhuMqqssOHDknmiuzatevi0ahvOauW8cEK+cWLN21yesm3k/T1dNnho+2SoRofZPigGE/N7tx6YGfOnLMdbW3K+4pkX7qhb1CT4DEZzR0+4d24qVHG9pgMyEE/CaRly2bRXaVJaJnTceH7i9bXO2i7NLE9/fJ+/1ii9zHVK1Y/kRv4Gk8AOjo6NEnb8wy/4SsyQFv4B9skz4ND03b/Xq90sSa62zfLqCpxowqjkqcdnKrCyvauPW2uK0aGh+38uZua1KyTrj4m3VasPqs21+Tx++9vS1ZK7PiLO1R/DdBupKhQ0bUsuVTp7seoQtf0943a3//yY4WWaXJ6yk9ZWy2ckYwuaII/rMnSZq9j6HFkx2vpV10c0uALpLqGywZnzxu6mXBkc06TxQcPOqXHtquvrNrVi/c0CenyvvUX//QP/KVS0jH4xqpgoeiZ99XtqalZyVqVHzu5Z/dmXxUnrTPXxxi22XGsbL8mgaJfsj8zPS25Y/9/vNA/OzcJsZIpjD8m3vTZaBfduo6lPQDou3Lpvo2PxTHU7NsnPVsli4uZmBfZwwcdmiT0WEV5vT9t4DSpigq2tRb6Vh0mspyPX65+wIk7GzbU+OJduYxm8tPWbJfg6/t37j6w2zcfqi+3ychu0qS7SQSp/RaLJf+3bXx4RkZ4jb340n7N4nhJGT3UZZua6yU75b73voKXz6X7v/7ie+NY5ra2Vtu1e5vGmybpgkXhQ6/Gcaxj4+PW0MCH7wiBf6EP0WHsxV+3rkIRjE60H+0Jj0Qz/FNKZ3sG8JI2QEaY2AE8Uet88sS2bt3qxiJspZ94UqXjGq2Wj4vyiItwrsQhT+FPxl/4aY++/l7Vg9PhOJUm2g4AReTJ9B+kRYz/Bk73emL+gFxZam/lI45jQrs7u9Qft7lhmVvwjbQOfsnuNb6k8IQvAfduifoN9+EF6FM8AcCgZUL4DNAWwsNkRL/P4ATyy8Gf7wiPvh/3gNsefh99iN0fTx51qL8NWmfnE9c39EHSw9vkd3xqOfiAYc92GeIAN7qhT2VhW7oRndGErccTLvbi+2o/uPTHyUC0Gyv8XJPxzwo974pAM0+FFOSr8pSBjPppRLSF8IOPcpymLD9pipSPjD7BEG7amCtx0Ey9eBKBH7rhh6eRDYf9WND94KpzywVB8DzTgQgLZejMyTqAK2ABYQlioAiIc3x/CM+WEYIIDhwdt7e3VwquxRmanxZBd6cwD/c8KF6z+ZlC+3//v35pm1oa7B/9ycsyxFRJDZAwhuPkznx+XcwzDbhNtiSjtn5jsyYAvLgjPEnw9Be1zHWyAMrN0ugaHTSru6eN9ARBH3V49OixjIH2SKt8pPCOSjbdz86V2i/++jsrK66wn/wJX8GNrU0ZWi8ryktlM5Gg34lHEho+orWhqdFPWmGryMXv79rDO31WXVNub773ktXUlXm9/FGf8NL4rC5NjRXax785708AikoL7ZU3XrDdB1oVv+B7ansHZsXDFi/32rVr1r5zl4w4TTRqSmx322YZacPW1d1jvf0DNiFh3bdvr5TvHglqsY1Kgf/Db87I0OiyP/snb9qWzTUuvLzs2dM7pkF/2K5oQFxalLBLEHnRmJfW2BJTVl5qR144osnBgG9ZwHCuWrdqr7y+S8bNRvFPvBMuJilsm+m432X373b4Ew+2FWyV4yNhY2ML9sXn39jk5IgdOrLFXn7tEJX3lmU71PUr9zVZfCTTv8ze+8PXrGq92XffXPGTLzgh5L0/fNk2b61Tmy25McLq07s/esXadmxT2Yv2pSYOVy522eQoR26Vi+5Ce+M9HrtvF3/n7cG9J/btF1dtfHTGVxzfev+E72399NOP/ckDxp23owsC0qZ2llE+rcnEZx+dtYGeKTv9Zrs1NlVrrrMog4+XpOkDyADygT8G93w5BNZkUtfkJx2QwlZU1rzkpat7RINtnbrAOvv4wwu+X59H28xXVxSP0djcvE4G8g4ZympD8kqnXTh/1beAnH7lpFXVyAj1E0WYXBZoMJyxu5LBuZkFGQoFdkoD+YyMfT6qUlO93m5d77JbMgD+6Gev2oaNbF3TICrF1ts7LENRk6z9ezUp4b2fZfGyQJPRu95vDh/ZZeWVqjN1Fx19fQMyEov8iRRsjJW16Jepj3KViMlFn0PJKlrXCvvqU01QJuYk/0U2LeU8vzDtL5rzXYOa2hr1rQfGKV7gYzsBK4Bsf2LPfK8M8cnxYTv+gvqs5EU1t34ZYGOS2R1tO2T8aICQwfXJx9/6tomXXztpmzZv8o9Pcfzh7Vt3pfSX7MWTL0oBVxhfX/3isy9k/E3Ye++95SuUvPtx8+Z90SqjqqZeBvdjTQQ3yOjeJuOcerGPnQ8Z3ZGeeeIn3nCyCl2dydS576/49oySIk2SamtlKPVLFutt7/6dwtMkvi+LJUWq44h99fVZm5yYsnfeflUTfPatz/oghi4M3ZP4GTLEZGlgoN+NnjhIgFZk4EUmJQu6Y0GG897v3e/1Qwr4cFCtZIWFg6JCTvxZkvF4z3o65+zAwd2+Evfo8UOFL/jL0VXrymz7dvV59p4Xig7JFqvK1649cKOxrW2Dyka3xSPzcEWSsyUZjUN2/+Fjf4+FgfLVl1+S8VQjEvkqbBh+PlGT4ciKO8LBYJkgHbeZzunmCsjr+DD6eDLNRI768wI9BjbvxEDD1NSi3bvDEZUY0otWXlqtydio7dm73Vrb1qtNME7nvEzejWD/Py+ST4wvycjG6AYX5U77wA3eoC+O7uNdrbnZOeOoSli/RKd01UiLYeigU9RXpSehk8limrjTTjxJoi4+Iklg7t0bsAc3B+21N49adR1fwF708ZKnNg/ud9vCzKI/JeUJWcu2Da4bWVQSl6y7h2Nnb3s5ra0t1rShVv2el/ij/0Efej6uZrdu33e+HD58RP2oW/1C8qZ0HMHJqTps+9q3l61tnHBn9vlnl21W5R97Ya/6RanrWl5wxQxfXCi2BeGqqqY/SGbZb02MCop+sKh2fmobN270dnN6XHdSbaQ0+OTEYUDgRa+iS9Q3AM+TQfiRjbgC8/Oz3v/aNPkOozn0cS4ffcIROwQN+fG5MsgXV9ow7Rqg/3FoRL8mK2wn4p0n0ofMA67zID6793xUzW+iLA8jPqs/EGGe04P5CBYvcnOsdXpvMeXjGnn4cS+ow0+gI8lo0i1jRb4uTvSke+rDBOAH24DkZeWaNgykP4T89F5e3tURyHmZwhFOcTgIlkwMyb7ok33Z8fChn3K4JF1MGmSEPgLd9GekgBeriUO3oTeIow+CDqapFO/jTHThWeSNM/sBthIlP9dkuCf6fIudhBVZZSJAfgx1JtCMAXx7hfryrQB46qv20s3QAz7yYeArUH2Wd+Ni4pD6HLhgFy8Ih/HPka7hB6CjoOv+FaojScoxNjE5JeTeFYzXPAENHA2dj5CSSe+VTGH6z284j5eLfIQzzEd5NAh78Ti9hUqmfFwjvSqSoYrZHTcogUL73W9lyD0YtROnttixE+1W5KsgMKfAJoYK7aPffm0f/GiPFSxMaQKwUZxBaQiPflI5DI2BMxdGBaI+ufDEi0gT9KfBkgHNT3TQbNrTyqFzQEs8sjg+Xmj/+W++U0cotT//y5MyoOOs4QT4cQiB7uSnDNVFgsMWDla++WQ+X2h9dL/fvpHR+dLpw3bgcJuSzfs7jpz2AEZX6uLd0MC8/faXZ2U8zNuBQzvtpdeP+OrI3NSyfX/2uj3p6rf2PftsQQPxnTt3rXlDs9VoglFcUmgHD+zWoHBLRtwNP7ng4NHdtrmlUfURfaJzdqbAvv3qtt293SPDqND+9C/eU/is9fUM2/nvb5h0pWgtl9LfbEePHrWRkQn78MOPpUQXbePmjdakyczQ4IiMomobHRlSuSX27h/ss9o6zdpkrK9KybP/9OHtfrt68b51dXXa7r1tdvrVI8aHcMbGF33fPsfYsULzwR+cFL/HNYHZ4Z/z5oWzh/f7jI+Dte9osxePn7Sunk774qtvxBuzAwd22smTB6yMAUX1HxiYtF/8p8/tzbdP2f7DmyRrDNiF9tf/x2+Er8JePPGy/fLnn9rJl45K3vbYjVtXJWdmTx49tYmxcTv6wi479fJBtcWM6l2oiQNfVSywV149vKYIGKlWlgrsqy/O2YO7T2XALNuhw/vs1OttNj4x4o/9MQjTS66h/HHIda6fRVwMPvl9MT+Nh4svDO58hr+za1DGdoMtLazKAL3kk6y9+3a6IuElb14CXF7ma4MoQylH5X8oo+Dp01HfzsSKHHRJAyhuWW22KoO9U/5CVzKNjYUyaGTgyMiu31BnXR0j/sXm5k019vZ7R0QvfSpWJ3nhu6tzUu25zY0qthfdu9fhRtaf/eN3JX9SjvQx0cI7NKPD08ZLkLysSDgKEzmGB6nuzg/5mSzzDsPqaqkmvRiIY3b3VocM+mZNQhps+84Wq2mo8pWe8bEp6+zstm71A14y5EQOThYjbU9Pv3G2Nl/TPShZKStT+eqL3TJkOImlfedOTRTiOM++gWF7+AAdtl31bbTO7icysqftwYOH9sorr7pibmxssG5NpFlNL1KdTp8+aeurK2VATsog6pbBO6F+tlnGa7PdluG0ZctGa2is1+DVZ339ff6UlK09TCB+9AcfaOI7bFevXlM7r4rGCtu1e6fTi3iw2l29vlx+vkCMruSjcypHfB4ZGdfEYpe1bqtXK0+rTuyLVZ+jeqof+9eTbHEP7azgbZSh4C+9KSEDC4MTxipHNl6+/MAN2srKdbZte7Nt2sS2wAUQ6l9CXbhkjx8N271bI9bf99QnuKdfPmHNG2tsdn5cY8CCbzFiQoD8slDAJMDflbn90CcJmzWpYoVscmrKj3vm5WhkCfr4gOSmFpW7uV7yzV5uPjqmyYTKQY9OTvJUM16Ap1+kQXtJ+BChMPQXPRw/K5W5/hR7dwHvx6o/PF9U9e7c7bPHDwd0b/bW26+L12bfnuFpa7X6/SHRweET4qd4SxswTvD+DZBWXFlVxA9ueOsfE8vGldQmPP3lw1C8HxK9H1ChiiMNoJyiVVfPE23Hk2DAUSkCOqcnzD76++99S92mzc2+7QccExOj1rJlh2icF63zxlPMQj40xkvBwkV+jHfooyzGAWFUXjHQy8u8ziFkjvE96CAv293oA2EYsdUX2rInHmxVVXpeIg55LhMGxhkn3C/gZ7uqj9jSOTzViEMhCGdSx06CLvWbFulR2gvGkJ880ZYprMDpIi7Tq3kTAA/PIMZgwsiHPcnTsEeSRw5/wGj24Aw3IFvFy4ryArfA6Q+8XFNcLgzGKUw6kvrzAj99ui77kCA8jHxRlnKSyfO6rFAmf0LzDO6MbiDC8KhvKxh5x+7aoDapkh6jz6d8a/nBK9mE/4CHZygJoy9xT3g+ZFnX8PB9AvoQ9ckvAySBm3rTTrlxLcoHV5Y2D1JYJIk48sMnAP3kbaE6jowMy0Z84PZZb2+P93kcOPzJDwpAOBg3WJVngYow/zqwdAt9jvTovpBd+BS6gHB4QHoc4xf1THZscugVnqQmA554gAkDeAijPOjnnmM72ZbE171JSxmEg4stS0xUvNaSFXB6O6g+QUs8NQBIw7spqb7OtzQBoGG9JhmkBDRGCg4m5zUA0cmbpQ8G5ucHohETA/DTJBEPglweZloM2JzekmbVnkZJyeV5MhzhcnSNjZj96hdnXIm+8vpB275dkwh1/rm5Jfv261vW/bjT/sk/eVEG77A1yOgswMKiXEqgTnIqQXdBD+Bx2ZUyUt1T+VEn0gcumM62GerBQOTCIwysXv7/GPurNl2SJM8TFGc8zMzMEXGCMSM5s6prGrZ6n97ZZ652Zy52oPcL9JfYm52LWXj6mYbprqyqzKzMjIRgPBCHmcmPMzPs/ydi8pq5Z3TNyuvqpqYgIioqqiqqpqbmj8ghozQDg/P27//tZ74X+i/+6UnFTUaHGugdJ/hR3PAXMtKPj+Xc0Qx227YdxkfEfvWLT+3EyaN24MgWGW6hkKx2Be9S5qlmP5HmwplbPuD86OccIbfOFYqzvj/49efW3zsgmZ225StW2S9/9aHNSAFXyCB5++03rUEz0I8//ER4x+306UO+R3ueFTVmqDLKnzwesD9+8LWM2VZ/fL9j1xYZJ+125uxZf7TIUXF7D+7xx8e8mPf1lxft008vSDZNdvLUca+jK5evuuHIqv+RIztkCO/SgM1ePMq9YEN90/bx77+yBxpgOS3n/Z+8ZgeP8tLyhI1pkPrdb85qdi/DYc1Ke++9lzRQjWqgH7MtqucLFy7I2OjWpGK1vf7mUfHRqsnKBbt++YEMtDWaaLwkg5YXh72WXS4XL9yxb8/et3/6L35oy1Ygf3UU0ivOXl+Yb7KhgQn7t//vX9nK5etVQ5Mq4y5pDR92u2E//MnrtmP3CvHOC5Sqc6V/eK/Xvv7qgnivt+YmzsBudgOBM79HR2YkY7Of/cVb/jVUmTEaIPvU2Sz4vvHQC1zoewyi6EihLAL8qZPV+7jKoQ1KzhaAqWleJOy31WvXel00N3XasRObVGc8nVAbdpmjRDGgs6Xi2dN+P5nj5KmDmnDl0ba0xzp/yfP61V4ZwyP+CJ+tOWNjT23Hts2SeacM5BFNUM9rctdp773/gjos9pdH58xeY459/ebr23brJid/LNgK6SAfoXvjjVfs6HG+wjkpburVrvg4UZf3D+gGq8QYLazAhChCTrQZvxMuqbGfMNT1bMoGB2QwSif4UueBQzu8815QmqGhcT92sF80oc1H0Vqa222LjEj2W1+/cUOTA75svNL3FLMthW6pt7fPJ5R7NMlklbRRtBmw0ZFP1d6kLjL+77mxuW3HNjt+XJO/Ro6v7FWaafvqq2/shMJ279yqvq5RejBqn37yhbehrdu2yK11neKLnd9evKa6Uwfe0erHNLLqz5ahTz/90rdLDvT1afK+w99bmJkd93cv0BOqkHLWN7riqF54wW3e8TXUt9iRw4elixqg5ketuTGMYTcyJEO2MvLVZVQKGTO4cMPgxFnjpEXanKDFUafoVN/AmAZOyUJ990ZNsFgMqK/XxKNegxcTBskI2XGqGKu4nH5BGHvhedLCCjePwVnxnJsjH+3NNJHUhNMa7cH9HrXLyz4gsuLN00O2ofA+A6fJ8AK02FHdq42obtHn6D9pM5zqEUYABjS8ZzsB3DjHwKmEAXlPUPT1AcKsMA38M3X+8Suech49ekJhM7Zx03q7dPG6r6p+//svq39RIejD/a9OZaR/GvExouSxGE8kIG9fGLcMGE6HVPqpQnlC7hMA9ZfBT7Z78utCn+P5gnfCPL+nkT44btFzfBpzhxvsi8/PavKmiZLyrVm/0jZvW6EJ2RrVreqId3QkP1yMR8LJr8AL+KTFSfIv8PrPGfIIhUUG8DzSxJnV+dg6Ay/gZzkhFuXAIe11/PR/znvRj4ESHqKcMMDYC1+6Um7VM7r5SJN5dhLw8ixAHsL5qBOGVCNfcCfcyxB9KgBK92ZAguqvWv8YbGwd5PjkXDVPwMsCR2wrCnzE58u32AncZ51U8/IEwHN4/7rgNJiEsmKe9pUSlVelQTLk4ReQhaBuJF/VRy2gAC+LnKi4UcgEgCdLy9RfsVUVnpIv+KAsccJTJdzpyF+Uw6lU8gSIO6cfQP8N5IQmgRr3nMoXuha8J4CP+ssw7nGl7LgmbWRH/6erTwaUTnkHBvrsxvXrxlHGt27dlG00VTPAyQsq+nD6TW4w+qFHW4sV9cCPTjIZiHu+6Bsr8h6n9MgT2q5nBX7yu0Gve+LhL/ERnnkoI2nQKWwiJhJ8vdxxMaEQLYD0OPpf50Jl9L5bV/KA2p9MyMMVvFypC2wZ18HcAhSyC2YAkMQ1ZmKlkMOPW1BnzRUFyorIdNwnDonE/0dUhNNBOQ4R5lFopmU/OMejbdq0qRCc0ik/lUJed1JC0iNoN3Sp5MJAfqpB6MvPbslAm1K30OLnHE9qcJmen7E33zhk+/d22uT4qC1bu1odG/iFT3wFLxh/0FBDF24vm3BDB3r4AU/rZSAt5aCxBH2EjIKjDHRwjoM0Xl66NIEqvrd31icAvOD2o58fVZEwisANzqAB7lASKjhWYVltZXaK4bFxwwa7cummDfXP29syehtb2EYkPkQLwwd2r15+ZBfO3bXnMigPH91tb713wuqbGdxnbaB70j77+KINjwzZ937wmu3Zu1kD04SM2Mei3Wqr1qz1mfKFi5f8pdYf/egVGc/Cz6N+8TU5YfbFZ5f8c/5NTW3Gx4X46FF3d5eNjQ/ZW2+ekEGrWb6MW9ZwB/tn7Y8y4u/d7bb16zbJCNtvbRr0v/zia+to6/ATnPbvXy0Fn/OXxPr6+n1fLCeWfPzHM9bZ2iHjZ7299sZpW7WObzgEHzxCv3XrmbU0tarDl9HUyEkfoz4J40zlqYlZGVeTtmYtRrnXhq/yzkzN2a49W4QHGSP1qF/kNjQ0Z3//tx9Jpg0a1Hfa8+6nftID++Y57WGMDuT6YxktazVgdtqmbZ325METqsx27OT9h2IlAN1HXzT4wcOF85d94GA/POc+b9ywzk+RaGyRqdcEH9H5sMq3amWny4dGjVr4irvrXDgGXTfuPSwg/eiP66n87PWFL8oN7mlNAO7d7RdnzXbu/AV76aXjtmsv56JLkMKnvl9X9Jn8nK4y7cfVspq2aUs8tmW1jTia5aAms598elW4m1R/22ToTVlrEyuKa2DIPvroG/HfYKdeOGAr17AaItziI9oQE1Ueq7LvfUJtHlk1+cdwMLpZJcUgpI7Wrlslw2eDZDejettgrW1UGvUfnTT8eqcm/mgr7D+eVQfJV2enJ1vt7t3nvh95x66NMmLVjtRGu3v67e69ezL2t7jRyfYQDGZOdWI7yNWrl331jba8WgMWZCbHhzVpGZSOjajuV9tyTXJYdODcb/jgSE+2rDx+9EyTrNXCtVWsqXOm82YC0NerwUMd+8S0vyA5NjYiYZjyDFnv825NWjdLb9eqDFPqsBula/SJI0pSJ5nK8Gttdh1i4tw/MKo+c8LW8s7UcgYLvh8xpYG8nUpE/N7WMYI43pCVUQlI7XNck4lOtNOapeML89PCF/2cn6wkSJlW9QvjiacUKzVRavWVwjCqeOmTr/ay6n/4yB7F8aKbMrDi6vWcbcyLqvqMugM1fXf0caYBly+c93k/Qnriw0gQX5JhfR1lQJNjXywGI5Nnto0tWEwKPJMyp0FYss8xfFPqn7p9u1eULyD6eem1nLebIlO17DFmhYwIZtxiG8o5temO9uW2fecO1xVeWOaL3l98/o398Edvqe9UL+ATXsYVEFHXAxoDevx9DN++Il6gy0TLeVc6tkHqpuKCH1aE0Rs/AU5pKUfwxBgcV1yOXbVyqg7A4yvldCguf9UL78rxjhYkdD81M+X8bVi/UenAH/iShzjJDp/CdHUc+vnEQkFJG94oV+0dDTnQzKutdHV1ayxZLh3kpV3qSWOjkpEn6WAA86TEM3neuDKORv/jxBXEuEcejefcigmRN75GvH37Vo0n9MKNGifH7PMvzngfs2x5k73+5ste396Jef0shqBXgiSh/+hixFFGnsTRN7ClJXiAPlfiY3yCTUKQUVXnqvgzb0DoLeUiCfWNLcSiaObP9I5fjmKAP8JTVpQr2rHbT/rDn3J0hz5LXrNqS7QLJgBsTWkq6JTpAUnc2y06ELSoH+LxV8uTYTVQeZTS7ash6RaLCCxcRNsuAL2qoUA342YpboD7Ko3ww3PSjPw8CUDfdKOgeeMDkmxtprznzp3zNIRX64bFT/AkftImcE86+ObKfv8p9cUY1jy5pJ6Iq04GMgx9wTAnbZaJ9k48ceQhDEc+0jBO+VX1RzoWUZpbY1tgTkhIzz008BPO0wsmLdjG0COv49Y9H0n1dkX1+0vARHjpooAlwAyzKAQRcWW8rggOBtxbNPgi3nHW6oywwAFEeKaVgknes/pHHk5o4BFRTACa1Kk0OW8xK1PhJmd9S0m/lIgCvnT6pJ8YMrcQjc1fkp1u1EA6bnevddnIwITt3LfZtu5eZ22tmvVM9dm4aHSsZg9ldLjCLB7EnwbA+CSzOoyighEskOXjHj5DAVDeMKrwU1nMklnha1IFcK66lxF8uhJHOv+K7ONp+/1vztuhI9vs1Te2KZwJQAgMGj4QCDe0/Dxpl5PKP8f58JxWMmh80nx0eEZG/l174YWT1rmC75rzsYsBGR8crddlC7OtfuoHR+C9+Mph6+nvksE0J2O50a5d4ENW/fbOD1+yrTtlrGnwFEVhqLOnT8bdSLx5664dO77fTpzYJqOFhoCimoz+26qHK76vfveeHfbSy8dlIK2zzz45ZyMjA/bu909o4KMM0zY90WiffXrdbtx4KAPC1MmsFa/t6nB6vaysAm/Zssm2beX4Nj7uMu/HPa5Y0anOdYUMm0Zr5YhD1VkTH5hRO22QPL3zEz+xsIR8kK/qUR3o0BBbCWbFw2qF0UlSh9STsujGV9iUjzTUM7JOQOazc/W+renWbV7yihfJGNzd6BbNwf5BVeuCOrG1oJb+TXunSd7E5Y8xvfoxSqQvPnigR2ybEa9sx/DOBlCDZwBTp8/KZ2/PgCYInPLUrns6eHBGWgY49IryOznlTEMMYw+6NHr2DtIe6FhoO+gR/LFX+u4tdIQjHzvt+KldMiqn/OvY9ATwhi7DEyu701P19lATpu3bNbGpk7HSQFuclxE5ZZNTMnQfDlqPDFTO+t6/d4smRRjcM6qvNnsmg/r+7Wea5Ky2zZo8LNRNOA8MMr4iqHIwqYU3Sugfm5pusMmxehnZw6of9iTTmTX4R3gWNPlskDzb2mm3M75CEsZTuXLCxB5d4OWrZn8BkU6vxbqezqjd9ar9sGVpVIbvvCY0a2z/wX0qf6tdvXbFV4cPHDggneuwG9eu2cZNG22zXMjc2bXhwX6f5O7cxcpf7EOnP8CQY0ITK88MKfAoWXGsouelr5hzA5cjQDmizfs18qjvQS/9JXHvx+IxM9rGqMg2GPoRb6Ne95DQPQwplTTP8XDuPae0rKfvkU7wS9rouTBFXyS66LFnl8/VCDzcg9xXIYmJW08jD4MLCxwbZPRQZvCjh709fTJoB9XPbHfj3/kUPddbDRA8VaMcocfkEVLnI9oMwfCIbj558tS3+US7JB0X8pIGZghwjvQ/2oSnhY50AFLeNzst+CZF8En7ePaMdxi2Ov/QTgeOwB/gPNYAPkEJz2Al75w9ePjIxjWR46vZyJM4vqnAkacbNq62k6d2Sl+nvO1DL/hRSjdMoi5hE9xhmHOPK9s2PRpXgDLE9i++4swhGRj4hT4oZTrqHhoe73pDMG068AcoLYO3Mi+INkYBMUy6MdDZYkpajOc45rkAxyMJwK8rjLBKn7IsoVtB2ycA3kFHOsZA+Op69txWrFxuHcs6gj9kqnQLTBh145Mt5eWKIe36LbwDg0MaZ9ZIlrBd8CTevEzSWYKShzu3H9mOnVtIYP09Y3b+zDXr1ITjxKmD1j/4xL9zEbKAX8aOkFO13tPPlfYMLhzZ2Lf94MED366cR5Yn/fAzKUU/pVueJx0YiQ9dSAheAAoHEumIysGeefowJhqho+RGIuRltKYa8OMTfv2qeBlnPCkxToNyZh/gXu87+JIz76SwTcRX+hXptJIv91fuAfnhLdp1KS+glk5BBBND/Y8MD/t7LDz98qewRRbHXVxjbIuIKj380MMt4kOArpRA3mxnszGxEE6+zXDx0kVfCHj44L7bms6/otFXbCzm3cjZjWaFs9UQoG+JNlyeysMT/WkZ9fCKzcaTAHausPjo/aN4nFV+ruBjAkApGTegAW3Gwhi7ZzwPzvsx4cwxjfzwp0C3LdE94lIemT7vWcxhHKResCHIS39DW8v3GcDjEwAK4o2/aMxVweMPxEUjE8RKCHEot4cU16yg4kZQxZENjPQeJkGgyGT3piLhs33m3r17tnwZRr0iRMsb0UKzKm/Ovvr0rmbyM24c8qIXp0fwka8duzdYa4cKqEJjqMHa3DTGJW9Sa4alAFbobHrUlbtlWbu1KB2PgOjQGKD4mlvyCXecWMETCQSKQcWVikf4VCIV7eVTx8XLYHySnTQ8yueYUYDKo1y4LDd7sG9fZ9tBv23bvt527qaC4QPjjYE6HtkAPltUh8BLf/64VPhir+ucOjMZh7MNdv7r2zLWn4WiK2+DJk58LXLfvn2+7eLS5SvqOAc0aCyTYdNuu9XxsQftq0+u+7aGl9/e76toKD+To2aVu6dnxm7e7Fbn88x++KO3bbCv25VpSMb9s64+G+qVsajBe9PWdXb4uAyotgXr7hqyS99ypvUWTQrYgjBuYyNTduXiY+vm2FFKokbCKiGdzPoN6229OoFLly5ZT2+PGuWE87h61UrjRIktW1eoniWLFgwg9uTyjsiMywRDhAZHXbEa2tycp07wpn6zH1Uodr3uXe9ULzQS8tPAolFRXzGT5p6PfNBQGpvAw+qxOGbCNjOpupUxXXQE5OfLjvDBJJRJI7yxWg8vGG9umIoB9mjToUCb5uUnuAjnjPiAFhNecIATo2VmdsIHE74xwLYS4lwfpZ90mugwq7xt0l14Jo6JMvXJPTqGDnISFI+N/cxipeEDNT6UKy0DzL1bfBFxzrbtXmOt7QuScfAW40h0TPoTsDWq3m5cZz/tdlu7fi3VKCNwQAPsA98rfOqFY771ArmxjYR9w3TyGzevc367nj31p0OAplbSYdWH5OUGs37olRsKakO+ouSDJnJWOtWRrw6LL443ZPAaGRp0WnRsAHJWSnlgPu4BBjU3ZL3v4nPvTfbNF3ck2wnbs2+H7dqzVhPKXHWJySCPi/3YPRkm0ckXA26g9Hro64tTLPwUBeElDJqRJtp48gC4X/hJh65gQHPmPXVBHLLOvNV8iQd5MKGpxaBIDHbCR125wSAAPwYugxrvLaBTnr/AQx8efiWWK+mWtBBh5IGuNxu/JwPp2RbEVgF/CVh15nn8Jy6RA6vFnjPA257AafFzXE7EaYYREhMJwnkn6P6DRzKo96hvd7PJ8UkjlSXqwuUNjsQLD4432pkDYZITfWeWwflXu3tw/4Hv20Y+QJYdVvED3KcfCOMiaABwxMpsvwzSQ4eO+MDKZJ7Tj373u889zY9+9Jo1NdLfONPCGfIiN2VA791AkQNSVlXwpyOi5bx4vc+r/+UdlXZfrQVf8Epq2g3SClnhL+OVYImsEojKMR0ZYSCwGrx9R07CIg3Z4DvkD7+Bh/8lRmdEaeLqOJ3/kg9o8CIm38nBOT+w58MqlUXeLJP++eLOgl2+dMcnP997/zWVn9OHKGkx0SzagK9soi1Cw5ZCtpmcP3NbE9RRe/PtE5q0rxFe+nH1x3QN0BYN+PL+RnSrOpXliCuTqVitjbZU598jWL+erW4dHg+uwAMUZRHviQ8oUDqAFxf2FfpBXjn0TbKgPLzLwxeFee+Gw0DAEuWMfAALYvwIU6D7w+agnvhPHDjJA11kBE/oS5R5UBMA+qSVK5bVZIGjvsGbukC9wyc5/c91wpMKwO+e2tWzO4Q8x8fHiu1va4s2GOkqCQUgDFy4Uk6l31MVYcgswwDCsm3FYpa0UNGM9WypQr/PfPOV23cAfLC6zlM37E7GUqejOMb95CP307Py7zSUhqe/VBtqhdw43CHxIldwQRfI8mKrYD/MYp86rZjUVCHvY1yPa5Qr5E1fBz/gBA+2BP2Qf/xLIoF/tkh2yJ4jD/oADtJm3uIYUBSK2YTTEaSnFOhiKBTAO2/SUAkh9MUVEbO4NLRK/AF0oo4LZVQcTFExFGj5spUa+1UQyYBH/LbQZs+fTdjf/PtP7K13X9Qsfpfdvd1lH394Rgb3mBsY7/7gqHWuFD7OM5bRIlGpUmIljf4BBZiQYcJA1S4lz71TOMIWXMF1pz/KBlAmVwQvBykV5+WLzjyComHwARWiGICXL1/hs2nPrzil1P8Y8Ooamu2jP9yx27ee2BtvHrbdB9p8UhIr/aKFrPRznrxRMJCLhnCRnwocGRmXsbzcOySOURscGJGxHadD8LXC9g4p13ycpkCaGSkpCseqBOeTsxL/P/8/fmFHjhy3d75/0uqblVDMo+y8ZPzowaCdO3dLE4uHrih8RW7TpjV2/OR+27hls/39f/6jOr1l9s73XpPB1OdbVnq6+/1c8/Xr1ohPVm41Odu+yY4eOWBDw6O+1YGvk65Zu8pGRgfE16z4bFf9NEUjkwzYIgGPyGFqmhdoVXr11NEYomPGz9UHIP2h9EzACOdFP4wgJpKU118QVb0iT+rK60My9bfu1Vipcsfn9cmsWfESmq+Cu+ySNvmp5xjA+n21pMWNbGeCtOASbmqaK/rMKq9vu1AC8kOffc/Ekw/dQO6pJ5SR+uUJCPu9WeXzUNGkvBgN4IrBlxzIIZ5Uha5kGdHZIoXoehF0RzgT6Y//eNXaW5bZ6+/t9m8SkJhhNPiIX+ABt9nZr+/Z+W8v+VaZiYkxx7Nn91Y7cvSg+GxSG+UlbRGR0PhqJi/GclRhDFDwGnzBvmNHuAXAX/BLGFeWA8gTZaNuog4iDZ/U9z5iObJH7lG/DrVH+YmLMlEWwlkhZKKlOnRZBW6Swg+80Q9i2PGlWz6alYMe2DE3AB989Ud5iPH/qg+/dZrBfQzAoTdRvnhJleMJY/8rE7hYhc6BPHCGn7w+MMhRK7UyUvcL3Akn/MuRDjzoNfyngZ78g5Ns2Q9DB7yUJfDCgzC6HMCsENEIQIbUgSbQ6jtYoNm9RwY6+MntCMkRdZRAuMcJov6irjxFgZoTzOLpR9Qxx3Tef/jYv4XA4OX6rgwpn4DoHwHyVOnQDhK8f6+0X9ohE5hbt275Ux5vT1iBxCp7kKL8HuTy1L9CDjj4jEi2GF64dMlefPFFTfbblUblEpkrVx/IsLhif/lX79rylY2aVEvrHGHBv7zcoRuUzevXywD9KEfoQ/Rzbjijt2RFxyRjJmAM5KygZrmdV7zICV2gHNwGYk9TFWHSKDLJUcdBk0UMxmHGVNcfhXtaaIh+5EUuUYbokxaD8yNwnDW5hZ5SR5SBSQzfpiANseTIfKRH32jPvLd04+ozO/P1DXv1jeO2/4Amz1Qb7Ut8ULsN3rbhKXCwPexPf/xahv+E8V2B994/bWvXdyhuRpihQa7Qi5BDQNW/FPwJBfUBv6LL1kpePmcr57Jly50235lg0Sb6+iyLwMc08he3KAtygWfxAVnwIm9/Ekz5lYf2iWGO0bxpI0+tNHbo50diUw7RofnQErnNevd/0Hd+Q8cJJDjHHrbTgYtFMfL19w8qzDR+q2/iiawjguGCaUGU3SMcyvoS1NIvBvrYzIN+YRwzPnO0Kf144iRFyCXwIj+Xh+KiLQRu7iM+ruFPHSvjyePbsOgThIunVPS/6B7fbPnjH37vq+5sieF0KeyFyMNJXCyqxZbOxEVYGOtBO+lQZu9X5cVOIq1v0dRkiv6Fg17gjQ+6ofPkAa/bB8KHYxKRfRdxVV4AaEGfvLGNKBYGoUM4/umpyVo68jNpxPgnDB6RA9zS9/DU3Rce//X/+N/9m2rFReHc+50QBc4EUWnuq+VJBQmheYg3Bq5FReOkaaKkWBReFSwvuFGMttYOfyTPajHGH0KkM//so2syXmbsez8+KoN1zFatbbNDh3epM2i1Bw+e2MBAr+3Zv8malY+VX84I5/PvrMC4gS1ln5mYtHoNLDx2oWN2I1DOP1UtHmgA6BI8I1Rc8ly95xplVRgrlM4n5YmKxjDMT3ezQhHliPyseF259NiGhybt2PHdtnI1/EU8tIOf4M1lIAXxVVDi5OIJwIRmmq2qbM0MW+atY3mDDGsZjMulhK1Sxvop0ZaCNTPAcmQlxjFGL09EFny1d2xkxi5fumHnzl60nufDduPaPbt6+bbdufnQvyrJ1ocdOzbYjp3r7c23jtvpl/fa2nVStroZdXzP7HmXZtLPH/uxiJs3rLT9+zZbk8oxPztthw/tthdOcTzhDluzut42bGy1bdtZ0Ude4zY+ylnudaoHZrYz1tTMjJTVMj6Bzeow21jUFTZJNtQjdaqrz5xVf9wz20a+OMpDHGFMCPjaZ4caW5smYYRjiHPlcShpqBv2ghLGY7uQM/WD/Klf8eX0gkbQV370QzXICgaTl1i9Vz4mmIqENyVzP4/hMDZ5MoQxAy7/gIzHo2N0BMzKoQEO0itCMDE5JR3qlAxylZ+OEp7AD3+hg6Fz4EGHIj/8xjXiYzubaApB6M6CfwEZvnbtW6Nw8UAa4WWvvW9FENAu/aoLL3Ru27ZeZa7TpHGXHT26x1fTmproXDEqozVjvNOp8jRnhU+yAwd8gAdAfkroPhy8Zhujc6LbgLa3HU8D4IsOkS0KyIOXsKoGnOODDy6FC8ATnS5ygDQhkob+Rx+FGKHPAMQ3C/wr3mp3aeA4LnArvz8ez3DhJY7yI2+SRdlKIC0Abvo4jCsmAPCe5S6SxFW4QCRJ+DUg+ZCjThUeg155BTfy4+kXCwEuP6VHZuB13MhekDxl2bzfr4TzH6MgDZ7Mx6A4PjZuy1l91j1tLXUQoIzIOPKQNwbolHOIBn5iYA0Dhfr3aF984MvJ69ahl8FH0k88RVIH4tI5OE65apiAvGFcLPgTHLakhXwi3kH+vPcL5NIVkeBksGcfMVs/MGIwPwl/8PCpXfj2ltrFNtu8cYWp64mVWWWlLrmq5gJhwUvyyHUpv4DXLXFxoysT7HFPm9tOEvBm28pQ6gd/6g6Q15IG95kjnoQxDqNDAPHkzzr0tp64/H8JhOPAXbtKIXwSBWv6oY+sVhLPOwBFRtgWoAvy+JGySjtbb3euD9qXn11Wn3PEPy7o35chiWcL+UAHw5btrYODY/5Rw6cPR23fvl323vdP2bIV1FH0AaQP3pAL/Qf30A5IvoFqOfiRNvsrkoyPMWYxnjRaX++QffHZeenuetU9+7wdhdeH5w+UgpAB92ytch7YviTxQiMMdumZZ2BBa0Zlig+r5XtgxLCINzLC0+nQKXQMMReCcU9xiTj+z9db/8CkPX40ZFeuPLTHj/leyBPr6hq1sVHzQyfaOtTvORL6da4lpCwwVnEZz9W9wbJDhIWsIh+hUXaeMvlWI7VB8Hl6/8U15ODBUd5Mk4EFlHFBJyHTO0Pul1PfiG6je/RjbN/ihMBkGEMcHFk25A6Ay/Wm4k/8XFlUgF9faFT+KCvlZExg7I+V/ugbY4zGgb9KD/oY7sTlRCNpkY70tP3M59/gEOth+MduEWQLTWyPJk0WwwaV5asJBuOZb6nVpIgSu83wf2cCUGvYwTwuCX83RBrHwoXWWINC2AV4Ok9fVpDToCP0zklhSo7iwjyDFy9ZMouJ9AgeYdTZxW8fSEE77PDxzRK2hIMh1Dhrm7as9cZw88YjW7Vyha3bSKdCISXommJIiMIxw3YRCY4JArS9c1K08yTnQtfVO07Ckl85IK+Oz8NJJx6LIlPJbNdh5TYf8etf0JIXkfLy2JXLT2xyfNZOnNzrRhVHAYKZ0uL8C4LKEHyEkROP+cymZFxNygjio0U8tgopolS6Si7eQQuJG3QRE5WtzD7p4ap0e/ZutBMvHPD9sCuWd/gZ2wcO7LZDR/YJx7R42+NfKd65p1MGkQxZTSD42EqTOmDO9n7xxd12/PhWO3hwk23Y1KwBY0H5N/j7Alu3tdvq1Wx3iT32PgmrGYoLNjo25o9N2Srj5VS5vByST9zDecgYfjFSw4gMQXu43/utlxKIQZ4XUwf9Jbl8U9+NM08LTq8Sd9m4yjD8paulVxkU4mUBBgc0m9fsOhpsiS/0oXovw1r5qE/Xd93zQqxqwPFFmK4oEH/ih6cPvBDKEaw1o1LAFdk4XqX1cPS1iHNAwQTk4gQO+HEdks7FnntFzjf42fUvvnRARkS8oMQg5OkQtieSc1R0bMKjelzW2epnfbPiz+SMuJCTUhcO4CuhvIiKfrKSFBzRtvgf9Uajc3+WX3Fsc6H6OOnn6ZMnorVaOoysSONIFM9JNiPqHxp9Eq/shLpDN6LPCooZHkB/xjWNYTKCm65b/5GPX81f0mWPdXbCCfhgw1dii2DKUk2TgB5GMPJxJh3c+NHkEd30hQ30qsa3p1hMM/3w7NTjxutJf8gjkvAvBiNOmOHpSOo8vFC6kGGkSxeyyPDwuy8CC5rhx/B1/ONxSo+3Pxx5YMKfsqROkCf8ZRhYgo4bJGSRbDIEHHxZvL9/yNZQ98K3qH7lDxwlBP7y6gncn3KpgAIYaOl7/AmMyx4djLyFSD1dwZQAvmEi8GKUPX32zLdy7d+/X0Hod52/B/DpZ9/Y3n27jeNHW1o5zo+2V8vqUMNfAOHhigSCUlb8g5eCB9LpHiMAA8afPiph9AmkLXFAgiDCkWtVp5JWXonKaNIhI/pPX50vZBRx/t/vi6ASV8WftLgSFnfkSWOPNjzusmSRowTHoj+3hGW0NNm5b+7at2fu2sYNa+z1tw5YQxPbNJXMn+xFvWBooeM82Tx//qZvFeII3p2716k+thpf7g3ewK0/lyV6JyKEwyMdT8H3dwF8E+39pGSCH4cB7osRLXwgqs76egb8nbgYhyt54wFA3Kv/nZqqN75S/+DBM7t7+4nNzjRY5zJWa9EmeCsS68pTvYlxFoToMxS+wCl08/blF7xX99i2bN0mHjjdhXE+64t0yJsXUuuVflL20WP79tx9u3G9y3p6hjX+rraOjuXqy9vt0YNuG+gf95PHeEE6FiewhULO4MQha1agb9y46S+K82JyjZ6PREDqY9WfcSEPDnZgAlvyS0RcQEWQ91tFXIlvsR+I+6CTOhdhgTD6SMYWXdX/snjHBJetmLwLEItOsVWHfOg/99Rv1DW2R/DJlfHS8TotpcG2UVhMJiIPOKBJOC8H03cSjr3AomG8C6ARSPFBKyYL6bgnPGmCL6/EswWVK09kMz39PU8buDLZQVc4AnlefBEP5OQB6TjOUupRoEyY16XgmZU70pYraFVIpqtAegRNRcVgCwtB3V1Bj/3DHpU0fJWOlzLnNdOZt1VrVno6b/sC6LDl58VX+Nrrejt/7p6MM+FQIyN3jNRQC36nNQGAPy+E/uiEQjFS4FR0VHBA8KXMniUh5eBh0PDBLwZATuUAecjIs3p4/EXY9JQMaT7nvyw+NhFAXChvOAqpq8JysAJ46cRXbGsyhi6r/vAfuGJltDDsikGa8oLSvXQ0Muo6l83b3v3L7Pip9bZH13Wb6qylbcw6lk+JP96xmBD9eX/BtbFeyqeOjZVxPrfe3MyslYmWlFAEnMd6KVjDtPIxeEsJxacp7QIrOoVcWanh8RQNh0eQlBv+gieYUxmYLJBf2JnAqATON36M6ZwgIRM6qYTsrGqNGNw1nMSHLFwD/Z5chcx04/rELyL8Wso50oET/BihkWoxRB2KR3AV+Lk4v/Kz9YkVLuosXt6iA0j9UWrpIvv94cSVRSBR6D6cZ1F42YqUU2X1tPpDX/Sf2o9yFPc+IdQ9j5Z37tpgK1ajGyDj0SC00VkoSPa0O38hjzjqQrekDeJeLp5SOUPOBdwW5VVbiKctlKh4VE0KjyzyF9YWfOMkTg1ypsH7vr9EycoaA2oMAp5ducSjcNOOvW5dZvASjk42w6LtFRkxJJ1vyiWGFR59l3grDIkaDZersigAXFkv5I/BMCZuPhAXQFqXs/vDEZ9qU7bv8KNPIQsG1CwL/EIr8OU19RFIPL51p8ij0FreuMYqVxWynQBckt8MI0/6vT9UeROXh4lHBhIeG8MKR8gRl+3CuSB7BSeAP3HktYyPshFM+SgPhg5HNrNAwvsgcOLV5hQyb+Sv8gdU/ZnegXT070V6cDBgfhckihI3ZaQM8hU4kC3b23bu2qky80xZky6NTXx1mUWffQe3SaXYzqi69LZUygMAF2UFQhTgRd5RpxnnUvF4XVFZDyN/jFPeryoB5UmXUN6zrQp60CjrgvyL8xT1XzhSsQhRxgd9d/qX+Dz9oriUW4D7ChSEs0U2tp/w1JOPFlFeaBMS4Q66LMjIvXjxoZ3/9r4tW7ncXn37oDW2xDtAyDWaXxikKN+DO9320R++EONz9tZbp+3Ike2+FzvaOQ7exLvTpM3FiqzH60p54bFaZqB6n+0o6op6gN/AA18dnW0aR/eLEnyGLJC1y0X6oP/Snzq7e+e5+rnHdutGr/X3ivbsMjt39paMQmRe6zRUOtoHNDX2NjHBAGezPXo4bB/+8YI9eTSh/GZ/+OBb++jDK/bbX3+tflMGpSZOTDKGhibs8oX79juFf/7JJRsdHbdde9fbz/7iDfun/+w9e+udQ3bixFY7dXK30nPyXpQfV/YZQT/4KtqC3MaNmzT+830eZFTqufePtfvEAVCeEh+GMG2pqi8JvhBUCU8cyVsVXLaetkxfhpXg+fSHkc/iMjeug9Aq8jKp5smEty/1TZQPoL/Ivg7DHb6VyHi/bWIy0pMmJxA4/JQRYzyNdnjCz/t5GPCxyA2qWP3Pdun4Bbk4ljrkY0GBm6tPInzso3zCzXuFFNL1hDJgA+heAH3yZFmg4ROA6BhCaEBVcGRYChEP0TL90rxcYTr9VailkQuFpunrjnC/RD4g6BczMPmonGUrO1Q+DRK6F+sCCV6WRmPzjB0/ucv6+kfsxtWnLhhUjvzoI7i805DR4oM3/Hs4qcIBUWSwI/ToOPI+0unqhtDS8nFlBY4ZVuQhPw4D2u9JI7+vhIh4W0erNbcwE4SOUlAX/KJggsAZlRyOjmtsfFShgTPoEEeeyBd+8BSGnW4Jq6XR1aWj8mMAeofmOIhCSZmxyqiXoqBAbucpHIV0JVQeR6U4Lz6ywMgq5Ew4V+9ERL+OlWff4xXGIHkmJzRJAJ+nVaiXmfRcS3BaDKZOA2KUGfqFbHDQUbZ0lJnVYY5/y/QJ1TTUi9eNGiBDudcvjbDwhxFHGQMHedA99pFOz0y6UeR4arRJWw44sKgGhpp5OpaBwA0m1niQa7yQBn4cwGAUjwRjgIkwbAlkgTHu+g8fCo+6QEakQxbwkzxUDHnXV3RRslIef3GJLMrjdcjVBzNkoXIXLurTo4sy4ihnlC8nG9znecvoKF8ohX0Pd4cuBhUfPPkpYFKd4Zkzl+zrr2/a12fu2N27vbZq1Xo7/fJJ49Ud5OVtpmDCT5MR5KoKLmkAqRdc0W3n13PjRyeFS2ldnRRGISgpHCFbPpqXZySTApcdr+P09LQ54ilLtD+AMgY/EVYrt9+XYXTc5KN9II/IG34MpDJvOGKyD8Glzno5vE06ioLHmPzS0XtYEQ6v8OD8ur90QFwpK+mLvBISA+SMaE3Niu+ZRl0ZPNChIOrlcl2Dt4DAG+X4Lgg+o18PQ1kymq+3u/f67ZOPLtvYsPLJAPRiOi7w+A3IA0kBKf+qoxw4/J6fW0B0uScPDvA0NRyBPuQVcZRDPgUGXQzIbVu3ydhfoTg0q97u3X1g9x8+8pPQGhs4anRSkwInJ9C/yBqA/hT4F0cQzn3wFWmQU8EHP129ny70ESBsKURQlL+ML+W0GOI+ZZKyQOerMvJstbYeYbVSREBcHWA6eHTpebD+UT5PqzjXsyq+uEa6ertx85l99dUdW6a+4NTpfRr3ZbQpX/KilqY+Rj2W3JWLNzTm37PDhw/Z6VdP2srVbZogqQxyKW9IBbngOniVn0UG4YjqDZm5DNA13butgE88hXHrt7rigRf6CvWZKg9pV6xY7ttJFePxbgwrLeRmpprsj7+/bJ99esOaGjvtxRdftq1bttqJUydt7doN/l6J41TpvP2IB/pU7JuJ8Xp72jVpn31y0/7Tf/rY2yLG5aZNq+29771jx4+/IPorrKdnSoZps12/9tT+8Nuz9vjhkG3YsNHeeOsFdwcO7vDDUubrxkRH9OonfSwbG6Pvo09V+WnOXlcYraVuIBvKjWGLAcv3D4AMx2X90DL41eRJoKDsS5focBHvuCTHxFeFwB0udbOkCY3sh8IfbVcAHtpqgQ/+Mx/GNPHC4Dhni0kJLscSwklPvmwXpMMPgAM/V/pdbEA+isi7jULjuMiTu1rYhlN9v4AnIfEV8PKJ88R4nNTDcdG8xAxO8pAmnyBwotGkbGLKCavsBuGJgONsURl1hR54uEKfvHlEqMdBTFe/SUgmlkIiS3/miSuOuPQTz2yDF1oWQ+IPHHnlcQUv7FY7B65KK8esiVVR9lMxMBWxqldVMgZO/azt2LvOzx7/9ts7NjIypWxhADkKpYYuAipQSk/USehKG6fxYpDFwFoojoDypgADlGGRfEL5AHjFH+njHnGlIqGUhLPKOjM9Z61UkhhwuqTVNVaEUV5GECqwzB84gnacQKIOVopFGE5S9DD8rrSeMiDzAZk+gXxRc5HfDU/FBy9LoAgiXbrF8ilBVEAqiDjvDAVu3LqcyJ+4qrRCcasQdJTOGQUzZUDxSSsZOC3+YzzP2IwMRHTJ8yiLG+JyMfXCLZZD+NXRFR0HXUI66sVL42kw8uCdWTWyptMp0i6qJ+oPvtDPMjzKKy9pFEe+iAPQI/GoDp8XaTlNKOUS+cgIjiUy1yVlQxCYnSZtw3GLDrKhrJ4FfgOQHYZyPAnAKA1+wQPORjrqSOr0qi4g8vm1CKJ+Z6dnFKSwwpEeTG706n5enSB7Mb/6ig+RrbVN6/bY04f9yjdvR47tEq5iEFRad67P+qkjZ6Lc1hYnACWUPLmC1ORThkeauMIPfOOHPeTz3WmBGg/wLT6yzSkmEjiUaWLyhkyQIfwEDoBOmNW8yC0+Flj54YNwffZ3f/OR8YVsYBEfXrdRrkATcT5ZcNmX6ZNO0gUyrHbFsJD/z8Ixq9wgIoy2gLFv1tc7bl99cdv+83/8zD747Tm1rRYRRNkkNy6iXdNHueAl+MGfLgC+lBaShZuVAIaH5uz2jT5bu45jRFfb48dj9uBBn7dHH7yVJ3lOfkuc/xhU+Qm/nz4FHoVUcYa+0Z7BDT0GewpIjxEyGR4eUX/N4KqxTfgGeoft2uUbdvLEMVuxvN2fkOIW1AcpQ4GzpBF6AbYyvAo5+fK6Fcteu0U5I20YIhgDqWNM0nyiQxolrV1rTnXqTuWQoyVxMhnGMyee0J68jAUrKdfEn/c+7qpden8LPeXzSVCxoOW8Cwe15SBdYmj2rYeSJQal67Fu6+vZrxzJ4Dye4rJaatb1dNL+9MFVDcVNtlXj+cZNyxWHPMgQ4xMvj/MU+d69W37oxfd+8Lpt3725oo/skea4RE5fCdk4ZwVrXFjc8luVgSflUU5qlfoWHQnJjWEH0fZyI5eoN08uN+jfK5nUDRMB8sND9HlBj1PZ6u3jjy/YkycDdvr0y7b/wD571vXIegfiKGxNtVWOdq8b6oNFFBbMWIIbHJy0q1d67He/vmZnvr5re/YetMNHDltTS4O9+sox61w+ax3L6q21vcWGlPYXf/MnTYoe2P79h+3t771kL76611au4avRwun8cEEXKUeDff3VtzIwJ+2lV076BwqpU/oBIPu6KEu0cxz2R64qu5O8F3AFfvTXHXQU5rrl15AbkyaM2lq/kYwJQreq/eyfQ65kJ09A5MtyRT6/enjoTvJL++EdBIzvSBv08fMeCeXA+VGaBf5ZdYbQha8p7EiF+0KL8rDfnngMc2xV0uB4qok8eWGc8kbYrPupd8Y13l8kH8Y8h6GwwwNbeGpq0h30/RstkhlpScPiLIa8jydsAy/uqQd/p1F8MVkgPice0PCx2XnihKAm6ZdDWfgUUPU+gXtc+gPoBOIagirvvwsSH4IQFkJqeLMjy04wAH7YUtBsHIsYShczU1doFGyhCcTW1DplW3dskgDrNEjFxCMGemdI/ihb4KDRF8UvksBDLY1co5cnwvOafkV7ZxMQSq1YVWx8hMEnMgp0Pj0f5aU5KM00DTF4wFhFVGHAKTH8ugu8uFQmKo97lIdBAEDmqaBA8h8onKkaz4FOvOrnLx0rHXl1ceCSvLLFCDwBgfP/Xwh6i3Un/HFP46djJix5Cz4W0+C+GlYrhxck5OkdrXzqstRZS66Ska+sS64uFXpwl32Rx/WhxI37LtpOq+ZEBxwV+tQBekTe5ItTBohzv///L5erBjV/mQ/9ZgUBf7STAhSwFFcV4IP4SEOHoTDvDJEz4eJFdDhBIiYvERcTM+mR6Oo/mPQL2SIvruTkltjcghWgQOgm/yINzx6S8oInXcAKP+hxXx/f+xixfQcO2fqNa+3Mua9s+fIW+8nP3lQ7BzcDYJTD22lRbuRJB8/2gaWyIA4HOA+FPPyqMOcBoRQ3MRkhDDkk/4GT+8SXOCNNmTau1A+0ynpayheQfLC1hUUMqhV9hc/JiVm7fOGR+pvV1slb/C7t0Bvy+IAGw9Sfy13hinOjz3UuoMoXgwxXXOAhnNjQj8TtuiE/uEHFVkuM4IWFVuvvabbPP73rX9nuesbRpRutr2fO+ntZncr+tZSXg/BQbTgMgFm1vzQEihQlKA9G1uREvd240WUbN2/W5G+vHz184dvrduab26KrQVH6Eu2grAugRlPwX/IHwGM4ysv+c7ZIZjqu7tyfcom+luJFMl7Cm1P9Lajv5XsrsdBw8cJlX8XlC8z1TFrVtnjRv7VFg25gDHmLd/DGCl2pK8gJIrElDj0nR9D0Muua/Hl6Xegf4CUmKRFWOvBwLejW6ifCSjxFmeO2SBs6h4wxHjKMNOggRuEcW2t9JT74S3xK6C3BdbfAQ4z3L4rxJy8KyLyUYXKSbWXgAS/xfJ9jyn7zayaZdbZ95wY79cIutRfqAsNLBpTkrlYkY4a2Y7ZhI1tXd1pjm5DWxwIb/IeM6SdIp3IiSgiHwIv6IEy3Suc/3UQ+4vXfx2OimTAqPXx6+6A8sVre3zdl58/x0cLhIj/bv8RDHZN82tSs6tzsww/P2YOH3fb222/Y5m3r7d7de16He/fu9xP0eGnYP+ymciJDjpPtHZi2r848tD/86Zo9fDxsEzJaf/Sz9+zEqaP+xOn1N162las7bWx4yi6cv2bdz3vt0qXLtmHDOvvBj9+yg8fWW2sHT6nDxvD6FO64CXn09gzZnVvPbJn63o2blyl8Rn2H5Fz0TZ5QEGULh3xDN8o4n0gqfW0iWqR18Qq8DyDedSavERu4Ik8CYVGPgTfxVYH7Kh/Ba1E+OZKHQ7fiBlwY/4zfGMSz6ifJj70G8PQmD+MgTpk8nnzcZ1+E8YxfKW1O9Uj9gw+dYHWdOGhAG1z4mSRCm3iM9jDi42kE7Y0JCXagpOWHjmAnMclFh4l3A1/RWeZW5W337zbER0UZoBnXmSw4b99RT8kTQHm81BQohVzNwJWwzABU/Qg5B6TvgsRTBe8Iisrxhlmgg2HOgPZzbpUv+QG4Z8Chknj5dVqNn0FzbDRWSWlk8EGB16zt8BdM7tx8qpyFEjqeMBp8Wwp8EaSLd7wFVAWWPyEvYoGQT+LQn+cHfUHC9/87fm7V2UA7792Y0oVyTk1OqcF3ekbHo7zEoQDJh+MURPbiRqkCZ6TxEF3JU5ZVIDySYNyrDKyUM4MEqfPvSULpye9OP2H1vW2gTry4SIiL8qT7LojwTMMsOXBkcuo2jGfuqnUkKPADGZ7yyPDqFR+zaMRTcKnOS/rMyAJO0Ba42QNfQvJXhtV4qIDzQD+oukw+MB7gH6jhKPD4Ewmucsl/Fe/S+zBCF8fDM4YROGuyB8RDlefMl/dAxjv9CIqnXKDj5/pl/p2KGOzQmwJf4byzxO/X0JfYTqN7/ZHaneKjnYInaAO83N3sT+qCHtfEyxYe2j0d7bp1q31X2Cd/+tw2b11pP/rpaWtfloaXZE3bEk1+PgkR33Sa5GcVIyH4RE5BP67ck5Z4D6x5CnYdUl5AypNOmXIh+5A/LtImruyfcJk/YSk+zxc+HygjOIwejINvvrphvb0j9uprJ7zjx6j3vhHeuSqD09PP/wt90gZV+hMYnLhPuuGSJ3iP9Mg4chFH2aKco2Pzduar+/bv/u3v7OGDfjv9ymn7q3/6A3vr7Zf8yMv+vmENSNJ/+g/l8UG/Qr+mU96/qB/yKGjBj8qgtKyIxTseDXbz5iO7ffuh7d6z3R9a9XUPyKjeYuvXb7fLlx7Z8Mi0swgN6jOB+3TfdZ+Qt4TTbmd9chRhyAgXbVv8Os+UiTEoHPoNv/TbSqQkyix+rl655cbCqReOKk0Y9or1k+fmfIEj+osAYvj4TpxcFbRC7lyl3cVVfBa/4A1ZZtniClDH1KPnrznFe926V/Exri91i2RU4HSdII8HR/3xwUrGzNyrz9bEyakJm5ic1H3yVMElwMukj6c6/sRBZZ2bb5KBNGvXr3XZ2W8e2NdfPrRLF57Zw3tj1vOcxaA2mfTN9vTZmP3iF1/a1HSdbd22zt5864i1820fnhZIz2ZmWu3G1W774B+u2i/+45d25utr1tHOtxAkT/UVVaCcFC7qmvJF2b08KhffR6GLpZ7npIOzc3xrh5dt52xkZEztUvVRtAdkyxa1spiqG00K7t3pkeH90Nau2WabNm8QnyxEgpR9+EFzeqbJfv/BRXt4f9DeeONNWy/j/NOPv7Tbdx7auvXr1ZYG7O6dG7Z3Hx9dQ38E88326P6ob4e7d79PZVtu0+rujp06JIO+2T799BM/Sru1rcUuXb5pH3zwuQ0PjtiB/dvsxz8+be9877AmBmac9ofWoXdRFvQLuUgW4o93JT/68Gtf7Hv33ZNq29Pqf0JuobfpUg6KKeo7XcpVlWwL6In6ZSa52HPuuJdjWxwv3/KBTuQb70mWkLLN9hh04z6v6Ydu9QpEW6OOFvNOkkyW7xbkOJ6LqLFSzoczYzWdozMzU67ykz7LmzpFGHk4dhw/7Zp2Eu07FprBjeOwExaU/UOP3kZDzth7/m0isdvoOlyszLtXdpLwwEueQsjHOknHSZdMJjgin0VnHPSgQ3p4TMehATxtD/55EZhJTPSFXrPQgOEsZISFPwv63RB5lsZnvsRVBVSyireWRihYfWpURUQHlHkRgAZ+VQxGCxVw7sxt+4dfnrHf/P15u3LpqQ+ekxMqmfJs3rxJOEyTA16QkMAKej7oIDzhqaFVmFOB/eKegOqqGjirPFblEkExeJCRIIxMZngeU8imll8X+ED4fLiJiia/0/R/MBI0Esga9+HARf7EW02bnSBh/uNaRJc8l+n9HmXEpUIqA7P/aBzRYBJE0e+9wS8Bwqu8AJ63zF6DmZkp56uKh7RVWkDwD84Ir8aXcQoXHnx+L+e8SBY1V6QDMh9pkn76My4dQH+u/+7CH3yTJzuGapin03/3F+kjvKST955XLjqkwEUQHSdY4ilMGqHwHDiq/HGfjrDELUqOi6wYLPGkJNLNqsPi0WJAKQNyZV+/1KhL3kpdL+Izn7sAOiafbMFPEZbgyRXe0dFivU9H7OPffmnbtqyzV145pDzwJL5dj5lgRRkoC/+dpsqRp2u5DPJKCuGu1in50GvCUW+nLSmwGuXqvgTIU61bx1GEgTauZcaMx5U8xH0VanHQdvyRjjJeu/rAbl57aidOHrA169TmlBQKvsKvqz8V9TwlncDHVXVRlMn9AtLQ6VNPyQf6xIS4zBtAtLA6fgZpVpyePe2yTz68ZA/vDnn/9MbbJ2zv/nX+Yj/femAVtqWVfpjVVtUvOGHa8QW95BUjksEwdEbhohPlURkVj/F19+5zO3/2jp+ew4f0zp751lfPly/rkLG01jqXrZbBELhK3l2To+iCpOf1U6NdjQ/5AaVsYjEIcLyFP3HMy4gbGZ6zm9e77PbN53b10kM7f+6uzUzz4mOLJkY9dufOUzv90kuazMa2mOCLOpbRw5PdgoPkBzGFrJROt5QprmUaHDz4WBDZHXwLj/uYOBarkfNhiAChI4lHAUV4hjlxGYGsYjN+eHtgcqNwJ+dJqKfgDxnEJI04GfFy01PL7Le/vmK//925Sl0sBnERNMFc12hdzwbsP/+HL+w//K8f2pdf3JLM+hQ2bNev8pTnif3tLz6zv/3bzzQJvmMf/Oaq719nJfz1N09aS1vQntZ4NDY+I2P7qd29MW69XTLYpzts//69YjUmcxjoQMgvdBM5xZfRCQvZ+hMuty+i3HNzdfbk0YD94Xdn7Zd/+5X9+u/O2y//5rx99skVpZGtAHLlUErJBFysAs97no//eMFmpho0WdmkME34XMbqNyQFPlo4OdFoH0hed271u/G/eeNm++Xff2CPHgzYtq177NGjh9bf321vvPmSrV7V7vhl6tntW481ublg27duth+9/65ozsv2abGVK9fbxx+etWXL1sowbLFPPj5vAwNjmpi/YD/9+cv28qu7bONmTudSwQReu+gl+7DEU/QDs779GBqffHTBvyH03vsv26atnerzor9lwhB6En2P40L/JAtwsIpMH887mRiWnAbEiTq9PT2q22f+pfMnj5+obd/VxOe+9XQ992+3YPTTz4ArTjTCFgs9Ql++C0J3A/DjkpfvcrRt4nGLQGi8PFJ8tvVwChjbfygHwLYZYfArZYqPe8ZHQqdkq+GHVd59wPlTAtFgnPAV/cLQx/EkQMxIhmqnkhULquhN7PNvUF3Gd5V8l4jSVdcl8YKXvpd+kGPA29UvYgtgp5Efl0Y/kH17LhZ5PRd1Rz9BWfy9JOxf8Qe/vODMNlq1mshc66SFgIxcq4JMf94ruriGJ8OBajqANOkAj3dLI64Eo/gjY3U2PKoKGK+30YnYu0djZvZPf9ja3m6jY9O2Y5cavtJPjks4LRtUyFa7e/+R0jX4EXJNLa1yeUJLlANqzLTqJLzkza9BPJxfil8hAyA4DeM48HlwrUyRLtKyyo4SxUq+B0V5PZPK4Z0Ds2OVTxXFHj9nwS0SebgUFck9+WLwQ7EDF/jTX4VamPKDVDniV6TLmWmVb8jAU9ICkBM0JAIBcmBLQDQeIHEkVP3EJR4HdUDVARiADxpfQpmeNKF/QNIJhY4V30ia8hHoPhp9+EXJX1r0R5Kkk8EY74kED6Hb4I/OLmnGo7egWeWf2NTVIoPyx6pBpktecg9k3ueEDCBsKW4HhfvxrgoOF9uzOLoOeZd5xLcbGYGrRsPjymvGcUeYMMhxozg5YVM4vHOiEyvFnpIUAZJPNSTp1K7+CD7kCUnwhV6r7CTQRIagObZQ6BorZ6TBkYI6rbe+p9P2kQbdXbu22cuvH1ZwxNXVo2tBB7y+cuV1iNOtIlnBgB7l8oEcJ75zkEdWYKCag23qhcxx73yDuuAJfynnAPxLy54Q5UEnou8KuhkecfgjjHjajoIFdPqBr8F6no/YN19etS1bNtjR47xQR3iUOfM9f9avwfqhsDIhQtp/PsB5aXXrExtlrPJNMj+NSmjD6CYsePRJg+qHpxBsx7h69bY9fdpnBw4dsqddj2zfoe22fdc6JClZNtjFb6/6wsDGTWsKwwoa9M/Bgz/dcdKhFQHhC77iGivrfE16ws6dfeCroi+8cMD6up/Z40dP/QVbvmSMgcEZ1+vWrQJD8Yv6DiMuyhMuwpwWP6+/gif6DnikX/B+RLJ0PqOeHUgsxwod28Yf3uu2v//Fx3brxjPla7aOztX28OGgXb3y1J49G5Ks7sv4f1FjkvpUGVzR19KPUMe0YfiMPqsGBc0EKCf9uCIXYSlWm7E5cOJK/6K+QEFfNT2jcmngj0ZB3uzXgpPQI02+lIf2PjffagODZt3dmsjN8A5Hi926+djOnbssA2Em0Lge0+/z5KzFJqc0rt4bsCtXntk3X9+1//Dvf6eyj1tb5wZRYBKOvEPO2faQAWzMTC/Y559dsl/98gtbvrrT/sW//LH9q//mp/bP/uV79hf/7E37P/yffmxvvX/a/uqf/aW1NK2x82eeSQfjCclb7/AiL/gXxNuC3bjSZV98eN+6Ho/bxPisupg5e+nl/b4KTjlV+2IjxqjUieCpTRPaGRmgpolcn4znq/b7316wP/3+go2ONFj38yn77NNrdutat61bvc2OHj1u3//hD6RvG1V2GU8ylkOeko3k72okxIP94/bpxxeto73D3tYEublZ8psv+lLaLnW4wPa5SzbQN2E/+9n3bPfu9fanP3xsvc8HjNNably7KqzTdvL4Xk12MYQxjBust3vQvvrynL38ykt2/OR22UJ9frTo9CQ0P5HxhoHfYk+edNuOnWvs9Td225ZNrFhPqtxTops9vho18qBB6urbp2bqJcMJ+/UvztnVCz22ddN2+/nPv2+bt6z01Xvqk90TYzKA+fAYR8H29vaK1mP/ei4GPR/RIoxvmeDH2MdITkOYb0dwPO2GjRtt69at/kFC2jIvIvPhutWrV3k8aTGKaZPI1AFBFxBh6G5ps3BNf+ap5ZUW+BNqLztPb4VO9+GIr7NZyWFaRjBPqDgKfqN4JD/2xdT0pPF1ecatRhnd9HOUiTgMZz6kygdUMaTDFhGdek0oJdfmVj4iFjYZV74FFBOtKbU/2jCTQxaVQpdUUepj+Fgte/llyYoOLYl6Au8shr3iOFbUc6iznJ6aEAbpCPUrx1PGZR3tsn9b1X6arIPvHanQk+PjzgOTHOol6ka6C2HJkidzLhwBfXjD//Tf/1//TXZCQNUfgNDJgEP4ZVhWiof8Izi4z7SOi3uPkSBVQePjvB1/xW7eGrDHT3rtkTraG+p4x8an/DGZ01a6emtRJ/zUjhzdIeXaaA/u9dq5M1ckKLOW5g5btXKVN0zovPXOEWtvjSEh+FmwCd/7KSztrc5DVEfBqy7JN7xGOUugU9Wcz9XL4xhwdEO4A3l0GdRMlze3eVoRuJkIoMgpqzoNbA124dwDNYYO272XPb+EpnwCP9dMn/xjEMxKGRkY80M/2QAiL1h0H0FFvrgGzsRVAkkjPOoTGszoaaAdUrAEBh2yFhxRHZ4575MmkySPEq6kFZKBDrUR26SGhoZt7do1hWzAHchjECuhyi/+NNQD8AunD4BBFyNoSvh5oWbtmrXOF/UWNIIvDySHAlJ+tUkEpQmPA2WDb8Lmi0kEqxg8zqQOyOfpijwMR0GrxJGQ4bikG+ng3TXVw1hB6Op6apv9sbIHCSIdKakjYCltAL+HC70//dDPjSNkpD+osgeaSd6y5Z01flImMcktcVbrkWv13tuCu2oePuY3JvwLtmI5HxKKOAZGBmbC793usj988JXv3X317WOaTRUv5pNfV9+K4nTITolpj1CTXz1Zf9+g66Z/B8B1qtCZQg8cTWFEJU8JLhHCSEMUHkGWC9l2dXVJN9cWOhHpAw/4Amfe52Qg9DJchAHwhvz9f/h1M6A+or6+0373u880GK60n/z8TXXYbC/hT/+UHuNxZGjCbt98ogFk3jZtwuiK+vZUog/PQSvy6MYHLAZx30/sPBbyiwSeHud0BPDGoHbjxg3JdJntO3jA7tx9aL19Q/b+998RX6ywztvTJ/3GmeUvv3xKg+GYrV7DdwaiTAVx0MGCZB+TQyB4iLoI2tHO5udaZBCd94nHD378hgy/OhkaXb69aHx82voHhvxrnS+9dNDa26kb8FP+KIlfKTt/isPsQQ9xdTKYkRUr2HNzHIc4pXGjx8YnMLLapZ9TtnrtSmtkripmnEc58LK6+e/+Px/Y7Wt99vqbr9qxU9tlKKwwPlj1/OmIkrVqkvTYDh/WGLSD9iODVMawc+VKzNPnUZcB30qo4Qfc70kirNKXIR8MdmJp3qOjc3b520d25dJ9/+L9k0f99vB+rzU1cnKcyjA0bStXqf/0VVvHKBdy9tme/JrLyNtq9++N2t/97ecy5B/JkOu3O3eeS9Z9quN+27lji61cubJo9zFZ4kv1Dx5Ab9gnhZ2dK23j+q12795joZ2xn/5M9cXxz8qS4zk8eP2Kj8mpOfvow/P26HGXff8H79ixk3tkJKmHk5Fezz59k+FXN+ljwLQm87du3VdblmErQ2XdxpW2/9BO4Vywx4977I+/O+dPYeqs1cbHhm3VmhZ7690jtm2Hxj+1meCbOsfwFy/eZpvswaMB+/qLO7IR+oWnT3oG3Tbr653yd1j6e4d9Mrhv7w7bf3CnJrUrbM26ZT7j+uarc/bSKwdt2Qqe5LP/Hz1HtnX+8cw//PqcTU/M20uv7bWNW1aovMNqb8tEN3YXkG5oaNTOf/NQffg2O3Jyvco2ZTeuP5ReLNjxE4fttbcOa3K9SsYa/GKwUo4F2TMXbGayQROGXfbseZed+eamT5SxcSZlD2Gorl3Tae++e8J27GqWrcFCaeRFFLFYFy3BF08WmmQ88pL9tN281uPHgc7NLNjuXVts/cYOWWCjNjU56oY8B2f4R+bEC1tOMIKpV77VwBG39CnsU8ePEY/eEJYGPY6Va9/ConpgEREbhbKF/QCfqAvv08z4WfzgznHMVdc5p21zR1r+hz/By1e0HXBlP52QeQEP1z1hfmqfGhfn4vOiLf3e8+fPZSSzd1+6qbSk44fhHMecMqkvxgEQCjVlYj8+4bEtJ7Y7AVxJFxPv4uQgXUlLPhY+GXvFiPJGfmjEmM5ioNIpLd+VgD6yJB+LgkzSwO90ZeBn/XA/K7vQV/mZNOieBZDpqThpsa6h0Vo0QWjVZIF80OOpANeGf/0//LeLJgB/DlE5pCFDAkQyX4YT9l1APHEeDx6F+fGB8kt2cXb/4KxmjWvswIE9tnfPNv8I0q3rj+zhvee2dcs2zcpmra292b49d8PTrdvQqnTbrfuZJgvXHln3kzFJv1kzfjruA7Z5U8viRyvyj46NhoJy+k5UpyKIw48n/QGkWXQvv6+S6EdwxmUKxNDX0+cDKV8yruYljw8QapR9vbP2+IEM4PXtxQQguCF95klZVbD7fxSTRpoDfNaDO8Rf1EXi4Zr1k+mqIJPWqZOEdCji6Gh8pANX4oEf0sSj86V4gKQFtaTl9wQ4C5Fnejpm0v4xHjWCTBuDfKlHXCN/hANKVtwHrojCL1p4VSKO0MKI9q+tFg2xTL/UOKlCpqF+C7/LB6ziCV70wyCLr4nGBAYgPVuDMdyqeNNfrScgy1TL7/9CXrwk3tPb40YfHFTB+SnwZN6ExO0gr6fTj8lFlCJk6Sur6vQWT2DUPj1Pka9wfwbeboMrcLr+VJKxqjM+xuNTDKB4WZKiMgmZmW6yLz+/7C94vvnWaXvhlQM27+djC6UbP+BSB73A/mmFFn0EBGl38Aj/GC58ZZhOGMjVR4xZgMuMOhYev8bj0eKpH2VSXIHSPei7G5IFOP7esm6rcuBSeD0dLga2CAMICw74XzCksoSPgaLOHtwfsqtXHtrQ8Lj96KdvWHtnrg7F00BJwL+AOjgw4p3/nr3bVVYZFwV9dBh8zrvjDdnxQxac9x39QxgtZGTPrzQmnAdF2dkK9vjxI9uyebPvu8compmqk9HYZcs6OdKw3h4/6nLjf8+eLbZh03IbGhyw1atXijcw5zbL4GNhvlEG0YxkT33Bl0Bx6CA0saV4Avjl59ft3t1u+94PX5bh1aG4Of9o37p1a2UUTqq/b5DxtFZ9/TINWspTxzsrgS7wsve2Qcb4sD18MGLXrz5RfL0bYkqt8jba4NCMjN4HduXyPfHfpzY7LiPskT9F3rNXY0pDDNohkLhSf4/uDPpq6akXNPlYTttBl3jhc0ztZtY2bV5ph45sVXpNXCmX/vtfgYZBGoMCQ4kI6sEdd9CQPoROoY+6qo68fuQd1jj4+SfX7PPPLmgCqInKalZPt0oum2xA+nDm68viRXpf3+Lvwd1/8Fi6uiqeSAqjawHyFs6+/jH78E+X7Pq157Z950574YUjtnvPbhnUD8Rbq731zlEZk+oDNFCShxdXx8dmNem4axcv3HBc3//hG7Z9+2b75E/f2OOnT+3lVw7bjp3su2fxThRhX5nRLm54enD2m9vSmV7lfdXWrV+u+DBKon+nf4TBFjt/5r7G7sf+QcWVKzt8K0t7e6Mfb8jE94uPL0qWDbZh/TrFN9vpV/fZiRc3W+cyZCWto8OlByqeKFFPTzVJ++Pvr9qZM9elQ00ytg+J5xP+3YYbN+5Zd/czhe2zUy/Fl8w7OmQL+HGhk2pvw/bbX3+i5lpvL79+TPhjcqVW5WXt75m0rz67biMD8z5p3bxjjco2rfY2Yss1kUevAVolq7j37jy1bds3alKjcVQTn337t9jJF3fblh3LZYNwEANGJ7jJFWVZvXaVb5vq6R1SSKMmJqp/TYrm5qZ8svLOOy/YoaOaUNT1S0f5KveU7AH214/J9hixuze7rKdr3B7dH5C/2858dd2/BXDl4l1/J+CF03vEw0Fbv1kG/Opmt6k4jnzFqhWur/Qtq1atdD9bVuK8+jTkw/DEj1wyDH+6HE9cnzwu4mmT+COO92kwVuNjdpnH1YNroVNxw70LqAZ0aR5PuCeOcE9X9ScozHVUZUtjvfoxMMiTOo1rJdSkaNINcQxvjHQ/al5lJ56+GqQY5HxdF1r0pcQl3+DzbTytsScfHmZlpKNNauyOA7mC27fkajxG3vnOgffxSurtulIW8IMX24y6ASfAFUf6SdlXM5pkBF/EUi/BP4uv2F+EcdpR8SXgAJAvEpwgbilUhBO/NA1AWAg5XIYBeQ/44zldUXw6bFYA7t3pt1Wr1chXNMroadfgbrrvsJ07ttqjx0/tyeMu27FjkwqOcWT26MF927J1lbVr3Nh3YKtmtHX+Jbu+niF7481Xbc9+Bicev0RF4ThLdVqF90c7Ejzg/Lnz2/IqwFsqb4Arnn4R5FXp6EnDCSoUkzf616xZ7XQSUvHJQZm7uia842vrqLODRzYqpsTpCPEpIFZwI28Chi0r9PEJ+mhkZb2Bn+HYkXl4xqWrAh1VhKVTmAwIDCCO+ULBMovjKngjqfsqWeNeClehV6338MIrE4xxp4MRl40/0kb6xbxGWJTFtbmIK/BHtPzoVJSJSRKTGOqhiiv4D1kTlvzV4gse4hZ/hBdU9Rfp6bzYJ8gjTcDzK8pT1wb3IrxyTeB+aRj5ldM7EiYA4N+4MfADpIe/zBYrXyWukE/wt+je/YGbe/DzeJcVGCZIyYdfxXuxsOJA+qwfBxoAuuxGr/BRYugoKvWUDmd8fMoNyc7lbYojvFGd7ax98Lsz0v1e++GP37SduzcX/GHwy2Cb5/x9k1H4zEZkGE9Ps4LLO0GLBxj458kg+9AximPvL8YgKx6Ur16d+7j6gmEZfg9kaD+wO7cfe92sXsW+U3GtLPAcWwXKAnuZFMagwFdQ6Yg9XM55dR+AP9KHTpey55Jp+Z86SzoVx6Zmmu2LL67a064e+/FP3rP1G1qLuoQ2nXKs4j9/3qe+74kdPLxbxoIYhjelQtqgh3f2OIOXiKgFZGY2wFdceQvQ85BeraLGBkYNfGnAU36+hLlq1Wpbrk43eDf1wxut59mIJmoXxMN9W7Gy3U6cOiBeScMEe1TpZWhrUGFix6LG2Pi09T0flcwfKd99u3XjkfR42r/mjMGOHtD3UcZzZ2/KKH1g3//R67Z56xovC6tVPX3PraWFL6I22/GT+2Q8LrPxiSG7deuOeFyr8qh+Fxqt+/mIffnlFbv47S1fzZ+ebLbbtzj0oVEG8zoZ+Q/sc000Hz3olQG12U9NOXrioIy05XbpwnWvt8NHdmpwj8ETcP0Sj0zotsngfagJz7Wr99RHrbLOFZ2aFE1Jj25r4rDFDhzeJN3AkC0G58JRi8ibBQgMh9bWxV86jfGEekLQyDr0DTelNn/W98F/qQn6pL36xkv23vdP2fZda23thnZbvqrRtu9erwnOChmyD91Q56nM2OiE7d+/TfTgQZWsifTcXIud/fqWffjhed8q9JOfvifjc7v19nTZH//wuYyDSXvv/dNqnxqjfG+A9HJ6TnXyUMbzGRsbm5dxvNtee/0lTQKbFH7bLn17xzZt2Wgvv3pUhoqYr/Vz0adQNrYvPXk8YufP3rfTr7xkq9Y0W093lz89CeOYCRcrsfVKw6SsV5OpjdKrZfbq6/s05jRoArDMfvOrj+zZ4z5ramiy7ds22KkX99iRYxuEj60SoicscWwx8uOpvMaUsTH75pu7mjjdlv5P2LGjh/3c+8bmOS/vnz78kw2PDNnrbxzTxG6HtbQXCxN+kuC89feO2+9/841NTczZ+5qUcqymP0ny8VUTs75Z+92vz/lK+vd+8Kqt3yrDrn5adgXvGTDZ4wkAPIk7yYUJ/PWrj2zjhvW2ej0rrzIQmWj4KgW0Z2VAqg3T6SloVsYbC3vIkHdfOtR3di6TYb6SbTVN0usG6TLnxaufnB61yTH6yDglxlf91e81WLNdvnjbHtzrsd7uIW9XGzet93clTr960I4e36x+od3tDt6v4LQqtoEyyUd9aNvjY6N+1KSvXHs/H/WMQ0+p8nBxj35XdTyAMpIn0pX5oUFcLGRiyzABqOWNKLIGOP3AkRD9XIE3AhZDkTRpOogmyWLiyVPoWac/PjEh/XxerJzH6Tj0+ehzTG6Cvl/VzWK08wKu/hwPjrTNjU3F192xZ5RWUVyZQLDaD37HowjaaYsmpmwTAg90KIlvIZJ243eW9eMr+owFkT+eJkRbC9kTl/IknHu2OZGOYGxSCEf/ixd+YgKEDHAN/+P/7f9SmwAAITRP7o7bgoYDDWKRcL8DMm7pNaDwCyfMg+/ZU1ZWaBsaMNTZtbTFiT9NLXO2ZtV6+/yTb/24o42b2/zDFxgLzLz58l5j07zt2bdZDWWZPZHx/aTrma1Y3W6rpOh0DZgHUOSIxin2R7W0qFPg0QkDp8TsjRZ24ppl4wlFpdjeT0Y5gv/YY1rcCxdpeYTW09utxrraZ2nERacvWpBTJTFI3bzRpQ5u0FeSdu3RAMmgTGrSVakS6DQCqGQUl9lrrFBGo0qenRWnGQqSUIsXEF7GFaXOcsgR1dfXrzLweDIeMWVegEmJ11sRnnGL0shfTQORKFtQ5CxtXuTkETkhmY6uPXmr4sg0GR7+uPcSFDKiA6N/ZU8rBmjHsk5/pAbtQAseT+pQ4k8I2glEEV9w5Ompg1k1HDovVtBrfMEP+KKYkS+IOnBfpZXxBVtyTCChNeenbAwO9tc+s575wh9Xv5dzHAUdwmsGeyWPp/SrE/IOhTJUnwAA0UFGHVR5dyjwEAzXHq8/xy+/86YfBuHwyJS/6MQpFb4S22f2619/bHMLM/bG26dkYK1nmHRZYhjyMbCBgQl7cKfXbl0btGuXu2RAdtnt23ft4CEZNxqgwB98mSYI05oANPl+4dnZJrt/77mdPXNFBlGvjL5n6uDqfMvCjh27ZEDsUl3NSCcmbOvmtTEIFyCug//iCn54YgK8evUa75yBjAs/xaXgfic/kxL6LnCwf7pO9Ekjv1/hHaMMQ6HRPvr4rN28dddek4F34OBW4cAAAal8yugnA83NWl9vn++jZSUOWcErup1XVpi50rFwQfYwNyf6wyNjtkJGPS/ZzcxqwiRjsa9/wrp7htRfxuCevDc1t/iWRe7phTT0yYi/azduPpDhdcB++KPXbOu2zaoD0LMdqF7td6h4dN+sehuS0ddtjx51+baK9Rs22+7de8T/oK9s7dy1CSYLedTb3VvPVFdX7YWXDsuQ3uGyGx+bsIcPH7qBzmo2+slWAz/4oalDhtRdL0NTU7tdkAF/+fINN+xPnjphRw4f9aMM+0R7zapN9tknX6kPHrRjJw7IiD5q6zaoD5Dx1ds7YB/89g8apFeJv62+/YETT6r6HyCzr3nedu/brvLW22eff+5teuv2DZr0tNn2neutvjFe+KS/Uk14HjdW9GMLYnych+MA+Vx/qbuA//d+SrqsrNTBxMSs/f6Dr+3xw2E7cfKIvfv+KVu/aYXay6zSqZ6lI3ygjhXv1Ws63Ui+oMkPMj1yjBNoeNpTGLRzzfZbTSLu3OySfA7b2+++pPTN9vWXvNh6TkZlhx09uce27linsgdHg4Mzks2XduvmI+E7Yi+9csLPlEdXnj/v1vh7TkZOm8bZbZq4b5TGabBm8uR9ReDwAU5j20d/uKCJX6PG4DZ78uSBrVu7zvv5WIxjgttgX3x5yS5duSteVtiLpw/ajt1rRUv6PzPlp+NcuXJHur/afvjj05LHZlu2XP1aA+2E9o8BJHpFn873APr7huzTTy9JB4dV1k5NeN61Q4f3qD/osg//9LldvHhNfV2n/fzn76jv4b0Bti8pv4xm+oarl+9JNhcU1qBJ18uS/XIZX6LGUw7VDy/E/+5XX/tWmtffPmE79q30OAz42dkp9UfQbfNV11lNBjhLf04TgAf3ur1PUlercI17/ZOydZ7byNC4jamPZKvkQL90V+PtoNrRwMCgeFqQvDQ2siqvCYDMFbUL2igvoDb4kxLqc5nqkQlCbM9p10StxZZJP/cf2qN+ZY8df2Gv3HbJdpWtWac234qesvKM7OirXGWtnn6rqEPd+vY1bJcc+6NuSyAoHHE4pXAliDEg0jMx4D8/V3JP4wsRoTDqCzVxly3j3zPyH8kCh+cL1B4eeAuQPycchJZP+BdD0CvwFXQ9mRxGOH0ML5c/e/bUnziBkzL77gb5WdlngYTJEHF8eZu99owJGPYgw5DmYBkmcflUgFN4fBudikn5JsbHFBfGO3RJh01C+ckPOE5e7tWEN/hjIYdJ3YJNS6d8nBT/vntFjjIxWWTSMotyCYjHT79Cv8nkgSvAYivvMSiR5wUfzvvY/+m//2//jRcayvzhZ+ZASNFow0WcV5+uIFsKxOc1/QDMORCO8AAfvVQw0WhsWG5ffnZZlTLuHZp/mIi0qrimpjY79/UtCXPMjhzfqoIt2Nq1PK5iewqzJPBPq2Nss917d1v/wLAGmEvW3z/qj98aveNACDKsRkZllDBp8GfKXhZ3BatVvmvF4560HkCnQ0MiHwpW5iGeCmEvHS+9sOJRDi4SvM/6UZom++aLexqQh9T57ZWhQUNjIIrZWnAUeIHkA/w4VoZRGPZA++fgBc4DKyLwU9yTNnlbCh7mTjdkcwEEIQwVjupiApCPvGoooqdYhDfkUuD8L0DoExT0U7Ieyai9tVVliI9w5OSAFOBJnHkNRoNmacwHx9RGvCBa1Kf+UQc8XqNzUQbP7qus/OH3MiVNwgrcRYIsS41etd5FIFZq5h0/uJzPQE+KIt9iPFXgnjzOu67gx/hCn2n47NFnkrRhQ0wAEqp+uE/5EJ5xfpVz2ThuOCI18VEG+I8JDCvihEeq4AVdLSHxBj61V/fhBN4uQj/8BWUFz8oAHRmdtkZ1hK1tHXb/bp99+MFZDVyd9rO/fN9Wrur0QbdPg/bI6Lj19g9aV1efBjhN/Fs6rVl9AUfaTYxP2uGjO2Rw5UQXmnReqt/+aRmuHXbndrcG7st2//4z4V9pR48dtqNHD8k4xLjhseqEdXU/gU1NJHao3ccai5dAYVG2Ug+8TkSAJ2wrVsY7NrRL0oWoSU/+Qgp8rVYTtyFNXnq6Ju3LT675yuuli/ft/De37dw3N+3G9Sf25NmAtbWttosXbtnFb2/Yzp077N13XhGqWMGhK8QIxEhtbma1sMkfQfPi2bLlK0VJk0MZTmOjc/bgfo8MHvbsjigNT7s4GaLV6sQr7WxWk58B9X0rV6yxibFpyeiRn1bz7MmwdT0dsdsy8laxd3cZ31RhsCnKp3pDl2/feG5ffnHJ3njjtB07tdMamtAZVru9etXHaTLRrX60dYXdvXffbt6447TYs7xrzw5/cjs4OGBPHj6xPXu22aq1y6KrX2i2hw+67Juvv7XXhXuvjEnqYHh43L49d8ENUyYayHlM/XRnR6f6tOhD7916bFcu3rHevl5Nitfaq6+9YFu2rre29kbfnvTZh2dtfqZBcunXGLBZhuNrmoiwP58tFjwx6Lff/vZD6VeL/ejH78tAG5e+LCv2sbsiiMEA2gxbQOge1m9a7X3hlYs3NS7tt+WreERPGyC9t17PA46yf6lTPY15OEah46+CZ6G9cq339xL+5m9+LwOt077/o7dsy7a1Nq5xcErOxzcN4uivxKCrDBHluv+AE1aeWHtnoyaSR2SkBO1ZTTD/8Pszmkz12bGTh2TIH3CD9Le//ty31PB0hBXwffs3aVykFPU+mf7gd5+IVpO98ebLdmD/Fu/32X707fmrdlf609m5SuPOhGjM2+YtTN75IFGb7jGSGlWGWY27Y9L7h3bz6rNCdivs2PH96mPCwGNiOzY+Z3/68Lz47/Un/ujHbk2oZmfHZAAPWnd3nybI5zV57bR/8pfv2KpVyqmxPeRFDymFldL4eCI5Pns6aOfPPtBEY0RGWLMmG+vtzbdeUB/TZp9/dtY/cDWv9rB//z57791XrbWZrQ/5kaYGfzL45eeXNIEdtF27dtkrr52QQd3kC3lsYxsaGLXPP7xo57++423mtTePa2LE09kB19GpqQm1h9iSSztma+XExLho0I+YbVivSePyTrtx7ZYmAw99hwKHrw30D3sfjw4tW9Zu69etVd2s8Ce+q1Yt83GRU2KamvkeDFs3NOXyfeqzMZmSQiBjjEnvv9Elv6gvaODEoDn1dWw3weiLthuOhOgRNYIcsy/Tj35ITGO00ubi6T99e+TxtD4Ghs4HkC8nZITHlSyxR7+aFghclBtbiTHIx1DKAfe0PacXLSyLVkUT4aT2mBokn98FUVrQwL/ar8bYcdUTL+n29fTY6AgfX6T8kht9vu64doo3JgIY5NgraeT7tyWEg21ByJK0pOEKJcLYJeCHzig9kwJO9KEemQQgX07y4QrfpMMf24dFQTKdxZj3jjOOpc5DUzyd6slPKpL86NMYo5Ad/Sl52OufuP3EMNl0jk/X0P15t4N5T7Xu0Z1vZT+hAhKUVxqKEUaNV4j/gilhhYcIVwYI1u5FDIc/w4AMyzR+NjBxQgdVmnVf77T9r//fT/1x8E//yTGf5cTjYs2wZtrtf/mf/8YOHdxlb7+/RziEkzjlDOMFWhSKwZSzkdvsyqVH9oVm9Ju2LLP3v3/COtsb1EFMW1/XM1ujAaS5NTpm51//uMJLdOIe6OGAPwIkXjwjOCDLxtYFOlEERBizyps3NVgcOeIVgAER5SeThlF5pqYb7P/1//yDRtIG+5f/57dsxeoZn8TEI1KA2V4hNyEuSPkV+v39fW6kszochlHI3RshRGiA5FNa55NiOA9lHQDJF/xzBQ9yZI/rnbt3bfeeXa64kbrA7UCmoi7JKEg/16qMwshGOPxJfgpjlfPevQe+/WQdW3Q8dQEYkVwKHhOqvFfpAuTgFhe06zQAPvKOJd8xoF6pKZet5/hzCJIhA67ONFdFSNw1+rNqSOwdpLOPOoiGljyjs/j9/F5cka/KM8B98u46WOg09Ec0uPR092qg3luUSbqpuq7hURpUP3E6p9ACiqvjV2dAEowg6sKPmVNeTnBgAOJT7sgn0ISMAXQJLOECn1pXkQ4gDMQK00Aa+SLd7Gy9jO5Jm2LPdG+PDOFrdnD/YTv10gGbmZ/y7XzPnj3RJH6VjIAVvgqB8cmVbQ0f/f6COuVu++nP37YdezC4Yr8iNHCsZNy+M+SrpV2PBzTIrrEDMu7Xblyh8tLJzaitT/lTMlZgWShgn2tDAy8MxhNB1zNnN0oI+5SANgN+Xgxbq0G5uYnONbZ5QNuzKCEToa6ufrt/q0+ThXFfJWUPd5uM1oMHD2gg18Stkcf75vuKn6s8d+88tMHhftu7f7cdOrTPtu3YKNxKIwPt8aPndvXqNXXKjfbW2y9rcGg2Dgm7fu2mP8WaljFy7+5De6aJEiuLvKC8U8ZT1/MnPpC0tTXZq68e8e0Oc3PNvoe7p2dAxmu/jJ89MrZ3aRBps/nZRl8RXbO61V58aa/xgi8tY362zkbHJuzSpZt27cp9leGgDMWjVscHmFRoXqZFA7z9TtfZxzKKup4NSW0n7S//6j0Z07wsJ9FILhPjC/arv/+DDIgW+/nPvycrZVZyb1ZZ7srQv2yvvPKS7dwlQ1+62d3Ta5998blt377dXnrplGjwGHteOvLUtmzZLP2adyPsN7/8yFYsX2M/+OkbpioRHZVTfNy/99S++PSqTY01WHtHi7365jHbuXeNdEaCl/HPWe6XLt62L744a1s2b7Qf/PAdDXr19lzjwFp0r02jD+23GEcAylB7mVN6yZPp//DvfmMnX9hvx07sobcUXyGLUi/oA2hHLgSfQNJPVF8kd3yK8/R+T19Zb7/+9adqK3Oq99ekb0xue2QULnPXIsOeVWqSM/EArl29bx/+8bL4mrN//tfft42beRIDv/P20Z/O2vWrT+1733vb9h9ki+isffzRJU1E79q69Svt3XdPyzCXTvPyNi+HqnC//c0X0l0Z/2/xUak2Gahqo4+67cKFmzLeV9rpl09IZo32N//br6XLYzLB66Xnbb6th6fQ7D/nnQ1php/J36t2sXX7ZnvjnZNW3ziisY1VTrZF1dvvPvjChkdm1O9I/7ett8ePH9j2beuso7PZ2+qFc1ft8uWnMrRP2pFDm0SJ/kqylhEfxgsym/MxkK22d+88l+6Kj3XrbMOGVbZ+40rR5LjDaX/XqKN9ucaA5bb/wE6Va0C4xtzooUvlGw7DQ5My7Jb7SWQsGmhQ9nIgy4eaZN269dAaTW3lhZO2bec61YP4UXxszWW8Fk/qU3tkRLIdND7UJG3wzpn+mjShI0wUiGOlVyH6zUs2qjfXB3Qu0hHuhrd+UjS50BlemE6dAlKnAFdf6W1C2AKLodQ7IK4RBo3QXcYaJu/0Kfl0O/KQLtLzi6c5ce+gOOKzDHkF8up0JBMSU6eMn2y13LSJ7XRoVZnHjUsuJC/Kn67kqYq7vM+wqp/x3/WHJ2oq4xyGv3RoQJP761eu2oP792W7xXcJmPxSQxjd7mc1vbDjWO2HbyF2HSAeoK7AyztM9B84JoX+REHxfiqPcHBKD1tXQxeYvCmuSXkYd8QfNKhj2iW8NzYorSYHtDUWheCR/hE7E+AYT/CSh5LyxI6JFX0ONrR/TXiaJwghC3gsF3VDjg3/+n/47/5NiC9BFUFk3glzJMbjZXdkXpl+D+nFEEbLdwPpPQ8EnA4zp0a78u1Tq2uosyPFcXhphPBY8tKFO/bm2y/YilWxrQYBp0EUgEEUA3Vd/aTvKVypzuvKxYcyNmX0r6Wzb7BxzZo6eOlEQgs8sCAOwFMUI0peKKPCMRmzjEkNCMNbNVhrQDGrZcWIRup4qeECXxi3DdbdNW3fnrkn47fTTp7eog4hDMZIR5pMHzSCDfBwz4kdU64MVD7hXmbPL+BSlAN+HMATPgGlC76jSJHXnwCAQ47Z4qA/AVjtykXCGv4CyEvt8EsCUVvh/AdvqH/yozsmtOxB45QSVmz55oNjhr4jSYziyf9zDcWlDkKeJbguKU2qW8iJxjfhM+NFqxjOh2OrlWdpuQIiLORTZPOwcGTJ1QsG6ewcPJWuoStyRRi6RVjZJiiTuPQkgRN/yCDCxmWcY6DzFCbyoUuhs1EGfOglHgx75ENeylrWLc5pIJdCxsSxxxh88J/pIk9A+mO9MeK8PgpZBt8epY4VnEpAe5VjItPdPWVfaABmG8grp0/L6N1hd+48sm/P3/C0+/bush07t4h+pzpEGRTtLWoXQ/Y3//nX3lH/9OevycBdJpoYcsEfZciSDwzOyBgZF/5uGfoDotfrx0feuXXfup702q0b92XE9NjQ4LifDMbjcZ4IsAcz8TnL8lMuwtIfT8CG3fiJDp60UUYG9J7efjt3/qoM2kcy9MbccDhyfL+9/PoJn+Rs2bHSOldqQrOswTpW1PmXOnufD4uf535cHMbZ2MS4OvXl1ts9YJ9+fFZ8PxV/jTLiX5QsWmW4zvvq5o0bD9wYY6Bau261HT1x2Hbu3mp79m+VoVNnE5PjPlDzTse27ZwSZPb04YCd+eqajQ5P2Kuvv+Qf12KiMTI8aufOXhC+Z24sb9+1xXViRob044e9vmDCe0knX9xvr8uQ9pOZKLtwRvlFb2zO9+9zjnt9XasmOpp8Hd6uFOrDpCujI9P22afnPP333n/d313AiL5/77GdP3fJXnjxJduxe4tkzMu5t+zcmYv+NOTFl06oHVEPQiU8Y5qMsL2LdvCrv/+d+vJl9rN/8j31F7Qn860Y3567rrIM2OjQrPHOwM/+6g3buEU6U8dXimlDZr/+1adKd0vG5nb76c/eU7/P6i+r62M+QQFf9BkVkP7Sh4QRpXY7Vy99eq4+sceOHtvtZaNNO6vyh+MmgPZK38CVSW21vZAXAzYMnDp/OZmTeU6e4iNMmsh1NPmTCVb7/INwkrkbLW4I18so7bbf/8M5P3v+4MG9/h4DK7wzkufIyKR9rXp/+ZVXbd9BDg/QwA8VyWLrzk0yqk9Z5wrVRyFjnq7wRObB7T47flTyl/7dvf3Qbl6/K70cdcOM03j4JhKn7ezZt8c6ZeDP+Ls5GrNlYPR0d3s5eHF7z+49tnnLJuvVpG5oeEhtR7qjsg71j/tTgY81ORmV8d8h/W5vQ66T1irDiNVuDKLRkTG7fvmWP7Vav3a99HfUj9vs58CMx72aAD+xC9/ekI4+kvzrZfBv9nH25Mkj4nOL2kej+hPwtejaItnssn37tkmmC+KvXWk7/dhQjCm+MbF9+0Y7fnyfHTm6U/bCcpWzThMRxtUmXVt9ceLAwZ12/NRuTZpaZcQtSCcx4OPlTV9YaoiFGY7LpC/Nk2GQCd11vCg9I8dL0AvKiw7Edi7y0R+Bw9Wj0Lewa+Sl75UnVYsxB8MwtsYxFgSgW6HBOb6Ar9Q3FNXv9I9J96I4h9BPgtMwB2LsJG3w52lqTSV4jYlz4Em8XBN34C1chLjDNuFJNwtpHFbgBmnBh6dyGYQfqIUX1zRgyzKUkHHV/LrRP/owjZNql1x5wootNajJOt8uAFeRTEZ5bPWZlWEdC8uOxWVD26Zv4glN8uBXMgovq/lpwMfTg8hLn4FqEA599Id8PEXgacKMHPipZxahsJOYFEM6vscRiyMY9K2c3698bGcHB3EcUep0RMRpqLI46YcXfomnPOgOYxoTE9JQB3WP7lyIPgEokFWFh4/KgREvJFcK7WGFZASZh7gqeFrFZXjtquT+5GGBfar19p/+wzf24O5Te/v9I3aUR8/1zdb9dMh+99svNEvvtL/+V++qsfBibwpdSLzRJISf1YKChPV3z9jvP/hWDbTXvvfuSU0g5tUJrFHnFZMF8vh//XO+CMPvuYswQVUeCeSkU/aGKkBuY2Mj6qwe2549e1zQaZABoGA15+LZHvvw91fsxKnt9ub7GsjpKMAG6bKFeYaoizAw8ePobAAM9JRr8odi4a3xXflHXsKzgQDcK4euEUYaJjDsgd65c2ft0Vakjf1q8hUOFks8VfizcJWLSSX4aRzIiDN46WTgx0FxNCAg838X+BMZ4SUJ2DGenYzKAI/MejmzmNUpOuXEhb7KVA6/SBakHDw7+MArf4zPkcAXP5WThpQzfo4nHBkZti1btnrY4uKnnINBSdbvg+fgRTZRDQjHJvCUhYyQP/W8dy8fuiGRJrjZk6T89RcdcOgeQP7EwTVoUlj8kZZGz8oLaXKFMgCE8DlXy9+ovCpNxtZwBr3AyeSDWP8tNNhA/4z9wz98Kd1pt/fef1tRs/b11+e9YztwcLcG3g3q2NQ2OA5Q9OjULl28YV99eUED8xo/YnDVavTOKTo9JZRfqJz2gj16MmCtTStkLPCZdA2m0lOeVvHIlq8Qz6oDZTvh44c9du7cGfvpX7whg0EDjeo069lBeCl/lgcHn8+eddmmjXxQMAZa6od+6ty5K3bt6h1bsWaZjNajtn7dBtU/EzAGeaQAjpAH5+vPTM/bhXN37cvPLvnK40uvvCBDarddv3FLouZl5jFb3rFaxs0DO/3Kcd/+weT4zDfnfTvLjp3bZcBvtdXrVghrbBdiEMfPe1D0DWzh4bEyJ1J0PZ603//2M2tpb7B333vVVq9d7vLl9Jinj3tsZGjS+T16Yrd/+r/3+aAmDH2+3ePenXv2yhsH7cRLO2y2EAernFCDVm/PhH30pwuS407vI0aG++zHP3nDVqxu9uIO9A/KoL2ljExkTkl2ClSbvHbttl2/fsNeeOEF32bB4/OzZ89rQnjH3nz9ddu6TcYqkzPKQP1K1nfv3ZOOdGqCcNUN4B//+PvqK2J1dWRkQvpyTUZYh5pogz8l+d73X7MtOztdN2ZnNKF51Gu//92nmvitj8UY6dqhQxxFOet7ocdHh2QItktf4iVdjAJULPpP2q6KobL3dU/K6Lxtd24/sQOHttk7752QbCZVr/QF0damOGpPdYA/2weGDfvAMW5Y3EKnvO7kwnhjQOYY1Iuq7zp78eVjMjwRON+QEXHUyPlgr/KMOGnyF36ZLDYstMlAbfc97uz953S8yZkpTYbH7OL5e5ps77Wt23m3R4ZMS5MmiROavAz7lp2R4X4/mpe64b2PZ4+H7PqlBz7hGBzEGOv0CePufZtsWhOl+XkMzjbVieTiW4YaVC62PmAAy/iQvBhL67FsBRgt0xMzqtsHvg1zsH9Mtm+7b5dZuWa5HTmxx3bsWqu6rJcxXGf9A4OaELSrLhgHGu3ezX775d99JRmoroUP3UNm7Hdfs3qV2s4m27BRxnrnlIyYYmyVnLiggzF+KpfqE24xrHp6um21xoKWJp4CugXuZ71nfXHvfb1foRp4KJt3Fg7Rj0byrGcaCX3DvNrvPT/vHsPK4xTu46znJB2rz7qSXzpKH0y8jyfQLcD5KQBZ075Db1iU44nekD8tizEn+MMeYnxIfqo4HJCP8xt08POjrSTEkwpxKbmhu6ww83Q7FrciHf17ogaXt5sK70DSJtzpZAaBJ3V5wgsvL0/7ccvYAbFSHn2x40yaKlMFhcfBI+nyvkoT4N7rv7hPnJ4Xg179CVt/RtQmeHJz985t9VtXKLw1qY/GIKfcyDU+JBcnyaHbGO3UHWVo10SWyYDXuUKoV7ZrQZ+Vep8oYgOqDNhQaXQD9MHoOHw2SvZcp4WXK3pG1UCnqSkMfPhxPhQ/q0gMeXjgHiCe9DjSu375AkJsSycs7NFSVvR5KGpMAPAoMgdHT1YkBjxDwTzhxHj6IryKGFgah0tmyzjysEdNhZNMu7rm7e/+t09seGjCVm9YBjIbHhy1zZs32o9/dtqWrVRHqAbsq3jiIEjBOI0LnhXGdgQNjqxI0YEvqNKGR5rsj5w+8viJBr6t/mJYcwsVBS/hyO8zw8KgKgTgYV5a7gu+vazci38e4RaJPY7GQ4fDflgGheCRrORRWongi4/u2Vef3bPX3z1kp9/c4IqPHIRN6dSwSe//g680DMFPZT59+tR4MZAJQCq341eeaDAlP98FS+NZu8uGSR3x6IpH2DTMnACQh/1pyKNcoShxVGmRNmnQybhCF+nBTxmYAPCREBoF4PnlvNMVYNhSowr0e/47h8JbUkqQXMU/KLIR3L9/z7Zs3ewTjATnS1c/Ghb+lAG6OPhz3I5clGmBCos97yTlXOfh4qlCiwxoHicvFC9iF/JR2QKCczfOwSPISas7MBZ5ALIRHhOYSMPgiS5hMGU61Afc/t/lhGxD1pkv/UDm8wHLOQr88MnkgokSq+Pe2Ykf8ClWacLQ5EUl7wSdJnijfKBP548WaWvS29lZVhR77OtvrvnxkcePH/WVwNsyLDm55MTJfbpGfXszU8c3Mjxmv/31p8a53AePbLfTMoRaWqAzLYOWR+2UG96inPCJvLq6e32ltFVGjLcBLzeDYcpQiUTjzvXn9tFHn9j7PzityRQvdfKkkHi4AG3IKOoOGtHBs6WH93iQDfhYcf34o7OS25AdP3HQ9h7YpnKHAY5cGVTABA/g4mMrvPD3+UcX7OatO3b8hRN27NhxSNnznl7fnrRt60abnJ60bzQ52rt7r7+wiVF088Y9u3DhkgzWA7Z9xxYZrCqbrGJOQ6LfAjfl8+MDWYBQ+cWmDfVP29/94o++anTy1CEZcvBYZzeu37UbN27LgFqnCcv64mlom4zaezY2LGN2Svhk1HI84frNHFsZ/Wm9JjysXtKTdnUN2TdfycjZutdGZDxfuXzVfvKTN8UfBxiYPX32xC5+e8kOHz7mJ+jA3/zMgp395qJ19w5qQnBahriMUiX+4vMzfpzk2++84k9q6fcYnJjIIUu2C336yVlNgif98TgTI16+ZYAdk/H/zdkLxjHLbLXitJ1f/uIP9qOf/kCD95T6xi4fP3g6Ac4nT54hchmQ7eovV1qnruzN5eNiLW0tvhLsE6p51Z90gY/3cBoRLzZ3PXuudjiodtAoQ3uT7duvycvCiDW2ThrvzsTCiHgaG3cDGv3hS8bIn8f2GFFN4p/VRHDTr6Kr9ElMqHhZ+08fXFM7n/KjNlva2O/NxFiDueqblUdOt3tw77ndvvXAep53+XspnHK3bs06Gxh6Lrm0yHiO89pnZ+vs2ws37NqVO06D9wN46sU2SLZDMtHioAz6dLUSbx8AT2LGR+dUP+zJ36Jw9GvaT8xhshbvCUkfaGPKxLtm8O8njNDvMoYL6v2jgvRB0acx+X3+dMhuXnmqSccq27Fbk7GNvNdBW4k22tvb730DZ54jI95DuHnzqY0M1NkdXbfv3KRJ8XLbxgvLmoDMzY2KZrQ19A7507d5H6CfF4o2SP+kOyYALKZwOgtGk6cWXdL6Ag3J8Rf58p4fzQsalMnbGYO3J6GPiXDaPzTYUsZYwPgAEAdPlCnsEfqX4A9DEh1EP2PLUKRDbpQlFlSiTNgw6AHx7Pnm6OkdO3iiB2NK5TwoI1AYzQnotccVuD2s4MtZEY0Mo92Rlr6LsZ8xmi1N9H+BH52AoKMryl7NTzh0wi0FT4N8KaHiqXtoPHnyxCca6Gsc1lHkLcri/Th1UYSDBx5DNuhZ2DtVmpmGa9YBQBh15YuEmjAPagzv7n5u9+7csTu3bnta6g8bhzEgJllxOhnjHPySxp/gqRxNfmoP30todGOeyQFHeZJ/ZnbKZdcsl+8LsBgZcljwhaUYW2T5TYWBXic8obsqr3QTmrn9yPkQfeLYHlotL08NuE9+4Z3JlRqo63yGew6l42hs6j9tpeIJAD+v5kishKkosb2AQofQlwoV8IJVgPilYUDiZi88+NyYV+OampmVgcXepmYbHpixC9/etLXrlsmIW2G7iz2dfN4alqDsxpUmDkIoFuEtAPygjtKEMH0lbqrePv3ovN2+ft+27thgr791zFau4WNgyAnhBE/e8GsNiXCEHw0f/XXcoC6UmeK74eGKEavnDO4Yt6xKQh+eQnLIy+wffnXWblwctB//xYt26HinBhJmZkEz5VOVH/gB8FNhGM80GioXuplHKTwdfHEbdZM44Dvwxn3wFSmiLJSJMDoaylHbm+dCV3opvmrecZd4F18ToIPegN+NJEUjW4CGdO/ePU2SdrtyZlkRgXIVrBRhFX6BvE+IYKX1okceyv3gwQOfwPCYrsa/40N/CxxqYHSSjkJJkkbgWTyRIoqtDIFHA1dPv6/I86ExdNGTkr2gQRkAxyk/i9mOR/4aFSUMmmgHEaFD4KcTph5YVUo+XEdI5rx5UAHgKAPAWZVTsAANHPzHBIMvpLJ9hNW8WptmMu0Djmf1sOAx8AYoTP/Z+sNgNqvwgYEFu3zloW8dO3rosH9g7MLFywrvt/17d9uJU/uUbVYyxFhosFEZnndvPddE+Jbj2ndoix0+ulM4p2RQPVenOiuDbY0tW9EhHeSxeqx4wdeTx712/0GXrVzR5KuVLS1ss4DX4A0Vwrh69njAfvMPn1iLDOj/47/6mTpdtgCRJsoRBgTli7bCQEwgZWKSvWXzFtFVB65Ku3jugQaKx/bWO6fMPxbUwLRIcja2JEZnil7R5Lqf99j42Jxd+Oa2r4DuP7LTjpw45IbI0OCIjN4tXrdjY4O+D7WxocUO7DugAaVefRJPNfhgzx179PChn8jBfmt4Y1vCahnRGJu817B+A8a3+j4ZXvRxnF8+MTZv77z3lk1Mjfiq6bmzl2RgjvuTqtamFk2aYrvQvXsP1e+oHtRXrVy2yl5+jRdcY3KPLJgcNjW22MQkRnW/3bz91HZs3+/vjty6ft23fPzox+9IDjNe3q+/OmvbpatMWtjiQL7rl2/IQJ/yFelVa1Z6/d28fseePXlqxzVBWbWmQ4PXoAb/eILAR3oo55NHw3b7RrdPTrduX28r1y6nVmUsdPmWLk48wajFeJqZ5mNZN61feoYhunbdCt9OtGpVhwbheR8cmUSwnQb8/f3DflpQ17M+GWFhuMYiB1uhpt3wps79xWg12h07N4j/rbZp4wbln5CsNTF1g1eyaqDdM4bRB4cehY5i7I+J9qQbhb7qvAToeWk/n358NSY6Mv7Xb1BZ1R5ZRWRrwujopL//MKwyD4rvNWtX2uFjB/0EovZ2tjCM+XcbYguJiIsPjsPlQ2ozM/PW0c4xpDJOpFd0gSzgwKu3E7loxQB1HvwD6DW/0eERv8dwif5BKeU81u2BBO7TKMMJ35waghCCkzHECfr/GK/cSQYYgJwS1NIaK53uPFUwSbfONhruYA/jCoh2HOD9liDwct/o+ejLePr14MF9Hwti1ZRgx+S6Xu3f4L/Gm1ziBeDV75WU5Cqu++s0BjAuspLNlmMfkxVG3QKRhcRFBgF9xexsTDjDcGRCBt6CZkE39Ir+R+VX3NDgoL/7wFNh76uEL3mPfOEH0gcm4nBZrqinCCc7ZQEfcbR9+my2saxbt74Yn4O3yFTS9CcPArexBOBL3E4HHos47t3rfEM3ZMBJZyuWLy8m0IHDr4HG01WhRrugA79A5gs6JU2gmhZDXDWgOlAfpTZ67fIVHwsf3X/g8ZSXD4QBTAbQH04yA3wCr7pNvaHumtS2c1zC6GbSz0INdcp+f/oV71/kkscAnijMe7nnZA8x5rAgBq8Y+iwCAHwIjDCywh9lqtcEgDDsKO6h6eEKw2W5W9taHRfliA+CqX7UD+aERAnVN2gCygSADN6HKBGTAL+XnzA/YcU1PpCHAfXnAv8uAAfxWXgKgT8mADKvPb7OpiWAvj4x2dAqA3raLp6/L6Nhh4xQDADSwhWGSdCik6Yig1W6C/CjyV4uB+dtVrTdsJqx8dFpu3Wtx65dfS6lnbH9Bzf6KQn1TcKtgZR8yhHlBnEUHjtRAH3iwpgNoOOMKwA9HikBvP3vnUMRDhIMK85k/tv/+JX1dy3Yf/XXb9j6LTHTTDlBx+nX7vGHAnNP58Hnt5kA+GPSokGlXCI/nCp9MCco8y/FTT2QLGlQP/kIMFcAAM8jefN4TJi8LFHqgMC3GPyMcpRXBh+0GIDIS0Nhiw4TAAClBcCXTwAwr6CZ8F34I56yiG9QFwDvbsBpcGQ1jmSeXwMC/rgXHYL0T1XsODwguOCmRp+ZeOgY9RmP6XhBt12GGU9iimSeDc0JPI5c/xUSXiGSh8GhVi8B6L/L31eZohPGWATyCQP8pwwwTGiDXiRHHOGL0hRMcXX+hTvrGB1iCxB6B/9A1jPMhi5VcQadxA33IRPJerpBxmSPPXs6ohz1MgI3ysjstO6eQfv0k6/srTdftj17N6ld0+mos5qY9ZdBOWN9bqLDurtGfWtFU9uCdS5vsRWrWqV3rbZ8WegZOk7nSIdInY2OzNov//YjGXjr7I03T8k4jveHYkFARtwUA8u8Xb5wy749e8NaNSC//6OXbcMmddQ2peLRAdL5qpOVAUeZoj5YQeGlKQaHeW9jmzZtVZVxysyAnT9zy15++ZitWN3o2yqQEQMfeakfdAPJYHhNjTfY+bM3/QOFR2SwrdnYYc+6nnhdrlzNEYS813THmmX4o5PtbZ1uGHcsa7flmvDw/YFlney1ntEEod877OlZnojUWf/gsOSovoyzupub7eCh3X7iCXurWeA4dPCY6Ky1L778zE+S4Qx7FiN4sXN2eta3a7B3e1CDPEd5bpAhf+LELmtp46NEKoUbk7l3tEHtdFB9Wr9t37lb9XxfsnhgW7dtsX2797ocbt26Jl3tscOHjtjBg/vE67Tr7r0792XYrbIDB3Z7Pzg5OWuff/aF6naFnXrhiNoldSZTWhM+NNXbjeq461mv6u2Wzc02+fGVK1ezB1a/uRb7+uuLKveMrdWEoFWTunXrV0gP+BosX/odsjZNJFpk8MbTGO9BVDcaeMmP7tKO3NCtdzocucf2FgV4vcMHbYNBmUkJj+l56ZOJa7QjDAH0Hoy4oh1n+6WPUDposY2LfhTDEyC82iajXTF4T4nfVnveNWaXZYwwMFMe3o/asH6TJtIr7KM/fSbVqredu7arv56UTLdaR0ejPXn6yLZt3aZ6CNzICWsOviCVY0JQBZBywQeBEV1A8B+LffDGNsch7xfiPaHgm6xkdMPMaWRZYuJEIPeOQM5pJU2/RvuLsWlBZYgVYN9G4WnEu7JirHAbLIIHdCGz4IO0TsLjSrrENXrtk4/65CN3LNSw5Uux1JLSBv3EFf1pIAs84OTePQ4eLiC9Z/f6jnb/XBMA9CYnS5k2xjb6CeyL0Bf6DMehNMS7YeZ9iIBwXcgFpws8AVBpVDF+slRvb7c/FXYa/ISTMjk+/bI8SyHpOU14ziTOJvz6ncezvZUtLBs2cEgBZSzLnvIAX8Fx9IPwQRh86d790CzGiaAtj2hH+UMOvC+yXDJj4kQeHACLkQebL8JqPAigA1C/QKaJvvzPgVgmpb56z6MdpRuRfj98+MCGdWUiAC5o5JM6dBKdxnimHWBwc6WsvCQd+/tj3ORbDNg15PP3Q9R3sPuECQA7BsBLfsaz4J3JaZQHnhnDOBmvAVtQOFlEpp0s06SSePLgoAEPOPjjftbfF4g+inCu0GF8xwaD3zlNYjhFigmA67pw82KyT2ZyApAVmmLmzitBlR7ypfKokIhF+auVUoWl4dVKJCZmjSiMwtUpz0gYz56N+ATg/r0hu3D+tiYA2+zYMZTQk5LLhYDxwazKj9CTP4wR9mdpkJcfGqxgxaoriq8ORxOBgV6MFBmgc5128exdGR/P7K3vHbEN2zoVGqsFoHIh8hMCKgkczgOpioaMseDKwaBaMeDZWkF+Pqzj/CiMhsBxfj7Rmaq3f/e/fGr184321//1D6xleb/Lkzwhs3D4Q2HifO6QX4RjvOV3BsCJ4iJHeMOBC5nAp2+ZUhy4csaI4rgRpHyzSs9KH+lcQVRQBi/osTpM+sAvAbgBzZ5Xjp5S+eVHkbJuuZI2lRDl42hCZMhRdChya1soLRMlBkfSIT+AQSEnANQTeaGfeLlyjwMyjBViXpokWLcezlMS3mHgEXzm8ZduVAyOaQu60XjhN/j2So6yCshDHYd+CbFkjREAb93PNQFo75ABHUeYef2Jfy9DpZNUFjc22S7AI04eImQnxTVo8OgPmtEeCGdFifrFaASq5acM3nC9DLECAQ3iyEs4EPXAlhbpNhNhheNIgw6B349JraWlzthnGPrkZZabVecSgE4S1yScbPmptwd3u+zJkwFbtnKFbdi8VjzUCWerDMwR3/u9W3WAoTY6NqI679NA2aM0Zvv27rfpyTm7fpXzvlfY2g2r/HhBtpw0NkyLzpD0tEmDEcf7zflky/czjy3Yt+fuq+1y3vxqW7EynhDwbs3gMEfzDdvI8Ii1qN0sX77S9h/YYe3LMGj7lQ4d4CU/9htLDvrRFqhfNxQVhs4yQA4Pc1hAp+S73L756q5wjtubbx9T/GjIip/q1FdSVN9+pJs12+P7w/4CblNjmwzlTda6fME271hty9qZKDZYb9+gr/5PaYDds2eneGmxwf5R/3AVX2i9c/eW+sHnPvgeOnxAE5h4SsnWINWg1x2r2aNDU/aHP3ymfqDD9h3YrHbYbH/6/Te+zebE8ZP2ySef+9ZJJvG8UDs9PWrrN3ZqMrZHbaPbPv7oY3tFE5qTJw8KP6daoLvRPnzA0MSn5/mcjO6ryrPbnnc/t2tXrzrOt99+x65cvq5Bakh1M2Ivv3pMxupa79Mf3n+ssty0w4f3aIK/RTqjdm+zfiwpT+VOnToiOUiHaIu0B5VHBRNE38ttbw/bKAeVf5t1dDJ4CsdcvXRhXG5UBkO76r1d+hv5UHfXa/GNn7KAE7TRlmk3yI70ChefTFL4SBdHKWd7UetzWdN+HSeNF6n7QEIfBY+lIef59OdbLWjD5BeAHyOCCQDyhwfS1uiAnxN9hNPbq/OILHgaQZ/OWMTLh6Sv8/cPBvpHbMvWjbZpy2rlY9ybs7vFSW3NzYHXxSja0QdBr+BRAInoH0qDCZkEkJO+J/jJFV2OIabt+8cCPaQYr7kRD1z9fSzhhGenFVkdvK9y+lH2nCRlHLgZBzCasx8inacAn/dB0UcmuLwU7O1VHtcfAf4wNpF1PHkn3Zz6RSbzjGWxWBP8ZB0CsEVwxAVUaSZkGPwhO1HQ1bH5KjL17LISnsQVV8oQ9MARZSBvyAdHXhZDSRUcuggEGldEkHqbnJj0LUBbNm3yvhDI8qdRnzwmfSD9fiXamYZrXVWO5CFsBla6eTo5pr5k8QlWDu6l5PwCoAnaqK8Ab3cFrfgBQR/Z+QKKeOcFXL4CnROAlAl9asipyFnwmOVLyPInZPzSdHBLu8hFSHUoNq4ydj17akODQ/bV55+7PrI4kk8AAAxz3v1LOXAFN/09TwwZQ3G8xE4d+8RV+eLo1hib6a8ZM9JYJz1FjHEHbXJ2bGSMY2FDdthmHAfNy8bQq+pM5A9jn34GyPISlg57L2xTaMnW073fqPx+FKm83m6rTwBAlMIGuPfq804QIeiuIBZNoYRFeWppSkjcxDDQoghRfjGrQf72rS7jqezNayPG59137Gyz48fX2fwsFSJhuYFWZ+zPvH/3ua1etck2btqoSqMimAEFTYwlGj4vBc7xNpuE0ajLhAb1Os16Wjo6bVJya5QhU9eoGVVTKCgKzCMTJhcIOR7lyYATr/4hB39xmI6LvaqUFf5RkJiVAVQIj1x8HydGpRomFTojRFTI6EC7/eo/fWWdGvi//xenrKm9T51fdEwoB/jBkfhaW9nmwz4wFA9DL74WCI3Y305dIRcMdV58nPS8MRFodAWALvmIx09jQ8GmFQYevgSYCk5eVn4AOk3ypSL5aRSSBXioaudRgkORyA899jbCA2+nE9bcwqeqJXzVNfLgXGPwUQYmMQDhTl8Ngn3ArjsQEGKvSzkA/sBdBeoJo25qkgkWBh7KX6+OMj5kBv+hd8zom0R3zMYn4ozuHBAoE5Mf+IoV8Zh8kY/VZ8rVxLGMMqRpJBiNfLiIcOQHuF7TmJSHQRKDH61iJZXTWigfDpzZmLmP8tGhxmN/8lI/GA+kZXBEVpmXR3ajo8Oenzqh/F4JcviD7+hcmKzwURxW3rlHdstXLPfOnQEDHJQleXI5q3yRL16OhCfwOa+qR1SN87Mnxprs3u0+G+mfsGWr2m31unZr6+SrlevUfhZsWIZ4T3e/f8iLj6ysXb/atm3bIqN3u4y6NunJmGQkHaqXDkuv2DMtaXtRGtlaUY+uYAyhBtEWxJkbSHMzLfb5Z9f91J/JqQk3oplws+1k0yZO7tgm41/Gu7ehwKuiylEjMWBQdowXrm4cipD/dGXl/ZkmKr4FSJ33rZvD9vmn39p//d/8ROnjA08hM8ekgYWjImdkID+0y+cf+uRj977NduCA+ODUskYVQhOm+/efWrcmQawQsUVl964tztP8QpNdunhLk+NO27plqz8d40hQtmg1t/BthHbRYn95m5/6w4qVbyXSAH3sRJxQ0tLSYY8fjNkv//4D6xAerId161ZKHhtEZ7MmWJoo1U+p9BhEGL+tMtpXSTdoH5SDwVH1Kz2kbx4Zrbc//eGCJmW7RU8TlBs3XL9OnDjmBtXQ0IAdObLbTr2wW7rB0XTqt28+tgf3n9jrb7yk8vFiHP2k+nnWY50G7VDtQ0rEQCmVLGQYE1XqCNq0OY5S3rtnj/MZ8lY7pA0otdcl9ciCBPIHuYeFP5wPLJFWuEW1oEVfEhMA6p+z3dEBEvITF/LDJ4nl91B4Vi7n1znwv+CFNADtk5RBnxU8JtksQgT6kjf8ceKR7mmbHlagcb4pG3+p9/zwQCNC6Ivu37vvT2OQUXCJPADKCP8hU+jRbslXbk2Bn0idPLmcFE2KLANj25risIkSPIX3Vc4odRyM1YD09Cnpx2CPtFEvAH0zhjPjDP2Q8yCeKAmArgRE+elfvY91XsNlX4oL+ZI/5EY+xkEWg+hHeapSzZfldtZIrXv6OSDxAp6nYCXCSRu66Dh0RZ/IG8dOF/Xm+N1XXAMIBw+OPOi186RGhE66ESmnogqkt04vtrM973pu27du8S1T4CUNOBx/QQO8gN8WuMKrq+svOT23+13rCwTQYfxnkSLfgSIucbgguMeP1wNLfPCSco1UWXfIKXROXqULPjnoADstnzKRDkBfqbsaWXkSd+IH8NfKm4kLyLTV9MiYdsJkYFK2QHdXl8o6Yme//sbHRcLT3uDKUwNl976PcZm8fKUfubCIE4uhLKA2WFtzi8Q7W4yp2A3YYcI3O+1jNfzTntDDtPGwDxizKQJjrdsaolWv9NCl3ZAPiMWqKCv44C/tIfzgo6z0B7QtrwMVO9opdRUvI2O/Ygs1QV/2WkwAEBI/5UiBpV8i8IKH0YBgEQpIC8RFuir8l+4TN8WIThofhvesBg91Bqs32Lkzz+zatW7bu6/N3v/eIWv0x7Ce2/POzi7Y9WtP7emT+KDHG2/vU6Ex3INnlNRfKIEmvKJNM3M28LzbWpZ1aAKAUU1apfGeXfwoDwMgHTw4XGhEKc4nAPJnh0cZwnEflQPACyu3GJFtHR3WLKNRiTwctSPPozuT9sv/+KXt2LHB/uKvj1tdEy9kRJw8oi0K/CvAtxyJBjKnQaAsDCzMzlGIbBQJ2Wn6TJdw4XJsxTVT8lEWUfMkDArIgo6HiQFnoHN6Rc7KUwGdP00EoReNs4xLxQTwZxn8yrsaopWrZ3RkdDL5BKCW1nlSXr9BR4IWLumQNssbZY9isnoZIANOCs6+ZFbfMLY8VIkg42gkI/LQaAI3OOE5ViRpSClX9IG0XH2lHp6UhpdEGbhyEkZ45JUfXZJ8CEe/PNZx0W7goyxzAExJF+XIRxqeJMEDR1HCX8oXVQ5eCQtjBj8rFfHiIHH55CR4jncXgo+wZMz3k5KGlTc6k8CHxAMnuKHvbQSihIoFSVdyq7P7twft/p1BW7VmhQzQTlu/kS+RlvXe09sn/Wz3/Z0Y4I1MYIXbj8WjzRdyiCth0hHPGv1BOMnaZYM/yuSrwarru3cfaEKxy+Nm1cEu62xXR8vqCnmYSFB/xVMTsBR6iwt5K2cog8KEn/KrgMTzxOGpJgCbNnAKEEcvjts//Ooje/nVQ3bi1AHlCT0Gz8ykDIynvXb+3HXrfT4und5gRw5vt517VslgFxuS49x8k509c8Nu3brnL/W+dPq4JkddtllpNZ8RXZ66zdiVq7eMc+t3bN/jWz94ikm/ODU+JUNp0F9A5rhTSrR2XZu98eYR1V/RP4inWZ6CDMwp3YjwP7XTp49If5vjSQAA//RJREFUH1WPrLgX/QIyxVGnfvKXtzJhlI5E+ZnwN2jCc9Pa2tdqYF5pH374kfI32EZNJjSNtHWazPFRm5On9kt3mBDN2MDAqJ0/f9NOnjxpa9agTxqAxBdV7PUs3UBk6Cb8e93qgi9UO9oE8p9VPd64ecO3t9APBY7on2Q2kjhwCqgHr1KVI9ss9+hy9teOQPoDHXQCfWDvMWnpRxM8FfouXUWXHUdEiTar41nvAiX2cQWv44c25QkDgheDGQsOHOCdCGfQwf1KjuqpRI6zBNLR90Q6LzPcKr26H4XpjjKorkVC+nLZDgp/SwsfU6TtFUX1vOCCVwKCR+JqE5gCIk/IjXCio88rPzS0Xv1o1o3jh6eCHgZKTSYVyDJzpV6CJg6dC5rod58MZ8axThmApGOdEfzBFykVoLLgz74xypI8ByR/HiQ5BV+xeMR7BuiR65J0Ajsm0gbu0JM/h6AfV8SZeXJM8HjoSk8Ykxmby5NzIi/pA3/ZN6JX8AV4mcEvPwZoGpMuM7cv1L7xKj918eTJU9u+ZYsbiWQip/MH7qKNe7nC64uYfi9wXor0hKgUHh7UCSdtMdGQDRDv0MUCV9ShQDTIVeQAadGPJrYSyAMtyguQ3llTudBPwgc0AaD+mQA4XwWvYsXjy0mgwiijgDT4M32ki7i8AtVypz90SE51yHjx/NlTYyvkuW/O+NMIDHLsRuqA+mQsYB8+47zXo/7mZ9UvSK4cI5o86B9RStfs5VGA6jgWXZE2tgJ1zgQAmfp2U9kpY5oIUK/0ixjzyKGRXR/CSz+I6JJ3nlaSn10NjNnUE3oAXiYU8IKB708NlJG4SRn4zrbkGAvbmojAqMrPmMDkq/gOQAi0VtGusCKuRFzdXzDiUlChovPCH5W1FMr04c/K8VD3O1LHg1Hf2ztiK1et9X2nYyNsWRm0gwc3W1Mjq5uxlYXVXa5r1620sdEFu3jxpu/H3rtnow+mNHy3wfipLFSU1NpkBtno0KC1rej0CkJQPqAUbGBnc5s0aAyeX/cYDyikG3OkJYx4OZcXThEYz7wE2SbD2c+IVbg3jswrGo9uj9qd609s195NtvsgR7WF3KkglC4bPy79TtPTsNI47RXPLJL4DA8+ESy8FnXmYRCPckVa4czCFvn0P8K93HW++owi5gQjaXiWKOoi2ktd8h95SxcvzcUqPo5GkekABl7qJMKSvzgqLdNV8eNXosBNmbhTELpIowa/y1B02UIh1aiVMeQVdLlQ5yFv8ER8yo2XuTGkSZ9nlXf39NjaNWuct9DJwkFLLsNdzzxf+Wgu6EQ4cmfW7zP9omzwxwQJHDT6TB98y1/QKHEgA3iFvvB52UjDkx3FKczrgDIJmCg8Y89qa5tP8mp4JAeuWf7E7Ti4ilfHoYQcccjHnLbtWmGr1/CFRAY6dA+jac5GRwaEv8Ed7VetQ/EYZaLhfUroKPduFHoZgiZAHP8iHXzgiKEz50NpAxrQW9XhcnKD0tUzYaE/ikGDtN7+5Pc2EZn9Ci5PsAjIED76Ko60XL6Sk17qrLO902an6+3apVt+Jv+j+z3+VdVrl+/b9ev3VdYpTaLr/YxxPp61aw8vchar3yLPGfhXL1+zF184ai/IaOaEI56KLPMv8aIjCypDvW3csF5G14Rd00Tg6tXrduvmbd+7z6B7985NX0nau2+rvf0O++1Xq33yMRlkGkZ+g4zuDt6l6KCNDUs/lymsHERDBiFnSV5e9dkuK3pHXT1Vg8r0RJOIGTt2/Kjdvq3+tafb9uzdbocOc17/TtutOu/tve+HNLBPHpxsCdy1c6MmYvGUNCjJ6R8u98oyGPq1kH+ML4GDK7KnfvnI08qVq1S/PElEP0iiCR15ECq3ugnjc3H9xjV1V4ag7mOxpozH2AIZ+g8Q7nF+9RzughI6y12MiYGCMjKIerTj8rxK40aGHFsN+c6Fy9gTgpvEwlMgrtF1P+0w/eByj3h3T5Tb08f9QF+fZJRfqyYw5J6Q9R5QGkHIDByBJ69lTnz0RWxx4CXxmIQlnzjknTIvaWSaqM3AkTmQFezEolyEcyAAT7MwTFoZkwt8NbzoZ3GPi+LjV91CVs7H8MKfMg7DuU69EMAHyMbdGPInJfQJhBayqFWEoNSroOcEATf4wx/X4CmjubBtBIMRfaLfTiBd9HElfr/KUV6XEbgUzvaT7OsBL4/KQpxLTOKYmpi0+PiTaAQ6h1JTC6CQuAKStjPiLm5roOhoI/H0m/bhi0OMTfDIz8sR/NZAXqetsKSRaTIdVx9LnGg65dI4jY6xMOjbMiFALHlV9sDhQe4Hf4SFS6jeV8O/C4iNFGqnjCNDw7KpZuze/XthcONEB97Ahb1AfUKbPoxwF5Yg64l77FNW1QmjLWL4x8QkbAvyI1dykob9/nxRnckk+swTPd/yw7n/0Hdh1/sTC6dAmNcREwvGuqCNP21v6okFDE4d48Vl2ij2B0AbozzsjGnS5AMzhm1MbuN6CgHIQYZDGcJBGLYRGwUJ8RH0vydsr3SlcUEWfr/Wwhm4igoRXk50aGpslWE/YKtXdtjO7dvs2ZNnNRyl45GM2Qunt/nJIffu9Nuv/+GMGoeE6QNCpPMWI0bxY5zzOAeBELXUASX+mki87OJaDgFKWHLcA5nWG7Luuc5KoduYVfmglUob+TQ3s8H+IQ9jxYOCK4lkEnhIX+ItmCIR9IswHJWe8WV4pgle/VGyr/BhWHKvv3nxU3RmEeOxrjSKcWUEdypYKlnUf9AqvA7kYsXGndPHlXxG/pJPlwFxotNMx6J88OB4lNa3S4lX1xH9gr+g4S1HOsI9fXbqKRFgAJJfTvtgglHy7f/dn5Bx5HGj2usr+KfBlvyG/JyGsrgM1SZ5VM1kLMvqrtZpBR/4q9eE6n2kL2gVfMATq28uhwqOqt+l7/yST4OBy63gFb8kpUB3MfAWZabD0YWXgujYluLFBd3AU8NBGk8m+ahCOJ1Lc3VTf6Vyy7hnf73KL9HRb4kMT+2kpzL6mZDyUlROJJyGEjWIEfQutlvQ0UVnl5ADDwD5APQ0vpRIB0eVOw7HA+5IxbUqv6xvwONIW9xjELkhqTTu1296esIfkcJbQ/OkvfL6fhn3L9qmjRs1sVxmq1ct9/3zP/nJO/bjH79u/+SvXrOf/Py4bdosmcrAT/nB37LlzfaDH73hXyvmvHv6vZnZcZePv8ekcvO11JaWGTt+fLP9+Ccv2g9/dNrefPO4HTu2ww4dWm//4q/ftH/+L160F17kqMFR8YkxDI0oT8o179lKhx4jryq4PJA79eLyjzomnHLzBer79x/ZoSP7rX/guT159sh+8MPX7Yc/eEGGf6c1t8Bv5OXJC7kgw9PX5mbKGxNBdCF4CdwxpuRYwrXow/ye+i/qwP3xZCoWmDIPXJI87nFVnOkvIfBAhyv38Bx1HenQQb9W9ASo9S1K56HQcByF/Apw2lz5ZVr9Bx8O8G1VyuNpi/RVHAmkZ2hNJy5r7ws5v+Av8nFPG2CLHH11lC3wRvmQrSetQeblmi6hxpsXsQwnTRoYLo8KkDbDluJKqNKppgFIR5kxynM8QzolL9/tajilXwpxOdXkpngg02BMJ9Uar7iMq/RHQOYHnB4e4jwTN5E39EWuqOPEEXWxFEI3cVX+YlGp0Ds5YhJPpgkG4uL8qF7jXS/khSzKPAV7DpG2dFUgbTV86RVANlknUC/TF7QqDsjrPwaOoyhQyk//5IcWbW0JPipUQL5qOI783wXEVcuxFDyuwCEuamm5530gFsbYgshkkcXPWKmPxREmKf6eV1FnOZZxTzgyYwJHGMa/l1eO8rEQxzbr5hZOc4vyzmqigcv2BUt+amTqqViDNngTFwA9/Ng3pAUHYX4UqQx78hAGH4TxXRx2pLDSz8TAnzA43kjPKUb1ToCfrsEMhXN6gjD60/AH0p8CSH/1mgwDVb8D9IowxyFloONitQd6s5oIjGsSsGfPGuvpeVoIRenpwL1jB1CMUXvv+4ftrfeO2cMHw/b3vzpn41MSAPjVe6qq/MesLWZ0IeQoX1GeJawRDC80MKDKu2N0BYi7gDKeyqTCgFIe/I/y4ucrbg1NDbZDZSsNnkj7j8pMAE5W/wHiF6cvFKegGygraXSfUdW8cZWiEikclAHjs+Q/ZIWTzksCClMWP0qtggc5uxHL1Z2g4CmARhQdIcoL1HDLT1cdFAt80HNZR2jQjfyeHlqF7okLpYty+E881TqwYhUp5RP6LXzKGp0o2IIGwD35Q+c8RJkK3EU4uLOukz8Af9xHWv2rYI74LFNePXkB5EneE7/jKaDEn5niPtKQN0JdVuGN9HmjciS+pAVkWdGBsj0TH4aEkxR+9tOHsU5dSf4MgtJh9CJIKNQnDbGNI/HDQ+JVoNc1R6SBpcDkP07r+m5g8IwBtOQ5Oj6glAH+uAeyzoGIr7rQA0/peKVb3nHTqaqcnkYd6UKjH5Pa2DRpew+usJde3WavvbnHXn1zt+3co851+aTmXkOa4IyrQ8Ug5oUx4RVOVoORzYb1a2zVat4tSbyqY9Egzg1U6PvEjHY4Y22tU7Zuzbz6v1bbuGHO2tvGJB32pwq/0vskK/kHXQEUN1eUGKBmZ6aLmACXn+or5Rj9eJSTvgiD+9Hj57Zzx14F19mnn35mr7x6wvYfWCtdHFWb4+kOOBhg4AEcyBiaungcUNaHhxVpKKvLWXSiHcUHdiI+IPHgGKiAsj79IqAdpmG/GLJsVT+0krNsd/RxVfAJYUEbrWKFjNugHFDVs4TqXZU2wKJT9hE1PLU0uNTrwoiHS5ULV1RmjWZsz0pZw2uMyxgXKIFuFZZ48Qe/4S/5rvKX8WVYtbQhq1o/6kC6rKs/xwfUUsJz0a8kBN9KIV6pD9IgIzD4iXk1OiWQJt2flaNIX01TRDtA31dz5eiPqkAY+Gr9UgGuK1UkAHT96ncOpUwCuEdWQPISfr94PC5lkvc4/fOwaj7Aefdo/ulPvGJsLk0HLL5bDKR1HIUft4gPfh4fcfjd8IWG/PCA8/S1tIGres229eewmGYVyOkyL36Znwv+pfiqeIjjPuln2gyr5k1cSQde2YbDdhnCeb8qP+iXNNj+wxMQDGeMZeqX8MTFSiALHy3CwQr7QtFWYCd5cmMbWSp58h3vFcYWI/QSe4hJAV//JSzeuxMPwkc6eE3ZJg+pt6RzvVO/z5Ym+kWi/CVk5WXrrQI1ZsSTAfjhyeTU1IS6mGK7M2UBuNKJgCDCYLgYaIpEUTAcBS0yFpBpuKYfqPq9YIVwvI+Tl+qf1YA+Mzdpk9PTNjI86QPN2jXtdvz4YRntyk8nV3RwfioDq2dU5MKkvfzKdnvjzWN27163/eYfvraRIc2S6xgsVRDRooP1E27gw+mnIqY6BD/BN1e/DRoa9HIVMwZPOqxiK8MSOcULrFQaslGYaKFyJHEn/vnxlc62ZRhTossfab184Epe0o+LOiAdCoKycs8gX9YHmJEk/NHZgTPvi/JCr5ChM+ThQTfx4eKUnKDnfLGqx+BPGtKSP53ua7hU9ogr5ITCC0fUG35dvQzxUgy856CG4sZAGHj5pX9RWEHPeVF+VYHwR/3kqiYN140g1UO1bODA77icNn4g5Ot1BT/wrLDgTXwJf+gB9INXXDxyDp7gLXDL74jBFQ4eY51V95GgwF2kE07qKWQALXEkPysJnqGoA5/MwAf3ciFn8FA33MMzYcTrVveBE7+yKpBw8vjqcDCDIOVH10MuHurXcKSPe7YqRScScdAOEGbHH+WAxziKDCBv8ITh70QDYKYAfyKgBlWGBB/w6Su10BcfXu9ydG7ZnlMGWfZ04MhOl6RwF4Zd1m3IyeWCn3TK5nUmkkwIYpIedEVS4cgJQ58wJjyUKSakxhfI5by393pCD6MMHJ9LHhFWmigLPFJi6NKXuoOtOYXK7/qtyMY65E7bFP9iwlcfi/oHvLwsFxcA7yDyJ1nULbekKVwN3Cs+1F/QJz5/PmgTI+x1bbUvv/jCXn/lFTuI8V/HHlVwRXnj6RK8OKEaTm9zhUwCiAs541L/qsB9SCCBcqr3R4eUJ/ARGi6gUm+FywES+PN7/ouXoi4J53hgP5ygBoRzjV4UjhMHv6rc8DOGecmWhLsDj5j2l9jlRQfLVAG0y4DQUfKRbZHjXwLxuk8nddKVIwo1GdPP5VzwEroRvDj/BaLkb6mfWkTW5KkC7dy/0eCyKWUOVPF6G4OWHPX1XTQc6F908YUg/WbR0aZGm2ZVm2jySm4uvwoknqS59L7qogwRD1/UUUOxNSPzpbyXFLfIv5jv9HtMkZ4oL/MS4KlV4iivf443He8WJhbS+BMFXatpcgLjiCSbKckqwcMTCi/lrOntElwA1yo/VajJhV6J/kyQafPq7z9gtBXgyb3CoOVBFYiwcOSL/EkHnHwdnUmgHwqjHIFKafWDZJV++gHHV+BIF7z/l8Hzk6RIj5w4FhmsrPgzXoGjxh9J5Rh/GG+ApMMCKGGMWRjqbGVK+lzZ3hOTicCCTcJWI4x/4rnSvpAH7/DwJe1SLryoO+tyJsz5FhCGg2/CAfoRbNvZuWk/YZFxhwUExhoWycbGeFrMgs28j70T46Oq3XhRmO8EcKiEaprCuvhrxETamQEIio48OlD8RbJaGgB/urz/LoCG03HKXtUqBG9Pt2kWJNwKp4NuauKYtmUaaBA6tOEvnGcWP7H3dcZeeHGnvf/u69b7dMp++Z8u2rVLff6VTYxSNA/DLgZEKl60wcEFNoor+EWo5s9ONcoRrlbGQg4hl8hPeK6YuDxFm2vueebYN2ynplZVQBsfPqGhRd7ctw1fXkaKRx6nS5rwj42NeMXiD9rJQ5Xv8EdHEGHhglbgDTnHXnICIw3bZ/ycc+jXcCsLTv98MqD0yZ9ICNCHooxyIa9Ij8FFknAKV1y8hY4RmXoUtF2e0CzwcXV5KLM76EOjCM84eHDjyvGQJhppFSIvaZ2gx4cvykfebAMkYSDjHp58giE9czqiyb5AGqJP+Dx/wa8boNR/4PKXnot451V38OnGo/ujLF5u+FUaN/IVPiXd9Ymv5y9lCmR945wfZOD4gw/HU4uHZ3m5J43SItlRdQxsy2EIch4Jdz6C/yhrkU/OafgESx2TPwkg3BM4OB2lKeUJvuA7efA2n1eXa/DvTnrlV+WP9kK6kH+Vh/DzDsCw7ulHIg5wvH6N/FWgTnM/pJDyr8Jf9Ec5eGaYd8g+mSZ9DopyCzLC6dgdDf/Ir/8+OaDOow8QRUWrlj2JyqusMWkkK+Uind96fORTjUjG837l+YpK63hJwz/wwF/w40GiEfxHGRgUWCn0tArPsuVqUvAGD/Cqnwaamak6G+qH1xY/4vPEsSN28PAGlZO6hm/RhHf9UT+845SDEPIKUBq5KFfUW5VeFTJP9CWRJtLBK0fohdEGjhBgWVclPUQSuKth+MvBFLzUWVHfRXw6j49sfq//CtOloBN4PLqID/jzEnkW/xc4I0WUASjz0rdQFwmkSX6ALFMCMvKxixvX9wDkNqvJpIcUwaH7i2WUfuh4fci/mIbyyEVbi3bJFUc/R/7EmW4peJnlUu5VWESr8CYvMaGt8iIocOEyHbCUftUPRJ4yLfc++dagy+l+mb7mvMyLXZUX97so9I+/Ik0ZV+aDRxbnklcg0i4uW7U8QBUnkH7wky75IRw/8qXeyxwBRbI/kz953PEr/NXwEtIf4U6nuC6F4BmPYw08uo879Evlo99LuUVX4FCSjPJRN+gYOIJv4Y4EgsDt+AtI+WX6jE+ZVtMGn4HN0+nnAE/8FMfqPDoIHz4J8bYWOsmKPOVPh23n23tkf6FmmY68ST9W9el/eeekzfgIIU2JE/SClbB1MfxVGuWL8/yZTOS2oyxfPiGALlteAYz2fB+WhVTsN+5pu36iD2VSGO9kNUn3GeF5aoz9y/tane0dbnvOqQzxwTdNKFJoeXWhUbkiksxEVAg70kQHsUjAHsc94T50KYxKIizC/V4+gAop0PlLCxRkenzKJsdEF/uQM8GVQMOW1cOPhJZOQ2uEK54Bqalpwl48vdF++JOT1tg8b59+fN7GRtlnG/wxKPpXzwp6yXcyk6u1iogAQRxJJhA9X7WLIqPenj++nhhl5cqeWBKEEaX8BTHS4lCw5vYm27R5jXE2rPNGOqVJR/Nxf/KCvBQQ9PDzJndMHoDEzQ8l9SxuGIRLzJm+Cr6yqjjyAKy6zUk5W5rbPQ7l8VVIr2vocBU4T+AEN/SiMWZDqZVbuDFi/IQlF17wi0KjeHkPeB7PFvcZDiQtkmR4NZ4sXldcdTs7J2WXLhFRk4F4dwkgI9HHH2VkkqJ4yRao8S78+LweCrmCB/2lLJyiRCMPGmXnRTx+Vm6quBKq/ogFQrEiedBq0WSYziHui7ZEGeR877xf1TYKRx6y41ezdSgWfwVK7zfBE0ea4pw/hKZw6h7eshwJpPE2Jr9LUlGpBslzlDfLUHSe6ryYIIU8FMfEWG3QV3bhxSsjIHCIvvL7vZxHg5e2pys406FjvBxd5RMArRdHAE76hVidV/4I9vxQqOf9GE8L7tJQdePMOx/phuSv7t15AJwv/ZO09Y+wCI92gUsePbRwyDXqlMmAr/wyGVAiL5vjIm+U0XFUf0RnP+R1U6SAD+kvV3iC74gMGVb1DAB3hsX/ou8EsyY0fX3j1vVswJ49fWrHju6zQ0fYojiifCl7aiT4ZfBgwGLlK971EE056q9GoyDPfYZF+QICZ+kS0ssn9RE7NeeYkRvUvW9dnAdYel8F6ismi8gg+GzVQEgb9j6z+AUEvzj/SCK8SwbcZ/+W8Uv5ALfrhoDQ6Yl4DynqUHooEXrbTFIVSDwlPiYFoeuBLeqP7664X+FsmeXEM49XXOgg3oKHAlfe+7VwOd7hIih4jxXLANJj3DjdwkX5QwYAWpFtlbClNJdC4kmg3c0WYwGQOpl40rBamg+ohtX8fhvtwifTWV+65yEZBl5twuly8+w1PKX8I4w7wmrxRbg7DxFe0cCQjK0c2ALEF5Eu09rNIqBslPe74gmqhmY5MBB5YqI7GKvwS1lKpyryq/fc3IMs4yr0In86ZB046ZswVEMfQhfDCYXjkqsAOJPHKsR9hNEGI38hv8KxGl0+VYBeXELucQtU8wDVesmF14QMB8p8RVsiH+FyjerXsMt40R3+qY/Ew9MJwmalnxEWuxfIFx9QjfaWhnpOAJkYxC4NGftKPyHDnPpKvP6xL6UBR6OMfp4EKaPnx3k1CPBzQlD0fciW3SWBH+6bZUMu7+ywFR1tfipbk/I1a8DDsXaIwR9PaUNWzq86Ip5G0I/wxMpPN/IUBVQFR+eXCp2Q/rxmobgW3kXpE2KwIkEkyiR5ZQ9Ugwyq/oFBKUO9rVy+Qowya1+MOwEanlfhxDFRaGqctJ172uyf/8uX7V/+q+/5CQkM4uz7Z1bGmd4+kBXIHK9w+CBYAPsQq2VLwwAImkFXOR2NN+IiDQLOis88Cd6OlIc3+Pft3yYvnR6BKAZxASWtwrmOlQ2Bx1T5qCrB6Tk/JaLklfC8d80VZPpMkx06/HsS/aNMacRmOhQxHB1rTHpITFwNeQEeVuQDkDOQuChD8luVYboqZJ4ynjJEHNd4pAwB/pNW94XRHC55K+kBYVgvhioPyTvgOlJ0UpxF723JmSAs6hBjCajiSJdlSJwZHlDomTdFDNDY61dtvH71/yGP6nUp/Hl4SZO46ZmpRQM7wDV5qtHTNTgKWBofeSNf3uPQjwxbGuc/z1dC3ueVPKRz48vxU2dpDEU8qyXICEjdqdEonP55PHGZBgBXTSFrUOSTz/XJaUE7jEfXLQ9n9Ya2q8HCu5Lg0ekVkH7oBc1Cl8Avl3wnP0CZFj88kjx1uOCt4gKWhpGfp3jTNq1BByMxoZZH16CCwRdPKDTGWNfTERsaHrZjx7bZ0ePrxYMGM6/9Agd1Sl65+KIm5RfPiqrxza9Whrgu5i/C/7ytV3UIUvP+hIEw/NV6rzpw5viU+LkSl1ClWw3noziJ1wF8RC9Jl5A0Et9iKNOjs56uuMeTeap5Exe0lupvQt5Xw0CoGlB69ucTDu0yXTXtd/nhj1LjlpaT+wwKf/D2XbiBpfeJL/N+F9BcmFYT69NrFJ1+lYkNDj+0IrnTWIqv6l/Ml64iUDP06LWVlr4OQyrTenpFB150vAR0Itp5jG/0BSV+5IY/dJLw5I37xSvz6SNN4RUkLjc0IyCuBaQBShiySu7CfooXSmPrGgWIuslFkgT8EV7ynmF+j6ITrGuZDp2KdNwz0ch+KoE40sBfFRxnASW+Ck8kd5KVMAHpAJef11mBC6fbpW076VbDgPT/Y+ncryv6TL+VE81cxScOP7qCw0hHBiyCkzdkwcp6S6zUy6WBPivj3/Mof+DnKSxPqfmaLzsHKu0bZir8gYOJIyv84CBfGPxh67EFj4XxxO+nJvEEQnndwBdu0rWJH47cXr6c43Rpt+gQ1DRR0OSAPOzuIL8Iex54g3fXsRRaXh1Cdn8GpEmX4IXz9GWmCKsiIX3Z4QEZPzk17auSoxOjEsaUHwuG8e6PwmuzwzJ9Sb9oYHIMWE31zJJnbdVqzkNVWoU7JQQiQVKhfi9YytuiOyGt8gmUNEuo4qIyUQ7SuDpn2uJKhz0zq3K20VmoElHBCr6o/LLR0uDhASCMRorzx8HKtpj/ALDRcbhdUnSmtY6k8HucUnrn5vKLcuF4xMXMl1mxKz8pCx5ddumv5AkDqQyHZ+c700CzljbKU5VtlE188FNYtVwZl/7MD5A9k3KJLiTexWhTw4Evz6s/L7OP8AFJOyH5qwL3tbIAdFLCxwxa4qmVgTrx6AqfVUwZnvi5q/kVF47ACOc0AqK9ETv+TCPnuUucSyHTJSxNl/Fs/6HziJd2IR2DSQJ0swyZJyF5L6+L03DPI0hfXShkVEurH+lS14tgh0gDHsLFUQP5Ii4GuWgj5K/iBDy9aOU2nyo/JV+RJxz3gacaByB36ABBL+s3rqRLvch81fwA3pwQUiYvl37kAejUPUw4q3wuxYer0gJSBp6PMghl3Ad/DBRNzZrgOX7S0JZVLnAVBg8Dgu8xVZ90/epdu337jr344n7bd5CvOfMOkAYhP7EI3NFPwG+65B984lJ+3YmvlNvSMiTvS+9JT92moZVlINxPGSrS0aIoipenAOKQS+SL8KX4a1Bki7jws083oYZXcfizHMBS3EByEbQjLX6iScMgTh/KWfcJVdlUr0kvcCXmkl7GZ5j+h19tNo9XjbxlnqXwXWFgzFL6wpf7yv4GwEBYCkkjcWbaar6M574sW4UPb88KILmuaewBntbHrvADVVrf5SIOV8qRe/JhPGW7AxgGiIOvqm2RPOMWpS+uiB02PE2lb+YKDWSFvwrQCVfS8Yl5LQK0BR6/Eo/Mgn+PV3JaGTxhuAUorf6rZXvdxZNXeA6+qnwsol34c+JTqK7C8URZcPQh1Tr5x4A0ma6aHjxZH8gafLmAiJ9FX/zYTVyjQPrnfyWehCodAP/SsgKZJuOz7wx+Mr/u9T/jkKuXWXwQlvXPgi0Q6cKRjok09U05uE+8KTMmBugEuPMqJF4qcGHwU27yAinvnAhhJyK7yN9gbe0tPh6SlwXCjo425396asJmZS9jEzJu6c86xHNbS6vbopwExGo/W5GaGzmNKLYawTsTFD9t0AXjZAOcWYEPGDBdFC7DAfx5Xwo1oBoHEB8u7jMm710hNKv1lyEW+PR7vZ27cN0GhqZtbmHaZhdmYi+sMuZjPEq6mL4cg5bC+GgL6wsL80XnKKXCqOJlIKdOUvLihMc7hAhexDeQZUljLAJJG8xn2VyB1UxjW0ig5h8NM24oJ8bdrHUuy5eFyFPgLCDpEe6DqzdUFLmQkwaUAp2ni7IX+fDKERYKW8Vd4d8hFC2CShy8Cc+HJpx2BUfSARbjCajG4ycNyfDT4flVLhtINgpcxmVeAP6BpfFASd8JuC8uhEdcvijtNBRZGhglDSB5KHF+N3i0WAIPJzlRL8EjuBJfWR9kyDpI5zHkwe+8lPnc6TbCVTeqzGx7OGEKPJGhhpu4Gv7EV+Sp+tGd8lqs3ipPpAEXtJJ+4RRVW9Fc4pKmZy/u008n/11xnqdCl0s1Dkj84tLbbRSYPJE+YWm+KqRs/MpGwWKSE200IOKrZShxxYBEGUoZZzkiX9RLFV9CNYw00c4yL2Hek+ka4RHHFQg6CUkvYem9p9VfUQL9oo5DNxmUoFGho/KSmvbgK431fPSv3x7c77ZTJ0/Z1u18mZstJUWfT6fIBINLZPV/lJ/3eNKwApcfJVzInbzVcuT90nAgy8SPuNRTwlhtq6UJn/9fist5KGjjgKo/8qVfoHLRv+Xgm+ApCpxA4gdP0gAIzVTV8CpwzJ7v2xUO8meZgMSbZcgyA9W0S9PDIeMJt9Qt76f4djr9Rfoyf+Yp85a6WU3jfaPCSBbx0I7yUK44bjfSl1DKkm0MxBBf1f2EqnzE4RI8wUvWA+mqtALz4jLgx5EOyGuG02eU6cFV58YOBhlAHHzyle2Ue5k+8ZHP7woH6ApvxLl8Mq7sN2GXxSHCve8qoIqLvkgSUaDucUXa8p0i6iFlqRtoih5RhMHforJzL7m5bRSB+occQ5YRtCRPAX8eXt5X6yLlBOR9GPCxgpx+DHpedJ2YiO/88DG84eFR6+nu8++q9PX2W68cH7ns6enxj2nyBeXEEf2VoGCxWi/fBVX+SZuuChHGtdR/wry0yks7Jbxd9gJlxmDmpEX44eNaGMnwl6cvMlFgfOA7CeTHmKYfBCd4JlRu3h3gCQJpGT+np1kMKHkjHe2Ke2j6kwbhItyPq9cVWTAGsRWS9wF9TJJbmNOVNLr6oRBeBk0SqC/l8UU93bPaPy1bDoMfGr7NSvS8LOJxdHzM/Tg/BlSxngBGktGEqpCXXjNPwOJ8Vcg8kTbTBzgTPoORIqsBsTIj3bE//v6yTU/CeDnDouNOunSBCYk3OgAqmoaoeP0p1K90NJ5K/6DFjeMBd4EfyPJQETiAMIK5plGU5NPARUm4QodB0fET7+mIj5c2UDrPH2Rq9IJGEaj0GJsoQWABT8g6O8zF6ct4L1sFCHd6FYhOnrwl7uh4iskDfZTnK8u/FDIs6LrXIenpT0Ks4K/ggkbkW1wGIMMyfOlVvsIlLO3wpEdzlKVIqXDnRVDyFrS5AlnXeV8FQnyVpTAY+fneSEVE8pR5yVPicVkWfCU4DsLkqvHiyvPBh58ApPsyPvDl4FzFj7/Kd+YpXREhyDjS46+Bp0vcUU8AWN0VfKWMkl6El7QlScdLm4ZO5qmBkpKHuEX0BdUwWHASyJmL04w0QJYh+UmIdMJf+PXfw5fyDXisCEVYwaP8dKJtrS3Ks3gFzN8JKOj/70G13Jkn6dN+F8kkuFVcGbaIzyJfhlV5WGQsJGhCx+fqSR55Im/KAJCkFTpvT549tr37t9qe/cuk3/RfGBk49ER1wUlqDhX8yp2PrQNf0b4K3IRV3VKZRZ6yHPzHy33WPzJiEAYIr+LAn7gTlqZJiLBID3g+/bx9ye/x/lf5KQw+aviK61J6wNIw7giDdwZdDAFgEb4CMi/hVXxVl1Ck9PpGVUNXwhDIWOL9fwUfUMWVV2Ix/gModYQRRJrUlWpeIPAuDs9YrtU8tXj8ylc0ZZD4RRRslvGNJ9pypPYW4BNV8kU7SjxLZQRkWbPvQjwkUwq/B+IL7rE6S9paXZBHV1CBD1oYsd73yCHr2t53ScdJyu8/p1fSbqjjuEhNWD0+2o7T0F06hciVkGVwftwX4PdyyIeJipe3EhfGMvwqvMYni5ykLRIWGKvyAxxX4RbXccTNqt8Gfxq5TJxo69g2GO7d3Rjuz91hvPf19fkVY76r67kM+17d9yl8QK7fhoaGC9ysZPOSKx9vbLXVq1fb+vXrbE3xMc0aH2IbXZHwyvHW5VjIpajnhMz3XZD5gn41HXWpe5cRq//N3t/AF0Y7/GBkkx8DnHsccuGITt9OLl44998xyj8pOWEXtvDUW7ioP9/bLxy8szHjdm15ghN0ojwxRgJZVtdTxRHvBj3phDvsPupNdYTNrDs+PsZ2JNJgN7PQPS0eWe33k4uUD5uZemVCkw465GHyEROAAtKfzLA45WKSvxqeUK5elUKuxgMZnrjzGkA4KwlSxrpZGxwdtgY1pI0bN9mTxzP2t3/3rT14NKyCqbhSdGbKpOexRoW04xRn4XecNFoUvBzEXZBSKu5S6AmEVctYvQLgiAZT0NWUO8tOOipqUo2kvb3N6fPHC7Tx4iZGmtnYKKcSmXV0huJ4dkUsHvj5X5Wfyu23YbChRNALh3KEUvBkQSaHG9nwmniqsiZP7V6XGpUoEAkUDz74wUUZ4wSQxXgSV+KLMPc6RDhEFFiswCrQw1FGGhSQnRD5ExJv0sm4DMflfRW4BV/Z0FRnqn/kUm51WYwTqNJaCk6vJinVgQYqBokVKzqdVmRBN0LPqjjoELJ8Psms0MiVM8DjVX/goU7nZqlr3pEoJ0mw4HXgxtl381oLJ4rnxnI+ES3497IUjjrgqn+epkjhLtMQV1stdjwFDpWJcsVAFHQBrtxnmR2HgKs/uZMfOVRxAZEv0xMXA6W/0EwC5KIoil9TQ9EQshouIJ4OJoYAn0QXfcBSunFNhJW2IaCt0aZxdKTkVIlracBVdTxNCBrgLcuPLFIexCUPhEEDiKCkTbuLvFW3FDIMfJkGGcULwwxErJ6DmPhIH3IgF3RJ1+hfJz5ydIt44WhT8JCWfNEHRB/nmRxHlsHPnxceNQXFsigSqYIXaAZt/pK/qgNqV9FJIyYBow0drelSEe5PVP1ayh4gTVXvcBnv+MGgv0geL1O6seflRDbywysMV8HzpzSi3eYCUDroAlmfQENjgx9x6W0EvOkcW+QDMn/13sMw7vXL8gGRU+B1EkcQsk1KJJRS+ZRWOZS/xJN4E5xD0auWEtMbbfCf5y0iBPCW/JV8kjuMl4SQYnEtECAPZOXHXeLkj2M+ZeQIBzrT1NwiI5PT1DB4kTVOHDGu4WjQhfBA64Y1pVC4tFB9U6Nfix5D91xJH/k8veilvob+kAZ6ITfXXXUefpQutMDGyqnSLpJfEYcDJ+Xzq+6rZQagy9zG8VJu6Rc2Dkefel0V6SMu/N5XCX3JRuYt0/qqsmTp90WbWdzf0MaR9/+PsP981my50juxLH9O+brlrrfAhWs0TAPoRjdINNuwySE5owlRoZAipPkihTgfJIZm/gH+H/qgkEIxEwoyGENpOGqyDYFuoOFNw15/b3nvzTmnzqkqPb/nybV3vu+t27NOZaVbLlf63Ln3m7EKnrRBNuss5JkbOdXml+b5xX8W9RcuXJC7aP/MmTNayF80Pov+Gzdu+JoIuNCKpW3Dj0vxEikvz+JY0B8/fkzrthPtmWdOtpMnj7dnn326vfDCc1roH1P+4Xb48EH/iCK/lpyFdhzgtoQjbPvKjnLeDLAhtF1j79EBlLOg2mg5wGsYsw9N2kiARTVXaoAV2uLauvsV9Qj93pU8GQDCE/69v4vW7VZR/8iX8ErGlsau2jxhS+qj9OXFfTZrbIZ8LXwzmwPqCVmsjWhTrmfVsec9SDV+80GLnQrv0dhCq98t3/oonXJsbjzwptoba8VZr/BL2Ne1UaMOsfuqNilsEAjvVplnawjKaGVAx/knvwpQPtDRg9ch7TMVxkRQnRAAz4NBZg47BgYqZefOPe3m9Q2RbbXf+vJnfIp79oO77V//999vb7992R0WAowz6SD+1SGUrHSkkk9CdLJuiiOnBu9qKM73/8FbdmO69e6dLvJxc+Mgn4lL0nsevOnuctrA8GtwfJ2G9uQnGc6fGy08R70B0itKo6KRZCdIXhqjNHIcCD1A2swTPuZFKmHnJu6y2LV2f+2e6gH+Hdedp+ydNKB4ARUOzgzE8lWaoqeu5hPQ0qmcaTqPigOVH/v3VqC4cTt+oOPJRnkXo7fBXhfQQlMDNzD6FQYqHC34X7z5X/x5vMYJIp1LmN0FyAdmXhlI9J/9cgA+9ggsymaHn/oNfrErPcuNaUDxBghN3CccbJBrLtTDIh3hcukvID+J9wyL5SmgrXogGwbFWZsA+FWfwBgvmaF1ML7aY/BkE04Oe+aog0/CFB5pAfJGR1YtVBVdAGjHgd+8Ok7o0TP9r/x5ojEW/w24M9CHyzYF0XVWFrpq7+GxpGCHOT1lQFbu9+eqIH1gqoOU2K5k4fvuaJ8EA7ONcKVb0QALC5GOk4X/HLezzJIztgXwZqf/e1rsVb+uSbzsQJ2PMssVv4IxL/bDOl1u15F0Jmg/KZQruq5uwktQSXMZ4DXqoPLVYlRyqm+XHsRJGVkTrjh+8Z7bZTJnOdgwjifJOMvmkAl5Rg990QLRbwbnQNPx0M2bm14PGbfyycLgoBfjRS2gAfRIWumUPHThGkLKi+yqu6iUMhbN2A+A0pX+lnB30gEXOTNe9Bdvov1JAq7aG3NBhVMP6VOB8ACKH/BhvMipeFB7nsK0VfrEqNOim/mrBA6PuAWFH9kVjy5bGlNZTALE/YUZLTA5qWdBz0L9+o1b7dKV6+3MufPtwqUrvnJz+TIn9Fe0uD+nRf4lLfpv+XpOFqaPvCDn5VFO41944QUt4J9x+NChQ1rIn3T4+PHj7ciRI/aJs/iHjqu2nJzz0j59FjtjC99X7+MzaWX/AsKULW0464Flm1Du2CIuVpr7e2w02w4ovhVejodfjcexdV3XWeczmvCWY4zGMU+WA2h7sEtaDtGoF9eH7EmcsZ00ANzIJcaGWLIVzxXNlDOQhT9XkLgFQzqtnBN+r/lkP37Ua+/qihfw/oEy5YHnr/rIPraKfBzra3S4r03c/fU1z4n0A/BdP+LnF5q57g0dMBqsXKUBY/oMM544dBeY8cRz4CGO6tzy5fwDOhqItu/YLb23awejwV+N5+jxnSJbU4M7pAXkavvWN95r58/mblY1jOIPPw9gU4OIAw9whSuJVOirASzw6OWsso5hIGikJc8ATxpmWLghYdjgpaGAxCKaAfT+Pb7tTn4qmD/+1YAGTI3aMsquASqUhhoZBeBEJ7uuo3O6YvAnj3jhWfAAxNRshKNdqHQsG8FvGYov8FFhgGiVp+Ty+MxcfboSHOLAiL/MqyC6xy+8ZVx22/USecnlHmUNQuVGO8Kjylww0Xb+lqwgcV6CZMEHj6rzCkMTkN9Vq7TSd+LZ66YWYG7b+mMwYUCY6OSWeUxt5SOgNrwjwAP7cIebvvAkQEx0UrnkVxi/XPCwDfYedUldo3v6auTP7SB0I5BeDigZ4U+6E/Vvrq9a/BcNfupvsJFDM7/UUyBpvUwMgUIuXgATa0GlFx/z7mOQCTskfbZF8qGLXKKVRj9etj+89b/DpWvSngwlI3zLPtGRQd4lQ2flqWUqnP5QtDOkPPh14g9eOXjDFxrqGiAdHatdzDDSlV5ZIAKLOsclPb7I/V9sA+0sY9Y5/CsMFF+g8mb8lI+FvvXhz6djsVN4FM+5vGVPLz56GhM1jnjYgzdM5nKVznttPM3LybLKIDo2CMUDh4zIqXJiqxzw0LRghWjViEKxQfGHLnZyQqebdZt1ximHNrV9p/jl5JLTeGqd/U+N9kDZEsciweX6EJQulVf2QF/xtVjS4ip/uW9saU4b+VdeNOn/9/rExzm/+0VbYbsuO+l50sZmb8QvXmCNTzgBdJzHq+JTOoZH5ZcPLKdVOE71pHbUufl/6o7y4zPec3WDU/c6ob9166ZPba9cverrNVy1Ic6pPHfor1+70W7fuq2Ff67qIIemxAcYTpw83p46erjt18L+8JHDPp1/8cUX2nPPPduef/759vTTJ72gP3z4sE/wWdCzQKQ/eCE6rDPKVhVXiuNVxuTTfllYpj/liQo2Wba5gz1M30r9FE7xBNxfOm8gY+4iDlC8Kgy/0nXEVajHezqJIiNMHRw8cND0PhzrNpBE53szwxwtBx1PruADPrRlN4AyES65VT7m4gfaNJAPPnSkg8tLvMjzQp7ySDLi+PEu1sO4Vfqi8tkM8GNffGCANsOBJ7bxkzbR8B7Bff/a74ZlsElDh5pzMBWfEEaOXx62wO5GqPhsuBRoGUayDGhpHAgtHpwEB7ocCYaQx2IYnMqW/u36lctavPG5TAyx0T716ZfbP/mnv9v4hc0////9vP3yl+eMx4vC8IpO4leqyY+a8M8Jkk9rpUs92sEVPGmBVH6y0LcaYoXncgGEeIwT2dhJFaFF/kjLAu+udt37tWvmUU3o5ewJB51In3RDeMfxoB7eNJyUOWD+lLWHabBZ+M076ui0OJgVD3zsaTGi5tF1FqM936mxU9F8FJS8ArBZeGMJnHkoe7saPN/BRagfm+E6rf96mI5SMolXvY36g8//o268yLzTu2PoMiliJePp/6IvmieFx3j0we74273zJi14WEcSJt1m/XFKcXpB0sLX2g+4hc8irF4Un9NnOihtyx53fZMmxyleTvIC6IXOBdE59x4BBoSyc3QCp/AShxch9HA5J53gzyAy6NZp6NMVBlIO0SoJeQWkj3TFt+LJgywyvXBx1qzDMgQvNqo4+BbrU098/zPUXdPUYXCZyMrGM0Re8QPQb7YfcfJjcxxXD6yPMvBTF6HFD6/QFS3tdQ6PsrBd5CQNPCLFB79PwIXDwlNp4fVhGOlKdjnSsBlWiC2V7rKk3fAIfISULy56oXPZh1h44hOfceyZzi9Jqh44GcwJG/nwE18vLoq2yp9w9K/8xbw4xZVKOuVlLsAVSLIXLWkfc13OLvWHbqU3MNo1dHIqr6062KMziRtg5JVsbN37h5kkyBNjZIHDGO+PWsj+TOqTDEHpAO7c98kr+sgDf5YNPfldWAfiLE6exL/aPP7c/mfeT+IVnN6GWSAqTBmQ73op25NfNwQEy/yBMY1wgSS3XRz8KDymHzhwwH7hu45YbMGTf50XDhjLW7Lip+3HUfaZngUXjrGvrn7gc0LPop6F+2Ut5M+fO9/Onj3bzp07Z3f69Glfu+E6zp2bt9oGizrJwmH/A/sPtKeOPNWOHs3pO9dvjh87qUX80z6hP3HiRDt27JgX8nz6/OCh/Z6jaBsre7h3z1WPOD4dSZNgQYvtaSPzuLcIYx2WDRaBMRWbpfwjFC3eaMNCS5hI+hX2rPQqe+UB9uXEBXM/EcApV/wrDjyJDinVxtkEUWfoQj1uaXOGjbjKx4agXtDloJkflqMP1nufXoArnxeA4VH37L0WFB5rUL5OyIIb/M1N6rgOs1mrSQ/J8Y+wSqvdksfcyoEsPYRfkucqKleSwM/CPXXok3w5NgT37t9ra+trPsCijXNQyWKfT4T6c6Ki27d31eFdu/LkZR7BBpiMRuFo5AOMefFTWRlwFvM+FCfc4w9VON6OfrCxKWV2t7X7Unprmxr5nrZ3f2tf/uorbW3jbHv144faH/7R50W1o/3ou+fbtav1ZQI4jrznhkyancJUDMnjTr8mfQC8uSE71/EC8KqjzDSFiy98HrmoAqiYAiYsJh4mTxoLgwAVBgv48Ies0tPl6HkklKzqPDQs/FmHrgBEnuQSDq/kzzhLAAn5qrri74Wkwn55TRMwgzLkpDlPnIvfMu8xDEx4/g995WQPOg+OKJtAToso/cwvNh7LOOeJrKcDDht3sV64Y1cv35kOev2Z75Tm7KTJFf8RnGK+yQfPdfmQsJOVTtuP7IKJVxjIp4zFR/93fQnTzqa25jwGwzy+C5/ZFsg2DX7QPYBhz6pDoPwq16SPIbIZ9Bzr7bpwluOT7/+zwSBt0om67Dr2pEkX+BQQx7G4qTB0ZZfwGOsxOHGK207OMvClCcpSC7yUa7EdlB6Es8DrcjuNq66DpKsPq3yc2rp+B15GKB2TRjgOoJwlH51IY8ygr4OjfMmL/iknL8TVaVk5q+ayzG7mOYfrpA37ZjxB+8hw+RSjTfG0zWW07Z7cPp4E5E/4QpHVFMYfaLqfePGRfP1vXP1XDl41vsYHq2hju7jZBvGDh+8ydpk9eYKSgT/T8H9oXPf+m/XksXm0LT1CsywLGNvxcl7hQ4sOisz5UWLBr/dnSs/QRm9cbDW74MGvdAwOdPThZTrjyBUtrvRR0DDpJyCMo4y0rWWoU8MC+BVUuOQsw5TOP/lpx0rr7dFOfY1N3+aDfAoSWTnRDO3oKp9wAWkFLOgpgfH6E86i8+Jci6Itjass0B/0BR59hMUc12mcPizauVLDnF0vunIqf/nyZZ++c5WGxTsL96vKP3/+vPnVF27wvaAXvcskHdCF01hO3lm0s4B/7rnn2ssvv+xTea7XsKA/duyo79SDxzUb5uP62sy44UudKaxS4wOYpp74sQ1STs9P/6Kf+cpbN2HZspMbSKMsLG7HukfGbPvwLL6WX++dKSlNaWiDjkNLfSUNn0Uu5cI+OJdnUmaWV3ziZr64Mb/C5eOKJ/aSaRRWZhdBujdCjKNaj3AAOsnvdAB2wNUGAb6sKzfUbnyIrcW9pHljxf37TU7n+11/WOBYA0LHRgNd2ACwXrQI8oW/rsU716n4/v9uLdCZlLARuMj2D5FpfcDin+tC8EF/rgxv0YekE1/+8bsL4smTfj6r799Fkp5sCBn3yKNtPOJwnAJimDLYCGU8ngxD4M+9KVxx/NDFH2mK3+iYAGh/UFNqPo3JwplGs7n2sO3ewW5FDX37w/bFL76m3S4VuK5NwFPtn/yzr7RdKuw3/sPP27kzN/tiUjaS7nbiDyg4ARMgv5uxfdcelbEqF93icqoUfY3feRRUekHKAQX6U3nJp3J2adFMxQCccPiXJntj39qk4W9rKxoAnI/shPK/siNaeimD61DRMY2dzsHAtLKyVzLROfnjhAov9LFO8BCN8xCkGjdf9CGOnF4HjgoNndmZ5hvfpEKvkNJzZQvEQHX+0YE72yfDD1D64XOq5xdPVOF50kB66mKipzK7bcu+VZbiBWDR8fNa8EDyiEvYmxfjzLrZfrZ5aNFnEdAn+NGNMAS8aLOhnbRsZNWgm+UHr5fHafwvRKcRx8Wu5KV4wcfAOcksu1F+7Jp+QyNHhWWInaBLucqp6KZFFmWuBTADWOwfGwPlF77fZen8kI0d/WRB/ohLfmgIz3oQrbZZzm3PZQVX9P4v4YIpT+3/ocr/yO0oNvHVAuykFGCs57hiV22y28M0iwBtIO3Fm1KAfqI/BtUkYSfVtXlHRuwdPcgb7QiM4ZRHOjht1pXxIvqDU3gAabONyyd/1nnGn2UpTrUrij7UMXkM/DwaLrnwKLecNupNOPniTLvreE5TfhYi1D156BPfMNCmLUcx4uN4VX0EKNHxeSyeDQ56lF4zXfSljGM5ygHFL3E5/rkd8wheE7HszA/iwQMIn/DiyfECDLzBA9jIClu+xiCHiXU95Xiq6UUFiiy7DrOuQxpBxRfLjGzKmg8FFICzpYkflNh1tkdOHbPgKL3H+OiAnEbGFioO6w7FIwMcaP3StNI8DgrSx6In/MsFd3Bihp60edxG99fXNtr9+2sJ90X32v2Ndufu/XZXYa67jC+r4nwlRgtsFty8sFovrRLnyzSnTxPHP2V3VvFzZ8+2rY0H7ca16+3qpcvtxtVr7cJ5Xny9IF6X2zWu1tzias11uWvt+vWr1gWd0J+xAKCsLM727V9thw7v1yKdO/HHfMXmmeeebQf6y7B1Is+C/sTJE17IHz18RP5h4eQlWBb09CFctXN8DsXmJ+JqQ+4/HWz7Dz9ddT16zpSO4NAWVA8Fwa25Jgt04nZ9Ul/mx9OCPNmljUCDPs6VDx3jBWH52+XLWQ+ccYQqRz9DpgLpHfIRlfLWOBE3QrUrkivPvsomTRwvGPOr/eNiw+KTNFnWcSuof8wunrOU5HqWcdhw5XAmY+lEqzA40T139tnQ4Rc+eAD1C3DQXO3nodY+QlCb4hPKeflZCb7ewy/58jWffVq482Iv7a4OrLkxQn3y4458999fARIPfOrywQM+LsNp/w7x2GM+jKzowqaAa0LTVSHVBettnkhEL/H/b/7lv/hXZdQyWhWkwvhjfBHSaAtG/A8B6XLJlzoaaG7cvKXdzGq7f6+1X/3sg/bax0+0F146rgKpMlZXhMuda+1q9u1qTx1fVcc+3z744GJ78eWTvQNRgTQMaWL+0RNHg+CRGoX1lzGkJ4Nl6VdPAioOpDLLDknPAGvV5eigNAxy2NA88j08ThKOaABwHrTIERJ/Dza22vlzN7TDf6rtO1DNEBnwK/ly3bSMseFPuipShrqnHTkn23v374PIOTjyUw5oUvHMJGYpGMuGPYCI6TzQVz47Wk47eMxYjdY4lhUeYVXhmW+1ifjmmrgpaRvR6/69NU0GD/1INnyxBbjJh2Xx7Sxti2gAn+JN3ZBLOJ0UYKLhtIbB1wOqIHIEYhQZM//kUJ/d73+T/Xo6AC2Oq1xsAPapHrCduQRZLvZNmiidD2DjztN4sE47MvR25k0Y31K+v96OHjuatF42wGVRXYdHOWDul1W+gPCtv9L0D1vyxG1rU3WgCctfR+qyA+kzSpz4VNsPwKsi5IPfYx2fhQKfgmMidN+cbAC2/pBn2yddU4hz/L1rMavrGpLqfGTOG+tsIlkIMAHbHoOLDaK7w/hKsVxzCJCfvF5eUG1X9M/TOl6Cm/pB5xs3Q8kZ66ja3QyRjkgA/rfhf/hwxiuB+cjPQpIE2g40nWgJIhe1wJY8bGrU1AePgQ8czC+hL0Iqq/iW3qOc8I4Nw5L/ceBS1kf+xN+hQ4eHcaIAi0JSfWq2D3Fss9hnogNqxAWXRY7H7D35LQCAdCN1KD0L/s6w+zOye6KAE07quPQAwMWlNhah8ipcFeV0tUvLcPlSx5wgcy2j9KQ+Q18ufGpMBpKasgHkE6ZP8WQKXNMojo24apCxlH760H2j7gTj0KMctLXxhLaurJBGPuPylsZPFuZekGtOY4FOGev77muK39UCne+73759x/2El0qjy5oX5/VSKn0UBw78CDvvZhb0yAJKp9IHXJq0Ty8Vl3XT/1VGNlXM+Xy3naswOBZsLKr3aK1w8NBBhfd5bKN/seDeL/swRx/SAvywFuPkHfRVmUNt/z7hisde+fs1njOmQ7Nvb75yA28WeTgWdV647+YqBS9h5rORdZB1VWWnLsCh7aatp51XPyeN+ks7+DCM9V/9pNYg5HICTJ3v38cvvg7tuS/IM2aEi/MqLB1LT/MewtgVweEVfNoS/WNlDy+cckKOLsHBuTzizd+stZNcV7AKu+Q5bIAufvVH6pz2g73Rp2xTdouMAsVEY8ngmZ0ZGr9cQfHDzXiRy7V0+i325OSddnpZG0RO02mT0O7Q/Eg7pb95UyWRbP5rjAcn/Ze+mQ00QLugTORxtYc+SZjrODxlYDEP/i42fMJn0c6GixN5CWq7ZXPaPzg1xvKtfzZmDiuNK4w+aHA7SLm5uYGc6J/rTeTju01KBnFweBJkmv/2//Iv/pW5dnhS4ywBZUwgRkCJGBamIy34I4QHHTnGA5WTcSaTgweOtQtnb7U3f/VB++3f/Uw79BQGyU4KvvzoAWR7D+zyjvv9d2+2s2evtmeeP6rOyQldlhEA3B3Wf+jDCxF8s5VKSRlKNwe6zkW17KJn/BhMJlMsixRODmkYTLgslJgUt3E6TCbOLLZp4HvQblxfb889/5TKRGMEYodZVmwbcbOtSOEEm2/q1mAUPfIX7AE8YECvsvlvhql+nCfe9qMqjYZOwAagNkGg2zLCK0axXSBtYBmQHftwYmsdGSzE7PatO6bfv2//hAe3OlWqQQqwLbq+toWAuMtFnjOUrgWjZZCvOrh2/UY7dlQbAHh3PVC5Y0z0QJVlLhN+nPHk8wUnbGpbiQwb8WvJfPI1cuXI7zq5TNZLEYtRx4awRHSYBnbTkp0yMvAyCR7VZhIa9LB6dqEp/YFZ96SXo+ZySgNf2eExC4O+ANVkfORwFtCB6FATRng46HB0mHFHlzy1F2wt3C0tQhhUOfEa20fs0ssy8Haw88ZO9Ve0dbpVgP58xeLwoSMeBFFj1u3D4XFcqhxL6BGyHC4dhH9dbeipp9gIRwdyYpOu+ACVVv6k94TfNzBdHvrzdQYWhwbJLa7ebOnPqsiVXKB8yhTemXgMeK67xxqTsP89LWr2Wn94yeqdfrkunwwlCwUIpg3BIwtR7M9ipyYn48tVSYgjIU/eAsv1kjJQWqfYJa2/FyaccQNA8WCXk8OcNhfPiZcc9i2Y04QvGsLQbWlSrwV60RRuNqGLi2fwcYTRrU6H2ayzeMjYeddfErl3T77yGScAFjh8ho9+Tb8jTv8gnziLZe6HOy7H4ng8+U74Trt08ZIX4SzM0R0+8MRnbgAfHrWgKRnQo0/xRH8W4tghC4XtzucQK+VNep1i1kZs567cQ8bkzEEczu1dzaK5FsfYk3ERn/aROF+ZOejF+oED3FM/7HmyFtjYlRNz8MvBY1V0+w9ogc/iu99z5hBvl+TwtJ1FDfM6d7R556s+wsFilfmLdlLtAztQhpzu1jikPDu1KePNG7H5kAWUob/II5ixO3ycqHZJHdbpvlE7jf3e9iY2CuCS1hMFZjtBReQT7GMz9bh33+rct63r3IuQ5e4qKDl/FxTOiEc7oO25bndxosxf+IPnsQeR6E+qwvjjeF+wwN8iilOg2nBdjZlwBdhnQF0KV2RMBF/xLku92X/eABW+xlhvksSbhTl9AfmEeTcDnzaPDvQRNnu0JdobC3J0qgW1xwt0FOCjPz72I2w+tonytPhmAU+eZSiVvudNm/7CW/1P/XNL/Y+noGxQ4cFTAdSHJ/ikCdljFQfP9F+eRiMbvZGBTMKse8GPvmnjpNXvH2w79+5PRRdk/IIxXuEZz6nOq0ZbuMs8yseYnPLlikAG4s0Hj9p7H3zQnj7+avvzP/1Je/vXl9t/9X/8R+34MxhYfMScFyto/Dv5lq98BqjTH9xt3/rGO02b8PYHf/yaFkvq2Cow87WnKuQpjiFu3byVhbO/0d+VFbg8qtiUKRNZ6Qsslyd4ynfvoqKzWKDizp49Ixl72/HjJ6Qy1Ymq4q0/TP7BB5fb6fdvtq9+7XVVZj/ztC3KVtg2lYOM6I8MeDBhbbpx8jixJl5Io21oozv8eqr17hrMyU5n8T8+6qYcdEQep3In0Q1MAC6/ZwAD2MOr9BuhbARQevRm8qek3jBty4R98cIl1cNKO3TwiHHd4cWVt9rDMjbGWc+B7zK43dGW+hUFHB0ZO7300kuxUdcTT/teqBwHKmQ2dFJ4KAwfL3iU4QWpNgC0JQVd19z95JvGTGpwtQwycaqUyTYmSNwv9vWBoOoZG4WW9ADtlacwvMzz0ksvTAvH2AEHlB+AB/nYt+LRIYOR2zb10QcvFgY8Lqeea8AqHvV7D4SBpBffWVYBbT0VET7u0xqQPlCffvnll/rAVfqEB/qDR81j1xHgUfyjm2gyVDoNOgY79H/xxRc92TNown8uS+iLz4fsonTqNTphX8pkDOPShrge8Morr6R9moYJPHwCxMP/SVC6RM5O0G1b89fgzl3iZ599dgG39OPaTi1eanggvxz4YxptNeOE8hSmDdFG+ZwfPHwKpDbgKyQqCu0gPKB38Y1XvKEvnZzpNk56bLCl8ZjvhnNfOZPKrPt2KWw6ARtBTr+IlwMKHz7wTx62x8fGj70YRW8WjeDxaTyAn8jPpjZ2Y8xCh7IJba90IgysrKyaN2MFp2y0f+qBRW5OcDlZy2SILCZVZJCODqSBCz/i4JJHGZgL3EWlPxcKVMNOZ6HJAgr9SzdowUJ2fhByth2+8RSuAzU/QSagNNpRfuE+dgZopyxeWFDXp5vNR+XkagZxAPyiwc/iIFDloIyej+gPru/0BS8CtQhh4Y1NSKvygEN9IRO9Ii/lGaHKCIhcCeFfetCXOXRigQ5v85P+CWfMiqyUB1AJncbZQKVHBgmSQ5rqhCRZxf2NebMOz2aAVjYzCzBjc/enLncEy0Qn+jO/QaC4UUTPVSPaBmWhroHopvpGDxEFPzyRBUSewkr3eDqA56FeJvC5onvq1On2wgsvTu0QgLd/dwjyzgI5lV8wlgm/bDfJ6HHaO2Mgfdw2s3qdsTUJ3pyWcDmzo88JimfSwUdu6NCbw4rr16/7E6RV/8XX9ZFg5xM38pxwlUb7xJ/tMsgGiFsv8RAui23mW2/Ab99qf/M3327r9/ICL4DPnXpwGZOxSzaYGRtmWeg09w3GCmjd50XHuMynmWus8q/6iifXrR1XGFx+2I/0g9p40T/Y5LHgZxMCDlqxCa+yFi0+bZKvDKFfxvCMOVIktPKZg9ABYF5l07Djv/2X8xMAGBtRjvAYx80wd5AasEacMTzy0f8Kz2lbW498pWLv3kNa1F9r16+tta/+3m+0PasaHGh1wlE1Nf84EhsCAQPRrj3bNcHsbO+9e6WdOc11g0MaqFjoQJNG4D8V/Pq16xmIZRhpBYM5v+tn3RTBUCOUnhX2wCIArfJwLNABTgA6imQnwD31mzfut82N7e3k03tVgVZBgI0irxZnk82wE060DDhUKKc38HejMh4YBaXLrBc4GQhJi5v4T2mdTnJotEyoDJQTngvabSK7Fz66FyQemPjBm7hTsW0WDrfv3NVAz2nR8Gi/OmSnrToY+QIVRzfjEbUaGTSgQwanPUyKdAocEG2zgCk+lqoM+4NjsZ474cQEdN6EBNt8xcgnVBoYs2jp9WC+sbvtp3i1AYBQkrs9BVWWAspAXTMoUgYraJouh0m6xwsqr6DqLpOH8qcNUnCpZxZBrmcWmvyJxmQhnexWdAkPPCtRto8N5jTKkDrgilEYzjyiq1231cxrzveA5uQoVTj4Yx1jS0SMfEb7ogtupCcOsKAFyKEMpMMbx4TAqWQtUsAiPNPSX4NfsknDkQZUO+LKFY+VKQqbF+zPKR4LK06Ctnq/o07qJOre3bv9dHl9WrAS5gtXnO7i37+vvHucOK+1u3fW2i2ND/xSJdfHWEDTdpiwcm0jLzTeuHnDsuDFiTX58GehR5lxdVIM/vUbpPNJwsThQ57liA/4TN4sRInf0iR6R/n37t4Xbe5U10KVcqM3eKThkI29Ui5O1XOnnTATlW2rsmNf2sSelXxvPAvenEQzHtZpMnHGSHzG/CwsuSKyr63K1ek0C39k8PIl97bBhQdfyyD/0KGcYNfpNW2NwxeuDNVp9n78faJT2DK5eiIa+NTiHjx0wfHSHos2n6ZLf3QgntO4OH+pTrTQg4/PyTZ3hul7nGyXXWLPDcvwQkG0lceUjD8Ccecho7tKm3C7X/G1tftq+VmoFK3xvVGATpXlrpW+DOTJKzidl/+LDI8fHY84NqI9UXfzvKY8DzMZCxyf6Clb58x/CoOTdC1o1ObRB/2U2vk0t2/sTjm8GRRAk3YFdnhDichRboUBUOYxM2MxwFhA36AtUx+jbZk3rU1H9noJu1X5SCZJ+SUptMnif8ZK8BlfeMLEYSPtxSAe4MO2E3T6op4YTenRvefji33KnXzGG/om7bbaVOHaHLBUuNJHoAp8oCaf9Yf/RFOYqa+5/VAmxhb6Vfh3u4CLYkuwLLfC4TvnUYaqh5GLmyzjPXOHwsin7hhn3nrzDS+wSYMWqKfArPHgVfYw3y4THNZw9EnyoSXP8vX3SO2C9Sc6Badf5+k4tE34MPbzpR76A20KHvW+gGU5lDLT1nDwZBzZwbtqAsrBfEP7oK9QB9ZXxUA3+ISWuU3pZ9/5idKCVEAcGNNGSL4M8BH5QPGIj/I7tGOPYVCaAm5sPGynT19oR596vv3Hf//jdvn8vfZ/+K//adu9VxViA0RJFN6uQdMFUAp3Ax9u7mrvvHG7/eJvzwplo339Dz7dnnt2RTWvyU/8ZVmE+zTs2IkTfnTIJyiRzSCwtrHeVtSRMNh27bD4MgQnTAwIGA+ZyAOfIQIaG9KdJ5WJblTmufPn/Tjy6NGnPBBRXh6Vs9jFzj//2Xnx3dE+89lnpNI9VTIL4CxeSOelDhqdZSmRRrFz50p2nAqTzwtPfDWAOA6zQo+j8aVyKXJ4ANiacsCHzkyl8zInO0U/2pvqI4/CWCCcPNFP9qQfzRf75KWgue5ih8W6J+56Ql/hsb7atTM/PgENel3XgoAJkomShSk0vOTC3TfymRixA+luW/oHv7J1yl07X1pC7FAnnwxanFx87GMfm3Qs+Tt2gq8dsP5nU+Y6dGsKXwC8Kh90dD6JMy5lY5SlHlgIsMD1518FnOhhDXRDRvTsA0C3cfLKZuiUgdHyfUKbDu960MKqTkQMfcJAL9pN6IaBUl7pXNe3rHhvt9Ej9YON6gSd8vjFfvOFrJ8miA+OdL4iQHZ0QQY4sS1VkF+Pju2C/8B9Dv2Z1KkXdPWPnLiM4EERG5BGe4PWd5gVR1YNwvXiL4OjiD1YswnjKxppp6pT8d58sK5+GzuWLtiFNo++G/2HXnj0mcEvtqKdljyABSoyWPClzJkEaJssvvP5yNgG+UWHvSrMgA6f1dV9rls2G/5KmGhpD+S5D4gGGV7MPVizvbLYSn1SX8ggve53kg4oGBA/Toc9ofV6YkKFP+MYMujf6A8lExlp6Ai/1Ef6APVBGVLe3G92mmQhH1p0YpNQ7wpBG3pw0zYYM7AR9VZQehdU2V23bsZpW/DgLjk/TsRECJlQPRapqIIUvOomMtJecVUWx5OTPqx2ytBMPvbhaSdPeUr/AkKRGTmVB78JCklgmdKOxKSkL9CHa/E/6WP9wjN8kwYQj0ziyQ++fPNHFv9TT1lwsnimH9TiObxcWP2b9S0+QPlAhUFFdJ3MAtCwcIY3YzZlUNXawRnU/sCwy13kHej9UMlVx47ID83j9sGp9/3O1n7bKWOJaSZbBEbeJY8n+AB5zle68zwHE01/ZMyur+oADKfeSOB6ISIz9OaBnvwz24xT2ACJovL/OPLoM5wk04+rPqrOF5+gf1iW9e5p9uGbIATCER+CUpoNMu2WxTJ1AjB+Twct+nO46AUuY88HkAmUfoapTsDn6dJ674ORk7pHs663/sAj3eTFB1Cd2E5CwC62Gx2309GJ6S/UNXXMmMp89Nyzz2mN1jc1I9CWrX5kjDYb5S6HRzzAYTVCjzFqF+Sw5rupfnrtymWvKf/yL//SYzNNosZOysCYRpkqrdZljJMek5TGE0+AcdYyenuhLeSHPaWP0lCDcdP8PK5rzpIM3gfg+ibsdktO+pnWXnzARrSMxz4o5j0BakKCSUcOZfN4roEaG3O4gaBdXZddWoeyEUAWbdSbkO27lK6Nx0dtAHAARACs+QeWK5J/Ln3wgWUeFXdnVkNOd0xcemsgvtfef/9s27t6rH37G2+3tTvb2x/+o0+2Pfvu2/C4PXtYRHDX6YEW2butvJuiZG9u7Gl3buxob791xqdIn/70cS08ZLwd+TXYzbV1LxaOHj/RdijuE3GpxAKAOHysjweq7AYxaBkVHoDTpXw2BugV+9AAmBhv3eGaEScMLHhTvnt317zpeLDZ2ttvXlcZ97bjT6tB7Fhv+/cfNF0aEnx3+iSNRkGHo9Hwy8gxqzYra/fdMJl0S0d0wRbQ8nIQAP2WGlt2kFn8F9BAwGdYVa3KxYZM6tBxvxQaXoaqBp5ZIY+sHRcgG8A+bryKIwedocfx0tU27UixWaWtyD7Xr18zDY2ZK12UhQ3AlvSnk9F5zF+8GZPQg8ZM5/QLSXQMOqN4iKXCdK7sgNGBxTM+gz2nY9CiN46Xt+hAqcssgMBlMEAnHAsXFjz+PQRNIph/Yz338Sgv9Xn7zm3XJS/00J7g58fj9tOe8Eln5cTGlfLU4IEulitZLA421tk0hY40FuiUO+0gnR5gMkMvdvrFH/yyP6ey+GxOoOf7zzs1eLjOheP6kmzaUZ0cog+A/VjoMwDRdqDBMeGwiYW+Njvoyqkqts2VjJxeVtnwWZxQNmxMnNPsOpXg7rASZTvuVEd3dEIH8qkH+jKnXFiF+uAKAqc2VeZ793N/uwZmHOXTP7HOhqJ0wSWv2jB+JrJMQiqT+iLp1lXlZgPDFalq0+Iqn3avUVDy4V91YLv2OLoBJU+crTe+24h4ZIN3UxPe86YrUOkmWYwrQNUbEC9hAFw7TxmxAYA9uZLIj/1g05ooaGJpZ6nzEcgPf3iW7gUs0PvEL0d7PHXqlK/ZYR/yZ/TobykdPxC5ZX8gZQs2ixwgNubQ5kI7fPBQ23dgv3VhwQZufW0EW6ZcUIV3HDzIi772SfNdETmLyakzC6nXXnvNOCkvTiigihZdSC67Ji08gZIBklpUwr0clO3iJS3UDmgBpfEUHlB1dC8ail/VcY0B6NFFhKfjyMIpjT8FKAOLNOohLwdagv7STmOz4lm8FsszlcHx4I7ptFNSDx3mhfKUkbyJr9r/rHdg5Akx1vGPYRJBf5zDCsjjO/jHjj7V9mm8CF/6CsTIgge8CFBu0oFFPShxLKycdEFVBX07YxZXgFhU8eKvn1AojQWt9dwmW5Gif6U3fFlMIYcxk3F+KrsxwOX/2ZbM34xjXO2rfg1+9hfi5XIESJ9sJCjbBpDQw/K4amT5ovcG4MKF9tThI37p2e1KOFWnRKyjHMTFMnqnjCOUzBxakskYxhy55bbFHDQ+0QD4nzGZgpmvguZj8o4jHxraNs5piFK2v7pDB1CEPsbahTXasaPH/DKs53b9mc74UEsWFIqQN9rOadinO6f1bPLCB0aS2efS6CR8xdc4NDx31k9i/+zP/szz2m7NB9CyNiLOuo4+BvuMC1bK4x/hBw/WPM4nnnVX2WxFcyDt4aHKCRU6+klfrzLbSWvKer+GBszGwAdmmiMZw2NH5qYHXbfMbwBzPfPQvn0HjMfn9ZnDkIHO8GQ9xmaHK5mA1ybwgBcbAKcOMBqzBHkDsASpSPBDU4YZaWdemjCdnDgF4vHyzZv328F9z7R/92++11549uX2tT98pe1a5bF3Hrlg2HxdofOCBVdnHlMYTcYagDY3drUf/eAX7eMfe7adOLmPpuWF4aYqj8fSR/kiCZO81K0uXPf/caiNLAybxpFGUuWZyxX6jiK9mBwf+5NjnGLkxGqY1IX3YHNH++533mnPP3+yvfCSFnU7WDQhG750kiwAaTQsgALYFZksMrIYY5fMvd5abBnL9k1jLlvP6XOYsqSclBHrSG+XI+n4nPZg3CNP5eST9JwuYAsWXjmRHfngRjuRh4OoFg01KdJUzpzRYH/sWNu3N43VYJwsogFk+OVqsfQg7YEYW80yVOmixzrzwgtXi6vnn3/OuAXQ5HApZfUiXwkqjeUUb+pSHN3WM+GmjAVbqiOe9pw4cdxPUOhYQNZr4Y0sKCgOZSn9fAXN9a3NbB8gTOUnIQwIWVC6HgSc4LJJZDBmAGHxyISGOvDEgZ9FanT0z4JLvhdm4KXQLm/pxwaDKybHjx03HmVym6LUkgFOaDJYshi1/p5QZR90MT/sBU4GdPJwmxqQOA179tnnTMcGVRlY1GWmDOABZduKg19lq7bWHkcucfLpCxcunvP1DXRZxI/O4ONIL96FV3EgOEw4cx9hwGcDwOlwDfDCVB49BtqZHqh6hL6AtNBR96J1HcvC4kEbvXL5anuR91R6/Zg/PbLLwiv9C7AxUPrP5UAr+ISOpyiMRzzhof3UAi3/Y8eZ58wDINxxxQhHvvWfFjppH++8844XnmzwqvyF72uNYlXxcsEpuyzai89BA2SBe/HCRfM9rn5Gu/PpY1cbO0VXcEvX2VbFN7p0Inq6ZLCIgpY6uHz5iu9S12ItIJrOOzC3xyrHzDOQeLXVuS3waUpOnLliVDTgYP/xXRvTCSLHqQ6bnR06wJ8stAsNH7dgE0M91LyR01/qjDqIHUbZFQYIwhPcaluUI7Lhwan2VeMwZjOWQD2w0DSsvqw/n/A6HRndFuR33OLpMZUEfNdFa++qLR176mjf0M8bWZcbtp1J8Zx5z2MEjjiO9qoctxJ/hU+OxSw24ipXve9V4LYjn3Iw/pf8eu9k7C9C7rQpD/ZKcp4qsZBNv5vbFNTSMhFBlanKARAHKg0/YZVJfZun4dBRJ2c+ODVdW8tYnJNm69lVDf+M56lb0Ysd65WSuqgDcoIHv9T9NS8+eRIXm8BcDhr6OOLQW3GoJW0qB/64cUp7VD56en0EvwBPbi9dutxOaP2EPB+YCWbd5Lstd/6I6HIA8xZUeXBqxY577EKu8YumH9opHdqtrY12VuMl88qf/cf/4INQ2jNfCWLuBYcry/gpC+0C/pFJHTBP+P6+ZYUv5ScP5zlQMumfHOZyoAiYXo45mHv+fKefOYzNKhsADuTMW/xw6L17Bwe/+SBBzU98Mhs5pFG+HEz3uPTxGpp2wD+3le1ti8M3DihhXEABAJiWG9NGgEmSFvNHfMJT3Gl0WNLBy2S+Rwup/ftX2smTh9vK6jbtUrgusKfx+JwJhi+u7N7No3EewWzXLlE7m527ZKRtcrzgtrPtWXnYfu9rn2gnnz7gk2UmPk5LGZ52r/QvGIiWRdiOnXFSXw7DUQ7ieRzDQIFhaYz4KWcGG3cy0W3jysfQmdiF5a3qfm9TPrQ+ydOkQH/ZuZPFEKfc4U+jwHHCikw2D4u07PJSsTS6qjic6cUn+kbX0MaBUw3Q4SEvjnxeLpFd7NRZ1YC5QpHGw5MKDfiUV0CDLVugfxYW8J7Ty0bRXWWwm/WSxXp6Xl6izDRyyzdNxxMf0vhFR34Br9LLGZcOqrBPcyosnkBdaVnA5+ScMsmPzTm17nHh4PjZ7d1qF6TxS3zYwu2m6wZPgJNsvreL/rTdFX97Nz/WQl3aKcwTAsK796hjr3LfF9k8Cdjhp0XoYNyOB7+qR8rCCTo89u3b63x+HKTSylUeT8ngv7p3d9u7T7rs4csdku02Bt+c0uMArszQ3pDHIsU4XT7p0K6urph/ykV5YzvsmP7I1wnom/M9ZttKdUbHoA45/aCO+AICdFQRvu1tW6etlUPP0jVtSfW2k3Y1j0cMah5gu51wpDPOZLLL2DO6gEcgjYcVz3hknB4HaqAtKB6WJx0rXnKX4x4guizLYzqqdMYC+Tz58KIJDNOnDSfs5IEfEJxyE2/igzzGVWiYUGKPmY4VxEhbLjiL9JWXcVrBHi6fMYBPQ2YjOPPgj8Ud4Yz7hKkj6qoWReiVsTf1mjrEOdeTlcqgydcchMs4ZL34Z1/8QXbQoS4vtEB4G3XBgYcsxlRcNg/lZjy1BPOZ48mHPrZNGu0lCy3JY2Gvwf7xY975UBtl79sIMxGDI57l+3k48ud4NrApR+Qrn6UV/LzEAldB8pk/tXjixWsOUOygQTfTFp+5XGNa6U04BwvBi90KTxpQD+AJx3hKL17oM/pO7TyDE4iszl8ceu0p43Hbt7p3rvvJtthyZlDp5QqWw8iBO4Csagt1SgrOzDV9LJtLtUW1Q+bMoq93Mar/gFu0U313ByCb9UzpRDJpSnA8K/DFcsy4o1ZzuZLedVYSGjA+Vz5+0fYkg/P1z2MP1IqTlqeRAceHdHS1vs5Dd06y6SOEk1bgHxvDHqW3vDEOTxb/FSY9h7g1LkSuONunDibZGhvRB82n0Ur/FS159uXMt7sCyjvnQ9c3zx1onm7eAvpr9E47oLxc5eGg5oHaPZuBjHOp25p74MsYy3yXNepOz6PGU1tj7vM1Hmuv+cTrQ9Z1mdOm+UX4vjqEgpJZGw4EsOGmTSKf+YIDDK7tgIpsDkmxMbqjB+V1e1V5wOcpP8X0IaDSdnh9mneJNjkolG4bKpPKPRusgDQMA4x55XvhpWBVhkJOr/yqkJmuK2uDYHBO9bY1vo+/Z0ULyp0P2msfP9oOPcXVHA1qO6gY9EYPOuE8Oc4+htoSrhbHO1gQsOiAt+SYNqcDLMzdESRvh1w6Bjzo1ExK0OCiM1DhyIoL4Ed/HqHAlyJyPQLfxZUM+wLohK20h23/PhauDLTwkFPZOAUp/mXvRVkBykHlzosE4eOU17lNzuk48Zt5Ka+HXSfSUaWf/rDNQ5VhpzZBvEhll5xON/OrOC52oy7Dt3CoNwUQN+Gza+X781UvvicMoXHsGbccZQBvSlM+acmLzqaRMz85rsHwmAwZOOxl351Js3Evk+0m0cU7AN/gm4Yw9UxOx9taWFhRzpQX2m0+/eth20VxdLQjrHJzCjnQA8M85zweI4/5CkztOZNz5CYrcVzKGucvzxgkq5ezoCapkRaQBe0Hkg/MftkT/pRvaIvdDjh4M4h5IDOd0meruwawa76iEV7US/kOd7+ebPjUrgP8WYACJa/KM8JiPGHwAH7cjrSqo7HksfNcHgAv4biSiatyJi96IianT9CFVwFxNjjFv/JKN/hUeumiXOUjB5yEy7mCezqO9u+7pAxRypOGodFiUlOMHHRZzMV1Pl6MFp+kZVFIfM7Dr0ViVI8NmLyyiA0ti2v484QTRxi+4JQLj14GnIq6TWP/Y6WxyTS+0q2n0lIGNgaKmweyyJ91jk9e9HUaDj7ml3DKIu9DEBry0C91HH4pW/ROeLTRIF8uTXamNY7xoBXWsJAZnal6mFPKjOdpVwWVn8MJ2lfoqIfKA8p/EpBX+EDacelB2TOmAGmD8kmTLjUOj213WdZyHBhpJMoykZEF0ZBnmHmX/ySeQPHFFYqs5zVH0dW4N/JYtpc4dKnhGT9lB6Vwn+RqzADipc5pC7jR1viFS7gWlsULcHnsG2lqC6QzD4GPA6ApevtqW9h3dKVfySg5I4zplt/xrYeS7Zw7g7Uc8qBBFnSlE2kTuK2Wi16UvxbFlivf5eu6APNaM1C6ASULKFGk1fwx4lEXCnmRH5y+RtSAubqyzzT0TcZoDtxon2wgU5Z8rQedSQeHsW1dGwWuvdLGaqOT4qnO5BPn4JC5fQLJpaTw4kptPiDAR2RyhWjT71vJBg8V79dv0WFdumxDNoeF0kWNwjrxmVx+zfje/fvC6T9yiBrix4YA4ACW36/Ys7LaNh5sSVeVxQYvq3UowzhPArBjxTuCPWIsxIiSP0LxADwJ4k8DJmnaAGyutZXVnSpMa5/+3NPt87/9ooxKh0Nh4cqAO+yn0qoRZwKCZ+IOu7JRRLh0AAEv4LATK71Na00CNWDXAI4rvXFugKIhF+dHWHY0XBI0sGysqwJzN10JctRJFmA0pNu3b8ng29v+A0rzYJJKT2i2ERA9LcnhrrYbAnhJ667rQrgm17EcDjtdE1Y/mcJl4ooMADwmKRoM/NC5Jifk42YagPSEk16yZ916gzFuQPwf8QuQ6zZBJnLttqFXLvWXheXMI+mxldPkK2A9cJjbWF1XS1EZ/Li04xmkq+8O2y5dNfLlFxTuRGMoe5eNu1zroTr2AmtOV0R5tC9aWJi7ul3TM5DHB63YZGk5rZTwB9CfwYYODZg3bdlq8V+XLygagKdXkZOydwJ5wUEja6VkHGF4e5D1wKayDnqgl2rDgxf+zm4DAC8Ou3aZnWf6aU4oSk8AG4IXnK4Tugg9MnKJhXZEe/Kn9iYnBPi7z1OPLMCEKb1d38qPLMqShWa1yXJ1ygq9qw+H0sgTP48Z3WYuV+WJTz7NJr5ywQuf0ZWcMS/xtDuXAf7SgXZDnqZILaaEKxlcWOAFsfaYrwqFz1z+WnwTpnzkIQc7hm/VR8pdbaa3TfgiTzglL7rNMqIz/OY0jxtOx17ozjgiuQpzso1P3OmccJsOvqPOi7aqJhF7KNebBLGQzm4blF14nIr5/R3ojCmAN8iUR84vudoWJSt8aRPVrnFOt50ISJI2f/zx5MpJXRfKzwILbQKdpvuFV+MRaDVmAVlsYPPwStpMW7oAsVPxj0SuAuDcU4Rvv/OxfYRO0wnPmZ5Ty1roACUTqD44phHGubzKr/JUOqhzXjbopLsJyBH2FU1w0U+u6J8EpJOPU6w7Fufqv9SfkmObEW8RikdB4T0RX0qan9qBCJ3EYo3FGeD+qDYKjsvQ68158silnMW16iptdS7jGE4e7yvmYCJZ2J5rMFJlRjWg8zKvyYnAzRm3VE50Lr2BMc9QLAfeAPnm3eNPgpQTF8BenCJjO56GlIxJXtez0uGvnKk9jfjFO+NKoGcbn/mOeQ8ec72gr/6oT/v6HxqvsyKv2iGAnJpfSnYZBBkF5MefaRgzQK1TfA4ztjSHgcRCW7XbeVK+bFjBY9HPD+Bx6g8+9qCofPWnftQLKt+wUBuBB475FLk8UfYPy+0kn+tIuPwIG/Zng0F5+a0LX41ifUG/pD7k065oX/z+CFcC+cQ0723w/tz2nTwt4OCVtR3XfbbaxuYDf/yGmuJmzZ7dPKUoQ8BYLgUNWGH+uuKVpv/mNJU6SYt4HwKlV2UV0MBcSEjExwuBOlkUanHyYIgb+OOXvqPEqmyaDT+Dj9HmRsJ/ccUrztnGo5G6wYKTxM4fHilrIGE3Bjke7TAR+Y9JST6TPfGs52qiIr86MnJo3vE9qUaonNIMGXzQE/2qvOCV/gVjGFiMIlf0Mk9MFBnV4Zwifca8+PCR74XJCLPe/oU5l7XzcsNn8u+ooueFGl5CWeQPj25v0my/zhcQ/aybUgvPLroyMNiGyueLAuza4Rl9Cx9dsF3sWw6AbrYj8tEjdIUX/bj6QEWqXotYAB35VXY/kofH5LoOJZ+ZtOoZ/q6PtGMWudZAfKJX+BOIfoFKLxc5gZlOkV5eALzqG/jUe0EWxITAH2n4X3F07gD/CXo9hy4yeHHJX0USjevWdun1YdskHpvOtNE1gm3PbnOXkXqGTn+ceJIXmxlbZWFhHHqfkpkSPtG1+IKLm8tYcqg38OR3G026WMcA/MC3TnJVbwCeN4CdPhB5gVmXkETfBfoEDaQv2FpAvMaCETDrYko2YYD5eEMAryU65ZWc0VZgsQi1c51BqVTY+ERKdpNZJhr9LZY7UPxHOxVUHsnJiw4pIydttZiadStY5jXmI6sci5dlXAB0DjkKZhlx2WyGrnSv+JP4AaXDKBtYpptlzTTKdD50lb/s3Fd6XSjQTx+HPtLdCKPMEbf8ZTfDHM6vAYsHY5Nw6r0nwHpZtw/baQRk41KWpKVMtPnQlY7Bga+zJ7ziXbgFhV9O/006FP74xS3yQZvAOJ3PUpsoPwdijhqKbznshQ9epZmfiQpvsX+ELlA0BYkr0IWWbQFsVPguj6B0zfy4iA+ULqQUbYHjXbXKw3G1BVmsb/J0j7IFr5pHyQWK5yRLcfSIq37YcapyBbAo3IKJr7ziJYzwIO4/2s4ss/yJVjAEZxz/L+i00SvvTvGui6/uSBeXXTTMOlxbZu7HkYdN6N84rmLDo2RzrTlCYkfSaBfgJpw6Mi8ZnjbHAp0DD97/E4o3It4U9Q+0QMt4jlxO+XmflaYKzd179/zDkiz+bVfJ3BIessCHjo1GPqDC+MKGYcM6wGOhVUI0AnHcNO4UyGYYxs40HaF7rjA5BFbYkgfAEBSs8ienvJyGhS+NE+fJUQ28JmxY4hye8EjUPxUYKAOyQJ12EVaSco18kJ284mueLjh46BOdMjEqyGMVWRADe8E/0SvTC9K4tTV+VXFn470D8ufFD2WSffwX1RyzTBxpkclXcuCRE7EsZlM3ZY8ZKEvlFXTV/J/zzCN8KFs9pueeed3HJi8nG+JjBgA8H1oP/zoz+pAnntSn8b3oY8GHHZTXF9PkY6uyE2D68r3IHJzpaGEDT+Sbb+nEwk1x6ygMH7VQ/siknF58EnJZVE8K+0mUfPh404Vs84QeGmhFI3w/KlQaOA8fbTqMozzRCVo50fiJi3nCK3iJC814+lf1Aw94WfcZDx3ZTEWn6JYFCTyA0KQdcRJB3XXbOI+06IUsZJbO1qGD+VkmaZGPLX1K3O1RdOhLOi72jmzo3Ibkwj/AgFMDHTL9Rzlx5gktdZqw+670EZV5u33JmXfJEKZ5iUcmJNJD53J2IFQTQ/r1nDf3C/HW/+Rl0U4YmUbyXWBwaSMjr+DN/MDFUb04tytc548cg23ZQWMG740ATDAjWEbnj/wRKl5toZzbAn/KZySBPneZlQ8B6Q4sQvFDZuGlDKV7cAg7ndDjxHgsrVFVuLi0ZyA2qkkfqqQtA2lFU1BlwLG4TR3P4P62RLMMJatkj/guZ88nfeFxvIA0ZJTuhT/KrXRguVSFXw6Y+8CsS8lZziv3kWCWoensPX+O+gHhk/AoA52exL/SyJ/LN+tDe5v4KIv53nHh0c5GmyxD6Ub+KJ8wukMrKT7tLB6F81FQ+fjlir9BPnxLr5KFLkmTo+1ONOGhiMunqIG00r8gQZBCG/oAfPM0Zlkv8uR7cJltUnxHHqHp+P4j0Rn8E+TJle2v8MjHoGCnMiznO651i58yIKOjBgV+My35kRPwS9tKA5VNoK9XCT1Dgv6jnZQtwV+Sy7gxbYIUJcmbcJHS3wu/6q6g2Fhf6ESTp5ozuFzdLcNYh/FnHOI8RfDBnvTwp5MVRg50vkevMPqwSK+nInDgF3gDWfTz69ReuKutgUe/qYU783HSeM9t8b05bMCXBVmUgwvk1F66TQt5friQJwJ8JYkPdqgOpB+Lf76Yx5UerhH5x3JVEDZc1A8H4OBtiJaNPJ8/x3IPHmjNqvpg02NLI8TG6ZVZFUuFGtxY4oDCN80Uz4JgTAcqniQYJ14Vg1EW8TOxgzrKBJy8pEPlFs/p+gANRZNI73edNvQTrtyTALzSr2CS220SPlnU8gmmCVe+11QyIOwfbmpBrV0i32TN5Iyzme3MVTTWF1+04FUXoCHxiUandVtFtyxO0WiEUWcA/nQYnNdRgPzISgJlYDdZQFEp32hrCSNgWkC5dOnwVLofW3canIfZnkfZfDoCXedZeNm0zboAFV72i8ZhxwnBt9PK5nt2r0LgdCqAKQZb8pJvb+z8/yGexZf0uCykbbuOS4cGwJ3w1OZddnznzjzSvhhsF9MBkrLO1n/q4KUD+SUHSF2XDvFHB4yLcWQxfkZm4hX2V3uEw8CTzUbXT/9jp7Jj8V0G24g8OWzpyVRpE3r3aUuln2mkmzNJK6SuU/IDhN2GCOM64/AiTf/1fjLSAcQrhTCLE65UVFrpU/BRYQZd7KOKV2yUE9uXjr6u0fkX7/ARjpz7t6JcQ9yhFPDMSXH6m3ElYxyDnNTDwMi3XM+xS7votkUGOqnc+Iv4KcMcn8PkVL/1pE5ajwNBI44feXxJin4bOcn/u6B0KVdj6+xovwW501qTcthLjkVE54LSEx7AIs/ZwajCxudP5WBsBVJW8MIH/VwvwveYsQSgk+7+i99tATDO4aqOI79khLbCBdZpCXd0TvNfFs3LeQVFDxS/sX0t4xcUzqxD9CEdGo9HJCteZRaCXdHgWGyM8oBRZsIlI0CpWFQVlFxh9ZSklRvbt/GGPAB+ic82LTzqxBiihw9gHPyuF7iFP0KVY0w3bY9zv7qANPAhoW0Yr49blV9hoHiHZnag1PwT/PhFmzKCi03iGA7InnmUnPArCJ/UPboB4GMX6psxsGyUE3zuZ6AB/4WXJDhsuSPzDmNa2ZXDg4TJCx/kRJ+4sn/R18akygSQUziVBow4BYUX3N5/+Ou4U5sS7n3mLool3IxDO9Su+RJj3gPwFV3ZB4eULbWp2gzAZ+8qPzzIXf70A56kYE+cbStbwhf+2NhytHDnNxD47LFfKu7XE7EPi3UW+awhWcDfu3e/8UOPONKQsql1Cqf+zF18YXBdumIzHzBLLjMSZ6PrG3zW9IFx19bYcLA+GgADlPEnX6n8FZCGKyjj4WwRwZi/jE+IOMqWYWx8pfFuHvnSW3xTISOtZQxgGukJRAcHk86kokrwV2G6YvOEOfMt2RWu8tTkQBwHgJfFLDxkViVTDr5RPzcs8eF/hUHjM6f7tUHIDOYSTQ4+pT8Af0sd9KGj3FelA5bfXSBhy5Ujbq+nA47iJ2PCnfIVpoMzgOGQN/OfZQLViMc0PDib7yRN8bKf0rDelhoxnf9JvJddBpUq06zzGEeUcQkSlt6bNGjqSzhefHV85Xa/0w6+eQwwp+PLKV5pdPY6gRn5UNSq/6TZm2hLRPKTSRLxoinAxkDlpR2CnXouSF7aJWHKUfhJDw1usqvCnKwio+Js4MyFaIdRTtlnTAMsS0k9W/ZPW6U/AOTjoE+dCNkblKTjgNLtSX1hBMdVJ3yvufCn9MEHzL+HgcobZeo/+wPZBJyWoHPhAyMPQoknbSFviWFkBBet4Es7cpr+lQx8L8A7PfHKAyo+8pvSCcCu5yFjxpthTEsbUVq3O+k+3e04k31xxNHfDV0bmp3b8xi56zfy7Z6h0hb1niHxOQ08PxZX2FmdzroYbbYHUDYZ+S+7AGVRWLqrhWoCzt3bh35SVnoEYouUvaR5PJHzhhRdPAfAKxDy2WaES6exHZWuFV7Wc4yPaYHYJfqF/kkn5xV/EoQ2uhVUGj4njeFTMtNOTEN6T6YvkxbcwJPiy7oUTjnyuRaKTxyYaDpOgtGvXNE+CSCZ6ey5DCy6amySlO5m3vihMwPnIWOUU/FKG2nhT32Eh3OF14OAwiMvYDkeGG0bHhNL5SEn9+V7inmgk1uo/7kIvSkqRxH+rz+NxeAWDnni4Q+bKLfm/9R7mjsQnQhFHo74rOscrvhUPuPJiVfyenqHWhDjsCcQnWYHjSztPKBkLMPYRoAP8ynaOb/GQn6jBl0A0mjnzDfwIz5eP621BXHalczotcEolzj8iidAPwKfQ5S6As8nXcG1zYXjduR6EFPx4as9PAG4ffuO86h/3gk4eOhwO3L0mPjv8kJ/SzRsRniCQHhLzOqLP34qoHKs+aBX+gufJzkpuQDF61oLYZnLBiijjYYCqqDlL4P5wUd0cHJaNzrpXF2AXU4twVXn5LGvW2Wn742hZJhfDxdUDFv5PznvivXH3a28PBocCh6OKQ9QvAsqPi7oAPOXntBTDkJ0FozN7q1OX7Ma7PaT6Fs3b7lyc9VCunU3wizHDBzyYkoLWhZsflmk7xanenA5wcQnEL0rrVzJmmQIYSwz6dzPp3GHB51n6EDWO3glf+JVYFup8Sq5cPCp05zuqSwynG3KX+eRE9RFfQxuD+HjaMdfAJFYRirE7eKxGjtfWip+pnMrnk/UAew38qsBY0GeqXhhBw6pk431jTxC5eqMUMGzDsIrmYHom6sk0XOGJRvK4wf1Kj4vzqGb6wG6RT7LfOfBr8oTiKzwZ4CnImoDk/4AZiaQ8FzmO+kqKF5gBAv7ilY8qTcGKF5ECg3cJUv/h0NkjOPIkwD5lmN8HDLhlM+z1aEBYF3AV39RYIpXGcDaKXn1kuUy0G8pCWMGY9JDjZqre/nxm7QZ6iB9e6Yt7SNjrs8ZB36UPeCDDaHyRMkvrinNJ+i0D/89dNmyoYrewEI5BhklJ+FMGti+0phwlnGpduV+KJ173XMb6Lj+v+vicsgpzOYAnDr9qjQGuur71WbdzqDs/ihzBFqSHTZWj8smMo/NxwcDrl5k9Di8nmSfMbzYztKPd/D1Kb7KpUrh6xrGA7+wuh0BNPeLrh2Kf8lUIE5lpPkD1feQXWUviL4yV+/vuCrDxLNDyQKwsVqO9Qld/PFJ2wyK93ygZOg/j0dA0eBqPvUTM/nEqwx8upC6IOw2TJvtfGkB0WVwzvkwjPL0L7ioxJNP+VWOkhuaRToAOmDEHcPO7xXBvNPRI6+78IKGJ7y9foSXdMLwmOUUEF6MJ40vmtWYzYJuLkMXLrBeE/s5feRXUP1nzkOfObzTv66/xFsw8projTfnT653prJJ8stucbRf1gX0gsjLOKxcOeSCR/tRhONl+qpYiKPTCwhPNxVAlpttQD/hBzaX3vdRPiIVm3j5Pr7YeG3nzQpz66wXIjKGL7aNZag6J8v5cqVP1gWIZ+yAp3Dht8nV5diKdwzB3tpi/brN1zm5/oNralNpy/mgipirvli7ZfPJwv1+/0V65sh6OkA5owMypANzD/RKY1OOzsx7G7xHqbXkrpU9bf+BA55LaHP37t11XXHoDT08WTMik0Nd5HiTYo22mde9+2vSh+u2vWAjeErv6YT5K4MWftEk3CsBgwqWcSdQtnnLcV9uZSU/zV0L/QJolytxDC/LL8CQxlAS9NkVLfIuoIIwFDDygK5cyZzkMkM7EPnwYCdXP8CU0skO/KlFMsFg+NW9ezzZW2//RWa5ZYi0uTybamy16CldYJIGm8YKlM7LPJ8kgzQcNOgIEC4ovoW3DKSNtnGh8CZc9EiIr9Tcv7/unepYOibbtPMP8y++T8oDYhnwZj14TMcAU3bBuTP0cgQ/uJVfrvIKKp0kZJHH2/3E+X0C5wsvNf5hKJ4FH+It37okaWpz1MVcD2CNbgbTwrO7kT+QPpkNCD2ubII9kGEdlnT8qLSSVc44ThdCT7MUKlOw3I7K70FD4kkI/SI4Zag3gHCVAxkjvfXqNio7Trp2qHi5kjvjcB3hgV2VgazCQ/Z88jOXe5SRcOLqjV44GeQziW2yuKU9CS++eCkMJ/zSraDilVY+otP2ieAnvewy43XbLNCV7othoGiNL2f2zu/8Febzc8ghHQy7iX/G7hGKf/mFWzI0OE50pC3jGZTmdCUlN/AknpUGJB68EZdyLJzMdXoWECOQSt7owmcRj7oEYFN4Nb8AlC12kR5FK1yPTQQh/DsgqpeM9AN/8GCpXDCtA4sCzx3C71InWWXvmuud7qzk15xT/RqY2nOHkg1U3xx1GvMBl15p7hs9j8Mt2C7Qg4EvV7pVPlBp5YDCRUqlFSy3SQAc7M+GTJytgxe0A8ATWJYzyRjEoN+W5ggAHETO9R4eBZ2F8lTGaUGeRS128dhAsrHnNr3IAxmx0wJ0lKQnQrhcaOY1TuWPbZ++sTgXVVnA6XWiYPHM4r5k4vMfCaMzaQ6a8TstbhyvKWKlA6VDaih5+m/GEe/aVKe8uLRZ8sdylvnYlJRMykpb5xCUJ4PFN7iP+0I9/Oq9l/o9Bui4JqQkO8Lg81s6hLNA565+7vijC3qObYVrQawhKQO6wJfNQp32804rfeTw4SNt7z6eFvBr/Q/NEyd08aWsaifi57UmLVpy4EU52Uh4c6E/+BJHlksVo0epsZNNICap/MUGEyiD40JbbhF6OkHRrt9ba3v3rDSZztd0/GkkLCgoOaMrvQgX54lfB/JIoKAY1I84ZDynC+BbMOpYMio/+KEpHIDGHyMiRnwV988za1dG2dORjWrId9/pRBtTei1GKU/JBSJHOpBGyEJS3vrRJuJlB6Mb4KH/zWYu06h3yTAtNu5ZlY5PIym9ihZNIov0nsZWOxoq3Slx4jGeXlQdYi8eR+H77XXCJnGLNc5HwZhXfCuMyOiGvrSdbW3v3lW5FeMUoMdY78WneI0w5uGqDCmewsJJkfV/P72qBeFHwWy/tG3A/P0n/eDfeSCPDl8Lk1kXwk4yTDwV9oCkcJ1wO835vS8rhTCaFz9o8QuIj35B4RQdUDjjQhggRpj80QGD6oaR3zI4D1+uFghA8QJqYVX1al3koKw08OFVdTjSA3Ce+9I89kSvnExZF0XNn/DAexmCO5Qffh2v8sa+RX8LlJ1mnsu8xjQcMKf3sPzKv337ds8rfHzsgP6LfIDSq/zKx5Uc+qtDIuOUy+VTxKIHXoTL5ssOgF/xrDT4eGGhuNuyeJPnMUm5s269rCE3FL+Rf/mVjqt2ARiny6JOg9MzBYVvv2cUH1zJIGxAVrddOYAJ3jw6r0CndT309ClvBmhMp3DlglsO2zCRj+UKUObIKCj5o5vHCeHKkQbE6zgqE4uZOS8+mwA0I16uYLTBmI9zuvXrZdEfurkveIyawZidz9hvRqh8YJZjzZQ+9z/ogXzJSL7cRIuvPMIsxJb5FUz4HciaZQaPOXrZ1gs0qqp0QWRaqsLwwfFf5CRdjrDKQVkyhqcsuGXewDTO4+AniE96t4HidvS3DlOacQPUSdIig3DZALRqd0lTPvzs9I+vhPHpck6vtQ5Luur64ePmH9riSaj6Ri2O+XY9bdnlgf/EN+WY9OrFTdqMU+8jzW7uiwB+8cGhO67SmU9i1zzJsX68INttDRsvlhXIojyn/PQfTvf5wc3H2Et0LPyVqbYkXM3lG2vr7b7KyJcieVrA4SEy+AgBh8dbsgOfE63rdzju5rPAv3d/3Q9XduzkxzhXjbO2/sCOqz35Nd/0HcYprv9U2ThM4qCG/PWNBz7xXxM/gD7NhgJIq+hQRhsdCpXhAdKAGMqteVK83JOg+Ok/Ny4mERQJ8563BJWG/z/H13/gg4Ye0i1fswltdJ1hOc1GW5AR2ZXmHWZfTGXysxhXJL8Ya8GI74O6/vcjFu44aptgfC/uhUb+oqwq66JMgDCNUAih62nlRr3Do+hLxiIv8B8NjQ1HI7SMjlNQ+OGVtNKx5JZM9PswkJb0jQcbfuzF5F6pJR8Yw8BYb2N6xSuPVTi4LCD4GxeNwIgPTPp2KD4jDgCvgoRx6vDaxKQEoQXgObqyJQDOskzkuS30eOWCRx6DjcvW0wLo14MCUjM49XYvmGQ5Lnx4yD4qofLCD77V+cfyAiWzoHiPMsoHEky8SkPfRq8FXspCVvWNcsDIDyBOTvJ7HRuCx5ixoAN4TDD49mbegPkpPurj/I4XVyddGjSpX+lfPBDFwF+u6IDQxraLdpG98Cs8OKDkAqQRHNMKRvzSv8IVr425crqfyapglkv+k/kDY9gyuj6zTvIVpv9yZxUZyYJOztkkzOUEiscir0UYk8OSephPz2cI3+p/yHnSuFXyl2V6bFAePmPeIgQPUmjgkLY12xqAt58E975XsBz2qbb8qqvlsoMe3dGp65rYBEit8Wzkb/0Ur3vDZmZZ4AYPMvBKdrmRzwRD/hgG10+41aedJyhbJBYo/HJAycGfZGoxWeHtj7lyxMKLdkSdCNf2UD4LWS/iqGmFlQ8UL9xYJ8Aom6GO7Jgj+OS5LvCVni2Q+GiF5bYOjqm7rvKja/qn5xfpQRgX2shCP9YH/DK6P5EbRh3STkr+gp49XI78Kl9kB5IHjqQqnUXoMsx8iElep6/0D0FnX/m1aKauS5btJUfalvoLi3YW8MQ3H+R0mm/Q80IpC8xbt+/I3W7Xr99oly9fbucvXmg3bt1s125cb2fPnWsXFL985Uo7dfp0u3RJeUpn8QufB7xkG2NO+o5aO62n2z5e9BPOeDCP2diQ9ArjZw3l9KGWSw78CLNedDlVPsoKEOc9AGQz1tL1+aV/GhGfvH7AlR7xRI5t1el4j4wXbsE9uP9AO7BPY6bGNOSCV+MDwHf7d/vLcNyMyYdluKO/e0ULdffxHW5X/HAu6002TTnB3+X5qjYwKQ5+6jF9i8OCrCl454nPgfLFIF5URoftIKAQfoWBiqNxzJQBq5QmPBu9MGZwJXXDFrjzCZcThGnHZwBvkW/BjBMw3+4vQ9G5DKogXs4t1Uxn2kW60m+UO5V9CPM3iey6wk91M6cDaiHc6YZ8QxV2gBc89iitFwlebiiqIKDKQbqDECKvO3D9KUrSO17VkWITfQAacAs/NAXQ1YmXw/KLflxYTTI6uVlNvGbdylV6DSIqlf66LflPSXzGdJc2SqSbRDYEd1H/2GNMq/CiLIHFYGstOiVlU/bcvbLiXS8AbtnpoybRkeeyj+IJV3rsR2cqHWkvE8+Z9UdC4eLLWqaBh6VIAI6OSoce+de9ZAYop8Gj08x6zvxR1neovYQw9w/jCCpMuao9lF/4ADJLF9KjU6+niV0C9Ouxb094XYfiS5pD5Ik3mpYDkAdPsqEpHTk4KP6RELAM/smf7TZidJzu1yYemMsqX7be0gCcyWiRBig9gtvLQKzbpXR1HBRPpoUVPuhHPbOhMI7SU9oZilfRVrzC6WvI7fXW9QWq/IsQ/QoqXHwZj6pspFm3jmP+vUy0q3VNQh6/lK/iwUV5RhUsyhjl4IpXASeHpBngpzzrQhr4yQk9vhLArzjhib5DpVV6yQZIwz517/zDkCcQ3vBhR6V8CO8JZEyuhYdPH0ZG2W3WQTjgdR54OCySxakcaV3fAniMDuAElZcDvYAWke8OixvjBeRjOygfGMMjT3SNC3/C8BhhjM9lmvlUuHhVPABOp+Ov08pCbefuXZ43HymNskPJ6WdIhccvqTv+EXJkg8QR0PPsWMTlRJVFfy3ikYkPMuT5Oo3oFAcv/YtxuHpm+OM7zzgJp/cWftoNuKVfaGZXNgy/RRjTigcOOoBxw4u53l/JKxtEVgA2FS0efFpyKr/mMfAZ6xhPWYTTnlhg3rp1yz9gCs3Vq1fatWvX2hUt6M+cPtMunD/fLp6/0C5dvNTOnj3rxfyFS5fa9RuiuXPPdubUGR1ZU9APOPh76uhT7ejRo3LH2rPPPduOnzzRTp486W/vHz582L9kS8ntur5EqtwAefYrPzH/H1vEee7rOIUXn7oNpN7Cv3B4xy/jcuoWntiFGxjEsZVP/NkAbJMclZMNgD9ZLB7gYEs2NfCHruZyaLFt9AwuskjHoQIL/apfbxaEg+NdUG+2NJ7wW0fQQ0MedBsb1B8bl3yqFJm0D/QgjzTaXJ38V7nAkRVmA0+APcTZhtG/UnqEiuMv55Xioe8DqQziQVVJJZGCptJYDGfiqcziUTCG4cvpjE9o5CLHQZMzSaBz8VvkpUz+B7kDeegYPYNb+PbZbZozJ6cwlEyl88tqu7XJYMDIIACOeNjXLvCuKlZ/fimyT9T8jQD/BV1E7xeLItblgORDOpnPIq+/C2wzeFDGXs5K5x0DhNFwRhhlIomgyzDqq8RoUriKORte2CKW2Xiw3nZrAxBaUkXnK1IKdihZQMmenP9orpkcPEG6HGHA/1tbfC51+foMmi1CtefoEig5gGkcJF+1iyi14w11vh275sF9dsIaFzIdxn5TvPHRPQNQaZa2Ci6DxKhHoPA7n45bboSiLd7EywHLNH7HWy7pwa/8wi03QmLoNE46ZuBrd7UIsVxezIv6C4BGdsIp/YAKW5fJRvBLG3WfULr7HYue/qSP9lG0y/oCLgc85VgcYNO8UJZ2n4XUhtopvLp8p+VEZeYZ3zgOBUaZYxurMY80Bm7GGfj5s4ni5TIqDWrzkGNyEcECf5exly+txxR2fjohgDeDO3yCi/7gQNvt1HGBUecK47uPOVZyd/hUis7AN8FrrChexbH4jzKWoeSAY83ke+zteUx+lCE8Bht0fAAWhLHp2M+AUbZlKK/yy/cvfHa6GWcudfqonPQqMI58YymgJdjUlnj8HxxXm+qZSTbvbtXcMuXrP+qERacYOO1JYPl2qW3XuuJNdUHb371n1Yv+wksZTGlX6Zbt/jiXk19hR3/aH80Dfo+FR3miLwcRLBbgx5jX5Q+Ob4h40av+g/N4zukep13dVdz54oEOQL1P56cYyn2ojUz6tUA68vnc/v2JCVI94TXKs4w+D1BBjgtcXvm7VzVHIy/GMWAH6gGC0gmY+q3CuEmnAWbasnHSc6pLmYklserE6IK5DuLGtrucV4AsrjNTX3zykaseRYtjLGGRVwt4ntqw+OP0/fqNm1rAX9dC/lo7f/5i3IVL7Y233mkffHC6XdRC/ubN2+3KlSvt+vXrXmRSHtoAbZdT5pWVPe3wkcPt6WefbiefebodPX5UC/jj7YWXXmyvvPJKe+65Z9ozz5ywO/LUoXby6RPt8FNHvLDn2/osPDlx5p0VrsjwPXtOrmk7+ECVd7SHYQhmhIidXN1quPisH7OGJDE2XKw36tgEiRpmxumjWpBrfVI/wkXaqhbwe1f3qC/zThi/9Ms4u91Xe/LBke2+dsx4BQ31wOZjVTTYjI0Bn+Rce7DhF3gJ8wIuX+d5RDuhX2ruog/W/MLmaY/a67adad/raw/8vf+b2pAx9mIv2hn6MZfgqg1UmccNHVC86eNbGnMeeMMgXeTopc4EJh9jYeQlV/kFZtqdsj8ERQcEp4dVcRgsg6LSevqHKl8w8gAWZc66Kac7geKYgljRzjwWeZVf4UWeMw5kqEvyzKsPYFWODs7XYHf71j0tJnKyHpJoRRwa/A/p0NkIyz6VWJNI+DxBtwGKdxh1Zh0KWxj+H1wmgnU10F271WAH+eERsOweH3WYnHNKH8WUBk3x4H2Me+yK1YDBLwjtHP+o8piGf2I3xQ109LQbOikDn1KWcODbAx0W8xbrfgL1gYq61hSmPOzqgVpMJSwedOPOa+SHW46PDhjzkUHfqLz48Jj56z/XpeMOzTxqEOjkEw2uBorwBF88jVf6zDoUP+JFW0AYR3rooCl/p0+X4BkHxC/eBeYrN8oqVzLxS07pzwA46Z/Z1jDS4gPFWwnxK26ocoUukMfAVUZAUvT/XAbCpJGL/QjjRyNOLhUnTJrs4k0HVPjKoz9XuXBVTsA+MsDtdJWOg4d1gK9zwHVg4lEDf6A4dKQnwALfDpFHiLSxrXPVYfFeuJ31ULvRHwvKlKloaU+EI2OUA8DKzmHmBi2kEvFiyrJsaDkWlcbHbvGJFxi3Q8Kz3BGqjWcxTq1RN915fKQsoas2O/IGyBvLVWkAdcziBz5lg2VXMNIiK3nlJIN8OaTX6Tx45UovfEKJRrdtPhBhMcHGOXlsaDlkYhFduplCfuRHH+xS/CvNMiLA+ehTeUDhzmVJWFZeyHeM/L4A4glu+KUvxK6LQHrlj2D+SsLXf/ybgDTGjBw2hr4cT23KnkDkzg6cZbAMwfjuCH5BvpwjnK5/dFvkNfLHr8XblsYdFmVc8cBnPrulRfyd23faTS3kb9y44TCcWazjrl696us2nNqPjg0A/ODL2Mw65dCRg1qYH27Hjh1tH/vYa+3ZZ59pTz99sh05ckT+03ac0h88eLAdOnSo7WEBvH9v27tv1QtaFu+7d+/yQh5+tHHsmo1P6nluSxWPoy3M6Q6q7Ck/fMoWADjljw4YcQhWHFjGHQG8conbM5CGjXjCfvjwITVs5khO2fM+HrpRRxxsKVMbgIyv4NMOqo9gh3pfk3dD+ZhE1Sk8KCc45DNG8/SO/leq8NEaWcGf6mQjtnbvvmmRsVc2h5brl2xSKCO8o/vcR3EVBpDJBgz562tc5+MF4LQ36HwFCOARclUCKb39hpmbXKDwCxCE8RQywxJsPuZFQ58VAnyXjJGdzq9kn6IMdCNMfHo6fIrXxFNZ3rMQVhoyt7RjI2GUO4XlPyk9MgjPeaREPj6deNaFnRYNBCOPPFRi2WKHdt433VnymwTY0QgTXkH4R4YFCsrmteBBRoEnLfAVXuQzuwI6ZHTrZVJexTmAwmew9eetarEi3/VC9gjQyVE2P25W2BYp1kWgwFymDHB+0Xs4rarHpQWFC4zpQLVLw1JeAH4szrlHN2vtBm4308zyF9M+BBSKdLnoRtePLnaSg6SOYoBP9YFJX0GVrWgrzzx7vPJdD6IvXsGLfBxA3SO08EZcwsVvGUpGrhJ1XaFjIKPuwelulA0QN7746z+nBSJ/lEewXMpH4qyrIkrPiU1Yhbb0nnkJX/+bXP9VWx7lTbhWa1GPqY+QTrynlc3xAXQgXmXkhCpskG4FxYOFCn1GdE7JwG2n/8zT4V6GHjaEhYHxouxY+bHJ7KIWONRB0tznFA8JOJqUFGZUSZp0Vz59jQm8+OMiL79myTUAxmNoile5ikNbtp7zWEiJRrohe6tPPgH0CV+vp0SHrcZ8gHjJLvxaQBtX/5DLWOfPHUqWSq70lDv1lTIRB/xkgrHIPJzCfwanUw6Vf7ZT2jJjKi5lDMz2DvDDO97LdoDcfU8QG+EoFymLtOShL45w6YYf21b9LgL5XYTHGJdYCdhpsrF4kkZb8gLB+Z1IoJjiRcdkz0Iw9UV6ypw2xYa94uUXwH+Br8LIpo1VepURCH3wRqCYXuxZr66//nxtTTTYtJ4IAFCXG3mWK3nLckJU5UgcXMeES5t1HrbsB8awSDuMWwbSasFUspfDlQ+wqKs07m2z0PNibm3NL+ezYGchX+7SpUs+fb9w4YLDOMIs6snn11qxHWVY0bi0osUjC7qD2lzSz5966ql2/Phx+xXGnThx3Iv5I08daQe1qN13YJ8Xj/v27W27/YUarujE37FDbaFsZpAN+bINC1Ls0vvF3F4zd8zjmJJs9x2aSjROMXa53yqNkBuAQ1N87rPIzdUZ7Pbh+nZUCUkrmxN2MnWp+kt4rsOpDXwEkG0cOb7Ww7W/3Tt3tQN793n82d3XXDi03iPb72SefLjlH3XdKZvVUz/mMmzILQ+eDtR7DeO6A525CcLcsuaFeNoia2F+TV09qm0pjc3fzZs3vfnbtnN7W92rzRYbL9X52N+3RFdh+FRdYMdKYzPC50JZF/Gk4uDBAx6lrKtUo416A2CjSQmMGad4N6qZgy0oXOcPAI5y5eaOOeF13xWHUIURzIKQR3xuLpKJcwMzSfjTWMJ7EYq3Gwz0VNGSjnScequfBlc8hR5P6eVITPYsa4rLRwKOtOKDXy9gjHRA8ERBpahI2M8TkM0fXYIDNjqkQ2TCAi/8+SY5wAsiVS8l3wMm6kXFD0HhBaKf+SqcAU+pcjyNoSH5UVwQXPf1XXXjOozeWgQpyONIpQa9cOQznucqTNkzQB62qHBo6MTdLsKlHvm/rtLgHJefvHSiSq8JdKo/yaYMoSUtto695dT4RK6wkgwDj84fqLAXjXKUNDKoo51tZTWfrvVC0g69oEJWymKnWERFDlB2LxcIDWXbUqemPVU58ccyA4lDr3zi0C74Zb+OowwcwABCWbBTNmA1WEcHFjssesCm7EJQCP3jwIFVuM2AnMJhcOGeJOER0C16lT079LSCwgGMZzUk23GejuSUJSizzUGYbRXoyQs88RKErpep2wfw4O/TLRbq2KhkgNP7NPqYkZI6j5FP0ZQzafdx6QuxV6Bwi64AnKGM3a92RM3NeQppTEB/Fh3UNVBlj6t49CgHj+i+rAe8QaIPlV7JL92dL3BV6T/+HJcruWMbpjyLDkw5+Ms5rY/bUFi8/Pw/8oqfMBA+lEModt6saWAoewHQe/6RnYqWPlNA/tiO8Jjn4VdYlqRIjXeB6A8tAH3mhvAsXXElo2yADOxrGcjr+JFUkH5TbQec1DE4pFU6/Jlj2bxQVnjxsYoNl3uGuU35f9RnXE/i5NOWSu9yQIVdTz0NSH3O+QALpOBhm7n/41e4oOh85UU+n/FOObLpKJqyYbmMvzjkzbrSHn04aPsyDzG+Vn5sjU7w58Q2vFk/bLYtLeZZvD9Q+vr6xnS1hhN2Fud1Cu878lrEs3i7c+dOO3/+XDtz5oz88+3M6bNe1LOoQ0bpzhjDSS6n7zjuw+M4hedazTPPcDr/tE/i9+8/IJzDbb8WcPu0iEcPrrDVJhZHu6C94WeMSt8qB5RNAJIqnXkgzWC2Gy9pr67sbQ83afwzLeThkXp3WI7liFqy+oPwaUfYFbTq1/6DSnrZQU8KPGKPWrwWFP8xDfhw+qzLnBYY41VeYEpV46jkLc2/1BF9Ju1EG7i1fDmHJzsPpR9f/MHR93KAoHGGaz3K39hYU1tZaztlDPdNlYtDT8LlNjZ4h03tTBowOmAJbPbY9Btua1UOv88oAT7AkC6sI9Etn6recD3zQi91je6Zr4KTcrAJfdDnY/RMH/IXA9VVRN52/F//z/+nf4UBq8EA/E/Yg1yZqvJIl4thjdnDZdLgTQC+PLoivBgw19SAReQdaRrrzDsB/pFOh14cMAoIV0MilWtLyAC4gkDH3evdXCZCM5WK0LhNKsVq259lAAtlk7Ms6wLQgTPI8LPMNJIqBxBa3gLfaGdOXWpPP3O8HTrMgqLny1ln2ztlj2yUio0sV3zgzW5RCNPJMBAaJyeNf95tRvbMc4YMdLNcE/X0q1euthMnTmpnqw0N+c6L85/xA65DOrj0G+2mJmU/MkiDJmWg4dG5eeEHO5FWtHb6w2ylF3UUPvI9SMjZNqJTLLyrHFUXa+4U3Dv0l4Y670D0iKTOjxBllfPGq8tBDxnTbt5IMEE88sDPLp4BwCOeBkljSM5U/513+WxOkQxbp016xcdu0SkbMdotZQDIn+3sJEHR9vJ3XlZbcZlikm3dpaPx9cdEzAQVG2mzBHLHDf8xPtNVGrklL64APWJj6oCJiD4BavgGt3NweYjN9RPJSQ+k7KQPOErg6xPotrKy6jTbENdpY5LQQEsdgm9ecsmbZbNQKij9qw6KN5DFC0C8y+q8gMiJrFme8nq7wmFvfv+Ez7Ht26cxA2Wh6/mwC0/qO/zQCUj67AO5lheZ+g8JkvnYi5PSfxxfY6LwXkwfyxOYw+goT3HwcExAXAXgJBK8gUx4ZacZRr4jwMt5skFXwYs9+sHa+lo7oAUPRbMA5Ejn4MEv9hmhxhWAPILWeWrnPa665Fc1Dx48bDuQNp+AsjBPeOIPzVLc9YoP3ymZGkj5Ge8Y9+rKIJi4Qi89A52BYEx3avHmr+T2MO2Ue/rUA3FndyHlP3q8o/3iF++0X//q3bZ/3163u+jecQjKHpSNcRQl64VmHCfX41NJgPTYuka2pOFqkVF2NR7jduWr/cvzXWcvULRwYUGLDMLgUP84+gqLK995Fx9sSplxLLbx0Q8ffMZneFG3XJ3hpVR+Rf/G9RvG53SeuQ450N3VWHjnzu3hjjxfprnpMZI4i7E7t+8KF/4sTnNIgx6c5FJGFq6csKI/ZSXOi65P9TvwnMIfOLC/HZSjLVBX5Y8Lw+qP+GO4xhOuSsmCts8NbTrYGEBX9VL4AOERoAHIr3BoImfGh39CpD3QWCjD+zSc0+zCC034TvSiw1/kTwicztRA/1Cawy6RfZ6OYBfstwzwcf8U6ijTcp1fvj3DiFOuoEJOUvngyxVl6p21KS88u7xdHrJ5AkCaNwDSMfWEzQfe4jVtwvRX6xAOGGjrpLNpYFNAHlCkzDv+wUrlcerP13p2qm+Lu+U/fLCldq7NuMLUG2uWLPh552vTa13aJH2YQzKe7iAzm5McLJpeupSO2F4bgP/6X80NAYXmyppPRpSB4QmVxoLgJ21+FLsMwTcrKUdHpqPSeP1ybOcXHiClggvQjQrCEAw3SpBDeSV3NDc6EhzRAKYCr99f025Z/FVBoZmyGY4soxxgOUJSdU/8C4Izd44MngyO92XMnW2FO1kyaMbP8NtYf9guXLzTnn/xaNuzws6fyqITljxKFKhGnUdtlmT5DMS3bt3WRHXIDSf69rqyrgH4AuYjP43SKcYlHVyXkQw75cox4fLZLt7S928mTHwykZlWDoBXEOSjgXWJ3QDLwg6J2R6c5PDjR/c14B4+csQ5PAmKDtGTqGU6Hl4W48AsG364ikNZL3zxbV6e+hw6pMWzkvxoWxyi/+KkjqsyAVjnkRYuefclHSPohcsmJoPUfrWpHd5RR/cdnJ6ACZ5MIYs4TiZptDVglEe6X1bGfl0GHZeFFROYFz7OY3OQgQZ++k8udqIDF2SjErmgkZ84vOc2xUuH1PXBQwenuq62zCQNFlC83aahFCvniG94zzLQD9/UQmJxu7LKfVEWh5IRwjjop/5I7ZREaAmFF3TRhnZYaap7tdX1jbXGD+yt8qIUbMklIDSwzc8Kl04lIWFwcUmPTOqCO9HA5lYeRWcD0wUYokNoiRdfcGaekTHjlRT+I4+BHsf98NgnNIZp7A3PJBOO3iPU2Jz6TR580J/vah/UAiEbBHCkn0PISl8ofst8K26dFKRPMHZFxyzkrl276tPLWtyO4HbUi0H9EWQCW5YTJPTiL+3EbU1/LNagoR1RP8bBNpBI/+iCmwH+SSeiXIVnjNlGudubb2+zGMZ+5QDsU4CNrXYfdNCD/xHjE05BpAxlUHpdp63Fc0H1K+tWcrpZ4FCL5+ijjIhzGgcQfjFc4IW6gO+BU8cs0EA0jtjiqxlIx53t5z99v733zlXf9X76aY3x6n8srLHB1sPNvqDNN9nhy6cGWShsbuWUEYfetfgu21FHnGQyrnNXmR965ECMxTKOU3FOve/evafFFQtxrsDcMW8W2be08IZn5KfPwR/e2A25xEs35kIW5OBhG2hYQzAvsqDBEcZRr3v37teGZ5/bqV/U3LndC/HjmudWtDji63xsiBjPDx7c7wX7yZMntGDnKk0W74cOHZB/yHT79qe9c4UGl0U897I5idcifpfGLJWFA7RVyUQf6o5RlgVfn/YN6B+XhVzaXip7DGeRxzym9vCYhqC6V91ie8Ynrq7MvKChXeX+esaSRQdK+r+yh3Dl4af90cb4Dr36oeyWDUDa5IhvVQUkEXdfcIS2TkB48u2I9nzHHdA/OeqUOmZhXZshoOTBF/zoRlr1dVzGA9/H7/lFO/rkTfk9jI24hUK/2lBbu6X2ih5nT5/y+EMdcq2Hb/pDs2d37u+jL3fpGYtytVkLe9VFrdHgTfn3+EqybKE02gAHrLwwTD59HVw2rti6+rSU8tcMkUHZKOODB+qbokEfriHtUJ2w6aT/IQf+tEEW+yz8qVdkwAO+5VxmAXwIY5ltZ97+qTYVMRJQxCQVQfnVCGiLVdCCOgEbacxX0SiQNJTi81F0sLqrCl9c3uaeeZp+8D2wEpebHr2CrzA4OPgzcPDjCzxa266KUUbH5Z90UHTkjUw7p6SMqYARwJ8dFXj16mUZfk/br3LQcGeabe3Orc32kx+91774Wx/Tgo6ORhmV0+VZ/lRWfMWtkwYS8cExyPEY8dlnn50aV9xMp9KEV6J2GUSCE3mx2mwy0uREy/f533r77fapT36q7VYZZkg7KF3LVVpB6m2OE5JG/gMYuFnUcq/x4699DOGL9sepPLQR0mjQ8MC+QO2ULdehtCeX0eVA5kM/imUH/9KLL3tgsr2hcXuOjUp/AL90cK2xAVBWbBcfG7ntShc2AKdOfeBHs6t7V6ynuqI7X4C2yWe1EldLtg9Y9y639KCeqZae7HzKwARIfefXBXtHlX1S+rjSe+Zbgx/1kTLGRtlAGE/abT7Y8qPpF1563u3JfVbkptVImMmj9Iuu4R+cGpgLGJRcBlWoZT7e8stqO6Q7J1Shz4kfeoV3dC6+wCyjcFi8B0dDW+LqD1uaYO/cueUNAE+TMHXwxb/jVN9wufwXKB7wTDlKZmwE8K7OfU16TLDwhwZc/LQhoxmqXVkJO9K67E7ndO0K3e+Uh3wWN7RT7unWQFw086QdXk5LTA6e6EGe2prlx1bUfyA2oq8999xz0Ur5cx+KzlWPKdcsryB2RB+ccHnSpTATFZMM4zfXFVgEzTqGB32RtJG3MRwsfQPJVryXw1c+tDjlc3y//tWbLsvnv/BZT66ejFHFNsePnCoLOi8AbMXfbUC+puCekcf5ly5d9p3pOs3LhMzkSL/My5NVBtoWJ9bWUT5p0licUqd8lYc8Nux8zxw9+VQqdc08Bw5Fhc58FTZ+548+6FhAGnL4OhsbdfSj2MwxLpgcdvBCXgtC+hq24s456vAFovffvdyuXlpXOS+23/zsb7TXP3VCbYZPO6b+JdpjM1f2sC0Ovrazxw36c+YgFtFJj75lGz7r7PIrjYUQh2G0kfAKgFf4+OBwQskcULx4YkUZoBvbZoHHDHWinuMyFM/Sizj8UjbGvGADvMyJjFrARwb8XSugGGb68FOCwx8JGjuEkqDa/e1bN9v6/Q1f3eHEHtgu3cMhspCBg2/mmti0oMo/4lQ2qtBWeD+AdlWby1IxfurNZYG/EtmssugOn5SxwshHjkrtNI9VAtofB7XkUTf0ATabyBBmFxZk58lVOaJ3V6pD5Ve5+iJSHLIhZ8NIeXBp5wGKkLJAk3DxcpLKCqRMXXlBhcF1XQ7AD5RBJ0t5gc/G7eb1GxrXzliPN37xc9vQ7VE+PPgtABbfbBhZkPOEEmOt7MmnNeG1S+0aJekzAO0cOg5ZfSDmuqUQPCHMOwBsAKAH0Nlq9/5TZWU9yxhcYxXzKzyRQxo+9YXDfvAc+xI+Nq4+Ql71G28AjNVhNiJ+whDCxARytOgFIgGTUYFxBFOB5KgD+KAkExSLc54AlJLQ1Aag6IExHH6RHHyF7RLHIYOBF6PVIqROwgxix+Ks6PFhwIKJzHxLeVFWALzoQjJyTmunyCSyd/8BlaMWa+jwWBuAx+3nf/tu+60vf1wDqCobanXC0IevZZuGAlSnRC95+o+TnHPnz/ltfRaEqkrTZBGVBmwKlwFK9xYSOl/Sex0o1ws2O2SEhl3ku+++0z75yU/2uiCPRk+uCScoOVXOCi/GwYu9EUFHYgNw+fKV9uILL2SNgx2EP9shfvHBFd9qH9UGQ4MsOXUK4g8fMaFfMh4LdBo3AE0+FTsveoovYJ3lsCRQ6QFsyWYM/Cys3nvvvfbSSy9NCx8c9+mg2+YNxDzQ1AYgeeg7hyNHPk77nEqrTcyLL75ofau8HqjCQpBOHB69DLYHUIM7+cTVXmjPsgOL2/X1TbWnMy5DbBRcc2Cisiv9ZrAdlR5Zs75+F4QiP5KtVH42StdUBuxTJ+hup3LoFfro3lkJKrAo16VWtBZu8GDs4JE99xp5zB6dok/4xDYslIvvclmASot+1HNkM4nTVhk/6NfhX+UO74Rjk2qTwMgzjnThup9lXMLBn7GJqwHQUibAfNyGZn2L15gGD8e7HpEPDnl53HtZfYENQNkcfFwnUTj1CcAPHXISOesJmM66Q19lfNzOXzhv/ZnUkOG6gU7j1c6dkcekBl8cExSPttm40e6YGH2lQtxYEPLjQsh5/JD+tr1dvXKz/fTHv2x79+1pv/WlT7XVfSqHMBhLWBzw5DWnZovlII/FKjZgEoz+mvCYmFXP1An46Ew9lI7QgQtP2BGnP6MgbZr5A56065rcGT+xNxMuJ8HYiO9179wNrfq/8JFBPnd5kZtJV3Wm/6ybHPJJRyfKUHVW+NhohpQBHOj40SXi3BGnylj437xxW31yZzt/9mb74P0L7ZOfeqX95ufU33dtqTDYWbpjq131vlSu3ZRc+PA0jDEHfXhplcUmtiIfAJ8wPkbyJ7kVosl7DiI84MKnZGSezPhY5WBDeeLEiSySRFduhsjIU5fKi/0IwwdADsAGBlsFUq8smrk2yKFj4QfQbe53Jbd4j1qUXMDojB1dDmuXa7IV7w08rTnIc/322EWWtYyiLShZlCniu0y50im6gje3GQ5xjh8/pvKk/xUfl+EJc2nlF1Se8QXWkcqjTTuWDQBPcFCZdVR9l54EPNMLG7CVQmYomcFfhFmmxg04KE6aZQmon/S/0E4yiDMh9HD4lAtUuXBzWwhupRP2LxS7PrCxxhH11ds3b7UrGjevXLnc3nnjDX96k/a2Q/bcs3uP55xd2gCwDmPNxHgAP3TdvSff1ucAFbUYI3CcynOgwDqOtp2Fuvo4/Vp40NY4RZj+jtp8IKfKUH593hycXXt4kVgbEAF0dX2q9IEfeDjwqEv6L7IIs2kA323n9Fs/sQUhBiCeIUYEKn/sbGovA6QhlrEB8wp3FwwaDFcnSDWBFFAZQPEpKH6W2flPctQoYqBeucJj4KWw9YShnA0vki0NCEAtVKNfdOPulfl5oJrlUb7SFSPiuDPISd5ONRCMHUhZz7x/Wxuda+2zn3+x7V1lgk0Z6oTWznLSqNDlgXeF86KM+5KnzpxuL2jhDN4sI4Ozvy6kEjNgT/ryRwOCg+UIRTzBtw2Ex2l2lZ3FyCkNKK+8/LL4M1RFP/SkuGUDyov8sgE+6dgZu+aFa+oI3uhJCTgT567qmh/7njx+wqeR7vTKDi/w4Ri7Vl3BGwAH3ek8NG7idbKdhQm6bWlRck55O9rTJ592A089iJ/096Co8hRfHDyrs6R+5/aVMLJlU/noRd6bb77ZXn/9dXcewPVnWmigFbLAtknKxK8AWZbjmMriSSQyOHmm7TIZppzRC68GQrhCT16VB5hx57JwMpnPcqL/VttQXdH3eMmMusSO4PnUrtsH/sBsh1nWCMT5prDtx5MQTXacTvGYH91ZlNCG0h6gxZ/tQRo6WM8O5JU86ivdFPv09i5UNkgqdfirDdOOacrSUGF4bPlkM/ZL+yoZKXOuD9DW0Y0XuGmMpHN6u7aWu8U8AXB1Kh37ULc89gWPdsNiK2VJ+0Medei6xybuA+ij8UYLX+iqfPBnoQow5sw2YCLQQln84FX8nCNaHAN59QUW3cR9ar6Rx8HoCU8OV2if0MAj9uP6wB3TMjbSd20523B7u6OJhAVrTRb4LF75MZm8bKZ2qnbE6ZcnEaUxGfJCItcEeD+DTQxltT3FA1kb2ngy1ltnlWn3bugygXo8ki2VrMl2tf30J29oM39DuNvaP/7HX9fYogmybagsKrPkUB6uc1R54AFQt+QBJZ9xJtcPVCfaWFQ6OrAg5BCqTtVIhz6+lJGreNkPHznAKNvtTG1I2HJA3mPgrvbRY8dtx/Dt9YyNGACFXTKAUf/RV8B8Q46u+M2/vEpds9nGfpRr84Gstb6t/e1P31T5DrUvfZm+zpgU3gByKAs+OiEHnnUoRH9mvCHv4sWL7ehTR1XHdUppdSaIjiqD+hJ+QXhS5qRVOd3W5PiefaWfPn3ap+a1iAnPGdAjT3PhlbyaR4HCLxngzE8AUkYOoNh4Lm7sk18bP+iLBz42UsBcglsykowM5qHEH/qdghvXb3q+9nwjcqaekHo26OHwh24+FCS1h8FTcE5bHAPOnTun/stXgBhjl9puH79HcDk6gAMUL9ZPKSd5tAn1G7iofTPWMh+d7O8HQoutgmwuTrOGfSwvPZZdyXO+KdAVDkljo4nPwQL9ZYKaM0okSZ2fvOR1HtUncQXVzkfw7RE6k+k11mosuq0NyOULF/0U54ff/17GRtHxtR9O9nmSoyDU7mfwzVMC1m/dNpr/WOBHL34XgnVIbAIOfjYG+SwnlqD/wqsc4yId1n1ZuNDwvh53/C1dcdavxRNbMZ8UsAHl8608JWBso/4A5MEPgIa+Bp2fAMAMmAxH1ME0ptngPV9AnCIUzBPenBbAGtB35VXgU6dOedDyBKPC8qiJwvMDCuBQeHwcMtnFUNjxhACcwtvFo0eFa/HONQpOYPYfOGj+4HHSxP1YfpAKAzOhoYsnKf/giQZtTWY0yCwU0rEJYywmfP+0s3TAQBgzL5JpkyEcyokc+OzcsVe7SH5U40F75vmVtrpPZRJvXpyjHNUoqCDungHQPvDd5tU8GRE/cC5fveLBMRPPNt9R4xFUfhHukRcS8KR85KOz70xqEYEu0CEHm7HgAVfJbYcbZ/PuEfsfkK0AHuVy/5PHXZwwrK/fd90Eh5fystmggZGOLOQyQbDgYNPiHzKTXOpjuyZy6o8FCp/YQncWogyQ6IUtdwkX/biOhH4MEFzdom7MX3rzh10oIAsS7yCEx89oMxkwKNKeaqdNne1BvvKw1fZdGSjRBb6EOdlAh+poOORBS0dEl72r+2036qeeXNXGlcd7bGj0L3HZDR+g7HRU2hi2gDd5Y9vFlrvqc4dKpy7osGwqw2/L+vkUQQuvlGu30+EHDT5AuHzKgC22q13TbtmkoBYv0/Gk5Pnnn3fbYHMALxbm9B948Vi/ZI8AX9LSfnnn4oHaAAuyLJBcHvG5oomWT5ZhWxZ2THCP1CZUVcJ9KNvl1BUdaU+UCV1IK97kMfJAv7KyV7LmgfDe2gasxGdVdkMn8VK74YRwx47Hag+72s2b1z0I0n4xC/xir4xB9I3yV1b22/7IphyUi401790gl/aSfpR7ljDxJpZOpDBtnnDpTl3jsinOiSfvXsAbQC48aWNFg21jQ05owaWvZzIj3bIE8AXSduZFKQsbsZVDl4cfulJRbQNd4Vtp6DIt+hbSMgYC8FXr7uHw5wVL2le9wxX7pA/XUwwccadNi7GUNTJDV7jt0Y72ztsXNPm+Id572u99/dPt5DMa27azGBCv7Sw8GBmeDJQJPsXTctX2Ih9ZPSygHbPgYOxkvIUWN0PsJEZd37mPLeKR3jWSjMca94KbO830teeee2Gq59KLfgKIwn54xA7oz9yTBS4yrYYDZbfCvXHjlucs3q3avi12unrlRvvFz95V2fa33/6dz6uPavwWDXzoi6UDxTDfngcQtwz7yGDhfNl9gfYKxIbKA0mAnubnaGiAlHOu40qjLeFrtOkyHre33nrLhxLIGO1bdHwlpVJJMhtB+MUv3ADxas+MLVs+gGKOfOopPrAw47KKkaYJd31wsIZeHJxXsiKn6NXm0cxy8t7h9Ws32jPPPKv+L3zZBtsrUxRZOJvnwKsHnQZr/AWb2V6UfqahTjgo4MtA1e9Cj5zYHyieJReofjJB3wCwKE5yLM3TXdZRbAJYf9DfzcEyxE9lY5xM2+qFEKRMieNXeJRpqyrq5iwgjycAjL0+UK3+MpZFLodt4YuNgLDNGAxU+wHH9pCr8AQEnS4JKqd/Q+j23Xbx7DnNv3fbj773Xb/bAs0ulRN9JNHjOTTwQ07G4ch0OdVOSSOeNGw9j0foSDov7rP4xq8ncdBlHSI+mu9rXsSxRqDtshYwrnjChzBp2I0yYR3o9iiN/oVMHG2E8WhL4x71SHkI46YnADADiqhbyekIAwpnBNJURFWOcHB9sQam+ShQZODy64h1+gKAY0UssyAGYaGFDx2KW5b4g8qiiMLCH+0wJuLhxUmWT6VEn0pLmdxIaLimZ7AGX8aEEKnwl+OlVfIzgVdeKrP0RI8zZ077l/FYSIUf+rEL295+/IP3NaDta5/87NG2uodFH496cuoBDyqheOOTxs9oE6bMABXLRMWd8MJJg0qjYhGOOoT1j8A0yMMDnZiws9AmG2S6H7tXdxsv7NmonOBOcqfFhpyymaYPXFU+aJHl0zVjpDzUhTuKbUlOdMXWnGzT4I8ePkJ1ueODzzrH+OIFbwCfTYjriQ6DLIwqMK4GVsrBKRVAHmXl+gybymzQxAda2YydOzwf9Y7LS2h5YYbN2ty2yKv6IJx2pgVU39hiExZWnCAVkObH3yoPEyHABgdb+VFfT9uyDE5Ss8FBJgtXwoY+WfHCN+XhZAcgzEBPD0NfPiFGHD1tJ8mhjZTuuLIVeei/xadkrUZ+mZQycMqStpEBJk9+YicGON8tlku50A3e4Um9Ic9t1Bu9nNZwOs7ClTJkc7+7rWuxXnohP1c4MmHxGJbBj8EXQFb6RGxHazCe6tp9m7Dq5NZtXgzcbIcO79eEu7O9/+659tab76uNr7RXXj3UPv+F18RTGzO138gye9HkZ9yjC/2UPoQM1S8NklTpx4tvtAs2J9UuKCt8yAfKztgDAKfSzNeJpKue6ACKFB821Gzyjj113GlGlUrVp7FT8CMnafAKLnFkwDuPsUlHD/ByMMEnCbkKB0BXzvfNngS0U9mgi5ogsqFNvwBIgz8vVnKfugBdkcF4EdvO84Z1FP+UIY7+pcTIfLzD11W++52/1bxwrP3Wlz6rDe/tduLEkd42KQf/zW3UdB2cZ6zkR29B738Z97CR7KWycJ///fff05h30uXYqcnVfEEWb/Cot+3edDDuMU4gJ/WccpRcYbssKp9PzhVXvVAPXNV47bXXjFM6ZcEc1bATUPwKSv0AEcokHNqTN1NK078r166pTz9sx0+c0L7rkea99fbt7/xI887e9vW//6W2e5fqwE1DyIx/sJMsaqnGJnU1gfKEwlNcULVflZ85hHcI/B15Pn+MCvyJh+3l9lT1jF3Cq8o6lit9J3H6HN0CPGz73nvve9FMe4Km6DwGi46Y5Slg2c4tbj0NOuoNPFYEXEusMmpsunDhovKa5tIcplm257ZAyYxO8CDipClvhCRpbEOW8KlL5jjmIZ7g1tgOrem9Mc76odoQcyi0IxDLRj1gfG3uqq0Add213iOCPfVZuqcNhxYY21mllS8lEhZJmjF1GZp7d29rYX6rPfPsMx7PlSlcckPDoRSiim/xhJYylj5PDLs5iMb9YZvXCGw4ynYZ21IO8GGNZqMMQFnOAweofKDSCsirNOh9/1/tj3Jvrq+186dO+StA3/6rb7aHmkNq/vBnOtVReAoiyoz73caTbeWggb/1VzqOAwbkEiavDt04EGWNCi9swsEpZQZvh9dr8zf9ozMHUNoAKFTth3zmKIBRErzMVbKpxs1aM5OGzLI9MiY8NgCjYQgHojCuBFZ8xgkkTcaiEcqaxsNwTqeDzIZiAcbjuGefew5hthw7uzSkKmz0WAjzB194QtTTlWBaePi7z5LD29wrMjw/qYxhilc9EuZHj5KWiikwPwGP1gFkkpIJMJMWtgBYeH3wwfvt5VdfVRoLBYyLzYT3cHv7m7/+lRfur3zsgAdi6JPfG0yXVfwAaKuM6MVJIafCH74Sgl3RL3UUEC2dGX6dR+/LkSHeXjRYPLZiYORF5qv2n9NGJvzhjT/Xv8ENXuV3OaMHeaV/4cUnDXmSIRo2GXQgNn3kpnNTDjgqpdPClcW/JBuP/7hjjy3MF3y51EeeFKB7bZRY2NZmhzK4GOYEP2TO5UkZjTCl1aRIPZPkk1hv/NKJeMrA6Tm0lNt0Nig2ixyA/FEO5ZnLHLmQMfk5qoUDv/lw585dDzosoEPe7dtPVYHUfcpNGuGSVzipE6yjgUVlod2zqGURjJ1YHIIz0zLJzvzjly2id8q4aC9tQRSOLvmxobzHwJc0+O0KdAg9bZMnCt0GsnPaETpnUiw9WPx3JHs5yaPdqg7E4t79ByrHw7a6sr/94Ps/b/fXHrSnTz7f3nnr3falr7zSPv76CYigRKxozWbSfYTUgdKFij3Qlf7Gk8Kj2uhlclUZXHfRNQu42d7oVu0maQ52wbjeTgTw5yVmfoqdaxWeSATmR08xXvFNG/MiyOzJixwAVGHaXt7EJLW307Nup6lj7Bj5SAmvADxsFycmw4sPxYl5vHQeZXCudeMAh9NzXogjrdpSyi99JJIw5SXdOnj8SRheySewrZ0/d6V973s/bc8+80L77G++rrHpvhaz99rJp4/7EbznB/jTD9DP5Yl9CqJn5JdcTsroA+g/l0GTver3nXff1gLqhO+37+ApQy9fHG2ZNqH6ZrGqSMlKGWIrUlyObjvrSFyOeY6FGu/blG7oTJjrODQZ+OKKtvgCsSXpxbdr1/sDGxReZMaER48da9ev3m3f+Zu/Vf7D9p//F3+otsXTSPQWvWzsrzm5aqOLPbktMUAW42xsJVw5aSbdHrZTp860Y0dPZCHT9fbpNsRqa7POoup9wzEULlCYPuR2ojHD5UGO0mivfOiCJ+nTO3vkT/RSWmH+inf5AHipG3iXPRVnh9HrDJtcuHDJefU+HXR1hXbkCw6+3zmYdBgB3KRjr1zlih4c8DD+1cvlxTf9QzRypS951qHXf0GlAxMu80ONiwI24ABy6pAiNJSF/4Mbu6SdVRhAK2q76EJrQrWTstljbQDutOvaZLIB4If5PB+6DLFRCKIr8ZEf8sI3eSOQju0wXeWx1uEpAGsdz+F9HgJSJ0pSuDiVnIKSjT/VYec96jHR2Wde5anrtvbgvjYAp7MB+PlPf9Ju37yhuZOrsdxyWPOpOnf8eZqUJ8HhRznrEIsn3axF0B8Z+CzS68ZA9MpYzVyMVrT/0pXwdsngnSXC8NjSwj2n/3t8cEF9k0dbw2ezgW+bCZ/rSswrjH3gIp98ZBceB1Dwtv42hqCUKOjJBnBGvII5re+oGY0GMM8eLh6ckKIII0l94SCPn2eXXVF2RvhWVOk4TimS3p1pIgfVSCPgyRu5Tk/ZSl4BnTKykg4O8ZKfe+3g03DCAwdQllnnSEo+Vy3yRGNllbIgp/CQE3kjr/iL/MFBBg2ggLyZlvKJl33RWD/lmU+Xp3yuTRR/sTOMHY+GURlJ67TwtZzuPMBmwVe42Kmg9KryBYSrNuH6FrgNTHbqfHA9PqVJHU7+axAmHZ4pa+ojdJFDPuWgwbvei5ed/nliAjflgo9qZtA59Z+2RpnAl99tCm86nO/MdfySwVWPxD/swi96+3Nu8qN/2nFOtrFpyoCdOHlHHovK8E1e6UgYoOPjqryVn7bbccWDeHDHT7kV7/CKvqSnHsEN3+I36C+H3nHwDn/oGKjyqDGDWtLAx0/YuF1e0ZTdwztysBGu9PRLmdsftvv3HrVf/fxC++5332jbduxuX/7Kl7y4ePW1k+1jH3tBeGovoVS46hyf1OSk3J0vf46nfTKA81Jq0VA37jAC9ISOPkC3IRycuPBMGn/ooBT/0Q/IMUMmnh4MpI0H0GeQbZgCgqTH6T+TzbQ47DfThl/4F0/CkeE0FoEq0HTyKCR4e+FtHGHJI23Lp1f1o1LhTbp1EVR9AXOZyEs+eOFF/o52/sLl9oMf/bC9/vqrWvx/vO3aTWbdjVWYKH/eBCuK2nakkhbepYM3FR2wfYByoS/4hFnw7mrra5uNF5eJe9CRY6G8rg3am2+9106fvkiO9QUHf8GRTLqcip0091scTwj5zCX3bkMbPaj76MHCNGnQhhtAOI5Yyhc7dPrHDzTBr3lBsLm5vb33zoX2V3/107bvwKH2T/6JFv/bZTvKI4puHhU/5YRnmlcywONh74IsbKkF9KNHtKMd7e7d+14MsSHwiTxPIfh6VrUr8TDPqVx9wdYdulf58rUxZEgf+aSyyOKb825/lh3fDn1CGroOo72cLt2CqnR48Ce/nvJy/ZZ2C93Ex/226zNADjF7ZAQSu2Nuok8XffGohVbqLw4YZYDjK5dPoC8o2sorPmM642lB4Y24BctxoUQHueIXWJRX8yl24g9CNxtAPlTg0eedBOMOYxgIh0U94DGiYTccehWM/CEo/cr9z8GIQ7h4i1q8540RcV+lVJ0wR/GLvg+0iefaLHaQxdyXffVZcxkQ2qwNPB5KV//KsvAPaEObuY/v76/3csWu3DDhkBl9mFPQcIM5k4W/cHg6wIYP5/lR4yS0jInMT6FL36vysdBnHc3Vaa4ej3VCHg56HOWrui/LOoIDiumToPJG351ef/4SRDfwcmWPvOmMdB43iZ4ej/8oFA7cMZ6wh/VB106o/Ohj+Qo7v+NVnsMOzVAnqsUP3M5ZkHSMmZO/DHrowP3g5IE98/eEqMFzTZW+Z0X5yi4b0VgQU/xHmcUDIL10ZscWvsGthWFB0LAJOmbKo5S0Udxi+Xp5oFA6+L4SowaRvD6gT7rMcj2xaSzg9Mdyejow4cgnWD5lZnHGJ1mpF9rIjDfiopMiahO2/5RndPNRTHHKyKBHRk5Hwadz0cksQ/HSj786PSxaLz7dnkZZcVk8QKOOqwUvi17AedKBU4oRPwskaIoPclkQQYOV0TOu4i4KvnSoDRyONDo813yiG3iUPYNW9avwS/oM3VDmG9r4cj2nYJFOFFWWoU5DXzqnTMsui/bQ1kDHIp/Bi0ELXSofWKaPGrENT0CYZHwVqjHgQR88AJ3pew83d7X337vWLl26125eX29Pn3yuXTx/qa3du9E+/4VXhNPv+tPwVZ65TCkLLv0YFzsQBq/sknh0tv0sO21KKXK0sSzcwgMcFhnp35WXMbH7dtQFOPLF3kXrOpCf+l10M6/oET6zLOTzdQ7sXmWFz927d4yTspf88CEpLuVCn/jFe3TIUT469zDOk518nvokDeh8cF3fsq2hy4JP+um2dvbMpfZX3/xuO3TgWHvxxefb7hVNeDszRqpYrgcXQbTw85Mw6Un1uN+JF6fcWdyPLmUFjEecdHTwqThfEmrtr77xg/buu6ekDzTCkk7nzt5o//bffL994y8+aL/+5WXrGx6UB9mKyzbbzY+FXukQeSKwV+2FE8NahKY+QMF2vUxum+m3BWOY/Jm3OUpPbVwUfvhotzYql9rPf36qvfLqy+3vf/0LbeduLXK1yJ77GdrDI23cvPUPma6fqCQgUZiUZfuDdvHStfaLX55v589zbXB7e+vNS+3tt84JS31T5dcyRrwod+orMAWmMpTMkjfDHK5TyqIpWI4/CczT4/YiPuklG+D76CzkKi1tUHlsZqRL6SarWbMpvwNYGe8FPb3KVLT4LAazYJyh5OGAyBCN0h0SHe0lcxMERluAkgMv1gQjv1HPgup3hTOCLJDhVn/kz/QzH9JqTCGbOGH9p3+UIOC07hf+6Dts64Hn0oaGgpo29PCfNhyO25ttZj4pf6WV7GUo+SNAh5vD+JnziTOflS2gZaG/srrizWnyc5DKVZ36mll05RAr9+p9wEyaRLM5f6DFNnM69Kwfdqh8ilmWD701T/KgavfKqnB4CsJvEfDi9bro1a+ERzqbb7/nJhr6CZsAwPoojl9h1kE4rlTxNBvcKhf9jPZJmDXf6h6/cxNj4QqW4wBEBRXGt6PhCN2TmsD0CU44BYRzr1OG7oMrp70BAuBnEGcgw8dNaZ4EemMUeIBGtoWzUHuogvL4k7RF5wEOz5EBeq+rxfw8sCEHhMjg0W0mSyqB0+DIr8KmnBqi1aj8QtMOVQ4DaqeZBhCBJzFHaByULbQF8OJRTeonuIQrj8nQ9mEC2iG90E16gpKyp7PMPCuMLaWTnJq2vDwWolw8DsO+KXe3O2Wf6mEGeIf/IiQ9uIVDfdSPaVCOwqH46OC2IJnc22aDEfnCQabLKUTrg53Y3SrqSTd51BsyxNl8Sy9E0tJ8WqM8yoyslGXGKz2jGxN7ys1kix6OK311L9/yTXwGShEeqSMWxJSBNPCQEZnUT+w6883GKnVMB+WeX+oZGqEog/jcT/ErHBcdbCTJrLggo3yC0q86fwEDWHgkPrev6D3qH5yESWdRw8BSgwvAAMRAWDxTF3HVx0aec1iTv+s26e6nVQSVhUH0nbcutz/99z9pZ89e9ov8iHy4ta1dOHelfeUrn2irWjxCU5u2x40XfeGPw95l+9R1XPIJ246Sy28ZTO1tcqKaeOFme7ge5Vf6nJc24zaMEx/kZFE74CvsP48BAauyIHPm67Zv+5AG4FdbCB9efq46mYE4vIDQzy7ySJ/rJLyi1yjrcdu7lxdCyZfTn/uvHP3rsdoAY4r7HHbV37xwEm852syli1fbd77zo/bqq6+2r/29r7R9+1b8+Jo26IlV9sp7U7Eb8iwHmfBHnhy8gJSh7BBb4MCxHtYF/IftjDYeb75xpu3cvt/XjnhBeH2dtnS//ft/9/22sYb99rSVPbwwKp38J9u7P/Vyd2dZKCAY03FeFPQ+Bd4M0sS0bmhJGqD6FRA6RjGFGdBc7tV2+9a29us3LrZz5++0k88853dfdu3sVxHc7pgLwwtiRM06IL/0VdTlCm/w795+0L79rV+0H3z/VHv7natt7YH64OPd7drVu+3WrXudRhI0FvJXkPLMAP+CCnM4RjgLr+iHjRj30C86zXTRa65XJ5m+t4uOO9JMxRQUHWMTMLen5CE78/4ijGnWoPMhDH1c+srIDxjrrnALDzfmzwdU4e10/hNepU8ZHdCZBV7xwjfeAKMcwqNfYK1EJq2mvAU+Ct7XorQgOOg8zz+VXg4Y8wrm/EovPsmjTCMPngJV2XBjOctB8yQ5I86YX7wB0r057kks9Bl3OMHnhzj5+hlZefLF3JEn49BtcZKuTUBO6XPanl+Uz2YgPxrKIQyctR7gXTfhQQcvrv/4N0+UBg/mfZqSNxbC9Q+IdTl+UgBnNigKIB+Z5DG+sHbjXQI+DQrAPxuBNeHk6aMP3OWnTWMfPm2aa1ZqfzFQTinoJDQaHNL0P9lMWixSVFDCpJVDPf7Ap0NUpTgFC0A/wFyRxOQ7DLZkThMudOHpgas760MatMpHSi3ufMdRvgR4IQkuC67SkDhgXsSla+nAJ8ZIqw7tyQMcaJVWrgA6Tnb8KMhMWGDQ2Ihua/furDW+dsKvlQbfhlYo+pg/UXRAnmUrajmpA/izyYCPcUsf1ZNf5ut2NF8Xj/y41GmP80+NzHK1aLbtex51sfWARb+i1i02AEe5Yho9yyETnVkkVV3xJMELW3STXtWeiiefxmJRYB7iystq/LgGNqc9Tuk9bB38N/OodG+URKtlq/nYDmBKB37Vcmonotk+6US5cmKnruMwExcbDaoPPOOKR2ShCwLpD2UDTvLyxMdlQTYvQBm/aGJT7Bbtxdf6kC8a6WpbybkfyredqQ9sKRp+hMoLRPRiDcSmzpuv4OA0DMhps6TUAOVXnm0jOdANuqCH0x2W7N4/KSKy9Z8cvHvcQPmwmfDlwi/05cb+kDRhiIZBxwOa8r2A1EJ8sW2in9EVtSEStP7iKVs9luMe9YPN7e38hY32H//sZ+2733uzvfr6J9pTR48Id1Obsd3tjTd/0f7+73+m8S4qPLNBV1nlsP2OqW7gL308mLMxqLFOOmF7u+jH6UmAOGWMw/axR2SRbxvIcZBRtqrPqVYdjA66TCYoNOuGo14iZxE/MPKZ5dteBnTBfsmvCaLq0/z1XyaA9Alw0v7gEd7gjS550EBPWp72OC593ZZC2nnhxxkIq7y5YkQCbW97u3HtTvvh937Vfu+rf699+cu/qQmM0zFlR5R86qnrZ33Du05rCc8n6Mibwwtg5WRTO/rw43btyoP2jT//Zbt1/XH79G983p9wvnzlbjv1/t32619cbi8+/4n2mc/8Rtu7urcdO6oNAIr3sjPHWA14SR5FwhEuKD3Axz7Ud0HaBYY1Q5cDCA32R0v5bkPO0R/o8nHCI/3+/W3tpz893S5fvtWefe5o+8IXP9m2JObxthX5e7QpuNd+8MO32hu/vtTu3F1X3dH/0++fDNGFxTmwspdf0GcxtOofiHz66SPtM59+tn36Mx/zJ2C36D8MNL4KpFYPnesmZSj4qDBQdqI9cfJLfReQl7JWX5ptV67GMbiohYTQgJyuCzHhAHX6n+oIbfFwGbo+xMsVwIn2Rl0yLkE3Q/CK35gXntFQCFMa+uLjuKttvp13rasK36AEWJWOyOAeOrbzfAGN88CbeReg2xRXOYqzKHsIDaWVo3MdMmbUmEmx+oNquZn3CMiAlrKMerinQDPS2ksYGspSV1Oia8oMEK/xoHSbYa6r0f6zbJjMcsifePR4NiLbc1dfemCHnbs4fefOPb/yzJMJeGfsg95jLPf4rds4nsaB49N3y0anHW39waYdV4BoT+BwKMe7D/7wzM58sRGdGDe32GjIMZ+uczNA3DY1hu3YtUc67mhrG5vtgTo+V37YKEiDbBgkH7tQbvSmDDiegrEZoJw7VD7M4HcAQrAISU+4DBZjBpbpCBceBgHb8bSqKQ+ob2CTVulj/hhe1q1oIh85kVVhfN8hHHQdwXrKZ8dnKeY/O9O7LJJFPgNv50VeTlceaWd8f9IFXNN7IZYf+8kXepQGf+s2Q3QPT+jdKPtCDyCPjo0fWwavILRZjGQDIH4db+QLEE+wd0z+Og5p91SOXNmYafFnnJlfnUDBj5BjtgkDmAZwywE/rnSgkdOwAfPprrOe8Kqss2yg6jr8cK4DxcHH0UF44lKLk+gRPmkXgeI7yReQlkFg1gs3DxShocP60a7Swge+aW/G8QCXNL8Q29vJkyD0KQ9ynCZc6pwOitjoQRkZgLOgZiEDHi42yCJWGhmXsOuDunBaOAOE/YUiBnLrRXoWnB5wqhyVp3Tyii+u4oWL6m4SClMmdOZqHIOO8e06wAKv14GvT2xn81kTPy8uPW6bW9oI3XvUzp272773vbfbN//TT9rdOw/bH//Jn7QDB1bbqdMftJXV/e3evbvta7+nhdpe+MBDOtlGQ78Q8P/ovBDGKcxi3V+csv7Ygq9z0YYoi/A7DwC9u+YzHyJVngUwsXkE0qbg6/o2DfEJwTDKI4yr9gG4/y7Js15y5NUVTGimviAY+RYUXblKmwGa2GYEWDHZ0ecAaFi4BL9klQPmOBuBu7fX21/82bfab335s+3YCb77ziQK3qxD6RFbhU+l96wJqmzWQ2UvcLp/qVU8VMebD7e1G9fX2/e++2Z7uLXaXnn1pXb0+L527ertdu7MnXb9Kvd0t7dnn3+6Xb16RZvKve3Q4b1uo6iAk/oua6lQMtGp9Cp98MlnUTMCafbhIhzKGFxtFtQGK52v2pAmU/vld77mtbW1rV288KB961s/bxcvXW8vv/JyO37iiOq9tfPn77bvfved9h2V76d/e6r96tfX2w9+cLb9+IfvyO7oxMY4ullnuov1Rp/oZJBMPqf7R3/0u+3wkW3t9Nk3253bd6RTawcPr6jOjkhnlakvmkp/k4pXlQ+oMPmFg0c47brSsqDCVbx41cK7oPgU72V59ON5c7+Im4OJWccK2+6k9TgyKBtuwrMe0IV2rrfOoy9QAd6BqjAqgMt4UbgjXYUp46SHoPITZ2xy8pSfe+LMDfT5pAVmmwIzj4C7k6IZ1iWfcP/7EK6CfOp3Wty6zWSMAaAByKs0wpR35DPDwF+k9CV0Jw19qR/4EDdeoSrPdtJfyQGCW/ikoE/qDCgeyQsfoPhPfMmXnyfx+Tw4131Dl1KyhuFl4C0tyIsO4KklYXSpvl5lwA6UsQ4LAswx+Q7/2v01lZmF/06/ZM+nq6FBRm2M4Ql/89Li3++oKb/6S9UN4HJ1o+XpQNZE2BUepJVz4eQYYYWOejFKMQMoYhUUGPNJL8XKBwpn5hIgDWU5YaNg0Iy8CorfmPZhyMLFugvNenaJZXz953hB6QVMvBUnNOYVFI60sRE9Fnjxk9Mp7tlSiTOZAr1B3rvLonq7H5WbjVnNsscyVgMOLJabihsn8oIanMCtDjHSjVBl46+AkGWKZs/KXu9wkV16RV9nL4C000CmwcyhoEV3OS2mjO96meWmjPErvYCyA5VXfk4qZzyArJHHwMYdY+eO3daq8JhAC3ItZolediuMqc0I8InXoFpyONk2vcqXE7refj2Cok8GxuX6KL6FX3GldB+ctBs6N3i1yDZ74rI4Ni+TwKP4I2/g5DbYszqPyCRMci3cCNtZrxqeyheQLi8Lkdhk9sFL3/GmwD5tkU1G549d8J1rdguwve1RDu3OHUvtfJcW/zvb229fab/85eV25vSddvXK3Xbs2PH2D//kjyXzYfv2t7/ddu/a69+W+Ad/+Pl28sRuLeA12Yu3Sig+ctLR0MvtOOGuP2p48a62HpuChwddylWTedKSZ9pui2o7rpvuCk//TThZGKc9g6JUf7d9XZMJkz1gGus+Q/Fb5l/9MzQCp8+4QE0KQOEVOriEcSNvxpLghF9dI0Ne4imTN/ry+VwfE+QCeIAUH4fDc5uvY4kXi3C5mzfvtu9//4ft9772lXby6YOtf1lQ0G1mJWJnHo0DrifrEVjUO2VejsO0eGnWkc0fafF/v127Jrs/2tmef/G4F/qXLt7UWL3Znn3mRX/vnFO/8xcvaEzc3r7wxZfbiy8dEKfwYjzImMt4jJzUxSzXJe/hQC04gRobasFjHvrXqaxpbS7A42lFFg4P/cugDx7sam+/eaN98xtvtGs37rWv/u7vtFdeebVdPH+z/cf/8J323e/8ol2+fE+bhT3tk5/8Qvvc53+r7dt/oK2u8KWmfhi1pKPHlW18AjVpPOHnC3n0g4OHdrQvfek19csH2oj/qJ0+xQ81VZl5Bht+VT5Ykke80oAx7Hz5y/ksSPCpZ/wxHxsBNf4s5Amqb4FXOgCMUWVzaPBzJSIyYVP8MI24KCH0lQ6N0xBpth+WnzEj4waOBV3aK7hpw4YF3cKjZI0wysYPzSIeawJsln4engURsZhWPCen7GhbruQs4nqM6joKI7hTXvIJF1QYH37Fs8C0NhXp4RucjDNVX8AibefHX+drWUYp+dgsa0xXG9kdr5yx+lrAoCTSmQ/MTD52XV3ht0H4hPbi4jq8czJPnP69trFuOr46Sb3U/XzWhvDyrZkoqvxc2Vlb2/Bdf66K79q9py/U67pgdEAWOvh9AY07fIUJHxnIRzY+Dp1yjRsbph/BAz/jVl7oppx+p0H4vqqp8m2vRlqGLaMVEAdIq3DBSFPxelxp63YYcVDceINhi3fhjFD5izgzPUYBiGEIDOcFezc66EWHQZ4kYxlSETOdZdmJVg45GJQnGX6fofNmcSzxItyuCtmphSkTgKLQdX7lTwOXoNiPAE6VBVi0A/lO7rzmyQgYcQsmPP7Ak+OxExN5XlyZ6Ttr0Zc/8xnDpvGRclHIVu58s2waaBpzBneg5MySkha6tMe/GxZtwKBbC1vyGJA1HEzygOVwuYJJIzGNW8RTlU91Majt4EyTjDFebQkYcQpoS5ERW2VQBa/aqni4jSvNA2X4PAncBid5xSO08ERW0Va5Ciq+kCZX+jne86scDC5ZtFSd8UNcGgg5Re8qQlr4bn/WB0df5XRztxb6G+2nP/mg/U///rtt8wE/u/5Yi7MLPqX9va99qZ0+/V77T//pG23fvv3t6NHD7au/8yltDDjBz0K3hpvSr9wILjc6K+zJS76GQLspX7CiwR9Y5uV8+UDhLkPhWhkBWIXrIQD5smcWIjkdCo1RjFuuIPxSt6SXLhPejGpg4C8aYKq/iWfxhx/tOe2j2krqJxAZ8Wk/dM1HW/CLPsZBr/5ovGsqfC6pRVc1EbeTa9duth98/yftU5/6pBbfRzRugJ32OssxAwNPUVkEQxt5TIaFG8TykTO7Skc2L9Vva2fP3myXLm+1d9+93Fb3rravff3LHvf4xvnzLzyjseNeO3/hbLt86VK7e+dW+/SnX2gf+8Q+8cpkHphlxk74mZyTl/wCdEHf6E+9Y4eykWixky/yMS5ul9wH7eYN3KN29drDdl3+rdu8m8AP/+1rv/7V5farX1xtzz3z8fYHX/9jLzR++qOftVPvXmwb6zkA2eQ3di5eaX/z199t77z5VnvttRPayLxuiQ8faYMte6IXUPYCKItqVarQR/koAaeOj9vTTx9qX/riZ9rBfQfbN/7ye+29dy5KZ76Uon73IT6zfYDivVxnQOI9IgC3Dj8KJr76R3rFp/Rg+X/n+6/kEwfAzaJynEcDwSuZJbny8VksUUvyhIcLVukwujndIwwxh0lDftpByQ6voh3Tl2EZBzrWHPDkmrAPYOxmHfFHKPoaCxxGT+F5vgFpog0xPnUn7La2zoFF6UFuDJJw4aYvmF7pxrUIW1AJpIe38yw1cQB61lSsFQrCa7BTTwfI4694EK+1Q/yUdxFSvhrnQt/7ZS8MZfZiWX7ajLTX4tzaSkdO6+HqF3yVuqlF9PpGDnXW1Yb5jCf4vOCr7uZ690ZCNlDQi//79/MFr5XVfVpD7pMcfhiMrwzyw6c82aE+y57okd8OAChThRnred+LknCw7jL0OsaObn/qq7RjPmHKSPVYtBtr9xRgbUmXx8gdYpy4Eco4ZVDyMdAI1bgwfMir0kILFO+R9qPkjZVHHJxKtxiK7UqUbNLlyGcgyQtFPP6dZT8JSm75o5wF6PKEaZm+Myj1/D1Y1SovhzFU+HGz3Np9fgwqJyv8PD46jQMAPuVIJSlN4tN20SP2IB9XE3q5sh1kpnU4PgDtWC6Hl+KhpfLzY0nwBGWUE5j5x+5zPn2ZwaN4hi940CCv9OSlQX6td5zsO/7QNgAlTXwSn3ETF1dvnMJbIeeVraEq/YjVSb1xuw+MPEuvZSgdwi8+v5LrtAW9n9BeBiCv6hIYZc+guAzql4zcjlIGpO3Q4O4XqD1Fzwt4fLQeeYW3UycHlv9XGRnYxvZUUPZcOB0ZANzwLt3jlOr65g8WtGcWITwuN0hv44ieA11c4umzDx9ta3/zNz9u3/zm9zSobWu/+3u/6xd8L1260D73uc+0j2sD8Iuf/7z97Ke/aKt7VttXvvx5LR73tyOHt1SqHe2RdPFERhlZzNppoFXK4mPXAFpRlhorPgxs4NMvCyhvtQ/4madtkLyCRXvONKTbfsqmJvbs3mPHaYytiN/5FG7xqvTCeSKujFltq2AaVwT4yR9pw7N4jPgj1ETqvImmt1PZOof01d7oR0xaJYeX2NLuOe3i5P+zv/nZdvyEdm78hsdjng6It6bR0CNv1pnJF9osokiU7RWPm/GqTEDo0Tc0a2uP2vnz99rlK1vtrbc/aLv2PG6/87tfUB1utBu3rraX1b7o01uP1lUWHvmvty9+8WPtmWd3qc+pRHzvnrFeZR7tVWWscgL0Ib/gKoe5oZk3MN2G4IGvPGzlcgh/bW1TG9wftXNn19qf/k8/af/m//2t9u/+7Xfb//fffr/9d//Pv27/9//bn7W/+sbP2tWrt9qZ02fb//jv/kP7xp99p7379iltXvjqzPZ2YN/e9rHXnm3/8I8/3/6zf/rZ9l/8L77UPv/54345Htlb2szwZbosSpKGQwf3B+kWHaU/YeHwXtGOHY/apz/1sXZC9fbjH/1CGxXeKQAr7btgKt9kl6RFxjD++X9gDnFoQH9Z7ncjH6DiQPEuBz/KYVlOo74W+SCj9ACYS5Z5Ey/7OI2Omxy7ZTzkwjfpj/3OXuWXX/yAkb7SFkBJ4BeeaZfk0r7ZBLABAMirvhpYLFfRBm+WG/0XdSp8HOUCFeyigXf4kC462TlOWaSZZU/rUPycvhAXWmcLf8aVLQ7Bur2Cl3yD0kifdQkUP3DrSdeIQzlwpAPgUvdWc8TTmEMeL+HSJvkxVNqSX9pVuSga/Ydyb3hdl7v8AGwSVr+Xz2/VePyTHUjmCz98Thc6/0bVyqrXhTwxZ/FedV5tCb3Ir5N++gaOOZxrWZz449Dt9q1bbUObCk70d2vt642rivtgY71tiZ7jmE2F19fuiyc/RqrNltYBtKF+83zRsChQvu2pEoyGAio+po88Rn/EmStjBuNkap2MAJBuHQY388KHLvydjlNN7VLB+pomQHG8iGJwzmBUNOU8IcsVVDrghaT40biYsOhs6OiX25TPsMXLPOiz9VATihL4NBz8HmyuuyInfYU3845O/uuix3JySsVEWIsF/NDFjfp+NIS/gQ1KTdhqmA/VOFb27JS9iBtDPBXogx6iGCMskjhsmOjQRxHVpH1C5tkhHSFE2JpdMzPqeC0HqBhlAi8p5ZKe8irFtHEE69SDl4l3ijebgNQE+bOjLBkUqJO0PVzlwx/faV1e1ZHJ5YjT+bzIVFm90aPs5iF/Ci+2XdzY1iaA6QSxFb+qiO9NJX1BKFzdhTd2L9vV4hp+9fJhOHTXdScWvQgljXZIeypdgeBjN9o0qiV9GaocRWsRsiu+DwRRWek+/Tc+CKTZm/hSzSyMNjU4bm49aE8/c7z943/69fbxT73afv3rX7crVy62P/6Hv99OPvNU+8GPvt/eeuP9duzYkfb3vvab8ne2Y0d2mwkDuE8q6R+8/AtzlEFHSwpgo3KAPwErevSLnWjFycNSqLljB3dTVA5+PZb2TdmoDPn5EgxiZA8KI6Bs1a4cV56ouh6xG6Lwq+0B+AmSX3ilF8Wc0wjHKQwv86ftobPSkaMYKmVBJ8adP2MWiwXsbt6dfwXRw3y7TXCUmbI+foi94EVZkUX5lEd5o7wgeblrDk8hKMwm7cqFO+173/ll+8Lnv6zF/2HMLQY4xkfhxoQdwscnb9og5OV4gPLwP076iK5LtP4wjC17OR5ubzdvP2g/+dt323vvXm+XL11tz7/wbPvKb3/BP8r4YP2+2tJ+jX20i4324otH2//+v/rH7X/7v/vD9rGPHVXZ4AlXBSgTxbHtc/3TNpZjs5hNM2MCtpn19WL28Yrsp4l+fUe7evl++/Uvz7Rv/dWP29Ur933aR7+Bgk/+vfLqC+31159t/+yf/b32+7//tfbpT35OAlaEgNvRDh9+qh08yFMJyZFahw4fbZ/7/Kfb7//BF9p/qcX+f/ZPfqN98beebkePbW/Hj+3RJH9fuNJV+iHj4eZj6XBdvGh/cZQQfixu8Kt9Oew4hyvb2ur+be0P/uhLfl/mP/35D1U63oXC+rQ5zYflRANUXQCVBhCuWKXzw1NbWuBMfafTTvSdgrj1wvAC81LWyB9AI/7AT5+cxztYzgdeqTfXHXS9ISa987ctSgb0ocNFfjmTCLLprYU5QL5peryA9QJNJ7wD5mVtltJVZmztpsimRWXaVNoDVRyvd+MYcbK5k1MAR5HwI0h0rmcYznF+B6NsCqQ85bb5iehcN/HnfMmvcsjZ9j2MGwvt0tjckgsuZYJWLvKxU56CA9jM7VFyYFT9bIRlvatuluuHeOHUFW7C+k82UJ4HNCHIriT7yZzkcZDMZ5aB9PtaB2CXlWwShLOLKzw7d7sfMa/Rn9V0HKc9+MVfyss6Uv2Jl3B5T5APi/AjYpgXfRj3ajNcdvD6T3EW/gnHLozlPElGL34kDBw2LLt2097VQ7Xm4uB1l9o7X0hc0+JfUrxWOrh3X9urTc4eP+lQYXLFwGV2JQJlNGAMA2X4Mb0UXYbCoIAjXTlXRJcJFM/iBU1wAuSTVgMVMMr1yUXnQYPNSUBwq+ITnvlO9D1eUHxIp42UnmmU9Y1+BzvkcQ8Vs//gigbqx96t8cuuyAg/3CzHaeKXDQgpylOcnd/hQ4emSXbSRflVBhzplTemF5BFjKSk1yIknQ3KqpeQlZ6RSTBR/ktcGJOccDRhx5/1Adxh5PcW5v9H2xcfIPW6WN/ArF/hJr/0YwedTx8u4eErKYPHnB4egVFXMzPMeKDS1gA6LtC5+X9gZFG88Uvvsskod1EGdbJNg4kWPfILRmzraT4JV96kf/fhFRwsDl74o0t9BnRuizOMaYWPH36ZTPHjulzZlfTKw/58ucqnK4KUPzjwoS1wAsGgBz4nEC+//KKfGvz1N//Gg9Y/+IOvt3trt9o3v/kNLd4+aK+++lz76lc/3546tk98NsVuq5cJCciEd1+AuWZiGevXfdxUPpuFsMarbTxx4fNqotfCyAsyqSxU8UMOTm1SJPhMHvgWUT+EZB0W+6HDDgVILltiE/p22UT/JiicCpc/uvpl5/wp3wWqzQqy9J9xpbdmoDyV5Osa0RPHYif1axFOgziTMeEsKAi63PqjrGy4eAF0HOtDm7Lwffo8QUHPh6q/8+2H33+zffnLX2knTh7R/DpvkuCMy+ZcdnVXCR/aCZtDG87lgzd1sSmniVHIWDhtvNeOx3ZzbLfubrUP3ttst27JJpL3CW0uP/e5T7aVVS1ct/MlDX6Gn9M9Fp7cw9XCcJfGwu1rbdvOdTVryZIMyv1Qi3q+ssFCWiO+dONkH1m9PfBNfl76B0cGe/hoo21osl27t9kunr3f/sf/4fvtL/7sp+37332j3bja2vnTj9rPf/aOOEt36UZd7t6zo73+iecU1zi2b6299Oq+tmPXw7b34Pb24quH2z//3/xR+1/+r/9Re/b5E23/gZX2qU+/0v7Lf/7b7QtfeqbtPXBfeq+LD+9koDeb+QIZRPalPXLN4APVB2ZFNgtvSoglsRljJG2fcrgt0aaExycG2QTs3P24ffz119ulC2vtjV9fkA2ElkozUG9pC08G2ht2i52wHdYVSDfuN9c7Hx/mkfTqW8tQ/Zpsxh3C5ePgB07waF+hW9bXbb2nVbo3+D19BOLi3mPE+Z84ZcnTaKd0HYBFDj2v/5lW9ocuJlWYfp4OaCieyMZ+xTs2pSbNxeEiip1nWiDyZj5kZaMzIAkqjt3Cs+ssN+MmXA6Y87BpZFhH95cZp8JVN8RrXEEGYJzObpT9UQ6ocOHj0l9nPHTyD7EpDKjFCG+HF/MKOB1daJP48EAvPrLAlUfGbxbk4EZnxsU80eNEH3Nx4l8n+L4mKVw2Db5OJP6lE3xpMzggLxvnB+vgja74aGp9ZZpcj9RYq77EU0ov9PvTfeRB4z4gmzMV80SAz34ePMjT80NwMn/WrzUae/Ff4MqS7zQ4DB0KKB8gjGIItYIdCj+DdADlEAoUXZyTDCMf/JI18p4bidxAC6C55So8yQbH9EGOXrMrPWph/yFQsnEc0S5/c6sv/qHtehi2aeLKXfTd7K6UjA4lh/z4gRqoAJcPx5iDLmogbmSCmX6GBbonwGJ6DVjlYmd+dKoWa5Vu6I0BEZEz60/eqE9ZxTDRDfnSw41baNlEBUq/wi18IOGkpYNVG6r2MjMCh86ErUiuPPypLcmNNISX4wBSCYtMDj/pdO7lxTMq4pt2Vn1OE8ztNOkVBjqKIOnmTVspZor75Ef+ZDfS7MUHnD/wXZSTei/+2HLsf0l3NDwr0mFMW/ZLBv8XL5w/GadBKbTgly3r7mLaAwMuJ7UfvHepfeMvftReeenl9qXf+mK7efVu+8aff0dl3tn+4Z/8oRaPn2kHD2mg2sZ7JNhfg7EWkohHE+Qv60Rslj/bJ2kZFKWhwpzmSCc+j+vF5cPGD714cNaG4DG/hOpfQ+V0jUWTwowp4qcmIR+6TI7V1hZkya94AXg86q78GnMYJ6h/BusnA3ys+AQ0T9oqvPS/8vB3aKA/KlujG2nRkRyT+ymWNgS9r5KYDRTxLPzAeSjbbMoOj7wYVD54/nvUdmuzXeWiPHHKY7Nh+p3tnbcutrfeONV+/4++2I4cV5tTVtm/rtVYob7QzKdf+brag/b2W2fb229qsbqJTVnsCEX4jx9p8nR9QA8vTlKzWeGYYUubnFu3HrY337jR3n3vnHBbe/rpw+3Fl55WfbHp4qnqRjv1wbn2/vtn8jk8Td7qGRKQb/8/erRPi/c97eq1R+0XvzjXfin3wXt32l/++d+2//6/+1Px5NPOtHN0UD2KbnNrh+Sut8tXb7a3377QfvCDd9pf//VP2o1bt9pXv/6F9kd/8tX2D//x77XnXzpp+QcOHFZfTBum/mlSjBX0mzu3H/mF3vPnT7UvfPG19gd/9Ll2+MjDduP6mXbp4nlthFfal377ZW0QbqgdrfvpLU8esllN/wr08QTmAuSdOP5c++EP3mobm7wMzWaFTR72zakmCrlNyZq0G/oad4gfUg8q73PPPaOSb2vnz112HwGW23fqJf29wgUVhwanmPHU2/SHbNoibYr0RVoAmpoLKi9e6MJ7xks4OPQTbDHqUIAseAALMiccmFSo8OLcsAWlL/MQh4Bu027j5Pdx3W0YHkpzXlzxLB9Z5m3+lEV9ijaqdo8cdN+3uldVJIRy/JNLucRJfjni1mEof5UTmQRnewc3fu6Z1zokdISSR5gyFq/iW3GPCyqwUhwnnbQKg0Y72tK8gKtw5Vt3/rkMTh3KlPQKF+/wnfFGnPJ92NrLAICPitRLfQlo+64svvklYE70QfG4SFiYvvO//kB9qAlnq927tzZvEFQGHO8GUHb47dTC32MNX7m7z6em82Iv5ohbvNvPPM2GgTmbmyBrWvTz2w8b6/mtIOrk4P4D6v+8MIz9No1Hn+UWgWpanNKH+aTxym6Nb8hQeciRUh7fNSS67BPYgPg9dTTsCMvxEcxD2dnFzrT4tSiqtAqPlTfmjT5AGBc+aajgU6n4zvOikU4zAnR1EjA3CqBkklb+mF6M7KnBoyuVhF8v+ALQrd/foBm1XTslR+pt0wRanaRcDcqA+S9AcFKZvTF2n7y4ma54jlBpZZ8qwDIejYNGtsy7AHTycOGpOuqr0SldNsAOcz3PskoejRXcuRydXvEKF67TuyMJvstAXsRQF7naUr+X4LwO5skJGPUwpC/jLOqf/LmOUm42AOgPzkCu3NAuQ3jMrqDkCWPIS/n96ViJRQ6cyTE+swZYAy8wMpAp3TotyohLvOhG+5Nf8YHU6cBI8ySgDBNZl0d9HjiwX3ksx5Trdu9sQU7HclUrnwv90fff1gLr3fYbv/Hp9vonWNRstBs3z2mhcaz9vb//xfbMMytt527KroHRwnJHH4UlUXwfth1dfwbn6KwygWoLIRgd4ghvY/GoEDb19QgtKh8+VB9VGvjw5xCUdsMiiM+tcj2LMjlP7S3f7pZ80TIpA8ie7R5uwNiuygfXvlw94TMoCMZIn3aI6/oLP3VCOUnjhI07qiygscrOtra+q925s6v95Edn2p//2c/aD75/up0+lS/EWG9RQW+78GTAjp+sf9zef+9y+6u/+ln79l//qv1Ki99vfuOH7f0PWPDxpEQLbeHyqVaeKKTZd9tqMSzWWoRvtl/96t327rtn21e/9pW2sk+THH/KY6F96tTl9qd/+s32ne/80LycLluTd/++Ft0/v9gunG/Sn6uU6WuYI3WriOzxSJvDh4/2tLv3trfbt3a2c+fW2o0brZ2/sNa+9e1faoF/pa1rI/Hcc0fbax97Rjpu+Zc0T5063378o1+2K5dvt+PHnlUbZOErm2yttGtXN9t3/uaN9j/8279u//pf/0X70Q/eb/fv7ZV5T7Sf/fRi+9UvL6v9Hm+bm3tU/3nBb21te/vh9z9o/6//x5+3f///+XH7yY/PtXPnb7Vnn3+p/YM//Hr7zGc/3p46siqVH2hDca395V/8ZXuwdbe9+trzkstcxDylpd12XvTdrk3T+fbtb/2ybaxta7/9ld9qH3vtpCb4jbZz22a7eulyu3vnfvvkp1+XDTSJq+2xzuQKXJ7+qA1jTynGCeH62rrqW/1maHOvfeLFduvu9fatb/6ynT19V3JULw/ZjKoO+XNbVrvo7ZoNMT9mufnwjug32727tzWW71GZuCbF/Cp84eFns0F7nEQKKl46BI9016f+yCNME1Jm470e6tj92LjICH7Rzv1DuOhsYmIdX5B+hyOcRVXN2cDYxwCvVZREeo0XsxT4I4s2T37SrYv9jClS0gs2+mfxD7/QVFqNCRW3LZ7ganw2rvoQjvGCq1gcEJLHgYFL77LOMquc4ATI67buePP4L0cucpRVPv9hc95jTHryGAczFkYGdmDTwwEvc7EXrHJ8LeyuFq03tRGmTd6Sf0394NKlS+qvN+yuX7/utCtXrjgfHltqt8hBrxof83/SAvip6+ibMgFl/zHN/PSHtfy/29JsH/Lpiz7N1zy8qkXzpsZUqGiPOzk4UxCWtH3aB9dKWfzzIvCWbPFg82Fbf7BlX9x819/vpamNwpeDY2yGzNLN5VO49EX3wsGvTRFtF2DBv3vnrrZHm4A7t267Hfg6ETii9aettYnB3yk92XggAnrK/ABdVXebuK1Hbcd/8y//xb9yGbsh8CuMMiNUXjWcSgMqrQrWPUEKQh47GMLTJ5KUZnr+hc0E8CFv1MG4g0+bjrzgEl5Xw+Pe2g5O2UaeCoMJ3kQvGMOK2CuZE64cvKV6ZPSXNvgqiR/PCIWGhSrnz1zVZPO4vfzKcRk/34wtILxsU2DCESN0hDcySD9w4MCUH5s4aCAdl/Q5o+KVx5+wrV8B6XQ4rs7U7zLktA0daIx07tAVL/3roDD/kyAUeDnT/J0z0fNz1JSnrkGNoDZqHtaxu8V2ZIYLUHoEJ3IuX77iU8l9+zTZbssC07iiB9fhCgjCY3aA5XfftdkHCHQg7dq1q+3IkcPamedzWlBRrk4VTOGRtsCzu4qTx+CAdoUnTh74rl+/2Y4ePSIbJJ01KJjI4K+wi0+5smukBKy/J3TkZ7BmoKWu62Qh8kv/6Fk8KwyUX0Ce/nUXqfBnEGLgP3zoiGhYrIcnsigvADpfQfjxj3+uBcgOLfS/0k48zS95bWqxsdWOHT/cXnjpZFP3FQ85mwq75lrctes3tNlbVT3s8URYbTYQXfI/ZZj1i6exSL6mUcV3tJu3N9vZs7fau+9cdH976qkjaq/3hbbD7VVDqObVXe3c2WvtvXcvaOLi06Q32lNHD6pMaQO9WJOcst8EUxyXsYMBnbEDiC1nW898KLgLv5DHFTHjuG5VFjYoWgg+arvVnzdVlqvt1786225cZwJ+oDrZpXH3sRbl77TjJ55q+/bzNMVcrRtPNO7ff9De+PWp9lff/FE7dfqK0ndr4fy66uKkxtHV9u1v/0A0uzRJ39ACcLXdvrMmf8WfmawnCSqFF44/+P4vpMf99ju/+5W29wCLZXJ3to31R9qQ/Fru7XbwwLH26c98Qm0xT6MeycY3r2+2//QXP1Yd727317bagUN728dff84TWUC9RpPZnTtsEi60H/7wTPvpj8+2d96+3D54/1r7wQ/eaG++cVGTIvdwN/yy76uvvaTJ+IEWIHfa7Ztr7f33z2l+2Gqf++xn3Q+4qv3+e6e1MP9rbRoutDuq+xdfeLl9/gufb5/69Cc9Nv7sZ3xz/1L76le/qrrb9C+F0g7fffti+/733mxvv31J5d7dTj79dHvt1efab37utXbkqVXbmFNzGuOZM6fbT3/yay2kHrWvff1L7YUXjqnP8uRBoE3mHd5X+PGv/aM+Tz11sH3uc6/L5wopT2g5qX/cfvnL0+3ypXvaYFxoF85dU/3eU/1ua++/y4bpvNrm5Xb6zFltbq4o72Y7sH+fn3DQjjKmyt/xuL308vPt2pX7/n2Aq5fuywbb255VjWl0UbUJmtbUXPUf+bdvbbR1dYvv/NVPVKZt7Xd+7zdkG/Vr803fDwGFpr32dtvjDpOWAvd82qySJBB61gY118HTtAYTmQ+6+Vpbj4NVsrme5v6CSCXBt/qSE+Vu3741XZdY6FMOC9f4yM+YSox2DfAOljf+4DuPvgNdx/MmVgvCLRawmz51Nd2kQ+SUPNzC/Xml45ulIDqFHudSkp9Et0HWUPVEF5jLkvF+omUhK7+g0nFbGovAZXzlCzT5ol5O5LfUdzbWN9TfmcNz0MZBGHXFF7SwJz9ixXUXvmJz7959pyceB37pgm41v1MHtE/WasxHjLf0N2j279un+kx76ebo9D3i1N5O5sQFIB0HneP6Y95OuUOLgJGeMq+v3WsPVW4+RHFLZROV9c8vA4uXOjZ/GfdUh30jhs2wEcC1b+7yI7qLN28OariDn/f80ENzlxDgz+8J0J92qCPifC1L6bWJX1ldya/3qm5VCvtct92peQi7cRC2WxsX7vzXx2ngS/tAR9rXds1r1DFhuNzWBm3bmbd/HB1VnjJWQRlnMmKPf1Q68apsd0YbKek4dns0AH5oYXysZGC1I6g4PD9KDmCeGgwUUmFVHFXMlgp389r1dujYMfHfnc418VdkJjfADw4AeMTLrzR4MGD5lMwd66EGWb6J3Nrx48clt588a0Lmze9f/fq8Os1W+8JvvaTdGkeJXF1gwFssD3by3NYHS/hZnmI0Fj5JRwdHRugDuTPby9QBOgD+LlOvg5JreQw2WvS4LAxkKsfly5fd+agP6EqO8309YuZZ4HCpoDAaIy842Cm6kEbDY7df5fBmiTLKha9wYdfTgJKXMoRv5QHJl56qGDocVzZOnT6jSfepdvDwwSkf2tDT8JXW6ZfljLIN5ks+PGK3Le2w3377nfbiiy+pc+/1ogTVTcfjd/kjr5F3AeGyE4uuXMUorR5pML3bLl680D72sdecYh4OwSN8SBOj8FFd1YBGujt1DwMMctz9VqrwOSV41C5cuNgOHT7kwXbHTsoALjqnH5W+1nHgBRCvfHxOQbBTnZRxWshd/osXL7antRjyCaHKSZtiIe374WpTZ0+f06Ltvfb88y+1T37yU8qnPLkEgDoutYzrJ0vIVPzRgz1a7L3lxciVK9dcJydOrLTf+Z3XVRfV9tBB7UJBX4dw/WsgFA+GiZ3b94juYbuvCebypSu+xsBXYlb3HVMbvae+e739r/75n7Tz5y+2+/e22tFjh9tFLbTu3L3XTn9wrn3iE5/0IH/o0Gr7+Cf3tt276CvYBNt1G0gWukx2cxsijD2ph0caA2+Iz6ZtBMw0+KSk7Refsjl9C3vkV3IppOwrFTYf7mhXrq63H//kDV9tOXjgsBcfv/t7X9VEut8Lw1/94tdaFF5pf//3P6vF52G1G2TtkS5r7Yc/+lE7d+ai2vbL7ZmnT7bnXnxOEzOnXfyeyb32rW99T/12Z3v94x+XLW63Dz441W7euNX2a7F2/NhxbYq1YbWej9qpU2c09j1UvXzFP9rGRHZXPN56+6125dJVt5dPfepT7eVXTrZ9BzAP9btLC/qz6sOX27PPPO+2cfDgwfbMs0+1T3zmhGRzT3+Hv6z29ptntbk54w3NAZXz6WdO/v8Z+68uzZLkXA/01FrrrMzK0lq1bgDdQB8AB8BZ65DrcGbNzfwBXvGC/4C/ZC44JBeHwzUDHhxCdaPRqlpVV1WX1iK1lpEiIjIic97nfd323l9kNdZYpocrczNzc2Xu2/f+2rFjj2iDdr59+uknbXkxm6Enn36ofeu7z9kQ+fxTfjH3UltcuNUekYH+4osvaTMwp43Im+3MuTO+U3/48JH2+OOPaWxs04K6TnXAIH+7ffTRZ5JvVfubv/kr6+TnP/ulNkaPqM5b2tWrd9rHH3wu/7KN/m995wXNc5yUqsRqTuTWtPfePtGuXL7RLlw6ZwP7T773LW0UdvUNMWv0cjt9+qR0+qU2zbvbo48ck+HA4VgMa89B6svMo2dO32y//uWn7ey5i23t+rVty+ZNkmOPDKY77dvfeUry8QWQe0qXoSCDgA4ZGmN/dPeh62ijdurUXHv152+a18OPHNTGprVt0vvc3Lz0mGt6J0+dbhfOXdG4lnGodt26dUP7D//hu23fgXV+b6LmWZ6QwYORwJWCkR/jAw0KlMbvGfhJAXMXTyxUgvcrMPouXbrUHnpIGz4OJjSvFw2bESrneUG0pmOjgDlmXLsyXoKHfI4qfl/980vNG/ttoNmIJxP5mG/kW1ZoC598KUqh8ASK9sgfHPo+iVkHfOClNWnXTo0z0aCsff3z+13CYUYETI8k0XJap78SIlvWZ8L0BwxvgLGCLE4X36zzyz6IAY92rP5GHBrMP5VWBxK4wGofTtAPI9Wqduu2NmfbNTZECz7oFSPTT2OlH16sjj6yLuBzCh3c2bZSovtC6c9zh5N5P2zRh1QHDvDkK0YyagFGOsZWuNp7tm2mUHyr/YiDRpGhT3V64HA95solrQu3b2psv6e56BPPYeT5xW6hpwwGP++j8ZEXvvCYGyE8HWNupQxx6gMwPtDHPa0fwCbZXGkr1UNxNkLIj6MctKdtQl3dHuggCXIlt2grFb1v2Mjv4hgj1QLNcU77kSGbgdu8n6A48q068fHrkaIXtCIRDGYMVvmksUhD0WgDrv86P4wCnYT+jGkwZpCzM2IA0hFxgHm6QiOEf3hP6ZfvdHdAiqqsSN3RDvTWtRttlwY5A3j6QiV1tEidVtGGwjRe+Q67nPKsIDp0rgFg1PKIaNu27SpPPRgq7K6W2huvf+mGeOVrR9UYGNGZiLLAZ1CYrzpN8cVmhoKSaVLnYUix49stw3aqpwSRLDIWiAx/7c/Sx3CAJrh56kI9yD99WgaDJhAcPKre0FcxhSNL8S95aVfYmU+0ZFglHQjd4IVBg+bs2bM+2amJKnkpQ/tMJ98pVFp4kpKy9oUaXfJeyaIX+E1bt/R6pM4g0Wcpa5fC7odA3bV+gHenSz0qb2n5royBT2QEPu0nAKZnfYKPHzmBkrnCU6ANyGPqiWGoXiU50DGnKhcunJNBc0xpeYzMF44AtEy9ih74LBqmUGnyCUVf4KoevNiqf8x4lKEt6E88mmSezq/gQoJFIwtYlU964tN6zNZJeb3fYszclQH26adslB7W+MgYZ9zQxjduzLePP/7c3/d/6eVn2kMyunIPOgav6fpCIrw5mdJYk8F//PjV9sZrn7brl5d8GrVxy7p2RIbCwt2z7T/+19+WYZ/2TD/nkeyCJtTNbfHO/fbhh2fbJ+K5fsO69uhjRzRuz7X5xQUZWg+3h44c0oS9Rf1nXfvb/+OHXnD+6i9/0D748N124tTZ1El95eABjNBV4nlEi9OVduP61fb9f/eo+jSTrerOv4nuAIdVd29I3NZOdt+rx9wYIgUpx8BhzGZhLhDlTl903SdFT3MKd/wvXlxsb715on340Rdtx+7t7bnnnm5PPP6ENzHMtadPn2rXrl9R2uPt+eee1KZrh6jNi8hqzVMfy8j9zHPYY48/3J5/9lH1ibt+/A2/Gzfm3F/YqMzN3VRZ2osT4fvtgw8+UdpttVtrt+YW/Gu6tBd9dMOGPN1Fd9STpwtLywvt6SePtW9+8/m2c3eeQCzfXxLOqvY7te2Vq9yVXdUuXDzTHnvs4XZMhvDc3DXJdVRz6t32/nsfqY4f+zRr8+bt7Yknn2lPPvm4NhcY8u+30yeueIPAL/ceffig9PCk87788oTnat4BePzxw23fwd3a/F1uv/z5G+3m3J325FOPtBdefkTjYb3WEr61fb99+vGJ9tpv39bmZ6Ht27+nHX5ov3BvarFcaF//+jf8Gb93333LG7m9u3a0v/jLP247dqnNVvF2rfqz5kCmmPff/dJu3dqNbd/hTe2b3362bdzIpi19gisR77zztnS0oLo82fbt2+ve4u4vbRhYOzRnF9y7x5dGMj44PWYt+kh6eeE5NsJ87ztzJeMgI7v6Fv0mY4soQa5R3VOdqeflK5dl5N32Jz7nrt9V35mz0c8TDzace/dubzu2b9Lm6Wl/iWvVmpueP+mr0NJIHfhYOljpT2qBLJlDEB08TiJZ75gzwOGU+MyZM577yIcGZQwWOGMcSD1Cp8A0rdcRgpc09MEayJrKDwuu8xwO3WAwPzEHFUwPVhiBw/wkKL5Fv9btkMs8Pi9d7tqZjV7hc7ccjHqvq9Yh8uHsNI0XfOqCcYbDCGQ88TS1aJVxieMgFcd35YnTLhjnrIvwr6/KULYcPOopiNeZST51Ig4OMZ4CXLl23etG1adc1teK97p0PUIDIG0A0XTfdB7p9IXModDiyQnzI7rjHcoC8k3Ff9A7ugh95qoZHoLSIfBVbYeIrp+Tx3z4X75w3huAzz7+WGvHR762s0b6XNBGCaBvQJPDXm+2lOZbAb1OvJxLr6B9PQ8KFx/WNtYlt7TVxw/XdfL7B8hA+0GHsjjannxo4LNRWLtOlqbWKubXBW3+mZPd5uKRuTe//As+Djqsm2y0FWx3NNb8orL4cW20PwGowRpAMQiHK+W445JH2qDvaoSxcyoml3LSzwBUghNnjDSMZ9BjxIW+i6dFBpjhDz35NEClc9pMEcsvZreZqG/Ntx17d2uSkmzCq45AWSpNqMqnLpG70pCTsOPGBkQDPspHoefOnW9btXCykREVd2LyuSf7y1c/bvsP7GxPPbW7qS3En4J08hrwoZNwBr8NQ+sSGWI4M1lt3dqNc6UXcGpGp50CdAqqHuXMkGw1Gi+uWVCk0eLBpMvA5rFo6hy5vPB0OuDO0k9dlWna6H5W/mSBRPlTp055A8BTBtoiNMFhkCog0n7c5c4SmlW2ILJFBp7EVL+jrZakq88//7wdOHTI7cELlgHkDjloTfkCYUNYeHhKIEovx8fQgj5Amx//8riMiMc9kUeWlA2El7WrwqW7CidO/xMb/YMHpNEZ5RiI3Iecm7vRjh496jqAx3e4B3lFHK416dCXiZu2/OA5ZUirL78wEJlM2PDtk+FZV74wxDrV7gDGTLOlqpIAAP/0SURBVMpV/aftVuA4QsngIUx/4oSctnjk0UfV95n0cm/8s0+/aB9/eEYT1Lr23T9+vm0Rf99T1ARF2bQ9EH3wXXbNU+3Lz6633/72o7Zpw3ZvrvdqXG9XP7p2+bJQr7a//g/fUllNZhp3Z8/caO+//6Hpbdm8TYbeVfW7vT7F5unKps3r26OP72kvvvKUP33LF2A4pX315++0d977TJuWozJydsjoWdCEz51WbRQeOyTj+Zh0uSCtrGmnj19vv3/zrfYXf/Wc5FjnO5bR36S/9jGUGqFH5dME+oc+uReLweOnh1QWLPkJpmz6i/BJsW6XGr9ku2PnTo//+fl77b33TstQ/Vy4G9uLLz3Vdu3a6kfWH38q4/zGbc1Pm9uTjz/UnnjqiMb4dh9G8AUlFlqudPzt3/6o7d/7SHvoocPisqS6b3U+j/s5VeaKyp4929qhh/apTT+TLh5V+8lQllBnz16QDjdqbtrZrl293X7201+2l195WZsE7tsj35I2epfbm79/s23esqE99+yT7YknjmqhKkNRcqiqv/jZO+3LL67JgN6pjdstGeNPtkMH9wpnjdJPWnecjjMu9spAfvKJp7VYrm+LC4tq7wt+GnH7ttpfG8Xnnn+2Pf3sMfWp1k4cP9du35nTOrO+HTy0W465Z9l3dX/6k9fa5k072+GDh9Qn1rRd+zZJ5NUqc0GbqffaddUH/vv37W+HDx9oDz9ySHMX/aW106eutL/7ux9q83q0vfTiE+2Z53epLtKrynOFjaoxx77x2sftxBdXpZ9dvg700tefUJ9iUc54mZu7rs3wh16sn3j8sZxIpwOYhvuSxznvuEjnSvdTLfUn6IPp/iHHp3OffeZpj9H8gBdE1EjMyd4QpE95DYJuIkPf4qmwGSjFM8r9ddJv0wbnhjfxfA1rbu6SNszaoIj4GvU/8+ev+1RkJqXoV11CX/M8yUrLzMUopw6sifonVAwWNmpsisswRWz4hW5GU9EbdRUfcJlJHMjL4vIlAGOPGwisRRhSA0DPNEf64VuAzEmHBq6MNKZHDHPmOq/bMvAY22zuMLzBRSYMwJs8GdA4plzNvwD5+crU/bZedNyOXhgz7+JYczH66rpPeGezsWv3Lv/4FOBSooO8JWfRgs9QP9Oc1RWQtLjgpm1Ym7AT2FiU4Q0u6OAlnrTExzYCKkQW84/fdRMd228aayCgP07gr4nXTm0A4IWcRR8I66ltUvPmVI7KG8PlEneO8z2o6ZUd/64M8CuXL/qHsk5q3nmXDbqMZd/1X5z3esU65w9FSL+Uo7/Sn/DZvKzVmEPubNqWnQdfwox38ulS1JX2LDzaC78AGsQlufSUzQbf+Mf+4NOkjCDGNp/y5MMz0CpebCSgx1yJbcYLy6zNt+fzVSJochBBXbIBcAN0pcmDSMGQXmmRf4BkJy8Knig749ZxKsPj6D179g4DsPAxOKBqXgqqagqjYJAyEdAINnoU1qbHGXQg+gQVgv5tLa5LfGWBQcFKIFzvMF1W9GgcpVEB0qi3nxSQBh3hpBHSiJRHBhzDi3wUymS1VYb5xo0ynEHzJMqObV371x+/244d29ueeZaFjMkEwqLTO64iplODkHph1NbAouHYvduoPXDQE5Z3iygC6BuAHjOU/CRGVv2x7I7Yj+EsOcmTo/FPnDjhx20sQIHksfAMNDuMOoIN8lInxftAQD9jHfzXdcHoxPjnpLEGtGl4YeodRAAuMPIlX2C8AIuG7971JNqUk4/33n9fxvmTvvrgkxbyVQ5S0GPSgX6eDszqhbrQRviuudK6KKZD2pKM5y+/OC4j5sks4hOZwqziLmC+lHNFodz14pjlUa55oDPqsezTZQwvTlyZ7KmrekenkQErVMtMU9b4yNhJnape5gGu25y8ZU9kJ04c10J+ZDwVUm70Hl0B0U8fe9RCPmm0V9KiQ/K4343RAV/GDVffTp4+lacYmtgXFviSygft/Nkr7amnn2pPPiljehUvyVOf0InM8O9yanK9c2tN+/nP3m1XL8+1nVp4Hn/imIy1dVqEdrW33ni/ffTBF+3f/eW3tEFeqwn7ejvxOfefL6ov3G+79+xqB2REPqpNyAfvfdI+/PDt9viTB9sf/cnXZCRvE49MgEx6r/3mnfb+u8fb7r172x9//xVN7Pf86cpVa5baK197TpMq1V32k5i7i6va3//dL9q2rZvaX/7NK5JXBp3qgDFDP/ZBQtchkPZAv+gopzj0V06mGd97xTN6jH4DVrBA7We9hM7lK9oI/fILGaTH2radG9vPfvKGr6Bs3LgtuKv5cRf5GtNHjx1pW7ZukdH9tIx07qwvqrvmy0ye8BBSRt6XX55t5y9c9qZqy+bt3jTx6c25m9x7XdUuXboqd7b96Q++6+sEfEIu4/deO3f+nBcuxtX7733Ynnrq2Xb0yFHPhZyAqXrtH/7hp5JvffuzP/9GWyfZfAqmf5RfvrfYXn/ts/bJh5fa3v1s6ja3Iw8fbHv2bVefvd9uXLvdfvKvv9B4uCu+W9pj2nwwD/KjXTxlOnH8rDcA6PaRR49ozOxpu3ftbleuzrXjx09ovtnSnnrmsMqs16IJT9q8tQW14au/eKvt3c338ne5z65bv0pz7cn23jsfCWN127Vzd3v6mYfb448dbBs2cTqnFlYf4InFZ5+eadeu3FFffkK0tQivuUsDqVbZIACc6H/4/heaU3f4856HDu3zCSJzAO18/fq19tlnn2pDs0ty75d8GDrZCNP++L2VIJ31xXojl7kDLkrTeOTwgw0SV5jQtY0pj3ytD2pr708NtDme8pRuDoqrRyabucbjDybpz2BRhCc7p06eaUePHo7hoT5v4wcchBTEB5v+jh8jE3qed5G751OXzDzKZ05RiHbgoIgxUYdRQNEwbeYk+CpIbvSJH1zwoIORBk/S86WmzOnUnWsz2B5lnAM5keVO/aJxmevhg0GHgZ3DkKxlAHQxsODFBokfg+LKRzYuRvChw3auzKi/Ugfy7nGSL9nAQUYgdVMRTgoFLO2kwaNc4tSVdqm65h3Bubk52VN7TM/fmIec8MlXwLhTWkDRL0AEooXDvFhp+NgJtTljDEcfydff7hevlCGe9IDDrHnKJNtzkRL9G0LMjS6kthUvDonpB9FniJiuQ2O9Cqb1qrrhA384j3Q5y4RtEJuP+/Y3rl1t/Br4hXO84/NrHzbUlx1pS+pPH6f93beVhv7RDX1HPc48yCMdR7qNf9kOfrIhEeAFDuUKB5q42lDQxowzWp7+b/2rT9FnuR1SP+aFUY8c1I/yhP00aG1+WZkDMD8VWMcThGwW/YRacqw68QlXgLpiVLEiVEoDSHM8+hyg8gOz5ax8Fag4AmDksAHwYqD8wjeuG3ekWb4yRTqMixbyDINlovBbczc1Ay+3LTtlbEqpLis8Ohj/fCWI+lVnTPaMLNWohN1HunFOFEChDIgdWnDyAwyU467xXRk8q9vPf/Jhe/rZI+2RRzCqI1/uxaWTWWaN1IEnWNZTl1WdEaP2s88+853IOh3CIRt64hSQ+BSgW4/TKi+8wpPH7XlBNoOIgc0mg+satXNk4vDkwULRoWiMIDq9rQFkwhFPPTs/ubtaoLhGsHPHLtVDBoRwRkrhhf4AypTvx+Qkk2TDE3rVP8SbjQzpakd09eWXX8gAoR71RaOSW4FennDP6nokngQoCsnsvPQpW9EBGIg8kUFXDNZUInVGyKJbdSh9FIR/b2/4eCDJ2Re+JiFe3GMDsP9A3pUgHxJDPeCD51D3J3SrToDj8qV+YsLTZCPj9sTJ4+3Q4cPuU/RxZQyyxsCPK5iGC8DVH8uQJslYYVzcujnfLl6+5us9ly9fbW/9/l0ZJlvaSy8/33bu4qVXBLrvDbw4hxYpnQ8n+e+/d7x9+ulZbeiekl5W+VTs4OF9wtam+LMv2pu/e7c9//xz7ZgMNDW/Nv2L7R/+j59owlzTnnjq0faNb7/UNm3Z3N54423xf6t9/RtPtW996zk/Oq1TUL7S8O6779sAPnToSHtaBh0/2PfuOx9IW6Lz9FHJu0ULuxYhVfLyxZvttV+/1y5duNr+m//rX7TtuzXW3D7cfWYBq/7U9SOgSuUYL/BF194AyNBm4a55hnxhgmi9QoP00gsbm4/evdN+9tN32x31ERYghs2WrRvbzj3b2n4ZmXv377SRzgk+7fzEY49rw7NBm2IM2FUeJ3xWk69WcE+VK0Sy7XxdkSeyMOakiUqcP3exvfrz34rzYvuv/tO/V3/hl7ypF/2MzeplGcOfa76bby++9IL47NLixpM3jMO77dNPjreTxy9rE8UnXLXwedGjz9zznfgP3zvdPv/kXHv0sYfbvoMyhA/tVc9Y8Anqtau32rtvf9juLiy0P/mTP2r79u/werG4eF8bjwtezM6eOe+T1uefe0bG7y4Z8dLr3J329tsf+Z2AIw/t0tzMAizNYjxJMtpoWQbh3/3nn7Yrl7Rgai7cu39Xe/KZhyQ/d9/nRPu6f5di21bqwle/aOOU90bQ8ydzDk+E6E+pk+crDGfaXmnw4hH9xUsX2769fIKUd3FiZH788UfaZOxrBw7skc5URMUybzIfps0h46fKlHIfoB70M4wO6KdfMH9iOHOIk6uJwoMWY9qyF17ohFbA65bomp/6PPIlhTTX2H0GY5gnxYcOHfSG1y/hio/nC/51uuP8QR8Z14SEY+wwrzFPsLzwBSau5nH6zTjAOGeTRxgcAH8Jo0p8/WKjgA0JJw/wSh531rd47rx16+awXjJG+Mwi+oAOB0O352+39epL9Ed/slF4XEbCCARK3s3aIDhP8lbdMMgKCFddaRcFjY/DzqEunJjTb+kftcbRnjxtqCcMpi35pVGHSecqcXhWmUDoM19Qjjv+837S4Hdw6H8dUi59qSBlHXKcrKJvvio/xsnLvKSY9cHax3zF+lq03X/kU8640pHpuFTn1PnSDbMp6f1O+CqZf+KV/ixeaqdLFy9pHtvRN4KhEYpAaACpk7mEf/cHeTqY1ySeMsLh9Mp0yc9J+7LWhRtXr6ofzbXzslv+5Uc/dJ3oB1Md059wtDX0sJ/Ihw8n8lwXBMijFHPm+PEQFCKu7p/dGFec/oquoUm/rk2ApPLm0YdN4lFPDdh00i/hgUMeyofeas+PC9oEAHx0g4mGF4n5XQ/or1J58Fed+OxNNBAlSYgiWKA+PlSuFPmgQoEoaJrnCVJxGGXHelMdlkdJ2hH3Yni+w09jiFbxKap8Fqz4j6DORlTyJqZOqTAv4KDkrVs1kXQjyuWEjGpo5LFzj1B1rnTzB8/ljeG0aniMm117qEceyZEP9Vtzq7RIvymj41kZLRgP5EjJTDOSoeiXzpAnekscPflulxqO0/nHHnvMuirZMoggSjmkq7JQysalgI5WsgP0jTohgg6d4MMPP2pPPfWUO5Uy1VyS1WW6tszTCQLRRk8EK2kFoLORXxaB48dldB46pA6dSXUEJmDk1r9pOjzlTdscOlNZik+lYRg+JoNnzVqVoaJdBtPo9bW+Oh/oFZDmCbn3JfpbTsFG+uymOZlgQwa+nTtg+jZFvmqMgFc+UD60LQKDSwCNq1evic+8NwD0FwAe5NGsRZcShEK7Usb8nkutpQt6SNVDG74vtKk8cmR4BO16OATM6hgYeIJnfspXgdS5P41hztC/pXuLMm5lkJy8Ln9eBqDa5KljNq45AQafX8dGPq7Z+JRt/VqfgELnrozT11//pM1dv96+/e2vtV27d7Qr126145+fEz2ufJzXZmJN2y+j7YUXnhItGYQyVF/7zVvaUKxvL33tad8ZvzN/s7355ltaSK63b37jZd8Jzy+0SieqzqXzl9tHMsJWq6+8/MpL6pfcq77f3nzjExs8e/Zu1xy11RsAbVXal5+fbh9/9EVbuLPcvvbyk+0pGYxtFfKXbkpP6IR6EqYvOHf09Zcyt+/wK7DzbY8MhCyGKQdAZ9C18WlF0ldr7tza/t//04/a0ccPtSMP7247du/0l14Yxxj1N+auCZeFYq0m/6V2UEahSvrlW/ru0aNH2qVLV/wC79UrV21MQ3zTpg0an4fbiy8+r3lzk+adU5rDfq05YW373vdf1qbqqK9TYuggJXV49RevtlvS83e+w8u+W70g0f8lrtzdtjB/v/2f//lnbdPmDdoEPKs5jEV0Xbuh9rw5t9jOnLzsr4Xs2Lmp3b1/p33jW6+0HTu2qj+s1uJ7t/3y1Td9UvaDP//jdnfxjsbFkjZsH0qtq9pjjzziBXZx8XZ7/LGjbd2aeuF72U+PmC/RKypFXs8VEbwt3F3tPvree59Ln/MaB2va17/5pOoqHBmpjDPwXVZOZAz51GzakjbiShbGOGmsB2wUAYxKFlqmm2yUrsiY2a2kEOIxPNcEbBxKJ1wJYeNZJ3nBuas4uswcjfGR8ZY+wTghDDAvcaXM97PhIQTiyJS5TzIKjzvA6JN7y7wgzHsMZXgvyRCHLvfiOVmEF0/C7qiPMja2qo+5jpKDO9KcZFKOd22gu2lzvigGI+TCgLVsqsdGGTFKtO7RF3hZzzjAk57ZoKne1JMNGE+K6UtVP9NTvcinPzK0uH4B/+RhLI/rHrLjiGdThaN2Kqfxyacmmfu4ghj7gJEqOpbdUdND02lrUjIvwq+ewhbICkmcF5ppdM0zfGWF8Xbo4OHBwAOJ1ogszJepG/ThazaA+VC31CfzSnBJU9WcBi82374CpA2A9S+q4EHNdYDuUN6kV/h9jHRelKt8aPmvEmLvXPbGCgee69rzE+BPdOSofEL8Dc1Rh8iaOsBImeaPxnP7At3xA6ibaCN00ceO51vTsIADr4Kxruh1DNMfgEozqO6Zv1Nn2hjanMpf1zp8++YNr0M/+/nPPMZqPDE2AYxrFbVs1Mf1FR31OuVmc7SOeuof14oY2/R7wJs81YuxxJgI3NfaxpfD+BQzByF386RAuKwB9B2eWkGv1h0OvLh6ZkEYS+LPoS7XfbhSfOvmbdfZhy/ij5xsKgDag/nJ4+jEp28IT4pwjvMNqVQMCXwAvBlFdkg+QowKB+gnVYbd6q3b81pYd1oocAda9oQcNhaOSNgmsQZ2gb8UMBGYRmISwZjlfuqACx8bmmEzFb/qBczII1Afiezcuex48OAlQr8Atm+/JupMZshI0UsXF9rrv/uwffNbzylfqUrTEJIsGqCikcejCnbRqJO6Ayl2pTs62hdffOE755lEyEeP5Fd7QCtyWW4FPVbkqh7Bk2yo1kwZfLlXTsf++OOP/VWOdGJwhKI8n2jKoTU/PZHzpOoNBEjhgYMsA11BATxSuQz6e35Ezb122iU44NYElTZH11MwXQsTKF6B0EdvpPF9b67neLOkRSI6Uv4MzS6rEkc6I5gX+cq6736TRbz4YrDFiDqaQSN8ikwHcFxBwtM6AGMc2YXlp0tZ4JhkKbd33x7VLZOk6dh4zUYACO+RDlByApWXdhtxKX/q1AnfPWcyAdKmya9+UXQG6BOwau08ekVAccLu02tsRH/+2aX22m8/8cuY3/7O8227DDy+OcyTiMsX5/wFky+0CfH4ljwvvfR847oFxsRHH57U5mGu/dkPuNpDW3Hat1Gb6nvtt6+91vbs2dGeefpxtcM5yb+1nTz5ReNTbXv37G2v2JDHwFlor776c29yHn2EzbPq740a7LhPLh7HeQ9ib3vyqSeyYVSdzp+/4icPGMm8QrJBGw0OEXjxmwn12LGjbd/e3W3Deo2D/mUvT1dRv3Wbdql+C0/01XXb+yqOeZD+lJO7GB8Ac0stjgB0ekj+mvbWW2fbJx+cbd//829Lr3lsPnd9zveaMUx27WLR5LPE6/0SMO8OXbl8zV+yQTcvvPC8aKsdtAnAMNu+bYf58ULYRx9+2q5duelPSPKkcLP0+7WvP9mefeEh6WhJbciTDr5jvdx+/rNftUXp5Dt/9LI/88m7Annvhj5KP9LisrSu8RsCr7/+usRf9nsAWzZv0UZjf3v6qSe9SeF9hbUyvDdr0+F+hIGoqY619dVfvOl3C/iS0PoNa/0CMl+u2rmLeV2m3PKi2uVW28oXbzSvsCD7MMG6Y67Ki3C0C/MndeSu9oKMXX62f/2GLepHl1xm8xYZpTJqN8gAntemhjFB/6QZefEP4xxDF13Bh7Hjz1jLgKfNYgyoI6ghmWM5xfZ30/WPdubzqbVBop1YtPNFkSzCnGyjs2p7XuzD8I4hnA4Gn6KRJwDUK6fQXClCN3wb3ONZjvkEPXDCTh2X+jUV1sHIwYad+ZlxzXxmdKVrfsfvfDFcWLP4BHKdztMvkYWZgP5LgcznhGMwZizgGBv0fgVE0igKG3dZ+mMQufx9v7TOBoB1oupRY8H0hWc6js+uDwWkVx79EqamoThfcrt06aLp+1qt9G0+YSFIPVLe0c4jafQl8AGpsbd3NhHYCC6rGt25fadd1phknl2/Lk/WvUZCj7IWGwKj/OBYzg5V9zENmUgrG4G+dcf2DvNIHRKOdNIeCeP39tF/10HpNWfpDwyMKwoOG1SUTRJ9lBsP6Ix+5jIF0J9EhzxoKUzfSzRxIOmRLfOjHHnCJY11Nu+JjmuUy8ILZ92N8KCuAsWv0md88cXX3y4La5/aT2sVt0iuX73cFu7caT/56U/6fM0Vy1zTCR2sD2RGRxlvrKP8Y8xAF8OdvsaaRPswZmo+Ys3MBkBtSTuoL2ET84SR9IXFO22T5gDtkP1pz6oLHnMwV8I3btrQ5wwq1W1TzUU8IQbYxPOuBRt7rsAhA/KAV08boOsNQCePdhwqZVm5yTSk8wUKp4TLjjskKi/1ywDiHum1G3Ntz16+gZwBXpBGoBHHwUZaNS5QPmBDlEnaZWjENAJPADZv2azJXDsdkbcS1CDCQkApnAGURkRsFBHxMxmQB1gxntyY0HhUk1/3Y4jztQQW3f1+7Mqvq9VLQKvVeRfae+9+0V5++XHVU6WRWZ3Lj44100CDOubHkDD0Fy07k1XVmXw6HacVGJxp5KTjkDcTb3RCOWSnLAs1HZV07xwpqwUjZSmRetLhaQ8e7XGvnZ0j99zoxNYzPHAqzw9H+OsS6BAKSoMY+q4TGMpbF0IhbBzhg/PRRx+aR32ajsXYj3M14OlNEsdQ/aTqQryAOABtCyddg4djAT558mQ7+rCMN9XdYgqfuvD1Hto/dY78+NEzZpX4iNyUHwOUqxKcWIKDkX9HG1fa/PBhXphE5gjNTptg0YQ5edM2IS0bP/IyRugHxpMdWbJkA9Bk6PIN/Zz6mYb6DTomTl8ZDZ3UqfhNgXhqWzKgu3xykOsCfgJgGiPUBqBHfJppLtJf2pNkeLsFLKP7pVpx6e4qbSZPtfffP9cO7j/SXn7lWU1i19r1m9dkQG1ot27Nt+NfntIkt16G53bV/1774IOP2je/+YqM9S3icV+buCvt0oWb7Wtfe7atXpuvX5w7e6WdPX1dBuB+GfQHxHS5ffbpiXbi1MV289a19oPvf8ef6ySdXzOlDNc4du7c4UV3jYwvgLqzsHz+2fH2/PPPtK3btqp+uVpAnRbvrG///I+/Ul/iGt+8+vLqdvDQvrZ9x9b2yKMPtU0yEnmBlTaELhO429Sbs/R/AMMOmmkPaKc/8YMrnFrTFIw7eNIGGMI2kJThF285EVV7Mu78nXjhoXuJ306cWGwfvv1le+alJ9umja2dPHfKhitX6/hYAHhr1/PVjy3t7NnzEnV1++SjE/605voNfK5Oxiz61+KKHMjJJ+xuaBNx9vSldvP6ogz7fJ50o/CW799SXW+r/ocl6ybNSYu+789p89Fjh1T2phYX+ofkU/0ktuXFyOUl5Tu3ODGTPtR/MGg3bVzv3yDYtJH0RT9m94t+mgs5ufechlyNu9fL7fPPT7mdduzY3rZt2aL6cQomlFXM33WlRGNAqqY+1B+6zK1+AR2BBB7PzN2ax5GV73mzNvgKxS1Oz3N9ietCvPjNGONxPZD5VsS7n/6vOjKuJC8y07cQnO5Q4xug7KVLl9sO6dunfyoPvuf7ns/YGcczeTgXd9i8egIoOOYMkODPv5MnTvjONKd71DW06KLpi7iSeyWPGQDHnuoiHpm/uC7H75Ncbnt35UqLZ4VOILIxFmL0e/0wDXSUfPJSY8VpExdVu4mHZjXhp46Mz7o2A+9ZEFXpSxIlBn3zDkzjYz2RnzkyaaQyx1If5sDiodnTfkBhly86zK8TnvDvcy38PAc6KTpmPmDTB599+3i/ozYAyqODCKfozUL1pazv8DW/SR2BwWDWRqP40PYYdoU7LeOgnOtv+dOuoaF2UxrjKG1d5SggTw5Dk3z4wIMNgO+QgwtO6Y4wSV3muKABmQ8D07alfbpakMZp9AM2G2wAwPVVF+eE/sBTULyKfnx0GfvDY8xlZqGScvMkvN1zpf/b/i0DNgDz7cc//hc/seNLQNSFQwXkWlacuS1jLlfM6tAAmRkHy7KnyGdNYG4q/RLmM7HQ4iomuABtwZNW10ly874IOkd+1jWkpD2IQ2Ob5nxsNtuUqvdtrR8c6po/eB77jJhsSvjhMPTDU24xlVz3029OfFIbgCgUBrgSmFoxfKaKLLwpkAaDlItTPZwGLrvVkyfzFRJ2JVSciZ9dUNGiosUXI5gKMYgQNPcquTaw3rtsFLxJRqcnGFUUPjz+9KNMKQgDphTIxI/xwQBjIUb5xpEySMNn4kHJnqRUhpN+Fkzfj1VdWKxWaWFBRt6K37Zjh8Oc9vBIZ/Xq9e3CuYV2/caCDMWtWpj5MRB1YtHksSAGB7osvtQTOaDBXcU60eFlLupUMpGmqsjPy8GoB0c+CwsdEhweB9rgleFAOVzahLLw48TKqpVsm2w4Y4z4bj4dRnXkse+CeHDqxWbIE6jb8Z749LfZ1Wbqt91QyhWoTGroaL0NfOQxrhjS7mz6cp9UdfFpYupDJ0Xn/rqIytB+yA1dZJrqir7AD42sXcNPZG+y7jBm8DmhOnT4oHHZiLh/qF054c3EyoBbMA9o+tE0hpd48J4CiwJ15lu55qetgR+XC4/2wDCkf2G04ZfufCrQN12UQ/eA66d/1IV0gHJVHyDfCl4/pEGTMHWnrsiKQ36ebFR73r59S3gJl14oQzj4mWDnJTPxymMiinG803yoLwBv8JaW8kk56kyfJI2xQD2Q3X1E7a5pJfiiR/PN3VzVLl9aLcP8uMb2AfFq0u8ajQO+wrPNd8xXr+b0YY1PguF9+vSF9s7b77VHjh32lRp+k+Dq5YX2xu/e1wTMF4Dm1bbb2u49e3z39OhRnlqkH5+/cFW0b2rh29k2b1znxRU5fP1CQD18CqNE7nlmnsmYp1XoH+gSOagX88rSwtr27jtftDnRvXVroR06dECG8HbfT8fwvH3nhk+IMRKhURs4TtZ50c8nveIHD/oCtFmEbITQx9SX0Aty0V60B30XfXoDgG415qHtvshpkMpnQ7FW9Bfb5Qsb2z/+3attjfi9+MJz7bHnpLd1oiuZoMH8sbzMD/XcbVev3JCba198fq4dO/qw9HfA45d6cw3zytUrfkrAdZ1jDx82rz17draHjvJCoVpcBj2yLy7eUT9lc3qlffLJF8I91o498lC7dWeu8ZP0W7ZuUv3DH0A/1BNd3LunRZhTbqWrJVw/2on2SD46YXzKiBKOjRG1FzqhxPlL59sBfohMOkMvHj/Cx/hJf6ZtWTDDG6Bfgkt5ADz+QTvJ+oOASuO+OH300EF+bAwZxrKUQ07mKMLQDe1O0zQEnZ89ywYvMpSq+vmlU40/1hDaeCjHwu9hGro1vgyKR+roxGXIuw9tJvOMSWVIX8vt7Jl82pdxCw1QLbvHA3imqnZAsFGG8uFP+8CdkNRqXgW009lzZ7UB2OUnH9aDylLeaFjySoInAI0EqONIB3zqGYEyl3jt7+137vQZjbcD3rwVCcpETuEwbyoYzQQsA4RWhF0nDgmFaz7iSz7GJfMdX4wj7t/D6Pjm0R1ik4bz2HS+qDlbfwg4SYjK52DRVzPU35kDzp873w4eODjMvfo/tIe7CSVJxO/1CemMO/PoaeS6va3sXlityTzCAR7Xa+FT8oYfDAmHT/GqehQQpQ0GnKDJCx+i9EHsHeRkM84GunAxoKe0i376uvLlSCv9F26BN1DyKSYs42FwUx82G8yjVnWnG0CPgSm9wileK4H8UVb+UIWi29tGbXjt6jWtaddl5yy1V3/+Cx8uVn1IU8i0sC+Y67EJiN+5c9s0sMd42VcNbn7IQ3m++gPYFtM/01Q56giAiy3CurWRAwMnhid0uW3CupA1hjbIoTe/+G3bWLSgaZ2JFi+W+/qR5jbsHfKQxesglfHYlAz+CpA1Mip0qqxMHAHSITSFKgtUOD5KiLIYHFevXZXxwsKer8EgPECYvs3jx0Ut/Hkk6rpb2E1bcs+VikGrfO/e1AgeMJISw+iKOiq7e3ZPLErcLXfF4aNGoYiEct1KUU5RBvhE8ZkkWNipQ3bl2VFyWsxifEuG6o4dMg6kZNOUu7e8un3x2VUtsHfaiy89rMX5pmRc3WSDijeGSvhAGz7wZ3FjIYMHCz3pDGxOA+uaQOqLniLrsODJp0FRnvMUt67l3Eale5QrAfGrHkw0bLAY2NxrBx9dcI2Dn/InzODwy9J0VmRwKLzYBACUw1GnDDzaImm0CZstfnzq6COPRBboycUIMAnTpauUIQpAC0fdQyvgoe/6kKb6S28Y+1dl0Bw5+pDLVP3RJRBDIxHyXIdEUKbzqoz5Wl2UTz9jYuIKAPqqT5laH6oHMnhjRx0EVQf8mpTBX2LioJzlgh9Fus6FC/gTYhrYLORAlUXfyGBZOu2qD/KONDFMlzxJWA5qqvbI3V9+on3eBgl9Ch5VlnKUZ8NHeWRAPPJt5AuHdjBNNQA0vUGxTKvawuL69uYbZ9Us6/wYXzZxe+opvswiPjKawYOGn/xoExA+XMXYJLq0IV+pwbjReGzQuOoneJtlsPKrqzGC7ikNLd9rZ85elMGzp23ftsn9C034k2rafK4SPfcSdOWWThme4lAvgAlRBM2TTUPGFfrjc2pL7eKFy/7Sz/bt2vg7S/0aKhqn0PAPl4ledJG2oTmqDQrQE+MJyNOkPKHwRl1+xjYbRPdq4QuXuk7aE8CHzIWz2gD851+1a9qksA9Zu/Fe27Fzi/xVbct2rrXkx2IWFzXJLy7J6D/ml2mvXNGCyn3RdXyajkfR6xo/FvXosYc19verDF88wYjTHKuNGPzCO/4VLYgfvP9xe+mlV9pW6Zy6376pDbbacev2rZpr16lNhe+nMJJdJbkmVS/Mpi9Kz8pzXyW164W/6M7c9KeuW0L7NC+eHjzkpxx19dCtKnzGNIse8wj/oIur8Y+DTgG02dTTlnADzxuA6zf8/gNtCo6vjVhAJEI2xtBUJ2Nafgckbec8zeXMLAxn8mljTk6Ri03sFKQKpUMndENafxQYpvcJb+Y7wsAyY0XyVx5GLXez/VRPhf201qSiK+iOtLqsgqLHfMd8WNWud6AkleLSp+p59uyZdrB/BabA9Bg7zK8VN8/4lGXNFWfjh56cxw3zDk70xZz0k1/yrhhGc31YI3KSb/pd17QjtKAIFB79i35mbOkIHx5A5OEQ8rra/Y5/tZl3gMZ6Z94GVEryjXSHMDRBlu4Vcbu6v5FIg5Kq+tDfP//0C/9WCW1Seg4dtVuv75ie/lt6A/BH/sHLep4wdDA4afu8X5c1AwDfDpFLZz1tli50TLbHg6MQBQegjtysoF7MWe4Dvd8GXyD8Hhr65lin6AsY8AcgTrupnNoAHqxRrGF1UMXkN6uL1GkKRRc8+BdM0wsid2SrDQy8adf74s8TgKvXLtt4fvUX2gCcOOm13OuE8O8u5JQdOmyIkZlrOz50Mj+tE8K1sS4a4uJ6gK/Z0PLxVTnidZAHLuU5+KItSaMsfZSyXO+DD3w5IEIO1mDWdeisW7veNDZuzsEojnaCF+XJc90V55oQ2uD3XoCZDQBgwRhM0Z0B0QvDipMDr9yDgLIyKACE5woFFeYN7ygqQPlSKC5ZE5okQK5HY0Aqpv/1NR8lWCEsrmwwonAhUxRZKQcNynTZTcv8zHBIK15Odx3AT9yDYW7O9yd5BOMOSj4Nu7S2vfX7U958vPASv4SqBlQZn4zIFd/iQ5wsynuz0tmTz4CjPn65y3WJnFLTAJ48NRgsp+PokfBYP8CThhszOlZEi8g9dfJrPnE/euSI9e+TOKX7VEYOuphkU1rFC6h00sZBx6aqJsNldcTFdpbTkMOHoivLEV2s8SSickqiJlM+0MOBZ9yug6CwqIiHyoPDqS13FJ944gmouHxNEha3RHb5sb35C6WKm758SmIcWm8Ye+KB8U/f4nFr2hwZg03xyEV4bCDwSi/TuoVP+hX/MHAZmJdkLHB6wKdMkWiQ08bJKDdgGpO0LKjWov6Jp/Ly9SqceClOWzAGMUZiyFZ/GME0etsDUGSoEXc3muD7tFZp3PdeWtrQzp275Cd627asa4cOY/AwOWEUiob+Web6h+7gobTIGEeeaXuM0zpG6WVSP069fOUBQ8F9CnyeKinX9EyC5P4H6IlOqLDA7YVs1DtJfIWCKyD8JkDJRAlQHTcivBIPRngbSHO6sKQgNhnDAYKMJTZ6AJvJtFvoBDRhM8gHPtDQeNUe8913Pm9PPv5iu3lrqX3+2ZdtrRYl3p3gk5rrNqxqjz5+VJsiDkv49O5Zf9+fF9F4gZanVeiIF/E3bNyiBYVri7QPm/1sYMe5w1ztMxecPnla89Ben2LTbenTvLCOyN7EYBAIOToMHa50AaWvGss+zQdXcYC+DyHGc08yHusFG4DDMm5oY0w1P5klv+sRSPuj7/AzKOgfiJR89M/IQLSvMSBovuYXihnXNR4KxrYIeK4ReFx1cJ+utccQ+fpezunUgXmJxbd+8yGyUEbl08yuD+Jbtk4Pn/FZsiRPuNLtPa1J6Mq0VA+eqvNSK/WIjCVTpy3fv0UDqOzAg/YmWNWFhwMuobhKa1NHW/EbKFx/XN+NEyAyOuiyGa0ByytZOqrrUnMhY9vpfnEWnSisjdmJ4yfcn9jMzNSdOqBvxV3nLn9BdJP8ynN/Uty/Njzg5ySbeZy6uF+ZBfly6r8FsC55UXbJUnNm0XTYc5kUIWJgcTj26SefmQen2AXUIafthEMPqHqtpF2QeiEedcyhJbIxn/PL8XyeszYA0BiBQpTv0QnAw3SEUPzhCiq6I07/dbpwmbPgyZzlmxBRnNPAoTB2zlR+H2R0nVABoyGSZVKk0zAwUAXQq5fYPbdQn5ATUDA+xR0y3ZHOlP8gh/JxQ3sWf0Bexh4bADaBuQLEgSJG9Pvvv9/eevNNr0UU5GMAGNDom7TxKXoOqPHRqgg5nblxLfxVnDmGsQQ/cDm8qnmMjQRtB0/k9Nex+mGcrzMKh3TXQRHGEHf90S4HX9y88AG38tkg8IL/Jn+xKXzhBz30ah6SDxsQntqMRNgCdyIarivOAAp4K3BXQvApNw7gAA2AMHlZxSny4VXGSMURtuKE/SjfJSIbncKnSR0/9CJrdQjSvRApnLh8/Sv8csQBwsXXtHt61aXKATQCp4gjDuXV+GoUThi2bGMgL3Q5Rz7Fs+gAUSm1m6ZhrI3fdZ2WL6i08aVc4WngMqGanhWWNP4WnWqXNZRTe6zXztH1Y2IxnsL9X335YipHoOhQ/1HnLtv1QhqdbEH1SO1U1rKlfqEUmpZeeTb4JvVx/Sa8iwe+wXVMe9QCbhouS5/KZoS2iqyi2uk4bD4B0kZ+oWGQXDhevKH/jpsp6dB0Qzvlxn6Lo54Vn6bbmQJhlbVs+WVQvjnsPOEALjvQH+ngT8cJ6IVr+SWLBz56cDxlkMljigJF32OdcCZWfzpRuObR6SfMPXg55JGUTEzrV/Od9dY2b15ojz66uR0+yCn5LfGcF+6ycCKTiouuxr+ddLeW8SZZ1GwYi4QxUnInkhMNypGWchXOrx8uiIbqgPzuA+SlDvHjPP4Un+ppmh+XOWXab3nBtXRmx7+Kd544dGDX04c48hB3/4AnsQItrDw9cz8iRnnxl7NehR8slYdup71u3f32ytcebZu23Wr7Dt5t3/7jw+1r39zdvvsnD7U//t4T7ZvffLzt2bVeepmX/m9rU3ZVfG+0detvtW1b78oAXdUOHFjTdu64q4Vhzm20ajVXztg4sRAUVyCLKKIgO+/W8A6Av90tQCZwGHfWZ9d/9IiejGUaoZO8lKN8aDi9+7CutqkyPNUhjJ5EyWXpB6CzkUDm8HaWoeTmWlRKjGmjLKRGJg5ZHFN6uQCbme6YKN3R4hgnGGOWbYARt/BX+mre0CGMjGal8EAmeTO4Shv4q51sqCgFXRFXgtpS/cz4GGwYZErXxsATfKdXxsNUFkg4LC/GD/0SmmpXYVLPtE/8XH/QWKVYl506Ey5adi5LPuKFN4YH4TjqAd5Ihye5zFdf1R4Zx260GRjbKnxmnOrpseh+GTelictY63L0/lA0Sz782ngC1AUoPCDrhXDRsfChyxP8mmcL1/pnsyCodHhW3Zzf+U7hq9IoG/o8caJc5MAv9HxjP+Vx0C8exR/JhjHYcQrfaQLCUzmJl184A72JG8DolR5cp5De8/xX6fCgXiWD30Ob8CmoeMmyEqr8FM/05Qa7jAy1B3VWptsZHDY4JYPLCnNJfd/6Uxp5ALikcfqvoGRX/P4SzJxOPmMm17ZTtxF4etCvomqdoAw2H3wQrPRt2ZBA5XHgsEGZ5/qxFk+ub2/m/SjNAeDyBNs6VF/Ahz7lOABibPkH50QPxyddfTWxiJfSCipeaV4U+afoMNYFVR5X8QLKphLp4FOcqQNSacIhzAkFggoheeCSJZrm38uSZwpqTPyi5xcq9G+oh1MDA06Vl1/1dJ5phX5wgw/QoFWn5IUvPzrC59U2bMCYcLah+BuYoDF0PIumKZw8kjeAnwE+mwcZy2rNQJNOLWbdKDWCQTju19RtHLglBz7vLrB7tAhK9gmD/HGQdL0KSg+pr1MG2qGf9MoundIhyarBVeWLCowtEs6qINDbe+JGIF9/XUhU5NMWdPRp/cTJvKTBHgtP81U9ORBzeAIlH/X3omFZ6Rfs8LWIyXArSsoVrhymnk+ZUr7oTPVcdMsBCUMDakCul/jTXw9AMIBpHQtmacr1vuAxQtnuW4/Ky5OLpONCLjKH1kTflO30jdh5D7yEgF0oDUhJii3VuyPgxVG65DYPxbmmUBsJXP6NfY/wwFeA7MT9mNUpoq0AxkTJ5IQJjDw1VuArmfDpaDZqVE33L9Fl2rHMMoKYxBlfM0ZDV0nKR7bkd/amHxr4g2wAeWGbtlF4dhMQFyTQuzGGDF1OMMyT+aPxztHdtnY1d+KlS6XxZZw1qzDQlts6CXuPn6MXXzt1dn9DWlQov2b1khYP/OgkcqcuOPf9Xjfalzy/SyNfyU7npGs05ISDhMooOk5LYMAB31d3+twJFI6hgvILd0nzB23uay09PzKX3NAaHWl+gonuVGGKuN4KUafIEYccU8OUvDhodR9a9+4qWMav9Kl0nl4WrRGi6zLCeVEZGu6zYh19ddpd7qxwkgFeQ51Cy/jg9DiOMHJg4NNHfG1COsJQQl+UqTHpzRJlXC5tM6VDOrTSx5SvnJQlTJ4w6YeiTZ75lp56PUjjhcWhXjjRG+VWSum366rGcvCTTD5z7Oy6+m9D6R7cWiMclrSuC+0gHHOSX/gAeEnrefyb5APg2Cn8VXkFGS/ShHCQHyMNwwqcaX24/eA13RRHAAdHecudZDGd+PDnv/ySBY8DVUrUGuwDKuLyqdO/BeEnfNBYE/S/6lU8ANJ4ijW225hPPO7BMsb0WgNEN0CVMUNkkIczf/1DR4x7xibgaZL+5TKBKS/CXxWHR4UdV16XaiZ9iMPHsQBy+Cmt5558+YoTfV/XQRfCmZ/PvX/y2QikSvnijtfz9et8jRVapFc7c9UHH/uLAzc/QRBNrsxuXI9Nxjgsfcfwx4jnxWPStmzd5ps0PImAF/k4aJLPTQIRbHc1J9y4dbMt8giZeUg8/FTCV0F5f1PzOoVwBRUvYgXTdKYm9zUBOLN4qSSuoDr5FK+CnrSYrKoXCMBLlw6g7qhc+Xg9yB/TkfPLmFJG8XDH6gtHut5IP+WSV2lVruQmKn15gBOuevHShU9dgi5Ea0ONypWfNW0Tn4jrxntoq+4s6p60Sy+jszYHXaWTLCzcUfkRZ1j0tMCA73LIQ9jplM2kO+gJusYt/KKnv64L99Q5OYdnFo96JFX4wR5hlDM0w7fkIz/pOHAZyBi10QUTMkbNqHdT63VD1yw++KHxIIz0AfnCH/sV6covep3HapVhIUAvStbfkfa0D9TVJ/1xHmnQoRC7Zy8ywq1+Ep1JXyw0TqEoukTGhE23933rEx5kQsO0JY2CTtOgL/1Grsjm+4nGQEdJix6iC9McHLjo2DmJiw/tBG1/lcWRLBadXefFJKWCgsganrPxQMnGOzb3RN/nCvwo1loMEuRih+uGdJ8FtxZKg0itpPkgj/ApIEx+3rkAhA/froe4QLV1QQzFWXoG9Nj54pCPPmtaIoC4bNZdTG0I72XpVC2q+sKZf8TROmklRTFP3Wuzj4MGTeBmsPGXPgSFtGHJMxseaUIQPaqOSkuMuGototDnhd/ITVmV9FVG2iTtAqX0SXBCK/TjkHl0SXM/poDCLDrIVGO1+qiHiOhBLUZi+mIXAgn9jzoZRb6NNOGCZr0ogJ74sTSeFGUjDrL4D2OJsmm7VeJtQ1bO8wtpDpchTGHhUg/rI45FlydKzrOskTE0mYsoG1o1rqp8hFWe5e1+kuSbITH/LZln+h54cvCKPGnrKazsqxU3HuUVxfHIn3Gbp5Gdu9rb86yCTpMrA67oANBCNqDyJc2QzqEQBwa+69zxDMqn6aflC6oexdNyuK7OtH4iQeqNDy4GUwE0Bhl6GJjGK7/AdbNeOgdwYMr/jm955P4Q3QJoTGFlfAZg5T6ARtAfhnk+GQvNjBmLI0h+8S6e0PdTpe5YC+CY/iQgDVT5yFryxiiM4Wdacta1kEviqezRzQhFC0dZj8/eWE4jRLrqxrxIGBrm32UhjT4yyNBhGi4oHMZT1s/I3DNFk7W611nx9OEhgT9GL77Tuo20kz70ZwoIaAfW+HqqsNKZZudR5Xwf3yl5H5Wnw8wZbiflZwPGgY7WBdZWhTH24e3rjqKH7YCjPOJi8Gf+ZD1ecD+BH3kY7rxvwHjbxFNXTV58ipjbAcyreTk6X0hC3lzp4Tcy8tEU6OLoi3XdB4AX6XxxjfkfxzrN8CM2A6UMwL4E88LWndU0wQFK4VMAp4CB7olycE4dw9A25Th6AenJgk7SwAqufE+ayACudlHqUDltCV06mfOJywix5JYJB8Qv5YcOcSZDAmQq1TzCh9NNfL/cpOoGH0Q+K3er8UM2GzbkRcHQ7zzw0ZccL5p4gCsJg9dGr0iw2LhFJDcdxg3ZaWdURIaSxWXk1wJaIhtH8fDMwhw5e70UHwxF1wGfQU5Z5aI3ynajhFMqHHIlrLLKW7VaDhy7ER/6nFD5NPWuFnH4Ik/XPfUc2420ohF6dcKGy+JO2c7bMnZeLqs26S8vckUhG76eb/zQ9Q9QuUwvJ38wvByHVvpT+tvooLe0vNg2bGSwpxyuZFuDk/7qRDU6Db0qX84bLJXjRNFGj+PwvJeXNOVsMNMe2GouJ7/LUn0x9IsHjr6eU9m0dcrRjqThlpd5+586Q1/yy6lmLovziRl6mfAYaZUcySua1p+kX8UvYbd8PpUfKOHrMpFPf+0xoRKutPgF07mEcIroLzzV6OIu/tKS8rg7GRmQ+0FduJ9IruFKUe8zs/iRH3rMGz4J7jKULJ7jXE/hy9EvMC45cXd/7I4xlrDyVS7jcZQn+kR/hHlECw8W7XpSEjyc5VZa+n6Vp23pO9SB+kBLWQLa1zoSMLZ9Wq4FiMfLzhUi2fRTZIsxXX0i9AIJj3GRpWxn5LD4uh5yyFgLOHkpi+4RR3ikQwuZaU85c+70iy5QNCgjopYTEp7/oGY9kJayqfCkDCkmR1i4bh988dY/enmn4DJxjFf5yCwZrRsVT/vBNfBV8gKDzPAs3qJZiyQGOSe+fK1sxB35s2EzbYpN8sqvMDAdGxGHP2mr0KAe8FAyTvXK5m+kg2/cSRiXMHSTB2mCLmd6IUpdMKD8VN5Zk3/CMb7RCcfwMrDO9XQgJeLTKsWWfOyHkqlc0iJfyWgcgm434Slsn8xJudQlugOHdDYZSzLWRvqRy4cigikfwOGOi6u02TbJ2ASMJ+X7hw2FQ98jZ/gLOequwJQejrFZ4XJDvvyO/gCsfIpV80UUMtIfwl3WgsqjQOUPhrhc6ZiXX/l8pduUIsItHMJFp3SFM72envDIjzZC/0rVP/UFj13RVFPwAqwwhRs9F50quxJIrzaBb9mi0zBA6eKmJrITUuYoXuDBOSmyMwexYeDrPKbf0wnnCQXXvRbazVu33LfghUEPF66BcY2x7DjmHA6GKQ9bfu+DPIx5rh3lMBb+vHN4s127etX6Zj7nvVau+uS6T/owMvBBGvjnK4Uqqtai7928nR9PJC2/hr1WmwHalGu82QhwQwY9jNoRWDgL2xtP/6g0caB88qZg3J7GSURB0QMQmsoEgusyNLpQVvIAzH+GtmTBN10nGej0eREjk0/kIZ2FR52Av3VCQkHxdDdgASfc6U+Bcsoyf/PsDDHO16sejglBS64XxLsL9/3DNBu1AaA0A5oOjutFTYNOMtSHCciTEM2Ar44lmWnc6tBZ0ITPwO1+6hOXunZ6nVHxMW0qkWQDKORDv2i4zdRxMpHiI5EmftEomtAzLjRghzhMBj2/AJ1CG5kYDDUAQUsQvpTDjyzAtB4VnvL2ztoTdZhnopOe1ITsmKELfRtCvQ4jVD1xkQU35Ule2gqena/4WPeaGMpAQC+EXcyoBJKQ/NExAt1XFcSVLsTVvieiri/GR52CTeXKJIguiJfOnDNxAXCtExtnmUygU8YaadAJXtEfy1VfHdo6jDrDwh9ls/GB7/vHqsd9NhmjPCmD+6o6SF9Sx4xTWm3+UlS4BORTB64J1KlLyeiwcLyRJiy/ZM8JEvniJ1eyVzm80hPysEny6bloz9TT+ekfBbP50MpYLKAKcCUN2UeeOQFizMGn+gRQoRr79J0cEECMBQe+Ix1C6CflhNP1xfft16zSgqTY0Kf1XxJHRj6hqYS1GGvMK/CTZ3rKd5rrEpe+wWkufOGlVJWpR+Gl50B42GDEZwyQ3wtOdQRgMFZS4YRe2m/oy8pK/8GN/KBfRlBBQpHbRr4cn+UEBx7MI2tlqDE/MeZInzqX7rjMOyUXQHgaB5zWJap85ohlPhEt35uM7lOFwodT8Sko/ishdHu4/3P5PrZw1EtL/Ay9ysOhjyl9yznp03WAAg5PuowrPS1RTmhVlrBSFE9Z0h90YKQfE4/8GQ+O97nD1+K0q+D6w7o16xVXbx6qpD/GVT9DFJXAkVV1rLWGu9T0lyFNQfNi7Ha7wMuH5YZCZAMSj3xA0XQYGisc+YWDK9mgjccvc1tSbA7xrJbiwKV0UlB0OGz4KoiKIwv1sC85GY+c/JZOiUf+PhuoCOmA645zTKD0aZmZvAFIGXVS/hQqrfgUEMeN+TjkJDadD0gY+wbgNVDBohHa5KWewfXp2JgPiucxxoDS0SlxsIwfnQDEPZfhlB6uwiHUZRAXp6FfG/Z9DuD0XhxVg+W2sMg1Hm5RyIjfAF7aA3y+4MgmhsMq1hSeCMEvP/4VW5U1gHQ+JQ0N5jDmI16CxvndAZXZvHVr27SZX2COTjD2rUvJt6R5/C5Oc5tq7Ks+/B5A6sth9CY/xWAO83hUR10nfn6aIfnoe9ZMKb98oMJpgK/GqQaYuoJpedySDJyVAA6uyn0VD9VLMMadp/9Ft8qiQJRMfEqHUKaNXtZxfOFNJr+CQRaHayYKDPenoedJKR0RlKtXrvc6jotRGgJu3UeeidMfl3U9hOHBrjCdKI02W8cBl3hPKiicB3iIr3f0Zkc8QON7sAlSTzlmMhEuHuVqorAvZ4AfrgviAdXxplCbvpKnHGqb4g7pK8IFqV9NAIlTB75QkLyOI4fvfxUmXRCaoUvSSj6kTfEBdEe7Gpeyk/wqu5IHepjCynygHg0XPGDETMoolr89rdKnshdMcSxzxym50kaRj7SiBQx05dxji5Z0YHqVbt2Sln5TYqCnjIHQjUvZcgD4K2WnLYXgdOd0XMqUUULO1CDDzwLq6JA+5UUmZaZGamgmTJlpv4VendoEkCt41fcrz2lyVb7CwIwMgvCM7nHgzT46T3koT8uBZ+c80UCWnlc6A2xIGYrmqHcRtosn3/Oe8nvb4VJPxRXitD+GSvREGaB88+0+9Ct9Krf5dAeAW/izQDw4QOWTMow7Zyed/K+mMwvJLz2EN2B6+odOmf9W0oHXVO5pfoXxpzLg86/KAEO7yc0AuJIHKF5TmPIGKj46ePZ2UpwXAPEjCj1klK9k/Cp9Uab8Ck/rU+mIj8FQNEwPX3gpN451gCSH5UShp408yqdchQD0xN1oAErVf4HIMepxWq5g5fw55Uk6+ZzI+oeTJngAcdy0jithZdqUfvkAQcYXfdcHjK5NQXQFFD/KTvsJuR7Knb5mi54+1XHSKMM1oCGdfz1vypb0zB/JB33KHyj6uOAllbb25oRy/FN68St85Bjo9LxBjg7Ekxb+NfcZukc+acy/wEBXaaPsKTeUNUw2M8M/koMzMxcSx44jPE2zaPojV+/tQI8NMtMl/SdXajI2GHcY/Bw+cipPfab5yMPXeWL/iM8yBxVcO8xhSiBtQDkcfYY5iS9h1bUe0tkYlM+LvHfpy7SdNiQY8rdv3/EX+FKlfp1OMvDp7Xn/BpVkE23GF1+YpM7w4reu/A4AQkzBipSTfFn8p401A2gtfi1sQASJIoCBnqDoOA6Lzp/rNYSnDhxftzEejSg5lW65ev6IO04QgMnrj9O76IXLvyFOZ/gKkFT+iwteJtQYIEaR+NlxshHgJ/S3bd0seSWny4V+QZUpKN7GGehlMufOF3yqPBNKdfDqPC4/cdM08ALRT64yJJ9TVBrfE6L8AOUpFzmreC1URR+ITnEdj7lBXtGfoFpfY2dP2SlM6RYUTvmWX3SmhCuvJpHiAR714tRQBZwGRK5ymQzIx6dM4oHgZJGALbVj8K2U3XHjpmzKjXGAECQyiY75lC16+MiAX8Ztz5IfOckvOac0ghMfHUwd6eABhUOcNi9+5YAZv/MA8l7G6n4S3cuA59oFr2SrE5DxiYNJdEhfGkCZoTOC9VT17LQBPMQiH/mRIfRnaVTaSoAmUJuA4KWu0ddUiuCXHMBwUPAVtKf6Blby9+ZD+QFwaO8ueyeb8gmXTFNIKeTXH8rBovMRJfsFyM0CWgZROQDa6mHZxJmf0kWMMLTxmS7Bc/YfANPp8xNuaLMVvHBApSlgtxLXcghoppwUxgio8RBco3S6Cc/SSBwovvilyyoDsCbAh2/OF25BxYvWlP5KeLDd4yqtfjiQ+KxsCq+aHQ9VZtr3SCsHkCZtE1L7aN6jLVUXvxxIiufrsd9GvlHGKa0C0+xumleh9Ke8mAkUjZV0pn2WHOQpWFmmwpTJ+Eh/4j26WuerDv8WlMxT3KJddSpnQ078uHddBwqDU7npulA0BlgZFwQ3QEitnLAiW2UHcG008fAAfOI8oUX6EJabydM/dG+Q7OqugtCZ9o8a50CVLR8wTQJCmdIGiE/lG6AXZ74ljIHrL83QtyjLZCFn2p1GwcBDaSXnFDL2yMeBS3mF061dvjYAVdZ/hTqlXUB4jAUKzxnYdxN8cbPDEHfZylMZ167H8enz3Pnn6g5XjHnPFH0jnz+9KjaeB4WPYQ5wqr/eV3qyFoLDLwnzngBPHXlqypUffvwUHMqzichJPQe/PBHYKJwNlpEnCdgf2G0AP6jKLwCzGeCa0TK/26SZwD9CKn3yJGxhPr+kz/VWrgjxq+dcCeKJAAJRh1suK/tsUJaAcLkCug8LJ1AKwwUvE2l0ljjpdPQpsEtBGQzAUcGZ6HAjO/JwpMEjYdwwMfSbdSUj9DJQGOCcaI8dEs/BTr9kJ416AXyuD6h644wjki4rKDn59eH6tcuSCxn5AtDdhWX/3PJkHuww1ddQUaeZgb0sEpWPn8lbcfQLfqczdchkOhMoGoUDiPKAn+x0gmoTl+nlAOKhk7Sqf7kp7RFIg2/Kh1d2o/hfVWbkMxsGprgua3+MA+DnB95C2xIri2zHJ/QCnYCAnJr0B9frhoEGVBg603qYL32546yESjOPgeZsW5VopOF8OmDDmX4Fj05DeFWPlf7AR/EpbaDoFl98JoUpHuVCK/SAyq/yhT1LnXzamJOR0C76+OjmQegyytW1qDLIHZcbNhiDXEDJE3mhn3jkG7B63Dw6EAbfeEVX6SPtEafw8KeLKn6ccPo4XZlX4SnAovgMY0xA8+YXb5Epm4cpgDfFL7lG6Dx7HwWIS3KHp/IVkAY5rqA4r8tWuLiKA45TzrFA4eGA6aZ4WhaYplcZwtSrrg0VFD24FT7haXsMKB0n/3oK8aHcSK/0Sjw4Yxya6auEpzihQ37hTn1gZXiME0ZWXIyBadtBe2xX+Dh5gCndgqKPqz6Zeqi8/2pewgBRJIc8s/zC69+mXTAbH8vhoIMh4nw5SzAhWXwGUFwlJ/RGKFzL17s+fZc4v7pOmJQplBxTqLRpWw1ylC9ADvvKt7Emv3Q5tI+cfUHRIF5p/DUXZCZ/4mMkL09wAfgwPpzm/gXN3m7uc5GZ9is+pEma/OtxrgPjEKBLNeADGJDIgZvSLZwpHfqHeYADmkhUftErmJavPMYLRuj0wHQljus3idvn/5CfMVFg2XvNAKMrGwPWc6TCuKp7wco5E0B3D4AKisokR2F1XPgWjbQjMs/qATlpx00bN9mexbDn13gx1FOv+/4kNUY4tPjNldrIVnk2m3zam3WN97Jq42CWcrVeQg+HjUF5njTzmc61sicZ73xdckGbiMWlZdHiB3N5ITmG/3ptFKa2tTcLsiOImxaMBPBi00Cf2bhpk989IO2BrwBVAcAN1ONM24MjnX89f1omMA7Goo9AM0LpP0ovHMDJK0mBaF5Mnmo0Dabc50fRNGK5gimBhEuWQc5eXeI45KrwNJ3yDN6S3Y8PLXLHa7zwqJ3iXToDk77KmRbywKT0Gh1U5y96wnZcmcrLXfB6q7tkKV4+QVZwZVtNXdUDiN7hp7bo/JKezoko3sU6TYmdbvIj75Q20L0ORHreULxw49PhaO+q+1T2SXCgP80HKu7ymrQVchx8XOqbCVc9ovHpLMIr9VAwlFESyaEz4e+/tE/ilc4Aq1OJKZBbOKGVMDCky7mH9jjyxI2y4XMPsB49roQpbfyi8W9ByqTd06+yIBWtohMIveqfynQ+ZcEwP/nM/TH8s/CNbQoP0hnnjM3oHwe4vPEcGcL40Che03ZTafuECp9TlOpPAH4PzkDSk1Fy2Omf+ZDe8QIjDjDK0fPtJTzoSAAeMNIZ+QGVXnoi6kVUPvGiVeEpnT8IIl080qeqrvHL1YYV8Dwg+ubhenwFn55cMn1VPQpYOAqvoHQ241SOJ0f1fgbGv/Xf80c9h0/C8OMvX7IgAE5ajHQ74xjJMPDrNL8Kkt/1o3+MZ+pR5aK3P9wGlR68WZziiw+QDy/G87Rdq6zXlGENC1TZkmcK0Bj0rbLG8b9mAwWaYz6GwJTXyBuYtts0H0icEDzG8YjBzAuJvMfAJIAROEj4QPkeR0bmM7mClfWagvn0U1SgeOOK7lT2r4KBv1yVLY7M6YwJ1jzoVD5Au0/jAHTG/LFOSGA14OCXZP7aoTfWbwA+VTTyI1/CRX/qKn2lC+n0/6IFUBf0FLz0szhnG0RZBSgrR1jyJTvpyetlBmeG6aPkq7LIl1NzZVsJoUd4dKIziYuC6RQfhzsgN66SRtnzJHkKFskCRg5gOlanOrScSlfuUJ1Kr13rfXVkvl6nCto5zxk5hGJu8I8MCnbt3Gk75u5dTv4xtNl0g8+YZFwstfs8GZBPpf1FII0XPjKwQRuGLRqfG9VOfKGStYtrOLUWV10jH/1Gmwv98y0N0ZgX3i02Gb6vz7slfASD3xZYtk3nr/BJEj+dEe8F4ZXxD92yhfDpK7wjsLCkzQPvIvQx4NE5KEiQTjs2xhQKR9iqq/DU4AB4lLPziSBlwQ1d8hFkyocOkUdiDISR9hRqwEAHR5wW7e2YBlZW0XeawsUbj45QAxWAD7g8LcCAn0LKlgvu1KFkFJu68OgndV2Y187LTzlY3CRH75zlVgJp0OvVSj30B/3xyGZu7qbxQPGjYmRRZfg31ePUDXRw8CXUefdm7pAO5kkd0tB2+Qwcdsh2CldfAIyDBPgMnCmQZnZ0R/yUmZadukB4AJVGfJpWdXXbwqLnEXHfUTybDPJH2uDRLivlr+IsSqFdrstGvRzOwCFMH1picHcYeVBX4ZZOBFN++KQz+ETMtKZAfiax6ExjUyizRkHVI7gP6gu/eFYeMOI5NsTZ9ROu8iNM+wcLscax8Gx/Kc9Gv+jwBRCNNDmMcPS2rl25PN9+/rPft7NnL7Xbd/gRrXXq/lP6o6w4SE5PzJymMFogvRz/KBt5I5+HFri9zlB206vdaC+3mWBKe1rX0BSQPvRh6NNE1SegNaY7JF/TpcNTegDxabsDhC0fvvIqDSq8CMbYK9mGuigblCr7VVBlpCG3R6X1h5gG4vTX4peXzJelU4Vd1ljGAwZe5FFRG5DTsUN68Io/efRrzxfGGeXGuWzVS/il1ykOKkaCookrIH8KVSZh6EanBZVX7Q9/XIHL86+TxROVYZEf6Xc5+vwHTGWbplWdgPCrMr2u4oDeefoNVFmAYo7qz5T+bFh1EU7Ksb5RCF6hEzzxoW1lKNRGy+m0Y4fCw5+I0NMDU10lWXI5nHLrZcjQZwtCq9e3kyEcfMcGHINkd9cix+XgRz8S744DvvuN8yeCCsib+gXTeIVNo5Llkz4tBu2sfeGlP8pPn5+6lEtB/EovWIlH+xQd+sZQF+Eu62/quaI8//CdN9IEpvyhFXox2goIkub6qBhaFZb+lb7BHfELprQTVp+ljFmnzDDnys/JdE6ZC5BzkEU+fCla8k/Hx4BHVu8Ig366AyiDoz4YySMEJ3rIk/KBdoo6309MlAe+cztdgxIG+aWsPHWu8tGHD281J9RTSmlEJPKuJGGeAPBZ8/qS41ovPvovl3lWdZLj13+3aK3dsWN7DHzQOh4HffBa0hwN/tLyXV8tAlh3OfRYEm2f+MvYdz01JwcUlmxrkMHrcq+f0rjjj33KnFbvJPDBDAz/tRvWpw8uSX8SHfuPgzqeMmjDk8oDA0HBynC5wgWUorR0zCkOMKVLY9YJKvnV+EKYwQNGOsTGdCAbhrETFkCPTlO8AxO6Sic07ZSFO1smQNoUrxzGZp1SVB2SftePeLZuk4Glf4GxbjjwgCpTcWAqF3R37dqt0JQ/qtIk03EKt8D05fsxH22hbDqzMlx2XDSgFx506kwos/TgMZUHqLB9XMhNgIQRHwAXPjaAe3xKE5jqoKDSKAsgS9z0ZN9DM3UUOpOTUyf0/xDtajcK4JdzuvTEv8IF4MkiXrQrXaF4K+oEFM2CqVwrdQBfG2j9HRjoVnlPUqT0+EqotNJV4eFSz/Ba2Z5A4RSQXziMMbrMdPOx+p7aQO5ey5d+bs6taf+f/+137X/8f/ywvfHa6Xbq5BXJmu8QT+cDIZumwfGZlI4zyh65CSetZCJe4AWry+vNWt80Fa1pXYAHwnLBHYkWb3Q1zav0GLsP0iZ/GjfuRK+UKRyNLE/QQSfNKM63Uibxla7SKRdQOn97PvSrnSs8EOxACZfu9ICSHZ91htOxWYichQd4Lld8Wk/CU1kLiJdOKr9cpRVUGJ8Fcsoz4QflBooWjvRygMN9s1c4AKdmGG2MvakMANFp2pRX0X6wTNVd+urlqxzhquvo6FOz47Zox4mX5ONwY2hLyNliGXkBOZGXTCKX+o2G4kgPGoFpXvnF33OgyHLaW/rCoFh5KjtARDBEpq+Gkjc8cYQJKr3LUToqeUY3bj6Aad40DlC25J6mwZO1CFtkZj6UT7j0s7IsQDg4vYyAtOAR7om0gnBYWwG3m4oUbqWBU2lTmhVeySdECNeYq3z88IwMidsGUNzpJHcouqPsXW8dify4xMNboASMRnRX9TCe/NTHSeYZf+RaPHDFsyDxhKFXtKFJ2O4r235Cp/MeQQnKQrpICG3cirrG62k9z6ljOezNnTt22qjfoP6PPEWXk37S8ztHeU8Q+1CU2tp1a6WvpbawuOD7+nwViOtCefpLP8QWXqM4XPisJy/p8hWgRfs35uZ87Yedg4pkzyQe0wOL+Gl35KLP8cNi2EneRHR64Mzfllyiw68HZ3PDRK+yShuuAFXjF/GKr4TCD9BI1OLBAQKABq4V08uMZQnPdoiCJIVW5UO7XgiWuW+HsgE3jNJX8s/ckrRpzlSWqQPMh4HbaRN3vsK8zMEvsAFVhonj9q157abWt81b1nlXuFIOgLRp+ngKMcpTcf/0fj9RQPIql/xRVqDkA1bmARTFJR15ocPukwU2OFMAy/x6HuVm+E7oV5okTJkOpC1pgNQu3uU6lLzTtJVx+JVPOmXq2kCh4TO4+KW9mnBTLu3nJzEroGQEr3iUPAmLrvySJycK6lsyFtBHyYJfsnl09jJFH5jiDbgdpmHwyOdFuyx0o57RK7ZL1b3wC4pn8SpIsOSKS33pm+PJQZUtSL8HoufKC/1lP5bkQPONN79s//P//K/tsy+uahzubDt37mwvv/Ks6iAaqEpkQhuf5wUKd0G8wXTe6MyDPz0/wciIX/UE8LOhpS6ZEKf6zYIUfaykUQClxB0iyfGiM+oh/Aa/hwuKJnmFV2nlp2KAlaL6rbbxaQOw8wttocjvpQZIu03oCdy/u4yk44oWjpfKZuTuvp3CXjjwk2HHZx9JmfKxSBOBKE920fFiQvmehww4l1N8qseCKf2VULRW1o/0lEtZpC86VabihT8Dyhrx0SkfQLjbbty47jhAfukQ/KJRdSJ96oBp3OgoiyzK095yOWiZlanKkwLtgoF/J1JFKDvVZT15IZ0yzLUZExYipfUHnOIFgF9yVF7RLvrQdp07jvH1v/BxU5kB0gpyaJAwZavMyrBKKWwulhrjPOmBwsW5Tj1cB33gTvEBUIU1hO27LKH4vGCJITaAC0GnaEF3tt9Oy0cOxYST9wczH/HUk+rIvBOSyjPG/MhU8618WOaJqsB54JI3xocweMgk52s4/BO/6LDn9/kvacgT+ZMXiKwQHSF6o35dbuGP/a7KOBja+kc+118sB3n0Nbnc9lDZHq+nnZSb0iwI75Kz2jJlwC9HX1y8izE9u0ECpjSAGQ7ws/xxU6i0ejLJv4KEoBv6tCvjlms7yJKrueGJYR+cpCEvQP/lCTsn7uhK5Dwuh18IFh74bKR9PUdrAAeYfM2Hqz60ha/7LPCeKdd3uKKYJwKEyYceOitZouPWNqzboA3KBv8ILX0GPGwvDi5v3bpl2fgiEeWoO3nGUb7W2xArhRUSflWy3BQSJz8GxVcb8+kgMCwjDRjpzfKeQuFMHWBc/VcKw0d/1ZGkZF6G4t6VEGbwvQngH2ku+yCvr+If1N5pFKcefFKJOLTQTennxvWbCCxFjx2r+K8Ey9Fd6M8OUAyt/JBPBzUojT+FNPxs2jQeurP5BSUXp3hTGUsmIOUdNMzQAqcXG+qQqGGKy1cwaPdZusqfWBXEV8qBXqdQ5erb0QW1gFTfmzroTOmSBlSbVSVmcbsvV3TQta990X87uaCM5dOEY5kCcIoGbhbGeiNTTs6DC/hxZM83ww5Ff6UPbjlfF+jyAHjQJS9h0ghzspMFtVzwZ9sEWBTeuQvn2qeff9m27djdvv+D70sv3DVc05578XDbwNwzoQFU3/YPUlGfSZ3KiCkYNgY9PoUqg+9Hqj1e/OJGHUxhijONp489mFfzVPXByjOINjWqMtNywMo2rpKWizbRfxaQ6AVZJ4aXxvhX9ZPKL2DWUyqlYZy0Xm/koHwtEjlEeNCp2SUbT3lUH8rYhRz5QNXPZeA1AcuovNqsAUi1lvZFpJ4PXumm6E7pK+I4+ijcyl9ZNn1aYYrxr5ctqHCVAQjbuZ1JAYdy0eu2bdvMJ7TG9g6/MQ5M22Gg292YJl+0JbnbnoUXV1AyQwt/Ogam9MowK5pToP1rvkldVvnwSd6Y1nHiZglM+VC2YEwThfxRaujjGMNqcNetXOHMlu/4jpOevClUeoVRGv8wKDFqXT+lDT5KdQ9Db6PLU2GM4DGv2WDGYZdQFh4lW37RFr/mP6WqrMA8xrahXLXDWJ/Ep+B880rGlBf+tB/jwZO0xIvmWDaB7ikO7sqxgAOQlU89Fo3gjGE7p4y0Kh2pI6OC1kHqOMWJI19QvoD06ccfqtw0zBy0cm0h7ryej11YhipfPsRxWo7RurykOcxyjVB0VsI0jXDpqFJrnNkpHvzQDi6+owK1pp+6kXC/7du3L7RUhvcQ645/8akw60YZ//CrdNoIY3+dxijcqSu/ITC/MN/uLPD5zhjjd5TOxnQN14yEGxlyfx86OAC6AOnYiZ7jiQsX3TJoqg+Di79OsvGSMmE2M1xV52COQ0dvAHArYcoUIFx45cNoHIBJqzLxk4YgCGwBJ1BsZ3mRGIUXVP40TRHLwc7KL4gSV7LbjUnPK1rKToGYy/X0qssUb8qLfFzJHkPNwQHuaqfGNZS1PsUlc1wsCormDD8FK45HI1bHAcoPzmw7TXGm6XSHGFKpYy0AU750uGnHqgFLuHDAn7oRhNPxplBlAfCJT++cV1riHVFQ6VMovIKEhdcXBKBo8EMbvhOohk/HZ+JWnzBy+mjxx1XadFdf/PhnUDLGKniOdjyz73LNlqXIyGegJ1dpKx1lAMIM4rpmNOarnVSHKU+AuhVtoGQEpuXL+CsZgApXekHwR30AhVOOU4n9+w61xx97uD10eE/7/JPPhbOu7du/vn3tG0+6zy0v0ZdKtvBC3hi/oqdU3++Hz4Q+UD4ArTL4CqBFH/VmzLKSGl0ERlkrjTLTOhWMOCNvHLgsSCvbfSWNYSPTWROu8lPcQTLo9/mDqYF4nR7GEIE/6UEBqj1SFkwMI2iHL1c0yhieAmVYiGo844DyheAy1Y9MQWkx5nESUEaUp1Bw4K3kqlvJBEL4CyDjcOg42vmBX1B1GtKE47EqWvGjo+JRuJUOpGTqhZuWAcy2n7rWCWy7R3smPzKMcmTtqvwRDxjyczdKOTEuoatlVv1Y4e7YTFGUvqE/7uOE78igQSRp0i5aQU7Vr/OiDpE7cfiOccLRQfDISD6Oe75QrXTqwPs5+Kln7zfKzsP66GbwSVLZok+ZaTtVeL12+Jxir+JLe72+rC20XcmJbqYyJ63iyBcQuYE+eWn/lisL0DM+bRXbQlI4DhBHc3ZOCw0DNHu4aCcMnRhAGGrMtSXPQNs717HPFYA34A50GLulY+Hyv5fBL50VEE5cdRWttMuIU/ovPFzxLd6jDCMO8rKOef2T/CTVYRhp0ARyNXiWVrnE0wfLMQdya2NJdkJ+O0FGr+jd6QY67YSRzucl5+bm/MNVfF/+2rVr7cqVK+3ixYvt0qVL7cyZMw5fuHChnT9/3v7Jkyfb8ePH26lTp4x/6eIll+H3fEKbX9Lly5E5FafflpwFU9mB0gdPVzOPBayhToO+udo/jshYDs7Qz92WBdAdNyvYSXwBKAeZwte6RB7l6nv9le9rP5Kfl3GJr/NJv8qJD9d31nMff/063+9HrCUNqJs30emCbxtwdQj6lIU3ts38/G3TdP1Ehzzk27Jlszcb+LQ5p/m0E+U3beIzonxONAcD/KgYtHwNKpOA8tZ5Y+ArQAUwKZgqeaUPXuXjUMx00gB4kVTdKZOeknjxkp8SJ4xfAMnQwa9BHSh+BcZLsyZBAF8NyZ4KfSaI8HQisuofu07Ku4NM6CrHf+36r9MaRAdHQ5QceZIxnpyTzuaDU/tNWzZalpAaiMzoBHAdOj2kzoRCB0RK/RU/37ElLDyXT8x/KdVLJiogZ8rDsgtcV/0vo4y2kLT+IQmMBKeJX9XRchVPObeV6MTv8nUHLZzzetkpnSV1RvwZuQSJJ22aV+VwBZahp3kS0z9/0uze+CgsTzLU5naip77ldkA2lVvZL8P7wX7GgPSiZl9/eh8ljwFI3aBh/s6JjoHi4UV1Slgw5Z284o98pGXy9Uvp1GG2uOOUn9aj6PXCQ7z0XzyqHMDpQvWrKXhSEx7FwrvT7pC+CQ71RC3r29u//6y9+85HGgvL7S/+6ltKV6+SAnNfucqbmAG5RtnImW3nguhkdGBmcobmmF6LHX9oC1OyQTPbn5080HIs5Qkar9KjdxwnW6NRPvbfouF4hZnPFJ7yA6R587BNoRAcfdouYTes32ifzRJFoIeO076qK8abHXxUVkZakU47RS6SQPG46OMb0UKv8PCRpNMu6GPEdRFAP3j4Fkp1k5GjPol+o6aqVU6fsB1V6+ieOsKzh339rtfDMtjgRJa+AQTfDn4pg4yFg2zIUZsY0tFZ8Ulby6O9PX0jWTc+TcNEDalPD6sMdKg3X9JgnlxSPvVgXqQ4erJB2o3l9L+RDtK7OhMeButs+vQoc8WCFl/0zZxi51pTnr/oijLFR7K7vakP8egkn0RMHVkvQj/4jLk8UYrchFFR2hacQLUvMLY7+NQoaUlHxun4kSTqCwMu6fpffTvlupxSbu6fV9mO77CL9bB4oGOVMQ7jWfXYhDGD7Ap7bClcTqxm5A4vaER+ZSYtHWWAqhNlxusUSXdeSIIiiO5L5oq7fdwvUjdcyeI5pNAF5GGkTXEIpyytD/JsOv18Gp/WYUpjeuoeo5/2z8Eq83vRWdLaOz/P9+PxF2Ss35GhecsfF7l9e95hDParMsCvXr3aLly80C7KYL8gdwWj/PLldg6jXcb76bNn2tmzZ4V3rd2QoX9Whjy4t+7cbje1Cbh5+067feeO250289wig5hT7D179vgWAE/auCa6a9eu9tBDD7VjDx9rR44ccT4n7Hv37m0HDx5su3fvbtu3b2vb5KgvroC6xvU+rSz6YEaO0hWuMlOH9sgrp7+hM4yNZFQf9iTRedmXfrlPzxcGuWVyV5sf9M1aGntQxr/Sa9xhdJO3eg1PAjgcXvYvQ/uOv/zbC3ymU20pGqTxwu8q2ZRr1m5o6zZuEr+1be6WNgXaAPESMPZmxjtrU355mDWWz48iBz8Ed+PmnK8S0e/Qew53pRuVyzjjpeJ8fIL2YUPCD5PRT2QjoiLqOusXoMQCK07OirUf47eUDVR4/IcSltqGjTGQfUIicCeWEBQbXehWhYFKK+c0NV+VcVzKR1GSMAkdL60PPr4mCHnDhCGwzB7woUXb49MZ4GUZlWBfDsVGtuggsNovbaz29Z8MQDWV/w7yCrfC0EmciZtM4XmSwfEySE7ngdID+Jnci2evB2XBMW30kzB4nXR4dEVE9wlv2rQ5+L1cwiNAwXxRiuNJy2yccs5SnI5uWSb0mHwymYYfLqeegdIHYHm7A6j3yj5gX45yVXZJuqLTE09HR6Dk46b6G2jIrzbAB0Kv10loUxx4ZED1NGERxgEly5BGfeWS3uVCQV0HRknRXoaBXfKERtoj8k/pU36qY5KoQul5ulhVuQJ4TOkVhEbxLj4lW6+T47TzmnbmzLX2i5+/2zZvXde++ydPtH17N1tzoHGyBlTdSRtpjHwl/ST2IKDn6D90QyN5ocXE1vMUczdUBDXjz+pshGk0wcgYSFsBpuWuAZ3oGyAdfOYfFhCHzZz8lB/7u/LlBWfkg2wYyKOOyCAcEAXXvdoEvKrPFJxW6fAQHVzhV5kxHF7lCqbtPnU1Br2oA6qM+4DwuZe8JAOaOHqANvpiTlIB8at5knKRwTjm033XuXSLjD0MHyHwfWv6bKCnyxV+XHjAFpmRraDqD5AXCO0BTzgu1/Mtg+oLm9IDYBxJzOZlkKiXLZyV/HCk1VPQlW6C7v4ADDQlX+g9SBsQyoCLzJzwBQc9TvGpa80tJfkI4JHqNQ5f5ZfRM/9cJuXCY/K7D/CVb1klC/4AKk+fKOdxAHHoMg6IK1zXQCJX6guP1MmVgJohfMa6lBzTNFyljfHUgWClVb9OXwoY0zjBix5XOsqEX7miWXoqB5QPlGFOWtWbuRJHGvWu028MOhwn7JyK4zhN57Sc8GUZ5xjtZ8+es+MEnrQzZ86248e/bF988YXxSbt+/YYdZbFRcJzIY7jzgipqRA3cdee0GmOd62Tbtm+XUY5xvrcdPnzYxjnGOh8nOXbskXZIaRjue4RD3l6Fd+zYKbfDL83uEd6O7Tv8LhKn5PVDVxjHZUPhCLN+Jy3ONynkALdFb6bSJ9E66S/9G68DNk61mePg8U+dUK2kfPUfTzWJ4wDT0T/wMeiR1zT0H1nBNI7iueqzzrLn93sYI8yB8amPv8qjOGVob+I3b99Wu95udzG+tZnzEy5oS3zy6QPz6gM8/eDpCnTod/AHiPudAkHRXVI5ZPG1IeEhU3SVvo6s0VqXS33N+Ury03SIIbQrK3Al5SoOEC+YhkecMQ3wKY1J53FJdfQpD2As3/mX61BUS5Hlgi/6wmWNYDCz46rFClo4ME1jQvNBGOtOGPIjn9AinfrUyxglA71h+Z4mBoW1ETQb85zQyORAOOlAyRcaSQPAo5FwpT+DcE03LBkBblzTmPCaOoB2rkUTGQkzKZNtDOToA8/67DjoG1lKNpMbTvQI46Ir181jiDqNdNjlMrHAgxEHf3B57BW5KNedwtEJZcmzZ99OYaEJUpfSX/SVk/NAJmmXR97Ok4VnvJ5iROMVPRYlBxWq8pQhET2vX8cFd8XEx4u1eA94+pP+OUuTE8SpcTg6IH5o8FLO9DOjXceSqXRCfJQ9dByXn7FGueikaII7xbfR6RPE6GUWjDiU9QTRgYmT/PuaMOfvrG4/+uFb7jMHD+5pX//6Y8rD6I/e+ZLRmtVq8657XPpT6Bdfy9WTJLXjdorXxnYsH5moG+Oi5pLIGP24Tp4kha+/cdEHQHn7/it5FCA/EL/oM4HiaPf0nVEe/LiEq23NnzT6tfA107V7bgvly/EP7fuUSvnQxqX/d1pQ6iKtbAMVdZpZ+t+YNtTfAK0sDFV+Nl59q/oTkc5UYB6DS7zatnROTShT/XFsWwEV0NzE0CmjGrCBKYceHoSkWUulgM7Dc5XHIaR7vHSvWKVP5V4Jlr3nFX18Fj/0MvIUrv5ZbtJ6umVXsChP+ZRv2eSIVn7lYaAVj5XlgCkuMNKyNOLP3DAre4ylzA/408MvSNFORXcl/YDifF4aI8hZlO067/SLHwAPjAzSfJLa80JXUnZ+lTZ1gPt6pc3gRmfVh6BLXtGrPgc4LgfmFKegcEkrV/EpLsZoyQNf81aYzSab2hhIPb7EuBnpAdACB2MdI50fesJgp53LYXDTtzDUufrCVRjc2XPn2jk5TtAvXcJoP9NOnDhhHK7RgO+T+e7XvXjooxuufNhok/ycqmNwb9zI5yZ3tgMHDrQjRx5uDz98rO3fv39itO9yHHdAaYcfeqgb73vbdpUnH8cJPddJMNi5QoKeyhah7Yf2lyOtwrgyyPkVWt86EDhdchYOQNygaKVXHoCKmcuqXPSe9tZf+Syqaa90xNm2oRztsxK89on1hJXBm4JeHn70e+avQoQe3/DHX5KhzeaNH9HiCQd8lpbGtci/ESUxMN4x8sEHwOfaD3f+vcnT+sWTHFHXuF3vJ8LwZl0jP1ea73kjBiBbbcx48l0GPvTxkc317nZ26NxRH+VKEFfd0EdsDPrtkuTjulDqJSlgAKFSxB+CKV4B4TQiOovSNKZnNI2gVKDoD+WNEzyXlSMHl2+BE1a6CGKg+dGx6mKe+oefiZ1HKUvCCV3LQz5/FXaHFN4IxTf5U+d00Ak6PwtO/Pxow9D5hUEaj9SYJNapvUgvwxGWnlxMxwQ7JB9wh2NR018aEP0OcgigAY/ROdmAjGoN6eXBNgGQMIYB9NFHTiL45iz6SusrDzpyVcp80LOcxHF9pEXnFhQPdEHnA3zFgbKS/66sX35swte+RDvXZtRe8EFHcFMGus38G3rAwM8bDhdQKjzwEw964jVhFLiunVzVw3XCKRyaoW0+tC3JxlEU/ZunPC8Eoqg0n2rKWRbKUg/h4yJLoOoyUyeFa+yEFrxDM3Qi27QegfCgn2Sj0+Wa0KEMOqi+Cn7aDcTUhXDVo9LdT3s9Sn7LAYEOBAeD696a9unHZ9vVKzc1eaxvf/3Xf9K/h1x8NUqRgz6V4gN0sQXgdXpdBuIlp68ESL++fgKKED2BTQjS52qcTGV1P4KR2xM65Cev6kgaJiw+8XLgVd1dj5n+lDwguqZ85h4gtDsobLXyT/kWp+eTRgLpVQfC+AnDJ7zsKGNa+KFb188qHdpp+/AACGc+FH7nARRdYaR/KJiTevpgHThAi6dd4CBbysGw6EB/pDVCycCJGPOMVSsAC7lrDigYafT6dnoOCxOd8IIcnwGs/CGv0yEO35n2Uhow6Ncu4eQlvzZ507IFxkV+6kQZFNGh6JcPjG045iEX7TyeyAXIQ/4yLAtKf+WT5+wI4jRgygO64NMHij/Z8VeGUy6yKi6RECvtzDwXPQPlh3YcRijAeCxekTWykQaNUY7IN6XptHIw7+nQIU5b4PsetdyS+jE0MVwwbEgrg7hOzHEY3RjjpJFPnNNyDLHLl6/YoL565apPxSsfA5vT8fPnL7RTp0/7ZPz0aQzyk+3LL7+Uf0p5F9uZ02fbRx9+0j7//AufrmO0Y7Bzh52TdujguF5Thh/tjq2A0bx161Yb4nW9BUN7x04M7502yg8dOmSHEc5VmKnBjsNYP3z4IRn822VHbTI9jH9sKuizAShesU84wEgcvdL/CCOT25LDQ4Wr7+PSjrQ3OKSN7V5A+WrfAWha9R014kBnWmYlVFn3mo6Xp/b0jdn+gB7TZ4of+Jrb5cFWWUqZ5VdlK4wDSItNMc5jeLVujU59W37eKRU3uXXSZ+kPIzz2JDRFRKIRL1n9GU8O8xiPpr1Kfe96rlzN3Wq3ZCvaPhJ97FkpzfNi9W/0g47XrmMNYzwwt6G3fE2oZEfXtGs55GPOpzxjAFoICS02jdk45t0BXgDeoDh1ZTO+5r//7/7b/wGiU8UVTJW7Epw3k48C9VeVV4bpMLFk4C66A2exSX4ahQYb+fBDJibSFVvUya8FFzC6ebHgyNiUYjdo18qJc+RXBkiiQ35Khlrxwhd30VAuSYrXdRpo2DBRRuFnglnwACbNMon+wsK9dvzL8+3Ysf1ty1Z251pMKd+5ApCY4Wv6PU36MKaCLJ5MIuiqABRXqYcTT/mCookfPiChv4RdT+VzbxCfCYuJpE4TSIMg2A53qHDRJY6rcOVZVTYeHHDd+cU7JqPa/FVe+XVSoEz9zyDHIKyJBN9pQoNTysGXIlnEaFsGz9at25SDEZM6dMqCUUZgKn9hmT5EBSRDp0edXovM9u3bBzouK5xEk+aycoM+ndb11MuNclBcYXxFFlUH0rZthUdNilWeRT54A72eV/EkhTa+82zQpRyOOjBZcLIDgJMyoTf6lKk8wuqX0vX8nbXtR//0lnR+r33ve8+3Y4/soMW9oNTj1AsXL2mh2+UJbOV4DT8ms143ZVea6xQkx5Me+fHpT5SjDswnnFLVggaUTqgDafQNQNqxT9z66PgF4JI+NTI5vWNsVD+sIpw+JR4H6Zqj4JI6GNVgHMue/DzqpQ686HjP42IAn2RBo0etUwLUIImhF79kHcDtlTQWAowfjASPoV4OcAniA6NR/qoXep7STnuRV/3pnj/Rx/jmh278zodZlOGX/gpRPHoG6UW/aE95dAmkT+TNuOZpEgtu7rymLehj0LZB3+cyoOhOaVc9nGL5wCk/eZzGYpg5tdNIuT4fyfHyI32Vvk5Cjc2CgY9p9zhzk8oxN2Gs0l8rz/k97F8PFVAeqHyvWUrDmCAOcMK4JHzS8IlDH4OWRZ9xDS55XhMX+fQ28XxphbQqE8cLnkvtjtqxxhU4hMkjPqVPPZB34c5oZJOGf/v2LZerdMKMI9ZMjG9fO7l503SIYzhjfHM3va66QAsHHmmjYZ2XTK9fv+a6gVP48ENO6MKz8gH0x1zldpUKmQPywmwMrjKc0NvmjZs9Hjn5Zi3ZsXN727J5a9ukdAxs5n7c5k1b2sYNim/boX6zR2k7fMWL9qUcDhqsq/CAdjl45eoIV1xyso5fxmX1ceTCJ+7xK4hRjmON6+OIOspx/54vx3CFx+NHqemPjDlFBeDjAuEDHRxdr2wywoHCr3Gfq7BlN9TcO87h49gDihf+NB1wPUWyZAREyX9TowB9YOvWLdZPgXlCU/+gA3Y4BYpv6h5c43c+eNQHvycpEHrwpm947KuvcEqOYx27cuVyuyN5QPP1N9F0e4gWNk7RgzZtge87/5y2i+Yi1yUlKU9c8iv6XCcHJ4Y/4w6dVl0tt3xe0qUvkQ/As3S/Uq+eN8STQ5/aGADgeuxrPuIT9dP+hdCrTnz8umjNEmNSHxZRWkuQSpLWO5YdgiQdP4KnYSyQKkqnYaCzmy2hAHcEJnTK+5+7pv7SEMQ6PTMr3gG1WVsrnfgrKTKa565db1u1GPGoxXJAR3WgjBuVQixUgqIHQAd+APUkz2WsbzITx2UyutkOHT4kvHx5gZ3ipQt32ocfnGrPP3+07d3PvbHUizKwqgXRCheYHunwMM8xncmLCZJdvzsYOjINZCx6uOxUc+KaREkjvmNbVV2gnxM99KCBrMqdOX26Hdx/wG+lDzo2Lu02PhZP+bENAMKRJ+HEheuJBV5MvHfblcuXZQiu9eNJct0m4JoVssZXltLxTKTXWXgwEC26QslBD/GAdf2XPUkw+e/ZnU91GUWO0qZtKk7Ioqz2AgdjjMeV5JtPh9Srb+DMO+1+5fLV9sgjjwxtSD7Gnx9JCiIbZSNn6afw0XkMYjnLojr2DQuGDjyWNMHS7imbhYsXg9Me4WGZ3DnhA+2kUWSUgTB6yimzjVvVnZe4Nmpx2rJlKyIEr/scdZS+Uu/oErrLSzC/3/7lnz5qn3x0TpNYa/+3//v3/N3hyIAOY3S89+577Zlnn/JCN4Dl4+fJ01eQyXUzj5R3mnQFP/9BfNcNIYSneDbHGAtX24EDh4aJbBaoQ+aeyuMvc4znA3nUL+0CfXli5h89Ui48ON3bv3+ff/gFGmkPIHqmHk6Dh1LNpfPKCAMH+kaxLBnn1CHXAjhp27d3n/IwAIsHDvlDC3zokIeLLKlf1S3p8NKmVWXd3nKcVB47dszlpzrC4Chw2U5ff5wGftEYefAnbQcudbh1SwbZjWvt0CHNIb0fkJ5yzAQDSRFNORx3e8ughjwojIu0cxYn6ojxhJ7oRxhmNt7WsjGPYYwhykt5tAVthmwsjAA0vahqMSTNhrhk8+GTJRMvbVgpgyG6V+0ALnTB55c5kaFX30ay+4/+8EWPJXj7yk2AesNPxWWE3pXhiNGyXmkL8tf6BHrnzh3md3dx3nkIyRfjbkuP6Jxf9uSkEf0Bdc+Xk1zkot9z+ouxwZM8jF30xne/keeO4jtkoGIMcsd544aNNo459cOIYMMJnyXxxfCIvOqtSmcNwPCAN7yKb/Ud0uCxvFS/gq8m5Z/zo2v/Ar7iMbIzrxFHN+4b6ue0PfRwGEA8TaVNwAPoAhfPX/BpOXyqPZyncH63JuUrbQqkFy3Cyc+c4vVPstD0bCjoX1yfob9RJP2xyhChEGOX8ZUDoeXlRen3to1CXlLlV2HBtkziA150mL7E0wb673CYAPOBvtoZ/SuYQ9HMLRUHJ30B/KozPjwyxwDoET5sMLzhVz4GKvyZDyR15BvqBoQOtGvOD5Cuv+jDcQXC3sCVkosXL7S9e/Z602NQfmhnvMCVOPUd+QEJVx4wWz94VV4OMc6dO6t1fU/bvCUHJUUv9cn6yz/SoUVaZE0aeNCaqbf+Jqa/4ldZ4GhWiU+i+gpj8/qVK21eY+r1116TnXfO8yWgIeR2ou8bVIT5iVsP9CnGCl//op8xtiiHncbYd/upjzCvuL7wk6y1KWTzvU7jFvHXr8GezbjEBz9zXtrVbcRfpdf8C08AWtFVHDWkzyGf+z1pojuzATAiid1PWgilc5NHqsjZB8gbyzMYAD/2VRl265ycM9HWRFNAozEtO81l0xjEqRT0Cqqc0+TWiiX0l9QIN9mZ7trpSmfQSn6hVR14fA7MDC7T6XSFlh8ZQ7nEUVpNHln0+FQVeQe06N3zZ+XER9KfO3OnffzRifaNrz/RtmyPQag2svwx1sIKOvligzq4Fi2+/hDxRp2zAWBRYrNEeRoKKCOwGro6APmRLwsajU9aOlI+Z0idxw0A7bLUThw/0Q4eONBPIakkMooBMRtracOSC0f54lfpQxh88eGevWWUvJcuXBgmQHAo6wmsjEEVgUYtdlMI/8gADv2HOjFIMIqjAwzn6z4937d3v/OXNHEIHZXG70YRCTWQSu7pyQI4pMOTNi39gscEy6Lx2GPcdw+YjvxM3KozMwLKFY8qF3rBhR4DEBR6+SruyeMLhfqzsYQAj4ZBMk10IPq0/Wg8hx+wso0STtz1VaevOlM/DCom7lqQSC9atAWMabcIyVhAXk4jW/vwvfPaALznhfm//r/8kcYAvyhYBjLjHEP2fvvkk0/ao48+MvRBy2Z6yJFFAtnMXzJ5A0vJLkfaSnypq9M0BjQJMhYxzObmcj/2yENHnA8d+AChHzpA0VRgWOBphQLK0h+X7kZHbNIYMxcunG8PPXTYBgtQdSzwkyuRwRBgPCefNl6SDZt2Ih72CedxcOp248ac27FOnpnwkS8bi5zgspgAVQdkhT79GSC9Fhd4aCbwuKL9KI+OuEpQeJQHtz4zjIxuAyha55oXVI60jKHIjW6Zk5jTMT7BpQ9ggCIPL55hPAP0Fk7sF7TwcSjDWDUf+awF5qd6b9i4wTjUmzLw4MeZLl647P7JnLFx04Z2/dp1G1ps1OlPGMHrN/QvYmi+Qy5OXqkP8gCUZaFFbfQr14OM3i60dz1lQGLGNSe7ritrg3CoFzKtWRMd0E8xzr1ZEtHSH1CGMmPU/U9zB/NTAeOCTx/u37ffBn/1eerNX/hAC5pZQ8c060tJlkGu2on30BgP2Tip36m9+GIL10gog3qgDz5i4hhl0Bx7sbXi8kDRHgHemVfw6UOcwqMr5HOesNiEGRuepoXcXW+OJ73o4APxy8GLfntXa+xV88CgHXEZY9CJ3isdQG8AadQdf8o7hq7qHTS04sMWDo0Yf9GXXNcH4PJo6j7t4BQbazzRYK1hXLmfDXKgO8LRRemdp0t8px3D3P2JNrMg6MGo5kW44iuboeqBTkNf9ZPD7gHIZ6wzPuDDt96hX3m4lI1eKi/8qk+lXdBzNiOU7XUSOqiUYgPAessB0hbZDdN2AHpXsD6Bkj2lw4O08ErZwnE7MbgElGeuZ9zQFxjjK/FhISqei0kbnNrCGwPXOW1B+lRWx3tbKTgAdaa86aidbmtumJPtuqi+8tabb8jOO+VTfWivEi4bbAx68PMp3majH/kZy9at+PoHuMSOdOw00lk3+GVgCvEVIfoHbQgO9Jj/2fCuw6ZSHwc/NmDqm3pRlh8LG19CBsCvOYp+Ck3CoT3OXWyImctXnfzkjUENrrxcIaX5ZxsMh+S+OtMBAxMc8ri7X/hMHJcvXPSWicaMMeos4yI8P97FrrUGM4BCGKQsWuyyoEcFSMsphBSyuOQd17wWBr5Vu3UXpyxK70pm0resEoU7xfyKKYsYtFk8kI00L4xKq0aav8PJTe7SwRc86NlXx9mydbONBiasVW1jO392UZPDzfbkU3u0gOUkCDl9X0wysHBRT/UqL2jcwU9jSDC50gf1hwcyMwEC1BXZOE1CpSUHMkMTnxMhymSyY7JeNH3okc9LJpz8sEi6WdRuyLRr5253Ojo+BvY6dbr1vhs2bgBKHutHhatz4UiHJnmcjHH1iwWQTsnEx0QLDo432umMnBaiNxu1EpcNSPSMIZyOjMy0TxmRtL/bU0A4n0+876tYTMrICh3S7i7RV+jcvHzDbjttHpkxbDCEGGjZbFHGgwDZ5XiBh/aHJvyZfNAVix+GM2nQqn7BVRfiyIXcHsTSwqL0Qhtmw0nbMmAzaKMzduByKg9QP2RCd9CxUejGSl++ffumdYxRyuSCzNDnESI/gscGBF0hC/h8NjC/eFkLziq3B2WoB7KTVu3sE1GFMV74PNjqtfRPxrH0P7+6/e//609lkC23b3zr+faN7z4kHrdFlrZmA8firXaRrs+dO9MfjW93e8KDl458h1GTOndg4U0deErkhVT/eJcA/ZcutVpKqCzOnAxDi/DNmzfazVs324H9h4xb7UHd78zfMh90475A+yjf9ZEchFnAuXuZ9ubUWGkLmju0eCI/dNhkeKPepyPoM5bnF+609WofJCv9gU97IR/l7ytTyQL+RL9rpFM+wUb7IhttC2zgl9ME7g/qJywEGHPQxVgE3y9y3V32kxsgGw6phMYR4DNXrV2zQQYhY4QN27LbmjpVG2dhp2dm8UFeykImPy8vQ0G4pKVMTjPhRTlIo6uUGQ1CrgDRp+jfaQe1puSGhqh5XjdYbjZ16c/kum2UTxy0tWvqdExOWzUMAE5py9hyeeFyTTTjIA1EGfICKR/8CU+lu03Ul8gHD+OczT08aJcaC/jByZyDcN6g0Sc6H+QogEfwiyfGjHC6Ufvhhx+2Z5991n0FB1B+teQqniUz4LyeDoT2FEdOfPzOlXDpMydPndLG+9GBhnH9VC/1GMpZD6PMlK8wfoUBvDjae0HtfdtzLlC4a13f3mbdsckETEc4CiSPchheZTfcg4b0of7C3IiuYvTt6OsCdMJHRChAKdPziarSqx3AmOqy+ClVTjTkK8ltQptzJenJJ58cytCnzEZQ5d3vGdCCC2fP+Z2Ahx95uO3Zm41D5KK9shZGihGoC+TZMDC2VUuNI9bSqZzIP+qe+oy0IhPRkg2ZSCeNGnJSfu3aVRv+9GPPW6YbmoHQC92xbqQlD4BXygQPfSKzoMcZ86yFjPe0TzaCpucxD2oOZcIj9BNG9tAuHOIjP3AhgK85V2OTg1D41Aaq2hqwrPK9me40C8xL1SOt9Fm8AL/71mFaLiBa6me0KVd+5rS5mpeh//HHH7QvPvnInwymCBuAzNX1BEv1kX9LuPXe1YaNmzzPYvOs1ryI/cGTgawd9ANtGjRvum9IpOqLzIscoGCLEY69EPmZYzNme3/uvDh4Kr3fuS3bSfPjhvWxR5wvxzrFGLLeOi56ndkAAGTQGHiltPIB8s1YSTX4o+AulHGCR2XZCSM4pzvcf2XCRoBlLYRMzZu1uDEngAseQpNfjjuKvm4Q9sLfZBqc/LN4LczdbIvqMFwBAh9AFhqCOPJwUoWhQqdmkCC/camDfBbppeU8zmFM0rBVJwC5eAKwZu16L6wU9NWK5U3t4w/Pm/ZjT2ji2oTRXdcf0jhZmGmA1Kv0RUekHLqiIegsPC0Bh4m2BljkyAap2sHllZeBEV0jEz6TSuXHJ4sFg3os2ZC5po7NVwLqp64BnwDKr10itJ0uvsWL9OmgCj85heFBncrY5WSiTnNoLwBeoDLAUG2VRz+hm3aZyl/1Spoc6iRVcb5fzJ1LHru7mnQk4TMxYHBSHDz0TBijCj5Jq5O+OvGn9pJfGwzywy93wsFhgq00++nprgv5VAM6gDWqOHgOKjN6SVkF1c9lqPJP+uZUmHqjK/o/8uLTXpTBEKQcfEjHSC4DkTQm4Bo/yIGxxmcUSUMQ0rlziwFO+dKBTzWl0Dvzt53GpgG5FzE8l5R/f3N787dfthPHz2jzurX94C++0dasnxNN6i55NJ7kWU42fVevXXGbI1PxuCc9I+e69ZGd+iAjYYBNzz3GpvTPp+kY08Hpxq3ySw8Li7kid+Shh00fneGTt0abEUUdj+6ykVVvogGid/kKmC959Cc20DbulMdp9uXLF9vuPdocS4c4Jm/yzEc0ObBwP4SnZE3fET1N5ATKMM3mD170FYvgPsepM+0zXA2wPKIvOmzcaNcYSciccm4rO+IZACkHUEPp22MnKbyguP/AgT7pIyt/KQ9NdNsHkQBOUIIedQJKtzjAhwx94aTf37yZlyz5RKD7n3u88vvVGosmGmZcAH2lFw9QzHvgGzqe66RDrmLRlzACSg5O0OvUOaXTT8IzdJAdmKaxcDO+e9MIhKdxhyHIXFsbgIGP8UMXnjSHx0qX3/qhBrRVx8cxpqmDgqaPUfvpp5+2J554wrSrz5s+7SX6BUUXKNlxAHkB4upjOM2ppNOn+E4731efoU9ZrpokRY6yY7sDRRe/6l5QfRw6jF+uMnE9x+3d5WIDENqRBVAp5Wc8pXxSq4zHkXGJS4saJ/RHNu8Y2Xv27LXRV/gls+d291vSe/2cjkOOxIuveSidPG80BMwjzINsXrlumfEhWmRapkBop27Xrtxpv/3V2+3I0T3tiacf9l37cQxWfSKXWSqRtEuXLlqGffv2eH4mnb7bpZyUpZD03+tge6HTMWaXC582yqYEn033kuvCAV6uDWcdMsYwp+W9EehJKx0nfW+oi/DMxX1eIf3379KYEvphvVy0DcShmK8bTfuLRY2cJXfi03aKj0wjzhTURrBWPmOHdZexj7PsVExA2GMTpitohbYC1KHHi59pMGZUDr/yi3b56iW2HRfu3G7XtFm8Oz/fzp093d783W/8+U6+zS/Nuu8w3mxX6Q9t4H7vf3xtapN176cEkgdD3nO8aLNGrNNcsd79j34QWwRAq/xCL3MSuBwm00bYBoTNs499ZGb90arvg17CsXVYCyWF8Ggn4pRbLTnAQfZKf+AdgCjiqxpobEQEY/LDeKFsEXO5PnEgFMww0vzyjI2bcfLgDjCKcZOgRf3PaVQaBh7GVUdms0CHdbxXvmBexhOPmLkCRDZ5dI46rbFIDgWKP+Bwz6ecy5pIDbTAkhqSHf02Tie28MIpBrU2MMvr26uvvt+2bd3Snn1un+rIwGIS7rRoBGKdbvFeyYN8dMWiN931gkce9OIepAUUDl7lkRanLOLyeOLBoyse5R08uOIetRCYfOoJgOmQPulsBUV7AE2w6DsTYfJPnTxlQ4qNX2jpn+mWXMNqLBjlLdnDb+QJKNkOWkwSbhPpCh75Qo+gD34J7j5EXaAHVB2Q03QcrTT4EwsdHrEzYFn4GDAsfu73AtPx4poJfKCLEk1XPcRB/qRe0E6NkZ5hngmUwc/9fAY8RiFgcvqDJylUNnwpi4FY9SFeMhWULE39kIkGXPovfQtjJ7oS706Dv4zWAiYXJjLu/h//7Hr75U/e0WZ7qf37//itdvRRNtkZm+EbXvDkyRbXZw7wrk+f2KCMjRROfbETgD+tQ/nh3aMaG1m8U0fam9N5xgmP7ysdnzaGS+mJtILofmwj/KRRgrBawovi/baoSfzsuTN+z4fJuSblqq+NtupPNv4kHzwVxz6e8g0ffMmmMEY0srOwcSrEQuo+qzxK0d8unr9k45o747t371AeQkIkNJE4DpnTf8jU9N51wVy13D7//PP2+OOPqx204RIG8kpShfv4ppjlD1S+5RAdx6GvhIxr6bp3EcThpU+MgaNHjwpPiSMpy2AZPadPxga0HBLrHoAHmzJf99J86LrIox1zhWKjT1CnenVZ5WNUBSiHzIkhfzjRf3CMO3xtkrSAkw9fDnz4ogtfXuFpTN4JUqnOn3LmK8LRnYKOqu+IBVxpn1pnSIEuY9vVERKHEHzmET35ayJsdtGL5BVGdyVzYNpvao6s+sfXptP0U5bDAOrBDyvRX5Gh6LH+IFEXCAL872VTvu/rTLto0t78o07M17z0zddy/B5fX5fompFnpAWop6T8JC/hOOtP9UIyxl0ZM8yDfMueT1Hu3LlLden9wXLRHnKmEb6hE9rlgEp3WDxSh9CC741rN/y1n6efHp8ATGkZmNvVH2/fWmqv/fpDJaxp3/mjp9uGTeENMJb4CyvGtWUwP2lAfNgAkM7nOcljzvVGgLr08lOeyGI5aDvRBB/agDDtgxubgTzK55dkmVMOHXzIOBcuXGqnT53X/M3TPt5FEc7cHRukfkIgfWNI8nlK4qwnPC1no7J33462Zu1dycmhFk/g8ylK+sA9bWZ5GZZ1qg7DBv3pH9WouqReyQFIj+wTHXdIVHnuiMHBDrl69YrXKs+TXTfGNC3R8b/ipZDaLDjER/z4yrfeUh6gbYayHRxS2/Fu6dLiQrt6iQ3AHb/P+KN/+ntvmHjyhg54uskTmCWcaGHgr9W8Th7VxvDnAI5bBSTkGiSGOE+RtYHA9tK/zEdKl6uxywaAsYyMjG/oMBeWHkjHdiPsgz/JRF7dRKBOTGfIxmljXaO6rzFG2doAUH74JeCpIsicgicUMfEOShUBmACqLP7UmDV+DWwJQGU4AcfHMYmwGagXH/hcpDSQAaIgsvjXAOXYNfNyr+OuWCZa/LWuhBQIDfKcrppDh/rIV8Bh+EzrRdg4qoJK2vnFJBuA5IFLnVLeV0aMjEsap4MofevWTW39hgyYLJigCEd0srAhs2QU7eJVdAsI84itJm/yATpHoc3qe3QBUaX+kzo6n0CU6ryUSf3NA/nUdrBQrhdYv+lOQbWh6yFHuZK30hyXs8SmER26jtZf0SZN/0zbqWCIV3cpobIT+uBYjsiE/thcsVDTT5CHzs+pKTxUyjyhVFAyll5wSSPc8TsOQJpxcIqjAoA2sRzQ6vhf5dZUXaogvtKLt68viAePyfF5K59y1MX9o9OBOZMcysIXuvzIB1GjEDT5kb5ld6bCIrLGbaF/IsU9Vreh/0FrLMMTMNdd5ZCJtIU7rf3uVx/4CsqTzx1uRx/hpbnIQj4TkMdw39SrFhJN+X2cZaxLCoUpU3WrccgjUPh6oXHbCs/1Qg7KZnMqktTS/zCildsddYurPh059C+qswNzLeNa/Zwf3BMX68XymWcMPwDZuRIETvoxcsn5n8p6DCtk/UInYcfpg4wXuRHQtOrgAUJ5Jvg80ckUidaQf1Wbv7PU3nz9k/bZx1fb1cv8ymNtykS769NjgJM5yTQaAn0iR8kCdEDbAKTrDxI73f/QqfVa8wdp0DAqFIzTQ8M83pMcZjykDhQQdcsS3uaZSGQizf02dJ1GXM6GjYLmFxLSVRZyFqolFjAB+XHKd8M62Xi1HoVv9FC6IE4u5VQRBagHOsegHHUQctCFBnlOUM20tijssUi6cMjDsL6nbUWe7oKffNrMm26FcejJKui0l+5xjbTok6aYjWG1tcKsJ2qKTg+jMuVMW3jGdbzaTrSET3nzVL7lseEvWV03ZEwZaJJfMuM855PX6wIecwHYxRdeeXrvFlMy+KMMaQM5jHRVLs0OZnCA4BV/5ZMHPbd3+jrveKA/94yOH9pQMjWHK4Yek1+yxCED4PbqtODrPMnG9UNlkOK0IMtnHCiITLduLbafvfpRm1/e0L713Wdl/FEeRHBSjiEqVKexDvFkl/f7fNWHWwX9NJZ50OsWY0nOB22Ei/cEzF+yZWNsCZOueOGPvv5QD7dL+hU/3vXSS8+1r3/j5fbci0+1V772XPvTP/tue/mVp9szzz7WHn/ymNzjba82c1u27ZTxuq5dOH+7vfnGZ+23v/mknTrFlVe+TCOa1EW+502PKWmzy029Ss/AGHYNHPpDOCX/g/GMXZIxUkmnbriVtOBRchQQh9SD6dFPwilXc0TFcYD5EKQN1W5K8HUa56mdWSO4RXFbmyje3ZvXuFhUO69dv1E8pB+V5cV6OPLtf34JvN7Z8EGDysNj3Pguey6tp9PIRRB70z8aJhvHmwoBemBOxBZmv+RDSqUx35NetAHrUTxYn3lStLg4P8yn6IOnk/iyZ1YqNgj6a2ckTQhMKgwep69iwKZzp8FSvpRYjUgcoRDiD4EnqUGGlC+6ECF1+NvxnEea0GGJseBTTfKRVf60UYEKh09goDdx+m8Y8RNmQeKzYMJSXM2rtHvLLNzz6hQu4f+WTGXCJ3JYfwNbZBzpAuXTmKM+Ky+8CifpX+HCztBZm04My56lDsH7EpxGiUs6Om1tHvgggUtXFk/+KZ3yQx162IsE5SSzJ3BPoCIhOXnkyK8NegAZoBTfATkbfL2ukEX3GFQ2zDB0SBVN5DA/hTCc0/YBf1Kx68V1HByyjvQLRtzkx08+uOhKuZFRPv8YNAwwn1IKYoD08NAm0JTr7doVmzTo2fW/FHdMoPJ1IkP/sjyqK0hTWasEabhMiiPOg0BeJh30TF2VYFrK0b/0KQPp+ieT3n8xCMn65c9/325cu9V27t7avveDl9sa3rrv5aEf3dEWVRuuCmhy0r/pQQEAPfCnbQeNFI1EMWLApRy6MDuXC8gXQq5S9RTLEBe9hBIFKUZJXOpKPVlYpTuwjCaZwO04NRkXvThoFN5IN3FlQnqSThnmNKeSGATnA+iXT8GxysOPmfzGtYX2m1+92Y4cebQ9/PDDbdv2zZ5TUjfKoxN0Thp+wkO9Om0EgCbvLFgPxdtjV3VgQ2ZkyqRQjC/hORpajLeM5/A1BF3AyZd05C6VsqpKctx24ZumFj3CkOtjwnNN/5cnjkm3POaZcvyYjfFXuPFf5iV0Y76dvo1p/YUfOPBDJ5wwBy/4zpfP4khZ41Je8uAw/ks2/iUvOBa1nFIsBnngi9ZQV9FgrHKlyXHlq9VNJ/zQdfRd9IxX8vQ4eqIOLscPg2ForyafeL6GlnqIY8lhfgQTdh06XdxoXI4udYcmsoVv4qkzdam4S0z7jmUdIbhggUf5WQTnJXvIq7nKxcie5Idn5CvaRRd/Jb+EI3fRd1qnyftAgHE9HlWedlrF1eS17b0PzrXbC/fbS197pm3aorVhrdpIjaXerzK8U3a/3bp9p736s7fa3/3tz9o7b53Sxv1++9m/vt0++/Si5NF8uEh7q05yDBLksENZ+l/z4VA/ucq3rMiN6zi4KWi6s4vxKHraQK7fsKZt3Lyubdy0pm3ftr5t27Gqbd52t+3cs67tPbCxHXpoW3vsiT3tuRcOtBdeOtSeeOpA++a3X2nPPf+CjO4t7aMPT7eTx2+1419clhGazUxkg2Pm+IKSucKsYQrZpQ89CFP8afnAGF7Sust1yZX1HsLyzcnl5fS/cGvdXxlfCVM8oGTxeyw9nX7F2s/Tc655gopBTzr9IetwbldUHwTfmz/TF0E5bAj0Qz42Dmngk14v63JliCcJ3NLAZ15gIwQ+4xudgkc58tFR1YFNAnjQJ86tGWjnSQ6HddlEAJTLnNifBlNo6tCmBe/+bFiKcbEodiVMlQotmBGewaW9zKt3EoVr0TSIj6j4fA+gZF7UgXf5AspYiVEo0cgfnKJIuPxyALgJlyzxs8DGEafhaGgAqkwDLqfJikc6XRi50Jgal6m28lTeEg0LUORxruRgRxYdldQTkBxejO1ER2hT5zRwPLljSFUdlGQdxXEHjDvZ/oY2HViYpHmBVthlTA8pQgPaOaXqvOUIV9yLkcuCHxmH3SULm+iN+PpvvYiHUqKHag/khyS7UjkbQHJdHvMQDfIx00Ff1A7bMnUekUf/oel/4CnNfeJBSB+Mq/hKQEbul/NLuOYVot3Bi79TOtRJ6V1ut1mHqmvh2vW86Cz0Cy9tmHCgeCaOH+Oh8gOIofVGTvTl1qxd3e/1M3mnHXBwd1n+S2D3HS1c507dah+9f1aTWrPxv3Z917PxxI+6TYB0xojvOdKvnD/W0QwmkNNr8vBoPE7Q8EnnPrukFJ1sRoxkHx5ZZJSiuGWBuSCyMf90+TSWOHm+J7mnDlqhpzEtH+e6oRc5vkCTftSd8cmDX+JhCY2UiQtYJiu381A9yKcM6HlJTAEZcKtkaFy7Mt/+9v/7Q+Wtl9F7q63feLftP7AjxOAx8HaVHA49xldPk1y0HRM61054iW4wzoRrGhzgCC+yl0wa+wz+HrYeum/eqoN5kE4x/WEzwULDI+7wTX1SV3iKNnHmGMIumzlG9onz7JQWHpGzZKs6QjP0EjaO/tJO0HI9kLPLMCN38QXH+AlDBx9c2oXNXtE2fee59QyE0UE50n1gVeHulGmZkB0aAZWhrTWIeCJo8ZwcWs43b8qkHyc98ayjoWfexoGG6iCXg5e42zJE088CoQKMoZX0cRU29Lxag0q28I5xghECep5CJC/FUqfiUeGVbixDoVEWaoXP/MQcYhznBh8wjWE+GOkBhVNg3ImjO5QhSxxjyTyqHDg8IRTiwsJye/e90+3chbn28stPtH17Zfw3DC2eBoLHdTtepG/tX/757fb2m5fa2VP32wfvXmk//Ie32q3rW9pnn1xX39rYNm/a5hN0FRCL8BaByOE6jIdUpA1tKLTgjnUBEHeIU1bjMOXVPvQHpfvJATzo49osVjsiu5t2FeNS40p4nM/t2sVp9fV2+87ltnfvdj85uHlzSZuZxXbu7HXXtd5fy7ifXBsGlE6MNA7wJt3QZcoBJXu5QO8zPQZQJwxfYIqLH3qoVIw6CdK88e1AHq74AsVumlZQaTl8CyADqfDkvZG6igQhrvJxmMJVziIMHvkY3WyS2ADwlJt4yc/axTpP2lr1J3yVtKzcJJlX3wcHedA1LuViT4FjPtIzfl3HU2ZvG+lMYeQAB1qUYUzhwyd0kYnOoHpW5fFLUMKDUpSWuPux/SzgUlDHKajygAecCvAIY7hfqXw78hmVClGkiqWzZlFiN8usWf8oBJ7Dwgut4FIpGs9lgD7YiBX9GEo92wFkFzXRYqEp3/k8QpV+6A+gMjHlbheLCTu70Lh187aV7B9Y4PGt+Hqm9xCkg3a5TTX8cO6crn/ilEvds5mBZ2QlbYTUOXlk1+klDl1zZ7106Dbr9AmHHm1YOCMeYdcp/dvpwBhOvPz0h5RHJusJHialdC3qLBjVBr5qQcjl+oLf+UVHSIoM4VUDeBZK1gBFGQDQhERIEVbb4eABPnR6XySs3jzjqEfpBsgGihNoeEkO5YdvZKx6Q9/1lm8HDuOiG7RxoeiJmPqhDzNLXaDEySQLK19+cUVSqOMp1tuKaMqPfqXjR6+RzbL3OpOOUejB7zFAe8mXeOZBWMZkFosl33v91x++o7S17bkXn2z7DnKPnLaMbIPfDcpscAiv8j1FbwgtE0A9S5eB0iUtBt69+3yNa9H3yv3DQDfn253bPDblyzq5PxlIW7lfdBmsQ/Xn9BVkCF7aJHWv9qryFTeuwuDhVzoTNDQHWuI16rvH6WzQs77ljKMaMQeQRzwooouMot/nFsL5peM17fLFO+0f/+EnbdfOXe1rX3+pHTi0oz362EHlo0PVQmU9F8If3pY3tN3Xe3sDllE+Y43J3guJ4pxGWefld9wRkl66oVbExzpnbCmRP0qDLxs2U+8udFl4KGdDaQKhlbTKt5rkXDcFil/JSF9i3o1snbd4UWa6UAOUrXLAWGaE0diKjOR7QRcMuPJVPTuqFJn+MO0Klws10tGJe7jXplrUywFF+w9B8uK8oFtWZFEaXc71gHbzj1ZhcBRtgHA9JRzSPT+F5hQXKDz3VefFMKkwd5ZzCNbL62+1d5WlnlVmpSsdFBCsPIWchq4wioY+K4AejvkMqPZDBvxRxhFIH+VyCkPcTElHFmGQIZDPjYZV66TWNe2zTy+106evteefe7QdPby5rV3FZ3CVzW+39CLQfPXn77QL5xfblu3b2xPPPNr++PvfbF/75ktt5+5dbe4mX/baLD55Qh2X8W9+3R/pVd2SUHWsOEDYc0HXeaX5ALJomgz2wxoFvUKJNjqivSKD+6b+X786r43K+Xby+KV27cpNfwhi34EtTVNRe+rpw/7RqjOnL3hOpkD1N+w55J3KFr69HmonmovgWPfRDXgdoBPaxIpQTsxjIAcHmLZ10hTWepN5+N/mFzfbN/9tYJ7SPC19b9q8qR/ccLuBvrK6+TdB6O+iiUHNfMVJPsD8Ww6ZkdV9W46nC1Uf0iiHI4/fnkn7ZiZh/qOvsqGAN+V8yKY0NhA13vgkNR+o4HCX+XRZbUQ6+kMmNizMaaVPNgoc4AhlmLNMvAT7qkGVxplNn5YpmJbFd3imjJjaWMaRXg3Cy6ekgQWN3lmdT5xehTJVprsycLyAK0yy9Bc6+P2Rd8kYuaY8Ca+EpKmUfSGpTjRAXo4lB8fAmptb8AvO27fxRQ+Su6zukMiriQYecjEkemkFprIU0KA0jvE6+xhUKTvFNUBXXrJm86A/0BCULjGqMDYjQ+SMvFU+fnSecPRX+hrp0tYDvgZ+ybHEyZrqwh00tYDTYsQYQQRX0oVOAB6WfRqnnUULvOpfOHa5vodtRP0Hx/m9TvCxU5i2QI/KKYcdgZ9NUbnUiaceGKEiqCm1lxE+zcwGQ9FOB/TkeeO4RmEf+TFRhFb0JdnQteghxz3lYXTTT3nCkOtSqZexoYnf62venY7HgGgV3alO4JF0sQePNOXTh9lcDsaZ8VVO6Tb+rbt17eMPzrWbN+bb7j1b2ne/f1TysXBRpuN3WarfWKe9Drfv3CLDOODHVT9xSC7p6BqZWJw+/fhC+1/+xx+3H//o3fb7351ub7z2pSaxtWo6aVhyGdAZZeRU2LytX/jjuowxjCMxTw1x2Qxq8y7fOlTYuK4HUOHcmaxNAHGAPI+X/s/p4pl5RunQsxyFS6nwYF5IPyfG00S1xfK69uVnV9rPf/q7tnXLpvbn//67beMmfghui/XizaOkzWKg3idSQz8gp+ihG9Gju9W7NM4hjbIKgoujDYanmL18+QUPplO3XkbS46hF8slTjLYIygDkFwXyp8af88oN8RwQFU1kZXGkDoTBYawn/0FjEpih290AXc4xbcwr+jgoWs+EhEKZ4oMP7kq+0zjBob9O0FjIwZvKVcZ5IGmDeIIpXfQwuK6rmqvogzbwcPCflHOdejx+x3F/Ujl1tfQL+qqRBvxBJ30M8v4V7/NZVrVFvetmfHB6WZyvQIi4NSl04tM2q7qYh+seWrWJKR0VvjPtxR/bIWXjxnz8wXU9Q5NxoFjCtg3iGG+knzx9sZ09d60dPry3HTnKj32pb6xe15a0Avh3jZYxyFp783dftg/evdAOHtrX/uh7z7fvfu/pduDIprZx8/125uxpGc9b2roNXJXjiSt1pc3ov70+AtdR0ZK5wDpJdYLTfVzVqRdEEc53+w10qj2ZbagVkLmWNudm3RuvfdF++qO329nTfKlvS3vkkQPtO995oe3YLmNR69eO7fyuAJ+g5BPn10wToO95/ur6RzraEaBvrKwLUHUo2QtnGkbW/B1xoIv/1WO9BybJhTPl91V+QeEB1RfBQWc4g9I8Z6qPIEfVm356+/a8v1q3XoZ0/WgkdDD682Qx9kZB1s7MyxjxbKQw3POJ91z1wbEZ4ClL7MDIJAHEm3aGZj/wNs3QZ80q+qTh1y+o18aDA2zKFpS8My8BEx4YdORKKyCY75IqTFEUpP9ehJVYuPaVx67Ed7eF48V4yKcwDhh5lB9lp+MlTXHw5NzllLckJdMwaCP4zGjIE7pZMgRWStKioFkHToWDlHgBYSZxJltTdP69tjDPD97wKFwNbv5gdx0Q0X/CkT/3s2onGYhfHRBgl0YYnCqLA2cqUwFplZ4NVDknyYeOBfEw5qXB+lKRG9DtIA83lAkNh0HBJ+Iw/8RL+fQTAFTwGToYZSU7MtMu5RCzqhC5x8mk0op3R3MYIcgrA6aAwZbHWUg0lBBuQlO9TsPlm28hT8qFViL+cQ8NRvoVRiRIkb2Qg5vBV/WZ9tv46TvCcytEf4Hs6qc08UsDFIsRC2ZgxIOf+rxwq+1dD/72uPuNJ/78RkLJ1qU2URvjojmnuf6t332hsbq6ff8HL7ZNW9TnNdY5beDpgYKSIyUBywQJ5OAKE/eQraeMUWnc+fHDF7AMzA331mgiXW7/8k9vtls3VrdDB4+0w4ceb599fLH97MevaxMgPAldegSsxx4tnRGl1vAlPp2sVwJ6j+5HmkDxYPyNkyX0kNuV7PHQnMpEuGQpR61dQuWtXyZvtf26tZvaqVNz7c3ff9E2b9vS/vKvvyc9i6+mkbXr1+aQNiUhnbLo1/Oak0K/o4DrqHlmHmRc1oYBKD+F+Iu20H/axDUZcAKUmdKkHtax4lSdPpvTR3DGsumpBKIfaFC+eAFT2qaHjq0n0Xe5frWyw0BjWeXcHGOfGHUfGYtuFJlRU/npcyNOzQnJF81II5drn0kf65Y6jPEpDPIIn40r/9wOK2gMoCSS48BJctEpqHjRCa1ytDXrAp/Rpn7IHCdt+ZDBahjKJTzTFl2f6Dwb7tQB2tFH1p07MgZZajl9DIQeBnROmftVWaUT53dCIIOj3UrPlLMn2gqJPOng8e30jfLFVcVdbfuJF0zbbwqkBTfIxM2NeM0ZCvN55PzQUurhqrd17ez5ufbRx+fa/gM72/PPHWzr18hYY7PFeunC0vHS/fbO2++3d9862Tau29Z+8Kd/3I49vFtjerldOn+1vffWp/56159oU7BuXdkLIqH5F0bWi6RCpIxp1UX6LofAjHP3c8nPuyN1tUWpcrRdtyE0H7mNhbuOb8or3dy6aswTX041EZ217dNPrrd//vv32vHj2uQcO9xe/Nqj7eDhXW39Rtl7q/msuuYo1ZtlnfG9MM/npkXD40hzepZ7yw1Yx9azuMCOenUBSJ/CgNtdpdEOSQtN+ECHsfmHxs9Qnn89vLLtCxwm6jqMMC034qfH9yo4jzbEyN+ybZt/UXxJduCdO7ed7xN/FaCdMOixR8gHyjbCpy5l0AN1O4I1l/HEO4BA9W3GFE8a+OBDXMYSByU1ZxVNn/DL59Aq14v4XSRtRvl0vspw+6boMj4pV9DjYwKES8iCilceDoIkj4rDf1DBKISTmxIgDVFlZmkDI70RyENGXNCiOBRveeiVDhvdNGrXH56TcIeK45CtJjXoGa/nlVzUI8HQqDDfxl23brU6iOpuGSSnTxaIjvoa6Lps4gUVpuPQIIVb6RFnlKdc8sY6ADnRGGkbFK009MaPclVnJLl0684ovRUw6eEMJNuNkwx8gbQLTILkExWV5JvyTu6OvMGIUALlEC5yGGGoT0HlOX8FHnWmHvWi8RQXNP11ekHlFVT4wfTIFchXnthkMHd7ou4yVrkqW328ZKswNBIuXqFhdXXgpCX6CJgmeBUeIPqf8sWvzUUAXhY0fJ0iEH0+C1nlZl6ovpfT9td/825bvLPcjj68vz10dLsyyMdhvBYlOSoDVJJw+D4yLxqp5nJKFh90xhcLqCzp+WJNaJK/uHCv/ebXH8oA3tr+9AffbC++/LgWoyw+GzZt7GMp8tI3mWSB6DVAvmP6U7hA4UT3cSthmoej3crwC6Tt3J5yThEP8xxwRr6kEa7NGNeocrqNQY4e1rbbt+62jz/6oh08tKf9yZ/KUNhIW9V4kFO4FkPomQ38HBfN3hLIhst9UMqmDiw4Xny6TFPZqEc5N04yTGkK4dvrbWbiKTq0IcYHRomfTCgv5PmTOpccOIB6VT+rNPAqHJiGoz/yxxe+p/TJG2mhqxg73RDVVG5D1IYwi3HWKpcfaESunDg7KggvaKSPzspIuTyFoI3Cf7YOAdLCaRJX2eJbkBcEZ9Mgh85n+2DSyvkkGjzJybKlJM2DW+Sv8leGPPTV1/pMoUhkCB3aNO1avMlytpz7Eeky3t0PPZLl+mTlqwj8gylJQmXdQKb7LsM12fw4JS9x88upCypz5vy5duX6dctsY1SFl2mfhMzDbFXOJ8levyHf+7Zc5OxMBYTdzpKldFzpVd+MCwA+AuGg96Ul6XJZcvDekeDc5Rvt7fe/bNt2bG9PP3OkrcUQdk5oxbX2xecnxW9Ne+HFp0RxqZ09d7EtLa9tp05i/H/uT2n+xb9/qW3dxpVhjLgFtYnWdfXDXLGkrlBWfdRe0Cz6kZ/+SzuHn4V2OytOUyiMIautJVOy8zHYV6/T3KiOv2RdQLee6lJPtcWdpfa7X59ov/z5x21ubr49/8JTmmsfVn3XigBrMrSQAYOV8bq2Xb18S4bqqrZtG3ffmcOYW2iH9B3rGN9F+StAv65HoNJJKwesrHOB0zT2GZuEl2QTFY3yvwqmPGf7duchN+VF+kpX6baDVCscZdZgY2jdpCwn9qxNHBDxidK68sMmBiO+PuZRULJwqMTHV6iPr1CpfdN3uWWQQ+y8Y9MPtAXTDQSHIVzZgW9snlzF8nwgfKoGD9LRHem8SFx0ma85yCOPcsgBDrQ8AlYqQSWsKoSP4h5U2lTRKMfl+D/BQSAeaRRQZmqc4wqmfICRNnh07NCnMkpxGDmpFG4c7NDogQ5QKoOnTlPregCfEoWXTwY7TmRIHXEoku/ND/JatDXtxo1bftt+w4Z+V82udzqMMvmUmbos2B2TaugPPGgUGsR0lD9b/4QqbUoPGOWOnpB3mu9ynRz3wWiXTnIGr3wyCVvKznMl7wpnsiKeehNm4QYowqSRouDQdtEpAL7/ya/TEsDpKTTDb5ruvqR09BZIes8Wn9lyU5jSdJ+Qc4khHT7jxtXl5fqhisuQRl7qgvw8Nat+ONu2JjlAaN2XBx2nKF7hwFSWWXA/lY8o1ZdHPMokngU2wKTKy63ZLKufKM1yG0F/ROfC2ZvtzKmrbc3a5fadP3lKEwY/jKd+5ZVm1PfUwQFbyXXRJmmdrPe0NzpzseDaZ5MJrtpf8aXlVe3Tz75sO3bsbP/hP/5pe/alwxJtqb399u8RsT3+xCOmW0A/qTECTSDt4OAMVHsXHjDtAxizRMc0tBiHcZBijCfhWtPgp32Bqn+5AgcttNrXCYUrmqr33I277c03PmiHD+1uX//ao1pE+OEo9ENbIJAWPN4xmvCpflZc3N2QrWQH1/UZn9rW05+SL33UOQorjYagTqKzyg2I62X1L8yQJ7QzlxHUH+T1PIPMhKMnIzh37Cvgl1sJlW58lY2eA8GnPPNa6T35s/TgTxj5EUd8rUvJ5MHKlTee5qBnaIATnQCbN2+JUdvrrhyzCY6TXJeaT9ErWF6DiEuOmguAolv1B8gb9T/KT4kKV3r4hi5Q8UrDQQk5rX/FCM8vLoiAFncZbFp1nUZ7qpggtGqe7qQtU+QMbyB9inmuG+fKzPXXe9qsayZYYp1j/ogOLIHbH6NeJdeubhcuXm/nz99p/+Xvftveeet8+/3rX7Yf/+hNbXzhjVw4uLDWsWmgvGQVAWabxYVcmxnl7rIrznNF+gIO2YDSi+UWbtoSB07qGdz4bFbmF6i7kjSD3bh+u7311sdty6at7WsvP9HWawwiX+oPErjL7dSpk+3a9YvtxZeeaC+8cqTt3r+l/cu//rL98w9/obxL7XmV/cZ3jmn+nHc9kZFrIuo6lvu+xuc9Ns3IrnxPxdUYAmSL6/Ul3GVgpsVQJE8rnnxOjHm/cl1buLNO8/Z8++TjG+2N333azp29qvLRJ/uN2zfvtX/9l9+3jz/6su3as6H92Z+/1J58Zrfm6kWte+kPnskhbuD3Vm62a9duay7Pr/pnfYxe6e+FW37VA7/GwzgucJQPjcoDZukwJpTe24+0GndTmMbBz9yg8ESGuNhETu9lKm8K0CsHMDUaj7Ia76T7ZWs5ft2X30DY2H/FHWMaW4pDETYGdUBVPEpXNs67gQ5AG73m6g49O3IsaX3Dd5po8Hs6lFsFf+EyKuHBJ0JFxX2bOIeU6Ap+8Cpa5NF3eSqAfVWbh9IDeNbeNAFniRSfAuk1mHKqNTYoPsVctJcDDyHYJSHY0Oj8U145oPiXm6Z7AHggUrbAKgtDuZQLfjV60RgAvJ5WOLghLn8sU/WJjOym8tP9UroMF3bVnB7cvrXQtm3nxUdGeWQS1f6PaMmGi3zJwKv0vJTE7rEap6DCeA/Up0PRAMCpNgLdLqozP04E4AXUndqCgZfKECLObrj4Tv0KZzIeaeT0gbx70td45wwf502Y+U770qwM0ziwMr/4p/PzBCaDKJC+olyFS8bQrHIFFbc+nA4f8IpfytF/ozPqKtltBAAle/Cm/W4Md9ITEFek7NLNyocfSG7ljemTtB4fAL7yQCWXfNdXLj8tvs4TRQETXfqGeMv/zavv+5rQ9/7dy1rcslH2y9t+ByB9Bb6u26ADyGeBREd+4tfzol9C0WnCmdCXJMZvfvWuNiVb2gsvH/XCpBLtl794w6dsu/fsUFr/6gI5KezDBPjM6iThiuMXPn/dhwmTLzd7BS/4QKUxadaiAnSqyQ8hhVMf9EZ6lfUCpr/5vr/CbHbELzKsab/59Rtt1+5d7Znnj7X1Gykjw0m8rs/dbj/80a/a27//vF27elO4oQfUOAHGrgl9xVmgep3c68lX2jztDHKXE4BG6clktElnrAOhDz7y03cxzMCiLtHh2Afq6xJa8Lj21cviO+w4Is62yXR8TF3wRn2ThgHE6Xy1tdPl0BV1dNXEMyej5MuXBjh4YAN36w73czn5AodOjna6LnubwQOZqo9RB8DVtl7Bh76TXRYHIFLVaQpIUfJOgXpM61z85Q1AGrCSbqUXPtQZc2GzVmvTvXZaG3d+kPKf/vH37ZevftguX7kdXFUimz10j6MM5UOvHPnoEwcH1risuehrffvkowvt88+utA8+OKNNAKeMtFnosGnlpfVbNxfb7379afvnv3+7/erVj9v+vU+1Lz+70c6dkVG0tKvdu6u1jVaQVRou+MQlg9pIKmrXbiy0U2euaTzcVd9Cb9l8THWTMBTQEY600s9Ut/gpO5Mu/NVrNI+oeouaiD779HRbe29Ne/GZR9r61XfV9KKtgQHfardr1662W7dutpdefMVrNKbA9/705fbcC0fbI4/ub6/4Ks0m0c1Lv3lXSbRkePHOneOe+9Q/RXNZffbe/WxsaevpGKfpvVGSpCQhMyfx9yUj45yyt2+tbR9+eKX95EfvtZ/8ywft809uttd/82n79MO59ttffaZyHLbcaydPXpbx/067emmpHTq8t/31f/hWO3qMQ5rbrmfsOEDK4PBBPnO5TM92V3vKzVs2a47e6Pke3eMwImscjJA8gHokHPrpd5U/6zLuR59a+wmXZEAvtfaWbkbaMawJes71vKWw+Yif5tpKz5OW9JsqD+2SiTCOPNer4yoXiv5HPj/QijyU4ROyrHXYhdhtlKuXeUs34NV1UvdhpaM7aKxbH0McfOLUjn7BxoCNhp9CIK/SafOlbsxzml/1yNPRHLJXPnHC9T6GRJAgqXPm7FxRGvBEW/0gipiBSRxkEEecKW6UC4CHmwLlUAIKBKBRONUIxKf8i06lT+Pl9MeLF986rZIkA5SBXPFcCcVroCWwLDP4Iw6Aska6GTSLi7wIckf1UyNQVHmSSn84zyI60ig6+Ogk8eidMD4NOH1aMi0X3qPuAmOYvIKiRxJh+JmnnHrVUBfShOAyM7QpSFmcoqRPXQFlshCAyEBjwCUP4wB1Fr5xEnKYmBeYyaTtdGXE73SNt5JGgHoweOhfyQveqN9ZAIf0lflTuoQjXQA8Bhg8AE9UcjZCOr8qP5Wz0lb6xul4hHHVPiOP2QnqD8GUpp8EOC49SqfFwynmQ/sv26BP/VNP56ndeKnt7Pmrbf9D29uzLx9sbQ2LOhgsBpy4R2flqp09zSrsO//C91eZNPEy8WdegAcyMCnCS3+X17VTx2+0y+fvtIcOPaSxo3pLoT/54Vvtg7fOtt07D2pRPaqxoMmQSdzAgtnr1PWCHNSlhBH1+EovV5Oo3TROuOt9CtFNDMOiURCeDpmgau44vqEvQqGNY6LN5unu4hptbt71j8Uce+yICqmsvzrS2omTl9r/+XevtQ/evdl+/+b59uYbH0ZPnTe0qs6mC3vziB/dEuYPEz0y0Q7RP+WmQLToAdM6ht5Yb+ZY96eBV+ejOqW/IptinR55yAhfoPS50v3/A8yztMNsO6Us7cjP7zPTxrS61/g4x+Ldte2tt75sP/zh6+3v/89ftZMnrqoENGJ8lVyMY+izKHJyF12M8nOC6k893r3frly+LmNIMsgoHidF93IEiY66Iz31V1DEprqf1v2r9F9pK8uUDt3fqII2PXyE4P7yWhmm99pPfyoD8PNLbf+BR9vhI0+3TxU+fWZuFEjlcL4iJFtcy0y7eXO+nT1zUQZF9OvTZfEtfhgjt27ea++9c0Z6fK198cVc27PvmIyd1i5clE6lB49Nkb+/vKFdODff/unvf9NOfHm9/dm/+7P2l3/1ZzI0H5KhOi/9zbXnXnyiHXpon2hLFBmXfFZh6T5XYySP5oNzF+60t9451T74+Gy7dPlue+/9021OmwDX2+pQneWrVRReOW5BiM7QXdWhcEqdpAOraFvZDYsL69qnH19uV67eak89c7Rt2UYm1GlT6hZa9BHW5UcffdQ/9nm/LQptqe3ft7b98Z880p5//lDjB9xzUCIe6F3/V2t8b9m0Uzpe3+bvrJIe5tupU1faTdWLvuSrH5IRXbLGACUjf5eXeeKyoV2S8c7d/Z/8y0ftn//hvfbTf/24/fjHH7T33zvfNm/d0Z595hnJ8FT74+9+u21RJfzrtBJlfn5Ne+03X7S5G609rc0NV5PWb+DrRLF1vJRJOf50NzzRmwzHpaX77czpi+on99vuXTutxzI2cfPz+dRzyRoYx3a5gurTo6M/Vpv1xgFUxk+VeruhE+igfxwwpQMwD5QssCQ8oTjIMS0zhT8kq0Hp1pXkRRZk4DQe/WJI57Brdp2AP7i1flddKAtOxQF0urCQ6zjQgi7tQp2ySQwu+bjoIXXNxgpZ8+nPupIE3FPjc1WJK2D8sB75JSfAvE24dEprGAphJYRhlDKjIAEVwhlnonriOASfxhWaKU8Y4YDCCd4IA285FppBucJboqIeLkDKRp7Q+yqo9KKLmn2CpnSSks2fclEaefBiUWeHzgvAVq4GUO7NoRvopnEKCJcD6n5j6uok1wldlRE4BcqxqIA/0DCB7gsGHvxTEn4g6eChFxp9YYF3AMKn+BedAmIr04CidV/kvQhzstHbH7Cv/9mNZtM4Q0flCketmDRWNaVZL72eFqDHqyYxQhOGLny5F1eGAuVIS+HQqbSkB6ynqoccYYANknm4R6CrDLzpvb4qm4o4aShfQLz4FX7xsmSaUHxK4fRMrjxGTxtHfvI8Lro+ZuRUeOpX+tSvMAAetKoOoQdp8RWvKxeX2u9+81nbuIGv0XxLDXNH+CpvV3zKBagJyfnmdMUV0lhYKQ9AXp4SrGqXZPi/+rN32pEjD6n9NFbur20/+fHrMoBPtq3b9rRNG7a1g4e2m9b4vfF7kglfcf5bpkCF6SkZx7Re5ocppN7okb4Cfm9vu+TR3kzGU9mhg54oI6EGXLex5eubHYU9LowT+pTlK3pvvPmJ8Ne0p595yt+TXtYii0F2+dL19tN/eUfh7e2Vr39XhsTeduzYI+731BNqBAjC0wGSDLRn5CqZOuYQdz9jpMkHqq7Ugzpx2tbtOPeHyFwnbqMOKpR0zYdrOAmbfONadUcfyYdgn7NEfjihN28XH+gADjuKjJHTHEWjvtNfLsZ5RxkgtO7dW9t+/at328cfnZYx9IP2xJPPt9/97kNvvvip/OhNY4OweWZMsGCnvUnXOJRal+7ek6E2386cudl+9cuP20cfnVP8FkpSeXQKfqDqXXXyGtXHN/RzApj8WdxyI4w6DDiIWKJVznPu/Q3t6tW77be//aDt2rm/vfTSC+0hGdi3bl5rjz9+rD3x+KNtlTYIfLP+1q177fjxSzKsr7ezZ6+2t3//YbtwYU4G98n2//yffth+9/oJbZzWW1bmosWF+9oczLWf/fT99vprX9p4Xb9uk9xajY15GRrqv5obebqytLTO105+8a9vt317Dsj4/0bbs5d6z7UP3n+/Xb9xvT359NH28tckz2o2xIxLtbH0c+/ehvbJp5faj370+/bb1z5pS/c2tqeefrFt2LS9ycaUTKq86lvXaaYbK9oh6wUtUcZz+gdzhucNJgycaCjXzvpVR1izbkP77LPz7fz5W+2RRw63Q55vskk0F/otARWlOE//6euek91v6Eys+7Q19BmLlFe2si5fvq3NxUUZ4F+2/+1//UX7f/0vP2s/+sf3ZcR/ornuYxn12kkJt05qhys7pKkOZ07Mt7/9319v//Bf3m///I/vtdd/e1z0LrXjX9xsN66vlU6faD/4y6+37/zxk+2xp3aqjy21D9//pJ0/d0b14R2GDZrTP5Txv9ieeOpg++a3jkk+3sekPsxQ9CVqQD3SH70pUR84/vmV9u7bJ1yvxx5/yHKSj2xUlX7NGEyaEg2Z88A1bbeNonLclnBdlZabE+RRZxxI0FK+C9DezAGhR1IojmNu5KsUeRm7HZf+BZmOQ17lA4QrD2f+PR1H++bpC9R7F+r62bZ9h3+YzHfrVa5O69dpfINdY5f5hL6CQR57LnzcdwCR91iTwIxloPrWktYfaJSctRZRnj7Hu4hN9iVf2FIG/50HDjaX8e7xSfHxBWp4AaGB7Rp6APn+ChAOIHPqClamfVV+AbQqDkMqVjxgM80HVtIqqLQhv5dNGlFVThVhV0aC04pPJ0dFbQgok5JezMlXuCZUaCdFSlE56EAdn75Ix6RTrvFXKYILjStX51xq02a+XGCK+Q99onTQEDOQ7rooXOnTSS2dr9KZzMbOCYTHCJH5wXz+VhhuNaBwpHM1B17pkHQG5I0DrJ8eNo8cvQx88BmOhj6Ik5cyRu5QdHFZGEedkEbQcRX1EwpIlBOQR3AsM+qE8uGd/kWaXddj4UzDuJUw1XUgOAwgHIZxlQdvINGrWTSLT0GFyx/x+kTQK0ryWg3stAfxLg8ZLjMr/9RNeRI39AmMcv6rfMZhXuCDB/qhvqK5vKn9/X/5lRb51p574Ym2bQepka9oi5P96p/lTF//lSuXflN3JksWYQoXenyJoMmIWm6/+Pnv284d29tTzz6mCW65Xbp4s104e12G79H29LOPtgNHtrW9BzZ0OqFXPJkgeXw61NXQeWr8kpofbNOkJ1koM8jSaYCH1Dmxj8EHjh99K58XrrzA90nE5T1GHJ0BuiMv3LFoRFZ0IjkUZ0G9LZvxtd++227fWWyPP/lo27lruxc/LwBaCD/64Ixob2yPPvJoW7P6Xnv6maP+JB8bMBtLnFaKB9cr5udlDGNoiCk08pSFvp/6plvR1pno/WNgjce8MkyE7/r0OitAlSKv0jBYMaZiiOCzsWcxQlfoLLoASON6zt3FflXKL3+SAS18ylACfbMASk6SBFKv3EgLyCP/8cAAgw55uV7EeyWRFzf2QdrCbS6fjcjS0qr23rufts8/PdX++q/+wj9u9NTTR9oO9bPjx09arlzLwoCm7vlEo58+KQ2wvH2uu3H9roygL9vnn59tDz/ytO9437692NZI50bpVch8gBxUPJRcP+fTRvhJA6f8npq/Sqt0XNG00NCQEc+mhRM9NmfXrt9uv/71B+0f/+GX2igfbC++8kjbvnOtNinvt40b17Unn8AAVJ+ZX2rvvnei/ea3H7aTp66o3Hzbpv738te/3g4dOdpe+cb3xXx3++CDi+30qWs25q9fX2pvvPGpNgWfty2bd7f/9N/8x/bXf/On7cq1czLK59rmzRu0Sd0pudbLQF/VXn/94/bZp+fVt58Q3afb5m1cZbjXfvvr99rHH37Znnn24fbtP3pcfG5Jbxq3bYONl/mFpfbjn7zVfv6L99rt+fvta994qb388qOND2rM3Zhrd+7MyYDiGiJjfa36A/2RcaO+gcGvdsOuXJCBxHWM/P6PdKh+5heg1YetPndFxgj6Ld2zubvVrly5qE3T7nb04b0qSkHak/LStTcDjDVO53Ndgw38nHTIV8v8sjXERTtjn/z7MsCvyGj/bfv7v3u9vfnmZ34n6ulnnmj/7t//efuv/tNftb/5mz9vR4483H756luqI+NZ9fAL22Kuui4sSKdvHG//qg3V/MLatn7Dlvb9P/1Be/ixI8perfbb2r7xzSfa44/uaNu2ZR45d+6ieH2g9r3RHn384fbCy094nrx44Wpbt3ZDe+yJ/W31Otlh6IhxLrm9yV9SfZc49GC9ud+uX7vTfq8N329+/km7M3evPf/iQ22r9kW2FTzXxFDliRn64EVhdF7g8cN84E4/9uf0aRWmis5TkHAvy1gEahwUDhi+bsRcLEjbBRzuccKUKXum0lY6xlWNrWm4XAFzhAGarMsMJoVZFzgMBDeGfb6nz9VaRCatNvv1hACoOpHOx2a4xkP74EqOsjXAoU0rDA3iRcMfLTDNzIOsE+RDKzx42TdXp9iAQJv2yjsDaUtogg994mv++//uv/0fKrMYkQlMwwWkFZBVZfq6MgCCwbiuaVCplE2DAdAmjD/lM03Ht+t5hLBxMP5vabJYy50q7pt3+Y1jTwPZYUXkzINkAHpy1Dnpo5Ip54XV/zIpXL56VcbRDl9xUClNPqva6TNMmvfaoUPbpGw6xCj/SCtp6ZypF4Cs8AmvLNh8b5efm6ZTlWwjjVn9BMJj5FWYCbmTmEfoVGfgVI1TSPgEIocLhoxg1Lv1wwAWzPByEp2IE5hp+n3vlHlsSiekHjklGYFo4U+YGirdvp2jIkwgcjCh8PP3fNFo9/+PsP9s0iRJ8jwxDc5JRmZEZEZyzrOyOOuq6q7u6e6ZvpnZ2REBIBC5VwB2X9wtcItPsF8EIicCrBywu9NDdqY5rS6eWZWkKjnnERmc8wj8f6quz+MRVbunkZZubqamqqamZqZmbu5PT4+nFSp2dA/M1IKy3qo8q1CRmyAeyMsTHWBJTs7w8xHbtm2r22+1TQRqt2+2CbLFgAVehbbwPK6gGLmV9CU55mNjE9bft030Ix1cHxj9Nvh4edhx+Ra+CUEfNPpb4NLhedzIi+w0V7yAV2sff3jD7t4Z0UDfpEnqhCYc6k/pov3B0rVsv9AMwcr1i18jBbCtSKe8+pHaynctVxvsk4+u+Mtl733vdWtsqbGhoXE5Wvc02S3a62+e1mA7Z4eO9FprG+VD/qClwVM0GE+wW+yK9NSDy6pBIZ6+RTnql3nIEhBXmohA8fV1XtwKWvTD8bFx2dRWjVlFeVgoD4egzC9oERgntJCQ7eAkrMmRWlmps/m5Gvvow6+M9zNfevmsdfd0UAtbXMDZrZWTOWvnP7smCiw4llWnNTmt262+gbowxvDFrhV7cH/crl97Iuds0vr7ZSNM4ipPJVOOcHqinzFJjY5NWmdnlyYnJiTqRhns0iujItzX28zMot26+dDuP3wqG+/1PkM9cNZw3rElur6vhxTxXTrVgU/Uzc3NyNHuEoZkQAxB6srlcseIBJVxWemj1TYhjo27c0AdxBccdMQOMzttK+LTxS8TFfRd/AKinLOzp08m7fe/PWd79gzYyZMHVA8tTrSgevJ41Mehnq2doq06i9CanEicJsZyf+9KEzufnwwm9Wq7Wrt04ab6e6udfelFlVnWxF5rB/3oVtg/LR74IQP1ibagftSbVP5b8zGKvLRZoIqP/NVxZKN9CWg7+hC2p+vDh2P2m1+fk/7X7d1337WtW7tUh3l79uyZO7WHDu1Vm3TIVubtk08v+/GW3r6tduLkfuvt77amRs1T0suI7OPO7THpht+w6bDW9la7ffupffLJVRuXk/v6Gy/ZyTNHrKG5xianJzVGrcpWprUY2iX6/OZNg126eMse3h+Wg3/GBnZuwaS8TT/84LzkGbUXz560N98+bTV18QU91VJhTWPdnH3+2S0bH1+0V197yY6f3KeFRb09ffzEzn36lfp3rer2isYROd4sbNFD4YAy54+OzthXX98U//saO57a1av3hdtiHZ2tbk/RLtgXNoVOnYD/0b+Hn09ozHtq27fvkHO8XbYu58n7b7Stl5ftLy/V2P17z9X/Bu38+at2/vN79uDepN27MyS9jmjhIKdc7SMCKtGghcu8/f43F62+ttuOHj9sZ84e1QKtw3bt6bGt2/CB1MdbV21rb7MW9FPW17dFdW0VLxbANXbv3pD99teXbHBoVuN0l735nddtx8B2LULv2I3rN71df/KXb9uWrVokTcza559ftatXnih/yMf2rdva7N3vvmRNLXE+/e6tIdl1m50+s9fqGtA+9o8tMV8zj9X6uDs5OW337j6xRw9G7eED+TnS47vvv2K79rULNxfloRs2F7ADbBlnFxoAOibf7dbjuhaQ8bxi4zlHAjnnUQ65gJy7l4rFBv6j+zOJSlvpWmKzAbIfJZTviee9120TEcY5z1UyeHn2Hsnu33/gsuDTZlmnpSu2Hz+uFXVjnqKs0y/4sWBdlROPkx4+sfqjsmJsrsoTn0CGdm6uhizQrshO0H8rhTOPTP55fs8NfOwduZIuusyQdH0BkDcJWeC/DQhBKPAK3Cp7Bug1dwSrxhK4gR5XICuW/LgnnpMF4Gm6Qj850Ezzs3Pu/PO2dFbUQReP5r0g6SaEDNmAVaXyP5MRHHwilpM/Pj5pW3EKcAw1mTJJ3r077I28a1eXNWnSdp5BpgLJDx7ORxBp1I0rIRy0sbEx11W+B5D1Z9h0EaFf0OOq2vo1aMMD3MJ4izwK4aCThzHwuUkmVr68ghEkJN2c4Cr3BQQt/hX8PJH/iBFRehEjHx68NEN9vPOSV8En7jeO61LrQhrJ1Ti8GLgSqmWwFxYAxHkrH1UlTQo4HToyTkISyPwCkkfwiUJxHwMNbcKuOe3S19dbsi/oYq8hy7fBN2gXaQGFDj2ZBcCyTci++rQAAKVs95TIUhX4RkIBbrOyTaJOPCY1ZGVXjsG+ra1V9DkDWGt3b49qsr6oCaPO/upvXpejoEENu2T3vGCCzJsXb0DITj2in3PNo1IsMhzc6aSeai+145NHHAu4K6fgJevsbtXgvmqDT8fs+dConTp9wLq31ii9TouRRtkmu56sVCQLnUr/GIThAeQiw+WrtIvk8cfwBLCyLVNOEiUTTjpa0u3yUq3/ouflr65pAaYJXYuOickJOcPb5BiGHTgthdBp0IqgsUETN47T7dsj9tXlx3b+3E37WPQuXbwjJ/KuDWsyX1+rd6efOiH3opz669dvyL5W5aTLmapbl6OwxU6c2qX+UmfLGm/m5tftmpz+mzeHrLWlT+XX3fHq6WlDhJBfQnl7IZP+lqSbG9ef2FeXntrjh6Pq6yu2Z/eAcmjPGF85JjM6smhffXVfi5NLciAeyaFa0qTOGeV5z7944ZIN7NqpMVWLB+kDZ5LdwUePnis+I5m7JXuNJrNlOY9dfk5+fn5R/XHO5lVP+OL0cpZ4SeNNY3NMcuEsSHiaCltFh4qy0IvFXqRxth9HA3o4ADwt8iOWFCzK0BbR5vRTsz/8/pLmmE7785+8rXTqy07XqhYAY3L+t/gPMzEWPNaC4Ne//NiGnk16/27vaNP4xMt7LHhkF6tNck6v2vPhMXv5lRfUb+bk7A3J2eu1Zi0C4B5zQ9ie676wi7Q12sTtXqn0DRatpDMWbpijBOV41snp6C9p0gc4NnPv7oh98vEN2UGvvffd91TFdTmLOKhPpPM1O3XqhDv7t27es0uXb/rX3t5++2XJvsWam6Rh8a6VnhcX5uTITIh2h3Tb7k9yrl27Zc/lGPd0d/sRkoMHd4t7vOg9PTUr4dTeC0ua67bLHpvkdN+0p49GpKPT/rng5hbel6izX/zsQ6UP2xtvnrWXXz8gGVn8pD5q7PGjSfvi/H35BWbvvv2G5Gqwmzfu2Ce8/H9/yHYO7LS9e/eo/3VJfs2LvLOg/jA/vyzbfuR99dbNYdlgn+3efUBO/C45rc9tYZ5fUW2RvLywu2jPtCB8IId6bGTWng9O+WJjcbFeY/miXb/60EZG5rUg2uHj4pPHI/booRaEDc2qW4fsbtXuS9cffnhB/XpINthkAzv226HDx61Fc/OzwVE5qM22Z+9OtSefiKatVlVO49vXT627c7tvpPAjUeMjU7YwKztj3KWta2JXuEt65+VanP8VjUGff3LTPv/0luqxZgf2H7LvvPuG5oQpu3LlmmQfsbaWRvv++69ZR5f8jnsP7cOPLkmuWtGot66OTtu9a5cWHfusp1dtLJPhhz7v3xn0j5Q0ybbxW2ZmZv0Xf6nfkycj9vXXt+3LL29Kx/XW2tal0Kwx6KCdOnvA2rtl1zXxhM9NVGMwbciTQRac+HOEmKuwU/2v/wInnVkFZfs8TPsX9p3AfRHbePFxWjSE65+wFD14+aZcUTzoaDnj/INW0i7zAJI3UM4jTvnMr+KJrtBYhMCfb/7zCU/kePjggZcjMNe5FJRRyCcV4OUmrt8LL30t8uCQuqMs5Xy+k7JYDJHOXIXvwxiVckIjr6ljZOW+6suFLFkXyuJ/JS+uBN4xUGbQf3DjvGsHZK+MACQgCQHkwzgrFunFgOZBaZKLdPAg/ujRI9uxY4c7teDFyi7oeSMLNvMox4G892GRqO7JWVIlxjQAdnR2WmMrb+CHzF6uWEGyU79Z5uRRruM3IR7BkDMzM6MO80yD4kEpGkXW25ImwI8/vuW7da+/ttcatcKmPrkASH4JG3h4HnS4Il+cO759+7a/aITjnPK5rO7UhK5S9oSN99U6Jkhjug+DQg84szjOuzRgpNGghqQDr9g5qbYJkPnQU0Q1VT5RNCT6PumBCB+1CztSPM3wHWfXs3JTOd7Bi3gBG3lBD7SqDGE30SbUAwdhSG0P7XDOo+4V4BgG5YkW/1NfT0uaJd0FrtpClWInld1DdiEZNAcHB+3IkcMb8IlHjav2RCCe+YlbBlKcR4EP8Cj49u17durkMRWMx4GZxwu2/ni6BN9G10HtALBX6CqWhDGQxKNE2p6nJY0Nbf5T9f/pP/5J13n74Y/P2tmXdqre2FnKFX3GX4LSHWnlerI7He0ReSvq69DH2dm7d2/g8hgenaq9ZjUJ/uyfP7ajR47a4eO7fOKdGJ2zi19e0fiw3fbs67HaxgXboomRyYr3JCgbEDzhMTKsybC9xXcty7oGfLEovAlN8hMTsnE5Pk1N0Knaf0xoTVqMjMn5fSBHZM53vHbv3mOXLl20119/UQsAtffR/Rqk40nCumTlSR9Pg3h/pr1DMmpQ5RPAd2/flzMxI9ytVt/Ybu3tbcaL1g8ePvLzz1ulb6SbmpwW3pidOIlTtGTdW5rt4BE+A8ouGzqSY1AsvObVNl98fl36QbmNVqMFwvTsuP3lX76pBRLtIL1TX7UXT3OmpqblHD2QEzMqh2ifZGvVwuGW7du7xd5596QorsipxgHgU4GP3Cnu6Ojxo4sDO/qtr3+7zS8u2x9//4kctAdy6g7aa6+fVl3n3Tl6+nRCjgSLhDn1i1X7/g++I2dx2B49eCT9tsiZHpVToIWO/pgo2WTA2W0XfT6J2L+jzV586ZScNn5XAvkZ+6JNVXWvS7Q1k6rZ5+cuSKYBOWMtqtuIHTiwRzahCdVxZJlqR8DbXeHTj6/KmXli773/qu3do4WbOg1fAPri/CW1xxY7c+aI6s8vms7bh3+6YG2tvWqPSbXFduvq5lc3G62rp9XlGnw6rcXEeTtxXHZ6ZK+NyxYa6musf5vmGHbPJTMS88eL78jCj+9wLA2bcLmwN/2fx6gmJ6c8nb5Xtdmi1mm79FrvL1VwDMZi0eGHmz768Ko1tXbZyRPH1G8n1B7T3nd6e3stPjfJMbFFO3/+gnVt6bS333xJ9WfOxKGRoTAmqh/wkvnXX4/ZoaPH7eHDh64LjjF873uv2LatLXI4J+Q01tv4xKR02ej21aIVRLsWe+hoeHhYC6mH9tqrL4sPm29rNiWn+3e//tzr/vobL9iuvd2Sn/c3QmU4S3fvTkj/19V/t4heo7fJrVs35Ax32OHDB+31N1/08s+eDGoh022Dz7Sg/oy6dPjCn13Ro0eP2cBAvxZ0TVq4mH35xQ27deOenTx1zBc2/VpI37xxWzY5Id3znl58HpU+trjIyIgVsRjjK0CrstdV3zkFaN++3m2aV8R/W6/m4m22e1+ftbY3a05Tv5Tj/MHvP5VNTNiPfvJD2cyCNdUzX7L5KIuQLczP8fTonnQ0a3OSmY0wnL3jxzW2r8/6kaiGRuyX1q2ze3ee2eWLN21qHDka7bvff82272y3e/fuaDExpLGn2bb2tdorrx6Ws4+ULIZWZMtTvqjF0XSnXAvwublZ/20ROhW/RH/+8xv25bmHuudFUTgyt8QLo8yn27f32o6dXbq2qk3Ujuweyy7ZMGTcd1OXXSrR250f62Meef78uRahakP1z41jcDHnRkHU7uluA8U8BJ2yf0Ex2gGgvdiAwVb8uJu334L7jowd/Hhb6E3/U1ZXfpwSgE+M73Gf9L8Nvi0901RK/xfji+gtaxHHk1facVa+wMcf/snvcaDRhQr6opDyzE8JzOHIgn+C7dJOiUMcm0Ne6sqHbHLsgDftE7jhQ5MHPULQiq/+8ASz1tsrnPqoQ+iUPHBSDgBevLMAcBIE/tCueXjzCxUtlLdeVWAZuA9HzutcgqIxI6qG9kRPQ0FPnz6Vg9a3YfcD7BgAo5GSF3mEHOCzUjiboBdjpgtAnMlmVA5BzzZNvuo8Khz5XKCjC6QL8g7Ov8QPKBtOXAnBm92oaS0AxjQo7ty5U4plN1uDyUqd/eY3Xymtz06d6FE6NBSCSoVHAmRz4vP60aH8nobheMai3b9/X5PdgeigKpCBySFlzM6TOqrKGzonTmfLzkcn8icWupI/Pj7uBrxnzx4ZB0ZHu3rxACkWkjhTwSOMOPgUPAi6zcetKqE04cFUaRwxYmIZGBhwQ6dsyO4kgob4sCOCePBJ26I8VPkvjhswB4au4IVITKrUZ3DwuRswP74S5b2kcKHPHXUJfcAzeYSeAiJKftgL7e6FlYZcPMGa1ICPUwtkO3hwDtSeesTgF7vlRXndI0rs/EA/+PpxDY9QOnY679y5YydOnHAZ8/gRAA86eULKztXrllcJX2R5Fw4HPd72R1cMHLQ9E1ttbYv9+pdf2M2rw7bvUJ/99d+8pIGUwUxEVJaSxbjqNYF+2pvzh77zQw8h64oGGxwHHnGyi0eVfeGJHa3UaqK+7TuVf/7nP7TG5viVw9/++o+2Y/tO239wt01OP7P+/m45ffFSt4ZGEUCvoYOp6UU5BMO2sDiliXmPFgCtzjfHKxSNjENPFv3lu/HxUfvunx3VxNHs9KjT2lqDf4mDz4+OPJ9SH9hlZ1857o7Fo/vDdu7cp1oMvWej44Pqh7uUXmuPHj+1B/ee2O1b93zgPXsWR7bNtm3rtzt35WRLFl6KrKuT3Go3BtmH90bs2o1b9urrL/iCgOZbnKuzf/r7X/qnPw8f32v7DvZpAsfp5FEv0mFHtX4c7OuLd+zqVw81AbFpokFfDvXK6oLt2r1FzsO6v0+Afvcd2K12q5MTdVeObLcc2kOSa6sWN+P261/93t557wU7cninH9/46tJNe/p4wseaEyf32uGje72NeQ9haVGy/dffaYJbtQMHd9kbbx3VpDRrT58Nqp3WtYgZsJamrfarX/xBtjpj23p7bHZuSnVety3dndbd1aPFfqs1NK1oUdFkWzo7ZB/sXPFjgOq7tTz9wI5kV25Y2E30Jf8mOn/YldqSJw6//e1nNqpF3PaBbbZHdd4jp97PwXs/YMzETlVW/Yid7//yXz4Qnxb7yU/eFo1lOWhjWoxO2LaePo0N21UE21+wG7ceWUNdm00oXluzbG+qnjPTchT1t623U2n19ttffSr6TXZIC36tC2QDS3IKt1ijnCO6paZll5UxhcUg89vOnTv8u+C+cKd6Xg9dfEzg6fE4FZfT1K06gEAtUhfgRfu7CvRHV6NvQY8xhCNzv/n1l8pps7YOeYHrq+ozO9V3tmox02b82NZzOeXQefJ4UPY6aH/ztz+Qw6RxVYtK76IuC2PmhP38v35pi8saN/t6Na/FOfH3v/eC7dnbIX5LcuYntXid8cUdP9Q3KWezX84iC6Ub1x5533rx5ZPSS6fshyc8NX7ef1QL4bNnT8iZ1LzCXOhtXOPvWty/+9yd/8bGHsllcqimtQjusoOyT15arm/ACVRYq/enhI9Uh/HRMemg3vbs2yEH/7D6C0cswoEUoubLUfuV2uvQoSN+xGlleUwLR83FmhNqtXDBTJa1sOVzm9PTq/bFF19bc2uLHTm0R+PUgmx5UbL22O0bj7TwfSSZV23fnt12/MSAbdVCiCdJC4sz0t+aP2HgQwUcmXvx5RfF+6H6XIP47tLCrt1tw9WsSq/6hlij+myN7GNYOqi1poZW+/Sjz2337h32wssHtVCYs1tXn9mlL+9J3hotxvrshRcPGJ8UrxU/HPyRYZ6it1nfdtlmrZxLVZuau/0p+DgpO+T4IAs/Nl+2bOnxdLczyTH4bNZuXrtnT548lx5qNB51yOHfpoVjt+3cpbaok35sUXYivfIETLYFxGyI3yC+sksfQ3VlsTs4+MwdcuZ25GDMg10EFlp8AZCxn/ecVn2MwpaX5BesyBaC1nrh53DMNr6mQx9iPIoPezDnRHnytm7lSCbyIVcAvYy51ee/QifZv4iXoZwHJH7q1P2kAvC3IqKRQT4mC+Rp+YBzmqcvX7zgfZ75FP8znXNopay5++/jW8EXPPQCEC8vCNA9R4XgnIszxpf4fRL0Ue/HhpIm8xC82ChjAQRPqkJ5+gX1yUUEZbwtVM7lUR5fCHJZJTebLPEEQIMr+mEXgkIUTijfE3fV65a0Ch5lSS8UCTMaFmcTY2EVhyAOFYeG8qUG3SQshgKA7VwVIR3mOF18AWhCTgff1a5r1ETqsinbL2HC/z1A9KKIQygMGamfgv7YaZ6anpGDMuW75kzS7KhMa6X/T//1M63s99nZM71WpwGPVXNIm3qBeMSpF/XLRqAGIWgYOitMDAtHk52AkC3KO42iNtkWQT/kjbjuiquDl49OS10AGp33DHgCsGNHvxsunRwaQRcjE83acKYSAq8KZT7Ug+B/6E55PCLkyQ8LpuZiAQDEi1plWamH31ZwyrSRIdKhnu0SOHSYp0+f+dMSnB4GjIKEoKqvDToRVPn4XTy2w5kQ/cCkDsKRHuA/NTVVWTBlWSCi2Q7BhxCdkXaJdtJ/LrnT9z6m9LWqPhkkWWQ8fvzYDh8+tEHXbjPqH85KMiKvywAvv4Nu/MdC1SPQJ81zVT/VBfuanZ23kZFxtXufHNRp+/XPv9AE1mb/p//xBxqQ5lx/OBaxqFOb6xatOxlRjPp51FUUT2eYaKOe2Nbo6Kiya3xH0ktpAmI8mRift5//yx/tlVdetr37d3m9vvjiohzOeXvx7Mv26Mk9TUZdfoY1FlBRP/jRBksLNfaLn12ULE2yrQn78U9OyOnsFu1wMnzxJj4PH8nxH12WeC2aoG/b93/4krW2aWBVOb5lfvPmI/vi/FVraW61N954VRNrjwbxJTt/7oLduH7PDh854DvVtAXv6Hx9+aom1QXpqcuOHj0se+4Xn2XlP7Lnz8flwLTbmReOKS30g7Lu3nmghc4zOed7bWDXdrUnOjD7//yvP7UpOZ7/6m/ft7auRjkebXKW+dVU2gv9rctxe2bnPr9qczMr0seAnTh+XDod94XG299509sLh2t+bs0uXvxaMjy1A1qAHJHcPdviici9u0+1sPpE7bzD3vvua3b16tf27Mm4dF5nL754XHWQg1DPOwhMLrVyDIbtgw8+Vxst2qmTJ/09DLln6hfx69eNPhY12E//829tcmzZj5i0dzbYwM5e2dyUHLMDwlMR1YFP0XKlRh51QDfRj912izSf4Glf3ZHum4DqH+hxYbHGLl9+aENDk7a6NGM/+vHb1tTC5ElPUmnpTM3jbf7k8aT97Gef2etvvChHcqsc+hk5mM3+9JEnAeiVl4w/+MNl9bMV69nSJyduwo6d2OFHN8ekXybCrdu2iH29/f3f/VwO3XbbKUcNnXZ3NclBxpGmDnKSJB8TORsc8wtzorFTi6Bu33Hzunodo565AGDM5cXXHjkxqQNqwuTNPXWO4ZbUZbXvkt2Qc/j0ybTb0c07t2xIC9aerdts774+O3lC40S9lCeZ6C+cix8cGpbNNtinH39h9TWd9pO/fFc6Qp9y2rToGx8fs3Etij797Irssdlee/1l53NOtv/Ci2r313aLN8fr1BYr1IOnVlOysRF3dvbv3+dHYX//2wtykA/Y8ZN7RB/+amtd6af+wq7kpyfAGMeGcenRgwn78I83peMe2ctxyb5q2/pxsKMs/QPHcmpy0e7ceK5+d0u6adQ40m1vvXPKOrZAC39A+hFdjubx4vHHH1+13m3b7Z13z8i/wKmRQyY/IHXsLSF8fvTr+vXHGssX7KgW391aeHNkjS/x3Lv/3M/0d7a323ffPypHs12toPrLCZya5BOmmvu1GLpx84Hom70q53//gZ126atrmqdbbXZ+yjcEjhzZpnF0SQMxc6n4KizL9p7LiX/0YNLu33ks21y0l145abv39tsnH16w4WcTtnOg3154aa/19nOkUQtl1S3sBi2yobAc/Ql711yF87gipxGozOtyDufm59yH2NLT42WxVR+X0O0yHwTAFmIxxk4/4zvHr5ZXloS3KhtRuwkHBzu+EIhN8sKq5gRVvKWFo6PhJ/DkiTh+HfKErNGnSQ/+LGBDk8iLQ8rclm2TOFne7UfjDYsFWo409IDt0d944lB+AgBACd389yBkKyBYu0yu46KszFD3ETwXpTmgvFWf/9HtghZYX57/QmPmY/c/WABkfdLpp65upwKueU/9AeqZgXTKlMtBhzzu3cmXfvxpjNpGl0oe9eKrXA3SCeVIR98ujvKgmfTARX6ANOiSDm0v9//8v//b/5CTPdey0rKCFAQoEBDpyShuqUwYAAEl0Xjt6lxMQATIxSIhcEIBIThsuQZNcENBRbu4bHklnwEJ+q2izy+l0Uv8qEhRJmjr3oFr8AKqK77IL+M532KywdFhV7Neyo5HXshZK4dqzZ4NTtvWnjYNVE0+EKMHl9dJ45Qkj0gPXsEndrVj5Qg+j80JvHyYMgJlmkFX/6WoilTlThA9NVEMDjGYMEEwMTGAzM7Ny6ZX/dhUdjZIMJhT1nmR6mnlR0sB5Tggbj6Ru8xFWT/eockDxyk6rSOGETseqNSpagMJ5XvqQDzbIvWVkC8at7bGo0h3YiuwUc7IL9pUVYVqhRe68qIRD92FbAxAS4vL1tnF8YWgU4XA8VhBq5yfcSeXcaHD23kV9zymnpyYtL7eftePjz8qRBxL1I1ClKmUVVJwDp07Brbi7cWNcBRwkhnUFxaWNXCvWJ212c/+6SOl19tP/up162JyLfSiGhQyKwZ9ZwCv4OEyyWbAc1yXLiSCR+5wsCjD9rzsGp8JvOp94ZXXXvAJ7snj5/bgwRM5z6f9ZbrGxnU5XL2qL7uVyO1kxEOT00q93bo5qUGY3eVW1UFO1+52a2trV743pAa0Bk3Qz+zCl3dt9649cpY4I8zLdzskcrNsvtY+++wrLQDuyrHeKSf3dWvvaLW79+7Zr3/zOxufmLI333zNTp4+6vW4eOmaXbp4Q+NXjb3x5pt24uQROb5bJCeyrUuWafWlOo0HTf4YPaDGHjx8KofisZ06zVlsTVgakJkk/vDbz+3+vUF7+bXTdurF/RqMZ6T/Wj+bS/8ZHZ6yD/9w3i5dum7btvbZ977/tn8NaXRsSP3oub3x1otyTJiA44XSjz/8TM4hRxJ32auvn/IdV5ypO7cf2YcffiGZBnyB9OWXl1V+xk6dOmRvvXXGtmzlONGaJn2Oz41rEXbFPv30oiaUNXvvvTdU/32SWU6IHEf/lcqGmCx++5uP7OH9Eduxs8/e/8Erkm2ndXbzovOcdcn5ibFM1lBHH0AVhZV6O5KWdoVNuSUJintdNqbRpmvW379VC6ZZu/bVQ7sl5w2cjnZe5BWOl8HOOec8Ys+fTdvrr5+VzOv+w0W8Z8GxmRVNlPNzWrDJAb1y5T6i6N+y7O6AHK8tkrtGk7oc7gUtwmeWtKi6Kid5ysf6vfv2yLHn/YDoT1KDzWkRfe/+A+n5jjs/HNfsaNfCyx152btsh/ZEwKgTHZmycVygjY/FCzxPvLn4pgBXF44y6KBOi7andvDQfmtoqpP9Lkm+RfvxD9+3fft4URtnAUrRx+gH/qnFNdlka6e/1P3smRzpr2/ZV5dva1FwxX/E696dYdlwu/3oL96SfTb7LjRPvl586YgcrFo5hcy5kln/OHoxPDzk0hw8cED1bJbjM2TDg7P26qunra5h3u2kXkEzizsp1ILC8eNjyFQje52zzz68KbqN9s57Z7SoMulOfJB5bUVO8bwW7ZN2/eu7duvaiD17OCIapjY6Yu9+77i1d4k+45rkghOO7I1rD+zShYf+ztS7331B7SVZJKiPY/pXmJrLzsvDHPd7/OCZnX3hhBbt7LCu2OjItPrRFRsZnpatqc9976TmXkrEmevHT3i6cFltPWEjo7P+lO+VV87YoUPd6j9TdvP6E+lP45UY8g7T8uK8L3BM/Xp1WQ7XjJz/wTnxuGz3bj/TwrFF42KX2pNF+l1rb9uixfhWO/PibtVryqamRWNZi/uZGe/jM7PTCpMat2dFa0Z6mtYifdydUOYkHDr8K2xrZXnRd6eZz3nChx3SDnIL3Xln8cQxNt5LaG7SuNMoO2lu1Pgjp1z23aS+zpOkFs2jHR1tPp8SeD+pS3bOYhofjvfHGNvRcx7LwScizpEqnEp27xu1CMPhdSdTfYk4zib3LAII7tjqCi2CpxfXnI+wJ/ow9eRpA+nZtgFYRBV8DCrK5nhTBsYaOhv9xf93X1aJmK0gHH/RzLLqj/nFHvRMYCHNRpfrXelAyBV9nnoBWYY0+JRxqI/7QQKf7wTkV49dsWgDRwskLYroJ75gUaaPHQJKs3ufcwybtzwhgRr84C2OG/ThPKTflIPg9w9vflGw3QgQApkAlAVgwCPKvRMUCp0B0RAGBXB2HkPlhbqGhmhAKsLKMh7lhPORAgWfdEgiDajw5FI41aTxyGtyYkIdT6tvngD4QFxUDpwMxX+b65H3ea2C+LuzSaPzCHdCHaXez/66A6SJZ3R8zf7wh6/t+NF+O3liq1jj3G6kw+Ih01KmhKAT6eiZnWbC7t27K3Woyhc42R6xG1ytB5DtAZMsG2VkxAo14kex0bExm1uY8x3COEMWZcF30q5kyGC0VdkTKjIU4K2oxqc+Ku35GDi7qLt353sGPNgPA6QotAFwA6C3sX0wKC6ZlvoCKIeBP3nyxB3Bzm5eEgzDDhAtBWytKqrqp7/gWUn0MrQTQwLpzkPOBTTYnef8KxP/9h19Lj9Q5ZPyFzJvgmp96LyU5co9j1uDFuXYYZjQAgB9RR+JdvUBQY3GDzH5bhn0FLAk8pGbtMQnTnm6iG69lv5rqmvLqseKPX4448dT7t95akeO7bIf/+QFKVYDjdo52xU6ukETLl8lrYhD1b+zDXX1A9Loy+xUsSDjCAv9nT5EF5+dMfuXf/6Dvfb6C3LIe/3c7q9/yQ71gNquUYt3s917eILjLEQeyvCMhesNOQU3r4/K6TyqifOx+M3Zd98/ogkh9Mnjdb5idOPmoA0M7NY4U2vXr1+3t99+w3q2NtvDByP2+bkvJN+SvfH6a75AePrsqb97wLGJ/Qd2yKF52dr5NW9bleOz5LvoY2PT0n+Dzc1PaRyb8p2WPbw3U88Lu302NjLjTwC29XVKH3zBA8fwvh09elxy9Ek/K8ZXfj795Ct78mDSentb7Sd/8x31ORPtWW/bzq52G3w2pnHkQ9vS2WOnzpyQk73NdX9dTg4vXx49ttO6uuRkS5bbNx7a11/d8+MHp88ctj/70XdstYaXbdHTYxsanLKV9WX7ztvvyGn/o0/Mb739khxPOSUri+7csuM/ODgu525UMtT4i647tssZ5mVGOXNMtEza2BGLxitf35ET85WdPfuivxvQ2qFGlT3ghDx99tj27uGTkyxAsIXo6/lZVB9LhI6NhO1gWtFnKve6VMcBFpeioFvGLd6NuXzxno0MTvvRrdr6Jdt3YEDOa5e/vMv7Eb/91efiV2/79g+4Y9ba2uxHDSbHZ+R04wzVycGcVztttTffeV1OnhyTRnapV+UETsh5G7fHT4e0wOrVomCXn/O9fuOOH9vplgPU17vVFpd4OVqGWzNvA1rw7du70xd/1MHHBOqJ3BovgOrYHkc3GdeZqxhzqS8Q9ffa+r33F/1xBpp5FBsIB4IjYCb7GpSsY3LcGvzJlX+WUbg4fCuri7K1GRuXvdXVNfk7PrwAPK+C2HNrS5cWfCOqx6y9r8Xltj6+QLJiw0Nz9i//eN4Xm4cO9WicW1Cfm7cV1XdeDu3u3Tu1MIivn/Hk686dh3bx/AP7/g9es64tai05lbzvQg18DpHcHO3jxeGpqUmVUR2liC/PPbLtOwfszNkDsi3so1b6mJW9jtsV2XN3p/rT8KTz52tEO3b22NmX93t7oyaemOLcPn8+Zh999Ik1N2611sYue/G1/dbSvuwbTg7YUeEDSCLX4tNnGj+uaTGlRcy2XpxUjUlaUP36V5/Zwmyr9W/vs7MvHZaOVO+VWc2TfOVm0T7SomV6rtX27j1ouwbapfdVydmoXj0mPI3ZI00aT5/LziZ9447+0Czba5BzPY0zzleEcMwkBefut2lx0NPb5r9uzlFHjgzT5xo1jq2t1HgbNjeq3zEvqA7olPcL1SCuW9qAMTHnIOwr523GZ2wFm/WdcuHmbnBsQqJzdFTMEbIbqcbLEYknqfAMxxhwDbooaHHj3Ms4T1ne7yvPuzGHIJffBhR9w/lWZEeekCXL+lWo1AkIfuHj0X84PsdCpUxDHL2Nvw0iP+hmHB81fI/innTmYnSgODokL57CSEb8VPmxs4UfywbX/Tt37Msvv3S58HGpv5B93ARCBzz9qPP2zzRf/MiGcda5T72V6w89FkvEsyzx8MOQFZnCBlhosNBCG2wucOQSPPDT+Y/PkwZ9auwyMV6ID3WBDgu7mnwJOIFGCIPZCBVF6krh2CkN8Kj+i0kgHDQMkspilPX18QjEFSvaLAIwDlegADwAuggdeMGPe+zIuekKLnkcZWGR0bO1Rx2PlX0Mok7L5QuT5p5diVTG5mvyqtyjPtWDlRcLAF7iilVui6rI45ZaOdKr9qc/XdUCYIedPMmLfmoYlU+Z/VrQ8xmNiwL27VnedIWMkg8jpy4cm0kjR56gV3RMxamR16eg7XV10L3XkbJRHyaP+dkV/+LB5PicO7LobFHOwN59uzRp8nI2/GUMGjDg67aWwK6L6HyTVwDpbDwhYgxG8SgK4+UIEMeZoj1jIcRk4bQKukmPASYh6lsF7rERbC344KzGApOX0RrV8Tr8KyFBg3yXFvsSlOUv0y6nhXa5D337gIem1f5MrDyeZncnyzgPj4aeEzIe+VV7Q96Qn3oLT/aTeZShnzCo5suzAI+u/SygdMdABC/suwxl3uW24Ss/fiRI+Tz14SWryYkVu3Dhid25+ViOd7P9q799QwM4NNEb9ENer7/TqtYloVI/ySULVExllQRvAi9LsxDv68UBDlu4c5sfw7lmf/mv3rHmlhq7LUf94hf31G51dvzELjt4iM9ecnZStOAv1jiQlH30YMru3hs3Xmx9+vSJ6jBmL7183Pr6mjQZIEGt+uaiXbv+UM7VQT/idP3GFXvjjde1qOjzHcsPP/jcB8tXX33FmsXzwsWL0vWs7dq53Y8j8Phew62UJl2J+YKcTl7436WFOLLweT12/K9eviGnf1SLjzf9F01HRye0AOhUfWs8/uUXF+3YseO2a9cO2Qu/pDlk167dtvERfjip3v7mb7+nMSr0xI9/cX3wYNCuXrtjL5w+ZsdPHnSHfEJOPy8GjgyN2qEju23/wQEN8FoQXLlnV7++K3lW7fQLR+W0HJTMqzb0fFx6GhLtFrVri+3Zt8fPbX/60Xl/xwH7mdTYMjw07ONXU3OrTU3zOLjGXhSd5kactUE5Qv2+w5f9iJd+P/30azk5k5okmtR+7ylvUbpkgcnO+ry3NzZbTx+nL1RMRUbBgC0FklO19dgRY9zzNAWO55DkT4WxK+mcdsV+5ubZDV20rs5eu3vzmX9haVQLAZ7GdXS1aIE055Mfi4Fdu7dpLDNr0jxAj2Ynkhes+Q2Pn//TH/3F1IF9vbYwNyX9j/t7As0tDdbW2uqTIA6q9zlJNzPHF2e00NKCkzPY7e0tdmDfdrUtjjVzX/Rl6oiDlOemqZv3H6VxnGF5OZ6IMa4zJjIPUmfqCR7jSqiBSV59dlk2zfzgOqP/QFPoyltZrhUdnk5d10KHozrrkk31a260DsnX0MQPUtZpLuzWxM8iQu2ITYvGowdjss+rss8DduQoDj2/f8DmVq2d++Sh+hbvTAzKhjTHtTZqQdiuRcEe0W8Sfc15tI/qy+byH39zUYuKOX/C1dXdoTGEF9871KcmteCY9/fYNGzajoEd1rmly1+QfKjFy727WgT09WsxMyf5l6yppVUOcY/3IUzl4vmbaotmO3n2iFpvVovWJulVOsIPWqrxr/ow3neq3fmqU29/h8aNFWkhjq6wv8Kih7UAsvIFqGU55rduP1Ff320DO/ttWQugNtWJBfuI+uDqSp0N7NgqXcnx4oM8tD6VlfN+/fod2z7AU6Aepc0LVwtkXm3wzTfw+LJOs81MrthDLQRmZ+bVd6e8r/H5XY678vIwxyE5n7933w45iSuSUY5aXTGeq+LhB8CTi/ciRRUkh9tR8QSd8cLlKyBsDXliTvDxUnMuG4jpPzhdKIJI6bQ1Uj0tgCg6I78MpAct7JWyUQ57ZtOKBS3jRfZvrkEXHZFQLUMgP3GBqpyB4/kuXQBpOKocoaPN8ylA0nOHV9cykJ6QvBK/Mj6h9yJOOjQoxlypWEUuH6+WtQCQz+RHgLTI4/jnB7//g9MGlyNS6MA3U1WOfs58Tz478gBxH1dlp8TxXZiTqFvgxYYLi2cWCsRj8R/4bLDgA+QGg/OjjPLW1CnBdadf+mDxom7vNMDBLuDHPbT8N1ecNk/q45eDfQFAZlV5aCeYp/I8VfdACubgux3CoRMKLRcAMMWxQVg6BAMiZRAI2jGAgu9UnAZ5rqgCNvAhXvzh0PBoa0GT0LyU6O8AUM4nEBoRDlE+r1DRxemhDCDlqcilK/F4vBydyhcyk+M+ETAYMsjGbwAs+Gf/ThzrtwP7eRQjDiqU9OCMrHENQBZ36sQqFk/BDx4sALjGCj46HYCeKp1Thpt6oqO43NzLMPxewZ9OjE3b8MiYf/Lr0f0J46faW3lRUQbJ48V5GTLGx4D2wpnD9sJLO6ymbk7kZWiwEd0YV7j7FlAy9XJZ4Oo2gKyEePmbJwD79sk5yE7g0kW++5zE3WZUCH7cF2nEYmALHUSbEIt2YeDEvoaGhjQJdWsyifdLoOWyU8b1hnxK8zLQcCIO3AOO43olXvDzBUm0PYMduyhbuvmFrLCbbAdwks630c88f+JV1DXqpSBebnMC2p6Qg7fjKd3LF0ezSEv6ab9lfgwu3Pn/KodduJ0poKtnT1bsH/7xQ8f43vsn7fRpns5QEE5BGwtyW3NKQT8HDiDlpYh/pYd+opv8VNvwyIgf0+nu6lJZdiZq7Jc/+0z9ptW+/2evSia+mjPkvxx66sxR/+zl+jpOErsaoS/6Hi+l8QNa/Px9a3unXb96QzY9Yn/2g+/a0vKsbdvW4juhM9NLdvsOL+Ntk9M+YnfvPrBXXnlBi4q99ujxA/vTB+fk2O5wJ2R5GcexVQ5hvR07elgysUhaidqjJLUpuyO8K8FXLrZv3y69xa+48quaS3Pr9nf/v3+00y8es7Mvn/IdoMbGJjk+ExoHrmgxc8In+6mpGfvkoy+1cFxyZ6yvv9POnOGcPI/iQ798Uvj58ITduvlETtlRO3psjx+54DOM9+49sqYGOZwHd1nXFpygGvv977+w0eE5fxR//NghOTPdUv2S6EzbjWv3tTjdbj09nR4mJ2fVLyb8/QWOSzH2dsmJ4WVoFiejY1P2+NEzO3j4oDXWL8t5xDFt8rpw7ho9YKvnPr+uBQ87RSv2ve+fVTtosrJ4vL22uuBODU8T+/t7ffKjXthcPMbm6qiyv9ix8qMJshZo89I1EyWOGPZKvrpIjOsVk67xtmB3lV/gBBbmG+RgcvRBuKtLduPGDTmiffbyq2c0vmlSsxnxxajFhzaV7tg9/vyTKzb49Lm/z7BFTivHFTiH3b2Fs+A450vSdZdfqQsjFZ8G5ceqGI/4lCkvhNbWLsYCQBzo00ywS3LyGeOYfxj36AcsPsjDwef8fbMWXvTvOEIq6sKlzj4GS1HYGAv2VTkAPM0BYiewTuWlCfU1xljeZ1gUzpocd5xdHBLw2IlHHjarfFIvHAV+x+HBw2d28/oz239glx05wlPfRfFYVDlkYEey3mbn1HYa6+jebA7wojnH8WjHZaU3yTaIr4vvxAhPFZbtwpeX/AgM7d4k77lVi5Bdu7fakeP75ajJ8VA6bUv/QlYc+KdP1AaN9bb/EL8AvmYtHc0+duAb8IUqjsThwIwMj/rCnB1MZHpw87kNPhvVYniH7djFr942qGk59sCiJD5VySLJ51bZD/Pz7MyiPXzwyGkc1cKHOSPmFvo6X16b8y+K7d3Le31K8IEg+ifDHQ48tkoyfcJx1PBiIT1QMzb8aBOKhgPHb51gO6QvacHAkwnG3ukZngCy0IA/doQFMdpSlnGPvgFvxlpFqYQDPLHhsInyU2OC53s5+pXGXy2Q/CtvbjvkKdf7M+VVB6V5akGfe6Lkc0Uux1EZINAoDy68weejFXxKdLbgxS5zyBULY2SLtgcQI/jkPfRDNiDvIx8Z0UvkxwJw2Z/Ubt3aU+k/QFxVRjhVatymbjbSzrQE2q8Q22n4F7ig6bhqVMcnnd+3mbNp9V/6Ky+m//IXP3edMV7FV4jU6s4rxrmUjU1j+mSQDRsCD8C3gAa4OP0ATyy5p56Mj2EnUHczcF2Tjhx+zBZbVR60eGGYI5u0gS8YxI93sqBBHBwAnmEPsZBwW8kjQGVlRSUCuAfK+XkvDkWayyNA6HCe+CwgleOYxuYFAIHiyYsBgxWYC0yeV008VCHK+EQiBafw5E5PTPok0tYBfQ3cwuV8O0cHOLKDTFnxVCYKhB8DNHlZJ1eMy0J9aEw6N7RW7dnQoCYOPnvVRve2lbVau/9g1vgu86kTfXIWNGH4I7caf8Ma6fnndYM36RoIajVQAwwS6An62UCpK+752XGAeNQ3dUZaeM/xLXf0HIM0eLNyiNg1vX1LA21zkz8u54wyDgymwsvFY8WXFZaXVu3BvQf+Etzxk/128nS/WPCSEU8+ov3oIOhJjCrtEPJEHBy1isuEs0TZsIV1H4xwovh8H7iUh866ysTjyVj45GKHgZL6kg6EbmLlTBx9+YAsoVhs0cb3Hz7wLw1le7q+FeeaPJgYAWRg4OZJB7ZEx4S2PypfWvDO19baXqmXy6GBkB+Fgmfvtm3MD26j7lxQc9UbPCR2vs4n7Y3qRgcMmrHqjz5CCeSLciwy2OXgWAxyh/xFvTkCVODlFXoAOEJ1PP96Am1FvhLRlfcn0ePXM3/xs8tykPmk4g778U/OWAM/ziMa0HLnG+khJgge8aiQOHaZ7eoBJOxQ9aP/8Rkz0ienp4XLL4XysioLdDmvv7ngj29fe/Oo+iQOjhw5ORxN/MpnHW0g3tJVnFUVPcm9IpmuXxlTWrM9fPTIv1TyxlsvyZneKj2NqS26NKnOygF8IOdwi3+Vgq9mvPXWm3KGdf90VM7/J3LA2+2tt19R3+MMaYO1NvOUkEmaCdfs+rUbGtwXxJOdE+qjQVZ9hDjvCtCnUVLNeoM9vv/cPv7TZ/baWy9a/8A2m52fVVad3bh6y/q298v5GbBxteEX5y6KcqPt27tXk36nnMx6q/fP/jG+xc4Lvyg7M61F2bMp7zerq3P+nhFHD7o1zpw6fUQDM/rQYM+37J9Oqk1NC6t22WhMDtgkXxhhF5cnSrQjdcP57O7aqrwhG1Vfpy04E9/X1+M75V9/dUN8Zm3Pnh22rbdNCwAmJfoe/THaY3JyQWPbsBZO7f51nK4u2eLanHSodpUDytdSsFOeWvGuBTYCYOu0O7RU2bArtyXquOITW/YtFgErKCOhsCXsNmiEQ81Ty04W+U1N7gwvLTXIdrWgk4PFeIMeqHdtLVvFciY1bnv3UEfDmeRsfJ3w6YsxOSMnn0XUuFUX/ZvFHAsZ7xAC7w1yAsDz/uv9SJnu4MnB15iGjL7xIoLQ5Aou/YC+zZXxnt7iv48gHmzugEce7UX/jfGPfsUFGZEgdOkbEi4T/0X7sKgAny8WkeY7fqI5MTHt+cEjygxrkfnZp9eVts3e/s5J1WGWUdTrgmSBiM5DlgAXRGnRFswVMd6o18juJsem/WkoeeurypNO3XGVvA1NjK/YZrQrdQVCJ9TbbwWM02iGutPHxItModeIFi9Z8tsubLgBy/NLGtuaTP+ECv2oO9Rdlwoxb8f4v7S0Zteu3/b2O3HsoK6MocKWPhkPKceYe+/eXf88Z9Y95ET3oi2xfMFQyEX/haOPUUpLXgnZrtH2GddYt7jgP6TGV2ziOI1wpauAoE9b0N4woliW9fwKJC/SsDmnFO0g/BUNrGy40h/xH8gPnJgrKMdt7JgHLfJpW8oTQoZIJ3g6fyKBfilHX56e5rTCtB/1pF8mfpZhflTU41yzXxBPHP3n9NwvKHjGtbB7z456jYyMuF3jrEKryk84BS2nWQHFCxsEgqcitIsTjjonHeI5LztJHmEJj7qSR99lAcB4xHGgf/jpT11vLkvtujvcjO20PeMCfTrHPsoz70ftNFdrEKNs6h0ajNnYYLZluU18jtc9wwS6DvrFES/lMxfEeInemAMCDxpxdDg5h5+Q8vj4JRwWEhsWACQCEEygEJAVShy/L+iDQjIqRMl0HhqOdBYAABWkTA5iBJSKg0FDAwxiIWQ4ouIWfFQW57penTqeAKwZn2dicuMlYHfKJAtnkKncohSDwQDwII5i2DUJZccb9ak80nAq4+hPnJ1mkmJintUKkPNuyMkO0+LSut2+PW3Ph2bt7Jl+6+oWLsYg/qzEoMfPR8M36+KrdzlzLEyYlDB0ZGCQouF4pIaMyOGrMskBkIchQhtdeiUVWAXS0XncPzVVZ9e+ljOvAaC3t8+29W1RaLfmVhnkigx4YVHy1PoEPDo6IieC3RUZiVR+6fxdm5oes3e+d8haWjXAiTYTJQbsOpF+0D9s0Tmy0X7snvJ1AVVIuJoQ3ZHhRU3JpHq7zqXveuURp6NAz8/OqW14yRB9qlndwOFbti/KsGBh1cv318MhkBOtezo3eOxC0Ka0Y+oaHhg19gR9ZAoHBJrL0YbC4WwsdWlU28wvLUr+Nd+pZmcIO6XNwGWiQNccM2NxSZxFA3UA4Om6wtnARpfj3Crtm19zynojJ7bFgIFt8d1mZKUT82QGW0bf7DggN3Xjs4quS9c7dQn7xsYaG5t1z5ErHoWz+OQrEvGyFQ1Gl+I4yvio2fnzN6XrGvvB91+R08yvQc/IJpFTDr5kiQEs+hry0P2JE5AD3lVbUKAfLC65DTChcT6TXwLGKWaHFf6a++zLc/dczrMv7ZE9xK47X5wgNDe2en0A9AR97GhibNWGB3lpedpf1u3fsc16evkVXbW5nGQWvxcvXdY1zjjyHfFt2/q06KXPrNmFL67Iee20/Qe2W9cWXnZcVL8Np40XcGljXqpbXuY7z1qMNEMnFmk8UWK3jkULn7lEtzeu3LUrcpwPH9pvx08dUX+Zdh1wBGbP7t2+00+7P3ryxG15uxYE7e3xOb/mZtnFehxTQG1MEvOyvbraZsmwbHfuPlJ71dmWnk7btWu3cYZYLoxw0UvsjsqqXf/ZHgQmyaHBSXv48JnLytd5eCeBHVb6CbLxhRoc+hxDKMO5+hU5z1t7ujR2zMkWsc/4YRjwcHD4tOazZ+y6bZH+2ZQIft5H9YfDxfGW58+H/BPPyAhOFdR/3H7ijn4RNHwAc8B+3eJcL5knYSpx877HeA0P0vIRODamZYJslnGKfhqLf4JLKdq+2OKPtMJkpQIvjd0A0GDhPT01bTt3DrhM9CeQcVCjf0gWpxF6dPqM5QLHFUA76BZzlhI8y4+LxBM+6pFfxwIv6WGvxAN0XY9NFD8SJHlZ6ORvtzwfem47tm/3J2xtbZy/DlkoPq2+wmIW55x68OTj00+u2tjwihbfR6x/Oza+5O1Lvo+hIZ6iVFSRylVSSXaJQS41c/xl2RUvn+/cxdEPpcoR5zhY1IV6gU0hiEDGCTg96pnA3AZNLWd0hy415xQ6Bvep+lGrxkJ+64M86KIPaKAzt0Wvh1LCJARBg7Hr7t17Pu8dOnRI/QH5sQNkYtGnQqJBe1y7dtXOnDnj+sg24Or1YadeJV0drqiiLoKob9xnPK/wibk97I4v4vHSKJthrndBXgOf9i/x9TTVSwaUfYZ06sclbS70wT1ypKPMk5N4MRdc6HhRASxFzemVIfgFj/BRoqD/Fele0tmGb8D4yeIfpzx35QMPSVjA89lffB7uAzKfdiOxQrs0LnBfRBUPHVEvvo5I32FHPdsq6CGj9FeqUiV9g70Fb6+r9MUfkHQ8HcZafFI2jYrxhjmD+TefAGA3f/ef/pPj+3wu++doM+2Cz8g4y5cPmYdFXWV5clrdcAaPwJwadsBYkXrOTb2QL9uaTVPGIXCgA5DXIFsGFx1xJY3FPX4HeLVr8RUidBR+pmgUfhh14gpe5QhQEk7FAF5I8RQKSMEcJ/H8f1VGzq0uuq55w+EkMEHQeJAIOiicXYdYMbmwUkbyhgB5vIzGLWXCSWSnPQZPKjaOwXd1WoMcDqcrYwoFKl8NAV0GhFQa5QjlDpjX5KuYrplvcvaX/WgDHTho4yjU2xfnH/ln6t7/3lENxtSFDlTIqiuPAdNRdeWQ7pGgXXXwA4cfzuIsKh045Az+MXGHXriPjoGManAxQt8ff3DDnjyZsO9894xt38HXajTlVHDHAAD/9ElEQVSwUh4GgnA+whg43sDXeXisyxdWfvfzy74L9n/4H78j54PBPIxKnL0sfGkjgHR0EH1THZ3H1Uz+LJq8TNQFZ5fdCCZufiAHwUN+rtAMugRkSnsCMj3//FGyk6Z80XYyYtqVI0AMDC5TllNIfUEX/VUh7INr0FR9JMuK8OmEcXwgBm9oUJ7Bu0m2i50hP7rgmAODM50yOzV0kY1yob982hR2jcPvsmuQ4T70HE8beMkc4JFqQJR3fE3E4AOqkoeUg3qEMxEOHHXG+cdpJX9ltcFGn6/LEeBXPofsu++fkRPbq37FoASXQveuovgGcdY7J5/kBW36Ee0Rk7XanL4OJf2j/ZmAujq3WHMLn93Eoa+1P/3ha5MPY2++c8TPF6+uLfrOep0msJwkocLgSVheqbHPP7kj2Vck6x7bs7fPauqkY9FfksN+7cp9m55cssGnw3b85AE7fGRAYwv2h83TJu32+9994T/3z24YL8XyAm+rnPyu7nbbt2+PFkBtcsJn7auvrtrAjt22rbfL686Z8suXr4iW2cDADmtrb/XfGeGXShnk33//HUnK5wrn5GAP2Z5921ReCwW8XSmBHWHGLRY16NcVkxORbJfdLnSJY0u/aG5uU3ZMaOxGg+sLIvSrP5of8M0NZedEIesp2gY7wk4afHwUC89fUfsPaQEwIEeNMYlxCBvBtsl3p9apEA/ZAdqTPzcIJflkKR6+0OL4j49nGo/WYgOC/sc7Szm+JrCYip1GAtWJcSP55EvkoJCHTJERsoQUvBw/4TbF53G9vpLHHQjqAAX0UtyDD8Rt6gf6nuz3yvE/9OD9VDrg05hM6v39/f4Ezfu+Y8aumzsSKpvjNfRJTXpOruABXYB2IClkWPf2ZoMHHjnXZZ1dv1z9j4IxlkF4fHxKOh6RjGOaY1p9PPUjorI32g1dIAY82DQYGhr2Iy21GpPv3n5qX35+315/42XbvU8OSR2/Rpx8qzr3ehQLFafnMnDH+BnXdB5Y9NHm27ezAAgHJxwt2kG2L/qQo4zTLSB5BsRiEEDXjsvCzwGe8XEHHKT84TS3URXhQxs+dgozaAQfSej5bEYMDg3a8+Hndub0C07R7cV5e6lCrvh15nv37tnRo0fdNoNPBECjXtiw4xMCEueb9QOVNPJzQcqv5i4Ui/H4IIbLW+ADRKMuKquLl5Ne4qlGged0wU1LoV6h69BhOMrM7fgPbFZSNOWBfHCozk15TSA/6fud/sU8oDQluQ+hdmKMY1EzIXumffxHsLwsFJJHMS5BDz6QK2w+FwCMgzG/MW6G/QVAB5tDlmq9OP7IYqPcdyDE2Xhp3NMyBL0qTdJcr6WQuNCjnj4Pgqs/xlIH0cEecZZ9I1BtSXv+l/+sBYD8W96HYp6ijpVNNNUt7Ym+Dj7tS32zrZij/UtlKheLhpCJwsjjY5Pufd7FtpXP8Z6yvOQxj+IP0/dJp88APMFmjF9boh026oYFQPDC7oJm3f/jf/q//gdPEZBQBpAJZSIAV08v4gGkRTpCorSeni2+Q8XjPHY7MU6u+Ump1jZeXivu1cDcs4NIYFKmUgTOqLKyQdEo1p0RKa+1pdV/3AOl8iIw6SiAsh6XgqgoV3BIQ17SMiROOFPVMlSL8/LszuYTgOgk9fbs6YzNzy7YkSO9kpUyVXrQiXtvPqdD8Dx5nDym9jzRomPQmKyoMYpcGWao6hYaDJSURU51IhkGLyA+eThs33nnrPXtoKzo+ypPje88FFicKI04O6CcE2WnsLamyW5efSLe4/biq4dlZNGWYus6KOspdU4cR9lpUxfpOuUk0PY4vvxIjn+LG5zUDdJLbneg0QnmrTIYMSvm4BV0nL/udRP32ZYq4y8TixaTaqccTt+BLOk/ZIm6UCbbnDgBqMglnVKX2MVkUqN8lKXz0y48reDzgknf5aciAuTFuXd5VcbbVfoBL9N5mkAIPUT7OZ2iDIMcPFkA+tMiLxs2xSATuBGIZ9lKe5CneNQz8rnWrDfZuc/vuY3s2MHRku1yaqkrTyE46hJ0GiWnf1GgQjf0lDyy32RanGGuhhrxV7P7Tid9GlrYCKGludu+/uq69Dgrx2Gb+ivfvq8VTx4dq7z6G7t1w89H/djKrZt3pdV62717u+0/uEt9Wm0puVaWWCSPySGftLnpRTt44KCc+a1qG56sLBq/xM3nROtr19xRGpPzxA4jL/8dObzLjh8bsF07O9THhFPHE6gaa2lstssXrxnfjudLSQtzS9bettUePBiyS5du2pUrd2xsbNJOnToh522brQiHEe+pnP+dO7dJRl64xPFRai1XTZhyhKQ+1Z3+JjuSCXsf9IFAVVefXZifUzke/dJuLB4ZX3E4GPBxCJkIKOfm77bOhIbN0onA8ZFASDk+O4CIg67A09ee7i3RLyQEXyUJ2wkHzO1exGOHOyZsobq86QhAjv6ArYcc0c7EeaLGrnQ4G9FHE7wfEMTH7bAIUIAqO+TQSbmjbOA6X/L1l0/16BectcXOcTDQhZcFz4vyX9CijgEhc6YHXcrAN1LgwrsMjL8sFtE3cgPxjf5AzPqh/5jECYG3EQp88jw76skxEOqCrug/rh+nLxTNk1wI6IUGJp/5kzKjI8P2wtnT6jt9PjfGWE5AQyLuzjsvS/JJTd756LCJ8Wk7/9lXWjjts6PH+GEs2ZX0kvUJvVM2Anp3h1KpITtyJJ7HFA8nic8g8uJvjEUVVKGE3pENe6IM/Ko69IuuEeFStQl4kRq2zOISXowl2Z6+qHR6tFHKVaWFfDyZXlpacF3FeCZ815VwGKeEyKYHdXb/RP0eJ5Z+RF7KFi91i1+l/vCATuDlfUKWDX1FHJ7cY1v4EK38QjhtH0U8L/BIibkamQDikM/gaVwLeTzJo4EAHeYQNt3we5jf0UeCy+exan0AZMDeUSf54CWK+yZZCr7qaFF//A5+HG7C+yVzA3I5rjKj/4R+iUKHQLbTUaIvbpJ2wdBl9LLEC976Bx3GGepFKLeB89Bf9tlKeYXQa8GzdAWqfOIKkO8B2X2MURr5Ep13w/hkbj71f/jooevb+4BwvH4izwcImCdpc9raNwBpV9lT9PcarwOb4VyRnycq2C1zLsA9QHmHVWwoTmRAu2IjouXzgYBxAr+RtoAucwxP2NeK94moF/ISsGn/bSb9gcepmrp//+/+zX/4NqUkM4B0Qioy8bhFaZ7v01I0PoHVTzrv6UBQjEYkHoNZNCjXCDgFhFAuBaJM8A8+SlbgHDDfrnXH3Oko0PCJBxJVrdxH8NRSHIB3UM0QwASxsLAkZ5YXmZFfK7DVWnv4YNQn18NH+zThlzuzQvIo0fG6kS59OW/piiv6Q1c85mX1HjwKOg6p75h8XU7lswu7uLRoT54+sZ27ttu2fiZiyaFBj1aLeYo6wjc64Moy7xqM+0KDpytzM4v25blb/nnGQ8cHRDwnPnRZyKkAz5Ap0ipXjxdBvELSGMDptCwAyKNNK3iOK1Y4IPy5bFGnzPe0TRDOYuiGwGqbX/vcsEtUgcIeN4VqPTTwOXeAq2Lkb+LLQMWgynlUjhmEXory0pM7v0rztqVdBKTTTokbwbM8HteiTQS0PV/QwJZYzG7WNVFC9DvSk27aSdBz+y9qxcKFrnvn7ojduT1oW7d22MlTB9UP5bC1x4vsXsYLq81FJ/tX0Nt4BTyuMgy5eZ98aU/VxBf87NKgK+chmu0dzf6Jxfv3nvqLg+zMz8+u21df3bTLX92zq1du25gWKEzQe3bvtWNHTkjOVrt48bp/z5yvsVz64rbq8dh/IGt9jZ9Rb5NTNa+BdFk2pgVMA4sNLVK0gMMB5+jwkcMDdvTwdtu5o02OcJ0G52XVU4O2xI3+ioPRbNu2dkr0Zbcjvo9/6/ZdP+cZC4d9tqW7XbY2Z/3b+cn8HXb9+m0tMLrtwIFejWk8/pUeVM+wOfQQvSD0FW1Gfo6bOEczszMqSz3iZb3Qc7Qdf2E/gR55tH/EsRsmdzc3dwKLMZq2EGqOMeMTYz5mMe6mTZFFcNAAISv0KEmeXCCk7SZ4vtexmsakQ9/ws83Qd/sBI67VSRl5oz/GPbSqaZEe1+ArmRyVBcCCJr813xyKhUzgUbZaJ4WCbug+0vzOecSVPE+Xo0qJxGFSZ7MCpzZkDlzXryDqHSJBhnLwdpqF5+S0SnHn66XUPkzGmnhHNe5yPAd7gUPSd34gM3ZTd8q43GwMrWhMaNYiUTbb4FIHrwqErTBOcap2jmOGWth/+ul5/3rNK68eNn70Le3TaevP2ZTIBMlCP/wr38tGwsoU5IzwRDQ2dqpPfQLfMdw+/VYQ9Qmoyk0d4j7axW+8HtlObLgRpU3iK2VqDy+/UQfRBh7zQDrObx5LiTEteHkZ4QcPoms2Mjqisb3TGtVHfGfU6bg4Ra0d0dMAT0l6qlrmI0LSDYEIOHPF1+pYjG/hU7tVG44QvAp0T4NO0nKZCxA2ncrj5GJucE6u0KZt6O/M76l7SDkdLxq0uUeOoifEvco7f/4KtlnOeROPXM+bK5xyfC93Vh0FWkXfEB7xSFMmfJXq906hCj6XgkMILP1JfkXRoT8xFR8cZ6clYN70RQ7FKOHlk29xX0C1bTame308KxqzKpks2R2owOfdQXb/aUtvz+Fh+R6jPoYCLnuhV7+nnYsATf+THbdoYmKjDnk4IcPTA5x/f/KqNMY65m0gdciRWJ7o04fzNAM6IfAUAj1kOwDckwewWU6VuF+STwbw2w9+1F2yhZ/APCAoKwngngplAELpgVfFD6NhECI/cQh5/KZMA/yKk4ulKXhjF1cfQBy/QBeQ43+kc19c/cU9xVMWlZaQulelSCqSHT+hKndA8EoaRajgqC6qTxpocI0y/h4DBqgQOwZRZy/PrkyxE+f3ReDPeYlO3IEbBuv5PrGHPKQRoMmV9NAbUsVgy9v4/HAH3w7HsPjtguWldfvy/A27eeNhIQ8AoQhLizQ69arTIuaZ09t7oE/10ypVcSB2D4IvskRa0irAbyPP5z4CZRQwWM7bg4Tcgaw89FjsJsKDq3cUXWXeXlYZfk19Yw+cmWeXJiD0hG2RRl28fehswvVyugLZrhtkVzy6ZcTRZvBGp9Feqf/cGVpRpw+dBE0vKwjaoau8YoXBH6wIcc/AyL3iusI6xYpz2XHUy2lJlmASsqf8yJT2ERC0/d7b1/8Jav0XLPn+Nd8r/+77/ADXlJOs6iLrSSohZPSnIMUCIXiDG3xgEbtwUT/y6PdK0D+OHsXAU6jKcflhqT17u+yv/+Z79sMfvSsniE9nrtn2ga128uQRe+W1s/bm26/Y6dNHbEuPFg+NC7Zrd5e9/voZX6xs6eqxF86etHffe81efeO09e3osjMvH1R8j+0/2OuDKjK7efjLrOLJdV2TRu28NdYt6V7jkIYKfgHTf7lU+vWnZHKOtvW22LETO7UAqLFdu5rsnXcO2Usv9dtf/Plpe/2NAfvu946L9wnbvbvdhob5AagGO3RwQOXlWLnNAGHnudvpOpZdep+QzirjpgKPp/M9kTLEfdhROS/b2i8oVjT8CVxhUzhijAu8G5XpWBCbL/CtQIVm9IkY/NVeyKU8bI7jR2urvK9AwOZpz6wj9eMCPoFjFLPKk916v4l+SDr8oUdd4jcBSIOeArjsiCktArqjztg88iqutuEqgdR29FbdqwzyQpM+Ti2RB5aOq/voPxHid1lIRl+0e8Rda4gJH6TROL6shQb1zgk2xhKQoKk0rsLPunodXNaQ0+89HjXnW/LkQ98DdVCfoiZRZ1CpU9TB9Sk82tfrRVx02+XItbe22ezknD17POyOCE+JvB5ayHiAgNqKryIND03Zp598ba3N7fbaaydk33HMInbPRRL+6MI7SxVcBP4X3bTThLjH0sK+/SMXkjN35JEz7Ztbp+W8pBU5OGnPYQuEaMNoy6L+Aq4ul4j4kx7h+VhTtJPj+P+FjALKkFaQ8LrRbjhGvnsvP8DzFPUjcuhOTYN/QNqy+shqUR9wg43/V6FbHSMB8iKEDCF/yJF5AXmsw+URb752lFSAoFuNA4mf8ey/nlbgJofo/1VdcM1dZeIRPKt0X6WvSHEpdKY4Y1OlBspWiUo8+nbcOi1deRKc5clyHdOHVHdZZthm4isUN8KNMoDjKMt9Ni9fyF/wxibwIQHqlsELCZxv0ncekf5tkDIk72qFSEOfLpnnV8YA3YdPETvwONq+qSJ835RQwJZzJx9nG/m44jcQhzZjczji2Jtzdb7Lmvfh5UfqXIawHXB5p4/3XXl3rmLbKpz9FzqxkRTv3DH/wpP5gBM3dbwbBT39z9f5eKLmmy/686NLosdHL4JaAanMjUqoKg8grRpoxCqJHGDISzoxAEY5au0dTlCmkeANr46ff+RlAyA6dSfE5IVylVeUxRFnoObeOTl/+ESIAWhj2saQtCSDaPkqTY4mL4oyEDk/chkvNBjzmJFGj/pkEP0SD78v4n7vdQu8DBgPxzFil1lJyg9ZYxD0Ms5DJamjJlKciInJMdu2bauXzV/yfXB32M59dMse3x9ROaVIlqw3dFhl8riJL7Fc+/qRtbbV+bfYKUsf937ucjq3kKUy4SkwiBJ8gtN90Q60CbtbEcxaNBhx9TYTb5/YkIF6UJZJnrqJBuYDS3Zn/VG/bhiSKk6C4mrw4AcdpXF8Av1w/MLlho7rSv8gJjwGk4iTrD9nF+mhTzJoD7W16wjZRE9yRPqaLco5oLO4HlVXn0REk2u2T7aV2wxnuJGFoHS+qQ/fGGIlO3IlL09THvTAE9+0jZj4FCjseImvAN1KeoDfFbLQUx7cf2IrGkDefOuo2nhRjrWcYj9nXgZ0iYKiHDyoB3WI+0I2/dHfctJ2WeDvjppydcsAzsDD2drVpRWbHB9XWjjJdXULVt8wZzt3ddhrrx+z02f22gtn9tnRo722f3+3HBYGLTnFWizIl7eGpmUtSlvtRz85bT/4kfDPbrNemWhzMy/fDltH56y1d9Bn0ENOQjiaqg9tl/KVg8B3QmU7cS/bUZ+BRm3dmvp4jTU1cBxtxTrb5UzXzFuD/youLxCrbVX3Wunm0MHt6j8L4rXkNhch2hXyLDLUHZWv4FyDd06gyMrgHv2SvMjXjeN7e7jMqht0pGO3ieKevGgzoCirkq4DvwbN3HgBklc1cCREVdI4Em2t+jktBfLpHwrEfexFAt3HxBvA2Eg+DmEC+VGnQseSGdkrNi2eoQZstOi31EdxymBzPr4xpjh+vsRGPsCV+otGqaw/wVIOH2LgilxOIwzTg/MSbqXfCYeXiNFXPn6PSTZ4VGQuaBOCp/7z9OLey0RaADZJmvKVxyZCrVbOvECbTk6Ooegh5EInBHiSRp0YC9etuaXZWlvabXpizi6cu6JxfUxjNwsWxhnZJLKK7tjonD19PGqdHV326munrbmVNkYWAtIVciGm8GlV4u7Y6w99UIWi+o4TjrJCcUXXHElkjHbwMtmOqYvIAtL+gNBJhGxPsr09sk2QUdd8sloZkwGViVLxP5B0KvR0YaZ2rqQRkF069/dFFEdO7AVbwbbKMkIbWqRUZQyZNwP5Zf7E+D/Soz6UY0wEyn0HCLzi5lsAH6rsfwHJs/pHXjWfTbEyn5Q9aIBfoqFAz6z86X4zOI7o4ZBW+7ZA5DjZEXlVfiHvN+X+NtjMz+9dwLhXgqcxVjKWcd0ItHP2zCgfG2zchL4389gsU95H2QhRnyqep+sWx596QZyX05v9RVs2XSKNvk67B051lz5tDLrMjU5P+vQvKc3Oejr1i81d1agoT7+MPpV63SgT8hCIs9lDIE7fob04hYE9UJaFoR/TVVk27JCLr1ISADwp6uAAo7JiUpEQSuG4zxCo/FeUK8rjNFE26HkpXQPfaTLY+aSG8hT1ia5wsBzXScFM/0UHjts0ysQjP0IMdqRHYHIGsk4pCzS+HSLd+ToEXRx9GpeAE4tjNTo8Ln3wmEWNo7TIT1k2wgZ+xAs85EEP1BtaoQvluYzRuVxPThMeUWeABQBfV+Gzi+Curi15446PsqtRH5/HdI2VaLkDhwNidv36XeOXF7/7/VfUmcPxpt7o0+PIyOCpqxtjQa2im1Id4jbkJJkox74iq2hnb6dsswoR5YXuPC4gC0vw/50HsaTNPfEY7NCHO1a6kofMLDZqVM+wF9pLHYxOhDPieKHT1Lvfq0xeoe9fmZK+WJgR+EpLpS4FDrfpyOREDo4vSDwdeqyywxaldZWVE8BOaCWIfxF4cbYK0BQdmNDmXhf4BS+vZ4GDLCG76MHPz7iu2cmTh+37f3badu7Uql9pa6tLIlPI67IWV5VFRvoOcsTLtKoPx2TcFlWGQNz5FQE9KxbtyiDHF3VEZ63Z/vnvP7X//B9/bzOT8xJP9FSHOvHgG+oNcrgbRDvOyi+rbeCtdoSn643denDZpYd3nOunjNZ81qy2aJAs7KiEu5d64NGqYorGxCDpignB+5ky3EYUj2MK4Srkroujel0YHPk+OzYDFWRYtabmGjtwoN+6O/kMJbJRNugHhF26DVGuEIFPsXk7bobUH1e1gbenEtKJikE/6FWdTOH7BTnjknXyW3gLuMd+uZKWODF+R5zgk05Bm5BQjntZXaNfiX4RcKJiV7OKC1A2eGKTlI/gIoeS/b7KQxSU7iOMt0vkgx99EPvYyCPqGXKVcxKP/wMn0irxQrdeJ0V87BAdeITMwnMSRZ2L+U4Zjo95kB4oQTOKpE1thijgzqzbQWEUpBcQclD3LB28Q384FOv+o1h8trW5qc0e3h2zry88sccPp+z2zWd28cv79vEHN+3ri/f9HYFTWlx3dqlviKaLL6H9j35e2KhDUSfA54aiPpkWOuI+0qJdYpfZz+hLZ5QDynQyeJkiABmv6LmAiMc9cT4/ypFbfg9hbUW40luljNchy1T5Akk/Q6YBQTfL+MXTcKBiHom8bBZf+JQg8zdfgYynJEk/dUA70M/AS3kSYlMldJ/5GRJyMe75uleu51cliHv48I4JsJlW0ucvgXu/FoFBiiv4QObHfVE+0/RHnbzf6N6fAn8DNqYlXSDrDCRdD5Sponka5Win7KOA95fKX9Cu0Pd3UUpEBBvyBRFHL3EPpAwcj0E+8n068LoX8hYFtnR1+z3HIDkK5VCUXSmcanigIwJ49BmnL3+CryixGKAPxeLmm+UA8qh7AuXLdkU13ZmXDXMNvaLfOIXBogC6WU65/nGcZQK+jeq1ID8ylgZCigEulEXwSguI//cAPFAT3wcdEWe8i7IQjhBjYNKNkINdDFJRlms0JYTB8f9UNMpyn08GPGS+l6JcNS+hfJ9GuDmEQxPAPbsQPJLUXaShRqXz7VbE9BUvdPVHbtCo8uQ+rxl3A3ZFVIFzbpQL42PSL1bSTlegPE/TFTqg9W4rvoBDibVaGx6ctcePx6y5vd727t9BEeWJpztxLMpwVJv85++Hno3YG2+csd4+PpUKTwWhppzlkAC9yrXIc30VOuMe+fnlZHYIGEjd8LxOkZ+QOkoe3Ec89AuEnqp4ISfxoEnniPaKvHTwlVgpyzV5OF4FP+gTqoC8iYvOwElakZ8yUCraXSRJUJmQNAAaKQPlIOmtiXhOX3HKK3Bcip+LT/B0XVXKr/DJ4IRUh+gjIUs8DWORAVVNOMrv6Gi0nq1aVKwvCh0HhLOCPLpEDtFFXoJTcCupAPxhE3oo5FHwJzpeQOUKPUZ5+K/byOC8ffj72zY1Vm/79x22rq54pyGOCaHPoAfdqGPQTSDGrV9dItpzWbVU29Iecrz9B8W1SInFPjoWDQLadVrwgj5Egt+3QZbxdQ0cC+fUv9PMmcw1Fn08ekYX5DGYYy9RZ/I8XzexUxm2XtaZ2wdBSfQFrvDzoIJ+T77wK2WVmDZJ2aRXtSUBBVkw6dbpcO/phW0KN3Vc6RMFJM1Mq9AUUI7xJK8+tpTyHShb9GfwwokmuZBB4LK6XNAnRbop7LWaFmWQg7YV0SJOWqRDhwmMsTLIR8HQWEHkvwEugxhlqIDi65K50KrXkStPkrwORTU8SpvFbTEuRDq24n+Ke1CS902yhFDh57iwFD/al7Qiy9OES7tvtpsMgB8vVbyts9lOv3jQXn7juHV0ddi9+4/twcMRGx3ltzca7LVXX7C9e3daqxYLvuEgnXlQ3QDnl5UTJP3N143yVGWJUCvHhV8hDsj0QnTPL0PYR6RlXYFMCz7ECqU4BB4vXYq0wsZ5PiH17LOfaIS8aTuRVw6b7YF75ijsK+vswhTlEzbTAsr35fSY78JO4ilGtHH2o6hvlX7mO29BpnszFeOFqKv+0qPHYkwhDkQbF7xVlsUZjiCQ6VwjHtfqfRUHQIbyfULKu1l2IJ1yz6/gUJfAIa2SXypPACr3+lMuAhWL9I2ygwOvTPfyJVHLeBmAzfcJ/qNf6sO0VzkPGrk5xJDkIhXZyO8y6A8942DznltsdNIOHFXGH2E+j48XlOUlYHOww+GHRjj/sYOPHeLIZ13YsedrXnwkIz5hHYJQhvzUPcAVGysvFuK9S/GiXUWL40DoNvVIfXKM1xheKJC/EtEylO8dV/cECHmaguPwT9d8/ABT7lFcTrI5AACUr9AQ3Q1Quad8NR96VIwzaDGAR5qYFTLAk9QqPcqWA3ibQ+BHPkDaip/XjQZmsgON3QmeCrD7H7rL+kR8I81Ctog4bTcyeHCvZBqfwShl468Cjkb5ogMVeZzxyh/88K9qyGi/+OyePdcigC8v8clFPtuGk1fLexHuI9bY9PSMjY/PWdeWVtt/pNdqOUahegHhLISMLl8BlXrwH/IQL7LJKssLLjvo0FT/csR46hADTNL1CVFp/r1uEOELLaenUOLv8eI2dBCrb17Q9k5TmnfKAxAAfnnwr4AziSj5/qgePO5V3llCmHJx8UAh/hiyNkNFT6Vr8AzebhtOKOwJMdENL5Uz0QUPyqqGihOryK0QOUHH1uNcJHpdXl632bk4h8hiIHbr4QqriDvBwkGs0BR431Mefy52ousm61EBSJgGEtkaWdiLhFf7mY2Pzdvtm+M2ObFkew9ut/f+7IzV1WedgldeY1SlFRn2sT8lFTqGf9CmPXCw0Y36uILvbCytqIE00CFz0hPwRIX/vyGzIOoScS/j/MNOKthFGt9d51v8smKXp9ouZKMr8OjDpAUNWgb9YT85tqHXpA5PT3U5yjLGdWNawOY04uX6Rj2ISX9C83HI/0hatxaNDXw/Gov2zzMiuwf1hwIz6Zd5Qdfl9b5APbknnVz6cMEbEE5BwdOqQbWVgjjC4wu0Al3kCj7BL3BJ9/9UD2QjXTj8U1jgzKxsrBiinJ7bjTJz7sj5IyFpc63wceZBBAqAcqMOuoQIpHMTVy8vfXlbguSQV8oUQglcBopiqwLnrys8+MIUxztjtxmWYSMJQRtdFPTc5iDG2EVbQE/xuhVr7VixE6f77L33z9h73ztl733/tL3xzhHbsk14dYuuP6+qOiWTPeMD/RPa8QQi8pAs2FWvhNRZQDXu/0t/zdiV0sp1Dwj5q2UDkl62ETjVssGT4NryemMzmhNXOVq2mVZcK+ULutw5D4LKOEUlhgPqmAXfaOu8x2HCoQJSTuyEPOg4YQ/Ei4KCoBUBPuRAN2hTB0+p8KIdVjTHJ1TLM7YlgYKFyxA2kngJFVziRIRLL4UPemBXmXPjWZcyZH9Omt8WyuVcF2JHyLE284lTJ+Zg4gD8K/onzW08ZEuaQDkOOO/ij7GJ4I45Qbf+xTk5sOygOyjR8zb5E0DG4RHmVpU57Q+IY9SxUIqnxlWZkoZfGXT0j/P5bPjG+XmSNaYqj68XApzD9w2EonHglfqhzydvfFaO3WAzdbygKycdu8jxAJ7IUnHS6afKYgzguFFseJbkLWSkPCnonzR+g4qPvNRL5ugD6ClwmD/5XG7IDF0tMgpyAhHnr6QQ4hnKSiwDjYd5AW4IaiCIp9GFMRPAgTZGXuUT6cXVs5WvK6mRB3bIArgsCtzBL9MTkheBPELeJyATaq84fp4HnmdXaNKAscgIJVJTnG1yOzrjc1uxu5WyuvgO3Dufgj4GlMCEzB+ovADqL4G4RMjsKMIPeby+1BP8IrO+HnroQGlrtXbrxnN79GhYC5MW692+xe7ev2VffX3NVtn9xeLkrCwsLfoCgB/qePnlY9bSErKFjpxjpQ5cqTdXz1ead3AihY6IZLkEr6euvDvhjj00PaXaFoRIE3j5uJIOlGWopBX/ZxptwW4UMgYKeeiZNqrS4lqNK0f6wIH1dvRBpkqfjh36ADdSOescL6XpTkjQr8i8CZAt7fFbgxu1E4n7ghByJF9lehr68ZpIZk/Xf/QrcrT09d8u4CtfDx9O2X/+Tx/bz/7lc3s+tGxPnkxq8oRy6IrvigO+k1ikwTsgeKUs7myorglePmIemG7WazR48oc8WlDys/sPHozYL39+0WbnF23voX577wcnNPjwKT/qRFslvwCnq7QgH1ePKy1snKNI9KkoSx9jwG1orPevGHg38kJ5CZmDF4QCqvUs8PRfpnGNaKEnT4vBnsEx+wV5hHgvJcvRD5ARnRY4TqGaH3H6bNw7D/3zR8wFDmixYxj5PpYU9hP3RbkCyNsI8FHwi/4TKlH6ORMDXwpzZSk9P50LnotS0IUHUOazAZTtON6G0SY5nkEoSgdOVd5MBQXcGGd052kFy4J3Vf+bJYjffFE7FH8VGvzzUJTTNeMJ6Kqc7psc1AEZkVV14RG4T+q6zyOlIVMRPA4k7cyPrIxX24X7wCE4a9gqUJeiZCU/9RjBMz3N8/WXiyf/pWPWwI6ndI7Q1bJpxASuPN5jqcfBZMzNIy3VulfEF2RSyhC4GyFlSoi5NtqWTae00TKU8b8NqFe0XxUg4YENKpwURjyRYbxlM4O8lCVk3cjX04o44HEISG/Ei95HqmBTOQVeiqQuyMU84gE5RSN6S9GGBSRvrtnmXm/9Y2yPjbSQk090Jz67veC73sAo0r1gESpy6kJ+hgTiTqMYI5y/51dx+AwlzmMZnAahwE+aaXsAaeV44ujO/8fmsh0SDz5JoxK8/gmKK43FgNfab6VXfzKSYwHtGrjcBW+aL+j4JqFCfgQkv7MfuQHgl2VOGu57MN+XsBMP8jEeBOeUH8h4UGPsDN+PeSGf6vD1NmyUPk3bBsSmtx+Pk8zEgTjes6p7ztyzOcdmI4uaeNLKF6twwtP+sh4rLBSQV3+oy7+sJ3zA5VMebQCe7/DL6Y9N12LhT3sLj41iZOEHDzllQl28PkVdCG7r6AoCZcMAynEglZiQ+T5hF8kolTgVYhDzNPJUjmslXgjgNEjzRiNwCT4eknABmZ68iW8AJVOPVDJ44NAwWYb/g2+5bBpklBeCr9iKIgIi61LknNeN89LVncJASlnyHqjGs04MZKxCMfB1W1rkZcnoFKgRQFZI5dMCdkQZKNd8gA9nDscfegvz6/bZR7f8je4f/9VL9vrbh237ju0yhHoZAgNhvU1NL9uFL2/a7OyCHT26z9raeZREh6oOGJvr4IOMgHt29UN29Eh+4IZsmR74PCHhh57K4DZRQDgFRbv7fUk/+uMKhA6qdAHdilKt6sGv5aJ7tUPxeCwHFnCALIe8LnNmCHxwKe5TflmUiks2eXvIFCt9DQBCi84XHTAhy5XB7a6wOaCcH3FCyBUTvPhgpww06oSg8NJgVVviSeckHZq64qysLtfbuY9H7fHDBTt56kXr6zts//APn9j1K4OyB3bFkC11q/pLR/xwW1kessr9YzOQ7g6YxPWAfGsMUnHeEN3fuTVqH/3hvi3M1drOndvt7XeOW13DtGQVf8eRsyK85PFNfQQEr+r4k45/Ari0Ie++rNAnKcvuptOojiWJC+R9GVwbZb4KYTWBG+0ctlMpLnz6adBTWS2myzwSL/lFWlFf7ysBviPO7kxjg2wsFmZlEHYRC0h6ZSjLTjz5l0syNvEbGfFImJqpDROjILmZzrfel9I29kEckahbpY2wUS5KB5e2L5dPfWwGT/O+WUkIid0OwhZivCGr7PhsBNJTxtRb2baTtz8Rk22BwSSOLeXxSyBx8w8gLwOAHEQTN50J3yApxsnAIx+ZwoGAn6crabNcQKYllOMOTJzeL2j3qFt8ASucFL4EpFJoL9A9v6oDZPO28fJRl4TgVcXPMkWmX2K8Db1W8gSbaZUhaZUhy0a6+PCntCrN4lqUK/NKcPl09aFRIeUuA2lA0vd4QYq8tBn6iwapDeUznvoCnKfimValGfp0X6cgAU+3RvFhfOeHGol7NxFelkmWivkV2kCZPhC4G2WM/iC6KkN5vgSYDuDm8vShTCvnbb4HQoZM01V/3mdKMnBiIZ+epMygRU2qtlORWQGs2PyA78ZAOf+/wPfAvfLYvMDGOZ6Z4DQF6CB5ZT3K9yjcF5gK+VsVVbxqWYBc5ynazLUhA7aevFRG12Y57W0sHkt6dnmUiV3FYoF30qonNeq1UODHVxsb+F5/fP6ZcvgX2N+KxiH0SCDOoiF5guv+ZqFnl0sBXrQB4zxxd/wLmZIeVz7J7l9lVDoLFn6/IX9UjacUqncQLEOZSeRFRVPIbwLK4n+BjI0fIWjkXHO0elEmaHB1+iiMcrr6hFEC8inj+BQpwEt/ixykEVJuT1NI+TPtW2V3mbLOYSQAuP6IpFgtZdnlZTrZmrV3xE9ue9396tI5bhmq/CM9JgXSUX08TiM/61CpmwwP0RxPkYnxObt9a8hGns/Z3CyPl2Qk64321aWHNjoyboeP7rTtA43+I0NtzW129oUTkr3G7t0ZtF/+/DMbGVqSk7ZLBtAknUsmzm67TClf6CFl8Lj+1Ap+n/J5uq4pc0DUjYFmZpoXY2JATP0Tx4iDD5B83QI8xUkpxOo94pT3vOL/lIFO1tra5qkAZSOvGgdcbh/81H50eK+NOklBEQCXITQHyazLklbODN4kpRMi7OKa/aLKi3qQVg7IX+lDBO8Q1KuQE54MTkVZAAmjLlUpcbZ9kSBgMXj5wjO7e/OZLS9KF9JhX+8WO3zgqE2MzdjSwkL0LZVHewQcZr58kXSDTpWP7lxXQMoOkOVa0y0vGa9xJl83K8sN9uuff21/+NUNW11stBfPHrbDh7arLpPiR33Vb/gxOidDu1f19d+CzK/geR2QhRtJofZjN4PHoUkpZQ+o1o0y1NnxSKugZckAb3PaFvyCL4Nmgo9NvhsJjuiFOTqu41foboQyl5Qp2nrdGmS7yJQ0ysHxCvwylPMTMs1rybUoRjvmTpTnK5uWxf6TQpbNkFDRX4FZ1WfwSFzy/fvUqRABuGlDqRPvf0ov12kzX3LK+aTgKDAu0s8TD0R/XF3wSV5JfyONjUBehU4hHOXpm+yuUdQdBXJ143IrXi5Tpr+Bl0djjKugu/7QUjrL1AldbCybcbDdDov7SnrqqFRGd5IvFxohF+NJXT02gE6qZRInYSOdxCFWEdyhUlb/kCF0xSeRi6O9hVxcqzqqAvjpjJBf5luJ059UlMU+FurjsuTHoeGF1vAJynw8ugFSzqRZkSv/uFdeyEN/qNpBOl7IST3LdPIKZHrIsFGIjXhhj+C4A6k2UUlf8C8uMXZWcZNOhV7RbYDkR0BuoMz322QgBQez/K18wO3Yx1BCtFvSzQCQBuR8RV1cBv2FXUe5LMuVMSbbOAN6lIROowrQUxbjX6GCsoxezmsQ9su957vMhfMLH8eOsuXy5XhC4mzOq8gpYD71dlLcN5S48p/ql2n+kYxCR05PaTjtOOjUnV9dZ05iozaccRZG8YWeHLu8di5L6CQ3AgA2tGKcq/pGyBdfhKzqMeUuy59QTqMM9JAJ557AYo3f7mhXn0JGcBm7s/2chUzDGygbNwm6kfjEHyuScsOmwEAlXshGx4pvm1eFLfqH0sDdOIhAl2vGN5QriHqaQuJSmSxDSPC4QrkeAHGvX9HACVE28Mu0qAMOQu6kOT39Lc4vIZRWgfH91QxlGZJ3BoB8GjpwpUf0oKxslCouOsDxhKcGX6l+8Omc/d1/+q2d//yGTU2u2tjotDfe/JzZ+c+uWf/2Pnv1jaMix6QsHcnI5uSH//63l+0Pv/vC+vv77OyLJ62vb4sMWPWkGdUBGDpcOnduvqlLgPty+2T+5sGDZHLq6hqtXh3BK+fpobu0LSDvM15Oh4pSnBb3wduz/RqoJISxA1UaRRvK6QTY+V5ZUfqa7tm9XhVt2Aa7KOfEkbGUxo0Cjx9pq0xz2shT4DueIOpYKlukEYqbIs+jujIZkW7qiMu2sBDvMjgdJWKhhFV225XC8LcsfXHkZnGhwb66fEfxRdsx0GP7DvTYnn19IrbuPwLT1d3lNAIY5BlgYmcC+mGDmyBE9jaJPsKkjwwCF9QjCrWyP7N/+ukFe3B/yjo62+z9H522Y6e3SZ4xDYSSmvOF0hG46+vYGA50tHXqI3RDDDuIwTTtg8BA61p23edkFeOJtzlls3wlPxtWAWdK4BLDq4iLQKB4NHCRBccSfgTOzteLL3HHJ03XrEMC9BhLgk7QI8RksrHPBAKHt6zyTXDSHb+4plxAmWZey7QyHSCWdScdvgz4kRZAegw3US5lS/B8p7k5hJwRSIk06oezUaFTkHK84po0q+WLepaAtLyW5fV0hTweSTnykx7gtLjXhRTay31J7hX8yIDsgHjObU6j5Ojza5pZj6xLXgnUF3bBu6o3DwiR4LIUcju/IihdRWSz+YKfcPWfy+5RiBdluS/qUKlLIT9X6kC+aqIEdEt9QsfsONLHU97AqQJ88mlyhkwv32+EaprnS5AlOSzwI6Q+QzeRlrgZMp2QfbwCGKQkpbYURV/0d3ScZ75x2oEyzeRJIfptbgd4Hy6C98ECh2zKpSMLUB4+FXmEV5Y1kuKafMt5QDmfeGwSQZ+BvJrP1fnSfoSCRJYhD1kSkh8ATjkkRP7GPOZ8fInynAiecsNiSuWJU/fkAySdMn+ah80nSVhJ4wqfFfePqu2TELSDlv8arddZ+dAq4VAmeFZ5A9D0ewoIwOMlVv/tpQISdzPfzfcAaZEePPyeNopGikCurhlCBuyMzdmqTrBP5jbO2FN/xvI1jVGpS9qRwBzrCxel80VM51/QwfnOsvRp2ivlAsIWIh4/VLjojnzKRj5OPbv5lCENGk5TV5z/1CEygEs98p0Engj4V4iEA9Cyzq/g75DCQKR8BTIPIN1DQUwx3Vd30crlPe63/BfpUdGigYokp1GSBaiUF4BLZTDChI0yqfKShwqWAwBeYiZNQhSPwSXv48d04rFn4MWuBg3Ir6ytYZCb6lOWYzOIhOhBG5UXHUoBni5XERio+QPgv7C0Yk+fjcrBf8N+8lc/sN37umz7AF8Aqrfbtx9ZXX2THTy81yeAtfVGm52rtcuXntkvfnbOpqcW7MWXT9jrb56ytg4cP+kC/VbqHQabssUuOXKEbl0e5busxT24ZVAp/9/zVJa2j5+pjjokLwZz/7Eh2gMi6NUxAPDhqzKkF/mAxwUpA0dQOCPKGc7IwlFFCvEBRzQUU8ertaWVFrtzd9L+6R/O2a9+ccGGhqflSKuuKhc7EtQn5PSO7hKpvsTcbriPTudtBqKYuiwlI3U65OLwKu52JD6x2Cxw9c/7dgEsqnFwViRQfGqWVBDAzTagLtAPHfLC74WLd21mbsFeeeOkHTjaYU2t63br1j0bGRm1g0e2xwJFgVZx8UUOB4Q6MCBU9egXvyfug7bLrABXZFYa6XyFAD3dvzdmf/efP7KR0XnbsavX/vpv37Jd+1uEvWC19XzLv66QGO7ohHIxwHk7KsA9JICn9OTJ5BMv8ErAhMkEwi/98uNICAiOt5cm9cAnRJt5dAOgy+RYBZIqutBftMeyNTU3+T0/hkU9Ei8mjYAs5+mKgs//ESeD/zIf26HtuYa8tEPUoWhvh7xGufIV3MCv4iT4TlVwdahsKLDjSYJ0Qpu4Hgse5AOb+SREfSLGP/I9eHo4zmlTTlXFK7QyFGVS9szL+0yrArhQj3KcsYVHzC1e0kOFlnDICVlDMh+/3KaU6sZflFI67edP0SQzZUI2OZANLFJxoJSn9nB2zo+LeJT4RVtGO5YBfswN7rAWeYEfC26+HuU7OepDfpRP4OMtzHQbdQg6fof8m4L+87qJakGDgrRrjE8LC/Nuv8ghRKdHo1doYAAFOL3iWu53mQ5UWQRveLAZhhNRwc2rwOsiKNMAyukb84r29qTQLQAfAueYvYzSuKbOceSV4m2NfCRnzwydkxu6Dd7RDpIk7gtaBOj6sRRlK9fL+e+plBYLQMq9Uf5vAWg5TrVf4y/wA5jIy3sn5BMgHwG8oJvHyVK+DECWC/pRNq5ewOtGnPZPnA0gNE8tygGbaVZpI3/UYTOttAN4rmiuTz0nHa+nf5Ai2ifTq5C6j3hCjoVZXxoFFOg5fZKgX/DKq6PqSrksu5Ff2GDM5QGR/03cpJNx/a974rGoimPyNT4PFVJKF7wTUMyrBQ9/Idsd8VXNWzHWA+jFFzKOB+3oV8iX7eZPuJUOfTYxYlyJRUbWmXt8YMqq1rqXPgiiy5FyvkjUJLkYQwn4irEZWjzxEvB1IejVulGSogqkArgSnEHRMTMvAxDXaCjP509JVD4fR5EeuKnAqhPiZYO5/wPXHRFd/a8o6/eel054dTUIhJxBE5yVQlFAlVfEy7hOs6Cd9wyINFwqKgwnAmjzc/PeARqamGgZYEKuMkA/eZUh6BdX7pHVHebYlaWMmtd3fl0hulucX7ab1+/YyNCErSypk8vJX1upt4mxdfvog4vWv73X9h/YY3fvjNhnH9203/zqvBy1J3b0xH77sx+9pQXAUdGHnAyS9xbWNLGqTrwsSj3jXQZsQPVWffgCAzIAlbZAaMmDKvxFRkWocjrQkS4HVTpjQvVy3rZhuBjo+NiMnF3oOCkqG+1ASPABsGijUjuhBwq5fpS0UjhndMZoA67wNTn9S6Y+IGd/2X73+1t28eK4FlDr9ljh+TBHI4o2gKbqzq9rRv1EUVe3YVwm4TGhR9vAOwYoFwXgHYq8cRnQ35LoIxs0w3lQqv85O4Tn6QRf8UF3fqaeo2ZcqzYHLWlTV+gHf17m5leDH/ALzqr3nr3xWw+3rj2zJ48G7ZXXDtvR4zuUQv2QxbkqHh0/nc6sa1ntXjfk8Sxddb9Wo3aTDqjT3NyaffjBbfvn//qFsuvs/R++YH/5169qUckjUX4YJgYTbx+VQa6AbJvgC3lysPvsM7R19MlqXwl8cKQPFYIe7zCsaDGsZYzuoi2oQ/Qx4rohFLyCDkkpSwBSZBr5yJH92L1kXVkMVGlU6SV4+SLJszxAU0F5QbNaPgC+8Ku+QBe0yQt5Uq7NMid+AnHSKEsQJY9ADxtid6iBDRJvi6Cejudm2Ew3ZEJLnrAhzSd32TfvRvHOUdh6ga8A+MKaa3Gf9KO8QqntSUvugQe/sANK88NqlbZADvRQlADfY7q6rSs4XyU6Lf3ze/35EylvWzRVlZU+wftNfB875kHyQq4M0MkJvpye80a2NTzCFgv+JfBb4QDYmpcrJmzXideRdHQTeEkD3DKQ6nmZrDI4Fnzml4VZWbYE4p5eyJrxMpTxE+BDYFOKfHYTGUsyXf9V6AHZthnKeWWbj/sc50WLoDzK5BjouLo6neI+ynu2A23tba/2c/0Vf5QBwE/ZK3r3uBwtjlnw1MRpUAp6Ud7x0bTzK+5LIYF4mVdFzkjxPF4a5aiHQ6k8lzJND54eNKETeBvbKtOlwcKukTP0G5+Ujp1nArqkPAj0K6K+sAoCJVpVoBx4Xg/KuI2G7kh32qLAEwfnXwD5zo/+X2FQrSNQvfrFIWWIa9U+gJirIy3rtBm+jT6QdMtpRJMG9gBEPauhjI88pOFA57s26Lmrs9N/DCzm1NCNl8UO5TNwDx/8B3TCUwJfELh+or8KyWnlMSDKlMcZjiBDI2lRnr5HYHOae54OLC4t+pMC2oKNad5RcMlFh4+YLC4oX3YBPWjhl7NJxJFB+GleqCoq4wncq8pCCsEyAOAD3G7OA2BSSWPw3UCam+yYEbKy5YYBSPO4KhjHNeKX6JJ24uUVwCzL+R5IEy0geW6GTMfwaByOVGygKz3w+UlhSAZNsJ4FfefoIenmlfJVXkGLOwwBoCGpT/IOeav47W2t9uorZ2x+dtF+96tz9ic5tZcuPLQ//v6CGrjBf4Dp00++tIcPhtxQX37ppP34L96yU6d3+y/94vjza8FLS/P+s9KrfA50ZtHGxxdsYpKfwueMXa0cLI6XrNvw8ymbW+SHxdiFkYEqfXZ6zW7eeGoXvrhtc7N1Nj6x5C8WLy3X+NdoVkRzTc5sTQ2Pm5pFv8ampmptTIuU589X7cH9GfvlL87ZkyfjbuyqaCVUtVuF1AUQ+o+BxpN0v+irXzqfJxdq1QAh0ovzdZJzyH71y6tW29BmA3v3Wk2zJi6TkyrHu55fxJXM66sqv8bxLuiyUHHiahv9iR7OBjv02IHuFBj2FBN/9uH8xWwhYrfelMr0wUpxPz4jB5pknOjYQY+a+mSlBQLOE2MK5+knxhbVvrHgCFmCNnX3IyxF/eobam1H306rka5vX39mv/n5V3b96iM7cmSnHTzcKTxNNDXhlAHuaBfxoIGMRV5cHMLmUr6UIZ6iDA0u2T//w+d29epz2zGwy/7Vv37fjh7dJvxpBZwBuEkjUpN/mUqEQycoBJpBN9vU5VFS8Au+5ZBQuVcImgyQcSTL0yFfroSAtspyjiNIvhmU49ec1JKWSsomtOxi9ei2gC7iCg5OgttuCZJmcRPlilugPHHGlXt0g36xjm9C2Nv/Pnj55E0dSvVl3MKpDR5R34qcBWRaNaSsReBPV/3n+KnPgDgamRNXGVz3RXwzULesX5bjf+JerpIHbn79onAUlR9yleJFAIJvoQMuuueW9CpE+4eNRznqAH2u2SYUCdqBR3ol8FekJX+Cc4cVY4BIZ37QIy/lwNJCD3zdJJIZU4RbErVcNq9VPZDgyUW6WUtLfKHH03K8LJkItpyLq8QDyvQzHqB6uUwRKvUscJAlZQS+WT4AHNdbSR8JoPtuZ6kcOLRFpmUZ5M84efAHSCGdv1gIQM+zPJ6881vqMX5r3hWPufl55xWAXqs8fWHhdAv6CvBMvkk3wXEko6ejeJVEzjwuIwRfjKSvELzCjrn6AOppgRNtF3yxLcdVGgtHx1O/iGLonbIEysQ9V94TzKPYOZalfcLPKevq9gJN0v0avKiPM9GlLDflORoEDT8ipIAqnJbT4y9oVsvp1gM0qzYYdfSoQ8gaeeiP+zhxEe2U5Tfbx+YrUKbjAakKGRMqeQo4xEDQIA08npxrHPJ6kcoRoPhxWByOFbWtj4Pitbi04D8Oxpwdi4Oi/XTPhgx+njvfyuMKkJf9GlrYcNpkykW+O+sFHjTBwXckrbGJT9rir8UPl3IahMUB+blwYKxhzKas60VV9C8s/ft/92/+A8xS0ITN8QwAuAD3GATKSYD4+Pi4v22ciwD9V+QGRLlQjodyuqNHpd3wSNdf8uRK5dnlKisE5KK5K/97THmVeAFJyyF5CaNqGOs2M6OGVDovmyYfHNybN57ImV61w8e2q1FjFzohcOL6TfAM553cqQdfoeA4S57piqMf4IHOoFNjW/u6bN/BPdbV06HGbbYnjyfs0cNhGxjot5dfPWGHjw7YocN9tmtPh3VvabCGRuRiFwH9rtnC3KpduXzfnjwasytf3bfLFx/Y3dvDNjq8JCd9zppaOFrRaH/4/UW7fv2pdff0WFtHh+RrsMePJu2zj+/IiZ+2Z09m7e6dYXs+OG93bg3a4LNp0RmxwaczNjNtShuxry89cRpX5ZjevTtqT58s2pdf3rEtPQPW1d1ivb0sqqJtFXG1EOK2qjfi6AoDxihogxXdM5BPTc5YW3tnLJwYfFSaPjM0OGkf/PGCjTxftBdfetH2HRiwyclpe/x4UHrT4ujFY9bUzJl02SlPOdARnOVwa9gWVwbL4L+kRdDU1Ixt2brF9YiQiEfrxcSAvcG5JhZKWgTNzS/b02fjGghWNSFjnwwoBOoVHY+6s3iYnl63C+eeqE3m7NGjUbusRd3ExLQN7OpSZw1elAurJnAsotkWZxvs0f1hu337nhYNK/bSK0ft6PEt4oXjz6CjydNicIEtjxxHxkZt+44dkeR1AIqK6kqd6XfOibrphq9I3b87Yx/87pr41IjHXnvz7YPW1aXBRLhqkSirUouLC9LzhG3bts0feQYwnnDNOpRAGdnWG/qigPtoe4LkUZwnYjxKn56atu7uTh/gCuS4CpIe/1fsSJfob/xFHvUEJIH/73HvJ+Zfl+LHXdrbw0YjBE5QCH5uDgWQn0H/FakBoSPqEWW5TqkOnZ1d1bHRoRh7y4QFFbqbIHXktgT9Eg5jyvT0tO9S8fg3xjYgacc1ZKpeE4JfhJAp4u5AwFd/jPecJe3oZDzCAUBPIZMvWEtj4mb6ZXD6nl3gF7eUYZfs+fBz27q1R3Wo0iMGf9ojdFAE/pQZsY1AvsuBTekPGwfQFXPV1q1bN9BBCuKAv0sgdM+THEGn4KO06twAc8qAQ8mgk2M8L7aCk/oCqFdIAkR5FkHQLkPSJyA/rQC+boOGGMKD8ZBJPmXKa5COdotypDvp6JkFTooNB5w715eiMSasy7mZ8/sWzVfxJJ+iEApZKJn3Fd6kenmPKo3xjyvpnlLJc90KqAuL2NQVdYRWLsiqfDzmwf+Ulvy9Cl6maG/4qj8SJSwuLPnuKO/LsLEHVS9EWWKRUKl7fDgjaBbIguDlSaR5OvK4Br0cDvi05pHu7q7QGfmV8kEvb52Py086CR7jv4CMKjOkifYEmFvo9/gS6I0jIuwUoz/GmtAbENfUjdMSieRdtucMQIzHiV/jDmajbG3DJyUVjzkv6JchcapybOSZ9wEqW+ATOC9PP+LrNZlGcMyCTZkueeV7ADQvQxWKeyDplCHlggRxxoDYqccXWbfRkRF79vSJP00hxHFx9STl1eLgE9x24/cmeNLEU1OOCzGUYc/gr+CYyy+J9sH3wD8IedAJu/XUAh519GvRFILTJt2f9NIG3Iew3sdpe+iTDp3AYRERx41YJPCuG4uCuv/lf/6/+QKgDCkERDcrMtMcB56eFmUwe96MpgN3agJKJXjgr8ChVLkMKYr6fbaMx0EiswQYAgpPhxlwGdGsQ16L9NI18QHiBHK4huFGGpPdxOSkD6jlr80sLXLe+okMv9mOHOtXmXi5qwpVPuV01xl/uqKHhJyAurrk9NG4giiLftUpoEHfUDl+CKajq1FOdIec/3Ffaf71v37PtvWvyWFZs2Y5/fUiwScY3T/CmVA9Rodn7OMPbthTLRqgeeDQQTt+4pAdPrxfC4stNjI6abduPrfHD6bkxGuwUJ3PvHzU+HTZnbvPtNiYsu72PXbvzpDIrdnJU4ftxKmDcq73yOEbsMW5JrsgB//e3SF7/HBCtWy0Uy+csNNnj9uRw4dteGjWFubjZ6/b2s36erUwlNGHrtFYtn/orDxxoJ+pqSn/AQteLHZMDUQ4ajRpmztq9TY/V2cffHDBLn91y44dP6FF0SnltdrvfvOJXb50XfwarGdrpzpnoxznEbt2ddCeafHS3NxorW3NYs7EEDxxnvF1FuYXxWdZbdOp1T2DAbbCTiFSMCjxWwTrWgTN2cULj+yzT+5q8TMsp3lKg8Oo7dypRVRrExWTzOEAr6/XF8dprtqX557azPySFiSttmP7Hht9PmMT49NazPX7kxq3WX/KIH5aYMxMmZ377IZ0fc3efvcF1fGAvfTaHtu1mwVq0R+Di+LFRKM/dhQ4k+gTnQwDXTuUdB9x5OP/Gtl5o33+6QPxuqca19p33jlhZ1/cpb7AgCUt+IAtPi7bqq2qz8/PzdrWnq3KC/stAzIkVOWsQra9948iH5UhjjsM+uMR5vTstBaSXRV8Fzx5kYZMcef55MTkH7T5q/Dhz9s9ytPnmdTIZxIlL/kwaHqdIF5cMg/wK/X2G08qeHhHrNxjO9gumyPlsRGifi3pzcsX9AHufZIRZLmiRqR4OgAOjkCHePgxIIei/jhQlRKSruCtmjpWyIzU/B9//KPPBevAY1E+OzfnC4CcvAGXV3r03bFNAO1vB2gWwdsaYOEfn7Djhw2DR8iDbNQBcH7sfAron54rGonLn9MFVCT6MLqIJHRF30jnvMKDeFFMGXFFhiIOLhMt1yzn7eOEuScPfuwSr3t74NAyBsb4FvnBI9rZF06eKCjyKgup4gr1aMcCgXvwxI9Pv2JX7nA4rZQBVHBDa6k7T3O8oANEGwX9eOpfjD9F8OMjQmlpif4RIoQucoc5eJNRDeAyLkTcCzmdoAGPyIPHipwiHBh4xCK50HOU8v/B9f8LWpEvOaRbtnSU4HrxQL54l/uJ10VzC+3S3b0l+mKRRwnyae6ybXsbiC6WDU0W3U67oJulwXGQXdJnfAHAgryL8TccuKoOqv0k0tAB6Z6Sze52xR+LQ+fNfaEzyvm95iiOg0CGe+yBesUphqhH8HDiVSjaDUi5uHpcIUYM4Tg76kl7Rb9hJ5zdeaCqK57UVu1G/3lqhWYBZV6UqeA7EI/+SdqSxmXum5ubnE/yCvzoP5vpJ5BG36r0rwqPANKS7zdpIIdkkBz+w6pKwWl+8uSR5v1B42FMPCnC9+LLd+iDqxZgvI+jchwBy3Gb+dd35BXggw3C2+1Wc2TWLUPKgnTp6Lutko+sSuce+oSl4sdRSaPvUCboU+2QAZpoj/cOKZOtVoEKUxVMxZSvGXco4YaRRqMlDa7OsKhQliyTyIp6mShWKQ/EI64qH6Ccn0AWtlzGSbxyfIP8gkjHCMLYAD+7pYGIBQD5yOigjjQvZ7alrVG4nJ1nEIgylKV4XDeGgIJPJR64rC7TOCNkflFOHZuoKOmmzu7efmQP7t+RE3jM2jsXJRufoQIRGaOcf7d/Zc0e3x+3X//XL21yZMF6ezvs+z962c6+PGB7DjTZ9t21tnNPvb3y+gk5qj1y9KdtdGxGzv0RlV+2Z0PDckSbbM/+nXb9ppzophX78V++qsXBgG3pXbHWzjmtaufsxo0rwquzI8f325ETe23/kS2292C79W43DRDLkobBvMl31BcX53wgpY6MSajGJ+VCT2nIBAB9tMhBbmrmXBuOijqKytSpo9XXcdzIbHJi2X7+z5/I8R6xt97+jh09sceaWursoz9dsuHniyrfqU7Zok5XXzyVmLJ7D2ZseKTW7txesaeDi6KJMLVa9MTnP/ly0PJKixaBdXbnzrz94z+et//tf/uDffX1Q+U32uDgih8x+o//70/sp//lkhZky1rw7rGuLTjJ22xxng4areGWww9oSW6+oPP3f/+h3bs/aqfOHrbvvf+27Tu43do6GoW4qAVeg098sZMfgwJ1XFpssPOf3dci7Lm98upxO3y83fp31qj91ddq2fF3A5C+6OxMmtxhL6HXmEhJDLzISyBOGxDnPYNl+82vz9vN68OSpdH+/C9fs2OneqRvvpcOUixUkxa8Ic1xDe/7Be20Z5xaruU2LkPmldMZq1KegpoPlgxsxD2loJ+TGxAOBTyz3KbxRcBj7Wo50oI/gPNRhpTZi0Zxvya+01FDMxe73Rb4AYx3kQcBaseimtw8cw4+5SiS1zKQlpMEoTIOCTzNJ++oS/72BviUS2chgFjcITMx5y0ZXC/lMbYSij8v5pVQgD9jOS+XyaZUuUog39sNulwjngHIOPIBrj/9RbbKJ67+hTRA5gdNaDOFRbnEcu4Ui/IFVPnpyr2HGM/RGfXgBwXj6F2BL5yqbRAX7cKGqrSLNNqDdKUQ/CXjCsCHHbj4aAU8s/1SrpiTg+7mkHhpU8xPm20k2lBjFWeKGXBEn/zAqerNQbqCjteDW8WdvtMsI4qO4xb2J90REjbWI0I4/9KJ6w0Zkjc6rKZX9RoheWQgDZ0RDd3FItnlc5oR99tg4OD1EEm2GTxeoQlOyhAhAecoHaRIdaKFHAHJo1wu45nHVWI5f5+qPT/0g54Ys/xJdUGbayykoi020yuDn/bJZOkucaJMlT/1c74F7+GRcZuZnffvzpNX5RF8Uz/ECTlmxFijvAwap3zfQ8GPNzmegq7s/PuTuIJG0K/Sy1Cps+I4p/QFNlpWNNbmPceqSSM+v7Bgc+qTbPKSxibA7Nys5uOl8GvEpyq/s63wJZTB74v0LFNJL66ZllClQbnIow1xmHniwa78lp6t0g/tG7Yd3/oPB50xQZI5XfTOmM8VutSJL2lRD2wj7A+9V+cdfEGe3LLoIKikH+GGBvbM4iGeSob9APBCv/B3m1PbsImF3bEYY/5v5JeBoUk5+piubK66pUIow2bwAkqvKibwi1j8z32RT7y8Ow+Qk+VJL+cBmQaKD9aKEPe0AgeI9DgWkmUiqBrgl/CCKXHSkU//MGIpIULwiBDpcVWCoDqYBU/4+O7vWq3vGgtTuGoUyjt+cCcegzZ31Tr5KOESVgdB6C0s8HP3yMfAGjsekS9QMTTgNDRJ8VWfL8/ftB07ttuxE7uUqdUekw78MDsVw5nlTP6jB5P2y3/5zJ/E/PlPviP83dbYjDFjfOx4yFCsya5fu2tDz0bV+RbstdeP2da+el/ddrR1+fsHVy7dkuM6oYXDARvY1aFVLEapSW2uzn798z/axNiUdXfX2Stv7bbX39lr23e22Natbd5Zbt+5bc+eDtrs9Ky/pPraGyfcUaQ+XmdJgByhK69G0S6qtfK9c8n5b9TKny/MxIt6OFM8DWi2p4/n7B9/+oHsYc3+5l9/3/bs6RORert964k9eDjonZHBlmMjJ44fkUzod806Opq0WHjV1uua7dKlR7a41GZj42YXLwzatWvDNjJSY3/603X76MOr9tvffuHvMtTX91lH+3778MM79tO/+8Ru3hyWjM129uwZO/viKevr32L9vd0+avf2bpEz34Y/JP7Uic9nrtmvf3VOA1+d/ejH37Njx3eqg5o9uPvAzn3+pS3bor3+9jENJEXrux7qbGJ0xX7zi4t2+8Yd+8EP3rSX1A78EnR1ghQDd8yBsDfsHHsAyhO2iPr/6DzskIUGQbasMeXxown7l3/61B7enbHurhZ7//svWP+ABh/JpoZXwepABKPsf/CsR3BBSEINgi/5DEzV3c/CtgXlfkeItCJw47iRR/BHzv50A5nJU9AVO3FM8ChJct4XIWWN/pV5HhVQOgb6b+IEXtnZVEVcB1XHMULQCTzu0TbJIaq0zsveHsfmiUQ7YNNA2j3jCmnQkDQuD9eE6jjmxJwBsoDH2IuuyS+EcpzQe+D6VffOw9MCh+BFijyaOfOy3bhS94X5eZeDfHLU2mB5vttfkRe5EfiLNNW7WHRX9VYAxZTILhqTrZfz9hCOaDsNIXk5Lxv4fltcgXIaQDmPU3/XQYw1TN6BUvBBfi9ICLysOxB0pX8mbpwhkMmGLOQ9CEPB20AZHCvjBU3yAiICjteIehV91GUsrhvirk8FcF1GbC/mMRwRHunrpigTda0E2kPJYTPV/kbZbKvM83zqx4AAb40t/ku34pn9g7IBhez6Ayr8KvmIW8XnknKT5vyQu9AHAA9seCOtsO+QHaykV+JFXPkJkQzvuFKmTBO5cJq4+nwdGBV50U1FHwU+IcHHMiLKgw44cRvXwGdc5GtWoUsH8gu6IV/gA8kH2hkHS6JU8LgSJaRsCI8vsbKiOq3V2717g5rzeq0ep490zY8cW2ZjK0SJPszTCebHFTnjxLnyWWqORs3O8OR+0U9zTE5OKS6HXOnsxnMUbPj5c+HMeP709JScyUkbHR21Z8+eeRgbG9M8OmJDQ0P2XLicdBgeHvZ78gYHB+3JkyeeRznSuE5OTPjTCwK/YMsCIGwkZE5dhz7iGvHUzbekFXr6RnoRTz1uDgBtIEtwHXtcV5xpjvrgSLMwwJGP43Xmi5j80TJoIC8hbck3l/0aODwxoD8AYTNqfwUYUW+esHMLXULZ+U85WViwYc243yafjfcBok0Zc+KIUn7ClwXEzMy0zc/NuTx1/8v/HO8AQBAoVzyvGQc2poeh6o4ET6diC4sL1tza4o+IyJKY6I/oBlpeb4oygBV0uBAczwdgVZb/i3zoYxTt7bz0SE4hXxH3++IK+F0lj4uuouU8NNikU+KTbFEfePAOAGcdc5cA/Nm5FXtwb9Q6u5ptxwCPjTUQVMoGfWpKLA0iICaWgAJPBFnI0Jl6enq0yovBNTs/lJya4gxQfEHn/Of3bfDppL3/g5flYDIgizc7P/qHqmJCqLVH9yftNz//wo4cOWTv/eCM1TQs2sTUqPVs7ZZxUB91ptU6e/xgzH71iy+16l6yd7573Hbv73SZtnR3WYu80+uXH9mNK8+04Oix73z3mNU1xDfM11br7eM/XfXfIzh8dK+99OoRa+tGgDV/Wbmnu8Pp/PE3l/3Hqn7wo7N24DA/ey0nBXmdCi1T1A/nBRUVC4LID53nJ9kIdETs/9mTGXusOn5x7roNDPSJ/mvW3tHsA+Xw8IR99ukNGfiqnOl6Oy7H//DBA3bjxlUNTI9s27Yue/fd1yXfghYKd23njl3SeYNd/uq279DzROHevWfq5B22e/dePw/Ot/VPnjlhX355Wbriyc+6bdu61V5+5ZR192i13a6Fiuzkzq1btrI2a+9974w1c3LM7Uk2u9Jof/zdFRsdmbW/+Mk71t/fIl6z9rtffW6PHw7b4SM77f0/O6v26ZIvr/ZR/SfGF+3cp3ekw69sfGzR3vrOKTtyYptMaV66YBEWu+GYFTwq5iX9ub3qD2DQiEfd3YEj3KJHCY8OyNGXVbt+dcQ+//CBjT1fsb37t9n7Pzxr23o1sJkWjOAXDgrAfT61ojzOgp8J96MURfvRbiBLjLRrvxF4W9K4grwCRGn/2M0Sl6LtAd8RUl0628vHTsgLPl7nHFA8AMITTa+vs4k80JhMEg8WDIboCsizpgBXD06Fv6ifk9N/kPE6c9Uf//MvnIqggWy5WBgdGbWuzuiHzliBvou+QPe4J8MndBHtWWS6TUGVKDqKnf/AIWPdJ1fOtfO4ugoQDjxos3gkLWgVTJ2H/i/VJ+UA0ENOZEzu2FQ+Xao6LYFHcHqbQsqekPwTH8caIozB7ADmmebIL6joP3iVoXxPDHzXiULK5i1IfXzBHOM8TonrqjQXxMQUONhU0irDhvtKNPASPx2WONOe78TBIxw2ChL3SgnQK2W/lV+R57huJMrXxWslPvQ/dvxwSBwPDNFA/gotv4QOSApVI0+0r6N5oJwnBRRsqQshn4wnH8UUp0wUymvmA9QN4ikPed6PHSdogUMeV3RFmyRII/4Hn9QTuBm8I3KFtYKPT+gp8wsbruALGBcrx/Hg4OnVfOdawuda5p3fcgdi0484ec62Uh92Wvl0pNdX96nHqHM43syXXEmnDPeMeXGNHXKc9MXFJT9+Qzppc3Lk5ubYPV+1qZlFu3XzgWQIx3RtDWcvnHQca/Cp8+DgkDvk+DjjSp/WFZrw4cp7SjwZ4woO9aAs+ZyFJ46c1Cf6DXXmzHls+pCGP8PxIE4RsKBj84bjSAT6NGHLli1uS63yFbln/mDsbS3w0Fmz8uP4mFkrv2ArnQHorho86b8Jm7Mpk9eMR9tVr/G0u8DRdVlzQzr2tNPXX3/tcX9BWGOpY+s/9OLtLrvg6snYjOjCys/iM/bqPufQtCl2/uFFHD2GXsVvKZ4QeN1LcmIDQC5CoE0c8M+NSiDSG9WXML01f9IgOQii1dLcvHEB4AZaAPcAjIjnPUAauDF4iFyR70JJORhRnnnMdKdRlEdRPrEpWqbrOMW9l/GY/vcBL/I4G8puCrtDMYkppzAQAC4pV5l2AvlOk/+9DnEvds6TQAPTKTDI0EngcJb9zu1B69nWbju206GZmKJuXtZrJEzui4HBB56KHMkr+GAsdGAczA0TkAM4EWOnaWR4wT7/6JYdPLTTTp3tk+xhXM5L1zC2dRsfXrRf/ON527VrwN57/5TVNWpAkcM4MTnh9eEFFZ40PHkwZX//d3/wleyPf/KWbd0mXdauyPnvcCO6/MVdO//Zbem53v7yX72l9pTLKfmkHXso5/vClzfsEM7/a/uts1sdk11ZicDTgq7uTrtw/q49vDtle/Z12qtv4mQvyYDT6SgmesHYyLg9fvLMtmoRFO1BIEe1cnUV+lin84n/Wo0f97lzfdgOHdpjb373hDXI0UcujUv2i3/5zIaH5uXo99qx48fU8Vbszp2bNvhsyE6fPm5vvvmK715evnTVOlrbrLGmwT756Es//sPTia3bOu3osYNeh+vXr2rJsWJvvv26PR8eskcPH9vRo4c0MDXY3n39tmtPl3V2Ntrs9JxdvnzDWtrq7Ps/eEFl0YZsw+tZ6zvr5z+/5e9PHDu5w54PTUr3v1GVmuzAwd32nfdOasEl215Zs9GxOTt37oZ9/OFN1YMvOLXY/oP99ua7B6UfOjX2iKUVg4voo6JUU9h32BEOCMcD+NoFL4WGs4i9qCwTsf7m5tbty/P37NqVUQ00tXbi5G57670DWlBxlhPLEi1o6l/JonUbY0XZjnnaRBtCGaAcEwMvb9ObvUdLLo+7+PRRnBHSRMvzgJDf+73+YdvQZxDe0s1L2cIrOgfxoBFcKUY/giYJoAWu7h2iLCkadnUt/pTGRMmVySjoRpm8VmkFZCzzE3xXteBRQaeOSsdRK7/zAx7FoVF21vxaEdkRiqA8/eUZdJddusxJhIEfx4G+7udSUzfIA8mCZugoeAVv8r8ZyCMAmQYveGwe4wPyGpDpMY4GrwhhRWQHTsRxpJj44IGjUXnxT39BIeAbuhJUaReVFGzEQV+Rr5r4BMquYy4AKng+diugbvRd0AA20457dJl41XomYLu5kAmoyokc1MVTuS/xqsR1wbozp8qX8oKif9AeVR5hE0CK4jJim4V9AsmT28DfrD/+85jPi9hv9o8oF/QKpA1Qrg/XdG7LafSLcJ6DJzg4qTiGaTOOhsz647hE0mB8w4H2ey2ocNDSoeYHmFAreXzxZ0ULcHwHHGh4YL/UJTf43N7k4E5Pz7iTiw+D/eXVd8FVBtqkURadswuOgz/0/LnTXRb9STnO7Gyzi82mAmXYOQ+ne8bpUHZ+ftZxSIMGuORRf+jDB5q8NzQ/Hzu20JK4MXYRkb3hh/CZaN7nm19Ytf6+Xts50Gf1jTXWJue6pVlOdlurNbc0ul5ZuBMYI1gAZcDBpr91dLQptDsOYxXtTWARy5VyALQoxxeoOJ+Ps45T2dQcfPDR3AHVAoArYwVtmlfsA3uN+7A74v5isfKpV4xT4dDyJC18rhhPwk4J6CHsLcPme8cSoc35CZV4KQ26pGN38Gf3HBsj7drVq35NGyUdO0mgrXITmCubtfhPpHsdVdafdOmeUHbuoQseLx2zceQ6UgDH7blw/JEPvfEr/zxJQEbIhFxRhl8z5v0F6PnigyNBXCUTx43r/v2/+7cbngAAxLNTAGFo3wZwq8jtECvWBTeUaiMFEI9dq+rAAHjzVNEc/FYouUoCn4CS4YFxVQZthWjiiANZJmEDv5RJl0guyuqGOtMR6aAYP4rM/JnpZbt757nt2rnV+vtblYxMMfEy2vC4pkAViLD+Ba9yCJ6U44VpBio6kevFc6sQ8sj4Vuvs4z/dlJGt2Q9+9IJW1fn1IQWnTyW4NtiX5+7b1MSC/flfvWE1TXwWss6WlldtdGRMjinOEzvVz+yf//FDGU2T/cVfv2craxMaoOast6/HauX0TYws24d/1ApXvPnm+/adWmzV+WiqVWSteNyw1eU6e/m1g9bZFZ2UgZy2QUcjIzN249pzDQhttm/fgPUP8GUKGaVkoT7UP55UDNu5zy7ZkaNHrK1dPCp1oVrUTZ2fPwpQP135jClfImKHf9eeAWtuDUdmfHRRC5Mxu37liTXW8XJviy0sztjOXX320sunbffuXf41oPv37tuTJ081uG1VrzU799Fl0Wi33fv77MiRXXK2dwjvqX326Zc+qL319ssazNbtwheXNEHM2569O23/gV3W1tGkgXnKHtwftKtXbmuxsc/eevOw7J4BQrqSuGv8acFy5/aQPXs6ZT/68++oSjw+nbOhoXE7rIVG7/Yel/XmzYf22WdX7crVu1qxd9rBg0f8txM4svUXf6U2b9YCikWFa0L6Rj0Ej6CxtIEIONPxeJcXzSfk5GyTnhKXpq3TQqjGvjj3WPWd9MnhzEu77MVX9nh9o29Bk0FQxWgDZlTd+8CmNPTO1wuYMPkhIvqLMiHvwCaKO2rQEZHsC05KsQwhcrW/+iIwnSrVgXT6JOdDu7u6K3hApS+LErrgjxiEwaM/5yDt5eCDuZJAPGJ+XRR9BufyEwCgzA/gPkPiJQ738EQGaUoZXjn9Qxacm/giTMrk4JsI0Ijd9c2QvBKIeT3Br+RF3RkjpuVM+GJfeoxxIiYkSiLfZpnL4LIXNAmhv3jRLO8JOCc+bomWMGXpkoA66R92Bw556fQlJF1kIQ/5I51JXTbnthVy4gjh1GJvJW05bcp72aI8UOYDTpm3y622QDY3TKRWHuM8C1faHXB8BZdNuIxJcfyEdBop6pQbGHEfcefhTmnoakXOGnF4pENL2RW1UeAgYzyqX+V4htJh7795AQ85tTi29OGlpdht5oMIOLLw9LlWY+4i17l533xraGjyPOZg8qFN/0xHFP7Ikxtp0KUtEyecUHabaWMc3nBs6N84q9CkbbhCZ8Yd5viF0XRuuZIHLRxb2pGy8ObrOxPjU6LNXDFjMyo3xbVwgukf8AWQkXt3tsFTPk40izboj42Nu3M8p7qzww0upw9m5oSPky6neVZXp+0OPA59yJV+BIDM3GdQ9dQGsh39RT/lPQ5ergwrpP6k43Q11MdvbnR2d2m+aPEfYKKt29Q36IOMJegdG+NJP1/X42RBk/wX+g8bM1wJ2DoBXMpmea6kkcc9vg9H1+CH893QFF+ce/Dgsct24sQh8eDzkI2+mcdvRHAUKRxxjgjGy6SEdMxxTvlaDS+qcvyOHXzqSz2jvtV7AD0ByOOOJeOM+gK43DOGp+/mAWRdAfoGaQnI4ffgiQ/jCP0g5gHO0bOAWnK9Im/KAB36UULSdPpFQIbwK6rtxtX7+SYgJVNL05gD/XRZNsAmFDyvfP21yw2d6NPxI3wpT8yf8Tn8wEMuvsAT8jOvkY5tcCWASz4QtGL8Qg/cZ73BJU47Bq1YFLAZTfuhbORlxx9540chEWDNn8S43fpRbKXfu/a51zmVk4rhmgHYoNxUoATTnQuQ+bky5vFODKqkV2kEHpNksXIv6IEDlgtV0BKSMPUnwyKXnXAGIs6m+QQn+o7r6IFT3DgEq5iQgcwnGfFdKuVj3H5fDN7zi/MaaCbl5G/3Ovh30SXD/XtTdu3KoB0/MWAHDrWoALwLh0hyAxUZnHjE6Vj8SiyQEwT1Z+Bl8NnCESAaFYOn6Bp0V43PH/J9/ScPF+3Xvzxnb7x13I6dABc9ajXJrjj4rsNaOcXr9l/+vx9Z77Ye+/6PX5B4mlCEsLSw7E5tf/8O/0TnuU+vaaBqsXfefdmW1mY0WJifn4euqm4/+6fPbGxkzr7z3mk7fmq7jGrJ5ZLIMtga+/SjWxqQV+3d75+UfmJC4Cz51OSynf/8pgaeFg122+3mtTuSadpeeW2/HT66ww1vXQ786Oi4nHg+gflUdTpt2wc6fYEBDyDbFNmZ5L1l0Zvii0v1duP6kM3OrNnNW7eks1UtQjp0v6KVbatNTMxrklmxQ4cP2D456rzQvKBKPXv23IaHRv1LNUeOHbIHDx/Zzau3rXat3t5576ztO7ZVfFbs8cPnvshbXKzRgqndj/fQsebE78LFy7I500LhoI2OQavDBrb32W7pbksX59MXXGYqwg+sYXarK3V28YvHcrTv2A//4i3r7W9TXqM/TRqTHq5eue5Pm1raWu3AgT126NAu6anV/vD7T7RoGLIXXthnL7+6WyQX5ARJfzgvbktoha8joHu0xmRVxDlbjQwSgIGBIyF79+4FSViRP/R8xi5duKfFyLz19Xfb6dN7rK9XTkqdnAi3L+wee+Vb//BUGwQj3cfAhwwMTEyqTMy7d+92+lgd4DiyUWwTtQDZF93ZczzoggsCcV4w4/F1jEUe1C7jY5NqkyXpuz/kEWAnMVaEw5UQacGL9Bw4HUd5fq7Z+aGvarnxkVGfXJlsgcxLmeFLWt7TZ5NXmQ482HEMPUV50FY02HN0hqdTDMSUYLzzvi91kM89gMzQpiwh65BAf/BJQWUZL+DPX7Y37wk11ssmizEdGjG2Bm3SGNug4WWLAIBLOnJxVIW2KuuUPHY4/bOvosGL88tymNjYYSL070sjl8gxZjPZ+ASlP3jjgGEP7OjlxOoOl/DRPw6LO3Jy6PgKkDsU+kunLcZk6QXdFfRwRJArJlD0Fkdv4Ac+VxbjdcVXS/hmNrJBk80qcNmQadVg6Bs5AhXx9QhNAl14U3+cZZ46wg9nHWcsbYFvr4ODs5L6ZYznOCz5pMEH+dE3X/xaWdH4qt7tG2NqV3SDvPzGC3UHst0CB9tTOdkYL5QD1IMdvzwiB08cPmTBbpED/rQl+iIdmSO/xuWlLYiT5kfUGHGog+7RCTwIOLKJBy9//8D7JPMQ7R42i4NCnAUJCwmcXK5u+PqPudDbCyU7L9FSDNti9znaErtkHF1xR442QT/oDhkAxr3YoIBU2BhOIzvJjIMuo/o7iyyQPF92yvybXxsCoIe+JZnzDN5VPs5AgXtSYhgiBmNdSVcUXjiyZKMHFixZH+iRBiC3hlpRKMYhJ+GUdR84APjOUyFo6j/HQxlB7+7dh5ovxq1/+3Y7rDmkrlZ1AMMNWGV8HEZ23aofrK7Fccf8aAR9KahLXwUvKU/3MIsxwFUcivHxnjibPnl0hSx+9ZiiBGgBXl8vR4YnOfjcLkTaA8V5ebcFAMTox3xmekoLyN7e3qKfVck4Vd2kvlxH0CVe5AVEJOUHynGAO2Ridz7oRb7LIL+TRaiPAbLFn/70p37PmE2I8U5tIVv33XrViX7G2AKAg/7RLXi5AHA9C4i7HgToi/4Kf+ZO7IY0xgYWZkAUo54acyUT9BlnefrCp7i5530Btx3xgw+LQWydeD6N2LAASGEAF7IUUjhAt/wv04A9ZarKZSCl4nxeizKQJB2Afsbz6sYhyDy/d0NVQVUY+nBeLfJ45EblOjo6NagyeBarJHjR+aVI8hkw+FoMAyWy+osXwqNhacSY1MLgGHNpOOgj86IG+NHRMU2i/LKq5BIFduHv3Jywe/ee27GTA3L6tKpW5/FzVdAFRzzTCcMIYOANSVXEBJ7gAPBhoQSkw8FuvR/tkVPKL7CqBrY032K/+/Ulybxif/E/vKKCY9aoOlFfunjKjAHJD7Pf/PyK7yq8/vZhq6nHQdBgt1hrN2/eV0eqsa8vP/WjHoePbLfunibr29FjXVsaZVgxAFy6eMO+uvDQDh8+am+8ecwamhZiMHG9sQvVYB/88Svpt9He/+EZ8ZaRyam/deux3bn1XIuJDjv9wmFNKA324BY7/BeVv2B923uso73NpiZm/YfIOPfHAmNrP7tstFW0f9ohOsTCeHESB0EVVbqcDfHlB8W6etjRll3gQKi9Ort4ulFv87PLduvmY7t06Ws5tn0aw9a0GO2yPbt2auLq8Bebn8ix/uBPn1itHOkXXzxuBw73iY/0LTZPH0/aw4fDNqz2b2mps9dfP+PHgXhnYnx81p4+fSaey3J25fRvaZMNsDPE6lydkyakXSRr1IUELXie19gvf37epqYm3NGjvRq1AOvr67W29kYt6g5aS4cchho5SbXouNZu3HwgB2hWC4AD0mU4Udg3gwhOuZ8h1j/fMVEdmeywNSVJVtkaelN7MWEzWO9S/SWWCvDjbHOygyHJw3ewe+yFs/tkM3ypZFF1qZVeEDtsl7rAE1rUh3rRr+IMMxBHNdjho7+ATz/D5sFlOl1XPNuV/hrOCHqQI6fJiD7DhK2hTnZVq8nssRzlUdu5a7vk7pdtagEwPqVyK7Z1a3eMB6KBHklDEUkfWfzRqngHHyb1cHToe+5UiN+ibIr+mH2H/HktxIiz0wYugbECWoTYOYtdMAJOFs4N/MBNB8p/hItKS1LGD8fXlZ1axkYelfsArD7FUw3KYBfhhMWPuyAPO55sdDBo46wwmTh95xWOH3VABTjOS8tBizx3/nRtbQ7HmPI+AYk25aMsX7Bocp3RYPRxmo506EAT4EMFkR82zZMxdkQ5EgAu72bwWdAmpaMvas7nk9lxjZHRDcqvHLPgqEEDbaQ6QhNZ0R12ywt2DQ18bW3BdcVLbeDQLtAGlziy4hiQBx5jKJMjO17ISjuHLqId2fmkbppqvQzOP78onptV1IM5Y1UOPGMT+se2udLv6F/E00FMgHat/3ZL6A0ejPXZDshK/2OB0iD9gKBm8DalDioi+tFXAMrBh3bl88Wkcy+JPY97+MUGkMpJreRjKw2aF9oKG0ncoBvykrYZkm8ZvM7CpZ/jEPHL+rW6oitezPSFvu7BcdnI908RU5q+Af+gvZl+1C19iUIeVUKl/Q9+I6Mj3gdZjAVRcsDDXlQXFLgJaBVlejzriY5IQnvQdz66J5sFIAtMFm/0AW87sJSH/F4vIRNS3mgv4k7U+aWeC5a6+izgARRsYGR42Bc/2ADlnXaBFTvUuiNBfIHkm/VIWYK31zQqobiy/InKjRt3ZFNsvHXbwYO7pKLYmHMa+qdhSjQ0t6iP4dCOjIx7H+7v36pFaH46VjbmIxV8kB4eXAHihJCHjQzqFk45ZRCJccOlcx2mbghl8PQgJSBSyldGlqN+8KffM7/Qx+n/gDAqbRE+1zd5+KJQ5YnTn7il7pQJ9OQdwji2MvzOF0yRzpjMGIn9r0oWfpTsl7/8hT15/Nh1QIjFKsWqjj0ycfWFn/jylCTbv0o7x/GYUwDyY3yIcQ/clWLM556QeqHPA1l/PhBCGnngO13ViG//Iwd08zOkvhi4f/1cqKIQiCvEkuDma+QHLgbryQpZJs+v9chBAzccljC65JEGXQaEpZKkV/J19YEXJ19F6fs83saZZwLxR85ijuEx6TIh12gSYKUTj3/kMMrIY2JdlfOIgx4NkMrmSj78iKNcvjaDLExw8FyR/MtL9fbV5UF3mk6cGrBt2zTZq/yKnE/V0mmhdMrFI7r42XTo0d2h7TJogqIhCBgVsrD7y5UdKo7gYKPu5K132s1rk3brxlM7dmyH7TvUrLxp1wuOfUze7ObwYlazJs0au3p53O7feWZnzh6y/p3d6jgzdvfWUzm9z+zU6aPW2tZpT58M2cDObdaztUMKUAX5lKjUgYHevfPQd/f37dvtTwYaG2WsvAjq6lJsud5uXBv3l406OuTE9m9Tp1m1MX9i0mfbB7ba1m0t0qfqOl8n+R/Y4FPOR4bttLW1+NGd7i0t1tS6bPWNi/FkQPjUA+NFF4DbgMpwfpKyjc2t0mmtjWrAYycPHdYVn81hJw6HcmkRO6rTQnTJdc/gxgBFhzYNijgJM9PzwovOtaWnVfY07QMxtBeXcBzVotJFdxfnGZFkSZOxnDyl86QD5420dbURHVGoKieHhZffC6cJ2b3tVfHVlWbZRpP4zomHdI0TKdtkx6u1TZ2zaU22KbylxWhT2QgD1poGHlVRtMLJVExppKtNZCe8YM0xJzoyX0KCXld3mw9k/tk0X9RGf8KRWlxq8N9q4IgW9WSRtmfPTsmwLKdUDpxYNGkSoU7YMuWiP/I7Djj91DdsXUbj/8dLR+Ec4KBSZ398LHz0sU4Z3dMPY1ADXTRUHIfPdwxl9xx5GBtZ1CLyqU2Nc3QLx7/Oduxsl0112cL8kuq0qAWc9Btm4f0JoDmyX7vNFED/y/6N/VTqUxCIyZoo8RpbmJ1zm2KiBpdAfwXcltQGMYEE0C7oF50EDaLqI+DgfMiM4QEd7BpHaUzOYI87nHKwpA/o+S6+FnHgYUvkxa6r2lnywxsgH4AX9Yq2YZxjhwiecewEh5NdWvTNUwDECtw4kpI0SMsr6YyjAPyFoXvxBMfjLDDRH2PjsjucuRPsmy/IKFz/o+LOlXJcuZee9C/6ThUQB3zGAHggfy442TmFR076QNDjGu2cbUzdPQs22BdQ4JCISBJPuMGHOrPzPjoRv8MCf1XWsdFbQNi+qW3SyYdv1DFCRR79oSl26ZJ+6pavnfCeAS9EQpNNp2jTaAsAmkIu7kSPOlVvFQ3d00aVd6kUmPdIxzFv0JjBgtH1oTwv53JUCUUeeg/e3n5FHcANO+C+oKE4TxrqRIP5iq+4sAAol4kFQNhNkewyuYxFneAbPJNfpBP39lKIvmT2XA4zZ9bb+Q0e1ddxlBf1JynwkjYXdtKJpFxcqnYQuuI+ykQ9Hz58aH19fT5mV8vRt8CPsSLTAO4zjq0UsQKy/8CDS9E/FYYGB/2FVhYBvoAMsrpGG7jenBpWEJlVHOodgTaBP0FW5JiaMuzTjy/JH9li7R18eWLddu7s1ZAr+XDMg6x8CTbqlLZWa5998rXduP5AY/8e27m7y44c1YJOzj8bfYGv/9Cxrn5b4R/jDuMADjlPfnl3j4V/PjVw2YQbY0iUTcg8wO1QOGmHQPAhmbEz/CHm4VX10+mZGR+XCVWgL0V76fINXg5KQ1uh98jnWrb/gMj3zStBjfRFTFJIZzEPsPmcR2o++OCPdufOHacfckc5jl1Waca84XeF7VLvckAO5jGu3FM285Ju4iWPoFPwAKfoN2yEskmF7+vOvRB5msHmodMsaJOe/rYvACBMYgpebhRgYzrxgrmEKGzYhSOfBcDQ0HMZe4fuWR0xQIdTxwQEHpMsgAAIEhMrCgq6pJPGpBkrZAxFPJS3JCefa7sGOsRIWiocjSeZfLeUJN06XTWCn40SwB+04EcxFFKdvKQFm1QdcFh4xE0n5UXO9fVG+/yThzYzt2gvvsyPYNEFnWJFbmhDlPTQaWCQpv+844BLI1BHdIUc1MU7a57xFs/l1SVbWu6wX/zLZQ3q7fadd49qAplRJ6WKaAB9c01emHmTTYzW2c/++UMNDMui22Kt7XJiG5utt6/Tjp/aKYc7d3UZ2GMn0Mt6QzLR5aOo4BHtG8qnPUldXmi3Tz667l/RoeyRo3vs0JGdqsOiNbfUWlt77HTQeetrmLzDoJnUIc3TjXjkCKht11koha7QgoQRXfhFvVw+6RL98Zmy4ZFRGxjY7vh8o5qnLcL09qYNGXy9w2lAY6eanSwWVjia0PRjCnKWUZ8/coS+bnJA5jE+Z0ZbWxs14MTk4G0LdchHI7mc3HiLe1tTPl5Uj0GJSiCjMFQ//2RrQYM24Jwqn+OKHzuCR8hDHZiA2JGEgMuvfByW61ef2vOnq3Jatng9OAfLbs6yFiAd3ev2wz9/w9o64jO1DOBzGqTZdd0iHisa/D//9LaNjyzZqRf2aQLoF8qi5JITaixo2QGSEPof+QDahYGFPsLgArgqVCJ1wmfFGCDZSU2otJsGUqwGeu58eTnH8HZnglxeqrGHD0a0UH1mu/fstv37Zafi9dvf/Mlef/OEdXTW+y707Oy09fVucScy2yT4xBVI2wYq/ULXsOlIg72GU8WrZUiflC5ZxLD7mOUIQPBJuoHPbeZzcRuknTSm+bhS1BUcJcvGwlHLXf2kF7STD/9X5XYRM16ElIU4evQjYV4uNi74sk1fr5wA8XD7dhmQuboJ4/2zoLFZZ4DfQVq3yvYb4qBhD+wAsvsXdBTkgYWOw24KMgIiKgRBJbpWSm2RdlYZhwXIyZMi6sEYnGM8+Fm2yif0oZiIoB+i3Ies3k8FPlYqPdo88pmbBv3XhrdqrtG45zKEbiNAH0thrAp754gDvKpyhw4dv9Le1TTwHj165LpKR5MQeivoC5eQ9MpXIPMUKUSnrHgphnTranPsCjz6YPCIugDoE4j0jW1eXqwQIt2xFYKHvzchHJyfYemLJ33VsUD8pVuahbFCVHxsj7E0aCbeZkieHEl0Fj6/rNvo+Jjaos7f9/F8JxH0gIKiIqE39E6zZJskUJb8tFFMgPkC2Vik87lrFn/Z3yvyAPQVLhX+ipfq4Mcq9Of8K30XRHTIRQrRPX3+qRaAcY4/fnAOtA20Cvq+Y13kZW7QRz/IDW60K3Hqcv36fZubWdEcfEhlYvG/a6BffUaEaA8Q9W95bVGymI0OLdv5T+9IJw2ySX4Be82aW6VBzd2HjvT7hhfi+Kdf3c7gFTZK/4n7+LIRNre9v9/tutovAWSOSoX8RQUFVbuLPsD477WFfnB2vt6HaDDdr6zGOyZs5DA+J6+01VwAAMlvI1/FS+KRR6A8fT6O/ARn56jxGxbE8XlIZdecOnMagfzr169rEfCBb4DBxV8O1hWbYH5iQ8GP54lw+XQD11gUKC7+9N+sj+tDaYx34DKnrqhvg08gn/uAWNTkL++TviKfEbrN8p1jg0E4ooP/vJkGtOHhXwEqKwwBiCeQlvmBQ1qkE3HcAp04O4Ecz4mOxYswvODSUZlYSWclTIcgztk47olnHo96+CXLjqIcL800yxFraZVjqUq3t7f6areltdkfpzeoEQg8muZYEJV051ODFJNgXUNUnnuMBcURwIsQ6Twmkf58BxYnDtk93ztgnT16wC/drslB0WDeEo96/O1uOprKI1vwiDKoCNroimt8MiomEgIdiBWt10F5+dUOkXJ6MzOrdvHCHXvt9UO2tZdVXTwRYeBzHgVffigieK9Zk+Q6cWqfHTm+03bv67ZDh/tsW2+LFg/L1r2lQfoJg8QhblA5xvFG2V9DvfQFDeWxe+Bviot2fS28VEY48PZHTI0rtmdfv50+e8jOvHDADh7eaq2dGOys+PB2OS9GZVmeLrCrJ0ezXh2Ce/hI/vp66EpfVEk6qleg84ShojN0SIg4euFFt4mJUevzT5qqjAY6r0M9O3ecv2MnA7qxo9GIvC678qS3+jp2G3WvdvRdEuEyflNXBnLqyQKLdxf4ATMGHfRV0Q36Fr9oTx7TR/uGfhTAkUChW/EW/8BHB6oD9BXgxadIceqxM3DU/N4u6E3F3W5ZzLoNizjlOGLX1dlnd28/trGJSRsanDDGGRyTjq56O35yn9onXvqiYnT0eEG30+vFYHDi1C4b2MkLVYvST+iBHb7cnRWKeMEvbBj+vqj2dlCCOkm2DRNzPm7MR9yRJ31KZo3jRTnaFRpxD2DrqqXdvP7Irn591w4d2mtHjsUidWFxya5du2EnTx5SG8cZYoBff86djBzQ0la+LbgcBb+MExiy0rYyn6eLzcWRANLK5eOe8S6cmyyTOAyCOAu+G+74qpsqT9zHSK5awPrLbBqnkD1oppxOzq9RPhIUY0gKG8V+ihTPd1z4FDRoGy02R4dHfSyNMQgdBz7x4CXbUBpxDfeep5oUePR75Ut2nLDMg2faBw7e2NiExuku2UZxfEA4uVmjCnugpJf2fPgE/4SUKa7BJ0ow8Zr6eTz2j7yAdFgJkU5LBiBD6TYAAyTN06v6SD4LcwvqA4xX8SJl5gfL4OF/edWf80dvzi/yvAC8nAc4usVWlDSpetA3YmJHB4wdXMEpyQ+PbwuR6deQL3BxIBxEguNW0QfjV3rL5R2hgEzDwUq8TE+96s5D1FPBMVgwxVEy5vM8Wgv4nOV2pRSJRInoI55d4UFO8I87j+uKnwcvnEFwOJ7HeyWx28sihD98E8YzOTrLcRTCO4UAeuLucecu3vRV0lO/WS8ogcO4tbS06G3Ck1BXq+hRloLsAIPj9MhSnvPxMSBoQC0AHMULXoCbAqlqo4X5OZ8/2NQM8y/arQKURnFBAz1EX8JAyOY/EUyayKjr8PNxu3Pnnu3bv8uf/EJ7bpZfAScOvnS2Knw5+cvLwh9csD/9/pLqzY+ZNtvy6oJ192yx6Zlle/zoufyDNt9sgS2swtaiTrQU9Y72YzNqxeeiLfLfypsZ/3tQxsPXdCjUFvZAPgIgP7aBPtZkE/gPzGuxGUC6Y7rdIVOVdllOB79GGpC2oBEt2l3giwkoCsfHMAH/e9B/lPHjhfQHxfHd7t5lISUCTk9Z6h/OW3Gu8VGY4JvjHnOAL3p0DTmgX9Utds18mqdDMj3xgEzzPlak87Q87R6fxDdrVR56BNqIkxT4Twn059pvEyIZAaRleqUSXqYo5/8HgEMnRQgGuHgDPb5NjHPub6yrw6VQyQvh3MlJp6q4d+dW9zRIlGHFSKVwlGkuyken9Hvi+s/xo0cHD0SNUcbvQ1YMh2FDcuieQdkNT3cohkHBy6vOPKJn4pmenrV2LUYaG+FBOZVfl+KjP4KdanHaMaGACx8CnCKgwjyi4XyF40U9G8epxp4+e2a19Su2fUeb6sOPfiFzIAWb0DXgKfqHo9vUuGyam613W6MGa8gtWaMcf874ybcsAjqS06dCsYOBsSpgVBitklxeRVyn0oMvHBBVcjQ08ILLkrV1aIVaj5O/qg4yp5qEIxnOSuhXd7pXm1kRIKtBCZnZdY728oorHa5cqWs1pGJ5AYdv7gPQCR7EQ0a3BenAr8qhU/gOGPXxeurej56kPIUsIuIOjnA4b8vLw0GLfLjJtuEUNypXOM1K9QUHcWRXw3L1837Co6PDFvtJOwWoJzv88EbekBZNRX1d38IBP/TEgq3ejh7dZ0ePd9tf/+1L9n/8P79h//Z/+jP7t//uR/Z/+Tc/tL/51+/Jbgun2MvRH5ksgwYLkr17t2jRjdb0J9vFFnjipK7lVQsdIgNx6iE5uHf5kJ18+koAjkQ82cKZRK8hv7eZ06ZtxUdBd273pHNhILzwxTW7f/+JFrlnVa897vyDNzI8rrrUa6EdThMFfZCmoMtRDdDMEGkB5bEt+30AcqLb6MOU4Z4vqjD4Us55KS3HPi9V4ZG044b/kdFtsKAVdGm3cNyxCxyXhw8fqYuRHrJ7uULn+qf7oF2WPeMA99EeXjp4qp2AfIrF2XZ4pxPiciATxJ1npDPORf8IfsFHV8qIpl8F0PcjKVFc5TmjP+d0KJ88vKwXiTj5/lJgUa8i06FSJzVoVTYg0n0Cc9qUzTwn4rQIKW8Gx3cDUYBu8i0D9zSN8sGfneVF4cCr9vesk65ZP78yefN+h3RGnuOgJfIVLe4BZPY76RjavK9AXo611A86zoM05PE4dhfx2LlnjFCyYlUcXSlLeimQxlP2Kp+NeNBOnVFHxjnPV+B8OFek5smcl3V7Ei744Ehm31jQPXWAJvoiZJ3YhaZO0aakQyPGuZSRehH8RIDKgU+6y6wQ79VRVqArfHmBd2Rs2f7uH/9g/6//9ad2685jpyEFqzhH2zhdgEyS1ftD1j2uHkdmpbtYqhvjEvOJMv0+6stt6swxi/p7VHxCR25Cyg+bCTyV9j8v5oRoD+rHoiZ2c8OuCxzHxqZSvijP1QEaYOgadVC8cApnphft+rVbduTwQevt7dYcTN6K+Cyo3wtf9MGl7JMng/bppxfslz//zF/W//4PX7P3/+w1++77r9qho/3W199u/Jp/HFEL8DFXNPyqiD+BKAL3vFODv4YOnI9CQuotbC1qQ724px7gMmd4PnLqypN6jvwo2Y9gxzuZUQbgq1Qs/ni3ChF4glNkOQ7sAz/v0wbVWkqnGWK8Q/dKA9FtA1xd//+E/fdzHk2S5wk6oQECoAIJUGtNviRfrareqnqruqu7Z2Zn1ZzZ/nZmc3tme3e7d/cXzN9ytrZ2OzPbuquqS75a8KXWmgQJgITWWt33457+PAm8b8/5g0BmRni4e3h4RHhERmaKDnIguecrykwc/BzfIfLHXcmg42VXMn24981eJtpC4OL/+QO5smtv977zInw37DUf1iXg+DP55a4beRPgg/0Q0n/2ly2oPXIOJs8M4RtTTpeJcog3vge6I97p5+q/8vkEoFIIQZlpQuIklHE4zwAwq+Y0CucylAKNJQY7YH1eSlE5FzulyCGqprvxEa9raBAbsnmyrqlAHNbolHKg9EESGlS0yhllCboqOacBTpuntxf9LR2kR1LgM5umkW3YgALBhbfohYUEbfTo8vi/AojLeCCoUiFUAgneyB2hMBp5Zm1t9fbue0eEwz7kmCCweu6r5jp3+TLwc5niqHHXB194z8/OOstKHToe1zI6eDtlIqKx8255f9uMyw0NQuQn4LS7g4tx5U86YDuLENSuohyKDnm8QhQlR5ej150c8PgKbaBi9LMyTH/YWxHEZ+dD4AciOo8Ol1DYgNdpDDAV/AIF/hxduyKKw+p3TkQH8tB1e3T8aNDwJlA/QNCg3CTIYfc4rj2TSxHnkki4Lp7bmvA9LspMyajnbBs8s+JCkDf+BJTRTzwfp7I8BfhFXJ0mhQ2N8zqygjWnhj9tdfWafNXEFivPV8iBYx/XyBB3J6LjRsExICJz6Drw4hgnXn+EuPL/QKRTvnAkSfOOSNGuP8WkbaUeAlyLrucrl+7bi+cjdv7CWf/KtG0I54GHyi9+fcV27dwFddGs8e1q0Ha2TgEIGVJGaEZa1nXYBWjkY6ANGlF3Lqf+RVzYQa68AGlTmR5HbKc4l8r8XBbgq7roVflCn6KrNuzp4rG8uGKXL9+3WzefxCQDzSBb4QCF3KExBgl/jkBX1Bn26jYqgC9MfLsEevf+BloUJmyWO5kuu+sgyhf0i/yCKBv0iROe5EjHzB0rnGCcxOKI/afDGn0ggzIPk6X+oBllALcSRNnT4SN9wCfjHNflJoQ8xCMTZfCJq+NVyxCOZOIGDz9Xntyegw6jvcA/ZA65Qr/gwBMd5F04ypxOZPKJfNCIAH6s8mV8oUOxjfIpIFPyK2iBn22+QgdHgDpWHP0XdYW80PI7yjov0AuZoCf5nX9ekx7ysJ2JL7JibyREXUTwOsaO1OfGg54QhTH2Etvw5ueXbGBg3O7cfmp3bnarbd7zfeJPHr+whTl4KJdYRtPQOaSdPoD9kRD8ECHKGn1OFaLsKVvoJNL9gC4lK2k8/xRl47k6s7v3eu277x6on9tiR469pfGi2fpejfkLJXhpRti/eFNO6MJXf2V+HGFDEm2Uu4pYBHHkDVx0Gc8/EXw89768qHs8VF1nepFV6VWd84tIyqV+sS6eH/ExwMdTkgOffOCQlrogXzifSCfApnwBhfzcRdxgt9WP7Nm9z7q6tltjQ4PyxljKFlkXWc40z009ethtQwOzdvjQWe9Hdu3tsC0dLf7Si9UNfCGWNx4OW1MzH7RkAiAZNP7TpznAmh8yuq+CjFzXqC7iYdMylMtSDpSDLUt9fYP24EG3Xb1yz65dfWRXLz+yy98+sW8+f6Tw0K5ffmaPH7ySLU7Y+OicxkicXjm1S/XqQ9V7UGeiw7ZHyuh15HoHkC3P0QHtM3RakaPAjeg453/2667EIs5BJ8pZye8TAtFlgZpJQJV3HP1FAvTLuo67fDEpIDgtFzFtP85pWGEb7ApYdNuMsZTFtbjrlnwSh3hsh4kSDj3PgmLPpJOPOyXcDfTny5Rvdm7WJ6HwQXYAGuIVCkqoFiiUlkfik3jGBcQx80E0nNrEWY8fwHWGBEhw7QaEgiQ6Bh8o0Ef5odyoeFm6omPApV0WjSqDfuW80QlKOeCr6WPiBG/c6vzj1XAY3IKMm8EcOuInPjz9PT8fb9KgYonP4ANQiY8kqRyjs9Y5jZjlVg2A8CIu9lbrVOc+cPhAC3500vv3brMTx3hlYLGKKxznx4qxBF/LM8pbqFtp0YjRA6/B5M0a4fjFhAMHHw3wPvjllRo53kjLfm06RRke+vNyRR1Fpxrl9LoJ5g6cw4fj9x7YK8kYdUKnJnznj95XbWZ23l6+6vdbisx8qcfMEwEgP51z2Be0yEs5gwl1GjKFvNH4KkHlpuxVHKcY5+qUiYUmwJFGlnYMZnaJ5PO6dHmK/B6ZcnqtKygmWBWZotETyA8Gz3kw2JAMbRF0mkk3aIYthdNT1D38PRT2QpoIqJghmrcN2Zgu0BcAD58UQlP2xy3umKiRFvWXwLWXqSQPjpurGslxPml7Lhd86bAizUF4MYEMvoU2dO41T6LduPZYHX2fHTiwx3bt2iwaEMAi6+zLzy7bq75R36NKPh/0FuIz9CkndGknRYFlM5QXfSBryOtpRTrHaD/Zb6gMjhPXrMpwm951Cz39cMIZhKPPgQf4sT80dCEy0IK+gpeP/AxQFm9a8L5DA9WD+/021D9ju3cdUGZyQpMV0FgFjRD6hLbTQo8F3SwL197vFDzBoCys0HKNebEvFBZh+86sgIJ+QbtCT4E4qsB5e9lEDzzoKqSDSnlxGumPosxR/2EDOhL8PAbUtXYVAbohd9JEF3kdOPBg6xrtI3Qs+ZBX50x+yOdB2ejTQ+SQ04vGNbwLmo6jEOmKo7ySMx/ad/4Ka+QNKmvA2wY8uRCuO+/Ec07egi5lQP9ArBZSJslNgkOWJeQDOLojif1ACl4KkC07Mx6hU7/UaUTFSfZ3ZSANXMY82h79JvXDqvrw0Kz96feX7B//9gu7+M09633BSyde2f27fTY7zXayWbt145Fkol7rbHpqRuYWenchRDvoa3yp9JdV2fM8IeORsRpf2JpfSz7Rpzj67+NQT9+YPe8dtcNHjtrHH/3EDqnPePVy3H7969v2D//0nc37RDQnTk4q9OG6jR/g+lZ8+A5s9eVL/PPG7sJl6YUFKV8Ec+cSnVPI0H+V3logPsofsmcckGXMrYEJPpnyoBzkA70SCjoZ7bTQmQ70EZLr0YPnOtbGq37Zgw59WSRbF8FHD/gYTNC7dm63k6cO2ZYtvF7X/BXqbENcWp5XcTTp6x/x7ZadO7dZUyMdQPD3ViTWoason+uRYwgje6ZdEgV+4EYInXggJdD9yLbBzs5OO3rsuO3ff9C2btlunTs6bcf2Dn/mo8Za7PH9Ifvsj3fs0z/etF//w0X79T9+a59/cs9GhuSd+CJs9AErK/FRt+SHwDnBAogDF3D5S7KXr+lXKAGhWoYod0LmozjEszWRYzrqYCZOiIIdh7+C442MOOV8p4Oxji3mURbwlQ/bUn78p5Ap2gj0fTdMXmffrv/0MyknR3jRH5En6fDKYX97kWRJehwBP0+h85iF5rp8ngUFiCfEdRXHnQ0ZH2EV4ZRMUGIFV6IqMJAqP3LQWjMoPhwcKk2FkYE6rvKEzBQuZOA8eKNBlOCadKXAytk5P2jrtLgmnjihVULgBqDAJc3ifLDwNBLZ/8WsixUieBR5IF3Kn/oJQLYI3vFIzlj1oXy68lUGVtKiDAxKdJ9hSjQ/VsB4mIRKq6tUWtBTOTybzlWxnFMmry/iwSqOdMx0BNAizg1G+eSVKIg/MqxokFUvuEGdCp37qvCZq/j3F5xQyB/0pBcd4edyu1ic80aYBnecE8I4q3kdZBDo2HgPMY6MrgfVwXPneEt7m+/TZ87qdSPafqdBR+oDPpQFmqxkExX1QdlkKTQAHTOsqQ+3qah/jiFxVS6KwXaeGtEmoIMNqi/Oo16i3rAv+LmdFWUP541yYtfCc7oM9ihR1zlx8n8hM7rJ5wegEOlIFcHtGZkVqvQj3s9J11mUh+soOzR8siD6dBUr6gA4j0mvclAn1L8AXGgzEKTshOgQo7whU/CivoInclTTsGNsO+NRC45j0JG+KKP40gktL9f4KuP9u8/t9TfP2pnXDgZf79Lq7ebVJ3b/5nPbvXOXHTi4y9u760h0vQDIwf+KHpAdWSMt9fIvASUGQPd6RV7KQiCuqBPogUkc9ez6ST6EAqJe1todW7rILLXIXrnTcdceP+y19z94y3bvjffaA753GocDkdUOvL0VdZPtvUp3bblcRhqJx0U6Oo56EDmdA5k/mBR4RZ6EsOeqQwYdqtbbnEcljciTq18cI59SRDfbO5A6DJLBVzFey5Qs2jP5sKM4hzx4rKJBi5ckZH/i5eCo8gGZp5JX8EPnHKtlg5dHV/gyOCaE/C5EpYqdL3EFlM+TB3G5aFFKXgPggL8mv/+gE9ekOS2VMc8B0mNci4lV3NmGFnkiPicZma8sG4Gy+eKK7ItV86uXn9p//N++sF/93RX1Q+327vtv2i//8gPfHvJf/dcf2X/3f/q5nTl/wJ8nGxjq8cUvUXOHM7asIJtkcB7oLse2KGOZL1COK0M5PvoTHCX2yvMBrWZ79HDCbt7osY6OXZ52/fpN637a6xO3uvpm27x5h46x6JQLgFg44At+Coot8Y0jUvFyBXf+1VBj65L6yqKvxmlflZ5XdCSoVQmP8kDLSVTkTtpemzhzBIHLgwyqMx+bwIG4Q/Cp1hP/45y4cv2hwuhjV+zp0z632RMnD1pTczyHEW2au4aL1thUJ4dz1h8IrW+o9RdysPjH1tA9u3fa1Pi8Xbl43/qeT/pqe1/viO3d22WHD3dJH4znKrfqwV/QIH5VvcEpIOuUnRLcmcCV8HGlwPV8OroqPCb6GGy3pbXB2jc1W1t7rW3ZVm/7Dm62vYfb7cipHXb09E47+dpO+/iX5+2/+m9+bD/52Xt25OhRa924WXmb7Ntv7tqv/v6K5H9l/a8WVM4NNjGxpEkpvhn8xY8+tCyzzlOXiP1D9gh69FvhSyR+uQ4IFIYY4uOB/riGZu7/p4zhm6gORQt6yh3Pw4kH+m1s5CFd0tBLBPC9b9SYwEQuXwFMuyaQpkrxth9+Q5QRnOwj60UTebA17hqwoMouA+Tz5/PS31Ae5KIAlS1ACYkAOJLAK1RxpH0fIi7p4Dj63mWUpcDgqgSpQJ1D8BRdCqs4BispJQbfCBQS/PWQ9EOGqMSUJysvHJA4J+AU0TGBD6qnQ1/geT0/Sq82OAAlx/79rEB1AuKNg+u3T4qOAMgZJ/nLNPK8Eid0zirXOkK76nAU+cGTnOjK60i6IkeUi7qgXI7mkHrhmvioK0+JUEnPBsJ1DASsTE5MLtnjx6P2D39/yf7zf/zGLl964ttxvEMkgzugQSOAOA4F3VLAUDHeHwLSyeYWpTrBSFeWauzZ4yEbHuR1Yh2+AonDFw6S+FIW6s8dz6zzCHRQ0VmLN2l+TBlDD+snBK6DIlCOrAtXe4ET1zGZzXQg68cDKlBASrfbQiWJz9FtSufZhgLgSb5oH3lk+xR1kvkTD8i4lK0MVXyOCvx5VOLy0ByvEo3VgHL56GhyoAI8DZtWyPZeiRcQl/FFlF8D6IoAJJ4jJT3sTdfcsn329JXqvN/eee+cHT6602rr0GmsWPU8ZeXnO9t/YJf9m3/7kQTNvYq0Q9pLyEtctexrIdPQex6BkFsy+KqL5PLsUUceL5npLBPP7wplnqLcZUj+yQ9CkRcdeM0qYoPdvv7Cblx7ZMeO77L2zQwOSUdlqtyVqsoIJO2gFyEBWdKuEzgPOfzKcei/yvkjFPZf9CWZ73t40g/HKDd4UI0j+OiUkHWesEbXopHtpHLuqUW6Qsgc9QQgnX/cqrAn+hP6xwTP53mqMgdE/qCX6REPDuVwKOKzPuHR3LxR15GcuKJcwUnZktdaHiX9CZ88OAK5v5ngcQpsLSvTCic6QvKqpKGvEm6UL0MBxCuAVsatyFOEjEem2dllu3vvlf3D312yZ8/G7fTZE/bf/ruf2Uc/O2+79vAdBbYQShk13OViAk9ZFm3TprbiwfVoh9518INfIRN8sxwZ8vr/X3zkj2sCbWJ8fNl6eubskiYqttpso0Nj9vRJt696v/nO677tYWNjvf34R+fUesIByn7GSdK3hXJctjIETxytjao3TQIW5cQu8rYz+CuNBRRhrM+nwvvIwXcRynUM3hrbF5ZGN7dn56VJ/jz714t0/dfRUys6IBCTOvCHRJFFcpKm4trAqxnr6xm2I8f2WascaBZLnZxwiqK687nEAqbav+/TZzz1F1Gs2vlzp4VZZ4/u99gnv7toY8MTtm/vNuvc1SocjXfev8armgmwh3zIhIzwijJQZl7YgvPpZVKdcYdIJ14u/ym+XD7Pxw9Vqb45uo5VV6vq62vq5qy2flFhyRqaF21zx5Kde3OHJgRnZaMXbO+B/dba1mWPnwzZp5/es88+eWbd3bM2NLjoH9aM/qhozILkvV6GuBZbjUfUjcuknxe2gKhP9FGUlxP9Q96o71it9zRdx2KI0otA+byteBr9vNqg/BjaU2xnDRr+kg9/wQZ04Bt5eLFLZdFdctF/MPFDdo8qyoKcyZ9AHPXve/3n41XolZdz1PIqasZr2dM8XwiXnVAuIAQKYs5UALEyJNMyFKgC4qVcODiOAuccvXDQDfzMUl0FijzlwQDI62pMOBtl+L68cZ7xKDQA2f1/XOnC8cFDOUVAwbFvKn7Qgw7K5YHm5BX0I0/iVOOTZwD0Mz7wwziB5Au4YeqYMobMxGG0nFeDO1SOVuUVfIsBUzrn568k9MtonAQ6Ft51Pzy8bP/495ft2tVha2rYp05nqwyDh6+DhjiEjgQhv58pQLnqsIJCYA9alhPwA9npjJWP+MBVfjlJ3Y+H7frVh/6Kyni7C06L9OBljiPsKCflBej4veERGVFuR/Cqyhh6TTmiwRfIyJFlqOi0kKlAIR8NhzpPGgkM9Mk4acZYE3hBp5qe3EgO+aq2gFzZiWRIvIQ89//QhTTHdeBJ3oyq/AOiLLk/MCFsLdolNKHPeeYv01l7xBYZEKoTJOqJtkGyO0LcReKcevQAP7Pnzwbs8cMeO3HyqO3bv0MMhauJHINptyYGf/c3f7DDhw7bn//Vu1bfMu/p8IRfuS44evBftZ4DV7yLeiWe/iJCyKGUAp985AqbJJ19lFwja9RT1fmEE4ipi7Ug3Iocoqf/vDr44cNuu3Xrmf3oox/b4eM7/cN8zRs3qj40WIi+C+CiFMcMgrU2W4XsL7LMQLnf5Eg5yo6zl7ogBc3QU9DPAJRpJCiVCI8DC1z0yQBTppMyuZ4EJRJZpAqvcoCDt23nEfmy7XEsy8I5bV0cXZb1aUEvgHNkq54rTQ3V8XAS1D+STH8S6UEj6FB/SBZlThoV+n4IXI5Eex0U+IlLAAc5AjfSnI9+ZTo58K8FpxZnOiR/PxRlcTsSDufV/tfRHGJFlOeNlu2rL+/a/Xt9du78Gfuzv3jbzpzfaa2bNJ5uYHJC/dUjDn+iqPawOG/37t21U6dOut6hw3YGFhXQbMgU5QjRAoej65szF4Z49IGtRO1xnU5llptz0mkftXUtdl/tZ1G2trA0Z1u2tNk771yw3fu225NnTyBpv/jFu7ZxI3umcZLFQ0LFuABdruGBpAGc0W/xkCmLg1MT8zbQP22ffXbHfvvP1+z2rV7f8sS3VsjP2hP9QpQFvfI64mUbG5uxqRnRgV+wcz5RRnBdPO8LOWNb3MwsiwuSCWV50H8WI1Q+4vxHXtmlp+kQQfEaK3u7x+3St/ft6NEj1tba4m899DscRf2HbouVXfGk7cQzMfg0RK3Yxk2r9uf/6g176/1j9vYHx/24cy+r62rTSwqaR83PaqI4vWLTk4s2Ob5gUzqu8GFSyUC/Lt/V9QIP+LErAki+6W+x/cXLwx+6oa5dDqVz11NyCYEIRaHIiI+XRaANkOOL8Lw2vKllxbq6ttnefXviuwOabExNzfuWtckJys+2LRZ82aWhrALsyvWn4HZQJEQbiRDAUaG4zroE4iBb0Al9UqWfU2AbEPG+Ql+MsZV2Kby8K0bd0GdS+9xtijpXvH7OFj7C87sHRb9NfvLgqEc74bs93OmKtk7epeJ5AyYR8ODr6UzIiEdW3gTXJOe/Uk7K4u2cu1lq32rL1EQFIZVVySCoKmJtPJD4hHBIqTThlQY0X8Eu0UcIxfg1QBohGmrwAmgHSbsMrsgiTxhdUWEoya+CcaZzBIJOla+D0tzuiktwUGDkqRoPjYwPfrEazawaMqAkbQ6JWw4JnHGdhkU+kulc4ryKn3QDnzh4BB8geQLKVVxTXhpUxHvjchAN8WA1gE41tonIGDXz7VaH8tf/6SsZyhY7eOCQBvQlm5weE89Fq9eMFZrK7fTLPHOgIlQbA3XAqlE1LcpEuSO4LJSftRGVq/vJqF389q4dPX7A9h/qsA21rOIon8/KKVnkS8c/yhjvxgXyDg2QDlDy5DyBuLCTEm3o+ke9qnkjD7wiL7JmfVXOi4aYfMrgOQs6iZNykJa0uFCqxxOXNryW7lr54ySCpxRRQPIgMk9TjnDS4RPxQPJJgn7uwZMdkmdF/jXXwYdAvOuGkdDj1YGzZcfLRP3gtGvwkD1ym/bZ0x7r2rXD9h7sEAEoSver9faye8I++80d29nVZT/95QWracCBjc4ueU9NTTt97Dc61rX64jzl85+uY8tepKu1qf5SToRHL4FHOu2aPZpckh60PXOIyj+nr6wZX1yrxIorbEQ/2Lx4NmyXvuq2fXt32/7Dm9TPuFS++sMqtr/pwgNyFpOzIOeQtIE1sigem8m2B83MyLXfUZCeKvYm4BABSaNsEV+lm1DmC1SudSinpQwJSSvkWUs75IoARHzUQ4wVxBPStkJGBrFcOXdeSoO+56vQCaAus8yennkcM2h7/0efJtuMPe30byqLujtWU6syia47YtCr6hGIdOjBP2QgDgip1gIysAKXgzX4maesw7LcQS55Bs1y30p66EMn+uPZFOJx+qDjCyhFdvLh3F25fN+GBxbt7bfP27ETHVbXMKesuZgGMuc4c5ERPbHl5diJY/7KbmKJYzUTHoGmdlhswUNXAHIhCwBadQwLJz2fw6IuAogHj3PiY4z3jzX6WLxiZ8+dsSPHjtjw8Kg9uPdIDnCznTq939rauUuhNiTyjCteZ+IdNohsOvLHERm8inHsa2x4aMru3uqWAzlsnZ277cxr5zS2NNjdOz1C1VgJRfw5TQaYEMxMm3+D5df/8I399lfX7OvPHio9v28kDXg5A6K0lIWAM8aXs5e97Qvb5fEAptoqMiaNmCTEM3ncDcMB7tck5c7dFyrzKduybaPGyqI86I5+RcH73ho5ohv4AnjSKxZAFMHG2g11G6ylvdaOn9pvB4/uVPZlOc8LNjQ4bT3SA89+dD8dlk6m7MmjEZX3pf3+N5fsV3//jd24+txe9U247igq9czHN3lhSNSh9CXnlgXH6GcFKkscI3h1uG1SLh09ASjwBKQRTRvlOSpfMV9c1URt1G7cuGu3bt621tZa++Vfvmc/+ekF27u31WZmpmQbI15flNmru4Bqm6mGiv4JRZ/h/qvrP/0FZIFQyhbHoBHbILkDEnf8ZGvFhEdU4qhAPIXxdg/tghdjpE/Q1BbCbjZoUhPfUqD8rNzzQhX6Pm/bwoiJFXSDhr8y3vGRHdtiRT98V+IJi0tMBuLumOMVOs+3DNVrvKu8BhQAAUjkvC5DWYFAOmhSi8dlJ5TpqXRvm0SV0oBKekG3wlPlJS4h07NygDIdABmCVnFdyp9QjkMZ/F8P4FAOKKZMVCDXdIAck04ey7JwnteV/Bg2vHRNDp5mdyNQecoycV7OX05LWJ/mR48iLx1HvC4KVUYDZYTTgcFABjo1XacB4YV17txj514/ac2t9bZrd5dt3tRefBQFdMqZukaeMLwKb+dVnIsuBsrHOtbbjOcpGgWArFOTS3btcrd1bN/hHyfjjQRUK2nYU2DGf4B4OjiAhucNCryCJjxjhTcG0XKaryj4adgzHapz8IetS/Xr+CgJxxmeMWniOrRchaSfPMKu/bQCyEEcvIJ+yBmDc+YlFHZRALcCuSY74HhFcuarYhfpJcjGD5AWnVAVKulVBsUh5ARC35GePCtQPi3yYGu5Wu71RFaKLxp8wG1lud5u3Xqket6gCd8e1aF0TP6VWnvZO2if/+Gar2r9+V+949+xgDVOGBPvlAP7ivfzR/srAytTDDbfl9vPRAunmIflcP6qeZlEZvsDn7sxZX0FPXQZ+kxInRBIy3M680X5UMODU3bx6/tynvbahbf3q87jrQ28yo4jeMyZYk92tW0AeV0uC1A+L+N7+Yo0ZOU80znmeeLgYCCzWqyHhDIuKOvzKaY4pl6q7aySrzgC69OAPF9D06PAC9sDsn2Dl1sKOY/VziJvIQOQfavjFPWZwHn1EmYK7jBJfl01NjaLoto5D4C6PlSf7lFWQ1nupF3mkeV0vEB1yHYIlM+dDj+nV03LMn8fUj9BHDb+QHolHho4e/T5EY+qwimMOypDciK7Orv8Q3objJU/tVnKKpx4taLGbSZG4u9vflK+pmb2a7eLAHKF3PCDF7KGs6UAnVW2F0TfKcxKOZRTcaGb6NslvJLI4+nEKQR6tH2G2gme/1hgIaDObl6/a19/ecXu33uiNrRqnR2ttm0Ldc2qulNRQEA5VNSZj12hY47Qd0l0ycRjZnbVvrl43yZn5m3//r22s6td41+zHTu6z+ZmF+UU89aV6Pv9Af57L+1X//CtPXs8aieOv2Ef/+wXcrbqbXqSiTZ0k3aUJdqYZGByshzvzAdheYnzWltk4iCbU0svHH3aPXXBxKNOfYicQHUk9Faz84t2+2a37dvfZXsOtpp8fJ/wLLNH33/BN/tuxvu56RWbmViy4f5x63k+bBNjlIdEBdX37NyMPe/ulUOv9Bd9/nE3utWWtgbb2N5om7Y225Hj++y1C8ft57/8sZ1/45zqY9quXr1jV67c9rcLUe76+hbVOXUv0m4LlIM6UJzLwrUCdeDsGY9CRxFB3uK6gLxm4sQW4aWFFXtw96V9/cV9W543O3nygP3iF6/LV1mQ/7Ai/2GHHTzU6W+w6u9nATNoRR0EVNsUx5DXr4jPUEDFbgukH+pPvP9WH8VzAOEnUhzugsdzOOBEnmjf4efpXIFzaPsilsqI7bAAQXyu3mP3PAdFC2E7vX97SX4n5+SFNnJxnvIxueA14fhHuXUSWr6dUmlMAucXeVvQfEwsFOcfVasKGxDKj8KvTytD4gmjwIuOe/2AlnjEJK0yzR8a8Dw/f0W8Xws4p8DrKwWIOw1VeoRsFGUo8wHWX5MHxSUdKtvpCAXFbWxh36CuXb4qLyBpracZ18hc7fRwBPPjSonr8SVHlgDvHBAB79ShIwP3Ricz8Q6chiZZQXPxPJ0M6lQ2NKjjwPDijT+3bj2xkZFZ27ptq9U3Lti2Hc02NTNhPOe1c2en85KJQ8R5Bt2qTuO84BEnwo9bYchcTY/8AKd0plNTZl99cUuTjjr78KPXYu8hnaV3uBK3svrGRebnGPwJ2egArr1+dEw9+lGyRQdDEk4oHVMxOKqTRY8pX4VGAZwz0YMPtAixzahcpxHiXGk6Jj2u/byKXoDkZ4BWxdDwY4Xec/o1oUKDAAkFeCd4eoEDOO9SAJIGgFOLnXkHpPToGLEfHVw/2OTaTjHpJKyJq9ApyYptS1cxMMkWFc3QRKfDV5Vv3nykstba2bNn5HBRd7JhpY+NTtrnn922DQ0b7YOPz1n7NuygAS2JNh1k1UFmgidOFX5A8g9ZOEEuHbBXH5h4IK7G7t3rtp7eYcVxV6FaVsctzhOqb4UJoNhZ/nKZU39+5FRHnKiZ6WX75JPLtnGTHIozexzlk08u2pdfXPQyRFsOW6v0LQLPH2ZchOBV4SdYfx1QratM5wGwCni9FXop6Ko0fu569DKUdRI0uEPBwOHXnlLlA6CP7JcoQ9ZTkQpChVaGLCv9dwLU3bYK8lUaAan3pO9Oq6MEXuBTP9m/RtkA0iIU556XvgA5RE82sqGmUQMjjtay8cpBHBT2guNo+ldjU3/+81x+pOxA2kZCyhvtLM6JA7/cnyipgCoOEHkjJOR11V4iLVEodzwYXMRRn0KjnkFF3507dtjTJ0/sxrV7NjgwYwtqF5TF+x1XGxnQsZxVEUGeGGvp+yh30a5VriX2yqv4OKqTk7MaS6ZsYmJG+mLclIzCc10reHvTGLS8Wm+PHvXb73971b78/LHaZJ8cYY1HwmVccH0xVqkNsVcZZ+jQwf127PABa2ttsE2bGuzC+SN27vwBOS7LcnYkL5MWXlwBT/HxCcYG9RuUw/Uq9hQNEydNYWZ+yT7/8rrV1DXZez9+x5aF+/LVoC9eNbTIGZcss3PhxCLXzetPfCWcL6//6KO37Nip7da2Zdm2drTZ3XuPnbjf0ROfDN4PGs/RSU/iuTjfbAN9Nfbdt932t//5K/tP/9vn9tkfH9joUL319y3bvdvDduPqK/v2yyf22Sf37U+/v2eff/JYOPftsz/ckWzI3qx2zbhBH1nYscq9vIIzt2SzM0s2yhubLvfa7/7xlv3m767bd1/06rrf7t18LkearW5yKumfZdujw9M2Pb5g+/fttGPHNQnatc22d22yjh2tKluL1TcteWhqXbHO3Q32o5+csZ/+/F31bzP+atilBdUsiyroXe2Jfn54eMInB2wv1lzU7WR6es5mp1nJVhz9hBTE8xC0MV5ZyoPL1Eu2i2wH4I2NTdhXnz6229dfWktTux05tttOSv81tTOy9xUFVsLleEvOxbl6TWjG1MaCVkAedZZx2AS2ppA2QQDK/dgaWUpxkOSI7nNxgv6c7TvE02Zo6wTQkz6+B+2fEO2q8GOVn8Vg9vdjg/iY+B5sqW30j1I2+Laghjo59Zop5AcFcfb9W0vIJVl485vHKzAJCHnZuRKvCZ0qaNfKF9jY2qrQpj5Ocv8v/7d//x9ALkNepwLWpyfQ0ANHytSPRssX0vi0OvEZANL5KcavE9bzSvC8OsbeQww9CsKDeiiBQiaACxUcBhpkOjvrAVYVeZyvzukdCpmo6HwV5caNbaITszXC9NSSPXsyqM6nUY2Fz1Erv4vu//xYLovLVOTVhThgIHQsYUzj42OuL/ZplWXyfAUtQhpl4NCTQZsOINKAcn53ysXNX8Oov0U19oHBUdu6tdU7VlZtbt94oQ5gxg4eoOFvUYPuUQMyO3Zyh+3eu1FGBLXQZVBOHqlXypZ6Qw51rGroGDCfonegHIGKGG4rixpov/nynvLW2YU3j/iXa/nyLdpxLHXGkHcdqCxBnwBEefkcN3cp4in8wOMY+x2F5TpQCNXonMCAzm1l3pU7718rDuFIy6P/98DrWbGz/KIi9KPcyMaAWo2rxutYnKeDB4R84qc0tBkYYWs4apQFJ71Ch3+ex0/4twaCD/qspoWuiEYffuoAj/HxSfFo9U4l0xxff8J2XhWdFQhpbykTUD3Puok4TlmtomOJFXowZJ+yM1a1Hj18bkNDk3bmzElr3xQrJgzyUxML9offfaeOvtY++NF5272vVR0aA3fozhf1aSsYjmKHhoal9xprZQLubWjtXSC4AopR56syaBCanlm2G9d7bXho1SbGp9zW+RhaZKE9RjsKevF5e1ZFsj4iOFnpO/j51jPaoeuh4Kl4HMfJqQU5+98potZ+8tMP/BP733x52148G7JDh3dbZ9c2X1xobIhOmtyuL2cS5aAOkcsdL5U35MsyJm7wBOIaZyCcjSWVZWRU7b1jm8vqK6KOI3m9Xj3bGnBaPxAPOH2SS7rKdsgeWMqBnBXAoYRlcbkmrYAsA+BnuoZ2OOaRzvX4+Lj3Jz5QKq4aqv0SkPGpE4BrIOI4x4HFPVMZZJfjYwvW/3JeTumg9fWM28u+cXv2dNAmJ1iguG5PnvZaS3OTtbbxNVpA9PmhAxRS8Eo+gKc5u7CPiIsFJcYuttIkvktUZOVI3tBVlOP7ZSqXX8FXmAtcoVAnr169su0dvEyBiQZ2Kv3riLzbt3fIOVu17ud9dv3aA7tz55m9fDlqc9MLNi/nEZv2/ceuI+jDh2toYP8qh5KmphZV5+02NDijyftlOX0zqqcl2cOcxhgeJC7bLDTqbFpO4d3bffbFpw/VDmukhw57/HjIH8Bu39TmDqHfdcFeZQJsl3nZN2oL8zN25Oh2O/vaAdu3b6vybfBXYqvYbusqufOJvpBAO5A9UmbaK+mKpQthvKJfuHTpifqFJXv99bPWrDHkzt2H6u9Xbd/+Axr3+dp/v+3a3elfU7965aEND07b2+9csBOndltjk3jXLGocmbN795/Y4SM7rX2z+iPx9XFXAR1RN/Ce1KToxtUX9vXnD21waMr7lf37D8l5a7OengE5bS324vmA9b+asNkpTRnmN9iM+pD5uRr1jyvqt+Z0RDe1NjoyYU8e9kvPU7Z5K2M0ZdygujO78t1jXyHvlR03NrTbnj27NFHZZ/sP7hHfUZV/wfYe2BFjgPRRK2dybHTCnj59Jvt/JH4LmgAviD93R2bVR8fCJA4+Dw2HLcTuh66uLnv27IXa/mbfSkJdNdS3WF/vmD168ErxHf7cwOMHQ3b/ziu7fPGhPX44YJs37VYZa1SGEbv83UPhDtjz5/22Z2+X7B6pAqhPFkpYSPn0j7dtWuXftLnJfvaLN2Qvy6oDFhpll65zMlCvS/6ANHT8ldLYMRjebwTNbDdA+bxqqxFPnozjOs+z36Mts+2HY1/fS/m7o8ILXkKK4FqOsSLG3cgPR8Y/gH4Tpx18p8fXrUWDiQTPd8QD93HnwPt26YSttXxTAnr1okMcEw1wsh/OsiFf7OLAB2QbWkw8YtxBZyqL6GoC8H/5D44lKCsFSGJAxgGVczo6GaGDojAIZhn+GXoxc6WQVMkrpUpYriLoP/T1x7m4Ffw4LyqNM+X3mbQb3EKxTSVwMyBGcsm49RBxQc9xXL5qXA5sQHzunI7UL6XQGut5PqpOo17OCpODoEHe5MdltaxxHnxICEKUk0rjFXdA6go8svqko6Ajm1FDnbLn3X2aVG11AwHJDUK9Gvy8s1EGl1/56eRw8nnCe2pqxldpRkcn5XxoYKjBSGrVadTa4/sv/GurD3UcGx6z1988avsOabZZvyjzYIAlhMxZvigPIkQ84Hw1XecZgunpWQ3YvNM96h1k8iEXt/Me3O/VwDtnFy6ctm3beasEDgk6xriDD8ZMqdAUR+QFXB8KOAU4acx0E9zWcFDSAlw+BY2MyDo3u2RXLnbbn353Sx3uczt+8rDzBZaXFzyXbxUqyot+cc7b2pg0hTYKysqXxzhJ3VQhMb8PUIp0Bf1RFpyosLMyPR2paq4D28vuaUX7ATJPpjlZT4y64pxJGV/hpuEHpUhzwsqj2vO2ha05DbyJSCz4FHn8HPpry4sts7rAw0b1dfmQEp1orTsYD+4/s52dnZpYdni+2H87bl9+fl2DzaJ9+KNzSmtUXnHxMuNo19rszKTfjmcFo65eA+LUtAaaprgDJ3m4BT4zM+vtFRupdd6hA8ozPVVr33z9wLq7X9nBg0dsoL/f9u7ebvW+aIP8tDnkjLaETnjvPJMYVl28hJ7OGaUnICD5dICP5wORL32u2KWLd+W0LPmEpn1Ti6+CPbrfL3p19v4HrwmLNw3NaCDjNYdYlTplZyRWagOwcHJcI0ElDZ4FU/1xnvXrSJLR2xgcsF1NXls16WMgRxcFGZc781bJF3XrF4WNKUDH25XLSZ7ADod22e2qVRNkHD7Sox0LR44XeVPOckiOQFw7WvD3/1VcZKR90D/mqlmC9xHFAse/BE4XHbnsgctK7fDQshzgPvvkjzfs+YtX/mYcnv3YurVDYbt1dHT6FpDpyWV7/OileDfa9k4+p14hCnnvb1xOj9ZRZfY7T24fIEteHdAFdko7Yc9wOgBRfzgJ4FJmysd5pvmZX1fqX+C6rUAxPlEn6u/n5A3imLE6GHeJwRFtndTVy8k92GFHj+6TM71HTtUW9cWTNjO5aj0vBq23b0C2y4OF6nOVt76eXBCXs7C6KBZLcpBr3Fl98uSV3X/wzF47f9aOHTskx7bZRlVXu3dt81XZaDfQWrWXrybtsz/KkR6a1SR4j/3047fs4OG9ovFUDtSAHO4R8R+xsYlJ27qlVVnr7bvv7smhU93LuT6qCUAdbyVijPCiFrrRRVgEK8sb7OmTqNMb15/5Yl3HtrCbDSxUoQuNfc+eDtnN6y/s6LF9tnv3FhsemLJbN+5rcrTFdu/plD7mbXBgWJOBXXbxmxuSYcTefe+8betskJ07M58sfPPtTTmos/bGG6cUr7FWY1tf34Tdvt3jb/zijuPIyKImG/fVL5jGm6O2d/9ue/2to7ZTDur01Lz6xh574+1DduI0q9p77fipPXb4WKcdPNIpPR2wvpcvrXPnVnv/wwu2c/dW2yunvqGxSeN1ryYD09JJoz28O+Svc61vaLLXLpzwtzrt2KlyNy3a9p2t1t8/LAf/mfrXbd7/ytjcJpgI79ixQ/3iAduydZvawIIv4E2MTmsSwMRjQvU8LEd+xvvdluZ26Z/+lYez621ck5BpxbfJR+KB4RfPh+TwD1pz4w6X7eGDXhsbmVP/J19jjlqr9T38PS8GPL2lebMmStxJWrYDh7o0aYk+hLqkbkeHFuyayjU+Mm+Hjuyydz44Ksdfk5S5SV8ZZyGTO1duA+r78XeYqNXXr9iOrlhQ9fYCMQKknbrwiccedBVNj+sCoYBKW1Ne7Jh+lX6PdsbWHNoa8UC3JlGg0y5x5OFHm4Y2Tje04AlO9mGIno48dLl7QhwTUn8hjew22k8x2RVduLHv3++My99ib7/fZRBJPlrLojh54Bd0uQMTO1n8mQPJwtjmOPhUyKW4NRMAEoGKAovzhCSeUHm7jX4wwmnik+c4NRR2Da7TiWu/ZYdCCwgWdDcqjTTBdeTVuSrX+eqKyQXnufq7BlKWSt6AtXicB72ID4Mr4w8ODjr9lhZenVTtrOcWVlXZI7apfaPt2tMSlESDyk4eSSbpZ7xPNIpOkUDFoSsqhIpLPORRdXvAEZqbXdFs+ZkaVJ8dP3HINqgiV1bq5Tgt2cOHz+z69bs2Nj4hZ3qb6NaqwhvU8czYxa8e2NefPrCnj3uta/cOdewrGti2iLybshpRq6/gTEzM+yzynfeOqdNpsYY6HqqiEBhqOMS+Jce1ryuXM8tarl+cJ3UiGujaNm1U9mJgUoeB48BqbLc6X1aDT589rI6NvWc8nEKjQiKQk5bOk647Hckv9MYq1+bNm301JR2USNc/lx2QbBt4MGbJBtQxfPb7++r86Tya7Wd/9oa1trPCKxtcXrX7t3s1KDxSp98Zq8Pix0RzQgPS5s0xOUMG+Ef5wz6BKP+6NuH/SnXv58RDJ2RFWNpLb2+v3y1LBydwHfm/EAKnKg9R0f5cCuksnAl4rPpEE3vGycn4lJs8VAEdCmV3urrmCK634WCByErIckbHBh1WX2bm5mXHLc4DuiBPT8/YrVv3fbJ2/vxptyN0zn5U3os/MTpnb7x11g4c3qqOKORhDzKdLh+u65VT8ODOgO8F3qnBmUlGXV2zNbU0+QA2NbVgN64+s3vCmZudkZ1rguGrVau2uFBnX3x+21fg3vvgHe+Pel70+K3u+gZ1msiIjYht7EllErCitjSuNtnkX9b0cgvB69/1QnmlYw+hQ/L7lojlevv6q7vuRH3883c1qNIZ19jY2LTdv9sjx6/ZDh3tEkFNAGbnNQDyJiDpUDqZk+4GBybl7E57nvgCLvpV8B+DI6JQX6gJPSJTrPq7DFBGHrVvBgsG7fZi8hpGIQCRqlF+tmpsUH8R9qDcSovVItU5E2HyoAAP6KmwDXjAT3xpH03Nmrhp8MFhDPsNHr6txKXmPI5A2F1AxjvNynXwIcAD22XVPJ3mKi3hIHrk5KSUFuDbND0t4tHPzZsv7csvHqgvX7RzF47bm++csm0dre4Y44iw9WFjW50dOLjdjp3YpUlcoz15+sj27++SY+tkxIdy+om4yz5824rsSPzUldr45KzqeErOmtoCOtGPcYty0g5Z2QO4hk6KneX+/nm1X4AfvBSrQHuP+qP9sqVilLvvcuhqWegp8pV1TjZU2dxcIwewXe3hkMrdYUdO7PFV77HxKet+NqQyv5KTN2c7OnlYny1BrBjW2bWrD+xzTdxx4j7++U+ta9cWOR9zbrvDI6NyUjuKupLNyJ7u3O6WQ/7EV6R/9OO3bfe+LYpfsrt3Htnz573CW7ETJ47ZkaMHfcLcpInyq5dTajOv1A6b7ccfvSX6yBw6pgA4exPjs/aqD+d2wK5eeWZ31Yc/fToom98jeqfldC7Lwe63nSx6IY70MCdH9Pe/vaxJxiZ7+93T6nNq7MrlO3JgF+yDD952Z+3e3Uc+RvT1DlpPzys7//op27N3q2yNvdoaX9VX3Ln9SO16TjIfty2iNSqn+fPPb9ldyTw+viLe9aqLJo3RC5ro7NTE/w2Nz+2yjRlr2cjb65bs6y9v6HrRzr9xWHYibfEWHiZZq3IspZNr169aW3uTnT132Nq31NqmLXW2kffmb91qt28+tJkp1fXwnApWbxfeOGnHT++yts0NVtcoZ3JpQe1/Tv2A2aeffKX+t00TjKOKm5L9yafx/iOc1Fr1Neh9584d8ml2axK0U+N3qzXj+6geGT/Hx+c05o5aQ1O9NTbTL8ZD7aPjY6qvVl/0GBwcVx3VC4fFywU7cuSgJm6HfQLB1hbqYOPGZvvgwzft5Jl9Kttmu3P3geRf1ORIfXIu/qiSFxfqNWG8ZTMTNXby9D47e2GXnH9mX/EMFc6sr3bTjmTPjD8jQ1Ox/395wW3St+MoR3yHJuhiQLQHX0SVlrn23SW6Ssh2BpDH+9ciXv98+MMHUYL3J5St++lTjZ01tiSF+yq98KHLdh0CBLAtAuCvmBc+9AksyvpKvhC9uy34AjxkTUWKs+eLVX7Y094XJEMs0jAB8Imxfj5eed4or/fPyOK+DRPYeB6l8nXqFGQ9RKGraUm4DKSFuuKcgrfIyMo01x8lNReuTKqJfUy8c1tq8eTE81kURWcqJbrIgwyEpB8DYNLnP9KAW5U107Niy4DCkhYBHEIOOJlXkV6ZXvnIU8AP0VwfF9fRESePBM4jnvMoG4ATxu3IATnprZs67YOPfmwrNfU2K8fm7r0R+9//v5fss0/65eDXquPdaJNTbfb1Ny/tf/3/fGp/+58vWe9zVlFb1agPqkNrkw7VmF1XNTY1bvbZp99ooKu3f/c/fGz/5//xz+zEGXXcdeSBNzIgJ8YVMpZlrpYjrnEyqVL2y/LVRhqGv2tdcaRxq4mJxu3bz9Qh7pdMTETiTT44bFgBlul0yeT0q3zKdUy90AjCQQoBSIenv1WFhkNedaI+GI+Z3b42aNMzdep8W+3nv3zPOrqaxThucS7M1tr1b3ttfGjeHS8GLeKZAEQZ0cXaQTT5pny+MgBTD/n/hyHoBMbSEu9qLtX5Gh5xLMeV8Qg/VCeQJj7zkQd9YbeZ7vtmV9kKFrfbp+WQ9vaM2J1bL+z6lXu+Ksjg4fWKEr14VV4QSX4elLTmWjzoqF90D6ozX7WYuKLPGl9tZfvB/NyqvfvhGTt4ZIvkXZSG4y4WnTl6eXBPk8UHUz5JZYWKbUIL/obOOg1Ktfb0yYQmuT020FerwZBnBhjYfKT3QfqGJnStrS324Udv2tbtzXb3/nVraVVH2QQGkz/sDhvFThg0N6gNLWryvGAPNNnukxMyNr5kUo3ohY35w5GyVfrkJbd1bF75VeBHD19az/MR++nPfqTJRovoI++CvejpsT37tmtQbbDh4UE5guq0RY9b+tTF9Myi/d3f/8l+K8fkxYt5+/pbVgyLdijZ4lgNEt7rhQcFeV0vq4w4QU+fDMph40E/Bp0mf5Wfv0JPvABsIsoq+eXIyR+Vk9djL1+N2KycJe7cQRcGzgdGAs6z/XnbcgjnnK+lMyjlimzIizFgpziAVUhb5ZihbDNAnic/cLBf7KGcFlDkc1riVjjV3wPoKA/fc3jyZMiuX+2206des5//4kd2+FiHtbbhTCzJMaLdz6sPnBetBbdXtnp07GhzR4z+k60llAs9YsteQJVXkkTfozp5/HTKfv/P9zTBfSG98EYpypn6inoNPRftGTJEFpDlTB1lHOBl5xSnhjFTAYfRF5PmeGPOvM5DRmQCgoTkpRFzh8mBu61yKlROsxk1KTm3tSuaWONw7bH3f3xCk6OzantLmlz32uzMqj1Ue/y7v/nKvvlaE3c5hNu27rBnT7ttmge6xIMVzDre2iWG8ju8rdx/0GvXb3RrInXCXrtwUGYxYUPDw5oo37DHT17Y4SN77C/+6iOl77TN21Zt67aNNjg8Y198cU3O87ydO39C8jFR5cH8Wtn3vF2+fM9+8+tv7cp3rzT5H7HnT+dsbrpJTnyNbWzulE43+Gr5AY0zo2PsedfEwXVRa7dvPFO/s2JvvHlCDtOy+o1Fe/H8pRzTNtVprd2//0R1X2ftm9vULgY0VrEiv8dtAZumzXzx2RXZ0UtNlvaLV7PfCfhS5Zmb3WD79h7wh6Yn2UKjseTjn39or8s5r29g+wUPds7aotr/s6d93s/t3NMlR7pV6os2hD+0on6IO/JTk1O+ULaxVeOd6oa6Y0z6TA79/LxsVk4dH1D88GcHbedeVuVnpXpNMlfmRE11IJxbmnjV1jTayZPHNEF6bH/6/RX7/NOrqjNeK0nbklYkF+N+bT2OtWy+btFaNAHesq3F+y3uimza1GHPn3En96n6DilhddkXR3d27bTvLt7TBGjBtnRstTffO24f/vSM+twztmc/W5y6NQa8csfz7Pn9GnvftNYtais1Y/ak+57sddYnFLzSE2HcSqWHO7KZBelzz/5t8kv4yBttgj4g2wJGzVgf/QIu2cDLCRsfmbTt27e7M+x9R+EDeg7Rd8db8d6+iCNN5+VAG6sE8MiDooSd7TEy65/S0UPmc18VviovduhjruRk0o8TThp+i6/8iwT5nKYGkpyskyf5Oz70lEaZoEFfmAHgTl9LsfKfeStjjOKQnTg/LyawG2TjPBgMDV7nW/v/+n/8j34HwIURpGBeTolKdNmhLoMLDmaUSA1Bs1IdEQpl+0/KcHoKUIE+wfO7coO3R7FCrRPyeX51ni6F4vIZABD9DoDnjLxOp+ABMBjlOZDn1fSsdCdHisejRFadmOGyEpjlBoWvzj162G9tbc22ay+rUlV6APSQg6hyPLTJL5FKfFd9Rs4qdtwBIB8demGEwn/1atG++eaRbe/s9E9n9/RM2p/+dNV6+0bkzO5QJ7GqAazd9u7ZbxfVEQ0OjHpnu//gERsZHbbG1lVNHF73Ms2qXtpYBX0+ZH/47TU1sBr78U9e0wDHgzQyAumdBzaxK2aLMsWoN9dLtb6qgOKKowJOEO/knZmJ1U1WVVkRwCHBIOn0u7p225FjOxQPPehSR2hH/FzN1DvXJZ76K+syVuYn/A5AbGkpIJSunGGvjLFzczV281qPnKF6OTgT9vY7h23fQewyhshaOY3XNVC/7B22t947Ypt4RoI6kFzwYXbPdib4pwR+rgsXjaIjbSYKiPNrx4kypPyRp4oPj2ENiNyKDbpFQuU89OFsCki8xC3Xi8e7PKRFTjrUSQ0mbW3cyaizSTmcv/qnb2Rb04rrtN//7ooc8mca5NXBNGxUp7/bmlvqNOhgA9Em/VkSp8aRAO3oWGiTADzoDMOONWwv1tmdm33SX7sdOKjyCWdFg/G3X92xV32T/g2AQ0c6VIeyAdWEd+gaWHBg2C/7qndVE5FZO3q8y46f3K22s0GDPBOFRjkjLzX497qTy35kVuje/fCEOt5oO93dw6LXaKdOH7HmjY327dfXbXx00n7y8Rtqb7Jrf3CNTpb3i5vsKZzo6zceazLNcyyrvsLHnbSH959LT9t9S8HVK/ft1s1nNjLEnS5WIZfkUNQKp89uX+9We3rLuna2qD3xuf0FGxoZ0vVW23+g03bv7hDvRmrE39VcW9dkPb2Ddu3qIw2A4ByR89Bqr1722+kzB2SHDB7oWv2hO26qC9XD4lKdnP1Ju3blib9C99rVx75n/dXLSdXhvO3c1aHOnZXzGWtrbXcaYXd1NjG5qInNmN2589QGeAh0kbstTfbHP170u4gHD+71uqOOsSE3LXc2ieMai6B9hAWMjIxpksU2i3jt4Nzcom8bePSo23p7e3xCzTaknFgkQK9qvx4T5wXl4M3t7yXRjOe9GPxyUSbzeg4IBMEiDpqMIegsZEXnpC6orrqfDavexqWfCQ2qjXICl3z7C5MlrutUL9Ful92ppe9kjzJfpmUr5QM5tTzX0tLKAgL9D/UiPOmGyeOVy302N1OjeuCtMtF3AP78kfp7nmeIMaXaL4hZcYjyVHUT8dXyBuCYRLl1oXLy9pM//uGGnLGnGqNW5Vh3+dhJ4dE9v7UQOva2ysRbxxi3IKiYGpVVjvK9291qN0t2S8dH3Enu2mUf/eQDOyznev++PRqHeF3mst+hufjtLdnPYd8PD7zUGPX1l7fs1MnX7OSpfa7Hp3Kcb9/ssenJFdn7Hjm4B9XXMIjizKxKf9P2q199pYlIi/3ZLz5UG1nwuqcMt27ds76+UWvb2GX1tVtsSGPdxITsr03t/MwRXwU/fGinvep/prFys/qOMRtV33royG71C0i0wb764qbt339AY5D0I6eaF2H0vxy3nTt32/2HD6TTFTt9+qTaxz05va321jtnZHdhR30vxuzGlceynQWV57TK3Cp5hyUbdzCO27HjR2xmekq21GftbU32iz9/0zZtJqfasUhQX8NDIzYxtmj37z6Wo9ppF14/oT6TLYDUFXVq9lSTqsGBAY1Vb/rdkFjUULuXQ/+7f/5KPsCw30386GdnNZaxDVr1JhQc+iXV/fjonN9NvHzpljt3P/nJh7Zl62a7dOmqb/fZt3+P6qHHJz+btnCHkPKFzwWfuHNXjZsem7Kh/in5E1M+LnR1afzWRHdqfMa++vKmjQ0t27Ytm+yDD05ax3a+Xqt+Ve32/p1nsp/n0mOTvfnuYb+jxmt21VpUNwv25ec3rLG+yf7sl++oPIz/8NcEUhOtq5ceq60u2Xs/Pi5bULT7iMhFHxMfaoyXWjAGbbCBvhl7cLfP/bULbx7SZCbenuN3I0sQNh99C5BH2lNCua0xiV1zLTzuKi4vygHX5IPFMfqo+/fuUgEuD6JGKwqx2XbDFXkXFmPRk3Pag6h7mormef0KUZTO6FtLxSoSEcDHX1hY4u1Ay7KNRn8oOMuEHPSPHD2TgGvnJdn4GjULVvjP4MciqiYColX7//6f/6//IQllAFwgBIizUIDCWjwFdX5ZKBjw8AwOOuB4/HSMIgaNSlqFTgCdtR/hIzRy+aytyLfAFiClowBvOKQV9FaUIRx/v3RI2nn0DhHaRb7QN9eYTCgax49nDMpbJlAeW28e3uu19k0brWu30ovKdhC9LAuzv4iKo0tHQ1Uo864+cNioRkxlU0nM4uRMT9bY7+Soz87WCmejPXj4WA23X53vMXUO78iJGvE3qGxWIx4e6bPOXdvUoZxUI22w69evq3G3+Jfzmjfyyq9Fv035VE7OjRsPbGNLu/3s5xdsWwd1hIHKCZKzdfXKU7ty9b4ErrFt2+QwIrZ+5Trxo+STTSlQDrAoW509ezZofc/H1alO28Vv7vl70Hu6R+3urV5rathsZ147IWcHHZuvBPNwMq/N8i9POkg36E5/cEp9egSp4o+Bs3UKvcXtMHgjY6B5dumZehxVZ7hhtV1yPbfdu7bY+bf2CUFOpJwhIVn3kxH79A/XbNuONnvjvWOqA2bJzsl5MHGpPJ/hAkVDDecCEiEXkDZEOvndCdFZ2A94CorIMoGfk5mtW7d6vsibONBEyaLLz0lEvjKA6/J5noKP1xyAHCZ7jgeN6RB4y8mzJ6PS/UZ7+KhfDtusOogmO3josG3d1iondEUTOGwi2kYUnCN0K7HiEraspq/8sd2H9+hjy+SZnTa7eeOJvfvea36LG3thO87dO91+W75y65s7MW6DS+pY5Yz+7qbkG/e9izt3brfX3zxidaxOqWL6ZfOXLj6wx4/7fLKKHZ49d0DO/2HhiIR4YFO8saOjI7ZscIsfZ+SDD97UpJFtVgw2DG7xtpfbt5/KUbkrHS3ZEbUtJnxnz562Q4f2ikaH9fX224vnfZK/Tk7yrK+GYbuDA1OS46VviXjycMBtuo59rHLWmYj096tNdm2PhRBdY6GUoVaO7NOnA/bttw/sofJt2bpTbbhDk/Z9mlzc8r3ZnZ1t9Hrk8EDb4q7HvbvP/O1C9zUB2rKl006cOmpvvf26Jhf77cmTF6q7Wl+1Y4V6fGxazhjbLWpscaHGrl1/Yn/60xXxVN6tXbZ3z2HpsEGOwh3Rb7T33j2nvoO7BNQwq9zUMgMs75JWe9e125cC56urDZp0TEhvqypPrxzjF8YXnvtfjVlL0xbJt9UfCI2H9apQtdOCXpxB0A+0F+LdthRYjFn/jAzAKZImboL3H+hMTsr0zJzvjfbxSTGNTWx32OZbGgYGhlRHo16ntTUtfs4dsX5NkCjL0OC4nM8W8W7TIM6dlFr77ru7ss0J4a3aLk06Q15oqw0sNcsWnmtCWONOyjvvnFIfVR0LcBQZG3GWgShL3Blgy1b0E6VylMqasCZOdsYl5Xr4gO0y++XcHdUEb1iO6ZTtUJ/GczPRXoUIskLoK87Jy/Y1X+gRe7qbqYllu3nthfrvO5IXXOlRbfv4iQP2wY9fU5nqvO2x3YeJ7JEjB+SYD/n+7qPHDmm8adJYMmdffHrddu/cbxcunLHBwSG7fuWhv46SraAtG+v8Hf6tcg5ZxaUveXR/0D7547fq32vtZz97V+NPkya0U96nTIyPWVt7hwRstju3H8rJf2l79+2w1986bifP7JHjyZtSlq2mbkn11eB3/u5owsBK66HDO73N00fevP7Ydu/Zo7G73evw1at+Oe3sxe+z3Xs77c23zkl3Q9b9uN/7gNa2Btn3nMbNV3b98hN/kcEm2WJn5yZraFqxZtnTieMqc3ODj8937t5Vm2+zjz++oHpWW9cERpr1aoVff/+E6uqpb4di8sNbjdiigv3SP/b3q6950W1nzp50u4u6WrXBfp6huKbjjO3Y3mEf/fSc7WALrZpWDBlMQKm3p3K8++U7zMvWa+ynH79rHTtavA29ejmgCc15ybfJ+2HuMixp/Nm+Y3Op/eDDSRC1nTm16xvXHqt/eGTd3QO2XZOqC2+ekp2oHK9G7fe/vSgnnffgt6ned0l/bRbfDqKcg2pHk7KnGvvJLy5IBk2q5SswJg9IB998cc+3JH/w4SnpolV1nD5brfqqeU0c+iSbJlanD1gtCzZFm8ZW2FbFcyVNLc0aP1fsZe+oJpVPpesGO3pip/PCkKGH/gjRp3k16F/ou9xn5JmPo8U5WkicPKJqFo0oB3dw4MM2nFs3bvhKPPZGPbi0kplJCvokO86/9/+FU858xxdUqECdQxcnPe9U1DdwN40kvgC9oPyLildLqeUh+LgbkEAfAizJN6Lv5+4z7Yb4LCt3SNMXQX58mzn50shV+//8v+czANGhJqQSnQi/0IMDBQHKHRcOC84zTzDjnGUFAEkneXCe6REfOFkDSokfcQIqkQLNTE97RbFyrkQPgSM6CnmdAXD5Cx7gpcMELtcZiIMHHTgPNMYKs+KleAY9bkOyn3fz5o22SxMARXulOhS8AC+bfl5a/nkStDmCGnxY/d2oAcEHKeHgTPvrvGZr7LNPHmmQYtV+owasETkGu+zDD9/1/XqXvrtht689VCfDswib7a13T6rz3yaHd9i+/eaq5MP5Z0CnnLVq/IPqwB7Y5Pi8GlyXvffhGdu8NV61yGohHfitW31q6FMayOTE1W9wetwmTgcQXH/XugTlTsjgkDqRh30y/sfW2zNkPIPw4kWvOsc96mR3e5lGR2bt2aNRmxphQsPMfUWd6JQmL6PCjTdvLC7wbAJbJtCZDJUGgTL0Fw2SBuMiuF7RG2+ZwmnOOwDIhv7D6QZZ/6VrTS/s9vUeGxmasF/8xetWq06bjohJ8quXQ/ZPf/OdZtGN9vFfvGEbN7F1An7BjE6TTtsfAhZtfvwBWdVpV2lrblMC8hUiRz5BXHMeeFmWXBWkrJSTtDj3Lsj/km7SBMgPVGw5gSyeFDw4woPtT+zpbJCTunf/Tjn72+ScbpaNaSI5Pun7cZ+ro+cZDRwmvsrMA0d1sgXauN+TEjlfLfE/8aQc4kA5RoZHrVEePXtMievrGXQdnjx1QOTUuSlfgzqlAwf22L6DW32A2qB4l11py8s1mozdsefPRkS3RoPKHnvn/cNWr4EdbdIxsmLX1zOhTmvJB9Gfffy2HT4mR6eBh9YpL8+HTPqzA3SufX39NjYybW+/fU4TZLZxzKsu4SuWGpxob0wQFuZr7c9/+TPbuqVdHfqcdFWrcrOiwmDXZ0ePHtDgslfORJec7W1qGzvVHmMf68jouCbeZzWJ3CxeM3LSu6WLV3b+wik5JSwgqJ9kkqwyqsb97sQ33/ABoVbxaPVVO/rShbl56+l5aVvltA8NDmvSoUG0f1xyNshpeGGffvKt+otpO336rH30k3fs4NEdtklteHl1QfS+8878wx9dkC5WvJ9igrK0WC+n9K5dunzXJqc0wTl20t5770MN1rvtZX+vXblyTbYxYe+/f0blaletRd1SJ6ur9ZrgvLIvv7whJ+Cu2j6vkdymycCyvVAZ7mgih1zT05okyynatWu76kx6On5QtLbLvlrc4YaWt2kcHawR5cPJbTOuIy6C21VFhthjG8+vxHjitAR5J83JOD71Gn0HCxNffnnLbt96IY3XWB2v0dOAWVNbb23quw8d3mcnTx+0A4d32f4Du9RP1muy1CRHcrPNzk97mfp6xzWp6lZftkN9WZ0mit2yhUXjLTqHj+xTm8WevEQe7t8fsLt3X6qvHpfzf9q6OvlSKet4yBQLFyNymrlzGWWOfo3nP3D8Nm1uF27QCn1kmeLc432sQZeKdz1oMFdf09DYao+f9sge2uTQ7ZDdtVn38xfe1mP/r3rRAh9doTvfxlSQ5k7H2Mi8Xb2iSeIfvvMvqy6vymmuXbHXzh1Rne6yI0d5A05M9nH2X/a9smPHD/vWo+vXbtv58+d87zXi3rnx3IYGJmWrp+Vcv7Q7Nx/LeZ2Q09aoCetpO/PaAXeuqcvxsSnV0xO7fPGRxh6zc+eOqc/YI0l5e5nyNDX48zhPNOm/cuWOnOY2OY4X7PjJnaIhR0cOIi/jYKW8RsNB08Z6u6VJwgv1P3v37bauri3uONHvP3825OPQvkOd7hB1bN+qdrzXtnZsshMnD6nPa7S56SXreTZsDbIVFmjGNIb1yxbYsrdt22Y7feaQdNxoHbLvLVs3aiI0bJev3FXdP7edu3bbj398wdrbJI/kR73c1eT5j+5ng/bw3qD6mDZ74y3xaot92YwtOGQv1Vc9fPjIXntNY7P6AOwD5/H2zUe+6DE+Ou/bcf7sL96x9i0rcjaxvQDK9kAOPQ8EtzS1qswd8gs6VD4e0F/2uyhs2+LFBi2t0be/eqkx+PlLpTWpHJtcVhZEwOOO2OXLvFFoRLib7PxbpzXROuwP/l65dM+eSY+8+nXv/l325tunrLV91TZuZMJDe2dXwkbpdIv6m53KH/bGQ/Vs/Rzsm5N/M60+7E31Ya2qm/ChGO/Sx3vy4KWtLNXZDpWjuZVJLI4sE2W2YcU3HCan5vzh7Qn5NAcO7Lc9e7dJnnbRowdRq1MbiXE09BSO9trx2o01gXgdqu2NKG8sRVvzGP/D+edBYMLQ4IBNyh/h1d7u3gmftpbP+bDfPnhWV+RxqagzvsJLeYMxgX36yidkPBnS4AGQt1lja/rdALJCD/sB6GPIqygd4i0/fgcCeoqDXhxFm/avc39O4X/+n/59ZQKAwSKMD7pILSz/FURTea4cByQHDeIrNj3Dk9gxQ8nOGqjiF3T9DKJxpNIiniOVFde++i+B2WJCQXHOGxobvUOnI4SH4zsd/RN+0iG4guGj8xg0QvaQJ/DpVDOeRj8yMqJGsdWVTUPEmKiQ2flVe/LwlTfirl28zWFdB63TLKdTV4TT9YjAc1kVg1xDo6Pq0NjKgpMQsrIC8tkfH6vjnHL+rKC9/e4ZdcA7NchP2tdfXreep2wbabOPf/6mnTzboY5Zjooc2i//dMed/w9+/Lo62yhX7/Nh+/yTSxoMan2icO519imGYzI9tewPTw0NLGpgr/XOHMfsnXePqeNFR+y/1VGdH474pDqHOxpUPxOf61f75AhM2Pjwqt8ePHhkt4ytSeVp9y8Vdu7cLu4t4rFgZ8+ftgE1FDopVg9wnvbt32ezM4vWI8dzz55N6silK9dh6jP0R/WhM/RKEkaeb87BKaDOQ7XUH0cGA3QseScX7PK3j+3EiUO2/8gW2Sdv++E26ax9/ofbvtr18S9ft10HeMMH9KnvoMFDlNg0zg1yOYi+r5bp0u1dwoWNhNxZ99UyRM6yfFH/5I9tAbxJpb2dtxYQD504wqzIRixnkUnn/A99kJJ5CijxABcZ/a1Jra3qX2gvG+RU16hjXvVbtqdOHrTt6qx5uw6fuF9eqHEn9c6tl74XfnhoWJNOOfYa/XHFfc+7woocU7amIBn9z9TUrGxPkzKeo1CdPX36wgey7TuY3ETd+cpG46rqLVd8ol7plHjbysP7L5Wn1V5/86SchN1Ww+v+lHdsbFLpQ3b31nO1yzYNHm/Y+Tf3axBl8BAZf6YBOnV26duHmvDNquirsqlae/PNE9aBM1ZHR6r2Kpv2rRuS3SdqK3UanHvtVe9QHF8NVup+y9ZWm5oekyOxS4On6tkHFzpbtd3hcbv47WU7dGiPnbsgp3fPVk1qX8kxvqvJxIe2eYsGX3WukkrycbeCu6O19offXddgGAPExpZm6bZdbYT3aj+xA/v32mE5p62tm62lZZs9uNdrVzVxZ+Xxwuuv2Xvvv24792yT84JeJIf09tVnVyX3gL373uuahMSb0Qb7p5XvseqvR22yUbo8I0fuqO3cuUXlWrZvv/1O4aLKseSThlMn96JEpfHGjhU59s98X3N//4IG1pMSn+2WLdLLssp82549GdbEeLN17eywN948Zbt2t2pC3iRngoUfBh3Vr+ol2wH26v/9MmyWP7+DK4gBSRiOEv2516fsjK2L3AHNdgbQjzsdXYNHPsDTdcFrCR89HLFDB18znj1i7/LWjnb1bXGbiIdQ2XaCHmtqeA/5rPrLOtmTnLpt7apL9bWzdXKAhq2xuUXtYkk6GfTjnn0ddurMLpVvHo5ix3vOlzUJuy9ncMqOH98jJ65Teii+ai47xIVhXGFfN++SR05EXdLE8/Lly5pMbLI2OVrh4Ge5dFqcA35dbufQdqVxZ6Ne7XOjj0281Y2HeTdv2iFHftT3m09MTLuT3ygHYkON2q3aAC9sYMsmr6C8fvWZv71mYnLJzpw5I+f6iA0MDKqsO+yMJgBbsGUNUd3P+jTReWhjmvTuV//NHu7nz5+rzcqBPnFQtBd9b/FXX1xR+kHRG/MFBepr5+7N9vY7Z9SmGmUfLMKsqr0/ced/eEB1oTZ54uR+TdZPqE7Q7aqNjo6Ib73dvH5fE7JRtbV99t4Hx9Vm6EvUBkSX9uzO1PyCDbwcsYvfXBHusO3bc8AunDthdapj+OGYsmh059Zje/qsRzwaRIO7lbX+QPi0HMrbN++pzgdFs86ev3hh3U9fqi0NyrlttNfOH7YTp3fY5q11snOcPNmvdHL37kOfXL/22kl7V+NmcxN3nVXnRV2ybezLz+7Yy95Fvxt44fWDvn3M358vmdANC3TcsThzWvrZRn+pnL7tb1kO7oTsa1J94ml74+3j6tPmpRP6z7AR7A8T4T379LNvvHVcfcRGm5od8TshbOXkQdJH6gu6nwz6+//rapqsbeM2Gx6c9dcTc8dgeanen/dgAeZV/6TybbTjJ05oknfU65m7LoOyLR605S1nZ88eVl2c0OSZtzKylTleWwlQ8kaNMe6iuRrURqam3F5lgn73t2s3i370EzyTREFo8/ie6mlaNrvt9r8aUJlqXD5eGU27ZlHx3t0XstthtaVNdubsEdvW0aL+Fn+TBSVIqL6RwttQjpPV/iZ8RmyiuqAQKWuBuMTTP5StGMZAHvbVWKnj1MSE/KIxyTihuuZNWVH3+HTRh8UdA3RDH0Zfx7jv24eUljIwGazjYWDF5Zt7HE/n/gyBfJ14iDjKA01wOOfIdfSFsguwdO6vctVvXn0Pk1AC/QV5oAcmxdrw5M63q0lI1usF4ByF8fOtHgVjAOJVwDnECQghhoaGfDWDt9tkp70WP5SIeit7i4t0VwTxFESKgi6dJ384HSgGh6RVThn7BKGdMgG+Bag4r6ahlCoPDI59XL6SqQ4VxbssjkNnPu2rFnvlpDKJCWdBnbXk4en+L/74QB1Qvb31zi51LBiVky34cQa/tbqqlCSFE3BL55k6z1279vjKKGlU+NdfPFJDVSei/DSSd947oQ6jQROrJfvsk2vqLGc1w99uH/30jAanGerTVxeuXHzhe37fff+4NW7E8DaoofTag7vP3BF58+2jtuegek4B7+J/9njQtxTwHmLetvD8xTN15O32k5++be0ba21kUJ3F8qLfymfSdf3aTTlHI9JXizr3w+rIO210TI1RDg8rum9/cFQd9rgba5MGJD4Icudmt++v3CnniD3RU6PLmjx8Y+1bmuwv/vVHdv3KHTnjL+1f/9t3fMXVrU3ljrrxK+kF3RW2qcGbjv6FOuf9+/er02FPtbtYFaAOXZnqUAaGpu3Xf3Pd3v/RaTtwbLPsZ4M91iD5VM5Bf++k6niT/fwvT9qGOp4ricaCvTGR5U1QyMK7s73joB4VWDmiz6CzKsSsQMioNH6IoB80sOsUCzsgDlrota+vTxOgPW5rAGlxjJKRjzhi0UumwytpA2nfAAM817JyX0Ho7enz1SluCzLgMbCQHs5w6HhpSQ6+3w0akG0M2xMNfkuLC1Zfy+fJZ6xjB47RDk3smqxlY7M1NtQZDyitaNBhMGd/69ZtTOTYDy7bu/3A5mdq7LXXj/gbfnI1FPGzxijDjBw89sX+8XdX1ZFvtg9/fE6OCquDtTamjvVl75Q91uA1MjxlnZ3t9iPZPfuG0Q/tlyNhcWGDBowJ+8NvL6u+6uz9D0/avkPb1GmK4Qac9nCYsQv6tyg3GlqRra9oAj2jwanJenp6JJfJsXmqCfNR1f9md3Cizul4paOeMbvy3T07cuygHT+1SwnL/qrTSxcfWUfHJvuLv3pHZWarmeRjABDjmdkVu3r1uSYIjyVEnR07esL2H9jpTsSdO4+sQZ372++cdQcaQb/4/KI9efRC7WeHffChnPsOJqlyKjVoSpuaPK/Yxe9u2NPHA3b+tdf8ITvuHr6Qo/T1l9dsZnrRzsop8TdsNDKYLPqdum++viJdjvvq51/88mM58vUa0KdsWQ4iD2gyWWzduMVX95qa2v32/93bz/3B5IX5OdvZtUWTqiOygRrre/nEduzYZk31rHZLp26K2H7ULw//ARXb1KWPKYUj6zbo9SCLKNpOrIwHPuMJd0mrb/wCF5ygGw5UBOKclujwuuYvPn8oXu3+9pPHj7utp++O/fTnb8iZi+e6mOwE31UbnxiX7Bs0IdtkA/3j9vkXl210aFETnN127txJOce31Pevxt3Wtw9r8GQyibPC26qW7Pp1TbbuDSmuxv67//5n6k8nrWaVbwdQ82qn4sXrZQcG+m337j1yGKast3tMNvPctm7nWazz3gf7VrEomgM6WdO+i0S0U2jA5efINq3BwRk53MOazI5Kd0vqozfJgZxWvcXrE+vUDrFxyo+j0djYImJ1Gq832aEjB2x7V7tIrajffqg6f2Y/+/gDW1ia9DvL/f1DmlRs8b37vLqxp7dPffGUbwHaunWzLxwhKm/f+ce/+cLOX3hT49MGtaMXXgfxVixN6Gbm7Jkc8OmpWbXjFk3weFnAS7WzNvuRJqM1NexRZnJumsyMaDK/qDHmhe09sEsT2YMaK3kbT+iF/nxocMLfZz8lB5gtgg3ql/Zqknbi1D7hyeFRvYYOudu9bK96NAZ9zp2vSdcRuxWYGO3auUv9y1Zv6zwD8eTpY/Vf83bkeJfGaE2sa6hzaT3+hFPjPgmvl56elXPfwjYk+mRWfBlLYrxn+9Tli881ju6w9s0svNT7XQycMyqSO6eXLl2y8+fP+rjO3VL1GvpRr2wnhBv1hc+CDIoXbxbkkCTbGvqCH0Acfhhjd50mUJSfbYC93TjVo7YwBz4vZFi08ZEZTRZkG/WrtmlLuybKm+3AwYPyN6Zkr698u1b75kb1P/LpGpqMV6SuyE/hzgqLhNi4+2SapOPzwSvaVcjlvqSPldKNftRBtNV4M07i0tYpm8xSPkGNf9dgfm7RZuZmpKtGT2eCwx2Llo0tqmO2QHZZ88ZFjVFRv1l+7x90ETosIgXePxBftKOQI+JS3gTiWHQGEsdX+WUzfKWXN13OzEzbyMCA3b5xXWPCC2liRWOiHH3h82pkZGbXBGTwhd1mNR6nDL5dXuM+43Kj+lDGal4Rne2e/Djq7BDAV+ClC0iOVKT5AqhosbgAMGYyPrE47q8VFQ/984lG8mpgt4mAvhk+xG94fPsbL6lnKI4qvguuK7WhaidESHB8dW4AxCgcDg0zbfZoU+g1UHTYfgqPYFeJo9DMnp2PhMZgnLMGUuhT0GEZdrsGhEbvyAoCrhbJULmEHnIrosQjnX6nXwQejMzGCrD3e0DO367dcvB9AhP4vPljfGzFvv78sW9ZeePtLikU4hhaGDTycMTYgzZ3DlwSXRdGpGuGcBxiPiKx2/nUe4V++80D637IKvWKBnRuU3eqMiWTnP+vv3ykyjJ1pLxS8bA1aubNAMhtu1//w3c2O2X2wU/OWkdni3RVG/sB7z23PawGbW+W47ZJcnP7uVaz5yE5Kw9VR60aEJs1u++3zo5OO37iqHdIN69dtYlRdZByqvzWuZyS7Z1tdkzOxIFDe0RjyQZeLtvf/9230vG8/ff/w0fWtrneep73+R2NhYV5u3v3vpyF3epM9ih/rTrrGrv+3QPfc7z/YIevLH3z5Q07caLL3njzgGgy4ZQu1WHQ4VEf6ItzgHM6bG6ZMwE4eOigGkC9dEWdRkNGH9gJk0cmQP0DU/bPf3/Hjh0/YNt2NNkDDSQve+a84+EBq7/412/Ylh3qcdSxYIw4zjXegbP1o98bDLYcKxvYi1DdnpCr2pEEBG/G45A7jmFDjq0BA9cNOSkfk5l5by979+4N2y/KEfmh72QqAP3EyXNwMy5wwg7RG/sRl9VmuLV87Nhxrwd0xENczoN2gpPqsmGz6rBgvdLg27wePxjwPcU9chwX5GB426STq1u2tk2L/qo3tvQ0a5B49PCBHTxwSINAvWRYtVd9Q3b7+nM7c+Gw7ehk+1HRj6i/QEZWSx4/fur7g9vauuzW9R5/+HX/vh2+L/f58x7Z5Yg6+oPW0z0kuWvs5FkNxnsbraW5TRJLXpWTDuzF837rfjqqzrZRE4Yh2Xq7/eW/ekcYU25POMaxEsMdG3XO6F/tQCpXmZUuE/CvVOr4Us793Gytff7555o4njHeW87qP/0hjtzo6Kzs9pYdPcrWiB3S8aJ9+fkle3x/WE7MVvvpxxc0Yad+RUz6gjb6u3HzqU3NLNrrr79hS3wFU22ktp47QBPGu/TZVsKWIyYy33x92R5q0nPowAH78U/PugPPdiz0ytto2K9+9cptOUfTdlRt9sKF45JfE4KLt+3uvWcanHdq4tDpjtfQkOpQtnxXE4/xMRxds1Onjtsbb5yxqclhGxsZtJamOjmGde78+FtJpFd09vLlmF386q4vGBw5ftD27e+w7dtYeFkUv0XfO71j+3bfohHOftojbQX7TFtEFdEmfug6zwOivQPY+IAGWAbAfOVvQtCJQTt4ZruKPpEHci/JiZieWpV+W21w6JU1NC3Y2bMn5MzwocJYRaut4Z3mkxrM532POu8vb27ZrP5lv23f0WF3bt+VnmbslL+OsEv9RjgyM7Pso35pExOysuk5TVTUX2r848NQXZ04kQzgG9SfjqmOp1QWk6NSL1pTqrcR27a5S07ycTtweJPGLb4Hw3gR42WWp6wjIMYvacgNFzxCtb/QmO8rtG2tnXIo2n0yzwoyd7SQmTu8tGcm6PSlPLPCAlR7e6v67Y3yCnBsluzSt7c1GWr1h/frGxd9EYRvC+Bcz8xO2I0bt210ZMzef/9tTfrb5aQgY/gLc3Mr9offXJWT1u57znmN5NzctE1OsrVqRu19wMuzc2eXbGeLfaUJKf3xzz9+y5rZokm7FiGZj7+K8+bVXrWTFvvop2/ryCurFdQXPe95pYnZE5uZXPQxaWfXZuvUBIbX0uKU8pXYGtWtL1Loh234F2eX1QfWtMhp59mPWt9OyJ71rs4dmghI/yoHDquvtqoNYNb0Xb6ySz14VeC48lYzKRyQvDHGS+6oKkHUZSyMxh0/HjxfWapVf9fmdGamZuzLL76x4yeOa3LJ123VP0mHtGV0RD27L0EJMKBg7nHUt+8bF0MmZNzdJY4RhmS2X/rWOVUO/QZvY1tdrpf/NGOL3GDRGMBiGk7kvMbUOfojtj0tLOqcbZCt1ipHu2Xjsm3etsH4cCY2JOGcD7bur67UZGBmJl6XzTMzS4pHbnw1Vsh9PFB7bOC7KuoXmBDwhjh/nz3S6ho9Uj+0fXY8UNTV5Wb5IBusu/u5LwQxOeb5rKamjeKzQe1xr9DnXCNF83D9IxtjdNhQ6DHbD0fi85j9Cec5nua1xxUByDzYBBPqebUltjINaVL/6MED63vxXGOBBBcd6PJKbV7DyRgf9ciDy7GtDGCyRP9DnfLjwWLqYobnXnTkHN+BI/lpr4ui5XlUQGiFf01fzR0GXrgSdxf8jY+qhwXlARCbayYa0MO2mUgRx8SicgcgC+lBP/48vuh3Yw94FaJg2RnFwwq8o50OmwkA6RXF6YjDUa4U2e73wH0Sl0F4/HSOcVBBSzJO9n/zNpt6KbACBT2OsbcpKjnSaJzIIPmjVJ4eslMGKVFlCJ48zDhtE2qoOzp5pRgOU9DkNtVg/5xd+bbXPwrzxtudUjr5Ichf8PRyQVgB54PTiIt4yoxR8cYOjPvwkUOiwy3ZZfvj76/Y6OCyvffBOTt4uEOEw8knjS8SsofvLKsg3Ln04soBml+1e3cfaGDaZIeP7ZIRmt270+2fL9+zf5e99toxDdS9tqVjk3c83B69+PV9Za7zVeE9u3fLodpoA/0DclJuyLAX5JDuslc9A+qgFmz3vk322rkDmhBt8VUCGvXs7JL99X/8yl+b+K/+zfu2/1CbdwYvXgzINhvs3r17cpy32Kkzx211qUYNpN/u3+32yVusmu6T8/fYXmkw+lf/5k1rl8MU5aHC0GOuAqLP6Bj81picRvYE81549rDXyaCpW9c7Tjy1gI7ppKRoXuH423+6o8mKBqCZIdvcts1XLHk7QlfnFnv/I01OatWJkl8ddjT2uGU3IllppPk9CyBkIkQHnPatBJIdvNOQrQLgJw7x/rYN/eCGg0XngIOza1dONl0BFT7FZXFdBfC8nEV8XseR60Jnq2rgs3OFnR2VjtQxSbckR9aCj8rDsyCIDQ1sDt27GqUXHkQfHJyWIzlij5+M2NDwSHRMwm1r5QNe7E9ctrffOqpJZqvTXFyotetXnvpbLQ4c2uUf9Jmfn5Ut8wadeTnSg3IsOu3EyeOahG4S7l05VE/lsE2LVpNvI3vjnTPWsb3L/v6vP5NdLvlHdA4cZsscb+CZ1wSv33p7eY3fZmtvkwOwY5f95td/tMNH99gHct6ptgUNZtjOt99eUb1ukK47FbZpIJHt8FYK6YMRk/fi86Dno/tDcuivWWt7nf3Vv/lIbU3lVPuUZu3VwLDdvf3Utmzeqkn4SdfvpUu3ZNtPbduWDjn/b9vGVhYuQn/cGXn8sF+O+QPZ/WHj43O1ah+ff/K1O4V8+Gcvrwht5bW0q5q8jNitmw/lkAzbPrXBDz96Xfxj5csnKprYP38R7yefVTvYt3ef6lUDoSbPw8Pz9qtffWpbtm63Q5qY8RYU9rKPyQGckE7Zs7tlc7t/uIhXXo6PjWiAmrLO7e3WsU0DazMrhUzC672/4YHJ61cfCbfZPv74PbX/cPyj31Qbkb7YtsSkj/fdo2vKHDZJHxzOUdhT2a6rsP46INoaQDvibiwPYzMBwK4hFTTJDx9C3F6PPOhKtkxYadEAvaLJ/IjbIc9rsHrXUMdqdI3shu+VxB0h8izIkWps4KHEOn/Lx+jomI9p+/fttvfePyqHmYF/0d/08vz5S+lMupNsHR1bVWcTduXqVbdvuTGy4Tq1iwZNOuJu1tYtW1Vn43b69H5/PoJJV30jzhLbkcK+0EZZJ2iNtki5aaXZxquAMlj1w+lhpU+TNk32tm/j1Yn0JzmuMZaqf1OV0J5Z4V5Y5GNP0zYyNiv26JMV4Unv8wYHJuTQvLSfffy+bd4qJ1LOF84ib725c/eWeNX5vuujR/eLHo6L9O79R9wNZJX9i88uygrYzsBd1G2adG1T22i0Rpn65i0tOm+QLmc02b1l77z7jhxI1SHjnWRZXlnw8ZYPgT2+N2rDIxMah3bJaWlwe2iok6Mp22BLzd6929VHYBtyZGjP0grtnTrFEWLRgbLheHG+uDRvfHWYFXgWkOjjeINZXR3PFXLHP/JTDXxpFZ2gc+pSJAU4WzyzFyvBOPg4YywcwjMcsagaPk6GXXLNNpyFBeHWsZ1uRb7EmOyShcZO69CY5N+s4Qv16ktxgpk4Uadh3+pP5azBHoceBw6fgVXopiY+NhgOoI8hNAPhj47wscyNVi9ngS+0s00KHMq2qBkA/Z5/s0XXvlVR7SDuCCu/9zeawugcndL/0N4ZUxka0F04r/EANw+E83FGvjYPAn2Ey16Mk9AiRLvFVmN8RPfQjL6DcsIQAQiA7Fdyk5kJDnqgP5+YGLdt8i945izyhKPrbYVcToPJFxOLarsptx/Oc1wH6GuIAxLPx2zF+znxDJDq17ClBY2rS4tzvrXp/t3bduPaVdWN7KfAczmk1yXVGwEaOcYjFzaD7VBWdBovAghdgBfPEWALWWeaULHFCLkV7zp2+ckTr6cnP9c8p8X1ggJtMvmW6wW6gE98nt69uHYCAIoLh1JpSDpBSK+xgGBGYSEI23igia0TrJoy+4zVXOE4AucYQygUCAc5aNI4/cyvoyJ9G5AuSXMnXI4b9Ldt73Dnz9H5J2THL+T3KHjoz51BAdHMVYhEBhpr5FJkaQLAW1mYDW/jc+quMHjTAJc1QM/Y7ev9tmffFjvz2jbxCKUTMr/z9UYr6kX5A4IOPyqHCUBv30sN4EecDx0ne4GZHbN/GDLeeZFD+XC83SgUMHTf5kHpXfYFdy6pqIXFVbty+bb032rHThwSjVV78OCx7T9wwHXI58InJ+bleB1Rx7zdZjVg3bhx04aGRu3Y0cO2Zw9vFHlsD+89sPffuyBnqs23XCQszK3aN5/f14A6aB/85KQcm10uD5PN3t4Be/ZEHbQGt9ffOCPZa+2TP14WrVe+Pemnf/aGJk8b5eQ8VoN5oMnMITv/xi6r904mdEXdxJEGiuFqdCmuWTXmjTZ8EKqjY7vrLW2pAtQFDVVHBkbeVDAxps53mTc4bPPJEVtifvHL121jG7dbcdhFX7IGKWyft7wMqENr8UlT1nE69tFZxUw/655zgPNycHC6VKh48FM0jZpVGmbgfAgsaSU95AjHBPmicyINMpCjLqn+gniFVzhJYc/wgP6rVwOa7O2KVVRPzzxZniqPnPTyWkNPEVnVrhhqkJDgfOBmbIw3j7z0W/lLQuDLmCsri7axkZW9Wrvw+lFrbWm3mWmzS9/d1QSkV/Ly7ugmX23kPfm7eFf3oe1eBJ8co4/xGTmmi8Yr+Pj0O4MZd3LYq/q3/8c/o3U5AY3ejlhh27N3s/HxNl7tV88bT1br7Xe/+contDzUyWJBf/8r9UcdPviy6rFpS5vsZ0SO63br2sVrSKmTFZub2WCff3rZbt3olkOxw/7iX71vm7bWSRc+oirPjCbht6yziwdHdxtf2P7u27vebvbt7bT33jurAUl9mxw6dEye0dEp+/RPD0Rvv2RkkF/wN4qwBed9TfLZT4zTje77eoadHoP00eP77Oixne4g8spSekOZpN1/8FRlmvM3gbS1N+q4VWxYZZ62a9cf2MAQe7MPyGbbNTni1Za8lWJRfDbLcRqWzHKSVud8lXr7tlY5/7y5A3mxLZZxa+QkT/gr+oY04WMLwcc/e8/aN5GPB63V5+JkyTRwOvoH+jTp6lK2dKLTBunjYuCLvcExYPntZmV2+1KBiKPshIyPQTP6VeJ5HgunlAcZsXWvrwKXSTRHBtK0+xhsY18xfJdkP3wvYWZajqp0OzE5b8+eDmgsqVU/OG3zi/Ee/Xk5FowfMi5rEb+NslFsjS1hrXx4jvefq1zw5y0cnZ3bbcfuLdINzhBf5GzW2MRdKI0hkxNu540aA8FtbMDGWPTh2SXpopZJgpxK4sWTwZ2y5p1GnG0W0Gi7YZ84fnFnjUUDfwGGgAcMG+RR0x7c+V6Zl1PKqmuTjxN16FKOPn0mTiWrsYwbTMSd3ip3AhtNw7ZPCNraWlRHSzY3vWqXv70uncxogio7VNvi7ThsveClCNy1Xlyes1Y58Yw9/iV1VX3Ug+qopsMfFGaLBF0MD53yUbpG9Q81dQu+XQjnkbpa8IfgVZer8/hWKk+T9MLYx5fAV2xqwuzO7V5NZEelizrf1rSto822a9LFW3jYj8+2OfpsNQWVf84aVTaeE5RWXE/UCQ9yu47wayQrTpSvwsqGuCvD1ij0Cg5DUdokfSjVwnk4lsgrWpr8M77BlLctsTiF/WNz9KvYUs0G+irh+XYztgPxZdxV6WKjv8hj65btduLUQQnDhEOBHk78YBPjQfB1mSQDsiBXpKFDsRdhaCuHQnW8wI/xh359J0akiYLSVS6uPH+01xgGdC77dn/H5aDXQYBIw8aYokUbz3EKeqv+sDYOJRMO4lN+z+n4Oc4EX0gSD17Ehdz0G6IYfAPLz5MnGZgAjAyPWIcmuf4GweLujOMqvxejkIF8kTfOgeRVhoyjH8hrIPN7P8W19OoTAPVjLKwtqh0xQex98cK++PzzaHOqf2WSzUU9AbRTaGNv2Af54UG9elmFTzw4sPZy6YT81F1M/oqyKJDXaTsNZ+FAHbCzhK1L4DABoM0AIYvixdPv/ikeHA9MABwrgYrwCYAS1RowilRaHgFOESAIsf9vwfeQ4jT5DIO8hRLAqewF03mJjANxwKoaCIKSb5UOhTRilIEBhAnAFjnnKLMiS5E3dBFxTo8gHP+Bq+twHqozc0noZaBxAXxJEWfbHwJ22ZGV1ZVVe/5syu7dfmWnzu6xfQearZ77dUqnwQHwpPNAhrKeGFhxRr2huUjLvjLH/ufOzi6XBYAO+Si7y08DUxznGHfqEgj6MCPQ+atiiVIHH1/Lw7kQTcn+9AnPGnTZq74pu3H1uZ07d9pWNHnpl5M7Pj7lt8SPHj/mhnn9xi3hP7UP3j9rJ090qjy8dlWEkEEOxe0rff6g5Xsfnrdjp+XA8ZEUdQwY+ZVLd9TBbbDX3zzrq4x3bj+3P/3ukr3x5jk79RpbdlbtyeNuu3Txvr/7/ud/fl4DwhQbUqK+vezRGDPggPkdAXFhwJjUjDud5jTu7KwJrgL/j/7IJ5tb5nbXnJy8Rfvmy7tybDbZmfO7NUhoEBZff6iVLAzL3MqW3b2S48ir2LgDkHLRydMg04adn8sYR/1zOuUyAKTjzfokjTgh4bzQSTP4s4oITuogaLrKHegYiIsOAhso6AqfugkLiH8cwQl8Bth5TQBi73EMcFXZoY/dJ82wL8op54zVIcXB0/krH7fU6Q9WZGOs8PNBmvHRWnvWPWA9L3utsbZBDuW4vfU2q5xbfNLMu51ZeZ9bnJeV1Kjd0mmzYhVbcuCHPunwYlKjsisWPftgINkWF5ps4OW8Xb95SzLU+UrT8eP71UZxjuYUlytmjZpALNnjhy/cCZuW43Py5HHr6uqy4eFRd4q3ynFgbzF7yzdtarTjJ/bbYP+Q3b3z3O94cSfhnffetPqWedmwnEv1R9wxenD/oTW1tNrBgwdtYLDf7t9/qsklE55tak8H1V/Oojk0Jtlll2p3MzMLsvUe5VfnrMnBJr4pId1t3damNidd1aNXOv961ZEmK30jmqjFR8N4Mw1OEq+6W9bE5s7dbk2QFjRB3yebbJJuZ5WmQUjpbBGsrW22h2pbOJ04ETg4+/buldPWrLrc4BOWCbV19sDzGsOVpUlr38jKPTpWGUVnZHTaH4JEXhZw9sv54+0eqyszqlfVifSM/fCVZvpG7IKHmLEznFagqYlb22yjiwGQNjqsAZt6Z0wgjn6cj//4W6bk4NKeVe2eTl+LbUKba3+rnI7097R/0qDBOTZCW0MmdE4cgyrPBtEfipKuVSsyQ17lydtg5jVZXViokfPYJmkpwwbfmoHDSPtgYsMKN86zWqnsaVQT3ac+cO7dv9ufb2P7YH29+lw5rdwVZX8/30JobJCuJRsDNmMIzr/TE19Fa8IxZls2tXmbYyxEfvRDGttzsHtu03s7Vx4JIAiHk3LnpB8elBn5aQ++tVC00DvjL6ux6At69A/0h9knhWNCnUo/KiN9N22Mj5ghEyvhq4s1Njo8Y1eu3FTdjVmz7OT8hbP+cDSyzi/Myp4m1H7aVX7yR7sFqHf2P/MlYuoCeaGLHOifyUKu0EY/Hf1lTh4KMi4r35WgD29o0GRIjg31wxdh46u83nMIL97GQlHISrzfDI6rgmb2bZKFFNlYlJtznlsclr6aisUesEII8rlTrGOO0aSFvPTJIbvH6oKQ/OBN/fip+KELFnxGZU9sIaFfYesP+nae4oPuwg+Jfi9l5poQdZ5AJuLIxzW4IUvaAW2YLb5V2ZUDGbGjAiryij9s/NTLFOVBdiBlqZYb/TFWaAKlMRke5V0fhAAheygkhv+adKDgJVgbH9dun172mACPjo76+E+/4H6c0sKekTfoZ97kl/SBctx/6ZyQ5c5rxm0WoumzljQZYStQX+9z++abb1wG0PEfPFRoxJbb6KeYlC/avHw/aNP+qSfyoUvS6VtJC10TQg4mF3GnLdoKfbwkrtCmHwgtR1DX5/QJ+AFuq8oP5CKC02ILkF8JIMwt5VB4VryYVIgHDkwBOliycM0n7nFqaEhudEpwh4k8IgPNdJ4ie6FsxTsfxfOACR+SCL4UT8QLI6ejhX6rOh5/ANTzqvA6YiS8RxWHCrook1u5PAwBX3fmFXhLkU8CQvxiJWRVzjydugbigX7njZMRzhHlq7VpdUDPHs9qEDY5/63WuZP3sUbDhr7zFR32SSIX/IlD0U2Nzb4i5beIRI+0aQ1srGTzgJvrqgAGUvhz+5EZfOo59pGuqJHFx5agwTHzLuia1Q1u2VMnOZAyyeArn9B68XTeHt0dkCPD21jqrLZBTsL+Xda1a6vwl+zG9XtyEmZs5+4dduRIl2a4w9bs5dHA1CiHb3bJLn5xT41vrx08siMeNpaTov7GBgaG7eXLQTlmx30/MStNVy/dt7lpszffOi+3aNYdr54Xw9JHvR07sUeODvU6q65Lw48PhBo8F+OdtzgG1BF0/Kt1CtRn6HrJVwQpezi54XxQXtex6GA3OIXA8iIr3032/NGQHK1hO332kG3uqJG9TnsdQgeaDALUObdIh4YGrbOr022CfZFLy9Qlt+2CZurdBx/ZHQMYcbzaC5v31SXhhv3QBrg7wyokzgVlCrnHNCB0dHA3CdvFKah1J4oGy8oicgHYAXSQx8smvgHYn6jDB6dFOuNheayGh2mxQTpo7sphi+RDz3SkPFQE3dwbyDm0KIvMR+nhpGBT0Kirw7Z4rZycCzlJ7lzN18khDDtTFyWu03Ky2Z7HtiLaoupC/Kg3JsE4ApSNz9XzFhzosjIPPh1evOqMdyrX+it/+QBTjZwr3oPPLW8cOb44yqrqqhwwWbroqa2pXC1ybtnji1y8v5s3fTQ20MluUFvjjtuIvegZ9bY9Mz3jbzDhjRo8hL95c4ft2rlDuluwcxdOWL1Ewqni7VpPH/OAfaudvXDcHj964g9vnjxxWvaxRfLiXPI6N9qtyifFq4ej1HLcV2xsZFW2NCanfaOcZbV1Dfgzs7z9i60A9FTqd1QW7Ih3Wa+ssEGXusa+mJjiOJhduvREsbXKx0r4tO3eud149S77bv1d/QvLNjw65nu+2R7Hqm1bqwaWWtWpbE0tTX1gOD2+0qaBzPtEDTAIwt0BvjPCW4B4kPkg70/neRi13PAHcOKwMWxZ+WUbPT0vfPua26QI07cje8hP3xhtArvCLqM/VbICuMRjd2jLJ53Ig+aKvNiqv8FKjkXcAQiAJunBB1rBD4AG7YR0zpGGvpejM9YZDwDHwpbqSHg4Zjjg3PFg/22+mx2SrDDyQR5waUtwZVuqd086Emgj6MbLhB2LWcqDSqJPYfvquG0v7lyCG7IKr9gSkfQI3p75oXyE90oIYCWW8oFHO/Q6cd2bT2xTXyFDhIojATvF4JRDyR05nTOpF2flQWDVmcqMDXL3ABy2efnkQfrgAVpW99nWg65h43S9LCIrenkXLOWiYXiS+heQYlEnxuaqnOgx6k6i+uSP/LGKHf0tAH68kUtQ0YP6YnjpJCYAAHyQI3SLvnGKOGdiAR2eC+C5N8rIW2XgQ38OTtBVAF8Qcqb/kukuxQ8AOPCKdHCxZZ6BYFFp6xbaqPpL5YdEBspLPwikfZC3DKFDlUuyeV/t6dl2ggZbsfEV/DsWJd2BW2jE/1foe/2EzJwnkOa9GYQFWTfoFfkAxjDSufPIMQM8sH3A9VhwBqo4wQOZy3mdryfzL2gRRztCj+jQJ7klGtSNToKGxwYEraRZpZ9hPZTT1uLHBA0Hfm52VhOAeZ8ADMtX+Pyzz7y/8ge1VSf4k+iKfo3xlT6SMZcxnwkgmmALokh7H0j5xMDripDPWOCL5JYf1wQZEpBNdgsf+rGwAeyGRQH6oWh7MbZTb9Kx205MAODjZeQOwJoCqwXlNYw5woTV5byugBoSBkMc++d5dVM6Z3wYgUGUtHQ8YhU1VgdwbsKgVt0RoKIb6pgN4QjySiWMQnkW59z5YuY6L6XzFqAYTGRSxUoDDlW9nNzs/OHB7SJWLbmdyC0+pKZDTcfMBy4p0OMV6HSHRoa9YrLSoqySZ3mDffnZYznFDXbmtS4N/gxelC0aBbdY3VB0zrVXmNcVgxkHbm3nrRe+osmHZ1b8eQbXU6FXAtl80NY5DnFWVurQ60gBY+IIsOLvT61TfskaJotiDwAA//RJREFUKyqyRbW/ly/7fQsQr0dkCwIP0xw4uFd8MTvRqOHrzTI2ORHeYdJYa2RAfCRC/OblANNB6s8fatu+vUuyhUHRwc3Nr9id2/f8Vu+JE0c8v63W28Wv79qLZyNqrJv9QR4mBh98+Jp/RI1XckKf/Z5SY5RbAkOTMlI26oCV6OzE0ReDArPv7KwzDwANHEdkZeWNLUM4UKvLDTY6FK9M3NrRZj/66WnpZdJxGbzDXrjFTt1Jx8rz8hVvpoi9x6gVXqSjUwYI6gLtwZPBDscBXvGWg+wooYedqAwoWzVLh7DkZatzm2ciuGc326jIQ30FXXgQB28GBMrJEVqxJ1wJWAo8XRYmMtgW9RftlDbCg3djYyO+3cvbpJcjHkgiHWccHRAgGRPHGtlSOIYAAw4TUvbdotd4IFV8NJriXPOGGO6Y8EyJf7ZeGVmNoK2hB4C2QrwPCCoL7Zt2Wa2/6Gty8InBIjpegFv1z7uf2569PLeBTdAqkVe68HrAbnDegh6tyDWkdFTC5GNlpVmT2Dq7fee+91XcGeANJjh87Vv4JP+qf7+gc6ccwXq52TOLdv3aPdlnnV14g9U67E91Jmd5xw62IYqnO+nw07mLCv+Qyx27DegZm4kyLC+yqjxhW7Zukc3QqUsn7pzJtsgOBS8YlFUuybagPueLL+64zvmuQmcnr2WUnaIDlRftUacU2Msu3qPqx9o3se2CPlE0IY6uJAwfHURUnDDiqaP5+UVNiF7Z5k1bjffhq4aEgBZdGM8rC/M45yF+POvDHREGYq87pxkyRD06Fz8iE3Ud6WBWwdFVaNILc3FALlb7yg5tBq9311vYTcZx5NrTXW70Id2LHkf0zUTVpZKM2Dk8ZuXo7ty101f+QQxaUR5oUDxfOIIPE1lduxOL3gWOB0cdvS7gwAWxys9dJO40VL9gjszV8TXwVB5SghkxXJEUcYIsI0f4UBruLEIL6O3t9WfwQl9Vxw/5aHvYTEDgB4iKaGDDAcHby+uaYqEl8OFNH4zOdqm9p7MMFCIKR9r2qNAhyQWKmkTw8DoTPnk93ctE7dA/RTx3GRiHNm7EiRUyZVS82wq0RSf1Dw3eAsgD/lDJOkA+zj2/gC2LYW+hG3TCpIl+l7vSOaZAEJroy/ss+BbKC/1TjrSTsEkAm63YX9GXQodrFi97ep7b4cOHNa7g53gJPJ9yFnQClzwJXCMXx4jwyDjEqSB4pmxMAFhEK28vTSjfAaiAdIfenEeBmvzS9gDvz72eoj6gS1+Kc4tTjpw+eXU5Ij9Spl7KEOVdq8tyPIFykTf0GL6V3+WSj+bbzIXjMlW0EUC/7/Wg84xdO5EryiJIveV5hoS1aTyrsWCzGlcZx/HPRoaH7Pe/+62PjfT5qzrSnuIuafii6IX6Zwz3lyYo3bcT4teKPrKCj0zOm7at+JQlFtM0jmKfshsWvXDy8U+8HMVYCjCS+KKp/ALi4E0s1w2SJRds0qY2PLvHBKAooHcCVQXgTIk6ifxVmACBEhVDwXjbAPvpIOzOVeHYAl4w/ZgA8EBNxEEgKtrzSLhosHJ4kEd5SCNAZ3py0gvGm2ZYiYAmnVTgyMjdiYkOPwqNvC60C5tmAoCDw4AhZ1lREA1nswZnBh3v4JVG8rIG3y8+faKKr7F33j8gR5JbmVRY6Coac4CvrKEzZxv50VPoLhoDRgwCZfEygEIWBR/U0ZdnTNrZUMDhPGkXhiJZgh95YwKAY8G2LD6IxMdvWAH0AY6VF9FyvXojjg4u+ImWS1OcU0c4nCydEEOZXSxdSxzuOjx+8kwTJHVSKvfhwwdC9xvq/JPvX31+U4PrqpytrXb8FB8Igj6rj+xtlhyqT/QIXcAHNS8H8sBT5XF5cOLiNa3UE2/2YCANI46yeB4Qhe72o5/UqHwb7Pb1Ybt356m/VnX/oXZP99UusJRvdm7et391dW73NN5wwgpX3J6Lugv9RB2EfiKvp3NV8PdjEQKULlmxNcpHt0R74WEmVtJwRKMcRV16vlKZKnQSuA6dAOB5JwAH1W/ojXLzDMCsBusR54Gc2R7Joz/lwzXSNTYmskGHMkSc4/l1yhC2HdfwZUVk2Z6/6LZDhw46/bRTGMQ55arz9pxie7lcBtGDVkHfc0p++AYEr6XlOX9fNpMyXjWan0kPjccEiU41KBSyyf7zDqXHi66mMjrHyaCzhi28QWdSsmR9vWNygDepk2ywTz/9zlo3ttq5144an6T3B+KoPeVx9srHoIK6oZzOCFcJ3pYcgfRln/iMjIzZtq3bxYPOXPGkQ8frPOon9QYttvHxPnHufqBDHUSOVqE0Cqf0+AHRF/N2KSZ9TQ1yztknCy79qvDDBlx4560cug7bBMDhjiD2SgDP37muOoQ+dFDb/fv3fQLAgOJtwBUNDUK1rgMyjUNxroPbgU6rk0H4cIzVTR6Sx5nNh/GzLyS/152OwVcci/Jl/upRadIXCyTcfeOuC1npf4hjYOZhvl1dbHGhfp2a6kacyOzI0PWEoEma6yzaT8jkaMGXCzfmkIHn48bHVe9yyGjr4ITOgjwAHiEmsUWkIHGB4BdljKYKQ2SO1XTekIYjmxMAl1W48CGvOHuWGA2DNoEYDilD2B9p0Z8w7kbbV1/Jm/IGBv17LtVxNoLTUeBXkHWgOO6AcZQeszxADC0qj1iA4leKo164sxev5oz2njy8z4eW46IvYtU+XRfgAGGTUb6ARU3Co8+JBR3snIe9WUDkjVburCGbiISupQfhOR1sw3mTHExKpNdApFNvoT8mGNxNefXqpe3Zs9snADEpgQ+6Luqj6Ifd1CAuOvw4d14E0fOFRqVVyo7heSLnq5rUDPo4yfZSxsmwtUhX5iDjMsYxk5xG2jnl1i/rCjyfFDp+xHHNQhaLcvByewBHELIF7eRVrou156mHiCcp0qv9EgDO+ruCVR7Kr/Pk5bIowdN1Tci0PAKcU0aO5RBykCtwwl5iArCg8i7O81Vi7uTP2j/+w9/L950IXanfcp/G8yFzjPcEv+ujSBaVePYFB576Ic19APGApjv6+uHk03cxltH3sfgGLmMVpUIHyMUE3csgpuxCYBs4dKp9s8okPO5MwI88Ea/6pXBAKt6vRckf8KVOdEmFk74Wt3oNUAE4/ux13bR5s28FImyUs9a+qU3ObruvTrS1t1qbrmnYvHue9+Ly0YqWFh724jV/vEue8ybbqNCscwZLXiVFHPsO2RrAvk0KSGA2FaHOZ1U0LvLEirCcg0xXPMrlPD+t7KvbUgYBhXOkU3XlEK88nDPD45VZNNJQXmzBIZRp+BYUzpWHzsRnxPw4KgCscKfuHKeEDwrGwappyMnssMoj5GLSFAbBuaJdHk9DLuX1BwxVJ3wETF241QunRs5+jS1anZzf2g0yNMXVyxh5OwxG6bIW/FlpVtGUxgo3b0KIFV90GDIjw6rqtsm6dmyyhnomAbziixXjJdXziv3ZX563/+bfvWXvfbhLjpXyimZDrRw45WcwZmWZwT/KGDyDP/TDzlZl8Aw66Avj5xj6ikabeiXOoWKvCvqR58njx7LFOtt3gBVfJh2FrvVjf+mli1dtbnpWAyR3W7Af7hyhj9B76pwjDJy/ywCFansohwqO8knQkLvAJR4bSPtRrOLKjoHyqNGW6XAeoShncR0dpFP2wA9ehOh8kBfaMThGIB0SkYf2Do+qLVMv6CdwKCcXKYNfADpw25O8QRfuTHbo6CQTPRLxGkzphDwowusbWhr4cAzcnpyPZC0mZs4Sp9vbQnR8xAnV6TBokl/JKj3X0OYXfNlvjz05Tf1o9/W8am+D7L92UXUdbYI2oK5X+HSks95x3rn9WDka/C1ara0brFHFaXLbp3NXeVUeeLLFRqYasrv9ii9yF4GqDzsTkrhEPaF4lVFpSOz1W+g9dBR5SccG+OhRUyNtatEa1cbqXEekUX4GhtAJuGQirztIXDPB8HhwgzYTJnCRyfsK/TjSFmmT0TbCFl1CsnPmgwGAfcW2PQaS5BdtMTDcIaGYok0IO5CQCmknHF1efsrINbogLkIMnhGf9ht4Ee8ESqA4ldPvyAgP/KRHO47+LegAcaQP4zWoLcoXdMPGo85SNtcZBXJQHGVxdRS4wvE2Q/1SVsZOjuhPUUryyX7IHPEhLz9W/qkTbIs2yx09iBd1qGPc7QgZol1nGyl4+DGe3Yg0IGhkXuzUt84oBMiOsNlCfkQjcB4r5PBh5VFyYSOoS3Hogi1mpC2z5aEiZ5SVc+xTFNGGdMURGeEXdRz1gq+EfGE7bs9eDrVD0fYFrHmNt/QdLgNJoiNU73eFWumTFckx6j504/TUf8QrOyNAx3Xi9clR/YE6EBYm4ef5Chqhb+HDkFDkjUBapIfmSc8gdC9H1JXj6JLxnBcheJLisj7BRR/u/HPtcdCI4GnQLSoImVEGug650GvolnOva/oT6hUUEan8oAmWy1XlA1V+lUWfSHa8wA06Pg6UgCsmSjiXZbz1kHFOuwhViHxlID14o+uqHAS2x+jEz8Hz/lUkKG30XTGO4YMlXoYy5HWV1w/LUQVwopz8fFzXMdtb4FK2ar9DzJLkJQ/9Jflz4gceeVkUwv7wB/iiO+Octwtl1n8vCxNG2iTbiNmRQd4cE+mzFpR/VpMSPpzIZIw7+8iDHCkzNJ22wqImpPDz9o+gqYBqgb9fUYlTOSfd88Z1DAY4eYVD54OajgqwIeCwMrgQR1o5JD8flJTXK1HK8opUbiX6Hu/AlayKRQmJu5YOKgZCfuTzToNrHzxIBylwAfLxIKzTcRqR5q/HkqL4WqO/e94rPHSVA1PwiTwADTbyK/jPleQ6IlAJOPdO3wP4nlUQOnXQSeVVWCFxJbgD5SEGxnyNlw88rMhbvdF/c/vZHTLHxWFAv1FGNw5+5ENGx3F23qjgQwoQ9YAeC1kVMKCuHds1aWtUnUYaDhyhTp1vfe2szsdV7/OSNzpCVt5xXJyE84M+RhqdqWLivw9CzGQX7OuvLto//cMnduM6rxOdUSdA45H87FdVyI4/87udIr8iZqcWbXpi3rp2cjuUum+QeuT+LbPqu2y9Pf3WurHdDhw4qAxRR0tqtCEruogGBEAbfROkRV3h3IT+8xgDP7qKQFafxWM3QcYBGkxeiytdk09DlPC8feWxCGVw3WS9e76Q0+1LuHTKnNPIKQt2CglwAsgTNKN8kTd4gVO1ceK8Q/J2Ax60cSoKfTv/aho6lGiKV3QBnDteUQznQX7Rrta/bELX3okrVNoV/JdwCuLhSs/PP+G4A8APtEL+AOQoySce0oofMWOP8vxFX4JTL1o8nNf99JW/g/ydd8+Zf+KeL8ZCyGmRX/nkNMQ+5OAd5RVvygNehoI3aTgaXLpTQ7QCZY3SqM04DRKQM+qAfPwCOKvqN9twrqzSiL2ulnHO4zZvkS30Aq4CZa7Sks4pB86IOyRxFCW1Z3gUOhYp6idsJOqZeOhEAAr7QW76Au+7kTXi3KaybNSNi4dcSnXe4AhX9J2OjvCHb8SlExx5M3/QDjocvT55s4omeMEn0qLtC7uw3bxj4w/0aWD10jjftcET9K866aCNSRfoCr7OExzkCH4sZqBr8ODFub+j3suufC6rQPRirCGqSivKW5TL0eDNtV8FfiAW+ehzVXv+RiKcdsUji85UC/oFbf+vf9kGXBcud9LPMsKDcYJthdhA4BOP/TB2Uf+qniI+jvBxuQToS6XwsSX0onTRoe14+RW8brxssifKomv/uYyM58opdHwNaNGlQs/L5PSCFiXUWYVH0vYyKQ6avmJO0WTDzgBcZeDVmlx4uQvbcDoFwegjuBCQHzrFLyZPkeBjUHAK+xCfap+KPPCAZNBzdoUNfg8KmpWjgDxeSuWhHIVEzh9aWW8A/hCRvnAIZiAoX0jo+nHdQcCzOP3MD2S5MySU9cGRr8S7UwttdFvER5mTbjUOnSSkbspxgNtOJVTToOF3egu9OT/04T8qPsA5koYMBI8NSJ55vh7KcWW8OA17oN6di+RBJr56X1+HDxR3W9Ax/TDB8YkTAeoen5XXsxKXDjllZJz2c+FxzsQA4O4b4zjPh2bfDl/yMC4vLPLa3GV/eyXfJwEHPtxdgIfjKd3rQX9YKfmw11nhywwQrDB0KdGPIAvKCgCID2UU8dAEXwZHnbAqn/lxUpKuTwgkFD9uJxe9QiU98zhtfgX9MqRCgKAPcy6KoHwZggaGE0qP2XBRRtUdnYNn93zCEq6/skuDBLdpPD7LqB9/fF1vZGjYpien1E+kUSad5Kt4b51x7enScJQv+BHoePPIik92OpnHaRWDRzg+rGCA40gOYFGdzkPOp5u/KtZWFmxqctKuXnxo177ttsUZdQhKZOU7y+R5Clrl+kyqodsqL/Ihq6d7UpTbnSGVjfzctcl48OhfGNyikywaDCkFPwwz+MZ1nAdQV05fAybvbP/Rhz+xN9/40MaGNti1yy/sxYt+zYSnbXpm1HgjCoM5E4IQDhnofNHtBntwj69WLvpzD7Fqw8DMjHvJXjwfscmJWTt8mO8xqN41aaHxeafj5KCVMjLIqjzowAeK0KHrSlEuv/7KdQRwWUfAIdIFdMClk67wKuqxXMfBFTkgWgTFxACic8+XMmQODnEknlvPdM44BeBEID3oQj/zcp78/Kj/eR7xxEV8lU6scNA2wz4oGx0ONo2NC1dtqkKTPEXw/EXItGibIsO56ir5eFsQTV7xF4OY5EYOUB2nGpDB25wu/AeLSBAdaClCUES5DUOIdsZrJyfGJ+2tt87a5k0sWLDXnnRsRlyLgYesnl1xTl8hHMp09CkfCMGzOHMdrXWckSd05qHQHxD1GmE9QDPbD8kENcPinIltfOSnnNfPuSxwgKTBYOA69+jUEaFaZ6SFA048ELJ7m1CZoIn8BWlljXTK7HXoZUs6UcboP0Jfnu7tk7TQAytjlCX6yKq+XAaXC35xBMAJvADKl4sDHl+UD0BeeqVGBmQ6SMVH3QDgRnC8Up3FNfgBqcs84pR4m0ZOZWGs8MmpQoW9h7iOPiXyAtCO8SLp8p8MAbBOnUX55RQpkjJy9AfKXa848DqyVuBEoIEe0HFVXgmrJJxFxknhF/GkVwMxUXfe3xd5ArwwcV3EZT7KxTJOXidkPUHL78jr6Dhuw8mfB/znwPb6x4nhbjB6S/vJuvZ8lboLSB5VKOTXP2rPv9hKmRVcLz6GQLuaD4q6qsR7HHIWMrp9kVb0C2txfkiGyJNxkV5cF3EVmj+QLx05zwfPImAK6Nr56kf95NiyPlCilB/gHJ1Ak3TohvyBEzKGLHHup56e8aGptVDOD+Q1kDSdX5HuR4XESnyOBG8TugbPy6Z2tT7/+lCGcnzS/CFYH1+m5TLIr0XKVaERy1by1ta2Cg6TVXewsRydJz8W+7hDxyK2FO7bDxlTIh+OetAHz31q8cFHoM4ZXxn3a5Xm9MmjNLZ+zy0w6adNM7mILwvH3YagDU2O0CJvbOczmxfN2fl5Jt7qxIkRTeiGg7FWQSFkVTlcofy85sCgH42J8lFZ0UgBjNJrTzm90y/oS8QiHqiee+dGqjd0FBj0M3+wdSk8RGeoP9LoDJw+OABc4kech0o81aSORUcGGvhVHV3RxmkmXQ7UNA9xLMZrr3zABEf5KHLQjbiUORo2IegHPjNDGmbVuanIVFx7p144TZFezRtlFaKArtXLqXicJR6oxRCmJhft7s0BmxrfaHy9eG6Wd3gLio4fKEg4RN2GHLoQ2wh+7niURdfqGLzTKcqVadRHXq+xE/4CqXIMCH7VkFDwcV0pOM24bd/YuGqdOxvtjXcO2LkLR/zNAw/uP1VZF+z69RvW39/veaNDUB2icx2npxas58UrO3Zir23aSsMNO+KT9NevPLGb15/axtYW27SFW2zBn/qiTqv1SucTgboRhsvHCqM7LL6ip/pku4oCd0II2D9159kUOMZgrOzkFx9fqXFA9nRyQpfgV3UUAduGF5NVv63tMtAuoBudjf8KOjj/MTEL+YN31GvaXqxmh1yRjOzKjy0WuLmiCZTzAtV2H7YQ8iMD+oiOmzSuq7x16vlLZctrt3fplPqnLeI0K8YnUKRDF1reTnXMeivOkR9bdVJQzGuAg8vuzFymyBuTv+mZQTt2bKft7GpWIm9rYCtTtY78P/jQ1F/qALsrQ9IXYnGIPETzgD/HLIsTUkB+jwOKfIDXnfenayFpuiwFZD1TJ8Gvmsv7IQ+JX60L8lRpZV34KRn1F7oN+uFsUq3L/iYp5AaqZck8OUCnLGEf8FN5FEepqFtCtc8JOyWAn+fYFLSr58ggCoqolikg46EPqrIIQiaXt8iPvpNHpkc5gJBb/4KWaCZdIK+B5B+yRzqHdKhxNP3tXLJDH/scI/K5Y1uSP/MDnKPD1CMyAVEOyUUJdCSAs16epF0iWaGf+bgKdehcR3RWhsCTTpSW8rAiWcmrEOO5oxegPlDX3k9Iv2W5qmUJeq7T5Al/XRNASTwOUU/Ck5whUzVAs6zH5AdknOd1mQo6imfbH0OtCKgMBY5fRvtx2kX+hIwHEh+IUsR18KqmOZ2i3OiS8/AzSCvi/SpgPf3Ih61Wy0VapMeRgAzUBTstAPhU8ZLuWrkqfSVJ2EAkOWS+hLgOWYJWxHGe+s/4MiSdMj3OufKYpFUESpkBrFzA9Z/yuY043yhDlW/Qz+uqzkmLIyJkCFur5sn4vK7mrYLLXQyYWR8+IRF9+AVEHvzE5APgyKMngt+RYgcJQUg47X6nXni81AVHnW8sTPLAsSJx/hmocdzZCsQCJq+6jgf0484CE4CgEyv/uQMA+lzDn2vKhO/BZMMl88Lr6MFXUqOgEOJYVoQrwM8AxclyXNH6QRTdeLyjF+lu5K4iXStagc4hUKPTDZpUQiGLjt7xeIcMbQoVzjMDGXHReCI4ryJEB0/ItEgnn8RXuShTpHl5Cl4e70YDPlClGcqLB2vRQDiZhaOidOJ8ECN/QWN90L+gqmMYXxgG4OkVuSl/6D3qARlDQ1mWcJTAhYYMS1YyMmR2+3a/tbRut/Ytm2xqdspfPyhk5Q9DrJARRNnjPHkBbsjoBP0peJ2QJBxfyfLrAl9/GLTPXHXttkA5wXUdFdeiVD0P3gEFbc6K9NQVH3EJuagbbtNPWVdXo50/f8xOnjruz5AcPnzcHt0ftK+/uKvysz1ILvGibGW53h7c7RPVejv3+gnZJXKrYS3U2ZWLT/0NRQcO7bWjRw94oyHdQbxwsP22JpcSLu3JZ+ykF9dVu4qjq6MIVC3F8rxevsgTtOI5EPgCVb2EDJ6PX6GY1JnrhrpxR0L2E1iev3o7OfiEHmO1JMqwlh6Ba44RmXyDN9dZl2T7YRroNPa3pi2nXTtegR9ODz9FwadgmbCerjP3ENfIQTnKEPhRDr/mUOggZItzgPOsBkKWK3FkLd7vde3YZh0dLaLKG7ZCAmEpUzhXvn2xGIxISRniPGRyXjpGQC7qVPzgqUBbEVKVt5BwEJEvV/WgDxd4Bb9IS90RyAcEnQyUK2RNINlxCnzvPyUH6JWBdVVpZBc4XfGqfoeFNCfiadCq5CtoAn7NCXTAF7iswkm8LHPm5ZpyYbuce78jyCPjSU6SM6/jKSTNxE1ROEZ7It6FIaIaiNEx+UGHZ4zK8b4AEzEV+mnTyRdIGnlOCAi8xM14cMt0MmQ65+BU6VT5liHTY7th9L8AedPJ4LyarypLGdbHcQ1trEdnqj/4KDgadhn2UXn7iOB7NCr5qgDNcpmA5AUd35+s+kpnm7TYfuT3DwoeOtIqPJ+j/RfpcsRKQU48TxNO5CGOHLwBL954t7bdhJ0lhAxxLIc1cX4VwHmO21GHOIDFhJmG4ZJEHUVIuX4Y/qU0lcJ1SMgyZjk4TyDNaZToIHHm9esCvxxXhpCzar8ZlxNCoMKnOM9jmSbX2Ij3bUKBEtfQyvyOqzTqEBz6CeIpG/ZNud3fLPIk3YSkk4C4Vb3DK66rR/Cj34hQljnSUn7GAcD9AR15syI64O4b3wnAbwHyeVP6XPbl8ypr2mfSgfkibVWn0FpU/MzcvJz+aZsVPi95yNfH80A8b+DitcZShb+4xF8TrjTfnq0j7ShX+LMPyCPlyXP0hmzotmLxrqyQ2xkmpLDEJSG/5p9O0SnBB6tiNkWiLpEpaLqzSkCRVF44zh7H0RUu59wbRDQcOppqg4wJgDtq0Na/oC16aMNRgj7g6QjhsoKTPOIa2tALWlXDC4gjl+mAYoY8iFFXx8eGpjRDKxqYktJYMp9nVCjrMPgU10qjIqIMIQd5+bl+JSpHHxRdy5REhh6ZizpQeuFcK0L0Vm1sYtGGhsLh39jWat09T2znnh1WU9egXCGW89FJNaAzgRMP+ZGp3IH4eSF7ylxkcBpxK65aHo9zGav0kvYPQVWWwKnoU8rlIUvYI4O/iaSwF2ytsb7Omjc2qPFtsjOnT9n87Ab77ttue/po2sZHaq3n+Yx/2bW5eaO1trbLoWmxwf4Z+/Lz6zbUP2WHj+yz02f2qoFJPp6fEO/sEJAfubMcBD/HbksQZVsLWQ6gklzQ0IlCROb+wIgTFLhBk4GqTKfMB7tVB7TK6jS3+iQnK74rNTYzzetznZ0DNsSqAjyYPAPl+siyuWwciSx4cVVgKWS9VyHyYT+kUY5ID2eOM13rSK3hMLqTq1+ZnwN0S7ThE4NM0ERHuXLhaW6OgV+mRZ/xXwLqj7dOZSfonbfLr+B3+liF4ZsEcgSk3xAr2hrgvP0s+OaRkHYCTvnaociUds1rMytpSiyXBchr51dKy+vE40ByBNICD968LYvzwI281AHnmZ/S8CsqmTMfEPwHPvWlI/iBB4aAa4+Pla/AK2RwvEQr+HDg3OmIh9etJ1XiA8gbbQ5I/hmgV9Fr5qnkhS5lDP45kUpIvqRDK48J2AQQUVUdkZPz8iBKiFVtIRckiMv0kD/675zYANQ74PnX8QfIVylfAYmbusg4wC9duQFJ08uiY4FVyucHQVEGx9elAkfFKh7Zi6NwwPMPYYFW0FlbL6Ahs/pLaMJDxwTyZ0jgvFzWclrFxgSMi6RhY4BPoPVzgddBOofA9+qq0EHKr0j9Sz2HHgDyAGV/wP0GAWLRXyCBT1R0zPMUx2Ur8clnF0MO+vrQF+UJ3qHL1GfYZ1W3QJajGhcyJ1TpRFrwCsc4dkwETtarXxd4TruIc/rFESjX8b8EmQ5KTtIDP+gHz2oZKqDzsJO4rNJJnRMcLeRTvEvqkcSHTUQ9V+s6628NrwJcLEHi5ZEAnczjcoQmPK5MCxroJYA6oe5Ubyo7H2CM7iDGofBV5WBzG0xAXkLqKWVg4cHtW4nYUq7YI1NuGeKbV/Qj8ewY2++QPWQr2zqyx12AOp8IZJtAb8mXfi9f2+zlV5riEDuQk1gS5AhwXj4CoShwo0CEMjiu0sDKXBU6Vb16XIVuxsM/j0rLSkrDTPDq0qXLjiAJKnzkD14uayU58ouS08vy4mTU16OcmFVGhjhyzTu1AX8NKY2ZXsFJgVchrjjiPcHzERAt+WTlUikZ5xRA8kxxrFwrNX7QhDa3iVjhZrBUh6KyDg7P2cjIkjU08TalJnv86L6dPXvcdu7e6kYYb3NImqKRpBP8OmSuJKl8FZH04zzkJS3iAeJ4kC7rpVpHgRR54jxxMi7jy+llHGgkLVbleNUs8ZQp+Hgt2patLfbeh6ds995Ou32r137964v2h99fVp2anTp9TOawZIMDU/bZn27ZxNiinX/jlJ05v9+/0BrsciUmGjiNba1shVw+UWAyBp5CISvphcU5kCeDtw32AauxxTXxZGUlgzYT9At1Ob4wnHbq4nsgG+GHzUNjeanJvvvmqf31f/rEPvvkiuKCZjxAHk4VtsIRip67kA9wuSI2RCE+gyDu4HlqBTIv9kybyXbjnVSBGHmqubgOHAX9fNCjHov074NyF8RoM3H3LzouoEwrAPrV+O9BgUv9RWroT2RFNwYU5CEx+QKU0Tvbgm9C4ngeZSrnSag4gjon+AqN5GDgSDlzsCxD1FnEQzdDFbA4/QrCmYacDALk5RxIHrzDXoUAGRE8zukUOksaKRdA2TIAKQf9JWUmf9j298uQuMjnsvovzj0eHqKb/JIn4OkC+HC+Ph2ADlKxN5w2FrQjIG/mgVLS8/R1dNBT4uagDfhZkY/83n6KvLQYTivXSk8eoY+y7gveOv9+nZbPA8+hOK84oYHo54VkDuU8DO5eFp07X6RU/qyf4AEm/yKfO49ODuz4JRRFK/JFHQA4ONUtiwVwXuAlZL4yrNdXpDOiIUec44S7c1UEj3PzAz/LEcHL5/ExtnJMHgDX+lc9F+1M54id5Ece44510AJcmuK63OeUIfSLBOAHrgevtzjPBTKcu7gOO+IccJrqp/1XxCceoYITNVtJj/iQMYFz4qI8YaPIQajSSHpVcIyCTvIs000oZ6ueI0+UN4Dr4rQEoPvkW0dh+C+BM/JgCSkjULkzBDP90bd5TsWlI0xZvDzk13VZbuQqTxQSXAanETrOfMiXb0EjRDzsQyanUbEhBf35Vhpd18vph1/YoWiqT6LOs39JRzztIPtVHP8MyMJWHr6kz0dReYkLO0/w+xhbU17okReanBNHX0kgjofbY0IQL85hMtHa1ubnLhM2qXas0VolIAA60JwACAIQz5DX6CDTldn/QzghlRmhbMBVKNN1pQo4QjfzrsfhmJB5gPI5kNfl/BkA0pNPxqEU4lAeZQlnkDxxTicB/tzcQjhWMgLYEJf81kPSLvNndsYKHRBySAYUX64Hgcugzs+j6BhdnHCuwqmgEjfYwycD9ujRkI2NTUr2VRsd7beTJ/db185NorpozU1xC4mAlClvhNI1qcVgEDyDDzhcRH5dJK1IcJ1lx5sQ/GJypdM1+KFbrh2zElLPcR1yJY2sK14F669GleE6D4YNZdlQs2gNzQt26EibffjRBTty7Jht7dhuP//lj6xz9zZ7NTBmly/fs7qGOjv35iE7dGyL1TWqHr0OC3uDp37w4j3DADyAqqwhF+eO74pyASiB40V6Na8f+SuuE7ABGqgnFnnXQlVnVSh4cDTpXDHLy4327cUn9uzpmO3bd8aGh1dsapqH58xXGHw1QIjJn84UWctAmqdDEAdRkLw5khZHj3LgGl3RuVL/HAFwghe6TZwICckPffvKXsEr+VTvvAUfbIbAOTicJ0RZqvg/BMkvbS8CnXG2p+hQmeS7LbusQTN56jKCgGvyZcBOk3amg+xl1mkRvSadkHcSHYn/RXyel/mX4z1USl5upwHl9hj4nHDuURW6eZ5Qjk/I9hGcqnLRT8KXCVTmIS30EOVKWYEy7e/jV/GUWBxykhHna2lFXJlOHjMujwmJD2r1PBaXqKe8ruBiE/qV6xUgjckGWw3TTsHJAG6GxAcoy1LJAQQCpyrLmvzQU6o7TPDQOXfRAiIPdQOJzJv0k0eWK+wj5AiHOmw+j6QlDSBlSBwg04hjO0PQg1a0BYA86yFpJ/2UA8jzTCd7xsGHh8DX4oc8qacfgnK8ShbDKudFOQszLvACl/Nym1nLM3RZjgtZ1/Gn3xROxka+yJO48MDJK8sP7aSfJJNXGacM5fzgRvDLgka8djInAR5T4JFWzpvnCeW4Ml4ZuA6Z4zwXHNbiVW2Oo5+Lnr8wRmR5kNUfhAWPeOyr8HeI83yRuTgPPDUCm5MOGdeSR4WvkteXh+tyHOeVPEU2gOt8sFgXRWxBT9csqlXKKCGTJK5Zvb86XI64ypD+Y9Imf9p9kI12lM4+R8ZpbIW9/3zvhecCcP5Z8OT1nmRzHRdyZZmY8OPYl+3K5ROE81/nYxrx9A3w4wg+/YDLJnKegRJRAC9wAUkshI/zMqRCOBJiu0FA4qcCgB+ikXHlNAqaNL2DdoGjg10DyKpQMRjlI4RRKaIwKILH+SoRCfyPMwC6yInCgCyXcno8Dief3V9cYB8WzlXkjcaVVL4PWaSgJEBeQe6XB7Lcca1Q5AFcd+7hEs/sEgwclCWbn6+1p08m7drVlzY+uexfTJwcn7btOzpse2ebeCzZ9NSk8qTu419ZDuin440zW5FXJ9QB12EioUc/6pCGCDiu9BWr5mg5dEcI2tUGl2E9pC4A0qEHeKOTX+nbXNweln1m6zRoeeLGQ7Bw5RVczc0N1v+q13q6n9jBA53W0bHRnjx+al9/fk2lWLUffXTa9u3fpPyLPqg6L8UD/E9HKju0qlzVgRagnMVcyQGrcXfSVw44y5QAdBiObpQPiNk6t2nBxbarDqnXRdEPxfc4VP5l4XEHAvo6rsoeHjzssX/+zdc20D9m5y6csWMn9vhH3zZsYNbPV//imwvfA2SnLIjiQXWlY1nq6AviPHSP/FEv5M22yDmTYwhFvVHvCqSBUHI+qvoLXNojbZt6hXbwCPz1YUkdV76WMNtumEDQBifphwxxXo0LiPyBH+CURH/Zy0GxSIoAnSoW11HGgo4Hrr4vQ6YnrD/P63KnDp3yqieQcpbzlCGyVXGw3ezPEj/lyj60HF8+ZjxAXDl+/XVzU3ydN+M5z2vlrlxnSEgaCXktKl7iTEXPZVmTTsYl3wwAx3J6OGDVspbx0tYYsJnw+zhT2Koo+A9wB7wIpIGXdICMT0jc8jky5YAPJJ2QwaOIrNChZWWrzTinWdANCPykzzH35nseBWQHImtVLgAccFOmMpCWfNcecfaKL/WXcIj3XwmXkDzL8esh40K2CNQD391ZXtAEUH0Ej2T4YxlF9nI5yvTRQ+piPSTeejkB6iImtKE7cD1UbIDJmK5Ax0YkUwbHKvCRz7efQdfjPLtkCqcQO4MHuFzDE37Bt1oXpKdsWZ7EA8ppkR44hMQBgm6UJ6FMJ+OJS5rrz4Gkvf4cYIUZemW+iVPG4xx69ON5jezBocoL4Ax/g7oKPwSZ44gu4eXtstA98ZkflhGCvs48HiCuEs85cQUNbytlOhyoS69Pkqp6Iy+Q+ud7V/gfLpf8E747lXeMargrIPQFlZswz2s7Nd5xJ5j39/MRulrPwzes2CYYd4qwuSb1sdgIQByvAo2yIkLUdfYraUvEL8gXC5sOu+Cc5wdiosHihfLIdpfUjv1DYCC5MiCsABAHBMMisoCcPSR4WVXK+NFUiiCccIo4VhtnOW9COY3KgIKDPxsgGRmY5Yix9x0A30FoFJ7r9bImnzI/6hNIXBRCAIdPTCddshAXDZNbMMJHDrl68YEoZA0DA299AMgLu+RFwFFOeRMq6e6OhoARx1EySGhk9M5FtFdW6q2/f95u3+21Fjn+e/fuVqfMbaY629S+TXiN1tc3Yr0vh+zly37vTL2c0BZRN06JCCdm0rmXMXRBLGUodVCUA2Ec4pjXlIN8sUVDcchbpHlexXHMUL72MhXHPAdCN1U6AOczM1My+FjdJsnz4CDrgonOg7tDdunrh1ZX02R79+yy+3ef290bL6xrx057++1z0k2rcsJLs2CvV+WDD7FOgxB0sw7jSKfjV0XgWoO6dL7EQ8dK8+QCoFENUNfR4+Mc+txmjLc1ZDmTdgTPWxANnXEMGpSZL1iOjY3bufMXrLml2ebmp1XXzzQBbLKN/sGZoIsusyx5zg+BPFY4sUUpZMt8xHPMa7dlHaOuwAxadEy0j+RBPi8BfIpQhnSgov2ICjiKj/qnPkOOBHBzgC6XZS3d6F9Czsifx/Xg7bmEF3RwnGuNLyeX85PmPBVVxi/TzrPQTwRIRl6dCDdpcYQewMQndKc84p9ycIy8tD/6zChnmX9AHBM3rzlnVagso6cxaXScCJmcfB1fwSfGyOT1UaYRdYQtEqoPaCaNkJHzzMeRPIDrscBLiDpPHpGW+gGqtlLYbZGfQ9LmmPHgcV2lmXL4ociTaQHEwacidyUvp/FQHfHrZV8PZbmr/OOcvEzMOC+HAsPTnTq6KvQFlPFcvnX6YqLNeBj1En0WZUm9OVYhdx4T8hq81GOVdsD6PGHfubrMOEyesHfkKfPMUL4u88g0oBKvgCyMIY318aHPxM8jkPImQCttpFwWOLg/o7BehsxPvlyQK6c7FCKmpC6bIHEyD6EMmb1CRsngpH0CeSzzTPplmokHKHbNdRkCn3zRFyTd8jFpAmV7BcppCeRLftVj4OZ1lCniy/yL5Eq9AJln/XVVr34oQRWvLB4+FG9kzAluQrUMVX3GEVvQD/qVUDDjSJ+gP/InjbLcgI9TpWvAxyQF/CPwuQYj7rqLr4jSxxOyLNDw8qhfJw+vzvd8Ulv6Wdgjk0VW+MGnHLx9MibeIRt+tedTOte5aEkfEbKjg1jxB6DJN7p4dpJvNzSLdrOOFSuAMcE56M9DASk0kHh5TcFgRPmCcSgqQxXv+7AeF6jgE8dBnYF3aCoY11ERhXg6BlbAejrk0YmOwtZfNT2O+faLTEd+8iUeqAT2BvKKx6V5VcBy7N0WuuJQfhh7yu35/CzOiQ8HTkevkJjAUFlh+GHcmAsgii4Lab4/2fNiHDImyTEvh3NwaNGuXukWXqNt2bTdpiZ480ONbe/cIQd51a5ceWgXL96T419njx8/tenpGVHGOCmQ6DlXQvFzGcP4kLmS6jKn/IoCXJaQnXQMERp8lhqDrNAoAtcZyOvUkxbgui946Tz4AzpSPw7io3g+toHxxl5NDdoFPWT5+ov79ukf76pzYKVls3315Q375qubNjk5Z329Q/YPf/eZ/e3/8aX9/p+v23ffPLaLXz6zvhfjNj8r3bk8UaeLC5oVazbPajPgYksOJhhsuZpfqPUtV59+esf+8e+/syuXH2lWT6PHLpDFiQmf+gzbANB90CLwMGiLIosBQX/k86xyrFznHmrklJq96B61m9d6rLd3WA5J2MnmTZvtwutnbfOWRhsZGrQb1+5Z/6tB27S5RbIHD4CvGqdOox7D3lxvOufnEQLfcsZR16SBVZBRXMiKrnH40+kPejnwelE8LiCOpNO2gHD8y4E2Xe03gEp2AfkI2dnRPjg6SoEHv5QtziM+6SVkGvEpR9KOegs6ka9aX5yvBfCoB1aighn58hgh9FFEelxC3PWgPxMvIkp56OtCx9U2BpTLkueRx0+dFkCHT6jyi7IAEZf0QreAx+vPsZRQzZsQOqlmxzbDyfSsCtlPAIEb5wDXBPhlGkegWsaqjQDEA9QNsJ5e8I46z7j1OoNmIbBDsIzr4KVzxS0tLqgei3RFJe3IX5YRnKqdJpTlWY+XZWIATsi0wFeE/iVuxpeBOID4anoVJ+jENU4COJknIXBCP0AlXUfvB4pAfMrhUFIMfQBpMcGICQcAa7d3+tCCznogbg1dAeeJH8FjPY1rRM06zTggSWQ+6FRlCZtQjP+KyPAFBB7n/bknOG5MZkKe4B/pSZ9fpvu5owTtCo5CypBUoB8QVzmmJGTZwkagHXFZnqRHXMgBvypP4pNFxhVXxeQprpJOGZImUOZXxs3zKt2YlPuCaAHQ4c5T8l9PowxJJ3EjEJP1UQWusSn9L86rcrJwxltx8EMyjhD0q7SI82Px4wx9seBV9S3WQuYFyL/eZuEBXyB1yJ189tPT7/obgBgrnR84TJjr3ZmHN1kJxHPXAJnIz17/dN6dh85zxZ7rlhZeZtLq/WF8iC/GLSDLnvHoLe/SkZ/64vtWvKQHHrwBCKAuhV8tIBm8/BwVKnHF+XqINAnouSJAq6IwRXm68MrxZXrraTtGEeevifIC6UJKq5FDVGm8+pc0cyZIWcqAYx/OPQHcmKF58DyKwxBEe2kh3jISlRNZcAR9pUuDvHTrNOZnaABhBFF+xZOUJwLOnBbnHi0esOO97cpHZXisaLtjqfYUWz2oFCoMuWs1MDE4MaAvyzFl8rBiQ/1z9vvf3LSZSbMt7VttYX7OHbf9Bw5K3ka7c+ehJglLdvL0aS9HS9Mma9/UJm4w4U+CiOfSougpYLC+n9XT0vgUhM5M1gcHl40BVjjoH/n8GJ0nD5SE4Xlh/VgJfu2Fd3A+jkYcOiJEgyA+DF6MCuC1m/rvv7qaes/vD7m6/pF/yV48m7VnT+atoaXN2rZstkdPu21wcNhOnT1q5988YWdeO2xvvv2aHT920vbvPWm9z6dt4OWC9XYv2HffPpEDzTMZ2BFP0BeOja6dl/6phL7jvrd30v74+xt2/doLW1ncYgtTm+zh/VHpD7tT3fKOfuGRj4C9MPGiOLHKHhOXKA8NlOu48vKLJw7+knQ9MDhrl77rsT/98b4mMr12/dKQffLHO37XAY2wl5IG39JSY6fPHrCW1hU7eGSXtWxsFduYNGM3tXyFTJQDxIOyUXeKxm5khLEXXefUtZffo8kXwMDv10rgyKlfCp96R3YRcDziqhBtVNgequeUN+rYy69/4UcrjT+FkDNolWUBIdNgC4qfF/RSPqBMYz2UcTJvU1OL4ulE453Mvprl+QM5aHOeR5JDnnLfE3w5Kw1QxIsPzn8VCiGKekmo8lnbHogL2uCuxc87BVEf9CHBO/pfQuQjQLpMnwFCKW43TrU4Bj44YZ+UgmzR1pEp0kkJ24i+GtpJH0i+qedMTxzS6MOzH8+0XJkNHQQNxyjwqR5kSTpA5g381INnUQjnJehJFjc6nSu4U+NlCgi6cQ4tIGknpEyELNu/BNBLRxNIWl5vxXk5QLN8Xr4mKFMRqkA8zlieV3WD/NUyAElP/zxwnmkVHL9Qnepa6FyonGnrEZd9g+/jrq4nOv2ElD/rEUh+a4LHw5df4CQkDkBa0vTr0rnjBMJanKKzgIvbjkLYddhIQpkP/x0PGtRT1pXKnwsIADzKdgh60IS3U3FebMn8/gJg5Od5tIKhxwEpexWoM1BKOB4HHmUNu05Z4jpoRJ1FnTu/dbS/z6sKiU+AdRmVuFhAibKsL1del+PWhwAvvEJcR91wCcMI1CHyN7eon9aYBWY1fxVy1wlpris/B5fU4BPXnIfNJh0OKW+ZNnbj4wFQjRay6rWh3nePsHjHPn7/cr37cbGAwcTP/SS2NCsvE4IGv8PV4Lje7bgshHg+IJ1/5yy+3A0mxDbVqEvSKR88vM5lkyq6zqPs0d9EnfE8SEwE4nkF8P3oCoKNjnnuilsXB6RCCWlkwBIzHxTmPwntxhxX5MmQUKabaesV7nnpnKWdFdF3PzCEinRw0aZfkBSFThplOTN4OuhlPsU5R98vLblhUbARUM4a/2AUTvT4xKjzCsOpIDlkGTii/PIMFaebPHzEoUaOLMaHH0sR3GAWa2xqfNmePxnz99R/9seb9tVn9+zOrZd29/ag9b6YtrHhBrt2cdAWZ5t83xlfw926vc2OHz9koyMj9sVnX9nk5IwdPnTY5Zibm7F33j0rg1MZkFcyuNMupsgxMTlvT58O2737L3UtOTRALmvisby8wfenLSrwMMrSCqvkmojgnMqQYv9anLO9iEkMaixU6bzdqRAvDBv94VSRTH2KjGjTQFQfUo1EkQ0xQJKmeEX6xENp2eggtYBD67NmDJoGtcFu3Oi3P/3hrs0tLNu2rTusqaXBjhzba3/5bz+wd3582E6+1mVHTm22Y6e22/ad7faip9ump2etsanWtu/ospHBeXvePSC5qCM5zWLERzfgj8lRPyvLNfbkwZB9+/U9ndfa2bMn7dSpQzYyMmxnz5yRbhpsaGjZnj4atpvXuu3JwwEbG0FnYQ8MjtCKh54ob42NDM9bz4tRlVt2oMiV1fgy8Pz8Brvy3XP76osHwlmwLVt22v79+61pY4Pt3r3X9wmi/6npGb9bIQXZ2XOH7d/81x+o3HvcJLFyDQP+jmG+Iu22pxDObcz+I07IBWR7zNX4hDynHAlJhzTqgY6JehXWD+YFXA8KERfxa9v8WtyEzINuOM88TqWgz4HzMr/KVpZ1tMohgfNcMYEGPICgRyiXnT4leVUHmYgPWw36VRqExOP4fVjbnwLlc9L9f0ErIa6DH/WQtImvvKs94xRwfICQL0LSy7wA56nncjm8fAU+g1Q66BGTdKNdAyHfWvqBE/RTzwD9Rd46JzA4USbye94ipFxw9d86+skz80UIscmVcURypExz8/OeFyCOvFGXVVpVfRT5C+A8y5H5OALevzmrwOc2fdAMOwFIAx8M7/tKfBLK1z6uOL9qOpC8CYkPXpVegViA81QkNsFXcROfI3JUv1QavLJMeYyy5LUr18GfWVtXL2XaCXme+vJrBXJR95E7oMybQPvLsmb+MohjIfvaQuNA+t1r/bJclIO32KVefdxSmpMs8U1IGTxNf/DI9DyPy+QdOgx+eQxIWll2gHPkANbrLPGBjE98juX0rB8geZBFmitdVwNQPl8PFVnIq+vEJUAv+8+ESKvKmZC8U04g9JP4pEc+nwQQ7zokXtLLvuh7wPkhwB7WA5zKcqzlHfHEEdKeMoRcEYTtuLSZeFU09sdCXL0mJRs9Fccd+ap0Ut4NVt/Y4Pv9qRsCuNie0yzkhg/4jHe0A+4cROAV1QHgUB/gYbfZ9+PkMzltaPr+9jnwCdAFnwf5KU9NJoBEyIInIFiGVIhivWAJ5E+Dq1ZmKk1AR+gzosKIBGWcjAsliLezFz6NBXoSWj7sGtnyWKFRVE7g0AkmbhiO8yiuMwRuREcZC+dItHxAWo5VWmbYO7o2y/2P26uKjDIVcgcEvSxjuQPyVR5ATher7Z7d9a6Jk5zBwZdL9vVnT+wf/+aSffaHe9bzbFoTno3W2txhW9v32+ig2W9/fdP+9//1c3v+bEy0lzVoTdr+g7vs0KHdNjMzaU8eP7Kt29rt7Gsnrbf3pd2/99C6ujps0xZeDYfzKYeweHPQ4OCK3X8wZdevy2G9OW53703YzGyDHEs5WtL3rGzyefe8fXdxwL78/Ll9+slj+/abHrv47Qvr7VkR/WX78ot79uLFkPIwccIRoIKovxrJh76pwdADCpapeTxbZRYXN9jYmNk3X7+w3/7mkf31f75mf/s3l214aMW/ZMzdBgB9kp2JEk6yzEBaxrGhHDV26+Yru3rplWgzIdqsBqN66mi1994/LF0wsKlB8FEnEbl+9Y795h9/Z9NTE/bTn71hP/35OU0opmxucdaamuPtLxoCRJsZe7PXHQPG4nyt6uSmff3VLTngu+yDH1+wvXu3260b91T2ef+cdvfTfrt165n19E7Z0Miy3bo9YL/+9WWlNUrnjfa8Z0r6HrPLl16qnmbt628eaeK1YBel0wcPBqQXzIkvF9faP//qij162G8dHdvttQuH7Mxr+1UfszY2PmIHj+yWAuQYadLQ2zNoA4Ojrl/sYXJySfle2cMHL+zBPer/lQ0NzypvvX9ghDsO2DX69LJ50Dl3dnzxU/arOsq2krabx4TqJXUUEwA6G+5G0DR+COKuR7Z9+pigW+Whf4rkB82o90iPdhIPOcErIdOCRuTJ4Om0Tz8LSF5A0s6Q+fL1r4QqXvIIiPPgQZ5yv7geD/nKkPjfh8gXfVCkJ72IW6vY5AM9wHkV+AB9cfJ2ngocA7+qIyDj0W9CxpXxHLgWC+oBHhyTJxB50EcRsQ7Wyw1knPcVRX0mb2RaUqNP/IzX2ZrrTE9aSSMh49MgKjR0DU/XOatmRBGEX9ZfmX7KmMcyVHnGMfLmuMKdmaBB+npcp6Q4FgsSkj7HDCnP+kkWgXJQJ5yvT/uXgJQyjvMsgt+x8nJW7ZhFGnCz/BmCUiwEURiyVHDILsWul4U0d/LUwQeNAnTu7X2pWhZoAWUaHNfkK8Drs8qmCtSxDpknfRiemcGBLYPzoBzCTX6clwNtDoernOZyOvmUba2ucNqyLAneVxHlx8BNnHLecigDV+X4aIPJd63uAs8vfZ3Wj6XyJWQ/BBAPjuMJJfQrm5ZPEY5w2B548EqZM2+ZLpBy5Dl3yd0ONBBFWHI9sC2Ga2daAGXDIY78IXdZR9h/mb/zAkf/aduVdq5fdTzJsqZ+qqEC5OFaf8jgp0U1Ek/53SEX7xyrCEvqv9wXVR8ANa5x+gnImXqmjXENsJ2aMkafDG0WwOItYuAkbcoGDq9I51XnpGXZ4wFgZHWSjscLVJgkLC0vWK0c6iX5t7X/y//07/8DhKIiAkJppcKvA8ctkmHIAwoIx22QWB0sBkVVKpT8XEKtUWgB6/lCN94ionMGPl3PTk76gFMvxVRoQ0/JqTTkDfqh0ApdjgTR4haJ/zwtjzTKJS8DD1Pm+7mDlpRPJyE0Fc/u3uq1FuEcP90pOVB0tWFlRQLRAJ2D/+JChqnOc2JsXg5zk3+gqvfFqF386p7du90jZ7XRdu7p8O0qr799Qs59h3Xt3mwbW2ts58491vNi0kaGJ2xeDuu+Q9vso5+ds44d8brKzz+/pPz1flfg/oM7mhzM2pnT/z++/qvLriXJ88QstNY6gIDWGrjA1ZlZlZlV1dVd1c3h4ppXPnCGa5HDRQ6/QX8JPvKFXItscljdU13TXdWVleLm1fdCI4BAIBQiAqG11hH8/8y2n3MCmdUWsc/e24WZubm5ublv375vWEVlsTU2VroySG2kdCX2pn/OXvZO28LipniuluO4Y2fOndQAp0GSK7eZyW373W96ra9vWk7movIcWl19m5WV18sgV9m7dyv2Rg7q+vq+1TeUWGtbowYPW+KzLl6I8fK6EIRPHbjKzLcK9C9auxpYLNu3Xw1Z75MZm57asbX1I1vfOHK5LMxt2djwrJeprYMXdqOuOdbW5MxuwUuVcJXb8+fv5IRrZHSowYcaV63kdPFSiwZAJ6yc/f1ZtKP2PTG+bP/0D4/kpE/a1WvnJbcPrL5ZDVjxvCNA47p196wanEbMcoIXl1Y1IKjSaJ2lO+X2m396qHoftQ/u37Mbt0+rEZm9eTVur18N23XJ+MrNHmvrrLSTpzqtu6fFek6dsJWlQ5uZWrfammZ79KjfnjwaseHBRRsZmrX+/nGrqWsTnnI3cD09XVZbX+7fKfj696/VGdXavQeX7OLlHvFRZNMzEzY9MS/5ltqNO+e9IW9okLS8tOHbotbX1/ogbGx02iYn5vyJTWlxg62tHDrOd+MLtrW5ZW3tTZIjnTd6HZDaI2dkjBHm7BXoUfm26+EYMr8njnzMeMQ3IFijyJlkuUhB7l4Q17kE2Zlw4dQ56PBYMt/GMXQYSzroxka+ah3pHZnTSHTynRAQyxaCb08vSDjjhvaaDwf/skal0AjDCyh/dpVwJAg8KSyjmXAL4AXTVOioUZaV1VVram6Op42CyJPP9z6dZO/ytPJ0ks3BgWIQSAo6zuWlJWtsaPC1nuTliLTII2hwgIcj3QPv44YucRSDsji3sntrssk8ZaCjcicohzPiExTiBvJ4CyDlzbJxjawYkHFNh0g+aBdIQX/KEOweowGkfoEclCnqQWV1+grzONl1dYjskNEgeQHORyYT0vtTkwx3ks37tBLAI3QjPp+HA3kxUOaxf5JBnk4A1xxezpSGH9IQpzCPdz5SveXlCW3KQj/g8srh55yXScLBmfIFvuAHwHKTy9M7M6SJeA7sFgMB+vtcHqWJksQ94FEKz0F2eYyebArn4IlA/5dOq92rX8GuMMMKRL9KefP5C3EVli8uciQ9zJc8Am7HwBWDWXwX5MUsa+QlPtKmfDGhELQIg5bznVHwM7w7C1l+xxH1wz0y29nZy+onngY5SucnLj3MfzOaCgxcqZ5TXUSa+I1zQMTTdvBrCu1yknNuQoA/UPNTkN9vdU79QRx5PfNSKwx+OVimzDp2nk4nW+BlyuEEyBM8pDojjMvcIdnhZ62sbNqzp2/kq7z1wVl9PfLCrwx89HHgqpTtIWPwH7ghmXgGCuOSXefaB2/OU8QHf3+YJ0H4gTAZ947DdQC/7kB+0bjNLyx4G6+pke+ieL67wooF6JbJf4XeAY68ZJV0Dr+WeOYI0C/SAITBBwd0GFxwjb4C5CUNtpZdh7j2LxSLLn2LPw3I8pNHJ5UBWUX53J8WryX/4//w3/9bkBGYCpyuOSMYiBQKA6XGSDBrCXIeZVBB1XJqfeShFCQnuxcqhxvqgf+PgadJdL2ylU8jwK2VdauoqrSySlW4KgKcYCM9vJM2GnQUOE8vaDllcOoCnlPDIg1l25FwGQDUZC9ZpE6CP/KQ7vCw1J78MOL0rt7skPCgQ0VkfCoN907f6QU/fqOOisbEcg/Wnm+ulciBHZRjOW6N9Y32wYeX7Na9U9ZzpsHqmuXQlmrUWKwRnW9xuWdjbxft2eOXqrQSu3P/gn3ykwtWVaPRY8mhDQ28s6HBGTX4A5udmbWe0x2+7KeyqsTWVlf8M9WM9GZnV+zp4wmbX9yx5pZmu3rpgu1t79vu9o6d6um0jfVte/Zk0F6/5uu5VXbyTJfdu3/d7n5wU4ODTltWo5yYnPVPVa9vrlt5pdnN2+ecJ5zz0rIKNQQUq0LllEP6dkEO9qC9eT0j53feFud3dd9v87P71traYbfv3LORkbGQnZzxy1fOW2tzm83PL8pBqrSuE00uO8THLMDONsee68HTpxP2um9R+crFa4Uc/067/+C8dXSJh6NtNTINtFZ3RK/XXjx/a9U1FfZnf/kTO3exRQOZPR/UfPtlnxz1dbt+q0cDrybXWys+sPXVTW8YrLUbH5u3H759bVevXpLcz3odDw/O2uCbcTtxst0+/slVq6jeseLSGI0XFQn31o59/3WfZL9tM7NzctKr7OyZC1ZZXmPra6v26Wcf2J0Ht/3l7Mbmart287zNza1o0PXUOrva7f6Hl62phQ/SmU2+m1GHrjKLlw8e3BCuEuHfs4c/PpdSFtuFi2ettByDXmItLfUayHWLr1ZraNRgrqjapqaXZIxafGBVUnpozZJr0svQ6egwox1kZ2kc7QPBu3NAAzgGlDPyc8QjzCIZajlpGEmFhQPPZd5ueFvQgDBqNGjlAHzixY2yruExouOezgw6OGmBJ/D5pWjEfR5nSpPKB0T6At4j1H+5ZwAAjaamJm/jgYNU2BhP5vgSDcfh13n7luKCTmTKgpxBjD62sr6+3m1MUAeiLIX4PDQnxxSXPycIWvnOAmAgA43oROIJQsQlHIGnENcfw5s768g/GYpZJsqBM4utyKX1X/AkXAX4E223velOkOWNXEXeeSXeUqfngwydORKf/sEu7tFVQcQFD27jPTjyhB4oAFvteJBr1M+mBsfoV20tW/l5L+yQ8KUA6BL2xyCl9QGSp4vrQn3BMWfAxJHXL2fHgWSEcSS9dbzZOfVJkY4j2kgMbAIJ+fi+CC8Lkue4Hgdk7AiCP9dC/48//kmT+OZGtZKFhwzSbDl1D0AnbAUQeJU8eMjkDKSwuKYsgY+Da0jGEXJcU59cq0EG9tjTKGvI9fiscLrM4T52Fv4CeQdlrpOexbINABsW9PN8AP4bl8IV/ALE5/DCXEGZ9KN7yp4vP3HYGJxy2iayB21Kz6lQXgn8CZIinQWdkbeDAvJ5KSMYoRu7z6DXhTsbpvIoQ6RK5cvwpIP4FBf3fuHp+ElYAOoDH5BysaMNvLpueiz4/CKD1D6CRtCLcICVAZMTy9bbOyLEld7uy8tL1G8x8UP5SCUZ7sRubeXoRYbHwdeJw2LQKSwDR6Ec6G88XH/HgXzZ5TFI+FIkbTsOys4S7MXFJeEMvWKy1517yYO6wJZRH2SHrk8GyBaQH7vEmXcFmLRJPih4yEt6xymewZnK4/TFCWXRjZ9JA500APCyKl1VdaW/U+ttXrhj5YD6toQYIEMSUlI6OHYxZUQV6IUgD3kBwhnhOC4K5Ok8WWa4Ig3BeTx/CIX4QQ3jh3LmWP8RfEUlwDjn43iyvIUAA8Gip+cvBfh9dhwcZnuxeocZOJgp9ZRFB4rnkUu8WY+zu7sjI12AN8kijHGOpNsEsAS/cuZ1np1btWfPhqU0xfbn//Kn9rO/uGmdZ6qtpEpGtQynHvrBFy/+Pv3hrf3q77+BkP35X96zjz4/aWUVGGBV9NaBPfn+jR3tmjr8SnvwyU27c++iO3t7B7tWWlFqaxu79vjRiL14Nq7ymd24ccFu3T7vacZGR1wppifn7NmjN1ZaXG5/8icfiK879uHHp+1ET6XwLNr33/0gp7vPnf9tDRrYA/yzzx6ogTZIHmU2+nbH/v7vn9nf/e1DObL99rf/4Qd79P24HezW2NTElo2OrNrbkTm7dv2q/eLPP7R7H12wkvJtKfeW7e9u2ocPLtq9D85qUFFsdY3VdupMJ8VF69y48OIUdbC4sGVff/3W+vrnVfpy/5Lv1Rsn7Or1Vquo3LAtdbLr61s2M81Xf5/b6vK2BkO3VJ5PrKm1wncPGB1atq//qc+mx5bs4oUTdvnKKfcLnNpRiYwQzuCBbW4c2XffPrXauhq7cfuaBhRbNjzETjzTduX6Jfvkp9esqHxDeik9PCr1+tHwx/pejtr83KIGKiX28ec37U/+7IF19TRpMDBpDU11duZij01Pjatut+3SxQs+2/Hddy/txKmTdv7Sadvb31FDLrVJ1cnC4qoMSLmdv3hKZS3WAGJDA7RB0Syyto5G6UHoSnGJaKt5FBXt+zcBfvfrh/bFF1/LCO3b6TMnxFo8QWGvYfQ76TjGBbn640NmkEHCuwHejmQ8/DfSJv3mnO45wEG3gx4pQLwTmWiAKyDy0U5ijW2ExQEh6DhvOXr8RliaAQwbEEYtBxhPZXE0+gkeuY7JAS+TgDYa7VQYPCyFR7mIQ9c4J0h44oWufPhxiJmydJ3wk49rAD5wbHGSwIMD5WXI6iHVR5wD33Gc6TrSpHRBAzwe49fwCr0U5/JUnaZ7/WcQNEOm/zykfAkyVt0ewkeKKkjiOEP2WWJA8Tnnn7REwVr2x427L8qTnIh4eS7Sp3oEsKO8x5RDogN5Jbn4X0Ybeik8FCWuwUlc1A3tN5UF+rST4B8yqe65T3iB4/ee2XHAi+NyWnk6+2or6T74yuthhKW8oY9JB1I4+klc8B9naOBsRPqk45HvOH+c0zUQ9/FBJtkCnQ+VVpyS0VPA/pH49rPikSsATu456DMBKHKIuv8lSLxEeq6CbjpSfPAJ7TiguSf7xXto/m6E7r0f1dn54CLL53XFn1/ncTrNwj/uJceQUV5W5M/rD/nciPm1n7NL92VE1/XYVQJaGT8Z5HGQJuGPcHSA+wTIiqz+ZEL/xORj3ytPVl4gcMa9XzsSv9V9hHFQvgjjXkmQU5ZPF3Fk8F/XnYgHoEYS0oU+hiOd2jtHoqffqDMyehx2Ie9jeTqhZUtt2vnS4pb1v56x5pYuu//RVbtx65SvTIjk8JfaRTy1gX7g8V+/BsBbyHuCwvKxWgHE6R5IOlEIKZ4TGLnzEN04jSy7vwOgRBwM4ir4QJeucfwZICR+iWcSwGffJbNSXQNsQBIUUn1HGbhOPLmMs7MfKkNlpQYR+uODYfTl5AE3A4VUJ3wMzB9egFfAGZ42Nrcy6yMojPTrdO+/ASCjzOHQ5mOoVDrpiNehMH5z9+kQQ0Bh3hSXA10SHRWtW+pYgwDShPJFXr+HD7+Le8DDCvCnFIkO3QxEuEZAuvAU5ElpIn3WWNQ42SWluJQX62RsxcvY8CoYlIe0ORE6QJp84EwK54/oDxgJltj45Iy1n2y2n/3yhjW1KVXJThgAZlnkSAbrcvZWzX7z98/t2WM50vvl9uFnN+3MhZaoVDmaC/PL9u3vX9r6ollLU5N9/ic3retkoy0sLNvGqpyZPTm7b6ft6y+f2erKlp09d8Y++ey2dXfX2sLson3z9RPRKfOXgXkp9s4H5+3Bp+esrbNCgyEpsdjZ2tq0//Kfv7ExOe8quAYIRXbz5mX76U8+87X6333dZ//4n773vfY3V4ptc63YtrcO7dLla3KaP5CCsXRjWw56j/3r/+YnotFj9Y1qFDub1vv8uZS3yD788KqdPt1mr/tf2rt3b+3shQ6ra+aFYWSC/CRzyWNubteevZiVY7xjFeU1Vl9XYZ98elEObpXSskeu5Ki/A8m4v++d0lTapz+9ZVeudVlVleS5sm1ff/HU+nun1PDK7PrN03bnwTmVk/2EVWcSfNh9OrQK6381ZXMzWxokXJDzvKn7d6qTfTt5sl2OerNktO0NPeqL+j6wgb5Ze/H4nTW11Nlf/KtP7MTpZtvZXrcnT57b7v6mffTZHclkw148feU5qMfnTwe83mtra2x2dkY8lKjeJjVIWPKy81SgRnHrcuAf/vjMR/dt7c3Wc6pLBoV1fxiIIw1Y9uz3v3tq//gP32twUWq/+OXPVOfdtr255i+LV1VWi6L41SF/QUeRjY5NSF9WVb4dd6h8azU6t5wswI1+U8jUNnC2Qq853BCVhhNAPPeu8260XDhZPtBFHiClTXEA9ccvSSIOXOkeAxlhzHhHuyN9hGWkBPAXMkl5XYfEThwKh5LTjbzYL474EEvwCZAm6AWtuAdnlIMjL4uUPuJJnz9ntkB3OEzhNEVZsYkuwwK5Bb738ZM78HAE5OUT+MSneK2urtOdOlodxDkOlwfp8pAvV758pOHwQQ/XCvdD10lW2Pro1KIDBoiDF/AkSHjjOvBzH+Xx0Cxf0Iy0cc81+PfdaY46DfzgVHrd4/jSeBNZ8PoMbdKrjGY63I4rLsCJeGeMfJIjSzrwRPlFQ+lCDoU8Hj/y4XlwepKVl8+bgtLp7Af4/Ej1mvGbQZIbcbn26OkC0nXKk2SYdIO180C6138uT8IV/ClfQRiHPz0RWhxuJXLc+lUinGTSRnmjfR63BQBhyN/rJAPiEq8pXWFY4pPbCItwnjDsaLBMHQApPTru1xBxfogvkG92pPjof8Wj8w+vcXZUwsORnMl0nw7wxlmgLMFrljfjkzsnpT+XCzrm9wFBMw7iwZGgMC4dqQ2k9hQ6RABIdaTyCUgfT7xS3qCa41nAdcST3kNy4Qlc1z1N5E/44ghiXON8c97a2lE/Ne4rJyI+9CKly6POAgXEe11kOu2y1JlJofX1TRsYeKu+rkr+Q7eVle9abV2lNdQ3SmbY/khHPmSYHwwDxAV+IJU3Adcc5EmyT/FJBsdxZcJ1SOlCXzmYyAGUkmJ7GE9aeAKC442+MslDX71LHw19pcfWJMc88QSm3MRcVi/IB/vD4AF+4ZsDfNhdcO9nkwlsBEKcLykVEXhngpAJefjEZztS/F6GCzo+SaS+oUxy9ScACRJTHEkZ4rpQaAghCs1BFGuaMKAUjOUInixL7/m5JpNDKEremIOHczRqx0kyxbvxkTAQCHi9DWRCCl644F4H6R1H8MA1hiJokCLifD2faDDbQZP3GRCMg9Al+qSGP2/oMnw8xqmqLrUTp5p9tmRlOf/BoDDy0aFHuTLedPijU+X38kmBWIqzvbttjc21Vl65r7JQiaw1j5kuZjvWVuXoPhqzv/2bL+XENtjtO9d9jXh7R6sMe6nNTW/ao+8H7Luv+q22pk2dWnyVkw87HMn5He5fsC/+6Yl987sntji7YufOnrCf/9l9u3CpTXzs2sz0sj1+PCjGKzWgOG/FFaV27sop65KzWlbJGn4MVInNz27JmXxkK4sazZZXW2dni12+KIf5aM9evXxmY3JS60W/urJRZSux6ppy++ynN32Gv7a+0h49emKr68v2p7+8b3/6Z7esuo7Gt2eLCxv263/8VqP9Nfvs8w/s7Pl2e9k7YO/eLtiJnibdt7iDbkVlXj88AFpY2LGH37+Tk1ru22ddvnjKfv7z89bYgOO75PrH+s0KjYYHXg/b8uKyXbp4xjo6Gn3me+D1lGh+LyNzaG1dtXbv0x679WG3nHjehIcKdYmWUh9HNjclGf/QZ2Ul1RpN12rwMW+lZSXir9HlWFzME5ik5+ie2fjwmr/PUV5WaX/5V59YS0e8WPzwh5cq87p9/Plda26rsb6+t7a5eWitbZ02PPzOZmaWrL2zWzpbLhZKNQiayJaJ1Ng5DdqqqyptSYO63/7mGysvrbGa6hq7dOmi9BidpbM3e9U7Yv/4X76RTHftwYO79tf/q081kCuTbuxqwDRtuzIa3ScalZ5Hf+IXfdXR2XVSvJi9frUkHsvs0cN39g+q87UNtQl/qYg2IEPLICC1MwH6TTuhvWOkEATGJbUJ+IrrfPoE0b6On4lPOAMiDOAMbuwL8gRSOrchJHPecGaUz2nGUYgjB5432ZyAwKfWKhpuIzKePA68bv4iDf3HMXwFQHgy7kDQAJfyKSjiMfahOxykIXWWxdNAPy+LPwaUU2nToZ9E0ztH1Vmy39H58AetwEl4Sl9YbznHJqNPsOfVOcqSyhMvGkOL+wjP4/V8+km4o8MnReBNyyjy/PDDFfLN8wONtAwo4c4Seh4O0jtkuLj3IziPc07+6Ug8UeelPtBgDXOi4YdwkdZ/hJpTwn2c93w5gYhLclF8pjuOxnUr+id0lrCgFzgTJB6A92llwXH264hTqlyd8O2PNKMYeDhCrxMuyi+2HUgT9xHAKegkun5ygA5l8s0DEoICIK3T0OGUFZBoAsfLUoBYwG0Ko+/07alFI8k3dzivBfcZGq4TT8jhD/K9d7wPpH+fv0I6CTeQwlK4H9m1O5BCDw9/iC94SnnStQ/aRIvUKS32zun7kZVF18FTPIWLeku6iaNIuqBN+kI5RJq8I5zC4TGl52kLu8xxxK5UhJGH2WwcW/PluK9evrHFxVXvt4584pLJN3aZSTQCf/CT7tXDqsNKPFK/5NndObK3wzO2urJpV66cliO9Jx2GnzQJwMvAMYO+z0y68rlcdTBQDampzGpX7ve9B6nshUB+wjmAqCsOrgOfpOr3aeBB/QKpTjmDFRuSwthRbHNjw510wsDLNqFVlZU+M5+WAOYO0aROuYZHygctzp5XeRIknvUTuHVAtby0LD7uVVVhlZUVGoxU09p94x1sgvNOXUrFfBMaMQ0fvOuYewcggROg0N58M4CQDoDonDPgvPCF1ljfCLOkyzGa5clD5PM4AXSzywx/qtgI4yWKox2NdrZ3rKK+1g55v4BKzuXLKtGvgi5/HsN1dqSiIOx4zCnIykBjZVSFgFg76TwR7rHgCcUifnR01hbmNlTJrB0/rbRUf152ecMP3cJw8DFqLbG3Q3P+waZTp7pcZjh98XTgyN6NzdgXv31o05OL9tEnd+zO/XNWXVtug2/GbHRkSucJe/q433n8yc8+8nXfA4Nv5TDuqlJLPN2KnMDNtX2NACvtxs0LduFKi5xXlEv4383J2ZvyTvXK9XP+cujC4qJdvnJWjS4a29rahg0NTNjvf9tr66ul1t3dpaNbPO7KKVyzjs42O3e+x7o62qz/9Rs5mFMaHDTbv/iXn2iQxOz7sPW+6Le62mr7l3/1qZzmWkkDh7lYg5sd+/qrp8Il/n/6mdXVV9irvtf2dmTCrlw9Zzfv9FhpuYYg6rxodMxSz8/v2ldfDtjSsnRAg5wzZ3qss5v4eSl9udXW1RpfzaPRMiP+6sWIba0zo15n3337yB5+99qmJhb9a8kffXrFOk9UaoASe+mqWXjdusHmTufx0UX78bs3GizsaADRIYe72iqqDu3qzXZraeWFavQW7cCIqcHKceh99taeP5r0QcKf/9Vda2zh5aRiH0T1vxyz2/duWM+pbnspuUxPztv169dtaWnFZmfn/IWhyrIa6cS0eGH0zjsSjZJzqz8VYPDx5e+/tVM9knl3i128JL3ToA9dXlhYsW+/fWIL8yt26/ZNu/PBJQ0m6lQSOeWC50+GbGJs1q7d6IkBoNpKpv0OtBX8976Xy/5S9epSiW2qzoeGRv1dkrIyOd5uDDlCj6lHDDP6TZvgJWBmzsvLyj0+0qj4NFC/jJYU4bQ3wgLI7+03F5jaDOkinCPNhEQ9B92AiAd3SqufOAtSeLpOvAGE0yayOzfYbI2GzKGRS5uSZOUAIp+uvY2LfubQelzK4LeF5Y1rbCUzm2nCBECPPJ/OhTwC8Bn85G1L0E1ly8IE3HPwwilPjdKAxlORTT/QIg3XcZ9j0K+9XThKxcMfOJ23KCtp6IjX1ta9HFUaoObKwSHZ5GSR1S/3Sabc85e79nhSF+pIhDMQZk174bsfhAelKFMA1jVfljRhBQSuwBsHgA5HHDzOzMxYc3M8XY30EQ5Ernz9Aon3vB4GEB5xkSvR4PCBsiC9z+Bl4Lm8uxDBd5IjQB4g0YVW6lMCP3HUbyo3dA5tZXnVXzKl7hWgeE/Jj8dHWu6D17xeATj1wS+Q2kdhMYljIgu8lAXI1b/ny+QGX9mfInJhQMJfCIS5rioqOVrIDDvHWmnPS5osqy/R1X1MCuTxFeJO8YV0Iz7qBkc0+o1w8FJ5gFS3++6QHa/nqIvA6eUEbyY34sjjafQXznM4r4Txfg50cMwApyNe0vdBEi/BY+DENgG6y/AnBz7jRfKnLLxgvLMTtpJzevEcnPDEETPTuz4jjHz3hIu8e7v78mt0r/6M92KY4cfph9bODmG7aovCubpnE+8WZPMr1R+2im9mqndsY30jeBDOnW3h3pMf4njY6pK8m/I3dpzG2vqmrW/s6H5fg4hNG3g9YXOzy3bhAj7VgXih3QvnxpanxdbMqh9cWFyw6Rn1k6UlVqpBLnJ0PVcd+F9UiZ+pl1Q3Cd6vM0+jPyC1fa8MB8KPp+cP4BobQ50h2wPqW+f+/n6XK4cv75HuEl6R6S/1EjY5eCMvFJitxxcknrBU3+hIyuc0yS+8qe9gAMCgj3CApT7kp85DH6EXZaDu8XWI54kDS959w5uRl98fQQQAkSPLOrQQSAggn4YwXR/FPcxOy3lpaWnxDiEvyAyyFpvwFR5ReZkSgz/Lx8hTEvYBwKEqf2t5zepOtNthOY81soJnaaOeyMspb0AL+U/neDQZI1U6AdKwT/rq6oorenNzc+TDEREuruiUyc7I6dFDOca/eSFBF9n/9r/7pZxPKZExQqMROokcLV9jJoh78Wu8cFtiX38xbMODM0qwK6ew1Z3rrc1tm5qasU01uvPn5Kxd6ZJzLAMhXtjhZWZ8zfpfDVlHV4e1tddba0e9KjEc9r5e9qd/qQZRqUa3I0e321rbmnytendPs7/kyu4vI8Pv5JDu+DKPc+e7fClL74the/JIznp9ldU1VFlTc50GAuVqzAe+i8309JI633prbqm2GzdOWUNzsUayZba0sCmn/KmtLO3IWW2ya9d75DC22m9//cimp1Y08DglZ/6sFBFHFSlggIrtTd+0veods8tXLvvTjuHhQaUptrv3LtvJngZJO3b94KD+l1dZ8z8ipa2yxqYGezc6ZlU1pfbgw/PW3iYjKqEfuTMeuoM8Xjwes2dPJr2cVVVl1n2iw65eO2XdJ9k9aIeW7jpKndGR0lC49gat+9/900sbfrOm+jt0h7r7RLOcaul1KZ0RdChQllfH0tKSPXk4YsVHjXbvwVmraxRPlGRbuH79yna3Duza7YsyDiPSs3V/qbqmqtZ+/V9+77P5rW0aSL15I7mb5HBRTn6D1wMd0/jYpD368akGWBqEnWDgddJlibINDU1a3+tBDQxOSv4XFbYj1lQW/lWmL377wgZfz9rZMyfsl//imozJgfgPo0ci12l1THsHpfa6d9t+/+ULq66p8/rd3Nywto4D++WfX7LqCuk3ZfZ2HI5ozOBE5zojg1xf36ABXwyekVE4GjokJ2hJC1yXIe0izNoUcuKCa8V4ZLSXaEx+qR+WTeE4Y2NSxxnlCD4iIAykUIPJ2zrtN7U/n9VRHuwXT+0IxswkPEwCzM3NWVdXVxhedIREnl8HyXQNPmxP5AsgLHQqruGFE7xExoB96eTU1FSOBng9uZLAH+008pEx5MVZQSR1mlxDI9EPe4ytCdvNMTExYSdOnHAaXh+KpfrSU6OgKxzIhEjiHZ9LjJPHe1kEPnFyGAOvFD6qtojTjH3I23wd4ifenwo6IHPZZ+WJdlbIf3Km0J1swKJ4yoUDg8OEvEI+4PJsDpDEsgLEOwsC50R00ppY9I8DrkhTWsoHeGhH4WTSf3V2dngnTD5op0f+VGLQxW7QacesGmno3KOEOuBPf9DwsroO01biUf3KyoqXm5ez40ucISNIgJ9ZTu8PM4BPL5/ikEfhOR08KU11Tj8MjuXlFe/HwvFTp58te8JRUJYMR16I2EzifQkBOMUDMgG/5/EyhF6mrQU3tzYcD09dOUc4UgBF8Age+CIjTiJ6CN2o73zZsCEcbCbBxBDfYUEyhFH/4IkXWWWv5JzGYIB6VLmVBt5pV2kWFp6jTEEPgGbSQcqCLfFNC2QHfEvtrW2nxYYZPimndOBMMkvyc+cpqyPO0KP8lI2JIL9WWtIB7JbEN38qqsK5o45wiL1dKh11BD1oseOR72ojAC9lAEK+Jba2seYyq6urz320FDqhb+JR5a8oY+JJPKg+sOGUk8Ezsk38QiueJqgelI9v1VBenGnHp/w4/vDHOnZkuL29I50tF75931luf+/Izpxp941Aom/XoEJp+MBp+lAV9pP6CVvIIU1CXqKF3kKLJbUjg+MKKbLb6mtZFYENcKyHzICjR7GfPQd14IN7FRlZsjtQWVmUy2uadFAQzQTEAeRPZ8LSmaShk0qnf+SSBnMpLyfu+aMNk96fSEiWlIMn7NOy67//4gufsFCk6iLW9pMGxIk+GJPvSlmoF+qaspEGPUI/qA8+dobOp8kD+KCd+qoTZKPr2Ko+vgIMrtBZtlpnV6Z4qVjce/4QHXVQULbh3u88NgnFGfXGU3CfxUcY5QNNGGqYS52aM600CCjlcQkLEp4EObyi5Ve656u8LmQqREGHEszu0prtaSRYywDAZz51qOAJm7I4rug8gucETl9QGOYDAPEfS3OohAN34sCZ2z5NZcvjik6PHW7m5w7t3/+7L21HBuPP/tV1u3Kjw0p4BJYZciF12aQGEPnDEBHODi4zU8tSiirrezliK8sb1thYb10nWq2prVoj6hqrqsYQB02yg5cG4v8ZT1EuVB6+SqV0Jtw7vgSmurrcllfW7emjITk0y0qP0Sy1ttYGa2mr8bXjzM5L1aQkRzY0MGnzC4vKWyLns13OJwajXA36yCbGZ4wPoLW216puYSEeA/76V9/Y2uqBffLJx8JNh76uTqfBxsdnhbvOOthStARjKT4RtXjY3Tu0774a0mh/Vog0Si2tsAuXuu3W3VMqM0YWWVE2lQs9UDnHxmZtYHjGzp49p1G0DM3errW2tMp4Y/CQQKmS5kfAKDg2h2VUah4aoFVbaRlGiBE1+OElqx/J0BuyMmBowLA0t2t/+z99q6sK+/inl+zEmTo56TJofISCfIrJ61ToDh3K9hY7EtSIVrYcRvyzTer/9P/+3mf3l1eWJKcK+/DzW3bm7Cn75suHNtg/apcunrPV9VVraKr3AVZrO48H49Hfzs62z+431jdrAFZrp053qkzo1KEtaUD8ww/D/oLvhUtyinHsnKtSmxxfsm+/eqHBxoF0q9b+1V890KBpWznhHv4pCwaWzgM9k+7sVtrvfvPWBgam7MzpHhn6LXWIS/bp56ft8qU6DbT2fSkWnSzGB8DwYbgWFhasWgP/NOOcnCc+3gdJ5IXe+IuWfi3nWx3M9i47R5VgajycJhkp6azp1NF/2lWxratzZkapTYMl7/hVb9ACIo1fejh8pfqlnBhzbEyh00mZvUPydJQldszASYOG85yljZO4ynQMgEaiT7p9N/JxnY7gRYQE0AEIm52d1aC51e9TXajYAi4yGjAowIZAB52FBnhT++cMQIOZYDoCgLjR0VH/eBx0cd7ZNs8nToTLNd3LTGcqHBk+OhCAF8IB8LNe11lUFpaDRWccjhCOJk4UNj/J251dlZEOjG9kEAYxyk1HzbIC6oL09BvgKZUTREcmdVR4fJQp+pFid8pwLtLEUio3+KI+0KtoE0ku6Kf3BWoT3hnqnrrlK+JFskdki/Ko7O6cSP+3Y2cmHt1TXhwz34tckczeUQZo4LzBM7yT3gUpoLy7PnsadibeJWG3nLCBOHnbas/EV7DTDHLI5IXN5hoeeHRP+SkrdMABrmhXsbsHuLh3h182NaUFB3yTBkeMCRaWS1IGtglEjhzIFlzgIR+OAvwjb2jzJM9p04YlPxw/4mn7Sc6K8XLStphoYdlBag9JbvDFwTX4PJ6BgOoDx5SygTdohzOLHnu1SEdIz/pygCd/KQ3AE1DvWsRfnk7oWXKksOmxdlzpMn4S6Fb3MYvqVlC2ZWVlVW2/1eUAnlgaxkAo+CctPITe5dt0mdKlcM4cxKV0Spn5KAy29rzsbG0ZW46CUxEA5dYJ/pNsALctjp9BEpON0kVsmhJ7Wtqnl4/BvnjxXPGSJ35Ne3u7yxK+qD8nRJkLZBdAfHblaTNMXCsbejLxbtYm383ZvQ/uqE1S1siAzq2vr1llVUWurQLgCXr6FXL3jWhg6gM2NtfVB86583z7zmV/yh4+gPAqST5v8BE80V6jPnzXRrUXdN7TOm6l8TzH6wKgPsgbePOgVCKDD6NCpijhSvX3fnofANAOpOekoX525Q9OTk7ao4c/2uzMjPMEVfxXtzOCpBPwjv2Az3LpATyBgzjqqVR66faQtKKDiCMOHcdvKnjXVqylwXfgZo9/Bp0KOyxWW47BGP0s/T0fX+XedUqF9YFE4QAAgCEw+zlC/LfQofVOPnMoUGg6NWayKUAqaMLn9S0gDAAHaRJ4Ov37rL/Qx+yXB/noZ3txle0ArLKtkdbm4T47JwCXVzj8Un8Z34n3RAfauWv4dzpZepmAqclpV9x4dIpTScooJzkQvL+pvltr/+k//GhzM8t2+Xqrff6n590YheKl8gXemDWL0Tv80vkxkuZpQ31dkxpzpQy4jJ4qkI8yHB6p4mQjed8A/pOxA6JBZOUQXzhT8O+NX+Fh/DCg0cjYpejd2IYGZku2t3NoZ8+dsPrGQ6tvKpMCqR7VmYMvZkXCeYAGyg1ezoiLMvCIkDJAiLLJhtnbtxPW0sLLqZUqz6LobVtnR6fqcFdpMd4yXi4IIdMJRxkH4ofvB2x1uUidXpndvnteDZhygZ/yqsNSZ+dfFVYZMFaxAwT4im1hbko8lmoAwHsPqUE405J8NCyMJnIIHQujh8zARRlQ/KQHpI/Oir141ckfldk3vxuw18+m/UXkBz89a6WV265vlMn1WnnIF9vFQZNKiM7CnTDJKh6Pl8jpKrPvvxmzoUFmYzvs0pUz1tHdYq/7Ruzh98/txMlu74TPneuwE93NVlqOcxFfBWTmCLo4bvhUTc31wqm6h4bK93ZkVsbd1OZarbGJzhcn5tBG387Zs4evZUQqVde1dulyu508XUGzcb1AHnyXQRJxI+TOmyjtSV5Liw32xe9eqZwqi+qD8DIN4j797IRVijd2IaLDCr2OF5TK5GCsrq66bCvVSSOPHfGOAWPHJYlDIJ7Vwe7xSHhj29aWt215ad0Nv88gejnlRFTVWGdXmzW1qLMv3lV+6R96ofJCi4+h1crghxNU6s56mnCII9Y1UsfogbcfBvn646kWOh15yzwNHRoyoe3ihKE32DIGANQ1HSh6RNnCsUNXMxkqPzoAjtRO0Uf4YeAW7TfacDhw0dEiH3BxDR7Kz9O/nWzpEV/uxpHkkXBuj3W1UZxz8EIXO8UZZxR6GAEcc3gDN7aAOmEWGDrMzJEePqg/bA1oFaT6Ub37NwOqfeLA5PzzZBF7Be/hoFBu2SR/GZz2ROcR22cSD59uHwTe9pSPNgDP0Ac4UV5sPDx7u1Y64ikjB44m5UC3SIttot6hAw3qFL7hB8g5o6JJeiDJFT6Rubd95xl7gAMpW+GDmtDl6GuO4jsmLC9TOShf1FfoFEShA17u0WMg7edPnQZvwQ+yCD6xmchEdkI42VBhe2s395TZ09ESlS/h9gyCQrmQP8oDjbjP0ZFtBMhPGA4mkw0sZUVmQEoP/qABrcBPvqhnwvK4/OVq3UYaVZ50KtGI2WW1X9UNT388YZYv6jt0HCeI9Ak/caFBcU04vEVZI7/bfjAQIKA90mbTkqbEg+uo5EbGJKsEhdcAeQoh4uEk9ONQdhU/A8ft5MmTWRmoA+iRPvgsBM+X8c7uZ5yhQ1jikWtIufwyXNQPTxmZlaftQyP6scDPmm0AHAlP3MNr0oUUhv6gy/CjcyZd4rEFyI3luWfOnHafIvCl/OkIWgGc8zSRD7aEp8rYubmZJevvH7C7d2+pP6rFLElPgk/a/ezcjLftVFeF9RK0Sa8yiIft7TUbHBi1pYUd++ij2/Ij1Oe48w8gy7hObQO+Ep/IAP1ipp2BYbnaXipB1INSu0xSu+IIXLn6EMAbhy+L9XgiQypRD2AljnPEe51muIjDH4CXPdlYJg+++P0XvpQXuyKqPgmG7JN+YIepF6ere5pvuubs/ZnO+D+k5UCW0ZbAGe0efBxpsB26Rl+Z2S6VkRd8GWgySRcyyLd13nvlXQWdYgCQmEgFTdecQ+l0TY17eCgjkiItFcFjWvbPxhCmiicvZ3duMwY5c1AIzqTxdMKKEiWcfqgSEOQuAwBdlzTW2hGdl1iQOJ0nNyJKi5OQe3SksCQ8HILo9OP9BK5LfIYDwxT0+Soa6955kRaFIt+WOlvyRCPAcaezK5Ur02SPvptQY1iUQ1RkH/2EF1a2ZWzZDzmUO/hAZlQ6nQHh0dnhfKEwLP2Ab9ZixdOIMA4uG+SnM/mSDHUn/sOpBj84SOs7E8kJ4wu+vA3O6BAlOJQhXVnZUhlifW65nDd2u2FESAcW5Y5HR9QldcRMHI1jWx0V5729KEOEy6GVTBjh49gxutyVnHBK6CxwfJEBgyHC+OIcSsyAIGSIqYJ9OVoH8MNTE5bUyKF2JZesZABYw0ZaOrsyOQT7+2pYkn2Z9IWnLsyecVBG1jE6L5IONKENr14epaedU8fICbnAAeXmHj31x5rIf18yPizzby28lPOvnPbpT25bS7d4Kd7wzuHwID6bjePgjUuOys6uyi4583Ql1RW6g6wY3OEI7+7CU3xVmPKxs9Ov/v5bq6mqs+r6ajt3vttO9TADKjm50aOjF27VgTswopl210p1he5OTq7bQP+8NTc1x/KYnU3XC6my1clJvnrttByNKltcfmdNjexOQDujzamNed0z7xVOEXKmLvf3a2x9vdh+4OXnsnqXOx19Z1ut3fug3SrLmFmMF5LQKZel9H1tdc2qqtUhqC7ADX+8f4KftLy8aXOzC+7ELS8vSu8rNJiotJbmNvHXJL5kzFRvC/PrNjg4qc5xxR2lm7fO2o2b3dJLOZuqSwbN8N7sHwLDPsSgFHknR4MjtfVw9tTmJE+MHfc6Od/koeN1WdMBy1EFNzNYzDjz3keSd7Jl5HGdcrNDPQXELFnYEtJRZ9Ghww/iiM4GadNBo3vLi4tyABpVr2GvAOjBIzrAgMQdMAFhyRkiL3hJm46kbxxiVfHoO8tzRq2rq9s7gBwfObbVoWtUydO1keEpDb527E//5L7anug5H8EPRfOZRnjQmZ2qFKMj2tT8/LzbF2bCk5y8Y1QcadCvJLOQf/CegHsvG8UmXG1JKT0O/OBgkMPe2idOsPSNdFHP0EuTCwljyCHooB/QV4DKECyxFAOgr0BuzFyzZAKeGTDhuDA4hCVog8sHfJ4raCf+oZHOhWWKPHGwm5jbH+GHH/pJntKybAq5RBnQndAtL4yO92kkoHxAyCZAGpxdBW30eGx81Gd9qXtsFXIIh4U0kY6cHO/T+GPgSVzPKRccUi+bqpdFn/QDX6r/gKDl5RMkvQWEwWsYfXTdzsqSshYOAIhj7TdLWVKbTLLBlkZziYykTfQA7j29BznTOR44xWWms8K1r75kfHxczvIZ7xOCFrKFv+A/VwbFpXtPR5k8fd7BSmlDn3Wfy8MTwBl/P413v0gLxFl5MlmlcCDZEMrk9jtrI257dElSyFHFpOWeLOgVZTp54oQ/1cnRyA54KaSjXI4ngGvsFe1l31Zkf18867PLly9bR2ez2zjKjV6gDzii8/MLLrs0AAidVhLK4/iwZfKlNnet73U/MXbl0iU5//mXYqMPTPzlmMn4DBkjB3wYbDXLTunbYZz82KrUTpMOBER5Q0einMQDPpDkTFonIxyK98GP+E1xpI/lUsSBLyYDfRmQfIRd9T0//viDvenv98ExM/m0vxLlTf0SdhTfDQBXsu1R/qCxL7+BgQXtN8U5b0pPn8F18IMdY9K03HHuiw9WPDABA1qKQr3HS9nx3kj4WfhuUS6vm6EX3zoXIH1f+RJ4gRVMxwly5EA6BEBFsAyAmSkAhql84jyfFCThTg0EhtJBB6xAz0vhKYx3zMLD+qXN+WVvGJWtjc68XH6PBx903Ol2hYuPLgCpDInHpIzu8OnMozIqw+MP+UjWrJwp3mGodp72JdxQFioGY0RZUOMqGxnYsN/95okr8//6v/1UQseRxUEPnjydN0waUFQWbEFvfZ21k6zjq3OjgQJwpra8cVNxousz4PDr5QtlQ0EcF5ZPfIUjHw0H3ByuSIom78TElM804LQzc85M7OGhBkDCwaNwKOA0gpNHVcrsfJDbB0dKD56gDR2lFV2ve/2pOYi3PZufm1OiImtpVcfmjojqSDIVduEWBv0Tti8jAT0f4MALTzwyfBgZOEIXQobQCCODK8G6uEU5HPUaBKJnxAm50qXGC59wG+CDMNFOOoaT6MsPJC8fncMDMhPffC1xc73I/vHvn0r/iuzMuUb7/GeXNDoXT8UqO7yQT/iRVQLkIlTRNwpYauDyUXqcYJji6YZyOe29vRJ7/mjWX8xl2deJU6326efnpJvrqnyVUfgor6qGrI7Hn9R4vYcRwKijz5ubZfbNV4M2OT3vM9XVcqxP9rTanVtXrM5fcGaXqj1fmtfddUJyZdCtwSHGQDJDngxcojiuCe7A4yzPTG1bb++8zc3v6ViwQ6X9xZ9fsCsX+LhYGM4kB4zYzPSM1UnP6NQAqnx5cVMO/bgtrayInxo70d1l9XU1chb5aBRyTGXkqRftgMftGuRtS0ZPBm1o6I3duXfG392ghn2rOZW7sTH2hM7IC9AVEdQZSHxxLtQHgHv0MK6RKWkiHD3CQeOpQmdnp6dLuPK4/eTpgUSDI9m1dOTjdegaHUZudAwrcmh5lyENpoDIR8qkY7r3mEQ98ZnuAiIMm0D7TnbK/KXWJg0OmVEKJ1BpdCYNOjS/MC/dmJPtarYzp08pji1tZQNcz4IHcEstYcWZOPLtcbmJNsWTA54qpHoHPC8M6Jz0BJEnuRMGJPwcUXZ0ANzRzqgPjni6PG/nz5/PhQOODnkpLMrFZTDrJ0qsYC6ZdQRvDPoov9mXX/+oweaC/dVf/kIhRz77y7Ist5UZPmhE7TlCP0Mj7G9AvhwhJO7Jlc7QJsr1S7Z/XQ4t+kW8y8TllPqaPC1w5mWVeA+IcmbgTlpepuQfGxvzAQBPvZBNlIdSwt9xHhOdFAb5wB9xZHVbKkhl5GDChfcmTp065XlJR/o4kqOVaEW9p/4Wq+46CX6PjjQANCgNRQIP/eXq6rK/z5L4dZwa/FH96Z0mBTsEvcRHnn4hDSBEFviwYXyd9d34Oy8PPoL3dcoCD8gsh0/ce86EjnCduE20El2dCNW16khXIQNeAl5yP4PJRoAw/JPII72Pwntc2P2Qpe/I5hMN+CzhSDIxydMrlkh2aTBWX8cTGdFXp0U8y1JaW5o12IglVLAYZYoywGsC6KRbaFBa/ADa4KNHT4W71q5dv+Z2iybgfgvy8CW4+z5Yo7zpiaCo+T38hPzUD4qnhw9fibdt+/iTe8ay4xjE0R7os5nRRlqUW7f6STwmuQLIDPuDLxD+gNIqWdjtuClMD4SckWVW78lmK4Ra9Gze1+pKsiaN+2QZ/xQaHAD3aQBAmXDY8V2Hh4fs1//0T8GHsuDrsEQMuw9e8vM0xQcBOOMKQ56c9+XAOx0dcMkTRl/Kp7T4geH/xTtL7s/4hDFPmGMAAJ9MoFb7rH/4Cdgf5Apdf/IgBPTzUTaWAVbELkBeKoEzIKAA0YgDXChIiB9VpN8LSA9xiMEIFU+nwzkaUqSFYe6JY2SD8nPmy7vV2ToutiRCgXGO+fofisTaYhStsbnJ6qXIdQrjJRgel9cqXbXumYECX7UaFY/VwItScIYe1/DGCy3M8LBXKwf7xLM2ilGVvwDU2OQCIa2nEU++l6oqyvMrTMWyHSnv2Ns1VcSBXb7ebM3N1Z6PAUDg40WYCp8FZ4Yf/BxcM5vB40vWSzOzS1q2iGKJSWkps8k87uETzRyBr0x5yyp0lDMbr8GV0oHD+VM6cKDYKIzLXNdULg5NQ4NkJNmAm2U2PC7jy3qllEn0wa1Lz4eScVBmDkVldJRH5xIZFfaU9TziF1mAZ0POGfVUW1MVdISPgRg4SkpYQ8rjffCIR+Fhp5ui4vimADhxTlmWRF4F5Xjwsqju3TFSOpwzvqBIHef1i3KFjnGNnNE5Bm1JhyMsBpPIiQZBfsJCj0tscOCdLS/sW2NLuZ05Hy89U/4ypWftMK0ZnNGBuurn8CAD3hEQVTcgpMvxlA7RWlvetS9/02sN9SzbqbFrN5ukv5KDGiS2L/gVX8IPDQapChIuaGdhWbkqKout62SHf2/g5q2L9tFHF+ycBi7V1YfCxww3I/49DWyYcWSGVoYW3OIVPPHpcPDBJ7SQPQPrA1/WVSunfXWlyLa2efp1YLPTS3b2DLoUa5vBEzP+xbYoQ4wTSBvGfLwbnbEnj1+qnA32yaf3NTBps4bGcn+Xwsvih3eJyp7xI35Z9lNcumedXa26L7cXzwfszJlT/k0KvladnjK5MYRfl1fwj6yTDqQzwDVGuDCc/pQ6CVPHT9g8ll1hJH1wnqWPPIEn+A160Vvo2i/ygD6kfCSKU5ZGBBl40V5iGUjwCK2gp7OSJpxZLj+n68RXQKREhuGkqRyyzQw+o63IHsoOabTv4eg5WZeWFu316wHpy2k5o61qH6p3hUdZ4Ql5OGYP8zvx5k6BboJ8kTsGQGqPpI2ZQY/OeI28xMWRnAz/yQFxnilyO9C3UB/YMuok8gcdeAEFEkh4A3eGV46x6xYzyt5f0d7DCUCnv/66V+2jyG5cuyJ5MaO97U4Zdit4CYfAHQNnKfjKxYmWSpidk9wUh4z055CdmGwhjt1RWPrkX+nN8AHocILEPunjmn4hBopBOw9+n6XhmrKRh6dt6UuzKQ/naOPcwz/nuKYcoR9A4Ep6xiRJAOULwJHfl4OxtLSsAXlT4NLhKMUAkiMsaAREWCYv4gj0c5Ih+TJePIz0LGvcdoeZwVnCCW+5chTQouycHXQiLkHQ5j6fzuuMIJ2ZxWVwxkul+bTwg6w8WyG2/DV4PAGXgTPqIfJGeEYnw8eTZ+ocfwLdTPVPnhhAO1rdhyNM5kCns+63dw59W2n6rBcvBqyuttnm51ft1cth3xDCd/xTXnyyjY11crsPFPSDTrr2c8Y/10T5IIQ7kd/d3bbe533uK925e0O6mMlN/VAOh+c58BUI5MVXCplQL8SFs8nTr8GBcVsS7x9+fEs8MZCI8jNgUaocK1EH5OXOCfiJI9UxTwcB3tGhf3MZe3qSgyv0IqWPU/AUiPw2O3GR4gSiF/VBAGfZEc668/olP/9Zuqgr8yeJgwMDno/+ijogIf5k2J5YHgoiWKWN0m/6QELpiUO+/lQjA14Mx9ehP6fd8aSBQSI+EnVLGHYX37aUuhH4pLF0BZtDobhPuz0B4ZuyGsSXRONEhbEoFJgzKkj3vKDrhdZ1vuBRuTjbGGlmnHHc04Fj0NjY6OHu2OPwZ85/oZPu4TjqDAR0Txzh/hhF/JUTh8OqMASGgBAKzjOGHv6TQ/bHjuTgFukAn7oqLxPOQR6inAiMMmMww3mI+3Aej8Rrg1XKETqS0zI3O6cwtQc5NdHJwFcoL0pDXs+fatzRQ59zKJjTyuj4WZHgdMdS177+PKWDc/DqnML0n+WNfNwTnhTDcYg3HNm8gxw8wlSedsoPX4QHrXAO4oBxd4IkB5RPCiClirfNUzmSUxc4FO5h5CE80ujK+QIHvMUTn7wOAo5DxKk/jOLOzlaOP/jww0/gDP4pT2T3m8CR4Qy8lBXqus70eXVpy/r7xuWMl/oXkotLaSgsrVBeDAtl9bzgivyhC+CkQamcwpXeBcH5oKqdzwx2tvbsy1+/tMaGZquqNLt9t0f5N1VmjcaFA2mSnLki8jl+dMrLGzRTvTGYKis9soa6fbtyucF6ekrUdnbUdlguRD7hQrjCqWbvZaS4Zsx4UMdJl6M+4ogyKkZ6cmAd7aV27VqHdXe1WU1lue3tFNlXX/ba1o6MvPIfOqes48UgxpmnC9PTUzY2Nmyf/+Qju3v/ipVU7MjQHIgn2h58wYf4khMh8qIpWbkMkZ3as9KVlW3b2fOddrhXZv2v3npf409rdJAenySWVVCwjG8Kxp2HxZmw6Ig8IHco1PEU5gNoL8hEiXQQHvL2zsVBvLr9RE6ZDmXg9kVH6EQ+PNKSkzYoXDrHbI1ilI6nlkETyJcl8f1+eQB+Pa/4yqfjF4EK//6udz5lpSynIyjKy83y4pp98/VDOf/nrYWdYrCH0tfgUPXiiOKaw+m4053XF3e+FcdAw99VCRb8rK4gwxH3IeeEO48zHYUQ6TlSXDi1XFM3IYOQg9tlTwOtSA/ZRNsbE+lVFvgmPPatL7KJ8SU5I+XWfeK0ctPWYqlO6sT9xT2FU5aYCfxjZeJM/0ci4hLdODmk+Fxe8alz0l1o8BfLAEhbkM7xxxnnSrkCl8f7KYByCnLlzgCHwmUl0Yf4vTBZ+piJpj0FIJ+4cjk5L37n+WThdQ8PCaLPYCYyxxOHMxZ1ETxKdrINTgeEoFMoeWjz/scSUD97Cf0IHuGBJQ9F7lDCbwJMm8/8k1ZH0BJP5OEJmLB4fs5OlyPCoBI6xH04nFgzgPCw+6QLmXs8MvR02bUO1sXDP1SAKDO6kvEDDvLo8J3ZlM7DdeY9H5ZQJT7y8gqeXOaOh0D6ol1jC+5NDVL5Ev3MzIqtrfEuULN9cP8TO9lz1q5dv6205b6M0aWo8jpukQ7ZcQQfmBvsFJHBP7zGOdaUK63oM6v9qnfANtZ27Mb161F+8uuMLXO+wSvd4OkseVgKU6R70kVxxYvqZH112x4/7LepiQX7+JM78gGxe8LlSKO80Ae8v1d46FYB3/rlAJK+80QE1hNPqa0D+XPUJTi4TjPn0PA6AH9WZvKAM8WTJ4CyZleKCF8l6CWaaAO74bEMOfmmwLbayfrmhvrOHX/Crgzuh4KHukkbC3DPkh1f1qxr8LptUhpWe9De2K0KGfvkqdJUVVZYtQ5/cila8EH/EqtG8Aditp/NCGIJEF8Ols+tAR38Q1d2NBS3ELh/PwxIQgBSGgiCI3WCOOgQSgXgXBifhObhwpNm6ICYpYj0yTnnEZ0rrCDhAtIZ4Joj4U2Q0nhZsjTRIXEbuDBQqm+/Dp4Ur7BUfg8nn65xUpjpJh4siwub0h3SR1lCl6QQ3i5QTuXDIfR75dE1B2FxCL8Opwo/GT1HJfpcBx86MoOd54sbNT4pCNyBJ83YUCYqFwWL9DQAjgDyvn84jWMH4TrrQL1TAd2AO2/x3gJ73iIfL0N2RANBXnGfyukoBNHIFe4H9coZgxD3ARkP4CRctzyq9fImA+5H8JLPBxAvfMKb6IcDksmUFMLDDkojg9NqVGV25dop09gu0x/SxhEziByhNwGBy68UBx2VSLQgFFHBjy4OS+ybL1+rzMzC7Nvnf3rVXy52p1iM4V5KKxwHkHScIzk6HGJEB2XnjJGVsT2U7I9YWgWOKCuGIcpMOh2SRcg3eIo2ErSC96CX9AooUcd8smfPPv643Tra6vzJ0fJClT18OCS5YVQkX/EgEQoCB49CJ8ff+ZakfLjuqJjOhA456kfJdJAnXoLynKpHWQldwUPww0ChuqbC2jpbfJ02YSIm20G6KA/5Cw/CPa+OPG6umQljZiqcmHSwfC86mNCROLOsLpzzkFfoOp0iCqRo1ZkuXT284A7BH2ewKJw46sh1MGh4nPjCkU1tkjCvS0EqYypPKgM8JfBwzjq8bDhmWX4P9esoBzM8ODMeo7Iig7nZWfv1P35t589c8Zl/yhEOSOhU3HsO5SnkXUc6Kz7kFXKJJ13kiU6TnTEiLwA/lJU6D13gnvRJZqF7fqkbfjJeFBZFT0/TApeQiJfgLfCQBhp5fvNn5IVjorQKQ+6bmwe+ZXJVRa19cPeO5Kf6Fg5mx3g8fqg2tbq+Yisrq7pGT6Q7ugr6cXBNXUQ9Bi3Oicccrwr3wTh5/FAoHQ1pfVIhS5/lD6cTvcxk5fWioCw+HdwH/oj39fBZ+2YHJ95po9wepwM5ckYarssCl3+mZ9BzJwzaKj8fazyUXSGtLzmRd85f4gM9I215RZm3o8gLbyqT8wFvGRCncHXiyg5udn6KPeVXVjd1HeX2OnVeop4SLd7X2NrecHqkY9oB+TlOgbdF3buqeJEUrr4P0XLk5SUZIQsdlEQREa54TwsF8cLsfAD04/B+Imuz5MvXZ+RPxFwG8AcNyTdEDC+kdaoe7mG5M2nALxxeCg7SEi+pCB0qMz+3Z08fjmsAz+Yey/5NoGdPe+2ffvU7m51ZUBspszo5nzzFAl9MAOGYSmoqF+0s2RLCnPB74ANRlQOa2KlXL4ds6t2a3bx928or8ePor+jhqIsoS+ClrOFMckT5SaGU+0e2vLRhTx732eL8mgYsN/2F34wVpcjL2e91zss77vNx+Xvi8SGYyCpMAyS+AvLhQNRLyD6WWmURQMIT4nfeAOrGw1UfhITvAq4ID5yil/kJhLld0+Ez7Urvy29ULz55nQ0QEo/5eqHM2ANwM6kUk9e0l3gHlff1mCAL34nVH0ySg49JMnwF0jtPOujLoMvAgXCAp7UsB+dd1OBJvHrhBFGQTDgFRwIuOZQqCgiXAq/0DFJYwhXK4TlCgJJ5PK4mLAtn+I/ecE4AoeTM6hphesfDdYbb+cOAEAZfyNEvPJvHp7NfZ/cJvAJ15rE8+RBSlCtoeL1ghD2tfqAjRstK9/yLtTytmJ3cVOVg1DRK4xGLjCdGy1/60SHu3CzQUfNewc6ehE4ItIUTnr0jcJrZdZar8AgeotyRzhnychXeZydXmtQ4KFOqLxTME3BkdF0KbrR1UF54kUbR0KOxJxociU7wwXIgQhi8QIuGmcPPLwrtefLw/n00eDo+8shYKdrtF/WP9cOBYKQqtUHpnT/wK9wbjfIwy4By+bXLRPWX4aEsrnjuhMSBwjETNzz4zoYGZqyrq8VOna0XDTopXixFXuAKuQRvcRReRw0TltLGk5t4FIfDd2hzMzs2Orxi6xsr9su/vG4NTchKPBzJCEhuIcu8jF3udKw6Igz81EPgZ620alVh5HMl9fBUJyFfYcl0wI2pyxcZBM852WQ4E4ThVVsQzdKSQ2tu2rVf/vk5a2mqMbZxfdO3ZG/63ypvuVQlG8DIyWH50ObGmi85a2xqNJakOy8+LNIFdSV+tjbN+npn7LtvXvkadOqLVIjUD1hXRuq6to6XvUM34glS0t/AnasXwnTAS8wM0l7IF84o8iBdvg1kxESdw50ynQn3GRFE6nxFnONIecSPd+i6THJ0VpwmtaJ74nXtdYru0aYUAV7ox8wptIMGR/AMJD2K/HGf6YOnB1eKo7zInvyht6tyqthhaXuLsoeOYJvW17bsi98+8pf4Ll9jpxN0K3DjNLqj63QST/k2Sdj7cQwoONB1L6tCkY0SuUCifrgNPOQjLB2F9wHKR37HHzS8nDp4opGHqKfEV8ofNoT8AYQH7azNux07tBcvhmxDg4Du7nZ1htU2N7dr/W+mbWBwwXp7J2xiYtt+99sB+89/99jWV8En+eo3jsQbEPzH/fFrjqjfgNQecayZMAkgjw6d0YvkRJEtstJqssIJwOE8FOANGpksVDaUknSUeU/9TMQVyp/00OBQDskFG4GOoC97uwzii21XWednV+3rrx7b0yevpVMbGS6d4MpphJ7SXsAVZQzgmrRHzFzzLphsDjvt4KZvbhXbzPSBcL+1L37zXDZDeNzOC0cQcHyOkwILeALgPgZpcnTy11EW4UEG+k1AfPAS+JJtg2/Obje8XKE3vNDOU7MIi/TILuUrpAf8MfwcKTylAQrX9eP8kW4/e6oV+OLsTr+fVUfyh9hvf2Rk0V71TsvfaLbZufh4JL7HZ59+ZqdOnfYPa/H0dWF2weNcl4QvOZCJt6ADJJp5/ol34yu6lHny3bK9HZmxG7cuW2Nzlew57RG84UiGPUg8EwIu1pqrmqgqnbE7DPQeft/v/eDPfn7Xmlview5yV51Wyl/Ih/MCRu8bw2aTFhq68fQpHQfxSc5AwpUgXad0yR/yMEV5PNkx5hmk1QrEIU9x6doVbRQ+kwwjv9N39rDve7F7n3SWAx5Zxle4ZbLrs4A49I/sYQMco+MhDU46k56OxyfD2GI4lnpDj/zg4z75rwwI8DXJk7Mp+quoqvR3EXnikJ46uCwoQDog7IX5r0GWFgZATAFQtsJ8jlhHOO4StqeNgtKwPWl2Hb1pCNpFLXxi28NQNH9JOMtDPJg4uM9Qe54ULrF4Xj9IJ7zgBjyIM7iVDmOJw47DljpVl0EBPWgQHvxz7Nqdeyesupr9nEut7/mira/j+O+6osesScxU47j6IyWELfw0LueFSndaCvPGRGVFmaIOoAlAH96Cn8Sf86M6yCuNFEq8cfb9aWXYURzW7+dpRXnIq8wut0CpawXBlleH4v2sMI5Ii6PBjDQdUcwykxce2EXE5eUyyzJFxuwg3E/HgLColyhLagi5usxwIB86K9IUjpyBqLNI7zpJg1CY64XO4HLcpNOBo+XOKA1EPvjg0Durra+2W/d65Mzsq2zSNWdWUnCewgl3J8vzHz8ClC5ryFyHjuheVbK7bfblF89hyx58dNWa29ROmBkXfflOjjOkzqAkeAScA+cjK1cBOG14ymQXND3Cwa8FrJ+lkymUV8gKiDxJ16g7doXyLQ7FA88l8F1Li/esrmHT/uwv71hrS6Pt75Tas0eT/uXmfa8T6YK/C8A+5qxvZABUllgRmdAXOvm9/WJ7+OM7ORWsX2XPffIriX5CZkKjLJ6jKPaD9yIqgqdM8Wg2yYM8oY+ejx+FJ1l5x+BXgT+dOaJN5juwFJfWm3Pk6gHcfhXX+Ty05WS8dZ+FJ3zkoYVQ7kJdwUhzYAc8vTumEVdYNyksaKR4AdfCCf/QII5dLKAwO7tuf/d3v7VnzwdEl5fEyK9y7R7aN18/trNnz9qlq3L+S3ghDf4y3pU7aCBTJxJ4dZNrPxxZeZNsfS2qx8O3wqRD4gwEnj6VMenf+2WJNHRgUYdBg7YpHMSpvpFhqi/Cok1EXaTrhJMzYWEv4T34hgbH4vKW9fVNWklFmd376EMbHZ+3L798bX2v52x9s8J6X83aP/76mRWXt9jOXpWtatDEhE/UX9QpPPxzdDgSZKx5WJQ73slhnS7g8e/lS+eEM1372a/j5/24QiCMdlMoa8I4Er/UFXYN2JF9+v67fvvi9y80ABq34SH2eV+yd+Ob1lR/weZmDm18bFF9mxOP/EILrkJbnKPltswVQWG6PCy1yYl1+/rLQfv9b1/b3/3t1zY7Q7uu1aD0SAMAXqDM2rXzFmUCH2E4M+mpHAZTnGe0Ml4E7rdyzl3zp7PScQb82nHm25j/OS7qUy1RfTfL2tiQInRakNEA3AnL5Q8ZwEPgCBopTQrzNuFtRLR1cKb9J1sDcI+jlvAV8W0blZSJxZcvxjQY27D2jkbb3J63yqpi+/iTu/bRp7LHbbVWUVlkVVWlNr84o4HtqtXV14kGJYoSxlPT4A3c0HA6yFmJXO40Nw6lOTgoslXZ5d4Xg3bhwhk7eapZOEiv/sAxkQ7Zx12sc6ccyCkmG/h+C33r6sqO/fhDn23I2bx3/7rVN1Ya20v75Kho+26F0IffxIsuCo8IA3cWlqWhLGFH8/WR8gAuR6eTDyusF4D47CLkVZAX8PqKANVjajtxcBl8BR0O/COWrrOcfXMjtnNmAos42j387ssooyMA9JigS+VwZ136R3riaMfYWIA0zPCzfAe/s6qagUQMEkjLEfyZ72DJFp/Us7+7qoEH7yD4wEB9fOz+GAMH57tQMOmckKVzhAeh+CNPHMjEZ+cw/jgPpMnwRB7S4eAQz7UEkDmr6cABUBlDIHQIBZ0CL71ynTuEE7xpxiBY1DW8EO7pOCss6+BS5xSdknggPb/OG/vHS8HBQz6fYVMDz2ilsgeoAZUcGhtfsH/7gQYAjx+N2b/7f3xv3381LqeGkZUMlhRVxOxIDaRYNOikMXQ0m1jOwRH087ihSyNNShWhnHP1wOH5Im1APr/H6U91K6dpR/IkTUZHB/L1EMoEDu4cX3SSCXfgD9rwS55IpwM5SmbIEuOMcuacUUfnXPoRPObPceg3wwUUpiksk+P029iznsZzPE3K+/69IPHq8qVxgR89ivV11CMfOdvbKbELl7usrT12EnAnVlkKDVMODzcOnIPfMKYRFngxWpKN9B158sXnlZVd6+xus3OX2hVPHhkCDZp4QdodDLJluCgzDR1cubIcA8lFZWGGnqpl4Eoel6UOsqR6ZC2izyBkRsL5VzzXpAGCTqrjMEh+XRR8MdNfWlRi9Q3r9md/cdk6OpptY+3Qfvur1zYxtmKHe3LsdxhsHtn6xrbtqBMlo3cQkBMO6PJ1z+npbZuYWPUWv7y6IaPElrsxUIYn5wWmhMK3f5yfVxs753h4SZPIJJeoSwLEIzyj8AIvp4C4wmsOylxY7gQpLfrF1rLR/kCd8ZQdQGFbID5UNOQOo5xIE8aVuDhIj2Ltq2dEt2gzYQtDt2Kg6SmPQegEdSJ8shkZdUeXLiR6W1ndtd/+9qG1tfbYg/ufChcvlvES34E64adWV9do9zUArajE8ONwiLx+OChvHCHDHGA7M5YinfjwPwLRIRzI6OSk8l4WL4Lj5ZSvk1zZcowDGf7sCFmEbnoeBYe8o7MHCA/Zgpt682CHCI+6dP3QPZ04fNJZ9z6bUPs2u//hfbXJdfvx4TPrOX3O7t7/wCrVqbZ3dsnhOWN7qh/KxLtrwRg1zF9A4jNBuk9hSa5xTykiDbN/tMWcLDLIp81fF4ZxRibw5IOjDCIeWiELDvBXVsb3OAplRFrOQZp8lKfIXvaO2tpaubW3XZZsymxj40C2sMOu3Tgtu3jCSssr/IlScloK8bGmmJcIQee0fEaXdibcPpArtkc/9vuHH9eXSmUraq22qt3aW7tsbXlFmPjwZm2GV/llZ1zHdDi/KirXOFU5G4ZcvNFBR9lED6A0gMvNA+LeIdPtJHfXCc8BvkhH8g05bclhE3N+TkchkDbHow6uAdKl8KTDfjidiAeIy16+VHxiNdFRudR3bGzs2MCbCd2X2JmzJ3yWnx2Rbty8YC2ttcK4pwHqon/fp6m52kZG+q3nVKd/yRi5CpvkF32AzxY7/sRbnj9YC2Dm/0h2dseePHxtra1tdvHKKdlWeFKcBgYht6S/Olz21Fvg5gnAwT7LKA9sU3h4esSL9n/680+soYEdj3jywcBg22an121sdE729kA2EbuMzoPqeD2FPmE3SafBBraS2lMcaZGjl0Pgsn7vIC/4uP4DIAya6JPfRvp0eB6PCt6A4DGfPhBE3bGkF3lHWwk9pA7ART/MRjP0a7Qb6p53UiOR+gPd81THX6CWfcbxZxIXvwXbjO3wl3xZAUFTy3jdV5+Fb8TLxWvr65L7Zk6ePBWDt5yuKgy+4BUfBeLh9yrAE3iByJOV9j3Iov3CheSCibX9OSIk8o5D1/TkfkQjwYinNCioGw0EmA7we1wA6dIHY1I+DtJEk1Mu0c/xS34KqcPTCSIKgUSB+UuDgIDYTtO5VGLy5ehFAkG6ivzwylduL17ptOWVTVvTsb56YN99OWT/9//bP9r/5//5tf3//t139v/9f31lf/vvf7Bf/+q5/f53vRrNj8upwcGEDoqZ+AOE2clwTrxHpPNCmN+GzDkK0+XviY+lJ3wyPR7xRlkDX6SJAwB3gcL/MxB5lVpp87ILPcAQRF3mIaVzZxhdOYYfHrNLAbjRj3wZgIQbWsLvBipGraThAEfKxzmOAsSCxDfgl+IVvpDL0NCI1VSX2tmznQrLHHHR9WUNuk73iaegGbI+zutxOsrhDtHm1r71vZxSB1ZhH35y2cpKoxNlMLzHdwu8QpGbypUZPg8TWnAnuUWeAj6UBjVHX/mIXJ52Pg1hzGhxZvcpHww7PeK4LkjLj655AQkjlJwulVAR2UDAdq2xec9+8Wc3rLml3na3i+3rL1/a/OKq88K6wvqGOslVshUuXrak82J5Hy8Jr63JEX34ys5fPCe+dt1QdnS2R/1BX7Rod15m0fQvcKouyytiwMYOV/CY5EFnA+fubHjuAJehcGZ3/ptkl8qb15XjOkvefeHz5QReVUg68oQ+R/3rwjEjJ679Xodjy+7FWIQHC7oFIfpbamVsNezJwK3D6yMg8e90MvDrIKifKHeQPrLt3UMbH1+zf/iH73wP888+v29V0ukdDcz5Yvf3Pzyx5uZG++TT28rD051gLw8hl0J6+XJyEAI96imccDpmtiFkMM0H3HBYsNM+2FS5/amH8hceCbzEOQagHRMJeZsStDyFysvLcutyzBR4HI9w5PEQHfGEoSPoYdpT3sTn6NsVtfcp6+xqsfPnT9rU1Li/s7KzsyYy23JKm6yirNLmZhZscWHJfvrTu1aNz6K6QZXRaY48xeDh/fIBia/j4fBW5E5cod5x/cfSp+sUx68f4oewpI9EexK3wTFQoj/GyfA6Q5Zu8zjApHQiH9sfH9rkxJrXa3HRvp3sabLLV09qkAgOOVuHm7Y0v6x7PrsOP0GXs3/QSYdvYgBu79NiBhhVPzwqsf7+BR2z1nnyhN3/+IJ9/NPLdu/ji7a8JhlrANZzqicm98Dt+kWZ8jYvP3l1/HDwcocMAMp+PC5dq46yS4B0PpDOyddPLje+ZszSiSCf5BXgtJWFMK590AtvoAlUgTs7SEM5PJ//5dPg4MU25ISAkFPYMrdnspdzs4sKLrIr189J/sX25s2gdZ3otMamOvkeSid7XF1bYQ2Ndepn1n33mXMXexTnREQXpkL/g5c4AMqAjwp9rtNxeFBivb3DVlJeYrfuXPb8B/ultrG2a8+f9dvgwJQtLW54Pi+buOB9LSZgIFdaUm1bG3J2t0rs2eMh0TiyBx/dsLp6DXxVV5tbu/bk8Rv78rd99vf/8bl98ath++p3r21qclX2A1khYHjnSQ80ok/Y2eH9pS0NVmfs+ZMp++I3vTYzs6FwdsTBP5TMvGhZvWZthEshlC2noFyH/BMQlAU7RJ4CPcogBiLOkY64pl2hM6T3vywf5WTigFUrDAiU2mWV+rZEf1+OOy9Os5LCv/wrfAeyR/6y7w5bePPCbrxDgJPOUmsGB/SLx/DJftC/Izpf9iPWeQLPS75V1VXezyqZ78CEjfaE6AG86p6m59bomGDeE0AheIF1uJPgeELYCCN1XMnAJZzpTLp0DXCdDmrCcYnbwgIyI5sEnfhK50J4Pz4d4MhDRsshnxYFStccuWvlpSy+3EX3LIlwWwUKVXSF7GKdGiGOGFTKytg6stnGR/fk+C3b4JsNe/1q2b79atS+/2rC/vF/6bPvfj9m429nhYOXz4IWvCS60VDzhg3wa/jJFJl7f/qRpeH+eDlLfM9pPhCWduEBklyBJIdEx8spORdCXlaRNxkQIBqEzjr57kf0Ktxn+BSay1+IJx8vLhVOLhenwvNxce2P+3L1FLJJaVL6aIzQ8NBj8emc0tGokDn80Ll88slddUwX1UjiyQJl4Q17tiQFHzrujnmGJ5UjjzNPjzhh8CNymA2/mVLiIjt1usG6unn0L/rg4emADrZ4zeMM/QXbMZwFNN8HwlJ9+sCHpJyyfMSx7pDrNMMb+PLObyHef54W+ZReAqpv2rVf/IsPrL6lwXZY/tY/Y0srWy4rPijGTl8+6yFdRUedF+ljfx9fjm6z02d7bGtzw052dcjwhYzdUREVyHKQb3V5zbd3a2yscQcBg5nqP47UuYZucn2c/6RZx8vk/OjgLvDk204MwuDlePz7R8KR4I9de1q/ygNhfvZ2HDSdP4yyIMUXQiEtTjydjHTFcozNnjx555MLZ85ctCtXL8kmxcu/29t79vz5azn/TXbpshytsh1ljke/gSvpQh6c5+wACsvis39qPzEDFxM6rk+qW5Ys7Owc2X/+z7/zF/1iFxDl9wHDcRoJgk52A0gGqazoKvzhVO7txgxfIZZUXy6PgjIkvnEm2WUG8wqeZXYgeTrmM/u37lyV3Bbt2bNH3uH29HRZQ1O1HLotW1mZl0Nr9uDeNTt7tkEd+PYx/AneD8vJ4r3w4C/SuwzFN8556CtpU/rC63x6gLT58joyvyZ9XFIXuuPIomkr2HLsXd4+Rj5vN94+i22gb1oO/rrVVlfYhYtt1tHBNtkqT4n6CdF//KjftwTmi+3sOgJLHMou/PECYswQF8hesLenvD+oz/ty2MpL6+3M2XZraGYJxJ4vYRkeGtTgqsQ/9uffSfGBmvpQxx94Qp4sl2P3vjLXhaBPvPjXkURGWDpCthxxDx4Sel9CFskh9DaOfL+VzWxnaaAX+WS195UX+lQDwcqiEMfv9UN7ziDJOekDacAJpHvWg6cnAJE+T4u0vIg8MzNv5y/w/ZYDW9VgCTR8C2HfP0iJc6gBS5V8D9u3t2/fWltbh3W0tag81He+LXEwKwwUysVLkOkg0mTQ9uhhny3Lwf/oow9dT3fVpl+/GrX//L98Zf2v5uzxj6P23df99qafwXPSST95CVRNtrS0Yo9+6Nd9md29d0M8ltumyrO0tGbzc6v+Htn5SyftL//1R/bf/Ld/okHLaRseVtvcFRc4/pIzkwvws6UBw9ralj17OmK/ldP/6sWsba6XS2fL7OWzWVtZpD/PL6eMWimoC/3hWDsoHh79abPqy22w60SSB2U5LrdCKEz3fnpHnN2LAW8Xaa0/YXCFPNOW7akv9natLOkevJSFNuU7ZAqHL7lWnO9gKVwMHBMvbJDBRM+mfGR0sKKC7e755pMsshx/dIxdoTY22LI+3jtjwI0egJPlRH4d7OcLls5eIMH79wDCpbDJQIHQwymw0qc8XkJBCkvhf3DNn87kT3TSdeHgIkHKC6TrXDz5dPqDcCmHO3WOK7uXsIJ/z+Zh+QPI8xgvGgEYfLPa2kP763/zod29e9o++viq3ZBBa26tNr4QzGyC70+rCq+oxInhEU6t8FRKqdWgRRNy0IzDiSveT35fyH++DAKFF96TjLSRnrSRp3Dg5PyLZj5dPk+SbbovjC88g5frRDvSmjr/mK0lPMWl68IjQSEfjltHik84gcDJlcwcjm7mKAHwnMsvIH8qRyL1Ps5Im3eY6+or5WDyvQYaFmE41BpwarTtGQTkgV9dZXjyR4ovpJ2AjmVjY8sqqvbs9u0zSsjH7aADrmLJjHW68JLKntX3e/gSnbj3yxwU8hF5SJDnK7evsOKIDzqRNuXjTPkif74MqY7gC4h4Ov4Dye3IPvnJNRn8Un958mXvlByGA6uurbaqymohFX7PDx6TEdqxl8/Zo7rLJkbHNJAutosXOmXUoIvdoC7hLxxGHMf+vgG1rwoR5N0Z0sTXFBN/ADNpQUtHVm53HDM9gf8oJuWizfI0IXAFb8SHLKKOlVI8oM/RqYMn0cvOjvO43IG87mX4PNST59JyYi27v2fhAfonoUfn67sQPxCXiQ/sbZHNze7al797ZXPTW3bhwnk7f77baqrjKQlrPOfm5tQhlNnlK+dkdyhzKq9f6jp1mnmeAc75cuTL5+md0SgZnfX+kTqZw3Jb3zyyh08GbWOrTrKT/JXlQD+H/l5L4AQSLu6DTrHaBO+LYKfCiU56Hm1FHRmOrOomr48B4cxkN4LEd15O4rGIgVCR9fZO2tzCip0512Od3U3+HQQGSR998sA6dM87TMPSS/Tr6tWzduVyi+jywUSWTkSHC4RcQpapDIWQyseZqMIBK2F0/pz31XEDpInjOB4ghQXNJLcIj7C4TkckQSbxcZ94mTPypPwAbWVn+9B6X7yWDq0oHhmHc1KiPkpugW1usPf7W5uZXpCMbigOOxVtCEJwRhmoE2ZgoQEP3LP8Y6R/xuan9q2suNxuXr0iOW4rAcSPbGxowT+2+MH9q7IXav/FB9GvHiGTfB0mnDiafKjR6z+Tp8tVqXTKwkPWHijwuOxGGP2cnkz5EwquIeAQ9HiaRZn4unvIEX3nHEe0F52Vj7wcqW5ymLL7dO267LgJizwAyz2AJENCkxNIWspSV9sgWyq/QXENjTX+NGZo+I3bD8rLkxdkPzUxY40NTXb7zhW1d9lDJxW8JT7zOxuBG95ob5wjnp3whofm5KBv2McffSIbjxPOy6Jy3BdX/SvMP//l5xoY3LGamjpf8cDkEsVxGthfXbOEamFh1eobajRovKRBXpltrW9r8DDmm20we33t2jkNbLqspb3KqmrVlzQUWWt7nff1yIK5WL7MPzG+YK96x23s7bL4L7VLVy7Zn/zZx3bl1hl78Ol121T/2fvqrc3Pb3i78lr3wU/GUzDncsjJAr1BTzLwOJ2TPhTKrFBHCE/nFJbSBY6oN4AuGL8Lh5vthJETKQhjDb4vwVZalvPENqEq8+G+yq98fGtJsvfvAoEom6wEYnZffqrwYFu3d/dsW/WPDvAkbg+9hjfSCxn6zioQ3ci/Yc//GHCgwwDJYhehciv5v/6f/vf/1guSHZEgzgkKhZHiQIZjRmEZTURFvA8hzPfxJuEVAneFIeTjCQCCY0RVSBtwjgoypHg6DsnoGEQ+xTHFk2WiwSGk5eVlryA+LpZwBB7y5fECLgamlpC1UNXUltj5iy12sqdait1iN2+es9OnOq2lpc6uXD9tt+9dsBtyAO8/uGinzrRZY0uJGscFKy1ndgNe8nJN50J6CUjlpFO8h8KPh8aNFJEyYaxwYljOUV0TH1KLNFnDQA5Kx8F9Ot4H6BCeo5nDEwaM+se48BXClpZmx5eHxHHgKTznaGX3Djn8KZ0OT4bxNVteWpUO4LDHR5qIfC97rhwcNKDUWQPgTPjBTRzRujomH9bS8UitVs5sMEB4vtHEOXBxBK1o1EGPMBqaWWtbs5093yGHOT7DjpEjHgcQB42v2jLSJy6PN84AuCOM+3x7AXcKT0eUO+KhQdvhQz1kaWhs1Jn81HeWRPhIA+Tx5uWX8CLHyKN7/SGLIjlWNTUsF6q1xcUNtSE5ScLV1l5ra6trKi+7KamTIa905c2bYdmGCjt34aw9f9Ind+/IPvzkrFVWORfCidMoujoz87i8vG5v376zDz686Y+/oc+MWF1DvfJUury9jQdj4ic7wKOgFA5wHXoe9zmdUIBK6WUkL6JgecaeHI6mpvrMWSMhP0ke5PfAYzQI4z7PT6TxDMoLDsLo2HfkIK2srvrXOWP21JGSWvnzdrIQHxDX8bSSfcBHR5fUwTZYW0eTnTzZbg31tZ6XUr16NaCOcdE+++y+VZR5KQOJIK6ReZTJw7LooJGvbyDx4G1E1+RBJ/bFx/g71dPYigaBM7a5WWxdXe1yoLutXN2A643+Ao7LDsjTDtlAJ9p13EeYnAH1L9jn5uZWj49sKW/wl85xqO3R0Yu//YMSe9O/aG+HFyRrs5/9/GOd94RvU87totr6nq1I114+f630JXb3zkW7fKlFnbNsgNsG9CzsRKIXfIcM/hgk3l2nxT9HAgbkq7SPunrvb5JeRvrgP0GE5fNzH+UPZrgP/MFPvvxH0uNN297a9W/v+HbMLi+2EzyytbVN6UefNTW22fVbV2xjc0/3/WrHq8YXZdfWVm307bQ7f/cf3BKO8mibouMs6XDeJGe+/s93fmJrQfU74ie+2F3qtgEbd+7SCaupk0OkQdbY+KRvWXnr1mX1l42S7V7wRjmkk0IpOhwUOtoLfRlffOWbQj6wATLZcGY5T5Q748sxZn+ZPrmdc55Dnxy71x/yD1qUb0V6UVzCBwtrlFYDAg1U2OxgeRG5bNvebuhWfLsj5BoU0fdMSQSp7gBPAZ8eFLyyRntxkY8n8gFRBu3BJ+CDG7G0trrhOo8+4xC/ejFiU5OzVlleZbvbvEhaZK/7Bvyjbz2nO622LnYvim92qMy0Ax28o7e6smItzS2OnwkO7wcyeujF9NSaPX/6xq5cuWItrY1qFyqv6PPkoaOjzS5cOqk6LLKq6mLpy7r6rDJrln/j/ovkxhLPzfUDe/LjgOq+2G7eviLnttQnwHpfyBbNLdmNm5et60SL7DnvJChf0YGxuxcfLGSQX+f2q1QyLrGXvcPqM8Z9QNrV3WEnTnRZW1urmD/SoHVJ+vpGuDfUt56S/IqsqSH6BGRM2Tm8XrMiRh1HXOHZgTzKm9IUQkpHHEe6R5/SvefL9NT1TNd8IJGnMj5xpSw49AB9SupXPL90PmyAcOjgOr4BAO1Ij74CxOEDMzDD304z+jj9xSwRkq8XHwyMXYg4U/ekSQf8ehlEju82hf8pDfi//B//O/8ScCoQB5DOQCGClIZZsm2NxHi5ga/xFg4AIm86Apy4oBBvIXgscVk0AsWgvD8A8EMCAcRJjicg0eA3pQGIj7g8DynP3Ny8O//M2ociFeCIywjTEY6lh3haZkRLNPKkLy8p5aWbPWuSk3/6bJN1dFf7lo/1jcVWWX1oZRWM4tQYW9UBFMspRD+ELOeUOARP7ztnLhdBpM+XVzf5a+c4yrWyvORyq6oO40xccjDyKCMtR8JLmQCuCxU9gfRb4dAj36HtyGHmxRac2ULZJT4SEJ5o+UubBWUuTBf50hVxMQDYWN/2wWBzc0NECiCV+CNPAZsFEIEpXVyHsYACpjCuaExFcpyWvBEycEr4QiQhn4QjnRNEHRLGEXJm2Xp5eTTskKto6f/gaFcGdt0a1UHzuX7AczrOvNwK6QEpvDA+gZdff3RkxHOwfR+j/AY5ziHulB5Z5PGkOi8EcBMeuBSgQ6UKnjzBjrW2sgtFg03NzPr3MFhS0dzCx/34IjTGKAzUgjq7c+dPKqxShn1MA+Yu6z7Np+mzOhFzkAjdOlSHNKdOplZOQnvEKZzOhMe9zDBivGCZ8OSIRXnQWYyxeJbOMInP7CEON0aRJwCprNBTLv8FD3RXVSds5dvS3Kj2GengL9oivEpvPH3w7bxnkGRZGB7tRIDwqRf9sZyA9bpNzbKXDJI8jv98/pB5umdAz7U68105w0t8QIgt5ers9eshfym7s7vRO0dS4dwtzK/KxrRaewcfpYEf8ERHolr1dGHHEv/kJTRrR1lIRAc/RMOGQm3k7bx9+12/Tc5syyE49P3gb924ZDdvdFhVBTtpgUC2wzEF5EgVQK6M/kuauErl52DGdnl5RYOy5qzDog5Cljg5noe0ntMvXed4SjI0PG/DQ8tyOmftJ58/kEx45L0vh6FNDkWnjY9N2Lrqoquzw5qbGu3M6RY5fyzNgIKANZ/CjM4k3uKk8Mwp9utC8AShsw7eHjnixc8VytLYFE8ZCwA18HJ5xkKciW6+vjgH/gijTokiL7pKG2FfeJ9cgPeszpktfDPwxst+oqfbSssPrduXlezb9PScTU3NSzdX7OKlU3bx4ik5lTgj2F8hZ1MA/QVn0S/whV6+OMwX/NHTqLMiDdQ1sld5aOttHS0+ezk0OOxLSs6c7bS29jrZgijL0WEMhFjPvS3HlndKKFtRMV8V5+mA+rKlZdnjGtmycpUrfAzaN4Wmvc7OzNuSBnKLi7ENMZC3x/AUbZFddRYX1tS25YiVxdNGwG2G9Gx/r8g2N4rVfjbt8aM+e/H0rc9CT04s28aa0uyX2tT0O5uYmPA+ok6DHzDEk+r8AaQzgMwizluGbMChHN9V3y45doWK8GBHrUaDD2ZmVTTbUZt//OilBmUzxpdfZ6bn5QSv2ejIpNJU2e07l30Skj7V60AYGOghN3/xVH0AR2NTk/KXuayJsyOWiLHjz5b97rePrefkadVNj3RgRgM7PjSmPOrTm8gnJ5sB9NrqlupxxN8B4+vy8IpurLHETvLiaV73iU6XLe8pDA9PCtey3bp7xdq70HnxqDRUng/sFlckyznRaNUAr1q+xJEGIoM2MjTtg9cbty5ac6t0Rbo8qcHPqxf9Xn5ltZ5u8XumU37EhlX5oKJM5U9yR9bZddz6D+36fb9DKXWFXiO5LE92TtcJAk1qo/m0gOu+2h5flMZp7+/v9z4EmsQRViadoTUyAcjmFxEfB5OO8IYPja3wCTTVKTaO+sKZpy2nLTzByTKf8Ll5chBn2j8TDb5iIuOPpwGkRX+8zAr3OhI9rkv+z/+H/92/9QLo+OcgL5AokBtZMYdTxmiMAQAFyQMtNASTzklg758TOHal8yy6QWhsp8TTBUbKiYeUj2Se9D088OFhWXAqW+SNmYoUDo35uQX/BHgaAACR1hPpJ0ZqEYYS6axQ1a0qNIx9NMDI42ef3eM6ZgrAwZvdVDyz2PGCE/FxBORlhDIRke4LEuUgHJNCyNKLoaWFpVhH5mXC0SAeOaRBwHF8hXWX4yEns+QEgYHwCAPXuowL8mDWN+WLPH7pkK7BB4Qh/EN983TqWOk0AyKeOtrZjsdptXU8pYEv5B0NDHqcEwRv0MsCBMfLR/7cDZx4YjoCBgBs41XpnykHQeBPPEeWFBZtoTAMmSS6ClFY8Mkdhz9aFh0+ytTa0uKGPp5ABI5EA4h7WCMsXxdZcI42wCUGwkP0Q1l4JEsHU1vH04yISDg5FfKeINEolJfjVpJcMp1jZnFf7aZKHbSMnjoUZqZxzjs7G5U/HBy+eLm0vGidXZ32pn/YFuc37IMPWavOWkelcVrIJV4gfDc+J8ds2q5eu+yPSN15OiyTQR23/tdTcj7nNHCqEV0mBDJmBJSXLen25GBvbR3Z+Pi8PX88YKOjM3L+D+3tyLRNKIwXYivodLPChC5T93ymXe3zQAN4vmPgdZ+HVHZOXBfKDDkKi18jN+7JnYk3d88j3F05OnwVuqGh1h2HgKxe5XCCJ+GOR/WhYzvbe/5Z9wq1aTsq9ycp4Lh5+7Jogr1YZRxTh7tkV69e9YkTnGYMf5TRNBCTY/Ok3173D1q36qPMBwcxaOKjhF4EZzrTY5hwUJoDHstv2Hc/DFv/mznbO6xVx1xuN69fsE8/vmDtbUfq4BhkoYOR18vkRck70ZQlySiBO6meNuJTlMtLDtCaytKithJ2TAhJRwK3Exmv5MuWIrCGeGp60wbF59jolN26fdGu3TwlmyzbJ1o49nyNtbGx1u58cNl6TjXZ1s661dVVyl6ij6GXiSf6On/nyssC6MJlSkC+HEBKlrMD8KprH4zuFPmTrM7OtkwepMtmpLET+oslKgln0EiyS+A0sltwO0EBaajrHQ16cXbr6mu8X0L7cAYHBgckxya1xQ45DjgALEs6sBMnWzUoP2k3bl9Quztj9XVlckiEVM4/eXFqfG9ztSOWRJnaPQ7G4lI2AMjeM6IMTDiIKysvq7F3YwtyGN9pQD/ly1QuXOqRI1rtdBExO9uMqn5ePBuxb796ZY8fDtmoBm0jQ5PuqHd2sEnAofqydTmI9eEDSM81RrCZiQ0bHpizgf4pOa0bctI3ZDcWrL2zWf2ekMuJhnecxYX5dbWNeZud3rYfvntls7OLXl5mv3M6pKKNybF/9mRUzvWCNTS2iN+z3r5uS0cuXj5h3d1N1iXZLSzM+8y1b2Lg5RaKDFI9hR7n6xFIus3a7eWlFelfNmmqdo5knV/ZIfr+Yjl08wtb9uL5kPoIDX7khP/Fv/y53bl/1S5cPmVnL5ywcxe7lWNPh5y4onI5iejYgXRs0e3o82fDNtQ/p8Hdsl24cE44RUF2Da7Qu53dIvvyy+fq71rt9u2bajNTbsMXF9et53SX9LTJikvhaU/4poSvT2Gddv78Wfkv4DDVzbbv9sOToOs3L7s49zUAHR0bc2f91u0r1nVCePiqveoO4OX7xcVl8bWowXe3BhSNGviZZD9g05MLdu7cSfvwk1vSq3Lb2tizwcExf/pRU9MgmbPUscYam8utvaPStrdWrFo2kX7OnXvaBkSyOkl1k2yt18ixusmDm3wdSKiwvZGeOG9fgUHlZwAV9eV1puvd3djphxURgwODTps27fm5UTp/8qdrWGWCdl+64M69wlixwdk3blFaOEgHQFgMBEp8wEB7QH84wEsc7O1K/uiTU4cuV7IhtGNsCZMP8EVZPO//+D/8974E6H2gUIXhLh9+EKb+KTiGJWaAG50J0nOEgENYhcImDVAYloMszNukrtlCk4NOz2eNCwxhLnd2n+LSAaTKShCOWJCBd+6ZIWR2kZkDnLHC/Fnq+NUpsZziOVOOdKQwj/cDox6XxPP4NwYAPAEodaUk3h1A8uvIRBt4OOtIkHD/oexSKs6MFvdtXYMy1n5hnFO9EOepMjwJV8QdhxSOXLmOAwp0KAE45Cg7o29G8NQRkJxxp8EFGbnX4cqfXSceAD9xeFL44gwEj6srG2oAB+pAah2/d5ieP0tWUDbSvw+JVipXyus6IYWjk6fznZmZUadWJSODg3lc56CR8vrdMTrBcwor1POkd6Th2N3ZVqekzkodHLOaKU+c87oE5Glx7ZceX5AkB4ThEDAwl4ZLr7el02VytvNPtvL4wkQkSOFAYfkCZ0YsS5LW6nPwwaHtrUPraOuWUZ+3vd0NO3uuq6D8h5IlzmKF/fhdn7W3N9pFtkOVRYVMdAo4SHu2vVlk333zxlpb2+WUdZBZHXipDQ9PW2/vW2to6pauVTiNru4G5VTH6bwx61JiaxuHvotF/+txOcBqZ81tdv36TWtta1fnfdaGht5ZZU2pwhlEwp1+3NhEGVdX1ry8DT6YTfUO/nQoh8IY9JPX15M6/cCRP+OE4jxFesCT6fBdHna3fRkIFgb5MABxfOLF/5x26Ax8McvJLhnMtBcXldnvv3jicvjokzv+wTUc39evB9Whztq9e7e8M5yZnZcc+dqv9EGEZ2c37ccfR+UYNvoTkXPn2q2SAZZTCTq5egbEt2rIHaiZGeX9Ydxev5l2Obe2ttjd21ftpDr22podyUsdiejkbUXo1vG2E8B94ZHoRroIk+gyYNkKT2ZWfUaQ3bkAukaWY7C1LLPdM7PrKlfMgsqC2tLinnRgWvW57bPYn/3kA8lLGSVnnJNZyend+Lg1N9XLnrCs5MA21reEv0jlUSecs1/8hGyovFQu59VFleotXcMfMpDQyKgDez89vSEnaVT6xw5D21bfWC2+CgewIQPfWUc0cADggT4qZixDJ4IWDgf5gLjOt8fQuc3NbTvYO/JlFdQBMhwcHPLZXJZSuCwcF3i5lqTl6LETUBQdWnJodswmxxflWM+4Iz8+Nm9vhyfk0LWpfZfJ2dmS41cvG1OZw4MsdncO7fWrd7rhHZTTdu58t124ekJ2SHUkflhuxBaQvU+H3Snf3CgXjmbp5bZ9+unn1t3TocHFqvW9GtSApVOOqriV08P2prOzq/bm9TsbE0+lpVXSvTYN6tt9Vr6jvdNOn+4Wb1E2ZsKnphZt4PWcTb1btpamVg1S2YHrQDaqWzyL6aztMfAfG52UzpgGQtfs1gdnraWt2FQ8Od/sqEcyXq4+0iCgTXasxW031RJ15Erg9Rj6Ugih56neqA92ZWGCrqycHZaUwuUX6ZjBHRqYsIE341ZZUev07t2/aFU16PiB8uiQ2rKmfnhoXDbzpU9w8P0GvhuwtcFTwzLpcpN/y2Jzc9+Wltc0oGb5EX16peIr7NGj12o3xXbvwR3JeN1n6xeX1lRnl6yjo8WXw87NLdqP3z+xmakl6+nhydA5H+RR5CUNFJ4+6fe2ef3mBSspK1LdrrgT/3ZkXIOmM3ZWdR9lo11o0CfdfDcx7cv62mWXm5qbXdcH+8dtZHDWTqjur94844P1KQ0Qel8M+bLJ9s4WO3P2pPzNTdnOUvUPPEXacXvKzDbOdEwkRX0mfUwQdiWcdUX74dXPj+eJYAfdCoPfh78SePnzyYAMeSFO4rc2N+V3rfsA53X/a89PGv7Y6YeAmOBWevJ4/6G2pzbBEyXsBhNm5KGdBBG1aukLg0YmuJgcYHCIPWDAgO3H32NAjk75+2uZLoKHOOhRDnDyFeHwz0iDzdbgkSVAqVAUJF2ncwJHWxBGwXH+6exZo5cMfjrSPfA+LiClS9ciHvgJhxgF31UFyzFnJiul90pGQKRNeQsgd/9euALiUDizPKBhZmNFysh+xOkpQ074DiEPUAXewBlhUgAqU4jS45QEdJ7u4Kd0khUv/7L+jeVG6REwlJTThZscZyDl43Dlg9kCIPw4BM8kIy0jUZ6cUC+FeAAePnj+AhyJxh+jl66DJuVEmcNh5k19mMdpTuVVpKPWr3coHqIAPzyWLJlcueTeM9DECKcsEYPCI7ulxWWXdXNLg+cj3gdOXGaQo+HxoZ9A3jBEmnz5UjrYoSEfyYAtWVNjgzordEF8ZMuF3sedoDA84jiDL3hPdH3tJfTUyHflFKyurLojldbhpXSFTkYeZx7SLbwd19MCECpkxXp8dBo9kLQUrszesCJRwv0+jTwv8J+/Jxl06VzRA4J5qrWxwWxYrZ04UW+nz3T6I9ngPfLiLEyMLdvY2zm7c++iL4tz2yCWEr6DvWJ7/GhQjtiuffb5A0XwQt6BnIARdfjj1tjQrA7glK2sLFl3lzqOlipnCIO8t1eiNLP27NFbGclDu/PBNQ0yTltXR5NsB7Npe7avdj4zPWWXr7BuNBwRloIhE3QOXcGAUke1ajNUFU6Hl9vLnq8PH2CJbpJLoZ0DPJT7rPwkc5kdsW3moS1roFEij2JNTuf4+JQMOR9rYSlA4EAmIRc4w3bgoFHX5fbtN72iX2I/+9NPRRfcxTaiznZxcdHu3LnpbXBNMpyeVIc+v2mv+8Yl1zfW1ysZNnbI3h1Ifk124UI7NShc6H/oKi+V8Q4Excaera3uadAwbC96p+REsL1djX36yU27crXDauqYVd5Q/a9YY/b+QR6ytl0ok0xeKYwzcklJkH/ofgRQcudpe18O4q7sswYuy5tyHhbtyZNBDXim5HyMWF/ftDt4L3vHbHR0UY7Khs8KHx5VSC9X7Wd/ct+XSCBPlt1NTk6qwy2yEyc7rVNODjKkzufmlqS35bJj5aLMul22UI6lZ+8m3vkgpL4+2R5ScEQ5QpcUojJIk9VtodjsiLJhjx6+sdG361ZZVSdHqVmO65xv3cj7MrI4juXwkJcGzWdtv/vmtZznWVtbOdCAr1I8MZOdCUkQNoUXMDkTAn1kHUs70DOZFw2ANTBrjHrBTlcKV2sLjjsvue/5VqesqcdZ5s+fetAWhCPeIdu3p48HrV/609rS7i+aNzV22fPnvXKKy/2dL96fwPlnpha7gi7JT5EjPWPLS1u+1PXsxRa1VQ12aGqKRyeHBxdsbnbDdraKrKKqRm31jBy8RltcnrfLV3G8K62+oVFpN2x+fk1tnqWMtfb27aQc/Wk70dXt7y90dbdqUFMnR/ah9GRTA727VlkdW6Cy//zszLItyKHt6j7hy5rqmyptdn7GOjtbJX+WrCK/eCFbVaFDdmpixd+fWdYgZWNVeNQe2IrY218R+7fT72C/4h2+9JTO9UEn5AcQ5uEeF/eexq+LpU/rsaxJtijsacieffRfv56wifFl6W29nezpEt+lkjn0AydVxS47+C6jI3Nq65Kl2klbe6tdu37BLl0+JZlLV2UvRkcm5HPIvpRXS7/m3R68fPFWjvVbtZV1q6mul9O6beOj8bQG3ZifXbRXL4es7+WoBoALPqFw8/ZFO3/xlGijY4e2OL9q33//VH1Yo924dUlpxJ8EurSwZq9eDNhZ2WrqkskNtjXd3NzzpVpTU5PSlwo7ebJbdYx+HknWm/bjt/3Su1J78PEd941GhmfsxbM3PhC5euO09LdUMpkQvTr1NfVy+kNmvMOJTsfTIZeuy8ivcz8hdyDqIYsCiOLGk+XtVvIdCuszzhGW0qV4JkOZ2GNtPvyMj45KHAzEwvmm28XuMLgnbdgMZuCTHoUNZEbe48SQv/irRkX7ZUKJWXyW+vC1atrdrk8M8QHaQ9vQ4ANWUKXEK3yAy3UWnMJXpjB/R0p1SJinYwkQF6kwQCpguk6QidbDSI+jCSGcjIQQiGUW+XwJUr50fQwU7CGKVyp3/re3tq2yptoLX5jeMWT3KTzh5ZwvSQLSwH0oKtcInBGkPy5viMdxouJo85SAhI0ycT4e62H6SbJxPrhPiLyBZx8zEtTVaQDglRM5IhbIKxZHkif4GL2n8EL5xRHlCbK613mNDqu2zkfG/thbgCKGSxP8cZA+QeF1gkQLgE4ckQ4l2mRttmizZp4yBaQ81CM0sltBIT6AuwgLpQRXvjyEEX9oC3OLbhh4B8DpS6bMxII6ajvwevl1kDddhxyDiRR3DDIDzCMyOvq69D5IVlZnxyFfluDtOA3QxmxuxHFOjc/lFjmlczv+CLi5uTk3EEyQGmbkyYg5HOcZfIX0Ief09RfXzGivKuWRL8+LPMLn/AFxTvk9TlCI8w/uXRBxEM6BQ7K2vqjOp95qG3gSxA4kKe++jY2P+ROAp3Luq2vK7Pa9s+pEVM+OCx5IW+I7ULxQx/Hhx3fV2VXIGd2Rk7CqDvhIHdp56fGRbW4tKXzdbt26oPvQlZXlA/vuq0ENAKbV0TfbR5/esDrxwUA7lsawrphZ2Elraq7zl2/9ESjlYQDgZQljv7m5I0di2xqbcA4oM/JRGs76IywBYkwySvJJMmFRR9irMOoKcpkw8zgrx+fVqwk50+2yb6XW/3rMv9zY3dUqCuhL6AoeSchXuNXj4yQ+leM7O7Nq9x/clowqRbhUzsKIOvZpu3v3rrfF779/7h8QOjxSJyHnqqyMLelwPuVgLa5I9jt2995pq5bTdsQuPho8TU2v+lOW6ZkVyYr1x032dnRJzuuI8hzovspu3DhrH390WW0DHved162tReeTpUi0FR8YOYTOuNR0ClkmWVG2uKZ8SXYpLHRCv5IbLxqPjS9KL97aW/HHTPTa+p7V1TfKge/xpU6nTp/U+bKdOX1WMm2xd+9mVY8sG1qR8/+hNbfiZJhNvJPzODbtT1E6Olt86RpNL7ah5MVZtpvmIzyltrCwaV9/9USDredyZmeVrk6Dxw2bfDdh3T77LYRZedxxTuXhLIdwW/3W8xej9uL5uHWfPGOnz3bbqbMd7lyNjLy1O3dvWLnsiy9lmV5xHR4f4+XbJTlj+3bz5j1Jtcwd6c7OePKR+lN38OX0bKzhqG24Qz2r+lvS4Ghb5d72pZJqFxr8t8hWui1R/niBVniUf7B/wl+yZ9YfG8TkRLQDcB9p4LIufZjwQcQnnz6wk6dbffb+0cNn4qFEZdEgv7ZSuoPTr8GFPy0tsr3tI9XTpAZN6+78n7vQJf1DMiUeNzm2aK9fjlhFWZU//ezp6bSz59qsWQ4/H0YcG52wTg1OS9W2l5dXrbmpXQ7sjE1PLYuXTdVdiX3w4IbLpFgOILP2fX2v5bRP2Qf3bwpnk22pDQ+PvJP+vhOOdXc0OzoarbS8SIO/ad9E4My5bg3AacDRzrz+9E/5G+q7/EkJT0+hOTw0pQHLpMqKA6fBThVbM4ZTFbWeap92mtfzHHjjz1J4/TFIOrRZ9WfV1dVqW5Id9aJjRXX4/PmwbNWKr6U/c65TTnKp9F32jBUDju7ADjVIeDs8ZV///qm/G1BfX2Mff3pbzn+P1TWVyVfYckf78aNn3iefOXdCOndNA/fzdubsWV+etaGydXZ2+fLMqckJ2Vr1ryWVVl1VLRnU+I5td25fths3z9o1tf2W5nq3eTylmnw3Yy+f91t7e7t09XJma3maqH5aNntC9uj+h7dkf0p9QoZ3eN6p7VCAzs529RUt3r/6lsYSf3/fqH8L4Pz5866nTx/1aeCxJKe/Ru26R4ObJeGYlW4or/QK5z/JfFf+GwPWWOqc+tpki0lDu0FufuNxuYM/naOfz8eltMD7+TLCOSAeh96dapV/X22fJPPz8/JdN7OaVToceAnQBwQKwOlPzj84nA9FgEsMSUc0oJCB8HdiwCgeaadMHLGz5DbvETDokGKm9f7xnizUot9Jg5EYYCDrA9mSbKkQfGXyOvYScDoXXueEkP1xRxhEcJ5xnHmcBTIgpdeV/0ahUZKIT/hTulz6XL6AvZ1dGc0dq8qeLiRw3jgKG1wORR4XfwlI5zg8KPKQlicYqytL/kKmvyQDPtLoIFWgT3jy+BIk+pwwAJGEzFyHvFhLScVinHgk3NCYZpKYMYrkGUsennDCX648guTIA+/HgYBbcu5LaVijGDsnuAXOlFyxnoWEUY+JFpBogzddkzaRiVmiUFgMP+HLS8syzBX+BABlK8zHb1wHZGhcHxLwDYU4+6/ykD+Vk+vAMTUpQ6dBGrMGWYzHuQzyJI5B4iWOLFCQwkJ+IQdgXwMA5MZLs7E2X3w4/SyBIF0X4gZPyCzKlsITxKXC9IuRwMlk94am5qasceZxoaOkjwM5wF1wGDQCbzijcZ3AZ5LQOZ3gg8EM6QufzkE/S53D5+EuC2gmHo7jjtlFjlTewMPZ1xvX8lIrszDxohG9BV8yxDasLK/ZyPA7dQqX5FyzXMDXIPjyEorAbixf/v4HddYn7PyFHjdqI8PjwseuT6rzxhp1aOqIh0fl/H6g9oOh46uTJfbr//LQ1leL7bPP2CJOHXu5vCrJhplxOgf2SF7UYKumtsqXLkAPuTJbiVhpj8xQsUc1L60pszqZJqXJZm5gNBMFzhN5KDPZJSml417yiCS6VrmyWG5oJzjxOKWPHw3Zwx+G1bE12oUrZ335RK86/IqKUjt9mq0nwRcDEurPlxEJTVFRhb2UQzk48M4efHTPWtuxH8X2+tWgTU7M2onuk3JU3vrj+zt37slZvy4HeM0HY3X1TJ6oM1A52Ynl85/cUWde607i+Lt5e/SkT4OqIg2ersgBW7bHj4fUWasTn5DuFJfb5Ssn7Gc/u2SdHawzVZ1nenF0uOOPvAF/GVLySrqTIOlQoW4lSNdx1kESlyNLIPZtQGX94ftXKh8z1dX+Tsi16xd9Ocnp0+3W2lqt8hVJhiVWVim+5EwMDo2rH5J9kO6dOt3paQ+P5CjP4+TI+auotpNyOnH+eWfOa01p1U/aoAZNAwNj1t//zkbk8G1tsn3vTXvw4W07caLVek61azA053acwRQ7OLl2ZO0hbFqxjY+v2H/4m69tbe3IPv38vpzldtnGSvGwogHFM/FXYddunlMZD+1l7zubntySnOtUN3L5S6t8iWN3T5PV1VXJKZvzpzVl5dILlQ8SY2+n/WNIvS/kxA/N+0zpyjJP4Uw0NeDWgGVsfEpOwb6dOtWlfGEP4JUlMWNyGF+/GrM2DYSvXNNg3G1c2HQc6ue9w8I5J6drV071HauuLZXDcGjfaTA08W7K7j24p8FXO1n8yQx2qErOl+8KJdpDA+OS8Ql/QbOsPGwiTwNePh9SWefFg8mG19i1a3JWG1m6wUTfnj368aU7ttdvnbWq6nLVbaWcdgbIQ+Jlx85e6LQPP76pNuKK4k9ZHv3YK16n5YTecqd+fY01/i9sdn7Jl+jcuHHNGuvrJTfeJdxy56yjo162AKcbPDhV6F+J7optR+1jd3/dzpxvFr42X77CIKa1rcmfWPS9fCtZHRg7/MWATFmxp7oI3Y9z0neAKyZJgFh1wPI1BmlsI84yluif5+dXZQuGRL/ErkvXOztrJddDDdTLjO/lxGTFoa2t7NhvfvXUep+O+lOxjz+9K7t6TX0JS3BZYshOU5saGC6pvZbauXM9co5LvB7ZoZnJp8HBYbt+46J9qAH9jZtXfHkPmwX89V9/bnfunbaLFztlUxp85x+WG0WZxILaEu8CDA+M2o1bl/1Jg2+hrbZAW2J5C1/X39Tg9Oz5E7azuyX/cM37Adb5d5/o8E1J4MsdUqZKDkusr/etf12eDRJop+wsuL2tdnFUYrNTC7KPJXbpyim1uwq3kQzSeULsdk11irPME/tcH+fyR+N1Rvf9iLrJgo6DB0Q+2jFnT0toDl+Ax2X1nO794E92W8XK+RHskkUcW7dyQDwN5OHVsQoN9/hOjkf3OOh4hsSXSD94+Z1+1P0/pfX9/+UXJ1vrPCncJ3t19kGEID1NSIMNlkrR3qGVlmsrc34AkAAk6UgAYwqIg3tlpKC8AMzsf3oCkPJQ0EL4A3wZ07mwwuSKo+M8kCLgeFT6jiyR1h1Gzp7sOI3378GTapvGGdHCkwWCm9mKVTmx/rZ7wTKjxJc79RnQkN+PTzRTZSjEfyk+DgLOQHTorJff8PTxUiYdRrAHP26HhZP4wiPPR162uXCIqGLCKfMoAWuGeQdgXYa2QRUdS0/8o1s64CMlpfyFkPAn4FZceJGIc+dEuKBPII0FOqxFq6pmV5dCHJEm/uIuOsl8Gi+HXwG6zsk6X56QnTq3lTUZxCoNBmOUC45wSgNnOMSF9I9D4jkd3BMU5SIonggxIOQlYN+j1xtrIc6gVQiF9AJnMF4YDr8+cEIbFO+z5qtrvhMMjVEpcvoT7SZwJPjjeOE7rj1eTqZ3Egpzwyq5sOSMD3OlHbRIl2cr8P0h3uM0smhPjXzYRpAlPSThwPiur235Uy1mJqDt6ZWWDq9cTs2zRwPWqsHOFXX6obOkiHRsIfrtt8xUVdi9D25Jdw/sxfM+2ZNqyadBA/M6m52blcPTL6fhor9fwIuBvn+4nIC9vVJ3LDY312x+YU68sC3tjq0ub9js7JLPYqI3PKpGRciDY43DNTomZ0gO37uJDfv+hwE5xKtyovdEb8ZnJ1kT7vzmgOuQjcvN213YKoSBdkR7V12rPtgrn4d+I3Ksf/fFE3WIFdbU2OK25uTJThsZGrNRDTp+8tN7VlvDzLp0wdtY0IESuMZGF+3hoz45pLft1Jlujxt489bejU0rX529fTtq7R1t7vBUymHgySnvBNC6hoc1MFhYltPfqPznRbtC5Xxnz573SvZmV65eFi/tcpD27PuvX9juttrbQbF1dDbb559fkSNXJ7ltR4eRtQdvBzrT9tHbat7/Ee/JAfJIh7zsCP/jOiZAlEdyiujw5zfs2++f2uu+d9bVdcJu3brqTv7Zsx3SYzo5ZmJ57I9Ng599VUOxPX/xVjhK3LEvKj2Qg3NO1+jrqs/84mgxKGhoZKIKDpEO/B3Z8+cDGlzNyflulgzv2O27N6VrZyXTGqssP5QeHPg7DmzbuLK6JGemOZgGg+qZmbX1zV3rez3tHyziRdlf/tlPraVVbULFfPduwX78/qXqqlnO8SkNCBrsxdPX/sLlzhbbuqoe5ZTyYiofzaqsZFZTjrN0+MRJDQzZyhUbInpjb+dtZnZf5Wi2y9cv2Z37N+zKjQsaaHRpgNsox/Wk8lfYxNQ7O3/+lOhjc8IxfCQd54nTCTli9+5fc/l4vUh/+QL28NtZ6SSOY5l9cPe6HMAytatd++2vv7WxsUkNwK6oDZ9RfCxt2NqScyjcLFFg8Pz69bDdunldOtNtZaor+ht2iHn0w2vfFOP2nWvWc7pDA9ga9RfYvQPxdaiB0UP/gNznP/1Qg4JKhcsuKPw3v/7anwT0nDphN26fleMea583Nnfs8cNeDVJn7eNPHtjps52q5w179viVra6v2jU5t5cvq/4lfJzJ589eycFetjOnT1m9+l6ve8qt8xFPP1y08aL03t6WNdSzSQc1rAGO+GbtPU+NFha2ZFNmNbDk3S31q26z1RcppQ+kXI+RqdAl9c5dAGrbpFH7kk/stohtO6en563v1YCnvS19b2utdMffPwRVKjuiwTpPj54/HbZvvx6UHSm2Dz+9IT09Y20a0PiOSsJLWZEXzj9Ur2kggeONn8auL+wCxXsV3d3tGhhocFi06y80v+p7ax/I9nZ3yzkvVlsv3hMvqlvsLGVx3o/8K9kDb4akB5esrb1RdRr2wIuodsh7OZMTc3a0JzvXUms7+yxDLjM+RlhbK9w8KVBi9A0bxxKmuZk12bElnxxla9HPZQtParBdWVVk3dJ9vifQc7rV24BvkenSVn5oqszUGQ6vPwHAXgPeacXhvPk54qALjgRhx/0irgWFfuwfB9ccT59PBx6GkeGAM2HF90aIJjUDGpxwZuCP+clSG99QQ/fbu+gfyzD5UGjwwWAJR55+ljYHTfCTnoM0ie8YZOSBeOyk0yOAdCSVrvt7Supb8EV8AJCQJMRACuPXBefh+XgUi1lGHCbWYL0PWTKHQvwJCq8dnBCNCZFppKPek6UvvMSY48l/BbqnYO9DHqf4LOiQcJL5CzZ0VjACpbPksVZ6ifkYzgwVvHO4IHP4yY/Ao+MmPJURiJntMBB0mMQts2uCOktmgRJfGA6fhcjwEl5Io/Ae7PAMeDh/nhUakYYKZVQca1azXQYAJaQO6ZDAlMoUUXl6CQgj2l9Uye4L0/kTAPGCwampqXVjFYOspCfkizyBqwAPMiYsSxWgcP35LLZDyA6DisLjzPL4nsFT4M/4y/AmTNFI8uGJdi6Z0iWe4oCOQiVW0vFyEi818TQo6BCpwy8zJDox20Hnl/AQU6g7KTyudRTIhpf0GAziSEA/pQs+U71E+eLsF56We46UJyClTWXBSMQ+3cz+MzgHEk9xeFDuPl1ThsQnoCvHzS17Yf/N3/y91dcyQ1mjcDnS6lQYFLCuGScx4WbtIs7H9MSSPX/0Vob8utU1qJ3IoB2x7lbOGrM/z54M+suan3x2Vx1EmTrrQVEtUQfT4Xbl5as+e/OG2a4Gu3rttDuB7NDDjDPvU7Q0N/ssNy/FVcjRZ2YbHVjf2LLtrSJ1MKs+68SykV11nLHedcZ6ewdsempD+nTGXxZubz8p3spsY3vf19CfVidUVamyuExjkMYezAweWCYh8foAdEtGm326TZ151J2M6kGpTcq5++GHfnuksq+tH9mNW3fUsbfLGZ1wJ6K2od76Xg5I1+rs1p2TkrtqD8HpiAE9dEzO+qJk8tquXL5kFy+edT6Gh3ghc1rOfItkv+aO2cWLcsx4kVOssj3o5NSCvwDIcqdz50/7Ep69PQZEK16r58+f8a/gsqc3SxP/6b9847OLZ0712F/99WfiiZnrHXVOfCU76Wg6QkeZ5UK3fLtJ/Xkb0hHFyKcrhKRbHCEvHUp6cFRq/XLCv/r6pRwwBh8f+rpt1hyvrS/5EoTozKiLTM/RJOnZ4yfDcszjMfz6xppduXLG6huqbHllySYmp+Qk7NqlKxckr2oxhvuA08rATX2YbMvK0q7NTq657YwOeE8DyGXX35paPt6DzjH4KFE/0aB70IhpHexUNDO/bf/wD080AJhTe6u2v/gXn1lnV50Gs0f24sWY9fVPqZ6bVJ4rapOr1tc3KNql1trWpvOu3f/guuJOWG29OuxSVboc4+nJRZ+F75SDhxPIkzUk2tjUqtKXez2PjY7a8OCwzu90HpHNX/EdsngCzNK502dOSCZcF9kX//Raer9od+5dVt2eEk6cCBxq2io78hzYt1+NqEyl9smnt33GGMf0Ow0Kl5e37ec//0zOf9SH16h+sP1s9Tk+NudLSD777IE/LeFFWSYyeImYQQcDhgcfXxHOIjl25kt5eKl97N2kfffdM/WJtWr/H1mjHECADRK++eqRO5N/KrodXQ1ZXVTa/u6RPX3ER8wW7MH9Wz5AWllZs2dP+6Xvq7Iz1zSI6vblF6MjU7a5vqW23aV2NyPn97UGAPXSWWaLVXAKj03FkEsr+DgjbQG7409m8R/UnqlnXr6d1SBianJOg+bT0gV0kO2/6ftBlfQ57AI1Rrvh3uWV6SxnBtgb6zu+zHFKg5hx1R8THR/evy3d50k6+HiSip7u28jIpP3+i6dqn0VuB3/+53dV7nqXI8sKeUl0dnbe7drM1KK3kfPneoSrVvXP1qbyow72bGhoyFpbm+zCxR4rl0PN13CHBsf8ad/p012ygxpAU2YUTXzyZBSlY1JnZGTChgZmZBdPW2tHnS+p8ll80cdh3dpke0qWbS7bzMSy71TU2MwTyDr1pTwZjt3IcPqxWS9738iu9Sv9uvgvU38om3umw85eqpM9OVL7abDm1grZdAb76GrImHqLiT8ESz/HDlX7vpwqJkkJp4WTnt+QfqG98fAI9nCAPiPwRz05/oIzUBhWmNZBYSwhpi6IY1kVdv5gP7bvJG2ZL/mJQYCXQbzi22C3WMuflubQD5KH5VDQSnbJnwiLBe+HaLSCfdEENzRZmpb8Q8JYmsXkn9su4WQSxH0DDSbAE/k0yGAXoFS4JBDO6QglyENKC/M8AcDJSLPnCUiS8r8vuOPpCjDrEmaJJXSX6TNVuO8ClPKlvNl94Ccg8ESYWpDyERJOU4Tr1480Y64q8MeLlINdOcKRD2E6r54xL6jA5Vg9PpzV4wfip2MJbrI8iqISeVGPF4BjtyGUIhtwODNJqSm/MugyNzjI8HHky+x3EMlAYaJBeNqalZnG44MaOQjZ2UsH6hyeOLuY/Jxo6C7R9PJHmYiL/YzlBFSxNpI1yVJAZZHoc0A+8AVOyvyHuBMUXqc8iJj6WZXR8IFmNpudjsBLOciTyhBh6dqvPCwfDsRMLRd5fhgAMGseAyfSpYae1U9ILg6QZXidsqNN+pPuAV3I4QXAsaUBADM6LG9Jg0fwemEF3BIWepdDcuwanNCIA94UhO5kabjnAzpNzS1qm9I3nx1RPH+69PQOSTeiXslPHPoaJc06Mf0cygl59WJG9VFip893KJ7dCZgJ3LF6DQACMvoYKzlZfEq+pKjSbn1wwYrLwsApVka7yPr7pu3t8Ix9/rMHMuBl6rDnbWx8Tp3bSfFcIcfuuZy4Vbt27Ya/l8HWb8wzoEPxUrWwFR9ZU0uN74XfonNTa5XK3KgOrtqXjaHxp0+fsrm5ZXv4wytf+8x2hqd6ztjt29ess7Ne9ot9yPd87TDfNWltqZXDLaecWTDJgyU8rK2enl4TxQoZXfbjXpHjMyvHa0rlx5CXibd6W1zatu9+6PUlLN1d5+zuPV6aPalBU63P2k9OTFlHZ5faSbGuJ+To3lUnyZp61YPXi6TqgxhTB7KiAcQrOfdX/D0IZoGGhvn65YLK22kLiwvqzM/5LiHUBU+v2A/96dPXwlMmR0iO/82rVinZTkyOqGyrdlKyRe/SS8e86Pv9Ny99aUlXV7P9q3/9QIOTbZV9B41QmuALOeT1I5SH5Z9M/NDJOHgav/B06ciSu65znQ+PM0s/Xr+csiePh+zMmZP22ad3rLpKtDT4YCDEU1r2TI/lctJKsUR55RrYWzm1Y+Nr6iBxLrbs5s0L7oQvLc7b/AK7Uu3JuZbz39ioTHyd+8D6X49Yf7/kOLdqtXI+O7u6vNNlsMQGANgAPjzIkpd3clJ5KsVaeRxCyuAycbmUaKC1Zf/xPz6yjc1yq29qsF/88mPJl6dSi/bD929sYmpeA7BTsQWm5M4MKnJrbK6zk6fqNDA8qcEzL5keCF/oG183Zdercxqk1dXHkxWXqUhiE5hB50VIlllcuHTGt/ZkgPHu3Zw7gm0d8QEp2sGeHObf/arPxoZXpYvn7eZdnHgpF7i8DqKdDwxOyklesk8/f6A6PTS+FNzfN+btjF2Uuk+y7CkqEtswIVrfffNMA6V9OR6l9tFHN6U/2DM5QMJIDTFQ5cV/vibMjC6OLXXOrj79/aPW1zts585etFu3L/uyHybi2NWGpT3YlJu3rvhgjjbOjHllRZkNvB6Voztv9z64YqdOd4i/YtmNSXekP3hwTw5uu9q4Bl2Zs8+TtsYmXrpulQgPNaAekw6s+NNFF6grN/YznCo+4oQ/47rmf7EUb3lpXQP2CdvcOrQrqkuc79wywSTHpOh+8obg12FHKTs/upYe8kLs4Ih0QQPWDrVfltTwUSupoID0fDBwzV69HNOAftxf1r1154pdvXlC+oIzLYGIb7YHfva0Vw70pvf/vA9w9cp5X3YmtlQfJhrLcvJH7azswdkzPbKtyor6qq5YYz4meTIgPdnN9rQMQMP598k0nVmG9/LFoPyJZmvvbJA/Rl0W+5IxHHqcU+qOF1N52XhCNpx3LJgUWlpacR3yrwovL7lTjMPe0tLqkxo8qeFpwsjQhK1v8j2pUi8DvHl/prrPgctY7T6TNWc2odjcWjd2PHQBUxdJ4v6jHiDn/xCtQJyUAiDMw7NrIFeXAq7fD/d6F97COsfZpw64YQL27dsRXx0RTjlb48YTDLbwPJLu4NeAl/YE7/zBNDs3lldU+cBKCVRHbPWKsy/HXfGkD9+AOgqZpD3+AXDi/PtTKvgWfR948CRBOFM6/AL/tkZ6ApAKmc55CKGSj7gUT8HodNIAgHRRadEguCcp1zFiyTs1eTyJlu65VlqyUrA9KU2JhIbTlx6TuOXy5CkfkPDEQRsD3q94BEZ+rw/CRGdzM1uW46P+5CyntJJJ5rAmSJ1gxEfZKCmHAp33BHTqkfXIBc+XFnEu6TST44eZITOV6CkLEThkZYqbHBTylDrSGNioUUhhmGX2pxr+8lDg8BMgZJ4+uwXIl3ByLryOjHEErWwAIAWms+RJQ7xkls8HFFweA/JSv0GHkMDNNcWnDlI9cKA7vNBa68tZsrV+nj4O8gQezqFjgS/kkdIFxJlw8qV0AOXBaWbP8cI875/JI6xuAPQT14oLfFEG0sSBrOAn6YscmvVNn5VsksMQ9YOeRJlwbMgX9PMGJo8/hXuwx/u130c4Ootx5OVSPtKT9No11fGIL5RfuBx06XeUj3g1EPLn4jMg3+TYlm9leOZsbOu3ow4A55k9x1ObwC7wOHJ18UiOxJhduXbBGltVPrcLyFkO35sp65MTcP+j23KGKt2J/vrrXmtsaPVZ5b5X/aJeYvcfMHPeZHzYrq5OBovH3c4wZYVfdVLGJ/V3VSRmSErkRMzYV18+VniZ9fSc9C+dsi0meG7euGRXr5+T7NXeS/fk1OyqM15RmlHHd7C3ax9/fF2OIb0kRrVctPfs8UM5c+8W5QjsyqmZlTzL1b5apSs96tTWfO3x6Nt54RmwVjlgn376sQYXrbKL8Hcop7zXXvcP26mTp3xJ47vxd+5IXL7cJsOsjgBZez2E3FdXduwHOULnL5y3S5fOKYhlLi/lPG74sp3hkUG7evWKP63iy50rq+s+Qzn+blYDlUXvYOsaamx8fMRtT2d7k50+2y5amS6o/S3Or/gs3MQYs5rn7Zd//oFVVbGXP7NYUZfxAbF0nfSO9htfpERneAIQ8dQvrQF2k+74XVwK8nodYZx394rt269fiYcLdvc+e4zDg3Ap3pdO4jDLlrGc0Ttel1KRZDBnr/tm5AShU7sa7FzwJRF81Iotl6uqSu3ChdNy9tjWlY8W7tvTJ6/UsR5JL077UpKXL/usprbaauqqja+gdve0Kq7VTp3psBOnumx1Y9/634zJ2ezyDhSHkzIy+OjtnbTf/PqVClUnB7bKbt244XrPDiprqyxLqJajelVthacGh/b1l99pADDiu9d88ukVa29nWcS+O+S+fEFlGxyast/+9rn0vNm3USznw2pZW/Wxh+u87nHU/GD9M198r5Zji8PAcpVWL+Om7r/7ttd19ur1M/bBh6zZps5icgPnlrpk6cG337705UkM5lhuNzc/r4FRpwYEd6VjslHSCWz2xPiiDcohffVi3MqLa625rc5+/ov7GiAxiKFeoh/jCfHLF8P+LsWNmxfFuxza5U3frnJsdNonQe7evePvKeD0rixu2dNHGoiOTrkz85OfPpDus6WnHB/pwKGcTZ4CPH8yZHU1ase31SaK92xrfc9++PaFXTh/0V+sfvnilW2rn71+/YLqrF2yiYEH++jzZfaGpno59Ps+OOQ9DHSbyQbqVFUnR3pdznO2c57ieFI0J/vw+98+kzwPxG+7BmZylMULTcSX/rimBqQZWHeevbFEvSYgjBfBBwflUEsvb9zgOxRsb8xkX9hIuYaS366nm5peto72LtmT29LPcumDkGDzZP/YGe9137BtS/9rZFPa2+vs7LmT/s6ITxxKT/YPdmxsbFj10yC97vZ69DixjU9VXVumgVKdTcppHxkc0qB42fjQGBMc1MXQwKgGAAsaqJ2zy1dPqq3I8d/licBbb5vxHQg5/pXs1Fgi/sq8bpmc6Hs9rHTjamP9ssljPkhg9y129qmrZwtUyrsv+ZsvE5qdWdTg/K3s7LwPPMz2vA6O1NawNQzE9nZY1relfnrN078dmdHgb90HQAx6aAsMTlzu/GaiD9sU1wS6rBUXdRTndA2QPsH71+5f6Ez6VN8sA/SloB4mXV/ha+08UQucbEgBTXfKGdQofy4vh36QIzaGUO739+MlYLfXCshQOQ/BB3wpUBHYdcLYojX199QzkuCaeCaGwYle4K95fqX5g3cAEoDQaUI8u9dvxoyUS8jSmmlGNTSZyPO+00XecOriiJmghMvLEKnQbY8jfMvf/GcdHE8XVJSULsMbeQISvXBc4t6BWx3kD2WKsjgOXTBTjjD8MXbGoyKdPkkcL+kduHJ3T5WHDCLMcWf0UhlpYf4kgjxKx2iOnV94WZJHYh4MDc8FhMz+GBDupApS5yHK7XmVCL525VzSYJgBSeXJUsYlR4GcSOM0vMwZLgH3KSwgypWAMqHoMQDgqUaG3POxBjyfthBv3jjm2HBI15GOpwk0Jh0MANShM3jyPYhdtjqkwIk16OX5DN4Bwt4vV0C6jjNxDAB4StPi23NKR7NYUIXsErNRH+/jTPICUtn9Vp026dA8+KQs0GI5gSICf8Kjk89w5/KTpyBekK6Ro8uCP8LApb+Q24Hx8qM/NfHleciAXPzk+Uz5Ehy/L9QL8aNjYX5LHcSmG/aOLuRUKmeVHY1UFpwTBjte5gM5xIu2Ix2599FZZeWz5HRuJe7kDAxO209+9ok1tJT57Pq3cv5Xlnnpf8/m5ubkwLYbO3hYEdt3TirNjhx4ZoFB7ibSnVh/nKkzdLe3j+zFs3f244+vrbmlU85MjXCu+YuVH8mpP3W6WR2lBpAYGeSkfNMzq9b7ctw2xQMvTn5w/7J38kdyfFdW+PLlnPX3Tfk3CvgQFwOdO3duWPfJVqtvZNvIClvTAKFfAwgclz/5xSfGVqM4HgxK2Lby6eNhdVYLdumyHNT2Djnl41ZfW2EffiinpWJX/LAsioFC6PzS0qr96h+/kgPWY9flIKDnfX0D3hmw28/AwJDja6xvdieAz/PPq8NlMuP8+XM6b6kDXhH/i3b2TLcGPaeka5QbB1pFF50FdfS8DHjiZJcckTqXT2l5OFle184P9Y7Tm+mFIPQxOi5mSwE6rnA4XBNdw/Jt5TiAJ+mU66D0/McfX9n6xp6cTbYx3VZ4ZjfFgw8kpV9snECbcAdc9cYyrR++eyN9UVrV1fVb5+X4NqjTHVe518VTuWRxwmo1aORJDjOqLAuZnV2wG7eu+hdGT3R3+lKS589fSa/KrKlFdqwyZtdKy8rlfC3Yw8dPfOOBixfOwqokIj0R36/7p0R/VBzyaL3EutrbbFVOyfj4rBybajmJnXbhYovyqoVK7l9/+aMPtNiO86/+zedWUy3nRngY5CJvlgA8ezpoX37RJ5lUuM7Oqx3QjnwHGMkzPs5FHxedOLrC8p7pqUX79d//4DPjp87gxJfa6LCct8EZ25CDzAvMH356SvyLptctskcmzFoe2tTMshwplj62aAA5oTLt2a1b16THJ6UTLBfgSdGWbwna92zcpifWxHexnb/YbRevtssu645lP2qD6AydOPHL8/v+gikzvjwp630+YuWltXaSHW7O8jK2HB4NflgO8+1Xz+XcxXdePv3sli8f8cGenCX0jNlV3snp6+XdkB7/4Bcz0G9Hpnz/+x3lXVlb820zr17rkdx5AZLBkwqZtXfqDwe1qgpHq9xWl7ft5fNBXya4sbavdrxtK0tbVlVZb5vr+zY1tWzffvlabXvK1lb2ffnMB/fPa7C1rzpBz2MGVgrp5U4OHbQIT7rOdbQGlhFGOLsPnjp9wp84lVAnoEEfFMc1qGhXjc3VGgh1Sad4F4VEijso8fd+el+8sdrqJmMrVF6Mj6/k07bgJ+wiX7vekD1g6RBbnXu7FB1ve6ppZNzcWGunejptVza2paVNDjz+w4HV1jSozexaR5sGwydPeH/y6uWwTUzM+DsR7JaGLKGJr4Ojvn+wLRkXSf97xPdZf6+FyQVe4mcQXVfPWn3VBc0WDlRQljHVN1TIVp0RexWuz9OTS/Z2mO9OzPkuVxuyDyVFZSo7foeJL5464PCWW0nZgeziNeGO9wxchnBFc8nOAZIN9QW/EZADF4efKUtc5yECwItt4OxPuBUWcvSeMsJ00Ldz9L166X4EAxLfOcrzC5f+Qz9w7MGLGaTtxCTkvvwdPpJHmuQrBV1wYQvwVWQDlIN4nlxCNw0CHKl0gC8Pp76fg/clYpBW4XTSckffBpSMnrkQwKVTTn2d4VAeCO9rAMAafUaBFDRLFucMVcL5/hlIeEhPleA/AN5cxeCOBhes6+UpQMqH0Uv8OBmFg4dzuuYvf09K5YWG+HfcuuYAF6MiGpovk1B8GEggyplx7Uf6i/xZ5Sgqv/Y5Ujt4YeKedKwtxFlmWY4vLwEJfJLAr+GvIL8AGjnwOI4Ic7nBjfOc8gVvvHDCwMZnzbB6xMBfKhrp9Ov8K0PiPdGLc1Y3GXhxIloQ9DBibHfF4/H8kpmAHEuU8T38QLomHZf5ezJyROMgnHW6myoPg7TysvxLwPyBIBySoAGQJ10XQiF9wGchUxCXanA8umts5suFOGPM8kCDtCGrlMFnfv6QhIPz5nxlmqofP8v4uvOijorGzPKD4DNwOn6ODG+qH6CQd65z5cvOlMWT6Dbxir750oUsaSGOxCNAeIpLfAMFyT0MeReXVviHoXbleAz2vzP2oebrzDiROCasg6QtscSFL1JixFgXjLjY9/vpU77oO2s9PWd9Bodt7B4/6vcvBLPzR/fJTjm9NzQQk0O7tSH7gqwr7cWLPjm+I+6IVKi9VsqwMTCExy0571PT6/bw4RvV36FduHDJ37EoLj6wa9e65XizI0l6XI9c0Smz/jfvbGJy2VbWt0W72i6cZyvJeHQ+I6doembDJt4t+3WxOpnPf3pXHVqnnETWdaIbR3LwZ+3v/9NvseD2b/43P7PWDpZbucDkYPNhITkL5aX24ScfWFNDkz3v7VXntWO/+Plda6jPHgErLY4BM39ra3v229880SC01T6RI8THdfiS5+u+ETnyd8TPpDrIOTlLReoc38lJnPeXLi9d6pET0GnVVeYDmAaV4/6Dq9bRwV7vOH5RjygIg0OWEPDy4OHhtn/91ZeFiD7JQgdwIHDkkHH+8IGxZE4HROdBWp7+qkV6mZFx6JPS64+O5rh+YYSS7Sz22d2BgUXlLrKLl06qXnjnQDh8AMEAb99tDEuA6Dw92ErtyeMRDUZ3hLDY5dTeXqW64ANDG1ZXU2XnznaoTnEC4Vs8qBw4omytyUfmKirpQPc1yDohPOu2MLNmfG28vf2EdHHTfv2rr+3F0yFrlFP8yScfynFHf3gUf2BD0vlvvh7VQI0OtVgyr1E4M3vF1tHdYRcvdlh3V7XkEh+OAu/jH4fVp5VYd2eXnT7TpKLxUp+4UjvhJe8nT94qXbldv35Lg4Ma3wGPmdThgVn/hsPbEenS0q7NTLC1YJUtL+7YkgbjbAX5XLLY2yzV4LLdJy+2tlSe2Q051vvS5xp78NFl8cITMmYpVceSI/UB/R3eYTkqtXfja7bsA61mDXCvWHNTtdqS8Mzx0a5Z6dmaL+/gXRfq4fb9q1YjJ/tA+sM7beymBS6fwfY6L7bKsnoNiOZsUg4jX/Nub+uWrp6WfWX/e+qF8vMEo1btZN3aOpr8uwEVlew8tOc40bNDDVLYkpOnmXOyPXw9uLe33148f2NTchR5+ZT3CC5cvKT6q1dNr0i+O24f9qU/6Bo7YLkeSO9pC6yHLpUcD3YrbXVxX4OzJcl6yubV5kc0cJoYXbHFuU072mfNdrFs2Am7feey6GwLHztq7au+tsUnO/vt6+CJGC/hLtPEvI0zcOHlZHYiY6kO70sxOGfmnRlznszhGDJwp89m0o4JVRw13kfgg4G0xy3F85IsW9UyEbK0oMH7myGrq21w57+hgfexcPBYWgoO8vIi6owPiFta27xtYmfgmf3qedLB00ToUoad3Q2rrivxnYJ476VZg2GeSjBZNTE57bi2VQbaOhsE1NaxhTBbUcY26pR7fX3Vl+TwhCV2BcNG8P7Brs5bcmpVDtGjPMiCOkZG8EuZWcqDw9rVxUvAxdLFGi8bLxKzxJgVFHwoi/pEb6rZKapMdSkbWV9f67ypIbotif5Z0kuHmxMsUgYeTH+AL4FNSzYKvwPekfx/HcCW0vF7qHKj+9hXdGJg4I3bBFwwJshJFQMEbBHlj9l9nHpIs6+/mqRsIuWjTwBPfDMA/wpe4TENMCAduyLFAfDBMaendshgiMFHlM2L73mQH/yhS8QVDb34Nt5Z1Q8zDSRgRi0MsePNkOQNBwWhMhld8sVJlNopZGkzS+3AfWIQcLyOLw4nkZJ7R6hDCrKysGj1csZKNWr3tZdKG92KAIYz3sDn9HVPBwL7PiARZKnd8QIHAj7MCoUQlxYWNIBhS7lsEKP0GB1wQoL7uI48XrYMohODvoSc0cnBUczsAAibhs2b4T09rMFL70vQYUYxME6EOU6hIhqcdMvILnAVyg0ljXBPnznM0GLni+XlJTkEpx0nEGXQWWjyOGIWCPwpDPqRNmjBhWdyoKEEPpXeyzQ2NiajftYNasqHDimhzkGLMCDw+ZXoBO0Un0ujA+X3WdEsOYaRtYNt0rP0DoDPmjgIV1YOrhNNIOEEXKcFiRZJ0GOfsc46RJ6czM/PWVd3d04mORzUj5JyRz4abdwlWQZtOkdvH6ofyoFBQW5OS2nZjWlmZs7T8zGdeFxZUAf6K2gqOdwJ0nUqB/yDG6Pi9zrAQXn965gd8dn/GKBFeOgTuLJOuKDOaQPegTsV0lDGAF54XFH/9u3vR2WkT6oc076/M8sbysvihTTaPeWC3uLimn8DoLyi2LbUmbE93bocdPabZta2vKrEWluabGNtRx3qrv3iLz6VUS/33URwbj/8+J53NDz65eMy87Nrcmo2xO+mtbWU+fpRZuVXVnHIY6cwPiD0/Gmvr59mO7uysk0ZwrAL1AOzsVSFfyZ/aMZnT5ARe8qvry+rc5KDRR0qNVsazsjB6JZTd//+eXVCh+7wIUccnJnpBfvu62dyQpYVf8Puf3TRy4V9WVhYsfkFXjJu8mVry8uL9ub1G8WV2/lzp+zqpWbJTE6ZaOFMAHyt84dvhzUwaLUPPryqgQOdKTtGHdnLlyNeJ6w9Pn26x+3Z+vqWOsdSDSRLrE5yqlBHqAjZpCKbmJpQ51ln5WqXXr/FcoYliOS0k5/OmvbEy62E+1c1ZZtwClivSjl5cS3pHGd/36MuXvjGztBBYTuJ4+mcSAl/vLRGJ0Q49HhSA6Cn6Ct2q6qq2vaU4emjCQ0GV+yTn9xUQ9h1p58nD8yEgYOtBOtVFmw8A7upyQVbWZQzooEVS6Sqangava2B0oZ0q0xOb5l0kO2C48VOmilLbBi04uTV1lb5EjAGqpVy3tmH/82rt6Ijx0TOivMqRxdn+tSZTg3+dn3pQ6X0eHR4Wh276K8I386hHLlia+/gaVCtNTTVyMkV3pJN0dwST7sqY40Gvma9z9kVhB3zSsTzCduRY0R51lY3/GXtnlOnFVchGhpAymZMT017WXnZmBlyWjXtcntzz9blQNFH4SjXVPP+VZXVNdZL12rlxLGFZpl0d8zq5SB2nWy2imoNlOSoM4O6dxg7jfBhvLps2euuBuZDQyvW93rEn7IyaIA/XnZvrGuQI8YSqQp/mf5g70BteN3au1qky8wUa0BeroHcPo5w2Bacrx2195KiGilNlesTM+7owaHkW99QLUevWA4PjqEGELy8f8je5yxPiiWFVRrkl/tyz3gyy1bD0F9fLrWXvUNWJL3kfTrsK+/1gLtBMmhqZrenJpUdXaRPzTtHpEkTVb4kWXXMoAwHEH3DOWfSpKGRnXMOJJuwh+gz6XkaYkeUJWy1g3SZWXBo0c6YeGMZFfHQItketGQvCAcP/FAHDBhweIMGyKJdYhPoF3gqRJ2Xl/OdhHxZfCMC3WO/WfKS+n7imfXlnRUGHgMDg7IVZ1Snqk/VE5Mc8O7WLTPrLF0Jv4edhqL9e3sVn7Gls/oF4ScNOocoDw53rbiU8idfhS2Zo32HjUjLwmP2mfrzPieLj4k19CT1ldFnQdf9JqVj+16XC/2zQpgQQGbsBMRSwJA3NJm0W9PAr016SN1iudWHqu5AFzoAXYL1A7/+QwDXwT8ygTcO0sMLB/dAOgMpnP6dPwfVyZ7090D9UdTttv37v/mbsD8qLzJw3VN5sW/Uoetlpt8cFAdZIB/inU3VKfm83g8Sf+SRjVQC9KRCOoTjT5y4kr5oICRAfxPdfdGkXYGHwVYCL+fwy2/UZyCKKKgTUWcJuBMTUQIpmgoQlcYM47KM9IE1NTZ5R4qqpPyRJ4Tj+IQf4h6XhQFOlzwoPtcqOJ3evkaqa8urGgA0WgmPMXI8UOw8DS+AH8KtSiUcXCkDcYTBcyw9insUEOEsagDAEwAU1ivEASXKn50vQSHPhdeQ4pYQVwouRAd5EU1anjTMzMz4S3h5OqQA4A2c0aCCP2+mWVjiP58vGi05aUSki3zMKvARMGLYz550jk+MeB6NzDFUCXIDPkFONl6+FBZ0oeP1rzRcAbxrwCf1TzHQUByOOsrmM0w0UCkpTgE4Eh9BK5QcA8Ao1xur/sgvYsoXNDnghfDp6Wk5YqyVDHzIlYZFPNeEUWYUPeXjzPZ3OMAYdOKToaazoogl6pjSV6Z55M5yg9NnT+fkC6AnyIN8lKtCBpn6AEhHGbzsuk75YIcyJn0gPY2WJ1sYLF5sx5FCV2N3k5Cfyz0zTuCCZpIdZUvhwZPEpY4LeaJfUUcKk1Ggc2Hva544kdZpZ8YBWsiBNOg+8ZTfZeuyUb2pzYWhiMes8LGzr/rabdSgb9blyq42se3cnFKxxlDGT3n5WA5LC5x3pmhkxJkhapPTwBO9Mh01dXzJd8/K5bC96Xvr7e/0+Tbna3pqyZYWN/xrkhVKdrB7KOd/VWKBd5PDtmTTM7OSQ7HKJyenu10OmJwKOQyDg6PeBk6fbrP6+nipjrJhiL3jkZ0YGZn3JxfNze3K26b6L/WZJQYyNVVNksue9b15JUdn2z9Ec/5ct2TgSub2bnMjZq14gsHLgRpe2E9+esfKKg5MPrQIlmsguWHj72Zse29Hg4EZq62u1iDhrpzENg0y+O6IHOcKOeeqQ2bg2LXo8eOXduniDXVmOFfSV/FNvVJo1inTsYh9bzfosrca6QqzzAzAfLbHVNdyHJjN5ckMqpRmkcCH7iADUKBTdKje4SgNdcdXiRmMIbMKySXShX4IgeqHQUGZy4w6BYfvwKFo9AgbS3tD3uiTOyTiG97IS3pmvhgUqZXrkG3cLLPf/PqR0tfY3ftX3IHl6QAfe9rZin382ZqRbxkMDgyp3VRKThfleMnJL5EOaVDGl1uHhkbt4qXz8f6GsZwpBnvIEjkVF1XIyePJz6gtKH21BqeszeWrseWllRqwzltpRak7uexsdeHCRes60aG2gDO2LR1csscPnyhuS/jKxMMZu3P3vOpLDtoB+3KrLWoAKPPnMgPCFpUa+8g/+nHYJifmFUr74oXjRuvsbLILl05IL6qkt7ID4hMbgMPMFplMSkCPwQIz4tiIunr4LvHlZ6y7R95hS0VXbQpHmi0bOzo7ZAsot9KID9o1+kE9cB9LB6izUtFROxycUR8lGRSXqX1WGrtENcpZLyraUR8c/QxyZOkSzg71it62tDQ6PnSEgTb5o59BR7HXspuyPejAvvKgRz5Dm9UNfHiY6kKo/aD/JA/2AL3iqSm7pvEkAXlKtZSX9AyQ1B5le/iybqnkwfaW9J5uj925Z3CR7xdSX8FAGVzR11G+Qw3SFnzZJB+/i6dZOMLoPnniBcrIT91K7n4VfTQ4Il2Wz/GH3qOHUlaP59JfXtVALp5s0a+SS/kdhcqAeJAb18KDLmObPYxkCsty6BrfK/oYgMHB0FAM5rq6ulVPO/7OAzumYSM9q5LCiddnho86CTzSkUwmToe0Xj7qUen1xySHr2WXbedDhZ5cP9gathbl3aRKDfDDyfdIHQBlA2fIMUKpe6J05/SQF3xRrvDTGNQQHXJgwiJm0dGRhYVZ46v6fMkbPyo9OaIfcjpCnQZTaVccyoiNYjvohrpqDbypTwYstAekEDIB4N95dZ6S/gSA3X1klR27u6d6RdfQ6//4P//P7iO7L+QygB2lz66jHycfchWdDG3C7ycd0CQP2eCNPhz+PZMS8aIxLLsPqT8mfchD3To9hTkdBnUKR99ou94nCIqGe7+LJwCCqHgqOZwODq8wEqiyXZkzgTBaprCsAU9OSk5AJBcu0hL2zwFx7oAoC+oXSq5OQZ3s+sqq1UlpS9RRkgakOEw0gGgc5M9GxCocYQiB2Vk6GQwAfMADBeYtdQwGDcIVQQLg0/AoKyV251VUEC6zYTimlAvF4Ux6yoshc15En3sqhMcpLjuMAg1JihppQiY4U6uryzKWUlQ5fy4XT5GAjjE6XgBalMs7Z8qHUukM8JY4vBKGDqyustyBGbV44ZM95nHsqqr4nH0YXiH2WZ9wLqNegzceh6KI4XQnB9vrRJEoN3QAHqGXl7OPthqm5EyZePzXoPrHMWL2FIeCQvksSaItABd4Gb1THuoKWsiaWQf0igYJbu84lB7emCGh06MDYEkTjgP8A+Cj4XFPuV0eXqZQcteNTOkTfcrlzroaCS/gog88nqMTWpfc2Nu8pbXZ9SPRSPoeuBWIDop0OFLRODE4AGWBtoPSMtAkrbOpewZFDAAYdOD04uD5R9SUjs5RmJU/KxtZnGBAnocICzq0GjVo6kt/xMejQ9FZWfOnc3zTIHhkMBR53YCIViEurrk7RpNDMgL2D1R3+zU+U9r78o1vJVklJwTcbS1tXq9bO+sqC+212La3Du3FizfeQX9w77o1tsixK96WrOX8iQZmZXfvSM74sughpggAAP/0SURBVL3pn1Rn1ab6LlYdbNvAwLDrEh8NUjeuOtuSM1luZcLNR5L8Bc21JZt8x64SZi1t9dbY3Gj9rwfFf4ndvXtJg4NKlSdkgZzZgWdmakUDvU2fMbpw8YINDPK+QK1dvNwjPHu2srTju+g0NdXb5ctnNUBoVlnkNUoQjCHZoWR6cllOQp3s35ovu3nw0UXJVY66yl+sAQ0fKVKzsG+/fWHLqzsqV7OcxZPW1l5rGxt8tGlJg6daySmMNAedwOaWnDsGRl734Rwr0mUf+hD1FXodHQAqEI5n2CPaFbrIE0D0C5tHh5fPq3TYANC5Hke7D4h26XqmP9qUK22mV7TL1K5AgP3HrsYys0iTcLkOqRMkLEc3u6YfoaMNh4g+otjGx5bth++HbH3z/0/Yfz5dlqXXndhJ7zPLZVV1dXW1q3ZAN4BGNzxAkOAwQDLEkURJE9JX6Yv0Qfob5i9hBEcRCrkYigQJzgwxAAlHAu3QjQaq2pf3JrPSZ76ZqfVba69z9r2VTT733e/Z+9mP3/aYe+4NP4LA6wNR/f57lz3PPPPM02qnhzQHnNJJ2aPiY6xorlh4WxFzjeYPLcCYTBfvIi6N+s98oLx8PjjQGnb/xPLqa+/YFh4dYVP0geLF5vXiE7xZhpObK8uLL7yyvKaT0Vs32WSL59U3JI/nyg8tX/3Fn1l+9Ve588lVehb4+Mi0zw8Y+UKJVNO2iqh0HpMcXnv7E80vPI99YnnsUW1YjxGHzOs+UREtf46TUmrUGrSVcnZLeMqc6DOx8KrHPH+vsk5Abt860Any68vTH+WLyzkBdxjchmyEiQeaGp2eKKkfSh6xwgc2eD6RQTFzXVS7HblIx+Mbl7X2PPnERc9fqWNdU4a/HATygnhAAwYXhy346fUkhJgoYE5NgfUva+eV5WFONOSz+9+goz1kjfMIsXxhkINN3iyAiWDpEs71JPLYZIc9bt599+3pgiBzOcYSH62d8FiK4ub2pU/bUMvrHGq7LD/9XQfj0EUbg+cCwiVtDj/y5JNeE0MEPf9DbSBDnf4y7jaIXP9TXbjg5wUg3M3wD9bJJk40LmsvdfEib/nhwhp0aa+uA8xFHbvbepfeFx2JWyC+J8f6Fh/hO9BcyyN7xJB9FWs8fNQFPBpWXUC+CzPkYZPyWXPSP/nSOD/4dvbso1pLbvrOK2+3wgbmQWj9SJd0sbYzb9F3WcO90VXZ+wO1Lxcv8JmThMyLy/LUR04tX/7Kx/zoHV+qn4E4zEdgxrl9JYZY3ZPvnACwj8Pff/Uv/4X607veP4oiY1g8tk98zKfsT6D1vof46o91iPg4ZpLNOggfZS68EC/LkQy7oDy+4y8nGwhBvquUiEkmjsScPRX84NEzTgDSaW2ojnQQjs7DTFkTDUaAI/BcAertHgSx6YafTsAtQIDBy5monRFksxcZNYBbIr4iwGZNNDQYvwFwTyvuEb5kokFP0PiluARcdmjCZ+PGxvsQk4I+udrM5pNOlyMBYhI5rA2eQ6J6rrhSgQ+X5QMdVUrdGL5Scjdni0eOSS4BckP1Vlk3lAwgZGSTW/94jovG5FY0nRI/6XDEgR+G4FlCfOZEB5/Np8Err0yLDo4k+6oPkmkZOiz0yKdn0C7QIAK/PflKJl9kpZF5BADISRuLS2SgrzrSGQlHBnjahqaInx0k6PcZuU9sVC9dvEL1PfnExMJJBI/lNA7e+Mcoxx88Hdl9SdI4YUgcTW4FGfPYRaa+cTLGVcC3tZH6yBofgDjCSKdvvACqO8n1BEAm0IUN5pMO6KKLIycgt7TIv7J88tOfzIJGOwkffVsbYTRxCR6w4ckK2g7mxQ8tsBzpO0w8b7/9jsbMWY0LHlMIL6bTiz2RaJHAxvifsdI8x/rpfoQOfDEvbZ1YM7boB09qgaFtkGs5fMROmwwxqzz+Q5M+MvwbR/cP+pFQbGR+9OO3lyvXriyP6KTs1Olj/oIcIC06kWFD9+rywx+8qL7x2PKFn/mkNlrMDTwWorGs1DebHGgRvnPvzPLKK1eWF37yiuaNOzpxPe3+Q4zY3PGWEp7n/dQnn9LmkBNHndwzmbFoa/P41lvX1A+v+67Bm2+9ubzz7lX5z3dgTi5f+PzH/V2La7L1zOlz2ijyWwPfEy8XBW77y45f+NLT6s+3lnffuaST5Hs6cbm7PCNdx47dkYU5ISV+3xbf8999WTH92PLJTzy9PPGRh5dT8uvQcl1J88Dh4+oztF/s4pGTI0dOGaeoLYfv83ge7xq/tjyuuHhzKLnEIW2ZsePWHPGhD6pCmG5ydHCZo4pqH49JNoDglbiCz91GHsViUaC+/cly+VKkDqijqS1KfNS7zSdo34AwVe2XedMF/ezxxx/f4c2ckZiVfzuiV/94Rpg2ZHYTHydXH1zhUZR3NA61iGsKZ8Gmv/K89M/+zGcVSx4B4NESxVjzv69AjrlQI10a01Y+uRg2UBcgqjisrGKlIWL7eAafNnj//Utqs0M+YYaN+U8riOhO68Ts+PKv/9UfLm9pDuKq+9/97S8vn3727HJSJ315FFG+4pLyWINWUmKV+rv38gXJF154RyeXPLd9Wie0qtc8tcZ8tD9Gpv2V4+D2wnDw+JFx7DGsD+Of+ZjHvNDFlzjffuctf3mTx4oiH17mB827MsknSBKOVO9xdeQ/kUTuNu8jX3EadTlpiz7evMIG55lnPhY5Y26nr+I3JZZa/MoV3WG/8pCCw/b0Dep1kA7MBd+57NatGwuvZX3ssYs6WevmiTlf5PhAshykwBs5DB0gfSL6AfRvMZE8dGG1+ttbmj+4kMaeIOMGDsVEJxrIOaz+Ymqx1+4NMo45YnfrQie/3OdId5dr2pTzBX7uantsDlsBRMTHzNHke0cJ2cglvo2PvIDIdHyytnIxk76SE6jtDvoYL7aTOIjfzsRW9iQUuz5Ypo5bvMSnfOpbxlaze+/3+uuvOYZcsPPdKekKPzBiP/QVKot2lRqRaSwNvWz2eQXzKy+/q5NbbWCPnVj4Tgi+ZT8gOunnDpDvVmutOHvmtH8NnUdEkY0N7D2JI5toToj8Gm4pO3f29vLsZx7yyQF2ueWGvWkDDAoUv/qjKu+VsEa2H2juIgakP/yf/2D58Y9/bJ3d7yXu2ZSzp+TiTSNBndcO7nbowxhkfoAvF1azX2M54bsXskL71aOq096L/ZfmQvYX2ObvperIUxrc2eWCox+dUqCQy/4UG9HpEwAMwM+4L5gWFHFQKycyeEkw87YO8twCxrB0SCbzBJ0ym3DquoEmAQ0qZfoC5btcoRYQhBtXry732AzwLXkZHxlpDJwxSIQDJtnoovGpJ9nuEdrk4gOTmL/gKXoagQmMK1hsmGsTwJC/y6IiOfmWPg2c2MCfyU7oES4AfgYfX2xj40DjgoOPZwP5gqlPAERr+9BnnVinsnCzDZ54VWTDH3+iA3kkcN4gWGI6FrF4++23fFWZEy83MDLVLvB40RzgsoI/6yRGqIq+OOd6/oiD/Bqm+Ko8mwA2AH47j+jCy0kKHZcydmbCzIlLZG8TWsC8yYgAHynJZvHyQyb8yM1TT/HrhcicbRadfGAguzSMCx24lIWZeAJ51VhwDF50cELLCY37KTL0KZ+s8rE6Ch3UtY02CIvwxlHgyO3se/7eBBsNriIX6E5Q8QUq4pWT15ykVh/Hjp8dkHwemWDu5Oo/PtO3ubv1iU/wy52xC/1HWBikiHE++1HbZwCHb/HHTG4P/LlzcGJ58cVLy09+9LI3NLx6kP7Er86+8spbfl73C1/4tGLJXSnu7HSgEM+hD4HYrjjd1XzDpvmeNkr0G80+0qMxqMSPGr388kvedPPFXjjoi8SL0OIyb47hKisbNr4Myg//3Nem/ugxfiTm5PLYo4/61j7PFr/2Go8s8Wu36rfHpecQX1S7t7z5xts+OXns4qPpq9bBhMyEfmj5vX/1B8tFbUJ+49e/ovmCscNVaK5iEjcmVdoGu7GHMUopCyr+0sd4KxHfm+DHu3KSmrinDyEH5oyZ9isAGmjdDqOcfiWwnSwk6OTq1j3H66mn+A4Ej09qviKmkoc/jOvKqf62/WbL0MlHpKlVZjwywWaJ+Yw5oBc1APPD42K4Zlh9Qp/HuGDI9680syEf6wxtD/zkhReWT3/y44vOAwThsW12IXEpkO/cWAhtZKIs81jwxFCa/PsJ3IF58sknBi31Gk/3+cLxq8s3v/Ej9Y1jarePL1/95ceXE8duMRNaTvVzbB7w5lK6ao+vzKuPPfzwQ/6uS8dybQ3rrkxbqizrnLOSR/yNNMRW/jEHkOfq75uvv7k88QQ/5sZz8lSnzS3Wcz5tO9Y216fd59hBb9FDlWNFQfXQ3ZI/P3nhxeVzn/2MaNVfvdsP0MwsNZaBbUpzbIAVr7wsC9I6oyf1d32ngavKrDNcWcbO1CkOHnubvYXRdYTDv9QDsz3oSD18WVPZKDP3Mj+jJ/QZu4iPdfTVxjM6Oc646kh9Ev1bSBe5Ko9PrDVslgvriZ9o0AnU3xmqw3kl6xtHGiwng5HBCQBvDeK7Q7wdi8fXGhevw+4bg3dA/Yj9qSN1/OJrAEboYiMb0DffesPzjl8OwsYVqtVeJU5oBZXBBjcXBgOlXY+eQ3m0h/bWmKE9XI9di/ZwueNwTuspeF+AHXFEBxfUuBib/s16Kn9dK7tFdv8+j++CwR7sc6UB/bMtTW1rFu6u99zd5wSA8oHWjK/95V8s3/rWN30SZBmIFiH1rM9Mf77AbJz2r+p3HIF8kTqG8Hz/Mc0V9A14j/skLv2CzT/zLX2WPSwXS7lwghTancQ8Q3y4UE4MsY0LQxyRlxY1pIGrGGieDRkLTAccGw0wbDJ5BzEnAeTPn+dLRA/5sSCeP+ZIHWfU3Cmgs3NsHkNIJ9VhwJ0FL2NPqMztWerYXHJF8MQJvg2esq84K5H3l6eUwKXuqI9rKp7nZPkSjHyqnwSHPIl8k8sKPM9TEWTOHknI9pmc00Y/89D5edUnjyIFzzNrbOwcylU/mw1k+wxOeXA79eL3oyqrfHUCPiwsWn5YkHyiwZWKJtHwBgLfFnYdcjf7NtnBdZGKrQySdC7owFunfWXjSB14BgN9Iv0itPSTHC1LPJXBsZudLUV3dOG36PSRptXm4oC8qzm01MUXEj7yJRkmmkwUlb3p37o4OCBtsdlOud/K1z8vevTvQunKD5BvTDspAJYx7Oa48STvN0Lo5NaTgsqeGKglr0z4A8Ft6UM4+Rzu4HPSxUSRx97wYq3zCSmFD/vVPAA/QLk2BhJTnjnnrSJPP33OP9vO88x8F+DKB1c1Ro8vv/YrP7f81m98afnIk4wZHt2pftpus129RP1EbatN/fEjt5VuLCeOkm6K55bSHVGw0bqyLAcfLPcOri1HtXgcc5tLlpiZC31H4Oit5eQJXun7jha6o8uv/spHZcOzy6/8yueWL33p49rYnVnOn+O28M3lmY+fWT728VOivSo7riup3e5zhU8LwTHir3lQPspqxZFfmry7/Ps//JqOt5av/tJnNAfxGBMnNTqhorvYN2KUxaExpxkVwVFOHRcIoO0CQj7jUHlRQa/shhv9K0cEQpHP3Xv8OuQdyeIxCPpe4soixwITPsnCxmEfSeg1ZTO5ldtGsUs64XNdPMkiGfDigYIJoFNAfEwCy7rizNAnG1wKPfFDz6EjXNG7q7nzjtrmQHPvgdTdXO7cviZ/+PJ3HrPbIBYR1/ZZwDaMI/Ztcx846LLhkUbTgIGDBRE7Q4dfR7SRfmf5629/z3geC/vKVz65nJBt2euGv/pqR1LKnRMAX5VTX2NDMpSs/G3flpsyDwUoF0KfMv95nIUr2ehkrbt+/aryw8/BhktMqzRZcKNCYF3YrTw6AdsvTPwBKZvsM7HJqyz95hPaRXGFDjC714XIANpPImuiRS/41g19hfrYOJYXvGMgHPmmNS6eVJEmPhXb/8KgP9PCAzL60MEaD8w25GJV+qz76kjQwFOb/FHM3cfNHzxHkn/BXHML8joO6Juliy0Acukj4iPBa/tDs941Ij8Sfm+2iVL8yEid/g1wbGhV+zT8EqopEHtqe2WQio+cwTP4yu8NL3FxmxGLkciPsuvsAh/JJ8+OmH6jT9ex0Wuo9Nx89IjGnuaFY0e5oKz55xB3lZkDb8g+rSHHtZYc0+aZ3xJhXeD1qce4mMLLD26JX/ML88wh7i7e0njgS93sZWVTLPH/+L4BZea74tsHai883cOBJ1bsZ/O4Nlfb7/p7DHwRl+/P8QV71gKu9vtupj6s2eXn0/7No5TEjTY9fjz7Wzb0fvZfFNjUC9jwsOn3o08a7NDRp8Hbh4PbkpfHgd0Gsp+1NB2TQE+wOum8DwmA8iyM1PVVQ74Foc7clE14NswciyNVJrgsnnJDqUc20W5zkeVxAeqYxFkUt4kEGnhIyPVjJ/YhE5/lsVmAl4C6O8UnUicV6GbAOurhIR85sXOjjQ+VBWCTB4ry+OVN8JiY+0U8DwzRlc+c+PIAQGwkA+Sgg2faNKDDdQNEwq0sDyAPMtUO8bOdnYAqc0eTs8MX+05ylcGhFz/PMcpT10fe4IVg0PtKk5DRHUNaRn436kDk8g+bG2vaqTJqiyPsOjijEtmRH/92dTWB5whY1UQLMHiQA03bO7zIgoK6XbkzEIfd2ILLEX9B8SygX9eFLNMmdrWt+maYbQyMsuLryYt65Rk6uVKQs/vK4WhfRvdteQb0zrgP24FO2lpI6WMSfuziseWJp04vn/vCE8tnPv+Yjo8sjz25LCdOaeN+lMditBi4zdrnNmDKlRbJYrxrXlh4Z3tiIg5/sqgxb/DlLRZn6RcLdqVv1W5lVHfk8D1tHLXRP45/d33CcFR0RzW/eSMsWq6mZN6hjAW0M/zIi/9qIo3ZW8vtW3eXP/6jv15efuG95Td+/deWM6d9GVo2yq6RkAB8uI2wPTFNLDVulecRF/IAc1A3pd6sOCaRVRofZZcw0aGyOcYdE66Y58pWkjfuouc7JWZFzOhn0ZVEe+A2kttnW99+vMVYaGrso+plNxvNO+NEA3BMaWuXbG2SEZFdPdiTTcjQa1zwAGaAozW8sTWaEvoDjTf62293cSimvOF28Oob2Cas+NjQ9kQK+szZf/0dXt95f3nssQvL7/7uL2pBvabTAuzN3JC27Vy1geXab4H7CGsZenKXBjvalpEhsmF7wWWlGQ+dx8QoW55jGTo3nzqvN6b0KdXhL30CtxlbxFWckiWe8eGkxHcf8R8d+FMlBgu2/gAbGNHT77yRDND69CdsNL/pY1sT0LZo3jTk9S/Y2NgNNvMy8xnQ2JF84jhkFZeUftT+RWJog0/dhJdCeJDPhszzJnZQzdqjI34RN+gKNhtex1m2eb0V/ahLtejhIe4I8pG9D/PobENs7p6kPiHD/OgeH/NYVhI2IdPykG9+2hAZwbNfgG7ra8wV0R9a8KUf+lQ/+xso/UbL0TWDDzm8apS+wWMo7nfCM0LGLCYcczJ7JHxMOwPuN+RH3FVlvurtnQLvF8fe4Rg/aqVj7gqgAX1DZ/W4OxN7Thoii7mYy1DKyR9kMi6V4JWs7tWA+CmJOrYfAq53Es+YB5L4kv4ZzcFcQOKRcr44r5Nl0ZJ4bMg/AiqeA+GR4zEn4MgejjsCXO3nLT/kUz7mTX3mgBEL5bGJiz5s/NOOJPbm3O3JD6mhx8GRLl4zzAsG2DdLazoRwJHG2E8bZENG8FenaQg+Ugo0CJshW9qF6KWj0HFd1ocw+Bl8NvWSg3S2B5wlYvxsjvmVIl8INa4/A18dgKvxduhiwuO4n2iHLBIbzD7EN2SFBn38X+t9RAa1nInz2rWbOmPbboeRAvDBnwmCxzWoWgcosaHDtczVSnVST7pewIbdquNKzMEdOgFfhNkGejYHLATxy0fx+Is/IvKAUBl3yHN1iwGTThbb0EF9zM7AIGUi2HxIO3bgkA+0LUpbuxOj0g566le8FhquNGmxsU1KqwzTYwc+pi3BH0aXcCRo4pcNN03bn2P6t2hVJrVdbO+UWCBLB0nsz8RPapkU+7C1sWnc1GrjKqPbBJ1qQ2/a1bk9QSEfOXRy2xneJmyOv5sP1Rl7msdnFhlyW30gvDlGXus5pk3qW2icOjl6wmSM80Xwqypzm/HAm+6jx2Q/bYQMGcxPni+HMsElBgHKbLLR6i+lmo4vqcOjje1wmIn+7r1by7Xrl0Urv21H4qqM03xhIBLBdSzhD37hA+3H7VH6CmVrFzljSTlluXulyCn0tNW95fvPv768+/bN5VOfenr5+DN8iS5yeJ+4E2XpsD9jYpr7kPvRyHvcOzb0ybQzfVOVSQaOjVX4LYN2Z4Mmu9Qsy12/BePm8vIrLy4//OH3RYs9tKOkshjc5GqXTpjEmjEsPvd12hWZigl6SMRo1Zc+ZEalzh2YYDkoV2I8sfl3P5Fd+OOYItf5TUd+NCm6PA4jzKm2+GIF8o1WkPgSqvoZPnCHFAkZT6rXP/po5+END3f1kCUfVZUNoB6gz3gDqeTva40250QUX5577oc+8eO7R//oH35lOXf2uuZGvjyITi50pc9tNm1rHtC24wOw8OcCQ8BU2Gj6tIPbmjyJPPUjkXfZfIk1YP+zOK52cEWQiwAZV8QDGfJN/NiPDGu1DHgDXg90pN0xK7RpI8BasEPy+MEx7ryzsYAWOttoyBG8I8DciX7lQzfsbwJPvyEhQ/0BXvD4wwaHTewuREegcYmuxC/+cqRtPeEoocKsjCUSPMNu5dS96e8bPuNaSYwqiY35QnKIu/02o/LOrbLaFwbadPsX7BjDWVc2eoRxIA89gJ3YbW7kj3gC0O3MPYM39hPH1Pex2taHIQcA3JzqO7EP/xaX4iMf3vDTF09oLKnCfamyArtxIZbZx2AT8U0iynzgCl2OgcSGI3MA4aGPJuYjySaillgpucQxZfL0KS7QIoNexXc7jtzP3F9AZm1tAjZbkm9MTE+f8NkGJybHl8sffODvqXq+0Iaf9cVvUdPeFvBFcBlBPBlHiWl8lCTTcgLA29m68fdrRLmgrHz19wSZPHNZbfQjQWz85ZdUGM8TKjxZAy2g/VIyHOdGLrjTIpDgCY1hoWNAx4gC+abKiazh1FoPtXAD704wGs+TDbRjgnVDq+wjNDx3S37gOaYzURccGOsW3pMjmxd1LifRM4h5P3EHc/RTX5uxIfhVtuvIxz7bO9Ja7zo6JwTKj4RcUt/8MeN2+fVBN+D6HGWyN+Zsbj2peZLb7GAgMeHzZUdeA5dFEZnQxGfHQv+RRafzUfwmo42k10fRWK2OQHzBLnRGLycQ/DhXX0EFRTYBTbRjfUGecEP2bhKvnIy95EWLYfB7krurjcatJT8Aoo5sGyTTcpvEgwE6+i0R3kxPCb9KC58TupIo4BvPL57Qgma86mM77c0ETT64tX0QMhK4yNr6t/uC0myL6fThzVHWM/RzTFtAl3zaJ3Wli/5Nb+u2+kzKxCrPE0IzbPTGFV+AyEq9LHNbic768yE/SFNnsCIf2MiyueMVlPkFWSHvaTpFhWQbB60n3U1Gj1xJtY/WRVIJ/cp6o4htSnwHgDdyMHm6rzgmXIAYNNCLlaNtsNb4lCNlNDHVs5ksHfNaNpfuc8bBo/hpLL3x2nvL66/wC9Snll/7jS9qPropEnhYOCTLj50hU/ziZUwB6K1ucLWJePMYEY855uSEFH2QmGxAZWyyQILPQrwsx5ZvfuPl5et/8dry6ivXVFZsrJ4rS3mlbBb8yMrRDbOjB3D9QMbSAJvyjXTPHtnNBpgFLPZETsYK+qITuaZXsmwLRMboe7KZjbFpDMhWH+dqnOqQBw9jmo1S152VFrlTIgTexCpZX9OQj57aC79luUqa7orffHeW5/7mpeXr//Eltf2F5Vd//QvLmTNXtXAeqLXRIBuwEZ2ir+1pT7TFn+BjY2m4Gw4NUkqz2QNIpv6TnB8ynVZ8eHMhLn3Md8rpUxqPkio9J0VUanxElrIDlfEVmwvNI9s5mx/7kWrEkBPSsdkYQmMnGf1hh2gtC7wnN+pDaxj1APiMn1G/kjH2w3fgjQw8xCu85lc5J5CwTbbvwaYj4M0amTFOqHP7YKugtuaotCczfTH+dZw37cOMw1bWKR7T8kkaNqs6NFFit+rfBMHN/WWD6ogY+DZ+rh7zXQoeO/EJkmjcd4iYaOrLrA+f6teML13qEk/bhF4l6NmMPgjKO+sjVYfr6K/M8RLdOv0NAZFPGUrjlfzCAHCjb4CWNNNs696gFya12KCsZVCXvUU9tZ6RB6J39CEdkVC8yzpEu5LyZ86dXc6eO7fwWysIYq4kLjd4tfMA4hCZkceGHR/w2/cy9Hfndu/kahNPjCSDx9q585eTx8kOgWMouYyX2uwTDhnFesc6yslEv7vrEwDSDPi4dmqV82z1NoDMA506sq8S+UPw1hCIBkfS2TbcaAhflUsjO4mGjkm9lvyFnz1nc0FHYLZkvXdfGzzIcrWOntzpUNrwhNwVpu3kQQJyXSnAqwHtk6rARbzkcKUNG8MSwF9NFHxSHpU6zGTVg33zBMGCzCQNPvYgZ3RWoTc7haLO9dRCH5xpROuikQHy1LEgMyGjl1QZG63KY4DQNnSg6m9M619s4daZEvz476rgMYIJhI5oGYMeO+pL8eGCPkeg9KZRQn37VnRlYLDI+bVYNlCUMW/wg9vsdX9d65LST6EZOkTBqQ91sU84xa0xd58Ez0nEMDYTJTCUG6jf9FTXDg1l4xRnHRknbMppGgaeWFbAz/iM/UKsukefHWPxQeA4WBebbrzj6gYDRnJZYFY7ApVDvHIFImX7IbJ1I0WsVCYf/ySGDZ4mS0dafuQtC2wCUTFitzqQ9oPLxQHV3yN8mBA7Npz1KTF59fWvtAT/LXPVFbqUiRP9OpBqKqfYCljk0Rcp+cfvDPAYCBvBy5duLD/8/mvL+5feWb7yS5/TRK52GH0DG9FgX20kcpGXXuKxJ+iJF6n+MD5po/QV1eQgWDOG2o1ckvuGxCP6rbduLb//b7+1vPbm7eXEqUeWX/zqz8sWtYtPoGSb59y+EYI7A5mHo2OKmRILCuD2Hrra313WMbfppZ+PacQrPu78sv4Qc8qtQ7L9Va5zkRcu10d+aGOHN4uWiZ0jdk60NVLwiz5ZnsgHKsP6Bq7HQsv4pILzQGyIHlm43LjOScCyvPLq+8vXv/Z9f2fs7/7OLywXLhBb/JUE/rjjJDEZs5sNG8zl9JjEQScwagdeQ41iz1eDl3Zd7daR/FzfOsqrP1Qpz7PTrFuS4sRdquOcAPjLnjq4jkjqOExbdQ1ILKZ2kfA+WjQoUDVkxG/i4D5vHtmqMl0QhzPuN3AJWyrf5UnfgOS2vpQqTjTyCEtS/Ol4s41Om72zzEBjM8c0cnwiIBx1B9o08eaU9lsgPFCiIzauepx2/aidMw7IiW7iByMvJWiteaSvbep1eoph9QHsxVKOHgA9xaVfMl6Ij/CS69/5GF9QDVn7F9yRn3hk3X0QzP5sestLuqu5IicNPQGY4whLVIe3UJnw+UiyLuiRo/lMtjFKoQx1ZGNz9xurXPLM1Upd26o8NEnp31qTdbwr/IHQhNy1kkF7pc22tAJlEdc3g3C9Ck/qVXbzSZ6/nCt6rwG+eBSbSTwqy2PBuaDKd0MzkDzlKC74wXzuR3u1P/XGX3xtE7yk73ICcUtrGPN/40k9eo8dZX+ILFgZU3m9qKnaCIAFDmYIHIS1ERMEYbzhJId22DcZDuGEGzzIKf+aH8mdLzzoktYxMIUm0OO2HJDbdmn88phO+cpFbwIQHkA1a46A0lhpsE1OetjgJwlBinjxS3fG7zg6H12O20jtGORr99Y5Uge0zvqGjB6L3wfqvXFj0h04yLCXiXLulLXbkwvlIW/WO+t6kG5Tmi6lHPMjRWzOSweQJybQYQ+bB9IaH9WsuJHvhgDYZCVulNmU8equ6gY3zHe+CTlAYjwIBGt+xUXObBN5bqMxaDuhQKcG93ES96EYNX0YJjkKiv1BD18A9kQLDYKxR/VMVrMc4dDOm6CqftY1+wiseCUmA24flt66d8kNlWE6RyJQPpL+Deymg40MvH7GH9mQ4QcnTmpYysGTeIRPk48qOJnpcQeGbeuELbBM/UMObZOTpmxMYEBPxy6pvNDMqeAYy+5M/Bkjkqa4qHxXG+Y7mg8ODi/vvHVt+fa3fry8+/Y7y5e//Knl6ae1UPsKEf1WPMwBSu63lqt4aHzNY36D9sUkapik0Rw6/OtR7S0Z2AaL8cZx5VsLgMS/9ubB8p/+8qXl8NELyyMPXVj+zm9/cXnoQsaG51DtwJBLH43ezZ4eiwc6Zlb7RxmAfuNBw8ZnUBXVpG1MhL7QEnrsH4KUn2UDzQefPoM+jwBVKSIeC/t8M/w0PEAdNpI2SHtw5DT76LFTy80bx5Zvfj1v/Pn13/jZ5eLFIxpHeexn62ubHl/8muIJVE9t5QNARx8mPbivfBjSH0Y8dOzGCrBP5Xffxg5oM8f4xEz9lLOr2vFf0lddtT8yN6BcHPXHuOsgG7lQkHGx+ToDWOaf4jniW3WseD6UJSsnEdjM1XJ+WZmT2c2G8rhJ9mDfz9J3DQYS28QX4MijU7RPdM2Ch1/+bEBMoUNW2xQAt8sPSBdBkCh84sfe1h5o+hwLlYEvTcXPUDrldBz11pM1hhM1/Pa8p5iaXnpr7ywb49p/H9QHnHe7BCzL8hLH0vYRFyA4/EDXNlc0lQdoGdva18EB4MjmosuQJzxryQHrg45J0RM+ZGlDrCP5eb0YYld9HF2DfMG+bcCMI1/bhHT+6BEuVLEwMedt8fPGXDaSh2VL8GzfmV3vEKrN1vVOtrEHIk+/OfDjn7nDjym+IKGYkuemP/T035gVuyoTGlW7vvGVtRgcR/yqzyFkBbh8GI2tlFtXe0EQ0LjCOj/j4anMoltLX22JDnogOutRBQ3nDgMFunqcZAPBcUyAvTgPXIHGd0Pr44lA5hAUhG6+bX5TLjSPzNJW9mYLvNBtSlMVub2KOU86+xCbt/Qg8GDTBx+9nA17CCQ8fPucL+ixufY8oOT8jl0aKOpgxLb+FF+9W3vtLgg+QZMPdNoPLYBqP7jRqYpVXmUC1Tfji2PS98Sv/ti+1OdmscftZ17siW2A/w8ZLg/ZyIgccORF6Y32xks8V9lyOTKaOMRWYOVBl+i7oFQvx83GQTfqrFtI3mgUmza5APlJq8upD7Zt8F8G/KZ94/tm039+kZolt45UvO1TubHiJIBX8iJ3sxPe+E8ZPKO3fY3yvg+hDVRn4d79zDMszJHL1W3RjLFWeza+2rDVAVsfkD17+mFRlPyq3mtX7uoE4Mby1mtX/UvEn/8Crx69KQ+QA194s2kPRO92REf1g5LH22Ige/pT7YGZNvGCx3dcdWTxwge+1/O97729vPji5eXchYf82NUv6uTkoQs88gMfC65s9G3szAFCrvKtSTYALRtEg86m2lEA56PjGvua+OE+fmGzNIHUJbfR659xyOYkgCtuAHVtm/aP0KhN8UdkPEvLl+hcGED/rq2k6rEuAbj5WMi8UR3w0pe1OTrg6uXx5bnvvrxcfv/m8rM/++zyqU89rjjf1gkrclcXzIMtLQPVC8w6axv9n/mSW+/MZ+2zBXyv/z3O+BlmXYB1JOM8fQwaHjcLP7W0RuoLc75Q2ZbzofrEFzxH/OnbpvYhOif4sKqVrzLncVxb9QeF40YZ4NA8cuHft2HGdQ4AVvnl3+PrpguY+bvO8amdaiXXB7vpLB80m+7orF5ISNRD7/2KaTY5BXhmmalPHwG9yY1sYk9ddXHxjNHEXO1fRtbcQh+JH+lj+/rmNNfhc8uVD8QWe+AjMg+0yVzxQ5bvoglaroyZpmUSkPhvcQRsh7L67zbzCQ7+jHrwBf/+0CQPHZs8gcrVD5R2k7ALs6yVdpQdS3PqqDy21X4ultlG6x8nN0qUYc8THLzOkzsEYz7Qh3pMw0fG2w1+wdgnqNwVyMnAbZ0g3NRJP6+ghw892GQZOtZn+g3tQirQXXQQEZt/E8ogYcgD7mwSVCEEOVexajzUG0iK+WkLNzhHYZoo03ibfGtby9ER2KVJmdxcbtpA+bWcDgc9tpRWKhy848d55psGNJlgzSi3BW7WEd1j4VAdi1WvWrl+pQFHHp/4xVteV4muyG2yjKHD/EMOUJrmNyA/ysYn3b7Ts0wi/WFdswzy6AV6nOuB0hTP2betUxE8X9Smbq1fbQ9ull8aoDwzbva7eTowg+LEaCcgfOQ2ehCV1eMsDxw20FZOyudVttsGnmftxCTqLTFZaij6ChdXF+y/Er2KSTsnWSk7P3RWJrDZoaPCwd0sUciG0DT5FwPpSyE2rvpU0F9iSb3HEvr6GbpJ9HMGeK/OkwCPa9W33GPhQWXjpHDmqx7g7t08n7jH6nr6uje+Kjv2oy9sckZis9A89MpEfoWOu40aY3mVYn2FHrok5MJvDuUflAIdE2l7xi5fDObVbNevHVmef+5F/67Bl7/6OekTj8SL2hvGA7UBiZ7Dry+D2+yN3s1PzTe+faN6lUm0QV/RGns2m0izLN+WlqgbN48sz/3tu8ul9w58tejQfX5Z+enlkUdyWxyoBuuXff71SNkRHYHKBeJ3Y0ZbJW5CGFe+cRBN+nuBeha3nszUZyC8mxyXleCfceVwvWDuH/n+T2zjFzbJ9+pl7I4/TQ+C/frkM6c4rw+xknDn33rjneWVF95ZPvqRp5cvffFT2jDxRWquxPUxg8TBvNiDLchFOAaRp26kFZSdF2LiNsMae0H5Stt8E7AT6x7pY2PsgOPoV/4pyp03MKQyC/s6KCO/OtZYSXVpmnIBiLfB3TBfZZW/uOLLN+dJredovSLZ+ELjx2UGr694Dr6NboNZJkB5HwdUHjqoKx3QE4F9Hmj7f62DR39qghUqp7HwRa0B8JF4Uw4XUqNbFWyKpnFTe+b8BvV78I6esJEEX568JpK2ZA8EJmO+8qtj1j8n6zfXLrSdgR6hBc8c5/YctgEzTWG2AahdQOsKyY+6kTqePKd6jqA0/HSS/T5sciqXcewXzahM4odgGY0kyxZuLcMvf+Z6ZDQBWzyyZvVHcPGJE7HtCr98NEfulrRP68/AZp81nHkH//CN/Srh5IIIzCqtJwW3VN9H2Ui9k0V+nm+Q07WnNq9fAm7gOdYSC/RCvgkHUIzhlMu/CRWOzUaQSYK1YVc6ZeWRO4mKle1FtbSCTmDlUUWOghVnSEcFkNHGMI1H5/BBzYd9lLnt7yYefNTyH3tMAb3SGhsNIBplg0E4AF3oje40EFd84I2p4SXPpAAdNOXZh1leAVtI7uz4IZHpTtsZNs+QqXa1mSPQI4DMxs/ylJ/LgHGDDs7wp81J/ma6aTe5kRBaaPCPY3FNxa2gosWTpY4/HXnM6NhxvkGfDj0oxnGDWfZcnmXB5SO4FZoXn/AM3IgYspTs45BHvrKbKncf34QO1yvHlVNiApQHoA3JI8tXJ0d9+ZiAiDR0Ho8iSLkQOdDzCkP86NjB5tpNPVC9AfSona11xqvG/SxXFGYe8ryRID6Eb4he6fhPvfsw8mfdVHIwaWNHPn2TOm+85CB3GxqzykZUeGgTjunDxc1QvTmoTvNBcDkRvIuPy/Hlr7/zA1d/5Zc/pwk7v6OQH6bKGGTzzptiGLs3b+Z5S75Yt43P2KFpF1bnGaIZa7kah21tG8yc+1PuLGQBxd/btw7JpleWd97lNW6iv39n+YWf+9Ty0Hn5zNuM7o1xy3utD3E3c8iRX14oDFMfox8LYs9ocx+TSgfs4tV/qJvoYq8DaijeAXQctlQ5Bo4j0c+B0gk5yluvpt8QL05oXV5jvUHl7+gZUFx9BqqPeLABYKN/89qN5aROaH7pl59djp244TmU3xjhFbU04ipbCV5vDrB54KQgRwF0lj0WX3ST4MvCHv9q12rb4AcSj83Wph2c8rFrw/lKo/rp7Zu881t1xBR107pVOQZUDr2RtdmwwUbf9QQd7AHYUAC7fJudM0DTOFhG/RZQJi6R3/YPzicbGg/m47PXH5vMAV6wX0bXh0A0lqkEPbrKN/NnfiG2mUeJGUPVw3UA9Gtbqlx9HK1DjdB9lP1Uoi+UxzRKALKagAfRABsNxw03A2V+WwmjGG/VbT8EyAVm3YXqzR4leOrxhmNoc7Rt+rDJRXbW621+AyLnw+2w7xc0sx2bvdBE31Tt/rHZExvpn8ztlTXXF2afSdi33R3ZaKGrDaV1/ysoW/q8dCbx4MfQOgdkz9kNf2RRR9/qOo1eEqLh74Yd4JHe06dOjR+OO+QTb+4MyxrXIyvyIhtf0gaxE7ngu28n7729aweUuAuknVIeLG8ZIHXRyFnlbsOBR1Hz5h8w5wGkyoSdQDJ0/ArQ4Yzl28HwWtcgr95N7rCFP3lFnjrLGOXgpEc6uEXKVflx4r3KwZ4m6B2okSfYpQuuEwa3XZBBoEPTRB1f+uDRD4zbeXxg+AVA246HTqB6rXuSmRgjR/y0R6i9IfOr7MTvL7JA4ol/UAxZhVk+gOyC8daBBwLVrRjpzxdKOpihkD48QgZ9RrGp7PpT+wv75YBwSBKeWB49SoeHBs2Rly96hm/zJjD7QjI9HZ3+q3yu1EPn3pd6JWLKiUbsgU//lTSN2J7qq71MplylbQ3Htt8GQ7/1aQK8d7CcOXNiDNToJfnW7MjTdiYGxnGTSWxGTjiSpoy1niNfFiJuXBkojvZZ5SuVF+mcWPjqhuVEFjQzeIyo3o/fDF6Co2G08IoyABKs6+LNBMQXrPLdhuEKgpgcQ2KwLEABrGwnAirGLhqdD1pfG3OIdud8sLKJJkffQRh9EULk8nTJ9et3l+f/9jV26Mtv/t0vL0eOs+HmxBUyxjZ3U7iqzqMv95ZXX3lv+R/+zTeWv/r6C8u1q5qE+ZVPbfoZ2/CgjVjYf39qV2w5xLciaP84acCnkXNceVnEN771I23+byzXblxfHrv40PL5Lzy1nDurzf5hxURS7i1aHGyk/nidqTC0vdtJix86ArGrx4xHFjHyscnzHRQcR7ws2JA6Rgx5YwZN5qJAfChP2mhNwqCVozdSAxf706YAtGTdNl404xP9fIbqB9onKqP5fRpKsccYldMfODHjdyseefzYckbxzdvaoEgszSf1HiuwThB5SVKC4SseCZYCfgB+kaivnQAHpFNuTPdpqqflrjUY514Nr06WMfK+5hT/OvDAY03nYaCybGXEuQwgs3lAGt1Xs7dRnj42aKBljALkWeu8iY9FOzLnBFj/lLLWUtG2Dh143qnu6UNlv85RefB5O1judgIcid+si1Q7CmvdaAuquaPJS0Dy6F0vXDGGNz8M7h8pc1xlxSzr78jf4fP8wBzN99qOrXHjvfAkeK1zYtnhN2zjAFJSRpYzBmR4zEimHPKXSx2/IZj/1jN4Sp/5a/iiNOvGF/db5dHW/REp7SbsoKfctrGaAbO88jpWyB11sWuXtvYAXBCgqnMbsYSfenQCplV11jXm4bQlqfpaLv2KV3nfFoA8+Pi62QZUVl4eMuKiD98pBLx2yV5oaHM24Se1kc+jrdHNet1H6og1d5j57YDq9AUjfXhJhed4negfEf/hcfJTXpJ1SCdA3rYJ3zWUR4Vua5/gH6YE0YBUAPndJCfpd+7hSf0hBqB8LkM8cIVm0aNSOgf0+hDx8jJtoM+3uinToK4LP8AkAED3oMaw1InGx3XMhBY7uP3GT2Pniu+sQHn+rHdLqZroRIR+UvwKZGM3CgMIfDZXWaShIaG7PlR2Y17Yx7dB/So6phnkul5Jx6PHmPTTloXykmZdMxQPTcsEMld3gwOQjc3qfnKFFsMHKsYCgeiJhzovopPK6jCYJ7GMDZFZCiYR/+7E1Hawd6MJXX1rOyALqE/2pYD8HTxX5e56gA5pUAkrK5Q9zKQoseis3dYPTZDG7UNsmnm2NuhZOMAR1S4PnMH4zU48Y0EfYTDg79b3osfy5D/v6J6vpqE3sdvsJQe3JYjONWPw2J7CyK8nrzpyZ2v+ch7xYuqqxPLHnviAXaTasG8LAF15azNXlRozEnjrNB3lHMNGHWOE2CAj9feUNHRSJ/v4FV0m2OtXji1/9sds5A+W3/qNr3is/ukff3v5o3//V96EYxhfebp5/fDy+ht3l3/7b7+1/Ps/+pHG2ceWt965t7z7Lr8mTIyjk5OBu9Kb5zyxn5QyJ678aGJs4gEe5l7sxXDo8uWu27cOL1/7i58s77+tvnLo2PKFzz2zfPITDy+nT4+rx5yMyC5+LwEZ6qXSi4/CqYJ45Y4LetCddudIjBw34eFLjLa+CTTOhdZNKMfpYCxQpPKWrv0OMD8f9a37DCqmDsXi4P6Bkk5mJt7aCiY2yC/FxPPCakDovGkSLTGpHaWhvrIKlut+AY488ynPw95ZPv3ZJ5df+MondZKosu+ooDm+OOZVLYicB9i8g0t/AGoT7dJb8EDmVmjaLqGd/SiUB1h1Qe+xJVwipjw/JHTEFzMAYWw6/1c+ykMH/WS+O8f6gj/7gA6fWA69HOFv7GeApLoqtwCt8cRWts/84GUJVCue8cq4oAk8viZ5M98qd+SB4vb9qYzSCeEDcwxvAUo9aejjT8d9PsqV7T4CUKVkWujkI/2UPt5+Dj+69scPstIbEodQD1njmGz0147a0JMWaHLcbOaCp+M3JP80usoEyLMGaTfmVJwh5CuAdl/UnoZXX1YHhBzhK++sa8ZV5PwESCHlTV5lEsf5sRZSTiChpU2kw8cNzDvlgdpSGdXf+gf1812pkQGdaVXm2LbBJ8rMm96IGxtd/GijFw0lXpJhq6XW67d4Qrkst+7cXq5cuWIeZCCvsL8+ur9JN3lONFCIDDb+3D1g/aZf+hGglWkwAPvOAqVhkoiTMsCLTHiA8sUYMtShY6uD3mkEYIY8Cy3cHj7DYpceeXMQtjrpUX7XB+wcujVQuFrOSYjLgzb0WhTkI5MiQF0bEahOL3BWV75CylkAD+lMTguKBgYSvFgLHztEo09kbfzkZ3taBw6YaYkHIp1XPROKCGRvJnFXTXz1pbIA8k1A6bJ4bXQzQMOgO3p4vmIubfrrZu8/B7M+/1csPgSqx9Yzp0/nbpP6GnKTyA86QfU1lvv6Z33Y2HphrYMvGcLbKxbUZ/O9tY1K/u965zRQVS8Kl4HqsUzHmSPl1rHZyeu6KCPb9EqBqY28MRSG/mI70s9NadtEK8XwzgsjJ5WMTyaIGMa/TdeQ4PyqizxI64o3yJ6TcWNMIJPnFnm1GRtaxynKLI8ErLEb9gKrPtsScJ3+wJW29ODmV6pVdsrQlI6U9rnP7xHc16THc/jGITz5u3d4pOOkxvix5erVQ8sf/sG3l5deeNcT6N/+9feWP/wfvrW8p4338SMPiYe/Q8urr11b/uTPn1v+8i9/sJx/6KPLr/7G31ueeuZjy9Ubt5eHH3lCsog5G65jy81bB8vlq7d0cnB1+cEPX1reevvScu06d2VYqLA1fUo9TqbLJsnPI0hH1JZHFp1TLX/xF99fLl+67Wefv/ilTyyf+OR5LarZLCgCag+ddDGv2i9imlh0jAjlE4INqN/6CGAaxzBpjnfbqGX9Uy6xha5zbp9p3dp06x/QYhd9EVCtm6p6ZsiFkc2OpNBapll2650HLSiusF+eIXbiIwX84OICC+rt5cixWzTJoAEbP5yTuJ82v2wQ/L4tBeT2lj4Q2cGPjPOr/pEvzGXkzhebEnsK4HIRTUjX4WvaX0f3leAtT8fZRuYNxsL+uiRqJ3h851NV2yOgAeraF+Y+BDSPRj7dENOFC8knvpVBubw9qVbO5eJnW41TGtuOXs/Yqf9Qck3k4DsA/cyTebyUA1SkrnRA+WrTGg/3Y+qyEZzrZ36EivxDsNpqnQMp2lxc2xhiD7noopC3A/IYZR7ZrE3Nm9q2xQ7lsq5JLMd9gE//tH+i7Uf76M/8SlxhPtBeJHrCA1Bf30nmG9B8X8HpvI4zTWzcxdNeXR+ib7ffeW1ymvwbRwDK6pvxAGXsBKqzNNXR3l88Zb/pTuPoU5/6lO1znxI5shiX3HUiPswF7EG5Q8NYwo+exPmo2NI8jqfmUei5c8C8i3yv8egc8aQML3Ou408sZBYnDv6i8E1t+g94euP4cvTYCa3dx3ICUGeAOe8OJJhx7Tw4tQZDRvrLjRog4EiWiwsi4diRmHqdGRkf2ci0XJy8zQ9ZqcFIQ06v9ITDTDsNA5Q2IB3+FMiR0ukIzolxheSnAaKg3WS2zHHzT9Y/gCZ06PQkV7zLwdNR8YvGKn95Z2i5cSUBnkDJjDgYVMc7f02HtklW+aqD8k/Tl8Wk+MQOlOt0JH7HThxdjhxXnf4QATVc6xyJfNIoRs4Gbh16J7zDDm9k7JQJVDGujOGi+0+kxRfaUv+djwz7jU4qBPs+WsJaTru1jl8dzQQfeaodbTd4oSPLISjB8E96PACHLfRl17mfGCXAkfvLqVNZNHfeBWx6RNcHjQ/hHU/wyoNvn+942K6UZBGxv4OeR54KKjpVdng2uSlvOKYe62+Svjk2jorahgXFb9LCD1dVfsZZx/VPA2isb6IrrgC+9gJbPjYEFBc24QfSqXmI3ye4dPnS8u47t5bvP/fW8o2//PHyra+/uPzlf/rR8vv/5s+Xf/kv/mz5V//9N5f/z//zz5ZXX/lAfIeXq1duLj/+ycvLmTNnl6/80s/6B6COao743vffWl544b3lqY8+s3zhZz+9/Mqvf245cerW8jd/+43lM5/9mMbBseWW+N99/2D5unT8xX9CzyvL1/7i1eW7f/3e8ud/+sLyP/6P311+7998bfnJi+8qTmp3mRs/aE+uEvEF/sPLSy9fWf7dv/vm8v6lq8snP/PM8uWvfn556NEzy527x5Ybt44sr77+/vLSK28tt26p3cSn/Z/l8Akkx3/aLa+KayxD0/jOMQ0usZzxAGUklMdl5XuSOc9ftMkKFpMytvQEhY7i52F1pO+wiVWtP74Lx2BHD4fDbGTpS934bcAX9vZ/HwM79vtcba7dtsLjL/2Wu4tskG7eupH50mqwc9iqTy8GAZWNPOTM8mF2LEgJwA49dfO6CU3HS4rBx4/EdT/NsPrpwad6xRXcyVN9a1ZsqTp853/pgM4pAHbRprVvR6d0mGW1HY1GI9J45szwhLcgTOg4YUHfnnzqXA+M42YDm7z8vk1sHTxToo4jYC7rR2hwinCWD/lNfdo/cfeROnjQgR/Io4+KurQ92XLcoJVsy4pG41YdOlonn+FH2ply9PbxjybAefHXDlLrgNDSCGm7ygbmvFnkf8YZXwLmuXz6cuWmzZEXm2Y7VZ9Ke9Z+Asw6DNBgK/qImeYC5LOh7dzzIdkjnq7js7lnfX60TKl6Z36gZWQAPPLKRS+OkClClv3TAF5vnIdMy0PWVE6cN9tJQOW2DJDHZ8B8tL/KjPNs0H2px2+BhIw7MfwILd8FpB34zs7tW3lcFzjQ3go54b233Dm45cd7uNh2TDL8PTL5y5xk3bJ9vkOei0mH10d8eLrh9q08Gm7rkSseTip4XbBs35wp1FE7pARN6Sgz6c98ZDeaLWh0OsoFqi0TI4fsDvzKo/MMQpeNHzRAytvAKF9gDN5OfqYDX31b0PpLaOWPvM2umWfDBXZ0COStjwDy6Nro9tvrjMuGLO8TJ560QbhmubMv1bnqmO3UXxZVykYbf+P6DXcGUYPxx8QCnw2aJ2XkNbW8D5AqWk7ErPT+4uN9vnk+NDHZDDsMotmKdP8M1oIH76SXBL/TqCdhP49qOC/70Rba9MHEIprAz0fqaKe0VfzeT7QFv8pKP/CCIfno8YmIxHKly9IjEuGWv+pQ8isNyXDkIH3UN17GWRd9864mggzW2EUtsWh8Zvnxs2D8OJLptFza+hma7Ts6QPzJAmo5IxVmXPFzfrYDUI1x/UVbAuA+QE6G7ZGv5Q/5Ux3C7+sAiJMINHaYDAOQ54rXRs98cnDn5nLtyvXlb//m5eX3/sV/XP7t731n+Zf//Z8tf/4nzy3P/c3by/eff3f54fffWw5uPbQcO/qkxsrJ5eyZjyyf+OSntdE/vJy98Mjyj/7JP1z+3j/6xeWTz15cjuoE9yWdHLz82nvLkx89vzz99IXlmY9dXC69d1kyv76cP3NheerJp5dvfeMny//r//GHy+//67/QhHp8efTxjyyf/cJndKLw1eU3/s5viffjy537R5f3L2tiX07JT/Vl2Ztg0e7E4Njy4otvLf/xz//adwl++Vd+efn0pz+68IOId24fW773/OvLX/7l88s3v/Hj5aUXry8vv/Sm2pSFov2boCOJpMn/Tib/e5J/4wbPNXMFsIvqmH/4R8lxT/8E1jYZ0HYxSqllFiqgG6OO2ZU3ZHt4+g0yku/cwvhjMRwsBujgOa52ELvK6fGIMbcz6Ydz3yEfP0NjOuE4Yse8mVeFiFjL+MXN2+pn6W+mdd9OrCxDsMqb8nMZqCXYkJPmDbjCx5U+ADvDkxQXNpmV19iR1rzw9RE2J/6pgjrNjmMjAR4kPNl0GYzadMx5oDEs/SpHjKWj7rBOnBibniddXRmqo9HIUefcyCNsAHnm8c7lrrOuXBhDHCdqNNnNm7dXGtNZQGQEYlsemWAuCh4ctpSuZfuhv/oZ8/VfZH4KQXnwqd/6jHWIyFMQWkTDj5Aq43rAuJGQm1hs6xHJukZd9IYW6PRW23o00rDbDqUBwJtUkDqLdt5x6Md19MGtnQreW5CRrNq36vP/6tnkWBYfCNA32bPDL7r6Uxpp2KEB5rLpO2cCg4xqvtflV6xLsSQbB1g+GJ9IJ95NsTU6VgbB2hYDtrhvYLkDx5ELTsXt4MVLH+ZXmLlLLqTnXPCMTfL5PmL2H97kC89FkHUzL376/7Fj2viP3/UBh0429tADvjug/NXr11HjtZ8vC8PDbwj4dc2K0yHpQQY2+AKIXF3fAjQ7sEHrFLQRjDBPnSYjwQGNjC5Kwo+rKL797lvSDS64HAw+URgd744aTHkMteQhH2ASA+8Os6GNo9aHPQBXu1AKLYnn/7OR2AV8i3v4kM6TI1ehuoGvn5pk50leWXzHD3HZdn6CW1IdcL6shPUODf9kx9zpYmcScgprPAc4TopnUa2jc9CZuDKG7NjgKqJjPU2V2XLzsYcA9Fj5lNmIOaB+/CffMoYHGfKRfCjkuuQp0dGRO0N0SowsbEOuuvVJzFkc1NHv3qDWyWZYA/TK7cmFJ7YGGsPoS0q9bOO/8tB4QEr3sWO0kTmcfAJrhPiUT1dOXKurMpRRvXgUfwZw+tHsOwP7mPzhSkVwtQd5hHIlxT6Xa+/Wr1a9toGatkvAJ3qS6MeT6AeCcVjjgS3I3mzbheKry7R+VCJ1ftOBtORLTrEv40F5t+fgUbL9Jkm+8pRx3j5RFpGyO4C99Kv4ju0kiHBo7WmW88EH15Y33nhrOXv2zPIbv/XLy//iv/6d5X/3v//d5b/5P/zu8r/+b35n+Sf/9DeX/+U//a3lt3/nl5bTZ04vH/3YR5bf/Du/pk37jeWxxx9dvvSlZ5cL57WYHFef1WT51psfLM//7Yvy+vjy+MWLnoS/+9c/Xv7DH/7Vcub0+eUj2vz/yX/4xvL8cy8vH33qE8s//se/s3z1lz61PPuZh5eLF3nn+63lu3/z7eWNN9/RJHxX9I8vTz31qORgL3MAYzCb9O/+zQvLN77+3PLoY48uv/M7v7E8evG8+tnR5e13P1j+9M/+fPnJT2THkWPLZz7/M8up02eXk6fOZPzfy90DzzeKD1d/Du4eXt5/787y4o8vLX/9Vy/rZOV7y3/4o+eWl1+45NBpCdGknwUJcFuMOAJuL0HwOY5smnEAiy5fmuwJAG1TXs+1wlUG47StVRog/TN9q/OH7XJSfO7e9/PsiOlm2lWia0+IfdEDILMXdvbr0E1inrQdQy7p7LnTbg/I4Umf05wP2ZADD8eOq8Jcp38jTvwfuAHQcBu/45C6rCVdZ7YYpi68cx6xtPfIpu05yhly2QDTD27aFr4nkkd2hgzrS8KO6gPs87ANKB1rP7EpDjnEgGPpKyd2hg8Dd9bHnwLwlL9gMfYQfVw55QQAJP5l/HCkZ8FP/1nriYFlqiiwbIQwb0WwcdE5YsFRJa6McmJTvQBkpZVDyifiQHRvyXJdyzF5S7eM0VJDbvsRfOSdVLfKGWmjyTgBlX5LTeKxJWhlO1nx+KMj7ZQ7pGnnyG3cN/sBwoj988ly7eimPetV7PbayLoonF/6YCdMPVL43VfFv+qHnjrThiY2YLX+q9JuhBSC0Z/C7zlh6geInIGi55URZ6B+qMLrTm1BSmTutmvrm2ZAbr6Dk+QLGZOuC+fPe7x7vhlxoP70yVPLifHyDO5cbHsgbNB+ROsFP/jFDxIe0Tpw/NgJJ8qHtF5kXuT7q1zsTb/nLXEnjp/U+pK7ZbduHizXrl73K0L5onAvolkTiuSxH32mDNQJYHM05cFmwdnQBrxBEk35Zmgw58Bx3PRINScINiEpZzWc9fAsNp0zdOWf9XzY1lk2OCV1EMfWJKkrvc+AJnCdjqut/r/BrC+JUiaf4ggXZOCKPxhnacXNG+JuEKFr/SpL0Px6JVr/TSe+POKRiZk4J9b38pqoPRvCmSNQHEC+tEDz+yl1PqxHf1lb/Myr2RPq3x5PdbU8Q3BKHOEZbQTAR+qCOctc82YLDtivZ7DNaQMz6g+cDZeuvG5wlUdZB68ZPeILfcr8Ooq9ctNXETv4LRfK2IIvTAS9+l+IrZVB+nBfIBVapz8Bddk8hB6UZMkWdDHhB6DPpijyMi5nKI5U+6DHv9gnhfYxR3DHdULjny0Xr/4JZyb9CyCLkt+fL5k86mP8SMiqTvLoW4EvuQvPOPVvGowFD1JsLZhfn3cvvbc88tiF5emPXVye/MiZ5fTZ28ups3eWk2duLydOXtckeF2boqvabP+NNnuHl6989TPLj37w3eXg9qXlV3/1czpxwP7btpcfV3n+b1/xo0Ff+tLPLe+8c335/d//0+W73/3h8pGnnllOnzu/PP+D7y93tAH+nd/5ik44nl0eeoT+oxNw3oyl+Dynk4f33rq2vP/2peX6B1eXr37l2eX0CbX9ARMvJ533ltt3ji7/6T99168f/fgzH19+++/8suw4Jr23pP+55cWf/ETl08tv/OavLD//8z+v/shJ6r3loYfPEm22EorJoeWOphiu9L8rO7/5tZ8sL/345vLyT24ub71+Z3nssWfF9+jy0gsfeMJnlVYkEzxBYh/Y2iKQfpYENrFPHd+XUe9fy/C1/cwzjsAqc9C0PPMAXazT54Kfx0rz8FmEj9s6U2AzQBvQTdJVZKeOtks61v7Mf+HQhwwW8MhuHIbvys46yDftQ+2G1LqwRRDdqvPJ3xZnxmU3dokavLt6CuTFGTkDBqn59d91ufqXeaa0bJasV0fmBssq8x7s41fbySt1vmdTTprtST4+WifI0RaeP5g7Rkxqb/mxCyAeiUnWaDY1rAO0E3KhJw+/fRqp0HqueGqhJGJglaJ3jalZhn6hmMM717jaciMvG26lgct8H7s/pF8pLS/Z5qdPY1N9GvZZbtrBNlCjY/OFuRy/p/Ycercj/xMX+LiYQV/onSf4c+FMyW0R2bMswDT2OfaRvI2FLYEb+I2X1NiGonEb/RhisMMfl5Sd/UMGxVACWzzQa7z3jeFrYt+YsY5HivFYByljA1D7OALNm2roAByjkcCXftZXMJ371YYvPVf+mVPQc6B9IH0YGu6c4wmvKWXY5jeicuECWi58UqbfQ4+8OTG+qW+5Jx5e80fyxQy1/VY39ohKAHzgE8kJqChAgGPCuuxAqSP7DQMu6M8+bwECZhkzgMcIEhBqwSCnKfx6I1/1oTYOkmcQkbdsghKWFRqoGSwDlPFbHQHiamyDuIKy0TGOQjlogyZ15LFtNHiqDK4Tio0itwUpo8NX5KkatOAzgIWzb8gb/HvQeurCh9zUZUIJL/j5WTAbsibB4Cn9DNW7yd+OfCojA2lrQ+pn20j6t+UHzLRA61r26xLBfdi01ad9Hm8CNxUP9Kuw8vp/wOz255C/HAN//AsVbQUfqf6izwOo+CFXzFyTWGmLNr/kZXFOv+OqOboqG9jPr4N14DaftzLZjWfIkP1MNJQzdoGMYddP9HO8Uvfhvl6ANOSSE/cNtEt+aVETiQiq04tE5fh/ylydFPvAxS7Ge+MTO8qhsan/t2/d8qLMcmr9IL2J2uhJp06eWS5ceGT0fy+94uM5zGOmv33jYPn+8z/UycH55ee+/HHhby/vvfv28uyzzyyPPKo2OXxzOcrVeWvmF44P6cThxPKXX/+WNunfXo6fOLP81t/9reWG7Hn99TeWT3z6I8vf/91fXp746LnlKBdzpPOOFqHLl28vf/A/fW359jdfWt5+6z1twC8s/5v/7T9Yzl/gag3PgJ9Wfz+6fHD13vLnf/JdbdbfXH7hF35u+fJXf8596Nq1m8vXvvZNf4/h4UcvLD/7xc9rPlyWH//4h8u7svfJjzyuMXFKlCfV1oeXK9fuLD/+0VvLd/7q1eXf/+Fzy5uv3/Szor/ymz+3/J2//+Xlc194ennrndeW9y+9r/7KHQfilnYmzX1r65duGZwafV/1qsvmZ6PjSF+Fjraf+1QBuhlKE7kZK02+QkjeFOG9pZMxbmN3IbNlQ4YscH/ysFV7IQPmyt50xO5uBJAR+pSRy6LK+EQ2CZwfSxoy06n1N3gKtmWgomOLB6SkymTNyfdm9vs79NkYIsuxH3yVWbmVpX+jLeHH1sYn/nRjblqB5SBXyevGyLeOVNoCZWQxbn0c8qJzPKInaIyBTcawVZ/W7ehQPPuhmjriHfmUSdHveWboqh2ADxP9TuyYP8hSIRp8CF90Wv+Qg/3kRbHwvvX0E+jTJi7zBxpeJCBzpK19UDXbDwO6gsd2ADQb1pzUZNPnsUXdkG9WckPHLqTcuAKly0VZAc4jB1r9dfNJ6nyaco+7Mv18uiae2szdAMfJccW+7G0AWGgrjsjhERTW7X3IvExMOW56kbWfgB6BuLNPGxrmBsau6U0YoNgx77pkQK7ruNetYQdp9Vf1q8wB1APURf9IwvXEuhe5IGW89wvK8PJdIz91ojqeNuAplGzyo5Pn/A/GBWN42+/hB0+in1y7ft3rA496UgaP7ps3b/oNP/lxvpxEwI986q14JMuSrdaMgjq1C3HYTkogTnHMt/9TB6SelIA1tW7/SEJxA0pj2EE55IE+zIAlZ9rbgm8AJd4WZzsDJrAYLyrKtQ4/CRSw6lcdiTo6TEgrP/qTIjdp1hd+l7XZQC6JBqBznuB5bOotP3G2apH7qtyQV77KsjwBg5ENBn05i2R40nFij5pF9NR3MtrsBCJr6+ikQvXMOpFBm9CxM0mgyya7k88nG8Yp2b41fgIdm7dc/UlzyhBTHnILsQuqxLGDkFjONmu5g8J+QxtdtOEWO+cJhfuQSQTk0dmksuTaV/Ol3X07E/mmh0a0+KosJyxkoJsBX3pSFjkWstJtbf+gNiBBWLlD7yg31b+Nd6NLipxMLCojy3bE34wnUtu08iFUyXaNuEwJvclTF2CSYgMvhhEnIG1ntRYZebE3CRu4q9UTP+qIWzYmxJkUvtt38kuHqowcWr509ilw8fFHvFFWhGDNhlEf3n/9weUry/PPP78888zTyyc/+YQW+TvaIF1frl69rg337eXa1RvLpfevLNevHyxXLt9annvuh8uLL7yy3L55d3ni4hPLP/zHf3f5e3//q9J7d3n3nXeXT37qmeXnfv6zy7nzWngUlw8+OBD9e8s3v/7j5V//i68tr718TWP+xPLVX/7Z5R/oJOHceXw+uly7eaATiHvLj3705vKv/+WfSNed5au/9NXlM5/7pOJ1b3n3/WvL177+3eXY8TPiOb8884mPSfbl5Tvf+RtP+p/41MeX06cvLFeuLNL3wfLNb7y0/Okff0/1r8qf48sXf+6Ly2/9zleWT332seX0WZ77vLVcv3ZluXHthk6OmLN5Pd9xjQm1J/MOfXTMGz52rFA2LmOIduLoDRptqzovdl5UClxFhy/9ifyODtcltU+kLxhhIFcaxgpjngWUt1W074Y87Q6v6ZVnvGJ+ZKefUfa8pDJrgO+kRsAKlNkctR+SyKOfeTbjZdOF/yS/Bhuf5SP4nVgaISvlo/m46yIUtJzMuO8OyFw95PMxa+jbHoytA9qCYmUpddwwJhwbixr1IiDGmS8GXv/9KJDi6vFGG+DfSNXnPPL9wd/Ek8TrdJMYktkgh7Z9Y4sj0GNjYj93EkgScz2bqOA6Z0BDO1QOQMzS/2SwdWN7+ioJDHCY+QF/IFtT5COXfhRbiYc2S8c0gegY/UOG5x3ivMWhZfKhhSZ85a1ctFRX6wP8mBOv5oSe9gvOCXlDr/1ffYq+2NQUO8GvbY3Pg9a1rqNxczzwSfsEqofWvOJwn9L8qYyqJEcJG+NP1mLmV8rr3gpe6eVDPc+ka+XOOooc7RetFXttsyvUHjmufW71x5qUQ2fs3sYK/0OHLhJ15U3sK2fzFZnrZl/lbv6ByrfeKFiPQPGl2afXn4/VTZ4r+48++ujYA/LmHvzZ7IOGWHNHmP7sEzPhWbux26/qHPMstNWJvzNQVxrqOAHjNwIkbFDkQmrjRMImeCxpNqgpnWkLAECZt8zwxYaKhq/Q/D6O1IYyTqmye4TGP14zgrTq9mHYR9H/sDV4d5CBy4QUWYA3w7N85UkHnGwozYMIMvOZHn3YgZzICqQM3axj3czKll2ZiRcbJWptCbyOBbcmURfeVO5CdVDpLP+GbF+d0MBh8kdvbsmz8dniN1xxgsedn4+OrhNY/x7MOFzrxAqadFuxO66TwCzISW4TyWXBZWL2ZIsYJ7RuixF5/keN/xmgsrEGvgB5oI7L2xJSDo9kqAPPpPUVtG2H3jpLJL5hjycytxNxiB1cxeZou4YvriNOSmosH7n+waTk2HuwZgGMrCQg9tgI4+gfHaDQd2xlMSot+MS6fQhc04zb9A392ITtIrU+OVtbgNLbt2BEo8PYTGSTE/nh203QFM8ResYVk3zGV+xKX6j/nfA3m+tnyvqvf26P4Yc3N5MsYsHJJvOGZaoGU+EDZ37Rkz96hDsrXLGifdGhzf/dW8v777+zvPDCj5af/eJnlyeefMiPLDFEHn7otMqPLM89/+PlX/3//nT5zrdeXf7gf/rG8v/9f/+75a+++WONFSZhnVhcfERtd9tvanjrjfeWc2fOLI9ffHi5duWD5dJ715ZXXnpn+eEPXllee/XK8sYrN5dDd08uH/3ok8s/+V/99vKln//kcvTETXWVI77ocO3qreWFH723fO+7by4PnX9s+fwXn10++vEnpeee+vq95bm//r5OQm4vT37kqeXEqZPLX/7F15dXXnlr+fjHn12++KWfJyzL97//wvKnf/KN5Tvffn658sFtnRA8unzhZz6/fPmXPr0886lzy4nTd7VZvC7a+74D8vzzP9RG4/by2MULig3B04muI0mM0lYUiWXLXSQ0it3v057CK0GWixbzohveTWbauylth4zQbLo2fa4afODLR9sydmpT+Lb1aZNlCd7ke4MqPaoVJvJSC11oRSXe9B1SH2113UgBaAPVBVC/2ZNyr5QDtpdJZwAxg5962+6xvtUHJH/ogJbE/kjk4mOOSp/HtwKyZjuI4U1tLDlaJ+ODMaYjsM0rE0jmrt/MJ9AkZVy3LNHgaP8hn2Q201bGlsdmNhwzhCbQfH2mGN5ssBxT4Q/YVPLI60QPVEd4N52bxYKJh/oAR1kv2xLBQb0y1bbITvsmvwNTeb/OZSXayOvisI14sCmjb4cu7UJEU0ZP2gzYbN787UXYWSdkJfXjTM1LX090mwziVWkrC8hjl38lnTbQxxtl+JiT5Qd9sjyJdICuyIY2V6EjN/0zeiJttpn2oLzbT4MX/UjBlCdyq7+QNXaySzqiZyqP8QlQLq11yc7KpY5+13KheFJkB5xHt2Rs4/G+1oKPpm7QrhdNVcddups3bvqiAONYRJ6z/Qu/qk+fSf+g79N+bhf7GRs5loY2Rv5xvhQtAA9Nxx5vAkIXNPZBdWs06hAp+TjAERzGqehGwEiODH1GDnhogdAG9oNUo41TisvB46wlylg6WRodOpnoCQhZY6Og/3NjBaDDnQxm5qtUoYGGjF4SPHkmjjI8yI6tPvajAYYPtQ9wh6QDWmzpw4++2BN9Gj9+e8FhHkPg5ET2M3F68pQuS0SOwBO5WKNGNkkeEXGyXPAhdvxigPK5ItpYMIh6Vo1dtgU+/dl2C6uHxCyyKp+j408en1StKdfPcPcqFLFgQUqc0x6One0Rg+ICn/MDal/is8FuCXvDAx23SfnyC8JYbFg0s0nsQm9Sx4wrsbSL3dsRSmH0Oz7YNJ7FsnmKEwPOz+WZd9hITEwlgHdO6hPgQgtB2h8ILn2z5WTkgxuX1iDu6SNbOyES+YlhktGGyG3aygC0EMPLYPdYmpkFlhc1K7gfD/NCj08b366OyT+R0Jf4wLMBNFN52Ilsjwe5782PZUJLDNRmqnCyxPEZePqiRZknME+C6ONKJuNUbJbPWxF4zdr3vveD5ZWXX1l+RhtkvhyMD5CZ9NDN5bf+3peWn//Fzy5PPv3kcuHR88tnP//J5b/+p/+Vvzj8D37315fDRw+WP/qf/2T5d7//p8sf/P5/XF78ycvL5Q/eX577mx8u168eWW58wNUb7u6dWj64lFe7nblwfPm13/rScvJMTkCuXrmx/PV3/nZ57bV3lsuXb4j/yvLwY+eWX/vNn18+9vGHZMt1+XF3+dEPX1je0AkGz/K//vqby09+9NLyxBMfXT7/hS9orjohnX+7fOvr317eeO01+fPs8pu/9UvL577wieXTn35s+dSnH1lOnuCVmdr0y8ejh3mM4e7y8kuvLS/8+DWd6Dy6fPwTT8lpLQiEzG2c+ALtK56DRvvQFnQY90fNqfRTZLpviw+OLiwAPNRVJu0S3JDHUUztZ0nwBecLKRN/5utNPieCqyzTtF/hUPUrKU9P2tl8rzahK/pggwQ9LIgsxsDWr9Cgsv6vjygKkNU8kDxJMuOSAXRpOSrnW/z0U34LxBFW3W7C9tB7oyt5wWM/xu4u/Gkrc5jHsVUDb79ovkHkjCRb8csXyMSChFKHD31xxrZjy/h1XAjRgx8krlKqixh2dDjt4m3fgK6rM56XC8RXeDimDlrWYnsq+tgTn+EvzPkH1QMtb7aoLBx36O2fwM+Tq9y02qGEWd0DeIMsHQBU4NtPDUNHfUk+CTh14sRyT7pqp/lcWdpd+2e6+LfZiH1dOwAfwStPPX28G8XNd/L1MUDdJj++Cel+wjF7nsjmu12xduNHofvV7JMgeXzYkz0klN4+ueOjMD4jNGukJ26XgcpvXwxui9mg8v+CtQ0+EtK9l6CSPjlis8pQuak8heKT55/+6Ksc9Y/+4ivvOmLXYe4wCWhz5hvag+9y5qQyOtnL+QRrxKfzEf7Rhl3fwaGjefAceTSIx1Tv3r7jC/XgDnTywPGuxjB3JfgNLN50Bf+R/+v/+f/431rTgNkpezQFG2M++OADPy/JlVk6HPjQEBz4s2iUlzwBHrN/8EO+5jPz0Co4fSDjjx0/vhw9nueixO0Gwx7YycNr7iGjtnKQBSNPR3F21G8JfZcvf+Bby/hQwvoxxMUXUE7xLTL0f/Iv7OpAo76LFpMBgefKHz/o07OuAno8+JRHN/yU4KvY2ARd9ALNc5ULIsrEjs0HvxJ3/vx56wLfZFMtdpT3YMUNmgJ4TLAd0ueyPtevX/NJIK9SLW+PDCWylJAF7ypfMOcDyEQHKVzZaOQMmbPec+fObbFzoyCH/5ngNFw8MRmDIAELRvPILGC/0daXCYY2Qg+x27FP2Rb3/dhkB6jLRB+5Lt/b2hthtzUouVPD+OmAdY1tx65NZvP7eqMnx4HRJ/2dH4dik3H92vXlzJnT7gfApscHw6yrsvZ1zTR5c81Wpr/R7+jbsSn2M5k1D1jexDfrmsFltX+xkZGXDtBG6CnMJwWR1wSOH6m7u3zv+e8t165fXb74xS/6lyl7tUwU4dPxiDbMTzx5YfnkJx9TvO4vn/jkxeXCQzx3ebCcu3Bs+fSzH10+9ezTy8/87LPaiH9qefbTz2j+u7K8+MILyw9+8JPl9dfeUJ85u5w6fXT5ws98ThvuV5cnn3p4efqZi8u1a1eXN15/y98DOHv2oeWhC4+K/l1fB/iFLz+7nD3P/MYjdouv5H/ta3+rCfrQ8qVf+NJy8eJjyyc+9YnlnE5afvKjHy7f/973PQY+9rGnli9+6bPLo4+ckm+XdXLx/vLMx/lOAD9qqNjLu1u3by2vvPq2TiZuLt/57gt+pvm/+ge/sJw5O+Zlx51FI/EARzxYeIkN8XRMxxyXBTXJk7C0sMDzA4eXLl1eHnn40bVfpc3SNsSXRWbFWSQnEVmwsGF0Bbc5tMx9qNlo+HLzdd/Spi8Hs6tnpgVSx6YK3RmPgcyTHLVd0H9OOtCXzTbr2kMXHjLe1KMfR74QShwjf1ugiZU3LRCItTy1yz1NeMrMMbTPuTPnNV1xZ4MYxabEGNmccCixSOtYAM+JrQRZVzfBAXxhQYcuuEvvX14uXLiwtidrNzTdUDg+srsnSmnf6I8t0cN3FsIz6LxmJWasX1eufuC+Cc7dS2TYlbblHwl94Z+PtcU+Oy/qMDofO1L31ltv2R/WAUcFAkPkA8iEvnnXqFxc86VLfqMn3ly5VoX73MyXdh5xGXxUV07pTKs8Nq+4ocNmQqs/aC5fvqS5g7WA/hhaVw459FejBkS+q20LTxegB1sStxFntxF0xDqPuHGixhjCr924RAF58wqQ1fq2R3wPLdD6gOjpS6LJCw7uLNcVx5MnTnuDC1A3y9W/FV85rccmn0g5xtBGX2msT+Wk9CPWifZ3+ojpzBO9QGX4O5mC6iORX5NrA6UpMF9gV9Zs1Q0bQyNe8Mp2Xn3v3XeXN157XSh0yBpO+IbN+MjvD7EnCLdZ13aAH7ruFdgPccS/Jso7NirPnXmbgUJJhY6r/+iFrrTIPfSDb//Z4Aw0CBAxQWWzG2Mw4L333lseeeSRPGc0DFuNHwrgLw/fROZYpzDGoMAJKSLlVX8go69pY84vnZ3U5mUDOSAZmh5MiqLa6OKkq4BoIDh82RocPa+88oo7CxNXZG1BEffASa5QSKeu9Za4biY2vbGDjpczNNJ1bSzfeOON5emnn3as2mhhyCTpqw50IqH4/6BGXe0RFLfc5+wueGRcvXpleeedd5aPfOQjbhvkmM+2Yo86knKVAyBr1lG9gM/4OTqYkuPnTNOO76pTcwLliX/woC+LUDxhSsuZ77BXMOsqeBFW0ZPYktvcXG2i47/99tumffzxx9NZkef2gVOy0I0MSpYdf6CrjoGW1MRYPVQ46rAwkzr+0LeffPLJtU8DdH3EIAu6TTb2YsfWVkDy7euqUxBrS/UQp4ceemhXj+o12lZZ87E0QGTRf4pHrxKbc32IJZM9E87jj190P6BebAausDVfufvyZ9h8xpdtDLHAXNNJ4HvvXVpjFp/ltcmQGbnQH1EfpH2hwf/2cQAcYxKcrzIL3VeW3T24vbyjmAGPPfZYRGKi+yS6sqEEfOKtdmWs//CHP1pu3rq+PPuZZ4dtuUKSk3DmtejV/2xotGi9+uoby2MXH12O+eIDfVftI2V8hyCPJbLg8tjTMW280X9fc5Xojiq+knnv9vHlj//oOz75uHvvtn9Y6qmPXtSJwbPL6TPc6r+//Ml/+Nry1FNPLZ/7wseWO7dvasxe9RWb7z3/4vL++zeWZ5/91PKZz37K/eT6DcX3fZ08aC586OHzy3mdDJw7p5M6uYn8F198RYv6neULn/+MZN9erly+qo3/e8uPf/yKLD22PPboU+6/n/30E8ujj970icCB6BiTtAcfAF9ZGDiSspDjbeaPy5cvO26nT58UMbfoF38vg/bz5u/MWV9VOnJ0a1P47qofMvVY/mh3TgAg4Yo6MhnjXG0lluZxU/I4Fwti+gUXG/jy3JkzZ9Z+ktvs2fAix3ZLMKn9Ic+S0+65W+1NkcrWe1tzIUfTstk4WN58863l8YtPmAY4cTI/poU8y5EM7KWMDH7Qhz7FFTuOAHMtstio5012PAd8Un0mt+6xnw3mhXMPuY4y8w5zKYBPd9TnkYePR49lzFHmSiKxuiv6Q4oHF6/yA0ja/Fy7oTzfyVISD9+le/vtrAXoZU5wjMYcg/18CZG7RW0LAN/cvjfzbHrjjVyiwpjI/Jn2ot+89977y8Oaz5DBOOGbN9SLzfIsU7HHfniQCQ6fLMP1h3InQUfi5ja+n7p+r5ATNOLEnIYuThjp0wA0ALKhbXuw0cP/6qJdOMa+xC79jzunmpfUhxmT6L1w7rxl1D5koz8bzvhA2yOHiwvEGD3gAalQWX1PR/SxmedlE/jFxRlkMLbIE5vYTD+FP3ED8Bfd8PNIDxeRHGsCLLh956br873MvPmJt/NxgVAtZf95tPra1WuWdVr7K/zRP9vlbEQFP47Vj13d1+XqdGJNGRposYX9QezkpORguXrt2nLu7DnH7PYdxkqeTYcHeccZ4wRJUL3RkXhG/p6OYRdxLV5cvoBHu7HPog+CpQ6/A6UVXok5MHYQIQFH6Dkq8SODHOGpzoI3/NZNjLf5hrHAxzyOVzb5f/s3313+/E//xH2Pi3N9OUzGJHMdj5rKChnGkRgqYzkgaRp8J47MHeBpk7Y/PLWBuYTvseDLMeq52iQxPpGU3dY/ZHdMrCcArWiKYGoSOMoYQKC7gUljSZHoRaC/LVAOsI40CLwkANnUMTCcQKoOxy9rMjl//oKfL4cOaFD9JRJkCs1E5A4h1ZVdeghyyzZFNHSjDHiDpE05VxRZVOJH5Oj/SIF86W3TYbvpnKleZYYXoJNmEiBxAsCVi4999KPWgyI63wqH1EHhHfz4tj6jBsrxRLcOxAC8IORqaFVjAwsHvy73+uuve4NBZ1njIQ+c1cSSaXFri8JGG7BMHd2p1XEY+AzwxuDVV1917Bo/YsJHtdblqIkXObST2028lKOKNkmZK0m8exmTeO6a+N2/zyJ6sLzz9ruWzxdpsCEgPt8q3jo+ciin/6UuulA2JgToVc+jTMHFLux78803TctmNnLan5Qf/Q8gzuCA4Ij9pit+5kqfF7LRF/ABmW+99Y4n+3Pqe9mQ5ba6+8awG3rL1h+xsb8qM5kwWWQSvhPLVO1NjE8AYi2TAIvl49owx8YAdlms/hmtlKuuiUFoxgQkKI4y+cOHckUMe0ngr2tBYy4Aj89pDzYYRzzZc1LK5HPqxEnXHT9B+y62j7mEWLCY0V+9CB7mUTnGUN5icl/xuaaFBJt7dQeInviybRzYIN1f3n7r3eXKtavLxz/+tOUS26ta/FhU2KgqYuJnsmSTFj8R+/777+sk46LKR71QH9Z4od6/rKiBmbuFGRcyTd1b7aFNFJsjNn03b9xfLr9/b3n/3aveDPMDVqfPHF3Onjuu+Uztc/fE8p1v/XB58413HRPgoUdOL09+hN8YOLk8/9yPl1vSS/xo99NnTiyf/5lPa9N/UnHJl7iYxHlcDbuuXLmlTd5lnUjklyJv3rgtv9S3Luhk4fxZ+XJePHeX8+fkxyHq7opXfnmB1GiWjekLiSltSMJH3kHNGLl29WC5df3w8sorb+SOyOfYUOZ1jLQbXzDmy87Ellh0c0Add3OZA5Dokw6PAWozTtjEcgTHPOur3aZTGynLuAPYaPNLprQl9Oa1zcmzySM2kZUND5u6zhc5eZUssWAXdnA1jBj4Chy3xNXPLl/6wH2W+qYAdt1fTtDOkp0YBTo2MmcxzpVnLhSu49KxwKax+PJdkpzMJFbw0zbYA3BnjfHDCYo3Gq6PbN810DjzAj9OAOh7/NJnLmrkV1/pI2wuOWlGPuDY3BsnAsqzKacnSOha3yP9E7pbsrVzDqTMWcSA2LDJ4cv5jGPfnRM9dy3YPMGLD50TMCF+ZlOEDvdnHUnIi15ikscYEx/6Z+ZE7m53rnH7Y+7gJwZ+JfXwbZWlI3oag5yAbvU6SA8vtDjucUEfvKUTd9r1DD8UOvoQZeaZrKuITd+jbZGROTH9r32CDTll2gxbVa2ksuzkBJcxy0k+Me0rOgHke35Vf/FJtRi3vqj5SHFx++AT8o/k5APfeTc8db6Agl4ajRMoycB+gLv2iTN68OOuT3bBUYau4wD76xf9irGEf+htDBs7xlT7NHg25cjppp8xxq/gew3WCfFRyWp7oat6iB1H2g0ZzVMPHbLhO655B5xjJZvAX7zIRS/ZOfob+0uAPlRd+ucEL7hB4LanntQf6CoUXxm56t9xlPmsJwAAY0Nctu2Vl19c/s3v/WtfBPCFgTHOsbd9vb4D8Sly2u74wTyHT/haPIAccPRF+GiLo4o555H3xIjc6BLY9cRTGQ+hQz/8zp+rf8gAfbzhHY5DiB00esss3HSQ3oqD1vQk1SsyPniTDL9khibVdSy0cczaVMaJax9c9dsvjsrABpYrdM5bhqzUkY2VA0eg0eOAt9FozDQujdTFAHsBBh4nAGwqCRpJlll2Op94hfEAFF9vF3WQyeQYTUbH6ME31wg0kWgQEk9Oli4rZh/RxtJvGDBdYkBDMThBohs5JGoZsFzFoVxF8PW9rqiSecJVP1cXbizvvsvdmUfNA56Gx/ejmkiYkE94A4RltHVkFrChR8vEN/uODdpgHcoZO+3EnQbixuD2RC6r+cIuR37Jmc12Y+m3XkhefWHDVL3EGPyBJnDid+Qwdy408UjOwcHt5cb1bO6YII9qckN/rr5kEiDPIwKnTvF8N/ZmQOR5fnQhL1/yvSs7bmpx5UcxxG5+EnayycQP+nXjAMDLBEt74AtxgweI/mw2YKFMTIgPfYXJmLjRXvgE3ZUrH6h8dDlz6pQnEeLAIwHeREnPrdu5mhPbdQLBRkBtTjm20n6NG75m8qRt0s+zcWbj/cjDD682ArZbs4JPPKQjV1lokcSyCXpiUT7AY4cfj5I/iCEW6OHL4GfPnpOt2dwhF6B9aje4I94gsYhwlXD0ZX08aZKXUHTgB28VypVZRtJ9L/xArnBlLMZWjilj1x1tWl/lVqsmiqee+ojkRC6JWGIT7YfH0HNlXwe3x4Hi+NZbbyxPXBx3mnBXJrjt4bgfW3EydxOZ8FWvxMJh+xnPsi/fVUrbsiHKiTNyDvn7AHwR+NzZh0XPY02nbA8+v/rq+7Lhktruuk5EL2rzdk6bf433w7mSTnwTFsniZF48V0RLX3ZfUd/gx2U4qfvgyqXl/IWTy7Hj4idOarv7fPnXdnDMfLfFkZSNKPJpB4XEfHfvnFz++I++vpx/6OTyMz/3seXkKeaxQ76qd0Vz20MaMyy6TObIJNFO9lh5Rg1/UuFNmrKiUVK4MmfGjrQ5jopTqWsIJ2Z8B4KNC302NtOHaE+1MbJxwHI77yAzx+QlS7pML7zrxt05gPHK3UY2zN2wAPYDEl882eTV5n1wFUfc0NF3kZSBh4tSbN4uX7q0XHj4IY8xS5AcqxAHY84/PibwyQQdUTDrpM/dRQF/6FEdzdYLEfCx2Xj3nfd85zR9P+2N/4kh9NmM5DGB+hWAJjwuGYdskjexIFR5S3quXLmqtfQR0wBcKgISn218A81HV+SR5whJdaaN0GUutw93xVizaR/zQ0e1wO068gC8xHKeLxgXWc/SrujCF3QwB2ARY5wTAK6W0687d2euhAIbMz/H5sZp9HmVDaM+HNFPgX4dRNYp7tLwg3rnzp0fm86tvWWdyuQ33yrfcaQV6PyCVe8Aj6shyxOVgHGEXJ7ewC/y9kO+icg0LkvW7BNHG+96nQQqVnCAh840Knu+0Id1CN/ef/89n+hm3I5xpHrWGwDrWFeB2h9daR+gOqj2fGBfEvfGSlSmYa9F3zh9Jo9UWac+GN0TgMJ92YfsGcdjd9UvgZPvG8yx8XcRdYTOM5Fk5gkItIpGdIwxXhbxf//v/jswXgtz8iC/1Re815EKTog4cUPeavtk21H64Chb90iMi9qTNUB8Sv6Fbsm/wcUEzTOZ19V27suRnbjK1pwAZDEE/Gtjg6C3UWGiUzFJcgLAs9J0IlWGFoNE72CMs1Mcbj2TewISXJoGHWygeF/x4eXmjRvLPS3KZ8bVhD46RHAB5NhxbGSRbhkaBT9XdnEiVx8IpND2g9uj0Em5ryj1qgU4bOZ5XQY5HYjBwG0aZBJUJmoaDjq083wVutHExs3+SQ566PxcDYIP4Lk0Nkro4goZJlKPHY65jiyKAPwAdrCZR2c3PeSpR64nJSX2L1y9oEyiXW7cuKnNMI8JBMeVxPhBvNSRjnHLiY287JTN4BpDoPHgSPv5asXRfAm3gI8M7l61hd66pEdZbTBz5SqbjPhUsOwxmTqGSuRpKz9jzlneAORxFQs9TCR5k1LiVNmWLxlpYwaOJiBtjus/eHQY1KY8t8yVYtqA1Mm8JwA8m7/SC/LIjMripV9Io/XZdvVl+j0Lu2m9aCV2AOMoV9JctC3caWDsMCliX2nxo/PZrB+AZqPLkTgCXFGQhfqkD1FPf3v7rbe1+GszwxeoBbaXDRrUY6MGDpuAyiu0DjrqnFfb1GYvlNJD/54fZ6pc+yM3WmadQjd0APjGpvJTITvUhgU20B/4EZRjjhkQ+YkD7WOZ6p/I42QhsZUcKWW+ITrm0cc8KFWwmdtSZmK+54sC3QBiGFbU3vYTID7lqP/jyBjYnVhBJ27QmHW5JF8YPxfXuzNDhv5jP+CryZaR2NE0kHrBkyB/xEBd2jIbduPFxyMC7733jtsFXyKD9pF8GkK9mGisoPpd35BLfwj+3t3DyweXbi3vvPfu8tjj59R/dbKtdmK+YVN2Uf2MX+v1yRJikKHEWEQWMja5my6vGYRgQOhAJI765/hxV5Nx2YtOtAl+EzcvbEPeLNv8A6p7O8Y/h2PgWUhfe+01X0FEV4H6dMc5ZtiVfrcrN/MR8tlU+04AeI0bXp4A3cGd28urr7y8fOxjz6xzJzQAmwdZ5bFFoh+w6LteqiVBZexOP3EEhpv4IvGrrAONm5dffnn5xCc+YR0A+knqCqOsNUCfTDyWttJsgLyhRDHnhAZSjx3RZWP+zvLEkzrR8LoCzRyTbaNV2wq4AW6dX6w3vqHT66Qc5AvT+MPegz49Xy33BUsd7cue/AJiLXr4GLuMEJDXgcdppfuudHHx5Ma1m54LWG9je+kBYlQ7A/Z7xHkHhh6rgEUZ+p7XDc0p7737nk/kH9aJTfTIh9GYjttYfxrDAuX6MOMB09u84ZuAccKTCPTZRx+NXxhTGYC7gS2NfCCikbO1C/YyvmuD9QnPnVKAdZv2vKQTXdbuPGaN5OwPay8yJCD54pA1cCtwKVtQXeoxSvSLWMv4RB8Xp7ljwiNVbQvTW96H40fJm2ol9qfIAEyn+vUC6eDjP3y9uMscaEtVT5m9FnHGhnvs17TXgJ67yf/sn/0zxY3vAOaLv+wvaQsSF0gbM+ze5pXsQbMnjW7qcJxxhz7awvsd5hJZyNxQ36GHn5NbXKj/HJHDmHKZR4By5qKAwCzHYgATrGkMLFA8+sHEzyKLcDaIGI4w6D2p8Ry3+G+KDpwESi4LUDaHRI1nD48pUFevXdHEkduZ/OAPjuULRaI9PjbtWljbOMinLj+BzMKdzS0TciZOgpTHCphMmKiYtLoxw0euuPLlm4cfftjy8DXys3Bzi5vxTpDgaXLDqBF9MqMyDUG8SC77SOC3jRK3sNhcsunzVTJ3XX0kJ5MjevEosW8nmKFl4u1Hm5THH55HJq7IRC+bMW4fc4afiSsDg6vkbE7ogGNmMD+dtZ2iPpLAodNX5MSTK/+hA4j166+/tk7G0FaODwqeJwhG6Ijpjh7ymzjXgZcyobM6tU9xtYwF+ZSvIlSG/1sPMVyBiiGrOvlI2Fp229EXtCjjXheoPIt5xhOWB1kEWkey+NRFSmDZsZ0Wod8NzGgf5ZkghC8P7fejH/3Ij2ihyzQTMNk/CKCrnMoqr4tqG/UEF4gb4zOPgj05+jdn/fDAwcSZgY8s5DRVdvEF8tg+zwt8eC/9u2+/u3zsmWeEV7X9B4gTm4vwNhUqI2Ou5cRWp+4eR7ZT9fcO7nghoZ91YwY9rF6Ux+KQMUJ8Yn+heuuTdRnRcSMeCeNq9muvvb589KNPez4xX+nx3f0guiwffJQZl745yRdEto4aB+HhbsYHzvOYY8YNdPTByMBn6hkJSARP07I6+yrlGL+e7xw//NJCcjibL8q01YsvvbQ8+cST7s8AumwPcZYfvtpoe4cOlAl6tzW0oQGYWxmPmgV9cg3TjZv8hsLVab4ZQgSHZNt8AlCI3JR9AoD9jkPpsBM5xDE+0pfxAz2da7IxRta2wQRm+ekTwVFfGmLnE037H734xsk5OuhrpQWsy316yDWPMu4T0DVmKtkm5eH3H22quXT0b+5WXrr0/vLIQw+vFxtWO6UDrxHLdRDqsklyNY5YnsNjpPKaMyC5dze+xI57/h7Byy+94hMA+k2FeB10P67QDbrJdb/SWo8sdCSJQ2ai3/Pa6KeNW75vlLV0FyoH+VP/dn80WvnsIRLfprQPR9qYR5rYwNI+7dPIc38QH2vZ3N6RNQNy2g+g6YYvOph3iAubci4iXL1y1Y+DZh+BLv5XJvJjb32zHcpXb4/UkvdaOvq1/RWOiwrvv/c+GJ0APDJsI8LiVX1kKKldwO/7F/uxbdO7xnXoor2RwRVm/GJtuHjx8WFveSVn6JhlcaS85jHFpQ1a7zfwUT/K9AvuONBWZ7XW8TgbhuWOauQzRwDVV/2VASQPHf7KhoHL/gWdsREZly6/730OF1u9VxOesYpe+4ikKWauV3698q/k+EEgOurbL00v9DqXk/cRf6Kfj3pQTgA0B/ftTuz//vk//+fKa/+muDA/3+FlIKM9kdH+U50AbYYfpNpRv7weC8DRR0noY1xS79/NGTzI5iQCGeTNZzr6i3Zc/7f/y//pv6Wf2Hn5hKsIMWF8tSBOANjQsvHr5u/kydN+Vu7cubMOPCcG3II5dfqkNjmnjL9w4dxy/sIZXzkCd+as8GdPL6dOnhDurDf8ft5Ojce7rx/Sxhw53viNzZ/lKvE2DzoVt4SZcHimrHl+VY08v97JbTU2PyTOjjiZ4N2oXAEneCQ25cgieKabjjzGQtCKa56OzEkMj1GYTvjy5GefVacTEI40Fic0DAZiwzNr0PEoELH2plzJvKOhSanLkURbrDjRM4GQ0Iue0PStLAeO58oneuw9SkMr0eDw5g5JOtOsi3zL2OXFGX3qIO4S+scZMCcbtAc2lC8y2FjRiSRXPBsu9riz6+jbVEqAcipTB03oTKs+d12Dh36GHl9Ro59qEsnmwmpMKy4n/5dc8JGNRmi7qWfACjRBlpe+zZVMrjDa58Gcrp/BD3GsDQ8UpcNmfCJGtsHo4ZttCR0DkEmRsWN/kDPqQje4mOhG3YPSLJMTJuOtN4mrDH4jgjaZ/IBS6BMJfK1n4Gm3QvlnaJkj7VgaPjxOxfvGH9ZmhrJP+PRnDumhvdARCE/tsAlDltsCz1VX2bQhMpgwWbiw88SJfMnNssxrEasO8jkOOVMqOE8MsHPQUUBPX27gvjzoRm+RDh9U5p9k+hDZ1LU/WrD4/FHW48ZX8VLXX5xmngoPfuooIfVDaCe0rHpm+YbRL3WkXfyoiZYfEo9/vOOrpQ+v/bmyWYTUUPbPciM0NJRdMEo4JbGFjoWGMS49Wp/oy1ywuX7jphZ43gKVPpartlvc6G/wdyHaByiB2rLSiJ0yx+vaNINnvmk9XCzqphm6kk9dNdmjETLq2//R68/gYT2gn3XzgB7qrA+aiuGojJpMWdqYRTYblNBHR+az0GJN9EaPH1nUnDbrCSQaO+3gjdnI2wJsjz50pSwYMixLJ8W0DyebFy6cXzddq5qRr3++WGMp4KUb+zk6hcNyAc+bZvbmyxvmq1e83h89djz9lI95SeFtKiRfPWCiPz4pl3ANWbJOCK7w0p97RRTIOCU3GAasOoc9heotpNx+oZzWS69vOrH1Yzlqo32eQGyHr32yAK7yAJfJIEcpv3weXvZUjKmedJrEXJDSPmiKLgCeOU87hy+p+Fx8A8CRDy19PPuD0qtubP4LsyygOtVTBiY4APych4Jo0M95ouMY8zZ7J+I40XAysY3f4HskWSZ2GRvbAeq46g3vjOMCNk920Bb0j46rypptXOtACE8/dt0oR+cGleEwjnIhedX7f+xYxz445fH/W9/6lmMyVCXfD6L1b5uTFcNhI0f6IL7C02PotgTe85BkcUeAlYC1B17iUf85MUFh5qk8UXI4lbtO7adCN7wYxuaZR2B41hl807ETR7UJ14b8lDbkp9h4K2ly4HEENsHwoJi3EHhzqjMmJimCdZyNtRqYDTjG28ARhDyOkrMdbwK9Gca+xWddPGIDn99IoTp42CAjn3Inl96GQe5+AprH78jIRE3yO7YtM5t+Fj0GMHcd+hYGb5Qc4NyqgX+OJWpI2J20G+PQDH2TbvDo58yRQaD/SsK37aSPExPXCMVVPoYdHav8sTd5IPn4ED+iD5wsGfIpF09ny9nnRitZ9CE6lvA8Z2a9k5wAuJwMcInLd0oOqS1FYx3+BDiSiCHyaTrUxIdSZfI1jo/liNYbykj0Sm2rYiJSY+qQK37ytGXGwQaRWV02OWWnyDBY4DgqA99ADBoS1dvZum0eiX6MSMAnEbIJFugZpLNdpQOcZyYlYxeji35+oA2tFz9VISOTD7SRBX6TVT0k2paJmfhEHnyNQ23hP5POaZ3IR2Y2JaFHdmK7gnDU1mf9M52RA2qO/WZy17HtkzFEbfTgI3WkynRvd38LDDWCKGnex+EbiaveXKHl3elA+UiqVRxrpHQL5znHahInwD4J4jMxyOLmWNiu5IkZ8w/l0uYuBhcluItKHsXDp+EfZPCSAHC9eOBqhAs4QnP23Fltzu6IEPuRpaz8oK95LmS+bbsN/Rzd7pIxy/PdHBy+nzbwCY1kMtflS6FjIUeeZcE7km1jOUpMije5UuZvZQZ+rvOZhuzzHRjssS3SRX6Ne/mA4kbfmOXC69hJvv4rBKJTWXi1jI+5Oy35g8cXTJTzNUHpUS9RSfWH2bRhZ+JqgUrOi2q3b2BzHo2M/3d9Ndt+jHYhZsg2vWXEBu44+jjkcwXeV+GVaD8DLFwwEA863H4TngW/bQlY3pB/mHblLjB40dBv4Mkc1HZBpgnMIypZqiTb+IDJCQY0SRmTIJhP8F9yVYaXI/YP0UKqXnqdTBtb13bVsX2eunndXmWYTgfHLzaSbPPQF3+oow2HbP7bNvLoV15ZnkhgLPpFC2M+rF3EGF77MPyw3UNeAbxUbnxC1O5tjkWSoqhy5me1hWywPiX6BQZhO5RJQ9+Qa/+oFmx47EMfFfGPZZcyJ/HUm9Y6ImcfKl8Zt3u/1Ap0fAHsBaDFBnz028WwCTrXo5/csM3ygNhoPuwEKVtoH+5QM8awndggI+0XOf4NDWJlRVhHPvsR4lig3ncZRypEDqYMPP1r6mP7UFxr4HdyDNL3K9NlNgpC4h912M9JF/N+LggP200tmiEfXOaI6Ewfzxe88Yt8+xC+QtO9BHk/xiSNkSCQfvbMriMupufCMXtq9QX2sez7EKA/E/bYQVfhxdWI1qHEgTBeCwQGerOoTbiTNsVcpR6LDouPG14spldGnFKqIxtC82NPjE8nSdqBsckjhOiuDJnp1Od7Ab++UPQ0DM+Zb8/abr6JYMXNkDqB0diBzfEz+cgYtf4APQNPHJlUg694jqTGErCf8heoXaTa1GMiFk1OqJIeJtHjaly6QGxCd/Q/2C/JIP4jrZtzS4Vm2OHYkEZZKRNWdHbyViSCI48vEpOBi+1JyEknh37DWav4VOkjaGKHLPpMbYjcLQVqHyk+1wv0e4KhbPpNTiD+jJz/A5Hf4+BXUjdKGjTG67AmaKpfiOLBUr5+/Yb8GnrUcIwDL0BKHfBzCsTGLWUBSQCxOvL8Oks2E0o0pSdPTY73D2nyOJyJFd5MntiD7LZFyl6olBwTp9R3YirQ5vQBQktdJ/P0PfQhfMikTn6yaWID5I2o/YUPP2QTCzO2r32DemTIQi0y9IFCYkZm+I2d5oi+xA378mXx2BHa2mQSyo5DcFw5cWxVxo6M3foNTWKz8ltGYG6fFYiLCakPze3bvNUiMjs3RFBHtLebVtA+kP4W2avKoWveOKEK+i4OgHH4gI8qs29MLFUmjmssoS4MHywzle43C4+OSZbtTx+8dv2K76rmhEIoAVNaZboN+VOyD+NjfQMPSX0IUB/7yGezm35l3cOX4MJX3eZVotzk/kc9vIoXPYWjE30Vesk6uHPLz+hTphVMh79KfqRp4Gkpm2YbM79YvsqqWvWaxLjIoM/7pEJ1iRd16AjQL3izlH1CP3IGCfpIsWnA4HU/gV78nkM5IXAbKavNBtC+5F4Gm+MI6TYfYBeV6RdRvtNH8HO0c5atxOMEFwStWz66DdE9fDAd6qiXHOWjX3WqN51tbRm7lIdw1KU/SZeOjB9oHDt4Bi1p6z+B9g0AO4i57TZveLZ5KolYZE1O/MhXP7i0zdbvJoeMt+2mlzfWvdlX/6xRdcjlyjgnhPTDTUboC6uulJw8FnTc9mJJ9MXYrKP9pcIkbmvu2CQW5Um/ANoO7odT3n2JhJ/qy9VFPVA5iVPwxIu5l6cSEjf4NrmAY9qE39aXeWWlUx3rRcqZk7P3iIzKAhqLxss0pktM2ibeDD8A5lgAlbHidFjlGpdZovVoYg9lO4QzrezlCM58AvT7kTABKObr5Onrmw8A/vJ91crgAjsX3tEJX58w4eQCGuTmgqp40aPEy2Q2O7LHBrhAzHyDtcoMJ0TEYsxmAeZuwlrXICmkQqijkaOsVUoH50ekJEd8NDqLPlnEIIskOuohz+ZBxkkXxkHWesKEPpyP7JRXoIOgjs6hANpeGliOrVfUbAM0+qiDMeAI3iwnftZXJQbOSCzAVkLc6IyWl0koIuCRHnQp2RfqsOcgz2LZG0/uyos88TKzCvyLt15MCK3yTQzc+jnrQ0/raSs6Q0K7yc4RenyHnmPkdmHaSaO9qI986CkrlqZRh7qrRZJNnOz0Rg7bVJf4ZQBDVzntT9bXhHzq2ZRCI1xl1hauwCSPU+Dj06ZDeMeTetkgXtII8BrHXlHwlTvbKj1HqMe72Oerpcg0H/j4nMlPg6TtJqwXOplSXf3YPGzgKH8OS94heOGRbuLPd128ER+bKSbF9KOk+EU/aLkpeGSTHOvRnxwP9THsBMeXj+AllrZXnOkTkdnNtO1UPfaxMWGfNbq88+FVwncdobVNbSvl+dJ+vuxEH8Vu8XtxUURsG3YJ74QuyMSPTDYqnAwprX5IBnooJ07gpGfUUa4NxAM6l6FTmUWHMvMFYxxf0G87bL8OBlos8cM3/D954vjA0fbRlfkgNG5HlW2zv1s0JnWXN3+coEMXdtrW2JVb/eiP/bWpsebHvIi96+xn8G0Tjo0ZOn3U3wbELl8E1wznZDHmEf0aiw9DfBWtDOKRQXRZn1LBJC4rOhozeZEBchkjsh1bbXHsqEzAcxG2WGDaLVejsxj5ewmi3+KXeYx5gDezzDzWCaBTNPSrJuTNuivHepVyouwa1xegh6a8XRP0T6SpM78/G9DXdnQA8IhfwyRtEFYDF1tqWyF8Sui2b6Me1Mjv63BeDpO86KvsvstYEQ/rgccD401H7oymztW2wbKslriOKmyY7KtO90GVaefyEnnepuVN1cCTiB214Yvk1lUeqbDmsYuxpGP5aFWx5ekCnWwgA4DHV3gVr+IA2CKf3kAzMC+EhnXX2yPoKZuCNuTqeDb79GnvN5QnXvAWnN9UrYDs6mgCsGPL65/yHGoDPLydrvPQzAuQjy9m1jHJG3yntnt4Nn6OsmcYu/ov2gNtGB8ElcP4o986DWtJDAWiBw3tXbuSopuLW6jHLh7P7lrTOad0UuIy+STsG31zD3KBOfnZ58wF8Qng6QjPh54/hCDPURDbmD9EaxuyXtR+ZNquQds80LJjKN5EdaNxPUebkTxKikc+dwA4sibl8V/WpzyiTr/2SYAWTh4Pw+zb2jfyanSOfqOP4mgaAW87Iv6z/t4J4A1NvIbXT4qQlOdCOnrg51XG1PMbDLwpkfahm8vKdBCcJOFAg1MlNJIHOkCE3Yg4KZw7JhXgY5i4Bx/lNHAD342jwi4+6RX+QAu+tEeW8HQduyy9DEo2+KI0PW3NJqRy05jBww+d6V0XOhIOI4vHj4pLEo3os+HDNsRIntA+jnrobBu+pnLoVBI+HV04x072K+jYVRu7ADsWdChohz4Gm/EjwecNK/SK+3ZCgz+bTOhozPoSPDSBtiOdHEBn2yWfyPRR/wEGGj6hijB7UXYKjitLdLBtMIpz9S1+pR81FukLQOk9oGyH6HQU1nV0dihro+V4UA8bdOwEhdf/OVh9rix0CWabSIAfqxKOBZu2cPdCl+2CKXTl3YdZ1gjj4Ast3/bPBBmfEquUZ17LHrq96VOBxKbMGzNTBbCXJO6BCT9XCRL/ADjaNMe0W+3YB9shugKSWWgZoxlTm73rfCBoTJhS6CfEsbGkbubZ4RtJVU4A5bWNFbPmH4Rb87KUePnkQoIcN+lFd/XL4Yw7ZWMPcwtvIuOkKbEplM9QesaXEmRUJWFEUuqV3wN/YU168XuVCQzbYad9Ml9MegdQXm2bq4ZeyGnKuJjF4bbmC7WY8zhgkZPc+A8+OPLpl9BHpwoSr7JS8dhRG1l4wpc6YIdfQLkJ28u7n2ZaCDliDzFBT/VSa4rBA4Rnk10wveo4ll//EM+AX3gj2QFzAuuCcCy2XuQVU/VSEYnXC2Wu7FV29QHYOOukzvWm+bCfkJZmP97dyK9tvQdz7IFV1w7gM18ixC7oGe/gNl2F8j/It307gg5O1A5hbNnkkOjjHC1PPHMdCM/36pfh3XyZ897Y06EF3E0HDz8nNW58ARZgh3ODN+nDdpl+1BPzAnVzGwD4x3xQfBO8jgeCBZU3Q9Yy8XkMjv4z0Tl26k/GyXrWHNujTsfLNjjWlB2+cawtXqckqzRerxXT6ltpGZf6A0cfnv2aYS5v0Ym9DvEEtaE8yJ5xoBtjjvSHOZZAbSxQ3rF70Hn+VpZoFVoHlId6dHDhg2Pl7cskgckdrthdmkLll38uA25Dt6NomWF7oYpA8x9fFXe6AnM7/n/mM59ZY08538FMf0K+N/BI0ZzNb0NAQ/IJwjGdIKBMAI52rJ/Uw8tj17wCulf3kVldWO2NvqrAYUfXGugGh/+vTlMefq84mKnIRmIEZCw+pMDYtIBX3pu2IQdAoTuu8vC7Yw9j2Vyw+UMGA8n8lo8AOn02uqJWeaRxEgLEjtDGZhqL4yYnz/ZlggI4Whet5Tx0A++PGlOfFSY+wD7gj3VHZ2WSbt68vi5exsvP1MVOvHUcDbKByU5VnmBDMkAZ24i/OlhHdaZtPDk6LmFqHTDblPwq2DTFFd887EPEVq/E87LxO/6LCgrTkZ11Ay2XftbTo/uA44MXmuz9LXh40MsAG74NNcKOPhn5QOUBlVm9BVs6XmMHeKDpzJiyYy6AZr2CRMz4TLKBB+kEKINZ632477dP8UUlv6KURXm0sRMctO2KoL+bfYXVhxH3JkA5HwH0cwKQdglABq0nVMpK5D3+BI1V45krawM/+twuMJFoErLNoQOQ1jsTgGMxEvqbn+tslzixNycMyIld1PHlv/SLXT6AelwQxuUNtvK8UDqNuOzKkUdDx4wHaA4hkhdh+72vPCuVHlzADE77dda/0gVSv/nSPPh9WGmY1xwoZKWNEvPI4vcWuMjhzbvtGG27Z0v7SHG1d06jYtBvvIXICG37kKxb4xTayNn4Nv5dXUMPSUViz3Oq+YG08G8yortl+JvfpwMsf+BJlB0TAWVk8Vrd0eCpn/wqXeWCf1ACZh0tI59Fd8ZzLG2S0Ws9UPoHJeoAZZ1ELRwXuZg/0DXaYLTbbptsPgAPwgFzOXlnPGaBn8YHTWo2GiGdoCOmpa9NlDl6niKp2nnR+A437QDNsMG8/l8ZyVuuN7+hAaoTqL4m6qo7bTQ25qH2/9IUwNqOoSf5YZ8qkaWC8xtIBptDfXrS3B+7smz4oFJ+Jz76EG+P56GDcuZLamM78pNMItj6Gm1P2ofEIDqd+IxyLiZsMevRV5ZHX8LO2Vagfb2bXmCWX4A/ciKvMlsHrHxDfvGA+e1/gLW8+7vaVB0kwBY8QFbrZyhv6Xqc5VcWkgvQ+RGbUc9GHXr2grygZtuo05Zs1BUnjop3X0xD/ETg/k8cAXyrL8yL7ntKyO5ahG5eMsCeJt+lxf74B79pvS9uXJTZGoAutU0cBQRXefBbQJq6ANXpdhyAMmBe8hQbLx0jg04TY0HKrWgJQgcCkjwQkeHjGEi5gUg5deBwnjK3XWITjagOrGQbRmBCTx1X7Fw01I8egd38yAiQQ8xo/ALVlk9iUtbReocPyW82AGmXLanW9W3EAnbg1/ocmoBJCQr7Yu2ozCRXmtl+gHJSedQJpav0+FQbZ/34sNo44YFNZlJxhVkenH5cRJlZF5A2wardSakw0wLkZz9VIpOkgUO9X9ml1EEJRM6QD6n6zT5Ynul2bQDwAm33Rl8kYUdf/QcH4w47fNLKUTjoAI7oLG/zPRbmPIBsJoucDNYPSZavvko+dJPEnDz1AyoPDLRuT9fvthtf4OYKI+FMHWNVOvQfefCFHv8kj7B7rIlWH4OVRx7gDZ/bYNOHv8iiH8wQG2CAB52j4gHAyQzgWNgu7Jj7VdqdV+TVFvtAojj0zACdbdIxMoIj300e0L7HmOSFBOigrkn/XN84xLakQmWlPvZ1PFIjST4e1T+0cbWItxrxS5v7bQdUTnGrrdBbUmCuty54WHB0RCOyD27ddox8+12wyp7ygchFVnCUaQuwu326AM5cOnLbem2LQWoJw/byd5xSLm4/folvZFNXm2hPxg5s9Xkwun5/7GEIoiM++YLp9spNyKmsLR6jLuQPhPI2X0jW3khe5t5sILioQUzKt9lQ7vq/L3f/GCh/1soC/b38gGXq6L4yAL7wEFN8NnrFz/KAjtm2ge/OKs+JIDzVZ74d/vC11DsqplfVrKtH5FYPdKgmjsSteSRuPgiEr3/w1j72KMN0H7c0kJLDXoOnENTjfBWZXwz30wyHxsaMhW9A9flCi2RQrq20YuaJXOWNlVQMWtUzPlaThaOP42PlNpY1b5WvY77Lik4qUr+CkEYP+qTENilzdsbT1saOkfgaD46tR0lp8MavAwZPPOAHP+ko+LW7QwY6ObZ/VA9QO1eQiHt+pIF4wD98HVDbZhktJ2bBoy8Xdje6GcDzdrFelCsdY7S/VyTk+opQ5DlOIpOnLgPEsnWeb8WD3s7xXFykzbmGzsWfU6d4pXnWO3i5awC0nbCD5FnYexC3+BzcjYiEkC5uswAgx423DVBaoPSuM33KVLvOnW3Q6uDHDgZNOoRZBNFtgNB6VX8PGsqRs6+70CADRXfi9IQx/MjJCJ0pgwZoA1JGju1GCH86Ql/ZAPQ0tEFoBvcw2TzIIcU+1TkFZjnkkQWNLYRIgsIX3fErNseg4CGZN0HzEaiMQnWRIJtpAa5YALV7q+eoJLtaV9nQlI46YMYBzZtvLFqk+A3fJq/H2Bg5+7JmecBWP9GPOr4os8GmgwTZvp7KLJQ2ED30XSB4+tauPYBtmI5A6zN5b/Uzn8OsctNQafCVMuHWfifYod2DGVc9iPuwbRt/25CT2/Q55IDjRAd60Wb0rrZZjjqux5Wa1EXqhKttebsI+dCDY85BT2nAN0EIDuix4HqB72ZMKZBj+xYvBqhPhcZ/PxWg7xzQurmfoGKuq84DzaPw2pbW8xFJrwqSN8seRE501xcw8YLJnM34oeXk8eld6UqrDfqrTcCOHKqhc2nkB90K2OekcWmbk5BRuXO5UDn7MS4PwDEbtsyxs7zSWCcZ1ZFHXmWWbsYhgzai7HrLFV4+eIEVrm3GcZvTzW4dzQO1KYuoMcb12OQat+U2j5WXRL56FRXVjxPcCF0h9dELlBfYcD4IJt06sqG57blAutd+Ff1lqXwAHmyqXZQrbwWTg2uiP2+P0G1p9EjbsekAckISXnTNeqoXlm6EKRMf2qvtWpmmHeVZDR4GRy50+5u0yN1tF4gpM+fQF4DKtgxowQ1+QuAyBMUZQwyJwW4cm68+5kJi0Dn7QVCemY9Eu/JYZusAX5mnXnniJafXOnjYcJa+sW/dvN4Un//UNxfawpbbeLrBZM7uF1aBjW+LyapnHIFmoc8FaQpJ5uGjY+TFV/Z9oc8YZu1rPwZmmcEEnAenFBvmcRnYZKR+19ZVsO3y732I3PvkcVJI4rtf+R0bNujZE8JLu/MlX2wubcRpHlM9+M5JBerajp5b7mrsWS4+ZG9reo/77YQiJyDU5bcJeFU4ezl6gQWj2l1W5TrNsQI5g0BQcGnoBmR7RCNQpbOctayUK3FygKR6D7ZBC4jSaQNsJMSRtQtbcLABB+mwdGhEOBiG2CnVaiBkoHkMKjot/tDROQi3sk12VHd8TgK6yYgtkcmkCM6bb8mu/+XBGz6yeJOlP9szkulGXScrXw3ATg9+WoxOK/mHeMVkOoa/L8DzaZateAg3jWHTFGY9QG10kqp2wgJ2bP0gvByIK0rSoj8dyrMP1WkQzZ07LCy0JSedOkse7RA6Z3WMLg8EJcBUqre/LDRK4GyzbJxPksAZr7gpmhq8W5wjCUE6UBLPap+gdLM/qU/yXQySqsHfun3TA95XMx2sQGXOsgGPjeFT6dFFThbv6CVL2fWiZbADjAFfXBpOoONBaQbLFQq8f+F6oqmOGagzHhsxjuphT+t7LP/sP8RuA+rkL+0W3tAzWc4XHoDQw5oyQN2+nXxsUulGvTD+Dz2JDUb7eL7rIvzYpJiG8sobqA5sqf2rfiWu0iCn4E2naNpvQtt68aqp258NjkUSdPWhOmZdkUch8pl7CtUQGHEZaR8sczC4nqJlY1zpY3vjxbG2APBlodnTPPTNx2z2Z5u6IcRn5pmcZNKf8cvjQfX0/xnan5DRfOMMRGbyXPTz2kBMh38Ax/BSHj5yHKpqIyBO5ZmTaPf4gJi5bfsx38Sft3ps/m19B9/Ax5YCdfT/2cf9YzZomx+A36InEqfhV6+WAtG56SnM9U0AeGzsMfrwIfUFsF5LJ/wsi1RfgF35k259iqOP9e7pWq9E3e7aqzr/39oBOfv9ZauLma5Fhv6YC/AJneSzt0FntkrREhskxWVkte1jo7GQGbb2oT68sT8XbAB4ozN9oPzQJV6hr+0A+PYfoHb09a8+sVTZd+nEz2eTH4i82J4bEbJRCfo2YWyIvparSxknDsroiKzoiFkdVxvUXo9D2Fc+C0l/VR1+UO9xOl56AJ33QKGk2vJ70oZND5qT7J/yXCCxb6qmX5CoC33aZYYU2YdQvytzTSCoYr6XnK6FrWcN85o8bLKN/HCXytjNfpTfn+BLvMx3XjsQqXpo8Q88r8nnRRF878BfVleek0ge+SSx/ztx7Ohyj1cNaw/IdwZPneD3sXgyBHmJzS3VczeavkccrAhDndcRpW0Q8DCRCglWO0SCVxz04Ot8U+s4A6KUIG114CtnlgWsZecVkMoUeuUZg950g09UPpbmQAsjtrXcun3Y6uHfbExcNvotryPmqAyt6UnyD8uA4lNn1FaeQJiR26D2oH8Fbl1JNuy9qpIrK9G32qb6tJOymEniM+mt3c27rE83XohCN/leWZ7pyScF3/Zv/YOA+pm3UHr6W9sKIL/KFQ48VTlOOqif7KDczbQfcwBnsvR3nvvleToemUjoagvH5JHftt/RNaD2r3XIhocBVz4dOTFjceRmm692j5gW9uVQLm6mK6R+FATw0ccD6iuqZDFj8qos2yW9heKB6sW+dYo1D8fE3r4oEUcmnY1SwMnaGr8NKrfQ8ozfzzfN5ULaQpmBq/3AzOsTe/wT3kfncyyt/qucCRa8b4QO/kLj1T4AzP2x9Pt8rTOfytUBzuNwtsPZ1BXMq7TKGHXNFw/MusgzfloHgNvRtwfFefNWMP3wSdnKICG7r6gL6SabPLHZrwPANc0QHPZufRUd+EEd5fLM8goz7kH1c5yoNQmNMBZ3pgUW1cJsY+V17lDFTl3rmyeFFjrZ79bHh/sLP45JPfbs66AfAsXPqXJncB/iM/ClYd4+cYLfaGDNlm++iDLWXdWTg9cYybZ53lwlP+t9kJ0AePLgOw4A/rtOR1jKO8t4EKz84yjq5OmPSn1byjzmCuTTlCjccKVZZe7zDDxAntR2K26WYXIVd3GRMeeBrRza9j/VmL9xpY1mvgIqGmM+AOXy7fPslKf8bCv7plvjOwerHNW1P4Ar7XyELlI2YP9GvfHIdtw2fZRZi0idizqWxWCaXFihr0S/+6D3MFTGxg/5q5NYevBQM0Ef7TarU3i2eNc/oDhglS1voq/40CUvvStdYPWZVDp9DLZhs5t9061bt30hnV/5va1NeB4HQx9jNq/LB9iY11740EOe/UNPGLkLACCe9uNkKSdUjPe0Nbw8WnRHennKgbaAnxMMn1DwyDhCMHT/ah+uADEwOATOgWi+5UKNB+BtIEImWX7uaus0NDybsMoCz3GzZdPVQY7TdpSQI5K6Ab7S0c41+JCVCZE7ANvtmdoAd8vhAb/xNpl2yCS17F7gPNl8wFcevIlJBh3g+qGjZdePMjDrzWZu0Nnp+HdwB7822zfYdNW30AQHbRNQXS4PmvCkULpeYQZmfqkztAOCr+2l4YjM5udUaLv1BAQITTv97MtPkaHk8kCRn20h50GlQVFb+8yo8441zLvt31SY86EPZBO90eITr0aDxDIGDVCdzdevAvQdh04jH76NFhyDfK0zdpNfusJcbj28hdbv2oNsdG0XBIBuXgqVB8wyZwgNx+Tbv9EBD4lXod3k+XxzzLJkh+ixrbjqY5x30QHAYh3z2xoUQfny4yhbn1yYiHWkPnaljvKsizTjmidZt8ZobeKITchyvwbHh3qvfk2Byo+9yEncgR1bK2PAnK8tqyyJX/MCjtSPQtIMo84841ggzwICYA/JdEqbyE0X8WhiLGx3jbeYrbbE6bX9gNZxrByg8ovnOOutXfsAXWVST77rQ+UA/JdEl4tvAqqraYa2U/yNvVylq+2VUWCanWVUz4491auD69e6+FmdXP1Ngg6M5HIcG6za64sig08SHPk5Zqs+l7f+Ag158w2dADhoQ/bgOLXc437eZbHNvPJy/cLsPLYLg3SFVc6AlkFx3PexujiC9l105ysDmuYiw/mJtzJTl6PXTv6U5nYvHTzFt9w6UmEfB89+HFJPeyJjtiW2sX9jXwRfbXY/8l5p9hUfd+Ua434c2qbWd70svmXsq9yVT6KNU/IHG7RnEyJ04ons9CPzOOqBykP2KtN0Rgsiq3fmfP9jrE8bfdIcP8qSilk+Zsxuevch9Ilt95RAv0+InSToeBVogfhDnzZkLiO2PBJ0oBM0bdZH+/Sk1+2mMrSs79XlH7lFl+q4Q0LyXROB9Vq+yqpXb7AM9m7cTVtPqGukv2E+ILjkG2QYegJQAD8HiPIc0OZDJ7mOCzShA09ikec6SW0x1ajDrkyMlBOY8pbWfKOxhF6heerbIfFj1gG44YZbxSGrPE3Q9dhUqExsIxH4fZoAzmz01deyrFn9AzZ8afG7aeB05Hk5Z/biCEAzpzX+Y+CLxYvATNs8dMAsr/0gdNgae73BkkzkxZbwVWbog2vax5Nn4bpz59Zy5gy3falDPm2f9q++AnzEufyGyuQjPBDeJFH6ViCDBt5NXuT79qkdSTwLpZuPljfRAMjW8NIAJafNn+LIt/J9sqF6BiS33za9W35fX9tgH9JPtljUf9oHzwMcN3ntj/CGf7Of1D7b/gDM9pAl7feL2JH2Kcx81TPzVZdKLjcBpSedOHXCj2f5o7LngpGvH+UBZhkzUKLvz3js5l3mfROU04DKKezbNtsLNLbBKzNEtVwexsjGm01Uy02wkkJTnbt+FlIODlkPqnecRl9pPcfKN2DjyJqOjxHYtPkGoIcFhARU5mzvDOBThQ8b7awfffxn7NW2ffkc99u7sC+PPDSVVSi/NaqORZWF8UHtAOTCWPg23l1bgOoqNLt/crxPB3T9rc65Hhx6wDEdknb4mXMHFM9JLTzwggs+dfhTu/f1Ufbc5M4w91PaPHni1MR6ylqnGttV3swf0Q30CFRm5e6D7R1twyYGs7lqeebMmQ/ZvULUrfXYppJk9EQziTGUtXNXv3XZxpyoUxcZG0BuvFLpSeC2cteNSY/jsPlMn26+m7vCLLP68SltGf3U88iIHbZsqOJL5RZabltR480i8tZ+wzF6Vxh2kBgf6M/8PvqhSFBjecKlPvydp9BJLCtnBssYZm512DrGYEr+jzYopEH/qd+di4DMRVr3RNI1VoJd5h/l2LHFY45v7EldIfRK+ngOEG4eO60H9nn9y+ICx07xePTRR5dTp0+N+Szjue/oLx+iKPMr6/7+g/Dwc9Xe+0mVT586Y7up43hU4/z4ca7mS47GJ1Yirjb2yRpomePc34a/fgQIogr0JDQcwshCBwQpDsfxpgawCVjLDhscMqj1StYlPnjrTHUUKqO45vfpCm54d46NDvmxLzTAzL/JGfaOlDJ8WwcOfgPKKz+znyB0I/jTQJ+Bcv2t3OJS/+FYzBCfGve8AjT5zcbyDk/yBZVR70mVwQ8tmxFTbjYBu7J2bZ1T9YYuNrs8cMCKA1y10QOz7U0Afs00JINQ0Pj1WQNXPqjdFGETWGHqNEC6iAE5uchzdP1eSCaz0ebU6gjs988eAWhqh2n4mJbpisVLGdX7izo6StLoq5Ex+9888CAd+3T7eXgYrwSAySp27MqZy82DLzA2jQXH31qX4yZjV+6cgAf5QnnGk0duyputHMAxnDMOQzeGiOMHwD/7A7Q8x6X6kOH/E84ngTq6OzAejI+dTRt/gHLwu76tAGqYFV1bH1rtki5rMl9iSgo9qXpTDuzSUTZ28CB77qukQnMzrnJXm0YCxkH0lb/FgYUk/Sy8TRvvYBY0j95tjosNNWW2FZrSwYtc6mY5c5px0NSuua5QGTlC7+I4aX4wLUAu5bktQk951tV8+iwADfj4VX9Kp8oocDayNg2BxqNHoDJsj9J8cssxcZjsXdVt7QSQbxn5q0zKUx6ozRz7fvLw19dZ3vBlLW/8xc11wFrWH7R8hHDMWA8A8LWz86i4PN9B7rLlTPImoNw5fgapMC4/2DeCJQCXcnRV9wzQNAaRvzsWmldpzSNj7nck1620+xCd0S1aT4lESH1CRycCJ5jXuQL7EWxfX0U99SWgNphv4q0c14mlF+Wia2t3qCBtfKoP4Nj90BaP6Go8OPaxmDw6GxwfwHbor7wF4wXRK32ew4WHjEZlXGxmRg94ATy117qmZEAfdTquJwGkwV/dhcop3o/U63jh4Yf8CND6a73CJyZbXApun6P5pd/Kgja+y2a33djbaozf4ZXcfCcAEiX6IXksZY/EyUjtIjEvcDftQCcXJpshHXdrFABc38neTVPz2J1fTx1BG/UbxIHkBMpTshwM1pFbGfkSA4GBCALqRgdRMXbhUvggBE8yLWd/8n7esLvKMrar+RtuC2okUYcO+CMjjZzGIs0xqY4V58EnQI/kOrhphQ/RrmXeRz9gptGfj8igsdpBMRE1TipkQeGLv/mRM9IIjmXCAqj/G8yHfD6V02SJbFZjs0GIbv4pEBcmzt0TG9XLhtpI+5CQWUBnMvqjHX31ItAIZPKk5BY2D3rS7qGqzi1tbdN6/XMbcIxfI+G3xWz8yO4rGqkDt8U6fdscg974US5dccDq54fGQM7cWViIsumgGTrmxbMw69rRMRb5puihr9JX8gzz4cMsKtGPj7RZjoklCfv/cz5wBNsqytlgxCZ46W9z+wDEvDJJljOOrtcxsnKXzOV+REIs6IKHaRO6ouhY5NFngyYZJGQXikMu8me9H45wIX32xq2bmkgTP2IsFLnVDxzjM4P1OxN8dMWGgfDBMqDRfoxfY+zJiyogt63bCb0Q+oOCiT6wKx9vKkLa/D92RteB/GDsbPWBOT9DdEYuqePcbWFFpPCGND5SF5sCxQOxZxgpSN0oCEq3fyxfeffbsXXMMonb6Ndc1WReEZn7yoDKgR86Q11SorrzyA6NoLqcl9yUGTe7dUDtA8i3nMf88IFyx114LVPt7ipqVz7RDdHFkeChr/pTXMiclzSnxoRxgL2thwJ+Ib1GrTLsC+hQOJ6WrZgM+6zHKuZ+mkd3D25rY06dIRa5fjoC5Nc09femwhZXbEvMwMWfPfn+T7kZ2hHL+eBjZQU+rG+0u8usB9umvDTobD7jNPyJW+rmfGkLu+XNfujRRRwKtJabQX2ZvuEvqw7ZM9CsfX2oZryRRtuRn2wCKHdOABrTAHTbmAnE5vRXWyWUePwJINO2M09Ar7KoPW9x5bkbz13LJUk4z4Gib2xqb31Fk7Cu8/gEw4IgVOIFb+JGmcTVc56v90mEe7oS3/rX0ZOvYPN5A3TXjhlMK3S/GC0lbp/5Hf+k6jcPsYJNNG4R2QINj/VEXmK9xX/46xjnjgGWMD4ae9vGn3CzLn7RN3dzNA6Vp98QKfoUexram98d8P762NHl1MkTiarljd9zQlCFumIQkIIncPlFxhkaSA4xNPn4FDmGMQBpwHi2dczKQE8DEBmqs6kzKBDmwQ7lHVzx4ksIBJPeAj4NX/CJjulNbplJIXT9DO54k50/LQ9gT+PW2LUBgdLPNMSpMrb4g0s9dfCXTxnnsYv2YLISpc7mbimPjHRyEa46IjP6DfPiM6UG0jqJPUXHprHb7EN35VmWc7TKJq+bnFV/Cs4blKUOfGVRDY4zYM5+6cj1vzRAyzN+vwxU93yUF2u+eHQ0D+zLnaF1M742Aht+o6FdcvWKsvQ44KWFLvpnm8pLmTzJ9XxGeZAIyPSLQv1NA9Xrf+VRqBwA2hlm3dS1P2ZhDOzTAO3fxQNkS1u7g998AZp3MkZ0yvSqCQWeexRB9Ez0ldly8z1Cv9Muop99Dvuq1ekQJzTK9YvArQco+3lNnbSTr6zaAaCLonVq3vNGpOWhhTwp9g35qtrX5zhwGPRNrvKR2hGlgYepdFxpMkAmMN4jtLoC5KtbFo0PMuChbvZzsx//uaXcq7JAZdWa9iGgfPRT0jqPO06zPdUVHuLEfGO5o4wYvIm8DcK32TjLBeY+IUujbPjaeniagLUM/QCqZrqmQvWTgNb1xLTlfodltWmVhYzgKmPm47+TyrQzfTZBh5eTjVztJbWfAtBXpiiNa9m4If9BIIqo0BLj6UtrA/TIn2XEsl25QGkL6AdXndDt65/LxIgNHjEsn+t7XPWmj9tYpdkGoPk+YjHrANoHvBFbZRfQRzvsxpSEb11/kds23crI5rjZMtOsulT+EG7k5z6wD9Gftogc6HZpqSNVTsskYNZRNckPWZ4PggdmfvCuQtaQ532Cc0Lxr7KUOo+Sqp9+3PWGbWP0Kk5wJ7tC6zgSx7Sb9lxcBKULwILYYc/aLySovMCcBygTAyB+bTaiAyjPXNcyV+Q995qEu2TamOvDdwCo58q+6URDH0Rm5zf6NsCR/gcNeeTbFn/U/4XnBQyc7OAWPiOD7xfVlr7QoLwYdOXqFR/RydzNeNI+bRsEHEtM6pUgjJidb3LZ/9OZuSJYAwrzBE9D8gGMG3JwtEEPqE5k1PnLycRzotVBadMT3NZoZgZEGI2yQYv33Tu8M3W3UaFsmQSAz5XhLaAA9bUTfMvmC6vznaS6gSVZ15QCW36WRUo800FWnfqQVbUAmRzxsW8xoRzYOrwoR766ZhuaJ9X2QOIDjjwpHXO7CtOjbdaCkOcSi08drPNcRJ1TioboCOAzUDsauzmGADzNr22wB8WtfPoD41t5K30WTGrAzXIad4D8rHtfdturNEBFQXvnDq/R3bW/MvbloWtrh62+egphiUwSZ/1MHKqJvIH3ZmKKeOVwLDQ/+zzMN1Q/+vre/Mjekumm/0Btn+1vKlBHm6gVx5Y2YBs1DunrqhaoP+pTORxn2XMCii/kpDTJt2Gblyy+GGWbSr/KiBxgla25px/4XQ/JwO+A6mY7OKLHugTURbw4TaOkv4EyhGazoeXIGkQCcLQLz/oCnMh4/hx1fOb2hT86yUPTJNk6UhN8eGcoX/0AyIPv/FcoLWDZU5l8+aoiNqSOObSyNj7ZPfz2FUN9VhpbHdqNftdOgDsy9lF89ATkEJtZF/kducr66q9CWDww65n1Ns/4K3nnN/g9DyFWaRJhgL76sauJsuVP9BShN1r/0DFfWd7sGD6BGwKKB0PCv+J7bB5eILi0GXFFV/EzmNx27cpoeW33PTyQfOpJnVvnNuK42ksr+pZh8E2RB76yN7mRlRjR/tjTOM96AOvSfkg5l6kHIpOjDyuP6YecQnEzDTp5M0xxtlDCKhfgKjKQtzkNvI5wOJUXXGVP7Uhq/2ds1oY5zfoMdEpB8aHDn92xjVxKvuoufG0FB1111Q6kJZ960+pYic4P/Ky768P6MU25QpvXoG/tEv7QF6f/onFx1TPrBOZ+uclp+jDUFsfHMRo+0yfV1/TPczLjpGPz2NHxfQzRrfMlea3f/V2i6o7+/KIwrhz45EB7sbv8/gZzCj6xTwfPdwZuuT5PBUQ2Nt3hu7aiO3bi6HKc7wNwAkBFocoSxHTOwmZIoEIHqZ1loIlK5XnTm8Cm4+12CIcNxwXRu9W7coWtA802AeACm5yVRKjyAVytQn7lGK8021TaQMrF1Vbgv5Sfjx+SS50XEhqHDfVurGdYZYvfXVllErHkTJMN+XI/Z3+EftMVfS1bvkTtb8aB+r/qAgZfUmj7qMwaO8Fmn/KDzgxSYl4t1JLuT1/9uqY9GCJtD2eoDBovkqLlqnBj1EkfQMeG3/yoXRxrb7mQhTJw9Ik8OrX5En5nTdNUuQ9KhZZjI3yRLXYPUOM0TvrDeyR/IBA8yAegPuymbCzQVXqPMw3Kff4ZkFV5+9BYwknsAeiKr15RPpAfneUz/BSaGWrr2q46lObEyZOOSRZtrtDjMzJlg49EdORdpp34nxgBFkWcB30gmx1kE7MP+1j+YZOgdiYNuQO2NhgIQWl9+1h/yEcfUL3UA9GlJBt950CLfS6eJNnf4XvKW0LG3Afo05KwHOFr6DqBkgU5sZpsK6A3/OkzHqv0K9p4tLPp9El+zxbZ6V+8Nj2b280mUvwKzOXqbDyA1idO8Ie2Pz4IiGRkRvuovGpwnXRLZNal5Dk6Cdzm66OXslkC+52oLFVbjHuXYgOigBz+w5tjk/UNv9iAWTd1io3rlWI/Fwv4hXju1DCPw5N4Nc0bLfyc40bacJtvkIc3fHNsdwBCsVRmITaMwoDqAzYb8NNZb2jar4Pf6Nse3rgSB2KArcPeQMpusz09Oe62By61XchHn4pK0Fc/9uz6FxlRkTWf+tKUD19Ye3rCsdXzL+1HmmWTzwVDvryZNTK2RSd5dAZynOeaxC5tCqla3ifvPoFXfrvjO2ToKGqlw+o7olPeF0omOnGtMgvonHHkC+0rtcsg2wvlqTg4WWf63cIxeAyrDiX2KJSbbNvI78Aoz/YWXGNx+Ek/Ck37ORA+flRt7w1wzEu0g4qzHXMKXexlr8GepXbWHs8b0xgFWhdcabY4qqTEOM4TNGzgqecL+keOUp+5+kAber4fSD1PP/BYHY+K8lhP24zv2zCnUKaJjnMSITkAMruWcDLJoz0njjO/ZHy2/tSJk/6tAeSjz68OhQhHSG38Ok+qQw86y8+iDC1pICWy/MBMD45JgKrkYzyA4xvtxhtZ80KRuspPOZ0Mmg0/02w++baH/GwZjdW7yxvbikvgw1cgXzkz7yyPVNs9RugkGrU0JlQb79bZCqBbTwxCF8hkqj+JlijZpomYhXjQlXblozjxzzT7eruB48BkmwmXiWp7jhCf6lelOhY6ur3E3HrAA1edDph1A71DURwH9DD/THPQWp8rubWh8TFq5FPAHtvUsiNeIH9IAyZfNC5daSVph3fDRy4w4wDKton2VX6uB3/69OnQ2Clkbz7swiZ/ToWUyalPjsW1wPcMmDgMg6f2AvCic19mYwC0n5NKR2r9jGt5PhbK/yB4UF30Zn4Augma7ajtqw9bFwuIN+28xZf+CNh+44I3jhhKL5MwwESb78FsMevYb1z2bQEsu4ANLqeu0E0Fz4Oir5P25jdyN/8qH57qLazzqN3YdEOD3OISi82S2rkjC9k6dqxVX2WkIvnGjeOxsciYViknnin3aqXvDA4el220iyseXPLRQblkrXPZfMjgSK5xGWXFEFz4H5BQIVpvCqYxI4TbQCSWVyhfgXzr9/E58s9Z59nYY2U2jrGTCza0T9sorNsR+dWBnWvfw7dR54Rcgxm9thg76OhrTa5fZXJMjABim/kqdeV3tRJ0ph350ETWbpulXPrSFiJzq/MVav3F5ugdpeBX3tTDU39C38T8B+22kSYBHCunOOBBdAWyrKW7NJyw5Xl2/eNv0KpvrjQbUPyw3m1OaV3nE/ZW5IHS90g9aRub2ejP9WQJ57aOEBH6DRcRgut6TKr+ygagK21hxU3otBMoyeMIjT6RtfGkH+XuRn0DZt0zHjXpw6NuxEoFI803eA8f3fpBgTy4XAWPwbZdENbQgiE/p1AJbHfK9YOEnR1Hm8xNN0A5/qRtCBMXFsH5ir/2nefPn1OZk6K73vj7Qo3E7FyA1F/vRlmayiQuUrBh9wmC5B0/wY975cSbtQSg7LdyjTZmH9A1hjIJWnArD/9qPEdRr8QwttPsQwJBkrJ+GUW44AOVs5+OeEMZGTh214FIQHOUbh08vVB2nrM6nAEXvSRwlVuoCTn7TqG+zHSA5aGA/7aLOIzFC/sqbA926yJTEVjl0/GByvEIFYjLZW+GPZiaBt1kx5YXrXzJsBDetzpFT/xVpXHuxbi6Z9uSl2V7bdh6YKY3oG6Qt47kvjDooiv6VDlolLV/sk385XuQXYDrLKP19CHiQB5cFk5u7XL1FheaIgZu0UEzZADVtwOWAy286k1qD2TwOAtXbtLm2YQBlUe5/d/2MrG5DaAQ/eonPOApm1wQX7a2pM3kh6MEtF5g25LyiQ63w1Tnqz3Y4L4TOdZ/D1rRaF/B+OKTW+LRsbbJkNf8vnz0ooO+mb6Xq25+ZtMxS0IuV7sSGvSEfo4Psj2NDbmznuIQhT6bodQx3j7uiXBMdCTrVw11/k9Mh01zMgzfrLtg+zKmkAspcTt54rR1EqftBI1jcE31s8ddXMAyhTdOia1exo1oB+++LMdW9poP/EiNVepI9EEdcc4ySKlDDm3CCxG4knUgJvc1Ktt2sI24VC4xXOd/YNYJrYE62YM/qvOdGPoY9hM3xZApji5IsjnIgW+WBe/wFf+KM43so44+xVVPZBCPkydPS0/6A2B3ROO+p3o+yOn81D4xL34zzEXuXtD/tIrIvSkGgo037RUbAqWLzemXWGz7Zd99JmX3L+pGv1VFNy7tz6s++qVST+g5EgDGXe5YiG7EKbFS3Zr0z+sJstI/2CRUDxAbVQs/lhIvlS3PsvUnXDbmKYNvP4QXfNdT9NH22WRGBvp6FTwxy+apAO3qLzqVoHFJRU5y3DeqW0iTS9eRY/IHH6kZMjZZ4hNPWgBcU/2ODrfRyhMaqsKH7uCxkyvJ8Sv2u/2gHfS0l+/cjJMnUmzvCX3tj4/0geirHP0TQHugzVjbaeZrAqCWRZnSZNdgN0BjPyWfsUl36fgnf4Cd1PKIDG021jvsoe/gpuftIae22E4NZuvj2Dxtq3y+lDslyVvtFTP5uweShYKRCAP9ibgiC1Uc83QB9eKT3tpROe5HO05jL32PfsyYix9+IkIagMRaBOK3idg28sSDun6Hhtg6vtZLXvSKoecy0fUpjSZsasKq2mnN4jdSAJ4xzyOmwEHbWnhfiR8nFpVJuWMXYNPP3s3P+/tNhZwwaIzxEQ+0Rw5BH1mWJ9k3bt5ebt/ZTgzQiW7yxIdXjUJLyUaSILJDRHIKYo3Zh/BYn3kqpzCXV7xFbx2FYCcIxckk2xDDKcc5DG5gwGVSir3YgS5VRYEUko/8uxoFvdXSs+LZtgKyKg+I/kD0qg5/p0ST8xkctstY0cMfvpiTsOofE1nQrp91AumE6fwGeEwX2SSqGCwMsNu3bik2jdXWQVd7qlwpH2iy0LgsmtnO4IaOya476ozIDmqzYzuKXjGp/R7o9AvHCmEQxA5wPoI2c+wFcnWMd+nmpGaYZrrQqk8i3XWJcwhie3Sk7Sl7ER1Xk/mYVPkD9Yf4udvHo2cUBKUx68DHrpFkd3iolBxPHNlYZBK+t9zkl/9E582lZiAmUVs7Yj+nxEF4+TX3QbzJeIutqNseZ0jcXZKMboSA2LUdgTlf2HzYoDYFjbzk2aDMcvd55/zsA1C7gJJBn36zyeELVKdOnpFG+ioTm/gUO/+Ksk1JnH6afK60rDFRf2eTt9kVGnihqYzagWE/7TsbwE/D7wBx4yi7+QBcvWIjg745DkBlPUie6YcMqp34KBal58iCxvulkR35uzzJ7+rJQXSyk3E51wUqg0G7QX7VMgua4yye2IiclHflbPAg/IxjhEiocTwC1HhVJuPZX7ibNvn2d8iI7xtU9j4emHHQzW1TfZ6zBe4bgspb6wHxhG8as6pb+7TqWOug2dGJTOonWZXbuP60cmDjKZBHB8e5fVrX9CAA/yH/R75gH7TmMCQlOUOTNGjCv7VXYgIusan82rjRBci67DGefOqhN2qVEd+2vlna0onQtNZls/RPf64Gb7sC0bGs36PZZBETktGjrHGsGNSOQukL1qsydq6gavoF0PWu/YTU7/ZUzqxjll3o3mDfljyTLlvHBxv4YcUDHXtiICbHhQ1w2lFl1jCVvSkGX3nim/1AX/1rKq717L2aX/H6AB/2BVnYrSM02KPyLH9NonaCfviYvSTYXahuHrleAVumOX61jz8nJJZvqt8DMLWpc8c8xzdduHDBscO6I9Mmn+Ndvlspfr+kRn2qMS4vj/v49aD2L+uVk+o40oduatPf/QB7ZaBxgo+TBfzgJOmW+gBfJBZ/FNQBgHLcSoeZy7tpDE7mL3deFNKh0+lmumxElVdyh9IKfo8zShmcM0t4Ywes+E+KTcjgf/hjazDI7glLB8FW73/2ARrelhMIXWnJNg6FDEZyolHe/lhuErQE3jTwrRNV0q1bd1RPI8QuP/+uvG1x2wovHHLz5Vm8kxx8GSn+xL+esQPIj33EVRsxRTT2hz7xDi0Q3fDFJ9NOshImlS1jxMT1JJZirpCJF02qQw8koWs8ogOYdYcmekbWuF08OsNHamcFKPsM3224xZ1jeFMXCM452dMrStBSB47HOyIjfkZO7YEmC3Rg84N4QRK6XbD+UUfTcZVUGsi43lcZfBJSOwM+RbIvtG2gcbRdSvc4ig5W+gkDnZT+ONknOifk0d7Kd/L2hhkDB9Rf7Fnr8Qt9A18/S5s4gRCNfMGGxil1m3wRrXz7UPxaN2TQ5o4FH+FI+MgktfGYVBB9FKM7MaIePPY7RuQlnqhDO6QjIKB6SkyifPlKjMbNm9c5VS75GSinTcwuGPYNewCaiyvzvrI7/CMB4d1iDuznW89xpR00Ky2bBiVuN5fWjo9+kljtyk1Gf55PdsdD60u2+ZWLNiwiGw1CkKNejbMDHuQXybZN5QBtXv+CoU/wTDZQvtArP/ptPmCI8yav8W0ZXmLdeG+ydmPDcU6F9JYPx6d6AmpX0BNfgcfL8phm4gxETo5eC4ZdrZvbo9B850EguMiyDcJTX6icygZabhwelArJx/+Wy0c8Z9wsj7wsdf2G/7AM0gzCTO0ZHJumyHsAvYqV0/UOoCuCk5aBkQeME/2tMmgw9aXGDPuy0Rq8D7CxcUcs+SZImqxEiXxleCzaf9anI8vxYyelmjkVSmYobJ/lRC8p8tt3hn5DdWPrZmdtSj+RPl9lnzappKVX0SOHeCPafCMG4Fgjup4AyIm+rb0rs/XkiSP5Qvl2zBeUngrlBo5/WsO93mx6rVP2zFAdtH3uAmzjY9UpHiJsnOpphto7jxUD9FpvwZLt2KyeGfZcWWViyxxr5jH4qWWebB3rz1Hl2eB7X6I6ntEndqdOnVhOnjjmEwP4eMTp5ImT2R/JAe8tRiywL6+y5lGoMc/JXO5m3brNl4PzEhdOyJi7gcMNThNQB+I0weFsJR2TFLLhJBsqriZ7E5P60pYucjfebPgUCCWOcY56+DIAvZgNHifzwCsezwFwiH46Uudbco5H+Ew/Ele9ufWRcmk2GcEB6NNhJPDIJR6FtTMM0sSMFNiefavdYIlNBhUnSf4dAP1Zrv4cyxF7ABZZmvxmnDDVFVo6RU/AzKGzXOhrU3krm3Lt1/8k45LSDgPEA4oIwQPMgwV65ERH5APEOsfNpwfZUdw+wMcV3HnBLi2HuQxsdZFJ/YEGQ/HodJ1cYMJlYgFHYsO0C8MPsfr7CToOMZZbm2a7OKYdiVQAN9eTR2FzBr7Fi8QdAuVQIX+Z6BjQ4iENXt7kkoG+y7vq+BButJWK3SSVt/aXHjyye5LgZF/i14NSJqZMQuiqvJkHmI9NlY2fpDXUilv9LR1yUxc5M0DnZ+mVYj+xJFZbn0xwdCAUmvi4YpwrYkrYPI5s/skDPg799J+5nYGWi5v9Sn60o462rbSq4Idg/Az4QXyH50HyyFduy8wnvovJJD4m8sbQbShH0YcMEjR3D7jzeWDayEF++nB1rfR7viYPPmWOs/wC43TmJZZrXqk+wIP9pOITA+7ExZ/kGxv40idSn1/ELC0bAvui9kwfEL/7evRAT4qezW5w+0fqgdocOxM37DGdZVCP/NhA56UuPKUd+lR/z7LRscnxHK8F+s5tyVL75OKXYohc0TnRdsM/ZCV+WxwSn8hNPBMzvs8Er6rEc2i5do1XBUKXVL7Edot7Ezjk0deSEsfGk6vs9bd2kMg33bqjPq44JV6bD03RH7urN3bJHtXzppI7Ws/Iu105Si5zTmOQ+MSOyCO/9TvoHTPHLbIZc34Liuo9JxOPYbMvzpCGb1zpN17lxD742Br5lrOjIzRN1HFsnYrpY4MuuCC7nlIGpTCv/C4bPwQI2n7EoOhNXhAP4vFVZs2JtG3pfZS+PMpEubI324FZXo+F1vVuZNOoXcs7cRt6TDHqnUYZwFbA+Mle48yfk7ZAeIhlZG1y66sBcmXLt8nj37YHZBUPb9IM8DZVLi246iMOw57WYyu/ZI3/Xmull3HAbwrAe+Sojt4y0Ua5IOaHOsSPHl7ycuwYSSfByLeutCt9kJNjHjPymsxJhKQeGvt2+K13xL5tax9++Fd/KlwMr1N+xlMEEF6+fNm3w/gCI3XtrDOIPFc9BNAAyNuHXhnybQvVY/zVq1fMe+r8WTmdq760BQt67THoOMt8kJ76AfSEhDKB5oznlVdeWZ566il/URLYfMktN2SWn+OqW9COAqzBo15/fWY4iW9i31refPPN5Yknnlg3SSu9AHvoEP5ilzEb7EwGe5WYxhVhOqqEmIZNxeuvv7Y88fiT/qlp2IeaAfgjX3So/voIVMeu33SaDAY3mfjw+crVD5ab128sFx+76A4ani0W+IQuhkNUbTJnnaFNOTZNPit98MEVx/DCQw/5NjO13oiv0P6aeFVWjw8Cn1QaRK//krDcunljee/dd5dHH3ssP4rhERi5sT8ySW3/6pjbKUd4csaPHBZ0hDCGeIThXfQ8+qj7A7ELP0zRBz+ydtpICenVrSjbbvSknGPrWVR3+p2q50n5mE+qQ982U090uf50ogD8mJiE2CbFjwUHOsbS+++/u1x8PP0A/truhM6BKyQuuSNzoIUA6zHw4B6LO1czsJF+weSXW6DXr19frly5sjzyyCPrOKouJ/e9TJbUIdceSod1U8kR1ODjMbZlObqc8Elf5jjfElfsuEVLGbq2j0+uVUZ+7J/GPhRDPjagn3pag1essamgTcr3/vvv+33Q+EJ/Y4JHDjL63mbbKB5osCV2pF0ag9rIxM/bd1jYj/iZTt6CcXu5dOnycuH8Q2tcbOJ9yZLJPEuKT8hiTkdW9Ww+pb1oZ47tz2xOOVlO+y32p22DPcyh6LgrHQjpM9v4vtHkdjX527djR2OA34zPEydOLbclg7ob1656/BA3CbUtQB555JWnmz3Yxh0jNjj9wj2pMauP0ZcrbPR/6uhr0J49e1bHyGeTzlx97Hher3v75q3lnOqxC1vNL17y6MZPdCCHsjec6gz5rgz+3TI9ff/ECdagxAN9t2/fFI4v8MkXIXj87ZrWRjYN6Kls7FnH/2gvDoj1O8dVx+sqr1y9plhcXx7RnHP82HHza/TYD+jxz7HRhzkCu9icyiTR5/lgANus08NBhc7V1h17bt646bXHOoTOnKFqlZGNrGOyASBW9L/MLRlT9UMtsdxQW1POXiBfvkXuwcHt5bpOaE6dPGVZbf/EE38yN1QW+LZFr3b6sQzV82HDxMpCu0BLe/nqsWxDDv2IDRX4TUfWPFRw9J5BeGTUT/AAMtrnaxfHY0dzFThyOEm7Zvvo3/A37ggm5r5IodS6yu/YnPH1nTZp3Ji3YaGO2F+6dMn7H/o59sFLn4CHtajyiS88tRtAH/3j/oht40tCDuWczIUeGy+9f2l5SPNqn4GvnX5fv/JsZikbj3xBvLAq1xl06IXN2JEA2T7Zg07a6drVq77SfubMafnXPpw2Y13yj9biQ5UIrJ+LgiuIDtvUrhB2ww3daus41lfy7FkB2u3kqZOO6y31Z+y6devm8v3nnl/+8A//0Jt99mNclOqXepFjucLPssnTz/AFv33hatC5DA3fwe2a5+ipXnMB5bQtscHOvJp+9sEnAHXCCCWdHBvoMB988IE7TF+NtQ+rIIxRoNQkoyZ1TspruKdm0Dsroz5Qh+RVfye8eU0HEIXPkpAJbwFZ0MBPvjDnC9nwRR6T6nVNhu+9997y+OOPb8+W68PAdZ6ICsijg0ab9czH5OGRfC9yDJLis8i+8847y8WLjzlm4De71dBMqPqAow58oTKANY991gO9EeZBD1dpXnn5teXxJy76qiz68qziaGTL3+wGnzPE+Epq5+uRyVkH6xGH2lUd6e5tnaxd9ZWTC+cv+KQQX+DJ+3eRT3mzn4FEPTqwqxNpdaW9sZPOvF0dZ7N89+4db5hrHxNa7MJG0nZFBtntm0yY3FHCZjFbHvzRQyDwJ2fZ125e1wR8fTl/7vxy/Mgx+Up8SGkXfkGPGNcndB3VhsN2jjGSRbODlY1SBuixYyc8+IgBZU6kz58/73FEO3YjFtswNfbihzcXikeBQdvYIbMTN6yUiRU48vAyuVPPBEzbeOKT7C6Efr2q7T203EYXrxNTXGSmjnzXQwv0sAXbMxbyWxMQoGdnAeKVZiMgx0YbsaDAiw6OxD8bSclTPD12HO/UZ9PA7HHIbziAnxhdv35tXTywuTK5RXpUi4hvTQuPHWwUmaugo8282IsOe6VdNMQIuxID5NA++MJCfJ5FWD61T2GfF0ZyQy+AfGIRv2g2+UDg4NX48DP4zITyB331k4sd3VRwBYshjUjaPnpC1z4BNDaMc9qY1Ho2PUzshw5p7EgGtJh06fIlbVTPj1gEj1zmQbeT+Nu+xtvftAeQccnJBCcvabf02bt+f/RtnWSwQWJtYIyiJwsMQH/hpQ7SKb3bvIdsZJEyvtwuqkM2R666e5zzJUXRoZ82vX79xvLoIw+PW+Tipf9gonQhj5MegNgUkF2buHIGpB9nzgPEbT18WB8Yo49dfCI2q95xUAYdyGOR5cSNPrP1kU2uiZW4PpM87SpbtfrR5rQbbXDlg6ve2NcW5ND+1Ct6+fVXxRyRhI26xrF0JHDQhR/a+ELdHaVXX315+djHntGYHDZj1ZDh/uoIyEbFyRdYVFe99SkbSVFrTqDN7I/05QRXG3O10VWdpJ3W+p1NY+yk/aFPe0kztgkPjj4ILXZ6EGCJ8K3nSPwYQ1IXOgHrD76e1Amix7bIMm6A6HP8x1zkOVXgthMgB363qwBy/CmeORsZt27dsC7m6+pOjNPf0r+J4yafPnlK44C5BLv640zwx58A8fXdBtkLnseSuchBf8iaih9uCvtRWx1HVaCLfs7JKDh0cLGMPCdG8NDHaD+edmA+Qk/nDcYtbZo4pX3omwf4JN+QF3vv+8SO+HIyzZVnZJKIPUby3cPOSZlPmSPST8ARC+YILqx43RO+dxq8xilGzPUAcnG6PgHIwhYScbf80S+xEDrHU35hJ/qYLx5+6CGvgYf9fvzRtxXxAMFNu+WKf9qhye19SDFTe3o8CWfbBkDfY/uGiLLfcDZtffJ01v8b16+zSfBFiZdeenH5vd/7Pc9jCoR6dy5a8FgytPgOIJcX49zWSS/1xI46x15qehJAjGN3Xv8JsAexnGE3sqgjVqUH6sehH3zrT3QyHySBAs2XQyCgkWhADIgR3egRNLMYXFYDRWTKmULjDPIpt+NQDyD/6uUPlrMXzts4AON5pIgBAhWpDbDaOQUqtmz4ltM2GaTgrmiSYmP5+JOPyxdtlPFVdffuZ7PjxwD+/4S9ea9sy5bdlafbp7v9va+rxu+ZksXXQgiJPxDfwV8Gm7IR/hOERSMDBgS4EXa5AFUVrtd3tz/9PucwfmPMsSIyz77lmTt2RMyYfbRr5cpMDRbsiJ8IQO7qaN6WHRdkI0FOOXRarFgQdVBGH5vJRxqIGbhJyIptsls+efNRnUMrguFrp1W2H48SHXgGJLYxsXmLn4Psi+cvT7/7/ef+iqmHj7Tha6FmsjrWJHTJF2TXDyLLoQlfwTVuiXN0gGNDVu+ZB2Bh5G7je4/fc90bycQMqbExiymTlcOb+1N2dANkoEOfBSDj6e7dK7XfH/0njzkOxywc2IMbfXSLxTf9n02QPslCkA2FRJ0cSD+GP5sTvBkTz1+8nAXjY/UBVIxjchYXJlwWIGgrn29bch9ZP/ITV4fa40MHEg5KvkuFzuji4hN/EivinbeSY+/t0/0r+a86shlb8lo0E0vmlsYqm4qGgG2Nf41tLq6QxwLPgt3Y3pZ+xgL06CzeA0zgsTD+ERv00OSy8D0Q5/MmsPEIxCuPu/ffez/xkkGOj8Y/9tA38DZ29sFl7JY+6eSPX0WkwEGNNg5K/u/+452TZ75jxSEz9sVmA37BJOADa86nXr27DS4rXmx+kKEzfXrtwz/pM98tXY+DZeyEF4Ae2GUCkaPxcJjHmMCTxDB9/cbjmo2JAzMyPIrdj8hJwkXbqgIJQA3Fc7200W8ZTzx2wcbPYt+1p3oKrDNcDALMcfgzLsBkDLg0+sEzNtFF2RfQwrMJs9nybtOPf/xj2+ZNtWaxaqjsNUiAPPTUJ/SAa+4xb9ro8vovPG3cmf/yiy9OP/j+9zV31uGANhTGzvgUGYHgI4PUettyeFv0vaD55LNPM15lW+VhJyV8yoEz8nbYZbuEXmXyWuXEFXj95pX759NPPs28Fh19gTTGSe48Eit42tcB7GKOA9W/7Jj5axs1RxXTv/iLvzj9+3/n70zMZo5BL0fYJwDXwauc9viNXi7saeOuuGmsCn7pUYlY0Hfsq4w3DqAZV8QMeRN7EOaPXPIezgHT6eU9dero4TCT/Tv7xjfffOt1nLu7yLRcOBU3oOOJ5Js8iknHNJCxvo9zZ4KMy+jLuw2sB71YByo3PmS8kqAHXN/oqmPRsYYaJSK1qe/hZf9hb/je975nXcQ/e4/o1Y4Y+C1XrJ1TnjN65eAZwbHPRQNNTI2MpfjPGCeGrEPwEV/OKLSZV/2CHCrochm02uLr4CTYc/wsvitGAPsEFzf41ZtSr17m4M/5g4tp9lh4qDeWyKwMwLbJRlDxe4/tughCH+vfxx9/7L3Wd8YF+CGrLcf2DZ67/pEx8cUvA/OQfMVttwe6ytK/1IU3zci7ui/fRON3AOQzfrKX/YM//VMJVMylwH0pXqyrDuiYQfZTcfDFgsCfx7Au6VXdF+2OE35k7zed5p9vdDE3dQ6JndlTWT+pkzLWpJkLADN6kGQC+evjREQwGZwc/n1nRgppxzhS32IBeFQDHO3H4Hd8ZkBIHl97hFwh7cRx501X2hh48GKLOpwA9jnAtuUAlatD6tUFOGjShSzU4E+dZSP5WoPx/fe50uYuLJ3OAVIB8p0x7MxVVe9GIw/5yPAg0wDjXY4jeEroIedAjkzfjZIc9PG23m4zYaCDK7My0EOdBC04gHrvtMc++CxJIVLsRcfbvM90pc4Eu8cGOROF2HO3mkMlgz/8kUtcmVCNeW0JTN+pTmz44CIAHT5xIHzv8WPjWDiy+dKb0YFMoAMSYGI2ZgA0Sx85cmIPtGyQjD0WxfYvsuMDOjLwA5m8yCNRri3Ul2+kbJBp5xGTZ974e8AEzyIWWejsxZGDPnJiC4e99EX6Cbuy+WVMMJ/az/jCYelHP/qR+zc2jhy1o5of6IjOjOP6jU2lB3LYlZ+jmzJ81fO8FwB+y1BjYOZcZOz9HLCYQVWPvy5Vf4qE64AXS5v01nc1nj55evpQ85Z+BZALf/LM2Y6FxDOyoOGuPZoSW0q0KVaMtygxnrtwLJp+124eIYCcWEN2S35ZrhIS4Uk8IzeHtaU7m2fke2wrh47xxjr0h3/wB6Ytf8c2ZaDjNm3BkRfnt4pNrwYZqBFNQfVc2H3xxZe+08fBwnpoNS9+IGv6Xfw8004b6RJ2nciXZb6IywXAq3ms7dPctMF/08Qf5izlyiVeBXCtt53+IKGKJjRyIGTt/u1vf3v6oz/6I9vstcD09Kvo6AdLiL3Irc3kjXFxAcoSIH29AGCscQHwwx/+0PMeviUnfOXP2Kks6qG7af6iqwcWgHWAw8pnn30vcxQ5ouflkB0QWbAhb5dZWe5DATX3y3XwAHdaeXSKta37gtcKl2Jr5QDI3/uEtuoEVpk8CRoeOfjrv/7Z6W//7R9LD9LBhx7zciCVLHiEp0w7UPs7VpY90UUf0U3sZdwk4ozAoYsba7GnMQqfdTKOBhd/Mh6W/QOqE3tYOZCTMy+utZ98/vmXjhkXG3CV037c2ue95KvRvSd5jV/ozvXFxkrLes1NJvqIubo/SkbbvveEd+WgKdvfiWGBfmW8uYw5aoeOefSb3/zGjyafr5clTF0Vl4HaE7r0d/HnID46Snl5GOPwcF7YeenrHIyjizb8JVHe/TEP6dgrK3+1g2M/Ym1lHULfZUzQw7oIVE5pahe49J9kqunQYxOgj3+MZ8YI85gxwniMKPGNTyTL7brBMJF8AB21+5bGG8D4A7ARfG0CXHYKL2s/CvsNbHfvpX/ZV/gsEHftif1//vf/vuRnbcRe9udewCLTP/41bUDHNMDZiBvMxBNgvHDDzjftBIwxcNjzTPMf+/niAW6wWrbWAfLuzcTJjwDBrFCqMUZoaTARV6dswBxC0zHpDIwjbuAcwFkh4a0BxsswH5i5e6sN957aeMuQ+HOAYoD0oAzfMUBkNAcYNgE+1dwAANDYceHQQXmHBsyLlNh6oEAPh/P33nvswwR47JQlYzOHltyd9ibEkWL0ood4sJjnbbZlT3XQ/7ZLfMSNjs8gzKYlSqfoBLA/MUP+ETNB40CdVH9SVvJhDPtfq3++8LORP/jh93Log0ayfNWrxUpEkhQdtdt3DaSquOqraUuvOY2Djsn8QIOPRTHtuXChTLzKB3TStD8YC0JIXmyxcIH7h/i5v/IWJ49PQfPZZ5+ZvzKxpr6gz5hDTnXPJHcpQDxyBxs/S5O7IYwLNmP6rvy9K+JFUSjEVSaAzzmIJ25pQ2bs4A5PZIWW8cBhiWfz16MnANGQH2JUBIxZbeSJya7b/eZ/xCy6cxdI80mbyTfyiXHnt+kdO1oq492YTUEtFta1MSAdHj3gfZiVHI05DmUczts/lde+yuFiBhMgXA7fAZPbj1q0+t9zSbwc0L/55msvmvlMAxcakSE1iPRCWkAvF7Z+dHCcYAwCfNuGLDMN6w76uchBGjSMAzZi4uZFUXSJDXE710Gqv4HEtijK9Wk91oY/1x4D3Oxg/hCPxgR7M480DsBJlrjcr7Ejct/VDS9jUOsqvnMB8OJVxpoumnhXKTRJLcfmzNdLebE3utZ8Iak8duELn5v4xS9+cfrxT36Su1QWDI/+Q6oxMF9bfcjcoX4B1ZdxoDGBnuHhmV76hwNS1mZzeKx1nMXW1Wc9aAVX+cmB5Pie+Qkd45n0gx/8yLIDjUN5IgccVXLkgI88csbn4NXOvJKZBsYanwP4xS9+efqjP/5jv9uUcVB9rFOkyi5EPnCGFtSWtueiJu/S/eqXv1Xcfni6d0Ubc7N7JSO0faI2x8tCBqYfD2XEVP9F7/lpDHqj5/e//53G9YfzjlPoywsP4eQgwmGUej/vAk3s3+iVfJiyP8Ql6wF7DRcarBNcAPidcb2INT77poBYQhu/RuTUA7uu5vgGlI496Oc//7nXg3z25FxG15d3YGgiln/EOOOBvmesxS5iGN/R9dOf/tQ3h3qwy80jSrV16YsMwfgRWZbmfS6qGXcBhzJY83IuwZf3/ZnLjDvzWhdiz33r/GisgNIcn+mc+VJW2qGHl4sb1jsupqDrHgHN6isz2UvaLG/qAKprX/FHLD2uO6508NXexAfw+dxB3sEaevNn3RBl8OwBkuk5Q7sIUQEuMiGrFetMA/hmlfLqlai0jY/+UK9yLkiueZLi+pX35n/0j/7R6bUO58Br4bNWRAbrwaMHD3PRoDr81cn5hPKOCyf/Epush/j11r8B8ECy0ozf8PN0SJ7EsH/oKAEp5dQLdB6TgMRjJry18sknH3tyMBGps6mR72Wu+N7/8IPTR6KjDJ6cunm1YCATHPQ8hmEZkgntQ+nlTlnloas6K6tX6HtiESIxmeBP+UoHL55Vu3O6/+C+H+O4un/vdJ+vWHr4IHUdzKDnGdf7D6+EL28ef6LtvUePT/d1AVAcPA8kjw+iIe/uvVxVAQSYMgG/TNgCT9vJkUWZA3Zlgy8NA4BUHAsg/uxyeOyEg5IfAVKHM0C4IqWdgWM+5IiPd3Qq0wNW9UO28egQH4NP7chicDB4AA9A2oYffeTggMovnWnRowUrE21ewne8mWbkYcfOGx1dQGaymT+62dx8YOHwrSRN0qW+oK5y6cuTcZ7JrygZl1RZbJbQ721Ml/GVF7Zp5qvFPuUT/bRDC28AnwDwAP7aL03+5Oc6qtttW7L/blddUz+Hh7QB9A2LAwBmn8dA5bRsEAnSchdy6bGEacOrQPQBiXllxWYW1C4ue0KUJYmu8TzOSFJiXxwLDnWMsfQN0DEU/pF3AcUxvhp70lE+5ItuBO9xYxMmlW9PjvnIKbQtgLwswAuCywbHfMn62mS5G0P7qRdBgDSc6SXv3AMqy5vXoCHluVc2Ot4JFPuklHNwadr1JgfqW1J56FMlyxgaYT3+kOUJTYzJQxt9sR2ozB1ab9vRLnuQ3a/Co2+mQTShb2yzqS//HG/pd+Kpd+E87DboGkPq+Oral7tx8JLkD7HBLdFUN0CWvoUevWzKiTXBeSO9bxy35Rv6iDX7hG+eKHGhtHRKkSA+URp/lCP7vP+CTxwiI7SxiaHy5jUXxRkjNmr4DpnEDJz6DX0eO+Sqk0PXQ0X6FRsiqmX0Pn/+VEg+v9G+2OcgDKKTQbUTRtoKLaMndNg5eM2JAuOfCyjeUct4TFyw/YgN5Eqb+MOegvVM6np1Ceynx1qq9iTkGHXgbOrY2zEVPDGOHUvX0FlOBEHPuGOMQ4MsYoDfpQk6vNV7rNfCM9S5weruDdZT0iAR5QHwiT6davBT3qH6lj+NWXDAwiUB1UUdn6DlIpF6bdhpae9ayH+X2u7/uJXxGr74Zr6x7ZCjxE2Tl7wzpfhrtJ1ei5i5eIxD7ECylUkubdpu+TxV1k43KF999A6gvzajf+xANokxZT0Hf/yhn/kSAdPQXwI/XiewPI0PYgXsMugz8JTZ4xib0ENDDh2fJeFiAxzgx9y3dQ7x8HIDnvHlXHy3q+hInkwxvBOgiyOHS4SS56A5h1eVSQ+udLjWwY87/j3Qgif3W2djjCzx3WlkcchGhh9J4cA5B0lwfFIf3uqJ7uTF1UEHZuo5zOZ5RHyhM/nqMDZYhVoOYgt61C56jwcGAHfQZRcyCEHyDAoHU8nfSiP8SpEjZs3ZOxqqHGKYoD24ZNChBPq8hUiinZR6bFVZcsBz9zAHQdric+05crVzd8mdLt9YFDhg39bB17YhR3V0Lz3BU67s6qq9yTX4RItcFq4OwtpBe+2AfFgNxlltYtcm4kAdX/kWCbojUyMbY+IUOo8J0RS6aQFBo0M20yfVITvJXR/cmCGd4MqbvDLZlNoWE/gHnjK4VTadZNl28Ss6KmQO6b8S5UxCUfo/sbueBX73MTpj52GzU+wNjOKxCaA9ED3cp/fdcGyYAwWHJ4Cx0UUh4z8pZqhcYcc6EHrQ2EIdrwp4zNzn26foQ8Z7xgH08Qk7jXPMlVhU4J0NMH5obNcljGEgu4Id8SGbFYfJyE/79KkdiL3kbec9OBcFd6X/nnizWIc3tLJbqDfaAPBNJPIpY/k87sgmYZsS9BMf95/bltz2u8eaXUZ25CmSvguEn3nnYrNfsjhIa6mHask3SfoiUF3pmzi6fHCswSlFkgmNy7hTGh8ii/pmLwq9ISoOSoXwlyd1+jrPlMofa8KOkQmNXtVpenT4RTkJiB9wJhbIC0/4wHHnatmA/aGx3WrAUyfiKFzwUJjMND4sSmfWLnDRgbyW4enY791RDuk5/GpsMUawHXmiwZmsq8gvTjbATxtWaQzznjqAavvzUgcjqWasjjmC6K/91KGNzwD1xNMgYup5la59hE06gL3hTmN0x9fMq9qOr0I48Qqvkn2ERmUlt7UuHZgcs/OOf/au7lWJQ2IUn2CzL3qlLcm0+Kq/3PWnHZyK1oVe7KWccwh86AwRctMWG1cMD7v9X7JpE0svcqrD+icuppW89ElsCa5zMGMsbdQlYugsxgC9/utfxlIa2q9U7atoaGeNY0zyhQeHHtuOTcjYxjq2KTnS9gFblIunKfqVXAaXQuPPuObJCz6TJDLTAkM29OgjCMjK2MLW7C3pJ/zNgRmuyCid9Y9ccOx96C3+vF2esi9IEJi3syYjl9T54Ysi6ESPjQoRo9zlEWWAh9hlvkcmAM2KhcrcFPQeFBzyiO9uV8sF70PmvRkqn3e46FfqV9wInbHK+OVzc4xfUG9lI2UswRf08YhgxuiyA+j5wY+hIxtbJJ++5KIYnTln5zzEI0ji9t5H4nwMnv5BFoknEya8gguvUAZxNl8GbwRTJ3kSCjJQAo2XyA46eIKLIeQEBH507DIpQ+188HsOdIABxVEHQ1ugOkPjdg1EysMytN+tvzKKj07ow1OoD7n7q1RaRsrQA7DEDiSH1od1Xhy+XVdM8W8OCT4UwEOHR4xgyeMDzExKPnACARMn173yjboSj0Wgk2TN0uFBMbYhJwABqTFEhwbQTHLix+cN8rmPLogLHDsvcEkdeG6zXhcHpHdKgcYpmz1fiZd6cCzO+JnFMPYhjw/SZIrHd/ut/9FFrKnXH/C1L/YCTBr6uJBxkjy8LIbwNDbKFUxowjV2Qm8elXdaLWj0k/k5SGhioy4ql9+7PnCpd/EPPThiERvhqx6A+co3FmVDKU3cDJ/zQwcxiAwv7HrZbnzn5QEjGeChsl7JUGKz8jfQoGtsrR9wu3NHdvTVlpWCL4SWMcljSzwqKPGnu/rncUqSDsp3WNhHRjdU9NsH5ej25qTkPqZdurxusDHYTOl3Er385DnmbMTwkOKT7VK9iS5zPGirPkhopw0aJ+ay6rRJPhdo4Hlnbrc1OpSrngOQAPvQj82mwf8l17Gw7xyEFB81OB6mkwzNn7dzoWE7lbrWHSBZaOBl25WOuaEqaxMvxxAacCZMXEiJUcYOeA4mt4VndcgFjpL9EI3pVfU4js32e1IgsgFos1Zic2xsm+OBnU3TZ6a1PuroYE1HaeUSM4hDZ6c2IEb5NhVq0ZsYz75AOpomJkroRh55bTkOs5OA+CqZIyR6oEd2bKoMhDM2ofU7OdgwstFt+yWjuNoXSNw4EDx7xqMEfcxAoDFPKf0b+w+9uwyJT+yDB+Ex7ViAi374mZO+qFVOvx/jw3W1I3d8siiryJggHu2byKVk5cFN3nFAzNgfrGPGN+WOQaB2B1RGX9hpdCIc2E1umwTYa7tlNDbf0z63LvDbJr6JOXLso/ljI3bkpgV3dWmDd8WkfU4ZfGSlr3g82bKsw0Its3Ltr8dQUtYQydeekj4MT/uGeei5qHJpvJZK93Pt4yfpdHxlr4R5vEVfYpm1Pv7nA+PpU9Z/x3vakJuEDqHMW1n9UhVxomvadprEW6z2mxwhi45a1j3GJ6aWD6bINIuAnDXRvnCx4PGextgDfSBrYvBLZs6BQHE7VEZj3To2AOAv25HnQ/4czHmKhac8Hlw98F6HbyTGDfR8axOPceZ3KbQnqRO50cLNBy4O2MOutc+/un5xek1fqE6Me8Mdu5HViy4/ASI8j9KDx46WobW3GGajY/fhWN86VPEMQp8ydM2PQcmfco+LIUwH5qAMhnZSA26ZDACNBljMb7ptIxxZlAuxJUGMLOR2skJPR2cwEUgPJgaXbPWmOYlF0Quj25EvnfBJBLKSYlMnNjKrL2UmCZOTT31nIgHmg7Hl4WvyBHDbJLCHj6WTDvSA12RjIBDvHC7hC50nFgfHsZG3SjlIkoNvm2MmTbELmpEvsAzpySRBBv3EB5a4o4RcoP1Ngn42gdErS6Bw2bagRzk4b5BK7nnl9IfNkE7ixwFz2RV5lim6bBwrQW/7HAORHTrwFd3gY82yFR5JlH88bsW42f0lwQNN9ThmVkKusSUsZddBq43mu0oc/iRQSRMYEs2jh9LDlkK9CzGHJufQS05e6BvZoD0nKISmyTQHYAP15FlsqNcPMZsH38JfmZVvEv3zuJBBaRedMt+MUGz4cBSbAXcc+KYMXQHYT2LHxkz8KHf8RJZGmWTZXmxykryJ62HTJKYwyXeMLE96hY8fopYePqRnHfAeMicJa90qncG02U8jVAalWu6I9blkUnR5AXW/at3Cj4kN/eWxYIgubATlduIJzgoSiz0e9A+542wxtS3xBxc8sUl82lZ9R5yH10njDD/oB38ZwPBWv19jR15hszz6kvUeUQK3HVD5onHf5qCDHGwoIJv52XHQOOKn66KhXp6UV4LAX1s7foIjTmxu6LMM65QebBljzXvAyBLstL7gG707fXTl7hx0re8yCt4PhS/KbdSFZi0F4KtOgHFBUovomOt8UQR37FbcOjaPfY7ayAGYisiHFxhy6884giKQd3bJQ8TnQkxcUNFxGNk7VN9u/wFjj1/D6vGnCvr71YQeQ8Ra/PjTWAG0U2Xk+a6o6DCTuvflEDm3+ZNbluY9eN6FRhd0bhfSKdzB68/xmuQW45Ed24gdeNozt+dsIFzHAam0+Bg5+hPOB2TNr47xvSxyp8ZxH3fhg54E3TwqrKTGo48T28TXNwjkc+cAaYeeA46LgSzY0iCbkKkqexCyPb9ocQynj0WDCxmrqUuoy5zXiA+HVXLHSO34Fd+WPfie9Y94KrbQKwFeL5RXBrmW1+jGZukG7yhbfWQD8CGmayu+OWG/UuxO4kO0PAqNXPjhRR7/qO9yyac4sOOXX0D9BcB3fOS8Gh9XO1pljdiRQJUy7XztaR7nIV58G9Lq09oWXfSRLt4lB2mX52YSMvokDAlgbwEHZC3OZ3ktUzz9mnLs8j5kSoGNFxanAIi4KvVGPAohiOE1IEncUycYqbPY5cDFRsHAcEjUyeHncMQPxpzLIIDVE1zqmVwe3JMbx6CQvDzvit20K3N7yujFBq6y8zZ/2gIp5yVd0+ayIP4E4+gbF529cLBP+DY2oYs7Scv+c5+gX3o4jKMXXzYbJnlc7XWq8CthG/Gig7Nppg0Wv8MiIxMX4b0CwLP65NBFzMktc3wT/R4ndDE++PyD340Yn6CHhMyPGlkc/yKyIjqwV4p+PDavlGI7yYsrOtSAbxYAjVrxjcTG0eRpoeKSvSYq4PHsPxO5HQZk5yCZeDA+eucGOe57ggFG9eZNhUN+SNMu/fGHOlfjeZtOBruODaY3nyhHXhZOxtwhzD5mw2GcpT1N8Cx7SCws+YA7FPyDvjKTQ0d8coE69irtsOsJpL1k8Edm6sAhQrjqAXb54QnTXg6Nsa4DOw9QOek/wSI9A2gudZC6Gfkw2sFpsren+w8enh48fKRQE+c1dnj3zOMMU2JO5HlcBPGuLlVgGfoCMeMD59hQsI8XdJVHA0XqkCXmwdtGIXPoytio3fWz9kTOjOcRTeaDhuSOyIM+POdg+cTiDPIBRvuDgYUpnosR0nZiL+Vg0eW5vxHjR+xInKBnXNenguev9I/bgZEND/FKnCTPuRrAiW+1Z0xRxpeWI2qNI1XMRx7bzmO001U/CcBur8eKFy/wfHZt6Y8+ZFAH36/TdWwFPfgBpdO/Q9+O75qZR3LYG+ed9qEzr82FpmnwG1T3ATR3Lugf9CTiBvAh+l2Gy/wpxzb7Y0WjfgC8iBRfbCdf8ShQcvt2kVqZlsvYmHHEC3nA7kNsi0zoqO/2CjX/kkNj34q7AHjdVzfZq/Led4XQjx2iqQ1c4MJTeZE5/ljuot31FMDVntLk12a1rylYGj1OtOe3c/LFJ6U9kk6q6aOFL7Sem0vv2lD79HdAefYYFBYtupIoxyZ4acMH9QFz+EIndEB1rHWQm1F5Fxx8c8iTqiPxNshv1n5/IyREAtrr644DqMPrOnLQPbE/EqIllwOVH33XOZofa+SzpTRxGPdeJNHPdc5+obPw8xfP/RsrDI+cZ2dMYBu2ipgPODMHCBffIJRvEcrvAHQucjHgC2zRdEwQE9rJaffnW5XOZ7l01gEAhpSTcDgxoC7BuCJLQkNASpNUkJtJ0JoPBzQIVcdP2qqDTcKDgaASRSWMhI47q+S+g4pgguJwRj85amtj/SAILFAdDFzU8FYRdNgS/qbKSQcFtwCZHjhq6vOE5cNeApxPW+cZ9uiERPGxXOxTLr6zGJl2xW1vK4QH/wWyAxr00fklB3fOK+q32gzeciEnWxLNNAkcI/2FAz9IDEzyaRfgczfi4tCj6thtKifK7sOJSTY56ulf8vCsPkJWy/gDUI+O9FsPBTuUB4jfl/4bo/CLDnmTmLDuR8G5PzlAEZAd37TDZR1gYsfu2Ayc50nQ5K7k0mHcJKB+A3tO+9SONCwe2+juI3tt92uTUTl7veCNuALLb39Wurril0zDR6o+v1xfNw522UsuehL/XU6bK2PRhJdx4/5ReW+TVYduILKWf4WMxOBZn9XoxdX7sviTxn8hDx1jV2XufgDUmyKjejNmsdl3XCYuOxDP8uxt4V+yaIo5xSOr/VUaYpS41R4S9fNYal091rfaHYCOdWXntz7s0R/y0YVebN95DQosuF2fEMuGjd4iWQ8xRRC+80OT7/oqr39A1g/ZQZ3OI9GkBF3sy13HArxdi2pf5VU2d8vIqR8QkoN2B3CHDL18d3P6mXqaZswKaGNf5XNqwa0xCxw28bfp28v1L/4uPPKS+MYPdPFBVsl7HRvhSZ8veeQt7/EAdrvAu504y2Yg8jKuOcSWpnhywn3InAxucE1Ay/DQr+UHUs9jFHzQcW9b/KsMsP3ssiOX/mifAOlzr9ntByV84E4p5ULa1F/KPe6cD8/AZR1Afu1orExnTIB67gqDjXwgbOkz+HqXN3pCk/K5Xuy3T8LVVdr9DWiSxXfEH3Yo7fGEgTrQfWD3gXznOedNPEsDVM9h0yQAPIm6x5YGS84N8Kcd8JyacnFALqZqZ3LmFkC+24KdTUDxkVfZS355SUBlkNsXJX6tnDyw+IDKIbccKsp5BOgFh3WdEXmen5bsPzo3vt1uUivdvccvg0OBYbqY9Jqdd0TJkbuPCcq1jRuyxIALCvLayRMP/ayA42GsO46rxuUwGwDQDgzQvhYJhpc/lNIFHDtVKH0VuAaN6CODt6xwGkPpYPggAhRgySQotQF9dWxBZAVid2WoqzZ5acsvgC4aoH5o6Cgt32p/6hmUGZipl8Z0+kMMCRquWHmEpQstbE4mBEdK2AFkIK++yXJTgLOeoQGkWpCOB8NVHleE5FpahnN4Z/KqNga0bAr+TbsLU7a2kAroB4A2FijMl/fmdhwcD9ecjphAMzKpEovGElh0y3fGAgPBb4mpxWNHqb6Xh9Q2IHqQi3zGS3QEiqcPJQse6bDl3E0SdIzt+lhbaxc5sOuPzpWA8udgAj/yKecXedeCC3V4dt7Ktr2+65E2A0X15xpL4Q1//IeVBYANf7cbqM1n80fySDtdAXnFc6Hci+UA5cQ+9oqesT7l4naoLPK9fMTskE9b/CEOL55rUzz12zjyjH5j5SAIjqFNWUmtfgHVBVR3cKT4yJhmbeAHanz3y/rhEIwO05knZfR3AX3HX1U9LypfYzI6iSVzN2O07zZZh67PaQPiew1I3esld/PUf9HXMUj7Nsf0oj03BIhpUuRArAJ9bjnGOjXe1RPZa7xETkwltmy06CttWgIMjRkeBtsHyQUcY1nJd6vGFpJ1mSmPszGuiXV00cYaoPmEDaO6fpIxBlJehtQnRMRftdNsXVlTbKvK1QN4Lo2OHaBpfEp/2KBqzPc/ZRkLgOWZd607NO0yKHl/3OJP+xmNytXnuTw68vjByd9Ox1des/ZgDLJCrxQxhgMnwJazMS06/PAbyAoWbb555jUu+kng2R8AysCYGjtHDrTU2VfKG5tTr26/yLdxVP19vGEH+GNr+AysSQK3CSzv0NG6mxxrWRHbJuaMu154Ask17s23xX4DZMMH9AL6ki7V8Zn6pNK23f9tO7Qppx5bOn6AxWtmx/eI5SavdWzjW2PQXJ5D9ugpbfHNC7Sjo2XnriZeQG3gos3yBg8Qw86L75KNOFL8zY3gXggAFJeMrGn9NWeA3P3A/Jj6ma5DVvBNtlWptM2xwb9hM2ysW4xrEQQh2GkrlzKH/RcvX/h8w7sB9J9/UFH9QCzuXz3wTTUu2m7zq8viufbBXWdXfmNKSvmSnct3i3wuk47a2zb08Mg2X9bRcUwCahPy3WU2mjRlEoFrIM4H095BK0iJBAqYTFHkuzMCZ0N20AuqA9jxu16gNjUBpdlxdRCRaXfNOAJJHdKdR7WhHZ9GJ4B9QNtJBcqScuDIkHnJU6CNanGpvysXwDLbB832KkBPuzta+vYrv8qtd5Tbf8CKUerNAcqrvjQik8HC5Dr0TFsBPtssaP5dsNOuPg4fE2V/9ObfJUtUkwDsPx+rBdfzzzL5Nifu9gHVsXxfumtrYwtc4lpve3WwKEHDrxWDo1wo7c7nQw9/s6FXftupW0bIDOhuDPvOyT4Gw++qobLYINVyJru64APMPzTFAdD2gkb/3C7LbNNNizp0TYVLmnOITO6SwGL/hvdSbmHHY7PjNHBGZysX+Nl3ATp2m+yfXoXK2P2AtnEDjFfR9cmb6BNo97kInuIuG9j5ikNgDh4bvWKeAwnxwtrgOfQxX8vfBEd5aWu+p+hBh5sXHa/xqW2NcWVe5gDlHd9xQ4K/SRhRSIGy0Ce1vfZVVus7tJ6RiJzI6vwwhD2y9CJ+lNFBH5X2Uq/pRbvjawtwSQtUd8jAd0wuPmixAbojjdxdfu2q/L0tED+aekBkb2hsDxuh3nS0TFshdNRlc045fvWwXBp4OWB07Vl2pW1PQPPquqRxvGj3GrjocxMpdzy7vgHnNs9YGh7ySz2tk7cv1WJcoTSXjzVVhkpBCIojYRf0Ow9QXHjPbQZH/N5ds5edLvOnvDYDpX0HRk9h7Ym3dIDMIbJyOReRrEL/ds7yFNALTf0EIiMxr10IM9fkpMsxXrDO0XOZLj2DtvSF2L4oacK/rn+AKI4yttcP/XPOzcA31/ixdAC7HnC2qTwi6Y+xkqqjCVo+gMt6Rx0AR/y5KciP7XLFdPXg4enho/xGAmScFV6+YN/LhaTlqI0L356LGC/gjj1YsOe2D2ckH9+468/X2JPX/8ZA/RIH3ClYoASOAJKDJ+WKLY7Qo/7QyYDpZugQCP/3na60AQ1Ky8AxYAYPH0Vq1U3eBN9hwwa7XOuvuAGcjh/nnQFbeY9BIWjumGwAPjzDf9i3BiILFAtRbS+fE7YN0Fb8XucK8xLCew6IJsY8X46ZPjyioTJQLaLYlxS+VQag33GxRzj9B0UKLm8xHTGET1l5wTUV2naZdvCzmwzsQTOo01fnG14hdfpqJQC5K+bBp4xt6Z/SsSAyJvw1WFs/AWlf476A3n2MlK68R15HrDe2hw8ZtJ3LrDx3MDa2jiTJbDv5oa/54GEu3foAddvIEyP8aXwNm5wdOi/hHxGG0rLZQ+PFzZhALAldacmrL/J2jgVty4aUePEYXR6lgyB2HTJGjEN6AdJ+6C/9YY9eBR+0JIfvRO6mVt9Nz98mZ9e/0x2yp9w6sNdZgAH4geBjEX2UQ9t5jHba0FNnbBudqknO7aJvAHDVb5oQC+9s5NI/oaGvQr7m07KBtOYLG+2+CQEtO4dt1kXqpMoCSmubTeOqYdez85E3RabRhtIja9cDHLKU2taDD9A7ad5oN32NQcdw28grs9DY007aD8sA9J4zQi3+0DGQeUmbdUF3U2xJlX8GIrts991/e9y+VIn1loLxAQ7XtNdHIDSy/yDV+NR+w51FElB9fSQB2O1yu2SDa2x2KC101W85qmdtX+3Eib7ZDzG000YuDWd12klHu+Vhd+hIBftvHdFF3NGDLdT3NBa9IwNw++CaX/KTKrdQOwulWYl1Ftm0pQ7s+i/1FqgSL6D6/cOsquerkJVEVJ19B4DUNbG2FQ9doTKL9+8TKC8PZcZH51cT0DFR2h1Mg9yt3rRT77yU887k5dhZcbGNY5/pwSnvXMs4WWPE+oYWaJl+QGTjBew8JP8AmGzh3IR8MUWPbLx+pT4nNvcfGG96nbnbV/0dpSbaeXe/fYIPyG4Md7pcuGp9vnffz/oD9Rn+XnDC657ENRrzKEkcdaOYELqcVsCU+ABvHzFZwawSJBDYNUjAk2os9AD8lMkBo7nQcPmc5m8CxHLlRL4/44e+OrzbusOl6NoC7HbXDup5zjp04MtCO4mYQXcGcwFV+cmJB7jzAds0YoXk39IDqHZ0IgOpTeTw6t/wRRcJPHa1Duz6AONpcrulgRZfxkF9E4fxADzt2+rZZZKbZ/JC26MvReT4rpXaOvYKFJngADGj3vb4tCZE9dV+/7dPoSV20FQX0H5uvuu+CWjfaeIbuPiIDAA8i+CC2HYunx5VfcPXhuVLgCK1oqKHyU1M6J/LDSKE1bnLAqDb096eOGMDOOQtmxxDYSjT7LdnRbL0RmfzpksdQPFtI/FZmi+/+uLoj/pRuuCYRRe262/vQ+MGGkvaWLyN0zhjw+/YqazqA1JPjt+L5rwNGZFTf9d4h48EOGZKkkLIBPxPqTbvOgKRFzM3nzYdyGRMA41B/XIcJA6RpKCxY7/oZgMFH6gta2MPHpnUueAELFuAvuphryh/2wq1DVjo+hzatqOHuO080ALeh1yKDdRSHyymjCzbsdl0aVfjBOz7HrD0xp62Ud7rwCoTS/jwCxlp44cp2ewjU7TqA9/xlvraCrTceqF6sLdp//AsKQehfMUtMTBeOFi50KzcxHT5LU9SUJvXEmb42M0vPu9rMvzVB9QWAJzlT7+1TtqhuCbzKycqY4l4E3MuADp/gF23YcqRtQ6vxOKcLLak7OyA4tGX2KRObt0HX3SXpum7YLdzHzMAe8Ouq7J3IBr5unB6SPzzI5d0XfjCQ9rnXZOoRJfzEF9G4IvTw95l/8Kd2wzU7gK00HRtwLLqa1vPC52/TdVTHTvfnnYojf4NJlAZ+FEbqw8oH1S0ld65xoYfa7sjP+Rax8o777YqJ1U+ZS6I97nUNoA6NOTYQZkfYCXnUE7OuY2v8uSpByF8lx5+YiaJ5sMPEjfd/KUHIxecZShVH8D+wG9g8Vs9tPWROfi54Rk+ziN8FkAX7m51aCKEBBELFBvJIVi5iTkQCEW5zgLHj0vpAO4BqrYaJyFOu8ENCsD/Rcu/tJEa1KbiF6zBRnswUYk9oe3bbEuukzq7UN76exNEVmhIlwPZV3aKWxfJXZZapxT+yCJl4ACVD7isP4Uzsu1L2tBL4sM89x/yae771g1t1ThWetWCyEjjrqe+8CrUbkU8d/mV+NlqPnGOzJ2/cCn7kDupQPul/imkrL/9UF760BU3/plmxQ4aowSUK9vxpQHx0Oi1X/VHTmSsPg0vUDk77Dy7jB2Kd1/N5K0sP7Khtva9KtY45wCVz+XWX9ehPbMJGeDWnV9g8YZv52kbUPwhf8rnkNiyieTXONkMMxbf8vkazS3kQHOTLuq7nsJOh4/xMzF515fFd6mj8kl+S1d2HbEVlDZr1/ITkXxrF9CDMwB/h8CuZ7d9B+s9xs4OoQcPb/lLWz7rG6hvO337mLTjcvhHp5LQtNXvyiEFTJCS8spJO2VuDoBRuSwCy9GL9TN0gctH6IDqRPSuA9jLQG1Lf5/71zbGAPsR8VnjIzRO9jW0pPIXl7v8sQ/8jTImcRBDVyH8q58A6IovbWl2sEwKQuedv5U63oDqFpFlHPUBythbncWRLnUCiz93zJmvHSPQV0d5QxvwWg8/NituqROruaEADrrpq8ph3rC/ApV3yJ94A7tOUvthj/GeApTXwZHDKzxdu4HKo0peuQBypiiI70BpvDbileh2OyqH1Lp59QdP+Y3boHbveMrFV/4OyCJ+5IXaAlTPTbo8vt/ggXg9zhbs/C0TN8YFH0T1BWHPDTM+2Bcjd61JN+lvG7QkxspebxmeruM7/w7l2fmOHB6lxrv4lve+gLxyqAeXuihm7Zc4cwLyQRV/K5ygMsurFuWpI6OgVsWJWE3Z9fDs45IYYVv7khstrDGffvaZv9cfHjU4cXHQd7igbfy79oGj3DWnOoCWoWG+Zt6vGMQG7Gc8884C56tEYkZcgiQ1/roovjP2pMU+v2KG4PWsvl0ewTXUWBRpJDXAe3sOC5KLDZLNnbdrHYgIHHUbqwRn7eA/UL3kBLedXTy2H3fjlazXJeTmwI+J/WXgBnMls7q8ZKbedMAUsZ+Uq0QCjD0p5y2hTLTaSr5JMQ5oO/TF7fpYuJcNwe9vY4pLA4I83YiMyIEnUSzfpfy9bhx/yi0jI5tW44gZP8519278TAskM3xUYpPowS06EEAdH9IHlBt/gFxmKrcm43h7GZqOFRLl5Rf0xCwJyAZFLJMzyAHLd7ygiQ7qjC1E8y0Z2eAiZ7fru8C2TAKw9d0xlUbkUqadTbILYebT0lG6AnEtbrft3E7a5e2MIYAcHZV1mQPYUigevks5O0DXQ8y+wPXrYsOfD2p67AxoVDhON+pUJmrnkU9CN2MmMrl7yYcZkUvKh5GT9C/5yGqZ8SNJpq8uoO1WosQHGz1ahPaHgLUexc7Qwctdsszn9GHt3KH1wy7K/l9a1iDGGv7wuN6KM+2UvutzCDt43E5CJgmZCChPE3L2jYLUNv0zvrDzFWxeTDTQkl/uVgwIthrpp4znfc4veaI4ym0DUpf9kpM4rLgZRNrxUjx5586iTez8AVWX0uaSJrescyp1c0pZO6Y2stk0OYRZxui4zAu7T7W19eS0E398hD8ySLTTN12rsAUZrNZNTLVZ2swDWC5FDVi3MXC3sp9HtrzEFbmweuNXu0ah29rOGIG+8m2ziv6Q44wxPqi+xts5dK0HbJsAWU1HHb2qSvqB2/Nlb2yrrOCxED2rvW2djwD8Xkv0AkKbMuByjHCb7Rr9BvtImM7t2C8Iy4ct+K6qYZe1l4lvU3GA+3oSMgHGHXV0ZT+sr2OrSumvAG3lp/2oT5THNAOqox865Nw63X8473aq7neeps16Vesa7wPqDjRCKLjJntpk2YL63jbLPOIR/ogDh8491WYltb/xux0679jeADTdv8sTvjUvvVyxvkpRvmxi4umkl+Tz4fFCZTgWNi75qsdfEpL4PQMxTGj0Hz9VrgzepeGreP17CrwDcIe1mb4Kj//Jdqy5nj0IPu72U2ZMeL2Qmv0GFV/9vq+JjWvXHQB5L7W3veAGndrvXN3zB4yxl88gkNTHy3kakufuTu/ENgFL0QRh8LwVkrdDCDxtOJLNz/+UDlkwiBdZfCLa1SNJpgrm2wBd7dSbwMEWTwPYRP3p0yde4NejERqQpKHN1VEA+4ov1McYnsxXzjNwOgixnv/tHGHdjiyaK+dcdvwHwDftddsjG492tUVU7vKQA76iVwPsB+2km3xy/JUA040Oi7OM9DMDMB/ymgYB6pGZErRpsxyljIUOxowJcpMdQFDgbcqFISMk8oK7LDcd/TKw6NY4KY1z+PBRdu9X7OUDloyUq+dSF1AMNHt8O552vpvm0qELeorKGTO2zS2NceCyD3Phueyij7pIXOppah1o+067A3SyxuXoBsdnQdavJ4eXGCkd42/ipvbqAi71UO56ApTv4Bc+43u1ieuoA7sMJ15qIkFzGTNKxqtEYqzwOQO+2QRaTIk9HYORu8+TAuW9DkC79z/QfsIXb/LDU/7Yn8MgdE1CeDzwAiqvfJajhD6PE1WRtcf0TJ79Rfd56lqtXnainAvU6VeVnCTjWCPUxlvWUbPsacpB8l18QEyzdp7jR4fq9mfqjGniBm7vz1jx7wb7r7W/B7czGcpJjVv7p+2JWwBc7dpjXDiX6/8IMF1ijNz8eE8fHUjMx0aJC21ktIxcyvsNoZ0GEJX+k+gz8LdP7733vtvwKfjzuUK58knQ2X/1D8cYDlt8M+AMZ4HsIVl3kKyf9M+lXUDlFtDZdvA7z85X+9a4Tlvx7SPg4CcMmmfkTqpKg1OHG55UL/FjAAD/9ElEQVQd9Bs//rW+x+fyQ8D1pbYXbiqTI4N8L/esUDzAepo9AL1p7yEcKF1zbCQBkRl74e8Ni9ICNFUWses3Ih50/Cnf+8o65oBZf3PGO5+DQOWTwDcvXS9wKJcveXhq22onp77symdPJAOuoQfKEzm5wUgZP63THAHG09Kx2+yqywB8tRfomAB2/gNUb3sBfgA8Z1zmrnrU+SeffEKL36lGFvLJX77Mh+nh5RuC8IE2z7HbfHf/Q6+51PHlWmcl+NBR/ZHFu/R8/eer07Vy6PmhOX7HiVHD+aI+dhc/woQgAg0TG5e802a6Bkedr9I9QduUDSXlm2i7kfT5U7+Vy2ZDu7jUOPzRVaj+SzDNRROkBCq+nB/AIE9Oe8KAjw3oTZ3edr8Q7raV0MXVHZ28LC4sTOWCY9AWqrtlADsAakl9hYZDNizmC8vgK6u6Fiz95wCWfum7GAByiB/gQyxUNYbMtMQli8q7smNLN8CD0b4rm2r5yPdDH9C2yDnHATuePvIV9ka301LCBy4C7jIx53BWuNR1mc7aFCufk3acaS7ojEu9qoxT2fEU1ILd3kv+w86pw9U2gHb6inzngY2cUdkLn9W2xnrLbVtzIG0k4ps5lWcMCzn8p1zd/L+0nbrnkcrpq9xhK0TPOrT0gga+yFpyKvuQOXVAUvy6pPPGgHYpAcsq9eBKC6PELhtjw+Hf5HucgF0fUF28dnsYj4lbcEebU+W0z7Y+PdoCLe/6QWFXns9efXcJsZtNvX2KrJVAVX7WfWD8YW6fxTc5cogn+R6b8CghU2kfUySgNEBxgYVrex77AOeqQPZim21aGy1AbHdYeOIuefoLbmycBK7P4ALlA2pH87bt/DtQJdYeR66v2JF3LGT0RR7JPxY085fXLrs8u10A7eVPEzzIzYcBeZeociprL0u7yokP4H5UIucASBstmFsOeDkMttz9Aah9l3ZGTw47QGSsvip92wOyc7TSjp4PPvjAvPE3CQDXZLzHMEZHj/cE+Uj7DqkvWysPnh6wyuPyRR/cZENxLRefs05iik555PTg/kPh8o5nY0IOnddBxpJZcsBXi8vV0xTIuEM+CRm0uV9Nl8+jIbepN0OB5VngTD5pcED9Au/xMmlvI+WCd61/TYXKA0JHe/DIg9a2zlwv/5K55EJvn4Sv3bXJQRy5ro6M8C65ADw5m6X/dvDY0l/prQe8ctdVJq9sHo8HaVuUHvIDXJYfOu7298DOxRJjlX2P8W7bRaM/46NYmWKEVutGEC3KGbORcX26d3XXuu7rApPHt6XR70bwbjeyeHrEkTH7GAj4AoCNN1VD2wCMLlwaQNrbKTNpWiYoHXgOglvOZRrsYGSuTgpN5RRX/OGDJkBwlmBn+YEFNUAlmgzU2D2DY4PimUiZTNAo4ZtFtl2ZUmxIDsJvJet12AWYZtUp40MT9eiN/tq30uBnUFBOZ+czBx4oA6ZTnQ91+6e3JxUfedEFuH6U5Zn4MvgXYB+LV2krqwfoPRXgqc/vtuP/ihto2hgXl7SXcgDqxG2Hnaewj5O2U/aVNmMQbyQa/GWMgB7wgeKAXeZ+qAYO3snpo4wlbF53r1TI3BhZO7ReGfXVtmG18JCUjny3oQAOLFym1R914yeBb5zK03Jg+UfOuKOfdsCPSxnW+x3jjUbmEtQ7HzkJkj6rWFzaoT/vy7Z9F5TmoBM/gEXe0PXyB6I05EMD7djpcnxjXaztAL61HLzsUbaPn+iNf5fxKVjOBrQ55aoEC1wv777B024gV0JW11f0kdKcNuZ2ITac9w2wfC+gW/9J1CwrP2iVGEQ2ePboMdNgXJjsR+IRAtqaiqfcCxmAeteE9IXKyvkDFTywZAKVV10HoANepcanab/j23zJX7DLpb00e5n2vQxQJ058nTLxm64xQIMN+Gr59nXJMO9cvO1yK9vxZy1W6CKLO715rvwmnoVLcj9OO1D6g89kKQPdH0oPQBvdGedLR2Avo2+3bZezg1oPGsdmD5rgkq86cCefWROIhLxjH/sAaOu3KkkDux9NAAdwYI/X3l5bz/3jAgn6yLeNCqjboEGWUOxJxBlZppkx4AO6yiQ5wX8fhvsu2yWEF/nnNhY4kPuMYtugjT/luwTb0LgPfcF8epWGZuTs/rNO9PNC1Rd7Vrn20U6iXlrynnHaVnqhDOhuf+HfzrtsgXgYLgBxWVcD0IZ+tzfypnCUbSsvkdQ+OMsDEL2cd96e3nv//bzrIxyxuZbdHNjrI58DoJ285zfLEB39JiGuA40J0HUf8I2zt+EF59jo9Vxr3DffPpFe0SrdxiAHz1cXMZqBCOMe9D1dwnI0hpZm0SofPX4bR+Ua5SboNrm0V+Ze3uES7012ArwgZYKbu1raPHpgla03iD3gu/QuSBs09kN18r6FUzhkXPi3wx5XeCuTfCU07Hx0LHdIubrGR9oiI/6tidK0w45rvvhcdU7/Ywtt685gbZ7KQGWmLY2tF1peOToop84Arz3vgEh2WUB1NtGOzR23pQGoNwHQFIprDjChb7IEeec6LnVGRmzK23F+90Rtu/xL4bTVj9oM7Hzgl4jlV2EfN61DxjcWHPqUX+q4CWjuncFdB4sW/rBgWrxJVmwb18ontx03QO7UnUPNyhqxxlPlxPZzebt9wBt1nl+bDSkk8+ecSMLzDOiba+RFBqKSqEtv+1MvNl2/QyaULDEhZdLuy6U91d/YBGBMWx65wYbQAZTQuYAYRG43d0XGuqxPcohPY1088o2fA0NMyQ0OS5gDCjk42tPWmyDQg6MBuXnEkaoPsto7Ivcg9FrsXMn2xLyB+BH70s/l9x1O8bb++vWr0+PHDzXe1jtb4lKs498OtN2UA6U9cOes7pe+29QYfhd/Ug47whzlm+wpbfsEPVxsFjYVpj3TrfHEGCPRHSWtHnKX1Vge2JzPWOqPMMXh8AGWL6iMPRW6nhUHj8uuBwdNfFofPCwfsOpj1+gFyrvD8mPZV6gegPbGtFDaxps14A0fElEcefa672wwdktrfZ57AfAkvqmF8cDYpB4flCvt9rVcPtKOJ07FU99tFoVfrBs88oGN5hkZ8FRv65XrZKSb4u+WoF316CUBjQGwy265sOtirYR/xxm/0UVncEDbiWPWiwv/h6+40jcvXPZZYbed9saqtMjhoq96wAV/PsfBAdVbOqC45nt/HKCmymn7Hqs+uqRV7vRK/cz8f/L0ST53Jlz9h4/x7Rut07H4Un9IXBD4okBtvHPA+CQB6IIWGbxDD/igr/bnz56fvn3yxPvXo8ePLYuvKZ1dZNRpIe8HgHlLuQBxgTJOTk3GE0zKwb15kwAXvNBTn2BYFvqUGBh9zowo0g4cOmZiUm8CGrACeCa9QomakVMb084GIqGDIGFLecND2juuQLm6gbaVn+RNS7yvuOuiiYw1LNo3QQdJdEd2ywB50yD0p77xLtCNO7rzzgbxwO7YDvTn3/FnLQC8xUhaG643amxXZrGSqZJlAOgo8Et1wrjsgbfFSsUDigN2/tAtnvhNLFZfcQHAuCgfeWWVDwhv2ooDVn3JJS7Y3Q8K4QJ9RT+Yljo5bIoFmi0bxLRFpqPsOJG7jVxt2x5iXusRwJbx2gPDBvBP2iH0gequr41f5KM0ikvXuUn7EWtIicUd4URvH4aetINxUh992PGujuXbOT/4JuAmPTtvQRy2L031nb7JB11DSjv9hwzqkWPg4D2p8YwdNCYm1UsYUuYwwAeX755eXD8/3buP7ODaTje4L6SfUaFVybFBAeXWncbH6gnUZ9Y41jQOmPEjYvWCXP+Y08ZNOXO8c50+xbYZv4LET+2Sa99NywfJGGc5yCde26FeY9t3Dccu4IiL8r1PMgbHfr3Q81bxwRzoeF6VdSSbD7rrJwzQwx37SYjLM+VqmP4AF58TN9swaxFa6yNy8auxwI43IzN6oY3NsXtBdSOrfQctePiQh679a6SLA46YqLrbCIIbV9bmORd6tytPiq76EL34l8dLUJ85FvA4UqoeYC8D4bfQ1abFp/454YPGArG4z/eM1x/ZQNxoj+3R3fmBjOq61BOazofgtdGNHA42OozgHzQbH2BZyqHz6BOalIvpHFZLC9QOkmkd25kDOi/Utj11j2u5MbilBFge/WSb2Z91AOp43GCNizyb3y/ZOOwjR5ZkHLixTQ3TvGTIHNtUONYiPlDPa9p4LAeoSLAeP1OvPPLyUKYHLUk46lzvALtOoH4hBhv2uSKLnAOwgW4sSdCzxoQ/tOUNrHEDmM9zJEDba26wyAbG5xvFdKenXF2tH3G6gIPG4YaHGv/W/soh+FrzCyB+/qX6guLepxYqC6CexBqGcHQRg5yVkG8dLkqvzshHDG3HxGv8xn5feyq2PZBHjmxRm7+eV7T+NWFh+ZIa3vG+q/ptyZrvd/BZ6N491nFixogQntjIR3Rcex3GttjePcaaPM51plL7K+l+JZs5w/WCwk+TmFnUDQAArh1gnNrpuAXtnNCXD6C4VU1BcLoogOAqGrjLJ5KBLXCAg6eEoNpAIoDYVn27XkBUG46AsQFxFynvNvh3DpTcOva406bzgPIzSBoDAH5I9gTQTuqgYsTxHat7/A4a6SbfdQPIrl/2W3BGM/yq5SUc9Hm3Aap3J9B5Wri2F5DXd0UWUA4OmcQPuygvOcuPLoYrP5dHOfHwrHUdTnMPWSTlwiITZh12AOzcIf2x2/MudCOwmcMOD2ON8YhN6DGOpJekmpR67kbOxJ5yARngKheoLbs57SfezsNZ81wAPCxUfqsXXbvQG6CbXYIXmaTq7xhqHRqXPW8zB9p2kz1A5UVWDlHFA9who23vVxb2tlc+yTBqsAKa0pGlGDubaM/hUrVNTsrSaboBy1gxMMp16DNuSQTZ/usQkMN07PfzwWrDR+LaPPJyqD38EBzyBty2qoLNNkFtbr+U9xCh9k2c26v/JkAeTcRg93fZfI5PPeXKVCljfXDFlw8Y1LgGPgma9r1bzBM+cPle7fP523J17XXAcZ/xE9Qax6WHhrw8bLyIaX0fF+VZeqKDMUU5bbGRCyf0UW4MIzK85F5LJhJFH3Y0U902WlbGHXWgvgCgaM88po6+PabVG6gPy7YoLN7Qdc68kQWdHysZ+uRqP+K0+GlLLJb85oZDdiFlTICuX89pOd5Plv/x71z+kSRj03JAeKYiKD1zFTnxPbnLou3X/672BfDeFD8S1aDqU8YBN6N2nuKzRkOXA1dkGKPymhO9YCcB1RtQX4u284QLgJTT/9Xpsv6v+jofNUVXcl/kCLBzB7W4nYsafgjsDNRfalRhYrabOVD9JOTUbuoZx4l9aV1mTMsf9EHL3LON5jOpoLE797E5tADyigMkec6kpSfFB+iudQFAbr4Zf7FxbNugcolhIfLAsf5XB+NvffA2QFvq7oMgDdLq/zx3Ty/SB9x4fPTwwenxw4enR9pDr3TWueu7/tOXcxbjLj96dtso13bqXBywD7cveuOUOOM/YwkcN78ZX9BWHjltOotj2iBlPYPbV+YoAqHFsYcoPvdTAR0s8JMKlPf40gQHyQ66/XyS9j+yi/djQdMC0HaZkKPMyXwKXg/ikSGbpZlg4GwXIh8AzVtfsKtXfvG39iyaQHTNQHFcFg14niPNhzVGlnB0vY05PJ3cPq5812X7D7lwICc0oc+zdZR7mAEH2Ca0um0Natp3uYBlQwOr0GkCl/g1PdCgXYAcBjuyBjM2xe+Us8Emrs6PGGw2K9FH9E0W98SrdxuJJMm+g3dJbNYXsL81JIRH/wYfnzteMpkiY0+FtvXq/JC9g3DHRcBAy72rRxW/Hjx4pJpksZg4HtFFO6TYZdtAqol8j33iEM/btvo7tuMTE5+7CMEl5vGLFFDLoZfkeG+CGWcGaI6U+CXn2zFeWm71xpakyo0s0TtGkQOuOYkDn/VCp5dCYPnIY2Pl7hv07a/YQA4PfSOdyFLJsje9xUHTFKCNcmxBBzHrwcJyHTvK0d1y9Ce1zxZEl22zfUD0AJfySNlcwONUJLSt0DJ960dtjvjqb/Q0btE3NkhW7YuM+O9YaFx4LkXtMb98sFHCDijdHhHvAH5ca/0hB9CRuKiCLQhUiqyU+0NGyNSwsHxwxGHFJWO2NpNzENv7AWCOUZfFgxGMzOhX29jS/mwy6cGWNurPn3NYpn2noT39uNu5Qy7cpQw5oqto6LrOeX6rgfiwRzgy9pX+qm2MB+llzjhRER4blHafWj5osMn6RctnZ7TfffjxR4iT/K59saz+ltcXXlM+5I2+JsegeNnZsYI/6045QGxy5zE+cphR3PAV20buXg5PbLIeJdsIFr/cpsiqnG+woV4+0Ss1ztCYh3b72LlKBY7ocTzAGYMcNVM1IAO5S+/SR7zob/mvavVFf+hIxMU64bBdXcMyBiwbWfSzkNhzrfnUcZJEv1CY8qR3ofbT9i5N646LgOpOQ1laUWOIT1mbYl9xKxX2cVWovynPkx6X8xe5ikNsWfFFX2PiNS/BOoC1One5F0BbG5GBbm7CgmNdp6/AA2p1Xqjt8EZO6i3HlvhIQsVxs5cePMS1HQ34ER6eksg7pXnchoP9g/sPTu/zOYA7GrfCcUOc+OyPOSIYGfD1sfJeQJE3NowZADtZJ3msiPMccxI50BAzyxxgrN6/yiNu0i0j6CwlSOgHfpns7v0rC9ohAuMo8sj3wDWFNp0qcstmQHVRIIWOHFr0EASuYO7wBJIclCwPkMjEkUB4OvE72LyY6uXFhTI40fWXCM0hf7ApnVTfpr4lAJ5MPlFKXgfwSrE59tsgx0b9pbbQA7ZdiecM/bJPSsr3hdd2Y5Pz1OkXL5zowi7lmShZTHJ4ydU1NHRs4iIYHdalfxkw7b+QRD6ygs9EserYPHTO0UH8bAc2gF+2Njlu5ksfNzYrV1Ib8ukW9GIz8WKyMli5Wg1v+xr/Jg74Doo2/LtI0Fo35cOu4pNT5S04viOXt4R32dY1r+MiFBnGaAxMoi9sC8KU0Jf4rsWitj/Q1T7FmvRGcu12QUjrH3uRD298SO4Ej3g9X0VlGqfoSyxjK3jGRcbLOR2p4zjya2toki98fJNf037/wcPTNZN0dCWdQ+SkzR557kV24kwKncekUr9yECqk4yv9w5eV6bh35PhknhFH7OqPF/yRh+x3U3hSRovGnHTwyGNlHPLG5ozTvV8jBJq0o9MW21cgcW85NCzQAHwFdCEucgcpqC0G8JK3t9eGztndhqwD8HLwnLXUdEsmdvIyWoncSTik2GYl3DCJYxWafQNqv56n0DUd45l/gsMvcm2mVgCV7EZe187S8QHC67nZQUJO5hqMoh1c5e85qb6WPyk24YNphOu6gy3Vkzoqhl4JTNaG0YEtymNPoDKRBV/1Nl7opc56h+zyVB98heJW27vgFsk7KNRxd+5cnZ49f2FdQOwJIAp59OOuF/ugu9TVOEWP/rY+grSyz3RQHn+baG86A+pK1UoeG87puduZC6hzXdDZdsZa3LVdJHCS4DJ95LJo3D59BxVp33OQh77YMbLUVx6f8HmtST+SLG9L5Skse6Nz0aGHD+YypzK/Mr5NPPYBsfE8BTL2si6SEuv0pR+Fwj5kX4tO+Ht370tP+rTACq/R4BxZxK0XbvzyMEmjSnKQibzI9hxU6prnl3WDT7njqjGobSsn3sz/fS/OnCOV5hiH1rVogPgcOcjgMUX0405tcH2gMkmsbxy2u7bBVPxOmzI2U4pi9GIX/OELPXguANBJDLlwvqUz7m3NeS4EeHxHVP6KTkn0vs7FBbJI2BtbIo8DO/PuNl8z70faRSsd11obPWbGf+tV39pm0atqWZbLhbr/2G+lw4ZNUCAso4NlNALdbPAg2gbO6pAZ0HYpPJEd4/VPjUnIYPL4ysdt8GUQ01Z+YtfUzk7wM2iA2mHH4VXdZfSo3IMAiztzJHrMosoo3iB+RAZ6OsCSogM+v4aGAyTtPZCvA2xS5Yowvg6uPjSG6fhM/JBkUhmnOmVebheCR2X46rr4Wp74nhjE/3C1n5VDPzrcl/YJAZCUV2Wj4bl1evZMi67joTbwNJIPoXVN+dCtqpNsaL/yzgJmpA36pvABmaipFwekP4YXfMco+pT1EZry1R7ToFcLA+5AwyQifiv2CBWvCeiTxK4i6nBoCZhApNErOuqOFZB+AxxaEZpm4mCwX6UXSEB9tY6ZY/qzvmwKTGAEhI7FAoDuWosAm1XrQH0DJnOdtLcVUt9sUvkYW4xx/JKNfGDtpS6gHCPa9O/G5PboWPnql8RobQ5giZOT7Hv46NFBu4+DQprWIzzrQm7F5TLnbkw+A0PKIusPSIsFnQA5GyELJL+2fc7fDnwXEtPEC0B+YhQ+fCAPHfjIZHwUiJnz4SH1szaXkDix2MdGEv5wx4i8F7B77G6SU10Fy1J+jEdelm9plt2DUQ9j8clF5fUvclsmVeZhU3n8f8baIYfC7VnjBjkAO7iOQeZedTQBl/VCcMu2wrXmEXXCkbz9FdqUUa4/aBw2R8XtAHlol+6F07iWP+gpbfPoSiyjZ9f/rv3AiqPkuz6yZBh89+6vDxxXVuTdLNO8B81N+lcfFhgPjzRXwdfnQmUW1zIyC7uuS9qM7XNbS9O0IGNgt+/SVqA0JGyn9wLJ8QFgjHPxee4/VNmHPAYGfWk7sBWPNlAcynhMbrfBhzuVw7+fb5o7M1RHZC7Z2FB5WBmbTLpy9580yDf74XkTGdGZvUqcDseyIwKqh8baWxpyYtc5mZRzyn4hxRqdQzqRj5ymS1hyWq+M2oUEzb1jLq62rosAOXY3Ud919nORKglHnnLyyFy0rBFRlli0nZLkjk8gql8VS/M5RPD+e++dHj24f7qi322bLjxevcoHe69fnl5pDQeIFbHjTEm/0n/IzIWFfBQfst2foqWNtcX5nBmok9gXWK/J+UAwj+15JGMsgk0spnYQriAoCUoTCz+h4VCgpG108lsySHJE4A/aOAg5lOAkL+7y2Wi1e6BLT2TyEj9yrYtAJVg7YMsOsUW8IqXMgOBAkI4+5eAqOf7AgyYdIkMbOfZNdL0b736F4AD5o//2adOdmNDVGcjoyhVsJh++ZfLGT97loI6P9hf/8d3+pw0ZqMgCROyrJ/jYpb6ZeHnxUjkJGWoev7B5wdD0pTJAjFq2zT6cY6+yQTPQubKFznGif5WsxYMZu2fxG61HnJTxzFvtB0uevilt7C6+/bfsuhmyKdDzgpgRo/UHdiy0jZSiIzhyYtdFqfgufJc/DQ6UrnYDxeUFnnp5rPXELwC+fqXJLL5bslfeKnnpPeTvh77v0rGAutrFyliC8jUxU3r2Igc/4mDtI4scXYhtQkD60pUDqq885PxiYA7MuRvRuPmO/cjXn5MNcyKeGjtK0KCmd6IzpnIQ92KqF3HHGxbf0L/xN5jksxMB65xFjXLpIrMxxB+1OY9NyPcvBAsX3aTanvFbuZUnhtMbXeS8Jrkt+kmuI4cP1I9My2URf81jJNUDXzaW9bZxNqbqbJl0zeKPXtnGh+ZIWZdi605fnxLDrNu9cPrmm2+mv6GbeMyH/5GfxygYB2wWkVl857ftGL250xm/r32XjLGRb2Q5xrBjE12RXf/hrW95NjX6kpDHRVbq+f5q3rXl7mL4XuXmjeXEh92Pfn92797V/vYTeWOU9uS1g3psz3jvmCfxwWNSeBIr+Pp93aTKaKIORMcr01cHOBLvPrIR7zj0kEdO+INf8UobdmSDP/DOxe+xOnKUQ8N6j0WKxOFf5UDHh3dTDx+24Re8xTdZ7/AFR1l8TBelF8RDfIkTNLGPJLQT9MiWIP1hp/SrzDgAT6rP2TuiG4hNeyyCJ4+eyGib9Qgq9xLXeLBeBQ8dZW0bsz9kP18ySMz7/Qsw8HVvv4Qz/OTRa81eG3hc4VoHP9RlCcc2KPARKmDp2GPDvD/pbMOvvXLRX9mNC+s2cYOM8YAwDpqxKb4zn9mVcqaQAWrqDZzQYYliiA2uBdDldQe6wcXOxMftsuPoU8uiL6avhg5o/7TecvDUsTVJUUrCV6qKn2PGS/neb/jjOMkfdMfHxKiQ/j7v8wDy5mJlUm0Cln3Rj52queyb20LgN2CN9uPN6cP33z+9UUwUgNO15s0tyYCu6wp99uoVZ9f0sR8D6pxG9u18Cx8xwK9XL1lTdOGgdeStzpTs2czHp0+fiVdrDZTyjf34hdbMw6b/95/9zxozt/PTwDLoia4Mvv7669Nnn32WzVecHGIysOBIR8WIFWSggQDaZhbh+ul0FvuXuqp+8fzF6fHjx6d73C0XEc0eeNYVmehIpwWoA7RFD4NuOgZ1QuVAaWlyks3w29Pvf//70x//8R+e7t3XhjXiIiqVJS86KPtiQSi5JGeCM94mpqMVGTXpwofO04Cm4371q1+fPv3009MDXd11oJEzARMSGMGFz7EkSqMfHeUpdILdunXX7ByS+Lah3/zmN44hP46y0/sK1vKITmQWKn8HT8Ip9y4qcYeWicpdkC+//Mp+8RVWR4yYdOKhF/jvbIsrUH2hRD4LRhYjYscAhoZJwab461//+vSDH/zAYy9xy0SDL3ZnjFn/HiPieNAI1O6xM1UKedQsEw1/WHiJHZMeqK25A5B6YS8D0IFDb2xBBsqa4OFXqJ9pTPzq9KMf/ej08OEDxcGOq5GLgXd1UPPiDkL94M1BFXDIta67LFL5TEvnx4sXzz32fvSjH57ua07xOx7MO3zloMhdJ8YguMZpxZZx6uLhT/27ffueN3eAOgeun//85xoLn/iunxdMxsz0C7Ejz4YDf/R4bk9ccAi7oxP6W6eX2rzvSBd6WYew+5e//OXpo48+Or333nuHXZYlLuYn8eU5Sg7J2IUt8DOmOAyg2/4rMcax4f69B5IRn/lpeOT97Gc/1Th4P+vRvCvUcUJinKE7tkr6jDvNXtkifULyKAeLNMBh8er+Q5e9uIuEuDDm3n//PeuIrMZKcmQf0DuBxIC8c4AytgDg6E/ehUEvceXgBcD3C/XPH//RH0GoTUb9QKxlMhsB84p1EZuIF/pgJV7Pnj11n4JDZ/zMWODxBA6H6OOXk7k4Y64y3nIhkHce+FYy1ibWQ551jR7JG9vxN30USD1j049ByF76DwrI/L3VuqAhbo8ePgZ7HF7u3uPbNOh39WU4jhihAx+wFX85jOOnx4j84gso6KeX2jT5fBO0X3zxhccad+ipA+ihp4GM5TUm8Ju1kXLXENoop8+YV4wdHsfJRTN7BLGj/OGHHx797G+pm1iTM7aPw7Lq6af0MRnzB7/7bjOPO9B6WzGsfvbyb7/91uspy8gr0dSOqytoclDn0QMeSYhu+prP+GSMo7fzyHPW8453AbP+YiOH4S+++Nzzhw8aAnBjG8bSX40dcA8bsFZt9EUuzokvNmQNytgTEEOtrehHzrNnT3wQ+uCDD+VL75rngoAy84wcfnDtq8YZXMcrQCzWXgwmY5GbQN9q3GEYaxB2YWPy2I5eZNfW6E+CpjaZXmAdKrN2s4/yOM615gnvin/++ecaiy9OP/rhD8WTtY0YiXtkYNzEjJgIB1RP+3WHQ7f6i34lIYd9Fn0ff/yxxzpNiOsYJGbknNl2kYihiiRZYL+R3wSwHvLK4RRb85kXzmDEkTECYDPAuPBZSwAOObtvBXD1x/ngHPvRr5qwzLHr09ffsL/za9habxnDaqWNs0f398qM3MQ35e3Qrjre0te2R3OAnOT+HD8qJxWNIWgFXs9lB2sicxS5L58/Pf35v/qXp//rn/9zf5sQlns4SjZrKLosy05qzRI//QugL3Pyrtce1hP8xAzIfZYTL3PV9tpvTEqMQcGDPNKtP/9n/5MvACBmkrBosODmsJdPi9e5w8EJFNB877w9J/BQ+OtFBVwAvJDhLOwMBhaJyrAj8LJYGBODdyhtnMPh0YX7/GngVT8L0+eff3P66osvT3/rJ3+ggcDBKRMlYpadlVc4BjfWD007Gz7kcFhmVth3Wcwh7Oc//8Xph5rEbLTIRg45+vZBJqGHTvIZkymbvn7A4bGhOhW1aWYykNiAiSHJA81yC9ElpkOOBQl2OiyvHcEzUNANawY4Y4L0yScfz6KbwWRuFnURIwdfuerlReRyl2Q2XeGjJ7anzKBm88lm9FJXvByWv/e97/mwjG5oO1jDsw5mlQvQ1jptvloWP+Otv5Vweit9CjSHna++/Nq0HPxsvfjTV/GbzZX5wAbXOwPQYFN1MpE4RBB7gHbGhMeDbc3zy1999ZU3+/v3OZhjo2QTN2nmUOa5L5v5jmCu0pl38Y+NIgdS4o9MbHpw/5HtYkHh58FzyHltmvu6yIXHtkguCX7cx07437x+ZX34xI8S0Q44bi7jE35IhvrmlTaq+JgFCj3o4LDHoQ05yHTfK77UiQ2yoFNYBWuz6Nxi8Wexpn5te7Npw4Me3qLkQNG3P7GdRBncSx1UGA88h3qtOPrAISl3fHdE/ii94O6H+pMPhWGTv2ZNfUTcRHZ6qYWZ9eGB5uvVfb4xIQct/MAGNq/40HmscUx5bPXvB0gPfNDTzly46x8WU1kx1UB0rLgYRA43BxhTjQdy3uogwA+z1Ff6oj6TA7FLMsklm/WA8eZNQDHnoo/xxg0cLmy5EOQCAHrGC18nh509iFUe45E5gSP4im6geuF58YILGda7+SGh6xfWwwUDdfrcb0tL3vVrPrTGt3k1lrNGajxxMwl5vGMh8w13JNdzVbYy3sRheQC+cYi9r/57pD5DDsDsYmPnQoM45230zDt8wSbGL3bwVZgd26Qr1uaJ3/PnL+aXWN+cnmljJv6k2p01MOsVia+lRVbiFjvpo7Rl7rcNOr7ej7i1T0mME+j6aBPlHr6ok+fAnDlJPeMyN+kY412Dqx8Z7EmMO+IHD2PhqebqB++/rzbmbw4P8WUdmkVqDoA2ZHuNktx7V/nBopeKE48TheeO7y4SJ+KHCM4MvXiEj7XLjzeIlwsK9DG+yd8THeOVNZp3IADbIZ+JEzYgA99ZX3g3CBx9TQz0z+OBPoYuNqOJ+ORd0PiQta/yoeWdll7gvVU7OriB8FwXv/cfPNLc5LFD9bnsZHwT3/cePbaOJh9aGT+yv+Nvn6MZe+kr+NvG/EAffYFffD7DF8eK8JOn33puYBsxBOKH7FasObsQR3D+hhhPtVw4NgbepzyOMm9ihyp0oNYreIk/448LgO9///s+pwCer+praDWMzP9W/YX9HdfEqwdJVkDmn/HiwS/HRnh8iy5ilQsALq45p3AgB2jDfv15LkaO6IWAlzVr0dC34SGZSQAe26jxbml1Iou+E7X23Q/8+S7swjmPHx+2IhueHcBVD6kyeXdSBdhcB9Dj+Tl0QFrkj/PMT9ZBbkC8fKnxx3jT2vmzn/316b/5r/+r013tXXzZyJtb+YwY7+J5LZCdsm58Vd8qRtiWOcH4uOX9sTqIfGPo2Emm4ygcgF7GFWsEMo7Y/dn/8U/eWoAsZyAROBYOrtYYQAWEwRRIcIDDcZQqlaZ1Fna6iAUao/3WBBcASgyGGNXBKRrx+7MlpgfieOu1Y3d26YR9bZ7Q/OY3X/nA8sd/6wf+uiVsB3rgZtHY5cNDPX6lI8E1kKFjsuUqjFkBjoXg6ZOnp1//5td+9+ThQ56JjD3eoKwDm5Ef26oX6+l88saCNvxgM8vGyiaJBXQcd/9enn7LOwDv6QJAC5Tv+I6O5tip4qR8m4YaDvl4Qp8D2NOJmw8j0Xe0aHF68q3+vz3u+ELbjYR3CK67MKkNm/01Y5LPW1K8tQst+kgZfCwYCFefc2WjHDz2cRHAhOHABF/GZjYz6uArB7AfxF/1vmvARMM5FhPe7gJHCP0hJnXrlRa6p0+ee7H0+BOdfdIBibfdYiu+pZ/Z9JFBrCIrizs5utk04Ik96xCA7cwnJmrmU76SCxr4HD+PP8Xfizhm23Db7zuVE2f0Eau7wvkbkggbyxoOifi1FhhixOGSeetH3iBRWw6MmV9csDEniTUy33vvA9sK4FvGKGMkcZUVOkivOZ7FnLtHH81Gih8c4myQYI1rUg42QGKMDoC2xs/04N+uuU763e9+529LsD/DR7tpCNDowgZNEpVNIVpiTBnv9aI/xE8/+x3CmUe3tOi+mM2QjYKLjeqvbMZVbaVeO1DAxoUlIjh8I+cxSBbku16oJUmbB4dbDklsglwIAocsQR6HyLq1bIi/HesG2tBpgDbx9RohYKHnnUHWIL5mrrHsoQX7AC66kcMhTE4c/lUv0Dq5dfmCPfhr+fSLX/z8eKe4vlifxoLvxFIffd7kpWv3Gah9JNbTxC59DDBGv/zyi1zQaP7Q11lPEyfKkhI9kpHxeK5nj6lvEIG0+MgRWnyvfUhhDNBHkT1zRoemAuXadgnQ0tb28FdO8PQl442cm2xLVuIPoAOe+tr4ANC0r9L37S/oaI/N0DC2v/7qK/XRp5Kz+i7A3Mth1BjxLvuJHfIy9t2s3DbRonZ+TyCRfOsbF7/97W+PM4PphGO+hVeHFuH2Q8w+3mJTpCFVlglHn5DLFumihUP506dPTi+evfC6kHezOmdmjRQN8sCR9rkDHr3xKfGiXN80K4RV/CSLfZf5yuGbO+VpD33kcCMlh//uUQB0lVd9sSt9AhUx9xolfdSZS0918fntN9+ePlYM/W4MckSPnfjAnu8LUeF4JwRZvuhXItbstfcfXHm9RRfrdPcOsY2NsfvZ82deL3iHjq+hxE742T/Yo17pIuoR7wyIJu8Gxcc7ovUFhmRyaO0dbYB2fHa/Sk/WYPot/cy7XtB0bkFnWpV5J5b9CFt7AYRc2uoDZeKoguVUb2n8q7Yet1kzuGkAnneq3XcZivS6L7R4e8P7gsqk2kIC0EkqEDcNwCnHdhKxKF30IEs4acpNBl2sar1nTXqm+fhaZ6u36u/f/PpXp//yv/iHpwc6i3ADhLGNT+zxeFGf8RWwPdKXxwpzoyjjSrFXnzCmjhtQolP0bM/RP4pF+iixC690/Jv/83+UiDhNA4sTncUdSwIIQIgwEvGhXmhbA9IOIxknYzn8E3QHRkFhoPEhh14NYjSDWePGA98OyJZ0RhypwSww4Bng0HCorz04R9GHadHA/vnvtWBooH76PV0JHoeR2IZMRZWumoCyMCU4TGzkZcFLRwayOHDnlAUYe+g07izQAdztZRB3carN3F0EwNER6EAfHQrQuRwY+l2tDBhsgR5H2Ke5s8lbh322lH6ybNm++ke++YRDv7B4YGuv1ONDYpM+L3TRRx+DCVrulDK4vv76K+H5Rc48vuC4SF5EsMBw8ZLBKrRld+NiNI9a83CgBs9YyFdVpY0Ycrf266+/9DsN6Ongh48UH42yDNrJreeALOzYw8L4VjbGLuGJ4d28xc2jYfTRAy2auaKOTPxpHCMWedlkYjdjM77Hzyz0iUns6KEMYBNhTPA2fMafaCDjgJQAGihGPmOGuvSNbPtujzZQO/2Eyn5oqHd1mIPMI8uUPGQ0TvExAP7chkUn9pSlmRlimwXMO96lwR/GHTBdEn3MJ8thDDIn0ZGxVdmkHah7xKqzGmfm8E9/+tPTH/zBH1hPbW1iwSRW1qX4KJwDFIht1gP0+m1fRw+/6Cd0oO+19fzbf/vXpz/8wz/0eLA8NcKflDlBYkwAtsF+ITWE9kudUb8zBrouZp73YF49Hd/mxUaJr37STZCLueiWaNGlzCNAeMg3S/xKm8un0vNYF+yVp8zJ5Vh9Br5r1E4WwFeILQyImeOylTX8Zz/7md/tZL2DvrokDa7p+8i59GfVo9UfvjetYiYE9gDc0f3yqy9P7+ng8NCPFEVm5EKjvkePihwAvMeEVZDCpQ3+L1zGR8bbtdZTDrH4wr6En9XRcRa2kSEeEuP1JqiNjIPwRg/jiPmD/E8+yeEkdPRRdNinKTN+CuCgB9f2+rTm2Bo/jG0uojkEcdMDHsirpjrHpU1WxyUH1uhnbAPWO/MqKfveTz0W/sD7F+A9AdlK8jx8A5RrI6ltBx6t00bcag/98O233/hG26effOY9Ap6wd+1csWkOELPqIp3X66/oudmhgLBvsm4TQ96R3mXhc3XRH7mxEFnZa2KDfZlkruIdN/xK33OTjF+G/c2vf+1H98CRuhbim+eSpQSqDxu672Q8Z4zRXluMn3EB8DjK57rY5YYeH0alh+B58/Y6Peo1TDrFg15kkOTo3FjSGBwd9gk7aYcLHbIHnRmreceBRL3jA7raQ3/zTjhfYck8RyZt+AdUR+1ADm095z3knUHtydS5AcKjVAD+sd76HDuDXKzmt1+Kw64n8RybJrdu4bkAQETKOZ+aRomyx4DoLQN++pc+U52LN2LHUy/XXABoTXumC5Q//fv/meKdNQQ66/NjlucXOC6PPcQRvTmHMT5kj9bjMeWQxecA4CMd5wHx88SCLySEt29//r//Ez8CxF13iFkECeS+GZLo8PvqPBR48ItZBDYKXJVhfI0wTg6ZSh3EwYklBfl0GE7wGQCex+xg9ZLjSRwZTcgiBAQaZ6i3c6o3j3pgb4KBjG++/tZ03Cm/6+ceM1BVEE34u6gD1CM3iwK+kIgBgz/O5FCp1klZMDiQf/nll7qK/0QbCW9zRl5jxiFgyUP2bA6yg6t+5IBHf3XWx7t31R/SxRoFHVe4X371hRan7/uOOzEJP/7VL4izMNZF5AZPlzDpxaMyOPqU+PFOQOKfMcEmwiDOnRBsjgwOLdHn4T64KCKn7sXBdimhdhYrApkLjfhL+/PnT33H3M+s2p+ApNo2+C1z9OxlUmPmpPEFJF7tJ4H0eQH8/Pe+i/To0WPzESM3CroxIsd1pVoNrmOo+kkL0rcAdIwH7iz++Md/SzHk7da84wLAlvhFFlD7gcoOLuOlZaziHQ1Ao8/vcqHnRz/6A40lzUF+SpA2ya+OHXYdzUnxjZR4hQ4aXYQrRrxt/dvf/u70wx/w9vF8w4houLuHnsrDKuq+C0hCjOgYbzncQUefhR69fq9QYwudrBF/9Vd/pbj9+LjQKIhEIBmiY1zHvzXP4nP6MLjdLuQjgLHOBcDr01/+xV+d/r0/+dvSw2eeYheP2VmHErIiA13gcGn6HT16gedlOunM+sHalPizcP/mN7/1XV8OmcAa48z3xCAqYzvJuJhkHcQH4vpMGpNMS9xYwzm0XF44occyVBLX6JcO1uaxv/P+0A2FeaVTm0Ts5NGq56e/+sv/7/SHf/SD06PHH7j/Aytm0Ia3tpcmsMtvuw+w2DQ+4Q8Xtv4MAI9t2X3sBqpLMQ/i0CFLLZPk+qbbeFVv3eKRB40PHXyufQHwe60HD44LAPRERvon+hZg/7IFeT38UV64JOlRnLnbS//AxwVA9QCJQXgp58JVoGBgvw9fytER2m2M+LCh9cD+ZG8kdr/85a9O3//+93yjQ7uIPMBmpI4uyQHiZ8r1G2jc2u46G9sWX8Y2FzXsD6ypAfjDm8+3UJfd+s+FWuUDSzZxCF6YKbGzMIczt54+e3r6SnvEp4qdxzcUHrMjf+RCmz068rF76Um5kGLGXtsYD6zdrKt/xOdpBO2nxEQ+0T8qF4/OtK1yY7knL2DYLL/wlHPBt98+8We4fvKTH7t/evPVd54FyOoc81lIcpBdfYBlH3n8oN1z2jFM/BkXv9eeznnuw48+DI3wjE8WVNxh/wRHDGlH1q4TWdgR/2Kf/oSfGM8L/3jMi/MKsphbsXjoYKKGEFtXXFP8NU6pvgPtX+8x6jts8glSuR8BEtn3vscFAIflyCLPZxejf++zAnXrsDnQ4Ws+QwLYbuXWN3GoTbUzKU9F8BkH7GKeEPu3OhM/0wXfn/69v+e5wbv6zF8Jcx/UJsuy/jkzC+8nPWRY3unhBoliI37GC+3QZjyqn5S/1Dim/zlr8yRC7WR80z93/tP/+D/8u4rdgeQQy1UaV0/kXAiQ+Eo+chzq3VnytjMZm2MMbcFdnR4KzzO2fB86B37eruGtIN5lqA5oLe8Bd2UfHvjdhkfi4fnN6mo79d5153lPEnXuevBWF3LZQHiunPRIh3N0YBt+Bv/w8Pm8/MC06HC6h51Kks2BgcHFs3BcxBA/BsMnn34mntA0TldXiQmJ+NCBJA7W8JMHB10edSHHB9PrUO5HdHSwY/1AT9+pQQ8DO4+rZEPh3YS7Wqj9dqL6FhyJduS5zGF+cNCFJvyVxYBhcUo8eHsOm5PQyRjFduQwEcEzcKurB0DLluHktIcutB7ogufPnzmGjI3Ir03Ix+/Q/s0p8rMpKLceJoTa5oDJhU+fWeX53/BgJjajL36b3/ZmQjU2JOrIDER3caHPAvH82Qvpe6uFD580eW+tyR2680VwtU3MRn9lAkddczm0uTPPIsEGTL0THaC+yw0u5XM/06bWC7rkSGQRY3HlkQzGAnboPwSmKcTG4pet+u9ECHd6xxS6AcYBC9bxmCBy3JLF12NN46FyusDnYBx5jBfozTsJSBld2gBe51dMP/zw/fEH3spKDOtLbIBXOOODY9NEb2Ipfo0hoAcKjQTP13wWhLgx/5YNJOisD/7Rd/TNxIXyMQeMSDtMxikxBvCHccAcAoiFD8kihQbdiTcIrEsbUDlA/UeOy1OHiXfRvvziy9PHn3zoNREa5k59qbxCfdlhx1UvGnL4jwxuBnEQY22/urfWHPTwqq49RgEJoYjN0LiydMaT4Dg8gueLKeg71v3OB8QlVW/Kjp+g8kiFrXgAZthi9Mxc7YUGUH7EHjJFLysGH30A7e/oVbNLrqedOfTzn/9s3hXU2Pa4xnP6m3kBwznsfhSqB5mRn0NtDxzkPeCxd0ZGeHIwXzKZnojBjsb4HV8EqlkXc8TkAuLHQezrr772vuc9a+YKrJWB3IyTpB0ax9LZp9EQ2sWHX1kbPjxsDZ2plCfOwHn7kgGUZtX5lzyJizUOyU9On+giKo90QJu1DOgaBhDn+EEdfH2qjkULUIqexBkEfuEfZyHv38OTG3zSMeXK6lqP3qVb/yf+xZOM814pfvmBXsY7dJyhDtqRhz85V5zLaLn+spdTJq1zFGej6Drqjl/6lvEY28c/BZ551fU6PtT3jofgZlgIiNuig8Y3JJWbbuAom5gYpF+wl3CxB/giS7zE/v/5v//cdog0B3/J8xd26AWP55f40QMvh3/OhLEDuTmjoZUYAMx549BvuvQjePqAHJx9ULrNIzlIOxAyugdVEh3WQzaHUQ7NlHtADn4d/nswL56DP4f+K/GBp/7YfJJ9n++xB8ehOj8AxWZSXuh3O3CSDubDbdZj+nwXPu273R0MXEEzDtEF/z0dojkc84G48FwezJMyGNfA3ts8WG/TERqcHugJNoej0AovGmiR6wnmjpikchYvJhodSYdHD4kynZhyDutA+ZHFQqju8mBpZ7s2eqgFqCMj9tIeWrpdeoXjUZ9MxujK3cssGkB4YhvydkBUdIrPvJFPAhhTOxy0pkm9E6yDs+mSt1B84wKUJ/GRfCaE9WRxUIvp4GUysQnnrpJkWVx17jZjWxN4Ji62JhYid3nRZA5Bhw4Sz0n6swcWwYIeWcvexAJYcUkCKg/ZoMKzEodAFgraMiYolx8/6st57uYjL10Ti1s2n8Q4seM+hiMpknuMUTG7pcLEW3nwHwn7wCJaUN9AilL4LKRc3DJXaUYv48HvBsrPHvZxOSm2Jj7hh++m3Hqq3BD7gNCNf8pyYOHdIO46IZfEXdPo0wiB1ACvsZKNvU34ZNqDHx18kJu7UshubFLe412Z4cdnGQ/GvkyCx3YWKi/jgMM5PB0j5atNjbv/o5fYCB96qhlTtY1xZV7aDl0a3zwyqY3Ljy/ZHuQrI9d/ouo7zErOmTs0F7BjbC6f0SrbbenKO3PJ3/Lcrrsqdtte6JBt3qTKc59PGXx0EQ8lqwp98PJfYw8e6mkLQE+d/xnz6iPFp7EVQ5LsxB6rE+TQhjzuEDI34wsx5pFKcuok5LguMYkVB4HozhxU5GUXBwQgfkw+dtR28vZH3uXKB+GhAWjXSJX88EHHC4XUD7/ATiysQ2YwOo80AsnYs9CVO9boRg+8w4M9JgfHeAEbn6zb/6GDJpA+al+kj9DDPsuVBLSNYfwOLWPUFzuVpTwxGQSZi7Ep83baBPtcZv92vFROzGX3xLmw6sl9cDPODtjOAP0husHTHlouNuaRnZG7eMWs8pIBUIktaa68JHD1iXLe5Y//UPYuPfuTecPudkQnX/sS4Kc3bOvyjfbGhXr9Bozj5SoHa24arLGLTtq8V1vN4kMm/exzlPLiYUgb56+Vx9fUoSNRxpbaZ35BbI+8Hdd8x2NT6M/x5MXjc9t2mjwOGj79sx0AdfqF8+/j9x/7W6DcLj8tT6m2s/+R4OWszXnSj/RO8MBzE5pzLGXWG583Rxe8PA7FWYc5g0zoPAYFXBCIJ0bHGSZmvuWhBhcymOLIZSq+HVCI7NC4w1S/C63aciRbMnMgVn30FCJj4aAzz4anDKS+7MInnFwDI7ylhYZq2nYZq8wgIAUPTmW/FBMhkEGFdvShC2i9C1gXCHxnrSF18L4L8DYhS3aOreol99PLF68k2lYIGZttGyiBpqJzaTaO/mMyifTEd8GSkwCyxoK8fU29k3r1f/RkM5sJJpx9RaZ9DlC2TDWQ0FN84+GNYWzMuMudl+AODphkTBIstLSVvOMh9cqkTllQJtW7iHlx0cGMt8yJGGnfxGwbbcI5L25oEU/3kZYfkV/c82fPZZtiKl3U4Vl2IUd10d4MyIJOMHLDk3Lsjk4OfdjeOsllEnxKHEKDaz00SYyY+IR9NlGY9qFKIKQT37LZ73TmP+tXmwyDVHFwmQOQbWHjgX7RAnxTWA6MOTC9fsOjguqLgz42pC+jK/bJS99ZCZ5+xpfSM/JWjEfG8NoubOQg67GePGNo9aMaLBPZ9g0dlkHMGoeAi0Pj4iD6dYLY0D6iTkyz8aNTOC42oMNHtE6bX9Y57VMPDK/wmaOqlW/yHsLTB7EdvNcxr42qGdexQb06m7AnfekPAfIWtGT4eVr1FTqc0KsXdiI3B7LIFLP1p6+RHzo/GiY8F5qWiTyNM1ZU2Nk/4Klc2+O5mXnLhQp5bY0PKwaJs+a3UvYZjEk7KRfQPE6aNTB9j9n4lLLnsccSPmJX5SSOLdt+bGEtk14n4QAOXlKkdnB2JfbaLfEK4TFF4/Dic/BK2OVEJXhMir/UoweZ+HGtgwBl1PdGj+eMcMQkFxWRg1LHVwlfSY6baOCJsSNLsrkwZx/jpljmzZAojtDFFNHbTmTKL/HQB7Zp9LpX0QMOpvFBiMQBEIqY3YXf6wI0SZZV5WCmjbnk+Cg5tiTKSvUz/EsOvmIz/vFZl8wB9oVzm5tblmkYc9SR1fkCfWgC8MQOx2jociOSD7NmvSN2jCdiu9/1tYSRm7R0Ld2hKayxTOyVU1e/ygK1ypYEx33iPhJxddFumpGNvrXvBOecAWha7GBsd70Pf2LHfMB31GFTfMLWnjOA+JrHfUj1nRxTvV5R2OgB+JFLnbLHPWNSZMzh29ArTXbwXKYD71LiVyhNdRQHFDfVKasy9gFZd3JQV+0Y5jyTj6+ckzhD8lQIN7ntm2QggQ+ke+1QjZvY+MSa1a+aZg76a7HlMzjyjJ88iZJ+zeNl5MhXLGPcnrMAUm3yAFIB49ibfBdEPQ5thTYIheI8EN1G10gWCUfhGzrA+ZQXzOCalI5YesqLHkrp6JX8NV3zoQpoS7/D34Svb7EDvaS0OfcpGt1rwHE1drSLpwMbnOmMp6RcCR3Ait/ETBOpKW3Cj37KLBS8i+G7KbeZdJl4AXLxGZe6LMmhf2R5woreuDO+Jv33xCR+xAIfswDWVstGBvYiw/KSk6JjaPBlyuATl6QuGHwGIPbiNzETObLQd8hLTpt5DzrVtciwMeB3YxfIokaoLQOMF7HoJ4bQZMPKwstQO2SLx4cClQ/8pB3HxQT2Wo9yePjsDEF2P2O7NFmHcpLlwAq/dS95vGh036mNHFvSD7GfxOKaw0v8TP+gA5niMm3KyHZZyboxK4YEj41Tx3dw6EZTvl+YOxbgVd9sgA59NNl2Fnzwdg67FANv/iY4ZACYe2wAkNOojeIBj5ZgBAd0tXneOA2jcg4g8SOyvUaJgDjw7hYJcv6bTvKRB45+4NuXnj97FmHomBixvvkROb8wGhnJAexJnC3QefsdJdjYsU0bdnMHjHejshhLboxwG0Xrh1Ypcw7kxFC5x4B1BryRjxxkAGwQyN/XnUD4WgV/+BDlzhInUPAqYYPypTt2oJdNKOtXZeBC7cOupOJiS2QVjFM7Llqv5TDOmDfh81flhjVJYCtVXvpGluASF7npn65lMPdgD6APduJWm0kj0f+Bd+O6gLYA9JQjC7AdJL34LIMPQiaTnhnfKIPcHNTHBqD8xLsylx2Jaeuhwdds+ivexDSHPB/AsVO6PUdQjyrVnabs8UDb6EwenZkreBReU8BKDJXnjIBNHkRHio0quW2bNxMzABpUId1zcfZwPuTOeGCvhSd+J86Z97ZiYoFM7ByZ/q8c25CLYgGPCa9+BaP4GMdcYiyw3u72jVzs0z9SYowvY7dTeOCnTIqvoWHt4jFdrOC3EVg/X8k3oP0cvYH6dL7u1h70bDeujAeoEx8VJ8eGO3e5sMvFMLTgYnt8MTm2Yhw6GTvInb2VOsn83W/JD93Si73KGQ/EkkOphNsP2umqrtXoLRB71rHMp/hLOzZSr3zy9BP2jFyJIUcn5Jz/KDOWjSeJxhJUjlwLNoCrTFSkLbbRBlzaav0j+6Y6Y5UysrCFMs/uP+Zzoup/vijHT2KovTeFoeGJFTQRCx7ZspwYPrp5F5a7+K4IneR3bEWCboCvc205/RtbfMMVRB2CyAQqQ7C3+YMTDCBdAahJhkELDkeZILbMdSZN8V5ojgGiIcNAgA855OZT8pV6ZGaAZ2BG9l6OnuhSprw4XrUBWt5mJeeOQSJXGXQIgwp/hLY9MoHNAdvx7wJPual29k6Yr9jlF9/Viy4mMolBF5Ycxhw3+MmRqVxSnDIZhFfNfpVOCbvpbNuNTxoQ+MYFgM6Ylp/NjFx+id5ylOBFluOiFB1BkaIXzLSr5IMOA8YxIpYZyMT3NTbIFvxVQ0XbV+4A+s4MOifB39x22cb4axkzMAHeqvK4wxLf0cWGxAd+4rePrQz4yE8KoNI+2p9JHs/CDS9leDN2KCdnvHchBCL/ZkAmwIJCisYo9zxS0W/bOWYTC+EjG8qJK3Ecfbtek4968OVLHjrLES1f3UZsGCfEAhyRg6x2dk43J3nzt7zoNJ9tgpt6FrTbyhljfBDUdx/MA130eVxZ5tiuAnp2XebpABww3uZFl8eJafn2qSfDT/vED10ImLm1ILZDz10QT9kwHnDo11rDxQw/BHCbz/Dc51FBxpNkYouaRCFfG+uBrQiFbdnGCmAZavLBSIl6EhtBHs0JZHwIbTq/w2dZGKARqwFFosyKQl4DrMNDHlmkyEIO/jOPWoY7BzwHeSBy3ukbQBlF84rPG5OQmCVU8BSE40ensMXKnRE1HNJ/OeY2KCUwMUh9vyGDLvo177plrJEQWJrnz7mbFfnINl4UpN2HvVyw7cr5TxmgOZbwn7GbGHFTxWNKca0d1COv9oenYzFp4TIfqIcPVv9QnnO1SGYPsLlLCr+A9VNtnm96sWem+8PY2C3I3GMf8Dsf0lm/oY19fOUxz0BfWcyYJZ/UTi76y5g1B5ATWUu/aecMkHGQAwrlM5pJoNjzDz8HMs6HVjQ9CPoARG8hykZSEK/iAw06mHM8QgFER/RCD0vXfMeUd/bU7ngotd+8ByiPnWqSOeAu7WSs8hSBy1y805euoTuxI7DwocePlIqicV0Qy5IWwNMLtT66d86XPohdGZdA7D5P0RGZAfybogA9gOOhnFTayrAf7CEafzLJd5VNm/A5pntOX7W/jn5DplK+7AHbs996bxKBdeCLaYhb+gN7Y3P6afVVUgGbiUNsb5voHdrg/JtP0okPyBGH8X5HSLrWmYA9MxcclWc6ctHlDBndpa/++Bd7Dpuo68UXZiCzP9BoQJeyV5LHNx5+8BFfwa12FnOP79y957EdHtnh6QHWCcZfHyfnogAa8MhnvtCvzDF4uLDgsfF7V6w50e1HgCQLgFfG+gkcLgxug0CQjVcDgiE4gAGt1PamBEkgZzjIE1DfERAqB0oGBJOmE1rtqrsFmcihHlLj+laUQzh6ogvylpM6QNLBpkgSLrT4tTqvA3xP0RVwVWmXF9y7fNjZSbvT8VWM5MEv3pab15emthWoue8UE9oD2ZCO6kAX0pugsjtwC9FLXGp78IXoVJv+ywPFMc+hUaY33UBb82TWcSkLCP7dpH/pc6nz5scYQJrt65iLDModg4D5bf8am+Aae4C65cjXHIxDC/g5SJWJM5LwjvY9VjfJrP4d3FeG0TebDslvt4ufxcJt40fcPJeFnvIBtYOYULq0K2Xw/ChSPsNCv7Y9KXz1qwnY8x2/w5himaS805Bv2ID+sJk5PbDL2eXaLpHVFuoFiozlHHozD/nAbGNfPcA+DnawHcbDs3QCxxhRuTZhFjHrwYLG0ntMetyseALNTcD/Tb77dUDSpxSgBm9pKOPTWkeEw0dsUOIxvZ22eXkA6+bPZMuefL4lvNQz12dMmq5xisy93FTczcChZR77gG7oXZbxuXA6t/uyvOr4Tt9i68xL2Ut7+5zftiCHlMMf+rPsxUboKrOxLNgmQfVRd2yUT5P7xvJdqV3yQ3nnbagC1dVy7QCoY0NT6UyCDlXBsZnnt1BYI5BHM30eWV3Xd9+wo0kUkwaECmfiBw1+QuHHSgS1LXnmb4Fy53Tx1VVc8Xu5wBniEod++HseaD2wfBK2xgu2mBnO/c7n9u5rjPNMcyhqN5B1fsUNKO8OtFcndCTf/BOLy8O/y64EYmf+DQ6aTSZQvbEB/1cMpM10JHDshX4EaiBzOHJKU94daKu9O01lt+ycf2rvYyE7TXxKGRntr7YXLm2gXv0AfOyBHGiRxwUwB1cfiLdxsuRmPAK7bNqjnzL2JQ8bOilDHx5o0W25+mMdvdbYr0xJgssNhDnxDcRXEjV8iT3AbtPhpxJ50w7CnMWDOCCDxFzggM44zm9FER+tFeDV//QLOOzmQoAzCnsUn43tOQPZtLf/sJ2vUEU+X1BDO/soS8mT5zr4S+5dXTBD5z4gl6/Q0UMH2ECQGKQyIVBVSiaownkDdyhxVAEkksLrn2igDR2CffhHjnDGw6OcNRyHvTCMU+CdUj2ggSMtWGXLmwUUPJ0YvDpVZd6BqG7goDtkYHfsD/8qJ20TVswkNri10EQ2V2kEOME/p6/++rHjCrn7N/KHxuANIXyLl+jyLNc8R+Z6E3qcHVC5hZSRx4DIc7PUFx4B8KQP72nA9i2qDJoMcKByqWNH8qULWZlclRscABVjjdyfjheeZ98KyPFYvJBZ6CZJGyLRQyocejlUyMfa4APSa20mnSy0I4C/oQGQG9nBFb9D8XkcDMSKNfZxZc7dKmFFE3s9AUb2nm4Ct1GQ7Mw9vYTzHDriwgfQ+ZrZc7vbdgnf5cc7MLjKCk1iXSDG0RPY5VDe+/6oq68vZbZegE7uTfv0JXNh5OxQXvel2nJDY+kk0QZYm+mXXNpYTN0oMI+PJbuMNUcQBU9T9QMtI7cLdnH+Vi6NiV7sVjZ6S0M64KLrTDs564V9Eorx4PEnmfCDZ4PoO4XMb/PWoIFDvwB7Czu+8qTBZYtBlWSy9hE36wcpCK9yT+fIoa2pNAvAE8PoWAeu0PtuFm9V46sgMjOmVn3Jo/xd+lzHttIrHuBWPQcwYpvpzHrC+oi+6GwKeeRj225frHdlaNFDe+g91gTR7aJj6TgLxwuofPJdB7DkDQ69kpV3EdDL2n3LF0/Iq54F53GqLuDSP2AvA9AkLplbbS+uMtw2tldP29PvI1ftPrRobUCGxyPzfaB0yPGY8wUM/OQzZiAfuuoHyrvjouO8L3c6+rt6QrLJmxwID7zY0j4KLWVSdERm+hke1SuTcXibi5v1K9wFxKMDEbEr/XYT7PjSAsW3b/CLxD5YPFC6xhZwnGT3DtDFz8VbXQV7N7ZCq/9Ou13ktWlQB8C301ni5JhJDNsOLet5241DpxJfQRqy25xW3UreC/vKiD/Tj31pXCUWlFds2687HO0jb8yQFFCK+e18gYwIndDzycef+ofBmLeOg8YjOWs3Ofb7xh42SA59xpkPXayJQPa69AG2Un+psygXBNfC+4aC6Dn011do5LkE0iMb0IBj0mPLGQPYW4czJqKsjgHJV7l4cPBn80QWE1wOu4YJMpAXhm580FWOeTbjC9hqRw6eLjIYiewcBAhmnsuHCpmxX4XhTU6yHUp0SAZALJ0hYx4WJV4NegH+ftJ6l3mUVUJeB05sjY6mdwDcoD0w0wFBs2h40HcCrfKlqOBmIiqPrhVj/R2+A9AxwdDHhQ0xBITZ+AOVnfJKBWRCU9jr6GkdGf38ROWR77wA9YVb5dh7bpvL/Cl5zZ0NhYn46HGuvvcEnMtfddJue+kX7+Irjs2YH3nRvJzNWf+QMRc7l1A9hdbRSypO/12OHhdPr3QBkAUmeECtVA2VU5l70r+D5sC9A8EzFnZ/LXPiWr9JGUMZbzu0Hd6j3exrPHZuA9AU3xsGlAHyxqY4oPSF2pCcfik/X7/H2+4Zl4Xa2KRWy6OYeRd5hUVXHcsGErKZR/iSRv05bhkH+nPu8Tk8gC+ON117uTQB9E/Jsoyx3tp2KYe0x4167aW89x3l2h6cyuSivX7F2nAuO4WUSdXTZAMnZT1mLETkupioLfRNfgl8hx50Xd7yptZrRyEXS0av/hBAw/x59TI3cnhMUYUlc+go095UqK+A6d2XrgpWGzkb+bGmqo6ZBcvpWoaViNkJBLXBepRyAJ6D5kEPr9qE4CYP2oMPrAPQkoPMzjvrV9rHQen0d1YHepEGbfHlK+yyAFjtpW1XmaT2nYZScdWFnJb3OASX8bb3DXApI/QuHvqo4395c1Df7yIrjWlLDnMMGcHFnti15Ky5ExtczfBAHrzK6JPyIWu3tzcswLW99b1MOgC6od3tAdoX+AaeHN+PfdSH9eWnkId80t6X0FQHQBtjXJp9AwygPTcblw3l2/n3+q6r0DZsxTeHz2uyTaR28MInK0HKqGUzHlV25QHFSYv6onYuutpHTjKt6WOX8W+hNVvg4FOxIlX2lyeIlwve19dpQEbnn7+pUheErEnQFb8D9NarcteAAjoB3qXldyYyrtO/PDp+jz5S+20EAORsUhZooSsoQJ5XXJ2zgwOtU06UJtCmGdoEYPgkzosOYpXQ5WBFzUEPoJt0dBy0A60Xh/MkrrQQBh4aPum89K8NsfoKpWGeWeaUm2To4Q9gGYpR5OYwQ46ctAUOfaLd8ZVTKK/xImt8xOR24osOgA6lr5hkQOJFCi+wLhCSQpO+wg7UkIQ5swugSpsnmQr+MSPh/KGhmcS2U9C8MlJdbeir3UDpbMPki3fdnXD7pqM0O1zyVi9QnnWgmAVhNsou7sClbNo74SxjYla66FrQtt1PgLGdZ/LmilrpJjnUKDcZJ5q9bJ5NbTbuLCKhVVIX1y943U+uLdh1tNzDQHGA5brvKj86uVOVeRRfHdM7746hguXLDpJptxjRtuzffU8btJc0APjimjL+k0p3E4hTwlXQfGZeczHGXIqMFffqhbg6iu9cAlonB+rrJeQHwSpzABYlry9hz8FxUvU11Y7KCI54VsCsb3p13KedZKx5Oq8LexnY5TftQDvzyLZPH13S3HTxkiqxgTaJMewPL3q9EgF0jGGCMusX9ubdTgA/IneX35jvOKD12kd9H4NAaXhUpp9vKt0RR7XXzyag5WMM8HfRdwD9v+teY6RjYtkUWWoXLy0eHzNegY7/BRqbDevgq4u9Yq0/G4g2Nli4UcAum7yp/Zm2+JXy0sXv0pBXxqLHlRULr/HIo6rEu1d+jRxSbEZ2LC9v43w9h3K3T2D438cvgdI2FcKHrthWQBZ6ae87/M+ePTctbaMBg486ecrJY8vSB2/1R25iTtl8SsXvew6p5cUX2qYd9jo8vHNfGTS1HTl+t32gMQIqlwturxGsQwMciHe6na/2XvY78c3v8OSONb/htAP4EXHwILPrU3GX6QCVfRNlYtOx4/Gjtisdoh03YjzrTuXCu8PuEyb1HYS2AfC5fWQ4lsNTmaat7MkPubTZGPmh2PAVnnydPof8PXbEquOfcxdg+QJkcaYgRqTwrL4ueH54LsRvxiWfi+DD5sSlOn0B0MRGGECgnB+DInycV6n0XpRoMU0Xjy5kCRqgVoVfAYZPDgAYkgGGDKXKFCCvAQFs6BYg4JKmEIdjI3eNCOROu+uAtb6YBsTRdi43dYbR2jzBoS91PnzId7Vmo8rGRpoLApFUV9pTbupFFwmKMzpH2VjV2UzybkPbA/UtCX8DkjkxX7SxvW9vtc7Lb8N6wGZwv3j18nT9JheG+S5gU5tnl0eZdFx00LcHLvQLpj7slcOPycTWS3qLmnzkTyqkGL6OF8Bo/ikhGzQfXuRXQGsXUfcCR1ko4rCPLfRQvsQB1Jcd0HABiu7akro0KF88FCtX/w7Zu/yWD7z+jgsa8ze94d08X+1Xronzd/CTaKts1yHYoLGjDWFIAo5NVtn9B1czRoKbJtEGR6K9CajulqXBfAu3Yqua8SxizN9jnPKnvMmUU8bmwLuxvATk0Sc0I//lC+YpspY9AOVUkbPwQNrOaavPaAWWuYSPpP6Gyb7JE3vP901OAVzjd+nLrttrjL+NI+OXu2z+ml+VwwItOoU5+jCbbMs7VPaOd1nJvqgua4y7pQs/xt7lxc1u6zkEDy1+lUeZkLRJL+NlpopEe7Oj7cWL564DGSsc1GJHZZHczj/2Jss49zWJ2rKxfNDxAd1829WM25kPkIcOvrnogUY57matjz9N5ek3rYQfmryzCgE+APDXD9fH1x0sX83TjYbET3wEjLoS9/YQo5Hj30O51jyqP4f8oV+wFCKz82nRD3jPDk3pOt+gtY3lFymPWroveA0PUNoRf+y94BoHZMCpTjhkZj9P/JYM0Yosqy46evEQmbvecxBfNBzgrz6168sO4gdUBLjvkrnjoQOKc0wM8Q2bIcmjSG9ODx88OPoJgGdEiJ47wednmUuovW6Dd/JkobdNU2c9gscyhZR0UYQOAF8fAK8xapa1rteOfTwCh996IfewV+hrHnkR9uAFDb3+dFloHmziSZH647OREvOzibnH4+VYa/6LcUkNHTlIpw26tgfBGE19T/CR8NPfajgXivCjOzHLHuI1SDnXVF7vxd+LJebw2+kz/Tvd1cE+ZaTd8o9P8tgXX97BoZ/+wN4+BmcZk3i2n3EPft2Ukz2qI4uyP+yrecHcYMzyQeTyI5sLsNs6I2QOxSf5uToD6LNFhmFuugTzxRtDjGqAFs5FZAjvr9xSZHLXUc7Qbr4EOLznMgHaLGsSsNPVPjLwOEm6d5df62Xy4GcWBnTcBNzl2GNRXa2rS5wHJi5+5S006LiqG/IzqIzCLneHHX/EXHkHRNv3fqLetuQLv+e0VU6BtiY6qv4fMWLxVr2DDkmQ4n9okEWfQXchd16tNydhQxPAxOIOUuzLGDAPf+atHVlEd14mYg4FwyM42vPnxH9eL+ZxAs3XWdAEzkM1Jl9A4or8pVfY0RNcaBpDfOKtPH4lurYf9pv2XNFep9xUeUA1n+OiH32F2kg8SaVtnjjX7gW0k4qvReDQyeLCQuNDBzQX/IXKKF/r1btD6Zqoe5G3+I1WbTcBPED1tF5e8iUnuUhFR3/c9Y+sdFHc+Xc4NyPtewzLhw18QFZUh87St/2o808kpdvpS0sqHqjOyrAU6ir53S3lplEOXWlDX57o2PMC9eogJxkk0Hawdmtj8VfXjW1LfvhJ4NOHOewA5tdcBaDZY06bm8m15vSOMzSgeRaWOkB79Lp6yHASsf6PrrS9C4rthq+Ntkd9x/50wMbevoNVJb20n2gB4XzP53vAxIkAddbN2ArfKqNr+b/LTuq+6PK0JTzy3aUFqz1xKTh2quc56NW2j6HiadppCtQzDrgQS1uX+cU7B1ol3/gh8Sc+wuc2/KBG33FaEtQ/ABktF/Zn9JtHz4pJwc86C8DtbeRNlbG3lbapeNYGgHYuqgFhD7oRdcgE6sMuB9h1UF6QdktWW+bashPIGAk/vJUFQLfrLE3bSlf5ba+MXZZNOejPbQacK3ksSDapwGqDvoyTvW9jR3GUmzcV+LwSdFjP3ft8eczIgQAZG73nrxIY2yZ6gH0JSMz4RjQef1n6SOgpX9Mei/Oc/lgp42KtkaXbE7ax9uXzV5170LMPx38s4BuC7vGECv0j/UizXNH4XVAB62Au1PJ17Nzkw1ZkkKOrezE6r3UOzY3axAHg0erjYm9wtkFz2lGrMxY4gdB/tZR8OQmKHHoSAL9lMLG9ACQ/eATicM4GcqeHV6G8SLRp5FX2ZX0vf1db1AV3905+HXgFY3UQ/nmzCOvh6W4zTXQGiQ4zr+ODfNzMBgezIjB1dEXGIcc057hCcZdt5/V3+ToIAJry2w2h68IZHsrYlbtQu5jSkGo39ACLLHVo8mFZYkZbZPOKrMhYtghJe+tKvVNm9gPMfNDRR92wCi7zpzy+ZPLV5sjIxK8NHYvF0cEhlSD5wORAKDaVrhuKYQZEdcSepMSIK/DEGjizV699rJF4C16SjPHCqXZ4dr5Lm0nVUT3Nz/mTc1eFn5IHQO+yC+Uh7bLQU98v+UoHtI2FiPEPD/2lyhnfzvNd5dpRWG3JaxOP75WWFrqG8h4roDQZ96tO2ttX0uKsucrNCD4odc2aJVm5KZGE7CZV3wHwPcC13jL0lZE68eIbmqgT6ybV+RNd9ZKAm2S3rXDZTuItdyCk3DFCplEa8+exa7qEQ5bnRdobG48/pfDJr6GtnI7P6UrDgTsgjcVVlufXjC1VUQrz6eF9LtAUv+4vw2M1oxdoaddFuTQd51SlzW17O8/clqaAqNIB0HIIkJWRIa3TYv07LQjokUk/NA6ZP9D2nYE1/3c9AHWvG2jBbtJl+/CCAR0bM144FLh9+hEcaecHesgsHzy190geS0rmW33adn+oVLn5xib6M3TRB5R+T/Eh8oDYQn4+fsDXJ3A96IU+fReZS199Ii9UHoBfrC1uHZm+GajXFTcPJYsyPPRl5GBzZFRWx058CUBbW5sOO6LQdeY7dPhWAE9iDsLni7AND+xyAfCt73EDIiv2k1fXLg+ojK3LDpkHqK21d9oGmM7YgDzfhJUfXEyJ2u3RS8yUDl2yj7rA7ZvsknTNWX0RPdFFP0mP+oYPwjYGlVE6TNhlkJMAaCu30LrHxtxIBnY6+JDdA3jr1u+5M+um2Nl7vn3y9HT14KHicsfv2vK0hT8zIXrixZevxFfswXbGfR4pph3IusKh/5X3y4L5dfbl5ha592rw9hFbIkvy48A1d7BRLAe19fjV068dUMDIKTgfoFRH3wHhPbHayQKc9dsndBTiLc9NDg4On8nfyoXi9jbzepGTPL2w58XL5+5U64ilpnMJUiXq2NjFrWA66kbRCdgPjrrKw8vG5M8d4L8EeaALD+x2diAULnU1Jx2DZmiKLx0LLZOXjgW3byDUu2lf6kuCjjhkUGUgcHiEtjrXhQI/XtTDCHfHakdTBxZs1YEo2Pc68TURcZaty0fyvIPCL4v2nQ3zAXTOAbEdQDcQfwILd0Gj1xQFeXyKu3z1a4dLXqCmAOD9o2CzWAAHj8dJxg2JD5ii++Urvm0hvppONJVfXuCyvCcAnn2RAp04Wrr9IW+7GwaqD6gc20FdZE40mm3p3USonHFxdcUYLzJz4pIWu0i73sKlLQD8OawuIdmghnZ0BGZuDlDmLk/5SfZt5oHL1aOMlGc8g8+acz4/34Xh3+VPOu8T6Ja+8J3P0eMAQ0X/mK+VVbjJlh1HOfJWzPzOquby/ftXwnVzp5+XfakvPUDrlVl55zYt3eB4VKKbeejRcS63Y6yw4sR/8KsNXGiD2/uDC1w+NEfdh7VNJtD6YaHFLJq2n/PJN73oe8BjlZfqWauMjiwy8Ogfm+jmib5JXW7bQbf07qr3cbDHqPneB4ySy7FJ2faKHv4jsRYL1xsNAOvp/p35R15xzJFtfOxAvUlBWXXss/zVjn78Ma0AHVZXns2H2hFATtYVaFJOe2XXl9Y51EDTuv5Uzz5UXvLG8ZhvQ9/2VUeHxjL97rb0CfNSbok/36QFXXnKV32F6gGqAyCvH0DoVHd78DwiQr9ENzZAF9sBZPjr1OExXwD8nuDf0z4zdxsYG9ec+6jM2gk9uWFscbE4gWUSGDVdtreta07b+YpV9k0OuPgEfW0xif7xuA3r1q6Lx5gsw+3jk+RDwa/n5uI4UJmNGd1Z/cuuyJCm0zVj0pIWLzmpY5kElM9+C9pmPdBKWfmjcWBsSOK8ofO1EnLo74ePHp2ePn3i7/yPzhze2ctj79IFQEMK5IZmHsG8pfMuvwOQr2zvoR9+5q4W0NOV4p8xR5JM2evfAbBwOcA3INTYKixY0EANInxng8D/z/klXmUXDX5mSRMrcy18yClJ+Srjsn4TtM0HAF5yEL+wiA8tNhALHx6Q3q+nbpzAMTE7dXXCTKEcMIYWLB2kNjqfwKOHZ0gD4cEu6C4P5dVXncDfhAOOATY45Ma3tBdXvbuuc2gcQ9OYAOUBKDPJ+kEe44YnqTahAx9FJxpodzk7GO+myDCIie91hj+T4NKec1nLX/4Tj0XjPrH+xCr6lDPglNOmUeDHcgohCT/52RgRRE7q+DmkhuCCbxmoD9j28KGu8sFv7cCuE9jbgNrSRJ34MA53cJerDf6MtdjC4gi4PPyUq8djZUSZFx+mTAr9sgt63zWIQrf7JRmUXRCUfwe3D7SdtOMtb6r4yLsaiNklwcNcgvayn3a5AKL8PDxVeJSf26F/qjIWHCvVz/htT2LmRv5ftDUFdyk/dpLwh7mKzZVhqaZx1UA98U25tEDrkTdjYvDRk3K/2Wj3h4T+9HHoLRk+5JAsY6WMmSQDG/QtbTjapJHXR2Uqv2WgMoCOx9YBiqnH/8jI2uV2khpIfl5+ym0PxEZ4GzNHBFnqb25YeK8RrroPO5oG17wXwk6UTRb+0lmFskQyL5Z3j68hQWcuyIgfekRVfkFvdAC0137AdCOLMtxAbSA1poBp1GZdrA3wDu219qVC7BgIa2DKtO806KhdkIy6DWJL70Z2nTuzjX5QeZcbGvLgQu/iYQMJuuwrS/EhtwwC08vvDMfgyw9cxgogVqtvYofL/BlHkUeWtQbJVkkXPm1tB5ABFI/8pkL1X+Z7X1FgfuadXOIV+3yRPfqaV2ehulvWPycubvthYB866S/LDq3t0IvD2ME3QL3zmzIydtuB6b4DSuPYziG1tBxS4e1YAdImIQgixsQClOrozPPtSwa4voTkv/MAtcjLHnXyrx33G3DsnwAbiDPg+I7vtvkiroW2t9wYOBmpv40XWmhQCUUvTll77cO085Xn7z1+7DnKL9Jzxx+c7ZLNXHiylj9/zg+D8ZmXxB9gTWRPcf1tPhuAbNYV/3ib5gzzxhdb47/1qBz7uVmtMXELITY07wI4OP7ef8LsZUwtCV7BTijRbytoGbQZuKGnA3nOKUFgwItWA8G/BMsvsllr7lq4KIAOF3uli54Db8MjC6gdBzB6SAMEER7esQFbGZYjNv1X7pYLmcpVNi34TU/oSg8uV5sMcIKfhT3BT0qH4Ssc6GTiN27VS95OLK4AjrbiGdQd5L5ipo9wiKQaU8PFAfiagPi4EQio2kbTzEBFrxYgBqc/Ua6Ey22D1GWPkfS9DxijB9j1Ai7zd+CUqw/u3CF2+aBLNw1A4i0XPUDx5E2B2EOOLR47E09eCUjqhD7SqOeCw7HXy/KYONRE67EiVNVgBrR7fwDIYCEVo8tJWfigtZ/QKevPAZS/fjTFprWAkgopx05Kob+lhePW6f6Dex5bptOLJR9I7Ja9zcG3DOAzqWAdbg9d/MgdivBywTfje2ijKxDedwGapo5TzI6M2ouejCVqooRgZC5dpd3r7kvlnRJ7ynxc45uefsNjWmpL31FYOWA6y186jgQPXfUmdpVe/10G57GhOnHLeIocfiDHF832qXzJ8eFa827fvMpHXp7oab12sr6Cln34xyZgGUrGKVfdY2XQJFmWGE3uThFUn3UoBm7Xf3T0whdARVPq8aM+tF+A8MQfURpHPXoorbjkF9ddDHgSUYB2bX6XAN5tHlzIkc/wVq4SS5pIDL3zdpMsAHs8fiwCGxg/U5YdpqldmuTWRbSsD19py+Ndl31L7rJIPUbcgYHSNB7AbuNRZt3kokcQ87J+EQOD2hu6SupdSb+7yx3C6YvoUvz0Ko/b5CBtpOjF7uxFDo0PE/GFDz+TMx7LQ+ocACiHJnLzYdcV5+oDmvNMM9A6kF9OjpwC7aTKLn1pWud/x7FpjUnsal/5w1sdy7ZzIOZrXB3xH4i8kWk9kc2Ntrv38s5az1DYFeAGQmx0/IShpYn9rmUO/SQpOuzVcVq5QIyVwRikztJF31uuyPPuqKUevpt18h3ANRVsM1XkThtjnrxnsgK0/MIykbAE0dBO6meMGj+X2U85i4xd/o0pt/IfHAd8HuWbuUw741p+wUMqmF+xt98qAztN87YVzCfZ8EEha3zOLW/WGfWF5hZrj+e5RMC31mILOr33wQf+HMCdK6V72h8k1+9qyGfo4MWvpKylHP55koYP9CKXPYQfx/Mvfst3GSfKky8a+HpwKTrWNmym3wkpT6/4HQCS77II6oRt9L9ANrEVjOYMRcp5Gz38GLsGveSLF6wDNo7BQ5ImyIdvQe3IMJwEzfAiq1Be2zRygQYx7YuPAyYQNujPZUVMBv+ewFkGBBvQ1qux0jQBLivv4bgTHoAXCD4DvvWVVh2AhA6lbtsm1LFDlYjw4HO70uJNvf1TuTT3jvEhQPlNV9DrgD5y1VS5hcotvmXrFYvbLSe8TIyHD/O8WsHyLLL6BrfBjk8SjhTBjnvbSsd3l6++WH3mDx5NvWMHoL5ksJmBo94xPjp4uS02BbLAFywDMRtJ6ZfO1XguK3VelZM8d0nxCV6bFbTrgfMxHj3nZaD16EVP5QQYd4yHtEdRYnGeaCeWO4BvvtM5Fx6RkUss8ohb6UzQ8uTtK/MffGtc35SbX0DdSX2T8Z1+pb00N8HBp7TL2mHxRxZrA4vuLvsYd1Q2vXsqXMoH4Hd8RYfPPTBQf/jgYdZZcJaVNd43ZGYud2MCX1nxC33VWb3xlzHVeUN6//33NR44MA/VkKMPHWs8g0sfRW7qCGz7DqAgC/384rDnXe1RP4soMicOG0it4xE5spcDhhKjTBbhBo6MvPN+XHFIom23MTpjx8qTUhn8yG/C18aDete5yt9TgTI84X8XdtrYvcp9Trk3pJaMXdYNckV3rm/8BTWJNS7rXGxoyl1JxhpjrF9ReCkvUJ7QJy5J8Vel9JOAetdQysfhS/SI3tdX2yc8MNnITQIib/UzQlLWOFKOZk8d0bLe5UsPznnDXxuWvNRXugR8zbzDnsjrGM4ZKjEBRuXE6FwWdE0AcvYcsOzm4EW71xkb/e0it+uP+VG6/Zzj9slJ1bvDsmdiJL/av2r1GthzZsHyGEzWGJ1n8kcmCTxy/a6GmkiN1U12EVfWCX+TmKhpor08QNeq8pMKN9WB6tj7vHLaBrTMfHBY9fKFUBqV3zo919i6y2csfZEy+wQx00UOF2G8O919sLFDZ59gwAba+ZIEcmJz/TI3bDkv822b/eBwxiPzK18J6vPOciDP1gHGuZSFVU2GAy8P6lz5AXeM6oAHAPmK3+I5Fl/aF0HtoK1pGpYRyunA0gU1bcCUufNKwKDxIBx85IqMl3BL576JnG8ol7oyGanTacopKvGWU75GDP4g4asOoOXIiR/FA9VzDrQt2vgwuqcOSeUWPJlsRyDt5NSwy+hNZ/ipgsMP6ry1y8BdEMbQrsWPJAnGky5hXfiMvsMW2rJZ5RtUtoktnv0u6Q7nOJXF4otEAfrd70dfjS7VUfHo0flzpKEpXXC9Et/xAGrhJQeXMr6HDuh4uneVZ2PrT8HtMzmW3IxVlVRem1yhZTIn14iVSpaVhBxgMjAHrlCbSbsOgDrJ0tTe/iXvOKAeW+M/sD8SsueA5Y0MYC9HRmwoHRsv5eou2LZNZ+mNVyqu8W4b9dIkzfOTWpzf3NIC7fhhT2WZm3+ur/4Lrv0EmahzsAyTABriA69K6msSi7s3ANlEHrnv2kqi3LRD21FM06ERMtokj3nvi0HozmDJRT8xJr6VabkbpC02RV/8gB8c6ysxDC85fkRG9fjzNvKPMlA9K/WAMG0q6/9IAdg0kbVkAmvfiBzwkTdYTJ6UtvbZAiTQ1nFY3jUul87KB6qPMeM7pW4jy/ihvoPtmjL7Q8EyNqBOv0GPrbu+lneoXUBb0wdLNmtnDg6xDTHQku/ad1m+uOLlavCZh6SM39CumDCWCm4nNsp32+sTqTLbFnkuheZiXvSCBhx3yJ8/f6qGjLn6XNliGHuNPmSn3RjXF8gO9G5rUOTqoHT1wAc0nx8kZ9lZmPPFRX8VKMPTBKScNr9DrP1BlbG5ttdm+pAzxcTT2OAi59KeyG1q/biAGPryVo73OuHNh02bP7uevbxDceFb/dGcIrq6fxw+QkKbEnfzIdz5mOfgGb3kfIg15xrpNFXy8uyA/PO+YWyR0g7EtqT6tqfCTTigfC2TVDrKqedpFAXZj2IxzEicd7hZ84rv9ZeNOMKcq3m8G3Dv6r7zQPbFe1d8KQt3/fl8T94NQw/jCD2vtOY+f/ZM5xzOEIoBeC6++IzAq2v/sjCPGt1HjrkFCECYO0ZouWrHjg1gaAzgMRSlSg6AF79lPOC3ktwWGUlUQ5vApb1BvMyB8t4EbXNHz6Ql9SqbgCGLVDoPuLEBSJtLSu9uiMTkGLACZCCf5+N5xjiLgzpXV1Uicj385jYP5crErsou1L7LFNohmosA9NenZZeS6SSHDOBQE5MNHfzdqCjvE8KyJ4att62TiFd1k0IzRIJjobmA8tpMZWFBRuLDhzjxBbpsNNWBveEvgAd2nFcvw2oLr2RYKSl4Dhm89UfZ44HxPjFZemEefqfSIMOZIDQpDo/HT5C5M8UYZNMMb/UcMhBhvtjWvKn6C3lXJzZ0nLHZsrB2YcTPwOJlTa5M4EymcInDOR4I+ciwXvqJzT4xCc7NB9gmyakugLpxMz46TKCpjJSTOLS0DJh/xnpT4aDRy3HY5ipt4AvnMkPXb0/o92a71WWyyuFf8mxHa7xE2oLw0JYxE3vOPyQJHMWRm7TaAcsf3DEHD5KlIynrgTebaQ9tfNjjQLG+IddrmAA55dnbY0P8rn7f2bL3tWnxxKe3p9///venp0+fHuOrvtTWPPKRRyYyNuBPTN0fKvPbKlnH2Qi3MaeUC5DIje7op7ynUTs04bfODe/DGLEYf5uGwuUViwDrJTj4faNCiREHhB890AtH29StDwOwR4k1A5zT5kNhLwOus3YjAnrbFn3L7thU+6gDblI5OfbEh4K4UWAe+gagufTOZ40LJDY8UpCxp7G4jZPaHnmhbWwyX9dFBaRu06uHRei6r0SWYmcalbT2BTd8QtLCeE48mmSVx1vmbfyJLNpNgNW2pXM7dt31IyUqCxsYHtPs+p2dAXR7bGvDOd+cV5SudVDboTTVpX+je0FlXeJ3gLVjtesQdjCvKB/8E2fAcRR95Zam9EDLewL2sv1VTn9C3/EWuZEnDihVRmbGG7jGi1RoPMNXOI9z28hrR8rB1762AZShIdXG4rlwv+SpDsA0u61qMq3GJ3Xf1Uee3ZwbMJovH3/yiduh5YsOJNT1rHfg+eA0c+Ge9qkHXl9IwMsX1/6a05fXr05PdeDvtx6xn/WrP3ujhItmfosGvVw4AOyx0hWDcYZGDNn8YtgNrh01joEj6AyqwecHaCijVAn8LBThzyBEn3GmDbXzMRZo8KE99I2e3Zbav/MCaV+dD5SHoFJuU/GTHTzVC+yDwTh0jl742x6ovGUnLK0ffm+8pNKewYZqOx3XCxtJMc52zWLou1IqF19w29T3uEUsbYqJSssOPkTGW7mdfODTZj8mtW4fdoMvgM2KhNyMi+gmdPiUgSk79MI2yGIvaeksUHa7ZNUv9ENB3biDP74mzloA55lIfGssgF1H+VPHJibeHEJIba+KDbrp8+4JEPvQEcLqCf5cb6FjYsdDn/5YSmll7nr+Dm7JTdqhMknouLThqPt/+igHFOZNFi9wtPGi7M2WviUYF0mRc6K9dOYZGaPIsNuAbWcxKH7uOp8BuixL9owdzbG7NvC/YFmjHJ+AjIXp49FhnH2XzfywkWR43HAgRe8k+2WdZjNkXIlW8u9pAX8rPkXcSUIkE3tEIx4OwI3Tns5lo0t/6JhyAJtYv3m+HELGe3xpv5XHfoiE+KNRCwbclhGfk9NXa2yQ6AdqtK8+CD581emybPjeZ98/PX70nsuOnfS7P47UevLIrj6k567X9WxuteHI8YMxRSzsM3LOE5CLccaOaMWjFrVha3xFFrTI4WaE+2QSfbjLStyRQL+lvOSKHrn0xbTzcpwnt91gFacj/taNHegePYKF24Aqeg2RF/30V/q660/G35IHWJfyyiY1trSFh/bwFQ94Ts78Y6z1Ai7PXN+VcPU98qEXniRSwxE/AbLT3/hOyvwTVejEg45CxltsyzmFxzvQkTjDU/nO+Rv5u47gFlQFulYLenIjIWuqQH3rdww5qDN5oJIe+FPd/YhO8Lt8YNmYsZdy/CJHdi/gd1r9V1KOz/P5EmJMQj0JDe3H2mgcdSXTTnt19GJg3QBIHLHH4/gYC2uMfFcqVEbLAHLY36lXJ8B/dmOX9Edf4ie6KWduhxaobZUL0H5L7u64llc8kdEL9WVbE1A/dlwBfGNagIbx4VhtSQ1KocH0zMXISIP2at/UEK/q96/una5f5vcK/I6HZHIz2bIEzmUz52vW9pcvr334v9aa+EJ8z54/U//FNmixiwsA7KVfORfe45Eh4fubROggLrf5AMjxHaRCXDrPh3qo7rg4IhAugUlwDhoWVZV11IfILntBEJ7DKZsg4ElN9/MpugluB1kdOXQNtBOKX3YpF8poTRAW4Du3uAJi0rNRhwo+rsZS9n+XC8hrOgB/IC4prtB1yu2d8K9fXR9v78SOEHejbB3oVRk6eJsGKbRX506beNDOwqoNQyQ8trDiM4QCJkxsJ18LUctpS8oimnIGGn5MrESLXGzn7Xe+VjD6RGd9eB3Z2SRIS488EUrt7ufSpM440J8gPjd5MI4d8RcdLL7CTdkylOi+dCGHCuzUWMNeUVkfObo5/BhnhaYzTpvVg/t8YwUy0xaQ3gwNA3YxsXY7iQmaeHliI9P2JT6JafzgU/y92m6sgdgJxE+vD0pHO3pGtorJpRY+a4dMYxL++nCbzZexpMThkjlWec3NODItb9IIRJrL+JK2zWbhs5DFT8fSnx6jTFygwu8AOMD8SiZ31ISX7SzCjhN2TplfTWQbfi1i7bWiyTsNTTk8a6xItn/c5bA/+kieLyInAWcxNT421mael9yf8bVf1keZ8RU98UM44dHfTRU4dKSy4k9/yCc+hMbbtrWRxHj35qYFA5UdO8yBzm3LHPqui3t94UJXeO+999YNAiVadnn0MPXiDCr7kIDtqvbzAgw4r3Xg3f8EHGANYa6pxzT2GnN3BzcS6FO188G2hJS4xHYrUGKc0ej46uX2odVWpSyxe3WdZ1/3uNT+3vQ4APGWF9n0X/vQegWVk/XGGKfIke1exMMAynNMspBpubQQK2I5upu3X0gA8WE8tN0H5XtXYuDOfPh5AZljkR19vOJHE3WaKx/WI24C2oBc+OXiiW9YgzBjG/uVUzRPZDL+Go8VLxEgb9Pt3GOVdQdACHy88wQTNweiKzGSPJUZOpeHzB3wp3OgKncIq+Kl8cD6YX7L9wlCuazzxUhsRQgZ9OnvHCa5m6qKxw28WdMiLyGtbWmnzHPato84sQ9JMPaEf/phoDzEP3tsYhN5yF115PEV4pEpOxXT+3fvn95wAc/aKlySyAu2TYAbomFu+iU6JLoJ4wTY4aLk9vIGjgaXdt6ds78ihA9yqw6BChpvQpAov75OrPFh9TPsVmRdhJT1A2nH2FQf+GtOB6xTYJ1KFi9c8thAv2YtTQLWvALwOOMN+kuAJY8PQj1zDVnWKcs4d17ATgPYNnzZ6i0HiGv6rv2qXnXdtOLlRxOxMbIzxv2OgtLVA/W3XGKscEjHO54sIUEH1AbWY1SzDnPXn0RbYwBAx3jveQq5vNPAfOUs0psp/EowHyK+7cMwQiWITyPjGuVMGhmMQzOBMphR1M5HperDHweZSAkYKRTghwaUHGjbjA4lycOWC6gcUjde/R22eBNV3XiUoEeJQ/Idb4LqHE3GPkeFLUD1hz/lFfAky6fMP5WDJ+DowSfJVE58IPFGaDraIgs+wHg4jxhGnvUr9Q4OsayNiQ06lZsliz967M/4e8QPdoXwuEM6dctHD3UlbKOddNlXEWihauPZzrz9iY7YrmQ5eJMxkkV0cLYpqRIXRO6havhJPmwIahtA3v5ZPAuKT54Uf8ARxdhM/xhsFgeXbL4d4wC8+n+UzxJI7IJUuTSEftqB5oBlIns2YfTBx8ZlGaVVhr1TjFxeoslYxofkTtCNTlJjxXN9bQfapzsOAGd9y9TQHZC+KI4ycTpstEgOFfODSfgDHvNY0MChcxJtzMu+9WygLQXLO/D2NHPJo0x03MWg/6Bbd99CXdhtxG5SNbSfDh+P8tLNRpA7QkNjgC7ykAEduo9NbYygbC7YcZlyitbl8iC9eMtOfCR/y3xHPrJUR1pjf9gr2Ou0NxVuwl1rgffbwdiKH7ws45wWXOO2w9GuhM+5MFDN+MrInPIH7ITuHIs8eKsz0DtU4GMX6/nSvcZZdEQ7KtdXWZaWnKLroKbsuCqHh7y+XZYjI7YWjxDGAW+137nDxVr2OHk2dOvOb6HyGq8dEiNSY5N66dnrzIXNZ3Ijk0RMoG1sDVxcWe6MFeRM/YxOAI5NHzyydhBrIiwa1x3/pZsUWGMSeUDnxp6Ap0/5Jfeu48Gl7ZzOZb8WILv6UXPosl346Jrb8YdUmcsu6smxu7jmJB6zQSbKd76dPvXwee1WHVp0kpNCR99mjQcWb+rd60sLUMafrGWhVatZvK5yQONCSjL5FiWvncPcsZoDsWShV6lzUSXZ05ueayzEpoB90Djfbfb8gkRCPeaVeDkvHZl5Jde0SthB0fIhGFrV7d/gqx6bEvrSqk2IxnTYzU9a842xoThALxlaOi0nydEzf/unQJkDb8sdM5RJXtPdD10DAtVbWsYAeaG0kZOYYsVb1gj6Tn3mLUWArPJaj/tcfc2NEcnhM1J8fz+CSsveR9s1B3WlXR/A4R27fbiXf33cp3S0xTYlY8Jb/b349SNA6RGMT4NInIvDjAzSPGcJEx0mpHPqUCRHleuT4EOhE8ERzk4RJAh8ZatUQ9HXXBA+OSOe5PBLh48H0WV9Rzl8oNDDxoUsyixYmWzRNy67zTxTz2CaQKncicfATSj5n41BJGIKDp4HfFCWwYZOmsI6/tSOyqSTM5GCH/3IVJvTtHkih3QA3XzeQFfTagNPPOtT4q7kA0ZkkJtQCQ/oQzZu2xOlakNvYpvUBTa09WOlAeSSWYlaRHckoSIjeg4avWpncdyF7d3y8iRlDFGGbwf82GlLx1hedfq1DMQnX9fKpC3EtwW1H972sVP7G73TV9UdiByz8Y+7AErc0fa4Es6HyOEpn+2k4H+MsNgmCnWDZI76QAsHwvwkAJn1xx9w3eJXfZeQTSY0lUWZhaTy2lZc6+TYYprtZXktD13l7PxpE17mM15Y/ErXBT20iw8Q2m0Fyk1SaTrXZ7FzogPQpawbJOOr73CVLnZFD0C3kyTN7cY116uH5CDQozpxUvLdH62f5Fjrd/9Egyzs7Cis7pZXbM7Lu88B6vEJGuDp82e+wwSUL9BYRh59CbRcfOl3Wntv0ydGSr4bO+aUrzz7OGkySAj9YBo2ONFZ99DkKxDRmTq/TeNnY8fHysnz+tQnqbyvKaVrXqCOvuhB7qIjgWNM4Gv8XX55X9xoSY3bjiMdMcAe9k98wmbKrgtvm2s3MQYmoILKsSzsqq3eEVOuHnKRG2oDAJ6xfX12kOjYkCTHMfbHvtIsO1o+6Mbe1gFoePY4P5q1P641RgnoY+//yHCS7UqHLHtWL+UHMdpk8H/Xua8PhK12UocuDNTTBr55ZORQWB5k7PKh5ZB1/8GDZaN5YVjxMeMBKZceGcQbnhErgGbxcKjmhh53ZDmUAV2TexHgfWNsv2bsKi+emPnOuWT6Rf/KPu7Wq9k82AJgAzvMndv3Tne50DUjMeCiKgddkv5BbV7KmO4xKLRZhHebqWgPDTj4/QiP5GIPGmtD+8zyzU47fOEFGrPGLXM6NNBn/EaGuwF904/10zbIHw7GWSvad9FBRt8e9g4/sNMB2Zdy0em67YtPTYn5EQUz8eNn8Bw+CyhDz6Gdx4MfPXpkHO9ywlkdzGkuDriR4zVS9r/i8R+/G5qbcP72IJ1l3nJul3h2GMYFgN/52tjzR8ZlrfWAI935T/6j/+DvUnj56qUnMIRwZeNU0BR8O6wBEtlxxI6TK9605j88joOB7ofoGGNy4sVzHfTkPMlX17NBQ2rj6XTkiLxykLRDgwSkI5Jn0HC4fHN6/vy5Byxvh/tgfkaLWXScsUcbsCbKofwMIMsAjC7qxO/rr7/2tyhdcbh0e2kjFwh96gu/25/8XDdRTDxo42s5v/rqa3+Cm4sOi4HftIElO37sdaA6eFFu3CIl9tD3+PXkyZPTBx984L6qnNhbOWGrntJgU/0A5wVuDiU+8Hnm0p6F4dtvv/VkYAx6XAgiL3LS52M3g0781Vc9wGXdPGTmy1UvY+MY627a6VUeF1wcHR1zpT3nKWRy4w9jj1/449Gwx481yccPjy/zxp5CepkXYOJlhwC+jE2Q+LjksVDg0+PHj21nY+D5a+/Px0DaovugmHrbUq+u6CF98cUX/vpH+ghdN/Od1wdl6GLecnyCPjwcwFj8uCAkMSaAmA/vxEH0HLIphy/4JgSadhb/ay2kaJJK16uL8Y0e1gmg9pXGMVTuw5xeljNt4LK5YDyyaa9NrENalE13fXr+4vnpt7/7nfS8L7z4GMMCX4irDg8+Ij9yhR8dtDUBhz3KU45e9DAWSIyFnZ91/CaZzAfgoNtkF58ybyvTFv/ZLxgL+Yaw3H1K33Egzdf9gas/5Kaxv9FNHXp+/Mh69EJHD8ocfmj79psnHm/MWc99AeMZmeTorTxyUv0BimuqXZTRH774zSMRjLnOocQVObFLKAE6qyt94PZNR/XHd8qhA0fOh6M5BJDgRQd0zCloEq9lb3lr57JbtKNLVbcD5Xv27Nkxj/Y1LDIyZgrgm7cMTenJI5d4KAZDy6pFzhrEoaPrNwCepFL+Jm7GKM+NqiazwGQ66vqvnDVYhzU1+VAsPuYtsasubppkrsIOT2LFnKIvsf8SoONg1bKJp29dF6DrhfziphG6kNWxEbjMu/Ymwb/zwNY2zjrDElqPgevc0fXTBLGN/Zl2rOMGwi6TVCA2KKh8hc1rknUZdjuyF37zzTeznvc8k/ZYhmwb7Fr5RGV88sBuh+VMm/vA+0R8Y23qD8Y5sV+Jrhamr7FlXZCkNfLQD1Rfc9Ckyi3kh9Xeau3g3eT41nb25NIXV/mHHv8P7G2dD0DOg8JPv8A1lCqpDflSRoyZg8ScZ/z5UO61+uDf/NmfOedbNL1Oq5wfweTcwfhOLDLn+fYgHfwli70FGzoe+GYfviUpcwIL1K62/DI8dLGZ9YD5Q/nWn/1v/8NbEF9/q4Gggx6Dr4cIv4uHEoTFI+PreJUD5QGKg5evdwKY8m9evjg9//bp6erxw9wxJwBM2pCqnM6xYZO3vCegeW3hbivPHwIsal999aUd/fTTT9+54xsgmJG/Q+UWqj9l96USi1EWpJM2qWdPn51++9vfnj7++ONj8wgPvCNTfhoFdgSBT6ymIRIPm2IzkycTGXj56sXpl7/45enjjz46O/AtgO4mOemX3Ta/oOHPpOAjr4ejL7/88vS9733PMSxEBjzTz1a/+ikyK3cO73OhZ381yflMQ/i1wL54efrVr351+v73v+/FYe8rivBVLgdr69HrGGcC6xTQtoMvNlzAtmxSv//i89Mnn3xyjIvFQzwUI2w9+oW0j4HoaSzhz+ZC+Z7xOZC8Pv1OBz7aGReMdXhJ4U1cnCSnB7TKRA0yiBv0tEHnZ/29PCcetLGgfPXVV0c/hR+bsZW3I8U3ixT0QNol2z4vn5rcZtLVF+Dx6cMPP8wmpQUHXS90uMVg5PTbEqDFZzaZyuwYgi59z2GHRQk3JYtnIB07XWh8/rk3jB9oTCDv+jq/bsszneh0/ysm0FIHjBctiXiRWFTZ5H33SrG8e/uBN6Grq3tqv1bsvvaY+Oijj82fhfa1fMtB7JXmG/biK/ZQxi/ayPkOax/ctKDnsDj+sHC/5c4rnwO56wUdPR98+L4sTazaVyz+/sE963vpO47gkUOcHqoul6y/fpIA5s4txY644Q806Pnwo/QR6wY3XdCBTtYnP7svufjEGoleYsIBm9hxaIQOeuqxhfGWfmXM0K9ctLMG9YPujTl9Bd/9+/dMl3jOY4vi9VzBIUDD4KVo+swrP2ijVic+AgL/c62v2OKbOX6mN/378OEj6yJmtOM7eugXADrsBfABX6EjLmnLnbI+z/78+TOtd8yjjLmXpleDyoSbjZTYYFPW3jxiAG36NPMG/diCPmjv338ondwdjy30D/O1savN0DNe8q1hkU0dPIe08D6T3qyd+MSFGLGDloMB9vIYE3ppp4+whdj14AUNMWPMaCh4HhETgA8YXl3lxgj8xJm8cWyc8cmfyaFdOXh8Iib9DAoXhtDSZwFiFBn5DFDWMBLlPF6SxyLyONb6ViE/HoO817mBww034ofdJD5/l7Uk85JxQbz9WS/p5WISoK2+sC6gF/+A2JJxztpJG3FkLXpfF+6Xe5Pt1wBWZl7qyLYvU46vWZcoA81zV3k9umFdc1HNzURslSmeK/DL4sjRXiGnBjd2SAb6et6yXvWBPHIZFeFdtIyrX/ziF6ef/OQnHnO+a625QKz6A1vhjQ/wkLCrUN1A89oV3kXD3GE8ckMR/5CJL2q1XBRexre8l8/rBz8V8cOcw3IAHsYOOkkffZSzLRC5EEmn6KoHG+pDwfvm4GoLdMhuPNCdC/PcTAG4GIOLeOd5f25gZL3nrHN1/+7psfr5G82Zf/in/+B0rb5gD2BeQsNXdfZHyrLuojd2gHsuOmzI+sO4lp2yJXMRuzJvsT1zLeszc4u98AHfKITf//p//e/fMqF6p5c780LjU5yfAQQ0hxFoIFDk4KBIRkJnGugxSsKE1Sb08vT02yen+w8fHBcADijJFBpk+k+9/NEYndXTOoANuQLLh0+YuMhkImEbh68u+CToY1/o0oGB6rgE6AIZdN3csZVNlzsEXABwscEmigwSncDEMr86ZUyOTz6cSd50anVgw3k5Op2kkUXi5z/7xekHP/jBLEgrDkwSD4SB+lefqFf+ZRkgFJTbLyyyTJ7PPvvMAw1ZpMRJ9Iov5cZQRf9j8EuyUvRCo//2mz7hLh+bLrFjsF5rk+COGOOvGx36Yze0RhkH7bLR2KNt2VG/ojcp8PXXX2nhe6mD2Af5jIjYsekemx4VyXgluzKx4hvt8SGQvs0CSu6349ig5kNotfPLL7+QnXf9a3/gGf8Kmj8MlQ08z7nzSAD9ih708nwgY4e7Y+DZ4OXNxIPYc0BIHyEXO3qAaz8xGXwBILPpjyvJ9F0VjQ9so+8K/IiIJrvxr6RX0i0XHb6DI776/+TJt64Tf+zhQ2yMS+CeZHv+Sgabbw786Rf84MDmOOhQg1z48SF08m3iShxymLh9el+bfA5ENNMfqy/IWVugT2wyDuh2/KOc70JOm6OoecuLJYM+4I4v8Xv06LHnzhE/Ae2MUXAAaHRij2MoBGul7dlsYk5zWOFXGN1H2pV7AfChxh3+gg9w+H5h3djKW8GMJez34Wpst1x8UwJHn7I+t4+wlTZ8Yc4yl7AbHHamPPaMLOSQE78CuF0X5SZix4co+WVeZO6HsPLQ37JWZXSuDbk6uMvZi0ToE2vk109y9bPI797lMYZX7iOgh6LaE/uz2VEv1G7mTX+bBj3wAozF+MnYyPjAPi5kuQBgHYcWHHFjLFd819foSx9SjB85YALUG8P4lzEELfo+//wLxS1f7Vc8viyfqhM/4yuJeZ65kxgwDq/HtxyA8EW2SC9xZszh70cffeTxxWNXAOOatA7n9SH68B35jQNlYoG+9DJOqy/GNjBPdLgDuHgEkNMYYFsfDcq4iO346nUJeaJv3KzBMcEulcWfbxmi/1748wbED/sS86wr5fV+O6/ELrIBaHr4Lz9t+Bl9/H4Fj6Rm/mCnvztdF1jENuuEdPoMEZnIgpZYE3NkMi+IGfqRX9+gJXmhkn3gHcNbeSe8NwacJIfcfaf+Mp1jA28AXY4vfTvykWmboFPKwRAb4YvdrBWf6+KGG0eszeBljkA+Kl74jO+1z/IknzI4AFxsyvgpDTmQvR6zsjZxs+rx4/fnAlr8dJXaeKF/14NflJEb2UjM+HQJFkC0b1Tp2gEvAA9rITo/++wT90eAfcFGuVYd5WsO3r6pmjNNeGpPE8AYZR1KWbLGZ0R5fGsccGGNvCeyh9+x4B0AziP/9J/+09PPf/pT9d8r67incc2e3PMVibGZd0Y1dmULdXxjraKdOSGkytFLhLr+yyLbRF9SJ67caHF8/9X/8t/5AoBFljt7IBvEKMelOnMeIIS28yGU274CbbsKpzsUSRLLWxts7P4FyRnkDqIIfOjXYaJlwB2sjsIO1yev/NYZ/NJ0dADtHMiR3zu9O6CzFwCHrQLodxw5OuojnUxsxK4sg42r5eeKHXdGWWQfPnikg2Xo6SSCD3BHOQufZFz4UT3YBU/jEv+Q1TpX0c91WP7cGzyTiEGQBQPaHKZYCFnAGADIWHGqH2vy7noxBx87cNjgGTRsvI1h7cMWpMIPLSk2jlzR+O6r6HNnKjQcIPgqK/cZk0r0bGqMQTaO/c5j8pRrJ/ZQzqKX/iotaYdePPVwQTvjHJve10EMPyGgb7xZ6eX/CZflArtcyo0jcgB8IfVQ3kT8gPe4qMEHyaab4kt+FArgAgBZjTubKqqxm0WAO8sw0gaghzGBHBJjgMT8Td+gC1B8XcJmtNuMyOEPXUJgh+ed4sDcy91Zxn30ANjL5rYOfVzohq7tLqVqQHZtJrd/zCGV82080ZlHSJhLsQccGxML9gfv59Gc0to0lZeP+j98AAs1Bz8gNPJj2vLYDf2EbnksPjYHxh9zl9i1b2M3OjPeSZn/SbT7YCJZ0R2/EgASfUdRZW3sjDv6CD2dl0AOENiCbx59tpcxYfspW/T0j1LtAR9fIgtb8YW1iHWPGwRAfAHiM1DZQGXSBo56gbERHuzAPvop7zTQR9zt7d28ESdYOpbu2FEdvApcOGM7lNWl4weapId3Gr4RzR3pysUG9lWOx7ViZ9nC+5GCZciBr3GRX0gcaycHlN4Iw+/ifSGNTapvom1HcOeyySsXyDhhLlGPrcSOC/Y+esb8r05o9j6onPbRZVvfFdU/YaKXg5cs0br67PT0ydPTxx/rAKR1OLHrPAIii2ojA//uW/WhH2CeMg6YZqCiTxftX37ptd7v1Khf4Mv4gZ++H12WuS48oQEIX3yMbnyFxuvrHV00i4ZDMGOCdYhxR4I2NyvFb9l5pAygzflWBhwd/FDiIEY9sSFHdy6WwTFvH+pCjTUvcbEI6/AFlP7Ak9pHtNmuiRnlnSbjVjK0F+ZCVWuw5hXrBPE4xp94u170pkZisG5MAMSIz8rwQ5joIIaOMWXZd6UDHzSsDxjMxW79Qxf7O/Wr+7yLrT1HdA/8yF1i1P0fevZqfCgP5fRz5mRkdo1Lovzy5fPjAiA3q9g3FSO1h1d+6OKqcjouMgbWPC2evYRHXsD529RGDwke7KDv8PWTTz7e4jV9MDX4C5Y1Kf20zbkhc5mK/lJOTp+4Lj8qMXuG5MhX1i7GC338QhcArEv06b/+1//q9C//xb/QNhE/HUu3xU58Iebdb3aboPU5S3NCTMK/sR6iXjrmCxZRJ9VmNa13AJhQV+oUd/QQ3ZUynt3HADYkgAlGnWTl0xnedNuZ4qUTJEQXBExODQpdGTzV1S2LxEeffOq3IAAGJAPUb/+JjitWDkAANjTReejaOxdnwHvwO9AZIHQE7wDQxmKUwRufPLgVEDoCWhIyoUEehxxwkZu7pQ0cwSdo3AVAXb7lRYdyLbD48fABdysz8P3IgRYRy567RtaFb/jotPQjH/sca+Giz92oHH7szVX7E+njoIzN8EQWE2ZNmsQHfPoPKB2w6wWCR4er5mGyQscFG3TlSS5C5eB327k7UlqAnP5pOVjq6KOW/mJDRA9+1cb4NgYBKjMJWCyB2gM0t45DNyk+1SYmH1/r9tHHcxBjQ/bYMYfkSNYsQqRLXwB0kbAvQJ2xsCYX+T4G/TkU8bfP6UsfoBHp+vJFNf+nDh6fsZF5gi6hxNsF9uS7RowL4sfkx+bGzRTS5fLI2xM46AFFAk88RrNwwT1tGs89XPpC1+/grdjQrsoRL17Irk7HyP9NpgL6lXmuo2PFnHH0q1/9UpvEld/Bq33VdUv+ILexplzAh+JZS9Qr1um6Xx07oeGGBHO+j2mdA/piU31Btqejmno3DaB/7IltzdzVsHYzNwmePP329I36iTs2XVsC1bH5IpSipnIUVS+ptgTIiW/r3IF8efrLv/zL05/8yZ94fShtYouO5Q82VHZx5PZR5abUsw6JSv7kYP6b3/zGY5vEHK+MNWfflSWSsbrjAtj1av2YC1xhNBZ4nPMr1d+qjz5yHy0+4h3fJEH8jD9J95hSEtlOC1AvLnM2uknMIfbC+NM1f/dn5A4QT9qByc78LYDj8UDHTzyMb9Y7xgEX7TZUUH2MYoBybbPMIM9wBeNc7fhDr8adxtyTb5/48Ur0ZV5v83T2KBVcr3xLGntCF5zryhHDuIsN2ZO/ZL27d1vxe19jTxf1vvsLDbTsQalH3nmsdvkkIO2UMvY6t9HVR2XYL/xOmDkCR3+hR1kPziQebfEZY3QUqHNhQ3x4twYZ6OJD6F9r/KGLcXEWB8p8Af1A2wr1D6h+YrBijy7GeeBaC8a32nMZ4/ZLdICoTKeApm4+9GdNiDzp4wJg2nOBobWUBtGyFvgDvwJ40MV6zn6IbxzI0ZQ73crVDv9+nqjPrJcAew19gazOS8dxaN1nHm+NARcPeQyPdBxUTZeLNt79zhkzZ77q41E3Lhi44Ks+LmhFgIBjrDbBx1xmnYKPPWuth+kz//KwANo9L/9lGb9I1Gtbz8XYTmq7X2Izq2TkHQDescq7ck+ePqHDRHA6/frXvzr9t//4H5/uKQ5cALHmecwqdvi6ZMeextp9Q6wlBDri+/jRQ+uDv3b1Qqv2k7hYJM6+AGAQfKlBzteAEqQIlgMifKsYMSgQhHLu8CMAqDHkFiza4x0ADKRdGwPTUy7454mfPnnmRyJ81S0aOo7PATjQCFUAKLuudvQCDTjQHBr42XxskuoAPL6g0QBjcGdwZDOFlQAzweEHqq915Fd2dXWA5UCpFFIDz6gymR48eHi6d5ervOjKuGf6Ii9xQxqyaMwBKgOmuneoPnG4zILO4OFDwBxYiEltRA6dHNmNUVNg11O/qNe36smH/V75+X9iyd1E8OVPUt+ZJ9C2yi3gM3igLSywkGEzWGKHLnzKQhR5kVmu1B1UxA162TM6Rn/4yaFZixiHZS7O+LxL/A6RJFis33aaxfPMdgQNVF90gKdO3BN7gDHGIZa7HdxRDE9khCdziLKscHtBUv0f8JgRKXSmmbFTXfQPdy2vtQCwyHnuGroIq2gBsRs5lmkbli/7uIl2fIM+7eDR8fOf/9yHCd4FENKbpsc7fIqr+SUAfl/UG7BdXkalaY5YOGEkOmIPC/7vfvf/E/bvPbclW5of9ObOfcnMc/Kcqq5rfzQkCyMZC8l8ifog+K+2EVjGEm5bdtumEWBkt4SEAAH9R9M2yKa7ijpV55aXfcncPL/nGc+MseZ+s3qsd6yIGPcYETNmzLnmWu//zwvXL39Jn05snnPWT9u0FXvuTo4jCdmNaACHUh7FiB65Yz6w/vGYW3NRzKYlMQWgzbh5c8P8wXxoQGRBjssuulqPfvdb4e/86N7emKcgnm7EQLMumT1XQOiUoVE/tr777lt/+vnnf/7nOcFe617GnVRVv/ZrC9j15jXzBT31SX3LRilzgQ0sYxQ/gZjV/JMcL/7w5YsEWOMivtqf+KEuSdVFkw1yy2aPOcDjU6x5hegnN0g7Pmj0cV7javqQVvsdiA78D5rfHEu+YNdx1HObrTlG9DsG6W9NOW5NNuy0XUBtX2ywKeJCmnlA/qp7fPTYjQ3T7FM0jQk5ic3yQfwyPqor3myieOzsu6ff/Po3ng/NXeKPr65/zX38C1TveSH2Yxmg7jk3jzUBbNh+RZ/e6KLmF7/0XUkgMSKPfSjUU3ZMkMFX649xSNKbSM0J0diLoPdX//Iv/Rjnz/zo3uNFYXOJu/po6U8KCD3B+C6rq237WMpxzbrJTyxzocsazoVN+rFilK9utqHVzx1Kixxl6zTi+wetAaxH73U+ZF4wXhnvmXOWAo6t2lBhoxxzxOT5iQ+RuQjIXJYtTRN0WPsy33/vR05+rjx+No+D4Z9HtZk7nPvPcRBoP1svQAOhnTU5uYGe9TZf6O+nhkrd1S/bdAP53d/Mrx/YMA/Ub/zR5tEwnjbgu11smHOBgy18cW7MzbHsozg+wJ3DAnE91xfsOkYB9GyyZWNkQWwBbXN9wKb+c8XFBQDnNG40MM4f1R9s8Aj5P/wP/9dPHxU/c5zx43HhPhocSAzYJB76yWDyS3OeJ4qHPmNfQUiSi5R8apPxzmO3PBmC7BtdPGHn83/r3/jX/4KAUPmZFj6ShUGeQeJbxVxlMUHYmJFASpxTR3a3X70RWiftN6+jgy0CwzEfDbF5YGOOPnz+GYLtq40vaMQAUq+c4xrbIPU8f/3yKf9ZLXw6RuK4iu7VLXck4IHY+/LLPNYC1lb7cqc3luD4lD3a9IkDhoHh117efEGcnw+fn6Hi40swzw73P7xhg5MaE5IDoohN+B4c02hHB1kGmceAyCGx4b+yvQDALotg2/8qxAYTOQtfD1ye9/5WfO5G8LxeFhBk7VPi6BYax91ubIcPhJf+MEnxwxfPeKbz6685wTNpkeWgRCO6wdiM7qHf/THhax9b0ADobPYomQORl5zQ/cE+lZEHkK0+UPutn3JsDTBOfILC/OOj40BsBUPpRdS2axCZxVqS5l39c18zFgDzjo854eMLmSw+2VDqzzrul8zjY/uJzAQjuPqLLEEYgdyJ4W5snmPPRhoHtmH7LI7Tts3xxUkTDiFrXkKXhErV4Fs28gAL7du339kG45SPk8WYk4LrLuuH+waKJw7GNjlTnqhzEqIkD7OQZhP10Rs+8tdPuXbsjQdV7FgnTQxcskHR9Ubu6VKkwuPRIy7c6Vf9FDhOe6EBECl+TafkfcLY45YgYt9xyiRV7ljii7WPNQGVE2Nk7V/V9Ccn0PYduiQvmaOLDPNOKBa6vQubY+mciB2PMG2sUREJlB5An9O/6NQHyCbPjLHD+QnoXdHGVD6QT5KsJB4BurrkBtS0pGTCiy1yy0mSO5T0CT/HF8dZxog1NcC4jG+Tlg9BdZGJDcVkz9l8MefI4Vdf5ZfcsBu5yFiXEmP2M+OGmQFJp/RcoaJ3/UGFR4kvbob9QptyTB8fE2M0DY2Vf6DJcZLfk9ecNj2Omd/xMP2xUdlQfthcsBni0ZH4CZugkqvmQtqHObScBylPXsWnP/YttJxI2hixuePmIufoAvIZt9PHDdAyT9xIe+jO7ZS4J4ZeWJND/OOLYyBAYLtPJ+7mESwkruSQMny17QNd9LJOMN/7KVQB+c69SzetS869kR3bZ/ygS5aorAN/6o2VL1WzX/hCezC+SG0TYqFFLHnc83yXwbalD1Bm3xE6mD3LoUUuj3kRP31jI8y8Zz/kfab2MfD5Ht7Zp6X0nkt1dFhn2KN1n0bMX30VGvVT8mjYG621+TI6FzroUidB5Jn5R/yZz+kL2JgB91PJ8L5A1etL4+RJ5yLrTh7JZ20Vkkcpoq++p5+5oHuriyvWwl6A/jf//L/xfwPmZ3Lf6jj6IMy869zJ3rBxeo83vkOn5HyXuPEFGxv48wWULma5mPavBYnPcf2iE4EvfLxmMHSyfS3kDj1CHgy1OQkzEdjck2BvjkH4KvmPjxko6GyepfNKgb/Ml4fYoLOgMMlIoGlMCgVNPTKp8yjLq1c8lzZ0yYGVy+Z5NsbYmOQkwcgyiPmYBiSBJ3GdnNhFfibf6CIfG1mMIht0lllcvMGeiaL8McHg1xdYf0ZeTAbsbTq5UOx9fARax6P8+oEO4gusHJAFL/oArNZVE8Jj4cJ+ZAuRg+6WJjEVNjGafCL6Ts72JV1ZWzain3gzWY/vADRbcJzB9CdybCxLy0EUf/jYuUwSzVIbHLpBuhxQDwdhdAm/8paZ/lR11nGtxclx44Dt/lsXQaSpT0VKsRta7jxhLBtwxoU5XFr75cx5Mxt9Auh4quZ27MUPZfOAHAdz4qSMXT7q5K5s7iTHLjz6wSMooM0J+/vE2weAb158QkKeYjsc380dX5aE781j+uYNnevET+7Axz5W1wUwNC9k448+YI+4fKxaTDxvwCamZY8YoHEiq64ROXQsnzvfL6TjTymUE2akYxOfPsBn3SFW903Iscpa4mPW8pJRnTY5PP8lXbY9tyUwMWUsMh74Ulfc1pI8OHGC6BGbXoarnpJDzf20rOhC+5qSsdRoIuSc+UTgWNJ3WJ4TavuXJcQ0khMSLLA/22rfhkouGqOAjT7x51dW8ijlC+UBPeQ9HyauovsjO/5Y237Ex4+ch68/PjqWba87yAiJLf7I58lZxod24t35MGo+RTd+zxyEljIxqPAY4o95oPeZQ8lL6EDGN3HZxsVLPLTJlPsnWZY28Bxf1QOwn/mS53OxQayJ110SNSEkTiBfvs4J3fnkmBuv2ELH4zz9QQ7/+XWqfEfHxxprDzZ0HNRv4kPCQtd4YCe2lBf5cy4Z78+TY44v7KCfMUpslBfKHnMk+RbJ1NDdVkk/uMPruWZu+kfdfUNWdf6IB99g5kH9Nda24VOm7uOEvIOieS1Ycp0nYPTyqFswv5oU20D9ALHBWguNPDaXXWcB+1CdMvYFzrHqEdG+i8e0dITx34AFkLP+tDWCgp4fMVV78Rd625lrIDqxkRIdlLHvFcTzgjWOfRyfVlLWln/SePrcPgGxfRBIPD3GW2qPpP0O8499IBdwHX++N+n1fuT3Xgrsfizr2+wztWeDR5svtb5+zSY/dPaooed7Ct0Ik27+azKPq/gXesafgb2P0I/1cIxAL08sagqVzplUPex2LqReft5cYJfv8qn03kJ0y+pFbNzc4Ed0eNTJv9A1diJnc7bVXADsTWjny9+srzzuBD83ilnL+HIwF+bssdhrv/lSF16v8w9/eSxZcyudYKNigwS8EODdJwwmiUYMuq+E4SNnmXmZd5KKvDdc0xmfUBVgk8S7ZYXUk8CUtio6WPkAC8pMDJfIJDYgG6TYvWOh9kqL32DhrkM8xq7uqiP/gQGgNfJnIoem8B7shE6tiwi4+pdZ5onSRRVEFn8MMvpZbMI7NoqFczJ8kMO/aH7JZuKpDL7lV/ZfMl7qADaK6Uvioaxu8pcYW5pj++SB/NDmYDz9IrZsvlJHBvljI7Tm1PlBhliEOVm0X5IV7RMdeO47zxZCqx8werV52cA+Niwz8Y9d/ckkNuGrJf9czfvjavqv/PHJUH0ef+gcTA4FjcG04BWHSvpI6VgskxNfN0jY9cZWfK5/fbyOrBczF9VRP+ibBGrfOPFkvIXS3n1GlLsH2MWX6eDkwYBPd5QG8WIrH6leQKz0h+rI+U8y3kw4lx/ki0dGEpPeRh6F8bd9TR9Of1LSpi/0+8QccN+E9Cnjlj4ibvUpH33TXO3x5TixPbkb0cQu37VJDP7ouH2KupBcqzRCOWAe76IXGwMGqFcHf6zlpV/jJ0qOBXqI3+iAiRe0hdHN+KB4eB0bLiSwpc0ld5Vm3kddpU3ggxKV0GxHpCK20o/EahAjF6j4HJr88kW+bLCIWxoqG6OtQscH7QSQ8jNtWmfzqZBNy8UfupQBj5uEOldr3/XZ+DWPRslzw4qGc0Npn50/8k1804fEGp9BHono5p9jMnZsy1A5ofmUqYP44DjHD/3xvFXsIPz441EHZObCDyHnRHz7PWtwx8F18RJHcoAPyo4RrMbpfOJDyJi1n7tMXXxp2r1bzSV5z7wQyXMLaLuyFzDOkmfTxB3qzM01h0cskPEA4Kd9ZK58WSg5yDqlPpErAXMxNxdOTryLVH37jQ7tnC8DxB3kfLovkIK0BUpK5qyq0uX81HkDNCYQV+7DxHLsKlbTE0tlmy/qjOzhqRTSZy68ODd406i8IsvmGQTw7/4z/jqW0aGf3ZR3XhSa1+QjTz6QEuYRv3KW/tBON5t3ytpqG6i99AOtA9FBfnSFkSEuvatOPxzn+AUagy9+4Ek4N73is+PLOlcan1Y0DoCyuq2XB5jnYyD5Yg2CzTjleFS/aNvHj/6+Djp8ktELHIDxRS+PHNFmvzk+VfqGDTavfWc+aeH4SB7zi3xcZPBJCJAuKQYKPk5DMMpJKkYCqYtjZ5unlntEG4qmg22URkdxkI+HkeVby+m0umFaJj4HVCfF+CVp+Jr6hvhHl3poPagKjkPQwQOuuEe2/qEjV9kjd2gAcXvgWPe5Q+J8YIsBop6N7bkTCciPQukgYW+sT/7UdpJSNwISam4IhwMJ29yJeOOfk4I/eZVMfJNH7MVm7ZrnHI8v1Y9Lbb7VwD7xOR/EJVs//KgrylfMCflBZ+QyVvhlYgcbR2Nh0mY8ImebQvp/HXymsbgkX+jVRlB84p8XwLim79H1CZEFcPC688w4Tc44Ecae+qQFSENhPXjuzqBtCZiDzgWWGH/CMB05vXtOpC/QLDB1t0fecixMOqk5XJA2MboPQeK6xlqYE3pyWoR3oeLkzrUS5/o7bY4Yz2wIlCMZPXezt+4VhLD+01fA/Zm66eRQTeZ8ZLGv2FRx3vBm+wJK69OIP8dOYALsYT8+oDQmQftp24mfxc4no4m5cRatpiLIHITCmLZv0fkUSks8zEXfiYJEHwRsBHuXBX7uHmE78bsP4llH4+lxUCmXwfIGrIMc9kc3dTZyzqIRv+3fw/qFDrRl1W1hwXLTf25IpP0p7H7oLfFbFFr0D+a4aS5xh579SodPhnf8M1SWS3vlySXtgxdfVZ9fxhasDclHxusOuaijErncCMI0/cGnjiQND234fszBemIODbB9AgGgqwDdP1UiBYv5lbukIOunZXG27D2A8zdVbOmtY8Q4ZyMF1wHbB7mH5o/6ValdMpT845cXkLGjo+QVHY5ZZBpvfvd/LmiIVVC7234BmcoD9lU5qcdOvktHrKz35DAb0vjMGKjOsTGRiiCdsTdUX3gZsS0d9JMK26AeWye/PT4oG1c4AusIB6rTPtF+OL7koDLRje/M+4zBe513tVUWEf3Y9LnQKp/6qozbdkFOzrkueaPdtaU5S937JNmPuWOfus9xtg9+fHopuVfqD+FAS9/oBHKcT8jn+KBPYrO2Exs0YuBTjua3OXWcQj45belP/Lw0xjYl9Hw6dGRzLqIOim3/9PWDLqjyaYrjv3LYuZncYBfsGoR8fBKjE2pZvRm5w86WLCzeAM6DeaLDfbNo5hHQuX2B+xxAAj43kykTW2I4scZW8nXmIW2PAW2MyXE/gYfOI3J80gMXeTb8/EoXn45ww7Xfj922GJ8f+BRKxzF9fY2cLhS5SYZd4pKSv2f77vu3/kI4Ptjw8wgyPrDXeEE/OtxkQEi3D2QCJojPX8oLyffmEiMJMAlR51AX35ubjMJsHKIPsPniahpZaPCw4BhYkL1QsLiy6RAfObU9sfGjK9QeSEG9e3A0MEPPBJnnoTDuPkFLGT3iVwENefhqQvekQk50v2jjv/L01YPJZFApexzU8YV/SvSY7Bn00FL2oLZPBkM12CnvL+SA2HNtxsu5VZkxSGnbNBBJF47dW/sTkF3HNzz8cJLq2AHDsRx5Sa4eAb0sagnCYzwxEhPU6FMjX+F3PljMsUBvzPiWL/wZMaScaL54AzB6BsyijwzKJkAih6kDaLivspd4M84G5JiP2PkkpuVLcLcLJDfnBFr+1mTBaG5rFz7v1LdN5B7GoVUpJB4dM75rBI3FJjGBDbc2D318DlamdeJmjiKLXfVCdrO5ROY+Xu2z5YcWeMxbSyB2zvoAoEcb//Wx9eXBvh5OAgLkgcTBsRJ+AVvXsSdEzn0c29sXQHHqlPQjNolWkst844iM56X6Ee2A22O/CHBxYWs3OtB2Pt1KmznbaY3Nk2dykHpsNu4DjRFMXwKMs5gPtgrHBzPg8KF13KA2VmDXkfs0jtqMvdRzPPISISiA1xtUR+9A2/UJ5tHCgz6Ueeu4jJwaqGpDM3NZTZfQZj4AlJk/5zgkxxwLhXtcG2qnQJu7ktV/6MPEDK1YuMdU3j7egX4SXpme/EvbutWD1r6VtmXKt66pjzFsnXuc+TGA0VK7Y1nYuj8JFysV2x3/1hvdrgcbareyGzfUpv4cJ2X7wjmCenMEdNOXmMgR1DW/BDnHszHOBaMvci741P/9rjpl7bmu/tlCJnXWIhEqAwLsw4C2GbVe/NYv6yFz0P8bQvaQpX/48eNl2OdGyLJP/OdizayLBzZe21DOcm7tesw/03tjn8q+XoqR/ky/fNPLbcUmWZCYaSPDT36qlb5zfjB/LsR9sYNvoaPKhRt9ZL75F5ImxkLqxJo24KrPE5ULM/1JHdaaBgbk97x3HlQ2X3lihLBnv8FL9QJftmYd4qZXbjhlfjIfvBdWnfxwAcZFAv/Y0W3F6nmFN4WHL/T4BKGfXvSTnK5ZII8E+bEgiAQN9sTREyUWudrzHe9pU7rudgaQwKl302s98X0wqs0GGcyVfZJIYjBB4A6e+txJjv/4guWEOVkkTfHKBix8IZPEm2A6kz1XUqEH0yf4JM3+FQq2bFex4sMDoxeAvFv0YwBx4/ykFpCFIRMADWsRC0nAhn0EOknA6NH72OK9eTEmAPlCPzrEyIDW5iUrzGQ7+sgUC9Tr3/ZNc5F8lK46sXVOFLJ4ZyyQ2/Yp4UNPPrAVXu3yIjr7UIm8J6J8Vd/2hJGNXceDXfRUj6XaiX3kLCtwXXmjdfke7JyvnGHadyh/y1PvOG5aAPnE0QPv8ASuEodbFzj3YQZGAN0rJ4LWoRdZJDioDSw0Eq18NwNtJ+7kuggceaJILvlpXf/TER1n/Mwv/8wK/cawMdD2NAXYy3F6/IQfH7sfzSn2GaM998yf49nHqu0c3/ABbLSPvNwb8bZsoToAPjdcm3iJ5KRCxELbAImB+HIsHETehfmNFV89uW+00dFDrrltCTzI07Yrydju8Zdx5ePf/Nfkyh+onbRqP/D8WBS8qQYH8l99T96wddmjkO6hbTxQ+8h80l8SM+K9g1egTnyugxNW7WTTEd/WG7zagqyTcxywvobs77jhf8dTvbZ3fkozqP0cIHM9ojCw58KmUwd73AKlPQem66+2gI4JQJy0z7m9x8enxwRy2w5Q/oPs0ql8+4NM7W87krz4bol1tw0i85y+x0u4ZTlvAJWNfOV6jkICP/HVcQU/bYfmkuqskwA/aBL7Yg2tOb37COCbtuIQf1Sp2mdz3b4WqJNLoLFBK+La/oXZF6T9Qev/Q1/01/aVT8ly9zib/fjiR15maXb7Ah1U0vT3wboWHtsnpsKub1nLDzQOnkl3XkCNkz2xXouXzTI+ZNMvyh6vklSf4NebDxNt/nWEuaQz2Os+FH/EwEVO42nsYGJKrgyqO+bxQTzIAZCrs8ft8I/tQr7jGdn8uuJZm3AAvXOBTT0/z5lPvk++2Mizl2Ve+Lu5L1/oQir/KMy/jET/sTc64HU8ul/h4Zt5wnFDiY4/AQARRrFtg2h8eXTTy6NUeNaLg6APPDn15JtSUqjAta3yK2MLPmCTkJ40Yy/+oBcN+FddkZnGZhPAJp2js5WFBljem9KbLYP8qAml/dwyjQMwH5tzALLR6xdSgOpjEpm2n/ebvrUEsRPalh071LA94BxOe9PV8PhY4SfgQd49RzwTlGf1OPCZSMf+48K14cQZyAmsGF9Y4UClrp5FR3VPTE3Kuw2gtMZA+6BJAionHu6YykvI00Xkib1fNMde50XgjFMRqP/noHHgaMQdEzT0KZun2vFiuvxe9JEHPKZCStdvsXRBdl0liJ/QhLOiI7/lAGi1s+GyjZyqkSOrKhUuH6+K+XCi5+X12ot5dSx4ZBYeQB4+YyL6sPZa05Pr1iNC7Dan23alEoNkaEAnf3yMK3vkLTk9uQZ2vYBFRWifPY7Qr/0dV6GxIIxJ//rSMt3cbeDxo6sPQlm/fNiGT2i34xyCmJwYiC4uCVAoOdY5Q2lC2xZ5+yo2J23fgVjIeeKJbd57EqnOVZIsxpW6jkVUuBt3h7pCLz9Tl09Ssd11iDrIMd1xLzhHpmEIZF6ln4cWRHbHSS2PuEkYuv7I/ft36RNw9dVlxqRg38LGZB42UB39C6Bfuo9xFKjvMUaptPp51udA6+iAlWPOld5y82u3QL281gs5RxOP9MdeobLYrm59YoF2+qdxvR7JzFiBQG0ULn2TqLffrOH5cmcIlMGqZw8R7M0ohaV84APZ9AXa8dmS+aHcz/cRvGkTqz++gHhykVw+9BM681gl7dOH2KblO7rTjq0j0/FqWagMh5W/UylL3fPgGV1kciwLJUK7CLSOFv+fiYsB7h5zk4f+mac2mH3S6Pk9/JadqxsLd/rG2qfOELCmVqexb/lC+a3bjluBy2ZaOq5P/vy9NeV826u+aeTiiom2/9JvCVlWuI+V0kD0apuS+dJ+xNhj3wDGt/XY/Pj0Spv6l690jlAd9N198zNv+X9SuRAKnxvzr2Tn9cvXT1+8fv30RntQLhA6vzKH+FntD/5OADeGKPFLX/jxnhcIIXw/4B2cY0/glSkvsg0+YBntCOCns6FVgu5WPgdQIIlIIoHYph1eE2f7E6dlhZThncWs8pSFyoGfwtieKzXQVNtNuzRkMRFfpz/NTdspP/VFTM/Ftetto++rR00EaN4o66RriHP7MV8vfxRcn6JzUKtTkTUp8o8+gPpP3kBPnqhZp0C1qpuOTu1veiG0KKaaOnlj879jQjYfa5Mn7JpsPrnrAVaI7ok9blJ/jIWfFMwXx4CHMq5tl/Z9LhWsMX7gH4R86J0PbZdXaNu0IZcv6vT/UQdoXAZUR6b+CPCyo/LEF7zbo90+bl796M/xUAd68RS8L9gWMZS2x6lgOd74Q8YE4OiAD30VWEVvYKH9Qqqy0nIpSb8bxEs7crVRHS/IevmLYN4cDNx8Ac/6v/PU3P7oC7jjrw5QGjrbPvWTnwNoGsWjv7x6gcLjj76xsmI6+HgiAlpHHtw8oHZ6JwusjZxkApUDsJA2srXPHA0NyPE9G0rJYq9jn7tbc5yL927WiOhlLcS8XYh8Ym4ZaLyHH9ndjgw1cj2/pT1w5uDJIb7B2riOFbeA+CsW0rfcmOp5F6Dccs8B/OZ8I7DttA60XV93neI+zirjvAse+dg4NHADfvrYgeefaMiCZ94pX9qc5XwND80T8x3iVyWyrkHLryf5RgoG+cMndQFl9T4FYr7Pw6NXXTj0jz5xc48vaNqRIX1Kv47fjO8ZI71dcheirbK2qe+5gJ7/F4DmO3DnqeFNICVNb17Vn44HaHmLnvisK9i2qBMvvxLFGlNe7OSXEKljrPotAeTrY7e3nRzziYk2jwDxE6ddC6oPEkvl4vfEuyF2Tz+KoVHnDvqJs+tP5QD8SyM0LgSZj7XJvJKOvHziH/k9zvCL5d/bIDAk8zqu9IX5xf8p6JhfcXiNUU6wqbb3efi1/6w/2PF32EbH//lZZR+bhO6fAOXiVd3iewGcw5FjL+lPAFjMGtBGheAATgcScHiBLR8UTXSSd3WEDsAzRzBy3FbEcp+mQa7+cJlJ8uijsOsZjLNgAdhwrKrnqsnUi98BLK305y4Cdgk0B5Q9GVAHLr/i+060/OADNia3beiP0MkCooccsUcH9FhpAC87g14gZ7PvL7PNSdVs6PDdPgfc7hNgz4vnySXcYJ9XnGm373fYMoZxR6uxsPDQp7YvWQOxYifyjetRBp7fTScW44xjOAFpZ55zIGF0AbLF+ug4FpMg/WlxqIzl4I2NQudXN8wAZeu94yoLV3yAL9qwO+NVqB60Hqtt2860Wwd3/AX4PcaIkdwDW76QupA+j/8N0vA7cuVTVLQ2Y/cs6taR0WDtYyN+0GNRbL32iTd5jY/ywC7gjT7xBEXOenTFYhHrAX7edWTBx76kXlnaRWiUHWvHMX0kEr+GVjqyd0hMsbUxc+T0E7jLyEVKAXY4nhpPgVrkj61t0/HRxtiA78whT33bWvbR60lry2CndyfjA8wcyDxgY/G4yW4O6jQ/taym3vxJBydkSpMmzyrTr/huvdg+xm70CvDpByfGQHgdn3Meiu3q3tvbJnXzhc4nKLqsXPzKdG3t8QettirXnPxUDJ/Sc2zsPAG093Fem6evx07HtrQCvMSDbTC2gdpjrePZY2+ghp618fxS3n4kInHGDm2w9fa9NGxSg04/O+8c78zVwnP6hdPX+tbcUwkdW2ysOIYilTywaU2sgb3XuPQ4h4mG3JbdcTSWxtCyMkDHhA0cUDpAPRdNg8Q+m7/itvk5/32an2YRnb7Co/ogoznIp/2RCe8+B/B0h8pT7vh3GX/lndj4BIeLjrRP7LUTvUe7APSM0eDYK9Q+e5+rzrpBIfn6wWfXVvfVdeVdWBnQNvR39AL3NoBsfX7KD30/mgifsasOFwCpD1+1Dz/M9zO0F+TYoi+YvfIicT6l4gv+HF88potu88P/VvpGSB1hbHwmn8ghz5rwoonBaKEd8DEiwKiDwulAZOAxWVbi/DrQDU07xYSjUpv89ikQWwR/Pj6xDgzzx/60idcxq53YQ69u+1N5YNc3lF77Su9PygYe4yOxjeduK+0eVDm4A203d9CwyeCdO9y1B+BvLwzl7ToyLoVbt33aNKD9yCKaOoAc9eoUI39sV7/1DUe+NhPHyVPyQrs5rB/z10a9do6tHdPxTWna1E0zRtcHAaZn3l1wayILdsENrWNCP1TKMBxsF1hY6BM6lK0De37Uvi8Sp36HTcPO1Y4Jl7Xf32uu/YKbxAny+oR/cly4aEPeC5UXjeUHmxsQgw9u2C7QzYkBGbLX4zy54+TOOuFFb6D+H3VXfyZe4onMxFe+gBy4FKnxUX7xhn9k5eYFW6/9bQztH7GSD+gPfqbunokH0qduWoDq2KYWSWtwDM5xSKxsnnwhq1ftPAfYATOn+ZTrnW8SEJ8YiYcSPnlz227DK2Cfk4wKU4mDmmjXps7vAcanY9S+uFQbU9SLO37i4jjp5uBgxpV6cq48j+79QqM2KQvbR/mVqdxdXu/Jk6ByXWPh1QYyqJLjzgew/MJlXyRJXeMHtXYoOQHHZmwAjWNDdQp3X/F3+uT1iteyy6990CfaW59+AFfMgtrc2BiqW9rdFjIcDz0myqdoziiJMV/Uzhg/yp769j/cvKvdnzNsbkbD9gBkql8b+GZdoX1A/ar2yEr4ymj1HMPY3HDRhNSB2ilu+NRG7DY/xEefaJsrXjGQaH0u8rPf9J96+QHvswb8fUXnG8gYYIdxAiiRr89C49wxbNxwbwOPJGyBWTsjf/ID7dAD8OqrcpStAzklp21d/fVmEL2xR9mtrUDkO6fzAtL/7avl9tk8QavtwqaVTsGnnPiqT8reIAaZt/z3Z36xx2NnfW4UZH/JTRDsuv558nT9ohnd1htrCsixzk+A9h+XGVQis89DvrDFOQ5hgoCVZkK1I3ys4i/y+ssVM+lI3HSiupcNv1OinzqD4rs5EummJ/Kx5Z+TEjTo2m0MhXs9OARB+wQ0HqDV6tc/8oUtf2wneZWjLHaxK9Q2/fF7Zqjo6D36Ise1Gxv0NXrbDjYsxwGrkjyW28l4QPqS4WMjdJDUdLS99qMlUPqGLdf6xg20T/zHnv4udEyDaVM7GycmZP+L7fanNxtwWy95MfLqpx0XDbuc/Di56GVfV5aoYy7+rgOM1JFv5xxekPl45rnyXbRLDsqcxIDG6pfrZ070gC3UP76xe+VNTeK/1uiB5gPofLaON0+hW1/wU225cd9ti9LvsQP8lB6xM18x0LgpoVNWvnXbF4aPfbMNubv/OE8+4sdjpbr9oHD6i2zndu3TLh+In7P+1Mfxg6wHGfGB+C+wCAfi+/Th9LGwfReekyukXwFsEld9FAHbmDE1NpZ5bftXHdXaMIonzH8dZ/OvXFj25A45KD127Hf0oBPfBtseII452xrQZW7XtuMdm9FKnJsOnrGBx9iQa/ggdovY9Mrlj7hZH6pXW/443LR1ohtou7LAjrPwKBff9jtyS1S8NX8t/1hv+27f6/WdplhAdNquTGyd8ajcfXwK9d34GIHKN98ftDHY9ltGB7ncaZQryXGcIwGPtSxrYeqxZ1uU4vR8xPPH0GP3MTfHNxcIufjZ8T0H1bkDVJ7rBlgXd+72zbMCvCODL+JpHwXjZssZeU29Y1A5gHW+9X4nov0pve17P6m33Xp1+O+77cOdB9CuPdWEtPnkIhv6LQtUHjqs2AyPfnVzWUAuF2njZ+iF6Cem1quPPLhzAyAjy1f9nF8TFzT0mv/IVy8xFa+2x0d+WcBmrPSmOrHIzpPmhvjYxDbQY5v+5fsg1Ofi53ZOp+c8htjz+R0Ljblwl1HNL4D5iixrJ3rIYB86/yW+wB6Dm3qvv3iTPYR0+P4ix5rHZGzTn9rgzj6bf9Z+/jHaG10kHx8/+p+MYYfvz/RTLY+aOz9Q49hPp3CU5G3HhSsQ3uYkhhOQuulT939YU5L9eANofjsyeoK7D/MEly/0hN5EtP6ocskA1bsWyMsOb9TSX+j00ZOFvgytd8dBXpE/n1Q4kY4BelBv2VfKAR95geNsZFT+yOCUJq7aTFsotiE/bFCg0JeOU/uV0CVHfAoZHW/aVKZ+FmxiZZI8xCxsnjiOJuBLln8cAdQfHk+9MaasnUeAHh8+yQj5V9d9Ti10xaLJH0u1JZpMYU0SajNtkmNC1LtyB4rOCx8YyDSVjbz5RTl1/PWE4TtlGLbokdtQ2u5X6hMZ8vwp5+QMHoh9rsD3Bgm47PEam1sHsM0py6ts9RGJXGR70ZL244m1d26pU82F9+Mx33rHHTvxM8eCABmwfQIjkxiAT9uToyvO9LO6G2hWHx/1W6ge6IFXP9PvR6iNYOTaBpzJ5Yt2jpnQAcu6fWwBl/9VJ67NtxoosevnJQf2pzSWlV5LIqudAu3kATnw0Hd8u+RY4Pf5abLmoA6vOiuc5EJ9V0SmN65iAd3MJ8RPPoD2f9MCj7aK7f+GrX/JEiv91nEKzx+FIyNEO5jXi8/YDDKHsR3Mugrt5LV+2oaXi9zyMldYN4HEknhDh585JY3RQf/oph2IznxRWi/WL/oPAtz4aL0gkXn8Cd/JU+2WBlYvdNnWJoZYiSVwZM8//4mNYytytJu/k7fW047t2LtA1fRM+qr30dSMsUiXaGIiTnII+taN8/zT/dLbxGaKDEh2Yqr8c9CbM3c+thQBtctu/aFDNeMLT/FZNtANW/yeXICipsSASrTta3yk7qrmMzKpuz/Ij+xd5w7c8e3F1vMgHQ4cYp/5CBBX1yJINd2YGTfvDVZeRiQwDuE1B9RB6uXl+Igm9LCgZwMdq3lkJRzayV2h+tte+fUN1L5WhtjXUPWTDkx0nvUGT+0efylr86qDypUSHTobdm3dPvJpi5AcsYfJYcJYx+6205iveCWy+0EozCf+YSMy/PIPP4LABTTfbUGOMUEGPdC29Mr6S+2F4mBT/97/ofmdbLx9+17dyni+evPaY/r9W/6zsI4z23zlcxCbf/4/AvP4hf+9uDazOGjATpYd9WB47ACGGxg004dnXcE0DWyQLOtW5D2RjSYuvdDbjv8TS+U3RDY+gH7EAdjvKFEH90TlhJmY6u/EbhlvDog9cRFOYwTIBf4sKzz2zTZEdvfJog8ADxIDW9s4C/3Y5u7A4UevkBPM4bVuG0sOwEbHPHj6hCx9AKAdPHrltdwIxAZ+n8tF50IgX7qLEPzrinwB9mRdfOjhpU+muu0D3l92OT4Rzy+FBNqv5qMx0y4WXNdfdYDwj6zHetrUa69X+uaLV3qA9uPH0bVHm3LTwG1n89LgZD15cfkoU11RTAcw07EH4DfGnjx4oVM68ULJr9vER3kF6ifWxvjIr3x40FyYTjyU9iV+bRUjeOwUj61DO+3RG2j/sM0cRRTa3tyiXTuVpdw0y027QM54TeOBfx/vQmjHXsti4JG+AVtoJ76npzdfcKGBHPLDd/xCTeXTlzOOHDfQn7N/yWBHCHTu2LYQXcCyj+oXPGe32HGvTP04TvWFTWx9FCx7pZGT5FmbNtQm+g9xCtoPwGsLZJW4D8ZBY6seRddMn0jXmnV0XKS97ADE0UeNtg+9i+DW2B4jAurbR9uUMZHyfDJygO/UbFvhZx7HDvYfdSIfGcSz9sZGaPLjF+2cC0EJ+qZOf6EJO0WA0jq8mJDYYlxcp5m2aYL2sTxXVZLDy+cDJGaPtUpVtC/GFwYi8biRhhhGjwl8NOb6v88dm8PuyAE+xl0bHkKCYauitrBTrXygvvBTXxuaqx1T/Z46tslvxsYk+esnBNB7nBArG0I+YSOHKxTMOLbaxQ56MKKf+ob2F3nsgwBrLP2BR0l0pMG/8e8AM8bEQ9mc7HIj4BxNvX4ASHd5+Okf8tGhTDu5M8xeb3drOA9Qu+6nj4nQdl92TNBBZBp3nsOfGw1C/qP63//7f+4fROFY5cu6zpkQ6B76w4fcUCCn/LrPe7WdU8Xxejb22OfXftiXchHBBQGPufJ4EXf/WavyHQzFikHi9oScQN0nT5oMGtDOtb3p5k3SShcxpQA7+AG8aLrL4Vf/bs9yzBImi0VTryPkncxJUO2VxmS6A4NS+9jBRv2mPIgItMob51Vf2MNXB7u2gFODnjzG7+njHSX0wL/MTfnQX/ipGVDH+pl2jefmAwq64u14e5DC6wRuG2i5c1g5cEP5BJ5403cWGkk7TvsmBi1MtLsgB3mvz4PnjlQg/AD1E8u9fymJhYWg8ZZfO7u9aWDz3jpj6jsPpuIR+eOTk3s3fHe7kjLt7qd14ms9vo6sP+3wJ0qrj9SJT1WaheikbjlHe/B+wi9Utj7rh48QiZ2uPq95+ohtSiD2PoXmFIPxcXJM7uq3NO7mlFZ6Yfsqjzy2DdsyK/bGClNSkms8h9exsNyCT3jqL687bD3qjo14htYc1N6G08YHvs68uGzJp2nuJ+vse81xremic45+2OhYXG+c6ITQa6f+YzNQXwB1mimDyG7dQkwcO9sm9c5pytYBbJw5cYC5wIkMQLbyqSOfsnXwzG33MlUBsXajUay99GMuPIV8UtkYy0tJIrbO47i45E0ivlu3eNTA3IX79BwF4H9UDNYbQvoc361nXQw0lqwToXPxVBuxTR19+oV9iw2c8dhQWm16nESSF5e2KzpSisjHqpGWdTPe1S/AQj6/dALy6Ijmrpnwo+/YRaJkHPojAUD68zgOotpfN1AANuEWOTb8T6RUB2In5R3qi9J9F1T2QX7kCo29Ml3DxPHLMaq97QKROVCZYmlAbV8+2u/reBCPN1X9NIMqDRkb1NFBv8fDjqX7sCA6xFzMpzjA7ieQ8A6N9ivGjrvPpkCLbqEx1Bb4nIxRL77o3P/2u/U2QAeTa/q15qEKaiB+7GuwfXQu1OaYwg+IvuVt5BF2DLa32+ipZG357vvvvc6wUMNnc/6zr342//BsAHnJsNdgD82+gs19L3rbN/T9C1yy++EdP6n8oy/uvvzyi6evhP4Ei3OU+8RFERfs/DMxAcyJbyDdquHnoHMiSeXADSAPC7o/flGjJuiskykgddW7kqN2AVqxdMoiUB6ICUrsd5CanDsk5g7usRdoT57vv2XVBU1Tt8kdiAUPpiA6qlsVH+fRG6BlbV88+mNKwDRhH5faekV0KOB1cA8kxvBOnrI5Q+7QgcZTX493jdBp/VG2ZW11jKGFXd3Gnbwi2/FJ2dhPTC3RqWxsBXZegdqn79CLyIHVjdyxs6E848o9WHoAv9O3dXCBAM/sFTYduEwIytt9ga0sPcxBxyFaZM94+DsJfGzJmD4zrhvqtv5AILaOLpL1bb+icVcCGouM8Wa/8VB2rJABa6ew2/Db99rsp3g7Bl7wa9uAPMfw1YyNnUv6wpygBakyALbIH/ap77gLl39hYdcdI8eaVCI34z4itXWVg8had8lVpvHXb/2VBlCOuBqphFZi4Ogf+wXam0a9cwI4fPSPbex53bv4x/fGDXfaliue+I9cfQHh3eOKDPC4nlNmjpdWucJzdGjXPPD7nc8bOU37wb6Q2cBwuLz0zidjlGw++xx7ZeCBtFtv+8WLPOakpmmFvfmPd9HAJZM5Ft7x5cKwZQPEyB1C4uWGCf63n9hxnKrTH5A254zyC+lHyt6JBWPDElq/jj3rKoHaKxoqz1giC6Yd3i5to/KUwyO+PnpaqBy0jk3iseoFibPH6nNjOjELjp20q5dGCqB2gid+gBw6XuWK8sBjDEUAfWTdxhQxWYM2NWIIJa6oj1/pOOaH7EBuLmlVHx385vza/nZcdzxA5k7WVeeB+FsfiI+DG9rfAnzal72hFe/5B2gDO5+w27/uU4HIkke3BvXOuoLtS3/sS772C7SbD6CiaFrP52n9Kf78rwlt3rUW8POo9scnNTr+gFnW/ZiQPEmOx3BzAcKaSA5w434oNs6bbPy56KfMGsMnB2/F1zn1I0+r5MvCyGsdyiTCAM9T8e647RgeG2kuEHAa1CnTJTIOUMnBWD9mA2tXf2NHPpzA4UMN01D5Qu1ssI2hb17bqDPhNq92azu8DGIAeeipx0doG+ojIFuqNtpOxJaXvynj+2ZQsOM04MMTLc3oxSYXF3xshE0/Mz/x1Mau9+BA/fivv6OXC6BuAg+Nev5b32lXp3Cvg/VVfy0By6t5tATic8LmyrfPpCFHPLUZfLRVfmH7LJl2x2PL3gG58m2HqmIq+nsrguQzstueolVb4zK0aw74woEyiOGrhDGZ+MnYLGPxxDJQ/45VSC74+FCSNok5kFxKQnScEvvMiZWT7TsXhdRCN2/4lePOA1bj5+he8lNP/9xZ14uV65yrzh26eLYsArXjGPy4FxX5tK9Zl6bPzK3EsDf/sQECLJg//gAjbWzbx9TBHWv1CrX1yE+9a53r4NgrULf+nCSptwTqt/ZpA+UDVH2nFZ4aPrmyPph3+hlIe8/lDeXV1/btl8WPTWR7EbAha0ZkamNj4ado3GnDov0K8dOYKQu0I0Ougo/Qfpy+ANE79gvQLRGm6/4EZfQKRwcebRzHh++8h3nJxU+CK424vJ4LbJ4DHVvOc2J2PGFaLnDq6Uf6nzJIzIV9ZxS49wV7paGbOjEWgcREHzeIKnrqjmXKtgvUQeLo3VPHOP5AnmPuDTTAd0rh22fyEY/Jc6Hzb48z8pj3Y0jYQRACCFcyyIH4LdRueQD6wNlsHZ43t/B1nPv4E9RX5bZ8/7FYxoN5csa3foCHO8yjG99n3SwdeK6Nvm3qL/u6D84duYlM7OCLT6NMW+eZ6uO38RFz6inZJ8FPfyKzfccHY5EfzhDJax3P2L/ni+A7TixOPbqnT+UDd/5zWPnminb6EYBWqOXIgGnLUioD7eNSTVvl9vNgW23j5A9graaKPW4QWlpv+HvDnfpX2Qdx7gPZqHPX321dBPhCXH/4gYZv/pGb8ypkLLmA7M3bnkOJgfPc2+8/CN/JJt8/0tqAAf/XtI+cMFX4hJqOMbE9uWXEPRdiTN2VLB/VnU66H1P39JC4v7CjsgfJe+6E01Xbcj+uA71g+04ots/Eqo/RSlXQyQgiE73HAX/UR5c6tmM/kBL/jacD25iAyIfu5GuA+Oil/4HNJwwEZSJXi7SKsV9oXI3BuVDixpPxsxdMrLRsW9gFonpd0BJi9HJnCESfk6haarZPBehMKmy1BPaJY8u3XjmgMhszLjdAdfhuauL6Pw5P2zb1d7zRocSfxYQTZhYU6M7Uis8+1cbOFbf+OCnTl8cxPBB54gF37sKr/ULlCmaPjbQVmRZ7fD70bYC+EMsei8Rw4jYiK7W6Mj/VgATy3ynF08umhLmIpOGmwbEs5foqoNtYeuw0DoBY2SzDA62v+RKZ2NvyKZlTmauldUGqHMCwde4V68f8ofniyRlgnGVvesdvG0PYdm3Dc3Dl02gubwbkenInQdcdZETEe5wLjKersTXrAC85M9J+vAsdsJXJG2C9hUB5G7zg4+l23CIbeZW2qzzr5bVI/YFTHWtF1ICZ6jbPYP1fcUiO/tc25IxJ+glUFl8AbVl1vdA+guaPDuX2iw3HrFfXutI5CVZ/A+0dC1ViJpzj7/hg7sCPSmiNzX7dv/j0I0DlRcF6qdZX/GIXXWyQCb6P6O8kcjdvdAFkkQO5QxddcoZwapb2uBfwz7p3cgJsu0DipGRdTF96rgAeddd4Lbvb5mPc2FnjKvFH74HonHzZtj+dVKk+EZN9CS255FxDDr6ACCOT8aCMjNIjm+i2jzlOCrEB3xcVY7t2Ac61tg9fUHmAEtHKYx/g8bo7+IaKxLDFRgxFaNhXUPbLRYb/N0/MDBxf1PHV3FBCpywtx0WgcSGTvCxbwnBVVYX5GD7UWjjjA5n+9WYFiE8gN1DizzcWJpau1fyKTmKkjWzmaAFbxJcYg4DtS+7EdgBZzhEAtuDXZm3F3om3bSCy8UM9a/anPi4bkxO1PFcoveQvIN70jnf84Tex3Y/L5q600pH1DfLRZb/96nNufCqnyiO+337PDTbiRSP7Fc653IyV1tMLfgXoc+7oa2MvHjcQ3voL1bLNGMj357qA6NrRcy2lHx0SEjt7hqyJ8uYgGQ/P4+k5J1pX00GCdsL0gpYEO8oHcCdtLxOl5gDaBA3JMkIs9OezksyxKSF8Xe0L0Evgelu0DsZQLl4G+8F2Ikj1VlbuyB792nRdCWbPAe2DLgByEHw60chnaagjX9kTc3IboRFMZixTv5QMpH9qDYmxy4myG9zEAO+xL0Xs1l7ahVPf/ejJo/EWgaoje8Xv/lLGRu0cvXsbQD8TlYMg41tf9Kn+7uOoUn9wL3lkh236xBMM49HGbiMdSGxjU1iZzoXmg34eTykry7xABlmg9GJpJ3ePMm7zmjqwqqbneMoF4YYr5nkBHPi4ArHjRcjxd46j134F0Gw8jbN8+uW7nWr3BVSWMiDO6BxawDbxqzhsZ409Cx/9qq3oql+83JbNS+fMWXTR89xt7kG9RebItYy+m+4H8VATI0hdtJwQ20Yux0d1CxyTnEUaN8ixixZ6OXnUjvLwQ3LWmAqJN/ZTPxC7lGlnTiZujYzL5E412Q2vgJ/mLXXwxIQ8d6fSB4D32r/4tt0NWOzTjt3GGAwv9iq750lLoHED6ddn/i175sSW23DPXSD9It6oxT/2Xdd7yNJ1bPzzndmwq22bIwQJtdjZJZWRBVT6cbwLEv+DjIA6H8+fHDzy0MsxC8bf6fsZW2hg8+T10qYiA8IjdxvOWNKv2EB/x1i43I58pklktw42dlwbcrMgYwuUj27nz7ZTfspz3qo/YqaEX1oBlRyrByrzHBaon7gST/mUbJya00DkeQGouj1omt9T1p75ju/4BqCTB3Bvggv7Aqr2C6X5gkfAu/0I6xdo/aIJ8XXOs0dHzNMeXmUCGYfGSjt6By4/1P06xzTgTbfnTPzUNvzKbT7Q/Nf2tkfPKwdA97lAJXRkwY5jL3wA3rcudZD+9b+SZ48SX/DSo/i5w7G7YhodYsinIjl3EcfPv/7aX+SF1j0Rcl988UZ0bhbkhp9jmOMcPhD38cGx7v8DQNzCD9qLgMhgk+9i8kmB7Z/FW8re+M8iAsVXbNDi4EJR3WEOahpI0QlhBwuoDArQuTPF4x7QjRKrno0O+JMEJSdxZKHqHRUi8hU11LEDUGKnk5E+QWuCgPqCVj5QOcoiUHkQ2PTKk1h8Vob31IPpQ+q5Ex+92q1eoT4AqpXFB3Xf3VPpO2SSIa/Ac31qffva/k49PoAtB+ZEsWULHJj4p44MvoMA4lVBt3ECfWQBeidnx99+rEdMtRNfe7MSjHzt92BGPQuLDYWmOhutl7rqduZsF7pFVDdp6tUjhuaR/OZRuGGLBC95V8VyRfcXfRUaLcsdQIZFCSy9fUKWDX02ZI99VlvvF6iBfhe4OxbIRfsEXDG7Htnwjy9R85JsVFMvv7ElP4mXfnpBQF7o/IKkgjwjOzJtM0bEZ5t2n49F+QgT3fbDZhlf9BxL0GuQNcRPoIb6zjwLDfn0m7hDY0ypp3361hjNQ350gtN2HNwJiN4jysbQP06ZPKU/QPvnfjjPDsKQWJlroVXOsrZBPOl5jyXA+Zw8cYESObOki4/UrSusbvPkvjv+9PX4im3KxBB+7iZxDjnPqFdH4jpxdnznmBRCk5Iw8uEG0sf45xAiLu5efXjPxa7muS+6xEdv7NIOPuYHWtZEysfcTxfOnMKUkF/KIK6rT6p3nlveLpN712poAHrPQcCJJ4Av+nTFKnm4tUcpjuvxE1qwco3n9LFgNvoTMz+NmPVH4+ELzdivf+yR59rKGGI7OdhztnFUPwesuJPfHlv48bFDX12PX+dSfFuw/8RNzM0vkD4GGmcwNNi0X71+7blh27IJOj4LgqcP6Qcba849sR83Jw4A/cyZOKs9zrtsrDp20MtDPzgBDmwb5MrHI7/SNr/YdvSqG3liBPe4dh53LY/fyLd+xe22WQb7F0T+xA7wTp8+6By8/QFEDO1Orz4mYqZz5jjdPhsX7lWbOOQXGVWRlDXTIhd+bTSG8nY8jWVDabVDSR9BoPLbVnVA5CqzZVNmHNpWxQVy0C664Kqv8Kgem/GNXB9Xe6F5xl39/koPjwQRYz5pSC4434NAeCcHe+3xXf+3b11im73P9eMDHJOMOYpOggbQB63aPUASIJ0QujOgaKpHbk4edEuy/tirMFXzR4YvOsTUkWs9HgXDVypE08CJpDXkLChrcBB20mYQgbaPzCPYdn1KZmOh/Npq23lhogtnLs0kVj5U3x5jM6UEJJJc3n0BOyYAWUTw98Mspui+f5dfUgKQ90EnZNAf8xI+sSf++sbHxsIj/cSc+p4HdXHvA1Ba+4MeC2/IxwaPhnWuIed5MbaNamWj4JnllCNXfWC3H3iq1w6Q2OO7eSKv8JljQGOpPoX9GpGVTb2IhlgomQryjLrtpJ42tvoMXiHPBsufxyAyl8+Jo2Bbljsn7RyTcDI3ruNQyKZlj3HyPr4sOwVv8Ncrx5UY/E1eesKmTll7tHts3edbfKdN4ar9048DlSE3IG1IfHyeejaIfNTZO/g96UXT3TbQV+dmeHYl9HpjumgQHiB5AjmGOycA4qF/QG5+BBqXfYSk9qDsNNf2iVP6xiJL/+TK80DIv3b3HEKfGJzTxOJcqMRPIDRKSNh1aRwZ8w9wvEDLowgiYFOy0Y1sbYI1c9mVPvmAHJ1BS209jiWoySX6sRV/qQfqD/uVCbTPjAF3tZKT5CV0ZGi/fMmmHPLYV/c8z+U/9gPZhGYjeuiMaXMZoA7m01PR8e3hxtcr4wNwEwd19Jgf6Aibn9o+a8uhl0e7P9FLXz+ozx8eNl3IEXfWS/fR5PEnPm3ygT405LBP6XlnG4KO9bSZn/xaimOb3Ll03aYsTd01ye/YKZtTRGRFuhF2rLbBuealNy5AdQHz+5r80Y/oHr9IWdL+g20DkUssjNGrV6/VJ9GFXSMqzzyIDeyHVz6Y42H763lq4rniOv24Q2xKwn3ddk4fmrfmo+UjvfrxyQYtxyJr4ul36i2F6nfh6jtziItd/HN8Wv74zLGQvKKBXvypLxLjxitrVNcQhtn9dIixkzjRjs3C6U+gcpV127UcK4BjkArnMeSgb/mWd3/lVacAfecdQKY2at/rnG0274kz+kcPaBtZcNO5mdk2cGQDbvM39HJpZ45A0R5I8X751VdPX3z5JUxfcDK/2Rs1ZmTp/uvX3EjPzSH6QV8ZQ/hn7qR/IMfKm9f8U7DoNBZfXLAo9a5KGZ5YGfGDH7l6HTmVOkXLmFjmq+4yd02w98OHnHiCLPISlm4m8EI/KJl6bOEntmM/0PhSdtKhlzI89ANXXyRAQsDKNDFgwQfA2CrGT0rzJsbEnb5h79ODIDEmhtg4tiPT8siHdnKmeDwOUPH39PS9f9tVFS0yPyqGbnyA3Z9jK4tITtbHF/Vgx6NWAvjOAQQ/+UO3co/yoZ8DqnD6gx/rIwsR256wLFT8pBsbWNVtC53oxZzskHfitg3x9MYmEbRIfUkBncaRCY8tDqC0ffU7sPujzLieInEElWd5QRI594d4aPsd2dSoN/f4+ZxPGyZvxHCg9qu3wOPR+imJLxt0iFl4HIptMw9njiKuEtrOIaU3WpOLg48y9uX52HmSOZK5g0xiaB1In0O7I7DlSrvq+kt2A5XtzQLPQzZgAspts7Kujw3e6WM3BPUTVF/g643SjyWgJF7tJT/mwrkgtJTYto+R7bjIg19YnzANyPmxyJmPSFagvqwPjZhU0B/7ESIBUi+kjo1jB33KD9pYZqMVvfKL9iNwOTlJPeh+iVb/kcXG9FfIuCQH5AJeMHBVHqC+ewzWVoF6c0pcGW/i44JQ68VsThqnVX0spt+JJ2tV+NPnsR2IXvL6HG90Buln1ndiASOJisdx0G3sOn4kDg3webHK4pE3HY5P7/3rHqHhrzLUoaUtnqmBa21W3SjZCz0WUDlukU6b9dnBrxioX7Yk0/UCn72QKtQ+2viILA5Ozug7G5d9LsAW9dCwY7LjziyLzNXPkQHxURqlN7R6p2/Ex8VGx9sbb/PQnVjHZuZo5tXxJY7Kjhc5ALFd4LuR9jl7pF7AAc/Zpl3bNJMj4o9sEZnEqJb9hlYE4J9NXNrhCb1ApJ79k/LxmTZzipe8ZFKcvPnnt4XVp/TYTp9pMxY5JqIuokwIVeUfTvnROFqWHz8D8RPYeS5AM111h72AzHaeoWN0mpHHp8b4I799nycgCslLjs+uJ+VTlA8NGbA0gDa8tgHqO/7qHYj+tmG+/LWPYOnYcEw7P6MP+gaE80jc6oc26u/f8fPh1EUXn7v32OKGYu3G/8enN29e+fEgaEDj6jii/1J6L3UhwVgynz5wbqD+Ixfqzl8nRuFMwsK+G+YR9AgJ2ajz32xnE++XdCNCYkjCCQ7etn21p3QyzGdgmHzRfdTxu7CLlpLuu6TZFL57z88bIcfBK3s+eCfWZOWGwImrMdU2ZWPn5EwmLpQ9fr0mjzWlr4lbsvQbHWyNm9oKQMSP7NAHjEErW0CVoaT04SNb+Zb4yiN1T4DYA7BZhJb+mCWIXPUTExU3DZHPwXX5GUh7I4C9xFCftUtZnbYp6bMY1ssvAMVW+Ogw2XNw3GMAjt3UC63XTqELNYtFD6LNP7aCD8CYiqZI/KoedfK2bXXBBzFZ3sbqbN2cLIZ+g8rg0UZ5di7huk/crfEddGiao8DO2d1m/M2iPLx7/kOmD1TOHQXnDjnY3qAlH10jtt/yCq1THt/V11JPOXzuiCTvosyzf73reAf82BdjrLUAlYuGTQiR9OLouzZ6Ued5bRZi+1cfwcaG2tFNvVhouzqUuegmH9iNbej9aUU647wuekrZcD8ZV+JLnFlKHsdzY3WL/AScc8HdWHImmfRN/Knb1+g3Vxv+LjoAnWOJDZ+opgWQL3bNPTE3xraBu5/SsUEdP/Sp61EufoXym0+OMj/5lQx+sML9A/EHKgeYvMwKnB8hn5pgByTkDzpBEp9lpOBnf2Wrv3CHPV7iYsTl7scV4/SzuW7MnIiZ2uhl3MH4ApIbV017Dgs7Z40jPaGOL1NznHLugsYLunlMj+kTDdmr9cR/1ljaAdmaGgAbmcQVJIe0rbuEO//9xWjZ48xc3d2vwu6f4yH2kU2eVBePvsT3gbvcobkqwG9qlT280DLWB6A99l5cC4RmnStPaRc7B3Ncs4+If9oRlg0h+xYe1WDdyAUHeTi2cIUHcgMy3wDzVlnofPQPIrAHEo08GjUW8DiGaz/zdcfMOGJj9jYy4LFw3KFlnEDO2f00/8SR6pEBc8OPR5qSA/smOmxNLtz/qWd/oeqyW8AWN9vOXlYbXPfRVdNYQ9CtfuQCjCn/lCz/aZl94+FFvHsUYg5gZ8/BqtTujrM3rsxb/l+8ki/x+DI13ST3P/v511nLfuD/ueQfeSGLvY518h/fOX51gcY6ojq6+bnu5JfAoH2YjX8vJBylQvn83/wf/g/+okSEEyjcpCHxZuIA7rAwchZ8LM1XQwFWBnmen6POM0jXpAVR0cuyeLTOHuy0qYKZjPGXgw0D8cFE+vbb77yov9EJgy/MBrowT6sVwfa16YXQ4oPSB6bpxPSjv5zGrzl0oGrjIUeo0544qOvvQQ6wfCpBQeUYZJ7n+vLLL+0r/Yn96mMLZ7F//F/5HmOIb51UeYseY/XNN988ffXVV3OCfwRk6v85gH982dmDv/hSXePFl1Xg7RN87BN39GoL2HYvHnXR/AiEIPrcoTzyzBWuprNp6WKRvACVyy/HBLD/ALd2+dE9PA44fHFc5YJjyw04bMVP1W/BLdP6FZv61I9KAfrEnKB8eOSIwiJHf9tFPsfOI2/TUp46POY68wFf7W42UtjLR//I0//apV46cqUD1tO89qc51RGN3PEzZW9e54tK0Y0+4J8TRl8618lD9dg4vgBK5jM8xtvyovPPslgUv/32W3XlHJfVY7OczcqJDV5LaJStV6Z1L8zTL3wxTvjrOFUefej4SnlolM4vtLmoqF5lQ4uOmvJD7jL3lInIuxbgp1PzhbZQ/Jid7Uzc095lfJLLtIvkDhl8UcZO5IkPCP307cilH8BzvkDa/PJKv9DGGlH5YvxNrqTEKlseRky3XPyR+/Itw7mtcipZ9+gPCA09Sh9b7j+BJW6Jj40c85Xb9kAg+Wam1T/nqm/lR+cOnbCBR9nIA7VXaL1l+NFFhzlDPAmZn3R+9/TtN98+ffnVlyNzfDE2wM4LYJuy0RhyPLgaXYy7nnUYQIbxYs3L/Itsc4Itx6T4/BO+Y5By45EPIE8/GKv6Yj5xTNGuL1maMrBzBtiOaPucXyRfhfhu/6JD/qjzj5W6oQvE59UcOPxdx5f8q+YI7Ce6vjijzZ9Kxsz/9X/5SpkcMsaJ8xGgIUdZfvIQGyKKf/pPXlkfqZNHxi48v5Nxr42Jl7fo+dG5B2icEaLaOPCXDekBYuo+BkDWSN3t0KdljH14Xa9TLx1ATz2f+RJ+jwd80seu9eHz5loKQDzWSGQQa+zpy/EFRIb9Ri4+2gZo4zO0yHr/QY5lBks8hw9wrL1/99bz7L//7/4/kkn/+5gitnbc9Md2Vaev1PMJ0At/WsNcR4Y2SAD4zroQW/xn6M/+yX/xDz92o+fkSRAB/XnhLMRtJ1MAuV06OFDwmeSUDtfR8YlWcmxgPcl0dafUOHhKJjopcbB81CsdcPto51unk8QsLdugc7/97W/N+4M/+INc0cneFZ+uC6m787Ldvhba/pTuyPRG0pJs+N9//+3Tb37zm6evv/7a/YJ29K3pQaYswAv/DCZQf9U3ksERYUH427/926df/vKX10UUsidH6s/KF0CdJraQ21A/0wrS/OyjN3r0ixzuCzZgx0y9drbf5Hb8dQGzWuLtQs4iTp+4gGIOMi+g7z4Bf9d4AaXQhkLJAQm7/cYXJ3d8sLB28SHO3JkaW2OfElpjKX+XzQvzkCh0LvSCyYnpb/7mbzxW9K1+MI29tDPGaecioTRg+zx1fGTzCFCyOcJG+1T7ucGcRa9xAmPSJTFd4yRADpsgj2XRm/jShcb7d0+//pu/9Vz/6mdfZaoQl+yzOeWONrltzPgFadduoXLQsCHtq62KN/9v1S/yBx07nKRy8XF8oAvA1+Hkj7qH5fGuTUrnhDs4sya81WL7uXL+reY6/5myv4pQ20A2M5mrILbaL04k9V8e0DnMl5nZmHPckpvyO++Q4Q596Pzr9u99DMCjr9ihTjzd6HB3DdqHD3zxMccRd6b2yQd/2OSjYX+Kgh/Nz9piTvj3pEXn7rkKzVE28NnAIYfv2Gc4kg9s5g4gHz2/cX5//etfWzb/wCbzB4ifzK3aIr7kOPmrr1w4njmS8xB39HpX8sen3//+9+4Xc+8cT7kIAjh2uAhQZ2371as8hsKJtnbj6zyiQp27hswZHkck/9j7zW9+9/S1+vPVl19ZThE88c936IcWf/0xW5U0hl6pQcfnLtU9tv5JP/WN/Eq/wMmZPuNTvfcY/1pr3y++/oXzws/3MV/oF3O88QL0nXFzDIKONWXbAP3l0/j37z84fzxGwPnqm29+5znEOO0NEPj+/dtr7gMdL9rO2/iCXj/NIxqopV/ZXHD+xR6IfP9p0XutH45fJsgf/+gIu8QCn3rL1hun11e16ZMNCMgJ84/5wNrHXdQrRukAzR82CsTI/Dg5QC7zgRtD9c/+xLlQnccyOE/R/sO/90vbQX8DbgF0d3/u4BtMk181nEP6xBr60Xf8c1OM88ef/MmfPL30XIid5srHDPo+76AhlAhSkrj8/xTAqgw/zc7cYD4yPx7GQ7L8p+TmKrpnfEpT5cp1Yj18xg6xbZcxwCdzpBdvsSkkNttpX5Mr6uAG7PZCobGgxyNLHINOjFQ+UwzMl++//05z5Sv7bCyYxIRtIy+aoo6+c5nzBbJFILonHvpE7I23QNs4OWEO9RyAQ/+6mc5FxEf5//3v/7un/9M/+a+eftAxrN7Hho/DxLjjwI1v4Ejm5cvXRKu8vtPx/q399LhuLh2jXqwTucBR+7/+z/9DXwDkRJJkAu6Ek+A05Aa4oAMN1DDQoJJEySjpmbcZcBZxOs5G2QnlY339+Y6mSg60JsgdlSb/LAKoD8A8/Ag4IfkjG9EYMBZjDtRXOpA5WUDHl/1Jh2fJoNVe7bR9B+jpF6EqNzpZ7An59u139veHf/iHXohqR1lx6efYLJvm1uWk3clx909U5Gx/nMbkZVOOry7ijS8gu9YMHN4soMODXuxYMsmpRj4XayALwp5EwPGXenMrI6FNH0GTxhcnaHKYC6iRVZ0+UeKLsbctAQsSsTBngPrxJK6vkaXVup1SdZ+y0SiPCwDseHM084x28tBc5EAB0aNd3GMFj/lGfOTXz3frBf+7b7/zBpbjqidCdI9Ockk9oTFW6VcXCGTR6WYQWb4Y63/yFCUDCyntbozQ8QIzNuFdYyRgc0CCPnzISZtYGhtyQGJkkSQO8sKS+PHpd7/73dMX6g9fVKosfqKfTRZ9IHfM0Yzh46YCpA1kjqODLW0S5FcCpqNL/na+0auf+mLh9BgQp2R6Yd3+YKs2iLZzjz7B47jaJyJkM6bMHcbnXEBBA8gPcuiUVhno9u844ouPcokTf50PRuT9nmOlMQO0/XgKeWMtFb0bcHIQGfI4VsYvFy2cVLKmJ68cA/GJVn0Rc3Rod3xyHsgYops6PPzlggNZkM0edvvpXce1fsDElHwxp+K/fhM3Gxr8YZPc56SbeQ6yIQLpU+c58vAANn/Ml17oEDMnTeKhjV2g8vhEP3feM//YxPMlbS4+ifcNd+Ydi+TFo+IcKRec6XnUDLAdyQGem/xWt3yqYVqAeIgtnz7+oPMQ84Hj6edf/czzyL/f7VhQPfOsF0zNG7bpB30jzawH9J168qqYdGy/ev2F5k8+GWHzTZz9BCU5euEYiPnEfzb6+Aa4AEAOOnIdS9pcSPY7DD0nMfea9wOMY46jqw/egGR80a0/4jRfdOrMN+r+Do2PKYtZHiQ2LgAylzOH+XlV/AAtoRMXOrGb+PDFpqlxIRPfik3ziTpAv1hrf/HLXEQhV0CXHDMOX3zB2pj5jT3GHMAncr4ol13GhXnFY4+iSh47zGviyz7mT//0T5Vz6bOznGMRG9j22ONHZee356sI+8ZtcwmgW1ni4gYAay45dN9+8YvYkBxgH5Rtj/62t286hn7GGm1oRcci9xxnXHAzH8ml7VhG5yRs2c4j7BgKqR8fBbbbSrEBmReqM36sIb/4xc/dR2KJX/VH8okX1znWArG9fTZ/G+q/n2o1ll0nmbWK/84f8s5egXWb3/v/1V//1dP//h//Yw5icRNXz6NyrrdawX7Gn/NEbjCwjua4QY/cdrzoA3MfmnWR0br52X/5n/wHH7/8Mp8AnCRgVjgdQJkDkHoTsJNSgM+C4Y81pM4deORxzADgg0FP4mUXf0xiYe2egVFHprP1VTqy1PniCwcNQKehc+Dgg0UBsJxswtsXALVVGaAxAJWp3QzYS/8zhfK5AOAkuO/KG7pw+AIgHyPXB3TkOADJC+3tqygpy4CcINmoMBFyt+MsPu2bJ7LksEOeH/I0cdFmoYLWyeGFgD7qfO9FUSsIG2V45BFbyGMPudqh7jmjWGgTE6X7YylylPLKv7CbFjJPu3flObE3boDccKezCwQyjnN8tX+vxbdPydDG9udcOKndj8IaG3MQPzkR4ufw9p1I7NVmMbYPlJ44lDvuHrFNVptx+t1vfuuLmm5YgPgh5+Q6J1O+yAafTQxA/af9KY/Tboy9qGFeIAPYhtOYeDY2Fkra7UPrbUtC9c4zzZs5KTHXOyb1E93oA7Th0Yd7Pf0/x3h8ElPa5KQnJC7iO9b1RyzMA+j1BY+PM32h634HGk99ZUOe/kNjwf2bv/mV/XRdKi91dM44xEYQIJ7n6kB++pNxpM9Z/+D3+CUPjUvvwgFVts8LHPuBHIvQgoSLTXLHxXtzd/lQPNmYnI1XYy4Ce2y2THxko9KxZO0Dfv5z+pS8AuiQuyD9ybhjt/a2bwA+gExi7XF5+kTuvOasGDluL99q5/tQyQp85AKNJT7ql/ngu7KisfH6Rn6Yg1xs8MmQJZDHjtZzg8aHGGuDEnS/JVf79ez2rOdAzwncFGPece4AGmvs4evxeLnDtg8kHvmHI1o/re7mlfVor+cpMx8A2uWVRt9rP3Mu4wvfNz7oF8eoXvDxhTz5cz4EXADTD3TaF03Fi+a2bSYG6AXq0CYajTWflOQTMNZZEF8F2xGvMRKT9cfP3X7XEQDZyrMp37QP8vNB/fiC/9a6cogtfBEHcqz3BMsmFzqIrP+Zk+QdB+PDWiXgxoV6mDxqfrBJRbbnevSZd0j4Ewqvf3zCk2ObY2P7IR420bwcO3sM+XFcgvz3WfEk19wy35mLrBl9ksF+BcxDLqZf++Jd+qLTB/zv/qMDYMsxiM/FS9Y/8p2Y0CEu5gnz3l9ineMX3ksmxrLrfNEfYeuV5RjMuSPzKBtivXzyQydxMR++//Y79/GP/ugPPX6Abc1N2vT3zMcAPqcqiI8Qduk6TZXpa6D1+IkI0Pmjt6d3XAAIyds77Sc/vH/79L/6X/4vnl4rfxx7XMRjH3nG4QddKHRsMC/O0zvt6bgASExnLBgD5kfHqjSA2HzO/kf//r/zsRu9GgbidA566jPIKEJrUBsB3q2jqyFkmTBMgu91xYd9Ng++8zK2vBLor8nBToMFXrzKpvCOLAS5cp4BkA2SyMcfTPY+7+g70q7B1+ZdsvjY/W3stiOgTWzwsWmaXtyRf8tHM+LD88fGXoC+1IHVRUH54S6r62yScxDYh5ADkvhO3LFln8pbF208MpjoEwPI4sBB2rgpayf6H+auFvmEhvn0LQOeOiU66IPcncrBog0YJ0FtKiWgE4Y2ESv/hViRTfWVvFwnXdmF53Gfg9pjPP4ATraQ2k8OSmLoYgcNO2xW6AWw+1AozTC2czciJyRynuebkyfm5Dff/F65n0Xnihl1FqUs2HthC/+MT+TOSTA0SxnJOTGwePMR7v5kqDYTd3JSTXiFxsVdV/of+QMscszo2mRTzlz2ho+YeKEjOf6LtBfw8VtbjaW+tv/aZbPnDR8v2eBnC//qL/9SC+jfy8lEpuJLSlY/+SrUrjdQqtPyxmZ0KBgvNkcAMZFfTg7k0HekGMuxkz7ERmJ87FP9tQTMN48G82to8s7x9Ktf/fWc+M53UJwXK2TtOOMW3W0fO8OyHFBf9I3Y8xx7LgByZ342HROLLIrX/GEnfeHF8UI8bgsbR3xRT+4ANsPv3n3Qxvw3T3/v7/2R1lqO3eYqvmhzXKgS36aNP2FzAGx/WR9y7OYLarl491rrT4SOneiQhNgj1uawCEh0IJXS6ZfnxdhjPnC33I91KnfbRv2SQ4Po3bRWn2NBM96xFA4v+QWI8bfyQ+lPJEWH1z58ZLOgEp9s1qwvqK3KQqXd3gD5Baj2K5vKPi7z1Vez0ZNmbGUu0Abgdd0BIhvAh31Kx/PGNPqb/gNcPOGLR0o4/1Y/Nh+PpehQJgbbxqpsVy8xxhcbD3JOrMw/zr/M96+//sWZ50hOLAZ8Ee/Q7NsxH2jsmI4vJIgFX6wTfP/p+9ko65hybKx/0lEVHezuvNEGymtZWjEE2fLcyprkmxJaL37+dT6pdsyDQP2gT548X8b+iJimN9ETC73y3kDyPbbQ4ZGjHlu+OJybK7V15seJ2/YwDGBTBTT2FO+F+DKQHHE/sEdRFTliZ36wNuXm2AC2FRR7FvrMHgT5Xiwwl8h/8wGQJ+xB2zdF93eYsEMu4HNBwne92OjC++INN8wyF/gExnNIsoyFPwGHTj/tLsc6Sel+wnmA43iSM/rABcCvf/23T3/2Z3+af6qFOu86pr1e6MV+5sqTStZeXJXSMS3Y9rSZ+x/nU0EAusdb0NzYtuq+AMGnkAuAd9r0v//woy8A3n3/7dN/9h//w6cflUeGmU9o0GN+k6MP79kj/jBrHJ/+sR/FXOaQavZLLhsfY0CbcylzLe0Zt//8P/iff2QgEIawD/JAOgIfvHeqUD6BeQKQ0pFnkvSKj0mNn2yKkxQs4g2f6NS3fWgj2c5ck0m6AI8RYZ+JqLXVJ3QmMpO4J9odL887kkh3HNsD2AXrH2j9yKmuXuWnJ+MfexxgLOC+skZnJBkkeoV+485HNcdm+7zzC1D6anZioOTA6knwuoIUwANo2vdc/Z5FInK5w01fsyjXtu3gi6hVZZJxgAM/mxza4vjLe3SJ295tw73BinmVb3yWjLBo6RP6PALEvGDMmqetj+a2dfrbSCZ/9QtPdkQa2cTJSYkTIb7A7WvfBXN/lx/Adm8xRK9yHHxpA1zR0y82sPVVHr62LLDr11zRvALaPvrS9Ysx/fHpr//6r+3jD375B55bxxbzjvL05e/uw+Fjl3niR4DUxht9+hf/4l88/fmf/dnTG19ASfbKMbbqN1BbwKkJUGNu6jhyXkTAhK2owomCtYL5zkmGud74DtTnjPmtH8QPOIatqwWTtaPrBz7yXY1fXBeFV9zorT59GsOngAz68U/y6R9jyTHF3fLP1KdsIABMMmYk0vbtWv248kofQBgTl6C8FNDxFRuM0+9+982sEz0pnFzlWMinmPTXYyC94tX/BfWfzWsugkHWI+Yeay0y8A5ga6qG4Yloe1v0BvEXX8TLfGBN4oJ6r90pMTRxj3/qu18A5aNejzGdD2Yzjy/6xPOxbGD7HQLkM6asYrHXMbwDsvVZPzQ5nph2zqEqrEe///3vnl6/yjPsErCsfciX7TC2jjvxS9sbocuHaeETZ2540J65pzrIjY9vfv/N05/+6Z8obj61bW45BtNvwDYFuw/O4/DbnwOKZeZ41lAeH51HZbT28Y+6DNe5KIC/2CI+7MZ34g6/gNzlV2sfj8wAyDAveAyJT6AYK+IJSF9V9JBrX1oCuy/U4W0kf94AypYfddIe5tvvzidr5MW684ZO/QGxEdu4qg8N0sUDXPccY0yiz7rEPoa9EseWffkiYPch/i67UKb0nNXY0saec0CglZ99E+mm/UGbzF/96ldeM/CJPnyfT+Y8BGDP8srF3S/t1jmuepxix3QV1PFFLukjvti7me4bcPxPm7mBKTu2S2P6IoMe5/rgZ9G/+vLLfH+Gg0uQT4jYFLO2ZZyI971k2R/+/b+v85fWLB9HesnStczbp144pTu+CWaZc4wAp04+U4PGd7oc54DjX3lB2BcyiqnIRSw3h4if7wB8/903T/+bf/SfPP1O+wf+X5I/IZIuY/H+bT754tEdX3i9oN85V8OnJL+Mtb/bpLKPtwF778v5Gv+f/0/+R//aX/TKj5MtyWFgQOrcReK5tje6auIXCzhRIlsZBtDlS5Xi0/4CXV3VUW9HcYretg+fj7X4aUsWi7tN0L9juuKCF738/GZiTJvkMrFYULkrdbfFl93eUEqHZ5lrq1j5+qMkYeFz4ZJYudvPHW6ujFkk2BCFr8VV7SaaiwJsuP+TB9PMyya+fMsPsvjA86ccKjkwGHgGvXE1r0FpaIxzZ6q6sQktNpDDPvToe1Igk5XA+dNU9VUpB9CbN/ySUvqEHfoV+7PIoDPoCSg56sCdz3ElB6rjNzIcFByUzX3iTVyxMwe+oPbKb2nwsRWbQOpph0z+chdn5686u7zX295wp9On9CvQC948GnE2LBkLVxM/dRaJqSJnmRkHiNXdPqCxKLEI0qcvdKyRvx1TARL0Y+dRhjaxgM01tN6tdH18MVZf6djKOGmeWrybjvEFSW3mQ+uPPlnU02ahig1VKOPeixjznfVi61KneeUR29DNczN0tyPTBZfjL/3ruGcTxkUhn+Dli4GjLF43SWDo5QVMlwx9sZ9xvOO1juQ0+zQfvjeFdTTHiZsqp+Mqm8fQg8dt+hppNlBpSMWQtvr0Tic79Qs/jBNCjAUC+OqNAZ9IyIvpFnOORlRvjHrioXmAuRE7zHNy0y96MhcwdNkwYFh/M2YbL1DDc979wTYk5OOrc481PcdT1i3K5sJ9lKOcCNHDsN8MZ2xz7FnXfoYoWfrEpoKL0C99Q6J2Rn9kWUN7bPTYgd94S3cfNN/IpddYAJrscDeU7wr5/Cck945X+lwg2AayIsPCEjRiCG/MmZA60B7nE7ww+F7Dt7oA+DlfgJQvMZAwn5pzNx2lzpfjPU8cTmIJWuQC2/dfGMyXHruss8l5Ixr5AerNUdsg/tIuTt4AiyKHTD7B4xz8Jc/da1M0qtEjZzNGQI6FzPv6grVjADqe8QM9dnP3mkdO86tNjithOGdXlGrbGjSh/UCRLGHHfvpe31kP4hMgRi54WdP7nUlsdN2wDpSxmWMr/mo3OiOrOg0+GQ+PfUD2MI5PmHXwfMfm2Nh7CdEkS33vW7pnAtveNOSYd9SxT8nawfrOXg3MHpTzWPdzeSzYv+YoefZt0Guf+cXjWDwhQvwBrdlzscA/TWXd4Fgmn7z4bkged2fPUx0lUPLIANd6PCPKnK795grAR2xkTDxJbCr+T0zRK71t+gTgl1zk6Q8+HXn/9N/+t/9vXWx+79WUC14uAOCj55/85mJHc0FelFsd58qJwwYkozMyobjO3OAiwftNkchPxjYxaU5kMJvUPXDhtX1K6Eygq+0JRVI7oVLW9h0TQLCTKxOyE3RNuFsdu5TYaaz2I+SZTSZaN/+xG6xeNu+HDta2+c/QirbhfmFL6VSW/Z8PtZPJ2HK4ZIAfdFbJ9yKoXyh5b6zhT1sS5tneyLGwUt5t6s86mWCqLN3UiYP+Rz4y4qhOP1u3b3jCxjmzCAHLHIjds2ilje2N5VF3HCAv7MGDrjfXB/BjX1KCZ1nLB3pwzRQ3HZnIJ5eBHNBA2I8H5m5DSkmsBIVtPIyMWgy3aSwUowuD+Uu+4AEc0IxV5kjpY08Hr31hTD6oXx0zPSWxU0882WD7hDw+7JtFQH+PPioztlX6bjs16RCbdafdOuD6xINuFggtmz98ePoIYkeIt+YCf7ExOHT0rcvHoiobC/XtN4uW2rbDnSZk2fDxs3TonrtP2IDn1E3u6gf0rxpI34+lKUh/wSmBit++T/5NJj6+7Mzx3jlgad4cO3VsESF9J2B8eOxIBHTV6bf7AE/v5O7YSn/zyU/ayRuylNJqPiaGxzkaWedS8uU7h5ds5NInyemk5/khuk8H5JF/pqMccOSQFo6ZlKnHDPzYzDFqF35LDjsmiYk6d9tAaI0bv1VmDPBh2yqz+Wm+J59jLxPiYH0xxanz/aXm46OfjZ18XDrHRnOdkLC169hI29gxVt2HE89c881BbBgl7/4lfpthHUBn2dttwHmcdaD95NEXl7apk/6TNszC0NDRuuoY4jdzXUg8L6KnU7rlwRefRw+/lGzeM57EQlzkLxdpbDAch2OAjz9JzboQ/2kD93kMQKOePscOsfl4k3B1gV0/c+PTetqxSTVYeoD4kuPazLzgE+vENjlyXhNr42s/KLPpNffyQZegpZ3SOrJ/yaiNPX4RirEhFsbVfFm7ypj2ExDiPr0gr2rHR+xnzY4gNMofNDYdB8AyNki/EoN5bOBU4A2aY8B+KJk2yOFXPPgg5/Mrh44h53947UvHq3ZBhzdg+uhQ735u75e6v4NfdBt/8CXLvq0XGq2j54sr2+NCIZ/Ue1+qCwMjm35dEFyofV4vIPjEjk9Xf/711/6eGp9mgD/7Ofyv/DQDN0VyXDg9JCoxKo6cx9NHRew8sln2RYTyUiRX7VcfO8rPMGMztgHqYPWGetkoJD/KHzZFZj/9pfrDpp4nijjaeXzwsxcvn95prxlf+OQxa+VK+ZIVXyiw72Cz3/gAckuuyLW/x6QSGWQBXwDALFR5G2nAHVgcht8JxnSPbPUqS4mP+im/sthyAmrHNrth1YT5TJt74QttsnVs68ASfXS76NSeE61YaeOvk/E+cJYXNrZ7XLQLpUXfVftnM8tAMAiJFf3I37E6YHNpe9CGD5Qnc54MWexCow9MxntsS12QCUYJvQvqiR1bTMxOyIEHIzNJmXq4MivytVmkbRQvsccPiwt1ML5SJ3R4vhBAhBOgNhWc1LRrUYkcUx471AHyFDvE5IOW/OAXGaFt8riD5oN3qMhIIDZik80ejz7UBxuK9IMydmwXefovZCHVunDsuM/R90nUMU1bJT5S76+ZqCpoDpIj5l3mHjP5PveQzUYrfQAcl/slO6z+sk8cbO7oMid2Ns3pg/Kh6zpK1HMySF/cN9XJfTF2RRfmpIAzfGS8Erdi+vBWqvSPzSQfmyYGfO3NdkJGh7ma/pGXbubA5CO5JybcNBbGGPSJ3XHIj5H4Acp5rbz5J3+hpSskxWiamthnkUUfm7Zr1cYDnfjHrgOSL/opnueu+HxJzZs4b7R1Ua56yokBXdvBWn3ll07IBeOaeSAZ3rBPe+ab54TkPV4PdIHq+N18chOfsekNJ9f13iiKLx5mQOLoWsijH/tYOHMOMbXVp+bMOVQA6ROl2rabvlAvWI4ckTtiIFf4w47c4bIXKNSJsXODcUj8sV1g3QPol/8r6Mii67zYRvJMKAln+uL8Fx9pkU1fgM5/NsvHVnXa13SC/Glm+5gg/vahNomniG5QbT9ykLiZS/6ZRXSISTbI2d6k+t02XJHcgZP39Mf2nbf4qj+d4p5ev8kNM3i2hy9feLSfsQfucyc52fY27v51vLDDXczGUbvAYy6EjCvnNPIxvg8m1599Rl7JC3XlSjH5E3bFxW+le+5qTiSm4zP1xOkxm/rnqr/S/GIfz/hpO+Tcuz6xon/paDxyPGnWXWMsH57MmYMcw+2bj9lpxw7BKD/S0xbtsuf1mUmgtmaPKqnj5/OXn3m8WHNsE7542OQTD4umk6IxF5kvaqvOeYuNKyq+q8z6IV4RUM0lj/d4DRGd8S7Qxm4/iQLO+D7aKr1Ae8uAjc+yQsaPjSnAsQ3GDscCN3PpO/sy9oHygy62NN48QcH8ZLC4GKEezLFLyaOPX3ypi4fXXEjw33JfP33JJ6/S6fqnQFw2Jnwb7C4xdy2v3NGVjArWResKkXOsU24sYG23gcbvH40Q8ljPmzdf+jt31hCN7wfws9W9mQeNCyT0uk/m+xG+kPHalZjhF2j7YmbZgKYcrpMW7+qP576YmdRA6npXmYPgWvCEXgwZAE1c+pc+YgR9G5t6EN0cYEpc+r10Uk/ySmsso+NoVbs6g0JsEUd8RB5eriqZMEoWBxW+L3vxRz0DXBxfmDZf8hy8HPiie8PF4sr3Oei/eOSi/cEHNoLHVwGTxBY/QOTib/py2Umuc3dHk0ZvlmHBwDb9wbdpJ+4s3vhedofffhrwO77IAXf0ehLKRsFCSyeYeOM7izQ+VHVfm8fEHn0hPOlwYsLPdSVKZ8W3uvVrN3XHjm8hoYKXPDxk8KeNjGa5fZl1xUP95Nv+RL/6JLIX74n7+AYit/vntmogvaHdkxgHYX7ZAKP6U9WbItrYZ7PlDVf6k9g1h7BHn6ymt/KE3qA1pomDuc5JyeOsv9NnfMVf46W7yJFH/Nq37NnfknO/0CcYQRbULMZeqJAXP/qyiSy6Dot62i3xSx0ILXQgJ4bUK5P5d54hNVlYvudQumle5nTsAvCxUWxOGjfKSErD+TibFQuFh136Mzr0MRA5nxwce08osX8w9isPND5AEvZBraWpUsQeAD0YvZblF0w/bgzYqbxjUbXx0mfGJPM/9pA/cyNYXi4MmCfTb9nAMrYYI9vTHLG7GQs7nQ3+Bpq1D2Lf44BN7CPEsesNTLB+/NikNgf+BPXBc9+tzgAA//RJREFU7kPD0PjRLWKb9YHTQ/sAON7JP/F0bJuvHW+Om9jmXa0c27YRv1S7Jla+WNg0P6880dQf1mMnsUc19GJ8YEMFtbEXvnQXcsOF54wZy+jGH/KdT7VXjAi81gOdL8fXqSPX4zbt9Cf6KiWmrHoMfRoVwecBXURJUoTj78To4rLBmtiYGaPWkYuv6KXnoT0gtEsmUJ7XkomDknmS4wLk7my+U9h25lQCjGXFgg3mxKBCVIldlSghNTEXXkhHbmbeRQ6/yDFmfLqJh+yxuHpg5uW86nFz++DuA2U/+eHGAcjFn8+T9Nn+tcZr3OTM2AsDYnLMso8NLrR6kytdIb5Nmxxar5j84SPrRTaeoDek7qN8mkb+ZGr0ADcVMvOGiwN/6Vx1jmjTeOfmsNDtqZMvIOtdfPKoDT4BNfWmZCMrX86dnWXQGE+zGJAB94WKlN0n2eb8WF+hKYqJHdjtuEqdPue/97tz3qP6Ikw2/+RP/tjfo+FOPY/4+gLpR8UoA3zfgQsf9hPY4EvA8PEjhizjLzHDL9B/8s+xx1j7Jod8M8awgz64mCxtM0GYSJK12Bpk+SBtWeTAswEEx7B5mTjiowNd+hn48SUZILpOvUvkcqXM5B9d8xTH6DDxQqPDs8DpnTadph2ZxLQHJwC/dPoTpAmt7QCxMKFTxxGTYMcQG8lJ6OEB9Ilxct9E7+Y4B1Hyl7z0ALML28o38Vkg4t8Ht+NUw/E19vo7fYitx36cusAmTh+YdB0fyubgyNig67ETW/CPf2D5+EQmfWUigo0RpF5/j/YYQ8Yk9Isv2UZEPTTm3dHHXnIRyatP4y9zw6zroM3Y7j5ED941FsfzZfsay/Ed+pSOTTZB206szHXqiOTYCiLnTyOsqhIaesiJeGJN2YiMMmR7JUxfmpOA4tJ759Wh05gcOVb02pfUA2lHFdm0kEOGMQa8QN2gfEyix8YPmh8ltEBk6BElWKh9SJvX+ABomcfMg8j07pjlVPokL0QLmnHq20btt7xkheQOJK/bn96CAo5fxi/jnJxHP2NUqD+AnHVDFT9pS3P0Vl7s6tZfW+mYRS7jHD2gtlsfsn0VKuMXspZDkHU5cVgO0uQXdvsBOB5hbT2Az7yR4aNtlCufO5on/8CxEZnSdszQH8ZBUL+8V78y5d3hTr/aLsnDp/widovD9bvXJZIkGU7yQ76g4pmXzBVscOzTF3Jam8FjH6AvUxVggQ3C99/npwaPnt5Vb38Ss6lGn5sf7H4K8Iu1c+V8oHSgx5r7tRB/fozMdpwWw6MM0GPj+Cu0fadvgEdke17u8UeTPLs9rwDHTeb5tu/jmZL++o9czBoOQnedt5Rbv5CcdO4yj/kyLHfIMcpPY3JnOOiNuunHT9a05gUb0QsfnxzPsRsa/ZOMgP4z1pzPeqxZV7zqtmzeMr7JSTf1G5CFn1ye9Qh64wA7x5rz5k+eVGYvZ8Cfsfa4eCFOihMvpfsoBk9nxHaw4Hk2azDIiwusPIYpTWzqjeOSuPd4Qec7BT1PFZtXoPLJ2dEFrD92+9gn/gE/rjW55KfmkeXnPeFyYcB3ZLkJZzWZ5SfOOa7xgT0uGKgzHslh9IDGCb+PWwH8EpTmHp2eztgddQygMIPWOuW8WOjRAWr8suNBItG66tR8pe2rVyYZGx69x4/KK5lcDHRSq0Z7OnKB6MhkYJ6eOBQ89ZDVIDK4JJAOiq3OkSv5IL6WspmLB2wkjsRCMhlMJqlIQ6dfACVVfAPt6x0qd/jYSJ+o06cidGhnAqVeoGZdvbhTGV7tPPqm3ywkLBKNmVi33OMY5UoYm/sArsy2cfrswrxiYdOwV14XewB9arW/ZY9M4iuvGyBo5e+YCtWL3OjHmZF540+HPIci081LfGAl/djwU+1NJ3v0E+ACkbjv8TqOG1xzwseEkPZFizy2jLL/nG9i7+MvRnjjqjlCfsdTeC6PACban0LlWHSe0wFqr6r4es4v8TSm0ye90UYM2SnTb/JAXpNbmOc4io8i9iJz8jSFYsunJYwRgJxjURl3J8Z7vbYB+vgpn5xAS1l5oyg9dl1vQILaLlRnA7pHhvrURi425FlvfgaUfk3f9GaZ/vJR4e6n82zT7jLpXwC65amL3PlZeYpH3UD70X4/olmuX2Mz2JPWczZ33OgmzmN3A+cIbyBuUD+Mre+4jR407AOM8X3ud84X6hPcoT7Gd2LeJ+ljJ/OEm29sdKj3P7I6HosoR9Bvebojc4fzbv+PDLQTX2ISxfZcF404KlO4ZG3zca5se/TH59+RK7+ywGVXReXMF1KC23dhX/Tudaj2e66469OuD7C0jYXOY/Q3luaLKB1L9Kx6d9sAdqxHGBx7rbv6GBvQnCPQOvL+xAs51a0vgNKXcwhfL+iWX3FQ3bFR9jubpVvPd4/Db38Sz9iaWOiHm1Mim3UZXXLFPizf4Yqt4RknBuakv0tBQ2NIjPOkwdmTjY+Jx8ceN5J53MufeHAMMweC8KOLPaFpvYjIesJ3APjPyrTdlVmrA/RXLb21b5T7WNj0zaOfm067WDrw0LacgmAmiYyEHwNSbv7oj/5Y8WY88omPBMjjK60VvuEwdoQ9BhhP5ibHOHza9Bk+tH76wX/0//4dNwM4F0rG2oIGByT4RWuxZArQcHSApMwCKmxSzJlgbV8dirnhCzP2qbvtZnSB1hNfYrF9HWCc/Ogki12hckf+6APoUg2GtmV7Uj/y0QE7+O176YGtH6gN4Pg49cPvya9NbGbhYVALR54684ODOHcIOFk0HrCxFnYdgN8YKk+dOBLLifXeX3DzWweoE9M1IvjVWCHRGGoP2LoA7buPDeXV1gZR9RKgN7rtjzdjJkXv4U7OQP2VttvgySnYMbSE6RxshZ3/2nE5dSD6XXQfWAGRq1vwnQg/K3h41QdCOzksDewCAZjPMTRxUvZZQQB5ZDsvSgN9N1P0QnwdPtD6T7VFuXSAxnrFMnEVxTEiz1hW79hLnZghBZdcBv+iET+U8uunfLC52vXC1gNobl3oHL8GLeC8RnTgxLPLxrE37+iVD9iH4uGxhspzN6j1QnWwRT4L1l+6G46f8qd16bChlq1n9DaSr4zF3+2Hormt3EZ4KpC8dIBHOc0VbwI+jQPISZc1qPPHZENEznwrnHo2x3tO1nb9X7rwRquw40CG/tQWUL5zMHIPgF0AnuqXn2UTUu0VsMf/NUj+kD/j8ZlkSQHnD6dCbT/6BqrZmO7gzYM3KZayXxDZbs4Tz8Q8UFro9CMD8NiH6LRsDIi0Do+S7zVsHWDXkQFKa1kbwL1sPvYAwnP+yC0Y0cu+xfV2/G2ecquc2/74eJQl13lEg5y6lDw/Xwnvnkvi2Os3sO09ACqsH0L2V3uPVXns0N9e+NZu/QJI7hgoH+NC4hExXz7HJY96cWyC8F5pM54QsMOFNxfnPbbmOJvz2wg+xCSrtsWGPxcHit+21AeJv2Sejx5g6cv+9Et80DmYfre9eS5v7Tu/CGC/vkqPy9aTF7UkfMYRCl925teP+j2J2kIvF9fxx8UB++geb7XbfnDOAUsrn/8twO7E30sT9UquA1IddFsv4vvRIqEByBV2HUCKTtmZJh38JmLL2tz2NXKWQWywOo2ruIH/JAy04xdI9VH+UQ+4nxCvOPTafqDTbiI5ABvv9pE6sZyr7A3It08b9gAVUIUGD6y92ijioVhIHMdeZQvhT0PQNo//1F9tUD8ywQL12gaby7uMmJeMhCzHxL3niPpu32HnfIPtDmiP5ekjISEljdh+kJt48qjQY26ekys0N3c6QJuDDn4xj7RUPvYjDBVePtozb17yMvLHB4v3RePYmhxe9n4Cqg90bAH0eiLBRO2kPL6r37EqQmeB7oK0bRfaro3YfmxT32XprQOVB3LX5xyzlb2jJIU9Pj89sfWEtxFebaPXPsVe4qj+RoAfBMi4rXilx3Oe5Mg/GEAMk6/apGhspYPYSCzIs9l6zOXxET1v4oQE0D5QL2ScHn0Xdh8by2XfMDoj49iUP28s9GpOCs/5uEP5d1187TbzjjbyZw1MDNsHUftOuXhky49O0EZe6IyIwfmCrUJ9YCN24jff7zrxAZ0HzQ2QXOamTG1Ux+8T4/aDfuOm3z1Blw+mrThUgqWbJ45/fWTazV1x27G8SNC7UYa2QaNIJmxn2wI8n1SSR+I+uplHnOM+nU/8FDcbV/ymDTwX26UzGyDeoXDx4XGjPjIPcSkWNkJ7PHb8BaroVxes38q1DZSW8pFWn9wppw594wa3pZ6bnPHF2t3HfOqvAD/noKxXlh8R82798id9s+krlF/blDs/m75t0q6s+6fja/sjJnjQQZ/LRqd2socKyoPR82JeXZN8zlK1vjqGtRd/9N/iASVOvRU/67djUGk51h6p7Xgat9yaRrzIW0fpevt2H9vB7XuXQHPsOIWF7WvLA42ndgEkLEYCXI8+MvQJwMdLzS9+xbJjwDmeddY36OZ5f+pA9I+//moS3pBjL8f6YrvKNTK03SfpMl4amwl0ygS2J5zoUw0vgw5cugtia+qTMGhO4MhS2r59hHb8BZAH6hOd6gOeTJg4JH8CcCVOyEGV9kGgdirX+i5PrLyjd5INRC600w4gQ/ztw44buPsCkLnLiWoachnYTMitRwwnDvoz/Zyr4fCxxAKUg5HF1R8dw5UtELt8LIS/fWDW146t8pSfxiyAB65FKvmQ7GBtlLcBk8+ZxVex7Q21x3x13EJKDoYumO2X5VrqhZx1BLs0cpKc+vbZennTcJ2D+pKlUP1ZeTN5Vw48mcmFcuWFNrFuzMUEKYweULstj23FzRxgEb1okavsBWLHLiX5wI6OHyF3bsjfzp1BMsRRCjyG8rm78u1zMd4Clckc4Z+jvD1jif3hBx7HIPYyPgXq0cu8wlbl6hZafXQBrgV029ddB+on9nYslJG/ZP1uqm2kfgBTkQ+vcLedj7ZPP4DKuA8ieRzYjGoOjUgiGhuF6H26YQeQ3bmMLkgsxxZ8aj6paKy9IVUb/pFxYfBJaxHi5/jouJ/5bpbrALIdo/KDh28079D07jZ9hcq6xz9IIp1+FFRExOA7j8h8zkY5NoD4S5vixAoNv5/m0TB8+1IVmeacvmyd+gBLbxnPAfgeZ/E6YxyLym0PeBxf7hLmQh1aERl/qXKfRAWnf4G7bVFE69pOXe8+H7PW9gckHFVQdD8PP0Ct/aXlNWrA5w2VjZ9+IlX56CS267hFbmIGH8cnmFgjW9vFAnoFoiqvdtFjvjf+B/2EZCgPefsVzymujFTKv/QFfJrr/ovGM96A9RdYHl1hdSnBxlkEKHeeKud2/YOC5s00wbZT2O3Lzsh7fVXnKoJ9ZW3mK+PyqFv91s8YQsWm7NnmI9Sf86kqbbD2AFlRW/PdtIwZ4P8LoNTypVoPigeG4+LMObD1bZP4wD0mlWU8AORrY7f15pgAutQ1pnK1De47//4ughQ+aONeGv6ULdvhS8CML2sxMnnUJzcGG6fjm3p9sDfn5sILGBgtArmSE6hweiQM7GRU9hNYdAIHCAZAf9vwwbT8Pgef6KjeDkAOPzz6kskee9WL/TXx1T424z92ShNMSDu+FKk3b4GWB8qr3Xu7dei0Nj2yR6++3G/RWo4wkq42n7bFi3GcNjrdrIVv1jXW8Xn6ikzrz0H932UmqssvfMcPiXcJVIPJCtRGS2JiMUGvfoBPfN14bVPW90YOktYBSsvxGhoQfWqi6Qye+vG3ZameNnnWyV3xs/j0bomPnyvUT/Nau8Ddxy6pws3oBULfMo+26UJPzuQT7OKwaRa1rmRpw0fZaGrmEH2hbV+P43MHeJEbG1MPlg/98IiFi937WAHU0en8b1sclZVJf/Kcd/k7rzSypuHDz8yLd93dUR1e7TSm5siynyC6z4wrb9D015sTloent2Bs1E9tlAZA7xpa2HLYSYtNUe709OROvXD6lL4AyGw/FY/d2C5YFn1hoSfZ3mkTJYwrogP107g6l3aM8XnWt8YHEl9ztBFA3vxpBw5Pgpc+luXFtIsvqD1kCoknfLQKyIWesnEArdO//FxoZCIf2S0PbNrxp/GUjW3fFhYfiNXnAdnO9eSu8eGPeuQAZO+2C4/xJlbmUejKly9S08/4ykWfEZWxbalxEV+MROZNLiQrw9bx6enDJ2OaeYrdxkrZ+gZoeywT6/gVkpeti2xt68208qCxwfLGXHXaGd8gUsheNmn7Paa6YQd7QYxcaZZVSeeh9yLxub4CvQFEe/cD2UJpIPaQKzRuw+hl83jWGfT0rhgmRtpxewG0+gc6JxyHQ1Fdr+hGpn1qvu+Q438aAnSRb96A+sR226dPmUs/zpzsPhTARmOt3Z4fC+UXLIO9ibW5RA6039Gp3Cf2tDdLbPQ/vOrXRgH7/A8DAHr+Ge75ZCayjCk/7Zt/AOr/iq2+RWZuzojOmKKDzcbtR39Ucu5TeRwD7SRK7UxpO2AQqFwBOjZdjkxlgXYCWhNffUrzJQ6qZvpzwF0xbGB626+98MJPPDNgkkn6UvqjxpWD6oNAbdMM3U3rkOT2NWIwo7v7CW4ftXkBciOLHFfKO4ZO/D3xLEd5meJATZzpXZCXPS97gO3rRShg79p2AdiyAO0u6m2HdubGBuK74hVuqG71kQGOjfA2tL39UAfvspYRiRLb+c+N0WsJWA/Vy7aQ5wd86sGAmbCsd9fNGGfTdPElzicp/Pt4zJL9E7s1px5b2+bdfmUBeM6lyiLQedYSoASPbPQA5IqF6uMuPzeG/omHNvOj/wSHC03ThdQ7frUT/RP7c4DtyrQsrf289zd+dr/2cQJmPFpuu3o3dmMM+CShdm4mnH7cTxg9/oD6PJD8bmhsu958H97uf2KqDvXt746bnhxBif3m/181DrVTmbtc25tfrK5zQ/7cQrbl8/YaM9BcA0eWErnDRx4+vtiA5cKuUM+r38LYQy+62EieKM8nc74hshDZ4h5zyuqXXxstAcsPr1TXjfjDRuwA2Nx+HsfsxFKAX5lC6zkXxFcBWQAZfLVd6B3ZmmusG2qfcusnlhN7AX1opdceLX72UNG7/QnwGNBnGhuNjyIzaceDvbSTv9LJX3MC7joING7rUYG3+rJh624bLXkuvz6AzlNJugTMWzECrVVvQ2ntF22fegbqo/zWSweqt/GeCxBovTZA6nsuFiyz5mz5tDdtb/yZF8b5lGikLj56kYvOzmfK40NvV73+gLZ3/OXLy8NFZpGNL4/JUK+/wpYrNraC28TmsCJzh90X4JIRqXTT5tgrH575I8PeCVsg44LTvf+rHntQ6H1CpBv/XGTksSD+ERi0+qeMzR5pC+Ig9QbVQIrQGsA2XKgeAbQNoHuHI7t4alanJXBkqQe7INR2E5AJGRo60IjmuqMy8qYLgcodH/Udmcrhi5MRJ5M9AZFD51P9QG2Xjp6/JCsEiCl+IlvAH89zhXcOfKz4Iy6h63rRPH2ffg9ucAwrP40JX5UtbZcgMq2XDu1OB6jtOzjlP6ez8R7DloNHeadVB7qIrgPwO0bUCyyyaFQ3thLzTN0HqK8ikPl3DiP7Fhx7xFkdOI+x3uHoJDeYRhRd7LTP5RegtSwfUnwRY57XLcQ/7cRx11fNnNOuTuKJqRMPdUUI0e1DP3Dvd9rHLkC9J/VzXIXeWGq7uPUB2pVP+xyfqqQ+fD5uvW8iArH5SEt7285xBiJ35jOw66xLwKE1/iOz52hpBejFyhUJ1TQPJ5905d/oQ6udLd85u+cDsNvPxUDMG7i7RJawuceKgE79QP0je4fj7+SkyPhkvT02a2uDY7HvfKfmPk8SIzmJZAEesgAynFCBzgv8lF+ozcbQkh5wU6nwEKPqiS+4/QKbrr+/U6aw27yXhV5LsLaA1I8MOttmdaq3eYXSYaVMbskf8cb28elPRVXFUm0jd2QDqYd/B0g53gKMT7F2ikDLxk+bWnsTT4/QfiGkGpTB6qd+yd3qgGOYNd9jR3sQ2LLUfTyIZLpkuAeFBPTM2cjX3j1nm986JW2OG5Ac3XUsrzpldasPlNZ9TuE5mZSbhty0yfLUq0sfGtO2d7ddfpH2HSq3QZKyn367Ld19XNcPpXPcAAX1dYeLBl9rUfwyFvSj31Ng3CSnv6vf064+kfKYjueGYOeWbjBe3tgr75SZA+FT73xnT8idf0r61nNMcpFx4zzQPtZf+4fcC96wPfYfoAFXoXCvbwSSGLo/JY7ciQQCAqfdZAb15sXCwyKZ0mvfdwu0iB+d+CQx2CMZdz3GgDskpf1dcPkRVLb2msTS88U/5BsrvGNj+9u2XAobE3Z9UWJ5ZCLPROkXc6uPrOXd5gNm0bg2VdL42Iu6tJ3XcWVo3tHbfQTaP0ryt2ULLPD1i1zG7lGuvLZ7d7VQXuXwRb19qv1iFwlgl0VsbH/E8+DPL5ViX3NKJT9p1nliOZeyo9SpZ6ozx7CVRQOoj62TemIpjTHlipy66WGpnrshpYP3/hZse34abcuVR30vbqVRAtHBpj0Ovf1J/6JH/egcG72LEGBRIoYCcnqzZmIb2vBaB7DXeXKgfCwcecpvv/3W5XO5uZeP/T0Xr/UZv+gPbfpb+V1eMLLbR+0C0Ld8eLTJXcryKTuH77httg695a4XKrd1AdpQcsx/ioXTTh46H5QCITFlnJC5j9mOCT4nnJ3D3BFmDMIv3I9J4N4GoB0fWb+KnMz70XUBer8salQdq40ReIzvcZxbxW/twt/xbj1I0HeclSvwSe6jj9SzIVR++PqxaPfcAo+2Ymfb2tAYAErajlttyvahPNY6+lH5QPsyzQFo7fdj/xNfSyC81GsLzBeB0VE/1fb6K74Pj1lXun55zr5gbdRFPyjzHUvKQmKJLnXs0a8Np2+JA7DfsaeK65QgIuAlMwh11wHm9z4f3aF5IveUtIFjJ2NDlXbyMz71qtnaSH/PmgYd3HWwMVUO2L6B6gFbroC/2ul5sfbB9q10oLHdZe79Tz1jXXqxtF0C2MXOHt8tV10AWRAaPOaM54+7+diHPhJTWcrWC7QBfNd/fWT81GfRpOVPi/k/AtX3+/AdAPVl2xcOIm//TMwrlpH94z/+Y9FUEeIP6Lh0bpTGOswesbQrRhnohQZy1WOcO9bKUwTB+EkdgFcM/9QrU6duoU/vZtPBZgo+KE2zWQBYDGXAlC7wfawA+wF8JEnbn/17g3tke1cAmW68gPpzacpJ/INd+jD9OP5PPeWhW0ewRB/gxB3Z+gRqyQubacE+0uSm44l88pMB3bEdiB5yhWgmblSCxEMfgz5RWyrSiTeLCZu9xlt6+nByZJ+Uqw3qzZPYXkYXoAA9F0YWX5SVAWxjYNMLpZGTfUBUb+easi8/1iERcdMW0kZyu7l8lmaxk/89FrZvjOieW+0FpfMkGeRqn/dEcgD9HT9gmjYOl0btyybAgb/ln4PqFKobf7V95HYc7WuR/nszI/6Vd9AjHth62++G+Ni8+MYmv4JACTzaOf2wXwHt0loWaOOn0D4B5VEyPvx87tWf4VvGx3LyUVuNifaIX3rAtg1UHoAU2ylDS7l1AHRoU5KO7QOA18eVrIcfCdYG5bFGeyqGh4Z46WdkEi/YE2Bt7hioP/i6od7MAy5ZIRYqQ52R7ieztq+/i692j3PrCypXmdCikzHC6iNs+ehgI8cmcxlaZfb3NTonwFxQS9VvjzaBPX+A8FLq3TZ74gWRfW6tRRae141BoPW2e4xs8Nrr/8waG+C23zW3NvrfSPkkGalztJz+3Ocy4Laqu53c5+YKv2Yi7VyYmbr8TxsYdTEVkwrH5rbsC00DVc/55+Su/c94NXddW07MF9QZ5dQvfzdA0/+l1TWAdYIeRadw+ZgCzv5Uv75o839nvDWSVPsQEXKf/jXu2jVv539oHZs4HudTb56AR9kD9WF/QltqWyXyPiYjfulXrzJA7W/cx1T4QrVFNI1jGj6PVG2obcC2pu1/wKUSGtAxvucLaJsRsDxtyXGsIQ/UTktJuLRPYe1RtA0e/uQ45k27YHQvmpr9RMj/g0G5YL/m+LErEdZx6ui80Ib+66+/tm3e0GVd51jlkUuOIXTJofOI1MRFrq1l3/jshj+/BgSdOPyfhkX3trGd7d3AdC5GahC4EjCbTYdOdRAzWLK5y9bR8cuBCSyTKn7znBn1yCSmJK1A3fambRg2Cant+mQB9SJqauA+WQskeC+49bVhy/OPuSqXICJ79M9iVSAjjcexObfIb9tHvvTDe4SQ8ZGDoLB10o8eJFvu0V/4WaC5orz73O3WeW+9eTWssnbhgdsPJbDLHqAdz9p9sC/Y9bsdg/iV4cDiwCmXElnKWqnucz5gPdh+gPSnSNwsNADa2Cj6Ik3lZav0tGY+FD71J1ED6o9288gDeG1SBnZcnZOSMoaXRbSAvcQXXmOldHz40Ng1PNvQixwDOy54lMC2AwzZ8fZCoHF0rGuj9FG9aOlT+gdWHqg+ENqsCbN2AZW564Bt708MiuWB3XhsPUSod/NMnWMqG9mjW/ndLu0+7+M3vgusWUyynYcw5jEqtZ2noY9pw+4HPhLbicdjLUjuj+8d0/ZLeyOARvRpqIXc1P1LZODYgu4NgiA5D9Q28fW4Auq3z/mjSjncKRMv0FiB2uO4seLQQMYJvEPsCNnBSSWzItBcAdSLQI652j9ytD1GjM+KDagctPiNfPoZfA6gW3PY1SWWPRe3PjWjaMyTluhcPCGw9WxHXduxApzXvAFWCVaZasrTj+RpLjDXpQcyRdsded84HCh/fypELFuXY50yYz1xFmvzGQSwxdzqekqcXNQwBytDmfVL42eK9PSCLa3EMLEU7GOk68/2xsCWxRAt+KYit6C6R4V2j9djy3E412ctsU9Bj09a1JmTYtpf5anXVvV2CZKv+uh8rg5A/mIpYNsq31+fFCXGDZWuD6DxAttHfQKXPGvDzBnkmCsc2z3uKg8Q2/aPfPjxUT8A9PQ3MowxpWNTeawK1LAmdCG+aeOLeYm09WQDGv8NmOOHLwH32OIpE6na7o6bC9/eAPx8+vX9999f62Qf/0Hn7dv8JGh1ux7YgwdjOuggpt1OUZavloNVr1MiZw4BzkZL8tWpHgm2HE1wkscA9SCyhUuX0KIL1A48yMduaOjHRtpBNyWTVwFd+niB2olt+VjQfhS7aUp7hAz4hE4ej7w5k5fnAPJmWcdqyREf41y/7qF2njkjhpO79p2OcGhV1qRVJp7ERL0n28pgh8kRuciEF/6muxTuXHbuVK9Y2LIckPUF7nkH3G1smTuUVl2ffG6AjFF125yclb7h3t5x1EdkIrd5tWe+MHeSqK5cI6cC7Rm5Szf1Ijbb72AgvitTvZ+C8r3AD/RTp45JZSixW+j8ciwq4YOlAY5m6NEn7nIONFYQv+kXnMhh04vk2ACob9j08rZM+1M5gCrts9ZEhwXUd1fGrwUBlck3Pn56TexCum1y7O+cVqfyuQjJXCkdBKABsXP8Z6P7OBYmjHz1AI4rKbm+7V5609a765Rdr9wS+VHueTvdLJeXWFNXK+9X+/ljEjvVo7/ZMJV3+L0rH3pjIscI16/QeTo2N5QGuY9z2In00KldoLKlt8+xeN57V7NyRfOlf83Fea9NgLmw53rprbf9r4Iex5bXn7J46Tun1zxK3Ntu6KlXB8L+btm2sfPApo7x8tYO+ekldfoFbl/APQZvWFf8e44WyvNNRI955PZ8qF3KxtuY4VsG/pSei6obB5C9fLHmipa7tcqn1g3o+Kwv2vtYB6Dp/aLRvs79+quP2qBElp9OpSxyXLGZs77wrlN4tJOL2jzWd+iJKfXKl9Y4m0/mZH3SrhyAbG1QL69l10mQTWxtMA/6CFDPeWA/dQUuPxTGM8bmSeGSGaBdvLfjk3GMTwBfjQeZh1yk6joyQPt67CWWIkqOX3NA02VQb9uu5R6hlOQpOUhO4+/l5+yLsjeCF1/z4yKKo3EDjeXdW/67bz7h4Iu/uYmBvY5JzlPIALXt7wDUQaEOymuAxbaB0gDLyqFloIvm3111Qjnw6IxFH33aD4l+9EsHClv+UXVk5efNy1cebA5aD7qw/N4Nq51Lj7rfH0+u7Vf7BkR+7EnO/VQuAOrH5plchVADlT3+sB2e5eBTWiZy209PfKkH/cUhT3jF8EwfsAEkvnUwU0dXyO8Qe0HHPnKz6AEUyKceerE0+HfeQYsZkMM/J3XHMHahXXEtLFBvHgq1nzzWyehOq3zbhoqY+kYJDxe1U1nKQukb2s5B29ywUPTjd7iy5Ys16fOyHeiBbREefrs4hah8/kjEGCvWV4AD+Q7uuzD+zjwAHvN76sDld+DICcUie6XvstA+xA7+oYVeBHZ+WwLEQ7P8sjrfW8fvttc4ts1UT3xH/jEfbJa7cBYtay4y+EtctV/92ihE5jHGB5vCfjGttnaM6PQYOJA8llY7AHYVRTYzAvOgqc286CJv3jX/qk9cxAF23rFGoB8Z7B9ovAH4ey7FLvQRuPmrXDjyItpGaNtO89LcZw7EfjDx+YYLr7FtvY/S8a9ZUYce/onh0E55bNJu3IVL13+pWx6Z4VGtDecOlo8axT5xZD7FHyfp5rg0IH6ls2iFe1x2MiW1xBMKUHmw865zoj7LB6BxDrk+oRH6XC4sdBP9ud7GwvB1noGnNdHUsQtmrFK3D8sT6/I7uGUByjPXLG16bMxxoHpljt7EID49jrRANHvHz9Ld8xkBZNTS+dEj6OMJe+TxxIhBYmkZrWtYbkB3bdPvUYq/MVCQYX69pX3bQDu+6yQx07xIC45ccgU82FS9/QeRRuc+DujABzYNiFz8e86MrfI81KJbXude+s+v8/n8BU9yzo1kO7/A2gDq/7Jzg8aETY6tbqgbS+uVo6wtXru/93rlSgdoE2XbHLNUoTdueNUtyILlWJ+4UOJCiJiJobF/9dVX13wDe+yyDvrCZmxC248sMmeqA52bx1lzcvGTvOSnQIEXnJBgACjtOlgnIMAgtQ5Qd1IIQGQWi3YecIoQn//2B4UXEwDoCQAdEH8tnSrxtj8gd78TZ+E6qQozLELZKPrctqB2q7Ph+A/Ajr/kA/igTcMZlOMHQDQXMzc7vNEemn0LHvTNK0YmJ+bj+xauc7ltXP0SUJ5cwc/dgco0L/X4SgclY+h/SpKIDbjePkBvPGSDPND2PBi/n8KJacsyyTv25ZcGILuhesUNlYXcsQGhO0Z4z+hzQAF3X5UhFh+g4t9xywGN++pPyC7IqJSEaqN6lbGFfPtX29sP0PrOXwGf5beOTO0C2UhBJ27wMRcAdcyUf4fauvMe7SSO2MBfkNkKpn1sULavjTHxp8+ZE5m7ldtQ/Zir/vEFRCdInX6A2xLqE5JtAsdubRyA3n417g3IX3NBUJ/bduyf9oH24TGWR5lHHerM9dYLrLHYgMaJkfqHufChDlIH2gYLrW76Ljf6eNKfV3mtNyDnoQ+iz3KTPA/6HCDf/GOa1omz8dMf7pCKZfuBlQOdYKAj/rl2pVe/LU+ZPOrd5Np2vHohXlrXnvaltmxn+xT0bt/JYeUoVbFuESCC4xv4xS9+4XYRcKyrDdi+2miRJ+rk8gcRflT/mMXwFIloGf/6oOzFxrZ56ofmvmh+YLv4QfrQgV5sJj76TN9FiCsDbXzavmxpJX7K/12SXZW0E9uJr/J3LLit116rGSega33kt/7EYSnBxEVfmguw/i0y/NCihJ0eh83D1q09wHaEjgTFVdaHeaoO2fTaK3ZfxP8dqD4lfe5NwdiztdWOXKE0ys0vQsEmyCMjfaTkLts+tl1eoWOBGgivdsGuPwXq1lGZTb90RK/94j2O1kunvNsFzqch0Wns+Cxt6+a7XscXdXTaBrsHOHDibN19GuCT5c9Yt1TnFFEecrWPS2nmNbbhcQGg2hUDtGL9lc6x/cWXX3pTD4/joWt7geMUOfoAD0T3k38ElhQEMHYFVUzTskD1q/hgR7ocCpwAurBaXfw5jsUnSHQabBz4AHDtEWr/ik1/viCQjQ/c0ZKMvyyB/iTAHz/5KiTgeAXtG3EWLpoMIxYbyE+/lu6RxWbKE1P61AULsI5yYMrW5U1texof2w8GO3nKq2/qPriI1zZUH9NdGIEzzhwIJkUXDbVBdEFyx8LtCSzhxvDgU/acY1NOnmwB/RtAKgI9EHt36fhJ/zaUl/jDawxA9EILJoYulKD1kTHqXSpe1KMaPc0TZGunum0Dp41OUIaMVEH+cQfP8tk2BHI3r8gxlnHs2PWX44TFMhsmZcgycUvJIpyLLVOwI2YXpebg1GOv9M6f9Cm5AXJii3wQnV4kIt88FpPzE5cqrqPH3CZO2kD4lrF5tVVEVXI2Ai1+mYT+z6TT9x+1uxFF+iODmCC+46+Yi4OJwT4rR6kKecD/xEBf8gte0pkLC9B9V7Vxk7+W9YUOJukndoDmGbCu6MSe+KuvlsYhY0Z/o7fzyx0bbBNEymO79MZBG/d4oo4fMZDMS23TrCWcYy5j2LkmmvLLa/+imdGq6S968TH+YGFrfPR4vupz8qXdY6Z2HbMwuUz7h+l/ZQD0i3z8XaBtHyPbPBtt8xlgDoHq+g+aVz98ICb0E4NF5D7jkAmMn0BzxpFL31kjx/c1FpFtHPY3feIFdF0iBue0cugOpg/QyGty4w2+Sm5eiOm+N6+2CxK8S97Rd9P02kPy9Kk66UfR81/+GGOfgxPsicmtABd1butckVrse+0D5kKzMfDJALGD+W/Byb377H7nOMS3hBXG4Sc/tdUcmTRj1nycCImq55fEPnEIzV881lWQNcf9J+FoSFSjplJjrw0U64eUXAbJUXRsl1ygIxp6/jTEOnaYnKjqf1JFGy/EptgpewzQR9aJH7jRKF6Ps2DGBCiNvoPUgfSRevmUpU/pmJNjfAG1Abv/0fn4O75rp/5SCs0PDYicbMh/fpHm8JpzZK65gLx1Zsyhmn/8ESPt1htDofRg+g96fEW7nzN3Pkv3+jI+tix0IDrpKzxyRR16REUfHu1oS372oYk5MRbqI7ynp1ev32js5+LWx8zn17wCEAOrhyPPFWFiOmuworjoPCJEP/xF/f5c1w7Ek00l71aWUiZyggOBlhhP7RHCT/I22rJYtu96EgnAdidFQybysQXaBoEQC7LmikKCdID2iquJslXptNz1nhCxu/uPPTDxItNBP+iTp5B64sUXegL8CCKrN8GxkbbfR4539KlkgsU3JOJi4nZCWn5KALvY4riiC/Yp/fjJIu7q2ETVdvXWmGGnjpgEMD8+dl7QA7HjBdc2oCFL3IpRmHxizYYGL5OCuSMvQhbaQGMGuyAA0M16oAfLK24eyMsTvy8vwMWj41jch9o9Nrt43ulBWVJMHhNhPnIb/8QqGi/amEgfo+scNr/IST4b2QAyHt/xE6Lavp0WfjdxbScfQYu7xH9sZezis7xs1nLyhe9ciEXJI33ezKoemH4J7AGbYz+8LjyiM5fREzpGVRVZ/NpM5icNy6r0Bhh/zCXrjA1DSlROv4KZb4HGSj87dimPfJG7Ivajuk0ayq8ftdqHi+7CgAy+Kks5WpZrPHcbalzxQWv9IG2Yiad26idrReZHZGhjVmMp2rFHGd9ktjm9NlzYveJKzEa3A/GBWsaFWHoChzXsiSk+5f6CxE4fx/ZGCZ68xGd5tJmD/MdLz3W9oHds4/jEDA1fXS/3uhlQfXR48ee1TzTkHLds7OMYWvoV+fa/fNo9Drl77s8aqZt/uRsdWipVoIPfKx7pUHZ8AWzQSldP7jOm2Dy0oGxorGMXetaT2CT/Ob66BgCPtmYekkfmE8cMvo3JTWKETKfop0VMdwyssVEL6i05zUXclUvkPWeZw9JRSKzU9BM3cK++UEea8bQO9IyL56CUKfETzP6BAFySl7FxYsbX0EDnq3KTc/nnAgy5niM9M+gD44Ds5N19kAAXs3aJrQe/4RM3edo3v6AjT38uvuZHYkj+WmILnnNhXWiBjFHWouai0L6hs+lAfbZEDrO1B5RPuz6A0rCfjXBoBcyB0PZmm/NEdcW9eHmywFX7TDyP8QLlNa7S7Mf5anzok7v+/6bkOXZPfG1Xrxvogu0KS0seQmtZaK4btr9rKT10ey868tKb99pn78v0+rM/+zNv6PuID3LdF6cfbOZfW4c2n95wwUjfEluOCXjeq6kNYI8LTn7M4wVfNDEBq4J0jXcwQTtAvbWT1INwKhdZ10WLHHw6B7sHnV4kQcGj00kf3SQVk07UIIQmHZtZJEhGBgOE3isbG0BW2LvUzHewB6eUjD75WZ4DD//4QADANvamTt80mZxUoX2PPw+QFBVRXvCM9DEHa2JLHwDkCq7JduTpj8mWpX2dLCRJ2bGoj8iCnPxZQEeODSM6kqHM3SQmmZiXLxu+gE0RUPtlW8W+csKjpE2/kEsvyGN0otc68SYnqYfWsaGNbPvfeu2VtuXSPjT6k7IL5GxwZkxtm9hV9rsq0FEnL8jW7r0OXjYuXTThBXyQC1g4DJY//FML1H77x50zytpuHUXzZw7B4y7mh/fagH2gc7Hh9ZOTmPpYwIfzrCRnAcidXtvFt/1bUIjszC2R0APtU+2eAAHPH4FtiwqSQnzDiv1CTjiJL/7Qs4IAnkvZ4I5H1yPb9oJHXQLtp8XP+KRvIzP9sf0HkDzvxLjuwhBny8ZMmTmdPG5ej/PCnR4e8lCJ/3yEX/6RQ9/FNbbIlh+/h7Z9uG7NHQv4uU4E5G8MC2qneZa6fGmuyV+PGWhg8nhsZp0QHxm1wcYTu8ePtaZ9bNAOVhZW2Y0JuGwR+yBzhmnrO/ZTLx1N1m+2lZBPPIkPoHxAvcic/yutRH0+GFl0GQOgx3B5Bd8g5kVZm4MAhWOQHWLDF7lLTOED21fHHTj+0pdH29Qpke38lJza+dLqi6eXovk7cLMGiGNZdDlvsW54vRlabdd/42psWCieC0bNJUrpRk84NvkEr5udzldkgokXl3EbWn1nRse/6e7nyCPgmKAlDwX0Ga/HfOYcSJwZs8S9z4OmuS4l+xogdhWMn/0I3Tfbjdwuu+570ylFZFmH/T0UENvCjhN16P60QTqiYsm2Oh5Az2E+VuFZJjkGtiz86Lt15YDSdSHjET/kIMdBAV3ggzaLAJwzN6Z/atYlvI7tzkv6ytxyM3OAivd7Jhmw2fjSTvxFbPc/CSfuE2OhskBjiPyZH2GnQd8qX10uOuC2P3fAbumVSRs76QN9vmgWjQ/TjPDlz/NCdV6i4x/7XPD4YsM5Ev1zZIhR642OWecQedFyw+rJe92uURdfDOr0k/b2Eb387HDl4PtLwPwmKAycASIJcAcykUXLETGTOnUWBDqFQV7Is6iiT4flw3U+vsV+Bgdd6ZAMA53lYGVxVVDWdwAG/NnHkzprPZV0wD7OYMRnMAAtjdIbjycpPtXek+WUnGBDT8zx4w2QZZLAPXmdp9G3byFlJnrqmShcQGAn9RwsRQY8A+MZYJ34BurPdvU6fGjlAaITzyzY/hfrwuRZ8pVRpRMBqC9PSmEPUuD0ITLVKaQZm5ToI5MTfOjRCR3sAhDbBxBrXJE7vsPHLhPpgDkS89BSuXRiy9TxU/3S25Y3hYeuyZZvfPW9ofTydgluvtHcwKHHDli646KpWNwf7KjwYxJW0J94vaiu/olVxIHaDSzGdDKbgiwyQDd8tWna5Gq3Wxo9Z1ebPghPH4/f2jjH/6EhR5/e+ctLZ/HfdhvX1tmw2/Vtu/SdPx4HHOimAQSqW9sAJHzfeY1h01sHEi+b/9i1D+pCcUQLAtW92y49H50nhqJhyuhSh8d4cseI9Za+HhmQvG4bzW0hdOJ4xMSTjQhwYus5Y/yMPdotTV/tU3Y8yT/2kBNaIzpgfbYNeG0iNv2ZLtqPkuP8I+tPH5SzrKVj0zw2g5mbMmC9T/uenNRX+W0bcWo4MQNbHojs0p3zSBHo8Vda+npfO2N3lwXaoeXcoZrnWMcHHhb7pT9FY57d0JJM1/gN1a+v1qHXZ0BH8n38jEceLPiHKm55AAHe22Zsu4awDuLN9SyIfgEcV5a/+QFobjpyJ+6VO+qjimc/Aove+ACQYb0gj+h8mP1MeHCPD9SBHQ8k/0IiDdHTt/hjH4Bs+tFcsk8gvhjLOsUmUf1F1v6QZc3nPK+6ylwslB5bkYuP+sld9thOnPCSS9OE7otbAHpRQZ549kVXbKSfzmX3G9LLeUskyTY27IHZBzEuZwzjJzTHYIwP/O1yg/Wxe9nMsYIYdW4scddcKVJsHXvPrEu/5bYtTwTkiB/tRs6yMhE5CdFZ+qNCYsbC1sFGwXmcNdx8xckXeqlzs7l5JudvXr3WPHzpOdjvbPj5/pEhPvSQpQRYY8g9cvGVGF5wJcEFAP99E4MoX1EL94K+A3Z7BkjWxlE6ZYra1JnETErSc2RzN9sbYNLGicU/JqbAuslnQ9yjUhDd2NW0c7Lrox1uknxAYUvv5R9onK1XJ4kvv7TIAdDoGx95R7a2k598DAnN0uLHHgPyeBIHrCs77iIbPV6iGZlAxOgyQN98QKCg/nVx7ALROuX2fdk0PXGlL+EbzG81fepi0NzFz7a17btq2fBC3zLUWXToE7FfuRANXmWh59dJjswdgZYFcR54W5c6Bz8Hwabr7UK8UzUQy/QBqA1wwyWvSm0i003R9rXrYPk9+buuflfuQX6PMXOMhmJEvs8IIl+U5EM7G83aOO3aP3IdsxxLYMeFtaHy1aEs0KYvxa4lxMsCVvl7WaR9gVyiB5SHTTa1HGcAtGL7xLzZ9OgE4f/gTXH8AvCpUxZoEzvInKFsf7bcsZ/yMc7QoZVumvsUGjc72KR+gCea2yMT+dji5knrtbexvgBOGtQ/f5lnRbFXzN20Y6M+VHNM2Ke/pYMFPiouDbnGQrv29KZ5etqVu+tVp/R72/oqt65jUMkYFOrn0pm611nq6pP7zVwSMgcrV2i9fkCAEyewbYN3uc0DC/B3X8Ho5FhqG+T46nyrns+rCvrvstu6kbnNvGEcpevj7aOOFb3YVDD2yGWdlf85h23bhfjE1+FvufAPvbFsGp9AvVd/KnvhinvHf/EZu2l7bVOfZBGjLqG7nZbL2qgdoPZaL+x6AVrObTp2lBxyeOnqRc5od91hTbz41lXM5m/btBN71yYg+c8cANCoGiVVQuHcy0b15csXmhd8mtccU0YBO93vAGMGhtGxOa6Q3YeWED9yPkY/+6Su99jHV+0A3bjHFmsMZWlx0H6lFF1yGk7LBKETl8U8XviBjD38cmP0Yd6hj5+1H4ysUMbhX3u9a7+YmNyHAer19/p1/heA/eoYAYgtOH7rX6WPRezNugJUPqA+KBAN1wWPfPTju+tjB4sQTcc+DUH1EPnlL3/pen4Age+sZbxZx3/3u995zei4dc2ib3yZuxv92gfYh+OGcwpZQ+fz/+n/+F//C4T8e9hyjlJLoIEB5Z3OBWheNDtTh6ajtquXv6E8+gExqQonPkF5BxoHQEdATnTxEhoxcvLCNn7ybB16J/YNyKUv9Y3fBAGvCYsNEEF6kfjev//w9P33b6+PYapz7I4NHAjyfiY2gMwd4ButERvcDf3bv/mbp1/84pf+zdij92hvLzIF+Pf8Fag2TvqF184DJlAnFH6u/tAam5R7cgFH5tTRJaQuXD45awLjB32ucvkZLACdIPXYBrd/6ntObrpCVSWYxYFFhbH63he5fLN+63NHBnH7ccXktAe37wLt2oBFHVssMsxD/JFDAtm2fPFz6RFbT/azwLPIjK3q0jZv/FwnA83t7779Tv7ePb15nTsFm9+NYWzEf2xiJxtL/BeRpWRRYRPKs4TZfCaG3/72t/LBApPfLq8d69vebPjVB+pg7X3Q8UJ9X4TF/gfNb/Fa938n/PHp22+/8cmJRYzNzKUrmbdveWQxH2PSd06Q8JhPYP2+e/fWcvwDFNrESJsNEnqVZ6yYz40LfXS++/Zb61h3/Df+6NZvNs3Re2sefaANv3RusCAHOMbh849wPmiOVpaxxyY02uTuneKFj751pm7+YGP65pvfP333/Xf+PhQyjh+++tT2e+Xsww/E/vbpx7nAqN3+Klx+rjR6xA+6X+QQm8oNayA6zCseS3Dskof2vcvTLzaE6H1QjG/lF0iuktv2g3nqf1ozfhrz73//e69JHavDOxtnsLZK27y2S2N+9zgsJo/vrnUdf5VHtrbBtimPzcRdWu27rQ0OdWKsPPNi/8MeNuvI6ujyOCHDMZhjcdtFP/9FFXFsIrvXDXJDHfzuu+80N77xf9kuzf58fGM38YDlP3fT6ugxl0P3+gJa5wf78Xr75VeiRcprnOzVBgyX8FTaD7HgX6V64fkEeuMkjKwLcaPT8WJt3/Z6/kh/Tr3YdT39yDn79CvgNnmZvIOsF6xL5/wokFuppyqZ2JpAPR650KuNnpOhgQB0ifJHy74z137w/Og5t36sh72RvWgDtregzbOLAXKhAWCDvDCP6q/2Kk+7duNflY+Hlhip7X5Vz1S/wo9P5jW5zKa8OslT9YArZ3rFn2qi8d+VqedTEVf5s27tcRx8+PBOtY9PX3z5xXVsH3+ZH/CBQ5/2VR8d68IRzSKJE5nGSZ3+1QZ5Rpdm9saSVeycT+FppmnNy6OvjAO6v/31b57+6T/9p098/+lzxkl/P2hdhNf46UvW97f23XmJjcYCtE/oepx4cZz9n/93/+lHJhoLBIPPAsHG1htpCSZoBaxyd64IXXNgPr3gwA0fIIjvZVc9ts2Xr+bKS8798YhjUudtJgEC1W8nN6+d52q9gB9OEPi4Jq+uGpVKyzbWbYvSiZe9R5j+Uls+WkeeRfv3OtHyE25v3pzNF7BztvVFUHvqgvJ3eWIh/px4WEj/6q/+5dOf/OmfeqMX+9LnpYkLoEu9vu8QfhCZXS/gizlA3+gXeYxc+NiN7SEImDf1lz7E15YJ/+RUvZUvnSQ0Xmzufv7znz+95uLQ+skFseSgjD3GKbEEgd59GPcGOL4LOncS4LHAMDdYuP/gD3QRNQc/Zmo7vcrJhpz4AtJUANnkueMTv+mX8zk8aPgij+Swi1rlKW1Lqpy0AF+pc6HpbuXg7+M98Scf4qPfhcEGJPub37Ap/+zp65997X7BI7c2RwcF7g8xqg0/MZx43iqOHWfkyAsLSTbZzAXmYY4XFmxOgPkIEpCqIDbxBZ3+ocfFXS/8iR9fPZm3L5+/4D8d5lHE0pEDvLZUdxZM+KxVe7Ejhpf8HxBVsEU+ucNOaK9ev/KFBrEBlNFx4AZ08Ak9J4z3ngesKZVj7KjH/wevkbSJBahvyuSBf7WuuuKuP341xGPlDV3mOM98Uofe/HX+MfbQMi6Zn9gyT3VOJt2wgsQCXc5IbXSl53zIbm29kE9sw+tjDdBBAFvED6CHH05EsFmdoMWHNqfkVrZY35EjPnLJho+LDL6oFppiJH75Qo5zA7671uATOS5k8s9w0q49wH0T0PZ81IaZWJwzxRP6ufNFHdx2ykeeEsQX8thpHuCjwzkRGXSRow6Qd+ToAzxy31wC+MEGgN3PX+ScytxBD2DO50ZSLti4y4cd1LhDSW5ow0MH/d4RrA0AOWKFRCztGzLtOzH87Gc/s43SW4fXu6O5U5hjjOOAPkGrP3jJNfMteed8S27QYQ0EugbSR3SJW3/eePglc1/M8eU+Y3t8XD/mofVGRK8jnn+aZ8xL7HFnlYtJ1vavvvrZ5DfHHjEyNzpeWUOZe7kg4MIbh6+0Zrx+/SY+FZvHSTrkhjEgfmjN569//WvfmSXf0AyK5dWaF0AvAIglYrMuqVfQ7gAvNxyznoG/+c1vXPJfYYmjeU++KbGW33sn5viqnzlWnCekAv4UHv7H5EkEt/HDuZ9cfv31154LALzcUA3SbhwAa4HtX6mIJ0pkkC2N/iGPKusO84JzJXOyczZ2E3P0s27unNkffMUuhmnRi91ejIL4Zw36wI2yL77wWkSuLnnLzdqsegDe6TN71asf+IQmCdojOXZOn8nnsUeYzEnluXNftM9fvvDags77H3KjxXrSZ0z/9q9/9fQP/sE/8K/1dC6/4HAQv31Ajsdac4xmrWO+gtSRie+scwC5NiiWz/4v/4f/zFGiwGCwqCHQRQ20gelMjWG4z8pdnVeTw7Z8aNwNIElslPlouv9kptCf4LtsSK/QOvT7oPnTHlIvGknDD7FmMY1NCSbZKi0t2efse5EZW4XqAAxwP17HFzlisLh7zaRCj/yhQ36ao22jB1Ho5CcLQw565GIDvvuqBZX692+/06Lzt/4E4Is3X9qWw1Qe4QP4MU1QfWD7j9/ER/koF1nuvDKh2JRnA5jFqHKA7Uwdxdp17rDjPmU8JyTbQO61FnBmCBus33/zO8fCQsonGwgjA0AnF5wU0f1BCz75Z3EHiAfZytNGx7JCZ1N55Q4WcVzxmZ4DAlpi18GjecOYMFfYNL4Uv1+Ujd7pJ1B9SgIvj2OEOVg56Og3f257HiUfisQ85Cl9MFNno8QJ0AtZ/EU/CzWQ/sbv69n4AmwaWgeoVx9AvzERA5uxylPy8saZ+tCZC+SeccudCMZX/cDWjAl85ImniF+4LsVrPk5/5m6EhpF+cnJm8OqXQ4NZRIu7nY3ZOlJAbvusHnVpx6iK5JjcmH3JE0YudtCLHTzWPgvx5mG+m48rRpXt10MsesW2+i4/leMCwDLKsZ+NFe3lK80PufbJ2d4SY49BALlC84cM4Luklk+eTfNxUBuS019zZ/uWUm7G1ra/bTlmtZ1D8fLzmVkv0zfFPIlFDmTzju/JkG0QVh5vki79HB8geY5Mj02MRZs2faHcMUaWfCU+ED5yHIPoVL66yNRH+1bbIAANXm1SBxyS2pVTw2308Ve5Qn3WVuaurHxEPzT48U274xMeHj97ERlsgNTDO4Db2r5ilUzlWVPaP2hdn+qbOucygHNnAVnOc1wAoLPXQ9bm1kGD+oVNdID6BIkBYE7IoccMuvPGLFn94rEfavABfKHDGseU6OPD5D3HNZsqXai8ZxzZJHevkIsa5qcjlF4uOt/Kr9Yz2yLmXJi2H+QC39lwJT+NlX7Qx36STAz44M4tmzRyxcUEe6f2GehFIbbQY4ybO+hg6FnTAWTZj2H/D/7gD93nyqgwND42uMQHOKcSaNyI0m/0aTuGpPrphcY06c+xwuYfn7/85S8cM9CYsUNZGmD7Y4ux2X0s0K48A9t9D+db7mZzscgFwL6gunyOnNvTF966wadfLxjL6ReQGJBkjv/g/jCm2P/5l189vXqdsa4PSlAmpp4YyrtyqHHBX8935QFXDqyfY6v1YuwRleaNZzjz9IX3kMyHDz/m01Lu5ndeff/Nt0//9v/s37Z/zo2+gaKNb+cW85w6/7uJcwh6+EEXcOxqQ+8cA7NeaJ6xZvzf/o//xUeIEFDEIGgBQZSUYL3qoB36bCZdHXAgcCVsnugkjA4B6OA4By0JMtkDC+xkdfLVF4AeYBoVH0Sng0xeOoyufTh8Jkn6UajNnSRir33qiT8LdQE6fphMyCJD+bkST38KzRF22x90rytvQUuRfMCmHX6Rj9Qp+aie0nIafMemEwMlvmLn6DKpyAt9xyY+oFe2/aT/jl9YXcbd9sde8ws2TwDnsfzaw/HbvGGPDYmkHAs8dMFrcRNfWq5Dw9b2Qz7pAndt4HsRt6/chaMOxCf9b65zkOpvML45eRWgTS26Vz01xzPx1mYBGgC98pgr3QvE0As7L4AyZf1sBmaBIX7JoW+DxEWfrcF78gxP74YHu6J7A8Cc/ezECx9MP6JJ+dAP+ilbbbsUthuWZzAELKjo4hN/zQ0y1clxc+IrArXfNtBYAMw1P/a7eNgr7PipU8KnbH/D7/xgXmWek/bKMj8jF3mirw0iUePilU6z8UPbfouA4/2otueuSYY9n3zxxWv49QXcfe3+bz9oXHpjB5vQiqbZXvvGsTXCgkt/AF+wK3uOr2MPOPyU8PaYbTq58AVeSIbyJXCzq2NiCdqvK0KRHbv+TFc+KXcsnRO1CQ3sWO35A2zdu2zru0wsnQ85r93h7uOA6NXFEn+0NU96nKW3iR+57Vt/BtoHTvwAGyTsoV8bQG2B5YFA462fAxPryAHIxH9yfWyaOeN8bHjKqxm7yX917A9F/fGpfo7ZxxgbW0A2NJfsvzsv54tCOth3HjnWY6uxIuWLVYehfpl28oNAZJUPn7vOBaJpKuFXxj5kj/98i13oyHhDNzcKaDM/2hfWUMr6PPQ8DlNe/dBOwHoXnfMf527qrF/IcGOmMdYXcVtOL7qMbdpshN/oIiV+526w8ph1KReDP/vZV2tfcmLkPFF6/GfzTXQ+dwnu+wzkaodYOLZRwB/7je+0yf3qqy+fvpgnKUCgOsTGd3nCY94M+S43QD5wgP1e0BAzF23c/X+psdngfi0bjfcei48p6noL/8yHCOE141Z71ntAEdUH35pRg+94cNGNnY86b7N/7v6bPL799runf/ff/Xee3vqilf2f5oQumgD8ND54VLkht+frjr9xwodun6LrAiCfAAAECJFNEIIEwrywgQm6Rik/0xUJtMJHjOvF4Neh+TJSXZd68Yxr5cpjEtHu5GlHCpcvOquCk3ptbjsZmMh201K52my9NitT8J0GBn1IyEWWiaEJrsEDatdElfSBu2q9sClcfiSXWB/7CUL3Rm6cotMYra/Z55Oxes8iE+i4nHh2LkILfdvd/IJ9CKC3ji1RJj9nTOoP6KTKIoIdF5ZHF6g9YNcbF35cFw0udSD+m6PQgMa/+6peOf+uywh0TgbodT40z9ZRGzfUjXpF/syXxgW0LETv5IQ2kFjUxo8plVELE9gVUsUfavF1LuiAbReZxrT9FEInl+HRhg/uHAG10/qWAeqXeMpP+4wFNMYduNsC7jSajeFeVq46lGCPj7bB+gYbT3mPkLEDelEcufSDuYoN7HXDcu0nZhYi3/g6x3MSOjRshQ4legV8JebI3/k51iOzIfbOnKW+ZXZcW1OhRc7zIDrP2RbxweZly/KfzpUe6+3r3W5kIt+ITtvuLF990/wuOXD0My7x3XEuzbLOvasXD6gOQAlCK71tYPeB8sz1/YnosQfU1qZvPnWwMkDtAuW13HDRGDPNE9pkp/Ibur4WasvX/JLd0taNqctHPjVPe/f7eV+lNd7GnnZ9t0TWqDkLjf+HcABdB+mQNIreSAHWH9/5YEl+pevoxMrd0tjfPne7voHSALzlBuDEJKTfnQPUK3/ykLzc7QNtA5GdUm3Wji1/zjfEhs34xw+w7ceWrXhNua+rz4JYjooYShjY8cbemTf1T5H1vf1NrM0Ddcq2Kd+/y6OGeKLNXsabT7X7Xa19DNHmhizxZL4xIpLmT8inRewxeQyGx4D5+VrkOi5Gx8F4nXWXviavj2NETL6Drk3y9+/57unT02ttsPNUSGIwYmH06gdIjFnXgbbhuw+y2Hnb8yw+C5/5073Qtv22vd73U13syMYrnoAgpzqIif2DsBcBH3Qx9h//R//R01/+y7+MvsZRO96oKx5wzxVFd41BL8gANODDA+F9+cV8F4ILgHYCg4HTcdTtXOgkeEAyWfqTaqglAKTF9+SPPLIElvoJqkmBXgSgIQUfmpMzctW39Ql1nyTrs5M68icO2h3UyGeQ/eUkvajXV3TO5NhQPiYifxYSVTA61djctvBKm7jIDGXanUypA7VZ/uHFlu2JF/ajXnkAxd3W0T3t52idYEB5sDFHHZmOFXMCCK3+I1NdcVc/T4ydD4Anpug0t234+6Astm2IObWJj0rjdPWi+e6QY8vc7ydFbMiRj86xT7sQPmPemOEdW51H1aXsc/B2PvTKAe2/ZcdX+5p80T4XzNUDGmvrBWR3LOQV+Cn95jrHD/wj03bV+ngK86M+o3tsNX5y4/fh1ffuH7TqA21vgNb+bFtgAZW2Uxw7oTdXR2frA3tsd4yKzg4SQ26SQMcmLhpb7aWeC5AhDQ+0NdvrhR/1RBqIbPx1bDZcfoTwYMvjRbePECfOkZsSQJb60Yk+mzD0Qo8s0Figgz0R10bkY59qePjPnIB/yWMP5kB1AfjAnbbptQWUV1rn5aZvHRAojX51nIiT9uFnjNvedjfAK5RXuc3bcM2ZcSFpvcVHfQUSZ9dVNiP8ca7lRkP9VJ6yPnsO/SAn7duWtf+R3f1O2fn9mEMA9bZrrxsUb0BUzQ2O2sp4322ZK9n87j8xpATwPhKXXs75yKw5LSzEn2KSPeuaFxvwKlt7tPoYXWydmJ+F0TkytBMD9G6+sBMfyTv1jJ/ZmHG9/kDkwhvbKvOpNEoIh+zjRiJI0cfkKHEAp2/xn0doZsNoPfxJbnJdfz1GkbjGCoZo0IsP+wK9+C5G55X19ceNla0TQ9jL3X9k2fhDZg7zqC/nYR4VRtzfxZp8MIf9qDDS0ms66BufamAfm2yiscujNTxKm++18ETJrOWST5fpG3nP2ACZ+2dT7f44ZlGdP3u3Dn3IPEROcck/eQCaQ/d5tQF/4q6q9x8KxBcn3N3Xpa43/XMRwKcB775/+/Tv/3v/3tOv/uZXtt14PJKTZxD7PH7W8zvj1gsydHITXMem4mQucdGWviqe/+t/+Y8SmQCjIEkI0i85cW3zU+fq/Ere0JOm0aOnwurQbr1JcaeGVsCfdQXbH+AO4Xf4lQOOnWMPUvymw8Bdh3ZkZvIKumim840b3PnAVmKqXkuDBJyXESyv8mB8JocBfKCSK1r8QYv/wNYNH/mzcIMFROIj9A58ZY7/0/eOSccIvPsHnrNbgIZ+F0GgvkKPLiVYX20nR1YTNE+PcVQHSLn5sVM+0HrpxUc4NnqyLe6FYUPk6wtE3hzRToy1c4cdw7FRuyfOPMZy5Hc8kGqbsnYo2+6cNguuedSi13z2BEwdiMyJA0gOsnnF/vF9joXa3XBsnrzWLninPQdb7mpTWXriEvHYoDQbIdfbn0JtdW4C9WF7mgu9g8oxjSqyvXAEKts6Ps4JP8rb5wbmCXLnOD6xbLuOZbVdl14Xf+joAdUFPFekcp3UVd/rzt1m9T61hdzjnAYaV+tAdUDsNDbmznN621dtALWxAX51y8txEL07P3TkGltk8Yn6jgnwGE89Ms/nZ9PUGDlzhq7xNOvITVX1ts9cpG1bCx51p1+0xw7nYT51dsyab+aPrCpzrMqO6h2H5kqk8FQv/dJdkGZkytuxltYLgC1D/fjDfu0FOu6VA6qXX3c5PoFuvMa1ZVmyELGO7Si2UbFvlRyrtdLNEbKJB73IyqJ0k2Po8RfN9ndDbPSc1TlFO+stayRlYdeR67qMnxyT6TvxY6v2wJ0L23dch7bhimnyi2jPaW7iA7vOj5jw7T99B9qnQuMhZkoAGz0XPRcHcqbbPrEevT7GRFzYwC8XjRbWGEJnc0tOwGxm8x1BNsz9Am8fG+93QEFvemU/Y4o59ZXdo2OYvgupI5P8W9R0g8NIvTT353w2JfrMo9FtXtzngfpMn5JDwPESO48ATZ/gcSHz/u27p//tP/7HT//sn/0zjWHu7PMdrP1/NCyrvPl7LerDfRwo6TOA/suX/A+BV/70BdQFwH/KMSbgDaOZNO0sdqhmSiRhTVq7Z9HT18OfTgJuY2xBfWw4fsfxgvqujIfAf7F97B2ZBtZB2nHQz9ZbVk8Z0LuNm3bX4UBhgtHD4yvAREKuUH1w00trjABx7g0YA/xoP3HlQI5M2O1L8pB6ZIHK1VZlXQhi69RTZjEEiCM6R/ZRJz6rS3zoMOngpR/EqIxJjo/7OIx4WaX66MqmF/AZM+Ks3RNDCDloDx9ZcY2NqT6IAQg9sR/7NRD7hdg+J61HX0Bsod+5ERn8n7wdWmJ69PNg0HqpSNf9c2N0w6eMnfBq/1PwDB2bHQcaRydtxosTVeyXD712T/7g8qJvKpnTIwOcuCBnzDtf0Qx9l5GPWvtbQI95WHpKx2A6cemkEMIlQ3TEwauQuOKvMU5he9WtDLH17s6PP/Alf3GYlyqR8vpmv0uNKhN46OSsOW+8wDkJzjEhIKbkYwzZKDLpF3KJMTSLStZxciIdfu2ZNzXHMPVtvznBRuLEdlY/IDmEBkV+zFA+Jo4CPvEWMnY54WT9QJU29k8fx6baHOv2w1y3Rt7gVxZob2RFtk4AkWk7MkstgF+9PF9pSwA7qaYkRuBzCdim8pANSxizLMeOyvbZcwL50TdIx2s9ZNHzm/ZAjEA7pwLmWenxlz4lL9swzfJ59hzAMm2HQA7hmyM6axIv6WWuRRes7VPGTn+pCcjYxCcy8M+aGy8UzBgkchcfvvTNTps8ucXcWnEAnRdA1tDYrAwc36G3BD5Sqz4+SN+JTePifEY/tUDnDjI+ttXGT/xjB/mxO0rElyyH5HFFR/XaRxeMLY9IYq/tWTSoos+XjGOfsc9ESAyA+uH1ZnQieIHJevOcGR+hn5wCja35tY5yj44atluaY1Jeuq9p7BtqA6yfllv2ueN884HktPrIM4dm1+X8yQ88/cVW5gx6kJGPn9xQaA4p68/qwvL8XQ3JBxPfkUVGwoLygG7qC5GPjdMmlse8JM5jryXrQHTSl1e6APDFi871bP752Xd/GvKeX9J7+/RP/ut/8vT//L//P3KuEbDB/6ALg9qkb9S5eOCfg2EzFwT5rgY/cML65our8UumkUf283/r3/jX/sKWBog5gWcBqyNo7g5vMsgLsRwwgOTMm+LKXBKz68dHIPyx58kXuu2A+LjEk2T7x6UP9APYIiYQmaFexQt8abCAS1MV7MdPFuOZimFfvNQTg1mC6RMvx0I7dGRap8RGob6YSJFLv1rfOYHug9168DMZAtEHyouf6AOx10lvykUH6jddDi1g4bFbe59i4jmxHt6yLbANyaYrjFNsM1LUnXcR8t9aJ9bxix30mbTAid3FlON3aGkDiS+2wswBGr2NTCovGGrQxA/xNQ7HjJjQ5q9K0DZUJt/Ni4m2BbQvhWGHJv9Zo5GRDezC9/FEBYrsLlvRj89z/MCPDFCf4dEOIpO5hX74iXfVRdeyMnGhrMV0xuqSSSJso+WJ7bS7GBeSpxPnvb5tiOJ32uUBjCVWrSuS/VAiCx2hG2zbY2bqp0+WIQ/CzrsRNVx9qS1oo49Xiv7KDjGEHts/VSau1NsuLTK8d8wC5RGHY1G1WMDGAeqnXf8AdSK+xhYafVFFZwO1Jh6VDYHC8iumx/Uqc7P9wYZtW+TEC0DLHBaq3RxTv/KgEvOg7QwfOm1O9KVdyNuU3oRSVyjM6dhtf5MX50R/itz9Rr4AixOyZWgXxwZavSjw3KQOGcAX/ChcfUI2eVr+DaEVI5t8g/Ah2HcUXHYtAC+7EQ1SR5b1zrRcUHBcQ5cC4gZ093HrsR4udfQ83tbBV9bvjuMD4AtThKMY44x2vREL7GkTqHnquwr7LsIeZIVCD6pLCVNuuHI0/aFekdhMO/pQ5dCJwlbHKn29bBW8js051npDV2XHQuG6aNmME076x8Vb8goGnCMB/kqPf1evEv9hz3iGODF1jVXsuijP3iy20E88bg6UFz/oRj/g3I3jlu636pWLLrk68waIq3mp4Vgp1eYRFW4aRDdjTeX4Sx57hx/Z3NXOz/NWrvqRd0XWx577lvFH58R74qwOQPWxHf1CfRXhJReqjVhzM61LmEfoid3fo1A83Gzg0w426/1CLxv1f/7/+ufX9wNYT8541j95z8a/NJ+vxi/zBR/QYjO/IkQO9JcFs6XrV2c4qDKJOjE5uNmgXYngG0hC2kkhwXEnMTTs4ORgAqp+ZLEXn9GJnu0LX9B+IVm2IT9+MHpTJzo87tjw3WqlMLLwaJMAFiM2lMTshEiNOGw3/W0SH3yrJMn0gxigweOjn/SZvosOzyia+xw5xzdxUH6GztVOn5sj9/HzsS9ac9L+hxbbpVFHh9/zdjy2HR53RHM3N7TElIPzmhhCxusBJU9pNwL0899Xp19iZkLlivvxgIv9Iu3cAZz+edzZEB194PiSnid3dBmbLoiWsV3FIbXkZ/KiXHZugB6XycUl435UJxiT+CKHoPog28SJHY+LEH5iOJjFlrmWOPnZUMcre+TXOb7B7nP9FxyTY0cv8bpd3qD7NfOF14aOwXNAPNvnXa68ltfYSI5+iWF0WzxKbvTxSAyIVmPcfqg3H120fwq2LvZ3jNvmhuo0XjXS11t/h2uoTut3qF/zhI1ij989vgI691wDfTwDgFd+5atTtfLxUZ/IANs3Ze3VDrD1AdrV6/i1XrxoUxaB0hvL5pk+dTmK7MgBj/0Lv/TSNq98ANqWA+729OYxAncstXXstU01xxFxZn1Y+R6d2t72gC3bsrRCefd+Nz7qDsNSsblttF2a5dGdsdrzqXbzSzqJt5shABtI0uLcqOVNROWQNXTWmCs26VC/YlFJvXQj8tLDvHWGbj+uW1ElOLZH35yxSf7xz7qsTOXcIoRmnDXQa7dilQcJEC9r89j6/1P2J722dduaFjZ3snb6JSe5F0TBJiomXKKETIWCayAklywshS+FICRLAS5YsiUoRMHnT/gP8AMoIMpAFEKBhIF7IwEUF24SnHNPfs+X7Xztb/t93re/o7c59tpHuM3VV++95a31ZPQx5lxzcR1VyVcfB8O1wNdEevxtn8YAqEx+Yz758o0cvgtHjoiwPibaBfC31nVJESl2/cYt4/WDLfmLKXD2mT5tNXPWWDjLyYb0+cbacqrVJifWYT3xDfwsCQc/yVHOCs754Amt8fM7B0D89E2t+HMWE7f5Wq5tJedLPz65dFxFti43Vl+5PM0l05076V85J985e2YeBepT/PKZdM1nDrFzLp2vKcUDtOEFPJ6yGV/iD0A/+vLRmZwRyH34nJ+lMv4kTkrjsu7VLh49nddnKM88rFN4N4rCTZDnFSO55ln187l+f+xJbfymyLpp6MjhPjcJ5EpI/33BPPxXF0DbGZpIO0StUjwDwoxtQuTSUcTkwWQC69dKmNqrL3UuezKm8O+T0y4PNfZaFp+KZZk49BdfZSJPDewB84XCCyPJyp2l+ERnXrDZsKH4AOkNBltMFCXJb79J1hcKCnLwYmsZWP4BHUQonthygj75Ky0TTR4KFzySlVdxay8c6gDydtZygbbjM7JslgAXB18glnxl0NmFRHtCfQLqS24El9/OF3GlJh/e+OFfBbjSswZi2qpf4FqAygAf01wJYhc0TzE4tDstUJbdyKQwVsikXhCVBhYb/M0bQESeSrxDhD5MhnQA/szxyLzc49b2LPAxH4H6SgHCQ7zoTdyltd82AK34xL/1Tf4zlGcCvNgHKl9/px5wD+5p8/2gGHXyl8eYFR9U+DZv5RLXHmugPkxceYD6N/nOOLf9e/MjbR1LDzA/usFbybXZMn2bfaB95vhhY/DVl9KAjm/5oHkPUoFrrhcRD9mpY0e2oTartzigPtRWdU36lJswcdWhX4cOflPmx7tKM4Ab+PIfsPQV8G/6cpf9w/aqibswZYGpZ+IngEdXx2GCDwSs/WWrPOZa+jqHaqN2+E3b/qlmX62tcwFmu3roY897rMqE8vDPr7pndg6U/0qnf0cOAN92424utx8pQH3JIajzaF9L6Vcu1/XAtHelcHlUEQDeyX/oW3DGTX7X+nEOxnWFktxsXuDQBYpK5cgzbRF4uTZNOhbOciq+DtDmWqDiwxg2bSFgE8ZtnyYknvgC6cxL6bi0fxSJ4hMflfX5yofB+i5A9QL4W1cfMGNp4ciYOFb8i7dQXQDy8T16nf/DOPOAMxY1NrS+7WfwyqTQahsfmnEqOQem7Zs7XJZz9+6jj0Oq6OvcBY2zWc8j/L8Ff1sQnqNiweGr2vXRflMWLmfQ8PUjbgHlxPMqMimh7L9ZyBo57IiBGiiuZY4BeqoLGf1O279JV3KInP29z7cqKWLhOcxz6E+tM6lwfFzI/3tKZyB2MOh8bMh6VNDhdxRU80/22D/4Y2w+7488cwCIPebD6gAIzVJc77IyATIZ/HaNahJceZLETz9TtidMwHwtguqiANCvNyGrM6CmepGDTmngU8+Wis7Wx2RdTpUGgImNHXt11tYEukaJtfwHLN6Jrzw4ytRHs58hy2TLxACiQgxdDCqKRL9UJMOAusAreeoscPWXHcr0hXZjKz58ph557OLxmR88vPDgm+zXDnC20XgKHddCaZVrAboYpcV1eUuf/JSpq2BWJYZ81q7jGTED/swqYireIMS7REGk0F+2Ipsy7fVGYOouwNdSOj4deMd5bWPyt3RcAHWT+4/NGeAvTLkJ6K8fnwIoyB95A6EijBv+OMXyb5b6fxecaZVpuzB1yVGHyhiy7xQ65wvwe9NWuzaoq3e2gXP/CoZMy5zDyJ11FcBbRu0WOL2G6C/ejg38sw3MsZljYL2rnGUmraVQntaFo6+6ubWsW0KvGqhOctxiG9SDjq5DHr3rGmKaAFwLMfQQ3T51eQulpex4AWgTyB3ljC/gLesdenmsq0VQWv0pbnoFtnyzFGb/LrxxJzp+eOxnEQ4qxW3xUrdUjtJ5M/FA9bculA7Qhh4e4dVvLmmDLk/5AXO3bVLo9aWAHP3qILcTbJsXF7qlY0Jlp0742r/Cr6b5dT2aA3ctvwGL2J9gnwjKMqFF/mNfzIcG1xtgOducPLXR4kMhORc4R1YQ61ajxl3y9Ydy4NbY+fq3imVUNLP3te4OQP7qBpdvJBKrMPaHUXKBzsPTZYtPDvhmQ0UU0dmr4k9qG8WE2IkTn1mPapq24sMv+4YufI4+8/spO5C+QSKIzbitxxAe+7BwVm3Ap35JxoFc8zfFOhfd62EB+NqYddrxLTEKv3LAgxVq21rmoltrTTdB6H/HP5bjPxf7KX7+0y/ADYFFlh5i5pef+guo+ew/fxjMOxH812veOfC7KeJ/+IB/9MvHpnIVv4IGqF/RK8CZBlYwz6rbPsNc/EhnAJe/oz7raL+42W7S2gfaP5dC+zOGczyFXFz2ht/2lD/mrsd0+0M5YLUjb8RBR8+0P+XJ2ZxcB+3A4cfyRXiANgv5Cpb+2ppFv442ujfQrp+7ePJifz2FiOaFB4a+I3dL74zHB4bVp2CncpYRpIpu49cMpT3HAmhd2dLTx4d4yyswp/uIBf9ctj50Vz96ozsSxRfMm4b7QOUbO1A59KMPIM7iK9N4igeuaLpp4Y8ZUc0QgGspwFu/7wJ4q5NSsI3RR+OkTzupt/ykFVcf6Bd3bheQbX/q4rf7dJZs+5WZeoD2+V0e4Mw/+8UBH/VXgR9oDdBumbqMg14cMvAsmSlbIFfVA8y1ApS3faA57oUasL1R7oLiD55Ve86uvssCaPZttV1oQxS+fnfONxZfeKAbK/ziBaa/lZ86Jl3ZUB9crEq96WFB3m4cOiLzcU6B4lzUb/FBpnKLVoB3yk2YuoHJc7ZLj+hci9bxveJb8tYhvNfkmYcECMBNHed+eYD6RH0X32FzRd6PDbk3+CqD/PHRgoMeHdnDzW58dbdUHmgs4JFnX+veVqgOX4B5QiwovfradlljBdjPFSsAvraLK7gvMXw6+1V9YwTFn2vV5K/u8mef3zgKdqbt2ee3i/roOmSsbue++LuKgfbIA1A75eNQWHrxAHMw70BIjQqRgSvw0dc62ng5fOZmX/7xNF/5aQ2unyA4CsICbNav6UPx/lgNB+NVkn9ymncMklsVanRoTtZT5LEzdWecanPb4iZAVEbarkEJPgWojgK66MdO7W25iaeQq96cQFrkxeuGC+cNcslXmjqvKshyA8DfCPhmTOyMCV93ynf7f/nFF37nkHz4RksK4XkuGjyPH6s8euSvTkUntKtJWycpDn61gUmDt/xAA/1UYaNLUDuJ5wKck3kFwnneqAlPdZV/+5SFAVzjrwcOmHwtZ4CnOTKPW0tWneqt72h08S/5IlFk5In6BECtIsy0N21YzyqiyP+LvwLKN73rH04Amze2jVPZsoGPxkoFD9QxDjDei8lG3E69S/XuvuQsyy8VW285wdKdvytg4XYhoyvt2JdsFTOJH+KvuMALGlf9aLtQ30zz4mYAcggFyF4PufkoEPmN3UNuQfWySRQ97c8x7ztiZzD9qqzDudp+QsI7ORTpl7bDfjV1XgCWV9cX5aOE8y6/C/Tra8G6VimwMZkXHPqGzkL58VlXf+fSb9EKd87h9Gnigeoh94BzsnwsL4V+S8F8qicfAM8R5yrozztQ8JntAOTm2qgvwNUNK20V/nDrgwaAbdVzYvEm+syx6poHcsDzbpVPAb4Xqgc4+zmhPn+KXh9Kb7+1ZVoExzi4F/rUC20eGqhpTZ7KFA8Pc8o3AotfBH6bzvj0IOl8fxRLeTM/Nw3eHALgyWdvl0+LrwWYOovHF69FFSDVGncVYOpwLCP+6Wv5KKXXl0LzC1S2dXnRlr0Q+7vsffNar2Uk33bxE870cynAV14Ab0otb+j4GxywJQLhpYZy7X/Hq3aom5Pab6nN5rxPkt2m4KH4CkdbtmXRxZcBFV9HaNOVbG2cAUzx9Qt5iaiUH9ny4T+K04Yv/Q17LAPVjx8HCEfP15IVr0FVnmeJrrro6mD+dP04L8jDJLI/Mrv0FY7Y0bOUVRZwvXjyyQm6kuejJ6hVbC7y5z3zkXPOklXHpX5snZQ9fgX7oXIGeOb6IL4rEB2eFuKl7sNS2q3z8G5D7CXe8gGHv6KDnTSAfnNJ+1O+lda4qMoLQEczfceow7x1r7HqjRQ0DvSWgV98NzqzPL7hH6fl7w8pcDzUWNwotzouuf9BNwo3D+9fHt2IX4f/Xo8ePoic/96gTtZRYC/QLB8m/KTbUSlo+wxnnWqZj97WEoAHWvW03T4wdYWm5NPl0MRrKZ2yLfWz8LGulELp5Zlw8KniD41clPBOhq2LmIh6T176kFKih0pj4Lti6izubITbBxUvLvgic4A62dA+jqMwcY2p9TWNci1v68dCT9t/+BmyIDExoXhS1PniOMJw5MagGg6bqV4TVs7V0szLBtOyfIWnYN4RwzlGl7XQsN85AL6bBKV44KwDKK46P9UHigPAQqPcZUOcB2/1uL8KD0nmgxLgkBXdvDYShuRcc0RCKWY1nzcX1Wd56xBMPAd5eqYzZ1cbHRMmLuN7rYcSfHATwLUUPsV3rvHYB3CVhVzVtU7z4uPkVTRHc8HkB8o76x78ae8imuj48l570C03FujnhmhBfahuwPrI68AB9FvgKUw8gGzHE6g+6pbClJ06gPJNGuNFOeuaOgto8jqiBjH0fWrc6ztgqmSomWfYOMtMPWdfZt02cOhn/1kLpzyTbwI2KJPPB2/Rcg2cerc/PWzJS+Om/+BbVz/QHHhtieZ3Rsj74JnQQzJ7JQcv9svNt8cemHaA4juuBfBnmSkLbeqlPvOVJzdboks9GUMCeseOcobinGOV6RuAbl7HNXHBtqmcaJ2Rd0rXHHpNE1jH4Kdd/GF/ubb9uc4Jeuc7BgHkd077UGgfLumEp6W8PfRG3x6DQv3ELlPXn3MXPzKcMxSN6ItHJfqp6b93DRw2VMgPfLVkWSGk5biuE+Mt4yj89i9AG17vgfEgOUYPN93v8zEfvDO/OJpzn9Gkj9jzjsA1QJuQmGK/hf7Zp+gO3hpEI09+AEW97GEXHuoC/R6CKQFsKX7Fw98q+O8/iXFA7SMzfamOiWu89WHK7tzEL/u21oFhqbFe5gttlZtHD/0P0/jYzjO/G5AYSCsqtDXI/1vV8o8vyFE8/Odjf8RHChgffyRLMshZv2N9xw3AcECwg5EQtPWSBTD2yAoG0J9JKBQP6aC7j26cwvauZxuosy0FmnyWqgfELuYAvAz+fvp2l45CbQH1YeKmb8VHl2wku4LND8D3/r3417cQoMN+sVyGnsgGgu84DPtrfHyww5wGOzcJKya95hOw4KKaYhe9ObBQ9dvx7PFGKflD97a77SMKyZZAs+HWf8ERj37m2F1d1CTIRKWb3KWwQQHScBz6J31C7UxabRWwP30otI/cPHDscvJLzs7+3uCv/bjuE4341J74jP2yvXCdsHCyTTulkubJMgOcJ8zqr6JfV/oOPQdgP74e/eabeYJbrF/JlK86KgHMt4rLl3kGJt62LLYF+JUnIN6AGewF09fmFagPHbNC7dr2aOvXgfPGKag35alLtUcfzvjExQF5kwzlK8w+7diVzzqJZA7g81CwAD7yizFy2Lio21bDbcD16k/c7Nv2gsZ3BnDN6ZQFzv3qKP/VWKjQP/J6ki2UH0r/iM5cSzdUH2ylx6W42ln1XWD5O/jw49zf/l3TACwaI/I1b/qtkSPe0mc+0GIFKt0rXSOHTRXmEcV7c4zBbkk8kLbMX7+iK3pSA7atPKKntktPX7Kad8c60Cu4jje+VXdiqh7q65iWvVOZ9Ltg66udrRtgOWimR9fyB/pZ7+xf0+FPq/sAew5w1oMNoJ+jnnuHD84rQ7hpXhXvF+gRmuLDnX3dc742as/Fg4IqXpKRgG0qxt4YIEYaqCnGRRG/MGMc44Rc94Taw0/7IV4K2MY+ecWy6rwMYqvvhz6okslOteJwO76GDx9V4xdPreUX6J4ngPicfYv/xtvzRW/4UuSjdaitn0RAMqCAWDwrjlkK2Ju4c92xBRyLCjHbbpDH+F4B/RMOlR+X2DddBXvxN3an/cYB1G9w9WvCuS+M+c2bBB1QXQBDz+FeCJ8duYl4/uzZ5cnjJ5d3797KiYyjx4IbFc6XGsNHDx76Y0Kdz8jxESEKwB7Cu9/+BiFiWvYA3wDMAyRQh+g28KQ8ZSYDaMDmW3hwdYgBAm++Uaqh8me9ALTIxTr/SIGnbsdTuUNLoB/pyN1xZCn4YT0DSps+z3L4vOC6zwYELpPgGtL377UxxU10jpyuUqAd2p54AOprA7pu3d0G4wGVjfgWXutEBzV9jOPnkgFfWweE4ObqHPzdnMJCPGrL0JVPAi76cHpRqh1Yfml2Gw8HbmHKflKYiOlXd/OC7uRk92m33ziKRzZjfT3exq8+7dKiy83M1TVPpiz02gGsa8W3ceI58ofOndvYmD67Co4Gh0uKoicD0F0vnr4Fu+W3rulrcxBQLTTjEfI1f2Ow1eJW7JPPGtAzdGTOh2eCc3HYp7nbZ5i06plxAWCh+WHBohUHdDM728EPeHwYBwHdPNEDVMfU1/HfYOpROqeu/QxNS1Da1b6nDXzxHTZUd17pl32ilL4huuIu8y026FcH9O1HaIWzvnO/sd3FZ8vUk0Z7lF54W4o/8lFnRrv6Zj1tNOfFU+7CUSYEt+MpfzzErxzuS698cYfPqw1c2fXLRP3kY2489fRFVW1onn8CWVcn/RxEYeHwKX3LrhkWBEWfeYrHkYG3vtLnIRba8yIeaJ2f3LTY0lEaI3CO99B7KhM+pnWeZe9j3dMunVxVjqZF5Ef57oLtD7nOk2FQ1Zk+OlKmrWN89Jr6vdfCqzYfkeg+iI18WQmHKhhlB64lWv19KlydtrdsMkbZfzNOIpqn+QjUX9pYIG/INh7pkF8AulvTTC9j7wcnqlFjW9T4iFm1865AxiQPkSodfX7qrDqvJauGNa7zULIn8N6SmDj/5XC/4nQsiQ955ln7kREQn0oeWmVvAPgNym3rCR7bbU+cxxMjA8CdZa8APPTVBcrjdzQ4/K45UB3AHpMWgHHAj20DGd7hq47C1FnfgeKgT2i/MTI++TbKfGWn6WpX1n8r4XHIXOBjQPB+9tlz7y2MLeP0/vad2nzy4sH6R1/4EFs5y/OO0MZht39EnLkenGOAgYbY7UQGnX7Ak2n1cbRZb9DGCeBpKZRWSJCSUXvKtW6iZrs0/ZLc1kfugMlD8ds5PJNQHIknMtTtU8oPtD1xwJmXQr80/Xa7MqUB+N8YOu2o2fKElYubt7on7L740Av/Kv2ohqlqT7sZdAp+w6+Jo2pql7UrHaHuGO+C4qmxN3N70NRlYtos84h3LRR0ZbgJ8CalvJyBxelv5Jkx2kdeH8P0566CkP1T8eaq0k0dOrQdhzVZH3A9b1wdeuv7eW4BIgvAaxGuGhwy5SE5vui3L7jSi+ySd9tjuaF+nGHqA8wjFPjt3xoHtdlgyAcU+uG/5ts649v1BrohbJFpXurj1NM2ZfJ1TFoKnsVLFn72juKK/18DtYVEZWvXF9074TrOKTd9BNq3jyq+OPvpktEf8QO1D1iGXYE1oILcPuztvtmcZ2TSBvCrMP2c+CtY+PK2fVyUVt849eGgdO8G0N+4zDtwLiN39GsHmO3yT7A+7wF0jMjh2nLkbb/FfwXQ/QNfdBfOdmzD+gq0sZlSXT5QTTYBcp1T7HPY4+VMiZ/hZyM0bematvYDtwDsfhtfOI22Vxs43MVnv+ukfHSmouocGxL1qVCe4shZ59yUL4BrOcNZFzVFoxAc+/YAcPXH9AVbN3YaafihlX/aawHQ2Tm6Adp17I5TKpK6ax+mPoD2zB22sd7rDzF6aFcRo/kK0bfbwI4zbfwJ37ZtVZon+MhOf0ts0DGHD0uOPN33H6eyG1Dy6lcy+7omfOixe8Qz/KrdQ6+4ecjQfIZOoc8YgA3+Ouf0mcO5CUXXcYCW0DJzQG1/qkye+pa4kwPKhPa9TgXIsXdRoPSdx6kffT30Fh8a+tlP+B8De1+htF2Av3mdeNo915Rn55R1GX7bw6Ttbv9KM13AeALgn+vw/8XnnwvHV36+ldD7y41sPX38+PL40UOXhw/xE33k4PZy++6d+4xJVGGDfzrGLNljjX7Z2oGEcbWGc+VIYDN5gbbNuxSUp+WMn7yFu3AFL77Vlnh4Pf1V028RPjb2hD37ABRHOQO4OeHbnzKzTBrt2Em/NvG2QMuDLDoAH+CYKF5MCciTcE0s+Kun9iqTsdmbGEC/cPix+A3oMM+2X6ieqa82gfIWd+Sg88NzKd5WxiDEtGMe91sE4kfSL9oSZ/ujLlhOfXRXh+1iyzKa8MrbXXm+8kcwfTjzlHbEt8qnAF4/dZIulludzjhCB7f1poiuhZl/Fid+u5yxg449anR0U6IYxI47cWnhBNNHX0Ak55sg+iDRSS2ghraUHFAdiTnk2HZkC5CWj26mDn9k6yf9ztEzTNyVrH9fA+PpXKxSqO6zrkL1Nn/tUxJTcMhTF6b/RVOnBDH5wyc9pjNvUpNt3i0Hn8hiL7avfao/QP0pnhooHT0fzYkF575lly7eOrbOEIJTAaYu6uZ14rAJWMfCF6Inus4wbXDRBIpTIwliD1k2+1RdEpYxr9kVs1/aG+HnCavxqNnrtUB79ut/4lqHBtOrJDIAdmfMAXxRxdiqdjwdB9OIgfnE0W7pVC3yFaBzjx8YeJnD+H8dQ+Gcewr+ALSrb47Z1EObw9JZP+3q3H30Yy81uK135YCJbZDtxWPCGstrfe0nPmFNKy7v3BtlAF95wG392IYRRvrAzOZ28It8tOERTPvGLxzxFPCJMTvfpAHlLX91ND9xifaMM+3djx5K2+grbrZXhJZTF1VHTcPaWgP4u/4W7KjlztRHkULhpdOHd55K8xR57yGxF73HuqAYQkt+eNiauHzY1LyDBi51fU+785I+ZdqaMPt30ZBpe9YTqhuYfFcPFopzobdlCmfd9beFftfw+Qaj+iZ/SnSZZ+Had1suWK9q8vr8+dPLy5cv5Dv/B0AHfp4WKIge+BkLvOZ66G9t0qv+XOldwH8Cvr3ln+l6esQYVn2hUgF9TIj0YDNMZaaPAkCbfaATCMykzbrts7NX9vCRTWUBEqXDks/9b9/Ns3R/qo9sF925D8/sU5encNZbaL8ym7LlxfGRPAMXBDzbjmeDea/x1eXF5VYgdoO54jnpoIdF1M+4APqUxg+c/TQPr8VrHLoWjTCwgYyf4Jo/UF3xIP7lI1zBU458CKrHpUrOgA/MkUWHF5j+gZvt8LQEKpeLwdiUVaY8QHvzBFf54HrBcGWapqhrPznxYpagfkxbxRuKX2LmY1+riHIUX6BF9xMilIr+4Xv8U/NwMfrcuqOOj4mruAnpR4f9NNBWUYuLrzTo8s0FQX2ownk8h649/5hvoqtE8yr0i18BKKLjIkQbPmrzrDKh/RmPYfAXCw9/yIvW7B15f4645oOOjK1FjE+O7d7BE1i2VUnCH1dk5H04OfalRLH3qfSxkUPZtLl9oBRmXOGlvsZRZi5Wwx66jDwAzc2E+nC213cKSjNdbfq1xe8pSz35268e4Ph4g2DyGYes2MQR5YwPcbe2CqiLTm/NN9bw7BdoG6f29KU2J28BnNecfD2eGELApovk4Vs+GNTeuqK3vmCvpTzQgPpEgVZ+z0HBOZ5zv+3q7/yKnhwe6E+eu3LgeZqoUkskPNhLISeMnxqOHb7GcYatHx/xmzq40inAjKn+MODyVET1RZek8Bx48p9i848ir3OB2+a/wwYQvFer8Mq5aKzfCWeZjg3KkYfW/E1eaBT7tuJpnxqoXA+RFJa0CwmnmHXp9LYB7toWUN3FRB99skZcmgcLDyBKyZNw9sDgC/D55pa2+zuO+ob9flSqetVILYBe/MzD9BtwToXLNSW8QGWnzGHn98DksQ+qwc3rBy8R4TDP9Gm2yw+An2Ntv1dfnKopZj3oB6g/dZ1h0vj99Gn+8JfDv3Onuc0hHr30+w8D+X5/gDkEjX/+Ne2+98fQslbB3+omQHnAmGfTYTSO0+9FUSAhHzqWcxjGSMsOfoN5V03CKb6YC+cBoCYglcJZB7Df/k1CfGaizaR2opNseWIO7AV3PZjA7E86MmcgpibQsSyetKsntnu47cbBQqPIjaMObD2OW+qVAV+6khvop3zgAvUCNqiUPZEocGx/yeum9UADUDV2kcBcjR/8swbKH5lNJwZZSM3AeHBChxe9pMoXavqrSOTgwT4lB+WtH6BNcf6mXhXsmaZ2C6pEET45BHf4OXjrQOceqnsRKl9zEv67ofxAZAY/OtVkZCjA1gVBvLyWjLUsOjozK/Av/kygX5lYp44vLqttEB+LH37inbk4x1h82x/pmqBByYGYEj/gY22Dy9NbjT94le4BXfvFtS1lLsjUr/pQn8MWevGF0ls7DrU5JLheeNpA4kYfNfZS/DaqNkf+aOrVq1faSPOfFq1O48GFjv+++Obd28ur128ub0R3fqUzuqz+AOxUHtj+lX+X9uEXx/ZZcBWXAN538vOt/OBzr50Nnfuxea3D+xP41Z80YPfh0HxZffDySjVWREOv8KVPmDobV32efQqck/9o2169WH017AeNBfSDW7oXzofRttdDhfYB2zZtrwXqSZ9rpTjzyUrfLYA06a3bBpAAYqf787ZdOMtTzKdYhroFktP6Q11pmTOrFtJra8ljhb2IBAlrvG0z5zWPrMQyg688dEXLwzf6baf0qX19Ltg2MSIzaPXvSvcqtQmJAm/mMXWeOovTL2x3zfqaAsZy0XsFwqE/H9mypNYBuvgmIvyMTHNIb86h1uciLtOAjQt/YwKmTPDLzsJxaOsTW/rH3KCozcDYb+uLXl7lL0ybnr+ixYb0LZ2LbAhtywsjudwIzHMIYC6ElSPa7R82OxZrfF0WYAN87dWmfVx+FWeQLP2M/Y4JOPhs4prW8QMqW37z6tW+LDqG8HWeXevEN4B+dR9jI+jDkMqyJ6d9rcPcqw9k+OMBtFwH9VJdOYPaX37x5eXxo/xXX2YBNwO0bUf2cn7gb2N1oPc8Bhef4mfG/Pv3H3xdayy3t+8vD/6Dv/NHP4EnJQsBBvo9QNqP5Vz7E2awZ7DMaJfXFw7aixab4ZxJd+3fG+DqAoJlyqJxiRnO/tZ+faFumfApXOraxxA4altWt8ZLS06bhamSDYY82A/1o1+xLxXFq7GkA+oaYEemMQHN3bQDsJhhacy7DX9kz/EWqvtMr64W28YniOBoDZ5oEYTBtDPAN6G22djRWXCuBdYrnoPPymNvQn09+KaM21xcrnW27c1T9c7t1h367PN76zVd7ayr4ABwLYDbCENWnYt2qVuXN9n2VVOyeQR82KVeBcAkMfRiENyOH1zbQHkA03gd8z36DGKber2mBT30F2i3IDxtNacTpl8T6vOZftUfMvQp29oZupFHhkP8u7ffX16+eHP5+S9+dfnNb393efnyzeX1m3facB9JD9/LfO/y299+dfmrn//i8vOf/+ry7bcvdKPw/nJz80g8N+LpYS1+oj7+NfeZB4Ue+OG/PvxvCH/kJg8Xn5e6Qfn6m68vjx8/ydNDvWZOHb/4p177oVIaiqnjX/3lj85Wfvjh4wTwQFLNWGOHesq2BqLnYyh/6bQPOXA06R+q4FNHFfEXsH9tQ35xAVyy0xdg9ts2//KnuLNf5K0+F6+MqV5tsUM/y7Xol37wNXsMOHynnnrPkL05+maNP26r+KX6GCuBa+WJ2vvBsuFSutazZRGQ26Hh14EVclTIuF6FatVAbEWytgDnBX95LVxtVXznLjEUD/teH+r7N3P4kHSJWv069KTeemPTfd/ERjKyW6681NPXQtrtEw/+1v72Jfhljzx/pKM2cvhtH7haowvcVDEHetX2nFS386hAu4U5EK3kVPPP7UBlavfchxlU93Rgz1kOnh/7Cbi/cOWPzM4pQH/iaDcXlZn8wOQFzv1C8c0len0zd7J5DR07bnymD4mBvXb2ecAsLlQa1/YZ4AX4iKJ9YCBBLflcO+MjwA3qex3S/dEel/fiuVz+8s//QvG8l9z3us7IHx3eKfkj4HuXW7+bxz6V+c0nAnxz4n58I3Zw3AR4MsiH0/8BSEEBde64oQnBIh684d/QQKnbBj7FB5679tLdXwN2lgHA9C6/kEMJBfzHvlXnxE/7LWeeSW88xQNtgmfDPCYuRTR6miaueapPu4OTJ7EZkNiN/8HJ1tITef0WXzyuT5ksjaPQ3NVfoDEEUgeXP05tf8oAlaE+65185z6A3zkkJA+le6LrFfvbr+qYukq7Cybv1LNlVEvN5DNuQfoF8J1DG6bsuZxzP+NAX8bzbGfxKZf+KIvN0k/J7Nm6OMYld/Q4bPHViuo7NsZLhYvt8IXaHjBe2AF3KuhnPDvfLTPkwdWHtjd/4so8zh/aI4ov+Bj+yFUXQLtPtgrlAeoLZfoFFH+mF9rumNBvnAXan+5vPF/b++bth8vvvnp1+fkvf3d5805+3zxTff/y29+9uvzyN9/oZuC9Dv/fXH75q7+WxM3lyy9+pA34yeXFd68vv/vrby9v3rBBc6Hl6QwDRo3NbZfSONjP+kT+7TvecXivkncf2Cf4tjPPDsUGj2nCa9+/vNMvZL7+6pvLV7/71hcDwomNxFQgNx0HSvcreA0j30DyuZ5G+lf87sVv5jv46J84ikWFa912obJuK9ZSxek9RFb2vkEiTzDnTu3ladju19fDzok/ED8mr2+mlgww52YLsNfFjpdCH5niUkc/UB/KV/kN8ecuQMeMnXFHK/niJaT5yAWHCXjql/Gm48t1bqghHdflqHF15gvvzmP7QGtg8sTLgnBD355TkBh3Yt/x2yYv0RIvr9biF1LSorHgyLsVISrZtFOrFSPq5yOUaLEm56NPvtMurf1rntBQZ/9WPOjGxtEdAJ6x641Ny5YNgAOqt/Sjr3yd5wf4QydpUGztY3NaKL5626foF9F6DZJZPlp1c5NvkZlr5E5Ax5r36OoaqBww5/vkqf3iyjN9BOhPX6buaYM2JU/JR3/YoUQGHcknZmqLDJDH7geMWx9C0D9f22pj+rRtCFrJFPNR2kznYJ5rd3y91bp9+/aN34Vmbyce1jJ4vlEK2fzHX64ft+pHrw/98KoGxzcJ8XAKwIfGRfXg5iHvAPxffxJEAw5j67R3Pxuy0gXetM0/ddBuH+qkAd5kVnvKU859A7dBVCuxLeFHRxeD+E2jHRn4plzh0L2g/fKUn4J8deQAFDhfKIBz/9rH0upjY9y2wl+++LR9iw7IOYyF1wXdsIV1yGxd5QWoa9tPwgZUtjFTF7a+xbfsXcHwC3AtHHfCwWM1cMWz6toHjF808BT/nZNQcNG/1pG256iBDWbPgYIX4JKF1vbUBa76DtpCla/AeBQ3NyAKeqr/rk0DgP6xj2nngijAn9X2jYSg+oHWxdmmMRuuaCdbE5+aEhoADqB/F35CeLZ+gH7nUm0Vzu3JO+EuvQWwpZhn6TzLXNvKTc6rV28vv/ntV6b98Ac/UPnh5dnT5zrk32jz5eNAL12ePn16+fGPf3z57PMvfGF8+453CV5dHj1+5CcyHN752NDLl6/dzjd6KA7VMiP95JanNrrpePNONxAvLy9fvZYn8k889x/caIhzyMAXfHv7ls2f73LeDxG4Qfju21fCv798+eWXfmt4hHjAjPucA+eF9pivG9LvIXeOxPTt0GPej+fBGWqDmnmtGe9+9QDVR5k6mQ9zjbSO7OovHL4B5QGqCx1przm4TExbZxutp/3ANX7yuz14aWKDAg2ZAqbDej3n4Z2xTLlqth2BebkuuGPUpvnXtg12nWXcB4/G1Es3fIsWOZMM1Wtdqy0uzd3oRk1o+EptluhvZ0HkxbNIhz7bXD7FrYiWf/GGO2BeAXahNXcH2Maae85jpdFXvW0DyXf7lj3GLXx2b5VC180ZEtO2m+s4648e+lJjI7FkjTUu4Gr8p1GB/VSBxnhAh+XgNZ1OAP7GBsiq9Kc98Ykzfuz4N0/pvTlx+yQPfuKA8hVfG8XNPnDmpT39mbZdNB/pF5A866s8+PC2NveQXzqXLFBa7U6gzzyDn/YxFyUurcbVfv/e0B89ffny8t133/rmRTP48lc//an63xz/wRdejmzs/T3H1Hb8UzxiePTokfDBoZuCrf69zIN//9/7W6cbAAmzAbESF1QBJf3Q+kT+jKdfhyy3cMAh69+B0s5w4KPAA6mcJXFqohl1XAzDtH6vQwu96dMZpo/A2cdOignwVO4uOnCXPtqRNWr10w5sXwEGlUgjs33spkK3/KX5t1DmX21+Tb1A2PmVEl+YIPvGhj4HaE1dv8xXNUOfD/Sqy+OKVozYdu23dt7UnH7VhzPAA54hnvw53MvnO3VIRgLLgwNv0soH7fBe+wpMPLjm/Pj4AXyH2SyqIjonqqMQPR/rn+A+c1yLF87vPclXUTTRQTP5A1u9yLacbeHTGdc2MGXbh063eHRMegqxBjfUHbrPMuc6Nq5tFwdMHDDxzXNpBWgtniP1BRz0Ice+UZ08Xf/d777RgfrF5Yc//PLy+RfPLw90oM47fKyN28ur1y/9VWo/+tEPLk+fPb3c8LlM3RwwLfiYEB8P0rZ8+eqbby+/+MWvL19//Z1vAng4f//+IxnVxq3y/r0O/zrMf6vD+1/91S/9kaKvv/728s03L+Tjw8vTx88Xvy4Kkn377r3oLy4/+9mv5OO3uhBw6OfznjeXr776Vnz3Ll98+fnl0fojMUXpmETI75G/xltwnlYboF/+Y/zoqoCf8rCBK19y+mlbH9HVhAP5SWsfaA1MnWf6cWEVbIlA5eA9Ylr4iO+LdAHe2Z/tj+HuvBZ3PFEXZM1c5yFQ+zv/ALjZn5D5nfbWEwhaMejlmB+wp/AKr/mXzJQt7cBJwNfd1QGNP/Xp7NshR+U2unZsbtun8IHHP7f55b22Oqk7DpIyX6LoRxv0C0bLHr6owgbrwix6eXzTWrVeIlq6Yiuu2EN1aoD2jjUHcmDWYd8yALjzA58A9qFHvqZaRx/+5PqyfRXeHPASV/yinB9GLs9WvfNszJIrIHXPh00ayUFUcWjNwdS9ZSv02LIf0l2e6cNcb8CVzaVjluKB2gHOdWH6M2H2z23iZ/6o49Jrgm+cnWt3DbRrI4CtxLRxgdopvrV5lVvrMSY09gVo5ChzJO8E8PGfl7oBePnihcaXT5Hcv/zql7/QTQF9eOOvc8uILR857O93anTtWvOBaxs3FbQZI94V4B1l2roByDsAQANYp2saK4g9QA5iFWBJHFDaoUvQVidIoU+dCjheqD23l33Dsuu3SwzgsbkXCv1A/J02ztAL/JTr5hRAfrVWbOCS5D25qWsrPDuG8ICPjm0vfWibD4iNCXvS0UZi4S2rhvDo7V+C1wdg+tM6uopvCT4XQ/UPKxvIO3LVBbjpLs7VXkv4onvn6wzVaftrHoDbPi49mFAxD/x6iSu0yoM1f/DUS3zZcUv1nm+xs31Df21Xy2zZ6tq8gWPJLKi/E+pfy6FftePR+PWwkAvcmGPwh3l7seRNXzWy7QOHPDBlBbUP7HbygkzWweaZdvR7FdZ1fAamvcPugvKwTtuGZ/pBv6UweScNfGkdrynnnC7YeORXk4sAleTevvlw+fVvfqf2vcsPvvxCm+kNQvrJGPA26+tXry+PHz+6fPHF55ebh4+kKR8RYCt6/Yp3CChvtFG/kdzDy+Mnzy63ovGHwnwz08P7j6XrgZ/8//rXv/HfGDBxPpe+Z88+s50XumF4KN03N4+l+76f/P/VX/3CNweaJZenTz67PLj/0Jv669dvvbGz9/3gB7oBeKzN3z47LMHOD+DcqTZuMwXfvmiVgXse/jbQpkQur+iloIpCrEB1n8fDaFyhslz4gPoAlFb9xRVo5+OqWjPsrbJTnzBiXtuBtm14L1k2p+0CuF6zav8MW+5jeeBab3JDjS7yUTr9tD7WY5r46kOvc87noE0QGjOxQU6wKZR1LAZEplz1tADZj2IPFPbrT2HKuIDDSgzq53rcbV+/D13uC79yfYAI0dm5QwyRBl8oj2H6Bp7X6ookoF8cPsYH845iqveHXK/jK3nY+xftsKJ495HPNR5aoDqB2FgdwbXNHd+UmQ8zAvEJ3JyjQHytv7W1dVULq+SoD92qF2vXa/UV0HnGAfTnnD7DWQdQ3JQBF7+vcwBM/qlv4qcc/pR28KtuE7bymq6f1T0A/B7zTaRPjjvWiJ/HwgBefOI+dNiW+rR5os9hnT6fLnn39q0//sO7yv64j/C//vWvLi+++87x3N7e+t1eWUG77XessA+dmwFuKm51ncBWbw5zg5GPGzGn9soUxCm7cQQM7AWQPoo60LhQmvsqRx/m1Z70yuVilRLW6AcqcwDt9mnq0IGP3fhBRk14kIUO7qz/8MHFFBfalCQ0tEnffJGtj7SB3zf5s9jEO/RU9mMRdItj+BsZYDBbDYwLq5rBBeoHLLERfwtp73LQOMwpb6A7B2YpuK8XF9ulIa81Fh2XOTnrR30rnHG1Q33IqE8OqenjmxiCXwdW80vUPPLBXrHw8HWVDTsflpM8vgLk0PoLokPKtzRFbyEeqRaq44++ytt3lQJtaF6Ey37zs7WGzwDPKnBVHzJsGuenPsC0fRXz6l8/kZyyWS+poScv4orckZONmwU4t5GZuEJjoD77eeafvIW7ZIDaAyb9wDM/VScCR6HfPHmBxturN8pp/ikMT0r6nxvNIx15+oJt9p53Gvf3/l5mvprtO23QHMg/+/yzyx/+4R+6/Iv/4r9w+fzzz3Vj8Pryrej+LP/t28t3L76VjQ+XH/34y8sf/MEPLj/+gy8vf/gv/IFvLr759ivxfi3ed6q/1UH/tf8b5N/4l/+3l3/pX/pD8f5IfF/I/vvLmzdv/NEjzwO8VGx9p8rhup+HIy7qQ6V95BRG+FeBln7HL/Oi+2Jhj4c4sakfcMVju/aLK52CLzjd+dgCzPaUmUDf60CFseo3l5gXOr9RgR4VS3t/S9+x4RssfmWOIE8+qxuYfhWmj7M9gQcDUmid6okn49BYaCfHoi2/Co7jkA0vfMVZ1gFac/IoVgrDlGsY9OhFTUoOtbSr75gLZ+D75I1OfC1A8zPlQqcVHG1hDjnLLrvEu1Sb0TRB9Rnt35B37EB9BsB3XuMsNPO5dgXX8nfjPBYqy1VD9daOPYBHdXGbFmjfMTmG5LqKO8bA5G3dcS3AM224DW7FG7pqtWtz6q2umZ9ZSFSvk4oUBl9D4T94BLmGRzflrjgK4O/yoe1P9SecaR2HWiq+dkxbZcLsV6Y1wB7B5+dzUyXf+Uil5qL/f4/w4hh6owt8r7WdD5TMp1yLXMhP25ZMbgzWt8DEJadXvs+feWCq9MoPLWQe9LAtPOBjoff4eGnmOtcZfxWodgD8Zxz53y7UDxVf1ksO+zHLPMt3/2Mz8TH+AzCeQOIw7bvqJEZ9FafCMikkla8oQjFcJORIgCCGd/EgDKiNCXfhDh9Esx5srgkTy4C9W2XroY5PH+sFpr9A+TNAe7G1Lr4FfGkF42VOlGz0a/OjMGjX3IGzznzUCUg97cAz/SjMm6xjQamc+eoTOL4eLXes17E1B5iHZrr4cgGHN3yUbQftgc4r67gD4AeqA5i4ym3d4eskFhbG1bsbqnfGFRvg084mcIKlFhu+ptJ2zTgmIehC7/Sv7ULtFz9pwNFnfiAPTmWOY/8Y/1pyw9R5bveGjUzO2IX2/ADA189sEYklwOayZSlnuZZPwUc+rXKWLR857XjNulDZQnUUd0VTYb4ijVzWhIo2cr8tqjXWGyto9x/QXzolFFXoxqdbtRhvNuS3firDR4e++OKzy+Mnjy4Pbx74nQT+ZoAbhJdvXlze3r65vH772l8V/OzZU90sPPMB/vHjx/6HL3z8CL9evvruwn9+/Ou//rV1gH/8+KHaD8X3TDaw89w2+53QjmvlBx2kzzGsMoG+YyIgGKnJqeryWufSZz5Bx2Q+1VVPClVCEqRRucpMPcDZp47HhIlLTJ8qaxy3EwbWDYebgu27tJ95FKn1WzIT6nNtFdpuXDM2w1BDDPmj07bXQ4wF9MHfpad2K0cpn9uyYwnqJet3Jwlb4yJO84hVOnaGkKVTfYAP5epji+Knk8MvaOVv2WsS+/jiX9G3eGxr9KEzNtjrw5CpGzjbAqjxp+0C2l3Ef4Dl1jXL3fiaMh+UoSc2Ggv4aae+FNqfBX5qYN+Ebx/P0Dlb+DRvdJYK3+St/eK3DwwI0rKzdNjPRS9cyWs/63jcmecha7wmFmNo2VUmVHeh/TMOueLad1kxcD2cPKVPKK3jTX/qbHtNlKPw8TjWCXJcAzYgwzXgRm1ygV/B1T7jvMdah22xWb1ezrNI3YP4KA8FqC/oIN/551z5uunqd25V3t1+f7nFjnTG3kV+rlo3BNw8vLMsMslRdDLHc7PAg6IXL3T9efvG48o7BE+ePLncR0kLNv3tExJuYHNBTKft4IAjufCmZeiiqAylOg2tF5T/0Leg/MVTwzv5qx+d1OU98AP6ZOSMb/9cfwqmP22fAR1TT7m8cBg0AROmMbi/9FUWdOO1BiaJKgqTt21l1uUMhw/6IfRcH5YN+0DJ7xbHg15eS75vsRtfnQLmSpqMB3fKHKI/vqDNdqE8Z5rtD0jsgY77GcDdVQptt762m03vI92Lh4U85QBhfMNrrHLgnNJbKrs5un3Yuds+OEp00L+WAcoDvbJnnjN0Q6dwSARsn7LAtLEuD35uBoU3v6yWfoZz3qjPus6lAG9lwVNPPUBlZr/Qdnna1pamg3bqo9Avj3T5wb8Kah9qo2fD5eM+0qR5jr3MCf4QGCn2Rw+vDhbIuGhawvPo0WPp4I+uPlzevH7tJ/c8+b99p41YjN7M3/HtDu+8AX/2+ef+zOYRExeIGzbmp5d3b/nIEd8CcXt58vRJnvI/5OaUcrnccCPw2XP/k5gb3SCgwUW6OOThQ9oZl5lf21JdnkJ5ikub1sjr2q+omReeM+RqyVHgzX6wbXVulQdIraK6toHKAbkW7Xl5Lbt56fufP0nPGaC1HPmQXW7y8s5B9lS/1sX3iG34XPkz1IczDX5o1Rd5DtR5t6L8ludn6aktoPJAb0qB4qefAfA53JZOPfcAYi2ufJTJSxtdQriasRTap/jwAeMCaWI7NEC/XU+TfZ2ihlfzVIoP3XIr9ZLpHJtw8ApaG0ffv4snf7EHWN96+SttByTXQ5dvCq/H/Qzhk7ZVPgbw3SN2jMSTtZHDHPMtN4bYSKnOxN7xdsUks6dzH2dOVKY0U9mYrD9r61wA+LaM9jre/dQ8QxeHyw8fpMP/+FB27vHxYmwhJB3rI5DVP+Fsi3VWntbYQFn/jrAxAPCEvvjUn+tr8s42cLZzBuMhqUjykPfcdB+d5sz8obCnqoKvY5axgRh+9NLz+GrsfM4yNXJRWUwAPAf4lPXxHOEe6nrDQyHYuTHIOwQ8wUd+63j75u16cKWxe6hxk5/3b5JrCjcezCNuAgD0MRYU7DijM1EVhIghqj4lKWzlpyJa5DaP+TRw1ADOzM3I/KM9F/zkqXyh+LaRa00JPx6tCSsAN+UKlQXmJJvQOCa9vta3s972oZ/LMbEE9jnTY+gPsfy/D852Aetfk3bGB5r2oZdNyPjlm2RqT5nyBdUXVTbrsQisQ21Rj4lO7VhGXqoLqFzbdwF45HsRqgx62i5P27ean9Q40QNA7XbMph+F63ntCA6dE/LRgsQO0O44VS918dGkEpeUtvjQC7h1yUZlANtcFzw/9TCOesfcsohuwz9zUfrUWxyA17ZLe/mBl1TVM/3CPofOxIuu+ARsnp3n8MUuAE/xtIunxt4ZqhN6S3VQVwelfIUzbtKAygfwE50p6H/1Rod1PzVRHvxfjSXPIHLrIDk2Wu1c6TsXnYfk7oMP7XwM6Bc//9XlV7/6zeWf/+VPL79W/c0334kmfbqQalr7BoCv/GST58LKw8hsxSncSPAHxW/ecFG4XB4/eupvF/KNpvxJPh4EpznFaPain/iaQ1fGzdjPeYFx0oHk22Ef+H4F4wrfdqdMAf0tU29xs50HCqK73mM8C3x3zZWCdWJCuRFncOoji15G0+9oLpum+zey6MdO85+18PtsWq+guurnBMvz0QLVLuhir0VENQ6ST0XsYvd/j17Go/7QPt6hGjkLRHYC+qBTs6+qISyyOijYcsB6GIfBa1/Mv/1pmfb70Zpr+23jNyODPq7N8cdAtZrLjKF2D74BtR+7sb8osrJeJFpo61lAqw+wkCmNuvrgwseKbd1b15Qt3I3b8tQt+AzAP8c0cxD++hIdG8ehkyZxSh59SxcIcOwDKeqsvc3kk28F7LBWeEcy/31XHdnhSO5Roysb3mew51fOVI1Hvw5d7gtqrzF63glKbw3AA3vnU/qrwGbW6EMOfdDabymUBt/kLdyFC6Anc4N6clj/smO/ljw1+gKSpcCnXvnM4yJ/1j5UXV0b4IidB27+B3Xi44EGeP4Y+KvffXW59XXjrWk4xw0yB3muA4+4cUOtcO/9kOnt8Y7C7W1uLhhDHjhR1y+dAZI4Oz1KJykXtpQGGV4HoYK0NdD/BJj3ABZbcBQPBrpXn5p/fkABfy275c7tgv1fvje5bE7U2LWvK+FuUaNn+DDzQOnEbL9ytKlbIIVMXJnwgGXkg7j0ghp5Cg7NQ/eiutRebJcW2UBkYnv7W1z5OICK4un5e0FkOKoDQMfVghHtaANiZUI9XE+0Yil+2AfNHXLLeApxpW/62noW2xKLuNfCidxBb55WXoQ8ePZ8Rc/mjWzmBebjQvC+c7deYZaO9oHI3l06P4CZP0BkATn5fZvxyiv61Js8qKPvnKpvCshV6Hfjlxr2oSvAN8PiR499XLIptFWQF8wYsE25zkcOCMUVj9xda2XLBSBROhYtwW1dE2a/+hsbMu0ffOg5lzEOG/KWKf8pkaenbJzOzJJBd9ZzPu8/AXue9fijHZiP63z22WcuP/zhDy/Pnz/3psvHgCgc4quaAyL5Y95ddOC/pxsE/Uar3z3AL/4gOG7ol+0gT5L04y0rvvkdTSGQzkgC8b0FCF2gfuvSyhc8fLxysceW15RZhSfXxJzeIVtdy8rRd57W2FA2/5pTrnPhE9Y8Z9gyu+z5l9o+rri9Z9hn9G0dgC/Gzn3KQpve0n6h68s3LAtCT5lzGXvCHH2Avl/IqCRG8sGcSk6ADOXiE5C3xHUNzeXMP3rO0FyWznTLU0NyHe+qa64fKmioLC65MvbKv2sbBdoUdNdG6xGv5Lk+YqcHPnSaeUBtU2hf65BO61gFnF5+yKF2uDq3o2OW7P0Zv8QSfKF8bV/lYZ0zcp35GKJv1/ZM7fan7gBxwc8Dg20nkLnCR7MSCz3yx96hNSaZ7BHg0QFToHau9A2GxJRYeuCPItZSZc1qMLn7jjot1d8csbdyCC1cx+0mHa9V5j1QHgDMZsv4eH4I2LP3WGTd9bxHLDw5B3foE1vOI4pTbebIoRx5/S5vaHm4gg2AWBoffC3I2p59UVl97zMq5Mn4Fu3ZPhMJ6j+Fds9KvPv74rsX/l8vr16+ury/FU354Z1hxpi/VeMhkq9Amg98AQw++28C1Oed59dvXjtXXIf4Z5E8XMq7Cd/7Y0HJ4oAGBxAYEwFDQB21k6MUaCFjDU5KwLilF3RJxbleetumTFu029+w5J3sHMLcv9IDf24CsLv3iDhB3QOyX+pbdsDs0z7Tqws7HeADNQHdfUmHF9XCIzsLqNpq4UJPDaSKkdILxNE+bTZBBGYeP5JRYuhRiOdctr4BwvfQXE3wAocNKFWs0qfh5QNqo9B+MKo9aFEwfQYQc6Et2j5UZdwp0UO7ccz8khO12Xj0k/1MeAqbL2XMubOvR5yU1WfB+4lKWFyTp5TwoKNy5lFVGV8EGQ90sVEs++aUnDekUYqn5GwYXJ90tcBrPsGUPeRz3Tj8apz1MXrcdCxL8uBvG4B34icEzxgRW772jDr6MjaF3zdXpm7akwbQahGDx5GNt1D/KDz5J83UfMvOPQ7kenW+svErIs0HLiixBZ4/CuajOU8eaZ/UNsln+n/4oy9G+fLyox9/cXn+2ZPL4ycPL48eP0gRv0YAL1z8sY0P0i3c7ft34n18ufdANwCPby5fff075wffffH6XvkSz8uX32kTf6kbjHyMxbErFg2sfecFgHeuVGZOTAUvOOaY+p4nLpkn5pSOzplCdK56QccAV7oOrXPpxyZjL6oaKswjinWRB/gjM/UCG1e+3DC4jx3paT97Hs3YcawL0NGctNRPgItr3vXL2MfrxFZ3HaCvKTte1k+uM3SwUTb6q0NLdXh2ST9gP5ZfZ6i/V7QlunVu+FgHsxjIWOYm4GNb6DJK6qCTn8ShvtodzwLywW370UEemJvkMbnMuy47DgrQWuaiBtvCoZf1Z9KJn2KaULSx2VxGhX4vXYvJFTyMbcY3tCW29F/3qxug7gG5hQvHIt8J1YEj1XXILvqcg+HHlrtXdLNAM4HfKpn2aiXXnr/qsybmWFXHYZvxt0Js1SehjY9Sv5YZaIXv1/rzHLJf17aaW3JFu3bg2XzBWZZD+f9KwE/r97kgffsqPTmkx6feDGDPrOCYjwipTd22QZ3qyBP07LnFxc6G9hHHJtOcIovKmZAqbq9cUtrWTLB8CzYM6NK4oRlPf/fXf+0bKKhcdzmPU/q/YnCaPYl/Eum9SX1uFqj5OFef+vP3YqQM+2/fvlbNHw0vaCA7oDFJBBNfKN20Rd9hChh04bdEBqg6KtuJgoZoCQ0oP8UTR05TPJouJJcB31asE90kgMFerGTnbHsWoPTaO+sFwE2+g0eV7a5BKZTn4FtQfbXjiaG6ks3LtTw3F6lTogcackwYfOCPTRy3OQJbxwnE5IuB/HDXMUSy/O0LERuZSUZ5XFYxv1iv5Lko6qDUeCbAB37yVw+1/3OuYwoPE3kCOF4ZYOZsagDTqYk7+s2/bEmrxHSAk+7MlwXipz15o2Pnr/X0HSHM9JAkbpb+IXfkZ4HlVFgj1MChV69cZIZ+aEMeIKP4nnlHDMtnFfzgM/D9HDy6sznutd24+x+KZdH0jmdh+s2mmEMwZqIr+M7jlOKnLJC+PVcJTyG0lvSnHvyffhVmbssPgCsecK6km12JmEXUD4cLnpo8vNy+g6bXetKP7M6F9OrH+/cC8OTgyeNHl0car9cvX1y+X+8g5BuELv47gF/84uf+xy749vz5Z9bLV4Hyfc9s7hQ+p/mO8ZE+/5fGhw/9taO87fv1199cXr/mbwLyx12Ur7/+yk8Cnzx+6nncyAB+EyuALedEZebywN/Rl7Dncud35YEpE4jsLMDBx1WJvZex0w0UNcsU6mIRjL3Bw7L17DaFsWD+RT8XeF94aavkCyhoQ4880PUP1K9C+3MOCevfHvZkU1XmKyyEhE5ZVtuzyTxuWwU+iN+MpFM5VM3cAmZ805/EtNd8fZr857oyboNyrPGVGrYUdDRXyVNSGj0APLXtGjmPnfxQndxGFt7rnCGfnCVv4tP8LD72W0cGG7NPDa55clvlah4KKpN1mf65lmcuzruK4100oLqm/kJ5JoCj1I8WWP0kmvsQdc66APPIVeopC1z30Y8OfIIGxx6T2sc7Pj5YKB0DtPvtZY1jjhP10daYOjfqP5TNB1LjmbSc7R4Si1s2Jf3pW0v78SU3AMWVbpzoR770I+pBB1e5DdCuS8zTpkEeeccs8rwYG8juh/mopz+pYVx0FT+9F1S2/LMA+HkUxetzimi1U4C/OOtEfK2vW10D/MkX8TBe9L/+5uvLX/zlX/jaAI7C/6eJAv6RpA7y0nMrOa4dt6JzvQfwhb9d42NC+INerhtcTyj+qtD/4O/80U+uHFoFqLNzEEoDyuvPog18oYFMSjcgtVY52Rq6XK9+CsgEh16gvCtmw+bfpYCdM3gRlG+zGuoXpU+cUFGcZRbkn0/1Tjf4SQfoN59XNETkB4AWXjakuvz1nZrNDGnnS3WKXupDb5kArTabPykw36TNurT2AxuPH7W16dvPFsDkhGSAf8tcQ2ku6xV88huaUQvUmXbUJ2+0Y19+ei4KAV0oa7UeCxz1hNIbw45ljwsAnguj55JfpJYDQWxP3W36Oo1+n1aM4Vek3USOGIYdxQApsUWRf6sdacHRUHP43XbBMajetE0/8097oPNkpbDbMycAMi3XPmdsaAUXWwd9xYyt+gGt7amrQH/Ln+ytPrBjZayo+aYF3m7lIH65fP7Fjf/IFmCdsPnyPwBe6HD/5Rdf6MB943cJuDb4nTM2cKnJd/PzfwDyh7/v335/+fbrby+/+93X0nT/8oMf/PDy9Mlzx/7m9Vu/vfvmDZtxvtP/O/pveTeEjyR9uDx7xseHuAH4/vLi1dvLty9e+x+OvXz1Rnq/u3z7zQt/rIh3HZ49zbcOOWa9iC03NviYPLgYkxwcuFMBzjUBinqlC/1+QubXHvvm14e/JRdCbkqjMzqiB35sIX89boXJN2WBxgLs68em0STnZ6jcuWw7sdvaL/lW+sEnlkPCtlbjgOgFzrJnm1exDzxw4AWVYY8xWu11aQyNWxPTIpP2yo/5it81tjuGBTTt4LZ/lluy+FHc3KvMM+CQEySuoVhgPaqJyX3/3jY/lYvCmUcd65PVK7vlKe4uXQX7JPqZhz608zkE6EMqDltYj7mtIzleZyMNRs4UtKHGHkBdO+33GxZJzsRXxtcb2qqzL4XnLrDvYkXS+7l+wFWmZ4sNtZfxOcZaTIfMmj/uHz5xzVJ/8eBrxzQI/dBfso2nfED0N0dRHdzWmb+RaD4Ze5goK5YKD2i89s+QOUPXezt6phxN+G27fjAHBt+ibZ4hfwLs9zP/yHHoN06Hef6e7C//4s8u33z1tekMEZ/356FQ4pOIZPm8PzJ7XLgO5B2q3sCgbz884p+B8UfGT7gB+Hd9A1BnC9Ppu9rUFNQXN3VM3Ja+Tohpqz2hOGq3GiwXNLWvPS1smekH7Zb2rVcTyzh+lDwgB7HoYbJVBoiOxWee8oVmwLaqPgFuHBOKa33IrpuQTnjAg6q6asrrP1qTr8br17Jm+aCWAEBz8S5LgpUj41OMnXIDJo8a0rM1AbEaQG8uNku3kasIrIefRT/iF9CeffMeAP7aDqxd7NByMVx2Vxt8+JhDoVnebdUUbrxUI7P2C9M8R2BW28D8QG7NE/twRYusF50VhMd67SMo+LBHHheoQRuS+RhfvWjP+WB70K0jwFNsx+tOZNLcbaD9xm8Z2sIVPw/1pZsnGLWpOSSw0RafPKOjpTDb0b95RT3oqdHfWMs3Yl4AvqUw+xMPIFs6hX42y/C5L/WM2QsdsO/pYP/8+X1/BKe8zLGXL155o33+9LG/kSexSPfyUZ01Vvd8+IeXf+f+lictNw8vP/7Rjy6fPX8mHh0QbJq48jSGz2LyTgA3Af44j3QwJ5+Kn78p6MWBGp3v3r7Rhn7rw/+XP/jMepEjJEWJtP3GBtALKzrOgM+dY+TEbRKCHunz2iA8FcdsTvamPKmicHFl7eXgZiHrao6txw39rDUE0mnTq/aByhSmntrL2l62DOjaNimJn7aqtUg9Xm5mHkzdwLkPtA+/a//eeGqPF7GsdvFHrCf4lO2ZByDy23b5W/crBetU+QAOBn4HRD/HvnjYhSP2q2tCH3QhjM5p/4pfTfqle37UpwX2QYzsLd0Hwx9fCocNl9oJfdo4+ISrfOyefFvQmwmg9Kmj9WwD9pDmLMMfAD006Z99gJaPSYY+aTn024L7QHSd+VIDNJfbx54z+ULSGlC49Qv9rFPtYGLSj2hG+xdY3vWUvVWA+BWdRy1c7XUu0Q9v+cJ70DbSH22103SXp3l3O7K1SQ5rp7hrnrSJa9LLU3xo4+ZYcmdbhUOWWj52zHCzumexzjKswuEa6FN2XzN83Vh5WFAd9QE+Sm4AIueDOh89ev/95ac//eeX/+Wf/3Pv9Q80Pk8ePfL1QMxLPnLI8JRfGZQP+Xaf6pY593mIhU8PdX3Dz0c3N5cb1Q/+7t/+W/5PwDhWQIAyYdIBB7LaYl6Nybcm9OJiQ+kmXd0ku/zTXu1v2kom8nr5D2BEQmLyLnb3gak7dmlHDj1Q6xPQusCFDaboi06gB6WwY3f3a/sMZ91AeamZ/JQCg3fQ9Yp8bIFvSRBmw2H7MAGSY7VzwRVyIVVj2Ukd/Wc70/+5UFFwpgW/ELYOm37bDHoZR0ATVXoKxDxh2r8Lwi8/mA9q7bv8aJ9QH1HFYc8LXSjrXjR01dKMCTj7trSFT2VrEC+/haMNpRc+IHpDB8Djz6EBkl4+VK1cNgcU+vWN36Uf+vw7eNNXKYA/xiiIlbfQOu9Kt24DMaRl3Ys+YfMG2j/rmny0p76SysPmNvW4PfiBM33GMOsWy1p+PZHma+5QocInfz77/EkO1FpPXuoqrPlHD28uT5+F5m/kYb3ZLiwf/AfCN4/4zKU24vsfLk+ePro8e8p3+H9+efb8kei8HY59vpHh4r8DePjwnp/oPHnyyP/Nl8P840f8cdd9v9PwWPWN5B6pfvz4weWZcOh88uTG/PzvgBs/+c8Y4tDhU+MkRsJzkAu/gHb7Mz/Ghd03AXStQ8WktW9mLo25kco89KI7vgUHWMupBX2N72rfBfWvvkYaP7Zsa25Us1dl/daXlMBdds56gLSxnXEv0DoOmeoo0tVOXf3IU+hT5hosDjhs0tdP+4kj14mQcuMVSB09tJYtbkeMKB946uCgTf1A+1SI1q/6Wz8A/1Y7dve1qz6GA/rWw7xZksZl79m5MKjJugzvBngc16EreoDS9KsYj0v3gkL38eq4srvAuhb6oKNCetA19TUW7G1d7KPY2uMNrrx0z/ssOes7B0Dltr30eVnLMmsac3+ZjrrNC0Iaguu8NTo8heuYQgdqv/yZc/GLA7Px1ht5+sTW+WKA1bLC8SpesO3GzvXZatNtR7iMX9oFbKHbceondijAsjsFBhTv3227VtHP9m/h+YEsQ/ShU1cP/qW1obTqot561eZvH1afQ/173QC8efXq8sd//N/5nec8uJAtzizwqdze5pt9HPvKNTcBtIH+3S52bv03dt/7mgVPCjcr8vVP/v5/9uFwsIXJeR5EQZWDK566bzsdetRPgEkGg0Gf4GApPYsgcpTI7IQFlwNA6Q5YA4rifv1j6dCsg8/Drn5x5Sl0koKnhla6dQjoW9Y+r7fTFx8sYedX9SJHCa7yhfpAKTCI9DNpN9iuiiJ0v3LGyfep42jDQ42sJkttE9+EHLpV6hp350iufm0CU0ftFAe0bRVuyMclf/jFxB2ADJ9zziECvZ0fiauluELjgBY8ein1rfMkPMFlrNEVWvIy++X7FMDTcXIRznNw0aY83vhAP3GaQPABRVOD8dMRNTRTB0/mLlDczEPfvWJBU0/f+nE8y6lgDg3REn3TN8sZB22vpwnhj60pf27fRQc6d4iBdnk6Lo21UD0FeCsDQLGMcFd5WXzgaFOqe/JFv3DKTvSyDj/4O5XRfaPN0XOSF4zw6WX/lw/VnbHNGALw8ETHbcn2SReH0R5o2FuhwduPCeQAi23+6YxRtmVfUa9f8N671xyyyWvWcMci4+BygFA8osEX3wP4ACTetAHatrF4J58P/qsNNJfA3g85ZEX+Wu+ircR0d6suAH5yAK7+2+7iaV0fC9NHIN0tB6Cv/sa/LXeGaQegf8a5Zs9SO++AhQ/q3Aso2IXf9KGTi3bnw8S3P+UNnhNbR3PF1/Iaj3UuTgvAMasBz9XDj+qJ/n6d5LS529mTA9f7GJA+vPTCjwv0oWWeoy90/AgQI3rXGhAPNL49LvLbjwJ9oPmAhkx96BPQ0q1jzdkzTD7kKeZfNgpH/5T78zWsUP7qtF6F2PUNVM8ejzzpFWXLLJ7JSxsde/zCu5TaJ/D4yjUhvNtPZ0m/8k+j1p7oXS/+lpd6toH66n+MJdy2LTmjhDv9PwWg8gbx56whUN397AzMyz2u8Q3wQzrZ27abt80Dnb2T/SU6GOPQsGU/h967cdmP1TnwEybObfHyhL5+H3iB9S8cbdNFq10AXPv8z5n3fO5UJPq8I/ziBV8l/fPLf/vf/DeXWz+5X/8fQPlwdMsHHhJFYcdnvAOALj4aZBvrjEmueEila0z81k0BfwOADg4OHRoURGEM0e/i6cQ46MCq6cPbIgxT3LTc6dOulQK8aTUxW3cI0RX9xvOjGqykD3wXjenmX/0hSwHgvTrUleZiFlVpFI8+t6Pdfeo5CTY9/db1o3ksDXxzqo5xUw5V1JMfKK54YLdVL74JpsNSPtWwSYtplErVToH+XbYsh1ItQnVQFtyiW640iOB8IUrOCuFvbO1vsE6l7rhYSIefei568rrnzwTzq6QjXRTxdCwmMJbQyj9lJ7+fVNgMvGvjxe4yPeUPpCC+tay+WPoNCGefpn2gseV3ANyBX/KWqQ+lDb4JWZuslb0JB4LvvKfUn7tyB5z1V24C8nfxATP/jkFQW+UBS6sapq7KgJt44Kx3VYLY5I+rcqiWnEWZIzxZCZ7Dm+nMO+tH5ypykcLkqky+nYen/tJTPnlvnPH3Lw/F43cMxMONR/B5JyK6lSvJ2L42/HzOH/3IMC7wrFgVT/6gPbIF00ZN/HP8mg9gtqX14DtsDPCcEQoJiueeeKxDTmxNgPprbKuzts5zCfz0tdB9FriW2ftvgTayvnCqhh/cmaf1LIX2I5t1ImUQhGNM5cNyb/pcGXAtQH1ov3WgsUWP+ZbyqI0e2rWTfuZjdF2v3+oJKnUfuBWQqx8bH972Sy8k96Gxt/sjj4byUe85dq3nemyZM/TdXnjg7NOsiaFt/V7tnd9gApWbUNyMCxzye4wWYYHHfoDtLFz4l4Bq2n36X33NBRDWTaNf3N5rmT/B+bdws3a+2rcCONdYWl54FZPgVdv2QAhogzf/AnjKB/gmZsnWFuzWp3E/dKoGqmv2qx3MXfaEFW6u3+jtGAPVF1ixWaNsq7AO/dBauuNPYvsUWJ4fxwmffBBu2tm6gqNuGwlamNgyK8eTTwwu7qVvPavdol+ub3UjwH/q/e1vf3P503/2z/yxUKTNr/MBfyDcPZB3k21PPvobgdRmzkHnD4L91F95Zf/rP5u8ecTfk72TzBpH6ZG/UdIJXifrNJAnSwkWOkbs+AIkLb1kN8BDCAqOu5gPCaCy1Ely2uaV0/4X++tziHPTn2C8Cv/4YEL1cSGGpwXAxrTdpzEF0/VyTtZCBPit3spRCi9PvKUPoJ271m0ruLt9APDXsFCT3rp+0Kd9LkDblllyhkUHr8x7QQOVI5xOlNoDPqWbOKjL63qpmvhD/wAOM3xrE7NLGvNC90FPjYqzLt9EsOm4BpkNKoBfzJn0Zz31BNYcFapjUoCvflNP2eIL2DYFNDQWFa/Fz7h+ShYITfGsExQ8d/EV0Md8zfwO31n/1OF5RV/1lJlQ+Q0kFl7WO3UKfgIde3RRtwDF11bLp+Cce+YfuMpMWWhAbbRd23NOQq8PxZ35ChyyeYiSj4okt9kTGsPK4wFblk00PLFXOPdpY/LsG8Bv9VRkVzbz0UawKbRdpK7/lRhybkKyZ7cwYroEyA5fF7dzi13ipsw1PnNW3Llf+41n492TFXSkDRy8qhfrAcdN8gD4gYk/89CnwHue/9R3tYHKAcHT3vFNWuWKA5zfFXdyNW5e1IbCimdMkEMFcwJIrIzB3i9rozVQ26CCjx5q6/Ca4Mlfn3qWFn0URqG2TB209vE0uJ27CaFFf9dB3uXYa6gAL13j1Z/Xk9DIk1FXcwxc8QA2mO9n/bNPjY67IPaIJ6UyXGIK9akFqM5po+0Ji/0AeKaewtQrxTQYIWH2uJTnXAeufSwtcW8fS6uv6jmHB4DXD/gCquDfhWsveoacAL3oqu4J0wZ0u+c5fz0u13Z2KXBA7/4z9/PULVa+yqYD0Re+8uQFkV/CyLk5tp07+Ny8NlYkw7eEVSemlsD2ccXE+W61A+Sz/mzA9mGfIh5/bFRtZKl9nlT7ln/c9ebN5c3rN/6nX7/51a8uL77jn0e+vXzPH+2+5W8CkjMeLD26yVd75nP/siW/eXiVg3+++5//I4OdnnGpucFwzThksmgfwxkx2Mk6pvJAOByEZodVn8EJmfIt/qWBYBGo9Ks7cbQyU2cqcCSsiQUfx4Ep1+TSBnpXO3ETGsOU/RSvnPQgl7/gWNiImQAquOwnWnoxELVxl176jbUAX+HMX/8K0CfP1DV1m2fxuoBu4YAKHagq9YUlgXSMyqTUD3EK0N3SfqF+ore11bRe4KfbziskMsbhhcWgmtmGo7CYHhl0TbuAx1kluQHPgo9OZi0XrW5u06+C/ZM+UQ73ZlwUeMy3oPjy/f8DZ1nq+nTkS8CG5E3pxD/9mG2gPMCUQW/b1JU6ywOVg1Z6cd34S6u/5Z8xUAqVb7tQnrv4z/UsfvdChVFEyrJD/gzQ8QuozrtwwLZD29pXe/MA9OtzZc5+TJnJg92kcvJuHtr7ZiK08NaXyWuiIatH+6Nw97kgK0P7ABpbc04V6lPzcQbo5feDARXWi5DB6wdrO5qMTPJ3LU9de4D3lgWf8i171rUcQB8AV1pxZ7CeE41uUaW1rg/nfv2bdPfdm5BDbw8Q1C3A1Df92nrTbk6Ciy3GmFjnzZsFuAYhR3PlKbJc0qNDGNGgJx99OAVf7aRNC55rfwvdCwKJwfoc4zX/bM8xqh3qylsYn4jFr2v5QnFTl8Eq9li3Db0Hn/IeMp8A5Oqv26tuKVRPeelRmiE43fdYonfPg+hKf984UkxdfPGDGz/apdeHIw6tdWnya4Jtmyf62BIig24VJoxoc2zi17UeAKmW8lBmDlqKL83xj3kDHlzLthcLdItDX28SgORyrx3bobH64JnzdCV6+LPBEbhMWt81cH/VjWf60H7/J9CH8c/HMp4dw/oS/eeHb60ra72yweH/9ctXlxfffuvD/69++avLm1evRbu9vH71UjcGr/2lEhxtbh7d2K+W6unXhIJ78uTJ5bNnzy+PHz06nv7nHB3e+MCDBT4C9Lf/6CdNVYkInB1vG5j9Bgu/kGopOF5Gr7cBB//WsgEdi2yo7WkHmP2BNmBzGc2Ugtc9weCNv7KHW8GoLAZVtDqowRFDJp83vC6ixQvAar8qIyCGbiLlq++H7gWRVWPxFxwDtsfGXfBNCnEsHL8RJWrXPgjj89bHgGPHOnn5c7yqhc/NHjKB+j1tIksOJnh8a0J1L/LxZ/FKl/VhI1o11yIEDlroRhmm3fJEHundr9938U+w3OIpbfbP/Ab0iMVs7KRooaMyDzNAPAuc7Z+fuABX/vJSvwW4lr+29SlAYspXh+fsakFnzEqDm3K2N/vdF86Anq5V+O/y86zrsDt4J72AzY/0qvZFZciKwTjGw3NxATIt1QVM+5T2qb0+nCPR4eGybvtmYZT0W/3lrnlKXHK+6Gqu8FEecLQzVxBaupdIDv7x+a4c1EfPcV60kdHLeXEbxiVPDHfoASJ7va9SAOta7U+B+YkJW8SCmSsRfFp+LKhOvMxDFXeML9/k914FfcV49ulO3dbnpmHqpp38Tj3s7Tmwz9xPGeCMW+hjLrWUBxvw0N3rPfarszJnKCpyGQv0nvndr7kCfi472AM4BPAw5HBNcB1L+GqD2mXJw0mPV/7GBM2hHbL+3fire/EO/UBtFA8oK1d9A/NLcMbPvvXYJPrUYCxlHxbmGLwf6RWc7bc9+am7hzgbi9a9hYIeRyURclIein6FJh6ofRcl9IxtronkFVxYrVOl67O+xt5SJzjsCJiH9iRd7zeh4QM5Sd9k2JasOVTXBiUxR5ZX9/vyw1sI7zWUXn2UuU7OtOIKZ9y0V9r097DHa9CMm/SFA8i7cybS5kmZ8kbpF7rNA80vmot3sUXmWvbgAVe8wJyLpl8++N/e3l5evnjpp/7cBPzq17++/MWf/7n/BoBvhvteh3o+r8/h/fHjxz7MY4SP99QmMbHe0QWA9z/+8vrnH369NT7XofumUX+/3g24zwHncOwOQGGNMfidpMVVtvL5RyjQYhDwxxyoKUP2rHfqB9DZyQgeoJ+BxF4LNlLkwNGWJzwPkT4IHRjhpcomhN/vTqyPHa0DPjX4xoZP07dDD5rxibsxbK+X/UNO9MpVV+R3HgAGqzSg9tKBHtkpD7TvC6zzYrPKEQ2TDOZbfXh9JuTbT/wfT3lakicmtXH4hswq1s9d8NKVSNW0QXB7vA57lBOUBzDfguiL3Y5xC/70SRZKGVsXsVOqBz7KR/No6LEN+KVv2qNUVg0NnMril7ZwIrd0YfH8pOhcIhK7EyZP3xlrzKUDyJXPvi89s3/IqDQOILxgVdai8GvJOkeiVgY8dZ8sANRtA5U7P2ED15zfJVMI3/Vcm1Bcdft7r1ctwprjGU/nHj2S6zhMaH/an3DYUvtcPPSX/NGtJr3a66AhlT4QqOeDOUX8kUp8bi291G4vH2pTLf2Qd+07ftrHmKWwXxGun/4dOG7SKegKz7FfAej/yAao5aMKvk0oD3hrEU+eFG2YuoCpDwiN9h5PCvS29SsySip9zzWP2soXuvgh6QLvT4LasY7Rb5uLmri3zto5+FLmIRxVsZlcTN0zP1NPS3kL2AR6+Pa7m7Z1fXA7wxHzgvAiTy/73ARp1bhvGew2XiHNkb3R5GMM6/dsU5CdTw+R77unXldHXMundT2n1Abjh2p0RI8Kn1NevjdXtRnZ1D0XXIFtbRn4WmoTiD38i90DVjOy26+2W5f+KSgvOTeoS3vmzOu/4wzNMuAkQ9MyALF3roVw2Kdr+vbnsL1wGeP0J1/68CcPVs9+4H2Cpnxa77pbh2r/jyL/s0DNDdWMqf+R2GrLe7Yj6UTBHp9p+2Mfdj++xn9qCjg4KJMGvm1g6gdHzRrpeiw/UDqSuApUrtD+xOEFXWjuuV4KFtA7xtZjlZxe69l2A5kbtuf8bV6fC+8o4f3gp/xff/W1D/s/+9nP/JWf33zztT/7z8d/4MNP/mEXuWBM+YPh5gX67Tr4FwdYPzu6ZPvNQKxLPmpE4tg2weHq/TqMIZCUJvBwdpRC201oed1bNG9qHjvqTDL4f1+ZgdBv3XL2xW3YHFV4zsAfq3PhhAXy1JeYt9xZP0C78Z3hTn7xMlATh3ZZce3ZqwEJPbrfr4P1EPFf4M/DGNLzP/w2BiCaGIdMmlkAt0mAIBvWx1A7h70lC0xc7fsAROukL3F8nBfipADgp36gvLOGh7qlUFlQ5K7jU5nOY8O0I356vQgxVoUpMySs8zz+tITx3PPBRq/KTt5ZQz98WlB6ZVrDR9325AHOuoJddlZt3sVC5XHLLhX00HWVrwUTTzl0LqCNT0BlwU1dldlywq8dtHopV7k/9QvuHXoWHzzgVGZ+JsBXH6o3fXxvHb4J7VcnveKiQzUkX2Clm1EgH9a9ZMTnorY/rgNSPPB77tGW3MRHF7qlY5Xq23pdpa9S3viVXLTQb5lgPurlI0rBub2g/hcfFdozfQNoL12gNbe9OQRcW3X68sL9qJG+0hYdYDym/1e6Fhz6Rkxn+uwLoz7+UfJktjBjnjlj720bmDZbJg5ov7looT+h+EL1xS8KF+gdW8EYs0i+F7TW+vHSWrrPpTaqF9wEi1IW/ixzFFNFV4Nv8Xl4/4YZ4T2V/PZmJrlmzue6RZ2/eZIOqpixTguII3HjL9flzLGOWdvRHxvIzjgYL2Di2radBW2fcVdjDkl1+xR0tTBPOcjd98GaAxo5CW2ON3L9xiIgtO0T/ZbaofTaX/+BtuuDba0af/3RITU507C6kT9DcoT/sdGzx6Hbv7ctoO3qmz5Dm/TZn+tnQscJWgswdU5o/1xL8nj5IRAv1dDPvFPvx/TMPWD7vHggtyyobNye45mYZtytAdr+r7/v3vlz/vwn3//pT//08ud/9meXX//yV/4o0LvXb6RRa6a5kBxjjM7MCZ152CPVgI5t/hCY9dKbfz7nD2APWzzxZ76+fv3Kfx8ging1d5w0NAoaFDCdBk8Bdw6sNPehqYiQlKhmgWxd6IA3C+SugZ52AXrF1B4Z4eZVqXANnTgyAcwpXl/a0kOnfrxPokM+0QdfP5LI4Gqn5VO4bBZZcGzGuZFQW6UAn98dkD99cndfdySSFpF8xRdkxHrIrDQd/dVadaB4VxbY+bQO48aEFk2t6FWZ8QDwwFuIjuvYz3kiB+0D8Mx2ofzn+TPtAZNWWwD9c1mUw7fiMy65kAP1wzQ24tU2Pj9XPLPtWuOahyWrDtkQHbGPZl4F5Cn1pfrEbZuF2iTeyd8CQK8+gHrH2afIOWSK6Hkuguc6pZ9ftF2eHCO35Cc09taHPZWJa6mP7QPtF9r2XiBz5qW9ZFI2X2HqLc3thc/+YoWmnX0H7vIF+uap/uu5MqG4qSt63DREx7Ufd0F5ClMf5dq3j3V9itb2XTqqm1K4q69fjnHmvbo6N8tLsweyjQv/BHDel0GzP6InpMPWvAa5PumY9msj7escFDZ962xM0CgzTvrop5QOtK6e0ijFRcf1GioNKP8Zps4JZ1n69rVr1ez6Ra1DsbwH4T55BBS56xlf9bZfu8QMgDePfkQ1rvLVZz16zY+BVu54RxBW9BhUa5333YnawoJZzOZAaBy66q/ta99CRwqc+xqXuZexPMtOKA2YvMXN/oFXsWfS13nRukB/FqB8K2UfwZQvYK/ytr3gjKtv6UfGY8VwcBPCevQZRHQVbHUs3VaprvppHQu/ixikb99k0beUCzzkMYfR2AFoz7pQ223PGojNPM1GL+UM5QEqax/gF95fVyo0LOVrbX3LBzC1UTvVVxvmsyxljeeSnX/XAE/19CGkNzreVVlwpY+5rOL/LK+DPv/g65c///nll7/4xeXbr7/xP3hknfMxnSePH/np/UOtq84D9LCWkH/79p1jRm2++jO2kGFcyCUf/+F8yv+J4X/N8BWjfMsQXyKRjxNJ9u/+e3/0E4LjDiNBxxClhos/A5OrT5ULZ17rolYxRf3ATrZ7J9vF91BFv6pzEUkncuENj3hXO4BsWlOv7a/WxCPvt5bRA0P1LVqBtm1Z1phd1AfHlDHdOGuAccmAJ79QsRE99qO1oDaPsbAOuKsNnvTB9IJsUBxHPIL6a9zSPwF87U379vXkD1D+M09h9tumro6JK15T2jjgTA9cywau/bMeLY7JQ5scnm1va4FDRhW0uUnwWonO3ABH4eIk8G/kaSw/TNeYXNn2b+rw2me9Dp+WHDKR3zk7g2VPBxAg+MrcLVvdQHmpi592sbD1bbhLfvK1X77OT1+s0E/cWgeIMPq1O8F8Q2+f+rc/9U84+FceC7URcueFSYetQuVSRwY/+Z26tPjOQWjK/z6Av6X9WQMztskLnOOm/WnfN53CvG5efBMlsOySr0zh6C/1007hjJv9qQ98aa5FmnS3QC/cWS/4TcuBrrDb8OyDGQBt2ilMO9VNqa60Y2fS97yK/JxnU5Yy9yPa0MsDlE+SR005+IQSB8df08UlPJKB6j4k15gCB011fSwOmH7QDg9nlR1znu4LidiS7zWkPpJqP3meY9Jq+IoSXtCyD3T91/aKEZ3LbnMW8zP3sV9DxQHgu3+fYfIB1r30ArRb2gfMh73V12EkTaMqs8YtHIbKn/2s3QngCsnNlplyho/CW/OlYJnrNdDzwBmmfiAPaWiRF93gecxAXPvcNjX6z/N7+kMbvuZ5AviWytAunHFT75StBPT6oonkzBunAoo2qqKnpXjpkQx1efOw6dp+ZBcsWmTAh+a2cukHdroB4In8d999e/nH//gfX/78f/4z/3d3eHhKzwGew//cbwCqW/5DsFTlaz8174hUhJ7da7ef+wesRy/k+bsAgI8U1c8H//7f5v8ASKsEq6SlMHHwwCvsSnTkjBF9Dqx5BSzi46lB9ZoWeqE2GDRqID6ZuPpqrgkcnrYpfLWYNv3FW6hPJCMy+BzdwMKsfkqezMs2DK0la39ous+PW6bV5wL9g2/RW4Bh7sAZRntudHfxWIcAS7wAfORVW2FNu+AD7IIr/Gpbx1LedvVNXN71EI4nDqYEzpsOUNkrHQTPz+IxTvTzGCIDjTqb4iIISqsOgLzNuRi58PWiwNN8gKr0rYsLNe/SSBdMQuCTeVcuabMMJxx+qFSfJZbeyG4dgH+vNnDgR912YeOCxyS+AlM3+J2L8HvzEH3mB5jrDnAcC/p00RoWD7VjGjLApE+ax9oaohuVxg0emqF9rBd/p0/loUw8UNnJU2j7XAOzPXWCNylPBYwjXz2gQEvd+XPt/6S1fS6Fjlftl35czARTz11Q/JmPuvPf4y96eQDanRe11b4B1DIJvaVQW51LFOhtA5MfmLTwq7F4KrvXHr+2je7plZ+2uged/Ws92/DU54CdWP3ikFlNtyufPjDtA62nDwVoxTfHYUfHlgkNQv2hm9p9lYX19KSNzNkmvNPmXXDwqO3PkavVv9kJqLY8+8caqwXwME5+HoIevwQ8FV3y8PgABpozwZK3T2bbfH5RnwpwHUN8uYvePnVywpwxyv0pAxQHUy0k/1Pn6lPgM++qEZU/4SXWzqnaoM44bn2lRd+kxZ/6BC/aw89vzwxIouHD+jnOW4o6soLvuVtQ0/pDXDpDp26pHxPv9eYHHVsGKK/VLX39OIrX7eCdgFzjBCxHboUqzXpVymddC2/d2CPKJXeGyk1SdKohZOm5KcKmbnx1UAfQC4Ab2/4hA9Cm2P6C7kspoq+DP3pfvXh5+fnPf375k3/0x5ef/S8/9aEexTc61JMvntT7a57XVz2jKyX/9Rev+m5b56Xp0o0tnvzzDsEN7x748/8X9xOTZIWTR5KB9538JkidhGZQExqgEy/wZ9CRWfw+KAvOi6RyFBw0joKjThCYnbQMSmy0TUEvFhfhck+JOfAqarrA8xC82DIA1/a92QjoR3esL68X75ZbFg3FSZELMqV3wxWD+3cB9iZY16pnG6hvwKQXjr5q26avMfiIVzp2P7ks0ILWPE24q09Bvm3KMaZiV0+1JuEHTfT1h4npf+zX1HEUOXSVo9VvKaTPmKckkmv6rGd81PTrN3BoEH/m0l4HvttXXrf26Jvy8SfFcmst+AZVuAnV6z/4pSFycf587LL/kU7BtAmA34UNufkICLta8dHGRulb8lMPEN4AOOxOHpfF035h9qf/fRI5cTOPcv/YQ1AN/Up+lQL41uRstkubMtVzjgWYOPgo9WtC9QLlo2CTuT6/LMC6PW+2TKG6LcuYubdghThtnefkpAHgz3FR4IMTef/x9OIFyt/cFd/6Cr9wBXDIO46TnG2uAq74cz35DEEfdOB4qCBo3UNj34JPe+gRTB1AYwVa+yncwE87FPAUxygrG4+OaWMdiMy7x6HQNnXbtTWhuPLBmrJ1AXDJk4OP9uGvbGMfnHkXvu1pF3x9nW2gvKZZX54actAqjxqxrSZxA5Whz3+dZS9iHlHgcEGneZTXBJOxVA3etk0I1H7l6ptp6gegXee9UN5C9WCw+yXdHf+Jf9VTT+0wFwl9dVdfsVOkz33hZfEjn9PfOulv37Y96tB4p27x6JVxbpGMT6YB9lHHxpVtyWOq+kW13/5UhfD4ONc7uuf68FgtqP3l3hU0BtxhrqDTtmXEaH4J0E27sc0C2Kavj+EHbHfJA+3nAe3O09TTNnxuL39cJEOGtonaTgEO/wFspLV1LNpsH35VicD9W867ze3t5Re//Pnln/73/8R/7Evq+WeRHPoZYz6Wg7a37946V80XB/4HfBvQ+kYgcOij1Afm3Ts+QiXao8ePV8zxAb18ixD/K6ChyzPXGq+VKH8TTJ4a1EAdALjDcDKWwTiwgwXq1ATzcyASmHvJ++6QDKz0Vu/qZAHZWflSNPZRolK/Dlh+A+hpHFd6BaUBHei8hn7F0I1lxlM51yr5T9jkTqBc9LBTmPzNTcvMbf3bfm5/ywNM+YkvWJ74DnH8CS/xAJHb+QE+pQ9wfpZf8Eze9PeGUTqFye7PptcHWoOvvEDvno88SD10oHV5C/aLWmSXJVuojQn0DxvIL9nOp8nP3Mj8/BgmH+3pm2/IVqnOWQD4mwv7w/qApFL/yg/fNQ65j+dBeQrFA2fa2UbLGeArnvaUm/VZPwDGWFjW2jBu/UMroP67eJ4Eips2Z6x3wV0+nKHy1M1foTb7dGUWYPo6fSnu3G/svbkpmG/QfUWmgKNauTrHW72fgnP85n+PjrSLA87xUXzhVinQ9guR+rj8TC0e0Vsci8k0tj/0aVPPmKB6/dlO+EorXI0PRYzScFwXAK5ZeOKPQbq97dbmrS6M7LeF7vtne4Bz4bXPhfbjfbI3z4FrHec2ZcY82xOiN7HWfmOZOibf7HcPE9K0wjnvLUBxEyZPadXRQv8M5T1g9Xs9nPInTgwQps8IFHgaV31s+wzQ9FsqrrXWx7t8DS4F8eiOy4w386R2o/86V8Ejkz+qLO7T/sXm9KVztrhr3VumwOfLj75kPxzzXMWf1TflAHj9UEl1tYA7NIp/2mx8ycWONQ+yGDOdVfibRa0+6xkFXoq9GXjA+ta1qnznAkyZ4u/CefKsvacAT/UAU6br3Pvakj3rnTEHH1phsa49IefjKVM5tcxXnH4pdbTFq7PQ+9t3/qz/n/3Zn12+1eH/lu/1Fz+SlhZv34VAN3+oy5N7AP38LYD/MdjaxxoDe1v9AeDj6T9k9PVbgOyjbPDxoL4jAP7B3+X/ANRh20/tQEiYUEFfB4gwkxiAbjm9uAMpYNR8qPdLEjayA0BXFoR7EGAyvZrCA27114IPbiGpVaBoaNxW2EfwhQ7clKVvEbUp/S/EGgohxGv3YEihrxaM5kOPa6HIwbam/rBdu4DtN38Dl0Z4p5/4fdAFvsPzAl2+QFu8wUQ+ID2rFWZYMyGqs/a2zDWcaW17Ggw49C0f0hFuqK0uYuLwz5yoPuYPOqoHgFZc8Z1H6C2OA484cugCf7zCb67qSm+D+Zcu+6J6sdTu1VyChWrNJ+aaiInD8kvc/EumIP94S9ByK4Fw0Lf8gpOUoeYDO29Afaue0uy/W6EB4K7o14pNK466+XOtUv1tm5daKuGr7kJ5jnEAwKni7U7EAahTFpmzveLbn7gJ9LJViO/I89ZX2WkP6J7Vi9cEeOceUqgO1yqmB2F8OgLT4yuoRY2c4GBbczjs5dpwl++0Yz/jZN9ROPiO+bZwswDUGaN4Mm1MvgL6irepJbk12B1Dee3XuhiDYw/otWZCbR0+wwGKIhV+F0U6THOddl3sdQVabVFXb/2eUF7w4d82gK0bHB10RNeE2W+7es7z51p/8Fu87fqNf4mLvvlH+8BZR3LtfAuKo3wK7qJVT2WrD5ixNA7zscepqOk+wBNIWmd/VudoW9dCT6j+bYsx2uMFUNPvWJ9hnzXKGxztlO0bgK9t10Zgj8OE2r3LdqG20BGV8E59bauev1Whn9eaegegr3arW1k4eExLw32ge3WhPlcPvbLP2PGBfsfeYEbZ5mVfMA09+axMdRdmf9fbb8B4+ssWugD01f5sV8+kAR2bOX8Dc+5lzYPLQwD0mmRZ+lN/54dxiw8BOPKH+/mDXA7//9//+r++vPzu23WQ54s7+ErPlWsJ8F9+0dfDOaW+1g7AtYy+D//wCr0fqGP+e7+zAICDj7FmTb6/Rfe9y6OHN7pZ0I3Cn/wX/5niwPN43wC5CBilSu4ZD3Do7CH/4UP+WIEE5Wl2HEQAiehyZJW/n4tLgwKqNzAW2zIOb2RXkg2hAQfu0JkBawz1i3raImHA9OWAe3tib5u7Te22dRqhdmx0EIAPoy2mXNRpIS8aWar9+mlA3cIFHz2eFGpbj0bU7Gp6ozXHcgW5xqU+dtDdXDYvFLOoP+mA4xg46vpXWYrObphY9vm9ePTyoUs8vLtEXd35HcDO7FcvYHvLJnyreSigjx2AmPxNAO4uH7C9hKirm3b7zX9xxRcy19OHZt2LPvmYT+i6Xe+IwOl3NqwPDjDYZvxyUY6+lWvBoU9oeeKmcWk6RuvzhRX85vGYqg2KPnPCN4gLmG3Qt13GpTLpx3wzGjh8WuDxEs74NZ/xz7oWb+MCJo72lOeJW2nHH85R4hVqI7f6gHM1+Lo2wE2oBHwTjBchayh19OBDdNmSfpFD/x0IAgvQRw6p44uRSz757NqjDxy8q90xKL11n1Jbj/gKfOUb8hOPBM3jwKIXlO1pxhrgBgte05YO2uhTJGClSH32dskwVwrYrZ4zIF/64df0calZ3dD0ymfLo7t5Oes4g2WFtu/4KhwXaBrgWgDziH/mjFJb5QNKn/VsN76W6qQA1VUaBVzxUxdl6ilU17muntlXh5ZHzRd1Xsxh0yDHPyGCE2APAG+dIs8xPtNnHAB1eYqvT2c446uTumeH9puD2gEO+YRjGmXmC9h2Krt93bRAdQQYg7RhCysxMf8yB+vblKv9yqJn+g+efg6N5EqHrbGeJ1Qn+Nq4Mz7hGeMCfOAp6G7fe5kG1Zcb5RjaeY5Nm6x594b++gHUW+vnGkJeggnPHT7Yj6UDu/SBObdoU9evszyvQGriqU73VVXHgVuy5WsfgNd4M+Yraye+UP7WpR1+YrPXUpGs8+SH665Dt7XOdch/d/v28ttf//ryD/7BP7i8fvXaH/3hM/7Ewj+DY65w7e6hfuaEPtCY+809L1+98v8OwKO8Y8071/nDYHjQyc2Ex0E8fP//7XqnoP7ykSDT/9F/mRuAOA4pNQabkKtaP7C6ydeQWTaKQ9+bOoqsdw1oZpsWi3A+zCzIoqJYwuzo6NsdAFMQnA/AvCQDbrGrph0dcSPB2z9jBWo7meiBLkYnGR6VQ0Y3ANUVMNZ6OkkdKzKqoRzfLY0bejk+6QO3cwBvZBu/aWpb3wJwnnRRt37h75qU6meTAWTblXQvFRxa0AFvbAd8SFz9HlJq323LxQZ3iWgmP86RAB8pnUgU/gNh2/hinCYlvWhdus3jZuJaHR+6ln3AF4il3zdpYc5EX/EQX/KV/LdeKtXFT2PN77fiQIeaPKi2HRDwWM/Kr6D+UbcA8JXXulebOBgzvmZUFDBrjLdfhxz5FA6020I7587FXg/+fdjIeMLQ/FcfUB78gOYxE648nW/gaYliC/BmTdViarfStU/wAfhQ+1ktG474Fi/ytuWLCA1jTYclPtAnHyseWJd8fgu19LYuOEbBtEucvPgpjnRWtLqR5W3yxgxDx7564+fBcciySQPwe++TAdqHf4tv+mWfaAdhu9CTz2VnxGM+iYBnTYCLOn7BGxv1ado3Dn2Vs43oBioTnSnmXWvZxunrhZ/85AI49Asia1aTwJdG3adb7actnfLF/lt+2YBCGz7bCQ6eVJr3qsl3/WL+Vb9lnRN8ALPGBF1hcds+0l62bEc/x96vV/RHLDmBoHEw9mOInugEbGMV/w3G8DEQv/eYxBo48zg3y5clUxvL+4jQX9deY5GXPfLbm6wlbj7kwss6yXypD5mH0XX4MQAaBT4KcOahX/nWkxe7fqACbekpb/2Q5VXHJwAafBPaRxZgrk1IvOGr7gAH1+iLipVIQXWFtvW3jexiMUx+1jA1Ptc2+0RxQP2YOrf/4Zk61VERTe3Y2HFUdyBZow/KD8IER06FrE1qLHBW4JhTSI6jqXMKqAyOOC714bNrC89YotS6HfsaVyPRol84uNqNFT+9ZiXX/cU+cB1EAJT47ZtlA55H5Hv10Yc9+PBh5ts+LR6gMvEdW8WEB3zz1j+Y7X5fG5bxXhM97iIDilo0vm7zg24AfvubX1/+4T/8h5dvvv7G+t+8fiWW9YRfNwLcJNDHVuKOLgofA6Lm7AM/NQd/j69swm09yh03AHzcx2cvjQEf9cFPovM/AFu8jkE++zwl4oP/+9/5d39iNjkPM+0oXQmD647aiSVg5wEp4SWThHTSw5OJdSxQ8fuCZnt6QaSvF39wdOCi+NBlvFCosQ1o/LYTAU9EasuvQTlB9Kux5PyZbWohIwWPQGjs2A0WxJpwESWuyMUXYRevF8Ci0a9e2z34Qo+3dDNJiz/06wcZZ3K1Dz/dl21U0g/VLarmAEC+PWr+dsH9xeMDsXJ1jNVi7iEDXZ0PH0M2v+bjgCOWtQjJy/I39Wmj8W/B0ON5GAHBEZ14tCDF17/B4AdaVG8b/llzAHssHObE8Tl9QLUXnBZ5cp6CnHO42oXtj0C048CpHZV0JYf0YdjriFzy8rynGJe50pFznqLEdb/JAYBGnv2EQDUbZnIoXpUwpWIjsZelqWQNNUep4zv8xnpdHrDa9a0ylPoINB+1A1gfBxD1oZpH7cpxOGFWo9nZcX7Da2tic1ty0ShA97IFOG7ywAs+xhB7FaDtKjZ5Ba8iQuZOfKMJm7W3s2q/A0A7v9b8gTe2jnkjX4jFfbV9AENEhT48yO55lT2FIU5e0J0LTfn02238aLxHexWDqugMLvN7x0MNCpaOl3nRvaBzEvD4qG8hfhZfx5GTeP6hU3iQg9/+gMZ/BExjjtJxN7jVL4HKttUIiwwo1uKWtjCq2J67lV9xp3PUFUt7804+x7borBFyvOXJUWpwFP+R4sJlX9XLXfHk4hQ6NNW+uUbnWq9A3vla7W3eOqitTzLRwhxIfNTGkJ6Fyx6KXSi7jj7a6oG2ofQBzzHLB9kaIdsWnXmglv2GbB1muZY5ZAW0J37SbF9961v9yUvczszKU8H8HqdNq+72m5toCBAH45U5KF5qUzoW2xd63SNxCX3QTAcBz7IFFLeBPj6tvOIPNpcMv9mfps9AbQDVafnFl4NxoLzl8z5v8vIFWiJwt3zAlhGPWGxDNdx9aBSGVEBtUacfsq9pxmM/bdNDVX+1qxJ0eeioSY+247NiCmwjP0um68dtcDTF0+ZxjRUiB9slP6BfhgBAb7zlPfc7F0Txb/DeiwuLP7iOufZ+7f/s47fv3l5+9ctfXP6r/+ofXr766neev+/f8/Wc318eP8kf5HItx86bt/xjLm44bo5/4MUB3td66eVgj31iqw8Pb3KAp/C1nvDgq23f5m+eqK1HMuxDvUEgMPQ5xj/5z/9TzdlMOJRD4A8JANpHYvw76QgG+k62+WiqDy54Diy3bneQAB80VMBVf2vjlKQefqJdv/VjHswMm4e8XrZrPJsFmGuAGjq08JOYY2BtZk9A8OjgH3gVTKMsu0De9iOu6A5kwO5xU2N9Kf7HJgI0ewBo48/SeUirj674yOESzrzlw+HFFyIdhEMnj/DEXymyOfuiclz0BdYZ4tGnME7qGYdfFOInJjuZX4IgjpwJ8CMXpB5uwpMY4EM2uosfbIuPeswR6Xd+zJsChDeLBKHI0Qk9EGR8igzgJw5C0IuexG7c4iFXfoqGoKB8bZev8RtnjcoXr3WIA0zzuHEhio4H9/PZPHR6foFn3MTmi8bhe3TZ/vd5uxXo2Myb3RYpMw46eus30FwC/BFQ260BZg9zCT2WF84HgRVr9QLUlZ12wFEsIzxvdwobfSrEETmypjXyMJ9RrA7+wyxy5At7ADT0dVy2x7FXPwvVZb7lj/kWvj44HuTUBkef0nHJGKw5Ix74WGOsWscnsF/Ct5QfyIa987QPKeDi59xD379/d8ScPSH67efSCdDmgtaDdH2ZfgD1O/vH2m+dLRs3D+BxFw7eyhgWz9Rv24qLOck67NfVAb3BNl18bmt8vZf7HxXJhjmXzqWfce0hhDnfeA8/ALX9GVnhkTJdL+Yr374CEN2QOHRU3+wXGPfi+xY7voEr1A/q4ltP3caoLv8G2eRjWN3f1jUAmepEFrFmqDn39kGd6tCN3/DQb6nf7ovHbZg1Udz2Pyiq/3td+zq19FK/f5+xgzcfLZCPejFPFpsBnQB0DheOY5Xm1YcO5FVqA93YBI64+aVOeQr0wTDXbX/mW3oY/8haWEU/4nFu1tqDF2CsbhW3dRaPHvRDR1Z4Qu/H7jpXqoM6PCPXKkDz6XUJv/CeH/i9UNUDMLaHH/RX7Rsh9K6bRl4w1w582Jpzb0Noue5GD1AeZMij15GKRt48yHgPXPyVO2JaPHmQG5+37swlfyTP/e0TPDkfJO/NZ9bx8sk8tJCjD49w/h19sdt5eQ3orX/bp+gG6mvr4oApi2/NaXXB1bPoxAt5yPFZ/tL41h/G75/+039y+e//yT++vHr10tdb6A8fxDZyXR9cH5s/1h0AP9dEDvYAawi/kHsrGrzkQhZ9k/5kfZwHQCeHfgof80GGB+teK+hQIfe5YZAv/+A/+Y917kiAMN48uhGzHJGvvsPTC4P9blKgB4h7OsxQy6raMuJ0DSjNvLyFsZKrcj+zPElbPF0QpImLSXQvVesOkIA9GeBHF5upup4ySx+crhdPkoMNNCw5D+CWgd4kQ6cYspqNnwAdXBaMdJDD9R/gREGx9d3XBT6bHXYySQDbXSqrywdUpC2HL1ko8UkdueILv2SSt+W36LLmTTa5Fbq6sddYDl0rPvqSx25hidkHZNHXPvzJCzro0o8P8Ud91fYfefXfc7iDw3LE1pwlDvwhUOImfx0D0GTDoMp4AsPGgUemTXzZ+NWyLhZb4+YJ7RHL4gEfu+Az95x/fBWeQwlvG7Mg6bM4q9Nv4ykFluVvR1g7UoJOZIgVmfqGbUaL/8rXiyD6yF91khjYjVd+mUNZk4kBvvpS3dBtI+JX9gBkejCb+QBoUxgrnkCgkz8iutVNIWsN3bdLP9qomct82wBQPdQU/sU4L9r4QmzUfbpBXD1YAOZT/qRV9pSTK/x+8oGVKUMcjKfzKDy57jwEHpIbGkumNPjRQx9fHvpzkzMG9o6MDfO/drlJJh+VpfQAgoXIxmfLmqeHKPqhh8daVe+50Rv69gF0ALahMvte9wtnGbUB8Fvn9omat5oBZMif54Xy1LnB2BON/2OkxgK55otcvX7z2n88xsWFfq4J8oF5Kln02TauKEbygyfy1vReDPXLB27rEP7RzRPTut+Cg48LHnzYB8DtmDm8Zp4+usk/t+EmqnTWCPyPGF/JclFELxc/51E0j6/a1Q9Urj6YV8Baog2v55wAemOgJpfYAvzUcel9+DBzjDXA2/6Rx89wI9912T5wjNEan3fai9rujQS8lMS/HxTAgzrmLe0HD5LHxHA9V2uPPtca61ck3tdoLd6OL1/HLQ3GIftQfMkTclkrQA8a9geafvg7KW700dN8Qm9OC+ApYpLG8PDf2P0QTbLIG6cav2jDP8dmArTKTADvsZMcbejHGUdxUhOTD1FuR8bx4g9h6Rf7IX/gaR5kKWEOv3zs9by2po/JX6D06EALcyl2ss9Jj7D0KdavmmsVKtlL+X2O1YBdXtJx7BVLD83ucfTJK238MZ8gfNvvM0Cb44of7KngwZUHDfRqqzqR6Rwsv2sLlI/aoVyBu8LL2iFbX2pn4pof+jNXtU3tIlzPycZrDpbGJxKo0fHu9ZvLP/qTP7n8z//Tn15efPsdUmtuLjnxwNd8CuWzADi2AtR53xCwx9aG6SrMU1+vpJcHItYhGa6bt9x8qNO527XnMzPXKel1wajAY/v/+Xv/jw9sTu/8X8Y+XJ48eXJ5/tlzb5ZffPGFJnSeSiGE8afPnknJVvD40WNfEDRe5sFpvo+UdxEw9vbNW+l87JHh+0lJIk5Lo9tvZIdkAEnIdhx5EoZdy6iPr0zQJEz8S646+gQWuie3ajYxDiU5rMU+/LQBeADsYcNv43sCZTHgvCcwCwY7QpFUKAUGj+JJRLL1wobfHRCd2v8uGjmrlE5V54VBTJ0cuXimxkVoHnQZ8qFdff8lOZuUXujnM+g3PClT3c0bYFJ4YuGkTBEz45eLYXIGP/oZkx5s3vnQk7wwDvVz362+cR7JC//hzhNcfjx9+sT6PRnZJGU3h//o6d0tF0Qu8k+fPrUNZLiok5eOleeZ5qVzK8AD544YJAv4sI0dEZiLyFI8L9CxfMfHh7LNGAPYh9YY37271Rx+ogHLPATH9/LKHc897ugfac4D+EFMXFhfvXrlOQ8/88j/4EN2OZwkx2uzEDAvGSf8OWLyGK+Lq/Ac1Ph33/jTnFeePsVzRPKJMbF77aw/YidvSIArLzV5c9vaBOBUth3WQ3C8Vekx8wWdcYxu29WczgFmy1IZt3Qy55Qit5m/tZ2NKHOBPsV0Fex47buJbms2T2wlZ8ytjl3faUMednzuAweeEFu/8ss67P6Bgcxd9MV/KnwkNq9Xxsl2E0OhdogV3fI8BOnm1RwAxMWY45/nAS/nUeYcy7J9yWHPuVHvGA//jl/1BWHo8BMDh+TEyNgt/1Y+wDkP6Bau77KUBzP1ABxr1QdZ22PM4zP5gJ+5+UA3SMxh9iFfGNGLjOSP/XnNcbQLHd+X3Rbb921l8vN+fb1iY0F/dCzfVskeCXbbFYd+tixyXcOMAYczrxWkRCvPud39t/vdLFzbmFu+5knPW/4YD5psYEc/B2912j+8k05K+OJz/44OgB/byBTCE320b7lJ5CWRvLuem6AtV97sbwVw3VfDF8AmBX8mPnqwn+s88zR64yttHmDRt6zmSOdX8rf3EKB5L4jiGq4Zd/lbeyWsNtC8NbcUgL0APHpqqzRgxglffEVf8sK6lHXzOPZhp7mhT5t5gT3vq+bOQw3A8028+FA5oOu0a6/zGr6zXwB99GDnRje3vqgJZmz1CZnqARyb5GH13qM2UBlfIwTwW0Y/9YtcBLRn8BIOmLE0L0D9BlrXr/KLon74Ny788oiW2ukTMxmFAp42qPAFYkXguZx+7MkfzVPa7q/9v/kFaNvOiqe8KME2UQOl6Zcx8JdmGc5ayjN7JF8JS5t/8PWXf/bnlz/9Z3+qc4b2BWypcA3lWoR/nacAvhh3y8d98DEPxTo+tq3C2IJ/8eKFz03svz7ryKP3Oh/Awz5if8zPnpO1nvzd8z8a410t2thlvjr7/+//29/60I2uCcBhnOAp4Bsd4Pkjgnfv8qSIg5gPhQrI/xRMMgRF+ezzz+wEwATnqYyNeaO6d/nss89s+Ntvv/Uh8fPPP3dw2PI/MZAsF142VQ6E5OnNm9eS+9x0bGTCZcOgTSEpXIweyl/uwt/q8MWwffn5l5eXL1+shO4JS5E71o9fyHpgtAk8f/5MXEk8/nBh5Q8vfBOjhMUuT8j4PBfTkoFQSzrfMhhIy9Sbt4rhyVPZ5p878ET1kQ+J5If48IY/oOVCSl6ZAF50sssBFJ8A+vwxCDo0QLqJemRf2bBec/GRDId2DraPlQdybv90J+rBljOv1OZGjcmIHxyaGZf844iMAzkB+pEMxoiDLnHx1Ak+Ymci8QTnjQ6n/uMSrkSA/KT/UPOCsf3uu+88Bp89f25Zbiq4ufRTY/ESL/PiM9n+VrzdeJh75OeZeNHTJ5YK1HODOPHd80zxQUdnL/DgoPVpNrnlME4OaT+XP8TK2DI2jDV5wgB5tb01J/DpzXpST2wsssznLHzy48Wn143a3MnzNVvEy+GHmyAunNh78eI7+8BcJQ8vX770zTJ+M5eeCseawXdsIMNHBtjQgsumTl7JH75jhwmX+Z1DD3MBfr5hgHiwRe6x+/LlK/ug6eGYAGQAr0HxeT281w2ZbvTxizwSB3sD8wK/nj/jAYHWvPrAS21M2GKtsGfAQx6ZZ7SRBW+fZY93Gd++YRwTK3OBtcFF6Ils3d5mg/ryyy89djzxYK6Qa+IlBvIFnjElJ/c1Vk+fPZXet74Ry5i/0t7xxeWB+LDx+PGNZXm6/b3GidzgN7mpzub/oZLk9aM2D0fY8LXkvC85d6Ixhtyg+SZJuNfS6xtC32Q80Lx+YX0AucGvXpDZ1xizh7p5xMbn2huJ71a550kOFwxsvNHa9U2/uMnJM8XIvoId5qSfxCs3jB/fMsHTbgaYdUJcpExqPJfJN2PAPsmYPdI44B/rx+OkQh6ID1+fKVYuOuzb5Ak6eeShEOsFm755koEHHl+NuWy81lhah/rMWQ7LzoP4WGnkir6/hs64XFfIA/H3sNA5xXpjDsHLmCOLfgrx4Rdr8Z3yT2z0vaLFjzx6WUfcyBfH3Cbf8Dq/aqfwDgBP67EffnIGH3rKwxhDU9N7AXE6EvKxrjUAchTWNrKA588C5glAXqGTM5xn32B9c02qj8yd5EfXaG4cuF5wcGWuLl0+0JJ3mercw8/W6CAO9OEH68TbiPDYWYz80DCv9x6+yQ2M4iOXLESiRA5W9mp17Dc+AKbhiJQxfhtH3na+odMH6mv56MWeka7iUw4z5c8NCjnQL+PwTrVEYgsuG/N4ZT4qZnSLPzYYA9GXX9OXw+/VppCv1vijziHjWiW9DfAhY37RPTfkS3GV9w2JcIlYODUmnb2g8RzjJkBPxl368Ec1B7/6CVSP9ynFDa3XKduSjA+s6uYarLmnOmsrh9nGgQylbfROW0B9dhWX3SBG7NNdLAOufa2N+FpmlK0MCVc8PKwd9xcOeXRR2i+/cfZ57QNLL1R1rQNemrnmQuP6mu/l//rrry5//7/4+77evNS1yLnRuvKcxxf0a66x5gBfV9faNE40HoLyUNX5XbnrO4Xdwyj4caN9HeB/C3AtY+wOP1Opn9iIB/mbdV7ALmf60u/9vb/9f/7ARoskC4NB/iBH+j2ir7hQEbDuKByY2hwAs/nqQCpnOCDDw4X9qS5IOMmhkYsIgaEfHLz0mbx8NppEMwn9pE4O8Nn2Ls4nushxceWChD0OGwTCZOQCRJDe7GQjFzomBhdatbWQeTpC0CSH2LhYM+jI+FChTdIysskFFJtcmG5ucsjDD/Aw4KNYL08ePXGc8HpQBdjm61Bf+oKObiVYF22SbXs+NN7zv4DmwsYFGp990ZEODuzoZFI8kk9cuLmIgidWhpRNF+CAQR4+140W+XqhmxviYayI/Y0OABxqvufpvBduDrPExcTiwhy3P3jMmAjcUJAiv90kIgsde8TFOHHBRf6FJrcP2AIOlByEuOgR00vFBjDeHCYonuCy7ZscT/Jc0HCACz9ADl9rEQGMGzE4R7L9vQ6BHD4/++yZvNUYcRFSgw2DOcHmwUK4T46E4+DNPKNgm4sicaLD+VYhlz50c0gnVt25o5R5xfj6Yqs544s1+VR+mIPoQe+D9bW3bKz4hAUO/o90iOMCzgHDNyiKgdzxFI4bL8aWg0HnHDXF6w4gj+RLgN5epKGzxlg7zqfAX/+lvg8KAvTJa/ErZuXBh0Hl9+YRY555gy/I804FeYJWPd4IxZO5Sp9DQcbEhy57xIGDC4LWteSJnJz6hkW6WU8cMH0jq5wyfug77EqWftYoOuO3gb4KfOWRZVlUzp3D5IsaunMmu9gnXnLNPMcGMSHNxojP6GXMHvPuEv4KzwbNwZk19kw3OeSK3KGbg987jTmy5Il4yQ7jkcMyB6cc0G49Phyo11yWDGMGHrve5NVm3uMrexYXC+Jib2NNMN+AjjF0dDRP1PBlLsUK+zPrIDdfH9ZNi2zKV/JBbsll80UBkIH2SjnyeB3zJw85GGvWP2aQ8Q2yD+iEED3gaKPfN8Ssbc0XNPudKt10et/TXIef5c7BnDYPRHLzoBu0NZ5ilqR8Vn6YtzzQePQoNwXMJedEPkXnns9eT4tOAWxPOomFOVIb5J49g30RG9B8HVnj4htPyf7whz/wOLP/8UROwo6VvezVqzeXH/wAOmND1pNbxuWHP/zh8oV4szewrzDL8Yw9iusb734D7F0U1pn3bQ46igEfuYnihgu/2KfImR/CiP5GMsSDbux5zKQjueDa+thzA//xkwc15A4bPPTAV+QAbrZ4wKNZrhtd3Tg/fWafWLeMbd+RdX5XbF4P6hMP13nHrzHnAYnnIHTpnvOu71CQE/ZfxgQdHRfGwwcT+enrD/Jqw4N98KxpbkDxCx3dJ5gP8NH2dUs6yQnvfpJLX+PVx5YLe7v4icc39JLBID5Zx+KjDUDGBjhyR2z4jE38Yv1QgwfHTSprDJB54/EJI/Fzx86eiR92QJy0uZ7ZJwlS94ZQQkJFcX0E47mIjPYO+zN87cevDocE8NibpYNyHDSxKwDnts1mTyYO8IDzpBdxVQc4bFMjA0wa+hjb5o55ycMp9kZiBv9Y134Osj0g9+OX1TfBPkg3NN/syZ/yne0bQMHLOhNv54/PJGCcQxXxkVchcutIDrA19IvR5xDvg8Kzl/z1b35z+eP/7o8vP/3pTxlw7x2M30NsqhC/cyqF7APYZs2CY5y8V6owbre6nuAFc5K5/F664KfUb2WAcHDGa8Mt+eWYlEvOn+SWdQWeNQ3eN5TiZU959VJyUsI6vvcf/dH/6QNMBNONE8UoxIk4KqVKDMpR5E1IGws3ChkIOSZj8HNXhD7wdkiyBEciGRL0oT8bfJ78kAh4OUSwqbFA0MXf3v76d39tGWxkIBiwPFEjQP7AqL4SIZPCh1i55EMhT6uEt32SIDrJAcfbJ8gSHxsvCWESsrisSxMVm51MN/d5mo8PAfwiBp78864IMbBws3izkQH+bJZeHHJ5skh85JnDMTn3Ey8mnPh5K5WJ0vg4rGomeYN/pUM4NojFGwZy8p8JR0yeUPKHmHrRZBKTU0L45ptvbIPN3k8y8WHpg+4DiHMnv/FFsrzz8U54bqCaB5LLhcUbmfi86cgHNmj0aaTsQ58sEhybPRe4fHsI9tZdrxYUN0W+QArH0+dcRHMRYy7hL/9TwQtK+UCWmKwbvGxyIc9FmENpbjhpc7hDP395z+GcuJh7UuF8de6RN9/kCk88bJe8c6JqxaD8qOSwpT56lhzDgL9vtWAZa/zzW/D4qXA91hrTY/ORXNZZnkIiK4WmMe7WpU2C/MALjQMWBzLmWXOODtdc+CXj8RENfAE6eM8tYnT6NR7Sh383OnChn7bfvZEe84LVpkUbWucVBO8Ha47TFtlj741P/iMTfOQzL5ZuvTxGyw58uQBGNrHnxgi9mM+FGHv0mV3ZD6rf81tyxOS1q0GDjj7mKnzIcyi4lW765Ii1zp7DgcB5Rr9o9kl2scWc65hhn/nKehHVc4/a61tt9CD7lvkjf4AeVJwv4RjfPKTgIBC5vrOEX+jwYRy6xhpAvrEyd4mXp0P4T24Xk364kORGEV4A31nXTGzmAsD6Yjx8g6MCrwu0+j1sdSyRZ89AJ76RD2RsAyHnLIchZCrf/KADoGYUsw6JU/NhKSNyzyVzBtAPH3llkLomAMbV9uW3L3JCU+dwQJEm/fCgIDyad+p3jeAv+1hucDO/fVjEpl6mMb9k358/x09Bf2e9yifxk0/mtfPFPiHdllPhBgQ8ej1fRePaBI14uCbCT5tCrsuPr/BBBzoezq946VOw4XgWnYKP6GMPJQ7iz3WB2HVN0/zHdtZDHpj5gKwRrR6JWId1Iy+7QH3kgCdGpY4HBL3RUA65fqrFu4n46ncvBbxLx02DY1jj4nW95mL1g2cftJYVDzSu0zkr8ECAd2g5XMtHxUCNDmTBs+cnp9IvPOOFTtbi55994YcAvi4IuCZyQPL1R6njRp3rHPM3OeTjnzzceBA5xYo+5hrvontfUz54Egwf78hD591fcvvjH//B5ZtvvzON4twpD5w+v9ENGbZ4Csr+wPrzAy7V8AGJKXORmv1DAkcfOrzEaT7d4NEugCNn8E1ovgFi8uFXchn7rROa7WjNge91mrkDnTa6sNgHBMjmZk68Kw72Dt4BffT4qXNPjvxAVPqYS+QbPeSo6xRZr0O9eqPgB7zrnW7kbHv57aKXw2duaH7xYkXA00IMQOWYt+SUOYf/HzQePIz0uzFcW3Rd5xMKP//Zz/xffX/2s5/6gS9xet8WX3RJRi/nU325fuSS+Veb2POaUV4xDU/yQU5lU3mDjxiJDxfRkfyzlrU/qPCgmUATg1rizbUBXPQyBtimnXdzFOf/89/5Nz9gkIHFWRh6ce5b5BjESQ4hPJnWfBWPAkO9+FCI876bEZaBE8GDZsMikgyekALQMQ4NRz248sEXRnnLBODJxCsdOtk07JsSzyJGjolAsjEKDp/wAxSJRB9p4GmeNzMPSjZ0t3ECXnDqv3r1wnWfGJB8FjkDwCaSw0MmpUE8TBx4STz54ul8aJC19Dgo6CKALnLHX2rzFJFDiOaV5R4+vJ+Dq4Twn39U4Vo2sYEeNhXyRFyxnzhtRy9yCyAn9mNxsIFBefMmT/vIIRsvfpE/DsTI8MSS8YXbF2JyJ0GeypEfgKc89oHcSxf+oZt/Z83CYjJxZ+zNVn2eemes5JPkOPyTIz/lUS5fa8E81wbKP7SQp57wyNg32SUqDsdMYMatN6QUfITHm75eyDiONdfQzx/icLAFj6NcZPykVzTiA09sYneOvcmoz4bK3MYec5WPOWHfccumOubrk1FulpDn4yzA2/e5sHicYBUO/5jvPiAIAU1u2KYXI9Hik17MOf2yH95k7WvmLWvz/r3knT75xCdiBolufhGbDzLyCxn4AMes8UAfhxo2YWQcO7D0QYPPG4R8Ymy84fhAY1PJk/wjFmwwTqzHHMCyCaGD/QA/9GM7+E0n840m2pirkUNfLhTZMyB/L/3wEecjz1n2mOS2co4TPr18UZCexgX93ffaw7R38fTZT1SdBxGlPxcpTwTz+1C+fEFH9TjPAvZAvGMN8XcHzDt2lPrITZvHh7FjHKTLB13J4iN7TA/tt9i1LK44Iu9XyHpslw4o2APH/LJ/Qnqc5J/nvXiYP+SPfQe7ybe04iM85FYI3EIXOUBXPuKRmEkuY8kr4onLBNtIbZty3D75RQr5nbp0wD5JPk/drFTIPXYAcWQtxyd5k1rFD0n0sheyH993zmuHvNGmdNxow0vCsEUeGA98Qg/6TBf4miI8wD7avIqBYUocyxYo9iDP5WUzuTjlRjU87AH1+f2yQZubXQ56xCeE5X2jr3kAf3Xgoev6Kx3EY//JiQqynju0xULeeAhzPNQRA74l1xxel//LZvbH+M7cwrYPSCjDNxVyUF38ciV/WF92krWx8kpBBh8YUWxhnwJP806W3Vp98BR84JqFDfrxi/WfNsB1hmZ1si8B7BP0yUH0LX7Jez3Yr1wDicLv0Gn+GYTjncOeg5gLOYDFr8aC008e6wZQ7Y4Fehu/9xJsqo9O7EAnhxRwfudAvqIM34kDX7quodPORyMzns0FwMclfRMh3ZWlzoOtPFCCn7XF/hBflC+NM3o5iKOKGxquzz6cqs/HL2n3Y3Ac4r1+xMw7MvXB8006ebgHHXwf0iHTnFCaF/T6mi97+XjdOkMKeOAIjnMfa+bz55/5XMHHG/nYG9cAn2cUwzfffn35wY9+YD2e6+L3TbBs8NDPD7fEh0/Yg8cfkeYaIpzPkRrb9zpb3lvfyMLcRj/f5oPP34sGL3v3L37+s8t3335z+R//h/9BZ9PXijfftsP4s248P9iDJUcO+ZW/acoeRK5akyvAceOLcgMNvPO5ctXcdR5DdxyKdc43F/rSSSTZYjJf8RG+w6Zlcl2/9//6v/xbZmWweEoAExOfoHkqizCMJIKNoAcS3yZKEU44deLnhVFw6KHgwJMnj3SYYjJpEWlSPn/2mfmhd+CpE7Q2P01iaGyC2ahlk4hwXIPzWAdp3/1Ix+EDwUtHk82BmTs1oEn0xdoDCj8E/zhGIIslG7tBMfZCgJvopd2ap+LkhO9vzeahixVxvudAKF8VC4tMplVzoMjEo6ADn7AtbT4U8HYeNy0dWGThax6LB3hyw6Jj82x88FRvJuGqFWw3AiBPPERzT8CYio+bHD4+xHizJZNT5HnqzCJDHzn2WCkvaOPgDl7KcwjTOMVX4kwuyTsxP7jhJjOHZfQxJ7DluaYJDTDW8DAHyQkbHBE7NtX4yQYB+IZFPnu+yUfHpHHg6QOflc5Gz0aXO2pksRfARzbDzFVCsD+y2/mQfGdu8ofDzE+e1uIruuDjBo42RS5aZy5CeB3Zx4+5IU4MgJ8wKs53b3PR8PoSH8B894FUkDxC5waUOaD1ITl4fREWnTXruaD4bmQHPvwyj+j4Vdi2tGlLHIoPCOL1gR7/hGTOO9/LPkuFPAP202Fk47F+/XgTl5/0mWvAEa9054nx9oV9JOTysFlmg/Qeg1r98sfOxMIY2p5ea8dxLBy408uFlnnV2L1pyi/bV14oPI0EyBPgNUZfujoPGEN0z02WwgxkPaAbfnF6/WVfYe6tvcE8iR95J0iy8OAjRHidS+tULMwZaumqDd7dzKzP2FkX46TBsy5yiH/oUr83AKxv80qedcHHy+Dh437o5ybEY21gbJJ3xo2257l8YZ7Mr28EZMalOGrHbd+y3zAXPIfF4hiRYRZJKdPWNHCe6+w12Q/QxVjpt3iz9/imZekn1/Zt2W7OqdFDzNNX+s05ushL/GXsMzbsNx4T0Xsw8PVPjsJbvT0M4ivAXGHtUNs/4Tq2/rILPobJwNoe/kev7UsLejvfOLjIG1/vsMWc7PxEZ31w7E6NrKlmnUPrR3LAOWcUnv7q5fyrB511Bb/9FI7rUa6vucbVTtcmuYGOj81xfI6+8MqG+sRPG4BO23aQXXE3FvvlB3oZy/i44iI0DAqgH/kVXx5IMSdii0IfPypTXdR9eAdYfvmLFvTS58aH9dv9Cbr9Nhd6ot/XleUHD+pwFV9z3Z/rM/kCck3HXx3MZYN3BBh7AD0eY2JSgc/5X2PUeKj78bHGUJtA5PAxMR25xE/t4/Cjiho6scFDsb+C1IxD4k/uGBvmWL7ko+eH+oUMfvbdI3iYdf7In/iw1XmMrsqxJ6PLD5fXdRYKtrjuw/bs2XPjNVrH3GHe8/CFMw/vHmGf+F6+fmF9jYm/Q+Xchx3yxMffsIPcsydP/U4N/Dc6ALN+WUP+KOg9XUM/PLz8wY//8PLu3tvL88+f+qb21ctXl6+//erys5/9lQ7/X1sn8wWdnltymBwQj3MsOn44J/Apfl+HFAN5yNzKQ0bODthmbysNWXLGw/CchTKmrckjugDnRQUcstjP2TVjSGHPyXWZuar5tnjIOfR7/+Hf+reV4xySYGRzfvNOCVSAHnTPdG3a33NwG08EOUjzWk6DxxHkcLYXGCYEyYfGx2xIDJs9cvBx6GTi5KKAo8hx8WZBaiKyIOQ4CxUdDHoP6OaUHewTPHQKffMuGxyO4MuE5fOXmaAkzQmUbWQ41LLYokuL1u9YaHGJzzcgspiE78XG54CFtAyfWcrhWp6Zj4XJ5+JlB03q8zcG2OWwQ755l+OR8pM/0k0eoL/SHS8q0ZucsxBilxxSiIfyUBcAdLstPL7Tzn/2/eAnBOgsD+AcMQ04NBCC7DAWLb4IKE8UD4ki4I868QHg6VGepGWB4iO+8hELfKSNrfwRcGL3OGsspdVjw4EbhcjnsMVYZgEhz2boySt7LLrGkHcd+lZu5gQHHXz1Tab0ezyQVC781FXzGztdjDJhe1LnJ/35xh3deKBfdhKTfFI7Moxv4mSjzMLmYzq5UDstsmW/VfCTp+g8ZeBJBBsp+egmaxnVXI48F7wOAuhGo1/SxY0COaFkrDMvPIbkCj3ES/5ELC8+NEZsL7Ow2d/2zSu6b/IA4a2ThvVpTvjziZFh42St2F/R4cMWeoDeIMEbfN72JN6ZH/un/KphOd9AqkZP4sMeMWSDjEx8h/HQucbLNTQBDwh8iNXr7dvXoq+b4MXRdTABHfbX/mRfYa/hgsI7C94HFp83VtareHMzkKc0+MmazwESrRxk8nYr6wpAnjWCK6wNeWpb2AbJYcRzWHR48R15P8UUT/0MLUboZw9FKOOHj32nFvnsDdkXMdzcchPFmCKKX/grC5gKxITXCPnLxw33esRR7xPEIpv2ST/xhzWfNc2DEvYmbMDjOaab2q4J9EHjLW3a+E8fHffxT0r9MMhpWOtBePLKXGBOJv97fjVHPNFjj/AYep3WfooP/9JNqFx7aEDHN2oAPnVce69Yc0gY62OcfK0hF4ROLkR3fMJRi0njHf8BYsBf/s/LnJPOq6BjVj8B+IU0v+UVUw+b9G106e84IRub0cPYo877Jn3NuNrhIVyfIOMGeG4EiYe+9QsypjnoQGAPYoraP0FjgD3jgp3MdT7C5nxLr30WsJaIF0AWPfhfvxzrwtUGgG5JeM33htFjq3VoPfguDs97AbqsozpVAw4NOfjVIV3Q05decRADH91F3rxLjvWTHvGCUc70G3mvJ/EyT5nTfnimfuJ5cHn9Ju8uZN9h3m4Z/bhuLgHrVPx88QFzlbkYLwKVI5e+jtMRdH9CFwUbcx5iInOlOZZdr03RRaye8Gb+TWAeeixEgwd+anLDdZz0YMM3Js0VuRSPtFonxvJuZ65vnKeIlSf3Hl+Jodfv9CpmrsG+Ji9/sI+ci/KduZFcPJKMP2YlPf5otTRgn7MlHj26r+vWW+n+7OHlxdsXfheBB1/i9t/gkGNfX/0wHF/Jl8ZB+XKSRMcHrt/4xIPIfuoFPyjEiP8c/uFh/TB0zBbiRE/iYF/LuzmUmXvmfvXQpvY+IYfwL5/0IKfJJ2dqdMJHaU5s51/7V/43P/FAKym+s+Hpq2qeSvCRFQ4vnpyaCNytkEC++hEeL0KtePhQzEc7Xr966aGNc5noJDnG2RxiHFtcUFgUPPHn850MNoH5bXYuXOL3hVwN/1Esnyn0utdC5Afwo94AAP/0SURBVCmYgsxnAEkIE4iFw8ThEJt3G5DHZy4k+NyDNACfdh31c4gkTuSgexOXbAYgixLfuNBgkz5AHOgl8fmmIJKuw8aabDn8d8EweAySYubwqEOh/7hQvjEoIrnGPnGgi5hZuOScQc7GJxuCTgbGIP4QSwY2spp03myyoOHHD8sSD8zq5rqUj2iREy7KPK13/mAWjQkKZMK5KX/ZEPN5dvDo9kVPdOLyWJs5GwI14yZG4XMTAUDj7TRso4cc2THi0otvJiIP8V16VKM245N5gi5yxiIiFt7pwZR9Ux76rgG0+JqbXXL74tULL1YWI3+QRNzIIROL+M2WlbfTeOruOUBM+KQfLiL4Xf3MJwp57/xMnIxlbpDg7UWLhDh/amELYNw8/xli5qPywUXNByMu3OJmnnnRM0fWPAKwJfUC6XSs2dDjH5GATx59Q7XG0LlRxPErG7BBjiFjPsVlQcmTw86pxp25GJuM6Zs3rxwT+Hz2EMdQmLVnW2TZ/mQe4Sc3xtqXpTNzPr5jCd5saOj12mGusU6JWzzYImdq+MIPLxdu6jwBTvz4V3vUjkE6c2gIvp+tzt9f2HPvJ8wFfFdiHGt080fsvFthRw1Sq4LPWQMciIkLfsB5EhN//wJ4vuiFv9T2A3Xit1/WA+BJ9qzsUeSUcQiNQxwWsENcAG2kAMahMvzSUPDbDnNRaz48PxFSn/HH7chmjrGfJYe5aHuea46j1vuZXsRnXtGq1z4JBz7x5SJIvPwgz1h7H/MY2zvblVPJhXzzHF1jG774bmnZU2cV+YNdGfMNj/3PmKGLQ0GelsmD5Wd8wMe0PBrCM/70vO4XE95Zj2X3eDPWrgXOq3hsQ8X+WSZ97DAfgOxBHBBCM1CrwIMPpgsaR213PlIyZmkD5Kf83ovkU8cjduJP9KX2XreAnDtu5oB5yDFhkgHZkA5ygjXyncOxch1h07kuuav24Vtr4WI7B936TUzYwzZrOnZXDp3fzPnYz1hEMgd0Cn+cyT5hH3TIci0u/jattskDa7RrAPz3H7S3quaLOjL/sMFeof1M6viMOPE7h+wpmkfYUVazZ8svbpQ8PyXHvoHftPESWtZf9BKOv0DD+6Z8WH5kFZOqrD/WmeOXMPGCM9/Mm+YJ1w70sD/7a8JlT8ac01zzw8ve2LmAP4wxH1VEFl6ul7STc7vpIuP8Dl1xl4fa61M1Y9f1V4COBsxzxvO72csX8Jk7PGRhniZ+vzMqlq4vrkHZA3PGwQfAWthT1p5Aph0UPomfawh6fVbQNUa3Upf3D95d3tzyJSPkVefSd/moD3sc38AlNc6JfUY9PoGUTtrowwcK+eoahse50Fg0v74BkG92U4V2rinOqONAT/lb0JO8cb3NOYuCPf4egQdWFPbjbKzbT+rKk80H/4e/+S//BEGMU3Mgh5GE8NEF8DhNwnmy54ksp3Cet5QbFG9p+GvYNIAEPN+KJ18sCvQzSD4YKcHeqCQLnkHgLZdM+E7M7/22mS/gniRaEJJ9+JAlk4nlAwcLjoBEb6BAkpSLAIft9DNZYEH2vlYvF+weXBhcFghtDsSaxi68zYq07whXXNQynsMhIyivfMhQizg4SEiR+ZhQmqrOhQ88iq+bFH71CTHC3cTQwWf1acPTiQdk0TKw4Hn7eG0E0OQj/P4rbzF1DNHvCcmdrXyAn/FmKsDv/DH2GkPavSFsvBT7LD+Op3TiAW+QTlrNPz7iL7mFBVleyPlCL5tsRLm4fPBYE7O1iRc8GwAIeOFxHtT3Hok99ArBGFm/ip+ge54RqxYf8XveZq4CvrBJnr/dcOzy58nTp7aFfywof55v2WQxMh+4WY0vgfrgucOYK9bMp+Qwczu53QswOep4yYL9KZBzZDjow1M5P+XjowWieV3IBnTKB3Ji3dFD7uNb5ik6yDnAjRF9Cuu40Bt1NiG/KybfkSUf0ByTanCAc+lYEhs1I+ELjnhadx04DsnhIzq70clkLkjqZ15lPVFoY4OblMy9nTfo9InT+dNa8OF6gQ/ASw9AbABj4rUmxcgzZm4rMdz4Zr5lHmC/Y+G9T3hsMMfwnusJPP2MProYJ+aLb9pWjA5iATTmJHFYr0rHihoZWbVvgC+C+CS7UimILujZjxML8pSZo8xDN+0nvN1HMudUZM+xYs86YoGx48JHvMxRP62KqO0U3FZBX3Nb+xmfrCFK/Wts9lUx46dhqbXKY141nvgbc3kwwkWZWed3wBaHa9nyE0Dx8aIPlX2C8SGm7KHEmwOYmGwLXtR5Ta9cZXzUqpzo6PGcV0ls8Rsbe+6gp2ODZ9lXPWd1qOz+Yh7p8cGTmMWLPOMLDa0WX7/jE+PG+MY/CvwUdHC9BshdfEusqCN36IAPaI4p1UWJ3F5n4c0ejicU5g25yD/eyziFJ+uYvn9Ld+0hCA86wVHU0zis+Swnc70QwKMGdsCwxqY/8TFjCN369MKufdcv1icHU1+HiUsvIHkXN/Fgb5XsXSvn8KhyzCg0LuODX/iXuRQfe81MrMhqfOiLgQiyDuU7AyHwYVR95CnOhcYUH3n1Y66cLQyy50O2ZJiPyLBHmE5OVLzuxeqcCM+NLb7bp2UXf47YhIc3OY/PKO7fq7Cmj9gFnpOIq+2D5sJRfFMj3vbRmAdWmTdIsea9PhSDdctHbNPmutJ84VfnW+dZ5g2Wcz23HXJhLzIXLCv9yHBTQd4ZI8aecyPnLWjIcg0U+0FPnWs+/tAmb9TwcX2nVteQsU4ND9e1jj9+g6MA4Bgbagp8lK5VfypC0HNK5xzF1w3J0EZH/eCsgn7vhysfnPHYr2VZ+rO/V5Y94z0frRbfg3/tf8c7AN1gMSihe0wgvqYsHy0hISSTp54A/N3ka5TJ08O/J58MeaGphg9+vMUR+JkQHDQ8i+QkvxNIBhc+/lCUJ7/4wmZuf6QrTwlJuH6p4YksDQ56JbyJtV3pR0/uEjPxfEjToMXP8NNmcsGPXCecD0O2g4B4dVHEJj6gy3dgqskTSJ5Y4id6nBvanBTU58VC8ESWDmSw6UnIIpCebFDxLXrXYEkGqK/oIjfg+QpQngb4iQR+C58pl8ULgPdYi+KnyEwyxcTXmKLPG6EKcfH3DX53Q3zgmicvNNVzEbJZsvlbx+KjBmobKD36SJUWl16MJ/6SXvjRaj2y5fFUXXmPiXixSyFn3uCUR+YnGwu+sSVhxzkTDjvSYP3E9EbzNnlFCzqVf3JJLTme0sEHwMc87xPOxkCbGg34hN3O/1yIWbDEDA95yQ1X9ZD/yENOjX/MNadW4BzHdV8IksPkmqf+3mzEgM/YzZggtw4SSz+jweGaC2B0KJfS03dWHBdyjJf6tMkd87LzDl2StDL4e1inOMcrJmjAzA9gedk9QGjfDK+LTP3q/KEwn8lJ40Dn7MObEhpKyTPFPMYzB7EbfGiMYdaO/WKclk5lxjV4bPldSpWMS/YG2nJQXKrdlD7yuTZjz238MT7zpbLw5h0n5jz7UtYI2pxzFXi5oOOR5xA06UCP4xLYD9lAhtLcFbpOkAdvPRLFn/LykEAN973/LN0dRwpzQEKeZ/R7gacAH1TFlxz+WStnn7x/ap7QzzhFBsBmdR15Eo+ySGrdp64u6toBnEe98Csx7j3UB3sBcUeLh8SAf7GX/VwNy9dG6X6Hg9eaO9WNSErHeM2ntSaiB0v+ZT6A2Lw/rDyQG88/kbHva4I65AkZ67dfsQ0d3V538otctOBvr7+MW24gMt8zPukjt3VnTmHPuV7xU4DWgGNfXc9x+8E4JxfYASITO+ilMH/B52FY/McugJ74FBvxo9fwvWfBkyfM8kMi5Mmy8C95cdqW/ZKEpQ6dKdl7WXvkY8eIPaB+ckPmNbJwG6KPa9+Moetm8oK3Y+kl19jlJb98eGfeiMXpgx+vRaOPLhf4pbtP1H1gFwP7cJ6U43/OLZijjT3OGtGVMWae1D98YR2Bwywfe4EmdvP6+qK6eUOxfZEcXiLnDUDWNZNUZQ2xvwHI8qAYOz6TeM5kz+qZh7gYS85n8WPPbfIJEB/vCLPW/UBCOtAN3T4Iuq/hDfr5W40+kMUGvPTEovNfHp5xfeFBd9ZGbMPH2ZT1DOA3ayrvGrAfIpvrOPaytvhyk9f+qBAPhzhP4APgvOnn4Q3rJGNAPqDTxi6FcfC5S/KhZ15Aax54sI4vyGEbGl+YAh0c0P2a8xs4dKAPP7jUkmv7JHjwb/yr/8pPaIAgEJLjp1kqTCx/LaMOwP3oBgd33nLBMFGljkw+x53FgGEcBWTWm10dJtBXShT+gvOhRGJMUPzgUPJEuhgk3n5BI9+iw0DwNV282+CJv5KIvhWPg8e2kyEkA85CYRNhEsGGjxK3rOOWD8jRxj+KJ4vw8ABMIg5cTD6AJ8sMJk+Es+BUpPzhjWopxx6HG5C3OpiaRy9fKBSHN2fZwGbt1G8K+WIxEpvvWJUvFrLtyxmJLN68e8PfWlQXGQdodzwyoTKZGD9k6XuMSP4C2xadBYA8BRk2Hv/xk4oXLGYE0NHhz0jLBvKMN3Hmo1yZlM75KvZLY0ydJxPBeaaIn/HyuIgX25ZBh3g8uQXkBbvEYD2Sq37epg0v9NwQiUkxZHGzQLHpfOmwx1jy8TaeApE5ZNCHDXj34pIX0uMLvXTaR60R30xKR31zDLJFLXbbhxd99Zc+/reNXdZWTGQ+mCY91BRsUdiE+GYmX0CUa5FMZy5Q8sd9WW8ZN/KC39HjiyMLQD/YTmy0JdOX+Gxz+R6GFZvGRJpNA6iZo9DmulF1yFM3Jgq8PuSJxqYODV9LnzIAuWtMAPPCMosvPmZe0mfGPGSOralN7AA6kKP0Y2Hwo485oZ5xAAdz1sFrFa87TNg36Vnx85SFeWOd2JXNrkno7AU5sITf+VOJTbXtd4A5S3xcaHx4lxx8lQWam8Sb/saxdrn4YHvnkDmCTehc7LwHSdZzx1qip+D1vvQX+Aw+OsQoeem0PjRk/iCTtcq6y9cc1nfAh3T8VMz1rXnAH7zxvNT8PlyRKPTuD/UrsWRdkGdqZMg9/OTff2CoeLGVw0R0UQD7Zd+kTz4RD7pYw+iLnvjnBwuLXuj4AvZNNu0nuJ1K09gLqLHJk0d13bd9+4AAczV2AfwB2CNyGNm5pKZM+/TrH31iZrzhad66j0F3satZi/TLCxx+SA4fJr72+Js3xpX8mbb0mkbfvLTAu1JcOZSw9qurMtRc2+svAC8FAGcZ5o/63jeYV+qjOyCKfuDD7+otVFftwgcwZ+Dt2i0wf1hPvV6QUwzQZk9C3ucKyyYu/AdvX2WDPwxVcszDHOdc4LPBGm+u67hYXxyAC35T96ySa5Ks65X8ef9BjsOHsMwVz/cPiQ+5jh2xwbPzmf2a/YZ57wOvZPKZccXBQw/xOr+AanTn4UdQ2EAv/vOpkfgi27yW/ay/5C5xZK5SAPTxiRD0OCbxU5ePMSA+PrXQ/Db/tLFTWz4TaKwYEzE533wtOPFE39IPv2zzhTLOOuOhm5OXr16u/OBr5i/jT7v+e5yd01xvwHfe4nf234w9gA+cpclj+DPW9RtgHJDvzQN/h1PoDfA8LwSf61M/UtwCD/8MN/NzPJDnOqSC/5wj+H9AvgGAyGG0A40SDgj+AwbZykLKodjBw+sFkaRSE/TTJ/wBbSYcU5RDUQY3ixh5nGL28C0J3Ri9yJh8Sjr/ddTf8sNTAhXse9EwQZQIbOGf3260bQ7t0DIhOKQ3QVInedmWPzLjhYY8k9cTBC/ZjfXDhOUmBj7+MJeNHDv4HB8zgFzYOnHjF0b4vDJ3fJ5KK8a14KSbj2vQIC/orzzgwVixYCu5lx84KWbnctHww2OB0gW0D/9US0rtbJDIU5MO65AuCnz1wfrlpg+s5Ep8veAi4wujdBMftpkibD7YYdNAD7z+oxzV3DCSY/zNPLnn8eROm7GwrHBogc5bjPQzx6BDEk4VuYGV2CjI4Fvp1PzHY8YXmv9GRXrIAr7jG4c4at5a4w92/dRcNhlH+B/d8LViygWGVG5FIycs6HzWf28e5BVf8cHv4Mgn/kaGPByLzHb7z8qYG8kteOTAOa/urxyr+N0WxkJtAJ/RT995lo/VJ0GvLW48crjMeKghnowvvrLJccH1hkR4YmEsyaRtk19wskWbgx1xUSD4Zk98octHz2v8jgy66OC3fZMfHatFchtdHzCkBnEmRhUxQMcG+euFJblNDMTG3xb14gBLZNBHvGxm8cU450BjQEc/yF/lTXbMuw76+QavxqQbAunnWzXA8TdKvFOEv3yjF0zg1ywVLrlqjJj32hHZG7loxAZlzo9C90XUNQ/scRYRHzjkKEB1IENNYRzod+6AK68PSOvCxfr1AU00j5uM0u8c0SxyVP74guZ79RtoM/eVM2S9RwiNf33KhL8cGPJgxAEYj218yEOY8GKTnCCPK3SRcQ6QlK6saas1nXXI/oQOCuB5uWI+8kduRKPAN/EzP86E2t5X5av3J6MSN/FyMOKBEyLoYR05r7IL2JaImZuZB/DyC70ANrlAN3bPf3u39wAKa4+5Ax9rLTmKP+jNWmhOI0e7esgxIuWnTQ2Qu/DE79jMk2FsMleruzmjXzuWXbriVdaoCG6Dwz98ic1wIQtA8o2R+MmL9WsVsX7IjWfeoplf9ENWPPiNXxTGrT7aB0F9Rwd4z3vVzpU5BFLn3IqnOSrQtDXRQsf3lvKiKT7mZi8Po5gPjKn/dlJ4vikIHDfBKODwz/5EG908+ORBj2NcPmbsQ8cP5h5t7KGTVuJmDey/uez67rgSn9fmig08feYSdmqD+do+8sQB+Lwia7zjwZmK/b5+EBMy6POYYQe90FUcj/r6UVvzSi7kWrRyqLoyBfqZm9kT8Dc6wkONbz6Xql1+9LLXcCaNz5xFuHnXXilerwX5nL2N6wO+4Zdo5FYy+Wig1RrgAYENzyHnNeuY2MkBQHv7kf9g377HnbFx/jNX5rrJw7u9hqmR46wALxasX9zOtcYTAJd1kOsAh36A8UYzNN4ZaP66jviP8djpfOr4AcwhIS8P/vX//d/4Cc5ysWMTtIA2IDa7ThQcSD+TxpuR3SWpGfgkD6eDZ8TZXAiGyYTT/qNfnhaIxRNTsk02BzcfdNTnM1tchHohz1ODLDp85KINkCAS6IXNpkmyxYOfBNd3FlgofSLFpJBrsCUBC+cDvwcomyqLEj0ksxMxCy132djMIUOZEN8T/z3EssvAEJ90IIOsupFR/zjgLxw5pwA9UOBLY/YYrIVgP1Vod8ABeHyBlAwBYpOJZd6l43vV/gNf5ZBvXOBzYHwDDhcAP5EQnckEb/zKHe9+Z4cNlVe+0iybPvnMuCCn6O2POo6FvDC+ZhXgN3+IRY5yGM8BFfBGIDuMCbn1XOBAQQx6YdmTn1iY5IpBbJZnAeATeomhcZBXvkqUt8lyg0NMOVRROAcyxnjO3CRu/OIGgLxhG79ozznkcZTd5OUasm4yrgA8OWSyFpIfj4cKfWLDL+s+9MGvtuJjLkRH/KAmt+THeVGfdu0BZAtNx0anF5sjOMclVl94GK8P4BWT+jbvvGYuYJeccDFgTpEDxqT+eJ6o9hqSIXIbWcqOZw2/n8zCz7cZ4XPBMuLyDbl8J38ANrxxKwfgHZk2/s596gnkAD3ZSJNj9hb88LzCJnlSzGjLHE68jBHxsB54hyXvduawQeHATpC00b9WsfWh1/la+wYFnZpA5g8bcXVtyc81rr5gwRuuw9+W8jdmF3FSg6d00wdXnb75Qwe6FSwy7D2VAeAlbl58VSH47lu1x15NGz2MHQWwXdaw5Fj/fkiwbgBQj1mAPg5QdY2zZjOmoUem827PZWSIjbXpPYpABOS6Y09OaZMnoDootMu3Y9Y69PwiLnzhAcVey/jI2KMX3qkve2LmIm2ubeh1fpCXiV5kwXPNA6Dhn3WtNaKfJZe5B05CrrGNfHyiZsw1p9yHjfnlltv1r75iq2XncuaYeSBfcdjAWK6D6bJfXdRCePw9lwTgfV12zqVz4QBYkpvE6zWtH9rESw0PEXnfYt1xoJMs66p2gT3OmbOsDeswFTvM3Kw3AH3I++ElNjAkgI9DunWz7y08c4stgB7FtjANbvHahvYcYmIOgmfvZz9Eno+Ieb+CX/Z7rUYHsgBrhnxwXskNiuyInn1DBjEuXv6xFT7M6wc3ot9+993lydMc8uCnhk6NTtr9CDR0fCSv5Wm85InS8wy8lOZPTriNHDK+2Vjr1B+L1Tpk/m/+HlCD491n1jbvmnUspMzzBg+IG22MGe+G0eoaYw/h+u62dKLPeRQPefZNya2uH9KniWedfHsi/4vBXxKz9PiBhmTJodc3cUoNfnnts7Y1jvDR/yCan+BLhjh87fB8TZ7xgDOBYxHAOw/h4OHD3zyM0tisPPKlIihgrwfQDWCXcSMuRpl1zZdNEFtu+nKDjt7KsEdgFzk7KHgo/fgMn/ELyI3Xpl3OOIRPbWKWPH9P+OD/+K/+zZ/wFJUn8GzgyowVIMgmiCCFpKXOJtuNBcOABwXnOeDYGBtyPkrC4Ys2mpFjgyRwH2I1KEl4Au5kxpadJBlr0fHElmC8wUJTIcnmY0BV8JMi1Z68HAq5oci/UteEWPZwhglKQihe6JqU+AWQbAk4FmwDLCj+uho5dGI3OjL4xMqk8wVFdhBDN3wkH0AXNoiTdgfYk0c8TKDGHn25S2yeO9gUeNAFj+nLTxZ3gWUHH//ngtx7fAR8dCn/3Tm5hac2M8Ys5viGPnAeG+H5OBb54wYLwCf8IO99uxydLOiCx114ifnw6Q0OPmJWybhlwfaQwff95nuFNWklyRzlM+q56GSz7j8loY0ebOBLcxy/ulnhk2KSX08eP8lCU8zMQ77mEr0caHjqBxA7OtFP3eKP+2hu+QAnGjZrN7lLTnyAl03PJVrLz+aCsYbGOgMPvXz4xRqiDT8Fncx921Pd+BiMrBHGngukbDN1RenmJyH1pVc1kM05Nf+UDjvoRRe+SP3SnZoLdG+A4GsMvIsDMEfQBw775A6d8Hv+CU8b8FgpN+mLp2OOUcXB3MBmZdCDTPwil3u80xeo5sGFY162k5f1Dor4wbUkO/IXOfeJU3NchXccsO8LgMbAewM81XXERkY7VskLbeZV/ebiSU2+TFPdtU/xhUh49hY++9/55E1aa62fYWXee8zUJmv2ibkjXcxbj7lkWZv+eNfSmRyToxR8Bpgvil4yWYv+3yXC5e9COhcjQz7xEQy+gUOeeUu7Y4MMPiYP4rMOcUg2+cx8oG4bWnwMOBcqAHpiL3p648m44FPsZPywP/u0a4c2cin0c02Btzcu8HS+M36VBxof1w9w9Q99mxbf8a26uJHkHc5wZx3544XiQ6ZjETv4is5d+8CittcojFLE02aA+IHGSD9+ZK3pl2tfKxdfcxB7K9d6mX85Cf2otYnwsSo+ngE2cyy+Zf5s+4knsrSZ57Ej/Vz7lx/1ofLEDa0fZalvhejMHEGvNcKvdumMJ9D4KdVD7fgE9kl1dYnoftZP/ZdujSEUVLCPsvZ8rdJrUWKH/C4a+YfGR+WiJ7YBeDvn+FIP1mcPq/Zh8eUGN8BcwW9oyPuJrQB/+DhJLPQwnoMse4F9lP2rfcT2s6/Sho7eXAPSdjwqtLkmqWULQrhwDQVvrPyUWrcp2EIX+OJ8g0MbeenNfBBixdi9rHlHN234jwdt4H1zlbnM2cLvMtrn7Ad8YiS8ypno5BheADzXvxlz4syZyjgVz0zRkAMHdH2B6zu1yLqGj/kj2PMmsfbQDq//H4jq2mVMyUPGNrqcHxVq+py/yE1vdLkpgD+2M4f6gIiHnoyvrwWis19wDStvPtqI/fjp85jaPuN5L9I6+Nf/5t/4CcngcN1g7DCCHuU4z8yzQgWK874Q3u9mhkMErSDURx6nsdYnqSQ0F2L0a8Co9eJzSNjkcMe3APngjA0NvDfBlVAnSoArfJyDZIHnKTd6qx++cGYQscJdoz9XS3wqTMJsQPJdtl3kD4PDIiRBvniSWNnBqAdPBf3wAfnjYAZR/i5ZbGfjzkKE3/lbeam8B1h0aNanGplONmSJBzw8lOQvuYBOTPAi7yezKnuysCndeLw0LJa74b8bivbixctMenkLvvwUQKqdJ/whZwVFotKNQz6Jn3jJlb/RQpMO38g7tUG6Xfm3QGg2scbAZith31BlI8mNKPGYHT3SgY+Voe6YQ6O/D2WZEx4v5QU55ifjC41FefOI/5zIhZ6xzeHf/wRMi4cbkX4EAlmASPDNumTHcWPzlDvKlktN89AjGj7jl8dc0M+hAzv/2VBiOXhsFU8/c5F2NlZwLPDODw6T/NEUGhgvcsycZ00x93Jzl0MTgAxjCoDCvzyhiT8cLKnJz4wZ/YxVZdGPLqC6k4dswjMXbrssXtXYZaOHTiy2Yd9SkoOtnzww1vwDPdvQOGuApCpryOtw6el8sAsq7G9cAGKTG0bGPv+OHhnPG/Yj273npznOr0z4woLPcgU9/giA9iz/IxjnWRcvjGBH8vjYOYkv8QN6SsZkPVSwbdaG7MpY12Dyrxh4yUb2HvKS9c0NM230eW3ggcbdgJ/5lbksH/CDwtNS5gi2ml/0kUd0YcN69NMYKODhy7xjbNeYiIYe/KwNj4WKL0ILbENQmcoZ5Cc2377NfOMdo970EIefhMte4s/FE0CefmsgPOyzGQP7ofwwp9E17XtzWjLhW/mXD107cFQ3PMQtjP2kyUWYgm5uHImT6yK8bsse8h7DlRvU8bALraxd/60GGVxj7MOXmXKdOHyiLZ/Qy0GV9dCxBeAjV+yX2CngK7lAB/ud5dUuYCpfv5z5n7//2rmdkFjwNeNdHG0Xzg2ioYsc0kY/5wDanveSgZd+ofaqx7ZVGKesFea39kGJgPfBXTI8FYa3MVXWfb1iD/yac8r6/4+sf922JUmyw7ysOnnP6tYfiRQA4coGgW5SgEQJQANNUUMcerB8ZaAr71l5NL85w/ba1fJ9/ESEu7ndzdzDI9Za2o6muTxc7jxjq6dcw6FUp/mja+1ty3j9vNMYY43rWoJMGcoGajcqAht265PQXsWP8dZk9y1WnuL5ZkJ8etVlXMyG4kFcmMtK//EX9MkL3/jfPHA6Va/cYvRoVz8PTn5bHWUcWtrozpMKYnXzJif0D+cWqVu70Y0bHaf4UowNYM+L847BcfPuXYOmBzrsPAc21cLfnHO+GeDqsf7wjLubpMkcvhr7eLs84f/l5fKfBrgOZ/kh67sjPvp1r/qLY3yGemnYrDwby80nJ/3d0StDXjHNsOjZk6LldDQU63A/yusa/m1G7S0XOLdJ9EluJHeTNH3RfaTGZ/Uv5h59JW77weGMaw7nexlHBn7z4T/8j//sW0L7FVGluzqkS5H8mmhTMNzXKAQzp0sihwDlU1x3T+2Q55zBGG+CcsRfn0WqH73yy4cWtFm0x9lQ6HfKY6qPwOaojEeZmJ8TjDFOeYswNBzxUeMRLrXKiCKwHw7r1NoJR7kd5+pJThzBJA5PaQdXmVcCOCcIzSp7gUbx73GiQUZH49e3SVPdQonil8QuMJVzAItXMhxPvbGILumkNxaPsS2SwDDw0RWcHAZvWP8ILk5vQKh+8n1wf//9D7sW4A8Pk2cyzJF3o9FFCD2kEIU8+qvn4GbvlpzrYyt9+IG7ySF93QUlk7/wJqGBQRtd5yo+HN/r7n1wlM+cu0HoojZjwYLRB193CWJTeI6f3qDm+FkC4d759gNuFnvGfJ+g7HX0jFT5yJgvOn4LADS7u14eLXqS4PlQ+DgeT4+ur2g/O7E73xXQUUP5awxFL+yBTzhUScKRHsgAx+E+3+6Hy/EXmbqAzDkaeNxX2XKCJWHw2qqPB2f5gzf4MjL0om82CW18u9mBV9JRpmcoFxe1VXDxCfCu8Xu8aju9KNqcawPXV8/0h2++O/vFH9PXJyw5xnDF//7mZnlleuwOuMVW2iVFXxzgvAuW0o3s+YMLrfEl18wn4UJXVeiS3AGcXgLT3boc+S0e4IWn/KW8yZeDNrDVaxvpbbKBM46eHOHaT99Pb+wm3tGj99KCL+1X2aATUc4Vx8s5xfHYqj+01Az3iht+7Ab78OBJLvf5nU1G6+OXN4ZQ5Dhbtk02if7wGK5Kl40q6wMXBMWBBzSqr5z3s1v503e8XrycTvW5keo8A3f8o36Sv7cSWqXzXNC54+FwVCtHj9PD6bT1wccHjgdygFvdGDuOQTJ/Cl34at+nNp/8HJ9M9+2Uzv7TzeJmeqW7vnoQWH3wDjebbSHh3WNxBbdy48fPeDLWUVwrO18+00dO9LR1wZr+Nxum7XA7Dvd046jsevbF81pf5egbc7hc/0PcOy4HNG4o8EHWBUjGK/imM3DqLZyPzlsNrDGzPQ2/+pTmv4zJ4OKr37zv15dyvnO64tfo9WaIMfJvMTLdX46Tb11bzzTmzMnml7Tt8x2vOamvIaWAQ52/kfn0wme92nYyKnTltTH8kGM+M73oO/4P/uwNZ/VCvQ8NPPBtRV7HR2UNDA66+ZYCFj59YPjvOHzpyZi2P/62hT068spybrTXa/GK9+deun3woNPXo3KtGne8K/cKGr7Lf+JEqd7T/vkzf8nxHZPamExx02GcjUT+3vx+fRkvtkhFn76Np7oSp+mzQFaMV7S98YWPPyU/hJf6Wtq7CagvpfJnXVAb04fxNJF+ePBQX4g/s5UirspHxmi7OQhPfrnYUanOUus8wXdPQM/HK3v+kZV8fgAMX2Cssflqf1E4eR1j4z9jM67zZuT/8P/5v//1t5BtYU9RTwJPgaCBmWvMQm7SRvh2n+4OUDnYY2JKwSD6nCx3Lr1724dM+B8cnOnXKOgMb5dWe+/sg0fbbgDcpQqQn6oQiz39lS7CWcBpB2+Rxjj4DdnK4hpe/aWbHm0d5zx/VX768FcZMZ9CWZNiPC0wC1p82tQ51rNrkHb6dH7JeNcJysCSF+zxdOdKjZs2+Czc+i0/+TsdKXDOWTami/pH/5w067iH3hzQe2wWovoPx3t8x0flSK2zBD8dKdrxWD1EZ87L38OH8drgJON4e+Gt0xqd8+FZ3+kOXmX01s4n4btAFwROjVcLE3yHE76+NpR2gdWFNT/MtaMkLenSiZvVH5NsBevoJykFBp9ff+OnwH9pQmkwPX7QCSB80mv1EJbZF63hmHxk740HHQrAjEKzck/M8krHxN0Chp6MXx98J5+dg5bKOP+w4O/NUGSsrVItfIs3MALee/9wwyMxKsPvbDhyKG/oeApSnQW+i/ACLl4W37dQEt8mzukeHHmdG9LJIrzCQxd98vaU2unhy3j02fhenbGgheQSLdqlkT5wfm8ET5Ie7uSgb/7wTX0D3OkADB5OfjUAs0GKWLnEDL6L//CJt/cLwSbrh3/yBOsbXzfBnv20lU5KZYqfoAeH9qMdFJl4kkPCZob0+t7Xd10d5e9i7/hmHwWu6iS2soAHd/h96wU86CunO7I5l9caU2m7HfnjqxOna/3BEbZql352I7I0PoKnNxNqcOCtk1BzwkOr7RVvOkk/fDcnKODwcbqs7tsZ3oNHjPW68Px7eqXL6ift4lEAsZmChvLKIdc+PspL8KidNONL49uu8uasyUP7oZXr6uHRYQscoZumFn3T02suCXB1ZGwXXz2Pbukkbfi//vpt/si33TpP1l/zMPzdATaeHPA/MsNVm4YuX6YbTw/E8NG5xQg/H+zyNnm6aAmuN508NBV01j/9KcYrZ0fXN+70qyrwXjt6zt90mMI2xq+OLppg+AV4VX99oxDTH335X+47HpqbA6S/OKIT8U9uNlA7Nr5F12DkGjagP+3lNe3OmxdCzzf7oaHsRjmtEWP6D57csO2XqgdzMsI7nuTZxEzyUuVIf6SqjdlKuVzRtUGKOWwbDrPPS8bFyPGjuKannsP96E3VRw7j2p9rvksuvGOZfzjRV9zFN7vcUb1+fNyi/67/9Jv5b3Jeu3I88MvChmZ6EX14YMWU4MeXwo/rDwE4vsUFu4DvRmiOh1s1x17/8UtuxZG/ekNi+E4ve3PCOfvfHOWaTPUbfhFe+Fl5CI/T3+j/vk/J8M2vlgNC+s2eCnmWb62V9g1pIZF2i/D9Av8t2MnVja3Qvg1Wcnla2Y0a65/aKh2h06d+6OAx+sd3N+0C65wO2RAdssvj1rbd7A6CD//bv/s33zKA98EdJUXMUoL3Qk3CirtZDuORuPfYbuKjaOeUoYzYo/z0efTK6Jj6KgsKC5YffsxiJsTQYExtYCnu08cg6i3+SgtOi/IIsoU/DRjGmEsmkFKga3jPIRhsCfvlxOR8/61Cxjfwn7vY1Slada1wfHCdCA9/x7+SBB7powGfdr8g2rtM/WRKP6SjuaRwBV54jOcQrcFhnEDVh5bHRI50zbHw8eOPuUmij7T/7vf7QA08rRnXH7bKebnMNbpwOM4xOU34ir26uArOwj80R2+TJkfqwij8grlysBaWbKf/kkIJ4+PBq8Cx5JCL+Iqk2l3o+tFo0x2ZGsSBJVfxpeD9pS+6fD1ZAOObXbST/+cEfAMrR7x9972v/CLnEjvZ+7mGwLJLeU/lUy1pf30+YDd0TRDreuNFoQO8KnY28KdNwcvpE3w47dgrzvF+/T0XyR83oamduDLxBHH5o+MPv4uc8TX+ElFynI9hEK4uPhDAY/4Z0w+Di4XgQaVPKsCKmRwVCWkxvkWjWn4bE7lhf2ysivO3iTQxSH/o8ktlyX394CTMxfXixWssyDaOg5svwlE9peLDjdn51pLy7F6Y4KlwiWNl8dzTFud4kAB96BUe8rBnv7nD2CjpTQ/4SFVcs9bxop7fHYwncPjyJENifq+v80u1i/3HNiSVryR3DWTe62ieBgR3/nrDWRqhmXM2pr8dR0eO6sZKoI4fx+ln8uD3JoS95hSfxYT/09exBj6yORZ/eDpc+Hd+cg3nKpk85Q3Iw8NgzR3Fl1KdpK1fAvD4hTLcFv/BFRnf4ji+2MVWYIxVvApxMhemvj68+G0ezIBruwXLzUXy6vQ1399NfmBjB2a5R/2jOlng6mIpx/umqL429tCbzOw6muPP+9uvx/X5lzKd8NFO+mR7xijiSH6lA3iLDycdHxjy5nh55Oab+tPZEjPGvLOPcnwoO8p5iwHFOOd8WAFT+gF1fmOV6r1tzkdj+HetdHwqfKp+dtY+Hsvt/qLPh/vapXkk1/KoceDlIjn3eDk955Cj811XZjGDx+AQR2zPxiod60Nji+7Fkpux87vlHnkt8qeuDM7YDE7Mbn5BF88nV2MmlBs3gS+vxpFwpimOvWJowfjaXOlNAf3Bg4+MGw2+MtmMeekvNdfmNeV8+uxB7zceHwbQG//FB/4eVOn/fX9N1qXx4nHMXh556fro6157ToJTrN14bWd3xXnlDMB7fkK2ej8dKGCLMnNyPwMROHGPWbxcqQ+Up+kGX8Wb4rrri4fW+qcbfCrTceSr7yy/4eWnn72NET7iE/I1jJUzx6650sd+lS16Guv0Mrq7oXMTwn508MBGEGsofJDD+nfsPv6dMZ46dIMvuQP//JWM1mUllLHw45Vvf/WlH8ydDGDhq8z4CS98ViSAl18JQR8f/vPf/A/fetyKEQPsmGPO+XZOo5DM4B2cP3CE4mQ+oHAJcErkoBPUQgQj3iMEd4YjZBN0xlO6T29zmjOUhOeVjDL6DrcJ8YIQHXxwkO32zUi9o336KQu//jfhn8MQukppgO3xD7rHvyE//vRjjp4ibGEzfhdMDKkdZjAM5PqCbjrYxEpPdbpA61NLPXyS07gubvGUurGT7eQmG/oIdgGXhjpkYDzysaMtkPu5CDzRfU7sGHfHOTj2rUlLUPAq8Lw9Lovj3NdoxRjpm94kJQ6v3TnnbPAEDx7JjsfTHZzGXfL/LLywLZkbNoFTjgc7Kx7HSbIbt37fTkTeszFfNGaPrTZpH6xCxvHAF6ZLOvYJ+dNP/j2Lsu2mG97FUmDZlCzGdEJO23x2C/izxemTc3VizblgMg4svq6AxyG6ASBd/5TtEkTGtJtAoARPXseTAd3qCp3wqmink6jktSjQEZhOVPUffkwnmyiQ9XP1pzdjlPpxTvmpiWpJ7frCS476FuOz+flnbRM6xZG/LtqMCG7jupjNOR3BeJM2PcGh4Ad+DLLxfc6APbB49genWvyrncTTdwsrFXx1Hjo3OVV3eIgR0OkTn8R2F2sVc/qDq7kHvAJP/uBR2Bc+OCxa3Ty4vj7I4HEzBcfdoMLrqO10r8hjXqtyDQb/XaCm24IEvHGnp8korsk3+50e6Qf8bD1aV/SDQ+P4fytMlb/SeM6NP7rg8Xxt6Jyfw6ccPcejAU58dJFUoNnxdNmGFP7iu6qV+lDGwmNSq64C5jodb5Ms+vDUR3Vl7I07/OXH8clB1VF0q/1uPsHyR77kurp8+O9ubuyDZzLArerLv9Lsqx4unEen5feRi52q05TRmn+ejCpexOjZ7PD3PH/w1VZxiI3NAiH43mD7t+vjwznYs4ci93SyT3kPB0bRdrF21/prw5SD4+K5aN/BTK7xA264Jvv5mT5tctwWJYPf4nO5zbizQ33fMX9u0ujCru3BdhETncGp2JU93VrebKGTvohqvg6Z4jO28Gz68HF09YGbzFMEnCeLp0LVduDV9qXCoZCt80B9Ap/mgPlYn87GzuaKszfZ5agu1OLXzZup8FY3eAi+yp7xR+c938rBG6vt5rmDMWzzIejZ63DxbzaCSd4Fp4ivxl/GDwd/Gj36Md7raeSbvOy1OQ9+64LtPOM+UJVLHOU61RyDKDxXTx7xeHaCS5m9Hp5zuLcOtKBhbOkN5OF5siq3trpCZixoqz1CjhxwTs7B8gulfpUB5jl8w6vOV9KA9/wj28SYTDbT4Tj/ulw9eecjh+v8zILfxra+QGWMJxbyEnliZ3oOe7tRDI7wTYY+KXpsY+xuCvAy3y8/aZP7fA06WNXavsf/9Df/8tuPQWzhb2KzyOKUHzAd5iaEXVifRj4Cz04cZ0lFRF8JB1aAfP31V30nt46bZo+PAzbhCR3F1k0yhmEmxHP3mWa9M8wq5Bz3FvPFm7G+oYCDnUCdoIJnio4hAm/xU4cJH1xDEMJHDngUiwNFm+SxZDIeJaZLYBY23vkrXGAEsUc5+pQZYjqii00Ow3tHDgKGg+o/J5wzzIHZwQJ/jwFHm2z46AcNs0juh0mC0+Lf13tmYPB87OcIcmifXU24G/B4SIVvj5TnXP7cYWvb3ecrqOnUkcNJMtdON/D2PPhmP7qKnR/i2sEoW2BPNzn0xtBYtO4m6vhUBTZ5AWsHVz5yfrD85VPf3Z7C2ZXBIB+pnKfZd/v/En3Z8d0PaM2mkpPJlW9Pzr1P3cmnunkeA2Zc7RbE/oxz3g+9B8/JeboVE3R1slwBE9LFC7+qLFGHp3cyoNnx8QNgnUhyQu98oDduOd/7xPDcDevgXIs1N8i+MhUuN3b4m47GLx0pxizZBUduyiQLMb5x4+nkQ2d4JgNc+hW8aMO/Cm5Swm/hNVuqxsFlE8BkWf7jg/hEC070xTxeTj9uFAZLXvDBri8V/PFSPeRf3TF9ahcYaT8ZtvO/z4UoxlYXOZ4szve4dr58N+/F/3F5xaSJ9uni6toe/eaaXWpD9HvNT9P3aOnkVoo/5eSGC88mB33D6Ti7uEZ/tllc3ljtd149PNdgnJ8816ceDaWxRt+pcL/H9R4OPqXwbgKfcnCGdVEWHfI9uidX/f2pshpYdMh6Tyo6Prh+/uWnwCWuxsJoOg/eu0EqvYwfv8GVtuJMfMhlzk+W4s5wfWmuT9VpoMxfNNX+qCTnk0WtnnKsDR/8zpX3+ncOloy7BjMc9YGgGI/Oh/diq7Gdf/oqZ67p6GJIG/yjveI6iHM2Pbh2fF9Ku2Of+Ml/Kp0crw9k9Ij+8BsHztFi5ODl/eJ8eKlWnjGKc3ML2Gtv25tOjJv85vIvn9c44QFzMixmVuRp9MN5bPrK08WjHM0Hf+eTlJMP/dr+YRNu44szMfVCMwCw+hT4lPpyfOV8+OSTR61L9L/PsTBVX2lXEXcsT9ZQwaEcv2g295PxgTvapz/tfdU515tLLxecbucjryIOgjdwis92yvfhtL41/vAwPHiY7sxrbMgqeI+sOWsORiewl5vwpeCdzoy4/Hg6xJu8Dgl4laS9QQqM9UgXwm5SiyGx33UaHbP/c7PhIrhOr/DjeW8S0Ot0o1pQt8/aNX3GGaPi7+Y8OOis40J7821qeOlTc7IYlz830b155Qfh/X4boPQyprrCe9dp09HsahNrm6vo4p8Poov+8QyXvvGyWFw/OD47n0LfeTrKj9cobx0CXrzIcWdX9cN/zA0AxdcQGYx4iWEijNYwzzXm5uj75bNzKo5md5iSercUA1ngKQ2qZ/GPO9ecQr1FOjw3EaiM77UJtLuIybVFgutTrBK1VNi+DpPjlMAJ7vgEzIj31YE+Us/1krDhzk+OjVOv3VHFQ2EiC/7KS+rPP/8Yp9yv9H6WxSjFu5HSL2nDZcF/NEz28J0DnEz0AaSfb0jB594Li06zIONsvXFKUHAkNnGd5rTZhdgHpxi8H/xNQRO/97Pc7ijtbO+Vq+mHbu49tltoKWcT/INTeoffRLB+hV6mp+kyjNTG149/7fC4w62clXW6ZW/FuZ1mwSSwXaOK9tEPVPvsuuBbK/yiYknWEyy7K/HT0POuv8R4N6772lO7AHw59vryi95s0k/1HFmCtjY8/iU8NnJjivcQfuOrhFPYBl43YhA0MbSCwNx8S4GXDjvev/AEhkwKOLse+qv70D/elM8y3it40/UShtJfNMxp9RackLt5vDhC9/3kQCe1XXz0ZJFQ9JG1MZ9z8MO3Ak95KX9LLrTgRgNNN+Vo+lAk+Sp/Tm6BIEF2TJqniz0Fg/PtO55T8Mwf/TS6c7xIYPfBbMWrRyWSMRdH4M52imtc6O/144+nT0kT/OomxI15jsFZvrtbvdjtJkDgnYu3n+tj82O2UjfmFjw8czvNe5czC5fQAtMamMqI7wC7Ng4N/c7Rl7MOP7HTmX/Df2PQgF85OTZ+vIhv7deHBnyO+tHTd7TpabrSvvx/sh6eu758Vzz688dHzpcuTnwlMdyKdrKrbtRd60MfXTlOW/kTx2g9MXN6fi8fOJUuu6BHJHgDVR3ZEAq6tlsAdTJ2wQ/S0dwVOdCGA5dsPIFyYx4ciry6hdB4w8tnny0u32yUcrKc/43n4ZDLGr+BKXyO4OHAIyZLodcaPnniCs7QoR/jU46eAse9x62MZjRQ3PBNN6ovQtAHRkXnzZ7BvW/jG4/nH1fM9aX19Bl7uDrnkjPVTbai72BgoRPnp7/q/YmtwueP7sFdG7yni8e6oR3fiV8f7RxG4+FXTMivxp2vwCfvOB4PfMpxtJ62o/Wcgz090Cd/MLccDKP1qUrOiW8eGs5gD3wGFs/hMv4NZ3L9xW55Y6uc7+tncwzMxsWmpbXdanMcQJuA/FY/GR3RppMr45G7v+y2p2GXq4a/uSgM3NOnxmdyUEbE7luc4gfwvpnmz/1ecW5s5c2xT7EDT2Y263voeIii6MdGbTeCMs432JGxN1G/PbzBSY85qbWca4WDj6TD+PoCudI2YTa/3utW5M7/O4chx1uAr296Mj5dtQkZKLk2s5ZIH6ufvunPj0bS++mBH5BhY2ZD/BVfKe/G7dZc3Xx8/BT9s0flSHE0b+ypHbvylXdzW2Dha579JbGVP/zh5V7x7oIncHgRbx/+/b/8R9+e4BgDPIddgkDk158zyWXx5g4VLCExC9bdWr/5J/AWrH/4g18fi4HDFIP/PgTvu1wZyILC0XvxlNYynRcvIQjAwHgoo3AnICjejQBTrG27dxYE2iCiDHh2GT68TpJ23xd7yijf6QPLCfGKB4aAV3GE2xH+TgIp9GFhNZ4pmA4+1rAcEk4yoIF3evVXZXNABgt/XcSXLiPTv1efvq+D43NfOch5wn9WVWDvFYPdwekLz8H1U/T4/Q/b9Re4aIOrscdocd4rFuMrNNk99hN85fOp/IA88LtjJs8tHKGD0TkfqL4CKIjRtAA8+nie/j50IXcB2BuZyDBepm+29X30+NTOFniZHqcTXzur7d4ZDxf9F6E7ht+M9iYOP3Jmofujb69CBO3AqZ9/Qb8JoIyRwOiaX7akDUxPU5tgH1puHF4LgtmbPI54mg51bbJxgfeTRSksX47+rtBfE2QK2L4D7N3H+IGbNpx9jCxurC0c6hepfPTz3CBWr+EZ3fIeHNsR2ASonD+f7vTB2+TNDuSJPyh3o+qmzU0pXi9BvZLavhDANX8O4oyPDHEC/tJYDx6ymcS6iHaeP3jo5fg1IfA1cv3qcWhsR0+K2D+fpEPi+SaDTqrp76Iw5fwEb2RcXcJW0GG/5rWc492kvMXiEisY4yffYpn9dx7d90ZrvnE+r/am9NpzPZlMWuEJbvooXcdnkgyN+muOCp2Q8z3/xwe56EGho9ltdgIDz25k5wPK5cHDoTrH2/EK750r+hU46Kj6znlb89+PyTN25NqQitLJ6/wmM+fNUb0C87FPNBU4mzffehcTSN+C38L8cgSeSicwCpnZ6ib5mzcwRB6LSJf1jxz5lpsHCwP4yFV/BpdR9YPWl/yU27huPDxyAEgBIgfov9hSxuuOIO1K43n2YiN6f36rIWNL66mdI+OnlTV0+ARy8Gv76V5da5KXh2IzPLuAIn/TwfSrr6hz3ebQNV6ZrLOppuX22dEg+p1O6B1+7RvXRV/KZHktUvAIT3G0f3ZUXzci0w+YixfjyAhOnHZhU7ybU9CrzYLbePos3uCjr+ad4Lh2dItfvD21+ggu/QY6ojnYjCt347n5Km3vfVPRx7f4WjeUCiNfXpyC2YKsegk/+KM4Mv2uOtx59RAe+MXyPN4Wi7c7vHiwGURH04F++La7u5t5/Cx3LaeU1qMHBZ6Nm9xgFTRVGzI2xhqr4c849mcf44w5Xqq/FLyUn2c3/dqdT/ej9xav6Z+OONFo118jBy2LczHbeHz0wDvppq/9PPMMmj4fgU71Ev02d9JrKc1m6KBRPo+/jp8/Ksb5I9uPP/z0lre+yFz75fPbAta1oPGDDBxbC+Q0PKNh0+/tCQqcqcYqu/6kG9ResZZz+PH6t442d13e3ybecu7pHo2uhaIrN16+yl177cUP4ouFzTg+cTfMP//0S7/ZEy48HF99VTxw4kb98D//8/+uXwOqUcBBfgxYkAnKLpKzkBaUtxCA0MLJIkDAmpw4jh3Ku1HQ3q/3TPscWQAsWTSxfox6U12XfmrpR7nwfd6FTujkqOaiioJvgR1FcpAokTIsDDmqHXOGM7lbwAiqKc3uhju9JQvlfszKDc59e8wZkB4YCF67smccMm9HcA6n9Cx80dV85UnQaSPD7Ubtcw1z/MpKhiT/6jG4Lfb2JGVBJDgKHRxBFrl9R/6eljDyj3FSH24VsCdn9StojQtRi5baLPoVUJ5cxLXenNtNB726tshC37kgIfMly0s8AX/TBb5MrEonjRxPtzf2ivbqhfCBhM9RmxskfJNLrf8EPxwnkyMH33vYdvKX0JZ4o9vAwPjTz9739jQjuPhUcNyvb8ILJ32UbuDpczqzmz0YPCiNCTw8drTr1uCrLINV9LGrvsk5f2F3OlNcH7x29QKd36Kfk+pH8jz99TWeXM9XImNxTD/wZXTPLeLZjhZYsPzmGv72P/BiWp9yx+7Mo58iGU8eC999gN2jSn6E1i0OWnJg7X6oiU89vvGSSwy+FvN4mNyfNTEqxwNMJleveIhRMf7lF1998lXo79Um+Wf+yXfIIokZ7V1hNJUuCp6ClnI+XH7DI32iSyafkamtUk9u+OHBe+0Q/P2QcMbTb/009LugD11+Yez5jXPj3Kjg+xaZjmW4Rc6bXrpL+oxR0CYfPMYpDmp3wVznWJlSDCvNyMu+5EXGWDzpO1hjNxnNRldfi7stbNueazpoPxwI1fbRAl08eMnVCTM+qIBXKk/gxBF5+NZ4M3g43+QMbHX2+PktHDO4MOYM6OWKm/iNO17lv+4gp//sjgtjb3FdW9pEApNzfYq+8vDISRd8tnm07fMNHOGrMmd8dfSMIfLFf/NscIDLVedFNua7NxdujN7hq456xV/knPGHhy5k8tc82TgrsfoAczS+0lR9p3g9tPzjI3Sm1+WCu1ZQN58q2tn3o1c7cn7zgDEqODL1g/rpO3/BymSiY/lVXpxfK9ev7W7qLh5UMu746CNH/WI0h47VXj3gj96Cly4Umw7bFJkvFObR4ZXSyrFrkeQVkm9nOXn1gSv/0W3OqlM84JddxFB5C432ZwyfskjtnBh9vH/d9r7rX8G3dkPRV43rE/Gc07N5d5ttwf74DrjehHm9NwU+eGyedlMj19q8FeAoXzrmX8eeDdgd361D1Ji2Zuiv33eT1Bhxs/zcG+xnzG5G+d7kUeDenDSad8RfS8acrRQ6oJf6aYr2ftFEaSUmk4vCcnnfE4/55UguT5Nv/Gy9xC7sA4gO7x36NBjU+EH9+NqvicslaY39rCNsmpTnDEGDDeV0bej5QoNw0XHonEzz9dvUmJ9UR+kv7ZyrW6eaI9KfP3z7lrbTA3/tnPbMXacv9M0B9aWsUj7Nwp9NdnO8XPpT1n+dy0PSOvC+KRBOv4XRWAxtOK1X4eLh1kXsD8eH//TX//LbS6AVzPPZkPQBSu+9+tYTLJ1Strh/FtDpWHBmQvnCo+IlBcQIrc95GcokjoE+LUgfXHb6wmPb63xBROhOqLnWT0CL8L0bx2mogypDNDg4oTGC8CY1gdlkERi00VNOcepdi/Qt8PE7p79Clrt2cwCn6/eTc++6IsQtEGuwyNGaoU2SZTXHOF4XebmuzmM4bsGhje0uhyhIkWDgUtDzrT5LnnH02MC3jXSHO2hvIlcsjPt1nxkP1m7dkilcGBIAWxD0OsVNB/2fXs4+YCVHmN1tS1rO9XcRxibwMWIqe3MGMPgRPGD7utgT5NrriA8tesCL62tn//pAxsoKXg1osKb/dmOlsukj9s74/uLmxyxCunO8BFkZQ6/42SjnSvnnJ6FFBrJrAwc3m9oVQQPMBXW1FRQSZ29eAl+/zVi4e57qXC3/Tzl537cpR9evccPpnB+Ll/LZ/vAe2P6seGlOv3zfrkGliryuldrskfXK8QZ//qUsqbvmu3SrGU3n9dMUY/q0pO8azif4024AllhzkfbIz+cSn+/zic+jSDbatrslKfIFnh+2Q6v4cg6Oj8HTR5aZ1HfDP743IQzvxaLro4cXtZPb42u4VE9+CyIw5OT3SiezAMFpEiG/vNXFnHGB9W1S6PWxdUppOwkN1fVNlPXNHD9N7c1j/mrL+CsddvIKD4Yapw+t9/kFD9rJdgsg8PIDGFLRzSai+ZabJHRvUm3+Sjtas+do8S/FeXGlLqcLt9i7/v3Kk6N9ul8cgTUmI7lBx9GvvM1nNfIrbRt3E+w2BPb5mcUoWRWTHBvD1VdJ9WWyKr1HpwQyho2NO9v3iH7G0svbjn/6Fhe7eVTRcA3P2SHSPLxNTjmAHXVaMIDVHiL1LXJNr4s559cGdylkjMIWfZ0z/kwnbNHPaQWWDYxTiuOxOQTGv/dz9Xxhes3cGf0o420witfS6OhwHy9H8+JDHLPj9A4w+fcdT0rjM33ajKv8gWETOBo/wev87Ht8OI5XOOhnfCh4Mu7k47dq/TnDHW/sex2o5aHtG4/nm8f0W68EQ/tz2XK0OyejkUv+agw+zBHg6QevuQhY4iKAvnoYntqocby53FGu3qaJ3PNz5xQxdn7mfzVkCkNf2vWjNXo1X9vH03tbt2M8lk96M3724FMKWP3KxRQ+8DgayfOPP7kZXS4ENdtYRzxMRLbhUTq+/Pkv/34f2mxV3o7H+YvRrWlTjX2/Xpr+MiYwPudB1i/FRmTwV9ukIlU95EQ8my/6geDozyYqGxgjpoo3cpW/FPi78H34KG3t4ZnNOncFlIxohGDzAjoAYdlnBcimf/LRIVzWIJ0voj94y+xTjp6jMXzjfqPAwj8Xw5u++nDpz4/hx9P9kCm5zIM+o1idBee91sw8H+Jz1in7fBp/2PrQmNrnGXM8WYc58nPxUbv+3b/7199iRLH7do7lLhMwxl1TVBkgROTVtkmCEvYYol+VlD6IqcRjj38opD6JqUqGIxMBYV2jdTQZtAv/h9nij4LSEMjRwAv4c25KNbb4MRJZbrJzffgVMOUTv9GmOya77vrRmWNsHLjKmqP+47E85NxEgQfy6KtzwpGxnXziqN7v209VzwEYwWPdUI+epv8m2uqEjDOcmwvOzAkscvHtTu/H3P39Er7R1M9xyld0Vtp1AAnZzVScBW5Ego/NtEvWZB1P4T+AZDGuC1xcZBwabDQ7QhG6aTeu9MEdbAKnCSn/2uf8wYlGTqu7TiCHF2+p+rvbLGjSx1LgwHByu9QXcG7ItijbTY8J27HfIGVcbgw8poOzQRw2Ku/jj3hvzbizKbxsPL5fwVP9GIf/XJMFTnLgtxIW300Qr/GHG93qJ+3GHe7eUOf6fNMvAbpxqv5ij+0gRzcZh0ZONzZSSohLUqErI6S/sZSG2iEwxhxPaCiOnmD45dpOXGkDc6XyRkY39B7LisFgXFykTqbX4mQ6XWzeDcDRVctn6BnfxOem9JFnE+Jvn3z33XeNZ3TvKVRfWYueA9VrvHZhx96pnbCeAtfFNH4cqwd08tdJt85joflp80L1SA+hLznuqdFwNA9WtxL/5DN5ils4T5/iTjueEGi+Cs7q73kSeRNYhrSMr/kGPPPR2eB0Ohrjv3qHL8fGSnAs5m5xsQmz7YXbZ2HQCdZOVHjjQ8VVfGim/9GTgj7+yTrZ/sGkmnrXeFRcD8/OFbpo/hQPjyx8nK8qfJUc4lU5vN19e3TOXtqn++lBVfAJXqxcXDm64bq8hHdyrj9yP+ODvYvm6hzt/LdcOZpybF+JSNvjLh0PXvzziytnq/cFnrBQXHaAmmdP18Fo/MmmjSwnz/taH3+nf/TvGk11sa5v8fR2I68/tHsj9SzIleP1cCoWJ/iiu1y0DS6w52vg5YIWuFO3HmhD4VSbTXyt9qffAbxtQhnQTY60zdeGSwGvnHx7mvSyu3N5BVxxg+2IPcF9v0g6nHg7GJt8UUeuH9ke2OXyrQfuKX/1mjHDA99vew2Ts6TUhrFFZe6cEr+QxwMnFzTeY/fddMs3WxvAN7nnm8ZqlzNtAua/UHvJzHfBw9cn35kD8dw8kH6MVxaCPTLfJkTHlbfHNx5Y7UpvcD9GnopoHnnNAy+/281qZX1kd3PD9n3v/+HRcbqCanDHA1x37WbKj3mZU+QoR09u4P7VIjY6OF86GW9+q3xiL0f9zWX0I189NhWneKYDc4O2cpXxy4GONhGX45crb5Pl0WlGdO4MLjA2pDjObpZyMxPfsE7u6+v4aFy8dAvP3fzBK9a10xsdBLIyoFu/Cf+dM3LtRomN6QwOrzyzi3F8Ukyw2cW7NnW++7IHXq5U7+QIv46bf1/y9luAxhiDbdH9ucVmhGR8dy3p7gRm4fmHP3zTncgqrwqTzB3miCYPiBHbQnhCYJRgd4fTuy/f4BLkHFxQLDluAsLLHkPu3V88nhOCgQ/twS9g8E5A50H4tjuCbo2QNsWxjhl0kofAhl8xtmZ6DMOIih1o5T2cyplMDJ1Yn0AEcjsQvePMEf33BX36aiJ96DPK+kwIv++HSjiIczrxmOe7777fTUccQRvnhJuBFzzjkU6boMrbLf6ic7RS0UWPw1jELmjcDAjaORYFGXdO5fz4LK9ps8smINgGTjTZANzpm4OOPjn5DLYDi6/SsaseP7FDpt/YR2c+O7BvNVqQ4OUeiXqtx6sZf8zi0WLi55+fyS9k53OjSRY3eHbh2Ao/cAsyu7K36FPQONuCwXf7cv1ZcPBRuzz0jRcVv2jg3bVxN/7O4T2dvD+aOOQExSsxfhlW9UFcr7Yla9am7DI+gzP2qb4fnCYHmxrQ7MP3H4sDbU9E0AdX2OCU/D02vkWwIt52Q72F2pLik1jzd0nncMCtr34UHeIRKnyBOdnpYx/cfWwWeG2OxsO1R5eXPLdLLDlOvnSVh0BYbAe+NxPBgc6jupbjTzn94odvl5fg42Pl5SMb7HWxvkbXxOvmYTvJjstd47vy5g8NBX4JuU8KtIdfiwz+hIPqIe2bqMiycQoc8MGt8jG2VQ9/f4WdfLE3fIONzmKft/rISOTGnZMUftinoIEpjvjs5bGzz9G5SXcT7frQVIaPnXvZsv7RhbPnaacrbdVT2viWc51Hi7HEsfbGVZqW+yYfumB3Y7uNCdeOHQy+PK3ouxqgVpPotdE7ePmPHQqTAjcs7eNH+Zvvp58M6Tse5WJCkFU3/Nodj0f18sTp5N71LUx1IhdVm20Hz5cPprrLOHSrtxR9J6/zaz+ajS03yXzuwYkvY/ijWK6fP7o7Oh1vrk3uaayz3Tu8Cjh/5l85xdh+m158q/OcJwfJgd2NzfXpEx+H53CBx2sayo+cLxa3qbabH8WRThTyGnNxrjjCWTooZnznnPhQ9aiS8WDTf2PR7qZWLrGhvbr+aI3z3BykDR5xaBjd+IIMdiHJZBo6dMpb4PlIbQV5Bpp7Sy/1+CfX7I3GFp0bD1tkCl7X8Khna7qrHuELfnT12dwqTYymVC/P0d89DTGU0HwDb3IDmM4BwdGn2eknoxjAy0Y4O13DO10u388O+C0ssXNET8EfWet/waEdrC9tuDmHHOU11euj3kpoDsoIcbsfs4PLvBossZ0+5eiQ6Xfxp24o4Cs4lX2+IrifAeixaWPu0au24om43XAiS8akFQIQLiNHaEReNm71Knw6uFIHBw//sa5wQ9M1RfgP4/PvzAmds1PFETp0uBtEGw7RUZD5E7sK3xBT1nj41j6fnG+Qk37NP9rPl8h8elVuPW1uI4y1UrRXun1KANff/s2/+vZ2DzlbRY9jcAZXkH2VxUQXkyHyZQ2zhV+/hSOCWWhj4nZDJZYqOAY1HpNKBQ4tTGLglK4IDPqk3Bo2zMMHdo6xxfRNIFuoLNjRWFBEwVlASC7cFh59lKXcOd66M/7c8bs2HjIJb9e7Aequ45uMlDw8hXmOVeQTkHidA4Wn0HcEbyAZ6wCBscs7HrZwUCpP8G0huUd0+HUz9t33XqXY+85eB9oN2svggpIKJw85BENoR98WVWS9Dzzijm7uw2iKAEtXbnQ2weHDB04sSp3D9WrfzQW6tcMjNx+AD9yV2cBZcDxHbd7Xh1YgsZkAEn5NqLGFRf0W2wL3CfDqjrx8a3zfhLx3/Ofcxi0BziaCiV0FZO0QwvVn/L7Z7ZWQxnOZLcuWKmAUNsBPg5F/gwms8YJ/9J/knbbST6U317Vvrk2ceOnvYIBN0pA4jkc4WOoWMfVvYx9euqiJTLjiI+UBHX6Ar1w37iZGi/Fgy1PHT2ZtpZd2bXxU7a5ZxnjNCCKJrO/65zjEkykqzFicjTdtp8P6RXApcKK7GH896kSDnG5aFh/gZwuehzfxJyd58vP1V1+3rzTSj175CG0FvrsWJ87Zhn74VjRU+m7qfSjKzeNieY9sb+EPj+R5cnSBmPIPdYZnfMIv7ujC+fkYmMqQMQq8rvU58mFHeI2hi/poxpVvOHOdhIJ4aflPv77aPf30Pxyz/ybg0wfYwZnw8MKO2vC86/nxybXFijHieD5dOsXt5m7xM3meXBB8Ym+8LNfrr788Y9/HV/v5TmC7IInsk2e5g274BfjBTT68galM+Gk+3E259qCorrrQLGnwGw/mrQR2E2/6gyvEy9Pxd2P3dNxN1W5qVTBgFTB4h4fO0OX3YH7zqitEab+dSbiOp9b0aVP1wz8bzKeV93wdD0ptkOO9yqrd01K4dIyG4+F6Yqttz/U7upXlLS+K19gmbewyebdYCdbCXjGefsBod6z/5A9+PrTxj90DU3EeHo23qKE3/csb6Ux7+YuP0bFNrd7ANA8Xe3HSOW7gqey53Tr+tCnVWU6r68h1r/S957k6iH/xpxs3vsfv6ch5nxi95brI+/ALPxjy61emzy3+u5boreZyJv2O5+mienuOlT1/dItm+x5eApI8v1yEZ/OJHGtsdZdSPsODdZ12i+BuIob3dOU4fXRE+sWSNrbvmjAd9QP2Cw302UE7uU8+MczGrhuLGdNcFvizqdglc/X56IkeLubV5tCMBQd/dRN8t76ATzW/tb95YxtvcrkYY9vxNF8dncm3/C6+rGW2eMbz1qm0cHDmFXj5HznpzVrDzn10Eh7gxTTe7kbCug+u5tTIVns9MOW/FMYbpvCFrGv05FWbeujBjzegF782zGrPo9ubjle+wB86swM9LK7pRPv4mA9/+Lv/+a++LfaU7iRGKUvmHMovzmYhFcIGKml6ezxnXAVKG8IKIRhfv3N49uhijn5H/XfNQDnES7fgRpdhfMsPMhfgBAJYWo46n4IPOLWo7spqnBSfJfBVnQQnG9jt8I2P8pQjJ2W0m6glVAuDJqWMxQWccIDpZMWROGsJ77H2duimpy52Hisbu4X/HAF9HSbOjxVlkrKZcOz7XhY+ORL1Y2wTRruoYStOif/Z5tFLyuvbfrwqQ4dL9l2YNCjvTnVOQK8WV9PZghmPr4WE4NFOv1tA1BZphResu8ujaYyjazS++Ny71ktwKr0YqK90EsD1uQgvydmR5bg/Sc6PTMa7aXQ0dj66RS5bwAsPum5a5pcLdnzcToJ+VbmFE9izOTzKtRtv11ghlyS3PjHxWij2hi06wQ96pwsVzzuybmgEjr+5KaEDZQug6Tv/Fb6TXPjRBu7wsp2bbxjRK+bATObx/BaDRT55zt6+CvNoGY9v7drgAKcay38dxQ94eprM5Du/H/7RevmaSa70Uumaj5MHjn6rSc718YF9U4KJcTtEfFwcHawYc0OqmIj4K9KIgXfhKw35BIGNqy5T7HJ52tgJMH9+iby/c8DnBVv5zeL/y/nN5KsorfTJvnjbmMWIMp1Pl5N3fiV28KXPUVzJrf0LDKKN7fB5+IrL+AfnjnzNAvSXTswY0me3aflL02vRxVry1vxp145XJSa80szRcH1+f7LcuaLvvY84v74uoILWk4Tlwy0YK2Oq46uGn6B2VKonPOV6/M+/cdecGFse7Ggbr/fhj/yuw1/72DLXFh7Tc8Y+9NSTVXW92MpCGb/ohzb36eZXeZM3SqoyV0cPv+i8taUsnhc7ClqeVJFmPjnZ0body9Ph8cQXFL4GdjY8ngd3ctxxJbjL1rsc+zylrE8W4lUCVlvVH12EPzos3tCxgOhGWNiDqwud0L4NrS6uMo7MhsPxJk+u4TnZSjf4T09a9DVvZVxly98bfNq+Shy6Yv+LJeeU4GaHneUHZTed09G9UuY8PX+mr/eV3QoSIpej5J6TwzEEA3O5/iUPP5MP4C4ecQ08+C730BU/uA1MsHa0m1Nr0+l9cRv5ohMw4xuNly7Q6MK/7fOv9lfvoDauT3xy5MMKfV+OLq+51uZ8fD5xnn+TlzzR31joHPPicXG9J3Ozs7r4FSNwzzeuYu0+w+VmcnbkM+u/tUbXXY+P0rnh5ed3sTGc4cv4fvuj9gDg//I7fTTmAmMz52zFh43XBtZY/q6PbGiC5ef82hrUXHA5aLLPxnjlW8ULD17DBztaC93NjbiFy+a4cdNb+MsRbT4GJ1+m6+ot12w339gcboPTkwZ8w4On+edy78l9NlI2F0Q34cva0A9eiiuvoTr6HN++8AKt6aix87d/8y++JUxwdkeui6j8EZrR6mnpR8eZQQTeL5BhbMmod1kR6i1Jp54AzmuAVEITUp8kcHdnU2CYDQzhGAgdCtcPHp5TYg2TqlzwuoZzSnwSTpSCJ7tSxfnAEo08aKi+dhCNtQoOSX84vvhiixNtv9YwmwApfR8+ZYC9cmLH0IL94/P9yowmAUpiM9gCfLsXC9aoN20mjgWl7/T3CW+7/gJXJtaGlkxfR83p6WnvBxvL/GjRyYKWgy5A/3znSpmeXnYSWNTWXfHQrE7TN7u+39Vi02fSzXg3a59HfoTPJhJRk1FI4Vc7/1K8r1lnDL7pG53dvdMfXvtB5ifw8WMRh3cLtz39GB3FHT9e9X+ZyYOt2h78dMBnT+Y7gldcw9WbkpRA9i7fUwkfsgkT7QcPLzs77/DoqEkhld/BdVVx+P77H6pXMJRhLPnEWJ/MJIZMIvrr7x0XO6YN3xYjjY3UJtDouLTxHX1Z7H3xZXQTe9fubviC5M0OqRaucIyHTQ73dEkh1/mIIpE0fuJrJKmOwsd72aa/wVWm8MEv8LAEs2TbMeR+ztEU8/QlHkySarTYxFXcqeLRQoMcS6Iv36WTIG+SPxriSZmvbZzNhPrC48vgvMPpa2G7WEibdn42Hc22Z2/6kNTxqe3777976xut2U3lZ/RBFnxSnGOTf3ruQ4T0opDfZIEnedYEIY75QG/u8BW4LiJTa4nowyTcxdvDg/Fvek4lu+P1szucaKhbLAcznNELGVRj8GvcjTfWUb/yknV5w/k/hKezu3bMyduYf0ivbQ9O8OIED/NFvjSeizM1g6KH2UyVV8UAfHCBpV858crxhR44er/2k2s3iMvfUizUeEWSX4Fz84iP6iAAJ+fJgaZcOzkCB0lsJndtwRV/aUwPx5sMKReHytqfi4w3Fg/m2sm3sXtF7NGNv8p37wmHBptX5y864gFf2s8Gcikf1fb+2MVXCphKQgddvLWxNaz8GQ284PHAguQtV+uHq3NMENanU5XeFGVsWsqjBR9YvwsC5nI4ekbYzIFTHNB7aX/cBg/9LN/LB+NJAXPVgksfePmBz5FDgVe91wyrr+CkE3q+go6Cz6rj6YMPT5cDjw9hr06Oi6PgiD6aCx6e+eHmmb2aer4x+Jdfd2Pmqc0p6XeO9+NthW4eP+Irz3nXFU9J01ufIoe9yhPbodF1Bp0EfyjWL417P7a6TD+9waO9T7nRjC+UvhwVWO+4s4G2aCotowXf6aj2Sr28YO64Pm0tiYMfMs/CoI1s3eTJHOJzXX3qFqe0BqRXVc6nczyJGTkezr4S2f7N6c0JwautvAf3+bNXijt34SfXcpR5UJ9coD/S1HdUOnDzOl3NF/sZghwVtj47eeJd2R9ZlfKX/pNhtpgf853yFbioIzE0n3XdtVzP5qXo+50AdD78x3/9T771QYcuxNN7wnE2BD+Lkwron3/6wcig2YLPpNI7jgq0Xz8zFlOqCbbGSJsy5mdYhbBj5Jcy29eMchQUaoMlY7XVQR5l4LMSp3SRmVPKqNIaLO52OMYSov4p6lFilfeaCI09XiTUHEoL33Bq67g4TL9mMko6fGBv8YlXjnTyausORmhZ8FamjIGTY+FdopPw4OmNRLSb7jrd9z/mjvS3yGxier7STbmExPE42d5v3aRHJvLqr33wkWqSpI8lpDnA+3p2oYvKkuuz5RV4FYmtSV4DXPljv010oc9wKX3fLLrzbUXkXZLzOlL4TiDCHekqM+QW/E1M8Sdc07dEzV7bEcNrURe2Oxq57iIhMPi3iIP/ZFBPRjCTD4bpYvRek1PHpQ/c+S4fUvGjzKfIPx2gyyfP9sYq8FU7OYDTjh9t5WO9fY+2E7x4Q5+dA/dm5+hxj1Ln62oMjUAu9gExSaTv5Sr6A3S8lZaE0IkS/7MD2mJ8E1UAyJ825rtFGbjjHT/bsf6lvndy6q9MfDC8XGyo7YIzumP/u8miG/1gO9mFweMJHxb/YGv7D3sShc5oLZegD8/FbndNaq/FSXGbgHq1fAPn7QhRFBzgVE8ITubxPv0FdXG6ef3ZjUfK9TfOokN6w1k/YxJez5fozBFdNLTDP1/Zo2owt7hb7nsWsAjHzr5xo7vUmazgQu+97if7bgxy2SoWe0ORNrySFdwV9p0OelU8cDriTzlewbEdO3WhUXvmCF3ix+KNbKPz4sn18Xl9fOee/IhVRQwq9AZXd/XRSHN9EanaJK054kBtnKSgHYKbk56FFx7QNGZxilWT85ND04fHwVnYsbF8QR6bTD6/sFxUf4IgZfrZIqb8VO/8eF9esJg98GBFl3yBh8drF+Nr/qOcbtqWo/bTJzpo0Addbpz5buPTXZjDhcb1mVu80vQ+Hg6/MWzg3AeUlS6E6SJ9NhMU+nLWJyoZfHghIv/mtMWQvqOFTznNNTqTY3zmMP/M+fFwdr0bVTLTs0K3HUsHsaX1An+szj/f4v3XPz2vgWbsbI6Xzf0r9PfoM418ba0f9/s0j+/rN16PxdPZQD86Xaw9BQ/zmcmH7z2VC6wjPPl3C3u+f/LC302WXIsvVTt6BpXPVDSULfy3ICVn+x+65duojIX/dC531vWK4WWbwYTuoy9FjLDj5Dw/Oz6X57ZzX5F6vRu71xqOfr2adR/49kdnStJQ9dBvfcwfHTefPLjlN3TU8v74Fn7oHGl0FPHkvPZIf9/3x+fjh55I9s0NwoeHfX1zaAWfGwA06ILO8Z+hHUd/YGu3NNIRvNYex5eKJv3wVXhBi5Nffvkp55EtDfCRQUWDbp0T4fC89y0bxpdr3LQ4nj0q4wM3PLt5N17b1qdPjOXIV+R+N11kfKPx62LMWLaxxnT+4T/81T/uD4F1IorjWlR+FUU4Uoaj11a8xmFnqsYJ8Qn35xOuQlkUc8U1RhR0wB9jFG2nmjLrjIRIMwY5mGK8UsYZIgCOw5ugSnBZ4BZd2j58OserQtJWvCnaymN4UPBCIxaSvvWB4ijqHOx4jbB1HriQsCjtVxhG8eB1SHZ+ohpP9FJ5yqOv2LRYkhDt1t6ntSNfAoKe/OiED/v+EgP98Hy1Z3e5sffwThfTAw72oZXujFss4OVxPLi9/oMm+tP7K6ktKSa4g7f6TGtlSDk9VS8p1/5GN3oRiCaALshQDazdmAHSQ24aLIIyVoJxV25xDNfdUHbxGD9DRrC6UaxuWzlxMHN+tgqdTcZZNAUPO0uCeHqzJz5iv+0mb1FxCfcS9MmE/vndbLyj9srZOtlP/vWfb7DDfAkaeOnYUf+9elR+4w8K3IK2soUvfXDsMwq7CXRsO6R0nUBGix/drttkvUn+Q2NRskb/PS0CgJ3dVta+RcjkESeLZVB6ewOZPnpk1+tvDKTd4v/64YcTDRbjXt1tyLWnGsbxPzLxCTh8qPnsxu9VuJS+Mpc/i0M2Ng6OfXZlsYa2c6V0c01WfZ3QnnHkgLsyP3Do88PBTB9ffrkd/+EfHH84He0a3vHvvAsePhkZ7pF0ZU1F93QC/vBqM1Y5PrTrpwt686icnT8tnsf34isBq234jYjrzX5z0bPoeBb94234FPzcjXjAClt5jIluji9w2qfHVbhOXv2z9WS5ilZack7e8BSYNFe/+hUwp0O1Nz1whv8tMhYnoIOpjJLR0e5X7fdW5PzFqfPxNhr467cuBS/SdER0O3l04Bs9jKEzcrEnHid/xgSelstLrsmCb7I07+YPz7i8InYV4+sToWOObDRUn8R4ZOebyVnl2dwR/SvG7rWW6Dww/P/028Vb4Oni+KzOq9PX/Mlfr59sKNPHFj8pOZLn/AIMWEWMz+/4wDYSSIjGFTDvF4T6/a9tuOYXeJ1ux9d4mM8rJ5d6CyrwaMENfv3Tyz5n9PoMYC6qo94UxA8+/yK549N9veXbwjo2eM97YyAItV1tSZtxjSl8xMZwnywdV00iO5uczspHeODHZMUnediUHyw2X3akr+Yztkn7Ffwur2w+kwfxd+PoxvHsZujpWHvtET6vnQ83totj/lCPigmWH/9UOsWRNk9A8YwnvrI4nn8/h16jf9/2g9j0Bi/E86d+u1bgbxPw7ArPFtiLfeu04Xx3k1FK02mPgamtwCQPjqfMPeH39IcnMJURLwGZTjYXkpNtwfRGFk04LYwD299fyBqLjQ+XuK+MKY63xrAp2xuKX/aWimKT5zYb+E8/l5m+fog51+Pt/98XZ7/lR7XzLP7DSTfWrPlinEhS/OX/sT/7fJ719+mfn9HLVb40fU6jxqNBH+PjfHjjNxfGJ8PTh//4r//xtyZaCaAGj/JLILg47t5ZT9vjWBRHwZAzNqQMp+j3iMMVZwgXdQywzs+I+P7m66/e3lV3Q8Eh7xuHuqCP8jkKHs65OzS0oFkijfoylnI5mbEXTIpd1dHdJKQSurw/PJ/DWpBvoQ3fY/jAmk1qCMhT7NY1AEKb4ewMwkG2LQzsSpBpCxj6ZPi9g84QdPMsIuxWB64L4ejNV36aBjnFqQqvvat++OB01VlsxBZhphMnfALH11zpNw495RyH/Bfsrsk9WVbIYeFu1E1UEmzLjQ8fvSHKH5nYHl/YNd4Ti+l5iVBxhK98187Tr8dzdE1WvCwpXhJYELj2mQAE6ADf9bOc3wJOZ3WTdsnkJgVJAU++AYi+tjNwyXh6rG1T6MvEa8I0VtG/hcomoyb/4HOXLkkcDmOq//ADN1z8sWRSJIvbje0Ek3aqqV0BAExli8YfOXM+e9ENe29BRY8Witpdq1t8B3fG8g+dfH76X4LAN3zwkFmfWl2HL+dwnZ+53piN03dPI8BIfNVf4NB8LdYnpxh2U1w/5FERsbuk9BUcaIjvveq0R7t0qv+L58PAqgUcX+uNR3UwuTMkRWLNol3yTAP4wgUvmu2Lzfd0KQPCm88R7MPG2z0EA48Pv8Ot7LM/9+Hc3RSc3vCw15H4671uOF8/2VXIcpmxyzfzl/nwle7mB7abLMmxxvVpT3wO/yDBN5emoK/MjqNzduUX5SV/nRjlYceHj/pD/WixCzvfbo7NeOcKfPhVuglEl/GtjqOr4JNvjJELKrc/RN6V400+aWzlWj2+6VypTh+56IgMky9+CRb+gA79ycNHt+tOf4MNzco5I5ZG4NhQ0dyFWM7Zb7paO9jJYVPCk9xnwZG26qr08bz4wxce8fDV118u72bcLfSKKxUM+2+BE//PjYMNjbL4cR8wXxFriZMIgJf5zGJhss7v5ITOf7EDns5ms9/mUP76dpMZvvZ603Q6vqYnktWX43f7Vr+0P3Ldoqa7oWGW/cg1emygmQ/t2BsYuVGsy0NFxm9nbwsCtMx31WsKmfB1ujLGMP3abz4LQ+UpVMpPbyDTL97FLH7EvMLfbj473O+P09Oua83oahsWvQrLfJwNf3t8a7HtOoMorTjOp27xP1kmB/qObDldbs5BvzE0t3qTU0WrY9PWsU9V2BMeOVzRjl+w2pV9683JHJ9JP11sYbnXiGj9d42zZx1RmedD82084f1Fg/3ohX3LDv4iFx0pfhwSBHvcHMJu6PMvsYvPi2vxIp8VX9q1oUmOfUPOcmtjHp30kcN1NxlCyzrt+OMDvBDMnuxGz2wRmcjI34JmsmeMxf9tpnauTyec4yN2Dj64CGsMvsCrYLqZ+/ttMFUd5pbg9CF/dDJM69vmnuImcfMIGXcTcpu/fsHL3PTD26vRvgLdPLf59+amndMT/9hapxuueE7lt/R6eRa8os+aZOfv5wP6S2zl+OFv//qffWvnv7sc6RwhSuqoMCOxfHgm8/3AjoKYiVINYNsPqXGnaAQVeCUazgL1jgnAJqgljZ9/9kHDTeTQSIpHU78+sByFoc6AkipYg/r4DW4I8g+fygnO+d4rCh59Kv45kQTYG4/wzKFZtwkasRjhpxjMqy0eH8Lznr8u/jk6o2RAaUSGKwylzS63MXb+1e76hzdGFriXqNAUoFtgSn4Ccws9DguOzONxCz14FTKd4/Al1YSgjQ7oSeGgp4MLZGWLut1MoCFPVNb8eZoRQg32TjRphx8sOW4i4IB4lKTx5teLLQo6yaXeolmfSdF5P1AcHjjs2ceieTztBk/o3wdbBAx7gSWbhDMbL1FI1OQaigXWeJsN1NKP2HcDcDpYCbXYFt4L5gKnVh90hHbkOdqznR2/LTj96EkXAhlrgeeG2kK++g4m8jbRBZd4Mr72YPPqVzVZWaBuotOvWEheXDWJkT3jiHCLfwU83k9utCVOWNALO4FnVz82J/Y28bcPr8GJPboGi2b12/b5u5i0m4GOm+PqMf/4iN93gAPOq2icztj2nqKM5mSAoAnTRZi9Xzk1xo2WZC7p8m2MBW15EMd2ezTQx2efJzGjH4zzFWf0je/RfPOfR4bqKfivKoObrx2f10em5yQ0xMIWAFh3I3iFPNss2MLEjfvJ7Q+e+ksK/NPF2o9P9fSouGkxKSpdPKXwW7TfclQCqTj8xQcNPRzw/ZnNBXx0xAShLAwCXLSBiW66w5YLZkn78afcLuldk43Mxa0h/3WxgrmUk2+XkSuy8yfXFld9tzY9vQHNic2j3VhnXJjaomR8N/c8uqxMteXoVZfp+xgcNb9R4ak2SPyakBWy78YruPM3Xh5bp73zQdrlnrdF31PnW/MvOG9jofNjyuUJdOE7vnuDFax0hb78C6av3dj5f/xZ3L1fKKFnjKP8RCfna12UU9hDwzEM9GincK/RLI7NZ5tj0Qtc6tmv/OWPnoYvdgnr4aBj5bnNeb//5IcfvmsekDP4uLcHTu/LycZvwXL4FYtC/JKv8c7hAoouOjfv1S/TVlz8Ae60javFFlHpo32p+G5NWyWJnHCoct7kBptc06c55IN/NOBrPkm971GfnTC4PFH8ybeXGw6vRdt4Wt5QjJXvtBt7vuCoz5HvdJ6MTmqTFPDOxdf8LPMJH6Sh6oVfk/M1F2N+m0PzCZuyxmnf14mbYyycySyf86/wEiT0wde3sCfq5i/9dLTNSeuTzU3UQUZtAsxRLjr5O289gUdGbWp98NGzer4ckPkNmeky+PpqW/Bszs16KTEBYzcEOx8HPjwu3pNf6bG+9opT9Gy2VZ/BeTFcf0z9LWsyfOLf3HJ2UvDw44975X1zoXHxgdATd+rWcdYL23wydxsXJD3i39se/Sxaik0vNlqe3iuzdH/+4kgvXauTLX+XkzylId/5+5WTh0jO3TCjTVfWJrXN//vf/VV/B8BgSqEIHZALXn3HiLsZwf9W84dAHb8K5AgT/rc4f0AeZf5SXBJaRtTRanDGzjXlbfwYVeClDNdrm9HSU1jBiifOebB47ocgc9RGpgscClpCXyFj2as6FpANvMSFsZyoQVFjjr++B5wFB6Pjh1O4C1bgw1/lyjl6xmxxk0klxNCXKDnqj3FuC+CfMjn9kEWxo7hwIwCYDJ9213iLKj+g0VcEyBMm6TDdC0z08z95jUP3vV2cg7lv6lElhzs3TnmvN0eOX95T6Js+qMvNXR32Ga9wKOMkH0mFbtCGs+fB118uzlh8SFoCWEFL3U0GTjcJtrgUTNHXJvwFrcV/f+6azAE5HCoYdN1R/+Vf/mV5THOCbvpxfbtG9KCcrwlM/c7xb7HJryVSfg2PpxwYO/m93kIvaBvDZlYYtVt4/uarr4Pj4yc/WxBnpP7fNWE89mXMjL8J6PCq/Mmi+OyIAf53suLzdz4LUL9H/7lhwsNbybjnGPC3utjZTu8+vKRdVD/6T6c+CdI5jPttgsWvpK+f3dheZV+Lcn4PF72yA1novBNw2un9np65ZlP+dna/dnqGQ1zyO0nse3GYYzQQOYM3vtBFQWSG16+X9wdcjA4OsdwbxcTecD5ytr58WO5j/+tTfDZg/jT7LFfNb2ujdIhBGt5rJ4tJusULOYzfzdLsrVp4zd7qaKPRpwICOxjZnF7gmC/MR5WXrw3Hmz/QV2mlPUcwxpk0PNKuDz9+PH9evJtsT+eO+ECpsv/+Gfe4kTYwYn3xY8wWJPpqg/gAcLTJoL7xGCX1G5lCC3985f2E14k3fdP74kO7vMmHLBSur0zl380DjaU0lJ+MwZPzLh4pGrcZJ886agPTG3tOFpTXXl5zJAN6V8gyOivHS22YPxs42Lo51KaQfAc3OXpjXD+Qtfka3wmPiSnn5LNpoNCPBUyQl07tCigFH3BusbPcdbyq5GKL6j3wOG4NfjEpJuAChycFHhVemxRo9Poph1vRzOPKd+Qplba95uPqHPH8Vx3lDD3+5Lp6Dt9tz1wD92gOP/kVHBzdOxrjvHgeXu9anJJb2fV879rAne+VxxTj9+rJaPsPtDFg8Q12cfvYotfBFRjzwMF2eHTCX/V3AZg58vKNa9bAzjYdfWZSjCwuu3v/Ln/gTVXgx9fRr/xukjNO36+/vuTUN7k2VjN9K/L6bjLNRcEbWvj2mhntsiFCbmrcFMHNpr0Jz4DJuIo++NN1Ds2HEDi/eMEVumRSmg8ztjKk/fyV3PjWdjo933bObr1BiMzKN19/XeTVSa5ZDn03bOC04AP/vVnB9EdtyS2d4zMieG1Q0iN4tO7b6fBw9qAv52JbHrcuMR92fRw8xjkGMLJtHVmZgh9m9Hzpic/Nnn/0NS76pZtU8inXhofipnV4c26N6by851j9kx+OR08XZ/o3dPqKCMP3d3/9T/s1oF1IpqEIKMqR0XJOgRgyeEifxB9c2goPFrMZYDFRpTBsiHUR08cnU3IneoMYSZJOGzyHf0reQg4f69sEOfp3t8NpON4CC3zf+wosZ77gIQQ8Z8AKDneq84P78QcGDD3ypF1QuwGo/CaI0AbH8P16VPIExrG0y8fvenf43R/9sunRS8Bb+KffRGTyy7BOyD/8aPFPBzNM6Yd/ejKR+yrUP3z9VXBt54dCq9PIQx8qXOUj/SfP6bGvRgXW42d94PBFH671VxeRwRhtHElimF7mUB+9WqQvE1msVPtuJ19dwA7eKxhz+HM+HHu0TsLPPnt9JagJWgGvlk76JEI8Taa0ZQLUd/peMCRIGthK/KPY0aKTJV5VsXDoDVnG6htP05kCN3rdKQhfij5wQPCqnFzgJVTXd2MAlvx43GTE1lv8lO/GC+kyPv+LNzrcdbq6wJmsRMmQT/zmhhuIJabYsTKOn+MPDyYaC4gLfnIq1WfOxS7/AW/iP3nwK4Gh7RyumxB9nmKyBDC49YupPgYNn3jvE6JP2dL4Je6+X5kxdH87J/BWv6F7eLzW5SjBviXBDDxbTJeS4cbxU19tyOfE416l+NhfgwWH6EvWfUWvGxO42B+MGDs7Kdr4EfybJFLoLtW488Pij8/f2OPz6tmCnvgCv9QGtpNdlMjejaWA4S2n81Z2i127wA0sXbU540d3/nw04VTxfHYs7accv3xAP9nJaJGRk/r38ct36Qvce1k+DXxztKeZGG2Rg4dfBadhPC7+tKlwwn+2Lz8PXdXiKeD12VcJT+nbjDEfP7/h/8aZT8DRkzZXdEf8o6GgP1oFyLjXQoJvrH05qHAZxj5yjV04+LSTofKmTZGXSz9w+q4fLF/2a6b4kifxWB0EbxcpgRH3fbqLztPfXP+Olvgkt7YYqze9xqJbfVp4xj71k4xBV9wbP1sY9qfSOT/XB0dvgkKb/6GjTbzyffTYpaQq4+Kxfznqry5SC5FrOeX0erq8sSreKienX9cnXknR1mrRKi8Hjo5OBnmnrzgEJ3vhu3pNH7lVfWgM1rw0vq5PPCnH+5utU08v2pwfP0rAw+ZgvN2gHRw8bop7gx79N44bW7/rt8bhU01zePAV5vuSDvz1B09Tjg9j3h+p7fduDkILXbvG4hU8m7/XuzFg7hpM8XxEWTS88r6jPu2loy//aVPpiq/2yUtk5dfV2zO285b8lGPtEFh+Lfdrz2nw0OPg0fAlE9rw6PrmYPS26H5uDgM/HtMeuuRZ7t4cqmgb/xkWGtYZZOCzR5Ouv/nmm573Rjj96KpeM67cRwd8bIYn7fVLuNNPPjFD965vTlLA1h/ABOebr4rjoNC/OT/+kXFg6bXy5ghfdR76NkHdACj1kcBXRjXleGGPF+/TT3kGlzbl1jNgqqvAwYP+5WC5/+Y28p7e09MxH/7zv/2n316gYoiBPY5GjEKGZEgxZvCVLkJjku44BWYMM1yUkcljSt9iDH7WE8jgfv7FBxfDSNpdd4JKAUd4uyb6XetXz6kkMAVfAmRB8kxWD39gL2kcy1t0CASvj/iGkHWcEq38vU9nYirNtF0ipSy/kLzHmdPJOcnpiNJ/+PH7HHdn2mQV3i6pS2Sh1hpT1hl+tvgPaYsTeDtx5Ogum5xeHenNUnh5w5FzcqGNb6yzDR7yX/lYezpy3WT/yGkM2OllMOW/EBxpdgPXlvTTRaB3ndonORnjcfmPP+7GCNx2WNltSaH0g9ni38IDlTal6LM4cTdugi4H0T+dm/SOR36l0PXXPjeShQm7Hl+lERB8e+fvq/Szl1G6OqnlD85bFBlzAVI74y3n2u8mivzz+S24LFQVPAlysOBKPAWMIsFUf+nztMYiSpTw6S4MtOfmoB+oD7wbK7LPrkVR3K7xwJfgFsT4pBdHffyhspaP8YA/19uR3QJPPX9xVOCofp9rY25sFNWjyQC9w+um922XMtd2qk+Xdonalj7+5oZz9GZz9OC5pwMKXd/ngNQrcIppbV1QB76x++D46qtv3mJvMJNTn+pav9hD43DuxnsJ1li4b+wtgi6pusF4+TLZph/wyu2ysyt98D/j8195gEMMe8wsju+zHYtxFq/Hp44efhyNPf1cqVu0L4uM9GuxYFB2A2oy42XzZ7DGYIcM+FLr24FzPv+YfdFWyNMc88it2EUDjzf4+CU4bWjBgV5hcy1ewJ79navoHB9vYwPbyTRjo5K2wd0b4ywAjdHem+noUjl84P5hed+OhnJPXF3rX/s+G9C2ROF7fXdBFJrysAWqY8ekdtHT/qcGXi5y7NOGLA7gOr98X/gaXVk0sIHz6i6Fzs/fHdFr/2Mb/fzGET00zGNyjbYqKRbnpz5I7+p8W/8dxQRd8l3j38fifCDaiO3p33VthOfIijdt0x9dLN7ZaPEhNpZ3/6HsxZ2OqK99dAe3dYcCZ22R9uoh4K7Boo1fODZ2c918BbUiyH/jEQ43JmyBd3heYwdjvDIck6v2TOXv2t6Pqy8Ef/sz5oq4TtMnP/9qgSVnWQBmPsvRuN7o6gmu5dLl4ZsbK6v4fK69gtXPhcx1m2vZDRy6Zyt8+GbBnkcHYpknj//pWF1ZTulaKLTgIRe8Wy/NpxEVj18G713jSa3+c63dGw/0UVujZ63IjoEbSTE2Wje++kt9rNVz7QoexI6vpVT6elW/Ep2cQRgaYOnsFrJk4Mvok8NxeqWjLeSbK3M01k24L21470fhLH3o7jUdOtJH13Aqoxt74zWVDuV0OrjXoMDAdzLefNMneoHpa0oZx+e8blslfFy+lyOXDy4vTTZ+4IPPZFTgVfBFBq8NmaeusIvxnQNqk61xKiew0MQXmStPileldHz43/+Xv/qWco/IRgjGAPn2kzghA3fhHDgIwG6RKkkskWFOOwXe7rhyd1zSpV1MBQ4GmhFG8hSP7ujPcV3rNwbMfdjmKkUSloIFiOM5PIfR73Gv88HjnaFmvO6Ax1CS0xzOB8FM6pKWZDLH+Prrb+pIcGAIT6q70j/+cd8PfjIJfItR/PamKjoQouPT7qcPrNwPXu27yfdIPDDRMWei934CP/Qu2dYhSp6xGXr2cE12Mv6SQOLQDO4HVejU4hvc9D6HrBxPqV4km4xR4Lsj27OdRctuJNB8Jqj6zRM0tc0WzR4n0yEdjL+H5yaFV4IiW3l5bi/IIHkoeJq9hh9t18WDiyLa9T1CZHPJUDEujW1/v9gBXx8oroLkaEza+XDGGevxXHedYys6pPvJMp3v6ceLV/K4OSETnAFq3z48L5Zo0UQc22p72vnLvUbT3aXY4fRmN4WwcKOronWxQiY6w9t2jfi++GQHE/x8fjIv8d244xlXPT5w19dvLikuEBK/1932VIC+wPHTLkgzrvp78KNFl0uQ8bv0ig3+SadgOlmmnk5V7XiBWzvZfDOWhZAbIXz5fYbyEf25BstWF/dwLObETiaF0KcPfsxffbj83oOXRH2W58eMZ3e0K0P0S8flPXzUpo+v1a9IW/vigfjPoixtlT30jOmCPzrok5Kcd0EX/GIcrWbc4CRHay7pEx2xUjs8PtYYpuaU5qkU1x8zSD7rzU5zSPCEh6DoZkb+vRV49xreK0+CJ6tS/Qc3HpW9CrBYGn/jSSGrUj2Gkds0kevIO/8eHkd9hl7u2PnaguWhAXaLE3Q8/eIjK3SyWCP/+Qn6h59M+vtkIUd2uBuem7vG63s7Xvt46QQepdY+GgKLxdosJ3QD7+XF8pXKtsbILcsv4/H4CpryYbzv6O/cFDx0z59VhUxq4yS86IdvCCZ/eUvtq2852oHmf321iPyhCZxA8Lr+wx/+UJk7Xz++2nkiPGgH74i/6jjDy3fkns61zGZqLxNHynQ5OOd4UtgR7BX9y9HJxebKDa9e/FmknWxKcdFy8Wqb7+AL3sGOL2WLbPPP9y5qy/OlWip0ardcs61+uXdjk5vja+jQJfvpI38ZxePDu/HKzauNmeRt/Kz/FeP87e1LCFL0GT+fiDwPz2KSOk4ufKv40TYdLA5b4qPikX/gg4AOm39W4T26cN7Qy7390pX84QPx0+fWFsvLv0/dJsbyunP5rn0xCX3yY75aPCmuFeSuHz/TxzOHtn168jpM8UU34+21K77+bYDRrfFv+R0Dann/UP/HAt1ubt5Ofl9VzbH60xoc8PSd+Pw1XoPn7ZXW+sxiEZ/NAynm7vYnxyELrsRbFtu3gdQn4emKmUYr/DvHZzdvouPmmoxDh8+JR5V+feHG2fsqHZmXHXE0mz59uUaHzedjqza6+Zg+dIytfPnjmx/+v/+Pf/OtZANYAei6r0xEiQxr4U5pS34LUIJ6fEfZxnBEhgEHubuwJpvU7igFnhLAYbiJOJXS+3g8iilObYXZq0fwKxS3RWAvS/MKfGCVKWE7ZXVoxs2YKWZK1z7jbWywY6/j7lPZFt+ecDB+H+Ny+uDmkHs14B41PsYNAo705Vdfd4fYJNy72cBaDFv0//Tzr5/8/XffPe/8x9i9Q2U8jrrFj9oPIWErNG8B1mAJDdUE59gdNNfhgQNxghq+QUz2OFiu9V/wsAtZGrCBJ1uDO2O0vy8NlNDoHXRkarINv2yEb4sOOC32XFtwKngQzB9T2YFeFXpjW/SMMwlc4rBAbMSEBDt31zQLCcWYS4QC4Icfvu/YfWjGBDa91cY5ws8Gyi3+JWgFnIUNWdHko+hXB+HFIvHeh60tnoTEILeYkHC30H4FoLE+k0BFTaChmf9rN+3siXdK91qXV2y8MsDMeFuS5INb9Ncvow98oUN21Tla+FCd38Q/X34WEWBzbTx7nI7gMK6JMXoVn29jUm8hq9Y3Pku8ZCw8wzU/Afu76IrJ7p318T0dsWtOqgeJ9pLz+IdPHOLZ+Ml4MgSs+N0gy0Xw4pU/+G7/3pynwL3EuRt9/IGDS11MLCF77OpPkc+MkVPgUC7hnr7JU/9/+oszeFRw47Vd0dVrIaqSgPjgwLumz9Oh0vE9W8GZajzZfc7EAn6+ttylUsbFuoLGVf1iHi8dk35x6Fxe6xcO5LiYmI3x4+mWseKUPSd/KMU+bNWS9tn24T0VHWN8OA+u+dSjvwq3SR/98ynl8ENannOt9jcPPBtNm4l2cCRd1ZfO+iP0/W7rhw9yXenNp6+JzHljNsPw+Uv4kI/0L6b1PTEVf1yO45+RAV5/wU23ds7xf/zm0POT4X3VLw+IgQ98lT3iI16f0985JH18Lg1tM9+YJ2rbwJMQDFz8a3403eEHr/CYC7xyZndRuzzciT3nFw/Ln95Rfp5y1R58aprtoiQMi8nKg9/wAj+ainGrdLA2PJ68J3sARiO6Gj8o3Hw9fs1bLYGnYz4OFlpH7Z1rUvT7f3V4jibchW+Rt33t9PNKa+rFMkzFnXPXavuCR45zVJx3LJjf5Rx/+E3t3B96lTGlfPxePnxiL9rgT42/3wITOzR+E2cWdXwKF67FkfF8Es6+qkKvkbm8eeJlo+jh5ehdwcPbJRoZewtP+Kvz1N4AwPvwfMfOpXwgsALeNe2ag6w9xKuc3rcQwkPly1i+CQX82JJbeOXhNY5M74s+MsChXylMcKBpDmZq8d45KvA3N/NrNG3wwGGDjY46t0fv6ENCN+BU57PTFujWEjcnaG9O9wq5eTZF3PULBWzSkDdwPmzfG53A4nt2WN4vTPrgxmdL9RFdvKfxvOZjzrdW8So5vi3+bQCIudOpOe7nrA3ZbmukwIUWrYpzdMklJqfpWxOt/YeMt9CHj285alfRpj9teDPGuXZPuz783d/8s/4OwC9lYDsPDAQIERomaMb2yOA1VHq8P6wfvLbeIJSp18Jqba/3kCRaO91d3MTRjccIW+KDIhmNwueI54ALBPCUr+BRAWfsFdc1eujeTcUJDu4SA/5WBOHPWfjvk90C36MwykeBQZXhWAAJLosaBoTlY9o/T4K3KA5nwR2Z42Re8fk5sJKAD/76uk8Fneozkx58Jk7vfH8dHE1K4W2vDcygswGjztnIUWcL8d5IsEx05HcF8EBGvLHNgmz2cf7rYwv47bIFe+WqLTrZ5FoyCm6Jq3pO5eBo0C15yenJBZ5efhO9Zqzk5xHclQVhYDGcf7VZdEF2hU80QecaufOnLiSn4er75MbTgvL8IjjxHhonP77wpNCZcvqAw7mqDzycFgjnI+x9eC649UmU89FXsDGEnQHfjuTHveLNTWZL6uEttiBXHx9WpkBU/vk3ES+JSY2SDLyqNkc6q38FUXd38ZS/kBgPOe8NRMrvksBvQdMPIT7ygXsvr3JxgJ97f529TAYKeL/0DNorS2RVtau1xyfzAzj5jDYJTfLh/9rRVDNkMqdMfniCPb5DRnaenWZPclSWjOV4B4PX6iTt7HE2IePJlpP4VHgPDTjp0hjxyz7iwkKssZ5rfMMBRtWmD5/wnq74UJ/QJCbBf5HEXXuzR+SrvBljEsWJmHZUD1cGd4xW9jxdVn9plTPxoJ0cUW9vsjep883FFL+Dr/aLjONzvgP3ZJFnHzunfXaYH5wt8NxJvTzN7rcoEVt0Bh6PdOkIlx1/j7PpSdt4Xs4eL4NzhKt4QwPc+zZP8hzxPj6WB66Uv/KzuKI/MsOtr7Xj2Qe9jurND97R65yGdpRJj3Gn2uTyDn7g1Ticx8P4fJPj8Sf9Ch3qv3MLGmPowLVcBq25BF43Idpdm9jfNt3CF9HA64cf1pPxcCoWztrKh4ac0zv+3NR1/IMHTJ/qZUxf68oAFZ3zb7XzZXSHCbhvI2G8iI/RROPmxVy07cXjfOe9XdBXjOND72/iaVxO7dogf+HgTZct7BRc8+P5YHkAGXzs66Ze38nBzgenNv6eczw4gtscsjHaqv/woqAgzuG3ZKnMz9jlxz0R13YFnjRt7k/8suvhfy/T6caxegwOMDaGDlatv3TA7E4/8OPOWPylo76s8Hu6PvynAzjhGQaxZ80wnybL8kX0195bL82OB3O8dm5Of2k/+jgdOAev/zbdNk/1rP+D5VeK14Y98ZbLmi8CaN2genW4X8Wesq/yzqI3cGAVOYkMvvTBB7Ans4U/+29OwE9lDc3eMKT0aUuu+QT9nL6rg+aT6CHXcO3GYPaj+JOveiBnKn1rU+BV4QFLZDT2alPydf7YCq/GbV28XFifevxWP9zFlXP98OkPseYPDNLtPTHB4+VcFW7zgVK+c1O7/EIW8JH9b//NP/kWkSozykcIY2NmjOivLKlVQjH6t4WKCbSTaYKpj/0xUKXPQW/cHGICKWiUdmiekBeQynYNOSOHshh5JYb3iyLlfXtLiJokCG4nundPOa8xozx3WJRzj9z12z0wmf3l/+Evu/jpY5z8nWFURrHb8sc//n3pWwB/+fVXdTaJlAN7pMXBfTDHI3eTtoQgOPGJL05mV8lXo/pGHQvxL4J/CwZBz5EGTyd4JNstYMjX3fVUAYF2cVM2mQPPAeziLGgXsJzri9D6Kvx6Xx6cIewiMPCVxiXM4Ov4ooxtyZ/2/oZCroO246+WbnitbcIXx6QXelO6ax/nswO/xMhmZ98FXASvDTjyJa/udAnMh3+weDl5L2BaMl6gu55/LNDo7PwMHW3O6eUWLoLD7xTAdzzDv9cmhoOYxqHBPq5vt9K13QP8RQ2zXY75l+NeaeA/p2MLxL32hffRZ+uc1n/Qwwve7F6iaxfheDt57GbA6ZytxFlfRwotu+/olOdcX2wZ+xYrKfrYf/qYPP0MgwVF/rDFf4zTB79yelM6QcW+ewdz7zI6dvfj0aux9E9vxjYeU7tADZ4f/RhYaFiwKXxb3ZO0Lfz59W4kNx5uFW44r0bkwokRpePwHz43HT4LrS4+tvOlNIZS4OhnTuCI/dFaH9xbbOxDmYMXt130s1mID/fyoaNxQPckaDornz2bDcScXHH+6abn08++2GSYSh66ANdK5/mzqyrP1C8JHkcAK3ZunD/8l+/g5fcnK9qrJgp4lzv5Ej74ClpgXN+Y2jX25a+n9xV48bD4a8uDUwW3c4umxLP4Dwx+N5c8cZaTwubP9267BkiGnyMvav19g/BpUQ5h4yjzxZu/4D1/FhrLDdH5Q78+2d7ZougDQy58XWzi8ybr6uGZTIlrwYhX8YE/toYbjkjSPgV+ugCD3s1PzZeBiYTdfNpTFHZ48TXfZEG+FHqJK/Y3jo4bl/iK3Oi6AdD2viroKTDJoeafXj80yutAip8/w/vGd8Y7B1/hU5yfjIrr9qcYA69rY1Xn52MWel2IoRNYczz67Avnfrn8T9URPGC0O6KAF9f1m7QZd7nARiSMp0+5trYPPrTB0oTzK8c7vPvV6sXO8a7WrqU/HGD5Eb7FgfXB99//0L7blDj5tZ09jlbjOLR9k003rwKjhY3b78/YwKUhPOH64ZWuKutu/hX07ptu7omg8RHk0Uvmlepkvlo/C0wIVk+nk+NX8V33aOvVNriUDIP/ZLybyQxuJSc8dASmGwmxuTZf4NBFetrBahNjYrbrNfxFr96q6GceHprzi1dOb0mXHKLcmuOeaJG3N9eJz5AoH3zCoOXl4eRDytYi40ds73pzZuk+8uon6+B2fXNq5xR9Dy5zmGXT1pvm7PFU3wmsHXy6w3f1R9eheRur8F/RX34DY96E3zV5wHoK6JXZjgt9vkl/1tCDWymt//V/+uffEgqBU0AVk4EGSxT7Zg+L+ykDL14ZyWl/TdDjKslLpexbSGJA6W5Q4N8cMUXfKRRTJxBn7ML26b+yu5ydMzpFH/7D61oQ7GZmiwO07fYYTBHatjjfAvm7776rIchmsqcUtfykFj6BeLz+1//6XztG++dfftU7xK/joJTbx+zuXkPv+x+2UMFH+Qx9k5RHa11gRVcWjhzRdRcSadsN0wLHOOPxAvdNOCe7c7t/gqR6Ta290t9xcTJ27SSXIzqlH7qbZJ8+43hnimT8lrTyJ+jgRgPs+EEjAZVzfDj2B75ybABk2Bdf7PMHZ2+6oOf5z5KQo35wx6PEQt/7kYzpbzQ3ARpP9wJXkHV3N8s5HyJiAzi2AOVXe/JivPaOS20Apt85WQWe0p0Di4TAGqPU9vyFP6StiwO8PnLh342NSzv/vlHHkzHXbUufb8Cy+JcBBCZcp/MXHYlywU1uOIOhvOjzOoxJnY+CkRi6a8hPJNToYjcvXi/yjU/xk583OV6pHTP25Dvb9PDYf8kuk1x0wU/2mYXFrrGHj70U1877SkX4La925/lBSm1bPPMduMXkxN65Iz+i68ZvjmxyePmedvKe7+OlC5gHrgvh8jmbdWZM2Y7O4qfjIrvPWtCBXRmx7lyfHOUcTHWT6lh7pa03eMlt/ZB/CLFFIALDv+TD+Qa4nNbmi7PwFRzvF8lng8Z0+HQ9Pr3OsVcy54t7knebIdMJnulwr93poxu2P7yXA66g4qp6C44rzrVNd89NadpfY5/JxeXTBPb8SH0fI/quRvv1BwjpAd/w6nLdX20PnnKX9n3mYLpcCWz+j0Q5fZ5agE/j3dRAdv7UXB9eOj+kfz7oPVh2CooA4YcH83M+biB79cYwdLv4iu6LkB0rx8Nb2ti7/Q+L5JRvFE+NLbz4HL0EMkMepaU4pwMo8XGLEvjrP6UNPyrIT6fFlTb+hT94bjIvDjBp53t+IRds9Z7SI77TdvPZzTkKWnwHTp8fWxwtrvdZJd9qtyev5yv01WPaLNLe+EubOLprsiqNrVzfDacNsm6pR+7ueMcOlTU6xu/hqq2STy2W6Kc3XsE9+acHfqdN7j7+pmM6DFz6XnMOviefa+dwoOFYmMjWuaq0l+t6YxlsdH+LNEj6mh4eHl3zSYv/exXW3HJ8Ht8KeOcqnsHVtyNf4y+40T6Y6ixj4DqeYOp5+/ba9kevncg1HWcjzaZg9MC32r7Nr7uppzP6IR2f0Kd9ulmOyGnHsiGq1WsqXJNb/E2/+COH0icSnjQlR5HLGgw8f6I/9XSj6rs8phRGbi/s58+347HVciQedo2n8Jkx5H2vc+1+s+lnX9PdfjTnK/gl88VYA47HlO/x5G2NzgkQPaW4c9xa5s/5P9+fbJuTAJ/OlD7ZCP/WJUq/HTN4rGX6teaRR/6Qu26toP9Nx6nmQm3YBgdGne4Wr8jhvZtnmUPY4ODgUfD74T//23/y7YwW4U1GEWaTuTIjQ6ISoe/KBnEDF0MCCmSRR1r/Ul3DVWfLNaXkgEz7BJl6zNyxCk0/noy5hQBlGjfFTHmUekmlST/tVXT+UZBzvEiO8N+EQXBKcrSL9Bd/2LeKoK0wrsmE4X3ASoDpE9x4sJPkQ8H9QOJnPrCZhXDawf3y616H6QI5Y8/wYO7DI945ozsOWX0/QaMwOjkWXNNHZc8Re+UxOOH6JjxIwPdIyRj9HQsuxTl87IUObvp+W/rxhr3iTN2HoEzI060PIG5CWHVz8kNubNzcjJ/RcMO2G5THWX+3hTWZ0d4C2aIy9MPv2ZbvgL+kgVcJvUkJo5kk8BfmHh7Yc8lf2a7teGD0V1JK4POHJGSfxWgyeWheafJ7+hxh6Xt0DJTCN7qoiQ7Ige7BClbldIhug//jbu74jzY+5RevjQlU/Hr2wYs2N6pLlPmH1qNPdMkx2Y1c3KFPV+e/4BRtFqOO8DZO+tRifnALcLyKAzzcEXF+XnsHr/GNuRwVNq9sb/CLVRWPaBnLPmLwu+++T9v8nj7x5bMaYA03+csJ5SUVTj4iXvpB+FSPelH6fY5wkdXrcxZp6LjBQR+vjnCZaBQq6TvGaXPsAiLjyKCt394QXWzc5Nj4DAyKLsQCgy9jHMHDYTdSjINH22Lvw7P4t56Bi7/wa3pluYBWzluoGPu+dvGaP/39irmMNHl0Agl8F7qPjvFBh2inoXqTa4KpfSY0vopXhR0VPjZ9Tl/KaL/kV5WPdJdikqnd9dUusz/adzy91ocDpw0e/Kq3Kzven5iJPWxC0Nn6pnNV8X9/FTQ0vYpIYHakaxNaUFYngzw9TiY+RD94D/nq9cuvvy6kmARb3qOn3TS4eTaXpO2Nn+nSuXavaIbpxqY2ffzjT78l30V+fkMGNq8/5Ag3PPjxaopxbKWAZ6OdT49boG2+0aYYj+4txMCVv1py+eiebLH/25PBh+7lkPNh+JpXW0Mzf/inS314QqMLhsjQMWXFfxZtdPLoO23zxeGlX+d3ffqDT0lTC5+obxqTtvHS0Rl7C97hms9vHN/Z+ctnX7TTRvfRU20TmsvTyU+JJznpeJo/Z2xkNf7waJ88vyXP+JFPTyHN13IROYa7m23wcq7gxCs+FXr0Ob/De7na+RV8XGyW99RbsFauyMJPtK+QcfpXtKO2+SjXcKfrFn7iuzcQcEXOi38+fjjxVx5zLQ4vb63b3DReyMk/+MzxemU4tuCsXlLJQBfG0ic5wXGfo5chlXdrreWIvucfeHYy5uyn9ltyQtYGVGF/+alrCfbGTW8MK/MtuucnpZtjb+rTcDdY+unnYlmfYqxr4+jfuK5vHr1jfDraNV7AKHjWXpqBL43EkGvQ/LPzfMZ4Hba+lTmw/lqeFyfexgDdV9nEb+SEg8+J7dPLPpdq7p3fwbv1qavdEHVcYyb+Uf2H/4zHCz3oxzcZP/yXv/6nfQJwu/+IkJNQPS8OizLBvKB0p47iHG1K2R2eRClZRdkhRKBLdpKO4jUbSuj4jMWQUqeTmOBMRQjmCUiBAnVHAt1YRzCcjpLmYAmqTjgSxisowHA0R0lSkbSNqZICQzlbAFjYLllXP2lAH80vvvqqr+10tyfa+d57zg9ed6fnHGc0ePHoq1HRkkAFgUmni9wcGfx2c+A6h4ODBjnR6dVYTx4kIjRPfsezG4PDQ3Y8d9GZPrbMgWW24BfwcULKJuM5x/QKPnaIPtj2JpXRyZiU2WQJ8WxiEdxJOGO0MX0/1FSbLLngkR9Vh+/wVl7KB5mxElDv2DNGvz441T2Zmp7cOL3XhRolVo9wBCiyuLu2mwTXbOSc7HbPI2j9wljJzWcryO16dEZLxQfbk7eLm8AJYn6BUnfZ2reA6zyX9tq1OqWrJSy8uAEQ6MpumCRUPs1ncpObsY3EN36KsHp0Q2m3Xjuo6andkekZF/9+2+1IOZ++mxF8+RYO7/oXVxLhJSF95Ts0HcmEVunRQ3DyNclTnwWWm2MxZ0xpP3i6+H/a+dN+VfvH2tfY38dP+Aj++bwby+2W0JlY3o3cJXWA6Hv6FKSRNP4behbTco2+4o3t+JNzY1emm/pX7EHv8kBIDU+utTuyEcsdn3tdL7JFj2KMfCaivspifPW8eJo9tsBSznY7sg04DcudTuiWrZvoA+f42WfyVEe++cHssZtSvM9mu5nldJ5Y8NtOAMGjbtEnDuXP2fbizy9gKr8mNrvgDn/sVd7Y9ZH11z95/Sb06qOxSWrxVO5IVZmeWG3L+eXam+9CUz+9VBfNB7FFzskETrkbRuNfvK8fOX2dvz6+Fr+VN1UpnXQbs9wY/8pf82d8i41v04kM8MpX02fiJLqWKykhHlCc8g3YzS82qva+cXUS2fhfJK4sFxdBmPHs/fCc6+byLronz8lcHmqfwV1b/g9+CGazu/G3aSfOfkgc3oJD1XcLnosZ/Kh8im3QgQuMMZPT//rYZz4WVtqP5+vHn2rse5le1/A9/p0ynQ0eLkfFOXh6qD0yoK/wpJ/Ng6J96sE54lsOA6fNdfNNbJDuxgiZwZZm+vGtXRu6qnF0glH2tDjrRl10Q9eNEwgzmvrJg0d4LOy00/N7Ws7BqNocFXzqczT+ZLcYvnMCLy/NzvxZ9eFSaxIyiku+0JjIuTrdTx+KeVg5X4a7X72sLbROb9pvHnKNj+N7fdPTybDcuNxBR44Hj475YGs1vjfexZ78rWhvXs0RXuONdeymEbyp7A6X+bi2JUMRRJ909Bm8qYkh9qFPuK0NzL+lWZtIh8N/9TKTMYe7+ANHB9Yx8vl7XdReOVeMuXY1YO3T2/bHJ2xGjoa+4I4+8PWVjaz4lR8Klb+6+H/shWe60j8f5DeJhZ+tWyJ7ro8+upfP8T17bqOstkxeXcwtPuQHPFbH/+Xf/l++rfNKciH6pqAI1OCtAewyhYG0vxEt4SUNE/MtlN/GpwooxmuSi8DwYch416fog3fdBUmqsYxOcWDweAbYbsQcHE1FcoOTo1mEKWAorY/Vg6vv4ocfYwQXvi65HT+ngy6AksT7Tnfx7NPiTX5VZCaPOLAPDs/ZF2C/JmkdDm1zDEnwt35AN3aoscFEg72LVTjsjLkxzsnkCO8+9Lfksv45GdTO56RzaLpzjWdVgADqh0FzneF1rD1em9wbP2dugSvn9KnAiUdOfM50Y/qDV/AaIzmxWfhtQsriFbwCNV12V6MLU2yZrNd/CeN9eePn4fFkqo0k+bgBkPfD4KC73VglceW6CbQ2WZK7SWgDps9+MDB9tWNkIA5bfZUAZWOxcF/hCc6gfqMQvoKrYgYG3dopF3DhRzx1TMomEmU7DrVv9Lmb7I1na3KeL/FfsJL9bLrEJl6KPzCO3e155NIGVxgszel+tIs3HIql934lAaEDl6Nyejp7q84Pjm76+kDg+uH5Jh7+/eel8fngwmd1mnJx29d9+FX00R3o+JvHt/Dic09BcoOSCbpwPmsTOPZwA3D8ObIfu8sle0c88jbO6eyzN9pkxhP46WE66h9d5V99Aa7Q7BOEwFsg0t98m6T6p88rhldePtHrTY5wFXdKr4sn+MInSPS0q939wXv6jTv5jD//6Pu7+ce3l/iX/1AQp/OX8XV4tMExfFsw1g/HVhe85Sn16KnO64ePbxhQ24XPauHhkb/i7WjBQy7nauM+Y++GghrZcbp84VHGwxa+feVP/OnK+IP7JRMj/OjiRZ7eHLU4RYcef07OOBt4RVK7Gw+2PflKMzkJDHXoM2m6mRq99W/xHdk/3Vdt0gsR4Ff4mPllup7e8YwOn2+Oemi+6TUyaKO7s5FyML3RSRudfBoZf9c42wdh//idz9y8nniBgWOv8s2ecBx/+uA6OtrFHh+XMxTkL1/Jc/LN8XyleJ7ifDqa3TMqsPxrOWr9kUUeo9fYg57QoLsbjwb40dq6gs70O78+VTlfw1e/iCHy24k1BgzZah94gwOe8w/tqrbpaf3Olc4foXe+CgddVF85ko02jq8bV7gHHmzXQbHXzb33VKqFT72T6ca1uzW4uykkx+36NjHljb0KG79yTD+fMD/SLxx4lCf6+zO5lrdCJTKFZs7Rqw1S8erY3FkK8z9t/Go6mt+0hu+DOX22oJN+m5WXV3vTHZ72NsWTU4MPHgvu0x9YfqHCN7kJHtke3fDrfq6ObrTDnRh1c26NIc+TjVxvYwPDJ8SRJusva4TW9GVg5WEr+I17s3PO/ckFBuMBryrs9afAGiMevYHgG3r268Ke4n/xydfPa7zT4fn340sfY8/wzZ5gz3fRIqM1FTj08WqcfrwrhU3BO5nptDFjMyPyTs5nPfLkpQ9/+z/+4291YuaUtElNsnmUlfZzCtdFGgTA9VmUGM/iJpq1bdK8sYg5z4ji2UJ0DneCEojB34+94BOUruFRJAWFIpXBWHBm0Zw/u4rgf4mz+VpPu4i3ePLhE3dF/cacBAwchxft7uAEHr7dWHi37Mu3r8v7xWLM4sQNRXd6Rl+x+2gxd3LGbp98yZm+iLOGDgcZrfTj9JEZr7R+fBhYp0sle5A9etpNmMVqvzoq/acv5cawT3d0Q9tuJZNq90gbr3hjL8mIvt6PR2M3ADkGDn7t4Gen4cDrAntVKa8pkofJcakxdgrs9LwbQ3KjOBzw8iXkRuPwsz+Hx+f1kX+TRiYFzh7Ye9d//M+XyEVnfawd2s73q8LTJX7AskUaO+aSF7ppXDBFJn12+PGEznYRR6s3P0FTGXOz5VxiQwe+kxvfeL5EW8oPz26itFXtOd7CAZ/GzS+3QBu++a2xa5/Mjsd/fTLH8vXwXRpoRg9s8GV8+hnQ6/ISWPTppTiecueOcKDbV3PQCj+3C6r/fDL/UnbDq2iv/dMBtpNiZJyc82X94ut4EYMeB0ucpLMLdvj5HfuKA/wYU/lyPPz4Qb88Z9w0/5LneNYq+VsA8S855HafNymYcDwp2sSFt3QVr/F3g8Xua/tzOx89DRubk6d2PB9JjpKnwLPxdofxTr7Jtr7YMzLyJT51hZwqfF1kPzzRV2mllG7LeCSrqv1uOOBwbTy9KnD081n1t+UKE7wbNDFysMY5nszHQxeP4UleeHuNNDLDpWpXDsdVeACURug5im2uBdbNJ731xrk574v60GJ4Onn2GyZLcLHV7BVbPLnldpx9UxfZEKBjY+y48qU+xcwY/lobhEYn5NA3xhMRbXSlHxwiWMHC6QlP+u/GXnHUdzcGiuvixXcK2+DDF1s494pq57eMFQM3js+AO39Q2Phi72yjwN3rjPWZPsfFD1FfsfR+jDXD0VKcHx5ygdPWxf+v00da2v6RPp/x0/PGbKE4XbV9kVP/Nu7kQOfoKc49kTJmYzPHpq26T8GT0v7U5e5d44tOTldwyScv3ezpD1+RI5Xm71zzL4u8k+XsfXzCr8KlryVjwJ5MzRE51pvTRyawZ0v+Dn9Gdfhel5lvszFYT7qKKzDyunHdZCN36s05aKWh/Y7izThXG/PEWv6d7q5d0Yc/a7zqKm3oVzcZc/Z3bN4V5+lnx9lmffywdIKgGxMZT5bKELzk+/GHxcU9aQCvoos3n7Mzp72PY5tx4y+xKc7SKC7J3zVE4BS8VFZ/zat+s8jGrnVp+AlrHYPHMAknfX8MjR4hoUtE8w/u+cKzwVE6zzoHfFz5+D59nk4djy98lHd2Df/oKsae7lrDv1rbFdd86fSDB3OY3CC/YNxnD+7rVMtLfFz58P/8V/9dXwEaP0Sz8/d6BQWwiVdxfiW0yozJioP6TmZ3pPfYvQH/MHXCujsjJDzqCX/wrsfLFHROs/rnAYtmPxySDudqJ0gGCQ3C/oCXjOv3RefPAn6LeUG6hQX6xD684zO8pP2bP/jxL0nfayr0kgkwkw1j1xFSBSgvCGvjITW9aZMslxQsGvqIKqQsENG+16iq50DfO941fJCh6Qi2k3KcYq9CTO/98F+NuwSKtoBw7WiybaBy1LT1yUrO6ZWDkhXd0y959FX2OO/09n4ym73an6P2JcotgoKpehdQZCZ7d2eDbUEauaK/7u6Gdws8T1QUuwHEUM7vVJMu5NoaVEQJ3SWGJJmOXwAIdGUJZ3BscY8Tj29HuvBjdedPMXZhGsQWE8FtrDLf8qg9N3/0l9pJLRWNBpvH5GnHona+zQfID1cXsLFtfTtwlSN/doEcm+wf+fChnB4c+bLz0nri5pKJAi+dkAVPB+sozVlkkVW9MQGsn+DHbu7bL/k+NOBRL1a1q2C++/77T/7+++/Kt2IhQs/9yfsHPX5UOMQIHPsAVGpsT3YLNe2SrQkO/xKWCeL4ELP051x88x1HcnwMLUnab2ps52c6OH7xenrEh2Je1L8S3Xwq5yw/KG85JnzAfzqxMDI5wGMRqM2Y+kpq4R56XTQExjl/f03K/Odg5j8PV+vLH/1ow+NsHH8IHPtIK30CEdpXjIFP2eSxeISbLG+8pb0+cHoIkNwtj9AdmD4yjpyqop8tyEMn52fGsume7lmMj3/4K9NDG061sj319dWprvExXpTTyY1Rho8dYtPHbvXZ8MSP/BJ55Yu+IZOn8Cpute2mcT4OF+WeDks7+LY42mKkug1+sPvMh5iSt1+TN12Okd08NT6ZIA4j/ukITDeaogdfaIBHpbymb/gHi19tZ/P5+uZBxbl6Yy2UPdUWf+ijAYdF+fL07zvfqDf2NsTKTwoa8B0frlGzQFbYJ/+0PNeRIXj75CdN18Xnu7sYX9G2Kh9qXw6kv9Obmyz0poPFid9HKL1uOgTtSCY/2Bh41glyRDrwgVfnap/KfDK/KVxyMbXFg4pDGxhtcNGPMr/eOD5C71fMa2Uhcln8X56Di/7E0D7ztkWfUv2kKmePK2TtMTIcjFereoPuZuSRFz/VQeVYzgYfMm3Dx14jcRk9FG94Sstkj34TF3CXz9SbJ6a34awey8v8WdWmsCO85DJGnyex8NKjPHi/FuwP8+xPXvDyN3lbnzjTLpdUJyGj7+jqU05uOrCxynr0q/82MtidrWyoGlufzVE/xGRgO7pJc/vIK3aNr4+Vl81B+LbG0IYn9Bo7jy/AO53HT0pnvItx8txN4EOsY0iDL3ncOP5tDhv9yXB8nY8cffq8o77zacf+FkVI0S87HF/Gane89Sz4bixERoo8HProT5F3lA//4X/47/s1oJwHgGrA1WPizgUO5nL5hjSH/houpAS7QphTJrgT2ribLClEMA3nQy/tCngGYTjG0dexwXuCMMQ5OfhTTBfLGSvgTdzu8NS9JgPH6PcbCcI/vOUvY2nNjiOa8Jgk/SJpFxqczTiwqeNpi2WOsR2eBbC+Lhy6GIA2NOBPu/F4Fkjo4qV3nenXd4nKwtLu8Et3+3pU1/Rwi3pj3UT8hV98DL0mO3oLPo7sNwbwdd/z3jGhCU9QFpdrstvV8N3t2tkCXTbS7+kG2Rxnm9mqiTh4y1OqcnSUF//zGTdiDSxE6vI1Q/vbgr8nKawEJvwfTjQkJQt1+OBSNj5wqbdgcD1a6cvYLsLpJtcWFrtpWzIfJw/P6fe4cjc5LxzjYTLRaX28fJwtpnfn+vDXMcEpRt7j2U47tp7JPXZD73TlCM/hQlM5nwdzsus7OBPvJYQ0lW6Tfi7ohZy+gYSv0aNHweBfeOYT8Ls2MbjhEv8/PhsEZ+t+KPd5PAlWxfc9MdO+GzQ6MinspsJROxq+cm9fGyqeF6tuuvCkn03w2SQd2uzn2MVpKpMCw1dpPLY3Fg/4waunYgoeI1lxSu4Go238dBU9doeav0vKEvv82oToHW861E+O6iP1dFfboDF3bgFbfaKZv+qm+np89pmMmkPEWP7kH3wdHv1dFOVoArsJlu+lIeOmb7hbi/mpsT/e8AgvOeG1yLHRQU7FePryK8n0C74xElh5kRx4cC1GsOb/09uf0U8tbynyYzciwiOe6UI9eHg7JvAm0I1dTnIsH4HdO7XPojhjyk99d3TqL8/Y6jt05zvT72AWuz1GL16T5Btw/fyLjRV8bbOArJ24M/Y1ntRbSF6M/vD9j/WR+nbqycWeywOLVxtsNsrIgCc5wMJFOfxbjEwebeSE0zndsB+/5wN9uvHR0497Oh+dPPTtTqKFrvbK8eA9GS6X+Lzz+iyk4gvtXn61mGtPxtx4RR86V47/y3PGi+UrdKCW3gPLbljph+BznL+8y42ppZ8x7IWH8p4OvlJ5H9gr5TntyvQ73VUnb3ZZO/nZ4eTi8+ISM5qogV+7tj7oj3hG/+zqJhgOtEQbGeT+07X8Vd4r126gyAAdv7EAPdpkmYyLKQLOZ8JT7Hw+3/yXoh296W12eZNDZ8qbbYNnuOYHeHW+9kfPgdsTTvSGx6bd+be/jnWecTdGfNEZmvrRbN8DI8fDQaiu+x57nK8WX6p1DbiTRcUbfYG1vuGX7JmuleB0DhYusHhxTg50gNKRNRWbdXEenuo7+hP/1DV9yKuRJYPEYHf3Q0T78Qv2vR/RuYIW/S3Pjn9taFqTUXPzbGV6xZHz4To+5hv69eWkPPQphvPQk4cVY6qb+NnRVHZjUvU0d4jB8b41hdrc6TMAJvYF0hi/gHXHCJ8K3zmX4zmNc0kQ4jn8dh0QQ+QWITPiko9rtUw8xyoRoZQaLeecnjHRBqftKphTYsdGRb57t++F1wBJAIEBd7yAZYydozsjwo1IjeAezoL74xbCvgPeTnsuQyf0yvuHT3wbDviNZ6jpxjtpXhVhqH5F6qNT+AW/XVCT0RZjqwJImbxzKvy1BC/9qmmtzJUpNC3afGjTTk8DI7Xv0fVGg24TkIGjdzqA23jnpxcy5V95svvdHy1LpdPu7OQoYIK0DiN4u7B+fAKvhxdO9ezrXBHYyl0bczcMziVIuCVXzsz/iiO0dkN29g9NFoqcaPcu/pFHv3PweGcneOCnu/nIPitiZ85NXXGEj7vp64IqPJLPh4L7Hb5sm77bQVyAF9V4zIUdRXZkD7Kw5/nD+N7xpx/jn4/vTfbhmM2nl8FvYXH6UcoXHWW8ol3/blD31I3ujFdm200uS4pZwNcfl3DxKFYUT6W8nkYH/ECiUYZrCzt9bgItvuwQ+1yEhHpVnB7PaHTnNXTsjp7umwT5ddrJA7Y7FZEJLyeDpzN+ydW5wn/A2AVhm5jtzc4XF2IQH6cvcUfm6XN6rV/l/K7ZOyz0qGhXO44MubHpAvvdGItClRzafB6Ah3THM8hUfIG5Sf/GKvpb0gauuOszs1UACz+YHYydbZejFwXpDi6w/TaPwo0OnI4Xb0oX52njP3SJVp/AFO984j2P9ItTcPq0nX8Zwwf8NkV3yMO2jRR5gnj4MOZwTj843ER6+N7jvnZt3V0NLDp4aC58+pZ3NycYVz2kfwup6UOVt/Qr9ME+l1PtQtOYib65h0yNi+HcV3MuV4x+oCvTi0d6VBe7J4Nv8/i6fnZlT47CX3Emnybf/OQGI7TQu7iGAx+qzv7QnyN9ph+wBb9vmunG09Nnou+CMP3sg1+6wE/nrfLg5u6Vky+HKEe3tujfa/wWcK/8Wp/GV+qN1UcHk38xMNjlNL5gbpKDyPWKUzQtdKMTtsu4fb5sNlLg98omXFc8OW/89SYSL2s/2stVcloWY9G9dvM82kpxBu50foX86kq0ln/kN/42K+Hx5CUIyj+79Mk+vwp880ZwdsMxN5N8qn4XjPIcHGgiC3Y3z5czXr774sNIN3ybFw30I8P0xL+bA6MPeNVcNCdYKB+Oy7PpfOj81vlKHpkttijUfrTLV8dYk6SdDa3d0OHL+gKbUZ0rijN0rCPfZMyxN59iOeDalze2PkD3eDP+5ujLU/QjZ+DTesq6ShzRr7krh8rbedZpxio70iWaj5+V3cn2xz/+sTQ8RUNfOx6OZq9TtyZQ4gPxNT5rntgcxwbRJ32Hzo1nQ99cx+7TX9piKzwYr/9yhmP1BMFTjKlfhM/jp3hSz05867vMqeZXMDbf/qEe4b5c3TVbjvq1dz7On7dK+FGfAESrZaDG4cwpnOMGjviM6Pom++3SUDonXEAxyDEEnuMfUydrhX76Vc36MauPIL1LCx39lLeFtH78maS3c4IvBvUqAGeTfNG2+9iF6kMPnpV3ARg6ky9wj3z9oM3HLVz6mDV8dVTadmJ3ao/BFdw722s+FuPb1VR8xyuZtiCcAdCgH6W6fIJE6UK7RRJZ8qDXvkYggYbHvvuW8X4p+NM6VjjIuffQvWaSy1yTK0au3rYLgjZ5OzZtQbWJO04poL//8efubKDtiYMbny66Hge+ccQm+4IFEtjBSPSvBRjZXKOJtvbr69jIJtAaroG1APROsJ0wE+9NQiqeZqvoOzwIbD4lOXH0syX8b4+wM+m4Phu37fEBbfWvyH47K4XLUHTpDCyetntTbS0BaY9feMfSo+vq15gnhsCNl5fO0fc6wd1EXHAuMQxnRz58GjP9brfXBDr4JWx6Bava3RMLyulfuyP65ftp381J+MmfuMSHRNLkFtJ9XJ+/4+f0J3HZDeb3YCV67edbhQm/R1cM4l8MOaK/eET/ySflYb8XcLtiX33x1Sd/8Ye/aD99iiN80gq8n8bu+OSXcHu1j2+cn4kV58bDTX7n5CFr+SVneHLi9Z8YtwnR+6M+LFV9xSaemNE7O8uF4HxLAyv3ywCih36dbsbiTan+xFPqvs3mNangDz+no9MznprTtKWvegwsjMZq6819ZDP58bU+NUne0C7H2KXDebvz1/8DpypwqG7e5Ek2HO3koQyiG5nMSIt6x4gQ+uEjsrtBGR82RoIr/Ck2M+Zj0Mw/p4nB1o5pt4jD29nCuXHnZ2ubjq6I888ymcq7NxmLWX5YPPJex20OEKvDt9xEj7sRmi+x6WyROMl5F/yBF3/9NqffLDw2N+BdvYI3uOmTTvAOlza80I3y1ddeoZosh2P62E2scVt82OCIr/owOxukHI7TAdxg2NM47WDQBzrZLU4ic66PF0V84FVb8RX3C8/Blr/ggPdsA9ZYcHzOjiUYgtyTLn1yL9jzb5slJfMUbeNn/g4Bep7uLf+x0/RRO4FPv7nSE5I33h5+nePfxlFA0uaJzbPTnD4bF/qPbseEn+nstVurz/FKZU7B09ksrYU5vRgL9/1IobZ+LqD6ePKfgEnR142GdBhPvivHA1z63Dw4GvnG08fwGNz01S82SCePSHPgZn8xCK8xy/2P4nM4vhXzqdzqJgFf6XhgIuHzFE7Bz52TxXjzK1yVtTpZXIADUzs8tulT1eIeXbyRVQzKCPIgW3Vh7C9wcBtvI45wYvzsrsgbznsTEBr4AK8U70gVl3b+iJeOQYceyZxCPvj7DY2Bp0ufNaDxk/u9/Kq80txRunQ2+vilczIRd78ls1e0HStXZdlrZ4vxd7w/R3Bb90UXaOeabvjx2Y8fgRvOtHdu+e1tI29l9q6Mj1+dbuE8/stz5FHI6qYSzIf/9K//0beMZDGDIEIQCAisQkqwm8wpQBLm8HtsOQbzL2WM3K6/djjPqMoxuAW9xdQcyd1hrzO59T236EA7xaOB+TIcgeBzbkIYvIWthLAP7B5cFfEopSrNcYrYrjB5oo7yGuBWAecdNIvhwuaPcTkOfGBOht0BTslv9EJ7N0SRT5IL/S3SFoSnG3Dw4MMRLTqHw6Ks+g8MhiTH7vaRIkePagUTOfphJ7J/wRYsNtm7iEgfWsWfawvnNEJR3XnCYVfp5/Co3TvcnTxgyX+nRwXfbihu8dGETW+BRsdCla0V187JjDYejg9+gz78/WajyLmFV66j6yDumf7y4SSldn5kiuaqe7zBu/4t9vS3IAIuBxMufaKvkBnaCxi27XuHoa2N3F6VIuP0vAUDnw3h4r4+utfmxmFJAY/TwfGDhicNOuilu0LGx4/5Nd8Fc/wojjcpSSYWwh0bnPoG791enw/Yu30nuyMZ4IPjdERnuxnfB5Ph0187GUf3wbu4GA9s4QAHWFW+6L/QwZdjJ8Pw4Ry/59fgPXEZ30uubPrDD98Xhi/3w7Xxr6++/qp4+1mBTvT8B1+LQfKSwQ+0OJ/+Ht8JXRXvKtmP5+tTQeOLL5lwwDlnS/hoUD9/V04+7ZiBk/3kyU9+txhWyXy7yWRV7twRHXhcVxfV+PimD0d4wFUvjYNMhHC2TyxOv1u0Bk+4qp8GVuXHAXjjR9GkkhEdGSJAb7pT5UDcmCRPd8fvJsHlDbzQBPzg2HL+u8Xa5YvmJfyl724WSKNeDCvL6dPD4SvN0CvNdGmjD3DkgLc2DQ0ZcTtsxtD5+CLSdJS87SZe3KJBpiCRq+5dcTcDoVIZ6BQu5+hYOPFB5/CSxSKiftg4H23xd7GpOFa/4Q/vfKjjQ7txQqepdG+8PsXR2NugcVPDjvWLnLMPHXwM3+h18S/m/KUNnFxuLnENd20UGHWvht7mw+gac35gY0Mus3iil1t46euHm8MTPMX56BQhOOiAhf8UnTmi1ZsUY8uPvi0c3Yh+98fv62NgqysyE05LeEfXtXhXnNc/QgY/8wG497mhzYPzQ/0dmz/Dg65Fn9q+1IN9HSdDyKTQ+RMLOVr3wNObtzdej9/5ABxkuXJ0tMPj3PHiPf+lju75hA2pyiVXBr25SjEvO7/4ma9NMnNoc0DwoM+/vdJGJ43FyoafZ94ODD76eZwHBx7Jw68n29h7r5+Tgx0UuMFa3PPT6+NXZBzOF348N0elgLub4uk98PEpdt3T6MgVH8KvODNHVJ8PbUPIBdt02ebScL11Xha6we+beBzB8AnFRm8QFhbesxu+Zh88DXfp5hzO6eYVMze/ONdnfGXq6NHRfvnY0fwVCpE3/ppx7Myn0O23SD4ywG0s/x7dyVe64bebt4+eL4c4N1Z+4Cvjee3jT470BGB54MPf/fU/+dbifx/sGKIFJIVUYxVKAHz/vR277fgggPkqHOSjhGNa0QbXlLtgOAMBgbdM5Ebi7kjQf/VzihmqjpOKppsGStlEOUO5GXE+HizYI3jwKeg65zC3GFfuzi3qSfve6/OuPxlPiXbDeRtl00edOAtgR3di5OW4FgSOt5izs+9xrw8TLpGmCnLjQx8/vg3BaywWwksAz2srjxw++Of7jD2y7oSDfmFMMKPlDjmsRl76eyaI/McJTz/Vp+kI7Ujxw497emMi86vFdLcPcC5gOIiCl7MfHPTWSTR98KKj/WhcKb30eVyvj95c03VfdzAu7fqqj/BcH3lw4C0ghePEpZV274jHSdsmJOlCefnMgsFiWIHts883udCv/k5uvXHlkVv0XEL3J8EjzhfxJLmxo9cs+m0/GRMWUjM6RwuMwUpW82lBjg9tW6jy+ZLsO6PsxD/Q56duqpZ05l/kX2ws2NkyLJUfsnrVTYJiJ9UYMoPTz+6K9p9+2k/Sa79Xpu691fpaaJ7uFN8cwCDT1fzI+MkzP9DOD37KgkHfPuw4ulsoWGRtQSQ+HMnjF259Jdrpx6s+3rPfzf/4II9+tn9LkBnb5Bg9eT0N3PvEq9Y3U8EqzWl2ZPhe6k2cXcSZEELDoqpGSLWLJaneTf2V08PhXR8dRJ9wPDo/fTqCPZ2pyp2r5SN/h5PM72k4B8NPT+fX7vqthG966s3A0avEuxkAf/R3wxxcgYOjeTrtvemPHH1UX3/aolA9nAq88pfy57rY8WwqBjBWPchZyXvlKWiAozmUdDhc/Nw1n1Yb9+FFbM5Og8GPYkxxB+Hy93SjXaydPSZ/bB8bdWMrcNVfTsC6phdjLDrAl6lwWT8OHjByqz7+ZxzbVdbUxj28dvoqf3yyguLHAn4bTePtFmc2PbYII8Pk2Lx4MuaisneSL67lTHrZnBM4uko7WHlI7m7cZM7CG5pK+Uq9Sb9yppT2YwM5SE7r6yHRmd1pejBvuVkqLqRuXGDgmR9PN9VtynbHzycjF/o5j8lqN3nCHAgebDhOpYfzjeShyMJv0EAb3+MlOn984WD14Ukc4IVu9ZMSn/pvUQUfe2hTtJ2ejO3mIz5z7mlYN8l+ZfNPPvn6G5+vk8/IObwnozofkatfOeRo9j39XJdXQcJFnut0PziTC9gCntDWjxfActXlCTFyeOpLoX22ctPLfvXBlPOxaLFjFTzXt4Kz8SEPllr+Dwyf5qfGjX9MzA7q+D2552fa8OfcmPpo+RpsxwbIH54OF3nFCd75nE3GtzjJuL2GHtsGlxuBs50Krgv18jj+8WAtSX9uhifnxlQ3kc33798NeP0kY9kbvrCTErnzP4x45K/Wv0fz8rxivGI9Si6Fv19OJldzWeZ0MMbdN3jBp+1okKNrsegund0k44PFmTHq0TWmNk7bbDa+tNMXmbu2efwfDPDGVfVKz+Hvf/2bf/rthFggzOicSyJdEu5XMj1GA3u72JCYNJuk04+Ifn1XjeFAnEz/HOPVb/FrwYNhStC/O9ow+SwiTkAOVOcJLPi+55ek1qcX3nMM72jZZbjJQzHeuQUko6J7i//R3U/tWyBJuG87UNFJhj7B9+zOZGwDJIayOKRUSnZEewG1BV5ctvxNvylB5l1Z/RYijlzNorPfAhQ4tOAiq2/w8SqDxdV97ZU+wcGRydWJMFLNbiVSnjnDBeCSoA+3PRNKbRKgDDABdmcmvJgk6ZmMxje5hKZxvTFIbZIJ7Zf9lmzONqU3RkoTHX/k5PRkFSDj18IsdAPztkALW2HpaS+yLTYTKHhqwMOGRhLCLWrxUufOkZ7qR49/urHFv2QOP703QUQuJKaLS2omo1w/OMnaG76ck/M+wHgJtn6R61s89sYutTeF0eu9K386H5+RLWPpu3oL/vsRGDyTF29k5KfVIR6NyUA2cL0EvngEa7yCp5f97gYi/pTzPsl5/PZgr4ATJ+z0ZpOMkTDI2Mkp8ORTtKNrDPxurumwT7BC/+yOL7i/T0IjOx188803kXW5gH+O9hYx8O41r8P7c29UvZoHPx2hWx9IwZMKl/7lp/DGjOl3LJ/JCxZK5FCCOvB+X2CfO0ELr/C0nz3zVx7RMiBHC0L05CEFP+c7CpnlAbjU4xV+teeFXIlnlBZ/UOa7m2Tg8g/tx2TjMT7Nv+Dji2gfbnD4ManRA90up6+SFW7xQI4fYzc25Ofg5JaDefEfpGEaDDr/0A70ZFLdxDd98c+Nmx53MVso5f3huz6Z896IhKb4rI4Lc7qltddiWZ7WB7759rGB6lzRVzo5F5Nw9JWIjPNd250E8Rx7bVPkWRgF/9vY4KNr9uEv88/Nf6VHt4Gvjjtuv9RNp3S/nLkJt/POZ2wSOtH/3Shv3Oj9mjqfjtaiKm0nGzyXQ7fgArdxQZHjS78OxphbKkf4OBpv9CxuH/xst3Hz3wVOmwrj/GLi2uCwVqCD8vjYvrhTy8RbmZ9MBnMYvcLxykEroW/cwycZqqMeo+9A6PcV3GcDr7+OwfyfazllpNOAXfNkUc6e6umpfhZetXmiJD/gkw+KJnZrtSYoP/N58PLZnfPBw3lH9m8urS8P7+w9HhT6wzs2iyfwxsEtH07bD97Q5rvwI9H5O7jLG+y51n7zU/P5+X3kurrxk+WNj1zj7eqDImXrp65lenM5PzEurPaNELnatRskNlHguPPGTypeb75QHNmrOS/wnqg3f6SPRuidLF0PsMszrngx6DLH6+u8Hp2xYRfVKZMH34O/HNU54vw253AobE4wT/vg9KryxuPz2SgAF3zO0DR/n7y1fWCMMScuD7zmir6eHHpsLN/dq7C3MK/PRF645TjrYa+/Tpdpzb/KFF3XjrXDeLobCsU8bsz65ic2JIxlC/r48Hd//c++pQSThcIQIVuGKLCL5gAbpM/3hhddkPYxYdohP6eiJNW1R0xeUYBnzLPVTCvJatf/lhiDq8m+zvxK9GdclRD9Wk87skmk2iwWTFpKhc2/3sFHWGNPFl1fffXNJ19//U37KfqH3NzAqb4eJ8ewghXuyOiJwz06lriULthMCIyZMU12EnGOHJYL0xclH+9k4kwCnI/RBFgLkJ4HFi2Vr1p0pTvtDG6RaWKOfbSlQ1+FSuEEN4GbvOmxdJ++PjV5brTOQcBsUfdbd0Dp+301/hJYbyKCe/qJHh7ZFLivtD0wEpEJpMkn427RdXhdW1zaFXbNPwRMTvsOJNm0o/tcFIZsqNKNRMiueILXu9lgiiv9/FCfrwrEz5cW448f9sYhPNAQHeHZLsMW8k+CDOvsL2F4VcWNJj5OLwr5aqf84aEfCs1Y9HqT+CzOycUr+Bjf06+tzprim2UUT5XYSyHH+f7ZbTeZAv51DvwSDNhb5HtygS/ckc9rYm6axQN85Tc0yOKaLh09toRXv0VS/SQwPoD4869elQrN9OFncfXETdo9DWAjOPHXOE8cfv/9d4X7w1/8ofHng8fXX13CEU5zqL1NKBe3DKFdjlBedt2Hy9+Xs78SkFrXY9VfkovO79uRdjrqQjc2hI+8wx07fPisTwr4hIUaf+3X64VfC3+xZvzpWg6rz2Xw5HpNWL2hCrw2hYj40tcaX/CjZmzVCe/hofymbz/eI446fAjgTtU0/5ofdUGVxoLkXD7QJWbF0hZcy4luiPq0qXDBkTH8gzyqtpMh2MozzI2vx/768GxRjWfEzv4Wwl3cPXyTS3/nmoceP5ITh3kLpvpDCvpolXwKP7zivAuFwMDbGlyAuyiLrGeDxmb62a8y5J8474enn/F/+s2CfDcsruE21jlc4PTRZ20dWtstPx7W78hn+WZpp3H+8SwMUrrxED7lB3gU1/3e7vh9c2XwUJz2jss/anh9V76cMF2Z58ilXx/w42djc47Pj8YtBoyjn/SWT3Np8zsc/TqgtZPfUSlN9nzO4YB/tMQGH9ki2L2DIkfzbzG0Gwrw6QjKoCjPzYe5OL+Cr3k113SEB8U59n/3MTg1iImUjqmu+LdpePG5xV38J3x1cy/6qj3DA96V0+/kXJzv5syrGObS/SJw54DwZQ6mI/DGkoBOjbV5Z/d2/O4GhT2B+RVvcqp8d/E8fufX4T/jutH2+C350BAf/eKLGicxwTfZLue1Ydrx1nwQfPvM2uzXz9XFtneNt8m6zSZj4aFDx9NH4aM3/OGNHjpul40JsJf/zZNuTIvz8QexwSu7QE790ee2csSzWlQPbaW8BU+09ElCM3i37mQTsr2Ha3vxyjHPjU36mtPiaydH83t4oh/j5LfepKJSX579HO3ywwsXPMZfHQ433cOt+kZIvnLyHl/68CzO8VJ+QuHzrB/8Qr4NV/6ooMVHbZpd3jRv4+3rr78K3d0oxMFDY/7aG4XMheLKfEMH+IILH+WBRIHdTaeYWP6u3RwDV9r/+//tr749wTrRZ4Eiofimgh9813eQe+fbo2JKNIgDNJmGgW8y4Wv3eIazgUWCQjF3k2InifRJhvo6saegrYTXMtvJIRi0V5Hh5z7oSBEmLjzUIDEkrbgDNQqSLVa368mIDASWcn0QUQXjMw0/9RfahkuRpGrw8rxkCDG+va7QsY8iFTKBv3fZOKliUYAeWGOrsxSwRtL1Z6FxE4B28oKrA6S/ARcGznH7WC/H8uaYMZJUS5AysIQ3XJww/dEl/fntAjcd+VcYO6+R8gnGOTN+D+/0Pr4n7xN0qb1Lb5Jj88mi3zhV0ab2Q9QmhfBhFwoDfWIUvvmEgexN/+DZ3ZFOZDKP/vFSmdKHR31gOjxj9Y8nCxeLvyVqejeOn3XBVtoZfzLmr8fg0IYXuncCp4Us/yI/XbGtROGIPpg9XZjc1V1Go4VH1/mvcOC74Eo92v7V9gFzvO+IXqIZztN/kFBrk3vliP4ljN3tz04mzE4sD45Alm963/e1jxd9pZd6ei9P6atMwX2TrnYwJwN/0Y9W4yvygBMX2s8++AFf3SemxJkxdOpDvvjsDUtlHG4K4dshlWvvh0a2tHa3K5Vy8QEeDfTJf3Kg73h805XHrmxmYu7kSM4cWQpeP/jUX8l+Cr4zfDdxOZoA5Ynulsg1cD0xd/kE3dILf2iePifTK7/JLadjeqwPpJB3dP0wlm902ARSu+tPrV/lzLgOSNV29gE7Hs6O+xYpPOEPBrqFQyHDFjqLOWP4XxfF0Ytj358PjA8Y8yM43fyAPb+Z7i3+t7BwLW8636JoMvDV6iR0zw74F7eloQZf+cpRP1zqNoZei2cTGMHgLx4V7UcPcjEc73ViwbRNncn/ZW5qfVvd6RmuP8WXr5Avw9rfXbTokB7JtXwcOWklQOdvYNHlk+cj8JgLyAGGrju/5VSbWL4c1okaz/w9sBaxzeMZZUPk/Kj6Ch318slwz9ecj//lj+tXm7/IFNp3bCw8N0Ll0LjnCZc+cBieTTcGzPs4GD5XaP6pN0Zg1eNXcb2FY84jd+fyDXzDi/c/K2lT4FEqY3DQj3fcP4//NX+n0K38OxuFF3nk+++Le+Nf+NFSTkd4wyf/4W/k0u6onPzVS84twpzXntFU82/a0PBbJeS6b4BRwZIXL3iAo/ZPRacf+A0vYErn0Rv4LljJHbjK0ridPsl5cxotSFNPmIf3bRaeDcr3wRqH51wrbRO7qY3DVLbs5mB9eHDyGHw2/cDAIwcsb0XH4clapedK8OLzdKeO1tq9RdEPCIuV6LrzGZj0KWJiNrL2SE0swGFs7V39E9mO/b4kgAz0JO+w5dGd7OSop3cUOLgulrTPR852dJUx7XvpsnbKOTTmSzLUVo9+B2ONOzn7xoar9PULVjLe6+Zds2Ss3Ey38jbbdz3jhjdj5R64RWhpIpqCBh+yzuW31efjt3xRH1y1V2ylHczBla//1//0z7+FzK/KAvj7fk1SmM+1d/7jUmHE6zVLyBTdDz/lj+N1gnk+DIcQGOWUoH2MDubgtJ3CGBH8J3YeH6VjGE8U8pqoijnj5rhbvF1wJwwJnXNPLSjYuDpYFkAcoXLEuPdVUHCdwW58gxP+0tlCVNslgi4mf1vyM+H/6LWGOB5dwEUfZFSWJCebviveQROc1ecDi+/qKrix4yejtdHzw15xqHT30m3GiTsA0Z14sPj3lMSC4f2rL4sVfVvM0fsloy0e9zqHAjf+mqRyLWDpUpl9dvN0jgWHMY7axh+ed8MApr9nEGa7AEqfAENzY2fzwoWuBI9PfdVTaI0fNO0Kjw88ff21D03/+SS5sgThNZwvv/Cd9L/vNzmczh2f046tvoMXHfVnT6fiN0ffYpApZqsshtOOhxtfP091zs/A8V/lvW6QnD4s1p8FaK7pqYk0l6WZMXA0weePD5Lf2MZdyuHVB07BF7jyEV+eTJNP3es3exKgshFdiSUxcPIrd3PrGr7dwO0zOHh4e9oQuQsT5tnXGJUw+k0ibLSJcRPdTSYYdLNan82YvpqSceTc5wP2wzRuXE8ndzzZTYp0dwlvNx42Dhar4PbNEjma/HpcDkEHPoHkSwPAwkEOepeT9sRiuiYz/Rnn2pGcF5OH7z2Piuv6SI5XxC+9FV+yjgnweo2NFjYm5/DyLzua1TXb+tOO3/BeHjJKvvMa0Sax1EdWu1wmyuFbzJ5tHZWT7fA5V7sJERjnxkmAkXCxmfG4Od1VISlg2efkxr/rwwGWL5y/GL9flJZLnxvK4EKXD6WjeOmJvjIg55vA6zv158mChrw1uWaX3bTPVmDLw582mZN7unjkpd/g6s1T+qcz9OGSu554Dg64+JuysXuNyrE2qazLt3JKF7DJh2kebr7ngr1ptbQiX3BZ8LquDnOEyzn6aF296yungytkNF7ZmMCwqXFtjVwhCb+6hdziF2fjaZCOZHlfwNItfMavbUdFnulcnzZ6Iy/Yq+hcvkSl7TlzfjocvuDIH1qu4TrdsF0Xr8+uqOJ4usDze/4U56eXLf53w7c4GB82IXtD9vDQPPPgcGjNOV5+tLFo8R9e+O6jssmDds61sTka9dvweDK85sfZvWRybqw2djSerJ0bXATIDZE//LXt3ZcUXHFOF+M2/zf/QV/DV9cHbwFanUUnu3GzGbs4s8Cfjrb51vhPdVMPrnx+hG3jlLOhObu6CAwcqvMwM9nyx7ZGd06q3tf+ZtPTSwo7dM6QFwPbuDNXrDuKOl3NB1R54HSAF3qGu3pr++kp149s+tX3OaafHXvkmX72oX8Vf595gp48Ata1TU0fgg+hzm193dLGeTrpFX38dx0Q28A7nqiHDnIMLBye9Fb28IOHt7yK6xw9aVDgvUJOPocf+vjwv/1f/8W3Hg/3k/nf/5BFjgmfIz67gam3G9S7ki605nidkIO0jv4oB0NzWjtWdnwCUUaXfPoYjrOlYOKUD+jzz/cjM8ZabHE2OKuEVF7htZGbiBSC6leG/09TSIR0R/l1Fn/66yDkSr/XLDjnKV01ltIFQp05dAg3ViMT/jnhbMEKn/zKkIHh0PR0hlJO6dVVeNVnQvFNRZM5i6Tw2V2x4AK38aF1Mne8gInO4Ujb8XoOJWR9sA+j+8aAJKscv/deWfB0ER37bUHKWUySk9lEezaA6XCfPjkK3ujj4PCozd0tB4PXLtnHMPtT70JnE3os/vThG2u+v/r1SFSQkmmTwvsSTVevfMK/0g7Oe9Rth7bJKX++OYb+OTM/dTPWXYTgrP+FMa+IeXS+b1HYzQ8ZFDcyHl0Knu18zw5swxxo16+qryW6PZH6tTgVMPV9usu50oVDEGg7nTmnY/GysWTaO3tgaoXAgVHpwIeiHLVvQhou9BznI9EjornOvxb60n8LXDwykviEW4w0tmKnm5jxw8aHXzJD04K37dXDYshuvh1w7XxfAe/VOI8+K2ckYhsLt2++/ibXv4uP7EP29NdE1LH0xF7BnXO+vM8HbAcYzyZmuj++yMRmfXUt59Ph9G7xz14U182CdPQpUej16+/IjLvYoRNZP2hGZ9Pzy2aLM69E0C9+7Sop1V1atdOHMfiij4sTxflLr1qCN/9X242RZ5GLZhiYTQKT6/ISn8VvbZkxdNHJuOdMGjqpbpB8TiKEGu/oiL1OFIFmEz/gJh+YPI8/eM+vjm+88A9HbV0IZ7FP/0Zpo7vmrsAoN5YOXteLDYVc4PkKvvCg8hN9ivGb/OzaTfeMMh6Wi1YDHF8mZ/FkPLobM9npFv1JyXYmPP44WZXSlcNyWV9ka2OefsW5KzTlGHOAcVhIa2WSl+QLevK6iM0bkzor0Q//AIt+Fzp6grBPOGMzMrCrQuc0OpvEd9Ku7WQ/3hxdV0fOjdUfYZp73sFsN3a8KPRpEwvv4NBavnjouLkKQjpjZ2PlaX3GHh+O5bdVX+DNm2ikn03AvPxru7Hb2PHL/F82X86+cvz4Jkx19tA7meEsXM754/Hy8p/Nu3yXDJAZO/995pyMB/9ep8bAxfcu/1evdBaddDFWOosLfWBe80h0EfxwwlW7KYimRFuT86na77N48twP0ZMF43x2Y6bP+EtoR/C39mooNF3rV+jX7rh2lQ1iircxjtP7cq7m2TV9GVI9hhcwk/vBCTbnfU0w+bryZ7403k2SfmP5NZvVlx9bkE1OCoXpzryRtts8kQeM7dyR/torxebV7BX5Hv4dT6ded9nnJPkwHVp0Jw+lD175uTvqaIbe2jev48V8NFuaX6fHq5N9cTDdji549WVfT2snh2uleSjndAR2C3+7+9OREOT3ffW4I/jjctp9ToD/Nz8GvuwGEC10mlcDCxcd/xj4o3286+v8h5fAQOHoWl83wAIXqabb4PvwH/7qH31rxx8gRXLQ250+AwOk/77/lnGQYJISJRywEiMhMPr3f/zjk9CMC7nH2eCjVM4wIziaJEZHQjT+u+++686jhFJFcxJ4hiZY/c0x6miPMhwhZPBvvtm7yFOYJJxJj+ChVcfJdfkPjvE1p/VtSCYo5RJiXKJjOyaOWmVnXBWeo8RSuJwvkNe3/gWYMWRFC2zfJQ4954Ndoqrxc76bkRn3cN1NFBza1ZUFQz88Fho3GbbEcJyYrusUGYMXi7faLfi04UMAsy0foE/9pxv9G7/37Lyvyuk5bHmEI+Orm+iYI9K/BYpFiGNp1QaRLTIaTy540XN+CTYaavvJzgYsP/3sg22CGb7j0djaIX8mEPgFHHiMC8BbnNZXUvoeX+nzxZduLwmdfsjHJvDSp/ODNU7B4SU0lrlJHU8N7Milg/zO0eCDJ6cAPZ/oQqg7hPMrMMUVHSuShYSjoHVweCFfY+SN/uo9Juwuc47qLazQxRM6/AcOBR98Whs69E/vFjof02Bc4zA44G8SDH4xe3Cd9FL003tvyJoYt2NP93b5a7kc+S4d98Yy49A4m9UW7B+89ZNHFmVx/krsOWkfn8YPmykmO7p37RUC8cYOJ3NvNjIGDrp6+cSSbEtIlkZpL346Jnh7Q6VdW8b2K/0ePR2vJgZ4jdGnXD5C4+0YJTcmjQ25wgdHYyhtWyjAsSP9gbHLbzydWPgvNsp2eeCP5C5fgcPLTZL6+REbEPf0Xnlb6HeLLaU+n2Ic/zF/wEl3rg/OoLMpnzq7KqdbVSGLNvzsVUYT2Z/6ZDqawcHiO3L6EN14Jb9cO5+2USTP0B/dPsJXDrQPpnm3tHTPVq5P3rZlPBvU18PH3QhotxFUH4svyUudGyOX0ejWz6IjOLHAVnIU/vGjlKecu2Lb6eGhHzh4jufaQn/Oq+eMqmhq2rY5soKmcYo+8M1t+oJnT0TQ3kKhOsm1cfOJwHbMdEoX5MYD261teOnfZ+TS1RxQ/tPHP4zJ6Zu9N9/J2xlLXvbLwKOhn1Q2dDwxcPOlrTZJP1nxC+/xUx3G39mCXPetR+pieL51PKuKPnnucLjWpf/0h0blOzumT5s+MrHd6aPMBY9Tm1zgM7g3dvv833PzED/o+9vB0d3YVDLTXXmJvNVN9Ig2xPyOP9ARGdELaDfFpot96JzMitiVu12P98fXy2PG5fzkUOjB2gB9uNV9yHe/jk03fZ0l53DCFU6h+rMxmBK3eEMLrLzg9Tsbddoc0TenGlN/e3BU1oynU/5HR+pifLHSdU5g3CTJK8bSmeiCo7yBjT75GhldF2f5Gk64Op8HZusm9MezakxjNcU8Qo90D0l1Hvxd4wBJG379Uu/5VDcOwiex4LO2Gd75cO3ZOS9jCx+9ppZe6Ny8jRYftvYy7i3PRU5wRZhSmVLJaa1d64AjY+DQaA4LzQ///l/899/aHfc+EjgOZ+dWsHVCSGJwZDz4ORqCHM0dXvyp7f2AR5wN0TpYCqEpE9HuIoZ5StZPAet3hxXYVM7qCYR2wlEguDpptEsnHH+OsoRBUJMJw0l8e48Wr4wvAWcCSu1dYZWyVwP6fhbC+WeX1VMBdMiPKx+8kwjBUCBagrXBmHOVwibHjKfMSDOkUoPSB1pp6geMggeN4s4tON22DTvRt+sa9CkMSm7j9UkSDA9+OwnP4gruXo8fejCoTkoPsQ2dwo0nMP1qTVA5J9t2eKPj6Kt6jnzsYuyN955HJ0T6Sr/v0O+uvOQv+VRmd79bGCicvPYPTnqu/CnGn3OHifIe6LQLhPAp4NMirNkWfbzDDadysuHzfAtONyJvvgYwOPnJ7dwULsjJbrKozz1+ItFSMH7rh5GLXoSE98Yrx6Of2XfB6lpigt/46jX9p29VOz3bjb7JEf+C/u0mzGsvmfxIDjm42fzhO0djFPyWXgpc8BqDlITvvL6Ru8NNorE0QVL4trHGvceJTzxr7+I/13TufeQvn7jMgCZv9hf7gtiYP3zzTWVWwllwDgceTp+eWrGDyaWLt+CP16LcSho02fQKmmp9MGW+Etgc8dmJ8+HLAmz9Ni7YanowXrKnmy1+tigBC4e+0+WNR08fppqLAt8P4om1+Ml0PP7ANE/kfJPRgyd0Gsd4CDw9kQ2to10dhydt+22ODE7thInh1Pd2GYDmHX1OS5LfYm66nf74FdZww0bom4CWv8gMF/b1G7v4UycbP0FFHkIOD+r0NT0p44XN93qZMhqLl+Nd3gF7C6rjxZH8NlUQoro+1cuYLn7SRo9w8ym6Q/9kUuDrgokd1d+NZzkKDxszPUQ1i7teL65nk5d+wU+uyVItNk/yifmU+c3uI3m6MEmf9vEyvuTmvaowfyvKVPMWmgGsfHhHo6+9uVEOn2IFritwegWAA197eYQndEZ/PMOtGnO88GMMiLrmK3kndPtVoI+twMJZm+QP3+Odf7H5+lSw5LgbH/ju5qt8PbqEJ+EeOg8vYZf+jWPT6X0whs1P+dp8h627ARV4bwko8FhAyc9ozY5b/CvVbYo+4y7uupBLVcAupga3haa2wQ/XZNBf6R3lgFTFQlIbcvKfD2p+ZkORXnN9fufNBrx+DDqw5M9VYTrPPPZTzEeAUDamc3Niru0taAZHeJ1N4NuNnevzQxuidMklwGo3Byl4Pj/F32JgY60r2ET/9Jo+vptxbKkN/ens5V+dmyMbD9NW/Iya8gaTPIWesU9Dxs23ylPk9NaAJ5t9tz/j8OTaBoebKR+q7VwTFI2T2Hfl8dviN26642fjM/YIlFx531gnr+hX5v/ze+Ytj6niUWkuCg1xyV5k4bTmioudK7/+QpezffWXNjKC2Vw/WE+are9sIoDt7y49dmIDPPRJ78PjbYK1pA8+MGQwbs1k2Ns7WNr8zwdm8w//7p/9H79lZICY80j9twSYYQyiHUN2/xmVE+1DQruLgsTEy6kxjQlH7YLrlF2mi3I4e9eV/hyqDD9b/kP4sEgREFVUOo0jjAUCYyjaf45DeFJgLDp/+Iu//OSrr7/uQo6SLkn0EXj4g8P7r9oW0L4RyIf4dpdWY1T+3QgIIoYlYxkv83YX4szpE4R0gX/8XDn5T044jT2jLcktUA3e5Dv8d9Nj15T+zkkUT0fGa/DHOgIiTdVXP/xisZi+Ja4lMAsv9MgOH9yHT9vhVzsJRt6ekx/98Aem+k/72/iPCy5S0I9+meXRUvnIfx1L7tGZPyjgwcHl/PR/sJy1SS43ou1LNVZw1P8E0xNQxr9P0PhpUs65PvoRwDoCXjiyGaOAt2jU3iBJQ/mOf9OJdnLD3W+FyVh2EEizbQLx8SFV8FkMj5/JqsJ5NkVbhb/ypI1vwgM/PsXUEst88GRV6Mk5fGjiAz1tjmp3j+oLW0DBB8cXX37e16bQXNmkeLo/nGCvXRErfRoXu+xbB2bb+5YvN9V/+MMf+vmCD7GTvuLo08VLfrvJymnh++1MoV+9hCZ5jWPr975XH4hM5Iw4xaUq+m0OdGGqKe0RvWPB07EPfBpP1z7wqB8dcXw6bSKmt+pzT7XwdTaD13k3MAKn9Cb3geVx4Ny0YYMv0S382sEcTsejdbK4VkorBY47F2i9DtyNUfqOba5btKfeBgdYj4nj8T03OYpL4MfH6fQZ3vbhTvUvOh1f4/3q6URfJ9acv3ILeeYbYNnyZARHH9cHz41zrVTHn75u8KpPPKVb372DTK5qIXJ1bnrw03v5xqt+IBln82CLzvk7WO0+F9aFfLCdfLf4cX5w9b1cm/fE9y1U+ZS+27QBj5eAPvnqbtbYL7LnnDhveic7hwy3FjL6y1+O3WDTVnlf+VKbcwt2G1nG4U0b+mSHf/aYFuDgt7TyKVgMhpGff/px/Cf3dPHh1aX0oeGoKvDiTeF3mxvXj05r9Gs2w9e1d7FpbOi/4IZ/uF5zvDH8V44xF7FladBNjtYfXl2SOytncJ1/kWVzxOevhVFYp0d+gl/wN1cc/bONtvHoRmNrD7BQm3O15aSwolK+5ptk66I9gOA++SjO8q+8fSEa2nf+6Yk0H0aPbMXHH8K7toMjx9nQ9fFJN9VtKn7Bdy565HFuDaNfbPYd9coT3T0L/urrXSkvYbu/Yi2u0s8O/cxb8NBrc3L4ULX1VRs6CSp2x4s+5WXrxaVizMlwZeunyUsTNkPTMH4e/n1nvn72omvrRHjAVEeRDxPwGFN6Hx+9Bh6cYo4SZvCcDON3R4vsfRPfnr5rG1z0DerB3ac0DJZ/L/l3oyYOz6+KM3zWhsERSZ45eHFERy255lHw83drbXitcTz54vtgjp8AFpaPW4dce79wxWt9qc1faatffGa9Io4me+cuPNc+8et//8//T9+WeCayzwNAEHdhlGCAdyZVs6vJvgKcsTMOQoFSZ8sYSiL4KXgTpoS1HU19YPzZEfHDQIfPjm1fwQlObXvXWsKbg0qIiveIM6B4CPHF8y5hFZvqqyXB9o4vFV0Ovco558AXZLfQcs4Y+skkuS7RR2fpp49zKPLhLWc9vsmVqu8cIaftezN4ShX/4EGLTsGRk/4vMJaApk+uAKivSf3kqxXJKiBi+Bi070J/2A3VJuWcPAUvZBPEeFMcnKvtS+XYaLmufR65jD9YBCQ08uzbWSSfOdh0JCimPzC1a2Ud3ZPHHXTbM9ARt/rQnh72S3b6zk7aJXQ7zmBhJCvceEtTa3eB2eXX6Co8aHOTdIVvnC7gZ4O2W2zw2dDqLnoGns39oJty8JJ9KO59czwlebh+PwaP8PHJa6MTFY0uiDPh0NGXX+4bZfC9yTUyYDxl/vFauIyHTX6Oytmn7dEXuL73LVaCRpJ2c9xXd4KXfcB8/933bzY+XNfvSPfoTP8S+nYMjbl4E3tfW/jnaFdGX1/VYJPg6850cohzuv8p/vuI1pjnqsYcfXY/3SmVEy5tqfhWtsu8pxNG8g9xBb7vYXdRlp4QYOKAFQ/i5FBMnHytOFL5V2lljBqt5prfRe85dnGS8adrYvQVn1R8iw36YVt80omqGHNHfWS+6/dHeO+mdPKGSgSofgLSG2AnuHvGBCB041vJV9WfpixGIkXPb5EoPs/WfUJBDwVeOR/er4TqmN53Pv3T8xXXfEOZTy0e0Drfmd+MyMFr019egq/xlHOJ3kRpA6cU81/SyXzqLYaf+CN76jSREtji05dLMrrJq6xggwweMqNpXhpv1Msm80G48TlZt3FhvPhjW0W7tpPP+erDQ/AYv1h+2bt5P/hNymJHO7jmbMdebxF1xfXpbRP/4v78p7ynH0zlfvgHwyaK9vaHn8ZPzlVP8/o6Q8qe4vHzx68evlX26Lj2Lc5OTqW8BKX/jO1rIkFBxpMfSnIrl8uK++GRXPON4Qbbnf3k2D5d6KYjSVbe690cZOx7vQAl80ebQKGjT0VH+/s2ZR9aXXnTbfrotshSzbl4f/mi9BJdN64iGzDzYk7M2uiQzyaM462TlNKOrDcXnj7Y73hSTn/NTWk/LrX3G5xyLleBsYbufJajazY2xobW7W4fnfNrxf/lJ7yj41ux4GzeRPPgcgR3uoeHrs5fSzPYFkNbeINTwdUeqWLNUbsjf2ruSansGS/t3bWxjjfGKzbosAO9jy5ZE9NZcJeOPBndHr2clG+88hV4nFv4s8/kmg/hH/4r5qJeZYxycotv8OjKsWidnAp6xrgypnYIrd30L5eyoI3l+f82mdjxl99ys/iLtWxsEXCkfbYA32CNh9NN8ccMcD7e+UXmqsTP5VpFLqyfRC9gxPmH/+Vf/Z+/FWhfPggRMWAL0yj9cdBffnWHkWAOFKSEDJ72nXHGzNUpO+ZrYt9iMQbMXxfn6bcgb+JLXQBbEMXYoeUVE7sHFi3vHfW9Yv0mwe8yLlyzbe9Y9zrQEusFrvM+Rs4R775f1eJAwTe5VXrQLwDwyDngQmsKD9Qj3/Ex59p5jcqQwfHeEY6nM1ydPefcghEkNkc3JQwnUaiHoxNDSJgcfMPA/UIh3ZHdnSDHDVgDwhilDvXobnLOdmQVEOS9BYGFUMAy3vuC9BneOFHg9cNBbovKw9+nJemfbUxeZFzgg9Wu/3zjJlZBYGJwDvc5LVg7zXQMR9vSL2F+1YCPDrKop6/yV5leE7zvXa4lEi10w4bbITARJTgiz01Ix5dSGVP5I9vAXR5SFfbTjpe72VGW0GMLvhX8Akwha8cEXukiOePBwn2vCih4UbXfV58JMnHFQ06PCnzgtB3v75PZwYK2KNUHz36LYAlmcTf/UvFt556OwatwwInPex9Ugf/XLAzB4AOj/NXk3BvwtN97/nrpvok0w8k+/Iv3dCypJS8M12CMB0c++mYXvMwnFg/iJsz03FHs9HWeJM9+u49d/tgCb/ok1/Npfk8O56TC+9Em5/kSHTU5B8hYba4V/Oho7nvwqcqNp4M7P1sprod/E+b1Ge8cX7RBn6755C3e9eir3OFeW0t03Dza3tHoQvXpFpvbOTwfGq9RamH5BB3ZgYO7ukk7WHULY3lmvu+afHIHXbAnnBZqJiM5R2647wWHk7zw8kFyWSBaWNiscb0JcfpyM/3Lz2gGJvSV/horvvAzyLazgV/sfVv0Zzy/6UIgeGc7oqI/udFAGxycWxwM/1Xj4Dh4PJLZ+eLodXNXPhEJB5UNj+Gp8RU4tjl782dwhUEzV2DYWW6lB3qFb7zNt05v9Amvej47f3jxmYEdM55C4ZFn8Lmpjx296mO3fzv/5o/E8ePvjdlHD+YcOM+G1UmA8P8Av7lZb1rFSNp2Exdf6Lz04mf8Lodrg3tz0Xbvxa4nOtzB53OUs+HJrdBDdZ8O6wR4XZ/9nHedUd/ctVjHI1nGj9jD/eqNVY/X5qf0+g2dNHfc98lRGPK6K0+U3/vUITzJteYangYPePODjSjzeN9Vzzg4G9cPPwpd8GK8Bnt13/NHwfjBhAN7yVHTWXJvaHiC7Jxf3RoDTjTDSa+PlnGuT9bFS8aGz4dcx4JDs3NhjvJs8/LDN9l74/iU5vfAnm3Z6eiebifTciwY543ZLNxzEV7l1uS54Lgxxns603VbGKRLect4vsOW8oZOPnFPLypb+ipb12mLX+1K/SDH2xBe2/LUwSjooMlexxO/tWY9OfkafHh11Nab8ajORlvX00GJC35uM24br24K4WH1J78HyKZl1y3hXe1TzNBSjgeAo7VYwA9d0od+dpJPIL7Xq4zxI7PWKx/+w7/+R99S+QARWhLAjEIJE2oJjAIAQI5IJ54gxgrcFfpRtrHaMQ5uSrNDlkD+ye46IRgpDvUw3IkkiL78cs6Mnyrn4ePTfnf3+12XBbrkdMkBnDsdQleZKeQxhqG9EjA+n5uWGIYutVFek2vw4X30x8stQuZ8L2MjtMX7p70z7c5Sxi1JW1Bt4oULfmXOJRjIPWdRwNxkaeDRo2t69ZgfXroDiy4+BZ4Pwx2dfrtK9TMc2vF6O5ilHXxV0vM/B7lkK4GbyPWAx9PpEi78Tv8LuGKJPjKv1OkPTsEP/vFcnQX3XqMRHOSb/OC3kzE+ydukHfwe0f3043aelU3mC2b8wamv3wgQHBITpm4hZWLtB3XI/vA9PYxPOoXz/Ix+jGN7tQvM8qcvogY/fZ0OFnjzYbp6n0COh8qbfvgsdJ2T+3z3kjb62oyGp3YPb+TTXpwPPrB8QIHPdfnPYLAnI/mdF8cvdEi+1y7sfHXymMzgfIuzjNUH7+2AgvP6xOwTe4eMPjT0yRNi07hb1KOhoOtJgYnQWPD6VTLxu+r76UMXXryov9X/l7irB7x8tnzQBUjsXz7wmXo/GKg4dmwuOzEE37W/0Q9t5Wx4ejx9o2FyIs/JdDyCN151vTb4B3M4lKN9ZfxPDviHc36urfkyf86NrYTBp147ertBnm7SGBvv1S2N+sdHcKQt3YV7HWlsuDY8/+UaDqW5XpxkvLwMjg7stm0C8kTl8f1UPsEH8MvX+oNGxbSYvfjdXPDy2S6Cw4C5wuJYW0cFp79epzpvvgj+6jznbgLvA/SPCkqHfNW/sWkTw8bWfZ/5SbmYmwgozHZkaCyGV+21AVQBcDz9wfNr8hDZJ0/RFq9vBzIXlpdOzPxL3n1266PX6Xw04eu3qYWW88ZvcDpXlsMf2qlo62Gf2UqcTWds89WXwZU++uqNQM4ZxMJvNIwdTnpiI7apwp54OV7OjwlYeTpuc1oXQ+wWfiFtXBaUnXNDE1ikjbMY8VXO9Z9ch3JkzOKwMtKHkYur9zY6WbsB0XHDjzfXFsXG1Nf5U9ofU6RM74oxp9fqcQTbRvTewEUPru9JCFnrI4Hn13IW3LISOx4+BQ46U8pDeYwuY4/TYfUQXv0IlLkrEZG6TUnc3AK8nOVormBDeMszaDDBj/2bS3qRf3ICndl8Q8c48y6Yq3wAP/qvOC+eFHLe+ZXOl+H3fG9xzB/GVwZUD+vb0w84bl2kD6+dR/JXm6SD7O0Ln7WPmIsdT19bE83Ox5NzNxH3pAMPt2mjgFPhgPOeHp9trEFp3Q3T0VXB1LY5P/pi2zxJuchrl6vIMt0vJ2/Ns3H9nIARgT97uwG/vPlGLzDgHb/68qsnVjcXW+uyc+cJuIJHH3xyAVx8T3FNp/jJoLYplTlt/PTD3+YGAIEKKXlGYcfMDMeROf0C4d5Dn0BDKClXEUGqiZE52z64C3ZjKcLOaBO6ETHWOcpvHznfEiGnv0lrguGJk0QRnNPg1F+eu018XsC5VijXWKUJPTJ+nUVNf831KWDx00DONZl9mHmT+hZnaJcc4wTeGHjpK/91bA0ZmfVbWMAFxxbkSxD0xukZUQK+rzHjrE3CKcX7iZuqLZZuQYV3OOjQzn/v6EolARS5e0MVZ9b+zTd/KA29eIdTlXTtznVxHpwcQ+B21zrXFzTkql3qE/tAK15O7uLmK/jCb+Ro4omW2KA6Cx8NoLSfM3YSgTv0jPvi869QKz/ucvvkgl8ErvrK4sKiuq/xeBUsvkGfDaqg8ngLfz9FbjtnbIRWnTs84BePaP5iEnv6uljOcTzNdxy3oIdlSWlPo8ZrZYrv0ZFJxYcK6UWf6lu06Bc8XwP/Xkcq3hz5m7FsiX+yKuDx1YT66O1+XlwMvueVDrbj5P32xKO/jFPBKLdzhx844Ptv/+2/DUdoSw5et4Pvdu0P/osuEkL3mYjZ1riTgXx7FeF2TKK/yI+mHCAm6quNgX0fsidYH3wvffpIEGEj+5eFUejK2Ns9VthcO9ug23O0Eh8K/YkvX+OJJzBqdRF+cghiuuRbxoQuPh690wt4R+VwoENWtN7bUekxbfoP5n3B0/EAr/4bf+13fuU9DZpR32zd9uVji6jf/25+H2W96VGf4mgMvpSjJ4+ms9ddNKAf3Yi9jtUXOGX0wjt3zHWw1/eNhTsYe01/YH9N/Km4lltPFrC1Z+hp61j8FGs4j217/tBVZk+y7pxP1Z+BRPaPBXdzlFxvAUGIwKDXiTR68kE6u863AMYnuoojf1TgRqgysGVg+R764/HFz81dGKl+tMOZ3Cen6sMX/ODtiJ790tG2xcuzWdGdwPBY3HsSa2F5drbYUejOO8HwaoHz4hQ9fkwG7BaGzjvS2PXVzuxpHqKXXHdBERuC7dOTNBqfK+xmGJ3iHSb/xYei38trSmVDW00x/uYxGy39pfxHx3xLPgdJPnx++mlwho9+E1H69kvE5rMtFh9UjX2FDpV7ao2N6kBM0Ef6qKNEHB6+8Ix//GLZ9/ODsQa5OFHg4ivgy+cI1Dd85kkp7w/e2dQ8tTEK/5RrwPAZoHyFfPBXrvB6snRODpy2xkfHb56CE5w6fHg1byce0199B3fflDAQrviwGwi+iX08yMmNIeMefPyuMqZeDqi/5tj8ncHHg6PyXu7pcni1O2+cP/L6YK5xeETFOrDzUdrIAZ5N+Au4wYZO/vWmJOeomYP3Nd6Jk4wx74nJ061y89vJUP2nvTecwSdXmc/Ky4P3pY/NY2J/T0kyBFz4qc5D09rCtXK20TeeN1/oLo7gq27w+cnyGD9705ON5vDuZsfC3q/sezKJF3jAiA2fNdx6DUPRSfp3M775eL9AvizVzQiylnv++cx7zzm9Dtc2MCp7cDV/pXz4L//mH38L2afJ+IJpix5G2esgU9Z0MGF3h2sRg6l1rg8RR06AH4u3/qhYKuc0xodnMA1uhttiee9A2TnbBEVZOZT5Lv4lyYz3IQeLPgtAC8bb/ac85XhQ4OcgnezDd8Rq2xlRfTlkaOWo7eRU9Xc3Ek/pR8u5yeJej7hAqU4C42hR5f1rDga+Dh7cW9xsYWFRgh5Z8FUacZD7sao+LoyTcfp+8Cpt5gbndFYHzeIfTQm6n5+IHi+5wXkJ0oR7v9CovfLm/Cq5bie5d6xpu8XZ6UKdLNFP6qfRa6Tq5AVH+c/YJmgwoaOdLrT78KmEibfpzOJ/iYfPsPsl0y1ItnAGI7AzoDqXEEKgdH0epMklY7vA5HvvigWnhIL3Lpof2ekMb2f7jn/4VaLt6uTsx1bBkv4lMm0S6fsEbuJWySjx4LdJLzjRV8p7gsNxCW7j0W1chP9b+Pru/ONJLKJBOosCflRdZcx+W2H6L6/R2cXkVbLA1YSZ6+MbrPggJ/vXX1LFK9wSYF9xenSsTo5H5tKKZvhWtWbSHE9u7LqYiUy0jAew/VXxtOEZDke8qfWz4NZ2dKhuCzAlVNJHdr9FILnTbMfluMlrce7cAqLvXF5/8NGB6vzoOIJxvDh2js54gHfViMYf2VNK68F1cvxDvPq174ZottJ+xfWVw6sMhs4s2Oj/uamoD/35DvnibLmFfGIF//qOpgIXnFCfnHzPJF790bFjKli4nEfC+MbyEPmPFjtAJh66Q4XIMzZAxaudXOABjJfkzNgm6ApfPtLmg3798gYdGdtcYlzK4Si/bV/eUOVYaG/is2HEn8Hj9cZWT4GBAw/I9Ink78TsfOjsjifFuQpPx+ZvC//JcbrVfzf55O/TrNT3+KrJHMVgxzbe8Jfr0PcjRmCN0U53aBlzdNyg65vO8Kx9vJI//1V28yn9r+Y6x/vQNFRdMNJxxrM8/yrOzDE4Pd8yv9Cf6jr/lb6CTwVv+rHh6Jou81/kmo7Q2jeQzGbmVgPkaPM5+6jGjY+T6SX7PenmEQdzNiaDcni0HZ9FlbbtsIf/J/fKw7VDzn3rzG+R3Rix9fpMk3jHg6/Q/rr+cj/kBlfzgTyZBptERz9dtd90PN7wW76yPqpcaWc/OgCHDzSbL1P+f2X9i7YuR5Yd5p0CCveqpocptkmRoimaFC3R9rBpuklzSLIfDY+sZgE4QAEoeH5z5tr/rnbsEyczI1ase6y45OXXztwk3lXpXLP/9Dc9nG5SWXzaz5/o0RxqdyUHMj5KI7y+78vwkAFu18oP9y2mlQ//4hQZpMKljk0rHznf1z3Wqcy5tslLRvzdLnZh+UgykYvnwaUxGPxen5LguKwe/rf+F5jDqxzvPaaM3dXBz0crx9htWa+T9AXEW53/rnxjubIbS5/5YfW4/nnjRDRRvzfGdj768JYg0DGqC+Yc4cGjvLsiWEOTLUuNipuN0d0EyYV4Z45UWUCFx9MPWmc7CU/G+/LxP/+P/zwLgBGF3Kq2jvEoU2PKhliHgPiUK3B1tZayIzzBNxGipwVJE1bOvPNLOhGYBmuT4NBzFMtuhXMGwo+JEeZ1OAlOA4W6G6TwQjjCH+8GrvSg1h99eKRz4gs4J3Pp5Fq9Nsos8fG759AGL5mcMf4ZG7/ojv4WNTqFa+TxKyv3HBhBDRrab/Ke9qFh8i+ZUMHpjfhO/huMTIzxHt4y8fU+BHwvJxhv9ICmlefJcU4mFW/kcH0OM1sFc+3yGrzQPB31WVx2Cc/ayhyqgTF13S0v/FbB/TXmB38Hzepy+k1BJ7WCGnrK+RqcpZH2kkHDtRdMe6svMukXFhwG2to9+qbL7RJ98uGrb76uJo5vzwbSvbL3sjvnAxjG02y1gJjKaHn8yp6DBy/R4uSn18HfgML3DTLowalv4MlxdhnddmS0UmeHih+wpWt9rfwGjyDZyT9dpX5flEh9FsVn1+FLsAl+vEpoK7uF7Hap3AVIEA7Or7/6snUNZBGIHjyix7bff/d9dYumdD4Cnzp6DvMpCe1kuj97dVIRvZDt0VQzeUxE4MAP3tkdHufv45GEX3mTOTwkoAXeHRAwILWzUaCe3PCZ3OSivKPzPp8t639JpzcZbXXgzk4H4xz/krboHD7Hyfzyldn9VXbp6lPRbOKh9srQcn4DifbtN5FWeRfdueJj+Dn8p0s05TdcyY7HK1vTqXZS41SMz1/ptHYwScuR71dPD13+D5/+xx/Rg3t+uzgHlh2Vt235f/pTUuNl+F4foSfympzF1rk2CHQCkfZixcmnfeMRfMFjnPA8bXf94a86XZvwvvpEY3Po3TtMpyvJcX5dC0yG+JgJenl/0vGurT57vFzZfH/xV//bBs70fbKXdkSiN+fVT/qLo7Z2Bb/40t3Rl0+mefVzOiD3+80qPtLxK7pkw68SB7sBERg66C57rrfRtzgV6E46rh8SvXc3c6wWgvsmb/pwPKYLp/pD8I2vyaWs8E9ZPyf66EaGZXoEn/7bfjx9OBJIO0nMY8Mb66XaKXDvZc5J6G2sPB6OD9d3rAxByLfSunh9McVjkLTQ/pq4hYnyGR1KHYdjKHigqJ8mNpsf3aaQSWQXgwFgA8nGR2N36tqVksyTbHq81xlbsaNMR8rukTptwd65OGxyuDlE9EpWdd20HS36fXvfIoT1LfzV1oGle3X1PzDBb+zAwGykP9DFwSc9R7CS8vaj4DjeZOenf7Kf3Ogfjto/dKertXEuNhtfUO5GFr3EJqxA53i8tnjFi/Zo4bV2facrR1myQCO/foXvi4ut074owWfOEzpoq5fBwzt6u1M3/Pwz8vKbHPnX0ZPAs7XUTcO0UUb/t2l3OkhF/s0ecOBPvVSY2EPueepR4TUevcU7JYlRs93873g+nDbL8FiZIuP90j14MJ/+L//Tf9evALnAQA4VvpUPUp1Mdg05eEgeuYY8waMKFCxSJhhSmh1/A410AwrcgDiyYOCZ/C/i/F0EuPesPoK6g0BBHHuBO0Eo+H746JGFXz/8yGECJ9BSDr4o0I4UOlVoeKvyHhkvnVNcG8f81yOFkUVHqhM3CZ4mmZ6534tqDQpPoHLeiVngycUo3mMQNNH/3KcIQ+IMhCbHt3vtRTj6Uk6W7Ro9C7HIXL7jcL1VHZ0ITBK9o2nQmK3SwSMX2ZxvQrrBGw7w5KuMoQXu7KzOOT2ilYscevVW/x4eTnjIq27XzucjFmZkA6NeGzratQVC9BZ81XHKbtCYHPtdg8KnrDSjF9d+JwJe7aymuwgN3evc+Jj/LuDbjYcfDvzjDVw7cXAaVNZ2fLNn+TG5RJfdS3s6d8t1E2h6CL8JeB4/WNAXCPFrYGKHTKC//76w+LodB/iPTzJp49r3gvmOAcZARUYLlk7WU/61bzmHzpz9Q/rBD9WFhDbvrp57tj6ItoyuRaAyv3nxx2++6eJzu/6CdmR/ePKVpelwkyG77Hing/bz8INvd5zot5+h/fjnt8W4dHYMiuHPifbzk5ffOC9v+Ey93Z8UBXZ+PJtMfrw4btKnX0b28CIpP9zaXznct7CUThfg7hp+146unV8spNe/4lFe09I8XJdNHN7ju3LJEY9vNNNWXyfn8Q6fOpm8rvXHDQTDWV+pH84Ohz8n5Rtf4CS4TRwcCdRFZnj8Le230NKOLDvns/B5JKOLwvzV3/ljcLJR8QS+v5/C/vEpaPQpuROV4EYLcvI66qdwrN+vLK3eYPpd+7TvojJlky1yt49E16FZfaf2Hn9pvH36Ktzs1dhKb0nkNnY49gVHPOKt7R79JtEb2a+vdeDOeWXKeXWe9viEg920Vy7rL+pb9+B9T+vogBNrxB56aE57eOunT7zqGJR8ftGBPtf5r3hqi5zDS1smhOp84rP9I+Tc1ffLqkJGjykPwkwK0jb4wJPPxJaOJbLjycTrdmJLt55wvjbe2Ki6ahnT5fj4Y+0V3q69KrrlP6DVbXxVPnzFCTZ8ssXp8/quo0eAB6tvDQ99Hi28+ec6wlVP5g3SbKVdNMbf8c7XgsfYSgV8zoc2xDRzmU341k/R70ZV6SS+ZiFxcTJcZxHv+NisUi79LhPR2Wv4faWmODtmzA/l9o3gJPPJ7WhM7+It8O2nqAX96f50TG4x/Ld3dTIa86P1B+flKwVoTIfJj1x2ns//4CP7Nn8XAwmij04P8MffI5P5EVusXfzrUcGNF+ur6xviBrjxHxsE7eKRO/uLD+Dok5+4dtT+ZMZv6aRtx7/AzMa/Zkz+snD+NiaP1vjZXFfi/10Qxt/IXbyhK813NpYvPq5PF1dowgbPFimBUfLwkX8UXFyVO+3JDF49OXxYZ7Cnh+mOjfgVCsb3fsEwqOnAYhxef61PWee/yh7e6FoSA8kAkk5dn18od/7pf/zXf/utz3tizsQZYRmQ9Gcr4eROTJOtRussyb5zW0RRnEm6zuUHXkxazhBWqYWN82KrCokyBDsvIZn4C+y7fbZAiHZ3RYKPQ1lECOKpiXK2I6zDolvY8EDBYHFtpTVacz7G4jwS+uTD24w6xUlncAkt11I7CWfLtfZgGiBzbqLKEB0MA+eZeM4EA5n/8IdvottNNMkGFzyMvB0jP362HzQxyWIUepYN+HSKzp/jYHZo0NYp8Lyd5skEn85KpuP75LpjZQ/f+JBesk/WXqeK7LVd4A2Ejuqrs+i4+gBbnAYQPC3ocD5yHW526oCXOnjQEvx6ezWTCqmdqXxsgDw9d1cyeo1Lt4yM5T2Zfv74xz90QcZ/0NSWXeAC5osM4MmMPv7VwaX8eCrf0bOFmFR5dejwWVlz3Vy8W7i2w7ecHiZrjFwYdK4PXVs0yI5vPJJFvWbBWrqnm7dFZfoDrfyjv/njh2/+kMl/aOnIGyDjP10kvYJ5+ydbkPmhj+4dP/7g17X3GNXtYslnW8fxZrdpdjaZ4/smCBYG9CQQWvSYrPRHBL038+dN/DGMDzTxkX+ZbIxHF/Tji07oSnCdHTrpqp0z+If/0zX65eX5pvG9q0QfYPpOQI7aB31OE5NyvvcjZjc0wEr4Q+9kltQdzPgfX7LAa+EDfmn2luHRpnw8fqWs7XK9QWqxUFb/1q6oXnFG+R3R36AWf4wt0NS38PJj/JSdlUlwSWI0utrDKddHUxeMhcZLN1VqV3ysnM6kycwPp1uxtZshD4/adcPhoYmWuKSdhJfKljZiF7R8mh7EcX47ODZfvCgDwcOX6ERbeNFHhw7YvRsSuXAtnprUBoWmLTeGOce7IklcoPfaBM+pIwt/IktpdByY73QceWQB193XHPULfUqiZ5swYqGxsxOUwKCBb7jpw/X5mvLzH7Tg0pfJq256T5vU9e55yvF2NLUhlP5HTqn406Z9NWOBr/gEIjQ34aAfevlSHE1Zx6BkyNkbLTRkuKTR26RCW3zwkaZcs0HH1BTpW+Sj101O5mWnb3XK1pSOUp7zPtoQPHR2tE9fyoyp2hV3yt/DWLikVXFCPd5GQ5v61SPXLZI71oQnrXixI1yzOXk2zoKZv0eHseHwTS/d+a9/veJ7YVOHT3j5AbpjL5rAYE8XayT9T+Jz2p2O5IvlcJSX8A+dWFtUuaBrvEs3NoGtLvWbh184ZPhPr+ZQHasjb+Mnnec42nQcXaTt7kiNh4szfJJPwHW/7cLWru94fJ/cYOhEnYzee3lfdLU9vwzf4cPcIGy2rJP/xybvk/7HhqWZazYBdz7w5rdBglb9J7gkcO2D0fHPv/7cz1Qbz/SnABf+fEITfC9GBqeC/MO3/thv7euTKdeGvbWHqzoOnGaOw/uysz9lMl3jazSj78yvLY7YWT0kNhdtuFgoit+k6TwwJ9//4MtHoRG5e0cUXa0eunzndHh66DsA7xmTKXznCYBhyETKoxV7XnuGkhAjIMZ/+P77KkDnIYSJwwVCCkLc7YigSRlm4jSY4oAQZhaIh/G1gOKU43UREl4wDbeoX+WFF5MCnZOBtssRw0dXcP4lhvUYAEVhWofyQqkJRh8fSLGBncPARw+OZwAAe+Z8DuqRi7Dz4WOCvoHs+OnE/ff0NweU7jEk7YZrSqcPEyZ5g9MGI88Vro3vHWvz7EqkI5Df7bF2tAT7GVY+p9hb6XYIJHTo8hzgeK0WACfhs06RVTt69Nxg8TicRA/sRj/O6yecq3LdpOAcd7bqJC51qBjgOHDLUqINPCFcRzQQ6CS5TJn6dOSwXFsm6LXsQ3CnjZ/bj3MVlr29cNi2+WPX7ho8uh//v+uC7Is4nEVpO2jS2Zbso2MwWrAg200qnTdjKNcWEfwmRYHZrj8hyVCcoW0RKCDYUcA5W9NvmofWS6cC9SYraEWvjuU90oaGF4PCUtpskfy/+0d/w2DBncl/kJkA4+On+KE7J3h4lNggz961ZeWaT0v09X7irwl++CF/3C7P9Of5TDACdB85C32w7NbPe6buux++72NAdhB/x/d+R974RvjQr7QlI0Jwtu3Dl4kVfl3j3G6ITKd0qN+gx8KffbYJzXQfv25LATX2IVo3Dkxopkc+QfeQpSR/KWPGuUcTX6Gn2WB8Hm+tx0iItDVeonN4r165NjI8yvWTyivl+EnwkYFvqseTekc08Yr98bqEh/lx8ItLzvBHkhw3acxfKtBju8XnxVr0tHeOJr2I2xQlNrrehDd85h94sYMP3YuhaKHffpU6V/BtUFmdQjjAKJte1E23e0TJHbi12XtC679G9k4wGi/WBqzEhpfIi3djDwgjRSdQwUN3bwuV2GZjSvQXPjqIJ5ENDj7vrhd+8bn3y9hutuyv3z7+RQ8W/t2Qih+enziyjSyxQ3cOQ6ML5JSJlfXzBwY919PNUh8tSZvLnQCFHvvNR9Y2FX1GvAqrSvhbaMRG9FE7pkCMuE/6fcEHIovz7v4Hrm0oJgx6f25jn37KX+lovnZjIJ7666qpFEuKIAzcnb/895QtnvCV+kuK0f3/01Nw6H90Iymne3f4JDT5lnZSFxKVZz6qfnqJnGnb+pQvr89p2/a5FpeoMQfuAACSrklEQVSw0z6buEQetnKXhY7vkcRX/5ifG2e7QFGXuYH64w1dMp5vKo8Lt/1ovvpdkBcGE/ebHGy8Er6m3WINGxRXsj6oD9y5ej7ZOztP7PHvdK4vHlI6PplkfLg+feGNn+Y0ssW24FLnZXT64nPGfQt5MI1XgXEeqfNf+gN/K/7FNPTRoH+LiNsk4O9kqH0CfwsM5fqt36EwfsJHfx57qg666IjNUu4a330nJxw0VsRPzQn0n469BA/ejjPkS3kf+Umb3o2oftM2MrIr+viA+xYKrglJls8z2YaTntonarLpdGO3trN527EhfgLLxmLET36HJe3rF0n1rxzZjN6x3EVHMvjFhvUZONECT/eff7E7GAfL12tH8iee8bnapfwujlzqBkYu8canjp+bl7G9c7z2EaAzGEHcxl8ysEVxmahA8OsvaeBl3nSqOdw6mzqTB1/PgYMwBPFoAQF1rgbowm4HfMaxahIMptA6wW+CTlbtEeannw1cv3346HEEQqaMQASf033aOxZ+QOmxVhQ9XCfwbpmtIxso1d3E3Hk7VbJrStTxHOEfnzM8Wcn1pz99V0U7R4Pzggv6OuGC6lb2jqcn52AEX19iMSEFA/8dweFVgNpLnZzFraDtrtnppm+SclD8S474IeMFlJMZ3dOHa42vjJyOinv+4Ib16oo/uDoJyLWBR2fhRue08PIT1xyTXY6GyS+5bnKbi/ImiAgC4OhEJ0WTLqv3wIBHt3efAodR8PcryfjgWz/+NN8zOBnw+kWJ1G2nQ5vQfHjoOjB4tfdbEOxsMcFO4E2w+23e1JtYCmp4wUcXf9G7wVp7E3i2k8jOv/h3ZUm79KjKyd/4mbapqNzkEeiqw4wk8FH3/A+N+S59W+BGy8G/T2miSS764v+CIr3ou3SHL9dgLni4Ls+pr13ZrTbZ4vAVZBaoz658Yi/FTffqBA+yyv3kagYIn5w1gASssHibXxhQ9Ov99oFP5MIDvwlAvyBFD8+ETHK7m43A6M/3OWD5bYGL97Qtni7y97iQ/jg84xdDR9+1vnuykfnNhilrLAs9tjPZJwMZwUngtuMkTrLx+lwaF3cH0RzPPnL1F74qczLdVD9pKyuDTwJ/cWAvfA9OglvcxRO/kfiuBRu98lHte0dt3Sz1dLydJu0suDrQWXimju6vfhNFZdrSxdoe79rcDvwmS4vD1UVws01j8iPv2R1v6sHLzsNZ4cV0MvIbjxDwI9oUS+jw9CLBq/3uDGQMSRuTtKiqC2B+YWEMTgycbGjOr5SDuUfzdDD4C5/zt36RVDrBJeuPZJnvGbPkTzpG0jXYjifqw8zFL7imk/FduyWfXvJvtJLhpMs+2ielTvU+nLEJkQQnDsWf7uynjsZstPWxFLKwe6qI0oVyYGUY0YV4tl9WJN6gk5rCVPfBdXbTH9Q5b338ACPrD3Cv3S3ulPMFxPixDTeJLqRuAooX4UPfOlvDQT/lJbjoT7l2cmMPuZPAKDs5pDSvftrHUl88rnNkX+/IjYfh1I6MnXjjPzXKvQBs80NcVX58HC5ldo216Ce5w/PZtnDJ+rBz8k2uxcPJMP+Xiisw6Do/28yWw9FxqX6vfLgX45Kr85Q97eE5HdKDss7NEsfQfC9LWpXX0V6MqM2fdmx4fLJ5dRM+xF4LKTAd0zSm++BCG5w4qq2d9S5U45iN8+2PwRn+wdG93Lb6UxlbHKAX9Nbv1pck19VV2rw2FV423fj3yJiyLRz0y8/ri2dDx9OHtmRX7kigK5fA3jmYg0ObbQP6xi84PMiS/il18Vj4LXzRHh+ba8nXno1ZSFI+nuaf5JeufXPrNrftVdpQAZYPRpoezGknE9yf/q///l9+i4DB5pQiKG3y++xYPG+rSxO8p3/FmHrMdbelCkjHVpfcz0+Goz98/U0miVPMObF23bXsxD+KDE7P4P0Yx3Dc7lUYreCBz/9WgB4jEDTbPgPhPg/6ehFrBqPQKRdP+K0DJG9XcwqXzsgdUB/ZT2bH7/rC4xzGkawCHFocnKHVwXFGdi3BTY9ugZvInSH6HejIxFF1qsnH4JEpOMJe8EVGSIKrz4KlXkJjeCcrfpB7bxM08DCbRdZ0TE7L1vihU+1M2ht88if4aANeMGDBTkobEJ5AkGKTLjtgvQ4+uO6RG/Q2CAwPfP50dvD367e9jRWep8908jg+/YNhIzCyiZ1Bdn61xw9ooTt0j2xk5VtowafDq+uuRmAnT5w+fx0wBRoTzyDqBD9+w4Ym1XDQawd2Nkrb6rf+tMB1PoA/qZOI1Ncuub5BIHORD35VEY7ChXZxhF6q3/RtIeSRHuUmKV99/eWHz2MvgQNOGU35Bq0Fmfmcju9ulb6kXkCS8Qiui4X4NX7h6iTG4uu5tsCke9fsB4cdAn6pPXkMjgY872F8n4Hl95/dhF6/ODlefll+Uy8mgJNNRMGdP1nguhb80Lw+avLfFxeDo+0E+wRL9SG1FB0oowsw5NfWuXZS4YNf5seSen3cEXxOesSDIz52vrZw3ZEPobf+Bq/+/UzOn9zdtoeOa7D1v4c355eOh06EI5g+8VPinsfRTm+NCfjqgLe2eOnk8/HB4dYrXgHfsQvtMMm3+5LhA3O8sI8i9XjlR/cL7PoU/CcrfNpcPp2crjtWpN3VeZTj/MEHDPgRHNVNfOZ0RIkmVdpIhXlk6MQ+R5MfuXG/E4yUBi+ZuktabGwz+/CX4m6in1dcXP83SM4v8K+8fD50nV/ddLCFqEmHR7Bu8abOgkR79W96zbl6fZBODrcy/iK94Uh75/pEf805OuOr4GsH/Oov0aG4uDuAuzutn3RxE7jaPnXKzhdSUB26YmM42fxNzsb28Ys+PrtIDb7ths4WG0cXr/hprtpuaXpUD0784scmn/B1vHt8SEyeX23XHF34jdsvPY2n87/T62V4xtPTb8kgKIT+eP61cYU/1j7Bg+/ubD88g0FTe2X9SAU75A+8Mhkd9M6edGNOklBYv50tV+8ILzhJ2/E5H2Izfgu/8pNHGl/BFXwWtRax8BiD+DLZ+qRDrt0Vnp/z/7uT/LLZ0a3vBcbYrK62S+649uhV201eF/c794lwaRYcZa26PN+4uwNsbGzT1jV9NKZXZ+Etf31aJEm78phznsjX8ddxTGnqEAODh8ZpZWwRfnr6D9LJq/npU4KDjPWr62f5M9+TPcbaPhT4Lz7fLrs0/S+ph5ds6vVH+BwPnv74F+wS2c1N1J9uJTwqEwv1CefqZHX6izi+hd18iL7QwqOMN+2urWvl+lflDgv8ipz1z/Bl7ATHP49vvuKcXFf26d/923/2LQNLbyu0IGIcTAt8GK3x01A6ZUFwHRvyl2BhnnCZGAMloMmFoHsdSMJ8vwEfhvvpwJz/FBpdVccGHPe+ey+owS3drk+dLLgW6+ZQUgXP6lOZ4GByxhVODrkv1KVuLrI2+OF8W4GNP3nP+b8mb2s/w+CDA75P9CQ4g6mTPzi0I0MntCYgjzGVgWEUL3WEtac8ThabsE87SnE/A+pD/3TOkeoE0fHVSe/h8LJdRZ1xHTENCifBAV4G9vSfyn2djBw6Vjtprg1eJolshTbc/GgTqAXX46WBNXz8+HEvp/rFZ4G7g3kSeJ3HsXcdAvNNJsJfJvB5l8IupDq40XK+ThQawXv23WNNGwjCZAPRJkEGIoPB9I1/9Ke7Z6BXF/wff/ihgWC+bRKcoJvru62OjgQP+srfJqMPLokv8/kGoQRyOri2M+kCmUXC0fqbP/6xX/Jwl0IdnDKc1wf1KXj0V/TZkk0+xj4CA1/yC79/DC6yVV/B4RcJp5fIkD+TCoGLjZW/BYfgwzX8aRa7/7RH30KDX7C3RZakzWz/9L3whebXnaBEX9GvegNZn0/Wd4PDNdj5C53Idng91rQF3/TjfQc7iXQgBkwfXmaUpv/Xot31+/PRWLyiw+OVvCYBvU4mhzLya4O+R82c1wb5q66f9nz9JmrS+e78xI/uPHpG/Enagz9/G97WPPTXB+jf0ffiLdbqR8GzdvrjBv7zD3Vw82XtpP3Y0gZEsB6xUi/VJ3J0qU5MXvwfLNnhIYfrfyiDVN4f2edT60fSwau3w12fiS+0jF898vstl252BL585Bz+4kkbXji54qfhxWaLCcx9v379IbRCB0zpVaa1OT4GNxuhM5z8cpsp/ByMc1nCQ+NazonZjZNHR59+YpIYPEEgnkjao38Lab4Fx/nTjS1tH1mq2+DQL9VbHIO1oaVd4UK/MiVP15O1zx2nL+gPkTJFsX9q+6z/0y8cjbnTBxqLh/pkn/NOZofTB/tJeGLPT+NjbIZuq5+EV3o0mYePTHDbkKsckaG8Jltssdtfxb0kugNz4+P85/FLOn2OL95CN/qr19Zuv9sEPvMG9OFoDpwJkDI0ry+0LvT5nnoxEg0wPQYOnbsbdv367CDVhmJVyqOkp3y6CkeNXsYm7dQtmxQHR8a463vr55MXfXAhWfWb53SBlzIwvesVrt3ZJov+gL/z59LC7192J0K5Sbj4Ae4WjsYLfVpZ42qO5NkCRv/dOXnhVJ9/1ZXFOX7U7xhJg7Oft8YnPDk/fe1OHRvidsm1DDU4fHZcSHswUHZu8sD1E+IkhzfljtVHjifD0cPPnaubPjeHPT2rB0eH9Wll4XMLDDoPD4FJafsGmmDf45XeH+Hb+KtM2/EOXmo/yBHceF/8Pv52PJyT72LIe5kuD85m2OY2h68xgh3zb48/Zf7zBoODxb336Q3/f/q3/+23YLbrPeEa6DLRXLDaxArxY07iuN0tz1HCW4mEEUHJ4H7CCtjaU7AOBMeffcXnR7eAEhx/MwCZ/N/t4zkeI8Crc6JXOs9/dZ6cCmIkR0tbTlc+H6WbiHMyE9eT45Ql3cRV3Qz+ocHBgNvbUsGDb3AMbSJyC4Ip9dXh8eBNeEfB6bvvvnvTl46IznV4ehUY4cAvZ9XBXC8o27H4uROvczRBdujWuQobXOo5tcmja+kMDC+6yk9+O/B4xItryTWN0iH7w3e41JHfbgJ4uqUTPsMO5SF8kUMg8aI2WuP7AuECyA8/JPBWF9s1F5wYshOV0PEeBedN1+ggp6MfH2Sxinbnpnw8uq0cgk2u6a2yPHKlKxW3CZMgqE768eOPlbeTiaCxSPAo0ZuOMtFQxpfdAu3ORuTpzgznKXp+N3pFkmzSF7DWNbCkrHZ4Vv+d+ES31dVzZwxeMnr8yDsL5LHbY+KLn5PT8fwUTfpFgy1mN4MTu2+B8M0331TX9MYf+a1sokGvm1At4MN1g16YqW1vwoamhTn8/dJDdCKhffoiA9nxQZbT9eyrf61vKisPv7hT91qkec6f3G0TnZDRHZrDB89QsRpdx0cjm1RZkk9X4LUjyiY9S+QprylvfIEnKVK3LR3IeIAPD60PDjjVHY98Ga7Z4BX0Hccjqahyvu/aUToeDz+46i46xts9ZoFH2aIOTvB+PA0NOMiIvnO6ZY+bWLVDJr3ZRz/AB97wW91t8gBPuQhNNC4ugIeL/4BRp7wp5eKE+umAfaYj8JL6+lgWLPR5SQ/a7uBscWPC8Xp07XQCUNaNpqkvZWmLbuBtQ5J9C3B9bbFn9sDb7A9ny9LubdKbDFY6+o5ydRA/d64NnslX+wZeHwbTO9rBA2J2206zsYNN3ZFzLad7zQbwRB64NyZu0szWHWvK32tR28E89fhgX/R9VW7+E8ppz961vb/AiVNilvjlKN7Qnw2PkxGN8l686TOPLpS1fFfDnys6Q/P09HjCcz57kIUPVN/JdHz+qlyqDtJYmUR2ZbJEt+JfmGgZuOYocDD449u7fsMjXoZG2ff30EZX7kZazblx1vzlfF1aHC5jhQerjryHQ2IjODomPjFTPODHEp7AOnZ8SV19Lzpix/O5jp2xARvxifGN/PwBj8YhPC2eRtbgNS+AX/34/G13dDlYMJALbbqHtHwknm9+MFvsDv4eW/Gn/HTmGiP4vjlQ7wKkjk1Pp+SovQOuTymf/g/Pu5TrxZngiLxffLXdd/TteBaeHpPpAj/kg4PMeFrd2t+C6vxZ7ERDmj2mF3gnvx37vU/0WXwLr/zsZAHbeWESObupmXbKwTjCIfGZ+exiPnuhc6n2D3wqeq5tU/rk2UyWxK2DEavotH1c30yCF/1Lm1/xodn/2pqvu37fJ9DAVr+S1k2Cl29e+vTv/s3ffvsSZI04RhWf/1wj2PI4GcX72oBdWV+DoKy9nBjYHCnjyw6eHCUTgUy8MEYQtxMFObs+PueJzk85twDwAkWfv306FHj5Gz8eFYV7Flo5xupaZe4Z8NtJ7OBk4Akj7cRp6/OFjptwbFdnfBj8OW06Xf6uDp8l4b/gcI0ap6vSUn63TE8+5UyPxynXc+l7dnh8L++5wtcEve8yBL/HegRe11988VX6Auf58OFPWTyY/IfdkEWBs2eR45ZsCslB11L5TeoiJXA6jAG+TvgunWOQmbMvQKxOuQBmsDGBh78yJ1WuwJlE1hfgSJlJN977gkuSnSu6Lj+Bt2DQcb9MZ8dJf/gkR7YMUB2bDrsrnKOJH953C3sdHE90iS76goXJ/AVbEwv0BKCm0G272EmHgl+ZIBvrBSA+mEXGF1/ursI6W7gMr+ig/9nnC2ZSj8Hfu0WZkNKLx80EdvqjvnA+veD1OZZuaI2P6bP2yfGXXzxes0cUtPNYgwD/Wfy4xwQFPvrTTxYka8t3pMMlqwP3Q3TeAT7M4Lc7btFL7aa/edwtdNjcII2GQQIO3iC4W4Bvd1//2QSkX8cIvdo9bcGeR+Eb/Pme69lsE5fqB326Cw468Zy0id8t5NDXx/B8/YjWRj+00hbPfcSifrKAx0+Uub6yay+xIboWHZL6DbL0txjUHbPwxCc6eEcvC76jgyf04b0g/dI73+MzRV/dS9pJvIzetIFj8LMNmPrrU3eT6/Up+kBXP9gCAAy/0ZbdODOetBkeA8R0tbajV72nvXQfQcB7/V1heM9pU/UQ+MWq0ar+6TFZOl1rfV8BMemYTsgSfvGFdnLf9wgeL7NJh+f0UmOQBb9PGfrwTU+xc86l6T44jDNh3GBPRoP554HtJCA2JNTptf0sMGRQ5tqAXnw5R0d9dRWYybF+tl80Ds2g1G86PpaHh59n4kAf/Hlxyq4mXPOL6qOxdGVkZT8TMe881A/b58YDCHjLlzZB0Pev2PnpZ6O53Wo7wrNPFtZpW/829oVF/eweccIjX5FuASzpy7+Iz+FDGR10IpN+1pgVev6km6RKp6vy8+hTOvt6DJTwaPcYno/3F535pXLpdCmzlTkDfbU+/2rHnOO8xwipjB+Ah9OxeOITdIv+0Sa/Pmr8vC8HHrz6y908CY2gLkz9PUfxT72+WvnJHZ3Mv8LTo0NZuvN4zHNexh/Zw9tDm14dK1hSdQhhEtr6omttXKu/vroYOVp41rS6i/7hrE8FrvOM+Bu/rs9FF8bpxZagD/G+jwM2toercuWoD/T3EnKcHIvnUlCFxuJWN/T0kfBTHlPuccW7Q1BcDTaPjpIrd1IXDPnD6zDvSL6XDOLE9HKJrOpNfDf2na6XyYzf2XDwyl2Lp51L4Dd4b+FoMc+WdNz+FTpo+zuacIzPxZlqsPTQfegFDk/4U9e7q4/PwwEB+WXzQv2NPdhF/TbjS71tRme6BRekHd/rh4GxKX3+wc7DQW79bmMyuAdN6YLVpz/9f/+73QGoMuMcU+puIzHuBQ/Bxqq8n+60goJUHYdM/iSKVAa54N0OGIWgKpCZuBnE7fwT1HPEPws0wUvALgayKOhkEGOB7Q8URaDPM2HcSpqzCMo6Mz08BleafyZ1kjITQ+Vwk0mWKGM8boJC0RtE53A734SDDa7T1C2Da0YbHbjv2qBnYmdiw3lNsK4zHp05xYzczhX5DRw+QfX7OIJJ1g/uPsSpf8uMO3P9wEQe8MFp4k/HBqacFg9DD38MmwBnAo9nnRDPeKNDfMgcqB06f8JdnSo2oUDHGyQu16HSzg62pOyStnd9fkKH6MB/E5deV33zkcOtPX+659XYPCptXRd1aUfHSIAtPX+B3SMLo78AUPKFr82z2LDj0UlEkT519B28kl1leLT37D18eCBzbUuvaUqnJ6e2dC6B78Sj/PGTPXPP9wWU8hz8C374EuBHn//RVfvTc+emA3DglH/sN/73YqudCvUGIHw5p2/4P6bzN4iGpnLPNXZRlL+TC6w6ePnk/NdEw7sA0R0BOvVekHDnxfs3DY71p8if9hI6YPABftd2a98tblN2/DjOTvGR4METeD7Y26+BYQdZ35PAI2Ki359Lz7ncr50Ebj4//LI6be66uomsx4NMvnuXqQv/lpm8byFQHSpDJ/jhwytbXf9JVXXoyJ7aXtIGPQkucOjCAdfdUVF28oh585P5BDt08lVf2sbAZ7HXFj/TL3v8+gwU8nZ658/azNMiLV5ywpYdnPIX8Po0nu6ODNkdAV8cPJvJ1Vfwt8xjmvHB9pXqgJ2nw07IqpvFHP7QfvpsJhQ6x/6ITfBpXxrxsdOJ5DwXFF25tNGcL6jii3jXf+6ZaG3B4b160cB1G4R/vhUZwbUPRlYkcPXS4z/01x0vwXE23Zfm+L3Jw2wx2PUFaTremCO9j8OV+7Hx8a6teOfcOzXq+5Wh4OlYGhp9jycw3clNE7owJlZOGMrX9NdYUh4XL0aDWnbEpXxyrWyTYPbUZu2Sczx8HQ9yTYa2e/Dv05IZxxLP+PRtIr73BYksaFTuxy9b/tSLCSevhE7th49coylmz8aJG+cjlRk706dHOem0jwhnLCFHfSCl5+Ng4cOPsdC1fpzLR/Yt9l99OP23Y1UWVemnduIn++BteF27Huuz5xuDORp4IBD70bs2/KELzpwPHt89ffl2cUT3fCflm5DTxTTpShpNup5OOibk+Kc//WkASeUtjcBuTHj0Hd3JcMWskznZOZmO7s5DFx48RSfk6R2K1BsPjVnbuEgsqt5js+BCp/jzH7+vT+Sa79N57VIZXnor7HMuVd6c80n6k6XpaXFhbV59Wl0XLsFvTtInXfJ3Y702rssnfwkLaVXfJl91iq+xkDTYi5H4llS7Hg8ZK6KL9p3Iyv7G9EvnY3g739w8bHEdOfjRgqu+8yRtqn/y5ejOBT9K49SmP4fnnlaG6f9k67jzn/+Hf9avAOVfkbRxknNKascLBkxvp3KPUkQNHTy86e0occw3AyGac6vLjx/tINr5++XD99//0EnLL6VJ2Ruwu8BIYPv6q68/fPPNV3HIrVr7DGORJ9BVJgEnk/04LL7eOudnCxinHPj6/dz8oYMG3uDliDWiuvxN8doz5hSng+/OwYI+GbUzGZwRvLC6XX3Xdari3N2A61DaSoyMNzBzjug1R2UGTqs4etFx1HdiUFlfk/zhT1lXdpNT+cGwV79WEzh8d9LB2XIMqupeO0FWZ8a3wD0d4Wm6gs/5QhNe1hmvztH1nd9Enf0vackZwdnRWf2Cn7yJ+eDRum+8g+eYrc6qmV4XDDah210FcuP1GYSSOrFPYNn1ZBJIyQtWwNTp2MXLtq7B1u/izwIQee72aQqKHx/bFRU8YP3QCdD8JJRSdhOo0dqAisfK8pxXT2mj/3i2f7zvq0NwwWGghEc7OxT9cbzHdvxcOj3C2ZdCW/ahj/sIEuD5uuf1tSnd4CbjBUr64R+7w7RdCMGjA3f9Z4uH2j/g7Hu4yIg/NBu4cw4jm6onOx2cfpxriyfPbW/A+vDhy9DsxB9s6ODRuT624Dg4WNgoau5gj8bV0aFrPLAnGqcndPGkn1WIpPYt8MmFxVPKlTUwRz+VKddakIW/DM92ApXVrtGRc+Un63jTLvxGhrtmF/CO9ItHd0P1TXqn033re0F5+k1fYf/QX3s/Cvdjn4EGL/VOWWjTTxqU5xvIqq/4rM9f6hsmQhuAp5vrq2Rzfb4hn4zaed+AbVjCnc0ff/oxp7ODuGUDQx2d4at9AH/Bs124xZTpjEfxW33vbBebJPNHAow3ZRuLblf7+hgZfT3ORJM/sDsa2jl2EZLj/MoCSJ9yBre8vhaQlp8uT3b5Ej3gAd9S4xZmxAWS5LgJtzaT83xdxhP/uTtIBvWl+U7A24a/UyPdSJ1oqEyhiDP7bEeYXNFa+5L3pNZfgjuxzzHMpv36ANlOhuo0mXw9B5Dz8zflhY2fxCnrmxI2ptuXbSQTO236gnJ8jM3VqLd5oc6407iQcjTEl8EQbbGAleCVytfDi/T+KJusQcDu/N5dwC2gpy+LDi3cISH7jQ/wN75UV3xztsVH5YlN+f/1BXcK2LE8Bw5t5eU/8PpsCidbbF9tPjjBKS+/fDN/xs/yntT+gUYyGG2dS3jnmzduScY958dDDqXDX2ZXrIRm+O/TA6nQtfll70YHYDCzmcUdnyxNuCLT8cLv9EPjwZUdH9IbD08O2uK/hVx7Sa7FK7Hdnfp7LLl6fvBN7hf/m1hL4T81jSnhjQ82vuXy/eYJuzi/uZdE59Imt/z+ZTtw9Fg/Sdojdey/+Qhc117SXt1wzB8r93PMSXmX3+tHORhJe9n1dLy2Rwt9yZjC1w6PNidflZDk/K/LZzf9Cwy7an98Hy5+V56jE4mvHV/Hz6f/4V/942/341oLEofkBgRBh8N4ll5ggETgsVu8F3Y5/SaZdqzT02JETKUuBvDIyn5Z7+cP32cA++6Hjx8+RujeKgx+DhSCpftlnOWrTKp9j9qkkfgMp96tTl+noDzBX8CpgQPTQToTSPz2tjd8z+AjOeogJneU2AFRRwmcwNAX6oqJM7pDsR2tcybtwdbZc65sAWOdGU7tfJIULrp8a/PU3Xk7R5zZrwP+nGvvPfzww4/93GmdIjTpDO3yV0MNFzyCn8UPuucMeBc41V/A6Ko7bZgE3cLRQ/SX4rcAB0A7uI7nHpMbPIqhqJIEwe18bsIdB3ycy3KaUy4YrBPBE6w9R4vOLCJ/V7jxUwbAV874XupMjJXTI77aYcIjcLHhnLcBTlsTf+2S8W8XXBt0O6AlCSTowUN2cMejYHadqIuV4OFvbRda9bnkcvvQ4HPjf/53uCWwF5zs4IFiD3ZTFyTlq+3y5y5Ag2DgBQRySyc73fFXk/WAdBJmN93LzvdMOHrg6YAs+pt29fv03XscTnl9O7B9lrL+SH9ZqKdvlnYYbrnJX47EJN9ozH8qR9LJdj6PB9k5+vfOge8/g5UNCvxHMuD1ZcYc0Wl7J5kg9JikjN75kmDGL9/TkA1c7r7hbTzTLNj4zONjEv/FKx0geHepxvdNehZo+9x5YJxf0hY95fWJh4fzJYPv9QntNri9fGMTxAVmfXlfePHS+mzMZ7SD+/cpD2DrwJvMD+fa883DeTIol0yc+znbXPNleP1d34HfkQ/+w4Qe+9j1E9fBWXzYFFnHNQ4sPnQy8NDkH87RIrNUusl0hG9jzc6fR+4Kq/+Hp+jjzum+8TX43BUujfDU+DLU/W0QvMFxPMD9kK5OOr7AkXN2PVt14+NpA4c83ltUXvuYQCQFT1/12+Bw3X6S9Lssshonk/m6dmjQ6/XJ7UBDtYnD2W+bM3zu8ePgeO8HhQmtm/xLNkX6WF98/Ytnk4ye4N9dr+n8fBP94n7kHk51z1ieWH5w3VnPsbYI7E1Szm8c8U6/jqM9P4LbhoLHFp2j0Ulb6PwuJvGVtcbOZKqQ7U7iHTwc7Ft64V/C8+nBOV+jV7x1rACXTG78KBeLTk5Z0s+UgYXjbKc5usbs9ovAwPPTj3vUpzoLf4VNvo2wABdPfevq0I8uKru6XG/3dXygo/76SOXReCw2tvXRzfrM4JcXd6+NxHbqkF8cnw3Yp4ujnOMVT1TKDh0Pcv776A+/tX/xkI9fku3lcyf/6I2fs8X42nXLXNMvWBtlYHI9HTErRnMswCf9wqPH5cQT9Z58EJeNXWwzXNFbXELZ6Zmq3mjClyNYczh3Fe/ugYR3PE5vN/caz2BOTmWXlKlXdn159oh8T51ycYtsmLjxo+NJ0vmWdDrcZsvm1NJ4enzpuUZjseC1MJIl9Wh1fmOS/WY3i7rdzeX38J1ckyN+1XF1OtiYB9VkLOz/7Z//Te8AqFF4TM5ZOdbjgEEak1QpPmXploYECVirxio559D11yp/icIwGOKOe5mNwxrYJqigavfrdjcaaILgVi8TZkp0znsDVV6MtgICZeaqgxbjVNg49CaS49HOKP46uMGhTGC12o3j7Fcq93gSbVxnmAGVTJk+l2hwoiv41evsdASs7zmEB7Dq3HJztCAhtCDVyX9offfjz1kAZMJmUPyNM30RPevsOnCQ5Z/zuz2GbgcWLxonME0v0VX0OMcH5YdvNgHGv6B+ctzRoxDtaI8THazEseFEEQ/o47s8oZE68DoeOJljzcmfYBsckmB/ztg2oYGKAVE5mqUdWsrbMdWnPXobRMdb+U49taiHMxU5Yml81HdzDfdNAjuhjg7w1Je7Yxs04YMHbF/Yiz6O7ydUdcHY+ke/90zy6esyPPO7xx6PHM61V66DfvP1110804Nyk179yO3rTdjnR77ecxOIVIXGgg2/4p/07dlqPk3fm5hsYmti0C8otfz15Qfpvg7UR/KCU8DkpxZS9/UtfmVSit6bfrp7Rcd7jvnwSWDOHviVyUsfcgezaMORfHiF00Su9gpe8FDCQeDubNcWAtV27djmdK1vStq5zYzOdtSnj+6+t/Vwy2eL8p7Mz50rPzmRV30yvafBprKk7tqpP7wkDYbKdjjk6jz1b34UeLKzq5eq4Xjzn+TiSF3hk5XZJeZ3J8d40G6TYOnkIXl5iCx4hxeMMovN67vwSJqg1fPQNtDgQbm4aGJnsIYZrqX1XYkPvXZdp0Sx2Klr7fiu8ptw/DUP4sP6iUYbdx4dtw3daiV+eqZ9C56NF+t7TWglW0i0j5E5x07EtA+e8vek68ds0slzyrYwuUc5Z0cTqPe+LcFT3Dn3qA4cfdcmR4/q6HenHwuw2a6Xb+n07NEq+ofzxi4J7dF97B3cNxZC1scnk8lZ/aYcnCzhtXyljr7G/+KTrxChV5pwplw7/aK+mT86DNLarxs8HU9dLZ7zUW3QucUSPyAXviwe06w06MiEjc5MmqQuEGKrw9O2lXGKOv61UX/6bHp4J9vJ15hZGHTmP+9tHI2mJv35oVEfCg9Xf5l6y2vsD9a5cvwUPu20H4756o0d9MaWt+MPt3HE0wL4Mq9pLAwR52Dr481wTHa4fTDD5gi6jVdy4Mg7KyyBtdk6m40P/OL9d+GPBW+yLNFN0BSvrD28Mn3Ri3MJravjF2QFXz29a1cec+wdjIdX3o3HPlufoxhyG1Dk79zkwact2vWD+ubqD29Eq3yiUOc+5X9jzujPj+XbJKpf5yiReceNvehI88mcBIxMp9XalB5yzp9r/2TnbIavG1uv7679NkKkk4ssjuKk5JzcEhrT5WLB4MWmfcnQ9dlJNlfF4dpExpQFpOfHgzJyKJeM6zbsG0dT6M4w+hb4n/6H/+P//tutmhfk+vJVz3WMMbugswn1z5nYS+o+C2yf0Y3yMS8vqBlQTKbT6QVU7Z5O2gG6TGj7WV/y7aCU5h5tgdcXDgR55563JPF+5W3t8EPITeYJfRPxKeMmLGiZPDinBLLAoc0nz0Rb0Laq6yCXDsmxIHGXQUKD73zzh2/62AKzucV6PEjwSiY4+T85DNNZzshMv5B0ByT1OsHHn+QYJro7/Tmco9bA+bODK7gIbF5MQWq2OAfwuwkf0ykyYTY5K4ej2x8sCcw56Jxl9qyMglmv5zyFgb88VBGVAYxgGI0Hh6B6i6ndOeBYwPFJ5w1UKduCyQ6jXemfKjus17n4G97awSJHaYQHE9MXDTYm87IyuwfOBZTylvy+00kp7Tk/9ANz/eIOG6R6Phpf6uBT1uM7L/+4yUgfWUnGo4aloxNDwlFyuGCDloWsicPBy16IZ7su/KpNE5TIGZg/x+cYHa32i+jFXSS6cX63B72sxz9xCkN/NTq+SGZtBYXvv/8+fpBJS9oaYN0ZkPQXeHpX4M8m+AYwA0DkIEIQerQD/7MLv9+grmx+GJ1l0dgUHRyso+T8Bg6yy3TnM512ofmHO3vk7o4f9yoOPshndt1JDHxpg87stZjgnLz9Vef41PibHTegzQ/4nCO+awf4Hv7s9LFVESYNd9o8ssC3AT06yrWNjk1spqf5/gYpuB21J3f5CVocoaEMzuMBP+0v4c+EYL+2umB+uh4/cM+/XUvjfQOCMnT1e3Hv6F+iXwtscOKhdANVf+G0+nrpCdPDF3htygv9ZKLhTmh4MYkIcGHw4KgeX8UdOdTLagzw+lgn+fmjAzDVa458WkIfn+N/cjWWJJ1ulbceq48+xBH1D5uNn4dLub7ElqevV1xegu/wk1dy7EI49kaWbDKYO9cOXOUpbyZIG3vQ0w/FegsA+Is7tFPbtqe7ycsn6NcG2eKfpB0d9P2G2NLRO3b7lfn1KbR9hKPPtz90zhcqf/V1sZTdxzv94+V8lByzVWhHnFuUvWQLzZyiq/z04RzfbIt39GV1Yv/FJfKq/+UvwZM2kvobz94n8EyPf/ivbGPB6Erq8cxWxlGQNizMV2oD7dMODuc33pdHskf/yvBRfZSGSZwJM9s+L1Kmf5ydL1s0BfqNv5yU1tFwTpfGDGk6j6yfe8TrqQOfsvOBnkc+5b5RL15L6Olb/WJf69F87EL3occ+juVPO8f80buyyhb8ziW0tMGHdvQKxvktZCpncCkzZjgql1b36gNXJl0f60IoRXC4g6g/1AfCk/c/O57nT/sUz0fTX8mo/4jz7bf10hd+5c5cd25QE6Qk5X0MK9edR+XEY8JdCPBnbcMTG71S6Ke/VKMpb9x78JFXvrTz8UQGuHbHaDo52OOLHv3CslJydvPm7NdF9HygcuUf3Yj5f003fOT/+v1Dp/SjM3rh5z0PEBi6hu/sXtzBIf5f3y25p86md/kM7U//y7/7Z9/2mdtUeD5+aU5FSI05jcDoliuqHmXQges0jyNfp/SSmEHaTqXM3IfLUVCzIvwik3zPQmP1fiipkwOOAz65YuQoEaQBMNc6qKN27WwUoQNE4E9yjjffIKe8PvbD6SIsQ9cZ4nAMYlKF15tQ1pnqCa+gaZeVYfFmUkMPnHi8bsITZrrrmsYzXZDBInVXInqqkXMN/Z++dwclzpBr+n3bFYuDcFwiyxZGssmjn3anCRNpnewXOyrRh8UOHr+KLqUtgtb5ydSJeGXeQHE7cU2Ox2hSg2JovYLCbMv+pzNNWp+/LrDCnxU5u3XgVZeMLudczxquypGy+cF2M2X4pHVyPgf/6EoH4yjoN0DkXCL3y0fWmQQS9E4P9GS1C39ppWnf8g+d65BSd7dJFtzeE2BbAyt9G5QNwib57B9tPW3X3pF/gA+CwNm5e+mG8QqXtgbu+k3S9Qs+jf7ZycRCAP7uh+830EWPG+i2E3l6xEODemQhk0Wggcpgpj+60yR//8PH2tvPl9t1NtB59Aydv550AdsAhQ+6aHnoW4yi6frLL77s7vTiwGD1xT7yY/H+tJvNc3QeXWzCv0lCDtVT7Zu2uKgNQuPoSr92QT/+0HGHi/8tcOJ3/F8a/9MPfAuSu+4vGye/8Zx8ulxGc/1QgMSHcvDVQ87pXBsynJ+Ba+ZBT7vaJrpoF4hf0zP7sBPb8qPjCx/XJpfVlfJ4TWFcX/+rj4WS9J4vPgjOOypMStd4lEi1F0jjv7GbndnTQftM+u7kWH8z+ccf3Pr17aaBPx907WhC8V5XjsdXTqMRcVI/EaLfy3mw7DXbKtOuu/gRQk5R/V+evsXp2O7hSaKpjWP8ZAsA+GS6Gp7Z0aSygA99vHRT5uM+77w7f+wyP2JrCS79VtbnGp8qIOpp98VXhV38emJDdWgCIDaMVzQbW8SMXFdmtCJ3f//i/CrXdHGbENVXeKBzO8rDk9isPfmSq0u+k/bGMLw5igUJ7vVHNOHb4nb6JSc9nF3edEe0XK8PbRGjrRQxZ5fwgU9ZWwkcf93EfH6jpjEuMOAOVr30XFZP55PowktOybk0u8anH11t0v3yv/LkPHD8fRNNNNnUWJ6xNDjFq971DwtgcLKNtuFBD43ym7rxoW76KVz+6GTwgcpRm1t4s72NRrykoPQbPzJu9+59MvujBYc2R9NEVaq/1DaTXfyQzk+j6tRvkYEWXLxwc4v1dfjOxkdHOp2C4T/drEs9OdWd/zvXlt/I12el3fHZgqK+kgwHvu/OM5R0XB7C58Z7sj5zgfaH/WENPTw54rVjW/Ae321TfLFFcO4uZYj8Fn/VLvwVR8YfxmOa6iEnlS54Trba1P+BvwWBbHECN59McfHBqw6TN2dyqa/jj3zgJPOztoG39m/xX8mwY+LE4wPwAsTb2Up2rd38bmDGAr4iS9pPRn1utlZnDKZnbRqX2jfTd/7Tv/k/fGuCCzEi58gU2En9u0CHAU59jLjVDiMn87gIQ3vUZyIF36NobZ14/ruT2nSw3tYMMya9C34WIBMCkzI+HM+JjxefRWMUnY0gVW56dB8nSu6uc/U/x4FHugVAH9MJji5Q0p7yy2C6zO3MffXlV91lvWRnFx4THjjpwDV+GkBilNKBS33krGHaQXVkd0J+/fCDR41+/d2HP4tXSTP6Oqfkf7IZyG+BRIt1wgaKONXT+U1qz/js1YE99cebxJ5k7hGtZAOlzltnG1jP5eli1939a9l1tIfp507N27OtQaKes4MhSwfplDnnkMfj0VF+OJ3jizzKdCSPiznvLkjaHWyAq9tcto52sGBgc80n6BMNu+IXoLSH5y3Xp97JlASPIITPnsendBqD7fQ2P4RrbemWHLFtbWKylo7WZ3MNXGBNWDMQpNZEFhyabIRHyYSDfiSYLdIEWI/RkVf91998nTbpsOnI9LOF6K8d2AXT0/FuT78WBmf/+vRX3wQdmrttKXCe34G/8/e2w2fvFKWcTxKd/snC52lffzShxFd1UizzQ7cbK2sQbFI73+ox/90AWPzhHezxUdulf8Kp7HJ768OfIzg4nc82r4FrwXI+Z7EvBkjkH+zx8/JHdQZYbU+vYA5OGdzgnV9b2Cy28Hy3r7UxSNN/NxJy3pjhbk3qwLh2RLs2DL7LEp9SRw+Ok2n67cQv57If1rO4BK8v9HO10flNEPF4OB1NxsNq8TUnLrJhAP0LrQ3mbVc5nn6cMul81jihPXkkxw3K02+qeo13g6eEPnyn8/Wn+bEXCKXRCW3/px/pg+rZh42V3QRJnLWxBC+cBrnxIabM92aH+QmF4Un/wX9jXcrIRHfOZfCH53xCPj7AGNfw2ru18XdjwN09RIMWkIRD2y3+Imt8wqSGfuBDx1HsYMP21RjIOz9kVXc/EkUvd25Mqp1zzk7VPR6qh4iaMuMcReKZrOrwdHaD++RXd2X6muT6+AdTXn6bL7lWjycbVeSGO+hSHj0WKnDhUzuwtcGT4HSNb7zNX6d3elWvzsQU/9Vd8FhMXHvzB2WS+htTpwMT49nN5HALwM0n5ruvfsyH0FWH9vGrLdpi1PHucLLI5y++dKUteIkvAu6CJEdzIBjoabra3Go4pjPn2h9friVH2XxHHd3zkz69kPLyCoYtUsfo9Qc6CC3p+HSU4JCU1X+TLtYouwQ/vcjgqs/Q4av4Pz9QTq5fMi+CZ3ogQ9HUHxqjPvMCeeJi5IBHmo1yzl9z7GMqqbchYAOsNgu+00lxAk8712Dj8BubQqjzysRdk3TjpMl/F8NJxysc78e8+xHX+nt0d+/JFHeSOsh7fNLmVjaY5ntsXj2nDTrmj7cJeU+XnG7xYOFAD5U/MD0mHU8S/Z5NnKvDk/yePzERPTZZLJtfyNrPDzZH+PS//Nt/mgXAmJT8GBKNYuAmIgYutw32zLAOGSIh/vPPOtYm0x9/NLEVkD2fHNiHmORbzT7peS+5ML4gCRGluaY06Zg8wwgyhGP0ezEDf30xLMbUWUxE0dSWUmqWtNGxBVtlJojHD4MKCJSgjcUIHXMCE63+gFJ4spOmvd12cLdQ2sLIDsp28SRt8dPrwHSyxjBpx6B/jvG/s+MaFv6SazAdpALTXbH8pXnb+Ib2V88PZZDFpNEAUNlyVO6P7Gd8dXSGT+V01GCKPn/Nn04JVhuDj3M12jqvAwZ/V8DBpcN1FZ06AWeBaZOC6WOTteZgqoOnHL7WpWz8xLbMjX6uDcTjjc0Hi6bnRNs5Hz0cfrxatAkmdGkX2/Pt4bo2pnu35ZRtUrMJsiN7HD8SfO1cKWsOrZPdAHWBz6dmDey+0mNXDg940nYBcMHXOTpk9eu9dGUy0mBPh9GfO2bO/fiY9treTrfJveOPP36sr/35158//PjDx/W7wHkkyAu89EiW7ijHb9y9qg0C4zgfIZNHejzus2u69iUXdK9MXwIq4YUM1W3S6jeYqPv6iy+rJzqhg3THnnuEaXxPpuos2aJJ2mD/WkCY1GxS9vpyF/yNE6HnWmJLeAQwO6IHZ2GPJ9dYbwxJAitNJoHuFRBlBlY3GUMnMOAu1T8Dd4OxxUgXVcl4N4k+fI7aHu6jOTrx75zTvfhQ2zxt6U08UCaREZ/YYBO8wQNWunblLVkdWhJapRk9elQS5d21FE7X/7W/thJ4eij/+dNnaO1iF9zdoHCMjSr/029KKzAGKPjonbj4qD8+sVEh/HDhoxPOlN+iEH1cHE+OW7BPPr6h39gVhXvl61fN0Rna87HX4AzbffLx6oxbzu+6Pvjgrf9c+5zfEYyB3/HoO8ovmaYvSb3+fwOxsS0n5RX9w8nfq+9cV/e/WZDPn0orf/R2tCT9hS95bhceff78vXe6yZS+Ra/iiNiyBc4zjgeNdgELnjuf3W8yA05mg+INL+DecCQ5spmkvXw8ghUMtNemsT1BfmNMWSwMeP1YPntIjm0Hz7sUrbeNySt90b0YoU/NE15jw8lVGtGLfqY/nWySuhfP7BO9/SV+Hj3QRSprw/6ycmIMPwdn0+Y+6BFuq+uff94jmXDASOf86nSELwltMQ3ZuG157MZh/sDgU3v8y+AnAxvO/9A83pXTnQSXvgJu0tD6/Pnqi++RX1J3uj99vehNl9ee/uCvrhqnXnjwenD0raoT8+gAv0HeWOrJDOOnIhsScZPqklQm4x0bNA4s+JNfRoPOleNNGzKO3uLLfZIc7GoDFVr6mrjtXT1t2bXxPlA5LOWkd95ynG2xsb4oaaOtdPy41t5120cH7+9EGKvF485hor/FBKAbf82d+I1+vU2KLT61l89mm4fP1vRfPaRcBnPp4MHOds+cJRlevk2/dweEjiT6YVO44Sh//9//67/8toZ6lKLBDH3B0U+bfxWBrdYidOspcd+EtuO/H7MK/NOegAQjAOVZ8ZpIVcl2j8NMP+8ZhtxSA3fOdkKggXE8mWjrrCvT/j0dA0MU4ZisvYFDB2wHAZRkomIHcNcr26A8HJJnq93yMaB+96c/1ZmAUybjCOJkNeo0IFQ/05NAzNh0dYb0KIrnrgVwX/zxsm/UFL504pzYNn1ok4GT05PzDZy367SJ++DWeVy7tTwDz5jSGVbbG2jAKKPvS70OvdOfpGN04O9VxEz9dpIWaKUbtNkSbrbSWRtwHhjl9xxs2yXvR4kE27QPzbQY7fAoeeTArqi2DcjBP9k+fPj4w245sr9OZtHECJUh8FvlvoLHbxHTLX2DBltacZso1445nny/j/66e57yr7/2/fznxZvU3WIVD9VbaNENOvSlHC2rbWUWbLfD5Voi5+lOW/KT64KMc7zjm3/yE7t9ZLQ7coP62c2uot+JoAePPnkM5+xQXZFbf4yuyMi/+SPcfccl+MHLfNBEnx3Q52NS9ZR2dPK5QSa8eBZemwj0DMTxlWdyJp28kiCjL9zduNPV/Hn92nXlCnz5fHSBT32g8tQvd/7KJdG0XZzZXx8hi3T0ZDHDkdwXcCFxBMcOEv81iWrsyNE1+9/XttpXk64PXNn5Hz/Ag89bzsfnv83RIT8nN/jL2vDp9dPxe7yrvzL4wRwPruGtbvJ3n/2lSHH2fOtUNfy7goEEzeGHTsSfbmQEB9zL41efZptOMqu6lw3mL/zaBE2cXj254H3Fkfyff3xZ4y2OBkc+aXijl/Bwerhy9MHf4PWmw8pscv+6I4EQPzAJ7aMp+XtvC7ooVNqxlyMa6J3uJUf8yXS72LMX+cHBebDi1x7zM0mYTtF5j89kaLuPfI1Nt3jA02AiW47a4MdvwGzncWNjJUl/q7yBsdGwuwTkOjo3Jq4/L/agzn98QvZj+WNXvrPzTG740kPbNd6r95SDgcI13NfmYNB33HVJ1e/gUmBTDp5WFYAfPHiTjcd3Pn1tvI822geNP750trtpsWvqRijw/MlZyvCmjr7wJymTj1d+R8fgxYOTi/wdPx6ajdfBIXbBZ9KvrG3SFp/0ZZPubeKbduzxJmeKsNqCpOr54UdWrv42GQ6m52mvHK2ThQ9IZ6PUJPNd9k6TlJdu8vrL/I6PuyNpLqQtGHmPuM1fa5+nnJ/j6+RMUc7xsHq6VLf+OF/unbdnci+xE11pw8/g3yObKanscFVF5fNo1c9zXllz7Lidtqcfv3HUDemMEdoZ0x3rF4HtXC1I6Xk0bRBK+x8sG4fzjrOT63iYzJc3nmxSfclcarxmXHw25FzXHk+7CTl7Ka99Ahd1TRb9JRebU22ORq9wiQdvdgh9uJTDdfqRXnCLI5IYDB8YdWTXdo/srk0ZSzYPOH7BfPq//vt/8a3HLa4DYQrzFEueW+H3R3Q4JIxJdn7+1M8GDk7SDjH4XsYXNKf6GXMdGwMMV+MlQBFm1xuICCPP6ShsGS/woNNd4OBRxrwVLBR+Y4Qopbvrad9AypjBu8dHKH3ORQnyjJUBNe1KM3zg02eztDPh4BgCeQNNeO5KM45h8mf3aD9oZUKDhkDJMKEbpujXc9hkLJ89Yna7AyYc5EZ3Ow3uLsSRTGLCWzt2+HG3YvZYUEyT4tNWen+uI+qs5zT0sU4Y5wouZUDJjhVdwkRAGg4DEV5jk+CpnrW/FBkGNb7PFu8n5AZjtvn8C8EtVJL9eA7ZwbCxnXHP3+LDoGKR0J2VsLKvM5lksEXkqK0wXQSF663O8NeBIo1uYoUvAYF+2WvvU1iMJiBBjonkLwymgeutwuA8OdI8ZCJjcN/kv74UfsBIaHS36Glb29Tu4Avy+NjwttMFxvn6w3YQ+vhccMP4TRai84f0iZSQC8wPH3/ormDvUMXXykGI7Fdtp/+YpO8A9PvtodVBAN7QZ3/+jy36ifDlRf8ES09std8f0M8mC7k/jU3Zk+z1/5xL7Lt+BGvw9VlDu0IGFj6eiROaOYcLHHxy8WUC+7reoLaBdXq7BHbXkTc4a9/A3sTmJoKn3/pe+gea+IVfUtc7W4FTz4+6ODn8eHlH9z0P6MhwrT3/3g4tGvzwJmQmFnQOr/ctrh2+LXRcH5+O+owyxw5eOWdzddq5llyjQRwLvdkxQf5zPyiXWMXvFMBfmxApvPL31PDlMNbrxpfAdTEFYQbZPvOasoTI6qFypE4875jw8MEP6Bv/6k9P1csDk4riCLbCVN85F482CaU//oVd+ocnsprg5LrPsqeuE3qwjZnTpUwSupl+nngbfpS7KwzXTXbA4PX0JfGDDZYmk8MjkQ2cPPuw6/Il9G/CqJ3FprFQzD2etDdpMfZQk/Gqu3bh53hqPJNzfok/+V0Y7RWjIZlkeretu4i5Pl3kv8oquV4fDe20328uJAY/PPEFP/4XotHvdiqdixvdrS2ujc/adYMm7bxbB0h5aTYt3kliCxxiLDr8R+wB88nvo/v8mcRpy570enTaX9L+zuHqhD142FR/OXhwjvCSeDJtIVxaie/k4cf47t2stH2b3+RcP4Xn88c3tNti5vGD/BHxv/ZHs26xuj5Aj/qfX7fnD67dJY01N3FHKzEBPWOsVH0F7jZQ5YBXR/2BLVRmvvIInp1OJ+wg9ZebnaQOysrxxLz2qcxplN+cyvnpTN8jQ98x0af1sWLbguj6Jp/SBj+ND9V7Nf1mgwjYj1u4GwWuNoArbdkWYeMXP+8Yl2u294ntxqRcHw1jG8exQehRUpu4cNExf0ebLGjTDVnQqybyj56Ki7BJmxeK73h++ev9mjY5ZXzV0mlr00yCd7qvNL0bukerzOnWb+vnwUU3DNiNquS+d5F2jQn5W9yENDZQLz6kTfVXuuaiz7ysunjRbr8zjtp0Ry+yXyp+8mAqdHJZmeEQNzvXDgkxQoJPe/Dw6pNvOkz5p/+vf/2Pv3XLwCryVj436Yf4gh4EjILud99//+GHdEqTjDER4lHKdh2sNqOUMNRvvqce052wCQOEiaNUYCVvwuQ8yiYIHs7pK1jqF0x2bZecASo4QTgPIauCTW7gJxfjukbC5KedMHyaZMK7hYrHIPbYxE9/9shTFBQ6DSYPPkHIUcaDwHg7vq7bBgfBeQbrI1M6Zc73Bnycr+XzDDTI0FuPwSNZYBj4QcClrcUCfeL1adqj+uoxx8m4jnX0dZg9YvKUBRad43nt7ZLEHrmucz9t1ZfH1Pd5vwc325T/MPbGYzKfsQhSh25x5Fx3voHcjs/p0MKCvi/gwQ0HfVQmCHIcvTm0ujf+ootNFDdIaKMOLnidN5goD71LHl3pc9Khh4pb6X1GP/4Z8OLC385j60df8LmW8FSfTsIzRQgO/BLceJxeyHW6vh0z7c/edPL3f//3vRbw/uZv/mbwwWGy8PMvPsNoAITPALvnS29AkyyS7Br4epNv/mtvpa8dX8Kfsje7G6mTTH7wiSflkuB252+2TmpsSF+6xxs60NNg+ACyATJB0uN0lXuBDCb4wJzMrskwP9hkAB67bmRWPx7Wl46fs7GMtzsXo97jhuvqnMvo8Z+D24LJ2SND2qlDw7H+kXN0Lh3fyo8XNnA0mRTQb2MBDpMP9XoBGpU3sHAezPFzMt/1e97dQpawKwY4uy+ReT9F7Kn+0x784bp+Xxl6nnZB8n18rotlA28yWfCTpm3npBPVxrjZ7r2fHG/kUQYA/Hg9v58dwZ6cYNmg2J72jgQzIKpzLeOnui7c+iRe61dsn+vyWlzGk/lXx67AdPOmOn4WKUl8eDwv/hsLkKef2rE0Bqvs+ICXPPjbxGqxoPoNjLZsHe4yoUsObbuu+h/GuugKq/tV5tmFLsT6kC8PvQ5OdN8/Wlp9hKfGO/4VVOXxGUOdd2Ly6AKOnhdf/DO6g99/+DOxvphW3SfBUf3mUskWjtqzOVkWzyT/6yvVV/zyq6+/7OLTgsu1MVHqLibPj95yiG6x8NpkdI5P9iLHXVOUeYSxs3eFf95XuGaD6e0933C7vvbqJefq+Qy7b5K3ttVj9Mk3+MDpgl19Uc88pP32obVJcfpI4PTzu9Om3qPI1HW246tbKIwv3OjRJNO+G0q0GJyk2KRwfQ0OvErrC5todmGRdhbtlTF/5h/OZYmstUmOYNvnnwSvTZn6Mvs8OpLIcG0k7Q6n9DpfzDPpV2IhMfm32Snt3Dg33vhadRC48/nDd3ODOd1yJEz97r4aC8zfNvcRjy0KXzJJ8HUDOvzzO/RlNE5fTTm/pwvomg7YggH2Cd7ox6bXY1Nt6YxN0O0mdo40NJriRfDl2tjjaQPl5HbUP3odHWkjRnjhnA4qd+rfNhNS1zbJ7ICuc/q+R2PBrwzL4S3+KaYor6wfLGiecQSuEA2pJvhkizwf3uFP2vSDEJH30//8b//2W7g9rhIq+bdAg4HwFmDGXMBoQLGSCVMEwBIGO3HPucEIri/SvpPjFHJ2ziJhjrMYqChE2xPejgWhrLjKJEdL5gDg8MQQ+8bylKcd4+tUutNv1dEUo82ex10Hg6vOETkdO+nFbBJ6neDHsHiTtOEYDe5Px9qO/yfd0bxHmhqsAk8uvICrgn3TP8e256SB2uAIdt/qf3O4tOdQCzozcjt7LkzgG1TTpm+zJzXQBKfU9qnDizTcr1vVSyg8jmcRlDp8nnPgie6VaQ9OBqctmDpWeCOvOrJewsM5PxyBfDrPE4Qjyy3uJLqX20HTxjPunTw9Nu+XftLOTpiJP73ptPiQSotvpLw+SR+PLBLdtIMnge0iz7ElbOvrUJ/Hht4bsNidH3UHLP7GlmSYL0xvo5UAHZ+CsxP/JP6oo3sp1u1JNgQHF5vAoa3Ep0yw2RfcLSrpjZ2//NovYH/ewJdGfcTM847o1/8//yIDrsfULNr4yHQpGeiO1z6mxhZpj3bvqJiwp6x9sDIug1fOp2qDYptPyerm/5NBGZlOfgGbbelY+SaM8wO08A0GfqnlD83K3tKVS8rnrwte6F1bxzv3eAGdVcexx+lI3oD/594dcA1GRgM+RC9Ik7dlT4JLalx5+D89HM94sLA6nuG2m3iDnKRNB+/imQ8cneMZrL565cr4hpc76VR5J7zu8DSOse+jn9Th7fDIJnb0gD8YG2/4RPHCMx9WP95PrvUJ9JzbqduAIs7Dn7O0g+f0wSfmJ2y2iTCc+p5rdadv8upP08z8Tz8wqEKAditzDgqP9Z3Qo4detyZgkZ9t8KEdffTxi8DThewuX/tk2qHfl5vJW7VtYL64LeGnm1c5t5lE12I/Hsp7cW9iAY/raCzn9PDAohnatXX0xu7kAa+tCYb22l5fEre6cAwNNrkNkqe6vM9P5zO10YP3fKEyp3z65jeb0Eho+UFHyTjI/ux0fRf+ly/MB2rf4Fqsmv7gh1uiKxsv/OKOKNznuvG/eGEXcxuJQdFyOnFUhgf0pDc/+dQz92tfePRTj04XvpGFTN53quzsGBzTy3R9fdA520zGlbsDU1zasVX+bpKKJ/HCmFReavcQNxbkSC+OY5n+Jzd74Nf4TcfwSOiZI9xkFj5jEN+S0OgRzznV7mQGK4lhm8zdWBx/tPgI/0dH+vHHWzCu71w+u95TA/REN87l0/vxwnfICQ84CS/VR/Svx/CFtZ9fto/k+vA6Xls8OHOtvzPm0bKRRPbZLTpJ+d67GG60xt/64PidXOebF0PIBQbv4Ph0aaa9fHeT0FbvDjI2zmfMOfjj8Q7uTVePr+C6uNj6l2eRFl/CCx1IcIoD54O3aODT3VjL2Eh/nYskl0b+tOOrJvbH+yVyBl1gA5m8xRY70YmYPRuXdzXh8fhePKCv9efFs/AUXo7Ep//L//jPv20HChNum2m8t/sNGDpHDBkabhtSpJV0hdEmhsvcqYMoB/Gt7+2+JMdzCZrLEi/eKBzmBpNIRdEEVthJYQc6wXQK6jlhcs5ADU5pQ6A6koxTvOys/8Mpq+5t3i5MzjEXdCjPTotOVkdN3RkdlIkXY8eN0mKymIibON7jEeNDUMvgnDbkO8NCgr4g79Ef/OEZr5IjveDzXmppMHm3MDI5aLBOY3Xjbx2rMGkDBh8u1G1wUzMdgZua2GW8obnyVqRdJpSc5YE/XdXGKUOvvOdvg814UE/ew+XouXG6ci6NBjvv9l3tXWYz2Dw2PZ3QVVfT0cv0a/DYJB8+R/LuheDQDAk7XCdPg1fg8Yg3GS9w+Qa9a5P+2w0BC0k7ReS3AKS6TnbCH90XV/i1+22QY/s9ahGfCL0uWtKIr3TyEznghwfvpxe8/SUDkcfjDDTS+TWZ1LOPweS77/7UdgaU8wG/bozdvmgvoASnX5HeTls4jK7otO8IBFCw4K+nk/IZ/rubFD89+pel3351x2iPKbC/hFf6dW3Rv9uyFiDjIa0qa13QXZTCWRhvJwccmeAgE1m0P93of+i//K1kez2bj46prH/OLf7qNw8MPNq63mC8CUTt98imDKxr9uaD7bNP2xJ+MskPVi7N4JbwK2lXOU0M5SgAzO04l159FH9re32mvvck1+Av3Ze12j6+KVbCC662BFPbTq7DeXJQH3xiNRmZupOc/PUXpB87jNf5aaRp/DYA822TjMqccpsexR1Y+jSJs/iBBz3+ufjLz0Oscf2x00NDHzJpc67SsRtE6pKru7SvD/VvR3Xw/Jr42Em0O87RyZvNUtfHEAKPRvtq6M9Wi1s5VN9wiXOLB5Gv+kEHS1vQdFKSc7TBbOKZCVD++H71GrnhEqc8gqWscjw2Vc/uJm78jM1aH97gmP5nd2ziSRn6XVSiT+fJeNit/JVNrDTOmNRNoSdt0r+J5frL4iNbzIemLzZEr7YKGnYb3vnkeFqf6qdk69Owojk9qd+4vrhXfpLFPrGFHBIdulvJ9/7KF5LFzdoKveQSydFjIrXDI4s2HpHp5g8y+Wv/Cz12ucn04lXwPLjowOaKOOmcDfju5OSDZCdYchRB5+fTaJC7vpyE38WaRwfsTfbAgNWm+grf8ze8RZbwjEd61bb++iRw9WFyJ6FF1hRVZ9iC9x6j2SRw/V8Z/nGDrthy+GTprvVN/WOTZH0kNoiOka2OA376rn80iyvjF08fsyj9Mjw1nkcej8niiUw2+caMR342JuKpusFL8vlL/evxGW1//PGH1C/GqOcPfRIC3fydeegfL+x+4zJdjNcAhMwtiNDm75t442V9XKr/hYfzIRvNytgeb9qnoD7MZz+1qRAaNEpH5kcYKs60GTxdR96c64/9+E1wzLbpe6kzpyn9IDq/CUhh8EHW2XF99vrh9F+WmuZbEPncsN+V2phwPie/f4SPnvkqeDy1rzw+LaEpffpf/od/+m2FacIciqPMMbVx5OAE0rEwyWkgPQP1dkLO06JGxEAOb0JS0oTWUUz2Z5wLGNu+nwMRCk74tOX460hgyDqFEQcfzk+JruFkWM5sl1B6yfjIE75q2PBSOsEto4tH/Ntx79eGct7d4jiF1Xz5aGBNRwsuDqfMI09kLz+P8f/03Xd9rKj0i/9xLLxmAmfyf0G/Gogcb5M3E5jg5vidpL7RNPAtMOFX0ubkoBg6dF495Vrwg+d2OGRJG6d1kMBfZ6gMeMFX8hsd+JPeAnjO6Vwq7HO0IyLBNWd7BZWWh/fbweVT7ZTBAxac524XyGavfdsYrg3suK8OH6dHp7avf20XxSNJb76YbILTgPjoSZm7R/fdY+3pVeetzyXg8QV14E9X57Pnc9rDxWbjfQENH5fgdvfgh+9/CO+vR6bAzg9/rZ+YwCsTaE3qBXHXaN0OWicKxTrZwtx0Hl2AwzsF0ZGJl7Kj00lpeL6JeGGT+JZAqjwIB5t2+Gan3n1Ku02e6WMDb+mn7SY766PNgSrP4RcutCRl3e0Ir3ALuOfHJ6f2eESnu5bxecHbImZ2WP9xDs/hV9bzlLsmy/GAHz5RG7X9X/cDybl28Oa/N54PNx+tbaqjlfNTKNomCT1w7/sZuw12A6GyO5e01dy1AYIMdCOtbHYC51xfRk0cuDtE8MGLfnUY24hNBrPuLOWo/4MBv4VesbRP+OG47aiuDD+NRW9yTRa8OU6G3XFZXOFwG1DVaXc8c0RHfFlcmCzgV2a/fc6SPqcHcHzr8PhjUzzwBXj1TT4HnjwSWLbWDhxfh4fN1bG0+gA8NLb4IpNj+Xtg+fzxv53djXlw3+TfOfhO/gPXD1uExpWb8DtKbxO1yABnDPTg3iRVn2hx/tO3jZd+eNL4g196kjtZir2U5b/yLNZI8xu4fi7vPsrRcTW54HAHvvRpNUd0ZLuwp7tOHHK8fkbvEnh473x105/MnlfunO5TUD0rly81LgdGPXi6FQukPl2Q8to3MPrqdD/7sOf8fbLEzG8JXOcqwYnc8duPT4SfNz7yb/JOb2KvNvqAhOeLvQOfDjqZju00VDKfTF+nM3AB3uQ/49Ezt9gz9hu3Tsfv+Z/fzzYXn/3pimdbtjg/5zPl+7H12eFsKz7hvf0k8nydvq6BNjLGLdg6rwgf+tLZqDYjbfGlXz5+4mXfjo3slowv5TKkJvXkcQ4vTtEu/hzB448PH6/wvI8F1Sv2QleqXppznv/0OTo2L6LH9s9Hd6Wdurc4kWu+MJlGm560My+j3zc/Ci3vV3QuwYYU/yTtz7+vHC9vsodo+Q8udKSTDz36AAXmeNUGv1d/sOQ9/1OGV8l4Ujn4gLaRjz6LI3AWdvQMh/6BD23hkG48RAsMXHf89D/9m3/yrZM6aAshznUc0aMEiPUrP3/OKpEQgR2RD/uxLciTuxOUIyKfpL2J2AwQ5afsFE3BNIKBE9zODsfjcBLhvKj5V072JILA2UXE40zgGPU6l9RAEee6AFwDRoFu39hlx5vOLLCTBa4O3MHnRxRCdZOFOLbB0uSGI0chy1wox9Ew+dktJLjxRmcCkbLdkg6uGil8P3JvYmNCIeBxtvAdnko3TNEreMHZsRNN5eHNkU77XGmDg7INMgt+01vph4YgBAcnBHPORVt+uc6i5ODpgH6qi+f69IhvdHOShuEtOQTLt0VgvCjFCeR0kzblP6BeUPr8MzsSCUrpwPBucr0j/5vNtJnTnz3h2GJswVwA1J4fkVUgKE9JyvlDf/jCs6mBoccG0EJg3YQjZW1PD0/n44ORB47Db/LEF/in/sF2Apz0S/UG9xO8Smt63GATP40u2Hny8NnfPnzzzdf9ioR2dGsB5NgJWvB+84c/dJdMp4aWDgTs758fBZM6cIce29Jv8denI3v8DQ9sqJx+PD5ENnr4PLoRNDrxCo759IJDg136urbscQsFjyN1NyN44e+kj/8Gn+Dv+cIGr+AI5tqu/Tn40a/vBc5dt/rE41uC+U0E0NF+MGwCX8WtHeZ3D68RWln9+Glrl0UdvPTQCWyK3ven9LzS1g6cTE5HNDu5zjl46JxLtU9yywMn1e58JuWK+DG9yWkYu2yCTi9efNdXQz0tTTTQwS49BFdgnN9gc7Tk7uSFx1dip9g7MBo3xuYcXf3IL/fehJ+c5CaMAyV1IUwn0Q4fu8HrcJzMlGdQJNdP4cnilJwm/uSeXemzmlqbJD4j0095olcxNbTHSmSOqfkOG9LLTS6mywfu0U0HzuTFwZt0628mSbOftmdH5/ikF+dim35wulVGBpzQjzrtyCOOO4KRHNGg6zfbPHplF+kWAJtAZpxI++6IRienm+qJXHw4fHUHOzh5g3JxQZnr1W9StNgIJnoJLneI6E3H7U4oK+Zc/LpU+UOTTMg73iJwd6OeukfXbJRD69FW764Wmq7744GJvZ38Jl//pe/2v6T1hfUdeecpD19w0wla1QO5cwQn0el816QuNmTaqj/wvAV86sDX9qE1PHwhdkQgcvlAwk8/ukOA/01aj4Y4SUd4r21T7tGgn9MvxTU4gfIZsPBWhrJRbVb+k6F4c+yOceYUNwazodQxJ9f0g8/peG1PZ1V36Mmr33jHL7aZQn/hq7iX1Ykp7ft84oknYvnvUuZxVrGk/SLZpg7XgBccP6DvXeNzvpaC6ZnNYcVcytD0UYjaI/1NW/5Hj+AcbSC4O94xIfn6ZOcUiGsaBPB7dylX1R+64j8cp5uzF12yZwqLrz43ljvPIBdI/KsH13cGcmSTYCsPsrL5F57TJvyi3XlZjrTIJjL64I4fd8CVw0MXnWinHpxr+vKECZ0bo9EBT0/o3AJn/pJ/dAx/+jubORdvyk/ioGv58DvCWX0qCxr+Cd36BNE3J+u7d6Gp/JdfM+5n/sNv8RCwyR6ch9fx0//P//TffUuxOoMJSn/IRgoAZ/EcPYF0WLuSvS3VyZgOVbBHmWEeXJi/RxQM7BckCVB3fQRsIM1R2mQJQ3MctzgY1jnlqDsDEFbSWZS/Gfc5ggEr6yBw+gzbXvy0CyrYc5zx/pYjSxVpYEky6e9LzKkzmKF1OxTg8E4vfv1RnR0cZf3coklx2BQMsOt2rsnjyb3BfnhuAolGG0VLAodBmtObuDOsVPnCz569NIBHjpjWwNCJeMA6ebqekjT9mDxFJ+1s62Ty6R9eHfQSHUpg8HYOI0twjOazG/fYRn07avBWnsDxJ7RPh3zCLiAc2/VaMIGarcBYjKkf3vkFOIGnE5zQKr4cdcA3fqMAvrPnbYMwOPaFm2S8hS+dQ3aNz4CUJt8waWTTS4Js/Sn83rX6mzAIzJLFD3zlI/jwLsH/55/43vqWgemPf/zD80ja4O5TeGD1Fbf8DZYNIs9CVf7hh4+d/JObzs/C/fn00JXPVtriD58vPa7v9DYkW4c+muBOD2e7SNLyw6ndLbD5W4Ng/sSC3vmLfg0C9NxHoQIHj/YQO8p82deenN+dObzJ6JmA6GNkRBP/cPr6Ez7ganDPcfjnL+xW/T88o384wZ4scieTuZYvgZda33J+s3N02ej4lN6314P4MRvhCc/1m+pjsYg89LTBavkWJ8NCm7MHPNppo+34ZqMNLibBp9uLjT7T2rLwutjy+N9jB32gu8epc5sa7g7UKT+ZKjNa4U2f0u703H6K09B6399xr19e7CtPJk4po1OLB/zVb3LU7nBeqs8GHm080R+4awfeuwBnX/TB6+upLJxMP3R6u5ml88gET+2SI3rwT76X/2tDL40V9PL0+eOjn1PMUdL+stSd9nC0iWMmFcGlj4DH11u7h/Z0x96beEjiA57V3eTYNcy1S/ja2GushWN+f/oki3NJW36w800uITKeg60O0xacdO0k/LE1PakHcnIWb8o3yR3dK2u7nFtgdOHOQkHrvPZIyfjUtxZr8WU8dNSWnd/bR/K7ROwqLdZMd/Dxd+8j/vjTT5unRL7CRHYT6E6e57ax7fz29HUTdjHnbF9Zcm7DYC/ZBzZ2KS7wqd9LvNFleGY7R3Y9m/LNLh4Cr33tkvKjqw0+apPVFIYe0rp94L6wA9f8PRS1PxvnHx4qR+jiyXi8R7D53vxPHxGb0epmqXbBxSehhHtzFHxMpuLO9fwseulc4/GlZDyhWXnDj4m/cjiU4YkN2abj8yMzP3Tco8D0zQfh1W59u09b5Bpviy7rvz5/bXOnjyiaF5kDlNHFdbSvH6FHvxbiJxfd3nl5Vx+52bZjHlR4UJfsDrv0vs18m62im8iGRuPoYwO5P1T3jAXnx3g8XwcLj9wYFjnhc70+GdtEjtonbU6X6t74qL7ma9pVf3yl5YtV/OTalYeIcbL0Ivlk+fR//j//i2893/9zFgDfff9j6j758Kfvvo8S7HbooBt4+iMpT3AN7yWOWUdEnAdjSVDEOuFe3KXc7777LgLpUAL1mGhKm3asOtaC5K20KeC90qQKmDL1N1F07VEBfLzxkzK8onfK3+MiT5B7cI4Wha+dX9/FsyDAUfGJps4BD5yUy0m6uPltA4hJtrKfssDobklgOJqJkwWBoL5nw+ewnfg/fIDlpDVn5DiZGuxyfgbvs24NavWcHqeH6QQtjgO+NFK/3QcTdRPm8apOlrojlQROkbblJW2dL0jMHo4GUjhaF3+onDk/Hgyc9GZA62Q9fwcjwyPooqFeHVry+04i6Kx87eAMeOjvW/alGdg5u46RdpWEXLu91wlD6tg3iCOLQXt4b0cK33jkJ86VkRkMGq8f4VK/3dD70S2DzcjNRqcn/WafaOQz/OHTfrdfn5hPLeDrJ2AEQ5+SRStMFxc900fpRvAuwL3EFpomHHuPIDZ4Bi7p+Hc8PXYxTcKUm/x3oVM+2fppl77fncboiW7drXmPyxGJtR3/9OuROD7qLplAKqiBlbrQqO53LfFDsr3FhSCV8fqW4zdgtJPxGi8Nrvn61Ss/Wda3YjN2rJ1nP+dgTz/a6wPVabJ08kmjtdh2zwSzU3WCTuxAV/fyF/8Dc/n6DTsfj44SXuzEHC1w1O9a20jWcvAGwvft50cbxMFf/FIGby46sUfXNT17dpetTqbrM6d3gww9SeUp/5TLLk2m9GEbCnA2rvSRn+1oaWOy50j/jgZEqbymvaStOr5GP1JlD77ujsVP2M1kYu9cxQ7hFb/a0p72bZNa/ta42DS714/pIYkOxCA6EA/bzzKW8U98wxMOivPkKO4U8+nfdcOADUYfHke/53Kf1hul8dUJUfCA36Rmg73xAt77WtPbJoh2a53y4Mp//ApPqwDh8NgidR2LwuBsGb7je+0P4ev6tHJ8Si85kxCBOkexYh/qGG5xStvTBd7XZLw9jI4PMKnXX2ZTPrX+J0Y/kIWTxK/ZJm3YIdcb558cmD6eGHxw0E0nrQ8tGS141DWeB5f6Spnj1cuY5Ztg2RIccfQBcb/xKRWb8C1eg3mvK2Vkar+K7wf4bS6Qlr2W8MavqrO01ZoP4EcZKDqS3d2F//0C72ifrtBzTV/HP1x8Stn1G/qJZlqmXmKT6jBt6vvJcIEVL2RyK1uMf+4AolU8Nx/YJhVZ+MQ9eobXya+PbKGkB1S+8P1eJnKcTF2chS/XG8PxY0yabSb/dEyG8p12ZNamdzgfHZzd8F2gJNf4QvOnHz8Wr3lXfS4279wgme7K02/Rb3j/1Dwof3ip3sPnzX0gR7NzsPzhkVzaw+UaTXpT3haVYzFccn4xsnI+eimtXNNJDrPbw2P9KNfDufma1PbJR0vib2jIq+dLuQ7P5RFsyuGkO/j8M7aDo8vG5pzrtp/+3f/pb7/9LZP+HxMkTfqrmGTKQIBh/JiQySvlIsSprA51bMowWE7wrDjqPL/vd3IbmAL/y6+/ffivf/+/lSmKuBVW4RMYdTJt2JbBTtkVnDGK43G6nJ9R8cqxThH9wbLQSIPCgnGs8h8Fu/XLie1ECupTPOfbrZI6P4ME54yxHVy4yuPD1/GoHK7xFmNGX3goz1G03YnfgoqsbdNJkes5Nj23MytMhs9pjacIbe0CCf7NsA+s8+OF06uvDkjky05tZ/LMrgveXbR4qwrW1PX4JDjxczqdfs45F6zQBAeG/R0lMBsMNqCUh5RNJrrchMXATOf94bW0VcaWArlrbempX7pJnWB1t2TVKbPruaCViYzAV9roumV5O67TaQ9pcz7QTo6nyrnJzi1u4b8juuzJX+0Cs/Neup0s/CjYG5gEF4GYvT1Pqt5ugMkIfcmffTba+lnIl47y/nhccJicGpQ7uWceU56H5wsq8LoTYGGuXFK2QYJfvib/8tfRMb7Ayuo2IMx+fIHuJf5vEuOazGcb6ewt+OsbJiSYLK4ctVHNz/HpgqznS5NhOxKO/ATu8wvt9TOwYO64+sUEMqI6Pp7BovFhfg9WOlmVaQe/I174nlS5gufnx/Za6j/98lJg+vzuw6ss6U/zbxI/H0Yw0azuE0xDT/biIh7RsFjo963j7/g4PZ4M7CVh3eDi7tW15d8GQv1CO3T4HNbpi4xsvg2H36d+fgBXB/rAHk905RjjFRddLMYh7t/Kt2ExPGgo0w/SIafX9C/wYOCYPLO7hFfldPSSY36Ch+o9SYyldzDg3aUFd/yuzfxbKu3o/nA6iqGOYok2YIbvL31cyaMS/IO1Tv7iSdafasfo2FhmQO4EPjBS8WSxJ03Gx2aBk/DAFh5r1GYTnPkWHXY3tWlt4b7d1k0CFgvEYQt8KVxksZIYGBrx6vLLQngTG7Qdv9NPdZW6fnwggKdbiS/PBvwS3yYvZF5fbX9L3+eXjfPJt6DzVx2DzrXE7uIIWdoPc7xYg3NwZ5ezw/hd/y6OR3e3maaODvnOy3bbsHN0bW4ARtkb3tCR90z4c2ck2YZExJzecoSfj5Vm5NXWRid7HW/5r3wfPzuCMY5sw2W45sdrYpNhvrfr2Di81R6hh3fxE972odD/LTjMB9TzlX4tRnnVS67p0ALtfBV+5eIf2dWz6/rL+q9yG0n47ARZCtybrsIrv5xce5rBC676xcWKbpCtYfzBExg2lZQvbuEHvsmHj9fCpnXJ5YtNglPcrF/mGv/n63Bu7JlvVMZQrR7klMnbGEtcjkz0xd+1qazBbw7oXL/Rl8CSY/qKXz54XvFSnxmfl7S5dO3oSDzH1+JAjVPY9vVkPoEfsPCiIZ08n2V+eWM2WQ9munv5XeOfeUt4ci3pg9sMiN7SHrx0spfn6N7d8+O5+KrnXcNXfQX+aKe4beFThnf46md/96//6bduo5ncCJUmig0IYR6D65wG2zRu0EjgS8MjKHN2HVWyKjRpSk3L5V89yxW4flEiMIhLdcYqAr51UsxJyqSQK9PrtC2Kg1yHmEN1ZRr64OCpQ1FMctsGlkPCYReVMtDZ4yELGF7OddSxtdEpKM8uxZT4mnzDa6BTfry0U3Pu4FPuU1Mc8drMocJbYMpXMrgFljJc3lMTePwGLgGjq7Ygxdf4nO7Awltek3WE1iezn45zCe8acAp2WRB6JmCtorHpTHJNR/CYXEyHnH4TSfWOtVWazH5zdu3gUSZ4gMOXMjDdrYls7OCaDvjI6rdDiZaOoP6zDLB8UP3htprtirbyBC74ugjAR/jXATYw4i/w2oU3gQmP8JZe8snTQPPIcR3EAHfPAE6O6cwzsd2tp83wXF0ExmdA6+85ByvowCtr9/HjFr6//DLZrg4ew4QB2I+i8fmw1oCFJ/xob/EB9y3Q6UV66X39FD/NofF1goXzDWQGQC+o7isZ2p3fz0aC+K99B6B6Tr02l1z3cYzi50krW90GbINc9Z32zamD+4Ly/Gj4JW3wfrRqv8iMhrL2vdDSvrv/gVEnqYdbO/gOr+vSTL0MvzLtSiM2a78LtdHBm8/pne0W94qnPsHPQjNA6umOvdvPyzua7+JZ+ur5kkm98+ri4e1kX9vxxl/BQXQ83xGP+gU4dhcnwW4Su0k3nOAlcNVhfJAf3sQZbxLq9GixoY3FpLJOVnJiIWEcMoCTn1zo+mfizxaXsIQWHdB/FwYcOOV4qkxJ6J3c1W99f3cU2aJfH8JzZAWrnE5OZ+qc41ECt8nI6Czx733SGR/ig1hwj0weLm2vHT/uwisZ//pj6/PX8Sj6v7HjHuM8PIVNuXbsZOJyNuvYGbrdbX1oS20bfOBkMbV8BI/rLsITW4yh9NDNp5Tjs7T5i79c0xvD3bWEd+nNB3K9iRh44G2Qc20Cm/Le7UleeSCCFv/ze/3MGDSc8B3vuawNNVSOjy4U8Bk8juzYugCfnv4hf7J0uPUrkxx+d3VSeUvWdvTLcG1sEYAXZWBIGg95aI+GYvMX9dcXpNOxyWXh8mfs6uIdnVzfQh1eY/Em5ZE49Gz+SHDSFVg6r47Dhf7CvvD1x9cCSw9q+/fwTB/la2LVDlJ1kHmAjzwYX4oVn6HFB9wN4md0cHFWoqPSCb6bn1jI04fEv4u78i2Wfu7TrcW9STPe4IATDHrwnQ7vXRF371wrL/3KNDkq05PwoB7Owit85De+8RF0Pome6JXeJs0Tj0IPTH0z7UbbeE0nj73JmWR3H0w3DwMPf3GFVnkH+9BGU267lHkUXP/zZ6y/+GszEe8Xc5vzx7ZpMZzBITaJB6ku3rYtvuGnc0l7aWU5pr3fvuALsnT6h7ubFY8+3/gNLmXgjw4/0I+OtuPJKzkXJz/9v/yL/+bbfjc8ieNinCP19n7OOTtPrE4xEQ0IDs4R1EkhxQAit3rzTJ4BlcF++50Ba4ZEw26I7HGbDlBBji91DWqBnKOE0ZDiBLslxDnWEVe/zkwBcM8gM2QFJ/AjtCOh8afzbkL9GLkBYoMO54Lr48cfPnz//fdz1MjZASzlM76XcU/h3nPw40t7YasvTKdjbSCZk3kHoMfwh69NktaRrHJ/CV0yN4V/C6zpJM5nQAhMjZe+Sgft9Klzt6Wfi2MvK1NOGLgbVNDa4yMcLI1Lgt7mMNVXeChuzKh9jsrIcPCXZoPp/TcLggQfLcBf6su3Dx/nvHSVVs3qqgeBN/DVbWAaJOMXRZj/Rl+5hcJe3n57BjptBB0T/00eYg+dILm6g+FkynUuSvcGpHWYTXxd43MTuPBtAhQa/Wxiyj+Jr9jVFYB0LI8C3G9d4F+wtPDV4eAQLLqzFro5BIdn33/ozsstfNB1RNekpROXTP7R+OKrL3ukA0GaXwleHUjwnox3fej8vRPliZnJVeg6hkd8oCGxXekF1g6SOzDwSfSPlkc+pOMPLefpnW99xsK5uk0btPXJw2PRdf7i+Dt2MdEMnxyxPObPREEbA5o+15T6W9Rc0o5fSIKvNmifTx2fp0v1Mr4kcCYTYk1pP+3rWznnKGAb0POnD/Wxr2eg1Ic7qIa3fnI2svoNE0k7tHxBp3do9L8MHAZ+EwF9+RLeFru0UT9e8d84y5Zpo5ztB38T/S2Aj09Mnx7kC/R0P52oIx4/YMPF5uIUd1JOD3is/wa3F+5M/F2TVz3ejk5jbeDrQ8V1i68tQG7RSK/KA1I+8YKutvDgT9ZnPB6j/XxsPEvb5ZtPwyUVXrwJDL8HizcJfjw48iVHdkUHzCYR4S32YZbBmDQMB/qnC7rSmHxdSPDnEOvkPzktglecHV/1Xzqpfq4fknu6l1wvDW/5pJNc91fRweMjfeUTLwKmBh602dCPFTqPgiv77GqTA77B0Nf0v5hWmcovP82R3G90Z+PjRTsJn+WdYn7jI+H70bO+gF8xmDTaKCvupPNTv6NgA6CbACkXC5WT59LKdscE79Qj9zGnnCArrndsubr4h2RMeelzMQ7tK8Pr6QFu/BJik8JkTCWzNtnrZ3Sbazz7HZOOIcGHpnHnYqz0/ohm/aCoFyPAwt/NHzKEH5PPW1BMt2AXC8CL5fe7QLVb7EKv+MMDeerf/AFNslYOctocMGkPtrRDrwpLKu1keB3PVhhmDzywARxwelyU7OiBv75nE1Jyt6qi1mb0s/7Pj04fIOtjwWFRyQaVIbK2bTIY+C10O96AfWzhqL+qP7vCxf/REx/pS31xRX90a47W8tCqXXINAA8//fBj5znoHt9oHd5LVyf1d3yCt3oI3tMJ/Gxx8uKxd1Taxpzm6V/RNXXvc7rzXTrQ/uZzZNX+zX+j59LtOIuPja3mq+cnm48v5uFJ7kva8TF4PAt2v5R/MrK/6/dyO0qf/vv/9h99Swk1VJiqE4SQicyIrMP5Bqzdv658Q+wmP3XalFNK8D6Ch/FkytARPv7oRZ4Mrun0Ahj46wgGGoxj6JQ64ef4ruG+1LZR4pKOtE6kHOwG2RmzqzZQ7wVu+8kH5oK5eoO7Xzmu08QxycOLOIAjvSi89nNCFMYjfbm8XUN4yQcNHS+oP7ewHj7wBud4yYCVI7nqeKnXuHSecmWFjV7ZYToaLfhNFh21ed3SRaLCtO1lqZObQgxGZlOZThrQkmYb9bvWng3tWBEavVsl04HBmpzj72hFx9HD8ArKC1AWMM4//8KAPfvbZcdWYfO3jm/iMF4FU6thz873xd84Pr9osAlNR+GoX17JtfYXjNhTR5qup18027FjQxO82pOsAenCJDzi/QY0fGhnMqS8coQ/eGo3PHeAnbzKTETB0Ytr7dhqfsNWdLJJQjt+jn3kKHXa4MnnU2/XXhkcCw6bJJLRLdzpanpWri1aN2jv8asFIbmyB56tTlaDwWw3vHjPvyYDtQQWzHSM3uyDPzyksn5aa6Qu3pDy2QQ/BwtHJ53xY/ygr9yEsrjjTx77AocPZfR5POdfk/Lx/PgOmsnVR47seX452V8wqrtjW5rzC4lu8GMA7EQ3SBZwLVbo5oknpSlm8tk9o8pPfv7Z41R4e+nn4kc1Up60wdOLH3LMzgvoS4sTl9W96SD44DS50m5fUnt0i0iSev4P390FQqt+DE/qC1se2GZ6O77oLtgCw1bb+Xf+RiN+cvzglcxoVl/hiZLwPb/fc7FSaUTHW1ylXf7weY+a3fU2CFaPE18VM4EDdfYM9cpvBzHeUh7JMv7tvO5b2vh4ox+e63fPkQxsTi9p3n7H16dz+IIr2ZjhHCxbQ4e2Qf5i5ZuO4X8yODGy2qxNxouXjUu3ME+fec7FW5sddJmK0Bvt93FMlpTTWx/1THXpE6QpMSbnhU08bLvotmNBYGGrjVNduurw/cue63euzdm5eNIWXzZljgc60JfEfXDns+r1DROdK5fKc7J65dopcx7pCkO3V4b+0XIuqVP21tfS1FhysLeoubt4HzNBo0dyGUs2yVpMO17faAQ+Fa0DU3yUFD33EdRkJBHQb9outBzr+1IAOj8KTWUbx/RXeC0cNsFEG//gtmm5cQRtsRitjmE52q3Wz8nc92hSb5ybXofjcOGvcSnzukgUfOOdLfZBifGR/8trv+iXhFb9Izzob67Jrr+13xX2Fac6ia+tZhMY9ZvaiZ+kXftMyrdpNDixdP1M3JodlTXlXIIDLrJ3bKGD8r0+oj/g9Yc+mh3EucZB4cGGL/3WlyrPLy45J6MSYz197Iez1hd/zrzw2rQv5NwC3rGP/Aa3VNkq91IXWpEJbbhk+q8sbOEy8rE/2/JPstPn+ePxkP9Kn33lk71xQ0xJfRciOSo/OLQutV14+fT/8a/+9ttgrOKucMDPhCnlYelBup2TmDFCm8QskE/Q3/Uxon7XPoTaGSgneDinN9S//Gpf1tGRyL/nuJ9gCjZYCDbDb+C9HUKTHo7AsWukAKBNeQw+BYlnM/Cc/PWVFQnMpSkzJ4HnjH6gCb4+Xx165FHdr2Y8g0WdIY0YWfs+cxuFU/rbAJncl00oN/qJGUqHDNrwx/uMHvw4usXWexnQUwcnXBc07lpf0L4DVDLdH411mE3u8CPR2ftjdZd2cFUr+U/d4ZClF87JLt/iycbAwWnbQNBP9XFqNo2jxukFYB2dU5KBffdjXxfk+EulfaPRZ2MDj77dc/hB0LXdoc8/X3D7wqeuUiG3I6RU1o6/SocTjgWX0A1vyiTlnZCEDxNuq/YOWk9nJOPB3jl6Ahc5ndOPwU7HxYU/slpMll5bL3hdvzHZsav8+99n0hm+IOJHni03QHteFdnZMxjpOO3RdESDLeBSX/lCi/904s9HAqsfeZQJH3/widEcwU6OT+o7w7HA0L6YOsGIXIJsv07kmqzhUz+ky/oPBSTBod3dvg9L5fWTyKDPkzVCPDrD3wLS8SKr4yfw2i1JYdvyKfTeB0PpJtJ9hEFAjd+8x+f84HMZHr1DYbGegB28eKQDNoELzFNY/6M7ePjTHo1Z8CcjXUmnr9E7uz9lOT9+JHygU1kymb1JcP49x/mXARBPG9TXpxr/SnNBHU94LHz0pV9ElOc6QT9lx9sl5/60lVYvjoT3tHEng42rR/zQbXR1dMhi4YM3vF5STp/K4KTTUEub2a1EmqanxrMHvjZKjc2RFJS/+lUY6cQm+IbzJffwi6d7dAP2Dno5aotHMab8pLz9uzLs851g5PEy3vY1n8XUTuxzXt8IzU7QKSY0G/djt75joP0bf9NDB/sHv754aQuH8efOMX66uVBe3fp3p8+YBs/0EmYqA1u41hfpkK93osLfHj2eP95RWRdHGAvfYnAuWoYXsilrLEk5PZS/nKPQnAJ1faQqf7/c+J4y+XQoni7uDP5yE3lCq1c531Gb4Ekb+KqLnNPtjefjx/n6cPWRdLj5AXraXlyY3lLvzzFlHY9Cg8zayNNBJlz6YfS1OyvozIZvOswfuB8zBoVU+5S+VdtWf+vzhc2h/SLtD4ea6zuwdbKLl9j17u6r8d/5efVZnrcQhetVvrtANzndncPABR8f56eNm8V6eBZn8SNu00N5ypFdFlvC79OO/uFc+9gzdfSIH3MlgsLIPp54EDv4R32KxKlfHNmcYL42X9kjQw/e1Et352LzO9l7FItLyrSfLl5xVfnhtEBGU9pG2GTW/+GpKpImwxYwzrXQ/nRLbj96xo/plb7G52BvcdvHfXLU9r4ESE4/ssY/tDEeLbZvDO3GRfgopgenAneoxKTqv3gD4U5AZDD35dfv+7OvMvHfxoPQAm/eQ059hw+h/Yhc2fCm7fQ2vst7yj79f/73/+Tbr7/+ugivE0WjrDvlBoFgw8C/mNzlrzsxHJdug9TkwiStjIXAKZMiBRM7u15u6WANP9nDMGHS4I0xFcjdYwjHuMyh5sBThoFZnhNF3N8GU6HC9ylNWnuOsclFiM45QsznT380QYqyOUaDYXgZPcGBTtbxOVb1k0wvdgNrz9IIHzEEutqrUC6TjW60bVn+6+SSvDXcJuPUEhSBX7BTJ5VmEsNWv7ENHGSBd1/qMGnYoIxPOE8HlTtwyoq3cj+3n+oInDSwD53yknP6ly+9dxyJDt7z1tvZnCLpd3apP/t9A0RYKw+0Ad4jE/hw7ijtOFx78fEG7PmGgER7dCMAtmPofKWXDvPwOdk2MTre9iu+WTTElnwSrM482cg5HfYWa+08mmxERzfJlOgQ/iCv/LfTcR2fbd4ChWBisAiOC2TUAO6jR+Xie2799vOs4cMjc51k5vx0Vj4ePbkjwefZQD9Ci7yVP+d/+Orr7hD2URXv3SRZkEiTw28PsHP8Me2+97IxfiMPvvBIHwIKP+ytypSbjNJf756ENn66SCrtJfjLV/gsr2e7wgcgCPUtE7q2+0sKf+Orqrz8GJ11F2yywmWg4ONd9IfnW/xL6o/emx2jT+d4QbtwzoMT7VD68HNimG5lsiVX3od3PBo8+bLJnXr84FeefiarcpnulZ+tbIwQmJ+m0Rsfa7+F1BdfelxoeoDBSpoNbkA8HWjLxnfNx9hPXOAHZMU324glSOIF7N2phQMdcN1VCn6Di/L6sXZPm05KDeg2NNKGj0jowHGD0XbDX32i+upANvrUwh+lN5jgbFyrynj7y7erwxyqw1yTkR2oUh974Z1/Lg4PXvubKDnnq7VHyaSfff/90x9TkNL1A4+47otMZNOntW08Da4OoEGwyUQoJpaxTfvVo3tjhfbFmmPlDA53XZzTN/9tX8o1OvgSS8gg/iqnYro2ZNMKHJK66cr5yRU8aVe6yRub16T0Hh3IYPBINly2bcBdm7CBB/Nb5FI3WbQVG+hhEwl2BL8x59l0C6LGtdiIPrV/m/wHC9zHx/ECBuzxGA9JXurC7YEhcOsjs7L8e0va3nExa3L4QuG17fgTXuGojCmd7uHbI1uuW5+yzz/z+M2e4TcOnC5kjfWjfvUtf/ofvyyvj1zlN23wZGFw5WroUzLeXGxCt3dGoosbM9DchP7G5sXjTYKHyfFk4pf0TaY9/74+V72nbLFuetJcO+eTfRtCYoa5DTt6nLWxnguPWGU/2vDC2U2lXG+BUZDg5RN4GI2OhZHt/dxAe7I5gqEHuE8f8u5AvHzEUVI3fUQmOkjZlxnn8K28+MLD7H/xLriNlfpKzuGCZzDBGf75MB6rs9Q50oG40MdsQgjuy2jVZu9wKe+juTmyPX2In9Pb7OWlYZvedN2UOvXbwOT7u9tDdnXbbNliip7xJWsDH11LJws4MSkslI/2bTzmj63FmR8/ugMdXI3b+BgP4uun//nf/Yv+ErAMQYNulOcaQ14aFAjumeeE5SqKUyPKiHLhkxDGXHcBA+/5pD6ikXPK0e7VecJ0ri8AEAQu6b2TUJBnp9GYMzyBKHxZvPgW/5zi066ogr7n2lLaOYpkogtfJ0FRjvzRs96B6aATR/6iXz3aewqVOWV0AYXJKZyXdD5JsK8hIzvJ1ik2CKBRhVfu7cDoUDrx8aitdv2SQeiB32A4B73d7Bl2nYtM4Fr6XEvKFJefp/3xJuFrq80NqJwoQM/EYM5FH9pJWyCA1dGUDT/+JLIYHOmPvFb5bBqI8noySuTRVlJ2iza3OfH/fmLTTqBdGpgw8bs5cPCEx32TeXil0/Fl1zq6W5zwkWs6umDw8B968naAN5kE3xy9jb/t9jk/H+ziKfogv0DciUba0vXtMkp4T8O2k/kuPyyO0KQjd6rwZhfyJldoSZVDXfwIPcFmAZsOHvxJdILf6vLZCccDXtxlgEdg9Kla+CpHjuiA85y8Nvq/x0jo3iLLexdUpbz16Xd4qa0Lv/74D/ktf8kbPNaXySppL6F78E/znit70/Nj80vKtDva4CT4L4k/AWgZGPazu2qiWlp4i2zffPNN+wj5lMvawHn4elclMO0zYJPITuZw88YDO9wEYTLo4+OTT/gyGnh6AvNr2tN/9RKdkv/iydkkYG1/qbCPXsQ/8ZUv3KOFNxGT0DybnFxw6pvnz4sFvuKxwcduWlunGbttUrR+Wh2wRerEt+opPGwhhU8+Pd4voyHrp0JH41DiSWomX2hYTLYvPTKbnFgc0h1ijU/FPz3QK/4rS3Qx/hbfijtHUr92WyO3+JG+hn7jSmDoxKLIOR5N9MgixtzX4tzB9NK+mN3HK+3Qp72/a4eP8l3ZxJbJUd1jxH89D/+PPmqPyFHZAs+f8u9NZ8Dv0R+TiNfie7LR3zZFInt8QMLPxUcI2AefehwNhlz08GzyJVLhIY1APzRNMHyUYe+Z4KePN+SEXsHz7/aDXN8CoLE4f452tbtxlXbwyafr05Uy55Jr+B1bj59UGe+m34JNllw4wiWjPVtdn1t/NekrzZaNLn/hs4th7MVGdnPnN2DgO974Hi35KpMT84zySgccOTDXV3NaPWvrrOMzm4aPxuwAxJ2bunvfReDiA9zaksuFo998gdP1iwZ65i7zNfomE5ldswn6xiE+osdp73y49dnpjo5tyorxX7zNNxavpW465M8RGviDKDXza/j0u9MvGia4YsN9ZEW5BF7Gv3L9sXOD4HZ+9Wivv09WssgvXLmmA/2gOtj4mX+lD5b9pJ+j/2ozZZUp13h9wxmdzX9fsbk+kDY8Gax5Hhk3VgcmdjNeXLxGG19ipHplEHhcyJhJW/R8X3WqviqHcvp4bcBWltS95GaHyNPF6T/QZ/RsDil1vhy7bUyNP8T2bMDvZP6hnJ/j0dygc9yUwtev0/3H/95nQBGWUxOE7QifcMsxVQWEaUqbsAmGCdo/dqIxI7YjxpEEUC8K+/lp+GDhXFOmyXNoJGGuguX8FEoQ53A5nsHUdVWGoxivu1uhJUBTsAAYqODcC77gzxkIepN2CqAQTARkg1fgPWrhjsAXzw4pOS14TBz19a+++LIyoAlPSMUZhw+eaG4TjiR8c4rynVzDAyqHCbDRnU8NcjWJPjvQCEhYS1k7Bn2ngLMeTxyDPPdY1CYgBtV1MGTOUQxcjA3/tZs+51yXlNcOOeISfEoLq2y2D56UpnVhOJfynkcvdOOXYMkhtcMHhp+o2+4V2sHfXV501vExPZ2+4C06GzQjuyrt26lyIXD/PrjA0XyDcdL5y8kvOZfxRZ+eYa0dg8tOrX60CS7+fUXKBDX+l/M9urTBpY+2xV/51O3UnM1M4j5+/0PwZlWfDmsSbVYO1/qPjvoKGCaQvnAwG5BjXz9gyw1ms2VTDjd57i34N7r8cr4IX/0jdZE2A4A7Cxk8fzf9ytPLr6GxCZFJTJE/+sIJHbefVKfjzu1+NuHbxR/YpQXJ62PX505GqbbSP3KujL/aBQOj7vP0KQFVAPv+4w89Z8r61YMH70fj0cibfuBo3wqcO5DXTp82QBiA76s+4Hza0+NpHWSCjK5ldk7DwrABHJJ2zt01YnM7QxZb7LA4wnemf235Qp+TDT+1feTCw8WtsFue1cPdPpb/mwP3ZQbOPmsaGrfQAB9FPxNZA0zaRte7Q7MB75tMTKrryA8cQn2CnEfvYu3JRER1dEYH/OI1QMYOsYUBCh2+tfyyhd+KEfvpAn5xAW2aEw86SdHfxKfg7aQ49fqSNF6ix5Sff1pg7EMGfJkgsK0fyfBf1r46dxH8vSWfc7598PTvSBY0TEwtnKGlK3zyvfpMcFWOyG6A3ac9M9BGrt4Z7GCqz6wfsdfFHTqsf4gx4kHsc+Vgou0c+ey+irf+HDwpd/c5lR0nZpuX/2O0E7XgpU/UijOw9MU+ym5wxz8+pNlxtoSKHIKdRU1EKU82GvobMClge+0vaTv+X3kNi2k5ZV92vNykmO6VhUyP0vUlqTDRN53IfLJjR+rgkNCVOp8JlU5kMvLYUDKv6F2X2pet5v+TPX0jTZ2ff3eDMif0enhru5za8ef32qMPnm1oRv38nF7mQx6bhPv6D3ve+MW/2PR8u33JNfj4wuJp4l1k8IgePvkJ/BK4+vHzS9kei24cEe9zrQ3cHQOTjTHGLLEaDjwoH+/RrbosOvCKD/2s+iFPjtuU3S63jQO411eeuB22yNZF9OPjnc/kGl42wSNboOdXx89H+Nt33/0pLV6y0fUm0XtHsRty4RnffLsxWL97yvZIzPgxn5O0FX8thNXbUEUbX7V/bDL3zH9h+fvYcr6nP7784PwjXBdv/Sfn5je1WW24iXNlS8ZrF1eBScGHnzIX0Pr0dX3n5mdsabGAOlvwIeM/3ZM91eFlm2XokflsxY7gHNVZnLZBUnVXOjzqNGzsXexGx7hkHHX3mo6MSeUn5V/6Ha/Y3LyATug4/3349P/+L/9x7wAoqOMHcz+xGLoUpg6zOnZVGgL75T1f+NltJIaU5gS7Q/C6rTZi6zhbbV05hUHKkMpNwmvQXMPj/LJBcEacTijI7pcjFRmMGoRSCRfY7fDv1g1e7exzprDSOp9t9KiEZ/zriA8tqbcHIxd8Hn0Cx/mlBnBI3nQ0mcjIUPd4kSNY5a4tcAQIMsOEb+1fspItjuckAHWaRzeS89ONDC+52mF7e3zt2eq5GO3ICs4usPbSHTs5fYPfAd3BC0ShFxyVM44pcCyoCM3BH530tln8AC363sTrJnCZ7Eacyl3ZBKnxLJmwdccood5i52TSSTf4bZdHLCJbCO6WbOB0TnzhBQyby9Jgo8TgxgN4cik3OJiMmhDIeF56bB685GJLdfPV+dXZi4H6idDI9c03vqazRWAnDmk78nYOxxOb+jIB+bc44gvBnzry8xO/BxBtP5MNFAyCGySd41VQQf/4kdGZv+9LQniJEhuIGjCD/9cgwUMDUvSAweoq+B3hcPeJHq9P6bfkvf49Ha7s/TU4Nrt0/OTQCVQHjOjpysGuH85f4G/7wCtz4lom39nn+DG5PJ4d8dD6amqTe3VXrr0a+MQMEyW65GO/o4/oR9Af7cUmdDxaYILt/GjR2xYA6RM5p0/nHTgTzwRfA/dozD/rNzQau/M9kxj9hY7hdN4Jgzo8BK8+4vpgnuLKVNyR8e5Q1lZkDRA8YPjXjusPzsnPm/CMJzDioEQXv7+7o6EFlj5vt+1sbuA3WXK8svp0aOOx+ikP0WH0cf7ZTxsHp0wOg+75MHstrd/0LG3wLKMD1lFWpp7ebnHKt/ktFi7R0+iFv1x3QI4NSiQH136zgz7gICu9wkU+frPF02z84Xd8Zb54stS2R5svBOwl5yaHdHy2BUvbaNIvHdVWrqfA2pN/mvwpG/dLfK56yv9OHf1XHbRO+fx16NCaPnuXJ3Q6dgXeofgDAxSv1Xd4509nO7jFrPa/wPqxtMbOlFd+smtX2YZTbHP9ni+M0qnHhSV0GtsDc37aOcGTjufZmw8vjnqiQIyj4/HrLsR8EN3+uBy5taPjhwf5fE3bowuvtmw4u1Hs+vktxNUPRpzbTjvZ6fMmjGSD8xYTR8ORbxnfpOJPUl4Z+VSK8CI3fsfXekw9nj0y8l5Xi4X6z/rT9QnzJAXglJFtvCSeeQw78zI+BzXc6konx949yB+5Ks9jkxIgcwYRvrOYYfwwx4lu8yfRPZTiBf/oRmFoGc/CSstOx2SZLpPS/HRj0m+Dinx417/nY4EN3OwpNuqTbKr8kw9/+tOf2md/TFtjXtPj32e3o0c3Lz+IniInEc/O6o1Jjiqq1/Lz1/FUxld1j6+cW5xNvr3nB0f9hK7SjlxogWG74i792VI5fC8beOF6i1W4jFUQ1IeeY1BUB/o5XMba0Y3fpK+AqZ2iq/L96E6f/vTv/s0/60vA8HFEOwuYPKVRBKQeKfADRhB0QA4xQYuRD87nH3uL64sE0SAE69jdnsDcLnmZTrtNikOv7ITBMIluGX4yQeAx0SJpv9JBGXA8sDrgdT4OyhEc//yjjnlvc89p0OoAViXhOwpKB8AffOqcG8Tg5uxg3V5hZF+dwCdc2qOpnQWRMrCd7KRtcYaeW3p12AamJ0hG/jMq+eodjy6LM5ftMKGBDwGWTCfzwcWde83YJlsnS+tT7u9gdUztJW16DDzHFaB6nWKdQsJjKaQtXgXEDVThpRPodWTM1/H4Rc5LIm3op4NgZEe7dgju1ocQeejbivh8pbIE9jqgjoSfYI0PrkORB5LT3z9MnSChHTpg4RRMtnCZ/ONz5/j4LH7lnQV8CVj1kRz/awILvz1+NinwLebtDhuM0IBrecHBHaJNBsfvKE038Lcj53opR74RW+gT8JCNH2kvd8BNWdgL9HaW4UULr9o4B/PVF+5CDHfrBdTIzW8FJYlOtDGBJNt2OoZzd762kKf762twsXP7bK7hoI/6dMgVJpLepAY99XTeYBPcBYxX4eN4aN8YgvHdXCbr99rJgwe7hWvhQg8/NiZO15NzE7gucItqCzR14PTl+d757RJ6sNqRtlM2/iZv/xyD8Cbakvgj9bZu6GsnDuKFz7CX3UA+uAXA+g6e5EtgG1PoUwqd17sqW9iwkSObNKdNbRTfgYteq+/A73w+kcoQmL4v80P0pl+2N9DOlgbk6Uqb8aa9AalfY7q4lMq3o7aVFnW6tNjjt4kT4cExHllW7hE2aIfDudiwCVUX14m9/b0APJbPTSamv+1gVn/hC89FjELqz2fen7eu8WsTGfrJIZN+Y1cWueFBOdl8FIL/QFz9F/VkhYsNaoc3HanjF88gm1zfeux3egLPPsYVZSa4mGhs5065rq5Cg5yy9uxCsyemSa5fQK3dQrPvNLB70OlPdsxZIVQ3ziZHUZOPrtPu0sWc8he668+hFb3yjz5eFkz8TQzlnx2XHlxtGzza43V6W6rvJYGRBrP5gD6i/I12cFI03Ul013fIcm2CTyf0N39fTrPytbYmsYsrxddjYqe4nnS2ktG8/iEpY8/zFeXzj9c8RZ8fv3AFxjiYOmWOh19sdlyfWlx1LdH/ZHj0nNQvP9VHell8cOCfPm7xLI2GWLoJo4Q2/De28RmxRvP5ja9eiUk2WkITfMpkcaO4Aaf56HhSYZsgYgD5jVf4xBvYyRcdpBx9fdY1WcW/+kdQ8iGEyLLxZGPlW3tt4198droMezn3VIcNGKn+GnzzTVyztzEm9rY5y99CB6+IWuRoU5s9PJ3+OwY8547abgG062sDP37kzifbm8SK2YWu3UWjX/CbH4Sv8Hb+z3/g9AW72xSpXR/cjtpUp0k3tt0ctHIGP1h4wLHB2s0XZ/LVldfSNFbY1N5Yscesxc4tVP396MucafPpf/zX/+TbI8ADIDaBepXxlwyWmUxTjjTDYWSBeY61Dq1zIxDsI5Z8uN6YzjWc2vxWEgTQOQxWgsI5wwbpQqTtdr2+nEFSr9NQ9gUwOAQrg4cAuxc68LYgGYgP//Xv//TAmmRtAOlPkuMpZRfUw2npUhq5wTVABI+kPTh144FcKzOgUHgXD8kppNni0O7w3QrQuWB6g6JruuFoKS5e6drj9WiDu/JAtk0XL8mOBkr1RUSvsU8K2laqHCyGTsrgbdIEnchROwXOn47K7joC/BJ7mTDoEM5bn07HLvOg+cycOTTaOTdx7fPlwYtFWodynQSO0A5jZMIj/vjY3/zNH6s76R/qxPUy/h8bheZPP2eSHJpo7ZetN/hIXo7BKJ7sgnge/3SLF9+FB8tPDELe9mcrGdzhcXT3Ay8E6SNE7RNbGAqi/YXSBogMrOGLnTTvTtK7AUky0drkST+jgfSZHE9OtMGjK5PJozU0aaJ2i9HazK0/8sUfo53iold93YRDIKp/s1PqOlH1GEiuc5l/Ji0LtqP1GtjJqR+jiQbla3cBmW77HHP6G1x4n0+zE59YLPA5O/j4jTYX8PmVgZ2s+L+dqQvc6x6b4GvfAVWfDJyJznxJ7PhiOzmB2YI9MqalNk050C9e6UYwPTwvf4mvJuP5bOWoXr7+g7f27+jDrhwYg69YSefwvk/qZfJqCz/pxB/l2mhr8CcrfeGn9gpN555n93K5HbDG5tS1Tepvh+1kffFjcyT+9OjSnSg02r/Ci7/ieuytHfqPxsqvc+90d3ITnNOROtebuOnLEnmCpO32HLZ+rJ+uf8NfW0dv7WOVeWOI/ix+dBA+nkMcj72Llnq0lPSIn/iX+vIUPPkvuuBjyfpCZNsPOcUPg+un0OYb9E8XfLG+io5Y+Elopy/dRy3KV+hUntptg/BNHl3L4qGMvjuM1y9d05+M1/bytONzaTi80V0/mEGeyF1T5byPTAXX+Vxtm8qLC/TAEmQgb20bWLS62RD64DZ+Tj52QPNkekj1unW57l1//MS+dF69PnzLfJtdVz6f4Zt0gibfqt++8T5e0NEW/GCjg/RXu6rkFHO6sA5avMz3p3OTLPq78a66SOJDKXhgp6fpZrSUsyPbVLfBhxEwlf/J1wbPYiHs2h+dTqyTLoZOF1t8DgS+sNJYNFrT1Wxl7gOWDWQvk2/8mq9tk2d26EQxR/qZ7cYDHeLpdIMOi3VOEJ3bFLvPN882s11lCw66gysYF1NTh080NvlfO7Ho9DI83m3YAoNtP/7gi3Pix/xVAlYdBQd67HvpFrkX68DBS4bZRJ9eu/LqPIjWh+IvYezG0TooX3z8Uj4e8DcdB2j/Are5WDeQ1OXIxinsPJPsxpu2SULfNXtBAN/xKTTfkypS9RHe6XR0xaPhkW6ee+3FtmvbsSzH3t1KZtvJe30bL2y+OZs5b3nJeZ+MSf8Ui/mDfHhr3/Z7MoSv//Cv/pu+A9DB4BnAGqiSTIQQ7eQ/EzWOeIO0TMA9u7mMoHK7XSZSGD3lY0BdJyB1chbgmDpDhOQwCX8nLLjbOecAR+OFq6eFV78vqAi825FUzwnJolNyLrsJ8Zw6CwVToFvAkuBxCwB81ziP4vCqXLcnjzIwbzLlaDXqvM93Bx7/Dbzhf89eLjBqh6fqK6qBm+GsmqkE/jqki2Tt+wxw2le3mOZDvwlynHuOlP9rQ0f493Pe2t8EezjpIWeKOgA+amw6JzUQB2nJnHO2LoHFuYwXMt136uk0h+qcTVx//sWccJOLMj16+Y9/nG4bKFIvcNEz/hvEkvsDW6HhB1r4SL9Y9fCgvaMEz+lWuWPYi843EONjerZjP5/RVF0nrmlrkGIj/F0gtxNRWim369aydzyiO5rbBYG3PhQczuGzaykrY76+WPj4uGDT3VY6TMYPfNV3rsnLVyoDyz004cUvmcFqY5JLNlomNxiTl3v2Xqabz/W1nAdTcVrU8p36ePD9pTpbkDi+Ata2cEjw3ySHrW9SboJk4Y0fQZJe+8iM24+BbTCNDFy2bYObfifT+pXyLQLjZ8GpTluJF0mnH/nkx7/FlcFydWTanRvX+EffV6EEQeUCtDI06YKu4QOLFzCS9nUMOkuZfqWNLL3nR6pP0eMjjwnw+RTc8ht86l9y3yKCDadTzyBrZ0F2SbuTS+oz0sFJQQbo+SEbvHBfdk1f4ODtpKcpMSQ6EyTBBLi25Veb2M8HeqcxcEeb/8J717dYdYnHXuei1XgIbpP/yqlT5B97VOfti1lwdRC7XVb9nJ3X/9rvHp5zVtxHn1xq4D55Jcfynj76l8TNtzEg1b2rkGNjthxegqHt9B+6XP+aT47Odi8luMtXCHtp9PoFenSsnfp+ZSn4L94MNx+PLsgWnZbnlG+hv5jmKyInhz5tAnyPjZWXtO2kJQleMPBizySmm1BS5Kac+lK1ZAyYDNqfHo+WIz2xwY+ZYOBHfzEZd+fTWFsfI0tgyctGtWsSfMrwIzaiSxcMPn3MdufnYgI/SFF1CE8nr8nu/Juf4PracdXFKK0nD17aLhlMZVlVE34uS/rbzSv4IfhOTnNee4dPybFayX+NqbEhGmRTOHraj7/joU0imDK8XZxEB+8XZy1qnWvTT1sHJ/jpS5pvK6u8oXO4qv9kCZ3rJ8pqwyiqz4O/05FEt435mE4iFxp4sWCkB4thMrqOxt/8BI6zkTboNb5F5PbPkJoPb6wxxsy20402ztmh+k46/xiuV1+7R1ck9T5ioZ2nUmR+018zjxjmRCl55F4811fFC0ebI2zXudIzBhifPC6L7uyyPuQow6PO8fC61vZ4VC6u0ZG6y+zkqN5Gnn4gTZ7hktA7+8vGrVS2X2kD/mhsLFy/OdrlJ3b+8svP+x4i+Bt/4Dl915bRHRt9+PDhw/8PJo/nq30MCdwAAAAASUVORK5CYII=">
            <a:extLst>
              <a:ext uri="{FF2B5EF4-FFF2-40B4-BE49-F238E27FC236}">
                <a16:creationId xmlns:a16="http://schemas.microsoft.com/office/drawing/2014/main" id="{5A131B13-CB8D-43BE-B367-27D544AC4075}"/>
              </a:ext>
            </a:extLst>
          </p:cNvPr>
          <p:cNvSpPr>
            <a:spLocks noChangeAspect="1" noChangeArrowheads="1"/>
          </p:cNvSpPr>
          <p:nvPr/>
        </p:nvSpPr>
        <p:spPr bwMode="auto">
          <a:xfrm>
            <a:off x="1263079" y="302514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Rectángulo 5">
            <a:extLst>
              <a:ext uri="{FF2B5EF4-FFF2-40B4-BE49-F238E27FC236}">
                <a16:creationId xmlns:a16="http://schemas.microsoft.com/office/drawing/2014/main" id="{6B545D47-372D-4F4E-835C-3CBA028D711A}"/>
              </a:ext>
            </a:extLst>
          </p:cNvPr>
          <p:cNvSpPr/>
          <p:nvPr/>
        </p:nvSpPr>
        <p:spPr>
          <a:xfrm rot="16200000">
            <a:off x="-1132871" y="2560712"/>
            <a:ext cx="3685737" cy="646331"/>
          </a:xfrm>
          <a:prstGeom prst="rect">
            <a:avLst/>
          </a:prstGeom>
        </p:spPr>
        <p:txBody>
          <a:bodyPr wrap="square">
            <a:spAutoFit/>
          </a:bodyPr>
          <a:lstStyle/>
          <a:p>
            <a:r>
              <a:rPr lang="es-MX" sz="3600" dirty="0">
                <a:solidFill>
                  <a:prstClr val="white"/>
                </a:solidFill>
              </a:rPr>
              <a:t>          5 . i. 6</a:t>
            </a:r>
          </a:p>
        </p:txBody>
      </p:sp>
    </p:spTree>
    <p:extLst>
      <p:ext uri="{BB962C8B-B14F-4D97-AF65-F5344CB8AC3E}">
        <p14:creationId xmlns:p14="http://schemas.microsoft.com/office/powerpoint/2010/main" val="591864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36000" y="5867401"/>
            <a:ext cx="3479006" cy="558800"/>
          </a:xfrm>
        </p:spPr>
        <p:txBody>
          <a:bodyPr>
            <a:normAutofit fontScale="90000"/>
          </a:bodyPr>
          <a:lstStyle/>
          <a:p>
            <a:r>
              <a:rPr lang="es-MX" err="1"/>
              <a:t>e.i.p</a:t>
            </a:r>
            <a:r>
              <a:rPr lang="es-MX"/>
              <a:t>. resumen</a:t>
            </a:r>
          </a:p>
        </p:txBody>
      </p:sp>
      <p:sp>
        <p:nvSpPr>
          <p:cNvPr id="5" name="1 Título"/>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         5 . I . 7</a:t>
            </a:r>
          </a:p>
        </p:txBody>
      </p:sp>
      <p:sp>
        <p:nvSpPr>
          <p:cNvPr id="3" name="CuadroTexto 2">
            <a:extLst>
              <a:ext uri="{FF2B5EF4-FFF2-40B4-BE49-F238E27FC236}">
                <a16:creationId xmlns:a16="http://schemas.microsoft.com/office/drawing/2014/main" id="{05FECBDF-B4F1-487B-8189-EB3F38081116}"/>
              </a:ext>
            </a:extLst>
          </p:cNvPr>
          <p:cNvSpPr txBox="1"/>
          <p:nvPr/>
        </p:nvSpPr>
        <p:spPr>
          <a:xfrm>
            <a:off x="1436688" y="1312863"/>
            <a:ext cx="9847262" cy="2616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sz="1100" b="1">
              <a:solidFill>
                <a:srgbClr val="1155CC"/>
              </a:solidFill>
            </a:endParaRPr>
          </a:p>
        </p:txBody>
      </p:sp>
      <p:sp>
        <p:nvSpPr>
          <p:cNvPr id="4" name="CuadroTexto 3">
            <a:extLst>
              <a:ext uri="{FF2B5EF4-FFF2-40B4-BE49-F238E27FC236}">
                <a16:creationId xmlns:a16="http://schemas.microsoft.com/office/drawing/2014/main" id="{EEF8FF7D-131F-4522-A487-9E6EBA83CE9A}"/>
              </a:ext>
            </a:extLst>
          </p:cNvPr>
          <p:cNvSpPr txBox="1"/>
          <p:nvPr/>
        </p:nvSpPr>
        <p:spPr>
          <a:xfrm>
            <a:off x="1255713" y="496888"/>
            <a:ext cx="10360025" cy="430887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200" b="1">
                <a:solidFill>
                  <a:srgbClr val="0070C0"/>
                </a:solidFill>
                <a:cs typeface="Segoe UI"/>
              </a:rPr>
              <a:t>Estructura Inicial de Planeación</a:t>
            </a:r>
            <a:r>
              <a:rPr lang="es-ES" sz="1200"/>
              <a:t> </a:t>
            </a:r>
          </a:p>
          <a:p>
            <a:pPr algn="ctr"/>
            <a:r>
              <a:rPr lang="es-ES" sz="1400" b="1">
                <a:solidFill>
                  <a:srgbClr val="0070C0"/>
                </a:solidFill>
                <a:cs typeface="Segoe UI"/>
              </a:rPr>
              <a:t>E.I.P. Resumen (Señalado. </a:t>
            </a:r>
            <a:r>
              <a:rPr lang="es-ES" sz="1400" b="1">
                <a:solidFill>
                  <a:srgbClr val="C00000"/>
                </a:solidFill>
                <a:cs typeface="Segoe UI"/>
              </a:rPr>
              <a:t>Producto7.</a:t>
            </a:r>
            <a:r>
              <a:rPr lang="es-ES" sz="1400" b="1">
                <a:solidFill>
                  <a:srgbClr val="0070C0"/>
                </a:solidFill>
                <a:cs typeface="Segoe UI"/>
              </a:rPr>
              <a:t>)</a:t>
            </a:r>
            <a:r>
              <a:rPr lang="es-ES" sz="1400"/>
              <a:t> </a:t>
            </a:r>
          </a:p>
          <a:p>
            <a:r>
              <a:rPr lang="es-ES" sz="1100" b="1">
                <a:solidFill>
                  <a:srgbClr val="CC4125"/>
                </a:solidFill>
                <a:cs typeface="Segoe UI"/>
              </a:rPr>
              <a:t>El equipo heterogéneo:</a:t>
            </a:r>
            <a:r>
              <a:rPr lang="es-ES" sz="1100"/>
              <a:t> </a:t>
            </a:r>
          </a:p>
          <a:p>
            <a:pPr>
              <a:buAutoNum type="arabicPeriod"/>
            </a:pPr>
            <a:r>
              <a:rPr lang="es-ES" sz="1100"/>
              <a:t>Revisa  el análisis de cada Experiencia Exitosa elegida.  </a:t>
            </a:r>
          </a:p>
          <a:p>
            <a:pPr>
              <a:buAutoNum type="arabicPeriod" startAt="2"/>
            </a:pPr>
            <a:r>
              <a:rPr lang="es-ES" sz="1100"/>
              <a:t>Reflexiona, acuerda y lleva a cabo, </a:t>
            </a:r>
            <a:r>
              <a:rPr lang="es-ES" sz="1100" b="1">
                <a:solidFill>
                  <a:srgbClr val="1155CC"/>
                </a:solidFill>
              </a:rPr>
              <a:t>a manera de resumen</a:t>
            </a:r>
            <a:r>
              <a:rPr lang="es-ES" sz="1100"/>
              <a:t>, el registro de los puntos de todas las Experiencias Exitosas analizadas, que se</a:t>
            </a:r>
            <a:r>
              <a:rPr lang="es-ES" sz="1100">
                <a:solidFill>
                  <a:srgbClr val="3D85C6"/>
                </a:solidFill>
              </a:rPr>
              <a:t> </a:t>
            </a:r>
            <a:r>
              <a:rPr lang="es-ES" sz="1100" b="1">
                <a:solidFill>
                  <a:srgbClr val="1155CC"/>
                </a:solidFill>
              </a:rPr>
              <a:t>podrían tomar en cuenta para el propio proyecto</a:t>
            </a:r>
            <a:r>
              <a:rPr lang="es-ES" sz="1100">
                <a:solidFill>
                  <a:srgbClr val="1155CC"/>
                </a:solidFill>
              </a:rPr>
              <a:t>.</a:t>
            </a:r>
            <a:r>
              <a:rPr lang="es-ES" sz="1100"/>
              <a:t> </a:t>
            </a:r>
          </a:p>
          <a:p>
            <a:endParaRPr lang="es-ES">
              <a:latin typeface="Segoe UI"/>
              <a:cs typeface="Segoe UI"/>
            </a:endParaRPr>
          </a:p>
          <a:p>
            <a:pPr algn="just">
              <a:buAutoNum type="arabicPeriod" startAt="3"/>
            </a:pPr>
            <a:r>
              <a:rPr lang="es-ES" sz="1100"/>
              <a:t>Al terminar el </a:t>
            </a:r>
            <a:r>
              <a:rPr lang="es-ES" sz="1100" b="1">
                <a:solidFill>
                  <a:srgbClr val="1155CC"/>
                </a:solidFill>
              </a:rPr>
              <a:t>Resumen</a:t>
            </a:r>
            <a:r>
              <a:rPr lang="es-ES" sz="1100"/>
              <a:t>, revisa y reflexiona sobre lo anotado</a:t>
            </a:r>
            <a:r>
              <a:rPr lang="es-ES" sz="1100" b="1">
                <a:solidFill>
                  <a:srgbClr val="0EB1A9"/>
                </a:solidFill>
              </a:rPr>
              <a:t>, </a:t>
            </a:r>
            <a:r>
              <a:rPr lang="es-ES" sz="1100"/>
              <a:t> acuerda aquello que </a:t>
            </a:r>
            <a:r>
              <a:rPr lang="es-ES" sz="1100" b="1">
                <a:solidFill>
                  <a:srgbClr val="1155CC"/>
                </a:solidFill>
              </a:rPr>
              <a:t>será tomado en cuenta</a:t>
            </a:r>
            <a:r>
              <a:rPr lang="es-ES" sz="1100"/>
              <a:t>  en la construcción del propio proyecto y  lo </a:t>
            </a:r>
            <a:r>
              <a:rPr lang="es-ES" sz="1100" b="1">
                <a:solidFill>
                  <a:srgbClr val="1155CC"/>
                </a:solidFill>
              </a:rPr>
              <a:t>señala</a:t>
            </a:r>
            <a:r>
              <a:rPr lang="es-ES" sz="1100">
                <a:solidFill>
                  <a:srgbClr val="1155CC"/>
                </a:solidFill>
              </a:rPr>
              <a:t> </a:t>
            </a:r>
            <a:r>
              <a:rPr lang="es-ES" sz="1100"/>
              <a:t>de alguna manera. </a:t>
            </a:r>
          </a:p>
          <a:p>
            <a:pPr>
              <a:buAutoNum type="arabicPeriod" startAt="4"/>
            </a:pPr>
            <a:r>
              <a:rPr lang="es-ES" sz="1100" b="1">
                <a:solidFill>
                  <a:srgbClr val="1155CC"/>
                </a:solidFill>
              </a:rPr>
              <a:t>Nombre de los  proyectos revisados:</a:t>
            </a:r>
            <a:r>
              <a:rPr lang="es-ES" sz="1100"/>
              <a:t> </a:t>
            </a:r>
          </a:p>
          <a:p>
            <a:pPr>
              <a:buAutoNum type="arabicPeriod"/>
            </a:pPr>
            <a:r>
              <a:rPr lang="es-ES" sz="1100" b="1">
                <a:cs typeface="Arial"/>
              </a:rPr>
              <a:t>Los diferentes ángulos de la guerra (Primera Guerra Mundial), Profr. Gilberto Salgado Salgado</a:t>
            </a:r>
            <a:r>
              <a:rPr lang="es-ES" sz="1100"/>
              <a:t> </a:t>
            </a:r>
          </a:p>
          <a:p>
            <a:pPr>
              <a:buAutoNum type="arabicPeriod" startAt="2"/>
            </a:pPr>
            <a:r>
              <a:rPr lang="es-ES" sz="1100" b="1"/>
              <a:t>Bioingeniería - Soluciones creativas para problemas de México, Profra. Iraís Valdez </a:t>
            </a:r>
            <a:r>
              <a:rPr lang="es-ES" sz="1100"/>
              <a:t> </a:t>
            </a:r>
          </a:p>
          <a:p>
            <a:pPr>
              <a:buAutoNum type="arabicPeriod" startAt="3"/>
            </a:pPr>
            <a:r>
              <a:rPr lang="es-ES" sz="1100" b="1">
                <a:cs typeface="Arial"/>
              </a:rPr>
              <a:t>Combatiendo asertivamente la violencia intrafamiliar a traves de medios de comunicación eficiente en la actualidad</a:t>
            </a:r>
            <a:r>
              <a:rPr lang="es-ES" sz="1100"/>
              <a:t> </a:t>
            </a:r>
          </a:p>
          <a:p>
            <a:endParaRPr lang="es-ES">
              <a:latin typeface="Segoe UI"/>
              <a:cs typeface="Segoe UI"/>
            </a:endParaRPr>
          </a:p>
          <a:p>
            <a:endParaRPr lang="es-ES" sz="1100"/>
          </a:p>
          <a:p>
            <a:pPr>
              <a:buAutoNum type="arabicPeriod"/>
            </a:pPr>
            <a:r>
              <a:rPr lang="es-ES" sz="1100" b="1"/>
              <a:t>Contexto. </a:t>
            </a:r>
            <a:r>
              <a:rPr lang="es-ES" sz="1100"/>
              <a:t>Justifica las circunstancias o elementos de la realidad en la que se da el problema o propuesta. </a:t>
            </a:r>
          </a:p>
          <a:p>
            <a:r>
              <a:rPr lang="es-ES" sz="1100" b="1">
                <a:solidFill>
                  <a:srgbClr val="1155CC"/>
                </a:solidFill>
                <a:cs typeface="Segoe UI"/>
              </a:rPr>
              <a:t>     Introducción y/o justificación del proyecto. </a:t>
            </a:r>
            <a:r>
              <a:rPr lang="es-ES" sz="1100"/>
              <a:t> </a:t>
            </a:r>
          </a:p>
          <a:p>
            <a:endParaRPr lang="es-ES" sz="1100"/>
          </a:p>
          <a:p>
            <a:endParaRPr lang="es-ES">
              <a:latin typeface="Segoe UI"/>
              <a:cs typeface="Segoe UI"/>
            </a:endParaRPr>
          </a:p>
          <a:p>
            <a:endParaRPr lang="es-ES">
              <a:latin typeface="Segoe UI"/>
              <a:cs typeface="Segoe UI"/>
            </a:endParaRPr>
          </a:p>
          <a:p>
            <a:r>
              <a:rPr lang="es-ES" sz="1100">
                <a:cs typeface="Segoe UI"/>
              </a:rPr>
              <a:t>La complejidad del mundo exige que los alumnos exploren desde distintos ángulos y comprendan que hay muchas perspectivas involucradas.</a:t>
            </a:r>
            <a:r>
              <a:rPr lang="es-ES" sz="1100"/>
              <a:t> </a:t>
            </a:r>
          </a:p>
          <a:p>
            <a:endParaRPr lang="es-ES" sz="1100"/>
          </a:p>
        </p:txBody>
      </p:sp>
    </p:spTree>
    <p:extLst>
      <p:ext uri="{BB962C8B-B14F-4D97-AF65-F5344CB8AC3E}">
        <p14:creationId xmlns:p14="http://schemas.microsoft.com/office/powerpoint/2010/main" val="2371694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3204077D-E333-40FF-99D8-91A56EEB0EAA}"/>
              </a:ext>
            </a:extLst>
          </p:cNvPr>
          <p:cNvGraphicFramePr>
            <a:graphicFrameLocks noGrp="1"/>
          </p:cNvGraphicFramePr>
          <p:nvPr>
            <p:extLst/>
          </p:nvPr>
        </p:nvGraphicFramePr>
        <p:xfrm>
          <a:off x="1364565" y="1164566"/>
          <a:ext cx="10328043" cy="4206261"/>
        </p:xfrm>
        <a:graphic>
          <a:graphicData uri="http://schemas.openxmlformats.org/drawingml/2006/table">
            <a:tbl>
              <a:tblPr firstRow="1" bandRow="1">
                <a:tableStyleId>{5C22544A-7EE6-4342-B048-85BDC9FD1C3A}</a:tableStyleId>
              </a:tblPr>
              <a:tblGrid>
                <a:gridCol w="10328043">
                  <a:extLst>
                    <a:ext uri="{9D8B030D-6E8A-4147-A177-3AD203B41FA5}">
                      <a16:colId xmlns:a16="http://schemas.microsoft.com/office/drawing/2014/main" val="1548086775"/>
                    </a:ext>
                  </a:extLst>
                </a:gridCol>
              </a:tblGrid>
              <a:tr h="584895">
                <a:tc>
                  <a:txBody>
                    <a:bodyPr/>
                    <a:lstStyle/>
                    <a:p>
                      <a:pPr marL="342900" lvl="0" indent="-342900" algn="ctr" rtl="0" fontAlgn="base">
                        <a:buFont typeface="+mj-lt"/>
                        <a:buAutoNum type="arabicPeriod"/>
                      </a:pPr>
                      <a:r>
                        <a:rPr lang="es-ES" sz="1100">
                          <a:effectLst/>
                        </a:rPr>
                        <a:t>¿Qué se presentará?   2. ¿Cuándo?   3. ¿Cómo?  4. ¿Dónde?   4. ¿Con qué? </a:t>
                      </a:r>
                    </a:p>
                    <a:p>
                      <a:pPr algn="ctr" rtl="0" fontAlgn="base"/>
                      <a:r>
                        <a:rPr lang="es-ES" sz="1100">
                          <a:effectLst/>
                        </a:rPr>
                        <a:t>5. ¿A quién, por qué y para qué?   </a:t>
                      </a:r>
                      <a:endParaRPr lang="es-ES">
                        <a:effectLst/>
                      </a:endParaRPr>
                    </a:p>
                  </a:txBody>
                  <a:tcPr/>
                </a:tc>
                <a:extLst>
                  <a:ext uri="{0D108BD9-81ED-4DB2-BD59-A6C34878D82A}">
                    <a16:rowId xmlns:a16="http://schemas.microsoft.com/office/drawing/2014/main" val="3305848793"/>
                  </a:ext>
                </a:extLst>
              </a:tr>
              <a:tr h="3621366">
                <a:tc>
                  <a:txBody>
                    <a:bodyPr/>
                    <a:lstStyle/>
                    <a:p>
                      <a:pPr rtl="0" fontAlgn="base"/>
                      <a:r>
                        <a:rPr lang="es-ES" sz="1100" dirty="0">
                          <a:effectLst/>
                        </a:rPr>
                        <a:t>Por asignatura: </a:t>
                      </a:r>
                      <a:endParaRPr lang="es-ES" dirty="0">
                        <a:effectLst/>
                      </a:endParaRPr>
                    </a:p>
                    <a:p>
                      <a:pPr rtl="0" fontAlgn="base"/>
                      <a:r>
                        <a:rPr lang="es-ES" sz="1100" dirty="0">
                          <a:effectLst/>
                        </a:rPr>
                        <a:t>Física: Mapa conceptual, informes. Por bimestre </a:t>
                      </a:r>
                      <a:endParaRPr lang="es-ES" dirty="0">
                        <a:effectLst/>
                      </a:endParaRPr>
                    </a:p>
                    <a:p>
                      <a:pPr rtl="0" fontAlgn="base"/>
                      <a:r>
                        <a:rPr lang="es-ES" sz="1100" dirty="0">
                          <a:effectLst/>
                        </a:rPr>
                        <a:t>Esto servirá para que el alumno recolecte a lo largo de los bimestre información que sirva de apoyo a los productos finales. </a:t>
                      </a:r>
                      <a:endParaRPr lang="es-ES" dirty="0">
                        <a:effectLst/>
                      </a:endParaRPr>
                    </a:p>
                    <a:p>
                      <a:pPr rtl="0" fontAlgn="base"/>
                      <a:endParaRPr lang="es-ES" dirty="0">
                        <a:effectLst/>
                      </a:endParaRPr>
                    </a:p>
                    <a:p>
                      <a:pPr rtl="0" fontAlgn="base"/>
                      <a:r>
                        <a:rPr lang="es-ES" sz="1100" dirty="0">
                          <a:effectLst/>
                        </a:rPr>
                        <a:t>Química: Avances en cada bimestre (los cuales estarán calendarizados y se especificará los puntos que se estarán reportando) </a:t>
                      </a:r>
                      <a:endParaRPr lang="es-ES" dirty="0">
                        <a:effectLst/>
                      </a:endParaRPr>
                    </a:p>
                    <a:p>
                      <a:pPr rtl="0" fontAlgn="base"/>
                      <a:r>
                        <a:rPr lang="es-ES" sz="1100" dirty="0">
                          <a:effectLst/>
                        </a:rPr>
                        <a:t>Presentación del tríptico: Se presenta al final del cuarto bimestre </a:t>
                      </a:r>
                      <a:endParaRPr lang="es-ES" dirty="0">
                        <a:effectLst/>
                      </a:endParaRPr>
                    </a:p>
                    <a:p>
                      <a:pPr rtl="0" fontAlgn="base"/>
                      <a:endParaRPr lang="es-ES" dirty="0">
                        <a:effectLst/>
                      </a:endParaRPr>
                    </a:p>
                    <a:p>
                      <a:pPr rtl="0" fontAlgn="base"/>
                      <a:r>
                        <a:rPr lang="es-ES" sz="1100" dirty="0">
                          <a:effectLst/>
                        </a:rPr>
                        <a:t>Para Física, Química y Derecho. </a:t>
                      </a:r>
                      <a:endParaRPr lang="es-ES" dirty="0">
                        <a:effectLst/>
                      </a:endParaRPr>
                    </a:p>
                    <a:p>
                      <a:pPr rtl="0" fontAlgn="base"/>
                      <a:endParaRPr lang="es-ES" dirty="0">
                        <a:effectLst/>
                      </a:endParaRPr>
                    </a:p>
                    <a:p>
                      <a:pPr rtl="0" fontAlgn="base"/>
                      <a:r>
                        <a:rPr lang="es-ES" sz="1100" dirty="0">
                          <a:effectLst/>
                        </a:rPr>
                        <a:t>Video: Se presentará al final del tercer bimestre </a:t>
                      </a:r>
                      <a:endParaRPr lang="es-ES" dirty="0">
                        <a:effectLst/>
                      </a:endParaRPr>
                    </a:p>
                    <a:p>
                      <a:pPr rtl="0" fontAlgn="base"/>
                      <a:r>
                        <a:rPr lang="es-ES" sz="1100" dirty="0">
                          <a:effectLst/>
                        </a:rPr>
                        <a:t>Mesa redonda y exposición en plenaria: Se presentará al final del cuarto bimestre </a:t>
                      </a:r>
                      <a:endParaRPr lang="es-ES" dirty="0">
                        <a:effectLst/>
                      </a:endParaRPr>
                    </a:p>
                    <a:p>
                      <a:pPr rtl="0" fontAlgn="base"/>
                      <a:endParaRPr lang="es-ES" dirty="0">
                        <a:effectLst/>
                      </a:endParaRPr>
                    </a:p>
                    <a:p>
                      <a:pPr rtl="0" fontAlgn="base"/>
                      <a:endParaRPr lang="es-ES" dirty="0">
                        <a:effectLst/>
                      </a:endParaRPr>
                    </a:p>
                  </a:txBody>
                  <a:tcPr/>
                </a:tc>
                <a:extLst>
                  <a:ext uri="{0D108BD9-81ED-4DB2-BD59-A6C34878D82A}">
                    <a16:rowId xmlns:a16="http://schemas.microsoft.com/office/drawing/2014/main" val="733291853"/>
                  </a:ext>
                </a:extLst>
              </a:tr>
            </a:tbl>
          </a:graphicData>
        </a:graphic>
      </p:graphicFrame>
      <p:sp>
        <p:nvSpPr>
          <p:cNvPr id="4" name="CuadroTexto 3">
            <a:extLst>
              <a:ext uri="{FF2B5EF4-FFF2-40B4-BE49-F238E27FC236}">
                <a16:creationId xmlns:a16="http://schemas.microsoft.com/office/drawing/2014/main" id="{350248A1-FA25-4CF5-92C1-C55248CA9835}"/>
              </a:ext>
            </a:extLst>
          </p:cNvPr>
          <p:cNvSpPr txBox="1"/>
          <p:nvPr/>
        </p:nvSpPr>
        <p:spPr>
          <a:xfrm>
            <a:off x="885825" y="323850"/>
            <a:ext cx="7968000" cy="5381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100" b="1">
                <a:solidFill>
                  <a:srgbClr val="1C4587"/>
                </a:solidFill>
                <a:cs typeface="Segoe UI"/>
              </a:rPr>
              <a:t>VII. Presentación del proyecto</a:t>
            </a:r>
            <a:r>
              <a:rPr lang="es-ES" sz="1100" b="1">
                <a:cs typeface="Segoe UI"/>
              </a:rPr>
              <a:t> </a:t>
            </a:r>
            <a:r>
              <a:rPr lang="es-ES" sz="1100" b="1">
                <a:solidFill>
                  <a:srgbClr val="0EB1A9"/>
                </a:solidFill>
                <a:cs typeface="Segoe UI"/>
              </a:rPr>
              <a:t>(producto).</a:t>
            </a:r>
            <a:r>
              <a:rPr lang="es-ES" sz="1100"/>
              <a:t> </a:t>
            </a:r>
          </a:p>
          <a:p>
            <a:endParaRPr lang="es-ES">
              <a:latin typeface="Segoe UI"/>
              <a:cs typeface="Segoe UI"/>
            </a:endParaRPr>
          </a:p>
        </p:txBody>
      </p:sp>
      <p:sp>
        <p:nvSpPr>
          <p:cNvPr id="2" name="Rectángulo 1">
            <a:extLst>
              <a:ext uri="{FF2B5EF4-FFF2-40B4-BE49-F238E27FC236}">
                <a16:creationId xmlns:a16="http://schemas.microsoft.com/office/drawing/2014/main" id="{5D2BFB99-A10B-463F-93B7-2E7EEB0DD174}"/>
              </a:ext>
            </a:extLst>
          </p:cNvPr>
          <p:cNvSpPr/>
          <p:nvPr/>
        </p:nvSpPr>
        <p:spPr>
          <a:xfrm rot="16200000">
            <a:off x="-1208141" y="2751964"/>
            <a:ext cx="4061396" cy="646331"/>
          </a:xfrm>
          <a:prstGeom prst="rect">
            <a:avLst/>
          </a:prstGeom>
        </p:spPr>
        <p:txBody>
          <a:bodyPr wrap="square">
            <a:spAutoFit/>
          </a:bodyPr>
          <a:lstStyle/>
          <a:p>
            <a:r>
              <a:rPr lang="es-MX" sz="3600" dirty="0">
                <a:solidFill>
                  <a:prstClr val="white"/>
                </a:solidFill>
              </a:rPr>
              <a:t>            5 . I . 8</a:t>
            </a:r>
          </a:p>
        </p:txBody>
      </p:sp>
    </p:spTree>
    <p:extLst>
      <p:ext uri="{BB962C8B-B14F-4D97-AF65-F5344CB8AC3E}">
        <p14:creationId xmlns:p14="http://schemas.microsoft.com/office/powerpoint/2010/main" val="3206917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0C3B7A8B-7BF6-431F-AB8E-71A4963DDA2A}"/>
              </a:ext>
            </a:extLst>
          </p:cNvPr>
          <p:cNvGraphicFramePr>
            <a:graphicFrameLocks noGrp="1"/>
          </p:cNvGraphicFramePr>
          <p:nvPr>
            <p:extLst/>
          </p:nvPr>
        </p:nvGraphicFramePr>
        <p:xfrm>
          <a:off x="1209822" y="1480867"/>
          <a:ext cx="10328173" cy="3983231"/>
        </p:xfrm>
        <a:graphic>
          <a:graphicData uri="http://schemas.openxmlformats.org/drawingml/2006/table">
            <a:tbl>
              <a:tblPr firstRow="1" bandRow="1">
                <a:tableStyleId>{5C22544A-7EE6-4342-B048-85BDC9FD1C3A}</a:tableStyleId>
              </a:tblPr>
              <a:tblGrid>
                <a:gridCol w="3257956">
                  <a:extLst>
                    <a:ext uri="{9D8B030D-6E8A-4147-A177-3AD203B41FA5}">
                      <a16:colId xmlns:a16="http://schemas.microsoft.com/office/drawing/2014/main" val="1541751277"/>
                    </a:ext>
                  </a:extLst>
                </a:gridCol>
                <a:gridCol w="3257956">
                  <a:extLst>
                    <a:ext uri="{9D8B030D-6E8A-4147-A177-3AD203B41FA5}">
                      <a16:colId xmlns:a16="http://schemas.microsoft.com/office/drawing/2014/main" val="3837947714"/>
                    </a:ext>
                  </a:extLst>
                </a:gridCol>
                <a:gridCol w="3812261">
                  <a:extLst>
                    <a:ext uri="{9D8B030D-6E8A-4147-A177-3AD203B41FA5}">
                      <a16:colId xmlns:a16="http://schemas.microsoft.com/office/drawing/2014/main" val="780871584"/>
                    </a:ext>
                  </a:extLst>
                </a:gridCol>
              </a:tblGrid>
              <a:tr h="857927">
                <a:tc>
                  <a:txBody>
                    <a:bodyPr/>
                    <a:lstStyle/>
                    <a:p>
                      <a:pPr algn="ctr" rtl="0" fontAlgn="base"/>
                      <a:r>
                        <a:rPr lang="es-ES" sz="1100">
                          <a:effectLst/>
                        </a:rPr>
                        <a:t>1. ¿Qué aspectos se evaluarán? </a:t>
                      </a:r>
                      <a:endParaRPr lang="es-ES">
                        <a:effectLst/>
                      </a:endParaRPr>
                    </a:p>
                  </a:txBody>
                  <a:tcPr/>
                </a:tc>
                <a:tc>
                  <a:txBody>
                    <a:bodyPr/>
                    <a:lstStyle/>
                    <a:p>
                      <a:pPr algn="ctr" rtl="0" fontAlgn="base"/>
                      <a:r>
                        <a:rPr lang="es-ES" sz="1100">
                          <a:effectLst/>
                        </a:rPr>
                        <a:t>2. ¿Cuáles son los criterios que se utilizarán para evaluar cada aspecto? </a:t>
                      </a:r>
                      <a:endParaRPr lang="es-ES">
                        <a:effectLst/>
                      </a:endParaRPr>
                    </a:p>
                  </a:txBody>
                  <a:tcPr/>
                </a:tc>
                <a:tc>
                  <a:txBody>
                    <a:bodyPr/>
                    <a:lstStyle/>
                    <a:p>
                      <a:pPr algn="ctr" rtl="0" fontAlgn="base"/>
                      <a:r>
                        <a:rPr lang="es-ES" sz="1100">
                          <a:effectLst/>
                        </a:rPr>
                        <a:t>3. Herramientas e instrumentos de evaluación que se utilizarán. </a:t>
                      </a:r>
                      <a:endParaRPr lang="es-ES">
                        <a:effectLst/>
                      </a:endParaRPr>
                    </a:p>
                  </a:txBody>
                  <a:tcPr/>
                </a:tc>
                <a:extLst>
                  <a:ext uri="{0D108BD9-81ED-4DB2-BD59-A6C34878D82A}">
                    <a16:rowId xmlns:a16="http://schemas.microsoft.com/office/drawing/2014/main" val="2358803109"/>
                  </a:ext>
                </a:extLst>
              </a:tr>
              <a:tr h="3125304">
                <a:tc>
                  <a:txBody>
                    <a:bodyPr/>
                    <a:lstStyle/>
                    <a:p>
                      <a:pPr rtl="0" fontAlgn="base"/>
                      <a:r>
                        <a:rPr lang="es-ES" sz="1100" dirty="0">
                          <a:effectLst/>
                        </a:rPr>
                        <a:t>Mapas conceptuales:  </a:t>
                      </a:r>
                      <a:endParaRPr lang="es-ES" dirty="0">
                        <a:effectLst/>
                      </a:endParaRPr>
                    </a:p>
                    <a:p>
                      <a:pPr rtl="0" fontAlgn="base"/>
                      <a:r>
                        <a:rPr lang="es-ES" sz="1100" dirty="0">
                          <a:effectLst/>
                        </a:rPr>
                        <a:t>Contenido  </a:t>
                      </a:r>
                      <a:endParaRPr lang="es-ES" dirty="0">
                        <a:effectLst/>
                      </a:endParaRPr>
                    </a:p>
                    <a:p>
                      <a:pPr rtl="0" fontAlgn="base"/>
                      <a:r>
                        <a:rPr lang="es-ES" sz="1100" dirty="0">
                          <a:effectLst/>
                        </a:rPr>
                        <a:t>Informes  </a:t>
                      </a:r>
                      <a:endParaRPr lang="es-ES" dirty="0">
                        <a:effectLst/>
                      </a:endParaRPr>
                    </a:p>
                    <a:p>
                      <a:pPr rtl="0" fontAlgn="base"/>
                      <a:r>
                        <a:rPr lang="es-ES" sz="1100" dirty="0">
                          <a:effectLst/>
                        </a:rPr>
                        <a:t> </a:t>
                      </a:r>
                      <a:endParaRPr lang="es-ES" dirty="0">
                        <a:effectLst/>
                      </a:endParaRPr>
                    </a:p>
                    <a:p>
                      <a:pPr rtl="0" fontAlgn="base"/>
                      <a:r>
                        <a:rPr lang="es-ES" sz="1100" dirty="0">
                          <a:effectLst/>
                        </a:rPr>
                        <a:t>Video  </a:t>
                      </a:r>
                      <a:endParaRPr lang="es-ES" dirty="0">
                        <a:effectLst/>
                      </a:endParaRPr>
                    </a:p>
                    <a:p>
                      <a:pPr rtl="0" fontAlgn="base"/>
                      <a:r>
                        <a:rPr lang="es-ES" sz="1100" dirty="0">
                          <a:effectLst/>
                        </a:rPr>
                        <a:t> </a:t>
                      </a:r>
                      <a:endParaRPr lang="es-ES" dirty="0">
                        <a:effectLst/>
                      </a:endParaRPr>
                    </a:p>
                    <a:p>
                      <a:pPr rtl="0" fontAlgn="base"/>
                      <a:r>
                        <a:rPr lang="es-ES" sz="1100" dirty="0">
                          <a:effectLst/>
                        </a:rPr>
                        <a:t> </a:t>
                      </a:r>
                      <a:endParaRPr lang="es-ES" dirty="0">
                        <a:effectLst/>
                      </a:endParaRPr>
                    </a:p>
                  </a:txBody>
                  <a:tcPr/>
                </a:tc>
                <a:tc>
                  <a:txBody>
                    <a:bodyPr/>
                    <a:lstStyle/>
                    <a:p>
                      <a:pPr rtl="0" fontAlgn="base"/>
                      <a:r>
                        <a:rPr lang="es-ES" sz="1100">
                          <a:effectLst/>
                        </a:rPr>
                        <a:t>En los informes tendrá que cumplir con los pasos del método científico experimental. </a:t>
                      </a:r>
                      <a:endParaRPr lang="es-ES">
                        <a:effectLst/>
                      </a:endParaRPr>
                    </a:p>
                    <a:p>
                      <a:pPr rtl="0" fontAlgn="base"/>
                      <a:r>
                        <a:rPr lang="es-ES" sz="1100">
                          <a:effectLst/>
                        </a:rPr>
                        <a:t> </a:t>
                      </a:r>
                      <a:endParaRPr lang="es-ES">
                        <a:effectLst/>
                      </a:endParaRPr>
                    </a:p>
                    <a:p>
                      <a:pPr rtl="0" fontAlgn="base"/>
                      <a:r>
                        <a:rPr lang="es-ES" sz="1100">
                          <a:effectLst/>
                        </a:rPr>
                        <a:t>Criterios (Duración, Contenido, Originalidad, Audio y calidad de imagen) </a:t>
                      </a:r>
                      <a:endParaRPr lang="es-ES">
                        <a:effectLst/>
                      </a:endParaRPr>
                    </a:p>
                    <a:p>
                      <a:pPr rtl="0" fontAlgn="base"/>
                      <a:r>
                        <a:rPr lang="es-ES" sz="1100">
                          <a:effectLst/>
                        </a:rPr>
                        <a:t> </a:t>
                      </a:r>
                      <a:endParaRPr lang="es-ES">
                        <a:effectLst/>
                      </a:endParaRPr>
                    </a:p>
                    <a:p>
                      <a:pPr rtl="0" fontAlgn="base"/>
                      <a:r>
                        <a:rPr lang="es-ES" sz="1100">
                          <a:effectLst/>
                        </a:rPr>
                        <a:t>Se va a dividir según el nivel de desempeño (Excelente, Bueno y deficiente) </a:t>
                      </a:r>
                      <a:endParaRPr lang="es-ES">
                        <a:effectLst/>
                      </a:endParaRPr>
                    </a:p>
                  </a:txBody>
                  <a:tcPr/>
                </a:tc>
                <a:tc>
                  <a:txBody>
                    <a:bodyPr/>
                    <a:lstStyle/>
                    <a:p>
                      <a:pPr rtl="0" fontAlgn="base"/>
                      <a:r>
                        <a:rPr lang="es-ES" sz="1100" dirty="0">
                          <a:effectLst/>
                        </a:rPr>
                        <a:t>Lista de cotejo </a:t>
                      </a:r>
                      <a:endParaRPr lang="es-ES" dirty="0">
                        <a:effectLst/>
                      </a:endParaRPr>
                    </a:p>
                    <a:p>
                      <a:pPr rtl="0" fontAlgn="base"/>
                      <a:r>
                        <a:rPr lang="es-ES" sz="1100" dirty="0">
                          <a:effectLst/>
                        </a:rPr>
                        <a:t> </a:t>
                      </a:r>
                      <a:endParaRPr lang="es-ES" dirty="0">
                        <a:effectLst/>
                      </a:endParaRPr>
                    </a:p>
                    <a:p>
                      <a:pPr rtl="0" fontAlgn="base"/>
                      <a:r>
                        <a:rPr lang="es-ES" sz="1100" dirty="0">
                          <a:effectLst/>
                        </a:rPr>
                        <a:t>Lista de cotejo </a:t>
                      </a:r>
                      <a:endParaRPr lang="es-ES" dirty="0">
                        <a:effectLst/>
                      </a:endParaRPr>
                    </a:p>
                  </a:txBody>
                  <a:tcPr/>
                </a:tc>
                <a:extLst>
                  <a:ext uri="{0D108BD9-81ED-4DB2-BD59-A6C34878D82A}">
                    <a16:rowId xmlns:a16="http://schemas.microsoft.com/office/drawing/2014/main" val="3395493672"/>
                  </a:ext>
                </a:extLst>
              </a:tr>
            </a:tbl>
          </a:graphicData>
        </a:graphic>
      </p:graphicFrame>
      <p:sp>
        <p:nvSpPr>
          <p:cNvPr id="4" name="CuadroTexto 3">
            <a:extLst>
              <a:ext uri="{FF2B5EF4-FFF2-40B4-BE49-F238E27FC236}">
                <a16:creationId xmlns:a16="http://schemas.microsoft.com/office/drawing/2014/main" id="{40AB9DB0-856A-4B82-BCC7-066927879679}"/>
              </a:ext>
            </a:extLst>
          </p:cNvPr>
          <p:cNvSpPr txBox="1"/>
          <p:nvPr/>
        </p:nvSpPr>
        <p:spPr>
          <a:xfrm>
            <a:off x="904875" y="409575"/>
            <a:ext cx="7517999" cy="5381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100" b="1">
                <a:solidFill>
                  <a:srgbClr val="1C4587"/>
                </a:solidFill>
                <a:cs typeface="Segoe UI"/>
              </a:rPr>
              <a:t>VIII. Evaluación del Proyecto.</a:t>
            </a:r>
            <a:r>
              <a:rPr lang="es-ES" sz="1100"/>
              <a:t> </a:t>
            </a:r>
          </a:p>
          <a:p>
            <a:endParaRPr lang="es-ES">
              <a:latin typeface="Segoe UI"/>
              <a:cs typeface="Segoe UI"/>
            </a:endParaRPr>
          </a:p>
        </p:txBody>
      </p:sp>
      <p:sp>
        <p:nvSpPr>
          <p:cNvPr id="2" name="Rectángulo 1">
            <a:extLst>
              <a:ext uri="{FF2B5EF4-FFF2-40B4-BE49-F238E27FC236}">
                <a16:creationId xmlns:a16="http://schemas.microsoft.com/office/drawing/2014/main" id="{310A0ED0-2352-4D73-BCDF-937F34053848}"/>
              </a:ext>
            </a:extLst>
          </p:cNvPr>
          <p:cNvSpPr/>
          <p:nvPr/>
        </p:nvSpPr>
        <p:spPr>
          <a:xfrm rot="16200000">
            <a:off x="-1334490" y="2613066"/>
            <a:ext cx="3976990" cy="646331"/>
          </a:xfrm>
          <a:prstGeom prst="rect">
            <a:avLst/>
          </a:prstGeom>
        </p:spPr>
        <p:txBody>
          <a:bodyPr wrap="square">
            <a:spAutoFit/>
          </a:bodyPr>
          <a:lstStyle/>
          <a:p>
            <a:r>
              <a:rPr lang="es-MX" sz="3600" dirty="0">
                <a:solidFill>
                  <a:prstClr val="white"/>
                </a:solidFill>
              </a:rPr>
              <a:t>         5 . I . 8</a:t>
            </a:r>
          </a:p>
        </p:txBody>
      </p:sp>
    </p:spTree>
    <p:extLst>
      <p:ext uri="{BB962C8B-B14F-4D97-AF65-F5344CB8AC3E}">
        <p14:creationId xmlns:p14="http://schemas.microsoft.com/office/powerpoint/2010/main" val="4245652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         5 . I . 9 </a:t>
            </a:r>
          </a:p>
        </p:txBody>
      </p:sp>
      <p:pic>
        <p:nvPicPr>
          <p:cNvPr id="3" name="Imagen 3" descr="Imagen que contiene interior, pared, mesa, techo&#10;&#10;Descripción generada con confianza muy alta">
            <a:extLst>
              <a:ext uri="{FF2B5EF4-FFF2-40B4-BE49-F238E27FC236}">
                <a16:creationId xmlns:a16="http://schemas.microsoft.com/office/drawing/2014/main" id="{AF456005-606B-46EB-AAFA-08BFCA7F9B21}"/>
              </a:ext>
            </a:extLst>
          </p:cNvPr>
          <p:cNvPicPr>
            <a:picLocks noChangeAspect="1"/>
          </p:cNvPicPr>
          <p:nvPr/>
        </p:nvPicPr>
        <p:blipFill>
          <a:blip r:embed="rId2"/>
          <a:stretch>
            <a:fillRect/>
          </a:stretch>
        </p:blipFill>
        <p:spPr>
          <a:xfrm>
            <a:off x="1409700" y="466725"/>
            <a:ext cx="2743200" cy="2066925"/>
          </a:xfrm>
          <a:prstGeom prst="rect">
            <a:avLst/>
          </a:prstGeom>
        </p:spPr>
      </p:pic>
      <p:pic>
        <p:nvPicPr>
          <p:cNvPr id="6" name="Imagen 6" descr="Imagen que contiene interior, techo, pared, suelo&#10;&#10;Descripción generada con confianza muy alta">
            <a:extLst>
              <a:ext uri="{FF2B5EF4-FFF2-40B4-BE49-F238E27FC236}">
                <a16:creationId xmlns:a16="http://schemas.microsoft.com/office/drawing/2014/main" id="{EA08B134-93E4-4E0D-A718-4D365EED58F7}"/>
              </a:ext>
            </a:extLst>
          </p:cNvPr>
          <p:cNvPicPr>
            <a:picLocks noChangeAspect="1"/>
          </p:cNvPicPr>
          <p:nvPr/>
        </p:nvPicPr>
        <p:blipFill>
          <a:blip r:embed="rId3"/>
          <a:stretch>
            <a:fillRect/>
          </a:stretch>
        </p:blipFill>
        <p:spPr>
          <a:xfrm>
            <a:off x="5019675" y="466725"/>
            <a:ext cx="2743200" cy="2066925"/>
          </a:xfrm>
          <a:prstGeom prst="rect">
            <a:avLst/>
          </a:prstGeom>
        </p:spPr>
      </p:pic>
      <p:pic>
        <p:nvPicPr>
          <p:cNvPr id="8" name="Imagen 8" descr="Imagen que contiene interior, pared, persona, mesa&#10;&#10;Descripción generada con confianza muy alta">
            <a:extLst>
              <a:ext uri="{FF2B5EF4-FFF2-40B4-BE49-F238E27FC236}">
                <a16:creationId xmlns:a16="http://schemas.microsoft.com/office/drawing/2014/main" id="{448E1B6C-FC4E-4682-8E2A-961999F101C5}"/>
              </a:ext>
            </a:extLst>
          </p:cNvPr>
          <p:cNvPicPr>
            <a:picLocks noChangeAspect="1"/>
          </p:cNvPicPr>
          <p:nvPr/>
        </p:nvPicPr>
        <p:blipFill>
          <a:blip r:embed="rId4"/>
          <a:stretch>
            <a:fillRect/>
          </a:stretch>
        </p:blipFill>
        <p:spPr>
          <a:xfrm>
            <a:off x="8982075" y="1108863"/>
            <a:ext cx="2743200" cy="3667125"/>
          </a:xfrm>
          <a:prstGeom prst="rect">
            <a:avLst/>
          </a:prstGeom>
        </p:spPr>
      </p:pic>
      <p:pic>
        <p:nvPicPr>
          <p:cNvPr id="10" name="Imagen 10" descr="Imagen que contiene mesa, persona, pared, interior&#10;&#10;Descripción generada con confianza muy alta">
            <a:extLst>
              <a:ext uri="{FF2B5EF4-FFF2-40B4-BE49-F238E27FC236}">
                <a16:creationId xmlns:a16="http://schemas.microsoft.com/office/drawing/2014/main" id="{EDFC7224-354B-4E60-8B8C-DFE22DCD88FF}"/>
              </a:ext>
            </a:extLst>
          </p:cNvPr>
          <p:cNvPicPr>
            <a:picLocks noChangeAspect="1"/>
          </p:cNvPicPr>
          <p:nvPr/>
        </p:nvPicPr>
        <p:blipFill>
          <a:blip r:embed="rId5"/>
          <a:stretch>
            <a:fillRect/>
          </a:stretch>
        </p:blipFill>
        <p:spPr>
          <a:xfrm>
            <a:off x="1343025" y="3276600"/>
            <a:ext cx="2743200" cy="2066925"/>
          </a:xfrm>
          <a:prstGeom prst="rect">
            <a:avLst/>
          </a:prstGeom>
        </p:spPr>
      </p:pic>
      <p:pic>
        <p:nvPicPr>
          <p:cNvPr id="12" name="Imagen 12" descr="Imagen que contiene persona, interior, pared, suelo&#10;&#10;Descripción generada con confianza muy alta">
            <a:extLst>
              <a:ext uri="{FF2B5EF4-FFF2-40B4-BE49-F238E27FC236}">
                <a16:creationId xmlns:a16="http://schemas.microsoft.com/office/drawing/2014/main" id="{55F1551C-3810-4176-A84C-956A4AD23310}"/>
              </a:ext>
            </a:extLst>
          </p:cNvPr>
          <p:cNvPicPr>
            <a:picLocks noChangeAspect="1"/>
          </p:cNvPicPr>
          <p:nvPr/>
        </p:nvPicPr>
        <p:blipFill>
          <a:blip r:embed="rId6"/>
          <a:stretch>
            <a:fillRect/>
          </a:stretch>
        </p:blipFill>
        <p:spPr>
          <a:xfrm>
            <a:off x="5114925" y="3422890"/>
            <a:ext cx="2743200" cy="1924050"/>
          </a:xfrm>
          <a:prstGeom prst="rect">
            <a:avLst/>
          </a:prstGeom>
        </p:spPr>
      </p:pic>
    </p:spTree>
    <p:extLst>
      <p:ext uri="{BB962C8B-B14F-4D97-AF65-F5344CB8AC3E}">
        <p14:creationId xmlns:p14="http://schemas.microsoft.com/office/powerpoint/2010/main" val="428778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Users\VIZCAINAS32\Downloads\IMG_4651.JPG">
            <a:extLst>
              <a:ext uri="{FF2B5EF4-FFF2-40B4-BE49-F238E27FC236}">
                <a16:creationId xmlns:a16="http://schemas.microsoft.com/office/drawing/2014/main" id="{781EDDDC-EBBF-495F-8EF3-71EDD38CF6D2}"/>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42542" y="-1397345"/>
            <a:ext cx="6775846" cy="9734844"/>
          </a:xfrm>
          <a:prstGeom prst="rect">
            <a:avLst/>
          </a:prstGeom>
          <a:noFill/>
          <a:ln>
            <a:noFill/>
          </a:ln>
        </p:spPr>
      </p:pic>
      <p:sp>
        <p:nvSpPr>
          <p:cNvPr id="5" name="1 Título">
            <a:extLst>
              <a:ext uri="{FF2B5EF4-FFF2-40B4-BE49-F238E27FC236}">
                <a16:creationId xmlns:a16="http://schemas.microsoft.com/office/drawing/2014/main" id="{10E5E57C-69B4-4A0B-93AA-39839893F167}"/>
              </a:ext>
            </a:extLst>
          </p:cNvPr>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         5 . I . 10 </a:t>
            </a:r>
          </a:p>
        </p:txBody>
      </p:sp>
    </p:spTree>
    <p:extLst>
      <p:ext uri="{BB962C8B-B14F-4D97-AF65-F5344CB8AC3E}">
        <p14:creationId xmlns:p14="http://schemas.microsoft.com/office/powerpoint/2010/main" val="3399660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Users\VIZCAINAS32\Downloads\IMG_4650.JPG">
            <a:extLst>
              <a:ext uri="{FF2B5EF4-FFF2-40B4-BE49-F238E27FC236}">
                <a16:creationId xmlns:a16="http://schemas.microsoft.com/office/drawing/2014/main" id="{E3764B75-5383-4AF3-BD0C-5A283C8EB559}"/>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25420" y="376311"/>
            <a:ext cx="10691443" cy="6105378"/>
          </a:xfrm>
          <a:prstGeom prst="rect">
            <a:avLst/>
          </a:prstGeom>
          <a:noFill/>
          <a:ln>
            <a:noFill/>
          </a:ln>
        </p:spPr>
      </p:pic>
      <p:sp>
        <p:nvSpPr>
          <p:cNvPr id="5" name="1 Título">
            <a:extLst>
              <a:ext uri="{FF2B5EF4-FFF2-40B4-BE49-F238E27FC236}">
                <a16:creationId xmlns:a16="http://schemas.microsoft.com/office/drawing/2014/main" id="{EF57D788-656D-4281-8BD1-774139011BDA}"/>
              </a:ext>
            </a:extLst>
          </p:cNvPr>
          <p:cNvSpPr txBox="1">
            <a:spLocks/>
          </p:cNvSpPr>
          <p:nvPr/>
        </p:nvSpPr>
        <p:spPr>
          <a:xfrm rot="16200000">
            <a:off x="-1443868" y="2558774"/>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         5 . I . 10 </a:t>
            </a:r>
          </a:p>
        </p:txBody>
      </p:sp>
    </p:spTree>
    <p:extLst>
      <p:ext uri="{BB962C8B-B14F-4D97-AF65-F5344CB8AC3E}">
        <p14:creationId xmlns:p14="http://schemas.microsoft.com/office/powerpoint/2010/main" val="2296072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Users\VIZCAINAS32\Downloads\IMG_4649.JPG">
            <a:extLst>
              <a:ext uri="{FF2B5EF4-FFF2-40B4-BE49-F238E27FC236}">
                <a16:creationId xmlns:a16="http://schemas.microsoft.com/office/drawing/2014/main" id="{ED8170DF-A343-4DC2-BADB-24B5B14D282F}"/>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07593" y="0"/>
            <a:ext cx="10493828" cy="6589485"/>
          </a:xfrm>
          <a:prstGeom prst="rect">
            <a:avLst/>
          </a:prstGeom>
          <a:noFill/>
          <a:ln>
            <a:noFill/>
          </a:ln>
        </p:spPr>
      </p:pic>
      <p:sp>
        <p:nvSpPr>
          <p:cNvPr id="15" name="1 Título">
            <a:extLst>
              <a:ext uri="{FF2B5EF4-FFF2-40B4-BE49-F238E27FC236}">
                <a16:creationId xmlns:a16="http://schemas.microsoft.com/office/drawing/2014/main" id="{F8E417F4-B0EA-40AF-8823-BA8CDCAE2EAE}"/>
              </a:ext>
            </a:extLst>
          </p:cNvPr>
          <p:cNvSpPr txBox="1">
            <a:spLocks/>
          </p:cNvSpPr>
          <p:nvPr/>
        </p:nvSpPr>
        <p:spPr>
          <a:xfrm rot="16200000">
            <a:off x="-1481837"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         5 . I . 10 </a:t>
            </a:r>
          </a:p>
        </p:txBody>
      </p:sp>
    </p:spTree>
    <p:extLst>
      <p:ext uri="{BB962C8B-B14F-4D97-AF65-F5344CB8AC3E}">
        <p14:creationId xmlns:p14="http://schemas.microsoft.com/office/powerpoint/2010/main" val="3942936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23515" y="5867400"/>
            <a:ext cx="7491491" cy="596899"/>
          </a:xfrm>
        </p:spPr>
        <p:txBody>
          <a:bodyPr>
            <a:normAutofit fontScale="90000"/>
          </a:bodyPr>
          <a:lstStyle/>
          <a:p>
            <a:r>
              <a:rPr lang="es-MX" dirty="0"/>
              <a:t>Evaluación. Tipos, Herramientas y productos de Aprendizaje. </a:t>
            </a:r>
          </a:p>
        </p:txBody>
      </p:sp>
      <p:sp>
        <p:nvSpPr>
          <p:cNvPr id="5" name="1 Título"/>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10</a:t>
            </a:r>
          </a:p>
        </p:txBody>
      </p:sp>
      <p:graphicFrame>
        <p:nvGraphicFramePr>
          <p:cNvPr id="4" name="Tabla 3">
            <a:extLst>
              <a:ext uri="{FF2B5EF4-FFF2-40B4-BE49-F238E27FC236}">
                <a16:creationId xmlns:a16="http://schemas.microsoft.com/office/drawing/2014/main" id="{8DA04F1D-2343-4C72-B7EB-C17122B1A32C}"/>
              </a:ext>
            </a:extLst>
          </p:cNvPr>
          <p:cNvGraphicFramePr>
            <a:graphicFrameLocks noGrp="1"/>
          </p:cNvGraphicFramePr>
          <p:nvPr>
            <p:extLst/>
          </p:nvPr>
        </p:nvGraphicFramePr>
        <p:xfrm>
          <a:off x="1437735" y="761999"/>
          <a:ext cx="9124950" cy="4476703"/>
        </p:xfrm>
        <a:graphic>
          <a:graphicData uri="http://schemas.openxmlformats.org/drawingml/2006/table">
            <a:tbl>
              <a:tblPr firstRow="1" bandRow="1">
                <a:tableStyleId>{5C22544A-7EE6-4342-B048-85BDC9FD1C3A}</a:tableStyleId>
              </a:tblPr>
              <a:tblGrid>
                <a:gridCol w="4562475">
                  <a:extLst>
                    <a:ext uri="{9D8B030D-6E8A-4147-A177-3AD203B41FA5}">
                      <a16:colId xmlns:a16="http://schemas.microsoft.com/office/drawing/2014/main" val="2422637024"/>
                    </a:ext>
                  </a:extLst>
                </a:gridCol>
                <a:gridCol w="4562475">
                  <a:extLst>
                    <a:ext uri="{9D8B030D-6E8A-4147-A177-3AD203B41FA5}">
                      <a16:colId xmlns:a16="http://schemas.microsoft.com/office/drawing/2014/main" val="3254029746"/>
                    </a:ext>
                  </a:extLst>
                </a:gridCol>
              </a:tblGrid>
              <a:tr h="715818">
                <a:tc>
                  <a:txBody>
                    <a:bodyPr/>
                    <a:lstStyle/>
                    <a:p>
                      <a:pPr rtl="0" fontAlgn="base"/>
                      <a:r>
                        <a:rPr lang="es-MX" sz="1100" dirty="0">
                          <a:effectLst/>
                        </a:rPr>
                        <a:t>IV.4. Evaluación. Productos /evidencias de aprendizaje para demostrar el avance del  proceso y el logro del objetivo propuesto. </a:t>
                      </a:r>
                      <a:endParaRPr lang="es-MX" dirty="0">
                        <a:effectLst/>
                      </a:endParaRPr>
                    </a:p>
                  </a:txBody>
                  <a:tcPr/>
                </a:tc>
                <a:tc>
                  <a:txBody>
                    <a:bodyPr/>
                    <a:lstStyle/>
                    <a:p>
                      <a:pPr rtl="0" fontAlgn="base"/>
                      <a:r>
                        <a:rPr lang="es-MX" sz="1100" dirty="0">
                          <a:effectLst/>
                        </a:rPr>
                        <a:t>IV. 5. Tipos y herramientas de evaluación. </a:t>
                      </a:r>
                      <a:endParaRPr lang="es-MX" dirty="0">
                        <a:effectLst/>
                      </a:endParaRPr>
                    </a:p>
                  </a:txBody>
                  <a:tcPr/>
                </a:tc>
                <a:extLst>
                  <a:ext uri="{0D108BD9-81ED-4DB2-BD59-A6C34878D82A}">
                    <a16:rowId xmlns:a16="http://schemas.microsoft.com/office/drawing/2014/main" val="3089820387"/>
                  </a:ext>
                </a:extLst>
              </a:tr>
              <a:tr h="842199">
                <a:tc>
                  <a:txBody>
                    <a:bodyPr/>
                    <a:lstStyle/>
                    <a:p>
                      <a:pPr algn="just" rtl="0" fontAlgn="base"/>
                      <a:r>
                        <a:rPr lang="es-MX" sz="1100" dirty="0">
                          <a:effectLst/>
                        </a:rPr>
                        <a:t>Información del documento h) EIP Elaboración  de Proyecto del Producto 8 : </a:t>
                      </a:r>
                      <a:endParaRPr lang="es-MX" dirty="0">
                        <a:effectLst/>
                      </a:endParaRPr>
                    </a:p>
                    <a:p>
                      <a:pPr algn="just" rtl="0" fontAlgn="base"/>
                      <a:r>
                        <a:rPr lang="es-MX" sz="1100" dirty="0">
                          <a:effectLst/>
                        </a:rPr>
                        <a:t>Mapas conceptuales </a:t>
                      </a:r>
                      <a:endParaRPr lang="es-MX" dirty="0">
                        <a:effectLst/>
                      </a:endParaRPr>
                    </a:p>
                    <a:p>
                      <a:pPr algn="just" rtl="0" fontAlgn="base"/>
                      <a:r>
                        <a:rPr lang="es-MX" sz="1100" dirty="0">
                          <a:effectLst/>
                        </a:rPr>
                        <a:t>Informes </a:t>
                      </a:r>
                      <a:endParaRPr lang="es-MX" dirty="0">
                        <a:effectLst/>
                      </a:endParaRPr>
                    </a:p>
                    <a:p>
                      <a:pPr algn="just" rtl="0" fontAlgn="base"/>
                      <a:r>
                        <a:rPr lang="es-MX" sz="1100" dirty="0">
                          <a:effectLst/>
                        </a:rPr>
                        <a:t>Videos </a:t>
                      </a:r>
                      <a:endParaRPr lang="es-MX" dirty="0">
                        <a:effectLst/>
                      </a:endParaRPr>
                    </a:p>
                    <a:p>
                      <a:pPr algn="just" rtl="0" fontAlgn="base"/>
                      <a:r>
                        <a:rPr lang="es-MX" sz="1100" dirty="0">
                          <a:effectLst/>
                        </a:rPr>
                        <a:t>Cuestionarios </a:t>
                      </a:r>
                      <a:endParaRPr lang="es-MX" dirty="0">
                        <a:effectLst/>
                      </a:endParaRPr>
                    </a:p>
                    <a:p>
                      <a:pPr algn="just" rtl="0" fontAlgn="base"/>
                      <a:r>
                        <a:rPr lang="es-MX" sz="1100" dirty="0">
                          <a:effectLst/>
                        </a:rPr>
                        <a:t>Monografía </a:t>
                      </a:r>
                      <a:endParaRPr lang="es-MX" dirty="0">
                        <a:effectLst/>
                      </a:endParaRPr>
                    </a:p>
                  </a:txBody>
                  <a:tcPr/>
                </a:tc>
                <a:tc>
                  <a:txBody>
                    <a:bodyPr/>
                    <a:lstStyle/>
                    <a:p>
                      <a:pPr algn="just" rtl="0" fontAlgn="base"/>
                      <a:r>
                        <a:rPr lang="es-MX" sz="1100" dirty="0">
                          <a:effectLst/>
                        </a:rPr>
                        <a:t>Información del documento h) EIP Elaboración  de Proyecto del Producto 8 : </a:t>
                      </a:r>
                      <a:endParaRPr lang="es-MX" dirty="0">
                        <a:effectLst/>
                      </a:endParaRPr>
                    </a:p>
                    <a:p>
                      <a:pPr algn="just" rtl="0" fontAlgn="base"/>
                      <a:r>
                        <a:rPr lang="es-MX" sz="1100" dirty="0">
                          <a:effectLst/>
                        </a:rPr>
                        <a:t>Lista de cotejo </a:t>
                      </a:r>
                      <a:endParaRPr lang="es-MX" dirty="0">
                        <a:effectLst/>
                      </a:endParaRPr>
                    </a:p>
                    <a:p>
                      <a:pPr algn="just" rtl="0" fontAlgn="base"/>
                      <a:endParaRPr lang="es-MX" dirty="0">
                        <a:effectLst/>
                      </a:endParaRPr>
                    </a:p>
                    <a:p>
                      <a:pPr algn="just" rtl="0" fontAlgn="base"/>
                      <a:endParaRPr lang="es-MX" dirty="0">
                        <a:effectLst/>
                      </a:endParaRPr>
                    </a:p>
                  </a:txBody>
                  <a:tcPr/>
                </a:tc>
                <a:extLst>
                  <a:ext uri="{0D108BD9-81ED-4DB2-BD59-A6C34878D82A}">
                    <a16:rowId xmlns:a16="http://schemas.microsoft.com/office/drawing/2014/main" val="2891989846"/>
                  </a:ext>
                </a:extLst>
              </a:tr>
              <a:tr h="2495965">
                <a:tc>
                  <a:txBody>
                    <a:bodyPr/>
                    <a:lstStyle/>
                    <a:p>
                      <a:pPr rtl="0" fontAlgn="base"/>
                      <a:r>
                        <a:rPr lang="es-MX" sz="1100" dirty="0">
                          <a:effectLst/>
                        </a:rPr>
                        <a:t>Explicación : </a:t>
                      </a:r>
                      <a:endParaRPr lang="es-MX" dirty="0">
                        <a:effectLst/>
                      </a:endParaRPr>
                    </a:p>
                    <a:p>
                      <a:pPr rtl="0" fontAlgn="base"/>
                      <a:r>
                        <a:rPr lang="es-MX" sz="1000" dirty="0">
                          <a:effectLst/>
                        </a:rPr>
                        <a:t>En los informes tendrá que cumplir con los pasos del método científico experimental.  </a:t>
                      </a:r>
                      <a:endParaRPr lang="es-MX" dirty="0">
                        <a:effectLst/>
                      </a:endParaRPr>
                    </a:p>
                    <a:p>
                      <a:pPr rtl="0" fontAlgn="base"/>
                      <a:r>
                        <a:rPr lang="es-MX" sz="1000" dirty="0">
                          <a:effectLst/>
                        </a:rPr>
                        <a:t>  </a:t>
                      </a:r>
                      <a:endParaRPr lang="es-MX" dirty="0">
                        <a:effectLst/>
                      </a:endParaRPr>
                    </a:p>
                    <a:p>
                      <a:pPr rtl="0" fontAlgn="base"/>
                      <a:r>
                        <a:rPr lang="es-MX" sz="1000" dirty="0">
                          <a:effectLst/>
                        </a:rPr>
                        <a:t>Criterios (Duración, Contenido, Originalidad, Audio y calidad de imagen)  </a:t>
                      </a:r>
                      <a:endParaRPr lang="es-MX" dirty="0">
                        <a:effectLst/>
                      </a:endParaRPr>
                    </a:p>
                    <a:p>
                      <a:pPr rtl="0" fontAlgn="base"/>
                      <a:r>
                        <a:rPr lang="es-MX" sz="1000" dirty="0">
                          <a:effectLst/>
                        </a:rPr>
                        <a:t>  </a:t>
                      </a:r>
                      <a:endParaRPr lang="es-MX" dirty="0">
                        <a:effectLst/>
                      </a:endParaRPr>
                    </a:p>
                    <a:p>
                      <a:pPr rtl="0" fontAlgn="base"/>
                      <a:r>
                        <a:rPr lang="es-MX" sz="1000" dirty="0">
                          <a:effectLst/>
                        </a:rPr>
                        <a:t>Se va a dividir según el nivel de desempeño (Excelente, Bueno y deficiente) </a:t>
                      </a:r>
                      <a:endParaRPr lang="es-MX" dirty="0">
                        <a:effectLst/>
                      </a:endParaRPr>
                    </a:p>
                  </a:txBody>
                  <a:tcPr/>
                </a:tc>
                <a:tc>
                  <a:txBody>
                    <a:bodyPr/>
                    <a:lstStyle/>
                    <a:p>
                      <a:pPr rtl="0" fontAlgn="base"/>
                      <a:r>
                        <a:rPr lang="es-MX" sz="1100" dirty="0">
                          <a:effectLst/>
                        </a:rPr>
                        <a:t>Explicación : </a:t>
                      </a:r>
                      <a:endParaRPr lang="es-MX" dirty="0">
                        <a:effectLst/>
                      </a:endParaRPr>
                    </a:p>
                    <a:p>
                      <a:pPr rtl="0" fontAlgn="base"/>
                      <a:r>
                        <a:rPr lang="es-MX" sz="1000" dirty="0">
                          <a:effectLst/>
                        </a:rPr>
                        <a:t>En ese momento consideramos que era la mejor herramienta para llevar a cabo el proceso de evaluación de los productos que obtendríamos. </a:t>
                      </a:r>
                      <a:endParaRPr lang="es-MX" dirty="0">
                        <a:effectLst/>
                      </a:endParaRPr>
                    </a:p>
                  </a:txBody>
                  <a:tcPr/>
                </a:tc>
                <a:extLst>
                  <a:ext uri="{0D108BD9-81ED-4DB2-BD59-A6C34878D82A}">
                    <a16:rowId xmlns:a16="http://schemas.microsoft.com/office/drawing/2014/main" val="2293325625"/>
                  </a:ext>
                </a:extLst>
              </a:tr>
            </a:tbl>
          </a:graphicData>
        </a:graphic>
      </p:graphicFrame>
      <p:sp>
        <p:nvSpPr>
          <p:cNvPr id="6" name="CuadroTexto 5">
            <a:extLst>
              <a:ext uri="{FF2B5EF4-FFF2-40B4-BE49-F238E27FC236}">
                <a16:creationId xmlns:a16="http://schemas.microsoft.com/office/drawing/2014/main" id="{31E238EE-15D9-4DEC-9692-610BC204C75E}"/>
              </a:ext>
            </a:extLst>
          </p:cNvPr>
          <p:cNvSpPr txBox="1"/>
          <p:nvPr/>
        </p:nvSpPr>
        <p:spPr>
          <a:xfrm>
            <a:off x="1337095" y="296173"/>
            <a:ext cx="9647206" cy="53860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1100" b="1" dirty="0">
                <a:solidFill>
                  <a:srgbClr val="000000"/>
                </a:solidFill>
                <a:latin typeface="Calibri"/>
                <a:cs typeface="Segoe UI"/>
              </a:rPr>
              <a:t>Explicación  de Productos, Tipos y Herramientas de Evaluación</a:t>
            </a:r>
            <a:r>
              <a:rPr lang="es-MX" sz="1100" b="1" dirty="0">
                <a:latin typeface="Calibri"/>
                <a:cs typeface="Segoe UI"/>
              </a:rPr>
              <a:t>.</a:t>
            </a:r>
            <a:r>
              <a:rPr lang="es-ES" sz="1100" dirty="0">
                <a:latin typeface="Calibri"/>
                <a:cs typeface="Calibri"/>
              </a:rPr>
              <a:t> </a:t>
            </a:r>
          </a:p>
          <a:p>
            <a:endParaRPr lang="es-ES">
              <a:latin typeface="Segoe UI"/>
              <a:cs typeface="Segoe UI"/>
            </a:endParaRPr>
          </a:p>
        </p:txBody>
      </p:sp>
    </p:spTree>
    <p:extLst>
      <p:ext uri="{BB962C8B-B14F-4D97-AF65-F5344CB8AC3E}">
        <p14:creationId xmlns:p14="http://schemas.microsoft.com/office/powerpoint/2010/main" val="740918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08AB5FC3-0F5F-4074-A320-9115DFC25FE0}"/>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sp>
        <p:nvSpPr>
          <p:cNvPr id="5" name="Título 1">
            <a:extLst>
              <a:ext uri="{FF2B5EF4-FFF2-40B4-BE49-F238E27FC236}">
                <a16:creationId xmlns:a16="http://schemas.microsoft.com/office/drawing/2014/main" id="{40CBB5C9-50E7-41B2-8CF8-DB5D430BFEE9}"/>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graphicFrame>
        <p:nvGraphicFramePr>
          <p:cNvPr id="6" name="Tabla 5">
            <a:extLst>
              <a:ext uri="{FF2B5EF4-FFF2-40B4-BE49-F238E27FC236}">
                <a16:creationId xmlns:a16="http://schemas.microsoft.com/office/drawing/2014/main" id="{B6314B64-0895-4CAF-AE45-69E0C717858F}"/>
              </a:ext>
            </a:extLst>
          </p:cNvPr>
          <p:cNvGraphicFramePr>
            <a:graphicFrameLocks noGrp="1"/>
          </p:cNvGraphicFramePr>
          <p:nvPr>
            <p:extLst/>
          </p:nvPr>
        </p:nvGraphicFramePr>
        <p:xfrm>
          <a:off x="963283" y="790754"/>
          <a:ext cx="10946456" cy="579120"/>
        </p:xfrm>
        <a:graphic>
          <a:graphicData uri="http://schemas.openxmlformats.org/drawingml/2006/table">
            <a:tbl>
              <a:tblPr firstRow="1" bandRow="1">
                <a:tableStyleId>{5C22544A-7EE6-4342-B048-85BDC9FD1C3A}</a:tableStyleId>
              </a:tblPr>
              <a:tblGrid>
                <a:gridCol w="1910114">
                  <a:extLst>
                    <a:ext uri="{9D8B030D-6E8A-4147-A177-3AD203B41FA5}">
                      <a16:colId xmlns:a16="http://schemas.microsoft.com/office/drawing/2014/main" val="1875667189"/>
                    </a:ext>
                  </a:extLst>
                </a:gridCol>
                <a:gridCol w="1458260">
                  <a:extLst>
                    <a:ext uri="{9D8B030D-6E8A-4147-A177-3AD203B41FA5}">
                      <a16:colId xmlns:a16="http://schemas.microsoft.com/office/drawing/2014/main" val="1316753635"/>
                    </a:ext>
                  </a:extLst>
                </a:gridCol>
                <a:gridCol w="2079750">
                  <a:extLst>
                    <a:ext uri="{9D8B030D-6E8A-4147-A177-3AD203B41FA5}">
                      <a16:colId xmlns:a16="http://schemas.microsoft.com/office/drawing/2014/main" val="3471288087"/>
                    </a:ext>
                  </a:extLst>
                </a:gridCol>
                <a:gridCol w="2312525">
                  <a:extLst>
                    <a:ext uri="{9D8B030D-6E8A-4147-A177-3AD203B41FA5}">
                      <a16:colId xmlns:a16="http://schemas.microsoft.com/office/drawing/2014/main" val="2217806736"/>
                    </a:ext>
                  </a:extLst>
                </a:gridCol>
                <a:gridCol w="3185807">
                  <a:extLst>
                    <a:ext uri="{9D8B030D-6E8A-4147-A177-3AD203B41FA5}">
                      <a16:colId xmlns:a16="http://schemas.microsoft.com/office/drawing/2014/main" val="3545709825"/>
                    </a:ext>
                  </a:extLst>
                </a:gridCol>
              </a:tblGrid>
              <a:tr h="532130">
                <a:tc>
                  <a:txBody>
                    <a:bodyPr/>
                    <a:lstStyle/>
                    <a:p>
                      <a:pPr>
                        <a:buNone/>
                      </a:pPr>
                      <a:r>
                        <a:rPr lang="es-ES" sz="1000" dirty="0">
                          <a:effectLst/>
                        </a:rPr>
                        <a:t>Asignatura: </a:t>
                      </a:r>
                      <a:endParaRPr lang="es-ES">
                        <a:effectLst/>
                      </a:endParaRPr>
                    </a:p>
                    <a:p>
                      <a:pPr>
                        <a:buNone/>
                      </a:pPr>
                      <a:r>
                        <a:rPr lang="es-ES" sz="1000" dirty="0">
                          <a:effectLst/>
                        </a:rPr>
                        <a:t>Derecho</a:t>
                      </a:r>
                      <a:endParaRPr lang="es-ES" dirty="0">
                        <a:effectLst/>
                      </a:endParaRPr>
                    </a:p>
                  </a:txBody>
                  <a:tcPr marL="44450" marR="44450" marT="0" marB="0"/>
                </a:tc>
                <a:tc>
                  <a:txBody>
                    <a:bodyPr/>
                    <a:lstStyle/>
                    <a:p>
                      <a:pPr>
                        <a:buNone/>
                      </a:pPr>
                      <a:r>
                        <a:rPr lang="es-ES" sz="1000" dirty="0">
                          <a:effectLst/>
                        </a:rPr>
                        <a:t>Grado:</a:t>
                      </a:r>
                      <a:endParaRPr lang="es-ES" dirty="0">
                        <a:effectLst/>
                      </a:endParaRPr>
                    </a:p>
                    <a:p>
                      <a:pPr>
                        <a:buNone/>
                      </a:pPr>
                      <a:r>
                        <a:rPr lang="es-ES" sz="1000" dirty="0">
                          <a:effectLst/>
                        </a:rPr>
                        <a:t>6010</a:t>
                      </a:r>
                      <a:endParaRPr lang="es-ES" dirty="0">
                        <a:effectLst/>
                      </a:endParaRPr>
                    </a:p>
                  </a:txBody>
                  <a:tcPr marL="44450" marR="44450" marT="0" marB="0"/>
                </a:tc>
                <a:tc>
                  <a:txBody>
                    <a:bodyPr/>
                    <a:lstStyle/>
                    <a:p>
                      <a:pPr>
                        <a:buNone/>
                      </a:pPr>
                      <a:r>
                        <a:rPr lang="es-ES" sz="1000" dirty="0">
                          <a:effectLst/>
                        </a:rPr>
                        <a:t>Grupo:</a:t>
                      </a:r>
                      <a:endParaRPr lang="es-ES" dirty="0">
                        <a:effectLst/>
                      </a:endParaRPr>
                    </a:p>
                    <a:p>
                      <a:pPr>
                        <a:buNone/>
                      </a:pPr>
                      <a:r>
                        <a:rPr lang="es-ES" sz="1000" dirty="0">
                          <a:effectLst/>
                        </a:rPr>
                        <a:t>ÁREA 1</a:t>
                      </a:r>
                      <a:endParaRPr lang="es-ES" dirty="0">
                        <a:effectLst/>
                      </a:endParaRPr>
                    </a:p>
                  </a:txBody>
                  <a:tcPr marL="44450" marR="44450" marT="0" marB="0"/>
                </a:tc>
                <a:tc>
                  <a:txBody>
                    <a:bodyPr/>
                    <a:lstStyle/>
                    <a:p>
                      <a:pPr>
                        <a:buNone/>
                      </a:pPr>
                      <a:r>
                        <a:rPr lang="es-ES" sz="1000" dirty="0">
                          <a:effectLst/>
                        </a:rPr>
                        <a:t>Tiempo Previsto:</a:t>
                      </a:r>
                      <a:endParaRPr lang="es-ES" dirty="0">
                        <a:effectLst/>
                      </a:endParaRPr>
                    </a:p>
                    <a:p>
                      <a:pPr>
                        <a:buNone/>
                      </a:pPr>
                      <a:endParaRPr lang="es-ES">
                        <a:effectLst/>
                      </a:endParaRPr>
                    </a:p>
                    <a:p>
                      <a:pPr>
                        <a:buNone/>
                      </a:pPr>
                      <a:r>
                        <a:rPr lang="es-ES" sz="1000" dirty="0">
                          <a:effectLst/>
                        </a:rPr>
                        <a:t>  2 horas</a:t>
                      </a:r>
                      <a:endParaRPr lang="es-ES" dirty="0">
                        <a:effectLst/>
                      </a:endParaRPr>
                    </a:p>
                  </a:txBody>
                  <a:tcPr marL="44450" marR="44450" marT="0" marB="0"/>
                </a:tc>
                <a:tc>
                  <a:txBody>
                    <a:bodyPr/>
                    <a:lstStyle/>
                    <a:p>
                      <a:pPr>
                        <a:buNone/>
                      </a:pPr>
                      <a:r>
                        <a:rPr lang="es-ES" sz="1000" dirty="0">
                          <a:effectLst/>
                        </a:rPr>
                        <a:t>Elaboro: </a:t>
                      </a:r>
                      <a:endParaRPr lang="es-ES">
                        <a:effectLst/>
                      </a:endParaRPr>
                    </a:p>
                    <a:p>
                      <a:pPr>
                        <a:tabLst>
                          <a:tab pos="762000" algn="l"/>
                        </a:tabLst>
                      </a:pPr>
                      <a:r>
                        <a:rPr lang="es-ES" sz="1000" dirty="0">
                          <a:effectLst/>
                        </a:rPr>
                        <a:t>	Elvia Martínez Flores</a:t>
                      </a:r>
                      <a:endParaRPr lang="es-ES" dirty="0">
                        <a:effectLst/>
                      </a:endParaRPr>
                    </a:p>
                  </a:txBody>
                  <a:tcPr marL="44450" marR="44450" marT="0" marB="0"/>
                </a:tc>
                <a:extLst>
                  <a:ext uri="{0D108BD9-81ED-4DB2-BD59-A6C34878D82A}">
                    <a16:rowId xmlns:a16="http://schemas.microsoft.com/office/drawing/2014/main" val="2625548866"/>
                  </a:ext>
                </a:extLst>
              </a:tr>
            </a:tbl>
          </a:graphicData>
        </a:graphic>
      </p:graphicFrame>
      <p:graphicFrame>
        <p:nvGraphicFramePr>
          <p:cNvPr id="10" name="Tabla 9">
            <a:extLst>
              <a:ext uri="{FF2B5EF4-FFF2-40B4-BE49-F238E27FC236}">
                <a16:creationId xmlns:a16="http://schemas.microsoft.com/office/drawing/2014/main" id="{68B19B72-0951-4C67-A5A7-4C4D7255721A}"/>
              </a:ext>
            </a:extLst>
          </p:cNvPr>
          <p:cNvGraphicFramePr>
            <a:graphicFrameLocks noGrp="1"/>
          </p:cNvGraphicFramePr>
          <p:nvPr>
            <p:extLst/>
          </p:nvPr>
        </p:nvGraphicFramePr>
        <p:xfrm>
          <a:off x="977660" y="1365848"/>
          <a:ext cx="10968595" cy="5273040"/>
        </p:xfrm>
        <a:graphic>
          <a:graphicData uri="http://schemas.openxmlformats.org/drawingml/2006/table">
            <a:tbl>
              <a:tblPr firstRow="1" firstCol="1" bandRow="1">
                <a:tableStyleId>{5C22544A-7EE6-4342-B048-85BDC9FD1C3A}</a:tableStyleId>
              </a:tblPr>
              <a:tblGrid>
                <a:gridCol w="2216810">
                  <a:extLst>
                    <a:ext uri="{9D8B030D-6E8A-4147-A177-3AD203B41FA5}">
                      <a16:colId xmlns:a16="http://schemas.microsoft.com/office/drawing/2014/main" val="4029273202"/>
                    </a:ext>
                  </a:extLst>
                </a:gridCol>
                <a:gridCol w="3267487">
                  <a:extLst>
                    <a:ext uri="{9D8B030D-6E8A-4147-A177-3AD203B41FA5}">
                      <a16:colId xmlns:a16="http://schemas.microsoft.com/office/drawing/2014/main" val="1474498339"/>
                    </a:ext>
                  </a:extLst>
                </a:gridCol>
                <a:gridCol w="2586280">
                  <a:extLst>
                    <a:ext uri="{9D8B030D-6E8A-4147-A177-3AD203B41FA5}">
                      <a16:colId xmlns:a16="http://schemas.microsoft.com/office/drawing/2014/main" val="476606725"/>
                    </a:ext>
                  </a:extLst>
                </a:gridCol>
                <a:gridCol w="2898018">
                  <a:extLst>
                    <a:ext uri="{9D8B030D-6E8A-4147-A177-3AD203B41FA5}">
                      <a16:colId xmlns:a16="http://schemas.microsoft.com/office/drawing/2014/main" val="1589944369"/>
                    </a:ext>
                  </a:extLst>
                </a:gridCol>
              </a:tblGrid>
              <a:tr h="468387">
                <a:tc>
                  <a:txBody>
                    <a:bodyPr/>
                    <a:lstStyle/>
                    <a:p>
                      <a:pPr algn="ctr"/>
                      <a:r>
                        <a:rPr lang="es-ES" sz="1000" dirty="0">
                          <a:effectLst/>
                        </a:rPr>
                        <a:t>Estrategias de Enseñanza</a:t>
                      </a:r>
                      <a:endParaRPr lang="es-ES" dirty="0">
                        <a:effectLst/>
                      </a:endParaRPr>
                    </a:p>
                  </a:txBody>
                  <a:tcPr marL="68580" marR="68580" marT="0" marB="0"/>
                </a:tc>
                <a:tc>
                  <a:txBody>
                    <a:bodyPr/>
                    <a:lstStyle/>
                    <a:p>
                      <a:pPr algn="ctr"/>
                      <a:r>
                        <a:rPr lang="es-ES" sz="1000" dirty="0">
                          <a:effectLst/>
                        </a:rPr>
                        <a:t>Experiencias de Aprendizaje</a:t>
                      </a:r>
                      <a:endParaRPr lang="es-ES" dirty="0">
                        <a:effectLst/>
                      </a:endParaRPr>
                    </a:p>
                    <a:p>
                      <a:pPr algn="ctr"/>
                      <a:r>
                        <a:rPr lang="es-ES" sz="1000" dirty="0">
                          <a:effectLst/>
                        </a:rPr>
                        <a:t>(Evaluación diagnóstica continua)</a:t>
                      </a:r>
                      <a:endParaRPr lang="es-ES" dirty="0">
                        <a:effectLst/>
                      </a:endParaRPr>
                    </a:p>
                    <a:p>
                      <a:pPr algn="ctr"/>
                      <a:endParaRPr lang="es-ES">
                        <a:effectLst/>
                      </a:endParaRPr>
                    </a:p>
                  </a:txBody>
                  <a:tcPr marL="68580" marR="68580" marT="0" marB="0"/>
                </a:tc>
                <a:tc>
                  <a:txBody>
                    <a:bodyPr/>
                    <a:lstStyle/>
                    <a:p>
                      <a:pPr algn="ctr"/>
                      <a:r>
                        <a:rPr lang="es-ES" sz="1000" dirty="0">
                          <a:effectLst/>
                        </a:rPr>
                        <a:t>Evaluación</a:t>
                      </a:r>
                      <a:endParaRPr lang="es-ES" dirty="0">
                        <a:effectLst/>
                      </a:endParaRPr>
                    </a:p>
                    <a:p>
                      <a:pPr algn="ctr"/>
                      <a:r>
                        <a:rPr lang="es-ES" sz="1000" dirty="0">
                          <a:effectLst/>
                        </a:rPr>
                        <a:t>Estrategias y Productos</a:t>
                      </a:r>
                      <a:endParaRPr lang="es-ES" dirty="0">
                        <a:effectLst/>
                      </a:endParaRPr>
                    </a:p>
                  </a:txBody>
                  <a:tcPr marL="68580" marR="68580" marT="0" marB="0"/>
                </a:tc>
                <a:tc>
                  <a:txBody>
                    <a:bodyPr/>
                    <a:lstStyle/>
                    <a:p>
                      <a:pPr algn="ctr"/>
                      <a:r>
                        <a:rPr lang="es-ES" sz="1000" dirty="0">
                          <a:effectLst/>
                        </a:rPr>
                        <a:t>Recursos y/o Materiales</a:t>
                      </a:r>
                      <a:endParaRPr lang="es-ES" dirty="0">
                        <a:effectLst/>
                      </a:endParaRPr>
                    </a:p>
                  </a:txBody>
                  <a:tcPr marL="68580" marR="68580" marT="0" marB="0"/>
                </a:tc>
                <a:extLst>
                  <a:ext uri="{0D108BD9-81ED-4DB2-BD59-A6C34878D82A}">
                    <a16:rowId xmlns:a16="http://schemas.microsoft.com/office/drawing/2014/main" val="2804473582"/>
                  </a:ext>
                </a:extLst>
              </a:tr>
              <a:tr h="1423175">
                <a:tc>
                  <a:txBody>
                    <a:bodyPr/>
                    <a:lstStyle/>
                    <a:p>
                      <a:pPr>
                        <a:buNone/>
                      </a:pPr>
                      <a:r>
                        <a:rPr lang="es-ES" sz="1000" dirty="0">
                          <a:effectLst/>
                        </a:rPr>
                        <a:t>Inicio:</a:t>
                      </a:r>
                      <a:r>
                        <a:rPr lang="es-ES" dirty="0">
                          <a:effectLst/>
                        </a:rPr>
                        <a:t> ¿pregunta? </a:t>
                      </a:r>
                      <a:endParaRPr lang="es-ES">
                        <a:effectLst/>
                      </a:endParaRPr>
                    </a:p>
                    <a:p>
                      <a:pPr>
                        <a:buNone/>
                      </a:pPr>
                      <a:r>
                        <a:rPr lang="es-ES" dirty="0">
                          <a:effectLst/>
                        </a:rPr>
                        <a:t>¿Qué es derecho? </a:t>
                      </a:r>
                    </a:p>
                    <a:p>
                      <a:pPr>
                        <a:buNone/>
                      </a:pPr>
                      <a:r>
                        <a:rPr lang="es-ES" dirty="0">
                          <a:effectLst/>
                        </a:rPr>
                        <a:t>¿Dónde encontramos el derecho?</a:t>
                      </a:r>
                    </a:p>
                    <a:p>
                      <a:pPr>
                        <a:buNone/>
                      </a:pPr>
                      <a:r>
                        <a:rPr lang="es-ES" dirty="0">
                          <a:effectLst/>
                        </a:rPr>
                        <a:t>Lluvias de ideas </a:t>
                      </a:r>
                    </a:p>
                  </a:txBody>
                  <a:tcPr marL="68580" marR="68580" marT="0" marB="0"/>
                </a:tc>
                <a:tc>
                  <a:txBody>
                    <a:bodyPr/>
                    <a:lstStyle/>
                    <a:p>
                      <a:pPr>
                        <a:buNone/>
                      </a:pPr>
                      <a:endParaRPr lang="es-ES" dirty="0">
                        <a:effectLst/>
                      </a:endParaRPr>
                    </a:p>
                    <a:p>
                      <a:pPr>
                        <a:buNone/>
                      </a:pPr>
                      <a:r>
                        <a:rPr lang="es-ES" dirty="0">
                          <a:effectLst/>
                        </a:rPr>
                        <a:t>Mapas </a:t>
                      </a:r>
                    </a:p>
                    <a:p>
                      <a:pPr>
                        <a:buNone/>
                      </a:pPr>
                      <a:r>
                        <a:rPr lang="es-ES" dirty="0">
                          <a:effectLst/>
                        </a:rPr>
                        <a:t>Cuestionarios </a:t>
                      </a:r>
                    </a:p>
                  </a:txBody>
                  <a:tcPr marL="68580" marR="68580" marT="0" marB="0"/>
                </a:tc>
                <a:tc>
                  <a:txBody>
                    <a:bodyPr/>
                    <a:lstStyle/>
                    <a:p>
                      <a:pPr>
                        <a:buNone/>
                      </a:pPr>
                      <a:endParaRPr lang="es-ES" dirty="0">
                        <a:effectLst/>
                      </a:endParaRPr>
                    </a:p>
                    <a:p>
                      <a:pPr>
                        <a:buNone/>
                      </a:pPr>
                      <a:r>
                        <a:rPr lang="es-ES" dirty="0">
                          <a:effectLst/>
                        </a:rPr>
                        <a:t>Mapas cognitivos </a:t>
                      </a:r>
                    </a:p>
                    <a:p>
                      <a:pPr>
                        <a:buNone/>
                      </a:pPr>
                      <a:r>
                        <a:rPr lang="es-ES" dirty="0">
                          <a:effectLst/>
                        </a:rPr>
                        <a:t>Cuestionarios  </a:t>
                      </a:r>
                    </a:p>
                    <a:p>
                      <a:pPr>
                        <a:buNone/>
                      </a:pPr>
                      <a:endParaRPr lang="es-ES" dirty="0">
                        <a:effectLst/>
                      </a:endParaRPr>
                    </a:p>
                  </a:txBody>
                  <a:tcPr marL="68580" marR="68580" marT="0" marB="0"/>
                </a:tc>
                <a:tc>
                  <a:txBody>
                    <a:bodyPr/>
                    <a:lstStyle/>
                    <a:p>
                      <a:pPr>
                        <a:buNone/>
                      </a:pPr>
                      <a:endParaRPr lang="es-ES" dirty="0">
                        <a:effectLst/>
                      </a:endParaRPr>
                    </a:p>
                    <a:p>
                      <a:pPr>
                        <a:buNone/>
                      </a:pPr>
                      <a:r>
                        <a:rPr lang="es-ES" dirty="0">
                          <a:effectLst/>
                        </a:rPr>
                        <a:t>Videos </a:t>
                      </a:r>
                    </a:p>
                    <a:p>
                      <a:pPr>
                        <a:buNone/>
                      </a:pPr>
                      <a:r>
                        <a:rPr lang="es-ES" dirty="0">
                          <a:effectLst/>
                        </a:rPr>
                        <a:t>Cañón </a:t>
                      </a:r>
                    </a:p>
                    <a:p>
                      <a:pPr>
                        <a:buNone/>
                      </a:pPr>
                      <a:r>
                        <a:rPr lang="es-ES" dirty="0">
                          <a:effectLst/>
                        </a:rPr>
                        <a:t>Pizarrón   </a:t>
                      </a:r>
                    </a:p>
                    <a:p>
                      <a:pPr>
                        <a:buNone/>
                      </a:pPr>
                      <a:r>
                        <a:rPr lang="es-ES" dirty="0">
                          <a:effectLst/>
                        </a:rPr>
                        <a:t>Diccionario Jurídico  </a:t>
                      </a:r>
                    </a:p>
                    <a:p>
                      <a:pPr>
                        <a:buNone/>
                      </a:pPr>
                      <a:endParaRPr lang="es-ES" dirty="0">
                        <a:effectLst/>
                      </a:endParaRPr>
                    </a:p>
                  </a:txBody>
                  <a:tcPr marL="68580" marR="68580" marT="0" marB="0"/>
                </a:tc>
                <a:extLst>
                  <a:ext uri="{0D108BD9-81ED-4DB2-BD59-A6C34878D82A}">
                    <a16:rowId xmlns:a16="http://schemas.microsoft.com/office/drawing/2014/main" val="1877355637"/>
                  </a:ext>
                </a:extLst>
              </a:tr>
              <a:tr h="1459206">
                <a:tc>
                  <a:txBody>
                    <a:bodyPr/>
                    <a:lstStyle/>
                    <a:p>
                      <a:pPr>
                        <a:buNone/>
                      </a:pPr>
                      <a:r>
                        <a:rPr lang="es-ES" sz="1000" dirty="0">
                          <a:effectLst/>
                        </a:rPr>
                        <a:t>Desarrollo:                      Presentación de un video. </a:t>
                      </a:r>
                      <a:endParaRPr lang="es-ES">
                        <a:effectLst/>
                      </a:endParaRPr>
                    </a:p>
                    <a:p>
                      <a:pPr>
                        <a:buNone/>
                      </a:pPr>
                      <a:r>
                        <a:rPr lang="es-ES" dirty="0">
                          <a:effectLst/>
                        </a:rPr>
                        <a:t>De La importancia del derecho. </a:t>
                      </a:r>
                    </a:p>
                    <a:p>
                      <a:pPr>
                        <a:buNone/>
                      </a:pPr>
                      <a:r>
                        <a:rPr lang="es-ES" dirty="0">
                          <a:effectLst/>
                        </a:rPr>
                        <a:t>Mapa conceptual  </a:t>
                      </a:r>
                    </a:p>
                    <a:p>
                      <a:pPr algn="just"/>
                      <a:endParaRPr lang="es-ES" dirty="0">
                        <a:effectLst/>
                      </a:endParaRPr>
                    </a:p>
                  </a:txBody>
                  <a:tcPr marL="68580" marR="68580" marT="0" marB="0"/>
                </a:tc>
                <a:tc>
                  <a:txBody>
                    <a:bodyPr/>
                    <a:lstStyle/>
                    <a:p>
                      <a:pPr>
                        <a:buNone/>
                      </a:pPr>
                      <a:endParaRPr lang="es-ES">
                        <a:effectLst/>
                      </a:endParaRPr>
                    </a:p>
                    <a:p>
                      <a:pPr>
                        <a:buNone/>
                      </a:pPr>
                      <a:r>
                        <a:rPr lang="es-ES" sz="1000" dirty="0">
                          <a:effectLst/>
                        </a:rPr>
                        <a:t>.</a:t>
                      </a:r>
                      <a:endParaRPr lang="es-ES" dirty="0">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dirty="0">
                        <a:effectLst/>
                      </a:endParaRPr>
                    </a:p>
                    <a:p>
                      <a:pPr>
                        <a:buNone/>
                      </a:pPr>
                      <a:endParaRPr lang="es-ES" dirty="0">
                        <a:effectLst/>
                      </a:endParaRPr>
                    </a:p>
                  </a:txBody>
                  <a:tcPr marL="68580" marR="68580" marT="0" marB="0"/>
                </a:tc>
                <a:extLst>
                  <a:ext uri="{0D108BD9-81ED-4DB2-BD59-A6C34878D82A}">
                    <a16:rowId xmlns:a16="http://schemas.microsoft.com/office/drawing/2014/main" val="3413925923"/>
                  </a:ext>
                </a:extLst>
              </a:tr>
              <a:tr h="828684">
                <a:tc>
                  <a:txBody>
                    <a:bodyPr/>
                    <a:lstStyle/>
                    <a:p>
                      <a:pPr>
                        <a:buNone/>
                      </a:pPr>
                      <a:r>
                        <a:rPr lang="es-ES" sz="1000" dirty="0">
                          <a:effectLst/>
                        </a:rPr>
                        <a:t>Cierre: </a:t>
                      </a:r>
                      <a:endParaRPr lang="es-ES">
                        <a:effectLst/>
                      </a:endParaRPr>
                    </a:p>
                    <a:p>
                      <a:pPr>
                        <a:buNone/>
                      </a:pPr>
                      <a:r>
                        <a:rPr lang="es-ES" sz="1000" dirty="0">
                          <a:effectLst/>
                        </a:rPr>
                        <a:t> Cuestionario </a:t>
                      </a:r>
                      <a:endParaRPr lang="es-ES" dirty="0">
                        <a:effectLst/>
                      </a:endParaRPr>
                    </a:p>
                  </a:txBody>
                  <a:tcPr marL="68580" marR="68580" marT="0" marB="0"/>
                </a:tc>
                <a:tc>
                  <a:txBody>
                    <a:bodyPr/>
                    <a:lstStyle/>
                    <a:p>
                      <a:pPr>
                        <a:buNone/>
                      </a:pPr>
                      <a:endParaRPr lang="es-ES">
                        <a:effectLst/>
                      </a:endParaRPr>
                    </a:p>
                    <a:p>
                      <a:pPr>
                        <a:buNone/>
                      </a:pPr>
                      <a:endParaRPr lang="es-ES">
                        <a:effectLst/>
                      </a:endParaRPr>
                    </a:p>
                    <a:p>
                      <a:pPr>
                        <a:buNone/>
                      </a:pPr>
                      <a:endParaRPr lang="es-ES">
                        <a:effectLst/>
                      </a:endParaRPr>
                    </a:p>
                    <a:p>
                      <a:pPr>
                        <a:buNone/>
                      </a:pPr>
                      <a:endParaRPr lang="es-ES" dirty="0">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dirty="0">
                        <a:effectLst/>
                      </a:endParaRPr>
                    </a:p>
                  </a:txBody>
                  <a:tcPr marL="68580" marR="68580" marT="0" marB="0"/>
                </a:tc>
                <a:extLst>
                  <a:ext uri="{0D108BD9-81ED-4DB2-BD59-A6C34878D82A}">
                    <a16:rowId xmlns:a16="http://schemas.microsoft.com/office/drawing/2014/main" val="1397469551"/>
                  </a:ext>
                </a:extLst>
              </a:tr>
            </a:tbl>
          </a:graphicData>
        </a:graphic>
      </p:graphicFrame>
      <p:sp>
        <p:nvSpPr>
          <p:cNvPr id="13" name="CuadroTexto 12">
            <a:extLst>
              <a:ext uri="{FF2B5EF4-FFF2-40B4-BE49-F238E27FC236}">
                <a16:creationId xmlns:a16="http://schemas.microsoft.com/office/drawing/2014/main" id="{F95D3987-DC05-4704-B261-0DC26A58FF06}"/>
              </a:ext>
            </a:extLst>
          </p:cNvPr>
          <p:cNvSpPr txBox="1"/>
          <p:nvPr/>
        </p:nvSpPr>
        <p:spPr>
          <a:xfrm>
            <a:off x="1408981" y="-120770"/>
            <a:ext cx="10322943"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b="1">
              <a:latin typeface="Arial"/>
            </a:endParaRPr>
          </a:p>
          <a:p>
            <a:r>
              <a:rPr lang="es-ES" b="1">
                <a:latin typeface="Arial"/>
              </a:rPr>
              <a:t> SESION NUM: _____1_______     FECHA: </a:t>
            </a:r>
            <a:r>
              <a:rPr lang="es-ES" b="1" u="sng">
                <a:latin typeface="Arial"/>
              </a:rPr>
              <a:t> 15- agosto-2018</a:t>
            </a:r>
            <a:r>
              <a:rPr lang="es-ES" b="1">
                <a:latin typeface="Arial"/>
              </a:rPr>
              <a:t>      TEMA:  </a:t>
            </a:r>
            <a:r>
              <a:rPr lang="es-ES" b="1" u="sng">
                <a:latin typeface="Arial"/>
              </a:rPr>
              <a:t>Importancia del Derecho  en la vida social </a:t>
            </a:r>
          </a:p>
        </p:txBody>
      </p:sp>
    </p:spTree>
    <p:extLst>
      <p:ext uri="{BB962C8B-B14F-4D97-AF65-F5344CB8AC3E}">
        <p14:creationId xmlns:p14="http://schemas.microsoft.com/office/powerpoint/2010/main" val="2702379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EF7B6FB-B722-4866-A142-891BD1DC0B22}"/>
              </a:ext>
            </a:extLst>
          </p:cNvPr>
          <p:cNvSpPr>
            <a:spLocks noGrp="1"/>
          </p:cNvSpPr>
          <p:nvPr>
            <p:ph idx="1"/>
          </p:nvPr>
        </p:nvSpPr>
        <p:spPr>
          <a:xfrm>
            <a:off x="684211" y="685800"/>
            <a:ext cx="10330791" cy="5461782"/>
          </a:xfrm>
        </p:spPr>
        <p:txBody>
          <a:bodyPr/>
          <a:lstStyle/>
          <a:p>
            <a:pPr algn="ctr"/>
            <a:r>
              <a:rPr lang="es-MX" sz="3600" dirty="0"/>
              <a:t>¿SE PODRÁ SANCIONAR A QUIENES CONTAMINEN?</a:t>
            </a:r>
          </a:p>
          <a:p>
            <a:endParaRPr lang="es-MX" dirty="0"/>
          </a:p>
        </p:txBody>
      </p:sp>
    </p:spTree>
    <p:extLst>
      <p:ext uri="{BB962C8B-B14F-4D97-AF65-F5344CB8AC3E}">
        <p14:creationId xmlns:p14="http://schemas.microsoft.com/office/powerpoint/2010/main" val="2743906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08AB5FC3-0F5F-4074-A320-9115DFC25FE0}"/>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sp>
        <p:nvSpPr>
          <p:cNvPr id="5" name="Título 1">
            <a:extLst>
              <a:ext uri="{FF2B5EF4-FFF2-40B4-BE49-F238E27FC236}">
                <a16:creationId xmlns:a16="http://schemas.microsoft.com/office/drawing/2014/main" id="{40CBB5C9-50E7-41B2-8CF8-DB5D430BFEE9}"/>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graphicFrame>
        <p:nvGraphicFramePr>
          <p:cNvPr id="4" name="Tabla 3">
            <a:extLst>
              <a:ext uri="{FF2B5EF4-FFF2-40B4-BE49-F238E27FC236}">
                <a16:creationId xmlns:a16="http://schemas.microsoft.com/office/drawing/2014/main" id="{D9E3D504-2868-4EB8-A63A-3EB1EBD4025F}"/>
              </a:ext>
            </a:extLst>
          </p:cNvPr>
          <p:cNvGraphicFramePr>
            <a:graphicFrameLocks noGrp="1"/>
          </p:cNvGraphicFramePr>
          <p:nvPr>
            <p:extLst/>
          </p:nvPr>
        </p:nvGraphicFramePr>
        <p:xfrm>
          <a:off x="1053770" y="871268"/>
          <a:ext cx="10192423" cy="579120"/>
        </p:xfrm>
        <a:graphic>
          <a:graphicData uri="http://schemas.openxmlformats.org/drawingml/2006/table">
            <a:tbl>
              <a:tblPr firstRow="1" firstCol="1" bandRow="1">
                <a:tableStyleId>{5C22544A-7EE6-4342-B048-85BDC9FD1C3A}</a:tableStyleId>
              </a:tblPr>
              <a:tblGrid>
                <a:gridCol w="2177128">
                  <a:extLst>
                    <a:ext uri="{9D8B030D-6E8A-4147-A177-3AD203B41FA5}">
                      <a16:colId xmlns:a16="http://schemas.microsoft.com/office/drawing/2014/main" val="1302332038"/>
                    </a:ext>
                  </a:extLst>
                </a:gridCol>
                <a:gridCol w="1992992">
                  <a:extLst>
                    <a:ext uri="{9D8B030D-6E8A-4147-A177-3AD203B41FA5}">
                      <a16:colId xmlns:a16="http://schemas.microsoft.com/office/drawing/2014/main" val="1795009169"/>
                    </a:ext>
                  </a:extLst>
                </a:gridCol>
                <a:gridCol w="1039822">
                  <a:extLst>
                    <a:ext uri="{9D8B030D-6E8A-4147-A177-3AD203B41FA5}">
                      <a16:colId xmlns:a16="http://schemas.microsoft.com/office/drawing/2014/main" val="2081192892"/>
                    </a:ext>
                  </a:extLst>
                </a:gridCol>
                <a:gridCol w="2296274">
                  <a:extLst>
                    <a:ext uri="{9D8B030D-6E8A-4147-A177-3AD203B41FA5}">
                      <a16:colId xmlns:a16="http://schemas.microsoft.com/office/drawing/2014/main" val="871808171"/>
                    </a:ext>
                  </a:extLst>
                </a:gridCol>
                <a:gridCol w="2686207">
                  <a:extLst>
                    <a:ext uri="{9D8B030D-6E8A-4147-A177-3AD203B41FA5}">
                      <a16:colId xmlns:a16="http://schemas.microsoft.com/office/drawing/2014/main" val="1536161527"/>
                    </a:ext>
                  </a:extLst>
                </a:gridCol>
              </a:tblGrid>
              <a:tr h="0">
                <a:tc>
                  <a:txBody>
                    <a:bodyPr/>
                    <a:lstStyle/>
                    <a:p>
                      <a:pPr>
                        <a:buNone/>
                      </a:pPr>
                      <a:r>
                        <a:rPr lang="es-ES" sz="1000" dirty="0">
                          <a:effectLst/>
                        </a:rPr>
                        <a:t>Asignatura: </a:t>
                      </a:r>
                      <a:endParaRPr lang="es-ES">
                        <a:effectLst/>
                      </a:endParaRPr>
                    </a:p>
                    <a:p>
                      <a:pPr>
                        <a:buNone/>
                      </a:pPr>
                      <a:r>
                        <a:rPr lang="es-ES" sz="1000" dirty="0">
                          <a:effectLst/>
                        </a:rPr>
                        <a:t>Derecho</a:t>
                      </a:r>
                      <a:endParaRPr lang="es-ES" dirty="0">
                        <a:effectLst/>
                      </a:endParaRPr>
                    </a:p>
                    <a:p>
                      <a:pPr>
                        <a:buNone/>
                      </a:pPr>
                      <a:endParaRPr lang="es-ES">
                        <a:effectLst/>
                      </a:endParaRPr>
                    </a:p>
                  </a:txBody>
                  <a:tcPr marL="68580" marR="68580" marT="0" marB="0"/>
                </a:tc>
                <a:tc>
                  <a:txBody>
                    <a:bodyPr/>
                    <a:lstStyle/>
                    <a:p>
                      <a:pPr>
                        <a:buNone/>
                      </a:pPr>
                      <a:r>
                        <a:rPr lang="es-ES" sz="1000" dirty="0">
                          <a:effectLst/>
                        </a:rPr>
                        <a:t>Grado:</a:t>
                      </a:r>
                      <a:endParaRPr lang="es-ES" dirty="0">
                        <a:effectLst/>
                      </a:endParaRPr>
                    </a:p>
                    <a:p>
                      <a:pPr>
                        <a:buNone/>
                      </a:pPr>
                      <a:r>
                        <a:rPr lang="es-ES" sz="1000" dirty="0">
                          <a:effectLst/>
                        </a:rPr>
                        <a:t>Sexto</a:t>
                      </a:r>
                      <a:endParaRPr lang="es-ES" dirty="0">
                        <a:effectLst/>
                      </a:endParaRPr>
                    </a:p>
                  </a:txBody>
                  <a:tcPr marL="68580" marR="68580" marT="0" marB="0"/>
                </a:tc>
                <a:tc>
                  <a:txBody>
                    <a:bodyPr/>
                    <a:lstStyle/>
                    <a:p>
                      <a:pPr>
                        <a:buNone/>
                      </a:pPr>
                      <a:r>
                        <a:rPr lang="es-ES" sz="1000" dirty="0">
                          <a:effectLst/>
                        </a:rPr>
                        <a:t>Grupo:</a:t>
                      </a:r>
                      <a:endParaRPr lang="es-ES" dirty="0">
                        <a:effectLst/>
                      </a:endParaRPr>
                    </a:p>
                    <a:p>
                      <a:pPr>
                        <a:buNone/>
                      </a:pPr>
                      <a:r>
                        <a:rPr lang="es-ES" sz="1000" dirty="0">
                          <a:effectLst/>
                        </a:rPr>
                        <a:t>6010</a:t>
                      </a:r>
                      <a:endParaRPr lang="es-ES" dirty="0">
                        <a:effectLst/>
                      </a:endParaRPr>
                    </a:p>
                  </a:txBody>
                  <a:tcPr marL="68580" marR="68580" marT="0" marB="0"/>
                </a:tc>
                <a:tc>
                  <a:txBody>
                    <a:bodyPr/>
                    <a:lstStyle/>
                    <a:p>
                      <a:pPr>
                        <a:buNone/>
                      </a:pPr>
                      <a:r>
                        <a:rPr lang="es-ES" sz="1000" dirty="0">
                          <a:effectLst/>
                        </a:rPr>
                        <a:t>Tiempo Previsto:</a:t>
                      </a:r>
                      <a:endParaRPr lang="es-ES" dirty="0">
                        <a:effectLst/>
                      </a:endParaRPr>
                    </a:p>
                    <a:p>
                      <a:pPr>
                        <a:buNone/>
                      </a:pPr>
                      <a:r>
                        <a:rPr lang="es-ES" sz="1000" dirty="0">
                          <a:effectLst/>
                        </a:rPr>
                        <a:t>  1 hora</a:t>
                      </a:r>
                      <a:endParaRPr lang="es-ES" dirty="0">
                        <a:effectLst/>
                      </a:endParaRPr>
                    </a:p>
                  </a:txBody>
                  <a:tcPr marL="68580" marR="68580" marT="0" marB="0"/>
                </a:tc>
                <a:tc>
                  <a:txBody>
                    <a:bodyPr/>
                    <a:lstStyle/>
                    <a:p>
                      <a:pPr>
                        <a:buNone/>
                      </a:pPr>
                      <a:r>
                        <a:rPr lang="es-ES" sz="1000" dirty="0">
                          <a:effectLst/>
                        </a:rPr>
                        <a:t>Elaboró:</a:t>
                      </a:r>
                      <a:endParaRPr lang="es-ES" dirty="0">
                        <a:effectLst/>
                      </a:endParaRPr>
                    </a:p>
                    <a:p>
                      <a:pPr>
                        <a:buNone/>
                      </a:pPr>
                      <a:r>
                        <a:rPr lang="es-ES" sz="1000" dirty="0">
                          <a:effectLst/>
                        </a:rPr>
                        <a:t>Elvia Martínez flores </a:t>
                      </a:r>
                      <a:endParaRPr lang="es-ES">
                        <a:effectLst/>
                      </a:endParaRPr>
                    </a:p>
                  </a:txBody>
                  <a:tcPr marL="68580" marR="68580" marT="0" marB="0"/>
                </a:tc>
                <a:extLst>
                  <a:ext uri="{0D108BD9-81ED-4DB2-BD59-A6C34878D82A}">
                    <a16:rowId xmlns:a16="http://schemas.microsoft.com/office/drawing/2014/main" val="2549753399"/>
                  </a:ext>
                </a:extLst>
              </a:tr>
            </a:tbl>
          </a:graphicData>
        </a:graphic>
      </p:graphicFrame>
      <p:graphicFrame>
        <p:nvGraphicFramePr>
          <p:cNvPr id="7" name="Tabla 6">
            <a:extLst>
              <a:ext uri="{FF2B5EF4-FFF2-40B4-BE49-F238E27FC236}">
                <a16:creationId xmlns:a16="http://schemas.microsoft.com/office/drawing/2014/main" id="{30F2E4C0-4EB7-491D-8FE0-6C6D2294C527}"/>
              </a:ext>
            </a:extLst>
          </p:cNvPr>
          <p:cNvGraphicFramePr>
            <a:graphicFrameLocks noGrp="1"/>
          </p:cNvGraphicFramePr>
          <p:nvPr>
            <p:extLst/>
          </p:nvPr>
        </p:nvGraphicFramePr>
        <p:xfrm>
          <a:off x="1082436" y="1638732"/>
          <a:ext cx="10183052" cy="3365816"/>
        </p:xfrm>
        <a:graphic>
          <a:graphicData uri="http://schemas.openxmlformats.org/drawingml/2006/table">
            <a:tbl>
              <a:tblPr firstRow="1" firstCol="1" bandRow="1">
                <a:tableStyleId>{5C22544A-7EE6-4342-B048-85BDC9FD1C3A}</a:tableStyleId>
              </a:tblPr>
              <a:tblGrid>
                <a:gridCol w="2866019">
                  <a:extLst>
                    <a:ext uri="{9D8B030D-6E8A-4147-A177-3AD203B41FA5}">
                      <a16:colId xmlns:a16="http://schemas.microsoft.com/office/drawing/2014/main" val="284078275"/>
                    </a:ext>
                  </a:extLst>
                </a:gridCol>
                <a:gridCol w="2388349">
                  <a:extLst>
                    <a:ext uri="{9D8B030D-6E8A-4147-A177-3AD203B41FA5}">
                      <a16:colId xmlns:a16="http://schemas.microsoft.com/office/drawing/2014/main" val="3833483489"/>
                    </a:ext>
                  </a:extLst>
                </a:gridCol>
                <a:gridCol w="2334068">
                  <a:extLst>
                    <a:ext uri="{9D8B030D-6E8A-4147-A177-3AD203B41FA5}">
                      <a16:colId xmlns:a16="http://schemas.microsoft.com/office/drawing/2014/main" val="2424816684"/>
                    </a:ext>
                  </a:extLst>
                </a:gridCol>
                <a:gridCol w="2594616">
                  <a:extLst>
                    <a:ext uri="{9D8B030D-6E8A-4147-A177-3AD203B41FA5}">
                      <a16:colId xmlns:a16="http://schemas.microsoft.com/office/drawing/2014/main" val="4136741392"/>
                    </a:ext>
                  </a:extLst>
                </a:gridCol>
              </a:tblGrid>
              <a:tr h="611186">
                <a:tc>
                  <a:txBody>
                    <a:bodyPr/>
                    <a:lstStyle/>
                    <a:p>
                      <a:pPr algn="ctr"/>
                      <a:r>
                        <a:rPr lang="es-ES" sz="1000" dirty="0">
                          <a:effectLst/>
                        </a:rPr>
                        <a:t>Estrategias de Enseñanza</a:t>
                      </a:r>
                      <a:endParaRPr lang="es-ES" dirty="0">
                        <a:effectLst/>
                      </a:endParaRPr>
                    </a:p>
                  </a:txBody>
                  <a:tcPr marL="68580" marR="68580" marT="0" marB="0"/>
                </a:tc>
                <a:tc>
                  <a:txBody>
                    <a:bodyPr/>
                    <a:lstStyle/>
                    <a:p>
                      <a:pPr algn="ctr"/>
                      <a:r>
                        <a:rPr lang="es-ES" sz="1000" dirty="0">
                          <a:effectLst/>
                        </a:rPr>
                        <a:t>Experiencias de Aprendizaje</a:t>
                      </a:r>
                      <a:endParaRPr lang="es-ES" dirty="0">
                        <a:effectLst/>
                      </a:endParaRPr>
                    </a:p>
                    <a:p>
                      <a:pPr algn="ctr"/>
                      <a:r>
                        <a:rPr lang="es-ES" sz="1000" dirty="0">
                          <a:effectLst/>
                        </a:rPr>
                        <a:t>(Evaluación diagnóstica continua)</a:t>
                      </a:r>
                      <a:endParaRPr lang="es-ES" dirty="0">
                        <a:effectLst/>
                      </a:endParaRPr>
                    </a:p>
                    <a:p>
                      <a:pPr algn="ctr"/>
                      <a:endParaRPr lang="es-ES">
                        <a:effectLst/>
                      </a:endParaRPr>
                    </a:p>
                  </a:txBody>
                  <a:tcPr marL="68580" marR="68580" marT="0" marB="0"/>
                </a:tc>
                <a:tc>
                  <a:txBody>
                    <a:bodyPr/>
                    <a:lstStyle/>
                    <a:p>
                      <a:pPr algn="ctr"/>
                      <a:r>
                        <a:rPr lang="es-ES" sz="1000" dirty="0">
                          <a:effectLst/>
                        </a:rPr>
                        <a:t>Evaluación</a:t>
                      </a:r>
                      <a:endParaRPr lang="es-ES" dirty="0">
                        <a:effectLst/>
                      </a:endParaRPr>
                    </a:p>
                    <a:p>
                      <a:pPr algn="ctr"/>
                      <a:r>
                        <a:rPr lang="es-ES" sz="1000" dirty="0">
                          <a:effectLst/>
                        </a:rPr>
                        <a:t>Estrategias y Productos</a:t>
                      </a:r>
                      <a:endParaRPr lang="es-ES" dirty="0">
                        <a:effectLst/>
                      </a:endParaRPr>
                    </a:p>
                  </a:txBody>
                  <a:tcPr marL="68580" marR="68580" marT="0" marB="0"/>
                </a:tc>
                <a:tc>
                  <a:txBody>
                    <a:bodyPr/>
                    <a:lstStyle/>
                    <a:p>
                      <a:pPr algn="ctr"/>
                      <a:r>
                        <a:rPr lang="es-ES" sz="1000" dirty="0">
                          <a:effectLst/>
                        </a:rPr>
                        <a:t>Recursos y/o Materiales</a:t>
                      </a:r>
                      <a:endParaRPr lang="es-ES" dirty="0">
                        <a:effectLst/>
                      </a:endParaRPr>
                    </a:p>
                  </a:txBody>
                  <a:tcPr marL="68580" marR="68580" marT="0" marB="0"/>
                </a:tc>
                <a:extLst>
                  <a:ext uri="{0D108BD9-81ED-4DB2-BD59-A6C34878D82A}">
                    <a16:rowId xmlns:a16="http://schemas.microsoft.com/office/drawing/2014/main" val="4040776042"/>
                  </a:ext>
                </a:extLst>
              </a:tr>
              <a:tr h="1047750">
                <a:tc>
                  <a:txBody>
                    <a:bodyPr/>
                    <a:lstStyle/>
                    <a:p>
                      <a:pPr>
                        <a:buNone/>
                      </a:pPr>
                      <a:r>
                        <a:rPr lang="es-ES" sz="1000" dirty="0">
                          <a:effectLst/>
                        </a:rPr>
                        <a:t>Inicio:</a:t>
                      </a:r>
                      <a:endParaRPr lang="es-ES" dirty="0">
                        <a:effectLst/>
                      </a:endParaRPr>
                    </a:p>
                    <a:p>
                      <a:pPr>
                        <a:buNone/>
                      </a:pPr>
                      <a:r>
                        <a:rPr lang="es-ES" sz="1000" dirty="0">
                          <a:effectLst/>
                        </a:rPr>
                        <a:t>Lluvia de ideas </a:t>
                      </a:r>
                      <a:endParaRPr lang="es-ES">
                        <a:effectLst/>
                      </a:endParaRPr>
                    </a:p>
                    <a:p>
                      <a:pPr>
                        <a:buNone/>
                      </a:pPr>
                      <a:r>
                        <a:rPr lang="es-ES" sz="1000" dirty="0">
                          <a:effectLst/>
                        </a:rPr>
                        <a:t>Preguntas </a:t>
                      </a:r>
                      <a:endParaRPr lang="es-ES">
                        <a:effectLst/>
                      </a:endParaRPr>
                    </a:p>
                  </a:txBody>
                  <a:tcPr marL="68580" marR="68580" marT="0" marB="0"/>
                </a:tc>
                <a:tc>
                  <a:txBody>
                    <a:bodyPr/>
                    <a:lstStyle/>
                    <a:p>
                      <a:pPr>
                        <a:buNone/>
                      </a:pPr>
                      <a:r>
                        <a:rPr lang="es-ES" dirty="0">
                          <a:effectLst/>
                        </a:rPr>
                        <a:t>exposiciones</a:t>
                      </a:r>
                    </a:p>
                  </a:txBody>
                  <a:tcPr marL="68580" marR="68580" marT="0" marB="0"/>
                </a:tc>
                <a:tc>
                  <a:txBody>
                    <a:bodyPr/>
                    <a:lstStyle/>
                    <a:p>
                      <a:pPr>
                        <a:buNone/>
                      </a:pPr>
                      <a:endParaRPr lang="es-ES" dirty="0">
                        <a:effectLst/>
                      </a:endParaRPr>
                    </a:p>
                    <a:p>
                      <a:pPr>
                        <a:buNone/>
                      </a:pPr>
                      <a:r>
                        <a:rPr lang="es-ES" sz="1000" dirty="0">
                          <a:effectLst/>
                        </a:rPr>
                        <a:t>Mapa conceptual </a:t>
                      </a:r>
                      <a:endParaRPr lang="es-ES">
                        <a:effectLst/>
                      </a:endParaRPr>
                    </a:p>
                    <a:p>
                      <a:pPr>
                        <a:buNone/>
                      </a:pPr>
                      <a:endParaRPr lang="es-ES" dirty="0">
                        <a:effectLst/>
                      </a:endParaRPr>
                    </a:p>
                  </a:txBody>
                  <a:tcPr marL="68580" marR="68580" marT="0" marB="0"/>
                </a:tc>
                <a:tc>
                  <a:txBody>
                    <a:bodyPr/>
                    <a:lstStyle/>
                    <a:p>
                      <a:pPr>
                        <a:buNone/>
                      </a:pPr>
                      <a:endParaRPr lang="es-ES" dirty="0">
                        <a:effectLst/>
                      </a:endParaRPr>
                    </a:p>
                    <a:p>
                      <a:pPr>
                        <a:buNone/>
                      </a:pPr>
                      <a:r>
                        <a:rPr lang="es-ES" sz="1000" dirty="0">
                          <a:effectLst/>
                        </a:rPr>
                        <a:t>Pizarrón</a:t>
                      </a:r>
                      <a:endParaRPr lang="es-ES" dirty="0">
                        <a:effectLst/>
                      </a:endParaRPr>
                    </a:p>
                    <a:p>
                      <a:pPr>
                        <a:buNone/>
                      </a:pPr>
                      <a:endParaRPr lang="es-ES" dirty="0">
                        <a:effectLst/>
                      </a:endParaRPr>
                    </a:p>
                    <a:p>
                      <a:pPr>
                        <a:buNone/>
                      </a:pPr>
                      <a:r>
                        <a:rPr lang="es-ES" sz="1000" dirty="0">
                          <a:effectLst/>
                        </a:rPr>
                        <a:t>Cuaderno</a:t>
                      </a:r>
                      <a:endParaRPr lang="es-ES" dirty="0">
                        <a:effectLst/>
                      </a:endParaRPr>
                    </a:p>
                  </a:txBody>
                  <a:tcPr marL="68580" marR="68580" marT="0" marB="0"/>
                </a:tc>
                <a:extLst>
                  <a:ext uri="{0D108BD9-81ED-4DB2-BD59-A6C34878D82A}">
                    <a16:rowId xmlns:a16="http://schemas.microsoft.com/office/drawing/2014/main" val="1810274484"/>
                  </a:ext>
                </a:extLst>
              </a:tr>
              <a:tr h="1135061">
                <a:tc>
                  <a:txBody>
                    <a:bodyPr/>
                    <a:lstStyle/>
                    <a:p>
                      <a:pPr>
                        <a:buNone/>
                      </a:pPr>
                      <a:endParaRPr lang="es-ES" dirty="0">
                        <a:effectLst/>
                      </a:endParaRPr>
                    </a:p>
                    <a:p>
                      <a:pPr>
                        <a:buNone/>
                      </a:pPr>
                      <a:r>
                        <a:rPr lang="es-ES" sz="1000" dirty="0">
                          <a:effectLst/>
                        </a:rPr>
                        <a:t>Desarrollo: presentación de  diapositiva  sobre la misión del derecho y la utilidad  que tiene dentro de la sociedad que vivimos </a:t>
                      </a:r>
                      <a:endParaRPr lang="es-ES">
                        <a:effectLst/>
                      </a:endParaRPr>
                    </a:p>
                    <a:p>
                      <a:pPr>
                        <a:buNone/>
                      </a:pPr>
                      <a:endParaRPr lang="es-ES" dirty="0">
                        <a:effectLst/>
                      </a:endParaRPr>
                    </a:p>
                  </a:txBody>
                  <a:tcPr marL="68580" marR="68580" marT="0" marB="0"/>
                </a:tc>
                <a:tc>
                  <a:txBody>
                    <a:bodyPr/>
                    <a:lstStyle/>
                    <a:p>
                      <a:pPr>
                        <a:buNone/>
                      </a:pPr>
                      <a:endParaRPr lang="es-ES" dirty="0">
                        <a:effectLst/>
                      </a:endParaRPr>
                    </a:p>
                    <a:p>
                      <a:pPr>
                        <a:buNone/>
                      </a:pPr>
                      <a:r>
                        <a:rPr lang="es-ES" sz="1000" dirty="0">
                          <a:effectLst/>
                        </a:rPr>
                        <a:t>Mapa conceptual</a:t>
                      </a:r>
                      <a:endParaRPr lang="es-ES" dirty="0">
                        <a:effectLst/>
                      </a:endParaRPr>
                    </a:p>
                    <a:p>
                      <a:pPr>
                        <a:buNone/>
                      </a:pPr>
                      <a:endParaRPr lang="es-ES">
                        <a:effectLst/>
                      </a:endParaRPr>
                    </a:p>
                  </a:txBody>
                  <a:tcPr marL="68580" marR="68580" marT="0" marB="0"/>
                </a:tc>
                <a:tc>
                  <a:txBody>
                    <a:bodyPr/>
                    <a:lstStyle/>
                    <a:p>
                      <a:pPr>
                        <a:buNone/>
                      </a:pPr>
                      <a:endParaRPr lang="es-ES" dirty="0">
                        <a:effectLst/>
                      </a:endParaRPr>
                    </a:p>
                    <a:p>
                      <a:pPr>
                        <a:buNone/>
                      </a:pPr>
                      <a:r>
                        <a:rPr lang="es-ES" dirty="0">
                          <a:effectLst/>
                        </a:rPr>
                        <a:t>Examen escrito </a:t>
                      </a:r>
                    </a:p>
                    <a:p>
                      <a:pPr>
                        <a:buNone/>
                      </a:pPr>
                      <a:endParaRPr lang="es-ES" dirty="0">
                        <a:effectLst/>
                      </a:endParaRPr>
                    </a:p>
                  </a:txBody>
                  <a:tcPr marL="68580" marR="68580" marT="0" marB="0"/>
                </a:tc>
                <a:tc>
                  <a:txBody>
                    <a:bodyPr/>
                    <a:lstStyle/>
                    <a:p>
                      <a:pPr>
                        <a:buNone/>
                      </a:pPr>
                      <a:endParaRPr lang="es-ES" dirty="0">
                        <a:effectLst/>
                      </a:endParaRPr>
                    </a:p>
                    <a:p>
                      <a:pPr>
                        <a:buNone/>
                      </a:pPr>
                      <a:r>
                        <a:rPr lang="es-ES" sz="1000" dirty="0">
                          <a:effectLst/>
                        </a:rPr>
                        <a:t>P.C. (</a:t>
                      </a:r>
                      <a:r>
                        <a:rPr lang="es-ES" sz="1000" dirty="0" err="1">
                          <a:effectLst/>
                        </a:rPr>
                        <a:t>cañon</a:t>
                      </a:r>
                      <a:r>
                        <a:rPr lang="es-ES" sz="1000" dirty="0">
                          <a:effectLst/>
                        </a:rPr>
                        <a:t>) </a:t>
                      </a:r>
                      <a:endParaRPr lang="es-ES">
                        <a:effectLst/>
                      </a:endParaRPr>
                    </a:p>
                    <a:p>
                      <a:pPr>
                        <a:buNone/>
                      </a:pPr>
                      <a:endParaRPr lang="es-ES" dirty="0">
                        <a:effectLst/>
                      </a:endParaRPr>
                    </a:p>
                    <a:p>
                      <a:pPr>
                        <a:buNone/>
                      </a:pPr>
                      <a:endParaRPr lang="es-ES">
                        <a:effectLst/>
                      </a:endParaRPr>
                    </a:p>
                  </a:txBody>
                  <a:tcPr marL="68580" marR="68580" marT="0" marB="0"/>
                </a:tc>
                <a:extLst>
                  <a:ext uri="{0D108BD9-81ED-4DB2-BD59-A6C34878D82A}">
                    <a16:rowId xmlns:a16="http://schemas.microsoft.com/office/drawing/2014/main" val="3474265803"/>
                  </a:ext>
                </a:extLst>
              </a:tr>
              <a:tr h="523875">
                <a:tc>
                  <a:txBody>
                    <a:bodyPr/>
                    <a:lstStyle/>
                    <a:p>
                      <a:pPr>
                        <a:buNone/>
                      </a:pPr>
                      <a:r>
                        <a:rPr lang="es-ES" sz="1000" dirty="0">
                          <a:effectLst/>
                        </a:rPr>
                        <a:t>Cierre Mapa conceptual </a:t>
                      </a:r>
                      <a:endParaRPr lang="es-ES">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dirty="0">
                        <a:effectLst/>
                      </a:endParaRPr>
                    </a:p>
                    <a:p>
                      <a:pPr>
                        <a:buNone/>
                      </a:pPr>
                      <a:endParaRPr lang="es-ES">
                        <a:effectLst/>
                      </a:endParaRPr>
                    </a:p>
                  </a:txBody>
                  <a:tcPr marL="68580" marR="68580" marT="0" marB="0"/>
                </a:tc>
                <a:extLst>
                  <a:ext uri="{0D108BD9-81ED-4DB2-BD59-A6C34878D82A}">
                    <a16:rowId xmlns:a16="http://schemas.microsoft.com/office/drawing/2014/main" val="3524800982"/>
                  </a:ext>
                </a:extLst>
              </a:tr>
            </a:tbl>
          </a:graphicData>
        </a:graphic>
      </p:graphicFrame>
      <p:sp>
        <p:nvSpPr>
          <p:cNvPr id="8" name="CuadroTexto 7">
            <a:extLst>
              <a:ext uri="{FF2B5EF4-FFF2-40B4-BE49-F238E27FC236}">
                <a16:creationId xmlns:a16="http://schemas.microsoft.com/office/drawing/2014/main" id="{EA9E4B9C-EE7B-42A6-BC27-38C90B47755E}"/>
              </a:ext>
            </a:extLst>
          </p:cNvPr>
          <p:cNvSpPr txBox="1"/>
          <p:nvPr/>
        </p:nvSpPr>
        <p:spPr>
          <a:xfrm>
            <a:off x="1135812" y="-393940"/>
            <a:ext cx="10107283"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a:p>
          <a:p>
            <a:r>
              <a:rPr lang="es-ES" b="1">
                <a:latin typeface="Arial"/>
                <a:cs typeface="Arial"/>
              </a:rPr>
              <a:t> </a:t>
            </a:r>
          </a:p>
          <a:p>
            <a:r>
              <a:rPr lang="es-ES" b="1">
                <a:latin typeface="Arial"/>
                <a:cs typeface="Arial"/>
              </a:rPr>
              <a:t> SESION NUM: </a:t>
            </a:r>
            <a:r>
              <a:rPr lang="es-ES" b="1" u="sng">
                <a:latin typeface="Arial"/>
                <a:cs typeface="Arial"/>
              </a:rPr>
              <a:t> 2  </a:t>
            </a:r>
            <a:r>
              <a:rPr lang="es-ES" b="1">
                <a:latin typeface="Arial"/>
                <a:cs typeface="Arial"/>
              </a:rPr>
              <a:t>     FECHA: </a:t>
            </a:r>
            <a:r>
              <a:rPr lang="es-ES" b="1" u="sng">
                <a:latin typeface="Arial"/>
                <a:cs typeface="Arial"/>
              </a:rPr>
              <a:t>22-29 de agosto</a:t>
            </a:r>
            <a:r>
              <a:rPr lang="es-ES" b="1">
                <a:latin typeface="Arial"/>
                <a:cs typeface="Arial"/>
              </a:rPr>
              <a:t>  TEMA:  </a:t>
            </a:r>
            <a:r>
              <a:rPr lang="es-ES" b="1" u="sng">
                <a:latin typeface="Arial"/>
                <a:cs typeface="Arial"/>
              </a:rPr>
              <a:t>La Misión del derecho y utilidad </a:t>
            </a:r>
          </a:p>
        </p:txBody>
      </p:sp>
    </p:spTree>
    <p:extLst>
      <p:ext uri="{BB962C8B-B14F-4D97-AF65-F5344CB8AC3E}">
        <p14:creationId xmlns:p14="http://schemas.microsoft.com/office/powerpoint/2010/main" val="1207170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08AB5FC3-0F5F-4074-A320-9115DFC25FE0}"/>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sp>
        <p:nvSpPr>
          <p:cNvPr id="5" name="Título 1">
            <a:extLst>
              <a:ext uri="{FF2B5EF4-FFF2-40B4-BE49-F238E27FC236}">
                <a16:creationId xmlns:a16="http://schemas.microsoft.com/office/drawing/2014/main" id="{40CBB5C9-50E7-41B2-8CF8-DB5D430BFEE9}"/>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graphicFrame>
        <p:nvGraphicFramePr>
          <p:cNvPr id="4" name="Tabla 3">
            <a:extLst>
              <a:ext uri="{FF2B5EF4-FFF2-40B4-BE49-F238E27FC236}">
                <a16:creationId xmlns:a16="http://schemas.microsoft.com/office/drawing/2014/main" id="{2EB0BED0-138B-465A-88DF-A0C811426F19}"/>
              </a:ext>
            </a:extLst>
          </p:cNvPr>
          <p:cNvGraphicFramePr>
            <a:graphicFrameLocks noGrp="1"/>
          </p:cNvGraphicFramePr>
          <p:nvPr>
            <p:extLst/>
          </p:nvPr>
        </p:nvGraphicFramePr>
        <p:xfrm>
          <a:off x="1139945" y="943155"/>
          <a:ext cx="10602706" cy="579120"/>
        </p:xfrm>
        <a:graphic>
          <a:graphicData uri="http://schemas.openxmlformats.org/drawingml/2006/table">
            <a:tbl>
              <a:tblPr firstRow="1" firstCol="1" bandRow="1">
                <a:tableStyleId>{5C22544A-7EE6-4342-B048-85BDC9FD1C3A}</a:tableStyleId>
              </a:tblPr>
              <a:tblGrid>
                <a:gridCol w="2034634">
                  <a:extLst>
                    <a:ext uri="{9D8B030D-6E8A-4147-A177-3AD203B41FA5}">
                      <a16:colId xmlns:a16="http://schemas.microsoft.com/office/drawing/2014/main" val="653677307"/>
                    </a:ext>
                  </a:extLst>
                </a:gridCol>
                <a:gridCol w="1763350">
                  <a:extLst>
                    <a:ext uri="{9D8B030D-6E8A-4147-A177-3AD203B41FA5}">
                      <a16:colId xmlns:a16="http://schemas.microsoft.com/office/drawing/2014/main" val="2013583377"/>
                    </a:ext>
                  </a:extLst>
                </a:gridCol>
                <a:gridCol w="1593797">
                  <a:extLst>
                    <a:ext uri="{9D8B030D-6E8A-4147-A177-3AD203B41FA5}">
                      <a16:colId xmlns:a16="http://schemas.microsoft.com/office/drawing/2014/main" val="2674884671"/>
                    </a:ext>
                  </a:extLst>
                </a:gridCol>
                <a:gridCol w="1571190">
                  <a:extLst>
                    <a:ext uri="{9D8B030D-6E8A-4147-A177-3AD203B41FA5}">
                      <a16:colId xmlns:a16="http://schemas.microsoft.com/office/drawing/2014/main" val="4203016116"/>
                    </a:ext>
                  </a:extLst>
                </a:gridCol>
                <a:gridCol w="3639735">
                  <a:extLst>
                    <a:ext uri="{9D8B030D-6E8A-4147-A177-3AD203B41FA5}">
                      <a16:colId xmlns:a16="http://schemas.microsoft.com/office/drawing/2014/main" val="1282066465"/>
                    </a:ext>
                  </a:extLst>
                </a:gridCol>
              </a:tblGrid>
              <a:tr h="0">
                <a:tc>
                  <a:txBody>
                    <a:bodyPr/>
                    <a:lstStyle/>
                    <a:p>
                      <a:pPr>
                        <a:buNone/>
                      </a:pPr>
                      <a:r>
                        <a:rPr lang="es-ES" sz="1000" dirty="0">
                          <a:effectLst/>
                        </a:rPr>
                        <a:t>Asignatura: </a:t>
                      </a:r>
                      <a:endParaRPr lang="es-ES">
                        <a:effectLst/>
                      </a:endParaRPr>
                    </a:p>
                    <a:p>
                      <a:pPr>
                        <a:buNone/>
                      </a:pPr>
                      <a:r>
                        <a:rPr lang="es-ES" sz="1000" dirty="0">
                          <a:effectLst/>
                        </a:rPr>
                        <a:t>Derecho </a:t>
                      </a:r>
                      <a:endParaRPr lang="es-ES">
                        <a:effectLst/>
                      </a:endParaRPr>
                    </a:p>
                    <a:p>
                      <a:pPr>
                        <a:buNone/>
                      </a:pPr>
                      <a:endParaRPr lang="es-ES">
                        <a:effectLst/>
                      </a:endParaRPr>
                    </a:p>
                  </a:txBody>
                  <a:tcPr marL="68580" marR="68580" marT="0" marB="0"/>
                </a:tc>
                <a:tc>
                  <a:txBody>
                    <a:bodyPr/>
                    <a:lstStyle/>
                    <a:p>
                      <a:pPr>
                        <a:buNone/>
                      </a:pPr>
                      <a:r>
                        <a:rPr lang="es-ES" sz="1000" dirty="0">
                          <a:effectLst/>
                        </a:rPr>
                        <a:t>Grado:</a:t>
                      </a:r>
                      <a:endParaRPr lang="es-ES" dirty="0">
                        <a:effectLst/>
                      </a:endParaRPr>
                    </a:p>
                    <a:p>
                      <a:pPr>
                        <a:buNone/>
                      </a:pPr>
                      <a:r>
                        <a:rPr lang="es-ES" sz="1000" dirty="0">
                          <a:effectLst/>
                        </a:rPr>
                        <a:t>Sexto</a:t>
                      </a:r>
                      <a:endParaRPr lang="es-ES" dirty="0">
                        <a:effectLst/>
                      </a:endParaRPr>
                    </a:p>
                  </a:txBody>
                  <a:tcPr marL="68580" marR="68580" marT="0" marB="0"/>
                </a:tc>
                <a:tc>
                  <a:txBody>
                    <a:bodyPr/>
                    <a:lstStyle/>
                    <a:p>
                      <a:pPr>
                        <a:buNone/>
                      </a:pPr>
                      <a:r>
                        <a:rPr lang="es-ES" sz="1000" dirty="0">
                          <a:effectLst/>
                        </a:rPr>
                        <a:t>Grupo:</a:t>
                      </a:r>
                      <a:endParaRPr lang="es-ES" dirty="0">
                        <a:effectLst/>
                      </a:endParaRPr>
                    </a:p>
                    <a:p>
                      <a:pPr>
                        <a:buNone/>
                      </a:pPr>
                      <a:r>
                        <a:rPr lang="es-ES" sz="1000" dirty="0">
                          <a:effectLst/>
                        </a:rPr>
                        <a:t>6010</a:t>
                      </a:r>
                      <a:endParaRPr lang="es-ES" dirty="0">
                        <a:effectLst/>
                      </a:endParaRPr>
                    </a:p>
                  </a:txBody>
                  <a:tcPr marL="68580" marR="68580" marT="0" marB="0"/>
                </a:tc>
                <a:tc>
                  <a:txBody>
                    <a:bodyPr/>
                    <a:lstStyle/>
                    <a:p>
                      <a:pPr>
                        <a:buNone/>
                      </a:pPr>
                      <a:r>
                        <a:rPr lang="es-ES" sz="1000" dirty="0">
                          <a:effectLst/>
                        </a:rPr>
                        <a:t>Tiempo Previsto:</a:t>
                      </a:r>
                      <a:endParaRPr lang="es-ES" dirty="0">
                        <a:effectLst/>
                      </a:endParaRPr>
                    </a:p>
                    <a:p>
                      <a:pPr>
                        <a:buNone/>
                      </a:pPr>
                      <a:r>
                        <a:rPr lang="es-ES" sz="1000" dirty="0">
                          <a:effectLst/>
                        </a:rPr>
                        <a:t>horas</a:t>
                      </a:r>
                      <a:endParaRPr lang="es-ES" dirty="0">
                        <a:effectLst/>
                      </a:endParaRPr>
                    </a:p>
                  </a:txBody>
                  <a:tcPr marL="68580" marR="68580" marT="0" marB="0"/>
                </a:tc>
                <a:tc>
                  <a:txBody>
                    <a:bodyPr/>
                    <a:lstStyle/>
                    <a:p>
                      <a:pPr>
                        <a:buNone/>
                      </a:pPr>
                      <a:r>
                        <a:rPr lang="es-ES" sz="1000" dirty="0">
                          <a:effectLst/>
                        </a:rPr>
                        <a:t>Elaboró:</a:t>
                      </a:r>
                      <a:r>
                        <a:rPr lang="es-ES" dirty="0">
                          <a:effectLst/>
                        </a:rPr>
                        <a:t> Elvia Martínez Flores </a:t>
                      </a:r>
                      <a:endParaRPr lang="es-ES">
                        <a:effectLst/>
                      </a:endParaRPr>
                    </a:p>
                  </a:txBody>
                  <a:tcPr marL="68580" marR="68580" marT="0" marB="0"/>
                </a:tc>
                <a:extLst>
                  <a:ext uri="{0D108BD9-81ED-4DB2-BD59-A6C34878D82A}">
                    <a16:rowId xmlns:a16="http://schemas.microsoft.com/office/drawing/2014/main" val="2268717938"/>
                  </a:ext>
                </a:extLst>
              </a:tr>
            </a:tbl>
          </a:graphicData>
        </a:graphic>
      </p:graphicFrame>
      <p:graphicFrame>
        <p:nvGraphicFramePr>
          <p:cNvPr id="7" name="Tabla 6">
            <a:extLst>
              <a:ext uri="{FF2B5EF4-FFF2-40B4-BE49-F238E27FC236}">
                <a16:creationId xmlns:a16="http://schemas.microsoft.com/office/drawing/2014/main" id="{F978F768-6841-40EF-A3DF-EB4D29603A3B}"/>
              </a:ext>
            </a:extLst>
          </p:cNvPr>
          <p:cNvGraphicFramePr>
            <a:graphicFrameLocks noGrp="1"/>
          </p:cNvGraphicFramePr>
          <p:nvPr>
            <p:extLst/>
          </p:nvPr>
        </p:nvGraphicFramePr>
        <p:xfrm>
          <a:off x="1178943" y="1639018"/>
          <a:ext cx="10645496" cy="4326889"/>
        </p:xfrm>
        <a:graphic>
          <a:graphicData uri="http://schemas.openxmlformats.org/drawingml/2006/table">
            <a:tbl>
              <a:tblPr firstRow="1" firstCol="1" bandRow="1">
                <a:tableStyleId>{5C22544A-7EE6-4342-B048-85BDC9FD1C3A}</a:tableStyleId>
              </a:tblPr>
              <a:tblGrid>
                <a:gridCol w="2996174">
                  <a:extLst>
                    <a:ext uri="{9D8B030D-6E8A-4147-A177-3AD203B41FA5}">
                      <a16:colId xmlns:a16="http://schemas.microsoft.com/office/drawing/2014/main" val="306670844"/>
                    </a:ext>
                  </a:extLst>
                </a:gridCol>
                <a:gridCol w="2496811">
                  <a:extLst>
                    <a:ext uri="{9D8B030D-6E8A-4147-A177-3AD203B41FA5}">
                      <a16:colId xmlns:a16="http://schemas.microsoft.com/office/drawing/2014/main" val="2220463649"/>
                    </a:ext>
                  </a:extLst>
                </a:gridCol>
                <a:gridCol w="2440066">
                  <a:extLst>
                    <a:ext uri="{9D8B030D-6E8A-4147-A177-3AD203B41FA5}">
                      <a16:colId xmlns:a16="http://schemas.microsoft.com/office/drawing/2014/main" val="546476622"/>
                    </a:ext>
                  </a:extLst>
                </a:gridCol>
                <a:gridCol w="2712445">
                  <a:extLst>
                    <a:ext uri="{9D8B030D-6E8A-4147-A177-3AD203B41FA5}">
                      <a16:colId xmlns:a16="http://schemas.microsoft.com/office/drawing/2014/main" val="2393896236"/>
                    </a:ext>
                  </a:extLst>
                </a:gridCol>
              </a:tblGrid>
              <a:tr h="637886">
                <a:tc>
                  <a:txBody>
                    <a:bodyPr/>
                    <a:lstStyle/>
                    <a:p>
                      <a:pPr algn="ctr"/>
                      <a:r>
                        <a:rPr lang="es-ES" sz="1000" dirty="0">
                          <a:effectLst/>
                        </a:rPr>
                        <a:t>Estrategias de Enseñanza</a:t>
                      </a:r>
                      <a:endParaRPr lang="es-ES" dirty="0">
                        <a:effectLst/>
                      </a:endParaRPr>
                    </a:p>
                  </a:txBody>
                  <a:tcPr marL="68580" marR="68580" marT="0" marB="0"/>
                </a:tc>
                <a:tc>
                  <a:txBody>
                    <a:bodyPr/>
                    <a:lstStyle/>
                    <a:p>
                      <a:pPr algn="ctr"/>
                      <a:r>
                        <a:rPr lang="es-ES" sz="1000" dirty="0">
                          <a:effectLst/>
                        </a:rPr>
                        <a:t>Experiencias de Aprendizaje</a:t>
                      </a:r>
                      <a:endParaRPr lang="es-ES" dirty="0">
                        <a:effectLst/>
                      </a:endParaRPr>
                    </a:p>
                    <a:p>
                      <a:pPr algn="ctr"/>
                      <a:r>
                        <a:rPr lang="es-ES" sz="1000" dirty="0">
                          <a:effectLst/>
                        </a:rPr>
                        <a:t>(Evaluación diagnóstica continua)</a:t>
                      </a:r>
                      <a:endParaRPr lang="es-ES" dirty="0">
                        <a:effectLst/>
                      </a:endParaRPr>
                    </a:p>
                    <a:p>
                      <a:pPr algn="ctr"/>
                      <a:endParaRPr lang="es-ES">
                        <a:effectLst/>
                      </a:endParaRPr>
                    </a:p>
                  </a:txBody>
                  <a:tcPr marL="68580" marR="68580" marT="0" marB="0"/>
                </a:tc>
                <a:tc>
                  <a:txBody>
                    <a:bodyPr/>
                    <a:lstStyle/>
                    <a:p>
                      <a:pPr algn="ctr"/>
                      <a:r>
                        <a:rPr lang="es-ES" sz="1000" dirty="0">
                          <a:effectLst/>
                        </a:rPr>
                        <a:t>Evaluación</a:t>
                      </a:r>
                      <a:endParaRPr lang="es-ES" dirty="0">
                        <a:effectLst/>
                      </a:endParaRPr>
                    </a:p>
                    <a:p>
                      <a:pPr algn="ctr"/>
                      <a:r>
                        <a:rPr lang="es-ES" sz="1000" dirty="0">
                          <a:effectLst/>
                        </a:rPr>
                        <a:t>Estrategias y Productos</a:t>
                      </a:r>
                      <a:endParaRPr lang="es-ES" dirty="0">
                        <a:effectLst/>
                      </a:endParaRPr>
                    </a:p>
                  </a:txBody>
                  <a:tcPr marL="68580" marR="68580" marT="0" marB="0"/>
                </a:tc>
                <a:tc>
                  <a:txBody>
                    <a:bodyPr/>
                    <a:lstStyle/>
                    <a:p>
                      <a:pPr algn="ctr"/>
                      <a:r>
                        <a:rPr lang="es-ES" sz="1000" dirty="0">
                          <a:effectLst/>
                        </a:rPr>
                        <a:t>Recursos y/o Materiales</a:t>
                      </a:r>
                      <a:endParaRPr lang="es-ES" dirty="0">
                        <a:effectLst/>
                      </a:endParaRPr>
                    </a:p>
                  </a:txBody>
                  <a:tcPr marL="68580" marR="68580" marT="0" marB="0"/>
                </a:tc>
                <a:extLst>
                  <a:ext uri="{0D108BD9-81ED-4DB2-BD59-A6C34878D82A}">
                    <a16:rowId xmlns:a16="http://schemas.microsoft.com/office/drawing/2014/main" val="204593603"/>
                  </a:ext>
                </a:extLst>
              </a:tr>
              <a:tr h="1128568">
                <a:tc>
                  <a:txBody>
                    <a:bodyPr/>
                    <a:lstStyle/>
                    <a:p>
                      <a:pPr>
                        <a:buNone/>
                      </a:pPr>
                      <a:r>
                        <a:rPr lang="es-ES" sz="1000" dirty="0">
                          <a:effectLst/>
                        </a:rPr>
                        <a:t>Inicio: </a:t>
                      </a:r>
                      <a:endParaRPr lang="es-ES">
                        <a:effectLst/>
                      </a:endParaRPr>
                    </a:p>
                    <a:p>
                      <a:pPr>
                        <a:buNone/>
                      </a:pPr>
                      <a:endParaRPr lang="es-ES" dirty="0">
                        <a:effectLst/>
                      </a:endParaRPr>
                    </a:p>
                    <a:p>
                      <a:pPr>
                        <a:buNone/>
                      </a:pPr>
                      <a:r>
                        <a:rPr lang="es-ES" sz="1000" dirty="0">
                          <a:effectLst/>
                        </a:rPr>
                        <a:t> Una Noticia del Periódico</a:t>
                      </a:r>
                      <a:endParaRPr lang="es-ES" dirty="0">
                        <a:effectLst/>
                      </a:endParaRPr>
                    </a:p>
                  </a:txBody>
                  <a:tcPr marL="68580" marR="68580" marT="0" marB="0"/>
                </a:tc>
                <a:tc>
                  <a:txBody>
                    <a:bodyPr/>
                    <a:lstStyle/>
                    <a:p>
                      <a:pPr>
                        <a:buNone/>
                      </a:pPr>
                      <a:r>
                        <a:rPr lang="es-ES" dirty="0">
                          <a:effectLst/>
                        </a:rPr>
                        <a:t>exposiciones</a:t>
                      </a:r>
                    </a:p>
                  </a:txBody>
                  <a:tcPr marL="68580" marR="68580" marT="0" marB="0"/>
                </a:tc>
                <a:tc>
                  <a:txBody>
                    <a:bodyPr/>
                    <a:lstStyle/>
                    <a:p>
                      <a:pPr>
                        <a:buNone/>
                      </a:pPr>
                      <a:endParaRPr lang="es-ES" dirty="0">
                        <a:effectLst/>
                      </a:endParaRPr>
                    </a:p>
                    <a:p>
                      <a:pPr>
                        <a:buNone/>
                      </a:pPr>
                      <a:r>
                        <a:rPr lang="es-ES" sz="1000" dirty="0">
                          <a:effectLst/>
                        </a:rPr>
                        <a:t>Mapa conceptual </a:t>
                      </a:r>
                      <a:endParaRPr lang="es-ES">
                        <a:effectLst/>
                      </a:endParaRPr>
                    </a:p>
                    <a:p>
                      <a:pPr>
                        <a:buNone/>
                      </a:pPr>
                      <a:endParaRPr lang="es-ES" dirty="0">
                        <a:effectLst/>
                      </a:endParaRPr>
                    </a:p>
                  </a:txBody>
                  <a:tcPr marL="68580" marR="68580" marT="0" marB="0"/>
                </a:tc>
                <a:tc>
                  <a:txBody>
                    <a:bodyPr/>
                    <a:lstStyle/>
                    <a:p>
                      <a:pPr>
                        <a:buNone/>
                      </a:pPr>
                      <a:endParaRPr lang="es-ES" dirty="0">
                        <a:effectLst/>
                      </a:endParaRPr>
                    </a:p>
                    <a:p>
                      <a:pPr>
                        <a:buNone/>
                      </a:pPr>
                      <a:r>
                        <a:rPr lang="es-ES" sz="1000" dirty="0">
                          <a:effectLst/>
                        </a:rPr>
                        <a:t>Pizarrón</a:t>
                      </a:r>
                      <a:endParaRPr lang="es-ES" dirty="0">
                        <a:effectLst/>
                      </a:endParaRPr>
                    </a:p>
                    <a:p>
                      <a:pPr>
                        <a:buNone/>
                      </a:pPr>
                      <a:r>
                        <a:rPr lang="es-ES" sz="1000" dirty="0">
                          <a:effectLst/>
                        </a:rPr>
                        <a:t>Cuaderno </a:t>
                      </a:r>
                      <a:endParaRPr lang="es-ES">
                        <a:effectLst/>
                      </a:endParaRPr>
                    </a:p>
                    <a:p>
                      <a:r>
                        <a:rPr lang="es-ES" sz="1000" dirty="0">
                          <a:effectLst/>
                        </a:rPr>
                        <a:t>Diccionario Jurídico </a:t>
                      </a:r>
                      <a:endParaRPr lang="es-ES">
                        <a:effectLst/>
                      </a:endParaRPr>
                    </a:p>
                    <a:p>
                      <a:pPr>
                        <a:buNone/>
                      </a:pPr>
                      <a:endParaRPr lang="es-ES">
                        <a:effectLst/>
                      </a:endParaRPr>
                    </a:p>
                  </a:txBody>
                  <a:tcPr marL="68580" marR="68580" marT="0" marB="0"/>
                </a:tc>
                <a:extLst>
                  <a:ext uri="{0D108BD9-81ED-4DB2-BD59-A6C34878D82A}">
                    <a16:rowId xmlns:a16="http://schemas.microsoft.com/office/drawing/2014/main" val="3791564336"/>
                  </a:ext>
                </a:extLst>
              </a:tr>
              <a:tr h="2011795">
                <a:tc>
                  <a:txBody>
                    <a:bodyPr/>
                    <a:lstStyle/>
                    <a:p>
                      <a:pPr>
                        <a:buNone/>
                      </a:pPr>
                      <a:endParaRPr lang="es-ES" dirty="0">
                        <a:effectLst/>
                      </a:endParaRPr>
                    </a:p>
                    <a:p>
                      <a:pPr>
                        <a:buNone/>
                      </a:pPr>
                      <a:r>
                        <a:rPr lang="es-ES" sz="1000" dirty="0">
                          <a:effectLst/>
                        </a:rPr>
                        <a:t>Desarrollo: Leer un artículo del periódico del día anterior. Que nos hable de un derecho x  </a:t>
                      </a:r>
                      <a:endParaRPr lang="es-ES">
                        <a:effectLst/>
                      </a:endParaRPr>
                    </a:p>
                  </a:txBody>
                  <a:tcPr marL="68580" marR="68580" marT="0" marB="0"/>
                </a:tc>
                <a:tc>
                  <a:txBody>
                    <a:bodyPr/>
                    <a:lstStyle/>
                    <a:p>
                      <a:pPr>
                        <a:buNone/>
                      </a:pPr>
                      <a:endParaRPr lang="es-ES" dirty="0">
                        <a:effectLst/>
                      </a:endParaRPr>
                    </a:p>
                    <a:p>
                      <a:pPr>
                        <a:buNone/>
                      </a:pPr>
                      <a:r>
                        <a:rPr lang="es-ES" sz="1000" dirty="0">
                          <a:effectLst/>
                        </a:rPr>
                        <a:t>Exposición l</a:t>
                      </a:r>
                      <a:endParaRPr lang="es-ES" dirty="0">
                        <a:effectLst/>
                      </a:endParaRPr>
                    </a:p>
                    <a:p>
                      <a:pPr>
                        <a:buNone/>
                      </a:pPr>
                      <a:endParaRPr lang="es-ES">
                        <a:effectLst/>
                      </a:endParaRPr>
                    </a:p>
                  </a:txBody>
                  <a:tcPr marL="68580" marR="68580" marT="0" marB="0"/>
                </a:tc>
                <a:tc>
                  <a:txBody>
                    <a:bodyPr/>
                    <a:lstStyle/>
                    <a:p>
                      <a:pPr>
                        <a:buNone/>
                      </a:pPr>
                      <a:endParaRPr lang="es-ES" dirty="0">
                        <a:effectLst/>
                      </a:endParaRPr>
                    </a:p>
                    <a:p>
                      <a:pPr>
                        <a:buNone/>
                      </a:pPr>
                      <a:r>
                        <a:rPr lang="es-ES" dirty="0">
                          <a:effectLst/>
                        </a:rPr>
                        <a:t>Examen oral   </a:t>
                      </a:r>
                    </a:p>
                    <a:p>
                      <a:pPr>
                        <a:buNone/>
                      </a:pPr>
                      <a:endParaRPr lang="es-ES" dirty="0">
                        <a:effectLst/>
                      </a:endParaRPr>
                    </a:p>
                    <a:p>
                      <a:pPr>
                        <a:buNone/>
                      </a:pPr>
                      <a:r>
                        <a:rPr lang="es-ES" dirty="0">
                          <a:effectLst/>
                        </a:rPr>
                        <a:t>Debate de la noticia del periódico </a:t>
                      </a:r>
                    </a:p>
                  </a:txBody>
                  <a:tcPr marL="68580" marR="68580" marT="0" marB="0"/>
                </a:tc>
                <a:tc>
                  <a:txBody>
                    <a:bodyPr/>
                    <a:lstStyle/>
                    <a:p>
                      <a:pPr>
                        <a:buNone/>
                      </a:pPr>
                      <a:endParaRPr lang="es-ES" dirty="0">
                        <a:effectLst/>
                      </a:endParaRPr>
                    </a:p>
                    <a:p>
                      <a:pPr>
                        <a:buNone/>
                      </a:pPr>
                      <a:r>
                        <a:rPr lang="es-ES" sz="1000" dirty="0">
                          <a:effectLst/>
                        </a:rPr>
                        <a:t>Periódico  </a:t>
                      </a:r>
                      <a:endParaRPr lang="es-ES">
                        <a:effectLst/>
                      </a:endParaRPr>
                    </a:p>
                    <a:p>
                      <a:pPr>
                        <a:buNone/>
                      </a:pPr>
                      <a:endParaRPr lang="es-ES" dirty="0">
                        <a:effectLst/>
                      </a:endParaRPr>
                    </a:p>
                    <a:p>
                      <a:pPr>
                        <a:buNone/>
                      </a:pPr>
                      <a:r>
                        <a:rPr lang="es-ES" sz="1000" dirty="0">
                          <a:effectLst/>
                        </a:rPr>
                        <a:t>Notas escritas  </a:t>
                      </a:r>
                      <a:endParaRPr lang="es-ES">
                        <a:effectLst/>
                      </a:endParaRPr>
                    </a:p>
                    <a:p>
                      <a:pPr>
                        <a:buNone/>
                      </a:pPr>
                      <a:endParaRPr lang="es-ES" dirty="0">
                        <a:effectLst/>
                      </a:endParaRPr>
                    </a:p>
                    <a:p>
                      <a:pPr>
                        <a:buNone/>
                      </a:pPr>
                      <a:r>
                        <a:rPr lang="es-ES" sz="1000" dirty="0">
                          <a:effectLst/>
                        </a:rPr>
                        <a:t>  </a:t>
                      </a:r>
                      <a:endParaRPr lang="es-ES">
                        <a:effectLst/>
                      </a:endParaRPr>
                    </a:p>
                  </a:txBody>
                  <a:tcPr marL="68580" marR="68580" marT="0" marB="0"/>
                </a:tc>
                <a:extLst>
                  <a:ext uri="{0D108BD9-81ED-4DB2-BD59-A6C34878D82A}">
                    <a16:rowId xmlns:a16="http://schemas.microsoft.com/office/drawing/2014/main" val="1005154493"/>
                  </a:ext>
                </a:extLst>
              </a:tr>
              <a:tr h="539750">
                <a:tc>
                  <a:txBody>
                    <a:bodyPr/>
                    <a:lstStyle/>
                    <a:p>
                      <a:pPr>
                        <a:buNone/>
                      </a:pPr>
                      <a:r>
                        <a:rPr lang="es-ES" sz="1000" dirty="0">
                          <a:effectLst/>
                        </a:rPr>
                        <a:t>Cierre Cuestionario  y síntesis  de los artículos analizados  </a:t>
                      </a:r>
                      <a:endParaRPr lang="es-ES">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dirty="0">
                        <a:effectLst/>
                      </a:endParaRPr>
                    </a:p>
                    <a:p>
                      <a:pPr>
                        <a:buNone/>
                      </a:pPr>
                      <a:endParaRPr lang="es-ES">
                        <a:effectLst/>
                      </a:endParaRPr>
                    </a:p>
                  </a:txBody>
                  <a:tcPr marL="68580" marR="68580" marT="0" marB="0"/>
                </a:tc>
                <a:extLst>
                  <a:ext uri="{0D108BD9-81ED-4DB2-BD59-A6C34878D82A}">
                    <a16:rowId xmlns:a16="http://schemas.microsoft.com/office/drawing/2014/main" val="1696933273"/>
                  </a:ext>
                </a:extLst>
              </a:tr>
            </a:tbl>
          </a:graphicData>
        </a:graphic>
      </p:graphicFrame>
      <p:sp>
        <p:nvSpPr>
          <p:cNvPr id="8" name="CuadroTexto 7">
            <a:extLst>
              <a:ext uri="{FF2B5EF4-FFF2-40B4-BE49-F238E27FC236}">
                <a16:creationId xmlns:a16="http://schemas.microsoft.com/office/drawing/2014/main" id="{D980C689-6934-4878-A3C4-6DDFF752A807}"/>
              </a:ext>
            </a:extLst>
          </p:cNvPr>
          <p:cNvSpPr txBox="1"/>
          <p:nvPr/>
        </p:nvSpPr>
        <p:spPr>
          <a:xfrm>
            <a:off x="1150189" y="-63260"/>
            <a:ext cx="10466716"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a:latin typeface="Arial"/>
                <a:cs typeface="Arial"/>
              </a:rPr>
              <a:t> </a:t>
            </a:r>
          </a:p>
          <a:p>
            <a:r>
              <a:rPr lang="es-ES" b="1">
                <a:latin typeface="Arial"/>
              </a:rPr>
              <a:t>SESION NUM: </a:t>
            </a:r>
            <a:r>
              <a:rPr lang="es-ES" b="1" u="sng">
                <a:latin typeface="Arial"/>
              </a:rPr>
              <a:t> 3  </a:t>
            </a:r>
            <a:r>
              <a:rPr lang="es-ES" b="1">
                <a:latin typeface="Arial"/>
              </a:rPr>
              <a:t>     FECHA: </a:t>
            </a:r>
            <a:r>
              <a:rPr lang="es-ES" b="1" u="sng">
                <a:latin typeface="Arial"/>
              </a:rPr>
              <a:t>Octubre, 17,24  </a:t>
            </a:r>
            <a:r>
              <a:rPr lang="es-ES" b="1">
                <a:latin typeface="Arial"/>
              </a:rPr>
              <a:t>   TEMA:  </a:t>
            </a:r>
            <a:r>
              <a:rPr lang="es-ES" b="1" u="sng">
                <a:latin typeface="Arial"/>
              </a:rPr>
              <a:t>Derecho Público y sus Ramas  </a:t>
            </a:r>
          </a:p>
        </p:txBody>
      </p:sp>
    </p:spTree>
    <p:extLst>
      <p:ext uri="{BB962C8B-B14F-4D97-AF65-F5344CB8AC3E}">
        <p14:creationId xmlns:p14="http://schemas.microsoft.com/office/powerpoint/2010/main" val="3381556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08AB5FC3-0F5F-4074-A320-9115DFC25FE0}"/>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sp>
        <p:nvSpPr>
          <p:cNvPr id="5" name="Título 1">
            <a:extLst>
              <a:ext uri="{FF2B5EF4-FFF2-40B4-BE49-F238E27FC236}">
                <a16:creationId xmlns:a16="http://schemas.microsoft.com/office/drawing/2014/main" id="{40CBB5C9-50E7-41B2-8CF8-DB5D430BFEE9}"/>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graphicFrame>
        <p:nvGraphicFramePr>
          <p:cNvPr id="4" name="Tabla 3">
            <a:extLst>
              <a:ext uri="{FF2B5EF4-FFF2-40B4-BE49-F238E27FC236}">
                <a16:creationId xmlns:a16="http://schemas.microsoft.com/office/drawing/2014/main" id="{E696512B-9367-499C-AD50-A8CC373A0668}"/>
              </a:ext>
            </a:extLst>
          </p:cNvPr>
          <p:cNvGraphicFramePr>
            <a:graphicFrameLocks noGrp="1"/>
          </p:cNvGraphicFramePr>
          <p:nvPr>
            <p:extLst/>
          </p:nvPr>
        </p:nvGraphicFramePr>
        <p:xfrm>
          <a:off x="1096813" y="842513"/>
          <a:ext cx="10648887" cy="579120"/>
        </p:xfrm>
        <a:graphic>
          <a:graphicData uri="http://schemas.openxmlformats.org/drawingml/2006/table">
            <a:tbl>
              <a:tblPr firstRow="1" firstCol="1" bandRow="1">
                <a:tableStyleId>{5C22544A-7EE6-4342-B048-85BDC9FD1C3A}</a:tableStyleId>
              </a:tblPr>
              <a:tblGrid>
                <a:gridCol w="2043497">
                  <a:extLst>
                    <a:ext uri="{9D8B030D-6E8A-4147-A177-3AD203B41FA5}">
                      <a16:colId xmlns:a16="http://schemas.microsoft.com/office/drawing/2014/main" val="2874896240"/>
                    </a:ext>
                  </a:extLst>
                </a:gridCol>
                <a:gridCol w="1771031">
                  <a:extLst>
                    <a:ext uri="{9D8B030D-6E8A-4147-A177-3AD203B41FA5}">
                      <a16:colId xmlns:a16="http://schemas.microsoft.com/office/drawing/2014/main" val="416707397"/>
                    </a:ext>
                  </a:extLst>
                </a:gridCol>
                <a:gridCol w="1600738">
                  <a:extLst>
                    <a:ext uri="{9D8B030D-6E8A-4147-A177-3AD203B41FA5}">
                      <a16:colId xmlns:a16="http://schemas.microsoft.com/office/drawing/2014/main" val="383006871"/>
                    </a:ext>
                  </a:extLst>
                </a:gridCol>
                <a:gridCol w="1578032">
                  <a:extLst>
                    <a:ext uri="{9D8B030D-6E8A-4147-A177-3AD203B41FA5}">
                      <a16:colId xmlns:a16="http://schemas.microsoft.com/office/drawing/2014/main" val="1531362968"/>
                    </a:ext>
                  </a:extLst>
                </a:gridCol>
                <a:gridCol w="3655589">
                  <a:extLst>
                    <a:ext uri="{9D8B030D-6E8A-4147-A177-3AD203B41FA5}">
                      <a16:colId xmlns:a16="http://schemas.microsoft.com/office/drawing/2014/main" val="3259542765"/>
                    </a:ext>
                  </a:extLst>
                </a:gridCol>
              </a:tblGrid>
              <a:tr h="0">
                <a:tc>
                  <a:txBody>
                    <a:bodyPr/>
                    <a:lstStyle/>
                    <a:p>
                      <a:pPr>
                        <a:buNone/>
                      </a:pPr>
                      <a:r>
                        <a:rPr lang="es-ES" sz="1000" dirty="0">
                          <a:effectLst/>
                        </a:rPr>
                        <a:t>Asignatura: </a:t>
                      </a:r>
                      <a:endParaRPr lang="es-ES">
                        <a:effectLst/>
                      </a:endParaRPr>
                    </a:p>
                    <a:p>
                      <a:pPr>
                        <a:buNone/>
                      </a:pPr>
                      <a:r>
                        <a:rPr lang="es-ES" sz="1000" dirty="0">
                          <a:effectLst/>
                        </a:rPr>
                        <a:t>Derecho </a:t>
                      </a:r>
                      <a:endParaRPr lang="es-ES">
                        <a:effectLst/>
                      </a:endParaRPr>
                    </a:p>
                    <a:p>
                      <a:pPr>
                        <a:buNone/>
                      </a:pPr>
                      <a:endParaRPr lang="es-ES">
                        <a:effectLst/>
                      </a:endParaRPr>
                    </a:p>
                  </a:txBody>
                  <a:tcPr marL="68580" marR="68580" marT="0" marB="0"/>
                </a:tc>
                <a:tc>
                  <a:txBody>
                    <a:bodyPr/>
                    <a:lstStyle/>
                    <a:p>
                      <a:pPr>
                        <a:buNone/>
                      </a:pPr>
                      <a:r>
                        <a:rPr lang="es-ES" sz="1000" dirty="0">
                          <a:effectLst/>
                        </a:rPr>
                        <a:t>Grado:</a:t>
                      </a:r>
                      <a:endParaRPr lang="es-ES" dirty="0">
                        <a:effectLst/>
                      </a:endParaRPr>
                    </a:p>
                    <a:p>
                      <a:pPr>
                        <a:buNone/>
                      </a:pPr>
                      <a:r>
                        <a:rPr lang="es-ES" sz="1000" dirty="0">
                          <a:effectLst/>
                        </a:rPr>
                        <a:t>Sexto</a:t>
                      </a:r>
                      <a:endParaRPr lang="es-ES" dirty="0">
                        <a:effectLst/>
                      </a:endParaRPr>
                    </a:p>
                  </a:txBody>
                  <a:tcPr marL="68580" marR="68580" marT="0" marB="0"/>
                </a:tc>
                <a:tc>
                  <a:txBody>
                    <a:bodyPr/>
                    <a:lstStyle/>
                    <a:p>
                      <a:pPr>
                        <a:buNone/>
                      </a:pPr>
                      <a:r>
                        <a:rPr lang="es-ES" sz="1000" dirty="0">
                          <a:effectLst/>
                        </a:rPr>
                        <a:t>Grupo:</a:t>
                      </a:r>
                      <a:endParaRPr lang="es-ES" dirty="0">
                        <a:effectLst/>
                      </a:endParaRPr>
                    </a:p>
                    <a:p>
                      <a:pPr>
                        <a:buNone/>
                      </a:pPr>
                      <a:r>
                        <a:rPr lang="es-ES" sz="1000" dirty="0">
                          <a:effectLst/>
                        </a:rPr>
                        <a:t>6010</a:t>
                      </a:r>
                      <a:endParaRPr lang="es-ES" dirty="0">
                        <a:effectLst/>
                      </a:endParaRPr>
                    </a:p>
                  </a:txBody>
                  <a:tcPr marL="68580" marR="68580" marT="0" marB="0"/>
                </a:tc>
                <a:tc>
                  <a:txBody>
                    <a:bodyPr/>
                    <a:lstStyle/>
                    <a:p>
                      <a:pPr>
                        <a:buNone/>
                      </a:pPr>
                      <a:r>
                        <a:rPr lang="es-ES" sz="1000" dirty="0">
                          <a:effectLst/>
                        </a:rPr>
                        <a:t>Tiempo Previsto:</a:t>
                      </a:r>
                      <a:endParaRPr lang="es-ES" dirty="0">
                        <a:effectLst/>
                      </a:endParaRPr>
                    </a:p>
                    <a:p>
                      <a:pPr>
                        <a:buNone/>
                      </a:pPr>
                      <a:r>
                        <a:rPr lang="es-ES" sz="1000" dirty="0">
                          <a:effectLst/>
                        </a:rPr>
                        <a:t>Horas</a:t>
                      </a:r>
                      <a:endParaRPr lang="es-ES" dirty="0">
                        <a:effectLst/>
                      </a:endParaRPr>
                    </a:p>
                  </a:txBody>
                  <a:tcPr marL="68580" marR="68580" marT="0" marB="0"/>
                </a:tc>
                <a:tc>
                  <a:txBody>
                    <a:bodyPr/>
                    <a:lstStyle/>
                    <a:p>
                      <a:pPr>
                        <a:buNone/>
                      </a:pPr>
                      <a:r>
                        <a:rPr lang="es-ES" sz="1000" dirty="0">
                          <a:effectLst/>
                        </a:rPr>
                        <a:t>Elaboró:</a:t>
                      </a:r>
                      <a:r>
                        <a:rPr lang="es-ES" dirty="0">
                          <a:effectLst/>
                        </a:rPr>
                        <a:t> Elvia Martínez Flores </a:t>
                      </a:r>
                      <a:endParaRPr lang="es-ES">
                        <a:effectLst/>
                      </a:endParaRPr>
                    </a:p>
                  </a:txBody>
                  <a:tcPr marL="68580" marR="68580" marT="0" marB="0"/>
                </a:tc>
                <a:extLst>
                  <a:ext uri="{0D108BD9-81ED-4DB2-BD59-A6C34878D82A}">
                    <a16:rowId xmlns:a16="http://schemas.microsoft.com/office/drawing/2014/main" val="240781852"/>
                  </a:ext>
                </a:extLst>
              </a:tr>
            </a:tbl>
          </a:graphicData>
        </a:graphic>
      </p:graphicFrame>
      <p:graphicFrame>
        <p:nvGraphicFramePr>
          <p:cNvPr id="7" name="Tabla 6">
            <a:extLst>
              <a:ext uri="{FF2B5EF4-FFF2-40B4-BE49-F238E27FC236}">
                <a16:creationId xmlns:a16="http://schemas.microsoft.com/office/drawing/2014/main" id="{6D9A2AB3-8CD9-4490-8F09-FCAA9FC93354}"/>
              </a:ext>
            </a:extLst>
          </p:cNvPr>
          <p:cNvGraphicFramePr>
            <a:graphicFrameLocks noGrp="1"/>
          </p:cNvGraphicFramePr>
          <p:nvPr>
            <p:extLst/>
          </p:nvPr>
        </p:nvGraphicFramePr>
        <p:xfrm>
          <a:off x="1111190" y="1545853"/>
          <a:ext cx="10668620" cy="4328364"/>
        </p:xfrm>
        <a:graphic>
          <a:graphicData uri="http://schemas.openxmlformats.org/drawingml/2006/table">
            <a:tbl>
              <a:tblPr firstRow="1" firstCol="1" bandRow="1">
                <a:tableStyleId>{5C22544A-7EE6-4342-B048-85BDC9FD1C3A}</a:tableStyleId>
              </a:tblPr>
              <a:tblGrid>
                <a:gridCol w="3002682">
                  <a:extLst>
                    <a:ext uri="{9D8B030D-6E8A-4147-A177-3AD203B41FA5}">
                      <a16:colId xmlns:a16="http://schemas.microsoft.com/office/drawing/2014/main" val="1121060460"/>
                    </a:ext>
                  </a:extLst>
                </a:gridCol>
                <a:gridCol w="2502235">
                  <a:extLst>
                    <a:ext uri="{9D8B030D-6E8A-4147-A177-3AD203B41FA5}">
                      <a16:colId xmlns:a16="http://schemas.microsoft.com/office/drawing/2014/main" val="2715179360"/>
                    </a:ext>
                  </a:extLst>
                </a:gridCol>
                <a:gridCol w="2445366">
                  <a:extLst>
                    <a:ext uri="{9D8B030D-6E8A-4147-A177-3AD203B41FA5}">
                      <a16:colId xmlns:a16="http://schemas.microsoft.com/office/drawing/2014/main" val="787758045"/>
                    </a:ext>
                  </a:extLst>
                </a:gridCol>
                <a:gridCol w="2718337">
                  <a:extLst>
                    <a:ext uri="{9D8B030D-6E8A-4147-A177-3AD203B41FA5}">
                      <a16:colId xmlns:a16="http://schemas.microsoft.com/office/drawing/2014/main" val="3959794122"/>
                    </a:ext>
                  </a:extLst>
                </a:gridCol>
              </a:tblGrid>
              <a:tr h="550923">
                <a:tc>
                  <a:txBody>
                    <a:bodyPr/>
                    <a:lstStyle/>
                    <a:p>
                      <a:pPr algn="ctr"/>
                      <a:r>
                        <a:rPr lang="es-ES" sz="1000" dirty="0">
                          <a:effectLst/>
                        </a:rPr>
                        <a:t>Estrategias de Enseñanza</a:t>
                      </a:r>
                      <a:endParaRPr lang="es-ES" dirty="0">
                        <a:effectLst/>
                      </a:endParaRPr>
                    </a:p>
                  </a:txBody>
                  <a:tcPr marL="68580" marR="68580" marT="0" marB="0"/>
                </a:tc>
                <a:tc>
                  <a:txBody>
                    <a:bodyPr/>
                    <a:lstStyle/>
                    <a:p>
                      <a:pPr algn="ctr"/>
                      <a:r>
                        <a:rPr lang="es-ES" sz="1000" dirty="0">
                          <a:effectLst/>
                        </a:rPr>
                        <a:t>Experiencias de Aprendizaje</a:t>
                      </a:r>
                      <a:endParaRPr lang="es-ES" dirty="0">
                        <a:effectLst/>
                      </a:endParaRPr>
                    </a:p>
                    <a:p>
                      <a:pPr algn="ctr"/>
                      <a:r>
                        <a:rPr lang="es-ES" sz="1000" dirty="0">
                          <a:effectLst/>
                        </a:rPr>
                        <a:t>(Evaluación diagnóstica continua)</a:t>
                      </a:r>
                      <a:endParaRPr lang="es-ES" dirty="0">
                        <a:effectLst/>
                      </a:endParaRPr>
                    </a:p>
                    <a:p>
                      <a:pPr algn="ctr"/>
                      <a:endParaRPr lang="es-ES">
                        <a:effectLst/>
                      </a:endParaRPr>
                    </a:p>
                  </a:txBody>
                  <a:tcPr marL="68580" marR="68580" marT="0" marB="0"/>
                </a:tc>
                <a:tc>
                  <a:txBody>
                    <a:bodyPr/>
                    <a:lstStyle/>
                    <a:p>
                      <a:pPr algn="ctr"/>
                      <a:r>
                        <a:rPr lang="es-ES" sz="1000" dirty="0">
                          <a:effectLst/>
                        </a:rPr>
                        <a:t>Evaluación</a:t>
                      </a:r>
                      <a:endParaRPr lang="es-ES" dirty="0">
                        <a:effectLst/>
                      </a:endParaRPr>
                    </a:p>
                    <a:p>
                      <a:pPr algn="ctr"/>
                      <a:r>
                        <a:rPr lang="es-ES" sz="1000" dirty="0">
                          <a:effectLst/>
                        </a:rPr>
                        <a:t>Estrategias y Productos</a:t>
                      </a:r>
                      <a:endParaRPr lang="es-ES" dirty="0">
                        <a:effectLst/>
                      </a:endParaRPr>
                    </a:p>
                  </a:txBody>
                  <a:tcPr marL="68580" marR="68580" marT="0" marB="0"/>
                </a:tc>
                <a:tc>
                  <a:txBody>
                    <a:bodyPr/>
                    <a:lstStyle/>
                    <a:p>
                      <a:pPr algn="ctr"/>
                      <a:r>
                        <a:rPr lang="es-ES" sz="1000" dirty="0">
                          <a:effectLst/>
                        </a:rPr>
                        <a:t>Recursos y/o Materiales</a:t>
                      </a:r>
                      <a:endParaRPr lang="es-ES" dirty="0">
                        <a:effectLst/>
                      </a:endParaRPr>
                    </a:p>
                  </a:txBody>
                  <a:tcPr marL="68580" marR="68580" marT="0" marB="0"/>
                </a:tc>
                <a:extLst>
                  <a:ext uri="{0D108BD9-81ED-4DB2-BD59-A6C34878D82A}">
                    <a16:rowId xmlns:a16="http://schemas.microsoft.com/office/drawing/2014/main" val="1688949588"/>
                  </a:ext>
                </a:extLst>
              </a:tr>
              <a:tr h="1416661">
                <a:tc>
                  <a:txBody>
                    <a:bodyPr/>
                    <a:lstStyle/>
                    <a:p>
                      <a:pPr>
                        <a:buNone/>
                      </a:pPr>
                      <a:r>
                        <a:rPr lang="es-ES" sz="1000" dirty="0">
                          <a:effectLst/>
                        </a:rPr>
                        <a:t>Inicio:  Derecho Ecológico </a:t>
                      </a:r>
                      <a:endParaRPr lang="es-ES">
                        <a:effectLst/>
                      </a:endParaRPr>
                    </a:p>
                    <a:p>
                      <a:pPr>
                        <a:buNone/>
                      </a:pPr>
                      <a:endParaRPr lang="es-ES" dirty="0">
                        <a:effectLst/>
                      </a:endParaRPr>
                    </a:p>
                    <a:p>
                      <a:pPr>
                        <a:buNone/>
                      </a:pPr>
                      <a:r>
                        <a:rPr lang="es-ES" sz="1000" dirty="0">
                          <a:effectLst/>
                        </a:rPr>
                        <a:t> Lluvia de ideas   </a:t>
                      </a:r>
                      <a:endParaRPr lang="es-ES">
                        <a:effectLst/>
                      </a:endParaRPr>
                    </a:p>
                    <a:p>
                      <a:pPr>
                        <a:buNone/>
                      </a:pPr>
                      <a:endParaRPr lang="es-ES" dirty="0">
                        <a:effectLst/>
                      </a:endParaRPr>
                    </a:p>
                    <a:p>
                      <a:pPr>
                        <a:buNone/>
                      </a:pPr>
                      <a:endParaRPr lang="es-ES" dirty="0">
                        <a:effectLst/>
                      </a:endParaRPr>
                    </a:p>
                  </a:txBody>
                  <a:tcPr marL="68580" marR="68580" marT="0" marB="0"/>
                </a:tc>
                <a:tc>
                  <a:txBody>
                    <a:bodyPr/>
                    <a:lstStyle/>
                    <a:p>
                      <a:pPr>
                        <a:buNone/>
                      </a:pPr>
                      <a:endParaRPr lang="es-ES" dirty="0">
                        <a:effectLst/>
                      </a:endParaRPr>
                    </a:p>
                    <a:p>
                      <a:pPr>
                        <a:buNone/>
                      </a:pPr>
                      <a:r>
                        <a:rPr lang="es-ES" dirty="0">
                          <a:effectLst/>
                        </a:rPr>
                        <a:t>Cuestionario </a:t>
                      </a:r>
                    </a:p>
                    <a:p>
                      <a:pPr>
                        <a:buNone/>
                      </a:pPr>
                      <a:endParaRPr lang="es-ES" dirty="0">
                        <a:effectLst/>
                      </a:endParaRPr>
                    </a:p>
                    <a:p>
                      <a:pPr>
                        <a:buNone/>
                      </a:pPr>
                      <a:r>
                        <a:rPr lang="es-ES" dirty="0">
                          <a:effectLst/>
                        </a:rPr>
                        <a:t>Mapa conceptual</a:t>
                      </a:r>
                    </a:p>
                  </a:txBody>
                  <a:tcPr marL="68580" marR="68580" marT="0" marB="0"/>
                </a:tc>
                <a:tc>
                  <a:txBody>
                    <a:bodyPr/>
                    <a:lstStyle/>
                    <a:p>
                      <a:pPr>
                        <a:buNone/>
                      </a:pPr>
                      <a:r>
                        <a:rPr lang="es-ES" sz="1000" dirty="0">
                          <a:effectLst/>
                        </a:rPr>
                        <a:t>l </a:t>
                      </a:r>
                      <a:endParaRPr lang="es-ES">
                        <a:effectLst/>
                      </a:endParaRPr>
                    </a:p>
                    <a:p>
                      <a:pPr>
                        <a:buNone/>
                      </a:pPr>
                      <a:r>
                        <a:rPr lang="es-ES" dirty="0">
                          <a:effectLst/>
                        </a:rPr>
                        <a:t>cuestionario  y una síntesis </a:t>
                      </a:r>
                    </a:p>
                  </a:txBody>
                  <a:tcPr marL="68580" marR="68580" marT="0" marB="0"/>
                </a:tc>
                <a:tc>
                  <a:txBody>
                    <a:bodyPr/>
                    <a:lstStyle/>
                    <a:p>
                      <a:pPr>
                        <a:buNone/>
                      </a:pPr>
                      <a:endParaRPr lang="es-ES" dirty="0">
                        <a:effectLst/>
                      </a:endParaRPr>
                    </a:p>
                    <a:p>
                      <a:pPr>
                        <a:buNone/>
                      </a:pPr>
                      <a:r>
                        <a:rPr lang="es-ES" sz="1000" dirty="0">
                          <a:effectLst/>
                        </a:rPr>
                        <a:t>Pizarrón</a:t>
                      </a:r>
                      <a:endParaRPr lang="es-ES" dirty="0">
                        <a:effectLst/>
                      </a:endParaRPr>
                    </a:p>
                    <a:p>
                      <a:pPr>
                        <a:buNone/>
                      </a:pPr>
                      <a:endParaRPr lang="es-ES" dirty="0">
                        <a:effectLst/>
                      </a:endParaRPr>
                    </a:p>
                    <a:p>
                      <a:pPr>
                        <a:buNone/>
                      </a:pPr>
                      <a:r>
                        <a:rPr lang="es-ES" sz="1000" dirty="0">
                          <a:effectLst/>
                        </a:rPr>
                        <a:t>Cuaderno </a:t>
                      </a:r>
                      <a:endParaRPr lang="es-ES">
                        <a:effectLst/>
                      </a:endParaRPr>
                    </a:p>
                    <a:p>
                      <a:pPr>
                        <a:buNone/>
                      </a:pPr>
                      <a:endParaRPr lang="es-ES" dirty="0">
                        <a:effectLst/>
                      </a:endParaRPr>
                    </a:p>
                    <a:p>
                      <a:pPr>
                        <a:buNone/>
                      </a:pPr>
                      <a:r>
                        <a:rPr lang="es-ES" sz="1000" dirty="0">
                          <a:effectLst/>
                        </a:rPr>
                        <a:t> Diccionario Jurídico</a:t>
                      </a:r>
                      <a:endParaRPr lang="es-ES" dirty="0">
                        <a:effectLst/>
                      </a:endParaRPr>
                    </a:p>
                  </a:txBody>
                  <a:tcPr marL="68580" marR="68580" marT="0" marB="0"/>
                </a:tc>
                <a:extLst>
                  <a:ext uri="{0D108BD9-81ED-4DB2-BD59-A6C34878D82A}">
                    <a16:rowId xmlns:a16="http://schemas.microsoft.com/office/drawing/2014/main" val="1893237634"/>
                  </a:ext>
                </a:extLst>
              </a:tr>
              <a:tr h="1783943">
                <a:tc>
                  <a:txBody>
                    <a:bodyPr/>
                    <a:lstStyle/>
                    <a:p>
                      <a:pPr>
                        <a:buNone/>
                      </a:pPr>
                      <a:endParaRPr lang="es-ES" dirty="0">
                        <a:effectLst/>
                      </a:endParaRPr>
                    </a:p>
                    <a:p>
                      <a:pPr>
                        <a:buNone/>
                      </a:pPr>
                      <a:r>
                        <a:rPr lang="es-ES" sz="1000" dirty="0">
                          <a:effectLst/>
                        </a:rPr>
                        <a:t>Desarrollo: Leer un artículo del periódico del día anterior. Que nos hable de un derecho x  </a:t>
                      </a:r>
                      <a:endParaRPr lang="es-ES">
                        <a:effectLst/>
                      </a:endParaRPr>
                    </a:p>
                  </a:txBody>
                  <a:tcPr marL="68580" marR="68580" marT="0" marB="0"/>
                </a:tc>
                <a:tc>
                  <a:txBody>
                    <a:bodyPr/>
                    <a:lstStyle/>
                    <a:p>
                      <a:pPr>
                        <a:buNone/>
                      </a:pPr>
                      <a:endParaRPr lang="es-ES" dirty="0">
                        <a:effectLst/>
                      </a:endParaRPr>
                    </a:p>
                    <a:p>
                      <a:pPr>
                        <a:buNone/>
                      </a:pPr>
                      <a:r>
                        <a:rPr lang="es-ES" sz="1000" dirty="0">
                          <a:effectLst/>
                        </a:rPr>
                        <a:t>Exposición </a:t>
                      </a:r>
                      <a:endParaRPr lang="es-ES">
                        <a:effectLst/>
                      </a:endParaRPr>
                    </a:p>
                    <a:p>
                      <a:pPr>
                        <a:buNone/>
                      </a:pPr>
                      <a:endParaRPr lang="es-ES">
                        <a:effectLst/>
                      </a:endParaRPr>
                    </a:p>
                  </a:txBody>
                  <a:tcPr marL="68580" marR="68580" marT="0" marB="0"/>
                </a:tc>
                <a:tc>
                  <a:txBody>
                    <a:bodyPr/>
                    <a:lstStyle/>
                    <a:p>
                      <a:pPr>
                        <a:buNone/>
                      </a:pPr>
                      <a:endParaRPr lang="es-ES" dirty="0">
                        <a:effectLst/>
                      </a:endParaRPr>
                    </a:p>
                    <a:p>
                      <a:pPr>
                        <a:buNone/>
                      </a:pPr>
                      <a:r>
                        <a:rPr lang="es-ES" dirty="0">
                          <a:effectLst/>
                        </a:rPr>
                        <a:t>Examen escrito   </a:t>
                      </a:r>
                    </a:p>
                    <a:p>
                      <a:pPr>
                        <a:buNone/>
                      </a:pPr>
                      <a:endParaRPr lang="es-ES" dirty="0">
                        <a:effectLst/>
                      </a:endParaRPr>
                    </a:p>
                    <a:p>
                      <a:pPr>
                        <a:buNone/>
                      </a:pPr>
                      <a:r>
                        <a:rPr lang="es-ES" dirty="0">
                          <a:effectLst/>
                        </a:rPr>
                        <a:t>Debate de la noticia del periódico</a:t>
                      </a:r>
                    </a:p>
                  </a:txBody>
                  <a:tcPr marL="68580" marR="68580" marT="0" marB="0"/>
                </a:tc>
                <a:tc>
                  <a:txBody>
                    <a:bodyPr/>
                    <a:lstStyle/>
                    <a:p>
                      <a:pPr>
                        <a:buNone/>
                      </a:pPr>
                      <a:endParaRPr lang="es-ES" dirty="0">
                        <a:effectLst/>
                      </a:endParaRPr>
                    </a:p>
                    <a:p>
                      <a:pPr>
                        <a:buNone/>
                      </a:pPr>
                      <a:r>
                        <a:rPr lang="es-ES" sz="1000" dirty="0">
                          <a:effectLst/>
                        </a:rPr>
                        <a:t>  </a:t>
                      </a:r>
                      <a:endParaRPr lang="es-ES">
                        <a:effectLst/>
                      </a:endParaRPr>
                    </a:p>
                    <a:p>
                      <a:pPr>
                        <a:buNone/>
                      </a:pPr>
                      <a:endParaRPr lang="es-ES" dirty="0">
                        <a:effectLst/>
                      </a:endParaRPr>
                    </a:p>
                    <a:p>
                      <a:pPr>
                        <a:buNone/>
                      </a:pPr>
                      <a:r>
                        <a:rPr lang="es-ES" sz="1000" dirty="0">
                          <a:effectLst/>
                        </a:rPr>
                        <a:t>Notas escritas  </a:t>
                      </a:r>
                      <a:endParaRPr lang="es-ES">
                        <a:effectLst/>
                      </a:endParaRPr>
                    </a:p>
                    <a:p>
                      <a:pPr>
                        <a:buNone/>
                      </a:pPr>
                      <a:endParaRPr lang="es-ES" dirty="0">
                        <a:effectLst/>
                      </a:endParaRPr>
                    </a:p>
                    <a:p>
                      <a:pPr>
                        <a:buNone/>
                      </a:pPr>
                      <a:r>
                        <a:rPr lang="es-ES" sz="1000" dirty="0">
                          <a:effectLst/>
                        </a:rPr>
                        <a:t>  </a:t>
                      </a:r>
                      <a:endParaRPr lang="es-ES">
                        <a:effectLst/>
                      </a:endParaRPr>
                    </a:p>
                  </a:txBody>
                  <a:tcPr marL="68580" marR="68580" marT="0" marB="0"/>
                </a:tc>
                <a:extLst>
                  <a:ext uri="{0D108BD9-81ED-4DB2-BD59-A6C34878D82A}">
                    <a16:rowId xmlns:a16="http://schemas.microsoft.com/office/drawing/2014/main" val="2667445703"/>
                  </a:ext>
                </a:extLst>
              </a:tr>
              <a:tr h="472220">
                <a:tc>
                  <a:txBody>
                    <a:bodyPr/>
                    <a:lstStyle/>
                    <a:p>
                      <a:pPr>
                        <a:buNone/>
                      </a:pPr>
                      <a:r>
                        <a:rPr lang="es-ES" sz="1000" dirty="0">
                          <a:effectLst/>
                        </a:rPr>
                        <a:t>Cierre Elaborar una Síntesis   </a:t>
                      </a:r>
                      <a:endParaRPr lang="es-ES">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dirty="0">
                        <a:effectLst/>
                      </a:endParaRPr>
                    </a:p>
                    <a:p>
                      <a:pPr>
                        <a:buNone/>
                      </a:pPr>
                      <a:endParaRPr lang="es-ES">
                        <a:effectLst/>
                      </a:endParaRPr>
                    </a:p>
                  </a:txBody>
                  <a:tcPr marL="68580" marR="68580" marT="0" marB="0"/>
                </a:tc>
                <a:extLst>
                  <a:ext uri="{0D108BD9-81ED-4DB2-BD59-A6C34878D82A}">
                    <a16:rowId xmlns:a16="http://schemas.microsoft.com/office/drawing/2014/main" val="440001164"/>
                  </a:ext>
                </a:extLst>
              </a:tr>
            </a:tbl>
          </a:graphicData>
        </a:graphic>
      </p:graphicFrame>
      <p:sp>
        <p:nvSpPr>
          <p:cNvPr id="8" name="CuadroTexto 7">
            <a:extLst>
              <a:ext uri="{FF2B5EF4-FFF2-40B4-BE49-F238E27FC236}">
                <a16:creationId xmlns:a16="http://schemas.microsoft.com/office/drawing/2014/main" id="{848B94ED-4CF7-4417-9A4A-8E08A3D2D10C}"/>
              </a:ext>
            </a:extLst>
          </p:cNvPr>
          <p:cNvSpPr txBox="1"/>
          <p:nvPr/>
        </p:nvSpPr>
        <p:spPr>
          <a:xfrm>
            <a:off x="1135811" y="-120770"/>
            <a:ext cx="10524226"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a:latin typeface="Arial"/>
                <a:cs typeface="Arial"/>
              </a:rPr>
              <a:t> </a:t>
            </a:r>
          </a:p>
          <a:p>
            <a:r>
              <a:rPr lang="es-ES" b="1">
                <a:latin typeface="Arial"/>
              </a:rPr>
              <a:t>SESION NUM: </a:t>
            </a:r>
            <a:r>
              <a:rPr lang="es-ES" b="1" u="sng">
                <a:latin typeface="Arial"/>
              </a:rPr>
              <a:t> 4 </a:t>
            </a:r>
            <a:r>
              <a:rPr lang="es-ES" b="1">
                <a:latin typeface="Arial"/>
              </a:rPr>
              <a:t>     FECHA: </a:t>
            </a:r>
            <a:r>
              <a:rPr lang="es-ES" b="1" u="sng">
                <a:latin typeface="Arial"/>
              </a:rPr>
              <a:t>Noviembre 7,14  </a:t>
            </a:r>
            <a:r>
              <a:rPr lang="es-ES" b="1">
                <a:latin typeface="Arial"/>
              </a:rPr>
              <a:t>   TEMA:  </a:t>
            </a:r>
            <a:r>
              <a:rPr lang="es-ES" b="1" u="sng">
                <a:latin typeface="Arial"/>
              </a:rPr>
              <a:t>Derecho Público y sus Ramas  </a:t>
            </a:r>
          </a:p>
        </p:txBody>
      </p:sp>
    </p:spTree>
    <p:extLst>
      <p:ext uri="{BB962C8B-B14F-4D97-AF65-F5344CB8AC3E}">
        <p14:creationId xmlns:p14="http://schemas.microsoft.com/office/powerpoint/2010/main" val="2584243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08AB5FC3-0F5F-4074-A320-9115DFC25FE0}"/>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sp>
        <p:nvSpPr>
          <p:cNvPr id="5" name="Título 1">
            <a:extLst>
              <a:ext uri="{FF2B5EF4-FFF2-40B4-BE49-F238E27FC236}">
                <a16:creationId xmlns:a16="http://schemas.microsoft.com/office/drawing/2014/main" id="{40CBB5C9-50E7-41B2-8CF8-DB5D430BFEE9}"/>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graphicFrame>
        <p:nvGraphicFramePr>
          <p:cNvPr id="4" name="Tabla 3">
            <a:extLst>
              <a:ext uri="{FF2B5EF4-FFF2-40B4-BE49-F238E27FC236}">
                <a16:creationId xmlns:a16="http://schemas.microsoft.com/office/drawing/2014/main" id="{644BD813-DDC1-4EF4-8D6E-98FDC8E7AD9B}"/>
              </a:ext>
            </a:extLst>
          </p:cNvPr>
          <p:cNvGraphicFramePr>
            <a:graphicFrameLocks noGrp="1"/>
          </p:cNvGraphicFramePr>
          <p:nvPr>
            <p:extLst/>
          </p:nvPr>
        </p:nvGraphicFramePr>
        <p:xfrm>
          <a:off x="1125567" y="957532"/>
          <a:ext cx="10371002" cy="579120"/>
        </p:xfrm>
        <a:graphic>
          <a:graphicData uri="http://schemas.openxmlformats.org/drawingml/2006/table">
            <a:tbl>
              <a:tblPr firstRow="1" firstCol="1" bandRow="1">
                <a:tableStyleId>{5C22544A-7EE6-4342-B048-85BDC9FD1C3A}</a:tableStyleId>
              </a:tblPr>
              <a:tblGrid>
                <a:gridCol w="1990171">
                  <a:extLst>
                    <a:ext uri="{9D8B030D-6E8A-4147-A177-3AD203B41FA5}">
                      <a16:colId xmlns:a16="http://schemas.microsoft.com/office/drawing/2014/main" val="3271223417"/>
                    </a:ext>
                  </a:extLst>
                </a:gridCol>
                <a:gridCol w="1724815">
                  <a:extLst>
                    <a:ext uri="{9D8B030D-6E8A-4147-A177-3AD203B41FA5}">
                      <a16:colId xmlns:a16="http://schemas.microsoft.com/office/drawing/2014/main" val="3965550376"/>
                    </a:ext>
                  </a:extLst>
                </a:gridCol>
                <a:gridCol w="1558967">
                  <a:extLst>
                    <a:ext uri="{9D8B030D-6E8A-4147-A177-3AD203B41FA5}">
                      <a16:colId xmlns:a16="http://schemas.microsoft.com/office/drawing/2014/main" val="3825926659"/>
                    </a:ext>
                  </a:extLst>
                </a:gridCol>
                <a:gridCol w="1536854">
                  <a:extLst>
                    <a:ext uri="{9D8B030D-6E8A-4147-A177-3AD203B41FA5}">
                      <a16:colId xmlns:a16="http://schemas.microsoft.com/office/drawing/2014/main" val="371745422"/>
                    </a:ext>
                  </a:extLst>
                </a:gridCol>
                <a:gridCol w="3560195">
                  <a:extLst>
                    <a:ext uri="{9D8B030D-6E8A-4147-A177-3AD203B41FA5}">
                      <a16:colId xmlns:a16="http://schemas.microsoft.com/office/drawing/2014/main" val="115529618"/>
                    </a:ext>
                  </a:extLst>
                </a:gridCol>
              </a:tblGrid>
              <a:tr h="0">
                <a:tc>
                  <a:txBody>
                    <a:bodyPr/>
                    <a:lstStyle/>
                    <a:p>
                      <a:pPr>
                        <a:buNone/>
                      </a:pPr>
                      <a:r>
                        <a:rPr lang="es-ES" sz="1000" dirty="0">
                          <a:effectLst/>
                        </a:rPr>
                        <a:t>Asignatura: </a:t>
                      </a:r>
                      <a:endParaRPr lang="es-ES">
                        <a:effectLst/>
                      </a:endParaRPr>
                    </a:p>
                    <a:p>
                      <a:pPr>
                        <a:buNone/>
                      </a:pPr>
                      <a:r>
                        <a:rPr lang="es-ES" sz="1000" dirty="0">
                          <a:effectLst/>
                        </a:rPr>
                        <a:t>Derecho </a:t>
                      </a:r>
                      <a:endParaRPr lang="es-ES">
                        <a:effectLst/>
                      </a:endParaRPr>
                    </a:p>
                    <a:p>
                      <a:pPr>
                        <a:buNone/>
                      </a:pPr>
                      <a:endParaRPr lang="es-ES">
                        <a:effectLst/>
                      </a:endParaRPr>
                    </a:p>
                  </a:txBody>
                  <a:tcPr marL="68580" marR="68580" marT="0" marB="0"/>
                </a:tc>
                <a:tc>
                  <a:txBody>
                    <a:bodyPr/>
                    <a:lstStyle/>
                    <a:p>
                      <a:pPr>
                        <a:buNone/>
                      </a:pPr>
                      <a:r>
                        <a:rPr lang="es-ES" sz="1000" dirty="0">
                          <a:effectLst/>
                        </a:rPr>
                        <a:t>Grado:</a:t>
                      </a:r>
                      <a:endParaRPr lang="es-ES" dirty="0">
                        <a:effectLst/>
                      </a:endParaRPr>
                    </a:p>
                    <a:p>
                      <a:pPr>
                        <a:buNone/>
                      </a:pPr>
                      <a:r>
                        <a:rPr lang="es-ES" sz="1000" dirty="0">
                          <a:effectLst/>
                        </a:rPr>
                        <a:t>Sexto</a:t>
                      </a:r>
                      <a:endParaRPr lang="es-ES" dirty="0">
                        <a:effectLst/>
                      </a:endParaRPr>
                    </a:p>
                  </a:txBody>
                  <a:tcPr marL="68580" marR="68580" marT="0" marB="0"/>
                </a:tc>
                <a:tc>
                  <a:txBody>
                    <a:bodyPr/>
                    <a:lstStyle/>
                    <a:p>
                      <a:pPr>
                        <a:buNone/>
                      </a:pPr>
                      <a:r>
                        <a:rPr lang="es-ES" sz="1000" dirty="0">
                          <a:effectLst/>
                        </a:rPr>
                        <a:t>Grupo:</a:t>
                      </a:r>
                      <a:endParaRPr lang="es-ES" dirty="0">
                        <a:effectLst/>
                      </a:endParaRPr>
                    </a:p>
                    <a:p>
                      <a:pPr>
                        <a:buNone/>
                      </a:pPr>
                      <a:r>
                        <a:rPr lang="es-ES" sz="1000" dirty="0">
                          <a:effectLst/>
                        </a:rPr>
                        <a:t>6010</a:t>
                      </a:r>
                      <a:endParaRPr lang="es-ES" dirty="0">
                        <a:effectLst/>
                      </a:endParaRPr>
                    </a:p>
                  </a:txBody>
                  <a:tcPr marL="68580" marR="68580" marT="0" marB="0"/>
                </a:tc>
                <a:tc>
                  <a:txBody>
                    <a:bodyPr/>
                    <a:lstStyle/>
                    <a:p>
                      <a:pPr>
                        <a:buNone/>
                      </a:pPr>
                      <a:r>
                        <a:rPr lang="es-ES" sz="1000" dirty="0">
                          <a:effectLst/>
                        </a:rPr>
                        <a:t>Tiempo Previsto:</a:t>
                      </a:r>
                      <a:endParaRPr lang="es-ES" dirty="0">
                        <a:effectLst/>
                      </a:endParaRPr>
                    </a:p>
                    <a:p>
                      <a:pPr>
                        <a:buNone/>
                      </a:pPr>
                      <a:r>
                        <a:rPr lang="es-ES" sz="1000" dirty="0">
                          <a:effectLst/>
                        </a:rPr>
                        <a:t>Horas</a:t>
                      </a:r>
                      <a:endParaRPr lang="es-ES" dirty="0">
                        <a:effectLst/>
                      </a:endParaRPr>
                    </a:p>
                  </a:txBody>
                  <a:tcPr marL="68580" marR="68580" marT="0" marB="0"/>
                </a:tc>
                <a:tc>
                  <a:txBody>
                    <a:bodyPr/>
                    <a:lstStyle/>
                    <a:p>
                      <a:pPr>
                        <a:buNone/>
                      </a:pPr>
                      <a:r>
                        <a:rPr lang="es-ES" sz="1000" dirty="0">
                          <a:effectLst/>
                        </a:rPr>
                        <a:t>Elaboró:</a:t>
                      </a:r>
                      <a:endParaRPr lang="es-ES" dirty="0">
                        <a:effectLst/>
                      </a:endParaRPr>
                    </a:p>
                    <a:p>
                      <a:pPr>
                        <a:buNone/>
                      </a:pPr>
                      <a:r>
                        <a:rPr lang="es-ES" sz="1000" dirty="0">
                          <a:effectLst/>
                        </a:rPr>
                        <a:t>Elvia Martínez Flores </a:t>
                      </a:r>
                      <a:endParaRPr lang="es-ES">
                        <a:effectLst/>
                      </a:endParaRPr>
                    </a:p>
                  </a:txBody>
                  <a:tcPr marL="68580" marR="68580" marT="0" marB="0"/>
                </a:tc>
                <a:extLst>
                  <a:ext uri="{0D108BD9-81ED-4DB2-BD59-A6C34878D82A}">
                    <a16:rowId xmlns:a16="http://schemas.microsoft.com/office/drawing/2014/main" val="1166099186"/>
                  </a:ext>
                </a:extLst>
              </a:tr>
            </a:tbl>
          </a:graphicData>
        </a:graphic>
      </p:graphicFrame>
      <p:graphicFrame>
        <p:nvGraphicFramePr>
          <p:cNvPr id="7" name="Tabla 6">
            <a:extLst>
              <a:ext uri="{FF2B5EF4-FFF2-40B4-BE49-F238E27FC236}">
                <a16:creationId xmlns:a16="http://schemas.microsoft.com/office/drawing/2014/main" id="{916B0329-19B9-4DE4-989E-8180D817DD9B}"/>
              </a:ext>
            </a:extLst>
          </p:cNvPr>
          <p:cNvGraphicFramePr>
            <a:graphicFrameLocks noGrp="1"/>
          </p:cNvGraphicFramePr>
          <p:nvPr>
            <p:extLst/>
          </p:nvPr>
        </p:nvGraphicFramePr>
        <p:xfrm>
          <a:off x="1096813" y="1640457"/>
          <a:ext cx="10437396" cy="4602480"/>
        </p:xfrm>
        <a:graphic>
          <a:graphicData uri="http://schemas.openxmlformats.org/drawingml/2006/table">
            <a:tbl>
              <a:tblPr firstRow="1" firstCol="1" bandRow="1">
                <a:tableStyleId>{5C22544A-7EE6-4342-B048-85BDC9FD1C3A}</a:tableStyleId>
              </a:tblPr>
              <a:tblGrid>
                <a:gridCol w="2937604">
                  <a:extLst>
                    <a:ext uri="{9D8B030D-6E8A-4147-A177-3AD203B41FA5}">
                      <a16:colId xmlns:a16="http://schemas.microsoft.com/office/drawing/2014/main" val="66808669"/>
                    </a:ext>
                  </a:extLst>
                </a:gridCol>
                <a:gridCol w="2448003">
                  <a:extLst>
                    <a:ext uri="{9D8B030D-6E8A-4147-A177-3AD203B41FA5}">
                      <a16:colId xmlns:a16="http://schemas.microsoft.com/office/drawing/2014/main" val="1261508461"/>
                    </a:ext>
                  </a:extLst>
                </a:gridCol>
                <a:gridCol w="2392367">
                  <a:extLst>
                    <a:ext uri="{9D8B030D-6E8A-4147-A177-3AD203B41FA5}">
                      <a16:colId xmlns:a16="http://schemas.microsoft.com/office/drawing/2014/main" val="843244679"/>
                    </a:ext>
                  </a:extLst>
                </a:gridCol>
                <a:gridCol w="2659422">
                  <a:extLst>
                    <a:ext uri="{9D8B030D-6E8A-4147-A177-3AD203B41FA5}">
                      <a16:colId xmlns:a16="http://schemas.microsoft.com/office/drawing/2014/main" val="1924001309"/>
                    </a:ext>
                  </a:extLst>
                </a:gridCol>
              </a:tblGrid>
              <a:tr h="0">
                <a:tc>
                  <a:txBody>
                    <a:bodyPr/>
                    <a:lstStyle/>
                    <a:p>
                      <a:pPr algn="ctr"/>
                      <a:r>
                        <a:rPr lang="es-ES" sz="1000" dirty="0">
                          <a:effectLst/>
                        </a:rPr>
                        <a:t>Estrategias de Enseñanza</a:t>
                      </a:r>
                      <a:endParaRPr lang="es-ES" dirty="0">
                        <a:effectLst/>
                      </a:endParaRPr>
                    </a:p>
                  </a:txBody>
                  <a:tcPr marL="68580" marR="68580" marT="0" marB="0"/>
                </a:tc>
                <a:tc>
                  <a:txBody>
                    <a:bodyPr/>
                    <a:lstStyle/>
                    <a:p>
                      <a:pPr algn="ctr"/>
                      <a:r>
                        <a:rPr lang="es-ES" sz="1000" dirty="0">
                          <a:effectLst/>
                        </a:rPr>
                        <a:t>Experiencias de Aprendizaje</a:t>
                      </a:r>
                      <a:endParaRPr lang="es-ES" dirty="0">
                        <a:effectLst/>
                      </a:endParaRPr>
                    </a:p>
                    <a:p>
                      <a:pPr algn="ctr"/>
                      <a:r>
                        <a:rPr lang="es-ES" sz="1000" dirty="0">
                          <a:effectLst/>
                        </a:rPr>
                        <a:t>(Evaluación diagnóstica continua)</a:t>
                      </a:r>
                      <a:endParaRPr lang="es-ES" dirty="0">
                        <a:effectLst/>
                      </a:endParaRPr>
                    </a:p>
                    <a:p>
                      <a:pPr algn="ctr"/>
                      <a:endParaRPr lang="es-ES">
                        <a:effectLst/>
                      </a:endParaRPr>
                    </a:p>
                  </a:txBody>
                  <a:tcPr marL="68580" marR="68580" marT="0" marB="0"/>
                </a:tc>
                <a:tc>
                  <a:txBody>
                    <a:bodyPr/>
                    <a:lstStyle/>
                    <a:p>
                      <a:pPr algn="ctr"/>
                      <a:r>
                        <a:rPr lang="es-ES" sz="1000" dirty="0">
                          <a:effectLst/>
                        </a:rPr>
                        <a:t>Evaluación</a:t>
                      </a:r>
                      <a:endParaRPr lang="es-ES" dirty="0">
                        <a:effectLst/>
                      </a:endParaRPr>
                    </a:p>
                    <a:p>
                      <a:pPr algn="ctr"/>
                      <a:r>
                        <a:rPr lang="es-ES" sz="1000" dirty="0">
                          <a:effectLst/>
                        </a:rPr>
                        <a:t>Estrategias y Productos</a:t>
                      </a:r>
                      <a:endParaRPr lang="es-ES" dirty="0">
                        <a:effectLst/>
                      </a:endParaRPr>
                    </a:p>
                  </a:txBody>
                  <a:tcPr marL="68580" marR="68580" marT="0" marB="0"/>
                </a:tc>
                <a:tc>
                  <a:txBody>
                    <a:bodyPr/>
                    <a:lstStyle/>
                    <a:p>
                      <a:pPr algn="ctr"/>
                      <a:r>
                        <a:rPr lang="es-ES" sz="1000" dirty="0">
                          <a:effectLst/>
                        </a:rPr>
                        <a:t>Recursos y/o Materiales</a:t>
                      </a:r>
                      <a:endParaRPr lang="es-ES" dirty="0">
                        <a:effectLst/>
                      </a:endParaRPr>
                    </a:p>
                  </a:txBody>
                  <a:tcPr marL="68580" marR="68580" marT="0" marB="0"/>
                </a:tc>
                <a:extLst>
                  <a:ext uri="{0D108BD9-81ED-4DB2-BD59-A6C34878D82A}">
                    <a16:rowId xmlns:a16="http://schemas.microsoft.com/office/drawing/2014/main" val="482514339"/>
                  </a:ext>
                </a:extLst>
              </a:tr>
              <a:tr h="0">
                <a:tc>
                  <a:txBody>
                    <a:bodyPr/>
                    <a:lstStyle/>
                    <a:p>
                      <a:pPr>
                        <a:buNone/>
                      </a:pPr>
                      <a:r>
                        <a:rPr lang="es-ES" sz="1000" dirty="0">
                          <a:effectLst/>
                        </a:rPr>
                        <a:t>Inicio: Derecho Público </a:t>
                      </a:r>
                      <a:endParaRPr lang="es-ES">
                        <a:effectLst/>
                      </a:endParaRPr>
                    </a:p>
                    <a:p>
                      <a:pPr>
                        <a:buNone/>
                      </a:pPr>
                      <a:endParaRPr lang="es-ES" dirty="0">
                        <a:effectLst/>
                      </a:endParaRPr>
                    </a:p>
                    <a:p>
                      <a:pPr>
                        <a:buNone/>
                      </a:pPr>
                      <a:r>
                        <a:rPr lang="es-ES" sz="1000" dirty="0">
                          <a:effectLst/>
                        </a:rPr>
                        <a:t>Derecho Penal </a:t>
                      </a:r>
                      <a:endParaRPr lang="es-ES">
                        <a:effectLst/>
                      </a:endParaRPr>
                    </a:p>
                    <a:p>
                      <a:pPr>
                        <a:buNone/>
                      </a:pPr>
                      <a:endParaRPr lang="es-ES" dirty="0">
                        <a:effectLst/>
                      </a:endParaRPr>
                    </a:p>
                    <a:p>
                      <a:pPr>
                        <a:buNone/>
                      </a:pPr>
                      <a:r>
                        <a:rPr lang="es-ES" sz="1000" dirty="0">
                          <a:effectLst/>
                        </a:rPr>
                        <a:t> Una Noticia del Periódico</a:t>
                      </a:r>
                      <a:endParaRPr lang="es-ES" dirty="0">
                        <a:effectLst/>
                      </a:endParaRPr>
                    </a:p>
                    <a:p>
                      <a:pPr>
                        <a:buNone/>
                      </a:pPr>
                      <a:r>
                        <a:rPr lang="es-ES" dirty="0">
                          <a:effectLst/>
                        </a:rPr>
                        <a:t>Lluvia de ideas del artículo </a:t>
                      </a:r>
                    </a:p>
                    <a:p>
                      <a:pPr>
                        <a:buNone/>
                      </a:pPr>
                      <a:endParaRPr lang="es-ES">
                        <a:effectLst/>
                      </a:endParaRPr>
                    </a:p>
                  </a:txBody>
                  <a:tcPr marL="68580" marR="68580" marT="0" marB="0"/>
                </a:tc>
                <a:tc>
                  <a:txBody>
                    <a:bodyPr/>
                    <a:lstStyle/>
                    <a:p>
                      <a:pPr>
                        <a:buNone/>
                      </a:pPr>
                      <a:r>
                        <a:rPr lang="es-ES" dirty="0">
                          <a:effectLst/>
                        </a:rPr>
                        <a:t>exposiciones</a:t>
                      </a:r>
                    </a:p>
                  </a:txBody>
                  <a:tcPr marL="68580" marR="68580" marT="0" marB="0"/>
                </a:tc>
                <a:tc>
                  <a:txBody>
                    <a:bodyPr/>
                    <a:lstStyle/>
                    <a:p>
                      <a:pPr>
                        <a:buNone/>
                      </a:pPr>
                      <a:endParaRPr lang="es-ES" dirty="0">
                        <a:effectLst/>
                      </a:endParaRPr>
                    </a:p>
                    <a:p>
                      <a:pPr>
                        <a:buNone/>
                      </a:pPr>
                      <a:r>
                        <a:rPr lang="es-ES" sz="1000" dirty="0">
                          <a:effectLst/>
                        </a:rPr>
                        <a:t>Mapa conceptual </a:t>
                      </a:r>
                      <a:endParaRPr lang="es-ES">
                        <a:effectLst/>
                      </a:endParaRPr>
                    </a:p>
                    <a:p>
                      <a:pPr>
                        <a:buNone/>
                      </a:pPr>
                      <a:endParaRPr lang="es-ES" dirty="0">
                        <a:effectLst/>
                      </a:endParaRPr>
                    </a:p>
                  </a:txBody>
                  <a:tcPr marL="68580" marR="68580" marT="0" marB="0"/>
                </a:tc>
                <a:tc>
                  <a:txBody>
                    <a:bodyPr/>
                    <a:lstStyle/>
                    <a:p>
                      <a:pPr>
                        <a:buNone/>
                      </a:pPr>
                      <a:endParaRPr lang="es-ES" dirty="0">
                        <a:effectLst/>
                      </a:endParaRPr>
                    </a:p>
                    <a:p>
                      <a:pPr>
                        <a:buNone/>
                      </a:pPr>
                      <a:r>
                        <a:rPr lang="es-ES" sz="1000" dirty="0">
                          <a:effectLst/>
                        </a:rPr>
                        <a:t>Pizarrón</a:t>
                      </a:r>
                      <a:endParaRPr lang="es-ES" dirty="0">
                        <a:effectLst/>
                      </a:endParaRPr>
                    </a:p>
                    <a:p>
                      <a:pPr>
                        <a:buNone/>
                      </a:pPr>
                      <a:endParaRPr lang="es-ES" dirty="0">
                        <a:effectLst/>
                      </a:endParaRPr>
                    </a:p>
                    <a:p>
                      <a:pPr>
                        <a:buNone/>
                      </a:pPr>
                      <a:r>
                        <a:rPr lang="es-ES" sz="1000" dirty="0">
                          <a:effectLst/>
                        </a:rPr>
                        <a:t>Cuaderno </a:t>
                      </a:r>
                      <a:endParaRPr lang="es-ES">
                        <a:effectLst/>
                      </a:endParaRPr>
                    </a:p>
                    <a:p>
                      <a:r>
                        <a:rPr lang="es-ES" sz="1000" dirty="0">
                          <a:effectLst/>
                        </a:rPr>
                        <a:t>Diccionario Jurídico </a:t>
                      </a:r>
                      <a:endParaRPr lang="es-ES">
                        <a:effectLst/>
                      </a:endParaRPr>
                    </a:p>
                    <a:p>
                      <a:pPr>
                        <a:buNone/>
                      </a:pPr>
                      <a:endParaRPr lang="es-ES">
                        <a:effectLst/>
                      </a:endParaRPr>
                    </a:p>
                  </a:txBody>
                  <a:tcPr marL="68580" marR="68580" marT="0" marB="0"/>
                </a:tc>
                <a:extLst>
                  <a:ext uri="{0D108BD9-81ED-4DB2-BD59-A6C34878D82A}">
                    <a16:rowId xmlns:a16="http://schemas.microsoft.com/office/drawing/2014/main" val="2374385313"/>
                  </a:ext>
                </a:extLst>
              </a:tr>
              <a:tr h="0">
                <a:tc>
                  <a:txBody>
                    <a:bodyPr/>
                    <a:lstStyle/>
                    <a:p>
                      <a:pPr>
                        <a:buNone/>
                      </a:pPr>
                      <a:endParaRPr lang="es-ES" dirty="0">
                        <a:effectLst/>
                      </a:endParaRPr>
                    </a:p>
                    <a:p>
                      <a:pPr>
                        <a:buNone/>
                      </a:pPr>
                      <a:r>
                        <a:rPr lang="es-ES" sz="1000" dirty="0">
                          <a:effectLst/>
                        </a:rPr>
                        <a:t>Desarrollo: Leer un artículo del periódico, </a:t>
                      </a:r>
                      <a:endParaRPr lang="es-ES">
                        <a:effectLst/>
                      </a:endParaRPr>
                    </a:p>
                    <a:p>
                      <a:pPr>
                        <a:buNone/>
                      </a:pPr>
                      <a:r>
                        <a:rPr lang="es-ES" sz="1000" dirty="0">
                          <a:effectLst/>
                        </a:rPr>
                        <a:t>Clasificar la noticia con las siguientes ramas   </a:t>
                      </a:r>
                      <a:endParaRPr lang="es-ES">
                        <a:effectLst/>
                      </a:endParaRPr>
                    </a:p>
                    <a:p>
                      <a:pPr>
                        <a:buNone/>
                      </a:pPr>
                      <a:endParaRPr lang="es-ES">
                        <a:effectLst/>
                      </a:endParaRPr>
                    </a:p>
                    <a:p>
                      <a:pPr>
                        <a:buNone/>
                      </a:pPr>
                      <a:endParaRPr lang="es-ES">
                        <a:effectLst/>
                      </a:endParaRPr>
                    </a:p>
                  </a:txBody>
                  <a:tcPr marL="68580" marR="68580" marT="0" marB="0"/>
                </a:tc>
                <a:tc>
                  <a:txBody>
                    <a:bodyPr/>
                    <a:lstStyle/>
                    <a:p>
                      <a:pPr>
                        <a:buNone/>
                      </a:pPr>
                      <a:endParaRPr lang="es-ES" dirty="0">
                        <a:effectLst/>
                      </a:endParaRPr>
                    </a:p>
                    <a:p>
                      <a:pPr>
                        <a:buNone/>
                      </a:pPr>
                      <a:r>
                        <a:rPr lang="es-ES" sz="1000" dirty="0">
                          <a:effectLst/>
                        </a:rPr>
                        <a:t>Exposiciones </a:t>
                      </a:r>
                      <a:endParaRPr lang="es-ES">
                        <a:effectLst/>
                      </a:endParaRPr>
                    </a:p>
                    <a:p>
                      <a:pPr>
                        <a:buNone/>
                      </a:pPr>
                      <a:endParaRPr lang="es-ES">
                        <a:effectLst/>
                      </a:endParaRPr>
                    </a:p>
                  </a:txBody>
                  <a:tcPr marL="68580" marR="68580" marT="0" marB="0"/>
                </a:tc>
                <a:tc>
                  <a:txBody>
                    <a:bodyPr/>
                    <a:lstStyle/>
                    <a:p>
                      <a:pPr>
                        <a:buNone/>
                      </a:pPr>
                      <a:endParaRPr lang="es-ES" dirty="0">
                        <a:effectLst/>
                      </a:endParaRPr>
                    </a:p>
                    <a:p>
                      <a:pPr>
                        <a:buNone/>
                      </a:pPr>
                      <a:r>
                        <a:rPr lang="es-ES" dirty="0">
                          <a:effectLst/>
                        </a:rPr>
                        <a:t>Examen escrito   </a:t>
                      </a:r>
                    </a:p>
                    <a:p>
                      <a:pPr>
                        <a:buNone/>
                      </a:pPr>
                      <a:endParaRPr lang="es-ES" dirty="0">
                        <a:effectLst/>
                      </a:endParaRPr>
                    </a:p>
                    <a:p>
                      <a:pPr>
                        <a:buNone/>
                      </a:pPr>
                      <a:r>
                        <a:rPr lang="es-ES" dirty="0">
                          <a:effectLst/>
                        </a:rPr>
                        <a:t>Debate de la noticia del periódico </a:t>
                      </a:r>
                    </a:p>
                  </a:txBody>
                  <a:tcPr marL="68580" marR="68580" marT="0" marB="0"/>
                </a:tc>
                <a:tc>
                  <a:txBody>
                    <a:bodyPr/>
                    <a:lstStyle/>
                    <a:p>
                      <a:pPr>
                        <a:buNone/>
                      </a:pPr>
                      <a:endParaRPr lang="es-ES" dirty="0">
                        <a:effectLst/>
                      </a:endParaRPr>
                    </a:p>
                    <a:p>
                      <a:pPr>
                        <a:buNone/>
                      </a:pPr>
                      <a:r>
                        <a:rPr lang="es-ES" sz="1000" dirty="0">
                          <a:effectLst/>
                        </a:rPr>
                        <a:t>Periódico  </a:t>
                      </a:r>
                      <a:endParaRPr lang="es-ES">
                        <a:effectLst/>
                      </a:endParaRPr>
                    </a:p>
                    <a:p>
                      <a:pPr>
                        <a:buNone/>
                      </a:pPr>
                      <a:endParaRPr lang="es-ES" dirty="0">
                        <a:effectLst/>
                      </a:endParaRPr>
                    </a:p>
                    <a:p>
                      <a:pPr>
                        <a:buNone/>
                      </a:pPr>
                      <a:r>
                        <a:rPr lang="es-ES" sz="1000" dirty="0">
                          <a:effectLst/>
                        </a:rPr>
                        <a:t>Notas escritas  </a:t>
                      </a:r>
                      <a:endParaRPr lang="es-ES">
                        <a:effectLst/>
                      </a:endParaRPr>
                    </a:p>
                    <a:p>
                      <a:pPr>
                        <a:buNone/>
                      </a:pPr>
                      <a:endParaRPr lang="es-ES" dirty="0">
                        <a:effectLst/>
                      </a:endParaRPr>
                    </a:p>
                    <a:p>
                      <a:pPr>
                        <a:buNone/>
                      </a:pPr>
                      <a:r>
                        <a:rPr lang="es-ES" sz="1000" dirty="0">
                          <a:effectLst/>
                        </a:rPr>
                        <a:t>  Diccionario  jurídico </a:t>
                      </a:r>
                      <a:endParaRPr lang="es-ES">
                        <a:effectLst/>
                      </a:endParaRPr>
                    </a:p>
                    <a:p>
                      <a:pPr>
                        <a:buNone/>
                      </a:pPr>
                      <a:r>
                        <a:rPr lang="es-ES" sz="1000" dirty="0">
                          <a:effectLst/>
                        </a:rPr>
                        <a:t>Código Penal </a:t>
                      </a:r>
                      <a:endParaRPr lang="es-ES">
                        <a:effectLst/>
                      </a:endParaRPr>
                    </a:p>
                  </a:txBody>
                  <a:tcPr marL="68580" marR="68580" marT="0" marB="0"/>
                </a:tc>
                <a:extLst>
                  <a:ext uri="{0D108BD9-81ED-4DB2-BD59-A6C34878D82A}">
                    <a16:rowId xmlns:a16="http://schemas.microsoft.com/office/drawing/2014/main" val="582110575"/>
                  </a:ext>
                </a:extLst>
              </a:tr>
              <a:tr h="0">
                <a:tc>
                  <a:txBody>
                    <a:bodyPr/>
                    <a:lstStyle/>
                    <a:p>
                      <a:pPr>
                        <a:buNone/>
                      </a:pPr>
                      <a:r>
                        <a:rPr lang="es-ES" sz="1000" dirty="0">
                          <a:effectLst/>
                        </a:rPr>
                        <a:t>Cierre Cuestionario  elabora un mapa cognitivo   </a:t>
                      </a:r>
                      <a:endParaRPr lang="es-ES">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dirty="0">
                        <a:effectLst/>
                      </a:endParaRPr>
                    </a:p>
                    <a:p>
                      <a:pPr>
                        <a:buNone/>
                      </a:pPr>
                      <a:endParaRPr lang="es-ES">
                        <a:effectLst/>
                      </a:endParaRPr>
                    </a:p>
                  </a:txBody>
                  <a:tcPr marL="68580" marR="68580" marT="0" marB="0"/>
                </a:tc>
                <a:extLst>
                  <a:ext uri="{0D108BD9-81ED-4DB2-BD59-A6C34878D82A}">
                    <a16:rowId xmlns:a16="http://schemas.microsoft.com/office/drawing/2014/main" val="91878277"/>
                  </a:ext>
                </a:extLst>
              </a:tr>
            </a:tbl>
          </a:graphicData>
        </a:graphic>
      </p:graphicFrame>
      <p:sp>
        <p:nvSpPr>
          <p:cNvPr id="8" name="CuadroTexto 7">
            <a:extLst>
              <a:ext uri="{FF2B5EF4-FFF2-40B4-BE49-F238E27FC236}">
                <a16:creationId xmlns:a16="http://schemas.microsoft.com/office/drawing/2014/main" id="{9A673A97-7960-4E69-A2E3-D43ACDAD9288}"/>
              </a:ext>
            </a:extLst>
          </p:cNvPr>
          <p:cNvSpPr txBox="1"/>
          <p:nvPr/>
        </p:nvSpPr>
        <p:spPr>
          <a:xfrm>
            <a:off x="1408981" y="-336430"/>
            <a:ext cx="10624867"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a:latin typeface="Arial"/>
            </a:endParaRPr>
          </a:p>
          <a:p>
            <a:endParaRPr lang="es-ES"/>
          </a:p>
          <a:p>
            <a:r>
              <a:rPr lang="es-ES" b="1">
                <a:latin typeface="Arial"/>
              </a:rPr>
              <a:t>SESION NUM: </a:t>
            </a:r>
            <a:r>
              <a:rPr lang="es-ES" b="1" u="sng">
                <a:latin typeface="Arial"/>
              </a:rPr>
              <a:t> 5 </a:t>
            </a:r>
            <a:r>
              <a:rPr lang="es-ES" b="1">
                <a:latin typeface="Arial"/>
              </a:rPr>
              <a:t>     FECHA: Noviembre</a:t>
            </a:r>
            <a:r>
              <a:rPr lang="es-ES" b="1" u="sng">
                <a:latin typeface="Arial"/>
              </a:rPr>
              <a:t>  21,28 -2018</a:t>
            </a:r>
            <a:r>
              <a:rPr lang="es-ES" b="1">
                <a:latin typeface="Arial"/>
              </a:rPr>
              <a:t>   TEMA:  </a:t>
            </a:r>
            <a:r>
              <a:rPr lang="es-ES" b="1" u="sng">
                <a:latin typeface="Arial"/>
              </a:rPr>
              <a:t>Derecho Público y sus Ramas  </a:t>
            </a:r>
          </a:p>
        </p:txBody>
      </p:sp>
    </p:spTree>
    <p:extLst>
      <p:ext uri="{BB962C8B-B14F-4D97-AF65-F5344CB8AC3E}">
        <p14:creationId xmlns:p14="http://schemas.microsoft.com/office/powerpoint/2010/main" val="3247171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08AB5FC3-0F5F-4074-A320-9115DFC25FE0}"/>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sp>
        <p:nvSpPr>
          <p:cNvPr id="5" name="Título 1">
            <a:extLst>
              <a:ext uri="{FF2B5EF4-FFF2-40B4-BE49-F238E27FC236}">
                <a16:creationId xmlns:a16="http://schemas.microsoft.com/office/drawing/2014/main" id="{40CBB5C9-50E7-41B2-8CF8-DB5D430BFEE9}"/>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graphicFrame>
        <p:nvGraphicFramePr>
          <p:cNvPr id="4" name="Tabla 3">
            <a:extLst>
              <a:ext uri="{FF2B5EF4-FFF2-40B4-BE49-F238E27FC236}">
                <a16:creationId xmlns:a16="http://schemas.microsoft.com/office/drawing/2014/main" id="{4EE35F3F-D93A-4E92-80B3-70EB0DB8F467}"/>
              </a:ext>
            </a:extLst>
          </p:cNvPr>
          <p:cNvGraphicFramePr>
            <a:graphicFrameLocks noGrp="1"/>
          </p:cNvGraphicFramePr>
          <p:nvPr>
            <p:extLst/>
          </p:nvPr>
        </p:nvGraphicFramePr>
        <p:xfrm>
          <a:off x="1068058" y="1058174"/>
          <a:ext cx="10672216" cy="579120"/>
        </p:xfrm>
        <a:graphic>
          <a:graphicData uri="http://schemas.openxmlformats.org/drawingml/2006/table">
            <a:tbl>
              <a:tblPr firstRow="1" firstCol="1" bandRow="1">
                <a:tableStyleId>{5C22544A-7EE6-4342-B048-85BDC9FD1C3A}</a:tableStyleId>
              </a:tblPr>
              <a:tblGrid>
                <a:gridCol w="2047973">
                  <a:extLst>
                    <a:ext uri="{9D8B030D-6E8A-4147-A177-3AD203B41FA5}">
                      <a16:colId xmlns:a16="http://schemas.microsoft.com/office/drawing/2014/main" val="2376837232"/>
                    </a:ext>
                  </a:extLst>
                </a:gridCol>
                <a:gridCol w="1774910">
                  <a:extLst>
                    <a:ext uri="{9D8B030D-6E8A-4147-A177-3AD203B41FA5}">
                      <a16:colId xmlns:a16="http://schemas.microsoft.com/office/drawing/2014/main" val="316624157"/>
                    </a:ext>
                  </a:extLst>
                </a:gridCol>
                <a:gridCol w="1604246">
                  <a:extLst>
                    <a:ext uri="{9D8B030D-6E8A-4147-A177-3AD203B41FA5}">
                      <a16:colId xmlns:a16="http://schemas.microsoft.com/office/drawing/2014/main" val="3295926358"/>
                    </a:ext>
                  </a:extLst>
                </a:gridCol>
                <a:gridCol w="1581490">
                  <a:extLst>
                    <a:ext uri="{9D8B030D-6E8A-4147-A177-3AD203B41FA5}">
                      <a16:colId xmlns:a16="http://schemas.microsoft.com/office/drawing/2014/main" val="1647325542"/>
                    </a:ext>
                  </a:extLst>
                </a:gridCol>
                <a:gridCol w="3663597">
                  <a:extLst>
                    <a:ext uri="{9D8B030D-6E8A-4147-A177-3AD203B41FA5}">
                      <a16:colId xmlns:a16="http://schemas.microsoft.com/office/drawing/2014/main" val="2744455085"/>
                    </a:ext>
                  </a:extLst>
                </a:gridCol>
              </a:tblGrid>
              <a:tr h="0">
                <a:tc>
                  <a:txBody>
                    <a:bodyPr/>
                    <a:lstStyle/>
                    <a:p>
                      <a:pPr>
                        <a:buNone/>
                      </a:pPr>
                      <a:r>
                        <a:rPr lang="es-ES" sz="1000" dirty="0">
                          <a:effectLst/>
                        </a:rPr>
                        <a:t>Asignatura: </a:t>
                      </a:r>
                      <a:endParaRPr lang="es-ES">
                        <a:effectLst/>
                      </a:endParaRPr>
                    </a:p>
                    <a:p>
                      <a:pPr>
                        <a:buNone/>
                      </a:pPr>
                      <a:r>
                        <a:rPr lang="es-ES" sz="1000" dirty="0">
                          <a:effectLst/>
                        </a:rPr>
                        <a:t>Derecho </a:t>
                      </a:r>
                      <a:endParaRPr lang="es-ES">
                        <a:effectLst/>
                      </a:endParaRPr>
                    </a:p>
                    <a:p>
                      <a:pPr>
                        <a:buNone/>
                      </a:pPr>
                      <a:endParaRPr lang="es-ES">
                        <a:effectLst/>
                      </a:endParaRPr>
                    </a:p>
                  </a:txBody>
                  <a:tcPr marL="68580" marR="68580" marT="0" marB="0"/>
                </a:tc>
                <a:tc>
                  <a:txBody>
                    <a:bodyPr/>
                    <a:lstStyle/>
                    <a:p>
                      <a:pPr>
                        <a:buNone/>
                      </a:pPr>
                      <a:r>
                        <a:rPr lang="es-ES" sz="1000" dirty="0">
                          <a:effectLst/>
                        </a:rPr>
                        <a:t>Grado:</a:t>
                      </a:r>
                      <a:endParaRPr lang="es-ES" dirty="0">
                        <a:effectLst/>
                      </a:endParaRPr>
                    </a:p>
                    <a:p>
                      <a:pPr>
                        <a:buNone/>
                      </a:pPr>
                      <a:r>
                        <a:rPr lang="es-ES" sz="1000" dirty="0">
                          <a:effectLst/>
                        </a:rPr>
                        <a:t>Sexto</a:t>
                      </a:r>
                      <a:endParaRPr lang="es-ES" dirty="0">
                        <a:effectLst/>
                      </a:endParaRPr>
                    </a:p>
                  </a:txBody>
                  <a:tcPr marL="68580" marR="68580" marT="0" marB="0"/>
                </a:tc>
                <a:tc>
                  <a:txBody>
                    <a:bodyPr/>
                    <a:lstStyle/>
                    <a:p>
                      <a:pPr>
                        <a:buNone/>
                      </a:pPr>
                      <a:r>
                        <a:rPr lang="es-ES" sz="1000" dirty="0">
                          <a:effectLst/>
                        </a:rPr>
                        <a:t>Grupo:</a:t>
                      </a:r>
                      <a:endParaRPr lang="es-ES" dirty="0">
                        <a:effectLst/>
                      </a:endParaRPr>
                    </a:p>
                    <a:p>
                      <a:pPr>
                        <a:buNone/>
                      </a:pPr>
                      <a:r>
                        <a:rPr lang="es-ES" sz="1000" dirty="0">
                          <a:effectLst/>
                        </a:rPr>
                        <a:t>6010</a:t>
                      </a:r>
                      <a:endParaRPr lang="es-ES" dirty="0">
                        <a:effectLst/>
                      </a:endParaRPr>
                    </a:p>
                  </a:txBody>
                  <a:tcPr marL="68580" marR="68580" marT="0" marB="0"/>
                </a:tc>
                <a:tc>
                  <a:txBody>
                    <a:bodyPr/>
                    <a:lstStyle/>
                    <a:p>
                      <a:pPr>
                        <a:buNone/>
                      </a:pPr>
                      <a:r>
                        <a:rPr lang="es-ES" sz="1000" dirty="0">
                          <a:effectLst/>
                        </a:rPr>
                        <a:t>Tiempo Previsto:</a:t>
                      </a:r>
                      <a:endParaRPr lang="es-ES" dirty="0">
                        <a:effectLst/>
                      </a:endParaRPr>
                    </a:p>
                    <a:p>
                      <a:pPr>
                        <a:buNone/>
                      </a:pPr>
                      <a:r>
                        <a:rPr lang="es-ES" sz="1000" dirty="0">
                          <a:effectLst/>
                        </a:rPr>
                        <a:t>Horas</a:t>
                      </a:r>
                      <a:endParaRPr lang="es-ES" dirty="0">
                        <a:effectLst/>
                      </a:endParaRPr>
                    </a:p>
                  </a:txBody>
                  <a:tcPr marL="68580" marR="68580" marT="0" marB="0"/>
                </a:tc>
                <a:tc>
                  <a:txBody>
                    <a:bodyPr/>
                    <a:lstStyle/>
                    <a:p>
                      <a:pPr>
                        <a:buNone/>
                      </a:pPr>
                      <a:r>
                        <a:rPr lang="es-ES" sz="1000" dirty="0">
                          <a:effectLst/>
                        </a:rPr>
                        <a:t>Elaboró:</a:t>
                      </a:r>
                      <a:endParaRPr lang="es-ES" dirty="0">
                        <a:effectLst/>
                      </a:endParaRPr>
                    </a:p>
                    <a:p>
                      <a:pPr>
                        <a:buNone/>
                      </a:pPr>
                      <a:r>
                        <a:rPr lang="es-ES" sz="1000" dirty="0">
                          <a:effectLst/>
                        </a:rPr>
                        <a:t>Elvia Martínez Flores </a:t>
                      </a:r>
                      <a:endParaRPr lang="es-ES">
                        <a:effectLst/>
                      </a:endParaRPr>
                    </a:p>
                  </a:txBody>
                  <a:tcPr marL="68580" marR="68580" marT="0" marB="0"/>
                </a:tc>
                <a:extLst>
                  <a:ext uri="{0D108BD9-81ED-4DB2-BD59-A6C34878D82A}">
                    <a16:rowId xmlns:a16="http://schemas.microsoft.com/office/drawing/2014/main" val="3834567245"/>
                  </a:ext>
                </a:extLst>
              </a:tr>
            </a:tbl>
          </a:graphicData>
        </a:graphic>
      </p:graphicFrame>
      <p:graphicFrame>
        <p:nvGraphicFramePr>
          <p:cNvPr id="7" name="Tabla 6">
            <a:extLst>
              <a:ext uri="{FF2B5EF4-FFF2-40B4-BE49-F238E27FC236}">
                <a16:creationId xmlns:a16="http://schemas.microsoft.com/office/drawing/2014/main" id="{6836AB1D-EC55-4DA8-AA3C-6B619E7E30E1}"/>
              </a:ext>
            </a:extLst>
          </p:cNvPr>
          <p:cNvGraphicFramePr>
            <a:graphicFrameLocks noGrp="1"/>
          </p:cNvGraphicFramePr>
          <p:nvPr>
            <p:extLst/>
          </p:nvPr>
        </p:nvGraphicFramePr>
        <p:xfrm>
          <a:off x="1053680" y="1774166"/>
          <a:ext cx="10761109" cy="4236720"/>
        </p:xfrm>
        <a:graphic>
          <a:graphicData uri="http://schemas.openxmlformats.org/drawingml/2006/table">
            <a:tbl>
              <a:tblPr firstRow="1" firstCol="1" bandRow="1">
                <a:tableStyleId>{5C22544A-7EE6-4342-B048-85BDC9FD1C3A}</a:tableStyleId>
              </a:tblPr>
              <a:tblGrid>
                <a:gridCol w="3028713">
                  <a:extLst>
                    <a:ext uri="{9D8B030D-6E8A-4147-A177-3AD203B41FA5}">
                      <a16:colId xmlns:a16="http://schemas.microsoft.com/office/drawing/2014/main" val="3400976189"/>
                    </a:ext>
                  </a:extLst>
                </a:gridCol>
                <a:gridCol w="2523927">
                  <a:extLst>
                    <a:ext uri="{9D8B030D-6E8A-4147-A177-3AD203B41FA5}">
                      <a16:colId xmlns:a16="http://schemas.microsoft.com/office/drawing/2014/main" val="2987087930"/>
                    </a:ext>
                  </a:extLst>
                </a:gridCol>
                <a:gridCol w="2466566">
                  <a:extLst>
                    <a:ext uri="{9D8B030D-6E8A-4147-A177-3AD203B41FA5}">
                      <a16:colId xmlns:a16="http://schemas.microsoft.com/office/drawing/2014/main" val="268530958"/>
                    </a:ext>
                  </a:extLst>
                </a:gridCol>
                <a:gridCol w="2741903">
                  <a:extLst>
                    <a:ext uri="{9D8B030D-6E8A-4147-A177-3AD203B41FA5}">
                      <a16:colId xmlns:a16="http://schemas.microsoft.com/office/drawing/2014/main" val="2270618473"/>
                    </a:ext>
                  </a:extLst>
                </a:gridCol>
              </a:tblGrid>
              <a:tr h="517917">
                <a:tc>
                  <a:txBody>
                    <a:bodyPr/>
                    <a:lstStyle/>
                    <a:p>
                      <a:pPr algn="ctr"/>
                      <a:r>
                        <a:rPr lang="es-ES" sz="1000" dirty="0">
                          <a:effectLst/>
                        </a:rPr>
                        <a:t>Estrategias de Enseñanza</a:t>
                      </a:r>
                      <a:endParaRPr lang="es-ES" dirty="0">
                        <a:effectLst/>
                      </a:endParaRPr>
                    </a:p>
                  </a:txBody>
                  <a:tcPr marL="68580" marR="68580" marT="0" marB="0"/>
                </a:tc>
                <a:tc>
                  <a:txBody>
                    <a:bodyPr/>
                    <a:lstStyle/>
                    <a:p>
                      <a:pPr algn="ctr"/>
                      <a:r>
                        <a:rPr lang="es-ES" sz="1000" dirty="0">
                          <a:effectLst/>
                        </a:rPr>
                        <a:t>Experiencias de Aprendizaje</a:t>
                      </a:r>
                      <a:endParaRPr lang="es-ES" dirty="0">
                        <a:effectLst/>
                      </a:endParaRPr>
                    </a:p>
                    <a:p>
                      <a:pPr algn="ctr"/>
                      <a:r>
                        <a:rPr lang="es-ES" sz="1000" dirty="0">
                          <a:effectLst/>
                        </a:rPr>
                        <a:t>(Evaluación diagnóstica continua)</a:t>
                      </a:r>
                      <a:endParaRPr lang="es-ES" dirty="0">
                        <a:effectLst/>
                      </a:endParaRPr>
                    </a:p>
                    <a:p>
                      <a:pPr algn="ctr"/>
                      <a:endParaRPr lang="es-ES">
                        <a:effectLst/>
                      </a:endParaRPr>
                    </a:p>
                  </a:txBody>
                  <a:tcPr marL="68580" marR="68580" marT="0" marB="0"/>
                </a:tc>
                <a:tc>
                  <a:txBody>
                    <a:bodyPr/>
                    <a:lstStyle/>
                    <a:p>
                      <a:pPr algn="ctr"/>
                      <a:r>
                        <a:rPr lang="es-ES" sz="1000" dirty="0">
                          <a:effectLst/>
                        </a:rPr>
                        <a:t>Evaluación</a:t>
                      </a:r>
                      <a:endParaRPr lang="es-ES" dirty="0">
                        <a:effectLst/>
                      </a:endParaRPr>
                    </a:p>
                    <a:p>
                      <a:pPr algn="ctr"/>
                      <a:r>
                        <a:rPr lang="es-ES" sz="1000" dirty="0">
                          <a:effectLst/>
                        </a:rPr>
                        <a:t>Estrategias y Productos</a:t>
                      </a:r>
                      <a:endParaRPr lang="es-ES" dirty="0">
                        <a:effectLst/>
                      </a:endParaRPr>
                    </a:p>
                  </a:txBody>
                  <a:tcPr marL="68580" marR="68580" marT="0" marB="0"/>
                </a:tc>
                <a:tc>
                  <a:txBody>
                    <a:bodyPr/>
                    <a:lstStyle/>
                    <a:p>
                      <a:pPr algn="ctr"/>
                      <a:r>
                        <a:rPr lang="es-ES" sz="1000" dirty="0">
                          <a:effectLst/>
                        </a:rPr>
                        <a:t>Recursos y/o Materiales</a:t>
                      </a:r>
                      <a:endParaRPr lang="es-ES" dirty="0">
                        <a:effectLst/>
                      </a:endParaRPr>
                    </a:p>
                  </a:txBody>
                  <a:tcPr marL="68580" marR="68580" marT="0" marB="0"/>
                </a:tc>
                <a:extLst>
                  <a:ext uri="{0D108BD9-81ED-4DB2-BD59-A6C34878D82A}">
                    <a16:rowId xmlns:a16="http://schemas.microsoft.com/office/drawing/2014/main" val="1381168157"/>
                  </a:ext>
                </a:extLst>
              </a:tr>
              <a:tr h="1603074">
                <a:tc>
                  <a:txBody>
                    <a:bodyPr/>
                    <a:lstStyle/>
                    <a:p>
                      <a:pPr>
                        <a:buNone/>
                      </a:pPr>
                      <a:r>
                        <a:rPr lang="es-ES" sz="1000" dirty="0">
                          <a:effectLst/>
                        </a:rPr>
                        <a:t>Inicio: Derecho publico </a:t>
                      </a:r>
                      <a:endParaRPr lang="es-ES">
                        <a:effectLst/>
                      </a:endParaRPr>
                    </a:p>
                    <a:p>
                      <a:pPr>
                        <a:buNone/>
                      </a:pPr>
                      <a:r>
                        <a:rPr lang="es-ES" sz="1000" dirty="0">
                          <a:effectLst/>
                        </a:rPr>
                        <a:t>   Delitos , Penas y Medidas de Seguridad   </a:t>
                      </a:r>
                      <a:endParaRPr lang="es-ES">
                        <a:effectLst/>
                      </a:endParaRPr>
                    </a:p>
                    <a:p>
                      <a:pPr>
                        <a:buNone/>
                      </a:pPr>
                      <a:endParaRPr lang="es-ES" dirty="0">
                        <a:effectLst/>
                      </a:endParaRPr>
                    </a:p>
                    <a:p>
                      <a:pPr>
                        <a:buNone/>
                      </a:pPr>
                      <a:r>
                        <a:rPr lang="es-ES" dirty="0">
                          <a:effectLst/>
                        </a:rPr>
                        <a:t>Lluvia de ideas </a:t>
                      </a:r>
                    </a:p>
                    <a:p>
                      <a:pPr>
                        <a:buNone/>
                      </a:pPr>
                      <a:endParaRPr lang="es-ES" dirty="0">
                        <a:effectLst/>
                      </a:endParaRPr>
                    </a:p>
                    <a:p>
                      <a:pPr>
                        <a:buNone/>
                      </a:pPr>
                      <a:r>
                        <a:rPr lang="es-ES" dirty="0">
                          <a:effectLst/>
                        </a:rPr>
                        <a:t>Mapa conceptual    </a:t>
                      </a:r>
                    </a:p>
                    <a:p>
                      <a:pPr>
                        <a:buNone/>
                      </a:pPr>
                      <a:endParaRPr lang="es-ES">
                        <a:effectLst/>
                      </a:endParaRPr>
                    </a:p>
                  </a:txBody>
                  <a:tcPr marL="68580" marR="68580" marT="0" marB="0"/>
                </a:tc>
                <a:tc>
                  <a:txBody>
                    <a:bodyPr/>
                    <a:lstStyle/>
                    <a:p>
                      <a:pPr>
                        <a:buNone/>
                      </a:pPr>
                      <a:r>
                        <a:rPr lang="es-ES" dirty="0">
                          <a:effectLst/>
                        </a:rPr>
                        <a:t>Exposiciones </a:t>
                      </a:r>
                      <a:endParaRPr lang="es-ES">
                        <a:effectLst/>
                      </a:endParaRPr>
                    </a:p>
                    <a:p>
                      <a:pPr>
                        <a:buNone/>
                      </a:pPr>
                      <a:r>
                        <a:rPr lang="es-ES" dirty="0">
                          <a:effectLst/>
                        </a:rPr>
                        <a:t>Ensayo   </a:t>
                      </a:r>
                    </a:p>
                    <a:p>
                      <a:pPr>
                        <a:buNone/>
                      </a:pPr>
                      <a:endParaRPr lang="es-ES" dirty="0">
                        <a:effectLst/>
                      </a:endParaRPr>
                    </a:p>
                  </a:txBody>
                  <a:tcPr marL="68580" marR="68580" marT="0" marB="0"/>
                </a:tc>
                <a:tc>
                  <a:txBody>
                    <a:bodyPr/>
                    <a:lstStyle/>
                    <a:p>
                      <a:pPr>
                        <a:buNone/>
                      </a:pPr>
                      <a:endParaRPr lang="es-ES" dirty="0">
                        <a:effectLst/>
                      </a:endParaRPr>
                    </a:p>
                    <a:p>
                      <a:pPr>
                        <a:buNone/>
                      </a:pPr>
                      <a:r>
                        <a:rPr lang="es-ES" sz="1000" dirty="0">
                          <a:effectLst/>
                        </a:rPr>
                        <a:t>Mapa conceptual </a:t>
                      </a:r>
                      <a:endParaRPr lang="es-ES">
                        <a:effectLst/>
                      </a:endParaRPr>
                    </a:p>
                    <a:p>
                      <a:pPr>
                        <a:buNone/>
                      </a:pPr>
                      <a:endParaRPr lang="es-ES" dirty="0">
                        <a:effectLst/>
                      </a:endParaRPr>
                    </a:p>
                  </a:txBody>
                  <a:tcPr marL="68580" marR="68580" marT="0" marB="0"/>
                </a:tc>
                <a:tc>
                  <a:txBody>
                    <a:bodyPr/>
                    <a:lstStyle/>
                    <a:p>
                      <a:pPr>
                        <a:buNone/>
                      </a:pPr>
                      <a:endParaRPr lang="es-ES" dirty="0">
                        <a:effectLst/>
                      </a:endParaRPr>
                    </a:p>
                    <a:p>
                      <a:pPr>
                        <a:buNone/>
                      </a:pPr>
                      <a:r>
                        <a:rPr lang="es-ES" sz="1000" dirty="0">
                          <a:effectLst/>
                        </a:rPr>
                        <a:t>Pizarrón</a:t>
                      </a:r>
                      <a:endParaRPr lang="es-ES" dirty="0">
                        <a:effectLst/>
                      </a:endParaRPr>
                    </a:p>
                    <a:p>
                      <a:pPr>
                        <a:buNone/>
                      </a:pPr>
                      <a:endParaRPr lang="es-ES" dirty="0">
                        <a:effectLst/>
                      </a:endParaRPr>
                    </a:p>
                    <a:p>
                      <a:pPr>
                        <a:buNone/>
                      </a:pPr>
                      <a:r>
                        <a:rPr lang="es-ES" sz="1000" dirty="0">
                          <a:effectLst/>
                        </a:rPr>
                        <a:t>Cuaderno </a:t>
                      </a:r>
                      <a:endParaRPr lang="es-ES">
                        <a:effectLst/>
                      </a:endParaRPr>
                    </a:p>
                    <a:p>
                      <a:r>
                        <a:rPr lang="es-ES" sz="1000" dirty="0">
                          <a:effectLst/>
                        </a:rPr>
                        <a:t>Diccionario Jurídico </a:t>
                      </a:r>
                      <a:endParaRPr lang="es-ES">
                        <a:effectLst/>
                      </a:endParaRPr>
                    </a:p>
                    <a:p>
                      <a:pPr>
                        <a:buNone/>
                      </a:pPr>
                      <a:r>
                        <a:rPr lang="es-ES" sz="1000" dirty="0">
                          <a:effectLst/>
                        </a:rPr>
                        <a:t> Código Penal </a:t>
                      </a:r>
                      <a:endParaRPr lang="es-ES">
                        <a:effectLst/>
                      </a:endParaRPr>
                    </a:p>
                  </a:txBody>
                  <a:tcPr marL="68580" marR="68580" marT="0" marB="0"/>
                </a:tc>
                <a:extLst>
                  <a:ext uri="{0D108BD9-81ED-4DB2-BD59-A6C34878D82A}">
                    <a16:rowId xmlns:a16="http://schemas.microsoft.com/office/drawing/2014/main" val="2433011899"/>
                  </a:ext>
                </a:extLst>
              </a:tr>
              <a:tr h="1405774">
                <a:tc>
                  <a:txBody>
                    <a:bodyPr/>
                    <a:lstStyle/>
                    <a:p>
                      <a:pPr>
                        <a:buNone/>
                      </a:pPr>
                      <a:endParaRPr lang="es-ES" dirty="0">
                        <a:effectLst/>
                      </a:endParaRPr>
                    </a:p>
                    <a:p>
                      <a:pPr>
                        <a:buNone/>
                      </a:pPr>
                      <a:r>
                        <a:rPr lang="es-ES" sz="1000" dirty="0">
                          <a:effectLst/>
                        </a:rPr>
                        <a:t>Desarrollo:  </a:t>
                      </a:r>
                      <a:endParaRPr lang="es-ES">
                        <a:effectLst/>
                      </a:endParaRPr>
                    </a:p>
                    <a:p>
                      <a:pPr>
                        <a:buNone/>
                      </a:pPr>
                      <a:r>
                        <a:rPr lang="es-ES" sz="1000" dirty="0">
                          <a:effectLst/>
                        </a:rPr>
                        <a:t>Tipos de delito en el medio ambiente </a:t>
                      </a:r>
                      <a:endParaRPr lang="es-ES">
                        <a:effectLst/>
                      </a:endParaRPr>
                    </a:p>
                    <a:p>
                      <a:pPr>
                        <a:buNone/>
                      </a:pPr>
                      <a:r>
                        <a:rPr lang="es-ES" sz="1000" dirty="0">
                          <a:effectLst/>
                        </a:rPr>
                        <a:t>Penalidad para este delito </a:t>
                      </a:r>
                      <a:endParaRPr lang="es-ES">
                        <a:effectLst/>
                      </a:endParaRPr>
                    </a:p>
                    <a:p>
                      <a:pPr>
                        <a:buNone/>
                      </a:pPr>
                      <a:r>
                        <a:rPr lang="es-ES" sz="1000" dirty="0">
                          <a:effectLst/>
                        </a:rPr>
                        <a:t> Y la sanción    </a:t>
                      </a:r>
                      <a:endParaRPr lang="es-ES">
                        <a:effectLst/>
                      </a:endParaRPr>
                    </a:p>
                  </a:txBody>
                  <a:tcPr marL="68580" marR="68580" marT="0" marB="0"/>
                </a:tc>
                <a:tc>
                  <a:txBody>
                    <a:bodyPr/>
                    <a:lstStyle/>
                    <a:p>
                      <a:pPr>
                        <a:buNone/>
                      </a:pPr>
                      <a:endParaRPr lang="es-ES" dirty="0">
                        <a:effectLst/>
                      </a:endParaRPr>
                    </a:p>
                    <a:p>
                      <a:pPr>
                        <a:buNone/>
                      </a:pPr>
                      <a:r>
                        <a:rPr lang="es-ES" sz="1000" dirty="0">
                          <a:effectLst/>
                        </a:rPr>
                        <a:t>Exposiciones </a:t>
                      </a:r>
                      <a:endParaRPr lang="es-ES">
                        <a:effectLst/>
                      </a:endParaRPr>
                    </a:p>
                    <a:p>
                      <a:pPr>
                        <a:buNone/>
                      </a:pPr>
                      <a:endParaRPr lang="es-ES">
                        <a:effectLst/>
                      </a:endParaRPr>
                    </a:p>
                  </a:txBody>
                  <a:tcPr marL="68580" marR="68580" marT="0" marB="0"/>
                </a:tc>
                <a:tc>
                  <a:txBody>
                    <a:bodyPr/>
                    <a:lstStyle/>
                    <a:p>
                      <a:pPr>
                        <a:buNone/>
                      </a:pPr>
                      <a:endParaRPr lang="es-ES" dirty="0">
                        <a:effectLst/>
                      </a:endParaRPr>
                    </a:p>
                    <a:p>
                      <a:pPr>
                        <a:buNone/>
                      </a:pPr>
                      <a:r>
                        <a:rPr lang="es-ES" dirty="0">
                          <a:effectLst/>
                        </a:rPr>
                        <a:t>Examen escrito   </a:t>
                      </a:r>
                    </a:p>
                    <a:p>
                      <a:pPr>
                        <a:buNone/>
                      </a:pPr>
                      <a:endParaRPr lang="es-ES" dirty="0">
                        <a:effectLst/>
                      </a:endParaRPr>
                    </a:p>
                    <a:p>
                      <a:pPr>
                        <a:buNone/>
                      </a:pPr>
                      <a:endParaRPr lang="es-ES" dirty="0">
                        <a:effectLst/>
                      </a:endParaRPr>
                    </a:p>
                    <a:p>
                      <a:pPr>
                        <a:buNone/>
                      </a:pPr>
                      <a:endParaRPr lang="es-ES" dirty="0">
                        <a:effectLst/>
                      </a:endParaRPr>
                    </a:p>
                  </a:txBody>
                  <a:tcPr marL="68580" marR="68580" marT="0" marB="0"/>
                </a:tc>
                <a:tc>
                  <a:txBody>
                    <a:bodyPr/>
                    <a:lstStyle/>
                    <a:p>
                      <a:pPr>
                        <a:buNone/>
                      </a:pPr>
                      <a:endParaRPr lang="es-ES" dirty="0">
                        <a:effectLst/>
                      </a:endParaRPr>
                    </a:p>
                    <a:p>
                      <a:pPr>
                        <a:buNone/>
                      </a:pPr>
                      <a:r>
                        <a:rPr lang="es-ES" sz="1000" dirty="0">
                          <a:effectLst/>
                        </a:rPr>
                        <a:t>Periódico  </a:t>
                      </a:r>
                      <a:endParaRPr lang="es-ES">
                        <a:effectLst/>
                      </a:endParaRPr>
                    </a:p>
                    <a:p>
                      <a:pPr>
                        <a:buNone/>
                      </a:pPr>
                      <a:endParaRPr lang="es-ES" dirty="0">
                        <a:effectLst/>
                      </a:endParaRPr>
                    </a:p>
                    <a:p>
                      <a:pPr>
                        <a:buNone/>
                      </a:pPr>
                      <a:r>
                        <a:rPr lang="es-ES" sz="1000" dirty="0">
                          <a:effectLst/>
                        </a:rPr>
                        <a:t>Notas escritas  </a:t>
                      </a:r>
                      <a:endParaRPr lang="es-ES">
                        <a:effectLst/>
                      </a:endParaRPr>
                    </a:p>
                    <a:p>
                      <a:pPr>
                        <a:buNone/>
                      </a:pPr>
                      <a:endParaRPr lang="es-ES" dirty="0">
                        <a:effectLst/>
                      </a:endParaRPr>
                    </a:p>
                    <a:p>
                      <a:pPr>
                        <a:buNone/>
                      </a:pPr>
                      <a:r>
                        <a:rPr lang="es-ES" sz="1000" dirty="0">
                          <a:effectLst/>
                        </a:rPr>
                        <a:t>  Diccionario  jurídico </a:t>
                      </a:r>
                      <a:endParaRPr lang="es-ES">
                        <a:effectLst/>
                      </a:endParaRPr>
                    </a:p>
                    <a:p>
                      <a:pPr>
                        <a:buNone/>
                      </a:pPr>
                      <a:r>
                        <a:rPr lang="es-ES" sz="1000" dirty="0">
                          <a:effectLst/>
                        </a:rPr>
                        <a:t>Código Penal </a:t>
                      </a:r>
                      <a:endParaRPr lang="es-ES">
                        <a:effectLst/>
                      </a:endParaRPr>
                    </a:p>
                  </a:txBody>
                  <a:tcPr marL="68580" marR="68580" marT="0" marB="0"/>
                </a:tc>
                <a:extLst>
                  <a:ext uri="{0D108BD9-81ED-4DB2-BD59-A6C34878D82A}">
                    <a16:rowId xmlns:a16="http://schemas.microsoft.com/office/drawing/2014/main" val="944161097"/>
                  </a:ext>
                </a:extLst>
              </a:tr>
              <a:tr h="443927">
                <a:tc>
                  <a:txBody>
                    <a:bodyPr/>
                    <a:lstStyle/>
                    <a:p>
                      <a:pPr>
                        <a:buNone/>
                      </a:pPr>
                      <a:r>
                        <a:rPr lang="es-ES" sz="1000" dirty="0">
                          <a:effectLst/>
                        </a:rPr>
                        <a:t>Cierre: Estudio de Casos     </a:t>
                      </a:r>
                      <a:endParaRPr lang="es-ES">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dirty="0">
                        <a:effectLst/>
                      </a:endParaRPr>
                    </a:p>
                    <a:p>
                      <a:pPr>
                        <a:buNone/>
                      </a:pPr>
                      <a:endParaRPr lang="es-ES">
                        <a:effectLst/>
                      </a:endParaRPr>
                    </a:p>
                  </a:txBody>
                  <a:tcPr marL="68580" marR="68580" marT="0" marB="0"/>
                </a:tc>
                <a:extLst>
                  <a:ext uri="{0D108BD9-81ED-4DB2-BD59-A6C34878D82A}">
                    <a16:rowId xmlns:a16="http://schemas.microsoft.com/office/drawing/2014/main" val="2732641018"/>
                  </a:ext>
                </a:extLst>
              </a:tr>
            </a:tbl>
          </a:graphicData>
        </a:graphic>
      </p:graphicFrame>
      <p:sp>
        <p:nvSpPr>
          <p:cNvPr id="8" name="CuadroTexto 7">
            <a:extLst>
              <a:ext uri="{FF2B5EF4-FFF2-40B4-BE49-F238E27FC236}">
                <a16:creationId xmlns:a16="http://schemas.microsoft.com/office/drawing/2014/main" id="{6050A454-04AF-415B-A41F-F54AB0A21052}"/>
              </a:ext>
            </a:extLst>
          </p:cNvPr>
          <p:cNvSpPr txBox="1"/>
          <p:nvPr/>
        </p:nvSpPr>
        <p:spPr>
          <a:xfrm>
            <a:off x="1293962" y="-336430"/>
            <a:ext cx="10696754"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a:p>
          <a:p>
            <a:endParaRPr lang="es-ES"/>
          </a:p>
          <a:p>
            <a:r>
              <a:rPr lang="es-ES" b="1">
                <a:latin typeface="Arial"/>
              </a:rPr>
              <a:t>SESION NUM: </a:t>
            </a:r>
            <a:r>
              <a:rPr lang="es-ES" b="1" u="sng">
                <a:latin typeface="Arial"/>
              </a:rPr>
              <a:t> 6 </a:t>
            </a:r>
            <a:r>
              <a:rPr lang="es-ES" b="1">
                <a:latin typeface="Arial"/>
              </a:rPr>
              <a:t>     FECHA: </a:t>
            </a:r>
            <a:r>
              <a:rPr lang="es-ES" b="1" u="sng">
                <a:latin typeface="Arial"/>
              </a:rPr>
              <a:t> Diciembre 4,11 -2018</a:t>
            </a:r>
            <a:r>
              <a:rPr lang="es-ES" b="1">
                <a:latin typeface="Arial"/>
              </a:rPr>
              <a:t>   TEMA:  </a:t>
            </a:r>
            <a:r>
              <a:rPr lang="es-ES" b="1" u="sng">
                <a:latin typeface="Arial"/>
              </a:rPr>
              <a:t>Derecho Público y sus Ramas  </a:t>
            </a:r>
          </a:p>
        </p:txBody>
      </p:sp>
    </p:spTree>
    <p:extLst>
      <p:ext uri="{BB962C8B-B14F-4D97-AF65-F5344CB8AC3E}">
        <p14:creationId xmlns:p14="http://schemas.microsoft.com/office/powerpoint/2010/main" val="1362877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08AB5FC3-0F5F-4074-A320-9115DFC25FE0}"/>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sp>
        <p:nvSpPr>
          <p:cNvPr id="5" name="Título 1">
            <a:extLst>
              <a:ext uri="{FF2B5EF4-FFF2-40B4-BE49-F238E27FC236}">
                <a16:creationId xmlns:a16="http://schemas.microsoft.com/office/drawing/2014/main" id="{40CBB5C9-50E7-41B2-8CF8-DB5D430BFEE9}"/>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graphicFrame>
        <p:nvGraphicFramePr>
          <p:cNvPr id="4" name="Tabla 3">
            <a:extLst>
              <a:ext uri="{FF2B5EF4-FFF2-40B4-BE49-F238E27FC236}">
                <a16:creationId xmlns:a16="http://schemas.microsoft.com/office/drawing/2014/main" id="{8E43C864-C49A-4AFA-9558-68840A3805B9}"/>
              </a:ext>
            </a:extLst>
          </p:cNvPr>
          <p:cNvGraphicFramePr>
            <a:graphicFrameLocks noGrp="1"/>
          </p:cNvGraphicFramePr>
          <p:nvPr>
            <p:extLst/>
          </p:nvPr>
        </p:nvGraphicFramePr>
        <p:xfrm>
          <a:off x="1053681" y="914400"/>
          <a:ext cx="10764897" cy="579120"/>
        </p:xfrm>
        <a:graphic>
          <a:graphicData uri="http://schemas.openxmlformats.org/drawingml/2006/table">
            <a:tbl>
              <a:tblPr firstRow="1" firstCol="1" bandRow="1">
                <a:tableStyleId>{5C22544A-7EE6-4342-B048-85BDC9FD1C3A}</a:tableStyleId>
              </a:tblPr>
              <a:tblGrid>
                <a:gridCol w="2065759">
                  <a:extLst>
                    <a:ext uri="{9D8B030D-6E8A-4147-A177-3AD203B41FA5}">
                      <a16:colId xmlns:a16="http://schemas.microsoft.com/office/drawing/2014/main" val="1396228052"/>
                    </a:ext>
                  </a:extLst>
                </a:gridCol>
                <a:gridCol w="1790324">
                  <a:extLst>
                    <a:ext uri="{9D8B030D-6E8A-4147-A177-3AD203B41FA5}">
                      <a16:colId xmlns:a16="http://schemas.microsoft.com/office/drawing/2014/main" val="172943214"/>
                    </a:ext>
                  </a:extLst>
                </a:gridCol>
                <a:gridCol w="1618177">
                  <a:extLst>
                    <a:ext uri="{9D8B030D-6E8A-4147-A177-3AD203B41FA5}">
                      <a16:colId xmlns:a16="http://schemas.microsoft.com/office/drawing/2014/main" val="257086609"/>
                    </a:ext>
                  </a:extLst>
                </a:gridCol>
                <a:gridCol w="1595224">
                  <a:extLst>
                    <a:ext uri="{9D8B030D-6E8A-4147-A177-3AD203B41FA5}">
                      <a16:colId xmlns:a16="http://schemas.microsoft.com/office/drawing/2014/main" val="2040516412"/>
                    </a:ext>
                  </a:extLst>
                </a:gridCol>
                <a:gridCol w="3695413">
                  <a:extLst>
                    <a:ext uri="{9D8B030D-6E8A-4147-A177-3AD203B41FA5}">
                      <a16:colId xmlns:a16="http://schemas.microsoft.com/office/drawing/2014/main" val="568103597"/>
                    </a:ext>
                  </a:extLst>
                </a:gridCol>
              </a:tblGrid>
              <a:tr h="0">
                <a:tc>
                  <a:txBody>
                    <a:bodyPr/>
                    <a:lstStyle/>
                    <a:p>
                      <a:pPr>
                        <a:buNone/>
                      </a:pPr>
                      <a:r>
                        <a:rPr lang="es-ES" sz="1000" dirty="0">
                          <a:effectLst/>
                        </a:rPr>
                        <a:t>Asignatura: </a:t>
                      </a:r>
                      <a:endParaRPr lang="es-ES">
                        <a:effectLst/>
                      </a:endParaRPr>
                    </a:p>
                    <a:p>
                      <a:pPr>
                        <a:buNone/>
                      </a:pPr>
                      <a:r>
                        <a:rPr lang="es-ES" sz="1000" dirty="0">
                          <a:effectLst/>
                        </a:rPr>
                        <a:t>Derecho </a:t>
                      </a:r>
                      <a:endParaRPr lang="es-ES">
                        <a:effectLst/>
                      </a:endParaRPr>
                    </a:p>
                    <a:p>
                      <a:pPr>
                        <a:buNone/>
                      </a:pPr>
                      <a:endParaRPr lang="es-ES">
                        <a:effectLst/>
                      </a:endParaRPr>
                    </a:p>
                  </a:txBody>
                  <a:tcPr marL="68580" marR="68580" marT="0" marB="0"/>
                </a:tc>
                <a:tc>
                  <a:txBody>
                    <a:bodyPr/>
                    <a:lstStyle/>
                    <a:p>
                      <a:pPr>
                        <a:buNone/>
                      </a:pPr>
                      <a:r>
                        <a:rPr lang="es-ES" sz="1000" dirty="0">
                          <a:effectLst/>
                        </a:rPr>
                        <a:t>Grado:</a:t>
                      </a:r>
                      <a:endParaRPr lang="es-ES" dirty="0">
                        <a:effectLst/>
                      </a:endParaRPr>
                    </a:p>
                    <a:p>
                      <a:pPr>
                        <a:buNone/>
                      </a:pPr>
                      <a:r>
                        <a:rPr lang="es-ES" sz="1000" dirty="0">
                          <a:effectLst/>
                        </a:rPr>
                        <a:t>Sexto</a:t>
                      </a:r>
                      <a:endParaRPr lang="es-ES" dirty="0">
                        <a:effectLst/>
                      </a:endParaRPr>
                    </a:p>
                  </a:txBody>
                  <a:tcPr marL="68580" marR="68580" marT="0" marB="0"/>
                </a:tc>
                <a:tc>
                  <a:txBody>
                    <a:bodyPr/>
                    <a:lstStyle/>
                    <a:p>
                      <a:pPr>
                        <a:buNone/>
                      </a:pPr>
                      <a:r>
                        <a:rPr lang="es-ES" sz="1000" dirty="0">
                          <a:effectLst/>
                        </a:rPr>
                        <a:t>Grupo:</a:t>
                      </a:r>
                      <a:endParaRPr lang="es-ES" dirty="0">
                        <a:effectLst/>
                      </a:endParaRPr>
                    </a:p>
                    <a:p>
                      <a:pPr>
                        <a:buNone/>
                      </a:pPr>
                      <a:r>
                        <a:rPr lang="es-ES" sz="1000" dirty="0">
                          <a:effectLst/>
                        </a:rPr>
                        <a:t>6010</a:t>
                      </a:r>
                      <a:endParaRPr lang="es-ES" dirty="0">
                        <a:effectLst/>
                      </a:endParaRPr>
                    </a:p>
                  </a:txBody>
                  <a:tcPr marL="68580" marR="68580" marT="0" marB="0"/>
                </a:tc>
                <a:tc>
                  <a:txBody>
                    <a:bodyPr/>
                    <a:lstStyle/>
                    <a:p>
                      <a:pPr>
                        <a:buNone/>
                      </a:pPr>
                      <a:r>
                        <a:rPr lang="es-ES" sz="1000" dirty="0">
                          <a:effectLst/>
                        </a:rPr>
                        <a:t>Tiempo Previsto:</a:t>
                      </a:r>
                      <a:endParaRPr lang="es-ES" dirty="0">
                        <a:effectLst/>
                      </a:endParaRPr>
                    </a:p>
                    <a:p>
                      <a:pPr>
                        <a:buNone/>
                      </a:pPr>
                      <a:r>
                        <a:rPr lang="es-ES" sz="1000" dirty="0">
                          <a:effectLst/>
                        </a:rPr>
                        <a:t>Horas</a:t>
                      </a:r>
                      <a:endParaRPr lang="es-ES" dirty="0">
                        <a:effectLst/>
                      </a:endParaRPr>
                    </a:p>
                  </a:txBody>
                  <a:tcPr marL="68580" marR="68580" marT="0" marB="0"/>
                </a:tc>
                <a:tc>
                  <a:txBody>
                    <a:bodyPr/>
                    <a:lstStyle/>
                    <a:p>
                      <a:pPr>
                        <a:buNone/>
                      </a:pPr>
                      <a:r>
                        <a:rPr lang="es-ES" sz="1000" dirty="0">
                          <a:effectLst/>
                        </a:rPr>
                        <a:t>Elaboró:</a:t>
                      </a:r>
                      <a:endParaRPr lang="es-ES" dirty="0">
                        <a:effectLst/>
                      </a:endParaRPr>
                    </a:p>
                    <a:p>
                      <a:pPr>
                        <a:buNone/>
                      </a:pPr>
                      <a:r>
                        <a:rPr lang="es-ES" sz="1000" dirty="0">
                          <a:effectLst/>
                        </a:rPr>
                        <a:t>Elvia Martínez Flores </a:t>
                      </a:r>
                      <a:endParaRPr lang="es-ES">
                        <a:effectLst/>
                      </a:endParaRPr>
                    </a:p>
                  </a:txBody>
                  <a:tcPr marL="68580" marR="68580" marT="0" marB="0"/>
                </a:tc>
                <a:extLst>
                  <a:ext uri="{0D108BD9-81ED-4DB2-BD59-A6C34878D82A}">
                    <a16:rowId xmlns:a16="http://schemas.microsoft.com/office/drawing/2014/main" val="2732490858"/>
                  </a:ext>
                </a:extLst>
              </a:tr>
            </a:tbl>
          </a:graphicData>
        </a:graphic>
      </p:graphicFrame>
      <p:graphicFrame>
        <p:nvGraphicFramePr>
          <p:cNvPr id="7" name="Tabla 6">
            <a:extLst>
              <a:ext uri="{FF2B5EF4-FFF2-40B4-BE49-F238E27FC236}">
                <a16:creationId xmlns:a16="http://schemas.microsoft.com/office/drawing/2014/main" id="{8FD27D11-DA03-467A-A3A1-BC3D4724F49A}"/>
              </a:ext>
            </a:extLst>
          </p:cNvPr>
          <p:cNvGraphicFramePr>
            <a:graphicFrameLocks noGrp="1"/>
          </p:cNvGraphicFramePr>
          <p:nvPr>
            <p:extLst/>
          </p:nvPr>
        </p:nvGraphicFramePr>
        <p:xfrm>
          <a:off x="1010548" y="1544703"/>
          <a:ext cx="10853598" cy="4572000"/>
        </p:xfrm>
        <a:graphic>
          <a:graphicData uri="http://schemas.openxmlformats.org/drawingml/2006/table">
            <a:tbl>
              <a:tblPr firstRow="1" firstCol="1" bandRow="1">
                <a:tableStyleId>{5C22544A-7EE6-4342-B048-85BDC9FD1C3A}</a:tableStyleId>
              </a:tblPr>
              <a:tblGrid>
                <a:gridCol w="3054744">
                  <a:extLst>
                    <a:ext uri="{9D8B030D-6E8A-4147-A177-3AD203B41FA5}">
                      <a16:colId xmlns:a16="http://schemas.microsoft.com/office/drawing/2014/main" val="459480979"/>
                    </a:ext>
                  </a:extLst>
                </a:gridCol>
                <a:gridCol w="2545620">
                  <a:extLst>
                    <a:ext uri="{9D8B030D-6E8A-4147-A177-3AD203B41FA5}">
                      <a16:colId xmlns:a16="http://schemas.microsoft.com/office/drawing/2014/main" val="635970326"/>
                    </a:ext>
                  </a:extLst>
                </a:gridCol>
                <a:gridCol w="2487765">
                  <a:extLst>
                    <a:ext uri="{9D8B030D-6E8A-4147-A177-3AD203B41FA5}">
                      <a16:colId xmlns:a16="http://schemas.microsoft.com/office/drawing/2014/main" val="3212306360"/>
                    </a:ext>
                  </a:extLst>
                </a:gridCol>
                <a:gridCol w="2765469">
                  <a:extLst>
                    <a:ext uri="{9D8B030D-6E8A-4147-A177-3AD203B41FA5}">
                      <a16:colId xmlns:a16="http://schemas.microsoft.com/office/drawing/2014/main" val="3242774432"/>
                    </a:ext>
                  </a:extLst>
                </a:gridCol>
              </a:tblGrid>
              <a:tr h="0">
                <a:tc>
                  <a:txBody>
                    <a:bodyPr/>
                    <a:lstStyle/>
                    <a:p>
                      <a:pPr algn="ctr"/>
                      <a:r>
                        <a:rPr lang="es-ES" sz="1000" dirty="0">
                          <a:effectLst/>
                        </a:rPr>
                        <a:t>Estrategias de Enseñanza</a:t>
                      </a:r>
                      <a:endParaRPr lang="es-ES" dirty="0">
                        <a:effectLst/>
                      </a:endParaRPr>
                    </a:p>
                  </a:txBody>
                  <a:tcPr marL="68580" marR="68580" marT="0" marB="0"/>
                </a:tc>
                <a:tc>
                  <a:txBody>
                    <a:bodyPr/>
                    <a:lstStyle/>
                    <a:p>
                      <a:pPr algn="ctr"/>
                      <a:r>
                        <a:rPr lang="es-ES" sz="1000" dirty="0">
                          <a:effectLst/>
                        </a:rPr>
                        <a:t>Experiencias de Aprendizaje</a:t>
                      </a:r>
                      <a:endParaRPr lang="es-ES" dirty="0">
                        <a:effectLst/>
                      </a:endParaRPr>
                    </a:p>
                    <a:p>
                      <a:pPr algn="ctr"/>
                      <a:r>
                        <a:rPr lang="es-ES" sz="1000" dirty="0">
                          <a:effectLst/>
                        </a:rPr>
                        <a:t>(Evaluación diagnóstica continua)</a:t>
                      </a:r>
                      <a:endParaRPr lang="es-ES" dirty="0">
                        <a:effectLst/>
                      </a:endParaRPr>
                    </a:p>
                    <a:p>
                      <a:pPr algn="ctr"/>
                      <a:endParaRPr lang="es-ES">
                        <a:effectLst/>
                      </a:endParaRPr>
                    </a:p>
                  </a:txBody>
                  <a:tcPr marL="68580" marR="68580" marT="0" marB="0"/>
                </a:tc>
                <a:tc>
                  <a:txBody>
                    <a:bodyPr/>
                    <a:lstStyle/>
                    <a:p>
                      <a:pPr algn="ctr"/>
                      <a:r>
                        <a:rPr lang="es-ES" sz="1000" dirty="0">
                          <a:effectLst/>
                        </a:rPr>
                        <a:t>Evaluación</a:t>
                      </a:r>
                      <a:endParaRPr lang="es-ES" dirty="0">
                        <a:effectLst/>
                      </a:endParaRPr>
                    </a:p>
                    <a:p>
                      <a:pPr algn="ctr"/>
                      <a:r>
                        <a:rPr lang="es-ES" sz="1000" dirty="0">
                          <a:effectLst/>
                        </a:rPr>
                        <a:t>Estrategias y Productos</a:t>
                      </a:r>
                      <a:endParaRPr lang="es-ES" dirty="0">
                        <a:effectLst/>
                      </a:endParaRPr>
                    </a:p>
                  </a:txBody>
                  <a:tcPr marL="68580" marR="68580" marT="0" marB="0"/>
                </a:tc>
                <a:tc>
                  <a:txBody>
                    <a:bodyPr/>
                    <a:lstStyle/>
                    <a:p>
                      <a:pPr algn="ctr"/>
                      <a:r>
                        <a:rPr lang="es-ES" sz="1000" dirty="0">
                          <a:effectLst/>
                        </a:rPr>
                        <a:t>Recursos y/o Materiales</a:t>
                      </a:r>
                      <a:endParaRPr lang="es-ES" dirty="0">
                        <a:effectLst/>
                      </a:endParaRPr>
                    </a:p>
                  </a:txBody>
                  <a:tcPr marL="68580" marR="68580" marT="0" marB="0"/>
                </a:tc>
                <a:extLst>
                  <a:ext uri="{0D108BD9-81ED-4DB2-BD59-A6C34878D82A}">
                    <a16:rowId xmlns:a16="http://schemas.microsoft.com/office/drawing/2014/main" val="3573918926"/>
                  </a:ext>
                </a:extLst>
              </a:tr>
              <a:tr h="0">
                <a:tc>
                  <a:txBody>
                    <a:bodyPr/>
                    <a:lstStyle/>
                    <a:p>
                      <a:pPr>
                        <a:buNone/>
                      </a:pPr>
                      <a:r>
                        <a:rPr lang="es-ES" sz="1000" dirty="0">
                          <a:effectLst/>
                        </a:rPr>
                        <a:t>Inicio: Derecho Ecológico   </a:t>
                      </a:r>
                      <a:endParaRPr lang="es-ES">
                        <a:effectLst/>
                      </a:endParaRPr>
                    </a:p>
                    <a:p>
                      <a:pPr>
                        <a:buNone/>
                      </a:pPr>
                      <a:endParaRPr lang="es-ES" dirty="0">
                        <a:effectLst/>
                      </a:endParaRPr>
                    </a:p>
                    <a:p>
                      <a:pPr>
                        <a:buNone/>
                      </a:pPr>
                      <a:r>
                        <a:rPr lang="es-ES" dirty="0">
                          <a:effectLst/>
                        </a:rPr>
                        <a:t>Lluvia de ideas </a:t>
                      </a:r>
                    </a:p>
                    <a:p>
                      <a:pPr>
                        <a:buNone/>
                      </a:pPr>
                      <a:endParaRPr lang="es-ES" dirty="0">
                        <a:effectLst/>
                      </a:endParaRPr>
                    </a:p>
                    <a:p>
                      <a:pPr>
                        <a:buNone/>
                      </a:pPr>
                      <a:r>
                        <a:rPr lang="es-ES" dirty="0">
                          <a:effectLst/>
                        </a:rPr>
                        <a:t>Mapa conceptual    </a:t>
                      </a:r>
                    </a:p>
                    <a:p>
                      <a:pPr>
                        <a:buNone/>
                      </a:pPr>
                      <a:endParaRPr lang="es-ES">
                        <a:effectLst/>
                      </a:endParaRPr>
                    </a:p>
                  </a:txBody>
                  <a:tcPr marL="68580" marR="68580" marT="0" marB="0"/>
                </a:tc>
                <a:tc>
                  <a:txBody>
                    <a:bodyPr/>
                    <a:lstStyle/>
                    <a:p>
                      <a:pPr>
                        <a:buNone/>
                      </a:pPr>
                      <a:endParaRPr lang="es-ES" dirty="0">
                        <a:effectLst/>
                      </a:endParaRPr>
                    </a:p>
                    <a:p>
                      <a:pPr>
                        <a:buNone/>
                      </a:pPr>
                      <a:r>
                        <a:rPr lang="es-ES" dirty="0">
                          <a:effectLst/>
                        </a:rPr>
                        <a:t>Examen Diagnóstico </a:t>
                      </a:r>
                    </a:p>
                    <a:p>
                      <a:pPr>
                        <a:buNone/>
                      </a:pPr>
                      <a:r>
                        <a:rPr lang="es-ES" dirty="0">
                          <a:effectLst/>
                        </a:rPr>
                        <a:t>  </a:t>
                      </a:r>
                    </a:p>
                    <a:p>
                      <a:pPr>
                        <a:buNone/>
                      </a:pPr>
                      <a:endParaRPr lang="es-ES" dirty="0">
                        <a:effectLst/>
                      </a:endParaRPr>
                    </a:p>
                    <a:p>
                      <a:pPr>
                        <a:buNone/>
                      </a:pPr>
                      <a:endParaRPr lang="es-ES" dirty="0">
                        <a:effectLst/>
                      </a:endParaRPr>
                    </a:p>
                  </a:txBody>
                  <a:tcPr marL="68580" marR="68580" marT="0" marB="0"/>
                </a:tc>
                <a:tc>
                  <a:txBody>
                    <a:bodyPr/>
                    <a:lstStyle/>
                    <a:p>
                      <a:pPr>
                        <a:buNone/>
                      </a:pPr>
                      <a:endParaRPr lang="es-ES" dirty="0">
                        <a:effectLst/>
                      </a:endParaRPr>
                    </a:p>
                    <a:p>
                      <a:pPr>
                        <a:buNone/>
                      </a:pPr>
                      <a:r>
                        <a:rPr lang="es-ES" sz="1000" dirty="0">
                          <a:effectLst/>
                        </a:rPr>
                        <a:t>Mapa conceptual </a:t>
                      </a:r>
                      <a:endParaRPr lang="es-ES">
                        <a:effectLst/>
                      </a:endParaRPr>
                    </a:p>
                    <a:p>
                      <a:pPr>
                        <a:buNone/>
                      </a:pPr>
                      <a:endParaRPr lang="es-ES" dirty="0">
                        <a:effectLst/>
                      </a:endParaRPr>
                    </a:p>
                  </a:txBody>
                  <a:tcPr marL="68580" marR="68580" marT="0" marB="0"/>
                </a:tc>
                <a:tc>
                  <a:txBody>
                    <a:bodyPr/>
                    <a:lstStyle/>
                    <a:p>
                      <a:pPr>
                        <a:buNone/>
                      </a:pPr>
                      <a:endParaRPr lang="es-ES" dirty="0">
                        <a:effectLst/>
                      </a:endParaRPr>
                    </a:p>
                    <a:p>
                      <a:pPr>
                        <a:buNone/>
                      </a:pPr>
                      <a:r>
                        <a:rPr lang="es-ES" sz="1000" dirty="0">
                          <a:effectLst/>
                        </a:rPr>
                        <a:t>Pizarrón</a:t>
                      </a:r>
                      <a:endParaRPr lang="es-ES" dirty="0">
                        <a:effectLst/>
                      </a:endParaRPr>
                    </a:p>
                    <a:p>
                      <a:pPr>
                        <a:buNone/>
                      </a:pPr>
                      <a:endParaRPr lang="es-ES" dirty="0">
                        <a:effectLst/>
                      </a:endParaRPr>
                    </a:p>
                    <a:p>
                      <a:pPr>
                        <a:buNone/>
                      </a:pPr>
                      <a:r>
                        <a:rPr lang="es-ES" sz="1000" dirty="0">
                          <a:effectLst/>
                        </a:rPr>
                        <a:t>Cuaderno </a:t>
                      </a:r>
                      <a:endParaRPr lang="es-ES">
                        <a:effectLst/>
                      </a:endParaRPr>
                    </a:p>
                    <a:p>
                      <a:r>
                        <a:rPr lang="es-ES" sz="1000" dirty="0">
                          <a:effectLst/>
                        </a:rPr>
                        <a:t>Diccionario Jurídico </a:t>
                      </a:r>
                      <a:endParaRPr lang="es-ES">
                        <a:effectLst/>
                      </a:endParaRPr>
                    </a:p>
                    <a:p>
                      <a:pPr>
                        <a:buNone/>
                      </a:pPr>
                      <a:r>
                        <a:rPr lang="es-ES" sz="1000" dirty="0">
                          <a:effectLst/>
                        </a:rPr>
                        <a:t>Código Penal </a:t>
                      </a:r>
                      <a:endParaRPr lang="es-ES">
                        <a:effectLst/>
                      </a:endParaRPr>
                    </a:p>
                  </a:txBody>
                  <a:tcPr marL="68580" marR="68580" marT="0" marB="0"/>
                </a:tc>
                <a:extLst>
                  <a:ext uri="{0D108BD9-81ED-4DB2-BD59-A6C34878D82A}">
                    <a16:rowId xmlns:a16="http://schemas.microsoft.com/office/drawing/2014/main" val="1010472775"/>
                  </a:ext>
                </a:extLst>
              </a:tr>
              <a:tr h="0">
                <a:tc>
                  <a:txBody>
                    <a:bodyPr/>
                    <a:lstStyle/>
                    <a:p>
                      <a:pPr>
                        <a:buNone/>
                      </a:pPr>
                      <a:endParaRPr lang="es-ES" dirty="0">
                        <a:effectLst/>
                      </a:endParaRPr>
                    </a:p>
                    <a:p>
                      <a:pPr>
                        <a:buNone/>
                      </a:pPr>
                      <a:r>
                        <a:rPr lang="es-ES" sz="1000" dirty="0">
                          <a:effectLst/>
                        </a:rPr>
                        <a:t>Desarrollo:  </a:t>
                      </a:r>
                      <a:endParaRPr lang="es-ES">
                        <a:effectLst/>
                      </a:endParaRPr>
                    </a:p>
                    <a:p>
                      <a:pPr>
                        <a:buNone/>
                      </a:pPr>
                      <a:endParaRPr lang="es-ES" dirty="0">
                        <a:effectLst/>
                      </a:endParaRPr>
                    </a:p>
                    <a:p>
                      <a:pPr>
                        <a:buNone/>
                      </a:pPr>
                      <a:r>
                        <a:rPr lang="es-ES" sz="1000" dirty="0">
                          <a:effectLst/>
                        </a:rPr>
                        <a:t>Derecho Ecológico, características su objetivo y su  legislación.  </a:t>
                      </a:r>
                      <a:endParaRPr lang="es-ES">
                        <a:effectLst/>
                      </a:endParaRPr>
                    </a:p>
                    <a:p>
                      <a:pPr>
                        <a:buNone/>
                      </a:pPr>
                      <a:r>
                        <a:rPr lang="es-ES" sz="1000" dirty="0">
                          <a:effectLst/>
                        </a:rPr>
                        <a:t>El alumno investigara todo tipo de contaminación que existe en la sociedad  </a:t>
                      </a:r>
                      <a:endParaRPr lang="es-ES">
                        <a:effectLst/>
                      </a:endParaRPr>
                    </a:p>
                  </a:txBody>
                  <a:tcPr marL="68580" marR="68580" marT="0" marB="0"/>
                </a:tc>
                <a:tc>
                  <a:txBody>
                    <a:bodyPr/>
                    <a:lstStyle/>
                    <a:p>
                      <a:pPr>
                        <a:buNone/>
                      </a:pPr>
                      <a:endParaRPr lang="es-ES" dirty="0">
                        <a:effectLst/>
                      </a:endParaRPr>
                    </a:p>
                    <a:p>
                      <a:pPr>
                        <a:buNone/>
                      </a:pPr>
                      <a:r>
                        <a:rPr lang="es-ES" sz="1000" dirty="0">
                          <a:effectLst/>
                        </a:rPr>
                        <a:t>Examen Diagnostico  </a:t>
                      </a:r>
                      <a:endParaRPr lang="es-ES">
                        <a:effectLst/>
                      </a:endParaRPr>
                    </a:p>
                    <a:p>
                      <a:pPr>
                        <a:buNone/>
                      </a:pPr>
                      <a:endParaRPr lang="es-ES" dirty="0">
                        <a:effectLst/>
                      </a:endParaRPr>
                    </a:p>
                    <a:p>
                      <a:pPr>
                        <a:buNone/>
                      </a:pPr>
                      <a:r>
                        <a:rPr lang="es-ES" sz="1000" dirty="0">
                          <a:effectLst/>
                        </a:rPr>
                        <a:t>Examen escrito </a:t>
                      </a:r>
                      <a:endParaRPr lang="es-ES">
                        <a:effectLst/>
                      </a:endParaRPr>
                    </a:p>
                    <a:p>
                      <a:pPr>
                        <a:buNone/>
                      </a:pPr>
                      <a:r>
                        <a:rPr lang="es-ES" sz="1000" dirty="0">
                          <a:effectLst/>
                        </a:rPr>
                        <a:t>  </a:t>
                      </a:r>
                      <a:endParaRPr lang="es-ES">
                        <a:effectLst/>
                      </a:endParaRPr>
                    </a:p>
                    <a:p>
                      <a:pPr>
                        <a:buNone/>
                      </a:pPr>
                      <a:endParaRPr lang="es-ES">
                        <a:effectLst/>
                      </a:endParaRPr>
                    </a:p>
                  </a:txBody>
                  <a:tcPr marL="68580" marR="68580" marT="0" marB="0"/>
                </a:tc>
                <a:tc>
                  <a:txBody>
                    <a:bodyPr/>
                    <a:lstStyle/>
                    <a:p>
                      <a:pPr>
                        <a:buNone/>
                      </a:pPr>
                      <a:endParaRPr lang="es-ES" dirty="0">
                        <a:effectLst/>
                      </a:endParaRPr>
                    </a:p>
                    <a:p>
                      <a:pPr>
                        <a:buNone/>
                      </a:pPr>
                      <a:r>
                        <a:rPr lang="es-ES" dirty="0">
                          <a:effectLst/>
                        </a:rPr>
                        <a:t>Examen escrito </a:t>
                      </a:r>
                    </a:p>
                    <a:p>
                      <a:pPr>
                        <a:buNone/>
                      </a:pPr>
                      <a:endParaRPr lang="es-ES" dirty="0">
                        <a:effectLst/>
                      </a:endParaRPr>
                    </a:p>
                    <a:p>
                      <a:pPr>
                        <a:buNone/>
                      </a:pPr>
                      <a:r>
                        <a:rPr lang="es-ES" dirty="0">
                          <a:effectLst/>
                        </a:rPr>
                        <a:t>Síntesis     </a:t>
                      </a:r>
                    </a:p>
                    <a:p>
                      <a:pPr>
                        <a:buNone/>
                      </a:pPr>
                      <a:endParaRPr lang="es-ES" dirty="0">
                        <a:effectLst/>
                      </a:endParaRPr>
                    </a:p>
                    <a:p>
                      <a:pPr>
                        <a:buNone/>
                      </a:pPr>
                      <a:endParaRPr lang="es-ES" dirty="0">
                        <a:effectLst/>
                      </a:endParaRPr>
                    </a:p>
                    <a:p>
                      <a:pPr>
                        <a:buNone/>
                      </a:pPr>
                      <a:endParaRPr lang="es-ES" dirty="0">
                        <a:effectLst/>
                      </a:endParaRPr>
                    </a:p>
                  </a:txBody>
                  <a:tcPr marL="68580" marR="68580" marT="0" marB="0"/>
                </a:tc>
                <a:tc>
                  <a:txBody>
                    <a:bodyPr/>
                    <a:lstStyle/>
                    <a:p>
                      <a:pPr>
                        <a:buNone/>
                      </a:pPr>
                      <a:endParaRPr lang="es-ES" dirty="0">
                        <a:effectLst/>
                      </a:endParaRPr>
                    </a:p>
                    <a:p>
                      <a:pPr>
                        <a:buNone/>
                      </a:pPr>
                      <a:endParaRPr lang="es-ES">
                        <a:effectLst/>
                      </a:endParaRPr>
                    </a:p>
                    <a:p>
                      <a:pPr>
                        <a:buNone/>
                      </a:pPr>
                      <a:r>
                        <a:rPr lang="es-ES" sz="1000" dirty="0">
                          <a:effectLst/>
                        </a:rPr>
                        <a:t>Ley del Medio Ambiente  </a:t>
                      </a:r>
                      <a:endParaRPr lang="es-ES">
                        <a:effectLst/>
                      </a:endParaRPr>
                    </a:p>
                    <a:p>
                      <a:pPr>
                        <a:buNone/>
                      </a:pPr>
                      <a:r>
                        <a:rPr lang="es-ES" sz="1000" dirty="0">
                          <a:effectLst/>
                        </a:rPr>
                        <a:t>Secretaria del medio Ambiente  </a:t>
                      </a:r>
                      <a:endParaRPr lang="es-ES">
                        <a:effectLst/>
                      </a:endParaRPr>
                    </a:p>
                    <a:p>
                      <a:pPr>
                        <a:buNone/>
                      </a:pPr>
                      <a:endParaRPr lang="es-ES" dirty="0">
                        <a:effectLst/>
                      </a:endParaRPr>
                    </a:p>
                    <a:p>
                      <a:pPr>
                        <a:buNone/>
                      </a:pPr>
                      <a:r>
                        <a:rPr lang="es-ES" sz="1000" dirty="0">
                          <a:effectLst/>
                        </a:rPr>
                        <a:t>Notas escritas  </a:t>
                      </a:r>
                      <a:endParaRPr lang="es-ES">
                        <a:effectLst/>
                      </a:endParaRPr>
                    </a:p>
                    <a:p>
                      <a:pPr>
                        <a:buNone/>
                      </a:pPr>
                      <a:r>
                        <a:rPr lang="es-ES" sz="1000" dirty="0">
                          <a:effectLst/>
                        </a:rPr>
                        <a:t>Diccionario jurídico </a:t>
                      </a:r>
                      <a:endParaRPr lang="es-ES">
                        <a:effectLst/>
                      </a:endParaRPr>
                    </a:p>
                    <a:p>
                      <a:pPr>
                        <a:buNone/>
                      </a:pPr>
                      <a:r>
                        <a:rPr lang="es-ES" sz="1000" dirty="0">
                          <a:effectLst/>
                        </a:rPr>
                        <a:t>Código Penal </a:t>
                      </a:r>
                      <a:endParaRPr lang="es-ES">
                        <a:effectLst/>
                      </a:endParaRPr>
                    </a:p>
                  </a:txBody>
                  <a:tcPr marL="68580" marR="68580" marT="0" marB="0"/>
                </a:tc>
                <a:extLst>
                  <a:ext uri="{0D108BD9-81ED-4DB2-BD59-A6C34878D82A}">
                    <a16:rowId xmlns:a16="http://schemas.microsoft.com/office/drawing/2014/main" val="517518106"/>
                  </a:ext>
                </a:extLst>
              </a:tr>
              <a:tr h="0">
                <a:tc>
                  <a:txBody>
                    <a:bodyPr/>
                    <a:lstStyle/>
                    <a:p>
                      <a:pPr>
                        <a:buNone/>
                      </a:pPr>
                      <a:r>
                        <a:rPr lang="es-ES" sz="1000" dirty="0">
                          <a:effectLst/>
                        </a:rPr>
                        <a:t>Cierre: Estudio de Casos     </a:t>
                      </a:r>
                      <a:endParaRPr lang="es-ES">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dirty="0">
                        <a:effectLst/>
                      </a:endParaRPr>
                    </a:p>
                    <a:p>
                      <a:pPr>
                        <a:buNone/>
                      </a:pPr>
                      <a:endParaRPr lang="es-ES">
                        <a:effectLst/>
                      </a:endParaRPr>
                    </a:p>
                  </a:txBody>
                  <a:tcPr marL="68580" marR="68580" marT="0" marB="0"/>
                </a:tc>
                <a:extLst>
                  <a:ext uri="{0D108BD9-81ED-4DB2-BD59-A6C34878D82A}">
                    <a16:rowId xmlns:a16="http://schemas.microsoft.com/office/drawing/2014/main" val="3596206990"/>
                  </a:ext>
                </a:extLst>
              </a:tr>
            </a:tbl>
          </a:graphicData>
        </a:graphic>
      </p:graphicFrame>
      <p:sp>
        <p:nvSpPr>
          <p:cNvPr id="8" name="CuadroTexto 7">
            <a:extLst>
              <a:ext uri="{FF2B5EF4-FFF2-40B4-BE49-F238E27FC236}">
                <a16:creationId xmlns:a16="http://schemas.microsoft.com/office/drawing/2014/main" id="{FBB58989-EDD1-4559-9603-E95C33F3C138}"/>
              </a:ext>
            </a:extLst>
          </p:cNvPr>
          <p:cNvSpPr txBox="1"/>
          <p:nvPr/>
        </p:nvSpPr>
        <p:spPr>
          <a:xfrm>
            <a:off x="977660" y="-422694"/>
            <a:ext cx="1115683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a:p>
          <a:p>
            <a:endParaRPr lang="es-ES"/>
          </a:p>
          <a:p>
            <a:r>
              <a:rPr lang="es-ES" b="1">
                <a:latin typeface="Arial"/>
              </a:rPr>
              <a:t>SESION NUM: </a:t>
            </a:r>
            <a:r>
              <a:rPr lang="es-ES" b="1" u="sng">
                <a:latin typeface="Arial"/>
              </a:rPr>
              <a:t> 7 </a:t>
            </a:r>
            <a:r>
              <a:rPr lang="es-ES" b="1">
                <a:latin typeface="Arial"/>
              </a:rPr>
              <a:t>     FECHA: </a:t>
            </a:r>
            <a:r>
              <a:rPr lang="es-ES" b="1" u="sng">
                <a:latin typeface="Arial"/>
              </a:rPr>
              <a:t> Febrero y Marzo - 2019</a:t>
            </a:r>
            <a:r>
              <a:rPr lang="es-ES" b="1">
                <a:latin typeface="Arial"/>
              </a:rPr>
              <a:t>   TEMA:  </a:t>
            </a:r>
            <a:r>
              <a:rPr lang="es-ES" b="1" u="sng">
                <a:latin typeface="Arial"/>
              </a:rPr>
              <a:t>Derecho Social  y sus Ramas </a:t>
            </a:r>
          </a:p>
        </p:txBody>
      </p:sp>
    </p:spTree>
    <p:extLst>
      <p:ext uri="{BB962C8B-B14F-4D97-AF65-F5344CB8AC3E}">
        <p14:creationId xmlns:p14="http://schemas.microsoft.com/office/powerpoint/2010/main" val="2053885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08AB5FC3-0F5F-4074-A320-9115DFC25FE0}"/>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sp>
        <p:nvSpPr>
          <p:cNvPr id="5" name="Título 1">
            <a:extLst>
              <a:ext uri="{FF2B5EF4-FFF2-40B4-BE49-F238E27FC236}">
                <a16:creationId xmlns:a16="http://schemas.microsoft.com/office/drawing/2014/main" id="{40CBB5C9-50E7-41B2-8CF8-DB5D430BFEE9}"/>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graphicFrame>
        <p:nvGraphicFramePr>
          <p:cNvPr id="4" name="Tabla 3">
            <a:extLst>
              <a:ext uri="{FF2B5EF4-FFF2-40B4-BE49-F238E27FC236}">
                <a16:creationId xmlns:a16="http://schemas.microsoft.com/office/drawing/2014/main" id="{22826254-73DC-46F1-95E1-8D1A5B34ED21}"/>
              </a:ext>
            </a:extLst>
          </p:cNvPr>
          <p:cNvGraphicFramePr>
            <a:graphicFrameLocks noGrp="1"/>
          </p:cNvGraphicFramePr>
          <p:nvPr>
            <p:extLst/>
          </p:nvPr>
        </p:nvGraphicFramePr>
        <p:xfrm>
          <a:off x="963283" y="359433"/>
          <a:ext cx="10876255" cy="1371600"/>
        </p:xfrm>
        <a:graphic>
          <a:graphicData uri="http://schemas.openxmlformats.org/drawingml/2006/table">
            <a:tbl>
              <a:tblPr firstRow="1" firstCol="1" lastRow="1" lastCol="1" bandRow="1" bandCol="1">
                <a:tableStyleId>{5C22544A-7EE6-4342-B048-85BDC9FD1C3A}</a:tableStyleId>
              </a:tblPr>
              <a:tblGrid>
                <a:gridCol w="1108363">
                  <a:extLst>
                    <a:ext uri="{9D8B030D-6E8A-4147-A177-3AD203B41FA5}">
                      <a16:colId xmlns:a16="http://schemas.microsoft.com/office/drawing/2014/main" val="1798523013"/>
                    </a:ext>
                  </a:extLst>
                </a:gridCol>
                <a:gridCol w="3209636">
                  <a:extLst>
                    <a:ext uri="{9D8B030D-6E8A-4147-A177-3AD203B41FA5}">
                      <a16:colId xmlns:a16="http://schemas.microsoft.com/office/drawing/2014/main" val="3819985211"/>
                    </a:ext>
                  </a:extLst>
                </a:gridCol>
                <a:gridCol w="1934450">
                  <a:extLst>
                    <a:ext uri="{9D8B030D-6E8A-4147-A177-3AD203B41FA5}">
                      <a16:colId xmlns:a16="http://schemas.microsoft.com/office/drawing/2014/main" val="175535416"/>
                    </a:ext>
                  </a:extLst>
                </a:gridCol>
                <a:gridCol w="1085272">
                  <a:extLst>
                    <a:ext uri="{9D8B030D-6E8A-4147-A177-3AD203B41FA5}">
                      <a16:colId xmlns:a16="http://schemas.microsoft.com/office/drawing/2014/main" val="1838367943"/>
                    </a:ext>
                  </a:extLst>
                </a:gridCol>
                <a:gridCol w="3538534">
                  <a:extLst>
                    <a:ext uri="{9D8B030D-6E8A-4147-A177-3AD203B41FA5}">
                      <a16:colId xmlns:a16="http://schemas.microsoft.com/office/drawing/2014/main" val="3766391630"/>
                    </a:ext>
                  </a:extLst>
                </a:gridCol>
              </a:tblGrid>
              <a:tr h="969818">
                <a:tc>
                  <a:txBody>
                    <a:bodyPr/>
                    <a:lstStyle/>
                    <a:p>
                      <a:pPr>
                        <a:spcAft>
                          <a:spcPts val="0"/>
                        </a:spcAft>
                      </a:pPr>
                      <a:r>
                        <a:rPr lang="es-ES" sz="1200" dirty="0">
                          <a:effectLst/>
                        </a:rPr>
                        <a:t>Unidad: </a:t>
                      </a:r>
                      <a:endParaRPr lang="es-ES">
                        <a:effectLst/>
                      </a:endParaRPr>
                    </a:p>
                    <a:p>
                      <a:pPr>
                        <a:spcAft>
                          <a:spcPts val="0"/>
                        </a:spcAft>
                      </a:pPr>
                      <a:r>
                        <a:rPr lang="es-ES" sz="1200" dirty="0">
                          <a:effectLst/>
                        </a:rPr>
                        <a:t>  UNO</a:t>
                      </a:r>
                      <a:endParaRPr lang="es-ES" dirty="0">
                        <a:effectLst/>
                      </a:endParaRPr>
                    </a:p>
                    <a:p>
                      <a:pPr>
                        <a:spcAft>
                          <a:spcPts val="0"/>
                        </a:spcAft>
                      </a:pPr>
                      <a:endParaRPr lang="es-ES" dirty="0">
                        <a:effectLst/>
                      </a:endParaRPr>
                    </a:p>
                  </a:txBody>
                  <a:tcPr marL="68580" marR="68580" marT="0" marB="0"/>
                </a:tc>
                <a:tc>
                  <a:txBody>
                    <a:bodyPr/>
                    <a:lstStyle/>
                    <a:p>
                      <a:pPr>
                        <a:spcAft>
                          <a:spcPts val="0"/>
                        </a:spcAft>
                      </a:pPr>
                      <a:r>
                        <a:rPr lang="es-ES" sz="1200" dirty="0">
                          <a:effectLst/>
                        </a:rPr>
                        <a:t>TEMA:  Introducción a los conceptos básicos del Derecho</a:t>
                      </a:r>
                      <a:endParaRPr lang="es-ES" dirty="0">
                        <a:effectLst/>
                      </a:endParaRPr>
                    </a:p>
                  </a:txBody>
                  <a:tcPr marL="68580" marR="68580" marT="0" marB="0"/>
                </a:tc>
                <a:tc gridSpan="2">
                  <a:txBody>
                    <a:bodyPr/>
                    <a:lstStyle/>
                    <a:p>
                      <a:pPr>
                        <a:spcAft>
                          <a:spcPts val="0"/>
                        </a:spcAft>
                      </a:pPr>
                      <a:r>
                        <a:rPr lang="es-ES" sz="1200" dirty="0">
                          <a:effectLst/>
                        </a:rPr>
                        <a:t>SUBTEMA:  El contenido del derecho </a:t>
                      </a:r>
                      <a:endParaRPr lang="es-ES">
                        <a:effectLst/>
                      </a:endParaRPr>
                    </a:p>
                    <a:p>
                      <a:pPr>
                        <a:spcAft>
                          <a:spcPts val="0"/>
                        </a:spcAft>
                      </a:pPr>
                      <a:r>
                        <a:rPr lang="es-ES" sz="1200" dirty="0">
                          <a:effectLst/>
                        </a:rPr>
                        <a:t>La misión del derecho y utilidad.                                           Mundos del ser y del debe ser.</a:t>
                      </a:r>
                      <a:endParaRPr lang="es-ES" dirty="0">
                        <a:effectLst/>
                      </a:endParaRPr>
                    </a:p>
                    <a:p>
                      <a:pPr marL="228600">
                        <a:spcAft>
                          <a:spcPts val="0"/>
                        </a:spcAft>
                      </a:pPr>
                      <a:endParaRPr lang="es-ES" dirty="0">
                        <a:effectLst/>
                      </a:endParaRPr>
                    </a:p>
                  </a:txBody>
                  <a:tcPr marL="68580" marR="68580" marT="0" marB="0"/>
                </a:tc>
                <a:tc hMerge="1">
                  <a:txBody>
                    <a:bodyPr/>
                    <a:lstStyle/>
                    <a:p>
                      <a:endParaRPr lang="es-ES"/>
                    </a:p>
                  </a:txBody>
                  <a:tcPr/>
                </a:tc>
                <a:tc>
                  <a:txBody>
                    <a:bodyPr/>
                    <a:lstStyle/>
                    <a:p>
                      <a:pPr>
                        <a:spcAft>
                          <a:spcPts val="0"/>
                        </a:spcAft>
                      </a:pPr>
                      <a:r>
                        <a:rPr lang="es-ES" sz="1200" dirty="0">
                          <a:effectLst/>
                        </a:rPr>
                        <a:t>DURACION:   Un Bimestre (agosto y septiembre-2018) </a:t>
                      </a:r>
                      <a:endParaRPr lang="es-ES">
                        <a:effectLst/>
                      </a:endParaRPr>
                    </a:p>
                  </a:txBody>
                  <a:tcPr marL="68580" marR="68580" marT="0" marB="0"/>
                </a:tc>
                <a:extLst>
                  <a:ext uri="{0D108BD9-81ED-4DB2-BD59-A6C34878D82A}">
                    <a16:rowId xmlns:a16="http://schemas.microsoft.com/office/drawing/2014/main" val="3675989709"/>
                  </a:ext>
                </a:extLst>
              </a:tr>
              <a:tr h="166254">
                <a:tc gridSpan="3">
                  <a:txBody>
                    <a:bodyPr/>
                    <a:lstStyle/>
                    <a:p>
                      <a:pPr>
                        <a:spcAft>
                          <a:spcPts val="0"/>
                        </a:spcAft>
                      </a:pPr>
                      <a:r>
                        <a:rPr lang="es-ES" sz="1200" dirty="0">
                          <a:effectLst/>
                        </a:rPr>
                        <a:t>ASIGNATURA:  Derecho</a:t>
                      </a:r>
                      <a:endParaRPr lang="es-ES" dirty="0">
                        <a:effectLst/>
                      </a:endParaRPr>
                    </a:p>
                  </a:txBody>
                  <a:tcPr marL="68580" marR="68580" marT="0" marB="0"/>
                </a:tc>
                <a:tc hMerge="1">
                  <a:txBody>
                    <a:bodyPr/>
                    <a:lstStyle/>
                    <a:p>
                      <a:endParaRPr lang="es-ES"/>
                    </a:p>
                  </a:txBody>
                  <a:tcPr/>
                </a:tc>
                <a:tc hMerge="1">
                  <a:txBody>
                    <a:bodyPr/>
                    <a:lstStyle/>
                    <a:p>
                      <a:endParaRPr lang="es-ES"/>
                    </a:p>
                  </a:txBody>
                  <a:tcPr/>
                </a:tc>
                <a:tc gridSpan="2">
                  <a:txBody>
                    <a:bodyPr/>
                    <a:lstStyle/>
                    <a:p>
                      <a:pPr>
                        <a:spcAft>
                          <a:spcPts val="0"/>
                        </a:spcAft>
                      </a:pPr>
                      <a:r>
                        <a:rPr lang="es-ES" sz="1200" dirty="0">
                          <a:effectLst/>
                        </a:rPr>
                        <a:t>Grado:    Sexto                            CICLO ESCOLAR 2018 - 2019</a:t>
                      </a:r>
                      <a:endParaRPr lang="es-ES" dirty="0">
                        <a:effectLst/>
                      </a:endParaRPr>
                    </a:p>
                  </a:txBody>
                  <a:tcPr marL="68580" marR="68580" marT="0" marB="0"/>
                </a:tc>
                <a:tc hMerge="1">
                  <a:txBody>
                    <a:bodyPr/>
                    <a:lstStyle/>
                    <a:p>
                      <a:endParaRPr lang="es-ES"/>
                    </a:p>
                  </a:txBody>
                  <a:tcPr/>
                </a:tc>
                <a:extLst>
                  <a:ext uri="{0D108BD9-81ED-4DB2-BD59-A6C34878D82A}">
                    <a16:rowId xmlns:a16="http://schemas.microsoft.com/office/drawing/2014/main" val="1184390949"/>
                  </a:ext>
                </a:extLst>
              </a:tr>
              <a:tr h="147781">
                <a:tc gridSpan="5">
                  <a:txBody>
                    <a:bodyPr/>
                    <a:lstStyle/>
                    <a:p>
                      <a:pPr>
                        <a:spcAft>
                          <a:spcPts val="0"/>
                        </a:spcAft>
                      </a:pPr>
                      <a:r>
                        <a:rPr lang="es-ES" sz="1200" dirty="0">
                          <a:effectLst/>
                        </a:rPr>
                        <a:t>PROFESOR (es) :  Elvia Martínez Flores</a:t>
                      </a:r>
                      <a:endParaRPr lang="es-ES" dirty="0">
                        <a:effectLst/>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383039550"/>
                  </a:ext>
                </a:extLst>
              </a:tr>
            </a:tbl>
          </a:graphicData>
        </a:graphic>
      </p:graphicFrame>
      <p:graphicFrame>
        <p:nvGraphicFramePr>
          <p:cNvPr id="7" name="Tabla 6">
            <a:extLst>
              <a:ext uri="{FF2B5EF4-FFF2-40B4-BE49-F238E27FC236}">
                <a16:creationId xmlns:a16="http://schemas.microsoft.com/office/drawing/2014/main" id="{15D18956-752A-47D4-B6DF-63A9E0F393EA}"/>
              </a:ext>
            </a:extLst>
          </p:cNvPr>
          <p:cNvGraphicFramePr>
            <a:graphicFrameLocks noGrp="1"/>
          </p:cNvGraphicFramePr>
          <p:nvPr>
            <p:extLst/>
          </p:nvPr>
        </p:nvGraphicFramePr>
        <p:xfrm>
          <a:off x="925638" y="1860719"/>
          <a:ext cx="10824200" cy="548640"/>
        </p:xfrm>
        <a:graphic>
          <a:graphicData uri="http://schemas.openxmlformats.org/drawingml/2006/table">
            <a:tbl>
              <a:tblPr firstRow="1" firstCol="1" bandRow="1">
                <a:tableStyleId>{5C22544A-7EE6-4342-B048-85BDC9FD1C3A}</a:tableStyleId>
              </a:tblPr>
              <a:tblGrid>
                <a:gridCol w="10824200">
                  <a:extLst>
                    <a:ext uri="{9D8B030D-6E8A-4147-A177-3AD203B41FA5}">
                      <a16:colId xmlns:a16="http://schemas.microsoft.com/office/drawing/2014/main" val="1759950149"/>
                    </a:ext>
                  </a:extLst>
                </a:gridCol>
              </a:tblGrid>
              <a:tr h="267335">
                <a:tc>
                  <a:txBody>
                    <a:bodyPr/>
                    <a:lstStyle/>
                    <a:p>
                      <a:pPr>
                        <a:spcAft>
                          <a:spcPts val="0"/>
                        </a:spcAft>
                      </a:pPr>
                      <a:r>
                        <a:rPr lang="es-ES" sz="1200" dirty="0">
                          <a:effectLst/>
                        </a:rPr>
                        <a:t>OBJETIVOS ESPECIFICOS: El alumno mediante su participación activa y la observancia reconozca la importancia de derecho en todos sus aspectos de su vida cotidiana ( familia, escuela, sociedad, )  </a:t>
                      </a:r>
                      <a:endParaRPr lang="es-ES">
                        <a:effectLst/>
                      </a:endParaRPr>
                    </a:p>
                    <a:p>
                      <a:pPr>
                        <a:spcAft>
                          <a:spcPts val="0"/>
                        </a:spcAft>
                      </a:pPr>
                      <a:r>
                        <a:rPr lang="es-ES" sz="1200" dirty="0">
                          <a:effectLst/>
                        </a:rPr>
                        <a:t>El educando conocerá la importancia de las leyes naturales  </a:t>
                      </a:r>
                      <a:endParaRPr lang="es-ES">
                        <a:effectLst/>
                      </a:endParaRPr>
                    </a:p>
                  </a:txBody>
                  <a:tcPr marL="68580" marR="68580" marT="0" marB="0"/>
                </a:tc>
                <a:extLst>
                  <a:ext uri="{0D108BD9-81ED-4DB2-BD59-A6C34878D82A}">
                    <a16:rowId xmlns:a16="http://schemas.microsoft.com/office/drawing/2014/main" val="1530066696"/>
                  </a:ext>
                </a:extLst>
              </a:tr>
            </a:tbl>
          </a:graphicData>
        </a:graphic>
      </p:graphicFrame>
      <p:graphicFrame>
        <p:nvGraphicFramePr>
          <p:cNvPr id="9" name="Tabla 8">
            <a:extLst>
              <a:ext uri="{FF2B5EF4-FFF2-40B4-BE49-F238E27FC236}">
                <a16:creationId xmlns:a16="http://schemas.microsoft.com/office/drawing/2014/main" id="{646ACCE9-42AC-4EDB-8B43-66F7C282C5FA}"/>
              </a:ext>
            </a:extLst>
          </p:cNvPr>
          <p:cNvGraphicFramePr>
            <a:graphicFrameLocks noGrp="1"/>
          </p:cNvGraphicFramePr>
          <p:nvPr>
            <p:extLst/>
          </p:nvPr>
        </p:nvGraphicFramePr>
        <p:xfrm>
          <a:off x="915568" y="2536454"/>
          <a:ext cx="10871920" cy="2346960"/>
        </p:xfrm>
        <a:graphic>
          <a:graphicData uri="http://schemas.openxmlformats.org/drawingml/2006/table">
            <a:tbl>
              <a:tblPr firstRow="1" firstCol="1" lastRow="1" lastCol="1" bandRow="1" bandCol="1">
                <a:tableStyleId>{5C22544A-7EE6-4342-B048-85BDC9FD1C3A}</a:tableStyleId>
              </a:tblPr>
              <a:tblGrid>
                <a:gridCol w="5548016">
                  <a:extLst>
                    <a:ext uri="{9D8B030D-6E8A-4147-A177-3AD203B41FA5}">
                      <a16:colId xmlns:a16="http://schemas.microsoft.com/office/drawing/2014/main" val="2521695075"/>
                    </a:ext>
                  </a:extLst>
                </a:gridCol>
                <a:gridCol w="5323904">
                  <a:extLst>
                    <a:ext uri="{9D8B030D-6E8A-4147-A177-3AD203B41FA5}">
                      <a16:colId xmlns:a16="http://schemas.microsoft.com/office/drawing/2014/main" val="2318648850"/>
                    </a:ext>
                  </a:extLst>
                </a:gridCol>
              </a:tblGrid>
              <a:tr h="171450">
                <a:tc>
                  <a:txBody>
                    <a:bodyPr/>
                    <a:lstStyle/>
                    <a:p>
                      <a:pPr algn="ctr">
                        <a:spcAft>
                          <a:spcPts val="0"/>
                        </a:spcAft>
                      </a:pPr>
                      <a:r>
                        <a:rPr lang="es-ES" sz="1200" dirty="0">
                          <a:effectLst/>
                        </a:rPr>
                        <a:t>ÁREA DE INTERACCIÓN </a:t>
                      </a:r>
                      <a:endParaRPr lang="es-ES">
                        <a:effectLst/>
                      </a:endParaRPr>
                    </a:p>
                  </a:txBody>
                  <a:tcPr marL="68580" marR="68580" marT="0" marB="0"/>
                </a:tc>
                <a:tc>
                  <a:txBody>
                    <a:bodyPr/>
                    <a:lstStyle/>
                    <a:p>
                      <a:pPr algn="ctr">
                        <a:spcAft>
                          <a:spcPts val="0"/>
                        </a:spcAft>
                      </a:pPr>
                      <a:r>
                        <a:rPr lang="es-ES" sz="1200" dirty="0">
                          <a:effectLst/>
                        </a:rPr>
                        <a:t>PREGUNTA GENERADORA</a:t>
                      </a:r>
                      <a:endParaRPr lang="es-ES" dirty="0">
                        <a:effectLst/>
                      </a:endParaRPr>
                    </a:p>
                  </a:txBody>
                  <a:tcPr marL="68580" marR="68580" marT="0" marB="0"/>
                </a:tc>
                <a:extLst>
                  <a:ext uri="{0D108BD9-81ED-4DB2-BD59-A6C34878D82A}">
                    <a16:rowId xmlns:a16="http://schemas.microsoft.com/office/drawing/2014/main" val="859805349"/>
                  </a:ext>
                </a:extLst>
              </a:tr>
              <a:tr h="171450">
                <a:tc>
                  <a:txBody>
                    <a:bodyPr/>
                    <a:lstStyle/>
                    <a:p>
                      <a:pPr>
                        <a:spcAft>
                          <a:spcPts val="0"/>
                        </a:spcAft>
                      </a:pPr>
                      <a:r>
                        <a:rPr lang="es-ES" sz="1200" dirty="0">
                          <a:effectLst/>
                        </a:rPr>
                        <a:t>Factuales , conceptuales |</a:t>
                      </a:r>
                      <a:endParaRPr lang="es-ES" dirty="0">
                        <a:effectLst/>
                      </a:endParaRPr>
                    </a:p>
                  </a:txBody>
                  <a:tcPr marL="68580" marR="68580" marT="0" marB="0"/>
                </a:tc>
                <a:tc>
                  <a:txBody>
                    <a:bodyPr/>
                    <a:lstStyle/>
                    <a:p>
                      <a:pPr>
                        <a:spcAft>
                          <a:spcPts val="0"/>
                        </a:spcAft>
                      </a:pPr>
                      <a:r>
                        <a:rPr lang="es-ES" sz="1200" dirty="0">
                          <a:effectLst/>
                        </a:rPr>
                        <a:t>Problema  Cognitivos : </a:t>
                      </a:r>
                      <a:endParaRPr lang="es-ES">
                        <a:effectLst/>
                      </a:endParaRPr>
                    </a:p>
                  </a:txBody>
                  <a:tcPr marL="68580" marR="68580" marT="0" marB="0"/>
                </a:tc>
                <a:extLst>
                  <a:ext uri="{0D108BD9-81ED-4DB2-BD59-A6C34878D82A}">
                    <a16:rowId xmlns:a16="http://schemas.microsoft.com/office/drawing/2014/main" val="1575324934"/>
                  </a:ext>
                </a:extLst>
              </a:tr>
              <a:tr h="171450">
                <a:tc>
                  <a:txBody>
                    <a:bodyPr/>
                    <a:lstStyle/>
                    <a:p>
                      <a:pPr>
                        <a:spcAft>
                          <a:spcPts val="0"/>
                        </a:spcAft>
                      </a:pPr>
                      <a:endParaRPr lang="es-ES" dirty="0">
                        <a:effectLst/>
                      </a:endParaRPr>
                    </a:p>
                  </a:txBody>
                  <a:tcPr marL="68580" marR="68580" marT="0" marB="0"/>
                </a:tc>
                <a:tc>
                  <a:txBody>
                    <a:bodyPr/>
                    <a:lstStyle/>
                    <a:p>
                      <a:pPr>
                        <a:spcAft>
                          <a:spcPts val="0"/>
                        </a:spcAft>
                      </a:pPr>
                      <a:endParaRPr lang="es-ES" dirty="0">
                        <a:effectLst/>
                      </a:endParaRPr>
                    </a:p>
                  </a:txBody>
                  <a:tcPr marL="68580" marR="68580" marT="0" marB="0"/>
                </a:tc>
                <a:extLst>
                  <a:ext uri="{0D108BD9-81ED-4DB2-BD59-A6C34878D82A}">
                    <a16:rowId xmlns:a16="http://schemas.microsoft.com/office/drawing/2014/main" val="2880056916"/>
                  </a:ext>
                </a:extLst>
              </a:tr>
              <a:tr h="171450">
                <a:tc>
                  <a:txBody>
                    <a:bodyPr/>
                    <a:lstStyle/>
                    <a:p>
                      <a:pPr>
                        <a:spcAft>
                          <a:spcPts val="0"/>
                        </a:spcAft>
                      </a:pPr>
                      <a:r>
                        <a:rPr lang="es-ES" sz="1200" dirty="0">
                          <a:effectLst/>
                        </a:rPr>
                        <a:t>Contenidos:   </a:t>
                      </a:r>
                      <a:endParaRPr lang="es-ES">
                        <a:effectLst/>
                      </a:endParaRPr>
                    </a:p>
                    <a:p>
                      <a:pPr>
                        <a:spcAft>
                          <a:spcPts val="0"/>
                        </a:spcAft>
                      </a:pPr>
                      <a:r>
                        <a:rPr lang="es-ES" sz="1200" dirty="0">
                          <a:effectLst/>
                        </a:rPr>
                        <a:t>+Describir, analizar  y comprender  </a:t>
                      </a:r>
                      <a:endParaRPr lang="es-ES">
                        <a:effectLst/>
                      </a:endParaRPr>
                    </a:p>
                    <a:p>
                      <a:pPr>
                        <a:spcAft>
                          <a:spcPts val="0"/>
                        </a:spcAft>
                      </a:pPr>
                      <a:r>
                        <a:rPr lang="es-ES" sz="1200" dirty="0">
                          <a:effectLst/>
                        </a:rPr>
                        <a:t>Derecho </a:t>
                      </a:r>
                      <a:endParaRPr lang="es-ES">
                        <a:effectLst/>
                      </a:endParaRPr>
                    </a:p>
                    <a:p>
                      <a:pPr>
                        <a:spcAft>
                          <a:spcPts val="0"/>
                        </a:spcAft>
                      </a:pPr>
                      <a:r>
                        <a:rPr lang="es-ES" sz="1200" dirty="0">
                          <a:effectLst/>
                        </a:rPr>
                        <a:t>Norma </a:t>
                      </a:r>
                      <a:endParaRPr lang="es-ES">
                        <a:effectLst/>
                      </a:endParaRPr>
                    </a:p>
                    <a:p>
                      <a:pPr>
                        <a:spcAft>
                          <a:spcPts val="0"/>
                        </a:spcAft>
                      </a:pPr>
                      <a:r>
                        <a:rPr lang="es-ES" sz="1200" dirty="0">
                          <a:effectLst/>
                        </a:rPr>
                        <a:t>Ley                                                                                                       </a:t>
                      </a:r>
                      <a:endParaRPr lang="es-ES">
                        <a:effectLst/>
                      </a:endParaRPr>
                    </a:p>
                    <a:p>
                      <a:pPr algn="just">
                        <a:spcAft>
                          <a:spcPts val="0"/>
                        </a:spcAft>
                      </a:pPr>
                      <a:r>
                        <a:rPr lang="es-ES" sz="800" dirty="0">
                          <a:effectLst/>
                        </a:rPr>
                        <a:t>                              </a:t>
                      </a:r>
                      <a:endParaRPr lang="es-ES">
                        <a:effectLst/>
                      </a:endParaRPr>
                    </a:p>
                    <a:p>
                      <a:pPr algn="just">
                        <a:spcAft>
                          <a:spcPts val="0"/>
                        </a:spcAft>
                      </a:pPr>
                      <a:r>
                        <a:rPr lang="es-ES" sz="800" dirty="0">
                          <a:effectLst/>
                        </a:rPr>
                        <a:t>                               </a:t>
                      </a:r>
                      <a:endParaRPr lang="es-ES">
                        <a:effectLst/>
                      </a:endParaRPr>
                    </a:p>
                    <a:p>
                      <a:pPr>
                        <a:spcAft>
                          <a:spcPts val="0"/>
                        </a:spcAft>
                      </a:pPr>
                      <a:endParaRPr lang="es-ES">
                        <a:effectLst/>
                      </a:endParaRPr>
                    </a:p>
                  </a:txBody>
                  <a:tcPr marL="68580" marR="68580" marT="0" marB="0"/>
                </a:tc>
                <a:tc>
                  <a:txBody>
                    <a:bodyPr/>
                    <a:lstStyle/>
                    <a:p>
                      <a:pPr>
                        <a:spcAft>
                          <a:spcPts val="0"/>
                        </a:spcAft>
                      </a:pPr>
                      <a:r>
                        <a:rPr lang="es-ES" sz="1200" dirty="0">
                          <a:effectLst/>
                        </a:rPr>
                        <a:t>Conceptos:</a:t>
                      </a:r>
                      <a:endParaRPr lang="es-ES" dirty="0">
                        <a:effectLst/>
                      </a:endParaRPr>
                    </a:p>
                    <a:p>
                      <a:pPr>
                        <a:spcAft>
                          <a:spcPts val="0"/>
                        </a:spcAft>
                      </a:pPr>
                      <a:endParaRPr lang="es-ES" dirty="0">
                        <a:effectLst/>
                      </a:endParaRPr>
                    </a:p>
                    <a:p>
                      <a:pPr>
                        <a:spcAft>
                          <a:spcPts val="0"/>
                        </a:spcAft>
                      </a:pPr>
                      <a:r>
                        <a:rPr lang="es-ES" sz="1200" dirty="0">
                          <a:effectLst/>
                        </a:rPr>
                        <a:t>+ Describir una norma y aplicarla a la vida diaria </a:t>
                      </a:r>
                      <a:endParaRPr lang="es-ES">
                        <a:effectLst/>
                      </a:endParaRPr>
                    </a:p>
                    <a:p>
                      <a:pPr>
                        <a:spcAft>
                          <a:spcPts val="0"/>
                        </a:spcAft>
                      </a:pPr>
                      <a:r>
                        <a:rPr lang="es-ES" sz="1200" dirty="0">
                          <a:effectLst/>
                        </a:rPr>
                        <a:t>+ Deferencia de derecho y norma y ley</a:t>
                      </a:r>
                      <a:endParaRPr lang="es-ES" dirty="0">
                        <a:effectLst/>
                      </a:endParaRPr>
                    </a:p>
                  </a:txBody>
                  <a:tcPr marL="68580" marR="68580" marT="0" marB="0"/>
                </a:tc>
                <a:extLst>
                  <a:ext uri="{0D108BD9-81ED-4DB2-BD59-A6C34878D82A}">
                    <a16:rowId xmlns:a16="http://schemas.microsoft.com/office/drawing/2014/main" val="2414744699"/>
                  </a:ext>
                </a:extLst>
              </a:tr>
              <a:tr h="171450">
                <a:tc>
                  <a:txBody>
                    <a:bodyPr/>
                    <a:lstStyle/>
                    <a:p>
                      <a:pPr>
                        <a:spcAft>
                          <a:spcPts val="0"/>
                        </a:spcAft>
                      </a:pPr>
                      <a:endParaRPr lang="es-ES" dirty="0">
                        <a:effectLst/>
                      </a:endParaRPr>
                    </a:p>
                  </a:txBody>
                  <a:tcPr marL="68580" marR="68580" marT="0" marB="0"/>
                </a:tc>
                <a:tc>
                  <a:txBody>
                    <a:bodyPr/>
                    <a:lstStyle/>
                    <a:p>
                      <a:pPr>
                        <a:spcAft>
                          <a:spcPts val="0"/>
                        </a:spcAft>
                      </a:pPr>
                      <a:endParaRPr lang="es-ES" dirty="0">
                        <a:effectLst/>
                      </a:endParaRPr>
                    </a:p>
                  </a:txBody>
                  <a:tcPr marL="68580" marR="68580" marT="0" marB="0"/>
                </a:tc>
                <a:extLst>
                  <a:ext uri="{0D108BD9-81ED-4DB2-BD59-A6C34878D82A}">
                    <a16:rowId xmlns:a16="http://schemas.microsoft.com/office/drawing/2014/main" val="2473665135"/>
                  </a:ext>
                </a:extLst>
              </a:tr>
            </a:tbl>
          </a:graphicData>
        </a:graphic>
      </p:graphicFrame>
      <p:graphicFrame>
        <p:nvGraphicFramePr>
          <p:cNvPr id="11" name="Tabla 10">
            <a:extLst>
              <a:ext uri="{FF2B5EF4-FFF2-40B4-BE49-F238E27FC236}">
                <a16:creationId xmlns:a16="http://schemas.microsoft.com/office/drawing/2014/main" id="{786AD774-FF8A-4A97-A2ED-3FAD59FE0275}"/>
              </a:ext>
            </a:extLst>
          </p:cNvPr>
          <p:cNvGraphicFramePr>
            <a:graphicFrameLocks noGrp="1"/>
          </p:cNvGraphicFramePr>
          <p:nvPr>
            <p:extLst/>
          </p:nvPr>
        </p:nvGraphicFramePr>
        <p:xfrm>
          <a:off x="897471" y="4969104"/>
          <a:ext cx="10861841" cy="1463040"/>
        </p:xfrm>
        <a:graphic>
          <a:graphicData uri="http://schemas.openxmlformats.org/drawingml/2006/table">
            <a:tbl>
              <a:tblPr firstRow="1" firstCol="1" lastRow="1" lastCol="1" bandRow="1" bandCol="1">
                <a:tableStyleId>{5C22544A-7EE6-4342-B048-85BDC9FD1C3A}</a:tableStyleId>
              </a:tblPr>
              <a:tblGrid>
                <a:gridCol w="3059694">
                  <a:extLst>
                    <a:ext uri="{9D8B030D-6E8A-4147-A177-3AD203B41FA5}">
                      <a16:colId xmlns:a16="http://schemas.microsoft.com/office/drawing/2014/main" val="2312990222"/>
                    </a:ext>
                  </a:extLst>
                </a:gridCol>
                <a:gridCol w="3001514">
                  <a:extLst>
                    <a:ext uri="{9D8B030D-6E8A-4147-A177-3AD203B41FA5}">
                      <a16:colId xmlns:a16="http://schemas.microsoft.com/office/drawing/2014/main" val="1079775090"/>
                    </a:ext>
                  </a:extLst>
                </a:gridCol>
                <a:gridCol w="4800633">
                  <a:extLst>
                    <a:ext uri="{9D8B030D-6E8A-4147-A177-3AD203B41FA5}">
                      <a16:colId xmlns:a16="http://schemas.microsoft.com/office/drawing/2014/main" val="2915806222"/>
                    </a:ext>
                  </a:extLst>
                </a:gridCol>
              </a:tblGrid>
              <a:tr h="167640">
                <a:tc>
                  <a:txBody>
                    <a:bodyPr/>
                    <a:lstStyle/>
                    <a:p>
                      <a:pPr algn="ctr">
                        <a:spcAft>
                          <a:spcPts val="0"/>
                        </a:spcAft>
                      </a:pPr>
                      <a:r>
                        <a:rPr lang="es-ES" sz="1200" dirty="0">
                          <a:effectLst/>
                        </a:rPr>
                        <a:t>Conocimientos previos</a:t>
                      </a:r>
                      <a:endParaRPr lang="es-ES" dirty="0">
                        <a:effectLst/>
                      </a:endParaRPr>
                    </a:p>
                  </a:txBody>
                  <a:tcPr marL="68580" marR="68580" marT="0" marB="0"/>
                </a:tc>
                <a:tc>
                  <a:txBody>
                    <a:bodyPr/>
                    <a:lstStyle/>
                    <a:p>
                      <a:pPr algn="ctr">
                        <a:spcAft>
                          <a:spcPts val="0"/>
                        </a:spcAft>
                      </a:pPr>
                      <a:r>
                        <a:rPr lang="es-ES" sz="1200" dirty="0">
                          <a:effectLst/>
                        </a:rPr>
                        <a:t>Vocabulario</a:t>
                      </a:r>
                      <a:endParaRPr lang="es-ES" dirty="0">
                        <a:effectLst/>
                      </a:endParaRPr>
                    </a:p>
                  </a:txBody>
                  <a:tcPr marL="68580" marR="68580" marT="0" marB="0"/>
                </a:tc>
                <a:tc>
                  <a:txBody>
                    <a:bodyPr/>
                    <a:lstStyle/>
                    <a:p>
                      <a:pPr algn="ctr">
                        <a:spcAft>
                          <a:spcPts val="0"/>
                        </a:spcAft>
                      </a:pPr>
                      <a:r>
                        <a:rPr lang="es-ES" sz="1200" dirty="0">
                          <a:effectLst/>
                        </a:rPr>
                        <a:t>Estrategias y Productos de Evaluación</a:t>
                      </a:r>
                      <a:endParaRPr lang="es-ES" dirty="0">
                        <a:effectLst/>
                      </a:endParaRPr>
                    </a:p>
                    <a:p>
                      <a:pPr>
                        <a:spcAft>
                          <a:spcPts val="0"/>
                        </a:spcAft>
                      </a:pPr>
                      <a:r>
                        <a:rPr lang="es-ES" sz="800" dirty="0">
                          <a:effectLst/>
                        </a:rPr>
                        <a:t>¿Qué tareas permitirán a los alumnos responder la pregunta de la unidad?</a:t>
                      </a:r>
                      <a:endParaRPr lang="es-ES" dirty="0">
                        <a:effectLst/>
                      </a:endParaRPr>
                    </a:p>
                    <a:p>
                      <a:pPr algn="ctr">
                        <a:spcAft>
                          <a:spcPts val="0"/>
                        </a:spcAft>
                      </a:pPr>
                      <a:r>
                        <a:rPr lang="es-ES" sz="800" dirty="0">
                          <a:effectLst/>
                        </a:rPr>
                        <a:t>¿Qué se aceptará como prueba de la comprensión? ¿Cómo demostrarán los alumnos lo que han comprendido?</a:t>
                      </a:r>
                      <a:endParaRPr lang="es-ES" dirty="0">
                        <a:effectLst/>
                      </a:endParaRPr>
                    </a:p>
                  </a:txBody>
                  <a:tcPr marL="68580" marR="68580" marT="0" marB="0"/>
                </a:tc>
                <a:extLst>
                  <a:ext uri="{0D108BD9-81ED-4DB2-BD59-A6C34878D82A}">
                    <a16:rowId xmlns:a16="http://schemas.microsoft.com/office/drawing/2014/main" val="652163435"/>
                  </a:ext>
                </a:extLst>
              </a:tr>
              <a:tr h="334645">
                <a:tc>
                  <a:txBody>
                    <a:bodyPr/>
                    <a:lstStyle/>
                    <a:p>
                      <a:pPr marL="368300">
                        <a:spcAft>
                          <a:spcPts val="0"/>
                        </a:spcAft>
                      </a:pPr>
                      <a:endParaRPr lang="es-ES" dirty="0">
                        <a:effectLst/>
                      </a:endParaRPr>
                    </a:p>
                    <a:p>
                      <a:pPr marL="368300">
                        <a:spcAft>
                          <a:spcPts val="0"/>
                        </a:spcAft>
                      </a:pPr>
                      <a:r>
                        <a:rPr lang="es-ES" sz="1200" dirty="0">
                          <a:effectLst/>
                        </a:rPr>
                        <a:t>Reactivación </a:t>
                      </a:r>
                      <a:endParaRPr lang="es-ES">
                        <a:effectLst/>
                      </a:endParaRPr>
                    </a:p>
                  </a:txBody>
                  <a:tcPr marL="68580" marR="68580" marT="0" marB="0"/>
                </a:tc>
                <a:tc>
                  <a:txBody>
                    <a:bodyPr/>
                    <a:lstStyle/>
                    <a:p>
                      <a:pPr marL="368300">
                        <a:spcAft>
                          <a:spcPts val="0"/>
                        </a:spcAft>
                      </a:pPr>
                      <a:r>
                        <a:rPr lang="es-ES" sz="1200" dirty="0">
                          <a:effectLst/>
                        </a:rPr>
                        <a:t>Diccionario  Jurídico Pedagógico </a:t>
                      </a:r>
                      <a:endParaRPr lang="es-ES">
                        <a:effectLst/>
                      </a:endParaRPr>
                    </a:p>
                  </a:txBody>
                  <a:tcPr marL="68580" marR="68580" marT="0" marB="0"/>
                </a:tc>
                <a:tc>
                  <a:txBody>
                    <a:bodyPr/>
                    <a:lstStyle/>
                    <a:p>
                      <a:pPr>
                        <a:spcAft>
                          <a:spcPts val="0"/>
                        </a:spcAft>
                      </a:pPr>
                      <a:r>
                        <a:rPr lang="es-ES" sz="1200" dirty="0">
                          <a:effectLst/>
                        </a:rPr>
                        <a:t>Estrategias : Inicio: lluvia de ideas. </a:t>
                      </a:r>
                      <a:endParaRPr lang="es-ES">
                        <a:effectLst/>
                      </a:endParaRPr>
                    </a:p>
                    <a:p>
                      <a:pPr>
                        <a:spcAft>
                          <a:spcPts val="0"/>
                        </a:spcAft>
                      </a:pPr>
                      <a:r>
                        <a:rPr lang="es-ES" sz="1200" dirty="0">
                          <a:effectLst/>
                        </a:rPr>
                        <a:t>Durante: mapas cognitivos </a:t>
                      </a:r>
                      <a:endParaRPr lang="es-ES">
                        <a:effectLst/>
                      </a:endParaRPr>
                    </a:p>
                    <a:p>
                      <a:pPr>
                        <a:spcAft>
                          <a:spcPts val="0"/>
                        </a:spcAft>
                      </a:pPr>
                      <a:r>
                        <a:rPr lang="es-ES" sz="1200" dirty="0">
                          <a:effectLst/>
                        </a:rPr>
                        <a:t>Cierre: cuestionarios  </a:t>
                      </a:r>
                      <a:endParaRPr lang="es-ES">
                        <a:effectLst/>
                      </a:endParaRPr>
                    </a:p>
                    <a:p>
                      <a:pPr>
                        <a:spcAft>
                          <a:spcPts val="0"/>
                        </a:spcAft>
                      </a:pPr>
                      <a:r>
                        <a:rPr lang="es-ES" sz="1200" dirty="0">
                          <a:effectLst/>
                        </a:rPr>
                        <a:t>Evaluación: diagnostica  </a:t>
                      </a:r>
                      <a:endParaRPr lang="es-ES">
                        <a:effectLst/>
                      </a:endParaRPr>
                    </a:p>
                    <a:p>
                      <a:pPr>
                        <a:spcAft>
                          <a:spcPts val="0"/>
                        </a:spcAft>
                      </a:pPr>
                      <a:r>
                        <a:rPr lang="es-ES" sz="1200" dirty="0">
                          <a:effectLst/>
                        </a:rPr>
                        <a:t>Instrumento examen :  escrito </a:t>
                      </a:r>
                      <a:endParaRPr lang="es-ES">
                        <a:effectLst/>
                      </a:endParaRPr>
                    </a:p>
                  </a:txBody>
                  <a:tcPr marL="68580" marR="68580" marT="0" marB="0"/>
                </a:tc>
                <a:extLst>
                  <a:ext uri="{0D108BD9-81ED-4DB2-BD59-A6C34878D82A}">
                    <a16:rowId xmlns:a16="http://schemas.microsoft.com/office/drawing/2014/main" val="3758295726"/>
                  </a:ext>
                </a:extLst>
              </a:tr>
            </a:tbl>
          </a:graphicData>
        </a:graphic>
      </p:graphicFrame>
      <p:sp>
        <p:nvSpPr>
          <p:cNvPr id="12" name="CuadroTexto 11">
            <a:extLst>
              <a:ext uri="{FF2B5EF4-FFF2-40B4-BE49-F238E27FC236}">
                <a16:creationId xmlns:a16="http://schemas.microsoft.com/office/drawing/2014/main" id="{70C87D87-552F-40C5-AF81-0F18424DEF0C}"/>
              </a:ext>
            </a:extLst>
          </p:cNvPr>
          <p:cNvSpPr txBox="1"/>
          <p:nvPr/>
        </p:nvSpPr>
        <p:spPr>
          <a:xfrm>
            <a:off x="3091132" y="2912853"/>
            <a:ext cx="60960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sz="1200">
              <a:latin typeface="Arial Narrow"/>
            </a:endParaRPr>
          </a:p>
          <a:p>
            <a:endParaRPr lang="es-ES" sz="1200">
              <a:latin typeface="Arial Narrow"/>
            </a:endParaRPr>
          </a:p>
          <a:p>
            <a:endParaRPr lang="es-ES" sz="1200" b="1">
              <a:latin typeface="Arial Narrow"/>
            </a:endParaRPr>
          </a:p>
        </p:txBody>
      </p:sp>
    </p:spTree>
    <p:extLst>
      <p:ext uri="{BB962C8B-B14F-4D97-AF65-F5344CB8AC3E}">
        <p14:creationId xmlns:p14="http://schemas.microsoft.com/office/powerpoint/2010/main" val="4239653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08AB5FC3-0F5F-4074-A320-9115DFC25FE0}"/>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sp>
        <p:nvSpPr>
          <p:cNvPr id="5" name="Título 1">
            <a:extLst>
              <a:ext uri="{FF2B5EF4-FFF2-40B4-BE49-F238E27FC236}">
                <a16:creationId xmlns:a16="http://schemas.microsoft.com/office/drawing/2014/main" id="{40CBB5C9-50E7-41B2-8CF8-DB5D430BFEE9}"/>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graphicFrame>
        <p:nvGraphicFramePr>
          <p:cNvPr id="4" name="Tabla 3">
            <a:extLst>
              <a:ext uri="{FF2B5EF4-FFF2-40B4-BE49-F238E27FC236}">
                <a16:creationId xmlns:a16="http://schemas.microsoft.com/office/drawing/2014/main" id="{1D4A1528-5838-45D3-85CF-8B93E54970B2}"/>
              </a:ext>
            </a:extLst>
          </p:cNvPr>
          <p:cNvGraphicFramePr>
            <a:graphicFrameLocks noGrp="1"/>
          </p:cNvGraphicFramePr>
          <p:nvPr>
            <p:extLst/>
          </p:nvPr>
        </p:nvGraphicFramePr>
        <p:xfrm>
          <a:off x="1049547" y="273169"/>
          <a:ext cx="10776534" cy="5539771"/>
        </p:xfrm>
        <a:graphic>
          <a:graphicData uri="http://schemas.openxmlformats.org/drawingml/2006/table">
            <a:tbl>
              <a:tblPr firstRow="1" firstCol="1" lastRow="1" lastCol="1" bandRow="1" bandCol="1">
                <a:tableStyleId>{5C22544A-7EE6-4342-B048-85BDC9FD1C3A}</a:tableStyleId>
              </a:tblPr>
              <a:tblGrid>
                <a:gridCol w="1322347">
                  <a:extLst>
                    <a:ext uri="{9D8B030D-6E8A-4147-A177-3AD203B41FA5}">
                      <a16:colId xmlns:a16="http://schemas.microsoft.com/office/drawing/2014/main" val="2780621246"/>
                    </a:ext>
                  </a:extLst>
                </a:gridCol>
                <a:gridCol w="2784863">
                  <a:extLst>
                    <a:ext uri="{9D8B030D-6E8A-4147-A177-3AD203B41FA5}">
                      <a16:colId xmlns:a16="http://schemas.microsoft.com/office/drawing/2014/main" val="299866553"/>
                    </a:ext>
                  </a:extLst>
                </a:gridCol>
                <a:gridCol w="2715321">
                  <a:extLst>
                    <a:ext uri="{9D8B030D-6E8A-4147-A177-3AD203B41FA5}">
                      <a16:colId xmlns:a16="http://schemas.microsoft.com/office/drawing/2014/main" val="4052218444"/>
                    </a:ext>
                  </a:extLst>
                </a:gridCol>
                <a:gridCol w="2855489">
                  <a:extLst>
                    <a:ext uri="{9D8B030D-6E8A-4147-A177-3AD203B41FA5}">
                      <a16:colId xmlns:a16="http://schemas.microsoft.com/office/drawing/2014/main" val="1493042126"/>
                    </a:ext>
                  </a:extLst>
                </a:gridCol>
                <a:gridCol w="1098514">
                  <a:extLst>
                    <a:ext uri="{9D8B030D-6E8A-4147-A177-3AD203B41FA5}">
                      <a16:colId xmlns:a16="http://schemas.microsoft.com/office/drawing/2014/main" val="1633406908"/>
                    </a:ext>
                  </a:extLst>
                </a:gridCol>
              </a:tblGrid>
              <a:tr h="1692709">
                <a:tc>
                  <a:txBody>
                    <a:bodyPr/>
                    <a:lstStyle/>
                    <a:p>
                      <a:pPr algn="ctr">
                        <a:spcAft>
                          <a:spcPts val="0"/>
                        </a:spcAft>
                      </a:pPr>
                      <a:r>
                        <a:rPr lang="es-ES" sz="1200" dirty="0">
                          <a:effectLst/>
                        </a:rPr>
                        <a:t>Sesión</a:t>
                      </a:r>
                      <a:endParaRPr lang="es-ES" dirty="0">
                        <a:effectLst/>
                      </a:endParaRPr>
                    </a:p>
                    <a:p>
                      <a:pPr algn="ctr">
                        <a:spcAft>
                          <a:spcPts val="0"/>
                        </a:spcAft>
                      </a:pPr>
                      <a:r>
                        <a:rPr lang="es-ES" sz="1200" dirty="0">
                          <a:effectLst/>
                        </a:rPr>
                        <a:t>Fecha</a:t>
                      </a:r>
                      <a:endParaRPr lang="es-ES" dirty="0">
                        <a:effectLst/>
                      </a:endParaRPr>
                    </a:p>
                  </a:txBody>
                  <a:tcPr marL="68580" marR="68580" marT="0" marB="0" anchor="ctr"/>
                </a:tc>
                <a:tc>
                  <a:txBody>
                    <a:bodyPr/>
                    <a:lstStyle/>
                    <a:p>
                      <a:pPr algn="ctr">
                        <a:spcAft>
                          <a:spcPts val="0"/>
                        </a:spcAft>
                      </a:pPr>
                      <a:r>
                        <a:rPr lang="es-ES" sz="1200" dirty="0">
                          <a:effectLst/>
                        </a:rPr>
                        <a:t>Estrategias de aprendizaje (Actividades)</a:t>
                      </a:r>
                      <a:endParaRPr lang="es-ES" dirty="0">
                        <a:effectLst/>
                      </a:endParaRPr>
                    </a:p>
                    <a:p>
                      <a:pPr algn="ctr">
                        <a:spcAft>
                          <a:spcPts val="0"/>
                        </a:spcAft>
                      </a:pPr>
                      <a:r>
                        <a:rPr lang="es-ES" sz="800" dirty="0">
                          <a:effectLst/>
                        </a:rPr>
                        <a:t>¿Cómo sabrán los alumnos lo que se espera de ellos?</a:t>
                      </a:r>
                      <a:endParaRPr lang="es-ES" dirty="0">
                        <a:effectLst/>
                      </a:endParaRPr>
                    </a:p>
                    <a:p>
                      <a:pPr algn="ctr">
                        <a:spcAft>
                          <a:spcPts val="0"/>
                        </a:spcAft>
                      </a:pPr>
                      <a:r>
                        <a:rPr lang="es-ES" sz="800" dirty="0">
                          <a:effectLst/>
                        </a:rPr>
                        <a:t>¿Cómo adquirirán los conocimientos y practicarán las habilidades requeridas? ¿Cómo practicarán la aplicación de conocimientos y habilidades?</a:t>
                      </a:r>
                      <a:endParaRPr lang="es-ES" dirty="0">
                        <a:effectLst/>
                      </a:endParaRPr>
                    </a:p>
                    <a:p>
                      <a:pPr algn="ctr">
                        <a:spcAft>
                          <a:spcPts val="0"/>
                        </a:spcAft>
                      </a:pPr>
                      <a:endParaRPr lang="es-ES" dirty="0">
                        <a:effectLst/>
                      </a:endParaRPr>
                    </a:p>
                  </a:txBody>
                  <a:tcPr marL="68580" marR="68580" marT="0" marB="0" anchor="ctr"/>
                </a:tc>
                <a:tc>
                  <a:txBody>
                    <a:bodyPr/>
                    <a:lstStyle/>
                    <a:p>
                      <a:pPr algn="ctr">
                        <a:spcAft>
                          <a:spcPts val="0"/>
                        </a:spcAft>
                      </a:pPr>
                      <a:r>
                        <a:rPr lang="es-ES" sz="1200" dirty="0">
                          <a:effectLst/>
                        </a:rPr>
                        <a:t>Estrategias de Enseñanza</a:t>
                      </a:r>
                      <a:endParaRPr lang="es-ES" dirty="0">
                        <a:effectLst/>
                      </a:endParaRPr>
                    </a:p>
                    <a:p>
                      <a:pPr algn="ctr">
                        <a:spcAft>
                          <a:spcPts val="0"/>
                        </a:spcAft>
                      </a:pPr>
                      <a:r>
                        <a:rPr lang="es-ES" sz="1200" dirty="0">
                          <a:effectLst/>
                        </a:rPr>
                        <a:t>(Metodología)</a:t>
                      </a:r>
                      <a:endParaRPr lang="es-ES" dirty="0">
                        <a:effectLst/>
                      </a:endParaRPr>
                    </a:p>
                    <a:p>
                      <a:pPr algn="just">
                        <a:spcAft>
                          <a:spcPts val="0"/>
                        </a:spcAft>
                      </a:pPr>
                      <a:r>
                        <a:rPr lang="es-ES" sz="800" dirty="0">
                          <a:effectLst/>
                        </a:rPr>
                        <a:t>¿Qué variedad de metodologías de enseñanza emplearemos?</a:t>
                      </a:r>
                      <a:endParaRPr lang="es-ES" dirty="0">
                        <a:effectLst/>
                      </a:endParaRPr>
                    </a:p>
                    <a:p>
                      <a:pPr algn="ctr">
                        <a:spcAft>
                          <a:spcPts val="0"/>
                        </a:spcAft>
                      </a:pPr>
                      <a:endParaRPr lang="es-ES" dirty="0">
                        <a:effectLst/>
                      </a:endParaRPr>
                    </a:p>
                  </a:txBody>
                  <a:tcPr marL="68580" marR="68580" marT="0" marB="0" anchor="ctr"/>
                </a:tc>
                <a:tc>
                  <a:txBody>
                    <a:bodyPr/>
                    <a:lstStyle/>
                    <a:p>
                      <a:pPr algn="ctr">
                        <a:spcAft>
                          <a:spcPts val="0"/>
                        </a:spcAft>
                      </a:pPr>
                      <a:r>
                        <a:rPr lang="es-ES" sz="1200" dirty="0">
                          <a:effectLst/>
                        </a:rPr>
                        <a:t>Recursos</a:t>
                      </a:r>
                      <a:endParaRPr lang="es-ES" dirty="0">
                        <a:effectLst/>
                      </a:endParaRPr>
                    </a:p>
                    <a:p>
                      <a:pPr algn="just">
                        <a:spcAft>
                          <a:spcPts val="0"/>
                        </a:spcAft>
                      </a:pPr>
                      <a:r>
                        <a:rPr lang="es-ES" sz="800" dirty="0">
                          <a:effectLst/>
                        </a:rPr>
                        <a:t>¿Con qué recursos contamos?</a:t>
                      </a:r>
                      <a:endParaRPr lang="es-ES" dirty="0">
                        <a:effectLst/>
                      </a:endParaRPr>
                    </a:p>
                    <a:p>
                      <a:pPr algn="ctr">
                        <a:spcAft>
                          <a:spcPts val="0"/>
                        </a:spcAft>
                      </a:pPr>
                      <a:r>
                        <a:rPr lang="es-ES" sz="800" dirty="0">
                          <a:effectLst/>
                        </a:rPr>
                        <a:t>¿Cómo se utilizarán los recursos que ofrecen el aula, el entorno local y/o la comunidad para facilitar las experiencias de los alumnos durante el desarrollo de la unidad? </a:t>
                      </a:r>
                      <a:endParaRPr lang="es-ES">
                        <a:effectLst/>
                      </a:endParaRPr>
                    </a:p>
                  </a:txBody>
                  <a:tcPr marL="68580" marR="68580" marT="0" marB="0" anchor="ctr"/>
                </a:tc>
                <a:tc>
                  <a:txBody>
                    <a:bodyPr/>
                    <a:lstStyle/>
                    <a:p>
                      <a:pPr algn="ctr">
                        <a:spcAft>
                          <a:spcPts val="0"/>
                        </a:spcAft>
                      </a:pPr>
                      <a:r>
                        <a:rPr lang="es-ES" sz="1200" dirty="0">
                          <a:effectLst/>
                        </a:rPr>
                        <a:t>Grupo</a:t>
                      </a:r>
                      <a:endParaRPr lang="es-ES" dirty="0">
                        <a:effectLst/>
                      </a:endParaRPr>
                    </a:p>
                  </a:txBody>
                  <a:tcPr marL="68580" marR="68580" marT="0" marB="0" anchor="ctr"/>
                </a:tc>
                <a:extLst>
                  <a:ext uri="{0D108BD9-81ED-4DB2-BD59-A6C34878D82A}">
                    <a16:rowId xmlns:a16="http://schemas.microsoft.com/office/drawing/2014/main" val="764959351"/>
                  </a:ext>
                </a:extLst>
              </a:tr>
              <a:tr h="1359297">
                <a:tc>
                  <a:txBody>
                    <a:bodyPr/>
                    <a:lstStyle/>
                    <a:p>
                      <a:pPr algn="ctr">
                        <a:spcAft>
                          <a:spcPts val="0"/>
                        </a:spcAft>
                      </a:pPr>
                      <a:endParaRPr lang="es-ES" dirty="0">
                        <a:effectLst/>
                      </a:endParaRPr>
                    </a:p>
                    <a:p>
                      <a:pPr algn="ctr">
                        <a:spcAft>
                          <a:spcPts val="0"/>
                        </a:spcAft>
                      </a:pPr>
                      <a:r>
                        <a:rPr lang="es-ES" sz="1200" dirty="0">
                          <a:effectLst/>
                        </a:rPr>
                        <a:t>Agosto  2019</a:t>
                      </a:r>
                      <a:endParaRPr lang="es-ES" dirty="0">
                        <a:effectLst/>
                      </a:endParaRPr>
                    </a:p>
                    <a:p>
                      <a:pPr>
                        <a:spcAft>
                          <a:spcPts val="0"/>
                        </a:spcAft>
                      </a:pPr>
                      <a:r>
                        <a:rPr lang="es-ES" sz="1200" dirty="0">
                          <a:effectLst/>
                        </a:rPr>
                        <a:t>15,22,29 </a:t>
                      </a:r>
                      <a:endParaRPr lang="es-ES">
                        <a:effectLst/>
                      </a:endParaRPr>
                    </a:p>
                    <a:p>
                      <a:pPr algn="ctr">
                        <a:spcAft>
                          <a:spcPts val="0"/>
                        </a:spcAft>
                      </a:pPr>
                      <a:endParaRPr lang="es-ES" dirty="0">
                        <a:effectLst/>
                      </a:endParaRPr>
                    </a:p>
                  </a:txBody>
                  <a:tcPr marL="68580" marR="68580" marT="0" marB="0" anchor="ctr"/>
                </a:tc>
                <a:tc>
                  <a:txBody>
                    <a:bodyPr/>
                    <a:lstStyle/>
                    <a:p>
                      <a:pPr algn="ctr">
                        <a:spcAft>
                          <a:spcPts val="0"/>
                        </a:spcAft>
                      </a:pPr>
                      <a:r>
                        <a:rPr lang="es-ES" sz="1200" dirty="0">
                          <a:effectLst/>
                        </a:rPr>
                        <a:t>Por un examen Diagnostico </a:t>
                      </a:r>
                      <a:endParaRPr lang="es-ES">
                        <a:effectLst/>
                      </a:endParaRPr>
                    </a:p>
                    <a:p>
                      <a:pPr algn="ctr">
                        <a:spcAft>
                          <a:spcPts val="0"/>
                        </a:spcAft>
                      </a:pPr>
                      <a:endParaRPr lang="es-ES">
                        <a:effectLst/>
                      </a:endParaRPr>
                    </a:p>
                  </a:txBody>
                  <a:tcPr marL="68580" marR="68580" marT="0" marB="0" anchor="ctr"/>
                </a:tc>
                <a:tc>
                  <a:txBody>
                    <a:bodyPr/>
                    <a:lstStyle/>
                    <a:p>
                      <a:pPr algn="ctr">
                        <a:spcAft>
                          <a:spcPts val="0"/>
                        </a:spcAft>
                      </a:pPr>
                      <a:r>
                        <a:rPr lang="es-ES" sz="1200" dirty="0">
                          <a:effectLst/>
                        </a:rPr>
                        <a:t>Mapas conceptuales </a:t>
                      </a:r>
                      <a:endParaRPr lang="es-ES">
                        <a:effectLst/>
                      </a:endParaRPr>
                    </a:p>
                    <a:p>
                      <a:pPr algn="ctr">
                        <a:spcAft>
                          <a:spcPts val="0"/>
                        </a:spcAft>
                      </a:pPr>
                      <a:endParaRPr lang="es-ES">
                        <a:effectLst/>
                      </a:endParaRPr>
                    </a:p>
                    <a:p>
                      <a:pPr algn="ctr">
                        <a:spcAft>
                          <a:spcPts val="0"/>
                        </a:spcAft>
                      </a:pPr>
                      <a:r>
                        <a:rPr lang="es-ES" sz="1200" dirty="0" err="1">
                          <a:effectLst/>
                        </a:rPr>
                        <a:t>Metodos</a:t>
                      </a:r>
                      <a:r>
                        <a:rPr lang="es-ES" sz="1200" dirty="0">
                          <a:effectLst/>
                        </a:rPr>
                        <a:t>: Enseñanza explicación </a:t>
                      </a:r>
                      <a:endParaRPr lang="es-ES">
                        <a:effectLst/>
                      </a:endParaRPr>
                    </a:p>
                    <a:p>
                      <a:pPr algn="ctr">
                        <a:spcAft>
                          <a:spcPts val="0"/>
                        </a:spcAft>
                      </a:pPr>
                      <a:r>
                        <a:rPr lang="es-ES" sz="1200" dirty="0">
                          <a:effectLst/>
                        </a:rPr>
                        <a:t>Inductiva = descriptiva </a:t>
                      </a:r>
                      <a:endParaRPr lang="es-ES">
                        <a:effectLst/>
                      </a:endParaRPr>
                    </a:p>
                    <a:p>
                      <a:pPr algn="ctr">
                        <a:spcAft>
                          <a:spcPts val="0"/>
                        </a:spcAft>
                      </a:pPr>
                      <a:r>
                        <a:rPr lang="es-ES" sz="1200" dirty="0">
                          <a:effectLst/>
                        </a:rPr>
                        <a:t>Deductiva</a:t>
                      </a:r>
                      <a:endParaRPr lang="es-ES" dirty="0">
                        <a:effectLst/>
                      </a:endParaRPr>
                    </a:p>
                  </a:txBody>
                  <a:tcPr marL="68580" marR="68580" marT="0" marB="0" anchor="ctr"/>
                </a:tc>
                <a:tc>
                  <a:txBody>
                    <a:bodyPr/>
                    <a:lstStyle/>
                    <a:p>
                      <a:pPr>
                        <a:spcAft>
                          <a:spcPts val="0"/>
                        </a:spcAft>
                      </a:pPr>
                      <a:r>
                        <a:rPr lang="es-ES" sz="1200" dirty="0">
                          <a:effectLst/>
                        </a:rPr>
                        <a:t>          Pizarrón               </a:t>
                      </a:r>
                      <a:endParaRPr lang="es-ES">
                        <a:effectLst/>
                      </a:endParaRPr>
                    </a:p>
                    <a:p>
                      <a:pPr>
                        <a:spcAft>
                          <a:spcPts val="0"/>
                        </a:spcAft>
                      </a:pPr>
                      <a:endParaRPr lang="es-ES" dirty="0">
                        <a:effectLst/>
                      </a:endParaRPr>
                    </a:p>
                    <a:p>
                      <a:pPr>
                        <a:spcAft>
                          <a:spcPts val="0"/>
                        </a:spcAft>
                      </a:pPr>
                      <a:r>
                        <a:rPr lang="es-ES" sz="1200" dirty="0">
                          <a:effectLst/>
                        </a:rPr>
                        <a:t>          </a:t>
                      </a:r>
                      <a:r>
                        <a:rPr lang="es-ES" sz="1200" dirty="0" err="1">
                          <a:effectLst/>
                        </a:rPr>
                        <a:t>Cañon</a:t>
                      </a:r>
                      <a:r>
                        <a:rPr lang="es-ES" sz="1200" dirty="0">
                          <a:effectLst/>
                        </a:rPr>
                        <a:t> (videos)  </a:t>
                      </a:r>
                      <a:endParaRPr lang="es-ES">
                        <a:effectLst/>
                      </a:endParaRPr>
                    </a:p>
                    <a:p>
                      <a:pPr algn="ctr">
                        <a:spcAft>
                          <a:spcPts val="0"/>
                        </a:spcAft>
                      </a:pPr>
                      <a:r>
                        <a:rPr lang="es-ES" sz="1200" dirty="0">
                          <a:effectLst/>
                        </a:rPr>
                        <a:t>  </a:t>
                      </a:r>
                      <a:endParaRPr lang="es-ES">
                        <a:effectLst/>
                      </a:endParaRPr>
                    </a:p>
                  </a:txBody>
                  <a:tcPr marL="68580" marR="68580" marT="0" marB="0" anchor="ctr"/>
                </a:tc>
                <a:tc>
                  <a:txBody>
                    <a:bodyPr/>
                    <a:lstStyle/>
                    <a:p>
                      <a:pPr algn="ctr">
                        <a:spcAft>
                          <a:spcPts val="0"/>
                        </a:spcAft>
                      </a:pPr>
                      <a:r>
                        <a:rPr lang="es-ES" sz="1200" dirty="0">
                          <a:effectLst/>
                        </a:rPr>
                        <a:t>6010</a:t>
                      </a:r>
                      <a:endParaRPr lang="es-ES" dirty="0">
                        <a:effectLst/>
                      </a:endParaRPr>
                    </a:p>
                  </a:txBody>
                  <a:tcPr marL="68580" marR="68580" marT="0" marB="0" anchor="ctr"/>
                </a:tc>
                <a:extLst>
                  <a:ext uri="{0D108BD9-81ED-4DB2-BD59-A6C34878D82A}">
                    <a16:rowId xmlns:a16="http://schemas.microsoft.com/office/drawing/2014/main" val="1916241134"/>
                  </a:ext>
                </a:extLst>
              </a:tr>
              <a:tr h="1077177">
                <a:tc>
                  <a:txBody>
                    <a:bodyPr/>
                    <a:lstStyle/>
                    <a:p>
                      <a:pPr algn="ctr">
                        <a:spcAft>
                          <a:spcPts val="0"/>
                        </a:spcAft>
                      </a:pPr>
                      <a:endParaRPr lang="es-ES" dirty="0">
                        <a:effectLst/>
                      </a:endParaRPr>
                    </a:p>
                    <a:p>
                      <a:pPr algn="ctr">
                        <a:spcAft>
                          <a:spcPts val="0"/>
                        </a:spcAft>
                      </a:pPr>
                      <a:r>
                        <a:rPr lang="es-ES" sz="1200" dirty="0">
                          <a:effectLst/>
                        </a:rPr>
                        <a:t>Septiembre </a:t>
                      </a:r>
                      <a:endParaRPr lang="es-ES">
                        <a:effectLst/>
                      </a:endParaRPr>
                    </a:p>
                    <a:p>
                      <a:pPr algn="ctr">
                        <a:spcAft>
                          <a:spcPts val="0"/>
                        </a:spcAft>
                      </a:pPr>
                      <a:r>
                        <a:rPr lang="es-ES" sz="1200" dirty="0">
                          <a:effectLst/>
                        </a:rPr>
                        <a:t>4,11,18,25</a:t>
                      </a:r>
                      <a:endParaRPr lang="es-ES" dirty="0">
                        <a:effectLst/>
                      </a:endParaRPr>
                    </a:p>
                    <a:p>
                      <a:pPr algn="ctr">
                        <a:spcAft>
                          <a:spcPts val="0"/>
                        </a:spcAft>
                      </a:pPr>
                      <a:endParaRPr lang="es-ES" dirty="0">
                        <a:effectLst/>
                      </a:endParaRPr>
                    </a:p>
                  </a:txBody>
                  <a:tcPr marL="68580" marR="68580" marT="0" marB="0" anchor="ctr"/>
                </a:tc>
                <a:tc>
                  <a:txBody>
                    <a:bodyPr/>
                    <a:lstStyle/>
                    <a:p>
                      <a:pPr>
                        <a:spcAft>
                          <a:spcPts val="0"/>
                        </a:spcAft>
                      </a:pPr>
                      <a:r>
                        <a:rPr lang="es-ES" sz="1200" dirty="0">
                          <a:effectLst/>
                        </a:rPr>
                        <a:t>Aprendizajes previos </a:t>
                      </a:r>
                      <a:endParaRPr lang="es-ES">
                        <a:effectLst/>
                      </a:endParaRPr>
                    </a:p>
                  </a:txBody>
                  <a:tcPr marL="68580" marR="68580" marT="0" marB="0" anchor="ctr"/>
                </a:tc>
                <a:tc>
                  <a:txBody>
                    <a:bodyPr/>
                    <a:lstStyle/>
                    <a:p>
                      <a:pPr>
                        <a:spcAft>
                          <a:spcPts val="0"/>
                        </a:spcAft>
                      </a:pPr>
                      <a:r>
                        <a:rPr lang="es-ES" sz="1200" dirty="0">
                          <a:effectLst/>
                        </a:rPr>
                        <a:t>Analogía=comparación  </a:t>
                      </a:r>
                      <a:endParaRPr lang="es-ES">
                        <a:effectLst/>
                      </a:endParaRPr>
                    </a:p>
                    <a:p>
                      <a:pPr>
                        <a:spcAft>
                          <a:spcPts val="0"/>
                        </a:spcAft>
                      </a:pPr>
                      <a:r>
                        <a:rPr lang="es-ES" sz="1200" dirty="0">
                          <a:effectLst/>
                        </a:rPr>
                        <a:t>Proyectos. </a:t>
                      </a:r>
                      <a:endParaRPr lang="es-ES">
                        <a:effectLst/>
                      </a:endParaRPr>
                    </a:p>
                  </a:txBody>
                  <a:tcPr marL="68580" marR="68580" marT="0" marB="0" anchor="ctr"/>
                </a:tc>
                <a:tc>
                  <a:txBody>
                    <a:bodyPr/>
                    <a:lstStyle/>
                    <a:p>
                      <a:pPr>
                        <a:spcAft>
                          <a:spcPts val="0"/>
                        </a:spcAft>
                      </a:pPr>
                      <a:r>
                        <a:rPr lang="es-ES" sz="1200" dirty="0">
                          <a:effectLst/>
                        </a:rPr>
                        <a:t>             P.C.  </a:t>
                      </a:r>
                      <a:endParaRPr lang="es-ES">
                        <a:effectLst/>
                      </a:endParaRPr>
                    </a:p>
                    <a:p>
                      <a:pPr>
                        <a:spcAft>
                          <a:spcPts val="0"/>
                        </a:spcAft>
                      </a:pPr>
                      <a:r>
                        <a:rPr lang="es-ES" sz="1200" dirty="0">
                          <a:effectLst/>
                        </a:rPr>
                        <a:t>            Libros (derecho)</a:t>
                      </a:r>
                      <a:endParaRPr lang="es-ES" dirty="0">
                        <a:effectLst/>
                      </a:endParaRPr>
                    </a:p>
                  </a:txBody>
                  <a:tcPr marL="68580" marR="68580" marT="0" marB="0" anchor="ctr"/>
                </a:tc>
                <a:tc>
                  <a:txBody>
                    <a:bodyPr/>
                    <a:lstStyle/>
                    <a:p>
                      <a:pPr algn="ctr">
                        <a:spcAft>
                          <a:spcPts val="0"/>
                        </a:spcAft>
                      </a:pPr>
                      <a:endParaRPr lang="es-ES" dirty="0">
                        <a:effectLst/>
                      </a:endParaRPr>
                    </a:p>
                  </a:txBody>
                  <a:tcPr marL="68580" marR="68580" marT="0" marB="0" anchor="ctr"/>
                </a:tc>
                <a:extLst>
                  <a:ext uri="{0D108BD9-81ED-4DB2-BD59-A6C34878D82A}">
                    <a16:rowId xmlns:a16="http://schemas.microsoft.com/office/drawing/2014/main" val="185374643"/>
                  </a:ext>
                </a:extLst>
              </a:tr>
              <a:tr h="846353">
                <a:tc>
                  <a:txBody>
                    <a:bodyPr/>
                    <a:lstStyle/>
                    <a:p>
                      <a:pPr algn="ctr">
                        <a:spcAft>
                          <a:spcPts val="0"/>
                        </a:spcAft>
                      </a:pPr>
                      <a:endParaRPr lang="es-ES" dirty="0">
                        <a:effectLst/>
                      </a:endParaRPr>
                    </a:p>
                    <a:p>
                      <a:pPr>
                        <a:spcAft>
                          <a:spcPts val="0"/>
                        </a:spcAft>
                      </a:pPr>
                      <a:endParaRPr lang="es-ES" dirty="0">
                        <a:effectLst/>
                      </a:endParaRPr>
                    </a:p>
                    <a:p>
                      <a:pPr algn="ctr">
                        <a:spcAft>
                          <a:spcPts val="0"/>
                        </a:spcAft>
                      </a:pPr>
                      <a:endParaRPr lang="es-ES" dirty="0">
                        <a:effectLst/>
                      </a:endParaRPr>
                    </a:p>
                  </a:txBody>
                  <a:tcPr marL="68580" marR="68580" marT="0" marB="0"/>
                </a:tc>
                <a:tc>
                  <a:txBody>
                    <a:bodyPr/>
                    <a:lstStyle/>
                    <a:p>
                      <a:pPr>
                        <a:spcAft>
                          <a:spcPts val="0"/>
                        </a:spcAft>
                      </a:pPr>
                      <a:endParaRPr lang="es-ES" dirty="0">
                        <a:effectLst/>
                      </a:endParaRPr>
                    </a:p>
                    <a:p>
                      <a:pPr>
                        <a:spcAft>
                          <a:spcPts val="0"/>
                        </a:spcAft>
                      </a:pPr>
                      <a:r>
                        <a:rPr lang="es-ES" sz="1200" dirty="0">
                          <a:effectLst/>
                        </a:rPr>
                        <a:t>Habilidades : </a:t>
                      </a:r>
                      <a:endParaRPr lang="es-ES">
                        <a:effectLst/>
                      </a:endParaRPr>
                    </a:p>
                    <a:p>
                      <a:pPr>
                        <a:spcAft>
                          <a:spcPts val="0"/>
                        </a:spcAft>
                      </a:pPr>
                      <a:r>
                        <a:rPr lang="es-ES" sz="1200" dirty="0">
                          <a:effectLst/>
                        </a:rPr>
                        <a:t>+exposiciones </a:t>
                      </a:r>
                      <a:endParaRPr lang="es-ES">
                        <a:effectLst/>
                      </a:endParaRPr>
                    </a:p>
                  </a:txBody>
                  <a:tcPr marL="68580" marR="68580" marT="0" marB="0"/>
                </a:tc>
                <a:tc>
                  <a:txBody>
                    <a:bodyPr/>
                    <a:lstStyle/>
                    <a:p>
                      <a:pPr>
                        <a:spcAft>
                          <a:spcPts val="0"/>
                        </a:spcAft>
                      </a:pPr>
                      <a:endParaRPr lang="es-ES" dirty="0">
                        <a:effectLst/>
                      </a:endParaRPr>
                    </a:p>
                    <a:p>
                      <a:pPr>
                        <a:spcAft>
                          <a:spcPts val="0"/>
                        </a:spcAft>
                      </a:pPr>
                      <a:r>
                        <a:rPr lang="es-ES" sz="1200" dirty="0">
                          <a:effectLst/>
                        </a:rPr>
                        <a:t>Estudios de casos</a:t>
                      </a:r>
                      <a:endParaRPr lang="es-ES" dirty="0">
                        <a:effectLst/>
                      </a:endParaRPr>
                    </a:p>
                  </a:txBody>
                  <a:tcPr marL="68580" marR="68580" marT="0" marB="0"/>
                </a:tc>
                <a:tc>
                  <a:txBody>
                    <a:bodyPr/>
                    <a:lstStyle/>
                    <a:p>
                      <a:pPr>
                        <a:spcAft>
                          <a:spcPts val="0"/>
                        </a:spcAft>
                      </a:pPr>
                      <a:r>
                        <a:rPr lang="es-ES" sz="1200" dirty="0">
                          <a:effectLst/>
                        </a:rPr>
                        <a:t>            Copias </a:t>
                      </a:r>
                      <a:endParaRPr lang="es-ES">
                        <a:effectLst/>
                      </a:endParaRPr>
                    </a:p>
                    <a:p>
                      <a:pPr marL="342900" lvl="0" indent="-342900">
                        <a:spcAft>
                          <a:spcPts val="0"/>
                        </a:spcAft>
                      </a:pPr>
                      <a:r>
                        <a:rPr lang="es-ES" sz="1200" dirty="0">
                          <a:effectLst/>
                        </a:rPr>
                        <a:t>Periódico electrónicos de las noticias  del medio ambiente </a:t>
                      </a:r>
                      <a:endParaRPr lang="es-ES">
                        <a:effectLst/>
                      </a:endParaRPr>
                    </a:p>
                  </a:txBody>
                  <a:tcPr marL="68580" marR="68580" marT="0" marB="0"/>
                </a:tc>
                <a:tc>
                  <a:txBody>
                    <a:bodyPr/>
                    <a:lstStyle/>
                    <a:p>
                      <a:pPr algn="ctr">
                        <a:spcAft>
                          <a:spcPts val="0"/>
                        </a:spcAft>
                      </a:pPr>
                      <a:endParaRPr lang="es-ES" dirty="0">
                        <a:effectLst/>
                      </a:endParaRPr>
                    </a:p>
                  </a:txBody>
                  <a:tcPr marL="68580" marR="68580" marT="0" marB="0" anchor="ctr"/>
                </a:tc>
                <a:extLst>
                  <a:ext uri="{0D108BD9-81ED-4DB2-BD59-A6C34878D82A}">
                    <a16:rowId xmlns:a16="http://schemas.microsoft.com/office/drawing/2014/main" val="327881918"/>
                  </a:ext>
                </a:extLst>
              </a:tr>
              <a:tr h="564235">
                <a:tc>
                  <a:txBody>
                    <a:bodyPr/>
                    <a:lstStyle/>
                    <a:p>
                      <a:pPr algn="ctr">
                        <a:spcAft>
                          <a:spcPts val="0"/>
                        </a:spcAft>
                      </a:pPr>
                      <a:endParaRPr lang="es-ES" dirty="0">
                        <a:effectLst/>
                      </a:endParaRPr>
                    </a:p>
                    <a:p>
                      <a:pPr>
                        <a:spcAft>
                          <a:spcPts val="0"/>
                        </a:spcAft>
                      </a:pPr>
                      <a:endParaRPr lang="es-ES" dirty="0">
                        <a:effectLst/>
                      </a:endParaRPr>
                    </a:p>
                  </a:txBody>
                  <a:tcPr marL="68580" marR="68580" marT="0" marB="0"/>
                </a:tc>
                <a:tc>
                  <a:txBody>
                    <a:bodyPr/>
                    <a:lstStyle/>
                    <a:p>
                      <a:pPr>
                        <a:spcAft>
                          <a:spcPts val="0"/>
                        </a:spcAft>
                      </a:pPr>
                      <a:endParaRPr lang="es-ES" dirty="0">
                        <a:effectLst/>
                      </a:endParaRPr>
                    </a:p>
                  </a:txBody>
                  <a:tcPr marL="68580" marR="68580" marT="0" marB="0"/>
                </a:tc>
                <a:tc>
                  <a:txBody>
                    <a:bodyPr/>
                    <a:lstStyle/>
                    <a:p>
                      <a:pPr>
                        <a:spcAft>
                          <a:spcPts val="0"/>
                        </a:spcAft>
                      </a:pPr>
                      <a:endParaRPr lang="es-ES" dirty="0">
                        <a:effectLst/>
                      </a:endParaRPr>
                    </a:p>
                  </a:txBody>
                  <a:tcPr marL="68580" marR="68580" marT="0" marB="0"/>
                </a:tc>
                <a:tc>
                  <a:txBody>
                    <a:bodyPr/>
                    <a:lstStyle/>
                    <a:p>
                      <a:pPr marL="342900" lvl="0" indent="-342900">
                        <a:spcAft>
                          <a:spcPts val="0"/>
                        </a:spcAft>
                        <a:tabLst>
                          <a:tab pos="368300" algn="l"/>
                        </a:tabLst>
                      </a:pPr>
                      <a:r>
                        <a:rPr lang="es-ES" sz="1200" dirty="0">
                          <a:effectLst/>
                        </a:rPr>
                        <a:t>Periódico  </a:t>
                      </a:r>
                      <a:endParaRPr lang="es-ES">
                        <a:effectLst/>
                      </a:endParaRPr>
                    </a:p>
                    <a:p>
                      <a:pPr marL="342900" lvl="0" indent="-342900">
                        <a:spcAft>
                          <a:spcPts val="0"/>
                        </a:spcAft>
                        <a:tabLst>
                          <a:tab pos="368300" algn="l"/>
                        </a:tabLst>
                      </a:pPr>
                      <a:r>
                        <a:rPr lang="es-ES" sz="1200" dirty="0">
                          <a:effectLst/>
                        </a:rPr>
                        <a:t>Hojas de rota folio</a:t>
                      </a:r>
                      <a:endParaRPr lang="es-ES" dirty="0">
                        <a:effectLst/>
                      </a:endParaRPr>
                    </a:p>
                  </a:txBody>
                  <a:tcPr marL="68580" marR="68580" marT="0" marB="0"/>
                </a:tc>
                <a:tc>
                  <a:txBody>
                    <a:bodyPr/>
                    <a:lstStyle/>
                    <a:p>
                      <a:pPr algn="ctr">
                        <a:spcAft>
                          <a:spcPts val="0"/>
                        </a:spcAft>
                      </a:pPr>
                      <a:endParaRPr lang="es-ES" dirty="0">
                        <a:effectLst/>
                      </a:endParaRPr>
                    </a:p>
                  </a:txBody>
                  <a:tcPr marL="68580" marR="68580" marT="0" marB="0" anchor="ctr"/>
                </a:tc>
                <a:extLst>
                  <a:ext uri="{0D108BD9-81ED-4DB2-BD59-A6C34878D82A}">
                    <a16:rowId xmlns:a16="http://schemas.microsoft.com/office/drawing/2014/main" val="3860971390"/>
                  </a:ext>
                </a:extLst>
              </a:tr>
            </a:tbl>
          </a:graphicData>
        </a:graphic>
      </p:graphicFrame>
    </p:spTree>
    <p:extLst>
      <p:ext uri="{BB962C8B-B14F-4D97-AF65-F5344CB8AC3E}">
        <p14:creationId xmlns:p14="http://schemas.microsoft.com/office/powerpoint/2010/main" val="2287081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6090" y="5867401"/>
            <a:ext cx="7658916" cy="558800"/>
          </a:xfrm>
        </p:spPr>
        <p:txBody>
          <a:bodyPr>
            <a:normAutofit fontScale="90000"/>
          </a:bodyPr>
          <a:lstStyle/>
          <a:p>
            <a:r>
              <a:rPr lang="es-MX" dirty="0"/>
              <a:t>Planeación sesión por sesión</a:t>
            </a:r>
          </a:p>
        </p:txBody>
      </p:sp>
      <p:sp>
        <p:nvSpPr>
          <p:cNvPr id="5" name="1 Título"/>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graphicFrame>
        <p:nvGraphicFramePr>
          <p:cNvPr id="10" name="Tabla 9">
            <a:extLst>
              <a:ext uri="{FF2B5EF4-FFF2-40B4-BE49-F238E27FC236}">
                <a16:creationId xmlns:a16="http://schemas.microsoft.com/office/drawing/2014/main" id="{007C8673-0032-4A6F-BC51-A4C7CE89942B}"/>
              </a:ext>
            </a:extLst>
          </p:cNvPr>
          <p:cNvGraphicFramePr>
            <a:graphicFrameLocks noGrp="1"/>
          </p:cNvGraphicFramePr>
          <p:nvPr>
            <p:extLst/>
          </p:nvPr>
        </p:nvGraphicFramePr>
        <p:xfrm>
          <a:off x="1282760" y="357997"/>
          <a:ext cx="10412123" cy="426720"/>
        </p:xfrm>
        <a:graphic>
          <a:graphicData uri="http://schemas.openxmlformats.org/drawingml/2006/table">
            <a:tbl>
              <a:tblPr firstRow="1" bandRow="1">
                <a:tableStyleId>{5C22544A-7EE6-4342-B048-85BDC9FD1C3A}</a:tableStyleId>
              </a:tblPr>
              <a:tblGrid>
                <a:gridCol w="1816876">
                  <a:extLst>
                    <a:ext uri="{9D8B030D-6E8A-4147-A177-3AD203B41FA5}">
                      <a16:colId xmlns:a16="http://schemas.microsoft.com/office/drawing/2014/main" val="2848139182"/>
                    </a:ext>
                  </a:extLst>
                </a:gridCol>
                <a:gridCol w="1387076">
                  <a:extLst>
                    <a:ext uri="{9D8B030D-6E8A-4147-A177-3AD203B41FA5}">
                      <a16:colId xmlns:a16="http://schemas.microsoft.com/office/drawing/2014/main" val="2718679197"/>
                    </a:ext>
                  </a:extLst>
                </a:gridCol>
                <a:gridCol w="1978231">
                  <a:extLst>
                    <a:ext uri="{9D8B030D-6E8A-4147-A177-3AD203B41FA5}">
                      <a16:colId xmlns:a16="http://schemas.microsoft.com/office/drawing/2014/main" val="1978791750"/>
                    </a:ext>
                  </a:extLst>
                </a:gridCol>
                <a:gridCol w="2199642">
                  <a:extLst>
                    <a:ext uri="{9D8B030D-6E8A-4147-A177-3AD203B41FA5}">
                      <a16:colId xmlns:a16="http://schemas.microsoft.com/office/drawing/2014/main" val="3871099898"/>
                    </a:ext>
                  </a:extLst>
                </a:gridCol>
                <a:gridCol w="3030298">
                  <a:extLst>
                    <a:ext uri="{9D8B030D-6E8A-4147-A177-3AD203B41FA5}">
                      <a16:colId xmlns:a16="http://schemas.microsoft.com/office/drawing/2014/main" val="1791977441"/>
                    </a:ext>
                  </a:extLst>
                </a:gridCol>
              </a:tblGrid>
              <a:tr h="281214">
                <a:tc>
                  <a:txBody>
                    <a:bodyPr/>
                    <a:lstStyle/>
                    <a:p>
                      <a:pPr>
                        <a:buNone/>
                      </a:pPr>
                      <a:r>
                        <a:rPr lang="es-ES" sz="1000" dirty="0">
                          <a:effectLst/>
                        </a:rPr>
                        <a:t>Asignatura: Química IV</a:t>
                      </a:r>
                      <a:endParaRPr lang="es-ES" dirty="0">
                        <a:effectLst/>
                      </a:endParaRPr>
                    </a:p>
                  </a:txBody>
                  <a:tcPr marL="44450" marR="44450" marT="0" marB="0"/>
                </a:tc>
                <a:tc>
                  <a:txBody>
                    <a:bodyPr/>
                    <a:lstStyle/>
                    <a:p>
                      <a:pPr>
                        <a:buNone/>
                      </a:pPr>
                      <a:r>
                        <a:rPr lang="es-ES" sz="1000" dirty="0">
                          <a:effectLst/>
                        </a:rPr>
                        <a:t>Grado: 6º </a:t>
                      </a:r>
                      <a:endParaRPr lang="es-ES">
                        <a:effectLst/>
                      </a:endParaRPr>
                    </a:p>
                  </a:txBody>
                  <a:tcPr marL="44450" marR="44450" marT="0" marB="0"/>
                </a:tc>
                <a:tc>
                  <a:txBody>
                    <a:bodyPr/>
                    <a:lstStyle/>
                    <a:p>
                      <a:pPr>
                        <a:buNone/>
                      </a:pPr>
                      <a:r>
                        <a:rPr lang="es-ES" sz="1000" dirty="0">
                          <a:effectLst/>
                        </a:rPr>
                        <a:t>Grupo: 6010 – 6011 </a:t>
                      </a:r>
                      <a:endParaRPr lang="es-ES">
                        <a:effectLst/>
                      </a:endParaRPr>
                    </a:p>
                  </a:txBody>
                  <a:tcPr marL="44450" marR="44450" marT="0" marB="0"/>
                </a:tc>
                <a:tc>
                  <a:txBody>
                    <a:bodyPr/>
                    <a:lstStyle/>
                    <a:p>
                      <a:pPr>
                        <a:buNone/>
                      </a:pPr>
                      <a:r>
                        <a:rPr lang="es-ES" sz="1000" dirty="0">
                          <a:effectLst/>
                        </a:rPr>
                        <a:t>Tiempo Previsto: 1 hora</a:t>
                      </a:r>
                      <a:endParaRPr lang="es-ES" dirty="0">
                        <a:effectLst/>
                      </a:endParaRPr>
                    </a:p>
                    <a:p>
                      <a:pPr>
                        <a:buNone/>
                      </a:pPr>
                      <a:endParaRPr lang="es-ES" dirty="0">
                        <a:effectLst/>
                      </a:endParaRPr>
                    </a:p>
                  </a:txBody>
                  <a:tcPr marL="44450" marR="44450" marT="0" marB="0"/>
                </a:tc>
                <a:tc>
                  <a:txBody>
                    <a:bodyPr/>
                    <a:lstStyle/>
                    <a:p>
                      <a:pPr>
                        <a:buNone/>
                      </a:pPr>
                      <a:r>
                        <a:rPr lang="es-ES" sz="1000" dirty="0">
                          <a:effectLst/>
                        </a:rPr>
                        <a:t>Elaboró: Iraís Valdez A.</a:t>
                      </a:r>
                      <a:endParaRPr lang="es-ES" dirty="0">
                        <a:effectLst/>
                      </a:endParaRPr>
                    </a:p>
                    <a:p>
                      <a:pPr>
                        <a:buNone/>
                      </a:pPr>
                      <a:endParaRPr lang="es-ES" dirty="0">
                        <a:effectLst/>
                      </a:endParaRPr>
                    </a:p>
                  </a:txBody>
                  <a:tcPr marL="44450" marR="44450" marT="0" marB="0"/>
                </a:tc>
                <a:extLst>
                  <a:ext uri="{0D108BD9-81ED-4DB2-BD59-A6C34878D82A}">
                    <a16:rowId xmlns:a16="http://schemas.microsoft.com/office/drawing/2014/main" val="2771657097"/>
                  </a:ext>
                </a:extLst>
              </a:tr>
            </a:tbl>
          </a:graphicData>
        </a:graphic>
      </p:graphicFrame>
      <p:graphicFrame>
        <p:nvGraphicFramePr>
          <p:cNvPr id="12" name="Tabla 11">
            <a:extLst>
              <a:ext uri="{FF2B5EF4-FFF2-40B4-BE49-F238E27FC236}">
                <a16:creationId xmlns:a16="http://schemas.microsoft.com/office/drawing/2014/main" id="{90F83AA2-5093-4257-A052-7D378757941B}"/>
              </a:ext>
            </a:extLst>
          </p:cNvPr>
          <p:cNvGraphicFramePr>
            <a:graphicFrameLocks noGrp="1"/>
          </p:cNvGraphicFramePr>
          <p:nvPr>
            <p:extLst/>
          </p:nvPr>
        </p:nvGraphicFramePr>
        <p:xfrm>
          <a:off x="1222075" y="1567132"/>
          <a:ext cx="10759242" cy="4262227"/>
        </p:xfrm>
        <a:graphic>
          <a:graphicData uri="http://schemas.openxmlformats.org/drawingml/2006/table">
            <a:tbl>
              <a:tblPr firstRow="1" bandRow="1">
                <a:tableStyleId>{5C22544A-7EE6-4342-B048-85BDC9FD1C3A}</a:tableStyleId>
              </a:tblPr>
              <a:tblGrid>
                <a:gridCol w="2871125">
                  <a:extLst>
                    <a:ext uri="{9D8B030D-6E8A-4147-A177-3AD203B41FA5}">
                      <a16:colId xmlns:a16="http://schemas.microsoft.com/office/drawing/2014/main" val="3910020212"/>
                    </a:ext>
                  </a:extLst>
                </a:gridCol>
                <a:gridCol w="2957857">
                  <a:extLst>
                    <a:ext uri="{9D8B030D-6E8A-4147-A177-3AD203B41FA5}">
                      <a16:colId xmlns:a16="http://schemas.microsoft.com/office/drawing/2014/main" val="1610512617"/>
                    </a:ext>
                  </a:extLst>
                </a:gridCol>
                <a:gridCol w="2465130">
                  <a:extLst>
                    <a:ext uri="{9D8B030D-6E8A-4147-A177-3AD203B41FA5}">
                      <a16:colId xmlns:a16="http://schemas.microsoft.com/office/drawing/2014/main" val="1492419687"/>
                    </a:ext>
                  </a:extLst>
                </a:gridCol>
                <a:gridCol w="2465130">
                  <a:extLst>
                    <a:ext uri="{9D8B030D-6E8A-4147-A177-3AD203B41FA5}">
                      <a16:colId xmlns:a16="http://schemas.microsoft.com/office/drawing/2014/main" val="1061697858"/>
                    </a:ext>
                  </a:extLst>
                </a:gridCol>
              </a:tblGrid>
              <a:tr h="564743">
                <a:tc>
                  <a:txBody>
                    <a:bodyPr/>
                    <a:lstStyle/>
                    <a:p>
                      <a:pPr algn="ctr"/>
                      <a:r>
                        <a:rPr lang="es-ES" sz="1000" dirty="0">
                          <a:effectLst/>
                        </a:rPr>
                        <a:t>Estrategias de Enseñanza</a:t>
                      </a:r>
                      <a:endParaRPr lang="es-ES" dirty="0">
                        <a:effectLst/>
                      </a:endParaRPr>
                    </a:p>
                  </a:txBody>
                  <a:tcPr marL="44450" marR="44450" marT="0" marB="0" anchor="ctr"/>
                </a:tc>
                <a:tc>
                  <a:txBody>
                    <a:bodyPr/>
                    <a:lstStyle/>
                    <a:p>
                      <a:pPr algn="ctr"/>
                      <a:r>
                        <a:rPr lang="es-ES" sz="1000" dirty="0">
                          <a:effectLst/>
                        </a:rPr>
                        <a:t>Experiencias de Aprendizaje</a:t>
                      </a:r>
                      <a:endParaRPr lang="es-ES" dirty="0">
                        <a:effectLst/>
                      </a:endParaRPr>
                    </a:p>
                    <a:p>
                      <a:pPr algn="ctr"/>
                      <a:r>
                        <a:rPr lang="es-ES" sz="1000" dirty="0">
                          <a:effectLst/>
                        </a:rPr>
                        <a:t>(Evaluación diagnóstica continua)</a:t>
                      </a:r>
                      <a:endParaRPr lang="es-ES" dirty="0">
                        <a:effectLst/>
                      </a:endParaRPr>
                    </a:p>
                    <a:p>
                      <a:pPr algn="ctr"/>
                      <a:endParaRPr lang="es-ES" dirty="0">
                        <a:effectLst/>
                      </a:endParaRPr>
                    </a:p>
                  </a:txBody>
                  <a:tcPr marL="44450" marR="44450" marT="0" marB="0" anchor="ctr"/>
                </a:tc>
                <a:tc>
                  <a:txBody>
                    <a:bodyPr/>
                    <a:lstStyle/>
                    <a:p>
                      <a:pPr algn="ctr"/>
                      <a:r>
                        <a:rPr lang="es-ES" sz="1000" dirty="0">
                          <a:effectLst/>
                        </a:rPr>
                        <a:t>Evaluación</a:t>
                      </a:r>
                      <a:endParaRPr lang="es-ES" dirty="0">
                        <a:effectLst/>
                      </a:endParaRPr>
                    </a:p>
                    <a:p>
                      <a:pPr algn="ctr"/>
                      <a:r>
                        <a:rPr lang="es-ES" sz="1000" dirty="0">
                          <a:effectLst/>
                        </a:rPr>
                        <a:t>Estrategias y Productos</a:t>
                      </a:r>
                      <a:endParaRPr lang="es-ES" dirty="0">
                        <a:effectLst/>
                      </a:endParaRPr>
                    </a:p>
                  </a:txBody>
                  <a:tcPr marL="44450" marR="44450" marT="0" marB="0"/>
                </a:tc>
                <a:tc>
                  <a:txBody>
                    <a:bodyPr/>
                    <a:lstStyle/>
                    <a:p>
                      <a:pPr algn="ctr"/>
                      <a:r>
                        <a:rPr lang="es-ES" sz="1000" dirty="0">
                          <a:effectLst/>
                        </a:rPr>
                        <a:t>Recursos y/o Materiales</a:t>
                      </a:r>
                      <a:endParaRPr lang="es-ES" dirty="0">
                        <a:effectLst/>
                      </a:endParaRPr>
                    </a:p>
                  </a:txBody>
                  <a:tcPr marL="44450" marR="44450" marT="0" marB="0"/>
                </a:tc>
                <a:extLst>
                  <a:ext uri="{0D108BD9-81ED-4DB2-BD59-A6C34878D82A}">
                    <a16:rowId xmlns:a16="http://schemas.microsoft.com/office/drawing/2014/main" val="2383214539"/>
                  </a:ext>
                </a:extLst>
              </a:tr>
              <a:tr h="1399581">
                <a:tc>
                  <a:txBody>
                    <a:bodyPr/>
                    <a:lstStyle/>
                    <a:p>
                      <a:pPr>
                        <a:buNone/>
                      </a:pPr>
                      <a:r>
                        <a:rPr lang="es-ES" sz="1000" dirty="0">
                          <a:effectLst/>
                        </a:rPr>
                        <a:t>Inicio:</a:t>
                      </a:r>
                      <a:endParaRPr lang="es-ES" dirty="0">
                        <a:effectLst/>
                      </a:endParaRPr>
                    </a:p>
                    <a:p>
                      <a:pPr>
                        <a:buNone/>
                      </a:pPr>
                      <a:r>
                        <a:rPr lang="es-ES" sz="1000" dirty="0">
                          <a:effectLst/>
                        </a:rPr>
                        <a:t>Se muestran varias imágenes que muestran ríos, lagos, campos, calles, etc. con grandes cantidades de bolsas de plástico y recipientes contaminando el lugar.</a:t>
                      </a:r>
                      <a:endParaRPr lang="es-ES" dirty="0">
                        <a:effectLst/>
                      </a:endParaRPr>
                    </a:p>
                    <a:p>
                      <a:pPr>
                        <a:buNone/>
                      </a:pPr>
                      <a:r>
                        <a:rPr lang="es-ES" sz="1000" dirty="0">
                          <a:effectLst/>
                        </a:rPr>
                        <a:t>A partir de ello se plantea la pregunta detonadora, se escuchan y anotan  los comentarios de los alumnos.</a:t>
                      </a:r>
                      <a:endParaRPr lang="es-ES" dirty="0">
                        <a:effectLst/>
                      </a:endParaRPr>
                    </a:p>
                  </a:txBody>
                  <a:tcPr marL="44450" marR="44450" marT="0" marB="0"/>
                </a:tc>
                <a:tc>
                  <a:txBody>
                    <a:bodyPr/>
                    <a:lstStyle/>
                    <a:p>
                      <a:pPr>
                        <a:buNone/>
                      </a:pPr>
                      <a:r>
                        <a:rPr lang="es-ES" sz="1000" dirty="0">
                          <a:effectLst/>
                        </a:rPr>
                        <a:t>Participación en clase</a:t>
                      </a:r>
                      <a:endParaRPr lang="es-ES" dirty="0">
                        <a:effectLst/>
                      </a:endParaRPr>
                    </a:p>
                  </a:txBody>
                  <a:tcPr marL="44450" marR="44450" marT="0" marB="0"/>
                </a:tc>
                <a:tc>
                  <a:txBody>
                    <a:bodyPr/>
                    <a:lstStyle/>
                    <a:p>
                      <a:pPr>
                        <a:buNone/>
                      </a:pPr>
                      <a:r>
                        <a:rPr lang="es-ES" sz="1000" dirty="0">
                          <a:effectLst/>
                        </a:rPr>
                        <a:t>Estrategia:</a:t>
                      </a:r>
                      <a:endParaRPr lang="es-ES" dirty="0">
                        <a:effectLst/>
                      </a:endParaRPr>
                    </a:p>
                    <a:p>
                      <a:pPr>
                        <a:buNone/>
                      </a:pPr>
                      <a:r>
                        <a:rPr lang="es-ES" sz="1000" dirty="0">
                          <a:effectLst/>
                        </a:rPr>
                        <a:t>Lluvia de ideas</a:t>
                      </a:r>
                      <a:endParaRPr lang="es-ES" dirty="0">
                        <a:effectLst/>
                      </a:endParaRPr>
                    </a:p>
                    <a:p>
                      <a:pPr>
                        <a:buNone/>
                      </a:pPr>
                      <a:endParaRPr lang="es-ES" dirty="0">
                        <a:effectLst/>
                      </a:endParaRPr>
                    </a:p>
                  </a:txBody>
                  <a:tcPr marL="44450" marR="44450" marT="0" marB="0"/>
                </a:tc>
                <a:tc>
                  <a:txBody>
                    <a:bodyPr/>
                    <a:lstStyle/>
                    <a:p>
                      <a:pPr>
                        <a:buNone/>
                      </a:pPr>
                      <a:r>
                        <a:rPr lang="es-ES" sz="1000" dirty="0">
                          <a:effectLst/>
                        </a:rPr>
                        <a:t>Imágenes de diversos lugares que muestren una gran contaminación por plásticos (en general).</a:t>
                      </a:r>
                      <a:endParaRPr lang="es-ES" dirty="0">
                        <a:effectLst/>
                      </a:endParaRPr>
                    </a:p>
                  </a:txBody>
                  <a:tcPr marL="44450" marR="44450" marT="0" marB="0"/>
                </a:tc>
                <a:extLst>
                  <a:ext uri="{0D108BD9-81ED-4DB2-BD59-A6C34878D82A}">
                    <a16:rowId xmlns:a16="http://schemas.microsoft.com/office/drawing/2014/main" val="910148892"/>
                  </a:ext>
                </a:extLst>
              </a:tr>
              <a:tr h="1399581">
                <a:tc>
                  <a:txBody>
                    <a:bodyPr/>
                    <a:lstStyle/>
                    <a:p>
                      <a:pPr>
                        <a:buNone/>
                      </a:pPr>
                      <a:r>
                        <a:rPr lang="es-ES" sz="1000" dirty="0">
                          <a:effectLst/>
                        </a:rPr>
                        <a:t>Desarrollo:</a:t>
                      </a:r>
                      <a:endParaRPr lang="es-ES" dirty="0">
                        <a:effectLst/>
                      </a:endParaRPr>
                    </a:p>
                    <a:p>
                      <a:pPr algn="just"/>
                      <a:r>
                        <a:rPr lang="es-ES" sz="1000" dirty="0">
                          <a:effectLst/>
                        </a:rPr>
                        <a:t>A partir de los comentarios e inquietudes de los alumnos, se establece el objetivo y las preguntas, que serán el punto de partida para la investigación que desarrollarán.</a:t>
                      </a:r>
                      <a:endParaRPr lang="es-ES" dirty="0">
                        <a:effectLst/>
                      </a:endParaRPr>
                    </a:p>
                    <a:p>
                      <a:pPr algn="just"/>
                      <a:r>
                        <a:rPr lang="es-ES" sz="1000" dirty="0">
                          <a:effectLst/>
                        </a:rPr>
                        <a:t>Se entrega la rúbrica que se considerará para la evaluación de la investigación realizada.</a:t>
                      </a:r>
                      <a:endParaRPr lang="es-ES" dirty="0">
                        <a:effectLst/>
                      </a:endParaRPr>
                    </a:p>
                  </a:txBody>
                  <a:tcPr marL="44450" marR="44450" marT="0" marB="0"/>
                </a:tc>
                <a:tc>
                  <a:txBody>
                    <a:bodyPr/>
                    <a:lstStyle/>
                    <a:p>
                      <a:pPr>
                        <a:buNone/>
                      </a:pPr>
                      <a:endParaRPr lang="es-ES" dirty="0">
                        <a:effectLst/>
                      </a:endParaRPr>
                    </a:p>
                  </a:txBody>
                  <a:tcPr marL="44450" marR="44450" marT="0" marB="0"/>
                </a:tc>
                <a:tc>
                  <a:txBody>
                    <a:bodyPr/>
                    <a:lstStyle/>
                    <a:p>
                      <a:pPr>
                        <a:buNone/>
                      </a:pPr>
                      <a:r>
                        <a:rPr lang="es-ES" sz="1000" dirty="0">
                          <a:effectLst/>
                        </a:rPr>
                        <a:t>Producto:</a:t>
                      </a:r>
                      <a:endParaRPr lang="es-ES" dirty="0">
                        <a:effectLst/>
                      </a:endParaRPr>
                    </a:p>
                    <a:p>
                      <a:pPr>
                        <a:buNone/>
                      </a:pPr>
                      <a:r>
                        <a:rPr lang="es-ES" sz="1000" dirty="0">
                          <a:effectLst/>
                        </a:rPr>
                        <a:t>Objetivo del proyecto</a:t>
                      </a:r>
                      <a:endParaRPr lang="es-ES" dirty="0">
                        <a:effectLst/>
                      </a:endParaRPr>
                    </a:p>
                    <a:p>
                      <a:pPr>
                        <a:buNone/>
                      </a:pPr>
                      <a:r>
                        <a:rPr lang="es-ES" sz="1000" dirty="0">
                          <a:effectLst/>
                        </a:rPr>
                        <a:t>Preguntas orientadoras del proyecto</a:t>
                      </a:r>
                      <a:endParaRPr lang="es-ES" dirty="0">
                        <a:effectLst/>
                      </a:endParaRPr>
                    </a:p>
                  </a:txBody>
                  <a:tcPr marL="44450" marR="44450" marT="0" marB="0"/>
                </a:tc>
                <a:tc>
                  <a:txBody>
                    <a:bodyPr/>
                    <a:lstStyle/>
                    <a:p>
                      <a:pPr>
                        <a:buNone/>
                      </a:pPr>
                      <a:endParaRPr lang="es-ES" dirty="0">
                        <a:effectLst/>
                      </a:endParaRPr>
                    </a:p>
                  </a:txBody>
                  <a:tcPr marL="44450" marR="44450" marT="0" marB="0"/>
                </a:tc>
                <a:extLst>
                  <a:ext uri="{0D108BD9-81ED-4DB2-BD59-A6C34878D82A}">
                    <a16:rowId xmlns:a16="http://schemas.microsoft.com/office/drawing/2014/main" val="1360866518"/>
                  </a:ext>
                </a:extLst>
              </a:tr>
              <a:tr h="883945">
                <a:tc>
                  <a:txBody>
                    <a:bodyPr/>
                    <a:lstStyle/>
                    <a:p>
                      <a:pPr>
                        <a:buNone/>
                      </a:pPr>
                      <a:r>
                        <a:rPr lang="es-ES" sz="1000" dirty="0">
                          <a:effectLst/>
                        </a:rPr>
                        <a:t>Cierre:</a:t>
                      </a:r>
                      <a:endParaRPr lang="es-ES" dirty="0">
                        <a:effectLst/>
                      </a:endParaRPr>
                    </a:p>
                    <a:p>
                      <a:pPr>
                        <a:buNone/>
                      </a:pPr>
                      <a:r>
                        <a:rPr lang="es-ES" sz="1000" dirty="0">
                          <a:effectLst/>
                        </a:rPr>
                        <a:t>Se menciona el objetivo establecido y se pregunta en cuanto al trabajo a desarrollar, estableciendo la fecha de entrega de la investigación.</a:t>
                      </a:r>
                      <a:endParaRPr lang="es-ES" dirty="0">
                        <a:effectLst/>
                      </a:endParaRPr>
                    </a:p>
                  </a:txBody>
                  <a:tcPr marL="44450" marR="44450" marT="0" marB="0"/>
                </a:tc>
                <a:tc>
                  <a:txBody>
                    <a:bodyPr/>
                    <a:lstStyle/>
                    <a:p>
                      <a:pPr>
                        <a:buNone/>
                      </a:pPr>
                      <a:r>
                        <a:rPr lang="es-ES" sz="1000" dirty="0">
                          <a:effectLst/>
                        </a:rPr>
                        <a:t>Tarea:</a:t>
                      </a:r>
                      <a:endParaRPr lang="es-ES" dirty="0">
                        <a:effectLst/>
                      </a:endParaRPr>
                    </a:p>
                    <a:p>
                      <a:pPr>
                        <a:buNone/>
                      </a:pPr>
                      <a:r>
                        <a:rPr lang="es-ES" sz="1000" dirty="0">
                          <a:effectLst/>
                        </a:rPr>
                        <a:t>Los alumnos investigarán los puntos establecidos, los cuales serán acordes con el objetivo planteado.</a:t>
                      </a:r>
                      <a:endParaRPr lang="es-ES" dirty="0">
                        <a:effectLst/>
                      </a:endParaRPr>
                    </a:p>
                  </a:txBody>
                  <a:tcPr marL="44450" marR="44450" marT="0" marB="0"/>
                </a:tc>
                <a:tc>
                  <a:txBody>
                    <a:bodyPr/>
                    <a:lstStyle/>
                    <a:p>
                      <a:pPr>
                        <a:buNone/>
                      </a:pPr>
                      <a:endParaRPr lang="es-ES" dirty="0">
                        <a:effectLst/>
                      </a:endParaRPr>
                    </a:p>
                  </a:txBody>
                  <a:tcPr marL="44450" marR="44450" marT="0" marB="0"/>
                </a:tc>
                <a:tc>
                  <a:txBody>
                    <a:bodyPr/>
                    <a:lstStyle/>
                    <a:p>
                      <a:pPr>
                        <a:buNone/>
                      </a:pPr>
                      <a:r>
                        <a:rPr lang="es-ES" sz="1000" dirty="0">
                          <a:effectLst/>
                        </a:rPr>
                        <a:t>Rúbrica de evaluación del trabajo de investigación</a:t>
                      </a:r>
                      <a:endParaRPr lang="es-ES" dirty="0">
                        <a:effectLst/>
                      </a:endParaRPr>
                    </a:p>
                  </a:txBody>
                  <a:tcPr marL="44450" marR="44450" marT="0" marB="0"/>
                </a:tc>
                <a:extLst>
                  <a:ext uri="{0D108BD9-81ED-4DB2-BD59-A6C34878D82A}">
                    <a16:rowId xmlns:a16="http://schemas.microsoft.com/office/drawing/2014/main" val="1872148481"/>
                  </a:ext>
                </a:extLst>
              </a:tr>
            </a:tbl>
          </a:graphicData>
        </a:graphic>
      </p:graphicFrame>
      <p:sp>
        <p:nvSpPr>
          <p:cNvPr id="13" name="CuadroTexto 12">
            <a:extLst>
              <a:ext uri="{FF2B5EF4-FFF2-40B4-BE49-F238E27FC236}">
                <a16:creationId xmlns:a16="http://schemas.microsoft.com/office/drawing/2014/main" id="{B68586FE-179D-4E63-9552-F5585BFD517D}"/>
              </a:ext>
            </a:extLst>
          </p:cNvPr>
          <p:cNvSpPr txBox="1"/>
          <p:nvPr/>
        </p:nvSpPr>
        <p:spPr>
          <a:xfrm>
            <a:off x="1610266" y="641231"/>
            <a:ext cx="10006641"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b="1">
              <a:latin typeface="Arial"/>
            </a:endParaRPr>
          </a:p>
          <a:p>
            <a:r>
              <a:rPr lang="es-ES" b="1" dirty="0">
                <a:latin typeface="Arial"/>
              </a:rPr>
              <a:t>SESION NUM: </a:t>
            </a:r>
            <a:r>
              <a:rPr lang="es-ES" u="sng" dirty="0">
                <a:latin typeface="Arial"/>
              </a:rPr>
              <a:t>  1 </a:t>
            </a:r>
            <a:r>
              <a:rPr lang="es-ES" b="1" dirty="0">
                <a:latin typeface="Arial"/>
              </a:rPr>
              <a:t>   FECHA: </a:t>
            </a:r>
            <a:r>
              <a:rPr lang="es-ES" u="sng" dirty="0">
                <a:latin typeface="Arial"/>
              </a:rPr>
              <a:t>23 Agosto  </a:t>
            </a:r>
            <a:r>
              <a:rPr lang="es-ES" b="1" dirty="0">
                <a:latin typeface="Arial"/>
              </a:rPr>
              <a:t>TEMA:  </a:t>
            </a:r>
            <a:r>
              <a:rPr lang="es-ES" u="sng" dirty="0">
                <a:latin typeface="Arial"/>
              </a:rPr>
              <a:t>¿Se puede hacer algo para no continuar contaminando con materiales plásticos?</a:t>
            </a:r>
          </a:p>
        </p:txBody>
      </p:sp>
    </p:spTree>
    <p:extLst>
      <p:ext uri="{BB962C8B-B14F-4D97-AF65-F5344CB8AC3E}">
        <p14:creationId xmlns:p14="http://schemas.microsoft.com/office/powerpoint/2010/main" val="217865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14241" y="5896158"/>
            <a:ext cx="7658916" cy="558800"/>
          </a:xfrm>
        </p:spPr>
        <p:txBody>
          <a:bodyPr>
            <a:normAutofit fontScale="90000"/>
          </a:bodyPr>
          <a:lstStyle/>
          <a:p>
            <a:r>
              <a:rPr lang="es-MX" dirty="0"/>
              <a:t>Planeación sesión por sesión</a:t>
            </a:r>
          </a:p>
        </p:txBody>
      </p:sp>
      <p:sp>
        <p:nvSpPr>
          <p:cNvPr id="5" name="1 Título"/>
          <p:cNvSpPr txBox="1">
            <a:spLocks/>
          </p:cNvSpPr>
          <p:nvPr/>
        </p:nvSpPr>
        <p:spPr>
          <a:xfrm rot="16200000">
            <a:off x="-1400835" y="2616282"/>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graphicFrame>
        <p:nvGraphicFramePr>
          <p:cNvPr id="4" name="Tabla 3">
            <a:extLst>
              <a:ext uri="{FF2B5EF4-FFF2-40B4-BE49-F238E27FC236}">
                <a16:creationId xmlns:a16="http://schemas.microsoft.com/office/drawing/2014/main" id="{1BAA0F81-B127-423F-8DC3-B4F216CF8424}"/>
              </a:ext>
            </a:extLst>
          </p:cNvPr>
          <p:cNvGraphicFramePr>
            <a:graphicFrameLocks noGrp="1"/>
          </p:cNvGraphicFramePr>
          <p:nvPr>
            <p:extLst/>
          </p:nvPr>
        </p:nvGraphicFramePr>
        <p:xfrm>
          <a:off x="1351471" y="1020792"/>
          <a:ext cx="10572556" cy="426720"/>
        </p:xfrm>
        <a:graphic>
          <a:graphicData uri="http://schemas.openxmlformats.org/drawingml/2006/table">
            <a:tbl>
              <a:tblPr firstRow="1" bandRow="1">
                <a:tableStyleId>{5C22544A-7EE6-4342-B048-85BDC9FD1C3A}</a:tableStyleId>
              </a:tblPr>
              <a:tblGrid>
                <a:gridCol w="1844870">
                  <a:extLst>
                    <a:ext uri="{9D8B030D-6E8A-4147-A177-3AD203B41FA5}">
                      <a16:colId xmlns:a16="http://schemas.microsoft.com/office/drawing/2014/main" val="1391549499"/>
                    </a:ext>
                  </a:extLst>
                </a:gridCol>
                <a:gridCol w="1408448">
                  <a:extLst>
                    <a:ext uri="{9D8B030D-6E8A-4147-A177-3AD203B41FA5}">
                      <a16:colId xmlns:a16="http://schemas.microsoft.com/office/drawing/2014/main" val="3641404491"/>
                    </a:ext>
                  </a:extLst>
                </a:gridCol>
                <a:gridCol w="2008712">
                  <a:extLst>
                    <a:ext uri="{9D8B030D-6E8A-4147-A177-3AD203B41FA5}">
                      <a16:colId xmlns:a16="http://schemas.microsoft.com/office/drawing/2014/main" val="1731835186"/>
                    </a:ext>
                  </a:extLst>
                </a:gridCol>
                <a:gridCol w="2233536">
                  <a:extLst>
                    <a:ext uri="{9D8B030D-6E8A-4147-A177-3AD203B41FA5}">
                      <a16:colId xmlns:a16="http://schemas.microsoft.com/office/drawing/2014/main" val="3418247622"/>
                    </a:ext>
                  </a:extLst>
                </a:gridCol>
                <a:gridCol w="3076990">
                  <a:extLst>
                    <a:ext uri="{9D8B030D-6E8A-4147-A177-3AD203B41FA5}">
                      <a16:colId xmlns:a16="http://schemas.microsoft.com/office/drawing/2014/main" val="2424099508"/>
                    </a:ext>
                  </a:extLst>
                </a:gridCol>
              </a:tblGrid>
              <a:tr h="304730">
                <a:tc>
                  <a:txBody>
                    <a:bodyPr/>
                    <a:lstStyle/>
                    <a:p>
                      <a:pPr>
                        <a:buNone/>
                      </a:pPr>
                      <a:r>
                        <a:rPr lang="es-ES" sz="1000" dirty="0">
                          <a:effectLst/>
                        </a:rPr>
                        <a:t>Asignatura: Química IV</a:t>
                      </a:r>
                      <a:endParaRPr lang="es-ES" dirty="0">
                        <a:effectLst/>
                      </a:endParaRPr>
                    </a:p>
                    <a:p>
                      <a:pPr>
                        <a:buNone/>
                      </a:pPr>
                      <a:endParaRPr lang="es-ES" dirty="0">
                        <a:effectLst/>
                      </a:endParaRPr>
                    </a:p>
                  </a:txBody>
                  <a:tcPr marL="44450" marR="44450" marT="0" marB="0"/>
                </a:tc>
                <a:tc>
                  <a:txBody>
                    <a:bodyPr/>
                    <a:lstStyle/>
                    <a:p>
                      <a:pPr>
                        <a:buNone/>
                      </a:pPr>
                      <a:r>
                        <a:rPr lang="es-ES" sz="1000" dirty="0">
                          <a:effectLst/>
                        </a:rPr>
                        <a:t>Grado: 6º </a:t>
                      </a:r>
                      <a:endParaRPr lang="es-ES">
                        <a:effectLst/>
                      </a:endParaRPr>
                    </a:p>
                  </a:txBody>
                  <a:tcPr marL="44450" marR="44450" marT="0" marB="0"/>
                </a:tc>
                <a:tc>
                  <a:txBody>
                    <a:bodyPr/>
                    <a:lstStyle/>
                    <a:p>
                      <a:pPr>
                        <a:buNone/>
                      </a:pPr>
                      <a:r>
                        <a:rPr lang="es-ES" sz="1000" dirty="0">
                          <a:effectLst/>
                        </a:rPr>
                        <a:t>Grupo: 6010 – 6011 </a:t>
                      </a:r>
                      <a:endParaRPr lang="es-ES">
                        <a:effectLst/>
                      </a:endParaRPr>
                    </a:p>
                  </a:txBody>
                  <a:tcPr marL="44450" marR="44450" marT="0" marB="0"/>
                </a:tc>
                <a:tc>
                  <a:txBody>
                    <a:bodyPr/>
                    <a:lstStyle/>
                    <a:p>
                      <a:pPr>
                        <a:buNone/>
                      </a:pPr>
                      <a:r>
                        <a:rPr lang="es-ES" sz="1000" dirty="0">
                          <a:effectLst/>
                        </a:rPr>
                        <a:t>Tiempo Previsto: 50 min</a:t>
                      </a:r>
                      <a:endParaRPr lang="es-ES" dirty="0">
                        <a:effectLst/>
                      </a:endParaRPr>
                    </a:p>
                    <a:p>
                      <a:pPr>
                        <a:buNone/>
                      </a:pPr>
                      <a:endParaRPr lang="es-ES" dirty="0">
                        <a:effectLst/>
                      </a:endParaRPr>
                    </a:p>
                  </a:txBody>
                  <a:tcPr marL="44450" marR="44450" marT="0" marB="0"/>
                </a:tc>
                <a:tc>
                  <a:txBody>
                    <a:bodyPr/>
                    <a:lstStyle/>
                    <a:p>
                      <a:pPr>
                        <a:buNone/>
                      </a:pPr>
                      <a:r>
                        <a:rPr lang="es-ES" sz="1000" dirty="0">
                          <a:effectLst/>
                        </a:rPr>
                        <a:t>Elaboró: Iraís Valdez A.</a:t>
                      </a:r>
                      <a:endParaRPr lang="es-ES" dirty="0">
                        <a:effectLst/>
                      </a:endParaRPr>
                    </a:p>
                    <a:p>
                      <a:pPr>
                        <a:buNone/>
                      </a:pPr>
                      <a:endParaRPr lang="es-ES" dirty="0">
                        <a:effectLst/>
                      </a:endParaRPr>
                    </a:p>
                  </a:txBody>
                  <a:tcPr marL="44450" marR="44450" marT="0" marB="0"/>
                </a:tc>
                <a:extLst>
                  <a:ext uri="{0D108BD9-81ED-4DB2-BD59-A6C34878D82A}">
                    <a16:rowId xmlns:a16="http://schemas.microsoft.com/office/drawing/2014/main" val="2159205207"/>
                  </a:ext>
                </a:extLst>
              </a:tr>
            </a:tbl>
          </a:graphicData>
        </a:graphic>
      </p:graphicFrame>
      <p:graphicFrame>
        <p:nvGraphicFramePr>
          <p:cNvPr id="7" name="Tabla 6">
            <a:extLst>
              <a:ext uri="{FF2B5EF4-FFF2-40B4-BE49-F238E27FC236}">
                <a16:creationId xmlns:a16="http://schemas.microsoft.com/office/drawing/2014/main" id="{5A690533-8AA4-4E72-B873-13CC3091C024}"/>
              </a:ext>
            </a:extLst>
          </p:cNvPr>
          <p:cNvGraphicFramePr>
            <a:graphicFrameLocks noGrp="1"/>
          </p:cNvGraphicFramePr>
          <p:nvPr>
            <p:extLst/>
          </p:nvPr>
        </p:nvGraphicFramePr>
        <p:xfrm>
          <a:off x="1380226" y="1524000"/>
          <a:ext cx="10595934" cy="4331551"/>
        </p:xfrm>
        <a:graphic>
          <a:graphicData uri="http://schemas.openxmlformats.org/drawingml/2006/table">
            <a:tbl>
              <a:tblPr firstRow="1" bandRow="1">
                <a:tableStyleId>{5C22544A-7EE6-4342-B048-85BDC9FD1C3A}</a:tableStyleId>
              </a:tblPr>
              <a:tblGrid>
                <a:gridCol w="2827546">
                  <a:extLst>
                    <a:ext uri="{9D8B030D-6E8A-4147-A177-3AD203B41FA5}">
                      <a16:colId xmlns:a16="http://schemas.microsoft.com/office/drawing/2014/main" val="4009896938"/>
                    </a:ext>
                  </a:extLst>
                </a:gridCol>
                <a:gridCol w="2912962">
                  <a:extLst>
                    <a:ext uri="{9D8B030D-6E8A-4147-A177-3AD203B41FA5}">
                      <a16:colId xmlns:a16="http://schemas.microsoft.com/office/drawing/2014/main" val="3474646587"/>
                    </a:ext>
                  </a:extLst>
                </a:gridCol>
                <a:gridCol w="2427713">
                  <a:extLst>
                    <a:ext uri="{9D8B030D-6E8A-4147-A177-3AD203B41FA5}">
                      <a16:colId xmlns:a16="http://schemas.microsoft.com/office/drawing/2014/main" val="2894991793"/>
                    </a:ext>
                  </a:extLst>
                </a:gridCol>
                <a:gridCol w="2427713">
                  <a:extLst>
                    <a:ext uri="{9D8B030D-6E8A-4147-A177-3AD203B41FA5}">
                      <a16:colId xmlns:a16="http://schemas.microsoft.com/office/drawing/2014/main" val="426224052"/>
                    </a:ext>
                  </a:extLst>
                </a:gridCol>
              </a:tblGrid>
              <a:tr h="543114">
                <a:tc>
                  <a:txBody>
                    <a:bodyPr/>
                    <a:lstStyle/>
                    <a:p>
                      <a:pPr algn="ctr"/>
                      <a:r>
                        <a:rPr lang="es-ES" sz="1000" dirty="0">
                          <a:effectLst/>
                        </a:rPr>
                        <a:t>Estrategias de Enseñanza</a:t>
                      </a:r>
                      <a:endParaRPr lang="es-ES" dirty="0">
                        <a:effectLst/>
                      </a:endParaRPr>
                    </a:p>
                  </a:txBody>
                  <a:tcPr marL="44450" marR="44450" marT="0" marB="0" anchor="ctr"/>
                </a:tc>
                <a:tc>
                  <a:txBody>
                    <a:bodyPr/>
                    <a:lstStyle/>
                    <a:p>
                      <a:pPr algn="ctr"/>
                      <a:r>
                        <a:rPr lang="es-ES" sz="1000" dirty="0">
                          <a:effectLst/>
                        </a:rPr>
                        <a:t>Experiencias de Aprendizaje</a:t>
                      </a:r>
                      <a:endParaRPr lang="es-ES" dirty="0">
                        <a:effectLst/>
                      </a:endParaRPr>
                    </a:p>
                    <a:p>
                      <a:pPr algn="ctr"/>
                      <a:r>
                        <a:rPr lang="es-ES" sz="1000" dirty="0">
                          <a:effectLst/>
                        </a:rPr>
                        <a:t>(Evaluación diagnóstica continua)</a:t>
                      </a:r>
                      <a:endParaRPr lang="es-ES" dirty="0">
                        <a:effectLst/>
                      </a:endParaRPr>
                    </a:p>
                    <a:p>
                      <a:pPr algn="ctr"/>
                      <a:endParaRPr lang="es-ES" dirty="0">
                        <a:effectLst/>
                      </a:endParaRPr>
                    </a:p>
                  </a:txBody>
                  <a:tcPr marL="44450" marR="44450" marT="0" marB="0" anchor="ctr"/>
                </a:tc>
                <a:tc>
                  <a:txBody>
                    <a:bodyPr/>
                    <a:lstStyle/>
                    <a:p>
                      <a:pPr algn="ctr"/>
                      <a:r>
                        <a:rPr lang="es-ES" sz="1000" dirty="0">
                          <a:effectLst/>
                        </a:rPr>
                        <a:t>Evaluación</a:t>
                      </a:r>
                      <a:endParaRPr lang="es-ES" dirty="0">
                        <a:effectLst/>
                      </a:endParaRPr>
                    </a:p>
                    <a:p>
                      <a:pPr algn="ctr"/>
                      <a:r>
                        <a:rPr lang="es-ES" sz="1000" dirty="0">
                          <a:effectLst/>
                        </a:rPr>
                        <a:t>Estrategias y Productos</a:t>
                      </a:r>
                      <a:endParaRPr lang="es-ES" dirty="0">
                        <a:effectLst/>
                      </a:endParaRPr>
                    </a:p>
                  </a:txBody>
                  <a:tcPr marL="44450" marR="44450" marT="0" marB="0"/>
                </a:tc>
                <a:tc>
                  <a:txBody>
                    <a:bodyPr/>
                    <a:lstStyle/>
                    <a:p>
                      <a:pPr algn="ctr"/>
                      <a:r>
                        <a:rPr lang="es-ES" sz="1000" dirty="0">
                          <a:effectLst/>
                        </a:rPr>
                        <a:t>Recursos y/o Materiales</a:t>
                      </a:r>
                      <a:endParaRPr lang="es-ES" dirty="0">
                        <a:effectLst/>
                      </a:endParaRPr>
                    </a:p>
                  </a:txBody>
                  <a:tcPr marL="44450" marR="44450" marT="0" marB="0"/>
                </a:tc>
                <a:extLst>
                  <a:ext uri="{0D108BD9-81ED-4DB2-BD59-A6C34878D82A}">
                    <a16:rowId xmlns:a16="http://schemas.microsoft.com/office/drawing/2014/main" val="1276172558"/>
                  </a:ext>
                </a:extLst>
              </a:tr>
              <a:tr h="1135604">
                <a:tc>
                  <a:txBody>
                    <a:bodyPr/>
                    <a:lstStyle/>
                    <a:p>
                      <a:pPr>
                        <a:buNone/>
                      </a:pPr>
                      <a:r>
                        <a:rPr lang="es-ES" sz="1000" dirty="0">
                          <a:effectLst/>
                        </a:rPr>
                        <a:t>Inicio:</a:t>
                      </a:r>
                      <a:endParaRPr lang="es-ES" dirty="0">
                        <a:effectLst/>
                      </a:endParaRPr>
                    </a:p>
                    <a:p>
                      <a:pPr>
                        <a:buNone/>
                      </a:pPr>
                      <a:r>
                        <a:rPr lang="es-ES" sz="1000" dirty="0">
                          <a:effectLst/>
                        </a:rPr>
                        <a:t>Mostraré alguna noticia acerca de los problemas de contaminación generados por los objetos plásticos, esto con la finalidad de actividad detonante para que los alumnos empiecen a compartir los resultados de su investigación.</a:t>
                      </a:r>
                      <a:endParaRPr lang="es-ES" dirty="0">
                        <a:effectLst/>
                      </a:endParaRPr>
                    </a:p>
                  </a:txBody>
                  <a:tcPr marL="44450" marR="44450" marT="0" marB="0"/>
                </a:tc>
                <a:tc>
                  <a:txBody>
                    <a:bodyPr/>
                    <a:lstStyle/>
                    <a:p>
                      <a:pPr>
                        <a:buNone/>
                      </a:pPr>
                      <a:endParaRPr lang="es-ES" dirty="0">
                        <a:effectLst/>
                      </a:endParaRPr>
                    </a:p>
                  </a:txBody>
                  <a:tcPr marL="44450" marR="44450" marT="0" marB="0"/>
                </a:tc>
                <a:tc>
                  <a:txBody>
                    <a:bodyPr/>
                    <a:lstStyle/>
                    <a:p>
                      <a:pPr>
                        <a:buNone/>
                      </a:pPr>
                      <a:endParaRPr lang="es-ES" dirty="0">
                        <a:effectLst/>
                      </a:endParaRPr>
                    </a:p>
                  </a:txBody>
                  <a:tcPr marL="44450" marR="44450" marT="0" marB="0"/>
                </a:tc>
                <a:tc>
                  <a:txBody>
                    <a:bodyPr/>
                    <a:lstStyle/>
                    <a:p>
                      <a:pPr>
                        <a:buNone/>
                      </a:pPr>
                      <a:endParaRPr lang="es-ES" dirty="0">
                        <a:effectLst/>
                      </a:endParaRPr>
                    </a:p>
                  </a:txBody>
                  <a:tcPr marL="44450" marR="44450" marT="0" marB="0"/>
                </a:tc>
                <a:extLst>
                  <a:ext uri="{0D108BD9-81ED-4DB2-BD59-A6C34878D82A}">
                    <a16:rowId xmlns:a16="http://schemas.microsoft.com/office/drawing/2014/main" val="1926506062"/>
                  </a:ext>
                </a:extLst>
              </a:tr>
              <a:tr h="1604658">
                <a:tc>
                  <a:txBody>
                    <a:bodyPr/>
                    <a:lstStyle/>
                    <a:p>
                      <a:pPr>
                        <a:buNone/>
                      </a:pPr>
                      <a:r>
                        <a:rPr lang="es-ES" sz="1000" dirty="0">
                          <a:effectLst/>
                        </a:rPr>
                        <a:t>Desarrollo:</a:t>
                      </a:r>
                      <a:endParaRPr lang="es-ES" dirty="0">
                        <a:effectLst/>
                      </a:endParaRPr>
                    </a:p>
                    <a:p>
                      <a:pPr algn="just"/>
                      <a:r>
                        <a:rPr lang="es-ES" sz="1000" dirty="0">
                          <a:effectLst/>
                        </a:rPr>
                        <a:t>Los alumnos exponen la información encontrada y a partir de esto, propondrán las acciones a implementar, pude ser la elaboración de trípticos, carteles, encuestas, </a:t>
                      </a:r>
                      <a:r>
                        <a:rPr lang="es-ES" sz="1000" dirty="0" err="1">
                          <a:effectLst/>
                        </a:rPr>
                        <a:t>etc</a:t>
                      </a:r>
                      <a:r>
                        <a:rPr lang="es-ES" sz="1000" dirty="0">
                          <a:effectLst/>
                        </a:rPr>
                        <a:t>, o bien sintetizar algún material que sea biodegradable y con el cual puedan elaborarse los objetos que actualmente son muy contaminantes.</a:t>
                      </a:r>
                      <a:endParaRPr lang="es-ES" dirty="0">
                        <a:effectLst/>
                      </a:endParaRPr>
                    </a:p>
                  </a:txBody>
                  <a:tcPr marL="44450" marR="44450" marT="0" marB="0"/>
                </a:tc>
                <a:tc>
                  <a:txBody>
                    <a:bodyPr/>
                    <a:lstStyle/>
                    <a:p>
                      <a:pPr>
                        <a:buNone/>
                      </a:pPr>
                      <a:r>
                        <a:rPr lang="es-ES" sz="1000" dirty="0">
                          <a:effectLst/>
                        </a:rPr>
                        <a:t>Evaluación:</a:t>
                      </a:r>
                      <a:endParaRPr lang="es-ES" dirty="0">
                        <a:effectLst/>
                      </a:endParaRPr>
                    </a:p>
                    <a:p>
                      <a:pPr>
                        <a:buNone/>
                      </a:pPr>
                      <a:r>
                        <a:rPr lang="es-ES" sz="1000" dirty="0">
                          <a:effectLst/>
                        </a:rPr>
                        <a:t>Se evaluará la participación de los alumnos utilizando la rúbrica correspondiente.</a:t>
                      </a:r>
                      <a:endParaRPr lang="es-ES" dirty="0">
                        <a:effectLst/>
                      </a:endParaRPr>
                    </a:p>
                    <a:p>
                      <a:pPr>
                        <a:buNone/>
                      </a:pPr>
                      <a:endParaRPr lang="es-ES" dirty="0">
                        <a:effectLst/>
                      </a:endParaRPr>
                    </a:p>
                  </a:txBody>
                  <a:tcPr marL="44450" marR="44450" marT="0" marB="0"/>
                </a:tc>
                <a:tc>
                  <a:txBody>
                    <a:bodyPr/>
                    <a:lstStyle/>
                    <a:p>
                      <a:pPr>
                        <a:buNone/>
                      </a:pPr>
                      <a:r>
                        <a:rPr lang="es-ES" sz="1000" dirty="0">
                          <a:effectLst/>
                        </a:rPr>
                        <a:t>Productos:</a:t>
                      </a:r>
                      <a:endParaRPr lang="es-ES" dirty="0">
                        <a:effectLst/>
                      </a:endParaRPr>
                    </a:p>
                    <a:p>
                      <a:pPr>
                        <a:buNone/>
                      </a:pPr>
                      <a:r>
                        <a:rPr lang="es-ES" sz="1000" dirty="0">
                          <a:effectLst/>
                        </a:rPr>
                        <a:t>Trabajo de investigación impreso, el cual incluirá las fuentes consultadas (en formato APA)</a:t>
                      </a:r>
                      <a:endParaRPr lang="es-ES" dirty="0">
                        <a:effectLst/>
                      </a:endParaRPr>
                    </a:p>
                  </a:txBody>
                  <a:tcPr marL="44450" marR="44450" marT="0" marB="0"/>
                </a:tc>
                <a:tc>
                  <a:txBody>
                    <a:bodyPr/>
                    <a:lstStyle/>
                    <a:p>
                      <a:pPr>
                        <a:buNone/>
                      </a:pPr>
                      <a:endParaRPr lang="es-ES" dirty="0">
                        <a:effectLst/>
                      </a:endParaRPr>
                    </a:p>
                  </a:txBody>
                  <a:tcPr marL="44450" marR="44450" marT="0" marB="0"/>
                </a:tc>
                <a:extLst>
                  <a:ext uri="{0D108BD9-81ED-4DB2-BD59-A6C34878D82A}">
                    <a16:rowId xmlns:a16="http://schemas.microsoft.com/office/drawing/2014/main" val="741901404"/>
                  </a:ext>
                </a:extLst>
              </a:tr>
              <a:tr h="1012169">
                <a:tc>
                  <a:txBody>
                    <a:bodyPr/>
                    <a:lstStyle/>
                    <a:p>
                      <a:pPr>
                        <a:buNone/>
                      </a:pPr>
                      <a:r>
                        <a:rPr lang="es-ES" sz="1000" dirty="0">
                          <a:effectLst/>
                        </a:rPr>
                        <a:t>Cierre: </a:t>
                      </a:r>
                      <a:endParaRPr lang="es-ES">
                        <a:effectLst/>
                      </a:endParaRPr>
                    </a:p>
                    <a:p>
                      <a:pPr>
                        <a:buNone/>
                      </a:pPr>
                      <a:r>
                        <a:rPr lang="es-ES" sz="1000" dirty="0">
                          <a:effectLst/>
                        </a:rPr>
                        <a:t>Aclaración de las dudas que hayan surgido y establecimiento de la siguiente fecha de entrega. </a:t>
                      </a:r>
                      <a:endParaRPr lang="es-ES">
                        <a:effectLst/>
                      </a:endParaRPr>
                    </a:p>
                  </a:txBody>
                  <a:tcPr marL="44450" marR="44450" marT="0" marB="0"/>
                </a:tc>
                <a:tc>
                  <a:txBody>
                    <a:bodyPr/>
                    <a:lstStyle/>
                    <a:p>
                      <a:pPr>
                        <a:buNone/>
                      </a:pPr>
                      <a:r>
                        <a:rPr lang="es-ES" sz="1000" dirty="0">
                          <a:effectLst/>
                        </a:rPr>
                        <a:t>Tareas:</a:t>
                      </a:r>
                      <a:endParaRPr lang="es-ES" dirty="0">
                        <a:effectLst/>
                      </a:endParaRPr>
                    </a:p>
                    <a:p>
                      <a:pPr>
                        <a:buNone/>
                      </a:pPr>
                      <a:r>
                        <a:rPr lang="es-ES" sz="1000" dirty="0">
                          <a:effectLst/>
                        </a:rPr>
                        <a:t>Empezar a trabajar respecto las acciones establecidas en el equipo para entregar el avance en la fecha establecida.</a:t>
                      </a:r>
                      <a:endParaRPr lang="es-ES" dirty="0">
                        <a:effectLst/>
                      </a:endParaRPr>
                    </a:p>
                  </a:txBody>
                  <a:tcPr marL="44450" marR="44450" marT="0" marB="0"/>
                </a:tc>
                <a:tc>
                  <a:txBody>
                    <a:bodyPr/>
                    <a:lstStyle/>
                    <a:p>
                      <a:pPr>
                        <a:buNone/>
                      </a:pPr>
                      <a:r>
                        <a:rPr lang="es-ES" sz="1000" dirty="0">
                          <a:effectLst/>
                        </a:rPr>
                        <a:t>La evaluación para el avance en el proyecto se realizará con la rúbrica correspondiente, dependiendo de las acciones que cada equipo haya establecido. </a:t>
                      </a:r>
                      <a:endParaRPr lang="es-ES">
                        <a:effectLst/>
                      </a:endParaRPr>
                    </a:p>
                  </a:txBody>
                  <a:tcPr marL="44450" marR="44450" marT="0" marB="0"/>
                </a:tc>
                <a:tc>
                  <a:txBody>
                    <a:bodyPr/>
                    <a:lstStyle/>
                    <a:p>
                      <a:pPr>
                        <a:buNone/>
                      </a:pPr>
                      <a:r>
                        <a:rPr lang="es-ES" sz="1000" dirty="0">
                          <a:effectLst/>
                        </a:rPr>
                        <a:t>Rúbrica de evaluación de:</a:t>
                      </a:r>
                      <a:endParaRPr lang="es-ES" dirty="0">
                        <a:effectLst/>
                      </a:endParaRPr>
                    </a:p>
                    <a:p>
                      <a:pPr marL="342900" lvl="0" indent="-342900"/>
                      <a:r>
                        <a:rPr lang="es-ES" sz="1000" dirty="0">
                          <a:effectLst/>
                        </a:rPr>
                        <a:t>Cartel</a:t>
                      </a:r>
                      <a:endParaRPr lang="es-ES" dirty="0">
                        <a:effectLst/>
                      </a:endParaRPr>
                    </a:p>
                    <a:p>
                      <a:pPr marL="342900" lvl="0" indent="-342900"/>
                      <a:r>
                        <a:rPr lang="es-ES" sz="1000" dirty="0">
                          <a:effectLst/>
                        </a:rPr>
                        <a:t>Tríptico</a:t>
                      </a:r>
                      <a:endParaRPr lang="es-ES" dirty="0">
                        <a:effectLst/>
                      </a:endParaRPr>
                    </a:p>
                    <a:p>
                      <a:pPr marL="342900" lvl="0" indent="-342900"/>
                      <a:r>
                        <a:rPr lang="es-ES" sz="1000" dirty="0">
                          <a:effectLst/>
                        </a:rPr>
                        <a:t>Trabajo de investigación (1)</a:t>
                      </a:r>
                      <a:endParaRPr lang="es-ES" dirty="0">
                        <a:effectLst/>
                      </a:endParaRPr>
                    </a:p>
                  </a:txBody>
                  <a:tcPr marL="44450" marR="44450" marT="0" marB="0"/>
                </a:tc>
                <a:extLst>
                  <a:ext uri="{0D108BD9-81ED-4DB2-BD59-A6C34878D82A}">
                    <a16:rowId xmlns:a16="http://schemas.microsoft.com/office/drawing/2014/main" val="3491687294"/>
                  </a:ext>
                </a:extLst>
              </a:tr>
            </a:tbl>
          </a:graphicData>
        </a:graphic>
      </p:graphicFrame>
      <p:sp>
        <p:nvSpPr>
          <p:cNvPr id="8" name="CuadroTexto 7">
            <a:extLst>
              <a:ext uri="{FF2B5EF4-FFF2-40B4-BE49-F238E27FC236}">
                <a16:creationId xmlns:a16="http://schemas.microsoft.com/office/drawing/2014/main" id="{0FC0AC0C-5A8C-4DD1-AA7B-A7792792F21D}"/>
              </a:ext>
            </a:extLst>
          </p:cNvPr>
          <p:cNvSpPr txBox="1"/>
          <p:nvPr/>
        </p:nvSpPr>
        <p:spPr>
          <a:xfrm>
            <a:off x="1308341" y="-92015"/>
            <a:ext cx="10207922"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b="1">
              <a:latin typeface="Arial"/>
            </a:endParaRPr>
          </a:p>
          <a:p>
            <a:endParaRPr lang="es-ES" b="1">
              <a:latin typeface="Arial"/>
            </a:endParaRPr>
          </a:p>
          <a:p>
            <a:r>
              <a:rPr lang="es-ES" b="1" dirty="0">
                <a:latin typeface="Arial"/>
              </a:rPr>
              <a:t>SESION NUM: </a:t>
            </a:r>
            <a:r>
              <a:rPr lang="es-ES" u="sng" dirty="0">
                <a:latin typeface="Arial"/>
              </a:rPr>
              <a:t>2</a:t>
            </a:r>
            <a:r>
              <a:rPr lang="es-ES" b="1" dirty="0">
                <a:latin typeface="Arial"/>
              </a:rPr>
              <a:t>   FECHA: </a:t>
            </a:r>
            <a:r>
              <a:rPr lang="es-ES" u="sng" dirty="0">
                <a:latin typeface="Arial"/>
              </a:rPr>
              <a:t>27 Septiembre</a:t>
            </a:r>
            <a:r>
              <a:rPr lang="es-ES" b="1" dirty="0">
                <a:latin typeface="Arial"/>
              </a:rPr>
              <a:t> TEMA: ¿Qué son los polímeros</a:t>
            </a:r>
            <a:r>
              <a:rPr lang="es-ES" b="1" dirty="0">
                <a:latin typeface="Arial"/>
                <a:cs typeface="Arial"/>
              </a:rPr>
              <a:t> y como se clasifican?</a:t>
            </a:r>
            <a:endParaRPr lang="es-ES" u="sng" dirty="0">
              <a:latin typeface="Arial"/>
              <a:cs typeface="Arial"/>
            </a:endParaRPr>
          </a:p>
        </p:txBody>
      </p:sp>
    </p:spTree>
    <p:extLst>
      <p:ext uri="{BB962C8B-B14F-4D97-AF65-F5344CB8AC3E}">
        <p14:creationId xmlns:p14="http://schemas.microsoft.com/office/powerpoint/2010/main" val="152200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0906" y="380924"/>
            <a:ext cx="2353956" cy="940073"/>
          </a:xfrm>
        </p:spPr>
        <p:txBody>
          <a:bodyPr/>
          <a:lstStyle/>
          <a:p>
            <a:r>
              <a:rPr lang="es-MX" dirty="0"/>
              <a:t>índice</a:t>
            </a:r>
          </a:p>
        </p:txBody>
      </p:sp>
      <p:sp>
        <p:nvSpPr>
          <p:cNvPr id="3" name="2 Marcador de contenido"/>
          <p:cNvSpPr>
            <a:spLocks noGrp="1"/>
          </p:cNvSpPr>
          <p:nvPr>
            <p:ph sz="quarter" idx="4294967295"/>
          </p:nvPr>
        </p:nvSpPr>
        <p:spPr>
          <a:xfrm>
            <a:off x="913774" y="1364565"/>
            <a:ext cx="10363826" cy="4937761"/>
          </a:xfrm>
          <a:prstGeom prst="rect">
            <a:avLst/>
          </a:prstGeom>
        </p:spPr>
        <p:txBody>
          <a:bodyPr/>
          <a:lstStyle/>
          <a:p>
            <a:pPr marL="0" indent="0">
              <a:buNone/>
            </a:pPr>
            <a:r>
              <a:rPr lang="es-MX" dirty="0">
                <a:solidFill>
                  <a:srgbClr val="002060"/>
                </a:solidFill>
              </a:rPr>
              <a:t>5.a Producto 1 </a:t>
            </a:r>
            <a:r>
              <a:rPr lang="es-MX" dirty="0" err="1">
                <a:solidFill>
                  <a:srgbClr val="002060"/>
                </a:solidFill>
              </a:rPr>
              <a:t>c.a.i.a.c</a:t>
            </a:r>
            <a:r>
              <a:rPr lang="es-MX" dirty="0">
                <a:solidFill>
                  <a:srgbClr val="002060"/>
                </a:solidFill>
              </a:rPr>
              <a:t>. Conclusiones generales.</a:t>
            </a:r>
          </a:p>
          <a:p>
            <a:pPr marL="0" indent="0">
              <a:buNone/>
            </a:pPr>
            <a:r>
              <a:rPr lang="es-MX" dirty="0">
                <a:solidFill>
                  <a:srgbClr val="002060"/>
                </a:solidFill>
              </a:rPr>
              <a:t>       Producto 3. Fotografías de la sesión</a:t>
            </a:r>
          </a:p>
          <a:p>
            <a:pPr marL="0" indent="0">
              <a:buNone/>
            </a:pPr>
            <a:r>
              <a:rPr lang="es-MX" dirty="0">
                <a:solidFill>
                  <a:srgbClr val="002060"/>
                </a:solidFill>
              </a:rPr>
              <a:t>5.b Producto 2. Organizador gráfico</a:t>
            </a:r>
          </a:p>
          <a:p>
            <a:pPr marL="0" indent="0">
              <a:buNone/>
            </a:pPr>
            <a:r>
              <a:rPr lang="es-MX" dirty="0">
                <a:solidFill>
                  <a:srgbClr val="002060"/>
                </a:solidFill>
              </a:rPr>
              <a:t>5.c  Introducción o justificación. Descripción del proyecto</a:t>
            </a:r>
          </a:p>
          <a:p>
            <a:pPr marL="0" indent="0">
              <a:buNone/>
            </a:pPr>
            <a:r>
              <a:rPr lang="es-MX" dirty="0">
                <a:solidFill>
                  <a:srgbClr val="002060"/>
                </a:solidFill>
              </a:rPr>
              <a:t>5.d  Objetivo general del proyecto</a:t>
            </a:r>
          </a:p>
          <a:p>
            <a:pPr marL="0" indent="0">
              <a:buNone/>
            </a:pPr>
            <a:r>
              <a:rPr lang="es-MX" dirty="0">
                <a:solidFill>
                  <a:srgbClr val="002060"/>
                </a:solidFill>
              </a:rPr>
              <a:t>5.e  Pregunta(s) generadora(s)</a:t>
            </a:r>
          </a:p>
          <a:p>
            <a:pPr marL="0" indent="0">
              <a:buNone/>
            </a:pPr>
            <a:r>
              <a:rPr lang="es-MX" dirty="0">
                <a:solidFill>
                  <a:srgbClr val="002060"/>
                </a:solidFill>
              </a:rPr>
              <a:t>5.f  Contenido. Temas y productos propuestos</a:t>
            </a:r>
          </a:p>
          <a:p>
            <a:pPr marL="0" indent="0">
              <a:buNone/>
            </a:pPr>
            <a:r>
              <a:rPr lang="es-MX" dirty="0">
                <a:solidFill>
                  <a:srgbClr val="002060"/>
                </a:solidFill>
              </a:rPr>
              <a:t>5.g Formatos e instrumentos para la planeación, seguimiento y evaluación</a:t>
            </a:r>
          </a:p>
          <a:p>
            <a:pPr marL="0" indent="0">
              <a:buNone/>
            </a:pPr>
            <a:r>
              <a:rPr lang="es-MX" dirty="0">
                <a:solidFill>
                  <a:srgbClr val="002060"/>
                </a:solidFill>
              </a:rPr>
              <a:t>5.h Reflexión. Grupo interdisciplinario</a:t>
            </a:r>
          </a:p>
          <a:p>
            <a:pPr marL="0" indent="0">
              <a:buNone/>
            </a:pPr>
            <a:r>
              <a:rPr lang="es-MX" dirty="0">
                <a:solidFill>
                  <a:srgbClr val="002060"/>
                </a:solidFill>
              </a:rPr>
              <a:t>5.i Productos en orden consecutivo del 4 en adelante</a:t>
            </a:r>
          </a:p>
          <a:p>
            <a:pPr marL="0" indent="0">
              <a:buNone/>
            </a:pPr>
            <a:r>
              <a:rPr lang="es-MX" dirty="0">
                <a:solidFill>
                  <a:srgbClr val="002060"/>
                </a:solidFill>
              </a:rPr>
              <a:t>     </a:t>
            </a:r>
          </a:p>
        </p:txBody>
      </p:sp>
    </p:spTree>
    <p:extLst>
      <p:ext uri="{BB962C8B-B14F-4D97-AF65-F5344CB8AC3E}">
        <p14:creationId xmlns:p14="http://schemas.microsoft.com/office/powerpoint/2010/main" val="2863925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27336" y="6169328"/>
            <a:ext cx="7658916" cy="558800"/>
          </a:xfrm>
        </p:spPr>
        <p:txBody>
          <a:bodyPr>
            <a:normAutofit fontScale="90000"/>
          </a:bodyPr>
          <a:lstStyle/>
          <a:p>
            <a:r>
              <a:rPr lang="es-MX" dirty="0"/>
              <a:t>Planeación sesión por sesión</a:t>
            </a:r>
          </a:p>
        </p:txBody>
      </p:sp>
      <p:sp>
        <p:nvSpPr>
          <p:cNvPr id="5" name="1 Título"/>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graphicFrame>
        <p:nvGraphicFramePr>
          <p:cNvPr id="4" name="Tabla 3">
            <a:extLst>
              <a:ext uri="{FF2B5EF4-FFF2-40B4-BE49-F238E27FC236}">
                <a16:creationId xmlns:a16="http://schemas.microsoft.com/office/drawing/2014/main" id="{ADF22BD3-51F3-4D97-B402-B9D2B38288D9}"/>
              </a:ext>
            </a:extLst>
          </p:cNvPr>
          <p:cNvGraphicFramePr>
            <a:graphicFrameLocks noGrp="1"/>
          </p:cNvGraphicFramePr>
          <p:nvPr>
            <p:extLst/>
          </p:nvPr>
        </p:nvGraphicFramePr>
        <p:xfrm>
          <a:off x="1063924" y="762000"/>
          <a:ext cx="10808159" cy="426720"/>
        </p:xfrm>
        <a:graphic>
          <a:graphicData uri="http://schemas.openxmlformats.org/drawingml/2006/table">
            <a:tbl>
              <a:tblPr firstRow="1" bandRow="1">
                <a:tableStyleId>{5C22544A-7EE6-4342-B048-85BDC9FD1C3A}</a:tableStyleId>
              </a:tblPr>
              <a:tblGrid>
                <a:gridCol w="1885982">
                  <a:extLst>
                    <a:ext uri="{9D8B030D-6E8A-4147-A177-3AD203B41FA5}">
                      <a16:colId xmlns:a16="http://schemas.microsoft.com/office/drawing/2014/main" val="3955596745"/>
                    </a:ext>
                  </a:extLst>
                </a:gridCol>
                <a:gridCol w="1439836">
                  <a:extLst>
                    <a:ext uri="{9D8B030D-6E8A-4147-A177-3AD203B41FA5}">
                      <a16:colId xmlns:a16="http://schemas.microsoft.com/office/drawing/2014/main" val="637672492"/>
                    </a:ext>
                  </a:extLst>
                </a:gridCol>
                <a:gridCol w="2053475">
                  <a:extLst>
                    <a:ext uri="{9D8B030D-6E8A-4147-A177-3AD203B41FA5}">
                      <a16:colId xmlns:a16="http://schemas.microsoft.com/office/drawing/2014/main" val="771605040"/>
                    </a:ext>
                  </a:extLst>
                </a:gridCol>
                <a:gridCol w="2283308">
                  <a:extLst>
                    <a:ext uri="{9D8B030D-6E8A-4147-A177-3AD203B41FA5}">
                      <a16:colId xmlns:a16="http://schemas.microsoft.com/office/drawing/2014/main" val="1700711653"/>
                    </a:ext>
                  </a:extLst>
                </a:gridCol>
                <a:gridCol w="3145558">
                  <a:extLst>
                    <a:ext uri="{9D8B030D-6E8A-4147-A177-3AD203B41FA5}">
                      <a16:colId xmlns:a16="http://schemas.microsoft.com/office/drawing/2014/main" val="2945185242"/>
                    </a:ext>
                  </a:extLst>
                </a:gridCol>
              </a:tblGrid>
              <a:tr h="377825">
                <a:tc>
                  <a:txBody>
                    <a:bodyPr/>
                    <a:lstStyle/>
                    <a:p>
                      <a:pPr>
                        <a:buNone/>
                      </a:pPr>
                      <a:r>
                        <a:rPr lang="es-ES" sz="1000" dirty="0">
                          <a:effectLst/>
                        </a:rPr>
                        <a:t>Asignatura: Química IV</a:t>
                      </a:r>
                      <a:endParaRPr lang="es-ES" dirty="0">
                        <a:effectLst/>
                      </a:endParaRPr>
                    </a:p>
                    <a:p>
                      <a:pPr>
                        <a:buNone/>
                      </a:pPr>
                      <a:endParaRPr lang="es-ES" dirty="0">
                        <a:effectLst/>
                      </a:endParaRPr>
                    </a:p>
                  </a:txBody>
                  <a:tcPr marL="44450" marR="44450" marT="0" marB="0"/>
                </a:tc>
                <a:tc>
                  <a:txBody>
                    <a:bodyPr/>
                    <a:lstStyle/>
                    <a:p>
                      <a:pPr>
                        <a:buNone/>
                      </a:pPr>
                      <a:r>
                        <a:rPr lang="es-ES" sz="1000" dirty="0">
                          <a:effectLst/>
                        </a:rPr>
                        <a:t>Grado: 6º </a:t>
                      </a:r>
                      <a:endParaRPr lang="es-ES">
                        <a:effectLst/>
                      </a:endParaRPr>
                    </a:p>
                  </a:txBody>
                  <a:tcPr marL="44450" marR="44450" marT="0" marB="0"/>
                </a:tc>
                <a:tc>
                  <a:txBody>
                    <a:bodyPr/>
                    <a:lstStyle/>
                    <a:p>
                      <a:pPr>
                        <a:buNone/>
                      </a:pPr>
                      <a:r>
                        <a:rPr lang="es-ES" sz="1000" dirty="0">
                          <a:effectLst/>
                        </a:rPr>
                        <a:t>Grupo: 6010 – 6011 </a:t>
                      </a:r>
                      <a:endParaRPr lang="es-ES">
                        <a:effectLst/>
                      </a:endParaRPr>
                    </a:p>
                  </a:txBody>
                  <a:tcPr marL="44450" marR="44450" marT="0" marB="0"/>
                </a:tc>
                <a:tc>
                  <a:txBody>
                    <a:bodyPr/>
                    <a:lstStyle/>
                    <a:p>
                      <a:pPr>
                        <a:buNone/>
                      </a:pPr>
                      <a:r>
                        <a:rPr lang="es-ES" sz="1000" dirty="0">
                          <a:effectLst/>
                        </a:rPr>
                        <a:t>Tiempo Previsto: 50 min</a:t>
                      </a:r>
                      <a:endParaRPr lang="es-ES" dirty="0">
                        <a:effectLst/>
                      </a:endParaRPr>
                    </a:p>
                    <a:p>
                      <a:pPr>
                        <a:buNone/>
                      </a:pPr>
                      <a:endParaRPr lang="es-ES" dirty="0">
                        <a:effectLst/>
                      </a:endParaRPr>
                    </a:p>
                  </a:txBody>
                  <a:tcPr marL="44450" marR="44450" marT="0" marB="0"/>
                </a:tc>
                <a:tc>
                  <a:txBody>
                    <a:bodyPr/>
                    <a:lstStyle/>
                    <a:p>
                      <a:pPr>
                        <a:buNone/>
                      </a:pPr>
                      <a:r>
                        <a:rPr lang="es-ES" sz="1000" dirty="0">
                          <a:effectLst/>
                        </a:rPr>
                        <a:t>Elaboró: Iraís Valdez A.</a:t>
                      </a:r>
                      <a:endParaRPr lang="es-ES" dirty="0">
                        <a:effectLst/>
                      </a:endParaRPr>
                    </a:p>
                    <a:p>
                      <a:pPr>
                        <a:buNone/>
                      </a:pPr>
                      <a:endParaRPr lang="es-ES" dirty="0">
                        <a:effectLst/>
                      </a:endParaRPr>
                    </a:p>
                  </a:txBody>
                  <a:tcPr marL="44450" marR="44450" marT="0" marB="0"/>
                </a:tc>
                <a:extLst>
                  <a:ext uri="{0D108BD9-81ED-4DB2-BD59-A6C34878D82A}">
                    <a16:rowId xmlns:a16="http://schemas.microsoft.com/office/drawing/2014/main" val="3504500209"/>
                  </a:ext>
                </a:extLst>
              </a:tr>
            </a:tbl>
          </a:graphicData>
        </a:graphic>
      </p:graphicFrame>
      <p:graphicFrame>
        <p:nvGraphicFramePr>
          <p:cNvPr id="7" name="Tabla 6">
            <a:extLst>
              <a:ext uri="{FF2B5EF4-FFF2-40B4-BE49-F238E27FC236}">
                <a16:creationId xmlns:a16="http://schemas.microsoft.com/office/drawing/2014/main" id="{5CEEF348-E8D7-4735-8336-DB3EB445E6B8}"/>
              </a:ext>
            </a:extLst>
          </p:cNvPr>
          <p:cNvGraphicFramePr>
            <a:graphicFrameLocks noGrp="1"/>
          </p:cNvGraphicFramePr>
          <p:nvPr>
            <p:extLst/>
          </p:nvPr>
        </p:nvGraphicFramePr>
        <p:xfrm>
          <a:off x="1049547" y="1322716"/>
          <a:ext cx="10874601" cy="4757544"/>
        </p:xfrm>
        <a:graphic>
          <a:graphicData uri="http://schemas.openxmlformats.org/drawingml/2006/table">
            <a:tbl>
              <a:tblPr firstRow="1" bandRow="1">
                <a:tableStyleId>{5C22544A-7EE6-4342-B048-85BDC9FD1C3A}</a:tableStyleId>
              </a:tblPr>
              <a:tblGrid>
                <a:gridCol w="2901909">
                  <a:extLst>
                    <a:ext uri="{9D8B030D-6E8A-4147-A177-3AD203B41FA5}">
                      <a16:colId xmlns:a16="http://schemas.microsoft.com/office/drawing/2014/main" val="2537783944"/>
                    </a:ext>
                  </a:extLst>
                </a:gridCol>
                <a:gridCol w="2989570">
                  <a:extLst>
                    <a:ext uri="{9D8B030D-6E8A-4147-A177-3AD203B41FA5}">
                      <a16:colId xmlns:a16="http://schemas.microsoft.com/office/drawing/2014/main" val="3814951085"/>
                    </a:ext>
                  </a:extLst>
                </a:gridCol>
                <a:gridCol w="2491561">
                  <a:extLst>
                    <a:ext uri="{9D8B030D-6E8A-4147-A177-3AD203B41FA5}">
                      <a16:colId xmlns:a16="http://schemas.microsoft.com/office/drawing/2014/main" val="815810992"/>
                    </a:ext>
                  </a:extLst>
                </a:gridCol>
                <a:gridCol w="2491561">
                  <a:extLst>
                    <a:ext uri="{9D8B030D-6E8A-4147-A177-3AD203B41FA5}">
                      <a16:colId xmlns:a16="http://schemas.microsoft.com/office/drawing/2014/main" val="276690803"/>
                    </a:ext>
                  </a:extLst>
                </a:gridCol>
              </a:tblGrid>
              <a:tr h="589430">
                <a:tc>
                  <a:txBody>
                    <a:bodyPr/>
                    <a:lstStyle/>
                    <a:p>
                      <a:pPr algn="ctr"/>
                      <a:r>
                        <a:rPr lang="es-ES" sz="1000" dirty="0">
                          <a:effectLst/>
                        </a:rPr>
                        <a:t>Estrategias de Enseñanza</a:t>
                      </a:r>
                      <a:endParaRPr lang="es-ES" dirty="0">
                        <a:effectLst/>
                      </a:endParaRPr>
                    </a:p>
                  </a:txBody>
                  <a:tcPr marL="44450" marR="44450" marT="0" marB="0" anchor="ctr"/>
                </a:tc>
                <a:tc>
                  <a:txBody>
                    <a:bodyPr/>
                    <a:lstStyle/>
                    <a:p>
                      <a:pPr algn="ctr"/>
                      <a:r>
                        <a:rPr lang="es-ES" sz="1000" dirty="0">
                          <a:effectLst/>
                        </a:rPr>
                        <a:t>Experiencias de Aprendizaje</a:t>
                      </a:r>
                      <a:endParaRPr lang="es-ES" dirty="0">
                        <a:effectLst/>
                      </a:endParaRPr>
                    </a:p>
                    <a:p>
                      <a:pPr algn="ctr"/>
                      <a:r>
                        <a:rPr lang="es-ES" sz="1000" dirty="0">
                          <a:effectLst/>
                        </a:rPr>
                        <a:t>(Evaluación diagnóstica continua)</a:t>
                      </a:r>
                      <a:endParaRPr lang="es-ES" dirty="0">
                        <a:effectLst/>
                      </a:endParaRPr>
                    </a:p>
                    <a:p>
                      <a:pPr algn="ctr"/>
                      <a:endParaRPr lang="es-ES" dirty="0">
                        <a:effectLst/>
                      </a:endParaRPr>
                    </a:p>
                  </a:txBody>
                  <a:tcPr marL="44450" marR="44450" marT="0" marB="0" anchor="ctr"/>
                </a:tc>
                <a:tc>
                  <a:txBody>
                    <a:bodyPr/>
                    <a:lstStyle/>
                    <a:p>
                      <a:pPr algn="ctr"/>
                      <a:r>
                        <a:rPr lang="es-ES" sz="1000" dirty="0">
                          <a:effectLst/>
                        </a:rPr>
                        <a:t>Evaluación</a:t>
                      </a:r>
                      <a:endParaRPr lang="es-ES" dirty="0">
                        <a:effectLst/>
                      </a:endParaRPr>
                    </a:p>
                    <a:p>
                      <a:pPr algn="ctr"/>
                      <a:r>
                        <a:rPr lang="es-ES" sz="1000" dirty="0">
                          <a:effectLst/>
                        </a:rPr>
                        <a:t>Estrategias y Productos</a:t>
                      </a:r>
                      <a:endParaRPr lang="es-ES" dirty="0">
                        <a:effectLst/>
                      </a:endParaRPr>
                    </a:p>
                  </a:txBody>
                  <a:tcPr marL="44450" marR="44450" marT="0" marB="0"/>
                </a:tc>
                <a:tc>
                  <a:txBody>
                    <a:bodyPr/>
                    <a:lstStyle/>
                    <a:p>
                      <a:pPr algn="ctr"/>
                      <a:r>
                        <a:rPr lang="es-ES" sz="1000" dirty="0">
                          <a:effectLst/>
                        </a:rPr>
                        <a:t>Recursos y/o Materiales</a:t>
                      </a:r>
                      <a:endParaRPr lang="es-ES" dirty="0">
                        <a:effectLst/>
                      </a:endParaRPr>
                    </a:p>
                  </a:txBody>
                  <a:tcPr marL="44450" marR="44450" marT="0" marB="0"/>
                </a:tc>
                <a:extLst>
                  <a:ext uri="{0D108BD9-81ED-4DB2-BD59-A6C34878D82A}">
                    <a16:rowId xmlns:a16="http://schemas.microsoft.com/office/drawing/2014/main" val="1975932230"/>
                  </a:ext>
                </a:extLst>
              </a:tr>
              <a:tr h="589430">
                <a:tc>
                  <a:txBody>
                    <a:bodyPr/>
                    <a:lstStyle/>
                    <a:p>
                      <a:pPr>
                        <a:buNone/>
                      </a:pPr>
                      <a:r>
                        <a:rPr lang="es-ES" sz="1000" dirty="0">
                          <a:effectLst/>
                        </a:rPr>
                        <a:t>Inicio:</a:t>
                      </a:r>
                      <a:endParaRPr lang="es-ES" dirty="0">
                        <a:effectLst/>
                      </a:endParaRPr>
                    </a:p>
                    <a:p>
                      <a:pPr>
                        <a:buNone/>
                      </a:pPr>
                      <a:r>
                        <a:rPr lang="es-ES" sz="1000" dirty="0">
                          <a:effectLst/>
                        </a:rPr>
                        <a:t>Saludo a los alumnos y les comento la noticia del día anterior respecto a algún incidente.</a:t>
                      </a:r>
                      <a:endParaRPr lang="es-ES" dirty="0">
                        <a:effectLst/>
                      </a:endParaRPr>
                    </a:p>
                  </a:txBody>
                  <a:tcPr marL="44450" marR="44450" marT="0" marB="0"/>
                </a:tc>
                <a:tc>
                  <a:txBody>
                    <a:bodyPr/>
                    <a:lstStyle/>
                    <a:p>
                      <a:pPr>
                        <a:buNone/>
                      </a:pPr>
                      <a:endParaRPr lang="es-ES" dirty="0">
                        <a:effectLst/>
                      </a:endParaRPr>
                    </a:p>
                  </a:txBody>
                  <a:tcPr marL="44450" marR="44450" marT="0" marB="0"/>
                </a:tc>
                <a:tc>
                  <a:txBody>
                    <a:bodyPr/>
                    <a:lstStyle/>
                    <a:p>
                      <a:pPr>
                        <a:buNone/>
                      </a:pPr>
                      <a:endParaRPr lang="es-ES" dirty="0">
                        <a:effectLst/>
                      </a:endParaRPr>
                    </a:p>
                  </a:txBody>
                  <a:tcPr marL="44450" marR="44450" marT="0" marB="0"/>
                </a:tc>
                <a:tc>
                  <a:txBody>
                    <a:bodyPr/>
                    <a:lstStyle/>
                    <a:p>
                      <a:pPr>
                        <a:buNone/>
                      </a:pPr>
                      <a:endParaRPr lang="es-ES" dirty="0">
                        <a:effectLst/>
                      </a:endParaRPr>
                    </a:p>
                  </a:txBody>
                  <a:tcPr marL="44450" marR="44450" marT="0" marB="0"/>
                </a:tc>
                <a:extLst>
                  <a:ext uri="{0D108BD9-81ED-4DB2-BD59-A6C34878D82A}">
                    <a16:rowId xmlns:a16="http://schemas.microsoft.com/office/drawing/2014/main" val="1804972734"/>
                  </a:ext>
                </a:extLst>
              </a:tr>
              <a:tr h="1789342">
                <a:tc>
                  <a:txBody>
                    <a:bodyPr/>
                    <a:lstStyle/>
                    <a:p>
                      <a:pPr>
                        <a:buNone/>
                      </a:pPr>
                      <a:r>
                        <a:rPr lang="es-ES" sz="1000" dirty="0">
                          <a:effectLst/>
                        </a:rPr>
                        <a:t>Desarrollo:</a:t>
                      </a:r>
                      <a:endParaRPr lang="es-ES" dirty="0">
                        <a:effectLst/>
                      </a:endParaRPr>
                    </a:p>
                    <a:p>
                      <a:pPr algn="just"/>
                      <a:r>
                        <a:rPr lang="es-ES" sz="1000" dirty="0">
                          <a:effectLst/>
                        </a:rPr>
                        <a:t>Por sorteo, los equipos llevan a cabo la presentación del avance de sus trabajos, para ello estarán en posibilidades de utilizar los recursos que consideren pertinentes (cañón, rotafolio, etc.)</a:t>
                      </a:r>
                      <a:endParaRPr lang="es-ES" dirty="0">
                        <a:effectLst/>
                      </a:endParaRPr>
                    </a:p>
                    <a:p>
                      <a:pPr algn="just"/>
                      <a:r>
                        <a:rPr lang="es-ES" sz="1000" dirty="0">
                          <a:effectLst/>
                        </a:rPr>
                        <a:t>Durante el proceso, el resto de sus compañeros llevará a cabo la coevaluación correspondiente, esto con la finalidad de que mejoren sus trabajos, en caso de ser necesario.</a:t>
                      </a:r>
                      <a:endParaRPr lang="es-ES" dirty="0">
                        <a:effectLst/>
                      </a:endParaRPr>
                    </a:p>
                  </a:txBody>
                  <a:tcPr marL="44450" marR="44450" marT="0" marB="0"/>
                </a:tc>
                <a:tc>
                  <a:txBody>
                    <a:bodyPr/>
                    <a:lstStyle/>
                    <a:p>
                      <a:pPr>
                        <a:buNone/>
                      </a:pPr>
                      <a:r>
                        <a:rPr lang="es-ES" sz="1000" dirty="0">
                          <a:effectLst/>
                        </a:rPr>
                        <a:t>Los profesores de las asignaturas involucradas estarán presentes durante la presentación para que realicen las observaciones pertinentes.</a:t>
                      </a:r>
                      <a:endParaRPr lang="es-ES" dirty="0">
                        <a:effectLst/>
                      </a:endParaRPr>
                    </a:p>
                  </a:txBody>
                  <a:tcPr marL="44450" marR="44450" marT="0" marB="0"/>
                </a:tc>
                <a:tc>
                  <a:txBody>
                    <a:bodyPr/>
                    <a:lstStyle/>
                    <a:p>
                      <a:pPr>
                        <a:buNone/>
                      </a:pPr>
                      <a:r>
                        <a:rPr lang="es-ES" sz="1000" dirty="0">
                          <a:effectLst/>
                        </a:rPr>
                        <a:t>Análisis de la información.</a:t>
                      </a:r>
                      <a:endParaRPr lang="es-ES" dirty="0">
                        <a:effectLst/>
                      </a:endParaRPr>
                    </a:p>
                    <a:p>
                      <a:pPr>
                        <a:buNone/>
                      </a:pPr>
                      <a:r>
                        <a:rPr lang="es-ES" sz="1000" dirty="0">
                          <a:effectLst/>
                        </a:rPr>
                        <a:t>Realización de observaciones</a:t>
                      </a:r>
                      <a:endParaRPr lang="es-ES" dirty="0">
                        <a:effectLst/>
                      </a:endParaRPr>
                    </a:p>
                  </a:txBody>
                  <a:tcPr marL="44450" marR="44450" marT="0" marB="0"/>
                </a:tc>
                <a:tc>
                  <a:txBody>
                    <a:bodyPr/>
                    <a:lstStyle/>
                    <a:p>
                      <a:pPr>
                        <a:buNone/>
                      </a:pPr>
                      <a:r>
                        <a:rPr lang="es-ES" sz="1000" dirty="0">
                          <a:effectLst/>
                        </a:rPr>
                        <a:t>Computadora</a:t>
                      </a:r>
                      <a:endParaRPr lang="es-ES" dirty="0">
                        <a:effectLst/>
                      </a:endParaRPr>
                    </a:p>
                    <a:p>
                      <a:pPr>
                        <a:buNone/>
                      </a:pPr>
                      <a:r>
                        <a:rPr lang="es-ES" sz="1000" dirty="0">
                          <a:effectLst/>
                        </a:rPr>
                        <a:t>Cañón</a:t>
                      </a:r>
                      <a:endParaRPr lang="es-ES" dirty="0">
                        <a:effectLst/>
                      </a:endParaRPr>
                    </a:p>
                    <a:p>
                      <a:pPr>
                        <a:buNone/>
                      </a:pPr>
                      <a:r>
                        <a:rPr lang="es-ES" sz="1000" dirty="0">
                          <a:effectLst/>
                        </a:rPr>
                        <a:t>Posters</a:t>
                      </a:r>
                      <a:endParaRPr lang="es-ES" dirty="0">
                        <a:effectLst/>
                      </a:endParaRPr>
                    </a:p>
                    <a:p>
                      <a:pPr>
                        <a:buNone/>
                      </a:pPr>
                      <a:endParaRPr lang="es-ES" dirty="0">
                        <a:effectLst/>
                      </a:endParaRPr>
                    </a:p>
                  </a:txBody>
                  <a:tcPr marL="44450" marR="44450" marT="0" marB="0"/>
                </a:tc>
                <a:extLst>
                  <a:ext uri="{0D108BD9-81ED-4DB2-BD59-A6C34878D82A}">
                    <a16:rowId xmlns:a16="http://schemas.microsoft.com/office/drawing/2014/main" val="307234788"/>
                  </a:ext>
                </a:extLst>
              </a:tr>
              <a:tr h="1789342">
                <a:tc>
                  <a:txBody>
                    <a:bodyPr/>
                    <a:lstStyle/>
                    <a:p>
                      <a:pPr>
                        <a:buNone/>
                      </a:pPr>
                      <a:r>
                        <a:rPr lang="es-ES" sz="1000" dirty="0">
                          <a:effectLst/>
                        </a:rPr>
                        <a:t>Cierre: </a:t>
                      </a:r>
                      <a:endParaRPr lang="es-ES">
                        <a:effectLst/>
                      </a:endParaRPr>
                    </a:p>
                    <a:p>
                      <a:pPr>
                        <a:buNone/>
                      </a:pPr>
                      <a:r>
                        <a:rPr lang="es-ES" sz="1000" dirty="0">
                          <a:effectLst/>
                        </a:rPr>
                        <a:t>Realizaré la retroalimentación correspondiente y solicitaré la evaluación realizada por los alumnos. </a:t>
                      </a:r>
                      <a:endParaRPr lang="es-ES">
                        <a:effectLst/>
                      </a:endParaRPr>
                    </a:p>
                    <a:p>
                      <a:pPr>
                        <a:buNone/>
                      </a:pPr>
                      <a:r>
                        <a:rPr lang="es-ES" sz="1000" dirty="0">
                          <a:effectLst/>
                        </a:rPr>
                        <a:t>Además, preguntaré si alguno de ellos desea retroalimentar a sus compañeros enfatizando que es voluntaria la participación y a sus compañeros les será de mucha utilidad para la mejora de sus trabajos.</a:t>
                      </a:r>
                      <a:endParaRPr lang="es-ES" dirty="0">
                        <a:effectLst/>
                      </a:endParaRPr>
                    </a:p>
                  </a:txBody>
                  <a:tcPr marL="44450" marR="44450" marT="0" marB="0"/>
                </a:tc>
                <a:tc>
                  <a:txBody>
                    <a:bodyPr/>
                    <a:lstStyle/>
                    <a:p>
                      <a:pPr>
                        <a:buNone/>
                      </a:pPr>
                      <a:r>
                        <a:rPr lang="es-ES" sz="1000" dirty="0">
                          <a:effectLst/>
                        </a:rPr>
                        <a:t>Tareas:</a:t>
                      </a:r>
                      <a:endParaRPr lang="es-ES" dirty="0">
                        <a:effectLst/>
                      </a:endParaRPr>
                    </a:p>
                    <a:p>
                      <a:pPr>
                        <a:buNone/>
                      </a:pPr>
                      <a:r>
                        <a:rPr lang="es-ES" sz="1000" dirty="0">
                          <a:effectLst/>
                        </a:rPr>
                        <a:t>Realizar las modificaciones que consideren pertinentes en los respectivos trabajos y continuar con el desarrollo de los mismos.</a:t>
                      </a:r>
                      <a:endParaRPr lang="es-ES" dirty="0">
                        <a:effectLst/>
                      </a:endParaRPr>
                    </a:p>
                  </a:txBody>
                  <a:tcPr marL="44450" marR="44450" marT="0" marB="0"/>
                </a:tc>
                <a:tc>
                  <a:txBody>
                    <a:bodyPr/>
                    <a:lstStyle/>
                    <a:p>
                      <a:pPr>
                        <a:buNone/>
                      </a:pPr>
                      <a:r>
                        <a:rPr lang="es-ES" sz="1000" dirty="0">
                          <a:effectLst/>
                        </a:rPr>
                        <a:t>Rúbrica de exposición para realizar la evaluación correspondiente.</a:t>
                      </a:r>
                      <a:endParaRPr lang="es-ES" dirty="0">
                        <a:effectLst/>
                      </a:endParaRPr>
                    </a:p>
                  </a:txBody>
                  <a:tcPr marL="44450" marR="44450" marT="0" marB="0"/>
                </a:tc>
                <a:tc>
                  <a:txBody>
                    <a:bodyPr/>
                    <a:lstStyle/>
                    <a:p>
                      <a:pPr>
                        <a:buNone/>
                      </a:pPr>
                      <a:r>
                        <a:rPr lang="es-ES" sz="1000" dirty="0">
                          <a:effectLst/>
                        </a:rPr>
                        <a:t>Rubrica para exposición</a:t>
                      </a:r>
                      <a:endParaRPr lang="es-ES" dirty="0">
                        <a:effectLst/>
                      </a:endParaRPr>
                    </a:p>
                  </a:txBody>
                  <a:tcPr marL="44450" marR="44450" marT="0" marB="0"/>
                </a:tc>
                <a:extLst>
                  <a:ext uri="{0D108BD9-81ED-4DB2-BD59-A6C34878D82A}">
                    <a16:rowId xmlns:a16="http://schemas.microsoft.com/office/drawing/2014/main" val="4146902593"/>
                  </a:ext>
                </a:extLst>
              </a:tr>
            </a:tbl>
          </a:graphicData>
        </a:graphic>
      </p:graphicFrame>
      <p:sp>
        <p:nvSpPr>
          <p:cNvPr id="8" name="CuadroTexto 7">
            <a:extLst>
              <a:ext uri="{FF2B5EF4-FFF2-40B4-BE49-F238E27FC236}">
                <a16:creationId xmlns:a16="http://schemas.microsoft.com/office/drawing/2014/main" id="{26524C9D-BCBE-4856-8985-4524B083411E}"/>
              </a:ext>
            </a:extLst>
          </p:cNvPr>
          <p:cNvSpPr txBox="1"/>
          <p:nvPr/>
        </p:nvSpPr>
        <p:spPr>
          <a:xfrm>
            <a:off x="1107057" y="-5751"/>
            <a:ext cx="10653621"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b="1">
              <a:latin typeface="Arial"/>
            </a:endParaRPr>
          </a:p>
          <a:p>
            <a:r>
              <a:rPr lang="es-ES" b="1" dirty="0">
                <a:latin typeface="Arial"/>
              </a:rPr>
              <a:t>SESION NUM: </a:t>
            </a:r>
            <a:r>
              <a:rPr lang="es-ES" u="sng" dirty="0">
                <a:latin typeface="Arial"/>
              </a:rPr>
              <a:t>3</a:t>
            </a:r>
            <a:r>
              <a:rPr lang="es-ES" b="1" dirty="0">
                <a:latin typeface="Arial"/>
              </a:rPr>
              <a:t>   FECHA: </a:t>
            </a:r>
            <a:r>
              <a:rPr lang="es-ES" u="sng" dirty="0">
                <a:latin typeface="Arial"/>
              </a:rPr>
              <a:t>15 Noviembre</a:t>
            </a:r>
            <a:r>
              <a:rPr lang="es-ES" b="1" dirty="0">
                <a:latin typeface="Arial"/>
              </a:rPr>
              <a:t> TEMA: </a:t>
            </a:r>
            <a:r>
              <a:rPr lang="es-ES" b="1" dirty="0">
                <a:latin typeface="Arial"/>
                <a:cs typeface="Arial"/>
              </a:rPr>
              <a:t>Reacciones de polimerización y polímeros obtenidos.</a:t>
            </a:r>
            <a:endParaRPr lang="es-ES" u="sng" dirty="0">
              <a:latin typeface="Arial"/>
              <a:cs typeface="Arial"/>
            </a:endParaRPr>
          </a:p>
        </p:txBody>
      </p:sp>
    </p:spTree>
    <p:extLst>
      <p:ext uri="{BB962C8B-B14F-4D97-AF65-F5344CB8AC3E}">
        <p14:creationId xmlns:p14="http://schemas.microsoft.com/office/powerpoint/2010/main" val="37660054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6090" y="5867401"/>
            <a:ext cx="7658916" cy="558800"/>
          </a:xfrm>
        </p:spPr>
        <p:txBody>
          <a:bodyPr>
            <a:normAutofit fontScale="90000"/>
          </a:bodyPr>
          <a:lstStyle/>
          <a:p>
            <a:r>
              <a:rPr lang="es-MX" dirty="0"/>
              <a:t>Planeación sesión por sesión</a:t>
            </a:r>
          </a:p>
        </p:txBody>
      </p:sp>
      <p:sp>
        <p:nvSpPr>
          <p:cNvPr id="5" name="1 Título"/>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graphicFrame>
        <p:nvGraphicFramePr>
          <p:cNvPr id="4" name="Tabla 3">
            <a:extLst>
              <a:ext uri="{FF2B5EF4-FFF2-40B4-BE49-F238E27FC236}">
                <a16:creationId xmlns:a16="http://schemas.microsoft.com/office/drawing/2014/main" id="{C553593F-B3BC-43A9-BF6F-DD93F8336210}"/>
              </a:ext>
            </a:extLst>
          </p:cNvPr>
          <p:cNvGraphicFramePr>
            <a:graphicFrameLocks noGrp="1"/>
          </p:cNvGraphicFramePr>
          <p:nvPr>
            <p:extLst/>
          </p:nvPr>
        </p:nvGraphicFramePr>
        <p:xfrm>
          <a:off x="865817" y="645543"/>
          <a:ext cx="10946648" cy="426720"/>
        </p:xfrm>
        <a:graphic>
          <a:graphicData uri="http://schemas.openxmlformats.org/drawingml/2006/table">
            <a:tbl>
              <a:tblPr firstRow="1" bandRow="1">
                <a:tableStyleId>{5C22544A-7EE6-4342-B048-85BDC9FD1C3A}</a:tableStyleId>
              </a:tblPr>
              <a:tblGrid>
                <a:gridCol w="1910148">
                  <a:extLst>
                    <a:ext uri="{9D8B030D-6E8A-4147-A177-3AD203B41FA5}">
                      <a16:colId xmlns:a16="http://schemas.microsoft.com/office/drawing/2014/main" val="4126327365"/>
                    </a:ext>
                  </a:extLst>
                </a:gridCol>
                <a:gridCol w="1458285">
                  <a:extLst>
                    <a:ext uri="{9D8B030D-6E8A-4147-A177-3AD203B41FA5}">
                      <a16:colId xmlns:a16="http://schemas.microsoft.com/office/drawing/2014/main" val="1589821392"/>
                    </a:ext>
                  </a:extLst>
                </a:gridCol>
                <a:gridCol w="2079787">
                  <a:extLst>
                    <a:ext uri="{9D8B030D-6E8A-4147-A177-3AD203B41FA5}">
                      <a16:colId xmlns:a16="http://schemas.microsoft.com/office/drawing/2014/main" val="1471851644"/>
                    </a:ext>
                  </a:extLst>
                </a:gridCol>
                <a:gridCol w="2312565">
                  <a:extLst>
                    <a:ext uri="{9D8B030D-6E8A-4147-A177-3AD203B41FA5}">
                      <a16:colId xmlns:a16="http://schemas.microsoft.com/office/drawing/2014/main" val="1469123781"/>
                    </a:ext>
                  </a:extLst>
                </a:gridCol>
                <a:gridCol w="3185863">
                  <a:extLst>
                    <a:ext uri="{9D8B030D-6E8A-4147-A177-3AD203B41FA5}">
                      <a16:colId xmlns:a16="http://schemas.microsoft.com/office/drawing/2014/main" val="3739341283"/>
                    </a:ext>
                  </a:extLst>
                </a:gridCol>
              </a:tblGrid>
              <a:tr h="207010">
                <a:tc>
                  <a:txBody>
                    <a:bodyPr/>
                    <a:lstStyle/>
                    <a:p>
                      <a:pPr>
                        <a:buNone/>
                      </a:pPr>
                      <a:r>
                        <a:rPr lang="es-ES" sz="1000" dirty="0">
                          <a:effectLst/>
                        </a:rPr>
                        <a:t>Asignatura: Química IV</a:t>
                      </a:r>
                      <a:endParaRPr lang="es-ES" dirty="0">
                        <a:effectLst/>
                      </a:endParaRPr>
                    </a:p>
                    <a:p>
                      <a:pPr>
                        <a:buNone/>
                      </a:pPr>
                      <a:endParaRPr lang="es-ES" dirty="0">
                        <a:effectLst/>
                      </a:endParaRPr>
                    </a:p>
                  </a:txBody>
                  <a:tcPr marL="44450" marR="44450" marT="0" marB="0"/>
                </a:tc>
                <a:tc>
                  <a:txBody>
                    <a:bodyPr/>
                    <a:lstStyle/>
                    <a:p>
                      <a:pPr>
                        <a:buNone/>
                      </a:pPr>
                      <a:r>
                        <a:rPr lang="es-ES" sz="1000" dirty="0">
                          <a:effectLst/>
                        </a:rPr>
                        <a:t>Grado: 6o</a:t>
                      </a:r>
                      <a:endParaRPr lang="es-ES" dirty="0">
                        <a:effectLst/>
                      </a:endParaRPr>
                    </a:p>
                  </a:txBody>
                  <a:tcPr marL="44450" marR="44450" marT="0" marB="0"/>
                </a:tc>
                <a:tc>
                  <a:txBody>
                    <a:bodyPr/>
                    <a:lstStyle/>
                    <a:p>
                      <a:pPr>
                        <a:buNone/>
                      </a:pPr>
                      <a:r>
                        <a:rPr lang="es-ES" sz="1000" dirty="0">
                          <a:effectLst/>
                        </a:rPr>
                        <a:t>Grupo: 6010 – 6011 </a:t>
                      </a:r>
                      <a:endParaRPr lang="es-ES">
                        <a:effectLst/>
                      </a:endParaRPr>
                    </a:p>
                  </a:txBody>
                  <a:tcPr marL="44450" marR="44450" marT="0" marB="0"/>
                </a:tc>
                <a:tc>
                  <a:txBody>
                    <a:bodyPr/>
                    <a:lstStyle/>
                    <a:p>
                      <a:pPr>
                        <a:buNone/>
                      </a:pPr>
                      <a:r>
                        <a:rPr lang="es-ES" sz="1000" dirty="0">
                          <a:effectLst/>
                        </a:rPr>
                        <a:t>Tiempo Previsto: 100 min</a:t>
                      </a:r>
                      <a:endParaRPr lang="es-ES" dirty="0">
                        <a:effectLst/>
                      </a:endParaRPr>
                    </a:p>
                    <a:p>
                      <a:pPr>
                        <a:buNone/>
                      </a:pPr>
                      <a:endParaRPr lang="es-ES" dirty="0">
                        <a:effectLst/>
                      </a:endParaRPr>
                    </a:p>
                  </a:txBody>
                  <a:tcPr marL="44450" marR="44450" marT="0" marB="0"/>
                </a:tc>
                <a:tc>
                  <a:txBody>
                    <a:bodyPr/>
                    <a:lstStyle/>
                    <a:p>
                      <a:pPr>
                        <a:buNone/>
                      </a:pPr>
                      <a:r>
                        <a:rPr lang="es-ES" sz="1000" dirty="0">
                          <a:effectLst/>
                        </a:rPr>
                        <a:t>Elaboró: Iraís Valdez A.</a:t>
                      </a:r>
                      <a:endParaRPr lang="es-ES" dirty="0">
                        <a:effectLst/>
                      </a:endParaRPr>
                    </a:p>
                    <a:p>
                      <a:pPr>
                        <a:buNone/>
                      </a:pPr>
                      <a:endParaRPr lang="es-ES" dirty="0">
                        <a:effectLst/>
                      </a:endParaRPr>
                    </a:p>
                  </a:txBody>
                  <a:tcPr marL="44450" marR="44450" marT="0" marB="0"/>
                </a:tc>
                <a:extLst>
                  <a:ext uri="{0D108BD9-81ED-4DB2-BD59-A6C34878D82A}">
                    <a16:rowId xmlns:a16="http://schemas.microsoft.com/office/drawing/2014/main" val="298958575"/>
                  </a:ext>
                </a:extLst>
              </a:tr>
            </a:tbl>
          </a:graphicData>
        </a:graphic>
      </p:graphicFrame>
      <p:graphicFrame>
        <p:nvGraphicFramePr>
          <p:cNvPr id="7" name="Tabla 6">
            <a:extLst>
              <a:ext uri="{FF2B5EF4-FFF2-40B4-BE49-F238E27FC236}">
                <a16:creationId xmlns:a16="http://schemas.microsoft.com/office/drawing/2014/main" id="{E311143C-3709-4C36-8507-B4772F775A78}"/>
              </a:ext>
            </a:extLst>
          </p:cNvPr>
          <p:cNvGraphicFramePr>
            <a:graphicFrameLocks noGrp="1"/>
          </p:cNvGraphicFramePr>
          <p:nvPr>
            <p:extLst/>
          </p:nvPr>
        </p:nvGraphicFramePr>
        <p:xfrm>
          <a:off x="992037" y="1279584"/>
          <a:ext cx="10735647" cy="4525488"/>
        </p:xfrm>
        <a:graphic>
          <a:graphicData uri="http://schemas.openxmlformats.org/drawingml/2006/table">
            <a:tbl>
              <a:tblPr firstRow="1" bandRow="1">
                <a:tableStyleId>{5C22544A-7EE6-4342-B048-85BDC9FD1C3A}</a:tableStyleId>
              </a:tblPr>
              <a:tblGrid>
                <a:gridCol w="2864829">
                  <a:extLst>
                    <a:ext uri="{9D8B030D-6E8A-4147-A177-3AD203B41FA5}">
                      <a16:colId xmlns:a16="http://schemas.microsoft.com/office/drawing/2014/main" val="1027926795"/>
                    </a:ext>
                  </a:extLst>
                </a:gridCol>
                <a:gridCol w="2951370">
                  <a:extLst>
                    <a:ext uri="{9D8B030D-6E8A-4147-A177-3AD203B41FA5}">
                      <a16:colId xmlns:a16="http://schemas.microsoft.com/office/drawing/2014/main" val="3226439511"/>
                    </a:ext>
                  </a:extLst>
                </a:gridCol>
                <a:gridCol w="2459724">
                  <a:extLst>
                    <a:ext uri="{9D8B030D-6E8A-4147-A177-3AD203B41FA5}">
                      <a16:colId xmlns:a16="http://schemas.microsoft.com/office/drawing/2014/main" val="2459809314"/>
                    </a:ext>
                  </a:extLst>
                </a:gridCol>
                <a:gridCol w="2459724">
                  <a:extLst>
                    <a:ext uri="{9D8B030D-6E8A-4147-A177-3AD203B41FA5}">
                      <a16:colId xmlns:a16="http://schemas.microsoft.com/office/drawing/2014/main" val="2749904593"/>
                    </a:ext>
                  </a:extLst>
                </a:gridCol>
              </a:tblGrid>
              <a:tr h="741883">
                <a:tc>
                  <a:txBody>
                    <a:bodyPr/>
                    <a:lstStyle/>
                    <a:p>
                      <a:pPr algn="ctr"/>
                      <a:r>
                        <a:rPr lang="es-ES" sz="1000" dirty="0">
                          <a:effectLst/>
                        </a:rPr>
                        <a:t>Estrategias de Enseñanza</a:t>
                      </a:r>
                      <a:endParaRPr lang="es-ES" dirty="0">
                        <a:effectLst/>
                      </a:endParaRPr>
                    </a:p>
                  </a:txBody>
                  <a:tcPr marL="44450" marR="44450" marT="0" marB="0" anchor="ctr"/>
                </a:tc>
                <a:tc>
                  <a:txBody>
                    <a:bodyPr/>
                    <a:lstStyle/>
                    <a:p>
                      <a:pPr algn="ctr"/>
                      <a:r>
                        <a:rPr lang="es-ES" sz="1000" dirty="0">
                          <a:effectLst/>
                        </a:rPr>
                        <a:t>Experiencias de Aprendizaje</a:t>
                      </a:r>
                      <a:endParaRPr lang="es-ES" dirty="0">
                        <a:effectLst/>
                      </a:endParaRPr>
                    </a:p>
                    <a:p>
                      <a:pPr algn="ctr"/>
                      <a:r>
                        <a:rPr lang="es-ES" sz="1000" dirty="0">
                          <a:effectLst/>
                        </a:rPr>
                        <a:t>(Evaluación diagnóstica continua)</a:t>
                      </a:r>
                      <a:endParaRPr lang="es-ES" dirty="0">
                        <a:effectLst/>
                      </a:endParaRPr>
                    </a:p>
                    <a:p>
                      <a:pPr algn="ctr"/>
                      <a:endParaRPr lang="es-ES" dirty="0">
                        <a:effectLst/>
                      </a:endParaRPr>
                    </a:p>
                  </a:txBody>
                  <a:tcPr marL="44450" marR="44450" marT="0" marB="0" anchor="ctr"/>
                </a:tc>
                <a:tc>
                  <a:txBody>
                    <a:bodyPr/>
                    <a:lstStyle/>
                    <a:p>
                      <a:pPr algn="ctr"/>
                      <a:r>
                        <a:rPr lang="es-ES" sz="1000" dirty="0">
                          <a:effectLst/>
                        </a:rPr>
                        <a:t>Evaluación</a:t>
                      </a:r>
                      <a:endParaRPr lang="es-ES" dirty="0">
                        <a:effectLst/>
                      </a:endParaRPr>
                    </a:p>
                    <a:p>
                      <a:pPr algn="ctr"/>
                      <a:r>
                        <a:rPr lang="es-ES" sz="1000" dirty="0">
                          <a:effectLst/>
                        </a:rPr>
                        <a:t>Estrategias y Productos</a:t>
                      </a:r>
                      <a:endParaRPr lang="es-ES" dirty="0">
                        <a:effectLst/>
                      </a:endParaRPr>
                    </a:p>
                  </a:txBody>
                  <a:tcPr marL="44450" marR="44450" marT="0" marB="0"/>
                </a:tc>
                <a:tc>
                  <a:txBody>
                    <a:bodyPr/>
                    <a:lstStyle/>
                    <a:p>
                      <a:pPr algn="ctr"/>
                      <a:r>
                        <a:rPr lang="es-ES" sz="1000" dirty="0">
                          <a:effectLst/>
                        </a:rPr>
                        <a:t>Recursos y/o Materiales</a:t>
                      </a:r>
                      <a:endParaRPr lang="es-ES" dirty="0">
                        <a:effectLst/>
                      </a:endParaRPr>
                    </a:p>
                  </a:txBody>
                  <a:tcPr marL="44450" marR="44450" marT="0" marB="0"/>
                </a:tc>
                <a:extLst>
                  <a:ext uri="{0D108BD9-81ED-4DB2-BD59-A6C34878D82A}">
                    <a16:rowId xmlns:a16="http://schemas.microsoft.com/office/drawing/2014/main" val="2519134470"/>
                  </a:ext>
                </a:extLst>
              </a:tr>
              <a:tr h="1187013">
                <a:tc>
                  <a:txBody>
                    <a:bodyPr/>
                    <a:lstStyle/>
                    <a:p>
                      <a:pPr>
                        <a:buNone/>
                      </a:pPr>
                      <a:r>
                        <a:rPr lang="es-ES" sz="1000" dirty="0">
                          <a:effectLst/>
                        </a:rPr>
                        <a:t>Inicio:</a:t>
                      </a:r>
                      <a:endParaRPr lang="es-ES" dirty="0">
                        <a:effectLst/>
                      </a:endParaRPr>
                    </a:p>
                    <a:p>
                      <a:pPr>
                        <a:buNone/>
                      </a:pPr>
                      <a:r>
                        <a:rPr lang="es-ES" sz="1000" dirty="0">
                          <a:effectLst/>
                        </a:rPr>
                        <a:t>La sesión se iniciará preguntando a los alumnos como se sienten con el proyecto que han estado desarrollando.</a:t>
                      </a:r>
                      <a:endParaRPr lang="es-ES" dirty="0">
                        <a:effectLst/>
                      </a:endParaRPr>
                    </a:p>
                  </a:txBody>
                  <a:tcPr marL="44450" marR="44450" marT="0" marB="0"/>
                </a:tc>
                <a:tc>
                  <a:txBody>
                    <a:bodyPr/>
                    <a:lstStyle/>
                    <a:p>
                      <a:pPr>
                        <a:buNone/>
                      </a:pPr>
                      <a:endParaRPr lang="es-ES" dirty="0">
                        <a:effectLst/>
                      </a:endParaRPr>
                    </a:p>
                  </a:txBody>
                  <a:tcPr marL="44450" marR="44450" marT="0" marB="0"/>
                </a:tc>
                <a:tc>
                  <a:txBody>
                    <a:bodyPr/>
                    <a:lstStyle/>
                    <a:p>
                      <a:pPr>
                        <a:buNone/>
                      </a:pPr>
                      <a:endParaRPr lang="es-ES" dirty="0">
                        <a:effectLst/>
                      </a:endParaRPr>
                    </a:p>
                  </a:txBody>
                  <a:tcPr marL="44450" marR="44450" marT="0" marB="0"/>
                </a:tc>
                <a:tc>
                  <a:txBody>
                    <a:bodyPr/>
                    <a:lstStyle/>
                    <a:p>
                      <a:pPr>
                        <a:buNone/>
                      </a:pPr>
                      <a:endParaRPr lang="es-ES" dirty="0">
                        <a:effectLst/>
                      </a:endParaRPr>
                    </a:p>
                  </a:txBody>
                  <a:tcPr marL="44450" marR="44450" marT="0" marB="0"/>
                </a:tc>
                <a:extLst>
                  <a:ext uri="{0D108BD9-81ED-4DB2-BD59-A6C34878D82A}">
                    <a16:rowId xmlns:a16="http://schemas.microsoft.com/office/drawing/2014/main" val="4034179405"/>
                  </a:ext>
                </a:extLst>
              </a:tr>
              <a:tr h="1409579">
                <a:tc>
                  <a:txBody>
                    <a:bodyPr/>
                    <a:lstStyle/>
                    <a:p>
                      <a:pPr>
                        <a:buNone/>
                      </a:pPr>
                      <a:r>
                        <a:rPr lang="es-ES" sz="1000" dirty="0">
                          <a:effectLst/>
                        </a:rPr>
                        <a:t>Desarrollo:</a:t>
                      </a:r>
                      <a:endParaRPr lang="es-ES" dirty="0">
                        <a:effectLst/>
                      </a:endParaRPr>
                    </a:p>
                    <a:p>
                      <a:pPr algn="just"/>
                      <a:r>
                        <a:rPr lang="es-ES" sz="1000" dirty="0">
                          <a:effectLst/>
                        </a:rPr>
                        <a:t>Los alumnos presentan el avance en su proyecto, también mencionan lo que falta por hacer y como presentarán el trabajo final. </a:t>
                      </a:r>
                      <a:endParaRPr lang="es-ES">
                        <a:effectLst/>
                      </a:endParaRPr>
                    </a:p>
                    <a:p>
                      <a:pPr algn="just"/>
                      <a:endParaRPr lang="es-ES" dirty="0">
                        <a:effectLst/>
                      </a:endParaRPr>
                    </a:p>
                  </a:txBody>
                  <a:tcPr marL="44450" marR="44450" marT="0" marB="0"/>
                </a:tc>
                <a:tc>
                  <a:txBody>
                    <a:bodyPr/>
                    <a:lstStyle/>
                    <a:p>
                      <a:pPr>
                        <a:buNone/>
                      </a:pPr>
                      <a:r>
                        <a:rPr lang="es-ES" sz="1000" dirty="0">
                          <a:effectLst/>
                        </a:rPr>
                        <a:t>Los profesores de las asignaturas involucradas estarán presentes durante la presentación para que realicen las observaciones pertinentes.</a:t>
                      </a:r>
                      <a:endParaRPr lang="es-ES" dirty="0">
                        <a:effectLst/>
                      </a:endParaRPr>
                    </a:p>
                  </a:txBody>
                  <a:tcPr marL="44450" marR="44450" marT="0" marB="0"/>
                </a:tc>
                <a:tc>
                  <a:txBody>
                    <a:bodyPr/>
                    <a:lstStyle/>
                    <a:p>
                      <a:pPr>
                        <a:buNone/>
                      </a:pPr>
                      <a:endParaRPr lang="es-ES" dirty="0">
                        <a:effectLst/>
                      </a:endParaRPr>
                    </a:p>
                  </a:txBody>
                  <a:tcPr marL="44450" marR="44450" marT="0" marB="0"/>
                </a:tc>
                <a:tc>
                  <a:txBody>
                    <a:bodyPr/>
                    <a:lstStyle/>
                    <a:p>
                      <a:pPr>
                        <a:buNone/>
                      </a:pPr>
                      <a:r>
                        <a:rPr lang="es-ES" sz="1000" dirty="0">
                          <a:effectLst/>
                        </a:rPr>
                        <a:t>Computadora</a:t>
                      </a:r>
                      <a:endParaRPr lang="es-ES" dirty="0">
                        <a:effectLst/>
                      </a:endParaRPr>
                    </a:p>
                    <a:p>
                      <a:pPr>
                        <a:buNone/>
                      </a:pPr>
                      <a:r>
                        <a:rPr lang="es-ES" sz="1000" dirty="0">
                          <a:effectLst/>
                        </a:rPr>
                        <a:t>Investigación realizada</a:t>
                      </a:r>
                      <a:endParaRPr lang="es-ES" dirty="0">
                        <a:effectLst/>
                      </a:endParaRPr>
                    </a:p>
                  </a:txBody>
                  <a:tcPr marL="44450" marR="44450" marT="0" marB="0"/>
                </a:tc>
                <a:extLst>
                  <a:ext uri="{0D108BD9-81ED-4DB2-BD59-A6C34878D82A}">
                    <a16:rowId xmlns:a16="http://schemas.microsoft.com/office/drawing/2014/main" val="1922168624"/>
                  </a:ext>
                </a:extLst>
              </a:tr>
              <a:tr h="1187013">
                <a:tc>
                  <a:txBody>
                    <a:bodyPr/>
                    <a:lstStyle/>
                    <a:p>
                      <a:pPr>
                        <a:buNone/>
                      </a:pPr>
                      <a:r>
                        <a:rPr lang="es-ES" sz="1000" dirty="0">
                          <a:effectLst/>
                        </a:rPr>
                        <a:t>Cierre: </a:t>
                      </a:r>
                      <a:endParaRPr lang="es-ES">
                        <a:effectLst/>
                      </a:endParaRPr>
                    </a:p>
                    <a:p>
                      <a:pPr>
                        <a:buNone/>
                      </a:pPr>
                      <a:r>
                        <a:rPr lang="es-ES" sz="1000" dirty="0">
                          <a:effectLst/>
                        </a:rPr>
                        <a:t>A partir de la presentación, se realizan las observaciones pertinentes.</a:t>
                      </a:r>
                      <a:endParaRPr lang="es-ES" dirty="0">
                        <a:effectLst/>
                      </a:endParaRPr>
                    </a:p>
                  </a:txBody>
                  <a:tcPr marL="44450" marR="44450" marT="0" marB="0"/>
                </a:tc>
                <a:tc>
                  <a:txBody>
                    <a:bodyPr/>
                    <a:lstStyle/>
                    <a:p>
                      <a:pPr>
                        <a:buNone/>
                      </a:pPr>
                      <a:r>
                        <a:rPr lang="es-ES" sz="1000" dirty="0">
                          <a:effectLst/>
                        </a:rPr>
                        <a:t>Tareas:</a:t>
                      </a:r>
                      <a:endParaRPr lang="es-ES" dirty="0">
                        <a:effectLst/>
                      </a:endParaRPr>
                    </a:p>
                    <a:p>
                      <a:pPr>
                        <a:buNone/>
                      </a:pPr>
                      <a:r>
                        <a:rPr lang="es-ES" sz="1000" dirty="0">
                          <a:effectLst/>
                        </a:rPr>
                        <a:t>Realizar las modificaciones correspondientes a partir de las sugerencias realizadas.</a:t>
                      </a:r>
                      <a:endParaRPr lang="es-ES" dirty="0">
                        <a:effectLst/>
                      </a:endParaRPr>
                    </a:p>
                    <a:p>
                      <a:pPr>
                        <a:buNone/>
                      </a:pPr>
                      <a:r>
                        <a:rPr lang="es-ES" sz="1000" dirty="0">
                          <a:effectLst/>
                        </a:rPr>
                        <a:t>Elaborar el producto final </a:t>
                      </a:r>
                      <a:endParaRPr lang="es-ES">
                        <a:effectLst/>
                      </a:endParaRPr>
                    </a:p>
                  </a:txBody>
                  <a:tcPr marL="44450" marR="44450" marT="0" marB="0"/>
                </a:tc>
                <a:tc>
                  <a:txBody>
                    <a:bodyPr/>
                    <a:lstStyle/>
                    <a:p>
                      <a:pPr>
                        <a:buNone/>
                      </a:pPr>
                      <a:endParaRPr lang="es-ES" dirty="0">
                        <a:effectLst/>
                      </a:endParaRPr>
                    </a:p>
                  </a:txBody>
                  <a:tcPr marL="44450" marR="44450" marT="0" marB="0"/>
                </a:tc>
                <a:tc>
                  <a:txBody>
                    <a:bodyPr/>
                    <a:lstStyle/>
                    <a:p>
                      <a:pPr>
                        <a:buNone/>
                      </a:pPr>
                      <a:endParaRPr lang="es-ES" dirty="0">
                        <a:effectLst/>
                      </a:endParaRPr>
                    </a:p>
                  </a:txBody>
                  <a:tcPr marL="44450" marR="44450" marT="0" marB="0"/>
                </a:tc>
                <a:extLst>
                  <a:ext uri="{0D108BD9-81ED-4DB2-BD59-A6C34878D82A}">
                    <a16:rowId xmlns:a16="http://schemas.microsoft.com/office/drawing/2014/main" val="3244833819"/>
                  </a:ext>
                </a:extLst>
              </a:tr>
            </a:tbl>
          </a:graphicData>
        </a:graphic>
      </p:graphicFrame>
      <p:sp>
        <p:nvSpPr>
          <p:cNvPr id="8" name="CuadroTexto 7">
            <a:extLst>
              <a:ext uri="{FF2B5EF4-FFF2-40B4-BE49-F238E27FC236}">
                <a16:creationId xmlns:a16="http://schemas.microsoft.com/office/drawing/2014/main" id="{5679AD9D-735E-4094-8632-D3C50575F362}"/>
              </a:ext>
            </a:extLst>
          </p:cNvPr>
          <p:cNvSpPr txBox="1"/>
          <p:nvPr/>
        </p:nvSpPr>
        <p:spPr>
          <a:xfrm>
            <a:off x="776378" y="-63261"/>
            <a:ext cx="11056188"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b="1">
              <a:latin typeface="Arial"/>
            </a:endParaRPr>
          </a:p>
          <a:p>
            <a:r>
              <a:rPr lang="es-ES" b="1" dirty="0">
                <a:latin typeface="Arial"/>
              </a:rPr>
              <a:t>SESION NUM:</a:t>
            </a:r>
            <a:r>
              <a:rPr lang="es-ES" u="sng" dirty="0">
                <a:latin typeface="Arial"/>
              </a:rPr>
              <a:t> 4</a:t>
            </a:r>
            <a:r>
              <a:rPr lang="es-ES" b="1" dirty="0">
                <a:latin typeface="Arial"/>
              </a:rPr>
              <a:t>   FECHA: </a:t>
            </a:r>
            <a:r>
              <a:rPr lang="es-ES" u="sng" dirty="0">
                <a:latin typeface="Arial"/>
              </a:rPr>
              <a:t>24 Enero</a:t>
            </a:r>
            <a:r>
              <a:rPr lang="es-ES" b="1" dirty="0">
                <a:latin typeface="Arial"/>
              </a:rPr>
              <a:t>	TEMA: </a:t>
            </a:r>
            <a:r>
              <a:rPr lang="es-ES" u="sng" dirty="0">
                <a:latin typeface="Arial"/>
                <a:cs typeface="Arial"/>
              </a:rPr>
              <a:t>Análisis de los resultados obtenidos</a:t>
            </a:r>
          </a:p>
        </p:txBody>
      </p:sp>
    </p:spTree>
    <p:extLst>
      <p:ext uri="{BB962C8B-B14F-4D97-AF65-F5344CB8AC3E}">
        <p14:creationId xmlns:p14="http://schemas.microsoft.com/office/powerpoint/2010/main" val="1257341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6090" y="5867401"/>
            <a:ext cx="7658916" cy="558800"/>
          </a:xfrm>
        </p:spPr>
        <p:txBody>
          <a:bodyPr>
            <a:normAutofit fontScale="90000"/>
          </a:bodyPr>
          <a:lstStyle/>
          <a:p>
            <a:r>
              <a:rPr lang="es-MX" dirty="0"/>
              <a:t>Planeación sesión por sesión</a:t>
            </a:r>
          </a:p>
        </p:txBody>
      </p:sp>
      <p:sp>
        <p:nvSpPr>
          <p:cNvPr id="5" name="1 Título"/>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graphicFrame>
        <p:nvGraphicFramePr>
          <p:cNvPr id="4" name="Tabla 3">
            <a:extLst>
              <a:ext uri="{FF2B5EF4-FFF2-40B4-BE49-F238E27FC236}">
                <a16:creationId xmlns:a16="http://schemas.microsoft.com/office/drawing/2014/main" id="{C2A8EB2C-0AFC-4E0A-A0AD-3D7FA8542B21}"/>
              </a:ext>
            </a:extLst>
          </p:cNvPr>
          <p:cNvGraphicFramePr>
            <a:graphicFrameLocks noGrp="1"/>
          </p:cNvGraphicFramePr>
          <p:nvPr>
            <p:extLst/>
          </p:nvPr>
        </p:nvGraphicFramePr>
        <p:xfrm>
          <a:off x="1067100" y="674298"/>
          <a:ext cx="10784985" cy="426720"/>
        </p:xfrm>
        <a:graphic>
          <a:graphicData uri="http://schemas.openxmlformats.org/drawingml/2006/table">
            <a:tbl>
              <a:tblPr firstRow="1" bandRow="1">
                <a:tableStyleId>{5C22544A-7EE6-4342-B048-85BDC9FD1C3A}</a:tableStyleId>
              </a:tblPr>
              <a:tblGrid>
                <a:gridCol w="1881939">
                  <a:extLst>
                    <a:ext uri="{9D8B030D-6E8A-4147-A177-3AD203B41FA5}">
                      <a16:colId xmlns:a16="http://schemas.microsoft.com/office/drawing/2014/main" val="1958289534"/>
                    </a:ext>
                  </a:extLst>
                </a:gridCol>
                <a:gridCol w="1436749">
                  <a:extLst>
                    <a:ext uri="{9D8B030D-6E8A-4147-A177-3AD203B41FA5}">
                      <a16:colId xmlns:a16="http://schemas.microsoft.com/office/drawing/2014/main" val="4050804197"/>
                    </a:ext>
                  </a:extLst>
                </a:gridCol>
                <a:gridCol w="2049072">
                  <a:extLst>
                    <a:ext uri="{9D8B030D-6E8A-4147-A177-3AD203B41FA5}">
                      <a16:colId xmlns:a16="http://schemas.microsoft.com/office/drawing/2014/main" val="3567372643"/>
                    </a:ext>
                  </a:extLst>
                </a:gridCol>
                <a:gridCol w="2278412">
                  <a:extLst>
                    <a:ext uri="{9D8B030D-6E8A-4147-A177-3AD203B41FA5}">
                      <a16:colId xmlns:a16="http://schemas.microsoft.com/office/drawing/2014/main" val="58357526"/>
                    </a:ext>
                  </a:extLst>
                </a:gridCol>
                <a:gridCol w="3138813">
                  <a:extLst>
                    <a:ext uri="{9D8B030D-6E8A-4147-A177-3AD203B41FA5}">
                      <a16:colId xmlns:a16="http://schemas.microsoft.com/office/drawing/2014/main" val="2438927497"/>
                    </a:ext>
                  </a:extLst>
                </a:gridCol>
              </a:tblGrid>
              <a:tr h="287655">
                <a:tc>
                  <a:txBody>
                    <a:bodyPr/>
                    <a:lstStyle/>
                    <a:p>
                      <a:pPr>
                        <a:buNone/>
                      </a:pPr>
                      <a:r>
                        <a:rPr lang="es-ES" sz="1000" dirty="0">
                          <a:effectLst/>
                        </a:rPr>
                        <a:t>Asignatura: Química IV</a:t>
                      </a:r>
                      <a:endParaRPr lang="es-ES" dirty="0">
                        <a:effectLst/>
                      </a:endParaRPr>
                    </a:p>
                    <a:p>
                      <a:pPr>
                        <a:buNone/>
                      </a:pPr>
                      <a:endParaRPr lang="es-ES" dirty="0">
                        <a:effectLst/>
                      </a:endParaRPr>
                    </a:p>
                  </a:txBody>
                  <a:tcPr marL="44450" marR="44450" marT="0" marB="0"/>
                </a:tc>
                <a:tc>
                  <a:txBody>
                    <a:bodyPr/>
                    <a:lstStyle/>
                    <a:p>
                      <a:pPr>
                        <a:buNone/>
                      </a:pPr>
                      <a:r>
                        <a:rPr lang="es-ES" sz="1000" dirty="0">
                          <a:effectLst/>
                        </a:rPr>
                        <a:t>Grado: 6o</a:t>
                      </a:r>
                      <a:endParaRPr lang="es-ES" dirty="0">
                        <a:effectLst/>
                      </a:endParaRPr>
                    </a:p>
                  </a:txBody>
                  <a:tcPr marL="44450" marR="44450" marT="0" marB="0"/>
                </a:tc>
                <a:tc>
                  <a:txBody>
                    <a:bodyPr/>
                    <a:lstStyle/>
                    <a:p>
                      <a:pPr>
                        <a:buNone/>
                      </a:pPr>
                      <a:r>
                        <a:rPr lang="es-ES" sz="1000" dirty="0">
                          <a:effectLst/>
                        </a:rPr>
                        <a:t>Grupo: 6010 – 6011 </a:t>
                      </a:r>
                      <a:endParaRPr lang="es-ES">
                        <a:effectLst/>
                      </a:endParaRPr>
                    </a:p>
                  </a:txBody>
                  <a:tcPr marL="44450" marR="44450" marT="0" marB="0"/>
                </a:tc>
                <a:tc>
                  <a:txBody>
                    <a:bodyPr/>
                    <a:lstStyle/>
                    <a:p>
                      <a:pPr>
                        <a:buNone/>
                      </a:pPr>
                      <a:r>
                        <a:rPr lang="es-ES" sz="1000" dirty="0">
                          <a:effectLst/>
                        </a:rPr>
                        <a:t>Tiempo Previsto: 50 min</a:t>
                      </a:r>
                      <a:endParaRPr lang="es-ES" dirty="0">
                        <a:effectLst/>
                      </a:endParaRPr>
                    </a:p>
                    <a:p>
                      <a:pPr>
                        <a:buNone/>
                      </a:pPr>
                      <a:endParaRPr lang="es-ES" dirty="0">
                        <a:effectLst/>
                      </a:endParaRPr>
                    </a:p>
                  </a:txBody>
                  <a:tcPr marL="44450" marR="44450" marT="0" marB="0"/>
                </a:tc>
                <a:tc>
                  <a:txBody>
                    <a:bodyPr/>
                    <a:lstStyle/>
                    <a:p>
                      <a:pPr>
                        <a:buNone/>
                      </a:pPr>
                      <a:r>
                        <a:rPr lang="es-ES" sz="1000" dirty="0">
                          <a:effectLst/>
                        </a:rPr>
                        <a:t>Elaboró: Iraís Valdez A.</a:t>
                      </a:r>
                      <a:endParaRPr lang="es-ES" dirty="0">
                        <a:effectLst/>
                      </a:endParaRPr>
                    </a:p>
                    <a:p>
                      <a:pPr>
                        <a:buNone/>
                      </a:pPr>
                      <a:endParaRPr lang="es-ES" dirty="0">
                        <a:effectLst/>
                      </a:endParaRPr>
                    </a:p>
                  </a:txBody>
                  <a:tcPr marL="44450" marR="44450" marT="0" marB="0"/>
                </a:tc>
                <a:extLst>
                  <a:ext uri="{0D108BD9-81ED-4DB2-BD59-A6C34878D82A}">
                    <a16:rowId xmlns:a16="http://schemas.microsoft.com/office/drawing/2014/main" val="4009160741"/>
                  </a:ext>
                </a:extLst>
              </a:tr>
            </a:tbl>
          </a:graphicData>
        </a:graphic>
      </p:graphicFrame>
      <p:graphicFrame>
        <p:nvGraphicFramePr>
          <p:cNvPr id="7" name="Tabla 6">
            <a:extLst>
              <a:ext uri="{FF2B5EF4-FFF2-40B4-BE49-F238E27FC236}">
                <a16:creationId xmlns:a16="http://schemas.microsoft.com/office/drawing/2014/main" id="{F837CF1E-CEE7-4A76-8E45-3B9F61590ADE}"/>
              </a:ext>
            </a:extLst>
          </p:cNvPr>
          <p:cNvGraphicFramePr>
            <a:graphicFrameLocks noGrp="1"/>
          </p:cNvGraphicFramePr>
          <p:nvPr>
            <p:extLst/>
          </p:nvPr>
        </p:nvGraphicFramePr>
        <p:xfrm>
          <a:off x="1049547" y="1193320"/>
          <a:ext cx="10852115" cy="4639123"/>
        </p:xfrm>
        <a:graphic>
          <a:graphicData uri="http://schemas.openxmlformats.org/drawingml/2006/table">
            <a:tbl>
              <a:tblPr firstRow="1" bandRow="1">
                <a:tableStyleId>{5C22544A-7EE6-4342-B048-85BDC9FD1C3A}</a:tableStyleId>
              </a:tblPr>
              <a:tblGrid>
                <a:gridCol w="2895908">
                  <a:extLst>
                    <a:ext uri="{9D8B030D-6E8A-4147-A177-3AD203B41FA5}">
                      <a16:colId xmlns:a16="http://schemas.microsoft.com/office/drawing/2014/main" val="3137841118"/>
                    </a:ext>
                  </a:extLst>
                </a:gridCol>
                <a:gridCol w="2983389">
                  <a:extLst>
                    <a:ext uri="{9D8B030D-6E8A-4147-A177-3AD203B41FA5}">
                      <a16:colId xmlns:a16="http://schemas.microsoft.com/office/drawing/2014/main" val="3411127227"/>
                    </a:ext>
                  </a:extLst>
                </a:gridCol>
                <a:gridCol w="2486409">
                  <a:extLst>
                    <a:ext uri="{9D8B030D-6E8A-4147-A177-3AD203B41FA5}">
                      <a16:colId xmlns:a16="http://schemas.microsoft.com/office/drawing/2014/main" val="1823932897"/>
                    </a:ext>
                  </a:extLst>
                </a:gridCol>
                <a:gridCol w="2486409">
                  <a:extLst>
                    <a:ext uri="{9D8B030D-6E8A-4147-A177-3AD203B41FA5}">
                      <a16:colId xmlns:a16="http://schemas.microsoft.com/office/drawing/2014/main" val="2898968705"/>
                    </a:ext>
                  </a:extLst>
                </a:gridCol>
              </a:tblGrid>
              <a:tr h="721641">
                <a:tc>
                  <a:txBody>
                    <a:bodyPr/>
                    <a:lstStyle/>
                    <a:p>
                      <a:pPr algn="ctr"/>
                      <a:r>
                        <a:rPr lang="es-ES" sz="1000" dirty="0">
                          <a:effectLst/>
                        </a:rPr>
                        <a:t>Estrategias de Enseñanza</a:t>
                      </a:r>
                      <a:endParaRPr lang="es-ES" dirty="0">
                        <a:effectLst/>
                      </a:endParaRPr>
                    </a:p>
                  </a:txBody>
                  <a:tcPr marL="44450" marR="44450" marT="0" marB="0" anchor="ctr"/>
                </a:tc>
                <a:tc>
                  <a:txBody>
                    <a:bodyPr/>
                    <a:lstStyle/>
                    <a:p>
                      <a:pPr algn="ctr"/>
                      <a:r>
                        <a:rPr lang="es-ES" sz="1000" dirty="0">
                          <a:effectLst/>
                        </a:rPr>
                        <a:t>Experiencias de Aprendizaje</a:t>
                      </a:r>
                      <a:endParaRPr lang="es-ES" dirty="0">
                        <a:effectLst/>
                      </a:endParaRPr>
                    </a:p>
                    <a:p>
                      <a:pPr algn="ctr"/>
                      <a:r>
                        <a:rPr lang="es-ES" sz="1000" dirty="0">
                          <a:effectLst/>
                        </a:rPr>
                        <a:t>(Evaluación diagnóstica continua)</a:t>
                      </a:r>
                      <a:endParaRPr lang="es-ES" dirty="0">
                        <a:effectLst/>
                      </a:endParaRPr>
                    </a:p>
                    <a:p>
                      <a:pPr algn="ctr"/>
                      <a:endParaRPr lang="es-ES" dirty="0">
                        <a:effectLst/>
                      </a:endParaRPr>
                    </a:p>
                  </a:txBody>
                  <a:tcPr marL="44450" marR="44450" marT="0" marB="0" anchor="ctr"/>
                </a:tc>
                <a:tc>
                  <a:txBody>
                    <a:bodyPr/>
                    <a:lstStyle/>
                    <a:p>
                      <a:pPr algn="ctr"/>
                      <a:r>
                        <a:rPr lang="es-ES" sz="1000" dirty="0">
                          <a:effectLst/>
                        </a:rPr>
                        <a:t>Evaluación</a:t>
                      </a:r>
                      <a:endParaRPr lang="es-ES" dirty="0">
                        <a:effectLst/>
                      </a:endParaRPr>
                    </a:p>
                    <a:p>
                      <a:pPr algn="ctr"/>
                      <a:r>
                        <a:rPr lang="es-ES" sz="1000" dirty="0">
                          <a:effectLst/>
                        </a:rPr>
                        <a:t>Estrategias y Productos</a:t>
                      </a:r>
                      <a:endParaRPr lang="es-ES" dirty="0">
                        <a:effectLst/>
                      </a:endParaRPr>
                    </a:p>
                  </a:txBody>
                  <a:tcPr marL="44450" marR="44450" marT="0" marB="0"/>
                </a:tc>
                <a:tc>
                  <a:txBody>
                    <a:bodyPr/>
                    <a:lstStyle/>
                    <a:p>
                      <a:pPr algn="ctr"/>
                      <a:r>
                        <a:rPr lang="es-ES" sz="1000" dirty="0">
                          <a:effectLst/>
                        </a:rPr>
                        <a:t>Recursos y/o Materiales</a:t>
                      </a:r>
                      <a:endParaRPr lang="es-ES" dirty="0">
                        <a:effectLst/>
                      </a:endParaRPr>
                    </a:p>
                  </a:txBody>
                  <a:tcPr marL="44450" marR="44450" marT="0" marB="0"/>
                </a:tc>
                <a:extLst>
                  <a:ext uri="{0D108BD9-81ED-4DB2-BD59-A6C34878D82A}">
                    <a16:rowId xmlns:a16="http://schemas.microsoft.com/office/drawing/2014/main" val="4146810000"/>
                  </a:ext>
                </a:extLst>
              </a:tr>
              <a:tr h="1597920">
                <a:tc>
                  <a:txBody>
                    <a:bodyPr/>
                    <a:lstStyle/>
                    <a:p>
                      <a:pPr>
                        <a:buNone/>
                      </a:pPr>
                      <a:r>
                        <a:rPr lang="es-ES" sz="1000" dirty="0">
                          <a:effectLst/>
                        </a:rPr>
                        <a:t>Inicio:</a:t>
                      </a:r>
                      <a:endParaRPr lang="es-ES" dirty="0">
                        <a:effectLst/>
                      </a:endParaRPr>
                    </a:p>
                    <a:p>
                      <a:pPr>
                        <a:buNone/>
                      </a:pPr>
                      <a:r>
                        <a:rPr lang="es-ES" sz="1000" dirty="0">
                          <a:effectLst/>
                        </a:rPr>
                        <a:t>Felicito a los alumnos por el compromiso mostrado durante el ciclo escolar para la realización del proyecto y les invito a que no olviden llevar a cabo lo que propusieron en su trabajo.</a:t>
                      </a:r>
                      <a:endParaRPr lang="es-ES" dirty="0">
                        <a:effectLst/>
                      </a:endParaRPr>
                    </a:p>
                    <a:p>
                      <a:pPr>
                        <a:buNone/>
                      </a:pPr>
                      <a:endParaRPr lang="es-ES" dirty="0">
                        <a:effectLst/>
                      </a:endParaRPr>
                    </a:p>
                  </a:txBody>
                  <a:tcPr marL="44450" marR="44450" marT="0" marB="0"/>
                </a:tc>
                <a:tc>
                  <a:txBody>
                    <a:bodyPr/>
                    <a:lstStyle/>
                    <a:p>
                      <a:pPr>
                        <a:buNone/>
                      </a:pPr>
                      <a:endParaRPr lang="es-ES" dirty="0">
                        <a:effectLst/>
                      </a:endParaRPr>
                    </a:p>
                  </a:txBody>
                  <a:tcPr marL="44450" marR="44450" marT="0" marB="0"/>
                </a:tc>
                <a:tc>
                  <a:txBody>
                    <a:bodyPr/>
                    <a:lstStyle/>
                    <a:p>
                      <a:pPr>
                        <a:buNone/>
                      </a:pPr>
                      <a:endParaRPr lang="es-ES" dirty="0">
                        <a:effectLst/>
                      </a:endParaRPr>
                    </a:p>
                  </a:txBody>
                  <a:tcPr marL="44450" marR="44450" marT="0" marB="0"/>
                </a:tc>
                <a:tc>
                  <a:txBody>
                    <a:bodyPr/>
                    <a:lstStyle/>
                    <a:p>
                      <a:pPr>
                        <a:buNone/>
                      </a:pPr>
                      <a:endParaRPr lang="es-ES" dirty="0">
                        <a:effectLst/>
                      </a:endParaRPr>
                    </a:p>
                  </a:txBody>
                  <a:tcPr marL="44450" marR="44450" marT="0" marB="0"/>
                </a:tc>
                <a:extLst>
                  <a:ext uri="{0D108BD9-81ED-4DB2-BD59-A6C34878D82A}">
                    <a16:rowId xmlns:a16="http://schemas.microsoft.com/office/drawing/2014/main" val="3329239838"/>
                  </a:ext>
                </a:extLst>
              </a:tr>
              <a:tr h="1185554">
                <a:tc>
                  <a:txBody>
                    <a:bodyPr/>
                    <a:lstStyle/>
                    <a:p>
                      <a:pPr>
                        <a:buNone/>
                      </a:pPr>
                      <a:r>
                        <a:rPr lang="es-ES" sz="1000" dirty="0">
                          <a:effectLst/>
                        </a:rPr>
                        <a:t>Desarrollo:</a:t>
                      </a:r>
                      <a:endParaRPr lang="es-ES" dirty="0">
                        <a:effectLst/>
                      </a:endParaRPr>
                    </a:p>
                    <a:p>
                      <a:pPr algn="just"/>
                      <a:r>
                        <a:rPr lang="es-ES" sz="1000" dirty="0">
                          <a:effectLst/>
                        </a:rPr>
                        <a:t>Lo equipos llevan a cabo la presentación del producto final y concluyen citando las acciones que implementarán.</a:t>
                      </a:r>
                      <a:endParaRPr lang="es-ES" dirty="0">
                        <a:effectLst/>
                      </a:endParaRPr>
                    </a:p>
                  </a:txBody>
                  <a:tcPr marL="44450" marR="44450" marT="0" marB="0"/>
                </a:tc>
                <a:tc>
                  <a:txBody>
                    <a:bodyPr/>
                    <a:lstStyle/>
                    <a:p>
                      <a:pPr>
                        <a:buNone/>
                      </a:pPr>
                      <a:endParaRPr lang="es-ES" dirty="0">
                        <a:effectLst/>
                      </a:endParaRPr>
                    </a:p>
                  </a:txBody>
                  <a:tcPr marL="44450" marR="44450" marT="0" marB="0"/>
                </a:tc>
                <a:tc>
                  <a:txBody>
                    <a:bodyPr/>
                    <a:lstStyle/>
                    <a:p>
                      <a:pPr>
                        <a:buNone/>
                      </a:pPr>
                      <a:r>
                        <a:rPr lang="es-ES" sz="1000" dirty="0">
                          <a:effectLst/>
                        </a:rPr>
                        <a:t>Se invita a la directora y a algunos maestros a la presentación y evaluación de los proyectos.</a:t>
                      </a:r>
                      <a:endParaRPr lang="es-ES" dirty="0">
                        <a:effectLst/>
                      </a:endParaRPr>
                    </a:p>
                    <a:p>
                      <a:pPr>
                        <a:buNone/>
                      </a:pPr>
                      <a:r>
                        <a:rPr lang="es-ES" sz="1000" dirty="0">
                          <a:effectLst/>
                        </a:rPr>
                        <a:t>Se les proporcionará la rúbrica correspondiente.</a:t>
                      </a:r>
                      <a:endParaRPr lang="es-ES" dirty="0">
                        <a:effectLst/>
                      </a:endParaRPr>
                    </a:p>
                  </a:txBody>
                  <a:tcPr marL="44450" marR="44450" marT="0" marB="0"/>
                </a:tc>
                <a:tc>
                  <a:txBody>
                    <a:bodyPr/>
                    <a:lstStyle/>
                    <a:p>
                      <a:pPr>
                        <a:buNone/>
                      </a:pPr>
                      <a:r>
                        <a:rPr lang="es-ES" sz="1000" dirty="0">
                          <a:effectLst/>
                        </a:rPr>
                        <a:t>Computadora</a:t>
                      </a:r>
                      <a:endParaRPr lang="es-ES" dirty="0">
                        <a:effectLst/>
                      </a:endParaRPr>
                    </a:p>
                    <a:p>
                      <a:pPr>
                        <a:buNone/>
                      </a:pPr>
                      <a:r>
                        <a:rPr lang="es-ES" sz="1000" dirty="0">
                          <a:effectLst/>
                        </a:rPr>
                        <a:t>Cañón</a:t>
                      </a:r>
                      <a:endParaRPr lang="es-ES" dirty="0">
                        <a:effectLst/>
                      </a:endParaRPr>
                    </a:p>
                  </a:txBody>
                  <a:tcPr marL="44450" marR="44450" marT="0" marB="0"/>
                </a:tc>
                <a:extLst>
                  <a:ext uri="{0D108BD9-81ED-4DB2-BD59-A6C34878D82A}">
                    <a16:rowId xmlns:a16="http://schemas.microsoft.com/office/drawing/2014/main" val="507604933"/>
                  </a:ext>
                </a:extLst>
              </a:tr>
              <a:tr h="1134008">
                <a:tc>
                  <a:txBody>
                    <a:bodyPr/>
                    <a:lstStyle/>
                    <a:p>
                      <a:pPr>
                        <a:buNone/>
                      </a:pPr>
                      <a:r>
                        <a:rPr lang="es-ES" sz="1000" dirty="0">
                          <a:effectLst/>
                        </a:rPr>
                        <a:t>Cierre: </a:t>
                      </a:r>
                      <a:endParaRPr lang="es-ES">
                        <a:effectLst/>
                      </a:endParaRPr>
                    </a:p>
                    <a:p>
                      <a:pPr>
                        <a:buNone/>
                      </a:pPr>
                      <a:r>
                        <a:rPr lang="es-ES" sz="1000" dirty="0">
                          <a:effectLst/>
                        </a:rPr>
                        <a:t>Una vez concluidas las presentaciones, solicitaré a los alumnos que mencionen que se llevan de este proyecto.</a:t>
                      </a:r>
                      <a:endParaRPr lang="es-ES" dirty="0">
                        <a:effectLst/>
                      </a:endParaRPr>
                    </a:p>
                  </a:txBody>
                  <a:tcPr marL="44450" marR="44450" marT="0" marB="0"/>
                </a:tc>
                <a:tc>
                  <a:txBody>
                    <a:bodyPr/>
                    <a:lstStyle/>
                    <a:p>
                      <a:pPr>
                        <a:buNone/>
                      </a:pPr>
                      <a:r>
                        <a:rPr lang="es-ES" sz="1000" dirty="0">
                          <a:effectLst/>
                        </a:rPr>
                        <a:t>Tareas:</a:t>
                      </a:r>
                      <a:endParaRPr lang="es-ES" dirty="0">
                        <a:effectLst/>
                      </a:endParaRPr>
                    </a:p>
                  </a:txBody>
                  <a:tcPr marL="44450" marR="44450" marT="0" marB="0"/>
                </a:tc>
                <a:tc>
                  <a:txBody>
                    <a:bodyPr/>
                    <a:lstStyle/>
                    <a:p>
                      <a:pPr>
                        <a:buNone/>
                      </a:pPr>
                      <a:endParaRPr lang="es-ES" dirty="0">
                        <a:effectLst/>
                      </a:endParaRPr>
                    </a:p>
                  </a:txBody>
                  <a:tcPr marL="44450" marR="44450" marT="0" marB="0"/>
                </a:tc>
                <a:tc>
                  <a:txBody>
                    <a:bodyPr/>
                    <a:lstStyle/>
                    <a:p>
                      <a:pPr>
                        <a:buNone/>
                      </a:pPr>
                      <a:r>
                        <a:rPr lang="es-ES" sz="1000" dirty="0">
                          <a:effectLst/>
                        </a:rPr>
                        <a:t>Rúbrica investigación (2)</a:t>
                      </a:r>
                      <a:endParaRPr lang="es-ES" dirty="0">
                        <a:effectLst/>
                      </a:endParaRPr>
                    </a:p>
                  </a:txBody>
                  <a:tcPr marL="44450" marR="44450" marT="0" marB="0"/>
                </a:tc>
                <a:extLst>
                  <a:ext uri="{0D108BD9-81ED-4DB2-BD59-A6C34878D82A}">
                    <a16:rowId xmlns:a16="http://schemas.microsoft.com/office/drawing/2014/main" val="3216129426"/>
                  </a:ext>
                </a:extLst>
              </a:tr>
            </a:tbl>
          </a:graphicData>
        </a:graphic>
      </p:graphicFrame>
      <p:sp>
        <p:nvSpPr>
          <p:cNvPr id="8" name="CuadroTexto 7">
            <a:extLst>
              <a:ext uri="{FF2B5EF4-FFF2-40B4-BE49-F238E27FC236}">
                <a16:creationId xmlns:a16="http://schemas.microsoft.com/office/drawing/2014/main" id="{81B5BFAD-319C-4B94-A0CD-0DEAC4C06861}"/>
              </a:ext>
            </a:extLst>
          </p:cNvPr>
          <p:cNvSpPr txBox="1"/>
          <p:nvPr/>
        </p:nvSpPr>
        <p:spPr>
          <a:xfrm>
            <a:off x="1293962" y="-120770"/>
            <a:ext cx="106680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b="1">
              <a:latin typeface="Arial"/>
            </a:endParaRPr>
          </a:p>
          <a:p>
            <a:r>
              <a:rPr lang="es-ES" b="1" dirty="0">
                <a:latin typeface="Arial"/>
              </a:rPr>
              <a:t>SESION NUM:</a:t>
            </a:r>
            <a:r>
              <a:rPr lang="es-ES" u="sng" dirty="0">
                <a:latin typeface="Arial"/>
              </a:rPr>
              <a:t> 5 </a:t>
            </a:r>
            <a:r>
              <a:rPr lang="es-ES" b="1" dirty="0">
                <a:latin typeface="Arial"/>
              </a:rPr>
              <a:t>   FECHA:</a:t>
            </a:r>
            <a:r>
              <a:rPr lang="es-ES" u="sng" dirty="0">
                <a:latin typeface="Arial"/>
              </a:rPr>
              <a:t> 4 Abril </a:t>
            </a:r>
            <a:r>
              <a:rPr lang="es-ES" b="1" dirty="0">
                <a:latin typeface="Arial"/>
              </a:rPr>
              <a:t> TEMA:</a:t>
            </a:r>
            <a:r>
              <a:rPr lang="es-ES" u="sng" dirty="0">
                <a:latin typeface="Arial"/>
              </a:rPr>
              <a:t> Presentación de las propuestas </a:t>
            </a:r>
          </a:p>
        </p:txBody>
      </p:sp>
    </p:spTree>
    <p:extLst>
      <p:ext uri="{BB962C8B-B14F-4D97-AF65-F5344CB8AC3E}">
        <p14:creationId xmlns:p14="http://schemas.microsoft.com/office/powerpoint/2010/main" val="2731865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ABAAFE4B-D8B6-42A9-AB2A-5BAC32540893}"/>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sp>
        <p:nvSpPr>
          <p:cNvPr id="5" name="Título 1">
            <a:extLst>
              <a:ext uri="{FF2B5EF4-FFF2-40B4-BE49-F238E27FC236}">
                <a16:creationId xmlns:a16="http://schemas.microsoft.com/office/drawing/2014/main" id="{35A762EF-B9C1-4BD7-9892-5E2F07E42C1A}"/>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graphicFrame>
        <p:nvGraphicFramePr>
          <p:cNvPr id="4" name="Tabla 3">
            <a:extLst>
              <a:ext uri="{FF2B5EF4-FFF2-40B4-BE49-F238E27FC236}">
                <a16:creationId xmlns:a16="http://schemas.microsoft.com/office/drawing/2014/main" id="{06134082-7868-4F01-A051-F64F1FF3A943}"/>
              </a:ext>
            </a:extLst>
          </p:cNvPr>
          <p:cNvGraphicFramePr>
            <a:graphicFrameLocks noGrp="1"/>
          </p:cNvGraphicFramePr>
          <p:nvPr>
            <p:extLst/>
          </p:nvPr>
        </p:nvGraphicFramePr>
        <p:xfrm>
          <a:off x="1222075" y="215660"/>
          <a:ext cx="10709624" cy="1130935"/>
        </p:xfrm>
        <a:graphic>
          <a:graphicData uri="http://schemas.openxmlformats.org/drawingml/2006/table">
            <a:tbl>
              <a:tblPr firstRow="1" firstCol="1" lastRow="1" lastCol="1" bandRow="1" bandCol="1">
                <a:tableStyleId>{5C22544A-7EE6-4342-B048-85BDC9FD1C3A}</a:tableStyleId>
              </a:tblPr>
              <a:tblGrid>
                <a:gridCol w="1521599">
                  <a:extLst>
                    <a:ext uri="{9D8B030D-6E8A-4147-A177-3AD203B41FA5}">
                      <a16:colId xmlns:a16="http://schemas.microsoft.com/office/drawing/2014/main" val="480629955"/>
                    </a:ext>
                  </a:extLst>
                </a:gridCol>
                <a:gridCol w="2937043">
                  <a:extLst>
                    <a:ext uri="{9D8B030D-6E8A-4147-A177-3AD203B41FA5}">
                      <a16:colId xmlns:a16="http://schemas.microsoft.com/office/drawing/2014/main" val="1201435417"/>
                    </a:ext>
                  </a:extLst>
                </a:gridCol>
                <a:gridCol w="1698016">
                  <a:extLst>
                    <a:ext uri="{9D8B030D-6E8A-4147-A177-3AD203B41FA5}">
                      <a16:colId xmlns:a16="http://schemas.microsoft.com/office/drawing/2014/main" val="712939633"/>
                    </a:ext>
                  </a:extLst>
                </a:gridCol>
                <a:gridCol w="256653">
                  <a:extLst>
                    <a:ext uri="{9D8B030D-6E8A-4147-A177-3AD203B41FA5}">
                      <a16:colId xmlns:a16="http://schemas.microsoft.com/office/drawing/2014/main" val="3595176131"/>
                    </a:ext>
                  </a:extLst>
                </a:gridCol>
                <a:gridCol w="4296313">
                  <a:extLst>
                    <a:ext uri="{9D8B030D-6E8A-4147-A177-3AD203B41FA5}">
                      <a16:colId xmlns:a16="http://schemas.microsoft.com/office/drawing/2014/main" val="155385977"/>
                    </a:ext>
                  </a:extLst>
                </a:gridCol>
              </a:tblGrid>
              <a:tr h="354330">
                <a:tc>
                  <a:txBody>
                    <a:bodyPr/>
                    <a:lstStyle/>
                    <a:p>
                      <a:pPr>
                        <a:spcAft>
                          <a:spcPts val="0"/>
                        </a:spcAft>
                      </a:pPr>
                      <a:r>
                        <a:rPr lang="es-ES" sz="1200" dirty="0">
                          <a:effectLst/>
                        </a:rPr>
                        <a:t>Unidad: IV</a:t>
                      </a:r>
                      <a:endParaRPr lang="es-ES" dirty="0">
                        <a:effectLst/>
                      </a:endParaRPr>
                    </a:p>
                  </a:txBody>
                  <a:tcPr marL="68580" marR="68580" marT="0" marB="0"/>
                </a:tc>
                <a:tc>
                  <a:txBody>
                    <a:bodyPr/>
                    <a:lstStyle/>
                    <a:p>
                      <a:pPr>
                        <a:spcAft>
                          <a:spcPts val="0"/>
                        </a:spcAft>
                      </a:pPr>
                      <a:r>
                        <a:rPr lang="es-ES" sz="1200" dirty="0">
                          <a:effectLst/>
                        </a:rPr>
                        <a:t>TEMA: Reacciones orgánicas</a:t>
                      </a:r>
                      <a:endParaRPr lang="es-ES" dirty="0">
                        <a:effectLst/>
                      </a:endParaRPr>
                    </a:p>
                    <a:p>
                      <a:pPr>
                        <a:spcAft>
                          <a:spcPts val="0"/>
                        </a:spcAft>
                      </a:pPr>
                      <a:endParaRPr lang="es-ES" dirty="0">
                        <a:effectLst/>
                      </a:endParaRPr>
                    </a:p>
                  </a:txBody>
                  <a:tcPr marL="68580" marR="68580" marT="0" marB="0"/>
                </a:tc>
                <a:tc gridSpan="2">
                  <a:txBody>
                    <a:bodyPr/>
                    <a:lstStyle/>
                    <a:p>
                      <a:pPr>
                        <a:spcAft>
                          <a:spcPts val="0"/>
                        </a:spcAft>
                      </a:pPr>
                      <a:r>
                        <a:rPr lang="es-ES" sz="1200" dirty="0">
                          <a:effectLst/>
                        </a:rPr>
                        <a:t>SUBTEMA: </a:t>
                      </a:r>
                      <a:r>
                        <a:rPr lang="es-ES" sz="1000" dirty="0">
                          <a:effectLst/>
                        </a:rPr>
                        <a:t>4.2 El mundo de los </a:t>
                      </a:r>
                      <a:endParaRPr lang="es-ES">
                        <a:effectLst/>
                      </a:endParaRPr>
                    </a:p>
                    <a:p>
                      <a:pPr>
                        <a:spcAft>
                          <a:spcPts val="0"/>
                        </a:spcAft>
                      </a:pPr>
                      <a:r>
                        <a:rPr lang="es-ES" sz="1000" dirty="0">
                          <a:effectLst/>
                        </a:rPr>
                        <a:t>           polímeros</a:t>
                      </a:r>
                      <a:endParaRPr lang="es-ES" dirty="0">
                        <a:effectLst/>
                      </a:endParaRPr>
                    </a:p>
                    <a:p>
                      <a:pPr marL="228600">
                        <a:spcAft>
                          <a:spcPts val="0"/>
                        </a:spcAft>
                      </a:pPr>
                      <a:endParaRPr lang="es-ES" dirty="0">
                        <a:effectLst/>
                      </a:endParaRPr>
                    </a:p>
                  </a:txBody>
                  <a:tcPr marL="68580" marR="68580" marT="0" marB="0"/>
                </a:tc>
                <a:tc hMerge="1">
                  <a:txBody>
                    <a:bodyPr/>
                    <a:lstStyle/>
                    <a:p>
                      <a:endParaRPr lang="es-ES"/>
                    </a:p>
                  </a:txBody>
                  <a:tcPr/>
                </a:tc>
                <a:tc>
                  <a:txBody>
                    <a:bodyPr/>
                    <a:lstStyle/>
                    <a:p>
                      <a:pPr>
                        <a:spcAft>
                          <a:spcPts val="0"/>
                        </a:spcAft>
                      </a:pPr>
                      <a:r>
                        <a:rPr lang="es-ES" sz="1200" dirty="0">
                          <a:effectLst/>
                        </a:rPr>
                        <a:t>DURACION: </a:t>
                      </a:r>
                      <a:r>
                        <a:rPr lang="es-ES" sz="1000" dirty="0">
                          <a:effectLst/>
                        </a:rPr>
                        <a:t>23 agosto – 5 abril </a:t>
                      </a:r>
                      <a:endParaRPr lang="es-ES">
                        <a:effectLst/>
                      </a:endParaRPr>
                    </a:p>
                  </a:txBody>
                  <a:tcPr marL="68580" marR="68580" marT="0" marB="0"/>
                </a:tc>
                <a:extLst>
                  <a:ext uri="{0D108BD9-81ED-4DB2-BD59-A6C34878D82A}">
                    <a16:rowId xmlns:a16="http://schemas.microsoft.com/office/drawing/2014/main" val="3217225661"/>
                  </a:ext>
                </a:extLst>
              </a:tr>
              <a:tr h="168910">
                <a:tc gridSpan="3">
                  <a:txBody>
                    <a:bodyPr/>
                    <a:lstStyle/>
                    <a:p>
                      <a:pPr>
                        <a:spcAft>
                          <a:spcPts val="0"/>
                        </a:spcAft>
                      </a:pPr>
                      <a:r>
                        <a:rPr lang="es-ES" sz="1200" dirty="0">
                          <a:effectLst/>
                        </a:rPr>
                        <a:t>ASIGNATURA: </a:t>
                      </a:r>
                      <a:r>
                        <a:rPr lang="es-ES" sz="1000" dirty="0">
                          <a:effectLst/>
                        </a:rPr>
                        <a:t>Química IV</a:t>
                      </a:r>
                      <a:endParaRPr lang="es-ES" dirty="0">
                        <a:effectLst/>
                      </a:endParaRPr>
                    </a:p>
                  </a:txBody>
                  <a:tcPr marL="68580" marR="68580" marT="0" marB="0"/>
                </a:tc>
                <a:tc hMerge="1">
                  <a:txBody>
                    <a:bodyPr/>
                    <a:lstStyle/>
                    <a:p>
                      <a:endParaRPr lang="es-ES"/>
                    </a:p>
                  </a:txBody>
                  <a:tcPr/>
                </a:tc>
                <a:tc hMerge="1">
                  <a:txBody>
                    <a:bodyPr/>
                    <a:lstStyle/>
                    <a:p>
                      <a:endParaRPr lang="es-ES"/>
                    </a:p>
                  </a:txBody>
                  <a:tcPr/>
                </a:tc>
                <a:tc gridSpan="2">
                  <a:txBody>
                    <a:bodyPr/>
                    <a:lstStyle/>
                    <a:p>
                      <a:pPr>
                        <a:spcAft>
                          <a:spcPts val="0"/>
                        </a:spcAft>
                      </a:pPr>
                      <a:r>
                        <a:rPr lang="es-ES" sz="1200" dirty="0">
                          <a:effectLst/>
                        </a:rPr>
                        <a:t>Grado: </a:t>
                      </a:r>
                      <a:r>
                        <a:rPr lang="es-ES" sz="1000" dirty="0">
                          <a:effectLst/>
                        </a:rPr>
                        <a:t>6o</a:t>
                      </a:r>
                      <a:r>
                        <a:rPr lang="es-ES" sz="1200" dirty="0">
                          <a:effectLst/>
                        </a:rPr>
                        <a:t>                                     CICLO ESCOLAR 2018 - 2019</a:t>
                      </a:r>
                      <a:endParaRPr lang="es-ES" dirty="0">
                        <a:effectLst/>
                      </a:endParaRPr>
                    </a:p>
                  </a:txBody>
                  <a:tcPr marL="68580" marR="68580" marT="0" marB="0"/>
                </a:tc>
                <a:tc hMerge="1">
                  <a:txBody>
                    <a:bodyPr/>
                    <a:lstStyle/>
                    <a:p>
                      <a:endParaRPr lang="es-ES"/>
                    </a:p>
                  </a:txBody>
                  <a:tcPr/>
                </a:tc>
                <a:extLst>
                  <a:ext uri="{0D108BD9-81ED-4DB2-BD59-A6C34878D82A}">
                    <a16:rowId xmlns:a16="http://schemas.microsoft.com/office/drawing/2014/main" val="1897383515"/>
                  </a:ext>
                </a:extLst>
              </a:tr>
              <a:tr h="186055">
                <a:tc gridSpan="5">
                  <a:txBody>
                    <a:bodyPr/>
                    <a:lstStyle/>
                    <a:p>
                      <a:pPr>
                        <a:spcAft>
                          <a:spcPts val="0"/>
                        </a:spcAft>
                      </a:pPr>
                      <a:r>
                        <a:rPr lang="es-ES" sz="1200" dirty="0">
                          <a:effectLst/>
                        </a:rPr>
                        <a:t>PROFESOR (es) : </a:t>
                      </a:r>
                      <a:r>
                        <a:rPr lang="es-ES" sz="1000" dirty="0">
                          <a:effectLst/>
                        </a:rPr>
                        <a:t>Iraís Valdez Anaya</a:t>
                      </a:r>
                      <a:r>
                        <a:rPr lang="es-ES" sz="1200" dirty="0">
                          <a:effectLst/>
                        </a:rPr>
                        <a:t> </a:t>
                      </a:r>
                      <a:endParaRPr lang="es-ES">
                        <a:effectLst/>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810950672"/>
                  </a:ext>
                </a:extLst>
              </a:tr>
            </a:tbl>
          </a:graphicData>
        </a:graphic>
      </p:graphicFrame>
      <p:graphicFrame>
        <p:nvGraphicFramePr>
          <p:cNvPr id="9" name="Tabla 8">
            <a:extLst>
              <a:ext uri="{FF2B5EF4-FFF2-40B4-BE49-F238E27FC236}">
                <a16:creationId xmlns:a16="http://schemas.microsoft.com/office/drawing/2014/main" id="{8458F7CB-A1BA-490A-83A3-22A4C6F89272}"/>
              </a:ext>
            </a:extLst>
          </p:cNvPr>
          <p:cNvGraphicFramePr>
            <a:graphicFrameLocks noGrp="1"/>
          </p:cNvGraphicFramePr>
          <p:nvPr>
            <p:extLst/>
          </p:nvPr>
        </p:nvGraphicFramePr>
        <p:xfrm>
          <a:off x="1231870" y="3522742"/>
          <a:ext cx="10733483" cy="2315339"/>
        </p:xfrm>
        <a:graphic>
          <a:graphicData uri="http://schemas.openxmlformats.org/drawingml/2006/table">
            <a:tbl>
              <a:tblPr firstRow="1" firstCol="1" lastRow="1" lastCol="1" bandRow="1" bandCol="1">
                <a:tableStyleId>{5C22544A-7EE6-4342-B048-85BDC9FD1C3A}</a:tableStyleId>
              </a:tblPr>
              <a:tblGrid>
                <a:gridCol w="5477370">
                  <a:extLst>
                    <a:ext uri="{9D8B030D-6E8A-4147-A177-3AD203B41FA5}">
                      <a16:colId xmlns:a16="http://schemas.microsoft.com/office/drawing/2014/main" val="2877491390"/>
                    </a:ext>
                  </a:extLst>
                </a:gridCol>
                <a:gridCol w="5256113">
                  <a:extLst>
                    <a:ext uri="{9D8B030D-6E8A-4147-A177-3AD203B41FA5}">
                      <a16:colId xmlns:a16="http://schemas.microsoft.com/office/drawing/2014/main" val="3459242307"/>
                    </a:ext>
                  </a:extLst>
                </a:gridCol>
              </a:tblGrid>
              <a:tr h="274142">
                <a:tc>
                  <a:txBody>
                    <a:bodyPr/>
                    <a:lstStyle/>
                    <a:p>
                      <a:pPr algn="ctr">
                        <a:spcAft>
                          <a:spcPts val="0"/>
                        </a:spcAft>
                      </a:pPr>
                      <a:r>
                        <a:rPr lang="es-ES" sz="1200" dirty="0">
                          <a:effectLst/>
                        </a:rPr>
                        <a:t>ÁREA DE INTERACCIÓN </a:t>
                      </a:r>
                      <a:endParaRPr lang="es-ES">
                        <a:effectLst/>
                      </a:endParaRPr>
                    </a:p>
                  </a:txBody>
                  <a:tcPr marL="68580" marR="68580" marT="0" marB="0"/>
                </a:tc>
                <a:tc>
                  <a:txBody>
                    <a:bodyPr/>
                    <a:lstStyle/>
                    <a:p>
                      <a:pPr algn="ctr">
                        <a:spcAft>
                          <a:spcPts val="0"/>
                        </a:spcAft>
                      </a:pPr>
                      <a:r>
                        <a:rPr lang="es-ES" sz="1200" dirty="0">
                          <a:effectLst/>
                        </a:rPr>
                        <a:t>PREGUNTA GENERADORA</a:t>
                      </a:r>
                      <a:endParaRPr lang="es-ES" dirty="0">
                        <a:effectLst/>
                      </a:endParaRPr>
                    </a:p>
                  </a:txBody>
                  <a:tcPr marL="68580" marR="68580" marT="0" marB="0"/>
                </a:tc>
                <a:extLst>
                  <a:ext uri="{0D108BD9-81ED-4DB2-BD59-A6C34878D82A}">
                    <a16:rowId xmlns:a16="http://schemas.microsoft.com/office/drawing/2014/main" val="3005731492"/>
                  </a:ext>
                </a:extLst>
              </a:tr>
              <a:tr h="243682">
                <a:tc>
                  <a:txBody>
                    <a:bodyPr/>
                    <a:lstStyle/>
                    <a:p>
                      <a:pPr>
                        <a:spcAft>
                          <a:spcPts val="0"/>
                        </a:spcAft>
                      </a:pPr>
                      <a:endParaRPr lang="es-ES" dirty="0">
                        <a:effectLst/>
                      </a:endParaRPr>
                    </a:p>
                  </a:txBody>
                  <a:tcPr marL="68580" marR="68580" marT="0" marB="0"/>
                </a:tc>
                <a:tc>
                  <a:txBody>
                    <a:bodyPr/>
                    <a:lstStyle/>
                    <a:p>
                      <a:pPr>
                        <a:spcAft>
                          <a:spcPts val="0"/>
                        </a:spcAft>
                      </a:pPr>
                      <a:endParaRPr lang="es-ES" dirty="0">
                        <a:effectLst/>
                      </a:endParaRPr>
                    </a:p>
                  </a:txBody>
                  <a:tcPr marL="68580" marR="68580" marT="0" marB="0"/>
                </a:tc>
                <a:extLst>
                  <a:ext uri="{0D108BD9-81ED-4DB2-BD59-A6C34878D82A}">
                    <a16:rowId xmlns:a16="http://schemas.microsoft.com/office/drawing/2014/main" val="3396615723"/>
                  </a:ext>
                </a:extLst>
              </a:tr>
              <a:tr h="274142">
                <a:tc>
                  <a:txBody>
                    <a:bodyPr/>
                    <a:lstStyle/>
                    <a:p>
                      <a:pPr>
                        <a:spcAft>
                          <a:spcPts val="0"/>
                        </a:spcAft>
                      </a:pPr>
                      <a:endParaRPr lang="es-ES" dirty="0">
                        <a:effectLst/>
                      </a:endParaRPr>
                    </a:p>
                  </a:txBody>
                  <a:tcPr marL="68580" marR="68580" marT="0" marB="0"/>
                </a:tc>
                <a:tc>
                  <a:txBody>
                    <a:bodyPr/>
                    <a:lstStyle/>
                    <a:p>
                      <a:pPr>
                        <a:spcAft>
                          <a:spcPts val="0"/>
                        </a:spcAft>
                      </a:pPr>
                      <a:endParaRPr lang="es-ES" dirty="0">
                        <a:effectLst/>
                      </a:endParaRPr>
                    </a:p>
                  </a:txBody>
                  <a:tcPr marL="68580" marR="68580" marT="0" marB="0"/>
                </a:tc>
                <a:extLst>
                  <a:ext uri="{0D108BD9-81ED-4DB2-BD59-A6C34878D82A}">
                    <a16:rowId xmlns:a16="http://schemas.microsoft.com/office/drawing/2014/main" val="3128482691"/>
                  </a:ext>
                </a:extLst>
              </a:tr>
              <a:tr h="1492557">
                <a:tc>
                  <a:txBody>
                    <a:bodyPr/>
                    <a:lstStyle/>
                    <a:p>
                      <a:pPr>
                        <a:spcAft>
                          <a:spcPts val="0"/>
                        </a:spcAft>
                      </a:pPr>
                      <a:r>
                        <a:rPr lang="es-ES" sz="1200" dirty="0">
                          <a:effectLst/>
                        </a:rPr>
                        <a:t>Contenidos:</a:t>
                      </a:r>
                      <a:endParaRPr lang="es-ES" dirty="0">
                        <a:effectLst/>
                      </a:endParaRPr>
                    </a:p>
                    <a:p>
                      <a:pPr>
                        <a:spcAft>
                          <a:spcPts val="0"/>
                        </a:spcAft>
                      </a:pPr>
                      <a:r>
                        <a:rPr lang="es-ES" sz="800" dirty="0">
                          <a:effectLst/>
                        </a:rPr>
                        <a:t>Reacciones orgánicas (sustitución, adición, eliminación, condensación, oxidación y reducción).</a:t>
                      </a:r>
                      <a:endParaRPr lang="es-ES" dirty="0">
                        <a:effectLst/>
                      </a:endParaRPr>
                    </a:p>
                    <a:p>
                      <a:pPr>
                        <a:spcAft>
                          <a:spcPts val="0"/>
                        </a:spcAft>
                      </a:pPr>
                      <a:r>
                        <a:rPr lang="es-ES" sz="800" dirty="0">
                          <a:effectLst/>
                        </a:rPr>
                        <a:t>Reacciones de polimerización por adición y condensación.</a:t>
                      </a:r>
                      <a:endParaRPr lang="es-ES" dirty="0">
                        <a:effectLst/>
                      </a:endParaRPr>
                    </a:p>
                    <a:p>
                      <a:pPr>
                        <a:spcAft>
                          <a:spcPts val="0"/>
                        </a:spcAft>
                      </a:pPr>
                      <a:r>
                        <a:rPr lang="es-ES" sz="800" dirty="0">
                          <a:effectLst/>
                        </a:rPr>
                        <a:t>Plásticos y sus propiedades</a:t>
                      </a:r>
                      <a:endParaRPr lang="es-ES" dirty="0">
                        <a:effectLst/>
                      </a:endParaRPr>
                    </a:p>
                    <a:p>
                      <a:pPr>
                        <a:spcAft>
                          <a:spcPts val="0"/>
                        </a:spcAft>
                      </a:pPr>
                      <a:r>
                        <a:rPr lang="es-ES" sz="800" dirty="0">
                          <a:effectLst/>
                        </a:rPr>
                        <a:t>Polímeros sintéticos por adición (polietileno)</a:t>
                      </a:r>
                      <a:endParaRPr lang="es-ES" dirty="0">
                        <a:effectLst/>
                      </a:endParaRPr>
                    </a:p>
                    <a:p>
                      <a:pPr>
                        <a:spcAft>
                          <a:spcPts val="0"/>
                        </a:spcAft>
                      </a:pPr>
                      <a:r>
                        <a:rPr lang="es-ES" sz="800" dirty="0">
                          <a:effectLst/>
                        </a:rPr>
                        <a:t>Polímeros sintéticos por condensación (nylon)</a:t>
                      </a:r>
                      <a:endParaRPr lang="es-ES" dirty="0">
                        <a:effectLst/>
                      </a:endParaRPr>
                    </a:p>
                    <a:p>
                      <a:pPr>
                        <a:spcAft>
                          <a:spcPts val="0"/>
                        </a:spcAft>
                      </a:pPr>
                      <a:r>
                        <a:rPr lang="es-ES" sz="800" dirty="0">
                          <a:effectLst/>
                        </a:rPr>
                        <a:t>Polímeros naturales (celulosa, hule)</a:t>
                      </a:r>
                      <a:endParaRPr lang="es-ES" dirty="0">
                        <a:effectLst/>
                      </a:endParaRPr>
                    </a:p>
                    <a:p>
                      <a:pPr>
                        <a:spcAft>
                          <a:spcPts val="0"/>
                        </a:spcAft>
                      </a:pPr>
                      <a:endParaRPr lang="es-ES" dirty="0">
                        <a:effectLst/>
                      </a:endParaRPr>
                    </a:p>
                  </a:txBody>
                  <a:tcPr marL="68580" marR="68580" marT="0" marB="0"/>
                </a:tc>
                <a:tc>
                  <a:txBody>
                    <a:bodyPr/>
                    <a:lstStyle/>
                    <a:p>
                      <a:pPr>
                        <a:spcAft>
                          <a:spcPts val="0"/>
                        </a:spcAft>
                      </a:pPr>
                      <a:r>
                        <a:rPr lang="es-ES" sz="1200" dirty="0">
                          <a:effectLst/>
                        </a:rPr>
                        <a:t>Conceptos:</a:t>
                      </a:r>
                      <a:endParaRPr lang="es-ES" dirty="0">
                        <a:effectLst/>
                      </a:endParaRPr>
                    </a:p>
                    <a:p>
                      <a:pPr>
                        <a:spcAft>
                          <a:spcPts val="0"/>
                        </a:spcAft>
                      </a:pPr>
                      <a:r>
                        <a:rPr lang="es-ES" sz="800" dirty="0">
                          <a:effectLst/>
                        </a:rPr>
                        <a:t>Beneficio e impacto ambiental de los polímeros </a:t>
                      </a:r>
                      <a:endParaRPr lang="es-ES">
                        <a:effectLst/>
                      </a:endParaRPr>
                    </a:p>
                    <a:p>
                      <a:pPr>
                        <a:spcAft>
                          <a:spcPts val="0"/>
                        </a:spcAft>
                      </a:pPr>
                      <a:r>
                        <a:rPr lang="es-ES" sz="800" dirty="0">
                          <a:effectLst/>
                        </a:rPr>
                        <a:t>Investigación para la elaboración de polímeros biodegradables, es decir, que sean amigables con el medio ambiente (que se puedan degradar)</a:t>
                      </a:r>
                      <a:endParaRPr lang="es-ES" dirty="0">
                        <a:effectLst/>
                      </a:endParaRPr>
                    </a:p>
                  </a:txBody>
                  <a:tcPr marL="68580" marR="68580" marT="0" marB="0"/>
                </a:tc>
                <a:extLst>
                  <a:ext uri="{0D108BD9-81ED-4DB2-BD59-A6C34878D82A}">
                    <a16:rowId xmlns:a16="http://schemas.microsoft.com/office/drawing/2014/main" val="2715396978"/>
                  </a:ext>
                </a:extLst>
              </a:tr>
            </a:tbl>
          </a:graphicData>
        </a:graphic>
      </p:graphicFrame>
      <p:graphicFrame>
        <p:nvGraphicFramePr>
          <p:cNvPr id="11" name="Tabla 10">
            <a:extLst>
              <a:ext uri="{FF2B5EF4-FFF2-40B4-BE49-F238E27FC236}">
                <a16:creationId xmlns:a16="http://schemas.microsoft.com/office/drawing/2014/main" id="{FFB267EB-0073-4B1B-81AD-6CA7444AB5BD}"/>
              </a:ext>
            </a:extLst>
          </p:cNvPr>
          <p:cNvGraphicFramePr>
            <a:graphicFrameLocks noGrp="1"/>
          </p:cNvGraphicFramePr>
          <p:nvPr>
            <p:extLst/>
          </p:nvPr>
        </p:nvGraphicFramePr>
        <p:xfrm>
          <a:off x="1170640" y="1868769"/>
          <a:ext cx="10749045" cy="1566717"/>
        </p:xfrm>
        <a:graphic>
          <a:graphicData uri="http://schemas.openxmlformats.org/drawingml/2006/table">
            <a:tbl>
              <a:tblPr firstRow="1" firstCol="1" lastRow="1" lastCol="1" bandRow="1" bandCol="1">
                <a:tableStyleId>{5C22544A-7EE6-4342-B048-85BDC9FD1C3A}</a:tableStyleId>
              </a:tblPr>
              <a:tblGrid>
                <a:gridCol w="3027921">
                  <a:extLst>
                    <a:ext uri="{9D8B030D-6E8A-4147-A177-3AD203B41FA5}">
                      <a16:colId xmlns:a16="http://schemas.microsoft.com/office/drawing/2014/main" val="4059373918"/>
                    </a:ext>
                  </a:extLst>
                </a:gridCol>
                <a:gridCol w="2970346">
                  <a:extLst>
                    <a:ext uri="{9D8B030D-6E8A-4147-A177-3AD203B41FA5}">
                      <a16:colId xmlns:a16="http://schemas.microsoft.com/office/drawing/2014/main" val="2699325239"/>
                    </a:ext>
                  </a:extLst>
                </a:gridCol>
                <a:gridCol w="4750778">
                  <a:extLst>
                    <a:ext uri="{9D8B030D-6E8A-4147-A177-3AD203B41FA5}">
                      <a16:colId xmlns:a16="http://schemas.microsoft.com/office/drawing/2014/main" val="1245226132"/>
                    </a:ext>
                  </a:extLst>
                </a:gridCol>
              </a:tblGrid>
              <a:tr h="610754">
                <a:tc>
                  <a:txBody>
                    <a:bodyPr/>
                    <a:lstStyle/>
                    <a:p>
                      <a:pPr algn="ctr">
                        <a:spcAft>
                          <a:spcPts val="0"/>
                        </a:spcAft>
                      </a:pPr>
                      <a:r>
                        <a:rPr lang="es-ES" sz="1200" dirty="0">
                          <a:effectLst/>
                        </a:rPr>
                        <a:t>Conocimientos previos</a:t>
                      </a:r>
                      <a:endParaRPr lang="es-ES" dirty="0">
                        <a:effectLst/>
                      </a:endParaRPr>
                    </a:p>
                  </a:txBody>
                  <a:tcPr marL="68580" marR="68580" marT="0" marB="0"/>
                </a:tc>
                <a:tc>
                  <a:txBody>
                    <a:bodyPr/>
                    <a:lstStyle/>
                    <a:p>
                      <a:pPr algn="ctr">
                        <a:spcAft>
                          <a:spcPts val="0"/>
                        </a:spcAft>
                      </a:pPr>
                      <a:r>
                        <a:rPr lang="es-ES" sz="1200" dirty="0">
                          <a:effectLst/>
                        </a:rPr>
                        <a:t>Vocabulario</a:t>
                      </a:r>
                      <a:endParaRPr lang="es-ES" dirty="0">
                        <a:effectLst/>
                      </a:endParaRPr>
                    </a:p>
                  </a:txBody>
                  <a:tcPr marL="68580" marR="68580" marT="0" marB="0"/>
                </a:tc>
                <a:tc>
                  <a:txBody>
                    <a:bodyPr/>
                    <a:lstStyle/>
                    <a:p>
                      <a:pPr algn="ctr">
                        <a:spcAft>
                          <a:spcPts val="0"/>
                        </a:spcAft>
                      </a:pPr>
                      <a:r>
                        <a:rPr lang="es-ES" sz="1200" dirty="0">
                          <a:effectLst/>
                        </a:rPr>
                        <a:t>Estrategias y Productos de Evaluación</a:t>
                      </a:r>
                      <a:endParaRPr lang="es-ES" dirty="0">
                        <a:effectLst/>
                      </a:endParaRPr>
                    </a:p>
                    <a:p>
                      <a:pPr>
                        <a:spcAft>
                          <a:spcPts val="0"/>
                        </a:spcAft>
                      </a:pPr>
                      <a:r>
                        <a:rPr lang="es-ES" sz="800" dirty="0">
                          <a:effectLst/>
                        </a:rPr>
                        <a:t>¿Qué tareas permitirán a los alumnos responder la pregunta de la unidad?</a:t>
                      </a:r>
                      <a:endParaRPr lang="es-ES" dirty="0">
                        <a:effectLst/>
                      </a:endParaRPr>
                    </a:p>
                    <a:p>
                      <a:pPr algn="ctr">
                        <a:spcAft>
                          <a:spcPts val="0"/>
                        </a:spcAft>
                      </a:pPr>
                      <a:r>
                        <a:rPr lang="es-ES" sz="800" dirty="0">
                          <a:effectLst/>
                        </a:rPr>
                        <a:t>¿Qué se aceptará como prueba de la comprensión? ¿Cómo demostrarán los alumnos lo que han comprendido?</a:t>
                      </a:r>
                      <a:endParaRPr lang="es-ES" dirty="0">
                        <a:effectLst/>
                      </a:endParaRPr>
                    </a:p>
                  </a:txBody>
                  <a:tcPr marL="68580" marR="68580" marT="0" marB="0"/>
                </a:tc>
                <a:extLst>
                  <a:ext uri="{0D108BD9-81ED-4DB2-BD59-A6C34878D82A}">
                    <a16:rowId xmlns:a16="http://schemas.microsoft.com/office/drawing/2014/main" val="4118001196"/>
                  </a:ext>
                </a:extLst>
              </a:tr>
              <a:tr h="955963">
                <a:tc>
                  <a:txBody>
                    <a:bodyPr/>
                    <a:lstStyle/>
                    <a:p>
                      <a:pPr>
                        <a:spcAft>
                          <a:spcPts val="0"/>
                        </a:spcAft>
                      </a:pPr>
                      <a:r>
                        <a:rPr lang="es-ES" sz="800" dirty="0">
                          <a:effectLst/>
                        </a:rPr>
                        <a:t>Fundamentos de química orgánica</a:t>
                      </a:r>
                      <a:endParaRPr lang="es-ES" dirty="0">
                        <a:effectLst/>
                      </a:endParaRPr>
                    </a:p>
                    <a:p>
                      <a:pPr>
                        <a:spcAft>
                          <a:spcPts val="0"/>
                        </a:spcAft>
                      </a:pPr>
                      <a:r>
                        <a:rPr lang="es-ES" sz="800" dirty="0">
                          <a:effectLst/>
                        </a:rPr>
                        <a:t>Grupos funcionales y las propiedades que les confieren a los compuestos que los contienen.</a:t>
                      </a:r>
                      <a:endParaRPr lang="es-ES" dirty="0">
                        <a:effectLst/>
                      </a:endParaRPr>
                    </a:p>
                    <a:p>
                      <a:pPr>
                        <a:spcAft>
                          <a:spcPts val="0"/>
                        </a:spcAft>
                      </a:pPr>
                      <a:endParaRPr lang="es-ES" dirty="0">
                        <a:effectLst/>
                      </a:endParaRPr>
                    </a:p>
                  </a:txBody>
                  <a:tcPr marL="68580" marR="68580" marT="0" marB="0"/>
                </a:tc>
                <a:tc>
                  <a:txBody>
                    <a:bodyPr/>
                    <a:lstStyle/>
                    <a:p>
                      <a:pPr>
                        <a:spcAft>
                          <a:spcPts val="0"/>
                        </a:spcAft>
                      </a:pPr>
                      <a:r>
                        <a:rPr lang="es-ES" sz="800" dirty="0">
                          <a:effectLst/>
                        </a:rPr>
                        <a:t>Isomería</a:t>
                      </a:r>
                      <a:endParaRPr lang="es-ES" dirty="0">
                        <a:effectLst/>
                      </a:endParaRPr>
                    </a:p>
                    <a:p>
                      <a:pPr>
                        <a:spcAft>
                          <a:spcPts val="0"/>
                        </a:spcAft>
                      </a:pPr>
                      <a:r>
                        <a:rPr lang="es-ES" sz="800" dirty="0">
                          <a:effectLst/>
                        </a:rPr>
                        <a:t>Grupo funcional</a:t>
                      </a:r>
                      <a:endParaRPr lang="es-ES" dirty="0">
                        <a:effectLst/>
                      </a:endParaRPr>
                    </a:p>
                    <a:p>
                      <a:pPr>
                        <a:spcAft>
                          <a:spcPts val="0"/>
                        </a:spcAft>
                      </a:pPr>
                      <a:r>
                        <a:rPr lang="es-ES" sz="800" dirty="0">
                          <a:effectLst/>
                        </a:rPr>
                        <a:t>Monómero</a:t>
                      </a:r>
                      <a:endParaRPr lang="es-ES" dirty="0">
                        <a:effectLst/>
                      </a:endParaRPr>
                    </a:p>
                    <a:p>
                      <a:pPr>
                        <a:spcAft>
                          <a:spcPts val="0"/>
                        </a:spcAft>
                      </a:pPr>
                      <a:r>
                        <a:rPr lang="es-ES" sz="800" dirty="0">
                          <a:effectLst/>
                        </a:rPr>
                        <a:t>Polímero</a:t>
                      </a:r>
                      <a:endParaRPr lang="es-ES" dirty="0">
                        <a:effectLst/>
                      </a:endParaRPr>
                    </a:p>
                    <a:p>
                      <a:pPr>
                        <a:spcAft>
                          <a:spcPts val="0"/>
                        </a:spcAft>
                      </a:pPr>
                      <a:r>
                        <a:rPr lang="es-ES" sz="800" dirty="0">
                          <a:effectLst/>
                        </a:rPr>
                        <a:t>Polimerización</a:t>
                      </a:r>
                      <a:endParaRPr lang="es-ES" dirty="0">
                        <a:effectLst/>
                      </a:endParaRPr>
                    </a:p>
                    <a:p>
                      <a:pPr>
                        <a:spcAft>
                          <a:spcPts val="0"/>
                        </a:spcAft>
                      </a:pPr>
                      <a:endParaRPr lang="es-ES" dirty="0">
                        <a:effectLst/>
                      </a:endParaRPr>
                    </a:p>
                  </a:txBody>
                  <a:tcPr marL="68580" marR="68580" marT="0" marB="0"/>
                </a:tc>
                <a:tc>
                  <a:txBody>
                    <a:bodyPr/>
                    <a:lstStyle/>
                    <a:p>
                      <a:pPr>
                        <a:spcAft>
                          <a:spcPts val="0"/>
                        </a:spcAft>
                      </a:pPr>
                      <a:r>
                        <a:rPr lang="es-ES" sz="800" dirty="0">
                          <a:effectLst/>
                        </a:rPr>
                        <a:t>La investigación que realicen.</a:t>
                      </a:r>
                      <a:endParaRPr lang="es-ES" dirty="0">
                        <a:effectLst/>
                      </a:endParaRPr>
                    </a:p>
                    <a:p>
                      <a:pPr>
                        <a:spcAft>
                          <a:spcPts val="0"/>
                        </a:spcAft>
                      </a:pPr>
                      <a:r>
                        <a:rPr lang="es-ES" sz="800" dirty="0">
                          <a:effectLst/>
                        </a:rPr>
                        <a:t>Las sugerencias de sus compañeros cuando lleven a cabo la presentación del avance de su proyecto</a:t>
                      </a:r>
                      <a:endParaRPr lang="es-ES" dirty="0">
                        <a:effectLst/>
                      </a:endParaRPr>
                    </a:p>
                    <a:p>
                      <a:pPr>
                        <a:spcAft>
                          <a:spcPts val="0"/>
                        </a:spcAft>
                      </a:pPr>
                      <a:r>
                        <a:rPr lang="es-ES" sz="800" dirty="0">
                          <a:effectLst/>
                        </a:rPr>
                        <a:t>Las propuestas que presenten al término del mismo</a:t>
                      </a:r>
                      <a:endParaRPr lang="es-ES" dirty="0">
                        <a:effectLst/>
                      </a:endParaRPr>
                    </a:p>
                  </a:txBody>
                  <a:tcPr marL="68580" marR="68580" marT="0" marB="0"/>
                </a:tc>
                <a:extLst>
                  <a:ext uri="{0D108BD9-81ED-4DB2-BD59-A6C34878D82A}">
                    <a16:rowId xmlns:a16="http://schemas.microsoft.com/office/drawing/2014/main" val="4180810955"/>
                  </a:ext>
                </a:extLst>
              </a:tr>
            </a:tbl>
          </a:graphicData>
        </a:graphic>
      </p:graphicFrame>
      <p:graphicFrame>
        <p:nvGraphicFramePr>
          <p:cNvPr id="14" name="Tabla 13">
            <a:extLst>
              <a:ext uri="{FF2B5EF4-FFF2-40B4-BE49-F238E27FC236}">
                <a16:creationId xmlns:a16="http://schemas.microsoft.com/office/drawing/2014/main" id="{6373F291-7BE2-417D-8FB9-EADF3E1F2F82}"/>
              </a:ext>
            </a:extLst>
          </p:cNvPr>
          <p:cNvGraphicFramePr>
            <a:graphicFrameLocks noGrp="1"/>
          </p:cNvGraphicFramePr>
          <p:nvPr>
            <p:extLst/>
          </p:nvPr>
        </p:nvGraphicFramePr>
        <p:xfrm>
          <a:off x="1150188" y="1509622"/>
          <a:ext cx="10731751" cy="267335"/>
        </p:xfrm>
        <a:graphic>
          <a:graphicData uri="http://schemas.openxmlformats.org/drawingml/2006/table">
            <a:tbl>
              <a:tblPr firstRow="1" firstCol="1" bandRow="1">
                <a:tableStyleId>{5C22544A-7EE6-4342-B048-85BDC9FD1C3A}</a:tableStyleId>
              </a:tblPr>
              <a:tblGrid>
                <a:gridCol w="10731751">
                  <a:extLst>
                    <a:ext uri="{9D8B030D-6E8A-4147-A177-3AD203B41FA5}">
                      <a16:colId xmlns:a16="http://schemas.microsoft.com/office/drawing/2014/main" val="949990121"/>
                    </a:ext>
                  </a:extLst>
                </a:gridCol>
              </a:tblGrid>
              <a:tr h="267335">
                <a:tc>
                  <a:txBody>
                    <a:bodyPr/>
                    <a:lstStyle/>
                    <a:p>
                      <a:pPr>
                        <a:spcAft>
                          <a:spcPts val="0"/>
                        </a:spcAft>
                      </a:pPr>
                      <a:r>
                        <a:rPr lang="es-ES" sz="1200" dirty="0">
                          <a:effectLst/>
                        </a:rPr>
                        <a:t>OBJETIVOS ESPECIFICOS: </a:t>
                      </a:r>
                      <a:r>
                        <a:rPr lang="es-ES" sz="1000" dirty="0">
                          <a:effectLst/>
                        </a:rPr>
                        <a:t>Reconozca el impacto de los polímeros de mayor importancia en la vida actual y en el ambiente</a:t>
                      </a:r>
                      <a:endParaRPr lang="es-ES" dirty="0">
                        <a:effectLst/>
                      </a:endParaRPr>
                    </a:p>
                  </a:txBody>
                  <a:tcPr marL="68580" marR="68580" marT="0" marB="0"/>
                </a:tc>
                <a:extLst>
                  <a:ext uri="{0D108BD9-81ED-4DB2-BD59-A6C34878D82A}">
                    <a16:rowId xmlns:a16="http://schemas.microsoft.com/office/drawing/2014/main" val="3428436806"/>
                  </a:ext>
                </a:extLst>
              </a:tr>
            </a:tbl>
          </a:graphicData>
        </a:graphic>
      </p:graphicFrame>
    </p:spTree>
    <p:extLst>
      <p:ext uri="{BB962C8B-B14F-4D97-AF65-F5344CB8AC3E}">
        <p14:creationId xmlns:p14="http://schemas.microsoft.com/office/powerpoint/2010/main" val="35446639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08AB5FC3-0F5F-4074-A320-9115DFC25FE0}"/>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sp>
        <p:nvSpPr>
          <p:cNvPr id="5" name="Título 1">
            <a:extLst>
              <a:ext uri="{FF2B5EF4-FFF2-40B4-BE49-F238E27FC236}">
                <a16:creationId xmlns:a16="http://schemas.microsoft.com/office/drawing/2014/main" id="{40CBB5C9-50E7-41B2-8CF8-DB5D430BFEE9}"/>
              </a:ext>
            </a:extLst>
          </p:cNvPr>
          <p:cNvSpPr txBox="1">
            <a:spLocks/>
          </p:cNvSpPr>
          <p:nvPr/>
        </p:nvSpPr>
        <p:spPr>
          <a:xfrm>
            <a:off x="4456090" y="5867401"/>
            <a:ext cx="7658916" cy="558800"/>
          </a:xfrm>
          <a:prstGeom prst="rect">
            <a:avLst/>
          </a:prstGeom>
        </p:spPr>
        <p:txBody>
          <a:bodyPr anchor="t">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tema</a:t>
            </a:r>
          </a:p>
        </p:txBody>
      </p:sp>
      <p:graphicFrame>
        <p:nvGraphicFramePr>
          <p:cNvPr id="4" name="Tabla 3">
            <a:extLst>
              <a:ext uri="{FF2B5EF4-FFF2-40B4-BE49-F238E27FC236}">
                <a16:creationId xmlns:a16="http://schemas.microsoft.com/office/drawing/2014/main" id="{11C0050B-3040-4A61-8E63-39948CE39191}"/>
              </a:ext>
            </a:extLst>
          </p:cNvPr>
          <p:cNvGraphicFramePr>
            <a:graphicFrameLocks noGrp="1"/>
          </p:cNvGraphicFramePr>
          <p:nvPr>
            <p:extLst/>
          </p:nvPr>
        </p:nvGraphicFramePr>
        <p:xfrm>
          <a:off x="1020792" y="920150"/>
          <a:ext cx="10818790" cy="5185108"/>
        </p:xfrm>
        <a:graphic>
          <a:graphicData uri="http://schemas.openxmlformats.org/drawingml/2006/table">
            <a:tbl>
              <a:tblPr firstRow="1" firstCol="1" lastRow="1" lastCol="1" bandRow="1" bandCol="1">
                <a:tableStyleId>{5C22544A-7EE6-4342-B048-85BDC9FD1C3A}</a:tableStyleId>
              </a:tblPr>
              <a:tblGrid>
                <a:gridCol w="906906">
                  <a:extLst>
                    <a:ext uri="{9D8B030D-6E8A-4147-A177-3AD203B41FA5}">
                      <a16:colId xmlns:a16="http://schemas.microsoft.com/office/drawing/2014/main" val="1486377192"/>
                    </a:ext>
                  </a:extLst>
                </a:gridCol>
                <a:gridCol w="1909943">
                  <a:extLst>
                    <a:ext uri="{9D8B030D-6E8A-4147-A177-3AD203B41FA5}">
                      <a16:colId xmlns:a16="http://schemas.microsoft.com/office/drawing/2014/main" val="914475649"/>
                    </a:ext>
                  </a:extLst>
                </a:gridCol>
                <a:gridCol w="1862251">
                  <a:extLst>
                    <a:ext uri="{9D8B030D-6E8A-4147-A177-3AD203B41FA5}">
                      <a16:colId xmlns:a16="http://schemas.microsoft.com/office/drawing/2014/main" val="3978999334"/>
                    </a:ext>
                  </a:extLst>
                </a:gridCol>
                <a:gridCol w="1958381">
                  <a:extLst>
                    <a:ext uri="{9D8B030D-6E8A-4147-A177-3AD203B41FA5}">
                      <a16:colId xmlns:a16="http://schemas.microsoft.com/office/drawing/2014/main" val="1530768781"/>
                    </a:ext>
                  </a:extLst>
                </a:gridCol>
                <a:gridCol w="753396">
                  <a:extLst>
                    <a:ext uri="{9D8B030D-6E8A-4147-A177-3AD203B41FA5}">
                      <a16:colId xmlns:a16="http://schemas.microsoft.com/office/drawing/2014/main" val="3700993691"/>
                    </a:ext>
                  </a:extLst>
                </a:gridCol>
                <a:gridCol w="3427913">
                  <a:extLst>
                    <a:ext uri="{9D8B030D-6E8A-4147-A177-3AD203B41FA5}">
                      <a16:colId xmlns:a16="http://schemas.microsoft.com/office/drawing/2014/main" val="846851218"/>
                    </a:ext>
                  </a:extLst>
                </a:gridCol>
              </a:tblGrid>
              <a:tr h="1582099">
                <a:tc>
                  <a:txBody>
                    <a:bodyPr/>
                    <a:lstStyle/>
                    <a:p>
                      <a:pPr algn="ctr">
                        <a:spcAft>
                          <a:spcPts val="0"/>
                        </a:spcAft>
                      </a:pPr>
                      <a:r>
                        <a:rPr lang="es-ES" sz="1200" dirty="0">
                          <a:effectLst/>
                        </a:rPr>
                        <a:t>Sesión</a:t>
                      </a:r>
                      <a:endParaRPr lang="es-ES" dirty="0">
                        <a:effectLst/>
                      </a:endParaRPr>
                    </a:p>
                    <a:p>
                      <a:pPr algn="ctr">
                        <a:spcAft>
                          <a:spcPts val="0"/>
                        </a:spcAft>
                      </a:pPr>
                      <a:r>
                        <a:rPr lang="es-ES" sz="1200" dirty="0">
                          <a:effectLst/>
                        </a:rPr>
                        <a:t>Fecha</a:t>
                      </a:r>
                      <a:endParaRPr lang="es-ES" dirty="0">
                        <a:effectLst/>
                      </a:endParaRPr>
                    </a:p>
                  </a:txBody>
                  <a:tcPr marL="68580" marR="68580" marT="0" marB="0" anchor="ctr"/>
                </a:tc>
                <a:tc>
                  <a:txBody>
                    <a:bodyPr/>
                    <a:lstStyle/>
                    <a:p>
                      <a:pPr algn="ctr">
                        <a:spcAft>
                          <a:spcPts val="0"/>
                        </a:spcAft>
                      </a:pPr>
                      <a:r>
                        <a:rPr lang="es-ES" sz="1200" dirty="0">
                          <a:effectLst/>
                        </a:rPr>
                        <a:t>Estrategias de aprendizaje (Actividades)</a:t>
                      </a:r>
                      <a:endParaRPr lang="es-ES" dirty="0">
                        <a:effectLst/>
                      </a:endParaRPr>
                    </a:p>
                    <a:p>
                      <a:pPr algn="ctr">
                        <a:spcAft>
                          <a:spcPts val="0"/>
                        </a:spcAft>
                      </a:pPr>
                      <a:r>
                        <a:rPr lang="es-ES" sz="800" dirty="0">
                          <a:effectLst/>
                        </a:rPr>
                        <a:t>¿Cómo sabrán los alumnos lo que se espera de ellos?</a:t>
                      </a:r>
                      <a:endParaRPr lang="es-ES" dirty="0">
                        <a:effectLst/>
                      </a:endParaRPr>
                    </a:p>
                    <a:p>
                      <a:pPr algn="ctr">
                        <a:spcAft>
                          <a:spcPts val="0"/>
                        </a:spcAft>
                      </a:pPr>
                      <a:r>
                        <a:rPr lang="es-ES" sz="800" dirty="0">
                          <a:effectLst/>
                        </a:rPr>
                        <a:t>¿Cómo adquirirán los conocimientos y practicarán las habilidades requeridas? ¿Cómo practicarán la aplicación de conocimientos y habilidades?</a:t>
                      </a:r>
                      <a:endParaRPr lang="es-ES" dirty="0">
                        <a:effectLst/>
                      </a:endParaRPr>
                    </a:p>
                    <a:p>
                      <a:pPr algn="ctr">
                        <a:spcAft>
                          <a:spcPts val="0"/>
                        </a:spcAft>
                      </a:pPr>
                      <a:endParaRPr lang="es-ES" dirty="0">
                        <a:effectLst/>
                      </a:endParaRPr>
                    </a:p>
                  </a:txBody>
                  <a:tcPr marL="68580" marR="68580" marT="0" marB="0" anchor="ctr"/>
                </a:tc>
                <a:tc>
                  <a:txBody>
                    <a:bodyPr/>
                    <a:lstStyle/>
                    <a:p>
                      <a:pPr algn="ctr">
                        <a:spcAft>
                          <a:spcPts val="0"/>
                        </a:spcAft>
                      </a:pPr>
                      <a:r>
                        <a:rPr lang="es-ES" sz="1200" dirty="0">
                          <a:effectLst/>
                        </a:rPr>
                        <a:t>Estrategias de Enseñanza</a:t>
                      </a:r>
                      <a:endParaRPr lang="es-ES" dirty="0">
                        <a:effectLst/>
                      </a:endParaRPr>
                    </a:p>
                    <a:p>
                      <a:pPr algn="ctr">
                        <a:spcAft>
                          <a:spcPts val="0"/>
                        </a:spcAft>
                      </a:pPr>
                      <a:r>
                        <a:rPr lang="es-ES" sz="1200" dirty="0">
                          <a:effectLst/>
                        </a:rPr>
                        <a:t>(Metodología)</a:t>
                      </a:r>
                      <a:endParaRPr lang="es-ES" dirty="0">
                        <a:effectLst/>
                      </a:endParaRPr>
                    </a:p>
                    <a:p>
                      <a:pPr algn="just">
                        <a:spcAft>
                          <a:spcPts val="0"/>
                        </a:spcAft>
                      </a:pPr>
                      <a:r>
                        <a:rPr lang="es-ES" sz="800" dirty="0">
                          <a:effectLst/>
                        </a:rPr>
                        <a:t>¿Qué variedad de metodologías de enseñanza emplearemos?</a:t>
                      </a:r>
                      <a:endParaRPr lang="es-ES" dirty="0">
                        <a:effectLst/>
                      </a:endParaRPr>
                    </a:p>
                    <a:p>
                      <a:pPr algn="ctr">
                        <a:spcAft>
                          <a:spcPts val="0"/>
                        </a:spcAft>
                      </a:pPr>
                      <a:endParaRPr lang="es-ES" dirty="0">
                        <a:effectLst/>
                      </a:endParaRPr>
                    </a:p>
                  </a:txBody>
                  <a:tcPr marL="68580" marR="68580" marT="0" marB="0" anchor="ctr"/>
                </a:tc>
                <a:tc>
                  <a:txBody>
                    <a:bodyPr/>
                    <a:lstStyle/>
                    <a:p>
                      <a:pPr algn="ctr">
                        <a:spcAft>
                          <a:spcPts val="0"/>
                        </a:spcAft>
                      </a:pPr>
                      <a:r>
                        <a:rPr lang="es-ES" sz="1200" dirty="0">
                          <a:effectLst/>
                        </a:rPr>
                        <a:t>Recursos</a:t>
                      </a:r>
                      <a:endParaRPr lang="es-ES" dirty="0">
                        <a:effectLst/>
                      </a:endParaRPr>
                    </a:p>
                    <a:p>
                      <a:pPr algn="just">
                        <a:spcAft>
                          <a:spcPts val="0"/>
                        </a:spcAft>
                      </a:pPr>
                      <a:r>
                        <a:rPr lang="es-ES" sz="800" dirty="0">
                          <a:effectLst/>
                        </a:rPr>
                        <a:t>¿Con qué recursos contamos?</a:t>
                      </a:r>
                      <a:endParaRPr lang="es-ES" dirty="0">
                        <a:effectLst/>
                      </a:endParaRPr>
                    </a:p>
                    <a:p>
                      <a:pPr algn="ctr">
                        <a:spcAft>
                          <a:spcPts val="0"/>
                        </a:spcAft>
                      </a:pPr>
                      <a:r>
                        <a:rPr lang="es-ES" sz="800" dirty="0">
                          <a:effectLst/>
                        </a:rPr>
                        <a:t>¿Cómo se utilizarán los recursos que ofrecen el aula, el entorno local y/o la comunidad para facilitar las experiencias de los alumnos durante el desarrollo de la unidad?</a:t>
                      </a:r>
                      <a:endParaRPr lang="es-ES" dirty="0">
                        <a:effectLst/>
                      </a:endParaRPr>
                    </a:p>
                  </a:txBody>
                  <a:tcPr marL="68580" marR="68580" marT="0" marB="0" anchor="ctr"/>
                </a:tc>
                <a:tc>
                  <a:txBody>
                    <a:bodyPr/>
                    <a:lstStyle/>
                    <a:p>
                      <a:pPr algn="ctr">
                        <a:spcAft>
                          <a:spcPts val="0"/>
                        </a:spcAft>
                      </a:pPr>
                      <a:r>
                        <a:rPr lang="es-ES" sz="1200" dirty="0">
                          <a:effectLst/>
                        </a:rPr>
                        <a:t>Grupo</a:t>
                      </a:r>
                      <a:endParaRPr lang="es-ES" dirty="0">
                        <a:effectLst/>
                      </a:endParaRPr>
                    </a:p>
                  </a:txBody>
                  <a:tcPr marL="68580" marR="68580" marT="0" marB="0" anchor="ctr"/>
                </a:tc>
                <a:tc>
                  <a:txBody>
                    <a:bodyPr/>
                    <a:lstStyle/>
                    <a:p>
                      <a:pPr algn="ctr">
                        <a:spcAft>
                          <a:spcPts val="0"/>
                        </a:spcAft>
                      </a:pPr>
                      <a:r>
                        <a:rPr lang="es-ES" sz="1200" dirty="0">
                          <a:effectLst/>
                        </a:rPr>
                        <a:t>Observaciones</a:t>
                      </a:r>
                      <a:endParaRPr lang="es-ES" dirty="0">
                        <a:effectLst/>
                      </a:endParaRPr>
                    </a:p>
                    <a:p>
                      <a:pPr algn="just">
                        <a:spcAft>
                          <a:spcPts val="0"/>
                        </a:spcAft>
                      </a:pPr>
                      <a:r>
                        <a:rPr lang="es-ES" sz="800" dirty="0">
                          <a:effectLst/>
                        </a:rPr>
                        <a:t>¿Qué resultados se obtuvieron mediante la colaboración con otros profesores del mismo grupo de asignaturas y de otros grupos de asignaturas?</a:t>
                      </a:r>
                      <a:endParaRPr lang="es-ES" dirty="0">
                        <a:effectLst/>
                      </a:endParaRPr>
                    </a:p>
                    <a:p>
                      <a:pPr algn="just">
                        <a:spcAft>
                          <a:spcPts val="0"/>
                        </a:spcAft>
                      </a:pPr>
                      <a:r>
                        <a:rPr lang="es-ES" sz="800" dirty="0">
                          <a:effectLst/>
                        </a:rPr>
                        <a:t>¿Qué aprendizaje interdisciplinario se logró o se podría lograr mediante la colaboración con otras asignaturas?</a:t>
                      </a:r>
                      <a:endParaRPr lang="es-ES" dirty="0">
                        <a:effectLst/>
                      </a:endParaRPr>
                    </a:p>
                    <a:p>
                      <a:pPr algn="ctr">
                        <a:spcAft>
                          <a:spcPts val="0"/>
                        </a:spcAft>
                      </a:pPr>
                      <a:endParaRPr lang="es-ES" dirty="0">
                        <a:effectLst/>
                      </a:endParaRPr>
                    </a:p>
                  </a:txBody>
                  <a:tcPr marL="68580" marR="68580" marT="0" marB="0" anchor="ctr"/>
                </a:tc>
                <a:extLst>
                  <a:ext uri="{0D108BD9-81ED-4DB2-BD59-A6C34878D82A}">
                    <a16:rowId xmlns:a16="http://schemas.microsoft.com/office/drawing/2014/main" val="186903027"/>
                  </a:ext>
                </a:extLst>
              </a:tr>
              <a:tr h="716889">
                <a:tc>
                  <a:txBody>
                    <a:bodyPr/>
                    <a:lstStyle/>
                    <a:p>
                      <a:pPr algn="ctr">
                        <a:spcAft>
                          <a:spcPts val="0"/>
                        </a:spcAft>
                      </a:pPr>
                      <a:r>
                        <a:rPr lang="es-ES" sz="900" dirty="0">
                          <a:effectLst/>
                        </a:rPr>
                        <a:t>1</a:t>
                      </a:r>
                      <a:endParaRPr lang="es-ES" dirty="0">
                        <a:effectLst/>
                      </a:endParaRPr>
                    </a:p>
                    <a:p>
                      <a:pPr algn="ctr">
                        <a:spcAft>
                          <a:spcPts val="0"/>
                        </a:spcAft>
                      </a:pPr>
                      <a:r>
                        <a:rPr lang="es-ES" sz="900" dirty="0">
                          <a:effectLst/>
                        </a:rPr>
                        <a:t>Agosto 23</a:t>
                      </a:r>
                      <a:endParaRPr lang="es-ES" dirty="0">
                        <a:effectLst/>
                      </a:endParaRPr>
                    </a:p>
                    <a:p>
                      <a:pPr algn="ctr">
                        <a:spcAft>
                          <a:spcPts val="0"/>
                        </a:spcAft>
                      </a:pPr>
                      <a:endParaRPr lang="es-ES" dirty="0">
                        <a:effectLst/>
                      </a:endParaRPr>
                    </a:p>
                  </a:txBody>
                  <a:tcPr marL="68580" marR="68580" marT="0" marB="0" anchor="ctr"/>
                </a:tc>
                <a:tc>
                  <a:txBody>
                    <a:bodyPr/>
                    <a:lstStyle/>
                    <a:p>
                      <a:pPr>
                        <a:spcAft>
                          <a:spcPts val="0"/>
                        </a:spcAft>
                      </a:pPr>
                      <a:r>
                        <a:rPr lang="es-ES" sz="900" dirty="0">
                          <a:effectLst/>
                        </a:rPr>
                        <a:t>A partir del objetivo y de la pregunta detonadora que se plantee.</a:t>
                      </a:r>
                      <a:endParaRPr lang="es-ES" dirty="0">
                        <a:effectLst/>
                      </a:endParaRPr>
                    </a:p>
                  </a:txBody>
                  <a:tcPr marL="68580" marR="68580" marT="0" marB="0" anchor="ctr"/>
                </a:tc>
                <a:tc>
                  <a:txBody>
                    <a:bodyPr/>
                    <a:lstStyle/>
                    <a:p>
                      <a:pPr>
                        <a:spcAft>
                          <a:spcPts val="0"/>
                        </a:spcAft>
                      </a:pPr>
                      <a:r>
                        <a:rPr lang="es-ES" sz="900" dirty="0">
                          <a:effectLst/>
                        </a:rPr>
                        <a:t>Investigación</a:t>
                      </a:r>
                      <a:endParaRPr lang="es-ES" dirty="0">
                        <a:effectLst/>
                      </a:endParaRPr>
                    </a:p>
                    <a:p>
                      <a:pPr>
                        <a:spcAft>
                          <a:spcPts val="0"/>
                        </a:spcAft>
                      </a:pPr>
                      <a:r>
                        <a:rPr lang="es-ES" sz="900" dirty="0">
                          <a:effectLst/>
                        </a:rPr>
                        <a:t>Exposición</a:t>
                      </a:r>
                      <a:endParaRPr lang="es-ES" dirty="0">
                        <a:effectLst/>
                      </a:endParaRPr>
                    </a:p>
                    <a:p>
                      <a:pPr>
                        <a:spcAft>
                          <a:spcPts val="0"/>
                        </a:spcAft>
                      </a:pPr>
                      <a:r>
                        <a:rPr lang="es-ES" sz="900" dirty="0">
                          <a:effectLst/>
                        </a:rPr>
                        <a:t>Retroalimentación</a:t>
                      </a:r>
                      <a:endParaRPr lang="es-ES" dirty="0">
                        <a:effectLst/>
                      </a:endParaRPr>
                    </a:p>
                  </a:txBody>
                  <a:tcPr marL="68580" marR="68580" marT="0" marB="0" anchor="ctr"/>
                </a:tc>
                <a:tc>
                  <a:txBody>
                    <a:bodyPr/>
                    <a:lstStyle/>
                    <a:p>
                      <a:pPr>
                        <a:spcAft>
                          <a:spcPts val="0"/>
                        </a:spcAft>
                      </a:pPr>
                      <a:r>
                        <a:rPr lang="es-ES" sz="900" dirty="0">
                          <a:effectLst/>
                        </a:rPr>
                        <a:t>Se cuenta con: computadora</a:t>
                      </a:r>
                      <a:endParaRPr lang="es-ES" dirty="0">
                        <a:effectLst/>
                      </a:endParaRPr>
                    </a:p>
                    <a:p>
                      <a:pPr>
                        <a:spcAft>
                          <a:spcPts val="0"/>
                        </a:spcAft>
                      </a:pPr>
                      <a:r>
                        <a:rPr lang="es-ES" sz="900" dirty="0">
                          <a:effectLst/>
                        </a:rPr>
                        <a:t>Cañón</a:t>
                      </a:r>
                      <a:endParaRPr lang="es-ES" dirty="0">
                        <a:effectLst/>
                      </a:endParaRPr>
                    </a:p>
                    <a:p>
                      <a:pPr>
                        <a:spcAft>
                          <a:spcPts val="0"/>
                        </a:spcAft>
                      </a:pPr>
                      <a:r>
                        <a:rPr lang="es-ES" sz="900" dirty="0">
                          <a:effectLst/>
                        </a:rPr>
                        <a:t>Laboratorio de cómputo</a:t>
                      </a:r>
                      <a:endParaRPr lang="es-ES" dirty="0">
                        <a:effectLst/>
                      </a:endParaRPr>
                    </a:p>
                    <a:p>
                      <a:pPr>
                        <a:spcAft>
                          <a:spcPts val="0"/>
                        </a:spcAft>
                      </a:pPr>
                      <a:r>
                        <a:rPr lang="es-ES" sz="900" dirty="0">
                          <a:effectLst/>
                        </a:rPr>
                        <a:t>Biblioteca</a:t>
                      </a:r>
                      <a:endParaRPr lang="es-ES" dirty="0">
                        <a:effectLst/>
                      </a:endParaRPr>
                    </a:p>
                  </a:txBody>
                  <a:tcPr marL="68580" marR="68580" marT="0" marB="0" anchor="ctr"/>
                </a:tc>
                <a:tc>
                  <a:txBody>
                    <a:bodyPr/>
                    <a:lstStyle/>
                    <a:p>
                      <a:pPr algn="ctr">
                        <a:spcAft>
                          <a:spcPts val="0"/>
                        </a:spcAft>
                      </a:pPr>
                      <a:r>
                        <a:rPr lang="es-ES" sz="900" dirty="0">
                          <a:effectLst/>
                        </a:rPr>
                        <a:t>6010</a:t>
                      </a:r>
                      <a:endParaRPr lang="es-ES" dirty="0">
                        <a:effectLst/>
                      </a:endParaRPr>
                    </a:p>
                    <a:p>
                      <a:pPr algn="ctr">
                        <a:spcAft>
                          <a:spcPts val="0"/>
                        </a:spcAft>
                      </a:pPr>
                      <a:r>
                        <a:rPr lang="es-ES" sz="900" dirty="0">
                          <a:effectLst/>
                        </a:rPr>
                        <a:t>Y </a:t>
                      </a:r>
                      <a:endParaRPr lang="es-ES">
                        <a:effectLst/>
                      </a:endParaRPr>
                    </a:p>
                    <a:p>
                      <a:pPr algn="ctr">
                        <a:spcAft>
                          <a:spcPts val="0"/>
                        </a:spcAft>
                      </a:pPr>
                      <a:r>
                        <a:rPr lang="es-ES" sz="900" dirty="0">
                          <a:effectLst/>
                        </a:rPr>
                        <a:t>6011</a:t>
                      </a:r>
                      <a:endParaRPr lang="es-ES" dirty="0">
                        <a:effectLst/>
                      </a:endParaRPr>
                    </a:p>
                  </a:txBody>
                  <a:tcPr marL="68580" marR="68580" marT="0" marB="0" anchor="ctr"/>
                </a:tc>
                <a:tc>
                  <a:txBody>
                    <a:bodyPr/>
                    <a:lstStyle/>
                    <a:p>
                      <a:pPr>
                        <a:spcAft>
                          <a:spcPts val="0"/>
                        </a:spcAft>
                      </a:pPr>
                      <a:r>
                        <a:rPr lang="es-ES" sz="900" dirty="0">
                          <a:effectLst/>
                        </a:rPr>
                        <a:t>Que los alumnos comprueben que los conocimientos adquiridos en las diferentes asignaturas, se relacionan estrechamente para entender las problemáticas del entorno y por consecuencia, proponer alternativas de solución para las mismas. </a:t>
                      </a:r>
                      <a:endParaRPr lang="es-ES">
                        <a:effectLst/>
                      </a:endParaRPr>
                    </a:p>
                  </a:txBody>
                  <a:tcPr marL="68580" marR="68580" marT="0" marB="0" anchor="ctr"/>
                </a:tc>
                <a:extLst>
                  <a:ext uri="{0D108BD9-81ED-4DB2-BD59-A6C34878D82A}">
                    <a16:rowId xmlns:a16="http://schemas.microsoft.com/office/drawing/2014/main" val="1098725406"/>
                  </a:ext>
                </a:extLst>
              </a:tr>
              <a:tr h="568567">
                <a:tc>
                  <a:txBody>
                    <a:bodyPr/>
                    <a:lstStyle/>
                    <a:p>
                      <a:pPr algn="ctr">
                        <a:spcAft>
                          <a:spcPts val="0"/>
                        </a:spcAft>
                      </a:pPr>
                      <a:r>
                        <a:rPr lang="es-ES" sz="900" dirty="0">
                          <a:effectLst/>
                        </a:rPr>
                        <a:t>2</a:t>
                      </a:r>
                      <a:endParaRPr lang="es-ES" dirty="0">
                        <a:effectLst/>
                      </a:endParaRPr>
                    </a:p>
                    <a:p>
                      <a:pPr algn="ctr">
                        <a:spcAft>
                          <a:spcPts val="0"/>
                        </a:spcAft>
                      </a:pPr>
                      <a:r>
                        <a:rPr lang="es-ES" sz="900" dirty="0">
                          <a:effectLst/>
                        </a:rPr>
                        <a:t>Septiembre</a:t>
                      </a:r>
                      <a:endParaRPr lang="es-ES" dirty="0">
                        <a:effectLst/>
                      </a:endParaRPr>
                    </a:p>
                    <a:p>
                      <a:pPr algn="ctr">
                        <a:spcAft>
                          <a:spcPts val="0"/>
                        </a:spcAft>
                      </a:pPr>
                      <a:r>
                        <a:rPr lang="es-ES" sz="900" dirty="0">
                          <a:effectLst/>
                        </a:rPr>
                        <a:t>27</a:t>
                      </a:r>
                      <a:endParaRPr lang="es-ES" dirty="0">
                        <a:effectLst/>
                      </a:endParaRPr>
                    </a:p>
                    <a:p>
                      <a:pPr algn="ctr">
                        <a:spcAft>
                          <a:spcPts val="0"/>
                        </a:spcAft>
                      </a:pPr>
                      <a:endParaRPr lang="es-ES" dirty="0">
                        <a:effectLst/>
                      </a:endParaRPr>
                    </a:p>
                  </a:txBody>
                  <a:tcPr marL="68580" marR="68580" marT="0" marB="0" anchor="ctr"/>
                </a:tc>
                <a:tc>
                  <a:txBody>
                    <a:bodyPr/>
                    <a:lstStyle/>
                    <a:p>
                      <a:pPr>
                        <a:spcAft>
                          <a:spcPts val="0"/>
                        </a:spcAft>
                      </a:pPr>
                      <a:r>
                        <a:rPr lang="es-ES" sz="900" dirty="0">
                          <a:effectLst/>
                        </a:rPr>
                        <a:t>Teniendo claro el problema que se aborda y con la </a:t>
                      </a:r>
                      <a:r>
                        <a:rPr lang="es-ES" sz="900" dirty="0" err="1">
                          <a:effectLst/>
                        </a:rPr>
                        <a:t>rubrica</a:t>
                      </a:r>
                      <a:r>
                        <a:rPr lang="es-ES" sz="900" dirty="0">
                          <a:effectLst/>
                        </a:rPr>
                        <a:t>, como se espera que sea el desarrollo del proyecto.</a:t>
                      </a:r>
                      <a:endParaRPr lang="es-ES" dirty="0">
                        <a:effectLst/>
                      </a:endParaRPr>
                    </a:p>
                  </a:txBody>
                  <a:tcPr marL="68580" marR="68580" marT="0" marB="0" anchor="ctr"/>
                </a:tc>
                <a:tc>
                  <a:txBody>
                    <a:bodyPr/>
                    <a:lstStyle/>
                    <a:p>
                      <a:pPr>
                        <a:spcAft>
                          <a:spcPts val="0"/>
                        </a:spcAft>
                      </a:pPr>
                      <a:r>
                        <a:rPr lang="es-ES" sz="900" dirty="0">
                          <a:effectLst/>
                        </a:rPr>
                        <a:t>Investigación</a:t>
                      </a:r>
                      <a:endParaRPr lang="es-ES" dirty="0">
                        <a:effectLst/>
                      </a:endParaRPr>
                    </a:p>
                    <a:p>
                      <a:pPr>
                        <a:spcAft>
                          <a:spcPts val="0"/>
                        </a:spcAft>
                      </a:pPr>
                      <a:r>
                        <a:rPr lang="es-ES" sz="900" dirty="0">
                          <a:effectLst/>
                        </a:rPr>
                        <a:t>Retroalimentación </a:t>
                      </a:r>
                      <a:endParaRPr lang="es-ES">
                        <a:effectLst/>
                      </a:endParaRPr>
                    </a:p>
                    <a:p>
                      <a:pPr>
                        <a:spcAft>
                          <a:spcPts val="0"/>
                        </a:spcAft>
                      </a:pPr>
                      <a:r>
                        <a:rPr lang="es-ES" sz="900" dirty="0">
                          <a:effectLst/>
                        </a:rPr>
                        <a:t>Apoyo cuando sea solicitado por el alumno</a:t>
                      </a:r>
                      <a:endParaRPr lang="es-ES" dirty="0">
                        <a:effectLst/>
                      </a:endParaRPr>
                    </a:p>
                  </a:txBody>
                  <a:tcPr marL="68580" marR="68580" marT="0" marB="0" anchor="ctr"/>
                </a:tc>
                <a:tc>
                  <a:txBody>
                    <a:bodyPr/>
                    <a:lstStyle/>
                    <a:p>
                      <a:pPr>
                        <a:spcAft>
                          <a:spcPts val="0"/>
                        </a:spcAft>
                      </a:pPr>
                      <a:r>
                        <a:rPr lang="es-ES" sz="900" dirty="0">
                          <a:effectLst/>
                        </a:rPr>
                        <a:t>Laboratorio de cómputo</a:t>
                      </a:r>
                      <a:endParaRPr lang="es-ES" dirty="0">
                        <a:effectLst/>
                      </a:endParaRPr>
                    </a:p>
                    <a:p>
                      <a:pPr>
                        <a:spcAft>
                          <a:spcPts val="0"/>
                        </a:spcAft>
                      </a:pPr>
                      <a:r>
                        <a:rPr lang="es-ES" sz="900" dirty="0">
                          <a:effectLst/>
                        </a:rPr>
                        <a:t>Biblioteca</a:t>
                      </a:r>
                      <a:endParaRPr lang="es-ES" dirty="0">
                        <a:effectLst/>
                      </a:endParaRPr>
                    </a:p>
                  </a:txBody>
                  <a:tcPr marL="68580" marR="68580" marT="0" marB="0" anchor="ctr"/>
                </a:tc>
                <a:tc>
                  <a:txBody>
                    <a:bodyPr/>
                    <a:lstStyle/>
                    <a:p>
                      <a:pPr>
                        <a:spcAft>
                          <a:spcPts val="0"/>
                        </a:spcAft>
                      </a:pPr>
                      <a:endParaRPr lang="es-ES" dirty="0">
                        <a:effectLst/>
                      </a:endParaRPr>
                    </a:p>
                  </a:txBody>
                  <a:tcPr marL="68580" marR="68580" marT="0" marB="0" anchor="ctr"/>
                </a:tc>
                <a:tc>
                  <a:txBody>
                    <a:bodyPr/>
                    <a:lstStyle/>
                    <a:p>
                      <a:pPr>
                        <a:spcAft>
                          <a:spcPts val="0"/>
                        </a:spcAft>
                      </a:pPr>
                      <a:endParaRPr lang="es-ES" dirty="0">
                        <a:effectLst/>
                      </a:endParaRPr>
                    </a:p>
                  </a:txBody>
                  <a:tcPr marL="68580" marR="68580" marT="0" marB="0" anchor="ctr"/>
                </a:tc>
                <a:extLst>
                  <a:ext uri="{0D108BD9-81ED-4DB2-BD59-A6C34878D82A}">
                    <a16:rowId xmlns:a16="http://schemas.microsoft.com/office/drawing/2014/main" val="377651781"/>
                  </a:ext>
                </a:extLst>
              </a:tr>
              <a:tr h="1260735">
                <a:tc>
                  <a:txBody>
                    <a:bodyPr/>
                    <a:lstStyle/>
                    <a:p>
                      <a:pPr algn="ctr">
                        <a:spcAft>
                          <a:spcPts val="0"/>
                        </a:spcAft>
                      </a:pPr>
                      <a:r>
                        <a:rPr lang="es-ES" sz="900" dirty="0">
                          <a:effectLst/>
                        </a:rPr>
                        <a:t>3</a:t>
                      </a:r>
                      <a:endParaRPr lang="es-ES" dirty="0">
                        <a:effectLst/>
                      </a:endParaRPr>
                    </a:p>
                    <a:p>
                      <a:pPr algn="ctr">
                        <a:spcAft>
                          <a:spcPts val="0"/>
                        </a:spcAft>
                      </a:pPr>
                      <a:r>
                        <a:rPr lang="es-ES" sz="900" dirty="0">
                          <a:effectLst/>
                        </a:rPr>
                        <a:t>Noviembre 15</a:t>
                      </a:r>
                      <a:endParaRPr lang="es-ES" dirty="0">
                        <a:effectLst/>
                      </a:endParaRPr>
                    </a:p>
                    <a:p>
                      <a:pPr algn="ctr">
                        <a:spcAft>
                          <a:spcPts val="0"/>
                        </a:spcAft>
                      </a:pPr>
                      <a:endParaRPr lang="es-ES" dirty="0">
                        <a:effectLst/>
                      </a:endParaRPr>
                    </a:p>
                  </a:txBody>
                  <a:tcPr marL="68580" marR="68580" marT="0" marB="0"/>
                </a:tc>
                <a:tc>
                  <a:txBody>
                    <a:bodyPr/>
                    <a:lstStyle/>
                    <a:p>
                      <a:pPr>
                        <a:spcAft>
                          <a:spcPts val="0"/>
                        </a:spcAft>
                      </a:pPr>
                      <a:r>
                        <a:rPr lang="es-ES" sz="900" dirty="0">
                          <a:effectLst/>
                        </a:rPr>
                        <a:t>Al realizar la exposición del avance en el proyecto y con la retroalimentación que se realice de la misma, los alumnos podrán saber si lo que se espera de ellos en </a:t>
                      </a:r>
                      <a:r>
                        <a:rPr lang="es-ES" sz="900" dirty="0" err="1">
                          <a:effectLst/>
                        </a:rPr>
                        <a:t>e</a:t>
                      </a:r>
                      <a:r>
                        <a:rPr lang="es-ES" sz="900" dirty="0">
                          <a:effectLst/>
                        </a:rPr>
                        <a:t> proyecto se está logrando o que deben hacer para que ello.</a:t>
                      </a:r>
                      <a:endParaRPr lang="es-ES" dirty="0">
                        <a:effectLst/>
                      </a:endParaRPr>
                    </a:p>
                  </a:txBody>
                  <a:tcPr marL="68580" marR="68580" marT="0" marB="0"/>
                </a:tc>
                <a:tc>
                  <a:txBody>
                    <a:bodyPr/>
                    <a:lstStyle/>
                    <a:p>
                      <a:pPr>
                        <a:spcAft>
                          <a:spcPts val="0"/>
                        </a:spcAft>
                      </a:pPr>
                      <a:r>
                        <a:rPr lang="es-ES" sz="900" dirty="0">
                          <a:effectLst/>
                        </a:rPr>
                        <a:t>Apoyo y supervisión continua.</a:t>
                      </a:r>
                      <a:endParaRPr lang="es-ES" dirty="0">
                        <a:effectLst/>
                      </a:endParaRPr>
                    </a:p>
                  </a:txBody>
                  <a:tcPr marL="68580" marR="68580" marT="0" marB="0"/>
                </a:tc>
                <a:tc>
                  <a:txBody>
                    <a:bodyPr/>
                    <a:lstStyle/>
                    <a:p>
                      <a:pPr marL="342900" lvl="0" indent="-342900">
                        <a:spcAft>
                          <a:spcPts val="0"/>
                        </a:spcAft>
                        <a:tabLst>
                          <a:tab pos="368300" algn="l"/>
                        </a:tabLst>
                      </a:pPr>
                      <a:endParaRPr lang="es-ES" dirty="0">
                        <a:effectLst/>
                      </a:endParaRPr>
                    </a:p>
                  </a:txBody>
                  <a:tcPr marL="68580" marR="68580" marT="0" marB="0"/>
                </a:tc>
                <a:tc>
                  <a:txBody>
                    <a:bodyPr/>
                    <a:lstStyle/>
                    <a:p>
                      <a:pPr>
                        <a:spcAft>
                          <a:spcPts val="0"/>
                        </a:spcAft>
                      </a:pPr>
                      <a:endParaRPr lang="es-ES" dirty="0">
                        <a:effectLst/>
                      </a:endParaRPr>
                    </a:p>
                  </a:txBody>
                  <a:tcPr marL="68580" marR="68580" marT="0" marB="0" anchor="ctr"/>
                </a:tc>
                <a:tc>
                  <a:txBody>
                    <a:bodyPr/>
                    <a:lstStyle/>
                    <a:p>
                      <a:pPr>
                        <a:spcAft>
                          <a:spcPts val="0"/>
                        </a:spcAft>
                      </a:pPr>
                      <a:endParaRPr lang="es-ES" dirty="0">
                        <a:effectLst/>
                      </a:endParaRPr>
                    </a:p>
                  </a:txBody>
                  <a:tcPr marL="68580" marR="68580" marT="0" marB="0"/>
                </a:tc>
                <a:extLst>
                  <a:ext uri="{0D108BD9-81ED-4DB2-BD59-A6C34878D82A}">
                    <a16:rowId xmlns:a16="http://schemas.microsoft.com/office/drawing/2014/main" val="1541502191"/>
                  </a:ext>
                </a:extLst>
              </a:tr>
              <a:tr h="444966">
                <a:tc>
                  <a:txBody>
                    <a:bodyPr/>
                    <a:lstStyle/>
                    <a:p>
                      <a:pPr algn="ctr">
                        <a:spcAft>
                          <a:spcPts val="0"/>
                        </a:spcAft>
                      </a:pPr>
                      <a:r>
                        <a:rPr lang="es-ES" sz="900" dirty="0">
                          <a:effectLst/>
                        </a:rPr>
                        <a:t>4</a:t>
                      </a:r>
                      <a:endParaRPr lang="es-ES" dirty="0">
                        <a:effectLst/>
                      </a:endParaRPr>
                    </a:p>
                    <a:p>
                      <a:pPr>
                        <a:spcAft>
                          <a:spcPts val="0"/>
                        </a:spcAft>
                      </a:pPr>
                      <a:r>
                        <a:rPr lang="es-ES" sz="900" dirty="0">
                          <a:effectLst/>
                        </a:rPr>
                        <a:t>Enero 24</a:t>
                      </a:r>
                      <a:endParaRPr lang="es-ES" dirty="0">
                        <a:effectLst/>
                      </a:endParaRPr>
                    </a:p>
                    <a:p>
                      <a:pPr>
                        <a:spcAft>
                          <a:spcPts val="0"/>
                        </a:spcAft>
                      </a:pPr>
                      <a:endParaRPr lang="es-ES" dirty="0">
                        <a:effectLst/>
                      </a:endParaRPr>
                    </a:p>
                  </a:txBody>
                  <a:tcPr marL="68580" marR="68580" marT="0" marB="0"/>
                </a:tc>
                <a:tc>
                  <a:txBody>
                    <a:bodyPr/>
                    <a:lstStyle/>
                    <a:p>
                      <a:pPr>
                        <a:spcAft>
                          <a:spcPts val="0"/>
                        </a:spcAft>
                      </a:pPr>
                      <a:endParaRPr lang="es-ES" dirty="0">
                        <a:effectLst/>
                      </a:endParaRPr>
                    </a:p>
                  </a:txBody>
                  <a:tcPr marL="68580" marR="68580" marT="0" marB="0"/>
                </a:tc>
                <a:tc>
                  <a:txBody>
                    <a:bodyPr/>
                    <a:lstStyle/>
                    <a:p>
                      <a:pPr>
                        <a:spcAft>
                          <a:spcPts val="0"/>
                        </a:spcAft>
                      </a:pPr>
                      <a:endParaRPr lang="es-ES" dirty="0">
                        <a:effectLst/>
                      </a:endParaRPr>
                    </a:p>
                  </a:txBody>
                  <a:tcPr marL="68580" marR="68580" marT="0" marB="0"/>
                </a:tc>
                <a:tc>
                  <a:txBody>
                    <a:bodyPr/>
                    <a:lstStyle/>
                    <a:p>
                      <a:pPr marL="342900" lvl="0" indent="-342900">
                        <a:spcAft>
                          <a:spcPts val="0"/>
                        </a:spcAft>
                        <a:tabLst>
                          <a:tab pos="368300" algn="l"/>
                        </a:tabLst>
                      </a:pPr>
                      <a:endParaRPr lang="es-ES" dirty="0">
                        <a:effectLst/>
                      </a:endParaRPr>
                    </a:p>
                  </a:txBody>
                  <a:tcPr marL="68580" marR="68580" marT="0" marB="0"/>
                </a:tc>
                <a:tc>
                  <a:txBody>
                    <a:bodyPr/>
                    <a:lstStyle/>
                    <a:p>
                      <a:pPr>
                        <a:spcAft>
                          <a:spcPts val="0"/>
                        </a:spcAft>
                      </a:pPr>
                      <a:endParaRPr lang="es-ES" dirty="0">
                        <a:effectLst/>
                      </a:endParaRPr>
                    </a:p>
                  </a:txBody>
                  <a:tcPr marL="68580" marR="68580" marT="0" marB="0" anchor="ctr"/>
                </a:tc>
                <a:tc>
                  <a:txBody>
                    <a:bodyPr/>
                    <a:lstStyle/>
                    <a:p>
                      <a:pPr>
                        <a:spcAft>
                          <a:spcPts val="0"/>
                        </a:spcAft>
                      </a:pPr>
                      <a:endParaRPr lang="es-ES" dirty="0">
                        <a:effectLst/>
                      </a:endParaRPr>
                    </a:p>
                  </a:txBody>
                  <a:tcPr marL="68580" marR="68580" marT="0" marB="0"/>
                </a:tc>
                <a:extLst>
                  <a:ext uri="{0D108BD9-81ED-4DB2-BD59-A6C34878D82A}">
                    <a16:rowId xmlns:a16="http://schemas.microsoft.com/office/drawing/2014/main" val="2819472891"/>
                  </a:ext>
                </a:extLst>
              </a:tr>
              <a:tr h="296644">
                <a:tc>
                  <a:txBody>
                    <a:bodyPr/>
                    <a:lstStyle/>
                    <a:p>
                      <a:pPr algn="ctr">
                        <a:spcAft>
                          <a:spcPts val="0"/>
                        </a:spcAft>
                      </a:pPr>
                      <a:r>
                        <a:rPr lang="es-ES" sz="900" dirty="0">
                          <a:effectLst/>
                        </a:rPr>
                        <a:t>5</a:t>
                      </a:r>
                      <a:endParaRPr lang="es-ES" dirty="0">
                        <a:effectLst/>
                      </a:endParaRPr>
                    </a:p>
                    <a:p>
                      <a:pPr algn="ctr">
                        <a:spcAft>
                          <a:spcPts val="0"/>
                        </a:spcAft>
                      </a:pPr>
                      <a:r>
                        <a:rPr lang="es-ES" sz="900" dirty="0">
                          <a:effectLst/>
                        </a:rPr>
                        <a:t>Abril 4</a:t>
                      </a:r>
                      <a:endParaRPr lang="es-ES" dirty="0">
                        <a:effectLst/>
                      </a:endParaRPr>
                    </a:p>
                  </a:txBody>
                  <a:tcPr marL="68580" marR="68580" marT="0" marB="0"/>
                </a:tc>
                <a:tc>
                  <a:txBody>
                    <a:bodyPr/>
                    <a:lstStyle/>
                    <a:p>
                      <a:pPr>
                        <a:spcAft>
                          <a:spcPts val="0"/>
                        </a:spcAft>
                      </a:pPr>
                      <a:endParaRPr lang="es-ES" dirty="0">
                        <a:effectLst/>
                      </a:endParaRPr>
                    </a:p>
                  </a:txBody>
                  <a:tcPr marL="68580" marR="68580" marT="0" marB="0"/>
                </a:tc>
                <a:tc>
                  <a:txBody>
                    <a:bodyPr/>
                    <a:lstStyle/>
                    <a:p>
                      <a:pPr>
                        <a:spcAft>
                          <a:spcPts val="0"/>
                        </a:spcAft>
                      </a:pPr>
                      <a:endParaRPr lang="es-ES" dirty="0">
                        <a:effectLst/>
                      </a:endParaRPr>
                    </a:p>
                  </a:txBody>
                  <a:tcPr marL="68580" marR="68580" marT="0" marB="0"/>
                </a:tc>
                <a:tc>
                  <a:txBody>
                    <a:bodyPr/>
                    <a:lstStyle/>
                    <a:p>
                      <a:pPr marL="342900" lvl="0" indent="-342900">
                        <a:spcAft>
                          <a:spcPts val="0"/>
                        </a:spcAft>
                        <a:tabLst>
                          <a:tab pos="368300" algn="l"/>
                        </a:tabLst>
                      </a:pPr>
                      <a:endParaRPr lang="es-ES" dirty="0">
                        <a:effectLst/>
                      </a:endParaRPr>
                    </a:p>
                  </a:txBody>
                  <a:tcPr marL="68580" marR="68580" marT="0" marB="0"/>
                </a:tc>
                <a:tc>
                  <a:txBody>
                    <a:bodyPr/>
                    <a:lstStyle/>
                    <a:p>
                      <a:pPr>
                        <a:spcAft>
                          <a:spcPts val="0"/>
                        </a:spcAft>
                      </a:pPr>
                      <a:endParaRPr lang="es-ES" dirty="0">
                        <a:effectLst/>
                      </a:endParaRPr>
                    </a:p>
                  </a:txBody>
                  <a:tcPr marL="68580" marR="68580" marT="0" marB="0" anchor="ctr"/>
                </a:tc>
                <a:tc>
                  <a:txBody>
                    <a:bodyPr/>
                    <a:lstStyle/>
                    <a:p>
                      <a:pPr>
                        <a:spcAft>
                          <a:spcPts val="0"/>
                        </a:spcAft>
                      </a:pPr>
                      <a:endParaRPr lang="es-ES" dirty="0">
                        <a:effectLst/>
                      </a:endParaRPr>
                    </a:p>
                  </a:txBody>
                  <a:tcPr marL="68580" marR="68580" marT="0" marB="0"/>
                </a:tc>
                <a:extLst>
                  <a:ext uri="{0D108BD9-81ED-4DB2-BD59-A6C34878D82A}">
                    <a16:rowId xmlns:a16="http://schemas.microsoft.com/office/drawing/2014/main" val="3589737287"/>
                  </a:ext>
                </a:extLst>
              </a:tr>
            </a:tbl>
          </a:graphicData>
        </a:graphic>
      </p:graphicFrame>
    </p:spTree>
    <p:extLst>
      <p:ext uri="{BB962C8B-B14F-4D97-AF65-F5344CB8AC3E}">
        <p14:creationId xmlns:p14="http://schemas.microsoft.com/office/powerpoint/2010/main" val="28552236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08AB5FC3-0F5F-4074-A320-9115DFC25FE0}"/>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sp>
        <p:nvSpPr>
          <p:cNvPr id="5" name="Título 1">
            <a:extLst>
              <a:ext uri="{FF2B5EF4-FFF2-40B4-BE49-F238E27FC236}">
                <a16:creationId xmlns:a16="http://schemas.microsoft.com/office/drawing/2014/main" id="{40CBB5C9-50E7-41B2-8CF8-DB5D430BFEE9}"/>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graphicFrame>
        <p:nvGraphicFramePr>
          <p:cNvPr id="4" name="Tabla 3">
            <a:extLst>
              <a:ext uri="{FF2B5EF4-FFF2-40B4-BE49-F238E27FC236}">
                <a16:creationId xmlns:a16="http://schemas.microsoft.com/office/drawing/2014/main" id="{6D1C8415-5DB1-42C3-B463-0EA120F3CD9E}"/>
              </a:ext>
            </a:extLst>
          </p:cNvPr>
          <p:cNvGraphicFramePr>
            <a:graphicFrameLocks noGrp="1"/>
          </p:cNvGraphicFramePr>
          <p:nvPr>
            <p:extLst/>
          </p:nvPr>
        </p:nvGraphicFramePr>
        <p:xfrm>
          <a:off x="1023968" y="790671"/>
          <a:ext cx="10741409" cy="532130"/>
        </p:xfrm>
        <a:graphic>
          <a:graphicData uri="http://schemas.openxmlformats.org/drawingml/2006/table">
            <a:tbl>
              <a:tblPr firstRow="1" bandRow="1">
                <a:tableStyleId>{5C22544A-7EE6-4342-B048-85BDC9FD1C3A}</a:tableStyleId>
              </a:tblPr>
              <a:tblGrid>
                <a:gridCol w="1874335">
                  <a:extLst>
                    <a:ext uri="{9D8B030D-6E8A-4147-A177-3AD203B41FA5}">
                      <a16:colId xmlns:a16="http://schemas.microsoft.com/office/drawing/2014/main" val="1711083475"/>
                    </a:ext>
                  </a:extLst>
                </a:gridCol>
                <a:gridCol w="1430943">
                  <a:extLst>
                    <a:ext uri="{9D8B030D-6E8A-4147-A177-3AD203B41FA5}">
                      <a16:colId xmlns:a16="http://schemas.microsoft.com/office/drawing/2014/main" val="1728711467"/>
                    </a:ext>
                  </a:extLst>
                </a:gridCol>
                <a:gridCol w="2040793">
                  <a:extLst>
                    <a:ext uri="{9D8B030D-6E8A-4147-A177-3AD203B41FA5}">
                      <a16:colId xmlns:a16="http://schemas.microsoft.com/office/drawing/2014/main" val="1217342144"/>
                    </a:ext>
                  </a:extLst>
                </a:gridCol>
                <a:gridCol w="2269207">
                  <a:extLst>
                    <a:ext uri="{9D8B030D-6E8A-4147-A177-3AD203B41FA5}">
                      <a16:colId xmlns:a16="http://schemas.microsoft.com/office/drawing/2014/main" val="3638202025"/>
                    </a:ext>
                  </a:extLst>
                </a:gridCol>
                <a:gridCol w="3126131">
                  <a:extLst>
                    <a:ext uri="{9D8B030D-6E8A-4147-A177-3AD203B41FA5}">
                      <a16:colId xmlns:a16="http://schemas.microsoft.com/office/drawing/2014/main" val="385073948"/>
                    </a:ext>
                  </a:extLst>
                </a:gridCol>
              </a:tblGrid>
              <a:tr h="532130">
                <a:tc>
                  <a:txBody>
                    <a:bodyPr/>
                    <a:lstStyle/>
                    <a:p>
                      <a:pPr>
                        <a:buNone/>
                      </a:pPr>
                      <a:r>
                        <a:rPr lang="es-ES" sz="1000" dirty="0">
                          <a:effectLst/>
                        </a:rPr>
                        <a:t>Asignatura: </a:t>
                      </a:r>
                      <a:endParaRPr lang="es-ES">
                        <a:effectLst/>
                      </a:endParaRPr>
                    </a:p>
                    <a:p>
                      <a:pPr>
                        <a:buNone/>
                      </a:pPr>
                      <a:r>
                        <a:rPr lang="es-ES" sz="1000" dirty="0">
                          <a:effectLst/>
                        </a:rPr>
                        <a:t>Derecho</a:t>
                      </a:r>
                      <a:endParaRPr lang="es-ES" dirty="0">
                        <a:effectLst/>
                      </a:endParaRPr>
                    </a:p>
                  </a:txBody>
                  <a:tcPr marL="44450" marR="44450" marT="0" marB="0"/>
                </a:tc>
                <a:tc>
                  <a:txBody>
                    <a:bodyPr/>
                    <a:lstStyle/>
                    <a:p>
                      <a:pPr>
                        <a:buNone/>
                      </a:pPr>
                      <a:r>
                        <a:rPr lang="es-ES" sz="1000" dirty="0">
                          <a:effectLst/>
                        </a:rPr>
                        <a:t>Grado:</a:t>
                      </a:r>
                      <a:endParaRPr lang="es-ES" dirty="0">
                        <a:effectLst/>
                      </a:endParaRPr>
                    </a:p>
                    <a:p>
                      <a:pPr>
                        <a:buNone/>
                      </a:pPr>
                      <a:r>
                        <a:rPr lang="es-ES" sz="1000" dirty="0">
                          <a:effectLst/>
                        </a:rPr>
                        <a:t>6010</a:t>
                      </a:r>
                      <a:endParaRPr lang="es-ES" dirty="0">
                        <a:effectLst/>
                      </a:endParaRPr>
                    </a:p>
                  </a:txBody>
                  <a:tcPr marL="44450" marR="44450" marT="0" marB="0"/>
                </a:tc>
                <a:tc>
                  <a:txBody>
                    <a:bodyPr/>
                    <a:lstStyle/>
                    <a:p>
                      <a:pPr>
                        <a:buNone/>
                      </a:pPr>
                      <a:r>
                        <a:rPr lang="es-ES" sz="1000" dirty="0">
                          <a:effectLst/>
                        </a:rPr>
                        <a:t>Grupo:</a:t>
                      </a:r>
                      <a:endParaRPr lang="es-ES" dirty="0">
                        <a:effectLst/>
                      </a:endParaRPr>
                    </a:p>
                    <a:p>
                      <a:pPr>
                        <a:buNone/>
                      </a:pPr>
                      <a:r>
                        <a:rPr lang="es-ES" sz="1000" dirty="0">
                          <a:effectLst/>
                        </a:rPr>
                        <a:t>ÁREA 1</a:t>
                      </a:r>
                      <a:endParaRPr lang="es-ES" dirty="0">
                        <a:effectLst/>
                      </a:endParaRPr>
                    </a:p>
                  </a:txBody>
                  <a:tcPr marL="44450" marR="44450" marT="0" marB="0"/>
                </a:tc>
                <a:tc>
                  <a:txBody>
                    <a:bodyPr/>
                    <a:lstStyle/>
                    <a:p>
                      <a:pPr>
                        <a:buNone/>
                      </a:pPr>
                      <a:r>
                        <a:rPr lang="es-ES" sz="1000" dirty="0">
                          <a:effectLst/>
                        </a:rPr>
                        <a:t>Tiempo Previsto:</a:t>
                      </a:r>
                      <a:endParaRPr lang="es-ES" dirty="0">
                        <a:effectLst/>
                      </a:endParaRPr>
                    </a:p>
                    <a:p>
                      <a:pPr>
                        <a:buNone/>
                      </a:pPr>
                      <a:endParaRPr lang="es-ES">
                        <a:effectLst/>
                      </a:endParaRPr>
                    </a:p>
                  </a:txBody>
                  <a:tcPr marL="44450" marR="44450" marT="0" marB="0"/>
                </a:tc>
                <a:tc>
                  <a:txBody>
                    <a:bodyPr/>
                    <a:lstStyle/>
                    <a:p>
                      <a:pPr>
                        <a:buNone/>
                      </a:pPr>
                      <a:endParaRPr lang="es-ES" dirty="0">
                        <a:effectLst/>
                      </a:endParaRPr>
                    </a:p>
                  </a:txBody>
                  <a:tcPr marL="44450" marR="44450" marT="0" marB="0"/>
                </a:tc>
                <a:extLst>
                  <a:ext uri="{0D108BD9-81ED-4DB2-BD59-A6C34878D82A}">
                    <a16:rowId xmlns:a16="http://schemas.microsoft.com/office/drawing/2014/main" val="2227242866"/>
                  </a:ext>
                </a:extLst>
              </a:tr>
            </a:tbl>
          </a:graphicData>
        </a:graphic>
      </p:graphicFrame>
      <p:graphicFrame>
        <p:nvGraphicFramePr>
          <p:cNvPr id="7" name="Tabla 6">
            <a:extLst>
              <a:ext uri="{FF2B5EF4-FFF2-40B4-BE49-F238E27FC236}">
                <a16:creationId xmlns:a16="http://schemas.microsoft.com/office/drawing/2014/main" id="{782E8D10-4EC9-4388-BA21-48B485B8E4AB}"/>
              </a:ext>
            </a:extLst>
          </p:cNvPr>
          <p:cNvGraphicFramePr>
            <a:graphicFrameLocks noGrp="1"/>
          </p:cNvGraphicFramePr>
          <p:nvPr>
            <p:extLst/>
          </p:nvPr>
        </p:nvGraphicFramePr>
        <p:xfrm>
          <a:off x="1023204" y="1391153"/>
          <a:ext cx="10852947" cy="5057663"/>
        </p:xfrm>
        <a:graphic>
          <a:graphicData uri="http://schemas.openxmlformats.org/drawingml/2006/table">
            <a:tbl>
              <a:tblPr firstRow="1" firstCol="1" bandRow="1">
                <a:tableStyleId>{5C22544A-7EE6-4342-B048-85BDC9FD1C3A}</a:tableStyleId>
              </a:tblPr>
              <a:tblGrid>
                <a:gridCol w="2193437">
                  <a:extLst>
                    <a:ext uri="{9D8B030D-6E8A-4147-A177-3AD203B41FA5}">
                      <a16:colId xmlns:a16="http://schemas.microsoft.com/office/drawing/2014/main" val="3679963572"/>
                    </a:ext>
                  </a:extLst>
                </a:gridCol>
                <a:gridCol w="3233036">
                  <a:extLst>
                    <a:ext uri="{9D8B030D-6E8A-4147-A177-3AD203B41FA5}">
                      <a16:colId xmlns:a16="http://schemas.microsoft.com/office/drawing/2014/main" val="2688651890"/>
                    </a:ext>
                  </a:extLst>
                </a:gridCol>
                <a:gridCol w="2559011">
                  <a:extLst>
                    <a:ext uri="{9D8B030D-6E8A-4147-A177-3AD203B41FA5}">
                      <a16:colId xmlns:a16="http://schemas.microsoft.com/office/drawing/2014/main" val="1319655507"/>
                    </a:ext>
                  </a:extLst>
                </a:gridCol>
                <a:gridCol w="2867463">
                  <a:extLst>
                    <a:ext uri="{9D8B030D-6E8A-4147-A177-3AD203B41FA5}">
                      <a16:colId xmlns:a16="http://schemas.microsoft.com/office/drawing/2014/main" val="364524253"/>
                    </a:ext>
                  </a:extLst>
                </a:gridCol>
              </a:tblGrid>
              <a:tr h="404222">
                <a:tc>
                  <a:txBody>
                    <a:bodyPr/>
                    <a:lstStyle/>
                    <a:p>
                      <a:pPr algn="ctr"/>
                      <a:r>
                        <a:rPr lang="es-ES" sz="1000" dirty="0">
                          <a:effectLst/>
                        </a:rPr>
                        <a:t>Estrategias de Enseñanza</a:t>
                      </a:r>
                      <a:endParaRPr lang="es-ES" dirty="0">
                        <a:effectLst/>
                      </a:endParaRPr>
                    </a:p>
                  </a:txBody>
                  <a:tcPr marL="68580" marR="68580" marT="0" marB="0"/>
                </a:tc>
                <a:tc>
                  <a:txBody>
                    <a:bodyPr/>
                    <a:lstStyle/>
                    <a:p>
                      <a:pPr algn="ctr"/>
                      <a:r>
                        <a:rPr lang="es-ES" sz="1000" dirty="0">
                          <a:effectLst/>
                        </a:rPr>
                        <a:t>Experiencias de Aprendizaje</a:t>
                      </a:r>
                      <a:endParaRPr lang="es-ES" dirty="0">
                        <a:effectLst/>
                      </a:endParaRPr>
                    </a:p>
                    <a:p>
                      <a:pPr algn="ctr"/>
                      <a:r>
                        <a:rPr lang="es-ES" sz="1000" dirty="0">
                          <a:effectLst/>
                        </a:rPr>
                        <a:t>(Evaluación diagnóstica continua)</a:t>
                      </a:r>
                      <a:endParaRPr lang="es-ES" dirty="0">
                        <a:effectLst/>
                      </a:endParaRPr>
                    </a:p>
                    <a:p>
                      <a:pPr algn="ctr"/>
                      <a:endParaRPr lang="es-ES">
                        <a:effectLst/>
                      </a:endParaRPr>
                    </a:p>
                  </a:txBody>
                  <a:tcPr marL="68580" marR="68580" marT="0" marB="0"/>
                </a:tc>
                <a:tc>
                  <a:txBody>
                    <a:bodyPr/>
                    <a:lstStyle/>
                    <a:p>
                      <a:pPr algn="ctr"/>
                      <a:r>
                        <a:rPr lang="es-ES" sz="1000" dirty="0">
                          <a:effectLst/>
                        </a:rPr>
                        <a:t>Evaluación</a:t>
                      </a:r>
                      <a:endParaRPr lang="es-ES" dirty="0">
                        <a:effectLst/>
                      </a:endParaRPr>
                    </a:p>
                    <a:p>
                      <a:pPr algn="ctr"/>
                      <a:r>
                        <a:rPr lang="es-ES" sz="1000" dirty="0">
                          <a:effectLst/>
                        </a:rPr>
                        <a:t>Estrategias y Productos</a:t>
                      </a:r>
                      <a:endParaRPr lang="es-ES" dirty="0">
                        <a:effectLst/>
                      </a:endParaRPr>
                    </a:p>
                  </a:txBody>
                  <a:tcPr marL="68580" marR="68580" marT="0" marB="0"/>
                </a:tc>
                <a:tc>
                  <a:txBody>
                    <a:bodyPr/>
                    <a:lstStyle/>
                    <a:p>
                      <a:pPr algn="ctr"/>
                      <a:r>
                        <a:rPr lang="es-ES" sz="1000" dirty="0">
                          <a:effectLst/>
                        </a:rPr>
                        <a:t>Recursos y/o Materiales</a:t>
                      </a:r>
                      <a:endParaRPr lang="es-ES" dirty="0">
                        <a:effectLst/>
                      </a:endParaRPr>
                    </a:p>
                  </a:txBody>
                  <a:tcPr marL="68580" marR="68580" marT="0" marB="0"/>
                </a:tc>
                <a:extLst>
                  <a:ext uri="{0D108BD9-81ED-4DB2-BD59-A6C34878D82A}">
                    <a16:rowId xmlns:a16="http://schemas.microsoft.com/office/drawing/2014/main" val="783519903"/>
                  </a:ext>
                </a:extLst>
              </a:tr>
              <a:tr h="979460">
                <a:tc>
                  <a:txBody>
                    <a:bodyPr/>
                    <a:lstStyle/>
                    <a:p>
                      <a:pPr>
                        <a:buNone/>
                      </a:pPr>
                      <a:r>
                        <a:rPr lang="es-ES" sz="1000" dirty="0">
                          <a:effectLst/>
                        </a:rPr>
                        <a:t>Inicio:</a:t>
                      </a:r>
                      <a:endParaRPr lang="es-ES" dirty="0">
                        <a:effectLst/>
                      </a:endParaRPr>
                    </a:p>
                    <a:p>
                      <a:pPr>
                        <a:buNone/>
                      </a:pPr>
                      <a:r>
                        <a:rPr lang="es-ES" sz="1000" dirty="0">
                          <a:effectLst/>
                        </a:rPr>
                        <a:t>Presentación y distribución de equipos.</a:t>
                      </a:r>
                      <a:endParaRPr lang="es-ES" dirty="0">
                        <a:effectLst/>
                      </a:endParaRPr>
                    </a:p>
                    <a:p>
                      <a:pPr>
                        <a:buNone/>
                      </a:pPr>
                      <a:r>
                        <a:rPr lang="es-ES" sz="1000" dirty="0">
                          <a:effectLst/>
                        </a:rPr>
                        <a:t>Dar a conocer el objetivo de la práctica.</a:t>
                      </a:r>
                      <a:endParaRPr lang="es-ES" dirty="0">
                        <a:effectLst/>
                      </a:endParaRPr>
                    </a:p>
                    <a:p>
                      <a:pPr>
                        <a:buNone/>
                      </a:pPr>
                      <a:r>
                        <a:rPr lang="es-ES" sz="1000" dirty="0">
                          <a:effectLst/>
                        </a:rPr>
                        <a:t>Revisión de marco teórico</a:t>
                      </a:r>
                      <a:endParaRPr lang="es-ES" dirty="0">
                        <a:effectLst/>
                      </a:endParaRPr>
                    </a:p>
                    <a:p>
                      <a:pPr>
                        <a:buNone/>
                      </a:pPr>
                      <a:r>
                        <a:rPr lang="es-ES" sz="1000" dirty="0">
                          <a:effectLst/>
                        </a:rPr>
                        <a:t>Entregar V de Gowin para la entrega al final de la clase.</a:t>
                      </a:r>
                      <a:endParaRPr lang="es-ES" dirty="0">
                        <a:effectLst/>
                      </a:endParaRPr>
                    </a:p>
                    <a:p>
                      <a:pPr>
                        <a:buNone/>
                      </a:pPr>
                      <a:endParaRPr lang="es-ES">
                        <a:effectLst/>
                      </a:endParaRPr>
                    </a:p>
                  </a:txBody>
                  <a:tcPr marL="68580" marR="68580" marT="0" marB="0"/>
                </a:tc>
                <a:tc>
                  <a:txBody>
                    <a:bodyPr/>
                    <a:lstStyle/>
                    <a:p>
                      <a:pPr>
                        <a:buNone/>
                      </a:pPr>
                      <a:r>
                        <a:rPr lang="es-ES" sz="1000" dirty="0">
                          <a:effectLst/>
                        </a:rPr>
                        <a:t>Lluvia de ideas se preguntarán los conceptos de Marco teórico</a:t>
                      </a:r>
                      <a:endParaRPr lang="es-ES" dirty="0">
                        <a:effectLst/>
                      </a:endParaRPr>
                    </a:p>
                  </a:txBody>
                  <a:tcPr marL="68580" marR="68580" marT="0" marB="0"/>
                </a:tc>
                <a:tc>
                  <a:txBody>
                    <a:bodyPr/>
                    <a:lstStyle/>
                    <a:p>
                      <a:pPr>
                        <a:buNone/>
                      </a:pPr>
                      <a:r>
                        <a:rPr lang="es-ES" sz="1000" dirty="0">
                          <a:effectLst/>
                        </a:rPr>
                        <a:t>Lista de Cotejo</a:t>
                      </a:r>
                      <a:endParaRPr lang="es-ES" dirty="0">
                        <a:effectLst/>
                      </a:endParaRPr>
                    </a:p>
                  </a:txBody>
                  <a:tcPr marL="68580" marR="68580" marT="0" marB="0"/>
                </a:tc>
                <a:tc>
                  <a:txBody>
                    <a:bodyPr/>
                    <a:lstStyle/>
                    <a:p>
                      <a:pPr>
                        <a:buNone/>
                      </a:pPr>
                      <a:r>
                        <a:rPr lang="es-ES" sz="1100" dirty="0">
                          <a:effectLst/>
                        </a:rPr>
                        <a:t>Práctica impresa con el contenido de método científico experimental.</a:t>
                      </a:r>
                    </a:p>
                    <a:p>
                      <a:pPr>
                        <a:buNone/>
                      </a:pPr>
                      <a:r>
                        <a:rPr lang="es-ES" sz="1100" dirty="0">
                          <a:effectLst/>
                        </a:rPr>
                        <a:t>V de Gowin</a:t>
                      </a:r>
                    </a:p>
                  </a:txBody>
                  <a:tcPr marL="68580" marR="68580" marT="0" marB="0"/>
                </a:tc>
                <a:extLst>
                  <a:ext uri="{0D108BD9-81ED-4DB2-BD59-A6C34878D82A}">
                    <a16:rowId xmlns:a16="http://schemas.microsoft.com/office/drawing/2014/main" val="899105209"/>
                  </a:ext>
                </a:extLst>
              </a:tr>
              <a:tr h="1399230">
                <a:tc>
                  <a:txBody>
                    <a:bodyPr/>
                    <a:lstStyle/>
                    <a:p>
                      <a:pPr>
                        <a:buNone/>
                      </a:pPr>
                      <a:r>
                        <a:rPr lang="es-ES" sz="1000" dirty="0">
                          <a:effectLst/>
                        </a:rPr>
                        <a:t>Desarrollo:</a:t>
                      </a:r>
                      <a:endParaRPr lang="es-ES" dirty="0">
                        <a:effectLst/>
                      </a:endParaRPr>
                    </a:p>
                    <a:p>
                      <a:pPr algn="just"/>
                      <a:r>
                        <a:rPr lang="es-ES" sz="1000" dirty="0">
                          <a:effectLst/>
                        </a:rPr>
                        <a:t>Los alumnos realizarán su comprobación de las diferentes formas de transmisión de calor mediante la Experimentación</a:t>
                      </a:r>
                      <a:endParaRPr lang="es-ES" dirty="0">
                        <a:effectLst/>
                      </a:endParaRPr>
                    </a:p>
                    <a:p>
                      <a:pPr algn="just"/>
                      <a:r>
                        <a:rPr lang="es-ES" sz="1000" dirty="0">
                          <a:effectLst/>
                        </a:rPr>
                        <a:t>Elaborar V de Gowin</a:t>
                      </a:r>
                      <a:endParaRPr lang="es-ES" dirty="0">
                        <a:effectLst/>
                      </a:endParaRPr>
                    </a:p>
                  </a:txBody>
                  <a:tcPr marL="68580" marR="68580" marT="0" marB="0"/>
                </a:tc>
                <a:tc>
                  <a:txBody>
                    <a:bodyPr/>
                    <a:lstStyle/>
                    <a:p>
                      <a:pPr>
                        <a:buNone/>
                      </a:pPr>
                      <a:endParaRPr lang="es-ES">
                        <a:effectLst/>
                      </a:endParaRPr>
                    </a:p>
                    <a:p>
                      <a:pPr>
                        <a:buNone/>
                      </a:pPr>
                      <a:r>
                        <a:rPr lang="es-ES" sz="1000" dirty="0">
                          <a:effectLst/>
                        </a:rPr>
                        <a:t>Los alumnos de manera visual y kinestésica comprobarán las formas de transmisión de calor.</a:t>
                      </a:r>
                      <a:endParaRPr lang="es-ES" dirty="0">
                        <a:effectLst/>
                      </a:endParaRPr>
                    </a:p>
                  </a:txBody>
                  <a:tcPr marL="68580" marR="68580" marT="0" marB="0"/>
                </a:tc>
                <a:tc>
                  <a:txBody>
                    <a:bodyPr/>
                    <a:lstStyle/>
                    <a:p>
                      <a:pPr>
                        <a:buNone/>
                      </a:pPr>
                      <a:r>
                        <a:rPr lang="es-ES" sz="1000" dirty="0">
                          <a:effectLst/>
                        </a:rPr>
                        <a:t>Rúbrica</a:t>
                      </a:r>
                      <a:endParaRPr lang="es-ES" dirty="0">
                        <a:effectLst/>
                      </a:endParaRPr>
                    </a:p>
                    <a:p>
                      <a:pPr>
                        <a:buNone/>
                      </a:pPr>
                      <a:r>
                        <a:rPr lang="es-ES" sz="1000" dirty="0">
                          <a:effectLst/>
                        </a:rPr>
                        <a:t>V de Gowin</a:t>
                      </a:r>
                      <a:endParaRPr lang="es-ES" dirty="0">
                        <a:effectLst/>
                      </a:endParaRPr>
                    </a:p>
                  </a:txBody>
                  <a:tcPr marL="68580" marR="68580" marT="0" marB="0"/>
                </a:tc>
                <a:tc>
                  <a:txBody>
                    <a:bodyPr/>
                    <a:lstStyle/>
                    <a:p>
                      <a:pPr algn="ctr"/>
                      <a:r>
                        <a:rPr lang="es-ES" sz="1100" dirty="0">
                          <a:effectLst/>
                        </a:rPr>
                        <a:t>Material de laboratorio</a:t>
                      </a:r>
                    </a:p>
                    <a:p>
                      <a:pPr>
                        <a:buNone/>
                      </a:pPr>
                      <a:r>
                        <a:rPr lang="es-ES" sz="1100" dirty="0">
                          <a:effectLst/>
                        </a:rPr>
                        <a:t>(Lupa, aserrín, vaso de precipitado, agua, cera, mechero de bunsen, vela)</a:t>
                      </a:r>
                    </a:p>
                    <a:p>
                      <a:pPr>
                        <a:buNone/>
                      </a:pPr>
                      <a:r>
                        <a:rPr lang="es-ES" sz="1100" dirty="0">
                          <a:effectLst/>
                        </a:rPr>
                        <a:t>Práctica impresa con el contenido de método científico experimental.</a:t>
                      </a:r>
                    </a:p>
                  </a:txBody>
                  <a:tcPr marL="68580" marR="68580" marT="0" marB="0"/>
                </a:tc>
                <a:extLst>
                  <a:ext uri="{0D108BD9-81ED-4DB2-BD59-A6C34878D82A}">
                    <a16:rowId xmlns:a16="http://schemas.microsoft.com/office/drawing/2014/main" val="590893771"/>
                  </a:ext>
                </a:extLst>
              </a:tr>
              <a:tr h="1585793">
                <a:tc>
                  <a:txBody>
                    <a:bodyPr/>
                    <a:lstStyle/>
                    <a:p>
                      <a:pPr>
                        <a:buNone/>
                      </a:pPr>
                      <a:r>
                        <a:rPr lang="es-ES" sz="1000" dirty="0">
                          <a:effectLst/>
                        </a:rPr>
                        <a:t>Cierre: </a:t>
                      </a:r>
                      <a:endParaRPr lang="es-ES">
                        <a:effectLst/>
                      </a:endParaRPr>
                    </a:p>
                    <a:p>
                      <a:pPr>
                        <a:buNone/>
                      </a:pPr>
                      <a:endParaRPr lang="es-ES">
                        <a:effectLst/>
                      </a:endParaRPr>
                    </a:p>
                    <a:p>
                      <a:pPr>
                        <a:buNone/>
                      </a:pPr>
                      <a:r>
                        <a:rPr lang="es-ES" sz="1000" dirty="0">
                          <a:effectLst/>
                        </a:rPr>
                        <a:t>En plenaria se preguntarán los conceptos aplicados y se entregará la V de Gowin.</a:t>
                      </a:r>
                      <a:endParaRPr lang="es-ES" dirty="0">
                        <a:effectLst/>
                      </a:endParaRPr>
                    </a:p>
                  </a:txBody>
                  <a:tcPr marL="68580" marR="68580" marT="0" marB="0"/>
                </a:tc>
                <a:tc>
                  <a:txBody>
                    <a:bodyPr/>
                    <a:lstStyle/>
                    <a:p>
                      <a:pPr>
                        <a:buNone/>
                      </a:pPr>
                      <a:endParaRPr lang="es-ES">
                        <a:effectLst/>
                      </a:endParaRPr>
                    </a:p>
                    <a:p>
                      <a:pPr>
                        <a:buNone/>
                      </a:pPr>
                      <a:endParaRPr lang="es-ES">
                        <a:effectLst/>
                      </a:endParaRPr>
                    </a:p>
                    <a:p>
                      <a:pPr>
                        <a:buNone/>
                      </a:pPr>
                      <a:endParaRPr lang="es-ES">
                        <a:effectLst/>
                      </a:endParaRPr>
                    </a:p>
                    <a:p>
                      <a:pPr>
                        <a:buNone/>
                      </a:pPr>
                      <a:r>
                        <a:rPr lang="es-ES" sz="1000" dirty="0">
                          <a:effectLst/>
                        </a:rPr>
                        <a:t>Entregar la V de Gowin llenada</a:t>
                      </a:r>
                      <a:endParaRPr lang="es-ES" dirty="0">
                        <a:effectLst/>
                      </a:endParaRPr>
                    </a:p>
                  </a:txBody>
                  <a:tcPr marL="68580" marR="68580" marT="0" marB="0"/>
                </a:tc>
                <a:tc>
                  <a:txBody>
                    <a:bodyPr/>
                    <a:lstStyle/>
                    <a:p>
                      <a:pPr>
                        <a:buNone/>
                      </a:pPr>
                      <a:r>
                        <a:rPr lang="es-ES" sz="1000" dirty="0">
                          <a:effectLst/>
                        </a:rPr>
                        <a:t>Rúbrica</a:t>
                      </a:r>
                      <a:endParaRPr lang="es-ES" dirty="0">
                        <a:effectLst/>
                      </a:endParaRPr>
                    </a:p>
                  </a:txBody>
                  <a:tcPr marL="68580" marR="68580" marT="0" marB="0"/>
                </a:tc>
                <a:tc>
                  <a:txBody>
                    <a:bodyPr/>
                    <a:lstStyle/>
                    <a:p>
                      <a:pPr algn="ctr"/>
                      <a:r>
                        <a:rPr lang="es-ES" sz="1100" dirty="0">
                          <a:effectLst/>
                        </a:rPr>
                        <a:t>Material de laboratorio</a:t>
                      </a:r>
                    </a:p>
                    <a:p>
                      <a:pPr>
                        <a:buNone/>
                      </a:pPr>
                      <a:r>
                        <a:rPr lang="es-ES" sz="1100" dirty="0">
                          <a:effectLst/>
                        </a:rPr>
                        <a:t>(Lupa, aserrín, vaso de precipitado, agua, cera, mechero de bunsen, vela)</a:t>
                      </a:r>
                    </a:p>
                    <a:p>
                      <a:pPr>
                        <a:buNone/>
                      </a:pPr>
                      <a:r>
                        <a:rPr lang="es-ES" sz="1100" dirty="0">
                          <a:effectLst/>
                        </a:rPr>
                        <a:t>Práctica impresa con el contenido de método científico experimental.</a:t>
                      </a:r>
                    </a:p>
                    <a:p>
                      <a:pPr>
                        <a:buNone/>
                      </a:pPr>
                      <a:r>
                        <a:rPr lang="es-ES" sz="1100" dirty="0">
                          <a:effectLst/>
                        </a:rPr>
                        <a:t>V de Gowin</a:t>
                      </a:r>
                    </a:p>
                  </a:txBody>
                  <a:tcPr marL="68580" marR="68580" marT="0" marB="0"/>
                </a:tc>
                <a:extLst>
                  <a:ext uri="{0D108BD9-81ED-4DB2-BD59-A6C34878D82A}">
                    <a16:rowId xmlns:a16="http://schemas.microsoft.com/office/drawing/2014/main" val="1078396543"/>
                  </a:ext>
                </a:extLst>
              </a:tr>
            </a:tbl>
          </a:graphicData>
        </a:graphic>
      </p:graphicFrame>
      <p:sp>
        <p:nvSpPr>
          <p:cNvPr id="8" name="CuadroTexto 7">
            <a:extLst>
              <a:ext uri="{FF2B5EF4-FFF2-40B4-BE49-F238E27FC236}">
                <a16:creationId xmlns:a16="http://schemas.microsoft.com/office/drawing/2014/main" id="{E38A3B60-9F50-42A5-A472-65C511F26C4D}"/>
              </a:ext>
            </a:extLst>
          </p:cNvPr>
          <p:cNvSpPr txBox="1"/>
          <p:nvPr/>
        </p:nvSpPr>
        <p:spPr>
          <a:xfrm>
            <a:off x="977660" y="-106392"/>
            <a:ext cx="11228716"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b="1">
              <a:latin typeface="Arial"/>
            </a:endParaRPr>
          </a:p>
          <a:p>
            <a:r>
              <a:rPr lang="es-ES" b="1">
                <a:latin typeface="Arial"/>
              </a:rPr>
              <a:t> SESION NUM: _____1_______     FECHA: ____24-Enero-2019____      TEMA:  ____Formas de transmisión de calor_______</a:t>
            </a:r>
          </a:p>
        </p:txBody>
      </p:sp>
    </p:spTree>
    <p:extLst>
      <p:ext uri="{BB962C8B-B14F-4D97-AF65-F5344CB8AC3E}">
        <p14:creationId xmlns:p14="http://schemas.microsoft.com/office/powerpoint/2010/main" val="2549458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08AB5FC3-0F5F-4074-A320-9115DFC25FE0}"/>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sp>
        <p:nvSpPr>
          <p:cNvPr id="5" name="Título 1">
            <a:extLst>
              <a:ext uri="{FF2B5EF4-FFF2-40B4-BE49-F238E27FC236}">
                <a16:creationId xmlns:a16="http://schemas.microsoft.com/office/drawing/2014/main" id="{40CBB5C9-50E7-41B2-8CF8-DB5D430BFEE9}"/>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graphicFrame>
        <p:nvGraphicFramePr>
          <p:cNvPr id="4" name="Tabla 3">
            <a:extLst>
              <a:ext uri="{FF2B5EF4-FFF2-40B4-BE49-F238E27FC236}">
                <a16:creationId xmlns:a16="http://schemas.microsoft.com/office/drawing/2014/main" id="{54A0DB38-D368-420B-8E54-4C555C121572}"/>
              </a:ext>
            </a:extLst>
          </p:cNvPr>
          <p:cNvGraphicFramePr>
            <a:graphicFrameLocks noGrp="1"/>
          </p:cNvGraphicFramePr>
          <p:nvPr>
            <p:extLst/>
          </p:nvPr>
        </p:nvGraphicFramePr>
        <p:xfrm>
          <a:off x="996261" y="875581"/>
          <a:ext cx="10934703" cy="514684"/>
        </p:xfrm>
        <a:graphic>
          <a:graphicData uri="http://schemas.openxmlformats.org/drawingml/2006/table">
            <a:tbl>
              <a:tblPr firstRow="1" firstCol="1" bandRow="1">
                <a:tableStyleId>{5C22544A-7EE6-4342-B048-85BDC9FD1C3A}</a:tableStyleId>
              </a:tblPr>
              <a:tblGrid>
                <a:gridCol w="2335680">
                  <a:extLst>
                    <a:ext uri="{9D8B030D-6E8A-4147-A177-3AD203B41FA5}">
                      <a16:colId xmlns:a16="http://schemas.microsoft.com/office/drawing/2014/main" val="4164461956"/>
                    </a:ext>
                  </a:extLst>
                </a:gridCol>
                <a:gridCol w="2138135">
                  <a:extLst>
                    <a:ext uri="{9D8B030D-6E8A-4147-A177-3AD203B41FA5}">
                      <a16:colId xmlns:a16="http://schemas.microsoft.com/office/drawing/2014/main" val="2568182646"/>
                    </a:ext>
                  </a:extLst>
                </a:gridCol>
                <a:gridCol w="1115549">
                  <a:extLst>
                    <a:ext uri="{9D8B030D-6E8A-4147-A177-3AD203B41FA5}">
                      <a16:colId xmlns:a16="http://schemas.microsoft.com/office/drawing/2014/main" val="1787744365"/>
                    </a:ext>
                  </a:extLst>
                </a:gridCol>
                <a:gridCol w="2463504">
                  <a:extLst>
                    <a:ext uri="{9D8B030D-6E8A-4147-A177-3AD203B41FA5}">
                      <a16:colId xmlns:a16="http://schemas.microsoft.com/office/drawing/2014/main" val="4151841732"/>
                    </a:ext>
                  </a:extLst>
                </a:gridCol>
                <a:gridCol w="2881835">
                  <a:extLst>
                    <a:ext uri="{9D8B030D-6E8A-4147-A177-3AD203B41FA5}">
                      <a16:colId xmlns:a16="http://schemas.microsoft.com/office/drawing/2014/main" val="351004453"/>
                    </a:ext>
                  </a:extLst>
                </a:gridCol>
              </a:tblGrid>
              <a:tr h="514684">
                <a:tc>
                  <a:txBody>
                    <a:bodyPr/>
                    <a:lstStyle/>
                    <a:p>
                      <a:pPr>
                        <a:buNone/>
                      </a:pPr>
                      <a:r>
                        <a:rPr lang="es-ES" sz="1000" dirty="0">
                          <a:effectLst/>
                        </a:rPr>
                        <a:t>Asignatura: </a:t>
                      </a:r>
                      <a:endParaRPr lang="es-ES">
                        <a:effectLst/>
                      </a:endParaRPr>
                    </a:p>
                    <a:p>
                      <a:pPr>
                        <a:buNone/>
                      </a:pPr>
                      <a:r>
                        <a:rPr lang="es-ES" sz="1000" dirty="0">
                          <a:effectLst/>
                        </a:rPr>
                        <a:t>Física</a:t>
                      </a:r>
                      <a:endParaRPr lang="es-ES" dirty="0">
                        <a:effectLst/>
                      </a:endParaRPr>
                    </a:p>
                  </a:txBody>
                  <a:tcPr marL="68580" marR="68580" marT="0" marB="0"/>
                </a:tc>
                <a:tc>
                  <a:txBody>
                    <a:bodyPr/>
                    <a:lstStyle/>
                    <a:p>
                      <a:pPr>
                        <a:buNone/>
                      </a:pPr>
                      <a:r>
                        <a:rPr lang="es-ES" sz="1000" dirty="0">
                          <a:effectLst/>
                        </a:rPr>
                        <a:t>Grado:</a:t>
                      </a:r>
                      <a:endParaRPr lang="es-ES" dirty="0">
                        <a:effectLst/>
                      </a:endParaRPr>
                    </a:p>
                    <a:p>
                      <a:pPr>
                        <a:buNone/>
                      </a:pPr>
                      <a:r>
                        <a:rPr lang="es-ES" sz="1000" dirty="0">
                          <a:effectLst/>
                        </a:rPr>
                        <a:t>Sexto</a:t>
                      </a:r>
                      <a:endParaRPr lang="es-ES" dirty="0">
                        <a:effectLst/>
                      </a:endParaRPr>
                    </a:p>
                  </a:txBody>
                  <a:tcPr marL="68580" marR="68580" marT="0" marB="0"/>
                </a:tc>
                <a:tc>
                  <a:txBody>
                    <a:bodyPr/>
                    <a:lstStyle/>
                    <a:p>
                      <a:pPr>
                        <a:buNone/>
                      </a:pPr>
                      <a:r>
                        <a:rPr lang="es-ES" sz="1000" dirty="0">
                          <a:effectLst/>
                        </a:rPr>
                        <a:t>Grupo:</a:t>
                      </a:r>
                      <a:endParaRPr lang="es-ES" dirty="0">
                        <a:effectLst/>
                      </a:endParaRPr>
                    </a:p>
                    <a:p>
                      <a:pPr>
                        <a:buNone/>
                      </a:pPr>
                      <a:r>
                        <a:rPr lang="es-ES" sz="1000" dirty="0">
                          <a:effectLst/>
                        </a:rPr>
                        <a:t>6010</a:t>
                      </a:r>
                      <a:endParaRPr lang="es-ES" dirty="0">
                        <a:effectLst/>
                      </a:endParaRPr>
                    </a:p>
                  </a:txBody>
                  <a:tcPr marL="68580" marR="68580" marT="0" marB="0"/>
                </a:tc>
                <a:tc>
                  <a:txBody>
                    <a:bodyPr/>
                    <a:lstStyle/>
                    <a:p>
                      <a:pPr>
                        <a:buNone/>
                      </a:pPr>
                      <a:r>
                        <a:rPr lang="es-ES" sz="1000" dirty="0">
                          <a:effectLst/>
                        </a:rPr>
                        <a:t>Tiempo Previsto:</a:t>
                      </a:r>
                      <a:endParaRPr lang="es-ES" dirty="0">
                        <a:effectLst/>
                      </a:endParaRPr>
                    </a:p>
                    <a:p>
                      <a:pPr>
                        <a:buNone/>
                      </a:pPr>
                      <a:r>
                        <a:rPr lang="es-ES" sz="1000" dirty="0">
                          <a:effectLst/>
                        </a:rPr>
                        <a:t>4 horas</a:t>
                      </a:r>
                      <a:endParaRPr lang="es-ES" dirty="0">
                        <a:effectLst/>
                      </a:endParaRPr>
                    </a:p>
                  </a:txBody>
                  <a:tcPr marL="68580" marR="68580" marT="0" marB="0"/>
                </a:tc>
                <a:tc>
                  <a:txBody>
                    <a:bodyPr/>
                    <a:lstStyle/>
                    <a:p>
                      <a:pPr>
                        <a:buNone/>
                      </a:pPr>
                      <a:r>
                        <a:rPr lang="es-ES" sz="1000" dirty="0">
                          <a:effectLst/>
                        </a:rPr>
                        <a:t>Elaboró:</a:t>
                      </a:r>
                      <a:endParaRPr lang="es-ES" dirty="0">
                        <a:effectLst/>
                      </a:endParaRPr>
                    </a:p>
                    <a:p>
                      <a:pPr>
                        <a:buNone/>
                      </a:pPr>
                      <a:r>
                        <a:rPr lang="es-ES" sz="1000" dirty="0">
                          <a:effectLst/>
                        </a:rPr>
                        <a:t>Gilberto Salgado </a:t>
                      </a:r>
                      <a:r>
                        <a:rPr lang="es-ES" sz="1000" dirty="0" err="1">
                          <a:effectLst/>
                        </a:rPr>
                        <a:t>Salgado</a:t>
                      </a:r>
                      <a:endParaRPr lang="es-ES" dirty="0" err="1">
                        <a:effectLst/>
                      </a:endParaRPr>
                    </a:p>
                  </a:txBody>
                  <a:tcPr marL="68580" marR="68580" marT="0" marB="0"/>
                </a:tc>
                <a:extLst>
                  <a:ext uri="{0D108BD9-81ED-4DB2-BD59-A6C34878D82A}">
                    <a16:rowId xmlns:a16="http://schemas.microsoft.com/office/drawing/2014/main" val="1118221306"/>
                  </a:ext>
                </a:extLst>
              </a:tr>
            </a:tbl>
          </a:graphicData>
        </a:graphic>
      </p:graphicFrame>
      <p:graphicFrame>
        <p:nvGraphicFramePr>
          <p:cNvPr id="7" name="Tabla 6">
            <a:extLst>
              <a:ext uri="{FF2B5EF4-FFF2-40B4-BE49-F238E27FC236}">
                <a16:creationId xmlns:a16="http://schemas.microsoft.com/office/drawing/2014/main" id="{075BCF65-1549-48D0-A2BA-0F25C35083A8}"/>
              </a:ext>
            </a:extLst>
          </p:cNvPr>
          <p:cNvGraphicFramePr>
            <a:graphicFrameLocks noGrp="1"/>
          </p:cNvGraphicFramePr>
          <p:nvPr>
            <p:extLst/>
          </p:nvPr>
        </p:nvGraphicFramePr>
        <p:xfrm>
          <a:off x="996171" y="1483744"/>
          <a:ext cx="11038576" cy="4187964"/>
        </p:xfrm>
        <a:graphic>
          <a:graphicData uri="http://schemas.openxmlformats.org/drawingml/2006/table">
            <a:tbl>
              <a:tblPr firstRow="1" firstCol="1" bandRow="1">
                <a:tableStyleId>{5C22544A-7EE6-4342-B048-85BDC9FD1C3A}</a:tableStyleId>
              </a:tblPr>
              <a:tblGrid>
                <a:gridCol w="3106806">
                  <a:extLst>
                    <a:ext uri="{9D8B030D-6E8A-4147-A177-3AD203B41FA5}">
                      <a16:colId xmlns:a16="http://schemas.microsoft.com/office/drawing/2014/main" val="3498625336"/>
                    </a:ext>
                  </a:extLst>
                </a:gridCol>
                <a:gridCol w="2589005">
                  <a:extLst>
                    <a:ext uri="{9D8B030D-6E8A-4147-A177-3AD203B41FA5}">
                      <a16:colId xmlns:a16="http://schemas.microsoft.com/office/drawing/2014/main" val="1209372612"/>
                    </a:ext>
                  </a:extLst>
                </a:gridCol>
                <a:gridCol w="2530164">
                  <a:extLst>
                    <a:ext uri="{9D8B030D-6E8A-4147-A177-3AD203B41FA5}">
                      <a16:colId xmlns:a16="http://schemas.microsoft.com/office/drawing/2014/main" val="3235311589"/>
                    </a:ext>
                  </a:extLst>
                </a:gridCol>
                <a:gridCol w="2812601">
                  <a:extLst>
                    <a:ext uri="{9D8B030D-6E8A-4147-A177-3AD203B41FA5}">
                      <a16:colId xmlns:a16="http://schemas.microsoft.com/office/drawing/2014/main" val="304119017"/>
                    </a:ext>
                  </a:extLst>
                </a:gridCol>
              </a:tblGrid>
              <a:tr h="469052">
                <a:tc>
                  <a:txBody>
                    <a:bodyPr/>
                    <a:lstStyle/>
                    <a:p>
                      <a:pPr algn="ctr"/>
                      <a:r>
                        <a:rPr lang="es-ES" sz="1000" dirty="0">
                          <a:effectLst/>
                        </a:rPr>
                        <a:t>Estrategias de Enseñanza</a:t>
                      </a:r>
                      <a:endParaRPr lang="es-ES" dirty="0">
                        <a:effectLst/>
                      </a:endParaRPr>
                    </a:p>
                  </a:txBody>
                  <a:tcPr marL="68580" marR="68580" marT="0" marB="0"/>
                </a:tc>
                <a:tc>
                  <a:txBody>
                    <a:bodyPr/>
                    <a:lstStyle/>
                    <a:p>
                      <a:pPr algn="ctr"/>
                      <a:r>
                        <a:rPr lang="es-ES" sz="1000" dirty="0">
                          <a:effectLst/>
                        </a:rPr>
                        <a:t>Experiencias de Aprendizaje</a:t>
                      </a:r>
                      <a:endParaRPr lang="es-ES" dirty="0">
                        <a:effectLst/>
                      </a:endParaRPr>
                    </a:p>
                    <a:p>
                      <a:pPr algn="ctr"/>
                      <a:r>
                        <a:rPr lang="es-ES" sz="1000" dirty="0">
                          <a:effectLst/>
                        </a:rPr>
                        <a:t>(Evaluación diagnóstica continua)</a:t>
                      </a:r>
                      <a:endParaRPr lang="es-ES" dirty="0">
                        <a:effectLst/>
                      </a:endParaRPr>
                    </a:p>
                  </a:txBody>
                  <a:tcPr marL="68580" marR="68580" marT="0" marB="0"/>
                </a:tc>
                <a:tc>
                  <a:txBody>
                    <a:bodyPr/>
                    <a:lstStyle/>
                    <a:p>
                      <a:pPr algn="ctr"/>
                      <a:r>
                        <a:rPr lang="es-ES" sz="1000" dirty="0">
                          <a:effectLst/>
                        </a:rPr>
                        <a:t>Evaluación</a:t>
                      </a:r>
                      <a:endParaRPr lang="es-ES" dirty="0">
                        <a:effectLst/>
                      </a:endParaRPr>
                    </a:p>
                    <a:p>
                      <a:pPr algn="ctr"/>
                      <a:r>
                        <a:rPr lang="es-ES" sz="1000" dirty="0">
                          <a:effectLst/>
                        </a:rPr>
                        <a:t>Estrategias y Productos</a:t>
                      </a:r>
                      <a:endParaRPr lang="es-ES" dirty="0">
                        <a:effectLst/>
                      </a:endParaRPr>
                    </a:p>
                  </a:txBody>
                  <a:tcPr marL="68580" marR="68580" marT="0" marB="0"/>
                </a:tc>
                <a:tc>
                  <a:txBody>
                    <a:bodyPr/>
                    <a:lstStyle/>
                    <a:p>
                      <a:pPr algn="ctr"/>
                      <a:r>
                        <a:rPr lang="es-ES" sz="1000" dirty="0">
                          <a:effectLst/>
                        </a:rPr>
                        <a:t>Recursos y/o Materiales</a:t>
                      </a:r>
                      <a:endParaRPr lang="es-ES" dirty="0">
                        <a:effectLst/>
                      </a:endParaRPr>
                    </a:p>
                  </a:txBody>
                  <a:tcPr marL="68580" marR="68580" marT="0" marB="0"/>
                </a:tc>
                <a:extLst>
                  <a:ext uri="{0D108BD9-81ED-4DB2-BD59-A6C34878D82A}">
                    <a16:rowId xmlns:a16="http://schemas.microsoft.com/office/drawing/2014/main" val="3165034400"/>
                  </a:ext>
                </a:extLst>
              </a:tr>
              <a:tr h="1306645">
                <a:tc>
                  <a:txBody>
                    <a:bodyPr/>
                    <a:lstStyle/>
                    <a:p>
                      <a:pPr>
                        <a:buNone/>
                      </a:pPr>
                      <a:r>
                        <a:rPr lang="es-ES" sz="1000" dirty="0">
                          <a:effectLst/>
                        </a:rPr>
                        <a:t>Inicio:</a:t>
                      </a:r>
                      <a:endParaRPr lang="es-ES" dirty="0">
                        <a:effectLst/>
                      </a:endParaRPr>
                    </a:p>
                    <a:p>
                      <a:pPr>
                        <a:buNone/>
                      </a:pPr>
                      <a:r>
                        <a:rPr lang="es-ES" sz="1000" dirty="0">
                          <a:effectLst/>
                        </a:rPr>
                        <a:t>Presentación y revisión de artículos impresos.</a:t>
                      </a:r>
                      <a:endParaRPr lang="es-ES" dirty="0">
                        <a:effectLst/>
                      </a:endParaRPr>
                    </a:p>
                    <a:p>
                      <a:pPr>
                        <a:buNone/>
                      </a:pPr>
                      <a:r>
                        <a:rPr lang="es-ES" sz="1000" dirty="0">
                          <a:effectLst/>
                        </a:rPr>
                        <a:t>Dar a conocer el objetivo de la lectura de artículos.</a:t>
                      </a:r>
                      <a:endParaRPr lang="es-ES" dirty="0">
                        <a:effectLst/>
                      </a:endParaRPr>
                    </a:p>
                    <a:p>
                      <a:pPr>
                        <a:buNone/>
                      </a:pPr>
                      <a:r>
                        <a:rPr lang="es-ES" sz="1000" dirty="0">
                          <a:effectLst/>
                        </a:rPr>
                        <a:t>Explicación del trabajo final a entregar</a:t>
                      </a:r>
                      <a:endParaRPr lang="es-ES" dirty="0">
                        <a:effectLst/>
                      </a:endParaRPr>
                    </a:p>
                  </a:txBody>
                  <a:tcPr marL="68580" marR="68580" marT="0" marB="0"/>
                </a:tc>
                <a:tc>
                  <a:txBody>
                    <a:bodyPr/>
                    <a:lstStyle/>
                    <a:p>
                      <a:pPr>
                        <a:buNone/>
                      </a:pPr>
                      <a:r>
                        <a:rPr lang="es-ES" sz="1000" dirty="0">
                          <a:effectLst/>
                        </a:rPr>
                        <a:t>Mediante preguntas detonadoras se tendrá como introducción los artículos</a:t>
                      </a:r>
                      <a:endParaRPr lang="es-ES" dirty="0">
                        <a:effectLst/>
                      </a:endParaRPr>
                    </a:p>
                  </a:txBody>
                  <a:tcPr marL="68580" marR="68580" marT="0" marB="0"/>
                </a:tc>
                <a:tc>
                  <a:txBody>
                    <a:bodyPr/>
                    <a:lstStyle/>
                    <a:p>
                      <a:pPr>
                        <a:buNone/>
                      </a:pPr>
                      <a:r>
                        <a:rPr lang="es-ES" sz="1000" dirty="0">
                          <a:effectLst/>
                        </a:rPr>
                        <a:t>Lista de Cotejo</a:t>
                      </a:r>
                      <a:endParaRPr lang="es-ES" dirty="0">
                        <a:effectLst/>
                      </a:endParaRPr>
                    </a:p>
                    <a:p>
                      <a:pPr>
                        <a:buNone/>
                      </a:pPr>
                      <a:r>
                        <a:rPr lang="es-ES" sz="1000" dirty="0">
                          <a:effectLst/>
                        </a:rPr>
                        <a:t>Mapa conceptual</a:t>
                      </a:r>
                      <a:endParaRPr lang="es-ES" dirty="0">
                        <a:effectLst/>
                      </a:endParaRPr>
                    </a:p>
                  </a:txBody>
                  <a:tcPr marL="68580" marR="68580" marT="0" marB="0"/>
                </a:tc>
                <a:tc>
                  <a:txBody>
                    <a:bodyPr/>
                    <a:lstStyle/>
                    <a:p>
                      <a:pPr>
                        <a:buNone/>
                      </a:pPr>
                      <a:r>
                        <a:rPr lang="es-ES" sz="1000" dirty="0">
                          <a:effectLst/>
                        </a:rPr>
                        <a:t>Artículos impresos</a:t>
                      </a:r>
                      <a:endParaRPr lang="es-ES" dirty="0">
                        <a:effectLst/>
                      </a:endParaRPr>
                    </a:p>
                    <a:p>
                      <a:pPr>
                        <a:buNone/>
                      </a:pPr>
                      <a:r>
                        <a:rPr lang="es-ES" sz="1000" dirty="0">
                          <a:effectLst/>
                        </a:rPr>
                        <a:t>Pizarrón</a:t>
                      </a:r>
                      <a:endParaRPr lang="es-ES" dirty="0">
                        <a:effectLst/>
                      </a:endParaRPr>
                    </a:p>
                    <a:p>
                      <a:pPr>
                        <a:buNone/>
                      </a:pPr>
                      <a:r>
                        <a:rPr lang="es-ES" sz="1000" dirty="0">
                          <a:effectLst/>
                        </a:rPr>
                        <a:t>PC</a:t>
                      </a:r>
                      <a:endParaRPr lang="es-ES" dirty="0">
                        <a:effectLst/>
                      </a:endParaRPr>
                    </a:p>
                    <a:p>
                      <a:pPr>
                        <a:buNone/>
                      </a:pPr>
                      <a:r>
                        <a:rPr lang="es-ES" sz="1000" dirty="0">
                          <a:effectLst/>
                        </a:rPr>
                        <a:t>Video</a:t>
                      </a:r>
                      <a:endParaRPr lang="es-ES" dirty="0">
                        <a:effectLst/>
                      </a:endParaRPr>
                    </a:p>
                    <a:p>
                      <a:pPr>
                        <a:buNone/>
                      </a:pPr>
                      <a:r>
                        <a:rPr lang="es-ES" sz="1000" dirty="0">
                          <a:effectLst/>
                        </a:rPr>
                        <a:t>Cuaderno</a:t>
                      </a:r>
                      <a:endParaRPr lang="es-ES" dirty="0">
                        <a:effectLst/>
                      </a:endParaRPr>
                    </a:p>
                    <a:p>
                      <a:pPr>
                        <a:buNone/>
                      </a:pPr>
                      <a:endParaRPr lang="es-ES">
                        <a:effectLst/>
                      </a:endParaRPr>
                    </a:p>
                  </a:txBody>
                  <a:tcPr marL="68580" marR="68580" marT="0" marB="0"/>
                </a:tc>
                <a:extLst>
                  <a:ext uri="{0D108BD9-81ED-4DB2-BD59-A6C34878D82A}">
                    <a16:rowId xmlns:a16="http://schemas.microsoft.com/office/drawing/2014/main" val="3361005268"/>
                  </a:ext>
                </a:extLst>
              </a:tr>
              <a:tr h="1105622">
                <a:tc>
                  <a:txBody>
                    <a:bodyPr/>
                    <a:lstStyle/>
                    <a:p>
                      <a:pPr>
                        <a:buNone/>
                      </a:pPr>
                      <a:r>
                        <a:rPr lang="es-ES" sz="1000" dirty="0">
                          <a:effectLst/>
                        </a:rPr>
                        <a:t>Desarrollo:</a:t>
                      </a:r>
                      <a:endParaRPr lang="es-ES" dirty="0">
                        <a:effectLst/>
                      </a:endParaRPr>
                    </a:p>
                    <a:p>
                      <a:pPr algn="just"/>
                      <a:r>
                        <a:rPr lang="es-ES" sz="1000" dirty="0">
                          <a:effectLst/>
                        </a:rPr>
                        <a:t>Los alumnos realizarán su lectura y posteriormente de manera individual realizarán un mapa conceptual para cada artículo.</a:t>
                      </a:r>
                      <a:endParaRPr lang="es-ES" dirty="0">
                        <a:effectLst/>
                      </a:endParaRPr>
                    </a:p>
                  </a:txBody>
                  <a:tcPr marL="68580" marR="68580" marT="0" marB="0"/>
                </a:tc>
                <a:tc>
                  <a:txBody>
                    <a:bodyPr/>
                    <a:lstStyle/>
                    <a:p>
                      <a:pPr>
                        <a:buNone/>
                      </a:pPr>
                      <a:r>
                        <a:rPr lang="es-ES" sz="1000" dirty="0">
                          <a:effectLst/>
                        </a:rPr>
                        <a:t>Realización de mapa conceptual</a:t>
                      </a:r>
                      <a:endParaRPr lang="es-ES" dirty="0">
                        <a:effectLst/>
                      </a:endParaRPr>
                    </a:p>
                    <a:p>
                      <a:pPr>
                        <a:buNone/>
                      </a:pPr>
                      <a:endParaRPr lang="es-ES">
                        <a:effectLst/>
                      </a:endParaRPr>
                    </a:p>
                  </a:txBody>
                  <a:tcPr marL="68580" marR="68580" marT="0" marB="0"/>
                </a:tc>
                <a:tc>
                  <a:txBody>
                    <a:bodyPr/>
                    <a:lstStyle/>
                    <a:p>
                      <a:pPr>
                        <a:buNone/>
                      </a:pPr>
                      <a:r>
                        <a:rPr lang="es-ES" sz="1000" dirty="0">
                          <a:effectLst/>
                        </a:rPr>
                        <a:t>Lista de cotejo</a:t>
                      </a:r>
                      <a:endParaRPr lang="es-ES" dirty="0">
                        <a:effectLst/>
                      </a:endParaRPr>
                    </a:p>
                    <a:p>
                      <a:pPr>
                        <a:buNone/>
                      </a:pPr>
                      <a:r>
                        <a:rPr lang="es-ES" sz="1000" dirty="0">
                          <a:effectLst/>
                        </a:rPr>
                        <a:t>Mapa conceptual</a:t>
                      </a:r>
                      <a:endParaRPr lang="es-ES" dirty="0">
                        <a:effectLst/>
                      </a:endParaRPr>
                    </a:p>
                  </a:txBody>
                  <a:tcPr marL="68580" marR="68580" marT="0" marB="0"/>
                </a:tc>
                <a:tc>
                  <a:txBody>
                    <a:bodyPr/>
                    <a:lstStyle/>
                    <a:p>
                      <a:pPr>
                        <a:buNone/>
                      </a:pPr>
                      <a:r>
                        <a:rPr lang="es-ES" sz="1000" dirty="0">
                          <a:effectLst/>
                        </a:rPr>
                        <a:t>Artículos impresos</a:t>
                      </a:r>
                      <a:endParaRPr lang="es-ES" dirty="0">
                        <a:effectLst/>
                      </a:endParaRPr>
                    </a:p>
                    <a:p>
                      <a:pPr>
                        <a:buNone/>
                      </a:pPr>
                      <a:r>
                        <a:rPr lang="es-ES" sz="1000" dirty="0">
                          <a:effectLst/>
                        </a:rPr>
                        <a:t>Pizarrón</a:t>
                      </a:r>
                      <a:endParaRPr lang="es-ES" dirty="0">
                        <a:effectLst/>
                      </a:endParaRPr>
                    </a:p>
                    <a:p>
                      <a:pPr>
                        <a:buNone/>
                      </a:pPr>
                      <a:r>
                        <a:rPr lang="es-ES" sz="1000" dirty="0">
                          <a:effectLst/>
                        </a:rPr>
                        <a:t>PC</a:t>
                      </a:r>
                      <a:endParaRPr lang="es-ES" dirty="0">
                        <a:effectLst/>
                      </a:endParaRPr>
                    </a:p>
                    <a:p>
                      <a:pPr>
                        <a:buNone/>
                      </a:pPr>
                      <a:r>
                        <a:rPr lang="es-ES" sz="1000" dirty="0">
                          <a:effectLst/>
                        </a:rPr>
                        <a:t>Video</a:t>
                      </a:r>
                      <a:endParaRPr lang="es-ES" dirty="0">
                        <a:effectLst/>
                      </a:endParaRPr>
                    </a:p>
                    <a:p>
                      <a:pPr>
                        <a:buNone/>
                      </a:pPr>
                      <a:r>
                        <a:rPr lang="es-ES" sz="1000" dirty="0">
                          <a:effectLst/>
                        </a:rPr>
                        <a:t>Cuaderno</a:t>
                      </a:r>
                      <a:endParaRPr lang="es-ES" dirty="0">
                        <a:effectLst/>
                      </a:endParaRPr>
                    </a:p>
                  </a:txBody>
                  <a:tcPr marL="68580" marR="68580" marT="0" marB="0"/>
                </a:tc>
                <a:extLst>
                  <a:ext uri="{0D108BD9-81ED-4DB2-BD59-A6C34878D82A}">
                    <a16:rowId xmlns:a16="http://schemas.microsoft.com/office/drawing/2014/main" val="2349348474"/>
                  </a:ext>
                </a:extLst>
              </a:tr>
              <a:tr h="1306645">
                <a:tc>
                  <a:txBody>
                    <a:bodyPr/>
                    <a:lstStyle/>
                    <a:p>
                      <a:pPr>
                        <a:buNone/>
                      </a:pPr>
                      <a:r>
                        <a:rPr lang="es-ES" sz="1000" dirty="0">
                          <a:effectLst/>
                        </a:rPr>
                        <a:t>Cierre: </a:t>
                      </a:r>
                      <a:endParaRPr lang="es-ES">
                        <a:effectLst/>
                      </a:endParaRPr>
                    </a:p>
                    <a:p>
                      <a:pPr>
                        <a:buNone/>
                      </a:pPr>
                      <a:r>
                        <a:rPr lang="es-ES" sz="1000" dirty="0">
                          <a:effectLst/>
                        </a:rPr>
                        <a:t>En plenaria se preguntarán los conceptos aplicados o mencionados en los artículos.</a:t>
                      </a:r>
                      <a:endParaRPr lang="es-ES" dirty="0">
                        <a:effectLst/>
                      </a:endParaRPr>
                    </a:p>
                    <a:p>
                      <a:pPr>
                        <a:buNone/>
                      </a:pPr>
                      <a:r>
                        <a:rPr lang="es-ES" sz="1000" dirty="0">
                          <a:effectLst/>
                        </a:rPr>
                        <a:t>Se recogerá el mapa conceptual del video de tarea.</a:t>
                      </a:r>
                      <a:endParaRPr lang="es-ES" dirty="0">
                        <a:effectLst/>
                      </a:endParaRPr>
                    </a:p>
                  </a:txBody>
                  <a:tcPr marL="68580" marR="68580" marT="0" marB="0"/>
                </a:tc>
                <a:tc>
                  <a:txBody>
                    <a:bodyPr/>
                    <a:lstStyle/>
                    <a:p>
                      <a:pPr>
                        <a:buNone/>
                      </a:pPr>
                      <a:r>
                        <a:rPr lang="es-ES" sz="1000" dirty="0">
                          <a:effectLst/>
                        </a:rPr>
                        <a:t>Entrega de mapa conceptual</a:t>
                      </a:r>
                      <a:endParaRPr lang="es-ES" dirty="0">
                        <a:effectLst/>
                      </a:endParaRPr>
                    </a:p>
                  </a:txBody>
                  <a:tcPr marL="68580" marR="68580" marT="0" marB="0"/>
                </a:tc>
                <a:tc>
                  <a:txBody>
                    <a:bodyPr/>
                    <a:lstStyle/>
                    <a:p>
                      <a:pPr>
                        <a:buNone/>
                      </a:pPr>
                      <a:r>
                        <a:rPr lang="es-ES" sz="1000" dirty="0">
                          <a:effectLst/>
                        </a:rPr>
                        <a:t>Lista de cotejo</a:t>
                      </a:r>
                      <a:endParaRPr lang="es-ES" dirty="0">
                        <a:effectLst/>
                      </a:endParaRPr>
                    </a:p>
                    <a:p>
                      <a:pPr>
                        <a:buNone/>
                      </a:pPr>
                      <a:r>
                        <a:rPr lang="es-ES" sz="1000" dirty="0">
                          <a:effectLst/>
                        </a:rPr>
                        <a:t>Mapa Conceptual</a:t>
                      </a:r>
                      <a:endParaRPr lang="es-ES" dirty="0">
                        <a:effectLst/>
                      </a:endParaRPr>
                    </a:p>
                  </a:txBody>
                  <a:tcPr marL="68580" marR="68580" marT="0" marB="0"/>
                </a:tc>
                <a:tc>
                  <a:txBody>
                    <a:bodyPr/>
                    <a:lstStyle/>
                    <a:p>
                      <a:pPr>
                        <a:buNone/>
                      </a:pPr>
                      <a:r>
                        <a:rPr lang="es-ES" sz="1000" dirty="0">
                          <a:effectLst/>
                        </a:rPr>
                        <a:t>Artículos impresos</a:t>
                      </a:r>
                      <a:endParaRPr lang="es-ES" dirty="0">
                        <a:effectLst/>
                      </a:endParaRPr>
                    </a:p>
                    <a:p>
                      <a:pPr>
                        <a:buNone/>
                      </a:pPr>
                      <a:r>
                        <a:rPr lang="es-ES" sz="1000" dirty="0">
                          <a:effectLst/>
                        </a:rPr>
                        <a:t>Pizarrón</a:t>
                      </a:r>
                      <a:endParaRPr lang="es-ES" dirty="0">
                        <a:effectLst/>
                      </a:endParaRPr>
                    </a:p>
                    <a:p>
                      <a:pPr>
                        <a:buNone/>
                      </a:pPr>
                      <a:r>
                        <a:rPr lang="es-ES" sz="1000" dirty="0">
                          <a:effectLst/>
                        </a:rPr>
                        <a:t>PC</a:t>
                      </a:r>
                      <a:endParaRPr lang="es-ES" dirty="0">
                        <a:effectLst/>
                      </a:endParaRPr>
                    </a:p>
                    <a:p>
                      <a:pPr>
                        <a:buNone/>
                      </a:pPr>
                      <a:r>
                        <a:rPr lang="es-ES" sz="1000" dirty="0">
                          <a:effectLst/>
                        </a:rPr>
                        <a:t>Video</a:t>
                      </a:r>
                      <a:endParaRPr lang="es-ES" dirty="0">
                        <a:effectLst/>
                      </a:endParaRPr>
                    </a:p>
                    <a:p>
                      <a:pPr>
                        <a:buNone/>
                      </a:pPr>
                      <a:r>
                        <a:rPr lang="es-ES" sz="1000" dirty="0">
                          <a:effectLst/>
                        </a:rPr>
                        <a:t>Cuaderno</a:t>
                      </a:r>
                      <a:endParaRPr lang="es-ES" dirty="0">
                        <a:effectLst/>
                      </a:endParaRPr>
                    </a:p>
                    <a:p>
                      <a:pPr>
                        <a:buNone/>
                      </a:pPr>
                      <a:endParaRPr lang="es-ES">
                        <a:effectLst/>
                      </a:endParaRPr>
                    </a:p>
                  </a:txBody>
                  <a:tcPr marL="68580" marR="68580" marT="0" marB="0"/>
                </a:tc>
                <a:extLst>
                  <a:ext uri="{0D108BD9-81ED-4DB2-BD59-A6C34878D82A}">
                    <a16:rowId xmlns:a16="http://schemas.microsoft.com/office/drawing/2014/main" val="1123285573"/>
                  </a:ext>
                </a:extLst>
              </a:tr>
            </a:tbl>
          </a:graphicData>
        </a:graphic>
      </p:graphicFrame>
      <p:sp>
        <p:nvSpPr>
          <p:cNvPr id="8" name="CuadroTexto 7">
            <a:extLst>
              <a:ext uri="{FF2B5EF4-FFF2-40B4-BE49-F238E27FC236}">
                <a16:creationId xmlns:a16="http://schemas.microsoft.com/office/drawing/2014/main" id="{ED33E62C-CC45-4443-9ED0-905DC52AF87F}"/>
              </a:ext>
            </a:extLst>
          </p:cNvPr>
          <p:cNvSpPr txBox="1"/>
          <p:nvPr/>
        </p:nvSpPr>
        <p:spPr>
          <a:xfrm>
            <a:off x="977660" y="-408317"/>
            <a:ext cx="11142452"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a:p>
          <a:p>
            <a:r>
              <a:rPr lang="es-ES" b="1">
                <a:latin typeface="Arial"/>
                <a:cs typeface="Arial"/>
              </a:rPr>
              <a:t> </a:t>
            </a:r>
          </a:p>
          <a:p>
            <a:r>
              <a:rPr lang="es-ES" b="1">
                <a:latin typeface="Arial"/>
              </a:rPr>
              <a:t>SESION NUM: _____1_______     FECHA: ___15 de Nov y 3-Dic-18_______  TEMA:  ____Energía y Calor_______</a:t>
            </a:r>
          </a:p>
        </p:txBody>
      </p:sp>
    </p:spTree>
    <p:extLst>
      <p:ext uri="{BB962C8B-B14F-4D97-AF65-F5344CB8AC3E}">
        <p14:creationId xmlns:p14="http://schemas.microsoft.com/office/powerpoint/2010/main" val="4223676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08AB5FC3-0F5F-4074-A320-9115DFC25FE0}"/>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sp>
        <p:nvSpPr>
          <p:cNvPr id="5" name="Título 1">
            <a:extLst>
              <a:ext uri="{FF2B5EF4-FFF2-40B4-BE49-F238E27FC236}">
                <a16:creationId xmlns:a16="http://schemas.microsoft.com/office/drawing/2014/main" id="{40CBB5C9-50E7-41B2-8CF8-DB5D430BFEE9}"/>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graphicFrame>
        <p:nvGraphicFramePr>
          <p:cNvPr id="4" name="Tabla 3">
            <a:extLst>
              <a:ext uri="{FF2B5EF4-FFF2-40B4-BE49-F238E27FC236}">
                <a16:creationId xmlns:a16="http://schemas.microsoft.com/office/drawing/2014/main" id="{2C55428A-8118-4EBA-8B8C-37BDEBBA5BDC}"/>
              </a:ext>
            </a:extLst>
          </p:cNvPr>
          <p:cNvGraphicFramePr>
            <a:graphicFrameLocks noGrp="1"/>
          </p:cNvGraphicFramePr>
          <p:nvPr>
            <p:extLst/>
          </p:nvPr>
        </p:nvGraphicFramePr>
        <p:xfrm>
          <a:off x="794888" y="703053"/>
          <a:ext cx="10880748" cy="304800"/>
        </p:xfrm>
        <a:graphic>
          <a:graphicData uri="http://schemas.openxmlformats.org/drawingml/2006/table">
            <a:tbl>
              <a:tblPr firstRow="1" firstCol="1" bandRow="1">
                <a:tableStyleId>{5C22544A-7EE6-4342-B048-85BDC9FD1C3A}</a:tableStyleId>
              </a:tblPr>
              <a:tblGrid>
                <a:gridCol w="2087990">
                  <a:extLst>
                    <a:ext uri="{9D8B030D-6E8A-4147-A177-3AD203B41FA5}">
                      <a16:colId xmlns:a16="http://schemas.microsoft.com/office/drawing/2014/main" val="1909917449"/>
                    </a:ext>
                  </a:extLst>
                </a:gridCol>
                <a:gridCol w="1809591">
                  <a:extLst>
                    <a:ext uri="{9D8B030D-6E8A-4147-A177-3AD203B41FA5}">
                      <a16:colId xmlns:a16="http://schemas.microsoft.com/office/drawing/2014/main" val="4230044057"/>
                    </a:ext>
                  </a:extLst>
                </a:gridCol>
                <a:gridCol w="1635592">
                  <a:extLst>
                    <a:ext uri="{9D8B030D-6E8A-4147-A177-3AD203B41FA5}">
                      <a16:colId xmlns:a16="http://schemas.microsoft.com/office/drawing/2014/main" val="2860684461"/>
                    </a:ext>
                  </a:extLst>
                </a:gridCol>
                <a:gridCol w="1612392">
                  <a:extLst>
                    <a:ext uri="{9D8B030D-6E8A-4147-A177-3AD203B41FA5}">
                      <a16:colId xmlns:a16="http://schemas.microsoft.com/office/drawing/2014/main" val="2151580456"/>
                    </a:ext>
                  </a:extLst>
                </a:gridCol>
                <a:gridCol w="3735183">
                  <a:extLst>
                    <a:ext uri="{9D8B030D-6E8A-4147-A177-3AD203B41FA5}">
                      <a16:colId xmlns:a16="http://schemas.microsoft.com/office/drawing/2014/main" val="3665837319"/>
                    </a:ext>
                  </a:extLst>
                </a:gridCol>
              </a:tblGrid>
              <a:tr h="0">
                <a:tc>
                  <a:txBody>
                    <a:bodyPr/>
                    <a:lstStyle/>
                    <a:p>
                      <a:pPr>
                        <a:buNone/>
                      </a:pPr>
                      <a:r>
                        <a:rPr lang="es-ES" sz="1000" dirty="0">
                          <a:effectLst/>
                        </a:rPr>
                        <a:t>Asignatura: </a:t>
                      </a:r>
                      <a:endParaRPr lang="es-ES">
                        <a:effectLst/>
                      </a:endParaRPr>
                    </a:p>
                    <a:p>
                      <a:pPr>
                        <a:buNone/>
                      </a:pPr>
                      <a:r>
                        <a:rPr lang="es-ES" sz="1000" dirty="0">
                          <a:effectLst/>
                        </a:rPr>
                        <a:t>Física</a:t>
                      </a:r>
                      <a:endParaRPr lang="es-ES" dirty="0">
                        <a:effectLst/>
                      </a:endParaRPr>
                    </a:p>
                  </a:txBody>
                  <a:tcPr marL="68580" marR="68580" marT="0" marB="0"/>
                </a:tc>
                <a:tc>
                  <a:txBody>
                    <a:bodyPr/>
                    <a:lstStyle/>
                    <a:p>
                      <a:pPr>
                        <a:buNone/>
                      </a:pPr>
                      <a:r>
                        <a:rPr lang="es-ES" sz="1000" dirty="0">
                          <a:effectLst/>
                        </a:rPr>
                        <a:t>Grado:</a:t>
                      </a:r>
                      <a:endParaRPr lang="es-ES" dirty="0">
                        <a:effectLst/>
                      </a:endParaRPr>
                    </a:p>
                    <a:p>
                      <a:pPr>
                        <a:buNone/>
                      </a:pPr>
                      <a:r>
                        <a:rPr lang="es-ES" sz="1000" dirty="0">
                          <a:effectLst/>
                        </a:rPr>
                        <a:t>Sexto</a:t>
                      </a:r>
                      <a:endParaRPr lang="es-ES" dirty="0">
                        <a:effectLst/>
                      </a:endParaRPr>
                    </a:p>
                  </a:txBody>
                  <a:tcPr marL="68580" marR="68580" marT="0" marB="0"/>
                </a:tc>
                <a:tc>
                  <a:txBody>
                    <a:bodyPr/>
                    <a:lstStyle/>
                    <a:p>
                      <a:pPr>
                        <a:buNone/>
                      </a:pPr>
                      <a:r>
                        <a:rPr lang="es-ES" sz="1000" dirty="0">
                          <a:effectLst/>
                        </a:rPr>
                        <a:t>Grupo:</a:t>
                      </a:r>
                      <a:endParaRPr lang="es-ES" dirty="0">
                        <a:effectLst/>
                      </a:endParaRPr>
                    </a:p>
                    <a:p>
                      <a:pPr>
                        <a:buNone/>
                      </a:pPr>
                      <a:r>
                        <a:rPr lang="es-ES" sz="1000" dirty="0">
                          <a:effectLst/>
                        </a:rPr>
                        <a:t>6010</a:t>
                      </a:r>
                      <a:endParaRPr lang="es-ES" dirty="0">
                        <a:effectLst/>
                      </a:endParaRPr>
                    </a:p>
                  </a:txBody>
                  <a:tcPr marL="68580" marR="68580" marT="0" marB="0"/>
                </a:tc>
                <a:tc>
                  <a:txBody>
                    <a:bodyPr/>
                    <a:lstStyle/>
                    <a:p>
                      <a:pPr>
                        <a:buNone/>
                      </a:pPr>
                      <a:r>
                        <a:rPr lang="es-ES" sz="1000" dirty="0">
                          <a:effectLst/>
                        </a:rPr>
                        <a:t>Tiempo Previsto:</a:t>
                      </a:r>
                      <a:endParaRPr lang="es-ES" dirty="0">
                        <a:effectLst/>
                      </a:endParaRPr>
                    </a:p>
                    <a:p>
                      <a:pPr>
                        <a:buNone/>
                      </a:pPr>
                      <a:r>
                        <a:rPr lang="es-ES" sz="1000" dirty="0">
                          <a:effectLst/>
                        </a:rPr>
                        <a:t>4 horas</a:t>
                      </a:r>
                      <a:endParaRPr lang="es-ES" dirty="0">
                        <a:effectLst/>
                      </a:endParaRPr>
                    </a:p>
                  </a:txBody>
                  <a:tcPr marL="68580" marR="68580" marT="0" marB="0"/>
                </a:tc>
                <a:tc>
                  <a:txBody>
                    <a:bodyPr/>
                    <a:lstStyle/>
                    <a:p>
                      <a:pPr>
                        <a:buNone/>
                      </a:pPr>
                      <a:r>
                        <a:rPr lang="es-ES" sz="1000" dirty="0">
                          <a:effectLst/>
                        </a:rPr>
                        <a:t>Elaboró:</a:t>
                      </a:r>
                      <a:endParaRPr lang="es-ES" dirty="0">
                        <a:effectLst/>
                      </a:endParaRPr>
                    </a:p>
                    <a:p>
                      <a:pPr>
                        <a:buNone/>
                      </a:pPr>
                      <a:r>
                        <a:rPr lang="es-ES" sz="1000" dirty="0">
                          <a:effectLst/>
                        </a:rPr>
                        <a:t>Gilberto Salgado </a:t>
                      </a:r>
                      <a:r>
                        <a:rPr lang="es-ES" sz="1000" dirty="0" err="1">
                          <a:effectLst/>
                        </a:rPr>
                        <a:t>Salgado</a:t>
                      </a:r>
                      <a:endParaRPr lang="es-ES" dirty="0" err="1">
                        <a:effectLst/>
                      </a:endParaRPr>
                    </a:p>
                  </a:txBody>
                  <a:tcPr marL="68580" marR="68580" marT="0" marB="0"/>
                </a:tc>
                <a:extLst>
                  <a:ext uri="{0D108BD9-81ED-4DB2-BD59-A6C34878D82A}">
                    <a16:rowId xmlns:a16="http://schemas.microsoft.com/office/drawing/2014/main" val="558211681"/>
                  </a:ext>
                </a:extLst>
              </a:tr>
            </a:tbl>
          </a:graphicData>
        </a:graphic>
      </p:graphicFrame>
      <p:graphicFrame>
        <p:nvGraphicFramePr>
          <p:cNvPr id="7" name="Tabla 6">
            <a:extLst>
              <a:ext uri="{FF2B5EF4-FFF2-40B4-BE49-F238E27FC236}">
                <a16:creationId xmlns:a16="http://schemas.microsoft.com/office/drawing/2014/main" id="{998360C8-0CFF-4654-A405-58B2243B1957}"/>
              </a:ext>
            </a:extLst>
          </p:cNvPr>
          <p:cNvGraphicFramePr>
            <a:graphicFrameLocks noGrp="1"/>
          </p:cNvGraphicFramePr>
          <p:nvPr>
            <p:extLst/>
          </p:nvPr>
        </p:nvGraphicFramePr>
        <p:xfrm>
          <a:off x="790754" y="1121433"/>
          <a:ext cx="11284107" cy="4634925"/>
        </p:xfrm>
        <a:graphic>
          <a:graphicData uri="http://schemas.openxmlformats.org/drawingml/2006/table">
            <a:tbl>
              <a:tblPr firstRow="1" firstCol="1" bandRow="1">
                <a:tableStyleId>{5C22544A-7EE6-4342-B048-85BDC9FD1C3A}</a:tableStyleId>
              </a:tblPr>
              <a:tblGrid>
                <a:gridCol w="2337160">
                  <a:extLst>
                    <a:ext uri="{9D8B030D-6E8A-4147-A177-3AD203B41FA5}">
                      <a16:colId xmlns:a16="http://schemas.microsoft.com/office/drawing/2014/main" val="4063369941"/>
                    </a:ext>
                  </a:extLst>
                </a:gridCol>
                <a:gridCol w="2909280">
                  <a:extLst>
                    <a:ext uri="{9D8B030D-6E8A-4147-A177-3AD203B41FA5}">
                      <a16:colId xmlns:a16="http://schemas.microsoft.com/office/drawing/2014/main" val="557772105"/>
                    </a:ext>
                  </a:extLst>
                </a:gridCol>
                <a:gridCol w="2665825">
                  <a:extLst>
                    <a:ext uri="{9D8B030D-6E8A-4147-A177-3AD203B41FA5}">
                      <a16:colId xmlns:a16="http://schemas.microsoft.com/office/drawing/2014/main" val="684352514"/>
                    </a:ext>
                  </a:extLst>
                </a:gridCol>
                <a:gridCol w="3371842">
                  <a:extLst>
                    <a:ext uri="{9D8B030D-6E8A-4147-A177-3AD203B41FA5}">
                      <a16:colId xmlns:a16="http://schemas.microsoft.com/office/drawing/2014/main" val="164012897"/>
                    </a:ext>
                  </a:extLst>
                </a:gridCol>
              </a:tblGrid>
              <a:tr h="390559">
                <a:tc>
                  <a:txBody>
                    <a:bodyPr/>
                    <a:lstStyle/>
                    <a:p>
                      <a:pPr algn="ctr"/>
                      <a:r>
                        <a:rPr lang="es-ES" sz="1000" dirty="0">
                          <a:effectLst/>
                        </a:rPr>
                        <a:t>Estrategias de Enseñanza</a:t>
                      </a:r>
                      <a:endParaRPr lang="es-ES" dirty="0">
                        <a:effectLst/>
                      </a:endParaRPr>
                    </a:p>
                  </a:txBody>
                  <a:tcPr marL="68580" marR="68580" marT="0" marB="0"/>
                </a:tc>
                <a:tc>
                  <a:txBody>
                    <a:bodyPr/>
                    <a:lstStyle/>
                    <a:p>
                      <a:pPr algn="ctr"/>
                      <a:r>
                        <a:rPr lang="es-ES" sz="1000" dirty="0">
                          <a:effectLst/>
                        </a:rPr>
                        <a:t>Experiencias de Aprendizaje</a:t>
                      </a:r>
                      <a:endParaRPr lang="es-ES" dirty="0">
                        <a:effectLst/>
                      </a:endParaRPr>
                    </a:p>
                    <a:p>
                      <a:pPr algn="ctr"/>
                      <a:r>
                        <a:rPr lang="es-ES" sz="1000" dirty="0">
                          <a:effectLst/>
                        </a:rPr>
                        <a:t>(Evaluación diagnóstica continua)</a:t>
                      </a:r>
                      <a:endParaRPr lang="es-ES" dirty="0">
                        <a:effectLst/>
                      </a:endParaRPr>
                    </a:p>
                    <a:p>
                      <a:pPr algn="ctr"/>
                      <a:endParaRPr lang="es-ES">
                        <a:effectLst/>
                      </a:endParaRPr>
                    </a:p>
                  </a:txBody>
                  <a:tcPr marL="68580" marR="68580" marT="0" marB="0"/>
                </a:tc>
                <a:tc>
                  <a:txBody>
                    <a:bodyPr/>
                    <a:lstStyle/>
                    <a:p>
                      <a:pPr algn="ctr"/>
                      <a:r>
                        <a:rPr lang="es-ES" sz="1000" dirty="0">
                          <a:effectLst/>
                        </a:rPr>
                        <a:t>Evaluación</a:t>
                      </a:r>
                      <a:endParaRPr lang="es-ES" dirty="0">
                        <a:effectLst/>
                      </a:endParaRPr>
                    </a:p>
                    <a:p>
                      <a:pPr algn="ctr"/>
                      <a:r>
                        <a:rPr lang="es-ES" sz="1000" dirty="0">
                          <a:effectLst/>
                        </a:rPr>
                        <a:t>Estrategias y Productos</a:t>
                      </a:r>
                      <a:endParaRPr lang="es-ES" dirty="0">
                        <a:effectLst/>
                      </a:endParaRPr>
                    </a:p>
                  </a:txBody>
                  <a:tcPr marL="68580" marR="68580" marT="0" marB="0"/>
                </a:tc>
                <a:tc>
                  <a:txBody>
                    <a:bodyPr/>
                    <a:lstStyle/>
                    <a:p>
                      <a:pPr algn="ctr"/>
                      <a:r>
                        <a:rPr lang="es-ES" sz="1000" dirty="0">
                          <a:effectLst/>
                        </a:rPr>
                        <a:t>Recursos y/o Materiales</a:t>
                      </a:r>
                      <a:endParaRPr lang="es-ES" dirty="0">
                        <a:effectLst/>
                      </a:endParaRPr>
                    </a:p>
                  </a:txBody>
                  <a:tcPr marL="68580" marR="68580" marT="0" marB="0"/>
                </a:tc>
                <a:extLst>
                  <a:ext uri="{0D108BD9-81ED-4DB2-BD59-A6C34878D82A}">
                    <a16:rowId xmlns:a16="http://schemas.microsoft.com/office/drawing/2014/main" val="4285357696"/>
                  </a:ext>
                </a:extLst>
              </a:tr>
              <a:tr h="1351935">
                <a:tc>
                  <a:txBody>
                    <a:bodyPr/>
                    <a:lstStyle/>
                    <a:p>
                      <a:pPr>
                        <a:buNone/>
                      </a:pPr>
                      <a:r>
                        <a:rPr lang="es-ES" sz="1000" dirty="0">
                          <a:effectLst/>
                        </a:rPr>
                        <a:t>Inicio:</a:t>
                      </a:r>
                      <a:endParaRPr lang="es-ES" dirty="0">
                        <a:effectLst/>
                      </a:endParaRPr>
                    </a:p>
                    <a:p>
                      <a:pPr>
                        <a:buNone/>
                      </a:pPr>
                      <a:r>
                        <a:rPr lang="es-ES" sz="1000" dirty="0">
                          <a:effectLst/>
                        </a:rPr>
                        <a:t>Presentación y distribución de equipos.</a:t>
                      </a:r>
                      <a:endParaRPr lang="es-ES" dirty="0">
                        <a:effectLst/>
                      </a:endParaRPr>
                    </a:p>
                    <a:p>
                      <a:pPr>
                        <a:buNone/>
                      </a:pPr>
                      <a:r>
                        <a:rPr lang="es-ES" sz="1000" dirty="0">
                          <a:effectLst/>
                        </a:rPr>
                        <a:t>Dar a conocer el objetivo de la realización de un horno solar.</a:t>
                      </a:r>
                      <a:endParaRPr lang="es-ES" dirty="0">
                        <a:effectLst/>
                      </a:endParaRPr>
                    </a:p>
                    <a:p>
                      <a:pPr>
                        <a:buNone/>
                      </a:pPr>
                      <a:r>
                        <a:rPr lang="es-ES" sz="1000" dirty="0">
                          <a:effectLst/>
                        </a:rPr>
                        <a:t>Revisión de marco teórico</a:t>
                      </a:r>
                      <a:endParaRPr lang="es-ES" dirty="0">
                        <a:effectLst/>
                      </a:endParaRPr>
                    </a:p>
                  </a:txBody>
                  <a:tcPr marL="68580" marR="68580" marT="0" marB="0"/>
                </a:tc>
                <a:tc>
                  <a:txBody>
                    <a:bodyPr/>
                    <a:lstStyle/>
                    <a:p>
                      <a:pPr>
                        <a:buNone/>
                      </a:pPr>
                      <a:r>
                        <a:rPr lang="es-ES" sz="1000" dirty="0">
                          <a:effectLst/>
                        </a:rPr>
                        <a:t>Lluvia de ideas se preguntarán los conceptos de Marco teórico</a:t>
                      </a:r>
                      <a:endParaRPr lang="es-ES" dirty="0">
                        <a:effectLst/>
                      </a:endParaRPr>
                    </a:p>
                  </a:txBody>
                  <a:tcPr marL="68580" marR="68580" marT="0" marB="0"/>
                </a:tc>
                <a:tc>
                  <a:txBody>
                    <a:bodyPr/>
                    <a:lstStyle/>
                    <a:p>
                      <a:pPr algn="just"/>
                      <a:r>
                        <a:rPr lang="es-ES" sz="1000" dirty="0">
                          <a:effectLst/>
                        </a:rPr>
                        <a:t>Lista de Cotejo, para cada la exposición y el informe.</a:t>
                      </a:r>
                      <a:endParaRPr lang="es-ES" dirty="0">
                        <a:effectLst/>
                      </a:endParaRPr>
                    </a:p>
                    <a:p>
                      <a:pPr algn="just"/>
                      <a:r>
                        <a:rPr lang="es-ES" sz="1000" dirty="0">
                          <a:effectLst/>
                        </a:rPr>
                        <a:t>Horno Solar</a:t>
                      </a:r>
                      <a:endParaRPr lang="es-ES" dirty="0">
                        <a:effectLst/>
                      </a:endParaRPr>
                    </a:p>
                    <a:p>
                      <a:pPr algn="just"/>
                      <a:r>
                        <a:rPr lang="es-ES" sz="1000" dirty="0">
                          <a:effectLst/>
                        </a:rPr>
                        <a:t>Entregar informe considerando los pasos del método científico experimental.</a:t>
                      </a:r>
                      <a:endParaRPr lang="es-ES" dirty="0">
                        <a:effectLst/>
                      </a:endParaRPr>
                    </a:p>
                  </a:txBody>
                  <a:tcPr marL="68580" marR="68580" marT="0" marB="0"/>
                </a:tc>
                <a:tc>
                  <a:txBody>
                    <a:bodyPr/>
                    <a:lstStyle/>
                    <a:p>
                      <a:pPr algn="just"/>
                      <a:r>
                        <a:rPr lang="es-ES" sz="1100" dirty="0">
                          <a:effectLst/>
                        </a:rPr>
                        <a:t>2 cajas de cartón de diferente tamaño, papel aluminio, cinta canela, lámina metálica del tamaño de la superficie más pequeña, termómetro, recipiente para comida, tapa reflectora, termómetro.</a:t>
                      </a:r>
                    </a:p>
                  </a:txBody>
                  <a:tcPr marL="68580" marR="68580" marT="0" marB="0"/>
                </a:tc>
                <a:extLst>
                  <a:ext uri="{0D108BD9-81ED-4DB2-BD59-A6C34878D82A}">
                    <a16:rowId xmlns:a16="http://schemas.microsoft.com/office/drawing/2014/main" val="2737952302"/>
                  </a:ext>
                </a:extLst>
              </a:tr>
              <a:tr h="1351935">
                <a:tc>
                  <a:txBody>
                    <a:bodyPr/>
                    <a:lstStyle/>
                    <a:p>
                      <a:pPr>
                        <a:buNone/>
                      </a:pPr>
                      <a:r>
                        <a:rPr lang="es-ES" sz="1000" dirty="0">
                          <a:effectLst/>
                        </a:rPr>
                        <a:t>Desarrollo:</a:t>
                      </a:r>
                      <a:endParaRPr lang="es-ES" dirty="0">
                        <a:effectLst/>
                      </a:endParaRPr>
                    </a:p>
                    <a:p>
                      <a:pPr algn="just"/>
                      <a:r>
                        <a:rPr lang="es-ES" sz="1000" dirty="0">
                          <a:effectLst/>
                        </a:rPr>
                        <a:t>Los alumnos realizarán su comprobación de las diferentes formas de transmisión de calor mediante la Experimentación</a:t>
                      </a:r>
                      <a:endParaRPr lang="es-ES" dirty="0">
                        <a:effectLst/>
                      </a:endParaRPr>
                    </a:p>
                    <a:p>
                      <a:pPr algn="just"/>
                      <a:r>
                        <a:rPr lang="es-ES" sz="1000" dirty="0">
                          <a:effectLst/>
                        </a:rPr>
                        <a:t>Elaborar V de Gowin</a:t>
                      </a:r>
                      <a:endParaRPr lang="es-ES" dirty="0">
                        <a:effectLst/>
                      </a:endParaRPr>
                    </a:p>
                  </a:txBody>
                  <a:tcPr marL="68580" marR="68580" marT="0" marB="0"/>
                </a:tc>
                <a:tc>
                  <a:txBody>
                    <a:bodyPr/>
                    <a:lstStyle/>
                    <a:p>
                      <a:pPr>
                        <a:buNone/>
                      </a:pPr>
                      <a:endParaRPr lang="es-ES">
                        <a:effectLst/>
                      </a:endParaRPr>
                    </a:p>
                    <a:p>
                      <a:pPr>
                        <a:buNone/>
                      </a:pPr>
                      <a:r>
                        <a:rPr lang="es-ES" sz="1000" dirty="0">
                          <a:effectLst/>
                        </a:rPr>
                        <a:t>Los alumnos de manera visual y kinestésica comprobarán las formas de transmisión de calor, transformaciones de energía, leyes de termodinámica.</a:t>
                      </a:r>
                      <a:endParaRPr lang="es-ES" dirty="0">
                        <a:effectLst/>
                      </a:endParaRPr>
                    </a:p>
                    <a:p>
                      <a:pPr>
                        <a:buNone/>
                      </a:pPr>
                      <a:r>
                        <a:rPr lang="es-ES" sz="1000" dirty="0">
                          <a:effectLst/>
                        </a:rPr>
                        <a:t>Realizar de manera individual V de Gowin</a:t>
                      </a:r>
                      <a:endParaRPr lang="es-ES" dirty="0">
                        <a:effectLst/>
                      </a:endParaRPr>
                    </a:p>
                  </a:txBody>
                  <a:tcPr marL="68580" marR="68580" marT="0" marB="0"/>
                </a:tc>
                <a:tc>
                  <a:txBody>
                    <a:bodyPr/>
                    <a:lstStyle/>
                    <a:p>
                      <a:pPr algn="just"/>
                      <a:r>
                        <a:rPr lang="es-ES" sz="1000" dirty="0">
                          <a:effectLst/>
                        </a:rPr>
                        <a:t>Lista de Cotejo, para cada la exposición y el informe.</a:t>
                      </a:r>
                      <a:endParaRPr lang="es-ES" dirty="0">
                        <a:effectLst/>
                      </a:endParaRPr>
                    </a:p>
                    <a:p>
                      <a:pPr algn="just"/>
                      <a:r>
                        <a:rPr lang="es-ES" sz="1000" dirty="0">
                          <a:effectLst/>
                        </a:rPr>
                        <a:t>Horno Solar</a:t>
                      </a:r>
                      <a:endParaRPr lang="es-ES" dirty="0">
                        <a:effectLst/>
                      </a:endParaRPr>
                    </a:p>
                    <a:p>
                      <a:pPr algn="just"/>
                      <a:r>
                        <a:rPr lang="es-ES" sz="1000" dirty="0">
                          <a:effectLst/>
                        </a:rPr>
                        <a:t>Entregar informe considerando los pasos del método científico experimental.</a:t>
                      </a:r>
                      <a:endParaRPr lang="es-ES" dirty="0">
                        <a:effectLst/>
                      </a:endParaRPr>
                    </a:p>
                    <a:p>
                      <a:pPr algn="just"/>
                      <a:r>
                        <a:rPr lang="es-ES" sz="1000" dirty="0">
                          <a:effectLst/>
                        </a:rPr>
                        <a:t>Realizar de manera individual V de Gowin</a:t>
                      </a:r>
                      <a:endParaRPr lang="es-ES" dirty="0">
                        <a:effectLst/>
                      </a:endParaRPr>
                    </a:p>
                  </a:txBody>
                  <a:tcPr marL="68580" marR="68580" marT="0" marB="0"/>
                </a:tc>
                <a:tc>
                  <a:txBody>
                    <a:bodyPr/>
                    <a:lstStyle/>
                    <a:p>
                      <a:pPr algn="just"/>
                      <a:r>
                        <a:rPr lang="es-ES" sz="1100" dirty="0">
                          <a:effectLst/>
                        </a:rPr>
                        <a:t>2 cajas de cartón de diferente tamaño, papel aluminio, cinta canela, lámina metálica del tamaño de la superficie más pequeña, termómetro, recipiente para comida, tapa reflectora, termómetro.</a:t>
                      </a:r>
                    </a:p>
                  </a:txBody>
                  <a:tcPr marL="68580" marR="68580" marT="0" marB="0"/>
                </a:tc>
                <a:extLst>
                  <a:ext uri="{0D108BD9-81ED-4DB2-BD59-A6C34878D82A}">
                    <a16:rowId xmlns:a16="http://schemas.microsoft.com/office/drawing/2014/main" val="2176562165"/>
                  </a:ext>
                </a:extLst>
              </a:tr>
              <a:tr h="1351935">
                <a:tc>
                  <a:txBody>
                    <a:bodyPr/>
                    <a:lstStyle/>
                    <a:p>
                      <a:pPr>
                        <a:buNone/>
                      </a:pPr>
                      <a:r>
                        <a:rPr lang="es-ES" sz="1000" dirty="0">
                          <a:effectLst/>
                        </a:rPr>
                        <a:t>Cierre: </a:t>
                      </a:r>
                      <a:endParaRPr lang="es-ES">
                        <a:effectLst/>
                      </a:endParaRPr>
                    </a:p>
                    <a:p>
                      <a:pPr>
                        <a:buNone/>
                      </a:pPr>
                      <a:r>
                        <a:rPr lang="es-ES" sz="1000" dirty="0">
                          <a:effectLst/>
                        </a:rPr>
                        <a:t>En plenaria se preguntarán los conceptos aplicados y se entregará la V de Gowin de manera individual y posteriormente el informe correspondiente al horno solar.</a:t>
                      </a:r>
                      <a:endParaRPr lang="es-ES" dirty="0">
                        <a:effectLst/>
                      </a:endParaRPr>
                    </a:p>
                  </a:txBody>
                  <a:tcPr marL="68580" marR="68580" marT="0" marB="0"/>
                </a:tc>
                <a:tc>
                  <a:txBody>
                    <a:bodyPr/>
                    <a:lstStyle/>
                    <a:p>
                      <a:pPr>
                        <a:buNone/>
                      </a:pPr>
                      <a:endParaRPr lang="es-ES">
                        <a:effectLst/>
                      </a:endParaRPr>
                    </a:p>
                    <a:p>
                      <a:pPr>
                        <a:buNone/>
                      </a:pPr>
                      <a:endParaRPr lang="es-ES">
                        <a:effectLst/>
                      </a:endParaRPr>
                    </a:p>
                    <a:p>
                      <a:pPr>
                        <a:buNone/>
                      </a:pPr>
                      <a:endParaRPr lang="es-ES">
                        <a:effectLst/>
                      </a:endParaRPr>
                    </a:p>
                    <a:p>
                      <a:pPr>
                        <a:buNone/>
                      </a:pPr>
                      <a:r>
                        <a:rPr lang="es-ES" sz="1000" dirty="0">
                          <a:effectLst/>
                        </a:rPr>
                        <a:t>Entregar la V de Gowin llenada</a:t>
                      </a:r>
                      <a:endParaRPr lang="es-ES" dirty="0">
                        <a:effectLst/>
                      </a:endParaRPr>
                    </a:p>
                  </a:txBody>
                  <a:tcPr marL="68580" marR="68580" marT="0" marB="0"/>
                </a:tc>
                <a:tc>
                  <a:txBody>
                    <a:bodyPr/>
                    <a:lstStyle/>
                    <a:p>
                      <a:pPr algn="just"/>
                      <a:r>
                        <a:rPr lang="es-ES" sz="1000" dirty="0">
                          <a:effectLst/>
                        </a:rPr>
                        <a:t>Lista de Cotejo, para cada la exposición y el informe.</a:t>
                      </a:r>
                      <a:endParaRPr lang="es-ES" dirty="0">
                        <a:effectLst/>
                      </a:endParaRPr>
                    </a:p>
                    <a:p>
                      <a:pPr algn="just"/>
                      <a:r>
                        <a:rPr lang="es-ES" sz="1000" dirty="0">
                          <a:effectLst/>
                        </a:rPr>
                        <a:t>Horno Solar</a:t>
                      </a:r>
                      <a:endParaRPr lang="es-ES" dirty="0">
                        <a:effectLst/>
                      </a:endParaRPr>
                    </a:p>
                    <a:p>
                      <a:pPr algn="just"/>
                      <a:r>
                        <a:rPr lang="es-ES" sz="1000" dirty="0">
                          <a:effectLst/>
                        </a:rPr>
                        <a:t>Entregar informe considerando los pasos del método científico experimental.</a:t>
                      </a:r>
                      <a:endParaRPr lang="es-ES" dirty="0">
                        <a:effectLst/>
                      </a:endParaRPr>
                    </a:p>
                    <a:p>
                      <a:pPr algn="just"/>
                      <a:r>
                        <a:rPr lang="es-ES" sz="1000" dirty="0">
                          <a:effectLst/>
                        </a:rPr>
                        <a:t>Realizar de manera individual V de Gowin</a:t>
                      </a:r>
                      <a:endParaRPr lang="es-ES" dirty="0">
                        <a:effectLst/>
                      </a:endParaRPr>
                    </a:p>
                  </a:txBody>
                  <a:tcPr marL="68580" marR="68580" marT="0" marB="0"/>
                </a:tc>
                <a:tc>
                  <a:txBody>
                    <a:bodyPr/>
                    <a:lstStyle/>
                    <a:p>
                      <a:pPr algn="just"/>
                      <a:r>
                        <a:rPr lang="es-ES" sz="1100" dirty="0">
                          <a:effectLst/>
                        </a:rPr>
                        <a:t>2 cajas de cartón de diferente tamaño, papel aluminio, cinta canela, lámina metálica del tamaño de la superficie más pequeña, termómetro, recipiente para comida, tapa reflectora, termómetro.</a:t>
                      </a:r>
                    </a:p>
                  </a:txBody>
                  <a:tcPr marL="68580" marR="68580" marT="0" marB="0"/>
                </a:tc>
                <a:extLst>
                  <a:ext uri="{0D108BD9-81ED-4DB2-BD59-A6C34878D82A}">
                    <a16:rowId xmlns:a16="http://schemas.microsoft.com/office/drawing/2014/main" val="2673819907"/>
                  </a:ext>
                </a:extLst>
              </a:tr>
            </a:tbl>
          </a:graphicData>
        </a:graphic>
      </p:graphicFrame>
      <p:sp>
        <p:nvSpPr>
          <p:cNvPr id="8" name="CuadroTexto 7">
            <a:extLst>
              <a:ext uri="{FF2B5EF4-FFF2-40B4-BE49-F238E27FC236}">
                <a16:creationId xmlns:a16="http://schemas.microsoft.com/office/drawing/2014/main" id="{B43DB795-0B36-4E21-AC43-2BED74E99805}"/>
              </a:ext>
            </a:extLst>
          </p:cNvPr>
          <p:cNvSpPr txBox="1"/>
          <p:nvPr/>
        </p:nvSpPr>
        <p:spPr>
          <a:xfrm>
            <a:off x="158152" y="-163902"/>
            <a:ext cx="11961961"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a:latin typeface="Arial"/>
            </a:endParaRPr>
          </a:p>
          <a:p>
            <a:r>
              <a:rPr lang="es-ES" b="1">
                <a:latin typeface="Arial"/>
                <a:cs typeface="Arial"/>
              </a:rPr>
              <a:t> SESION NUM: __3_    FECHA: __21 y 28 de Febrero 2019__           TEMA:  ___Transformación del energía y sus aplicaciones_</a:t>
            </a:r>
          </a:p>
        </p:txBody>
      </p:sp>
    </p:spTree>
    <p:extLst>
      <p:ext uri="{BB962C8B-B14F-4D97-AF65-F5344CB8AC3E}">
        <p14:creationId xmlns:p14="http://schemas.microsoft.com/office/powerpoint/2010/main" val="41478242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08AB5FC3-0F5F-4074-A320-9115DFC25FE0}"/>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sp>
        <p:nvSpPr>
          <p:cNvPr id="5" name="Título 1">
            <a:extLst>
              <a:ext uri="{FF2B5EF4-FFF2-40B4-BE49-F238E27FC236}">
                <a16:creationId xmlns:a16="http://schemas.microsoft.com/office/drawing/2014/main" id="{40CBB5C9-50E7-41B2-8CF8-DB5D430BFEE9}"/>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graphicFrame>
        <p:nvGraphicFramePr>
          <p:cNvPr id="4" name="Tabla 3">
            <a:extLst>
              <a:ext uri="{FF2B5EF4-FFF2-40B4-BE49-F238E27FC236}">
                <a16:creationId xmlns:a16="http://schemas.microsoft.com/office/drawing/2014/main" id="{F0F89C36-E353-4B82-B16C-9850BF9DD754}"/>
              </a:ext>
            </a:extLst>
          </p:cNvPr>
          <p:cNvGraphicFramePr>
            <a:graphicFrameLocks noGrp="1"/>
          </p:cNvGraphicFramePr>
          <p:nvPr>
            <p:extLst/>
          </p:nvPr>
        </p:nvGraphicFramePr>
        <p:xfrm>
          <a:off x="1220098" y="777527"/>
          <a:ext cx="10723202" cy="5917075"/>
        </p:xfrm>
        <a:graphic>
          <a:graphicData uri="http://schemas.openxmlformats.org/drawingml/2006/table">
            <a:tbl>
              <a:tblPr firstRow="1" firstCol="1" bandRow="1">
                <a:tableStyleId>{5C22544A-7EE6-4342-B048-85BDC9FD1C3A}</a:tableStyleId>
              </a:tblPr>
              <a:tblGrid>
                <a:gridCol w="419812">
                  <a:extLst>
                    <a:ext uri="{9D8B030D-6E8A-4147-A177-3AD203B41FA5}">
                      <a16:colId xmlns:a16="http://schemas.microsoft.com/office/drawing/2014/main" val="1601052111"/>
                    </a:ext>
                  </a:extLst>
                </a:gridCol>
                <a:gridCol w="1811190">
                  <a:extLst>
                    <a:ext uri="{9D8B030D-6E8A-4147-A177-3AD203B41FA5}">
                      <a16:colId xmlns:a16="http://schemas.microsoft.com/office/drawing/2014/main" val="2180823898"/>
                    </a:ext>
                  </a:extLst>
                </a:gridCol>
                <a:gridCol w="1391378">
                  <a:extLst>
                    <a:ext uri="{9D8B030D-6E8A-4147-A177-3AD203B41FA5}">
                      <a16:colId xmlns:a16="http://schemas.microsoft.com/office/drawing/2014/main" val="3804379842"/>
                    </a:ext>
                  </a:extLst>
                </a:gridCol>
                <a:gridCol w="1055527">
                  <a:extLst>
                    <a:ext uri="{9D8B030D-6E8A-4147-A177-3AD203B41FA5}">
                      <a16:colId xmlns:a16="http://schemas.microsoft.com/office/drawing/2014/main" val="1220950418"/>
                    </a:ext>
                  </a:extLst>
                </a:gridCol>
                <a:gridCol w="1595286">
                  <a:extLst>
                    <a:ext uri="{9D8B030D-6E8A-4147-A177-3AD203B41FA5}">
                      <a16:colId xmlns:a16="http://schemas.microsoft.com/office/drawing/2014/main" val="105692398"/>
                    </a:ext>
                  </a:extLst>
                </a:gridCol>
                <a:gridCol w="1631270">
                  <a:extLst>
                    <a:ext uri="{9D8B030D-6E8A-4147-A177-3AD203B41FA5}">
                      <a16:colId xmlns:a16="http://schemas.microsoft.com/office/drawing/2014/main" val="1065654333"/>
                    </a:ext>
                  </a:extLst>
                </a:gridCol>
                <a:gridCol w="1571297">
                  <a:extLst>
                    <a:ext uri="{9D8B030D-6E8A-4147-A177-3AD203B41FA5}">
                      <a16:colId xmlns:a16="http://schemas.microsoft.com/office/drawing/2014/main" val="295147627"/>
                    </a:ext>
                  </a:extLst>
                </a:gridCol>
                <a:gridCol w="1247442">
                  <a:extLst>
                    <a:ext uri="{9D8B030D-6E8A-4147-A177-3AD203B41FA5}">
                      <a16:colId xmlns:a16="http://schemas.microsoft.com/office/drawing/2014/main" val="3479239637"/>
                    </a:ext>
                  </a:extLst>
                </a:gridCol>
              </a:tblGrid>
              <a:tr h="430675">
                <a:tc>
                  <a:txBody>
                    <a:bodyPr/>
                    <a:lstStyle/>
                    <a:p>
                      <a:pPr>
                        <a:buNone/>
                      </a:pPr>
                      <a:r>
                        <a:rPr lang="es-ES" sz="600" dirty="0">
                          <a:effectLst/>
                        </a:rPr>
                        <a:t>Escala Numérica</a:t>
                      </a:r>
                      <a:endParaRPr lang="es-ES" dirty="0">
                        <a:effectLst/>
                      </a:endParaRPr>
                    </a:p>
                  </a:txBody>
                  <a:tcPr marL="68580" marR="68580" marT="0" marB="0"/>
                </a:tc>
                <a:tc>
                  <a:txBody>
                    <a:bodyPr/>
                    <a:lstStyle/>
                    <a:p>
                      <a:pPr>
                        <a:buNone/>
                      </a:pPr>
                      <a:r>
                        <a:rPr lang="es-ES" sz="600" dirty="0">
                          <a:effectLst/>
                        </a:rPr>
                        <a:t>Pregunta central</a:t>
                      </a:r>
                      <a:endParaRPr lang="es-ES" dirty="0">
                        <a:effectLst/>
                      </a:endParaRPr>
                    </a:p>
                  </a:txBody>
                  <a:tcPr marL="68580" marR="68580" marT="0" marB="0"/>
                </a:tc>
                <a:tc>
                  <a:txBody>
                    <a:bodyPr/>
                    <a:lstStyle/>
                    <a:p>
                      <a:pPr>
                        <a:buNone/>
                      </a:pPr>
                      <a:r>
                        <a:rPr lang="es-ES" sz="600" dirty="0">
                          <a:effectLst/>
                        </a:rPr>
                        <a:t>Teoría</a:t>
                      </a:r>
                      <a:endParaRPr lang="es-ES" dirty="0">
                        <a:effectLst/>
                      </a:endParaRPr>
                    </a:p>
                  </a:txBody>
                  <a:tcPr marL="68580" marR="68580" marT="0" marB="0"/>
                </a:tc>
                <a:tc>
                  <a:txBody>
                    <a:bodyPr/>
                    <a:lstStyle/>
                    <a:p>
                      <a:pPr>
                        <a:buNone/>
                      </a:pPr>
                      <a:r>
                        <a:rPr lang="es-ES" sz="600" dirty="0">
                          <a:effectLst/>
                        </a:rPr>
                        <a:t>Conceptos</a:t>
                      </a:r>
                      <a:endParaRPr lang="es-ES" dirty="0">
                        <a:effectLst/>
                      </a:endParaRPr>
                    </a:p>
                  </a:txBody>
                  <a:tcPr marL="68580" marR="68580" marT="0" marB="0"/>
                </a:tc>
                <a:tc>
                  <a:txBody>
                    <a:bodyPr/>
                    <a:lstStyle/>
                    <a:p>
                      <a:pPr>
                        <a:buNone/>
                      </a:pPr>
                      <a:r>
                        <a:rPr lang="es-ES" sz="600" dirty="0">
                          <a:effectLst/>
                        </a:rPr>
                        <a:t>Procedimiento</a:t>
                      </a:r>
                      <a:endParaRPr lang="es-ES" dirty="0">
                        <a:effectLst/>
                      </a:endParaRPr>
                    </a:p>
                  </a:txBody>
                  <a:tcPr marL="68580" marR="68580" marT="0" marB="0"/>
                </a:tc>
                <a:tc>
                  <a:txBody>
                    <a:bodyPr/>
                    <a:lstStyle/>
                    <a:p>
                      <a:pPr>
                        <a:buNone/>
                      </a:pPr>
                      <a:r>
                        <a:rPr lang="es-ES" sz="600" dirty="0">
                          <a:effectLst/>
                        </a:rPr>
                        <a:t>Observaciones</a:t>
                      </a:r>
                      <a:endParaRPr lang="es-ES" dirty="0">
                        <a:effectLst/>
                      </a:endParaRPr>
                    </a:p>
                    <a:p>
                      <a:pPr>
                        <a:buNone/>
                      </a:pPr>
                      <a:endParaRPr lang="es-ES">
                        <a:effectLst/>
                      </a:endParaRPr>
                    </a:p>
                  </a:txBody>
                  <a:tcPr marL="68580" marR="68580" marT="0" marB="0"/>
                </a:tc>
                <a:tc>
                  <a:txBody>
                    <a:bodyPr/>
                    <a:lstStyle/>
                    <a:p>
                      <a:pPr>
                        <a:buNone/>
                      </a:pPr>
                      <a:r>
                        <a:rPr lang="es-ES" sz="600" dirty="0">
                          <a:effectLst/>
                        </a:rPr>
                        <a:t>Registro de datos y resultados</a:t>
                      </a:r>
                      <a:endParaRPr lang="es-ES" dirty="0">
                        <a:effectLst/>
                      </a:endParaRPr>
                    </a:p>
                  </a:txBody>
                  <a:tcPr marL="68580" marR="68580" marT="0" marB="0"/>
                </a:tc>
                <a:tc>
                  <a:txBody>
                    <a:bodyPr/>
                    <a:lstStyle/>
                    <a:p>
                      <a:pPr>
                        <a:buNone/>
                      </a:pPr>
                      <a:r>
                        <a:rPr lang="es-ES" sz="600" dirty="0">
                          <a:effectLst/>
                        </a:rPr>
                        <a:t>Conclusiones</a:t>
                      </a:r>
                      <a:endParaRPr lang="es-ES" dirty="0">
                        <a:effectLst/>
                      </a:endParaRPr>
                    </a:p>
                  </a:txBody>
                  <a:tcPr marL="68580" marR="68580" marT="0" marB="0"/>
                </a:tc>
                <a:extLst>
                  <a:ext uri="{0D108BD9-81ED-4DB2-BD59-A6C34878D82A}">
                    <a16:rowId xmlns:a16="http://schemas.microsoft.com/office/drawing/2014/main" val="3630437208"/>
                  </a:ext>
                </a:extLst>
              </a:tr>
              <a:tr h="665588">
                <a:tc>
                  <a:txBody>
                    <a:bodyPr/>
                    <a:lstStyle/>
                    <a:p>
                      <a:pPr>
                        <a:buNone/>
                      </a:pPr>
                      <a:r>
                        <a:rPr lang="es-ES" sz="700" dirty="0">
                          <a:effectLst/>
                        </a:rPr>
                        <a:t>0</a:t>
                      </a:r>
                      <a:endParaRPr lang="es-ES" dirty="0">
                        <a:effectLst/>
                      </a:endParaRPr>
                    </a:p>
                  </a:txBody>
                  <a:tcPr marL="68580" marR="68580" marT="0" marB="0"/>
                </a:tc>
                <a:tc>
                  <a:txBody>
                    <a:bodyPr/>
                    <a:lstStyle/>
                    <a:p>
                      <a:pPr>
                        <a:buNone/>
                      </a:pPr>
                      <a:r>
                        <a:rPr lang="es-ES" sz="1000" dirty="0">
                          <a:effectLst/>
                        </a:rPr>
                        <a:t>No se identifica ninguna pregunta central</a:t>
                      </a:r>
                    </a:p>
                  </a:txBody>
                  <a:tcPr marL="68580" marR="68580" marT="0" marB="0"/>
                </a:tc>
                <a:tc>
                  <a:txBody>
                    <a:bodyPr/>
                    <a:lstStyle/>
                    <a:p>
                      <a:pPr>
                        <a:buNone/>
                      </a:pPr>
                      <a:r>
                        <a:rPr lang="es-ES" sz="1000" dirty="0">
                          <a:effectLst/>
                        </a:rPr>
                        <a:t>No se identifica de manera clara la teoría que dará sustento al trabajo experimental</a:t>
                      </a:r>
                    </a:p>
                  </a:txBody>
                  <a:tcPr marL="68580" marR="68580" marT="0" marB="0"/>
                </a:tc>
                <a:tc>
                  <a:txBody>
                    <a:bodyPr/>
                    <a:lstStyle/>
                    <a:p>
                      <a:pPr>
                        <a:buNone/>
                      </a:pPr>
                      <a:r>
                        <a:rPr lang="es-ES" sz="1000" dirty="0">
                          <a:effectLst/>
                        </a:rPr>
                        <a:t>Los conceptos no son sustentados por la teoría</a:t>
                      </a:r>
                    </a:p>
                  </a:txBody>
                  <a:tcPr marL="68580" marR="68580" marT="0" marB="0"/>
                </a:tc>
                <a:tc>
                  <a:txBody>
                    <a:bodyPr/>
                    <a:lstStyle/>
                    <a:p>
                      <a:pPr>
                        <a:buNone/>
                      </a:pPr>
                      <a:r>
                        <a:rPr lang="es-ES" sz="1000" dirty="0">
                          <a:effectLst/>
                        </a:rPr>
                        <a:t>No se han identificado procedimiento</a:t>
                      </a:r>
                    </a:p>
                  </a:txBody>
                  <a:tcPr marL="68580" marR="68580" marT="0" marB="0"/>
                </a:tc>
                <a:tc>
                  <a:txBody>
                    <a:bodyPr/>
                    <a:lstStyle/>
                    <a:p>
                      <a:pPr>
                        <a:buNone/>
                      </a:pPr>
                      <a:r>
                        <a:rPr lang="es-ES" sz="1000" dirty="0">
                          <a:effectLst/>
                        </a:rPr>
                        <a:t>No registra observaciones que hacen referencia al acontecimiento estudiado</a:t>
                      </a:r>
                    </a:p>
                  </a:txBody>
                  <a:tcPr marL="68580" marR="68580" marT="0" marB="0"/>
                </a:tc>
                <a:tc>
                  <a:txBody>
                    <a:bodyPr/>
                    <a:lstStyle/>
                    <a:p>
                      <a:pPr>
                        <a:buNone/>
                      </a:pPr>
                      <a:r>
                        <a:rPr lang="es-ES" sz="1000" dirty="0">
                          <a:effectLst/>
                        </a:rPr>
                        <a:t>No registra datos ni resultados</a:t>
                      </a:r>
                    </a:p>
                  </a:txBody>
                  <a:tcPr marL="68580" marR="68580" marT="0" marB="0"/>
                </a:tc>
                <a:tc>
                  <a:txBody>
                    <a:bodyPr/>
                    <a:lstStyle/>
                    <a:p>
                      <a:pPr>
                        <a:buNone/>
                      </a:pPr>
                      <a:r>
                        <a:rPr lang="es-ES" sz="1000" dirty="0">
                          <a:effectLst/>
                        </a:rPr>
                        <a:t>No formula conclusiones</a:t>
                      </a:r>
                    </a:p>
                  </a:txBody>
                  <a:tcPr marL="68580" marR="68580" marT="0" marB="0"/>
                </a:tc>
                <a:extLst>
                  <a:ext uri="{0D108BD9-81ED-4DB2-BD59-A6C34878D82A}">
                    <a16:rowId xmlns:a16="http://schemas.microsoft.com/office/drawing/2014/main" val="3157743922"/>
                  </a:ext>
                </a:extLst>
              </a:tr>
              <a:tr h="1644395">
                <a:tc>
                  <a:txBody>
                    <a:bodyPr/>
                    <a:lstStyle/>
                    <a:p>
                      <a:pPr>
                        <a:buNone/>
                      </a:pPr>
                      <a:r>
                        <a:rPr lang="es-ES" sz="700" dirty="0">
                          <a:effectLst/>
                        </a:rPr>
                        <a:t>5</a:t>
                      </a:r>
                      <a:endParaRPr lang="es-ES" dirty="0">
                        <a:effectLst/>
                      </a:endParaRPr>
                    </a:p>
                  </a:txBody>
                  <a:tcPr marL="68580" marR="68580" marT="0" marB="0"/>
                </a:tc>
                <a:tc>
                  <a:txBody>
                    <a:bodyPr/>
                    <a:lstStyle/>
                    <a:p>
                      <a:pPr>
                        <a:buNone/>
                      </a:pPr>
                      <a:r>
                        <a:rPr lang="es-ES" sz="1000" dirty="0">
                          <a:effectLst/>
                        </a:rPr>
                        <a:t>Se identifica una pregunta central</a:t>
                      </a:r>
                    </a:p>
                  </a:txBody>
                  <a:tcPr marL="68580" marR="68580" marT="0" marB="0"/>
                </a:tc>
                <a:tc>
                  <a:txBody>
                    <a:bodyPr/>
                    <a:lstStyle/>
                    <a:p>
                      <a:pPr>
                        <a:buNone/>
                      </a:pPr>
                      <a:r>
                        <a:rPr lang="es-ES" sz="1000" dirty="0">
                          <a:effectLst/>
                        </a:rPr>
                        <a:t>Se identifica de manera clara la teoría que orienta la formulación de la pregunta central, pero no guía las acciones que conducirán el logro de la interpretación de los datos a obtener</a:t>
                      </a:r>
                    </a:p>
                  </a:txBody>
                  <a:tcPr marL="68580" marR="68580" marT="0" marB="0"/>
                </a:tc>
                <a:tc>
                  <a:txBody>
                    <a:bodyPr/>
                    <a:lstStyle/>
                    <a:p>
                      <a:pPr>
                        <a:buNone/>
                      </a:pPr>
                      <a:r>
                        <a:rPr lang="es-ES" sz="1000" dirty="0">
                          <a:effectLst/>
                        </a:rPr>
                        <a:t>Los conceptos son sustentados por la teoría pero no ayudan a dar respuesta (s) a la pregunta central y no tienen relación con el procedimiento, las observaciones y los resultados.</a:t>
                      </a:r>
                    </a:p>
                  </a:txBody>
                  <a:tcPr marL="68580" marR="68580" marT="0" marB="0"/>
                </a:tc>
                <a:tc>
                  <a:txBody>
                    <a:bodyPr/>
                    <a:lstStyle/>
                    <a:p>
                      <a:pPr>
                        <a:buNone/>
                      </a:pPr>
                      <a:r>
                        <a:rPr lang="es-ES" sz="1000" dirty="0">
                          <a:effectLst/>
                        </a:rPr>
                        <a:t> Se ha identificado el acontecimiento principal y los acontecimientos pero no son consistentes con la pregunta central.</a:t>
                      </a:r>
                    </a:p>
                  </a:txBody>
                  <a:tcPr marL="68580" marR="68580" marT="0" marB="0"/>
                </a:tc>
                <a:tc>
                  <a:txBody>
                    <a:bodyPr/>
                    <a:lstStyle/>
                    <a:p>
                      <a:pPr>
                        <a:buNone/>
                      </a:pPr>
                      <a:r>
                        <a:rPr lang="es-ES" sz="1000" dirty="0">
                          <a:effectLst/>
                        </a:rPr>
                        <a:t>. No registra afirmaciones, solo registra observaciones que hacen referencia al acontecimiento estudiado</a:t>
                      </a:r>
                    </a:p>
                  </a:txBody>
                  <a:tcPr marL="68580" marR="68580" marT="0" marB="0"/>
                </a:tc>
                <a:tc>
                  <a:txBody>
                    <a:bodyPr/>
                    <a:lstStyle/>
                    <a:p>
                      <a:pPr>
                        <a:buNone/>
                      </a:pPr>
                      <a:r>
                        <a:rPr lang="es-ES" sz="1000" dirty="0">
                          <a:effectLst/>
                        </a:rPr>
                        <a:t>Solo registra datos pero no resultados</a:t>
                      </a:r>
                    </a:p>
                  </a:txBody>
                  <a:tcPr marL="68580" marR="68580" marT="0" marB="0"/>
                </a:tc>
                <a:tc>
                  <a:txBody>
                    <a:bodyPr/>
                    <a:lstStyle/>
                    <a:p>
                      <a:pPr>
                        <a:buNone/>
                      </a:pPr>
                      <a:r>
                        <a:rPr lang="es-ES" sz="1000" dirty="0">
                          <a:effectLst/>
                        </a:rPr>
                        <a:t>Formula conclusiones sin considerar los datos y resultados</a:t>
                      </a:r>
                    </a:p>
                    <a:p>
                      <a:pPr>
                        <a:buNone/>
                      </a:pPr>
                      <a:endParaRPr lang="es-ES" sz="1000" dirty="0">
                        <a:effectLst/>
                      </a:endParaRPr>
                    </a:p>
                  </a:txBody>
                  <a:tcPr marL="68580" marR="68580" marT="0" marB="0"/>
                </a:tc>
                <a:extLst>
                  <a:ext uri="{0D108BD9-81ED-4DB2-BD59-A6C34878D82A}">
                    <a16:rowId xmlns:a16="http://schemas.microsoft.com/office/drawing/2014/main" val="274936545"/>
                  </a:ext>
                </a:extLst>
              </a:tr>
              <a:tr h="1468210">
                <a:tc>
                  <a:txBody>
                    <a:bodyPr/>
                    <a:lstStyle/>
                    <a:p>
                      <a:pPr>
                        <a:buNone/>
                      </a:pPr>
                      <a:r>
                        <a:rPr lang="es-ES" sz="700" dirty="0">
                          <a:effectLst/>
                        </a:rPr>
                        <a:t>10</a:t>
                      </a:r>
                      <a:endParaRPr lang="es-ES" dirty="0">
                        <a:effectLst/>
                      </a:endParaRPr>
                    </a:p>
                  </a:txBody>
                  <a:tcPr marL="68580" marR="68580" marT="0" marB="0"/>
                </a:tc>
                <a:tc>
                  <a:txBody>
                    <a:bodyPr/>
                    <a:lstStyle/>
                    <a:p>
                      <a:pPr>
                        <a:buNone/>
                      </a:pPr>
                      <a:r>
                        <a:rPr lang="es-ES" sz="1000" dirty="0">
                          <a:effectLst/>
                        </a:rPr>
                        <a:t>Se identifica claramente una pregunta central que incluye los conceptos que se van a utilizar y sugiere los acontecimientos principales y los objetos correspondientes.</a:t>
                      </a:r>
                    </a:p>
                  </a:txBody>
                  <a:tcPr marL="68580" marR="68580" marT="0" marB="0"/>
                </a:tc>
                <a:tc>
                  <a:txBody>
                    <a:bodyPr/>
                    <a:lstStyle/>
                    <a:p>
                      <a:pPr>
                        <a:buNone/>
                      </a:pPr>
                      <a:r>
                        <a:rPr lang="es-ES" sz="1000" dirty="0">
                          <a:effectLst/>
                        </a:rPr>
                        <a:t>Se identifica claramente que la teoría orienta la formulación de la pregunta central, guía la planeación del trabajo experimental,</a:t>
                      </a:r>
                    </a:p>
                  </a:txBody>
                  <a:tcPr marL="68580" marR="68580" marT="0" marB="0"/>
                </a:tc>
                <a:tc>
                  <a:txBody>
                    <a:bodyPr/>
                    <a:lstStyle/>
                    <a:p>
                      <a:pPr>
                        <a:buNone/>
                      </a:pPr>
                      <a:r>
                        <a:rPr lang="es-ES" sz="1000" dirty="0">
                          <a:effectLst/>
                        </a:rPr>
                        <a:t>Los conceptos son sustentados por la teoría, ayudan a dar respuesta (s) a la pregunta central, tienen relación con el procedimiento, observaciones y resultados.</a:t>
                      </a:r>
                    </a:p>
                  </a:txBody>
                  <a:tcPr marL="68580" marR="68580" marT="0" marB="0"/>
                </a:tc>
                <a:tc>
                  <a:txBody>
                    <a:bodyPr/>
                    <a:lstStyle/>
                    <a:p>
                      <a:pPr>
                        <a:buNone/>
                      </a:pPr>
                      <a:r>
                        <a:rPr lang="es-ES" sz="1000" dirty="0">
                          <a:effectLst/>
                        </a:rPr>
                        <a:t>Se ha identificado el acontecimiento principal y los acontecimientos y ambos son consistentes con la pregunta central </a:t>
                      </a:r>
                    </a:p>
                  </a:txBody>
                  <a:tcPr marL="68580" marR="68580" marT="0" marB="0"/>
                </a:tc>
                <a:tc>
                  <a:txBody>
                    <a:bodyPr/>
                    <a:lstStyle/>
                    <a:p>
                      <a:pPr>
                        <a:buNone/>
                      </a:pPr>
                      <a:r>
                        <a:rPr lang="es-ES" sz="1000" dirty="0">
                          <a:effectLst/>
                        </a:rPr>
                        <a:t>Registra observaciones y afirmaciones que hacen referencia al acontecimiento estudiado.</a:t>
                      </a:r>
                    </a:p>
                  </a:txBody>
                  <a:tcPr marL="68580" marR="68580" marT="0" marB="0"/>
                </a:tc>
                <a:tc>
                  <a:txBody>
                    <a:bodyPr/>
                    <a:lstStyle/>
                    <a:p>
                      <a:pPr>
                        <a:buNone/>
                      </a:pPr>
                      <a:r>
                        <a:rPr lang="es-ES" sz="1000" dirty="0">
                          <a:effectLst/>
                        </a:rPr>
                        <a:t>Los datos y resultados registrados son parte de la respuesta a la pregunta central.</a:t>
                      </a:r>
                    </a:p>
                  </a:txBody>
                  <a:tcPr marL="68580" marR="68580" marT="0" marB="0"/>
                </a:tc>
                <a:tc>
                  <a:txBody>
                    <a:bodyPr/>
                    <a:lstStyle/>
                    <a:p>
                      <a:pPr>
                        <a:buNone/>
                      </a:pPr>
                      <a:r>
                        <a:rPr lang="es-ES" sz="1000" dirty="0">
                          <a:effectLst/>
                        </a:rPr>
                        <a:t>Considera, datos, resultados y la pregunta central para formular conclusiones.</a:t>
                      </a:r>
                    </a:p>
                    <a:p>
                      <a:pPr>
                        <a:buNone/>
                      </a:pPr>
                      <a:endParaRPr lang="es-ES" sz="1000" dirty="0">
                        <a:effectLst/>
                      </a:endParaRPr>
                    </a:p>
                  </a:txBody>
                  <a:tcPr marL="68580" marR="68580" marT="0" marB="0"/>
                </a:tc>
                <a:extLst>
                  <a:ext uri="{0D108BD9-81ED-4DB2-BD59-A6C34878D82A}">
                    <a16:rowId xmlns:a16="http://schemas.microsoft.com/office/drawing/2014/main" val="4282943273"/>
                  </a:ext>
                </a:extLst>
              </a:tr>
            </a:tbl>
          </a:graphicData>
        </a:graphic>
      </p:graphicFrame>
      <p:sp>
        <p:nvSpPr>
          <p:cNvPr id="6" name="CuadroTexto 5">
            <a:extLst>
              <a:ext uri="{FF2B5EF4-FFF2-40B4-BE49-F238E27FC236}">
                <a16:creationId xmlns:a16="http://schemas.microsoft.com/office/drawing/2014/main" id="{57752D0B-C02F-4353-8364-86A505448193}"/>
              </a:ext>
            </a:extLst>
          </p:cNvPr>
          <p:cNvSpPr txBox="1"/>
          <p:nvPr/>
        </p:nvSpPr>
        <p:spPr>
          <a:xfrm>
            <a:off x="2774830" y="238664"/>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b="1" u="sng">
                <a:latin typeface="Arial"/>
              </a:rPr>
              <a:t>Rúbrica para la V de Gowin</a:t>
            </a:r>
          </a:p>
        </p:txBody>
      </p:sp>
    </p:spTree>
    <p:extLst>
      <p:ext uri="{BB962C8B-B14F-4D97-AF65-F5344CB8AC3E}">
        <p14:creationId xmlns:p14="http://schemas.microsoft.com/office/powerpoint/2010/main" val="1184351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08AB5FC3-0F5F-4074-A320-9115DFC25FE0}"/>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sp>
        <p:nvSpPr>
          <p:cNvPr id="5" name="Título 1">
            <a:extLst>
              <a:ext uri="{FF2B5EF4-FFF2-40B4-BE49-F238E27FC236}">
                <a16:creationId xmlns:a16="http://schemas.microsoft.com/office/drawing/2014/main" id="{40CBB5C9-50E7-41B2-8CF8-DB5D430BFEE9}"/>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graphicFrame>
        <p:nvGraphicFramePr>
          <p:cNvPr id="4" name="Tabla 3">
            <a:extLst>
              <a:ext uri="{FF2B5EF4-FFF2-40B4-BE49-F238E27FC236}">
                <a16:creationId xmlns:a16="http://schemas.microsoft.com/office/drawing/2014/main" id="{B8D3519E-ABAA-4B05-8A46-15BBA2128C97}"/>
              </a:ext>
            </a:extLst>
          </p:cNvPr>
          <p:cNvGraphicFramePr>
            <a:graphicFrameLocks noGrp="1"/>
          </p:cNvGraphicFramePr>
          <p:nvPr>
            <p:extLst/>
          </p:nvPr>
        </p:nvGraphicFramePr>
        <p:xfrm>
          <a:off x="1020792" y="1078301"/>
          <a:ext cx="10759148" cy="3914554"/>
        </p:xfrm>
        <a:graphic>
          <a:graphicData uri="http://schemas.openxmlformats.org/drawingml/2006/table">
            <a:tbl>
              <a:tblPr firstRow="1" firstCol="1" bandRow="1">
                <a:tableStyleId>{5C22544A-7EE6-4342-B048-85BDC9FD1C3A}</a:tableStyleId>
              </a:tblPr>
              <a:tblGrid>
                <a:gridCol w="4100969">
                  <a:extLst>
                    <a:ext uri="{9D8B030D-6E8A-4147-A177-3AD203B41FA5}">
                      <a16:colId xmlns:a16="http://schemas.microsoft.com/office/drawing/2014/main" val="3392072498"/>
                    </a:ext>
                  </a:extLst>
                </a:gridCol>
                <a:gridCol w="1178438">
                  <a:extLst>
                    <a:ext uri="{9D8B030D-6E8A-4147-A177-3AD203B41FA5}">
                      <a16:colId xmlns:a16="http://schemas.microsoft.com/office/drawing/2014/main" val="1280770371"/>
                    </a:ext>
                  </a:extLst>
                </a:gridCol>
                <a:gridCol w="1343420">
                  <a:extLst>
                    <a:ext uri="{9D8B030D-6E8A-4147-A177-3AD203B41FA5}">
                      <a16:colId xmlns:a16="http://schemas.microsoft.com/office/drawing/2014/main" val="857126317"/>
                    </a:ext>
                  </a:extLst>
                </a:gridCol>
                <a:gridCol w="4136321">
                  <a:extLst>
                    <a:ext uri="{9D8B030D-6E8A-4147-A177-3AD203B41FA5}">
                      <a16:colId xmlns:a16="http://schemas.microsoft.com/office/drawing/2014/main" val="2399022585"/>
                    </a:ext>
                  </a:extLst>
                </a:gridCol>
              </a:tblGrid>
              <a:tr h="516091">
                <a:tc>
                  <a:txBody>
                    <a:bodyPr/>
                    <a:lstStyle/>
                    <a:p>
                      <a:pPr algn="ctr"/>
                      <a:r>
                        <a:rPr lang="es-ES" sz="1100" dirty="0">
                          <a:effectLst/>
                        </a:rPr>
                        <a:t>REQUISITOS</a:t>
                      </a:r>
                    </a:p>
                  </a:txBody>
                  <a:tcPr marL="68580" marR="68580" marT="0" marB="0"/>
                </a:tc>
                <a:tc>
                  <a:txBody>
                    <a:bodyPr/>
                    <a:lstStyle/>
                    <a:p>
                      <a:pPr algn="ctr"/>
                      <a:r>
                        <a:rPr lang="es-ES" sz="1100" dirty="0">
                          <a:effectLst/>
                        </a:rPr>
                        <a:t>¿Se cumplen?</a:t>
                      </a:r>
                    </a:p>
                    <a:p>
                      <a:pPr algn="ctr"/>
                      <a:endParaRPr lang="es-ES" sz="1100" dirty="0">
                        <a:effectLst/>
                      </a:endParaRPr>
                    </a:p>
                  </a:txBody>
                  <a:tcPr marL="68580" marR="68580" marT="0" marB="0"/>
                </a:tc>
                <a:tc>
                  <a:txBody>
                    <a:bodyPr/>
                    <a:lstStyle/>
                    <a:p>
                      <a:pPr>
                        <a:buNone/>
                      </a:pPr>
                      <a:endParaRPr lang="es-ES" sz="1100" dirty="0">
                        <a:effectLst/>
                      </a:endParaRPr>
                    </a:p>
                  </a:txBody>
                  <a:tcPr marL="68580" marR="68580" marT="0" marB="0"/>
                </a:tc>
                <a:tc>
                  <a:txBody>
                    <a:bodyPr/>
                    <a:lstStyle/>
                    <a:p>
                      <a:pPr algn="ctr"/>
                      <a:r>
                        <a:rPr lang="es-ES" sz="1100" dirty="0">
                          <a:effectLst/>
                        </a:rPr>
                        <a:t>Observaciones</a:t>
                      </a:r>
                    </a:p>
                  </a:txBody>
                  <a:tcPr marL="68580" marR="68580" marT="0" marB="0"/>
                </a:tc>
                <a:extLst>
                  <a:ext uri="{0D108BD9-81ED-4DB2-BD59-A6C34878D82A}">
                    <a16:rowId xmlns:a16="http://schemas.microsoft.com/office/drawing/2014/main" val="3131430587"/>
                  </a:ext>
                </a:extLst>
              </a:tr>
              <a:tr h="258045">
                <a:tc>
                  <a:txBody>
                    <a:bodyPr/>
                    <a:lstStyle/>
                    <a:p>
                      <a:pPr marL="342900" lvl="0" indent="-342900"/>
                      <a:r>
                        <a:rPr lang="es-ES" sz="1100" dirty="0">
                          <a:effectLst/>
                        </a:rPr>
                        <a:t>Expone la fecha establecida.  (1)</a:t>
                      </a:r>
                    </a:p>
                  </a:txBody>
                  <a:tcPr marL="68580" marR="68580" marT="0" marB="0"/>
                </a:tc>
                <a:tc>
                  <a:txBody>
                    <a:bodyPr/>
                    <a:lstStyle/>
                    <a:p>
                      <a:pPr algn="ctr"/>
                      <a:r>
                        <a:rPr lang="es-ES" sz="1100" dirty="0">
                          <a:effectLst/>
                        </a:rPr>
                        <a:t>SI</a:t>
                      </a:r>
                    </a:p>
                  </a:txBody>
                  <a:tcPr marL="68580" marR="68580" marT="0" marB="0"/>
                </a:tc>
                <a:tc>
                  <a:txBody>
                    <a:bodyPr/>
                    <a:lstStyle/>
                    <a:p>
                      <a:pPr algn="ctr"/>
                      <a:r>
                        <a:rPr lang="es-ES" sz="1100" dirty="0">
                          <a:effectLst/>
                        </a:rPr>
                        <a:t>NO</a:t>
                      </a:r>
                    </a:p>
                  </a:txBody>
                  <a:tcPr marL="68580" marR="68580" marT="0" marB="0"/>
                </a:tc>
                <a:tc>
                  <a:txBody>
                    <a:bodyPr/>
                    <a:lstStyle/>
                    <a:p>
                      <a:pPr>
                        <a:buNone/>
                      </a:pPr>
                      <a:endParaRPr lang="es-ES" sz="1100" dirty="0">
                        <a:effectLst/>
                      </a:endParaRPr>
                    </a:p>
                  </a:txBody>
                  <a:tcPr marL="68580" marR="68580" marT="0" marB="0"/>
                </a:tc>
                <a:extLst>
                  <a:ext uri="{0D108BD9-81ED-4DB2-BD59-A6C34878D82A}">
                    <a16:rowId xmlns:a16="http://schemas.microsoft.com/office/drawing/2014/main" val="3069190843"/>
                  </a:ext>
                </a:extLst>
              </a:tr>
              <a:tr h="258045">
                <a:tc>
                  <a:txBody>
                    <a:bodyPr/>
                    <a:lstStyle/>
                    <a:p>
                      <a:pPr marL="342900" lvl="0" indent="-342900"/>
                      <a:r>
                        <a:rPr lang="es-ES" sz="1100" dirty="0">
                          <a:effectLst/>
                        </a:rPr>
                        <a:t>Domina los temas de la investigación. (1)</a:t>
                      </a:r>
                    </a:p>
                  </a:txBody>
                  <a:tcPr marL="68580" marR="68580" marT="0" marB="0"/>
                </a:tc>
                <a:tc>
                  <a:txBody>
                    <a:bodyPr/>
                    <a:lstStyle/>
                    <a:p>
                      <a:pPr algn="ctr"/>
                      <a:r>
                        <a:rPr lang="es-ES" sz="1100" dirty="0">
                          <a:effectLst/>
                        </a:rPr>
                        <a:t>SI</a:t>
                      </a:r>
                    </a:p>
                  </a:txBody>
                  <a:tcPr marL="68580" marR="68580" marT="0" marB="0"/>
                </a:tc>
                <a:tc>
                  <a:txBody>
                    <a:bodyPr/>
                    <a:lstStyle/>
                    <a:p>
                      <a:pPr algn="ctr"/>
                      <a:r>
                        <a:rPr lang="es-ES" sz="1100" dirty="0">
                          <a:effectLst/>
                        </a:rPr>
                        <a:t>NO</a:t>
                      </a:r>
                    </a:p>
                  </a:txBody>
                  <a:tcPr marL="68580" marR="68580" marT="0" marB="0"/>
                </a:tc>
                <a:tc>
                  <a:txBody>
                    <a:bodyPr/>
                    <a:lstStyle/>
                    <a:p>
                      <a:pPr>
                        <a:buNone/>
                      </a:pPr>
                      <a:endParaRPr lang="es-ES" sz="1100" dirty="0">
                        <a:effectLst/>
                      </a:endParaRPr>
                    </a:p>
                  </a:txBody>
                  <a:tcPr marL="68580" marR="68580" marT="0" marB="0"/>
                </a:tc>
                <a:extLst>
                  <a:ext uri="{0D108BD9-81ED-4DB2-BD59-A6C34878D82A}">
                    <a16:rowId xmlns:a16="http://schemas.microsoft.com/office/drawing/2014/main" val="1388262694"/>
                  </a:ext>
                </a:extLst>
              </a:tr>
              <a:tr h="479226">
                <a:tc>
                  <a:txBody>
                    <a:bodyPr/>
                    <a:lstStyle/>
                    <a:p>
                      <a:pPr marL="342900" lvl="0" indent="-342900"/>
                      <a:r>
                        <a:rPr lang="es-ES" sz="1100" dirty="0">
                          <a:effectLst/>
                        </a:rPr>
                        <a:t>Da a conocer al inicio, el objetivo del proyecto y el planteamiento del problema. (1)</a:t>
                      </a:r>
                    </a:p>
                  </a:txBody>
                  <a:tcPr marL="68580" marR="68580" marT="0" marB="0"/>
                </a:tc>
                <a:tc>
                  <a:txBody>
                    <a:bodyPr/>
                    <a:lstStyle/>
                    <a:p>
                      <a:pPr algn="ctr"/>
                      <a:r>
                        <a:rPr lang="es-ES" sz="1100" dirty="0">
                          <a:effectLst/>
                        </a:rPr>
                        <a:t>SI</a:t>
                      </a:r>
                    </a:p>
                  </a:txBody>
                  <a:tcPr marL="68580" marR="68580" marT="0" marB="0"/>
                </a:tc>
                <a:tc>
                  <a:txBody>
                    <a:bodyPr/>
                    <a:lstStyle/>
                    <a:p>
                      <a:pPr algn="ctr"/>
                      <a:r>
                        <a:rPr lang="es-ES" sz="1100" dirty="0">
                          <a:effectLst/>
                        </a:rPr>
                        <a:t>NO</a:t>
                      </a:r>
                    </a:p>
                  </a:txBody>
                  <a:tcPr marL="68580" marR="68580" marT="0" marB="0"/>
                </a:tc>
                <a:tc>
                  <a:txBody>
                    <a:bodyPr/>
                    <a:lstStyle/>
                    <a:p>
                      <a:pPr>
                        <a:buNone/>
                      </a:pPr>
                      <a:endParaRPr lang="es-ES" sz="1100" dirty="0">
                        <a:effectLst/>
                      </a:endParaRPr>
                    </a:p>
                  </a:txBody>
                  <a:tcPr marL="68580" marR="68580" marT="0" marB="0"/>
                </a:tc>
                <a:extLst>
                  <a:ext uri="{0D108BD9-81ED-4DB2-BD59-A6C34878D82A}">
                    <a16:rowId xmlns:a16="http://schemas.microsoft.com/office/drawing/2014/main" val="966414338"/>
                  </a:ext>
                </a:extLst>
              </a:tr>
              <a:tr h="479226">
                <a:tc>
                  <a:txBody>
                    <a:bodyPr/>
                    <a:lstStyle/>
                    <a:p>
                      <a:pPr marL="342900" lvl="0" indent="-342900"/>
                      <a:r>
                        <a:rPr lang="es-ES" sz="1100" dirty="0">
                          <a:effectLst/>
                        </a:rPr>
                        <a:t>Utilizo material didáctico en su exposición (encuestas, crucigramas, cuestionarios,  carteles etc.) </a:t>
                      </a:r>
                    </a:p>
                  </a:txBody>
                  <a:tcPr marL="68580" marR="68580" marT="0" marB="0"/>
                </a:tc>
                <a:tc>
                  <a:txBody>
                    <a:bodyPr/>
                    <a:lstStyle/>
                    <a:p>
                      <a:pPr algn="ctr"/>
                      <a:r>
                        <a:rPr lang="es-ES" sz="1100" dirty="0">
                          <a:effectLst/>
                        </a:rPr>
                        <a:t>SI</a:t>
                      </a:r>
                    </a:p>
                  </a:txBody>
                  <a:tcPr marL="68580" marR="68580" marT="0" marB="0"/>
                </a:tc>
                <a:tc>
                  <a:txBody>
                    <a:bodyPr/>
                    <a:lstStyle/>
                    <a:p>
                      <a:pPr algn="ctr"/>
                      <a:r>
                        <a:rPr lang="es-ES" sz="1100" dirty="0">
                          <a:effectLst/>
                        </a:rPr>
                        <a:t>NO</a:t>
                      </a:r>
                    </a:p>
                  </a:txBody>
                  <a:tcPr marL="68580" marR="68580" marT="0" marB="0"/>
                </a:tc>
                <a:tc>
                  <a:txBody>
                    <a:bodyPr/>
                    <a:lstStyle/>
                    <a:p>
                      <a:pPr>
                        <a:buNone/>
                      </a:pPr>
                      <a:r>
                        <a:rPr lang="es-ES" sz="1100" dirty="0">
                          <a:effectLst/>
                        </a:rPr>
                        <a:t>(1 si utilizó por lo menos dos, 0.5 si utilizó una y 0 sino utilizó ninguna)</a:t>
                      </a:r>
                    </a:p>
                  </a:txBody>
                  <a:tcPr marL="68580" marR="68580" marT="0" marB="0"/>
                </a:tc>
                <a:extLst>
                  <a:ext uri="{0D108BD9-81ED-4DB2-BD59-A6C34878D82A}">
                    <a16:rowId xmlns:a16="http://schemas.microsoft.com/office/drawing/2014/main" val="3925200759"/>
                  </a:ext>
                </a:extLst>
              </a:tr>
              <a:tr h="258045">
                <a:tc>
                  <a:txBody>
                    <a:bodyPr/>
                    <a:lstStyle/>
                    <a:p>
                      <a:pPr marL="342900" lvl="0" indent="-342900"/>
                      <a:r>
                        <a:rPr lang="es-ES" sz="1100" dirty="0">
                          <a:effectLst/>
                        </a:rPr>
                        <a:t>Organizo la información de manera adecuada. (1)</a:t>
                      </a:r>
                    </a:p>
                  </a:txBody>
                  <a:tcPr marL="68580" marR="68580" marT="0" marB="0"/>
                </a:tc>
                <a:tc>
                  <a:txBody>
                    <a:bodyPr/>
                    <a:lstStyle/>
                    <a:p>
                      <a:pPr algn="ctr"/>
                      <a:r>
                        <a:rPr lang="es-ES" sz="1100" dirty="0">
                          <a:effectLst/>
                        </a:rPr>
                        <a:t>SI</a:t>
                      </a:r>
                    </a:p>
                  </a:txBody>
                  <a:tcPr marL="68580" marR="68580" marT="0" marB="0"/>
                </a:tc>
                <a:tc>
                  <a:txBody>
                    <a:bodyPr/>
                    <a:lstStyle/>
                    <a:p>
                      <a:pPr algn="ctr"/>
                      <a:r>
                        <a:rPr lang="es-ES" sz="1100" dirty="0">
                          <a:effectLst/>
                        </a:rPr>
                        <a:t>NO</a:t>
                      </a:r>
                    </a:p>
                  </a:txBody>
                  <a:tcPr marL="68580" marR="68580" marT="0" marB="0"/>
                </a:tc>
                <a:tc>
                  <a:txBody>
                    <a:bodyPr/>
                    <a:lstStyle/>
                    <a:p>
                      <a:pPr>
                        <a:buNone/>
                      </a:pPr>
                      <a:endParaRPr lang="es-ES" sz="1100" dirty="0">
                        <a:effectLst/>
                      </a:endParaRPr>
                    </a:p>
                  </a:txBody>
                  <a:tcPr marL="68580" marR="68580" marT="0" marB="0"/>
                </a:tc>
                <a:extLst>
                  <a:ext uri="{0D108BD9-81ED-4DB2-BD59-A6C34878D82A}">
                    <a16:rowId xmlns:a16="http://schemas.microsoft.com/office/drawing/2014/main" val="3633134419"/>
                  </a:ext>
                </a:extLst>
              </a:tr>
              <a:tr h="258045">
                <a:tc>
                  <a:txBody>
                    <a:bodyPr/>
                    <a:lstStyle/>
                    <a:p>
                      <a:pPr marL="342900" lvl="0" indent="-342900"/>
                      <a:r>
                        <a:rPr lang="es-ES" sz="1100" dirty="0">
                          <a:effectLst/>
                        </a:rPr>
                        <a:t>Se dirigió con respeto a sus pares. (1)</a:t>
                      </a:r>
                    </a:p>
                  </a:txBody>
                  <a:tcPr marL="68580" marR="68580" marT="0" marB="0"/>
                </a:tc>
                <a:tc>
                  <a:txBody>
                    <a:bodyPr/>
                    <a:lstStyle/>
                    <a:p>
                      <a:pPr algn="ctr"/>
                      <a:r>
                        <a:rPr lang="es-ES" sz="1100" dirty="0">
                          <a:effectLst/>
                        </a:rPr>
                        <a:t>SI</a:t>
                      </a:r>
                    </a:p>
                  </a:txBody>
                  <a:tcPr marL="68580" marR="68580" marT="0" marB="0"/>
                </a:tc>
                <a:tc>
                  <a:txBody>
                    <a:bodyPr/>
                    <a:lstStyle/>
                    <a:p>
                      <a:pPr algn="ctr"/>
                      <a:r>
                        <a:rPr lang="es-ES" sz="1100" dirty="0">
                          <a:effectLst/>
                        </a:rPr>
                        <a:t>NO</a:t>
                      </a:r>
                    </a:p>
                  </a:txBody>
                  <a:tcPr marL="68580" marR="68580" marT="0" marB="0"/>
                </a:tc>
                <a:tc>
                  <a:txBody>
                    <a:bodyPr/>
                    <a:lstStyle/>
                    <a:p>
                      <a:pPr>
                        <a:buNone/>
                      </a:pPr>
                      <a:endParaRPr lang="es-ES" sz="1100" dirty="0">
                        <a:effectLst/>
                      </a:endParaRPr>
                    </a:p>
                  </a:txBody>
                  <a:tcPr marL="68580" marR="68580" marT="0" marB="0"/>
                </a:tc>
                <a:extLst>
                  <a:ext uri="{0D108BD9-81ED-4DB2-BD59-A6C34878D82A}">
                    <a16:rowId xmlns:a16="http://schemas.microsoft.com/office/drawing/2014/main" val="3619979507"/>
                  </a:ext>
                </a:extLst>
              </a:tr>
              <a:tr h="258045">
                <a:tc>
                  <a:txBody>
                    <a:bodyPr/>
                    <a:lstStyle/>
                    <a:p>
                      <a:pPr marL="342900" lvl="0" indent="-342900"/>
                      <a:r>
                        <a:rPr lang="es-ES" sz="1100" dirty="0">
                          <a:effectLst/>
                        </a:rPr>
                        <a:t>Respeto el tiempo establecido para su exposición. (1)</a:t>
                      </a:r>
                    </a:p>
                  </a:txBody>
                  <a:tcPr marL="68580" marR="68580" marT="0" marB="0"/>
                </a:tc>
                <a:tc>
                  <a:txBody>
                    <a:bodyPr/>
                    <a:lstStyle/>
                    <a:p>
                      <a:pPr algn="ctr"/>
                      <a:r>
                        <a:rPr lang="es-ES" sz="1100" dirty="0">
                          <a:effectLst/>
                        </a:rPr>
                        <a:t>SI</a:t>
                      </a:r>
                    </a:p>
                  </a:txBody>
                  <a:tcPr marL="68580" marR="68580" marT="0" marB="0"/>
                </a:tc>
                <a:tc>
                  <a:txBody>
                    <a:bodyPr/>
                    <a:lstStyle/>
                    <a:p>
                      <a:pPr algn="ctr"/>
                      <a:r>
                        <a:rPr lang="es-ES" sz="1100" dirty="0">
                          <a:effectLst/>
                        </a:rPr>
                        <a:t>NO</a:t>
                      </a:r>
                    </a:p>
                  </a:txBody>
                  <a:tcPr marL="68580" marR="68580" marT="0" marB="0"/>
                </a:tc>
                <a:tc>
                  <a:txBody>
                    <a:bodyPr/>
                    <a:lstStyle/>
                    <a:p>
                      <a:pPr algn="ctr"/>
                      <a:endParaRPr lang="es-ES" sz="1100" dirty="0">
                        <a:effectLst/>
                      </a:endParaRPr>
                    </a:p>
                  </a:txBody>
                  <a:tcPr marL="68580" marR="68580" marT="0" marB="0"/>
                </a:tc>
                <a:extLst>
                  <a:ext uri="{0D108BD9-81ED-4DB2-BD59-A6C34878D82A}">
                    <a16:rowId xmlns:a16="http://schemas.microsoft.com/office/drawing/2014/main" val="1888780974"/>
                  </a:ext>
                </a:extLst>
              </a:tr>
              <a:tr h="479226">
                <a:tc>
                  <a:txBody>
                    <a:bodyPr/>
                    <a:lstStyle/>
                    <a:p>
                      <a:pPr marL="342900" lvl="0" indent="-342900"/>
                      <a:r>
                        <a:rPr lang="es-ES" sz="1100" dirty="0">
                          <a:effectLst/>
                        </a:rPr>
                        <a:t>Responde de manera clara las preguntas de sus pares.(1)</a:t>
                      </a:r>
                    </a:p>
                  </a:txBody>
                  <a:tcPr marL="68580" marR="68580" marT="0" marB="0"/>
                </a:tc>
                <a:tc>
                  <a:txBody>
                    <a:bodyPr/>
                    <a:lstStyle/>
                    <a:p>
                      <a:pPr algn="ctr"/>
                      <a:r>
                        <a:rPr lang="es-ES" sz="1100" dirty="0">
                          <a:effectLst/>
                        </a:rPr>
                        <a:t>SI</a:t>
                      </a:r>
                    </a:p>
                  </a:txBody>
                  <a:tcPr marL="68580" marR="68580" marT="0" marB="0"/>
                </a:tc>
                <a:tc>
                  <a:txBody>
                    <a:bodyPr/>
                    <a:lstStyle/>
                    <a:p>
                      <a:pPr algn="ctr"/>
                      <a:r>
                        <a:rPr lang="es-ES" sz="1100" dirty="0">
                          <a:effectLst/>
                        </a:rPr>
                        <a:t>NO</a:t>
                      </a:r>
                    </a:p>
                  </a:txBody>
                  <a:tcPr marL="68580" marR="68580" marT="0" marB="0"/>
                </a:tc>
                <a:tc>
                  <a:txBody>
                    <a:bodyPr/>
                    <a:lstStyle/>
                    <a:p>
                      <a:pPr algn="ctr"/>
                      <a:endParaRPr lang="es-ES" sz="1100" dirty="0">
                        <a:effectLst/>
                      </a:endParaRPr>
                    </a:p>
                  </a:txBody>
                  <a:tcPr marL="68580" marR="68580" marT="0" marB="0"/>
                </a:tc>
                <a:extLst>
                  <a:ext uri="{0D108BD9-81ED-4DB2-BD59-A6C34878D82A}">
                    <a16:rowId xmlns:a16="http://schemas.microsoft.com/office/drawing/2014/main" val="1679319455"/>
                  </a:ext>
                </a:extLst>
              </a:tr>
              <a:tr h="516091">
                <a:tc>
                  <a:txBody>
                    <a:bodyPr/>
                    <a:lstStyle/>
                    <a:p>
                      <a:pPr marL="342900" lvl="0" indent="-342900"/>
                      <a:r>
                        <a:rPr lang="es-ES" sz="1100" dirty="0">
                          <a:effectLst/>
                        </a:rPr>
                        <a:t>Utilizo las TICS (2)</a:t>
                      </a:r>
                    </a:p>
                  </a:txBody>
                  <a:tcPr marL="68580" marR="68580" marT="0" marB="0"/>
                </a:tc>
                <a:tc>
                  <a:txBody>
                    <a:bodyPr/>
                    <a:lstStyle/>
                    <a:p>
                      <a:pPr algn="ctr"/>
                      <a:r>
                        <a:rPr lang="es-ES" sz="1100" dirty="0">
                          <a:effectLst/>
                        </a:rPr>
                        <a:t>SI</a:t>
                      </a:r>
                    </a:p>
                  </a:txBody>
                  <a:tcPr marL="68580" marR="68580" marT="0" marB="0"/>
                </a:tc>
                <a:tc>
                  <a:txBody>
                    <a:bodyPr/>
                    <a:lstStyle/>
                    <a:p>
                      <a:pPr algn="ctr"/>
                      <a:r>
                        <a:rPr lang="es-ES" sz="1100" dirty="0">
                          <a:effectLst/>
                        </a:rPr>
                        <a:t>NO</a:t>
                      </a:r>
                    </a:p>
                  </a:txBody>
                  <a:tcPr marL="68580" marR="68580" marT="0" marB="0"/>
                </a:tc>
                <a:tc>
                  <a:txBody>
                    <a:bodyPr/>
                    <a:lstStyle/>
                    <a:p>
                      <a:pPr algn="ctr"/>
                      <a:r>
                        <a:rPr lang="es-ES" sz="1100" dirty="0">
                          <a:effectLst/>
                        </a:rPr>
                        <a:t>(2 puntos sí </a:t>
                      </a:r>
                      <a:r>
                        <a:rPr lang="es-ES" sz="1100" dirty="0" err="1">
                          <a:effectLst/>
                        </a:rPr>
                        <a:t>íncluye</a:t>
                      </a:r>
                      <a:r>
                        <a:rPr lang="es-ES" sz="1100" dirty="0">
                          <a:effectLst/>
                        </a:rPr>
                        <a:t> fotos de su desarrollo en su presentación y no lee. 1punto sí hizo presentación con fotos  y lee. O.5 si no tiene fotos y utiliza otra fuente de apoyo en su presentación) </a:t>
                      </a:r>
                    </a:p>
                  </a:txBody>
                  <a:tcPr marL="68580" marR="68580" marT="0" marB="0"/>
                </a:tc>
                <a:extLst>
                  <a:ext uri="{0D108BD9-81ED-4DB2-BD59-A6C34878D82A}">
                    <a16:rowId xmlns:a16="http://schemas.microsoft.com/office/drawing/2014/main" val="3041628294"/>
                  </a:ext>
                </a:extLst>
              </a:tr>
            </a:tbl>
          </a:graphicData>
        </a:graphic>
      </p:graphicFrame>
      <p:sp>
        <p:nvSpPr>
          <p:cNvPr id="6" name="CuadroTexto 5">
            <a:extLst>
              <a:ext uri="{FF2B5EF4-FFF2-40B4-BE49-F238E27FC236}">
                <a16:creationId xmlns:a16="http://schemas.microsoft.com/office/drawing/2014/main" id="{D02AB5D2-3A25-45BD-9092-08891895C111}"/>
              </a:ext>
            </a:extLst>
          </p:cNvPr>
          <p:cNvSpPr txBox="1"/>
          <p:nvPr/>
        </p:nvSpPr>
        <p:spPr>
          <a:xfrm>
            <a:off x="1408981" y="468702"/>
            <a:ext cx="8310113" cy="2462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000" b="1">
                <a:latin typeface="Arial"/>
              </a:rPr>
              <a:t>LISTA DE COTEJO PARA EXPOSICIÓN</a:t>
            </a:r>
          </a:p>
        </p:txBody>
      </p:sp>
    </p:spTree>
    <p:extLst>
      <p:ext uri="{BB962C8B-B14F-4D97-AF65-F5344CB8AC3E}">
        <p14:creationId xmlns:p14="http://schemas.microsoft.com/office/powerpoint/2010/main" val="1520677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1A85FB0-9E68-439A-9EB5-0E46E22DE199}"/>
              </a:ext>
            </a:extLst>
          </p:cNvPr>
          <p:cNvSpPr>
            <a:spLocks noGrp="1"/>
          </p:cNvSpPr>
          <p:nvPr>
            <p:ph idx="1"/>
          </p:nvPr>
        </p:nvSpPr>
        <p:spPr>
          <a:xfrm>
            <a:off x="684211" y="685800"/>
            <a:ext cx="11231123" cy="5715000"/>
          </a:xfrm>
        </p:spPr>
        <p:txBody>
          <a:bodyPr>
            <a:normAutofit lnSpcReduction="10000"/>
          </a:bodyPr>
          <a:lstStyle/>
          <a:p>
            <a:pPr marL="0" indent="0">
              <a:buNone/>
            </a:pPr>
            <a:r>
              <a:rPr lang="es-MX" dirty="0">
                <a:solidFill>
                  <a:srgbClr val="002060"/>
                </a:solidFill>
              </a:rPr>
              <a:t>5.i Productos en orden consecutivo del 4 en adelante</a:t>
            </a:r>
          </a:p>
          <a:p>
            <a:pPr marL="0" indent="0">
              <a:buNone/>
            </a:pPr>
            <a:r>
              <a:rPr lang="es-MX" dirty="0">
                <a:solidFill>
                  <a:srgbClr val="002060"/>
                </a:solidFill>
              </a:rPr>
              <a:t>     4. Organizador gráfico. Preguntas esenciales</a:t>
            </a:r>
          </a:p>
          <a:p>
            <a:pPr marL="0" indent="0">
              <a:buNone/>
            </a:pPr>
            <a:r>
              <a:rPr lang="es-MX" dirty="0">
                <a:solidFill>
                  <a:srgbClr val="002060"/>
                </a:solidFill>
              </a:rPr>
              <a:t>     5. Organizador gráfico. Proceso de indagación</a:t>
            </a:r>
          </a:p>
          <a:p>
            <a:pPr marL="0" indent="0">
              <a:buNone/>
            </a:pPr>
            <a:r>
              <a:rPr lang="es-MX" dirty="0">
                <a:solidFill>
                  <a:srgbClr val="002060"/>
                </a:solidFill>
              </a:rPr>
              <a:t>     6. e) A.M.E. general</a:t>
            </a:r>
          </a:p>
          <a:p>
            <a:pPr marL="0" indent="0">
              <a:buNone/>
            </a:pPr>
            <a:r>
              <a:rPr lang="es-MX" dirty="0">
                <a:solidFill>
                  <a:srgbClr val="002060"/>
                </a:solidFill>
              </a:rPr>
              <a:t>     7. g) E.I.P. Resumen</a:t>
            </a:r>
          </a:p>
          <a:p>
            <a:pPr marL="0" indent="0">
              <a:buNone/>
            </a:pPr>
            <a:r>
              <a:rPr lang="es-MX" dirty="0">
                <a:solidFill>
                  <a:srgbClr val="002060"/>
                </a:solidFill>
              </a:rPr>
              <a:t>     8. h) E.I.P. Elaboración del proyecto</a:t>
            </a:r>
          </a:p>
          <a:p>
            <a:pPr marL="0" indent="0">
              <a:buNone/>
            </a:pPr>
            <a:r>
              <a:rPr lang="es-MX" dirty="0">
                <a:solidFill>
                  <a:srgbClr val="002060"/>
                </a:solidFill>
              </a:rPr>
              <a:t>     9. Fotografías de la sesión (2ª RT)</a:t>
            </a:r>
          </a:p>
          <a:p>
            <a:pPr marL="0" indent="0">
              <a:buNone/>
            </a:pPr>
            <a:r>
              <a:rPr lang="es-MX" dirty="0">
                <a:solidFill>
                  <a:srgbClr val="002060"/>
                </a:solidFill>
              </a:rPr>
              <a:t>    10. Evaluación. Tipos, herramientas y de aprendizaje</a:t>
            </a:r>
          </a:p>
          <a:p>
            <a:pPr marL="0" indent="0">
              <a:buNone/>
            </a:pPr>
            <a:r>
              <a:rPr lang="es-MX" dirty="0">
                <a:solidFill>
                  <a:srgbClr val="002060"/>
                </a:solidFill>
              </a:rPr>
              <a:t>    11. Evaluación. Formatos. Prerrequisitos</a:t>
            </a:r>
          </a:p>
          <a:p>
            <a:pPr marL="0" indent="0">
              <a:buNone/>
            </a:pPr>
            <a:r>
              <a:rPr lang="es-MX" dirty="0">
                <a:solidFill>
                  <a:srgbClr val="002060"/>
                </a:solidFill>
              </a:rPr>
              <a:t>    12. Evaluación. Formatos grupo heterogéneos</a:t>
            </a:r>
          </a:p>
          <a:p>
            <a:pPr marL="0" indent="0">
              <a:buNone/>
            </a:pPr>
            <a:r>
              <a:rPr lang="es-MX" dirty="0">
                <a:solidFill>
                  <a:srgbClr val="002060"/>
                </a:solidFill>
              </a:rPr>
              <a:t>    13. Lista de pasos para realizar una infografía digital</a:t>
            </a:r>
          </a:p>
          <a:p>
            <a:pPr marL="0" indent="0">
              <a:buNone/>
            </a:pPr>
            <a:r>
              <a:rPr lang="es-MX" dirty="0">
                <a:solidFill>
                  <a:srgbClr val="002060"/>
                </a:solidFill>
              </a:rPr>
              <a:t>    14. Infografía</a:t>
            </a:r>
          </a:p>
          <a:p>
            <a:pPr marL="0" indent="0">
              <a:buNone/>
            </a:pPr>
            <a:r>
              <a:rPr lang="es-MX" dirty="0">
                <a:solidFill>
                  <a:srgbClr val="002060"/>
                </a:solidFill>
              </a:rPr>
              <a:t>    15. Reflexiones personales</a:t>
            </a:r>
          </a:p>
          <a:p>
            <a:pPr marL="0" indent="0">
              <a:buNone/>
            </a:pPr>
            <a:endParaRPr lang="es-MX" dirty="0"/>
          </a:p>
        </p:txBody>
      </p:sp>
    </p:spTree>
    <p:extLst>
      <p:ext uri="{BB962C8B-B14F-4D97-AF65-F5344CB8AC3E}">
        <p14:creationId xmlns:p14="http://schemas.microsoft.com/office/powerpoint/2010/main" val="2278668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08AB5FC3-0F5F-4074-A320-9115DFC25FE0}"/>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sp>
        <p:nvSpPr>
          <p:cNvPr id="5" name="Título 1">
            <a:extLst>
              <a:ext uri="{FF2B5EF4-FFF2-40B4-BE49-F238E27FC236}">
                <a16:creationId xmlns:a16="http://schemas.microsoft.com/office/drawing/2014/main" id="{40CBB5C9-50E7-41B2-8CF8-DB5D430BFEE9}"/>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graphicFrame>
        <p:nvGraphicFramePr>
          <p:cNvPr id="4" name="Tabla 3">
            <a:extLst>
              <a:ext uri="{FF2B5EF4-FFF2-40B4-BE49-F238E27FC236}">
                <a16:creationId xmlns:a16="http://schemas.microsoft.com/office/drawing/2014/main" id="{C86AD7E5-E17C-47E9-8F10-C5482154DF0A}"/>
              </a:ext>
            </a:extLst>
          </p:cNvPr>
          <p:cNvGraphicFramePr>
            <a:graphicFrameLocks noGrp="1"/>
          </p:cNvGraphicFramePr>
          <p:nvPr>
            <p:extLst/>
          </p:nvPr>
        </p:nvGraphicFramePr>
        <p:xfrm>
          <a:off x="977660" y="848264"/>
          <a:ext cx="10954308" cy="5214544"/>
        </p:xfrm>
        <a:graphic>
          <a:graphicData uri="http://schemas.openxmlformats.org/drawingml/2006/table">
            <a:tbl>
              <a:tblPr firstRow="1" firstCol="1" bandRow="1">
                <a:tableStyleId>{5C22544A-7EE6-4342-B048-85BDC9FD1C3A}</a:tableStyleId>
              </a:tblPr>
              <a:tblGrid>
                <a:gridCol w="6161800">
                  <a:extLst>
                    <a:ext uri="{9D8B030D-6E8A-4147-A177-3AD203B41FA5}">
                      <a16:colId xmlns:a16="http://schemas.microsoft.com/office/drawing/2014/main" val="1154648144"/>
                    </a:ext>
                  </a:extLst>
                </a:gridCol>
                <a:gridCol w="1801695">
                  <a:extLst>
                    <a:ext uri="{9D8B030D-6E8A-4147-A177-3AD203B41FA5}">
                      <a16:colId xmlns:a16="http://schemas.microsoft.com/office/drawing/2014/main" val="3781429666"/>
                    </a:ext>
                  </a:extLst>
                </a:gridCol>
                <a:gridCol w="1177108">
                  <a:extLst>
                    <a:ext uri="{9D8B030D-6E8A-4147-A177-3AD203B41FA5}">
                      <a16:colId xmlns:a16="http://schemas.microsoft.com/office/drawing/2014/main" val="3067455283"/>
                    </a:ext>
                  </a:extLst>
                </a:gridCol>
                <a:gridCol w="1813705">
                  <a:extLst>
                    <a:ext uri="{9D8B030D-6E8A-4147-A177-3AD203B41FA5}">
                      <a16:colId xmlns:a16="http://schemas.microsoft.com/office/drawing/2014/main" val="4117591376"/>
                    </a:ext>
                  </a:extLst>
                </a:gridCol>
              </a:tblGrid>
              <a:tr h="466974">
                <a:tc>
                  <a:txBody>
                    <a:bodyPr/>
                    <a:lstStyle/>
                    <a:p>
                      <a:pPr algn="ctr"/>
                      <a:r>
                        <a:rPr lang="es-ES" sz="1200" dirty="0">
                          <a:effectLst/>
                        </a:rPr>
                        <a:t>REQUISITOS</a:t>
                      </a:r>
                    </a:p>
                  </a:txBody>
                  <a:tcPr marL="68580" marR="68580" marT="0" marB="0"/>
                </a:tc>
                <a:tc>
                  <a:txBody>
                    <a:bodyPr/>
                    <a:lstStyle/>
                    <a:p>
                      <a:pPr algn="ctr"/>
                      <a:r>
                        <a:rPr lang="es-ES" sz="900" dirty="0">
                          <a:effectLst/>
                        </a:rPr>
                        <a:t>¿Se cumplen?</a:t>
                      </a:r>
                      <a:endParaRPr lang="es-ES" dirty="0">
                        <a:effectLst/>
                      </a:endParaRPr>
                    </a:p>
                    <a:p>
                      <a:pPr algn="ctr"/>
                      <a:endParaRPr lang="es-ES">
                        <a:effectLst/>
                      </a:endParaRPr>
                    </a:p>
                  </a:txBody>
                  <a:tcPr marL="68580" marR="68580" marT="0" marB="0"/>
                </a:tc>
                <a:tc>
                  <a:txBody>
                    <a:bodyPr/>
                    <a:lstStyle/>
                    <a:p>
                      <a:pPr>
                        <a:buNone/>
                      </a:pPr>
                      <a:endParaRPr lang="es-ES" dirty="0">
                        <a:effectLst/>
                      </a:endParaRPr>
                    </a:p>
                  </a:txBody>
                  <a:tcPr marL="68580" marR="68580" marT="0" marB="0"/>
                </a:tc>
                <a:tc>
                  <a:txBody>
                    <a:bodyPr/>
                    <a:lstStyle/>
                    <a:p>
                      <a:pPr algn="ctr"/>
                      <a:r>
                        <a:rPr lang="es-ES" sz="900" dirty="0">
                          <a:effectLst/>
                        </a:rPr>
                        <a:t>Observaciones</a:t>
                      </a:r>
                      <a:endParaRPr lang="es-ES" dirty="0">
                        <a:effectLst/>
                      </a:endParaRPr>
                    </a:p>
                  </a:txBody>
                  <a:tcPr marL="68580" marR="68580" marT="0" marB="0"/>
                </a:tc>
                <a:extLst>
                  <a:ext uri="{0D108BD9-81ED-4DB2-BD59-A6C34878D82A}">
                    <a16:rowId xmlns:a16="http://schemas.microsoft.com/office/drawing/2014/main" val="327234740"/>
                  </a:ext>
                </a:extLst>
              </a:tr>
              <a:tr h="311316">
                <a:tc>
                  <a:txBody>
                    <a:bodyPr/>
                    <a:lstStyle/>
                    <a:p>
                      <a:pPr>
                        <a:buNone/>
                      </a:pPr>
                      <a:r>
                        <a:rPr lang="es-ES" sz="1200" dirty="0">
                          <a:effectLst/>
                        </a:rPr>
                        <a:t>Entrego en la fecha establecida a computadora.</a:t>
                      </a:r>
                    </a:p>
                  </a:txBody>
                  <a:tcPr marL="68580" marR="68580" marT="0" marB="0"/>
                </a:tc>
                <a:tc>
                  <a:txBody>
                    <a:bodyPr/>
                    <a:lstStyle/>
                    <a:p>
                      <a:pPr algn="ctr"/>
                      <a:r>
                        <a:rPr lang="es-ES" sz="900" dirty="0">
                          <a:effectLst/>
                        </a:rPr>
                        <a:t>SI</a:t>
                      </a:r>
                      <a:endParaRPr lang="es-ES" dirty="0">
                        <a:effectLst/>
                      </a:endParaRPr>
                    </a:p>
                  </a:txBody>
                  <a:tcPr marL="68580" marR="68580" marT="0" marB="0"/>
                </a:tc>
                <a:tc>
                  <a:txBody>
                    <a:bodyPr/>
                    <a:lstStyle/>
                    <a:p>
                      <a:pPr algn="ctr"/>
                      <a:r>
                        <a:rPr lang="es-ES" sz="900" dirty="0">
                          <a:effectLst/>
                        </a:rPr>
                        <a:t>NO</a:t>
                      </a:r>
                      <a:endParaRPr lang="es-ES" dirty="0">
                        <a:effectLst/>
                      </a:endParaRPr>
                    </a:p>
                  </a:txBody>
                  <a:tcPr marL="68580" marR="68580" marT="0" marB="0"/>
                </a:tc>
                <a:tc>
                  <a:txBody>
                    <a:bodyPr/>
                    <a:lstStyle/>
                    <a:p>
                      <a:pPr>
                        <a:buNone/>
                      </a:pPr>
                      <a:endParaRPr lang="es-ES">
                        <a:effectLst/>
                      </a:endParaRPr>
                    </a:p>
                  </a:txBody>
                  <a:tcPr marL="68580" marR="68580" marT="0" marB="0"/>
                </a:tc>
                <a:extLst>
                  <a:ext uri="{0D108BD9-81ED-4DB2-BD59-A6C34878D82A}">
                    <a16:rowId xmlns:a16="http://schemas.microsoft.com/office/drawing/2014/main" val="464924547"/>
                  </a:ext>
                </a:extLst>
              </a:tr>
              <a:tr h="311316">
                <a:tc>
                  <a:txBody>
                    <a:bodyPr/>
                    <a:lstStyle/>
                    <a:p>
                      <a:pPr>
                        <a:buNone/>
                      </a:pPr>
                      <a:r>
                        <a:rPr lang="es-ES" sz="1200" dirty="0">
                          <a:effectLst/>
                        </a:rPr>
                        <a:t>Portada (Datos y firmas)</a:t>
                      </a:r>
                    </a:p>
                  </a:txBody>
                  <a:tcPr marL="68580" marR="68580" marT="0" marB="0"/>
                </a:tc>
                <a:tc>
                  <a:txBody>
                    <a:bodyPr/>
                    <a:lstStyle/>
                    <a:p>
                      <a:pPr algn="ctr"/>
                      <a:r>
                        <a:rPr lang="es-ES" sz="900" dirty="0">
                          <a:effectLst/>
                        </a:rPr>
                        <a:t>SI</a:t>
                      </a:r>
                      <a:endParaRPr lang="es-ES" dirty="0">
                        <a:effectLst/>
                      </a:endParaRPr>
                    </a:p>
                  </a:txBody>
                  <a:tcPr marL="68580" marR="68580" marT="0" marB="0"/>
                </a:tc>
                <a:tc>
                  <a:txBody>
                    <a:bodyPr/>
                    <a:lstStyle/>
                    <a:p>
                      <a:pPr algn="ctr"/>
                      <a:r>
                        <a:rPr lang="es-ES" sz="900" dirty="0">
                          <a:effectLst/>
                        </a:rPr>
                        <a:t>NO</a:t>
                      </a:r>
                      <a:endParaRPr lang="es-ES" dirty="0">
                        <a:effectLst/>
                      </a:endParaRPr>
                    </a:p>
                  </a:txBody>
                  <a:tcPr marL="68580" marR="68580" marT="0" marB="0"/>
                </a:tc>
                <a:tc>
                  <a:txBody>
                    <a:bodyPr/>
                    <a:lstStyle/>
                    <a:p>
                      <a:pPr>
                        <a:buNone/>
                      </a:pPr>
                      <a:endParaRPr lang="es-ES">
                        <a:effectLst/>
                      </a:endParaRPr>
                    </a:p>
                  </a:txBody>
                  <a:tcPr marL="68580" marR="68580" marT="0" marB="0"/>
                </a:tc>
                <a:extLst>
                  <a:ext uri="{0D108BD9-81ED-4DB2-BD59-A6C34878D82A}">
                    <a16:rowId xmlns:a16="http://schemas.microsoft.com/office/drawing/2014/main" val="2011299331"/>
                  </a:ext>
                </a:extLst>
              </a:tr>
              <a:tr h="311316">
                <a:tc>
                  <a:txBody>
                    <a:bodyPr/>
                    <a:lstStyle/>
                    <a:p>
                      <a:pPr>
                        <a:buNone/>
                      </a:pPr>
                      <a:r>
                        <a:rPr lang="es-ES" sz="1200" dirty="0">
                          <a:effectLst/>
                        </a:rPr>
                        <a:t>Bibliografía</a:t>
                      </a:r>
                    </a:p>
                  </a:txBody>
                  <a:tcPr marL="68580" marR="68580" marT="0" marB="0"/>
                </a:tc>
                <a:tc>
                  <a:txBody>
                    <a:bodyPr/>
                    <a:lstStyle/>
                    <a:p>
                      <a:pPr algn="ctr"/>
                      <a:r>
                        <a:rPr lang="es-ES" sz="900" dirty="0">
                          <a:effectLst/>
                        </a:rPr>
                        <a:t>SI</a:t>
                      </a:r>
                      <a:endParaRPr lang="es-ES" dirty="0">
                        <a:effectLst/>
                      </a:endParaRPr>
                    </a:p>
                  </a:txBody>
                  <a:tcPr marL="68580" marR="68580" marT="0" marB="0"/>
                </a:tc>
                <a:tc>
                  <a:txBody>
                    <a:bodyPr/>
                    <a:lstStyle/>
                    <a:p>
                      <a:pPr algn="ctr"/>
                      <a:r>
                        <a:rPr lang="es-ES" sz="900" dirty="0">
                          <a:effectLst/>
                        </a:rPr>
                        <a:t>NO</a:t>
                      </a:r>
                      <a:endParaRPr lang="es-ES" dirty="0">
                        <a:effectLst/>
                      </a:endParaRPr>
                    </a:p>
                  </a:txBody>
                  <a:tcPr marL="68580" marR="68580" marT="0" marB="0"/>
                </a:tc>
                <a:tc>
                  <a:txBody>
                    <a:bodyPr/>
                    <a:lstStyle/>
                    <a:p>
                      <a:pPr>
                        <a:buNone/>
                      </a:pPr>
                      <a:endParaRPr lang="es-ES">
                        <a:effectLst/>
                      </a:endParaRPr>
                    </a:p>
                  </a:txBody>
                  <a:tcPr marL="68580" marR="68580" marT="0" marB="0"/>
                </a:tc>
                <a:extLst>
                  <a:ext uri="{0D108BD9-81ED-4DB2-BD59-A6C34878D82A}">
                    <a16:rowId xmlns:a16="http://schemas.microsoft.com/office/drawing/2014/main" val="2138802632"/>
                  </a:ext>
                </a:extLst>
              </a:tr>
              <a:tr h="311316">
                <a:tc>
                  <a:txBody>
                    <a:bodyPr/>
                    <a:lstStyle/>
                    <a:p>
                      <a:pPr>
                        <a:buNone/>
                      </a:pPr>
                      <a:endParaRPr lang="es-ES" sz="1200" dirty="0">
                        <a:effectLst/>
                      </a:endParaRPr>
                    </a:p>
                  </a:txBody>
                  <a:tcPr marL="68580" marR="68580" marT="0" marB="0"/>
                </a:tc>
                <a:tc>
                  <a:txBody>
                    <a:bodyPr/>
                    <a:lstStyle/>
                    <a:p>
                      <a:pPr>
                        <a:buNone/>
                      </a:pPr>
                      <a:endParaRPr lang="es-ES">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a:effectLst/>
                      </a:endParaRPr>
                    </a:p>
                  </a:txBody>
                  <a:tcPr marL="68580" marR="68580" marT="0" marB="0"/>
                </a:tc>
                <a:extLst>
                  <a:ext uri="{0D108BD9-81ED-4DB2-BD59-A6C34878D82A}">
                    <a16:rowId xmlns:a16="http://schemas.microsoft.com/office/drawing/2014/main" val="2607343975"/>
                  </a:ext>
                </a:extLst>
              </a:tr>
              <a:tr h="389146">
                <a:tc>
                  <a:txBody>
                    <a:bodyPr/>
                    <a:lstStyle/>
                    <a:p>
                      <a:pPr algn="ctr"/>
                      <a:r>
                        <a:rPr lang="es-ES" sz="1200" dirty="0">
                          <a:effectLst/>
                        </a:rPr>
                        <a:t>ASPECTOS A EVALUAR</a:t>
                      </a:r>
                    </a:p>
                    <a:p>
                      <a:pPr algn="ctr"/>
                      <a:endParaRPr lang="es-ES" sz="1200" dirty="0">
                        <a:effectLst/>
                      </a:endParaRPr>
                    </a:p>
                  </a:txBody>
                  <a:tcPr marL="68580" marR="68580" marT="0" marB="0"/>
                </a:tc>
                <a:tc>
                  <a:txBody>
                    <a:bodyPr/>
                    <a:lstStyle/>
                    <a:p>
                      <a:pPr algn="ctr"/>
                      <a:r>
                        <a:rPr lang="es-ES" sz="900" dirty="0">
                          <a:effectLst/>
                        </a:rPr>
                        <a:t>VALOR ASIGNADO</a:t>
                      </a:r>
                      <a:endParaRPr lang="es-ES" dirty="0">
                        <a:effectLst/>
                      </a:endParaRPr>
                    </a:p>
                  </a:txBody>
                  <a:tcPr marL="68580" marR="68580" marT="0" marB="0"/>
                </a:tc>
                <a:tc>
                  <a:txBody>
                    <a:bodyPr/>
                    <a:lstStyle/>
                    <a:p>
                      <a:pPr>
                        <a:buNone/>
                      </a:pPr>
                      <a:endParaRPr lang="es-ES" dirty="0">
                        <a:effectLst/>
                      </a:endParaRPr>
                    </a:p>
                  </a:txBody>
                  <a:tcPr marL="68580" marR="68580" marT="0" marB="0"/>
                </a:tc>
                <a:tc>
                  <a:txBody>
                    <a:bodyPr/>
                    <a:lstStyle/>
                    <a:p>
                      <a:pPr algn="ctr"/>
                      <a:r>
                        <a:rPr lang="es-ES" sz="900" dirty="0">
                          <a:effectLst/>
                        </a:rPr>
                        <a:t>VALOR OBTENIDO</a:t>
                      </a:r>
                      <a:endParaRPr lang="es-ES" dirty="0">
                        <a:effectLst/>
                      </a:endParaRPr>
                    </a:p>
                  </a:txBody>
                  <a:tcPr marL="68580" marR="68580" marT="0" marB="0"/>
                </a:tc>
                <a:extLst>
                  <a:ext uri="{0D108BD9-81ED-4DB2-BD59-A6C34878D82A}">
                    <a16:rowId xmlns:a16="http://schemas.microsoft.com/office/drawing/2014/main" val="1789954284"/>
                  </a:ext>
                </a:extLst>
              </a:tr>
              <a:tr h="311316">
                <a:tc>
                  <a:txBody>
                    <a:bodyPr/>
                    <a:lstStyle/>
                    <a:p>
                      <a:pPr>
                        <a:buNone/>
                      </a:pPr>
                      <a:r>
                        <a:rPr lang="es-ES" sz="1200" dirty="0">
                          <a:effectLst/>
                        </a:rPr>
                        <a:t>Planteamiento del problema</a:t>
                      </a:r>
                    </a:p>
                  </a:txBody>
                  <a:tcPr marL="68580" marR="68580" marT="0" marB="0"/>
                </a:tc>
                <a:tc>
                  <a:txBody>
                    <a:bodyPr/>
                    <a:lstStyle/>
                    <a:p>
                      <a:pPr algn="ctr"/>
                      <a:r>
                        <a:rPr lang="es-ES" sz="900" dirty="0">
                          <a:effectLst/>
                        </a:rPr>
                        <a:t>1</a:t>
                      </a:r>
                      <a:endParaRPr lang="es-ES" dirty="0">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a:effectLst/>
                      </a:endParaRPr>
                    </a:p>
                  </a:txBody>
                  <a:tcPr marL="68580" marR="68580" marT="0" marB="0"/>
                </a:tc>
                <a:extLst>
                  <a:ext uri="{0D108BD9-81ED-4DB2-BD59-A6C34878D82A}">
                    <a16:rowId xmlns:a16="http://schemas.microsoft.com/office/drawing/2014/main" val="4235730715"/>
                  </a:ext>
                </a:extLst>
              </a:tr>
              <a:tr h="311316">
                <a:tc>
                  <a:txBody>
                    <a:bodyPr/>
                    <a:lstStyle/>
                    <a:p>
                      <a:pPr>
                        <a:buNone/>
                      </a:pPr>
                      <a:r>
                        <a:rPr lang="es-ES" sz="1200" dirty="0">
                          <a:effectLst/>
                        </a:rPr>
                        <a:t>Marco teórico</a:t>
                      </a:r>
                    </a:p>
                  </a:txBody>
                  <a:tcPr marL="68580" marR="68580" marT="0" marB="0"/>
                </a:tc>
                <a:tc>
                  <a:txBody>
                    <a:bodyPr/>
                    <a:lstStyle/>
                    <a:p>
                      <a:pPr algn="ctr"/>
                      <a:r>
                        <a:rPr lang="es-ES" sz="900" dirty="0">
                          <a:effectLst/>
                        </a:rPr>
                        <a:t>1</a:t>
                      </a:r>
                      <a:endParaRPr lang="es-ES" dirty="0">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a:effectLst/>
                      </a:endParaRPr>
                    </a:p>
                  </a:txBody>
                  <a:tcPr marL="68580" marR="68580" marT="0" marB="0"/>
                </a:tc>
                <a:extLst>
                  <a:ext uri="{0D108BD9-81ED-4DB2-BD59-A6C34878D82A}">
                    <a16:rowId xmlns:a16="http://schemas.microsoft.com/office/drawing/2014/main" val="4029203557"/>
                  </a:ext>
                </a:extLst>
              </a:tr>
              <a:tr h="311316">
                <a:tc>
                  <a:txBody>
                    <a:bodyPr/>
                    <a:lstStyle/>
                    <a:p>
                      <a:pPr>
                        <a:buNone/>
                      </a:pPr>
                      <a:r>
                        <a:rPr lang="es-ES" sz="1200" dirty="0">
                          <a:effectLst/>
                        </a:rPr>
                        <a:t>Objetivo</a:t>
                      </a:r>
                    </a:p>
                  </a:txBody>
                  <a:tcPr marL="68580" marR="68580" marT="0" marB="0"/>
                </a:tc>
                <a:tc>
                  <a:txBody>
                    <a:bodyPr/>
                    <a:lstStyle/>
                    <a:p>
                      <a:pPr algn="ctr"/>
                      <a:r>
                        <a:rPr lang="es-ES" sz="900" dirty="0">
                          <a:effectLst/>
                        </a:rPr>
                        <a:t>1</a:t>
                      </a:r>
                      <a:endParaRPr lang="es-ES" dirty="0">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a:effectLst/>
                      </a:endParaRPr>
                    </a:p>
                  </a:txBody>
                  <a:tcPr marL="68580" marR="68580" marT="0" marB="0"/>
                </a:tc>
                <a:extLst>
                  <a:ext uri="{0D108BD9-81ED-4DB2-BD59-A6C34878D82A}">
                    <a16:rowId xmlns:a16="http://schemas.microsoft.com/office/drawing/2014/main" val="2389820259"/>
                  </a:ext>
                </a:extLst>
              </a:tr>
              <a:tr h="311316">
                <a:tc>
                  <a:txBody>
                    <a:bodyPr/>
                    <a:lstStyle/>
                    <a:p>
                      <a:pPr>
                        <a:buNone/>
                      </a:pPr>
                      <a:r>
                        <a:rPr lang="es-ES" sz="1200" dirty="0">
                          <a:effectLst/>
                        </a:rPr>
                        <a:t>Hipótesis</a:t>
                      </a:r>
                    </a:p>
                  </a:txBody>
                  <a:tcPr marL="68580" marR="68580" marT="0" marB="0"/>
                </a:tc>
                <a:tc>
                  <a:txBody>
                    <a:bodyPr/>
                    <a:lstStyle/>
                    <a:p>
                      <a:pPr algn="ctr"/>
                      <a:r>
                        <a:rPr lang="es-ES" sz="900" dirty="0">
                          <a:effectLst/>
                        </a:rPr>
                        <a:t>1</a:t>
                      </a:r>
                      <a:endParaRPr lang="es-ES" dirty="0">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a:effectLst/>
                      </a:endParaRPr>
                    </a:p>
                  </a:txBody>
                  <a:tcPr marL="68580" marR="68580" marT="0" marB="0"/>
                </a:tc>
                <a:extLst>
                  <a:ext uri="{0D108BD9-81ED-4DB2-BD59-A6C34878D82A}">
                    <a16:rowId xmlns:a16="http://schemas.microsoft.com/office/drawing/2014/main" val="2002729323"/>
                  </a:ext>
                </a:extLst>
              </a:tr>
              <a:tr h="311316">
                <a:tc>
                  <a:txBody>
                    <a:bodyPr/>
                    <a:lstStyle/>
                    <a:p>
                      <a:pPr>
                        <a:buNone/>
                      </a:pPr>
                      <a:r>
                        <a:rPr lang="es-ES" sz="1200" dirty="0">
                          <a:effectLst/>
                        </a:rPr>
                        <a:t>Plan de investigación y material</a:t>
                      </a:r>
                    </a:p>
                  </a:txBody>
                  <a:tcPr marL="68580" marR="68580" marT="0" marB="0"/>
                </a:tc>
                <a:tc>
                  <a:txBody>
                    <a:bodyPr/>
                    <a:lstStyle/>
                    <a:p>
                      <a:pPr algn="ctr"/>
                      <a:r>
                        <a:rPr lang="es-ES" sz="900" dirty="0">
                          <a:effectLst/>
                        </a:rPr>
                        <a:t>1</a:t>
                      </a:r>
                      <a:endParaRPr lang="es-ES" dirty="0">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a:effectLst/>
                      </a:endParaRPr>
                    </a:p>
                  </a:txBody>
                  <a:tcPr marL="68580" marR="68580" marT="0" marB="0"/>
                </a:tc>
                <a:extLst>
                  <a:ext uri="{0D108BD9-81ED-4DB2-BD59-A6C34878D82A}">
                    <a16:rowId xmlns:a16="http://schemas.microsoft.com/office/drawing/2014/main" val="4185090496"/>
                  </a:ext>
                </a:extLst>
              </a:tr>
              <a:tr h="311316">
                <a:tc>
                  <a:txBody>
                    <a:bodyPr/>
                    <a:lstStyle/>
                    <a:p>
                      <a:pPr>
                        <a:buNone/>
                      </a:pPr>
                      <a:r>
                        <a:rPr lang="es-ES" sz="1200" dirty="0">
                          <a:effectLst/>
                        </a:rPr>
                        <a:t>Procedimiento </a:t>
                      </a:r>
                      <a:r>
                        <a:rPr lang="es-ES" sz="1200" dirty="0" err="1">
                          <a:effectLst/>
                        </a:rPr>
                        <a:t>ó</a:t>
                      </a:r>
                      <a:r>
                        <a:rPr lang="es-ES" sz="1200" dirty="0">
                          <a:effectLst/>
                        </a:rPr>
                        <a:t> desarrollo con fotografías.</a:t>
                      </a:r>
                    </a:p>
                  </a:txBody>
                  <a:tcPr marL="68580" marR="68580" marT="0" marB="0"/>
                </a:tc>
                <a:tc>
                  <a:txBody>
                    <a:bodyPr/>
                    <a:lstStyle/>
                    <a:p>
                      <a:pPr algn="ctr"/>
                      <a:r>
                        <a:rPr lang="es-ES" sz="900" dirty="0">
                          <a:effectLst/>
                        </a:rPr>
                        <a:t>1.5 </a:t>
                      </a:r>
                      <a:endParaRPr lang="es-ES">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a:effectLst/>
                      </a:endParaRPr>
                    </a:p>
                  </a:txBody>
                  <a:tcPr marL="68580" marR="68580" marT="0" marB="0"/>
                </a:tc>
                <a:extLst>
                  <a:ext uri="{0D108BD9-81ED-4DB2-BD59-A6C34878D82A}">
                    <a16:rowId xmlns:a16="http://schemas.microsoft.com/office/drawing/2014/main" val="3174995468"/>
                  </a:ext>
                </a:extLst>
              </a:tr>
              <a:tr h="311316">
                <a:tc>
                  <a:txBody>
                    <a:bodyPr/>
                    <a:lstStyle/>
                    <a:p>
                      <a:pPr>
                        <a:buNone/>
                      </a:pPr>
                      <a:r>
                        <a:rPr lang="es-ES" sz="1200" dirty="0">
                          <a:effectLst/>
                        </a:rPr>
                        <a:t>Resultados  (con gráficos y análisis respectivamente)</a:t>
                      </a:r>
                    </a:p>
                  </a:txBody>
                  <a:tcPr marL="68580" marR="68580" marT="0" marB="0"/>
                </a:tc>
                <a:tc>
                  <a:txBody>
                    <a:bodyPr/>
                    <a:lstStyle/>
                    <a:p>
                      <a:pPr algn="ctr"/>
                      <a:r>
                        <a:rPr lang="es-ES" sz="900" dirty="0">
                          <a:effectLst/>
                        </a:rPr>
                        <a:t>1.5</a:t>
                      </a:r>
                      <a:endParaRPr lang="es-ES" dirty="0">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a:effectLst/>
                      </a:endParaRPr>
                    </a:p>
                  </a:txBody>
                  <a:tcPr marL="68580" marR="68580" marT="0" marB="0"/>
                </a:tc>
                <a:extLst>
                  <a:ext uri="{0D108BD9-81ED-4DB2-BD59-A6C34878D82A}">
                    <a16:rowId xmlns:a16="http://schemas.microsoft.com/office/drawing/2014/main" val="1836299334"/>
                  </a:ext>
                </a:extLst>
              </a:tr>
              <a:tr h="311316">
                <a:tc>
                  <a:txBody>
                    <a:bodyPr/>
                    <a:lstStyle/>
                    <a:p>
                      <a:pPr>
                        <a:buNone/>
                      </a:pPr>
                      <a:r>
                        <a:rPr lang="es-ES" sz="1200" dirty="0">
                          <a:effectLst/>
                        </a:rPr>
                        <a:t>Aplica conceptos a través de la aplicación de ecuaciones.</a:t>
                      </a:r>
                    </a:p>
                  </a:txBody>
                  <a:tcPr marL="68580" marR="68580" marT="0" marB="0"/>
                </a:tc>
                <a:tc>
                  <a:txBody>
                    <a:bodyPr/>
                    <a:lstStyle/>
                    <a:p>
                      <a:pPr algn="ctr"/>
                      <a:r>
                        <a:rPr lang="es-ES" sz="900" dirty="0">
                          <a:effectLst/>
                        </a:rPr>
                        <a:t>1</a:t>
                      </a:r>
                      <a:endParaRPr lang="es-ES" dirty="0">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a:effectLst/>
                      </a:endParaRPr>
                    </a:p>
                  </a:txBody>
                  <a:tcPr marL="68580" marR="68580" marT="0" marB="0"/>
                </a:tc>
                <a:extLst>
                  <a:ext uri="{0D108BD9-81ED-4DB2-BD59-A6C34878D82A}">
                    <a16:rowId xmlns:a16="http://schemas.microsoft.com/office/drawing/2014/main" val="3552300076"/>
                  </a:ext>
                </a:extLst>
              </a:tr>
              <a:tr h="311316">
                <a:tc>
                  <a:txBody>
                    <a:bodyPr/>
                    <a:lstStyle/>
                    <a:p>
                      <a:pPr>
                        <a:buNone/>
                      </a:pPr>
                      <a:r>
                        <a:rPr lang="es-ES" sz="1200" dirty="0">
                          <a:effectLst/>
                        </a:rPr>
                        <a:t>Conclusión</a:t>
                      </a:r>
                    </a:p>
                  </a:txBody>
                  <a:tcPr marL="68580" marR="68580" marT="0" marB="0"/>
                </a:tc>
                <a:tc>
                  <a:txBody>
                    <a:bodyPr/>
                    <a:lstStyle/>
                    <a:p>
                      <a:pPr algn="ctr"/>
                      <a:r>
                        <a:rPr lang="es-ES" sz="900" dirty="0">
                          <a:effectLst/>
                        </a:rPr>
                        <a:t>1</a:t>
                      </a:r>
                      <a:endParaRPr lang="es-ES" dirty="0">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a:effectLst/>
                      </a:endParaRPr>
                    </a:p>
                  </a:txBody>
                  <a:tcPr marL="68580" marR="68580" marT="0" marB="0"/>
                </a:tc>
                <a:extLst>
                  <a:ext uri="{0D108BD9-81ED-4DB2-BD59-A6C34878D82A}">
                    <a16:rowId xmlns:a16="http://schemas.microsoft.com/office/drawing/2014/main" val="1760583159"/>
                  </a:ext>
                </a:extLst>
              </a:tr>
              <a:tr h="311316">
                <a:tc>
                  <a:txBody>
                    <a:bodyPr/>
                    <a:lstStyle/>
                    <a:p>
                      <a:pPr>
                        <a:buNone/>
                      </a:pPr>
                      <a:r>
                        <a:rPr lang="es-ES" sz="1200" dirty="0">
                          <a:effectLst/>
                        </a:rPr>
                        <a:t>TOTAL</a:t>
                      </a:r>
                    </a:p>
                  </a:txBody>
                  <a:tcPr marL="68580" marR="68580" marT="0" marB="0"/>
                </a:tc>
                <a:tc>
                  <a:txBody>
                    <a:bodyPr/>
                    <a:lstStyle/>
                    <a:p>
                      <a:pPr algn="ctr"/>
                      <a:r>
                        <a:rPr lang="es-ES" sz="900" dirty="0">
                          <a:effectLst/>
                        </a:rPr>
                        <a:t>10</a:t>
                      </a:r>
                      <a:endParaRPr lang="es-ES" dirty="0">
                        <a:effectLst/>
                      </a:endParaRPr>
                    </a:p>
                  </a:txBody>
                  <a:tcPr marL="68580" marR="68580" marT="0" marB="0"/>
                </a:tc>
                <a:tc>
                  <a:txBody>
                    <a:bodyPr/>
                    <a:lstStyle/>
                    <a:p>
                      <a:pPr>
                        <a:buNone/>
                      </a:pPr>
                      <a:endParaRPr lang="es-ES" dirty="0">
                        <a:effectLst/>
                      </a:endParaRPr>
                    </a:p>
                  </a:txBody>
                  <a:tcPr marL="68580" marR="68580" marT="0" marB="0"/>
                </a:tc>
                <a:tc>
                  <a:txBody>
                    <a:bodyPr/>
                    <a:lstStyle/>
                    <a:p>
                      <a:pPr>
                        <a:buNone/>
                      </a:pPr>
                      <a:endParaRPr lang="es-ES">
                        <a:effectLst/>
                      </a:endParaRPr>
                    </a:p>
                  </a:txBody>
                  <a:tcPr marL="68580" marR="68580" marT="0" marB="0"/>
                </a:tc>
                <a:extLst>
                  <a:ext uri="{0D108BD9-81ED-4DB2-BD59-A6C34878D82A}">
                    <a16:rowId xmlns:a16="http://schemas.microsoft.com/office/drawing/2014/main" val="3394267312"/>
                  </a:ext>
                </a:extLst>
              </a:tr>
            </a:tbl>
          </a:graphicData>
        </a:graphic>
      </p:graphicFrame>
      <p:sp>
        <p:nvSpPr>
          <p:cNvPr id="6" name="CuadroTexto 5">
            <a:extLst>
              <a:ext uri="{FF2B5EF4-FFF2-40B4-BE49-F238E27FC236}">
                <a16:creationId xmlns:a16="http://schemas.microsoft.com/office/drawing/2014/main" id="{3763BB6A-F9D6-487F-A029-ADD2BC559745}"/>
              </a:ext>
            </a:extLst>
          </p:cNvPr>
          <p:cNvSpPr txBox="1"/>
          <p:nvPr/>
        </p:nvSpPr>
        <p:spPr>
          <a:xfrm>
            <a:off x="1408981" y="281796"/>
            <a:ext cx="10552981" cy="5078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800" b="1" dirty="0">
                <a:solidFill>
                  <a:srgbClr val="000000"/>
                </a:solidFill>
                <a:latin typeface="Tahoma"/>
                <a:ea typeface="Tahoma"/>
              </a:rPr>
              <a:t>CALIFICACIÓN DEL INFORME DE HORNO SOLAR</a:t>
            </a:r>
          </a:p>
          <a:p>
            <a:pPr algn="just"/>
            <a:endParaRPr lang="es-ES" sz="800" dirty="0">
              <a:latin typeface="Tahoma"/>
              <a:ea typeface="Tahoma"/>
              <a:cs typeface="Tahoma"/>
            </a:endParaRPr>
          </a:p>
          <a:p>
            <a:r>
              <a:rPr lang="es-ES" sz="1100" dirty="0">
                <a:solidFill>
                  <a:srgbClr val="000000"/>
                </a:solidFill>
                <a:latin typeface="Tahoma"/>
                <a:ea typeface="Tahoma"/>
              </a:rPr>
              <a:t>TABLA 1: Requisitos, aspectos a evaluar y el peso relativo.  SÍ NO CUMPLE CON LOS REQUISITOS, EL ÍNFORME TENDRÁ UN VALOR DE CERO. </a:t>
            </a:r>
            <a:endParaRPr lang="es-ES" sz="1100" dirty="0">
              <a:solidFill>
                <a:srgbClr val="000000"/>
              </a:solidFill>
              <a:latin typeface="Tahoma"/>
              <a:ea typeface="Tahoma"/>
              <a:cs typeface="Tahoma"/>
            </a:endParaRPr>
          </a:p>
        </p:txBody>
      </p:sp>
    </p:spTree>
    <p:extLst>
      <p:ext uri="{BB962C8B-B14F-4D97-AF65-F5344CB8AC3E}">
        <p14:creationId xmlns:p14="http://schemas.microsoft.com/office/powerpoint/2010/main" val="24494350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1CB60796-617B-4EA4-B275-B64484C4B581}"/>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sp>
        <p:nvSpPr>
          <p:cNvPr id="7" name="1 Título">
            <a:extLst>
              <a:ext uri="{FF2B5EF4-FFF2-40B4-BE49-F238E27FC236}">
                <a16:creationId xmlns:a16="http://schemas.microsoft.com/office/drawing/2014/main" id="{532E17D0-3FB4-4B85-B0E8-825DB720D5D4}"/>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graphicFrame>
        <p:nvGraphicFramePr>
          <p:cNvPr id="4" name="Tabla 3">
            <a:extLst>
              <a:ext uri="{FF2B5EF4-FFF2-40B4-BE49-F238E27FC236}">
                <a16:creationId xmlns:a16="http://schemas.microsoft.com/office/drawing/2014/main" id="{1F4EDE4E-BAA8-43C7-85EC-4A3808470960}"/>
              </a:ext>
            </a:extLst>
          </p:cNvPr>
          <p:cNvGraphicFramePr>
            <a:graphicFrameLocks noGrp="1"/>
          </p:cNvGraphicFramePr>
          <p:nvPr>
            <p:extLst/>
          </p:nvPr>
        </p:nvGraphicFramePr>
        <p:xfrm>
          <a:off x="1063924" y="474452"/>
          <a:ext cx="10435267" cy="1052735"/>
        </p:xfrm>
        <a:graphic>
          <a:graphicData uri="http://schemas.openxmlformats.org/drawingml/2006/table">
            <a:tbl>
              <a:tblPr firstRow="1" bandRow="1">
                <a:tableStyleId>{5C22544A-7EE6-4342-B048-85BDC9FD1C3A}</a:tableStyleId>
              </a:tblPr>
              <a:tblGrid>
                <a:gridCol w="1041133">
                  <a:extLst>
                    <a:ext uri="{9D8B030D-6E8A-4147-A177-3AD203B41FA5}">
                      <a16:colId xmlns:a16="http://schemas.microsoft.com/office/drawing/2014/main" val="1012608680"/>
                    </a:ext>
                  </a:extLst>
                </a:gridCol>
                <a:gridCol w="3913226">
                  <a:extLst>
                    <a:ext uri="{9D8B030D-6E8A-4147-A177-3AD203B41FA5}">
                      <a16:colId xmlns:a16="http://schemas.microsoft.com/office/drawing/2014/main" val="3778102180"/>
                    </a:ext>
                  </a:extLst>
                </a:gridCol>
                <a:gridCol w="3051597">
                  <a:extLst>
                    <a:ext uri="{9D8B030D-6E8A-4147-A177-3AD203B41FA5}">
                      <a16:colId xmlns:a16="http://schemas.microsoft.com/office/drawing/2014/main" val="1551662276"/>
                    </a:ext>
                  </a:extLst>
                </a:gridCol>
                <a:gridCol w="2429311">
                  <a:extLst>
                    <a:ext uri="{9D8B030D-6E8A-4147-A177-3AD203B41FA5}">
                      <a16:colId xmlns:a16="http://schemas.microsoft.com/office/drawing/2014/main" val="952003837"/>
                    </a:ext>
                  </a:extLst>
                </a:gridCol>
              </a:tblGrid>
              <a:tr h="1052735">
                <a:tc>
                  <a:txBody>
                    <a:bodyPr/>
                    <a:lstStyle/>
                    <a:p>
                      <a:pPr rtl="0" fontAlgn="base"/>
                      <a:r>
                        <a:rPr lang="en-US" sz="1200" dirty="0">
                          <a:effectLst/>
                        </a:rPr>
                        <a:t>Unidad: 1 y 2 </a:t>
                      </a:r>
                      <a:endParaRPr lang="en-US" b="1" dirty="0">
                        <a:effectLst/>
                      </a:endParaRPr>
                    </a:p>
                  </a:txBody>
                  <a:tcPr/>
                </a:tc>
                <a:tc>
                  <a:txBody>
                    <a:bodyPr/>
                    <a:lstStyle/>
                    <a:p>
                      <a:pPr rtl="0" fontAlgn="base"/>
                      <a:r>
                        <a:rPr lang="en-US" sz="1200" dirty="0">
                          <a:effectLst/>
                        </a:rPr>
                        <a:t>TEMA: Formas de </a:t>
                      </a:r>
                      <a:r>
                        <a:rPr lang="en-US" sz="1200" dirty="0" err="1">
                          <a:effectLst/>
                        </a:rPr>
                        <a:t>transmisión</a:t>
                      </a:r>
                      <a:r>
                        <a:rPr lang="en-US" sz="1200" dirty="0">
                          <a:effectLst/>
                        </a:rPr>
                        <a:t> de </a:t>
                      </a:r>
                      <a:r>
                        <a:rPr lang="en-US" sz="1200" dirty="0" err="1">
                          <a:effectLst/>
                        </a:rPr>
                        <a:t>Calor</a:t>
                      </a:r>
                      <a:r>
                        <a:rPr lang="en-US" sz="1200" dirty="0">
                          <a:effectLst/>
                        </a:rPr>
                        <a:t>. </a:t>
                      </a:r>
                      <a:endParaRPr lang="en-US" dirty="0">
                        <a:effectLst/>
                      </a:endParaRPr>
                    </a:p>
                    <a:p>
                      <a:pPr rtl="0" fontAlgn="base"/>
                      <a:r>
                        <a:rPr lang="en-US" sz="1200" dirty="0" err="1">
                          <a:effectLst/>
                        </a:rPr>
                        <a:t>Ondas</a:t>
                      </a:r>
                      <a:r>
                        <a:rPr lang="en-US" sz="1200" dirty="0">
                          <a:effectLst/>
                        </a:rPr>
                        <a:t> </a:t>
                      </a:r>
                      <a:r>
                        <a:rPr lang="en-US" sz="1200" dirty="0" err="1">
                          <a:effectLst/>
                        </a:rPr>
                        <a:t>longitudinales</a:t>
                      </a:r>
                      <a:r>
                        <a:rPr lang="en-US" sz="1200" dirty="0">
                          <a:effectLst/>
                        </a:rPr>
                        <a:t> y </a:t>
                      </a:r>
                      <a:r>
                        <a:rPr lang="en-US" sz="1200" dirty="0" err="1">
                          <a:effectLst/>
                        </a:rPr>
                        <a:t>transversales</a:t>
                      </a:r>
                      <a:r>
                        <a:rPr lang="en-US" sz="1200" dirty="0">
                          <a:effectLst/>
                        </a:rPr>
                        <a:t> </a:t>
                      </a:r>
                      <a:endParaRPr lang="en-US" dirty="0">
                        <a:effectLst/>
                      </a:endParaRPr>
                    </a:p>
                    <a:p>
                      <a:pPr rtl="0" fontAlgn="base"/>
                      <a:r>
                        <a:rPr lang="en-US" sz="1200" dirty="0">
                          <a:effectLst/>
                        </a:rPr>
                        <a:t>Espectro </a:t>
                      </a:r>
                      <a:r>
                        <a:rPr lang="en-US" sz="1200" dirty="0" err="1">
                          <a:effectLst/>
                        </a:rPr>
                        <a:t>electromagnético</a:t>
                      </a:r>
                      <a:r>
                        <a:rPr lang="en-US" sz="1200" dirty="0">
                          <a:effectLst/>
                        </a:rPr>
                        <a:t> </a:t>
                      </a:r>
                      <a:endParaRPr lang="en-US" dirty="0">
                        <a:effectLst/>
                      </a:endParaRPr>
                    </a:p>
                    <a:p>
                      <a:pPr rtl="0" fontAlgn="base"/>
                      <a:r>
                        <a:rPr lang="en-US" sz="1200" dirty="0">
                          <a:effectLst/>
                        </a:rPr>
                        <a:t>  </a:t>
                      </a:r>
                      <a:endParaRPr lang="en-US" b="1" dirty="0">
                        <a:effectLst/>
                      </a:endParaRPr>
                    </a:p>
                  </a:txBody>
                  <a:tcPr/>
                </a:tc>
                <a:tc>
                  <a:txBody>
                    <a:bodyPr/>
                    <a:lstStyle/>
                    <a:p>
                      <a:pPr rtl="0" fontAlgn="base"/>
                      <a:r>
                        <a:rPr lang="en-US" sz="1200" dirty="0">
                          <a:effectLst/>
                        </a:rPr>
                        <a:t>SUBTEMA:  </a:t>
                      </a:r>
                      <a:endParaRPr lang="en-US" dirty="0">
                        <a:effectLst/>
                      </a:endParaRPr>
                    </a:p>
                    <a:p>
                      <a:pPr rtl="0" fontAlgn="base"/>
                      <a:r>
                        <a:rPr lang="en-US" sz="1200" dirty="0" err="1">
                          <a:effectLst/>
                        </a:rPr>
                        <a:t>Radiación</a:t>
                      </a:r>
                      <a:r>
                        <a:rPr lang="en-US" sz="1200" dirty="0">
                          <a:effectLst/>
                        </a:rPr>
                        <a:t>, </a:t>
                      </a:r>
                      <a:r>
                        <a:rPr lang="en-US" sz="1200" dirty="0" err="1">
                          <a:effectLst/>
                        </a:rPr>
                        <a:t>Convección</a:t>
                      </a:r>
                      <a:r>
                        <a:rPr lang="en-US" sz="1200" dirty="0">
                          <a:effectLst/>
                        </a:rPr>
                        <a:t>, </a:t>
                      </a:r>
                      <a:r>
                        <a:rPr lang="en-US" sz="1200" dirty="0" err="1">
                          <a:effectLst/>
                        </a:rPr>
                        <a:t>Conducción</a:t>
                      </a:r>
                      <a:r>
                        <a:rPr lang="en-US" sz="1200" dirty="0">
                          <a:effectLst/>
                        </a:rPr>
                        <a:t>. </a:t>
                      </a:r>
                      <a:endParaRPr lang="en-US" dirty="0">
                        <a:effectLst/>
                      </a:endParaRPr>
                    </a:p>
                    <a:p>
                      <a:pPr rtl="0" fontAlgn="base"/>
                      <a:r>
                        <a:rPr lang="en-US" sz="1200" dirty="0">
                          <a:effectLst/>
                        </a:rPr>
                        <a:t>Efecto </a:t>
                      </a:r>
                      <a:r>
                        <a:rPr lang="en-US" sz="1200" dirty="0" err="1">
                          <a:effectLst/>
                        </a:rPr>
                        <a:t>invernadero</a:t>
                      </a:r>
                      <a:r>
                        <a:rPr lang="en-US" sz="1200" dirty="0">
                          <a:effectLst/>
                        </a:rPr>
                        <a:t> </a:t>
                      </a:r>
                      <a:endParaRPr lang="en-US" b="1" dirty="0">
                        <a:effectLst/>
                      </a:endParaRPr>
                    </a:p>
                  </a:txBody>
                  <a:tcPr/>
                </a:tc>
                <a:tc>
                  <a:txBody>
                    <a:bodyPr/>
                    <a:lstStyle/>
                    <a:p>
                      <a:pPr rtl="0" fontAlgn="base"/>
                      <a:r>
                        <a:rPr lang="en-US" sz="1200" dirty="0">
                          <a:effectLst/>
                        </a:rPr>
                        <a:t>DURACION: </a:t>
                      </a:r>
                      <a:endParaRPr lang="en-US" dirty="0">
                        <a:effectLst/>
                      </a:endParaRPr>
                    </a:p>
                    <a:p>
                      <a:pPr rtl="0" fontAlgn="base"/>
                      <a:r>
                        <a:rPr lang="en-US" sz="1200" dirty="0">
                          <a:effectLst/>
                        </a:rPr>
                        <a:t>2 horas </a:t>
                      </a:r>
                      <a:endParaRPr lang="en-US" b="1" dirty="0">
                        <a:effectLst/>
                      </a:endParaRPr>
                    </a:p>
                  </a:txBody>
                  <a:tcPr/>
                </a:tc>
                <a:extLst>
                  <a:ext uri="{0D108BD9-81ED-4DB2-BD59-A6C34878D82A}">
                    <a16:rowId xmlns:a16="http://schemas.microsoft.com/office/drawing/2014/main" val="2894283767"/>
                  </a:ext>
                </a:extLst>
              </a:tr>
            </a:tbl>
          </a:graphicData>
        </a:graphic>
      </p:graphicFrame>
      <p:graphicFrame>
        <p:nvGraphicFramePr>
          <p:cNvPr id="6" name="Tabla 5">
            <a:extLst>
              <a:ext uri="{FF2B5EF4-FFF2-40B4-BE49-F238E27FC236}">
                <a16:creationId xmlns:a16="http://schemas.microsoft.com/office/drawing/2014/main" id="{B2D4A77A-05B9-44E3-AE0D-677EE6E6D889}"/>
              </a:ext>
            </a:extLst>
          </p:cNvPr>
          <p:cNvGraphicFramePr>
            <a:graphicFrameLocks noGrp="1"/>
          </p:cNvGraphicFramePr>
          <p:nvPr>
            <p:extLst/>
          </p:nvPr>
        </p:nvGraphicFramePr>
        <p:xfrm>
          <a:off x="1006415" y="1768415"/>
          <a:ext cx="10483663" cy="548640"/>
        </p:xfrm>
        <a:graphic>
          <a:graphicData uri="http://schemas.openxmlformats.org/drawingml/2006/table">
            <a:tbl>
              <a:tblPr firstRow="1" bandRow="1">
                <a:tableStyleId>{5C22544A-7EE6-4342-B048-85BDC9FD1C3A}</a:tableStyleId>
              </a:tblPr>
              <a:tblGrid>
                <a:gridCol w="3782766">
                  <a:extLst>
                    <a:ext uri="{9D8B030D-6E8A-4147-A177-3AD203B41FA5}">
                      <a16:colId xmlns:a16="http://schemas.microsoft.com/office/drawing/2014/main" val="1521319393"/>
                    </a:ext>
                  </a:extLst>
                </a:gridCol>
                <a:gridCol w="6700897">
                  <a:extLst>
                    <a:ext uri="{9D8B030D-6E8A-4147-A177-3AD203B41FA5}">
                      <a16:colId xmlns:a16="http://schemas.microsoft.com/office/drawing/2014/main" val="2830672409"/>
                    </a:ext>
                  </a:extLst>
                </a:gridCol>
              </a:tblGrid>
              <a:tr h="0">
                <a:tc>
                  <a:txBody>
                    <a:bodyPr/>
                    <a:lstStyle/>
                    <a:p>
                      <a:pPr rtl="0" fontAlgn="base"/>
                      <a:r>
                        <a:rPr lang="en-US" sz="1200" dirty="0">
                          <a:effectLst/>
                        </a:rPr>
                        <a:t>ASIGNATURA: </a:t>
                      </a:r>
                      <a:r>
                        <a:rPr lang="en-US" sz="1200" dirty="0" err="1">
                          <a:effectLst/>
                        </a:rPr>
                        <a:t>Física</a:t>
                      </a:r>
                      <a:r>
                        <a:rPr lang="en-US" sz="1200" dirty="0">
                          <a:effectLst/>
                        </a:rPr>
                        <a:t> IV (</a:t>
                      </a:r>
                      <a:r>
                        <a:rPr lang="en-US" sz="1200" dirty="0" err="1">
                          <a:effectLst/>
                        </a:rPr>
                        <a:t>área</a:t>
                      </a:r>
                      <a:r>
                        <a:rPr lang="en-US" sz="1200" dirty="0">
                          <a:effectLst/>
                        </a:rPr>
                        <a:t> 1) </a:t>
                      </a:r>
                      <a:endParaRPr lang="en-US" b="1" dirty="0">
                        <a:effectLst/>
                      </a:endParaRPr>
                    </a:p>
                  </a:txBody>
                  <a:tcPr/>
                </a:tc>
                <a:tc>
                  <a:txBody>
                    <a:bodyPr/>
                    <a:lstStyle/>
                    <a:p>
                      <a:pPr rtl="0" fontAlgn="base"/>
                      <a:r>
                        <a:rPr lang="en-US" sz="1200" dirty="0">
                          <a:effectLst/>
                        </a:rPr>
                        <a:t>Grado:    Sexto                               CICLO ESCOLAR 2018 - 2019 </a:t>
                      </a:r>
                      <a:endParaRPr lang="en-US" b="1" dirty="0">
                        <a:effectLst/>
                      </a:endParaRPr>
                    </a:p>
                  </a:txBody>
                  <a:tcPr/>
                </a:tc>
                <a:extLst>
                  <a:ext uri="{0D108BD9-81ED-4DB2-BD59-A6C34878D82A}">
                    <a16:rowId xmlns:a16="http://schemas.microsoft.com/office/drawing/2014/main" val="1917229396"/>
                  </a:ext>
                </a:extLst>
              </a:tr>
              <a:tr h="0">
                <a:tc>
                  <a:txBody>
                    <a:bodyPr/>
                    <a:lstStyle/>
                    <a:p>
                      <a:pPr rtl="0" fontAlgn="base"/>
                      <a:r>
                        <a:rPr lang="en-US" sz="1200" dirty="0">
                          <a:effectLst/>
                        </a:rPr>
                        <a:t>PROFESOR (</a:t>
                      </a:r>
                      <a:r>
                        <a:rPr lang="en-US" sz="1200" dirty="0" err="1">
                          <a:effectLst/>
                        </a:rPr>
                        <a:t>es</a:t>
                      </a:r>
                      <a:r>
                        <a:rPr lang="en-US" sz="1200" dirty="0">
                          <a:effectLst/>
                        </a:rPr>
                        <a:t>) :  Gilberto Salgado </a:t>
                      </a:r>
                      <a:r>
                        <a:rPr lang="en-US" sz="1200" dirty="0" err="1">
                          <a:effectLst/>
                        </a:rPr>
                        <a:t>Salgado</a:t>
                      </a:r>
                      <a:r>
                        <a:rPr lang="en-US" sz="1200" dirty="0">
                          <a:effectLst/>
                        </a:rPr>
                        <a:t> </a:t>
                      </a:r>
                      <a:endParaRPr lang="en-US" b="1" dirty="0">
                        <a:effectLst/>
                      </a:endParaRPr>
                    </a:p>
                  </a:txBody>
                  <a:tcPr/>
                </a:tc>
                <a:tc>
                  <a:txBody>
                    <a:bodyPr/>
                    <a:lstStyle/>
                    <a:p>
                      <a:pPr rtl="0" fontAlgn="base"/>
                      <a:endParaRPr lang="en-US" sz="1100" dirty="0">
                        <a:effectLst/>
                        <a:latin typeface="Calibri" panose="020F0502020204030204" pitchFamily="34" charset="0"/>
                      </a:endParaRPr>
                    </a:p>
                  </a:txBody>
                  <a:tcPr/>
                </a:tc>
                <a:extLst>
                  <a:ext uri="{0D108BD9-81ED-4DB2-BD59-A6C34878D82A}">
                    <a16:rowId xmlns:a16="http://schemas.microsoft.com/office/drawing/2014/main" val="2601718988"/>
                  </a:ext>
                </a:extLst>
              </a:tr>
            </a:tbl>
          </a:graphicData>
        </a:graphic>
      </p:graphicFrame>
      <p:sp>
        <p:nvSpPr>
          <p:cNvPr id="8" name="CuadroTexto 7">
            <a:extLst>
              <a:ext uri="{FF2B5EF4-FFF2-40B4-BE49-F238E27FC236}">
                <a16:creationId xmlns:a16="http://schemas.microsoft.com/office/drawing/2014/main" id="{A7CA0170-B011-4584-B1BB-B4D36EF44614}"/>
              </a:ext>
            </a:extLst>
          </p:cNvPr>
          <p:cNvSpPr txBox="1"/>
          <p:nvPr/>
        </p:nvSpPr>
        <p:spPr>
          <a:xfrm>
            <a:off x="891397" y="2395268"/>
            <a:ext cx="10552981" cy="19389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a:latin typeface="Segoe UI"/>
              <a:cs typeface="Segoe UI"/>
            </a:endParaRPr>
          </a:p>
          <a:p>
            <a:endParaRPr lang="es-ES">
              <a:latin typeface="Segoe UI"/>
              <a:cs typeface="Segoe UI"/>
            </a:endParaRPr>
          </a:p>
          <a:p>
            <a:r>
              <a:rPr lang="en-US" sz="1200" b="1">
                <a:latin typeface="Arial Narrow"/>
                <a:cs typeface="Segoe UI"/>
              </a:rPr>
              <a:t>OBJETIVOS ESPECIFICOS: Qué el alumno identifique los conceptos de las formas de transmisión de calor, efecto invernadero, Calor como forma de energía, a través de la lectura de un artículo.</a:t>
            </a:r>
            <a:r>
              <a:rPr lang="es-ES" sz="1200" b="1">
                <a:latin typeface="Arial Narrow"/>
              </a:rPr>
              <a:t> </a:t>
            </a:r>
          </a:p>
          <a:p>
            <a:r>
              <a:rPr lang="en-US" sz="1200" b="1">
                <a:latin typeface="Arial Narrow"/>
                <a:cs typeface="Segoe UI"/>
              </a:rPr>
              <a:t>Que el alumno conozca las posibles causas del calentamiento global. </a:t>
            </a:r>
            <a:r>
              <a:rPr lang="es-ES" sz="1200" b="1">
                <a:latin typeface="Arial Narrow"/>
              </a:rPr>
              <a:t> </a:t>
            </a:r>
          </a:p>
          <a:p>
            <a:r>
              <a:rPr lang="es-ES" sz="1200" b="1" i="1">
                <a:latin typeface="Arial Narrow"/>
                <a:cs typeface="Segoe UI"/>
              </a:rPr>
              <a:t>Analizar a través de los artículos proporcionados e investigados, la importancia del cambio climático, el efecto invernadero, máquinas térmicas. </a:t>
            </a:r>
            <a:r>
              <a:rPr lang="es-ES" sz="1200" b="1">
                <a:latin typeface="Arial Narrow"/>
              </a:rPr>
              <a:t> </a:t>
            </a:r>
          </a:p>
          <a:p>
            <a:r>
              <a:rPr lang="es-ES" sz="1200" b="1" i="1">
                <a:latin typeface="Arial Narrow"/>
                <a:cs typeface="Segoe UI"/>
              </a:rPr>
              <a:t>Concientizar al alumno la importancia de cuidar nuestro entorno. </a:t>
            </a:r>
            <a:r>
              <a:rPr lang="es-ES" sz="1200" b="1">
                <a:latin typeface="Arial Narrow"/>
              </a:rPr>
              <a:t> </a:t>
            </a:r>
          </a:p>
          <a:p>
            <a:r>
              <a:rPr lang="en-US" sz="1200" b="1">
                <a:latin typeface="Arial Narrow"/>
                <a:cs typeface="Segoe UI"/>
              </a:rPr>
              <a:t> </a:t>
            </a:r>
            <a:r>
              <a:rPr lang="es-ES" sz="1200" b="1">
                <a:latin typeface="Arial Narrow"/>
              </a:rPr>
              <a:t> </a:t>
            </a:r>
          </a:p>
          <a:p>
            <a:endParaRPr lang="es-ES" sz="1200">
              <a:latin typeface="Arial Narrow"/>
            </a:endParaRPr>
          </a:p>
        </p:txBody>
      </p:sp>
    </p:spTree>
    <p:extLst>
      <p:ext uri="{BB962C8B-B14F-4D97-AF65-F5344CB8AC3E}">
        <p14:creationId xmlns:p14="http://schemas.microsoft.com/office/powerpoint/2010/main" val="16408122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1CB60796-617B-4EA4-B275-B64484C4B581}"/>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sp>
        <p:nvSpPr>
          <p:cNvPr id="7" name="1 Título">
            <a:extLst>
              <a:ext uri="{FF2B5EF4-FFF2-40B4-BE49-F238E27FC236}">
                <a16:creationId xmlns:a16="http://schemas.microsoft.com/office/drawing/2014/main" id="{532E17D0-3FB4-4B85-B0E8-825DB720D5D4}"/>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graphicFrame>
        <p:nvGraphicFramePr>
          <p:cNvPr id="4" name="Tabla 3">
            <a:extLst>
              <a:ext uri="{FF2B5EF4-FFF2-40B4-BE49-F238E27FC236}">
                <a16:creationId xmlns:a16="http://schemas.microsoft.com/office/drawing/2014/main" id="{5D6EE361-F005-4F02-AE7F-87123E33602C}"/>
              </a:ext>
            </a:extLst>
          </p:cNvPr>
          <p:cNvGraphicFramePr>
            <a:graphicFrameLocks noGrp="1"/>
          </p:cNvGraphicFramePr>
          <p:nvPr>
            <p:extLst/>
          </p:nvPr>
        </p:nvGraphicFramePr>
        <p:xfrm>
          <a:off x="891396" y="388188"/>
          <a:ext cx="10836396" cy="5539377"/>
        </p:xfrm>
        <a:graphic>
          <a:graphicData uri="http://schemas.openxmlformats.org/drawingml/2006/table">
            <a:tbl>
              <a:tblPr firstRow="1" bandRow="1">
                <a:tableStyleId>{5C22544A-7EE6-4342-B048-85BDC9FD1C3A}</a:tableStyleId>
              </a:tblPr>
              <a:tblGrid>
                <a:gridCol w="5918724">
                  <a:extLst>
                    <a:ext uri="{9D8B030D-6E8A-4147-A177-3AD203B41FA5}">
                      <a16:colId xmlns:a16="http://schemas.microsoft.com/office/drawing/2014/main" val="2010612986"/>
                    </a:ext>
                  </a:extLst>
                </a:gridCol>
                <a:gridCol w="4917672">
                  <a:extLst>
                    <a:ext uri="{9D8B030D-6E8A-4147-A177-3AD203B41FA5}">
                      <a16:colId xmlns:a16="http://schemas.microsoft.com/office/drawing/2014/main" val="3895336483"/>
                    </a:ext>
                  </a:extLst>
                </a:gridCol>
              </a:tblGrid>
              <a:tr h="444195">
                <a:tc>
                  <a:txBody>
                    <a:bodyPr/>
                    <a:lstStyle/>
                    <a:p>
                      <a:pPr algn="ctr" rtl="0" fontAlgn="base"/>
                      <a:r>
                        <a:rPr lang="en-US" sz="1200" dirty="0">
                          <a:effectLst/>
                        </a:rPr>
                        <a:t>ÁREA DE INTERACCIÓN  </a:t>
                      </a:r>
                      <a:endParaRPr lang="en-US" b="1" dirty="0">
                        <a:effectLst/>
                      </a:endParaRPr>
                    </a:p>
                  </a:txBody>
                  <a:tcPr/>
                </a:tc>
                <a:tc>
                  <a:txBody>
                    <a:bodyPr/>
                    <a:lstStyle/>
                    <a:p>
                      <a:pPr algn="ctr" rtl="0" fontAlgn="base"/>
                      <a:r>
                        <a:rPr lang="en-US" sz="1200" dirty="0">
                          <a:effectLst/>
                        </a:rPr>
                        <a:t>PREGUNTA GENERADORA </a:t>
                      </a:r>
                      <a:endParaRPr lang="en-US" b="1" dirty="0">
                        <a:effectLst/>
                      </a:endParaRPr>
                    </a:p>
                  </a:txBody>
                  <a:tcPr/>
                </a:tc>
                <a:extLst>
                  <a:ext uri="{0D108BD9-81ED-4DB2-BD59-A6C34878D82A}">
                    <a16:rowId xmlns:a16="http://schemas.microsoft.com/office/drawing/2014/main" val="1876204137"/>
                  </a:ext>
                </a:extLst>
              </a:tr>
              <a:tr h="418067">
                <a:tc>
                  <a:txBody>
                    <a:bodyPr/>
                    <a:lstStyle/>
                    <a:p>
                      <a:pPr rtl="0" fontAlgn="base"/>
                      <a:r>
                        <a:rPr lang="en-US" sz="1200" dirty="0">
                          <a:effectLst/>
                        </a:rPr>
                        <a:t>  </a:t>
                      </a:r>
                      <a:endParaRPr lang="en-US" b="1" dirty="0">
                        <a:effectLst/>
                      </a:endParaRPr>
                    </a:p>
                  </a:txBody>
                  <a:tcPr/>
                </a:tc>
                <a:tc>
                  <a:txBody>
                    <a:bodyPr/>
                    <a:lstStyle/>
                    <a:p>
                      <a:pPr rtl="0" fontAlgn="base"/>
                      <a:r>
                        <a:rPr lang="en-US" sz="1200" dirty="0">
                          <a:effectLst/>
                        </a:rPr>
                        <a:t>  </a:t>
                      </a:r>
                      <a:endParaRPr lang="en-US" dirty="0">
                        <a:effectLst/>
                      </a:endParaRPr>
                    </a:p>
                  </a:txBody>
                  <a:tcPr/>
                </a:tc>
                <a:extLst>
                  <a:ext uri="{0D108BD9-81ED-4DB2-BD59-A6C34878D82A}">
                    <a16:rowId xmlns:a16="http://schemas.microsoft.com/office/drawing/2014/main" val="2512649429"/>
                  </a:ext>
                </a:extLst>
              </a:tr>
              <a:tr h="418067">
                <a:tc>
                  <a:txBody>
                    <a:bodyPr/>
                    <a:lstStyle/>
                    <a:p>
                      <a:pPr rtl="0" fontAlgn="base"/>
                      <a:r>
                        <a:rPr lang="en-US" sz="1200" dirty="0">
                          <a:effectLst/>
                        </a:rPr>
                        <a:t>  </a:t>
                      </a:r>
                      <a:endParaRPr lang="en-US" b="1" dirty="0">
                        <a:effectLst/>
                      </a:endParaRPr>
                    </a:p>
                  </a:txBody>
                  <a:tcPr/>
                </a:tc>
                <a:tc>
                  <a:txBody>
                    <a:bodyPr/>
                    <a:lstStyle/>
                    <a:p>
                      <a:pPr rtl="0" fontAlgn="base"/>
                      <a:r>
                        <a:rPr lang="en-US" sz="1200" dirty="0">
                          <a:effectLst/>
                        </a:rPr>
                        <a:t>  </a:t>
                      </a:r>
                      <a:endParaRPr lang="en-US" dirty="0">
                        <a:effectLst/>
                      </a:endParaRPr>
                    </a:p>
                  </a:txBody>
                  <a:tcPr/>
                </a:tc>
                <a:extLst>
                  <a:ext uri="{0D108BD9-81ED-4DB2-BD59-A6C34878D82A}">
                    <a16:rowId xmlns:a16="http://schemas.microsoft.com/office/drawing/2014/main" val="1487047365"/>
                  </a:ext>
                </a:extLst>
              </a:tr>
              <a:tr h="4259048">
                <a:tc>
                  <a:txBody>
                    <a:bodyPr/>
                    <a:lstStyle/>
                    <a:p>
                      <a:pPr rtl="0" fontAlgn="base"/>
                      <a:r>
                        <a:rPr lang="en-US" sz="1200" dirty="0" err="1">
                          <a:effectLst/>
                        </a:rPr>
                        <a:t>Contenidos</a:t>
                      </a:r>
                      <a:r>
                        <a:rPr lang="en-US" sz="1200" dirty="0">
                          <a:effectLst/>
                        </a:rPr>
                        <a:t>: </a:t>
                      </a:r>
                      <a:endParaRPr lang="en-US" dirty="0">
                        <a:effectLst/>
                      </a:endParaRPr>
                    </a:p>
                    <a:p>
                      <a:pPr algn="just" rtl="0" fontAlgn="base"/>
                      <a:r>
                        <a:rPr lang="en-US" sz="800" dirty="0">
                          <a:effectLst/>
                        </a:rPr>
                        <a:t>¿</a:t>
                      </a:r>
                      <a:r>
                        <a:rPr lang="en-US" sz="800" dirty="0" err="1">
                          <a:effectLst/>
                        </a:rPr>
                        <a:t>Qué</a:t>
                      </a:r>
                      <a:r>
                        <a:rPr lang="en-US" sz="800" dirty="0">
                          <a:effectLst/>
                        </a:rPr>
                        <a:t> </a:t>
                      </a:r>
                      <a:r>
                        <a:rPr lang="en-US" sz="800" dirty="0" err="1">
                          <a:effectLst/>
                        </a:rPr>
                        <a:t>conocimientos</a:t>
                      </a:r>
                      <a:r>
                        <a:rPr lang="en-US" sz="800" dirty="0">
                          <a:effectLst/>
                        </a:rPr>
                        <a:t> y </a:t>
                      </a:r>
                      <a:r>
                        <a:rPr lang="en-US" sz="800" dirty="0" err="1">
                          <a:effectLst/>
                        </a:rPr>
                        <a:t>habilidades</a:t>
                      </a:r>
                      <a:r>
                        <a:rPr lang="en-US" sz="800" dirty="0">
                          <a:effectLst/>
                        </a:rPr>
                        <a:t> (</a:t>
                      </a:r>
                      <a:r>
                        <a:rPr lang="en-US" sz="800" dirty="0" err="1">
                          <a:effectLst/>
                        </a:rPr>
                        <a:t>indicadas</a:t>
                      </a:r>
                      <a:r>
                        <a:rPr lang="en-US" sz="800" dirty="0">
                          <a:effectLst/>
                        </a:rPr>
                        <a:t> </a:t>
                      </a:r>
                      <a:r>
                        <a:rPr lang="en-US" sz="800" dirty="0" err="1">
                          <a:effectLst/>
                        </a:rPr>
                        <a:t>en</a:t>
                      </a:r>
                      <a:r>
                        <a:rPr lang="en-US" sz="800" dirty="0">
                          <a:effectLst/>
                        </a:rPr>
                        <a:t> la </a:t>
                      </a:r>
                      <a:r>
                        <a:rPr lang="en-US" sz="800" dirty="0" err="1">
                          <a:effectLst/>
                        </a:rPr>
                        <a:t>descripción</a:t>
                      </a:r>
                      <a:r>
                        <a:rPr lang="en-US" sz="800" dirty="0">
                          <a:effectLst/>
                        </a:rPr>
                        <a:t> del </a:t>
                      </a:r>
                      <a:r>
                        <a:rPr lang="en-US" sz="800" dirty="0" err="1">
                          <a:effectLst/>
                        </a:rPr>
                        <a:t>curso</a:t>
                      </a:r>
                      <a:r>
                        <a:rPr lang="en-US" sz="800" dirty="0">
                          <a:effectLst/>
                        </a:rPr>
                        <a:t>) se </a:t>
                      </a:r>
                      <a:r>
                        <a:rPr lang="en-US" sz="800" dirty="0" err="1">
                          <a:effectLst/>
                        </a:rPr>
                        <a:t>utilizarán</a:t>
                      </a:r>
                      <a:r>
                        <a:rPr lang="en-US" sz="800" dirty="0">
                          <a:effectLst/>
                        </a:rPr>
                        <a:t> para </a:t>
                      </a:r>
                      <a:r>
                        <a:rPr lang="en-US" sz="800" dirty="0" err="1">
                          <a:effectLst/>
                        </a:rPr>
                        <a:t>permitir</a:t>
                      </a:r>
                      <a:r>
                        <a:rPr lang="en-US" sz="800" dirty="0">
                          <a:effectLst/>
                        </a:rPr>
                        <a:t> a </a:t>
                      </a:r>
                      <a:r>
                        <a:rPr lang="en-US" sz="800" dirty="0" err="1">
                          <a:effectLst/>
                        </a:rPr>
                        <a:t>los</a:t>
                      </a:r>
                      <a:r>
                        <a:rPr lang="en-US" sz="800" dirty="0">
                          <a:effectLst/>
                        </a:rPr>
                        <a:t> </a:t>
                      </a:r>
                      <a:r>
                        <a:rPr lang="en-US" sz="800" dirty="0" err="1">
                          <a:effectLst/>
                        </a:rPr>
                        <a:t>alumnos</a:t>
                      </a:r>
                      <a:r>
                        <a:rPr lang="en-US" sz="800" dirty="0">
                          <a:effectLst/>
                        </a:rPr>
                        <a:t> responder la </a:t>
                      </a:r>
                      <a:r>
                        <a:rPr lang="en-US" sz="800" dirty="0" err="1">
                          <a:effectLst/>
                        </a:rPr>
                        <a:t>pregunta</a:t>
                      </a:r>
                      <a:r>
                        <a:rPr lang="en-US" sz="800" dirty="0">
                          <a:effectLst/>
                        </a:rPr>
                        <a:t> de la </a:t>
                      </a:r>
                      <a:r>
                        <a:rPr lang="en-US" sz="800" dirty="0" err="1">
                          <a:effectLst/>
                        </a:rPr>
                        <a:t>unidad</a:t>
                      </a:r>
                      <a:r>
                        <a:rPr lang="en-US" sz="800" dirty="0">
                          <a:effectLst/>
                        </a:rPr>
                        <a:t>? </a:t>
                      </a:r>
                      <a:endParaRPr lang="en-US" dirty="0">
                        <a:effectLst/>
                      </a:endParaRPr>
                    </a:p>
                    <a:p>
                      <a:pPr rtl="0" fontAlgn="base"/>
                      <a:r>
                        <a:rPr lang="en-US" sz="850" dirty="0">
                          <a:effectLst/>
                        </a:rPr>
                        <a:t>  </a:t>
                      </a:r>
                      <a:endParaRPr lang="en-US" dirty="0">
                        <a:effectLst/>
                      </a:endParaRPr>
                    </a:p>
                    <a:p>
                      <a:pPr marL="342900" lvl="0" indent="-342900" rtl="0" fontAlgn="base">
                        <a:buFont typeface="Arial" panose="020B0604020202020204" pitchFamily="34" charset="0"/>
                        <a:buChar char="•"/>
                      </a:pPr>
                      <a:r>
                        <a:rPr lang="en-US" sz="850" dirty="0" err="1">
                          <a:effectLst/>
                        </a:rPr>
                        <a:t>Relacionar</a:t>
                      </a:r>
                      <a:r>
                        <a:rPr lang="en-US" sz="850" dirty="0">
                          <a:effectLst/>
                        </a:rPr>
                        <a:t> la </a:t>
                      </a:r>
                      <a:r>
                        <a:rPr lang="en-US" sz="850" dirty="0" err="1">
                          <a:effectLst/>
                        </a:rPr>
                        <a:t>temperatura</a:t>
                      </a:r>
                      <a:r>
                        <a:rPr lang="en-US" sz="850" dirty="0">
                          <a:effectLst/>
                        </a:rPr>
                        <a:t> de un </a:t>
                      </a:r>
                      <a:r>
                        <a:rPr lang="en-US" sz="850" dirty="0" err="1">
                          <a:effectLst/>
                        </a:rPr>
                        <a:t>sistema</a:t>
                      </a:r>
                      <a:r>
                        <a:rPr lang="en-US" sz="850" dirty="0">
                          <a:effectLst/>
                        </a:rPr>
                        <a:t> con la </a:t>
                      </a:r>
                      <a:r>
                        <a:rPr lang="en-US" sz="850" dirty="0" err="1">
                          <a:effectLst/>
                        </a:rPr>
                        <a:t>energía</a:t>
                      </a:r>
                      <a:r>
                        <a:rPr lang="en-US" sz="850" dirty="0">
                          <a:effectLst/>
                        </a:rPr>
                        <a:t> </a:t>
                      </a:r>
                      <a:r>
                        <a:rPr lang="en-US" sz="850" dirty="0" err="1">
                          <a:effectLst/>
                        </a:rPr>
                        <a:t>interna</a:t>
                      </a:r>
                      <a:r>
                        <a:rPr lang="en-US" sz="850" dirty="0">
                          <a:effectLst/>
                        </a:rPr>
                        <a:t> del </a:t>
                      </a:r>
                      <a:r>
                        <a:rPr lang="en-US" sz="850" dirty="0" err="1">
                          <a:effectLst/>
                        </a:rPr>
                        <a:t>sistema</a:t>
                      </a:r>
                      <a:r>
                        <a:rPr lang="en-US" sz="850" dirty="0">
                          <a:effectLst/>
                        </a:rPr>
                        <a:t>. </a:t>
                      </a:r>
                      <a:endParaRPr lang="en-US" sz="1100" dirty="0">
                        <a:effectLst/>
                      </a:endParaRPr>
                    </a:p>
                    <a:p>
                      <a:pPr rtl="0" fontAlgn="base"/>
                      <a:r>
                        <a:rPr lang="en-US" sz="850" dirty="0">
                          <a:effectLst/>
                        </a:rPr>
                        <a:t>3.4 La </a:t>
                      </a:r>
                      <a:r>
                        <a:rPr lang="en-US" sz="850" dirty="0" err="1">
                          <a:effectLst/>
                        </a:rPr>
                        <a:t>primera</a:t>
                      </a:r>
                      <a:r>
                        <a:rPr lang="en-US" sz="850" dirty="0">
                          <a:effectLst/>
                        </a:rPr>
                        <a:t> ley de la </a:t>
                      </a:r>
                      <a:r>
                        <a:rPr lang="en-US" sz="850" dirty="0" err="1">
                          <a:effectLst/>
                        </a:rPr>
                        <a:t>Termodinámica</a:t>
                      </a:r>
                      <a:r>
                        <a:rPr lang="en-US" sz="850" dirty="0">
                          <a:effectLst/>
                        </a:rPr>
                        <a:t>. </a:t>
                      </a:r>
                      <a:endParaRPr lang="en-US" dirty="0">
                        <a:effectLst/>
                      </a:endParaRPr>
                    </a:p>
                    <a:p>
                      <a:pPr algn="just" rtl="0" fontAlgn="base"/>
                      <a:r>
                        <a:rPr lang="en-US" sz="850" dirty="0">
                          <a:effectLst/>
                        </a:rPr>
                        <a:t>- </a:t>
                      </a:r>
                      <a:r>
                        <a:rPr lang="en-US" sz="850" dirty="0" err="1">
                          <a:effectLst/>
                        </a:rPr>
                        <a:t>Generalizar</a:t>
                      </a:r>
                      <a:r>
                        <a:rPr lang="en-US" sz="850" dirty="0">
                          <a:effectLst/>
                        </a:rPr>
                        <a:t> la </a:t>
                      </a:r>
                      <a:r>
                        <a:rPr lang="en-US" sz="850" dirty="0" err="1">
                          <a:effectLst/>
                        </a:rPr>
                        <a:t>conservación</a:t>
                      </a:r>
                      <a:r>
                        <a:rPr lang="en-US" sz="850" dirty="0">
                          <a:effectLst/>
                        </a:rPr>
                        <a:t> de la </a:t>
                      </a:r>
                      <a:r>
                        <a:rPr lang="en-US" sz="850" dirty="0" err="1">
                          <a:effectLst/>
                        </a:rPr>
                        <a:t>energía</a:t>
                      </a:r>
                      <a:r>
                        <a:rPr lang="en-US" sz="850" dirty="0">
                          <a:effectLst/>
                        </a:rPr>
                        <a:t> </a:t>
                      </a:r>
                      <a:r>
                        <a:rPr lang="en-US" sz="850" dirty="0" err="1">
                          <a:effectLst/>
                        </a:rPr>
                        <a:t>mecánica</a:t>
                      </a:r>
                      <a:r>
                        <a:rPr lang="en-US" sz="850" dirty="0">
                          <a:effectLst/>
                        </a:rPr>
                        <a:t> a </a:t>
                      </a:r>
                      <a:r>
                        <a:rPr lang="en-US" sz="850" dirty="0" err="1">
                          <a:effectLst/>
                        </a:rPr>
                        <a:t>sistemas</a:t>
                      </a:r>
                      <a:r>
                        <a:rPr lang="en-US" sz="850" dirty="0">
                          <a:effectLst/>
                        </a:rPr>
                        <a:t> no </a:t>
                      </a:r>
                      <a:r>
                        <a:rPr lang="en-US" sz="850" dirty="0" err="1">
                          <a:effectLst/>
                        </a:rPr>
                        <a:t>mecánicos</a:t>
                      </a:r>
                      <a:r>
                        <a:rPr lang="en-US" sz="850" dirty="0">
                          <a:effectLst/>
                        </a:rPr>
                        <a:t>. </a:t>
                      </a:r>
                      <a:endParaRPr lang="en-US" dirty="0">
                        <a:effectLst/>
                      </a:endParaRPr>
                    </a:p>
                    <a:p>
                      <a:pPr algn="just" rtl="0" fontAlgn="base"/>
                      <a:r>
                        <a:rPr lang="en-US" sz="850" dirty="0">
                          <a:effectLst/>
                        </a:rPr>
                        <a:t>- </a:t>
                      </a:r>
                      <a:r>
                        <a:rPr lang="en-US" sz="850" dirty="0" err="1">
                          <a:effectLst/>
                        </a:rPr>
                        <a:t>Relacionar</a:t>
                      </a:r>
                      <a:r>
                        <a:rPr lang="en-US" sz="850" dirty="0">
                          <a:effectLst/>
                        </a:rPr>
                        <a:t> el </a:t>
                      </a:r>
                      <a:r>
                        <a:rPr lang="en-US" sz="850" dirty="0" err="1">
                          <a:effectLst/>
                        </a:rPr>
                        <a:t>trabajo</a:t>
                      </a:r>
                      <a:r>
                        <a:rPr lang="en-US" sz="850" dirty="0">
                          <a:effectLst/>
                        </a:rPr>
                        <a:t>, con </a:t>
                      </a:r>
                      <a:r>
                        <a:rPr lang="en-US" sz="850" dirty="0" err="1">
                          <a:effectLst/>
                        </a:rPr>
                        <a:t>los</a:t>
                      </a:r>
                      <a:r>
                        <a:rPr lang="en-US" sz="850" dirty="0">
                          <a:effectLst/>
                        </a:rPr>
                        <a:t> </a:t>
                      </a:r>
                      <a:r>
                        <a:rPr lang="en-US" sz="850" dirty="0" err="1">
                          <a:effectLst/>
                        </a:rPr>
                        <a:t>cambios</a:t>
                      </a:r>
                      <a:r>
                        <a:rPr lang="en-US" sz="850" dirty="0">
                          <a:effectLst/>
                        </a:rPr>
                        <a:t> de la </a:t>
                      </a:r>
                      <a:r>
                        <a:rPr lang="en-US" sz="850" dirty="0" err="1">
                          <a:effectLst/>
                        </a:rPr>
                        <a:t>energía</a:t>
                      </a:r>
                      <a:r>
                        <a:rPr lang="en-US" sz="850" dirty="0">
                          <a:effectLst/>
                        </a:rPr>
                        <a:t> </a:t>
                      </a:r>
                      <a:r>
                        <a:rPr lang="en-US" sz="850" dirty="0" err="1">
                          <a:effectLst/>
                        </a:rPr>
                        <a:t>interna</a:t>
                      </a:r>
                      <a:r>
                        <a:rPr lang="en-US" sz="850" dirty="0">
                          <a:effectLst/>
                        </a:rPr>
                        <a:t> de </a:t>
                      </a:r>
                      <a:r>
                        <a:rPr lang="en-US" sz="850" dirty="0" err="1">
                          <a:effectLst/>
                        </a:rPr>
                        <a:t>sistema</a:t>
                      </a:r>
                      <a:r>
                        <a:rPr lang="en-US" sz="850" dirty="0">
                          <a:effectLst/>
                        </a:rPr>
                        <a:t> y el </a:t>
                      </a:r>
                      <a:r>
                        <a:rPr lang="en-US" sz="850" dirty="0" err="1">
                          <a:effectLst/>
                        </a:rPr>
                        <a:t>calor</a:t>
                      </a:r>
                      <a:r>
                        <a:rPr lang="en-US" sz="850" dirty="0">
                          <a:effectLst/>
                        </a:rPr>
                        <a:t>. </a:t>
                      </a:r>
                      <a:endParaRPr lang="en-US" dirty="0">
                        <a:effectLst/>
                      </a:endParaRPr>
                    </a:p>
                    <a:p>
                      <a:pPr algn="just" rtl="0" fontAlgn="base"/>
                      <a:r>
                        <a:rPr lang="en-US" sz="850" dirty="0">
                          <a:effectLst/>
                        </a:rPr>
                        <a:t>- </a:t>
                      </a:r>
                      <a:r>
                        <a:rPr lang="en-US" sz="850" dirty="0" err="1">
                          <a:effectLst/>
                        </a:rPr>
                        <a:t>Establecer</a:t>
                      </a:r>
                      <a:r>
                        <a:rPr lang="en-US" sz="850" dirty="0">
                          <a:effectLst/>
                        </a:rPr>
                        <a:t> la </a:t>
                      </a:r>
                      <a:r>
                        <a:rPr lang="en-US" sz="850" dirty="0" err="1">
                          <a:effectLst/>
                        </a:rPr>
                        <a:t>primera</a:t>
                      </a:r>
                      <a:r>
                        <a:rPr lang="en-US" sz="850" dirty="0">
                          <a:effectLst/>
                        </a:rPr>
                        <a:t> ley de la </a:t>
                      </a:r>
                      <a:r>
                        <a:rPr lang="en-US" sz="850" dirty="0" err="1">
                          <a:effectLst/>
                        </a:rPr>
                        <a:t>Termodinámica</a:t>
                      </a:r>
                      <a:r>
                        <a:rPr lang="en-US" sz="850" dirty="0">
                          <a:effectLst/>
                        </a:rPr>
                        <a:t>. </a:t>
                      </a:r>
                      <a:endParaRPr lang="en-US" dirty="0">
                        <a:effectLst/>
                      </a:endParaRPr>
                    </a:p>
                    <a:p>
                      <a:pPr algn="just" rtl="0" fontAlgn="base"/>
                      <a:r>
                        <a:rPr lang="en-US" sz="850" dirty="0">
                          <a:effectLst/>
                        </a:rPr>
                        <a:t>3.5 </a:t>
                      </a:r>
                      <a:r>
                        <a:rPr lang="en-US" sz="850" dirty="0" err="1">
                          <a:effectLst/>
                        </a:rPr>
                        <a:t>Calorimetría</a:t>
                      </a:r>
                      <a:r>
                        <a:rPr lang="en-US" sz="850" dirty="0">
                          <a:effectLst/>
                        </a:rPr>
                        <a:t>. </a:t>
                      </a:r>
                      <a:endParaRPr lang="en-US" dirty="0">
                        <a:effectLst/>
                      </a:endParaRPr>
                    </a:p>
                    <a:p>
                      <a:pPr algn="just" rtl="0" fontAlgn="base"/>
                      <a:r>
                        <a:rPr lang="en-US" sz="850" dirty="0">
                          <a:effectLst/>
                        </a:rPr>
                        <a:t>3.6 </a:t>
                      </a:r>
                      <a:r>
                        <a:rPr lang="en-US" sz="850" dirty="0" err="1">
                          <a:effectLst/>
                        </a:rPr>
                        <a:t>Procesos</a:t>
                      </a:r>
                      <a:r>
                        <a:rPr lang="en-US" sz="850" dirty="0">
                          <a:effectLst/>
                        </a:rPr>
                        <a:t> </a:t>
                      </a:r>
                      <a:r>
                        <a:rPr lang="en-US" sz="850" dirty="0" err="1">
                          <a:effectLst/>
                        </a:rPr>
                        <a:t>termodinámicos</a:t>
                      </a:r>
                      <a:r>
                        <a:rPr lang="en-US" sz="850" dirty="0">
                          <a:effectLst/>
                        </a:rPr>
                        <a:t>. </a:t>
                      </a:r>
                      <a:endParaRPr lang="en-US" dirty="0">
                        <a:effectLst/>
                      </a:endParaRPr>
                    </a:p>
                    <a:p>
                      <a:pPr rtl="0" fontAlgn="base"/>
                      <a:r>
                        <a:rPr lang="en-US" sz="850" dirty="0" err="1">
                          <a:effectLst/>
                        </a:rPr>
                        <a:t>Uso</a:t>
                      </a:r>
                      <a:r>
                        <a:rPr lang="en-US" sz="850" dirty="0">
                          <a:effectLst/>
                        </a:rPr>
                        <a:t> </a:t>
                      </a:r>
                      <a:r>
                        <a:rPr lang="en-US" sz="850" dirty="0" err="1">
                          <a:effectLst/>
                        </a:rPr>
                        <a:t>racional</a:t>
                      </a:r>
                      <a:r>
                        <a:rPr lang="en-US" sz="850" dirty="0">
                          <a:effectLst/>
                        </a:rPr>
                        <a:t> de la </a:t>
                      </a:r>
                      <a:r>
                        <a:rPr lang="en-US" sz="850" dirty="0" err="1">
                          <a:effectLst/>
                        </a:rPr>
                        <a:t>energía</a:t>
                      </a:r>
                      <a:r>
                        <a:rPr lang="en-US" sz="850" dirty="0">
                          <a:effectLst/>
                        </a:rPr>
                        <a:t>. </a:t>
                      </a:r>
                      <a:r>
                        <a:rPr lang="en-US" sz="850" dirty="0" err="1">
                          <a:effectLst/>
                        </a:rPr>
                        <a:t>Degradación</a:t>
                      </a:r>
                      <a:r>
                        <a:rPr lang="en-US" sz="850" dirty="0">
                          <a:effectLst/>
                        </a:rPr>
                        <a:t> de la </a:t>
                      </a:r>
                      <a:r>
                        <a:rPr lang="en-US" sz="850" dirty="0" err="1">
                          <a:effectLst/>
                        </a:rPr>
                        <a:t>energía</a:t>
                      </a:r>
                      <a:r>
                        <a:rPr lang="en-US" sz="850" dirty="0">
                          <a:effectLst/>
                        </a:rPr>
                        <a:t>. </a:t>
                      </a:r>
                      <a:endParaRPr lang="en-US" dirty="0">
                        <a:effectLst/>
                      </a:endParaRPr>
                    </a:p>
                    <a:p>
                      <a:pPr algn="just" rtl="0" fontAlgn="base"/>
                      <a:r>
                        <a:rPr lang="en-US" sz="850" dirty="0">
                          <a:effectLst/>
                        </a:rPr>
                        <a:t>- </a:t>
                      </a:r>
                      <a:r>
                        <a:rPr lang="en-US" sz="850" dirty="0" err="1">
                          <a:effectLst/>
                        </a:rPr>
                        <a:t>Relacionar</a:t>
                      </a:r>
                      <a:r>
                        <a:rPr lang="en-US" sz="850" dirty="0">
                          <a:effectLst/>
                        </a:rPr>
                        <a:t> el </a:t>
                      </a:r>
                      <a:r>
                        <a:rPr lang="en-US" sz="850" dirty="0" err="1">
                          <a:effectLst/>
                        </a:rPr>
                        <a:t>consumo</a:t>
                      </a:r>
                      <a:r>
                        <a:rPr lang="en-US" sz="850" dirty="0">
                          <a:effectLst/>
                        </a:rPr>
                        <a:t> de </a:t>
                      </a:r>
                      <a:r>
                        <a:rPr lang="en-US" sz="850" dirty="0" err="1">
                          <a:effectLst/>
                        </a:rPr>
                        <a:t>energía</a:t>
                      </a:r>
                      <a:r>
                        <a:rPr lang="en-US" sz="850" dirty="0">
                          <a:effectLst/>
                        </a:rPr>
                        <a:t> con el </a:t>
                      </a:r>
                      <a:r>
                        <a:rPr lang="en-US" sz="850" dirty="0" err="1">
                          <a:effectLst/>
                        </a:rPr>
                        <a:t>desarrollo</a:t>
                      </a:r>
                      <a:r>
                        <a:rPr lang="en-US" sz="850" dirty="0">
                          <a:effectLst/>
                        </a:rPr>
                        <a:t> </a:t>
                      </a:r>
                      <a:r>
                        <a:rPr lang="en-US" sz="850" dirty="0" err="1">
                          <a:effectLst/>
                        </a:rPr>
                        <a:t>productivo</a:t>
                      </a:r>
                      <a:r>
                        <a:rPr lang="en-US" sz="850" dirty="0">
                          <a:effectLst/>
                        </a:rPr>
                        <a:t>. </a:t>
                      </a:r>
                      <a:endParaRPr lang="en-US" dirty="0">
                        <a:effectLst/>
                      </a:endParaRPr>
                    </a:p>
                    <a:p>
                      <a:pPr algn="just" rtl="0" fontAlgn="base"/>
                      <a:r>
                        <a:rPr lang="en-US" sz="850" dirty="0">
                          <a:effectLst/>
                        </a:rPr>
                        <a:t>- Fuentes de </a:t>
                      </a:r>
                      <a:r>
                        <a:rPr lang="en-US" sz="850" dirty="0" err="1">
                          <a:effectLst/>
                        </a:rPr>
                        <a:t>energía</a:t>
                      </a:r>
                      <a:r>
                        <a:rPr lang="en-US" sz="850" dirty="0">
                          <a:effectLst/>
                        </a:rPr>
                        <a:t>.  </a:t>
                      </a:r>
                      <a:endParaRPr lang="en-US" dirty="0">
                        <a:effectLst/>
                      </a:endParaRPr>
                    </a:p>
                    <a:p>
                      <a:pPr algn="just" rtl="0" fontAlgn="base"/>
                      <a:r>
                        <a:rPr lang="en-US" sz="850" dirty="0">
                          <a:effectLst/>
                        </a:rPr>
                        <a:t>-</a:t>
                      </a:r>
                      <a:r>
                        <a:rPr lang="en-US" sz="850" dirty="0" err="1">
                          <a:effectLst/>
                        </a:rPr>
                        <a:t>Relacionar</a:t>
                      </a:r>
                      <a:r>
                        <a:rPr lang="en-US" sz="850" dirty="0">
                          <a:effectLst/>
                        </a:rPr>
                        <a:t> la </a:t>
                      </a:r>
                      <a:r>
                        <a:rPr lang="en-US" sz="850" dirty="0" err="1">
                          <a:effectLst/>
                        </a:rPr>
                        <a:t>generación</a:t>
                      </a:r>
                      <a:r>
                        <a:rPr lang="en-US" sz="850" dirty="0">
                          <a:effectLst/>
                        </a:rPr>
                        <a:t> de </a:t>
                      </a:r>
                      <a:r>
                        <a:rPr lang="en-US" sz="850" dirty="0" err="1">
                          <a:effectLst/>
                        </a:rPr>
                        <a:t>energía</a:t>
                      </a:r>
                      <a:r>
                        <a:rPr lang="en-US" sz="850" dirty="0">
                          <a:effectLst/>
                        </a:rPr>
                        <a:t> con la </a:t>
                      </a:r>
                      <a:r>
                        <a:rPr lang="en-US" sz="850" dirty="0" err="1">
                          <a:effectLst/>
                        </a:rPr>
                        <a:t>quema</a:t>
                      </a:r>
                      <a:r>
                        <a:rPr lang="en-US" sz="850" dirty="0">
                          <a:effectLst/>
                        </a:rPr>
                        <a:t> de combustibles. </a:t>
                      </a:r>
                      <a:endParaRPr lang="en-US" dirty="0">
                        <a:effectLst/>
                      </a:endParaRPr>
                    </a:p>
                    <a:p>
                      <a:pPr algn="just" rtl="0" fontAlgn="base"/>
                      <a:r>
                        <a:rPr lang="en-US" sz="850" dirty="0" err="1">
                          <a:effectLst/>
                        </a:rPr>
                        <a:t>Máquinas</a:t>
                      </a:r>
                      <a:r>
                        <a:rPr lang="en-US" sz="850" dirty="0">
                          <a:effectLst/>
                        </a:rPr>
                        <a:t> </a:t>
                      </a:r>
                      <a:r>
                        <a:rPr lang="en-US" sz="850" dirty="0" err="1">
                          <a:effectLst/>
                        </a:rPr>
                        <a:t>térmicas</a:t>
                      </a:r>
                      <a:r>
                        <a:rPr lang="en-US" sz="850" dirty="0">
                          <a:effectLst/>
                        </a:rPr>
                        <a:t>, </a:t>
                      </a:r>
                      <a:r>
                        <a:rPr lang="en-US" sz="850" dirty="0" err="1">
                          <a:effectLst/>
                        </a:rPr>
                        <a:t>eficiencia</a:t>
                      </a:r>
                      <a:r>
                        <a:rPr lang="en-US" sz="850" dirty="0">
                          <a:effectLst/>
                        </a:rPr>
                        <a:t> y </a:t>
                      </a:r>
                      <a:r>
                        <a:rPr lang="en-US" sz="850" dirty="0" err="1">
                          <a:effectLst/>
                        </a:rPr>
                        <a:t>ciclos</a:t>
                      </a:r>
                      <a:r>
                        <a:rPr lang="en-US" sz="850" dirty="0">
                          <a:effectLst/>
                        </a:rPr>
                        <a:t>. </a:t>
                      </a:r>
                      <a:endParaRPr lang="en-US" dirty="0">
                        <a:effectLst/>
                      </a:endParaRPr>
                    </a:p>
                    <a:p>
                      <a:pPr algn="just" rtl="0" fontAlgn="base"/>
                      <a:r>
                        <a:rPr lang="en-US" sz="850" dirty="0">
                          <a:effectLst/>
                        </a:rPr>
                        <a:t>3.7 La </a:t>
                      </a:r>
                      <a:r>
                        <a:rPr lang="en-US" sz="850" dirty="0" err="1">
                          <a:effectLst/>
                        </a:rPr>
                        <a:t>segunda</a:t>
                      </a:r>
                      <a:r>
                        <a:rPr lang="en-US" sz="850" dirty="0">
                          <a:effectLst/>
                        </a:rPr>
                        <a:t> ley de la </a:t>
                      </a:r>
                      <a:r>
                        <a:rPr lang="en-US" sz="850" dirty="0" err="1">
                          <a:effectLst/>
                        </a:rPr>
                        <a:t>Termodinámica</a:t>
                      </a:r>
                      <a:r>
                        <a:rPr lang="en-US" sz="850" dirty="0">
                          <a:effectLst/>
                        </a:rPr>
                        <a:t>. Orden y </a:t>
                      </a:r>
                      <a:r>
                        <a:rPr lang="en-US" sz="850" dirty="0" err="1">
                          <a:effectLst/>
                        </a:rPr>
                        <a:t>desorden</a:t>
                      </a:r>
                      <a:r>
                        <a:rPr lang="en-US" sz="850" dirty="0">
                          <a:effectLst/>
                        </a:rPr>
                        <a:t> </a:t>
                      </a:r>
                      <a:r>
                        <a:rPr lang="en-US" sz="850" dirty="0" err="1">
                          <a:effectLst/>
                        </a:rPr>
                        <a:t>en</a:t>
                      </a:r>
                      <a:r>
                        <a:rPr lang="en-US" sz="850" dirty="0">
                          <a:effectLst/>
                        </a:rPr>
                        <a:t> </a:t>
                      </a:r>
                      <a:r>
                        <a:rPr lang="en-US" sz="850" dirty="0" err="1">
                          <a:effectLst/>
                        </a:rPr>
                        <a:t>los</a:t>
                      </a:r>
                      <a:r>
                        <a:rPr lang="en-US" sz="850" dirty="0">
                          <a:effectLst/>
                        </a:rPr>
                        <a:t> </a:t>
                      </a:r>
                      <a:r>
                        <a:rPr lang="en-US" sz="850" dirty="0" err="1">
                          <a:effectLst/>
                        </a:rPr>
                        <a:t>sistemas</a:t>
                      </a:r>
                      <a:r>
                        <a:rPr lang="en-US" sz="850" dirty="0">
                          <a:effectLst/>
                        </a:rPr>
                        <a:t>. </a:t>
                      </a:r>
                      <a:endParaRPr lang="en-US" dirty="0">
                        <a:effectLst/>
                      </a:endParaRPr>
                    </a:p>
                    <a:p>
                      <a:pPr algn="just" rtl="0" fontAlgn="base"/>
                      <a:r>
                        <a:rPr lang="en-US" sz="850" dirty="0">
                          <a:effectLst/>
                        </a:rPr>
                        <a:t>-</a:t>
                      </a:r>
                      <a:r>
                        <a:rPr lang="en-US" sz="850" dirty="0" err="1">
                          <a:effectLst/>
                        </a:rPr>
                        <a:t>Establecer</a:t>
                      </a:r>
                      <a:r>
                        <a:rPr lang="en-US" sz="850" dirty="0">
                          <a:effectLst/>
                        </a:rPr>
                        <a:t> la </a:t>
                      </a:r>
                      <a:r>
                        <a:rPr lang="en-US" sz="850" dirty="0" err="1">
                          <a:effectLst/>
                        </a:rPr>
                        <a:t>segunda</a:t>
                      </a:r>
                      <a:r>
                        <a:rPr lang="en-US" sz="850" dirty="0">
                          <a:effectLst/>
                        </a:rPr>
                        <a:t> ley de la </a:t>
                      </a:r>
                      <a:r>
                        <a:rPr lang="en-US" sz="850" dirty="0" err="1">
                          <a:effectLst/>
                        </a:rPr>
                        <a:t>termodinámica</a:t>
                      </a:r>
                      <a:r>
                        <a:rPr lang="en-US" sz="850" dirty="0">
                          <a:effectLst/>
                        </a:rPr>
                        <a:t>. </a:t>
                      </a:r>
                      <a:endParaRPr lang="en-US" dirty="0">
                        <a:effectLst/>
                      </a:endParaRPr>
                    </a:p>
                    <a:p>
                      <a:pPr rtl="0" fontAlgn="base"/>
                      <a:r>
                        <a:rPr lang="en-US" sz="1200" dirty="0">
                          <a:effectLst/>
                        </a:rPr>
                        <a:t>  </a:t>
                      </a:r>
                      <a:endParaRPr lang="en-US" b="1" dirty="0">
                        <a:effectLst/>
                      </a:endParaRPr>
                    </a:p>
                  </a:txBody>
                  <a:tcPr/>
                </a:tc>
                <a:tc>
                  <a:txBody>
                    <a:bodyPr/>
                    <a:lstStyle/>
                    <a:p>
                      <a:pPr rtl="0" fontAlgn="base"/>
                      <a:r>
                        <a:rPr lang="en-US" sz="1200" dirty="0" err="1">
                          <a:effectLst/>
                        </a:rPr>
                        <a:t>Conceptos</a:t>
                      </a:r>
                      <a:r>
                        <a:rPr lang="en-US" sz="1200" dirty="0">
                          <a:effectLst/>
                        </a:rPr>
                        <a:t>: </a:t>
                      </a:r>
                      <a:endParaRPr lang="en-US" dirty="0">
                        <a:effectLst/>
                      </a:endParaRPr>
                    </a:p>
                    <a:p>
                      <a:pPr rtl="0" fontAlgn="base"/>
                      <a:r>
                        <a:rPr lang="en-US" sz="800" dirty="0">
                          <a:effectLst/>
                        </a:rPr>
                        <a:t>¿</a:t>
                      </a:r>
                      <a:r>
                        <a:rPr lang="en-US" sz="800" dirty="0" err="1">
                          <a:effectLst/>
                        </a:rPr>
                        <a:t>Cuáles</a:t>
                      </a:r>
                      <a:r>
                        <a:rPr lang="en-US" sz="800" dirty="0">
                          <a:effectLst/>
                        </a:rPr>
                        <a:t> son las ideas </a:t>
                      </a:r>
                      <a:r>
                        <a:rPr lang="en-US" sz="800" dirty="0" err="1">
                          <a:effectLst/>
                        </a:rPr>
                        <a:t>importantes</a:t>
                      </a:r>
                      <a:r>
                        <a:rPr lang="en-US" sz="800" dirty="0">
                          <a:effectLst/>
                        </a:rPr>
                        <a:t>? ¿</a:t>
                      </a:r>
                      <a:r>
                        <a:rPr lang="en-US" sz="800" dirty="0" err="1">
                          <a:effectLst/>
                        </a:rPr>
                        <a:t>Qué</a:t>
                      </a:r>
                      <a:r>
                        <a:rPr lang="en-US" sz="800" dirty="0">
                          <a:effectLst/>
                        </a:rPr>
                        <a:t> </a:t>
                      </a:r>
                      <a:r>
                        <a:rPr lang="en-US" sz="800" dirty="0" err="1">
                          <a:effectLst/>
                        </a:rPr>
                        <a:t>queremos</a:t>
                      </a:r>
                      <a:r>
                        <a:rPr lang="en-US" sz="800" dirty="0">
                          <a:effectLst/>
                        </a:rPr>
                        <a:t> que </a:t>
                      </a:r>
                      <a:r>
                        <a:rPr lang="en-US" sz="800" dirty="0" err="1">
                          <a:effectLst/>
                        </a:rPr>
                        <a:t>los</a:t>
                      </a:r>
                      <a:r>
                        <a:rPr lang="en-US" sz="800" dirty="0">
                          <a:effectLst/>
                        </a:rPr>
                        <a:t> </a:t>
                      </a:r>
                      <a:r>
                        <a:rPr lang="en-US" sz="800" dirty="0" err="1">
                          <a:effectLst/>
                        </a:rPr>
                        <a:t>alumnos</a:t>
                      </a:r>
                      <a:r>
                        <a:rPr lang="en-US" sz="800" dirty="0">
                          <a:effectLst/>
                        </a:rPr>
                        <a:t> </a:t>
                      </a:r>
                      <a:r>
                        <a:rPr lang="en-US" sz="800" dirty="0" err="1">
                          <a:effectLst/>
                        </a:rPr>
                        <a:t>recuerden</a:t>
                      </a:r>
                      <a:r>
                        <a:rPr lang="en-US" sz="800" dirty="0">
                          <a:effectLst/>
                        </a:rPr>
                        <a:t> para el </a:t>
                      </a:r>
                      <a:r>
                        <a:rPr lang="en-US" sz="800" dirty="0" err="1">
                          <a:effectLst/>
                        </a:rPr>
                        <a:t>futuro</a:t>
                      </a:r>
                      <a:r>
                        <a:rPr lang="en-US" sz="800" dirty="0">
                          <a:effectLst/>
                        </a:rPr>
                        <a:t>? </a:t>
                      </a:r>
                      <a:endParaRPr lang="en-US">
                        <a:effectLst/>
                      </a:endParaRPr>
                    </a:p>
                    <a:p>
                      <a:pPr algn="just" rtl="0" fontAlgn="base"/>
                      <a:r>
                        <a:rPr lang="en-US" sz="850" dirty="0">
                          <a:effectLst/>
                        </a:rPr>
                        <a:t>El </a:t>
                      </a:r>
                      <a:r>
                        <a:rPr lang="en-US" sz="850" dirty="0" err="1">
                          <a:effectLst/>
                        </a:rPr>
                        <a:t>concepto</a:t>
                      </a:r>
                      <a:r>
                        <a:rPr lang="en-US" sz="850" dirty="0">
                          <a:effectLst/>
                        </a:rPr>
                        <a:t> de </a:t>
                      </a:r>
                      <a:r>
                        <a:rPr lang="en-US" sz="850" dirty="0" err="1">
                          <a:effectLst/>
                        </a:rPr>
                        <a:t>calor</a:t>
                      </a:r>
                      <a:r>
                        <a:rPr lang="en-US" sz="850" dirty="0">
                          <a:effectLst/>
                        </a:rPr>
                        <a:t>. </a:t>
                      </a:r>
                      <a:endParaRPr lang="en-US">
                        <a:effectLst/>
                      </a:endParaRPr>
                    </a:p>
                    <a:p>
                      <a:pPr algn="just" rtl="0" fontAlgn="base"/>
                      <a:r>
                        <a:rPr lang="en-US" sz="850" dirty="0">
                          <a:effectLst/>
                        </a:rPr>
                        <a:t>- </a:t>
                      </a:r>
                      <a:r>
                        <a:rPr lang="en-US" sz="850" dirty="0" err="1">
                          <a:effectLst/>
                        </a:rPr>
                        <a:t>Establecer</a:t>
                      </a:r>
                      <a:r>
                        <a:rPr lang="en-US" sz="850" dirty="0">
                          <a:effectLst/>
                        </a:rPr>
                        <a:t> el </a:t>
                      </a:r>
                      <a:r>
                        <a:rPr lang="en-US" sz="850" dirty="0" err="1">
                          <a:effectLst/>
                        </a:rPr>
                        <a:t>concepto</a:t>
                      </a:r>
                      <a:r>
                        <a:rPr lang="en-US" sz="850" dirty="0">
                          <a:effectLst/>
                        </a:rPr>
                        <a:t> de </a:t>
                      </a:r>
                      <a:r>
                        <a:rPr lang="en-US" sz="850" dirty="0" err="1">
                          <a:effectLst/>
                        </a:rPr>
                        <a:t>calor</a:t>
                      </a:r>
                      <a:r>
                        <a:rPr lang="en-US" sz="850" dirty="0">
                          <a:effectLst/>
                        </a:rPr>
                        <a:t>.  </a:t>
                      </a:r>
                      <a:endParaRPr lang="en-US">
                        <a:effectLst/>
                      </a:endParaRPr>
                    </a:p>
                    <a:p>
                      <a:pPr marL="342900" lvl="0" indent="-342900" rtl="0" fontAlgn="base">
                        <a:buFont typeface="Arial" panose="020B0604020202020204" pitchFamily="34" charset="0"/>
                        <a:buChar char="•"/>
                      </a:pPr>
                      <a:r>
                        <a:rPr lang="en-US" sz="850" dirty="0" err="1">
                          <a:effectLst/>
                        </a:rPr>
                        <a:t>Describir</a:t>
                      </a:r>
                      <a:r>
                        <a:rPr lang="en-US" sz="850" dirty="0">
                          <a:effectLst/>
                        </a:rPr>
                        <a:t> las </a:t>
                      </a:r>
                      <a:r>
                        <a:rPr lang="en-US" sz="850" dirty="0" err="1">
                          <a:effectLst/>
                        </a:rPr>
                        <a:t>diferentes</a:t>
                      </a:r>
                      <a:r>
                        <a:rPr lang="en-US" sz="850" dirty="0">
                          <a:effectLst/>
                        </a:rPr>
                        <a:t> </a:t>
                      </a:r>
                      <a:r>
                        <a:rPr lang="en-US" sz="850" dirty="0" err="1">
                          <a:effectLst/>
                        </a:rPr>
                        <a:t>formas</a:t>
                      </a:r>
                      <a:r>
                        <a:rPr lang="en-US" sz="850" dirty="0">
                          <a:effectLst/>
                        </a:rPr>
                        <a:t> de </a:t>
                      </a:r>
                      <a:r>
                        <a:rPr lang="en-US" sz="850" dirty="0" err="1">
                          <a:effectLst/>
                        </a:rPr>
                        <a:t>transmisión</a:t>
                      </a:r>
                      <a:r>
                        <a:rPr lang="en-US" sz="850" dirty="0">
                          <a:effectLst/>
                        </a:rPr>
                        <a:t> del </a:t>
                      </a:r>
                      <a:r>
                        <a:rPr lang="en-US" sz="850" dirty="0" err="1">
                          <a:effectLst/>
                        </a:rPr>
                        <a:t>calor</a:t>
                      </a:r>
                      <a:r>
                        <a:rPr lang="en-US" sz="850" dirty="0">
                          <a:effectLst/>
                        </a:rPr>
                        <a:t>. </a:t>
                      </a:r>
                      <a:endParaRPr lang="en-US" sz="1100">
                        <a:effectLst/>
                      </a:endParaRPr>
                    </a:p>
                    <a:p>
                      <a:pPr algn="just" rtl="0" fontAlgn="base"/>
                      <a:r>
                        <a:rPr lang="en-US" sz="850" dirty="0">
                          <a:effectLst/>
                        </a:rPr>
                        <a:t>El </a:t>
                      </a:r>
                      <a:r>
                        <a:rPr lang="en-US" sz="850" dirty="0" err="1">
                          <a:effectLst/>
                        </a:rPr>
                        <a:t>concepto</a:t>
                      </a:r>
                      <a:r>
                        <a:rPr lang="en-US" sz="850" dirty="0">
                          <a:effectLst/>
                        </a:rPr>
                        <a:t> de </a:t>
                      </a:r>
                      <a:r>
                        <a:rPr lang="en-US" sz="850" dirty="0" err="1">
                          <a:effectLst/>
                        </a:rPr>
                        <a:t>energía</a:t>
                      </a:r>
                      <a:r>
                        <a:rPr lang="en-US" sz="850" dirty="0">
                          <a:effectLst/>
                        </a:rPr>
                        <a:t> </a:t>
                      </a:r>
                      <a:r>
                        <a:rPr lang="en-US" sz="850" dirty="0" err="1">
                          <a:effectLst/>
                        </a:rPr>
                        <a:t>interna</a:t>
                      </a:r>
                      <a:r>
                        <a:rPr lang="en-US" sz="850" dirty="0">
                          <a:effectLst/>
                        </a:rPr>
                        <a:t>.  </a:t>
                      </a:r>
                      <a:endParaRPr lang="en-US" dirty="0">
                        <a:effectLst/>
                      </a:endParaRPr>
                    </a:p>
                    <a:p>
                      <a:pPr algn="just" rtl="0" fontAlgn="base"/>
                      <a:r>
                        <a:rPr lang="en-US" sz="850" dirty="0">
                          <a:effectLst/>
                        </a:rPr>
                        <a:t>- </a:t>
                      </a:r>
                      <a:r>
                        <a:rPr lang="en-US" sz="850" dirty="0" err="1">
                          <a:effectLst/>
                        </a:rPr>
                        <a:t>Establecer</a:t>
                      </a:r>
                      <a:r>
                        <a:rPr lang="en-US" sz="850" dirty="0">
                          <a:effectLst/>
                        </a:rPr>
                        <a:t> el </a:t>
                      </a:r>
                      <a:r>
                        <a:rPr lang="en-US" sz="850" dirty="0" err="1">
                          <a:effectLst/>
                        </a:rPr>
                        <a:t>concepto</a:t>
                      </a:r>
                      <a:r>
                        <a:rPr lang="en-US" sz="850" dirty="0">
                          <a:effectLst/>
                        </a:rPr>
                        <a:t> de </a:t>
                      </a:r>
                      <a:r>
                        <a:rPr lang="en-US" sz="850" dirty="0" err="1">
                          <a:effectLst/>
                        </a:rPr>
                        <a:t>calor</a:t>
                      </a:r>
                      <a:r>
                        <a:rPr lang="en-US" sz="850" dirty="0">
                          <a:effectLst/>
                        </a:rPr>
                        <a:t>.  </a:t>
                      </a:r>
                      <a:endParaRPr lang="en-US">
                        <a:effectLst/>
                      </a:endParaRPr>
                    </a:p>
                    <a:p>
                      <a:pPr marL="342900" lvl="0" indent="-342900" rtl="0" fontAlgn="base">
                        <a:buFont typeface="Arial" panose="020B0604020202020204" pitchFamily="34" charset="0"/>
                        <a:buChar char="•"/>
                      </a:pPr>
                      <a:r>
                        <a:rPr lang="en-US" sz="850" dirty="0" err="1">
                          <a:effectLst/>
                        </a:rPr>
                        <a:t>Describir</a:t>
                      </a:r>
                      <a:r>
                        <a:rPr lang="en-US" sz="850" dirty="0">
                          <a:effectLst/>
                        </a:rPr>
                        <a:t> las </a:t>
                      </a:r>
                      <a:r>
                        <a:rPr lang="en-US" sz="850" dirty="0" err="1">
                          <a:effectLst/>
                        </a:rPr>
                        <a:t>diferentes</a:t>
                      </a:r>
                      <a:r>
                        <a:rPr lang="en-US" sz="850" dirty="0">
                          <a:effectLst/>
                        </a:rPr>
                        <a:t> </a:t>
                      </a:r>
                      <a:r>
                        <a:rPr lang="en-US" sz="850" dirty="0" err="1">
                          <a:effectLst/>
                        </a:rPr>
                        <a:t>formas</a:t>
                      </a:r>
                      <a:r>
                        <a:rPr lang="en-US" sz="850" dirty="0">
                          <a:effectLst/>
                        </a:rPr>
                        <a:t> de </a:t>
                      </a:r>
                      <a:r>
                        <a:rPr lang="en-US" sz="850" dirty="0" err="1">
                          <a:effectLst/>
                        </a:rPr>
                        <a:t>transmisión</a:t>
                      </a:r>
                      <a:r>
                        <a:rPr lang="en-US" sz="850" dirty="0">
                          <a:effectLst/>
                        </a:rPr>
                        <a:t> del </a:t>
                      </a:r>
                      <a:r>
                        <a:rPr lang="en-US" sz="850" dirty="0" err="1">
                          <a:effectLst/>
                        </a:rPr>
                        <a:t>calor</a:t>
                      </a:r>
                      <a:r>
                        <a:rPr lang="en-US" sz="850" dirty="0">
                          <a:effectLst/>
                        </a:rPr>
                        <a:t>. </a:t>
                      </a:r>
                      <a:endParaRPr lang="en-US" sz="1100" dirty="0">
                        <a:effectLst/>
                      </a:endParaRPr>
                    </a:p>
                    <a:p>
                      <a:pPr rtl="0" fontAlgn="base"/>
                      <a:r>
                        <a:rPr lang="en-US" sz="850" dirty="0">
                          <a:effectLst/>
                        </a:rPr>
                        <a:t>3.2 El </a:t>
                      </a:r>
                      <a:r>
                        <a:rPr lang="en-US" sz="850" dirty="0" err="1">
                          <a:effectLst/>
                        </a:rPr>
                        <a:t>concepto</a:t>
                      </a:r>
                      <a:r>
                        <a:rPr lang="en-US" sz="850" dirty="0">
                          <a:effectLst/>
                        </a:rPr>
                        <a:t> de </a:t>
                      </a:r>
                      <a:r>
                        <a:rPr lang="en-US" sz="850" dirty="0" err="1">
                          <a:effectLst/>
                        </a:rPr>
                        <a:t>energía</a:t>
                      </a:r>
                      <a:r>
                        <a:rPr lang="en-US" sz="850" dirty="0">
                          <a:effectLst/>
                        </a:rPr>
                        <a:t> </a:t>
                      </a:r>
                      <a:r>
                        <a:rPr lang="en-US" sz="850" dirty="0" err="1">
                          <a:effectLst/>
                        </a:rPr>
                        <a:t>interna</a:t>
                      </a:r>
                      <a:r>
                        <a:rPr lang="en-US" sz="850" dirty="0">
                          <a:effectLst/>
                        </a:rPr>
                        <a:t>. </a:t>
                      </a:r>
                      <a:endParaRPr lang="en-US" dirty="0">
                        <a:effectLst/>
                      </a:endParaRPr>
                    </a:p>
                    <a:p>
                      <a:pPr rtl="0" fontAlgn="base"/>
                      <a:r>
                        <a:rPr lang="en-US" sz="850" dirty="0" err="1">
                          <a:effectLst/>
                        </a:rPr>
                        <a:t>Conceptos</a:t>
                      </a:r>
                      <a:r>
                        <a:rPr lang="en-US" sz="850" dirty="0">
                          <a:effectLst/>
                        </a:rPr>
                        <a:t> de </a:t>
                      </a:r>
                      <a:r>
                        <a:rPr lang="en-US" sz="850" dirty="0" err="1">
                          <a:effectLst/>
                        </a:rPr>
                        <a:t>Leyes</a:t>
                      </a:r>
                      <a:r>
                        <a:rPr lang="en-US" sz="850" dirty="0">
                          <a:effectLst/>
                        </a:rPr>
                        <a:t> de la </a:t>
                      </a:r>
                      <a:r>
                        <a:rPr lang="en-US" sz="850" dirty="0" err="1">
                          <a:effectLst/>
                        </a:rPr>
                        <a:t>termodinámica</a:t>
                      </a:r>
                      <a:r>
                        <a:rPr lang="en-US" sz="850" dirty="0">
                          <a:effectLst/>
                        </a:rPr>
                        <a:t> </a:t>
                      </a:r>
                      <a:endParaRPr lang="en-US" dirty="0">
                        <a:effectLst/>
                      </a:endParaRPr>
                    </a:p>
                    <a:p>
                      <a:pPr rtl="0" fontAlgn="base"/>
                      <a:r>
                        <a:rPr lang="en-US" sz="850" dirty="0" err="1">
                          <a:effectLst/>
                        </a:rPr>
                        <a:t>Energía</a:t>
                      </a:r>
                      <a:r>
                        <a:rPr lang="en-US" sz="850" dirty="0">
                          <a:effectLst/>
                        </a:rPr>
                        <a:t>, </a:t>
                      </a:r>
                      <a:r>
                        <a:rPr lang="en-US" sz="850" dirty="0" err="1">
                          <a:effectLst/>
                        </a:rPr>
                        <a:t>conceptos</a:t>
                      </a:r>
                      <a:r>
                        <a:rPr lang="en-US" sz="850" dirty="0">
                          <a:effectLst/>
                        </a:rPr>
                        <a:t> de </a:t>
                      </a:r>
                      <a:r>
                        <a:rPr lang="en-US" sz="850" dirty="0" err="1">
                          <a:effectLst/>
                        </a:rPr>
                        <a:t>energía</a:t>
                      </a:r>
                      <a:r>
                        <a:rPr lang="en-US" sz="850" dirty="0">
                          <a:effectLst/>
                        </a:rPr>
                        <a:t>, </a:t>
                      </a:r>
                      <a:r>
                        <a:rPr lang="en-US" sz="850" dirty="0" err="1">
                          <a:effectLst/>
                        </a:rPr>
                        <a:t>fuentes</a:t>
                      </a:r>
                      <a:r>
                        <a:rPr lang="en-US" sz="850" dirty="0">
                          <a:effectLst/>
                        </a:rPr>
                        <a:t> de </a:t>
                      </a:r>
                      <a:r>
                        <a:rPr lang="en-US" sz="850" dirty="0" err="1">
                          <a:effectLst/>
                        </a:rPr>
                        <a:t>energía</a:t>
                      </a:r>
                      <a:r>
                        <a:rPr lang="en-US" sz="850" dirty="0">
                          <a:effectLst/>
                        </a:rPr>
                        <a:t>, </a:t>
                      </a:r>
                      <a:r>
                        <a:rPr lang="en-US" sz="850" dirty="0" err="1">
                          <a:effectLst/>
                        </a:rPr>
                        <a:t>tipos</a:t>
                      </a:r>
                      <a:r>
                        <a:rPr lang="en-US" sz="850" dirty="0">
                          <a:effectLst/>
                        </a:rPr>
                        <a:t> de </a:t>
                      </a:r>
                      <a:r>
                        <a:rPr lang="en-US" sz="850" dirty="0" err="1">
                          <a:effectLst/>
                        </a:rPr>
                        <a:t>energía</a:t>
                      </a:r>
                      <a:r>
                        <a:rPr lang="en-US" sz="850" dirty="0">
                          <a:effectLst/>
                        </a:rPr>
                        <a:t>. </a:t>
                      </a:r>
                      <a:endParaRPr lang="en-US" dirty="0">
                        <a:effectLst/>
                      </a:endParaRPr>
                    </a:p>
                    <a:p>
                      <a:pPr rtl="0" fontAlgn="base"/>
                      <a:r>
                        <a:rPr lang="en-US" sz="850" dirty="0">
                          <a:effectLst/>
                        </a:rPr>
                        <a:t>Efecto </a:t>
                      </a:r>
                      <a:r>
                        <a:rPr lang="en-US" sz="850" dirty="0" err="1">
                          <a:effectLst/>
                        </a:rPr>
                        <a:t>invernadero</a:t>
                      </a:r>
                      <a:r>
                        <a:rPr lang="en-US" sz="850" dirty="0">
                          <a:effectLst/>
                        </a:rPr>
                        <a:t>. </a:t>
                      </a:r>
                      <a:endParaRPr lang="en-US" dirty="0">
                        <a:effectLst/>
                      </a:endParaRPr>
                    </a:p>
                    <a:p>
                      <a:pPr rtl="0" fontAlgn="base"/>
                      <a:r>
                        <a:rPr lang="en-US" sz="850" dirty="0">
                          <a:effectLst/>
                        </a:rPr>
                        <a:t>Formas de </a:t>
                      </a:r>
                      <a:r>
                        <a:rPr lang="en-US" sz="850" dirty="0" err="1">
                          <a:effectLst/>
                        </a:rPr>
                        <a:t>transmisión</a:t>
                      </a:r>
                      <a:r>
                        <a:rPr lang="en-US" sz="850" dirty="0">
                          <a:effectLst/>
                        </a:rPr>
                        <a:t> de </a:t>
                      </a:r>
                      <a:r>
                        <a:rPr lang="en-US" sz="850" dirty="0" err="1">
                          <a:effectLst/>
                        </a:rPr>
                        <a:t>calor</a:t>
                      </a:r>
                      <a:r>
                        <a:rPr lang="en-US" sz="850" dirty="0">
                          <a:effectLst/>
                        </a:rPr>
                        <a:t>. </a:t>
                      </a:r>
                      <a:endParaRPr lang="en-US" dirty="0">
                        <a:effectLst/>
                      </a:endParaRPr>
                    </a:p>
                  </a:txBody>
                  <a:tcPr/>
                </a:tc>
                <a:extLst>
                  <a:ext uri="{0D108BD9-81ED-4DB2-BD59-A6C34878D82A}">
                    <a16:rowId xmlns:a16="http://schemas.microsoft.com/office/drawing/2014/main" val="2668257113"/>
                  </a:ext>
                </a:extLst>
              </a:tr>
            </a:tbl>
          </a:graphicData>
        </a:graphic>
      </p:graphicFrame>
    </p:spTree>
    <p:extLst>
      <p:ext uri="{BB962C8B-B14F-4D97-AF65-F5344CB8AC3E}">
        <p14:creationId xmlns:p14="http://schemas.microsoft.com/office/powerpoint/2010/main" val="30837581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1CB60796-617B-4EA4-B275-B64484C4B581}"/>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sp>
        <p:nvSpPr>
          <p:cNvPr id="7" name="1 Título">
            <a:extLst>
              <a:ext uri="{FF2B5EF4-FFF2-40B4-BE49-F238E27FC236}">
                <a16:creationId xmlns:a16="http://schemas.microsoft.com/office/drawing/2014/main" id="{532E17D0-3FB4-4B85-B0E8-825DB720D5D4}"/>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graphicFrame>
        <p:nvGraphicFramePr>
          <p:cNvPr id="4" name="Tabla 3">
            <a:extLst>
              <a:ext uri="{FF2B5EF4-FFF2-40B4-BE49-F238E27FC236}">
                <a16:creationId xmlns:a16="http://schemas.microsoft.com/office/drawing/2014/main" id="{7C451E5A-8691-44ED-9A38-F13B6FAE1480}"/>
              </a:ext>
            </a:extLst>
          </p:cNvPr>
          <p:cNvGraphicFramePr>
            <a:graphicFrameLocks noGrp="1"/>
          </p:cNvGraphicFramePr>
          <p:nvPr>
            <p:extLst/>
          </p:nvPr>
        </p:nvGraphicFramePr>
        <p:xfrm>
          <a:off x="1296119" y="328091"/>
          <a:ext cx="10571858" cy="2286000"/>
        </p:xfrm>
        <a:graphic>
          <a:graphicData uri="http://schemas.openxmlformats.org/drawingml/2006/table">
            <a:tbl>
              <a:tblPr firstRow="1" bandRow="1">
                <a:tableStyleId>{5C22544A-7EE6-4342-B048-85BDC9FD1C3A}</a:tableStyleId>
              </a:tblPr>
              <a:tblGrid>
                <a:gridCol w="2473233">
                  <a:extLst>
                    <a:ext uri="{9D8B030D-6E8A-4147-A177-3AD203B41FA5}">
                      <a16:colId xmlns:a16="http://schemas.microsoft.com/office/drawing/2014/main" val="580119686"/>
                    </a:ext>
                  </a:extLst>
                </a:gridCol>
                <a:gridCol w="3115788">
                  <a:extLst>
                    <a:ext uri="{9D8B030D-6E8A-4147-A177-3AD203B41FA5}">
                      <a16:colId xmlns:a16="http://schemas.microsoft.com/office/drawing/2014/main" val="2905297168"/>
                    </a:ext>
                  </a:extLst>
                </a:gridCol>
                <a:gridCol w="4982837">
                  <a:extLst>
                    <a:ext uri="{9D8B030D-6E8A-4147-A177-3AD203B41FA5}">
                      <a16:colId xmlns:a16="http://schemas.microsoft.com/office/drawing/2014/main" val="813343387"/>
                    </a:ext>
                  </a:extLst>
                </a:gridCol>
              </a:tblGrid>
              <a:tr h="0">
                <a:tc>
                  <a:txBody>
                    <a:bodyPr/>
                    <a:lstStyle/>
                    <a:p>
                      <a:pPr algn="ctr" rtl="0" fontAlgn="base"/>
                      <a:r>
                        <a:rPr lang="en-US" sz="1200" dirty="0" err="1">
                          <a:effectLst/>
                        </a:rPr>
                        <a:t>Conocimientos</a:t>
                      </a:r>
                      <a:r>
                        <a:rPr lang="en-US" sz="1200" dirty="0">
                          <a:effectLst/>
                        </a:rPr>
                        <a:t> </a:t>
                      </a:r>
                      <a:r>
                        <a:rPr lang="en-US" sz="1200" dirty="0" err="1">
                          <a:effectLst/>
                        </a:rPr>
                        <a:t>previos</a:t>
                      </a:r>
                      <a:r>
                        <a:rPr lang="en-US" sz="1200" dirty="0">
                          <a:effectLst/>
                        </a:rPr>
                        <a:t> </a:t>
                      </a:r>
                      <a:endParaRPr lang="en-US" b="1" dirty="0">
                        <a:effectLst/>
                      </a:endParaRPr>
                    </a:p>
                  </a:txBody>
                  <a:tcPr/>
                </a:tc>
                <a:tc>
                  <a:txBody>
                    <a:bodyPr/>
                    <a:lstStyle/>
                    <a:p>
                      <a:pPr algn="ctr" rtl="0" fontAlgn="base"/>
                      <a:r>
                        <a:rPr lang="en-US" sz="1200" dirty="0" err="1">
                          <a:effectLst/>
                        </a:rPr>
                        <a:t>Vocabulario</a:t>
                      </a:r>
                      <a:r>
                        <a:rPr lang="en-US" sz="1200" dirty="0">
                          <a:effectLst/>
                        </a:rPr>
                        <a:t> </a:t>
                      </a:r>
                      <a:endParaRPr lang="en-US" b="1" dirty="0">
                        <a:effectLst/>
                      </a:endParaRPr>
                    </a:p>
                  </a:txBody>
                  <a:tcPr/>
                </a:tc>
                <a:tc>
                  <a:txBody>
                    <a:bodyPr/>
                    <a:lstStyle/>
                    <a:p>
                      <a:pPr algn="ctr" rtl="0" fontAlgn="base"/>
                      <a:r>
                        <a:rPr lang="en-US" sz="1200" dirty="0" err="1">
                          <a:effectLst/>
                        </a:rPr>
                        <a:t>Estrategias</a:t>
                      </a:r>
                      <a:r>
                        <a:rPr lang="en-US" sz="1200" dirty="0">
                          <a:effectLst/>
                        </a:rPr>
                        <a:t> y </a:t>
                      </a:r>
                      <a:r>
                        <a:rPr lang="en-US" sz="1200" dirty="0" err="1">
                          <a:effectLst/>
                        </a:rPr>
                        <a:t>Productos</a:t>
                      </a:r>
                      <a:r>
                        <a:rPr lang="en-US" sz="1200" dirty="0">
                          <a:effectLst/>
                        </a:rPr>
                        <a:t> de </a:t>
                      </a:r>
                      <a:r>
                        <a:rPr lang="en-US" sz="1200" dirty="0" err="1">
                          <a:effectLst/>
                        </a:rPr>
                        <a:t>Evaluación</a:t>
                      </a:r>
                      <a:r>
                        <a:rPr lang="en-US" sz="1200" dirty="0">
                          <a:effectLst/>
                        </a:rPr>
                        <a:t> </a:t>
                      </a:r>
                      <a:endParaRPr lang="en-US" dirty="0">
                        <a:effectLst/>
                      </a:endParaRPr>
                    </a:p>
                    <a:p>
                      <a:pPr rtl="0" fontAlgn="base"/>
                      <a:r>
                        <a:rPr lang="en-US" sz="800" dirty="0">
                          <a:effectLst/>
                        </a:rPr>
                        <a:t>¿</a:t>
                      </a:r>
                      <a:r>
                        <a:rPr lang="en-US" sz="800" dirty="0" err="1">
                          <a:effectLst/>
                        </a:rPr>
                        <a:t>Qué</a:t>
                      </a:r>
                      <a:r>
                        <a:rPr lang="en-US" sz="800" dirty="0">
                          <a:effectLst/>
                        </a:rPr>
                        <a:t> </a:t>
                      </a:r>
                      <a:r>
                        <a:rPr lang="en-US" sz="800" dirty="0" err="1">
                          <a:effectLst/>
                        </a:rPr>
                        <a:t>tareas</a:t>
                      </a:r>
                      <a:r>
                        <a:rPr lang="en-US" sz="800" dirty="0">
                          <a:effectLst/>
                        </a:rPr>
                        <a:t> </a:t>
                      </a:r>
                      <a:r>
                        <a:rPr lang="en-US" sz="800" dirty="0" err="1">
                          <a:effectLst/>
                        </a:rPr>
                        <a:t>permitirán</a:t>
                      </a:r>
                      <a:r>
                        <a:rPr lang="en-US" sz="800" dirty="0">
                          <a:effectLst/>
                        </a:rPr>
                        <a:t> a </a:t>
                      </a:r>
                      <a:r>
                        <a:rPr lang="en-US" sz="800" dirty="0" err="1">
                          <a:effectLst/>
                        </a:rPr>
                        <a:t>los</a:t>
                      </a:r>
                      <a:r>
                        <a:rPr lang="en-US" sz="800" dirty="0">
                          <a:effectLst/>
                        </a:rPr>
                        <a:t> </a:t>
                      </a:r>
                      <a:r>
                        <a:rPr lang="en-US" sz="800" dirty="0" err="1">
                          <a:effectLst/>
                        </a:rPr>
                        <a:t>alumnos</a:t>
                      </a:r>
                      <a:r>
                        <a:rPr lang="en-US" sz="800" dirty="0">
                          <a:effectLst/>
                        </a:rPr>
                        <a:t> responder la </a:t>
                      </a:r>
                      <a:r>
                        <a:rPr lang="en-US" sz="800" dirty="0" err="1">
                          <a:effectLst/>
                        </a:rPr>
                        <a:t>pregunta</a:t>
                      </a:r>
                      <a:r>
                        <a:rPr lang="en-US" sz="800" dirty="0">
                          <a:effectLst/>
                        </a:rPr>
                        <a:t> de la </a:t>
                      </a:r>
                      <a:r>
                        <a:rPr lang="en-US" sz="800" dirty="0" err="1">
                          <a:effectLst/>
                        </a:rPr>
                        <a:t>unidad</a:t>
                      </a:r>
                      <a:r>
                        <a:rPr lang="en-US" sz="800" dirty="0">
                          <a:effectLst/>
                        </a:rPr>
                        <a:t>? </a:t>
                      </a:r>
                      <a:endParaRPr lang="en-US" dirty="0">
                        <a:effectLst/>
                      </a:endParaRPr>
                    </a:p>
                    <a:p>
                      <a:pPr algn="ctr" rtl="0" fontAlgn="base"/>
                      <a:r>
                        <a:rPr lang="en-US" sz="800" dirty="0">
                          <a:effectLst/>
                        </a:rPr>
                        <a:t>¿</a:t>
                      </a:r>
                      <a:r>
                        <a:rPr lang="en-US" sz="800" dirty="0" err="1">
                          <a:effectLst/>
                        </a:rPr>
                        <a:t>Qué</a:t>
                      </a:r>
                      <a:r>
                        <a:rPr lang="en-US" sz="800" dirty="0">
                          <a:effectLst/>
                        </a:rPr>
                        <a:t> se </a:t>
                      </a:r>
                      <a:r>
                        <a:rPr lang="en-US" sz="800" dirty="0" err="1">
                          <a:effectLst/>
                        </a:rPr>
                        <a:t>aceptará</a:t>
                      </a:r>
                      <a:r>
                        <a:rPr lang="en-US" sz="800" dirty="0">
                          <a:effectLst/>
                        </a:rPr>
                        <a:t> </a:t>
                      </a:r>
                      <a:r>
                        <a:rPr lang="en-US" sz="800" dirty="0" err="1">
                          <a:effectLst/>
                        </a:rPr>
                        <a:t>como</a:t>
                      </a:r>
                      <a:r>
                        <a:rPr lang="en-US" sz="800" dirty="0">
                          <a:effectLst/>
                        </a:rPr>
                        <a:t> </a:t>
                      </a:r>
                      <a:r>
                        <a:rPr lang="en-US" sz="800" dirty="0" err="1">
                          <a:effectLst/>
                        </a:rPr>
                        <a:t>prueba</a:t>
                      </a:r>
                      <a:r>
                        <a:rPr lang="en-US" sz="800" dirty="0">
                          <a:effectLst/>
                        </a:rPr>
                        <a:t> de la </a:t>
                      </a:r>
                      <a:r>
                        <a:rPr lang="en-US" sz="800" dirty="0" err="1">
                          <a:effectLst/>
                        </a:rPr>
                        <a:t>comprensión</a:t>
                      </a:r>
                      <a:r>
                        <a:rPr lang="en-US" sz="800" dirty="0">
                          <a:effectLst/>
                        </a:rPr>
                        <a:t>? ¿</a:t>
                      </a:r>
                      <a:r>
                        <a:rPr lang="en-US" sz="800" dirty="0" err="1">
                          <a:effectLst/>
                        </a:rPr>
                        <a:t>Cómo</a:t>
                      </a:r>
                      <a:r>
                        <a:rPr lang="en-US" sz="800" dirty="0">
                          <a:effectLst/>
                        </a:rPr>
                        <a:t> </a:t>
                      </a:r>
                      <a:r>
                        <a:rPr lang="en-US" sz="800" dirty="0" err="1">
                          <a:effectLst/>
                        </a:rPr>
                        <a:t>demostrarán</a:t>
                      </a:r>
                      <a:r>
                        <a:rPr lang="en-US" sz="800" dirty="0">
                          <a:effectLst/>
                        </a:rPr>
                        <a:t> </a:t>
                      </a:r>
                      <a:r>
                        <a:rPr lang="en-US" sz="800" dirty="0" err="1">
                          <a:effectLst/>
                        </a:rPr>
                        <a:t>los</a:t>
                      </a:r>
                      <a:r>
                        <a:rPr lang="en-US" sz="800" dirty="0">
                          <a:effectLst/>
                        </a:rPr>
                        <a:t> </a:t>
                      </a:r>
                      <a:r>
                        <a:rPr lang="en-US" sz="800" dirty="0" err="1">
                          <a:effectLst/>
                        </a:rPr>
                        <a:t>alumnos</a:t>
                      </a:r>
                      <a:r>
                        <a:rPr lang="en-US" sz="800" dirty="0">
                          <a:effectLst/>
                        </a:rPr>
                        <a:t> lo que </a:t>
                      </a:r>
                      <a:r>
                        <a:rPr lang="en-US" sz="800" dirty="0" err="1">
                          <a:effectLst/>
                        </a:rPr>
                        <a:t>han</a:t>
                      </a:r>
                      <a:r>
                        <a:rPr lang="en-US" sz="800" dirty="0">
                          <a:effectLst/>
                        </a:rPr>
                        <a:t> </a:t>
                      </a:r>
                      <a:r>
                        <a:rPr lang="en-US" sz="800" dirty="0" err="1">
                          <a:effectLst/>
                        </a:rPr>
                        <a:t>comprendido</a:t>
                      </a:r>
                      <a:r>
                        <a:rPr lang="en-US" sz="800" dirty="0">
                          <a:effectLst/>
                        </a:rPr>
                        <a:t>? </a:t>
                      </a:r>
                      <a:endParaRPr lang="en-US" b="1" dirty="0">
                        <a:effectLst/>
                      </a:endParaRPr>
                    </a:p>
                  </a:txBody>
                  <a:tcPr/>
                </a:tc>
                <a:extLst>
                  <a:ext uri="{0D108BD9-81ED-4DB2-BD59-A6C34878D82A}">
                    <a16:rowId xmlns:a16="http://schemas.microsoft.com/office/drawing/2014/main" val="1465519878"/>
                  </a:ext>
                </a:extLst>
              </a:tr>
              <a:tr h="0">
                <a:tc>
                  <a:txBody>
                    <a:bodyPr/>
                    <a:lstStyle/>
                    <a:p>
                      <a:pPr rtl="0" fontAlgn="base"/>
                      <a:r>
                        <a:rPr lang="en-US" sz="1200" dirty="0" err="1">
                          <a:effectLst/>
                        </a:rPr>
                        <a:t>Conversiones</a:t>
                      </a:r>
                      <a:r>
                        <a:rPr lang="en-US" sz="1200" dirty="0">
                          <a:effectLst/>
                        </a:rPr>
                        <a:t> de </a:t>
                      </a:r>
                      <a:r>
                        <a:rPr lang="en-US" sz="1200" dirty="0" err="1">
                          <a:effectLst/>
                        </a:rPr>
                        <a:t>unidades</a:t>
                      </a:r>
                      <a:r>
                        <a:rPr lang="en-US" sz="1200" dirty="0">
                          <a:effectLst/>
                        </a:rPr>
                        <a:t> </a:t>
                      </a:r>
                      <a:endParaRPr lang="en-US" dirty="0">
                        <a:effectLst/>
                      </a:endParaRPr>
                    </a:p>
                    <a:p>
                      <a:pPr rtl="0" fontAlgn="base"/>
                      <a:r>
                        <a:rPr lang="en-US" sz="1200" dirty="0" err="1">
                          <a:effectLst/>
                        </a:rPr>
                        <a:t>Sustitución</a:t>
                      </a:r>
                      <a:r>
                        <a:rPr lang="en-US" sz="1200" dirty="0">
                          <a:effectLst/>
                        </a:rPr>
                        <a:t> de </a:t>
                      </a:r>
                      <a:r>
                        <a:rPr lang="en-US" sz="1200" dirty="0" err="1">
                          <a:effectLst/>
                        </a:rPr>
                        <a:t>fórmulas</a:t>
                      </a:r>
                      <a:r>
                        <a:rPr lang="en-US" sz="1200" dirty="0">
                          <a:effectLst/>
                        </a:rPr>
                        <a:t> </a:t>
                      </a:r>
                      <a:endParaRPr lang="en-US" dirty="0">
                        <a:effectLst/>
                      </a:endParaRPr>
                    </a:p>
                    <a:p>
                      <a:pPr rtl="0" fontAlgn="base"/>
                      <a:r>
                        <a:rPr lang="en-US" sz="1200" dirty="0" err="1">
                          <a:effectLst/>
                        </a:rPr>
                        <a:t>Unidades</a:t>
                      </a:r>
                      <a:r>
                        <a:rPr lang="en-US" sz="1200" dirty="0">
                          <a:effectLst/>
                        </a:rPr>
                        <a:t> de </a:t>
                      </a:r>
                      <a:r>
                        <a:rPr lang="en-US" sz="1200" dirty="0" err="1">
                          <a:effectLst/>
                        </a:rPr>
                        <a:t>energía</a:t>
                      </a:r>
                      <a:r>
                        <a:rPr lang="en-US" sz="1200" dirty="0">
                          <a:effectLst/>
                        </a:rPr>
                        <a:t> </a:t>
                      </a:r>
                      <a:endParaRPr lang="en-US" dirty="0">
                        <a:effectLst/>
                      </a:endParaRPr>
                    </a:p>
                    <a:p>
                      <a:pPr rtl="0" fontAlgn="base"/>
                      <a:r>
                        <a:rPr lang="en-US" sz="1200" dirty="0" err="1">
                          <a:effectLst/>
                        </a:rPr>
                        <a:t>Notación</a:t>
                      </a:r>
                      <a:r>
                        <a:rPr lang="en-US" sz="1200" dirty="0">
                          <a:effectLst/>
                        </a:rPr>
                        <a:t> </a:t>
                      </a:r>
                      <a:r>
                        <a:rPr lang="en-US" sz="1200" dirty="0" err="1">
                          <a:effectLst/>
                        </a:rPr>
                        <a:t>Científica</a:t>
                      </a:r>
                      <a:r>
                        <a:rPr lang="en-US" sz="1200" dirty="0">
                          <a:effectLst/>
                        </a:rPr>
                        <a:t> </a:t>
                      </a:r>
                      <a:endParaRPr lang="en-US" dirty="0">
                        <a:effectLst/>
                      </a:endParaRPr>
                    </a:p>
                    <a:p>
                      <a:pPr rtl="0" fontAlgn="base"/>
                      <a:r>
                        <a:rPr lang="en-US" sz="1200" dirty="0">
                          <a:effectLst/>
                        </a:rPr>
                        <a:t>Algebra elemental </a:t>
                      </a:r>
                      <a:endParaRPr lang="en-US" dirty="0">
                        <a:effectLst/>
                      </a:endParaRPr>
                    </a:p>
                    <a:p>
                      <a:pPr rtl="0" fontAlgn="base"/>
                      <a:r>
                        <a:rPr lang="en-US" sz="1200" dirty="0">
                          <a:effectLst/>
                        </a:rPr>
                        <a:t>  </a:t>
                      </a:r>
                      <a:endParaRPr lang="en-US" dirty="0">
                        <a:effectLst/>
                      </a:endParaRPr>
                    </a:p>
                    <a:p>
                      <a:pPr rtl="0" fontAlgn="base"/>
                      <a:r>
                        <a:rPr lang="en-US" sz="1200" dirty="0">
                          <a:effectLst/>
                        </a:rPr>
                        <a:t>  </a:t>
                      </a:r>
                      <a:endParaRPr lang="en-US" b="1" dirty="0">
                        <a:effectLst/>
                      </a:endParaRPr>
                    </a:p>
                  </a:txBody>
                  <a:tcPr/>
                </a:tc>
                <a:tc>
                  <a:txBody>
                    <a:bodyPr/>
                    <a:lstStyle/>
                    <a:p>
                      <a:pPr rtl="0" fontAlgn="base"/>
                      <a:r>
                        <a:rPr lang="en-US" sz="1200" dirty="0">
                          <a:effectLst/>
                        </a:rPr>
                        <a:t>  </a:t>
                      </a:r>
                      <a:endParaRPr lang="en-US" dirty="0">
                        <a:effectLst/>
                      </a:endParaRPr>
                    </a:p>
                  </a:txBody>
                  <a:tcPr/>
                </a:tc>
                <a:tc>
                  <a:txBody>
                    <a:bodyPr/>
                    <a:lstStyle/>
                    <a:p>
                      <a:pPr rtl="0" fontAlgn="base"/>
                      <a:r>
                        <a:rPr lang="es-ES" sz="1200" dirty="0">
                          <a:effectLst/>
                        </a:rPr>
                        <a:t>Investigación realizada  </a:t>
                      </a:r>
                      <a:endParaRPr lang="es-ES" dirty="0">
                        <a:effectLst/>
                      </a:endParaRPr>
                    </a:p>
                    <a:p>
                      <a:pPr rtl="0" fontAlgn="base"/>
                      <a:r>
                        <a:rPr lang="es-ES" sz="1200" dirty="0">
                          <a:effectLst/>
                        </a:rPr>
                        <a:t>Reporte escrito que incluye la explicación correspondiente  </a:t>
                      </a:r>
                      <a:endParaRPr lang="es-ES" dirty="0">
                        <a:effectLst/>
                      </a:endParaRPr>
                    </a:p>
                    <a:p>
                      <a:pPr rtl="0" fontAlgn="base"/>
                      <a:r>
                        <a:rPr lang="es-ES" sz="1200" dirty="0">
                          <a:effectLst/>
                        </a:rPr>
                        <a:t>Tríptico elaborado  </a:t>
                      </a:r>
                      <a:endParaRPr lang="es-ES" dirty="0">
                        <a:effectLst/>
                      </a:endParaRPr>
                    </a:p>
                    <a:p>
                      <a:pPr rtl="0" fontAlgn="base"/>
                      <a:r>
                        <a:rPr lang="es-ES" sz="1200" dirty="0">
                          <a:effectLst/>
                        </a:rPr>
                        <a:t>Mapas conceptuales  </a:t>
                      </a:r>
                      <a:endParaRPr lang="es-ES" dirty="0">
                        <a:effectLst/>
                      </a:endParaRPr>
                    </a:p>
                    <a:p>
                      <a:pPr rtl="0" fontAlgn="base"/>
                      <a:r>
                        <a:rPr lang="es-ES" sz="1200" dirty="0">
                          <a:effectLst/>
                        </a:rPr>
                        <a:t>Maquetas  </a:t>
                      </a:r>
                      <a:endParaRPr lang="es-ES" dirty="0">
                        <a:effectLst/>
                      </a:endParaRPr>
                    </a:p>
                    <a:p>
                      <a:pPr rtl="0" fontAlgn="base"/>
                      <a:r>
                        <a:rPr lang="es-ES" sz="1200" dirty="0">
                          <a:effectLst/>
                        </a:rPr>
                        <a:t>Informes  </a:t>
                      </a:r>
                      <a:endParaRPr lang="es-ES" dirty="0">
                        <a:effectLst/>
                      </a:endParaRPr>
                    </a:p>
                    <a:p>
                      <a:pPr rtl="0" fontAlgn="base"/>
                      <a:r>
                        <a:rPr lang="es-ES" sz="1200" dirty="0">
                          <a:effectLst/>
                        </a:rPr>
                        <a:t>Videos  </a:t>
                      </a:r>
                      <a:endParaRPr lang="es-ES" dirty="0">
                        <a:effectLst/>
                      </a:endParaRPr>
                    </a:p>
                    <a:p>
                      <a:pPr rtl="0" fontAlgn="base"/>
                      <a:endParaRPr lang="es-ES" dirty="0">
                        <a:effectLst/>
                      </a:endParaRPr>
                    </a:p>
                  </a:txBody>
                  <a:tcPr/>
                </a:tc>
                <a:extLst>
                  <a:ext uri="{0D108BD9-81ED-4DB2-BD59-A6C34878D82A}">
                    <a16:rowId xmlns:a16="http://schemas.microsoft.com/office/drawing/2014/main" val="3347074960"/>
                  </a:ext>
                </a:extLst>
              </a:tr>
            </a:tbl>
          </a:graphicData>
        </a:graphic>
      </p:graphicFrame>
    </p:spTree>
    <p:extLst>
      <p:ext uri="{BB962C8B-B14F-4D97-AF65-F5344CB8AC3E}">
        <p14:creationId xmlns:p14="http://schemas.microsoft.com/office/powerpoint/2010/main" val="2262167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1CB60796-617B-4EA4-B275-B64484C4B581}"/>
              </a:ext>
            </a:extLst>
          </p:cNvPr>
          <p:cNvSpPr txBox="1">
            <a:spLocks/>
          </p:cNvSpPr>
          <p:nvPr/>
        </p:nvSpPr>
        <p:spPr>
          <a:xfrm>
            <a:off x="4456090" y="5867401"/>
            <a:ext cx="7658916" cy="558800"/>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Planeación sesión por sesión</a:t>
            </a:r>
          </a:p>
        </p:txBody>
      </p:sp>
      <p:sp>
        <p:nvSpPr>
          <p:cNvPr id="7" name="1 Título">
            <a:extLst>
              <a:ext uri="{FF2B5EF4-FFF2-40B4-BE49-F238E27FC236}">
                <a16:creationId xmlns:a16="http://schemas.microsoft.com/office/drawing/2014/main" id="{532E17D0-3FB4-4B85-B0E8-825DB720D5D4}"/>
              </a:ext>
            </a:extLst>
          </p:cNvPr>
          <p:cNvSpPr txBox="1">
            <a:spLocks/>
          </p:cNvSpPr>
          <p:nvPr/>
        </p:nvSpPr>
        <p:spPr>
          <a:xfrm rot="16200000">
            <a:off x="-1472722" y="2515641"/>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11</a:t>
            </a:r>
          </a:p>
        </p:txBody>
      </p:sp>
      <p:graphicFrame>
        <p:nvGraphicFramePr>
          <p:cNvPr id="4" name="Tabla 3">
            <a:extLst>
              <a:ext uri="{FF2B5EF4-FFF2-40B4-BE49-F238E27FC236}">
                <a16:creationId xmlns:a16="http://schemas.microsoft.com/office/drawing/2014/main" id="{08032CAD-F352-4629-991B-4586161F02FD}"/>
              </a:ext>
            </a:extLst>
          </p:cNvPr>
          <p:cNvGraphicFramePr>
            <a:graphicFrameLocks noGrp="1"/>
          </p:cNvGraphicFramePr>
          <p:nvPr>
            <p:extLst/>
          </p:nvPr>
        </p:nvGraphicFramePr>
        <p:xfrm>
          <a:off x="848264" y="560716"/>
          <a:ext cx="11153855" cy="5943600"/>
        </p:xfrm>
        <a:graphic>
          <a:graphicData uri="http://schemas.openxmlformats.org/drawingml/2006/table">
            <a:tbl>
              <a:tblPr firstRow="1" bandRow="1">
                <a:tableStyleId>{5C22544A-7EE6-4342-B048-85BDC9FD1C3A}</a:tableStyleId>
              </a:tblPr>
              <a:tblGrid>
                <a:gridCol w="1343067">
                  <a:extLst>
                    <a:ext uri="{9D8B030D-6E8A-4147-A177-3AD203B41FA5}">
                      <a16:colId xmlns:a16="http://schemas.microsoft.com/office/drawing/2014/main" val="448349040"/>
                    </a:ext>
                  </a:extLst>
                </a:gridCol>
                <a:gridCol w="2289610">
                  <a:extLst>
                    <a:ext uri="{9D8B030D-6E8A-4147-A177-3AD203B41FA5}">
                      <a16:colId xmlns:a16="http://schemas.microsoft.com/office/drawing/2014/main" val="2533515000"/>
                    </a:ext>
                  </a:extLst>
                </a:gridCol>
                <a:gridCol w="1714010">
                  <a:extLst>
                    <a:ext uri="{9D8B030D-6E8A-4147-A177-3AD203B41FA5}">
                      <a16:colId xmlns:a16="http://schemas.microsoft.com/office/drawing/2014/main" val="2231553661"/>
                    </a:ext>
                  </a:extLst>
                </a:gridCol>
                <a:gridCol w="2136117">
                  <a:extLst>
                    <a:ext uri="{9D8B030D-6E8A-4147-A177-3AD203B41FA5}">
                      <a16:colId xmlns:a16="http://schemas.microsoft.com/office/drawing/2014/main" val="4131995779"/>
                    </a:ext>
                  </a:extLst>
                </a:gridCol>
                <a:gridCol w="1023289">
                  <a:extLst>
                    <a:ext uri="{9D8B030D-6E8A-4147-A177-3AD203B41FA5}">
                      <a16:colId xmlns:a16="http://schemas.microsoft.com/office/drawing/2014/main" val="642900637"/>
                    </a:ext>
                  </a:extLst>
                </a:gridCol>
                <a:gridCol w="2647762">
                  <a:extLst>
                    <a:ext uri="{9D8B030D-6E8A-4147-A177-3AD203B41FA5}">
                      <a16:colId xmlns:a16="http://schemas.microsoft.com/office/drawing/2014/main" val="1976100434"/>
                    </a:ext>
                  </a:extLst>
                </a:gridCol>
              </a:tblGrid>
              <a:tr h="1346613">
                <a:tc>
                  <a:txBody>
                    <a:bodyPr/>
                    <a:lstStyle/>
                    <a:p>
                      <a:pPr algn="ctr" rtl="0" fontAlgn="base"/>
                      <a:r>
                        <a:rPr lang="en-US" sz="1200" dirty="0" err="1">
                          <a:effectLst/>
                        </a:rPr>
                        <a:t>Sesión</a:t>
                      </a:r>
                      <a:r>
                        <a:rPr lang="en-US" sz="1200" dirty="0">
                          <a:effectLst/>
                        </a:rPr>
                        <a:t> </a:t>
                      </a:r>
                      <a:endParaRPr lang="en-US" dirty="0">
                        <a:effectLst/>
                      </a:endParaRPr>
                    </a:p>
                    <a:p>
                      <a:pPr algn="ctr" rtl="0" fontAlgn="base"/>
                      <a:r>
                        <a:rPr lang="en-US" sz="1200" dirty="0" err="1">
                          <a:effectLst/>
                        </a:rPr>
                        <a:t>Fecha</a:t>
                      </a:r>
                      <a:r>
                        <a:rPr lang="en-US" sz="1200" dirty="0">
                          <a:effectLst/>
                        </a:rPr>
                        <a:t> </a:t>
                      </a:r>
                      <a:endParaRPr lang="en-US" b="1" dirty="0">
                        <a:effectLst/>
                      </a:endParaRPr>
                    </a:p>
                  </a:txBody>
                  <a:tcPr/>
                </a:tc>
                <a:tc>
                  <a:txBody>
                    <a:bodyPr/>
                    <a:lstStyle/>
                    <a:p>
                      <a:pPr algn="ctr" rtl="0" fontAlgn="base"/>
                      <a:r>
                        <a:rPr lang="en-US" sz="1200" dirty="0" err="1">
                          <a:effectLst/>
                        </a:rPr>
                        <a:t>Estrategias</a:t>
                      </a:r>
                      <a:r>
                        <a:rPr lang="en-US" sz="1200" dirty="0">
                          <a:effectLst/>
                        </a:rPr>
                        <a:t> de </a:t>
                      </a:r>
                      <a:r>
                        <a:rPr lang="en-US" sz="1200" dirty="0" err="1">
                          <a:effectLst/>
                        </a:rPr>
                        <a:t>aprendizaje</a:t>
                      </a:r>
                      <a:r>
                        <a:rPr lang="en-US" sz="1200" dirty="0">
                          <a:effectLst/>
                        </a:rPr>
                        <a:t> (</a:t>
                      </a:r>
                      <a:r>
                        <a:rPr lang="en-US" sz="1200" dirty="0" err="1">
                          <a:effectLst/>
                        </a:rPr>
                        <a:t>Actividades</a:t>
                      </a:r>
                      <a:r>
                        <a:rPr lang="en-US" sz="1200" dirty="0">
                          <a:effectLst/>
                        </a:rPr>
                        <a:t>) </a:t>
                      </a:r>
                      <a:endParaRPr lang="en-US" dirty="0">
                        <a:effectLst/>
                      </a:endParaRPr>
                    </a:p>
                    <a:p>
                      <a:pPr algn="ctr" rtl="0" fontAlgn="base"/>
                      <a:r>
                        <a:rPr lang="en-US" sz="800" dirty="0">
                          <a:effectLst/>
                        </a:rPr>
                        <a:t>¿</a:t>
                      </a:r>
                      <a:r>
                        <a:rPr lang="en-US" sz="800" dirty="0" err="1">
                          <a:effectLst/>
                        </a:rPr>
                        <a:t>Cómo</a:t>
                      </a:r>
                      <a:r>
                        <a:rPr lang="en-US" sz="800" dirty="0">
                          <a:effectLst/>
                        </a:rPr>
                        <a:t> </a:t>
                      </a:r>
                      <a:r>
                        <a:rPr lang="en-US" sz="800" dirty="0" err="1">
                          <a:effectLst/>
                        </a:rPr>
                        <a:t>sabrán</a:t>
                      </a:r>
                      <a:r>
                        <a:rPr lang="en-US" sz="800" dirty="0">
                          <a:effectLst/>
                        </a:rPr>
                        <a:t> </a:t>
                      </a:r>
                      <a:r>
                        <a:rPr lang="en-US" sz="800" dirty="0" err="1">
                          <a:effectLst/>
                        </a:rPr>
                        <a:t>los</a:t>
                      </a:r>
                      <a:r>
                        <a:rPr lang="en-US" sz="800" dirty="0">
                          <a:effectLst/>
                        </a:rPr>
                        <a:t> </a:t>
                      </a:r>
                      <a:r>
                        <a:rPr lang="en-US" sz="800" dirty="0" err="1">
                          <a:effectLst/>
                        </a:rPr>
                        <a:t>alumnos</a:t>
                      </a:r>
                      <a:r>
                        <a:rPr lang="en-US" sz="800" dirty="0">
                          <a:effectLst/>
                        </a:rPr>
                        <a:t> lo que se </a:t>
                      </a:r>
                      <a:r>
                        <a:rPr lang="en-US" sz="800" dirty="0" err="1">
                          <a:effectLst/>
                        </a:rPr>
                        <a:t>espera</a:t>
                      </a:r>
                      <a:r>
                        <a:rPr lang="en-US" sz="800" dirty="0">
                          <a:effectLst/>
                        </a:rPr>
                        <a:t> de </a:t>
                      </a:r>
                      <a:r>
                        <a:rPr lang="en-US" sz="800" dirty="0" err="1">
                          <a:effectLst/>
                        </a:rPr>
                        <a:t>ellos</a:t>
                      </a:r>
                      <a:r>
                        <a:rPr lang="en-US" sz="800" dirty="0">
                          <a:effectLst/>
                        </a:rPr>
                        <a:t>? </a:t>
                      </a:r>
                      <a:endParaRPr lang="en-US" dirty="0">
                        <a:effectLst/>
                      </a:endParaRPr>
                    </a:p>
                    <a:p>
                      <a:pPr algn="ctr" rtl="0" fontAlgn="base"/>
                      <a:r>
                        <a:rPr lang="en-US" sz="800" dirty="0">
                          <a:effectLst/>
                        </a:rPr>
                        <a:t>¿</a:t>
                      </a:r>
                      <a:r>
                        <a:rPr lang="en-US" sz="800" dirty="0" err="1">
                          <a:effectLst/>
                        </a:rPr>
                        <a:t>Cómo</a:t>
                      </a:r>
                      <a:r>
                        <a:rPr lang="en-US" sz="800" dirty="0">
                          <a:effectLst/>
                        </a:rPr>
                        <a:t> </a:t>
                      </a:r>
                      <a:r>
                        <a:rPr lang="en-US" sz="800" dirty="0" err="1">
                          <a:effectLst/>
                        </a:rPr>
                        <a:t>adquirirán</a:t>
                      </a:r>
                      <a:r>
                        <a:rPr lang="en-US" sz="800" dirty="0">
                          <a:effectLst/>
                        </a:rPr>
                        <a:t> </a:t>
                      </a:r>
                      <a:r>
                        <a:rPr lang="en-US" sz="800" dirty="0" err="1">
                          <a:effectLst/>
                        </a:rPr>
                        <a:t>los</a:t>
                      </a:r>
                      <a:r>
                        <a:rPr lang="en-US" sz="800" dirty="0">
                          <a:effectLst/>
                        </a:rPr>
                        <a:t> </a:t>
                      </a:r>
                      <a:r>
                        <a:rPr lang="en-US" sz="800" dirty="0" err="1">
                          <a:effectLst/>
                        </a:rPr>
                        <a:t>conocimientos</a:t>
                      </a:r>
                      <a:r>
                        <a:rPr lang="en-US" sz="800" dirty="0">
                          <a:effectLst/>
                        </a:rPr>
                        <a:t> y </a:t>
                      </a:r>
                      <a:r>
                        <a:rPr lang="en-US" sz="800" dirty="0" err="1">
                          <a:effectLst/>
                        </a:rPr>
                        <a:t>practicarán</a:t>
                      </a:r>
                      <a:r>
                        <a:rPr lang="en-US" sz="800" dirty="0">
                          <a:effectLst/>
                        </a:rPr>
                        <a:t> las </a:t>
                      </a:r>
                      <a:r>
                        <a:rPr lang="en-US" sz="800" dirty="0" err="1">
                          <a:effectLst/>
                        </a:rPr>
                        <a:t>habilidades</a:t>
                      </a:r>
                      <a:r>
                        <a:rPr lang="en-US" sz="800" dirty="0">
                          <a:effectLst/>
                        </a:rPr>
                        <a:t> </a:t>
                      </a:r>
                      <a:r>
                        <a:rPr lang="en-US" sz="800" dirty="0" err="1">
                          <a:effectLst/>
                        </a:rPr>
                        <a:t>requeridas</a:t>
                      </a:r>
                      <a:r>
                        <a:rPr lang="en-US" sz="800" dirty="0">
                          <a:effectLst/>
                        </a:rPr>
                        <a:t>? ¿</a:t>
                      </a:r>
                      <a:r>
                        <a:rPr lang="en-US" sz="800" dirty="0" err="1">
                          <a:effectLst/>
                        </a:rPr>
                        <a:t>Cómo</a:t>
                      </a:r>
                      <a:r>
                        <a:rPr lang="en-US" sz="800" dirty="0">
                          <a:effectLst/>
                        </a:rPr>
                        <a:t> </a:t>
                      </a:r>
                      <a:r>
                        <a:rPr lang="en-US" sz="800" dirty="0" err="1">
                          <a:effectLst/>
                        </a:rPr>
                        <a:t>practicarán</a:t>
                      </a:r>
                      <a:r>
                        <a:rPr lang="en-US" sz="800" dirty="0">
                          <a:effectLst/>
                        </a:rPr>
                        <a:t> la </a:t>
                      </a:r>
                      <a:r>
                        <a:rPr lang="en-US" sz="800" dirty="0" err="1">
                          <a:effectLst/>
                        </a:rPr>
                        <a:t>aplicación</a:t>
                      </a:r>
                      <a:r>
                        <a:rPr lang="en-US" sz="800" dirty="0">
                          <a:effectLst/>
                        </a:rPr>
                        <a:t> de </a:t>
                      </a:r>
                      <a:r>
                        <a:rPr lang="en-US" sz="800" dirty="0" err="1">
                          <a:effectLst/>
                        </a:rPr>
                        <a:t>conocimientos</a:t>
                      </a:r>
                      <a:r>
                        <a:rPr lang="en-US" sz="800" dirty="0">
                          <a:effectLst/>
                        </a:rPr>
                        <a:t> y </a:t>
                      </a:r>
                      <a:r>
                        <a:rPr lang="en-US" sz="800" dirty="0" err="1">
                          <a:effectLst/>
                        </a:rPr>
                        <a:t>habilidades</a:t>
                      </a:r>
                      <a:r>
                        <a:rPr lang="en-US" sz="800" dirty="0">
                          <a:effectLst/>
                        </a:rPr>
                        <a:t>? </a:t>
                      </a:r>
                      <a:endParaRPr lang="en-US" dirty="0">
                        <a:effectLst/>
                      </a:endParaRPr>
                    </a:p>
                    <a:p>
                      <a:pPr algn="ctr" rtl="0" fontAlgn="base"/>
                      <a:r>
                        <a:rPr lang="en-US" sz="1200" dirty="0">
                          <a:effectLst/>
                        </a:rPr>
                        <a:t>  </a:t>
                      </a:r>
                      <a:endParaRPr lang="en-US" b="1" dirty="0">
                        <a:effectLst/>
                      </a:endParaRPr>
                    </a:p>
                  </a:txBody>
                  <a:tcPr/>
                </a:tc>
                <a:tc>
                  <a:txBody>
                    <a:bodyPr/>
                    <a:lstStyle/>
                    <a:p>
                      <a:pPr algn="ctr" rtl="0" fontAlgn="base"/>
                      <a:r>
                        <a:rPr lang="en-US" sz="1200" dirty="0" err="1">
                          <a:effectLst/>
                        </a:rPr>
                        <a:t>Estrategias</a:t>
                      </a:r>
                      <a:r>
                        <a:rPr lang="en-US" sz="1200" dirty="0">
                          <a:effectLst/>
                        </a:rPr>
                        <a:t> de </a:t>
                      </a:r>
                      <a:r>
                        <a:rPr lang="en-US" sz="1200" dirty="0" err="1">
                          <a:effectLst/>
                        </a:rPr>
                        <a:t>Enseñanza</a:t>
                      </a:r>
                      <a:r>
                        <a:rPr lang="en-US" sz="1200" dirty="0">
                          <a:effectLst/>
                        </a:rPr>
                        <a:t> </a:t>
                      </a:r>
                      <a:endParaRPr lang="en-US" dirty="0">
                        <a:effectLst/>
                      </a:endParaRPr>
                    </a:p>
                    <a:p>
                      <a:pPr algn="ctr" rtl="0" fontAlgn="base"/>
                      <a:r>
                        <a:rPr lang="en-US" sz="1200" dirty="0">
                          <a:effectLst/>
                        </a:rPr>
                        <a:t>(</a:t>
                      </a:r>
                      <a:r>
                        <a:rPr lang="en-US" sz="1200" dirty="0" err="1">
                          <a:effectLst/>
                        </a:rPr>
                        <a:t>Metodología</a:t>
                      </a:r>
                      <a:r>
                        <a:rPr lang="en-US" sz="1200" dirty="0">
                          <a:effectLst/>
                        </a:rPr>
                        <a:t>) </a:t>
                      </a:r>
                      <a:endParaRPr lang="en-US" dirty="0">
                        <a:effectLst/>
                      </a:endParaRPr>
                    </a:p>
                    <a:p>
                      <a:pPr algn="just" rtl="0" fontAlgn="base"/>
                      <a:r>
                        <a:rPr lang="en-US" sz="800" dirty="0">
                          <a:effectLst/>
                        </a:rPr>
                        <a:t>¿</a:t>
                      </a:r>
                      <a:r>
                        <a:rPr lang="en-US" sz="800" dirty="0" err="1">
                          <a:effectLst/>
                        </a:rPr>
                        <a:t>Qué</a:t>
                      </a:r>
                      <a:r>
                        <a:rPr lang="en-US" sz="800" dirty="0">
                          <a:effectLst/>
                        </a:rPr>
                        <a:t> </a:t>
                      </a:r>
                      <a:r>
                        <a:rPr lang="en-US" sz="800" dirty="0" err="1">
                          <a:effectLst/>
                        </a:rPr>
                        <a:t>variedad</a:t>
                      </a:r>
                      <a:r>
                        <a:rPr lang="en-US" sz="800" dirty="0">
                          <a:effectLst/>
                        </a:rPr>
                        <a:t> de </a:t>
                      </a:r>
                      <a:r>
                        <a:rPr lang="en-US" sz="800" dirty="0" err="1">
                          <a:effectLst/>
                        </a:rPr>
                        <a:t>metodologías</a:t>
                      </a:r>
                      <a:r>
                        <a:rPr lang="en-US" sz="800" dirty="0">
                          <a:effectLst/>
                        </a:rPr>
                        <a:t> de </a:t>
                      </a:r>
                      <a:r>
                        <a:rPr lang="en-US" sz="800" dirty="0" err="1">
                          <a:effectLst/>
                        </a:rPr>
                        <a:t>enseñanza</a:t>
                      </a:r>
                      <a:r>
                        <a:rPr lang="en-US" sz="800" dirty="0">
                          <a:effectLst/>
                        </a:rPr>
                        <a:t> </a:t>
                      </a:r>
                      <a:r>
                        <a:rPr lang="en-US" sz="800" dirty="0" err="1">
                          <a:effectLst/>
                        </a:rPr>
                        <a:t>emplearemos</a:t>
                      </a:r>
                      <a:r>
                        <a:rPr lang="en-US" sz="800" dirty="0">
                          <a:effectLst/>
                        </a:rPr>
                        <a:t>? </a:t>
                      </a:r>
                      <a:endParaRPr lang="en-US" dirty="0">
                        <a:effectLst/>
                      </a:endParaRPr>
                    </a:p>
                    <a:p>
                      <a:pPr algn="ctr" rtl="0" fontAlgn="base"/>
                      <a:r>
                        <a:rPr lang="en-US" sz="1200" dirty="0">
                          <a:effectLst/>
                        </a:rPr>
                        <a:t>  </a:t>
                      </a:r>
                      <a:endParaRPr lang="en-US" b="1" dirty="0">
                        <a:effectLst/>
                      </a:endParaRPr>
                    </a:p>
                  </a:txBody>
                  <a:tcPr/>
                </a:tc>
                <a:tc>
                  <a:txBody>
                    <a:bodyPr/>
                    <a:lstStyle/>
                    <a:p>
                      <a:pPr algn="ctr" rtl="0" fontAlgn="base"/>
                      <a:r>
                        <a:rPr lang="en-US" sz="1200" dirty="0" err="1">
                          <a:effectLst/>
                        </a:rPr>
                        <a:t>Recursos</a:t>
                      </a:r>
                      <a:r>
                        <a:rPr lang="en-US" sz="1200" dirty="0">
                          <a:effectLst/>
                        </a:rPr>
                        <a:t> </a:t>
                      </a:r>
                      <a:endParaRPr lang="en-US" dirty="0">
                        <a:effectLst/>
                      </a:endParaRPr>
                    </a:p>
                    <a:p>
                      <a:pPr algn="just" rtl="0" fontAlgn="base"/>
                      <a:r>
                        <a:rPr lang="en-US" sz="800" dirty="0">
                          <a:effectLst/>
                        </a:rPr>
                        <a:t>¿Con </a:t>
                      </a:r>
                      <a:r>
                        <a:rPr lang="en-US" sz="800" dirty="0" err="1">
                          <a:effectLst/>
                        </a:rPr>
                        <a:t>qué</a:t>
                      </a:r>
                      <a:r>
                        <a:rPr lang="en-US" sz="800" dirty="0">
                          <a:effectLst/>
                        </a:rPr>
                        <a:t> </a:t>
                      </a:r>
                      <a:r>
                        <a:rPr lang="en-US" sz="800" dirty="0" err="1">
                          <a:effectLst/>
                        </a:rPr>
                        <a:t>recursos</a:t>
                      </a:r>
                      <a:r>
                        <a:rPr lang="en-US" sz="800" dirty="0">
                          <a:effectLst/>
                        </a:rPr>
                        <a:t> </a:t>
                      </a:r>
                      <a:r>
                        <a:rPr lang="en-US" sz="800" dirty="0" err="1">
                          <a:effectLst/>
                        </a:rPr>
                        <a:t>contamos</a:t>
                      </a:r>
                      <a:r>
                        <a:rPr lang="en-US" sz="800" dirty="0">
                          <a:effectLst/>
                        </a:rPr>
                        <a:t>? </a:t>
                      </a:r>
                      <a:endParaRPr lang="en-US" dirty="0">
                        <a:effectLst/>
                      </a:endParaRPr>
                    </a:p>
                    <a:p>
                      <a:pPr algn="ctr" rtl="0" fontAlgn="base"/>
                      <a:r>
                        <a:rPr lang="en-US" sz="800" dirty="0">
                          <a:effectLst/>
                        </a:rPr>
                        <a:t>¿</a:t>
                      </a:r>
                      <a:r>
                        <a:rPr lang="en-US" sz="800" dirty="0" err="1">
                          <a:effectLst/>
                        </a:rPr>
                        <a:t>Cómo</a:t>
                      </a:r>
                      <a:r>
                        <a:rPr lang="en-US" sz="800" dirty="0">
                          <a:effectLst/>
                        </a:rPr>
                        <a:t> se </a:t>
                      </a:r>
                      <a:r>
                        <a:rPr lang="en-US" sz="800" dirty="0" err="1">
                          <a:effectLst/>
                        </a:rPr>
                        <a:t>utilizarán</a:t>
                      </a:r>
                      <a:r>
                        <a:rPr lang="en-US" sz="800" dirty="0">
                          <a:effectLst/>
                        </a:rPr>
                        <a:t> </a:t>
                      </a:r>
                      <a:r>
                        <a:rPr lang="en-US" sz="800" dirty="0" err="1">
                          <a:effectLst/>
                        </a:rPr>
                        <a:t>los</a:t>
                      </a:r>
                      <a:r>
                        <a:rPr lang="en-US" sz="800" dirty="0">
                          <a:effectLst/>
                        </a:rPr>
                        <a:t> </a:t>
                      </a:r>
                      <a:r>
                        <a:rPr lang="en-US" sz="800" dirty="0" err="1">
                          <a:effectLst/>
                        </a:rPr>
                        <a:t>recursos</a:t>
                      </a:r>
                      <a:r>
                        <a:rPr lang="en-US" sz="800" dirty="0">
                          <a:effectLst/>
                        </a:rPr>
                        <a:t> que </a:t>
                      </a:r>
                      <a:r>
                        <a:rPr lang="en-US" sz="800" dirty="0" err="1">
                          <a:effectLst/>
                        </a:rPr>
                        <a:t>ofrecen</a:t>
                      </a:r>
                      <a:r>
                        <a:rPr lang="en-US" sz="800" dirty="0">
                          <a:effectLst/>
                        </a:rPr>
                        <a:t> el aula, el </a:t>
                      </a:r>
                      <a:r>
                        <a:rPr lang="en-US" sz="800" dirty="0" err="1">
                          <a:effectLst/>
                        </a:rPr>
                        <a:t>entorno</a:t>
                      </a:r>
                      <a:r>
                        <a:rPr lang="en-US" sz="800" dirty="0">
                          <a:effectLst/>
                        </a:rPr>
                        <a:t> local y/o la </a:t>
                      </a:r>
                      <a:r>
                        <a:rPr lang="en-US" sz="800" dirty="0" err="1">
                          <a:effectLst/>
                        </a:rPr>
                        <a:t>comunidad</a:t>
                      </a:r>
                      <a:r>
                        <a:rPr lang="en-US" sz="800" dirty="0">
                          <a:effectLst/>
                        </a:rPr>
                        <a:t> para </a:t>
                      </a:r>
                      <a:r>
                        <a:rPr lang="en-US" sz="800" dirty="0" err="1">
                          <a:effectLst/>
                        </a:rPr>
                        <a:t>facilitar</a:t>
                      </a:r>
                      <a:r>
                        <a:rPr lang="en-US" sz="800" dirty="0">
                          <a:effectLst/>
                        </a:rPr>
                        <a:t> las </a:t>
                      </a:r>
                      <a:r>
                        <a:rPr lang="en-US" sz="800" dirty="0" err="1">
                          <a:effectLst/>
                        </a:rPr>
                        <a:t>experiencias</a:t>
                      </a:r>
                      <a:r>
                        <a:rPr lang="en-US" sz="800" dirty="0">
                          <a:effectLst/>
                        </a:rPr>
                        <a:t> de </a:t>
                      </a:r>
                      <a:r>
                        <a:rPr lang="en-US" sz="800" dirty="0" err="1">
                          <a:effectLst/>
                        </a:rPr>
                        <a:t>los</a:t>
                      </a:r>
                      <a:r>
                        <a:rPr lang="en-US" sz="800" dirty="0">
                          <a:effectLst/>
                        </a:rPr>
                        <a:t> </a:t>
                      </a:r>
                      <a:r>
                        <a:rPr lang="en-US" sz="800" dirty="0" err="1">
                          <a:effectLst/>
                        </a:rPr>
                        <a:t>alumnos</a:t>
                      </a:r>
                      <a:r>
                        <a:rPr lang="en-US" sz="800" dirty="0">
                          <a:effectLst/>
                        </a:rPr>
                        <a:t> </a:t>
                      </a:r>
                      <a:r>
                        <a:rPr lang="en-US" sz="800" dirty="0" err="1">
                          <a:effectLst/>
                        </a:rPr>
                        <a:t>durante</a:t>
                      </a:r>
                      <a:r>
                        <a:rPr lang="en-US" sz="800" dirty="0">
                          <a:effectLst/>
                        </a:rPr>
                        <a:t> el </a:t>
                      </a:r>
                      <a:r>
                        <a:rPr lang="en-US" sz="800" dirty="0" err="1">
                          <a:effectLst/>
                        </a:rPr>
                        <a:t>desarrollo</a:t>
                      </a:r>
                      <a:r>
                        <a:rPr lang="en-US" sz="800" dirty="0">
                          <a:effectLst/>
                        </a:rPr>
                        <a:t> de la </a:t>
                      </a:r>
                      <a:r>
                        <a:rPr lang="en-US" sz="800" dirty="0" err="1">
                          <a:effectLst/>
                        </a:rPr>
                        <a:t>unidad</a:t>
                      </a:r>
                      <a:r>
                        <a:rPr lang="en-US" sz="800" dirty="0">
                          <a:effectLst/>
                        </a:rPr>
                        <a:t>? </a:t>
                      </a:r>
                      <a:endParaRPr lang="en-US" b="1" dirty="0">
                        <a:effectLst/>
                      </a:endParaRPr>
                    </a:p>
                  </a:txBody>
                  <a:tcPr/>
                </a:tc>
                <a:tc>
                  <a:txBody>
                    <a:bodyPr/>
                    <a:lstStyle/>
                    <a:p>
                      <a:pPr algn="ctr" rtl="0" fontAlgn="base"/>
                      <a:r>
                        <a:rPr lang="en-US" sz="1200" dirty="0">
                          <a:effectLst/>
                        </a:rPr>
                        <a:t>Grupo </a:t>
                      </a:r>
                      <a:endParaRPr lang="en-US" b="1" dirty="0">
                        <a:effectLst/>
                      </a:endParaRPr>
                    </a:p>
                  </a:txBody>
                  <a:tcPr/>
                </a:tc>
                <a:tc>
                  <a:txBody>
                    <a:bodyPr/>
                    <a:lstStyle/>
                    <a:p>
                      <a:pPr algn="ctr" rtl="0" fontAlgn="base"/>
                      <a:r>
                        <a:rPr lang="en-US" sz="1200" dirty="0" err="1">
                          <a:effectLst/>
                        </a:rPr>
                        <a:t>Observaciones</a:t>
                      </a:r>
                      <a:r>
                        <a:rPr lang="en-US" sz="1200" dirty="0">
                          <a:effectLst/>
                        </a:rPr>
                        <a:t> </a:t>
                      </a:r>
                      <a:endParaRPr lang="en-US" dirty="0">
                        <a:effectLst/>
                      </a:endParaRPr>
                    </a:p>
                    <a:p>
                      <a:pPr algn="just" rtl="0" fontAlgn="base"/>
                      <a:r>
                        <a:rPr lang="en-US" sz="800" dirty="0">
                          <a:effectLst/>
                        </a:rPr>
                        <a:t>¿</a:t>
                      </a:r>
                      <a:r>
                        <a:rPr lang="en-US" sz="800" dirty="0" err="1">
                          <a:effectLst/>
                        </a:rPr>
                        <a:t>Qué</a:t>
                      </a:r>
                      <a:r>
                        <a:rPr lang="en-US" sz="800" dirty="0">
                          <a:effectLst/>
                        </a:rPr>
                        <a:t> </a:t>
                      </a:r>
                      <a:r>
                        <a:rPr lang="en-US" sz="800" dirty="0" err="1">
                          <a:effectLst/>
                        </a:rPr>
                        <a:t>resultados</a:t>
                      </a:r>
                      <a:r>
                        <a:rPr lang="en-US" sz="800" dirty="0">
                          <a:effectLst/>
                        </a:rPr>
                        <a:t> se </a:t>
                      </a:r>
                      <a:r>
                        <a:rPr lang="en-US" sz="800" dirty="0" err="1">
                          <a:effectLst/>
                        </a:rPr>
                        <a:t>obtuvieron</a:t>
                      </a:r>
                      <a:r>
                        <a:rPr lang="en-US" sz="800" dirty="0">
                          <a:effectLst/>
                        </a:rPr>
                        <a:t> </a:t>
                      </a:r>
                      <a:r>
                        <a:rPr lang="en-US" sz="800" dirty="0" err="1">
                          <a:effectLst/>
                        </a:rPr>
                        <a:t>mediante</a:t>
                      </a:r>
                      <a:r>
                        <a:rPr lang="en-US" sz="800" dirty="0">
                          <a:effectLst/>
                        </a:rPr>
                        <a:t> la </a:t>
                      </a:r>
                      <a:r>
                        <a:rPr lang="en-US" sz="800" dirty="0" err="1">
                          <a:effectLst/>
                        </a:rPr>
                        <a:t>colaboración</a:t>
                      </a:r>
                      <a:r>
                        <a:rPr lang="en-US" sz="800" dirty="0">
                          <a:effectLst/>
                        </a:rPr>
                        <a:t> con </a:t>
                      </a:r>
                      <a:r>
                        <a:rPr lang="en-US" sz="800" dirty="0" err="1">
                          <a:effectLst/>
                        </a:rPr>
                        <a:t>otros</a:t>
                      </a:r>
                      <a:r>
                        <a:rPr lang="en-US" sz="800" dirty="0">
                          <a:effectLst/>
                        </a:rPr>
                        <a:t> </a:t>
                      </a:r>
                      <a:r>
                        <a:rPr lang="en-US" sz="800" dirty="0" err="1">
                          <a:effectLst/>
                        </a:rPr>
                        <a:t>profesores</a:t>
                      </a:r>
                      <a:r>
                        <a:rPr lang="en-US" sz="800" dirty="0">
                          <a:effectLst/>
                        </a:rPr>
                        <a:t> del </a:t>
                      </a:r>
                      <a:r>
                        <a:rPr lang="en-US" sz="800" dirty="0" err="1">
                          <a:effectLst/>
                        </a:rPr>
                        <a:t>mismo</a:t>
                      </a:r>
                      <a:r>
                        <a:rPr lang="en-US" sz="800" dirty="0">
                          <a:effectLst/>
                        </a:rPr>
                        <a:t> </a:t>
                      </a:r>
                      <a:r>
                        <a:rPr lang="en-US" sz="800" dirty="0" err="1">
                          <a:effectLst/>
                        </a:rPr>
                        <a:t>grupo</a:t>
                      </a:r>
                      <a:r>
                        <a:rPr lang="en-US" sz="800" dirty="0">
                          <a:effectLst/>
                        </a:rPr>
                        <a:t> de </a:t>
                      </a:r>
                      <a:r>
                        <a:rPr lang="en-US" sz="800" dirty="0" err="1">
                          <a:effectLst/>
                        </a:rPr>
                        <a:t>asignaturas</a:t>
                      </a:r>
                      <a:r>
                        <a:rPr lang="en-US" sz="800" dirty="0">
                          <a:effectLst/>
                        </a:rPr>
                        <a:t> y de </a:t>
                      </a:r>
                      <a:r>
                        <a:rPr lang="en-US" sz="800" dirty="0" err="1">
                          <a:effectLst/>
                        </a:rPr>
                        <a:t>otros</a:t>
                      </a:r>
                      <a:r>
                        <a:rPr lang="en-US" sz="800" dirty="0">
                          <a:effectLst/>
                        </a:rPr>
                        <a:t> </a:t>
                      </a:r>
                      <a:r>
                        <a:rPr lang="en-US" sz="800" dirty="0" err="1">
                          <a:effectLst/>
                        </a:rPr>
                        <a:t>grupos</a:t>
                      </a:r>
                      <a:r>
                        <a:rPr lang="en-US" sz="800" dirty="0">
                          <a:effectLst/>
                        </a:rPr>
                        <a:t> de </a:t>
                      </a:r>
                      <a:r>
                        <a:rPr lang="en-US" sz="800" dirty="0" err="1">
                          <a:effectLst/>
                        </a:rPr>
                        <a:t>asignaturas</a:t>
                      </a:r>
                      <a:r>
                        <a:rPr lang="en-US" sz="800" dirty="0">
                          <a:effectLst/>
                        </a:rPr>
                        <a:t>? </a:t>
                      </a:r>
                      <a:endParaRPr lang="en-US" dirty="0">
                        <a:effectLst/>
                      </a:endParaRPr>
                    </a:p>
                    <a:p>
                      <a:pPr algn="just" rtl="0" fontAlgn="base"/>
                      <a:r>
                        <a:rPr lang="en-US" sz="800" dirty="0">
                          <a:effectLst/>
                        </a:rPr>
                        <a:t>¿</a:t>
                      </a:r>
                      <a:r>
                        <a:rPr lang="en-US" sz="800" dirty="0" err="1">
                          <a:effectLst/>
                        </a:rPr>
                        <a:t>Qué</a:t>
                      </a:r>
                      <a:r>
                        <a:rPr lang="en-US" sz="800" dirty="0">
                          <a:effectLst/>
                        </a:rPr>
                        <a:t> </a:t>
                      </a:r>
                      <a:r>
                        <a:rPr lang="en-US" sz="800" dirty="0" err="1">
                          <a:effectLst/>
                        </a:rPr>
                        <a:t>aprendizaje</a:t>
                      </a:r>
                      <a:r>
                        <a:rPr lang="en-US" sz="800" dirty="0">
                          <a:effectLst/>
                        </a:rPr>
                        <a:t> </a:t>
                      </a:r>
                      <a:r>
                        <a:rPr lang="en-US" sz="800" dirty="0" err="1">
                          <a:effectLst/>
                        </a:rPr>
                        <a:t>interdisciplinario</a:t>
                      </a:r>
                      <a:r>
                        <a:rPr lang="en-US" sz="800" dirty="0">
                          <a:effectLst/>
                        </a:rPr>
                        <a:t> se </a:t>
                      </a:r>
                      <a:r>
                        <a:rPr lang="en-US" sz="800" dirty="0" err="1">
                          <a:effectLst/>
                        </a:rPr>
                        <a:t>logró</a:t>
                      </a:r>
                      <a:r>
                        <a:rPr lang="en-US" sz="800" dirty="0">
                          <a:effectLst/>
                        </a:rPr>
                        <a:t> </a:t>
                      </a:r>
                      <a:r>
                        <a:rPr lang="en-US" sz="800" dirty="0" err="1">
                          <a:effectLst/>
                        </a:rPr>
                        <a:t>o</a:t>
                      </a:r>
                      <a:r>
                        <a:rPr lang="en-US" sz="800" dirty="0">
                          <a:effectLst/>
                        </a:rPr>
                        <a:t> se </a:t>
                      </a:r>
                      <a:r>
                        <a:rPr lang="en-US" sz="800" dirty="0" err="1">
                          <a:effectLst/>
                        </a:rPr>
                        <a:t>podría</a:t>
                      </a:r>
                      <a:r>
                        <a:rPr lang="en-US" sz="800" dirty="0">
                          <a:effectLst/>
                        </a:rPr>
                        <a:t> </a:t>
                      </a:r>
                      <a:r>
                        <a:rPr lang="en-US" sz="800" dirty="0" err="1">
                          <a:effectLst/>
                        </a:rPr>
                        <a:t>lograr</a:t>
                      </a:r>
                      <a:r>
                        <a:rPr lang="en-US" sz="800" dirty="0">
                          <a:effectLst/>
                        </a:rPr>
                        <a:t> </a:t>
                      </a:r>
                      <a:r>
                        <a:rPr lang="en-US" sz="800" dirty="0" err="1">
                          <a:effectLst/>
                        </a:rPr>
                        <a:t>mediante</a:t>
                      </a:r>
                      <a:r>
                        <a:rPr lang="en-US" sz="800" dirty="0">
                          <a:effectLst/>
                        </a:rPr>
                        <a:t> la </a:t>
                      </a:r>
                      <a:r>
                        <a:rPr lang="en-US" sz="800" dirty="0" err="1">
                          <a:effectLst/>
                        </a:rPr>
                        <a:t>colaboración</a:t>
                      </a:r>
                      <a:r>
                        <a:rPr lang="en-US" sz="800" dirty="0">
                          <a:effectLst/>
                        </a:rPr>
                        <a:t> con </a:t>
                      </a:r>
                      <a:r>
                        <a:rPr lang="en-US" sz="800" dirty="0" err="1">
                          <a:effectLst/>
                        </a:rPr>
                        <a:t>otras</a:t>
                      </a:r>
                      <a:r>
                        <a:rPr lang="en-US" sz="800" dirty="0">
                          <a:effectLst/>
                        </a:rPr>
                        <a:t> </a:t>
                      </a:r>
                      <a:r>
                        <a:rPr lang="en-US" sz="800" dirty="0" err="1">
                          <a:effectLst/>
                        </a:rPr>
                        <a:t>asignaturas</a:t>
                      </a:r>
                      <a:r>
                        <a:rPr lang="en-US" sz="800" dirty="0">
                          <a:effectLst/>
                        </a:rPr>
                        <a:t>? </a:t>
                      </a:r>
                      <a:endParaRPr lang="en-US" dirty="0">
                        <a:effectLst/>
                      </a:endParaRPr>
                    </a:p>
                    <a:p>
                      <a:pPr algn="ctr" rtl="0" fontAlgn="base"/>
                      <a:r>
                        <a:rPr lang="en-US" sz="1200" dirty="0">
                          <a:effectLst/>
                        </a:rPr>
                        <a:t>  </a:t>
                      </a:r>
                      <a:endParaRPr lang="en-US" b="1" dirty="0">
                        <a:effectLst/>
                      </a:endParaRPr>
                    </a:p>
                  </a:txBody>
                  <a:tcPr/>
                </a:tc>
                <a:extLst>
                  <a:ext uri="{0D108BD9-81ED-4DB2-BD59-A6C34878D82A}">
                    <a16:rowId xmlns:a16="http://schemas.microsoft.com/office/drawing/2014/main" val="1821542375"/>
                  </a:ext>
                </a:extLst>
              </a:tr>
              <a:tr h="817586">
                <a:tc>
                  <a:txBody>
                    <a:bodyPr/>
                    <a:lstStyle/>
                    <a:p>
                      <a:pPr algn="ctr" rtl="0" fontAlgn="base"/>
                      <a:r>
                        <a:rPr lang="en-US" sz="1200" dirty="0">
                          <a:effectLst/>
                        </a:rPr>
                        <a:t>24/ENE/19 </a:t>
                      </a:r>
                      <a:endParaRPr lang="en-US" dirty="0">
                        <a:effectLst/>
                      </a:endParaRPr>
                    </a:p>
                    <a:p>
                      <a:pPr algn="ctr" rtl="0" fontAlgn="base"/>
                      <a:r>
                        <a:rPr lang="en-US" sz="1200" dirty="0">
                          <a:effectLst/>
                        </a:rPr>
                        <a:t>  </a:t>
                      </a:r>
                      <a:endParaRPr lang="en-US" b="1" dirty="0">
                        <a:effectLst/>
                      </a:endParaRPr>
                    </a:p>
                  </a:txBody>
                  <a:tcPr/>
                </a:tc>
                <a:tc>
                  <a:txBody>
                    <a:bodyPr/>
                    <a:lstStyle/>
                    <a:p>
                      <a:pPr algn="ctr" rtl="0" fontAlgn="base"/>
                      <a:r>
                        <a:rPr lang="en-US" sz="1200" dirty="0" err="1">
                          <a:effectLst/>
                        </a:rPr>
                        <a:t>Práctica</a:t>
                      </a:r>
                      <a:r>
                        <a:rPr lang="en-US" sz="1200" dirty="0">
                          <a:effectLst/>
                        </a:rPr>
                        <a:t> de </a:t>
                      </a:r>
                      <a:r>
                        <a:rPr lang="en-US" sz="1200" dirty="0" err="1">
                          <a:effectLst/>
                        </a:rPr>
                        <a:t>laboratorio</a:t>
                      </a:r>
                      <a:r>
                        <a:rPr lang="en-US" sz="1200" dirty="0">
                          <a:effectLst/>
                        </a:rPr>
                        <a:t> </a:t>
                      </a:r>
                      <a:endParaRPr lang="en-US" dirty="0">
                        <a:effectLst/>
                      </a:endParaRPr>
                    </a:p>
                    <a:p>
                      <a:pPr algn="ctr" rtl="0" fontAlgn="base"/>
                      <a:r>
                        <a:rPr lang="en-US" sz="1200" dirty="0">
                          <a:effectLst/>
                        </a:rPr>
                        <a:t>(Formas de </a:t>
                      </a:r>
                      <a:r>
                        <a:rPr lang="en-US" sz="1200" dirty="0" err="1">
                          <a:effectLst/>
                        </a:rPr>
                        <a:t>transmisión</a:t>
                      </a:r>
                      <a:r>
                        <a:rPr lang="en-US" sz="1200" dirty="0">
                          <a:effectLst/>
                        </a:rPr>
                        <a:t> de </a:t>
                      </a:r>
                      <a:r>
                        <a:rPr lang="en-US" sz="1200" dirty="0" err="1">
                          <a:effectLst/>
                        </a:rPr>
                        <a:t>calor</a:t>
                      </a:r>
                      <a:r>
                        <a:rPr lang="en-US" sz="1200" dirty="0">
                          <a:effectLst/>
                        </a:rPr>
                        <a:t>) </a:t>
                      </a:r>
                      <a:endParaRPr lang="en-US" dirty="0">
                        <a:effectLst/>
                      </a:endParaRPr>
                    </a:p>
                    <a:p>
                      <a:pPr algn="ctr" rtl="0" fontAlgn="base"/>
                      <a:r>
                        <a:rPr lang="en-US" sz="1200" dirty="0">
                          <a:effectLst/>
                        </a:rPr>
                        <a:t>  </a:t>
                      </a:r>
                      <a:endParaRPr lang="en-US" dirty="0">
                        <a:effectLst/>
                      </a:endParaRPr>
                    </a:p>
                  </a:txBody>
                  <a:tcPr/>
                </a:tc>
                <a:tc>
                  <a:txBody>
                    <a:bodyPr/>
                    <a:lstStyle/>
                    <a:p>
                      <a:pPr algn="ctr" rtl="0" fontAlgn="base"/>
                      <a:r>
                        <a:rPr lang="en-US" sz="1200" dirty="0">
                          <a:effectLst/>
                        </a:rPr>
                        <a:t>Empleo del </a:t>
                      </a:r>
                      <a:r>
                        <a:rPr lang="en-US" sz="1200" dirty="0" err="1">
                          <a:effectLst/>
                        </a:rPr>
                        <a:t>método</a:t>
                      </a:r>
                      <a:r>
                        <a:rPr lang="en-US" sz="1200" dirty="0">
                          <a:effectLst/>
                        </a:rPr>
                        <a:t> </a:t>
                      </a:r>
                      <a:r>
                        <a:rPr lang="en-US" sz="1200" dirty="0" err="1">
                          <a:effectLst/>
                        </a:rPr>
                        <a:t>científico</a:t>
                      </a:r>
                      <a:r>
                        <a:rPr lang="en-US" sz="1200" dirty="0">
                          <a:effectLst/>
                        </a:rPr>
                        <a:t> experimental </a:t>
                      </a:r>
                      <a:endParaRPr lang="en-US" dirty="0">
                        <a:effectLst/>
                      </a:endParaRPr>
                    </a:p>
                    <a:p>
                      <a:pPr algn="ctr" rtl="0" fontAlgn="base"/>
                      <a:r>
                        <a:rPr lang="en-US" sz="1200" dirty="0">
                          <a:effectLst/>
                        </a:rPr>
                        <a:t>(V-Gowin) </a:t>
                      </a:r>
                      <a:endParaRPr lang="en-US" dirty="0">
                        <a:effectLst/>
                      </a:endParaRPr>
                    </a:p>
                  </a:txBody>
                  <a:tcPr/>
                </a:tc>
                <a:tc>
                  <a:txBody>
                    <a:bodyPr/>
                    <a:lstStyle/>
                    <a:p>
                      <a:pPr algn="ctr" rtl="0" fontAlgn="base"/>
                      <a:r>
                        <a:rPr lang="en-US" sz="1200" dirty="0">
                          <a:effectLst/>
                        </a:rPr>
                        <a:t>Material de </a:t>
                      </a:r>
                      <a:r>
                        <a:rPr lang="en-US" sz="1200" dirty="0" err="1">
                          <a:effectLst/>
                        </a:rPr>
                        <a:t>laboratorio</a:t>
                      </a:r>
                      <a:r>
                        <a:rPr lang="en-US" sz="1200" dirty="0">
                          <a:effectLst/>
                        </a:rPr>
                        <a:t> </a:t>
                      </a:r>
                      <a:endParaRPr lang="en-US" dirty="0">
                        <a:effectLst/>
                      </a:endParaRPr>
                    </a:p>
                    <a:p>
                      <a:pPr algn="ctr" rtl="0" fontAlgn="base"/>
                      <a:r>
                        <a:rPr lang="en-US" sz="1200" dirty="0">
                          <a:effectLst/>
                        </a:rPr>
                        <a:t>(Lupa, </a:t>
                      </a:r>
                      <a:r>
                        <a:rPr lang="en-US" sz="1200" dirty="0" err="1">
                          <a:effectLst/>
                        </a:rPr>
                        <a:t>aserrín</a:t>
                      </a:r>
                      <a:r>
                        <a:rPr lang="en-US" sz="1200" dirty="0">
                          <a:effectLst/>
                        </a:rPr>
                        <a:t>, </a:t>
                      </a:r>
                      <a:r>
                        <a:rPr lang="en-US" sz="1200" dirty="0" err="1">
                          <a:effectLst/>
                        </a:rPr>
                        <a:t>vaso</a:t>
                      </a:r>
                      <a:r>
                        <a:rPr lang="en-US" sz="1200" dirty="0">
                          <a:effectLst/>
                        </a:rPr>
                        <a:t> de </a:t>
                      </a:r>
                      <a:r>
                        <a:rPr lang="en-US" sz="1200" dirty="0" err="1">
                          <a:effectLst/>
                        </a:rPr>
                        <a:t>precipitado</a:t>
                      </a:r>
                      <a:r>
                        <a:rPr lang="en-US" sz="1200" dirty="0">
                          <a:effectLst/>
                        </a:rPr>
                        <a:t>, </a:t>
                      </a:r>
                      <a:r>
                        <a:rPr lang="en-US" sz="1200" dirty="0" err="1">
                          <a:effectLst/>
                        </a:rPr>
                        <a:t>agua</a:t>
                      </a:r>
                      <a:r>
                        <a:rPr lang="en-US" sz="1200" dirty="0">
                          <a:effectLst/>
                        </a:rPr>
                        <a:t>, </a:t>
                      </a:r>
                      <a:r>
                        <a:rPr lang="en-US" sz="1200" dirty="0" err="1">
                          <a:effectLst/>
                        </a:rPr>
                        <a:t>cera</a:t>
                      </a:r>
                      <a:r>
                        <a:rPr lang="en-US" sz="1200" dirty="0">
                          <a:effectLst/>
                        </a:rPr>
                        <a:t>, </a:t>
                      </a:r>
                      <a:r>
                        <a:rPr lang="en-US" sz="1200" dirty="0" err="1">
                          <a:effectLst/>
                        </a:rPr>
                        <a:t>mechero</a:t>
                      </a:r>
                      <a:r>
                        <a:rPr lang="en-US" sz="1200" dirty="0">
                          <a:effectLst/>
                        </a:rPr>
                        <a:t> de </a:t>
                      </a:r>
                      <a:r>
                        <a:rPr lang="en-US" sz="1200" dirty="0" err="1">
                          <a:effectLst/>
                        </a:rPr>
                        <a:t>bunsen</a:t>
                      </a:r>
                      <a:r>
                        <a:rPr lang="en-US" sz="1200" dirty="0">
                          <a:effectLst/>
                        </a:rPr>
                        <a:t>, vela) </a:t>
                      </a:r>
                      <a:endParaRPr lang="en-US" dirty="0">
                        <a:effectLst/>
                      </a:endParaRPr>
                    </a:p>
                  </a:txBody>
                  <a:tcPr/>
                </a:tc>
                <a:tc>
                  <a:txBody>
                    <a:bodyPr/>
                    <a:lstStyle/>
                    <a:p>
                      <a:pPr algn="ctr" rtl="0" fontAlgn="base"/>
                      <a:r>
                        <a:rPr lang="en-US" sz="1200" dirty="0">
                          <a:effectLst/>
                        </a:rPr>
                        <a:t>6010 </a:t>
                      </a:r>
                      <a:endParaRPr lang="en-US" dirty="0">
                        <a:effectLst/>
                      </a:endParaRPr>
                    </a:p>
                  </a:txBody>
                  <a:tcPr/>
                </a:tc>
                <a:tc>
                  <a:txBody>
                    <a:bodyPr/>
                    <a:lstStyle/>
                    <a:p>
                      <a:pPr algn="ctr" rtl="0" fontAlgn="base"/>
                      <a:r>
                        <a:rPr lang="en-US" sz="1200" dirty="0" err="1">
                          <a:effectLst/>
                        </a:rPr>
                        <a:t>Identificar</a:t>
                      </a:r>
                      <a:r>
                        <a:rPr lang="en-US" sz="1200" dirty="0">
                          <a:effectLst/>
                        </a:rPr>
                        <a:t> las </a:t>
                      </a:r>
                      <a:r>
                        <a:rPr lang="en-US" sz="1200" dirty="0" err="1">
                          <a:effectLst/>
                        </a:rPr>
                        <a:t>diferentes</a:t>
                      </a:r>
                      <a:r>
                        <a:rPr lang="en-US" sz="1200" dirty="0">
                          <a:effectLst/>
                        </a:rPr>
                        <a:t> </a:t>
                      </a:r>
                      <a:r>
                        <a:rPr lang="en-US" sz="1200" dirty="0" err="1">
                          <a:effectLst/>
                        </a:rPr>
                        <a:t>formas</a:t>
                      </a:r>
                      <a:r>
                        <a:rPr lang="en-US" sz="1200" dirty="0">
                          <a:effectLst/>
                        </a:rPr>
                        <a:t> de </a:t>
                      </a:r>
                      <a:r>
                        <a:rPr lang="en-US" sz="1200" dirty="0" err="1">
                          <a:effectLst/>
                        </a:rPr>
                        <a:t>transmisión</a:t>
                      </a:r>
                      <a:r>
                        <a:rPr lang="en-US" sz="1200" dirty="0">
                          <a:effectLst/>
                        </a:rPr>
                        <a:t> de </a:t>
                      </a:r>
                      <a:r>
                        <a:rPr lang="en-US" sz="1200" dirty="0" err="1">
                          <a:effectLst/>
                        </a:rPr>
                        <a:t>calor</a:t>
                      </a:r>
                      <a:r>
                        <a:rPr lang="en-US" sz="1200" dirty="0">
                          <a:effectLst/>
                        </a:rPr>
                        <a:t>. </a:t>
                      </a:r>
                      <a:endParaRPr lang="en-US" dirty="0">
                        <a:effectLst/>
                      </a:endParaRPr>
                    </a:p>
                    <a:p>
                      <a:pPr algn="ctr" rtl="0" fontAlgn="base"/>
                      <a:r>
                        <a:rPr lang="en-US" sz="1200" dirty="0">
                          <a:effectLst/>
                        </a:rPr>
                        <a:t>  </a:t>
                      </a:r>
                      <a:endParaRPr lang="en-US" dirty="0">
                        <a:effectLst/>
                      </a:endParaRPr>
                    </a:p>
                    <a:p>
                      <a:pPr algn="ctr" rtl="0" fontAlgn="base"/>
                      <a:r>
                        <a:rPr lang="en-US" sz="1200" dirty="0">
                          <a:effectLst/>
                        </a:rPr>
                        <a:t>  </a:t>
                      </a:r>
                      <a:endParaRPr lang="en-US" dirty="0">
                        <a:effectLst/>
                      </a:endParaRPr>
                    </a:p>
                  </a:txBody>
                  <a:tcPr/>
                </a:tc>
                <a:extLst>
                  <a:ext uri="{0D108BD9-81ED-4DB2-BD59-A6C34878D82A}">
                    <a16:rowId xmlns:a16="http://schemas.microsoft.com/office/drawing/2014/main" val="2424571111"/>
                  </a:ext>
                </a:extLst>
              </a:tr>
              <a:tr h="1683267">
                <a:tc>
                  <a:txBody>
                    <a:bodyPr/>
                    <a:lstStyle/>
                    <a:p>
                      <a:pPr algn="ctr" rtl="0" fontAlgn="base"/>
                      <a:r>
                        <a:rPr lang="en-US" sz="1200" dirty="0">
                          <a:effectLst/>
                        </a:rPr>
                        <a:t>21 Y 28 DE FEBRERO </a:t>
                      </a:r>
                      <a:endParaRPr lang="en-US" dirty="0">
                        <a:effectLst/>
                      </a:endParaRPr>
                    </a:p>
                    <a:p>
                      <a:pPr algn="ctr" rtl="0" fontAlgn="base"/>
                      <a:r>
                        <a:rPr lang="en-US" sz="1200" dirty="0">
                          <a:effectLst/>
                        </a:rPr>
                        <a:t>  </a:t>
                      </a:r>
                      <a:endParaRPr lang="en-US" b="1" dirty="0">
                        <a:effectLst/>
                      </a:endParaRPr>
                    </a:p>
                  </a:txBody>
                  <a:tcPr/>
                </a:tc>
                <a:tc>
                  <a:txBody>
                    <a:bodyPr/>
                    <a:lstStyle/>
                    <a:p>
                      <a:pPr rtl="0" fontAlgn="base"/>
                      <a:r>
                        <a:rPr lang="en-US" sz="1200" dirty="0" err="1">
                          <a:effectLst/>
                        </a:rPr>
                        <a:t>Construcción</a:t>
                      </a:r>
                      <a:r>
                        <a:rPr lang="en-US" sz="1200" dirty="0">
                          <a:effectLst/>
                        </a:rPr>
                        <a:t> de un </a:t>
                      </a:r>
                      <a:r>
                        <a:rPr lang="en-US" sz="1200" dirty="0" err="1">
                          <a:effectLst/>
                        </a:rPr>
                        <a:t>horno</a:t>
                      </a:r>
                      <a:r>
                        <a:rPr lang="en-US" sz="1200" dirty="0">
                          <a:effectLst/>
                        </a:rPr>
                        <a:t> solar </a:t>
                      </a:r>
                      <a:endParaRPr lang="en-US" dirty="0">
                        <a:effectLst/>
                      </a:endParaRPr>
                    </a:p>
                  </a:txBody>
                  <a:tcPr/>
                </a:tc>
                <a:tc>
                  <a:txBody>
                    <a:bodyPr/>
                    <a:lstStyle/>
                    <a:p>
                      <a:pPr algn="ctr" rtl="0" fontAlgn="base"/>
                      <a:r>
                        <a:rPr lang="en-US" sz="1200" dirty="0">
                          <a:effectLst/>
                        </a:rPr>
                        <a:t>Empleo del </a:t>
                      </a:r>
                      <a:r>
                        <a:rPr lang="en-US" sz="1200" dirty="0" err="1">
                          <a:effectLst/>
                        </a:rPr>
                        <a:t>método</a:t>
                      </a:r>
                      <a:r>
                        <a:rPr lang="en-US" sz="1200" dirty="0">
                          <a:effectLst/>
                        </a:rPr>
                        <a:t> </a:t>
                      </a:r>
                      <a:r>
                        <a:rPr lang="en-US" sz="1200" dirty="0" err="1">
                          <a:effectLst/>
                        </a:rPr>
                        <a:t>científico</a:t>
                      </a:r>
                      <a:r>
                        <a:rPr lang="en-US" sz="1200" dirty="0">
                          <a:effectLst/>
                        </a:rPr>
                        <a:t> experimental </a:t>
                      </a:r>
                      <a:endParaRPr lang="en-US" dirty="0">
                        <a:effectLst/>
                      </a:endParaRPr>
                    </a:p>
                    <a:p>
                      <a:pPr algn="ctr" rtl="0" fontAlgn="base"/>
                      <a:r>
                        <a:rPr lang="en-US" sz="1200" dirty="0">
                          <a:effectLst/>
                        </a:rPr>
                        <a:t>(V-Gowin) individual </a:t>
                      </a:r>
                      <a:endParaRPr lang="en-US" dirty="0">
                        <a:effectLst/>
                      </a:endParaRPr>
                    </a:p>
                    <a:p>
                      <a:pPr rtl="0" fontAlgn="base"/>
                      <a:r>
                        <a:rPr lang="en-US" sz="1200" dirty="0">
                          <a:effectLst/>
                        </a:rPr>
                        <a:t> Informe </a:t>
                      </a:r>
                      <a:r>
                        <a:rPr lang="en-US" sz="1200" dirty="0" err="1">
                          <a:effectLst/>
                        </a:rPr>
                        <a:t>escrito</a:t>
                      </a:r>
                      <a:r>
                        <a:rPr lang="en-US" sz="1200" dirty="0">
                          <a:effectLst/>
                        </a:rPr>
                        <a:t> </a:t>
                      </a:r>
                      <a:r>
                        <a:rPr lang="en-US" sz="1200" dirty="0" err="1">
                          <a:effectLst/>
                        </a:rPr>
                        <a:t>por</a:t>
                      </a:r>
                      <a:r>
                        <a:rPr lang="en-US" sz="1200" dirty="0">
                          <a:effectLst/>
                        </a:rPr>
                        <a:t> </a:t>
                      </a:r>
                      <a:r>
                        <a:rPr lang="en-US" sz="1200" dirty="0" err="1">
                          <a:effectLst/>
                        </a:rPr>
                        <a:t>equipo</a:t>
                      </a:r>
                      <a:r>
                        <a:rPr lang="en-US" sz="1200" dirty="0">
                          <a:effectLst/>
                        </a:rPr>
                        <a:t> </a:t>
                      </a:r>
                      <a:endParaRPr lang="en-US" dirty="0">
                        <a:effectLst/>
                      </a:endParaRPr>
                    </a:p>
                  </a:txBody>
                  <a:tcPr/>
                </a:tc>
                <a:tc>
                  <a:txBody>
                    <a:bodyPr/>
                    <a:lstStyle/>
                    <a:p>
                      <a:pPr rtl="0" fontAlgn="base"/>
                      <a:r>
                        <a:rPr lang="en-US" sz="1200" dirty="0">
                          <a:effectLst/>
                        </a:rPr>
                        <a:t>2 </a:t>
                      </a:r>
                      <a:r>
                        <a:rPr lang="en-US" sz="1200" dirty="0" err="1">
                          <a:effectLst/>
                        </a:rPr>
                        <a:t>cajas</a:t>
                      </a:r>
                      <a:r>
                        <a:rPr lang="en-US" sz="1200" dirty="0">
                          <a:effectLst/>
                        </a:rPr>
                        <a:t> de </a:t>
                      </a:r>
                      <a:r>
                        <a:rPr lang="en-US" sz="1200" dirty="0" err="1">
                          <a:effectLst/>
                        </a:rPr>
                        <a:t>cartón</a:t>
                      </a:r>
                      <a:r>
                        <a:rPr lang="en-US" sz="1200" dirty="0">
                          <a:effectLst/>
                        </a:rPr>
                        <a:t> de </a:t>
                      </a:r>
                      <a:r>
                        <a:rPr lang="en-US" sz="1200" dirty="0" err="1">
                          <a:effectLst/>
                        </a:rPr>
                        <a:t>diferente</a:t>
                      </a:r>
                      <a:r>
                        <a:rPr lang="en-US" sz="1200" dirty="0">
                          <a:effectLst/>
                        </a:rPr>
                        <a:t> </a:t>
                      </a:r>
                      <a:r>
                        <a:rPr lang="en-US" sz="1200" dirty="0" err="1">
                          <a:effectLst/>
                        </a:rPr>
                        <a:t>tamaño</a:t>
                      </a:r>
                      <a:r>
                        <a:rPr lang="en-US" sz="1200" dirty="0">
                          <a:effectLst/>
                        </a:rPr>
                        <a:t>, </a:t>
                      </a:r>
                      <a:r>
                        <a:rPr lang="en-US" sz="1200" dirty="0" err="1">
                          <a:effectLst/>
                        </a:rPr>
                        <a:t>papel</a:t>
                      </a:r>
                      <a:r>
                        <a:rPr lang="en-US" sz="1200" dirty="0">
                          <a:effectLst/>
                        </a:rPr>
                        <a:t> </a:t>
                      </a:r>
                      <a:r>
                        <a:rPr lang="en-US" sz="1200" dirty="0" err="1">
                          <a:effectLst/>
                        </a:rPr>
                        <a:t>aluminio</a:t>
                      </a:r>
                      <a:r>
                        <a:rPr lang="en-US" sz="1200" dirty="0">
                          <a:effectLst/>
                        </a:rPr>
                        <a:t>, </a:t>
                      </a:r>
                      <a:r>
                        <a:rPr lang="en-US" sz="1200" dirty="0" err="1">
                          <a:effectLst/>
                        </a:rPr>
                        <a:t>cinta</a:t>
                      </a:r>
                      <a:r>
                        <a:rPr lang="en-US" sz="1200" dirty="0">
                          <a:effectLst/>
                        </a:rPr>
                        <a:t> </a:t>
                      </a:r>
                      <a:r>
                        <a:rPr lang="en-US" sz="1200" dirty="0" err="1">
                          <a:effectLst/>
                        </a:rPr>
                        <a:t>canela</a:t>
                      </a:r>
                      <a:r>
                        <a:rPr lang="en-US" sz="1200" dirty="0">
                          <a:effectLst/>
                        </a:rPr>
                        <a:t>, </a:t>
                      </a:r>
                      <a:r>
                        <a:rPr lang="en-US" sz="1200" dirty="0" err="1">
                          <a:effectLst/>
                        </a:rPr>
                        <a:t>lámina</a:t>
                      </a:r>
                      <a:r>
                        <a:rPr lang="en-US" sz="1200" dirty="0">
                          <a:effectLst/>
                        </a:rPr>
                        <a:t> </a:t>
                      </a:r>
                      <a:r>
                        <a:rPr lang="en-US" sz="1200" dirty="0" err="1">
                          <a:effectLst/>
                        </a:rPr>
                        <a:t>metálica</a:t>
                      </a:r>
                      <a:r>
                        <a:rPr lang="en-US" sz="1200" dirty="0">
                          <a:effectLst/>
                        </a:rPr>
                        <a:t> del </a:t>
                      </a:r>
                      <a:r>
                        <a:rPr lang="en-US" sz="1200" dirty="0" err="1">
                          <a:effectLst/>
                        </a:rPr>
                        <a:t>tamaño</a:t>
                      </a:r>
                      <a:r>
                        <a:rPr lang="en-US" sz="1200" dirty="0">
                          <a:effectLst/>
                        </a:rPr>
                        <a:t> de la </a:t>
                      </a:r>
                      <a:r>
                        <a:rPr lang="en-US" sz="1200" dirty="0" err="1">
                          <a:effectLst/>
                        </a:rPr>
                        <a:t>superficie</a:t>
                      </a:r>
                      <a:r>
                        <a:rPr lang="en-US" sz="1200" dirty="0">
                          <a:effectLst/>
                        </a:rPr>
                        <a:t> </a:t>
                      </a:r>
                      <a:r>
                        <a:rPr lang="en-US" sz="1200" dirty="0" err="1">
                          <a:effectLst/>
                        </a:rPr>
                        <a:t>más</a:t>
                      </a:r>
                      <a:r>
                        <a:rPr lang="en-US" sz="1200" dirty="0">
                          <a:effectLst/>
                        </a:rPr>
                        <a:t> </a:t>
                      </a:r>
                      <a:r>
                        <a:rPr lang="en-US" sz="1200" dirty="0" err="1">
                          <a:effectLst/>
                        </a:rPr>
                        <a:t>pequeña</a:t>
                      </a:r>
                      <a:r>
                        <a:rPr lang="en-US" sz="1200" dirty="0">
                          <a:effectLst/>
                        </a:rPr>
                        <a:t>, </a:t>
                      </a:r>
                      <a:r>
                        <a:rPr lang="en-US" sz="1200" dirty="0" err="1">
                          <a:effectLst/>
                        </a:rPr>
                        <a:t>termómetro</a:t>
                      </a:r>
                      <a:r>
                        <a:rPr lang="en-US" sz="1200" dirty="0">
                          <a:effectLst/>
                        </a:rPr>
                        <a:t>, </a:t>
                      </a:r>
                      <a:r>
                        <a:rPr lang="en-US" sz="1200" dirty="0" err="1">
                          <a:effectLst/>
                        </a:rPr>
                        <a:t>recipiente</a:t>
                      </a:r>
                      <a:r>
                        <a:rPr lang="en-US" sz="1200" dirty="0">
                          <a:effectLst/>
                        </a:rPr>
                        <a:t> para comida, tapa </a:t>
                      </a:r>
                      <a:r>
                        <a:rPr lang="en-US" sz="1200" dirty="0" err="1">
                          <a:effectLst/>
                        </a:rPr>
                        <a:t>reflectora</a:t>
                      </a:r>
                      <a:r>
                        <a:rPr lang="en-US" sz="1200" dirty="0">
                          <a:effectLst/>
                        </a:rPr>
                        <a:t>, </a:t>
                      </a:r>
                      <a:r>
                        <a:rPr lang="en-US" sz="1200" dirty="0" err="1">
                          <a:effectLst/>
                        </a:rPr>
                        <a:t>termómetro</a:t>
                      </a:r>
                      <a:r>
                        <a:rPr lang="en-US" sz="1200" dirty="0">
                          <a:effectLst/>
                        </a:rPr>
                        <a:t>. </a:t>
                      </a:r>
                      <a:endParaRPr lang="en-US" dirty="0">
                        <a:effectLst/>
                      </a:endParaRPr>
                    </a:p>
                  </a:txBody>
                  <a:tcPr/>
                </a:tc>
                <a:tc>
                  <a:txBody>
                    <a:bodyPr/>
                    <a:lstStyle/>
                    <a:p>
                      <a:pPr algn="ctr" rtl="0" fontAlgn="base"/>
                      <a:r>
                        <a:rPr lang="en-US" sz="1200" dirty="0">
                          <a:effectLst/>
                        </a:rPr>
                        <a:t>6010  </a:t>
                      </a:r>
                      <a:endParaRPr lang="en-US" dirty="0">
                        <a:effectLst/>
                      </a:endParaRPr>
                    </a:p>
                  </a:txBody>
                  <a:tcPr/>
                </a:tc>
                <a:tc>
                  <a:txBody>
                    <a:bodyPr/>
                    <a:lstStyle/>
                    <a:p>
                      <a:pPr rtl="0" fontAlgn="base"/>
                      <a:r>
                        <a:rPr lang="en-US" sz="1200" dirty="0" err="1">
                          <a:effectLst/>
                        </a:rPr>
                        <a:t>Identifiquen</a:t>
                      </a:r>
                      <a:r>
                        <a:rPr lang="en-US" sz="1200" dirty="0">
                          <a:effectLst/>
                        </a:rPr>
                        <a:t> y </a:t>
                      </a:r>
                      <a:r>
                        <a:rPr lang="en-US" sz="1200" dirty="0" err="1">
                          <a:effectLst/>
                        </a:rPr>
                        <a:t>apliquen</a:t>
                      </a:r>
                      <a:r>
                        <a:rPr lang="en-US" sz="1200" dirty="0">
                          <a:effectLst/>
                        </a:rPr>
                        <a:t> </a:t>
                      </a:r>
                      <a:r>
                        <a:rPr lang="en-US" sz="1200" dirty="0" err="1">
                          <a:effectLst/>
                        </a:rPr>
                        <a:t>los</a:t>
                      </a:r>
                      <a:r>
                        <a:rPr lang="en-US" sz="1200" dirty="0">
                          <a:effectLst/>
                        </a:rPr>
                        <a:t> </a:t>
                      </a:r>
                      <a:r>
                        <a:rPr lang="en-US" sz="1200" dirty="0" err="1">
                          <a:effectLst/>
                        </a:rPr>
                        <a:t>conceptos</a:t>
                      </a:r>
                      <a:r>
                        <a:rPr lang="en-US" sz="1200" dirty="0">
                          <a:effectLst/>
                        </a:rPr>
                        <a:t> y </a:t>
                      </a:r>
                      <a:r>
                        <a:rPr lang="en-US" sz="1200" dirty="0" err="1">
                          <a:effectLst/>
                        </a:rPr>
                        <a:t>definiciones</a:t>
                      </a:r>
                      <a:r>
                        <a:rPr lang="en-US" sz="1200" dirty="0">
                          <a:effectLst/>
                        </a:rPr>
                        <a:t> </a:t>
                      </a:r>
                      <a:r>
                        <a:rPr lang="en-US" sz="1200" dirty="0" err="1">
                          <a:effectLst/>
                        </a:rPr>
                        <a:t>referidos</a:t>
                      </a:r>
                      <a:r>
                        <a:rPr lang="en-US" sz="1200" dirty="0">
                          <a:effectLst/>
                        </a:rPr>
                        <a:t> al </a:t>
                      </a:r>
                      <a:r>
                        <a:rPr lang="en-US" sz="1200" dirty="0" err="1">
                          <a:effectLst/>
                        </a:rPr>
                        <a:t>calor</a:t>
                      </a:r>
                      <a:r>
                        <a:rPr lang="en-US" sz="1200" dirty="0">
                          <a:effectLst/>
                        </a:rPr>
                        <a:t>- </a:t>
                      </a:r>
                      <a:r>
                        <a:rPr lang="en-US" sz="1200" dirty="0" err="1">
                          <a:effectLst/>
                        </a:rPr>
                        <a:t>energía</a:t>
                      </a:r>
                      <a:r>
                        <a:rPr lang="en-US" sz="1200" dirty="0">
                          <a:effectLst/>
                        </a:rPr>
                        <a:t>, </a:t>
                      </a:r>
                      <a:r>
                        <a:rPr lang="en-US" sz="1200" dirty="0" err="1">
                          <a:effectLst/>
                        </a:rPr>
                        <a:t>formas</a:t>
                      </a:r>
                      <a:r>
                        <a:rPr lang="en-US" sz="1200" dirty="0">
                          <a:effectLst/>
                        </a:rPr>
                        <a:t> de </a:t>
                      </a:r>
                      <a:r>
                        <a:rPr lang="en-US" sz="1200" dirty="0" err="1">
                          <a:effectLst/>
                        </a:rPr>
                        <a:t>transmisión</a:t>
                      </a:r>
                      <a:r>
                        <a:rPr lang="en-US" sz="1200" dirty="0">
                          <a:effectLst/>
                        </a:rPr>
                        <a:t> de </a:t>
                      </a:r>
                      <a:r>
                        <a:rPr lang="en-US" sz="1200" dirty="0" err="1">
                          <a:effectLst/>
                        </a:rPr>
                        <a:t>calor</a:t>
                      </a:r>
                      <a:r>
                        <a:rPr lang="en-US" sz="1200" dirty="0">
                          <a:effectLst/>
                        </a:rPr>
                        <a:t>, </a:t>
                      </a:r>
                      <a:r>
                        <a:rPr lang="en-US" sz="1200" dirty="0" err="1">
                          <a:effectLst/>
                        </a:rPr>
                        <a:t>leyes</a:t>
                      </a:r>
                      <a:r>
                        <a:rPr lang="en-US" sz="1200" dirty="0">
                          <a:effectLst/>
                        </a:rPr>
                        <a:t> de </a:t>
                      </a:r>
                      <a:r>
                        <a:rPr lang="en-US" sz="1200" dirty="0" err="1">
                          <a:effectLst/>
                        </a:rPr>
                        <a:t>reflexión</a:t>
                      </a:r>
                      <a:r>
                        <a:rPr lang="en-US" sz="1200" dirty="0">
                          <a:effectLst/>
                        </a:rPr>
                        <a:t> y </a:t>
                      </a:r>
                      <a:r>
                        <a:rPr lang="en-US" sz="1200" dirty="0" err="1">
                          <a:effectLst/>
                        </a:rPr>
                        <a:t>refracción</a:t>
                      </a:r>
                      <a:r>
                        <a:rPr lang="en-US" sz="1200" dirty="0">
                          <a:effectLst/>
                        </a:rPr>
                        <a:t>, </a:t>
                      </a:r>
                      <a:r>
                        <a:rPr lang="en-US" sz="1200" dirty="0" err="1">
                          <a:effectLst/>
                        </a:rPr>
                        <a:t>leyes</a:t>
                      </a:r>
                      <a:r>
                        <a:rPr lang="en-US" sz="1200" dirty="0">
                          <a:effectLst/>
                        </a:rPr>
                        <a:t> de </a:t>
                      </a:r>
                      <a:r>
                        <a:rPr lang="en-US" sz="1200" dirty="0" err="1">
                          <a:effectLst/>
                        </a:rPr>
                        <a:t>termodinámicas</a:t>
                      </a:r>
                      <a:r>
                        <a:rPr lang="en-US" sz="1200" dirty="0">
                          <a:effectLst/>
                        </a:rPr>
                        <a:t> </a:t>
                      </a:r>
                      <a:endParaRPr lang="en-US" dirty="0">
                        <a:effectLst/>
                      </a:endParaRPr>
                    </a:p>
                    <a:p>
                      <a:pPr rtl="0" fontAlgn="base"/>
                      <a:r>
                        <a:rPr lang="en-US" sz="1200" dirty="0" err="1">
                          <a:effectLst/>
                        </a:rPr>
                        <a:t>Analizar</a:t>
                      </a:r>
                      <a:r>
                        <a:rPr lang="en-US" sz="1200" dirty="0">
                          <a:effectLst/>
                        </a:rPr>
                        <a:t> </a:t>
                      </a:r>
                      <a:r>
                        <a:rPr lang="en-US" sz="1200" dirty="0" err="1">
                          <a:effectLst/>
                        </a:rPr>
                        <a:t>su</a:t>
                      </a:r>
                      <a:r>
                        <a:rPr lang="en-US" sz="1200" dirty="0">
                          <a:effectLst/>
                        </a:rPr>
                        <a:t> </a:t>
                      </a:r>
                      <a:r>
                        <a:rPr lang="en-US" sz="1200" dirty="0" err="1">
                          <a:effectLst/>
                        </a:rPr>
                        <a:t>artefacto</a:t>
                      </a:r>
                      <a:r>
                        <a:rPr lang="en-US" sz="1200" dirty="0">
                          <a:effectLst/>
                        </a:rPr>
                        <a:t> para </a:t>
                      </a:r>
                      <a:r>
                        <a:rPr lang="en-US" sz="1200" dirty="0" err="1">
                          <a:effectLst/>
                        </a:rPr>
                        <a:t>tener</a:t>
                      </a:r>
                      <a:r>
                        <a:rPr lang="en-US" sz="1200" dirty="0">
                          <a:effectLst/>
                        </a:rPr>
                        <a:t> </a:t>
                      </a:r>
                      <a:r>
                        <a:rPr lang="en-US" sz="1200" dirty="0" err="1">
                          <a:effectLst/>
                        </a:rPr>
                        <a:t>una</a:t>
                      </a:r>
                      <a:r>
                        <a:rPr lang="en-US" sz="1200" dirty="0">
                          <a:effectLst/>
                        </a:rPr>
                        <a:t> mayor </a:t>
                      </a:r>
                      <a:r>
                        <a:rPr lang="en-US" sz="1200" dirty="0" err="1">
                          <a:effectLst/>
                        </a:rPr>
                        <a:t>eficiencia</a:t>
                      </a:r>
                      <a:r>
                        <a:rPr lang="en-US" sz="1200" dirty="0">
                          <a:effectLst/>
                        </a:rPr>
                        <a:t>. </a:t>
                      </a:r>
                      <a:endParaRPr lang="en-US" dirty="0">
                        <a:effectLst/>
                      </a:endParaRPr>
                    </a:p>
                  </a:txBody>
                  <a:tcPr/>
                </a:tc>
                <a:extLst>
                  <a:ext uri="{0D108BD9-81ED-4DB2-BD59-A6C34878D82A}">
                    <a16:rowId xmlns:a16="http://schemas.microsoft.com/office/drawing/2014/main" val="1694605506"/>
                  </a:ext>
                </a:extLst>
              </a:tr>
              <a:tr h="1154240">
                <a:tc>
                  <a:txBody>
                    <a:bodyPr/>
                    <a:lstStyle/>
                    <a:p>
                      <a:pPr algn="ctr" rtl="0" fontAlgn="base"/>
                      <a:r>
                        <a:rPr lang="en-US" sz="1200" dirty="0">
                          <a:effectLst/>
                        </a:rPr>
                        <a:t>15 DE NOV. Y 3 DICIEMBRE </a:t>
                      </a:r>
                      <a:endParaRPr lang="en-US" dirty="0">
                        <a:effectLst/>
                      </a:endParaRPr>
                    </a:p>
                    <a:p>
                      <a:pPr algn="ctr" rtl="0" fontAlgn="base"/>
                      <a:r>
                        <a:rPr lang="en-US" sz="1200" dirty="0">
                          <a:effectLst/>
                        </a:rPr>
                        <a:t>  </a:t>
                      </a:r>
                      <a:endParaRPr lang="en-US" b="1" dirty="0">
                        <a:effectLst/>
                      </a:endParaRPr>
                    </a:p>
                  </a:txBody>
                  <a:tcPr/>
                </a:tc>
                <a:tc>
                  <a:txBody>
                    <a:bodyPr/>
                    <a:lstStyle/>
                    <a:p>
                      <a:pPr rtl="0" fontAlgn="base"/>
                      <a:r>
                        <a:rPr lang="en-US" sz="1200" dirty="0">
                          <a:effectLst/>
                        </a:rPr>
                        <a:t>Leer </a:t>
                      </a:r>
                      <a:r>
                        <a:rPr lang="en-US" sz="1200" dirty="0" err="1">
                          <a:effectLst/>
                        </a:rPr>
                        <a:t>artículos</a:t>
                      </a:r>
                      <a:r>
                        <a:rPr lang="en-US" sz="1200" dirty="0">
                          <a:effectLst/>
                        </a:rPr>
                        <a:t> </a:t>
                      </a:r>
                      <a:r>
                        <a:rPr lang="en-US" sz="1200" dirty="0" err="1">
                          <a:effectLst/>
                        </a:rPr>
                        <a:t>referidos</a:t>
                      </a:r>
                      <a:r>
                        <a:rPr lang="en-US" sz="1200" dirty="0">
                          <a:effectLst/>
                        </a:rPr>
                        <a:t> al </a:t>
                      </a:r>
                      <a:r>
                        <a:rPr lang="en-US" sz="1200" dirty="0" err="1">
                          <a:effectLst/>
                        </a:rPr>
                        <a:t>calentamiento</a:t>
                      </a:r>
                      <a:r>
                        <a:rPr lang="en-US" sz="1200" dirty="0">
                          <a:effectLst/>
                        </a:rPr>
                        <a:t> global. </a:t>
                      </a:r>
                      <a:endParaRPr lang="en-US" dirty="0">
                        <a:effectLst/>
                      </a:endParaRPr>
                    </a:p>
                    <a:p>
                      <a:pPr rtl="0" fontAlgn="base"/>
                      <a:r>
                        <a:rPr lang="en-US" sz="1200" dirty="0">
                          <a:effectLst/>
                        </a:rPr>
                        <a:t>  </a:t>
                      </a:r>
                      <a:endParaRPr lang="en-US" dirty="0">
                        <a:effectLst/>
                      </a:endParaRPr>
                    </a:p>
                  </a:txBody>
                  <a:tcPr/>
                </a:tc>
                <a:tc>
                  <a:txBody>
                    <a:bodyPr/>
                    <a:lstStyle/>
                    <a:p>
                      <a:pPr rtl="0" fontAlgn="base"/>
                      <a:r>
                        <a:rPr lang="en-US" sz="1200" dirty="0" err="1">
                          <a:effectLst/>
                        </a:rPr>
                        <a:t>Realización</a:t>
                      </a:r>
                      <a:r>
                        <a:rPr lang="en-US" sz="1200" dirty="0">
                          <a:effectLst/>
                        </a:rPr>
                        <a:t> de </a:t>
                      </a:r>
                      <a:r>
                        <a:rPr lang="en-US" sz="1200" dirty="0" err="1">
                          <a:effectLst/>
                        </a:rPr>
                        <a:t>mapa</a:t>
                      </a:r>
                      <a:r>
                        <a:rPr lang="en-US" sz="1200" dirty="0">
                          <a:effectLst/>
                        </a:rPr>
                        <a:t> conceptual </a:t>
                      </a:r>
                      <a:endParaRPr lang="en-US" dirty="0">
                        <a:effectLst/>
                      </a:endParaRPr>
                    </a:p>
                  </a:txBody>
                  <a:tcPr/>
                </a:tc>
                <a:tc>
                  <a:txBody>
                    <a:bodyPr/>
                    <a:lstStyle/>
                    <a:p>
                      <a:pPr rtl="0" fontAlgn="base"/>
                      <a:r>
                        <a:rPr lang="en-US" sz="1200" dirty="0" err="1">
                          <a:effectLst/>
                        </a:rPr>
                        <a:t>Utilizando</a:t>
                      </a:r>
                      <a:r>
                        <a:rPr lang="en-US" sz="1200" dirty="0">
                          <a:effectLst/>
                        </a:rPr>
                        <a:t> classroom </a:t>
                      </a:r>
                      <a:r>
                        <a:rPr lang="en-US" sz="1200" dirty="0" err="1">
                          <a:effectLst/>
                        </a:rPr>
                        <a:t>los</a:t>
                      </a:r>
                      <a:r>
                        <a:rPr lang="en-US" sz="1200" dirty="0">
                          <a:effectLst/>
                        </a:rPr>
                        <a:t> </a:t>
                      </a:r>
                      <a:r>
                        <a:rPr lang="en-US" sz="1200" dirty="0" err="1">
                          <a:effectLst/>
                        </a:rPr>
                        <a:t>alumnos</a:t>
                      </a:r>
                      <a:r>
                        <a:rPr lang="en-US" sz="1200" dirty="0">
                          <a:effectLst/>
                        </a:rPr>
                        <a:t> </a:t>
                      </a:r>
                      <a:r>
                        <a:rPr lang="en-US" sz="1200" dirty="0" err="1">
                          <a:effectLst/>
                        </a:rPr>
                        <a:t>tendrán</a:t>
                      </a:r>
                      <a:r>
                        <a:rPr lang="en-US" sz="1200" dirty="0">
                          <a:effectLst/>
                        </a:rPr>
                        <a:t> </a:t>
                      </a:r>
                      <a:r>
                        <a:rPr lang="en-US" sz="1200" dirty="0" err="1">
                          <a:effectLst/>
                        </a:rPr>
                        <a:t>acceso</a:t>
                      </a:r>
                      <a:r>
                        <a:rPr lang="en-US" sz="1200" dirty="0">
                          <a:effectLst/>
                        </a:rPr>
                        <a:t> a </a:t>
                      </a:r>
                      <a:r>
                        <a:rPr lang="en-US" sz="1200" dirty="0" err="1">
                          <a:effectLst/>
                        </a:rPr>
                        <a:t>los</a:t>
                      </a:r>
                      <a:r>
                        <a:rPr lang="en-US" sz="1200" dirty="0">
                          <a:effectLst/>
                        </a:rPr>
                        <a:t> </a:t>
                      </a:r>
                      <a:r>
                        <a:rPr lang="en-US" sz="1200" dirty="0" err="1">
                          <a:effectLst/>
                        </a:rPr>
                        <a:t>artículos</a:t>
                      </a:r>
                      <a:r>
                        <a:rPr lang="en-US" sz="1200" dirty="0">
                          <a:effectLst/>
                        </a:rPr>
                        <a:t> y videos. </a:t>
                      </a:r>
                      <a:endParaRPr lang="en-US" dirty="0">
                        <a:effectLst/>
                      </a:endParaRPr>
                    </a:p>
                    <a:p>
                      <a:pPr rtl="0" fontAlgn="base"/>
                      <a:r>
                        <a:rPr lang="en-US" sz="1200" dirty="0" err="1">
                          <a:effectLst/>
                        </a:rPr>
                        <a:t>Artículo</a:t>
                      </a:r>
                      <a:r>
                        <a:rPr lang="en-US" sz="1200" dirty="0">
                          <a:effectLst/>
                        </a:rPr>
                        <a:t> de la </a:t>
                      </a:r>
                      <a:r>
                        <a:rPr lang="en-US" sz="1200" dirty="0" err="1">
                          <a:effectLst/>
                        </a:rPr>
                        <a:t>revista</a:t>
                      </a:r>
                      <a:r>
                        <a:rPr lang="en-US" sz="1200" dirty="0">
                          <a:effectLst/>
                        </a:rPr>
                        <a:t> ¿</a:t>
                      </a:r>
                      <a:r>
                        <a:rPr lang="en-US" sz="1200" dirty="0" err="1">
                          <a:effectLst/>
                        </a:rPr>
                        <a:t>Cómo</a:t>
                      </a:r>
                      <a:r>
                        <a:rPr lang="en-US" sz="1200" dirty="0">
                          <a:effectLst/>
                        </a:rPr>
                        <a:t> </a:t>
                      </a:r>
                      <a:r>
                        <a:rPr lang="en-US" sz="1200" dirty="0" err="1">
                          <a:effectLst/>
                        </a:rPr>
                        <a:t>ves</a:t>
                      </a:r>
                      <a:r>
                        <a:rPr lang="en-US" sz="1200" dirty="0">
                          <a:effectLst/>
                        </a:rPr>
                        <a:t>? </a:t>
                      </a:r>
                      <a:endParaRPr lang="en-US" dirty="0">
                        <a:effectLst/>
                      </a:endParaRPr>
                    </a:p>
                    <a:p>
                      <a:pPr rtl="0" fontAlgn="base"/>
                      <a:r>
                        <a:rPr lang="en-US" sz="1200" dirty="0">
                          <a:effectLst/>
                        </a:rPr>
                        <a:t>  </a:t>
                      </a:r>
                      <a:endParaRPr lang="en-US" dirty="0">
                        <a:effectLst/>
                      </a:endParaRPr>
                    </a:p>
                  </a:txBody>
                  <a:tcPr/>
                </a:tc>
                <a:tc>
                  <a:txBody>
                    <a:bodyPr/>
                    <a:lstStyle/>
                    <a:p>
                      <a:pPr algn="ctr" rtl="0" fontAlgn="base"/>
                      <a:r>
                        <a:rPr lang="en-US" sz="1200" dirty="0">
                          <a:effectLst/>
                        </a:rPr>
                        <a:t> 6010 </a:t>
                      </a:r>
                      <a:endParaRPr lang="en-US" dirty="0">
                        <a:effectLst/>
                      </a:endParaRPr>
                    </a:p>
                  </a:txBody>
                  <a:tcPr/>
                </a:tc>
                <a:tc>
                  <a:txBody>
                    <a:bodyPr/>
                    <a:lstStyle/>
                    <a:p>
                      <a:pPr rtl="0" fontAlgn="base"/>
                      <a:r>
                        <a:rPr lang="en-US" sz="1200" dirty="0">
                          <a:effectLst/>
                        </a:rPr>
                        <a:t>Mediante la </a:t>
                      </a:r>
                      <a:r>
                        <a:rPr lang="en-US" sz="1200" dirty="0" err="1">
                          <a:effectLst/>
                        </a:rPr>
                        <a:t>exposición</a:t>
                      </a:r>
                      <a:r>
                        <a:rPr lang="en-US" sz="1200" dirty="0">
                          <a:effectLst/>
                        </a:rPr>
                        <a:t> de </a:t>
                      </a:r>
                      <a:r>
                        <a:rPr lang="en-US" sz="1200" dirty="0" err="1">
                          <a:effectLst/>
                        </a:rPr>
                        <a:t>trabajos</a:t>
                      </a:r>
                      <a:r>
                        <a:rPr lang="en-US" sz="1200" dirty="0">
                          <a:effectLst/>
                        </a:rPr>
                        <a:t> </a:t>
                      </a:r>
                      <a:r>
                        <a:rPr lang="en-US" sz="1200" dirty="0" err="1">
                          <a:effectLst/>
                        </a:rPr>
                        <a:t>relacionarán</a:t>
                      </a:r>
                      <a:r>
                        <a:rPr lang="en-US" sz="1200" dirty="0">
                          <a:effectLst/>
                        </a:rPr>
                        <a:t> </a:t>
                      </a:r>
                      <a:r>
                        <a:rPr lang="en-US" sz="1200" dirty="0" err="1">
                          <a:effectLst/>
                        </a:rPr>
                        <a:t>los</a:t>
                      </a:r>
                      <a:r>
                        <a:rPr lang="en-US" sz="1200" dirty="0">
                          <a:effectLst/>
                        </a:rPr>
                        <a:t> </a:t>
                      </a:r>
                      <a:r>
                        <a:rPr lang="en-US" sz="1200" dirty="0" err="1">
                          <a:effectLst/>
                        </a:rPr>
                        <a:t>conceptos</a:t>
                      </a:r>
                      <a:r>
                        <a:rPr lang="en-US" sz="1200" dirty="0">
                          <a:effectLst/>
                        </a:rPr>
                        <a:t> y </a:t>
                      </a:r>
                      <a:r>
                        <a:rPr lang="en-US" sz="1200" dirty="0" err="1">
                          <a:effectLst/>
                        </a:rPr>
                        <a:t>definiciones</a:t>
                      </a:r>
                      <a:r>
                        <a:rPr lang="en-US" sz="1200" dirty="0">
                          <a:effectLst/>
                        </a:rPr>
                        <a:t>. </a:t>
                      </a:r>
                      <a:endParaRPr lang="en-US" dirty="0">
                        <a:effectLst/>
                      </a:endParaRPr>
                    </a:p>
                  </a:txBody>
                  <a:tcPr/>
                </a:tc>
                <a:extLst>
                  <a:ext uri="{0D108BD9-81ED-4DB2-BD59-A6C34878D82A}">
                    <a16:rowId xmlns:a16="http://schemas.microsoft.com/office/drawing/2014/main" val="2328021125"/>
                  </a:ext>
                </a:extLst>
              </a:tr>
              <a:tr h="817586">
                <a:tc>
                  <a:txBody>
                    <a:bodyPr/>
                    <a:lstStyle/>
                    <a:p>
                      <a:pPr algn="ctr" rtl="0" fontAlgn="base"/>
                      <a:r>
                        <a:rPr lang="en-US" sz="1200" dirty="0">
                          <a:effectLst/>
                        </a:rPr>
                        <a:t>3 DE DICIEMBRE </a:t>
                      </a:r>
                      <a:endParaRPr lang="en-US" dirty="0">
                        <a:effectLst/>
                      </a:endParaRPr>
                    </a:p>
                    <a:p>
                      <a:pPr rtl="0" fontAlgn="base"/>
                      <a:r>
                        <a:rPr lang="en-US" sz="1200" dirty="0">
                          <a:effectLst/>
                        </a:rPr>
                        <a:t>  </a:t>
                      </a:r>
                      <a:endParaRPr lang="en-US" b="1" dirty="0">
                        <a:effectLst/>
                      </a:endParaRPr>
                    </a:p>
                  </a:txBody>
                  <a:tcPr/>
                </a:tc>
                <a:tc>
                  <a:txBody>
                    <a:bodyPr/>
                    <a:lstStyle/>
                    <a:p>
                      <a:pPr rtl="0" fontAlgn="base"/>
                      <a:r>
                        <a:rPr lang="en-US" sz="1200" dirty="0">
                          <a:effectLst/>
                        </a:rPr>
                        <a:t>Ver video </a:t>
                      </a:r>
                      <a:r>
                        <a:rPr lang="en-US" sz="1200" dirty="0" err="1">
                          <a:effectLst/>
                        </a:rPr>
                        <a:t>referido</a:t>
                      </a:r>
                      <a:r>
                        <a:rPr lang="en-US" sz="1200" dirty="0">
                          <a:effectLst/>
                        </a:rPr>
                        <a:t> a la </a:t>
                      </a:r>
                      <a:r>
                        <a:rPr lang="en-US" sz="1200" dirty="0" err="1">
                          <a:effectLst/>
                        </a:rPr>
                        <a:t>contaminación</a:t>
                      </a:r>
                      <a:r>
                        <a:rPr lang="en-US" sz="1200" dirty="0">
                          <a:effectLst/>
                        </a:rPr>
                        <a:t> </a:t>
                      </a:r>
                      <a:r>
                        <a:rPr lang="en-US" sz="1200" dirty="0" err="1">
                          <a:effectLst/>
                        </a:rPr>
                        <a:t>ambiental</a:t>
                      </a:r>
                      <a:r>
                        <a:rPr lang="en-US" sz="1200" dirty="0">
                          <a:effectLst/>
                        </a:rPr>
                        <a:t> y </a:t>
                      </a:r>
                      <a:r>
                        <a:rPr lang="en-US" sz="1200" dirty="0" err="1">
                          <a:effectLst/>
                        </a:rPr>
                        <a:t>calentamiento</a:t>
                      </a:r>
                      <a:r>
                        <a:rPr lang="en-US" sz="1200" dirty="0">
                          <a:effectLst/>
                        </a:rPr>
                        <a:t> global </a:t>
                      </a:r>
                      <a:endParaRPr lang="en-US" dirty="0">
                        <a:effectLst/>
                      </a:endParaRPr>
                    </a:p>
                  </a:txBody>
                  <a:tcPr/>
                </a:tc>
                <a:tc>
                  <a:txBody>
                    <a:bodyPr/>
                    <a:lstStyle/>
                    <a:p>
                      <a:pPr rtl="0" fontAlgn="base"/>
                      <a:r>
                        <a:rPr lang="en-US" sz="1200" dirty="0" err="1">
                          <a:effectLst/>
                        </a:rPr>
                        <a:t>Realización</a:t>
                      </a:r>
                      <a:r>
                        <a:rPr lang="en-US" sz="1200" dirty="0">
                          <a:effectLst/>
                        </a:rPr>
                        <a:t> de un </a:t>
                      </a:r>
                      <a:r>
                        <a:rPr lang="en-US" sz="1200" dirty="0" err="1">
                          <a:effectLst/>
                        </a:rPr>
                        <a:t>resumen</a:t>
                      </a:r>
                      <a:r>
                        <a:rPr lang="en-US" sz="1200" dirty="0">
                          <a:effectLst/>
                        </a:rPr>
                        <a:t> del video </a:t>
                      </a:r>
                      <a:endParaRPr lang="en-US" dirty="0">
                        <a:effectLst/>
                      </a:endParaRPr>
                    </a:p>
                  </a:txBody>
                  <a:tcPr/>
                </a:tc>
                <a:tc>
                  <a:txBody>
                    <a:bodyPr/>
                    <a:lstStyle/>
                    <a:p>
                      <a:pPr rtl="0" fontAlgn="base"/>
                      <a:r>
                        <a:rPr lang="en-US" sz="1200" dirty="0" err="1">
                          <a:effectLst/>
                        </a:rPr>
                        <a:t>Utilizando</a:t>
                      </a:r>
                      <a:r>
                        <a:rPr lang="en-US" sz="1200" dirty="0">
                          <a:effectLst/>
                        </a:rPr>
                        <a:t> classroom </a:t>
                      </a:r>
                      <a:r>
                        <a:rPr lang="en-US" sz="1200" dirty="0" err="1">
                          <a:effectLst/>
                        </a:rPr>
                        <a:t>los</a:t>
                      </a:r>
                      <a:r>
                        <a:rPr lang="en-US" sz="1200" dirty="0">
                          <a:effectLst/>
                        </a:rPr>
                        <a:t> </a:t>
                      </a:r>
                      <a:r>
                        <a:rPr lang="en-US" sz="1200" dirty="0" err="1">
                          <a:effectLst/>
                        </a:rPr>
                        <a:t>alumnos</a:t>
                      </a:r>
                      <a:r>
                        <a:rPr lang="en-US" sz="1200" dirty="0">
                          <a:effectLst/>
                        </a:rPr>
                        <a:t> </a:t>
                      </a:r>
                      <a:r>
                        <a:rPr lang="en-US" sz="1200" dirty="0" err="1">
                          <a:effectLst/>
                        </a:rPr>
                        <a:t>tendrán</a:t>
                      </a:r>
                      <a:r>
                        <a:rPr lang="en-US" sz="1200" dirty="0">
                          <a:effectLst/>
                        </a:rPr>
                        <a:t> </a:t>
                      </a:r>
                      <a:r>
                        <a:rPr lang="en-US" sz="1200" dirty="0" err="1">
                          <a:effectLst/>
                        </a:rPr>
                        <a:t>acceso</a:t>
                      </a:r>
                      <a:r>
                        <a:rPr lang="en-US" sz="1200" dirty="0">
                          <a:effectLst/>
                        </a:rPr>
                        <a:t> a </a:t>
                      </a:r>
                      <a:r>
                        <a:rPr lang="en-US" sz="1200" dirty="0" err="1">
                          <a:effectLst/>
                        </a:rPr>
                        <a:t>los</a:t>
                      </a:r>
                      <a:r>
                        <a:rPr lang="en-US" sz="1200" dirty="0">
                          <a:effectLst/>
                        </a:rPr>
                        <a:t> </a:t>
                      </a:r>
                      <a:r>
                        <a:rPr lang="en-US" sz="1200" dirty="0" err="1">
                          <a:effectLst/>
                        </a:rPr>
                        <a:t>artículos</a:t>
                      </a:r>
                      <a:r>
                        <a:rPr lang="en-US" sz="1200" dirty="0">
                          <a:effectLst/>
                        </a:rPr>
                        <a:t> y videos. </a:t>
                      </a:r>
                      <a:endParaRPr lang="en-US" dirty="0">
                        <a:effectLst/>
                      </a:endParaRPr>
                    </a:p>
                    <a:p>
                      <a:pPr rtl="0" fontAlgn="base"/>
                      <a:r>
                        <a:rPr lang="en-US" sz="1200" dirty="0">
                          <a:effectLst/>
                        </a:rPr>
                        <a:t>Video </a:t>
                      </a:r>
                      <a:endParaRPr lang="en-US" dirty="0">
                        <a:effectLst/>
                      </a:endParaRPr>
                    </a:p>
                  </a:txBody>
                  <a:tcPr/>
                </a:tc>
                <a:tc>
                  <a:txBody>
                    <a:bodyPr/>
                    <a:lstStyle/>
                    <a:p>
                      <a:pPr algn="ctr" rtl="0" fontAlgn="base"/>
                      <a:r>
                        <a:rPr lang="en-US" sz="1200" dirty="0">
                          <a:effectLst/>
                        </a:rPr>
                        <a:t>6010  </a:t>
                      </a:r>
                      <a:endParaRPr lang="en-US" dirty="0">
                        <a:effectLst/>
                      </a:endParaRPr>
                    </a:p>
                  </a:txBody>
                  <a:tcPr/>
                </a:tc>
                <a:tc>
                  <a:txBody>
                    <a:bodyPr/>
                    <a:lstStyle/>
                    <a:p>
                      <a:pPr rtl="0" fontAlgn="base"/>
                      <a:r>
                        <a:rPr lang="en-US" sz="1200" dirty="0">
                          <a:effectLst/>
                        </a:rPr>
                        <a:t>  </a:t>
                      </a:r>
                      <a:endParaRPr lang="en-US" dirty="0">
                        <a:effectLst/>
                      </a:endParaRPr>
                    </a:p>
                  </a:txBody>
                  <a:tcPr/>
                </a:tc>
                <a:extLst>
                  <a:ext uri="{0D108BD9-81ED-4DB2-BD59-A6C34878D82A}">
                    <a16:rowId xmlns:a16="http://schemas.microsoft.com/office/drawing/2014/main" val="4129876284"/>
                  </a:ext>
                </a:extLst>
              </a:tr>
            </a:tbl>
          </a:graphicData>
        </a:graphic>
      </p:graphicFrame>
    </p:spTree>
    <p:extLst>
      <p:ext uri="{BB962C8B-B14F-4D97-AF65-F5344CB8AC3E}">
        <p14:creationId xmlns:p14="http://schemas.microsoft.com/office/powerpoint/2010/main" val="20274828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4434" y="5867400"/>
            <a:ext cx="6100572" cy="596899"/>
          </a:xfrm>
        </p:spPr>
        <p:txBody>
          <a:bodyPr>
            <a:normAutofit fontScale="90000"/>
          </a:bodyPr>
          <a:lstStyle/>
          <a:p>
            <a:pPr algn="r"/>
            <a:r>
              <a:rPr lang="es-MX" dirty="0"/>
              <a:t>Evaluación. Formatos. Grupo heterogéneo</a:t>
            </a:r>
          </a:p>
        </p:txBody>
      </p:sp>
      <p:sp>
        <p:nvSpPr>
          <p:cNvPr id="5" name="1 Título"/>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12</a:t>
            </a:r>
          </a:p>
        </p:txBody>
      </p:sp>
      <p:graphicFrame>
        <p:nvGraphicFramePr>
          <p:cNvPr id="4" name="Tabla 3">
            <a:extLst>
              <a:ext uri="{FF2B5EF4-FFF2-40B4-BE49-F238E27FC236}">
                <a16:creationId xmlns:a16="http://schemas.microsoft.com/office/drawing/2014/main" id="{C02B2311-747A-4CD9-A1AA-54A36EC073D1}"/>
              </a:ext>
            </a:extLst>
          </p:cNvPr>
          <p:cNvGraphicFramePr>
            <a:graphicFrameLocks noGrp="1"/>
          </p:cNvGraphicFramePr>
          <p:nvPr>
            <p:extLst/>
          </p:nvPr>
        </p:nvGraphicFramePr>
        <p:xfrm>
          <a:off x="1265207" y="273169"/>
          <a:ext cx="10538832" cy="1195292"/>
        </p:xfrm>
        <a:graphic>
          <a:graphicData uri="http://schemas.openxmlformats.org/drawingml/2006/table">
            <a:tbl>
              <a:tblPr firstRow="1" firstCol="1" lastRow="1" lastCol="1" bandRow="1" bandCol="1">
                <a:tableStyleId>{5C22544A-7EE6-4342-B048-85BDC9FD1C3A}</a:tableStyleId>
              </a:tblPr>
              <a:tblGrid>
                <a:gridCol w="1679626">
                  <a:extLst>
                    <a:ext uri="{9D8B030D-6E8A-4147-A177-3AD203B41FA5}">
                      <a16:colId xmlns:a16="http://schemas.microsoft.com/office/drawing/2014/main" val="4271980409"/>
                    </a:ext>
                  </a:extLst>
                </a:gridCol>
                <a:gridCol w="4126289">
                  <a:extLst>
                    <a:ext uri="{9D8B030D-6E8A-4147-A177-3AD203B41FA5}">
                      <a16:colId xmlns:a16="http://schemas.microsoft.com/office/drawing/2014/main" val="2352128550"/>
                    </a:ext>
                  </a:extLst>
                </a:gridCol>
                <a:gridCol w="252561">
                  <a:extLst>
                    <a:ext uri="{9D8B030D-6E8A-4147-A177-3AD203B41FA5}">
                      <a16:colId xmlns:a16="http://schemas.microsoft.com/office/drawing/2014/main" val="12244172"/>
                    </a:ext>
                  </a:extLst>
                </a:gridCol>
                <a:gridCol w="252561">
                  <a:extLst>
                    <a:ext uri="{9D8B030D-6E8A-4147-A177-3AD203B41FA5}">
                      <a16:colId xmlns:a16="http://schemas.microsoft.com/office/drawing/2014/main" val="3240246987"/>
                    </a:ext>
                  </a:extLst>
                </a:gridCol>
                <a:gridCol w="4227795">
                  <a:extLst>
                    <a:ext uri="{9D8B030D-6E8A-4147-A177-3AD203B41FA5}">
                      <a16:colId xmlns:a16="http://schemas.microsoft.com/office/drawing/2014/main" val="754586827"/>
                    </a:ext>
                  </a:extLst>
                </a:gridCol>
              </a:tblGrid>
              <a:tr h="687293">
                <a:tc>
                  <a:txBody>
                    <a:bodyPr/>
                    <a:lstStyle/>
                    <a:p>
                      <a:pPr>
                        <a:spcAft>
                          <a:spcPts val="0"/>
                        </a:spcAft>
                      </a:pPr>
                      <a:r>
                        <a:rPr lang="es-ES" sz="1200" dirty="0">
                          <a:effectLst/>
                        </a:rPr>
                        <a:t>Unidad: </a:t>
                      </a:r>
                      <a:endParaRPr lang="es-ES">
                        <a:effectLst/>
                      </a:endParaRPr>
                    </a:p>
                  </a:txBody>
                  <a:tcPr marL="68580" marR="68580" marT="0" marB="0"/>
                </a:tc>
                <a:tc>
                  <a:txBody>
                    <a:bodyPr/>
                    <a:lstStyle/>
                    <a:p>
                      <a:pPr>
                        <a:spcAft>
                          <a:spcPts val="0"/>
                        </a:spcAft>
                      </a:pPr>
                      <a:r>
                        <a:rPr lang="es-ES" sz="1200" dirty="0">
                          <a:effectLst/>
                        </a:rPr>
                        <a:t>TEMA:</a:t>
                      </a:r>
                      <a:endParaRPr lang="es-ES" dirty="0">
                        <a:effectLst/>
                      </a:endParaRPr>
                    </a:p>
                  </a:txBody>
                  <a:tcPr marL="68580" marR="68580" marT="0" marB="0"/>
                </a:tc>
                <a:tc gridSpan="2">
                  <a:txBody>
                    <a:bodyPr/>
                    <a:lstStyle/>
                    <a:p>
                      <a:pPr>
                        <a:spcAft>
                          <a:spcPts val="0"/>
                        </a:spcAft>
                      </a:pPr>
                      <a:r>
                        <a:rPr lang="es-ES" sz="1200" dirty="0">
                          <a:effectLst/>
                        </a:rPr>
                        <a:t>SUBTEMA: </a:t>
                      </a:r>
                      <a:endParaRPr lang="es-ES">
                        <a:effectLst/>
                      </a:endParaRPr>
                    </a:p>
                  </a:txBody>
                  <a:tcPr marL="68580" marR="68580" marT="0" marB="0"/>
                </a:tc>
                <a:tc hMerge="1">
                  <a:txBody>
                    <a:bodyPr/>
                    <a:lstStyle/>
                    <a:p>
                      <a:endParaRPr lang="es-ES"/>
                    </a:p>
                  </a:txBody>
                  <a:tcPr/>
                </a:tc>
                <a:tc>
                  <a:txBody>
                    <a:bodyPr/>
                    <a:lstStyle/>
                    <a:p>
                      <a:pPr>
                        <a:spcAft>
                          <a:spcPts val="0"/>
                        </a:spcAft>
                      </a:pPr>
                      <a:r>
                        <a:rPr lang="es-ES" sz="1200" dirty="0">
                          <a:effectLst/>
                        </a:rPr>
                        <a:t>DURACION: </a:t>
                      </a:r>
                      <a:endParaRPr lang="es-ES">
                        <a:effectLst/>
                      </a:endParaRPr>
                    </a:p>
                  </a:txBody>
                  <a:tcPr marL="68580" marR="68580" marT="0" marB="0"/>
                </a:tc>
                <a:extLst>
                  <a:ext uri="{0D108BD9-81ED-4DB2-BD59-A6C34878D82A}">
                    <a16:rowId xmlns:a16="http://schemas.microsoft.com/office/drawing/2014/main" val="1096492637"/>
                  </a:ext>
                </a:extLst>
              </a:tr>
              <a:tr h="268942">
                <a:tc gridSpan="3">
                  <a:txBody>
                    <a:bodyPr/>
                    <a:lstStyle/>
                    <a:p>
                      <a:pPr>
                        <a:spcAft>
                          <a:spcPts val="0"/>
                        </a:spcAft>
                      </a:pPr>
                      <a:r>
                        <a:rPr lang="es-ES" sz="1200" dirty="0">
                          <a:effectLst/>
                        </a:rPr>
                        <a:t>ASIGNATURA: </a:t>
                      </a:r>
                      <a:endParaRPr lang="es-ES">
                        <a:effectLst/>
                      </a:endParaRPr>
                    </a:p>
                  </a:txBody>
                  <a:tcPr marL="68580" marR="68580" marT="0" marB="0"/>
                </a:tc>
                <a:tc hMerge="1">
                  <a:txBody>
                    <a:bodyPr/>
                    <a:lstStyle/>
                    <a:p>
                      <a:endParaRPr lang="es-ES"/>
                    </a:p>
                  </a:txBody>
                  <a:tcPr/>
                </a:tc>
                <a:tc hMerge="1">
                  <a:txBody>
                    <a:bodyPr/>
                    <a:lstStyle/>
                    <a:p>
                      <a:endParaRPr lang="es-ES"/>
                    </a:p>
                  </a:txBody>
                  <a:tcPr/>
                </a:tc>
                <a:tc gridSpan="2">
                  <a:txBody>
                    <a:bodyPr/>
                    <a:lstStyle/>
                    <a:p>
                      <a:pPr>
                        <a:spcAft>
                          <a:spcPts val="0"/>
                        </a:spcAft>
                      </a:pPr>
                      <a:r>
                        <a:rPr lang="es-ES" sz="1200" dirty="0">
                          <a:effectLst/>
                        </a:rPr>
                        <a:t>Grado:                                     CICLO ESCOLAR 2018 - 2019</a:t>
                      </a:r>
                      <a:endParaRPr lang="es-ES" dirty="0">
                        <a:effectLst/>
                      </a:endParaRPr>
                    </a:p>
                  </a:txBody>
                  <a:tcPr marL="68580" marR="68580" marT="0" marB="0"/>
                </a:tc>
                <a:tc hMerge="1">
                  <a:txBody>
                    <a:bodyPr/>
                    <a:lstStyle/>
                    <a:p>
                      <a:endParaRPr lang="es-ES"/>
                    </a:p>
                  </a:txBody>
                  <a:tcPr/>
                </a:tc>
                <a:extLst>
                  <a:ext uri="{0D108BD9-81ED-4DB2-BD59-A6C34878D82A}">
                    <a16:rowId xmlns:a16="http://schemas.microsoft.com/office/drawing/2014/main" val="392840089"/>
                  </a:ext>
                </a:extLst>
              </a:tr>
              <a:tr h="239057">
                <a:tc gridSpan="5">
                  <a:txBody>
                    <a:bodyPr/>
                    <a:lstStyle/>
                    <a:p>
                      <a:pPr>
                        <a:spcAft>
                          <a:spcPts val="0"/>
                        </a:spcAft>
                      </a:pPr>
                      <a:r>
                        <a:rPr lang="es-ES" sz="1200" dirty="0">
                          <a:effectLst/>
                        </a:rPr>
                        <a:t>PROFESOR (es):  </a:t>
                      </a:r>
                      <a:endParaRPr lang="es-ES">
                        <a:effectLst/>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199237972"/>
                  </a:ext>
                </a:extLst>
              </a:tr>
            </a:tbl>
          </a:graphicData>
        </a:graphic>
      </p:graphicFrame>
      <p:graphicFrame>
        <p:nvGraphicFramePr>
          <p:cNvPr id="7" name="Tabla 6">
            <a:extLst>
              <a:ext uri="{FF2B5EF4-FFF2-40B4-BE49-F238E27FC236}">
                <a16:creationId xmlns:a16="http://schemas.microsoft.com/office/drawing/2014/main" id="{989DDFB1-8B10-4541-AFD3-B2DC97752344}"/>
              </a:ext>
            </a:extLst>
          </p:cNvPr>
          <p:cNvGraphicFramePr>
            <a:graphicFrameLocks noGrp="1"/>
          </p:cNvGraphicFramePr>
          <p:nvPr>
            <p:extLst/>
          </p:nvPr>
        </p:nvGraphicFramePr>
        <p:xfrm>
          <a:off x="1285072" y="1584427"/>
          <a:ext cx="10500952" cy="618935"/>
        </p:xfrm>
        <a:graphic>
          <a:graphicData uri="http://schemas.openxmlformats.org/drawingml/2006/table">
            <a:tbl>
              <a:tblPr firstRow="1" firstCol="1" bandRow="1">
                <a:tableStyleId>{5C22544A-7EE6-4342-B048-85BDC9FD1C3A}</a:tableStyleId>
              </a:tblPr>
              <a:tblGrid>
                <a:gridCol w="10500952">
                  <a:extLst>
                    <a:ext uri="{9D8B030D-6E8A-4147-A177-3AD203B41FA5}">
                      <a16:colId xmlns:a16="http://schemas.microsoft.com/office/drawing/2014/main" val="3336480055"/>
                    </a:ext>
                  </a:extLst>
                </a:gridCol>
              </a:tblGrid>
              <a:tr h="618935">
                <a:tc>
                  <a:txBody>
                    <a:bodyPr/>
                    <a:lstStyle/>
                    <a:p>
                      <a:pPr marR="104775"/>
                      <a:r>
                        <a:rPr lang="es-ES" sz="1200" dirty="0">
                          <a:effectLst/>
                        </a:rPr>
                        <a:t>OBJETIVOS ESPECIFICOS: </a:t>
                      </a:r>
                      <a:endParaRPr lang="es-ES">
                        <a:effectLst/>
                      </a:endParaRPr>
                    </a:p>
                  </a:txBody>
                  <a:tcPr marL="68580" marR="68580" marT="0" marB="0"/>
                </a:tc>
                <a:extLst>
                  <a:ext uri="{0D108BD9-81ED-4DB2-BD59-A6C34878D82A}">
                    <a16:rowId xmlns:a16="http://schemas.microsoft.com/office/drawing/2014/main" val="3301424485"/>
                  </a:ext>
                </a:extLst>
              </a:tr>
            </a:tbl>
          </a:graphicData>
        </a:graphic>
      </p:graphicFrame>
      <p:graphicFrame>
        <p:nvGraphicFramePr>
          <p:cNvPr id="9" name="Tabla 8">
            <a:extLst>
              <a:ext uri="{FF2B5EF4-FFF2-40B4-BE49-F238E27FC236}">
                <a16:creationId xmlns:a16="http://schemas.microsoft.com/office/drawing/2014/main" id="{6D7922F2-EF28-4D6D-97D4-4F61F5A6F955}"/>
              </a:ext>
            </a:extLst>
          </p:cNvPr>
          <p:cNvGraphicFramePr>
            <a:graphicFrameLocks noGrp="1"/>
          </p:cNvGraphicFramePr>
          <p:nvPr>
            <p:extLst/>
          </p:nvPr>
        </p:nvGraphicFramePr>
        <p:xfrm>
          <a:off x="1303757" y="2411083"/>
          <a:ext cx="10479682" cy="1657632"/>
        </p:xfrm>
        <a:graphic>
          <a:graphicData uri="http://schemas.openxmlformats.org/drawingml/2006/table">
            <a:tbl>
              <a:tblPr firstRow="1" firstCol="1" lastRow="1" lastCol="1" bandRow="1" bandCol="1">
                <a:tableStyleId>{5C22544A-7EE6-4342-B048-85BDC9FD1C3A}</a:tableStyleId>
              </a:tblPr>
              <a:tblGrid>
                <a:gridCol w="5347854">
                  <a:extLst>
                    <a:ext uri="{9D8B030D-6E8A-4147-A177-3AD203B41FA5}">
                      <a16:colId xmlns:a16="http://schemas.microsoft.com/office/drawing/2014/main" val="742344819"/>
                    </a:ext>
                  </a:extLst>
                </a:gridCol>
                <a:gridCol w="5131828">
                  <a:extLst>
                    <a:ext uri="{9D8B030D-6E8A-4147-A177-3AD203B41FA5}">
                      <a16:colId xmlns:a16="http://schemas.microsoft.com/office/drawing/2014/main" val="1654067518"/>
                    </a:ext>
                  </a:extLst>
                </a:gridCol>
              </a:tblGrid>
              <a:tr h="281485">
                <a:tc>
                  <a:txBody>
                    <a:bodyPr/>
                    <a:lstStyle/>
                    <a:p>
                      <a:pPr algn="ctr">
                        <a:spcAft>
                          <a:spcPts val="0"/>
                        </a:spcAft>
                      </a:pPr>
                      <a:r>
                        <a:rPr lang="es-ES" sz="1200" dirty="0">
                          <a:effectLst/>
                        </a:rPr>
                        <a:t>ÁREA DE INTERACCIÓN </a:t>
                      </a:r>
                      <a:endParaRPr lang="es-ES">
                        <a:effectLst/>
                      </a:endParaRPr>
                    </a:p>
                  </a:txBody>
                  <a:tcPr marL="68580" marR="68580" marT="0" marB="0"/>
                </a:tc>
                <a:tc>
                  <a:txBody>
                    <a:bodyPr/>
                    <a:lstStyle/>
                    <a:p>
                      <a:pPr algn="ctr">
                        <a:spcAft>
                          <a:spcPts val="0"/>
                        </a:spcAft>
                      </a:pPr>
                      <a:r>
                        <a:rPr lang="es-ES" sz="1200" dirty="0">
                          <a:effectLst/>
                        </a:rPr>
                        <a:t>PREGUNTA GENERADORA</a:t>
                      </a:r>
                      <a:endParaRPr lang="es-ES" dirty="0">
                        <a:effectLst/>
                      </a:endParaRPr>
                    </a:p>
                  </a:txBody>
                  <a:tcPr marL="68580" marR="68580" marT="0" marB="0"/>
                </a:tc>
                <a:extLst>
                  <a:ext uri="{0D108BD9-81ED-4DB2-BD59-A6C34878D82A}">
                    <a16:rowId xmlns:a16="http://schemas.microsoft.com/office/drawing/2014/main" val="334670159"/>
                  </a:ext>
                </a:extLst>
              </a:tr>
              <a:tr h="375312">
                <a:tc>
                  <a:txBody>
                    <a:bodyPr/>
                    <a:lstStyle/>
                    <a:p>
                      <a:pPr>
                        <a:spcAft>
                          <a:spcPts val="0"/>
                        </a:spcAft>
                      </a:pPr>
                      <a:endParaRPr lang="es-ES" dirty="0">
                        <a:effectLst/>
                      </a:endParaRPr>
                    </a:p>
                  </a:txBody>
                  <a:tcPr marL="68580" marR="68580" marT="0" marB="0"/>
                </a:tc>
                <a:tc>
                  <a:txBody>
                    <a:bodyPr/>
                    <a:lstStyle/>
                    <a:p>
                      <a:pPr>
                        <a:spcAft>
                          <a:spcPts val="0"/>
                        </a:spcAft>
                      </a:pPr>
                      <a:endParaRPr lang="es-ES" dirty="0">
                        <a:effectLst/>
                      </a:endParaRPr>
                    </a:p>
                  </a:txBody>
                  <a:tcPr marL="68580" marR="68580" marT="0" marB="0"/>
                </a:tc>
                <a:extLst>
                  <a:ext uri="{0D108BD9-81ED-4DB2-BD59-A6C34878D82A}">
                    <a16:rowId xmlns:a16="http://schemas.microsoft.com/office/drawing/2014/main" val="4283751903"/>
                  </a:ext>
                </a:extLst>
              </a:tr>
              <a:tr h="406589">
                <a:tc>
                  <a:txBody>
                    <a:bodyPr/>
                    <a:lstStyle/>
                    <a:p>
                      <a:pPr>
                        <a:spcAft>
                          <a:spcPts val="0"/>
                        </a:spcAft>
                      </a:pPr>
                      <a:endParaRPr lang="es-ES" dirty="0">
                        <a:effectLst/>
                      </a:endParaRPr>
                    </a:p>
                  </a:txBody>
                  <a:tcPr marL="68580" marR="68580" marT="0" marB="0"/>
                </a:tc>
                <a:tc>
                  <a:txBody>
                    <a:bodyPr/>
                    <a:lstStyle/>
                    <a:p>
                      <a:pPr>
                        <a:spcAft>
                          <a:spcPts val="0"/>
                        </a:spcAft>
                      </a:pPr>
                      <a:endParaRPr lang="es-ES" dirty="0">
                        <a:effectLst/>
                      </a:endParaRPr>
                    </a:p>
                  </a:txBody>
                  <a:tcPr marL="68580" marR="68580" marT="0" marB="0"/>
                </a:tc>
                <a:extLst>
                  <a:ext uri="{0D108BD9-81ED-4DB2-BD59-A6C34878D82A}">
                    <a16:rowId xmlns:a16="http://schemas.microsoft.com/office/drawing/2014/main" val="644416462"/>
                  </a:ext>
                </a:extLst>
              </a:tr>
              <a:tr h="594246">
                <a:tc>
                  <a:txBody>
                    <a:bodyPr/>
                    <a:lstStyle/>
                    <a:p>
                      <a:pPr>
                        <a:spcAft>
                          <a:spcPts val="0"/>
                        </a:spcAft>
                      </a:pPr>
                      <a:r>
                        <a:rPr lang="es-ES" sz="1200" dirty="0">
                          <a:effectLst/>
                        </a:rPr>
                        <a:t>Contenidos: </a:t>
                      </a:r>
                      <a:endParaRPr lang="es-ES">
                        <a:effectLst/>
                      </a:endParaRPr>
                    </a:p>
                    <a:p>
                      <a:pPr>
                        <a:spcAft>
                          <a:spcPts val="0"/>
                        </a:spcAft>
                      </a:pPr>
                      <a:endParaRPr lang="es-ES" dirty="0">
                        <a:effectLst/>
                      </a:endParaRPr>
                    </a:p>
                  </a:txBody>
                  <a:tcPr marL="68580" marR="68580" marT="0" marB="0"/>
                </a:tc>
                <a:tc>
                  <a:txBody>
                    <a:bodyPr/>
                    <a:lstStyle/>
                    <a:p>
                      <a:pPr>
                        <a:spcAft>
                          <a:spcPts val="0"/>
                        </a:spcAft>
                      </a:pPr>
                      <a:r>
                        <a:rPr lang="es-ES" sz="1200" dirty="0">
                          <a:effectLst/>
                        </a:rPr>
                        <a:t>Conceptos:</a:t>
                      </a:r>
                      <a:endParaRPr lang="es-ES" dirty="0">
                        <a:effectLst/>
                      </a:endParaRPr>
                    </a:p>
                  </a:txBody>
                  <a:tcPr marL="68580" marR="68580" marT="0" marB="0"/>
                </a:tc>
                <a:extLst>
                  <a:ext uri="{0D108BD9-81ED-4DB2-BD59-A6C34878D82A}">
                    <a16:rowId xmlns:a16="http://schemas.microsoft.com/office/drawing/2014/main" val="3008130228"/>
                  </a:ext>
                </a:extLst>
              </a:tr>
            </a:tbl>
          </a:graphicData>
        </a:graphic>
      </p:graphicFrame>
      <p:graphicFrame>
        <p:nvGraphicFramePr>
          <p:cNvPr id="11" name="Tabla 10">
            <a:extLst>
              <a:ext uri="{FF2B5EF4-FFF2-40B4-BE49-F238E27FC236}">
                <a16:creationId xmlns:a16="http://schemas.microsoft.com/office/drawing/2014/main" id="{C1E34988-9FE8-4FF7-86C8-8EAD03310BA6}"/>
              </a:ext>
            </a:extLst>
          </p:cNvPr>
          <p:cNvGraphicFramePr>
            <a:graphicFrameLocks noGrp="1"/>
          </p:cNvGraphicFramePr>
          <p:nvPr>
            <p:extLst/>
          </p:nvPr>
        </p:nvGraphicFramePr>
        <p:xfrm>
          <a:off x="1314414" y="4353206"/>
          <a:ext cx="10469890" cy="1299345"/>
        </p:xfrm>
        <a:graphic>
          <a:graphicData uri="http://schemas.openxmlformats.org/drawingml/2006/table">
            <a:tbl>
              <a:tblPr firstRow="1" firstCol="1" lastRow="1" lastCol="1" bandRow="1" bandCol="1">
                <a:tableStyleId>{5C22544A-7EE6-4342-B048-85BDC9FD1C3A}</a:tableStyleId>
              </a:tblPr>
              <a:tblGrid>
                <a:gridCol w="2949285">
                  <a:extLst>
                    <a:ext uri="{9D8B030D-6E8A-4147-A177-3AD203B41FA5}">
                      <a16:colId xmlns:a16="http://schemas.microsoft.com/office/drawing/2014/main" val="606706393"/>
                    </a:ext>
                  </a:extLst>
                </a:gridCol>
                <a:gridCol w="2893204">
                  <a:extLst>
                    <a:ext uri="{9D8B030D-6E8A-4147-A177-3AD203B41FA5}">
                      <a16:colId xmlns:a16="http://schemas.microsoft.com/office/drawing/2014/main" val="498523065"/>
                    </a:ext>
                  </a:extLst>
                </a:gridCol>
                <a:gridCol w="4627401">
                  <a:extLst>
                    <a:ext uri="{9D8B030D-6E8A-4147-A177-3AD203B41FA5}">
                      <a16:colId xmlns:a16="http://schemas.microsoft.com/office/drawing/2014/main" val="2188868600"/>
                    </a:ext>
                  </a:extLst>
                </a:gridCol>
              </a:tblGrid>
              <a:tr h="807701">
                <a:tc>
                  <a:txBody>
                    <a:bodyPr/>
                    <a:lstStyle/>
                    <a:p>
                      <a:pPr algn="ctr">
                        <a:spcAft>
                          <a:spcPts val="0"/>
                        </a:spcAft>
                      </a:pPr>
                      <a:r>
                        <a:rPr lang="es-ES" sz="1200" dirty="0">
                          <a:effectLst/>
                        </a:rPr>
                        <a:t>Conocimientos previos</a:t>
                      </a:r>
                      <a:endParaRPr lang="es-ES" dirty="0">
                        <a:effectLst/>
                      </a:endParaRPr>
                    </a:p>
                  </a:txBody>
                  <a:tcPr marL="68580" marR="68580" marT="0" marB="0"/>
                </a:tc>
                <a:tc>
                  <a:txBody>
                    <a:bodyPr/>
                    <a:lstStyle/>
                    <a:p>
                      <a:pPr algn="ctr">
                        <a:spcAft>
                          <a:spcPts val="0"/>
                        </a:spcAft>
                      </a:pPr>
                      <a:r>
                        <a:rPr lang="es-ES" sz="1200" dirty="0">
                          <a:effectLst/>
                        </a:rPr>
                        <a:t>Vocabulario</a:t>
                      </a:r>
                      <a:endParaRPr lang="es-ES" dirty="0">
                        <a:effectLst/>
                      </a:endParaRPr>
                    </a:p>
                  </a:txBody>
                  <a:tcPr marL="68580" marR="68580" marT="0" marB="0"/>
                </a:tc>
                <a:tc>
                  <a:txBody>
                    <a:bodyPr/>
                    <a:lstStyle/>
                    <a:p>
                      <a:pPr algn="ctr">
                        <a:spcAft>
                          <a:spcPts val="0"/>
                        </a:spcAft>
                      </a:pPr>
                      <a:r>
                        <a:rPr lang="es-ES" sz="1200" dirty="0">
                          <a:effectLst/>
                        </a:rPr>
                        <a:t>Estrategias y Productos de Evaluación</a:t>
                      </a:r>
                      <a:endParaRPr lang="es-ES" dirty="0">
                        <a:effectLst/>
                      </a:endParaRPr>
                    </a:p>
                    <a:p>
                      <a:pPr>
                        <a:spcAft>
                          <a:spcPts val="0"/>
                        </a:spcAft>
                      </a:pPr>
                      <a:r>
                        <a:rPr lang="es-ES" sz="800" dirty="0">
                          <a:effectLst/>
                        </a:rPr>
                        <a:t>¿Qué tareas permitirán a los alumnos responder la pregunta de la unidad?</a:t>
                      </a:r>
                      <a:endParaRPr lang="es-ES" dirty="0">
                        <a:effectLst/>
                      </a:endParaRPr>
                    </a:p>
                    <a:p>
                      <a:pPr algn="ctr">
                        <a:spcAft>
                          <a:spcPts val="0"/>
                        </a:spcAft>
                      </a:pPr>
                      <a:r>
                        <a:rPr lang="es-ES" sz="800" dirty="0">
                          <a:effectLst/>
                        </a:rPr>
                        <a:t>¿Qué se aceptará como prueba de la comprensión? ¿Cómo demostrarán los alumnos lo que han comprendido?</a:t>
                      </a:r>
                      <a:endParaRPr lang="es-ES" dirty="0">
                        <a:effectLst/>
                      </a:endParaRPr>
                    </a:p>
                  </a:txBody>
                  <a:tcPr marL="68580" marR="68580" marT="0" marB="0"/>
                </a:tc>
                <a:extLst>
                  <a:ext uri="{0D108BD9-81ED-4DB2-BD59-A6C34878D82A}">
                    <a16:rowId xmlns:a16="http://schemas.microsoft.com/office/drawing/2014/main" val="1054246489"/>
                  </a:ext>
                </a:extLst>
              </a:tr>
              <a:tr h="491644">
                <a:tc>
                  <a:txBody>
                    <a:bodyPr/>
                    <a:lstStyle/>
                    <a:p>
                      <a:pPr>
                        <a:spcAft>
                          <a:spcPts val="0"/>
                        </a:spcAft>
                      </a:pPr>
                      <a:endParaRPr lang="es-ES" dirty="0">
                        <a:effectLst/>
                      </a:endParaRPr>
                    </a:p>
                  </a:txBody>
                  <a:tcPr marL="68580" marR="68580" marT="0" marB="0"/>
                </a:tc>
                <a:tc>
                  <a:txBody>
                    <a:bodyPr/>
                    <a:lstStyle/>
                    <a:p>
                      <a:pPr>
                        <a:spcAft>
                          <a:spcPts val="0"/>
                        </a:spcAft>
                      </a:pPr>
                      <a:endParaRPr lang="es-ES" dirty="0">
                        <a:effectLst/>
                      </a:endParaRPr>
                    </a:p>
                  </a:txBody>
                  <a:tcPr marL="68580" marR="68580" marT="0" marB="0"/>
                </a:tc>
                <a:tc>
                  <a:txBody>
                    <a:bodyPr/>
                    <a:lstStyle/>
                    <a:p>
                      <a:pPr>
                        <a:spcAft>
                          <a:spcPts val="0"/>
                        </a:spcAft>
                      </a:pPr>
                      <a:endParaRPr lang="es-ES" dirty="0">
                        <a:effectLst/>
                      </a:endParaRPr>
                    </a:p>
                  </a:txBody>
                  <a:tcPr marL="68580" marR="68580" marT="0" marB="0"/>
                </a:tc>
                <a:extLst>
                  <a:ext uri="{0D108BD9-81ED-4DB2-BD59-A6C34878D82A}">
                    <a16:rowId xmlns:a16="http://schemas.microsoft.com/office/drawing/2014/main" val="1247254208"/>
                  </a:ext>
                </a:extLst>
              </a:tr>
            </a:tbl>
          </a:graphicData>
        </a:graphic>
      </p:graphicFrame>
    </p:spTree>
    <p:extLst>
      <p:ext uri="{BB962C8B-B14F-4D97-AF65-F5344CB8AC3E}">
        <p14:creationId xmlns:p14="http://schemas.microsoft.com/office/powerpoint/2010/main" val="9674567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4434" y="5867400"/>
            <a:ext cx="6100572" cy="596899"/>
          </a:xfrm>
        </p:spPr>
        <p:txBody>
          <a:bodyPr>
            <a:normAutofit fontScale="90000"/>
          </a:bodyPr>
          <a:lstStyle/>
          <a:p>
            <a:pPr algn="r"/>
            <a:r>
              <a:rPr lang="es-MX" dirty="0"/>
              <a:t>Evaluación. Formatos. Grupo heterogéneo</a:t>
            </a:r>
          </a:p>
        </p:txBody>
      </p:sp>
      <p:sp>
        <p:nvSpPr>
          <p:cNvPr id="5" name="1 Título"/>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12</a:t>
            </a:r>
          </a:p>
        </p:txBody>
      </p:sp>
      <p:graphicFrame>
        <p:nvGraphicFramePr>
          <p:cNvPr id="4" name="Tabla 3">
            <a:extLst>
              <a:ext uri="{FF2B5EF4-FFF2-40B4-BE49-F238E27FC236}">
                <a16:creationId xmlns:a16="http://schemas.microsoft.com/office/drawing/2014/main" id="{72FF8383-9BF2-40DC-AE52-FAD8B381D806}"/>
              </a:ext>
            </a:extLst>
          </p:cNvPr>
          <p:cNvGraphicFramePr>
            <a:graphicFrameLocks noGrp="1"/>
          </p:cNvGraphicFramePr>
          <p:nvPr>
            <p:extLst/>
          </p:nvPr>
        </p:nvGraphicFramePr>
        <p:xfrm>
          <a:off x="1250830" y="762000"/>
          <a:ext cx="10977013" cy="6251727"/>
        </p:xfrm>
        <a:graphic>
          <a:graphicData uri="http://schemas.openxmlformats.org/drawingml/2006/table">
            <a:tbl>
              <a:tblPr firstRow="1" firstCol="1" bandRow="1">
                <a:tableStyleId>{5C22544A-7EE6-4342-B048-85BDC9FD1C3A}</a:tableStyleId>
              </a:tblPr>
              <a:tblGrid>
                <a:gridCol w="429748">
                  <a:extLst>
                    <a:ext uri="{9D8B030D-6E8A-4147-A177-3AD203B41FA5}">
                      <a16:colId xmlns:a16="http://schemas.microsoft.com/office/drawing/2014/main" val="3572077195"/>
                    </a:ext>
                  </a:extLst>
                </a:gridCol>
                <a:gridCol w="1854059">
                  <a:extLst>
                    <a:ext uri="{9D8B030D-6E8A-4147-A177-3AD203B41FA5}">
                      <a16:colId xmlns:a16="http://schemas.microsoft.com/office/drawing/2014/main" val="2364180700"/>
                    </a:ext>
                  </a:extLst>
                </a:gridCol>
                <a:gridCol w="1424311">
                  <a:extLst>
                    <a:ext uri="{9D8B030D-6E8A-4147-A177-3AD203B41FA5}">
                      <a16:colId xmlns:a16="http://schemas.microsoft.com/office/drawing/2014/main" val="3936063802"/>
                    </a:ext>
                  </a:extLst>
                </a:gridCol>
                <a:gridCol w="1080511">
                  <a:extLst>
                    <a:ext uri="{9D8B030D-6E8A-4147-A177-3AD203B41FA5}">
                      <a16:colId xmlns:a16="http://schemas.microsoft.com/office/drawing/2014/main" val="3774141255"/>
                    </a:ext>
                  </a:extLst>
                </a:gridCol>
                <a:gridCol w="1633046">
                  <a:extLst>
                    <a:ext uri="{9D8B030D-6E8A-4147-A177-3AD203B41FA5}">
                      <a16:colId xmlns:a16="http://schemas.microsoft.com/office/drawing/2014/main" val="1449120839"/>
                    </a:ext>
                  </a:extLst>
                </a:gridCol>
                <a:gridCol w="1669881">
                  <a:extLst>
                    <a:ext uri="{9D8B030D-6E8A-4147-A177-3AD203B41FA5}">
                      <a16:colId xmlns:a16="http://schemas.microsoft.com/office/drawing/2014/main" val="769706074"/>
                    </a:ext>
                  </a:extLst>
                </a:gridCol>
                <a:gridCol w="1608489">
                  <a:extLst>
                    <a:ext uri="{9D8B030D-6E8A-4147-A177-3AD203B41FA5}">
                      <a16:colId xmlns:a16="http://schemas.microsoft.com/office/drawing/2014/main" val="1583159108"/>
                    </a:ext>
                  </a:extLst>
                </a:gridCol>
                <a:gridCol w="1276968">
                  <a:extLst>
                    <a:ext uri="{9D8B030D-6E8A-4147-A177-3AD203B41FA5}">
                      <a16:colId xmlns:a16="http://schemas.microsoft.com/office/drawing/2014/main" val="3613322258"/>
                    </a:ext>
                  </a:extLst>
                </a:gridCol>
              </a:tblGrid>
              <a:tr h="1070127">
                <a:tc>
                  <a:txBody>
                    <a:bodyPr/>
                    <a:lstStyle/>
                    <a:p>
                      <a:pPr>
                        <a:buNone/>
                      </a:pPr>
                      <a:r>
                        <a:rPr lang="es-ES" sz="1200" dirty="0">
                          <a:effectLst/>
                        </a:rPr>
                        <a:t>Escala Numérica</a:t>
                      </a:r>
                    </a:p>
                  </a:txBody>
                  <a:tcPr marL="68580" marR="68580" marT="0" marB="0"/>
                </a:tc>
                <a:tc>
                  <a:txBody>
                    <a:bodyPr/>
                    <a:lstStyle/>
                    <a:p>
                      <a:pPr>
                        <a:buNone/>
                      </a:pPr>
                      <a:r>
                        <a:rPr lang="es-ES" sz="600" dirty="0">
                          <a:effectLst/>
                        </a:rPr>
                        <a:t>Pregunta central</a:t>
                      </a:r>
                      <a:endParaRPr lang="es-ES" dirty="0">
                        <a:effectLst/>
                      </a:endParaRPr>
                    </a:p>
                  </a:txBody>
                  <a:tcPr marL="68580" marR="68580" marT="0" marB="0"/>
                </a:tc>
                <a:tc>
                  <a:txBody>
                    <a:bodyPr/>
                    <a:lstStyle/>
                    <a:p>
                      <a:pPr>
                        <a:buNone/>
                      </a:pPr>
                      <a:r>
                        <a:rPr lang="es-ES" sz="600" dirty="0">
                          <a:effectLst/>
                        </a:rPr>
                        <a:t>Teoría</a:t>
                      </a:r>
                      <a:endParaRPr lang="es-ES" dirty="0">
                        <a:effectLst/>
                      </a:endParaRPr>
                    </a:p>
                  </a:txBody>
                  <a:tcPr marL="68580" marR="68580" marT="0" marB="0"/>
                </a:tc>
                <a:tc>
                  <a:txBody>
                    <a:bodyPr/>
                    <a:lstStyle/>
                    <a:p>
                      <a:pPr>
                        <a:buNone/>
                      </a:pPr>
                      <a:r>
                        <a:rPr lang="es-ES" sz="600" dirty="0">
                          <a:effectLst/>
                        </a:rPr>
                        <a:t>Conceptos</a:t>
                      </a:r>
                      <a:endParaRPr lang="es-ES" dirty="0">
                        <a:effectLst/>
                      </a:endParaRPr>
                    </a:p>
                  </a:txBody>
                  <a:tcPr marL="68580" marR="68580" marT="0" marB="0"/>
                </a:tc>
                <a:tc>
                  <a:txBody>
                    <a:bodyPr/>
                    <a:lstStyle/>
                    <a:p>
                      <a:pPr>
                        <a:buNone/>
                      </a:pPr>
                      <a:r>
                        <a:rPr lang="es-ES" sz="600" dirty="0">
                          <a:effectLst/>
                        </a:rPr>
                        <a:t>Procedimiento</a:t>
                      </a:r>
                      <a:endParaRPr lang="es-ES" dirty="0">
                        <a:effectLst/>
                      </a:endParaRPr>
                    </a:p>
                  </a:txBody>
                  <a:tcPr marL="68580" marR="68580" marT="0" marB="0"/>
                </a:tc>
                <a:tc>
                  <a:txBody>
                    <a:bodyPr/>
                    <a:lstStyle/>
                    <a:p>
                      <a:pPr>
                        <a:buNone/>
                      </a:pPr>
                      <a:r>
                        <a:rPr lang="es-ES" sz="600" dirty="0">
                          <a:effectLst/>
                        </a:rPr>
                        <a:t>Observaciones</a:t>
                      </a:r>
                      <a:endParaRPr lang="es-ES" dirty="0">
                        <a:effectLst/>
                      </a:endParaRPr>
                    </a:p>
                    <a:p>
                      <a:pPr>
                        <a:buNone/>
                      </a:pPr>
                      <a:endParaRPr lang="es-ES">
                        <a:effectLst/>
                      </a:endParaRPr>
                    </a:p>
                  </a:txBody>
                  <a:tcPr marL="68580" marR="68580" marT="0" marB="0"/>
                </a:tc>
                <a:tc>
                  <a:txBody>
                    <a:bodyPr/>
                    <a:lstStyle/>
                    <a:p>
                      <a:pPr>
                        <a:buNone/>
                      </a:pPr>
                      <a:r>
                        <a:rPr lang="es-ES" sz="600" dirty="0">
                          <a:effectLst/>
                        </a:rPr>
                        <a:t>Registro de datos y resultados</a:t>
                      </a:r>
                      <a:endParaRPr lang="es-ES" dirty="0">
                        <a:effectLst/>
                      </a:endParaRPr>
                    </a:p>
                  </a:txBody>
                  <a:tcPr marL="68580" marR="68580" marT="0" marB="0"/>
                </a:tc>
                <a:tc>
                  <a:txBody>
                    <a:bodyPr/>
                    <a:lstStyle/>
                    <a:p>
                      <a:pPr>
                        <a:buNone/>
                      </a:pPr>
                      <a:r>
                        <a:rPr lang="es-ES" sz="600" dirty="0">
                          <a:effectLst/>
                        </a:rPr>
                        <a:t>Conclusiones</a:t>
                      </a:r>
                      <a:endParaRPr lang="es-ES" dirty="0">
                        <a:effectLst/>
                      </a:endParaRPr>
                    </a:p>
                  </a:txBody>
                  <a:tcPr marL="68580" marR="68580" marT="0" marB="0"/>
                </a:tc>
                <a:extLst>
                  <a:ext uri="{0D108BD9-81ED-4DB2-BD59-A6C34878D82A}">
                    <a16:rowId xmlns:a16="http://schemas.microsoft.com/office/drawing/2014/main" val="1090691882"/>
                  </a:ext>
                </a:extLst>
              </a:tr>
              <a:tr h="692436">
                <a:tc>
                  <a:txBody>
                    <a:bodyPr/>
                    <a:lstStyle/>
                    <a:p>
                      <a:pPr>
                        <a:buNone/>
                      </a:pPr>
                      <a:r>
                        <a:rPr lang="es-ES" sz="1100" dirty="0">
                          <a:effectLst/>
                        </a:rPr>
                        <a:t>0</a:t>
                      </a:r>
                    </a:p>
                  </a:txBody>
                  <a:tcPr marL="68580" marR="68580" marT="0" marB="0"/>
                </a:tc>
                <a:tc>
                  <a:txBody>
                    <a:bodyPr/>
                    <a:lstStyle/>
                    <a:p>
                      <a:pPr>
                        <a:buNone/>
                      </a:pPr>
                      <a:r>
                        <a:rPr lang="es-ES" sz="1100" dirty="0">
                          <a:effectLst/>
                        </a:rPr>
                        <a:t>No se identifica ninguna pregunta central</a:t>
                      </a:r>
                    </a:p>
                  </a:txBody>
                  <a:tcPr marL="68580" marR="68580" marT="0" marB="0"/>
                </a:tc>
                <a:tc>
                  <a:txBody>
                    <a:bodyPr/>
                    <a:lstStyle/>
                    <a:p>
                      <a:pPr>
                        <a:buNone/>
                      </a:pPr>
                      <a:r>
                        <a:rPr lang="es-ES" sz="1000" dirty="0">
                          <a:effectLst/>
                        </a:rPr>
                        <a:t>No se identifica de manera clara la teoría que dará sustento al trabajo experimental</a:t>
                      </a:r>
                    </a:p>
                  </a:txBody>
                  <a:tcPr marL="68580" marR="68580" marT="0" marB="0"/>
                </a:tc>
                <a:tc>
                  <a:txBody>
                    <a:bodyPr/>
                    <a:lstStyle/>
                    <a:p>
                      <a:pPr>
                        <a:buNone/>
                      </a:pPr>
                      <a:r>
                        <a:rPr lang="es-ES" sz="1000" dirty="0">
                          <a:effectLst/>
                        </a:rPr>
                        <a:t>Los conceptos no son sustentados por la teoría</a:t>
                      </a:r>
                    </a:p>
                  </a:txBody>
                  <a:tcPr marL="68580" marR="68580" marT="0" marB="0"/>
                </a:tc>
                <a:tc>
                  <a:txBody>
                    <a:bodyPr/>
                    <a:lstStyle/>
                    <a:p>
                      <a:pPr>
                        <a:buNone/>
                      </a:pPr>
                      <a:r>
                        <a:rPr lang="es-ES" sz="1000" dirty="0">
                          <a:effectLst/>
                        </a:rPr>
                        <a:t>No se han identificado procedimiento</a:t>
                      </a:r>
                    </a:p>
                  </a:txBody>
                  <a:tcPr marL="68580" marR="68580" marT="0" marB="0"/>
                </a:tc>
                <a:tc>
                  <a:txBody>
                    <a:bodyPr/>
                    <a:lstStyle/>
                    <a:p>
                      <a:pPr>
                        <a:buNone/>
                      </a:pPr>
                      <a:r>
                        <a:rPr lang="es-ES" sz="1000" dirty="0">
                          <a:effectLst/>
                        </a:rPr>
                        <a:t>No registra observaciones que hacen referencia al acontecimiento estudiado</a:t>
                      </a:r>
                    </a:p>
                  </a:txBody>
                  <a:tcPr marL="68580" marR="68580" marT="0" marB="0"/>
                </a:tc>
                <a:tc>
                  <a:txBody>
                    <a:bodyPr/>
                    <a:lstStyle/>
                    <a:p>
                      <a:pPr>
                        <a:buNone/>
                      </a:pPr>
                      <a:r>
                        <a:rPr lang="es-ES" sz="1000" dirty="0">
                          <a:effectLst/>
                        </a:rPr>
                        <a:t>No registra datos ni resultados</a:t>
                      </a:r>
                    </a:p>
                  </a:txBody>
                  <a:tcPr marL="68580" marR="68580" marT="0" marB="0"/>
                </a:tc>
                <a:tc>
                  <a:txBody>
                    <a:bodyPr/>
                    <a:lstStyle/>
                    <a:p>
                      <a:pPr>
                        <a:buNone/>
                      </a:pPr>
                      <a:r>
                        <a:rPr lang="es-ES" sz="1000" dirty="0">
                          <a:effectLst/>
                        </a:rPr>
                        <a:t>No formula conclusiones</a:t>
                      </a:r>
                    </a:p>
                  </a:txBody>
                  <a:tcPr marL="68580" marR="68580" marT="0" marB="0"/>
                </a:tc>
                <a:extLst>
                  <a:ext uri="{0D108BD9-81ED-4DB2-BD59-A6C34878D82A}">
                    <a16:rowId xmlns:a16="http://schemas.microsoft.com/office/drawing/2014/main" val="442381681"/>
                  </a:ext>
                </a:extLst>
              </a:tr>
              <a:tr h="2308118">
                <a:tc>
                  <a:txBody>
                    <a:bodyPr/>
                    <a:lstStyle/>
                    <a:p>
                      <a:pPr>
                        <a:buNone/>
                      </a:pPr>
                      <a:r>
                        <a:rPr lang="es-ES" sz="1100" dirty="0">
                          <a:effectLst/>
                        </a:rPr>
                        <a:t>5</a:t>
                      </a:r>
                    </a:p>
                  </a:txBody>
                  <a:tcPr marL="68580" marR="68580" marT="0" marB="0"/>
                </a:tc>
                <a:tc>
                  <a:txBody>
                    <a:bodyPr/>
                    <a:lstStyle/>
                    <a:p>
                      <a:pPr>
                        <a:buNone/>
                      </a:pPr>
                      <a:r>
                        <a:rPr lang="es-ES" sz="1100" dirty="0">
                          <a:effectLst/>
                        </a:rPr>
                        <a:t>Se identifica una pregunta central</a:t>
                      </a:r>
                    </a:p>
                  </a:txBody>
                  <a:tcPr marL="68580" marR="68580" marT="0" marB="0"/>
                </a:tc>
                <a:tc>
                  <a:txBody>
                    <a:bodyPr/>
                    <a:lstStyle/>
                    <a:p>
                      <a:pPr>
                        <a:buNone/>
                      </a:pPr>
                      <a:r>
                        <a:rPr lang="es-ES" sz="1000" dirty="0">
                          <a:effectLst/>
                        </a:rPr>
                        <a:t>Se identifica de manera clara la teoría que orienta la formulación de la pregunta central, pero no guía las acciones que conducirán el logro de la interpretación de los datos a obtener</a:t>
                      </a:r>
                    </a:p>
                  </a:txBody>
                  <a:tcPr marL="68580" marR="68580" marT="0" marB="0"/>
                </a:tc>
                <a:tc>
                  <a:txBody>
                    <a:bodyPr/>
                    <a:lstStyle/>
                    <a:p>
                      <a:pPr>
                        <a:buNone/>
                      </a:pPr>
                      <a:r>
                        <a:rPr lang="es-ES" sz="1000" dirty="0">
                          <a:effectLst/>
                        </a:rPr>
                        <a:t>Los conceptos son sustentados por la teoría pero no ayudan a dar respuesta (s) a la pregunta central y no tienen relación con el procedimiento, las observaciones y los resultados.</a:t>
                      </a:r>
                    </a:p>
                  </a:txBody>
                  <a:tcPr marL="68580" marR="68580" marT="0" marB="0"/>
                </a:tc>
                <a:tc>
                  <a:txBody>
                    <a:bodyPr/>
                    <a:lstStyle/>
                    <a:p>
                      <a:pPr>
                        <a:buNone/>
                      </a:pPr>
                      <a:r>
                        <a:rPr lang="es-ES" sz="1000" dirty="0">
                          <a:effectLst/>
                        </a:rPr>
                        <a:t> Se ha identificado el acontecimiento principal y los acontecimientos pero no son consistentes con la pregunta central.</a:t>
                      </a:r>
                    </a:p>
                  </a:txBody>
                  <a:tcPr marL="68580" marR="68580" marT="0" marB="0"/>
                </a:tc>
                <a:tc>
                  <a:txBody>
                    <a:bodyPr/>
                    <a:lstStyle/>
                    <a:p>
                      <a:pPr>
                        <a:buNone/>
                      </a:pPr>
                      <a:r>
                        <a:rPr lang="es-ES" sz="1000" dirty="0">
                          <a:effectLst/>
                        </a:rPr>
                        <a:t>. No registra afirmaciones, solo registra observaciones que hacen referencia al acontecimiento estudiado</a:t>
                      </a:r>
                    </a:p>
                  </a:txBody>
                  <a:tcPr marL="68580" marR="68580" marT="0" marB="0"/>
                </a:tc>
                <a:tc>
                  <a:txBody>
                    <a:bodyPr/>
                    <a:lstStyle/>
                    <a:p>
                      <a:pPr>
                        <a:buNone/>
                      </a:pPr>
                      <a:r>
                        <a:rPr lang="es-ES" sz="1000" dirty="0">
                          <a:effectLst/>
                        </a:rPr>
                        <a:t>Solo registra datos pero no resultados</a:t>
                      </a:r>
                    </a:p>
                  </a:txBody>
                  <a:tcPr marL="68580" marR="68580" marT="0" marB="0"/>
                </a:tc>
                <a:tc>
                  <a:txBody>
                    <a:bodyPr/>
                    <a:lstStyle/>
                    <a:p>
                      <a:pPr>
                        <a:buNone/>
                      </a:pPr>
                      <a:r>
                        <a:rPr lang="es-ES" sz="1000" dirty="0">
                          <a:effectLst/>
                        </a:rPr>
                        <a:t>Formula conclusiones sin considerar los datos y resultados</a:t>
                      </a:r>
                    </a:p>
                    <a:p>
                      <a:pPr>
                        <a:buNone/>
                      </a:pPr>
                      <a:endParaRPr lang="es-ES" sz="1000" dirty="0">
                        <a:effectLst/>
                      </a:endParaRPr>
                    </a:p>
                  </a:txBody>
                  <a:tcPr marL="68580" marR="68580" marT="0" marB="0"/>
                </a:tc>
                <a:extLst>
                  <a:ext uri="{0D108BD9-81ED-4DB2-BD59-A6C34878D82A}">
                    <a16:rowId xmlns:a16="http://schemas.microsoft.com/office/drawing/2014/main" val="174853912"/>
                  </a:ext>
                </a:extLst>
              </a:tr>
              <a:tr h="1888459">
                <a:tc>
                  <a:txBody>
                    <a:bodyPr/>
                    <a:lstStyle/>
                    <a:p>
                      <a:pPr>
                        <a:buNone/>
                      </a:pPr>
                      <a:r>
                        <a:rPr lang="es-ES" sz="1200" dirty="0">
                          <a:effectLst/>
                        </a:rPr>
                        <a:t>10</a:t>
                      </a:r>
                    </a:p>
                  </a:txBody>
                  <a:tcPr marL="68580" marR="68580" marT="0" marB="0"/>
                </a:tc>
                <a:tc>
                  <a:txBody>
                    <a:bodyPr/>
                    <a:lstStyle/>
                    <a:p>
                      <a:pPr>
                        <a:buNone/>
                      </a:pPr>
                      <a:r>
                        <a:rPr lang="es-ES" sz="700" dirty="0">
                          <a:effectLst/>
                        </a:rPr>
                        <a:t>Se identifica claramente una pregunta central que incluye los conceptos que se van a utilizar y sugiere los acontecimientos principales y los objetos correspondientes.</a:t>
                      </a:r>
                      <a:endParaRPr lang="es-ES" dirty="0">
                        <a:effectLst/>
                      </a:endParaRPr>
                    </a:p>
                  </a:txBody>
                  <a:tcPr marL="68580" marR="68580" marT="0" marB="0"/>
                </a:tc>
                <a:tc>
                  <a:txBody>
                    <a:bodyPr/>
                    <a:lstStyle/>
                    <a:p>
                      <a:pPr>
                        <a:buNone/>
                      </a:pPr>
                      <a:r>
                        <a:rPr lang="es-ES" sz="1000" dirty="0">
                          <a:effectLst/>
                        </a:rPr>
                        <a:t>Se identifica claramente que la teoría orienta la formulación de la pregunta central, guía la planeación del trabajo experimental,</a:t>
                      </a:r>
                    </a:p>
                  </a:txBody>
                  <a:tcPr marL="68580" marR="68580" marT="0" marB="0"/>
                </a:tc>
                <a:tc>
                  <a:txBody>
                    <a:bodyPr/>
                    <a:lstStyle/>
                    <a:p>
                      <a:pPr>
                        <a:buNone/>
                      </a:pPr>
                      <a:r>
                        <a:rPr lang="es-ES" sz="1000" dirty="0">
                          <a:effectLst/>
                        </a:rPr>
                        <a:t>Los conceptos son sustentados por la teoría, ayudan a dar respuesta (s) a la pregunta central, tienen relación con el procedimiento, observaciones y resultados.</a:t>
                      </a:r>
                    </a:p>
                  </a:txBody>
                  <a:tcPr marL="68580" marR="68580" marT="0" marB="0"/>
                </a:tc>
                <a:tc>
                  <a:txBody>
                    <a:bodyPr/>
                    <a:lstStyle/>
                    <a:p>
                      <a:pPr>
                        <a:buNone/>
                      </a:pPr>
                      <a:r>
                        <a:rPr lang="es-ES" sz="1000" dirty="0">
                          <a:effectLst/>
                        </a:rPr>
                        <a:t>Se ha identificado el acontecimiento principal y los acontecimientos y ambos son consistentes con la pregunta central </a:t>
                      </a:r>
                    </a:p>
                  </a:txBody>
                  <a:tcPr marL="68580" marR="68580" marT="0" marB="0"/>
                </a:tc>
                <a:tc>
                  <a:txBody>
                    <a:bodyPr/>
                    <a:lstStyle/>
                    <a:p>
                      <a:pPr>
                        <a:buNone/>
                      </a:pPr>
                      <a:r>
                        <a:rPr lang="es-ES" sz="1000" dirty="0">
                          <a:effectLst/>
                        </a:rPr>
                        <a:t>Registra observaciones y afirmaciones que hacen referencia al acontecimiento estudiado.</a:t>
                      </a:r>
                    </a:p>
                  </a:txBody>
                  <a:tcPr marL="68580" marR="68580" marT="0" marB="0"/>
                </a:tc>
                <a:tc>
                  <a:txBody>
                    <a:bodyPr/>
                    <a:lstStyle/>
                    <a:p>
                      <a:pPr>
                        <a:buNone/>
                      </a:pPr>
                      <a:r>
                        <a:rPr lang="es-ES" sz="1000" dirty="0">
                          <a:effectLst/>
                        </a:rPr>
                        <a:t>Los datos y resultados registrados son parte de la respuesta a la pregunta central.</a:t>
                      </a:r>
                    </a:p>
                  </a:txBody>
                  <a:tcPr marL="68580" marR="68580" marT="0" marB="0"/>
                </a:tc>
                <a:tc>
                  <a:txBody>
                    <a:bodyPr/>
                    <a:lstStyle/>
                    <a:p>
                      <a:pPr>
                        <a:buNone/>
                      </a:pPr>
                      <a:r>
                        <a:rPr lang="es-ES" sz="1000" dirty="0">
                          <a:effectLst/>
                        </a:rPr>
                        <a:t>Considera, datos, resultados y la pregunta central para formular conclusiones.</a:t>
                      </a:r>
                    </a:p>
                    <a:p>
                      <a:pPr>
                        <a:buNone/>
                      </a:pPr>
                      <a:endParaRPr lang="es-ES" sz="1000" dirty="0">
                        <a:effectLst/>
                      </a:endParaRPr>
                    </a:p>
                  </a:txBody>
                  <a:tcPr marL="68580" marR="68580" marT="0" marB="0"/>
                </a:tc>
                <a:extLst>
                  <a:ext uri="{0D108BD9-81ED-4DB2-BD59-A6C34878D82A}">
                    <a16:rowId xmlns:a16="http://schemas.microsoft.com/office/drawing/2014/main" val="2966148118"/>
                  </a:ext>
                </a:extLst>
              </a:tr>
            </a:tbl>
          </a:graphicData>
        </a:graphic>
      </p:graphicFrame>
      <p:sp>
        <p:nvSpPr>
          <p:cNvPr id="6" name="CuadroTexto 5">
            <a:extLst>
              <a:ext uri="{FF2B5EF4-FFF2-40B4-BE49-F238E27FC236}">
                <a16:creationId xmlns:a16="http://schemas.microsoft.com/office/drawing/2014/main" id="{C25DB380-C1EF-47D8-8831-72112E3DFE39}"/>
              </a:ext>
            </a:extLst>
          </p:cNvPr>
          <p:cNvSpPr txBox="1"/>
          <p:nvPr/>
        </p:nvSpPr>
        <p:spPr>
          <a:xfrm>
            <a:off x="2472906" y="224287"/>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b="1" u="sng" dirty="0">
                <a:solidFill>
                  <a:srgbClr val="000000"/>
                </a:solidFill>
                <a:latin typeface="Arial"/>
              </a:rPr>
              <a:t>Rúbrica para la V de Gowin</a:t>
            </a:r>
          </a:p>
        </p:txBody>
      </p:sp>
    </p:spTree>
    <p:extLst>
      <p:ext uri="{BB962C8B-B14F-4D97-AF65-F5344CB8AC3E}">
        <p14:creationId xmlns:p14="http://schemas.microsoft.com/office/powerpoint/2010/main" val="38901183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4434" y="5867400"/>
            <a:ext cx="6100572" cy="596899"/>
          </a:xfrm>
        </p:spPr>
        <p:txBody>
          <a:bodyPr>
            <a:normAutofit fontScale="90000"/>
          </a:bodyPr>
          <a:lstStyle/>
          <a:p>
            <a:pPr algn="r"/>
            <a:r>
              <a:rPr lang="es-MX" dirty="0"/>
              <a:t>Evaluación. Formatos. Grupo heterogéneo</a:t>
            </a:r>
          </a:p>
        </p:txBody>
      </p:sp>
      <p:sp>
        <p:nvSpPr>
          <p:cNvPr id="5" name="1 Título"/>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12</a:t>
            </a:r>
          </a:p>
        </p:txBody>
      </p:sp>
      <p:graphicFrame>
        <p:nvGraphicFramePr>
          <p:cNvPr id="4" name="Tabla 3">
            <a:extLst>
              <a:ext uri="{FF2B5EF4-FFF2-40B4-BE49-F238E27FC236}">
                <a16:creationId xmlns:a16="http://schemas.microsoft.com/office/drawing/2014/main" id="{226906EE-1D95-4BCF-ABB0-D97B8DF6F36A}"/>
              </a:ext>
            </a:extLst>
          </p:cNvPr>
          <p:cNvGraphicFramePr>
            <a:graphicFrameLocks noGrp="1"/>
          </p:cNvGraphicFramePr>
          <p:nvPr>
            <p:extLst/>
          </p:nvPr>
        </p:nvGraphicFramePr>
        <p:xfrm>
          <a:off x="1244630" y="795068"/>
          <a:ext cx="10481017" cy="4282165"/>
        </p:xfrm>
        <a:graphic>
          <a:graphicData uri="http://schemas.openxmlformats.org/drawingml/2006/table">
            <a:tbl>
              <a:tblPr firstRow="1" firstCol="1" bandRow="1">
                <a:tableStyleId>{5C22544A-7EE6-4342-B048-85BDC9FD1C3A}</a:tableStyleId>
              </a:tblPr>
              <a:tblGrid>
                <a:gridCol w="3994955">
                  <a:extLst>
                    <a:ext uri="{9D8B030D-6E8A-4147-A177-3AD203B41FA5}">
                      <a16:colId xmlns:a16="http://schemas.microsoft.com/office/drawing/2014/main" val="2112048624"/>
                    </a:ext>
                  </a:extLst>
                </a:gridCol>
                <a:gridCol w="1147975">
                  <a:extLst>
                    <a:ext uri="{9D8B030D-6E8A-4147-A177-3AD203B41FA5}">
                      <a16:colId xmlns:a16="http://schemas.microsoft.com/office/drawing/2014/main" val="2414224536"/>
                    </a:ext>
                  </a:extLst>
                </a:gridCol>
                <a:gridCol w="1308692">
                  <a:extLst>
                    <a:ext uri="{9D8B030D-6E8A-4147-A177-3AD203B41FA5}">
                      <a16:colId xmlns:a16="http://schemas.microsoft.com/office/drawing/2014/main" val="1329104399"/>
                    </a:ext>
                  </a:extLst>
                </a:gridCol>
                <a:gridCol w="4029395">
                  <a:extLst>
                    <a:ext uri="{9D8B030D-6E8A-4147-A177-3AD203B41FA5}">
                      <a16:colId xmlns:a16="http://schemas.microsoft.com/office/drawing/2014/main" val="3896374936"/>
                    </a:ext>
                  </a:extLst>
                </a:gridCol>
              </a:tblGrid>
              <a:tr h="579540">
                <a:tc>
                  <a:txBody>
                    <a:bodyPr/>
                    <a:lstStyle/>
                    <a:p>
                      <a:pPr algn="ctr"/>
                      <a:r>
                        <a:rPr lang="es-ES" sz="900" dirty="0">
                          <a:effectLst/>
                        </a:rPr>
                        <a:t>REQUISITOS</a:t>
                      </a:r>
                      <a:endParaRPr lang="es-ES" dirty="0">
                        <a:effectLst/>
                      </a:endParaRPr>
                    </a:p>
                  </a:txBody>
                  <a:tcPr marL="68580" marR="68580" marT="0" marB="0"/>
                </a:tc>
                <a:tc>
                  <a:txBody>
                    <a:bodyPr/>
                    <a:lstStyle/>
                    <a:p>
                      <a:pPr algn="ctr"/>
                      <a:r>
                        <a:rPr lang="es-ES" sz="900" dirty="0">
                          <a:effectLst/>
                        </a:rPr>
                        <a:t>¿Se cumplen?</a:t>
                      </a:r>
                      <a:endParaRPr lang="es-ES" dirty="0">
                        <a:effectLst/>
                      </a:endParaRPr>
                    </a:p>
                    <a:p>
                      <a:pPr algn="ctr"/>
                      <a:endParaRPr lang="es-ES">
                        <a:effectLst/>
                      </a:endParaRPr>
                    </a:p>
                  </a:txBody>
                  <a:tcPr marL="68580" marR="68580" marT="0" marB="0"/>
                </a:tc>
                <a:tc>
                  <a:txBody>
                    <a:bodyPr/>
                    <a:lstStyle/>
                    <a:p>
                      <a:pPr>
                        <a:buNone/>
                      </a:pPr>
                      <a:endParaRPr lang="es-ES" dirty="0">
                        <a:effectLst/>
                      </a:endParaRPr>
                    </a:p>
                  </a:txBody>
                  <a:tcPr marL="68580" marR="68580" marT="0" marB="0"/>
                </a:tc>
                <a:tc>
                  <a:txBody>
                    <a:bodyPr/>
                    <a:lstStyle/>
                    <a:p>
                      <a:pPr algn="ctr"/>
                      <a:r>
                        <a:rPr lang="es-ES" sz="1000" dirty="0">
                          <a:effectLst/>
                        </a:rPr>
                        <a:t>Observaciones</a:t>
                      </a:r>
                      <a:endParaRPr lang="es-ES" dirty="0">
                        <a:effectLst/>
                      </a:endParaRPr>
                    </a:p>
                  </a:txBody>
                  <a:tcPr marL="68580" marR="68580" marT="0" marB="0"/>
                </a:tc>
                <a:extLst>
                  <a:ext uri="{0D108BD9-81ED-4DB2-BD59-A6C34878D82A}">
                    <a16:rowId xmlns:a16="http://schemas.microsoft.com/office/drawing/2014/main" val="595151415"/>
                  </a:ext>
                </a:extLst>
              </a:tr>
              <a:tr h="257574">
                <a:tc>
                  <a:txBody>
                    <a:bodyPr/>
                    <a:lstStyle/>
                    <a:p>
                      <a:pPr marL="342900" lvl="0" indent="-342900"/>
                      <a:r>
                        <a:rPr lang="es-ES" sz="1100" dirty="0">
                          <a:effectLst/>
                        </a:rPr>
                        <a:t>Expone la fecha establecida.  (1)</a:t>
                      </a:r>
                    </a:p>
                  </a:txBody>
                  <a:tcPr marL="68580" marR="68580" marT="0" marB="0"/>
                </a:tc>
                <a:tc>
                  <a:txBody>
                    <a:bodyPr/>
                    <a:lstStyle/>
                    <a:p>
                      <a:pPr algn="ctr"/>
                      <a:r>
                        <a:rPr lang="es-ES" sz="1100" dirty="0">
                          <a:effectLst/>
                        </a:rPr>
                        <a:t>SI</a:t>
                      </a:r>
                    </a:p>
                  </a:txBody>
                  <a:tcPr marL="68580" marR="68580" marT="0" marB="0"/>
                </a:tc>
                <a:tc>
                  <a:txBody>
                    <a:bodyPr/>
                    <a:lstStyle/>
                    <a:p>
                      <a:pPr algn="ctr"/>
                      <a:r>
                        <a:rPr lang="es-ES" sz="1100" dirty="0">
                          <a:effectLst/>
                        </a:rPr>
                        <a:t>NO</a:t>
                      </a:r>
                    </a:p>
                  </a:txBody>
                  <a:tcPr marL="68580" marR="68580" marT="0" marB="0"/>
                </a:tc>
                <a:tc>
                  <a:txBody>
                    <a:bodyPr/>
                    <a:lstStyle/>
                    <a:p>
                      <a:pPr>
                        <a:buNone/>
                      </a:pPr>
                      <a:endParaRPr lang="es-ES" sz="1100" dirty="0">
                        <a:effectLst/>
                      </a:endParaRPr>
                    </a:p>
                  </a:txBody>
                  <a:tcPr marL="68580" marR="68580" marT="0" marB="0"/>
                </a:tc>
                <a:extLst>
                  <a:ext uri="{0D108BD9-81ED-4DB2-BD59-A6C34878D82A}">
                    <a16:rowId xmlns:a16="http://schemas.microsoft.com/office/drawing/2014/main" val="702355351"/>
                  </a:ext>
                </a:extLst>
              </a:tr>
              <a:tr h="257574">
                <a:tc>
                  <a:txBody>
                    <a:bodyPr/>
                    <a:lstStyle/>
                    <a:p>
                      <a:pPr marL="342900" lvl="0" indent="-342900"/>
                      <a:r>
                        <a:rPr lang="es-ES" sz="1100" dirty="0">
                          <a:effectLst/>
                        </a:rPr>
                        <a:t>Domina los temas de la investigación. (1)</a:t>
                      </a:r>
                    </a:p>
                  </a:txBody>
                  <a:tcPr marL="68580" marR="68580" marT="0" marB="0"/>
                </a:tc>
                <a:tc>
                  <a:txBody>
                    <a:bodyPr/>
                    <a:lstStyle/>
                    <a:p>
                      <a:pPr algn="ctr"/>
                      <a:r>
                        <a:rPr lang="es-ES" sz="1100" dirty="0">
                          <a:effectLst/>
                        </a:rPr>
                        <a:t>SI</a:t>
                      </a:r>
                    </a:p>
                  </a:txBody>
                  <a:tcPr marL="68580" marR="68580" marT="0" marB="0"/>
                </a:tc>
                <a:tc>
                  <a:txBody>
                    <a:bodyPr/>
                    <a:lstStyle/>
                    <a:p>
                      <a:pPr algn="ctr"/>
                      <a:r>
                        <a:rPr lang="es-ES" sz="1100" dirty="0">
                          <a:effectLst/>
                        </a:rPr>
                        <a:t>NO</a:t>
                      </a:r>
                    </a:p>
                  </a:txBody>
                  <a:tcPr marL="68580" marR="68580" marT="0" marB="0"/>
                </a:tc>
                <a:tc>
                  <a:txBody>
                    <a:bodyPr/>
                    <a:lstStyle/>
                    <a:p>
                      <a:pPr>
                        <a:buNone/>
                      </a:pPr>
                      <a:endParaRPr lang="es-ES" sz="1100" dirty="0">
                        <a:effectLst/>
                      </a:endParaRPr>
                    </a:p>
                  </a:txBody>
                  <a:tcPr marL="68580" marR="68580" marT="0" marB="0"/>
                </a:tc>
                <a:extLst>
                  <a:ext uri="{0D108BD9-81ED-4DB2-BD59-A6C34878D82A}">
                    <a16:rowId xmlns:a16="http://schemas.microsoft.com/office/drawing/2014/main" val="2277884393"/>
                  </a:ext>
                </a:extLst>
              </a:tr>
              <a:tr h="482951">
                <a:tc>
                  <a:txBody>
                    <a:bodyPr/>
                    <a:lstStyle/>
                    <a:p>
                      <a:pPr marL="342900" lvl="0" indent="-342900"/>
                      <a:r>
                        <a:rPr lang="es-ES" sz="1100" dirty="0">
                          <a:effectLst/>
                        </a:rPr>
                        <a:t>Da a conocer al inicio, el objetivo del proyecto y el planteamiento del problema. (1)</a:t>
                      </a:r>
                    </a:p>
                  </a:txBody>
                  <a:tcPr marL="68580" marR="68580" marT="0" marB="0"/>
                </a:tc>
                <a:tc>
                  <a:txBody>
                    <a:bodyPr/>
                    <a:lstStyle/>
                    <a:p>
                      <a:pPr algn="ctr"/>
                      <a:r>
                        <a:rPr lang="es-ES" sz="1100" dirty="0">
                          <a:effectLst/>
                        </a:rPr>
                        <a:t>SI</a:t>
                      </a:r>
                    </a:p>
                  </a:txBody>
                  <a:tcPr marL="68580" marR="68580" marT="0" marB="0"/>
                </a:tc>
                <a:tc>
                  <a:txBody>
                    <a:bodyPr/>
                    <a:lstStyle/>
                    <a:p>
                      <a:pPr algn="ctr"/>
                      <a:r>
                        <a:rPr lang="es-ES" sz="1100" dirty="0">
                          <a:effectLst/>
                        </a:rPr>
                        <a:t>NO</a:t>
                      </a:r>
                    </a:p>
                  </a:txBody>
                  <a:tcPr marL="68580" marR="68580" marT="0" marB="0"/>
                </a:tc>
                <a:tc>
                  <a:txBody>
                    <a:bodyPr/>
                    <a:lstStyle/>
                    <a:p>
                      <a:pPr>
                        <a:buNone/>
                      </a:pPr>
                      <a:endParaRPr lang="es-ES" sz="1100" dirty="0">
                        <a:effectLst/>
                      </a:endParaRPr>
                    </a:p>
                  </a:txBody>
                  <a:tcPr marL="68580" marR="68580" marT="0" marB="0"/>
                </a:tc>
                <a:extLst>
                  <a:ext uri="{0D108BD9-81ED-4DB2-BD59-A6C34878D82A}">
                    <a16:rowId xmlns:a16="http://schemas.microsoft.com/office/drawing/2014/main" val="1003871043"/>
                  </a:ext>
                </a:extLst>
              </a:tr>
              <a:tr h="482951">
                <a:tc>
                  <a:txBody>
                    <a:bodyPr/>
                    <a:lstStyle/>
                    <a:p>
                      <a:pPr marL="342900" lvl="0" indent="-342900"/>
                      <a:r>
                        <a:rPr lang="es-ES" sz="1100" dirty="0">
                          <a:effectLst/>
                        </a:rPr>
                        <a:t>Utilizo material didáctico en su exposición (encuestas, crucigramas, cuestionarios,  carteles etc.) </a:t>
                      </a:r>
                    </a:p>
                  </a:txBody>
                  <a:tcPr marL="68580" marR="68580" marT="0" marB="0"/>
                </a:tc>
                <a:tc>
                  <a:txBody>
                    <a:bodyPr/>
                    <a:lstStyle/>
                    <a:p>
                      <a:pPr algn="ctr"/>
                      <a:r>
                        <a:rPr lang="es-ES" sz="1100" dirty="0">
                          <a:effectLst/>
                        </a:rPr>
                        <a:t>SI</a:t>
                      </a:r>
                    </a:p>
                  </a:txBody>
                  <a:tcPr marL="68580" marR="68580" marT="0" marB="0"/>
                </a:tc>
                <a:tc>
                  <a:txBody>
                    <a:bodyPr/>
                    <a:lstStyle/>
                    <a:p>
                      <a:pPr algn="ctr"/>
                      <a:r>
                        <a:rPr lang="es-ES" sz="1100" dirty="0">
                          <a:effectLst/>
                        </a:rPr>
                        <a:t>NO</a:t>
                      </a:r>
                    </a:p>
                  </a:txBody>
                  <a:tcPr marL="68580" marR="68580" marT="0" marB="0"/>
                </a:tc>
                <a:tc>
                  <a:txBody>
                    <a:bodyPr/>
                    <a:lstStyle/>
                    <a:p>
                      <a:pPr>
                        <a:buNone/>
                      </a:pPr>
                      <a:r>
                        <a:rPr lang="es-ES" sz="1100" dirty="0">
                          <a:effectLst/>
                        </a:rPr>
                        <a:t>(1 si utilizó por lo menos dos, 0.5 si utilizó una y 0 sino utilizó ninguna)</a:t>
                      </a:r>
                    </a:p>
                  </a:txBody>
                  <a:tcPr marL="68580" marR="68580" marT="0" marB="0"/>
                </a:tc>
                <a:extLst>
                  <a:ext uri="{0D108BD9-81ED-4DB2-BD59-A6C34878D82A}">
                    <a16:rowId xmlns:a16="http://schemas.microsoft.com/office/drawing/2014/main" val="525335583"/>
                  </a:ext>
                </a:extLst>
              </a:tr>
              <a:tr h="257574">
                <a:tc>
                  <a:txBody>
                    <a:bodyPr/>
                    <a:lstStyle/>
                    <a:p>
                      <a:pPr marL="342900" lvl="0" indent="-342900"/>
                      <a:r>
                        <a:rPr lang="es-ES" sz="1100" dirty="0">
                          <a:effectLst/>
                        </a:rPr>
                        <a:t>Organizo la información de manera adecuada. (1)</a:t>
                      </a:r>
                    </a:p>
                  </a:txBody>
                  <a:tcPr marL="68580" marR="68580" marT="0" marB="0"/>
                </a:tc>
                <a:tc>
                  <a:txBody>
                    <a:bodyPr/>
                    <a:lstStyle/>
                    <a:p>
                      <a:pPr algn="ctr"/>
                      <a:r>
                        <a:rPr lang="es-ES" sz="1100" dirty="0">
                          <a:effectLst/>
                        </a:rPr>
                        <a:t>SI</a:t>
                      </a:r>
                    </a:p>
                  </a:txBody>
                  <a:tcPr marL="68580" marR="68580" marT="0" marB="0"/>
                </a:tc>
                <a:tc>
                  <a:txBody>
                    <a:bodyPr/>
                    <a:lstStyle/>
                    <a:p>
                      <a:pPr algn="ctr"/>
                      <a:r>
                        <a:rPr lang="es-ES" sz="1100" dirty="0">
                          <a:effectLst/>
                        </a:rPr>
                        <a:t>NO</a:t>
                      </a:r>
                    </a:p>
                  </a:txBody>
                  <a:tcPr marL="68580" marR="68580" marT="0" marB="0"/>
                </a:tc>
                <a:tc>
                  <a:txBody>
                    <a:bodyPr/>
                    <a:lstStyle/>
                    <a:p>
                      <a:pPr>
                        <a:buNone/>
                      </a:pPr>
                      <a:endParaRPr lang="es-ES" sz="1100" dirty="0">
                        <a:effectLst/>
                      </a:endParaRPr>
                    </a:p>
                  </a:txBody>
                  <a:tcPr marL="68580" marR="68580" marT="0" marB="0"/>
                </a:tc>
                <a:extLst>
                  <a:ext uri="{0D108BD9-81ED-4DB2-BD59-A6C34878D82A}">
                    <a16:rowId xmlns:a16="http://schemas.microsoft.com/office/drawing/2014/main" val="224809575"/>
                  </a:ext>
                </a:extLst>
              </a:tr>
              <a:tr h="257574">
                <a:tc>
                  <a:txBody>
                    <a:bodyPr/>
                    <a:lstStyle/>
                    <a:p>
                      <a:pPr marL="342900" lvl="0" indent="-342900"/>
                      <a:r>
                        <a:rPr lang="es-ES" sz="1100" dirty="0">
                          <a:effectLst/>
                        </a:rPr>
                        <a:t>Se dirigió con respeto a sus pares. (1)</a:t>
                      </a:r>
                    </a:p>
                  </a:txBody>
                  <a:tcPr marL="68580" marR="68580" marT="0" marB="0"/>
                </a:tc>
                <a:tc>
                  <a:txBody>
                    <a:bodyPr/>
                    <a:lstStyle/>
                    <a:p>
                      <a:pPr algn="ctr"/>
                      <a:r>
                        <a:rPr lang="es-ES" sz="1100" dirty="0">
                          <a:effectLst/>
                        </a:rPr>
                        <a:t>SI</a:t>
                      </a:r>
                    </a:p>
                  </a:txBody>
                  <a:tcPr marL="68580" marR="68580" marT="0" marB="0"/>
                </a:tc>
                <a:tc>
                  <a:txBody>
                    <a:bodyPr/>
                    <a:lstStyle/>
                    <a:p>
                      <a:pPr algn="ctr"/>
                      <a:r>
                        <a:rPr lang="es-ES" sz="1100" dirty="0">
                          <a:effectLst/>
                        </a:rPr>
                        <a:t>NO</a:t>
                      </a:r>
                    </a:p>
                  </a:txBody>
                  <a:tcPr marL="68580" marR="68580" marT="0" marB="0"/>
                </a:tc>
                <a:tc>
                  <a:txBody>
                    <a:bodyPr/>
                    <a:lstStyle/>
                    <a:p>
                      <a:pPr>
                        <a:buNone/>
                      </a:pPr>
                      <a:endParaRPr lang="es-ES" sz="1100" dirty="0">
                        <a:effectLst/>
                      </a:endParaRPr>
                    </a:p>
                  </a:txBody>
                  <a:tcPr marL="68580" marR="68580" marT="0" marB="0"/>
                </a:tc>
                <a:extLst>
                  <a:ext uri="{0D108BD9-81ED-4DB2-BD59-A6C34878D82A}">
                    <a16:rowId xmlns:a16="http://schemas.microsoft.com/office/drawing/2014/main" val="432443546"/>
                  </a:ext>
                </a:extLst>
              </a:tr>
              <a:tr h="257574">
                <a:tc>
                  <a:txBody>
                    <a:bodyPr/>
                    <a:lstStyle/>
                    <a:p>
                      <a:pPr marL="342900" lvl="0" indent="-342900"/>
                      <a:r>
                        <a:rPr lang="es-ES" sz="1100" dirty="0">
                          <a:effectLst/>
                        </a:rPr>
                        <a:t>Respeto el tiempo establecido para su exposición. (1)</a:t>
                      </a:r>
                    </a:p>
                  </a:txBody>
                  <a:tcPr marL="68580" marR="68580" marT="0" marB="0"/>
                </a:tc>
                <a:tc>
                  <a:txBody>
                    <a:bodyPr/>
                    <a:lstStyle/>
                    <a:p>
                      <a:pPr algn="ctr"/>
                      <a:r>
                        <a:rPr lang="es-ES" sz="1100" dirty="0">
                          <a:effectLst/>
                        </a:rPr>
                        <a:t>SI</a:t>
                      </a:r>
                    </a:p>
                  </a:txBody>
                  <a:tcPr marL="68580" marR="68580" marT="0" marB="0"/>
                </a:tc>
                <a:tc>
                  <a:txBody>
                    <a:bodyPr/>
                    <a:lstStyle/>
                    <a:p>
                      <a:pPr algn="ctr"/>
                      <a:r>
                        <a:rPr lang="es-ES" sz="1100" dirty="0">
                          <a:effectLst/>
                        </a:rPr>
                        <a:t>NO</a:t>
                      </a:r>
                    </a:p>
                  </a:txBody>
                  <a:tcPr marL="68580" marR="68580" marT="0" marB="0"/>
                </a:tc>
                <a:tc>
                  <a:txBody>
                    <a:bodyPr/>
                    <a:lstStyle/>
                    <a:p>
                      <a:pPr algn="ctr"/>
                      <a:endParaRPr lang="es-ES" sz="1100" dirty="0">
                        <a:effectLst/>
                      </a:endParaRPr>
                    </a:p>
                  </a:txBody>
                  <a:tcPr marL="68580" marR="68580" marT="0" marB="0"/>
                </a:tc>
                <a:extLst>
                  <a:ext uri="{0D108BD9-81ED-4DB2-BD59-A6C34878D82A}">
                    <a16:rowId xmlns:a16="http://schemas.microsoft.com/office/drawing/2014/main" val="1924187702"/>
                  </a:ext>
                </a:extLst>
              </a:tr>
              <a:tr h="482951">
                <a:tc>
                  <a:txBody>
                    <a:bodyPr/>
                    <a:lstStyle/>
                    <a:p>
                      <a:pPr marL="342900" lvl="0" indent="-342900"/>
                      <a:r>
                        <a:rPr lang="es-ES" sz="1100" dirty="0">
                          <a:effectLst/>
                        </a:rPr>
                        <a:t>Responde de manera clara las preguntas de sus pares.(1)</a:t>
                      </a:r>
                    </a:p>
                  </a:txBody>
                  <a:tcPr marL="68580" marR="68580" marT="0" marB="0"/>
                </a:tc>
                <a:tc>
                  <a:txBody>
                    <a:bodyPr/>
                    <a:lstStyle/>
                    <a:p>
                      <a:pPr algn="ctr"/>
                      <a:r>
                        <a:rPr lang="es-ES" sz="1100" dirty="0">
                          <a:effectLst/>
                        </a:rPr>
                        <a:t>SI</a:t>
                      </a:r>
                    </a:p>
                  </a:txBody>
                  <a:tcPr marL="68580" marR="68580" marT="0" marB="0"/>
                </a:tc>
                <a:tc>
                  <a:txBody>
                    <a:bodyPr/>
                    <a:lstStyle/>
                    <a:p>
                      <a:pPr algn="ctr"/>
                      <a:r>
                        <a:rPr lang="es-ES" sz="1100" dirty="0">
                          <a:effectLst/>
                        </a:rPr>
                        <a:t>NO</a:t>
                      </a:r>
                    </a:p>
                  </a:txBody>
                  <a:tcPr marL="68580" marR="68580" marT="0" marB="0"/>
                </a:tc>
                <a:tc>
                  <a:txBody>
                    <a:bodyPr/>
                    <a:lstStyle/>
                    <a:p>
                      <a:pPr algn="ctr"/>
                      <a:endParaRPr lang="es-ES" sz="1100" dirty="0">
                        <a:effectLst/>
                      </a:endParaRPr>
                    </a:p>
                  </a:txBody>
                  <a:tcPr marL="68580" marR="68580" marT="0" marB="0"/>
                </a:tc>
                <a:extLst>
                  <a:ext uri="{0D108BD9-81ED-4DB2-BD59-A6C34878D82A}">
                    <a16:rowId xmlns:a16="http://schemas.microsoft.com/office/drawing/2014/main" val="3143497013"/>
                  </a:ext>
                </a:extLst>
              </a:tr>
              <a:tr h="965902">
                <a:tc>
                  <a:txBody>
                    <a:bodyPr/>
                    <a:lstStyle/>
                    <a:p>
                      <a:pPr marL="342900" lvl="0" indent="-342900"/>
                      <a:r>
                        <a:rPr lang="es-ES" sz="1100" dirty="0">
                          <a:effectLst/>
                        </a:rPr>
                        <a:t>Utilizo las TICS (2)</a:t>
                      </a:r>
                    </a:p>
                  </a:txBody>
                  <a:tcPr marL="68580" marR="68580" marT="0" marB="0"/>
                </a:tc>
                <a:tc>
                  <a:txBody>
                    <a:bodyPr/>
                    <a:lstStyle/>
                    <a:p>
                      <a:pPr algn="ctr"/>
                      <a:r>
                        <a:rPr lang="es-ES" sz="1100" dirty="0">
                          <a:effectLst/>
                        </a:rPr>
                        <a:t>SI</a:t>
                      </a:r>
                    </a:p>
                  </a:txBody>
                  <a:tcPr marL="68580" marR="68580" marT="0" marB="0"/>
                </a:tc>
                <a:tc>
                  <a:txBody>
                    <a:bodyPr/>
                    <a:lstStyle/>
                    <a:p>
                      <a:pPr algn="ctr"/>
                      <a:r>
                        <a:rPr lang="es-ES" sz="1100" dirty="0">
                          <a:effectLst/>
                        </a:rPr>
                        <a:t>NO</a:t>
                      </a:r>
                    </a:p>
                  </a:txBody>
                  <a:tcPr marL="68580" marR="68580" marT="0" marB="0"/>
                </a:tc>
                <a:tc>
                  <a:txBody>
                    <a:bodyPr/>
                    <a:lstStyle/>
                    <a:p>
                      <a:pPr algn="ctr"/>
                      <a:r>
                        <a:rPr lang="es-ES" sz="1100" dirty="0">
                          <a:effectLst/>
                        </a:rPr>
                        <a:t>(2 puntos sí </a:t>
                      </a:r>
                      <a:r>
                        <a:rPr lang="es-ES" sz="1100" dirty="0" err="1">
                          <a:effectLst/>
                        </a:rPr>
                        <a:t>íncluye</a:t>
                      </a:r>
                      <a:r>
                        <a:rPr lang="es-ES" sz="1100" dirty="0">
                          <a:effectLst/>
                        </a:rPr>
                        <a:t> fotos de su desarrollo en su presentación y no lee. 1punto sí hizo presentación con fotos  y lee. O.5 si no tiene fotos y utiliza otra fuente de apoyo en su presentación) </a:t>
                      </a:r>
                    </a:p>
                  </a:txBody>
                  <a:tcPr marL="68580" marR="68580" marT="0" marB="0"/>
                </a:tc>
                <a:extLst>
                  <a:ext uri="{0D108BD9-81ED-4DB2-BD59-A6C34878D82A}">
                    <a16:rowId xmlns:a16="http://schemas.microsoft.com/office/drawing/2014/main" val="3918257307"/>
                  </a:ext>
                </a:extLst>
              </a:tr>
            </a:tbl>
          </a:graphicData>
        </a:graphic>
      </p:graphicFrame>
      <p:sp>
        <p:nvSpPr>
          <p:cNvPr id="6" name="CuadroTexto 5">
            <a:extLst>
              <a:ext uri="{FF2B5EF4-FFF2-40B4-BE49-F238E27FC236}">
                <a16:creationId xmlns:a16="http://schemas.microsoft.com/office/drawing/2014/main" id="{34502615-60CB-459E-A4A2-7C848A97863E}"/>
              </a:ext>
            </a:extLst>
          </p:cNvPr>
          <p:cNvSpPr txBox="1"/>
          <p:nvPr/>
        </p:nvSpPr>
        <p:spPr>
          <a:xfrm>
            <a:off x="2602302" y="310551"/>
            <a:ext cx="6096000" cy="2462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000" b="1" dirty="0">
                <a:solidFill>
                  <a:srgbClr val="000000"/>
                </a:solidFill>
                <a:latin typeface="Arial"/>
              </a:rPr>
              <a:t>LISTA DE COTEJO PARA EXPOSICIÓN</a:t>
            </a:r>
          </a:p>
        </p:txBody>
      </p:sp>
    </p:spTree>
    <p:extLst>
      <p:ext uri="{BB962C8B-B14F-4D97-AF65-F5344CB8AC3E}">
        <p14:creationId xmlns:p14="http://schemas.microsoft.com/office/powerpoint/2010/main" val="9135442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4434" y="5867400"/>
            <a:ext cx="6100572" cy="596899"/>
          </a:xfrm>
        </p:spPr>
        <p:txBody>
          <a:bodyPr>
            <a:normAutofit fontScale="90000"/>
          </a:bodyPr>
          <a:lstStyle/>
          <a:p>
            <a:pPr algn="r"/>
            <a:r>
              <a:rPr lang="es-MX" dirty="0"/>
              <a:t>Evaluación. Formatos. Grupo heterogéneo</a:t>
            </a:r>
          </a:p>
        </p:txBody>
      </p:sp>
      <p:sp>
        <p:nvSpPr>
          <p:cNvPr id="5" name="1 Título"/>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12</a:t>
            </a:r>
          </a:p>
        </p:txBody>
      </p:sp>
      <p:graphicFrame>
        <p:nvGraphicFramePr>
          <p:cNvPr id="4" name="Tabla 3">
            <a:extLst>
              <a:ext uri="{FF2B5EF4-FFF2-40B4-BE49-F238E27FC236}">
                <a16:creationId xmlns:a16="http://schemas.microsoft.com/office/drawing/2014/main" id="{307163AB-DD29-4238-87AE-6A982A9B4358}"/>
              </a:ext>
            </a:extLst>
          </p:cNvPr>
          <p:cNvGraphicFramePr>
            <a:graphicFrameLocks noGrp="1"/>
          </p:cNvGraphicFramePr>
          <p:nvPr/>
        </p:nvGraphicFramePr>
        <p:xfrm>
          <a:off x="3035300" y="3223260"/>
          <a:ext cx="6121400" cy="411480"/>
        </p:xfrm>
        <a:graphic>
          <a:graphicData uri="http://schemas.openxmlformats.org/drawingml/2006/table">
            <a:tbl>
              <a:tblPr firstRow="1" firstCol="1" bandRow="1">
                <a:tableStyleId>{5C22544A-7EE6-4342-B048-85BDC9FD1C3A}</a:tableStyleId>
              </a:tblPr>
              <a:tblGrid>
                <a:gridCol w="1250950">
                  <a:extLst>
                    <a:ext uri="{9D8B030D-6E8A-4147-A177-3AD203B41FA5}">
                      <a16:colId xmlns:a16="http://schemas.microsoft.com/office/drawing/2014/main" val="4136246184"/>
                    </a:ext>
                  </a:extLst>
                </a:gridCol>
                <a:gridCol w="1123315">
                  <a:extLst>
                    <a:ext uri="{9D8B030D-6E8A-4147-A177-3AD203B41FA5}">
                      <a16:colId xmlns:a16="http://schemas.microsoft.com/office/drawing/2014/main" val="3822434536"/>
                    </a:ext>
                  </a:extLst>
                </a:gridCol>
                <a:gridCol w="1136650">
                  <a:extLst>
                    <a:ext uri="{9D8B030D-6E8A-4147-A177-3AD203B41FA5}">
                      <a16:colId xmlns:a16="http://schemas.microsoft.com/office/drawing/2014/main" val="149414113"/>
                    </a:ext>
                  </a:extLst>
                </a:gridCol>
                <a:gridCol w="2610485">
                  <a:extLst>
                    <a:ext uri="{9D8B030D-6E8A-4147-A177-3AD203B41FA5}">
                      <a16:colId xmlns:a16="http://schemas.microsoft.com/office/drawing/2014/main" val="1725563792"/>
                    </a:ext>
                  </a:extLst>
                </a:gridCol>
              </a:tblGrid>
              <a:tr h="0">
                <a:tc>
                  <a:txBody>
                    <a:bodyPr/>
                    <a:lstStyle/>
                    <a:p>
                      <a:pPr>
                        <a:spcAft>
                          <a:spcPts val="0"/>
                        </a:spcAft>
                      </a:pPr>
                      <a:r>
                        <a:rPr lang="es-ES" sz="900">
                          <a:effectLst/>
                        </a:rPr>
                        <a:t>Nombre de integrantes:</a:t>
                      </a:r>
                      <a:endParaRPr lang="es-ES">
                        <a:effectLst/>
                      </a:endParaRPr>
                    </a:p>
                    <a:p>
                      <a:pPr>
                        <a:spcAft>
                          <a:spcPts val="0"/>
                        </a:spcAft>
                      </a:pPr>
                      <a:r>
                        <a:rPr lang="es-ES" sz="900">
                          <a:effectLst/>
                        </a:rPr>
                        <a:t> </a:t>
                      </a:r>
                      <a:endParaRPr lang="es-ES">
                        <a:effectLst/>
                      </a:endParaRPr>
                    </a:p>
                  </a:txBody>
                  <a:tcPr marL="68580" marR="68580" marT="0" marB="0"/>
                </a:tc>
                <a:tc>
                  <a:txBody>
                    <a:bodyPr/>
                    <a:lstStyle/>
                    <a:p>
                      <a:pPr>
                        <a:spcAft>
                          <a:spcPts val="0"/>
                        </a:spcAft>
                      </a:pPr>
                      <a:r>
                        <a:rPr lang="es-ES" sz="900">
                          <a:effectLst/>
                        </a:rPr>
                        <a:t>Grupo:</a:t>
                      </a:r>
                      <a:endParaRPr lang="es-ES">
                        <a:effectLst/>
                      </a:endParaRPr>
                    </a:p>
                  </a:txBody>
                  <a:tcPr marL="68580" marR="68580" marT="0" marB="0"/>
                </a:tc>
                <a:tc>
                  <a:txBody>
                    <a:bodyPr/>
                    <a:lstStyle/>
                    <a:p>
                      <a:pPr>
                        <a:spcAft>
                          <a:spcPts val="0"/>
                        </a:spcAft>
                      </a:pPr>
                      <a:r>
                        <a:rPr lang="es-ES" sz="900">
                          <a:effectLst/>
                        </a:rPr>
                        <a:t>Fecha de entrega:</a:t>
                      </a:r>
                      <a:endParaRPr lang="es-ES">
                        <a:effectLst/>
                      </a:endParaRPr>
                    </a:p>
                  </a:txBody>
                  <a:tcPr marL="68580" marR="68580" marT="0" marB="0"/>
                </a:tc>
                <a:tc>
                  <a:txBody>
                    <a:bodyPr/>
                    <a:lstStyle/>
                    <a:p>
                      <a:pPr>
                        <a:spcAft>
                          <a:spcPts val="0"/>
                        </a:spcAft>
                      </a:pPr>
                      <a:r>
                        <a:rPr lang="es-ES" sz="900">
                          <a:effectLst/>
                        </a:rPr>
                        <a:t>Nombre del proyecto:</a:t>
                      </a:r>
                      <a:endParaRPr lang="es-ES">
                        <a:effectLst/>
                      </a:endParaRPr>
                    </a:p>
                  </a:txBody>
                  <a:tcPr marL="68580" marR="68580" marT="0" marB="0"/>
                </a:tc>
                <a:extLst>
                  <a:ext uri="{0D108BD9-81ED-4DB2-BD59-A6C34878D82A}">
                    <a16:rowId xmlns:a16="http://schemas.microsoft.com/office/drawing/2014/main" val="2354560547"/>
                  </a:ext>
                </a:extLst>
              </a:tr>
            </a:tbl>
          </a:graphicData>
        </a:graphic>
      </p:graphicFrame>
      <p:graphicFrame>
        <p:nvGraphicFramePr>
          <p:cNvPr id="7" name="Tabla 6">
            <a:extLst>
              <a:ext uri="{FF2B5EF4-FFF2-40B4-BE49-F238E27FC236}">
                <a16:creationId xmlns:a16="http://schemas.microsoft.com/office/drawing/2014/main" id="{2EE8B0B5-E959-43F3-A88B-692E2F9ABEC2}"/>
              </a:ext>
            </a:extLst>
          </p:cNvPr>
          <p:cNvGraphicFramePr>
            <a:graphicFrameLocks noGrp="1"/>
          </p:cNvGraphicFramePr>
          <p:nvPr>
            <p:extLst/>
          </p:nvPr>
        </p:nvGraphicFramePr>
        <p:xfrm>
          <a:off x="1164566" y="747622"/>
          <a:ext cx="9621011" cy="4735185"/>
        </p:xfrm>
        <a:graphic>
          <a:graphicData uri="http://schemas.openxmlformats.org/drawingml/2006/table">
            <a:tbl>
              <a:tblPr firstRow="1" firstCol="1" bandRow="1">
                <a:tableStyleId>{5C22544A-7EE6-4342-B048-85BDC9FD1C3A}</a:tableStyleId>
              </a:tblPr>
              <a:tblGrid>
                <a:gridCol w="463807">
                  <a:extLst>
                    <a:ext uri="{9D8B030D-6E8A-4147-A177-3AD203B41FA5}">
                      <a16:colId xmlns:a16="http://schemas.microsoft.com/office/drawing/2014/main" val="3605724201"/>
                    </a:ext>
                  </a:extLst>
                </a:gridCol>
                <a:gridCol w="1708028">
                  <a:extLst>
                    <a:ext uri="{9D8B030D-6E8A-4147-A177-3AD203B41FA5}">
                      <a16:colId xmlns:a16="http://schemas.microsoft.com/office/drawing/2014/main" val="797019612"/>
                    </a:ext>
                  </a:extLst>
                </a:gridCol>
                <a:gridCol w="1812888">
                  <a:extLst>
                    <a:ext uri="{9D8B030D-6E8A-4147-A177-3AD203B41FA5}">
                      <a16:colId xmlns:a16="http://schemas.microsoft.com/office/drawing/2014/main" val="1351549730"/>
                    </a:ext>
                  </a:extLst>
                </a:gridCol>
                <a:gridCol w="1655597">
                  <a:extLst>
                    <a:ext uri="{9D8B030D-6E8A-4147-A177-3AD203B41FA5}">
                      <a16:colId xmlns:a16="http://schemas.microsoft.com/office/drawing/2014/main" val="3389996096"/>
                    </a:ext>
                  </a:extLst>
                </a:gridCol>
                <a:gridCol w="1575943">
                  <a:extLst>
                    <a:ext uri="{9D8B030D-6E8A-4147-A177-3AD203B41FA5}">
                      <a16:colId xmlns:a16="http://schemas.microsoft.com/office/drawing/2014/main" val="3671319242"/>
                    </a:ext>
                  </a:extLst>
                </a:gridCol>
                <a:gridCol w="1579975">
                  <a:extLst>
                    <a:ext uri="{9D8B030D-6E8A-4147-A177-3AD203B41FA5}">
                      <a16:colId xmlns:a16="http://schemas.microsoft.com/office/drawing/2014/main" val="3953119805"/>
                    </a:ext>
                  </a:extLst>
                </a:gridCol>
                <a:gridCol w="824773">
                  <a:extLst>
                    <a:ext uri="{9D8B030D-6E8A-4147-A177-3AD203B41FA5}">
                      <a16:colId xmlns:a16="http://schemas.microsoft.com/office/drawing/2014/main" val="3805898438"/>
                    </a:ext>
                  </a:extLst>
                </a:gridCol>
              </a:tblGrid>
              <a:tr h="425865">
                <a:tc>
                  <a:txBody>
                    <a:bodyPr/>
                    <a:lstStyle/>
                    <a:p>
                      <a:pPr algn="ctr">
                        <a:spcAft>
                          <a:spcPts val="0"/>
                        </a:spcAft>
                      </a:pPr>
                      <a:r>
                        <a:rPr lang="es-ES" sz="900" dirty="0">
                          <a:effectLst/>
                        </a:rPr>
                        <a:t>No </a:t>
                      </a:r>
                      <a:endParaRPr lang="es-ES">
                        <a:effectLst/>
                      </a:endParaRPr>
                    </a:p>
                  </a:txBody>
                  <a:tcPr marL="68580" marR="68580" marT="0" marB="0"/>
                </a:tc>
                <a:tc>
                  <a:txBody>
                    <a:bodyPr/>
                    <a:lstStyle/>
                    <a:p>
                      <a:pPr algn="ctr">
                        <a:spcAft>
                          <a:spcPts val="0"/>
                        </a:spcAft>
                      </a:pPr>
                      <a:r>
                        <a:rPr lang="es-ES" sz="900" dirty="0">
                          <a:effectLst/>
                        </a:rPr>
                        <a:t>Criterios de evaluación</a:t>
                      </a:r>
                      <a:endParaRPr lang="es-ES" dirty="0">
                        <a:effectLst/>
                      </a:endParaRPr>
                    </a:p>
                  </a:txBody>
                  <a:tcPr marL="68580" marR="68580" marT="0" marB="0"/>
                </a:tc>
                <a:tc>
                  <a:txBody>
                    <a:bodyPr/>
                    <a:lstStyle/>
                    <a:p>
                      <a:pPr algn="ctr">
                        <a:spcAft>
                          <a:spcPts val="0"/>
                        </a:spcAft>
                      </a:pPr>
                      <a:r>
                        <a:rPr lang="es-ES" sz="900" dirty="0">
                          <a:effectLst/>
                        </a:rPr>
                        <a:t>Competente (4)</a:t>
                      </a:r>
                      <a:endParaRPr lang="es-ES" dirty="0">
                        <a:effectLst/>
                      </a:endParaRPr>
                    </a:p>
                  </a:txBody>
                  <a:tcPr marL="68580" marR="68580" marT="0" marB="0"/>
                </a:tc>
                <a:tc>
                  <a:txBody>
                    <a:bodyPr/>
                    <a:lstStyle/>
                    <a:p>
                      <a:pPr algn="ctr">
                        <a:spcAft>
                          <a:spcPts val="0"/>
                        </a:spcAft>
                      </a:pPr>
                      <a:r>
                        <a:rPr lang="es-ES" sz="900" dirty="0">
                          <a:effectLst/>
                        </a:rPr>
                        <a:t>Satisfactorio (3)</a:t>
                      </a:r>
                      <a:endParaRPr lang="es-ES" dirty="0">
                        <a:effectLst/>
                      </a:endParaRPr>
                    </a:p>
                  </a:txBody>
                  <a:tcPr marL="68580" marR="68580" marT="0" marB="0"/>
                </a:tc>
                <a:tc>
                  <a:txBody>
                    <a:bodyPr/>
                    <a:lstStyle/>
                    <a:p>
                      <a:pPr algn="ctr">
                        <a:spcAft>
                          <a:spcPts val="0"/>
                        </a:spcAft>
                      </a:pPr>
                      <a:r>
                        <a:rPr lang="es-ES" sz="900" dirty="0">
                          <a:effectLst/>
                        </a:rPr>
                        <a:t>Básico (2)</a:t>
                      </a:r>
                      <a:endParaRPr lang="es-ES" dirty="0">
                        <a:effectLst/>
                      </a:endParaRPr>
                    </a:p>
                  </a:txBody>
                  <a:tcPr marL="68580" marR="68580" marT="0" marB="0"/>
                </a:tc>
                <a:tc>
                  <a:txBody>
                    <a:bodyPr/>
                    <a:lstStyle/>
                    <a:p>
                      <a:pPr algn="ctr">
                        <a:spcAft>
                          <a:spcPts val="0"/>
                        </a:spcAft>
                      </a:pPr>
                      <a:r>
                        <a:rPr lang="es-ES" sz="900" dirty="0">
                          <a:effectLst/>
                        </a:rPr>
                        <a:t>Insuficiente (1)</a:t>
                      </a:r>
                      <a:endParaRPr lang="es-ES" dirty="0">
                        <a:effectLst/>
                      </a:endParaRPr>
                    </a:p>
                  </a:txBody>
                  <a:tcPr marL="68580" marR="68580" marT="0" marB="0"/>
                </a:tc>
                <a:tc>
                  <a:txBody>
                    <a:bodyPr/>
                    <a:lstStyle/>
                    <a:p>
                      <a:pPr algn="ctr">
                        <a:spcAft>
                          <a:spcPts val="0"/>
                        </a:spcAft>
                      </a:pPr>
                      <a:r>
                        <a:rPr lang="es-ES" sz="900" dirty="0">
                          <a:effectLst/>
                        </a:rPr>
                        <a:t>Puntos</a:t>
                      </a:r>
                      <a:endParaRPr lang="es-ES" dirty="0">
                        <a:effectLst/>
                      </a:endParaRPr>
                    </a:p>
                  </a:txBody>
                  <a:tcPr marL="68580" marR="68580" marT="0" marB="0"/>
                </a:tc>
                <a:extLst>
                  <a:ext uri="{0D108BD9-81ED-4DB2-BD59-A6C34878D82A}">
                    <a16:rowId xmlns:a16="http://schemas.microsoft.com/office/drawing/2014/main" val="4231728927"/>
                  </a:ext>
                </a:extLst>
              </a:tr>
              <a:tr h="1794720">
                <a:tc>
                  <a:txBody>
                    <a:bodyPr/>
                    <a:lstStyle/>
                    <a:p>
                      <a:pPr algn="ctr">
                        <a:spcAft>
                          <a:spcPts val="0"/>
                        </a:spcAft>
                      </a:pPr>
                      <a:r>
                        <a:rPr lang="es-ES" sz="800" dirty="0">
                          <a:effectLst/>
                        </a:rPr>
                        <a:t>1</a:t>
                      </a:r>
                      <a:endParaRPr lang="es-ES" dirty="0">
                        <a:effectLst/>
                      </a:endParaRPr>
                    </a:p>
                  </a:txBody>
                  <a:tcPr marL="68580" marR="68580" marT="0" marB="0"/>
                </a:tc>
                <a:tc>
                  <a:txBody>
                    <a:bodyPr/>
                    <a:lstStyle/>
                    <a:p>
                      <a:pPr>
                        <a:spcAft>
                          <a:spcPts val="0"/>
                        </a:spcAft>
                      </a:pPr>
                      <a:r>
                        <a:rPr lang="es-ES" sz="1100" dirty="0">
                          <a:effectLst/>
                        </a:rPr>
                        <a:t>Portada e introducción.</a:t>
                      </a:r>
                    </a:p>
                  </a:txBody>
                  <a:tcPr marL="68580" marR="68580" marT="0" marB="0"/>
                </a:tc>
                <a:tc>
                  <a:txBody>
                    <a:bodyPr/>
                    <a:lstStyle/>
                    <a:p>
                      <a:pPr>
                        <a:spcAft>
                          <a:spcPts val="0"/>
                        </a:spcAft>
                      </a:pPr>
                      <a:r>
                        <a:rPr lang="es-ES" sz="1100" dirty="0">
                          <a:effectLst/>
                        </a:rPr>
                        <a:t>El proyecto incluye una portada/título y todos los datos que requiere una investigación.</a:t>
                      </a:r>
                    </a:p>
                    <a:p>
                      <a:pPr>
                        <a:spcAft>
                          <a:spcPts val="0"/>
                        </a:spcAft>
                      </a:pPr>
                      <a:r>
                        <a:rPr lang="es-ES" sz="1100" dirty="0">
                          <a:effectLst/>
                        </a:rPr>
                        <a:t>Tiene una introducción de la investigación escrita en forma clara y precisa y en una cuartilla.</a:t>
                      </a:r>
                    </a:p>
                  </a:txBody>
                  <a:tcPr marL="68580" marR="68580" marT="0" marB="0"/>
                </a:tc>
                <a:tc>
                  <a:txBody>
                    <a:bodyPr/>
                    <a:lstStyle/>
                    <a:p>
                      <a:pPr>
                        <a:spcAft>
                          <a:spcPts val="0"/>
                        </a:spcAft>
                      </a:pPr>
                      <a:r>
                        <a:rPr lang="es-ES" sz="1100" dirty="0">
                          <a:effectLst/>
                        </a:rPr>
                        <a:t>El proyecto incluye una portada/título y todos los datos que requiere una investigación.</a:t>
                      </a:r>
                    </a:p>
                    <a:p>
                      <a:pPr>
                        <a:spcAft>
                          <a:spcPts val="0"/>
                        </a:spcAft>
                      </a:pPr>
                      <a:r>
                        <a:rPr lang="es-ES" sz="1100" dirty="0">
                          <a:effectLst/>
                        </a:rPr>
                        <a:t>Tiene una breve introducción de la investigación escrita pero no es clara ni precisa.</a:t>
                      </a:r>
                    </a:p>
                  </a:txBody>
                  <a:tcPr marL="68580" marR="68580" marT="0" marB="0"/>
                </a:tc>
                <a:tc>
                  <a:txBody>
                    <a:bodyPr/>
                    <a:lstStyle/>
                    <a:p>
                      <a:pPr>
                        <a:spcAft>
                          <a:spcPts val="0"/>
                        </a:spcAft>
                      </a:pPr>
                      <a:r>
                        <a:rPr lang="es-ES" sz="1100" dirty="0">
                          <a:effectLst/>
                        </a:rPr>
                        <a:t>Se incluye una portada/título y todos los datos que requiere una investigación, pero no tiene introducción.</a:t>
                      </a:r>
                    </a:p>
                  </a:txBody>
                  <a:tcPr marL="68580" marR="68580" marT="0" marB="0"/>
                </a:tc>
                <a:tc>
                  <a:txBody>
                    <a:bodyPr/>
                    <a:lstStyle/>
                    <a:p>
                      <a:pPr>
                        <a:spcAft>
                          <a:spcPts val="0"/>
                        </a:spcAft>
                      </a:pPr>
                      <a:r>
                        <a:rPr lang="es-ES" sz="1100" dirty="0">
                          <a:effectLst/>
                        </a:rPr>
                        <a:t>No incluye una portada/título ni introducción.</a:t>
                      </a:r>
                    </a:p>
                  </a:txBody>
                  <a:tcPr marL="68580" marR="68580" marT="0" marB="0"/>
                </a:tc>
                <a:tc>
                  <a:txBody>
                    <a:bodyPr/>
                    <a:lstStyle/>
                    <a:p>
                      <a:pPr>
                        <a:spcAft>
                          <a:spcPts val="0"/>
                        </a:spcAft>
                      </a:pPr>
                      <a:endParaRPr lang="es-ES" dirty="0">
                        <a:effectLst/>
                      </a:endParaRPr>
                    </a:p>
                  </a:txBody>
                  <a:tcPr marL="68580" marR="68580" marT="0" marB="0"/>
                </a:tc>
                <a:extLst>
                  <a:ext uri="{0D108BD9-81ED-4DB2-BD59-A6C34878D82A}">
                    <a16:rowId xmlns:a16="http://schemas.microsoft.com/office/drawing/2014/main" val="4054843875"/>
                  </a:ext>
                </a:extLst>
              </a:tr>
              <a:tr h="1277596">
                <a:tc>
                  <a:txBody>
                    <a:bodyPr/>
                    <a:lstStyle/>
                    <a:p>
                      <a:pPr algn="ctr">
                        <a:spcAft>
                          <a:spcPts val="0"/>
                        </a:spcAft>
                      </a:pPr>
                      <a:r>
                        <a:rPr lang="es-ES" sz="800" dirty="0">
                          <a:effectLst/>
                        </a:rPr>
                        <a:t>2</a:t>
                      </a:r>
                      <a:endParaRPr lang="es-ES" dirty="0">
                        <a:effectLst/>
                      </a:endParaRPr>
                    </a:p>
                  </a:txBody>
                  <a:tcPr marL="68580" marR="68580" marT="0" marB="0"/>
                </a:tc>
                <a:tc>
                  <a:txBody>
                    <a:bodyPr/>
                    <a:lstStyle/>
                    <a:p>
                      <a:pPr>
                        <a:spcAft>
                          <a:spcPts val="0"/>
                        </a:spcAft>
                      </a:pPr>
                      <a:r>
                        <a:rPr lang="es-ES" sz="1100" dirty="0">
                          <a:effectLst/>
                        </a:rPr>
                        <a:t>Delimitación del tema y planteamiento del problema.</a:t>
                      </a:r>
                    </a:p>
                  </a:txBody>
                  <a:tcPr marL="68580" marR="68580" marT="0" marB="0"/>
                </a:tc>
                <a:tc>
                  <a:txBody>
                    <a:bodyPr/>
                    <a:lstStyle/>
                    <a:p>
                      <a:pPr>
                        <a:spcAft>
                          <a:spcPts val="0"/>
                        </a:spcAft>
                      </a:pPr>
                      <a:r>
                        <a:rPr lang="es-ES" sz="1100" dirty="0">
                          <a:effectLst/>
                        </a:rPr>
                        <a:t>El proyecto cuenta con la delimitación del tema, así como el planteamiento del problema de forma clara y precisa.</a:t>
                      </a:r>
                    </a:p>
                  </a:txBody>
                  <a:tcPr marL="68580" marR="68580" marT="0" marB="0"/>
                </a:tc>
                <a:tc>
                  <a:txBody>
                    <a:bodyPr/>
                    <a:lstStyle/>
                    <a:p>
                      <a:pPr>
                        <a:spcAft>
                          <a:spcPts val="0"/>
                        </a:spcAft>
                      </a:pPr>
                      <a:r>
                        <a:rPr lang="es-ES" sz="1100" dirty="0">
                          <a:effectLst/>
                        </a:rPr>
                        <a:t>El proyecto cuenta con la delimitación del tema, así como el planteamiento del problema de forma clara pero no precisa.</a:t>
                      </a:r>
                    </a:p>
                  </a:txBody>
                  <a:tcPr marL="68580" marR="68580" marT="0" marB="0"/>
                </a:tc>
                <a:tc>
                  <a:txBody>
                    <a:bodyPr/>
                    <a:lstStyle/>
                    <a:p>
                      <a:pPr>
                        <a:spcAft>
                          <a:spcPts val="0"/>
                        </a:spcAft>
                      </a:pPr>
                      <a:r>
                        <a:rPr lang="es-ES" sz="1100" dirty="0">
                          <a:effectLst/>
                        </a:rPr>
                        <a:t>El proyecto solo cuenta con la delimitación del tema o el   planteamiento del problema de forma clara y precisa.</a:t>
                      </a:r>
                    </a:p>
                  </a:txBody>
                  <a:tcPr marL="68580" marR="68580" marT="0" marB="0"/>
                </a:tc>
                <a:tc>
                  <a:txBody>
                    <a:bodyPr/>
                    <a:lstStyle/>
                    <a:p>
                      <a:pPr>
                        <a:spcAft>
                          <a:spcPts val="0"/>
                        </a:spcAft>
                      </a:pPr>
                      <a:r>
                        <a:rPr lang="es-ES" sz="1100" dirty="0">
                          <a:effectLst/>
                        </a:rPr>
                        <a:t>El proyecto no cuenta con delimitación del tema ni planteamiento del problema.</a:t>
                      </a:r>
                    </a:p>
                  </a:txBody>
                  <a:tcPr marL="68580" marR="68580" marT="0" marB="0"/>
                </a:tc>
                <a:tc>
                  <a:txBody>
                    <a:bodyPr/>
                    <a:lstStyle/>
                    <a:p>
                      <a:pPr>
                        <a:spcAft>
                          <a:spcPts val="0"/>
                        </a:spcAft>
                      </a:pPr>
                      <a:endParaRPr lang="es-ES" dirty="0">
                        <a:effectLst/>
                      </a:endParaRPr>
                    </a:p>
                  </a:txBody>
                  <a:tcPr marL="68580" marR="68580" marT="0" marB="0"/>
                </a:tc>
                <a:extLst>
                  <a:ext uri="{0D108BD9-81ED-4DB2-BD59-A6C34878D82A}">
                    <a16:rowId xmlns:a16="http://schemas.microsoft.com/office/drawing/2014/main" val="2458560713"/>
                  </a:ext>
                </a:extLst>
              </a:tr>
              <a:tr h="1155921">
                <a:tc>
                  <a:txBody>
                    <a:bodyPr/>
                    <a:lstStyle/>
                    <a:p>
                      <a:pPr algn="ctr">
                        <a:spcAft>
                          <a:spcPts val="0"/>
                        </a:spcAft>
                      </a:pPr>
                      <a:r>
                        <a:rPr lang="es-ES" sz="800" dirty="0">
                          <a:effectLst/>
                        </a:rPr>
                        <a:t>3</a:t>
                      </a:r>
                      <a:endParaRPr lang="es-ES" dirty="0">
                        <a:effectLst/>
                      </a:endParaRPr>
                    </a:p>
                  </a:txBody>
                  <a:tcPr marL="68580" marR="68580" marT="0" marB="0"/>
                </a:tc>
                <a:tc>
                  <a:txBody>
                    <a:bodyPr/>
                    <a:lstStyle/>
                    <a:p>
                      <a:pPr>
                        <a:spcAft>
                          <a:spcPts val="0"/>
                        </a:spcAft>
                      </a:pPr>
                      <a:r>
                        <a:rPr lang="es-ES" sz="1100" dirty="0">
                          <a:effectLst/>
                        </a:rPr>
                        <a:t>Justificación del proyecto.</a:t>
                      </a:r>
                    </a:p>
                  </a:txBody>
                  <a:tcPr marL="68580" marR="68580" marT="0" marB="0"/>
                </a:tc>
                <a:tc>
                  <a:txBody>
                    <a:bodyPr/>
                    <a:lstStyle/>
                    <a:p>
                      <a:pPr>
                        <a:spcAft>
                          <a:spcPts val="0"/>
                        </a:spcAft>
                      </a:pPr>
                      <a:r>
                        <a:rPr lang="es-ES" sz="1100" dirty="0">
                          <a:effectLst/>
                        </a:rPr>
                        <a:t>Se explica las razones por las que se hará la investigación y el contenido a desarrollar. </a:t>
                      </a:r>
                    </a:p>
                  </a:txBody>
                  <a:tcPr marL="68580" marR="68580" marT="0" marB="0"/>
                </a:tc>
                <a:tc>
                  <a:txBody>
                    <a:bodyPr/>
                    <a:lstStyle/>
                    <a:p>
                      <a:pPr>
                        <a:spcAft>
                          <a:spcPts val="0"/>
                        </a:spcAft>
                      </a:pPr>
                      <a:r>
                        <a:rPr lang="es-ES" sz="1100" dirty="0">
                          <a:effectLst/>
                        </a:rPr>
                        <a:t>Se explica las razones por las que se hará la investigación sin el contenido a desarrollar.</a:t>
                      </a:r>
                    </a:p>
                  </a:txBody>
                  <a:tcPr marL="68580" marR="68580" marT="0" marB="0"/>
                </a:tc>
                <a:tc>
                  <a:txBody>
                    <a:bodyPr/>
                    <a:lstStyle/>
                    <a:p>
                      <a:pPr>
                        <a:spcAft>
                          <a:spcPts val="0"/>
                        </a:spcAft>
                      </a:pPr>
                      <a:r>
                        <a:rPr lang="es-ES" sz="1100" dirty="0">
                          <a:effectLst/>
                        </a:rPr>
                        <a:t>Se explica las razones por las que se hará la investigación limitadamente sin el contenido a desarrollar.</a:t>
                      </a:r>
                    </a:p>
                  </a:txBody>
                  <a:tcPr marL="68580" marR="68580" marT="0" marB="0"/>
                </a:tc>
                <a:tc>
                  <a:txBody>
                    <a:bodyPr/>
                    <a:lstStyle/>
                    <a:p>
                      <a:pPr>
                        <a:spcAft>
                          <a:spcPts val="0"/>
                        </a:spcAft>
                      </a:pPr>
                      <a:r>
                        <a:rPr lang="es-ES" sz="1100" dirty="0">
                          <a:effectLst/>
                        </a:rPr>
                        <a:t>Se omite la explicación de las razones por las que se hará la investigación y el contenido a desarrollar.</a:t>
                      </a:r>
                    </a:p>
                  </a:txBody>
                  <a:tcPr marL="68580" marR="68580" marT="0" marB="0"/>
                </a:tc>
                <a:tc>
                  <a:txBody>
                    <a:bodyPr/>
                    <a:lstStyle/>
                    <a:p>
                      <a:pPr>
                        <a:spcAft>
                          <a:spcPts val="0"/>
                        </a:spcAft>
                      </a:pPr>
                      <a:endParaRPr lang="es-ES" dirty="0">
                        <a:effectLst/>
                      </a:endParaRPr>
                    </a:p>
                  </a:txBody>
                  <a:tcPr marL="68580" marR="68580" marT="0" marB="0"/>
                </a:tc>
                <a:extLst>
                  <a:ext uri="{0D108BD9-81ED-4DB2-BD59-A6C34878D82A}">
                    <a16:rowId xmlns:a16="http://schemas.microsoft.com/office/drawing/2014/main" val="2308383790"/>
                  </a:ext>
                </a:extLst>
              </a:tr>
            </a:tbl>
          </a:graphicData>
        </a:graphic>
      </p:graphicFrame>
      <p:sp>
        <p:nvSpPr>
          <p:cNvPr id="8" name="CuadroTexto 7">
            <a:extLst>
              <a:ext uri="{FF2B5EF4-FFF2-40B4-BE49-F238E27FC236}">
                <a16:creationId xmlns:a16="http://schemas.microsoft.com/office/drawing/2014/main" id="{4D40EE46-4C34-44EC-A064-9B8B50BEAB1C}"/>
              </a:ext>
            </a:extLst>
          </p:cNvPr>
          <p:cNvSpPr txBox="1"/>
          <p:nvPr/>
        </p:nvSpPr>
        <p:spPr>
          <a:xfrm>
            <a:off x="2731698" y="382438"/>
            <a:ext cx="6096000"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100" b="1" dirty="0">
                <a:solidFill>
                  <a:srgbClr val="000000"/>
                </a:solidFill>
                <a:latin typeface="Arial"/>
                <a:cs typeface="Arial"/>
              </a:rPr>
              <a:t>RUBRICA PARA EVALUAR EL PROYECTO – TRABAJO DE INVESTIGACIÓN (1)</a:t>
            </a:r>
          </a:p>
          <a:p>
            <a:endParaRPr lang="es-ES" sz="900">
              <a:latin typeface="Arial"/>
              <a:cs typeface="Arial"/>
            </a:endParaRPr>
          </a:p>
        </p:txBody>
      </p:sp>
    </p:spTree>
    <p:extLst>
      <p:ext uri="{BB962C8B-B14F-4D97-AF65-F5344CB8AC3E}">
        <p14:creationId xmlns:p14="http://schemas.microsoft.com/office/powerpoint/2010/main" val="13577961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4434" y="5867400"/>
            <a:ext cx="6100572" cy="596899"/>
          </a:xfrm>
        </p:spPr>
        <p:txBody>
          <a:bodyPr>
            <a:normAutofit fontScale="90000"/>
          </a:bodyPr>
          <a:lstStyle/>
          <a:p>
            <a:pPr algn="r"/>
            <a:r>
              <a:rPr lang="es-MX" dirty="0"/>
              <a:t>Evaluación. Formatos. Grupo heterogéneo</a:t>
            </a:r>
          </a:p>
        </p:txBody>
      </p:sp>
      <p:sp>
        <p:nvSpPr>
          <p:cNvPr id="5" name="1 Título"/>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12</a:t>
            </a:r>
          </a:p>
        </p:txBody>
      </p:sp>
      <p:graphicFrame>
        <p:nvGraphicFramePr>
          <p:cNvPr id="4" name="Tabla 3">
            <a:extLst>
              <a:ext uri="{FF2B5EF4-FFF2-40B4-BE49-F238E27FC236}">
                <a16:creationId xmlns:a16="http://schemas.microsoft.com/office/drawing/2014/main" id="{20EC5316-6ABF-4D2C-821E-6A4B46A85073}"/>
              </a:ext>
            </a:extLst>
          </p:cNvPr>
          <p:cNvGraphicFramePr>
            <a:graphicFrameLocks noGrp="1"/>
          </p:cNvGraphicFramePr>
          <p:nvPr>
            <p:extLst/>
          </p:nvPr>
        </p:nvGraphicFramePr>
        <p:xfrm>
          <a:off x="1394603" y="560716"/>
          <a:ext cx="10392184" cy="4493501"/>
        </p:xfrm>
        <a:graphic>
          <a:graphicData uri="http://schemas.openxmlformats.org/drawingml/2006/table">
            <a:tbl>
              <a:tblPr firstRow="1" firstCol="1" bandRow="1">
                <a:tableStyleId>{5C22544A-7EE6-4342-B048-85BDC9FD1C3A}</a:tableStyleId>
              </a:tblPr>
              <a:tblGrid>
                <a:gridCol w="547959">
                  <a:extLst>
                    <a:ext uri="{9D8B030D-6E8A-4147-A177-3AD203B41FA5}">
                      <a16:colId xmlns:a16="http://schemas.microsoft.com/office/drawing/2014/main" val="4176594695"/>
                    </a:ext>
                  </a:extLst>
                </a:gridCol>
                <a:gridCol w="2017923">
                  <a:extLst>
                    <a:ext uri="{9D8B030D-6E8A-4147-A177-3AD203B41FA5}">
                      <a16:colId xmlns:a16="http://schemas.microsoft.com/office/drawing/2014/main" val="2364180820"/>
                    </a:ext>
                  </a:extLst>
                </a:gridCol>
                <a:gridCol w="2141811">
                  <a:extLst>
                    <a:ext uri="{9D8B030D-6E8A-4147-A177-3AD203B41FA5}">
                      <a16:colId xmlns:a16="http://schemas.microsoft.com/office/drawing/2014/main" val="4218267525"/>
                    </a:ext>
                  </a:extLst>
                </a:gridCol>
                <a:gridCol w="1955980">
                  <a:extLst>
                    <a:ext uri="{9D8B030D-6E8A-4147-A177-3AD203B41FA5}">
                      <a16:colId xmlns:a16="http://schemas.microsoft.com/office/drawing/2014/main" val="1876327679"/>
                    </a:ext>
                  </a:extLst>
                </a:gridCol>
                <a:gridCol w="1861873">
                  <a:extLst>
                    <a:ext uri="{9D8B030D-6E8A-4147-A177-3AD203B41FA5}">
                      <a16:colId xmlns:a16="http://schemas.microsoft.com/office/drawing/2014/main" val="2103039385"/>
                    </a:ext>
                  </a:extLst>
                </a:gridCol>
                <a:gridCol w="1866638">
                  <a:extLst>
                    <a:ext uri="{9D8B030D-6E8A-4147-A177-3AD203B41FA5}">
                      <a16:colId xmlns:a16="http://schemas.microsoft.com/office/drawing/2014/main" val="571669912"/>
                    </a:ext>
                  </a:extLst>
                </a:gridCol>
              </a:tblGrid>
              <a:tr h="1661979">
                <a:tc>
                  <a:txBody>
                    <a:bodyPr/>
                    <a:lstStyle/>
                    <a:p>
                      <a:pPr algn="ctr">
                        <a:spcAft>
                          <a:spcPts val="0"/>
                        </a:spcAft>
                      </a:pPr>
                      <a:r>
                        <a:rPr lang="es-ES" sz="800" dirty="0">
                          <a:effectLst/>
                        </a:rPr>
                        <a:t>4</a:t>
                      </a:r>
                      <a:endParaRPr lang="es-ES" dirty="0">
                        <a:effectLst/>
                      </a:endParaRPr>
                    </a:p>
                  </a:txBody>
                  <a:tcPr marL="68580" marR="68580" marT="0" marB="0"/>
                </a:tc>
                <a:tc>
                  <a:txBody>
                    <a:bodyPr/>
                    <a:lstStyle/>
                    <a:p>
                      <a:pPr>
                        <a:spcAft>
                          <a:spcPts val="0"/>
                        </a:spcAft>
                      </a:pPr>
                      <a:r>
                        <a:rPr lang="es-ES" sz="1100" dirty="0">
                          <a:effectLst/>
                        </a:rPr>
                        <a:t>Objetivos del proyecto</a:t>
                      </a:r>
                    </a:p>
                  </a:txBody>
                  <a:tcPr marL="68580" marR="68580" marT="0" marB="0"/>
                </a:tc>
                <a:tc>
                  <a:txBody>
                    <a:bodyPr/>
                    <a:lstStyle/>
                    <a:p>
                      <a:pPr>
                        <a:spcAft>
                          <a:spcPts val="0"/>
                        </a:spcAft>
                      </a:pPr>
                      <a:r>
                        <a:rPr lang="es-ES" sz="1100" dirty="0">
                          <a:effectLst/>
                        </a:rPr>
                        <a:t>Los objetivos son claros y precisos, permiten saber hacia dónde se dirige y lo que se espera de la investigación. Son posibles de cumplir, medir y valorar.</a:t>
                      </a:r>
                    </a:p>
                  </a:txBody>
                  <a:tcPr marL="68580" marR="68580" marT="0" marB="0"/>
                </a:tc>
                <a:tc>
                  <a:txBody>
                    <a:bodyPr/>
                    <a:lstStyle/>
                    <a:p>
                      <a:pPr>
                        <a:spcAft>
                          <a:spcPts val="0"/>
                        </a:spcAft>
                      </a:pPr>
                      <a:r>
                        <a:rPr lang="es-ES" sz="1100" dirty="0">
                          <a:effectLst/>
                        </a:rPr>
                        <a:t>Se definen los objetivos y permiten de alguna manera saber   hacia dónde se dirige la investigación, aunque son difíciles de medir y evaluar. </a:t>
                      </a:r>
                    </a:p>
                  </a:txBody>
                  <a:tcPr marL="68580" marR="68580" marT="0" marB="0"/>
                </a:tc>
                <a:tc>
                  <a:txBody>
                    <a:bodyPr/>
                    <a:lstStyle/>
                    <a:p>
                      <a:pPr>
                        <a:spcAft>
                          <a:spcPts val="0"/>
                        </a:spcAft>
                      </a:pPr>
                      <a:r>
                        <a:rPr lang="es-ES" sz="1100" dirty="0">
                          <a:effectLst/>
                        </a:rPr>
                        <a:t>Se establecen objetivos para la investigación, pero no permitan determinar si los resultados son medibles y si responden a las necesidades planteadas.</a:t>
                      </a:r>
                    </a:p>
                  </a:txBody>
                  <a:tcPr marL="68580" marR="68580" marT="0" marB="0"/>
                </a:tc>
                <a:tc>
                  <a:txBody>
                    <a:bodyPr/>
                    <a:lstStyle/>
                    <a:p>
                      <a:pPr>
                        <a:spcAft>
                          <a:spcPts val="0"/>
                        </a:spcAft>
                      </a:pPr>
                      <a:r>
                        <a:rPr lang="es-ES" sz="1100" dirty="0">
                          <a:effectLst/>
                        </a:rPr>
                        <a:t>Se establecen de alguna manera los objetivos, pero no son claros, no es posible medirlos o  evaluarlos. </a:t>
                      </a:r>
                    </a:p>
                  </a:txBody>
                  <a:tcPr marL="68580" marR="68580" marT="0" marB="0"/>
                </a:tc>
                <a:extLst>
                  <a:ext uri="{0D108BD9-81ED-4DB2-BD59-A6C34878D82A}">
                    <a16:rowId xmlns:a16="http://schemas.microsoft.com/office/drawing/2014/main" val="1537433325"/>
                  </a:ext>
                </a:extLst>
              </a:tr>
              <a:tr h="2831522">
                <a:tc>
                  <a:txBody>
                    <a:bodyPr/>
                    <a:lstStyle/>
                    <a:p>
                      <a:pPr algn="ctr">
                        <a:spcAft>
                          <a:spcPts val="0"/>
                        </a:spcAft>
                      </a:pPr>
                      <a:r>
                        <a:rPr lang="es-ES" sz="800" dirty="0">
                          <a:effectLst/>
                        </a:rPr>
                        <a:t>5</a:t>
                      </a:r>
                      <a:endParaRPr lang="es-ES" dirty="0">
                        <a:effectLst/>
                      </a:endParaRPr>
                    </a:p>
                  </a:txBody>
                  <a:tcPr marL="68580" marR="68580" marT="0" marB="0"/>
                </a:tc>
                <a:tc>
                  <a:txBody>
                    <a:bodyPr/>
                    <a:lstStyle/>
                    <a:p>
                      <a:pPr>
                        <a:spcAft>
                          <a:spcPts val="0"/>
                        </a:spcAft>
                      </a:pPr>
                      <a:r>
                        <a:rPr lang="es-ES" sz="1100" dirty="0">
                          <a:effectLst/>
                        </a:rPr>
                        <a:t>Marco de la investigación</a:t>
                      </a:r>
                    </a:p>
                    <a:p>
                      <a:pPr>
                        <a:spcAft>
                          <a:spcPts val="0"/>
                        </a:spcAft>
                      </a:pPr>
                      <a:r>
                        <a:rPr lang="es-ES" sz="1100" dirty="0">
                          <a:effectLst/>
                        </a:rPr>
                        <a:t>(teórico y conceptual)</a:t>
                      </a:r>
                      <a:endParaRPr lang="es-ES" sz="1100">
                        <a:effectLst/>
                      </a:endParaRPr>
                    </a:p>
                  </a:txBody>
                  <a:tcPr marL="68580" marR="68580" marT="0" marB="0"/>
                </a:tc>
                <a:tc>
                  <a:txBody>
                    <a:bodyPr/>
                    <a:lstStyle/>
                    <a:p>
                      <a:pPr>
                        <a:spcAft>
                          <a:spcPts val="0"/>
                        </a:spcAft>
                      </a:pPr>
                      <a:r>
                        <a:rPr lang="es-ES" sz="1100" dirty="0">
                          <a:effectLst/>
                        </a:rPr>
                        <a:t>Cuenta con información del tema obtenida de diversas fuentes confiables, como revistas científicas, libros, internet, periódicos, etc., que fundamentan y guían la investigación, así como las reflexiones a las que hace referencia.</a:t>
                      </a:r>
                    </a:p>
                  </a:txBody>
                  <a:tcPr marL="68580" marR="68580" marT="0" marB="0"/>
                </a:tc>
                <a:tc>
                  <a:txBody>
                    <a:bodyPr/>
                    <a:lstStyle/>
                    <a:p>
                      <a:pPr>
                        <a:spcAft>
                          <a:spcPts val="0"/>
                        </a:spcAft>
                      </a:pPr>
                      <a:r>
                        <a:rPr lang="es-ES" sz="1100" dirty="0">
                          <a:effectLst/>
                        </a:rPr>
                        <a:t>Cuenta con información del tema obtenida de diversas fuentes confiables, como revistas científicas, libros, internet, periódicos, etc., que fundamentan y guían la investigación, pero   las reflexiones a las que hace referencia no son suficientes.</a:t>
                      </a:r>
                    </a:p>
                  </a:txBody>
                  <a:tcPr marL="68580" marR="68580" marT="0" marB="0"/>
                </a:tc>
                <a:tc>
                  <a:txBody>
                    <a:bodyPr/>
                    <a:lstStyle/>
                    <a:p>
                      <a:pPr>
                        <a:spcAft>
                          <a:spcPts val="0"/>
                        </a:spcAft>
                      </a:pPr>
                      <a:r>
                        <a:rPr lang="es-ES" sz="1100" dirty="0">
                          <a:effectLst/>
                        </a:rPr>
                        <a:t>Cuenta con información del tema obtenida de diversas fuentes confiables, como revistas científicas, libros, internet, periódicos, etc., que fundamentan y guían la investigación, pero carece de reflexiones e ideas.</a:t>
                      </a:r>
                    </a:p>
                  </a:txBody>
                  <a:tcPr marL="68580" marR="68580" marT="0" marB="0"/>
                </a:tc>
                <a:tc>
                  <a:txBody>
                    <a:bodyPr/>
                    <a:lstStyle/>
                    <a:p>
                      <a:pPr>
                        <a:spcAft>
                          <a:spcPts val="0"/>
                        </a:spcAft>
                      </a:pPr>
                      <a:r>
                        <a:rPr lang="es-ES" sz="1100" dirty="0">
                          <a:effectLst/>
                        </a:rPr>
                        <a:t>Carece de información del tema obtenida de diversas fuentes confiables, como revistas científicas, libros, internet, periódicos, etc., y no se incluyen las reflexiones ni ideas de los estudiantes con referencia a la investigación.</a:t>
                      </a:r>
                    </a:p>
                  </a:txBody>
                  <a:tcPr marL="68580" marR="68580" marT="0" marB="0"/>
                </a:tc>
                <a:extLst>
                  <a:ext uri="{0D108BD9-81ED-4DB2-BD59-A6C34878D82A}">
                    <a16:rowId xmlns:a16="http://schemas.microsoft.com/office/drawing/2014/main" val="4022970010"/>
                  </a:ext>
                </a:extLst>
              </a:tr>
            </a:tbl>
          </a:graphicData>
        </a:graphic>
      </p:graphicFrame>
    </p:spTree>
    <p:extLst>
      <p:ext uri="{BB962C8B-B14F-4D97-AF65-F5344CB8AC3E}">
        <p14:creationId xmlns:p14="http://schemas.microsoft.com/office/powerpoint/2010/main" val="2849471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02" t="12604" r="20298" b="7396"/>
          <a:stretch/>
        </p:blipFill>
        <p:spPr bwMode="auto">
          <a:xfrm>
            <a:off x="2495600" y="116633"/>
            <a:ext cx="8784975" cy="6588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rot="16200000">
            <a:off x="-1174547" y="2490635"/>
            <a:ext cx="4102105" cy="938275"/>
          </a:xfrm>
        </p:spPr>
        <p:txBody>
          <a:bodyPr>
            <a:normAutofit fontScale="90000"/>
          </a:bodyPr>
          <a:lstStyle/>
          <a:p>
            <a:r>
              <a:rPr lang="es-MX" dirty="0"/>
              <a:t>5. a   Producto 1</a:t>
            </a:r>
          </a:p>
        </p:txBody>
      </p:sp>
    </p:spTree>
    <p:extLst>
      <p:ext uri="{BB962C8B-B14F-4D97-AF65-F5344CB8AC3E}">
        <p14:creationId xmlns:p14="http://schemas.microsoft.com/office/powerpoint/2010/main" val="41010993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4434" y="5867400"/>
            <a:ext cx="6100572" cy="596899"/>
          </a:xfrm>
        </p:spPr>
        <p:txBody>
          <a:bodyPr>
            <a:normAutofit fontScale="90000"/>
          </a:bodyPr>
          <a:lstStyle/>
          <a:p>
            <a:pPr algn="r"/>
            <a:r>
              <a:rPr lang="es-MX" dirty="0"/>
              <a:t>Evaluación. Formatos. Grupo heterogéneo</a:t>
            </a:r>
          </a:p>
        </p:txBody>
      </p:sp>
      <p:sp>
        <p:nvSpPr>
          <p:cNvPr id="5" name="1 Título"/>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12</a:t>
            </a:r>
          </a:p>
        </p:txBody>
      </p:sp>
      <p:graphicFrame>
        <p:nvGraphicFramePr>
          <p:cNvPr id="4" name="Tabla 3">
            <a:extLst>
              <a:ext uri="{FF2B5EF4-FFF2-40B4-BE49-F238E27FC236}">
                <a16:creationId xmlns:a16="http://schemas.microsoft.com/office/drawing/2014/main" id="{F4AFB4E9-A822-4B14-8209-16A1E0D78385}"/>
              </a:ext>
            </a:extLst>
          </p:cNvPr>
          <p:cNvGraphicFramePr>
            <a:graphicFrameLocks noGrp="1"/>
          </p:cNvGraphicFramePr>
          <p:nvPr/>
        </p:nvGraphicFramePr>
        <p:xfrm>
          <a:off x="2765425" y="3223260"/>
          <a:ext cx="6661150" cy="411480"/>
        </p:xfrm>
        <a:graphic>
          <a:graphicData uri="http://schemas.openxmlformats.org/drawingml/2006/table">
            <a:tbl>
              <a:tblPr firstRow="1" firstCol="1" bandRow="1">
                <a:tableStyleId>{5C22544A-7EE6-4342-B048-85BDC9FD1C3A}</a:tableStyleId>
              </a:tblPr>
              <a:tblGrid>
                <a:gridCol w="1250950">
                  <a:extLst>
                    <a:ext uri="{9D8B030D-6E8A-4147-A177-3AD203B41FA5}">
                      <a16:colId xmlns:a16="http://schemas.microsoft.com/office/drawing/2014/main" val="2432112018"/>
                    </a:ext>
                  </a:extLst>
                </a:gridCol>
                <a:gridCol w="1123315">
                  <a:extLst>
                    <a:ext uri="{9D8B030D-6E8A-4147-A177-3AD203B41FA5}">
                      <a16:colId xmlns:a16="http://schemas.microsoft.com/office/drawing/2014/main" val="812165065"/>
                    </a:ext>
                  </a:extLst>
                </a:gridCol>
                <a:gridCol w="1136650">
                  <a:extLst>
                    <a:ext uri="{9D8B030D-6E8A-4147-A177-3AD203B41FA5}">
                      <a16:colId xmlns:a16="http://schemas.microsoft.com/office/drawing/2014/main" val="2878104689"/>
                    </a:ext>
                  </a:extLst>
                </a:gridCol>
                <a:gridCol w="3150235">
                  <a:extLst>
                    <a:ext uri="{9D8B030D-6E8A-4147-A177-3AD203B41FA5}">
                      <a16:colId xmlns:a16="http://schemas.microsoft.com/office/drawing/2014/main" val="1877850613"/>
                    </a:ext>
                  </a:extLst>
                </a:gridCol>
              </a:tblGrid>
              <a:tr h="0">
                <a:tc>
                  <a:txBody>
                    <a:bodyPr/>
                    <a:lstStyle/>
                    <a:p>
                      <a:pPr>
                        <a:spcAft>
                          <a:spcPts val="0"/>
                        </a:spcAft>
                      </a:pPr>
                      <a:r>
                        <a:rPr lang="es-ES" sz="900">
                          <a:effectLst/>
                        </a:rPr>
                        <a:t>Nombre de integrantes:</a:t>
                      </a:r>
                      <a:endParaRPr lang="es-ES">
                        <a:effectLst/>
                      </a:endParaRPr>
                    </a:p>
                    <a:p>
                      <a:pPr>
                        <a:spcAft>
                          <a:spcPts val="0"/>
                        </a:spcAft>
                      </a:pPr>
                      <a:r>
                        <a:rPr lang="es-ES" sz="900">
                          <a:effectLst/>
                        </a:rPr>
                        <a:t> </a:t>
                      </a:r>
                      <a:endParaRPr lang="es-ES">
                        <a:effectLst/>
                      </a:endParaRPr>
                    </a:p>
                  </a:txBody>
                  <a:tcPr marL="68580" marR="68580" marT="0" marB="0"/>
                </a:tc>
                <a:tc>
                  <a:txBody>
                    <a:bodyPr/>
                    <a:lstStyle/>
                    <a:p>
                      <a:pPr>
                        <a:spcAft>
                          <a:spcPts val="0"/>
                        </a:spcAft>
                      </a:pPr>
                      <a:r>
                        <a:rPr lang="es-ES" sz="900">
                          <a:effectLst/>
                        </a:rPr>
                        <a:t>Grupo:</a:t>
                      </a:r>
                      <a:endParaRPr lang="es-ES">
                        <a:effectLst/>
                      </a:endParaRPr>
                    </a:p>
                  </a:txBody>
                  <a:tcPr marL="68580" marR="68580" marT="0" marB="0"/>
                </a:tc>
                <a:tc>
                  <a:txBody>
                    <a:bodyPr/>
                    <a:lstStyle/>
                    <a:p>
                      <a:pPr>
                        <a:spcAft>
                          <a:spcPts val="0"/>
                        </a:spcAft>
                      </a:pPr>
                      <a:r>
                        <a:rPr lang="es-ES" sz="900">
                          <a:effectLst/>
                        </a:rPr>
                        <a:t>Fecha de entrega:</a:t>
                      </a:r>
                      <a:endParaRPr lang="es-ES">
                        <a:effectLst/>
                      </a:endParaRPr>
                    </a:p>
                  </a:txBody>
                  <a:tcPr marL="68580" marR="68580" marT="0" marB="0"/>
                </a:tc>
                <a:tc>
                  <a:txBody>
                    <a:bodyPr/>
                    <a:lstStyle/>
                    <a:p>
                      <a:pPr>
                        <a:spcAft>
                          <a:spcPts val="0"/>
                        </a:spcAft>
                      </a:pPr>
                      <a:r>
                        <a:rPr lang="es-ES" sz="900">
                          <a:effectLst/>
                        </a:rPr>
                        <a:t>Nombre del proyecto:</a:t>
                      </a:r>
                      <a:endParaRPr lang="es-ES">
                        <a:effectLst/>
                      </a:endParaRPr>
                    </a:p>
                  </a:txBody>
                  <a:tcPr marL="68580" marR="68580" marT="0" marB="0"/>
                </a:tc>
                <a:extLst>
                  <a:ext uri="{0D108BD9-81ED-4DB2-BD59-A6C34878D82A}">
                    <a16:rowId xmlns:a16="http://schemas.microsoft.com/office/drawing/2014/main" val="556995767"/>
                  </a:ext>
                </a:extLst>
              </a:tr>
            </a:tbl>
          </a:graphicData>
        </a:graphic>
      </p:graphicFrame>
      <p:graphicFrame>
        <p:nvGraphicFramePr>
          <p:cNvPr id="7" name="Tabla 6">
            <a:extLst>
              <a:ext uri="{FF2B5EF4-FFF2-40B4-BE49-F238E27FC236}">
                <a16:creationId xmlns:a16="http://schemas.microsoft.com/office/drawing/2014/main" id="{26360C7E-F6FA-43C5-9E85-7950B926D61F}"/>
              </a:ext>
            </a:extLst>
          </p:cNvPr>
          <p:cNvGraphicFramePr>
            <a:graphicFrameLocks noGrp="1"/>
          </p:cNvGraphicFramePr>
          <p:nvPr>
            <p:extLst/>
          </p:nvPr>
        </p:nvGraphicFramePr>
        <p:xfrm>
          <a:off x="1250830" y="905773"/>
          <a:ext cx="10446536" cy="3942856"/>
        </p:xfrm>
        <a:graphic>
          <a:graphicData uri="http://schemas.openxmlformats.org/drawingml/2006/table">
            <a:tbl>
              <a:tblPr firstRow="1" firstCol="1" bandRow="1">
                <a:tableStyleId>{5C22544A-7EE6-4342-B048-85BDC9FD1C3A}</a:tableStyleId>
              </a:tblPr>
              <a:tblGrid>
                <a:gridCol w="1533652">
                  <a:extLst>
                    <a:ext uri="{9D8B030D-6E8A-4147-A177-3AD203B41FA5}">
                      <a16:colId xmlns:a16="http://schemas.microsoft.com/office/drawing/2014/main" val="554376192"/>
                    </a:ext>
                  </a:extLst>
                </a:gridCol>
                <a:gridCol w="2369298">
                  <a:extLst>
                    <a:ext uri="{9D8B030D-6E8A-4147-A177-3AD203B41FA5}">
                      <a16:colId xmlns:a16="http://schemas.microsoft.com/office/drawing/2014/main" val="2201498957"/>
                    </a:ext>
                  </a:extLst>
                </a:gridCol>
                <a:gridCol w="2226746">
                  <a:extLst>
                    <a:ext uri="{9D8B030D-6E8A-4147-A177-3AD203B41FA5}">
                      <a16:colId xmlns:a16="http://schemas.microsoft.com/office/drawing/2014/main" val="3473211878"/>
                    </a:ext>
                  </a:extLst>
                </a:gridCol>
                <a:gridCol w="2090094">
                  <a:extLst>
                    <a:ext uri="{9D8B030D-6E8A-4147-A177-3AD203B41FA5}">
                      <a16:colId xmlns:a16="http://schemas.microsoft.com/office/drawing/2014/main" val="2908006"/>
                    </a:ext>
                  </a:extLst>
                </a:gridCol>
                <a:gridCol w="2226746">
                  <a:extLst>
                    <a:ext uri="{9D8B030D-6E8A-4147-A177-3AD203B41FA5}">
                      <a16:colId xmlns:a16="http://schemas.microsoft.com/office/drawing/2014/main" val="317343293"/>
                    </a:ext>
                  </a:extLst>
                </a:gridCol>
              </a:tblGrid>
              <a:tr h="423611">
                <a:tc>
                  <a:txBody>
                    <a:bodyPr/>
                    <a:lstStyle/>
                    <a:p>
                      <a:pPr algn="ctr">
                        <a:spcAft>
                          <a:spcPts val="0"/>
                        </a:spcAft>
                      </a:pPr>
                      <a:r>
                        <a:rPr lang="es-ES" sz="900" dirty="0">
                          <a:effectLst/>
                        </a:rPr>
                        <a:t>Elementos</a:t>
                      </a:r>
                      <a:endParaRPr lang="es-ES" dirty="0">
                        <a:effectLst/>
                      </a:endParaRPr>
                    </a:p>
                  </a:txBody>
                  <a:tcPr marL="68580" marR="68580" marT="0" marB="0"/>
                </a:tc>
                <a:tc>
                  <a:txBody>
                    <a:bodyPr/>
                    <a:lstStyle/>
                    <a:p>
                      <a:pPr algn="ctr">
                        <a:spcAft>
                          <a:spcPts val="0"/>
                        </a:spcAft>
                      </a:pPr>
                      <a:r>
                        <a:rPr lang="es-ES" sz="900" dirty="0">
                          <a:effectLst/>
                        </a:rPr>
                        <a:t>Nivel Superior</a:t>
                      </a:r>
                      <a:endParaRPr lang="es-ES" dirty="0">
                        <a:effectLst/>
                      </a:endParaRPr>
                    </a:p>
                    <a:p>
                      <a:pPr algn="ctr">
                        <a:spcAft>
                          <a:spcPts val="0"/>
                        </a:spcAft>
                      </a:pPr>
                      <a:r>
                        <a:rPr lang="es-ES" sz="900" dirty="0">
                          <a:effectLst/>
                        </a:rPr>
                        <a:t>10 Puntos</a:t>
                      </a:r>
                      <a:endParaRPr lang="es-ES" dirty="0">
                        <a:effectLst/>
                      </a:endParaRPr>
                    </a:p>
                  </a:txBody>
                  <a:tcPr marL="68580" marR="68580" marT="0" marB="0"/>
                </a:tc>
                <a:tc>
                  <a:txBody>
                    <a:bodyPr/>
                    <a:lstStyle/>
                    <a:p>
                      <a:pPr algn="ctr">
                        <a:spcAft>
                          <a:spcPts val="0"/>
                        </a:spcAft>
                      </a:pPr>
                      <a:r>
                        <a:rPr lang="es-ES" sz="900" dirty="0">
                          <a:effectLst/>
                        </a:rPr>
                        <a:t>Nivel Alto</a:t>
                      </a:r>
                      <a:endParaRPr lang="es-ES" dirty="0">
                        <a:effectLst/>
                      </a:endParaRPr>
                    </a:p>
                    <a:p>
                      <a:pPr algn="ctr">
                        <a:spcAft>
                          <a:spcPts val="0"/>
                        </a:spcAft>
                      </a:pPr>
                      <a:r>
                        <a:rPr lang="es-ES" sz="900" dirty="0">
                          <a:effectLst/>
                        </a:rPr>
                        <a:t>8 Puntos</a:t>
                      </a:r>
                      <a:endParaRPr lang="es-ES" dirty="0">
                        <a:effectLst/>
                      </a:endParaRPr>
                    </a:p>
                  </a:txBody>
                  <a:tcPr marL="68580" marR="68580" marT="0" marB="0"/>
                </a:tc>
                <a:tc>
                  <a:txBody>
                    <a:bodyPr/>
                    <a:lstStyle/>
                    <a:p>
                      <a:pPr algn="ctr">
                        <a:spcAft>
                          <a:spcPts val="0"/>
                        </a:spcAft>
                      </a:pPr>
                      <a:r>
                        <a:rPr lang="es-ES" sz="900" dirty="0">
                          <a:effectLst/>
                        </a:rPr>
                        <a:t>Nivel Básico </a:t>
                      </a:r>
                      <a:endParaRPr lang="es-ES">
                        <a:effectLst/>
                      </a:endParaRPr>
                    </a:p>
                    <a:p>
                      <a:pPr algn="ctr">
                        <a:spcAft>
                          <a:spcPts val="0"/>
                        </a:spcAft>
                      </a:pPr>
                      <a:r>
                        <a:rPr lang="es-ES" sz="900" dirty="0">
                          <a:effectLst/>
                        </a:rPr>
                        <a:t>6 Puntos</a:t>
                      </a:r>
                      <a:endParaRPr lang="es-ES" dirty="0">
                        <a:effectLst/>
                      </a:endParaRPr>
                    </a:p>
                  </a:txBody>
                  <a:tcPr marL="68580" marR="68580" marT="0" marB="0"/>
                </a:tc>
                <a:tc>
                  <a:txBody>
                    <a:bodyPr/>
                    <a:lstStyle/>
                    <a:p>
                      <a:pPr algn="ctr">
                        <a:spcAft>
                          <a:spcPts val="0"/>
                        </a:spcAft>
                      </a:pPr>
                      <a:r>
                        <a:rPr lang="es-ES" sz="900" dirty="0">
                          <a:effectLst/>
                        </a:rPr>
                        <a:t>Nivel Bajo </a:t>
                      </a:r>
                      <a:endParaRPr lang="es-ES">
                        <a:effectLst/>
                      </a:endParaRPr>
                    </a:p>
                    <a:p>
                      <a:pPr algn="ctr">
                        <a:spcAft>
                          <a:spcPts val="0"/>
                        </a:spcAft>
                      </a:pPr>
                      <a:r>
                        <a:rPr lang="es-ES" sz="900" dirty="0">
                          <a:effectLst/>
                        </a:rPr>
                        <a:t>4 Puntos</a:t>
                      </a:r>
                      <a:endParaRPr lang="es-ES" dirty="0">
                        <a:effectLst/>
                      </a:endParaRPr>
                    </a:p>
                  </a:txBody>
                  <a:tcPr marL="68580" marR="68580" marT="0" marB="0"/>
                </a:tc>
                <a:extLst>
                  <a:ext uri="{0D108BD9-81ED-4DB2-BD59-A6C34878D82A}">
                    <a16:rowId xmlns:a16="http://schemas.microsoft.com/office/drawing/2014/main" val="545384503"/>
                  </a:ext>
                </a:extLst>
              </a:tr>
              <a:tr h="944979">
                <a:tc>
                  <a:txBody>
                    <a:bodyPr/>
                    <a:lstStyle/>
                    <a:p>
                      <a:pPr>
                        <a:spcAft>
                          <a:spcPts val="0"/>
                        </a:spcAft>
                      </a:pPr>
                      <a:r>
                        <a:rPr lang="es-ES" sz="1100" dirty="0">
                          <a:effectLst/>
                        </a:rPr>
                        <a:t>Pregunta o Problema</a:t>
                      </a:r>
                    </a:p>
                  </a:txBody>
                  <a:tcPr marL="68580" marR="68580" marT="0" marB="0"/>
                </a:tc>
                <a:tc>
                  <a:txBody>
                    <a:bodyPr/>
                    <a:lstStyle/>
                    <a:p>
                      <a:pPr>
                        <a:spcAft>
                          <a:spcPts val="0"/>
                        </a:spcAft>
                      </a:pPr>
                      <a:r>
                        <a:rPr lang="es-ES" sz="1100" dirty="0">
                          <a:effectLst/>
                        </a:rPr>
                        <a:t>La pregunta o problema es relevante, describe un problema delimitado y concreto y motiva la investigación</a:t>
                      </a:r>
                    </a:p>
                  </a:txBody>
                  <a:tcPr marL="68580" marR="68580" marT="0" marB="0"/>
                </a:tc>
                <a:tc>
                  <a:txBody>
                    <a:bodyPr/>
                    <a:lstStyle/>
                    <a:p>
                      <a:pPr>
                        <a:spcAft>
                          <a:spcPts val="0"/>
                        </a:spcAft>
                      </a:pPr>
                      <a:r>
                        <a:rPr lang="es-ES" sz="1100" dirty="0">
                          <a:effectLst/>
                        </a:rPr>
                        <a:t>La pregunta o problema es relevante. Aunque poco delimitado o concreto</a:t>
                      </a:r>
                    </a:p>
                  </a:txBody>
                  <a:tcPr marL="68580" marR="68580" marT="0" marB="0"/>
                </a:tc>
                <a:tc>
                  <a:txBody>
                    <a:bodyPr/>
                    <a:lstStyle/>
                    <a:p>
                      <a:pPr>
                        <a:spcAft>
                          <a:spcPts val="0"/>
                        </a:spcAft>
                      </a:pPr>
                      <a:r>
                        <a:rPr lang="es-ES" sz="1100" dirty="0">
                          <a:effectLst/>
                        </a:rPr>
                        <a:t>Se plantea una pregunta o problema irrelevante</a:t>
                      </a:r>
                    </a:p>
                  </a:txBody>
                  <a:tcPr marL="68580" marR="68580" marT="0" marB="0"/>
                </a:tc>
                <a:tc>
                  <a:txBody>
                    <a:bodyPr/>
                    <a:lstStyle/>
                    <a:p>
                      <a:pPr>
                        <a:spcAft>
                          <a:spcPts val="0"/>
                        </a:spcAft>
                      </a:pPr>
                      <a:r>
                        <a:rPr lang="es-ES" sz="1100" dirty="0">
                          <a:effectLst/>
                        </a:rPr>
                        <a:t>No se plantea ninguna pregunta o problema.</a:t>
                      </a:r>
                    </a:p>
                  </a:txBody>
                  <a:tcPr marL="68580" marR="68580" marT="0" marB="0"/>
                </a:tc>
                <a:extLst>
                  <a:ext uri="{0D108BD9-81ED-4DB2-BD59-A6C34878D82A}">
                    <a16:rowId xmlns:a16="http://schemas.microsoft.com/office/drawing/2014/main" val="626390381"/>
                  </a:ext>
                </a:extLst>
              </a:tr>
              <a:tr h="2574266">
                <a:tc>
                  <a:txBody>
                    <a:bodyPr/>
                    <a:lstStyle/>
                    <a:p>
                      <a:pPr>
                        <a:spcAft>
                          <a:spcPts val="0"/>
                        </a:spcAft>
                      </a:pPr>
                      <a:r>
                        <a:rPr lang="es-ES" sz="1100" dirty="0">
                          <a:effectLst/>
                        </a:rPr>
                        <a:t>Organización</a:t>
                      </a:r>
                    </a:p>
                  </a:txBody>
                  <a:tcPr marL="68580" marR="68580" marT="0" marB="0"/>
                </a:tc>
                <a:tc>
                  <a:txBody>
                    <a:bodyPr/>
                    <a:lstStyle/>
                    <a:p>
                      <a:pPr>
                        <a:spcAft>
                          <a:spcPts val="0"/>
                        </a:spcAft>
                      </a:pPr>
                      <a:r>
                        <a:rPr lang="es-ES" sz="1100" dirty="0">
                          <a:effectLst/>
                        </a:rPr>
                        <a:t>Las ideas se presentan en orden lógico.</a:t>
                      </a:r>
                    </a:p>
                    <a:p>
                      <a:pPr>
                        <a:spcAft>
                          <a:spcPts val="0"/>
                        </a:spcAft>
                      </a:pPr>
                      <a:r>
                        <a:rPr lang="es-ES" sz="1100" dirty="0">
                          <a:effectLst/>
                        </a:rPr>
                        <a:t>Tiene coherencia y presenta fluidez en la transición de las ideas. El orden de los párrafos refuerza el contenido. Cada párrafo presenta una idea distinta.</a:t>
                      </a:r>
                    </a:p>
                  </a:txBody>
                  <a:tcPr marL="68580" marR="68580" marT="0" marB="0"/>
                </a:tc>
                <a:tc>
                  <a:txBody>
                    <a:bodyPr/>
                    <a:lstStyle/>
                    <a:p>
                      <a:pPr>
                        <a:spcAft>
                          <a:spcPts val="0"/>
                        </a:spcAft>
                      </a:pPr>
                      <a:r>
                        <a:rPr lang="es-ES" sz="1100" dirty="0">
                          <a:effectLst/>
                        </a:rPr>
                        <a:t>Estructura coherente.</a:t>
                      </a:r>
                    </a:p>
                    <a:p>
                      <a:pPr>
                        <a:spcAft>
                          <a:spcPts val="0"/>
                        </a:spcAft>
                      </a:pPr>
                      <a:r>
                        <a:rPr lang="es-ES" sz="1100" dirty="0">
                          <a:effectLst/>
                        </a:rPr>
                        <a:t>Las ideas se presentan en orden lógico.</a:t>
                      </a:r>
                    </a:p>
                    <a:p>
                      <a:pPr>
                        <a:spcAft>
                          <a:spcPts val="0"/>
                        </a:spcAft>
                      </a:pPr>
                      <a:r>
                        <a:rPr lang="es-ES" sz="1100" dirty="0">
                          <a:effectLst/>
                        </a:rPr>
                        <a:t>El orden de los párrafos no dificulta la comprensión del contenido.</a:t>
                      </a:r>
                    </a:p>
                    <a:p>
                      <a:pPr>
                        <a:spcAft>
                          <a:spcPts val="0"/>
                        </a:spcAft>
                      </a:pPr>
                      <a:r>
                        <a:rPr lang="es-ES" sz="1100" dirty="0">
                          <a:effectLst/>
                        </a:rPr>
                        <a:t>Cada párrafo presenta una idea distinta.</a:t>
                      </a:r>
                    </a:p>
                    <a:p>
                      <a:pPr>
                        <a:spcAft>
                          <a:spcPts val="0"/>
                        </a:spcAft>
                      </a:pPr>
                      <a:r>
                        <a:rPr lang="es-ES" sz="1100" dirty="0">
                          <a:effectLst/>
                        </a:rPr>
                        <a:t>Contenido bien estructurado y secciones bien diferenciadas.</a:t>
                      </a:r>
                    </a:p>
                  </a:txBody>
                  <a:tcPr marL="68580" marR="68580" marT="0" marB="0"/>
                </a:tc>
                <a:tc>
                  <a:txBody>
                    <a:bodyPr/>
                    <a:lstStyle/>
                    <a:p>
                      <a:pPr>
                        <a:spcAft>
                          <a:spcPts val="0"/>
                        </a:spcAft>
                      </a:pPr>
                      <a:r>
                        <a:rPr lang="es-ES" sz="1100" dirty="0">
                          <a:effectLst/>
                        </a:rPr>
                        <a:t>Estructura poco elaborada.</a:t>
                      </a:r>
                    </a:p>
                    <a:p>
                      <a:pPr>
                        <a:spcAft>
                          <a:spcPts val="0"/>
                        </a:spcAft>
                      </a:pPr>
                      <a:r>
                        <a:rPr lang="es-ES" sz="1100" dirty="0">
                          <a:effectLst/>
                        </a:rPr>
                        <a:t>Las ideas se presentan en orden lógico sólo de forma parcial. El orden de las ideas en los párrafo dificulta la comprensión del contenido.</a:t>
                      </a:r>
                    </a:p>
                  </a:txBody>
                  <a:tcPr marL="68580" marR="68580" marT="0" marB="0"/>
                </a:tc>
                <a:tc>
                  <a:txBody>
                    <a:bodyPr/>
                    <a:lstStyle/>
                    <a:p>
                      <a:pPr>
                        <a:spcAft>
                          <a:spcPts val="0"/>
                        </a:spcAft>
                      </a:pPr>
                      <a:r>
                        <a:rPr lang="es-ES" sz="1100" dirty="0">
                          <a:effectLst/>
                        </a:rPr>
                        <a:t>Contenido sin estructurar.</a:t>
                      </a:r>
                    </a:p>
                    <a:p>
                      <a:pPr>
                        <a:spcAft>
                          <a:spcPts val="0"/>
                        </a:spcAft>
                      </a:pPr>
                      <a:r>
                        <a:rPr lang="es-ES" sz="1100" dirty="0">
                          <a:effectLst/>
                        </a:rPr>
                        <a:t>Las ideas no se presentan en orden lógico.</a:t>
                      </a:r>
                    </a:p>
                    <a:p>
                      <a:pPr>
                        <a:spcAft>
                          <a:spcPts val="0"/>
                        </a:spcAft>
                      </a:pPr>
                      <a:r>
                        <a:rPr lang="es-ES" sz="1100" dirty="0">
                          <a:effectLst/>
                        </a:rPr>
                        <a:t>No tiene coherencia, y el orden de los párrafos dificulta la comprensión del contenido.</a:t>
                      </a:r>
                    </a:p>
                  </a:txBody>
                  <a:tcPr marL="68580" marR="68580" marT="0" marB="0"/>
                </a:tc>
                <a:extLst>
                  <a:ext uri="{0D108BD9-81ED-4DB2-BD59-A6C34878D82A}">
                    <a16:rowId xmlns:a16="http://schemas.microsoft.com/office/drawing/2014/main" val="1004712966"/>
                  </a:ext>
                </a:extLst>
              </a:tr>
            </a:tbl>
          </a:graphicData>
        </a:graphic>
      </p:graphicFrame>
      <p:sp>
        <p:nvSpPr>
          <p:cNvPr id="8" name="CuadroTexto 7">
            <a:extLst>
              <a:ext uri="{FF2B5EF4-FFF2-40B4-BE49-F238E27FC236}">
                <a16:creationId xmlns:a16="http://schemas.microsoft.com/office/drawing/2014/main" id="{089324DB-0A1F-43B2-9C48-E2D4C7EAFAA3}"/>
              </a:ext>
            </a:extLst>
          </p:cNvPr>
          <p:cNvSpPr txBox="1"/>
          <p:nvPr/>
        </p:nvSpPr>
        <p:spPr>
          <a:xfrm>
            <a:off x="3048000" y="411192"/>
            <a:ext cx="6096000"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100" b="1" dirty="0">
                <a:solidFill>
                  <a:srgbClr val="000000"/>
                </a:solidFill>
                <a:latin typeface="Arial"/>
                <a:cs typeface="Arial"/>
              </a:rPr>
              <a:t>RUBRICA PARA EVALUAR EL PROYECTO – TRABAJO DE INVESTIGACIÓN (2)</a:t>
            </a:r>
          </a:p>
          <a:p>
            <a:endParaRPr lang="es-ES" sz="900">
              <a:latin typeface="Arial"/>
              <a:cs typeface="Arial"/>
            </a:endParaRPr>
          </a:p>
        </p:txBody>
      </p:sp>
    </p:spTree>
    <p:extLst>
      <p:ext uri="{BB962C8B-B14F-4D97-AF65-F5344CB8AC3E}">
        <p14:creationId xmlns:p14="http://schemas.microsoft.com/office/powerpoint/2010/main" val="39151679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4434" y="5867400"/>
            <a:ext cx="6100572" cy="596899"/>
          </a:xfrm>
        </p:spPr>
        <p:txBody>
          <a:bodyPr>
            <a:normAutofit fontScale="90000"/>
          </a:bodyPr>
          <a:lstStyle/>
          <a:p>
            <a:pPr algn="r"/>
            <a:r>
              <a:rPr lang="es-MX" dirty="0"/>
              <a:t>Evaluación. Formatos. Grupo heterogéneo</a:t>
            </a:r>
          </a:p>
        </p:txBody>
      </p:sp>
      <p:sp>
        <p:nvSpPr>
          <p:cNvPr id="5" name="1 Título"/>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12</a:t>
            </a:r>
          </a:p>
        </p:txBody>
      </p:sp>
      <p:graphicFrame>
        <p:nvGraphicFramePr>
          <p:cNvPr id="4" name="Tabla 3">
            <a:extLst>
              <a:ext uri="{FF2B5EF4-FFF2-40B4-BE49-F238E27FC236}">
                <a16:creationId xmlns:a16="http://schemas.microsoft.com/office/drawing/2014/main" id="{D2FFD694-6A77-4CAF-BED2-5FA6F491B0E3}"/>
              </a:ext>
            </a:extLst>
          </p:cNvPr>
          <p:cNvGraphicFramePr>
            <a:graphicFrameLocks noGrp="1"/>
          </p:cNvGraphicFramePr>
          <p:nvPr>
            <p:extLst/>
          </p:nvPr>
        </p:nvGraphicFramePr>
        <p:xfrm>
          <a:off x="1250830" y="388188"/>
          <a:ext cx="10516242" cy="4651622"/>
        </p:xfrm>
        <a:graphic>
          <a:graphicData uri="http://schemas.openxmlformats.org/drawingml/2006/table">
            <a:tbl>
              <a:tblPr firstRow="1" firstCol="1" bandRow="1">
                <a:tableStyleId>{5C22544A-7EE6-4342-B048-85BDC9FD1C3A}</a:tableStyleId>
              </a:tblPr>
              <a:tblGrid>
                <a:gridCol w="1543885">
                  <a:extLst>
                    <a:ext uri="{9D8B030D-6E8A-4147-A177-3AD203B41FA5}">
                      <a16:colId xmlns:a16="http://schemas.microsoft.com/office/drawing/2014/main" val="1774806342"/>
                    </a:ext>
                  </a:extLst>
                </a:gridCol>
                <a:gridCol w="2385107">
                  <a:extLst>
                    <a:ext uri="{9D8B030D-6E8A-4147-A177-3AD203B41FA5}">
                      <a16:colId xmlns:a16="http://schemas.microsoft.com/office/drawing/2014/main" val="201917695"/>
                    </a:ext>
                  </a:extLst>
                </a:gridCol>
                <a:gridCol w="2241605">
                  <a:extLst>
                    <a:ext uri="{9D8B030D-6E8A-4147-A177-3AD203B41FA5}">
                      <a16:colId xmlns:a16="http://schemas.microsoft.com/office/drawing/2014/main" val="3890461240"/>
                    </a:ext>
                  </a:extLst>
                </a:gridCol>
                <a:gridCol w="2104040">
                  <a:extLst>
                    <a:ext uri="{9D8B030D-6E8A-4147-A177-3AD203B41FA5}">
                      <a16:colId xmlns:a16="http://schemas.microsoft.com/office/drawing/2014/main" val="164057109"/>
                    </a:ext>
                  </a:extLst>
                </a:gridCol>
                <a:gridCol w="2241605">
                  <a:extLst>
                    <a:ext uri="{9D8B030D-6E8A-4147-A177-3AD203B41FA5}">
                      <a16:colId xmlns:a16="http://schemas.microsoft.com/office/drawing/2014/main" val="4023964055"/>
                    </a:ext>
                  </a:extLst>
                </a:gridCol>
              </a:tblGrid>
              <a:tr h="808978">
                <a:tc>
                  <a:txBody>
                    <a:bodyPr/>
                    <a:lstStyle/>
                    <a:p>
                      <a:pPr>
                        <a:spcAft>
                          <a:spcPts val="0"/>
                        </a:spcAft>
                      </a:pPr>
                      <a:r>
                        <a:rPr lang="es-ES" sz="1100" dirty="0">
                          <a:effectLst/>
                        </a:rPr>
                        <a:t>Redacción</a:t>
                      </a:r>
                    </a:p>
                  </a:txBody>
                  <a:tcPr marL="68580" marR="68580" marT="0" marB="0"/>
                </a:tc>
                <a:tc>
                  <a:txBody>
                    <a:bodyPr/>
                    <a:lstStyle/>
                    <a:p>
                      <a:pPr>
                        <a:spcAft>
                          <a:spcPts val="0"/>
                        </a:spcAft>
                      </a:pPr>
                      <a:r>
                        <a:rPr lang="es-ES" sz="1100" dirty="0">
                          <a:effectLst/>
                        </a:rPr>
                        <a:t>No hay errores de gramática, ortografía o puntuación</a:t>
                      </a:r>
                    </a:p>
                  </a:txBody>
                  <a:tcPr marL="68580" marR="68580" marT="0" marB="0"/>
                </a:tc>
                <a:tc>
                  <a:txBody>
                    <a:bodyPr/>
                    <a:lstStyle/>
                    <a:p>
                      <a:pPr>
                        <a:spcAft>
                          <a:spcPts val="0"/>
                        </a:spcAft>
                      </a:pPr>
                      <a:r>
                        <a:rPr lang="es-ES" sz="1100" dirty="0">
                          <a:effectLst/>
                        </a:rPr>
                        <a:t>Casi no hay errores de gramática, ortografía o puntuación</a:t>
                      </a:r>
                    </a:p>
                  </a:txBody>
                  <a:tcPr marL="68580" marR="68580" marT="0" marB="0"/>
                </a:tc>
                <a:tc>
                  <a:txBody>
                    <a:bodyPr/>
                    <a:lstStyle/>
                    <a:p>
                      <a:pPr>
                        <a:spcAft>
                          <a:spcPts val="0"/>
                        </a:spcAft>
                      </a:pPr>
                      <a:r>
                        <a:rPr lang="es-ES" sz="1100" dirty="0">
                          <a:effectLst/>
                        </a:rPr>
                        <a:t>Unos pocos errores de gramática, ortografía o puntuación</a:t>
                      </a:r>
                    </a:p>
                  </a:txBody>
                  <a:tcPr marL="68580" marR="68580" marT="0" marB="0"/>
                </a:tc>
                <a:tc>
                  <a:txBody>
                    <a:bodyPr/>
                    <a:lstStyle/>
                    <a:p>
                      <a:pPr>
                        <a:spcAft>
                          <a:spcPts val="0"/>
                        </a:spcAft>
                      </a:pPr>
                      <a:r>
                        <a:rPr lang="es-ES" sz="1100" dirty="0">
                          <a:effectLst/>
                        </a:rPr>
                        <a:t>Muchos errores de gramática, ortografía o puntuación</a:t>
                      </a:r>
                    </a:p>
                  </a:txBody>
                  <a:tcPr marL="68580" marR="68580" marT="0" marB="0"/>
                </a:tc>
                <a:extLst>
                  <a:ext uri="{0D108BD9-81ED-4DB2-BD59-A6C34878D82A}">
                    <a16:rowId xmlns:a16="http://schemas.microsoft.com/office/drawing/2014/main" val="1758877878"/>
                  </a:ext>
                </a:extLst>
              </a:tr>
              <a:tr h="1146052">
                <a:tc>
                  <a:txBody>
                    <a:bodyPr/>
                    <a:lstStyle/>
                    <a:p>
                      <a:pPr>
                        <a:spcAft>
                          <a:spcPts val="0"/>
                        </a:spcAft>
                      </a:pPr>
                      <a:r>
                        <a:rPr lang="es-ES" sz="1100" dirty="0">
                          <a:effectLst/>
                        </a:rPr>
                        <a:t>Introducción</a:t>
                      </a:r>
                    </a:p>
                  </a:txBody>
                  <a:tcPr marL="68580" marR="68580" marT="0" marB="0"/>
                </a:tc>
                <a:tc>
                  <a:txBody>
                    <a:bodyPr/>
                    <a:lstStyle/>
                    <a:p>
                      <a:pPr>
                        <a:spcAft>
                          <a:spcPts val="0"/>
                        </a:spcAft>
                      </a:pPr>
                      <a:r>
                        <a:rPr lang="es-ES" sz="1100" dirty="0">
                          <a:effectLst/>
                        </a:rPr>
                        <a:t>La introducción incluye el propósito, exposición general del tema, objetivos claros y subdivisiones principales. </a:t>
                      </a:r>
                    </a:p>
                  </a:txBody>
                  <a:tcPr marL="68580" marR="68580" marT="0" marB="0"/>
                </a:tc>
                <a:tc>
                  <a:txBody>
                    <a:bodyPr/>
                    <a:lstStyle/>
                    <a:p>
                      <a:pPr>
                        <a:spcAft>
                          <a:spcPts val="0"/>
                        </a:spcAft>
                      </a:pPr>
                      <a:r>
                        <a:rPr lang="es-ES" sz="1100" dirty="0">
                          <a:effectLst/>
                        </a:rPr>
                        <a:t>La introducción incluye el propósito y una exposición general del tema pero es un poco confusa.</a:t>
                      </a:r>
                    </a:p>
                  </a:txBody>
                  <a:tcPr marL="68580" marR="68580" marT="0" marB="0"/>
                </a:tc>
                <a:tc>
                  <a:txBody>
                    <a:bodyPr/>
                    <a:lstStyle/>
                    <a:p>
                      <a:pPr>
                        <a:spcAft>
                          <a:spcPts val="0"/>
                        </a:spcAft>
                      </a:pPr>
                      <a:r>
                        <a:rPr lang="es-ES" sz="1100" dirty="0">
                          <a:effectLst/>
                        </a:rPr>
                        <a:t>La introducción está incompleta  y es confusa.</a:t>
                      </a:r>
                    </a:p>
                  </a:txBody>
                  <a:tcPr marL="68580" marR="68580" marT="0" marB="0"/>
                </a:tc>
                <a:tc>
                  <a:txBody>
                    <a:bodyPr/>
                    <a:lstStyle/>
                    <a:p>
                      <a:pPr>
                        <a:spcAft>
                          <a:spcPts val="0"/>
                        </a:spcAft>
                      </a:pPr>
                      <a:r>
                        <a:rPr lang="es-ES" sz="1100" dirty="0">
                          <a:effectLst/>
                        </a:rPr>
                        <a:t>No se hace una introducción.</a:t>
                      </a:r>
                    </a:p>
                  </a:txBody>
                  <a:tcPr marL="68580" marR="68580" marT="0" marB="0"/>
                </a:tc>
                <a:extLst>
                  <a:ext uri="{0D108BD9-81ED-4DB2-BD59-A6C34878D82A}">
                    <a16:rowId xmlns:a16="http://schemas.microsoft.com/office/drawing/2014/main" val="313040468"/>
                  </a:ext>
                </a:extLst>
              </a:tr>
              <a:tr h="1719078">
                <a:tc>
                  <a:txBody>
                    <a:bodyPr/>
                    <a:lstStyle/>
                    <a:p>
                      <a:pPr>
                        <a:spcAft>
                          <a:spcPts val="0"/>
                        </a:spcAft>
                      </a:pPr>
                      <a:r>
                        <a:rPr lang="es-ES" sz="1100" dirty="0">
                          <a:effectLst/>
                        </a:rPr>
                        <a:t>Calidad de Información</a:t>
                      </a:r>
                    </a:p>
                  </a:txBody>
                  <a:tcPr marL="68580" marR="68580" marT="0" marB="0"/>
                </a:tc>
                <a:tc>
                  <a:txBody>
                    <a:bodyPr/>
                    <a:lstStyle/>
                    <a:p>
                      <a:pPr>
                        <a:spcAft>
                          <a:spcPts val="0"/>
                        </a:spcAft>
                      </a:pPr>
                      <a:r>
                        <a:rPr lang="es-ES" sz="1100" dirty="0">
                          <a:effectLst/>
                        </a:rPr>
                        <a:t>Las ideas se presentan con claridad y objetividad.</a:t>
                      </a:r>
                    </a:p>
                  </a:txBody>
                  <a:tcPr marL="68580" marR="68580" marT="0" marB="0"/>
                </a:tc>
                <a:tc>
                  <a:txBody>
                    <a:bodyPr/>
                    <a:lstStyle/>
                    <a:p>
                      <a:pPr>
                        <a:spcAft>
                          <a:spcPts val="0"/>
                        </a:spcAft>
                      </a:pPr>
                      <a:r>
                        <a:rPr lang="es-ES" sz="1100" dirty="0">
                          <a:effectLst/>
                        </a:rPr>
                        <a:t>La información está claramente relacionada con el tema principal y proporciona ideas secundarias y ejemplos. </a:t>
                      </a:r>
                    </a:p>
                  </a:txBody>
                  <a:tcPr marL="68580" marR="68580" marT="0" marB="0"/>
                </a:tc>
                <a:tc>
                  <a:txBody>
                    <a:bodyPr/>
                    <a:lstStyle/>
                    <a:p>
                      <a:pPr>
                        <a:spcAft>
                          <a:spcPts val="0"/>
                        </a:spcAft>
                      </a:pPr>
                      <a:r>
                        <a:rPr lang="es-ES" sz="1100" dirty="0">
                          <a:effectLst/>
                        </a:rPr>
                        <a:t>Todos los temas tratados y la mayor parte de las preguntas fueron contestadas.</a:t>
                      </a:r>
                    </a:p>
                    <a:p>
                      <a:pPr>
                        <a:spcAft>
                          <a:spcPts val="0"/>
                        </a:spcAft>
                      </a:pPr>
                      <a:r>
                        <a:rPr lang="es-ES" sz="1100" dirty="0">
                          <a:effectLst/>
                        </a:rPr>
                        <a:t>Algunas ideas se repiten.</a:t>
                      </a:r>
                    </a:p>
                  </a:txBody>
                  <a:tcPr marL="68580" marR="68580" marT="0" marB="0"/>
                </a:tc>
                <a:tc>
                  <a:txBody>
                    <a:bodyPr/>
                    <a:lstStyle/>
                    <a:p>
                      <a:pPr>
                        <a:spcAft>
                          <a:spcPts val="0"/>
                        </a:spcAft>
                      </a:pPr>
                      <a:r>
                        <a:rPr lang="es-ES" sz="1100" dirty="0">
                          <a:effectLst/>
                        </a:rPr>
                        <a:t>La información tiene que ver poco o nada con el tema principal.</a:t>
                      </a:r>
                    </a:p>
                    <a:p>
                      <a:pPr>
                        <a:spcAft>
                          <a:spcPts val="0"/>
                        </a:spcAft>
                      </a:pPr>
                      <a:r>
                        <a:rPr lang="es-ES" sz="1100" dirty="0">
                          <a:effectLst/>
                        </a:rPr>
                        <a:t>Uno o más temas no están tratados.</a:t>
                      </a:r>
                    </a:p>
                    <a:p>
                      <a:pPr>
                        <a:spcAft>
                          <a:spcPts val="0"/>
                        </a:spcAft>
                      </a:pPr>
                      <a:r>
                        <a:rPr lang="es-ES" sz="1100" dirty="0">
                          <a:effectLst/>
                        </a:rPr>
                        <a:t>Muchas ideas se repiten o tienen que ver poco con el tema principal.</a:t>
                      </a:r>
                    </a:p>
                  </a:txBody>
                  <a:tcPr marL="68580" marR="68580" marT="0" marB="0"/>
                </a:tc>
                <a:extLst>
                  <a:ext uri="{0D108BD9-81ED-4DB2-BD59-A6C34878D82A}">
                    <a16:rowId xmlns:a16="http://schemas.microsoft.com/office/drawing/2014/main" val="4038540462"/>
                  </a:ext>
                </a:extLst>
              </a:tr>
              <a:tr h="977514">
                <a:tc>
                  <a:txBody>
                    <a:bodyPr/>
                    <a:lstStyle/>
                    <a:p>
                      <a:pPr>
                        <a:spcAft>
                          <a:spcPts val="0"/>
                        </a:spcAft>
                      </a:pPr>
                      <a:r>
                        <a:rPr lang="es-ES" sz="1100" dirty="0">
                          <a:effectLst/>
                        </a:rPr>
                        <a:t>Conclusiones</a:t>
                      </a:r>
                    </a:p>
                  </a:txBody>
                  <a:tcPr marL="68580" marR="68580" marT="0" marB="0"/>
                </a:tc>
                <a:tc>
                  <a:txBody>
                    <a:bodyPr/>
                    <a:lstStyle/>
                    <a:p>
                      <a:pPr>
                        <a:spcAft>
                          <a:spcPts val="0"/>
                        </a:spcAft>
                      </a:pPr>
                      <a:r>
                        <a:rPr lang="es-ES" sz="1100" dirty="0">
                          <a:effectLst/>
                        </a:rPr>
                        <a:t>Termina la exposición con un resumen muy claro, que da respuesta al problema planteado.</a:t>
                      </a:r>
                    </a:p>
                  </a:txBody>
                  <a:tcPr marL="68580" marR="68580" marT="0" marB="0"/>
                </a:tc>
                <a:tc>
                  <a:txBody>
                    <a:bodyPr/>
                    <a:lstStyle/>
                    <a:p>
                      <a:pPr>
                        <a:spcAft>
                          <a:spcPts val="0"/>
                        </a:spcAft>
                      </a:pPr>
                      <a:r>
                        <a:rPr lang="es-ES" sz="1100" dirty="0">
                          <a:effectLst/>
                        </a:rPr>
                        <a:t>Termina la exposición con un resumen satisfactorio, pero no da respuesta al problema planteado.</a:t>
                      </a:r>
                    </a:p>
                  </a:txBody>
                  <a:tcPr marL="68580" marR="68580" marT="0" marB="0"/>
                </a:tc>
                <a:tc>
                  <a:txBody>
                    <a:bodyPr/>
                    <a:lstStyle/>
                    <a:p>
                      <a:pPr>
                        <a:spcAft>
                          <a:spcPts val="0"/>
                        </a:spcAft>
                      </a:pPr>
                      <a:r>
                        <a:rPr lang="es-ES" sz="1100" dirty="0">
                          <a:effectLst/>
                        </a:rPr>
                        <a:t>Termina la exposición con un resumen que no incluye los conceptos principales</a:t>
                      </a:r>
                    </a:p>
                  </a:txBody>
                  <a:tcPr marL="68580" marR="68580" marT="0" marB="0"/>
                </a:tc>
                <a:tc>
                  <a:txBody>
                    <a:bodyPr/>
                    <a:lstStyle/>
                    <a:p>
                      <a:pPr>
                        <a:spcAft>
                          <a:spcPts val="0"/>
                        </a:spcAft>
                      </a:pPr>
                      <a:r>
                        <a:rPr lang="es-ES" sz="1100" dirty="0">
                          <a:effectLst/>
                        </a:rPr>
                        <a:t>El resumen es limitado o no lo incluyó.</a:t>
                      </a:r>
                    </a:p>
                  </a:txBody>
                  <a:tcPr marL="68580" marR="68580" marT="0" marB="0"/>
                </a:tc>
                <a:extLst>
                  <a:ext uri="{0D108BD9-81ED-4DB2-BD59-A6C34878D82A}">
                    <a16:rowId xmlns:a16="http://schemas.microsoft.com/office/drawing/2014/main" val="2249219983"/>
                  </a:ext>
                </a:extLst>
              </a:tr>
            </a:tbl>
          </a:graphicData>
        </a:graphic>
      </p:graphicFrame>
    </p:spTree>
    <p:extLst>
      <p:ext uri="{BB962C8B-B14F-4D97-AF65-F5344CB8AC3E}">
        <p14:creationId xmlns:p14="http://schemas.microsoft.com/office/powerpoint/2010/main" val="16815582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4434" y="5867400"/>
            <a:ext cx="6100572" cy="596899"/>
          </a:xfrm>
        </p:spPr>
        <p:txBody>
          <a:bodyPr>
            <a:normAutofit fontScale="90000"/>
          </a:bodyPr>
          <a:lstStyle/>
          <a:p>
            <a:pPr algn="r"/>
            <a:r>
              <a:rPr lang="es-MX" dirty="0"/>
              <a:t>Evaluación. Formatos. Grupo heterogéneo</a:t>
            </a:r>
          </a:p>
        </p:txBody>
      </p:sp>
      <p:sp>
        <p:nvSpPr>
          <p:cNvPr id="5" name="1 Título"/>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12</a:t>
            </a:r>
          </a:p>
        </p:txBody>
      </p:sp>
      <p:graphicFrame>
        <p:nvGraphicFramePr>
          <p:cNvPr id="4" name="Tabla 3">
            <a:extLst>
              <a:ext uri="{FF2B5EF4-FFF2-40B4-BE49-F238E27FC236}">
                <a16:creationId xmlns:a16="http://schemas.microsoft.com/office/drawing/2014/main" id="{7F9E11EF-128C-4EFD-BDED-9F1FCE925526}"/>
              </a:ext>
            </a:extLst>
          </p:cNvPr>
          <p:cNvGraphicFramePr>
            <a:graphicFrameLocks noGrp="1"/>
          </p:cNvGraphicFramePr>
          <p:nvPr>
            <p:extLst/>
          </p:nvPr>
        </p:nvGraphicFramePr>
        <p:xfrm>
          <a:off x="1178943" y="402566"/>
          <a:ext cx="10479127" cy="5193755"/>
        </p:xfrm>
        <a:graphic>
          <a:graphicData uri="http://schemas.openxmlformats.org/drawingml/2006/table">
            <a:tbl>
              <a:tblPr firstRow="1" firstCol="1" bandRow="1">
                <a:tableStyleId>{5C22544A-7EE6-4342-B048-85BDC9FD1C3A}</a:tableStyleId>
              </a:tblPr>
              <a:tblGrid>
                <a:gridCol w="1538438">
                  <a:extLst>
                    <a:ext uri="{9D8B030D-6E8A-4147-A177-3AD203B41FA5}">
                      <a16:colId xmlns:a16="http://schemas.microsoft.com/office/drawing/2014/main" val="3503526507"/>
                    </a:ext>
                  </a:extLst>
                </a:gridCol>
                <a:gridCol w="2376689">
                  <a:extLst>
                    <a:ext uri="{9D8B030D-6E8A-4147-A177-3AD203B41FA5}">
                      <a16:colId xmlns:a16="http://schemas.microsoft.com/office/drawing/2014/main" val="1917782391"/>
                    </a:ext>
                  </a:extLst>
                </a:gridCol>
                <a:gridCol w="2233693">
                  <a:extLst>
                    <a:ext uri="{9D8B030D-6E8A-4147-A177-3AD203B41FA5}">
                      <a16:colId xmlns:a16="http://schemas.microsoft.com/office/drawing/2014/main" val="559226524"/>
                    </a:ext>
                  </a:extLst>
                </a:gridCol>
                <a:gridCol w="2096614">
                  <a:extLst>
                    <a:ext uri="{9D8B030D-6E8A-4147-A177-3AD203B41FA5}">
                      <a16:colId xmlns:a16="http://schemas.microsoft.com/office/drawing/2014/main" val="759261447"/>
                    </a:ext>
                  </a:extLst>
                </a:gridCol>
                <a:gridCol w="2233693">
                  <a:extLst>
                    <a:ext uri="{9D8B030D-6E8A-4147-A177-3AD203B41FA5}">
                      <a16:colId xmlns:a16="http://schemas.microsoft.com/office/drawing/2014/main" val="763113988"/>
                    </a:ext>
                  </a:extLst>
                </a:gridCol>
              </a:tblGrid>
              <a:tr h="1749475">
                <a:tc>
                  <a:txBody>
                    <a:bodyPr/>
                    <a:lstStyle/>
                    <a:p>
                      <a:pPr>
                        <a:spcAft>
                          <a:spcPts val="0"/>
                        </a:spcAft>
                      </a:pPr>
                      <a:r>
                        <a:rPr lang="es-ES" sz="1100" dirty="0">
                          <a:effectLst/>
                        </a:rPr>
                        <a:t>Reflexión Personal</a:t>
                      </a:r>
                    </a:p>
                  </a:txBody>
                  <a:tcPr marL="68580" marR="68580" marT="0" marB="0"/>
                </a:tc>
                <a:tc>
                  <a:txBody>
                    <a:bodyPr/>
                    <a:lstStyle/>
                    <a:p>
                      <a:pPr>
                        <a:spcAft>
                          <a:spcPts val="0"/>
                        </a:spcAft>
                      </a:pPr>
                      <a:r>
                        <a:rPr lang="es-ES" sz="1100" dirty="0">
                          <a:effectLst/>
                        </a:rPr>
                        <a:t>Se aprecia una postura clara y fundamentada.</a:t>
                      </a:r>
                    </a:p>
                    <a:p>
                      <a:pPr>
                        <a:spcAft>
                          <a:spcPts val="0"/>
                        </a:spcAft>
                      </a:pPr>
                      <a:r>
                        <a:rPr lang="es-ES" sz="1100" dirty="0">
                          <a:effectLst/>
                        </a:rPr>
                        <a:t>Las opiniones y postura de la reflexión son claramente apoyadas por documentos referenciados.</a:t>
                      </a:r>
                    </a:p>
                  </a:txBody>
                  <a:tcPr marL="68580" marR="68580" marT="0" marB="0"/>
                </a:tc>
                <a:tc>
                  <a:txBody>
                    <a:bodyPr/>
                    <a:lstStyle/>
                    <a:p>
                      <a:pPr>
                        <a:spcAft>
                          <a:spcPts val="0"/>
                        </a:spcAft>
                      </a:pPr>
                      <a:r>
                        <a:rPr lang="es-ES" sz="1100" dirty="0">
                          <a:effectLst/>
                        </a:rPr>
                        <a:t>Las opiniones no están apoyadas por documentos referenciados.</a:t>
                      </a:r>
                    </a:p>
                  </a:txBody>
                  <a:tcPr marL="68580" marR="68580" marT="0" marB="0"/>
                </a:tc>
                <a:tc>
                  <a:txBody>
                    <a:bodyPr/>
                    <a:lstStyle/>
                    <a:p>
                      <a:pPr>
                        <a:spcAft>
                          <a:spcPts val="0"/>
                        </a:spcAft>
                      </a:pPr>
                      <a:r>
                        <a:rPr lang="es-ES" sz="1100" dirty="0">
                          <a:effectLst/>
                        </a:rPr>
                        <a:t>Las opiniones no están fundamentadas.</a:t>
                      </a:r>
                    </a:p>
                    <a:p>
                      <a:pPr>
                        <a:spcAft>
                          <a:spcPts val="0"/>
                        </a:spcAft>
                      </a:pPr>
                      <a:r>
                        <a:rPr lang="es-ES" sz="1100" dirty="0">
                          <a:effectLst/>
                        </a:rPr>
                        <a:t>Justificación insuficiente.</a:t>
                      </a:r>
                    </a:p>
                  </a:txBody>
                  <a:tcPr marL="68580" marR="68580" marT="0" marB="0"/>
                </a:tc>
                <a:tc>
                  <a:txBody>
                    <a:bodyPr/>
                    <a:lstStyle/>
                    <a:p>
                      <a:pPr>
                        <a:spcAft>
                          <a:spcPts val="0"/>
                        </a:spcAft>
                      </a:pPr>
                      <a:r>
                        <a:rPr lang="es-ES" sz="1100" dirty="0">
                          <a:effectLst/>
                        </a:rPr>
                        <a:t>No hay una justificación o reflexión </a:t>
                      </a:r>
                    </a:p>
                  </a:txBody>
                  <a:tcPr marL="68580" marR="68580" marT="0" marB="0"/>
                </a:tc>
                <a:extLst>
                  <a:ext uri="{0D108BD9-81ED-4DB2-BD59-A6C34878D82A}">
                    <a16:rowId xmlns:a16="http://schemas.microsoft.com/office/drawing/2014/main" val="438874572"/>
                  </a:ext>
                </a:extLst>
              </a:tr>
              <a:tr h="1476120">
                <a:tc>
                  <a:txBody>
                    <a:bodyPr/>
                    <a:lstStyle/>
                    <a:p>
                      <a:pPr>
                        <a:spcAft>
                          <a:spcPts val="0"/>
                        </a:spcAft>
                      </a:pPr>
                      <a:r>
                        <a:rPr lang="es-ES" sz="1100" dirty="0">
                          <a:effectLst/>
                        </a:rPr>
                        <a:t>Diagramas e ilustraciones</a:t>
                      </a:r>
                    </a:p>
                  </a:txBody>
                  <a:tcPr marL="68580" marR="68580" marT="0" marB="0"/>
                </a:tc>
                <a:tc>
                  <a:txBody>
                    <a:bodyPr/>
                    <a:lstStyle/>
                    <a:p>
                      <a:pPr>
                        <a:spcAft>
                          <a:spcPts val="0"/>
                        </a:spcAft>
                      </a:pPr>
                      <a:r>
                        <a:rPr lang="es-ES" sz="1100" dirty="0">
                          <a:effectLst/>
                        </a:rPr>
                        <a:t>Los diagramas e ilustraciones son ordenados, precisos y contribuyen a la comprensión del tema.</a:t>
                      </a:r>
                    </a:p>
                  </a:txBody>
                  <a:tcPr marL="68580" marR="68580" marT="0" marB="0"/>
                </a:tc>
                <a:tc>
                  <a:txBody>
                    <a:bodyPr/>
                    <a:lstStyle/>
                    <a:p>
                      <a:pPr>
                        <a:spcAft>
                          <a:spcPts val="0"/>
                        </a:spcAft>
                      </a:pPr>
                      <a:r>
                        <a:rPr lang="es-ES" sz="1100" dirty="0">
                          <a:effectLst/>
                        </a:rPr>
                        <a:t>Los diagramas e ilustraciones son precisos y contribuyen a la comprensión del tema. </a:t>
                      </a:r>
                    </a:p>
                  </a:txBody>
                  <a:tcPr marL="68580" marR="68580" marT="0" marB="0"/>
                </a:tc>
                <a:tc>
                  <a:txBody>
                    <a:bodyPr/>
                    <a:lstStyle/>
                    <a:p>
                      <a:pPr>
                        <a:spcAft>
                          <a:spcPts val="0"/>
                        </a:spcAft>
                      </a:pPr>
                      <a:r>
                        <a:rPr lang="es-ES" sz="1100" dirty="0">
                          <a:effectLst/>
                        </a:rPr>
                        <a:t>Los diagramas e ilustraciones son pertinentes y algunas veces contribuyen a la comprensión del tema.</a:t>
                      </a:r>
                    </a:p>
                  </a:txBody>
                  <a:tcPr marL="68580" marR="68580" marT="0" marB="0"/>
                </a:tc>
                <a:tc>
                  <a:txBody>
                    <a:bodyPr/>
                    <a:lstStyle/>
                    <a:p>
                      <a:pPr>
                        <a:spcAft>
                          <a:spcPts val="0"/>
                        </a:spcAft>
                      </a:pPr>
                      <a:r>
                        <a:rPr lang="es-ES" sz="1100" dirty="0">
                          <a:effectLst/>
                        </a:rPr>
                        <a:t>Los diagramas e ilustraciones no son apropiados o no contribuyen a la comprensión del tema.</a:t>
                      </a:r>
                    </a:p>
                  </a:txBody>
                  <a:tcPr marL="68580" marR="68580" marT="0" marB="0"/>
                </a:tc>
                <a:extLst>
                  <a:ext uri="{0D108BD9-81ED-4DB2-BD59-A6C34878D82A}">
                    <a16:rowId xmlns:a16="http://schemas.microsoft.com/office/drawing/2014/main" val="3105740033"/>
                  </a:ext>
                </a:extLst>
              </a:tr>
              <a:tr h="1968160">
                <a:tc>
                  <a:txBody>
                    <a:bodyPr/>
                    <a:lstStyle/>
                    <a:p>
                      <a:pPr>
                        <a:spcAft>
                          <a:spcPts val="0"/>
                        </a:spcAft>
                      </a:pPr>
                      <a:r>
                        <a:rPr lang="es-ES" sz="1100" dirty="0">
                          <a:effectLst/>
                        </a:rPr>
                        <a:t>Presentación</a:t>
                      </a:r>
                    </a:p>
                  </a:txBody>
                  <a:tcPr marL="68580" marR="68580" marT="0" marB="0"/>
                </a:tc>
                <a:tc>
                  <a:txBody>
                    <a:bodyPr/>
                    <a:lstStyle/>
                    <a:p>
                      <a:pPr>
                        <a:spcAft>
                          <a:spcPts val="0"/>
                        </a:spcAft>
                      </a:pPr>
                      <a:r>
                        <a:rPr lang="es-ES" sz="1100" dirty="0">
                          <a:effectLst/>
                        </a:rPr>
                        <a:t>Excelente presentación, mantiene y dirige la atención del lector a los puntos clave.</a:t>
                      </a:r>
                    </a:p>
                  </a:txBody>
                  <a:tcPr marL="68580" marR="68580" marT="0" marB="0"/>
                </a:tc>
                <a:tc>
                  <a:txBody>
                    <a:bodyPr/>
                    <a:lstStyle/>
                    <a:p>
                      <a:pPr>
                        <a:spcAft>
                          <a:spcPts val="0"/>
                        </a:spcAft>
                      </a:pPr>
                      <a:r>
                        <a:rPr lang="es-ES" sz="1100" dirty="0">
                          <a:effectLst/>
                        </a:rPr>
                        <a:t>Buena maquetación del texto, emplea listas enumeradas o con viñetas, sangrías, espacios en blanco, cabeceras que delimitan claramente los contenidos.</a:t>
                      </a:r>
                    </a:p>
                  </a:txBody>
                  <a:tcPr marL="68580" marR="68580" marT="0" marB="0"/>
                </a:tc>
                <a:tc>
                  <a:txBody>
                    <a:bodyPr/>
                    <a:lstStyle/>
                    <a:p>
                      <a:pPr>
                        <a:spcAft>
                          <a:spcPts val="0"/>
                        </a:spcAft>
                      </a:pPr>
                      <a:r>
                        <a:rPr lang="es-ES" sz="1100" dirty="0">
                          <a:effectLst/>
                        </a:rPr>
                        <a:t>Emplea los diferentes atributos de texto, cabeceras, sangrías, listas o espacios en blanco de forma arbitraria.</a:t>
                      </a:r>
                    </a:p>
                  </a:txBody>
                  <a:tcPr marL="68580" marR="68580" marT="0" marB="0"/>
                </a:tc>
                <a:tc>
                  <a:txBody>
                    <a:bodyPr/>
                    <a:lstStyle/>
                    <a:p>
                      <a:pPr>
                        <a:spcAft>
                          <a:spcPts val="0"/>
                        </a:spcAft>
                      </a:pPr>
                      <a:r>
                        <a:rPr lang="es-ES" sz="1100" dirty="0">
                          <a:effectLst/>
                        </a:rPr>
                        <a:t>Presentación pobre que dificulta la lectura.</a:t>
                      </a:r>
                    </a:p>
                  </a:txBody>
                  <a:tcPr marL="68580" marR="68580" marT="0" marB="0"/>
                </a:tc>
                <a:extLst>
                  <a:ext uri="{0D108BD9-81ED-4DB2-BD59-A6C34878D82A}">
                    <a16:rowId xmlns:a16="http://schemas.microsoft.com/office/drawing/2014/main" val="2135130919"/>
                  </a:ext>
                </a:extLst>
              </a:tr>
            </a:tbl>
          </a:graphicData>
        </a:graphic>
      </p:graphicFrame>
    </p:spTree>
    <p:extLst>
      <p:ext uri="{BB962C8B-B14F-4D97-AF65-F5344CB8AC3E}">
        <p14:creationId xmlns:p14="http://schemas.microsoft.com/office/powerpoint/2010/main" val="917055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4434" y="5867400"/>
            <a:ext cx="6100572" cy="596899"/>
          </a:xfrm>
        </p:spPr>
        <p:txBody>
          <a:bodyPr>
            <a:normAutofit fontScale="90000"/>
          </a:bodyPr>
          <a:lstStyle/>
          <a:p>
            <a:pPr algn="r"/>
            <a:r>
              <a:rPr lang="es-MX" dirty="0"/>
              <a:t>Evaluación. Formatos. Grupo heterogéneo</a:t>
            </a:r>
          </a:p>
        </p:txBody>
      </p:sp>
      <p:sp>
        <p:nvSpPr>
          <p:cNvPr id="5" name="1 Título"/>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12</a:t>
            </a:r>
          </a:p>
        </p:txBody>
      </p:sp>
      <p:graphicFrame>
        <p:nvGraphicFramePr>
          <p:cNvPr id="4" name="Tabla 3">
            <a:extLst>
              <a:ext uri="{FF2B5EF4-FFF2-40B4-BE49-F238E27FC236}">
                <a16:creationId xmlns:a16="http://schemas.microsoft.com/office/drawing/2014/main" id="{0AAE9749-77CE-48B8-8759-026E486E2C7C}"/>
              </a:ext>
            </a:extLst>
          </p:cNvPr>
          <p:cNvGraphicFramePr>
            <a:graphicFrameLocks noGrp="1"/>
          </p:cNvGraphicFramePr>
          <p:nvPr>
            <p:extLst/>
          </p:nvPr>
        </p:nvGraphicFramePr>
        <p:xfrm>
          <a:off x="1178943" y="546339"/>
          <a:ext cx="10663862" cy="3767697"/>
        </p:xfrm>
        <a:graphic>
          <a:graphicData uri="http://schemas.openxmlformats.org/drawingml/2006/table">
            <a:tbl>
              <a:tblPr firstRow="1" firstCol="1" bandRow="1">
                <a:tableStyleId>{5C22544A-7EE6-4342-B048-85BDC9FD1C3A}</a:tableStyleId>
              </a:tblPr>
              <a:tblGrid>
                <a:gridCol w="1565559">
                  <a:extLst>
                    <a:ext uri="{9D8B030D-6E8A-4147-A177-3AD203B41FA5}">
                      <a16:colId xmlns:a16="http://schemas.microsoft.com/office/drawing/2014/main" val="3921811108"/>
                    </a:ext>
                  </a:extLst>
                </a:gridCol>
                <a:gridCol w="2418588">
                  <a:extLst>
                    <a:ext uri="{9D8B030D-6E8A-4147-A177-3AD203B41FA5}">
                      <a16:colId xmlns:a16="http://schemas.microsoft.com/office/drawing/2014/main" val="419407888"/>
                    </a:ext>
                  </a:extLst>
                </a:gridCol>
                <a:gridCol w="2273070">
                  <a:extLst>
                    <a:ext uri="{9D8B030D-6E8A-4147-A177-3AD203B41FA5}">
                      <a16:colId xmlns:a16="http://schemas.microsoft.com/office/drawing/2014/main" val="2843116319"/>
                    </a:ext>
                  </a:extLst>
                </a:gridCol>
                <a:gridCol w="2133575">
                  <a:extLst>
                    <a:ext uri="{9D8B030D-6E8A-4147-A177-3AD203B41FA5}">
                      <a16:colId xmlns:a16="http://schemas.microsoft.com/office/drawing/2014/main" val="247834939"/>
                    </a:ext>
                  </a:extLst>
                </a:gridCol>
                <a:gridCol w="2273070">
                  <a:extLst>
                    <a:ext uri="{9D8B030D-6E8A-4147-A177-3AD203B41FA5}">
                      <a16:colId xmlns:a16="http://schemas.microsoft.com/office/drawing/2014/main" val="1676232487"/>
                    </a:ext>
                  </a:extLst>
                </a:gridCol>
              </a:tblGrid>
              <a:tr h="3767697">
                <a:tc>
                  <a:txBody>
                    <a:bodyPr/>
                    <a:lstStyle/>
                    <a:p>
                      <a:pPr>
                        <a:spcAft>
                          <a:spcPts val="0"/>
                        </a:spcAft>
                      </a:pPr>
                      <a:r>
                        <a:rPr lang="es-ES" sz="1100" dirty="0">
                          <a:effectLst/>
                        </a:rPr>
                        <a:t>Fuentes de información</a:t>
                      </a:r>
                    </a:p>
                  </a:txBody>
                  <a:tcPr marL="68580" marR="68580" marT="0" marB="0"/>
                </a:tc>
                <a:tc>
                  <a:txBody>
                    <a:bodyPr/>
                    <a:lstStyle/>
                    <a:p>
                      <a:pPr>
                        <a:spcAft>
                          <a:spcPts val="0"/>
                        </a:spcAft>
                      </a:pPr>
                      <a:r>
                        <a:rPr lang="es-ES" sz="1100" dirty="0">
                          <a:effectLst/>
                        </a:rPr>
                        <a:t>Las fuentes de información son variadas y múltiples.</a:t>
                      </a:r>
                    </a:p>
                    <a:p>
                      <a:pPr>
                        <a:spcAft>
                          <a:spcPts val="0"/>
                        </a:spcAft>
                      </a:pPr>
                      <a:r>
                        <a:rPr lang="es-ES" sz="1100" dirty="0">
                          <a:effectLst/>
                        </a:rPr>
                        <a:t>La información recopilada tiene relación con el tema, es relevante y actualizada.</a:t>
                      </a:r>
                    </a:p>
                    <a:p>
                      <a:pPr>
                        <a:spcAft>
                          <a:spcPts val="0"/>
                        </a:spcAft>
                      </a:pPr>
                      <a:r>
                        <a:rPr lang="es-ES" sz="1100" dirty="0">
                          <a:effectLst/>
                        </a:rPr>
                        <a:t>Las fuentes son fiables y contribuyen al desarrollo del tema.</a:t>
                      </a:r>
                    </a:p>
                    <a:p>
                      <a:pPr>
                        <a:spcAft>
                          <a:spcPts val="0"/>
                        </a:spcAft>
                      </a:pPr>
                      <a:r>
                        <a:rPr lang="es-ES" sz="1100" dirty="0">
                          <a:effectLst/>
                        </a:rPr>
                        <a:t>Bien citadas.</a:t>
                      </a:r>
                    </a:p>
                  </a:txBody>
                  <a:tcPr marL="68580" marR="68580" marT="0" marB="0"/>
                </a:tc>
                <a:tc>
                  <a:txBody>
                    <a:bodyPr/>
                    <a:lstStyle/>
                    <a:p>
                      <a:pPr>
                        <a:spcAft>
                          <a:spcPts val="0"/>
                        </a:spcAft>
                      </a:pPr>
                      <a:r>
                        <a:rPr lang="es-ES" sz="1100" dirty="0">
                          <a:effectLst/>
                        </a:rPr>
                        <a:t>Las fuentes de información son variadas y múltiples.</a:t>
                      </a:r>
                    </a:p>
                    <a:p>
                      <a:pPr>
                        <a:spcAft>
                          <a:spcPts val="0"/>
                        </a:spcAft>
                      </a:pPr>
                      <a:r>
                        <a:rPr lang="es-ES" sz="1100" dirty="0">
                          <a:effectLst/>
                        </a:rPr>
                        <a:t>La información recopilada es actualizada pero incluye datos que no son relevantes o no tienen relación con el tema. </a:t>
                      </a:r>
                    </a:p>
                    <a:p>
                      <a:pPr>
                        <a:spcAft>
                          <a:spcPts val="0"/>
                        </a:spcAft>
                      </a:pPr>
                      <a:r>
                        <a:rPr lang="es-ES" sz="1100" dirty="0">
                          <a:effectLst/>
                        </a:rPr>
                        <a:t>Las fuentes son fiables y contribuyen al desarrollo del tema.</a:t>
                      </a:r>
                    </a:p>
                    <a:p>
                      <a:pPr>
                        <a:spcAft>
                          <a:spcPts val="0"/>
                        </a:spcAft>
                      </a:pPr>
                      <a:endParaRPr lang="es-ES" sz="1100" dirty="0">
                        <a:effectLst/>
                      </a:endParaRPr>
                    </a:p>
                  </a:txBody>
                  <a:tcPr marL="68580" marR="68580" marT="0" marB="0"/>
                </a:tc>
                <a:tc>
                  <a:txBody>
                    <a:bodyPr/>
                    <a:lstStyle/>
                    <a:p>
                      <a:pPr>
                        <a:spcAft>
                          <a:spcPts val="0"/>
                        </a:spcAft>
                      </a:pPr>
                      <a:r>
                        <a:rPr lang="es-ES" sz="1100" dirty="0">
                          <a:effectLst/>
                        </a:rPr>
                        <a:t>Las fuentes de información son limitadas o poco variadas.</a:t>
                      </a:r>
                    </a:p>
                    <a:p>
                      <a:pPr>
                        <a:spcAft>
                          <a:spcPts val="0"/>
                        </a:spcAft>
                      </a:pPr>
                      <a:r>
                        <a:rPr lang="es-ES" sz="1100" dirty="0">
                          <a:effectLst/>
                        </a:rPr>
                        <a:t>La información recopilada tiene relación con el tema pero algunas no están al día o no son relevantes.</a:t>
                      </a:r>
                    </a:p>
                    <a:p>
                      <a:pPr>
                        <a:spcAft>
                          <a:spcPts val="0"/>
                        </a:spcAft>
                      </a:pPr>
                      <a:r>
                        <a:rPr lang="es-ES" sz="1100" dirty="0">
                          <a:effectLst/>
                        </a:rPr>
                        <a:t>Algunas fuentes no son fiables.</a:t>
                      </a:r>
                    </a:p>
                  </a:txBody>
                  <a:tcPr marL="68580" marR="68580" marT="0" marB="0"/>
                </a:tc>
                <a:tc>
                  <a:txBody>
                    <a:bodyPr/>
                    <a:lstStyle/>
                    <a:p>
                      <a:pPr>
                        <a:spcAft>
                          <a:spcPts val="0"/>
                        </a:spcAft>
                      </a:pPr>
                      <a:r>
                        <a:rPr lang="es-ES" sz="1100" dirty="0">
                          <a:effectLst/>
                        </a:rPr>
                        <a:t>Las fuentes de información son muy pocas o ninguna.</a:t>
                      </a:r>
                    </a:p>
                    <a:p>
                      <a:pPr>
                        <a:spcAft>
                          <a:spcPts val="0"/>
                        </a:spcAft>
                      </a:pPr>
                      <a:r>
                        <a:rPr lang="es-ES" sz="1100" dirty="0">
                          <a:effectLst/>
                        </a:rPr>
                        <a:t>Si utiliza fuentes, estas no son fiables ni contribuyen al tema.</a:t>
                      </a:r>
                    </a:p>
                    <a:p>
                      <a:pPr>
                        <a:spcAft>
                          <a:spcPts val="0"/>
                        </a:spcAft>
                      </a:pPr>
                      <a:r>
                        <a:rPr lang="es-ES" sz="1100" dirty="0">
                          <a:effectLst/>
                        </a:rPr>
                        <a:t>No se citan.</a:t>
                      </a:r>
                    </a:p>
                  </a:txBody>
                  <a:tcPr marL="68580" marR="68580" marT="0" marB="0"/>
                </a:tc>
                <a:extLst>
                  <a:ext uri="{0D108BD9-81ED-4DB2-BD59-A6C34878D82A}">
                    <a16:rowId xmlns:a16="http://schemas.microsoft.com/office/drawing/2014/main" val="3452451632"/>
                  </a:ext>
                </a:extLst>
              </a:tr>
            </a:tbl>
          </a:graphicData>
        </a:graphic>
      </p:graphicFrame>
    </p:spTree>
    <p:extLst>
      <p:ext uri="{BB962C8B-B14F-4D97-AF65-F5344CB8AC3E}">
        <p14:creationId xmlns:p14="http://schemas.microsoft.com/office/powerpoint/2010/main" val="35449524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4434" y="5867400"/>
            <a:ext cx="6100572" cy="596899"/>
          </a:xfrm>
        </p:spPr>
        <p:txBody>
          <a:bodyPr>
            <a:normAutofit fontScale="90000"/>
          </a:bodyPr>
          <a:lstStyle/>
          <a:p>
            <a:pPr algn="r"/>
            <a:r>
              <a:rPr lang="es-MX" dirty="0"/>
              <a:t>Evaluación. Formatos. Grupo heterogéneo</a:t>
            </a:r>
          </a:p>
        </p:txBody>
      </p:sp>
      <p:sp>
        <p:nvSpPr>
          <p:cNvPr id="5" name="1 Título"/>
          <p:cNvSpPr txBox="1">
            <a:spLocks/>
          </p:cNvSpPr>
          <p:nvPr/>
        </p:nvSpPr>
        <p:spPr>
          <a:xfrm rot="16200000">
            <a:off x="-1242684" y="2558773"/>
            <a:ext cx="4102105" cy="80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solidFill>
                  <a:prstClr val="white"/>
                </a:solidFill>
              </a:rPr>
              <a:t>Producto 12</a:t>
            </a:r>
          </a:p>
        </p:txBody>
      </p:sp>
      <p:graphicFrame>
        <p:nvGraphicFramePr>
          <p:cNvPr id="4" name="Tabla 3">
            <a:extLst>
              <a:ext uri="{FF2B5EF4-FFF2-40B4-BE49-F238E27FC236}">
                <a16:creationId xmlns:a16="http://schemas.microsoft.com/office/drawing/2014/main" id="{2CB6D6C8-E2ED-4073-846E-A57097C2F640}"/>
              </a:ext>
            </a:extLst>
          </p:cNvPr>
          <p:cNvGraphicFramePr>
            <a:graphicFrameLocks noGrp="1"/>
          </p:cNvGraphicFramePr>
          <p:nvPr>
            <p:extLst/>
          </p:nvPr>
        </p:nvGraphicFramePr>
        <p:xfrm>
          <a:off x="1337094" y="373811"/>
          <a:ext cx="10558405" cy="6602562"/>
        </p:xfrm>
        <a:graphic>
          <a:graphicData uri="http://schemas.openxmlformats.org/drawingml/2006/table">
            <a:tbl>
              <a:tblPr firstRow="1" firstCol="1" lastRow="1" lastCol="1" bandRow="1" bandCol="1">
                <a:tableStyleId>{5C22544A-7EE6-4342-B048-85BDC9FD1C3A}</a:tableStyleId>
              </a:tblPr>
              <a:tblGrid>
                <a:gridCol w="10558405">
                  <a:extLst>
                    <a:ext uri="{9D8B030D-6E8A-4147-A177-3AD203B41FA5}">
                      <a16:colId xmlns:a16="http://schemas.microsoft.com/office/drawing/2014/main" val="2009427729"/>
                    </a:ext>
                  </a:extLst>
                </a:gridCol>
              </a:tblGrid>
              <a:tr h="221254">
                <a:tc>
                  <a:txBody>
                    <a:bodyPr/>
                    <a:lstStyle/>
                    <a:p>
                      <a:pPr algn="ctr">
                        <a:spcAft>
                          <a:spcPts val="0"/>
                        </a:spcAft>
                      </a:pPr>
                      <a:r>
                        <a:rPr lang="es-ES" sz="1200" dirty="0">
                          <a:effectLst/>
                        </a:rPr>
                        <a:t>EVALUACION CONTINUA ALUMNOS Y PROFESORES</a:t>
                      </a:r>
                      <a:endParaRPr lang="es-ES" dirty="0">
                        <a:effectLst/>
                      </a:endParaRPr>
                    </a:p>
                  </a:txBody>
                  <a:tcPr marL="68580" marR="68580" marT="0" marB="0"/>
                </a:tc>
                <a:extLst>
                  <a:ext uri="{0D108BD9-81ED-4DB2-BD59-A6C34878D82A}">
                    <a16:rowId xmlns:a16="http://schemas.microsoft.com/office/drawing/2014/main" val="2222824389"/>
                  </a:ext>
                </a:extLst>
              </a:tr>
              <a:tr h="196670">
                <a:tc>
                  <a:txBody>
                    <a:bodyPr/>
                    <a:lstStyle/>
                    <a:p>
                      <a:pPr>
                        <a:spcAft>
                          <a:spcPts val="0"/>
                        </a:spcAft>
                      </a:pPr>
                      <a:r>
                        <a:rPr lang="es-ES" sz="1200" dirty="0">
                          <a:effectLst/>
                        </a:rPr>
                        <a:t>Estudiantes y profesores</a:t>
                      </a:r>
                      <a:endParaRPr lang="es-ES" dirty="0">
                        <a:effectLst/>
                      </a:endParaRPr>
                    </a:p>
                  </a:txBody>
                  <a:tcPr marL="68580" marR="68580" marT="0" marB="0"/>
                </a:tc>
                <a:extLst>
                  <a:ext uri="{0D108BD9-81ED-4DB2-BD59-A6C34878D82A}">
                    <a16:rowId xmlns:a16="http://schemas.microsoft.com/office/drawing/2014/main" val="3588017424"/>
                  </a:ext>
                </a:extLst>
              </a:tr>
              <a:tr h="368757">
                <a:tc>
                  <a:txBody>
                    <a:bodyPr/>
                    <a:lstStyle/>
                    <a:p>
                      <a:pPr>
                        <a:spcAft>
                          <a:spcPts val="0"/>
                        </a:spcAft>
                      </a:pPr>
                      <a:r>
                        <a:rPr lang="es-ES" sz="1200" dirty="0">
                          <a:effectLst/>
                        </a:rPr>
                        <a:t>¿Qué resultó difícil?</a:t>
                      </a:r>
                      <a:endParaRPr lang="es-ES" dirty="0">
                        <a:effectLst/>
                      </a:endParaRPr>
                    </a:p>
                    <a:p>
                      <a:pPr>
                        <a:spcAft>
                          <a:spcPts val="0"/>
                        </a:spcAft>
                      </a:pPr>
                      <a:endParaRPr lang="es-ES" dirty="0">
                        <a:effectLst/>
                      </a:endParaRPr>
                    </a:p>
                  </a:txBody>
                  <a:tcPr marL="68580" marR="68580" marT="0" marB="0"/>
                </a:tc>
                <a:extLst>
                  <a:ext uri="{0D108BD9-81ED-4DB2-BD59-A6C34878D82A}">
                    <a16:rowId xmlns:a16="http://schemas.microsoft.com/office/drawing/2014/main" val="656094759"/>
                  </a:ext>
                </a:extLst>
              </a:tr>
              <a:tr h="368757">
                <a:tc>
                  <a:txBody>
                    <a:bodyPr/>
                    <a:lstStyle/>
                    <a:p>
                      <a:pPr>
                        <a:spcAft>
                          <a:spcPts val="0"/>
                        </a:spcAft>
                      </a:pPr>
                      <a:r>
                        <a:rPr lang="es-ES" sz="1200" dirty="0">
                          <a:effectLst/>
                        </a:rPr>
                        <a:t>¿Fueron de alguna manera desafiados nuestros conocimientos disciplinares y habilidades?</a:t>
                      </a:r>
                      <a:endParaRPr lang="es-ES" dirty="0">
                        <a:effectLst/>
                      </a:endParaRPr>
                    </a:p>
                    <a:p>
                      <a:pPr>
                        <a:spcAft>
                          <a:spcPts val="0"/>
                        </a:spcAft>
                      </a:pPr>
                      <a:endParaRPr lang="es-ES" dirty="0">
                        <a:effectLst/>
                      </a:endParaRPr>
                    </a:p>
                  </a:txBody>
                  <a:tcPr marL="68580" marR="68580" marT="0" marB="0"/>
                </a:tc>
                <a:extLst>
                  <a:ext uri="{0D108BD9-81ED-4DB2-BD59-A6C34878D82A}">
                    <a16:rowId xmlns:a16="http://schemas.microsoft.com/office/drawing/2014/main" val="396330403"/>
                  </a:ext>
                </a:extLst>
              </a:tr>
              <a:tr h="368757">
                <a:tc>
                  <a:txBody>
                    <a:bodyPr/>
                    <a:lstStyle/>
                    <a:p>
                      <a:pPr>
                        <a:spcAft>
                          <a:spcPts val="0"/>
                        </a:spcAft>
                      </a:pPr>
                      <a:r>
                        <a:rPr lang="es-ES" sz="1200" dirty="0">
                          <a:effectLst/>
                        </a:rPr>
                        <a:t>¿Qué indagaciones surgieron durante el aprendizaje?</a:t>
                      </a:r>
                      <a:endParaRPr lang="es-ES" dirty="0">
                        <a:effectLst/>
                      </a:endParaRPr>
                    </a:p>
                    <a:p>
                      <a:pPr>
                        <a:spcAft>
                          <a:spcPts val="0"/>
                        </a:spcAft>
                      </a:pPr>
                      <a:endParaRPr lang="es-ES" dirty="0">
                        <a:effectLst/>
                      </a:endParaRPr>
                    </a:p>
                  </a:txBody>
                  <a:tcPr marL="68580" marR="68580" marT="0" marB="0"/>
                </a:tc>
                <a:extLst>
                  <a:ext uri="{0D108BD9-81ED-4DB2-BD59-A6C34878D82A}">
                    <a16:rowId xmlns:a16="http://schemas.microsoft.com/office/drawing/2014/main" val="516780307"/>
                  </a:ext>
                </a:extLst>
              </a:tr>
              <a:tr h="368757">
                <a:tc>
                  <a:txBody>
                    <a:bodyPr/>
                    <a:lstStyle/>
                    <a:p>
                      <a:pPr>
                        <a:spcAft>
                          <a:spcPts val="0"/>
                        </a:spcAft>
                      </a:pPr>
                      <a:r>
                        <a:rPr lang="es-ES" sz="1200" dirty="0">
                          <a:effectLst/>
                        </a:rPr>
                        <a:t>¿Qué actividades de extensión se generaron?</a:t>
                      </a:r>
                      <a:endParaRPr lang="es-ES" dirty="0">
                        <a:effectLst/>
                      </a:endParaRPr>
                    </a:p>
                    <a:p>
                      <a:pPr>
                        <a:spcAft>
                          <a:spcPts val="0"/>
                        </a:spcAft>
                      </a:pPr>
                      <a:endParaRPr lang="es-ES" dirty="0">
                        <a:effectLst/>
                      </a:endParaRPr>
                    </a:p>
                  </a:txBody>
                  <a:tcPr marL="68580" marR="68580" marT="0" marB="0"/>
                </a:tc>
                <a:extLst>
                  <a:ext uri="{0D108BD9-81ED-4DB2-BD59-A6C34878D82A}">
                    <a16:rowId xmlns:a16="http://schemas.microsoft.com/office/drawing/2014/main" val="2451194597"/>
                  </a:ext>
                </a:extLst>
              </a:tr>
              <a:tr h="368757">
                <a:tc>
                  <a:txBody>
                    <a:bodyPr/>
                    <a:lstStyle/>
                    <a:p>
                      <a:pPr>
                        <a:spcAft>
                          <a:spcPts val="0"/>
                        </a:spcAft>
                      </a:pPr>
                      <a:r>
                        <a:rPr lang="es-ES" sz="1200" dirty="0">
                          <a:effectLst/>
                        </a:rPr>
                        <a:t>¿De qué manera reflexionamos tanto sobre la unidad como sobre nuestro propio aprendizaje?</a:t>
                      </a:r>
                      <a:endParaRPr lang="es-ES" dirty="0">
                        <a:effectLst/>
                      </a:endParaRPr>
                    </a:p>
                    <a:p>
                      <a:pPr>
                        <a:spcAft>
                          <a:spcPts val="0"/>
                        </a:spcAft>
                      </a:pPr>
                      <a:endParaRPr lang="es-ES" dirty="0">
                        <a:effectLst/>
                      </a:endParaRPr>
                    </a:p>
                  </a:txBody>
                  <a:tcPr marL="68580" marR="68580" marT="0" marB="0"/>
                </a:tc>
                <a:extLst>
                  <a:ext uri="{0D108BD9-81ED-4DB2-BD59-A6C34878D82A}">
                    <a16:rowId xmlns:a16="http://schemas.microsoft.com/office/drawing/2014/main" val="1206545915"/>
                  </a:ext>
                </a:extLst>
              </a:tr>
              <a:tr h="368757">
                <a:tc>
                  <a:txBody>
                    <a:bodyPr/>
                    <a:lstStyle/>
                    <a:p>
                      <a:pPr>
                        <a:spcAft>
                          <a:spcPts val="0"/>
                        </a:spcAft>
                      </a:pPr>
                      <a:r>
                        <a:rPr lang="es-ES" sz="1200" dirty="0">
                          <a:effectLst/>
                        </a:rPr>
                        <a:t>¿Qué valores/perfil de egreso se promovieron a través de esta unidad?</a:t>
                      </a:r>
                      <a:endParaRPr lang="es-ES" dirty="0">
                        <a:effectLst/>
                      </a:endParaRPr>
                    </a:p>
                    <a:p>
                      <a:pPr>
                        <a:spcAft>
                          <a:spcPts val="0"/>
                        </a:spcAft>
                      </a:pPr>
                      <a:endParaRPr lang="es-ES" dirty="0">
                        <a:effectLst/>
                      </a:endParaRPr>
                    </a:p>
                  </a:txBody>
                  <a:tcPr marL="68580" marR="68580" marT="0" marB="0"/>
                </a:tc>
                <a:extLst>
                  <a:ext uri="{0D108BD9-81ED-4DB2-BD59-A6C34878D82A}">
                    <a16:rowId xmlns:a16="http://schemas.microsoft.com/office/drawing/2014/main" val="2057921143"/>
                  </a:ext>
                </a:extLst>
              </a:tr>
              <a:tr h="196670">
                <a:tc>
                  <a:txBody>
                    <a:bodyPr/>
                    <a:lstStyle/>
                    <a:p>
                      <a:pPr>
                        <a:spcAft>
                          <a:spcPts val="0"/>
                        </a:spcAft>
                      </a:pPr>
                      <a:r>
                        <a:rPr lang="es-ES" sz="1200" dirty="0">
                          <a:effectLst/>
                        </a:rPr>
                        <a:t>Conexiones posibles</a:t>
                      </a:r>
                      <a:endParaRPr lang="es-ES" dirty="0">
                        <a:effectLst/>
                      </a:endParaRPr>
                    </a:p>
                  </a:txBody>
                  <a:tcPr marL="68580" marR="68580" marT="0" marB="0"/>
                </a:tc>
                <a:extLst>
                  <a:ext uri="{0D108BD9-81ED-4DB2-BD59-A6C34878D82A}">
                    <a16:rowId xmlns:a16="http://schemas.microsoft.com/office/drawing/2014/main" val="1274271610"/>
                  </a:ext>
                </a:extLst>
              </a:tr>
              <a:tr h="368757">
                <a:tc>
                  <a:txBody>
                    <a:bodyPr/>
                    <a:lstStyle/>
                    <a:p>
                      <a:pPr>
                        <a:spcAft>
                          <a:spcPts val="0"/>
                        </a:spcAft>
                      </a:pPr>
                      <a:r>
                        <a:rPr lang="es-ES" sz="1200" dirty="0">
                          <a:effectLst/>
                        </a:rPr>
                        <a:t>¿Cuán satisfactoria fue la colaboración entre colegas del grupo de asignaturas y de los otros?</a:t>
                      </a:r>
                      <a:endParaRPr lang="es-ES" dirty="0">
                        <a:effectLst/>
                      </a:endParaRPr>
                    </a:p>
                    <a:p>
                      <a:pPr>
                        <a:spcAft>
                          <a:spcPts val="0"/>
                        </a:spcAft>
                      </a:pPr>
                      <a:endParaRPr lang="es-ES" dirty="0">
                        <a:effectLst/>
                      </a:endParaRPr>
                    </a:p>
                  </a:txBody>
                  <a:tcPr marL="68580" marR="68580" marT="0" marB="0"/>
                </a:tc>
                <a:extLst>
                  <a:ext uri="{0D108BD9-81ED-4DB2-BD59-A6C34878D82A}">
                    <a16:rowId xmlns:a16="http://schemas.microsoft.com/office/drawing/2014/main" val="1018560335"/>
                  </a:ext>
                </a:extLst>
              </a:tr>
              <a:tr h="368757">
                <a:tc>
                  <a:txBody>
                    <a:bodyPr/>
                    <a:lstStyle/>
                    <a:p>
                      <a:pPr>
                        <a:spcAft>
                          <a:spcPts val="0"/>
                        </a:spcAft>
                      </a:pPr>
                      <a:r>
                        <a:rPr lang="es-ES" sz="1200" dirty="0">
                          <a:effectLst/>
                        </a:rPr>
                        <a:t>¿Qué compresiones interdisciplinarias se establecieron mediante la colaboración con otras asignaturas?</a:t>
                      </a:r>
                      <a:endParaRPr lang="es-ES" dirty="0">
                        <a:effectLst/>
                      </a:endParaRPr>
                    </a:p>
                    <a:p>
                      <a:pPr>
                        <a:spcAft>
                          <a:spcPts val="0"/>
                        </a:spcAft>
                      </a:pPr>
                      <a:endParaRPr lang="es-ES" dirty="0">
                        <a:effectLst/>
                      </a:endParaRPr>
                    </a:p>
                  </a:txBody>
                  <a:tcPr marL="68580" marR="68580" marT="0" marB="0"/>
                </a:tc>
                <a:extLst>
                  <a:ext uri="{0D108BD9-81ED-4DB2-BD59-A6C34878D82A}">
                    <a16:rowId xmlns:a16="http://schemas.microsoft.com/office/drawing/2014/main" val="1499951677"/>
                  </a:ext>
                </a:extLst>
              </a:tr>
              <a:tr h="196670">
                <a:tc>
                  <a:txBody>
                    <a:bodyPr/>
                    <a:lstStyle/>
                    <a:p>
                      <a:pPr>
                        <a:spcAft>
                          <a:spcPts val="0"/>
                        </a:spcAft>
                      </a:pPr>
                      <a:r>
                        <a:rPr lang="es-ES" sz="1200" dirty="0">
                          <a:effectLst/>
                        </a:rPr>
                        <a:t>Evaluación</a:t>
                      </a:r>
                      <a:endParaRPr lang="es-ES" dirty="0">
                        <a:effectLst/>
                      </a:endParaRPr>
                    </a:p>
                  </a:txBody>
                  <a:tcPr marL="68580" marR="68580" marT="0" marB="0"/>
                </a:tc>
                <a:extLst>
                  <a:ext uri="{0D108BD9-81ED-4DB2-BD59-A6C34878D82A}">
                    <a16:rowId xmlns:a16="http://schemas.microsoft.com/office/drawing/2014/main" val="3109068645"/>
                  </a:ext>
                </a:extLst>
              </a:tr>
              <a:tr h="368757">
                <a:tc>
                  <a:txBody>
                    <a:bodyPr/>
                    <a:lstStyle/>
                    <a:p>
                      <a:pPr>
                        <a:spcAft>
                          <a:spcPts val="0"/>
                        </a:spcAft>
                      </a:pPr>
                      <a:r>
                        <a:rPr lang="es-ES" sz="1200" dirty="0">
                          <a:effectLst/>
                        </a:rPr>
                        <a:t>¿Pudieron los estudiantes demostrar sus aprendizajes? </a:t>
                      </a:r>
                      <a:endParaRPr lang="es-ES">
                        <a:effectLst/>
                      </a:endParaRPr>
                    </a:p>
                    <a:p>
                      <a:pPr>
                        <a:spcAft>
                          <a:spcPts val="0"/>
                        </a:spcAft>
                      </a:pPr>
                      <a:endParaRPr lang="es-ES" dirty="0">
                        <a:effectLst/>
                      </a:endParaRPr>
                    </a:p>
                  </a:txBody>
                  <a:tcPr marL="68580" marR="68580" marT="0" marB="0"/>
                </a:tc>
                <a:extLst>
                  <a:ext uri="{0D108BD9-81ED-4DB2-BD59-A6C34878D82A}">
                    <a16:rowId xmlns:a16="http://schemas.microsoft.com/office/drawing/2014/main" val="1072514656"/>
                  </a:ext>
                </a:extLst>
              </a:tr>
              <a:tr h="540844">
                <a:tc>
                  <a:txBody>
                    <a:bodyPr/>
                    <a:lstStyle/>
                    <a:p>
                      <a:pPr>
                        <a:spcAft>
                          <a:spcPts val="0"/>
                        </a:spcAft>
                      </a:pPr>
                      <a:r>
                        <a:rPr lang="es-ES" sz="1200" dirty="0">
                          <a:effectLst/>
                        </a:rPr>
                        <a:t>Aseguramos que los estudiantes tuvieron oportunidad de alcanzar los niveles de logro más altos de los descriptores de criterios?</a:t>
                      </a:r>
                      <a:endParaRPr lang="es-ES" dirty="0">
                        <a:effectLst/>
                      </a:endParaRPr>
                    </a:p>
                    <a:p>
                      <a:pPr>
                        <a:spcAft>
                          <a:spcPts val="0"/>
                        </a:spcAft>
                      </a:pPr>
                      <a:endParaRPr lang="es-ES" dirty="0">
                        <a:effectLst/>
                      </a:endParaRPr>
                    </a:p>
                  </a:txBody>
                  <a:tcPr marL="68580" marR="68580" marT="0" marB="0"/>
                </a:tc>
                <a:extLst>
                  <a:ext uri="{0D108BD9-81ED-4DB2-BD59-A6C34878D82A}">
                    <a16:rowId xmlns:a16="http://schemas.microsoft.com/office/drawing/2014/main" val="290131212"/>
                  </a:ext>
                </a:extLst>
              </a:tr>
              <a:tr h="368757">
                <a:tc>
                  <a:txBody>
                    <a:bodyPr/>
                    <a:lstStyle/>
                    <a:p>
                      <a:pPr>
                        <a:spcAft>
                          <a:spcPts val="0"/>
                        </a:spcAft>
                      </a:pPr>
                      <a:r>
                        <a:rPr lang="es-ES" sz="1200" dirty="0">
                          <a:effectLst/>
                        </a:rPr>
                        <a:t>¿Están preparados para la siguiente etapa?</a:t>
                      </a:r>
                      <a:endParaRPr lang="es-ES" dirty="0">
                        <a:effectLst/>
                      </a:endParaRPr>
                    </a:p>
                    <a:p>
                      <a:pPr>
                        <a:spcAft>
                          <a:spcPts val="0"/>
                        </a:spcAft>
                      </a:pPr>
                      <a:endParaRPr lang="es-ES" dirty="0">
                        <a:effectLst/>
                      </a:endParaRPr>
                    </a:p>
                  </a:txBody>
                  <a:tcPr marL="68580" marR="68580" marT="0" marB="0"/>
                </a:tc>
                <a:extLst>
                  <a:ext uri="{0D108BD9-81ED-4DB2-BD59-A6C34878D82A}">
                    <a16:rowId xmlns:a16="http://schemas.microsoft.com/office/drawing/2014/main" val="3268941935"/>
                  </a:ext>
                </a:extLst>
              </a:tr>
              <a:tr h="221254">
                <a:tc>
                  <a:txBody>
                    <a:bodyPr/>
                    <a:lstStyle/>
                    <a:p>
                      <a:pPr>
                        <a:spcAft>
                          <a:spcPts val="0"/>
                        </a:spcAft>
                      </a:pPr>
                      <a:r>
                        <a:rPr lang="es-ES" sz="1200" dirty="0">
                          <a:effectLst/>
                        </a:rPr>
                        <a:t>Recolección de datos:</a:t>
                      </a:r>
                      <a:endParaRPr lang="es-ES" dirty="0">
                        <a:effectLst/>
                      </a:endParaRPr>
                    </a:p>
                  </a:txBody>
                  <a:tcPr marL="68580" marR="68580" marT="0" marB="0"/>
                </a:tc>
                <a:extLst>
                  <a:ext uri="{0D108BD9-81ED-4DB2-BD59-A6C34878D82A}">
                    <a16:rowId xmlns:a16="http://schemas.microsoft.com/office/drawing/2014/main" val="1550555922"/>
                  </a:ext>
                </a:extLst>
              </a:tr>
              <a:tr h="368757">
                <a:tc>
                  <a:txBody>
                    <a:bodyPr/>
                    <a:lstStyle/>
                    <a:p>
                      <a:pPr>
                        <a:spcAft>
                          <a:spcPts val="0"/>
                        </a:spcAft>
                      </a:pPr>
                      <a:r>
                        <a:rPr lang="es-ES" sz="1200" dirty="0">
                          <a:effectLst/>
                        </a:rPr>
                        <a:t>¿Cómo decidimos sobre los datos a recoger? ¿Resultó útil?</a:t>
                      </a:r>
                      <a:endParaRPr lang="es-ES" dirty="0">
                        <a:effectLst/>
                      </a:endParaRPr>
                    </a:p>
                    <a:p>
                      <a:pPr>
                        <a:spcAft>
                          <a:spcPts val="0"/>
                        </a:spcAft>
                      </a:pPr>
                      <a:endParaRPr lang="es-ES" dirty="0">
                        <a:effectLst/>
                      </a:endParaRPr>
                    </a:p>
                  </a:txBody>
                  <a:tcPr marL="68580" marR="68580" marT="0" marB="0"/>
                </a:tc>
                <a:extLst>
                  <a:ext uri="{0D108BD9-81ED-4DB2-BD59-A6C34878D82A}">
                    <a16:rowId xmlns:a16="http://schemas.microsoft.com/office/drawing/2014/main" val="1196916996"/>
                  </a:ext>
                </a:extLst>
              </a:tr>
            </a:tbl>
          </a:graphicData>
        </a:graphic>
      </p:graphicFrame>
    </p:spTree>
    <p:extLst>
      <p:ext uri="{BB962C8B-B14F-4D97-AF65-F5344CB8AC3E}">
        <p14:creationId xmlns:p14="http://schemas.microsoft.com/office/powerpoint/2010/main" val="15399509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0D22FBE4-09D1-42F3-BD13-9EA9565A4D93}"/>
              </a:ext>
            </a:extLst>
          </p:cNvPr>
          <p:cNvSpPr>
            <a:spLocks noGrp="1"/>
          </p:cNvSpPr>
          <p:nvPr>
            <p:ph idx="1"/>
          </p:nvPr>
        </p:nvSpPr>
        <p:spPr>
          <a:xfrm>
            <a:off x="1406768" y="685800"/>
            <a:ext cx="9917723" cy="5757203"/>
          </a:xfrm>
        </p:spPr>
        <p:txBody>
          <a:bodyPr/>
          <a:lstStyle/>
          <a:p>
            <a:pPr marL="0" indent="0" algn="ctr">
              <a:buNone/>
            </a:pPr>
            <a:r>
              <a:rPr lang="es-MX" b="1" dirty="0"/>
              <a:t>PASOS PARA REALIZAR UNA INFOGRAFÍA</a:t>
            </a:r>
          </a:p>
          <a:p>
            <a:pPr marL="0" indent="0">
              <a:buNone/>
            </a:pPr>
            <a:r>
              <a:rPr lang="es-MX" dirty="0"/>
              <a:t> </a:t>
            </a:r>
          </a:p>
          <a:p>
            <a:r>
              <a:rPr lang="es-MX" dirty="0"/>
              <a:t>1. Elección del tema</a:t>
            </a:r>
          </a:p>
          <a:p>
            <a:r>
              <a:rPr lang="es-MX" dirty="0"/>
              <a:t>2. Público al que va dirigida</a:t>
            </a:r>
          </a:p>
          <a:p>
            <a:r>
              <a:rPr lang="es-MX" dirty="0"/>
              <a:t>3. Objetivo de comunicación</a:t>
            </a:r>
          </a:p>
          <a:p>
            <a:r>
              <a:rPr lang="es-MX" dirty="0"/>
              <a:t>4. Definir la estructura o esqueleto</a:t>
            </a:r>
          </a:p>
          <a:p>
            <a:r>
              <a:rPr lang="es-MX" dirty="0"/>
              <a:t>5. Búsqueda, evaluación, selección y organización de la información</a:t>
            </a:r>
          </a:p>
          <a:p>
            <a:r>
              <a:rPr lang="es-MX" dirty="0"/>
              <a:t>6. Establecer conexiones entre la información y los intereses de la audiencia</a:t>
            </a:r>
          </a:p>
          <a:p>
            <a:r>
              <a:rPr lang="es-MX" dirty="0"/>
              <a:t>7. Diseño y creación de la infografía (considerar los colores a utilizar y la tipografía)</a:t>
            </a:r>
          </a:p>
          <a:p>
            <a:endParaRPr lang="es-MX" dirty="0"/>
          </a:p>
        </p:txBody>
      </p:sp>
    </p:spTree>
    <p:extLst>
      <p:ext uri="{BB962C8B-B14F-4D97-AF65-F5344CB8AC3E}">
        <p14:creationId xmlns:p14="http://schemas.microsoft.com/office/powerpoint/2010/main" val="25761353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511188" y="0"/>
            <a:ext cx="6346209" cy="6441743"/>
          </a:xfrm>
          <a:prstGeom prst="rect">
            <a:avLst/>
          </a:prstGeom>
        </p:spPr>
      </p:pic>
    </p:spTree>
    <p:extLst>
      <p:ext uri="{BB962C8B-B14F-4D97-AF65-F5344CB8AC3E}">
        <p14:creationId xmlns:p14="http://schemas.microsoft.com/office/powerpoint/2010/main" val="18698737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EC089C68-EC14-430A-8A3F-D74E75535654}"/>
              </a:ext>
            </a:extLst>
          </p:cNvPr>
          <p:cNvSpPr>
            <a:spLocks noGrp="1"/>
          </p:cNvSpPr>
          <p:nvPr>
            <p:ph idx="1"/>
          </p:nvPr>
        </p:nvSpPr>
        <p:spPr>
          <a:xfrm>
            <a:off x="1767422" y="685800"/>
            <a:ext cx="9922829" cy="5391443"/>
          </a:xfrm>
        </p:spPr>
        <p:txBody>
          <a:bodyPr>
            <a:normAutofit/>
          </a:bodyPr>
          <a:lstStyle/>
          <a:p>
            <a:pPr marL="0" indent="0" algn="ctr">
              <a:buNone/>
            </a:pPr>
            <a:r>
              <a:rPr lang="es-MX" b="1" dirty="0"/>
              <a:t>REFLEXIONES PERSONALES</a:t>
            </a:r>
            <a:r>
              <a:rPr lang="es-MX" dirty="0"/>
              <a:t> </a:t>
            </a:r>
          </a:p>
          <a:p>
            <a:r>
              <a:rPr lang="es-MX" dirty="0"/>
              <a:t>Iraís Valdez A.</a:t>
            </a:r>
          </a:p>
          <a:p>
            <a:pPr marL="0" indent="0">
              <a:buNone/>
            </a:pPr>
            <a:r>
              <a:rPr lang="es-MX" dirty="0"/>
              <a:t>Trabajar en el Proyecto me ha aportado grandes aprendizajes como: trabajar de forma colaborativa, establecer acuerdos para lograr los objetivos planteados, además de formas de comunicación continua con mis compañeros de equipo para intercambiar, modificar y enriquecer la información requerida en dicho proyecto, esto debido a la dificultad que teníamos para reunirnos, por los horarios de trabajo de cada integrante.  </a:t>
            </a:r>
          </a:p>
          <a:p>
            <a:pPr marL="0" indent="0">
              <a:buNone/>
            </a:pPr>
            <a:r>
              <a:rPr lang="es-MX" dirty="0"/>
              <a:t>También pude comprobar que es posible vincular un proyecto entre diferentes asignaturas si existe el compromiso y disposición por parte de cada una de las personas involucradas.</a:t>
            </a:r>
          </a:p>
          <a:p>
            <a:pPr marL="0" indent="0">
              <a:buNone/>
            </a:pPr>
            <a:r>
              <a:rPr lang="es-MX" dirty="0"/>
              <a:t>Todo esto me ayudará en el futuro para recurrir en busca de apoyo con mis compañeros ante la duda de como vincular ciertas temáticas con otras asignaturas con la finalidad de que los alumnos logren un aprendizaje útil para la vida.</a:t>
            </a:r>
          </a:p>
          <a:p>
            <a:pPr marL="0" indent="0">
              <a:buNone/>
            </a:pPr>
            <a:endParaRPr lang="es-MX" dirty="0"/>
          </a:p>
          <a:p>
            <a:endParaRPr lang="es-MX" dirty="0"/>
          </a:p>
        </p:txBody>
      </p:sp>
    </p:spTree>
    <p:extLst>
      <p:ext uri="{BB962C8B-B14F-4D97-AF65-F5344CB8AC3E}">
        <p14:creationId xmlns:p14="http://schemas.microsoft.com/office/powerpoint/2010/main" val="3349878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C4A712D-1D8A-4766-BDD6-B580E3B1A5F6}"/>
              </a:ext>
            </a:extLst>
          </p:cNvPr>
          <p:cNvSpPr>
            <a:spLocks noGrp="1"/>
          </p:cNvSpPr>
          <p:nvPr>
            <p:ph idx="1"/>
          </p:nvPr>
        </p:nvSpPr>
        <p:spPr>
          <a:xfrm>
            <a:off x="684211" y="685800"/>
            <a:ext cx="10588839" cy="5551227"/>
          </a:xfrm>
        </p:spPr>
        <p:txBody>
          <a:bodyPr>
            <a:normAutofit lnSpcReduction="10000"/>
          </a:bodyPr>
          <a:lstStyle/>
          <a:p>
            <a:r>
              <a:rPr lang="es-MX" dirty="0"/>
              <a:t>Elvia Martínez</a:t>
            </a:r>
          </a:p>
          <a:p>
            <a:r>
              <a:rPr lang="es-MX" dirty="0"/>
              <a:t>Este trabajo se realizo con las materias de física y química, de  ambas ciencia obtuve conocimientos, enseñanzas, comunicación por medio de las redes sociales,  cooperación y  solidaridad, gracias a todo esto se obtuvo un trabajo satisfactorio y de calidad para nuestros alumnos. </a:t>
            </a:r>
          </a:p>
          <a:p>
            <a:pPr marL="0" indent="0">
              <a:buNone/>
            </a:pPr>
            <a:endParaRPr lang="es-MX" dirty="0"/>
          </a:p>
          <a:p>
            <a:pPr marL="0" indent="0">
              <a:buNone/>
            </a:pPr>
            <a:endParaRPr lang="es-MX" dirty="0"/>
          </a:p>
          <a:p>
            <a:r>
              <a:rPr lang="es-MX" dirty="0">
                <a:solidFill>
                  <a:schemeClr val="bg2">
                    <a:lumMod val="50000"/>
                  </a:schemeClr>
                </a:solidFill>
              </a:rPr>
              <a:t>Gilberto Salgado</a:t>
            </a:r>
          </a:p>
          <a:p>
            <a:pPr marL="0" indent="0">
              <a:buNone/>
            </a:pPr>
            <a:r>
              <a:rPr lang="es-MX" dirty="0">
                <a:solidFill>
                  <a:schemeClr val="bg2">
                    <a:lumMod val="50000"/>
                  </a:schemeClr>
                </a:solidFill>
              </a:rPr>
              <a:t>El trabajo interdisciplinario es de gran ayuda para el alumno, debido a que se trabaja en forma colaborativa y cooperativa.</a:t>
            </a:r>
          </a:p>
          <a:p>
            <a:pPr marL="0" indent="0">
              <a:buNone/>
            </a:pPr>
            <a:r>
              <a:rPr lang="es-MX" dirty="0">
                <a:solidFill>
                  <a:schemeClr val="bg2">
                    <a:lumMod val="50000"/>
                  </a:schemeClr>
                </a:solidFill>
              </a:rPr>
              <a:t>En cuanto a la planificación de un proyecto interdisciplinario tiene ventajas, tales como, conocer la transversalidad con otras asignaturas, la disposición para cooperar en la planificación, conocer y manejar otras herramientas digitales. Las desventajas fueron: horario disponible para la discusión de actividades,  el conocer otros temarios de las asignaturas, manejo de herramientas digitales.</a:t>
            </a:r>
          </a:p>
          <a:p>
            <a:endParaRPr lang="es-MX" dirty="0"/>
          </a:p>
        </p:txBody>
      </p:sp>
    </p:spTree>
    <p:extLst>
      <p:ext uri="{BB962C8B-B14F-4D97-AF65-F5344CB8AC3E}">
        <p14:creationId xmlns:p14="http://schemas.microsoft.com/office/powerpoint/2010/main" val="314588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88" t="14992" r="23284" b="11907"/>
          <a:stretch/>
        </p:blipFill>
        <p:spPr bwMode="auto">
          <a:xfrm>
            <a:off x="2495600" y="188640"/>
            <a:ext cx="8640959" cy="6540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2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88" t="18044" r="23134" b="7528"/>
          <a:stretch/>
        </p:blipFill>
        <p:spPr bwMode="auto">
          <a:xfrm>
            <a:off x="2135560" y="108396"/>
            <a:ext cx="8443739" cy="6488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6913784"/>
      </p:ext>
    </p:extLst>
  </p:cSld>
  <p:clrMapOvr>
    <a:masterClrMapping/>
  </p:clrMapOvr>
</p:sld>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7536</Words>
  <Application>Microsoft Office PowerPoint</Application>
  <PresentationFormat>Panorámica</PresentationFormat>
  <Paragraphs>1834</Paragraphs>
  <Slides>78</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78</vt:i4>
      </vt:variant>
    </vt:vector>
  </HeadingPairs>
  <TitlesOfParts>
    <vt:vector size="87" baseType="lpstr">
      <vt:lpstr>Arial</vt:lpstr>
      <vt:lpstr>Arial Narrow</vt:lpstr>
      <vt:lpstr>Calibri</vt:lpstr>
      <vt:lpstr>Century Gothic</vt:lpstr>
      <vt:lpstr>Segoe UI</vt:lpstr>
      <vt:lpstr>Tahoma</vt:lpstr>
      <vt:lpstr>Times New Roman</vt:lpstr>
      <vt:lpstr>Wingdings 3</vt:lpstr>
      <vt:lpstr>Sector</vt:lpstr>
      <vt:lpstr>conexiones</vt:lpstr>
      <vt:lpstr>Presentación de PowerPoint</vt:lpstr>
      <vt:lpstr>Fecha de inicio: 23 agosto 2018  Fecha de término: 4 abril 2019</vt:lpstr>
      <vt:lpstr>Presentación de PowerPoint</vt:lpstr>
      <vt:lpstr>índice</vt:lpstr>
      <vt:lpstr>Presentación de PowerPoint</vt:lpstr>
      <vt:lpstr>5. a   Producto 1</vt:lpstr>
      <vt:lpstr>Presentación de PowerPoint</vt:lpstr>
      <vt:lpstr>Presentación de PowerPoint</vt:lpstr>
      <vt:lpstr>5.a  Producto 3</vt:lpstr>
      <vt:lpstr>Presentación de PowerPoint</vt:lpstr>
      <vt:lpstr>ORGANIZADOR gráfico</vt:lpstr>
      <vt:lpstr>Presentación de PowerPoint</vt:lpstr>
      <vt:lpstr>Presentación de PowerPoint</vt:lpstr>
      <vt:lpstr>Presentación de PowerPoint</vt:lpstr>
      <vt:lpstr>Presentación de PowerPoint</vt:lpstr>
      <vt:lpstr>Presentación de PowerPoint</vt:lpstr>
      <vt:lpstr>Presentación de PowerPoint</vt:lpstr>
      <vt:lpstr>Formatos e instrumentos para la planeación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arte de formular preguntas esenciales</vt:lpstr>
      <vt:lpstr>Métodos de indagación</vt:lpstr>
      <vt:lpstr>Presentación de PowerPoint</vt:lpstr>
      <vt:lpstr>Presentación de PowerPoint</vt:lpstr>
      <vt:lpstr>e.i.p. resumen</vt:lpstr>
      <vt:lpstr>Presentación de PowerPoint</vt:lpstr>
      <vt:lpstr>Presentación de PowerPoint</vt:lpstr>
      <vt:lpstr>Presentación de PowerPoint</vt:lpstr>
      <vt:lpstr>Presentación de PowerPoint</vt:lpstr>
      <vt:lpstr>Presentación de PowerPoint</vt:lpstr>
      <vt:lpstr>Presentación de PowerPoint</vt:lpstr>
      <vt:lpstr>Evaluación. Tipos, Herramientas y productos de Aprendizaje.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Planeación sesión por sesión</vt:lpstr>
      <vt:lpstr>Planeación sesión por sesión</vt:lpstr>
      <vt:lpstr>Planeación sesión por sesión</vt:lpstr>
      <vt:lpstr>Planeación sesión por sesión</vt:lpstr>
      <vt:lpstr>Planeación sesión por sesión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Evaluación. Formatos. Grupo heterogéneo</vt:lpstr>
      <vt:lpstr>Evaluación. Formatos. Grupo heterogéneo</vt:lpstr>
      <vt:lpstr>Evaluación. Formatos. Grupo heterogéneo</vt:lpstr>
      <vt:lpstr>Evaluación. Formatos. Grupo heterogéneo</vt:lpstr>
      <vt:lpstr>Evaluación. Formatos. Grupo heterogéneo</vt:lpstr>
      <vt:lpstr>Evaluación. Formatos. Grupo heterogéneo</vt:lpstr>
      <vt:lpstr>Evaluación. Formatos. Grupo heterogéneo</vt:lpstr>
      <vt:lpstr>Evaluación. Formatos. Grupo heterogéneo</vt:lpstr>
      <vt:lpstr>Evaluación. Formatos. Grupo heterogéneo</vt:lpstr>
      <vt:lpstr>Evaluación. Formatos. Grupo heterogéneo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arte de formular preguntas esenciales</dc:title>
  <dc:creator>Iraís</dc:creator>
  <cp:lastModifiedBy>Iraís Valdez</cp:lastModifiedBy>
  <cp:revision>39</cp:revision>
  <dcterms:modified xsi:type="dcterms:W3CDTF">2018-06-30T00:42:38Z</dcterms:modified>
</cp:coreProperties>
</file>