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79" r:id="rId3"/>
    <p:sldId id="318" r:id="rId4"/>
    <p:sldId id="319" r:id="rId5"/>
    <p:sldId id="320" r:id="rId6"/>
    <p:sldId id="280" r:id="rId7"/>
    <p:sldId id="257" r:id="rId8"/>
    <p:sldId id="258" r:id="rId9"/>
    <p:sldId id="259" r:id="rId10"/>
    <p:sldId id="260" r:id="rId11"/>
    <p:sldId id="307" r:id="rId12"/>
    <p:sldId id="321" r:id="rId13"/>
    <p:sldId id="322" r:id="rId14"/>
    <p:sldId id="323" r:id="rId15"/>
    <p:sldId id="326" r:id="rId16"/>
    <p:sldId id="327" r:id="rId17"/>
    <p:sldId id="310" r:id="rId18"/>
    <p:sldId id="328" r:id="rId19"/>
    <p:sldId id="261" r:id="rId20"/>
    <p:sldId id="262" r:id="rId21"/>
    <p:sldId id="290" r:id="rId22"/>
    <p:sldId id="291" r:id="rId23"/>
    <p:sldId id="293" r:id="rId24"/>
    <p:sldId id="295" r:id="rId25"/>
    <p:sldId id="282" r:id="rId26"/>
    <p:sldId id="284" r:id="rId27"/>
    <p:sldId id="287" r:id="rId28"/>
    <p:sldId id="264" r:id="rId29"/>
    <p:sldId id="300" r:id="rId30"/>
    <p:sldId id="302" r:id="rId31"/>
    <p:sldId id="265" r:id="rId32"/>
    <p:sldId id="304" r:id="rId33"/>
    <p:sldId id="305" r:id="rId34"/>
    <p:sldId id="266" r:id="rId35"/>
    <p:sldId id="329" r:id="rId36"/>
    <p:sldId id="269" r:id="rId37"/>
    <p:sldId id="270" r:id="rId38"/>
    <p:sldId id="271" r:id="rId39"/>
    <p:sldId id="272" r:id="rId40"/>
    <p:sldId id="276" r:id="rId41"/>
    <p:sldId id="278" r:id="rId42"/>
    <p:sldId id="277" r:id="rId43"/>
    <p:sldId id="311" r:id="rId44"/>
    <p:sldId id="312" r:id="rId45"/>
    <p:sldId id="313" r:id="rId46"/>
    <p:sldId id="314" r:id="rId47"/>
    <p:sldId id="315" r:id="rId48"/>
    <p:sldId id="330" r:id="rId49"/>
    <p:sldId id="331" r:id="rId50"/>
    <p:sldId id="332" r:id="rId51"/>
    <p:sldId id="333" r:id="rId52"/>
    <p:sldId id="334" r:id="rId53"/>
    <p:sldId id="336" r:id="rId54"/>
    <p:sldId id="335" r:id="rId5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8" autoAdjust="0"/>
    <p:restoredTop sz="94434" autoAdjust="0"/>
  </p:normalViewPr>
  <p:slideViewPr>
    <p:cSldViewPr snapToGrid="0">
      <p:cViewPr varScale="1">
        <p:scale>
          <a:sx n="42" d="100"/>
          <a:sy n="42" d="100"/>
        </p:scale>
        <p:origin x="420" y="54"/>
      </p:cViewPr>
      <p:guideLst/>
    </p:cSldViewPr>
  </p:slideViewPr>
  <p:notesTextViewPr>
    <p:cViewPr>
      <p:scale>
        <a:sx n="1" d="1"/>
        <a:sy n="1" d="1"/>
      </p:scale>
      <p:origin x="0" y="0"/>
    </p:cViewPr>
  </p:notesTextViewPr>
  <p:sorterViewPr>
    <p:cViewPr>
      <p:scale>
        <a:sx n="100" d="100"/>
        <a:sy n="100" d="100"/>
      </p:scale>
      <p:origin x="0" y="-100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svg"/><Relationship Id="rId1" Type="http://schemas.openxmlformats.org/officeDocument/2006/relationships/image" Target="../media/image8.png"/><Relationship Id="rId6" Type="http://schemas.openxmlformats.org/officeDocument/2006/relationships/image" Target="../media/image16.svg"/><Relationship Id="rId5" Type="http://schemas.openxmlformats.org/officeDocument/2006/relationships/image" Target="../media/image10.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1.png"/><Relationship Id="rId6" Type="http://schemas.openxmlformats.org/officeDocument/2006/relationships/image" Target="../media/image21.svg"/><Relationship Id="rId5" Type="http://schemas.openxmlformats.org/officeDocument/2006/relationships/image" Target="../media/image13.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B70B0BC3-5BFE-41AC-A93F-71CD2EF55A5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10C09CD-C8B8-4313-988B-8AABBBD6283E}">
      <dgm:prSet/>
      <dgm:spPr/>
      <dgm:t>
        <a:bodyPr/>
        <a:lstStyle/>
        <a:p>
          <a:pPr>
            <a:lnSpc>
              <a:spcPct val="100000"/>
            </a:lnSpc>
            <a:defRPr cap="all"/>
          </a:pPr>
          <a:r>
            <a:rPr lang="es-MX" dirty="0"/>
            <a:t>Contabilidad</a:t>
          </a:r>
        </a:p>
        <a:p>
          <a:pPr>
            <a:lnSpc>
              <a:spcPct val="100000"/>
            </a:lnSpc>
            <a:defRPr cap="all"/>
          </a:pPr>
          <a:r>
            <a:rPr lang="fr-FR" dirty="0"/>
            <a:t>C.P . José De Jesús García Pérez </a:t>
          </a:r>
          <a:endParaRPr lang="es-MX" dirty="0"/>
        </a:p>
        <a:p>
          <a:pPr>
            <a:lnSpc>
              <a:spcPct val="100000"/>
            </a:lnSpc>
            <a:defRPr cap="all"/>
          </a:pPr>
          <a:endParaRPr lang="en-US" dirty="0"/>
        </a:p>
      </dgm:t>
    </dgm:pt>
    <dgm:pt modelId="{8A5AFEE6-447F-44CD-A6C8-52961CA650F9}" type="parTrans" cxnId="{78CDEE9B-7134-444A-8F4D-EFBEB44811C5}">
      <dgm:prSet/>
      <dgm:spPr/>
      <dgm:t>
        <a:bodyPr/>
        <a:lstStyle/>
        <a:p>
          <a:endParaRPr lang="en-US"/>
        </a:p>
      </dgm:t>
    </dgm:pt>
    <dgm:pt modelId="{8400F083-CC2B-49D7-88B2-A8B251C89108}" type="sibTrans" cxnId="{78CDEE9B-7134-444A-8F4D-EFBEB44811C5}">
      <dgm:prSet/>
      <dgm:spPr/>
      <dgm:t>
        <a:bodyPr/>
        <a:lstStyle/>
        <a:p>
          <a:endParaRPr lang="en-US"/>
        </a:p>
      </dgm:t>
    </dgm:pt>
    <dgm:pt modelId="{00CAC973-CE3F-4EEB-AFFC-11D6376E7A0D}">
      <dgm:prSet/>
      <dgm:spPr/>
      <dgm:t>
        <a:bodyPr/>
        <a:lstStyle/>
        <a:p>
          <a:pPr>
            <a:lnSpc>
              <a:spcPct val="100000"/>
            </a:lnSpc>
            <a:defRPr cap="all"/>
          </a:pPr>
          <a:r>
            <a:rPr lang="es-MX" dirty="0"/>
            <a:t>Derecho</a:t>
          </a:r>
        </a:p>
        <a:p>
          <a:pPr>
            <a:lnSpc>
              <a:spcPct val="100000"/>
            </a:lnSpc>
            <a:defRPr cap="all"/>
          </a:pPr>
          <a:r>
            <a:rPr lang="es-MX" dirty="0"/>
            <a:t>Mtra. Korina Ortigoza Rodríguez</a:t>
          </a:r>
        </a:p>
        <a:p>
          <a:pPr>
            <a:lnSpc>
              <a:spcPct val="100000"/>
            </a:lnSpc>
            <a:defRPr cap="all"/>
          </a:pPr>
          <a:endParaRPr lang="es-MX" dirty="0"/>
        </a:p>
        <a:p>
          <a:pPr>
            <a:lnSpc>
              <a:spcPct val="100000"/>
            </a:lnSpc>
            <a:defRPr cap="all"/>
          </a:pPr>
          <a:endParaRPr lang="es-MX" dirty="0"/>
        </a:p>
        <a:p>
          <a:pPr>
            <a:lnSpc>
              <a:spcPct val="100000"/>
            </a:lnSpc>
            <a:defRPr cap="all"/>
          </a:pPr>
          <a:endParaRPr lang="en-US" dirty="0"/>
        </a:p>
      </dgm:t>
    </dgm:pt>
    <dgm:pt modelId="{92DD97CB-35E1-4052-A5C8-C476DB979BB6}" type="parTrans" cxnId="{7AEADBAF-D1D3-402F-9005-8F1A23365FDD}">
      <dgm:prSet/>
      <dgm:spPr/>
      <dgm:t>
        <a:bodyPr/>
        <a:lstStyle/>
        <a:p>
          <a:endParaRPr lang="en-US"/>
        </a:p>
      </dgm:t>
    </dgm:pt>
    <dgm:pt modelId="{F7647BDB-356E-4E06-A89E-A64F5880FD84}" type="sibTrans" cxnId="{7AEADBAF-D1D3-402F-9005-8F1A23365FDD}">
      <dgm:prSet/>
      <dgm:spPr/>
      <dgm:t>
        <a:bodyPr/>
        <a:lstStyle/>
        <a:p>
          <a:endParaRPr lang="en-US"/>
        </a:p>
      </dgm:t>
    </dgm:pt>
    <dgm:pt modelId="{FB04CE37-54F6-41BC-B887-47B8C1D38485}">
      <dgm:prSet/>
      <dgm:spPr/>
      <dgm:t>
        <a:bodyPr/>
        <a:lstStyle/>
        <a:p>
          <a:pPr>
            <a:lnSpc>
              <a:spcPct val="100000"/>
            </a:lnSpc>
            <a:defRPr cap="all"/>
          </a:pPr>
          <a:r>
            <a:rPr lang="es-MX" dirty="0"/>
            <a:t>Historia de la cultura</a:t>
          </a:r>
        </a:p>
        <a:p>
          <a:pPr>
            <a:lnSpc>
              <a:spcPct val="100000"/>
            </a:lnSpc>
            <a:defRPr cap="all"/>
          </a:pPr>
          <a:r>
            <a:rPr lang="es-MX" dirty="0"/>
            <a:t>MTRA. RITA VILLALOBOS </a:t>
          </a:r>
          <a:r>
            <a:rPr lang="es-MX" dirty="0" smtClean="0"/>
            <a:t>Pereyra</a:t>
          </a:r>
          <a:endParaRPr lang="es-MX" dirty="0"/>
        </a:p>
        <a:p>
          <a:pPr>
            <a:lnSpc>
              <a:spcPct val="100000"/>
            </a:lnSpc>
            <a:defRPr cap="all"/>
          </a:pPr>
          <a:endParaRPr lang="en-US" dirty="0"/>
        </a:p>
      </dgm:t>
    </dgm:pt>
    <dgm:pt modelId="{F2455FC6-F71B-456C-A135-596148B306E3}" type="parTrans" cxnId="{D53E1F37-0BFC-460E-83A1-25BE0BFC05D4}">
      <dgm:prSet/>
      <dgm:spPr/>
      <dgm:t>
        <a:bodyPr/>
        <a:lstStyle/>
        <a:p>
          <a:endParaRPr lang="en-US"/>
        </a:p>
      </dgm:t>
    </dgm:pt>
    <dgm:pt modelId="{069A0F0E-AAD9-4F99-85BE-121CA088C115}" type="sibTrans" cxnId="{D53E1F37-0BFC-460E-83A1-25BE0BFC05D4}">
      <dgm:prSet/>
      <dgm:spPr/>
      <dgm:t>
        <a:bodyPr/>
        <a:lstStyle/>
        <a:p>
          <a:endParaRPr lang="en-US"/>
        </a:p>
      </dgm:t>
    </dgm:pt>
    <dgm:pt modelId="{53ED3164-026D-457C-89CB-97C9E923062C}">
      <dgm:prSet/>
      <dgm:spPr/>
      <dgm:t>
        <a:bodyPr/>
        <a:lstStyle/>
        <a:p>
          <a:pPr>
            <a:lnSpc>
              <a:spcPct val="100000"/>
            </a:lnSpc>
            <a:defRPr cap="all"/>
          </a:pPr>
          <a:r>
            <a:rPr lang="es-MX" dirty="0"/>
            <a:t>Psicología</a:t>
          </a:r>
        </a:p>
        <a:p>
          <a:pPr>
            <a:lnSpc>
              <a:spcPct val="100000"/>
            </a:lnSpc>
            <a:defRPr cap="all"/>
          </a:pPr>
          <a:r>
            <a:rPr lang="es-MX" dirty="0"/>
            <a:t>MTRA. ALMA ROSA MARTÍNEZ VIVANCO</a:t>
          </a:r>
        </a:p>
        <a:p>
          <a:pPr>
            <a:lnSpc>
              <a:spcPct val="100000"/>
            </a:lnSpc>
            <a:defRPr cap="all"/>
          </a:pPr>
          <a:r>
            <a:rPr lang="es-MX" dirty="0"/>
            <a:t>MTRA. JUDITH ELIZABETH RODRÍGUEZ GIORN</a:t>
          </a:r>
          <a:endParaRPr lang="en-US" dirty="0"/>
        </a:p>
      </dgm:t>
    </dgm:pt>
    <dgm:pt modelId="{4FD3812D-FDFB-4B36-934D-746ACBAEB411}" type="parTrans" cxnId="{B2108383-111B-4975-AF03-395F6E987212}">
      <dgm:prSet/>
      <dgm:spPr/>
      <dgm:t>
        <a:bodyPr/>
        <a:lstStyle/>
        <a:p>
          <a:endParaRPr lang="en-US"/>
        </a:p>
      </dgm:t>
    </dgm:pt>
    <dgm:pt modelId="{07F35AEB-828F-469B-B93C-9A3C4F893430}" type="sibTrans" cxnId="{B2108383-111B-4975-AF03-395F6E987212}">
      <dgm:prSet/>
      <dgm:spPr/>
      <dgm:t>
        <a:bodyPr/>
        <a:lstStyle/>
        <a:p>
          <a:endParaRPr lang="en-US"/>
        </a:p>
      </dgm:t>
    </dgm:pt>
    <dgm:pt modelId="{386797F6-1B50-4660-A901-28DEB18C1C31}">
      <dgm:prSet/>
      <dgm:spPr/>
      <dgm:t>
        <a:bodyPr/>
        <a:lstStyle/>
        <a:p>
          <a:pPr>
            <a:lnSpc>
              <a:spcPct val="100000"/>
            </a:lnSpc>
            <a:defRPr cap="all"/>
          </a:pPr>
          <a:r>
            <a:rPr lang="es-MX" dirty="0"/>
            <a:t>Problemas Sociales, Políticos y Económicos de México</a:t>
          </a:r>
        </a:p>
        <a:p>
          <a:pPr>
            <a:lnSpc>
              <a:spcPct val="100000"/>
            </a:lnSpc>
            <a:defRPr cap="all"/>
          </a:pPr>
          <a:r>
            <a:rPr lang="es-MX" dirty="0"/>
            <a:t>MTRA. María del  Carmen </a:t>
          </a:r>
          <a:r>
            <a:rPr lang="es-MX" dirty="0" smtClean="0"/>
            <a:t>Lozano Paniagua</a:t>
          </a:r>
          <a:endParaRPr lang="en-US" dirty="0"/>
        </a:p>
      </dgm:t>
    </dgm:pt>
    <dgm:pt modelId="{1CE596BC-0655-4496-84A8-010967FCB88C}" type="parTrans" cxnId="{D944D31D-62C1-4C80-9158-DD61A4FBC78D}">
      <dgm:prSet/>
      <dgm:spPr/>
      <dgm:t>
        <a:bodyPr/>
        <a:lstStyle/>
        <a:p>
          <a:endParaRPr lang="en-US"/>
        </a:p>
      </dgm:t>
    </dgm:pt>
    <dgm:pt modelId="{7CB04C7F-20C6-49A9-99DF-6D271D9300F7}" type="sibTrans" cxnId="{D944D31D-62C1-4C80-9158-DD61A4FBC78D}">
      <dgm:prSet/>
      <dgm:spPr/>
      <dgm:t>
        <a:bodyPr/>
        <a:lstStyle/>
        <a:p>
          <a:endParaRPr lang="en-US"/>
        </a:p>
      </dgm:t>
    </dgm:pt>
    <dgm:pt modelId="{FCB6E867-F632-4E41-85CE-71C421F96535}" type="pres">
      <dgm:prSet presAssocID="{B70B0BC3-5BFE-41AC-A93F-71CD2EF55A5A}" presName="root" presStyleCnt="0">
        <dgm:presLayoutVars>
          <dgm:dir/>
          <dgm:resizeHandles val="exact"/>
        </dgm:presLayoutVars>
      </dgm:prSet>
      <dgm:spPr/>
      <dgm:t>
        <a:bodyPr/>
        <a:lstStyle/>
        <a:p>
          <a:endParaRPr lang="es-MX"/>
        </a:p>
      </dgm:t>
    </dgm:pt>
    <dgm:pt modelId="{64CA3626-B19A-48A2-9BB3-92D887ECEA53}" type="pres">
      <dgm:prSet presAssocID="{510C09CD-C8B8-4313-988B-8AABBBD6283E}" presName="compNode" presStyleCnt="0"/>
      <dgm:spPr/>
    </dgm:pt>
    <dgm:pt modelId="{A3DA8B8F-8C65-411A-A16D-69E064E2E730}" type="pres">
      <dgm:prSet presAssocID="{510C09CD-C8B8-4313-988B-8AABBBD6283E}" presName="iconBgRect" presStyleLbl="bgShp" presStyleIdx="0" presStyleCnt="5"/>
      <dgm:spPr/>
    </dgm:pt>
    <dgm:pt modelId="{7F7A01CB-CD37-41C1-ADD7-930FAE386EC8}" type="pres">
      <dgm:prSet presAssocID="{510C09CD-C8B8-4313-988B-8AABBBD6283E}"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MX"/>
        </a:p>
      </dgm:t>
      <dgm:extLst>
        <a:ext uri="{E40237B7-FDA0-4F09-8148-C483321AD2D9}">
          <dgm14:cNvPr xmlns:dgm14="http://schemas.microsoft.com/office/drawing/2010/diagram" id="0" name="" descr="Mathematics"/>
        </a:ext>
      </dgm:extLst>
    </dgm:pt>
    <dgm:pt modelId="{D8D6AD62-8119-4612-A79E-144EBFB5398A}" type="pres">
      <dgm:prSet presAssocID="{510C09CD-C8B8-4313-988B-8AABBBD6283E}" presName="spaceRect" presStyleCnt="0"/>
      <dgm:spPr/>
    </dgm:pt>
    <dgm:pt modelId="{1A752CAD-0C46-4ED6-8B40-C9BA1B6BF4A4}" type="pres">
      <dgm:prSet presAssocID="{510C09CD-C8B8-4313-988B-8AABBBD6283E}" presName="textRect" presStyleLbl="revTx" presStyleIdx="0" presStyleCnt="5">
        <dgm:presLayoutVars>
          <dgm:chMax val="1"/>
          <dgm:chPref val="1"/>
        </dgm:presLayoutVars>
      </dgm:prSet>
      <dgm:spPr/>
      <dgm:t>
        <a:bodyPr/>
        <a:lstStyle/>
        <a:p>
          <a:endParaRPr lang="es-MX"/>
        </a:p>
      </dgm:t>
    </dgm:pt>
    <dgm:pt modelId="{7B8FC78C-538C-4DDC-B8CD-048C4DBA6946}" type="pres">
      <dgm:prSet presAssocID="{8400F083-CC2B-49D7-88B2-A8B251C89108}" presName="sibTrans" presStyleCnt="0"/>
      <dgm:spPr/>
    </dgm:pt>
    <dgm:pt modelId="{CCBC167C-644E-448D-B800-1E767235795C}" type="pres">
      <dgm:prSet presAssocID="{00CAC973-CE3F-4EEB-AFFC-11D6376E7A0D}" presName="compNode" presStyleCnt="0"/>
      <dgm:spPr/>
    </dgm:pt>
    <dgm:pt modelId="{3B9CAF75-E729-4CB7-A280-0CB9622D8BD6}" type="pres">
      <dgm:prSet presAssocID="{00CAC973-CE3F-4EEB-AFFC-11D6376E7A0D}" presName="iconBgRect" presStyleLbl="bgShp" presStyleIdx="1" presStyleCnt="5"/>
      <dgm:spPr/>
    </dgm:pt>
    <dgm:pt modelId="{D872DB37-EF7E-420D-9530-3677DB1C96DC}" type="pres">
      <dgm:prSet presAssocID="{00CAC973-CE3F-4EEB-AFFC-11D6376E7A0D}"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MX"/>
        </a:p>
      </dgm:t>
      <dgm:extLst>
        <a:ext uri="{E40237B7-FDA0-4F09-8148-C483321AD2D9}">
          <dgm14:cNvPr xmlns:dgm14="http://schemas.microsoft.com/office/drawing/2010/diagram" id="0" name="" descr="Gavel"/>
        </a:ext>
      </dgm:extLst>
    </dgm:pt>
    <dgm:pt modelId="{0E75F0D7-FEF1-4E61-AC87-7570F2FEDFAB}" type="pres">
      <dgm:prSet presAssocID="{00CAC973-CE3F-4EEB-AFFC-11D6376E7A0D}" presName="spaceRect" presStyleCnt="0"/>
      <dgm:spPr/>
    </dgm:pt>
    <dgm:pt modelId="{8F97556D-C867-4B55-8D09-20677AC4E67E}" type="pres">
      <dgm:prSet presAssocID="{00CAC973-CE3F-4EEB-AFFC-11D6376E7A0D}" presName="textRect" presStyleLbl="revTx" presStyleIdx="1" presStyleCnt="5">
        <dgm:presLayoutVars>
          <dgm:chMax val="1"/>
          <dgm:chPref val="1"/>
        </dgm:presLayoutVars>
      </dgm:prSet>
      <dgm:spPr/>
      <dgm:t>
        <a:bodyPr/>
        <a:lstStyle/>
        <a:p>
          <a:endParaRPr lang="es-MX"/>
        </a:p>
      </dgm:t>
    </dgm:pt>
    <dgm:pt modelId="{FBC030C1-4574-406E-9EE5-B04CE17C9E97}" type="pres">
      <dgm:prSet presAssocID="{F7647BDB-356E-4E06-A89E-A64F5880FD84}" presName="sibTrans" presStyleCnt="0"/>
      <dgm:spPr/>
    </dgm:pt>
    <dgm:pt modelId="{8FDA6669-FB10-4DBF-97AB-CA0C0CCA06C9}" type="pres">
      <dgm:prSet presAssocID="{FB04CE37-54F6-41BC-B887-47B8C1D38485}" presName="compNode" presStyleCnt="0"/>
      <dgm:spPr/>
    </dgm:pt>
    <dgm:pt modelId="{F1E6EC83-3D2C-45A9-A197-8F0276C6AF86}" type="pres">
      <dgm:prSet presAssocID="{FB04CE37-54F6-41BC-B887-47B8C1D38485}" presName="iconBgRect" presStyleLbl="bgShp" presStyleIdx="2" presStyleCnt="5"/>
      <dgm:spPr/>
    </dgm:pt>
    <dgm:pt modelId="{047089C8-C5CF-433C-8B1B-3F2478D32960}" type="pres">
      <dgm:prSet presAssocID="{FB04CE37-54F6-41BC-B887-47B8C1D38485}"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MX"/>
        </a:p>
      </dgm:t>
      <dgm:extLst>
        <a:ext uri="{E40237B7-FDA0-4F09-8148-C483321AD2D9}">
          <dgm14:cNvPr xmlns:dgm14="http://schemas.microsoft.com/office/drawing/2010/diagram" id="0" name="" descr="Books"/>
        </a:ext>
      </dgm:extLst>
    </dgm:pt>
    <dgm:pt modelId="{C2418B8F-AE85-409C-9A29-79EEF092749B}" type="pres">
      <dgm:prSet presAssocID="{FB04CE37-54F6-41BC-B887-47B8C1D38485}" presName="spaceRect" presStyleCnt="0"/>
      <dgm:spPr/>
    </dgm:pt>
    <dgm:pt modelId="{F0C51199-1892-4411-A192-55C5E91A561A}" type="pres">
      <dgm:prSet presAssocID="{FB04CE37-54F6-41BC-B887-47B8C1D38485}" presName="textRect" presStyleLbl="revTx" presStyleIdx="2" presStyleCnt="5">
        <dgm:presLayoutVars>
          <dgm:chMax val="1"/>
          <dgm:chPref val="1"/>
        </dgm:presLayoutVars>
      </dgm:prSet>
      <dgm:spPr/>
      <dgm:t>
        <a:bodyPr/>
        <a:lstStyle/>
        <a:p>
          <a:endParaRPr lang="es-MX"/>
        </a:p>
      </dgm:t>
    </dgm:pt>
    <dgm:pt modelId="{8771FE04-5F6F-41E1-BC30-D2B94CB98B19}" type="pres">
      <dgm:prSet presAssocID="{069A0F0E-AAD9-4F99-85BE-121CA088C115}" presName="sibTrans" presStyleCnt="0"/>
      <dgm:spPr/>
    </dgm:pt>
    <dgm:pt modelId="{D0865615-53EB-4CA3-8C7B-E90B703F1A4C}" type="pres">
      <dgm:prSet presAssocID="{53ED3164-026D-457C-89CB-97C9E923062C}" presName="compNode" presStyleCnt="0"/>
      <dgm:spPr/>
    </dgm:pt>
    <dgm:pt modelId="{1ADED47A-EABB-4294-88F0-269C53EC31AA}" type="pres">
      <dgm:prSet presAssocID="{53ED3164-026D-457C-89CB-97C9E923062C}" presName="iconBgRect" presStyleLbl="bgShp" presStyleIdx="3" presStyleCnt="5"/>
      <dgm:spPr/>
    </dgm:pt>
    <dgm:pt modelId="{E9599954-FEFD-43BA-A159-431C042C58AA}" type="pres">
      <dgm:prSet presAssocID="{53ED3164-026D-457C-89CB-97C9E923062C}"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s-MX"/>
        </a:p>
      </dgm:t>
      <dgm:extLst>
        <a:ext uri="{E40237B7-FDA0-4F09-8148-C483321AD2D9}">
          <dgm14:cNvPr xmlns:dgm14="http://schemas.microsoft.com/office/drawing/2010/diagram" id="0" name="" descr="Brain in head"/>
        </a:ext>
      </dgm:extLst>
    </dgm:pt>
    <dgm:pt modelId="{1C2FBD1F-FA47-415A-B20D-767A7320B869}" type="pres">
      <dgm:prSet presAssocID="{53ED3164-026D-457C-89CB-97C9E923062C}" presName="spaceRect" presStyleCnt="0"/>
      <dgm:spPr/>
    </dgm:pt>
    <dgm:pt modelId="{39CEB415-F771-422F-B82F-B1A57951BEA9}" type="pres">
      <dgm:prSet presAssocID="{53ED3164-026D-457C-89CB-97C9E923062C}" presName="textRect" presStyleLbl="revTx" presStyleIdx="3" presStyleCnt="5">
        <dgm:presLayoutVars>
          <dgm:chMax val="1"/>
          <dgm:chPref val="1"/>
        </dgm:presLayoutVars>
      </dgm:prSet>
      <dgm:spPr/>
      <dgm:t>
        <a:bodyPr/>
        <a:lstStyle/>
        <a:p>
          <a:endParaRPr lang="es-MX"/>
        </a:p>
      </dgm:t>
    </dgm:pt>
    <dgm:pt modelId="{478AE527-D157-4B47-BD4C-1982C299E8AA}" type="pres">
      <dgm:prSet presAssocID="{07F35AEB-828F-469B-B93C-9A3C4F893430}" presName="sibTrans" presStyleCnt="0"/>
      <dgm:spPr/>
    </dgm:pt>
    <dgm:pt modelId="{BBFA1F7D-C5C8-45AD-BDD4-B4941591E688}" type="pres">
      <dgm:prSet presAssocID="{386797F6-1B50-4660-A901-28DEB18C1C31}" presName="compNode" presStyleCnt="0"/>
      <dgm:spPr/>
    </dgm:pt>
    <dgm:pt modelId="{C3331DCC-8284-4D14-9528-CDC1E15FD37B}" type="pres">
      <dgm:prSet presAssocID="{386797F6-1B50-4660-A901-28DEB18C1C31}" presName="iconBgRect" presStyleLbl="bgShp" presStyleIdx="4" presStyleCnt="5"/>
      <dgm:spPr/>
    </dgm:pt>
    <dgm:pt modelId="{9F5FDBED-1E41-47FB-AA27-C12DE7121795}" type="pres">
      <dgm:prSet presAssocID="{386797F6-1B50-4660-A901-28DEB18C1C31}"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s-MX"/>
        </a:p>
      </dgm:t>
      <dgm:extLst>
        <a:ext uri="{E40237B7-FDA0-4F09-8148-C483321AD2D9}">
          <dgm14:cNvPr xmlns:dgm14="http://schemas.microsoft.com/office/drawing/2010/diagram" id="0" name="" descr="Scales of Justice"/>
        </a:ext>
      </dgm:extLst>
    </dgm:pt>
    <dgm:pt modelId="{5767E355-70D9-470A-A9E4-DED10400B0E7}" type="pres">
      <dgm:prSet presAssocID="{386797F6-1B50-4660-A901-28DEB18C1C31}" presName="spaceRect" presStyleCnt="0"/>
      <dgm:spPr/>
    </dgm:pt>
    <dgm:pt modelId="{008735E4-5B03-4553-A973-283F9E99CE54}" type="pres">
      <dgm:prSet presAssocID="{386797F6-1B50-4660-A901-28DEB18C1C31}" presName="textRect" presStyleLbl="revTx" presStyleIdx="4" presStyleCnt="5">
        <dgm:presLayoutVars>
          <dgm:chMax val="1"/>
          <dgm:chPref val="1"/>
        </dgm:presLayoutVars>
      </dgm:prSet>
      <dgm:spPr/>
      <dgm:t>
        <a:bodyPr/>
        <a:lstStyle/>
        <a:p>
          <a:endParaRPr lang="es-MX"/>
        </a:p>
      </dgm:t>
    </dgm:pt>
  </dgm:ptLst>
  <dgm:cxnLst>
    <dgm:cxn modelId="{14E9879F-3139-4728-84DB-CCFAAC1DC6E9}" type="presOf" srcId="{510C09CD-C8B8-4313-988B-8AABBBD6283E}" destId="{1A752CAD-0C46-4ED6-8B40-C9BA1B6BF4A4}" srcOrd="0" destOrd="0" presId="urn:microsoft.com/office/officeart/2018/5/layout/IconCircleLabelList"/>
    <dgm:cxn modelId="{6F9621E1-700F-4F4F-AB68-98C984DDF062}" type="presOf" srcId="{FB04CE37-54F6-41BC-B887-47B8C1D38485}" destId="{F0C51199-1892-4411-A192-55C5E91A561A}" srcOrd="0" destOrd="0" presId="urn:microsoft.com/office/officeart/2018/5/layout/IconCircleLabelList"/>
    <dgm:cxn modelId="{78CDEE9B-7134-444A-8F4D-EFBEB44811C5}" srcId="{B70B0BC3-5BFE-41AC-A93F-71CD2EF55A5A}" destId="{510C09CD-C8B8-4313-988B-8AABBBD6283E}" srcOrd="0" destOrd="0" parTransId="{8A5AFEE6-447F-44CD-A6C8-52961CA650F9}" sibTransId="{8400F083-CC2B-49D7-88B2-A8B251C89108}"/>
    <dgm:cxn modelId="{B2108383-111B-4975-AF03-395F6E987212}" srcId="{B70B0BC3-5BFE-41AC-A93F-71CD2EF55A5A}" destId="{53ED3164-026D-457C-89CB-97C9E923062C}" srcOrd="3" destOrd="0" parTransId="{4FD3812D-FDFB-4B36-934D-746ACBAEB411}" sibTransId="{07F35AEB-828F-469B-B93C-9A3C4F893430}"/>
    <dgm:cxn modelId="{1EDC433F-42C6-49B2-B6BB-9FE21F85BE82}" type="presOf" srcId="{386797F6-1B50-4660-A901-28DEB18C1C31}" destId="{008735E4-5B03-4553-A973-283F9E99CE54}" srcOrd="0" destOrd="0" presId="urn:microsoft.com/office/officeart/2018/5/layout/IconCircleLabelList"/>
    <dgm:cxn modelId="{7AEADBAF-D1D3-402F-9005-8F1A23365FDD}" srcId="{B70B0BC3-5BFE-41AC-A93F-71CD2EF55A5A}" destId="{00CAC973-CE3F-4EEB-AFFC-11D6376E7A0D}" srcOrd="1" destOrd="0" parTransId="{92DD97CB-35E1-4052-A5C8-C476DB979BB6}" sibTransId="{F7647BDB-356E-4E06-A89E-A64F5880FD84}"/>
    <dgm:cxn modelId="{DEABE3B8-93CD-44E9-8759-7E82404D1DDA}" type="presOf" srcId="{53ED3164-026D-457C-89CB-97C9E923062C}" destId="{39CEB415-F771-422F-B82F-B1A57951BEA9}" srcOrd="0" destOrd="0" presId="urn:microsoft.com/office/officeart/2018/5/layout/IconCircleLabelList"/>
    <dgm:cxn modelId="{3ECECD1A-F1B8-4CB7-AD11-E612E32555AA}" type="presOf" srcId="{B70B0BC3-5BFE-41AC-A93F-71CD2EF55A5A}" destId="{FCB6E867-F632-4E41-85CE-71C421F96535}" srcOrd="0" destOrd="0" presId="urn:microsoft.com/office/officeart/2018/5/layout/IconCircleLabelList"/>
    <dgm:cxn modelId="{D53E1F37-0BFC-460E-83A1-25BE0BFC05D4}" srcId="{B70B0BC3-5BFE-41AC-A93F-71CD2EF55A5A}" destId="{FB04CE37-54F6-41BC-B887-47B8C1D38485}" srcOrd="2" destOrd="0" parTransId="{F2455FC6-F71B-456C-A135-596148B306E3}" sibTransId="{069A0F0E-AAD9-4F99-85BE-121CA088C115}"/>
    <dgm:cxn modelId="{D944D31D-62C1-4C80-9158-DD61A4FBC78D}" srcId="{B70B0BC3-5BFE-41AC-A93F-71CD2EF55A5A}" destId="{386797F6-1B50-4660-A901-28DEB18C1C31}" srcOrd="4" destOrd="0" parTransId="{1CE596BC-0655-4496-84A8-010967FCB88C}" sibTransId="{7CB04C7F-20C6-49A9-99DF-6D271D9300F7}"/>
    <dgm:cxn modelId="{7857F71C-0183-4537-A816-107CB8B83F88}" type="presOf" srcId="{00CAC973-CE3F-4EEB-AFFC-11D6376E7A0D}" destId="{8F97556D-C867-4B55-8D09-20677AC4E67E}" srcOrd="0" destOrd="0" presId="urn:microsoft.com/office/officeart/2018/5/layout/IconCircleLabelList"/>
    <dgm:cxn modelId="{896908A4-9C97-47BE-A32D-F06DBDE4A4BF}" type="presParOf" srcId="{FCB6E867-F632-4E41-85CE-71C421F96535}" destId="{64CA3626-B19A-48A2-9BB3-92D887ECEA53}" srcOrd="0" destOrd="0" presId="urn:microsoft.com/office/officeart/2018/5/layout/IconCircleLabelList"/>
    <dgm:cxn modelId="{E62DF105-C937-45E8-A6BD-B8AA1789BA79}" type="presParOf" srcId="{64CA3626-B19A-48A2-9BB3-92D887ECEA53}" destId="{A3DA8B8F-8C65-411A-A16D-69E064E2E730}" srcOrd="0" destOrd="0" presId="urn:microsoft.com/office/officeart/2018/5/layout/IconCircleLabelList"/>
    <dgm:cxn modelId="{3F6DC2C6-D8FB-4F55-9421-A689DCB74D0F}" type="presParOf" srcId="{64CA3626-B19A-48A2-9BB3-92D887ECEA53}" destId="{7F7A01CB-CD37-41C1-ADD7-930FAE386EC8}" srcOrd="1" destOrd="0" presId="urn:microsoft.com/office/officeart/2018/5/layout/IconCircleLabelList"/>
    <dgm:cxn modelId="{B71AE5B1-FB39-4370-867E-86417FA76E85}" type="presParOf" srcId="{64CA3626-B19A-48A2-9BB3-92D887ECEA53}" destId="{D8D6AD62-8119-4612-A79E-144EBFB5398A}" srcOrd="2" destOrd="0" presId="urn:microsoft.com/office/officeart/2018/5/layout/IconCircleLabelList"/>
    <dgm:cxn modelId="{85F1EA2B-36EA-444D-B1FF-EFBC347E8C11}" type="presParOf" srcId="{64CA3626-B19A-48A2-9BB3-92D887ECEA53}" destId="{1A752CAD-0C46-4ED6-8B40-C9BA1B6BF4A4}" srcOrd="3" destOrd="0" presId="urn:microsoft.com/office/officeart/2018/5/layout/IconCircleLabelList"/>
    <dgm:cxn modelId="{C4ABC74A-F3AA-4BA5-9AF4-C3F4A70D1C50}" type="presParOf" srcId="{FCB6E867-F632-4E41-85CE-71C421F96535}" destId="{7B8FC78C-538C-4DDC-B8CD-048C4DBA6946}" srcOrd="1" destOrd="0" presId="urn:microsoft.com/office/officeart/2018/5/layout/IconCircleLabelList"/>
    <dgm:cxn modelId="{24B9197E-8CD9-4A50-B76F-976F5B315FD2}" type="presParOf" srcId="{FCB6E867-F632-4E41-85CE-71C421F96535}" destId="{CCBC167C-644E-448D-B800-1E767235795C}" srcOrd="2" destOrd="0" presId="urn:microsoft.com/office/officeart/2018/5/layout/IconCircleLabelList"/>
    <dgm:cxn modelId="{4C345265-DBDE-47AC-BA11-9623F3DADB81}" type="presParOf" srcId="{CCBC167C-644E-448D-B800-1E767235795C}" destId="{3B9CAF75-E729-4CB7-A280-0CB9622D8BD6}" srcOrd="0" destOrd="0" presId="urn:microsoft.com/office/officeart/2018/5/layout/IconCircleLabelList"/>
    <dgm:cxn modelId="{6FF32A4D-DCC3-4489-8281-34A1A41F52F0}" type="presParOf" srcId="{CCBC167C-644E-448D-B800-1E767235795C}" destId="{D872DB37-EF7E-420D-9530-3677DB1C96DC}" srcOrd="1" destOrd="0" presId="urn:microsoft.com/office/officeart/2018/5/layout/IconCircleLabelList"/>
    <dgm:cxn modelId="{1C80DA81-1C43-4D38-A3EF-A3DF3CAB2256}" type="presParOf" srcId="{CCBC167C-644E-448D-B800-1E767235795C}" destId="{0E75F0D7-FEF1-4E61-AC87-7570F2FEDFAB}" srcOrd="2" destOrd="0" presId="urn:microsoft.com/office/officeart/2018/5/layout/IconCircleLabelList"/>
    <dgm:cxn modelId="{3953A714-CF6E-48CC-8FF8-30E085B5B404}" type="presParOf" srcId="{CCBC167C-644E-448D-B800-1E767235795C}" destId="{8F97556D-C867-4B55-8D09-20677AC4E67E}" srcOrd="3" destOrd="0" presId="urn:microsoft.com/office/officeart/2018/5/layout/IconCircleLabelList"/>
    <dgm:cxn modelId="{F17FAB62-C198-46C5-A210-DAA0CADFF04F}" type="presParOf" srcId="{FCB6E867-F632-4E41-85CE-71C421F96535}" destId="{FBC030C1-4574-406E-9EE5-B04CE17C9E97}" srcOrd="3" destOrd="0" presId="urn:microsoft.com/office/officeart/2018/5/layout/IconCircleLabelList"/>
    <dgm:cxn modelId="{078FBD1A-889E-4328-BDE0-9DCD613A1091}" type="presParOf" srcId="{FCB6E867-F632-4E41-85CE-71C421F96535}" destId="{8FDA6669-FB10-4DBF-97AB-CA0C0CCA06C9}" srcOrd="4" destOrd="0" presId="urn:microsoft.com/office/officeart/2018/5/layout/IconCircleLabelList"/>
    <dgm:cxn modelId="{F86F224F-9B10-4392-9186-82A92CA78A0A}" type="presParOf" srcId="{8FDA6669-FB10-4DBF-97AB-CA0C0CCA06C9}" destId="{F1E6EC83-3D2C-45A9-A197-8F0276C6AF86}" srcOrd="0" destOrd="0" presId="urn:microsoft.com/office/officeart/2018/5/layout/IconCircleLabelList"/>
    <dgm:cxn modelId="{305651AC-4F8D-4CBE-8068-BDCA101FB858}" type="presParOf" srcId="{8FDA6669-FB10-4DBF-97AB-CA0C0CCA06C9}" destId="{047089C8-C5CF-433C-8B1B-3F2478D32960}" srcOrd="1" destOrd="0" presId="urn:microsoft.com/office/officeart/2018/5/layout/IconCircleLabelList"/>
    <dgm:cxn modelId="{C0F59E22-7013-42A5-931B-9C17F76307E2}" type="presParOf" srcId="{8FDA6669-FB10-4DBF-97AB-CA0C0CCA06C9}" destId="{C2418B8F-AE85-409C-9A29-79EEF092749B}" srcOrd="2" destOrd="0" presId="urn:microsoft.com/office/officeart/2018/5/layout/IconCircleLabelList"/>
    <dgm:cxn modelId="{752976FE-4F1C-4CD8-8BE7-F06CB7523EA4}" type="presParOf" srcId="{8FDA6669-FB10-4DBF-97AB-CA0C0CCA06C9}" destId="{F0C51199-1892-4411-A192-55C5E91A561A}" srcOrd="3" destOrd="0" presId="urn:microsoft.com/office/officeart/2018/5/layout/IconCircleLabelList"/>
    <dgm:cxn modelId="{C31E23B6-C6BF-46E8-9FF3-BB7C1F552E8A}" type="presParOf" srcId="{FCB6E867-F632-4E41-85CE-71C421F96535}" destId="{8771FE04-5F6F-41E1-BC30-D2B94CB98B19}" srcOrd="5" destOrd="0" presId="urn:microsoft.com/office/officeart/2018/5/layout/IconCircleLabelList"/>
    <dgm:cxn modelId="{91615F8A-1A7D-46EC-84EB-B3F4BAC62BA9}" type="presParOf" srcId="{FCB6E867-F632-4E41-85CE-71C421F96535}" destId="{D0865615-53EB-4CA3-8C7B-E90B703F1A4C}" srcOrd="6" destOrd="0" presId="urn:microsoft.com/office/officeart/2018/5/layout/IconCircleLabelList"/>
    <dgm:cxn modelId="{AA34DA64-2837-4D49-85BB-B3108D0ED7C7}" type="presParOf" srcId="{D0865615-53EB-4CA3-8C7B-E90B703F1A4C}" destId="{1ADED47A-EABB-4294-88F0-269C53EC31AA}" srcOrd="0" destOrd="0" presId="urn:microsoft.com/office/officeart/2018/5/layout/IconCircleLabelList"/>
    <dgm:cxn modelId="{939A551A-E30F-461B-A610-F237932E9356}" type="presParOf" srcId="{D0865615-53EB-4CA3-8C7B-E90B703F1A4C}" destId="{E9599954-FEFD-43BA-A159-431C042C58AA}" srcOrd="1" destOrd="0" presId="urn:microsoft.com/office/officeart/2018/5/layout/IconCircleLabelList"/>
    <dgm:cxn modelId="{EE018303-45AE-4A29-940C-C31B70448ADE}" type="presParOf" srcId="{D0865615-53EB-4CA3-8C7B-E90B703F1A4C}" destId="{1C2FBD1F-FA47-415A-B20D-767A7320B869}" srcOrd="2" destOrd="0" presId="urn:microsoft.com/office/officeart/2018/5/layout/IconCircleLabelList"/>
    <dgm:cxn modelId="{9A285E3F-C371-49AA-84F0-D33142A43B0F}" type="presParOf" srcId="{D0865615-53EB-4CA3-8C7B-E90B703F1A4C}" destId="{39CEB415-F771-422F-B82F-B1A57951BEA9}" srcOrd="3" destOrd="0" presId="urn:microsoft.com/office/officeart/2018/5/layout/IconCircleLabelList"/>
    <dgm:cxn modelId="{3C084866-B7A7-4029-AE25-14C08543B235}" type="presParOf" srcId="{FCB6E867-F632-4E41-85CE-71C421F96535}" destId="{478AE527-D157-4B47-BD4C-1982C299E8AA}" srcOrd="7" destOrd="0" presId="urn:microsoft.com/office/officeart/2018/5/layout/IconCircleLabelList"/>
    <dgm:cxn modelId="{7AB74D12-F9CB-4463-A135-2B9D58A1AD7E}" type="presParOf" srcId="{FCB6E867-F632-4E41-85CE-71C421F96535}" destId="{BBFA1F7D-C5C8-45AD-BDD4-B4941591E688}" srcOrd="8" destOrd="0" presId="urn:microsoft.com/office/officeart/2018/5/layout/IconCircleLabelList"/>
    <dgm:cxn modelId="{3BB44E3B-9A34-40A2-87DA-7E43F3CF5ECE}" type="presParOf" srcId="{BBFA1F7D-C5C8-45AD-BDD4-B4941591E688}" destId="{C3331DCC-8284-4D14-9528-CDC1E15FD37B}" srcOrd="0" destOrd="0" presId="urn:microsoft.com/office/officeart/2018/5/layout/IconCircleLabelList"/>
    <dgm:cxn modelId="{07B795FD-5A13-4E55-857D-085424EB1E15}" type="presParOf" srcId="{BBFA1F7D-C5C8-45AD-BDD4-B4941591E688}" destId="{9F5FDBED-1E41-47FB-AA27-C12DE7121795}" srcOrd="1" destOrd="0" presId="urn:microsoft.com/office/officeart/2018/5/layout/IconCircleLabelList"/>
    <dgm:cxn modelId="{1D49624E-7CE2-4C28-88AB-459EBD1700F2}" type="presParOf" srcId="{BBFA1F7D-C5C8-45AD-BDD4-B4941591E688}" destId="{5767E355-70D9-470A-A9E4-DED10400B0E7}" srcOrd="2" destOrd="0" presId="urn:microsoft.com/office/officeart/2018/5/layout/IconCircleLabelList"/>
    <dgm:cxn modelId="{CEB81632-A327-41B8-89B0-A11D7C504DFF}" type="presParOf" srcId="{BBFA1F7D-C5C8-45AD-BDD4-B4941591E688}" destId="{008735E4-5B03-4553-A973-283F9E99CE5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3F0DA-FAD5-42A3-B333-555D1935672E}" type="doc">
      <dgm:prSet loTypeId="urn:microsoft.com/office/officeart/2018/2/layout/IconCircleList" loCatId="icon" qsTypeId="urn:microsoft.com/office/officeart/2005/8/quickstyle/simple4" qsCatId="simple" csTypeId="urn:microsoft.com/office/officeart/2018/5/colors/Iconchunking_coloredtext_accent0_3" csCatId="mainScheme" phldr="1"/>
      <dgm:spPr/>
      <dgm:t>
        <a:bodyPr/>
        <a:lstStyle/>
        <a:p>
          <a:endParaRPr lang="en-US"/>
        </a:p>
      </dgm:t>
    </dgm:pt>
    <dgm:pt modelId="{EF815749-D887-402E-A526-B641763AE018}">
      <dgm:prSet/>
      <dgm:spPr/>
      <dgm:t>
        <a:bodyPr/>
        <a:lstStyle/>
        <a:p>
          <a:r>
            <a:rPr lang="es-ES" dirty="0"/>
            <a:t>El proyecto busca que los alumnos logren Identificar necesidades o problemas sociales reales en la ciudad de Orizaba y/o en alguna de las comunidades rurales vecinas.</a:t>
          </a:r>
          <a:endParaRPr lang="en-US" dirty="0"/>
        </a:p>
      </dgm:t>
    </dgm:pt>
    <dgm:pt modelId="{FC8273CB-DACF-4376-8C27-5FE4D06663D9}" type="parTrans" cxnId="{1A8F6325-BE5D-48CD-873A-4DAD4040115D}">
      <dgm:prSet/>
      <dgm:spPr/>
      <dgm:t>
        <a:bodyPr/>
        <a:lstStyle/>
        <a:p>
          <a:endParaRPr lang="en-US"/>
        </a:p>
      </dgm:t>
    </dgm:pt>
    <dgm:pt modelId="{DD82F924-BFB3-4C2A-BAF0-DA8BBE00694A}" type="sibTrans" cxnId="{1A8F6325-BE5D-48CD-873A-4DAD4040115D}">
      <dgm:prSet/>
      <dgm:spPr/>
      <dgm:t>
        <a:bodyPr/>
        <a:lstStyle/>
        <a:p>
          <a:endParaRPr lang="en-US"/>
        </a:p>
      </dgm:t>
    </dgm:pt>
    <dgm:pt modelId="{401F6E34-2A34-491E-A8FA-F24744797EA1}">
      <dgm:prSet/>
      <dgm:spPr/>
      <dgm:t>
        <a:bodyPr/>
        <a:lstStyle/>
        <a:p>
          <a:r>
            <a:rPr lang="es-ES" dirty="0"/>
            <a:t>Apliquen sus conocimientos de metodología de la Investigación para identificar esas necesidades y sus causas, integrando elementos de comprensión de la realidad desde las asignaturas implicadas en el proyecto. (Problemas sociales, económicos y políticos de méxico, Psicología, Introducción a las Ciencias Sociales, Contabilidad y Gestión Administrativa, Derecho, Historia de la Cultura).</a:t>
          </a:r>
          <a:endParaRPr lang="en-US" dirty="0"/>
        </a:p>
      </dgm:t>
    </dgm:pt>
    <dgm:pt modelId="{D87712A6-FDEC-471F-9A9C-C3C448181960}" type="parTrans" cxnId="{2F0508EA-8885-4890-BCEE-59777E70F68C}">
      <dgm:prSet/>
      <dgm:spPr/>
      <dgm:t>
        <a:bodyPr/>
        <a:lstStyle/>
        <a:p>
          <a:endParaRPr lang="en-US"/>
        </a:p>
      </dgm:t>
    </dgm:pt>
    <dgm:pt modelId="{C89A9DFE-0F56-43E8-803B-38F790894BF0}" type="sibTrans" cxnId="{2F0508EA-8885-4890-BCEE-59777E70F68C}">
      <dgm:prSet/>
      <dgm:spPr/>
      <dgm:t>
        <a:bodyPr/>
        <a:lstStyle/>
        <a:p>
          <a:endParaRPr lang="en-US"/>
        </a:p>
      </dgm:t>
    </dgm:pt>
    <dgm:pt modelId="{FF9D6F52-90A1-458E-8FE1-E0E6035BCD31}">
      <dgm:prSet/>
      <dgm:spPr/>
      <dgm:t>
        <a:bodyPr/>
        <a:lstStyle/>
        <a:p>
          <a:r>
            <a:rPr lang="es-ES" dirty="0"/>
            <a:t>Implementen un programa de acción  que responda a la necesidad identificada.</a:t>
          </a:r>
          <a:endParaRPr lang="en-US" dirty="0"/>
        </a:p>
      </dgm:t>
    </dgm:pt>
    <dgm:pt modelId="{E3D52E52-C18B-4D7E-8B62-AA42EDCF79D2}" type="parTrans" cxnId="{9C23E0B5-B707-4CE9-858F-93CE831F8F13}">
      <dgm:prSet/>
      <dgm:spPr/>
      <dgm:t>
        <a:bodyPr/>
        <a:lstStyle/>
        <a:p>
          <a:endParaRPr lang="en-US"/>
        </a:p>
      </dgm:t>
    </dgm:pt>
    <dgm:pt modelId="{DBE4FF04-3563-49D7-B571-E43B0D16EB6A}" type="sibTrans" cxnId="{9C23E0B5-B707-4CE9-858F-93CE831F8F13}">
      <dgm:prSet/>
      <dgm:spPr/>
      <dgm:t>
        <a:bodyPr/>
        <a:lstStyle/>
        <a:p>
          <a:endParaRPr lang="en-US"/>
        </a:p>
      </dgm:t>
    </dgm:pt>
    <dgm:pt modelId="{F5229C10-A710-4789-B3EE-3AEBD67B5F7D}" type="pres">
      <dgm:prSet presAssocID="{6503F0DA-FAD5-42A3-B333-555D1935672E}" presName="root" presStyleCnt="0">
        <dgm:presLayoutVars>
          <dgm:dir/>
          <dgm:resizeHandles val="exact"/>
        </dgm:presLayoutVars>
      </dgm:prSet>
      <dgm:spPr/>
      <dgm:t>
        <a:bodyPr/>
        <a:lstStyle/>
        <a:p>
          <a:endParaRPr lang="es-MX"/>
        </a:p>
      </dgm:t>
    </dgm:pt>
    <dgm:pt modelId="{2383300B-09D3-4F68-9275-289CAABBC892}" type="pres">
      <dgm:prSet presAssocID="{6503F0DA-FAD5-42A3-B333-555D1935672E}" presName="container" presStyleCnt="0">
        <dgm:presLayoutVars>
          <dgm:dir/>
          <dgm:resizeHandles val="exact"/>
        </dgm:presLayoutVars>
      </dgm:prSet>
      <dgm:spPr/>
    </dgm:pt>
    <dgm:pt modelId="{CDF1B950-D656-4FDF-B384-B33CF64DA160}" type="pres">
      <dgm:prSet presAssocID="{EF815749-D887-402E-A526-B641763AE018}" presName="compNode" presStyleCnt="0"/>
      <dgm:spPr/>
    </dgm:pt>
    <dgm:pt modelId="{ACB2BD43-18E6-4007-BB11-553A1C19A052}" type="pres">
      <dgm:prSet presAssocID="{EF815749-D887-402E-A526-B641763AE018}" presName="iconBgRect" presStyleLbl="bgShp" presStyleIdx="0" presStyleCnt="3"/>
      <dgm:spPr/>
    </dgm:pt>
    <dgm:pt modelId="{AC6D830B-C57F-4D06-9AAB-FD60F7627101}" type="pres">
      <dgm:prSet presAssocID="{EF815749-D887-402E-A526-B641763AE018}"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MX"/>
        </a:p>
      </dgm:t>
      <dgm:extLst>
        <a:ext uri="{E40237B7-FDA0-4F09-8148-C483321AD2D9}">
          <dgm14:cNvPr xmlns:dgm14="http://schemas.microsoft.com/office/drawing/2010/diagram" id="0" name="" descr="House"/>
        </a:ext>
      </dgm:extLst>
    </dgm:pt>
    <dgm:pt modelId="{068D6A5F-B7C3-4693-895D-BD784C50E1F0}" type="pres">
      <dgm:prSet presAssocID="{EF815749-D887-402E-A526-B641763AE018}" presName="spaceRect" presStyleCnt="0"/>
      <dgm:spPr/>
    </dgm:pt>
    <dgm:pt modelId="{D053CB2D-83F7-4EB2-A0CD-4AFF2EB3E7B1}" type="pres">
      <dgm:prSet presAssocID="{EF815749-D887-402E-A526-B641763AE018}" presName="textRect" presStyleLbl="revTx" presStyleIdx="0" presStyleCnt="3">
        <dgm:presLayoutVars>
          <dgm:chMax val="1"/>
          <dgm:chPref val="1"/>
        </dgm:presLayoutVars>
      </dgm:prSet>
      <dgm:spPr/>
      <dgm:t>
        <a:bodyPr/>
        <a:lstStyle/>
        <a:p>
          <a:endParaRPr lang="es-MX"/>
        </a:p>
      </dgm:t>
    </dgm:pt>
    <dgm:pt modelId="{3438EEE3-2D7B-42E6-875B-43FB774E539D}" type="pres">
      <dgm:prSet presAssocID="{DD82F924-BFB3-4C2A-BAF0-DA8BBE00694A}" presName="sibTrans" presStyleLbl="sibTrans2D1" presStyleIdx="0" presStyleCnt="0"/>
      <dgm:spPr/>
      <dgm:t>
        <a:bodyPr/>
        <a:lstStyle/>
        <a:p>
          <a:endParaRPr lang="es-MX"/>
        </a:p>
      </dgm:t>
    </dgm:pt>
    <dgm:pt modelId="{B5E2B31F-6F09-48EF-86A4-94CB35CB6398}" type="pres">
      <dgm:prSet presAssocID="{401F6E34-2A34-491E-A8FA-F24744797EA1}" presName="compNode" presStyleCnt="0"/>
      <dgm:spPr/>
    </dgm:pt>
    <dgm:pt modelId="{7CDEF94D-E8AA-4B3D-89AE-A109BBFCE451}" type="pres">
      <dgm:prSet presAssocID="{401F6E34-2A34-491E-A8FA-F24744797EA1}" presName="iconBgRect" presStyleLbl="bgShp" presStyleIdx="1" presStyleCnt="3"/>
      <dgm:spPr/>
    </dgm:pt>
    <dgm:pt modelId="{FF7A0E6B-3299-459E-84DE-3A397F04010C}" type="pres">
      <dgm:prSet presAssocID="{401F6E34-2A34-491E-A8FA-F24744797EA1}"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MX"/>
        </a:p>
      </dgm:t>
      <dgm:extLst>
        <a:ext uri="{E40237B7-FDA0-4F09-8148-C483321AD2D9}">
          <dgm14:cNvPr xmlns:dgm14="http://schemas.microsoft.com/office/drawing/2010/diagram" id="0" name="" descr="Books"/>
        </a:ext>
      </dgm:extLst>
    </dgm:pt>
    <dgm:pt modelId="{BB5F33A9-CF59-4C67-9036-AEA74444C8CB}" type="pres">
      <dgm:prSet presAssocID="{401F6E34-2A34-491E-A8FA-F24744797EA1}" presName="spaceRect" presStyleCnt="0"/>
      <dgm:spPr/>
    </dgm:pt>
    <dgm:pt modelId="{C566A076-4809-439F-A49A-A4136445DBBD}" type="pres">
      <dgm:prSet presAssocID="{401F6E34-2A34-491E-A8FA-F24744797EA1}" presName="textRect" presStyleLbl="revTx" presStyleIdx="1" presStyleCnt="3">
        <dgm:presLayoutVars>
          <dgm:chMax val="1"/>
          <dgm:chPref val="1"/>
        </dgm:presLayoutVars>
      </dgm:prSet>
      <dgm:spPr/>
      <dgm:t>
        <a:bodyPr/>
        <a:lstStyle/>
        <a:p>
          <a:endParaRPr lang="es-MX"/>
        </a:p>
      </dgm:t>
    </dgm:pt>
    <dgm:pt modelId="{453671F9-5235-4026-9434-E1CD76426BBC}" type="pres">
      <dgm:prSet presAssocID="{C89A9DFE-0F56-43E8-803B-38F790894BF0}" presName="sibTrans" presStyleLbl="sibTrans2D1" presStyleIdx="0" presStyleCnt="0"/>
      <dgm:spPr/>
      <dgm:t>
        <a:bodyPr/>
        <a:lstStyle/>
        <a:p>
          <a:endParaRPr lang="es-MX"/>
        </a:p>
      </dgm:t>
    </dgm:pt>
    <dgm:pt modelId="{2E77EE80-7A91-44DC-B8B9-0DD176A21DD3}" type="pres">
      <dgm:prSet presAssocID="{FF9D6F52-90A1-458E-8FE1-E0E6035BCD31}" presName="compNode" presStyleCnt="0"/>
      <dgm:spPr/>
    </dgm:pt>
    <dgm:pt modelId="{13B6C38C-1864-4706-B478-EA895CDB19D3}" type="pres">
      <dgm:prSet presAssocID="{FF9D6F52-90A1-458E-8FE1-E0E6035BCD31}" presName="iconBgRect" presStyleLbl="bgShp" presStyleIdx="2" presStyleCnt="3"/>
      <dgm:spPr/>
    </dgm:pt>
    <dgm:pt modelId="{DF6C7BD4-3B6F-43E4-AEF7-9ECC7A4A51C4}" type="pres">
      <dgm:prSet presAssocID="{FF9D6F52-90A1-458E-8FE1-E0E6035BCD31}"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MX"/>
        </a:p>
      </dgm:t>
      <dgm:extLst>
        <a:ext uri="{E40237B7-FDA0-4F09-8148-C483321AD2D9}">
          <dgm14:cNvPr xmlns:dgm14="http://schemas.microsoft.com/office/drawing/2010/diagram" id="0" name="" descr="Checklist"/>
        </a:ext>
      </dgm:extLst>
    </dgm:pt>
    <dgm:pt modelId="{AFA9CADF-1924-42DB-BA22-887EDCAA42F1}" type="pres">
      <dgm:prSet presAssocID="{FF9D6F52-90A1-458E-8FE1-E0E6035BCD31}" presName="spaceRect" presStyleCnt="0"/>
      <dgm:spPr/>
    </dgm:pt>
    <dgm:pt modelId="{6BD45870-0D2D-4472-A4C8-760D6C289EDF}" type="pres">
      <dgm:prSet presAssocID="{FF9D6F52-90A1-458E-8FE1-E0E6035BCD31}" presName="textRect" presStyleLbl="revTx" presStyleIdx="2" presStyleCnt="3">
        <dgm:presLayoutVars>
          <dgm:chMax val="1"/>
          <dgm:chPref val="1"/>
        </dgm:presLayoutVars>
      </dgm:prSet>
      <dgm:spPr/>
      <dgm:t>
        <a:bodyPr/>
        <a:lstStyle/>
        <a:p>
          <a:endParaRPr lang="es-MX"/>
        </a:p>
      </dgm:t>
    </dgm:pt>
  </dgm:ptLst>
  <dgm:cxnLst>
    <dgm:cxn modelId="{9C23E0B5-B707-4CE9-858F-93CE831F8F13}" srcId="{6503F0DA-FAD5-42A3-B333-555D1935672E}" destId="{FF9D6F52-90A1-458E-8FE1-E0E6035BCD31}" srcOrd="2" destOrd="0" parTransId="{E3D52E52-C18B-4D7E-8B62-AA42EDCF79D2}" sibTransId="{DBE4FF04-3563-49D7-B571-E43B0D16EB6A}"/>
    <dgm:cxn modelId="{426B9819-009B-4F42-828D-E3990A2BC9DC}" type="presOf" srcId="{FF9D6F52-90A1-458E-8FE1-E0E6035BCD31}" destId="{6BD45870-0D2D-4472-A4C8-760D6C289EDF}" srcOrd="0" destOrd="0" presId="urn:microsoft.com/office/officeart/2018/2/layout/IconCircleList"/>
    <dgm:cxn modelId="{199D23A7-63B0-4354-B991-3363F952B4E6}" type="presOf" srcId="{401F6E34-2A34-491E-A8FA-F24744797EA1}" destId="{C566A076-4809-439F-A49A-A4136445DBBD}" srcOrd="0" destOrd="0" presId="urn:microsoft.com/office/officeart/2018/2/layout/IconCircleList"/>
    <dgm:cxn modelId="{1C7F6C4A-3940-4ADB-A3D4-37BA3D8D4904}" type="presOf" srcId="{6503F0DA-FAD5-42A3-B333-555D1935672E}" destId="{F5229C10-A710-4789-B3EE-3AEBD67B5F7D}" srcOrd="0" destOrd="0" presId="urn:microsoft.com/office/officeart/2018/2/layout/IconCircleList"/>
    <dgm:cxn modelId="{FD792A6A-5D92-418C-98DF-D4D2594F1773}" type="presOf" srcId="{DD82F924-BFB3-4C2A-BAF0-DA8BBE00694A}" destId="{3438EEE3-2D7B-42E6-875B-43FB774E539D}" srcOrd="0" destOrd="0" presId="urn:microsoft.com/office/officeart/2018/2/layout/IconCircleList"/>
    <dgm:cxn modelId="{1A8F6325-BE5D-48CD-873A-4DAD4040115D}" srcId="{6503F0DA-FAD5-42A3-B333-555D1935672E}" destId="{EF815749-D887-402E-A526-B641763AE018}" srcOrd="0" destOrd="0" parTransId="{FC8273CB-DACF-4376-8C27-5FE4D06663D9}" sibTransId="{DD82F924-BFB3-4C2A-BAF0-DA8BBE00694A}"/>
    <dgm:cxn modelId="{2F0508EA-8885-4890-BCEE-59777E70F68C}" srcId="{6503F0DA-FAD5-42A3-B333-555D1935672E}" destId="{401F6E34-2A34-491E-A8FA-F24744797EA1}" srcOrd="1" destOrd="0" parTransId="{D87712A6-FDEC-471F-9A9C-C3C448181960}" sibTransId="{C89A9DFE-0F56-43E8-803B-38F790894BF0}"/>
    <dgm:cxn modelId="{BF719B59-B4DD-4475-93FD-CB69E2491DBD}" type="presOf" srcId="{C89A9DFE-0F56-43E8-803B-38F790894BF0}" destId="{453671F9-5235-4026-9434-E1CD76426BBC}" srcOrd="0" destOrd="0" presId="urn:microsoft.com/office/officeart/2018/2/layout/IconCircleList"/>
    <dgm:cxn modelId="{D0434F56-13E6-48CF-A69D-20A04B0F52D4}" type="presOf" srcId="{EF815749-D887-402E-A526-B641763AE018}" destId="{D053CB2D-83F7-4EB2-A0CD-4AFF2EB3E7B1}" srcOrd="0" destOrd="0" presId="urn:microsoft.com/office/officeart/2018/2/layout/IconCircleList"/>
    <dgm:cxn modelId="{05F9B32F-0178-436A-B2B8-8B79862E8DFB}" type="presParOf" srcId="{F5229C10-A710-4789-B3EE-3AEBD67B5F7D}" destId="{2383300B-09D3-4F68-9275-289CAABBC892}" srcOrd="0" destOrd="0" presId="urn:microsoft.com/office/officeart/2018/2/layout/IconCircleList"/>
    <dgm:cxn modelId="{200AE617-988E-4A4A-AF87-704AC23B2932}" type="presParOf" srcId="{2383300B-09D3-4F68-9275-289CAABBC892}" destId="{CDF1B950-D656-4FDF-B384-B33CF64DA160}" srcOrd="0" destOrd="0" presId="urn:microsoft.com/office/officeart/2018/2/layout/IconCircleList"/>
    <dgm:cxn modelId="{20A40E5C-78B5-4F8D-8B9D-6CF266C1EC31}" type="presParOf" srcId="{CDF1B950-D656-4FDF-B384-B33CF64DA160}" destId="{ACB2BD43-18E6-4007-BB11-553A1C19A052}" srcOrd="0" destOrd="0" presId="urn:microsoft.com/office/officeart/2018/2/layout/IconCircleList"/>
    <dgm:cxn modelId="{5C44CCB1-C92F-4C1E-90BA-513284B7F0F0}" type="presParOf" srcId="{CDF1B950-D656-4FDF-B384-B33CF64DA160}" destId="{AC6D830B-C57F-4D06-9AAB-FD60F7627101}" srcOrd="1" destOrd="0" presId="urn:microsoft.com/office/officeart/2018/2/layout/IconCircleList"/>
    <dgm:cxn modelId="{F4AD14C5-0A0A-4794-B89F-7B241064F240}" type="presParOf" srcId="{CDF1B950-D656-4FDF-B384-B33CF64DA160}" destId="{068D6A5F-B7C3-4693-895D-BD784C50E1F0}" srcOrd="2" destOrd="0" presId="urn:microsoft.com/office/officeart/2018/2/layout/IconCircleList"/>
    <dgm:cxn modelId="{41EBDFAB-D2F5-46F9-A75B-31755BB53D10}" type="presParOf" srcId="{CDF1B950-D656-4FDF-B384-B33CF64DA160}" destId="{D053CB2D-83F7-4EB2-A0CD-4AFF2EB3E7B1}" srcOrd="3" destOrd="0" presId="urn:microsoft.com/office/officeart/2018/2/layout/IconCircleList"/>
    <dgm:cxn modelId="{8CA3A5F5-950D-4F83-A51D-0D03CC951466}" type="presParOf" srcId="{2383300B-09D3-4F68-9275-289CAABBC892}" destId="{3438EEE3-2D7B-42E6-875B-43FB774E539D}" srcOrd="1" destOrd="0" presId="urn:microsoft.com/office/officeart/2018/2/layout/IconCircleList"/>
    <dgm:cxn modelId="{7957544D-C98D-46BB-80E9-B93077A94703}" type="presParOf" srcId="{2383300B-09D3-4F68-9275-289CAABBC892}" destId="{B5E2B31F-6F09-48EF-86A4-94CB35CB6398}" srcOrd="2" destOrd="0" presId="urn:microsoft.com/office/officeart/2018/2/layout/IconCircleList"/>
    <dgm:cxn modelId="{EDE9C999-4CC2-492F-910B-F7E62D87DB01}" type="presParOf" srcId="{B5E2B31F-6F09-48EF-86A4-94CB35CB6398}" destId="{7CDEF94D-E8AA-4B3D-89AE-A109BBFCE451}" srcOrd="0" destOrd="0" presId="urn:microsoft.com/office/officeart/2018/2/layout/IconCircleList"/>
    <dgm:cxn modelId="{9AE6928F-91EE-4976-8571-113942E91D5C}" type="presParOf" srcId="{B5E2B31F-6F09-48EF-86A4-94CB35CB6398}" destId="{FF7A0E6B-3299-459E-84DE-3A397F04010C}" srcOrd="1" destOrd="0" presId="urn:microsoft.com/office/officeart/2018/2/layout/IconCircleList"/>
    <dgm:cxn modelId="{D721E34C-4365-4899-93C3-4B1337DACADD}" type="presParOf" srcId="{B5E2B31F-6F09-48EF-86A4-94CB35CB6398}" destId="{BB5F33A9-CF59-4C67-9036-AEA74444C8CB}" srcOrd="2" destOrd="0" presId="urn:microsoft.com/office/officeart/2018/2/layout/IconCircleList"/>
    <dgm:cxn modelId="{0F5F0578-0488-4FC5-B55B-14A513A3A522}" type="presParOf" srcId="{B5E2B31F-6F09-48EF-86A4-94CB35CB6398}" destId="{C566A076-4809-439F-A49A-A4136445DBBD}" srcOrd="3" destOrd="0" presId="urn:microsoft.com/office/officeart/2018/2/layout/IconCircleList"/>
    <dgm:cxn modelId="{2617FDE5-7960-431B-9B4E-CF5630C1E5C8}" type="presParOf" srcId="{2383300B-09D3-4F68-9275-289CAABBC892}" destId="{453671F9-5235-4026-9434-E1CD76426BBC}" srcOrd="3" destOrd="0" presId="urn:microsoft.com/office/officeart/2018/2/layout/IconCircleList"/>
    <dgm:cxn modelId="{FE3FA3D0-3850-4B42-BAF8-1A304D00F9A4}" type="presParOf" srcId="{2383300B-09D3-4F68-9275-289CAABBC892}" destId="{2E77EE80-7A91-44DC-B8B9-0DD176A21DD3}" srcOrd="4" destOrd="0" presId="urn:microsoft.com/office/officeart/2018/2/layout/IconCircleList"/>
    <dgm:cxn modelId="{DF9CFDE6-CD1E-44AC-A1FC-DA3599EAF9E2}" type="presParOf" srcId="{2E77EE80-7A91-44DC-B8B9-0DD176A21DD3}" destId="{13B6C38C-1864-4706-B478-EA895CDB19D3}" srcOrd="0" destOrd="0" presId="urn:microsoft.com/office/officeart/2018/2/layout/IconCircleList"/>
    <dgm:cxn modelId="{522072A2-A221-4377-8242-E7A169B4C38E}" type="presParOf" srcId="{2E77EE80-7A91-44DC-B8B9-0DD176A21DD3}" destId="{DF6C7BD4-3B6F-43E4-AEF7-9ECC7A4A51C4}" srcOrd="1" destOrd="0" presId="urn:microsoft.com/office/officeart/2018/2/layout/IconCircleList"/>
    <dgm:cxn modelId="{D9C3B684-CB95-49A9-9904-A1DF04524343}" type="presParOf" srcId="{2E77EE80-7A91-44DC-B8B9-0DD176A21DD3}" destId="{AFA9CADF-1924-42DB-BA22-887EDCAA42F1}" srcOrd="2" destOrd="0" presId="urn:microsoft.com/office/officeart/2018/2/layout/IconCircleList"/>
    <dgm:cxn modelId="{07F0A1EC-0E7A-41F5-AC8E-292AF52012E0}" type="presParOf" srcId="{2E77EE80-7A91-44DC-B8B9-0DD176A21DD3}" destId="{6BD45870-0D2D-4472-A4C8-760D6C289EDF}"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9B37A6-C08A-47A4-B947-4AFCDEABF255}"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2E429D1C-C334-409E-BB71-8EAA565A5914}">
      <dgm:prSet/>
      <dgm:spPr/>
      <dgm:t>
        <a:bodyPr/>
        <a:lstStyle/>
        <a:p>
          <a:pPr>
            <a:defRPr cap="all"/>
          </a:pPr>
          <a:r>
            <a:rPr lang="es-ES" b="1" dirty="0"/>
            <a:t>Psicología:</a:t>
          </a:r>
          <a:r>
            <a:rPr lang="es-ES" dirty="0"/>
            <a:t> Qué los alumnos conozcan y apliquen adecuadamente la metodología de investigación en ciencias sociales y la presentación de sus protocolos de investigación.</a:t>
          </a:r>
          <a:endParaRPr lang="en-US" dirty="0"/>
        </a:p>
      </dgm:t>
    </dgm:pt>
    <dgm:pt modelId="{672EEB64-1199-42F9-B582-1853022EB9D3}" type="parTrans" cxnId="{20A8C6B4-5C66-4029-B261-3E344ABB1F7C}">
      <dgm:prSet/>
      <dgm:spPr/>
      <dgm:t>
        <a:bodyPr/>
        <a:lstStyle/>
        <a:p>
          <a:endParaRPr lang="en-US"/>
        </a:p>
      </dgm:t>
    </dgm:pt>
    <dgm:pt modelId="{289F6109-1A1D-4734-BFB1-5C5553560345}" type="sibTrans" cxnId="{20A8C6B4-5C66-4029-B261-3E344ABB1F7C}">
      <dgm:prSet/>
      <dgm:spPr/>
      <dgm:t>
        <a:bodyPr/>
        <a:lstStyle/>
        <a:p>
          <a:endParaRPr lang="en-US"/>
        </a:p>
      </dgm:t>
    </dgm:pt>
    <dgm:pt modelId="{FB6DFFE5-57AC-4B5A-9954-3AC7B1AE2324}">
      <dgm:prSet/>
      <dgm:spPr/>
      <dgm:t>
        <a:bodyPr/>
        <a:lstStyle/>
        <a:p>
          <a:pPr>
            <a:defRPr cap="all"/>
          </a:pPr>
          <a:r>
            <a:rPr lang="es-ES" b="1" dirty="0"/>
            <a:t>Problemas Sociales, Políticos y Económicos de México</a:t>
          </a:r>
          <a:r>
            <a:rPr lang="es-ES" dirty="0"/>
            <a:t>: Que puedan abordar un problema de la realidad social desde diferentes perspectivas o disciplinas (asignaturas).</a:t>
          </a:r>
          <a:endParaRPr lang="en-US" dirty="0"/>
        </a:p>
      </dgm:t>
    </dgm:pt>
    <dgm:pt modelId="{D07A0E9E-183E-474A-8D6E-218B50A68ECD}" type="parTrans" cxnId="{97D10F2F-9F5E-4CCC-BF8A-777E057ADEBA}">
      <dgm:prSet/>
      <dgm:spPr/>
      <dgm:t>
        <a:bodyPr/>
        <a:lstStyle/>
        <a:p>
          <a:endParaRPr lang="en-US"/>
        </a:p>
      </dgm:t>
    </dgm:pt>
    <dgm:pt modelId="{55AE15D4-88C4-4906-8EB4-4685FDA59899}" type="sibTrans" cxnId="{97D10F2F-9F5E-4CCC-BF8A-777E057ADEBA}">
      <dgm:prSet/>
      <dgm:spPr/>
      <dgm:t>
        <a:bodyPr/>
        <a:lstStyle/>
        <a:p>
          <a:endParaRPr lang="en-US"/>
        </a:p>
      </dgm:t>
    </dgm:pt>
    <dgm:pt modelId="{481C79F1-FF94-4BC1-BF6D-B2DD00DADF56}">
      <dgm:prSet/>
      <dgm:spPr/>
      <dgm:t>
        <a:bodyPr/>
        <a:lstStyle/>
        <a:p>
          <a:pPr>
            <a:defRPr cap="all"/>
          </a:pPr>
          <a:r>
            <a:rPr lang="es-ES" b="1" dirty="0"/>
            <a:t>Historia de la Cultura</a:t>
          </a:r>
          <a:r>
            <a:rPr lang="es-ES" dirty="0"/>
            <a:t>: Que los alumnos identifiquen la importancia del contexto histórico en la realidad social actual.</a:t>
          </a:r>
          <a:endParaRPr lang="en-US" dirty="0"/>
        </a:p>
      </dgm:t>
    </dgm:pt>
    <dgm:pt modelId="{522D8A3C-CEB5-4333-AA6D-3261D5DD6609}" type="parTrans" cxnId="{4041A699-4383-41E7-9D55-7BB21CC0057E}">
      <dgm:prSet/>
      <dgm:spPr/>
      <dgm:t>
        <a:bodyPr/>
        <a:lstStyle/>
        <a:p>
          <a:endParaRPr lang="en-US"/>
        </a:p>
      </dgm:t>
    </dgm:pt>
    <dgm:pt modelId="{CD3E119B-74F9-4460-B962-1622B799457B}" type="sibTrans" cxnId="{4041A699-4383-41E7-9D55-7BB21CC0057E}">
      <dgm:prSet/>
      <dgm:spPr/>
      <dgm:t>
        <a:bodyPr/>
        <a:lstStyle/>
        <a:p>
          <a:endParaRPr lang="en-US"/>
        </a:p>
      </dgm:t>
    </dgm:pt>
    <dgm:pt modelId="{8F39D04D-5677-4704-9CB8-D790D859DEF5}">
      <dgm:prSet/>
      <dgm:spPr/>
      <dgm:t>
        <a:bodyPr/>
        <a:lstStyle/>
        <a:p>
          <a:pPr>
            <a:defRPr cap="all"/>
          </a:pPr>
          <a:r>
            <a:rPr lang="es-ES" b="1" dirty="0"/>
            <a:t>Derecho</a:t>
          </a:r>
          <a:r>
            <a:rPr lang="es-ES" dirty="0"/>
            <a:t>: Los alumnos identificaran las implicaciones legales que tiene participar en grupos altruistas.</a:t>
          </a:r>
          <a:endParaRPr lang="en-US" dirty="0"/>
        </a:p>
      </dgm:t>
    </dgm:pt>
    <dgm:pt modelId="{FEA378DF-3227-42E6-B3C7-4FBCEC691DC3}" type="parTrans" cxnId="{9BF09AF4-7F6E-4CAA-8A9E-0D96CB731C56}">
      <dgm:prSet/>
      <dgm:spPr/>
      <dgm:t>
        <a:bodyPr/>
        <a:lstStyle/>
        <a:p>
          <a:endParaRPr lang="en-US"/>
        </a:p>
      </dgm:t>
    </dgm:pt>
    <dgm:pt modelId="{F42E5DE5-3348-4108-8F72-398C51EE6F95}" type="sibTrans" cxnId="{9BF09AF4-7F6E-4CAA-8A9E-0D96CB731C56}">
      <dgm:prSet/>
      <dgm:spPr/>
      <dgm:t>
        <a:bodyPr/>
        <a:lstStyle/>
        <a:p>
          <a:endParaRPr lang="en-US"/>
        </a:p>
      </dgm:t>
    </dgm:pt>
    <dgm:pt modelId="{35BCFE64-F594-4B02-BF43-2C3B45B282C4}">
      <dgm:prSet/>
      <dgm:spPr/>
      <dgm:t>
        <a:bodyPr/>
        <a:lstStyle/>
        <a:p>
          <a:pPr>
            <a:defRPr cap="all"/>
          </a:pPr>
          <a:r>
            <a:rPr lang="es-MX" b="1" dirty="0"/>
            <a:t>Contabilidad y Administración</a:t>
          </a:r>
          <a:r>
            <a:rPr lang="es-MX" dirty="0"/>
            <a:t>: Aplicar los conocimientos de la asignatura para emprender el diseño e implementación de un grupo altruista.</a:t>
          </a:r>
          <a:endParaRPr lang="en-US" dirty="0"/>
        </a:p>
      </dgm:t>
    </dgm:pt>
    <dgm:pt modelId="{B29380CC-1D86-4433-95E4-AC479574D9C5}" type="parTrans" cxnId="{42F3B0A0-8FCC-4150-92A5-2BAF8185D85B}">
      <dgm:prSet/>
      <dgm:spPr/>
      <dgm:t>
        <a:bodyPr/>
        <a:lstStyle/>
        <a:p>
          <a:endParaRPr lang="en-US"/>
        </a:p>
      </dgm:t>
    </dgm:pt>
    <dgm:pt modelId="{6E1FDCCD-2E46-4F34-8AAA-9B54648BAA99}" type="sibTrans" cxnId="{42F3B0A0-8FCC-4150-92A5-2BAF8185D85B}">
      <dgm:prSet/>
      <dgm:spPr/>
      <dgm:t>
        <a:bodyPr/>
        <a:lstStyle/>
        <a:p>
          <a:endParaRPr lang="en-US"/>
        </a:p>
      </dgm:t>
    </dgm:pt>
    <dgm:pt modelId="{CC761FD4-8565-4267-9186-0E8C9861ADEE}" type="pres">
      <dgm:prSet presAssocID="{309B37A6-C08A-47A4-B947-4AFCDEABF255}" presName="root" presStyleCnt="0">
        <dgm:presLayoutVars>
          <dgm:dir/>
          <dgm:resizeHandles val="exact"/>
        </dgm:presLayoutVars>
      </dgm:prSet>
      <dgm:spPr/>
      <dgm:t>
        <a:bodyPr/>
        <a:lstStyle/>
        <a:p>
          <a:endParaRPr lang="es-MX"/>
        </a:p>
      </dgm:t>
    </dgm:pt>
    <dgm:pt modelId="{F977F12C-7394-48D9-98AC-BB6B61374252}" type="pres">
      <dgm:prSet presAssocID="{2E429D1C-C334-409E-BB71-8EAA565A5914}" presName="compNode" presStyleCnt="0"/>
      <dgm:spPr/>
    </dgm:pt>
    <dgm:pt modelId="{65DCD162-5418-4C40-B840-49BE2FF621C5}" type="pres">
      <dgm:prSet presAssocID="{2E429D1C-C334-409E-BB71-8EAA565A5914}" presName="iconBgRect" presStyleLbl="bgShp" presStyleIdx="0" presStyleCnt="5"/>
      <dgm:spPr/>
    </dgm:pt>
    <dgm:pt modelId="{36C22220-E32C-4901-981C-253FB4198E95}" type="pres">
      <dgm:prSet presAssocID="{2E429D1C-C334-409E-BB71-8EAA565A5914}"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MX"/>
        </a:p>
      </dgm:t>
      <dgm:extLst>
        <a:ext uri="{E40237B7-FDA0-4F09-8148-C483321AD2D9}">
          <dgm14:cNvPr xmlns:dgm14="http://schemas.microsoft.com/office/drawing/2010/diagram" id="0" name="" descr="Books"/>
        </a:ext>
      </dgm:extLst>
    </dgm:pt>
    <dgm:pt modelId="{C44F7B89-3E23-49D6-BE28-25B61E1528DD}" type="pres">
      <dgm:prSet presAssocID="{2E429D1C-C334-409E-BB71-8EAA565A5914}" presName="spaceRect" presStyleCnt="0"/>
      <dgm:spPr/>
    </dgm:pt>
    <dgm:pt modelId="{0BE4451E-3086-4981-ABDC-6C0BEBD21683}" type="pres">
      <dgm:prSet presAssocID="{2E429D1C-C334-409E-BB71-8EAA565A5914}" presName="textRect" presStyleLbl="revTx" presStyleIdx="0" presStyleCnt="5">
        <dgm:presLayoutVars>
          <dgm:chMax val="1"/>
          <dgm:chPref val="1"/>
        </dgm:presLayoutVars>
      </dgm:prSet>
      <dgm:spPr/>
      <dgm:t>
        <a:bodyPr/>
        <a:lstStyle/>
        <a:p>
          <a:endParaRPr lang="es-MX"/>
        </a:p>
      </dgm:t>
    </dgm:pt>
    <dgm:pt modelId="{8C084553-8412-4F2D-9B28-ECBE67D372D8}" type="pres">
      <dgm:prSet presAssocID="{289F6109-1A1D-4734-BFB1-5C5553560345}" presName="sibTrans" presStyleCnt="0"/>
      <dgm:spPr/>
    </dgm:pt>
    <dgm:pt modelId="{D9EEBAC4-CADC-4F6A-A865-310E46C211A7}" type="pres">
      <dgm:prSet presAssocID="{FB6DFFE5-57AC-4B5A-9954-3AC7B1AE2324}" presName="compNode" presStyleCnt="0"/>
      <dgm:spPr/>
    </dgm:pt>
    <dgm:pt modelId="{7D270989-CC47-4BDC-84B5-7CBCFAE9A546}" type="pres">
      <dgm:prSet presAssocID="{FB6DFFE5-57AC-4B5A-9954-3AC7B1AE2324}" presName="iconBgRect" presStyleLbl="bgShp" presStyleIdx="1" presStyleCnt="5"/>
      <dgm:spPr/>
    </dgm:pt>
    <dgm:pt modelId="{37ECB7A6-79E7-4C7F-9235-7088B543668D}" type="pres">
      <dgm:prSet presAssocID="{FB6DFFE5-57AC-4B5A-9954-3AC7B1AE2324}"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MX"/>
        </a:p>
      </dgm:t>
      <dgm:extLst>
        <a:ext uri="{E40237B7-FDA0-4F09-8148-C483321AD2D9}">
          <dgm14:cNvPr xmlns:dgm14="http://schemas.microsoft.com/office/drawing/2010/diagram" id="0" name="" descr="Group"/>
        </a:ext>
      </dgm:extLst>
    </dgm:pt>
    <dgm:pt modelId="{C1A4F044-732C-4A1E-9703-04543DB13B71}" type="pres">
      <dgm:prSet presAssocID="{FB6DFFE5-57AC-4B5A-9954-3AC7B1AE2324}" presName="spaceRect" presStyleCnt="0"/>
      <dgm:spPr/>
    </dgm:pt>
    <dgm:pt modelId="{D81FE7D0-7861-424D-976B-EA706CFFB03D}" type="pres">
      <dgm:prSet presAssocID="{FB6DFFE5-57AC-4B5A-9954-3AC7B1AE2324}" presName="textRect" presStyleLbl="revTx" presStyleIdx="1" presStyleCnt="5">
        <dgm:presLayoutVars>
          <dgm:chMax val="1"/>
          <dgm:chPref val="1"/>
        </dgm:presLayoutVars>
      </dgm:prSet>
      <dgm:spPr/>
      <dgm:t>
        <a:bodyPr/>
        <a:lstStyle/>
        <a:p>
          <a:endParaRPr lang="es-MX"/>
        </a:p>
      </dgm:t>
    </dgm:pt>
    <dgm:pt modelId="{1474E04B-2670-4DA0-943B-DA5184655F9A}" type="pres">
      <dgm:prSet presAssocID="{55AE15D4-88C4-4906-8EB4-4685FDA59899}" presName="sibTrans" presStyleCnt="0"/>
      <dgm:spPr/>
    </dgm:pt>
    <dgm:pt modelId="{93B79AC2-9353-4FFA-8BE1-B0D906483633}" type="pres">
      <dgm:prSet presAssocID="{481C79F1-FF94-4BC1-BF6D-B2DD00DADF56}" presName="compNode" presStyleCnt="0"/>
      <dgm:spPr/>
    </dgm:pt>
    <dgm:pt modelId="{5F13ACB7-CDE2-4570-BF44-BC91FAA9D634}" type="pres">
      <dgm:prSet presAssocID="{481C79F1-FF94-4BC1-BF6D-B2DD00DADF56}" presName="iconBgRect" presStyleLbl="bgShp" presStyleIdx="2" presStyleCnt="5"/>
      <dgm:spPr/>
    </dgm:pt>
    <dgm:pt modelId="{36375A97-6914-4D52-A8EE-96BF91B3D838}" type="pres">
      <dgm:prSet presAssocID="{481C79F1-FF94-4BC1-BF6D-B2DD00DADF56}"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MX"/>
        </a:p>
      </dgm:t>
      <dgm:extLst>
        <a:ext uri="{E40237B7-FDA0-4F09-8148-C483321AD2D9}">
          <dgm14:cNvPr xmlns:dgm14="http://schemas.microsoft.com/office/drawing/2010/diagram" id="0" name="" descr="Connected"/>
        </a:ext>
      </dgm:extLst>
    </dgm:pt>
    <dgm:pt modelId="{B7AFA6BC-4095-4769-B57C-7FDEE411FAF3}" type="pres">
      <dgm:prSet presAssocID="{481C79F1-FF94-4BC1-BF6D-B2DD00DADF56}" presName="spaceRect" presStyleCnt="0"/>
      <dgm:spPr/>
    </dgm:pt>
    <dgm:pt modelId="{4C7C36C1-2D3A-40D2-87E4-4FBF84B3D858}" type="pres">
      <dgm:prSet presAssocID="{481C79F1-FF94-4BC1-BF6D-B2DD00DADF56}" presName="textRect" presStyleLbl="revTx" presStyleIdx="2" presStyleCnt="5">
        <dgm:presLayoutVars>
          <dgm:chMax val="1"/>
          <dgm:chPref val="1"/>
        </dgm:presLayoutVars>
      </dgm:prSet>
      <dgm:spPr/>
      <dgm:t>
        <a:bodyPr/>
        <a:lstStyle/>
        <a:p>
          <a:endParaRPr lang="es-MX"/>
        </a:p>
      </dgm:t>
    </dgm:pt>
    <dgm:pt modelId="{1909CBD3-C374-445A-B146-F657B4150540}" type="pres">
      <dgm:prSet presAssocID="{CD3E119B-74F9-4460-B962-1622B799457B}" presName="sibTrans" presStyleCnt="0"/>
      <dgm:spPr/>
    </dgm:pt>
    <dgm:pt modelId="{D5CBB1F9-B1BE-4818-B96C-7CD4BA3B880D}" type="pres">
      <dgm:prSet presAssocID="{8F39D04D-5677-4704-9CB8-D790D859DEF5}" presName="compNode" presStyleCnt="0"/>
      <dgm:spPr/>
    </dgm:pt>
    <dgm:pt modelId="{48392845-6D7C-4AAB-9BFD-F07E3CE9B074}" type="pres">
      <dgm:prSet presAssocID="{8F39D04D-5677-4704-9CB8-D790D859DEF5}" presName="iconBgRect" presStyleLbl="bgShp" presStyleIdx="3" presStyleCnt="5"/>
      <dgm:spPr/>
    </dgm:pt>
    <dgm:pt modelId="{95F4EA8A-E2E4-4DB7-989C-278E7A0D53EF}" type="pres">
      <dgm:prSet presAssocID="{8F39D04D-5677-4704-9CB8-D790D859DEF5}"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s-MX"/>
        </a:p>
      </dgm:t>
      <dgm:extLst>
        <a:ext uri="{E40237B7-FDA0-4F09-8148-C483321AD2D9}">
          <dgm14:cNvPr xmlns:dgm14="http://schemas.microsoft.com/office/drawing/2010/diagram" id="0" name="" descr="Scales of Justice"/>
        </a:ext>
      </dgm:extLst>
    </dgm:pt>
    <dgm:pt modelId="{42DB4FBC-A5E3-47D8-B438-877241E86369}" type="pres">
      <dgm:prSet presAssocID="{8F39D04D-5677-4704-9CB8-D790D859DEF5}" presName="spaceRect" presStyleCnt="0"/>
      <dgm:spPr/>
    </dgm:pt>
    <dgm:pt modelId="{5A12B248-6856-4C39-AF0B-577492EE738E}" type="pres">
      <dgm:prSet presAssocID="{8F39D04D-5677-4704-9CB8-D790D859DEF5}" presName="textRect" presStyleLbl="revTx" presStyleIdx="3" presStyleCnt="5">
        <dgm:presLayoutVars>
          <dgm:chMax val="1"/>
          <dgm:chPref val="1"/>
        </dgm:presLayoutVars>
      </dgm:prSet>
      <dgm:spPr/>
      <dgm:t>
        <a:bodyPr/>
        <a:lstStyle/>
        <a:p>
          <a:endParaRPr lang="es-MX"/>
        </a:p>
      </dgm:t>
    </dgm:pt>
    <dgm:pt modelId="{F35F97A3-C20F-49F6-B173-624BE22E49F4}" type="pres">
      <dgm:prSet presAssocID="{F42E5DE5-3348-4108-8F72-398C51EE6F95}" presName="sibTrans" presStyleCnt="0"/>
      <dgm:spPr/>
    </dgm:pt>
    <dgm:pt modelId="{50C7F592-05E0-4635-820E-FDC28AFC2066}" type="pres">
      <dgm:prSet presAssocID="{35BCFE64-F594-4B02-BF43-2C3B45B282C4}" presName="compNode" presStyleCnt="0"/>
      <dgm:spPr/>
    </dgm:pt>
    <dgm:pt modelId="{EA757C4D-293D-4551-A376-40132F02C4E1}" type="pres">
      <dgm:prSet presAssocID="{35BCFE64-F594-4B02-BF43-2C3B45B282C4}" presName="iconBgRect" presStyleLbl="bgShp" presStyleIdx="4" presStyleCnt="5"/>
      <dgm:spPr/>
    </dgm:pt>
    <dgm:pt modelId="{1E04655B-5BE9-4EB4-BD80-614A85A5D67F}" type="pres">
      <dgm:prSet presAssocID="{35BCFE64-F594-4B02-BF43-2C3B45B282C4}"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s-MX"/>
        </a:p>
      </dgm:t>
      <dgm:extLst>
        <a:ext uri="{E40237B7-FDA0-4F09-8148-C483321AD2D9}">
          <dgm14:cNvPr xmlns:dgm14="http://schemas.microsoft.com/office/drawing/2010/diagram" id="0" name="" descr="Checklist"/>
        </a:ext>
      </dgm:extLst>
    </dgm:pt>
    <dgm:pt modelId="{23C067CC-5167-45F4-80DF-92981402751A}" type="pres">
      <dgm:prSet presAssocID="{35BCFE64-F594-4B02-BF43-2C3B45B282C4}" presName="spaceRect" presStyleCnt="0"/>
      <dgm:spPr/>
    </dgm:pt>
    <dgm:pt modelId="{3AA932BA-7BEC-457B-86EA-F7BB8F0D6996}" type="pres">
      <dgm:prSet presAssocID="{35BCFE64-F594-4B02-BF43-2C3B45B282C4}" presName="textRect" presStyleLbl="revTx" presStyleIdx="4" presStyleCnt="5">
        <dgm:presLayoutVars>
          <dgm:chMax val="1"/>
          <dgm:chPref val="1"/>
        </dgm:presLayoutVars>
      </dgm:prSet>
      <dgm:spPr/>
      <dgm:t>
        <a:bodyPr/>
        <a:lstStyle/>
        <a:p>
          <a:endParaRPr lang="es-MX"/>
        </a:p>
      </dgm:t>
    </dgm:pt>
  </dgm:ptLst>
  <dgm:cxnLst>
    <dgm:cxn modelId="{586BF44C-04FB-44CD-BB4A-22ADA6CB6364}" type="presOf" srcId="{FB6DFFE5-57AC-4B5A-9954-3AC7B1AE2324}" destId="{D81FE7D0-7861-424D-976B-EA706CFFB03D}" srcOrd="0" destOrd="0" presId="urn:microsoft.com/office/officeart/2018/5/layout/IconCircleLabelList"/>
    <dgm:cxn modelId="{9BF09AF4-7F6E-4CAA-8A9E-0D96CB731C56}" srcId="{309B37A6-C08A-47A4-B947-4AFCDEABF255}" destId="{8F39D04D-5677-4704-9CB8-D790D859DEF5}" srcOrd="3" destOrd="0" parTransId="{FEA378DF-3227-42E6-B3C7-4FBCEC691DC3}" sibTransId="{F42E5DE5-3348-4108-8F72-398C51EE6F95}"/>
    <dgm:cxn modelId="{E258F1B0-99B8-4025-85BB-EC5D9317F173}" type="presOf" srcId="{2E429D1C-C334-409E-BB71-8EAA565A5914}" destId="{0BE4451E-3086-4981-ABDC-6C0BEBD21683}" srcOrd="0" destOrd="0" presId="urn:microsoft.com/office/officeart/2018/5/layout/IconCircleLabelList"/>
    <dgm:cxn modelId="{D8162DBE-3FA3-4F3A-9DF8-CA1DD8FEDE33}" type="presOf" srcId="{309B37A6-C08A-47A4-B947-4AFCDEABF255}" destId="{CC761FD4-8565-4267-9186-0E8C9861ADEE}" srcOrd="0" destOrd="0" presId="urn:microsoft.com/office/officeart/2018/5/layout/IconCircleLabelList"/>
    <dgm:cxn modelId="{F6D7351A-73EF-4027-B54E-BA0422B2FD51}" type="presOf" srcId="{481C79F1-FF94-4BC1-BF6D-B2DD00DADF56}" destId="{4C7C36C1-2D3A-40D2-87E4-4FBF84B3D858}" srcOrd="0" destOrd="0" presId="urn:microsoft.com/office/officeart/2018/5/layout/IconCircleLabelList"/>
    <dgm:cxn modelId="{20A8C6B4-5C66-4029-B261-3E344ABB1F7C}" srcId="{309B37A6-C08A-47A4-B947-4AFCDEABF255}" destId="{2E429D1C-C334-409E-BB71-8EAA565A5914}" srcOrd="0" destOrd="0" parTransId="{672EEB64-1199-42F9-B582-1853022EB9D3}" sibTransId="{289F6109-1A1D-4734-BFB1-5C5553560345}"/>
    <dgm:cxn modelId="{97D10F2F-9F5E-4CCC-BF8A-777E057ADEBA}" srcId="{309B37A6-C08A-47A4-B947-4AFCDEABF255}" destId="{FB6DFFE5-57AC-4B5A-9954-3AC7B1AE2324}" srcOrd="1" destOrd="0" parTransId="{D07A0E9E-183E-474A-8D6E-218B50A68ECD}" sibTransId="{55AE15D4-88C4-4906-8EB4-4685FDA59899}"/>
    <dgm:cxn modelId="{793960EB-856E-4D67-9A63-0EF5E49D55DA}" type="presOf" srcId="{8F39D04D-5677-4704-9CB8-D790D859DEF5}" destId="{5A12B248-6856-4C39-AF0B-577492EE738E}" srcOrd="0" destOrd="0" presId="urn:microsoft.com/office/officeart/2018/5/layout/IconCircleLabelList"/>
    <dgm:cxn modelId="{42F3B0A0-8FCC-4150-92A5-2BAF8185D85B}" srcId="{309B37A6-C08A-47A4-B947-4AFCDEABF255}" destId="{35BCFE64-F594-4B02-BF43-2C3B45B282C4}" srcOrd="4" destOrd="0" parTransId="{B29380CC-1D86-4433-95E4-AC479574D9C5}" sibTransId="{6E1FDCCD-2E46-4F34-8AAA-9B54648BAA99}"/>
    <dgm:cxn modelId="{44A2B680-D881-45B9-B19A-B38E14967E83}" type="presOf" srcId="{35BCFE64-F594-4B02-BF43-2C3B45B282C4}" destId="{3AA932BA-7BEC-457B-86EA-F7BB8F0D6996}" srcOrd="0" destOrd="0" presId="urn:microsoft.com/office/officeart/2018/5/layout/IconCircleLabelList"/>
    <dgm:cxn modelId="{4041A699-4383-41E7-9D55-7BB21CC0057E}" srcId="{309B37A6-C08A-47A4-B947-4AFCDEABF255}" destId="{481C79F1-FF94-4BC1-BF6D-B2DD00DADF56}" srcOrd="2" destOrd="0" parTransId="{522D8A3C-CEB5-4333-AA6D-3261D5DD6609}" sibTransId="{CD3E119B-74F9-4460-B962-1622B799457B}"/>
    <dgm:cxn modelId="{F151005E-EF6A-4FBC-9842-8E94954DDDFB}" type="presParOf" srcId="{CC761FD4-8565-4267-9186-0E8C9861ADEE}" destId="{F977F12C-7394-48D9-98AC-BB6B61374252}" srcOrd="0" destOrd="0" presId="urn:microsoft.com/office/officeart/2018/5/layout/IconCircleLabelList"/>
    <dgm:cxn modelId="{2D28698F-6F35-4023-8466-F7EF0AC074EF}" type="presParOf" srcId="{F977F12C-7394-48D9-98AC-BB6B61374252}" destId="{65DCD162-5418-4C40-B840-49BE2FF621C5}" srcOrd="0" destOrd="0" presId="urn:microsoft.com/office/officeart/2018/5/layout/IconCircleLabelList"/>
    <dgm:cxn modelId="{0EE8E8EE-2417-4138-8603-DF63CCA0E5F3}" type="presParOf" srcId="{F977F12C-7394-48D9-98AC-BB6B61374252}" destId="{36C22220-E32C-4901-981C-253FB4198E95}" srcOrd="1" destOrd="0" presId="urn:microsoft.com/office/officeart/2018/5/layout/IconCircleLabelList"/>
    <dgm:cxn modelId="{0B12F997-F414-406F-BD63-0D38CDB60510}" type="presParOf" srcId="{F977F12C-7394-48D9-98AC-BB6B61374252}" destId="{C44F7B89-3E23-49D6-BE28-25B61E1528DD}" srcOrd="2" destOrd="0" presId="urn:microsoft.com/office/officeart/2018/5/layout/IconCircleLabelList"/>
    <dgm:cxn modelId="{2AEE208B-FFAA-481E-950C-CC35FAB9DDC4}" type="presParOf" srcId="{F977F12C-7394-48D9-98AC-BB6B61374252}" destId="{0BE4451E-3086-4981-ABDC-6C0BEBD21683}" srcOrd="3" destOrd="0" presId="urn:microsoft.com/office/officeart/2018/5/layout/IconCircleLabelList"/>
    <dgm:cxn modelId="{55E73174-877E-48E8-843E-5D38AA7F18E7}" type="presParOf" srcId="{CC761FD4-8565-4267-9186-0E8C9861ADEE}" destId="{8C084553-8412-4F2D-9B28-ECBE67D372D8}" srcOrd="1" destOrd="0" presId="urn:microsoft.com/office/officeart/2018/5/layout/IconCircleLabelList"/>
    <dgm:cxn modelId="{394E3710-D64B-42F5-B970-C4A8D685F7C4}" type="presParOf" srcId="{CC761FD4-8565-4267-9186-0E8C9861ADEE}" destId="{D9EEBAC4-CADC-4F6A-A865-310E46C211A7}" srcOrd="2" destOrd="0" presId="urn:microsoft.com/office/officeart/2018/5/layout/IconCircleLabelList"/>
    <dgm:cxn modelId="{8EC6FBE3-981A-452E-9393-0B21CDC78AEF}" type="presParOf" srcId="{D9EEBAC4-CADC-4F6A-A865-310E46C211A7}" destId="{7D270989-CC47-4BDC-84B5-7CBCFAE9A546}" srcOrd="0" destOrd="0" presId="urn:microsoft.com/office/officeart/2018/5/layout/IconCircleLabelList"/>
    <dgm:cxn modelId="{220FA684-4BFA-446F-A9BA-C2BEF2AB3B6B}" type="presParOf" srcId="{D9EEBAC4-CADC-4F6A-A865-310E46C211A7}" destId="{37ECB7A6-79E7-4C7F-9235-7088B543668D}" srcOrd="1" destOrd="0" presId="urn:microsoft.com/office/officeart/2018/5/layout/IconCircleLabelList"/>
    <dgm:cxn modelId="{33502AEC-6587-485F-B9EA-DC78665142AC}" type="presParOf" srcId="{D9EEBAC4-CADC-4F6A-A865-310E46C211A7}" destId="{C1A4F044-732C-4A1E-9703-04543DB13B71}" srcOrd="2" destOrd="0" presId="urn:microsoft.com/office/officeart/2018/5/layout/IconCircleLabelList"/>
    <dgm:cxn modelId="{896FF4B4-8E0E-4B3C-9E5B-FEB094118BED}" type="presParOf" srcId="{D9EEBAC4-CADC-4F6A-A865-310E46C211A7}" destId="{D81FE7D0-7861-424D-976B-EA706CFFB03D}" srcOrd="3" destOrd="0" presId="urn:microsoft.com/office/officeart/2018/5/layout/IconCircleLabelList"/>
    <dgm:cxn modelId="{B3AABB19-06AF-49A8-821A-5F373F26AB32}" type="presParOf" srcId="{CC761FD4-8565-4267-9186-0E8C9861ADEE}" destId="{1474E04B-2670-4DA0-943B-DA5184655F9A}" srcOrd="3" destOrd="0" presId="urn:microsoft.com/office/officeart/2018/5/layout/IconCircleLabelList"/>
    <dgm:cxn modelId="{CDEAC539-5439-4C24-AA0C-112B88F7301C}" type="presParOf" srcId="{CC761FD4-8565-4267-9186-0E8C9861ADEE}" destId="{93B79AC2-9353-4FFA-8BE1-B0D906483633}" srcOrd="4" destOrd="0" presId="urn:microsoft.com/office/officeart/2018/5/layout/IconCircleLabelList"/>
    <dgm:cxn modelId="{6CDF8175-3B14-4FAB-ABC7-FA351AB4F991}" type="presParOf" srcId="{93B79AC2-9353-4FFA-8BE1-B0D906483633}" destId="{5F13ACB7-CDE2-4570-BF44-BC91FAA9D634}" srcOrd="0" destOrd="0" presId="urn:microsoft.com/office/officeart/2018/5/layout/IconCircleLabelList"/>
    <dgm:cxn modelId="{542C43C5-17B5-419D-980B-A43089F3D4E3}" type="presParOf" srcId="{93B79AC2-9353-4FFA-8BE1-B0D906483633}" destId="{36375A97-6914-4D52-A8EE-96BF91B3D838}" srcOrd="1" destOrd="0" presId="urn:microsoft.com/office/officeart/2018/5/layout/IconCircleLabelList"/>
    <dgm:cxn modelId="{009E85F0-812D-469F-805B-19503EC2184A}" type="presParOf" srcId="{93B79AC2-9353-4FFA-8BE1-B0D906483633}" destId="{B7AFA6BC-4095-4769-B57C-7FDEE411FAF3}" srcOrd="2" destOrd="0" presId="urn:microsoft.com/office/officeart/2018/5/layout/IconCircleLabelList"/>
    <dgm:cxn modelId="{E90902C4-FE46-4199-8A91-987ABDFDBD7F}" type="presParOf" srcId="{93B79AC2-9353-4FFA-8BE1-B0D906483633}" destId="{4C7C36C1-2D3A-40D2-87E4-4FBF84B3D858}" srcOrd="3" destOrd="0" presId="urn:microsoft.com/office/officeart/2018/5/layout/IconCircleLabelList"/>
    <dgm:cxn modelId="{4A74B187-3D23-4E37-9FE3-EC4F3207B0EC}" type="presParOf" srcId="{CC761FD4-8565-4267-9186-0E8C9861ADEE}" destId="{1909CBD3-C374-445A-B146-F657B4150540}" srcOrd="5" destOrd="0" presId="urn:microsoft.com/office/officeart/2018/5/layout/IconCircleLabelList"/>
    <dgm:cxn modelId="{BC2A896E-58AD-42FD-99E6-74D0F1B31937}" type="presParOf" srcId="{CC761FD4-8565-4267-9186-0E8C9861ADEE}" destId="{D5CBB1F9-B1BE-4818-B96C-7CD4BA3B880D}" srcOrd="6" destOrd="0" presId="urn:microsoft.com/office/officeart/2018/5/layout/IconCircleLabelList"/>
    <dgm:cxn modelId="{33F23E6F-1C66-47D4-83AC-99C48F76FFE1}" type="presParOf" srcId="{D5CBB1F9-B1BE-4818-B96C-7CD4BA3B880D}" destId="{48392845-6D7C-4AAB-9BFD-F07E3CE9B074}" srcOrd="0" destOrd="0" presId="urn:microsoft.com/office/officeart/2018/5/layout/IconCircleLabelList"/>
    <dgm:cxn modelId="{551185A3-88F8-494E-B375-BBDFF94EE0FE}" type="presParOf" srcId="{D5CBB1F9-B1BE-4818-B96C-7CD4BA3B880D}" destId="{95F4EA8A-E2E4-4DB7-989C-278E7A0D53EF}" srcOrd="1" destOrd="0" presId="urn:microsoft.com/office/officeart/2018/5/layout/IconCircleLabelList"/>
    <dgm:cxn modelId="{7C8F6B7D-9A9D-4D83-B994-75AEDA5E0D3B}" type="presParOf" srcId="{D5CBB1F9-B1BE-4818-B96C-7CD4BA3B880D}" destId="{42DB4FBC-A5E3-47D8-B438-877241E86369}" srcOrd="2" destOrd="0" presId="urn:microsoft.com/office/officeart/2018/5/layout/IconCircleLabelList"/>
    <dgm:cxn modelId="{757AEC19-1F02-45E3-8553-AB3A8E76C61E}" type="presParOf" srcId="{D5CBB1F9-B1BE-4818-B96C-7CD4BA3B880D}" destId="{5A12B248-6856-4C39-AF0B-577492EE738E}" srcOrd="3" destOrd="0" presId="urn:microsoft.com/office/officeart/2018/5/layout/IconCircleLabelList"/>
    <dgm:cxn modelId="{8B6CC99F-AF4E-4012-8DBD-3F1C274AECB5}" type="presParOf" srcId="{CC761FD4-8565-4267-9186-0E8C9861ADEE}" destId="{F35F97A3-C20F-49F6-B173-624BE22E49F4}" srcOrd="7" destOrd="0" presId="urn:microsoft.com/office/officeart/2018/5/layout/IconCircleLabelList"/>
    <dgm:cxn modelId="{C7A650FD-ECA1-42DD-8596-7BB5C7FDEB14}" type="presParOf" srcId="{CC761FD4-8565-4267-9186-0E8C9861ADEE}" destId="{50C7F592-05E0-4635-820E-FDC28AFC2066}" srcOrd="8" destOrd="0" presId="urn:microsoft.com/office/officeart/2018/5/layout/IconCircleLabelList"/>
    <dgm:cxn modelId="{D8121FCD-9DEF-4258-81A0-4C92BBD5A9A1}" type="presParOf" srcId="{50C7F592-05E0-4635-820E-FDC28AFC2066}" destId="{EA757C4D-293D-4551-A376-40132F02C4E1}" srcOrd="0" destOrd="0" presId="urn:microsoft.com/office/officeart/2018/5/layout/IconCircleLabelList"/>
    <dgm:cxn modelId="{B881ADA0-DBE7-42ED-B508-DB65CE5C2324}" type="presParOf" srcId="{50C7F592-05E0-4635-820E-FDC28AFC2066}" destId="{1E04655B-5BE9-4EB4-BD80-614A85A5D67F}" srcOrd="1" destOrd="0" presId="urn:microsoft.com/office/officeart/2018/5/layout/IconCircleLabelList"/>
    <dgm:cxn modelId="{5BCAFA92-D5F5-4F22-9240-2821A7437162}" type="presParOf" srcId="{50C7F592-05E0-4635-820E-FDC28AFC2066}" destId="{23C067CC-5167-45F4-80DF-92981402751A}" srcOrd="2" destOrd="0" presId="urn:microsoft.com/office/officeart/2018/5/layout/IconCircleLabelList"/>
    <dgm:cxn modelId="{305897B5-825C-4E2B-BDDB-43648CBE4C61}" type="presParOf" srcId="{50C7F592-05E0-4635-820E-FDC28AFC2066}" destId="{3AA932BA-7BEC-457B-86EA-F7BB8F0D699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0CBC6-7C25-4132-BFEB-745CF5D11C83}" type="datetimeFigureOut">
              <a:rPr lang="es-MX" smtClean="0"/>
              <a:t>27/05/2019</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E150F-6E8D-479C-98DF-89D16481D287}" type="slidenum">
              <a:rPr lang="es-MX" smtClean="0"/>
              <a:t>‹Nº›</a:t>
            </a:fld>
            <a:endParaRPr lang="es-MX" dirty="0"/>
          </a:p>
        </p:txBody>
      </p:sp>
    </p:spTree>
    <p:extLst>
      <p:ext uri="{BB962C8B-B14F-4D97-AF65-F5344CB8AC3E}">
        <p14:creationId xmlns:p14="http://schemas.microsoft.com/office/powerpoint/2010/main" val="32959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1206E69-ADBA-43D5-B974-EEFC59AB53FE}" type="slidenum">
              <a:rPr lang="es-MX" smtClean="0"/>
              <a:t>25</a:t>
            </a:fld>
            <a:endParaRPr lang="es-MX" dirty="0"/>
          </a:p>
        </p:txBody>
      </p:sp>
    </p:spTree>
    <p:extLst>
      <p:ext uri="{BB962C8B-B14F-4D97-AF65-F5344CB8AC3E}">
        <p14:creationId xmlns:p14="http://schemas.microsoft.com/office/powerpoint/2010/main" val="335017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1206E69-ADBA-43D5-B974-EEFC59AB53FE}" type="slidenum">
              <a:rPr lang="es-MX" smtClean="0"/>
              <a:t>27</a:t>
            </a:fld>
            <a:endParaRPr lang="es-MX" dirty="0"/>
          </a:p>
        </p:txBody>
      </p:sp>
    </p:spTree>
    <p:extLst>
      <p:ext uri="{BB962C8B-B14F-4D97-AF65-F5344CB8AC3E}">
        <p14:creationId xmlns:p14="http://schemas.microsoft.com/office/powerpoint/2010/main" val="387422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1206E69-ADBA-43D5-B974-EEFC59AB53FE}" type="slidenum">
              <a:rPr lang="es-MX" smtClean="0"/>
              <a:t>32</a:t>
            </a:fld>
            <a:endParaRPr lang="es-MX" dirty="0"/>
          </a:p>
        </p:txBody>
      </p:sp>
    </p:spTree>
    <p:extLst>
      <p:ext uri="{BB962C8B-B14F-4D97-AF65-F5344CB8AC3E}">
        <p14:creationId xmlns:p14="http://schemas.microsoft.com/office/powerpoint/2010/main" val="364716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94156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3567629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227986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1021807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296988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2851036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99255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2341802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237291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421719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113C495-36B4-4528-BDA2-9290FA9B44C2}" type="datetimeFigureOut">
              <a:rPr lang="es-MX" smtClean="0"/>
              <a:t>27/05/2019</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83F7B0FD-1C22-4344-87A8-3435C1645DF7}" type="slidenum">
              <a:rPr lang="es-MX" smtClean="0"/>
              <a:t>‹Nº›</a:t>
            </a:fld>
            <a:endParaRPr lang="es-MX" dirty="0"/>
          </a:p>
        </p:txBody>
      </p:sp>
    </p:spTree>
    <p:extLst>
      <p:ext uri="{BB962C8B-B14F-4D97-AF65-F5344CB8AC3E}">
        <p14:creationId xmlns:p14="http://schemas.microsoft.com/office/powerpoint/2010/main" val="2836749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3C495-36B4-4528-BDA2-9290FA9B44C2}" type="datetimeFigureOut">
              <a:rPr lang="es-MX" smtClean="0"/>
              <a:t>27/05/2019</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7B0FD-1C22-4344-87A8-3435C1645DF7}" type="slidenum">
              <a:rPr lang="es-MX" smtClean="0"/>
              <a:t>‹Nº›</a:t>
            </a:fld>
            <a:endParaRPr lang="es-MX" dirty="0"/>
          </a:p>
        </p:txBody>
      </p:sp>
    </p:spTree>
    <p:extLst>
      <p:ext uri="{BB962C8B-B14F-4D97-AF65-F5344CB8AC3E}">
        <p14:creationId xmlns:p14="http://schemas.microsoft.com/office/powerpoint/2010/main" val="3988649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facebook.com/hashtag/tumores?source=feed_text&amp;epa=HASHTAG&amp;__xts__%5b0%5d=68.ARChwQtdiLXGOa1LHBrTCCu-JRQ3ltQwUI_LbWEbEvSXnKEUA7CbOKQMD9vK2_9p29yb5QJhnCQJkLcYxcn87S_0STi7t2oSuDfzg3UYlkM_4Y1GrE00DKqrzG04_QtRHSqiTJDfpyIu0y3sUcUsgugy2eHDEeV4Dceya3sd67-2X4ZaeQ8mFYJyZW1L_RLnsHfNm-a8teq_739QFcvVn1ZkLXdTHWfcm_lPbLmxmsepbd9Lb_yDAt0JXnhDDg5Ytn10v2tsO43Ug8EtYPehkoy4eEM5Q1clkuzg9qZ4PX52zMFYCO2UbQsP_9BoSi4TJEqZ6bHWJavdBaY8xZuFglo&amp;__tn__=*NK-R" TargetMode="External"/><Relationship Id="rId4" Type="http://schemas.openxmlformats.org/officeDocument/2006/relationships/hyperlink" Target="https://www.facebook.com/hashtag/leucemia?source=feed_text&amp;epa=HASHTAG&amp;__xts__%5b0%5d=68.ARChwQtdiLXGOa1LHBrTCCu-JRQ3ltQwUI_LbWEbEvSXnKEUA7CbOKQMD9vK2_9p29yb5QJhnCQJkLcYxcn87S_0STi7t2oSuDfzg3UYlkM_4Y1GrE00DKqrzG04_QtRHSqiTJDfpyIu0y3sUcUsgugy2eHDEeV4Dceya3sd67-2X4ZaeQ8mFYJyZW1L_RLnsHfNm-a8teq_739QFcvVn1ZkLXdTHWfcm_lPbLmxmsepbd9Lb_yDAt0JXnhDDg5Ytn10v2tsO43Ug8EtYPehkoy4eEM5Q1clkuzg9qZ4PX52zMFYCO2UbQsP_9BoSi4TJEqZ6bHWJavdBaY8xZuFglo&amp;__tn__=*NK-R"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s.wikipedia.org/wiki/Municipio_de_Amatl%C3%A1n_de_los_Reyes" TargetMode="External"/><Relationship Id="rId7" Type="http://schemas.openxmlformats.org/officeDocument/2006/relationships/image" Target="../media/image25.jpg"/><Relationship Id="rId2" Type="http://schemas.openxmlformats.org/officeDocument/2006/relationships/hyperlink" Target="https://es.wikipedia.org/wiki/Guadalupe_(La_Patrona)" TargetMode="External"/><Relationship Id="rId1" Type="http://schemas.openxmlformats.org/officeDocument/2006/relationships/slideLayout" Target="../slideLayouts/slideLayout2.xml"/><Relationship Id="rId6" Type="http://schemas.openxmlformats.org/officeDocument/2006/relationships/hyperlink" Target="https://es.wikipedia.org/wiki/Premio_Nacional_de_Derechos_Humanos_(M%C3%A9xico)" TargetMode="External"/><Relationship Id="rId5" Type="http://schemas.openxmlformats.org/officeDocument/2006/relationships/hyperlink" Target="https://es.wikipedia.org/wiki/El_tren_de_la_muerte" TargetMode="External"/><Relationship Id="rId4" Type="http://schemas.openxmlformats.org/officeDocument/2006/relationships/hyperlink" Target="https://es.wikipedia.org/wiki/Veracruz"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package" Target="../embeddings/Documento_de_Microsoft_Word1.docx"/></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980266"/>
            <a:ext cx="9144000" cy="1896533"/>
          </a:xfrm>
        </p:spPr>
        <p:txBody>
          <a:bodyPr>
            <a:normAutofit/>
          </a:bodyPr>
          <a:lstStyle/>
          <a:p>
            <a:r>
              <a:rPr lang="es-MX" sz="4600" b="1" dirty="0"/>
              <a:t>COLEGIO MÉXICO</a:t>
            </a:r>
            <a:br>
              <a:rPr lang="es-MX" sz="4600" b="1" dirty="0"/>
            </a:br>
            <a:r>
              <a:rPr lang="es-MX" sz="4600" b="1" dirty="0"/>
              <a:t>ISI </a:t>
            </a:r>
            <a:r>
              <a:rPr lang="es-MX" sz="4600" b="1" dirty="0" smtClean="0"/>
              <a:t>6746</a:t>
            </a:r>
            <a:br>
              <a:rPr lang="es-MX" sz="4600" b="1" dirty="0" smtClean="0"/>
            </a:br>
            <a:r>
              <a:rPr lang="es-MX" sz="2200" b="1" dirty="0" smtClean="0"/>
              <a:t>EQUIPO 6</a:t>
            </a:r>
            <a:endParaRPr lang="es-MX" sz="2200" b="1" dirty="0"/>
          </a:p>
        </p:txBody>
      </p:sp>
      <p:sp>
        <p:nvSpPr>
          <p:cNvPr id="44" name="Freeform 20">
            <a:extLst>
              <a:ext uri="{FF2B5EF4-FFF2-40B4-BE49-F238E27FC236}">
                <a16:creationId xmlns:a16="http://schemas.microsoft.com/office/drawing/2014/main" xmlns="" id="{B5128750-6DE7-4BD7-B6DD-399E90474D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22758"/>
            <a:ext cx="4522796" cy="2919017"/>
          </a:xfrm>
          <a:custGeom>
            <a:avLst/>
            <a:gdLst>
              <a:gd name="connsiteX0" fmla="*/ 0 w 4522796"/>
              <a:gd name="connsiteY0" fmla="*/ 2919017 h 2919017"/>
              <a:gd name="connsiteX1" fmla="*/ 4522796 w 4522796"/>
              <a:gd name="connsiteY1" fmla="*/ 2919017 h 2919017"/>
              <a:gd name="connsiteX2" fmla="*/ 3170909 w 4522796"/>
              <a:gd name="connsiteY2" fmla="*/ 0 h 2919017"/>
              <a:gd name="connsiteX3" fmla="*/ 0 w 4522796"/>
              <a:gd name="connsiteY3" fmla="*/ 0 h 2919017"/>
            </a:gdLst>
            <a:ahLst/>
            <a:cxnLst>
              <a:cxn ang="0">
                <a:pos x="connsiteX0" y="connsiteY0"/>
              </a:cxn>
              <a:cxn ang="0">
                <a:pos x="connsiteX1" y="connsiteY1"/>
              </a:cxn>
              <a:cxn ang="0">
                <a:pos x="connsiteX2" y="connsiteY2"/>
              </a:cxn>
              <a:cxn ang="0">
                <a:pos x="connsiteX3" y="connsiteY3"/>
              </a:cxn>
            </a:cxnLst>
            <a:rect l="l" t="t" r="r" b="b"/>
            <a:pathLst>
              <a:path w="4522796" h="2919017">
                <a:moveTo>
                  <a:pt x="0" y="2919017"/>
                </a:moveTo>
                <a:lnTo>
                  <a:pt x="4522796" y="2919017"/>
                </a:lnTo>
                <a:lnTo>
                  <a:pt x="3170909" y="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pic>
        <p:nvPicPr>
          <p:cNvPr id="8" name="Imagen 7">
            <a:extLst>
              <a:ext uri="{FF2B5EF4-FFF2-40B4-BE49-F238E27FC236}">
                <a16:creationId xmlns:a16="http://schemas.microsoft.com/office/drawing/2014/main" xmlns="" id="{AA18C4A8-944E-4A94-9E73-205F27F5BF4E}"/>
              </a:ext>
            </a:extLst>
          </p:cNvPr>
          <p:cNvPicPr>
            <a:picLocks noChangeAspect="1"/>
          </p:cNvPicPr>
          <p:nvPr/>
        </p:nvPicPr>
        <p:blipFill>
          <a:blip r:embed="rId2"/>
          <a:stretch>
            <a:fillRect/>
          </a:stretch>
        </p:blipFill>
        <p:spPr>
          <a:xfrm>
            <a:off x="6042155" y="468981"/>
            <a:ext cx="1947890" cy="2427278"/>
          </a:xfrm>
          <a:prstGeom prst="rect">
            <a:avLst/>
          </a:prstGeom>
        </p:spPr>
      </p:pic>
      <p:pic>
        <p:nvPicPr>
          <p:cNvPr id="9" name="Picture 2" descr="https://pbs.twimg.com/profile_images/704722869037764608/hYC8uYIr.jpg">
            <a:extLst>
              <a:ext uri="{FF2B5EF4-FFF2-40B4-BE49-F238E27FC236}">
                <a16:creationId xmlns:a16="http://schemas.microsoft.com/office/drawing/2014/main" xmlns="" id="{E0F1A309-6807-4EB8-9715-12DCA565F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086" y="468981"/>
            <a:ext cx="2427278" cy="2427278"/>
          </a:xfrm>
          <a:prstGeom prst="rect">
            <a:avLst/>
          </a:prstGeom>
          <a:noFill/>
          <a:extLst>
            <a:ext uri="{909E8E84-426E-40DD-AFC4-6F175D3DCCD1}">
              <a14:hiddenFill xmlns:a14="http://schemas.microsoft.com/office/drawing/2010/main">
                <a:solidFill>
                  <a:srgbClr val="FFFFFF"/>
                </a:solidFill>
              </a14:hiddenFill>
            </a:ext>
          </a:extLst>
        </p:spPr>
      </p:pic>
      <p:sp>
        <p:nvSpPr>
          <p:cNvPr id="43" name="Freeform 12">
            <a:extLst>
              <a:ext uri="{FF2B5EF4-FFF2-40B4-BE49-F238E27FC236}">
                <a16:creationId xmlns:a16="http://schemas.microsoft.com/office/drawing/2014/main" xmlns="" id="{07BA6415-1CCB-4FE4-8D1D-DE0505D993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22">
            <a:extLst>
              <a:ext uri="{FF2B5EF4-FFF2-40B4-BE49-F238E27FC236}">
                <a16:creationId xmlns:a16="http://schemas.microsoft.com/office/drawing/2014/main" xmlns="" id="{CA1B373B-0DE9-4AE4-A839-26F801A340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448626"/>
            <a:ext cx="6754821" cy="1409374"/>
          </a:xfrm>
          <a:custGeom>
            <a:avLst/>
            <a:gdLst>
              <a:gd name="connsiteX0" fmla="*/ 0 w 6754821"/>
              <a:gd name="connsiteY0" fmla="*/ 0 h 1409374"/>
              <a:gd name="connsiteX1" fmla="*/ 6754821 w 6754821"/>
              <a:gd name="connsiteY1" fmla="*/ 0 h 1409374"/>
              <a:gd name="connsiteX2" fmla="*/ 6102096 w 6754821"/>
              <a:gd name="connsiteY2" fmla="*/ 1409374 h 1409374"/>
              <a:gd name="connsiteX3" fmla="*/ 0 w 6754821"/>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6754821" h="1409374">
                <a:moveTo>
                  <a:pt x="0" y="0"/>
                </a:moveTo>
                <a:lnTo>
                  <a:pt x="6754821" y="0"/>
                </a:lnTo>
                <a:lnTo>
                  <a:pt x="6102096" y="1409374"/>
                </a:lnTo>
                <a:lnTo>
                  <a:pt x="0" y="1409374"/>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48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p:spPr>
        <p:txBody>
          <a:bodyPr>
            <a:normAutofit/>
          </a:bodyPr>
          <a:lstStyle/>
          <a:p>
            <a:r>
              <a:rPr lang="es-MX" b="1" dirty="0"/>
              <a:t>OBJETIVOS DE CADA ASIGNATURA</a:t>
            </a:r>
          </a:p>
        </p:txBody>
      </p:sp>
      <p:graphicFrame>
        <p:nvGraphicFramePr>
          <p:cNvPr id="5" name="Marcador de contenido 2">
            <a:extLst>
              <a:ext uri="{FF2B5EF4-FFF2-40B4-BE49-F238E27FC236}">
                <a16:creationId xmlns:a16="http://schemas.microsoft.com/office/drawing/2014/main" xmlns="" id="{E2C32D16-3098-451E-9973-5B11E3012790}"/>
              </a:ext>
            </a:extLst>
          </p:cNvPr>
          <p:cNvGraphicFramePr>
            <a:graphicFrameLocks noGrp="1"/>
          </p:cNvGraphicFramePr>
          <p:nvPr>
            <p:ph idx="1"/>
            <p:extLst>
              <p:ext uri="{D42A27DB-BD31-4B8C-83A1-F6EECF244321}">
                <p14:modId xmlns:p14="http://schemas.microsoft.com/office/powerpoint/2010/main" val="36386553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9901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398206"/>
            <a:ext cx="10515600" cy="5778757"/>
          </a:xfrm>
        </p:spPr>
        <p:txBody>
          <a:bodyPr>
            <a:normAutofit lnSpcReduction="10000"/>
          </a:bodyPr>
          <a:lstStyle/>
          <a:p>
            <a:pPr marL="0" indent="0">
              <a:buNone/>
            </a:pPr>
            <a:r>
              <a:rPr lang="es-MX" dirty="0" smtClean="0"/>
              <a:t>II. Intención   </a:t>
            </a:r>
            <a:r>
              <a:rPr lang="es-MX" sz="1600" i="1" dirty="0" smtClean="0"/>
              <a:t>(</a:t>
            </a:r>
            <a:r>
              <a:rPr lang="es-MX" sz="1400" i="1" dirty="0" smtClean="0"/>
              <a:t>Producto 8 de Etapa I)</a:t>
            </a:r>
          </a:p>
          <a:p>
            <a:pPr marL="0" indent="0">
              <a:buNone/>
            </a:pPr>
            <a:r>
              <a:rPr lang="es-MX" sz="1600" b="1" i="1" dirty="0" smtClean="0"/>
              <a:t>Nuestro Proyecto responde a las siguientes intenciones:</a:t>
            </a:r>
          </a:p>
          <a:p>
            <a:pPr marL="0" indent="0">
              <a:buNone/>
            </a:pPr>
            <a:r>
              <a:rPr lang="es-ES" sz="1600" b="1" dirty="0" smtClean="0"/>
              <a:t>1) Dar explicación</a:t>
            </a:r>
            <a:r>
              <a:rPr lang="es-MX" sz="1600" dirty="0"/>
              <a:t> </a:t>
            </a:r>
            <a:r>
              <a:rPr lang="es-ES" sz="1600" i="1" dirty="0" smtClean="0"/>
              <a:t>¿Por </a:t>
            </a:r>
            <a:r>
              <a:rPr lang="es-ES" sz="1600" i="1" dirty="0"/>
              <a:t>qué algo es cómo </a:t>
            </a:r>
            <a:r>
              <a:rPr lang="es-ES" sz="1600" i="1" dirty="0" smtClean="0"/>
              <a:t>es?</a:t>
            </a:r>
            <a:r>
              <a:rPr lang="es-MX" sz="1600" i="1" dirty="0"/>
              <a:t> </a:t>
            </a:r>
            <a:r>
              <a:rPr lang="es-ES" sz="1600" i="1" dirty="0" smtClean="0"/>
              <a:t>Determinar </a:t>
            </a:r>
            <a:r>
              <a:rPr lang="es-ES" sz="1600" i="1" dirty="0"/>
              <a:t>las razones que generan el problema o la situación</a:t>
            </a:r>
            <a:r>
              <a:rPr lang="es-ES" sz="1600" i="1" dirty="0" smtClean="0"/>
              <a:t>.</a:t>
            </a:r>
          </a:p>
          <a:p>
            <a:pPr marL="0" indent="0">
              <a:buNone/>
            </a:pPr>
            <a:r>
              <a:rPr lang="es-ES" sz="1600" dirty="0" smtClean="0"/>
              <a:t>Pretende que los alumnos Identifiquen </a:t>
            </a:r>
            <a:r>
              <a:rPr lang="es-ES" sz="1600" dirty="0"/>
              <a:t>necesidades o problemas sociales reales en la ciudad de Orizaba y/o en alguna de las comunidades rurales vecinas.</a:t>
            </a:r>
            <a:endParaRPr lang="es-MX" sz="1600" dirty="0"/>
          </a:p>
          <a:p>
            <a:pPr marL="0" indent="0">
              <a:buNone/>
            </a:pPr>
            <a:r>
              <a:rPr lang="es-ES" sz="1600" dirty="0" smtClean="0"/>
              <a:t>Apliquen adecuadamente la metodología </a:t>
            </a:r>
            <a:r>
              <a:rPr lang="es-ES" sz="1600" dirty="0"/>
              <a:t>de investigación social para identificar esas necesidades y sus causas. Integrando elementos de comprensión de la realidad desde las asignaturas implicadas en el proyecto. (Problemas sociales, económicos y políticos de méxico, Psicología, Introducción a las Ciencias Sociales, Contabilidad y Gestión Administrativa, </a:t>
            </a:r>
            <a:r>
              <a:rPr lang="es-ES" sz="1600" dirty="0" smtClean="0"/>
              <a:t>Derecho e </a:t>
            </a:r>
            <a:r>
              <a:rPr lang="es-ES" sz="1600" dirty="0"/>
              <a:t>Historia de la </a:t>
            </a:r>
            <a:r>
              <a:rPr lang="es-ES" sz="1600" dirty="0" smtClean="0"/>
              <a:t>Cultura.</a:t>
            </a:r>
          </a:p>
          <a:p>
            <a:pPr marL="0" indent="0" algn="ctr">
              <a:buNone/>
            </a:pPr>
            <a:r>
              <a:rPr lang="es-ES" sz="2400" b="1" dirty="0" smtClean="0"/>
              <a:t>SABER</a:t>
            </a:r>
            <a:endParaRPr lang="es-ES" sz="2400" i="1" dirty="0"/>
          </a:p>
          <a:p>
            <a:pPr marL="0" indent="0">
              <a:buNone/>
            </a:pPr>
            <a:r>
              <a:rPr lang="es-ES" sz="1600" b="1" dirty="0" smtClean="0"/>
              <a:t>2) Inventar</a:t>
            </a:r>
            <a:r>
              <a:rPr lang="es-ES" sz="1600" b="1" dirty="0"/>
              <a:t>, innovar, diseñar o crear algo </a:t>
            </a:r>
            <a:r>
              <a:rPr lang="es-ES" sz="1600" b="1" dirty="0" smtClean="0"/>
              <a:t>nuevo</a:t>
            </a:r>
            <a:r>
              <a:rPr lang="es-MX" sz="1600" dirty="0"/>
              <a:t> </a:t>
            </a:r>
            <a:r>
              <a:rPr lang="es-MX" sz="1600" dirty="0" smtClean="0"/>
              <a:t> </a:t>
            </a:r>
            <a:r>
              <a:rPr lang="es-ES" sz="1600" i="1" dirty="0" smtClean="0"/>
              <a:t>¿Cómo </a:t>
            </a:r>
            <a:r>
              <a:rPr lang="es-ES" sz="1600" i="1" dirty="0"/>
              <a:t>podría ser diferente?</a:t>
            </a:r>
            <a:endParaRPr lang="es-MX" sz="1600" i="1" dirty="0"/>
          </a:p>
          <a:p>
            <a:pPr marL="0" indent="0">
              <a:buNone/>
            </a:pPr>
            <a:r>
              <a:rPr lang="es-ES" sz="1600" dirty="0" smtClean="0"/>
              <a:t>Después de identificar necesidades los alumnos realizaran </a:t>
            </a:r>
            <a:r>
              <a:rPr lang="es-ES" sz="1600" dirty="0"/>
              <a:t>una propuesta que responda a la </a:t>
            </a:r>
            <a:r>
              <a:rPr lang="es-ES" sz="1600" dirty="0" smtClean="0"/>
              <a:t>necesidad social </a:t>
            </a:r>
            <a:r>
              <a:rPr lang="es-ES" sz="1600" dirty="0"/>
              <a:t>identificada e </a:t>
            </a:r>
            <a:r>
              <a:rPr lang="es-ES" sz="1600" dirty="0" smtClean="0"/>
              <a:t>implementaran </a:t>
            </a:r>
            <a:r>
              <a:rPr lang="es-ES" sz="1600" dirty="0"/>
              <a:t>un programa de acciones de compromiso </a:t>
            </a:r>
            <a:r>
              <a:rPr lang="es-ES" sz="1600" dirty="0" smtClean="0"/>
              <a:t>social.</a:t>
            </a:r>
          </a:p>
          <a:p>
            <a:pPr marL="0" indent="0" algn="ctr">
              <a:buNone/>
            </a:pPr>
            <a:r>
              <a:rPr lang="es-ES" sz="2400" b="1" dirty="0" smtClean="0"/>
              <a:t>SERVIR</a:t>
            </a:r>
          </a:p>
          <a:p>
            <a:pPr marL="0" indent="0">
              <a:buNone/>
            </a:pPr>
            <a:r>
              <a:rPr lang="es-MX" sz="1600" i="1" dirty="0" smtClean="0"/>
              <a:t>A estas dos intenciones dan nombre a nuestro Proyecto:</a:t>
            </a:r>
          </a:p>
          <a:p>
            <a:pPr marL="0" indent="0">
              <a:buNone/>
            </a:pPr>
            <a:endParaRPr lang="es-MX" sz="1600" i="1" dirty="0" smtClean="0"/>
          </a:p>
          <a:p>
            <a:pPr marL="0" indent="0" algn="ctr">
              <a:buNone/>
            </a:pPr>
            <a:r>
              <a:rPr lang="es-MX" sz="3500" b="1" i="1" dirty="0" smtClean="0"/>
              <a:t>“SABER PARA SERVIR”</a:t>
            </a:r>
            <a:endParaRPr lang="es-ES" sz="3500" b="1" i="1" dirty="0"/>
          </a:p>
        </p:txBody>
      </p:sp>
    </p:spTree>
    <p:extLst>
      <p:ext uri="{BB962C8B-B14F-4D97-AF65-F5344CB8AC3E}">
        <p14:creationId xmlns:p14="http://schemas.microsoft.com/office/powerpoint/2010/main" val="3021813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60440"/>
            <a:ext cx="10515600" cy="634180"/>
          </a:xfrm>
        </p:spPr>
        <p:txBody>
          <a:bodyPr>
            <a:normAutofit fontScale="90000"/>
          </a:bodyPr>
          <a:lstStyle/>
          <a:p>
            <a:r>
              <a:rPr lang="es-MX" sz="2700" dirty="0" smtClean="0"/>
              <a:t/>
            </a:r>
            <a:br>
              <a:rPr lang="es-MX" sz="2700" dirty="0" smtClean="0"/>
            </a:br>
            <a:r>
              <a:rPr lang="es-MX" sz="2700" dirty="0" smtClean="0"/>
              <a:t>Producto 1    C.A.I.A.C</a:t>
            </a:r>
            <a:r>
              <a:rPr lang="es-MX" sz="2700" dirty="0"/>
              <a:t>. Conclusiones Generales. </a:t>
            </a:r>
            <a:r>
              <a:rPr lang="es-MX" sz="2700" dirty="0" smtClean="0"/>
              <a:t>Interdisciplinariedad</a:t>
            </a:r>
            <a:r>
              <a:rPr lang="es-MX" sz="2700" dirty="0"/>
              <a:t>. </a:t>
            </a:r>
            <a:r>
              <a:rPr lang="es-MX" dirty="0"/>
              <a:t/>
            </a:r>
            <a:br>
              <a:rPr lang="es-MX" dirty="0"/>
            </a:br>
            <a:endParaRPr lang="es-MX" dirty="0"/>
          </a:p>
        </p:txBody>
      </p:sp>
      <p:pic>
        <p:nvPicPr>
          <p:cNvPr id="4" name="table"/>
          <p:cNvPicPr>
            <a:picLocks noGrp="1" noChangeAspect="1"/>
          </p:cNvPicPr>
          <p:nvPr>
            <p:ph idx="1"/>
          </p:nvPr>
        </p:nvPicPr>
        <p:blipFill>
          <a:blip r:embed="rId2"/>
          <a:stretch>
            <a:fillRect/>
          </a:stretch>
        </p:blipFill>
        <p:spPr>
          <a:xfrm>
            <a:off x="702836" y="1194621"/>
            <a:ext cx="10535435" cy="4436348"/>
          </a:xfrm>
          <a:prstGeom prst="rect">
            <a:avLst/>
          </a:prstGeom>
        </p:spPr>
      </p:pic>
    </p:spTree>
    <p:extLst>
      <p:ext uri="{BB962C8B-B14F-4D97-AF65-F5344CB8AC3E}">
        <p14:creationId xmlns:p14="http://schemas.microsoft.com/office/powerpoint/2010/main" val="912324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19432"/>
            <a:ext cx="10515600" cy="634181"/>
          </a:xfrm>
        </p:spPr>
        <p:txBody>
          <a:bodyPr>
            <a:normAutofit fontScale="90000"/>
          </a:bodyPr>
          <a:lstStyle/>
          <a:p>
            <a:r>
              <a:rPr lang="es-MX" sz="2200" dirty="0" smtClean="0"/>
              <a:t/>
            </a:r>
            <a:br>
              <a:rPr lang="es-MX" sz="2200" dirty="0" smtClean="0"/>
            </a:br>
            <a:r>
              <a:rPr lang="es-MX" sz="2200" dirty="0" smtClean="0"/>
              <a:t>Producto </a:t>
            </a:r>
            <a:r>
              <a:rPr lang="es-MX" sz="2200" dirty="0"/>
              <a:t>1    C.A.I.A.C. Conclusiones Generales. Interdisciplinariedad</a:t>
            </a:r>
            <a:r>
              <a:rPr lang="es-MX" dirty="0"/>
              <a:t>. </a:t>
            </a:r>
            <a:br>
              <a:rPr lang="es-MX" dirty="0"/>
            </a:br>
            <a:endParaRPr lang="es-MX" dirty="0"/>
          </a:p>
        </p:txBody>
      </p:sp>
      <p:pic>
        <p:nvPicPr>
          <p:cNvPr id="4" name="table"/>
          <p:cNvPicPr>
            <a:picLocks noGrp="1" noChangeAspect="1"/>
          </p:cNvPicPr>
          <p:nvPr>
            <p:ph idx="1"/>
          </p:nvPr>
        </p:nvPicPr>
        <p:blipFill>
          <a:blip r:embed="rId2"/>
          <a:stretch>
            <a:fillRect/>
          </a:stretch>
        </p:blipFill>
        <p:spPr>
          <a:xfrm>
            <a:off x="838201" y="1253614"/>
            <a:ext cx="10385322" cy="4485978"/>
          </a:xfrm>
          <a:prstGeom prst="rect">
            <a:avLst/>
          </a:prstGeom>
        </p:spPr>
      </p:pic>
    </p:spTree>
    <p:extLst>
      <p:ext uri="{BB962C8B-B14F-4D97-AF65-F5344CB8AC3E}">
        <p14:creationId xmlns:p14="http://schemas.microsoft.com/office/powerpoint/2010/main" val="2912289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785248"/>
          </a:xfrm>
        </p:spPr>
        <p:txBody>
          <a:bodyPr>
            <a:normAutofit fontScale="90000"/>
          </a:bodyPr>
          <a:lstStyle/>
          <a:p>
            <a:r>
              <a:rPr lang="es-MX" sz="2000" dirty="0" smtClean="0"/>
              <a:t/>
            </a:r>
            <a:br>
              <a:rPr lang="es-MX" sz="2000" dirty="0" smtClean="0"/>
            </a:br>
            <a:r>
              <a:rPr lang="es-MX" sz="2000" dirty="0" smtClean="0"/>
              <a:t>Producto </a:t>
            </a:r>
            <a:r>
              <a:rPr lang="es-MX" sz="2000" dirty="0"/>
              <a:t>1    C.A.I.A.C. Conclusiones Generales. Interdisciplinariedad. </a:t>
            </a:r>
            <a:br>
              <a:rPr lang="es-MX" sz="2000" dirty="0"/>
            </a:br>
            <a:endParaRPr lang="es-MX" sz="2000" dirty="0"/>
          </a:p>
        </p:txBody>
      </p:sp>
      <p:sp>
        <p:nvSpPr>
          <p:cNvPr id="3" name="Marcador de contenido 2"/>
          <p:cNvSpPr>
            <a:spLocks noGrp="1"/>
          </p:cNvSpPr>
          <p:nvPr>
            <p:ph idx="1"/>
          </p:nvPr>
        </p:nvSpPr>
        <p:spPr>
          <a:xfrm>
            <a:off x="838200" y="988142"/>
            <a:ext cx="10515600" cy="5188821"/>
          </a:xfrm>
        </p:spPr>
        <p:txBody>
          <a:bodyPr>
            <a:normAutofit fontScale="55000" lnSpcReduction="20000"/>
          </a:bodyPr>
          <a:lstStyle/>
          <a:p>
            <a:pPr fontAlgn="t"/>
            <a:r>
              <a:rPr lang="es-MX" b="1" dirty="0"/>
              <a:t>El Aprendizaje Cooperativo</a:t>
            </a:r>
            <a:endParaRPr lang="es-MX" dirty="0"/>
          </a:p>
          <a:p>
            <a:pPr fontAlgn="ctr"/>
            <a:r>
              <a:rPr lang="es-MX" b="1" dirty="0"/>
              <a:t>1. ¿Qué es?</a:t>
            </a:r>
            <a:endParaRPr lang="es-MX" dirty="0"/>
          </a:p>
          <a:p>
            <a:pPr fontAlgn="t"/>
            <a:r>
              <a:rPr lang="es-MX" dirty="0"/>
              <a:t>Identificar las </a:t>
            </a:r>
            <a:r>
              <a:rPr lang="es-MX" dirty="0" err="1"/>
              <a:t>caraterísticas</a:t>
            </a:r>
            <a:r>
              <a:rPr lang="es-MX" dirty="0"/>
              <a:t> de liderazgo de los alumnos o valorar las habilidades de cada uno para trabajar colaborativamente. Compartir los saberes desde una perspectiva abierta del ser y el saber. Conocer temas que se vinculan a través del diálogo y </a:t>
            </a:r>
            <a:r>
              <a:rPr lang="es-MX" dirty="0" err="1"/>
              <a:t>co</a:t>
            </a:r>
            <a:r>
              <a:rPr lang="es-MX" dirty="0"/>
              <a:t>-acompañamiento entre iguales que llevan a un </a:t>
            </a:r>
            <a:r>
              <a:rPr lang="es-MX" dirty="0" err="1"/>
              <a:t>co</a:t>
            </a:r>
            <a:r>
              <a:rPr lang="es-MX" dirty="0"/>
              <a:t>-aprendizaje. Crea comunidades de aprendizajes en la diversidad de conocimientos y que fortalece el conocimiento de cada participante. </a:t>
            </a:r>
          </a:p>
          <a:p>
            <a:pPr fontAlgn="ctr"/>
            <a:r>
              <a:rPr lang="es-MX" b="1" dirty="0"/>
              <a:t>2. ¿Cuáles son sus características?</a:t>
            </a:r>
            <a:endParaRPr lang="es-MX" dirty="0"/>
          </a:p>
          <a:p>
            <a:pPr fontAlgn="t"/>
            <a:r>
              <a:rPr lang="es-MX" dirty="0"/>
              <a:t>Búsqueda de un fin común, formación en la solidaridad, cooperación, tolerancia, inclusión, respeto, socialización del aprendizaje, autoevaluación, </a:t>
            </a:r>
            <a:r>
              <a:rPr lang="es-MX" dirty="0" err="1"/>
              <a:t>heteroevaluación</a:t>
            </a:r>
            <a:r>
              <a:rPr lang="es-MX" dirty="0"/>
              <a:t> y coevaluación continua. </a:t>
            </a:r>
          </a:p>
          <a:p>
            <a:pPr fontAlgn="ctr"/>
            <a:r>
              <a:rPr lang="es-MX" b="1" dirty="0"/>
              <a:t>3. ¿ Cuáles son sus objetivos? </a:t>
            </a:r>
            <a:endParaRPr lang="es-MX" dirty="0"/>
          </a:p>
          <a:p>
            <a:pPr fontAlgn="ctr"/>
            <a:r>
              <a:rPr lang="es-MX" b="1" dirty="0"/>
              <a:t> </a:t>
            </a:r>
            <a:endParaRPr lang="es-MX" dirty="0"/>
          </a:p>
          <a:p>
            <a:pPr fontAlgn="t"/>
            <a:r>
              <a:rPr lang="es-MX" dirty="0"/>
              <a:t>Lograr la interacción entre los alumnos para realizar la tarea asignada grupalmente. Aumenta la motivación hacia el aprendizaje objetivo y subjetivo. Facilita y motiva a que cada uno adquiera sentido de pertenencia. Potencia talentos, descubre liderazgo, formación de valores y habilidades. Claridad de los objetivos a lograr.</a:t>
            </a:r>
          </a:p>
          <a:p>
            <a:pPr fontAlgn="ctr"/>
            <a:r>
              <a:rPr lang="es-MX" b="1" dirty="0"/>
              <a:t>4. ¿Cuáles son las acciones de planeación y   acompañamiento más importantes del  profesor, en éste tipo de trabajo?</a:t>
            </a:r>
            <a:endParaRPr lang="es-MX" dirty="0"/>
          </a:p>
          <a:p>
            <a:pPr fontAlgn="t"/>
            <a:r>
              <a:rPr lang="es-MX" dirty="0"/>
              <a:t>El profesor es quien acompaña, facilitador. Respeta la libertad durante el desarrollo integrador de los alumnos. Lúdico, fortalece identidades. </a:t>
            </a:r>
          </a:p>
          <a:p>
            <a:pPr fontAlgn="ctr"/>
            <a:r>
              <a:rPr lang="es-MX" b="1" dirty="0"/>
              <a:t>5. ¿De qué manera se  vinculan  el trabajo interdisciplinario, y el aprendizaje cooperativo?</a:t>
            </a:r>
            <a:endParaRPr lang="es-MX" dirty="0"/>
          </a:p>
          <a:p>
            <a:pPr fontAlgn="t"/>
            <a:r>
              <a:rPr lang="es-MX" dirty="0"/>
              <a:t>Cuando hay una meta en común. Cuando los objetivos se van cumpliendo. Cuando se establecen los objetivos dentro de la planeación. Durante el desarrollo de proyectos. </a:t>
            </a:r>
          </a:p>
          <a:p>
            <a:pPr marL="0" indent="0">
              <a:buNone/>
            </a:pPr>
            <a:endParaRPr lang="es-MX" dirty="0"/>
          </a:p>
        </p:txBody>
      </p:sp>
    </p:spTree>
    <p:extLst>
      <p:ext uri="{BB962C8B-B14F-4D97-AF65-F5344CB8AC3E}">
        <p14:creationId xmlns:p14="http://schemas.microsoft.com/office/powerpoint/2010/main" val="148563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799998"/>
          </a:xfrm>
        </p:spPr>
        <p:txBody>
          <a:bodyPr>
            <a:normAutofit/>
          </a:bodyPr>
          <a:lstStyle/>
          <a:p>
            <a:r>
              <a:rPr lang="es-MX" sz="2400" dirty="0" smtClean="0"/>
              <a:t>Producto 3 Fotografías de la sesión</a:t>
            </a:r>
            <a:endParaRPr lang="es-MX" sz="2400" dirty="0"/>
          </a:p>
        </p:txBody>
      </p:sp>
      <p:pic>
        <p:nvPicPr>
          <p:cNvPr id="4" name="10 Imagen" descr="G:\FOTOSConexiones UNAM\20171020_0745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5245" y="1165124"/>
            <a:ext cx="3988885" cy="228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9 Imagen" descr="G:\FOTOSConexiones UNAM\20171020_0801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5848" y="945236"/>
            <a:ext cx="4272613" cy="250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9 Imagen" descr="G:\FOTOSConexiones UNAM\20171020_1035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743" y="3673272"/>
            <a:ext cx="3740123" cy="244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9 Imagen" descr="G:\FOTOSConexiones UNAM\20171020_0801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9858" y="3801112"/>
            <a:ext cx="4438991" cy="249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843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947481"/>
          </a:xfrm>
        </p:spPr>
        <p:txBody>
          <a:bodyPr>
            <a:normAutofit/>
          </a:bodyPr>
          <a:lstStyle/>
          <a:p>
            <a:r>
              <a:rPr lang="es-MX" sz="2400" dirty="0"/>
              <a:t>Producto 3 Fotografías de la sesión</a:t>
            </a:r>
          </a:p>
        </p:txBody>
      </p:sp>
      <p:pic>
        <p:nvPicPr>
          <p:cNvPr id="4" name="Imagen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864245"/>
            <a:ext cx="6400800" cy="359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224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21227"/>
            <a:ext cx="10515600" cy="619431"/>
          </a:xfrm>
        </p:spPr>
        <p:txBody>
          <a:bodyPr>
            <a:normAutofit/>
          </a:bodyPr>
          <a:lstStyle/>
          <a:p>
            <a:r>
              <a:rPr lang="es-MX" sz="1600" b="1" dirty="0"/>
              <a:t>ORGANIZADOR GRÁFICO</a:t>
            </a:r>
            <a:br>
              <a:rPr lang="es-MX" sz="1600" b="1" dirty="0"/>
            </a:br>
            <a:r>
              <a:rPr lang="es-MX" sz="1600" b="1" dirty="0"/>
              <a:t>IV. Disciplinas involucradas </a:t>
            </a:r>
            <a:r>
              <a:rPr lang="es-MX" sz="1100" i="1" dirty="0"/>
              <a:t>(Producto 8 Etapa I)</a:t>
            </a:r>
            <a:endParaRPr lang="es-MX" sz="16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16894895"/>
              </p:ext>
            </p:extLst>
          </p:nvPr>
        </p:nvGraphicFramePr>
        <p:xfrm>
          <a:off x="398206" y="840658"/>
          <a:ext cx="11356258" cy="5760498"/>
        </p:xfrm>
        <a:graphic>
          <a:graphicData uri="http://schemas.openxmlformats.org/drawingml/2006/table">
            <a:tbl>
              <a:tblPr firstRow="1" bandRow="1">
                <a:tableStyleId>{5C22544A-7EE6-4342-B048-85BDC9FD1C3A}</a:tableStyleId>
              </a:tblPr>
              <a:tblGrid>
                <a:gridCol w="1563329"/>
                <a:gridCol w="1873046"/>
                <a:gridCol w="1746175"/>
                <a:gridCol w="2294883"/>
                <a:gridCol w="2094271"/>
                <a:gridCol w="1784554"/>
              </a:tblGrid>
              <a:tr h="1183192">
                <a:tc>
                  <a:txBody>
                    <a:bodyPr/>
                    <a:lstStyle/>
                    <a:p>
                      <a:pPr algn="ctr"/>
                      <a:r>
                        <a:rPr lang="es-MX" sz="1400" dirty="0" smtClean="0"/>
                        <a:t>DISCIPLINA</a:t>
                      </a:r>
                      <a:endParaRPr lang="es-MX" sz="1400" dirty="0"/>
                    </a:p>
                  </a:txBody>
                  <a:tcPr/>
                </a:tc>
                <a:tc>
                  <a:txBody>
                    <a:bodyPr/>
                    <a:lstStyle/>
                    <a:p>
                      <a:pPr algn="ctr"/>
                      <a:r>
                        <a:rPr lang="es-ES" sz="1400" b="1" kern="1200" dirty="0" smtClean="0">
                          <a:solidFill>
                            <a:schemeClr val="lt1"/>
                          </a:solidFill>
                          <a:effectLst/>
                          <a:latin typeface="+mn-lt"/>
                          <a:ea typeface="+mn-ea"/>
                          <a:cs typeface="+mn-cs"/>
                        </a:rPr>
                        <a:t>Contenidos/Temas</a:t>
                      </a:r>
                      <a:endParaRPr lang="es-MX" sz="1400" b="1" kern="1200" dirty="0" smtClean="0">
                        <a:solidFill>
                          <a:schemeClr val="lt1"/>
                        </a:solidFill>
                        <a:effectLst/>
                        <a:latin typeface="+mn-lt"/>
                        <a:ea typeface="+mn-ea"/>
                        <a:cs typeface="+mn-cs"/>
                      </a:endParaRPr>
                    </a:p>
                    <a:p>
                      <a:pPr algn="ctr"/>
                      <a:r>
                        <a:rPr lang="es-ES" sz="1400" b="1" kern="1200" dirty="0" smtClean="0">
                          <a:solidFill>
                            <a:schemeClr val="lt1"/>
                          </a:solidFill>
                          <a:effectLst/>
                          <a:latin typeface="+mn-lt"/>
                          <a:ea typeface="+mn-ea"/>
                          <a:cs typeface="+mn-cs"/>
                        </a:rPr>
                        <a:t> Involucrados del  programa, que se consideran.</a:t>
                      </a:r>
                      <a:endParaRPr lang="es-MX" sz="1400" b="1" kern="1200" dirty="0" smtClean="0">
                        <a:solidFill>
                          <a:schemeClr val="lt1"/>
                        </a:solidFill>
                        <a:effectLst/>
                        <a:latin typeface="+mn-lt"/>
                        <a:ea typeface="+mn-ea"/>
                        <a:cs typeface="+mn-cs"/>
                      </a:endParaRPr>
                    </a:p>
                  </a:txBody>
                  <a:tcPr/>
                </a:tc>
                <a:tc>
                  <a:txBody>
                    <a:bodyPr/>
                    <a:lstStyle/>
                    <a:p>
                      <a:pPr algn="ctr"/>
                      <a:r>
                        <a:rPr lang="es-MX" sz="1400" b="0" dirty="0" smtClean="0"/>
                        <a:t>Concepto claves</a:t>
                      </a:r>
                      <a:r>
                        <a:rPr lang="es-MX" sz="1400" b="0" baseline="0" dirty="0" smtClean="0"/>
                        <a:t> transcendentales</a:t>
                      </a:r>
                      <a:endParaRPr lang="es-MX" sz="1400" b="0" dirty="0"/>
                    </a:p>
                  </a:txBody>
                  <a:tcPr/>
                </a:tc>
                <a:tc>
                  <a:txBody>
                    <a:bodyPr/>
                    <a:lstStyle/>
                    <a:p>
                      <a:pPr algn="ctr"/>
                      <a:r>
                        <a:rPr lang="es-MX" sz="1400" dirty="0" smtClean="0"/>
                        <a:t>Actividades</a:t>
                      </a:r>
                      <a:endParaRPr lang="es-MX" sz="1400" dirty="0"/>
                    </a:p>
                  </a:txBody>
                  <a:tcPr/>
                </a:tc>
                <a:tc>
                  <a:txBody>
                    <a:bodyPr/>
                    <a:lstStyle/>
                    <a:p>
                      <a:pPr algn="ctr"/>
                      <a:r>
                        <a:rPr lang="es-ES" sz="1400" b="0" kern="1200" dirty="0" smtClean="0">
                          <a:solidFill>
                            <a:schemeClr val="lt1"/>
                          </a:solidFill>
                          <a:effectLst/>
                          <a:latin typeface="+mn-lt"/>
                          <a:ea typeface="+mn-ea"/>
                          <a:cs typeface="+mn-cs"/>
                        </a:rPr>
                        <a:t>Evaluación</a:t>
                      </a:r>
                      <a:endParaRPr lang="es-MX" sz="1400" b="0" kern="1200" dirty="0" smtClean="0">
                        <a:solidFill>
                          <a:schemeClr val="lt1"/>
                        </a:solidFill>
                        <a:effectLst/>
                        <a:latin typeface="+mn-lt"/>
                        <a:ea typeface="+mn-ea"/>
                        <a:cs typeface="+mn-cs"/>
                      </a:endParaRPr>
                    </a:p>
                    <a:p>
                      <a:pPr algn="ctr"/>
                      <a:r>
                        <a:rPr lang="es-ES" sz="1100" b="0" kern="1200" dirty="0" smtClean="0">
                          <a:solidFill>
                            <a:schemeClr val="lt1"/>
                          </a:solidFill>
                          <a:effectLst/>
                          <a:latin typeface="+mn-lt"/>
                          <a:ea typeface="+mn-ea"/>
                          <a:cs typeface="+mn-cs"/>
                        </a:rPr>
                        <a:t>    Productos /evidencias</a:t>
                      </a:r>
                      <a:endParaRPr lang="es-MX" sz="1100" b="0" kern="1200" dirty="0" smtClean="0">
                        <a:solidFill>
                          <a:schemeClr val="lt1"/>
                        </a:solidFill>
                        <a:effectLst/>
                        <a:latin typeface="+mn-lt"/>
                        <a:ea typeface="+mn-ea"/>
                        <a:cs typeface="+mn-cs"/>
                      </a:endParaRPr>
                    </a:p>
                    <a:p>
                      <a:pPr algn="ctr"/>
                      <a:r>
                        <a:rPr lang="es-ES" sz="1100" b="0" kern="1200" dirty="0" smtClean="0">
                          <a:solidFill>
                            <a:schemeClr val="lt1"/>
                          </a:solidFill>
                          <a:effectLst/>
                          <a:latin typeface="+mn-lt"/>
                          <a:ea typeface="+mn-ea"/>
                          <a:cs typeface="+mn-cs"/>
                        </a:rPr>
                        <a:t>    de aprendizaje para </a:t>
                      </a:r>
                      <a:endParaRPr lang="es-MX" sz="1100" b="0" kern="1200" dirty="0" smtClean="0">
                        <a:solidFill>
                          <a:schemeClr val="lt1"/>
                        </a:solidFill>
                        <a:effectLst/>
                        <a:latin typeface="+mn-lt"/>
                        <a:ea typeface="+mn-ea"/>
                        <a:cs typeface="+mn-cs"/>
                      </a:endParaRPr>
                    </a:p>
                    <a:p>
                      <a:pPr algn="ctr"/>
                      <a:r>
                        <a:rPr lang="es-ES" sz="1100" b="0" kern="1200" dirty="0" smtClean="0">
                          <a:solidFill>
                            <a:schemeClr val="lt1"/>
                          </a:solidFill>
                          <a:effectLst/>
                          <a:latin typeface="+mn-lt"/>
                          <a:ea typeface="+mn-ea"/>
                          <a:cs typeface="+mn-cs"/>
                        </a:rPr>
                        <a:t>    demostrar el</a:t>
                      </a:r>
                      <a:endParaRPr lang="es-MX" sz="1100" b="0" kern="1200" dirty="0" smtClean="0">
                        <a:solidFill>
                          <a:schemeClr val="lt1"/>
                        </a:solidFill>
                        <a:effectLst/>
                        <a:latin typeface="+mn-lt"/>
                        <a:ea typeface="+mn-ea"/>
                        <a:cs typeface="+mn-cs"/>
                      </a:endParaRPr>
                    </a:p>
                    <a:p>
                      <a:pPr algn="ctr"/>
                      <a:r>
                        <a:rPr lang="es-ES" sz="1100" b="0" kern="1200" dirty="0" smtClean="0">
                          <a:solidFill>
                            <a:schemeClr val="lt1"/>
                          </a:solidFill>
                          <a:effectLst/>
                          <a:latin typeface="+mn-lt"/>
                          <a:ea typeface="+mn-ea"/>
                          <a:cs typeface="+mn-cs"/>
                        </a:rPr>
                        <a:t>    avance del  proceso  y </a:t>
                      </a:r>
                      <a:endParaRPr lang="es-MX" sz="1100" b="0" kern="1200" dirty="0" smtClean="0">
                        <a:solidFill>
                          <a:schemeClr val="lt1"/>
                        </a:solidFill>
                        <a:effectLst/>
                        <a:latin typeface="+mn-lt"/>
                        <a:ea typeface="+mn-ea"/>
                        <a:cs typeface="+mn-cs"/>
                      </a:endParaRPr>
                    </a:p>
                    <a:p>
                      <a:pPr algn="ctr"/>
                      <a:r>
                        <a:rPr lang="es-ES" sz="1100" b="0" kern="1200" dirty="0" smtClean="0">
                          <a:solidFill>
                            <a:schemeClr val="lt1"/>
                          </a:solidFill>
                          <a:effectLst/>
                          <a:latin typeface="+mn-lt"/>
                          <a:ea typeface="+mn-ea"/>
                          <a:cs typeface="+mn-cs"/>
                        </a:rPr>
                        <a:t>    el logro del  objetivo</a:t>
                      </a:r>
                      <a:endParaRPr lang="es-MX" sz="1100" b="0" kern="1200" dirty="0" smtClean="0">
                        <a:solidFill>
                          <a:schemeClr val="lt1"/>
                        </a:solidFill>
                        <a:effectLst/>
                        <a:latin typeface="+mn-lt"/>
                        <a:ea typeface="+mn-ea"/>
                        <a:cs typeface="+mn-cs"/>
                      </a:endParaRPr>
                    </a:p>
                  </a:txBody>
                  <a:tcPr/>
                </a:tc>
                <a:tc>
                  <a:txBody>
                    <a:bodyPr/>
                    <a:lstStyle/>
                    <a:p>
                      <a:pPr algn="ctr"/>
                      <a:r>
                        <a:rPr lang="es-MX" sz="1400" b="0" kern="1200" dirty="0" smtClean="0">
                          <a:solidFill>
                            <a:schemeClr val="lt1"/>
                          </a:solidFill>
                          <a:effectLst/>
                          <a:latin typeface="+mn-lt"/>
                          <a:ea typeface="+mn-ea"/>
                          <a:cs typeface="+mn-cs"/>
                        </a:rPr>
                        <a:t>Tipos y herramientas de evaluación</a:t>
                      </a:r>
                      <a:endParaRPr lang="es-MX" sz="1400" b="0" kern="1200" dirty="0">
                        <a:solidFill>
                          <a:schemeClr val="lt1"/>
                        </a:solidFill>
                        <a:effectLst/>
                        <a:latin typeface="+mn-lt"/>
                        <a:ea typeface="+mn-ea"/>
                        <a:cs typeface="+mn-cs"/>
                      </a:endParaRPr>
                    </a:p>
                  </a:txBody>
                  <a:tcPr/>
                </a:tc>
              </a:tr>
              <a:tr h="902184">
                <a:tc>
                  <a:txBody>
                    <a:bodyPr/>
                    <a:lstStyle/>
                    <a:p>
                      <a:pPr algn="ctr"/>
                      <a:r>
                        <a:rPr lang="es-MX" sz="1100" dirty="0" smtClean="0"/>
                        <a:t>Psicología</a:t>
                      </a:r>
                    </a:p>
                    <a:p>
                      <a:pPr algn="ctr"/>
                      <a:r>
                        <a:rPr lang="es-MX" sz="1100" dirty="0" smtClean="0"/>
                        <a:t>Asignatura Eje</a:t>
                      </a:r>
                    </a:p>
                  </a:txBody>
                  <a:tcPr/>
                </a:tc>
                <a:tc>
                  <a:txBody>
                    <a:bodyPr/>
                    <a:lstStyle/>
                    <a:p>
                      <a:r>
                        <a:rPr lang="es-MX" sz="1100" dirty="0" smtClean="0"/>
                        <a:t>Unidad I. Fundamentos</a:t>
                      </a:r>
                      <a:r>
                        <a:rPr lang="es-MX" sz="1100" baseline="0" dirty="0" smtClean="0"/>
                        <a:t> Científicos</a:t>
                      </a:r>
                    </a:p>
                    <a:p>
                      <a:r>
                        <a:rPr lang="es-MX" sz="1100" baseline="0" dirty="0" smtClean="0"/>
                        <a:t>Tema: Métodos y técnicas de investigación</a:t>
                      </a:r>
                    </a:p>
                    <a:p>
                      <a:r>
                        <a:rPr lang="es-MX" sz="1100" baseline="0" dirty="0" smtClean="0"/>
                        <a:t>Unidad 8. Factores sociales </a:t>
                      </a:r>
                    </a:p>
                  </a:txBody>
                  <a:tcPr/>
                </a:tc>
                <a:tc>
                  <a:txBody>
                    <a:bodyPr/>
                    <a:lstStyle/>
                    <a:p>
                      <a:pPr algn="ctr"/>
                      <a:r>
                        <a:rPr lang="es-MX" sz="1100" dirty="0" smtClean="0"/>
                        <a:t>Metodología de la investigación</a:t>
                      </a:r>
                      <a:endParaRPr lang="es-MX" sz="1100" dirty="0"/>
                    </a:p>
                  </a:txBody>
                  <a:tcPr/>
                </a:tc>
                <a:tc>
                  <a:txBody>
                    <a:bodyPr/>
                    <a:lstStyle/>
                    <a:p>
                      <a:r>
                        <a:rPr lang="es-MX" sz="1100" dirty="0" smtClean="0"/>
                        <a:t>Actividad Interdisciplinaria Detonante 1: </a:t>
                      </a:r>
                    </a:p>
                    <a:p>
                      <a:r>
                        <a:rPr lang="es-MX" sz="1100" dirty="0" smtClean="0"/>
                        <a:t>Panel de representantes de asociaciones altruistas</a:t>
                      </a:r>
                      <a:endParaRPr lang="es-MX" sz="1100" dirty="0"/>
                    </a:p>
                  </a:txBody>
                  <a:tcPr/>
                </a:tc>
                <a:tc>
                  <a:txBody>
                    <a:bodyPr/>
                    <a:lstStyle/>
                    <a:p>
                      <a:pPr algn="ctr"/>
                      <a:r>
                        <a:rPr lang="es-MX" sz="1100" baseline="0" dirty="0" smtClean="0"/>
                        <a:t>Reflexión y análisis de Experiencia del Panel de asociaciones altruistas</a:t>
                      </a:r>
                      <a:endParaRPr lang="es-MX" sz="1100" dirty="0"/>
                    </a:p>
                  </a:txBody>
                  <a:tcPr/>
                </a:tc>
                <a:tc>
                  <a:txBody>
                    <a:bodyPr/>
                    <a:lstStyle/>
                    <a:p>
                      <a:r>
                        <a:rPr lang="es-MX" sz="1100" dirty="0" smtClean="0"/>
                        <a:t>Bitácora</a:t>
                      </a:r>
                      <a:r>
                        <a:rPr lang="es-MX" sz="1100" baseline="0" dirty="0" smtClean="0"/>
                        <a:t> COL</a:t>
                      </a:r>
                      <a:endParaRPr lang="es-MX" sz="1100" dirty="0" smtClean="0"/>
                    </a:p>
                  </a:txBody>
                  <a:tcPr/>
                </a:tc>
              </a:tr>
              <a:tr h="739495">
                <a:tc>
                  <a:txBody>
                    <a:bodyPr/>
                    <a:lstStyle/>
                    <a:p>
                      <a:pPr algn="ctr"/>
                      <a:r>
                        <a:rPr lang="es-MX" sz="1100" dirty="0" smtClean="0"/>
                        <a:t>Derecho</a:t>
                      </a:r>
                    </a:p>
                    <a:p>
                      <a:pPr algn="ctr"/>
                      <a:r>
                        <a:rPr lang="es-MX" sz="1100" dirty="0" smtClean="0"/>
                        <a:t>Asignatura Eje</a:t>
                      </a:r>
                      <a:endParaRPr lang="es-MX" sz="1100" dirty="0"/>
                    </a:p>
                  </a:txBody>
                  <a:tcPr/>
                </a:tc>
                <a:tc>
                  <a:txBody>
                    <a:bodyPr/>
                    <a:lstStyle/>
                    <a:p>
                      <a:r>
                        <a:rPr lang="es-MX" sz="1100" dirty="0" smtClean="0"/>
                        <a:t>Unidad I. Importancia del Derecho en la vida cotidiana.</a:t>
                      </a:r>
                    </a:p>
                    <a:p>
                      <a:r>
                        <a:rPr lang="es-MX" sz="1100" dirty="0" smtClean="0"/>
                        <a:t>Derechos Humanos</a:t>
                      </a:r>
                      <a:endParaRPr lang="es-MX"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dirty="0" smtClean="0"/>
                        <a:t>Metodología de la investigación</a:t>
                      </a:r>
                    </a:p>
                  </a:txBody>
                  <a:tcPr/>
                </a:tc>
                <a:tc>
                  <a:txBody>
                    <a:bodyPr/>
                    <a:lstStyle/>
                    <a:p>
                      <a:r>
                        <a:rPr lang="es-MX" sz="1100" dirty="0" smtClean="0"/>
                        <a:t>Actividad interdisciplinaria 2: </a:t>
                      </a:r>
                    </a:p>
                    <a:p>
                      <a:r>
                        <a:rPr lang="es-MX" sz="1100" dirty="0" smtClean="0"/>
                        <a:t>Trabajo</a:t>
                      </a:r>
                      <a:r>
                        <a:rPr lang="es-MX" sz="1100" baseline="0" dirty="0" smtClean="0"/>
                        <a:t> en equipos interdisciplinarios (integrados por alumnos de las 4 áreas)</a:t>
                      </a:r>
                      <a:endParaRPr lang="es-MX" sz="1100" dirty="0"/>
                    </a:p>
                  </a:txBody>
                  <a:tcPr/>
                </a:tc>
                <a:tc>
                  <a:txBody>
                    <a:bodyPr/>
                    <a:lstStyle/>
                    <a:p>
                      <a:r>
                        <a:rPr lang="es-MX" sz="1100" dirty="0" smtClean="0"/>
                        <a:t>Protocolo de investigación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100" dirty="0" smtClean="0"/>
                        <a:t>Diseño</a:t>
                      </a:r>
                      <a:r>
                        <a:rPr lang="es-MX" sz="1100" baseline="0" dirty="0" smtClean="0"/>
                        <a:t> de proyecto social</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100" baseline="0" dirty="0" smtClean="0"/>
                        <a:t>C</a:t>
                      </a:r>
                      <a:r>
                        <a:rPr lang="es-MX" sz="1100" dirty="0" smtClean="0"/>
                        <a:t>ronográma</a:t>
                      </a:r>
                    </a:p>
                    <a:p>
                      <a:endParaRPr lang="es-MX" sz="1100" dirty="0"/>
                    </a:p>
                  </a:txBody>
                  <a:tcPr/>
                </a:tc>
                <a:tc>
                  <a:txBody>
                    <a:bodyPr/>
                    <a:lstStyle/>
                    <a:p>
                      <a:r>
                        <a:rPr lang="es-MX" sz="1100" dirty="0" smtClean="0"/>
                        <a:t>Lista de cotejo</a:t>
                      </a:r>
                    </a:p>
                    <a:p>
                      <a:r>
                        <a:rPr lang="es-MX" sz="1100" dirty="0" smtClean="0"/>
                        <a:t>Rubricas</a:t>
                      </a:r>
                      <a:endParaRPr lang="es-MX" sz="1100" dirty="0"/>
                    </a:p>
                  </a:txBody>
                  <a:tcPr/>
                </a:tc>
              </a:tr>
              <a:tr h="1064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i="1" dirty="0" smtClean="0"/>
                        <a:t>Problemas Sociales, políticos y económicos de México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dirty="0" smtClean="0"/>
                        <a:t>Asignatura de </a:t>
                      </a:r>
                      <a:r>
                        <a:rPr lang="es-ES" sz="1100" i="1" dirty="0" smtClean="0"/>
                        <a:t>Apoyo</a:t>
                      </a:r>
                    </a:p>
                  </a:txBody>
                  <a:tcPr/>
                </a:tc>
                <a:tc>
                  <a:txBody>
                    <a:bodyPr/>
                    <a:lstStyle/>
                    <a:p>
                      <a:r>
                        <a:rPr lang="es-MX" sz="1100" dirty="0" smtClean="0"/>
                        <a:t>Unidad I. Introducción a la realidad social</a:t>
                      </a:r>
                      <a:endParaRPr lang="es-MX"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dirty="0" smtClean="0"/>
                        <a:t>Metodología de la investigación</a:t>
                      </a:r>
                    </a:p>
                  </a:txBody>
                  <a:tcPr/>
                </a:tc>
                <a:tc>
                  <a:txBody>
                    <a:bodyPr/>
                    <a:lstStyle/>
                    <a:p>
                      <a:r>
                        <a:rPr lang="es-MX" sz="1100" dirty="0" smtClean="0"/>
                        <a:t>Proceso de Trabajo en</a:t>
                      </a:r>
                      <a:r>
                        <a:rPr lang="es-MX" sz="1100" baseline="0" dirty="0" smtClean="0"/>
                        <a:t> equipo para aplicar metodología de investigación asesorados por un maestro con opción a pedir asesoría con cualquiera de los profesores expertos de cada disciplina.</a:t>
                      </a:r>
                      <a:endParaRPr lang="es-MX" sz="1100" dirty="0"/>
                    </a:p>
                  </a:txBody>
                  <a:tcPr/>
                </a:tc>
                <a:tc>
                  <a:txBody>
                    <a:bodyPr/>
                    <a:lstStyle/>
                    <a:p>
                      <a:r>
                        <a:rPr lang="es-MX" sz="1100" dirty="0" smtClean="0"/>
                        <a:t>Cronograma</a:t>
                      </a:r>
                    </a:p>
                    <a:p>
                      <a:r>
                        <a:rPr lang="es-MX" sz="1100" dirty="0" smtClean="0"/>
                        <a:t>Reportes de investigación documental.</a:t>
                      </a:r>
                    </a:p>
                    <a:p>
                      <a:r>
                        <a:rPr lang="es-MX" sz="1100" dirty="0" smtClean="0"/>
                        <a:t>Diseño</a:t>
                      </a:r>
                      <a:r>
                        <a:rPr lang="es-MX" sz="1100" baseline="0" dirty="0" smtClean="0"/>
                        <a:t> de cuestionarios y encuestas</a:t>
                      </a:r>
                      <a:endParaRPr lang="es-MX" sz="1100" dirty="0" smtClean="0"/>
                    </a:p>
                  </a:txBody>
                  <a:tcPr/>
                </a:tc>
                <a:tc>
                  <a:txBody>
                    <a:bodyPr/>
                    <a:lstStyle/>
                    <a:p>
                      <a:endParaRPr lang="es-MX" sz="1100" dirty="0" smtClean="0"/>
                    </a:p>
                    <a:p>
                      <a:r>
                        <a:rPr lang="es-MX" sz="1100" dirty="0" smtClean="0"/>
                        <a:t>Lista de cotejo</a:t>
                      </a:r>
                    </a:p>
                    <a:p>
                      <a:r>
                        <a:rPr lang="es-MX" sz="1100" dirty="0" smtClean="0"/>
                        <a:t>Tablas de observación</a:t>
                      </a:r>
                      <a:endParaRPr lang="es-MX" sz="1100" dirty="0"/>
                    </a:p>
                  </a:txBody>
                  <a:tcPr/>
                </a:tc>
              </a:tr>
              <a:tr h="7775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i="1" dirty="0" smtClean="0"/>
                        <a:t>Contabilidad y Gestión Administrativa</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dirty="0" smtClean="0"/>
                        <a:t>Asignatura de  </a:t>
                      </a:r>
                      <a:r>
                        <a:rPr lang="es-ES" sz="1100" i="1" dirty="0" smtClean="0"/>
                        <a:t>Apoyo</a:t>
                      </a:r>
                      <a:endParaRPr lang="es-MX" sz="1100" i="1" dirty="0" smtClean="0"/>
                    </a:p>
                  </a:txBody>
                  <a:tcPr/>
                </a:tc>
                <a:tc>
                  <a:txBody>
                    <a:bodyPr/>
                    <a:lstStyle/>
                    <a:p>
                      <a:r>
                        <a:rPr lang="es-MX" sz="1100" dirty="0" smtClean="0"/>
                        <a:t>Unidad III. Tema: 7 Planeación , Organización</a:t>
                      </a:r>
                      <a:r>
                        <a:rPr lang="es-MX" sz="1100" baseline="0" dirty="0" smtClean="0"/>
                        <a:t> y control.</a:t>
                      </a:r>
                      <a:endParaRPr lang="es-MX"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dirty="0" smtClean="0"/>
                        <a:t>Metodología de la investigación</a:t>
                      </a:r>
                    </a:p>
                  </a:txBody>
                  <a:tcPr/>
                </a:tc>
                <a:tc>
                  <a:txBody>
                    <a:bodyPr/>
                    <a:lstStyle/>
                    <a:p>
                      <a:r>
                        <a:rPr lang="es-MX" sz="1100" dirty="0" smtClean="0"/>
                        <a:t>Implementación</a:t>
                      </a:r>
                      <a:r>
                        <a:rPr lang="es-MX" sz="1100" baseline="0" dirty="0" smtClean="0"/>
                        <a:t> del proyecto.</a:t>
                      </a:r>
                    </a:p>
                    <a:p>
                      <a:r>
                        <a:rPr lang="es-MX" sz="1100" baseline="0" dirty="0" smtClean="0"/>
                        <a:t>Acciones concretas de servicio social.</a:t>
                      </a:r>
                      <a:endParaRPr lang="es-MX"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100" dirty="0" smtClean="0"/>
                        <a:t>Evidencias</a:t>
                      </a:r>
                      <a:r>
                        <a:rPr lang="es-MX" sz="1100" baseline="0" dirty="0" smtClean="0"/>
                        <a:t> de acciones realizadas (fotografías, videos.</a:t>
                      </a:r>
                      <a:endParaRPr lang="es-MX" sz="1100" dirty="0" smtClean="0"/>
                    </a:p>
                    <a:p>
                      <a:endParaRPr lang="es-MX" sz="1100" dirty="0" smtClean="0"/>
                    </a:p>
                  </a:txBody>
                  <a:tcPr/>
                </a:tc>
                <a:tc>
                  <a:txBody>
                    <a:bodyPr/>
                    <a:lstStyle/>
                    <a:p>
                      <a:r>
                        <a:rPr lang="es-MX" sz="1100" dirty="0" smtClean="0"/>
                        <a:t>Lista</a:t>
                      </a:r>
                      <a:r>
                        <a:rPr lang="es-MX" sz="1100" baseline="0" dirty="0" smtClean="0"/>
                        <a:t> de cotejo</a:t>
                      </a:r>
                    </a:p>
                    <a:p>
                      <a:r>
                        <a:rPr lang="es-MX" sz="1100" baseline="0" dirty="0" smtClean="0"/>
                        <a:t>Tablas de observación</a:t>
                      </a:r>
                      <a:endParaRPr lang="es-MX" sz="1100" dirty="0"/>
                    </a:p>
                  </a:txBody>
                  <a:tcPr/>
                </a:tc>
              </a:tr>
              <a:tr h="1010827">
                <a:tc>
                  <a:txBody>
                    <a:bodyPr/>
                    <a:lstStyle/>
                    <a:p>
                      <a:pPr algn="ctr"/>
                      <a:r>
                        <a:rPr lang="es-MX" sz="1100" dirty="0" smtClean="0"/>
                        <a:t>Historia de la Cultura</a:t>
                      </a:r>
                    </a:p>
                    <a:p>
                      <a:pPr algn="ctr"/>
                      <a:r>
                        <a:rPr lang="es-MX" sz="1100" dirty="0" smtClean="0"/>
                        <a:t>Asignatura de  Apoyo</a:t>
                      </a:r>
                      <a:endParaRPr lang="es-MX" sz="1100" dirty="0"/>
                    </a:p>
                  </a:txBody>
                  <a:tcPr/>
                </a:tc>
                <a:tc>
                  <a:txBody>
                    <a:bodyPr/>
                    <a:lstStyle/>
                    <a:p>
                      <a:r>
                        <a:rPr lang="es-MX" sz="1100" dirty="0" smtClean="0"/>
                        <a:t>Unidad I. Importancia de la historia</a:t>
                      </a:r>
                      <a:r>
                        <a:rPr lang="es-MX" sz="1100" baseline="0" dirty="0" smtClean="0"/>
                        <a:t> para comprender la realidad social.</a:t>
                      </a:r>
                    </a:p>
                    <a:p>
                      <a:r>
                        <a:rPr lang="es-MX" sz="1100" baseline="0" dirty="0" smtClean="0"/>
                        <a:t>Unidad VII. Cultura contemporánea</a:t>
                      </a:r>
                      <a:endParaRPr lang="es-MX"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100" dirty="0" smtClean="0"/>
                        <a:t>Metodología de la investigación</a:t>
                      </a:r>
                    </a:p>
                  </a:txBody>
                  <a:tcPr/>
                </a:tc>
                <a:tc>
                  <a:txBody>
                    <a:bodyPr/>
                    <a:lstStyle/>
                    <a:p>
                      <a:r>
                        <a:rPr lang="es-MX" sz="1100" dirty="0" smtClean="0"/>
                        <a:t>Presentación de</a:t>
                      </a:r>
                      <a:r>
                        <a:rPr lang="es-MX" sz="1100" baseline="0" dirty="0" smtClean="0"/>
                        <a:t> evidencias en diapositivas o video</a:t>
                      </a:r>
                      <a:endParaRPr lang="es-MX" sz="1100" dirty="0"/>
                    </a:p>
                  </a:txBody>
                  <a:tcPr/>
                </a:tc>
                <a:tc>
                  <a:txBody>
                    <a:bodyPr/>
                    <a:lstStyle/>
                    <a:p>
                      <a:r>
                        <a:rPr lang="es-MX" sz="1100" dirty="0" smtClean="0"/>
                        <a:t>Informe final</a:t>
                      </a:r>
                    </a:p>
                    <a:p>
                      <a:r>
                        <a:rPr lang="es-MX" sz="1100" dirty="0" smtClean="0"/>
                        <a:t>Presentación de proyectos</a:t>
                      </a:r>
                    </a:p>
                    <a:p>
                      <a:endParaRPr lang="es-MX" sz="1100" dirty="0" smtClean="0"/>
                    </a:p>
                    <a:p>
                      <a:r>
                        <a:rPr lang="es-MX" sz="1100" dirty="0" smtClean="0"/>
                        <a:t>Participación en Semana</a:t>
                      </a:r>
                      <a:r>
                        <a:rPr lang="es-MX" sz="1100" baseline="0" dirty="0" smtClean="0"/>
                        <a:t> de Humanidades</a:t>
                      </a:r>
                      <a:endParaRPr lang="es-MX"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100" dirty="0" smtClean="0"/>
                        <a:t>Auto</a:t>
                      </a:r>
                      <a:r>
                        <a:rPr lang="es-MX" sz="1100" baseline="0" dirty="0" smtClean="0"/>
                        <a:t> evaluación y Coevaluación</a:t>
                      </a:r>
                      <a:endParaRPr lang="es-MX" sz="1100" dirty="0" smtClean="0"/>
                    </a:p>
                    <a:p>
                      <a:r>
                        <a:rPr lang="es-MX" sz="1100" dirty="0" smtClean="0"/>
                        <a:t>Lista de cotejo</a:t>
                      </a:r>
                      <a:endParaRPr lang="es-MX" sz="1100" dirty="0"/>
                    </a:p>
                  </a:txBody>
                  <a:tcPr/>
                </a:tc>
              </a:tr>
            </a:tbl>
          </a:graphicData>
        </a:graphic>
      </p:graphicFrame>
    </p:spTree>
    <p:extLst>
      <p:ext uri="{BB962C8B-B14F-4D97-AF65-F5344CB8AC3E}">
        <p14:creationId xmlns:p14="http://schemas.microsoft.com/office/powerpoint/2010/main" val="883223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829494"/>
          </a:xfrm>
        </p:spPr>
        <p:txBody>
          <a:bodyPr/>
          <a:lstStyle/>
          <a:p>
            <a:r>
              <a:rPr lang="es-MX" dirty="0" smtClean="0"/>
              <a:t>Preguntas generadoras</a:t>
            </a:r>
            <a:endParaRPr lang="es-MX" dirty="0"/>
          </a:p>
        </p:txBody>
      </p:sp>
      <p:sp>
        <p:nvSpPr>
          <p:cNvPr id="3" name="Marcador de contenido 2"/>
          <p:cNvSpPr>
            <a:spLocks noGrp="1"/>
          </p:cNvSpPr>
          <p:nvPr>
            <p:ph idx="1"/>
          </p:nvPr>
        </p:nvSpPr>
        <p:spPr>
          <a:xfrm>
            <a:off x="412955" y="1342103"/>
            <a:ext cx="11459497" cy="4834860"/>
          </a:xfrm>
        </p:spPr>
        <p:txBody>
          <a:bodyPr>
            <a:normAutofit/>
          </a:bodyPr>
          <a:lstStyle/>
          <a:p>
            <a:r>
              <a:rPr lang="es-MX" sz="2000" b="1" dirty="0"/>
              <a:t>En el P.8. Apartado V.1</a:t>
            </a:r>
            <a:r>
              <a:rPr lang="es-MX" sz="2000" dirty="0"/>
              <a:t> </a:t>
            </a:r>
            <a:r>
              <a:rPr lang="es-MX" sz="2000" dirty="0" smtClean="0"/>
              <a:t>Preguntas </a:t>
            </a:r>
            <a:r>
              <a:rPr lang="es-MX" sz="2000" dirty="0"/>
              <a:t>para dirigir la Investigación </a:t>
            </a:r>
            <a:r>
              <a:rPr lang="es-MX" sz="2000" dirty="0" smtClean="0"/>
              <a:t>Interdisciplinaria</a:t>
            </a:r>
            <a:r>
              <a:rPr lang="es-MX" sz="2000" dirty="0"/>
              <a:t>.  </a:t>
            </a:r>
            <a:endParaRPr lang="es-MX" sz="2000" dirty="0" smtClean="0"/>
          </a:p>
          <a:p>
            <a:pPr marL="0" indent="0">
              <a:buNone/>
            </a:pPr>
            <a:r>
              <a:rPr lang="es-MX" sz="2000" dirty="0" smtClean="0"/>
              <a:t>Después de que los alumnos revisan tema de Metodología de la investigación y algunos videos de grupos y proyectos altruistas y participan en el Panel de representantes de fundaciones y asociaciones con sentido social. Se les plantearán algunas de las siguientes preguntas:</a:t>
            </a:r>
            <a:endParaRPr lang="es-MX" sz="2000" dirty="0"/>
          </a:p>
          <a:p>
            <a:r>
              <a:rPr lang="es-MX" sz="2000" dirty="0" smtClean="0"/>
              <a:t>¿Qué motiva a una persona o grupo a iniciar acciones altruistas o de compromiso social?</a:t>
            </a:r>
          </a:p>
          <a:p>
            <a:r>
              <a:rPr lang="es-MX" sz="2000" dirty="0" smtClean="0"/>
              <a:t>¿Qué problemas o necesidades sociales conoces y te gustaría transformar?</a:t>
            </a:r>
          </a:p>
          <a:p>
            <a:r>
              <a:rPr lang="es-MX" sz="2000" dirty="0" smtClean="0"/>
              <a:t>¿Conoces las implicaciones legales y los riesgos que tiene trabajar por los derechos humanos, o por poblaciones vulnerables?</a:t>
            </a:r>
          </a:p>
          <a:p>
            <a:r>
              <a:rPr lang="es-MX" sz="2000" dirty="0" smtClean="0"/>
              <a:t>¿Conoces grupos en tu comunidad que consideres son una población vulnerable?</a:t>
            </a:r>
          </a:p>
          <a:p>
            <a:r>
              <a:rPr lang="es-MX" sz="2000" dirty="0" smtClean="0"/>
              <a:t>¿Qué acciones concretas consideras se deben realizar para solucionar algunos de los problemas sociales que se han nombrado?</a:t>
            </a:r>
          </a:p>
          <a:p>
            <a:r>
              <a:rPr lang="es-MX" sz="2000" dirty="0" smtClean="0"/>
              <a:t>¿Qué temas sería importante investigar para realizar un proyecto de compromiso social?</a:t>
            </a:r>
            <a:endParaRPr lang="es-MX" sz="2000" dirty="0"/>
          </a:p>
        </p:txBody>
      </p:sp>
    </p:spTree>
    <p:extLst>
      <p:ext uri="{BB962C8B-B14F-4D97-AF65-F5344CB8AC3E}">
        <p14:creationId xmlns:p14="http://schemas.microsoft.com/office/powerpoint/2010/main" val="2708797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D8386171-E87D-46AB-8718-4CE2A88748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6">
            <a:extLst>
              <a:ext uri="{FF2B5EF4-FFF2-40B4-BE49-F238E27FC236}">
                <a16:creationId xmlns:a16="http://schemas.microsoft.com/office/drawing/2014/main" xmlns="" id="{207CB456-8849-413C-8210-B663779A32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E513936D-D1EB-4E42-A97F-942BA1F3DF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1524000" y="1376362"/>
            <a:ext cx="9144000" cy="2603274"/>
          </a:xfrm>
        </p:spPr>
        <p:txBody>
          <a:bodyPr vert="horz" lIns="91440" tIns="45720" rIns="91440" bIns="45720" rtlCol="0" anchor="b">
            <a:normAutofit/>
          </a:bodyPr>
          <a:lstStyle/>
          <a:p>
            <a:pPr algn="ctr"/>
            <a:r>
              <a:rPr lang="en-US" sz="4200" kern="1200" dirty="0">
                <a:solidFill>
                  <a:schemeClr val="tx1"/>
                </a:solidFill>
                <a:latin typeface="+mj-lt"/>
                <a:ea typeface="+mj-ea"/>
                <a:cs typeface="+mj-cs"/>
              </a:rPr>
              <a:t>DOCUMENTACIÓN DE ACTIVIDADES Y EVIDENCIAS </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DE LA IMPLEMENTACIÓN DEL PROYECTO</a:t>
            </a:r>
          </a:p>
        </p:txBody>
      </p:sp>
    </p:spTree>
    <p:extLst>
      <p:ext uri="{BB962C8B-B14F-4D97-AF65-F5344CB8AC3E}">
        <p14:creationId xmlns:p14="http://schemas.microsoft.com/office/powerpoint/2010/main" val="469317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xmlns="" id="{22AAE8F6-6E13-4DCB-9949-AAC207B1E684}"/>
              </a:ext>
            </a:extLst>
          </p:cNvPr>
          <p:cNvSpPr>
            <a:spLocks noGrp="1"/>
          </p:cNvSpPr>
          <p:nvPr>
            <p:ph type="title"/>
          </p:nvPr>
        </p:nvSpPr>
        <p:spPr>
          <a:xfrm>
            <a:off x="838200" y="963877"/>
            <a:ext cx="3494362" cy="4930246"/>
          </a:xfrm>
        </p:spPr>
        <p:txBody>
          <a:bodyPr>
            <a:normAutofit/>
          </a:bodyPr>
          <a:lstStyle/>
          <a:p>
            <a:pPr algn="ctr"/>
            <a:r>
              <a:rPr lang="es-MX" b="1" dirty="0">
                <a:solidFill>
                  <a:schemeClr val="accent1"/>
                </a:solidFill>
              </a:rPr>
              <a:t/>
            </a:r>
            <a:br>
              <a:rPr lang="es-MX" b="1" dirty="0">
                <a:solidFill>
                  <a:schemeClr val="accent1"/>
                </a:solidFill>
              </a:rPr>
            </a:br>
            <a:r>
              <a:rPr lang="es-MX" b="1" dirty="0">
                <a:solidFill>
                  <a:schemeClr val="accent1"/>
                </a:solidFill>
              </a:rPr>
              <a:t>PROYECTO </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BA6F01E8-2632-4BA9-B364-B35314EC248E}"/>
              </a:ext>
            </a:extLst>
          </p:cNvPr>
          <p:cNvSpPr>
            <a:spLocks noGrp="1"/>
          </p:cNvSpPr>
          <p:nvPr>
            <p:ph idx="1"/>
          </p:nvPr>
        </p:nvSpPr>
        <p:spPr>
          <a:xfrm>
            <a:off x="4976031" y="545690"/>
            <a:ext cx="6377769" cy="5781368"/>
          </a:xfrm>
        </p:spPr>
        <p:txBody>
          <a:bodyPr anchor="ctr">
            <a:normAutofit fontScale="85000" lnSpcReduction="20000"/>
          </a:bodyPr>
          <a:lstStyle/>
          <a:p>
            <a:pPr marL="0" indent="0" algn="ctr">
              <a:buNone/>
            </a:pPr>
            <a:r>
              <a:rPr lang="es-MX" sz="2400" dirty="0"/>
              <a:t> </a:t>
            </a:r>
            <a:endParaRPr lang="es-MX" sz="2400" dirty="0" smtClean="0"/>
          </a:p>
          <a:p>
            <a:pPr marL="0" indent="0" algn="ctr">
              <a:buNone/>
            </a:pPr>
            <a:endParaRPr lang="es-MX" sz="2400" b="1" dirty="0"/>
          </a:p>
          <a:p>
            <a:pPr marL="0" indent="0" algn="ctr">
              <a:buNone/>
            </a:pPr>
            <a:endParaRPr lang="es-MX" sz="2400" b="1" dirty="0" smtClean="0"/>
          </a:p>
          <a:p>
            <a:pPr marL="0" indent="0" algn="ctr">
              <a:buNone/>
            </a:pPr>
            <a:r>
              <a:rPr lang="es-MX" sz="3600" b="1" dirty="0" smtClean="0"/>
              <a:t>“</a:t>
            </a:r>
            <a:r>
              <a:rPr lang="es-MX" sz="3600" b="1" dirty="0"/>
              <a:t>SABER PARA SERVIR”</a:t>
            </a:r>
          </a:p>
          <a:p>
            <a:pPr marL="0" indent="0" algn="ctr">
              <a:buNone/>
            </a:pPr>
            <a:r>
              <a:rPr lang="es-MX" sz="2400" i="1" dirty="0" smtClean="0"/>
              <a:t>¿Cómo aplicar la metodología de la investigación al diseño de proyectos sociales?</a:t>
            </a:r>
            <a:endParaRPr lang="es-MX" sz="2400" i="1" dirty="0"/>
          </a:p>
          <a:p>
            <a:pPr marL="0" indent="0" algn="ctr">
              <a:buNone/>
            </a:pPr>
            <a:r>
              <a:rPr lang="es-MX" sz="2000" dirty="0"/>
              <a:t>Dirigido a los grupos de  6º  de preparatoria.</a:t>
            </a:r>
            <a:br>
              <a:rPr lang="es-MX" sz="2000" dirty="0"/>
            </a:br>
            <a:r>
              <a:rPr lang="es-MX" sz="2000" dirty="0"/>
              <a:t>Curso escolar </a:t>
            </a:r>
            <a:r>
              <a:rPr lang="es-MX" sz="2000" dirty="0" smtClean="0"/>
              <a:t>2018-2019</a:t>
            </a:r>
          </a:p>
          <a:p>
            <a:pPr marL="0" indent="0" algn="ctr">
              <a:buNone/>
            </a:pPr>
            <a:r>
              <a:rPr lang="es-MX" sz="2000" dirty="0"/>
              <a:t/>
            </a:r>
            <a:br>
              <a:rPr lang="es-MX" sz="2000" dirty="0"/>
            </a:br>
            <a:r>
              <a:rPr lang="es-MX" sz="2000" dirty="0"/>
              <a:t>Inicio 23 de enero </a:t>
            </a:r>
            <a:br>
              <a:rPr lang="es-MX" sz="2000" dirty="0"/>
            </a:br>
            <a:r>
              <a:rPr lang="es-MX" sz="2000" dirty="0"/>
              <a:t>concluye 12 de abril 2019 </a:t>
            </a:r>
            <a:endParaRPr lang="es-MX" sz="2000" dirty="0" smtClean="0"/>
          </a:p>
          <a:p>
            <a:pPr marL="0" indent="0" algn="ctr">
              <a:buNone/>
            </a:pPr>
            <a:endParaRPr lang="es-MX" sz="2400" dirty="0" smtClean="0"/>
          </a:p>
          <a:p>
            <a:pPr marL="0" indent="0" algn="ctr">
              <a:buNone/>
            </a:pPr>
            <a:r>
              <a:rPr lang="es-MX" sz="2400" b="1" dirty="0" smtClean="0"/>
              <a:t>Proyecto Interdisciplinario </a:t>
            </a:r>
          </a:p>
          <a:p>
            <a:pPr marL="0" indent="0" algn="ctr">
              <a:buNone/>
            </a:pPr>
            <a:r>
              <a:rPr lang="es-MX" sz="1900" i="1" dirty="0" smtClean="0"/>
              <a:t>Psicología y Derecho</a:t>
            </a:r>
          </a:p>
          <a:p>
            <a:pPr marL="0" indent="0" algn="ctr">
              <a:buNone/>
            </a:pPr>
            <a:r>
              <a:rPr lang="es-MX" sz="2400" b="1" dirty="0" smtClean="0"/>
              <a:t>Disciplinas de apoyo</a:t>
            </a:r>
          </a:p>
          <a:p>
            <a:pPr marL="0" indent="0" algn="ctr">
              <a:buNone/>
            </a:pPr>
            <a:r>
              <a:rPr lang="es-ES" sz="1600" i="1" dirty="0" smtClean="0"/>
              <a:t>Problemas </a:t>
            </a:r>
            <a:r>
              <a:rPr lang="es-ES" sz="1600" i="1" dirty="0"/>
              <a:t>Sociales, políticos y económicos de </a:t>
            </a:r>
            <a:r>
              <a:rPr lang="es-ES" sz="1600" i="1" dirty="0" smtClean="0"/>
              <a:t>México</a:t>
            </a:r>
          </a:p>
          <a:p>
            <a:pPr marL="0" indent="0" algn="ctr">
              <a:buNone/>
            </a:pPr>
            <a:r>
              <a:rPr lang="es-ES" sz="1600" i="1" dirty="0"/>
              <a:t>Introducción a las Ciencias </a:t>
            </a:r>
            <a:r>
              <a:rPr lang="es-ES" sz="1600" i="1" dirty="0" smtClean="0"/>
              <a:t>Sociales</a:t>
            </a:r>
          </a:p>
          <a:p>
            <a:pPr marL="0" indent="0" algn="ctr">
              <a:buNone/>
            </a:pPr>
            <a:r>
              <a:rPr lang="es-ES" sz="1600" i="1" dirty="0"/>
              <a:t>Historia de La </a:t>
            </a:r>
            <a:r>
              <a:rPr lang="es-ES" sz="1600" i="1" dirty="0" smtClean="0"/>
              <a:t>Cultura</a:t>
            </a:r>
          </a:p>
          <a:p>
            <a:pPr marL="0" indent="0" algn="ctr">
              <a:buNone/>
            </a:pPr>
            <a:r>
              <a:rPr lang="es-ES" sz="1600" i="1" dirty="0"/>
              <a:t>Contabilidad y Gestión Administrativa</a:t>
            </a:r>
            <a:endParaRPr lang="es-MX" sz="1600" i="1" dirty="0" smtClean="0"/>
          </a:p>
          <a:p>
            <a:pPr marL="0" indent="0" algn="ctr">
              <a:buNone/>
            </a:pPr>
            <a:endParaRPr lang="es-MX" sz="2400" b="1" dirty="0" smtClean="0"/>
          </a:p>
          <a:p>
            <a:pPr marL="0" indent="0" algn="ctr">
              <a:buNone/>
            </a:pPr>
            <a:endParaRPr lang="es-MX" sz="2400" b="1" dirty="0"/>
          </a:p>
        </p:txBody>
      </p:sp>
    </p:spTree>
    <p:extLst>
      <p:ext uri="{BB962C8B-B14F-4D97-AF65-F5344CB8AC3E}">
        <p14:creationId xmlns:p14="http://schemas.microsoft.com/office/powerpoint/2010/main" val="3805299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963877"/>
            <a:ext cx="3494362" cy="4930246"/>
          </a:xfrm>
        </p:spPr>
        <p:txBody>
          <a:bodyPr>
            <a:normAutofit/>
          </a:bodyPr>
          <a:lstStyle/>
          <a:p>
            <a:pPr algn="r"/>
            <a:r>
              <a:rPr lang="es-MX" b="1" dirty="0" smtClean="0">
                <a:solidFill>
                  <a:schemeClr val="accent1"/>
                </a:solidFill>
              </a:rPr>
              <a:t>Actividades </a:t>
            </a:r>
            <a:r>
              <a:rPr lang="es-MX" b="1" dirty="0">
                <a:solidFill>
                  <a:schemeClr val="accent1"/>
                </a:solidFill>
              </a:rPr>
              <a:t>por asignatura</a:t>
            </a:r>
          </a:p>
        </p:txBody>
      </p:sp>
      <p:cxnSp>
        <p:nvCxnSpPr>
          <p:cNvPr id="28" name="Straight Connector 27">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4654297" y="963877"/>
            <a:ext cx="6699504" cy="4930246"/>
          </a:xfrm>
        </p:spPr>
        <p:txBody>
          <a:bodyPr anchor="ctr">
            <a:normAutofit/>
          </a:bodyPr>
          <a:lstStyle/>
          <a:p>
            <a:pPr marL="0" indent="0">
              <a:buNone/>
            </a:pPr>
            <a:r>
              <a:rPr lang="es-MX" sz="2400" dirty="0"/>
              <a:t>Presentación del Proyecto</a:t>
            </a:r>
          </a:p>
          <a:p>
            <a:pPr marL="0" indent="0">
              <a:buNone/>
            </a:pPr>
            <a:r>
              <a:rPr lang="es-MX" sz="2400" dirty="0" smtClean="0"/>
              <a:t>Revisión del Tema: Metodología </a:t>
            </a:r>
            <a:r>
              <a:rPr lang="es-MX" sz="2400" dirty="0"/>
              <a:t>de la Investigación</a:t>
            </a:r>
          </a:p>
          <a:p>
            <a:pPr marL="0" indent="0">
              <a:buNone/>
            </a:pPr>
            <a:r>
              <a:rPr lang="es-MX" sz="2400" dirty="0"/>
              <a:t>Organización de Equipos</a:t>
            </a:r>
          </a:p>
          <a:p>
            <a:pPr marL="0" indent="0">
              <a:buNone/>
            </a:pPr>
            <a:r>
              <a:rPr lang="es-MX" sz="2400" dirty="0" smtClean="0"/>
              <a:t>*Videos </a:t>
            </a:r>
            <a:r>
              <a:rPr lang="es-MX" sz="2400" dirty="0"/>
              <a:t>de experiencias de fundaciones y grupos </a:t>
            </a:r>
            <a:r>
              <a:rPr lang="es-MX" sz="2400" dirty="0" smtClean="0"/>
              <a:t>altruistas</a:t>
            </a:r>
          </a:p>
          <a:p>
            <a:pPr marL="0" indent="0">
              <a:buNone/>
            </a:pPr>
            <a:r>
              <a:rPr lang="es-MX" sz="2400" b="1" dirty="0" smtClean="0"/>
              <a:t>Preguntas generadoras</a:t>
            </a:r>
            <a:r>
              <a:rPr lang="es-MX" sz="2400" dirty="0" smtClean="0"/>
              <a:t>: Después de ver los videos y de participar en el Panel*</a:t>
            </a:r>
          </a:p>
          <a:p>
            <a:pPr marL="0" indent="0">
              <a:buNone/>
            </a:pPr>
            <a:r>
              <a:rPr lang="es-MX" sz="2400" i="1" dirty="0" smtClean="0"/>
              <a:t>¿Qué motiva a algunas personas a participar de proyectos altruistas? ¿Qué necesidades sociales observan en la región? ¿Qué otras asociaciones conocen y a que se dedican?</a:t>
            </a:r>
          </a:p>
          <a:p>
            <a:pPr marL="0" indent="0">
              <a:buNone/>
            </a:pPr>
            <a:endParaRPr lang="es-MX" sz="2400" dirty="0"/>
          </a:p>
        </p:txBody>
      </p:sp>
    </p:spTree>
    <p:extLst>
      <p:ext uri="{BB962C8B-B14F-4D97-AF65-F5344CB8AC3E}">
        <p14:creationId xmlns:p14="http://schemas.microsoft.com/office/powerpoint/2010/main" val="1847409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58">
            <a:extLst>
              <a:ext uri="{FF2B5EF4-FFF2-40B4-BE49-F238E27FC236}">
                <a16:creationId xmlns:a16="http://schemas.microsoft.com/office/drawing/2014/main" xmlns=""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arcador de contenido 2">
            <a:extLst>
              <a:ext uri="{FF2B5EF4-FFF2-40B4-BE49-F238E27FC236}">
                <a16:creationId xmlns:a16="http://schemas.microsoft.com/office/drawing/2014/main" xmlns="" id="{23621C6C-C345-481D-B83C-FC6FEDE05176}"/>
              </a:ext>
            </a:extLst>
          </p:cNvPr>
          <p:cNvSpPr txBox="1">
            <a:spLocks/>
          </p:cNvSpPr>
          <p:nvPr/>
        </p:nvSpPr>
        <p:spPr>
          <a:xfrm>
            <a:off x="648929" y="815926"/>
            <a:ext cx="10704871" cy="51132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t>DESARROLLO DE ACTIVIDADES </a:t>
            </a:r>
          </a:p>
          <a:p>
            <a:pPr marL="0"/>
            <a:endParaRPr lang="en-US" sz="2200" dirty="0"/>
          </a:p>
          <a:p>
            <a:pPr marL="0" indent="0">
              <a:buNone/>
            </a:pPr>
            <a:r>
              <a:rPr lang="en-US" sz="2200" dirty="0"/>
              <a:t>I</a:t>
            </a:r>
            <a:r>
              <a:rPr lang="en-US" sz="2200" dirty="0" smtClean="0"/>
              <a:t>.  </a:t>
            </a:r>
            <a:r>
              <a:rPr lang="en-US" sz="2200" b="1" dirty="0" err="1" smtClean="0"/>
              <a:t>Actividad</a:t>
            </a:r>
            <a:r>
              <a:rPr lang="en-US" sz="2200" b="1" dirty="0" smtClean="0"/>
              <a:t>  </a:t>
            </a:r>
            <a:r>
              <a:rPr lang="en-US" sz="2200" b="1" dirty="0"/>
              <a:t>Interdisciplinaria </a:t>
            </a:r>
            <a:r>
              <a:rPr lang="en-US" sz="2200" b="1" dirty="0" smtClean="0"/>
              <a:t>Detonante 1</a:t>
            </a:r>
            <a:r>
              <a:rPr lang="en-US" sz="2200" dirty="0" smtClean="0"/>
              <a:t>: </a:t>
            </a:r>
            <a:r>
              <a:rPr lang="en-US" sz="2200" dirty="0"/>
              <a:t>Panel (6 de febrero 2019)</a:t>
            </a:r>
          </a:p>
          <a:p>
            <a:pPr marL="0" indent="0">
              <a:buNone/>
            </a:pPr>
            <a:r>
              <a:rPr lang="en-US" sz="2200" dirty="0" smtClean="0"/>
              <a:t>II. </a:t>
            </a:r>
            <a:r>
              <a:rPr lang="en-US" sz="2200" b="1" dirty="0" err="1" smtClean="0"/>
              <a:t>Actividad</a:t>
            </a:r>
            <a:r>
              <a:rPr lang="en-US" sz="2200" b="1" dirty="0" smtClean="0"/>
              <a:t>  </a:t>
            </a:r>
            <a:r>
              <a:rPr lang="en-US" sz="2200" b="1" dirty="0"/>
              <a:t>Interdisciplinaria Detonante </a:t>
            </a:r>
            <a:r>
              <a:rPr lang="en-US" sz="2200" dirty="0" smtClean="0"/>
              <a:t>2: Trabajo </a:t>
            </a:r>
            <a:r>
              <a:rPr lang="en-US" sz="2200" dirty="0"/>
              <a:t>en equipo de alumnos: </a:t>
            </a:r>
          </a:p>
          <a:p>
            <a:pPr marL="342900"/>
            <a:r>
              <a:rPr lang="en-US" sz="2200" dirty="0"/>
              <a:t>Elección de los  destinatarios de su </a:t>
            </a:r>
            <a:r>
              <a:rPr lang="en-US" sz="2200" dirty="0" smtClean="0"/>
              <a:t>proyecto o Población vulnerable:  </a:t>
            </a:r>
            <a:r>
              <a:rPr lang="en-US" sz="2200" dirty="0"/>
              <a:t>A</a:t>
            </a:r>
            <a:r>
              <a:rPr lang="en-US" sz="2200" dirty="0" smtClean="0"/>
              <a:t>dultos </a:t>
            </a:r>
            <a:r>
              <a:rPr lang="en-US" sz="2200" dirty="0"/>
              <a:t>mayores, </a:t>
            </a:r>
            <a:r>
              <a:rPr lang="en-US" sz="2200" dirty="0" smtClean="0"/>
              <a:t>niños </a:t>
            </a:r>
            <a:r>
              <a:rPr lang="en-US" sz="2200" dirty="0"/>
              <a:t>discapacitados</a:t>
            </a:r>
            <a:r>
              <a:rPr lang="en-US" sz="2200" dirty="0" smtClean="0"/>
              <a:t>,  </a:t>
            </a:r>
            <a:r>
              <a:rPr lang="en-US" sz="2200" dirty="0"/>
              <a:t>mujeres violentadas, desempleo, situación de pobreza. </a:t>
            </a:r>
          </a:p>
          <a:p>
            <a:pPr marL="342900"/>
            <a:r>
              <a:rPr lang="en-US" sz="2200" dirty="0"/>
              <a:t>Elección de ejes de acción: Educación, Derechos Humanos, Salud, Pobreza,  Asistencia económica</a:t>
            </a:r>
          </a:p>
          <a:p>
            <a:pPr marL="342900"/>
            <a:r>
              <a:rPr lang="en-US" sz="2200" dirty="0"/>
              <a:t>Protocolo de investigación documental y de campo: identificar la necesidad real de la población a la que se pretende atender.</a:t>
            </a:r>
          </a:p>
          <a:p>
            <a:pPr marL="0"/>
            <a:endParaRPr lang="en-US" sz="2200" dirty="0"/>
          </a:p>
          <a:p>
            <a:pPr marL="0"/>
            <a:endParaRPr lang="en-US" sz="2200" dirty="0"/>
          </a:p>
          <a:p>
            <a:pPr marL="0"/>
            <a:endParaRPr lang="en-US" sz="2200" dirty="0"/>
          </a:p>
          <a:p>
            <a:endParaRPr lang="en-US" sz="2200" dirty="0"/>
          </a:p>
          <a:p>
            <a:endParaRPr lang="en-US" sz="2200" dirty="0"/>
          </a:p>
        </p:txBody>
      </p:sp>
    </p:spTree>
    <p:extLst>
      <p:ext uri="{BB962C8B-B14F-4D97-AF65-F5344CB8AC3E}">
        <p14:creationId xmlns:p14="http://schemas.microsoft.com/office/powerpoint/2010/main" val="89407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91E559FD-82B6-410C-826E-859E09506FD4}"/>
              </a:ext>
            </a:extLst>
          </p:cNvPr>
          <p:cNvPicPr>
            <a:picLocks noChangeAspect="1"/>
          </p:cNvPicPr>
          <p:nvPr/>
        </p:nvPicPr>
        <p:blipFill rotWithShape="1">
          <a:blip r:embed="rId2">
            <a:duotone>
              <a:prstClr val="black"/>
              <a:prstClr val="white"/>
            </a:duotone>
            <a:extLst/>
          </a:blip>
          <a:srcRect/>
          <a:stretch/>
        </p:blipFill>
        <p:spPr>
          <a:xfrm>
            <a:off x="20" y="10"/>
            <a:ext cx="12191980" cy="6857990"/>
          </a:xfrm>
          <a:prstGeom prst="rect">
            <a:avLst/>
          </a:prstGeom>
        </p:spPr>
      </p:pic>
    </p:spTree>
    <p:extLst>
      <p:ext uri="{BB962C8B-B14F-4D97-AF65-F5344CB8AC3E}">
        <p14:creationId xmlns:p14="http://schemas.microsoft.com/office/powerpoint/2010/main" val="1256462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835357780"/>
              </p:ext>
            </p:extLst>
          </p:nvPr>
        </p:nvGraphicFramePr>
        <p:xfrm>
          <a:off x="479686" y="278969"/>
          <a:ext cx="11547000" cy="6351923"/>
        </p:xfrm>
        <a:graphic>
          <a:graphicData uri="http://schemas.openxmlformats.org/drawingml/2006/table">
            <a:tbl>
              <a:tblPr firstRow="1" firstCol="1" bandRow="1">
                <a:tableStyleId>{5940675A-B579-460E-94D1-54222C63F5DA}</a:tableStyleId>
              </a:tblPr>
              <a:tblGrid>
                <a:gridCol w="2212787">
                  <a:extLst>
                    <a:ext uri="{9D8B030D-6E8A-4147-A177-3AD203B41FA5}">
                      <a16:colId xmlns:a16="http://schemas.microsoft.com/office/drawing/2014/main" xmlns="" val="20000"/>
                    </a:ext>
                  </a:extLst>
                </a:gridCol>
                <a:gridCol w="1166589">
                  <a:extLst>
                    <a:ext uri="{9D8B030D-6E8A-4147-A177-3AD203B41FA5}">
                      <a16:colId xmlns:a16="http://schemas.microsoft.com/office/drawing/2014/main" xmlns="" val="20001"/>
                    </a:ext>
                  </a:extLst>
                </a:gridCol>
                <a:gridCol w="2333179">
                  <a:extLst>
                    <a:ext uri="{9D8B030D-6E8A-4147-A177-3AD203B41FA5}">
                      <a16:colId xmlns:a16="http://schemas.microsoft.com/office/drawing/2014/main" xmlns="" val="20002"/>
                    </a:ext>
                  </a:extLst>
                </a:gridCol>
                <a:gridCol w="3817045">
                  <a:extLst>
                    <a:ext uri="{9D8B030D-6E8A-4147-A177-3AD203B41FA5}">
                      <a16:colId xmlns:a16="http://schemas.microsoft.com/office/drawing/2014/main" xmlns="" val="20003"/>
                    </a:ext>
                  </a:extLst>
                </a:gridCol>
                <a:gridCol w="2017400">
                  <a:extLst>
                    <a:ext uri="{9D8B030D-6E8A-4147-A177-3AD203B41FA5}">
                      <a16:colId xmlns:a16="http://schemas.microsoft.com/office/drawing/2014/main" xmlns="" val="20004"/>
                    </a:ext>
                  </a:extLst>
                </a:gridCol>
              </a:tblGrid>
              <a:tr h="1722055">
                <a:tc>
                  <a:txBody>
                    <a:bodyPr/>
                    <a:lstStyle/>
                    <a:p>
                      <a:pPr algn="ctr">
                        <a:lnSpc>
                          <a:spcPct val="115000"/>
                        </a:lnSpc>
                        <a:spcAft>
                          <a:spcPts val="0"/>
                        </a:spcAft>
                      </a:pPr>
                      <a:r>
                        <a:rPr lang="es-ES" sz="1400" dirty="0">
                          <a:effectLst/>
                        </a:rPr>
                        <a:t>29 de enero al 8 de febrero</a:t>
                      </a:r>
                      <a:endParaRPr lang="es-MX" sz="1400" dirty="0">
                        <a:effectLst/>
                      </a:endParaRPr>
                    </a:p>
                    <a:p>
                      <a:pPr algn="ctr">
                        <a:lnSpc>
                          <a:spcPct val="115000"/>
                        </a:lnSpc>
                        <a:spcAft>
                          <a:spcPts val="0"/>
                        </a:spcAft>
                      </a:pPr>
                      <a:r>
                        <a:rPr lang="es-ES" sz="1400" dirty="0">
                          <a:effectLst/>
                        </a:rPr>
                        <a:t>2019</a:t>
                      </a:r>
                      <a:endParaRPr lang="es-MX"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s-ES" sz="1400" dirty="0">
                          <a:effectLst/>
                        </a:rPr>
                        <a:t>Lugar acordado con Mtra. Asesora del Proyecto</a:t>
                      </a:r>
                      <a:endParaRPr lang="es-MX"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s-ES" sz="1400" dirty="0">
                          <a:effectLst/>
                        </a:rPr>
                        <a:t>Asesoría y seguimiento del proceso de investigación y aplicación del proyecto</a:t>
                      </a:r>
                      <a:endParaRPr lang="es-MX"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1000"/>
                        </a:spcAft>
                      </a:pPr>
                      <a:r>
                        <a:rPr lang="es-MX" sz="1400" dirty="0">
                          <a:effectLst/>
                        </a:rPr>
                        <a:t>Cada Equipo se pondrá de acuerdo con la Mtra. Asesora de su proyecto para informar sus avances y recibir asesoría.</a:t>
                      </a:r>
                    </a:p>
                    <a:p>
                      <a:pPr>
                        <a:lnSpc>
                          <a:spcPct val="115000"/>
                        </a:lnSpc>
                        <a:spcAft>
                          <a:spcPts val="1000"/>
                        </a:spcAft>
                      </a:pPr>
                      <a:r>
                        <a:rPr lang="es-MX" sz="1400" dirty="0">
                          <a:effectLst/>
                        </a:rPr>
                        <a:t>Todo el equipo se presenta a la sesión de asesoría y entregará periódicamente sus avances.</a:t>
                      </a:r>
                      <a:endParaRPr lang="es-MX"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1000"/>
                        </a:spcAft>
                      </a:pPr>
                      <a:r>
                        <a:rPr lang="es-ES" sz="1400" dirty="0">
                          <a:effectLst/>
                        </a:rPr>
                        <a:t>Todos los profesores implicados. </a:t>
                      </a:r>
                      <a:endParaRPr lang="es-MX" sz="1400" dirty="0">
                        <a:effectLst/>
                      </a:endParaRPr>
                    </a:p>
                    <a:p>
                      <a:pPr>
                        <a:lnSpc>
                          <a:spcPct val="115000"/>
                        </a:lnSpc>
                        <a:spcAft>
                          <a:spcPts val="1000"/>
                        </a:spcAft>
                      </a:pPr>
                      <a:r>
                        <a:rPr lang="es-ES" sz="1400" dirty="0">
                          <a:effectLst/>
                        </a:rPr>
                        <a:t>Asesoran a los dos equipos asignados</a:t>
                      </a:r>
                      <a:endParaRPr lang="es-MX"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0"/>
                  </a:ext>
                </a:extLst>
              </a:tr>
              <a:tr h="1180594">
                <a:tc>
                  <a:txBody>
                    <a:bodyPr/>
                    <a:lstStyle/>
                    <a:p>
                      <a:pPr algn="ctr">
                        <a:lnSpc>
                          <a:spcPct val="115000"/>
                        </a:lnSpc>
                        <a:spcAft>
                          <a:spcPts val="0"/>
                        </a:spcAft>
                      </a:pPr>
                      <a:r>
                        <a:rPr lang="es-ES" sz="1400" dirty="0" smtClean="0">
                          <a:effectLst/>
                        </a:rPr>
                        <a:t>Febrero y Marzo </a:t>
                      </a:r>
                      <a:r>
                        <a:rPr lang="es-ES" sz="1400" dirty="0">
                          <a:effectLst/>
                        </a:rPr>
                        <a:t>2019</a:t>
                      </a:r>
                      <a:endParaRPr lang="es-MX"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s-ES" sz="1400" dirty="0">
                          <a:effectLst/>
                        </a:rPr>
                        <a:t>Lugar donde se aplica el proyecto</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s-ES" sz="1400" dirty="0">
                          <a:effectLst/>
                        </a:rPr>
                        <a:t>Implementación de los proyectos</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1000"/>
                        </a:spcAft>
                      </a:pPr>
                      <a:r>
                        <a:rPr lang="es-MX" sz="1400" dirty="0">
                          <a:effectLst/>
                        </a:rPr>
                        <a:t>Cada equipo realiza las actividades acordadas en su proyecto con la supervisión y seguimiento del Mtro. Asesor.</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1000"/>
                        </a:spcAft>
                      </a:pPr>
                      <a:r>
                        <a:rPr lang="es-ES" sz="1400" dirty="0">
                          <a:effectLst/>
                        </a:rPr>
                        <a:t>Todos los profesores implicados. </a:t>
                      </a:r>
                      <a:endParaRPr lang="es-MX" sz="1400" dirty="0">
                        <a:effectLst/>
                      </a:endParaRPr>
                    </a:p>
                    <a:p>
                      <a:pPr>
                        <a:lnSpc>
                          <a:spcPct val="115000"/>
                        </a:lnSpc>
                        <a:spcAft>
                          <a:spcPts val="1000"/>
                        </a:spcAft>
                      </a:pPr>
                      <a:r>
                        <a:rPr lang="es-ES" sz="1400" dirty="0">
                          <a:effectLst/>
                        </a:rPr>
                        <a:t>Asesoran a los dos equipos asignados</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1"/>
                  </a:ext>
                </a:extLst>
              </a:tr>
              <a:tr h="3449274">
                <a:tc>
                  <a:txBody>
                    <a:bodyPr/>
                    <a:lstStyle/>
                    <a:p>
                      <a:pPr algn="ctr">
                        <a:lnSpc>
                          <a:spcPct val="115000"/>
                        </a:lnSpc>
                        <a:spcAft>
                          <a:spcPts val="0"/>
                        </a:spcAft>
                      </a:pPr>
                      <a:r>
                        <a:rPr lang="es-ES" sz="1400" dirty="0" smtClean="0">
                          <a:effectLst/>
                        </a:rPr>
                        <a:t>1º</a:t>
                      </a:r>
                      <a:r>
                        <a:rPr lang="es-ES" sz="1400" baseline="0" dirty="0" smtClean="0">
                          <a:effectLst/>
                        </a:rPr>
                        <a:t> al 5 de abril</a:t>
                      </a:r>
                      <a:r>
                        <a:rPr lang="es-ES" sz="1400" dirty="0" smtClean="0">
                          <a:effectLst/>
                        </a:rPr>
                        <a:t> </a:t>
                      </a:r>
                      <a:r>
                        <a:rPr lang="es-ES" sz="1400" dirty="0">
                          <a:effectLst/>
                        </a:rPr>
                        <a:t>2019</a:t>
                      </a:r>
                      <a:endParaRPr lang="es-MX"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s-ES" sz="1400" dirty="0">
                          <a:effectLst/>
                        </a:rPr>
                        <a:t>Salones de clase</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s-ES" sz="1400" dirty="0">
                          <a:effectLst/>
                        </a:rPr>
                        <a:t>Presentación de evidencias e informe final de los equipos</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1000"/>
                        </a:spcAft>
                      </a:pPr>
                      <a:r>
                        <a:rPr lang="es-MX" sz="1400" dirty="0">
                          <a:effectLst/>
                        </a:rPr>
                        <a:t>Los equipos presentarán el informe de su Proyecto durante una sesión de clase de la maestra que asesoro su proyecto. Quien será responsable de evaluar a los alumnos que integran los dos equipos a su cargo. Y entregar la evaluación final a los demás profesores para que puedan asignar el porcentaje de evaluación en la calificación del 4º periodo.</a:t>
                      </a:r>
                    </a:p>
                    <a:p>
                      <a:pPr>
                        <a:lnSpc>
                          <a:spcPct val="115000"/>
                        </a:lnSpc>
                        <a:spcAft>
                          <a:spcPts val="1000"/>
                        </a:spcAft>
                      </a:pPr>
                      <a:r>
                        <a:rPr lang="es-MX" sz="1400" dirty="0">
                          <a:effectLst/>
                        </a:rPr>
                        <a:t>Los Asesores solicitarán permiso al profesor de las asignaturas que coincidan con la clase en que presentara informe el equipo</a:t>
                      </a:r>
                    </a:p>
                    <a:p>
                      <a:pPr>
                        <a:lnSpc>
                          <a:spcPct val="115000"/>
                        </a:lnSpc>
                        <a:spcAft>
                          <a:spcPts val="1000"/>
                        </a:spcAft>
                      </a:pPr>
                      <a:r>
                        <a:rPr lang="es-MX" sz="1400" dirty="0">
                          <a:effectLst/>
                        </a:rPr>
                        <a:t>Tomar en cuenta documento “Rubricas...</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1000"/>
                        </a:spcAft>
                      </a:pPr>
                      <a:r>
                        <a:rPr lang="es-ES" sz="1400" dirty="0">
                          <a:effectLst/>
                        </a:rPr>
                        <a:t>Todos los profesores implicados. </a:t>
                      </a:r>
                      <a:endParaRPr lang="es-MX" sz="1400" dirty="0">
                        <a:effectLst/>
                      </a:endParaRPr>
                    </a:p>
                    <a:p>
                      <a:pPr>
                        <a:lnSpc>
                          <a:spcPct val="115000"/>
                        </a:lnSpc>
                        <a:spcAft>
                          <a:spcPts val="1000"/>
                        </a:spcAft>
                      </a:pPr>
                      <a:r>
                        <a:rPr lang="es-ES" sz="1400" dirty="0">
                          <a:effectLst/>
                        </a:rPr>
                        <a:t>Asesoran a los dos equipos asignados</a:t>
                      </a:r>
                      <a:endParaRPr lang="es-MX"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207729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4154106454"/>
              </p:ext>
            </p:extLst>
          </p:nvPr>
        </p:nvGraphicFramePr>
        <p:xfrm>
          <a:off x="288759" y="418454"/>
          <a:ext cx="11574378" cy="4969092"/>
        </p:xfrm>
        <a:graphic>
          <a:graphicData uri="http://schemas.openxmlformats.org/drawingml/2006/table">
            <a:tbl>
              <a:tblPr firstRow="1" firstCol="1" bandRow="1">
                <a:tableStyleId>{5940675A-B579-460E-94D1-54222C63F5DA}</a:tableStyleId>
              </a:tblPr>
              <a:tblGrid>
                <a:gridCol w="1286592">
                  <a:extLst>
                    <a:ext uri="{9D8B030D-6E8A-4147-A177-3AD203B41FA5}">
                      <a16:colId xmlns:a16="http://schemas.microsoft.com/office/drawing/2014/main" xmlns="" val="20000"/>
                    </a:ext>
                  </a:extLst>
                </a:gridCol>
                <a:gridCol w="1600986">
                  <a:extLst>
                    <a:ext uri="{9D8B030D-6E8A-4147-A177-3AD203B41FA5}">
                      <a16:colId xmlns:a16="http://schemas.microsoft.com/office/drawing/2014/main" xmlns="" val="20001"/>
                    </a:ext>
                  </a:extLst>
                </a:gridCol>
                <a:gridCol w="2256314">
                  <a:extLst>
                    <a:ext uri="{9D8B030D-6E8A-4147-A177-3AD203B41FA5}">
                      <a16:colId xmlns:a16="http://schemas.microsoft.com/office/drawing/2014/main" xmlns="" val="20002"/>
                    </a:ext>
                  </a:extLst>
                </a:gridCol>
                <a:gridCol w="4206991">
                  <a:extLst>
                    <a:ext uri="{9D8B030D-6E8A-4147-A177-3AD203B41FA5}">
                      <a16:colId xmlns:a16="http://schemas.microsoft.com/office/drawing/2014/main" xmlns="" val="20003"/>
                    </a:ext>
                  </a:extLst>
                </a:gridCol>
                <a:gridCol w="2223495">
                  <a:extLst>
                    <a:ext uri="{9D8B030D-6E8A-4147-A177-3AD203B41FA5}">
                      <a16:colId xmlns:a16="http://schemas.microsoft.com/office/drawing/2014/main" xmlns="" val="20004"/>
                    </a:ext>
                  </a:extLst>
                </a:gridCol>
              </a:tblGrid>
              <a:tr h="4969092">
                <a:tc>
                  <a:txBody>
                    <a:bodyPr/>
                    <a:lstStyle/>
                    <a:p>
                      <a:pPr algn="ctr">
                        <a:lnSpc>
                          <a:spcPct val="115000"/>
                        </a:lnSpc>
                        <a:spcAft>
                          <a:spcPts val="0"/>
                        </a:spcAft>
                      </a:pPr>
                      <a:endParaRPr lang="es-ES" sz="1600" dirty="0" smtClean="0"/>
                    </a:p>
                    <a:p>
                      <a:pPr algn="ctr">
                        <a:lnSpc>
                          <a:spcPct val="115000"/>
                        </a:lnSpc>
                        <a:spcAft>
                          <a:spcPts val="0"/>
                        </a:spcAft>
                      </a:pPr>
                      <a:endParaRPr lang="es-ES" sz="1600" dirty="0" smtClean="0"/>
                    </a:p>
                    <a:p>
                      <a:pPr algn="ctr">
                        <a:lnSpc>
                          <a:spcPct val="115000"/>
                        </a:lnSpc>
                        <a:spcAft>
                          <a:spcPts val="0"/>
                        </a:spcAft>
                      </a:pPr>
                      <a:endParaRPr lang="es-ES" sz="1600" dirty="0" smtClean="0"/>
                    </a:p>
                    <a:p>
                      <a:pPr algn="ctr">
                        <a:lnSpc>
                          <a:spcPct val="115000"/>
                        </a:lnSpc>
                        <a:spcAft>
                          <a:spcPts val="0"/>
                        </a:spcAft>
                      </a:pPr>
                      <a:r>
                        <a:rPr lang="es-ES" sz="1600" dirty="0" smtClean="0"/>
                        <a:t>8 </a:t>
                      </a:r>
                      <a:r>
                        <a:rPr lang="es-ES" sz="1600" dirty="0"/>
                        <a:t>al 12 de abril 2019</a:t>
                      </a:r>
                      <a:endParaRPr lang="es-MX" sz="1600" b="0" dirty="0">
                        <a:solidFill>
                          <a:schemeClr val="tx1"/>
                        </a:solidFill>
                      </a:endParaRPr>
                    </a:p>
                  </a:txBody>
                  <a:tcPr marL="68580" marR="68580" marT="0" marB="0"/>
                </a:tc>
                <a:tc>
                  <a:txBody>
                    <a:bodyPr/>
                    <a:lstStyle/>
                    <a:p>
                      <a:pPr algn="ctr">
                        <a:lnSpc>
                          <a:spcPct val="115000"/>
                        </a:lnSpc>
                        <a:spcAft>
                          <a:spcPts val="1000"/>
                        </a:spcAft>
                      </a:pPr>
                      <a:endParaRPr lang="es-ES" dirty="0" smtClean="0"/>
                    </a:p>
                    <a:p>
                      <a:pPr algn="ctr">
                        <a:lnSpc>
                          <a:spcPct val="115000"/>
                        </a:lnSpc>
                        <a:spcAft>
                          <a:spcPts val="1000"/>
                        </a:spcAft>
                      </a:pPr>
                      <a:endParaRPr lang="es-ES" dirty="0" smtClean="0"/>
                    </a:p>
                    <a:p>
                      <a:pPr algn="ctr">
                        <a:lnSpc>
                          <a:spcPct val="115000"/>
                        </a:lnSpc>
                        <a:spcAft>
                          <a:spcPts val="1000"/>
                        </a:spcAft>
                      </a:pPr>
                      <a:r>
                        <a:rPr lang="es-ES" dirty="0" smtClean="0"/>
                        <a:t>AUDITORIO</a:t>
                      </a:r>
                      <a:endParaRPr lang="es-MX" b="0" dirty="0">
                        <a:solidFill>
                          <a:schemeClr val="tx1"/>
                        </a:solidFill>
                      </a:endParaRPr>
                    </a:p>
                  </a:txBody>
                  <a:tcPr marL="68580" marR="68580" marT="0" marB="0"/>
                </a:tc>
                <a:tc>
                  <a:txBody>
                    <a:bodyPr/>
                    <a:lstStyle/>
                    <a:p>
                      <a:pPr algn="ctr">
                        <a:lnSpc>
                          <a:spcPct val="115000"/>
                        </a:lnSpc>
                        <a:spcAft>
                          <a:spcPts val="1000"/>
                        </a:spcAft>
                      </a:pPr>
                      <a:endParaRPr lang="es-ES" dirty="0" smtClean="0"/>
                    </a:p>
                    <a:p>
                      <a:pPr algn="ctr">
                        <a:lnSpc>
                          <a:spcPct val="115000"/>
                        </a:lnSpc>
                        <a:spcAft>
                          <a:spcPts val="1000"/>
                        </a:spcAft>
                      </a:pPr>
                      <a:endParaRPr lang="es-ES" dirty="0" smtClean="0"/>
                    </a:p>
                    <a:p>
                      <a:pPr algn="ctr">
                        <a:lnSpc>
                          <a:spcPct val="115000"/>
                        </a:lnSpc>
                        <a:spcAft>
                          <a:spcPts val="1000"/>
                        </a:spcAft>
                      </a:pPr>
                      <a:r>
                        <a:rPr lang="es-ES" dirty="0" smtClean="0"/>
                        <a:t>PARTICIPACIÓN </a:t>
                      </a:r>
                      <a:r>
                        <a:rPr lang="es-ES" dirty="0"/>
                        <a:t>EN </a:t>
                      </a:r>
                      <a:endParaRPr lang="es-MX" dirty="0"/>
                    </a:p>
                    <a:p>
                      <a:pPr algn="ctr">
                        <a:lnSpc>
                          <a:spcPct val="115000"/>
                        </a:lnSpc>
                        <a:spcAft>
                          <a:spcPts val="1000"/>
                        </a:spcAft>
                      </a:pPr>
                      <a:r>
                        <a:rPr lang="es-ES" dirty="0"/>
                        <a:t>SEMANA DE </a:t>
                      </a:r>
                      <a:r>
                        <a:rPr lang="es-ES" dirty="0" smtClean="0"/>
                        <a:t>HUMANIDADES</a:t>
                      </a:r>
                    </a:p>
                    <a:p>
                      <a:pPr algn="ctr">
                        <a:lnSpc>
                          <a:spcPct val="115000"/>
                        </a:lnSpc>
                        <a:spcAft>
                          <a:spcPts val="1000"/>
                        </a:spcAft>
                      </a:pPr>
                      <a:endParaRPr lang="es-ES" b="0" dirty="0" smtClean="0">
                        <a:solidFill>
                          <a:schemeClr val="tx1"/>
                        </a:solidFill>
                      </a:endParaRPr>
                    </a:p>
                    <a:p>
                      <a:pPr algn="ctr">
                        <a:lnSpc>
                          <a:spcPct val="115000"/>
                        </a:lnSpc>
                        <a:spcAft>
                          <a:spcPts val="1000"/>
                        </a:spcAft>
                      </a:pPr>
                      <a:r>
                        <a:rPr lang="es-ES" b="0" dirty="0" smtClean="0">
                          <a:solidFill>
                            <a:schemeClr val="tx1"/>
                          </a:solidFill>
                        </a:rPr>
                        <a:t>PANEL</a:t>
                      </a:r>
                    </a:p>
                    <a:p>
                      <a:pPr algn="ctr">
                        <a:lnSpc>
                          <a:spcPct val="115000"/>
                        </a:lnSpc>
                        <a:spcAft>
                          <a:spcPts val="1000"/>
                        </a:spcAft>
                      </a:pPr>
                      <a:endParaRPr lang="es-ES" b="0" dirty="0" smtClean="0">
                        <a:solidFill>
                          <a:schemeClr val="tx1"/>
                        </a:solidFill>
                      </a:endParaRPr>
                    </a:p>
                    <a:p>
                      <a:pPr algn="ctr">
                        <a:lnSpc>
                          <a:spcPct val="115000"/>
                        </a:lnSpc>
                        <a:spcAft>
                          <a:spcPts val="1000"/>
                        </a:spcAft>
                      </a:pPr>
                      <a:r>
                        <a:rPr lang="es-ES" b="0" dirty="0" smtClean="0">
                          <a:solidFill>
                            <a:schemeClr val="tx1"/>
                          </a:solidFill>
                        </a:rPr>
                        <a:t>Presentación</a:t>
                      </a:r>
                      <a:r>
                        <a:rPr lang="es-ES" b="0" baseline="0" dirty="0" smtClean="0">
                          <a:solidFill>
                            <a:schemeClr val="tx1"/>
                          </a:solidFill>
                        </a:rPr>
                        <a:t> de los 3 mejores proyectos</a:t>
                      </a:r>
                      <a:endParaRPr lang="es-MX" b="0" dirty="0">
                        <a:solidFill>
                          <a:schemeClr val="tx1"/>
                        </a:solidFill>
                      </a:endParaRPr>
                    </a:p>
                  </a:txBody>
                  <a:tcPr marL="68580" marR="68580" marT="0" marB="0"/>
                </a:tc>
                <a:tc>
                  <a:txBody>
                    <a:bodyPr/>
                    <a:lstStyle/>
                    <a:p>
                      <a:pPr>
                        <a:lnSpc>
                          <a:spcPct val="115000"/>
                        </a:lnSpc>
                        <a:spcAft>
                          <a:spcPts val="1000"/>
                        </a:spcAft>
                      </a:pPr>
                      <a:endParaRPr lang="es-MX" sz="1600" dirty="0" smtClean="0"/>
                    </a:p>
                    <a:p>
                      <a:pPr>
                        <a:lnSpc>
                          <a:spcPct val="115000"/>
                        </a:lnSpc>
                        <a:spcAft>
                          <a:spcPts val="1000"/>
                        </a:spcAft>
                      </a:pPr>
                      <a:endParaRPr lang="es-MX" sz="1600" dirty="0" smtClean="0"/>
                    </a:p>
                    <a:p>
                      <a:pPr>
                        <a:lnSpc>
                          <a:spcPct val="115000"/>
                        </a:lnSpc>
                        <a:spcAft>
                          <a:spcPts val="1000"/>
                        </a:spcAft>
                      </a:pPr>
                      <a:r>
                        <a:rPr lang="es-MX" sz="1600" dirty="0" smtClean="0"/>
                        <a:t>Los </a:t>
                      </a:r>
                      <a:r>
                        <a:rPr lang="es-MX" sz="1600" dirty="0"/>
                        <a:t>profesores implicados en el proyecto elegirán los tres mejores proyectos. Los cuales se presentarán a todo el colegio y padres de familia durante la semana de </a:t>
                      </a:r>
                      <a:r>
                        <a:rPr lang="es-MX" sz="1600" dirty="0" err="1" smtClean="0"/>
                        <a:t>Humanidadess</a:t>
                      </a:r>
                      <a:r>
                        <a:rPr lang="es-MX" sz="1600" dirty="0"/>
                        <a:t>.  Previa asesoría para mejorar y dar continuidad a su proyecto.</a:t>
                      </a:r>
                    </a:p>
                    <a:p>
                      <a:pPr>
                        <a:lnSpc>
                          <a:spcPct val="115000"/>
                        </a:lnSpc>
                        <a:spcAft>
                          <a:spcPts val="1000"/>
                        </a:spcAft>
                      </a:pPr>
                      <a:r>
                        <a:rPr lang="es-MX" sz="1600" dirty="0"/>
                        <a:t>Los alumnos integrantes de los tres equipos recibirán un 10% de calificación adicional en la evaluación del 5º periodo.</a:t>
                      </a:r>
                      <a:endParaRPr lang="es-MX" sz="1600" b="0" dirty="0">
                        <a:solidFill>
                          <a:schemeClr val="tx1"/>
                        </a:solidFill>
                      </a:endParaRPr>
                    </a:p>
                  </a:txBody>
                  <a:tcPr marL="68580" marR="68580" marT="0" marB="0"/>
                </a:tc>
                <a:tc>
                  <a:txBody>
                    <a:bodyPr/>
                    <a:lstStyle/>
                    <a:p>
                      <a:pPr>
                        <a:lnSpc>
                          <a:spcPct val="115000"/>
                        </a:lnSpc>
                        <a:spcAft>
                          <a:spcPts val="1000"/>
                        </a:spcAft>
                      </a:pPr>
                      <a:endParaRPr lang="es-ES" sz="1600" dirty="0" smtClean="0"/>
                    </a:p>
                    <a:p>
                      <a:pPr>
                        <a:lnSpc>
                          <a:spcPct val="115000"/>
                        </a:lnSpc>
                        <a:spcAft>
                          <a:spcPts val="1000"/>
                        </a:spcAft>
                      </a:pPr>
                      <a:endParaRPr lang="es-ES" sz="1600" dirty="0" smtClean="0"/>
                    </a:p>
                    <a:p>
                      <a:pPr>
                        <a:lnSpc>
                          <a:spcPct val="115000"/>
                        </a:lnSpc>
                        <a:spcAft>
                          <a:spcPts val="1000"/>
                        </a:spcAft>
                      </a:pPr>
                      <a:endParaRPr lang="es-ES" sz="1600" dirty="0" smtClean="0"/>
                    </a:p>
                    <a:p>
                      <a:pPr>
                        <a:lnSpc>
                          <a:spcPct val="115000"/>
                        </a:lnSpc>
                        <a:spcAft>
                          <a:spcPts val="1000"/>
                        </a:spcAft>
                      </a:pPr>
                      <a:r>
                        <a:rPr lang="es-ES" sz="1600" dirty="0" smtClean="0"/>
                        <a:t>Todos </a:t>
                      </a:r>
                      <a:r>
                        <a:rPr lang="es-ES" sz="1600" dirty="0"/>
                        <a:t>los profesores implicados. </a:t>
                      </a:r>
                      <a:endParaRPr lang="es-MX" sz="1600" dirty="0"/>
                    </a:p>
                    <a:p>
                      <a:pPr>
                        <a:lnSpc>
                          <a:spcPct val="115000"/>
                        </a:lnSpc>
                        <a:spcAft>
                          <a:spcPts val="1000"/>
                        </a:spcAft>
                      </a:pPr>
                      <a:r>
                        <a:rPr lang="es-ES" sz="1600" dirty="0"/>
                        <a:t>Asesoran a los dos equipos asignados</a:t>
                      </a:r>
                      <a:endParaRPr lang="es-MX" sz="1600" b="0" dirty="0">
                        <a:solidFill>
                          <a:schemeClr val="tx1"/>
                        </a:solidFill>
                      </a:endParaRPr>
                    </a:p>
                  </a:txBody>
                  <a:tcPr marL="68580" marR="68580" marT="0" marB="0"/>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758029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07372E2-039C-4051-BCC7-3DAE125349DA}"/>
              </a:ext>
            </a:extLst>
          </p:cNvPr>
          <p:cNvSpPr>
            <a:spLocks noGrp="1"/>
          </p:cNvSpPr>
          <p:nvPr>
            <p:ph type="title"/>
          </p:nvPr>
        </p:nvSpPr>
        <p:spPr>
          <a:xfrm>
            <a:off x="1514292" y="513612"/>
            <a:ext cx="9894133" cy="1031216"/>
          </a:xfrm>
        </p:spPr>
        <p:txBody>
          <a:bodyPr anchor="b">
            <a:normAutofit/>
          </a:bodyPr>
          <a:lstStyle/>
          <a:p>
            <a:pPr algn="ctr"/>
            <a:r>
              <a:rPr lang="es-MX" sz="2100" b="1" dirty="0"/>
              <a:t>“Saber para </a:t>
            </a:r>
            <a:r>
              <a:rPr lang="es-MX" sz="2100" b="1" dirty="0" smtClean="0"/>
              <a:t>Servir</a:t>
            </a:r>
            <a:r>
              <a:rPr lang="es-MX" sz="2100" b="1" dirty="0"/>
              <a:t>”</a:t>
            </a:r>
            <a:br>
              <a:rPr lang="es-MX" sz="2100" b="1" dirty="0"/>
            </a:br>
            <a:r>
              <a:rPr lang="es-MX" sz="2100" b="1" dirty="0"/>
              <a:t>Evidencias ACTIVIDAD DETONANTE</a:t>
            </a:r>
            <a:br>
              <a:rPr lang="es-MX" sz="2100" b="1" dirty="0"/>
            </a:br>
            <a:r>
              <a:rPr lang="es-MX" sz="2100" b="1" dirty="0"/>
              <a:t> “Panel de instituciones </a:t>
            </a:r>
            <a:r>
              <a:rPr lang="es-MX" sz="2100" b="1" dirty="0" smtClean="0"/>
              <a:t>altruistas”</a:t>
            </a:r>
            <a:endParaRPr lang="es-MX" sz="2100" b="1" dirty="0"/>
          </a:p>
        </p:txBody>
      </p:sp>
      <p:pic>
        <p:nvPicPr>
          <p:cNvPr id="5" name="Imagen 4" descr="Imagen que contiene pared, interior, mesa, mobiliario&#10;&#10;Descripción generada automáticamente">
            <a:extLst>
              <a:ext uri="{FF2B5EF4-FFF2-40B4-BE49-F238E27FC236}">
                <a16:creationId xmlns:a16="http://schemas.microsoft.com/office/drawing/2014/main" xmlns="" id="{B49F5384-F6DF-48B1-A050-6DCB1E4453D9}"/>
              </a:ext>
            </a:extLst>
          </p:cNvPr>
          <p:cNvPicPr>
            <a:picLocks noChangeAspect="1"/>
          </p:cNvPicPr>
          <p:nvPr/>
        </p:nvPicPr>
        <p:blipFill>
          <a:blip r:embed="rId3"/>
          <a:stretch>
            <a:fillRect/>
          </a:stretch>
        </p:blipFill>
        <p:spPr>
          <a:xfrm>
            <a:off x="1599670" y="2589086"/>
            <a:ext cx="4898627" cy="2755478"/>
          </a:xfrm>
          <a:prstGeom prst="rect">
            <a:avLst/>
          </a:prstGeom>
        </p:spPr>
      </p:pic>
      <p:sp>
        <p:nvSpPr>
          <p:cNvPr id="10" name="Freeform: Shape 9">
            <a:extLst>
              <a:ext uri="{FF2B5EF4-FFF2-40B4-BE49-F238E27FC236}">
                <a16:creationId xmlns:a16="http://schemas.microsoft.com/office/drawing/2014/main" xmlns="" id="{C607803A-4E99-444E-94F7-8785CDDF58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4" name="Freeform: Shape 11">
            <a:extLst>
              <a:ext uri="{FF2B5EF4-FFF2-40B4-BE49-F238E27FC236}">
                <a16:creationId xmlns:a16="http://schemas.microsoft.com/office/drawing/2014/main" xmlns="" id="{2989BE6A-C309-418E-8ADD-1616A98057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xmlns="" id="{56A34D0C-A1ED-46A9-B49F-D3534FE62540}"/>
              </a:ext>
            </a:extLst>
          </p:cNvPr>
          <p:cNvSpPr>
            <a:spLocks noGrp="1"/>
          </p:cNvSpPr>
          <p:nvPr>
            <p:ph idx="1"/>
          </p:nvPr>
        </p:nvSpPr>
        <p:spPr>
          <a:xfrm>
            <a:off x="7781373" y="2279151"/>
            <a:ext cx="3665560" cy="3952316"/>
          </a:xfrm>
        </p:spPr>
        <p:txBody>
          <a:bodyPr anchor="ctr">
            <a:noAutofit/>
          </a:bodyPr>
          <a:lstStyle/>
          <a:p>
            <a:pPr marL="0" indent="0" algn="just">
              <a:buNone/>
            </a:pPr>
            <a:r>
              <a:rPr lang="es-MX" sz="2000" b="1" dirty="0"/>
              <a:t>  AOPAC.:  Asociación Civil sin fines de lucro que lleva más de 20 años trabajando para proporcionar ayuda a los niños con algún tipo de cáncer, ya sea </a:t>
            </a:r>
            <a:r>
              <a:rPr lang="es-MX" sz="2000" b="1" dirty="0">
                <a:hlinkClick r:id="rId4">
                  <a:extLst>
                    <a:ext uri="{A12FA001-AC4F-418D-AE19-62706E023703}">
                      <ahyp:hlinkClr xmlns:ahyp="http://schemas.microsoft.com/office/drawing/2018/hyperlinkcolor" xmlns="" val="tx"/>
                    </a:ext>
                  </a:extLst>
                </a:hlinkClick>
              </a:rPr>
              <a:t>Leucemia</a:t>
            </a:r>
            <a:r>
              <a:rPr lang="es-MX" sz="2000" b="1" dirty="0"/>
              <a:t> o </a:t>
            </a:r>
            <a:r>
              <a:rPr lang="es-MX" sz="2000" b="1" dirty="0">
                <a:hlinkClick r:id="rId5">
                  <a:extLst>
                    <a:ext uri="{A12FA001-AC4F-418D-AE19-62706E023703}">
                      <ahyp:hlinkClr xmlns:ahyp="http://schemas.microsoft.com/office/drawing/2018/hyperlinkcolor" xmlns="" val="tx"/>
                    </a:ext>
                  </a:extLst>
                </a:hlinkClick>
              </a:rPr>
              <a:t>Tumores</a:t>
            </a:r>
            <a:r>
              <a:rPr lang="es-MX" sz="2000" b="1" dirty="0"/>
              <a:t> Sólidos, que provienen de los 56 municipios y poblados donde tiene influencia el Hospital Civil de Río Blanco.</a:t>
            </a:r>
          </a:p>
        </p:txBody>
      </p:sp>
    </p:spTree>
    <p:extLst>
      <p:ext uri="{BB962C8B-B14F-4D97-AF65-F5344CB8AC3E}">
        <p14:creationId xmlns:p14="http://schemas.microsoft.com/office/powerpoint/2010/main" val="2143000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23CA2EC-73FE-4293-9A4F-A0B7EF05E0C3}"/>
              </a:ext>
            </a:extLst>
          </p:cNvPr>
          <p:cNvSpPr>
            <a:spLocks noGrp="1"/>
          </p:cNvSpPr>
          <p:nvPr>
            <p:ph type="title"/>
          </p:nvPr>
        </p:nvSpPr>
        <p:spPr>
          <a:xfrm>
            <a:off x="804672" y="585788"/>
            <a:ext cx="5925310" cy="1567979"/>
          </a:xfrm>
        </p:spPr>
        <p:txBody>
          <a:bodyPr>
            <a:normAutofit/>
          </a:bodyPr>
          <a:lstStyle/>
          <a:p>
            <a:pPr algn="ctr"/>
            <a:r>
              <a:rPr lang="es-MX" sz="2000" b="1" dirty="0"/>
              <a:t>“Saber para </a:t>
            </a:r>
            <a:r>
              <a:rPr lang="es-MX" sz="2000" b="1" dirty="0" smtClean="0"/>
              <a:t>Servir</a:t>
            </a:r>
            <a:r>
              <a:rPr lang="es-MX" sz="2000" b="1" dirty="0"/>
              <a:t>”</a:t>
            </a:r>
            <a:br>
              <a:rPr lang="es-MX" sz="2000" b="1" dirty="0"/>
            </a:br>
            <a:r>
              <a:rPr lang="es-MX" sz="2000" b="1" dirty="0"/>
              <a:t>Evidencias ACTIVIDAD DETONANTE</a:t>
            </a:r>
            <a:br>
              <a:rPr lang="es-MX" sz="2000" b="1" dirty="0"/>
            </a:br>
            <a:r>
              <a:rPr lang="es-MX" sz="2000" b="1" dirty="0"/>
              <a:t> “Panel de instituciones </a:t>
            </a:r>
            <a:r>
              <a:rPr lang="es-MX" sz="2000" b="1" dirty="0" smtClean="0"/>
              <a:t>altruistas”</a:t>
            </a:r>
            <a:endParaRPr lang="es-MX" sz="2000" b="1" dirty="0"/>
          </a:p>
        </p:txBody>
      </p:sp>
      <p:sp>
        <p:nvSpPr>
          <p:cNvPr id="3" name="Marcador de contenido 2">
            <a:extLst>
              <a:ext uri="{FF2B5EF4-FFF2-40B4-BE49-F238E27FC236}">
                <a16:creationId xmlns:a16="http://schemas.microsoft.com/office/drawing/2014/main" xmlns="" id="{CC7B29BF-0133-496B-9E9B-1AC647189C59}"/>
              </a:ext>
            </a:extLst>
          </p:cNvPr>
          <p:cNvSpPr>
            <a:spLocks noGrp="1"/>
          </p:cNvSpPr>
          <p:nvPr>
            <p:ph idx="1"/>
          </p:nvPr>
        </p:nvSpPr>
        <p:spPr>
          <a:xfrm>
            <a:off x="804672" y="2640692"/>
            <a:ext cx="5925310" cy="3255252"/>
          </a:xfrm>
        </p:spPr>
        <p:txBody>
          <a:bodyPr>
            <a:normAutofit/>
          </a:bodyPr>
          <a:lstStyle/>
          <a:p>
            <a:pPr marL="0" indent="0" algn="just">
              <a:buNone/>
            </a:pPr>
            <a:r>
              <a:rPr lang="es-MX" sz="2000" dirty="0"/>
              <a:t>LAS PATRONAS:  es un grupo de mujeres voluntarias de la comunidad </a:t>
            </a:r>
            <a:r>
              <a:rPr lang="es-MX" sz="2000" i="1" dirty="0"/>
              <a:t>La Patrona</a:t>
            </a:r>
            <a:r>
              <a:rPr lang="es-MX" sz="2000" dirty="0"/>
              <a:t>, en la localidad de </a:t>
            </a:r>
            <a:r>
              <a:rPr lang="es-MX" sz="2000" dirty="0">
                <a:hlinkClick r:id="rId2" tooltip="Guadalupe (La Patrona)">
                  <a:extLst>
                    <a:ext uri="{A12FA001-AC4F-418D-AE19-62706E023703}">
                      <ahyp:hlinkClr xmlns:ahyp="http://schemas.microsoft.com/office/drawing/2018/hyperlinkcolor" xmlns="" val="tx"/>
                    </a:ext>
                  </a:extLst>
                </a:hlinkClick>
              </a:rPr>
              <a:t>Guadalupe, La Patrona</a:t>
            </a:r>
            <a:r>
              <a:rPr lang="es-MX" sz="2000" dirty="0"/>
              <a:t>, del </a:t>
            </a:r>
            <a:r>
              <a:rPr lang="es-MX" sz="2000" dirty="0">
                <a:hlinkClick r:id="rId3" tooltip="Municipio de Amatlán de los Reyes">
                  <a:extLst>
                    <a:ext uri="{A12FA001-AC4F-418D-AE19-62706E023703}">
                      <ahyp:hlinkClr xmlns:ahyp="http://schemas.microsoft.com/office/drawing/2018/hyperlinkcolor" xmlns="" val="tx"/>
                    </a:ext>
                  </a:extLst>
                </a:hlinkClick>
              </a:rPr>
              <a:t>municipio de Amatlán de los Reyes</a:t>
            </a:r>
            <a:r>
              <a:rPr lang="es-MX" sz="2000" dirty="0"/>
              <a:t>, </a:t>
            </a:r>
            <a:r>
              <a:rPr lang="es-MX" sz="2000" dirty="0">
                <a:hlinkClick r:id="rId4" tooltip="Veracruz">
                  <a:extLst>
                    <a:ext uri="{A12FA001-AC4F-418D-AE19-62706E023703}">
                      <ahyp:hlinkClr xmlns:ahyp="http://schemas.microsoft.com/office/drawing/2018/hyperlinkcolor" xmlns="" val="tx"/>
                    </a:ext>
                  </a:extLst>
                </a:hlinkClick>
              </a:rPr>
              <a:t>Veracruz</a:t>
            </a:r>
            <a:r>
              <a:rPr lang="es-MX" sz="2000" dirty="0"/>
              <a:t>, que desde 1994 dan alimentos y asistencia a migrantes en su paso por Veracruz; principalmente en las vías del tren conocido como </a:t>
            </a:r>
            <a:r>
              <a:rPr lang="es-MX" sz="2000" i="1" dirty="0">
                <a:hlinkClick r:id="rId5" tooltip="El tren de la muerte">
                  <a:extLst>
                    <a:ext uri="{A12FA001-AC4F-418D-AE19-62706E023703}">
                      <ahyp:hlinkClr xmlns:ahyp="http://schemas.microsoft.com/office/drawing/2018/hyperlinkcolor" xmlns="" val="tx"/>
                    </a:ext>
                  </a:extLst>
                </a:hlinkClick>
              </a:rPr>
              <a:t>La Bestia</a:t>
            </a:r>
            <a:r>
              <a:rPr lang="es-MX" sz="2000" dirty="0"/>
              <a:t>, donde lanzan víveres a los migrantes. Su trayectoria en la asistencia y defensa de derechos de los migrantes.</a:t>
            </a:r>
            <a:r>
              <a:rPr lang="es-MX" sz="2000" u="sng" dirty="0">
                <a:hlinkClick r:id="rId6">
                  <a:extLst>
                    <a:ext uri="{A12FA001-AC4F-418D-AE19-62706E023703}">
                      <ahyp:hlinkClr xmlns:ahyp="http://schemas.microsoft.com/office/drawing/2018/hyperlinkcolor" xmlns="" val="tx"/>
                    </a:ext>
                  </a:extLst>
                </a:hlinkClick>
              </a:rPr>
              <a:t> </a:t>
            </a:r>
            <a:endParaRPr lang="es-MX" sz="2000" dirty="0"/>
          </a:p>
        </p:txBody>
      </p:sp>
      <p:pic>
        <p:nvPicPr>
          <p:cNvPr id="7" name="Imagen 6" descr="Imagen que contiene interior, persona, silla, mesa&#10;&#10;Descripción generada automáticamente">
            <a:extLst>
              <a:ext uri="{FF2B5EF4-FFF2-40B4-BE49-F238E27FC236}">
                <a16:creationId xmlns:a16="http://schemas.microsoft.com/office/drawing/2014/main" xmlns="" id="{FAE1ED8E-8AA7-4CF6-BFF2-726BBE088D56}"/>
              </a:ext>
            </a:extLst>
          </p:cNvPr>
          <p:cNvPicPr>
            <a:picLocks noChangeAspect="1"/>
          </p:cNvPicPr>
          <p:nvPr/>
        </p:nvPicPr>
        <p:blipFill rotWithShape="1">
          <a:blip r:embed="rId7"/>
          <a:srcRect l="17290" r="31776"/>
          <a:stretch/>
        </p:blipFill>
        <p:spPr>
          <a:xfrm>
            <a:off x="7272338" y="10"/>
            <a:ext cx="4919661" cy="6857990"/>
          </a:xfrm>
          <a:prstGeom prst="rect">
            <a:avLst/>
          </a:prstGeom>
        </p:spPr>
      </p:pic>
    </p:spTree>
    <p:extLst>
      <p:ext uri="{BB962C8B-B14F-4D97-AF65-F5344CB8AC3E}">
        <p14:creationId xmlns:p14="http://schemas.microsoft.com/office/powerpoint/2010/main" val="1330588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4B6298F0-B559-45DD-8657-C8C7EFD2020E}"/>
              </a:ext>
            </a:extLst>
          </p:cNvPr>
          <p:cNvSpPr>
            <a:spLocks noGrp="1"/>
          </p:cNvSpPr>
          <p:nvPr>
            <p:ph type="title"/>
          </p:nvPr>
        </p:nvSpPr>
        <p:spPr>
          <a:xfrm>
            <a:off x="804670" y="500064"/>
            <a:ext cx="4896043" cy="1428749"/>
          </a:xfrm>
        </p:spPr>
        <p:txBody>
          <a:bodyPr>
            <a:normAutofit/>
          </a:bodyPr>
          <a:lstStyle/>
          <a:p>
            <a:pPr algn="ctr"/>
            <a:r>
              <a:rPr lang="es-MX" sz="2000" b="1" dirty="0"/>
              <a:t>“Saber para </a:t>
            </a:r>
            <a:r>
              <a:rPr lang="es-MX" sz="2000" b="1" dirty="0" smtClean="0"/>
              <a:t>Servir</a:t>
            </a:r>
            <a:r>
              <a:rPr lang="es-MX" sz="2000" b="1" dirty="0"/>
              <a:t>”</a:t>
            </a:r>
            <a:br>
              <a:rPr lang="es-MX" sz="2000" b="1" dirty="0"/>
            </a:br>
            <a:r>
              <a:rPr lang="es-MX" sz="2000" b="1" dirty="0"/>
              <a:t>Evidencias ACTIVIDAD DETONANTE</a:t>
            </a:r>
            <a:br>
              <a:rPr lang="es-MX" sz="2000" b="1" dirty="0"/>
            </a:br>
            <a:r>
              <a:rPr lang="es-MX" sz="2000" b="1" dirty="0"/>
              <a:t> </a:t>
            </a:r>
            <a:r>
              <a:rPr lang="es-MX" sz="2000" b="1" dirty="0" smtClean="0"/>
              <a:t>“Panel </a:t>
            </a:r>
            <a:r>
              <a:rPr lang="es-MX" sz="2000" b="1" dirty="0"/>
              <a:t>de instituciones </a:t>
            </a:r>
            <a:r>
              <a:rPr lang="es-MX" sz="2000" b="1" dirty="0" smtClean="0"/>
              <a:t>altruistas ”</a:t>
            </a:r>
            <a:endParaRPr lang="es-MX" sz="2000" b="1" dirty="0"/>
          </a:p>
        </p:txBody>
      </p:sp>
      <p:sp>
        <p:nvSpPr>
          <p:cNvPr id="3" name="Marcador de contenido 2">
            <a:extLst>
              <a:ext uri="{FF2B5EF4-FFF2-40B4-BE49-F238E27FC236}">
                <a16:creationId xmlns:a16="http://schemas.microsoft.com/office/drawing/2014/main" xmlns="" id="{BF27F605-DD08-44EF-95BF-41E66D03C03C}"/>
              </a:ext>
            </a:extLst>
          </p:cNvPr>
          <p:cNvSpPr>
            <a:spLocks noGrp="1"/>
          </p:cNvSpPr>
          <p:nvPr>
            <p:ph idx="1"/>
          </p:nvPr>
        </p:nvSpPr>
        <p:spPr>
          <a:xfrm>
            <a:off x="757237" y="2300288"/>
            <a:ext cx="5081859" cy="3186112"/>
          </a:xfrm>
        </p:spPr>
        <p:txBody>
          <a:bodyPr>
            <a:normAutofit/>
          </a:bodyPr>
          <a:lstStyle/>
          <a:p>
            <a:pPr algn="just"/>
            <a:r>
              <a:rPr lang="es-MX" sz="2400" dirty="0"/>
              <a:t>HACIENDO POSIBLE LO IMPOSIBLE:  Asociación civil con el objetivo de contribuir al desarrollo afectivo, cognoscitivo y psicomotor en niños, niñas adolescentes, jóvenes y adultos mayores.</a:t>
            </a:r>
          </a:p>
          <a:p>
            <a:endParaRPr lang="es-MX" sz="1600" dirty="0"/>
          </a:p>
          <a:p>
            <a:endParaRPr lang="es-MX" sz="1600" dirty="0"/>
          </a:p>
        </p:txBody>
      </p:sp>
      <p:pic>
        <p:nvPicPr>
          <p:cNvPr id="14" name="Imagen 13" descr="Imagen que contiene pared, interior, suelo&#10;&#10;Descripción generada automáticamente">
            <a:extLst>
              <a:ext uri="{FF2B5EF4-FFF2-40B4-BE49-F238E27FC236}">
                <a16:creationId xmlns:a16="http://schemas.microsoft.com/office/drawing/2014/main" xmlns="" id="{F46A7B85-CEE8-4C3A-9C0B-290FC27D4A0D}"/>
              </a:ext>
            </a:extLst>
          </p:cNvPr>
          <p:cNvPicPr>
            <a:picLocks noChangeAspect="1"/>
          </p:cNvPicPr>
          <p:nvPr/>
        </p:nvPicPr>
        <p:blipFill rotWithShape="1">
          <a:blip r:embed="rId3"/>
          <a:srcRect l="17465" t="-6522" r="6786" b="-7609"/>
          <a:stretch/>
        </p:blipFill>
        <p:spPr>
          <a:xfrm>
            <a:off x="6426926" y="1149531"/>
            <a:ext cx="5277394" cy="4898571"/>
          </a:xfrm>
          <a:prstGeom prst="rect">
            <a:avLst/>
          </a:prstGeom>
        </p:spPr>
      </p:pic>
    </p:spTree>
    <p:extLst>
      <p:ext uri="{BB962C8B-B14F-4D97-AF65-F5344CB8AC3E}">
        <p14:creationId xmlns:p14="http://schemas.microsoft.com/office/powerpoint/2010/main" val="232503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963877"/>
            <a:ext cx="3494362" cy="4930246"/>
          </a:xfrm>
        </p:spPr>
        <p:txBody>
          <a:bodyPr>
            <a:normAutofit/>
          </a:bodyPr>
          <a:lstStyle/>
          <a:p>
            <a:pPr algn="r"/>
            <a:r>
              <a:rPr lang="es-MX" sz="3100" dirty="0">
                <a:solidFill>
                  <a:schemeClr val="accent1"/>
                </a:solidFill>
              </a:rPr>
              <a:t>ACTIVIDAD INTERDISCIPLINARIA  II</a:t>
            </a:r>
            <a:br>
              <a:rPr lang="es-MX" sz="3100" dirty="0">
                <a:solidFill>
                  <a:schemeClr val="accent1"/>
                </a:solidFill>
              </a:rPr>
            </a:br>
            <a:endParaRPr lang="es-MX" sz="3100" dirty="0">
              <a:solidFill>
                <a:schemeClr val="accent1"/>
              </a:solidFill>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4976031" y="963877"/>
            <a:ext cx="6377769" cy="4930246"/>
          </a:xfrm>
        </p:spPr>
        <p:txBody>
          <a:bodyPr anchor="ctr">
            <a:normAutofit/>
          </a:bodyPr>
          <a:lstStyle/>
          <a:p>
            <a:endParaRPr lang="es-MX" sz="2400" dirty="0"/>
          </a:p>
          <a:p>
            <a:r>
              <a:rPr lang="es-MX" sz="2400" dirty="0"/>
              <a:t>Integración de Equipos interdisciplinarios:</a:t>
            </a:r>
          </a:p>
          <a:p>
            <a:r>
              <a:rPr lang="es-MX" sz="2400" dirty="0"/>
              <a:t>Organización inicial: </a:t>
            </a:r>
            <a:r>
              <a:rPr lang="es-MX" sz="2400" dirty="0" smtClean="0"/>
              <a:t>Protocolo de investigación</a:t>
            </a:r>
            <a:endParaRPr lang="es-MX" sz="2400" dirty="0"/>
          </a:p>
          <a:p>
            <a:r>
              <a:rPr lang="es-MX" sz="2400" dirty="0"/>
              <a:t>Evidencia: Fotos de equipos trabajando, lista de equipos, y fotos de diseño inicial de su Proyecto.</a:t>
            </a:r>
          </a:p>
        </p:txBody>
      </p:sp>
    </p:spTree>
    <p:extLst>
      <p:ext uri="{BB962C8B-B14F-4D97-AF65-F5344CB8AC3E}">
        <p14:creationId xmlns:p14="http://schemas.microsoft.com/office/powerpoint/2010/main" val="3083180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xmlns="" id="{8BFE5F95-7488-4B11-AD53-9E7B0918F93C}"/>
              </a:ext>
            </a:extLst>
          </p:cNvPr>
          <p:cNvSpPr>
            <a:spLocks noGrp="1"/>
          </p:cNvSpPr>
          <p:nvPr>
            <p:ph type="ctrTitle"/>
          </p:nvPr>
        </p:nvSpPr>
        <p:spPr>
          <a:xfrm>
            <a:off x="556532" y="643467"/>
            <a:ext cx="11210925" cy="744836"/>
          </a:xfrm>
          <a:prstGeom prst="roundRect">
            <a:avLst>
              <a:gd name="adj" fmla="val 14141"/>
            </a:avLst>
          </a:prstGeom>
        </p:spPr>
        <p:txBody>
          <a:bodyPr vert="horz" lIns="91440" tIns="45720" rIns="91440" bIns="45720" rtlCol="0" anchor="ctr">
            <a:normAutofit/>
          </a:bodyPr>
          <a:lstStyle/>
          <a:p>
            <a:r>
              <a:rPr lang="en-US" sz="1000" kern="1200" dirty="0">
                <a:solidFill>
                  <a:schemeClr val="bg1"/>
                </a:solidFill>
                <a:latin typeface="+mj-lt"/>
                <a:ea typeface="+mj-ea"/>
                <a:cs typeface="+mj-cs"/>
              </a:rPr>
              <a:t>CONEXIONES</a:t>
            </a:r>
            <a:br>
              <a:rPr lang="en-US" sz="1000" kern="1200" dirty="0">
                <a:solidFill>
                  <a:schemeClr val="bg1"/>
                </a:solidFill>
                <a:latin typeface="+mj-lt"/>
                <a:ea typeface="+mj-ea"/>
                <a:cs typeface="+mj-cs"/>
              </a:rPr>
            </a:br>
            <a:r>
              <a:rPr lang="en-US" sz="1000" kern="1200" dirty="0">
                <a:solidFill>
                  <a:schemeClr val="bg1"/>
                </a:solidFill>
                <a:latin typeface="+mj-lt"/>
                <a:ea typeface="+mj-ea"/>
                <a:cs typeface="+mj-cs"/>
              </a:rPr>
              <a:t>PROYECTO “SABER PARA SERVIR”</a:t>
            </a:r>
            <a:br>
              <a:rPr lang="en-US" sz="1000" kern="1200" dirty="0">
                <a:solidFill>
                  <a:schemeClr val="bg1"/>
                </a:solidFill>
                <a:latin typeface="+mj-lt"/>
                <a:ea typeface="+mj-ea"/>
                <a:cs typeface="+mj-cs"/>
              </a:rPr>
            </a:br>
            <a:r>
              <a:rPr lang="en-US" sz="1000" kern="1200" dirty="0">
                <a:solidFill>
                  <a:schemeClr val="bg1"/>
                </a:solidFill>
                <a:latin typeface="+mj-lt"/>
                <a:ea typeface="+mj-ea"/>
                <a:cs typeface="+mj-cs"/>
              </a:rPr>
              <a:t>6º DE PREPARATORIA 2018-2019</a:t>
            </a:r>
            <a:br>
              <a:rPr lang="en-US" sz="1000" kern="1200" dirty="0">
                <a:solidFill>
                  <a:schemeClr val="bg1"/>
                </a:solidFill>
                <a:latin typeface="+mj-lt"/>
                <a:ea typeface="+mj-ea"/>
                <a:cs typeface="+mj-cs"/>
              </a:rPr>
            </a:br>
            <a:r>
              <a:rPr lang="en-US" sz="1000" kern="1200" dirty="0">
                <a:solidFill>
                  <a:schemeClr val="bg1"/>
                </a:solidFill>
                <a:latin typeface="+mj-lt"/>
                <a:ea typeface="+mj-ea"/>
                <a:cs typeface="+mj-cs"/>
              </a:rPr>
              <a:t>EQUIPOS DE ALUMNOS “Interdisciplinarios</a:t>
            </a:r>
          </a:p>
        </p:txBody>
      </p:sp>
      <p:graphicFrame>
        <p:nvGraphicFramePr>
          <p:cNvPr id="4" name="Tabla 3">
            <a:extLst>
              <a:ext uri="{FF2B5EF4-FFF2-40B4-BE49-F238E27FC236}">
                <a16:creationId xmlns:a16="http://schemas.microsoft.com/office/drawing/2014/main" xmlns="" id="{CF71DD73-2EEB-4A9B-A089-F9C1FB40B4E1}"/>
              </a:ext>
            </a:extLst>
          </p:cNvPr>
          <p:cNvGraphicFramePr>
            <a:graphicFrameLocks noGrp="1"/>
          </p:cNvGraphicFramePr>
          <p:nvPr>
            <p:extLst>
              <p:ext uri="{D42A27DB-BD31-4B8C-83A1-F6EECF244321}">
                <p14:modId xmlns:p14="http://schemas.microsoft.com/office/powerpoint/2010/main" val="2636189355"/>
              </p:ext>
            </p:extLst>
          </p:nvPr>
        </p:nvGraphicFramePr>
        <p:xfrm>
          <a:off x="643467" y="1958641"/>
          <a:ext cx="10905070" cy="3827375"/>
        </p:xfrm>
        <a:graphic>
          <a:graphicData uri="http://schemas.openxmlformats.org/drawingml/2006/table">
            <a:tbl>
              <a:tblPr firstRow="1" firstCol="1" bandRow="1">
                <a:tableStyleId>{5C22544A-7EE6-4342-B048-85BDC9FD1C3A}</a:tableStyleId>
              </a:tblPr>
              <a:tblGrid>
                <a:gridCol w="479141">
                  <a:extLst>
                    <a:ext uri="{9D8B030D-6E8A-4147-A177-3AD203B41FA5}">
                      <a16:colId xmlns:a16="http://schemas.microsoft.com/office/drawing/2014/main" xmlns="" val="679508694"/>
                    </a:ext>
                  </a:extLst>
                </a:gridCol>
                <a:gridCol w="2159853">
                  <a:extLst>
                    <a:ext uri="{9D8B030D-6E8A-4147-A177-3AD203B41FA5}">
                      <a16:colId xmlns:a16="http://schemas.microsoft.com/office/drawing/2014/main" xmlns="" val="2230540468"/>
                    </a:ext>
                  </a:extLst>
                </a:gridCol>
                <a:gridCol w="634799">
                  <a:extLst>
                    <a:ext uri="{9D8B030D-6E8A-4147-A177-3AD203B41FA5}">
                      <a16:colId xmlns:a16="http://schemas.microsoft.com/office/drawing/2014/main" xmlns="" val="2317749424"/>
                    </a:ext>
                  </a:extLst>
                </a:gridCol>
                <a:gridCol w="948085">
                  <a:extLst>
                    <a:ext uri="{9D8B030D-6E8A-4147-A177-3AD203B41FA5}">
                      <a16:colId xmlns:a16="http://schemas.microsoft.com/office/drawing/2014/main" xmlns="" val="1266779616"/>
                    </a:ext>
                  </a:extLst>
                </a:gridCol>
                <a:gridCol w="948085">
                  <a:extLst>
                    <a:ext uri="{9D8B030D-6E8A-4147-A177-3AD203B41FA5}">
                      <a16:colId xmlns:a16="http://schemas.microsoft.com/office/drawing/2014/main" xmlns="" val="3094276675"/>
                    </a:ext>
                  </a:extLst>
                </a:gridCol>
                <a:gridCol w="2388413">
                  <a:extLst>
                    <a:ext uri="{9D8B030D-6E8A-4147-A177-3AD203B41FA5}">
                      <a16:colId xmlns:a16="http://schemas.microsoft.com/office/drawing/2014/main" xmlns="" val="1779874923"/>
                    </a:ext>
                  </a:extLst>
                </a:gridCol>
                <a:gridCol w="1115565">
                  <a:extLst>
                    <a:ext uri="{9D8B030D-6E8A-4147-A177-3AD203B41FA5}">
                      <a16:colId xmlns:a16="http://schemas.microsoft.com/office/drawing/2014/main" xmlns="" val="4279420459"/>
                    </a:ext>
                  </a:extLst>
                </a:gridCol>
                <a:gridCol w="1062365">
                  <a:extLst>
                    <a:ext uri="{9D8B030D-6E8A-4147-A177-3AD203B41FA5}">
                      <a16:colId xmlns:a16="http://schemas.microsoft.com/office/drawing/2014/main" xmlns="" val="3972164038"/>
                    </a:ext>
                  </a:extLst>
                </a:gridCol>
                <a:gridCol w="1168764">
                  <a:extLst>
                    <a:ext uri="{9D8B030D-6E8A-4147-A177-3AD203B41FA5}">
                      <a16:colId xmlns:a16="http://schemas.microsoft.com/office/drawing/2014/main" xmlns="" val="1539031319"/>
                    </a:ext>
                  </a:extLst>
                </a:gridCol>
              </a:tblGrid>
              <a:tr h="844730">
                <a:tc>
                  <a:txBody>
                    <a:bodyPr/>
                    <a:lstStyle/>
                    <a:p>
                      <a:pPr algn="l">
                        <a:lnSpc>
                          <a:spcPct val="107000"/>
                        </a:lnSpc>
                        <a:spcAft>
                          <a:spcPts val="0"/>
                        </a:spcAft>
                      </a:pPr>
                      <a:r>
                        <a:rPr lang="es-MX" sz="1200" dirty="0">
                          <a:effectLst/>
                        </a:rPr>
                        <a:t>No.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 </a:t>
                      </a:r>
                    </a:p>
                    <a:p>
                      <a:pPr algn="ctr">
                        <a:lnSpc>
                          <a:spcPct val="107000"/>
                        </a:lnSpc>
                        <a:spcAft>
                          <a:spcPts val="0"/>
                        </a:spcAft>
                      </a:pPr>
                      <a:r>
                        <a:rPr lang="es-MX" sz="1200" dirty="0">
                          <a:effectLst/>
                        </a:rPr>
                        <a:t>Nombre del alumno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p>
                    <a:p>
                      <a:pPr algn="l">
                        <a:lnSpc>
                          <a:spcPct val="107000"/>
                        </a:lnSpc>
                        <a:spcAft>
                          <a:spcPts val="0"/>
                        </a:spcAft>
                      </a:pPr>
                      <a:r>
                        <a:rPr lang="es-MX" sz="1200" dirty="0">
                          <a:effectLst/>
                        </a:rPr>
                        <a:t>Grupo</a:t>
                      </a:r>
                    </a:p>
                    <a:p>
                      <a:pPr algn="ctr">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Asignatura</a:t>
                      </a:r>
                    </a:p>
                    <a:p>
                      <a:pPr algn="l">
                        <a:lnSpc>
                          <a:spcPct val="107000"/>
                        </a:lnSpc>
                        <a:spcAft>
                          <a:spcPts val="0"/>
                        </a:spcAft>
                      </a:pPr>
                      <a:r>
                        <a:rPr lang="es-MX" sz="1200" dirty="0">
                          <a:effectLst/>
                        </a:rPr>
                        <a:t> </a:t>
                      </a:r>
                    </a:p>
                    <a:p>
                      <a:pPr algn="l">
                        <a:lnSpc>
                          <a:spcPct val="107000"/>
                        </a:lnSpc>
                        <a:spcAft>
                          <a:spcPts val="0"/>
                        </a:spcAft>
                      </a:pPr>
                      <a:r>
                        <a:rPr lang="es-MX" sz="1200" dirty="0">
                          <a:effectLst/>
                        </a:rPr>
                        <a:t>Psicología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Asignatura</a:t>
                      </a:r>
                    </a:p>
                    <a:p>
                      <a:pPr algn="l">
                        <a:lnSpc>
                          <a:spcPct val="107000"/>
                        </a:lnSpc>
                        <a:spcAft>
                          <a:spcPts val="0"/>
                        </a:spcAft>
                      </a:pPr>
                      <a:r>
                        <a:rPr lang="es-MX" sz="1200" dirty="0">
                          <a:effectLst/>
                        </a:rPr>
                        <a:t> </a:t>
                      </a:r>
                    </a:p>
                    <a:p>
                      <a:pPr algn="ctr">
                        <a:lnSpc>
                          <a:spcPct val="107000"/>
                        </a:lnSpc>
                        <a:spcAft>
                          <a:spcPts val="0"/>
                        </a:spcAft>
                      </a:pPr>
                      <a:r>
                        <a:rPr lang="es-MX" sz="1200" dirty="0">
                          <a:effectLst/>
                        </a:rPr>
                        <a:t>Derecho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Asignatura</a:t>
                      </a:r>
                    </a:p>
                    <a:p>
                      <a:pPr algn="ctr">
                        <a:lnSpc>
                          <a:spcPct val="107000"/>
                        </a:lnSpc>
                        <a:spcAft>
                          <a:spcPts val="0"/>
                        </a:spcAft>
                      </a:pPr>
                      <a:r>
                        <a:rPr lang="es-MX" sz="1200" dirty="0">
                          <a:effectLst/>
                        </a:rPr>
                        <a:t>Problemas Sociales, Políticos y Económicos de México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Asignatura</a:t>
                      </a:r>
                    </a:p>
                    <a:p>
                      <a:pPr algn="ctr">
                        <a:lnSpc>
                          <a:spcPct val="107000"/>
                        </a:lnSpc>
                        <a:spcAft>
                          <a:spcPts val="0"/>
                        </a:spcAft>
                      </a:pPr>
                      <a:r>
                        <a:rPr lang="es-MX" sz="1200" dirty="0">
                          <a:effectLst/>
                        </a:rPr>
                        <a:t> </a:t>
                      </a:r>
                    </a:p>
                    <a:p>
                      <a:pPr algn="ctr">
                        <a:lnSpc>
                          <a:spcPct val="107000"/>
                        </a:lnSpc>
                        <a:spcAft>
                          <a:spcPts val="0"/>
                        </a:spcAft>
                      </a:pPr>
                      <a:r>
                        <a:rPr lang="es-MX" sz="1200" dirty="0">
                          <a:effectLst/>
                        </a:rPr>
                        <a:t>Historia de la Cultura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Asignatura</a:t>
                      </a:r>
                    </a:p>
                    <a:p>
                      <a:pPr algn="ctr">
                        <a:lnSpc>
                          <a:spcPct val="107000"/>
                        </a:lnSpc>
                        <a:spcAft>
                          <a:spcPts val="0"/>
                        </a:spcAft>
                      </a:pPr>
                      <a:r>
                        <a:rPr lang="es-MX" sz="1200" dirty="0">
                          <a:effectLst/>
                        </a:rPr>
                        <a:t> </a:t>
                      </a:r>
                    </a:p>
                    <a:p>
                      <a:pPr algn="ctr">
                        <a:lnSpc>
                          <a:spcPct val="107000"/>
                        </a:lnSpc>
                        <a:spcAft>
                          <a:spcPts val="0"/>
                        </a:spcAft>
                      </a:pPr>
                      <a:r>
                        <a:rPr lang="es-MX" sz="1200" dirty="0">
                          <a:effectLst/>
                        </a:rPr>
                        <a:t>Contabilidad</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Nombre del Proyecto</a:t>
                      </a:r>
                    </a:p>
                    <a:p>
                      <a:pPr algn="ctr">
                        <a:lnSpc>
                          <a:spcPct val="107000"/>
                        </a:lnSpc>
                        <a:spcAft>
                          <a:spcPts val="0"/>
                        </a:spcAft>
                      </a:pPr>
                      <a:r>
                        <a:rPr lang="es-MX" sz="1200" dirty="0">
                          <a:effectLst/>
                        </a:rPr>
                        <a:t> </a:t>
                      </a:r>
                    </a:p>
                    <a:p>
                      <a:pPr algn="ctr">
                        <a:lnSpc>
                          <a:spcPct val="107000"/>
                        </a:lnSpc>
                        <a:spcAft>
                          <a:spcPts val="0"/>
                        </a:spcAft>
                      </a:pPr>
                      <a:r>
                        <a:rPr lang="es-MX" sz="1200" dirty="0">
                          <a:effectLst/>
                        </a:rPr>
                        <a:t>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extLst>
                  <a:ext uri="{0D108BD9-81ED-4DB2-BD59-A6C34878D82A}">
                    <a16:rowId xmlns:a16="http://schemas.microsoft.com/office/drawing/2014/main" xmlns="" val="1535763312"/>
                  </a:ext>
                </a:extLst>
              </a:tr>
              <a:tr h="237546">
                <a:tc>
                  <a:txBody>
                    <a:bodyPr/>
                    <a:lstStyle/>
                    <a:p>
                      <a:pPr algn="l">
                        <a:lnSpc>
                          <a:spcPct val="107000"/>
                        </a:lnSpc>
                        <a:spcAft>
                          <a:spcPts val="0"/>
                        </a:spcAft>
                      </a:pPr>
                      <a:r>
                        <a:rPr lang="es-MX" sz="1200" dirty="0">
                          <a:effectLst/>
                        </a:rPr>
                        <a:t>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CRISTINA ELIZABETH</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rowSpan="10">
                  <a:txBody>
                    <a:bodyPr/>
                    <a:lstStyle/>
                    <a:p>
                      <a:pPr algn="l">
                        <a:lnSpc>
                          <a:spcPct val="107000"/>
                        </a:lnSpc>
                        <a:spcAft>
                          <a:spcPts val="0"/>
                        </a:spcAft>
                      </a:pPr>
                      <a:r>
                        <a:rPr lang="es-MX" sz="1200" dirty="0">
                          <a:effectLst/>
                        </a:rPr>
                        <a:t> </a:t>
                      </a:r>
                    </a:p>
                    <a:p>
                      <a:pPr algn="l">
                        <a:lnSpc>
                          <a:spcPct val="107000"/>
                        </a:lnSpc>
                        <a:spcAft>
                          <a:spcPts val="0"/>
                        </a:spcAft>
                      </a:pPr>
                      <a:r>
                        <a:rPr lang="es-MX" sz="1200" dirty="0">
                          <a:effectLst/>
                        </a:rPr>
                        <a:t>Mtra. Asesora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extLst>
                  <a:ext uri="{0D108BD9-81ED-4DB2-BD59-A6C34878D82A}">
                    <a16:rowId xmlns:a16="http://schemas.microsoft.com/office/drawing/2014/main" xmlns="" val="362337401"/>
                  </a:ext>
                </a:extLst>
              </a:tr>
              <a:tr h="237546">
                <a:tc>
                  <a:txBody>
                    <a:bodyPr/>
                    <a:lstStyle/>
                    <a:p>
                      <a:pPr algn="l">
                        <a:lnSpc>
                          <a:spcPct val="107000"/>
                        </a:lnSpc>
                        <a:spcAft>
                          <a:spcPts val="0"/>
                        </a:spcAft>
                      </a:pPr>
                      <a:r>
                        <a:rPr lang="es-MX" sz="1200" dirty="0">
                          <a:effectLst/>
                        </a:rPr>
                        <a:t>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CARLOS FERNANDO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vMerge="1">
                  <a:txBody>
                    <a:bodyPr/>
                    <a:lstStyle/>
                    <a:p>
                      <a:endParaRPr lang="es-MX"/>
                    </a:p>
                  </a:txBody>
                  <a:tcPr/>
                </a:tc>
                <a:extLst>
                  <a:ext uri="{0D108BD9-81ED-4DB2-BD59-A6C34878D82A}">
                    <a16:rowId xmlns:a16="http://schemas.microsoft.com/office/drawing/2014/main" xmlns="" val="2340433039"/>
                  </a:ext>
                </a:extLst>
              </a:tr>
              <a:tr h="237546">
                <a:tc>
                  <a:txBody>
                    <a:bodyPr/>
                    <a:lstStyle/>
                    <a:p>
                      <a:pPr algn="l">
                        <a:lnSpc>
                          <a:spcPct val="107000"/>
                        </a:lnSpc>
                        <a:spcAft>
                          <a:spcPts val="0"/>
                        </a:spcAft>
                      </a:pPr>
                      <a:r>
                        <a:rPr lang="es-MX" sz="1200" dirty="0">
                          <a:effectLst/>
                        </a:rPr>
                        <a:t>3</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ELIAS ANTONIO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vMerge="1">
                  <a:txBody>
                    <a:bodyPr/>
                    <a:lstStyle/>
                    <a:p>
                      <a:endParaRPr lang="es-MX"/>
                    </a:p>
                  </a:txBody>
                  <a:tcPr/>
                </a:tc>
                <a:extLst>
                  <a:ext uri="{0D108BD9-81ED-4DB2-BD59-A6C34878D82A}">
                    <a16:rowId xmlns:a16="http://schemas.microsoft.com/office/drawing/2014/main" xmlns="" val="3516695273"/>
                  </a:ext>
                </a:extLst>
              </a:tr>
              <a:tr h="237546">
                <a:tc>
                  <a:txBody>
                    <a:bodyPr/>
                    <a:lstStyle/>
                    <a:p>
                      <a:pPr algn="l">
                        <a:lnSpc>
                          <a:spcPct val="107000"/>
                        </a:lnSpc>
                        <a:spcAft>
                          <a:spcPts val="0"/>
                        </a:spcAft>
                      </a:pPr>
                      <a:r>
                        <a:rPr lang="es-MX" sz="1200" dirty="0">
                          <a:effectLst/>
                        </a:rPr>
                        <a:t>4</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LUIS ANGEL</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vMerge="1">
                  <a:txBody>
                    <a:bodyPr/>
                    <a:lstStyle/>
                    <a:p>
                      <a:endParaRPr lang="es-MX"/>
                    </a:p>
                  </a:txBody>
                  <a:tcPr/>
                </a:tc>
                <a:extLst>
                  <a:ext uri="{0D108BD9-81ED-4DB2-BD59-A6C34878D82A}">
                    <a16:rowId xmlns:a16="http://schemas.microsoft.com/office/drawing/2014/main" xmlns="" val="3477439162"/>
                  </a:ext>
                </a:extLst>
              </a:tr>
              <a:tr h="237546">
                <a:tc>
                  <a:txBody>
                    <a:bodyPr/>
                    <a:lstStyle/>
                    <a:p>
                      <a:pPr algn="l">
                        <a:lnSpc>
                          <a:spcPct val="107000"/>
                        </a:lnSpc>
                        <a:spcAft>
                          <a:spcPts val="0"/>
                        </a:spcAft>
                      </a:pPr>
                      <a:r>
                        <a:rPr lang="es-MX" sz="1200" dirty="0">
                          <a:effectLst/>
                        </a:rPr>
                        <a:t>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VALERIA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B</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vMerge="1">
                  <a:txBody>
                    <a:bodyPr/>
                    <a:lstStyle/>
                    <a:p>
                      <a:endParaRPr lang="es-MX"/>
                    </a:p>
                  </a:txBody>
                  <a:tcPr/>
                </a:tc>
                <a:extLst>
                  <a:ext uri="{0D108BD9-81ED-4DB2-BD59-A6C34878D82A}">
                    <a16:rowId xmlns:a16="http://schemas.microsoft.com/office/drawing/2014/main" xmlns="" val="2525677461"/>
                  </a:ext>
                </a:extLst>
              </a:tr>
              <a:tr h="237546">
                <a:tc>
                  <a:txBody>
                    <a:bodyPr/>
                    <a:lstStyle/>
                    <a:p>
                      <a:pPr algn="l">
                        <a:lnSpc>
                          <a:spcPct val="107000"/>
                        </a:lnSpc>
                        <a:spcAft>
                          <a:spcPts val="0"/>
                        </a:spcAft>
                      </a:pPr>
                      <a:r>
                        <a:rPr lang="es-MX" sz="1200" dirty="0">
                          <a:effectLst/>
                        </a:rPr>
                        <a:t>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JUAN CARLOS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B</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vMerge="1">
                  <a:txBody>
                    <a:bodyPr/>
                    <a:lstStyle/>
                    <a:p>
                      <a:endParaRPr lang="es-MX"/>
                    </a:p>
                  </a:txBody>
                  <a:tcPr/>
                </a:tc>
                <a:extLst>
                  <a:ext uri="{0D108BD9-81ED-4DB2-BD59-A6C34878D82A}">
                    <a16:rowId xmlns:a16="http://schemas.microsoft.com/office/drawing/2014/main" xmlns="" val="1081128523"/>
                  </a:ext>
                </a:extLst>
              </a:tr>
              <a:tr h="237546">
                <a:tc>
                  <a:txBody>
                    <a:bodyPr/>
                    <a:lstStyle/>
                    <a:p>
                      <a:pPr algn="l">
                        <a:lnSpc>
                          <a:spcPct val="107000"/>
                        </a:lnSpc>
                        <a:spcAft>
                          <a:spcPts val="0"/>
                        </a:spcAft>
                      </a:pPr>
                      <a:r>
                        <a:rPr lang="es-MX" sz="1200" dirty="0">
                          <a:effectLst/>
                        </a:rPr>
                        <a:t>7</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ANDREA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B</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vMerge="1">
                  <a:txBody>
                    <a:bodyPr/>
                    <a:lstStyle/>
                    <a:p>
                      <a:endParaRPr lang="es-MX"/>
                    </a:p>
                  </a:txBody>
                  <a:tcPr/>
                </a:tc>
                <a:extLst>
                  <a:ext uri="{0D108BD9-81ED-4DB2-BD59-A6C34878D82A}">
                    <a16:rowId xmlns:a16="http://schemas.microsoft.com/office/drawing/2014/main" xmlns="" val="3577892766"/>
                  </a:ext>
                </a:extLst>
              </a:tr>
              <a:tr h="439941">
                <a:tc>
                  <a:txBody>
                    <a:bodyPr/>
                    <a:lstStyle/>
                    <a:p>
                      <a:pPr algn="l">
                        <a:lnSpc>
                          <a:spcPct val="107000"/>
                        </a:lnSpc>
                        <a:spcAft>
                          <a:spcPts val="0"/>
                        </a:spcAft>
                      </a:pPr>
                      <a:r>
                        <a:rPr lang="es-MX" sz="1200" dirty="0">
                          <a:effectLst/>
                        </a:rPr>
                        <a:t>8</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smtClean="0">
                          <a:effectLst/>
                        </a:rPr>
                        <a:t>CARLOS </a:t>
                      </a:r>
                      <a:r>
                        <a:rPr lang="es-MX" sz="1200" dirty="0">
                          <a:effectLst/>
                        </a:rPr>
                        <a:t>ANDRES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C</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vMerge="1">
                  <a:txBody>
                    <a:bodyPr/>
                    <a:lstStyle/>
                    <a:p>
                      <a:endParaRPr lang="es-MX"/>
                    </a:p>
                  </a:txBody>
                  <a:tcPr/>
                </a:tc>
                <a:extLst>
                  <a:ext uri="{0D108BD9-81ED-4DB2-BD59-A6C34878D82A}">
                    <a16:rowId xmlns:a16="http://schemas.microsoft.com/office/drawing/2014/main" xmlns="" val="4198337226"/>
                  </a:ext>
                </a:extLst>
              </a:tr>
              <a:tr h="439941">
                <a:tc>
                  <a:txBody>
                    <a:bodyPr/>
                    <a:lstStyle/>
                    <a:p>
                      <a:pPr algn="l">
                        <a:lnSpc>
                          <a:spcPct val="107000"/>
                        </a:lnSpc>
                        <a:spcAft>
                          <a:spcPts val="0"/>
                        </a:spcAft>
                      </a:pPr>
                      <a:r>
                        <a:rPr lang="es-MX" sz="1200" dirty="0">
                          <a:effectLst/>
                        </a:rPr>
                        <a:t>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smtClean="0">
                          <a:effectLst/>
                        </a:rPr>
                        <a:t>BRENDA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C</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vMerge="1">
                  <a:txBody>
                    <a:bodyPr/>
                    <a:lstStyle/>
                    <a:p>
                      <a:endParaRPr lang="es-MX"/>
                    </a:p>
                  </a:txBody>
                  <a:tcPr/>
                </a:tc>
                <a:extLst>
                  <a:ext uri="{0D108BD9-81ED-4DB2-BD59-A6C34878D82A}">
                    <a16:rowId xmlns:a16="http://schemas.microsoft.com/office/drawing/2014/main" xmlns="" val="1060624806"/>
                  </a:ext>
                </a:extLst>
              </a:tr>
              <a:tr h="439941">
                <a:tc>
                  <a:txBody>
                    <a:bodyPr/>
                    <a:lstStyle/>
                    <a:p>
                      <a:pPr algn="l">
                        <a:lnSpc>
                          <a:spcPct val="107000"/>
                        </a:lnSpc>
                        <a:spcAft>
                          <a:spcPts val="0"/>
                        </a:spcAft>
                      </a:pPr>
                      <a:r>
                        <a:rPr lang="es-MX" sz="1200" dirty="0">
                          <a:effectLst/>
                        </a:rPr>
                        <a:t>10</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l">
                        <a:lnSpc>
                          <a:spcPct val="107000"/>
                        </a:lnSpc>
                        <a:spcAft>
                          <a:spcPts val="0"/>
                        </a:spcAft>
                      </a:pPr>
                      <a:r>
                        <a:rPr lang="es-MX" sz="1200" dirty="0" smtClean="0">
                          <a:effectLst/>
                        </a:rPr>
                        <a:t>GIANNINA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6º D</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a:txBody>
                    <a:bodyPr/>
                    <a:lstStyle/>
                    <a:p>
                      <a:pPr algn="ctr">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tc>
                <a:tc vMerge="1">
                  <a:txBody>
                    <a:bodyPr/>
                    <a:lstStyle/>
                    <a:p>
                      <a:endParaRPr lang="es-MX"/>
                    </a:p>
                  </a:txBody>
                  <a:tcPr/>
                </a:tc>
                <a:extLst>
                  <a:ext uri="{0D108BD9-81ED-4DB2-BD59-A6C34878D82A}">
                    <a16:rowId xmlns:a16="http://schemas.microsoft.com/office/drawing/2014/main" xmlns="" val="1139764506"/>
                  </a:ext>
                </a:extLst>
              </a:tr>
            </a:tbl>
          </a:graphicData>
        </a:graphic>
      </p:graphicFrame>
    </p:spTree>
    <p:extLst>
      <p:ext uri="{BB962C8B-B14F-4D97-AF65-F5344CB8AC3E}">
        <p14:creationId xmlns:p14="http://schemas.microsoft.com/office/powerpoint/2010/main" val="1319028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02194" y="365125"/>
            <a:ext cx="6518787" cy="785249"/>
          </a:xfrm>
        </p:spPr>
        <p:txBody>
          <a:bodyPr/>
          <a:lstStyle/>
          <a:p>
            <a:pPr algn="ctr"/>
            <a:r>
              <a:rPr lang="es-MX" dirty="0" smtClean="0"/>
              <a:t>ÍNDICE</a:t>
            </a:r>
            <a:endParaRPr lang="es-MX" dirty="0"/>
          </a:p>
        </p:txBody>
      </p:sp>
      <p:sp>
        <p:nvSpPr>
          <p:cNvPr id="3" name="Marcador de contenido 2"/>
          <p:cNvSpPr>
            <a:spLocks noGrp="1"/>
          </p:cNvSpPr>
          <p:nvPr>
            <p:ph idx="1"/>
          </p:nvPr>
        </p:nvSpPr>
        <p:spPr>
          <a:xfrm>
            <a:off x="838200" y="1150374"/>
            <a:ext cx="10515600" cy="5353665"/>
          </a:xfrm>
        </p:spPr>
        <p:txBody>
          <a:bodyPr>
            <a:normAutofit fontScale="47500" lnSpcReduction="20000"/>
          </a:bodyPr>
          <a:lstStyle/>
          <a:p>
            <a:r>
              <a:rPr lang="es-MX" dirty="0" smtClean="0"/>
              <a:t>Diapositiva 1  Nombre y Logotipo del Colegio</a:t>
            </a:r>
          </a:p>
          <a:p>
            <a:r>
              <a:rPr lang="es-MX" dirty="0" smtClean="0"/>
              <a:t>Diapositiva 2  Nombre del Proyecto, fecha de inicio y termino del proyecto</a:t>
            </a:r>
          </a:p>
          <a:p>
            <a:r>
              <a:rPr lang="es-MX" dirty="0"/>
              <a:t>Diapositiva </a:t>
            </a:r>
            <a:r>
              <a:rPr lang="es-MX" dirty="0" smtClean="0"/>
              <a:t>3 </a:t>
            </a:r>
            <a:r>
              <a:rPr lang="es-MX" dirty="0"/>
              <a:t>Í</a:t>
            </a:r>
            <a:r>
              <a:rPr lang="es-MX" dirty="0" smtClean="0"/>
              <a:t>ndice</a:t>
            </a:r>
            <a:endParaRPr lang="es-MX" dirty="0"/>
          </a:p>
          <a:p>
            <a:r>
              <a:rPr lang="es-MX" dirty="0"/>
              <a:t>Diapositiva </a:t>
            </a:r>
            <a:r>
              <a:rPr lang="es-MX" dirty="0" smtClean="0"/>
              <a:t>4 Índice</a:t>
            </a:r>
            <a:endParaRPr lang="es-MX" dirty="0"/>
          </a:p>
          <a:p>
            <a:r>
              <a:rPr lang="es-MX" dirty="0"/>
              <a:t>Diapositiva </a:t>
            </a:r>
            <a:r>
              <a:rPr lang="es-MX" dirty="0" smtClean="0"/>
              <a:t>5 Índice</a:t>
            </a:r>
            <a:endParaRPr lang="es-MX" dirty="0"/>
          </a:p>
          <a:p>
            <a:r>
              <a:rPr lang="es-MX" dirty="0"/>
              <a:t>Diapositiva </a:t>
            </a:r>
            <a:r>
              <a:rPr lang="es-MX" dirty="0" smtClean="0"/>
              <a:t>6 Nombre de maestros participantes y asignaturas</a:t>
            </a:r>
            <a:endParaRPr lang="es-MX" dirty="0"/>
          </a:p>
          <a:p>
            <a:r>
              <a:rPr lang="es-MX" dirty="0"/>
              <a:t>Diapositiva </a:t>
            </a:r>
            <a:r>
              <a:rPr lang="es-MX" dirty="0" smtClean="0"/>
              <a:t>7 Justificación</a:t>
            </a:r>
            <a:endParaRPr lang="es-MX" dirty="0"/>
          </a:p>
          <a:p>
            <a:r>
              <a:rPr lang="es-MX" dirty="0"/>
              <a:t>Diapositiva </a:t>
            </a:r>
            <a:r>
              <a:rPr lang="es-MX" dirty="0" smtClean="0"/>
              <a:t>8 Descripción del proyecto</a:t>
            </a:r>
            <a:endParaRPr lang="es-MX" dirty="0"/>
          </a:p>
          <a:p>
            <a:r>
              <a:rPr lang="es-MX" dirty="0"/>
              <a:t>Diapositiva </a:t>
            </a:r>
            <a:r>
              <a:rPr lang="es-MX" dirty="0" smtClean="0"/>
              <a:t>9 Objetivo general del proyecto</a:t>
            </a:r>
            <a:endParaRPr lang="es-MX" dirty="0"/>
          </a:p>
          <a:p>
            <a:r>
              <a:rPr lang="es-MX" dirty="0"/>
              <a:t>Diapositiva </a:t>
            </a:r>
            <a:r>
              <a:rPr lang="es-MX" dirty="0" smtClean="0"/>
              <a:t>10 Objetivos de cada asignatura</a:t>
            </a:r>
            <a:endParaRPr lang="es-MX" dirty="0"/>
          </a:p>
          <a:p>
            <a:r>
              <a:rPr lang="es-MX" dirty="0"/>
              <a:t>Diapositiva </a:t>
            </a:r>
            <a:r>
              <a:rPr lang="es-MX" dirty="0" smtClean="0"/>
              <a:t>11 Intención del proyecto que da origen al nombre</a:t>
            </a:r>
            <a:endParaRPr lang="es-MX" dirty="0"/>
          </a:p>
          <a:p>
            <a:r>
              <a:rPr lang="es-MX" dirty="0"/>
              <a:t>Diapositiva </a:t>
            </a:r>
            <a:r>
              <a:rPr lang="es-MX" dirty="0" smtClean="0"/>
              <a:t>12 Producto 1 </a:t>
            </a:r>
            <a:r>
              <a:rPr lang="es-MX" dirty="0"/>
              <a:t>C.A.I.A.C. Conclusiones Generales. Interdisciplinariedad</a:t>
            </a:r>
          </a:p>
          <a:p>
            <a:r>
              <a:rPr lang="es-MX" dirty="0"/>
              <a:t>Diapositiva </a:t>
            </a:r>
            <a:r>
              <a:rPr lang="es-MX" dirty="0" smtClean="0"/>
              <a:t>13 </a:t>
            </a:r>
            <a:r>
              <a:rPr lang="es-MX" dirty="0"/>
              <a:t>Producto 1 C.A.I.A.C. Conclusiones Generales. Interdisciplinariedad</a:t>
            </a:r>
          </a:p>
          <a:p>
            <a:r>
              <a:rPr lang="es-MX" dirty="0"/>
              <a:t>Diapositiva </a:t>
            </a:r>
            <a:r>
              <a:rPr lang="es-MX" dirty="0" smtClean="0"/>
              <a:t>14 </a:t>
            </a:r>
            <a:r>
              <a:rPr lang="es-MX" dirty="0"/>
              <a:t>Producto 1 C.A.I.A.C. Conclusiones Generales. Interdisciplinariedad</a:t>
            </a:r>
          </a:p>
          <a:p>
            <a:r>
              <a:rPr lang="es-MX" dirty="0"/>
              <a:t>Diapositiva </a:t>
            </a:r>
            <a:r>
              <a:rPr lang="es-MX" dirty="0" smtClean="0"/>
              <a:t>15 Producto 3 Fotografías de la sesión</a:t>
            </a:r>
            <a:endParaRPr lang="es-MX" dirty="0"/>
          </a:p>
          <a:p>
            <a:r>
              <a:rPr lang="es-MX" dirty="0"/>
              <a:t>Diapositiva </a:t>
            </a:r>
            <a:r>
              <a:rPr lang="es-MX" dirty="0" smtClean="0"/>
              <a:t>16 Producto 3 </a:t>
            </a:r>
            <a:r>
              <a:rPr lang="es-MX" dirty="0"/>
              <a:t>Fotografías de </a:t>
            </a:r>
            <a:r>
              <a:rPr lang="es-MX" dirty="0" smtClean="0"/>
              <a:t>la sesión</a:t>
            </a:r>
          </a:p>
          <a:p>
            <a:r>
              <a:rPr lang="es-MX" dirty="0" smtClean="0"/>
              <a:t>Diapositiva 17 Producto 2 Organizador Gráfico</a:t>
            </a:r>
            <a:endParaRPr lang="es-MX" dirty="0"/>
          </a:p>
          <a:p>
            <a:r>
              <a:rPr lang="es-MX" dirty="0"/>
              <a:t>Diapositiva </a:t>
            </a:r>
            <a:r>
              <a:rPr lang="es-MX" dirty="0" smtClean="0"/>
              <a:t>18 </a:t>
            </a:r>
            <a:r>
              <a:rPr lang="es-MX" dirty="0"/>
              <a:t>Preguntas generadoras del proyecto</a:t>
            </a:r>
          </a:p>
          <a:p>
            <a:r>
              <a:rPr lang="es-MX" dirty="0"/>
              <a:t>Diapositiva 19 Documentación de actividades y evidencias de la implementación del proyecto</a:t>
            </a:r>
          </a:p>
          <a:p>
            <a:r>
              <a:rPr lang="es-MX" dirty="0"/>
              <a:t>Diapositiva </a:t>
            </a:r>
            <a:r>
              <a:rPr lang="es-MX" dirty="0" smtClean="0"/>
              <a:t>20 </a:t>
            </a:r>
            <a:r>
              <a:rPr lang="es-MX" dirty="0"/>
              <a:t>Lista de actividades por asignatura</a:t>
            </a:r>
          </a:p>
          <a:p>
            <a:endParaRPr lang="es-MX" dirty="0"/>
          </a:p>
          <a:p>
            <a:endParaRPr lang="es-MX" dirty="0"/>
          </a:p>
        </p:txBody>
      </p:sp>
    </p:spTree>
    <p:extLst>
      <p:ext uri="{BB962C8B-B14F-4D97-AF65-F5344CB8AC3E}">
        <p14:creationId xmlns:p14="http://schemas.microsoft.com/office/powerpoint/2010/main" val="6272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xmlns="" id="{8BFE5F95-7488-4B11-AD53-9E7B0918F93C}"/>
              </a:ext>
            </a:extLst>
          </p:cNvPr>
          <p:cNvSpPr>
            <a:spLocks noGrp="1"/>
          </p:cNvSpPr>
          <p:nvPr>
            <p:ph type="ctrTitle"/>
          </p:nvPr>
        </p:nvSpPr>
        <p:spPr>
          <a:xfrm>
            <a:off x="556532" y="643467"/>
            <a:ext cx="11210925" cy="744836"/>
          </a:xfrm>
          <a:prstGeom prst="roundRect">
            <a:avLst>
              <a:gd name="adj" fmla="val 14141"/>
            </a:avLst>
          </a:prstGeom>
        </p:spPr>
        <p:txBody>
          <a:bodyPr vert="horz" lIns="91440" tIns="45720" rIns="91440" bIns="45720" rtlCol="0" anchor="ctr">
            <a:normAutofit/>
          </a:bodyPr>
          <a:lstStyle/>
          <a:p>
            <a:r>
              <a:rPr lang="en-US" sz="1000" kern="1200" dirty="0">
                <a:solidFill>
                  <a:schemeClr val="bg1"/>
                </a:solidFill>
                <a:latin typeface="+mj-lt"/>
                <a:ea typeface="+mj-ea"/>
                <a:cs typeface="+mj-cs"/>
              </a:rPr>
              <a:t>CONEXIONES</a:t>
            </a:r>
            <a:br>
              <a:rPr lang="en-US" sz="1000" kern="1200" dirty="0">
                <a:solidFill>
                  <a:schemeClr val="bg1"/>
                </a:solidFill>
                <a:latin typeface="+mj-lt"/>
                <a:ea typeface="+mj-ea"/>
                <a:cs typeface="+mj-cs"/>
              </a:rPr>
            </a:br>
            <a:r>
              <a:rPr lang="en-US" sz="1000" kern="1200" dirty="0">
                <a:solidFill>
                  <a:schemeClr val="bg1"/>
                </a:solidFill>
                <a:latin typeface="+mj-lt"/>
                <a:ea typeface="+mj-ea"/>
                <a:cs typeface="+mj-cs"/>
              </a:rPr>
              <a:t>PROYECTO “SABER PARA SERVIR”</a:t>
            </a:r>
            <a:br>
              <a:rPr lang="en-US" sz="1000" kern="1200" dirty="0">
                <a:solidFill>
                  <a:schemeClr val="bg1"/>
                </a:solidFill>
                <a:latin typeface="+mj-lt"/>
                <a:ea typeface="+mj-ea"/>
                <a:cs typeface="+mj-cs"/>
              </a:rPr>
            </a:br>
            <a:r>
              <a:rPr lang="en-US" sz="1000" kern="1200" dirty="0">
                <a:solidFill>
                  <a:schemeClr val="bg1"/>
                </a:solidFill>
                <a:latin typeface="+mj-lt"/>
                <a:ea typeface="+mj-ea"/>
                <a:cs typeface="+mj-cs"/>
              </a:rPr>
              <a:t>6º DE PREPARATORIA 2018-2019</a:t>
            </a:r>
            <a:br>
              <a:rPr lang="en-US" sz="1000" kern="1200" dirty="0">
                <a:solidFill>
                  <a:schemeClr val="bg1"/>
                </a:solidFill>
                <a:latin typeface="+mj-lt"/>
                <a:ea typeface="+mj-ea"/>
                <a:cs typeface="+mj-cs"/>
              </a:rPr>
            </a:br>
            <a:r>
              <a:rPr lang="en-US" sz="1000" kern="1200" dirty="0">
                <a:solidFill>
                  <a:schemeClr val="bg1"/>
                </a:solidFill>
                <a:latin typeface="+mj-lt"/>
                <a:ea typeface="+mj-ea"/>
                <a:cs typeface="+mj-cs"/>
              </a:rPr>
              <a:t>EQUIPOS DE ALUMNOS “Interdisciplinarios</a:t>
            </a:r>
          </a:p>
        </p:txBody>
      </p:sp>
      <p:graphicFrame>
        <p:nvGraphicFramePr>
          <p:cNvPr id="8" name="Tabla 7">
            <a:extLst>
              <a:ext uri="{FF2B5EF4-FFF2-40B4-BE49-F238E27FC236}">
                <a16:creationId xmlns:a16="http://schemas.microsoft.com/office/drawing/2014/main" xmlns="" id="{4F2943D2-E0AC-45D7-B60F-AC40396B4503}"/>
              </a:ext>
            </a:extLst>
          </p:cNvPr>
          <p:cNvGraphicFramePr>
            <a:graphicFrameLocks noGrp="1"/>
          </p:cNvGraphicFramePr>
          <p:nvPr>
            <p:extLst>
              <p:ext uri="{D42A27DB-BD31-4B8C-83A1-F6EECF244321}">
                <p14:modId xmlns:p14="http://schemas.microsoft.com/office/powerpoint/2010/main" val="841251557"/>
              </p:ext>
            </p:extLst>
          </p:nvPr>
        </p:nvGraphicFramePr>
        <p:xfrm>
          <a:off x="643467" y="2229106"/>
          <a:ext cx="10905069" cy="3286449"/>
        </p:xfrm>
        <a:graphic>
          <a:graphicData uri="http://schemas.openxmlformats.org/drawingml/2006/table">
            <a:tbl>
              <a:tblPr firstRow="1" firstCol="1" bandRow="1">
                <a:tableStyleId>{5C22544A-7EE6-4342-B048-85BDC9FD1C3A}</a:tableStyleId>
              </a:tblPr>
              <a:tblGrid>
                <a:gridCol w="554492">
                  <a:extLst>
                    <a:ext uri="{9D8B030D-6E8A-4147-A177-3AD203B41FA5}">
                      <a16:colId xmlns:a16="http://schemas.microsoft.com/office/drawing/2014/main" xmlns="" val="1574085817"/>
                    </a:ext>
                  </a:extLst>
                </a:gridCol>
                <a:gridCol w="1639040">
                  <a:extLst>
                    <a:ext uri="{9D8B030D-6E8A-4147-A177-3AD203B41FA5}">
                      <a16:colId xmlns:a16="http://schemas.microsoft.com/office/drawing/2014/main" xmlns="" val="2589170567"/>
                    </a:ext>
                  </a:extLst>
                </a:gridCol>
                <a:gridCol w="702655">
                  <a:extLst>
                    <a:ext uri="{9D8B030D-6E8A-4147-A177-3AD203B41FA5}">
                      <a16:colId xmlns:a16="http://schemas.microsoft.com/office/drawing/2014/main" xmlns="" val="1262409514"/>
                    </a:ext>
                  </a:extLst>
                </a:gridCol>
                <a:gridCol w="1024660">
                  <a:extLst>
                    <a:ext uri="{9D8B030D-6E8A-4147-A177-3AD203B41FA5}">
                      <a16:colId xmlns:a16="http://schemas.microsoft.com/office/drawing/2014/main" xmlns="" val="762259968"/>
                    </a:ext>
                  </a:extLst>
                </a:gridCol>
                <a:gridCol w="1024660">
                  <a:extLst>
                    <a:ext uri="{9D8B030D-6E8A-4147-A177-3AD203B41FA5}">
                      <a16:colId xmlns:a16="http://schemas.microsoft.com/office/drawing/2014/main" xmlns="" val="3366186496"/>
                    </a:ext>
                  </a:extLst>
                </a:gridCol>
                <a:gridCol w="2468751">
                  <a:extLst>
                    <a:ext uri="{9D8B030D-6E8A-4147-A177-3AD203B41FA5}">
                      <a16:colId xmlns:a16="http://schemas.microsoft.com/office/drawing/2014/main" xmlns="" val="3561962085"/>
                    </a:ext>
                  </a:extLst>
                </a:gridCol>
                <a:gridCol w="1192578">
                  <a:extLst>
                    <a:ext uri="{9D8B030D-6E8A-4147-A177-3AD203B41FA5}">
                      <a16:colId xmlns:a16="http://schemas.microsoft.com/office/drawing/2014/main" xmlns="" val="1405834452"/>
                    </a:ext>
                  </a:extLst>
                </a:gridCol>
                <a:gridCol w="1139239">
                  <a:extLst>
                    <a:ext uri="{9D8B030D-6E8A-4147-A177-3AD203B41FA5}">
                      <a16:colId xmlns:a16="http://schemas.microsoft.com/office/drawing/2014/main" xmlns="" val="2953764370"/>
                    </a:ext>
                  </a:extLst>
                </a:gridCol>
                <a:gridCol w="1158994">
                  <a:extLst>
                    <a:ext uri="{9D8B030D-6E8A-4147-A177-3AD203B41FA5}">
                      <a16:colId xmlns:a16="http://schemas.microsoft.com/office/drawing/2014/main" xmlns="" val="1249444878"/>
                    </a:ext>
                  </a:extLst>
                </a:gridCol>
              </a:tblGrid>
              <a:tr h="904779">
                <a:tc>
                  <a:txBody>
                    <a:bodyPr/>
                    <a:lstStyle/>
                    <a:p>
                      <a:pPr algn="l">
                        <a:lnSpc>
                          <a:spcPct val="107000"/>
                        </a:lnSpc>
                        <a:spcAft>
                          <a:spcPts val="0"/>
                        </a:spcAft>
                      </a:pPr>
                      <a:r>
                        <a:rPr lang="es-MX" sz="1200" dirty="0">
                          <a:effectLst/>
                        </a:rPr>
                        <a:t>No.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 </a:t>
                      </a:r>
                    </a:p>
                    <a:p>
                      <a:pPr algn="ctr">
                        <a:lnSpc>
                          <a:spcPct val="107000"/>
                        </a:lnSpc>
                        <a:spcAft>
                          <a:spcPts val="0"/>
                        </a:spcAft>
                      </a:pPr>
                      <a:r>
                        <a:rPr lang="es-MX" sz="1200" dirty="0">
                          <a:effectLst/>
                        </a:rPr>
                        <a:t>Nombre del alumno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p>
                    <a:p>
                      <a:pPr algn="l">
                        <a:lnSpc>
                          <a:spcPct val="107000"/>
                        </a:lnSpc>
                        <a:spcAft>
                          <a:spcPts val="0"/>
                        </a:spcAft>
                      </a:pPr>
                      <a:r>
                        <a:rPr lang="es-MX" sz="1200" dirty="0">
                          <a:effectLst/>
                        </a:rPr>
                        <a:t>Grupo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Asignatura</a:t>
                      </a:r>
                    </a:p>
                    <a:p>
                      <a:pPr algn="l">
                        <a:lnSpc>
                          <a:spcPct val="107000"/>
                        </a:lnSpc>
                        <a:spcAft>
                          <a:spcPts val="0"/>
                        </a:spcAft>
                      </a:pPr>
                      <a:r>
                        <a:rPr lang="es-MX" sz="1200" dirty="0">
                          <a:effectLst/>
                        </a:rPr>
                        <a:t> </a:t>
                      </a:r>
                    </a:p>
                    <a:p>
                      <a:pPr algn="l">
                        <a:lnSpc>
                          <a:spcPct val="107000"/>
                        </a:lnSpc>
                        <a:spcAft>
                          <a:spcPts val="0"/>
                        </a:spcAft>
                      </a:pPr>
                      <a:r>
                        <a:rPr lang="es-MX" sz="1200" dirty="0">
                          <a:effectLst/>
                        </a:rPr>
                        <a:t>Psicología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Asignatura</a:t>
                      </a:r>
                    </a:p>
                    <a:p>
                      <a:pPr algn="l">
                        <a:lnSpc>
                          <a:spcPct val="107000"/>
                        </a:lnSpc>
                        <a:spcAft>
                          <a:spcPts val="0"/>
                        </a:spcAft>
                      </a:pPr>
                      <a:r>
                        <a:rPr lang="es-MX" sz="1200" dirty="0">
                          <a:effectLst/>
                        </a:rPr>
                        <a:t> </a:t>
                      </a:r>
                    </a:p>
                    <a:p>
                      <a:pPr algn="ctr">
                        <a:lnSpc>
                          <a:spcPct val="107000"/>
                        </a:lnSpc>
                        <a:spcAft>
                          <a:spcPts val="0"/>
                        </a:spcAft>
                      </a:pPr>
                      <a:r>
                        <a:rPr lang="es-MX" sz="1200" dirty="0">
                          <a:effectLst/>
                        </a:rPr>
                        <a:t>Derecho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Asignatura</a:t>
                      </a:r>
                    </a:p>
                    <a:p>
                      <a:pPr algn="l">
                        <a:lnSpc>
                          <a:spcPct val="107000"/>
                        </a:lnSpc>
                        <a:spcAft>
                          <a:spcPts val="0"/>
                        </a:spcAft>
                      </a:pPr>
                      <a:r>
                        <a:rPr lang="es-MX" sz="1200" dirty="0">
                          <a:effectLst/>
                        </a:rPr>
                        <a:t>Problemas Sociales, Políticos y Económicos de México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Asignatura</a:t>
                      </a:r>
                    </a:p>
                    <a:p>
                      <a:pPr algn="l">
                        <a:lnSpc>
                          <a:spcPct val="107000"/>
                        </a:lnSpc>
                        <a:spcAft>
                          <a:spcPts val="0"/>
                        </a:spcAft>
                      </a:pPr>
                      <a:r>
                        <a:rPr lang="es-MX" sz="1200" dirty="0">
                          <a:effectLst/>
                        </a:rPr>
                        <a:t> </a:t>
                      </a:r>
                    </a:p>
                    <a:p>
                      <a:pPr algn="l">
                        <a:lnSpc>
                          <a:spcPct val="107000"/>
                        </a:lnSpc>
                        <a:spcAft>
                          <a:spcPts val="0"/>
                        </a:spcAft>
                      </a:pPr>
                      <a:r>
                        <a:rPr lang="es-MX" sz="1200" dirty="0">
                          <a:effectLst/>
                        </a:rPr>
                        <a:t>Historia de la Cultura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Asignatura</a:t>
                      </a:r>
                    </a:p>
                    <a:p>
                      <a:pPr algn="l">
                        <a:lnSpc>
                          <a:spcPct val="107000"/>
                        </a:lnSpc>
                        <a:spcAft>
                          <a:spcPts val="0"/>
                        </a:spcAft>
                      </a:pPr>
                      <a:r>
                        <a:rPr lang="es-MX" sz="1200" dirty="0">
                          <a:effectLst/>
                        </a:rPr>
                        <a:t> </a:t>
                      </a:r>
                    </a:p>
                    <a:p>
                      <a:pPr algn="l">
                        <a:lnSpc>
                          <a:spcPct val="107000"/>
                        </a:lnSpc>
                        <a:spcAft>
                          <a:spcPts val="0"/>
                        </a:spcAft>
                      </a:pPr>
                      <a:r>
                        <a:rPr lang="es-MX" sz="1200" dirty="0">
                          <a:effectLst/>
                        </a:rPr>
                        <a:t>Contabilidad</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Nombre del Proyecto</a:t>
                      </a:r>
                    </a:p>
                    <a:p>
                      <a:pPr algn="ctr">
                        <a:lnSpc>
                          <a:spcPct val="107000"/>
                        </a:lnSpc>
                        <a:spcAft>
                          <a:spcPts val="0"/>
                        </a:spcAft>
                      </a:pPr>
                      <a:r>
                        <a:rPr lang="es-MX" sz="1200" dirty="0">
                          <a:effectLst/>
                        </a:rPr>
                        <a:t> </a:t>
                      </a:r>
                    </a:p>
                    <a:p>
                      <a:pPr algn="ctr">
                        <a:lnSpc>
                          <a:spcPct val="107000"/>
                        </a:lnSpc>
                        <a:spcAft>
                          <a:spcPts val="0"/>
                        </a:spcAft>
                      </a:pPr>
                      <a:r>
                        <a:rPr lang="es-MX" sz="1600" dirty="0">
                          <a:effectLst/>
                        </a:rPr>
                        <a:t>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extLst>
                  <a:ext uri="{0D108BD9-81ED-4DB2-BD59-A6C34878D82A}">
                    <a16:rowId xmlns:a16="http://schemas.microsoft.com/office/drawing/2014/main" xmlns="" val="427961702"/>
                  </a:ext>
                </a:extLst>
              </a:tr>
              <a:tr h="238167">
                <a:tc>
                  <a:txBody>
                    <a:bodyPr/>
                    <a:lstStyle/>
                    <a:p>
                      <a:pPr algn="l">
                        <a:lnSpc>
                          <a:spcPct val="107000"/>
                        </a:lnSpc>
                        <a:spcAft>
                          <a:spcPts val="0"/>
                        </a:spcAft>
                      </a:pPr>
                      <a:r>
                        <a:rPr lang="es-MX" sz="1200" dirty="0">
                          <a:effectLst/>
                        </a:rPr>
                        <a:t>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DANIELA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rowSpan="10">
                  <a:txBody>
                    <a:bodyPr/>
                    <a:lstStyle/>
                    <a:p>
                      <a:pPr algn="l">
                        <a:lnSpc>
                          <a:spcPct val="107000"/>
                        </a:lnSpc>
                        <a:spcAft>
                          <a:spcPts val="0"/>
                        </a:spcAft>
                      </a:pPr>
                      <a:r>
                        <a:rPr lang="es-MX" sz="1200" dirty="0">
                          <a:effectLst/>
                        </a:rPr>
                        <a:t>Mtro. Asesor</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extLst>
                  <a:ext uri="{0D108BD9-81ED-4DB2-BD59-A6C34878D82A}">
                    <a16:rowId xmlns:a16="http://schemas.microsoft.com/office/drawing/2014/main" xmlns="" val="886022117"/>
                  </a:ext>
                </a:extLst>
              </a:tr>
              <a:tr h="238167">
                <a:tc>
                  <a:txBody>
                    <a:bodyPr/>
                    <a:lstStyle/>
                    <a:p>
                      <a:pPr algn="l">
                        <a:lnSpc>
                          <a:spcPct val="107000"/>
                        </a:lnSpc>
                        <a:spcAft>
                          <a:spcPts val="0"/>
                        </a:spcAft>
                      </a:pPr>
                      <a:r>
                        <a:rPr lang="es-MX" sz="1200" dirty="0">
                          <a:effectLst/>
                        </a:rPr>
                        <a:t>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HORACIO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vMerge="1">
                  <a:txBody>
                    <a:bodyPr/>
                    <a:lstStyle/>
                    <a:p>
                      <a:endParaRPr lang="es-MX"/>
                    </a:p>
                  </a:txBody>
                  <a:tcPr/>
                </a:tc>
                <a:extLst>
                  <a:ext uri="{0D108BD9-81ED-4DB2-BD59-A6C34878D82A}">
                    <a16:rowId xmlns:a16="http://schemas.microsoft.com/office/drawing/2014/main" xmlns="" val="3366768749"/>
                  </a:ext>
                </a:extLst>
              </a:tr>
              <a:tr h="238167">
                <a:tc>
                  <a:txBody>
                    <a:bodyPr/>
                    <a:lstStyle/>
                    <a:p>
                      <a:pPr algn="l">
                        <a:lnSpc>
                          <a:spcPct val="107000"/>
                        </a:lnSpc>
                        <a:spcAft>
                          <a:spcPts val="0"/>
                        </a:spcAft>
                      </a:pPr>
                      <a:r>
                        <a:rPr lang="es-MX" sz="1200" dirty="0">
                          <a:effectLst/>
                        </a:rPr>
                        <a:t>3</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GUIULIANA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vMerge="1">
                  <a:txBody>
                    <a:bodyPr/>
                    <a:lstStyle/>
                    <a:p>
                      <a:endParaRPr lang="es-MX"/>
                    </a:p>
                  </a:txBody>
                  <a:tcPr/>
                </a:tc>
                <a:extLst>
                  <a:ext uri="{0D108BD9-81ED-4DB2-BD59-A6C34878D82A}">
                    <a16:rowId xmlns:a16="http://schemas.microsoft.com/office/drawing/2014/main" xmlns="" val="846235442"/>
                  </a:ext>
                </a:extLst>
              </a:tr>
              <a:tr h="238167">
                <a:tc>
                  <a:txBody>
                    <a:bodyPr/>
                    <a:lstStyle/>
                    <a:p>
                      <a:pPr algn="l">
                        <a:lnSpc>
                          <a:spcPct val="107000"/>
                        </a:lnSpc>
                        <a:spcAft>
                          <a:spcPts val="0"/>
                        </a:spcAft>
                      </a:pPr>
                      <a:r>
                        <a:rPr lang="es-MX" sz="1200" dirty="0">
                          <a:effectLst/>
                        </a:rPr>
                        <a:t>4</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EMILIO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B</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vMerge="1">
                  <a:txBody>
                    <a:bodyPr/>
                    <a:lstStyle/>
                    <a:p>
                      <a:endParaRPr lang="es-MX"/>
                    </a:p>
                  </a:txBody>
                  <a:tcPr/>
                </a:tc>
                <a:extLst>
                  <a:ext uri="{0D108BD9-81ED-4DB2-BD59-A6C34878D82A}">
                    <a16:rowId xmlns:a16="http://schemas.microsoft.com/office/drawing/2014/main" xmlns="" val="2294714645"/>
                  </a:ext>
                </a:extLst>
              </a:tr>
              <a:tr h="238167">
                <a:tc>
                  <a:txBody>
                    <a:bodyPr/>
                    <a:lstStyle/>
                    <a:p>
                      <a:pPr algn="l">
                        <a:lnSpc>
                          <a:spcPct val="107000"/>
                        </a:lnSpc>
                        <a:spcAft>
                          <a:spcPts val="0"/>
                        </a:spcAft>
                      </a:pPr>
                      <a:r>
                        <a:rPr lang="es-MX" sz="1200" dirty="0">
                          <a:effectLst/>
                        </a:rPr>
                        <a:t>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ESTEFANIA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B</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vMerge="1">
                  <a:txBody>
                    <a:bodyPr/>
                    <a:lstStyle/>
                    <a:p>
                      <a:endParaRPr lang="es-MX"/>
                    </a:p>
                  </a:txBody>
                  <a:tcPr/>
                </a:tc>
                <a:extLst>
                  <a:ext uri="{0D108BD9-81ED-4DB2-BD59-A6C34878D82A}">
                    <a16:rowId xmlns:a16="http://schemas.microsoft.com/office/drawing/2014/main" xmlns="" val="3078690470"/>
                  </a:ext>
                </a:extLst>
              </a:tr>
              <a:tr h="238167">
                <a:tc>
                  <a:txBody>
                    <a:bodyPr/>
                    <a:lstStyle/>
                    <a:p>
                      <a:pPr algn="l">
                        <a:lnSpc>
                          <a:spcPct val="107000"/>
                        </a:lnSpc>
                        <a:spcAft>
                          <a:spcPts val="0"/>
                        </a:spcAft>
                      </a:pPr>
                      <a:r>
                        <a:rPr lang="es-MX" sz="1200" dirty="0">
                          <a:effectLst/>
                        </a:rPr>
                        <a:t>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AIRTON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B</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vMerge="1">
                  <a:txBody>
                    <a:bodyPr/>
                    <a:lstStyle/>
                    <a:p>
                      <a:endParaRPr lang="es-MX"/>
                    </a:p>
                  </a:txBody>
                  <a:tcPr/>
                </a:tc>
                <a:extLst>
                  <a:ext uri="{0D108BD9-81ED-4DB2-BD59-A6C34878D82A}">
                    <a16:rowId xmlns:a16="http://schemas.microsoft.com/office/drawing/2014/main" xmlns="" val="115194232"/>
                  </a:ext>
                </a:extLst>
              </a:tr>
              <a:tr h="238167">
                <a:tc>
                  <a:txBody>
                    <a:bodyPr/>
                    <a:lstStyle/>
                    <a:p>
                      <a:pPr algn="l">
                        <a:lnSpc>
                          <a:spcPct val="107000"/>
                        </a:lnSpc>
                        <a:spcAft>
                          <a:spcPts val="0"/>
                        </a:spcAft>
                      </a:pPr>
                      <a:r>
                        <a:rPr lang="es-MX" sz="1200" dirty="0">
                          <a:effectLst/>
                        </a:rPr>
                        <a:t>7</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OLGA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C</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vMerge="1">
                  <a:txBody>
                    <a:bodyPr/>
                    <a:lstStyle/>
                    <a:p>
                      <a:endParaRPr lang="es-MX"/>
                    </a:p>
                  </a:txBody>
                  <a:tcPr/>
                </a:tc>
                <a:extLst>
                  <a:ext uri="{0D108BD9-81ED-4DB2-BD59-A6C34878D82A}">
                    <a16:rowId xmlns:a16="http://schemas.microsoft.com/office/drawing/2014/main" xmlns="" val="3733609006"/>
                  </a:ext>
                </a:extLst>
              </a:tr>
              <a:tr h="238167">
                <a:tc>
                  <a:txBody>
                    <a:bodyPr/>
                    <a:lstStyle/>
                    <a:p>
                      <a:pPr algn="l">
                        <a:lnSpc>
                          <a:spcPct val="107000"/>
                        </a:lnSpc>
                        <a:spcAft>
                          <a:spcPts val="0"/>
                        </a:spcAft>
                      </a:pPr>
                      <a:r>
                        <a:rPr lang="es-MX" sz="1200" dirty="0">
                          <a:effectLst/>
                        </a:rPr>
                        <a:t>8</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YEUDRIED</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C</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vMerge="1">
                  <a:txBody>
                    <a:bodyPr/>
                    <a:lstStyle/>
                    <a:p>
                      <a:endParaRPr lang="es-MX"/>
                    </a:p>
                  </a:txBody>
                  <a:tcPr/>
                </a:tc>
                <a:extLst>
                  <a:ext uri="{0D108BD9-81ED-4DB2-BD59-A6C34878D82A}">
                    <a16:rowId xmlns:a16="http://schemas.microsoft.com/office/drawing/2014/main" xmlns="" val="712278302"/>
                  </a:ext>
                </a:extLst>
              </a:tr>
              <a:tr h="238167">
                <a:tc>
                  <a:txBody>
                    <a:bodyPr/>
                    <a:lstStyle/>
                    <a:p>
                      <a:pPr algn="l">
                        <a:lnSpc>
                          <a:spcPct val="107000"/>
                        </a:lnSpc>
                        <a:spcAft>
                          <a:spcPts val="0"/>
                        </a:spcAft>
                      </a:pPr>
                      <a:r>
                        <a:rPr lang="es-MX" sz="1200" dirty="0">
                          <a:effectLst/>
                        </a:rPr>
                        <a:t>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DIEGO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C</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vMerge="1">
                  <a:txBody>
                    <a:bodyPr/>
                    <a:lstStyle/>
                    <a:p>
                      <a:endParaRPr lang="es-MX"/>
                    </a:p>
                  </a:txBody>
                  <a:tcPr/>
                </a:tc>
                <a:extLst>
                  <a:ext uri="{0D108BD9-81ED-4DB2-BD59-A6C34878D82A}">
                    <a16:rowId xmlns:a16="http://schemas.microsoft.com/office/drawing/2014/main" xmlns="" val="3043074301"/>
                  </a:ext>
                </a:extLst>
              </a:tr>
              <a:tr h="238167">
                <a:tc>
                  <a:txBody>
                    <a:bodyPr/>
                    <a:lstStyle/>
                    <a:p>
                      <a:pPr algn="l">
                        <a:lnSpc>
                          <a:spcPct val="107000"/>
                        </a:lnSpc>
                        <a:spcAft>
                          <a:spcPts val="0"/>
                        </a:spcAft>
                      </a:pPr>
                      <a:r>
                        <a:rPr lang="es-MX" sz="1200" dirty="0">
                          <a:effectLst/>
                        </a:rPr>
                        <a:t>10</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MIRANDA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6º D</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ctr">
                        <a:lnSpc>
                          <a:spcPct val="107000"/>
                        </a:lnSpc>
                        <a:spcAft>
                          <a:spcPts val="0"/>
                        </a:spcAft>
                      </a:pPr>
                      <a:r>
                        <a:rPr lang="es-MX" sz="1200" dirty="0">
                          <a:effectLst/>
                        </a:rPr>
                        <a:t>X</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a:txBody>
                    <a:bodyPr/>
                    <a:lstStyle/>
                    <a:p>
                      <a:pPr algn="l">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2584" marR="72584" marT="0" marB="0"/>
                </a:tc>
                <a:tc vMerge="1">
                  <a:txBody>
                    <a:bodyPr/>
                    <a:lstStyle/>
                    <a:p>
                      <a:endParaRPr lang="es-MX"/>
                    </a:p>
                  </a:txBody>
                  <a:tcPr/>
                </a:tc>
                <a:extLst>
                  <a:ext uri="{0D108BD9-81ED-4DB2-BD59-A6C34878D82A}">
                    <a16:rowId xmlns:a16="http://schemas.microsoft.com/office/drawing/2014/main" xmlns="" val="3863503262"/>
                  </a:ext>
                </a:extLst>
              </a:tr>
            </a:tbl>
          </a:graphicData>
        </a:graphic>
      </p:graphicFrame>
    </p:spTree>
    <p:extLst>
      <p:ext uri="{BB962C8B-B14F-4D97-AF65-F5344CB8AC3E}">
        <p14:creationId xmlns:p14="http://schemas.microsoft.com/office/powerpoint/2010/main" val="3190013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963877"/>
            <a:ext cx="3494362" cy="4930246"/>
          </a:xfrm>
        </p:spPr>
        <p:txBody>
          <a:bodyPr>
            <a:normAutofit/>
          </a:bodyPr>
          <a:lstStyle/>
          <a:p>
            <a:pPr algn="r"/>
            <a:r>
              <a:rPr lang="es-MX" sz="2800" dirty="0">
                <a:solidFill>
                  <a:schemeClr val="accent1"/>
                </a:solidFill>
              </a:rPr>
              <a:t>ACTIVIDADES INTERDISCIPLINARIAS-DESARROLLO DEL PROYECTO</a:t>
            </a:r>
          </a:p>
        </p:txBody>
      </p:sp>
      <p:cxnSp>
        <p:nvCxnSpPr>
          <p:cNvPr id="15"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4976031" y="963877"/>
            <a:ext cx="6377769" cy="4930246"/>
          </a:xfrm>
        </p:spPr>
        <p:txBody>
          <a:bodyPr anchor="ctr">
            <a:normAutofit/>
          </a:bodyPr>
          <a:lstStyle/>
          <a:p>
            <a:r>
              <a:rPr lang="es-MX" sz="2400" dirty="0"/>
              <a:t>ASESORIA DE LOS EQUIPOS INTERDISCIPLINARIOS:</a:t>
            </a:r>
          </a:p>
          <a:p>
            <a:r>
              <a:rPr lang="es-MX" sz="2400" dirty="0"/>
              <a:t>CADA PROFESORA ASESORA DOS EQUIPOS EN EL DISEÑO E IMPLEMENTACION DEL PROYECTO.</a:t>
            </a:r>
          </a:p>
          <a:p>
            <a:endParaRPr lang="es-MX" sz="2400" dirty="0"/>
          </a:p>
          <a:p>
            <a:pPr marL="0" indent="0">
              <a:buNone/>
            </a:pPr>
            <a:r>
              <a:rPr lang="es-MX" sz="2400" dirty="0"/>
              <a:t>EVIDENCIAS. </a:t>
            </a:r>
            <a:r>
              <a:rPr lang="es-MX" sz="2400" dirty="0" smtClean="0"/>
              <a:t>fotografías</a:t>
            </a:r>
            <a:endParaRPr lang="es-MX" sz="2400" dirty="0"/>
          </a:p>
        </p:txBody>
      </p:sp>
    </p:spTree>
    <p:extLst>
      <p:ext uri="{BB962C8B-B14F-4D97-AF65-F5344CB8AC3E}">
        <p14:creationId xmlns:p14="http://schemas.microsoft.com/office/powerpoint/2010/main" val="787064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Marcador de contenido 11">
            <a:extLst>
              <a:ext uri="{FF2B5EF4-FFF2-40B4-BE49-F238E27FC236}">
                <a16:creationId xmlns:a16="http://schemas.microsoft.com/office/drawing/2014/main" xmlns="" id="{9E88C547-B4CB-4CCD-97CB-020DF54E4DD4}"/>
              </a:ext>
            </a:extLst>
          </p:cNvPr>
          <p:cNvPicPr>
            <a:picLocks noChangeAspect="1"/>
          </p:cNvPicPr>
          <p:nvPr/>
        </p:nvPicPr>
        <p:blipFill rotWithShape="1">
          <a:blip r:embed="rId3"/>
          <a:srcRect t="18161" r="-1" b="25536"/>
          <a:stretch/>
        </p:blipFill>
        <p:spPr>
          <a:xfrm>
            <a:off x="462343" y="453918"/>
            <a:ext cx="4425623" cy="1868815"/>
          </a:xfrm>
          <a:prstGeom prst="rect">
            <a:avLst/>
          </a:prstGeom>
        </p:spPr>
      </p:pic>
      <p:pic>
        <p:nvPicPr>
          <p:cNvPr id="16" name="Imagen 15">
            <a:extLst>
              <a:ext uri="{FF2B5EF4-FFF2-40B4-BE49-F238E27FC236}">
                <a16:creationId xmlns:a16="http://schemas.microsoft.com/office/drawing/2014/main" xmlns="" id="{AF349FFF-4F4F-496D-B377-564B56F4425D}"/>
              </a:ext>
            </a:extLst>
          </p:cNvPr>
          <p:cNvPicPr>
            <a:picLocks noChangeAspect="1"/>
          </p:cNvPicPr>
          <p:nvPr/>
        </p:nvPicPr>
        <p:blipFill rotWithShape="1">
          <a:blip r:embed="rId4"/>
          <a:srcRect t="27977" r="-1" b="5622"/>
          <a:stretch/>
        </p:blipFill>
        <p:spPr>
          <a:xfrm>
            <a:off x="455134" y="2482591"/>
            <a:ext cx="4425623" cy="3918209"/>
          </a:xfrm>
          <a:prstGeom prst="rect">
            <a:avLst/>
          </a:prstGeom>
        </p:spPr>
      </p:pic>
      <p:pic>
        <p:nvPicPr>
          <p:cNvPr id="15" name="Imagen 14">
            <a:extLst>
              <a:ext uri="{FF2B5EF4-FFF2-40B4-BE49-F238E27FC236}">
                <a16:creationId xmlns:a16="http://schemas.microsoft.com/office/drawing/2014/main" xmlns="" id="{8E68F740-AD80-4CC4-B4B5-3CCFE42FB963}"/>
              </a:ext>
            </a:extLst>
          </p:cNvPr>
          <p:cNvPicPr>
            <a:picLocks noChangeAspect="1"/>
          </p:cNvPicPr>
          <p:nvPr/>
        </p:nvPicPr>
        <p:blipFill rotWithShape="1">
          <a:blip r:embed="rId5"/>
          <a:srcRect l="38539" r="20719" b="2"/>
          <a:stretch/>
        </p:blipFill>
        <p:spPr>
          <a:xfrm>
            <a:off x="5039581" y="455276"/>
            <a:ext cx="2128524" cy="3918209"/>
          </a:xfrm>
          <a:prstGeom prst="rect">
            <a:avLst/>
          </a:prstGeom>
        </p:spPr>
      </p:pic>
      <p:sp>
        <p:nvSpPr>
          <p:cNvPr id="59" name="Rectangle 58">
            <a:extLst>
              <a:ext uri="{FF2B5EF4-FFF2-40B4-BE49-F238E27FC236}">
                <a16:creationId xmlns:a16="http://schemas.microsoft.com/office/drawing/2014/main" xmlns="" id="{3634A21A-3D5D-4DFA-99F4-16A0319865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21624" y="453918"/>
            <a:ext cx="4413176" cy="3918209"/>
          </a:xfrm>
          <a:prstGeom prst="rect">
            <a:avLst/>
          </a:prstGeom>
          <a:solidFill>
            <a:srgbClr val="3C5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ítulo 4">
            <a:extLst>
              <a:ext uri="{FF2B5EF4-FFF2-40B4-BE49-F238E27FC236}">
                <a16:creationId xmlns:a16="http://schemas.microsoft.com/office/drawing/2014/main" xmlns="" id="{0DA1F5D0-58D7-4881-8776-288AC871CA33}"/>
              </a:ext>
            </a:extLst>
          </p:cNvPr>
          <p:cNvSpPr>
            <a:spLocks noGrp="1"/>
          </p:cNvSpPr>
          <p:nvPr>
            <p:ph type="title"/>
          </p:nvPr>
        </p:nvSpPr>
        <p:spPr>
          <a:xfrm>
            <a:off x="7578164" y="717176"/>
            <a:ext cx="3890683" cy="2079811"/>
          </a:xfrm>
        </p:spPr>
        <p:txBody>
          <a:bodyPr vert="horz" lIns="91440" tIns="45720" rIns="91440" bIns="45720" rtlCol="0" anchor="b" anchorCtr="1">
            <a:normAutofit/>
          </a:bodyPr>
          <a:lstStyle/>
          <a:p>
            <a:r>
              <a:rPr lang="en-US" sz="3000" kern="1200" dirty="0">
                <a:solidFill>
                  <a:srgbClr val="FFFFFF"/>
                </a:solidFill>
                <a:latin typeface="+mj-lt"/>
                <a:ea typeface="+mj-ea"/>
                <a:cs typeface="+mj-cs"/>
              </a:rPr>
              <a:t>“SABER PARA SERVIR”</a:t>
            </a:r>
            <a:br>
              <a:rPr lang="en-US" sz="3000" kern="1200" dirty="0">
                <a:solidFill>
                  <a:srgbClr val="FFFFFF"/>
                </a:solidFill>
                <a:latin typeface="+mj-lt"/>
                <a:ea typeface="+mj-ea"/>
                <a:cs typeface="+mj-cs"/>
              </a:rPr>
            </a:br>
            <a:r>
              <a:rPr lang="en-US" sz="3000" kern="1200" dirty="0">
                <a:solidFill>
                  <a:srgbClr val="FFFFFF"/>
                </a:solidFill>
                <a:latin typeface="+mj-lt"/>
                <a:ea typeface="+mj-ea"/>
                <a:cs typeface="+mj-cs"/>
              </a:rPr>
              <a:t/>
            </a:r>
            <a:br>
              <a:rPr lang="en-US" sz="3000" kern="1200" dirty="0">
                <a:solidFill>
                  <a:srgbClr val="FFFFFF"/>
                </a:solidFill>
                <a:latin typeface="+mj-lt"/>
                <a:ea typeface="+mj-ea"/>
                <a:cs typeface="+mj-cs"/>
              </a:rPr>
            </a:br>
            <a:r>
              <a:rPr lang="en-US" sz="3000" kern="1200" dirty="0">
                <a:solidFill>
                  <a:srgbClr val="FFFFFF"/>
                </a:solidFill>
                <a:latin typeface="+mj-lt"/>
                <a:ea typeface="+mj-ea"/>
                <a:cs typeface="+mj-cs"/>
              </a:rPr>
              <a:t>EVIDENCIA DE MESAS DE TRABAJO ALUMNOS</a:t>
            </a:r>
          </a:p>
        </p:txBody>
      </p:sp>
      <p:pic>
        <p:nvPicPr>
          <p:cNvPr id="18" name="Imagen 17">
            <a:extLst>
              <a:ext uri="{FF2B5EF4-FFF2-40B4-BE49-F238E27FC236}">
                <a16:creationId xmlns:a16="http://schemas.microsoft.com/office/drawing/2014/main" xmlns="" id="{71ADD9F8-07FC-48AB-9E5F-FEA401964563}"/>
              </a:ext>
            </a:extLst>
          </p:cNvPr>
          <p:cNvPicPr>
            <a:picLocks noChangeAspect="1"/>
          </p:cNvPicPr>
          <p:nvPr/>
        </p:nvPicPr>
        <p:blipFill rotWithShape="1">
          <a:blip r:embed="rId6"/>
          <a:srcRect r="14103" b="-7"/>
          <a:stretch/>
        </p:blipFill>
        <p:spPr>
          <a:xfrm>
            <a:off x="7318437" y="4535267"/>
            <a:ext cx="2136433" cy="1865533"/>
          </a:xfrm>
          <a:prstGeom prst="rect">
            <a:avLst/>
          </a:prstGeom>
        </p:spPr>
      </p:pic>
      <p:pic>
        <p:nvPicPr>
          <p:cNvPr id="14" name="Imagen 13">
            <a:extLst>
              <a:ext uri="{FF2B5EF4-FFF2-40B4-BE49-F238E27FC236}">
                <a16:creationId xmlns:a16="http://schemas.microsoft.com/office/drawing/2014/main" xmlns="" id="{3502C991-415F-4332-A754-EEDCBA0135BF}"/>
              </a:ext>
            </a:extLst>
          </p:cNvPr>
          <p:cNvPicPr>
            <a:picLocks noChangeAspect="1"/>
          </p:cNvPicPr>
          <p:nvPr/>
        </p:nvPicPr>
        <p:blipFill rotWithShape="1">
          <a:blip r:embed="rId7"/>
          <a:srcRect l="8230" r="6009" b="-7"/>
          <a:stretch/>
        </p:blipFill>
        <p:spPr>
          <a:xfrm>
            <a:off x="5035056" y="4533661"/>
            <a:ext cx="2133050" cy="1865533"/>
          </a:xfrm>
          <a:prstGeom prst="rect">
            <a:avLst/>
          </a:prstGeom>
        </p:spPr>
      </p:pic>
      <p:pic>
        <p:nvPicPr>
          <p:cNvPr id="13" name="Imagen 12">
            <a:extLst>
              <a:ext uri="{FF2B5EF4-FFF2-40B4-BE49-F238E27FC236}">
                <a16:creationId xmlns:a16="http://schemas.microsoft.com/office/drawing/2014/main" xmlns="" id="{0AF8DC70-899E-46BD-B404-F7BE6050F3A3}"/>
              </a:ext>
            </a:extLst>
          </p:cNvPr>
          <p:cNvPicPr>
            <a:picLocks noChangeAspect="1"/>
          </p:cNvPicPr>
          <p:nvPr/>
        </p:nvPicPr>
        <p:blipFill rotWithShape="1">
          <a:blip r:embed="rId8"/>
          <a:srcRect r="14537" b="-7"/>
          <a:stretch/>
        </p:blipFill>
        <p:spPr>
          <a:xfrm>
            <a:off x="9609170" y="4535267"/>
            <a:ext cx="2125631" cy="1865533"/>
          </a:xfrm>
          <a:prstGeom prst="rect">
            <a:avLst/>
          </a:prstGeom>
        </p:spPr>
      </p:pic>
    </p:spTree>
    <p:extLst>
      <p:ext uri="{BB962C8B-B14F-4D97-AF65-F5344CB8AC3E}">
        <p14:creationId xmlns:p14="http://schemas.microsoft.com/office/powerpoint/2010/main" val="1820362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3">
            <a:extLst>
              <a:ext uri="{FF2B5EF4-FFF2-40B4-BE49-F238E27FC236}">
                <a16:creationId xmlns:a16="http://schemas.microsoft.com/office/drawing/2014/main" xmlns="" id="{99AE2756-0FC4-4155-83E7-58AAAB63E7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247AB924-1B87-43FC-B7C7-B112D5C51A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xmlns="" id="{47966C8E-1F84-4383-8605-B299379EBF2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dirty="0">
                <a:solidFill>
                  <a:srgbClr val="FFFFFF"/>
                </a:solidFill>
              </a:rPr>
              <a:t>BITÁCORA </a:t>
            </a:r>
            <a:r>
              <a:rPr lang="en-US" sz="5400" b="1" dirty="0" smtClean="0">
                <a:solidFill>
                  <a:srgbClr val="FFFFFF"/>
                </a:solidFill>
              </a:rPr>
              <a:t>COL</a:t>
            </a:r>
            <a:endParaRPr lang="en-US" sz="5400" b="1" dirty="0">
              <a:solidFill>
                <a:srgbClr val="FFFFFF"/>
              </a:solidFill>
            </a:endParaRPr>
          </a:p>
        </p:txBody>
      </p:sp>
      <p:pic>
        <p:nvPicPr>
          <p:cNvPr id="9" name="Imagen 8" descr="Imagen que contiene texto&#10;&#10;Descripción generada automáticamente">
            <a:extLst>
              <a:ext uri="{FF2B5EF4-FFF2-40B4-BE49-F238E27FC236}">
                <a16:creationId xmlns:a16="http://schemas.microsoft.com/office/drawing/2014/main" xmlns="" id="{AACC170C-2DE1-4A45-8F6D-C9DE9BD90D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509" y="307731"/>
            <a:ext cx="2248671" cy="3997637"/>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xmlns="" id="{8D0A487E-8D58-4DA5-A409-7C10EE58E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8055" y="307731"/>
            <a:ext cx="2248671" cy="3997637"/>
          </a:xfrm>
          <a:prstGeom prst="rect">
            <a:avLst/>
          </a:prstGeom>
        </p:spPr>
      </p:pic>
      <p:cxnSp>
        <p:nvCxnSpPr>
          <p:cNvPr id="18" name="Straight Connector 17">
            <a:extLst>
              <a:ext uri="{FF2B5EF4-FFF2-40B4-BE49-F238E27FC236}">
                <a16:creationId xmlns:a16="http://schemas.microsoft.com/office/drawing/2014/main" xmlns="" id="{818DC98F-4057-4645-B948-F604F39A9C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Marcador de contenido 4" descr="Imagen que contiene texto&#10;&#10;Descripción generada automáticamente">
            <a:extLst>
              <a:ext uri="{FF2B5EF4-FFF2-40B4-BE49-F238E27FC236}">
                <a16:creationId xmlns:a16="http://schemas.microsoft.com/office/drawing/2014/main" xmlns="" id="{6F99F1D2-CC39-48CF-A9CF-047EA8040BF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037347" y="330045"/>
            <a:ext cx="2248671" cy="3997637"/>
          </a:xfrm>
          <a:prstGeom prst="rect">
            <a:avLst/>
          </a:prstGeom>
        </p:spPr>
      </p:pic>
      <p:cxnSp>
        <p:nvCxnSpPr>
          <p:cNvPr id="20" name="Straight Connector 19">
            <a:extLst>
              <a:ext uri="{FF2B5EF4-FFF2-40B4-BE49-F238E27FC236}">
                <a16:creationId xmlns:a16="http://schemas.microsoft.com/office/drawing/2014/main" xmlns="" id="{DAD2B705-4A9B-408D-AA80-4F41045E09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436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963877"/>
            <a:ext cx="3494362" cy="4930246"/>
          </a:xfrm>
        </p:spPr>
        <p:txBody>
          <a:bodyPr>
            <a:normAutofit/>
          </a:bodyPr>
          <a:lstStyle/>
          <a:p>
            <a:pPr algn="r"/>
            <a:r>
              <a:rPr lang="es-MX" sz="3100" dirty="0">
                <a:solidFill>
                  <a:schemeClr val="accent1"/>
                </a:solidFill>
              </a:rPr>
              <a:t>ACTIVIDAD INTERDISCIPLINARIA</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4976031" y="963877"/>
            <a:ext cx="6377769" cy="4930246"/>
          </a:xfrm>
        </p:spPr>
        <p:txBody>
          <a:bodyPr anchor="ctr">
            <a:normAutofit/>
          </a:bodyPr>
          <a:lstStyle/>
          <a:p>
            <a:r>
              <a:rPr lang="es-MX" sz="2400" dirty="0"/>
              <a:t>PRESENTACIÓN DE PROYECTOS EN EL </a:t>
            </a:r>
            <a:r>
              <a:rPr lang="es-MX" sz="2400" dirty="0" smtClean="0"/>
              <a:t>AUDITORIO: PANEL</a:t>
            </a:r>
            <a:endParaRPr lang="es-MX" sz="2400" dirty="0"/>
          </a:p>
          <a:p>
            <a:r>
              <a:rPr lang="es-MX" sz="2400" dirty="0"/>
              <a:t>ELECIÓN DE LOS TRES MEJORES PROYECTOS</a:t>
            </a:r>
          </a:p>
          <a:p>
            <a:pPr marL="0" indent="0">
              <a:buNone/>
            </a:pPr>
            <a:endParaRPr lang="es-MX" sz="2400" dirty="0"/>
          </a:p>
          <a:p>
            <a:pPr marL="0" indent="0">
              <a:buNone/>
            </a:pPr>
            <a:r>
              <a:rPr lang="es-MX" sz="2400" dirty="0"/>
              <a:t>EVIDENCIA PENDIENTE: </a:t>
            </a:r>
            <a:r>
              <a:rPr lang="es-MX" sz="2400" dirty="0" smtClean="0"/>
              <a:t> Implementación de los proyectos sociales y presentación en la Semana de Humanidades</a:t>
            </a:r>
            <a:endParaRPr lang="es-MX" sz="2400" dirty="0"/>
          </a:p>
        </p:txBody>
      </p:sp>
    </p:spTree>
    <p:extLst>
      <p:ext uri="{BB962C8B-B14F-4D97-AF65-F5344CB8AC3E}">
        <p14:creationId xmlns:p14="http://schemas.microsoft.com/office/powerpoint/2010/main" val="1348891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785249"/>
          </a:xfrm>
        </p:spPr>
        <p:txBody>
          <a:bodyPr>
            <a:normAutofit/>
          </a:bodyPr>
          <a:lstStyle/>
          <a:p>
            <a:r>
              <a:rPr lang="es-MX" sz="3200" dirty="0"/>
              <a:t>Trabajo de </a:t>
            </a:r>
            <a:r>
              <a:rPr lang="es-MX" sz="3200" dirty="0" smtClean="0"/>
              <a:t>equipos de alumnos: </a:t>
            </a:r>
            <a:r>
              <a:rPr lang="es-MX" sz="3200" dirty="0"/>
              <a:t>Planeación de actividades</a:t>
            </a:r>
          </a:p>
        </p:txBody>
      </p:sp>
      <p:pic>
        <p:nvPicPr>
          <p:cNvPr id="4"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5843" y="1563913"/>
            <a:ext cx="4580313" cy="3433156"/>
          </a:xfrm>
        </p:spPr>
      </p:pic>
    </p:spTree>
    <p:extLst>
      <p:ext uri="{BB962C8B-B14F-4D97-AF65-F5344CB8AC3E}">
        <p14:creationId xmlns:p14="http://schemas.microsoft.com/office/powerpoint/2010/main" val="158088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963877"/>
            <a:ext cx="3494362" cy="4930246"/>
          </a:xfrm>
        </p:spPr>
        <p:txBody>
          <a:bodyPr>
            <a:normAutofit/>
          </a:bodyPr>
          <a:lstStyle/>
          <a:p>
            <a:pPr algn="ctr"/>
            <a:r>
              <a:rPr lang="es-MX" b="1" dirty="0">
                <a:solidFill>
                  <a:schemeClr val="accent1"/>
                </a:solidFill>
              </a:rPr>
              <a:t>Cambios realizados a la estructura del Proyecto  original planeado el ciclo pasado.</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4976031" y="963877"/>
            <a:ext cx="6377769" cy="4930246"/>
          </a:xfrm>
        </p:spPr>
        <p:txBody>
          <a:bodyPr anchor="ctr">
            <a:normAutofit/>
          </a:bodyPr>
          <a:lstStyle/>
          <a:p>
            <a:endParaRPr lang="es-MX" sz="2400" dirty="0"/>
          </a:p>
          <a:p>
            <a:pPr algn="just"/>
            <a:r>
              <a:rPr lang="es-MX" sz="2400" dirty="0"/>
              <a:t>Nuestro equipo después de analizar la primera propuesta e identificar necesidades en nuestros alumnos decidimos cambiar el tema y toda la estructura del proyecto.</a:t>
            </a:r>
          </a:p>
          <a:p>
            <a:pPr algn="just"/>
            <a:r>
              <a:rPr lang="es-MX" sz="2400" b="1" dirty="0"/>
              <a:t>Por lo que incluso en el Micrositio de CONEXIONES por cuestiones del sistema cambiamos de ser Equipo 4 a Equipo 6 con los mismos integrantes. </a:t>
            </a:r>
          </a:p>
        </p:txBody>
      </p:sp>
    </p:spTree>
    <p:extLst>
      <p:ext uri="{BB962C8B-B14F-4D97-AF65-F5344CB8AC3E}">
        <p14:creationId xmlns:p14="http://schemas.microsoft.com/office/powerpoint/2010/main" val="3507965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963877"/>
            <a:ext cx="3494362" cy="4930246"/>
          </a:xfrm>
        </p:spPr>
        <p:txBody>
          <a:bodyPr>
            <a:normAutofit/>
          </a:bodyPr>
          <a:lstStyle/>
          <a:p>
            <a:pPr algn="r"/>
            <a:r>
              <a:rPr lang="es-MX" sz="3700" b="1" dirty="0">
                <a:solidFill>
                  <a:schemeClr val="accent1"/>
                </a:solidFill>
              </a:rPr>
              <a:t>ETAPA II </a:t>
            </a:r>
            <a:br>
              <a:rPr lang="es-MX" sz="3700" b="1" dirty="0">
                <a:solidFill>
                  <a:schemeClr val="accent1"/>
                </a:solidFill>
              </a:rPr>
            </a:br>
            <a:r>
              <a:rPr lang="es-MX" sz="3700" b="1" dirty="0">
                <a:solidFill>
                  <a:schemeClr val="accent1"/>
                </a:solidFill>
              </a:rPr>
              <a:t>Implementación y Seguimiento</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4976031" y="963877"/>
            <a:ext cx="6377769" cy="4930246"/>
          </a:xfrm>
        </p:spPr>
        <p:txBody>
          <a:bodyPr anchor="ctr">
            <a:normAutofit fontScale="92500" lnSpcReduction="20000"/>
          </a:bodyPr>
          <a:lstStyle/>
          <a:p>
            <a:pPr marL="0" indent="0">
              <a:buNone/>
            </a:pPr>
            <a:r>
              <a:rPr lang="es-MX" sz="1300" b="1" dirty="0"/>
              <a:t>SECUENCIA DIDÁCTICA</a:t>
            </a:r>
          </a:p>
          <a:p>
            <a:pPr marL="0" indent="0">
              <a:buNone/>
            </a:pPr>
            <a:r>
              <a:rPr lang="es-MX" sz="1300" b="1" dirty="0"/>
              <a:t>Nombre de la actividad</a:t>
            </a:r>
            <a:r>
              <a:rPr lang="es-MX" sz="1300" i="1" dirty="0"/>
              <a:t>: </a:t>
            </a:r>
            <a:r>
              <a:rPr lang="es-ES" sz="1300" i="1" dirty="0"/>
              <a:t>Presentación del proyecto a los alumnos.</a:t>
            </a:r>
            <a:r>
              <a:rPr lang="es-MX" sz="1300" i="1" dirty="0"/>
              <a:t> </a:t>
            </a:r>
            <a:r>
              <a:rPr lang="es-ES" sz="1300" i="1" dirty="0"/>
              <a:t>Conocimientos previos de Metodología de la Investigación</a:t>
            </a:r>
            <a:endParaRPr lang="es-MX" sz="1300" i="1" dirty="0"/>
          </a:p>
          <a:p>
            <a:pPr marL="0" indent="0">
              <a:buNone/>
            </a:pPr>
            <a:r>
              <a:rPr lang="es-MX" sz="1300" b="1" dirty="0"/>
              <a:t>Objetivo: </a:t>
            </a:r>
            <a:r>
              <a:rPr lang="es-MX" sz="1300" dirty="0"/>
              <a:t>Los alumnos conocerán el proyecto y los criterios de evaluación.</a:t>
            </a:r>
          </a:p>
          <a:p>
            <a:pPr marL="0" indent="0">
              <a:buNone/>
            </a:pPr>
            <a:r>
              <a:rPr lang="es-MX" sz="1300" b="1" dirty="0"/>
              <a:t>Grado</a:t>
            </a:r>
            <a:r>
              <a:rPr lang="es-MX" sz="1300" dirty="0"/>
              <a:t>: 6º grado</a:t>
            </a:r>
          </a:p>
          <a:p>
            <a:pPr marL="0" indent="0">
              <a:buNone/>
            </a:pPr>
            <a:r>
              <a:rPr lang="es-MX" sz="1300" b="1" dirty="0"/>
              <a:t>Fecha en que se realiza: </a:t>
            </a:r>
            <a:r>
              <a:rPr lang="es-MX" sz="1300" dirty="0"/>
              <a:t>23 al 25 de enero 2019</a:t>
            </a:r>
          </a:p>
          <a:p>
            <a:pPr marL="0" indent="0">
              <a:buNone/>
            </a:pPr>
            <a:r>
              <a:rPr lang="es-MX" sz="1300" b="1" dirty="0"/>
              <a:t>Asignaturas participantes</a:t>
            </a:r>
            <a:r>
              <a:rPr lang="es-MX" sz="1300" dirty="0"/>
              <a:t>: Todas las implicadas en el Proyecto</a:t>
            </a:r>
          </a:p>
          <a:p>
            <a:pPr marL="0" indent="0">
              <a:buNone/>
            </a:pPr>
            <a:r>
              <a:rPr lang="es-MX" sz="1300" b="1" dirty="0"/>
              <a:t>Tema común</a:t>
            </a:r>
            <a:r>
              <a:rPr lang="es-MX" sz="1300" dirty="0"/>
              <a:t>: Metodología de la Investigación</a:t>
            </a:r>
          </a:p>
          <a:p>
            <a:pPr marL="0" indent="0">
              <a:buNone/>
            </a:pPr>
            <a:r>
              <a:rPr lang="es-MX" sz="1300" b="1" dirty="0"/>
              <a:t>Justificación de la actividad</a:t>
            </a:r>
            <a:r>
              <a:rPr lang="es-MX" sz="1300" dirty="0" smtClean="0"/>
              <a:t>: Es el tema común a todas las asignaturas implicadas en el proyecto y el recurso metodológico para su trabajo.</a:t>
            </a:r>
            <a:endParaRPr lang="es-MX" sz="1300" dirty="0"/>
          </a:p>
          <a:p>
            <a:pPr marL="0" indent="0">
              <a:buNone/>
            </a:pPr>
            <a:r>
              <a:rPr lang="es-MX" sz="1300" b="1" dirty="0"/>
              <a:t>Descripción de apertura de la actividad</a:t>
            </a:r>
            <a:r>
              <a:rPr lang="es-MX" sz="1300" b="1" dirty="0" smtClean="0"/>
              <a:t>: </a:t>
            </a:r>
            <a:r>
              <a:rPr lang="es-MX" sz="1300" i="1" dirty="0" smtClean="0"/>
              <a:t>Experiencia en elaboración de protocolos. Había una vez un investigador.</a:t>
            </a:r>
            <a:endParaRPr lang="es-MX" sz="1300" i="1" dirty="0"/>
          </a:p>
          <a:p>
            <a:pPr marL="0" indent="0">
              <a:buNone/>
            </a:pPr>
            <a:r>
              <a:rPr lang="es-MX" sz="1300" b="1" dirty="0"/>
              <a:t>Descripción del desarrollo de la actividad</a:t>
            </a:r>
            <a:r>
              <a:rPr lang="es-MX" sz="1300" b="1" dirty="0" smtClean="0"/>
              <a:t>: </a:t>
            </a:r>
            <a:r>
              <a:rPr lang="es-MX" sz="1300" dirty="0" smtClean="0"/>
              <a:t>Identifican los pasos para realizar una investigación</a:t>
            </a:r>
            <a:endParaRPr lang="es-MX" sz="1300" dirty="0"/>
          </a:p>
          <a:p>
            <a:pPr marL="0" indent="0">
              <a:buNone/>
            </a:pPr>
            <a:r>
              <a:rPr lang="es-MX" sz="1300" b="1" dirty="0"/>
              <a:t>Descripción del cierre de la actividad</a:t>
            </a:r>
            <a:r>
              <a:rPr lang="es-MX" sz="1300" b="1" dirty="0" smtClean="0"/>
              <a:t>: </a:t>
            </a:r>
            <a:r>
              <a:rPr lang="es-MX" sz="1300" i="1" dirty="0" smtClean="0"/>
              <a:t>Ventajas de aplicar adecuadamente la metodología.</a:t>
            </a:r>
            <a:r>
              <a:rPr lang="es-MX" sz="1300" b="1" dirty="0" smtClean="0"/>
              <a:t> </a:t>
            </a:r>
            <a:endParaRPr lang="es-MX" sz="1300" b="1" dirty="0"/>
          </a:p>
          <a:p>
            <a:pPr marL="0" indent="0">
              <a:buNone/>
            </a:pPr>
            <a:r>
              <a:rPr lang="es-MX" sz="1300" b="1" dirty="0"/>
              <a:t>Evidencia de aprendizaje</a:t>
            </a:r>
            <a:r>
              <a:rPr lang="es-MX" sz="1300" b="1" dirty="0" smtClean="0"/>
              <a:t>: </a:t>
            </a:r>
            <a:r>
              <a:rPr lang="es-MX" sz="1300" dirty="0" smtClean="0"/>
              <a:t>Diseño de un protocolo</a:t>
            </a:r>
            <a:endParaRPr lang="es-MX" sz="1300" dirty="0"/>
          </a:p>
          <a:p>
            <a:pPr marL="0" indent="0">
              <a:buNone/>
            </a:pPr>
            <a:r>
              <a:rPr lang="es-MX" sz="1300" b="1" dirty="0"/>
              <a:t>Descripción de lo que se hará con los resultados de la actividad</a:t>
            </a:r>
            <a:r>
              <a:rPr lang="es-MX" sz="1300" b="1" dirty="0" smtClean="0"/>
              <a:t>: </a:t>
            </a:r>
            <a:r>
              <a:rPr lang="es-MX" sz="1300" i="1" dirty="0" smtClean="0"/>
              <a:t>Aplicación en el proceso de investigación y diseño del proyecto</a:t>
            </a:r>
            <a:endParaRPr lang="es-MX" sz="1300" i="1" dirty="0"/>
          </a:p>
          <a:p>
            <a:pPr marL="0" indent="0">
              <a:buNone/>
            </a:pPr>
            <a:r>
              <a:rPr lang="es-MX" sz="1300" i="1" dirty="0"/>
              <a:t>Análisis: Logros alcanzados. Aspectos a </a:t>
            </a:r>
            <a:r>
              <a:rPr lang="es-MX" sz="1300" i="1" dirty="0" smtClean="0"/>
              <a:t>mejorar: En general los alumnos con la experiencia de las asignaturas teórico prácticas conocen el proceso para realizar una investigación.</a:t>
            </a:r>
            <a:endParaRPr lang="es-MX" sz="1300" i="1" dirty="0"/>
          </a:p>
          <a:p>
            <a:pPr marL="0" indent="0">
              <a:buNone/>
            </a:pPr>
            <a:r>
              <a:rPr lang="es-MX" sz="1300" b="1" dirty="0"/>
              <a:t>Toma de decisiones en relación al análisis</a:t>
            </a:r>
            <a:r>
              <a:rPr lang="es-MX" sz="1300" b="1" dirty="0" smtClean="0"/>
              <a:t>: </a:t>
            </a:r>
            <a:r>
              <a:rPr lang="es-MX" sz="1300" i="1" dirty="0" smtClean="0"/>
              <a:t>Reforzar metodología sobre todo con los alumnos de las pareas de Ciencias Sociales y Humanidades</a:t>
            </a:r>
            <a:endParaRPr lang="es-MX" sz="1300" i="1" dirty="0"/>
          </a:p>
          <a:p>
            <a:pPr marL="0" indent="0">
              <a:buNone/>
            </a:pPr>
            <a:endParaRPr lang="es-MX" sz="1300" b="1" dirty="0"/>
          </a:p>
          <a:p>
            <a:pPr marL="0" indent="0">
              <a:buNone/>
            </a:pPr>
            <a:endParaRPr lang="es-MX" sz="1300" dirty="0"/>
          </a:p>
          <a:p>
            <a:pPr marL="0" indent="0">
              <a:buNone/>
            </a:pPr>
            <a:endParaRPr lang="es-MX" sz="1300" dirty="0"/>
          </a:p>
        </p:txBody>
      </p:sp>
    </p:spTree>
    <p:extLst>
      <p:ext uri="{BB962C8B-B14F-4D97-AF65-F5344CB8AC3E}">
        <p14:creationId xmlns:p14="http://schemas.microsoft.com/office/powerpoint/2010/main" val="3940584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963877"/>
            <a:ext cx="3494362" cy="4930246"/>
          </a:xfrm>
        </p:spPr>
        <p:txBody>
          <a:bodyPr>
            <a:normAutofit/>
          </a:bodyPr>
          <a:lstStyle/>
          <a:p>
            <a:pPr algn="r"/>
            <a:r>
              <a:rPr lang="es-MX" sz="3700" dirty="0">
                <a:solidFill>
                  <a:schemeClr val="accent1"/>
                </a:solidFill>
              </a:rPr>
              <a:t>ETAPA II </a:t>
            </a:r>
            <a:br>
              <a:rPr lang="es-MX" sz="3700" dirty="0">
                <a:solidFill>
                  <a:schemeClr val="accent1"/>
                </a:solidFill>
              </a:rPr>
            </a:br>
            <a:r>
              <a:rPr lang="es-MX" sz="3700" dirty="0">
                <a:solidFill>
                  <a:schemeClr val="accent1"/>
                </a:solidFill>
              </a:rPr>
              <a:t>Implementación y Seguimiento</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4976031" y="963877"/>
            <a:ext cx="6377769" cy="4930246"/>
          </a:xfrm>
        </p:spPr>
        <p:txBody>
          <a:bodyPr anchor="ctr">
            <a:normAutofit lnSpcReduction="10000"/>
          </a:bodyPr>
          <a:lstStyle/>
          <a:p>
            <a:pPr marL="0" indent="0">
              <a:buNone/>
            </a:pPr>
            <a:r>
              <a:rPr lang="es-MX" sz="1500" b="1" dirty="0"/>
              <a:t>SECUENCIA DIDÁCTICA</a:t>
            </a:r>
          </a:p>
          <a:p>
            <a:pPr marL="0" indent="0">
              <a:buNone/>
            </a:pPr>
            <a:r>
              <a:rPr lang="es-MX" sz="1500" b="1" dirty="0"/>
              <a:t>Nombre de la actividad</a:t>
            </a:r>
            <a:r>
              <a:rPr lang="es-MX" sz="1500" dirty="0"/>
              <a:t>: Panel de asociaciones altruistas</a:t>
            </a:r>
          </a:p>
          <a:p>
            <a:pPr marL="0" indent="0">
              <a:buNone/>
            </a:pPr>
            <a:r>
              <a:rPr lang="es-MX" sz="1500" b="1" dirty="0" smtClean="0"/>
              <a:t>Objetivo: </a:t>
            </a:r>
            <a:r>
              <a:rPr lang="es-MX" sz="1500" dirty="0" smtClean="0"/>
              <a:t>Sensibilizar a los alumnos a partir de escuchar experiencias de vida (testimonios) de personas altruistas.</a:t>
            </a:r>
            <a:endParaRPr lang="es-MX" sz="1500" dirty="0"/>
          </a:p>
          <a:p>
            <a:pPr marL="0" indent="0">
              <a:buNone/>
            </a:pPr>
            <a:r>
              <a:rPr lang="es-MX" sz="1500" b="1" dirty="0"/>
              <a:t>Fecha en que se realiza: </a:t>
            </a:r>
            <a:r>
              <a:rPr lang="es-MX" sz="1500" i="1" dirty="0" smtClean="0"/>
              <a:t>miércoles 6 de febrero 2019</a:t>
            </a:r>
            <a:endParaRPr lang="es-MX" sz="1500" i="1" dirty="0"/>
          </a:p>
          <a:p>
            <a:pPr marL="0" indent="0">
              <a:buNone/>
            </a:pPr>
            <a:r>
              <a:rPr lang="es-MX" sz="1500" b="1" dirty="0"/>
              <a:t>Asignaturas participantes</a:t>
            </a:r>
            <a:r>
              <a:rPr lang="es-MX" sz="1500" dirty="0"/>
              <a:t>: Todas las implicadas en el Proyecto</a:t>
            </a:r>
          </a:p>
          <a:p>
            <a:pPr marL="0" indent="0">
              <a:buNone/>
            </a:pPr>
            <a:r>
              <a:rPr lang="es-MX" sz="1500" b="1" dirty="0"/>
              <a:t>Tema común</a:t>
            </a:r>
            <a:r>
              <a:rPr lang="es-MX" sz="1500" dirty="0" smtClean="0"/>
              <a:t>: Asociaciones Altruistas</a:t>
            </a:r>
            <a:endParaRPr lang="es-MX" sz="1500" dirty="0"/>
          </a:p>
          <a:p>
            <a:pPr marL="0" indent="0">
              <a:buNone/>
            </a:pPr>
            <a:r>
              <a:rPr lang="es-MX" sz="1500" b="1" dirty="0"/>
              <a:t>Justificación de la actividad</a:t>
            </a:r>
            <a:r>
              <a:rPr lang="es-MX" sz="1500" dirty="0" smtClean="0"/>
              <a:t>: Sensibilización y Motivación</a:t>
            </a:r>
            <a:endParaRPr lang="es-MX" sz="1500" dirty="0"/>
          </a:p>
          <a:p>
            <a:pPr marL="0" indent="0">
              <a:buNone/>
            </a:pPr>
            <a:r>
              <a:rPr lang="es-MX" sz="1500" b="1" dirty="0"/>
              <a:t>Descripción de apertura de la actividad</a:t>
            </a:r>
            <a:r>
              <a:rPr lang="es-MX" sz="1500" b="1" dirty="0" smtClean="0"/>
              <a:t>: </a:t>
            </a:r>
            <a:r>
              <a:rPr lang="es-MX" sz="1500" dirty="0" smtClean="0"/>
              <a:t>Presentación y encuadre</a:t>
            </a:r>
            <a:endParaRPr lang="es-MX" sz="1500" dirty="0"/>
          </a:p>
          <a:p>
            <a:pPr marL="0" indent="0">
              <a:buNone/>
            </a:pPr>
            <a:r>
              <a:rPr lang="es-MX" sz="1500" b="1" dirty="0"/>
              <a:t>Descripción del desarrollo de la actividad</a:t>
            </a:r>
            <a:r>
              <a:rPr lang="es-MX" sz="1500" b="1" dirty="0" smtClean="0"/>
              <a:t>: </a:t>
            </a:r>
            <a:r>
              <a:rPr lang="es-MX" sz="1500" dirty="0" smtClean="0"/>
              <a:t>Panel</a:t>
            </a:r>
            <a:endParaRPr lang="es-MX" sz="1500" dirty="0"/>
          </a:p>
          <a:p>
            <a:pPr marL="0" indent="0">
              <a:buNone/>
            </a:pPr>
            <a:r>
              <a:rPr lang="es-MX" sz="1500" b="1" dirty="0"/>
              <a:t>Descripción del cierre de la actividad</a:t>
            </a:r>
            <a:r>
              <a:rPr lang="es-MX" sz="1500" b="1" dirty="0" smtClean="0"/>
              <a:t>: </a:t>
            </a:r>
            <a:r>
              <a:rPr lang="es-MX" sz="1500" dirty="0" smtClean="0"/>
              <a:t>Agradecimientos y conclusiones</a:t>
            </a:r>
            <a:endParaRPr lang="es-MX" sz="1500" dirty="0"/>
          </a:p>
          <a:p>
            <a:pPr marL="0" indent="0">
              <a:buNone/>
            </a:pPr>
            <a:r>
              <a:rPr lang="es-MX" sz="1500" b="1" dirty="0"/>
              <a:t>Evidencia de aprendizaje</a:t>
            </a:r>
            <a:r>
              <a:rPr lang="es-MX" sz="1500" b="1" dirty="0" smtClean="0"/>
              <a:t>: </a:t>
            </a:r>
            <a:r>
              <a:rPr lang="es-MX" sz="1500" i="1" dirty="0" smtClean="0"/>
              <a:t>Bitácora COL</a:t>
            </a:r>
            <a:endParaRPr lang="es-MX" sz="1500" i="1" dirty="0"/>
          </a:p>
          <a:p>
            <a:pPr marL="0" indent="0">
              <a:buNone/>
            </a:pPr>
            <a:r>
              <a:rPr lang="es-MX" sz="1500" b="1" dirty="0"/>
              <a:t>Descripción de lo que se hará con los resultados de la actividad</a:t>
            </a:r>
            <a:r>
              <a:rPr lang="es-MX" sz="1500" b="1" dirty="0" smtClean="0"/>
              <a:t>: </a:t>
            </a:r>
            <a:r>
              <a:rPr lang="es-MX" sz="1500" i="1" dirty="0" smtClean="0"/>
              <a:t>Integrar al portafolio de evidencia </a:t>
            </a:r>
            <a:endParaRPr lang="es-MX" sz="1500" i="1" dirty="0"/>
          </a:p>
          <a:p>
            <a:pPr marL="0" indent="0">
              <a:buNone/>
            </a:pPr>
            <a:r>
              <a:rPr lang="es-MX" sz="1500" b="1" dirty="0"/>
              <a:t>Análisis: Logros alcanzados. Aspectos a </a:t>
            </a:r>
            <a:r>
              <a:rPr lang="es-MX" sz="1500" b="1" dirty="0" smtClean="0"/>
              <a:t>mejorar </a:t>
            </a:r>
            <a:r>
              <a:rPr lang="es-MX" sz="1500" i="1" dirty="0" smtClean="0"/>
              <a:t>Sensibilización adecuada</a:t>
            </a:r>
            <a:endParaRPr lang="es-MX" sz="1500" i="1" dirty="0"/>
          </a:p>
          <a:p>
            <a:pPr marL="0" indent="0">
              <a:buNone/>
            </a:pPr>
            <a:r>
              <a:rPr lang="es-MX" sz="1500" b="1" dirty="0"/>
              <a:t>Toma de decisiones en relación al análisis</a:t>
            </a:r>
            <a:r>
              <a:rPr lang="es-MX" sz="1500" b="1" dirty="0" smtClean="0"/>
              <a:t>: </a:t>
            </a:r>
            <a:r>
              <a:rPr lang="es-MX" sz="1500" i="1" dirty="0" smtClean="0"/>
              <a:t>Dar seguimiento y mantener contacto con las asociaciones que se invitaron</a:t>
            </a:r>
            <a:endParaRPr lang="es-MX" sz="1500" i="1" dirty="0"/>
          </a:p>
          <a:p>
            <a:pPr marL="0" indent="0">
              <a:buNone/>
            </a:pPr>
            <a:endParaRPr lang="es-MX" sz="1500" dirty="0"/>
          </a:p>
        </p:txBody>
      </p:sp>
    </p:spTree>
    <p:extLst>
      <p:ext uri="{BB962C8B-B14F-4D97-AF65-F5344CB8AC3E}">
        <p14:creationId xmlns:p14="http://schemas.microsoft.com/office/powerpoint/2010/main" val="504257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963877"/>
            <a:ext cx="3494362" cy="4930246"/>
          </a:xfrm>
        </p:spPr>
        <p:txBody>
          <a:bodyPr>
            <a:normAutofit/>
          </a:bodyPr>
          <a:lstStyle/>
          <a:p>
            <a:pPr algn="r"/>
            <a:r>
              <a:rPr lang="es-MX" sz="3700" dirty="0">
                <a:solidFill>
                  <a:schemeClr val="accent1"/>
                </a:solidFill>
              </a:rPr>
              <a:t>ETAPA II </a:t>
            </a:r>
            <a:br>
              <a:rPr lang="es-MX" sz="3700" dirty="0">
                <a:solidFill>
                  <a:schemeClr val="accent1"/>
                </a:solidFill>
              </a:rPr>
            </a:br>
            <a:r>
              <a:rPr lang="es-MX" sz="3700" dirty="0">
                <a:solidFill>
                  <a:schemeClr val="accent1"/>
                </a:solidFill>
              </a:rPr>
              <a:t>Implementación y Seguimiento</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4976031" y="963877"/>
            <a:ext cx="6377769" cy="4930246"/>
          </a:xfrm>
        </p:spPr>
        <p:txBody>
          <a:bodyPr anchor="ctr">
            <a:normAutofit fontScale="92500" lnSpcReduction="10000"/>
          </a:bodyPr>
          <a:lstStyle/>
          <a:p>
            <a:pPr marL="0" indent="0">
              <a:buNone/>
            </a:pPr>
            <a:r>
              <a:rPr lang="es-MX" sz="1500" b="1" dirty="0"/>
              <a:t>SECUENCIA DIDÁCTICA</a:t>
            </a:r>
          </a:p>
          <a:p>
            <a:pPr marL="0" indent="0">
              <a:buNone/>
            </a:pPr>
            <a:r>
              <a:rPr lang="es-MX" sz="1500" b="1" dirty="0"/>
              <a:t>Nombre de la </a:t>
            </a:r>
            <a:r>
              <a:rPr lang="es-MX" sz="1500" b="1" dirty="0" smtClean="0"/>
              <a:t>actividad: </a:t>
            </a:r>
            <a:r>
              <a:rPr lang="es-MX" sz="1500" i="1" dirty="0" smtClean="0"/>
              <a:t>Trabajo en equipos interdisciplinarios</a:t>
            </a:r>
            <a:r>
              <a:rPr lang="es-MX" sz="1500" b="1" dirty="0" smtClean="0"/>
              <a:t> </a:t>
            </a:r>
            <a:endParaRPr lang="es-MX" sz="1500" dirty="0"/>
          </a:p>
          <a:p>
            <a:pPr marL="0" indent="0">
              <a:buNone/>
            </a:pPr>
            <a:r>
              <a:rPr lang="es-MX" sz="1500" b="1" dirty="0"/>
              <a:t>Objetivo</a:t>
            </a:r>
            <a:r>
              <a:rPr lang="es-MX" sz="1500" b="1" dirty="0" smtClean="0"/>
              <a:t>:</a:t>
            </a:r>
            <a:r>
              <a:rPr lang="es-MX" sz="1500" dirty="0" smtClean="0"/>
              <a:t> </a:t>
            </a:r>
            <a:r>
              <a:rPr lang="es-MX" sz="1500" i="1" dirty="0" smtClean="0"/>
              <a:t>Compartir experiencia del Panel, elegir tema, destinatarios y proyecto</a:t>
            </a:r>
            <a:endParaRPr lang="es-MX" sz="1500" i="1" dirty="0"/>
          </a:p>
          <a:p>
            <a:pPr marL="0" indent="0">
              <a:buNone/>
            </a:pPr>
            <a:r>
              <a:rPr lang="es-MX" sz="1500" b="1" dirty="0"/>
              <a:t>Fecha en que se realiza: </a:t>
            </a:r>
            <a:r>
              <a:rPr lang="es-MX" sz="1500" i="1" dirty="0" smtClean="0"/>
              <a:t>6 de febrero 2019</a:t>
            </a:r>
            <a:endParaRPr lang="es-MX" sz="1500" i="1" dirty="0"/>
          </a:p>
          <a:p>
            <a:pPr marL="0" indent="0">
              <a:buNone/>
            </a:pPr>
            <a:r>
              <a:rPr lang="es-MX" sz="1500" b="1" dirty="0"/>
              <a:t>Asignaturas participantes</a:t>
            </a:r>
            <a:r>
              <a:rPr lang="es-MX" sz="1500" dirty="0"/>
              <a:t>: Todas las implicadas en el Proyecto</a:t>
            </a:r>
          </a:p>
          <a:p>
            <a:pPr marL="0" indent="0">
              <a:buNone/>
            </a:pPr>
            <a:r>
              <a:rPr lang="es-MX" sz="1500" b="1" dirty="0"/>
              <a:t>Tema común</a:t>
            </a:r>
            <a:r>
              <a:rPr lang="es-MX" sz="1500" dirty="0"/>
              <a:t>: Metodología de la </a:t>
            </a:r>
            <a:r>
              <a:rPr lang="es-MX" sz="1500" dirty="0" smtClean="0"/>
              <a:t>Investigación. Diseño de protocolo</a:t>
            </a:r>
            <a:endParaRPr lang="es-MX" sz="1500" dirty="0"/>
          </a:p>
          <a:p>
            <a:pPr marL="0" indent="0">
              <a:buNone/>
            </a:pPr>
            <a:r>
              <a:rPr lang="es-MX" sz="1500" b="1" dirty="0"/>
              <a:t>Justificación de la actividad</a:t>
            </a:r>
            <a:r>
              <a:rPr lang="es-MX" sz="1500" dirty="0" smtClean="0"/>
              <a:t>: Integración de los equipos. Escuchar propuestas.</a:t>
            </a:r>
            <a:endParaRPr lang="es-MX" sz="1500" dirty="0"/>
          </a:p>
          <a:p>
            <a:pPr marL="0" indent="0">
              <a:buNone/>
            </a:pPr>
            <a:r>
              <a:rPr lang="es-MX" sz="1500" b="1" dirty="0"/>
              <a:t>Descripción de apertura de la actividad</a:t>
            </a:r>
            <a:r>
              <a:rPr lang="es-MX" sz="1500" b="1" dirty="0" smtClean="0"/>
              <a:t>: </a:t>
            </a:r>
            <a:r>
              <a:rPr lang="es-MX" sz="1500" i="1" dirty="0" smtClean="0"/>
              <a:t>Se reúnen equipos integrados por alumnos de las 4 áreas</a:t>
            </a:r>
            <a:endParaRPr lang="es-MX" sz="1500" i="1" dirty="0"/>
          </a:p>
          <a:p>
            <a:pPr marL="0" indent="0">
              <a:buNone/>
            </a:pPr>
            <a:r>
              <a:rPr lang="es-MX" sz="1500" b="1" dirty="0"/>
              <a:t>Descripción del desarrollo de la actividad</a:t>
            </a:r>
            <a:r>
              <a:rPr lang="es-MX" sz="1500" i="1" dirty="0" smtClean="0"/>
              <a:t>: Se entregan por escrito instrucciones de trabajo: eligen tema, realizan protocolo</a:t>
            </a:r>
            <a:endParaRPr lang="es-MX" sz="1500" i="1" dirty="0"/>
          </a:p>
          <a:p>
            <a:pPr marL="0" indent="0">
              <a:buNone/>
            </a:pPr>
            <a:r>
              <a:rPr lang="es-MX" sz="1500" b="1" dirty="0"/>
              <a:t>Descripción del cierre de la actividad</a:t>
            </a:r>
            <a:r>
              <a:rPr lang="es-MX" sz="1500" b="1" dirty="0" smtClean="0"/>
              <a:t>: </a:t>
            </a:r>
            <a:r>
              <a:rPr lang="es-MX" sz="1500" i="1" dirty="0" smtClean="0"/>
              <a:t>Obstáculos y logros del trabajo de equipo</a:t>
            </a:r>
            <a:endParaRPr lang="es-MX" sz="1500" i="1" dirty="0"/>
          </a:p>
          <a:p>
            <a:pPr marL="0" indent="0">
              <a:buNone/>
            </a:pPr>
            <a:r>
              <a:rPr lang="es-MX" sz="1500" b="1" dirty="0"/>
              <a:t>Evidencia de aprendizaje</a:t>
            </a:r>
            <a:r>
              <a:rPr lang="es-MX" sz="1500" b="1" dirty="0" smtClean="0"/>
              <a:t>: </a:t>
            </a:r>
            <a:r>
              <a:rPr lang="es-MX" sz="1500" dirty="0" smtClean="0"/>
              <a:t>Protocolo y cronograma</a:t>
            </a:r>
            <a:endParaRPr lang="es-MX" sz="1500" dirty="0"/>
          </a:p>
          <a:p>
            <a:pPr marL="0" indent="0">
              <a:buNone/>
            </a:pPr>
            <a:r>
              <a:rPr lang="es-MX" sz="1500" b="1" dirty="0"/>
              <a:t>Descripción de lo que se hará con los resultados de la actividad</a:t>
            </a:r>
            <a:r>
              <a:rPr lang="es-MX" sz="1500" b="1" dirty="0" smtClean="0"/>
              <a:t>: </a:t>
            </a:r>
            <a:r>
              <a:rPr lang="es-MX" sz="1500" i="1" dirty="0" smtClean="0"/>
              <a:t>Continuar el protocolo y el proceso de investigación</a:t>
            </a:r>
            <a:endParaRPr lang="es-MX" sz="1500" i="1" dirty="0"/>
          </a:p>
          <a:p>
            <a:pPr marL="0" indent="0">
              <a:buNone/>
            </a:pPr>
            <a:r>
              <a:rPr lang="es-MX" sz="1500" b="1" dirty="0"/>
              <a:t>Análisis: Logros alcanzados. Aspectos a mejorar</a:t>
            </a:r>
          </a:p>
          <a:p>
            <a:pPr marL="0" indent="0">
              <a:buNone/>
            </a:pPr>
            <a:r>
              <a:rPr lang="es-MX" sz="1500" b="1" dirty="0"/>
              <a:t>Toma de decisiones en relación al análisis</a:t>
            </a:r>
            <a:r>
              <a:rPr lang="es-MX" sz="1500" i="1" dirty="0" smtClean="0"/>
              <a:t>: Acordar fechas de asesoría con los maestros que apoyan cada equipo</a:t>
            </a:r>
            <a:endParaRPr lang="es-MX" sz="1500" i="1" dirty="0"/>
          </a:p>
          <a:p>
            <a:endParaRPr lang="es-MX" sz="1500" dirty="0"/>
          </a:p>
        </p:txBody>
      </p:sp>
    </p:spTree>
    <p:extLst>
      <p:ext uri="{BB962C8B-B14F-4D97-AF65-F5344CB8AC3E}">
        <p14:creationId xmlns:p14="http://schemas.microsoft.com/office/powerpoint/2010/main" val="365071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02194" y="365125"/>
            <a:ext cx="6518787" cy="785249"/>
          </a:xfrm>
        </p:spPr>
        <p:txBody>
          <a:bodyPr/>
          <a:lstStyle/>
          <a:p>
            <a:pPr algn="ctr"/>
            <a:r>
              <a:rPr lang="es-MX" dirty="0" smtClean="0"/>
              <a:t>ÍNDICE</a:t>
            </a:r>
            <a:endParaRPr lang="es-MX" dirty="0"/>
          </a:p>
        </p:txBody>
      </p:sp>
      <p:sp>
        <p:nvSpPr>
          <p:cNvPr id="3" name="Marcador de contenido 2"/>
          <p:cNvSpPr>
            <a:spLocks noGrp="1"/>
          </p:cNvSpPr>
          <p:nvPr>
            <p:ph idx="1"/>
          </p:nvPr>
        </p:nvSpPr>
        <p:spPr>
          <a:xfrm>
            <a:off x="838200" y="1150374"/>
            <a:ext cx="10515600" cy="5353665"/>
          </a:xfrm>
        </p:spPr>
        <p:txBody>
          <a:bodyPr>
            <a:normAutofit fontScale="40000" lnSpcReduction="20000"/>
          </a:bodyPr>
          <a:lstStyle/>
          <a:p>
            <a:r>
              <a:rPr lang="es-MX" dirty="0" smtClean="0"/>
              <a:t>Diapositiva </a:t>
            </a:r>
            <a:r>
              <a:rPr lang="es-MX" dirty="0"/>
              <a:t>21 Actividades interdisciplinarias detonantes</a:t>
            </a:r>
            <a:endParaRPr lang="es-MX" dirty="0" smtClean="0"/>
          </a:p>
          <a:p>
            <a:r>
              <a:rPr lang="es-MX" dirty="0" smtClean="0"/>
              <a:t>Diapositiva 22 </a:t>
            </a:r>
            <a:r>
              <a:rPr lang="es-MX" dirty="0"/>
              <a:t>Cronograma de actividades</a:t>
            </a:r>
            <a:endParaRPr lang="es-MX" dirty="0" smtClean="0"/>
          </a:p>
          <a:p>
            <a:r>
              <a:rPr lang="es-MX" dirty="0"/>
              <a:t>Diapositiva 23 Cronograma de actividades</a:t>
            </a:r>
          </a:p>
          <a:p>
            <a:r>
              <a:rPr lang="es-MX" dirty="0"/>
              <a:t>Diapositiva </a:t>
            </a:r>
            <a:r>
              <a:rPr lang="es-MX" dirty="0" smtClean="0"/>
              <a:t>24 Cronograma </a:t>
            </a:r>
            <a:r>
              <a:rPr lang="es-MX" dirty="0"/>
              <a:t>de </a:t>
            </a:r>
            <a:r>
              <a:rPr lang="es-MX" dirty="0" smtClean="0"/>
              <a:t>actividades</a:t>
            </a:r>
            <a:endParaRPr lang="es-MX" dirty="0"/>
          </a:p>
          <a:p>
            <a:r>
              <a:rPr lang="es-MX" dirty="0"/>
              <a:t>Diapositiva 25 Evidencias de Actividad interdisciplinaria I: Panel de instituciones altruistas</a:t>
            </a:r>
          </a:p>
          <a:p>
            <a:r>
              <a:rPr lang="es-MX" dirty="0"/>
              <a:t>Diapositiva 26 Evidencias de Actividad interdisciplinaria I: Panel de instituciones altruistas</a:t>
            </a:r>
            <a:endParaRPr lang="es-MX" dirty="0" smtClean="0"/>
          </a:p>
          <a:p>
            <a:r>
              <a:rPr lang="es-MX" dirty="0" smtClean="0"/>
              <a:t> </a:t>
            </a:r>
            <a:r>
              <a:rPr lang="es-MX" dirty="0"/>
              <a:t>Diapositiva 27 Evidencias de Actividad interdisciplinaria I: Panel de instituciones altruistas</a:t>
            </a:r>
          </a:p>
          <a:p>
            <a:r>
              <a:rPr lang="es-MX" dirty="0"/>
              <a:t>Diapositiva 28 Actividad Interdisciplinaria II: Trabajo de equipos en diseño de su proyecto</a:t>
            </a:r>
            <a:endParaRPr lang="es-MX" dirty="0" smtClean="0"/>
          </a:p>
          <a:p>
            <a:r>
              <a:rPr lang="es-MX" dirty="0"/>
              <a:t>Diapositiva 29 Listas de equipos de alumnos</a:t>
            </a:r>
          </a:p>
          <a:p>
            <a:r>
              <a:rPr lang="es-MX" dirty="0"/>
              <a:t>Diapositiva 30 Listas de equipos de alumnos</a:t>
            </a:r>
          </a:p>
          <a:p>
            <a:r>
              <a:rPr lang="es-MX" dirty="0"/>
              <a:t>Diapositiva 31 Actividad disciplinaria desde cada asignatura de seguimiento: Asesoría de equipos de alumnos en el proceso de diseño e implementación de su proyecto</a:t>
            </a:r>
          </a:p>
          <a:p>
            <a:r>
              <a:rPr lang="es-MX" dirty="0"/>
              <a:t>Diapositiva 32 Fotografías de trabajo en equipo de los alumnos</a:t>
            </a:r>
          </a:p>
          <a:p>
            <a:r>
              <a:rPr lang="es-MX" dirty="0"/>
              <a:t>Diapositiva 33 Evidencia de Evaluación de las primeras actividades interdisciplinarias: Instrumento Bitácora </a:t>
            </a:r>
            <a:r>
              <a:rPr lang="es-MX" dirty="0" smtClean="0"/>
              <a:t>COL</a:t>
            </a:r>
          </a:p>
          <a:p>
            <a:r>
              <a:rPr lang="es-MX" dirty="0" smtClean="0"/>
              <a:t>Diapositiva </a:t>
            </a:r>
            <a:r>
              <a:rPr lang="es-MX" dirty="0"/>
              <a:t>34 Actividad interdisciplinaria III: Presentación de los proyectos de cada equipo y selección de los tres </a:t>
            </a:r>
            <a:r>
              <a:rPr lang="es-MX" dirty="0" smtClean="0"/>
              <a:t>mejores</a:t>
            </a:r>
            <a:endParaRPr lang="es-MX" dirty="0"/>
          </a:p>
          <a:p>
            <a:r>
              <a:rPr lang="es-MX" dirty="0"/>
              <a:t>Diapositiva 35  Evidencia de trabajo de equipos de alumnos en diseño y planeación de sus </a:t>
            </a:r>
            <a:r>
              <a:rPr lang="es-MX" dirty="0" smtClean="0"/>
              <a:t>proyectos</a:t>
            </a:r>
            <a:endParaRPr lang="es-MX" dirty="0"/>
          </a:p>
          <a:p>
            <a:r>
              <a:rPr lang="es-MX" dirty="0"/>
              <a:t>Diapositiva 36 Cambios realizados en la estructura del proyecto</a:t>
            </a:r>
            <a:endParaRPr lang="es-MX" dirty="0" smtClean="0"/>
          </a:p>
          <a:p>
            <a:r>
              <a:rPr lang="es-MX" dirty="0" smtClean="0"/>
              <a:t>Diapositiva 37 </a:t>
            </a:r>
            <a:r>
              <a:rPr lang="es-MX" dirty="0"/>
              <a:t>Secuencia Didáctica de Actividades</a:t>
            </a:r>
            <a:endParaRPr lang="es-MX" dirty="0" smtClean="0"/>
          </a:p>
          <a:p>
            <a:r>
              <a:rPr lang="es-MX" dirty="0"/>
              <a:t>Diapositiva 38 Secuencia Didáctica de Actividades</a:t>
            </a:r>
            <a:endParaRPr lang="es-MX" dirty="0" smtClean="0"/>
          </a:p>
          <a:p>
            <a:r>
              <a:rPr lang="es-MX" dirty="0" smtClean="0"/>
              <a:t> </a:t>
            </a:r>
            <a:r>
              <a:rPr lang="es-MX" dirty="0"/>
              <a:t>Diapositiva 39 Secuencia Didáctica de Actividades</a:t>
            </a:r>
          </a:p>
          <a:p>
            <a:r>
              <a:rPr lang="es-MX" dirty="0"/>
              <a:t>Diapositiva </a:t>
            </a:r>
            <a:r>
              <a:rPr lang="es-MX" dirty="0" smtClean="0"/>
              <a:t>40 </a:t>
            </a:r>
            <a:r>
              <a:rPr lang="es-MX" dirty="0"/>
              <a:t> Secuencia Didáctica de Actividades</a:t>
            </a:r>
          </a:p>
          <a:p>
            <a:endParaRPr lang="es-MX" dirty="0"/>
          </a:p>
          <a:p>
            <a:endParaRPr lang="es-MX" dirty="0"/>
          </a:p>
        </p:txBody>
      </p:sp>
    </p:spTree>
    <p:extLst>
      <p:ext uri="{BB962C8B-B14F-4D97-AF65-F5344CB8AC3E}">
        <p14:creationId xmlns:p14="http://schemas.microsoft.com/office/powerpoint/2010/main" val="1463104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757093"/>
          </a:xfrm>
        </p:spPr>
        <p:txBody>
          <a:bodyPr>
            <a:normAutofit fontScale="90000"/>
          </a:bodyPr>
          <a:lstStyle/>
          <a:p>
            <a:pPr algn="ctr"/>
            <a:r>
              <a:rPr lang="es-MX" sz="2800" dirty="0"/>
              <a:t>ETAPA II </a:t>
            </a:r>
            <a:br>
              <a:rPr lang="es-MX" sz="2800" dirty="0"/>
            </a:br>
            <a:r>
              <a:rPr lang="es-MX" sz="2800" dirty="0"/>
              <a:t>Implementación y Seguimiento</a:t>
            </a:r>
          </a:p>
        </p:txBody>
      </p:sp>
      <p:sp>
        <p:nvSpPr>
          <p:cNvPr id="3" name="Marcador de contenido 2"/>
          <p:cNvSpPr>
            <a:spLocks noGrp="1"/>
          </p:cNvSpPr>
          <p:nvPr>
            <p:ph idx="1"/>
          </p:nvPr>
        </p:nvSpPr>
        <p:spPr>
          <a:xfrm>
            <a:off x="838200" y="1122218"/>
            <a:ext cx="10515600" cy="5054745"/>
          </a:xfrm>
        </p:spPr>
        <p:txBody>
          <a:bodyPr>
            <a:normAutofit fontScale="70000" lnSpcReduction="20000"/>
          </a:bodyPr>
          <a:lstStyle/>
          <a:p>
            <a:pPr marL="0" indent="0">
              <a:buNone/>
            </a:pPr>
            <a:r>
              <a:rPr lang="es-MX" b="1" dirty="0"/>
              <a:t>Nombre de la actividad</a:t>
            </a:r>
            <a:r>
              <a:rPr lang="es-MX" dirty="0"/>
              <a:t>: IMPLEMENTACIÓN</a:t>
            </a:r>
          </a:p>
          <a:p>
            <a:pPr marL="0" indent="0">
              <a:buNone/>
            </a:pPr>
            <a:r>
              <a:rPr lang="es-MX" b="1" dirty="0"/>
              <a:t>Objetivo</a:t>
            </a:r>
            <a:r>
              <a:rPr lang="es-MX" b="1" dirty="0" smtClean="0"/>
              <a:t>: </a:t>
            </a:r>
            <a:r>
              <a:rPr lang="es-MX" i="1" dirty="0" smtClean="0"/>
              <a:t>Realizar acciones concretas de servicio social que respondan al problema planteado y a la identificación de necesidades de la población que se eligió atender.</a:t>
            </a:r>
            <a:endParaRPr lang="es-MX" i="1" dirty="0"/>
          </a:p>
          <a:p>
            <a:pPr marL="0" indent="0">
              <a:buNone/>
            </a:pPr>
            <a:r>
              <a:rPr lang="es-MX" b="1" dirty="0"/>
              <a:t>Fecha en que se realiza: </a:t>
            </a:r>
            <a:r>
              <a:rPr lang="es-MX" i="1" dirty="0" smtClean="0"/>
              <a:t>5º periodo marzo-abril 2019</a:t>
            </a:r>
            <a:endParaRPr lang="es-MX" i="1" dirty="0"/>
          </a:p>
          <a:p>
            <a:pPr marL="0" indent="0">
              <a:buNone/>
            </a:pPr>
            <a:r>
              <a:rPr lang="es-MX" b="1" dirty="0"/>
              <a:t>Asignaturas participantes</a:t>
            </a:r>
            <a:r>
              <a:rPr lang="es-MX" dirty="0"/>
              <a:t>: Todas las implicadas en el Proyecto</a:t>
            </a:r>
          </a:p>
          <a:p>
            <a:pPr marL="0" indent="0">
              <a:buNone/>
            </a:pPr>
            <a:r>
              <a:rPr lang="es-MX" b="1" dirty="0"/>
              <a:t>Tema común</a:t>
            </a:r>
            <a:r>
              <a:rPr lang="es-MX" dirty="0"/>
              <a:t>: Metodología de la Investigación</a:t>
            </a:r>
          </a:p>
          <a:p>
            <a:pPr marL="0" indent="0">
              <a:buNone/>
            </a:pPr>
            <a:r>
              <a:rPr lang="es-MX" b="1" dirty="0"/>
              <a:t>Justificación de la actividad</a:t>
            </a:r>
            <a:r>
              <a:rPr lang="es-MX" dirty="0" smtClean="0"/>
              <a:t>: Experiencia de servicio </a:t>
            </a:r>
            <a:endParaRPr lang="es-MX" dirty="0"/>
          </a:p>
          <a:p>
            <a:pPr marL="0" indent="0">
              <a:buNone/>
            </a:pPr>
            <a:r>
              <a:rPr lang="es-MX" b="1" dirty="0"/>
              <a:t>Descripción de apertura de la actividad</a:t>
            </a:r>
            <a:r>
              <a:rPr lang="es-MX" b="1" dirty="0" smtClean="0"/>
              <a:t>: </a:t>
            </a:r>
            <a:r>
              <a:rPr lang="es-MX" sz="2600" dirty="0" smtClean="0"/>
              <a:t>Cada equipo presenta su cronograma de actividades</a:t>
            </a:r>
            <a:endParaRPr lang="es-MX" sz="2600" dirty="0"/>
          </a:p>
          <a:p>
            <a:pPr marL="0" indent="0">
              <a:buNone/>
            </a:pPr>
            <a:r>
              <a:rPr lang="es-MX" b="1" dirty="0"/>
              <a:t>Descripción del desarrollo de la </a:t>
            </a:r>
            <a:r>
              <a:rPr lang="es-MX" b="1" dirty="0" smtClean="0"/>
              <a:t>actividad: </a:t>
            </a:r>
            <a:r>
              <a:rPr lang="es-MX" sz="2600" dirty="0" smtClean="0"/>
              <a:t>Cada equipo realiza con su Mtra. Asesora su Proyecto</a:t>
            </a:r>
            <a:endParaRPr lang="es-MX" sz="2600" dirty="0"/>
          </a:p>
          <a:p>
            <a:pPr marL="0" indent="0">
              <a:buNone/>
            </a:pPr>
            <a:r>
              <a:rPr lang="es-MX" b="1" dirty="0"/>
              <a:t>Descripción del cierre de la actividad</a:t>
            </a:r>
            <a:r>
              <a:rPr lang="es-MX" b="1" dirty="0" smtClean="0"/>
              <a:t>: </a:t>
            </a:r>
            <a:r>
              <a:rPr lang="es-MX" dirty="0" smtClean="0"/>
              <a:t>Auto evaluación y </a:t>
            </a:r>
            <a:r>
              <a:rPr lang="es-MX" dirty="0" err="1" smtClean="0"/>
              <a:t>coevaluiación</a:t>
            </a:r>
            <a:r>
              <a:rPr lang="es-MX" dirty="0" smtClean="0"/>
              <a:t> de la experiencia</a:t>
            </a:r>
            <a:endParaRPr lang="es-MX" dirty="0"/>
          </a:p>
          <a:p>
            <a:pPr marL="0" indent="0">
              <a:buNone/>
            </a:pPr>
            <a:r>
              <a:rPr lang="es-MX" b="1" dirty="0"/>
              <a:t>Evidencia de aprendizaje</a:t>
            </a:r>
            <a:r>
              <a:rPr lang="es-MX" b="1" dirty="0" smtClean="0"/>
              <a:t>: </a:t>
            </a:r>
            <a:r>
              <a:rPr lang="es-MX" dirty="0" err="1" smtClean="0"/>
              <a:t>Bitacora</a:t>
            </a:r>
            <a:r>
              <a:rPr lang="es-MX" dirty="0" smtClean="0"/>
              <a:t> COL, fotografías y videos</a:t>
            </a:r>
            <a:endParaRPr lang="es-MX" dirty="0"/>
          </a:p>
          <a:p>
            <a:pPr marL="0" indent="0">
              <a:buNone/>
            </a:pPr>
            <a:r>
              <a:rPr lang="es-MX" b="1" dirty="0"/>
              <a:t>Descripción de lo que se hará con los resultados de la actividad</a:t>
            </a:r>
            <a:r>
              <a:rPr lang="es-MX" b="1" dirty="0" smtClean="0"/>
              <a:t>: </a:t>
            </a:r>
            <a:r>
              <a:rPr lang="es-MX" sz="2600" dirty="0" smtClean="0"/>
              <a:t>Presentación en </a:t>
            </a:r>
            <a:r>
              <a:rPr lang="es-MX" sz="2600" dirty="0" err="1" smtClean="0"/>
              <a:t>PowerPont</a:t>
            </a:r>
            <a:r>
              <a:rPr lang="es-MX" sz="2600" dirty="0" smtClean="0"/>
              <a:t> o </a:t>
            </a:r>
            <a:r>
              <a:rPr lang="es-MX" sz="2600" dirty="0" err="1" smtClean="0"/>
              <a:t>Pressi</a:t>
            </a:r>
            <a:endParaRPr lang="es-MX" sz="2600" dirty="0"/>
          </a:p>
          <a:p>
            <a:pPr marL="0" indent="0">
              <a:buNone/>
            </a:pPr>
            <a:r>
              <a:rPr lang="es-MX" b="1" dirty="0"/>
              <a:t>Análisis: </a:t>
            </a:r>
            <a:r>
              <a:rPr lang="es-MX" dirty="0"/>
              <a:t>Logros alcanzados. Aspectos a mejorar</a:t>
            </a:r>
          </a:p>
          <a:p>
            <a:pPr marL="0" indent="0">
              <a:buNone/>
            </a:pPr>
            <a:r>
              <a:rPr lang="es-MX" b="1" dirty="0"/>
              <a:t>Toma de decisiones en relación al análisis</a:t>
            </a:r>
            <a:r>
              <a:rPr lang="es-MX" b="1" dirty="0" smtClean="0"/>
              <a:t>: </a:t>
            </a:r>
            <a:r>
              <a:rPr lang="es-MX" dirty="0" smtClean="0"/>
              <a:t>Propuestas de mejora por escrito</a:t>
            </a:r>
            <a:endParaRPr lang="es-MX" dirty="0"/>
          </a:p>
          <a:p>
            <a:endParaRPr lang="es-MX" dirty="0"/>
          </a:p>
        </p:txBody>
      </p:sp>
    </p:spTree>
    <p:extLst>
      <p:ext uri="{BB962C8B-B14F-4D97-AF65-F5344CB8AC3E}">
        <p14:creationId xmlns:p14="http://schemas.microsoft.com/office/powerpoint/2010/main" val="3974930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757093"/>
          </a:xfrm>
        </p:spPr>
        <p:txBody>
          <a:bodyPr>
            <a:normAutofit fontScale="90000"/>
          </a:bodyPr>
          <a:lstStyle/>
          <a:p>
            <a:pPr algn="ctr"/>
            <a:r>
              <a:rPr lang="es-MX" sz="2800" dirty="0"/>
              <a:t>ETAPA II </a:t>
            </a:r>
            <a:br>
              <a:rPr lang="es-MX" sz="2800" dirty="0"/>
            </a:br>
            <a:r>
              <a:rPr lang="es-MX" sz="2800" dirty="0"/>
              <a:t>Implementación y Seguimiento</a:t>
            </a:r>
          </a:p>
        </p:txBody>
      </p:sp>
      <p:sp>
        <p:nvSpPr>
          <p:cNvPr id="3" name="Marcador de contenido 2"/>
          <p:cNvSpPr>
            <a:spLocks noGrp="1"/>
          </p:cNvSpPr>
          <p:nvPr>
            <p:ph idx="1"/>
          </p:nvPr>
        </p:nvSpPr>
        <p:spPr>
          <a:xfrm>
            <a:off x="838200" y="1122218"/>
            <a:ext cx="10515600" cy="5054745"/>
          </a:xfrm>
        </p:spPr>
        <p:txBody>
          <a:bodyPr>
            <a:normAutofit fontScale="70000" lnSpcReduction="20000"/>
          </a:bodyPr>
          <a:lstStyle/>
          <a:p>
            <a:pPr marL="0" indent="0">
              <a:buNone/>
            </a:pPr>
            <a:r>
              <a:rPr lang="es-MX" b="1" dirty="0"/>
              <a:t>Nombre de la actividad</a:t>
            </a:r>
            <a:r>
              <a:rPr lang="es-MX" dirty="0"/>
              <a:t>: PRESENTACIÓN DE PROYECTOS</a:t>
            </a:r>
          </a:p>
          <a:p>
            <a:pPr marL="0" indent="0">
              <a:buNone/>
            </a:pPr>
            <a:r>
              <a:rPr lang="es-MX" b="1" dirty="0"/>
              <a:t>Objetivo</a:t>
            </a:r>
            <a:r>
              <a:rPr lang="es-MX" b="1" dirty="0" smtClean="0"/>
              <a:t>: </a:t>
            </a:r>
            <a:r>
              <a:rPr lang="es-MX" i="1" dirty="0" smtClean="0"/>
              <a:t>Dar a conocer el trabajo realizado por los equipos</a:t>
            </a:r>
            <a:endParaRPr lang="es-MX" i="1" dirty="0"/>
          </a:p>
          <a:p>
            <a:pPr marL="0" indent="0">
              <a:buNone/>
            </a:pPr>
            <a:r>
              <a:rPr lang="es-MX" b="1" dirty="0"/>
              <a:t>Fecha en que se realiza: </a:t>
            </a:r>
            <a:r>
              <a:rPr lang="es-MX" i="1" dirty="0" smtClean="0"/>
              <a:t>5º Periodo 30 de abril 2019</a:t>
            </a:r>
            <a:endParaRPr lang="es-MX" i="1" dirty="0"/>
          </a:p>
          <a:p>
            <a:pPr marL="0" indent="0">
              <a:buNone/>
            </a:pPr>
            <a:r>
              <a:rPr lang="es-MX" b="1" dirty="0"/>
              <a:t>Asignaturas participantes</a:t>
            </a:r>
            <a:r>
              <a:rPr lang="es-MX" dirty="0"/>
              <a:t>: Todas las implicadas en el Proyecto</a:t>
            </a:r>
          </a:p>
          <a:p>
            <a:pPr marL="0" indent="0">
              <a:buNone/>
            </a:pPr>
            <a:r>
              <a:rPr lang="es-MX" b="1" dirty="0"/>
              <a:t>Tema común</a:t>
            </a:r>
            <a:r>
              <a:rPr lang="es-MX" dirty="0"/>
              <a:t>: Metodología de la Investigación</a:t>
            </a:r>
          </a:p>
          <a:p>
            <a:pPr marL="0" indent="0">
              <a:buNone/>
            </a:pPr>
            <a:r>
              <a:rPr lang="es-MX" b="1" dirty="0"/>
              <a:t>Justificación de la </a:t>
            </a:r>
            <a:r>
              <a:rPr lang="es-MX" b="1" dirty="0" smtClean="0"/>
              <a:t>actividad</a:t>
            </a:r>
            <a:r>
              <a:rPr lang="es-MX" dirty="0" smtClean="0"/>
              <a:t>: Presentar aprendizajes y análisis de la experiencia</a:t>
            </a:r>
            <a:endParaRPr lang="es-MX" dirty="0"/>
          </a:p>
          <a:p>
            <a:pPr marL="0" indent="0">
              <a:buNone/>
            </a:pPr>
            <a:r>
              <a:rPr lang="es-MX" b="1" dirty="0"/>
              <a:t>Descripción de apertura de la actividad</a:t>
            </a:r>
            <a:r>
              <a:rPr lang="es-MX" b="1" dirty="0" smtClean="0"/>
              <a:t>: </a:t>
            </a:r>
            <a:r>
              <a:rPr lang="es-MX" dirty="0" smtClean="0"/>
              <a:t>Panel de Proyectos</a:t>
            </a:r>
            <a:endParaRPr lang="es-MX" dirty="0"/>
          </a:p>
          <a:p>
            <a:pPr marL="0" indent="0">
              <a:buNone/>
            </a:pPr>
            <a:r>
              <a:rPr lang="es-MX" b="1" dirty="0"/>
              <a:t>Descripción del desarrollo de la actividad</a:t>
            </a:r>
            <a:r>
              <a:rPr lang="es-MX" b="1" dirty="0" smtClean="0"/>
              <a:t>: </a:t>
            </a:r>
            <a:r>
              <a:rPr lang="es-MX" dirty="0" smtClean="0"/>
              <a:t>Se presentarán los proyectos a los alumnos de 5º de preparatoria y padres de familia</a:t>
            </a:r>
            <a:endParaRPr lang="es-MX" dirty="0"/>
          </a:p>
          <a:p>
            <a:pPr marL="0" indent="0">
              <a:buNone/>
            </a:pPr>
            <a:r>
              <a:rPr lang="es-MX" b="1" dirty="0"/>
              <a:t>Descripción del cierre de la actividad</a:t>
            </a:r>
            <a:r>
              <a:rPr lang="es-MX" b="1" dirty="0" smtClean="0"/>
              <a:t>: </a:t>
            </a:r>
            <a:r>
              <a:rPr lang="es-MX" dirty="0" smtClean="0"/>
              <a:t>Nuestra Herencia…”si se puede”</a:t>
            </a:r>
            <a:endParaRPr lang="es-MX" dirty="0"/>
          </a:p>
          <a:p>
            <a:pPr marL="0" indent="0">
              <a:buNone/>
            </a:pPr>
            <a:r>
              <a:rPr lang="es-MX" b="1" dirty="0"/>
              <a:t>Evidencia de aprendizaje</a:t>
            </a:r>
            <a:r>
              <a:rPr lang="es-MX" b="1" dirty="0" smtClean="0"/>
              <a:t>: </a:t>
            </a:r>
            <a:r>
              <a:rPr lang="es-MX" sz="2600" dirty="0" smtClean="0"/>
              <a:t>Fotografías del panel. Síntesis y conclusión por escrito</a:t>
            </a:r>
            <a:endParaRPr lang="es-MX" sz="2600" dirty="0"/>
          </a:p>
          <a:p>
            <a:pPr marL="0" indent="0">
              <a:buNone/>
            </a:pPr>
            <a:r>
              <a:rPr lang="es-MX" b="1" dirty="0"/>
              <a:t>Descripción de lo que se hará con los resultados de la actividad</a:t>
            </a:r>
            <a:r>
              <a:rPr lang="es-MX" b="1" dirty="0" smtClean="0"/>
              <a:t>: </a:t>
            </a:r>
            <a:r>
              <a:rPr lang="es-MX" dirty="0" smtClean="0"/>
              <a:t>Banco de datos de Proyectos</a:t>
            </a:r>
            <a:endParaRPr lang="es-MX" dirty="0"/>
          </a:p>
          <a:p>
            <a:pPr marL="0" indent="0">
              <a:buNone/>
            </a:pPr>
            <a:r>
              <a:rPr lang="es-MX" b="1" dirty="0"/>
              <a:t>Análisis: Logros alcanzados. Aspectos a </a:t>
            </a:r>
            <a:r>
              <a:rPr lang="es-MX" b="1" dirty="0" smtClean="0"/>
              <a:t>mejorar: </a:t>
            </a:r>
            <a:r>
              <a:rPr lang="es-MX" dirty="0" smtClean="0"/>
              <a:t>Propuestas “Antes de partir” alumnos de 6º”</a:t>
            </a:r>
            <a:endParaRPr lang="es-MX" dirty="0"/>
          </a:p>
          <a:p>
            <a:pPr marL="0" indent="0">
              <a:buNone/>
            </a:pPr>
            <a:r>
              <a:rPr lang="es-MX" b="1" dirty="0"/>
              <a:t>Toma de decisiones en relación al análisis</a:t>
            </a:r>
            <a:r>
              <a:rPr lang="es-MX" b="1" dirty="0" smtClean="0"/>
              <a:t>: Mejoras al proyecto </a:t>
            </a:r>
            <a:r>
              <a:rPr lang="es-MX" dirty="0" smtClean="0"/>
              <a:t>“Saber para servir para el curso 2019-2020”</a:t>
            </a:r>
            <a:endParaRPr lang="es-MX" dirty="0"/>
          </a:p>
          <a:p>
            <a:endParaRPr lang="es-MX" dirty="0"/>
          </a:p>
        </p:txBody>
      </p:sp>
    </p:spTree>
    <p:extLst>
      <p:ext uri="{BB962C8B-B14F-4D97-AF65-F5344CB8AC3E}">
        <p14:creationId xmlns:p14="http://schemas.microsoft.com/office/powerpoint/2010/main" val="2590790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0727" y="291192"/>
            <a:ext cx="4322618" cy="6487984"/>
          </a:xfrm>
        </p:spPr>
      </p:pic>
    </p:spTree>
    <p:extLst>
      <p:ext uri="{BB962C8B-B14F-4D97-AF65-F5344CB8AC3E}">
        <p14:creationId xmlns:p14="http://schemas.microsoft.com/office/powerpoint/2010/main" val="3998992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4839" y="365126"/>
            <a:ext cx="9350478" cy="623016"/>
          </a:xfrm>
        </p:spPr>
        <p:txBody>
          <a:bodyPr>
            <a:normAutofit fontScale="90000"/>
          </a:bodyPr>
          <a:lstStyle/>
          <a:p>
            <a:pPr algn="ctr"/>
            <a:r>
              <a:rPr lang="es-MX" dirty="0" smtClean="0"/>
              <a:t>Lista de proyectos de los alumnos</a:t>
            </a:r>
            <a:endParaRPr lang="es-MX"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178006446"/>
              </p:ext>
            </p:extLst>
          </p:nvPr>
        </p:nvGraphicFramePr>
        <p:xfrm>
          <a:off x="457201" y="1106488"/>
          <a:ext cx="11312012" cy="5034280"/>
        </p:xfrm>
        <a:graphic>
          <a:graphicData uri="http://schemas.openxmlformats.org/drawingml/2006/table">
            <a:tbl>
              <a:tblPr firstRow="1" bandRow="1">
                <a:tableStyleId>{5C22544A-7EE6-4342-B048-85BDC9FD1C3A}</a:tableStyleId>
              </a:tblPr>
              <a:tblGrid>
                <a:gridCol w="1287438"/>
                <a:gridCol w="2490282"/>
                <a:gridCol w="2829556"/>
                <a:gridCol w="2934929"/>
                <a:gridCol w="1769807"/>
              </a:tblGrid>
              <a:tr h="370840">
                <a:tc>
                  <a:txBody>
                    <a:bodyPr/>
                    <a:lstStyle/>
                    <a:p>
                      <a:pPr algn="ctr"/>
                      <a:r>
                        <a:rPr lang="es-MX" dirty="0" smtClean="0"/>
                        <a:t>Equipo</a:t>
                      </a:r>
                      <a:endParaRPr lang="es-MX" dirty="0"/>
                    </a:p>
                  </a:txBody>
                  <a:tcPr/>
                </a:tc>
                <a:tc>
                  <a:txBody>
                    <a:bodyPr/>
                    <a:lstStyle/>
                    <a:p>
                      <a:pPr algn="ctr"/>
                      <a:r>
                        <a:rPr lang="es-MX" dirty="0" smtClean="0"/>
                        <a:t>Nombre del Proyecto</a:t>
                      </a:r>
                      <a:endParaRPr lang="es-MX" dirty="0"/>
                    </a:p>
                  </a:txBody>
                  <a:tcPr/>
                </a:tc>
                <a:tc>
                  <a:txBody>
                    <a:bodyPr/>
                    <a:lstStyle/>
                    <a:p>
                      <a:pPr algn="ctr"/>
                      <a:r>
                        <a:rPr lang="es-MX" dirty="0" smtClean="0"/>
                        <a:t>Objetivo</a:t>
                      </a:r>
                      <a:endParaRPr lang="es-MX" dirty="0"/>
                    </a:p>
                  </a:txBody>
                  <a:tcPr/>
                </a:tc>
                <a:tc>
                  <a:txBody>
                    <a:bodyPr/>
                    <a:lstStyle/>
                    <a:p>
                      <a:pPr algn="ctr"/>
                      <a:r>
                        <a:rPr lang="es-MX" dirty="0" smtClean="0"/>
                        <a:t>Acciones a realizar</a:t>
                      </a:r>
                      <a:endParaRPr lang="es-MX" dirty="0"/>
                    </a:p>
                  </a:txBody>
                  <a:tcPr/>
                </a:tc>
                <a:tc>
                  <a:txBody>
                    <a:bodyPr/>
                    <a:lstStyle/>
                    <a:p>
                      <a:r>
                        <a:rPr lang="es-MX" dirty="0" smtClean="0"/>
                        <a:t>Maestra</a:t>
                      </a:r>
                      <a:r>
                        <a:rPr lang="es-MX" baseline="0" dirty="0" smtClean="0"/>
                        <a:t> asesora</a:t>
                      </a:r>
                      <a:endParaRPr lang="es-MX" dirty="0"/>
                    </a:p>
                  </a:txBody>
                  <a:tcPr/>
                </a:tc>
              </a:tr>
              <a:tr h="370840">
                <a:tc>
                  <a:txBody>
                    <a:bodyPr/>
                    <a:lstStyle/>
                    <a:p>
                      <a:pPr algn="ctr"/>
                      <a:r>
                        <a:rPr lang="es-MX" sz="1200" dirty="0" smtClean="0"/>
                        <a:t>1</a:t>
                      </a:r>
                      <a:endParaRPr lang="es-MX" sz="1200" dirty="0"/>
                    </a:p>
                  </a:txBody>
                  <a:tcPr/>
                </a:tc>
                <a:tc>
                  <a:txBody>
                    <a:bodyPr/>
                    <a:lstStyle/>
                    <a:p>
                      <a:pPr algn="ctr"/>
                      <a:r>
                        <a:rPr lang="es-MX" sz="1200" dirty="0" smtClean="0"/>
                        <a:t>Los jóvenes también podemos escuchar a los adultos mayores</a:t>
                      </a:r>
                      <a:endParaRPr lang="es-MX" sz="1200" dirty="0"/>
                    </a:p>
                  </a:txBody>
                  <a:tcPr/>
                </a:tc>
                <a:tc>
                  <a:txBody>
                    <a:bodyPr/>
                    <a:lstStyle/>
                    <a:p>
                      <a:pPr algn="just"/>
                      <a:r>
                        <a:rPr lang="es-MX" sz="1200" dirty="0" smtClean="0"/>
                        <a:t>Ofrecer</a:t>
                      </a:r>
                      <a:r>
                        <a:rPr lang="es-MX" sz="1200" baseline="0" dirty="0" smtClean="0"/>
                        <a:t> a los adultos mayores de dos asilos actividades recreativas y escucha</a:t>
                      </a:r>
                      <a:endParaRPr lang="es-MX" sz="1200" dirty="0"/>
                    </a:p>
                  </a:txBody>
                  <a:tcPr/>
                </a:tc>
                <a:tc>
                  <a:txBody>
                    <a:bodyPr/>
                    <a:lstStyle/>
                    <a:p>
                      <a:pPr algn="just"/>
                      <a:r>
                        <a:rPr lang="es-MX" sz="1200" dirty="0" smtClean="0"/>
                        <a:t>El equipo visitará</a:t>
                      </a:r>
                      <a:r>
                        <a:rPr lang="es-MX" sz="1200" baseline="0" dirty="0" smtClean="0"/>
                        <a:t> dos asilos llevará juegos de mesa, prepara un número artístico, actividades recreativas y conversarán con los adultos mayores</a:t>
                      </a:r>
                      <a:endParaRPr lang="es-MX" sz="1200" dirty="0"/>
                    </a:p>
                  </a:txBody>
                  <a:tcPr/>
                </a:tc>
                <a:tc>
                  <a:txBody>
                    <a:bodyPr/>
                    <a:lstStyle/>
                    <a:p>
                      <a:endParaRPr lang="es-MX" sz="1200" dirty="0" smtClean="0"/>
                    </a:p>
                    <a:p>
                      <a:r>
                        <a:rPr lang="es-MX" sz="1200" dirty="0" smtClean="0"/>
                        <a:t>Mtra. Korina</a:t>
                      </a:r>
                      <a:endParaRPr lang="es-MX" sz="1200" dirty="0"/>
                    </a:p>
                  </a:txBody>
                  <a:tcPr/>
                </a:tc>
              </a:tr>
              <a:tr h="370840">
                <a:tc>
                  <a:txBody>
                    <a:bodyPr/>
                    <a:lstStyle/>
                    <a:p>
                      <a:pPr algn="ctr"/>
                      <a:r>
                        <a:rPr lang="es-MX" sz="1200" dirty="0" smtClean="0"/>
                        <a:t>2</a:t>
                      </a:r>
                      <a:endParaRPr lang="es-MX" sz="1200" dirty="0"/>
                    </a:p>
                  </a:txBody>
                  <a:tcPr/>
                </a:tc>
                <a:tc>
                  <a:txBody>
                    <a:bodyPr/>
                    <a:lstStyle/>
                    <a:p>
                      <a:pPr algn="ctr"/>
                      <a:r>
                        <a:rPr lang="es-MX" sz="1200" dirty="0" smtClean="0"/>
                        <a:t>Aprender</a:t>
                      </a:r>
                      <a:r>
                        <a:rPr lang="es-MX" sz="1200" baseline="0" dirty="0" smtClean="0"/>
                        <a:t> jugando</a:t>
                      </a:r>
                      <a:endParaRPr lang="es-MX" sz="1200" dirty="0"/>
                    </a:p>
                  </a:txBody>
                  <a:tcPr/>
                </a:tc>
                <a:tc>
                  <a:txBody>
                    <a:bodyPr/>
                    <a:lstStyle/>
                    <a:p>
                      <a:pPr algn="just"/>
                      <a:r>
                        <a:rPr lang="es-MX" sz="1200" dirty="0" smtClean="0"/>
                        <a:t>Realizar</a:t>
                      </a:r>
                      <a:r>
                        <a:rPr lang="es-MX" sz="1200" baseline="0" dirty="0" smtClean="0"/>
                        <a:t> actividades recreativas y talleres de diferentes temas para los niños de la casa hogar “La Concordia”</a:t>
                      </a:r>
                      <a:endParaRPr lang="es-MX" sz="1200" dirty="0"/>
                    </a:p>
                  </a:txBody>
                  <a:tcPr/>
                </a:tc>
                <a:tc>
                  <a:txBody>
                    <a:bodyPr/>
                    <a:lstStyle/>
                    <a:p>
                      <a:r>
                        <a:rPr lang="es-MX" sz="1200" dirty="0" smtClean="0"/>
                        <a:t>Preparar talleres y actividades,</a:t>
                      </a:r>
                      <a:r>
                        <a:rPr lang="es-MX" sz="1200" baseline="0" dirty="0" smtClean="0"/>
                        <a:t> conseguir el permiso para visitar la casa hogar y realizar mínimo tres visitas</a:t>
                      </a:r>
                      <a:endParaRPr lang="es-MX" sz="1200" dirty="0"/>
                    </a:p>
                  </a:txBody>
                  <a:tcPr/>
                </a:tc>
                <a:tc>
                  <a:txBody>
                    <a:bodyPr/>
                    <a:lstStyle/>
                    <a:p>
                      <a:endParaRPr lang="es-MX" sz="1200" dirty="0" smtClean="0"/>
                    </a:p>
                    <a:p>
                      <a:r>
                        <a:rPr lang="es-MX" sz="1200" dirty="0" smtClean="0"/>
                        <a:t>Mtra. Korina</a:t>
                      </a:r>
                      <a:endParaRPr lang="es-MX" sz="1200" dirty="0"/>
                    </a:p>
                  </a:txBody>
                  <a:tcPr/>
                </a:tc>
              </a:tr>
              <a:tr h="370840">
                <a:tc>
                  <a:txBody>
                    <a:bodyPr/>
                    <a:lstStyle/>
                    <a:p>
                      <a:pPr algn="ctr"/>
                      <a:r>
                        <a:rPr lang="es-MX" sz="1200" dirty="0" smtClean="0"/>
                        <a:t>3</a:t>
                      </a:r>
                      <a:endParaRPr lang="es-MX" sz="1200" dirty="0"/>
                    </a:p>
                  </a:txBody>
                  <a:tcPr/>
                </a:tc>
                <a:tc>
                  <a:txBody>
                    <a:bodyPr/>
                    <a:lstStyle/>
                    <a:p>
                      <a:pPr algn="ctr"/>
                      <a:r>
                        <a:rPr lang="es-MX" sz="1200" dirty="0" smtClean="0"/>
                        <a:t>“Todas</a:t>
                      </a:r>
                      <a:r>
                        <a:rPr lang="es-MX" sz="1200" baseline="0" dirty="0" smtClean="0"/>
                        <a:t> somos una”</a:t>
                      </a:r>
                      <a:endParaRPr lang="es-MX" sz="1200" dirty="0"/>
                    </a:p>
                  </a:txBody>
                  <a:tcPr/>
                </a:tc>
                <a:tc>
                  <a:txBody>
                    <a:bodyPr/>
                    <a:lstStyle/>
                    <a:p>
                      <a:pPr algn="just"/>
                      <a:r>
                        <a:rPr lang="es-MX" sz="1200" dirty="0" smtClean="0"/>
                        <a:t>Crear</a:t>
                      </a:r>
                      <a:r>
                        <a:rPr lang="es-MX" sz="1200" baseline="0" dirty="0" smtClean="0"/>
                        <a:t> conciencia en mujeres adolescentes y jóvenes de la importancia de prevenir y saber que hacer en casos de sufrir violencia</a:t>
                      </a:r>
                      <a:endParaRPr lang="es-MX" sz="1200" dirty="0"/>
                    </a:p>
                  </a:txBody>
                  <a:tcPr/>
                </a:tc>
                <a:tc>
                  <a:txBody>
                    <a:bodyPr/>
                    <a:lstStyle/>
                    <a:p>
                      <a:pPr algn="ctr"/>
                      <a:r>
                        <a:rPr lang="es-MX" sz="1200" dirty="0" smtClean="0"/>
                        <a:t>Realizar</a:t>
                      </a:r>
                      <a:r>
                        <a:rPr lang="es-MX" sz="1200" baseline="0" dirty="0" smtClean="0"/>
                        <a:t> una campaña</a:t>
                      </a:r>
                      <a:endParaRPr lang="es-MX" sz="1200" dirty="0"/>
                    </a:p>
                  </a:txBody>
                  <a:tcPr/>
                </a:tc>
                <a:tc>
                  <a:txBody>
                    <a:bodyPr/>
                    <a:lstStyle/>
                    <a:p>
                      <a:r>
                        <a:rPr lang="es-MX" sz="1200" dirty="0" smtClean="0"/>
                        <a:t>Mtra.  Carmen</a:t>
                      </a:r>
                      <a:endParaRPr lang="es-MX" sz="1200" dirty="0"/>
                    </a:p>
                  </a:txBody>
                  <a:tcPr/>
                </a:tc>
              </a:tr>
              <a:tr h="370840">
                <a:tc>
                  <a:txBody>
                    <a:bodyPr/>
                    <a:lstStyle/>
                    <a:p>
                      <a:pPr algn="ctr"/>
                      <a:r>
                        <a:rPr lang="es-MX" sz="1200" dirty="0" smtClean="0"/>
                        <a:t>4</a:t>
                      </a:r>
                      <a:endParaRPr lang="es-MX" sz="1200" dirty="0"/>
                    </a:p>
                  </a:txBody>
                  <a:tcPr/>
                </a:tc>
                <a:tc>
                  <a:txBody>
                    <a:bodyPr/>
                    <a:lstStyle/>
                    <a:p>
                      <a:pPr algn="ctr"/>
                      <a:r>
                        <a:rPr lang="es-MX" sz="1200" dirty="0" smtClean="0"/>
                        <a:t>“Pintando Sonrisas”</a:t>
                      </a:r>
                      <a:endParaRPr lang="es-MX" sz="1200" dirty="0"/>
                    </a:p>
                  </a:txBody>
                  <a:tcPr/>
                </a:tc>
                <a:tc>
                  <a:txBody>
                    <a:bodyPr/>
                    <a:lstStyle/>
                    <a:p>
                      <a:pPr algn="just"/>
                      <a:r>
                        <a:rPr lang="es-MX" sz="1200" dirty="0" smtClean="0"/>
                        <a:t>Mejorar las condiciones</a:t>
                      </a:r>
                      <a:r>
                        <a:rPr lang="es-MX" sz="1200" baseline="0" dirty="0" smtClean="0"/>
                        <a:t> físicas de un parque infantil y realizar actividades recreativas con los niños que van a jugar</a:t>
                      </a:r>
                      <a:endParaRPr lang="es-MX" sz="1200" dirty="0"/>
                    </a:p>
                  </a:txBody>
                  <a:tcPr/>
                </a:tc>
                <a:tc>
                  <a:txBody>
                    <a:bodyPr/>
                    <a:lstStyle/>
                    <a:p>
                      <a:r>
                        <a:rPr lang="es-MX" sz="1200" dirty="0" smtClean="0"/>
                        <a:t>Conseguir donativos para el material.</a:t>
                      </a:r>
                    </a:p>
                    <a:p>
                      <a:r>
                        <a:rPr lang="es-MX" sz="1200" dirty="0" smtClean="0"/>
                        <a:t>Realizar actividades de limpieza y mantenimiento de los juegos infantiles</a:t>
                      </a:r>
                      <a:endParaRPr lang="es-MX" sz="1200" dirty="0"/>
                    </a:p>
                  </a:txBody>
                  <a:tcPr/>
                </a:tc>
                <a:tc>
                  <a:txBody>
                    <a:bodyPr/>
                    <a:lstStyle/>
                    <a:p>
                      <a:r>
                        <a:rPr lang="es-MX" sz="1200" dirty="0" smtClean="0"/>
                        <a:t>Mtra. Judith</a:t>
                      </a:r>
                      <a:endParaRPr lang="es-MX" sz="1200" dirty="0"/>
                    </a:p>
                  </a:txBody>
                  <a:tcPr/>
                </a:tc>
              </a:tr>
              <a:tr h="370840">
                <a:tc>
                  <a:txBody>
                    <a:bodyPr/>
                    <a:lstStyle/>
                    <a:p>
                      <a:pPr algn="ctr"/>
                      <a:r>
                        <a:rPr lang="es-MX" sz="1200" dirty="0" smtClean="0"/>
                        <a:t>5</a:t>
                      </a:r>
                      <a:endParaRPr lang="es-MX" sz="1200" dirty="0"/>
                    </a:p>
                  </a:txBody>
                  <a:tcPr/>
                </a:tc>
                <a:tc>
                  <a:txBody>
                    <a:bodyPr/>
                    <a:lstStyle/>
                    <a:p>
                      <a:pPr algn="ctr"/>
                      <a:r>
                        <a:rPr lang="es-MX" sz="1200" dirty="0" smtClean="0"/>
                        <a:t>“</a:t>
                      </a:r>
                      <a:r>
                        <a:rPr lang="es-MX" sz="1200" dirty="0" err="1" smtClean="0"/>
                        <a:t>Econejos</a:t>
                      </a:r>
                      <a:r>
                        <a:rPr lang="es-MX" sz="1200" dirty="0" smtClean="0"/>
                        <a:t>”</a:t>
                      </a:r>
                      <a:endParaRPr lang="es-MX" sz="1200" dirty="0"/>
                    </a:p>
                  </a:txBody>
                  <a:tcPr/>
                </a:tc>
                <a:tc>
                  <a:txBody>
                    <a:bodyPr/>
                    <a:lstStyle/>
                    <a:p>
                      <a:r>
                        <a:rPr lang="es-MX" sz="1200" dirty="0" smtClean="0"/>
                        <a:t>Ofrecer la</a:t>
                      </a:r>
                      <a:r>
                        <a:rPr lang="es-MX" sz="1200" baseline="0" dirty="0" smtClean="0"/>
                        <a:t> capacitación y el subsidio para que una familia de escasos recursos inicie su propio negocio cuidando </a:t>
                      </a:r>
                      <a:endParaRPr lang="es-MX" sz="1200" dirty="0"/>
                    </a:p>
                  </a:txBody>
                  <a:tcPr/>
                </a:tc>
                <a:tc>
                  <a:txBody>
                    <a:bodyPr/>
                    <a:lstStyle/>
                    <a:p>
                      <a:r>
                        <a:rPr lang="es-MX" sz="1200" dirty="0" smtClean="0"/>
                        <a:t>Construir</a:t>
                      </a:r>
                      <a:r>
                        <a:rPr lang="es-MX" sz="1200" baseline="0" dirty="0" smtClean="0"/>
                        <a:t> jaulas, comprar conejos y capacitar a una familia para crear un criadero de conejos.</a:t>
                      </a:r>
                      <a:endParaRPr lang="es-MX" sz="1200" dirty="0"/>
                    </a:p>
                  </a:txBody>
                  <a:tcPr/>
                </a:tc>
                <a:tc>
                  <a:txBody>
                    <a:bodyPr/>
                    <a:lstStyle/>
                    <a:p>
                      <a:r>
                        <a:rPr lang="es-MX" sz="1200" dirty="0" smtClean="0"/>
                        <a:t>Mtra. Alma </a:t>
                      </a:r>
                      <a:endParaRPr lang="es-MX" sz="1200" dirty="0"/>
                    </a:p>
                  </a:txBody>
                  <a:tcPr/>
                </a:tc>
              </a:tr>
              <a:tr h="370840">
                <a:tc>
                  <a:txBody>
                    <a:bodyPr/>
                    <a:lstStyle/>
                    <a:p>
                      <a:pPr algn="ctr"/>
                      <a:r>
                        <a:rPr lang="es-MX" sz="1200" dirty="0" smtClean="0"/>
                        <a:t>6</a:t>
                      </a:r>
                      <a:endParaRPr lang="es-MX" sz="1200" dirty="0"/>
                    </a:p>
                  </a:txBody>
                  <a:tcPr/>
                </a:tc>
                <a:tc>
                  <a:txBody>
                    <a:bodyPr/>
                    <a:lstStyle/>
                    <a:p>
                      <a:pPr algn="ctr"/>
                      <a:r>
                        <a:rPr lang="es-MX" sz="1200" dirty="0" smtClean="0"/>
                        <a:t>“Colector Pluvial”</a:t>
                      </a:r>
                      <a:endParaRPr lang="es-MX" sz="1200" dirty="0"/>
                    </a:p>
                  </a:txBody>
                  <a:tcPr/>
                </a:tc>
                <a:tc>
                  <a:txBody>
                    <a:bodyPr/>
                    <a:lstStyle/>
                    <a:p>
                      <a:r>
                        <a:rPr lang="es-MX" sz="1200" dirty="0" smtClean="0"/>
                        <a:t>Construir</a:t>
                      </a:r>
                      <a:r>
                        <a:rPr lang="es-MX" sz="1200" baseline="0" dirty="0" smtClean="0"/>
                        <a:t> y donar un colector pluvial a una familia de escasos recursos</a:t>
                      </a:r>
                      <a:endParaRPr lang="es-MX" sz="1200" dirty="0"/>
                    </a:p>
                  </a:txBody>
                  <a:tcPr/>
                </a:tc>
                <a:tc>
                  <a:txBody>
                    <a:bodyPr/>
                    <a:lstStyle/>
                    <a:p>
                      <a:r>
                        <a:rPr lang="es-MX" sz="1200" dirty="0" smtClean="0"/>
                        <a:t>Conseguir el material, construir el colector y entregarlo.</a:t>
                      </a:r>
                      <a:endParaRPr lang="es-MX" sz="1200" dirty="0"/>
                    </a:p>
                  </a:txBody>
                  <a:tcPr/>
                </a:tc>
                <a:tc>
                  <a:txBody>
                    <a:bodyPr/>
                    <a:lstStyle/>
                    <a:p>
                      <a:r>
                        <a:rPr lang="es-MX" sz="1200" dirty="0" smtClean="0"/>
                        <a:t>Mtra. Alma</a:t>
                      </a:r>
                      <a:endParaRPr lang="es-MX" sz="1200" dirty="0"/>
                    </a:p>
                  </a:txBody>
                  <a:tcPr/>
                </a:tc>
              </a:tr>
              <a:tr h="370840">
                <a:tc>
                  <a:txBody>
                    <a:bodyPr/>
                    <a:lstStyle/>
                    <a:p>
                      <a:pPr algn="ctr"/>
                      <a:r>
                        <a:rPr lang="es-MX" sz="1200" dirty="0" smtClean="0"/>
                        <a:t>7</a:t>
                      </a:r>
                      <a:endParaRPr lang="es-MX" sz="1200" dirty="0"/>
                    </a:p>
                  </a:txBody>
                  <a:tcPr/>
                </a:tc>
                <a:tc>
                  <a:txBody>
                    <a:bodyPr/>
                    <a:lstStyle/>
                    <a:p>
                      <a:pPr algn="ctr"/>
                      <a:r>
                        <a:rPr lang="es-MX" sz="1200" dirty="0" smtClean="0"/>
                        <a:t>“Creando momentos de vida”</a:t>
                      </a:r>
                      <a:endParaRPr lang="es-MX" sz="1200" dirty="0"/>
                    </a:p>
                  </a:txBody>
                  <a:tcPr/>
                </a:tc>
                <a:tc>
                  <a:txBody>
                    <a:bodyPr/>
                    <a:lstStyle/>
                    <a:p>
                      <a:r>
                        <a:rPr lang="es-MX" sz="1200" dirty="0" smtClean="0"/>
                        <a:t>Colaborar con la asociación AOPAC para niños con cáncer.</a:t>
                      </a:r>
                      <a:endParaRPr lang="es-MX" sz="1200" dirty="0"/>
                    </a:p>
                  </a:txBody>
                  <a:tcPr/>
                </a:tc>
                <a:tc>
                  <a:txBody>
                    <a:bodyPr/>
                    <a:lstStyle/>
                    <a:p>
                      <a:r>
                        <a:rPr lang="es-MX" sz="1200" dirty="0" smtClean="0"/>
                        <a:t>Participar en actividades para obtener recursos</a:t>
                      </a:r>
                      <a:r>
                        <a:rPr lang="es-MX" sz="1200" baseline="0" dirty="0" smtClean="0"/>
                        <a:t> económicos para compra de medicina. Y realizar actividades </a:t>
                      </a:r>
                      <a:r>
                        <a:rPr lang="es-MX" sz="1200" baseline="0" dirty="0" err="1" smtClean="0"/>
                        <a:t>reacreativas</a:t>
                      </a:r>
                      <a:endParaRPr lang="es-MX" sz="1200" dirty="0"/>
                    </a:p>
                  </a:txBody>
                  <a:tcPr/>
                </a:tc>
                <a:tc>
                  <a:txBody>
                    <a:bodyPr/>
                    <a:lstStyle/>
                    <a:p>
                      <a:r>
                        <a:rPr lang="es-MX" sz="1200" dirty="0" smtClean="0"/>
                        <a:t>Mtra. Rita</a:t>
                      </a:r>
                      <a:endParaRPr lang="es-MX" sz="1200" dirty="0"/>
                    </a:p>
                  </a:txBody>
                  <a:tcPr/>
                </a:tc>
              </a:tr>
            </a:tbl>
          </a:graphicData>
        </a:graphic>
      </p:graphicFrame>
    </p:spTree>
    <p:extLst>
      <p:ext uri="{BB962C8B-B14F-4D97-AF65-F5344CB8AC3E}">
        <p14:creationId xmlns:p14="http://schemas.microsoft.com/office/powerpoint/2010/main" val="1885782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4206" y="365125"/>
            <a:ext cx="6150078" cy="534527"/>
          </a:xfrm>
        </p:spPr>
        <p:txBody>
          <a:bodyPr>
            <a:normAutofit/>
          </a:bodyPr>
          <a:lstStyle/>
          <a:p>
            <a:pPr algn="ctr"/>
            <a:r>
              <a:rPr lang="es-MX" sz="1600" b="1" dirty="0" smtClean="0">
                <a:solidFill>
                  <a:schemeClr val="accent5"/>
                </a:solidFill>
              </a:rPr>
              <a:t>EVIDENCIAS DE PROYECTOS</a:t>
            </a:r>
            <a:endParaRPr lang="es-MX" sz="1600" b="1" dirty="0">
              <a:solidFill>
                <a:schemeClr val="accent5"/>
              </a:solidFill>
            </a:endParaRPr>
          </a:p>
        </p:txBody>
      </p:sp>
      <p:sp>
        <p:nvSpPr>
          <p:cNvPr id="3" name="Marcador de contenido 2"/>
          <p:cNvSpPr>
            <a:spLocks noGrp="1"/>
          </p:cNvSpPr>
          <p:nvPr>
            <p:ph idx="1"/>
          </p:nvPr>
        </p:nvSpPr>
        <p:spPr>
          <a:xfrm>
            <a:off x="383458" y="899652"/>
            <a:ext cx="10970342" cy="5619135"/>
          </a:xfrm>
        </p:spPr>
        <p:txBody>
          <a:bodyPr/>
          <a:lstStyle/>
          <a:p>
            <a:endParaRPr lang="es-MX" dirty="0" smtClean="0"/>
          </a:p>
          <a:p>
            <a:endParaRPr lang="es-MX" dirty="0" smtClean="0"/>
          </a:p>
          <a:p>
            <a:pPr marL="0" indent="0">
              <a:buNone/>
            </a:pPr>
            <a:r>
              <a:rPr lang="es-MX" dirty="0" smtClean="0">
                <a:solidFill>
                  <a:schemeClr val="accent5"/>
                </a:solidFill>
              </a:rPr>
              <a:t>“Pintando sonrisas”</a:t>
            </a:r>
          </a:p>
          <a:p>
            <a:endParaRPr lang="es-MX" dirty="0" smtClean="0"/>
          </a:p>
          <a:p>
            <a:endParaRPr lang="es-MX" dirty="0"/>
          </a:p>
          <a:p>
            <a:endParaRPr lang="es-MX" dirty="0"/>
          </a:p>
          <a:p>
            <a:endParaRPr lang="es-MX" dirty="0" smtClean="0"/>
          </a:p>
          <a:p>
            <a:pPr marL="0" indent="0">
              <a:buNone/>
            </a:pPr>
            <a:r>
              <a:rPr lang="es-MX" dirty="0" smtClean="0">
                <a:solidFill>
                  <a:schemeClr val="accent5"/>
                </a:solidFill>
              </a:rPr>
              <a:t>“</a:t>
            </a:r>
            <a:r>
              <a:rPr lang="es-MX" dirty="0" err="1" smtClean="0">
                <a:solidFill>
                  <a:schemeClr val="accent5"/>
                </a:solidFill>
              </a:rPr>
              <a:t>Econejos</a:t>
            </a:r>
            <a:r>
              <a:rPr lang="es-MX" dirty="0" smtClean="0">
                <a:solidFill>
                  <a:schemeClr val="accent5"/>
                </a:solidFill>
              </a:rPr>
              <a:t>”</a:t>
            </a:r>
          </a:p>
          <a:p>
            <a:endParaRPr lang="es-MX" dirty="0"/>
          </a:p>
          <a:p>
            <a:pPr marL="0" indent="0">
              <a:buNone/>
            </a:pPr>
            <a:endParaRPr lang="es-MX" dirty="0"/>
          </a:p>
          <a:p>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770" y="899652"/>
            <a:ext cx="1977514" cy="263668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633" y="899652"/>
            <a:ext cx="1977513" cy="2636684"/>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4698" y="3775283"/>
            <a:ext cx="1686106" cy="2743504"/>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400" y="793136"/>
            <a:ext cx="2057400" cy="274320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7985" y="3887019"/>
            <a:ext cx="2144047" cy="2631768"/>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4284" y="3887019"/>
            <a:ext cx="2101645" cy="2802193"/>
          </a:xfrm>
          <a:prstGeom prst="rect">
            <a:avLst/>
          </a:prstGeom>
        </p:spPr>
      </p:pic>
    </p:spTree>
    <p:extLst>
      <p:ext uri="{BB962C8B-B14F-4D97-AF65-F5344CB8AC3E}">
        <p14:creationId xmlns:p14="http://schemas.microsoft.com/office/powerpoint/2010/main" val="202960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4206" y="365125"/>
            <a:ext cx="6150078" cy="534527"/>
          </a:xfrm>
        </p:spPr>
        <p:txBody>
          <a:bodyPr>
            <a:normAutofit/>
          </a:bodyPr>
          <a:lstStyle/>
          <a:p>
            <a:pPr algn="ctr"/>
            <a:r>
              <a:rPr lang="es-MX" sz="1600" b="1" dirty="0" smtClean="0">
                <a:solidFill>
                  <a:schemeClr val="accent5"/>
                </a:solidFill>
              </a:rPr>
              <a:t>EVIDENCIAS DE PROYECTOS</a:t>
            </a:r>
            <a:endParaRPr lang="es-MX" sz="1600" b="1" dirty="0">
              <a:solidFill>
                <a:schemeClr val="accent5"/>
              </a:solidFill>
            </a:endParaRPr>
          </a:p>
        </p:txBody>
      </p:sp>
      <p:sp>
        <p:nvSpPr>
          <p:cNvPr id="3" name="Marcador de contenido 2"/>
          <p:cNvSpPr>
            <a:spLocks noGrp="1"/>
          </p:cNvSpPr>
          <p:nvPr>
            <p:ph idx="1"/>
          </p:nvPr>
        </p:nvSpPr>
        <p:spPr>
          <a:xfrm>
            <a:off x="501445" y="899652"/>
            <a:ext cx="11090787" cy="5604387"/>
          </a:xfrm>
        </p:spPr>
        <p:txBody>
          <a:bodyPr/>
          <a:lstStyle/>
          <a:p>
            <a:endParaRPr lang="es-MX" dirty="0" smtClean="0"/>
          </a:p>
          <a:p>
            <a:pPr marL="0" indent="0">
              <a:buNone/>
            </a:pPr>
            <a:r>
              <a:rPr lang="es-MX" dirty="0" smtClean="0">
                <a:solidFill>
                  <a:schemeClr val="accent5"/>
                </a:solidFill>
              </a:rPr>
              <a:t>“Colector Pluvial”</a:t>
            </a:r>
          </a:p>
          <a:p>
            <a:endParaRPr lang="es-MX" dirty="0"/>
          </a:p>
          <a:p>
            <a:endParaRPr lang="es-MX" dirty="0" smtClean="0"/>
          </a:p>
          <a:p>
            <a:pPr marL="0" indent="0">
              <a:buNone/>
            </a:pPr>
            <a:endParaRPr lang="es-MX" dirty="0" smtClean="0"/>
          </a:p>
          <a:p>
            <a:endParaRPr lang="es-MX" dirty="0"/>
          </a:p>
          <a:p>
            <a:r>
              <a:rPr lang="es-MX" dirty="0" smtClean="0"/>
              <a:t>“</a:t>
            </a:r>
            <a:r>
              <a:rPr lang="es-MX" dirty="0" smtClean="0">
                <a:solidFill>
                  <a:schemeClr val="accent5"/>
                </a:solidFill>
              </a:rPr>
              <a:t>Todas somos una”</a:t>
            </a:r>
          </a:p>
          <a:p>
            <a:endParaRPr lang="es-MX" dirty="0"/>
          </a:p>
          <a:p>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8581" y="1932038"/>
            <a:ext cx="3082112" cy="1769807"/>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2024" y="4109383"/>
            <a:ext cx="2964125" cy="2223094"/>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422" y="4046476"/>
            <a:ext cx="3087330" cy="231549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3335" y="810342"/>
            <a:ext cx="2257118" cy="3009491"/>
          </a:xfrm>
          <a:prstGeom prst="rect">
            <a:avLst/>
          </a:prstGeom>
        </p:spPr>
      </p:pic>
    </p:spTree>
    <p:extLst>
      <p:ext uri="{BB962C8B-B14F-4D97-AF65-F5344CB8AC3E}">
        <p14:creationId xmlns:p14="http://schemas.microsoft.com/office/powerpoint/2010/main" val="2004247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4206" y="365125"/>
            <a:ext cx="6150078" cy="534527"/>
          </a:xfrm>
        </p:spPr>
        <p:txBody>
          <a:bodyPr>
            <a:normAutofit/>
          </a:bodyPr>
          <a:lstStyle/>
          <a:p>
            <a:pPr algn="ctr"/>
            <a:r>
              <a:rPr lang="es-MX" sz="1600" b="1" dirty="0" smtClean="0">
                <a:solidFill>
                  <a:schemeClr val="accent5"/>
                </a:solidFill>
              </a:rPr>
              <a:t>EVIDENCIAS DE PROYECTOS</a:t>
            </a:r>
            <a:endParaRPr lang="es-MX" sz="1600" b="1" dirty="0">
              <a:solidFill>
                <a:schemeClr val="accent5"/>
              </a:solidFill>
            </a:endParaRPr>
          </a:p>
        </p:txBody>
      </p:sp>
      <p:sp>
        <p:nvSpPr>
          <p:cNvPr id="3" name="Marcador de contenido 2"/>
          <p:cNvSpPr>
            <a:spLocks noGrp="1"/>
          </p:cNvSpPr>
          <p:nvPr>
            <p:ph idx="1"/>
          </p:nvPr>
        </p:nvSpPr>
        <p:spPr>
          <a:xfrm>
            <a:off x="501445" y="899652"/>
            <a:ext cx="11090787" cy="5604387"/>
          </a:xfrm>
        </p:spPr>
        <p:txBody>
          <a:bodyPr/>
          <a:lstStyle/>
          <a:p>
            <a:endParaRPr lang="es-MX" dirty="0" smtClean="0"/>
          </a:p>
          <a:p>
            <a:pPr marL="0" indent="0">
              <a:buNone/>
            </a:pPr>
            <a:endParaRPr lang="es-MX" dirty="0"/>
          </a:p>
          <a:p>
            <a:endParaRPr lang="es-MX" dirty="0" smtClean="0"/>
          </a:p>
          <a:p>
            <a:endParaRPr lang="es-MX" dirty="0"/>
          </a:p>
          <a:p>
            <a:r>
              <a:rPr lang="es-MX" dirty="0" smtClean="0">
                <a:solidFill>
                  <a:schemeClr val="accent5"/>
                </a:solidFill>
              </a:rPr>
              <a:t>Adultos mayores</a:t>
            </a:r>
          </a:p>
          <a:p>
            <a:endParaRPr lang="es-MX" dirty="0"/>
          </a:p>
          <a:p>
            <a:endParaRPr lang="es-MX" dirty="0" smtClean="0"/>
          </a:p>
          <a:p>
            <a:pPr marL="0" indent="0">
              <a:buNone/>
            </a:pPr>
            <a:endParaRPr lang="es-MX" dirty="0" smtClean="0"/>
          </a:p>
          <a:p>
            <a:endParaRPr lang="es-MX" dirty="0"/>
          </a:p>
          <a:p>
            <a:pPr marL="0" indent="0">
              <a:buNone/>
            </a:pPr>
            <a:endParaRPr lang="es-MX" dirty="0"/>
          </a:p>
          <a:p>
            <a:endParaRPr lang="es-MX"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1845" y="1434179"/>
            <a:ext cx="2315498" cy="4112898"/>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913" y="1380230"/>
            <a:ext cx="2665771" cy="3554361"/>
          </a:xfrm>
          <a:prstGeom prst="rect">
            <a:avLst/>
          </a:prstGeom>
        </p:spPr>
      </p:pic>
    </p:spTree>
    <p:extLst>
      <p:ext uri="{BB962C8B-B14F-4D97-AF65-F5344CB8AC3E}">
        <p14:creationId xmlns:p14="http://schemas.microsoft.com/office/powerpoint/2010/main" val="3488337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71948"/>
            <a:ext cx="10515600" cy="5705015"/>
          </a:xfrm>
        </p:spPr>
        <p:txBody>
          <a:bodyPr/>
          <a:lstStyle/>
          <a:p>
            <a:pPr marL="0" indent="0">
              <a:buNone/>
            </a:pPr>
            <a:endParaRPr lang="es-MX" dirty="0" smtClean="0">
              <a:solidFill>
                <a:schemeClr val="accent5"/>
              </a:solidFill>
            </a:endParaRPr>
          </a:p>
          <a:p>
            <a:pPr marL="0" indent="0">
              <a:buNone/>
            </a:pPr>
            <a:endParaRPr lang="es-MX" dirty="0">
              <a:solidFill>
                <a:schemeClr val="accent5"/>
              </a:solidFill>
            </a:endParaRPr>
          </a:p>
          <a:p>
            <a:pPr marL="0" indent="0">
              <a:buNone/>
            </a:pPr>
            <a:endParaRPr lang="es-MX" dirty="0" smtClean="0">
              <a:solidFill>
                <a:schemeClr val="accent5"/>
              </a:solidFill>
            </a:endParaRPr>
          </a:p>
          <a:p>
            <a:pPr marL="0" indent="0">
              <a:buNone/>
            </a:pPr>
            <a:endParaRPr lang="es-MX" dirty="0">
              <a:solidFill>
                <a:schemeClr val="accent5"/>
              </a:solidFill>
            </a:endParaRPr>
          </a:p>
          <a:p>
            <a:pPr marL="0" indent="0">
              <a:buNone/>
            </a:pPr>
            <a:r>
              <a:rPr lang="es-MX" dirty="0" smtClean="0">
                <a:solidFill>
                  <a:schemeClr val="accent5"/>
                </a:solidFill>
              </a:rPr>
              <a:t>Apoyo a la Asociación </a:t>
            </a:r>
          </a:p>
          <a:p>
            <a:pPr marL="0" indent="0">
              <a:buNone/>
            </a:pPr>
            <a:r>
              <a:rPr lang="es-MX" dirty="0" smtClean="0">
                <a:solidFill>
                  <a:schemeClr val="accent5"/>
                </a:solidFill>
              </a:rPr>
              <a:t>             AOPAC </a:t>
            </a:r>
            <a:endParaRPr lang="es-MX" dirty="0">
              <a:solidFill>
                <a:schemeClr val="accent5"/>
              </a:solidFill>
            </a:endParaRPr>
          </a:p>
        </p:txBody>
      </p:sp>
      <p:pic>
        <p:nvPicPr>
          <p:cNvPr id="6" name="Imagen 5"/>
          <p:cNvPicPr/>
          <p:nvPr/>
        </p:nvPicPr>
        <p:blipFill rotWithShape="1">
          <a:blip r:embed="rId2" cstate="print">
            <a:extLst/>
          </a:blip>
          <a:srcRect l="36802" t="21259" r="48053" b="29446"/>
          <a:stretch/>
        </p:blipFill>
        <p:spPr>
          <a:xfrm>
            <a:off x="4650658" y="471948"/>
            <a:ext cx="1445342" cy="2418733"/>
          </a:xfrm>
          <a:prstGeom prst="rect">
            <a:avLst/>
          </a:prstGeom>
          <a:ln>
            <a:noFill/>
          </a:ln>
          <a:effectLst>
            <a:outerShdw blurRad="292100" dist="139700" dir="2700000" algn="tl" rotWithShape="0">
              <a:srgbClr val="333333">
                <a:alpha val="65000"/>
              </a:srgbClr>
            </a:outerShdw>
          </a:effectLst>
        </p:spPr>
      </p:pic>
      <p:pic>
        <p:nvPicPr>
          <p:cNvPr id="7" name="Imagen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0736" y="335424"/>
            <a:ext cx="1904611" cy="2304538"/>
          </a:xfrm>
          <a:prstGeom prst="rect">
            <a:avLst/>
          </a:prstGeom>
          <a:noFill/>
          <a:ln>
            <a:noFill/>
          </a:ln>
        </p:spPr>
      </p:pic>
      <p:pic>
        <p:nvPicPr>
          <p:cNvPr id="8" name="Imagen 7"/>
          <p:cNvPicPr/>
          <p:nvPr/>
        </p:nvPicPr>
        <p:blipFill>
          <a:blip r:embed="rId4" cstate="print">
            <a:extLst>
              <a:ext uri="{28A0092B-C50C-407E-A947-70E740481C1C}">
                <a14:useLocalDpi xmlns:a14="http://schemas.microsoft.com/office/drawing/2010/main" val="0"/>
              </a:ext>
            </a:extLst>
          </a:blip>
          <a:stretch>
            <a:fillRect/>
          </a:stretch>
        </p:blipFill>
        <p:spPr>
          <a:xfrm>
            <a:off x="4175872" y="3234294"/>
            <a:ext cx="2099945" cy="2599055"/>
          </a:xfrm>
          <a:prstGeom prst="rect">
            <a:avLst/>
          </a:prstGeom>
        </p:spPr>
      </p:pic>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7131909" y="3072061"/>
            <a:ext cx="2481580" cy="1864360"/>
          </a:xfrm>
          <a:prstGeom prst="rect">
            <a:avLst/>
          </a:prstGeom>
        </p:spPr>
      </p:pic>
    </p:spTree>
    <p:extLst>
      <p:ext uri="{BB962C8B-B14F-4D97-AF65-F5344CB8AC3E}">
        <p14:creationId xmlns:p14="http://schemas.microsoft.com/office/powerpoint/2010/main" val="2030576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327357"/>
            <a:ext cx="10515600" cy="4849606"/>
          </a:xfrm>
        </p:spPr>
        <p:txBody>
          <a:bodyPr/>
          <a:lstStyle/>
          <a:p>
            <a:pPr marL="0" indent="0" algn="ctr">
              <a:buNone/>
            </a:pPr>
            <a:endParaRPr lang="es-MX" dirty="0" smtClean="0">
              <a:solidFill>
                <a:schemeClr val="accent5"/>
              </a:solidFill>
            </a:endParaRPr>
          </a:p>
          <a:p>
            <a:pPr marL="0" indent="0" algn="ctr">
              <a:buNone/>
            </a:pPr>
            <a:endParaRPr lang="es-MX" dirty="0">
              <a:solidFill>
                <a:schemeClr val="accent5"/>
              </a:solidFill>
            </a:endParaRPr>
          </a:p>
          <a:p>
            <a:pPr marL="0" indent="0" algn="ctr">
              <a:buNone/>
            </a:pPr>
            <a:endParaRPr lang="es-MX" dirty="0" smtClean="0">
              <a:solidFill>
                <a:schemeClr val="accent5"/>
              </a:solidFill>
            </a:endParaRPr>
          </a:p>
          <a:p>
            <a:pPr marL="0" indent="0" algn="ctr">
              <a:buNone/>
            </a:pPr>
            <a:r>
              <a:rPr lang="es-MX" dirty="0" smtClean="0">
                <a:solidFill>
                  <a:schemeClr val="accent5"/>
                </a:solidFill>
              </a:rPr>
              <a:t>INSTRUMENTOS DE EVALUACIÓN</a:t>
            </a:r>
            <a:endParaRPr lang="es-MX" dirty="0">
              <a:solidFill>
                <a:schemeClr val="accent5"/>
              </a:solidFill>
            </a:endParaRPr>
          </a:p>
        </p:txBody>
      </p:sp>
    </p:spTree>
    <p:extLst>
      <p:ext uri="{BB962C8B-B14F-4D97-AF65-F5344CB8AC3E}">
        <p14:creationId xmlns:p14="http://schemas.microsoft.com/office/powerpoint/2010/main" val="552016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288431220"/>
              </p:ext>
            </p:extLst>
          </p:nvPr>
        </p:nvGraphicFramePr>
        <p:xfrm>
          <a:off x="3126659" y="1150375"/>
          <a:ext cx="5545393" cy="5338916"/>
        </p:xfrm>
        <a:graphic>
          <a:graphicData uri="http://schemas.openxmlformats.org/drawingml/2006/table">
            <a:tbl>
              <a:tblPr firstRow="1" firstCol="1" bandRow="1">
                <a:tableStyleId>{5C22544A-7EE6-4342-B048-85BDC9FD1C3A}</a:tableStyleId>
              </a:tblPr>
              <a:tblGrid>
                <a:gridCol w="1065358"/>
                <a:gridCol w="1152045"/>
                <a:gridCol w="1109330"/>
                <a:gridCol w="1109330"/>
                <a:gridCol w="1109330"/>
              </a:tblGrid>
              <a:tr h="656478">
                <a:tc>
                  <a:txBody>
                    <a:bodyPr/>
                    <a:lstStyle/>
                    <a:p>
                      <a:pPr algn="ctr">
                        <a:lnSpc>
                          <a:spcPct val="107000"/>
                        </a:lnSpc>
                        <a:spcAft>
                          <a:spcPts val="0"/>
                        </a:spcAft>
                      </a:pPr>
                      <a:r>
                        <a:rPr lang="es-MX" sz="800" dirty="0">
                          <a:effectLst/>
                        </a:rPr>
                        <a:t>Alumno evaluado:</a:t>
                      </a:r>
                    </a:p>
                    <a:p>
                      <a:pPr algn="ctr">
                        <a:lnSpc>
                          <a:spcPct val="107000"/>
                        </a:lnSpc>
                        <a:spcAft>
                          <a:spcPts val="0"/>
                        </a:spcAft>
                      </a:pPr>
                      <a:r>
                        <a:rPr lang="es-MX" sz="800" dirty="0">
                          <a:effectLst/>
                        </a:rPr>
                        <a:t> </a:t>
                      </a:r>
                    </a:p>
                    <a:p>
                      <a:pPr algn="ctr">
                        <a:lnSpc>
                          <a:spcPct val="107000"/>
                        </a:lnSpc>
                        <a:spcAft>
                          <a:spcPts val="0"/>
                        </a:spcAft>
                      </a:pPr>
                      <a:r>
                        <a:rPr lang="es-MX" sz="800" dirty="0">
                          <a:effectLst/>
                        </a:rPr>
                        <a:t> </a:t>
                      </a:r>
                    </a:p>
                    <a:p>
                      <a:pPr algn="ctr">
                        <a:lnSpc>
                          <a:spcPct val="107000"/>
                        </a:lnSpc>
                        <a:spcAft>
                          <a:spcPts val="0"/>
                        </a:spcAft>
                      </a:pPr>
                      <a:r>
                        <a:rPr lang="es-MX" sz="800" dirty="0">
                          <a:effectLst/>
                        </a:rPr>
                        <a:t> </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Excelente</a:t>
                      </a:r>
                    </a:p>
                    <a:p>
                      <a:pPr algn="ctr">
                        <a:lnSpc>
                          <a:spcPct val="107000"/>
                        </a:lnSpc>
                        <a:spcAft>
                          <a:spcPts val="0"/>
                        </a:spcAft>
                      </a:pPr>
                      <a:r>
                        <a:rPr lang="es-MX" sz="800">
                          <a:effectLst/>
                        </a:rPr>
                        <a:t> </a:t>
                      </a:r>
                    </a:p>
                    <a:p>
                      <a:pPr algn="ctr">
                        <a:lnSpc>
                          <a:spcPct val="107000"/>
                        </a:lnSpc>
                        <a:spcAft>
                          <a:spcPts val="0"/>
                        </a:spcAft>
                      </a:pPr>
                      <a:r>
                        <a:rPr lang="es-MX" sz="800">
                          <a:effectLst/>
                        </a:rPr>
                        <a:t>2</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Bueno</a:t>
                      </a:r>
                    </a:p>
                    <a:p>
                      <a:pPr algn="ctr">
                        <a:lnSpc>
                          <a:spcPct val="107000"/>
                        </a:lnSpc>
                        <a:spcAft>
                          <a:spcPts val="0"/>
                        </a:spcAft>
                      </a:pPr>
                      <a:r>
                        <a:rPr lang="es-MX" sz="800">
                          <a:effectLst/>
                        </a:rPr>
                        <a:t> </a:t>
                      </a:r>
                    </a:p>
                    <a:p>
                      <a:pPr algn="ctr">
                        <a:lnSpc>
                          <a:spcPct val="107000"/>
                        </a:lnSpc>
                        <a:spcAft>
                          <a:spcPts val="0"/>
                        </a:spcAft>
                      </a:pPr>
                      <a:r>
                        <a:rPr lang="es-MX" sz="800">
                          <a:effectLst/>
                        </a:rPr>
                        <a:t>1</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Suficiente </a:t>
                      </a:r>
                    </a:p>
                    <a:p>
                      <a:pPr algn="ctr">
                        <a:lnSpc>
                          <a:spcPct val="107000"/>
                        </a:lnSpc>
                        <a:spcAft>
                          <a:spcPts val="0"/>
                        </a:spcAft>
                      </a:pPr>
                      <a:r>
                        <a:rPr lang="es-MX" sz="800">
                          <a:effectLst/>
                        </a:rPr>
                        <a:t> </a:t>
                      </a:r>
                    </a:p>
                    <a:p>
                      <a:pPr algn="ctr">
                        <a:lnSpc>
                          <a:spcPct val="107000"/>
                        </a:lnSpc>
                        <a:spcAft>
                          <a:spcPts val="0"/>
                        </a:spcAft>
                      </a:pPr>
                      <a:r>
                        <a:rPr lang="es-MX" sz="800">
                          <a:effectLst/>
                        </a:rPr>
                        <a:t>0.5</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700">
                          <a:effectLst/>
                        </a:rPr>
                        <a:t>No satisface los criterios mínimos</a:t>
                      </a:r>
                      <a:endParaRPr lang="es-MX" sz="800">
                        <a:effectLst/>
                      </a:endParaRPr>
                    </a:p>
                    <a:p>
                      <a:pPr algn="ctr">
                        <a:lnSpc>
                          <a:spcPct val="107000"/>
                        </a:lnSpc>
                        <a:spcAft>
                          <a:spcPts val="0"/>
                        </a:spcAft>
                      </a:pPr>
                      <a:r>
                        <a:rPr lang="es-MX" sz="800">
                          <a:effectLst/>
                        </a:rPr>
                        <a:t>0</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r>
              <a:tr h="805193">
                <a:tc>
                  <a:txBody>
                    <a:bodyPr/>
                    <a:lstStyle/>
                    <a:p>
                      <a:pPr algn="ctr">
                        <a:lnSpc>
                          <a:spcPct val="107000"/>
                        </a:lnSpc>
                        <a:spcAft>
                          <a:spcPts val="0"/>
                        </a:spcAft>
                      </a:pPr>
                      <a:r>
                        <a:rPr lang="es-MX" sz="800">
                          <a:effectLst/>
                        </a:rPr>
                        <a:t> </a:t>
                      </a:r>
                    </a:p>
                    <a:p>
                      <a:pPr algn="ctr">
                        <a:lnSpc>
                          <a:spcPct val="107000"/>
                        </a:lnSpc>
                        <a:spcAft>
                          <a:spcPts val="0"/>
                        </a:spcAft>
                      </a:pPr>
                      <a:r>
                        <a:rPr lang="es-MX" sz="800">
                          <a:effectLst/>
                        </a:rPr>
                        <a:t>Grado de involucramiento</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Se mostró motivado y participativo de principio a fin.</a:t>
                      </a:r>
                    </a:p>
                    <a:p>
                      <a:pP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dirty="0">
                          <a:effectLst/>
                        </a:rPr>
                        <a:t>Se mostró motivado y participativo la mayoría de las veces.</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dirty="0">
                          <a:effectLst/>
                        </a:rPr>
                        <a:t>Se mostró motivado y participativo sólo algunas veces.</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dirty="0">
                          <a:effectLst/>
                        </a:rPr>
                        <a:t>No se mostró motivado ni participativo de principio a fin.</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r>
              <a:tr h="164119">
                <a:tc>
                  <a:txBody>
                    <a:bodyPr/>
                    <a:lstStyle/>
                    <a:p>
                      <a:pPr algn="ctr">
                        <a:lnSpc>
                          <a:spcPct val="107000"/>
                        </a:lnSpc>
                        <a:spcAft>
                          <a:spcPts val="0"/>
                        </a:spcAft>
                      </a:pPr>
                      <a:r>
                        <a:rPr lang="es-MX" sz="800">
                          <a:effectLst/>
                        </a:rPr>
                        <a:t>Calificación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dirty="0">
                          <a:effectLst/>
                        </a:rPr>
                        <a:t> </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r>
              <a:tr h="1288307">
                <a:tc>
                  <a:txBody>
                    <a:bodyPr/>
                    <a:lstStyle/>
                    <a:p>
                      <a:pPr algn="ctr">
                        <a:lnSpc>
                          <a:spcPct val="107000"/>
                        </a:lnSpc>
                        <a:spcAft>
                          <a:spcPts val="0"/>
                        </a:spcAft>
                      </a:pPr>
                      <a:r>
                        <a:rPr lang="es-MX" sz="800">
                          <a:effectLst/>
                        </a:rPr>
                        <a:t> </a:t>
                      </a:r>
                    </a:p>
                    <a:p>
                      <a:pPr algn="ctr">
                        <a:lnSpc>
                          <a:spcPct val="107000"/>
                        </a:lnSpc>
                        <a:spcAft>
                          <a:spcPts val="0"/>
                        </a:spcAft>
                      </a:pPr>
                      <a:r>
                        <a:rPr lang="es-MX" sz="800">
                          <a:effectLst/>
                        </a:rPr>
                        <a:t> </a:t>
                      </a:r>
                    </a:p>
                    <a:p>
                      <a:pPr algn="ctr">
                        <a:lnSpc>
                          <a:spcPct val="107000"/>
                        </a:lnSpc>
                        <a:spcAft>
                          <a:spcPts val="0"/>
                        </a:spcAft>
                      </a:pPr>
                      <a:r>
                        <a:rPr lang="es-MX" sz="800">
                          <a:effectLst/>
                        </a:rPr>
                        <a:t>Trabajo en equipo</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Su trabajo fue equitativo en relación con el de los demás integrantes del equipo de principio a fin.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Su trabajo fue equitativo en relación con el de los demás integrantes del equipo la mayoría de las veces.</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Su trabajo fue equitativo en relación con el de los demás integrantes del equipo sólo algunas veces.</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Su trabajo no fue equitativo en relación con el de los demás integrantes del equipo de principio a fin.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r>
              <a:tr h="164119">
                <a:tc>
                  <a:txBody>
                    <a:bodyPr/>
                    <a:lstStyle/>
                    <a:p>
                      <a:pPr algn="ctr">
                        <a:lnSpc>
                          <a:spcPct val="107000"/>
                        </a:lnSpc>
                        <a:spcAft>
                          <a:spcPts val="0"/>
                        </a:spcAft>
                      </a:pPr>
                      <a:r>
                        <a:rPr lang="es-MX" sz="800">
                          <a:effectLst/>
                        </a:rPr>
                        <a:t>Calificación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r>
              <a:tr h="966231">
                <a:tc>
                  <a:txBody>
                    <a:bodyPr/>
                    <a:lstStyle/>
                    <a:p>
                      <a:pPr algn="ctr">
                        <a:lnSpc>
                          <a:spcPct val="107000"/>
                        </a:lnSpc>
                        <a:spcAft>
                          <a:spcPts val="0"/>
                        </a:spcAft>
                      </a:pPr>
                      <a:r>
                        <a:rPr lang="es-MX" sz="800">
                          <a:effectLst/>
                        </a:rPr>
                        <a:t> </a:t>
                      </a:r>
                    </a:p>
                    <a:p>
                      <a:pPr>
                        <a:lnSpc>
                          <a:spcPct val="107000"/>
                        </a:lnSpc>
                        <a:spcAft>
                          <a:spcPts val="0"/>
                        </a:spcAft>
                      </a:pPr>
                      <a:r>
                        <a:rPr lang="es-MX" sz="800">
                          <a:effectLst/>
                        </a:rPr>
                        <a:t> </a:t>
                      </a:r>
                    </a:p>
                    <a:p>
                      <a:pPr algn="ctr">
                        <a:lnSpc>
                          <a:spcPct val="107000"/>
                        </a:lnSpc>
                        <a:spcAft>
                          <a:spcPts val="0"/>
                        </a:spcAft>
                      </a:pPr>
                      <a:r>
                        <a:rPr lang="es-MX" sz="800">
                          <a:effectLst/>
                        </a:rPr>
                        <a:t>Clima de trabajo</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Brindó apoyo cuando hubo dificultades y su trato fue amable de principio a fin.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Brindó apoyo cuando hubo dificultades y su trato fue amable la mayoría de las veces.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Brindó apoyo cuando hubo dificultades y su trato fue amable sólo algunas veces.</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No brindó apoyo cuando hubo dificultades y su trato no fue amable</a:t>
                      </a:r>
                    </a:p>
                    <a:p>
                      <a:pPr algn="ctr">
                        <a:lnSpc>
                          <a:spcPct val="107000"/>
                        </a:lnSpc>
                        <a:spcAft>
                          <a:spcPts val="0"/>
                        </a:spcAft>
                      </a:pPr>
                      <a:r>
                        <a:rPr lang="es-MX" sz="800">
                          <a:effectLst/>
                        </a:rPr>
                        <a:t>de principio a fin.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r>
              <a:tr h="164119">
                <a:tc>
                  <a:txBody>
                    <a:bodyPr/>
                    <a:lstStyle/>
                    <a:p>
                      <a:pPr algn="ctr">
                        <a:lnSpc>
                          <a:spcPct val="107000"/>
                        </a:lnSpc>
                        <a:spcAft>
                          <a:spcPts val="0"/>
                        </a:spcAft>
                      </a:pPr>
                      <a:r>
                        <a:rPr lang="es-MX" sz="800">
                          <a:effectLst/>
                        </a:rPr>
                        <a:t>Calificación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r>
              <a:tr h="966231">
                <a:tc>
                  <a:txBody>
                    <a:bodyPr/>
                    <a:lstStyle/>
                    <a:p>
                      <a:pPr algn="ctr">
                        <a:lnSpc>
                          <a:spcPct val="107000"/>
                        </a:lnSpc>
                        <a:spcAft>
                          <a:spcPts val="0"/>
                        </a:spcAft>
                      </a:pPr>
                      <a:r>
                        <a:rPr lang="es-MX" sz="800">
                          <a:effectLst/>
                        </a:rPr>
                        <a:t> </a:t>
                      </a:r>
                    </a:p>
                    <a:p>
                      <a:pPr algn="ctr">
                        <a:lnSpc>
                          <a:spcPct val="107000"/>
                        </a:lnSpc>
                        <a:spcAft>
                          <a:spcPts val="0"/>
                        </a:spcAft>
                      </a:pPr>
                      <a:r>
                        <a:rPr lang="es-MX" sz="800">
                          <a:effectLst/>
                        </a:rPr>
                        <a:t> </a:t>
                      </a:r>
                    </a:p>
                    <a:p>
                      <a:pPr algn="ctr">
                        <a:lnSpc>
                          <a:spcPct val="107000"/>
                        </a:lnSpc>
                        <a:spcAft>
                          <a:spcPts val="0"/>
                        </a:spcAft>
                      </a:pPr>
                      <a:r>
                        <a:rPr lang="es-MX" sz="800">
                          <a:effectLst/>
                        </a:rPr>
                        <a:t>Puntualidad y</a:t>
                      </a:r>
                    </a:p>
                    <a:p>
                      <a:pPr algn="ctr">
                        <a:lnSpc>
                          <a:spcPct val="107000"/>
                        </a:lnSpc>
                        <a:spcAft>
                          <a:spcPts val="0"/>
                        </a:spcAft>
                      </a:pPr>
                      <a:r>
                        <a:rPr lang="es-MX" sz="800">
                          <a:effectLst/>
                        </a:rPr>
                        <a:t>Compromiso</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Entregó en tiempo y forma lo que era su responsabilidad de principio a fin.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Entregó en tiempo y forma lo que era su responsabilidad la mayoría de las veces.</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Entregó en tiempo y forma lo que era su responsabilidad sólo algunas veces.</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No entregó en tiempo y forma lo que era su responsabilidad de principio a fin.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r>
              <a:tr h="164119">
                <a:tc>
                  <a:txBody>
                    <a:bodyPr/>
                    <a:lstStyle/>
                    <a:p>
                      <a:pPr algn="ctr">
                        <a:lnSpc>
                          <a:spcPct val="107000"/>
                        </a:lnSpc>
                        <a:spcAft>
                          <a:spcPts val="0"/>
                        </a:spcAft>
                      </a:pPr>
                      <a:r>
                        <a:rPr lang="es-MX" sz="800">
                          <a:effectLst/>
                        </a:rPr>
                        <a:t>Calificación</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algn="ctr">
                        <a:lnSpc>
                          <a:spcPct val="107000"/>
                        </a:lnSpc>
                        <a:spcAft>
                          <a:spcPts val="0"/>
                        </a:spcAft>
                      </a:pPr>
                      <a:r>
                        <a:rPr lang="es-MX" sz="800" dirty="0">
                          <a:effectLst/>
                        </a:rPr>
                        <a:t> </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r>
            </a:tbl>
          </a:graphicData>
        </a:graphic>
      </p:graphicFrame>
      <p:sp>
        <p:nvSpPr>
          <p:cNvPr id="8" name="Rectangle 2"/>
          <p:cNvSpPr>
            <a:spLocks noChangeArrowheads="1"/>
          </p:cNvSpPr>
          <p:nvPr/>
        </p:nvSpPr>
        <p:spPr bwMode="auto">
          <a:xfrm>
            <a:off x="4247536" y="197957"/>
            <a:ext cx="3303637"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Coevaluación</a:t>
            </a:r>
            <a:endParaRPr kumimoji="0" lang="es-MX" altLang="es-MX" sz="15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Proyecto: Saber para Servir.</a:t>
            </a:r>
            <a:endParaRPr kumimoji="0" lang="es-MX" altLang="es-MX" sz="15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Calificación máxima: 8 pts.</a:t>
            </a:r>
            <a:endParaRPr kumimoji="0" lang="es-MX" altLang="es-MX" sz="15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TOTAL:__________________</a:t>
            </a: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94287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02194" y="365125"/>
            <a:ext cx="6518787" cy="785249"/>
          </a:xfrm>
        </p:spPr>
        <p:txBody>
          <a:bodyPr/>
          <a:lstStyle/>
          <a:p>
            <a:pPr algn="ctr"/>
            <a:r>
              <a:rPr lang="es-MX" dirty="0" smtClean="0"/>
              <a:t>ÍNDICE</a:t>
            </a:r>
            <a:endParaRPr lang="es-MX" dirty="0"/>
          </a:p>
        </p:txBody>
      </p:sp>
      <p:sp>
        <p:nvSpPr>
          <p:cNvPr id="3" name="Marcador de contenido 2"/>
          <p:cNvSpPr>
            <a:spLocks noGrp="1"/>
          </p:cNvSpPr>
          <p:nvPr>
            <p:ph idx="1"/>
          </p:nvPr>
        </p:nvSpPr>
        <p:spPr>
          <a:xfrm>
            <a:off x="838200" y="1150374"/>
            <a:ext cx="10515600" cy="5353665"/>
          </a:xfrm>
        </p:spPr>
        <p:txBody>
          <a:bodyPr>
            <a:normAutofit fontScale="77500" lnSpcReduction="20000"/>
          </a:bodyPr>
          <a:lstStyle/>
          <a:p>
            <a:r>
              <a:rPr lang="es-MX" dirty="0" smtClean="0"/>
              <a:t>Diapositiva </a:t>
            </a:r>
            <a:r>
              <a:rPr lang="es-MX" dirty="0"/>
              <a:t>41 Secuencia Didáctica de </a:t>
            </a:r>
            <a:r>
              <a:rPr lang="es-MX" dirty="0" smtClean="0"/>
              <a:t>Actividades</a:t>
            </a:r>
          </a:p>
          <a:p>
            <a:r>
              <a:rPr lang="es-MX" dirty="0" smtClean="0"/>
              <a:t>Diapositiva 42 </a:t>
            </a:r>
            <a:r>
              <a:rPr lang="es-MX" dirty="0"/>
              <a:t>Infografía del proyecto</a:t>
            </a:r>
            <a:endParaRPr lang="es-MX" dirty="0" smtClean="0"/>
          </a:p>
          <a:p>
            <a:r>
              <a:rPr lang="es-MX" dirty="0" smtClean="0"/>
              <a:t> </a:t>
            </a:r>
            <a:r>
              <a:rPr lang="es-MX" dirty="0"/>
              <a:t>Diapositiva 43 Lista de proyectos de los alumnos</a:t>
            </a:r>
          </a:p>
          <a:p>
            <a:r>
              <a:rPr lang="es-MX" dirty="0"/>
              <a:t>Diapositiva 44 Evidencia de implementación de proyectos</a:t>
            </a:r>
          </a:p>
          <a:p>
            <a:r>
              <a:rPr lang="es-MX" dirty="0"/>
              <a:t>Diapositiva 45 Evidencia de implementación de proyectos</a:t>
            </a:r>
          </a:p>
          <a:p>
            <a:r>
              <a:rPr lang="es-MX" dirty="0"/>
              <a:t>Diapositiva 46 Evidencia de implementación de proyectos</a:t>
            </a:r>
            <a:endParaRPr lang="es-MX" dirty="0" smtClean="0"/>
          </a:p>
          <a:p>
            <a:r>
              <a:rPr lang="es-MX" dirty="0" smtClean="0"/>
              <a:t>Diapositiva </a:t>
            </a:r>
            <a:r>
              <a:rPr lang="es-MX" dirty="0"/>
              <a:t>47 Evidencia de implementación de proyectos</a:t>
            </a:r>
            <a:endParaRPr lang="es-MX" dirty="0" smtClean="0"/>
          </a:p>
          <a:p>
            <a:r>
              <a:rPr lang="es-MX" dirty="0"/>
              <a:t>Diapositiva 48 Instrumentos de Evaluación</a:t>
            </a:r>
          </a:p>
          <a:p>
            <a:r>
              <a:rPr lang="es-MX" dirty="0" smtClean="0"/>
              <a:t>Diapositiva </a:t>
            </a:r>
            <a:r>
              <a:rPr lang="es-MX" dirty="0"/>
              <a:t>49  </a:t>
            </a:r>
            <a:r>
              <a:rPr lang="es-MX" dirty="0" smtClean="0"/>
              <a:t>Coevaluación</a:t>
            </a:r>
            <a:endParaRPr lang="es-MX" dirty="0"/>
          </a:p>
          <a:p>
            <a:r>
              <a:rPr lang="es-MX" dirty="0"/>
              <a:t>Diapositiva 50 Auto evaluación </a:t>
            </a:r>
          </a:p>
          <a:p>
            <a:r>
              <a:rPr lang="es-MX" dirty="0"/>
              <a:t>Diapositiva 51 Lista de </a:t>
            </a:r>
            <a:r>
              <a:rPr lang="es-MX" dirty="0" smtClean="0"/>
              <a:t>cotejo</a:t>
            </a:r>
            <a:endParaRPr lang="es-MX" dirty="0"/>
          </a:p>
          <a:p>
            <a:r>
              <a:rPr lang="es-MX" dirty="0"/>
              <a:t>Diapositiva 52 </a:t>
            </a:r>
            <a:r>
              <a:rPr lang="es-MX" dirty="0" smtClean="0"/>
              <a:t>Rubrica</a:t>
            </a:r>
            <a:endParaRPr lang="es-MX" dirty="0"/>
          </a:p>
          <a:p>
            <a:r>
              <a:rPr lang="es-MX" dirty="0"/>
              <a:t>Diapositiva </a:t>
            </a:r>
            <a:r>
              <a:rPr lang="es-MX" dirty="0" smtClean="0"/>
              <a:t>53 Bitácora COL</a:t>
            </a:r>
            <a:endParaRPr lang="es-MX" dirty="0"/>
          </a:p>
          <a:p>
            <a:r>
              <a:rPr lang="es-MX" dirty="0"/>
              <a:t>Diapositiva 54  Actividad Interdisciplinaria de cierre y evaluación “Panel de proyectos”</a:t>
            </a:r>
          </a:p>
          <a:p>
            <a:pPr marL="0" indent="0">
              <a:buNone/>
            </a:pPr>
            <a:endParaRPr lang="es-MX" dirty="0"/>
          </a:p>
        </p:txBody>
      </p:sp>
    </p:spTree>
    <p:extLst>
      <p:ext uri="{BB962C8B-B14F-4D97-AF65-F5344CB8AC3E}">
        <p14:creationId xmlns:p14="http://schemas.microsoft.com/office/powerpoint/2010/main" val="3312485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3458" y="206246"/>
            <a:ext cx="11533239" cy="1124667"/>
          </a:xfrm>
          <a:prstGeom prst="rect">
            <a:avLst/>
          </a:prstGeom>
        </p:spPr>
        <p:txBody>
          <a:bodyPr wrap="square">
            <a:spAutoFit/>
          </a:bodyPr>
          <a:lstStyle/>
          <a:p>
            <a:pPr algn="ctr">
              <a:lnSpc>
                <a:spcPct val="107000"/>
              </a:lnSpc>
              <a:spcAft>
                <a:spcPts val="800"/>
              </a:spcAft>
            </a:pPr>
            <a:r>
              <a:rPr lang="es-MX" sz="1100" b="1" dirty="0">
                <a:latin typeface="Calibri" panose="020F0502020204030204" pitchFamily="34" charset="0"/>
                <a:ea typeface="Calibri" panose="020F0502020204030204" pitchFamily="34" charset="0"/>
                <a:cs typeface="Times New Roman" panose="02020603050405020304" pitchFamily="18" charset="0"/>
              </a:rPr>
              <a:t>Autoevaluación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100" b="1" dirty="0">
                <a:latin typeface="Calibri" panose="020F0502020204030204" pitchFamily="34" charset="0"/>
                <a:ea typeface="Calibri" panose="020F0502020204030204" pitchFamily="34" charset="0"/>
                <a:cs typeface="Times New Roman" panose="02020603050405020304" pitchFamily="18" charset="0"/>
              </a:rPr>
              <a:t>Proyecto Saber para Servir.</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100" b="1" dirty="0">
                <a:latin typeface="Calibri" panose="020F0502020204030204" pitchFamily="34" charset="0"/>
                <a:ea typeface="Calibri" panose="020F0502020204030204" pitchFamily="34" charset="0"/>
                <a:cs typeface="Times New Roman" panose="02020603050405020304" pitchFamily="18" charset="0"/>
              </a:rPr>
              <a:t>NOMBRE DEL ALUMNO_______________________________________GRUPO______ No. de lista: ________No. de Equipo_____ Proyecto____________________________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100" b="1" dirty="0">
                <a:latin typeface="Calibri" panose="020F0502020204030204" pitchFamily="34" charset="0"/>
                <a:ea typeface="Calibri" panose="020F0502020204030204" pitchFamily="34" charset="0"/>
                <a:cs typeface="Times New Roman" panose="02020603050405020304" pitchFamily="18" charset="0"/>
              </a:rPr>
              <a:t>Instrucciones: Lee cada rasgo de autoevaluación, y asigna la calificación de tu participación en el proyecto. Marca con una X la casilla correspondiente a tu desempeño. </a:t>
            </a:r>
            <a:r>
              <a:rPr lang="es-MX" sz="1100" b="1" dirty="0" smtClean="0">
                <a:latin typeface="Calibri" panose="020F0502020204030204" pitchFamily="34" charset="0"/>
                <a:ea typeface="Calibri" panose="020F0502020204030204" pitchFamily="34" charset="0"/>
                <a:cs typeface="Times New Roman" panose="02020603050405020304" pitchFamily="18" charset="0"/>
              </a:rPr>
              <a:t>Calificación </a:t>
            </a:r>
            <a:r>
              <a:rPr lang="es-MX" sz="1100" b="1" dirty="0">
                <a:latin typeface="Calibri" panose="020F0502020204030204" pitchFamily="34" charset="0"/>
                <a:ea typeface="Calibri" panose="020F0502020204030204" pitchFamily="34" charset="0"/>
                <a:cs typeface="Times New Roman" panose="02020603050405020304" pitchFamily="18" charset="0"/>
              </a:rPr>
              <a:t>máxima: 12 pts.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026939877"/>
              </p:ext>
            </p:extLst>
          </p:nvPr>
        </p:nvGraphicFramePr>
        <p:xfrm>
          <a:off x="1415848" y="1445342"/>
          <a:ext cx="9247236" cy="5117690"/>
        </p:xfrm>
        <a:graphic>
          <a:graphicData uri="http://schemas.openxmlformats.org/drawingml/2006/table">
            <a:tbl>
              <a:tblPr firstRow="1" firstCol="1" bandRow="1">
                <a:tableStyleId>{5C22544A-7EE6-4342-B048-85BDC9FD1C3A}</a:tableStyleId>
              </a:tblPr>
              <a:tblGrid>
                <a:gridCol w="1981350"/>
                <a:gridCol w="1817178"/>
                <a:gridCol w="1816236"/>
                <a:gridCol w="1816236"/>
                <a:gridCol w="1816236"/>
              </a:tblGrid>
              <a:tr h="695612">
                <a:tc>
                  <a:txBody>
                    <a:bodyPr/>
                    <a:lstStyle/>
                    <a:p>
                      <a:pPr algn="ctr">
                        <a:lnSpc>
                          <a:spcPct val="107000"/>
                        </a:lnSpc>
                        <a:spcAft>
                          <a:spcPts val="0"/>
                        </a:spcAft>
                      </a:pPr>
                      <a:r>
                        <a:rPr lang="es-MX" sz="900" dirty="0">
                          <a:effectLst/>
                        </a:rPr>
                        <a:t>Alumno evaluado:</a:t>
                      </a:r>
                    </a:p>
                    <a:p>
                      <a:pPr algn="ctr">
                        <a:lnSpc>
                          <a:spcPct val="107000"/>
                        </a:lnSpc>
                        <a:spcAft>
                          <a:spcPts val="0"/>
                        </a:spcAft>
                      </a:pPr>
                      <a:r>
                        <a:rPr lang="es-MX" sz="900" dirty="0">
                          <a:effectLst/>
                        </a:rPr>
                        <a:t> </a:t>
                      </a:r>
                    </a:p>
                    <a:p>
                      <a:pPr algn="ctr">
                        <a:lnSpc>
                          <a:spcPct val="107000"/>
                        </a:lnSpc>
                        <a:spcAft>
                          <a:spcPts val="0"/>
                        </a:spcAft>
                      </a:pPr>
                      <a:r>
                        <a:rPr lang="es-MX" sz="900" dirty="0">
                          <a:effectLst/>
                        </a:rPr>
                        <a:t> </a:t>
                      </a:r>
                    </a:p>
                    <a:p>
                      <a:pPr algn="ctr">
                        <a:lnSpc>
                          <a:spcPct val="107000"/>
                        </a:lnSpc>
                        <a:spcAft>
                          <a:spcPts val="0"/>
                        </a:spcAft>
                      </a:pPr>
                      <a:r>
                        <a:rPr lang="es-MX" sz="900" dirty="0">
                          <a:effectLst/>
                        </a:rPr>
                        <a:t> </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Excelente</a:t>
                      </a:r>
                    </a:p>
                    <a:p>
                      <a:pPr algn="ctr">
                        <a:lnSpc>
                          <a:spcPct val="107000"/>
                        </a:lnSpc>
                        <a:spcAft>
                          <a:spcPts val="0"/>
                        </a:spcAft>
                      </a:pPr>
                      <a:r>
                        <a:rPr lang="es-MX" sz="900">
                          <a:effectLst/>
                        </a:rPr>
                        <a:t> </a:t>
                      </a:r>
                    </a:p>
                    <a:p>
                      <a:pPr algn="ctr">
                        <a:lnSpc>
                          <a:spcPct val="107000"/>
                        </a:lnSpc>
                        <a:spcAft>
                          <a:spcPts val="0"/>
                        </a:spcAft>
                      </a:pPr>
                      <a:r>
                        <a:rPr lang="es-MX" sz="900">
                          <a:effectLst/>
                        </a:rPr>
                        <a:t>3</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Bueno</a:t>
                      </a:r>
                    </a:p>
                    <a:p>
                      <a:pPr algn="ctr">
                        <a:lnSpc>
                          <a:spcPct val="107000"/>
                        </a:lnSpc>
                        <a:spcAft>
                          <a:spcPts val="0"/>
                        </a:spcAft>
                      </a:pPr>
                      <a:r>
                        <a:rPr lang="es-MX" sz="900">
                          <a:effectLst/>
                        </a:rPr>
                        <a:t> </a:t>
                      </a:r>
                    </a:p>
                    <a:p>
                      <a:pPr algn="ctr">
                        <a:lnSpc>
                          <a:spcPct val="107000"/>
                        </a:lnSpc>
                        <a:spcAft>
                          <a:spcPts val="0"/>
                        </a:spcAft>
                      </a:pPr>
                      <a:r>
                        <a:rPr lang="es-MX" sz="900">
                          <a:effectLst/>
                        </a:rPr>
                        <a:t>2</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Suficiente </a:t>
                      </a:r>
                    </a:p>
                    <a:p>
                      <a:pPr algn="ctr">
                        <a:lnSpc>
                          <a:spcPct val="107000"/>
                        </a:lnSpc>
                        <a:spcAft>
                          <a:spcPts val="0"/>
                        </a:spcAft>
                      </a:pPr>
                      <a:r>
                        <a:rPr lang="es-MX" sz="900">
                          <a:effectLst/>
                        </a:rPr>
                        <a:t> </a:t>
                      </a:r>
                    </a:p>
                    <a:p>
                      <a:pPr algn="ctr">
                        <a:lnSpc>
                          <a:spcPct val="107000"/>
                        </a:lnSpc>
                        <a:spcAft>
                          <a:spcPts val="0"/>
                        </a:spcAft>
                      </a:pPr>
                      <a:r>
                        <a:rPr lang="es-MX" sz="900">
                          <a:effectLst/>
                        </a:rPr>
                        <a:t>1</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800">
                          <a:effectLst/>
                        </a:rPr>
                        <a:t>No satisface los criterios mínimos</a:t>
                      </a:r>
                      <a:endParaRPr lang="es-MX" sz="900">
                        <a:effectLst/>
                      </a:endParaRPr>
                    </a:p>
                    <a:p>
                      <a:pPr algn="ctr">
                        <a:lnSpc>
                          <a:spcPct val="107000"/>
                        </a:lnSpc>
                        <a:spcAft>
                          <a:spcPts val="0"/>
                        </a:spcAft>
                      </a:pPr>
                      <a:r>
                        <a:rPr lang="es-MX" sz="900">
                          <a:effectLst/>
                        </a:rPr>
                        <a:t>0</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r>
              <a:tr h="869519">
                <a:tc>
                  <a:txBody>
                    <a:bodyPr/>
                    <a:lstStyle/>
                    <a:p>
                      <a:pPr algn="ctr">
                        <a:lnSpc>
                          <a:spcPct val="107000"/>
                        </a:lnSpc>
                        <a:spcAft>
                          <a:spcPts val="0"/>
                        </a:spcAft>
                      </a:pPr>
                      <a:r>
                        <a:rPr lang="es-MX" sz="900">
                          <a:effectLst/>
                        </a:rPr>
                        <a:t> </a:t>
                      </a:r>
                    </a:p>
                    <a:p>
                      <a:pPr algn="ctr">
                        <a:lnSpc>
                          <a:spcPct val="107000"/>
                        </a:lnSpc>
                        <a:spcAft>
                          <a:spcPts val="0"/>
                        </a:spcAft>
                      </a:pPr>
                      <a:r>
                        <a:rPr lang="es-MX" sz="900">
                          <a:effectLst/>
                        </a:rPr>
                        <a:t>Grado de involucramiento</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Me mostré motivado y participativo de principio a fin.</a:t>
                      </a:r>
                    </a:p>
                    <a:p>
                      <a:pPr>
                        <a:lnSpc>
                          <a:spcPct val="107000"/>
                        </a:lnSpc>
                        <a:spcAft>
                          <a:spcPts val="0"/>
                        </a:spcAft>
                      </a:pPr>
                      <a:r>
                        <a:rPr lang="es-MX" sz="900">
                          <a:effectLst/>
                        </a:rPr>
                        <a:t> </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Me mostré motivado y participativo la mayoría de las veces.</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Me mostré motivado y participativo sólo algunas veces.</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No me mostré motivado ni participativo de principio a fin.</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r>
              <a:tr h="1391230">
                <a:tc>
                  <a:txBody>
                    <a:bodyPr/>
                    <a:lstStyle/>
                    <a:p>
                      <a:pPr algn="ctr">
                        <a:lnSpc>
                          <a:spcPct val="107000"/>
                        </a:lnSpc>
                        <a:spcAft>
                          <a:spcPts val="0"/>
                        </a:spcAft>
                      </a:pPr>
                      <a:r>
                        <a:rPr lang="es-MX" sz="900">
                          <a:effectLst/>
                        </a:rPr>
                        <a:t> </a:t>
                      </a:r>
                    </a:p>
                    <a:p>
                      <a:pPr algn="ctr">
                        <a:lnSpc>
                          <a:spcPct val="107000"/>
                        </a:lnSpc>
                        <a:spcAft>
                          <a:spcPts val="0"/>
                        </a:spcAft>
                      </a:pPr>
                      <a:r>
                        <a:rPr lang="es-MX" sz="900">
                          <a:effectLst/>
                        </a:rPr>
                        <a:t> </a:t>
                      </a:r>
                    </a:p>
                    <a:p>
                      <a:pPr algn="ctr">
                        <a:lnSpc>
                          <a:spcPct val="107000"/>
                        </a:lnSpc>
                        <a:spcAft>
                          <a:spcPts val="0"/>
                        </a:spcAft>
                      </a:pPr>
                      <a:r>
                        <a:rPr lang="es-MX" sz="900">
                          <a:effectLst/>
                        </a:rPr>
                        <a:t>Trabajo en equipo</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Mi trabajo fue equitativo en relación con el de los demás integrantes del equipo de principio a fin.</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Mi trabajo fue equitativo en relación con el de los demás integrantes del equipo la mayoría de las veces.</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Mi trabajo fue equitativo en relación con el de los demás integrantes del equipo sólo algunas veces.</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Mi trabajo no fue equitativo en relación con el de los demás integrantes del equipo de principio a fin.</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r>
              <a:tr h="1117907">
                <a:tc>
                  <a:txBody>
                    <a:bodyPr/>
                    <a:lstStyle/>
                    <a:p>
                      <a:pPr algn="ctr">
                        <a:lnSpc>
                          <a:spcPct val="107000"/>
                        </a:lnSpc>
                        <a:spcAft>
                          <a:spcPts val="0"/>
                        </a:spcAft>
                      </a:pPr>
                      <a:r>
                        <a:rPr lang="es-MX" sz="900">
                          <a:effectLst/>
                        </a:rPr>
                        <a:t> </a:t>
                      </a:r>
                    </a:p>
                    <a:p>
                      <a:pPr>
                        <a:lnSpc>
                          <a:spcPct val="107000"/>
                        </a:lnSpc>
                        <a:spcAft>
                          <a:spcPts val="0"/>
                        </a:spcAft>
                      </a:pPr>
                      <a:r>
                        <a:rPr lang="es-MX" sz="900">
                          <a:effectLst/>
                        </a:rPr>
                        <a:t> </a:t>
                      </a:r>
                    </a:p>
                    <a:p>
                      <a:pPr algn="ctr">
                        <a:lnSpc>
                          <a:spcPct val="107000"/>
                        </a:lnSpc>
                        <a:spcAft>
                          <a:spcPts val="0"/>
                        </a:spcAft>
                      </a:pPr>
                      <a:r>
                        <a:rPr lang="es-MX" sz="900">
                          <a:effectLst/>
                        </a:rPr>
                        <a:t>Clima de trabajo</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Brindé apoyo cuando hubo dificultades y mi trato fue amable de principio a fin.</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Brindé apoyo cuando hubo dificultades y mi trato fue amable la mayoría de las veces. </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Brindé apoyo cuando hubo dificultades y mi trato fue amable sólo algunas veces.</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No brindé apoyo cuando hubo dificultades ni mi trato fue amable de principio a fin.</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r>
              <a:tr h="1043422">
                <a:tc>
                  <a:txBody>
                    <a:bodyPr/>
                    <a:lstStyle/>
                    <a:p>
                      <a:pPr algn="ctr">
                        <a:lnSpc>
                          <a:spcPct val="107000"/>
                        </a:lnSpc>
                        <a:spcAft>
                          <a:spcPts val="0"/>
                        </a:spcAft>
                      </a:pPr>
                      <a:r>
                        <a:rPr lang="es-MX" sz="900" dirty="0">
                          <a:effectLst/>
                        </a:rPr>
                        <a:t> </a:t>
                      </a:r>
                    </a:p>
                    <a:p>
                      <a:pPr algn="ctr">
                        <a:lnSpc>
                          <a:spcPct val="107000"/>
                        </a:lnSpc>
                        <a:spcAft>
                          <a:spcPts val="0"/>
                        </a:spcAft>
                      </a:pPr>
                      <a:r>
                        <a:rPr lang="es-MX" sz="900" dirty="0">
                          <a:effectLst/>
                        </a:rPr>
                        <a:t> </a:t>
                      </a:r>
                    </a:p>
                    <a:p>
                      <a:pPr algn="ctr">
                        <a:lnSpc>
                          <a:spcPct val="107000"/>
                        </a:lnSpc>
                        <a:spcAft>
                          <a:spcPts val="0"/>
                        </a:spcAft>
                      </a:pPr>
                      <a:r>
                        <a:rPr lang="es-MX" sz="900" dirty="0">
                          <a:effectLst/>
                        </a:rPr>
                        <a:t>Puntualidad y</a:t>
                      </a:r>
                    </a:p>
                    <a:p>
                      <a:pPr algn="ctr">
                        <a:lnSpc>
                          <a:spcPct val="107000"/>
                        </a:lnSpc>
                        <a:spcAft>
                          <a:spcPts val="0"/>
                        </a:spcAft>
                      </a:pPr>
                      <a:r>
                        <a:rPr lang="es-MX" sz="900" dirty="0">
                          <a:effectLst/>
                        </a:rPr>
                        <a:t>Compromiso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Entregué en tiempo y forma lo que era mi responsabilidad de principio a fin.</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Entregué en tiempo y forma lo que era mi responsabilidad la mayoría de las veces.</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a:effectLst/>
                        </a:rPr>
                        <a:t>Entregué en tiempo y forma lo que era mi responsabilidad sólo algunas veces.</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c>
                  <a:txBody>
                    <a:bodyPr/>
                    <a:lstStyle/>
                    <a:p>
                      <a:pPr algn="ctr">
                        <a:lnSpc>
                          <a:spcPct val="107000"/>
                        </a:lnSpc>
                        <a:spcAft>
                          <a:spcPts val="0"/>
                        </a:spcAft>
                      </a:pPr>
                      <a:r>
                        <a:rPr lang="es-MX" sz="900" dirty="0">
                          <a:effectLst/>
                        </a:rPr>
                        <a:t>No entregué en tiempo y forma lo que era mi responsabilidad de principio a fin.</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528" marR="56528" marT="0" marB="0"/>
                </a:tc>
              </a:tr>
            </a:tbl>
          </a:graphicData>
        </a:graphic>
      </p:graphicFrame>
    </p:spTree>
    <p:extLst>
      <p:ext uri="{BB962C8B-B14F-4D97-AF65-F5344CB8AC3E}">
        <p14:creationId xmlns:p14="http://schemas.microsoft.com/office/powerpoint/2010/main" val="2976834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31342" y="158648"/>
            <a:ext cx="4616245" cy="416539"/>
          </a:xfrm>
        </p:spPr>
        <p:txBody>
          <a:bodyPr>
            <a:normAutofit/>
          </a:bodyPr>
          <a:lstStyle/>
          <a:p>
            <a:pPr algn="ctr"/>
            <a:r>
              <a:rPr lang="es-MX" sz="1800" b="1" dirty="0" smtClean="0"/>
              <a:t>LISTA DE COTEJO</a:t>
            </a:r>
            <a:endParaRPr lang="es-MX" sz="1800"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565405011"/>
              </p:ext>
            </p:extLst>
          </p:nvPr>
        </p:nvGraphicFramePr>
        <p:xfrm>
          <a:off x="250723" y="600510"/>
          <a:ext cx="11459495" cy="6080820"/>
        </p:xfrm>
        <a:graphic>
          <a:graphicData uri="http://schemas.openxmlformats.org/drawingml/2006/table">
            <a:tbl>
              <a:tblPr firstRow="1" bandRow="1">
                <a:tableStyleId>{5C22544A-7EE6-4342-B048-85BDC9FD1C3A}</a:tableStyleId>
              </a:tblPr>
              <a:tblGrid>
                <a:gridCol w="1135625"/>
                <a:gridCol w="2684207"/>
                <a:gridCol w="6740013"/>
                <a:gridCol w="899650"/>
              </a:tblGrid>
              <a:tr h="377897">
                <a:tc>
                  <a:txBody>
                    <a:bodyPr/>
                    <a:lstStyle/>
                    <a:p>
                      <a:pPr algn="ctr"/>
                      <a:r>
                        <a:rPr lang="es-MX" sz="1200" dirty="0" smtClean="0"/>
                        <a:t>APARTADO</a:t>
                      </a:r>
                      <a:endParaRPr lang="es-MX" sz="1200" dirty="0"/>
                    </a:p>
                  </a:txBody>
                  <a:tcPr/>
                </a:tc>
                <a:tc>
                  <a:txBody>
                    <a:bodyPr/>
                    <a:lstStyle/>
                    <a:p>
                      <a:pPr algn="ctr"/>
                      <a:r>
                        <a:rPr lang="es-MX" sz="1200" dirty="0" smtClean="0"/>
                        <a:t>CONTENIDO</a:t>
                      </a:r>
                      <a:endParaRPr lang="es-MX" sz="1200" dirty="0"/>
                    </a:p>
                  </a:txBody>
                  <a:tcPr/>
                </a:tc>
                <a:tc>
                  <a:txBody>
                    <a:bodyPr/>
                    <a:lstStyle/>
                    <a:p>
                      <a:pPr algn="ctr"/>
                      <a:r>
                        <a:rPr lang="es-MX" sz="1200" dirty="0" smtClean="0"/>
                        <a:t>ESPECIFICACIONES</a:t>
                      </a:r>
                      <a:endParaRPr lang="es-MX" sz="1200" dirty="0"/>
                    </a:p>
                  </a:txBody>
                  <a:tcPr/>
                </a:tc>
                <a:tc>
                  <a:txBody>
                    <a:bodyPr/>
                    <a:lstStyle/>
                    <a:p>
                      <a:pPr algn="ctr"/>
                      <a:r>
                        <a:rPr lang="es-MX" sz="1800" b="1" kern="1200" dirty="0" smtClean="0">
                          <a:solidFill>
                            <a:schemeClr val="lt1"/>
                          </a:solidFill>
                          <a:effectLst/>
                          <a:latin typeface="+mn-lt"/>
                          <a:ea typeface="+mn-ea"/>
                          <a:cs typeface="+mn-cs"/>
                        </a:rPr>
                        <a:t>✓ / X </a:t>
                      </a:r>
                      <a:endParaRPr lang="es-MX" dirty="0"/>
                    </a:p>
                  </a:txBody>
                  <a:tcPr/>
                </a:tc>
              </a:tr>
              <a:tr h="676353">
                <a:tc>
                  <a:txBody>
                    <a:bodyPr/>
                    <a:lstStyle/>
                    <a:p>
                      <a:pPr algn="ctr"/>
                      <a:r>
                        <a:rPr lang="es-MX" sz="1000" dirty="0" smtClean="0"/>
                        <a:t>1</a:t>
                      </a:r>
                      <a:endParaRPr lang="es-MX" sz="1000" dirty="0"/>
                    </a:p>
                  </a:txBody>
                  <a:tcPr/>
                </a:tc>
                <a:tc>
                  <a:txBody>
                    <a:bodyPr/>
                    <a:lstStyle/>
                    <a:p>
                      <a:pPr algn="ctr"/>
                      <a:r>
                        <a:rPr lang="es-ES" sz="1000" kern="1200" dirty="0" smtClean="0">
                          <a:solidFill>
                            <a:schemeClr val="dk1"/>
                          </a:solidFill>
                          <a:effectLst/>
                          <a:latin typeface="+mn-lt"/>
                          <a:ea typeface="+mn-ea"/>
                          <a:cs typeface="+mn-cs"/>
                        </a:rPr>
                        <a:t>Objetivo del proyecto</a:t>
                      </a:r>
                      <a:endParaRPr lang="es-MX" sz="1000" dirty="0"/>
                    </a:p>
                  </a:txBody>
                  <a:tcPr/>
                </a:tc>
                <a:tc>
                  <a:txBody>
                    <a:bodyPr/>
                    <a:lstStyle/>
                    <a:p>
                      <a:r>
                        <a:rPr lang="es-ES" sz="1000" b="1" kern="1200" dirty="0" smtClean="0">
                          <a:solidFill>
                            <a:schemeClr val="dk1"/>
                          </a:solidFill>
                          <a:effectLst/>
                          <a:latin typeface="+mn-lt"/>
                          <a:ea typeface="+mn-ea"/>
                          <a:cs typeface="+mn-cs"/>
                        </a:rPr>
                        <a:t>Propósito ¿Qué vamos a hacer? ¿Para qué?</a:t>
                      </a:r>
                      <a:r>
                        <a:rPr lang="es-ES" sz="1000" kern="1200" dirty="0" smtClean="0">
                          <a:solidFill>
                            <a:schemeClr val="dk1"/>
                          </a:solidFill>
                          <a:effectLst/>
                          <a:latin typeface="+mn-lt"/>
                          <a:ea typeface="+mn-ea"/>
                          <a:cs typeface="+mn-cs"/>
                        </a:rPr>
                        <a:t> Debe ser concreto y especifico, señalando destinatarios, lugar y la meta concreta que se pretende alcanzar.</a:t>
                      </a:r>
                      <a:endParaRPr lang="es-MX" sz="1000" kern="1200" dirty="0" smtClean="0">
                        <a:solidFill>
                          <a:schemeClr val="dk1"/>
                        </a:solidFill>
                        <a:effectLst/>
                        <a:latin typeface="+mn-lt"/>
                        <a:ea typeface="+mn-ea"/>
                        <a:cs typeface="+mn-cs"/>
                      </a:endParaRPr>
                    </a:p>
                    <a:p>
                      <a:r>
                        <a:rPr lang="es-ES" sz="1000" kern="1200" dirty="0" smtClean="0">
                          <a:solidFill>
                            <a:schemeClr val="dk1"/>
                          </a:solidFill>
                          <a:effectLst/>
                          <a:latin typeface="+mn-lt"/>
                          <a:ea typeface="+mn-ea"/>
                          <a:cs typeface="+mn-cs"/>
                        </a:rPr>
                        <a:t>El </a:t>
                      </a:r>
                      <a:r>
                        <a:rPr lang="es-ES" sz="1000" b="1" kern="1200" dirty="0" smtClean="0">
                          <a:solidFill>
                            <a:schemeClr val="dk1"/>
                          </a:solidFill>
                          <a:effectLst/>
                          <a:latin typeface="+mn-lt"/>
                          <a:ea typeface="+mn-ea"/>
                          <a:cs typeface="+mn-cs"/>
                        </a:rPr>
                        <a:t>Proyecto debe ser original, innovador y creativo </a:t>
                      </a:r>
                      <a:r>
                        <a:rPr lang="es-ES" sz="1000" kern="1200" dirty="0" smtClean="0">
                          <a:solidFill>
                            <a:schemeClr val="dk1"/>
                          </a:solidFill>
                          <a:effectLst/>
                          <a:latin typeface="+mn-lt"/>
                          <a:ea typeface="+mn-ea"/>
                          <a:cs typeface="+mn-cs"/>
                        </a:rPr>
                        <a:t>(Evitar asistencialismo que solo busque llevar ayuda material de manera aislada a una institución ya establecida) </a:t>
                      </a:r>
                      <a:endParaRPr lang="es-MX" sz="1000" dirty="0"/>
                    </a:p>
                  </a:txBody>
                  <a:tcPr/>
                </a:tc>
                <a:tc>
                  <a:txBody>
                    <a:bodyPr/>
                    <a:lstStyle/>
                    <a:p>
                      <a:endParaRPr lang="es-MX" dirty="0"/>
                    </a:p>
                  </a:txBody>
                  <a:tcPr/>
                </a:tc>
              </a:tr>
              <a:tr h="252592">
                <a:tc>
                  <a:txBody>
                    <a:bodyPr/>
                    <a:lstStyle/>
                    <a:p>
                      <a:pPr algn="ctr"/>
                      <a:r>
                        <a:rPr lang="es-MX" sz="1000" dirty="0" smtClean="0"/>
                        <a:t>2</a:t>
                      </a:r>
                      <a:endParaRPr lang="es-MX" sz="1000" dirty="0"/>
                    </a:p>
                  </a:txBody>
                  <a:tcPr/>
                </a:tc>
                <a:tc>
                  <a:txBody>
                    <a:bodyPr/>
                    <a:lstStyle/>
                    <a:p>
                      <a:pPr algn="ctr"/>
                      <a:r>
                        <a:rPr lang="es-ES" sz="1000" b="0" kern="1200" dirty="0" smtClean="0">
                          <a:solidFill>
                            <a:schemeClr val="dk1"/>
                          </a:solidFill>
                          <a:effectLst/>
                          <a:latin typeface="+mn-lt"/>
                          <a:ea typeface="+mn-ea"/>
                          <a:cs typeface="+mn-cs"/>
                        </a:rPr>
                        <a:t>Justificación</a:t>
                      </a:r>
                      <a:endParaRPr lang="es-MX" sz="1000" b="0" dirty="0"/>
                    </a:p>
                  </a:txBody>
                  <a:tcPr/>
                </a:tc>
                <a:tc>
                  <a:txBody>
                    <a:bodyPr/>
                    <a:lstStyle/>
                    <a:p>
                      <a:r>
                        <a:rPr lang="es-ES" sz="1000" b="0" kern="1200" dirty="0" smtClean="0">
                          <a:solidFill>
                            <a:schemeClr val="dk1"/>
                          </a:solidFill>
                          <a:effectLst/>
                          <a:latin typeface="+mn-lt"/>
                          <a:ea typeface="+mn-ea"/>
                          <a:cs typeface="+mn-cs"/>
                        </a:rPr>
                        <a:t>¿Por qué y para qué? Es importante realizar este proyecto</a:t>
                      </a:r>
                      <a:endParaRPr lang="es-MX" sz="1000" b="0" dirty="0"/>
                    </a:p>
                  </a:txBody>
                  <a:tcPr/>
                </a:tc>
                <a:tc>
                  <a:txBody>
                    <a:bodyPr/>
                    <a:lstStyle/>
                    <a:p>
                      <a:endParaRPr lang="es-MX" dirty="0"/>
                    </a:p>
                  </a:txBody>
                  <a:tcPr/>
                </a:tc>
              </a:tr>
              <a:tr h="970419">
                <a:tc>
                  <a:txBody>
                    <a:bodyPr/>
                    <a:lstStyle/>
                    <a:p>
                      <a:pPr algn="ctr"/>
                      <a:r>
                        <a:rPr lang="es-MX" sz="1000" dirty="0" smtClean="0"/>
                        <a:t>3</a:t>
                      </a:r>
                      <a:endParaRPr lang="es-MX" sz="1000" dirty="0"/>
                    </a:p>
                  </a:txBody>
                  <a:tcPr/>
                </a:tc>
                <a:tc>
                  <a:txBody>
                    <a:bodyPr/>
                    <a:lstStyle/>
                    <a:p>
                      <a:pPr algn="ctr"/>
                      <a:r>
                        <a:rPr lang="es-ES" sz="1000" b="0" kern="1200" dirty="0" smtClean="0">
                          <a:solidFill>
                            <a:schemeClr val="dk1"/>
                          </a:solidFill>
                          <a:effectLst/>
                          <a:latin typeface="+mn-lt"/>
                          <a:ea typeface="+mn-ea"/>
                          <a:cs typeface="+mn-cs"/>
                        </a:rPr>
                        <a:t>Marco Teórico</a:t>
                      </a:r>
                      <a:endParaRPr lang="es-MX" sz="1000" b="0" kern="1200" dirty="0" smtClean="0">
                        <a:solidFill>
                          <a:schemeClr val="dk1"/>
                        </a:solidFill>
                        <a:effectLst/>
                        <a:latin typeface="+mn-lt"/>
                        <a:ea typeface="+mn-ea"/>
                        <a:cs typeface="+mn-cs"/>
                      </a:endParaRPr>
                    </a:p>
                    <a:p>
                      <a:pPr algn="ctr"/>
                      <a:r>
                        <a:rPr lang="es-ES" sz="1000" b="0" kern="1200" dirty="0" smtClean="0">
                          <a:solidFill>
                            <a:schemeClr val="dk1"/>
                          </a:solidFill>
                          <a:effectLst/>
                          <a:latin typeface="+mn-lt"/>
                          <a:ea typeface="+mn-ea"/>
                          <a:cs typeface="+mn-cs"/>
                        </a:rPr>
                        <a:t> Investigación Documental</a:t>
                      </a:r>
                      <a:endParaRPr lang="es-MX" sz="1000" b="0" dirty="0"/>
                    </a:p>
                  </a:txBody>
                  <a:tcPr/>
                </a:tc>
                <a:tc>
                  <a:txBody>
                    <a:bodyPr/>
                    <a:lstStyle/>
                    <a:p>
                      <a:r>
                        <a:rPr lang="es-ES" sz="1000" b="1" kern="1200" dirty="0" smtClean="0">
                          <a:solidFill>
                            <a:schemeClr val="dk1"/>
                          </a:solidFill>
                          <a:effectLst/>
                          <a:latin typeface="+mn-lt"/>
                          <a:ea typeface="+mn-ea"/>
                          <a:cs typeface="+mn-cs"/>
                        </a:rPr>
                        <a:t>Investigar y describir la realidad de la región que se va a atender</a:t>
                      </a:r>
                      <a:r>
                        <a:rPr lang="es-ES" sz="1000" kern="1200" dirty="0" smtClean="0">
                          <a:solidFill>
                            <a:schemeClr val="dk1"/>
                          </a:solidFill>
                          <a:effectLst/>
                          <a:latin typeface="+mn-lt"/>
                          <a:ea typeface="+mn-ea"/>
                          <a:cs typeface="+mn-cs"/>
                        </a:rPr>
                        <a:t>. Investigar porcentajes y características que hacen que se requiera intervención de ayuda. Referencias de periódicos locales o de otras fuentes sobre la necesidad en concreto. Anotar referencia o fuente. </a:t>
                      </a:r>
                      <a:endParaRPr lang="es-MX" sz="1000" kern="1200" dirty="0" smtClean="0">
                        <a:solidFill>
                          <a:schemeClr val="dk1"/>
                        </a:solidFill>
                        <a:effectLst/>
                        <a:latin typeface="+mn-lt"/>
                        <a:ea typeface="+mn-ea"/>
                        <a:cs typeface="+mn-cs"/>
                      </a:endParaRPr>
                    </a:p>
                    <a:p>
                      <a:r>
                        <a:rPr lang="es-ES" sz="1000" b="1" kern="1200" dirty="0" smtClean="0">
                          <a:solidFill>
                            <a:schemeClr val="dk1"/>
                          </a:solidFill>
                          <a:effectLst/>
                          <a:latin typeface="+mn-lt"/>
                          <a:ea typeface="+mn-ea"/>
                          <a:cs typeface="+mn-cs"/>
                        </a:rPr>
                        <a:t>Temas </a:t>
                      </a:r>
                      <a:r>
                        <a:rPr lang="es-ES" sz="1000" kern="1200" dirty="0" smtClean="0">
                          <a:solidFill>
                            <a:schemeClr val="dk1"/>
                          </a:solidFill>
                          <a:effectLst/>
                          <a:latin typeface="+mn-lt"/>
                          <a:ea typeface="+mn-ea"/>
                          <a:cs typeface="+mn-cs"/>
                        </a:rPr>
                        <a:t>de psicología, estadística, economía, sociología, filosofía, derecho, historia, administración, contabilidad y de las Asignaturas que se considera implica el proyecto. </a:t>
                      </a:r>
                      <a:r>
                        <a:rPr lang="es-ES" sz="1000" b="1" kern="1200" dirty="0" smtClean="0">
                          <a:solidFill>
                            <a:schemeClr val="dk1"/>
                          </a:solidFill>
                          <a:effectLst/>
                          <a:latin typeface="+mn-lt"/>
                          <a:ea typeface="+mn-ea"/>
                          <a:cs typeface="+mn-cs"/>
                        </a:rPr>
                        <a:t>Antecedentes de proyectos</a:t>
                      </a:r>
                      <a:r>
                        <a:rPr lang="es-ES" sz="1000" kern="1200" dirty="0" smtClean="0">
                          <a:solidFill>
                            <a:schemeClr val="dk1"/>
                          </a:solidFill>
                          <a:effectLst/>
                          <a:latin typeface="+mn-lt"/>
                          <a:ea typeface="+mn-ea"/>
                          <a:cs typeface="+mn-cs"/>
                        </a:rPr>
                        <a:t> enfocados a la atención de la población o destinatarios que se ha elegido.</a:t>
                      </a:r>
                      <a:endParaRPr lang="es-MX" sz="1000" dirty="0"/>
                    </a:p>
                  </a:txBody>
                  <a:tcPr/>
                </a:tc>
                <a:tc>
                  <a:txBody>
                    <a:bodyPr/>
                    <a:lstStyle/>
                    <a:p>
                      <a:endParaRPr lang="es-MX" dirty="0"/>
                    </a:p>
                  </a:txBody>
                  <a:tcPr/>
                </a:tc>
              </a:tr>
              <a:tr h="529319">
                <a:tc>
                  <a:txBody>
                    <a:bodyPr/>
                    <a:lstStyle/>
                    <a:p>
                      <a:pPr algn="ctr"/>
                      <a:r>
                        <a:rPr lang="es-MX" sz="1000" dirty="0" smtClean="0"/>
                        <a:t>4</a:t>
                      </a:r>
                      <a:endParaRPr lang="es-MX" sz="1000" dirty="0"/>
                    </a:p>
                  </a:txBody>
                  <a:tcPr/>
                </a:tc>
                <a:tc>
                  <a:txBody>
                    <a:bodyPr/>
                    <a:lstStyle/>
                    <a:p>
                      <a:pPr algn="ctr"/>
                      <a:r>
                        <a:rPr lang="es-ES" sz="1000" b="0" kern="1200" dirty="0" smtClean="0">
                          <a:solidFill>
                            <a:schemeClr val="dk1"/>
                          </a:solidFill>
                          <a:effectLst/>
                          <a:latin typeface="+mn-lt"/>
                          <a:ea typeface="+mn-ea"/>
                          <a:cs typeface="+mn-cs"/>
                        </a:rPr>
                        <a:t>Programa de actividades</a:t>
                      </a:r>
                      <a:endParaRPr lang="es-MX" sz="1000" b="0" kern="1200" dirty="0" smtClean="0">
                        <a:solidFill>
                          <a:schemeClr val="dk1"/>
                        </a:solidFill>
                        <a:effectLst/>
                        <a:latin typeface="+mn-lt"/>
                        <a:ea typeface="+mn-ea"/>
                        <a:cs typeface="+mn-cs"/>
                      </a:endParaRPr>
                    </a:p>
                    <a:p>
                      <a:pPr algn="ctr"/>
                      <a:r>
                        <a:rPr lang="es-ES" sz="1000" b="0" kern="1200" dirty="0" smtClean="0">
                          <a:solidFill>
                            <a:schemeClr val="dk1"/>
                          </a:solidFill>
                          <a:effectLst/>
                          <a:latin typeface="+mn-lt"/>
                          <a:ea typeface="+mn-ea"/>
                          <a:cs typeface="+mn-cs"/>
                        </a:rPr>
                        <a:t>CRONOGRAMA</a:t>
                      </a:r>
                      <a:endParaRPr lang="es-MX" sz="1000" b="0" dirty="0"/>
                    </a:p>
                  </a:txBody>
                  <a:tcPr/>
                </a:tc>
                <a:tc>
                  <a:txBody>
                    <a:bodyPr/>
                    <a:lstStyle/>
                    <a:p>
                      <a:r>
                        <a:rPr lang="es-ES" sz="1000" kern="1200" dirty="0" smtClean="0">
                          <a:solidFill>
                            <a:schemeClr val="dk1"/>
                          </a:solidFill>
                          <a:effectLst/>
                          <a:latin typeface="+mn-lt"/>
                          <a:ea typeface="+mn-ea"/>
                          <a:cs typeface="+mn-cs"/>
                        </a:rPr>
                        <a:t>¿Qué se va a hacer y cuándo? </a:t>
                      </a:r>
                      <a:r>
                        <a:rPr lang="es-ES" sz="1000" b="1" kern="1200" dirty="0" smtClean="0">
                          <a:solidFill>
                            <a:schemeClr val="dk1"/>
                          </a:solidFill>
                          <a:effectLst/>
                          <a:latin typeface="+mn-lt"/>
                          <a:ea typeface="+mn-ea"/>
                          <a:cs typeface="+mn-cs"/>
                        </a:rPr>
                        <a:t>El programa de actividades se presentará posteriormente al Panel de fundaciones y asociaciones civiles. </a:t>
                      </a:r>
                      <a:endParaRPr lang="es-MX" sz="1000" kern="1200" dirty="0" smtClean="0">
                        <a:solidFill>
                          <a:schemeClr val="dk1"/>
                        </a:solidFill>
                        <a:effectLst/>
                        <a:latin typeface="+mn-lt"/>
                        <a:ea typeface="+mn-ea"/>
                        <a:cs typeface="+mn-cs"/>
                      </a:endParaRPr>
                    </a:p>
                    <a:p>
                      <a:r>
                        <a:rPr lang="es-ES" sz="1000" b="1" kern="1200" dirty="0" smtClean="0">
                          <a:solidFill>
                            <a:schemeClr val="dk1"/>
                          </a:solidFill>
                          <a:effectLst/>
                          <a:latin typeface="+mn-lt"/>
                          <a:ea typeface="+mn-ea"/>
                          <a:cs typeface="+mn-cs"/>
                        </a:rPr>
                        <a:t>Debe incluir: </a:t>
                      </a:r>
                      <a:r>
                        <a:rPr lang="es-ES" sz="1000" kern="1200" dirty="0" smtClean="0">
                          <a:solidFill>
                            <a:schemeClr val="dk1"/>
                          </a:solidFill>
                          <a:effectLst/>
                          <a:latin typeface="+mn-lt"/>
                          <a:ea typeface="+mn-ea"/>
                          <a:cs typeface="+mn-cs"/>
                        </a:rPr>
                        <a:t>Tiempo que se dedicará para realizar cada actividad. Especificar días y horario. </a:t>
                      </a:r>
                      <a:endParaRPr lang="es-MX" sz="1000" kern="1200" dirty="0" smtClean="0">
                        <a:solidFill>
                          <a:schemeClr val="dk1"/>
                        </a:solidFill>
                        <a:effectLst/>
                        <a:latin typeface="+mn-lt"/>
                        <a:ea typeface="+mn-ea"/>
                        <a:cs typeface="+mn-cs"/>
                      </a:endParaRPr>
                    </a:p>
                  </a:txBody>
                  <a:tcPr/>
                </a:tc>
                <a:tc>
                  <a:txBody>
                    <a:bodyPr/>
                    <a:lstStyle/>
                    <a:p>
                      <a:endParaRPr lang="es-MX" dirty="0"/>
                    </a:p>
                  </a:txBody>
                  <a:tcPr/>
                </a:tc>
              </a:tr>
              <a:tr h="382286">
                <a:tc>
                  <a:txBody>
                    <a:bodyPr/>
                    <a:lstStyle/>
                    <a:p>
                      <a:pPr algn="ctr"/>
                      <a:r>
                        <a:rPr lang="es-MX" sz="1000" dirty="0" smtClean="0"/>
                        <a:t>5</a:t>
                      </a:r>
                      <a:endParaRPr lang="es-MX" sz="1000" dirty="0"/>
                    </a:p>
                  </a:txBody>
                  <a:tcPr/>
                </a:tc>
                <a:tc>
                  <a:txBody>
                    <a:bodyPr/>
                    <a:lstStyle/>
                    <a:p>
                      <a:pPr algn="ctr"/>
                      <a:r>
                        <a:rPr lang="es-ES" sz="1000" b="0" kern="1200" dirty="0" smtClean="0">
                          <a:solidFill>
                            <a:schemeClr val="dk1"/>
                          </a:solidFill>
                          <a:effectLst/>
                          <a:latin typeface="+mn-lt"/>
                          <a:ea typeface="+mn-ea"/>
                          <a:cs typeface="+mn-cs"/>
                        </a:rPr>
                        <a:t>Recursos Humanos</a:t>
                      </a:r>
                      <a:endParaRPr lang="es-MX" sz="1000" b="0" dirty="0"/>
                    </a:p>
                  </a:txBody>
                  <a:tcPr/>
                </a:tc>
                <a:tc>
                  <a:txBody>
                    <a:bodyPr/>
                    <a:lstStyle/>
                    <a:p>
                      <a:r>
                        <a:rPr lang="es-ES" sz="1000" kern="1200" dirty="0" smtClean="0">
                          <a:solidFill>
                            <a:schemeClr val="dk1"/>
                          </a:solidFill>
                          <a:effectLst/>
                          <a:latin typeface="+mn-lt"/>
                          <a:ea typeface="+mn-ea"/>
                          <a:cs typeface="+mn-cs"/>
                        </a:rPr>
                        <a:t>Nombre del responsable de cada actividad</a:t>
                      </a:r>
                      <a:endParaRPr lang="es-MX" sz="1000" kern="1200" dirty="0" smtClean="0">
                        <a:solidFill>
                          <a:schemeClr val="dk1"/>
                        </a:solidFill>
                        <a:effectLst/>
                        <a:latin typeface="+mn-lt"/>
                        <a:ea typeface="+mn-ea"/>
                        <a:cs typeface="+mn-cs"/>
                      </a:endParaRPr>
                    </a:p>
                    <a:p>
                      <a:r>
                        <a:rPr lang="es-ES" sz="1000" kern="1200" dirty="0" smtClean="0">
                          <a:solidFill>
                            <a:schemeClr val="dk1"/>
                          </a:solidFill>
                          <a:effectLst/>
                          <a:latin typeface="+mn-lt"/>
                          <a:ea typeface="+mn-ea"/>
                          <a:cs typeface="+mn-cs"/>
                        </a:rPr>
                        <a:t>(</a:t>
                      </a:r>
                      <a:r>
                        <a:rPr lang="es-ES" sz="1000" i="1" kern="1200" dirty="0" smtClean="0">
                          <a:solidFill>
                            <a:schemeClr val="dk1"/>
                          </a:solidFill>
                          <a:effectLst/>
                          <a:latin typeface="+mn-lt"/>
                          <a:ea typeface="+mn-ea"/>
                          <a:cs typeface="+mn-cs"/>
                        </a:rPr>
                        <a:t>Asesoría de profesor de Contabilidad y Administración)</a:t>
                      </a:r>
                      <a:endParaRPr lang="es-MX" sz="1000" dirty="0"/>
                    </a:p>
                  </a:txBody>
                  <a:tcPr/>
                </a:tc>
                <a:tc>
                  <a:txBody>
                    <a:bodyPr/>
                    <a:lstStyle/>
                    <a:p>
                      <a:endParaRPr lang="es-MX" dirty="0"/>
                    </a:p>
                  </a:txBody>
                  <a:tcPr/>
                </a:tc>
              </a:tr>
              <a:tr h="382286">
                <a:tc>
                  <a:txBody>
                    <a:bodyPr/>
                    <a:lstStyle/>
                    <a:p>
                      <a:pPr algn="ctr"/>
                      <a:r>
                        <a:rPr lang="es-MX" sz="1000" dirty="0" smtClean="0"/>
                        <a:t>6</a:t>
                      </a:r>
                      <a:endParaRPr lang="es-MX" sz="1000" dirty="0"/>
                    </a:p>
                  </a:txBody>
                  <a:tcPr/>
                </a:tc>
                <a:tc>
                  <a:txBody>
                    <a:bodyPr/>
                    <a:lstStyle/>
                    <a:p>
                      <a:pPr algn="ctr"/>
                      <a:r>
                        <a:rPr lang="es-ES" sz="1000" b="0" kern="1200" dirty="0" smtClean="0">
                          <a:solidFill>
                            <a:schemeClr val="dk1"/>
                          </a:solidFill>
                          <a:effectLst/>
                          <a:latin typeface="+mn-lt"/>
                          <a:ea typeface="+mn-ea"/>
                          <a:cs typeface="+mn-cs"/>
                        </a:rPr>
                        <a:t>Recursos Materiales</a:t>
                      </a:r>
                      <a:endParaRPr lang="es-MX" sz="1000" b="0" dirty="0"/>
                    </a:p>
                  </a:txBody>
                  <a:tcPr/>
                </a:tc>
                <a:tc>
                  <a:txBody>
                    <a:bodyPr/>
                    <a:lstStyle/>
                    <a:p>
                      <a:r>
                        <a:rPr lang="es-ES" sz="1000" kern="1200" dirty="0" smtClean="0">
                          <a:solidFill>
                            <a:schemeClr val="dk1"/>
                          </a:solidFill>
                          <a:effectLst/>
                          <a:latin typeface="+mn-lt"/>
                          <a:ea typeface="+mn-ea"/>
                          <a:cs typeface="+mn-cs"/>
                        </a:rPr>
                        <a:t>Especificar presupuesto que requiere cada actividad y especificar cómo van a obtener el recurso. </a:t>
                      </a:r>
                      <a:r>
                        <a:rPr lang="es-ES" sz="1000" i="1" kern="1200" dirty="0" smtClean="0">
                          <a:solidFill>
                            <a:schemeClr val="dk1"/>
                          </a:solidFill>
                          <a:effectLst/>
                          <a:latin typeface="+mn-lt"/>
                          <a:ea typeface="+mn-ea"/>
                          <a:cs typeface="+mn-cs"/>
                        </a:rPr>
                        <a:t>(Asesoría de Contabilidad y Administración)</a:t>
                      </a:r>
                      <a:endParaRPr lang="es-MX" sz="1000" dirty="0"/>
                    </a:p>
                  </a:txBody>
                  <a:tcPr/>
                </a:tc>
                <a:tc>
                  <a:txBody>
                    <a:bodyPr/>
                    <a:lstStyle/>
                    <a:p>
                      <a:endParaRPr lang="es-MX" dirty="0"/>
                    </a:p>
                  </a:txBody>
                  <a:tcPr/>
                </a:tc>
              </a:tr>
              <a:tr h="529319">
                <a:tc>
                  <a:txBody>
                    <a:bodyPr/>
                    <a:lstStyle/>
                    <a:p>
                      <a:pPr algn="ctr"/>
                      <a:r>
                        <a:rPr lang="es-MX" sz="1000" dirty="0" smtClean="0"/>
                        <a:t>7</a:t>
                      </a:r>
                      <a:endParaRPr lang="es-MX"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effectLst/>
                          <a:latin typeface="+mn-lt"/>
                          <a:ea typeface="+mn-ea"/>
                          <a:cs typeface="+mn-cs"/>
                        </a:rPr>
                        <a:t>Proceso</a:t>
                      </a:r>
                      <a:endParaRPr lang="es-MX" sz="1000" b="0" kern="1200" dirty="0" smtClean="0">
                        <a:solidFill>
                          <a:schemeClr val="dk1"/>
                        </a:solidFill>
                        <a:effectLst/>
                        <a:latin typeface="+mn-lt"/>
                        <a:ea typeface="+mn-ea"/>
                        <a:cs typeface="+mn-cs"/>
                      </a:endParaRPr>
                    </a:p>
                    <a:p>
                      <a:pPr algn="ctr"/>
                      <a:endParaRPr lang="es-MX"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kern="1200" dirty="0" smtClean="0">
                          <a:solidFill>
                            <a:schemeClr val="dk1"/>
                          </a:solidFill>
                          <a:effectLst/>
                          <a:latin typeface="+mn-lt"/>
                          <a:ea typeface="+mn-ea"/>
                          <a:cs typeface="+mn-cs"/>
                        </a:rPr>
                        <a:t>Proceso que se realiza para llevar a cabo la actividad. ¿Cómo? (Sesión de planeación, elaboración de material, tiempo, horario, </a:t>
                      </a:r>
                      <a:r>
                        <a:rPr lang="es-ES" sz="1000" b="1" kern="1200" dirty="0" smtClean="0">
                          <a:solidFill>
                            <a:schemeClr val="dk1"/>
                          </a:solidFill>
                          <a:effectLst/>
                          <a:latin typeface="+mn-lt"/>
                          <a:ea typeface="+mn-ea"/>
                          <a:cs typeface="+mn-cs"/>
                        </a:rPr>
                        <a:t>Asistencia puntual al servicio,</a:t>
                      </a:r>
                      <a:r>
                        <a:rPr lang="es-ES" sz="1000" kern="1200" dirty="0" smtClean="0">
                          <a:solidFill>
                            <a:schemeClr val="dk1"/>
                          </a:solidFill>
                          <a:effectLst/>
                          <a:latin typeface="+mn-lt"/>
                          <a:ea typeface="+mn-ea"/>
                          <a:cs typeface="+mn-cs"/>
                        </a:rPr>
                        <a:t> etc.) Asesorías</a:t>
                      </a:r>
                      <a:r>
                        <a:rPr lang="es-ES" sz="1000" kern="1200" baseline="0" dirty="0" smtClean="0">
                          <a:solidFill>
                            <a:schemeClr val="dk1"/>
                          </a:solidFill>
                          <a:effectLst/>
                          <a:latin typeface="+mn-lt"/>
                          <a:ea typeface="+mn-ea"/>
                          <a:cs typeface="+mn-cs"/>
                        </a:rPr>
                        <a:t> recibidas por parte de sus profesores. </a:t>
                      </a:r>
                      <a:r>
                        <a:rPr lang="es-ES" sz="1000" kern="1200" dirty="0" smtClean="0">
                          <a:solidFill>
                            <a:schemeClr val="dk1"/>
                          </a:solidFill>
                          <a:effectLst/>
                          <a:latin typeface="+mn-lt"/>
                          <a:ea typeface="+mn-ea"/>
                          <a:cs typeface="+mn-cs"/>
                        </a:rPr>
                        <a:t>Debe quedar </a:t>
                      </a:r>
                      <a:r>
                        <a:rPr lang="es-ES" sz="1000" b="1" kern="1200" dirty="0" smtClean="0">
                          <a:solidFill>
                            <a:schemeClr val="dk1"/>
                          </a:solidFill>
                          <a:effectLst/>
                          <a:latin typeface="+mn-lt"/>
                          <a:ea typeface="+mn-ea"/>
                          <a:cs typeface="+mn-cs"/>
                        </a:rPr>
                        <a:t>evidencia del proceso</a:t>
                      </a:r>
                      <a:r>
                        <a:rPr lang="es-ES" sz="1000" kern="1200" dirty="0" smtClean="0">
                          <a:solidFill>
                            <a:schemeClr val="dk1"/>
                          </a:solidFill>
                          <a:effectLst/>
                          <a:latin typeface="+mn-lt"/>
                          <a:ea typeface="+mn-ea"/>
                          <a:cs typeface="+mn-cs"/>
                        </a:rPr>
                        <a:t>. Fotografías,</a:t>
                      </a:r>
                      <a:r>
                        <a:rPr lang="es-ES" sz="1000" kern="1200" baseline="0" dirty="0" smtClean="0">
                          <a:solidFill>
                            <a:schemeClr val="dk1"/>
                          </a:solidFill>
                          <a:effectLst/>
                          <a:latin typeface="+mn-lt"/>
                          <a:ea typeface="+mn-ea"/>
                          <a:cs typeface="+mn-cs"/>
                        </a:rPr>
                        <a:t> videos, documentos escritos.</a:t>
                      </a:r>
                      <a:endParaRPr lang="es-ES" sz="1000" kern="1200" dirty="0" smtClean="0">
                        <a:solidFill>
                          <a:schemeClr val="dk1"/>
                        </a:solidFill>
                        <a:effectLst/>
                        <a:latin typeface="+mn-lt"/>
                        <a:ea typeface="+mn-ea"/>
                        <a:cs typeface="+mn-cs"/>
                      </a:endParaRPr>
                    </a:p>
                  </a:txBody>
                  <a:tcPr/>
                </a:tc>
                <a:tc>
                  <a:txBody>
                    <a:bodyPr/>
                    <a:lstStyle/>
                    <a:p>
                      <a:endParaRPr lang="es-MX" dirty="0"/>
                    </a:p>
                  </a:txBody>
                  <a:tcPr/>
                </a:tc>
              </a:tr>
              <a:tr h="529319">
                <a:tc>
                  <a:txBody>
                    <a:bodyPr/>
                    <a:lstStyle/>
                    <a:p>
                      <a:pPr algn="ctr"/>
                      <a:r>
                        <a:rPr lang="es-MX" sz="1000" dirty="0" smtClean="0"/>
                        <a:t>8</a:t>
                      </a:r>
                      <a:endParaRPr lang="es-MX" sz="1000" dirty="0"/>
                    </a:p>
                  </a:txBody>
                  <a:tcPr/>
                </a:tc>
                <a:tc>
                  <a:txBody>
                    <a:bodyPr/>
                    <a:lstStyle/>
                    <a:p>
                      <a:pPr algn="ctr"/>
                      <a:r>
                        <a:rPr lang="es-ES" sz="1000" b="0" kern="1200" dirty="0" smtClean="0">
                          <a:solidFill>
                            <a:schemeClr val="dk1"/>
                          </a:solidFill>
                          <a:effectLst/>
                          <a:latin typeface="+mn-lt"/>
                          <a:ea typeface="+mn-ea"/>
                          <a:cs typeface="+mn-cs"/>
                        </a:rPr>
                        <a:t>APLICACIÓN DEL PROYECTO</a:t>
                      </a:r>
                      <a:endParaRPr lang="es-MX" sz="1000" b="0" kern="1200" dirty="0" smtClean="0">
                        <a:solidFill>
                          <a:schemeClr val="dk1"/>
                        </a:solidFill>
                        <a:effectLst/>
                        <a:latin typeface="+mn-lt"/>
                        <a:ea typeface="+mn-ea"/>
                        <a:cs typeface="+mn-cs"/>
                      </a:endParaRPr>
                    </a:p>
                    <a:p>
                      <a:pPr algn="ctr"/>
                      <a:r>
                        <a:rPr lang="es-ES" sz="1000" b="0" kern="1200" dirty="0" smtClean="0">
                          <a:solidFill>
                            <a:schemeClr val="dk1"/>
                          </a:solidFill>
                          <a:effectLst/>
                          <a:latin typeface="+mn-lt"/>
                          <a:ea typeface="+mn-ea"/>
                          <a:cs typeface="+mn-cs"/>
                        </a:rPr>
                        <a:t>CRONOGRAMA</a:t>
                      </a:r>
                      <a:endParaRPr lang="es-MX" sz="1000" b="0" dirty="0"/>
                    </a:p>
                  </a:txBody>
                  <a:tcPr/>
                </a:tc>
                <a:tc>
                  <a:txBody>
                    <a:bodyPr/>
                    <a:lstStyle/>
                    <a:p>
                      <a:r>
                        <a:rPr lang="es-ES" sz="1000" kern="1200" dirty="0" smtClean="0">
                          <a:solidFill>
                            <a:schemeClr val="dk1"/>
                          </a:solidFill>
                          <a:effectLst/>
                          <a:latin typeface="+mn-lt"/>
                          <a:ea typeface="+mn-ea"/>
                          <a:cs typeface="+mn-cs"/>
                        </a:rPr>
                        <a:t>Mínimo se dedicará dos horas cada semana para realizar las actividades propias del servicio, o cuatro horas cada dos semanas. </a:t>
                      </a:r>
                      <a:r>
                        <a:rPr lang="es-ES" sz="1000" b="1" kern="1200" dirty="0" smtClean="0">
                          <a:solidFill>
                            <a:schemeClr val="dk1"/>
                          </a:solidFill>
                          <a:effectLst/>
                          <a:latin typeface="+mn-lt"/>
                          <a:ea typeface="+mn-ea"/>
                          <a:cs typeface="+mn-cs"/>
                        </a:rPr>
                        <a:t>Debe quedar la evidencia</a:t>
                      </a:r>
                      <a:r>
                        <a:rPr lang="es-ES" sz="1000" kern="1200" dirty="0" smtClean="0">
                          <a:solidFill>
                            <a:schemeClr val="dk1"/>
                          </a:solidFill>
                          <a:effectLst/>
                          <a:latin typeface="+mn-lt"/>
                          <a:ea typeface="+mn-ea"/>
                          <a:cs typeface="+mn-cs"/>
                        </a:rPr>
                        <a:t> que respalde su presencia y actividades realizadas.</a:t>
                      </a:r>
                      <a:endParaRPr lang="es-MX" sz="1000" kern="1200" dirty="0" smtClean="0">
                        <a:solidFill>
                          <a:schemeClr val="dk1"/>
                        </a:solidFill>
                        <a:effectLst/>
                        <a:latin typeface="+mn-lt"/>
                        <a:ea typeface="+mn-ea"/>
                        <a:cs typeface="+mn-cs"/>
                      </a:endParaRPr>
                    </a:p>
                    <a:p>
                      <a:r>
                        <a:rPr lang="es-ES" sz="1000" b="1" kern="1200" dirty="0" smtClean="0">
                          <a:solidFill>
                            <a:schemeClr val="dk1"/>
                          </a:solidFill>
                          <a:effectLst/>
                          <a:latin typeface="+mn-lt"/>
                          <a:ea typeface="+mn-ea"/>
                          <a:cs typeface="+mn-cs"/>
                        </a:rPr>
                        <a:t>En total mínimo 8 horas durante el periodo</a:t>
                      </a:r>
                      <a:r>
                        <a:rPr lang="es-ES" sz="1000" kern="1200" dirty="0" smtClean="0">
                          <a:solidFill>
                            <a:schemeClr val="dk1"/>
                          </a:solidFill>
                          <a:effectLst/>
                          <a:latin typeface="+mn-lt"/>
                          <a:ea typeface="+mn-ea"/>
                          <a:cs typeface="+mn-cs"/>
                        </a:rPr>
                        <a:t>. </a:t>
                      </a:r>
                      <a:endParaRPr lang="es-MX" sz="1000" dirty="0"/>
                    </a:p>
                  </a:txBody>
                  <a:tcPr/>
                </a:tc>
                <a:tc>
                  <a:txBody>
                    <a:bodyPr/>
                    <a:lstStyle/>
                    <a:p>
                      <a:endParaRPr lang="es-MX" dirty="0"/>
                    </a:p>
                  </a:txBody>
                  <a:tcPr/>
                </a:tc>
              </a:tr>
              <a:tr h="382286">
                <a:tc>
                  <a:txBody>
                    <a:bodyPr/>
                    <a:lstStyle/>
                    <a:p>
                      <a:pPr algn="ctr"/>
                      <a:r>
                        <a:rPr lang="es-MX" sz="1000" dirty="0" smtClean="0"/>
                        <a:t>9</a:t>
                      </a:r>
                      <a:endParaRPr lang="es-MX" sz="1000" dirty="0"/>
                    </a:p>
                  </a:txBody>
                  <a:tcPr/>
                </a:tc>
                <a:tc>
                  <a:txBody>
                    <a:bodyPr/>
                    <a:lstStyle/>
                    <a:p>
                      <a:pPr algn="ctr"/>
                      <a:r>
                        <a:rPr lang="es-ES" sz="1000" b="0" kern="1200" dirty="0" smtClean="0">
                          <a:solidFill>
                            <a:schemeClr val="dk1"/>
                          </a:solidFill>
                          <a:effectLst/>
                          <a:latin typeface="+mn-lt"/>
                          <a:ea typeface="+mn-ea"/>
                          <a:cs typeface="+mn-cs"/>
                        </a:rPr>
                        <a:t>Evaluación de las actividades realizadas</a:t>
                      </a:r>
                      <a:endParaRPr lang="es-MX" sz="1000" b="0" dirty="0"/>
                    </a:p>
                  </a:txBody>
                  <a:tcPr/>
                </a:tc>
                <a:tc>
                  <a:txBody>
                    <a:bodyPr/>
                    <a:lstStyle/>
                    <a:p>
                      <a:r>
                        <a:rPr lang="es-ES" sz="1000" kern="1200" dirty="0" smtClean="0">
                          <a:solidFill>
                            <a:schemeClr val="dk1"/>
                          </a:solidFill>
                          <a:effectLst/>
                          <a:latin typeface="+mn-lt"/>
                          <a:ea typeface="+mn-ea"/>
                          <a:cs typeface="+mn-cs"/>
                        </a:rPr>
                        <a:t>Cada integrante del equipo realizará su autoevaluación por escrito de su desempeño y compromiso con el proyecto.  Cada integrante del equipo evaluara el desempeño y compromiso de sus compañeros. Coevaluación</a:t>
                      </a:r>
                      <a:endParaRPr lang="es-MX" sz="1000" dirty="0"/>
                    </a:p>
                  </a:txBody>
                  <a:tcPr/>
                </a:tc>
                <a:tc>
                  <a:txBody>
                    <a:bodyPr/>
                    <a:lstStyle/>
                    <a:p>
                      <a:endParaRPr lang="es-MX" dirty="0"/>
                    </a:p>
                  </a:txBody>
                  <a:tcPr/>
                </a:tc>
              </a:tr>
              <a:tr h="795643">
                <a:tc>
                  <a:txBody>
                    <a:bodyPr/>
                    <a:lstStyle/>
                    <a:p>
                      <a:pPr algn="ctr"/>
                      <a:r>
                        <a:rPr lang="es-MX" sz="1000" dirty="0" smtClean="0"/>
                        <a:t>10</a:t>
                      </a:r>
                      <a:endParaRPr lang="es-MX" sz="1000" dirty="0"/>
                    </a:p>
                  </a:txBody>
                  <a:tcPr/>
                </a:tc>
                <a:tc>
                  <a:txBody>
                    <a:bodyPr/>
                    <a:lstStyle/>
                    <a:p>
                      <a:pPr algn="ctr"/>
                      <a:r>
                        <a:rPr lang="es-ES" sz="1000" b="0" kern="1200" dirty="0" smtClean="0">
                          <a:solidFill>
                            <a:schemeClr val="dk1"/>
                          </a:solidFill>
                          <a:effectLst/>
                          <a:latin typeface="+mn-lt"/>
                          <a:ea typeface="+mn-ea"/>
                          <a:cs typeface="+mn-cs"/>
                        </a:rPr>
                        <a:t>Evidencias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000" dirty="0" smtClean="0"/>
                        <a:t>Panel de Proyectos</a:t>
                      </a:r>
                    </a:p>
                    <a:p>
                      <a:pPr algn="ctr"/>
                      <a:endParaRPr lang="es-MX" sz="1000" b="0" dirty="0"/>
                    </a:p>
                  </a:txBody>
                  <a:tcPr/>
                </a:tc>
                <a:tc>
                  <a:txBody>
                    <a:bodyPr/>
                    <a:lstStyle/>
                    <a:p>
                      <a:r>
                        <a:rPr lang="es-MX" sz="1000" dirty="0" smtClean="0"/>
                        <a:t>Informe escrito claro y completo de todo el proceso. Portafolio</a:t>
                      </a:r>
                      <a:r>
                        <a:rPr lang="es-MX" sz="1000" baseline="0" dirty="0" smtClean="0"/>
                        <a:t> de evidencias: Videos, fotografías, documentos.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kern="1200" dirty="0" smtClean="0">
                          <a:solidFill>
                            <a:schemeClr val="dk1"/>
                          </a:solidFill>
                          <a:effectLst/>
                          <a:latin typeface="+mn-lt"/>
                          <a:ea typeface="+mn-ea"/>
                          <a:cs typeface="+mn-cs"/>
                        </a:rPr>
                        <a:t>Presentación ante el grupo de la experiencia. Mínimo 5 diapositivas de evidencias. Y la respuesta de cada integrante a las siguientes preguntas: ¿Qué actividades realice? ¿Qué aprendizajes significativos logré adquirir? </a:t>
                      </a:r>
                      <a:endParaRPr lang="es-MX" sz="1000" dirty="0" smtClean="0"/>
                    </a:p>
                    <a:p>
                      <a:endParaRPr lang="es-MX" sz="1000" dirty="0"/>
                    </a:p>
                  </a:txBody>
                  <a:tcPr/>
                </a:tc>
                <a:tc>
                  <a:txBody>
                    <a:bodyPr/>
                    <a:lstStyle/>
                    <a:p>
                      <a:endParaRPr lang="es-MX" dirty="0"/>
                    </a:p>
                  </a:txBody>
                  <a:tcPr/>
                </a:tc>
              </a:tr>
            </a:tbl>
          </a:graphicData>
        </a:graphic>
      </p:graphicFrame>
    </p:spTree>
    <p:extLst>
      <p:ext uri="{BB962C8B-B14F-4D97-AF65-F5344CB8AC3E}">
        <p14:creationId xmlns:p14="http://schemas.microsoft.com/office/powerpoint/2010/main" val="2159049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76136" y="365330"/>
            <a:ext cx="3229896" cy="593520"/>
          </a:xfrm>
        </p:spPr>
        <p:txBody>
          <a:bodyPr>
            <a:normAutofit/>
          </a:bodyPr>
          <a:lstStyle/>
          <a:p>
            <a:pPr algn="ctr"/>
            <a:r>
              <a:rPr lang="es-MX" sz="1800" b="1" dirty="0"/>
              <a:t>RÚBRICA DE EVALUACIÓN</a:t>
            </a:r>
            <a:endParaRPr lang="es-MX" sz="1800" dirty="0"/>
          </a:p>
        </p:txBody>
      </p:sp>
      <p:graphicFrame>
        <p:nvGraphicFramePr>
          <p:cNvPr id="4" name="Marcador de contenido 3">
            <a:extLst>
              <a:ext uri="{FF2B5EF4-FFF2-40B4-BE49-F238E27FC236}">
                <a16:creationId xmlns:a16="http://schemas.microsoft.com/office/drawing/2014/main" xmlns="" id="{5CEE3605-A2C3-418C-89CD-D23088571F5E}"/>
              </a:ext>
            </a:extLst>
          </p:cNvPr>
          <p:cNvGraphicFramePr>
            <a:graphicFrameLocks noGrp="1" noChangeAspect="1"/>
          </p:cNvGraphicFramePr>
          <p:nvPr>
            <p:ph idx="1"/>
            <p:extLst>
              <p:ext uri="{D42A27DB-BD31-4B8C-83A1-F6EECF244321}">
                <p14:modId xmlns:p14="http://schemas.microsoft.com/office/powerpoint/2010/main" val="1066628715"/>
              </p:ext>
            </p:extLst>
          </p:nvPr>
        </p:nvGraphicFramePr>
        <p:xfrm>
          <a:off x="604684" y="958850"/>
          <a:ext cx="10972800" cy="5471447"/>
        </p:xfrm>
        <a:graphic>
          <a:graphicData uri="http://schemas.openxmlformats.org/presentationml/2006/ole">
            <mc:AlternateContent xmlns:mc="http://schemas.openxmlformats.org/markup-compatibility/2006">
              <mc:Choice xmlns:v="urn:schemas-microsoft-com:vml" Requires="v">
                <p:oleObj spid="_x0000_s4103" name="Document" r:id="rId4" imgW="8270601" imgH="5397860" progId="Word.Document.12">
                  <p:embed/>
                </p:oleObj>
              </mc:Choice>
              <mc:Fallback>
                <p:oleObj name="Document" r:id="rId4" imgW="8270601" imgH="5397860" progId="Word.Document.12">
                  <p:embed/>
                  <p:pic>
                    <p:nvPicPr>
                      <p:cNvPr id="0" name=""/>
                      <p:cNvPicPr/>
                      <p:nvPr/>
                    </p:nvPicPr>
                    <p:blipFill>
                      <a:blip r:embed="rId5"/>
                      <a:stretch>
                        <a:fillRect/>
                      </a:stretch>
                    </p:blipFill>
                    <p:spPr>
                      <a:xfrm>
                        <a:off x="604684" y="958850"/>
                        <a:ext cx="10972800" cy="5471447"/>
                      </a:xfrm>
                      <a:prstGeom prst="rect">
                        <a:avLst/>
                      </a:prstGeom>
                    </p:spPr>
                  </p:pic>
                </p:oleObj>
              </mc:Fallback>
            </mc:AlternateContent>
          </a:graphicData>
        </a:graphic>
      </p:graphicFrame>
    </p:spTree>
    <p:extLst>
      <p:ext uri="{BB962C8B-B14F-4D97-AF65-F5344CB8AC3E}">
        <p14:creationId xmlns:p14="http://schemas.microsoft.com/office/powerpoint/2010/main" val="2525252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819098"/>
          </a:xfrm>
        </p:spPr>
        <p:txBody>
          <a:bodyPr/>
          <a:lstStyle/>
          <a:p>
            <a:pPr algn="ctr"/>
            <a:r>
              <a:rPr lang="es-MX" dirty="0" smtClean="0"/>
              <a:t>BITÁCORA COL</a:t>
            </a:r>
            <a:endParaRPr lang="es-MX" dirty="0"/>
          </a:p>
        </p:txBody>
      </p:sp>
      <p:sp>
        <p:nvSpPr>
          <p:cNvPr id="3" name="Marcador de contenido 2"/>
          <p:cNvSpPr>
            <a:spLocks noGrp="1"/>
          </p:cNvSpPr>
          <p:nvPr>
            <p:ph idx="1"/>
          </p:nvPr>
        </p:nvSpPr>
        <p:spPr>
          <a:xfrm>
            <a:off x="838200" y="1439056"/>
            <a:ext cx="10515600" cy="4737907"/>
          </a:xfrm>
        </p:spPr>
        <p:txBody>
          <a:bodyPr/>
          <a:lstStyle/>
          <a:p>
            <a:pPr marL="0" indent="0" algn="ctr">
              <a:buNone/>
            </a:pPr>
            <a:r>
              <a:rPr lang="es-MX" dirty="0" smtClean="0"/>
              <a:t>PANEL DE FUNDACIONES  ALTRUISTAS</a:t>
            </a:r>
          </a:p>
          <a:p>
            <a:pPr>
              <a:buFont typeface="Wingdings" panose="05000000000000000000" pitchFamily="2" charset="2"/>
              <a:buChar char="Ø"/>
            </a:pPr>
            <a:r>
              <a:rPr lang="es-MX" dirty="0" smtClean="0"/>
              <a:t>¿Qué paso?</a:t>
            </a:r>
          </a:p>
          <a:p>
            <a:pPr>
              <a:buFont typeface="Wingdings" panose="05000000000000000000" pitchFamily="2" charset="2"/>
              <a:buChar char="Ø"/>
            </a:pPr>
            <a:r>
              <a:rPr lang="es-MX" dirty="0" smtClean="0"/>
              <a:t>¿Qué sentí?</a:t>
            </a:r>
          </a:p>
          <a:p>
            <a:pPr>
              <a:buFont typeface="Wingdings" panose="05000000000000000000" pitchFamily="2" charset="2"/>
              <a:buChar char="Ø"/>
            </a:pPr>
            <a:r>
              <a:rPr lang="es-MX" dirty="0" smtClean="0"/>
              <a:t>¿Qué aprendí?</a:t>
            </a:r>
          </a:p>
          <a:p>
            <a:pPr>
              <a:buFont typeface="Wingdings" panose="05000000000000000000" pitchFamily="2" charset="2"/>
              <a:buChar char="Ø"/>
            </a:pPr>
            <a:r>
              <a:rPr lang="es-MX" dirty="0" smtClean="0"/>
              <a:t>¿Qué me invita a ser?</a:t>
            </a:r>
          </a:p>
          <a:p>
            <a:pPr>
              <a:buFont typeface="Wingdings" panose="05000000000000000000" pitchFamily="2" charset="2"/>
              <a:buChar char="Ø"/>
            </a:pPr>
            <a:r>
              <a:rPr lang="es-MX" dirty="0" smtClean="0"/>
              <a:t>¿Qué me invita a hacer?</a:t>
            </a:r>
          </a:p>
          <a:p>
            <a:pPr>
              <a:buFont typeface="Wingdings" panose="05000000000000000000" pitchFamily="2" charset="2"/>
              <a:buChar char="Ø"/>
            </a:pPr>
            <a:r>
              <a:rPr lang="es-MX" dirty="0" smtClean="0"/>
              <a:t>¿Qué preguntas planteo a los expertos? A mis maestros de asignaturas: Derecho, Psicología, Historia, Problemas Sociales, Políticos y económicos de México?</a:t>
            </a:r>
          </a:p>
          <a:p>
            <a:pPr marL="0" indent="0" algn="ctr">
              <a:buNone/>
            </a:pPr>
            <a:endParaRPr lang="es-MX" dirty="0"/>
          </a:p>
        </p:txBody>
      </p:sp>
    </p:spTree>
    <p:extLst>
      <p:ext uri="{BB962C8B-B14F-4D97-AF65-F5344CB8AC3E}">
        <p14:creationId xmlns:p14="http://schemas.microsoft.com/office/powerpoint/2010/main" val="3879378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26658" y="365126"/>
            <a:ext cx="6341807" cy="799998"/>
          </a:xfrm>
        </p:spPr>
        <p:txBody>
          <a:bodyPr>
            <a:normAutofit/>
          </a:bodyPr>
          <a:lstStyle/>
          <a:p>
            <a:pPr algn="ctr"/>
            <a:r>
              <a:rPr lang="es-MX" sz="1800" b="1" dirty="0" smtClean="0"/>
              <a:t>ACTIVIDAD INTERDISCIPLINARIA </a:t>
            </a:r>
            <a:br>
              <a:rPr lang="es-MX" sz="1800" b="1" dirty="0" smtClean="0"/>
            </a:br>
            <a:r>
              <a:rPr lang="es-MX" sz="1800" b="1" dirty="0" smtClean="0"/>
              <a:t>PANEL DE PROYECTOS</a:t>
            </a:r>
            <a:endParaRPr lang="es-MX" sz="1800"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5840" y="984251"/>
            <a:ext cx="3015825" cy="2261869"/>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283" y="2514232"/>
            <a:ext cx="2927061" cy="2195296"/>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7963" y="984251"/>
            <a:ext cx="2941320" cy="220599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930" y="3846666"/>
            <a:ext cx="3089706" cy="231728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9843" y="3809366"/>
            <a:ext cx="3139440" cy="2354580"/>
          </a:xfrm>
          <a:prstGeom prst="rect">
            <a:avLst/>
          </a:prstGeom>
        </p:spPr>
      </p:pic>
    </p:spTree>
    <p:extLst>
      <p:ext uri="{BB962C8B-B14F-4D97-AF65-F5344CB8AC3E}">
        <p14:creationId xmlns:p14="http://schemas.microsoft.com/office/powerpoint/2010/main" val="3765515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A24F732-B113-46D9-83D2-E37088D0B58E}"/>
              </a:ext>
            </a:extLst>
          </p:cNvPr>
          <p:cNvSpPr>
            <a:spLocks noGrp="1"/>
          </p:cNvSpPr>
          <p:nvPr>
            <p:ph type="title"/>
          </p:nvPr>
        </p:nvSpPr>
        <p:spPr>
          <a:xfrm>
            <a:off x="838200" y="365125"/>
            <a:ext cx="10515600" cy="1325563"/>
          </a:xfrm>
        </p:spPr>
        <p:txBody>
          <a:bodyPr>
            <a:normAutofit fontScale="90000"/>
          </a:bodyPr>
          <a:lstStyle/>
          <a:p>
            <a:pPr algn="ctr"/>
            <a:r>
              <a:rPr lang="es-MX" dirty="0"/>
              <a:t> </a:t>
            </a:r>
            <a:br>
              <a:rPr lang="es-MX" dirty="0"/>
            </a:br>
            <a:r>
              <a:rPr lang="es-MX" dirty="0"/>
              <a:t/>
            </a:r>
            <a:br>
              <a:rPr lang="es-MX" dirty="0"/>
            </a:br>
            <a:r>
              <a:rPr lang="es-MX" b="1" dirty="0"/>
              <a:t>DOCENTES Y ASIGNATURAS</a:t>
            </a:r>
            <a:r>
              <a:rPr lang="es-MX" dirty="0"/>
              <a:t/>
            </a:r>
            <a:br>
              <a:rPr lang="es-MX" dirty="0"/>
            </a:br>
            <a:r>
              <a:rPr lang="es-MX" dirty="0"/>
              <a:t/>
            </a:r>
            <a:br>
              <a:rPr lang="es-MX" dirty="0"/>
            </a:br>
            <a:endParaRPr lang="es-MX" dirty="0"/>
          </a:p>
        </p:txBody>
      </p:sp>
      <p:graphicFrame>
        <p:nvGraphicFramePr>
          <p:cNvPr id="39" name="Marcador de contenido 7">
            <a:extLst>
              <a:ext uri="{FF2B5EF4-FFF2-40B4-BE49-F238E27FC236}">
                <a16:creationId xmlns:a16="http://schemas.microsoft.com/office/drawing/2014/main" xmlns="" id="{50D4B2D2-3047-4887-A4B0-ACACEB275755}"/>
              </a:ext>
            </a:extLst>
          </p:cNvPr>
          <p:cNvGraphicFramePr>
            <a:graphicFrameLocks noGrp="1"/>
          </p:cNvGraphicFramePr>
          <p:nvPr>
            <p:ph idx="1"/>
            <p:extLst>
              <p:ext uri="{D42A27DB-BD31-4B8C-83A1-F6EECF244321}">
                <p14:modId xmlns:p14="http://schemas.microsoft.com/office/powerpoint/2010/main" val="8414217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915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graphicEl>
                                              <a:dgm id="{7F7A01CB-CD37-41C1-ADD7-930FAE386EC8}"/>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graphicEl>
                                              <a:dgm id="{A3DA8B8F-8C65-411A-A16D-69E064E2E730}"/>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graphicEl>
                                              <a:dgm id="{1A752CAD-0C46-4ED6-8B40-C9BA1B6BF4A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graphicEl>
                                              <a:dgm id="{3B9CAF75-E729-4CB7-A280-0CB9622D8BD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graphicEl>
                                              <a:dgm id="{D872DB37-EF7E-420D-9530-3677DB1C96D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graphicEl>
                                              <a:dgm id="{8F97556D-C867-4B55-8D09-20677AC4E67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graphicEl>
                                              <a:dgm id="{F1E6EC83-3D2C-45A9-A197-8F0276C6AF8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graphicEl>
                                              <a:dgm id="{047089C8-C5CF-433C-8B1B-3F2478D3296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graphicEl>
                                              <a:dgm id="{F0C51199-1892-4411-A192-55C5E91A561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graphicEl>
                                              <a:dgm id="{E9599954-FEFD-43BA-A159-431C042C58AA}"/>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graphicEl>
                                              <a:dgm id="{1ADED47A-EABB-4294-88F0-269C53EC31AA}"/>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graphicEl>
                                              <a:dgm id="{39CEB415-F771-422F-B82F-B1A57951BEA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graphicEl>
                                              <a:dgm id="{9F5FDBED-1E41-47FB-AA27-C12DE7121795}"/>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graphicEl>
                                              <a:dgm id="{C3331DCC-8284-4D14-9528-CDC1E15FD37B}"/>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graphicEl>
                                              <a:dgm id="{008735E4-5B03-4553-A973-283F9E99CE54}"/>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9">
                                            <p:graphicEl>
                                              <a:dgm id="{7F7A01CB-CD37-41C1-ADD7-930FAE386EC8}"/>
                                            </p:graphicEl>
                                          </p:spTgt>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39">
                                            <p:graphicEl>
                                              <a:dgm id="{A3DA8B8F-8C65-411A-A16D-69E064E2E730}"/>
                                            </p:graphicEl>
                                          </p:spTgt>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9">
                                            <p:graphicEl>
                                              <a:dgm id="{1A752CAD-0C46-4ED6-8B40-C9BA1B6BF4A4}"/>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9">
                                            <p:graphicEl>
                                              <a:dgm id="{3B9CAF75-E729-4CB7-A280-0CB9622D8BD6}"/>
                                            </p:graphicEl>
                                          </p:spTgt>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9">
                                            <p:graphicEl>
                                              <a:dgm id="{D872DB37-EF7E-420D-9530-3677DB1C96DC}"/>
                                            </p:graphicEl>
                                          </p:spTgt>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9">
                                            <p:graphicEl>
                                              <a:dgm id="{8F97556D-C867-4B55-8D09-20677AC4E67E}"/>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9">
                                            <p:graphicEl>
                                              <a:dgm id="{F1E6EC83-3D2C-45A9-A197-8F0276C6AF86}"/>
                                            </p:graphicEl>
                                          </p:spTgt>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39">
                                            <p:graphicEl>
                                              <a:dgm id="{047089C8-C5CF-433C-8B1B-3F2478D32960}"/>
                                            </p:graphicEl>
                                          </p:spTgt>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9">
                                            <p:graphicEl>
                                              <a:dgm id="{F0C51199-1892-4411-A192-55C5E91A561A}"/>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39">
                                            <p:graphicEl>
                                              <a:dgm id="{E9599954-FEFD-43BA-A159-431C042C58AA}"/>
                                            </p:graphicEl>
                                          </p:spTgt>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39">
                                            <p:graphicEl>
                                              <a:dgm id="{1ADED47A-EABB-4294-88F0-269C53EC31AA}"/>
                                            </p:graphicEl>
                                          </p:spTgt>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39">
                                            <p:graphicEl>
                                              <a:dgm id="{39CEB415-F771-422F-B82F-B1A57951BEA9}"/>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39">
                                            <p:graphicEl>
                                              <a:dgm id="{9F5FDBED-1E41-47FB-AA27-C12DE7121795}"/>
                                            </p:graphicEl>
                                          </p:spTgt>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9">
                                            <p:graphicEl>
                                              <a:dgm id="{C3331DCC-8284-4D14-9528-CDC1E15FD37B}"/>
                                            </p:graphicEl>
                                          </p:spTgt>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39">
                                            <p:graphicEl>
                                              <a:dgm id="{008735E4-5B03-4553-A973-283F9E99CE54}"/>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 nodeType="clickEffect">
                                  <p:stCondLst>
                                    <p:cond delay="0"/>
                                  </p:stCondLst>
                                  <p:childTnLst>
                                    <p:set>
                                      <p:cBhvr>
                                        <p:cTn id="86" dur="1" fill="hold">
                                          <p:stCondLst>
                                            <p:cond delay="0"/>
                                          </p:stCondLst>
                                        </p:cTn>
                                        <p:tgtEl>
                                          <p:spTgt spid="39">
                                            <p:graphicEl>
                                              <a:dgm id="{7F7A01CB-CD37-41C1-ADD7-930FAE386EC8}"/>
                                            </p:graphicEl>
                                          </p:spTgt>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39">
                                            <p:graphicEl>
                                              <a:dgm id="{A3DA8B8F-8C65-411A-A16D-69E064E2E730}"/>
                                            </p:graphicEl>
                                          </p:spTgt>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39">
                                            <p:graphicEl>
                                              <a:dgm id="{1A752CAD-0C46-4ED6-8B40-C9BA1B6BF4A4}"/>
                                            </p:graphic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 nodeType="clickEffect">
                                  <p:stCondLst>
                                    <p:cond delay="0"/>
                                  </p:stCondLst>
                                  <p:childTnLst>
                                    <p:set>
                                      <p:cBhvr>
                                        <p:cTn id="94" dur="1" fill="hold">
                                          <p:stCondLst>
                                            <p:cond delay="0"/>
                                          </p:stCondLst>
                                        </p:cTn>
                                        <p:tgtEl>
                                          <p:spTgt spid="39">
                                            <p:graphicEl>
                                              <a:dgm id="{3B9CAF75-E729-4CB7-A280-0CB9622D8BD6}"/>
                                            </p:graphicEl>
                                          </p:spTgt>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39">
                                            <p:graphicEl>
                                              <a:dgm id="{D872DB37-EF7E-420D-9530-3677DB1C96DC}"/>
                                            </p:graphicEl>
                                          </p:spTgt>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39">
                                            <p:graphicEl>
                                              <a:dgm id="{8F97556D-C867-4B55-8D09-20677AC4E67E}"/>
                                            </p:graphic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2" nodeType="clickEffect">
                                  <p:stCondLst>
                                    <p:cond delay="0"/>
                                  </p:stCondLst>
                                  <p:childTnLst>
                                    <p:set>
                                      <p:cBhvr>
                                        <p:cTn id="102" dur="1" fill="hold">
                                          <p:stCondLst>
                                            <p:cond delay="0"/>
                                          </p:stCondLst>
                                        </p:cTn>
                                        <p:tgtEl>
                                          <p:spTgt spid="39">
                                            <p:graphicEl>
                                              <a:dgm id="{F1E6EC83-3D2C-45A9-A197-8F0276C6AF86}"/>
                                            </p:graphicEl>
                                          </p:spTgt>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39">
                                            <p:graphicEl>
                                              <a:dgm id="{047089C8-C5CF-433C-8B1B-3F2478D32960}"/>
                                            </p:graphicEl>
                                          </p:spTgt>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39">
                                            <p:graphicEl>
                                              <a:dgm id="{F0C51199-1892-4411-A192-55C5E91A561A}"/>
                                            </p:graphic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2" nodeType="clickEffect">
                                  <p:stCondLst>
                                    <p:cond delay="0"/>
                                  </p:stCondLst>
                                  <p:childTnLst>
                                    <p:set>
                                      <p:cBhvr>
                                        <p:cTn id="110" dur="1" fill="hold">
                                          <p:stCondLst>
                                            <p:cond delay="0"/>
                                          </p:stCondLst>
                                        </p:cTn>
                                        <p:tgtEl>
                                          <p:spTgt spid="39">
                                            <p:graphicEl>
                                              <a:dgm id="{E9599954-FEFD-43BA-A159-431C042C58AA}"/>
                                            </p:graphicEl>
                                          </p:spTgt>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39">
                                            <p:graphicEl>
                                              <a:dgm id="{1ADED47A-EABB-4294-88F0-269C53EC31AA}"/>
                                            </p:graphicEl>
                                          </p:spTgt>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39">
                                            <p:graphicEl>
                                              <a:dgm id="{39CEB415-F771-422F-B82F-B1A57951BEA9}"/>
                                            </p:graphic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2" nodeType="clickEffect">
                                  <p:stCondLst>
                                    <p:cond delay="0"/>
                                  </p:stCondLst>
                                  <p:childTnLst>
                                    <p:set>
                                      <p:cBhvr>
                                        <p:cTn id="118" dur="1" fill="hold">
                                          <p:stCondLst>
                                            <p:cond delay="0"/>
                                          </p:stCondLst>
                                        </p:cTn>
                                        <p:tgtEl>
                                          <p:spTgt spid="39">
                                            <p:graphicEl>
                                              <a:dgm id="{9F5FDBED-1E41-47FB-AA27-C12DE7121795}"/>
                                            </p:graphicEl>
                                          </p:spTgt>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39">
                                            <p:graphicEl>
                                              <a:dgm id="{C3331DCC-8284-4D14-9528-CDC1E15FD37B}"/>
                                            </p:graphicEl>
                                          </p:spTgt>
                                        </p:tgtEl>
                                        <p:attrNameLst>
                                          <p:attrName>style.visibility</p:attrName>
                                        </p:attrNameLst>
                                      </p:cBhvr>
                                      <p:to>
                                        <p:strVal val="visible"/>
                                      </p:to>
                                    </p:set>
                                  </p:childTnLst>
                                </p:cTn>
                              </p:par>
                              <p:par>
                                <p:cTn id="121" presetID="1" presetClass="entr" presetSubtype="0" fill="hold" grpId="2" nodeType="withEffect">
                                  <p:stCondLst>
                                    <p:cond delay="0"/>
                                  </p:stCondLst>
                                  <p:childTnLst>
                                    <p:set>
                                      <p:cBhvr>
                                        <p:cTn id="122" dur="1" fill="hold">
                                          <p:stCondLst>
                                            <p:cond delay="0"/>
                                          </p:stCondLst>
                                        </p:cTn>
                                        <p:tgtEl>
                                          <p:spTgt spid="39">
                                            <p:graphicEl>
                                              <a:dgm id="{008735E4-5B03-4553-A973-283F9E99CE54}"/>
                                            </p:graphic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3" nodeType="clickEffect">
                                  <p:stCondLst>
                                    <p:cond delay="0"/>
                                  </p:stCondLst>
                                  <p:childTnLst>
                                    <p:set>
                                      <p:cBhvr>
                                        <p:cTn id="126" dur="1" fill="hold">
                                          <p:stCondLst>
                                            <p:cond delay="0"/>
                                          </p:stCondLst>
                                        </p:cTn>
                                        <p:tgtEl>
                                          <p:spTgt spid="39">
                                            <p:graphicEl>
                                              <a:dgm id="{7F7A01CB-CD37-41C1-ADD7-930FAE386EC8}"/>
                                            </p:graphicEl>
                                          </p:spTgt>
                                        </p:tgtEl>
                                        <p:attrNameLst>
                                          <p:attrName>style.visibility</p:attrName>
                                        </p:attrNameLst>
                                      </p:cBhvr>
                                      <p:to>
                                        <p:strVal val="visible"/>
                                      </p:to>
                                    </p:set>
                                  </p:childTnLst>
                                </p:cTn>
                              </p:par>
                              <p:par>
                                <p:cTn id="127" presetID="1" presetClass="entr" presetSubtype="0" fill="hold" grpId="3" nodeType="withEffect">
                                  <p:stCondLst>
                                    <p:cond delay="0"/>
                                  </p:stCondLst>
                                  <p:childTnLst>
                                    <p:set>
                                      <p:cBhvr>
                                        <p:cTn id="128" dur="1" fill="hold">
                                          <p:stCondLst>
                                            <p:cond delay="0"/>
                                          </p:stCondLst>
                                        </p:cTn>
                                        <p:tgtEl>
                                          <p:spTgt spid="39">
                                            <p:graphicEl>
                                              <a:dgm id="{A3DA8B8F-8C65-411A-A16D-69E064E2E730}"/>
                                            </p:graphicEl>
                                          </p:spTgt>
                                        </p:tgtEl>
                                        <p:attrNameLst>
                                          <p:attrName>style.visibility</p:attrName>
                                        </p:attrNameLst>
                                      </p:cBhvr>
                                      <p:to>
                                        <p:strVal val="visible"/>
                                      </p:to>
                                    </p:set>
                                  </p:childTnLst>
                                </p:cTn>
                              </p:par>
                              <p:par>
                                <p:cTn id="129" presetID="1" presetClass="entr" presetSubtype="0" fill="hold" grpId="3" nodeType="withEffect">
                                  <p:stCondLst>
                                    <p:cond delay="0"/>
                                  </p:stCondLst>
                                  <p:childTnLst>
                                    <p:set>
                                      <p:cBhvr>
                                        <p:cTn id="130" dur="1" fill="hold">
                                          <p:stCondLst>
                                            <p:cond delay="0"/>
                                          </p:stCondLst>
                                        </p:cTn>
                                        <p:tgtEl>
                                          <p:spTgt spid="39">
                                            <p:graphicEl>
                                              <a:dgm id="{1A752CAD-0C46-4ED6-8B40-C9BA1B6BF4A4}"/>
                                            </p:graphic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3" nodeType="clickEffect">
                                  <p:stCondLst>
                                    <p:cond delay="0"/>
                                  </p:stCondLst>
                                  <p:childTnLst>
                                    <p:set>
                                      <p:cBhvr>
                                        <p:cTn id="134" dur="1" fill="hold">
                                          <p:stCondLst>
                                            <p:cond delay="0"/>
                                          </p:stCondLst>
                                        </p:cTn>
                                        <p:tgtEl>
                                          <p:spTgt spid="39">
                                            <p:graphicEl>
                                              <a:dgm id="{3B9CAF75-E729-4CB7-A280-0CB9622D8BD6}"/>
                                            </p:graphicEl>
                                          </p:spTgt>
                                        </p:tgtEl>
                                        <p:attrNameLst>
                                          <p:attrName>style.visibility</p:attrName>
                                        </p:attrNameLst>
                                      </p:cBhvr>
                                      <p:to>
                                        <p:strVal val="visible"/>
                                      </p:to>
                                    </p:set>
                                  </p:childTnLst>
                                </p:cTn>
                              </p:par>
                              <p:par>
                                <p:cTn id="135" presetID="1" presetClass="entr" presetSubtype="0" fill="hold" grpId="3" nodeType="withEffect">
                                  <p:stCondLst>
                                    <p:cond delay="0"/>
                                  </p:stCondLst>
                                  <p:childTnLst>
                                    <p:set>
                                      <p:cBhvr>
                                        <p:cTn id="136" dur="1" fill="hold">
                                          <p:stCondLst>
                                            <p:cond delay="0"/>
                                          </p:stCondLst>
                                        </p:cTn>
                                        <p:tgtEl>
                                          <p:spTgt spid="39">
                                            <p:graphicEl>
                                              <a:dgm id="{D872DB37-EF7E-420D-9530-3677DB1C96DC}"/>
                                            </p:graphicEl>
                                          </p:spTgt>
                                        </p:tgtEl>
                                        <p:attrNameLst>
                                          <p:attrName>style.visibility</p:attrName>
                                        </p:attrNameLst>
                                      </p:cBhvr>
                                      <p:to>
                                        <p:strVal val="visible"/>
                                      </p:to>
                                    </p:set>
                                  </p:childTnLst>
                                </p:cTn>
                              </p:par>
                              <p:par>
                                <p:cTn id="137" presetID="1" presetClass="entr" presetSubtype="0" fill="hold" grpId="3" nodeType="withEffect">
                                  <p:stCondLst>
                                    <p:cond delay="0"/>
                                  </p:stCondLst>
                                  <p:childTnLst>
                                    <p:set>
                                      <p:cBhvr>
                                        <p:cTn id="138" dur="1" fill="hold">
                                          <p:stCondLst>
                                            <p:cond delay="0"/>
                                          </p:stCondLst>
                                        </p:cTn>
                                        <p:tgtEl>
                                          <p:spTgt spid="39">
                                            <p:graphicEl>
                                              <a:dgm id="{8F97556D-C867-4B55-8D09-20677AC4E67E}"/>
                                            </p:graphic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3" nodeType="clickEffect">
                                  <p:stCondLst>
                                    <p:cond delay="0"/>
                                  </p:stCondLst>
                                  <p:childTnLst>
                                    <p:set>
                                      <p:cBhvr>
                                        <p:cTn id="142" dur="1" fill="hold">
                                          <p:stCondLst>
                                            <p:cond delay="0"/>
                                          </p:stCondLst>
                                        </p:cTn>
                                        <p:tgtEl>
                                          <p:spTgt spid="39">
                                            <p:graphicEl>
                                              <a:dgm id="{F1E6EC83-3D2C-45A9-A197-8F0276C6AF86}"/>
                                            </p:graphicEl>
                                          </p:spTgt>
                                        </p:tgtEl>
                                        <p:attrNameLst>
                                          <p:attrName>style.visibility</p:attrName>
                                        </p:attrNameLst>
                                      </p:cBhvr>
                                      <p:to>
                                        <p:strVal val="visible"/>
                                      </p:to>
                                    </p:set>
                                  </p:childTnLst>
                                </p:cTn>
                              </p:par>
                              <p:par>
                                <p:cTn id="143" presetID="1" presetClass="entr" presetSubtype="0" fill="hold" grpId="3" nodeType="withEffect">
                                  <p:stCondLst>
                                    <p:cond delay="0"/>
                                  </p:stCondLst>
                                  <p:childTnLst>
                                    <p:set>
                                      <p:cBhvr>
                                        <p:cTn id="144" dur="1" fill="hold">
                                          <p:stCondLst>
                                            <p:cond delay="0"/>
                                          </p:stCondLst>
                                        </p:cTn>
                                        <p:tgtEl>
                                          <p:spTgt spid="39">
                                            <p:graphicEl>
                                              <a:dgm id="{047089C8-C5CF-433C-8B1B-3F2478D32960}"/>
                                            </p:graphicEl>
                                          </p:spTgt>
                                        </p:tgtEl>
                                        <p:attrNameLst>
                                          <p:attrName>style.visibility</p:attrName>
                                        </p:attrNameLst>
                                      </p:cBhvr>
                                      <p:to>
                                        <p:strVal val="visible"/>
                                      </p:to>
                                    </p:set>
                                  </p:childTnLst>
                                </p:cTn>
                              </p:par>
                              <p:par>
                                <p:cTn id="145" presetID="1" presetClass="entr" presetSubtype="0" fill="hold" grpId="3" nodeType="withEffect">
                                  <p:stCondLst>
                                    <p:cond delay="0"/>
                                  </p:stCondLst>
                                  <p:childTnLst>
                                    <p:set>
                                      <p:cBhvr>
                                        <p:cTn id="146" dur="1" fill="hold">
                                          <p:stCondLst>
                                            <p:cond delay="0"/>
                                          </p:stCondLst>
                                        </p:cTn>
                                        <p:tgtEl>
                                          <p:spTgt spid="39">
                                            <p:graphicEl>
                                              <a:dgm id="{F0C51199-1892-4411-A192-55C5E91A561A}"/>
                                            </p:graphic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3" nodeType="clickEffect">
                                  <p:stCondLst>
                                    <p:cond delay="0"/>
                                  </p:stCondLst>
                                  <p:childTnLst>
                                    <p:set>
                                      <p:cBhvr>
                                        <p:cTn id="150" dur="1" fill="hold">
                                          <p:stCondLst>
                                            <p:cond delay="0"/>
                                          </p:stCondLst>
                                        </p:cTn>
                                        <p:tgtEl>
                                          <p:spTgt spid="39">
                                            <p:graphicEl>
                                              <a:dgm id="{E9599954-FEFD-43BA-A159-431C042C58AA}"/>
                                            </p:graphicEl>
                                          </p:spTgt>
                                        </p:tgtEl>
                                        <p:attrNameLst>
                                          <p:attrName>style.visibility</p:attrName>
                                        </p:attrNameLst>
                                      </p:cBhvr>
                                      <p:to>
                                        <p:strVal val="visible"/>
                                      </p:to>
                                    </p:set>
                                  </p:childTnLst>
                                </p:cTn>
                              </p:par>
                              <p:par>
                                <p:cTn id="151" presetID="1" presetClass="entr" presetSubtype="0" fill="hold" grpId="3" nodeType="withEffect">
                                  <p:stCondLst>
                                    <p:cond delay="0"/>
                                  </p:stCondLst>
                                  <p:childTnLst>
                                    <p:set>
                                      <p:cBhvr>
                                        <p:cTn id="152" dur="1" fill="hold">
                                          <p:stCondLst>
                                            <p:cond delay="0"/>
                                          </p:stCondLst>
                                        </p:cTn>
                                        <p:tgtEl>
                                          <p:spTgt spid="39">
                                            <p:graphicEl>
                                              <a:dgm id="{1ADED47A-EABB-4294-88F0-269C53EC31AA}"/>
                                            </p:graphicEl>
                                          </p:spTgt>
                                        </p:tgtEl>
                                        <p:attrNameLst>
                                          <p:attrName>style.visibility</p:attrName>
                                        </p:attrNameLst>
                                      </p:cBhvr>
                                      <p:to>
                                        <p:strVal val="visible"/>
                                      </p:to>
                                    </p:set>
                                  </p:childTnLst>
                                </p:cTn>
                              </p:par>
                              <p:par>
                                <p:cTn id="153" presetID="1" presetClass="entr" presetSubtype="0" fill="hold" grpId="3" nodeType="withEffect">
                                  <p:stCondLst>
                                    <p:cond delay="0"/>
                                  </p:stCondLst>
                                  <p:childTnLst>
                                    <p:set>
                                      <p:cBhvr>
                                        <p:cTn id="154" dur="1" fill="hold">
                                          <p:stCondLst>
                                            <p:cond delay="0"/>
                                          </p:stCondLst>
                                        </p:cTn>
                                        <p:tgtEl>
                                          <p:spTgt spid="39">
                                            <p:graphicEl>
                                              <a:dgm id="{39CEB415-F771-422F-B82F-B1A57951BEA9}"/>
                                            </p:graphic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3" nodeType="clickEffect">
                                  <p:stCondLst>
                                    <p:cond delay="0"/>
                                  </p:stCondLst>
                                  <p:childTnLst>
                                    <p:set>
                                      <p:cBhvr>
                                        <p:cTn id="158" dur="1" fill="hold">
                                          <p:stCondLst>
                                            <p:cond delay="0"/>
                                          </p:stCondLst>
                                        </p:cTn>
                                        <p:tgtEl>
                                          <p:spTgt spid="39">
                                            <p:graphicEl>
                                              <a:dgm id="{9F5FDBED-1E41-47FB-AA27-C12DE7121795}"/>
                                            </p:graphicEl>
                                          </p:spTgt>
                                        </p:tgtEl>
                                        <p:attrNameLst>
                                          <p:attrName>style.visibility</p:attrName>
                                        </p:attrNameLst>
                                      </p:cBhvr>
                                      <p:to>
                                        <p:strVal val="visible"/>
                                      </p:to>
                                    </p:set>
                                  </p:childTnLst>
                                </p:cTn>
                              </p:par>
                              <p:par>
                                <p:cTn id="159" presetID="1" presetClass="entr" presetSubtype="0" fill="hold" grpId="3" nodeType="withEffect">
                                  <p:stCondLst>
                                    <p:cond delay="0"/>
                                  </p:stCondLst>
                                  <p:childTnLst>
                                    <p:set>
                                      <p:cBhvr>
                                        <p:cTn id="160" dur="1" fill="hold">
                                          <p:stCondLst>
                                            <p:cond delay="0"/>
                                          </p:stCondLst>
                                        </p:cTn>
                                        <p:tgtEl>
                                          <p:spTgt spid="39">
                                            <p:graphicEl>
                                              <a:dgm id="{C3331DCC-8284-4D14-9528-CDC1E15FD37B}"/>
                                            </p:graphicEl>
                                          </p:spTgt>
                                        </p:tgtEl>
                                        <p:attrNameLst>
                                          <p:attrName>style.visibility</p:attrName>
                                        </p:attrNameLst>
                                      </p:cBhvr>
                                      <p:to>
                                        <p:strVal val="visible"/>
                                      </p:to>
                                    </p:set>
                                  </p:childTnLst>
                                </p:cTn>
                              </p:par>
                              <p:par>
                                <p:cTn id="161" presetID="1" presetClass="entr" presetSubtype="0" fill="hold" grpId="3" nodeType="withEffect">
                                  <p:stCondLst>
                                    <p:cond delay="0"/>
                                  </p:stCondLst>
                                  <p:childTnLst>
                                    <p:set>
                                      <p:cBhvr>
                                        <p:cTn id="162" dur="1" fill="hold">
                                          <p:stCondLst>
                                            <p:cond delay="0"/>
                                          </p:stCondLst>
                                        </p:cTn>
                                        <p:tgtEl>
                                          <p:spTgt spid="39">
                                            <p:graphicEl>
                                              <a:dgm id="{008735E4-5B03-4553-A973-283F9E99CE54}"/>
                                            </p:graphic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4" nodeType="clickEffect">
                                  <p:stCondLst>
                                    <p:cond delay="0"/>
                                  </p:stCondLst>
                                  <p:childTnLst>
                                    <p:set>
                                      <p:cBhvr>
                                        <p:cTn id="166" dur="1" fill="hold">
                                          <p:stCondLst>
                                            <p:cond delay="0"/>
                                          </p:stCondLst>
                                        </p:cTn>
                                        <p:tgtEl>
                                          <p:spTgt spid="39">
                                            <p:graphicEl>
                                              <a:dgm id="{7F7A01CB-CD37-41C1-ADD7-930FAE386EC8}"/>
                                            </p:graphicEl>
                                          </p:spTgt>
                                        </p:tgtEl>
                                        <p:attrNameLst>
                                          <p:attrName>style.visibility</p:attrName>
                                        </p:attrNameLst>
                                      </p:cBhvr>
                                      <p:to>
                                        <p:strVal val="visible"/>
                                      </p:to>
                                    </p:set>
                                  </p:childTnLst>
                                </p:cTn>
                              </p:par>
                              <p:par>
                                <p:cTn id="167" presetID="1" presetClass="entr" presetSubtype="0" fill="hold" grpId="4" nodeType="withEffect">
                                  <p:stCondLst>
                                    <p:cond delay="0"/>
                                  </p:stCondLst>
                                  <p:childTnLst>
                                    <p:set>
                                      <p:cBhvr>
                                        <p:cTn id="168" dur="1" fill="hold">
                                          <p:stCondLst>
                                            <p:cond delay="0"/>
                                          </p:stCondLst>
                                        </p:cTn>
                                        <p:tgtEl>
                                          <p:spTgt spid="39">
                                            <p:graphicEl>
                                              <a:dgm id="{A3DA8B8F-8C65-411A-A16D-69E064E2E730}"/>
                                            </p:graphicEl>
                                          </p:spTgt>
                                        </p:tgtEl>
                                        <p:attrNameLst>
                                          <p:attrName>style.visibility</p:attrName>
                                        </p:attrNameLst>
                                      </p:cBhvr>
                                      <p:to>
                                        <p:strVal val="visible"/>
                                      </p:to>
                                    </p:set>
                                  </p:childTnLst>
                                </p:cTn>
                              </p:par>
                              <p:par>
                                <p:cTn id="169" presetID="1" presetClass="entr" presetSubtype="0" fill="hold" grpId="4" nodeType="withEffect">
                                  <p:stCondLst>
                                    <p:cond delay="0"/>
                                  </p:stCondLst>
                                  <p:childTnLst>
                                    <p:set>
                                      <p:cBhvr>
                                        <p:cTn id="170" dur="1" fill="hold">
                                          <p:stCondLst>
                                            <p:cond delay="0"/>
                                          </p:stCondLst>
                                        </p:cTn>
                                        <p:tgtEl>
                                          <p:spTgt spid="39">
                                            <p:graphicEl>
                                              <a:dgm id="{1A752CAD-0C46-4ED6-8B40-C9BA1B6BF4A4}"/>
                                            </p:graphic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4" nodeType="clickEffect">
                                  <p:stCondLst>
                                    <p:cond delay="0"/>
                                  </p:stCondLst>
                                  <p:childTnLst>
                                    <p:set>
                                      <p:cBhvr>
                                        <p:cTn id="174" dur="1" fill="hold">
                                          <p:stCondLst>
                                            <p:cond delay="0"/>
                                          </p:stCondLst>
                                        </p:cTn>
                                        <p:tgtEl>
                                          <p:spTgt spid="39">
                                            <p:graphicEl>
                                              <a:dgm id="{3B9CAF75-E729-4CB7-A280-0CB9622D8BD6}"/>
                                            </p:graphicEl>
                                          </p:spTgt>
                                        </p:tgtEl>
                                        <p:attrNameLst>
                                          <p:attrName>style.visibility</p:attrName>
                                        </p:attrNameLst>
                                      </p:cBhvr>
                                      <p:to>
                                        <p:strVal val="visible"/>
                                      </p:to>
                                    </p:set>
                                  </p:childTnLst>
                                </p:cTn>
                              </p:par>
                              <p:par>
                                <p:cTn id="175" presetID="1" presetClass="entr" presetSubtype="0" fill="hold" grpId="4" nodeType="withEffect">
                                  <p:stCondLst>
                                    <p:cond delay="0"/>
                                  </p:stCondLst>
                                  <p:childTnLst>
                                    <p:set>
                                      <p:cBhvr>
                                        <p:cTn id="176" dur="1" fill="hold">
                                          <p:stCondLst>
                                            <p:cond delay="0"/>
                                          </p:stCondLst>
                                        </p:cTn>
                                        <p:tgtEl>
                                          <p:spTgt spid="39">
                                            <p:graphicEl>
                                              <a:dgm id="{D872DB37-EF7E-420D-9530-3677DB1C96DC}"/>
                                            </p:graphicEl>
                                          </p:spTgt>
                                        </p:tgtEl>
                                        <p:attrNameLst>
                                          <p:attrName>style.visibility</p:attrName>
                                        </p:attrNameLst>
                                      </p:cBhvr>
                                      <p:to>
                                        <p:strVal val="visible"/>
                                      </p:to>
                                    </p:set>
                                  </p:childTnLst>
                                </p:cTn>
                              </p:par>
                              <p:par>
                                <p:cTn id="177" presetID="1" presetClass="entr" presetSubtype="0" fill="hold" grpId="4" nodeType="withEffect">
                                  <p:stCondLst>
                                    <p:cond delay="0"/>
                                  </p:stCondLst>
                                  <p:childTnLst>
                                    <p:set>
                                      <p:cBhvr>
                                        <p:cTn id="178" dur="1" fill="hold">
                                          <p:stCondLst>
                                            <p:cond delay="0"/>
                                          </p:stCondLst>
                                        </p:cTn>
                                        <p:tgtEl>
                                          <p:spTgt spid="39">
                                            <p:graphicEl>
                                              <a:dgm id="{8F97556D-C867-4B55-8D09-20677AC4E67E}"/>
                                            </p:graphic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4" nodeType="clickEffect">
                                  <p:stCondLst>
                                    <p:cond delay="0"/>
                                  </p:stCondLst>
                                  <p:childTnLst>
                                    <p:set>
                                      <p:cBhvr>
                                        <p:cTn id="182" dur="1" fill="hold">
                                          <p:stCondLst>
                                            <p:cond delay="0"/>
                                          </p:stCondLst>
                                        </p:cTn>
                                        <p:tgtEl>
                                          <p:spTgt spid="39">
                                            <p:graphicEl>
                                              <a:dgm id="{F1E6EC83-3D2C-45A9-A197-8F0276C6AF86}"/>
                                            </p:graphicEl>
                                          </p:spTgt>
                                        </p:tgtEl>
                                        <p:attrNameLst>
                                          <p:attrName>style.visibility</p:attrName>
                                        </p:attrNameLst>
                                      </p:cBhvr>
                                      <p:to>
                                        <p:strVal val="visible"/>
                                      </p:to>
                                    </p:set>
                                  </p:childTnLst>
                                </p:cTn>
                              </p:par>
                              <p:par>
                                <p:cTn id="183" presetID="1" presetClass="entr" presetSubtype="0" fill="hold" grpId="4" nodeType="withEffect">
                                  <p:stCondLst>
                                    <p:cond delay="0"/>
                                  </p:stCondLst>
                                  <p:childTnLst>
                                    <p:set>
                                      <p:cBhvr>
                                        <p:cTn id="184" dur="1" fill="hold">
                                          <p:stCondLst>
                                            <p:cond delay="0"/>
                                          </p:stCondLst>
                                        </p:cTn>
                                        <p:tgtEl>
                                          <p:spTgt spid="39">
                                            <p:graphicEl>
                                              <a:dgm id="{047089C8-C5CF-433C-8B1B-3F2478D32960}"/>
                                            </p:graphicEl>
                                          </p:spTgt>
                                        </p:tgtEl>
                                        <p:attrNameLst>
                                          <p:attrName>style.visibility</p:attrName>
                                        </p:attrNameLst>
                                      </p:cBhvr>
                                      <p:to>
                                        <p:strVal val="visible"/>
                                      </p:to>
                                    </p:set>
                                  </p:childTnLst>
                                </p:cTn>
                              </p:par>
                              <p:par>
                                <p:cTn id="185" presetID="1" presetClass="entr" presetSubtype="0" fill="hold" grpId="4" nodeType="withEffect">
                                  <p:stCondLst>
                                    <p:cond delay="0"/>
                                  </p:stCondLst>
                                  <p:childTnLst>
                                    <p:set>
                                      <p:cBhvr>
                                        <p:cTn id="186" dur="1" fill="hold">
                                          <p:stCondLst>
                                            <p:cond delay="0"/>
                                          </p:stCondLst>
                                        </p:cTn>
                                        <p:tgtEl>
                                          <p:spTgt spid="39">
                                            <p:graphicEl>
                                              <a:dgm id="{F0C51199-1892-4411-A192-55C5E91A561A}"/>
                                            </p:graphicEl>
                                          </p:spTgt>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4" nodeType="clickEffect">
                                  <p:stCondLst>
                                    <p:cond delay="0"/>
                                  </p:stCondLst>
                                  <p:childTnLst>
                                    <p:set>
                                      <p:cBhvr>
                                        <p:cTn id="190" dur="1" fill="hold">
                                          <p:stCondLst>
                                            <p:cond delay="0"/>
                                          </p:stCondLst>
                                        </p:cTn>
                                        <p:tgtEl>
                                          <p:spTgt spid="39">
                                            <p:graphicEl>
                                              <a:dgm id="{E9599954-FEFD-43BA-A159-431C042C58AA}"/>
                                            </p:graphicEl>
                                          </p:spTgt>
                                        </p:tgtEl>
                                        <p:attrNameLst>
                                          <p:attrName>style.visibility</p:attrName>
                                        </p:attrNameLst>
                                      </p:cBhvr>
                                      <p:to>
                                        <p:strVal val="visible"/>
                                      </p:to>
                                    </p:set>
                                  </p:childTnLst>
                                </p:cTn>
                              </p:par>
                              <p:par>
                                <p:cTn id="191" presetID="1" presetClass="entr" presetSubtype="0" fill="hold" grpId="4" nodeType="withEffect">
                                  <p:stCondLst>
                                    <p:cond delay="0"/>
                                  </p:stCondLst>
                                  <p:childTnLst>
                                    <p:set>
                                      <p:cBhvr>
                                        <p:cTn id="192" dur="1" fill="hold">
                                          <p:stCondLst>
                                            <p:cond delay="0"/>
                                          </p:stCondLst>
                                        </p:cTn>
                                        <p:tgtEl>
                                          <p:spTgt spid="39">
                                            <p:graphicEl>
                                              <a:dgm id="{1ADED47A-EABB-4294-88F0-269C53EC31AA}"/>
                                            </p:graphicEl>
                                          </p:spTgt>
                                        </p:tgtEl>
                                        <p:attrNameLst>
                                          <p:attrName>style.visibility</p:attrName>
                                        </p:attrNameLst>
                                      </p:cBhvr>
                                      <p:to>
                                        <p:strVal val="visible"/>
                                      </p:to>
                                    </p:set>
                                  </p:childTnLst>
                                </p:cTn>
                              </p:par>
                              <p:par>
                                <p:cTn id="193" presetID="1" presetClass="entr" presetSubtype="0" fill="hold" grpId="4" nodeType="withEffect">
                                  <p:stCondLst>
                                    <p:cond delay="0"/>
                                  </p:stCondLst>
                                  <p:childTnLst>
                                    <p:set>
                                      <p:cBhvr>
                                        <p:cTn id="194" dur="1" fill="hold">
                                          <p:stCondLst>
                                            <p:cond delay="0"/>
                                          </p:stCondLst>
                                        </p:cTn>
                                        <p:tgtEl>
                                          <p:spTgt spid="39">
                                            <p:graphicEl>
                                              <a:dgm id="{39CEB415-F771-422F-B82F-B1A57951BEA9}"/>
                                            </p:graphic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4" nodeType="clickEffect">
                                  <p:stCondLst>
                                    <p:cond delay="0"/>
                                  </p:stCondLst>
                                  <p:childTnLst>
                                    <p:set>
                                      <p:cBhvr>
                                        <p:cTn id="198" dur="1" fill="hold">
                                          <p:stCondLst>
                                            <p:cond delay="0"/>
                                          </p:stCondLst>
                                        </p:cTn>
                                        <p:tgtEl>
                                          <p:spTgt spid="39">
                                            <p:graphicEl>
                                              <a:dgm id="{9F5FDBED-1E41-47FB-AA27-C12DE7121795}"/>
                                            </p:graphicEl>
                                          </p:spTgt>
                                        </p:tgtEl>
                                        <p:attrNameLst>
                                          <p:attrName>style.visibility</p:attrName>
                                        </p:attrNameLst>
                                      </p:cBhvr>
                                      <p:to>
                                        <p:strVal val="visible"/>
                                      </p:to>
                                    </p:set>
                                  </p:childTnLst>
                                </p:cTn>
                              </p:par>
                              <p:par>
                                <p:cTn id="199" presetID="1" presetClass="entr" presetSubtype="0" fill="hold" grpId="4" nodeType="withEffect">
                                  <p:stCondLst>
                                    <p:cond delay="0"/>
                                  </p:stCondLst>
                                  <p:childTnLst>
                                    <p:set>
                                      <p:cBhvr>
                                        <p:cTn id="200" dur="1" fill="hold">
                                          <p:stCondLst>
                                            <p:cond delay="0"/>
                                          </p:stCondLst>
                                        </p:cTn>
                                        <p:tgtEl>
                                          <p:spTgt spid="39">
                                            <p:graphicEl>
                                              <a:dgm id="{C3331DCC-8284-4D14-9528-CDC1E15FD37B}"/>
                                            </p:graphicEl>
                                          </p:spTgt>
                                        </p:tgtEl>
                                        <p:attrNameLst>
                                          <p:attrName>style.visibility</p:attrName>
                                        </p:attrNameLst>
                                      </p:cBhvr>
                                      <p:to>
                                        <p:strVal val="visible"/>
                                      </p:to>
                                    </p:set>
                                  </p:childTnLst>
                                </p:cTn>
                              </p:par>
                              <p:par>
                                <p:cTn id="201" presetID="1" presetClass="entr" presetSubtype="0" fill="hold" grpId="4" nodeType="withEffect">
                                  <p:stCondLst>
                                    <p:cond delay="0"/>
                                  </p:stCondLst>
                                  <p:childTnLst>
                                    <p:set>
                                      <p:cBhvr>
                                        <p:cTn id="202" dur="1" fill="hold">
                                          <p:stCondLst>
                                            <p:cond delay="0"/>
                                          </p:stCondLst>
                                        </p:cTn>
                                        <p:tgtEl>
                                          <p:spTgt spid="39">
                                            <p:graphicEl>
                                              <a:dgm id="{008735E4-5B03-4553-A973-283F9E99CE5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Sub>
          <a:bldDgm bld="one"/>
        </p:bldSub>
      </p:bldGraphic>
      <p:bldGraphic spid="39" grpId="1">
        <p:bldSub>
          <a:bldDgm bld="one"/>
        </p:bldSub>
      </p:bldGraphic>
      <p:bldGraphic spid="39" grpId="2">
        <p:bldSub>
          <a:bldDgm bld="one"/>
        </p:bldSub>
      </p:bldGraphic>
      <p:bldGraphic spid="39" grpId="3">
        <p:bldSub>
          <a:bldDgm bld="one"/>
        </p:bldSub>
      </p:bldGraphic>
      <p:bldGraphic spid="39" grpId="4">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xmlns=""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631825"/>
            <a:ext cx="10515600" cy="1016353"/>
          </a:xfrm>
        </p:spPr>
        <p:txBody>
          <a:bodyPr>
            <a:normAutofit/>
          </a:bodyPr>
          <a:lstStyle/>
          <a:p>
            <a:pPr algn="ctr"/>
            <a:r>
              <a:rPr lang="es-MX" b="1" dirty="0"/>
              <a:t>JUSTIFICACIÓN</a:t>
            </a:r>
          </a:p>
        </p:txBody>
      </p:sp>
      <p:sp>
        <p:nvSpPr>
          <p:cNvPr id="3" name="Marcador de contenido 2"/>
          <p:cNvSpPr>
            <a:spLocks noGrp="1"/>
          </p:cNvSpPr>
          <p:nvPr>
            <p:ph idx="1"/>
          </p:nvPr>
        </p:nvSpPr>
        <p:spPr>
          <a:xfrm>
            <a:off x="838200" y="1478844"/>
            <a:ext cx="10515600" cy="4673600"/>
          </a:xfrm>
        </p:spPr>
        <p:txBody>
          <a:bodyPr>
            <a:normAutofit/>
          </a:bodyPr>
          <a:lstStyle/>
          <a:p>
            <a:pPr marL="0" indent="0">
              <a:buNone/>
            </a:pPr>
            <a:endParaRPr lang="es-MX" sz="1100" dirty="0"/>
          </a:p>
          <a:p>
            <a:pPr marL="0" indent="0" algn="just">
              <a:buNone/>
            </a:pPr>
            <a:r>
              <a:rPr lang="es-ES" sz="1400" dirty="0"/>
              <a:t>El plan de estudios de la ENP no incluye como asignatura independiente “metodología de la investigación”, sin embargo es una realidad que el enfoque de todas las asignaturas del Plan de estudios pero, particularmente las materias Teórico prácticas incluyen en su enfoque la importancia de fomentar y desarrollar las habilidades de investigación en los estudiantes. En el Colegio México los profesores de las asignaturas teórico prácticas han trabajado en el diseño de un manual para los alumnos en el cual coincidan los criterios de los procesos de investigación y de evaluación</a:t>
            </a:r>
            <a:endParaRPr lang="es-MX" sz="1400" dirty="0"/>
          </a:p>
          <a:p>
            <a:pPr algn="just"/>
            <a:r>
              <a:rPr lang="es-ES" sz="1400" dirty="0"/>
              <a:t>Los docentes de asignaturas de áreas sociales y humanidades actualmente no cuentan con acuerdos en orden a procesos y metodología de la investigación para trabajar con los alumnos lo cual puede generar confusiones y dificultad para realizar proyectos interdisciplinarios. Por lo que nuestro primer objetivo como equipo será diseñar un manual que ofrezca a los alumnos los elementos principales para realizar un proyecto de investigación.</a:t>
            </a:r>
            <a:endParaRPr lang="es-MX" sz="1400" dirty="0"/>
          </a:p>
          <a:p>
            <a:pPr algn="just"/>
            <a:r>
              <a:rPr lang="es-ES" sz="1400" dirty="0"/>
              <a:t>Otro elemento que justifica nuestro proyecto en la necesidad de </a:t>
            </a:r>
            <a:r>
              <a:rPr lang="es-ES" sz="1400" dirty="0" smtClean="0"/>
              <a:t>rescatar en la formación de nuestros alumnos </a:t>
            </a:r>
            <a:r>
              <a:rPr lang="es-ES" sz="1400" dirty="0"/>
              <a:t>el enfoque social que tiene la </a:t>
            </a:r>
            <a:r>
              <a:rPr lang="es-ES" sz="1400" dirty="0" smtClean="0"/>
              <a:t>UNAM.</a:t>
            </a:r>
          </a:p>
          <a:p>
            <a:pPr algn="just"/>
            <a:r>
              <a:rPr lang="es-ES" sz="1400" dirty="0"/>
              <a:t>L</a:t>
            </a:r>
            <a:r>
              <a:rPr lang="es-ES" sz="1400" dirty="0" smtClean="0"/>
              <a:t>a </a:t>
            </a:r>
            <a:r>
              <a:rPr lang="es-ES" sz="1400" dirty="0"/>
              <a:t>filosofía de nuestro Colegio </a:t>
            </a:r>
            <a:r>
              <a:rPr lang="es-ES" sz="1400" dirty="0" smtClean="0"/>
              <a:t>que desde </a:t>
            </a:r>
            <a:r>
              <a:rPr lang="es-ES" sz="1400" dirty="0"/>
              <a:t>su ideario busca la formación de valores de solidaridad y servicio y en su lema los expresa: formar “buenos cristianos y virtuosos ciudadanos”.</a:t>
            </a:r>
            <a:endParaRPr lang="es-MX" sz="1400" dirty="0"/>
          </a:p>
          <a:p>
            <a:pPr algn="just"/>
            <a:r>
              <a:rPr lang="es-ES" sz="1400" dirty="0"/>
              <a:t>En lo que se refiere a los niveles de aprendizaje consideramos que este proyecto puede “facilitar que los alumnos “apliquen” sus conocimientos en acciones concretas por medio de proyectos de compromiso social y con ello a través de experiencias de vida se generen aprendizajes significativos </a:t>
            </a:r>
            <a:r>
              <a:rPr lang="es-ES" sz="1400" b="1" dirty="0"/>
              <a:t>aplicando particularmente la metodología de Aprendizaje situado y el Modelo Socio Cognitivo Humanista </a:t>
            </a:r>
            <a:endParaRPr lang="es-MX" sz="1400" dirty="0"/>
          </a:p>
          <a:p>
            <a:endParaRPr lang="es-MX" sz="1100" dirty="0"/>
          </a:p>
        </p:txBody>
      </p:sp>
    </p:spTree>
    <p:extLst>
      <p:ext uri="{BB962C8B-B14F-4D97-AF65-F5344CB8AC3E}">
        <p14:creationId xmlns:p14="http://schemas.microsoft.com/office/powerpoint/2010/main" val="132107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xmlns="" id="{DB66F6E8-4D4A-4907-940A-774703A2D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Freeform: Shape 18">
            <a:extLst>
              <a:ext uri="{FF2B5EF4-FFF2-40B4-BE49-F238E27FC236}">
                <a16:creationId xmlns:a16="http://schemas.microsoft.com/office/drawing/2014/main" xmlns="" id="{8F1F5A56-E82B-4FD5-9025-B72896FFB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ítulo 1"/>
          <p:cNvSpPr>
            <a:spLocks noGrp="1"/>
          </p:cNvSpPr>
          <p:nvPr>
            <p:ph type="title"/>
          </p:nvPr>
        </p:nvSpPr>
        <p:spPr>
          <a:xfrm>
            <a:off x="838200" y="5529884"/>
            <a:ext cx="8078342" cy="1096331"/>
          </a:xfrm>
        </p:spPr>
        <p:txBody>
          <a:bodyPr>
            <a:normAutofit/>
          </a:bodyPr>
          <a:lstStyle/>
          <a:p>
            <a:r>
              <a:rPr lang="es-MX" b="1" dirty="0"/>
              <a:t>Descripción del Proyecto</a:t>
            </a:r>
          </a:p>
        </p:txBody>
      </p:sp>
      <p:graphicFrame>
        <p:nvGraphicFramePr>
          <p:cNvPr id="12" name="Marcador de contenido 2">
            <a:extLst>
              <a:ext uri="{FF2B5EF4-FFF2-40B4-BE49-F238E27FC236}">
                <a16:creationId xmlns:a16="http://schemas.microsoft.com/office/drawing/2014/main" xmlns="" id="{7E73C5F9-3A2B-4ADC-AF65-D033F95EC243}"/>
              </a:ext>
            </a:extLst>
          </p:cNvPr>
          <p:cNvGraphicFramePr>
            <a:graphicFrameLocks noGrp="1"/>
          </p:cNvGraphicFramePr>
          <p:nvPr>
            <p:ph idx="1"/>
            <p:extLst>
              <p:ext uri="{D42A27DB-BD31-4B8C-83A1-F6EECF244321}">
                <p14:modId xmlns:p14="http://schemas.microsoft.com/office/powerpoint/2010/main" val="1554443723"/>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7875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title"/>
          </p:nvPr>
        </p:nvSpPr>
        <p:spPr>
          <a:xfrm>
            <a:off x="838200" y="963877"/>
            <a:ext cx="3494362" cy="4930246"/>
          </a:xfrm>
        </p:spPr>
        <p:txBody>
          <a:bodyPr>
            <a:normAutofit/>
          </a:bodyPr>
          <a:lstStyle/>
          <a:p>
            <a:pPr algn="ctr"/>
            <a:r>
              <a:rPr lang="es-MX" b="1" dirty="0">
                <a:solidFill>
                  <a:schemeClr val="accent1"/>
                </a:solidFill>
              </a:rPr>
              <a:t>OBJETIVO GENERAL DEL PROYECTO</a:t>
            </a:r>
          </a:p>
        </p:txBody>
      </p:sp>
      <p:cxnSp>
        <p:nvCxnSpPr>
          <p:cNvPr id="19" name="Straight Connector 18">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4976031" y="963877"/>
            <a:ext cx="6377769" cy="4930246"/>
          </a:xfrm>
        </p:spPr>
        <p:txBody>
          <a:bodyPr anchor="ctr">
            <a:normAutofit/>
          </a:bodyPr>
          <a:lstStyle/>
          <a:p>
            <a:endParaRPr lang="es-MX" sz="2400" dirty="0"/>
          </a:p>
          <a:p>
            <a:pPr algn="just"/>
            <a:r>
              <a:rPr lang="es-ES" sz="2400" dirty="0"/>
              <a:t>Que los alumnos conozcan a través de la investigación de las ciencias sociales, el análisis y la reflexión, la realidad de su entorno, identifiquen necesidades y problemas en su ciudad y/o en una comunidad rural de la región y realicen un programa de acción social en donde integren los conocimientos de diferentes asignaturas.</a:t>
            </a:r>
            <a:endParaRPr lang="es-MX" sz="2400" dirty="0"/>
          </a:p>
        </p:txBody>
      </p:sp>
    </p:spTree>
    <p:extLst>
      <p:ext uri="{BB962C8B-B14F-4D97-AF65-F5344CB8AC3E}">
        <p14:creationId xmlns:p14="http://schemas.microsoft.com/office/powerpoint/2010/main" val="94637555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1114</TotalTime>
  <Words>5143</Words>
  <Application>Microsoft Office PowerPoint</Application>
  <PresentationFormat>Panorámica</PresentationFormat>
  <Paragraphs>846</Paragraphs>
  <Slides>54</Slides>
  <Notes>3</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61" baseType="lpstr">
      <vt:lpstr>Arial</vt:lpstr>
      <vt:lpstr>Calibri</vt:lpstr>
      <vt:lpstr>Calibri Light</vt:lpstr>
      <vt:lpstr>Times New Roman</vt:lpstr>
      <vt:lpstr>Wingdings</vt:lpstr>
      <vt:lpstr>Tema de Office</vt:lpstr>
      <vt:lpstr>Document</vt:lpstr>
      <vt:lpstr>COLEGIO MÉXICO ISI 6746 EQUIPO 6</vt:lpstr>
      <vt:lpstr> PROYECTO </vt:lpstr>
      <vt:lpstr>ÍNDICE</vt:lpstr>
      <vt:lpstr>ÍNDICE</vt:lpstr>
      <vt:lpstr>ÍNDICE</vt:lpstr>
      <vt:lpstr>   DOCENTES Y ASIGNATURAS  </vt:lpstr>
      <vt:lpstr>JUSTIFICACIÓN</vt:lpstr>
      <vt:lpstr>Descripción del Proyecto</vt:lpstr>
      <vt:lpstr>OBJETIVO GENERAL DEL PROYECTO</vt:lpstr>
      <vt:lpstr>OBJETIVOS DE CADA ASIGNATURA</vt:lpstr>
      <vt:lpstr>Presentación de PowerPoint</vt:lpstr>
      <vt:lpstr> Producto 1    C.A.I.A.C. Conclusiones Generales. Interdisciplinariedad.  </vt:lpstr>
      <vt:lpstr> Producto 1    C.A.I.A.C. Conclusiones Generales. Interdisciplinariedad.  </vt:lpstr>
      <vt:lpstr> Producto 1    C.A.I.A.C. Conclusiones Generales. Interdisciplinariedad.  </vt:lpstr>
      <vt:lpstr>Producto 3 Fotografías de la sesión</vt:lpstr>
      <vt:lpstr>Producto 3 Fotografías de la sesión</vt:lpstr>
      <vt:lpstr>ORGANIZADOR GRÁFICO IV. Disciplinas involucradas (Producto 8 Etapa I)</vt:lpstr>
      <vt:lpstr>Preguntas generadoras</vt:lpstr>
      <vt:lpstr>DOCUMENTACIÓN DE ACTIVIDADES Y EVIDENCIAS  DE LA IMPLEMENTACIÓN DEL PROYECTO</vt:lpstr>
      <vt:lpstr>Actividades por asignatura</vt:lpstr>
      <vt:lpstr>Presentación de PowerPoint</vt:lpstr>
      <vt:lpstr>Presentación de PowerPoint</vt:lpstr>
      <vt:lpstr>Presentación de PowerPoint</vt:lpstr>
      <vt:lpstr>Presentación de PowerPoint</vt:lpstr>
      <vt:lpstr>“Saber para Servir” Evidencias ACTIVIDAD DETONANTE  “Panel de instituciones altruistas”</vt:lpstr>
      <vt:lpstr>“Saber para Servir” Evidencias ACTIVIDAD DETONANTE  “Panel de instituciones altruistas”</vt:lpstr>
      <vt:lpstr>“Saber para Servir” Evidencias ACTIVIDAD DETONANTE  “Panel de instituciones altruistas ”</vt:lpstr>
      <vt:lpstr>ACTIVIDAD INTERDISCIPLINARIA  II </vt:lpstr>
      <vt:lpstr>CONEXIONES PROYECTO “SABER PARA SERVIR” 6º DE PREPARATORIA 2018-2019 EQUIPOS DE ALUMNOS “Interdisciplinarios</vt:lpstr>
      <vt:lpstr>CONEXIONES PROYECTO “SABER PARA SERVIR” 6º DE PREPARATORIA 2018-2019 EQUIPOS DE ALUMNOS “Interdisciplinarios</vt:lpstr>
      <vt:lpstr>ACTIVIDADES INTERDISCIPLINARIAS-DESARROLLO DEL PROYECTO</vt:lpstr>
      <vt:lpstr>“SABER PARA SERVIR”  EVIDENCIA DE MESAS DE TRABAJO ALUMNOS</vt:lpstr>
      <vt:lpstr>BITÁCORA COL</vt:lpstr>
      <vt:lpstr>ACTIVIDAD INTERDISCIPLINARIA</vt:lpstr>
      <vt:lpstr>Trabajo de equipos de alumnos: Planeación de actividades</vt:lpstr>
      <vt:lpstr>Cambios realizados a la estructura del Proyecto  original planeado el ciclo pasado.</vt:lpstr>
      <vt:lpstr>ETAPA II  Implementación y Seguimiento</vt:lpstr>
      <vt:lpstr>ETAPA II  Implementación y Seguimiento</vt:lpstr>
      <vt:lpstr>ETAPA II  Implementación y Seguimiento</vt:lpstr>
      <vt:lpstr>ETAPA II  Implementación y Seguimiento</vt:lpstr>
      <vt:lpstr>ETAPA II  Implementación y Seguimiento</vt:lpstr>
      <vt:lpstr>Presentación de PowerPoint</vt:lpstr>
      <vt:lpstr>Lista de proyectos de los alumnos</vt:lpstr>
      <vt:lpstr>EVIDENCIAS DE PROYECTOS</vt:lpstr>
      <vt:lpstr>EVIDENCIAS DE PROYECTOS</vt:lpstr>
      <vt:lpstr>EVIDENCIAS DE PROYECTOS</vt:lpstr>
      <vt:lpstr>Presentación de PowerPoint</vt:lpstr>
      <vt:lpstr>Presentación de PowerPoint</vt:lpstr>
      <vt:lpstr>Presentación de PowerPoint</vt:lpstr>
      <vt:lpstr>Presentación de PowerPoint</vt:lpstr>
      <vt:lpstr>LISTA DE COTEJO</vt:lpstr>
      <vt:lpstr>RÚBRICA DE EVALUACIÓN</vt:lpstr>
      <vt:lpstr>BITÁCORA COL</vt:lpstr>
      <vt:lpstr>ACTIVIDAD INTERDISCIPLINARIA  PANEL DE PROYECTOS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COLEGIO MÉXICO ISI 6746</dc:title>
  <dc:creator>RODRIGUEZ GIRON JESUS SEBASTIAN</dc:creator>
  <cp:lastModifiedBy>Alma Rosa Martínez Vivanco</cp:lastModifiedBy>
  <cp:revision>98</cp:revision>
  <dcterms:created xsi:type="dcterms:W3CDTF">2019-03-03T01:50:11Z</dcterms:created>
  <dcterms:modified xsi:type="dcterms:W3CDTF">2019-05-27T16:56:31Z</dcterms:modified>
</cp:coreProperties>
</file>