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85"/>
  </p:notesMasterIdLst>
  <p:handoutMasterIdLst>
    <p:handoutMasterId r:id="rId86"/>
  </p:handoutMasterIdLst>
  <p:sldIdLst>
    <p:sldId id="256" r:id="rId4"/>
    <p:sldId id="264" r:id="rId5"/>
    <p:sldId id="367" r:id="rId6"/>
    <p:sldId id="368" r:id="rId7"/>
    <p:sldId id="369" r:id="rId8"/>
    <p:sldId id="370" r:id="rId9"/>
    <p:sldId id="327" r:id="rId10"/>
    <p:sldId id="257" r:id="rId11"/>
    <p:sldId id="300" r:id="rId12"/>
    <p:sldId id="259" r:id="rId13"/>
    <p:sldId id="260" r:id="rId14"/>
    <p:sldId id="261" r:id="rId15"/>
    <p:sldId id="262" r:id="rId16"/>
    <p:sldId id="329" r:id="rId17"/>
    <p:sldId id="330" r:id="rId18"/>
    <p:sldId id="265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7" r:id="rId31"/>
    <p:sldId id="342" r:id="rId32"/>
    <p:sldId id="343" r:id="rId33"/>
    <p:sldId id="344" r:id="rId34"/>
    <p:sldId id="345" r:id="rId35"/>
    <p:sldId id="379" r:id="rId36"/>
    <p:sldId id="346" r:id="rId37"/>
    <p:sldId id="348" r:id="rId38"/>
    <p:sldId id="350" r:id="rId39"/>
    <p:sldId id="351" r:id="rId40"/>
    <p:sldId id="352" r:id="rId41"/>
    <p:sldId id="353" r:id="rId42"/>
    <p:sldId id="354" r:id="rId43"/>
    <p:sldId id="355" r:id="rId44"/>
    <p:sldId id="363" r:id="rId45"/>
    <p:sldId id="366" r:id="rId46"/>
    <p:sldId id="349" r:id="rId47"/>
    <p:sldId id="356" r:id="rId48"/>
    <p:sldId id="357" r:id="rId49"/>
    <p:sldId id="359" r:id="rId50"/>
    <p:sldId id="358" r:id="rId51"/>
    <p:sldId id="360" r:id="rId52"/>
    <p:sldId id="371" r:id="rId53"/>
    <p:sldId id="372" r:id="rId54"/>
    <p:sldId id="373" r:id="rId55"/>
    <p:sldId id="374" r:id="rId56"/>
    <p:sldId id="375" r:id="rId57"/>
    <p:sldId id="380" r:id="rId58"/>
    <p:sldId id="361" r:id="rId59"/>
    <p:sldId id="362" r:id="rId60"/>
    <p:sldId id="381" r:id="rId61"/>
    <p:sldId id="382" r:id="rId62"/>
    <p:sldId id="383" r:id="rId63"/>
    <p:sldId id="384" r:id="rId64"/>
    <p:sldId id="395" r:id="rId65"/>
    <p:sldId id="389" r:id="rId66"/>
    <p:sldId id="385" r:id="rId67"/>
    <p:sldId id="386" r:id="rId68"/>
    <p:sldId id="387" r:id="rId69"/>
    <p:sldId id="388" r:id="rId70"/>
    <p:sldId id="390" r:id="rId71"/>
    <p:sldId id="391" r:id="rId72"/>
    <p:sldId id="392" r:id="rId73"/>
    <p:sldId id="393" r:id="rId74"/>
    <p:sldId id="394" r:id="rId75"/>
    <p:sldId id="328" r:id="rId76"/>
    <p:sldId id="325" r:id="rId77"/>
    <p:sldId id="326" r:id="rId78"/>
    <p:sldId id="397" r:id="rId79"/>
    <p:sldId id="321" r:id="rId80"/>
    <p:sldId id="378" r:id="rId81"/>
    <p:sldId id="396" r:id="rId82"/>
    <p:sldId id="398" r:id="rId83"/>
    <p:sldId id="377" r:id="rId84"/>
  </p:sldIdLst>
  <p:sldSz cx="9144000" cy="6858000" type="screen4x3"/>
  <p:notesSz cx="7053263" cy="93091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5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0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45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60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754" algn="l" defTabSz="91430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906" algn="l" defTabSz="91430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057" algn="l" defTabSz="91430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207" algn="l" defTabSz="91430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800000"/>
    <a:srgbClr val="422C16"/>
    <a:srgbClr val="0C788E"/>
    <a:srgbClr val="025198"/>
    <a:srgbClr val="000099"/>
    <a:srgbClr val="1C1C1C"/>
    <a:srgbClr val="660066"/>
    <a:srgbClr val="000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5" autoAdjust="0"/>
    <p:restoredTop sz="94652" autoAdjust="0"/>
  </p:normalViewPr>
  <p:slideViewPr>
    <p:cSldViewPr>
      <p:cViewPr>
        <p:scale>
          <a:sx n="50" d="100"/>
          <a:sy n="50" d="100"/>
        </p:scale>
        <p:origin x="-1506" y="-12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tableStyles" Target="tableStyles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9BB12F0C-F9D6-486B-B3F3-26493DC4746C}" type="datetimeFigureOut">
              <a:rPr lang="es-MX" smtClean="0"/>
              <a:t>15/06/2018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EFB4AAFB-9AF8-492F-9E19-3D4BA163F5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2421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pPr>
              <a:defRPr/>
            </a:pPr>
            <a:fld id="{9219FF2E-AC4B-46CF-9920-DD7378ED4BD7}" type="datetimeFigureOut">
              <a:rPr lang="es-MX"/>
              <a:pPr>
                <a:defRPr/>
              </a:pPr>
              <a:t>15/06/2018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pPr lvl="0"/>
            <a:endParaRPr lang="es-MX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MX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pPr>
              <a:defRPr/>
            </a:pPr>
            <a:fld id="{B151008F-04AB-4113-ABF2-96AA23B5986A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6996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0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54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06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57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07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348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217AD5B-80E3-4201-AA9C-F5B2475282A0}" type="slidenum">
              <a:rPr lang="es-MX" altLang="es-MX" smtClean="0"/>
              <a:pPr eaLnBrk="1" hangingPunct="1"/>
              <a:t>1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512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0DFDBE5-40F3-4E87-AADB-9ED479BEFBA5}" type="slidenum">
              <a:rPr lang="es-MX" altLang="es-MX">
                <a:solidFill>
                  <a:prstClr val="black"/>
                </a:solidFill>
              </a:rPr>
              <a:pPr eaLnBrk="1" hangingPunct="1"/>
              <a:t>15</a:t>
            </a:fld>
            <a:endParaRPr lang="es-MX" altLang="es-MX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440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291D4D3-387F-4563-BC81-40DD12FD943F}" type="slidenum">
              <a:rPr lang="es-MX" altLang="es-MX" smtClean="0"/>
              <a:pPr eaLnBrk="1" hangingPunct="1"/>
              <a:t>16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512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0DFDBE5-40F3-4E87-AADB-9ED479BEFBA5}" type="slidenum">
              <a:rPr lang="es-MX" altLang="es-MX">
                <a:solidFill>
                  <a:prstClr val="black"/>
                </a:solidFill>
              </a:rPr>
              <a:pPr eaLnBrk="1" hangingPunct="1"/>
              <a:t>17</a:t>
            </a:fld>
            <a:endParaRPr lang="es-MX" altLang="es-MX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532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979740A-B334-4C3C-A456-D8A67C57378A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18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542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7CCB78C-059C-4189-A509-C5F51068599B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19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553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BEC96B5-1647-440A-80F9-0E4EE2519B41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20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563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2D4D1C9-0518-4397-A9E7-3CF8C567F448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21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573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CB9624C-395C-4C09-87C1-330936DDD1FF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22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583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F89AE76-00D2-472D-9E0B-2E99F90A1CC4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23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593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F60CBB9-D4F6-47BB-B2AF-AAF3D625BE6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24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6102F65-B9E7-4A73-8573-5D3F6B92C6AD}" type="slidenum">
              <a:rPr lang="es-MX" altLang="es-MX" smtClean="0"/>
              <a:pPr eaLnBrk="1" hangingPunct="1"/>
              <a:t>2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04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D69094C-B289-4628-9BFE-34F7D97E10EA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25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14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306D376-75D7-487E-BB06-58C1F75B1E02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26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24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A6E75C-8653-45F1-9F40-DD989B678E89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27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28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29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30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31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32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34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35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6102F65-B9E7-4A73-8573-5D3F6B92C6AD}" type="slidenum">
              <a:rPr lang="es-MX" altLang="es-MX" smtClean="0"/>
              <a:pPr eaLnBrk="1" hangingPunct="1"/>
              <a:t>7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36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37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38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39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40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41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42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43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7E06584-E797-4AC7-81CC-7DD3ABA63E29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60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55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2BFD198-7F8B-438E-9452-F54A0F6F006D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61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5A912C-966A-49CC-AC81-B579FBD269A5}" type="slidenum">
              <a:rPr lang="es-MX" altLang="es-MX" smtClean="0"/>
              <a:pPr eaLnBrk="1" hangingPunct="1"/>
              <a:t>8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55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2BFD198-7F8B-438E-9452-F54A0F6F006D}" type="slidenum">
              <a:rPr lang="es-MX" altLang="es-MX" smtClean="0"/>
              <a:pPr eaLnBrk="1" hangingPunct="1"/>
              <a:t>62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7E06584-E797-4AC7-81CC-7DD3ABA63E29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63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64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65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66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67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/>
              <a:pPr eaLnBrk="1" hangingPunct="1"/>
              <a:t>68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/>
              <a:pPr eaLnBrk="1" hangingPunct="1"/>
              <a:t>69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/>
              <a:pPr eaLnBrk="1" hangingPunct="1"/>
              <a:t>70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/>
              <a:pPr eaLnBrk="1" hangingPunct="1"/>
              <a:t>71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399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B2020D3-D27F-4FA4-B3E3-3C64130F1163}" type="slidenum">
              <a:rPr lang="es-MX" altLang="es-MX" smtClean="0"/>
              <a:pPr eaLnBrk="1" hangingPunct="1"/>
              <a:t>10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/>
              <a:pPr eaLnBrk="1" hangingPunct="1"/>
              <a:t>72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440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291D4D3-387F-4563-BC81-40DD12FD943F}" type="slidenum">
              <a:rPr lang="es-MX" altLang="es-MX" smtClean="0"/>
              <a:pPr eaLnBrk="1" hangingPunct="1"/>
              <a:t>73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7E06584-E797-4AC7-81CC-7DD3ABA63E29}" type="slidenum">
              <a:rPr lang="es-MX" altLang="es-MX" smtClean="0"/>
              <a:pPr eaLnBrk="1" hangingPunct="1"/>
              <a:t>77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409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FF06950-0128-4194-8788-EDFAF0101108}" type="slidenum">
              <a:rPr lang="es-MX" altLang="es-MX" smtClean="0"/>
              <a:pPr eaLnBrk="1" hangingPunct="1"/>
              <a:t>11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419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AA6E37E-F3DA-455C-B993-9E4DDD854586}" type="slidenum">
              <a:rPr lang="es-MX" altLang="es-MX" smtClean="0"/>
              <a:pPr eaLnBrk="1" hangingPunct="1"/>
              <a:t>12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9A34076-611E-4DBE-9229-839ED242F6C1}" type="slidenum">
              <a:rPr lang="es-MX" altLang="es-MX" smtClean="0"/>
              <a:pPr eaLnBrk="1" hangingPunct="1"/>
              <a:t>13</a:t>
            </a:fld>
            <a:endParaRPr lang="es-MX" altLang="es-MX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501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0B6E165-32C4-4734-964B-2B1E78EF96E4}" type="slidenum">
              <a:rPr lang="es-MX" altLang="es-MX">
                <a:solidFill>
                  <a:prstClr val="black"/>
                </a:solidFill>
              </a:rPr>
              <a:pPr eaLnBrk="1" hangingPunct="1"/>
              <a:t>14</a:t>
            </a:fld>
            <a:endParaRPr lang="es-MX" altLang="es-MX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2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1" indent="0" algn="ctr">
              <a:buNone/>
              <a:defRPr/>
            </a:lvl2pPr>
            <a:lvl3pPr marL="914302" indent="0" algn="ctr">
              <a:buNone/>
              <a:defRPr/>
            </a:lvl3pPr>
            <a:lvl4pPr marL="1371453" indent="0" algn="ctr">
              <a:buNone/>
              <a:defRPr/>
            </a:lvl4pPr>
            <a:lvl5pPr marL="1828604" indent="0" algn="ctr">
              <a:buNone/>
              <a:defRPr/>
            </a:lvl5pPr>
            <a:lvl6pPr marL="2285754" indent="0" algn="ctr">
              <a:buNone/>
              <a:defRPr/>
            </a:lvl6pPr>
            <a:lvl7pPr marL="2742906" indent="0" algn="ctr">
              <a:buNone/>
              <a:defRPr/>
            </a:lvl7pPr>
            <a:lvl8pPr marL="3200057" indent="0" algn="ctr">
              <a:buNone/>
              <a:defRPr/>
            </a:lvl8pPr>
            <a:lvl9pPr marL="365720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/>
              <a:t>Instituto Canadiense Clarac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CA9CB-A24F-464A-BE18-8215C97B00AA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870727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/>
              <a:t>Instituto Canadiense Clarac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D112A-7C0B-4F01-B1F7-A745A98DA01B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92676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2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/>
              <a:t>Instituto Canadiense Clarac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7227D-70C7-4C74-AE68-5E068E79BF6C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495309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2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1" indent="0" algn="ctr">
              <a:buNone/>
              <a:defRPr/>
            </a:lvl2pPr>
            <a:lvl3pPr marL="914302" indent="0" algn="ctr">
              <a:buNone/>
              <a:defRPr/>
            </a:lvl3pPr>
            <a:lvl4pPr marL="1371453" indent="0" algn="ctr">
              <a:buNone/>
              <a:defRPr/>
            </a:lvl4pPr>
            <a:lvl5pPr marL="1828604" indent="0" algn="ctr">
              <a:buNone/>
              <a:defRPr/>
            </a:lvl5pPr>
            <a:lvl6pPr marL="2285754" indent="0" algn="ctr">
              <a:buNone/>
              <a:defRPr/>
            </a:lvl6pPr>
            <a:lvl7pPr marL="2742906" indent="0" algn="ctr">
              <a:buNone/>
              <a:defRPr/>
            </a:lvl7pPr>
            <a:lvl8pPr marL="3200057" indent="0" algn="ctr">
              <a:buNone/>
              <a:defRPr/>
            </a:lvl8pPr>
            <a:lvl9pPr marL="365720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CA9CB-A24F-464A-BE18-8215C97B00AA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22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C2F2A-2AB3-43ED-BAC5-35AFF10C5116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905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5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1" indent="0">
              <a:buNone/>
              <a:defRPr sz="1800"/>
            </a:lvl2pPr>
            <a:lvl3pPr marL="914302" indent="0">
              <a:buNone/>
              <a:defRPr sz="1600"/>
            </a:lvl3pPr>
            <a:lvl4pPr marL="1371453" indent="0">
              <a:buNone/>
              <a:defRPr sz="1400"/>
            </a:lvl4pPr>
            <a:lvl5pPr marL="1828604" indent="0">
              <a:buNone/>
              <a:defRPr sz="1400"/>
            </a:lvl5pPr>
            <a:lvl6pPr marL="2285754" indent="0">
              <a:buNone/>
              <a:defRPr sz="1400"/>
            </a:lvl6pPr>
            <a:lvl7pPr marL="2742906" indent="0">
              <a:buNone/>
              <a:defRPr sz="1400"/>
            </a:lvl7pPr>
            <a:lvl8pPr marL="3200057" indent="0">
              <a:buNone/>
              <a:defRPr sz="1400"/>
            </a:lvl8pPr>
            <a:lvl9pPr marL="365720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427D8-156F-4E5F-9023-78D27421ACCF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56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2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2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AEC71-BD44-4381-9D88-95CE272573AC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96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2" indent="0">
              <a:buNone/>
              <a:defRPr sz="1800" b="1"/>
            </a:lvl3pPr>
            <a:lvl4pPr marL="1371453" indent="0">
              <a:buNone/>
              <a:defRPr sz="1600" b="1"/>
            </a:lvl4pPr>
            <a:lvl5pPr marL="1828604" indent="0">
              <a:buNone/>
              <a:defRPr sz="1600" b="1"/>
            </a:lvl5pPr>
            <a:lvl6pPr marL="2285754" indent="0">
              <a:buNone/>
              <a:defRPr sz="1600" b="1"/>
            </a:lvl6pPr>
            <a:lvl7pPr marL="2742906" indent="0">
              <a:buNone/>
              <a:defRPr sz="1600" b="1"/>
            </a:lvl7pPr>
            <a:lvl8pPr marL="3200057" indent="0">
              <a:buNone/>
              <a:defRPr sz="1600" b="1"/>
            </a:lvl8pPr>
            <a:lvl9pPr marL="365720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2" indent="0">
              <a:buNone/>
              <a:defRPr sz="1800" b="1"/>
            </a:lvl3pPr>
            <a:lvl4pPr marL="1371453" indent="0">
              <a:buNone/>
              <a:defRPr sz="1600" b="1"/>
            </a:lvl4pPr>
            <a:lvl5pPr marL="1828604" indent="0">
              <a:buNone/>
              <a:defRPr sz="1600" b="1"/>
            </a:lvl5pPr>
            <a:lvl6pPr marL="2285754" indent="0">
              <a:buNone/>
              <a:defRPr sz="1600" b="1"/>
            </a:lvl6pPr>
            <a:lvl7pPr marL="2742906" indent="0">
              <a:buNone/>
              <a:defRPr sz="1600" b="1"/>
            </a:lvl7pPr>
            <a:lvl8pPr marL="3200057" indent="0">
              <a:buNone/>
              <a:defRPr sz="1600" b="1"/>
            </a:lvl8pPr>
            <a:lvl9pPr marL="365720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C39B6-8681-45CF-AD78-C374838ACD9A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46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44682-1F2F-43D6-BAA8-E8B14E1E4B1B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53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D213A-22F9-46E7-9821-0067CB64C6BF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25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1" indent="0">
              <a:buNone/>
              <a:defRPr sz="1200"/>
            </a:lvl2pPr>
            <a:lvl3pPr marL="914302" indent="0">
              <a:buNone/>
              <a:defRPr sz="1000"/>
            </a:lvl3pPr>
            <a:lvl4pPr marL="1371453" indent="0">
              <a:buNone/>
              <a:defRPr sz="900"/>
            </a:lvl4pPr>
            <a:lvl5pPr marL="1828604" indent="0">
              <a:buNone/>
              <a:defRPr sz="900"/>
            </a:lvl5pPr>
            <a:lvl6pPr marL="2285754" indent="0">
              <a:buNone/>
              <a:defRPr sz="900"/>
            </a:lvl6pPr>
            <a:lvl7pPr marL="2742906" indent="0">
              <a:buNone/>
              <a:defRPr sz="900"/>
            </a:lvl7pPr>
            <a:lvl8pPr marL="3200057" indent="0">
              <a:buNone/>
              <a:defRPr sz="900"/>
            </a:lvl8pPr>
            <a:lvl9pPr marL="365720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13576-848D-4A2F-93AA-293D31801CD9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05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/>
              <a:t>Instituto Canadiense Clarac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C2F2A-2AB3-43ED-BAC5-35AFF10C5116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241499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1" indent="0">
              <a:buNone/>
              <a:defRPr sz="2800"/>
            </a:lvl2pPr>
            <a:lvl3pPr marL="914302" indent="0">
              <a:buNone/>
              <a:defRPr sz="2400"/>
            </a:lvl3pPr>
            <a:lvl4pPr marL="1371453" indent="0">
              <a:buNone/>
              <a:defRPr sz="2000"/>
            </a:lvl4pPr>
            <a:lvl5pPr marL="1828604" indent="0">
              <a:buNone/>
              <a:defRPr sz="2000"/>
            </a:lvl5pPr>
            <a:lvl6pPr marL="2285754" indent="0">
              <a:buNone/>
              <a:defRPr sz="2000"/>
            </a:lvl6pPr>
            <a:lvl7pPr marL="2742906" indent="0">
              <a:buNone/>
              <a:defRPr sz="2000"/>
            </a:lvl7pPr>
            <a:lvl8pPr marL="3200057" indent="0">
              <a:buNone/>
              <a:defRPr sz="2000"/>
            </a:lvl8pPr>
            <a:lvl9pPr marL="3657207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1" indent="0">
              <a:buNone/>
              <a:defRPr sz="1200"/>
            </a:lvl2pPr>
            <a:lvl3pPr marL="914302" indent="0">
              <a:buNone/>
              <a:defRPr sz="1000"/>
            </a:lvl3pPr>
            <a:lvl4pPr marL="1371453" indent="0">
              <a:buNone/>
              <a:defRPr sz="900"/>
            </a:lvl4pPr>
            <a:lvl5pPr marL="1828604" indent="0">
              <a:buNone/>
              <a:defRPr sz="900"/>
            </a:lvl5pPr>
            <a:lvl6pPr marL="2285754" indent="0">
              <a:buNone/>
              <a:defRPr sz="900"/>
            </a:lvl6pPr>
            <a:lvl7pPr marL="2742906" indent="0">
              <a:buNone/>
              <a:defRPr sz="900"/>
            </a:lvl7pPr>
            <a:lvl8pPr marL="3200057" indent="0">
              <a:buNone/>
              <a:defRPr sz="900"/>
            </a:lvl8pPr>
            <a:lvl9pPr marL="365720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114E7-C203-4188-A134-CCF7C7B1A193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18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D112A-7C0B-4F01-B1F7-A745A98DA01B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99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2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7227D-70C7-4C74-AE68-5E068E79BF6C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6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2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1" indent="0" algn="ctr">
              <a:buNone/>
              <a:defRPr/>
            </a:lvl2pPr>
            <a:lvl3pPr marL="914302" indent="0" algn="ctr">
              <a:buNone/>
              <a:defRPr/>
            </a:lvl3pPr>
            <a:lvl4pPr marL="1371453" indent="0" algn="ctr">
              <a:buNone/>
              <a:defRPr/>
            </a:lvl4pPr>
            <a:lvl5pPr marL="1828604" indent="0" algn="ctr">
              <a:buNone/>
              <a:defRPr/>
            </a:lvl5pPr>
            <a:lvl6pPr marL="2285754" indent="0" algn="ctr">
              <a:buNone/>
              <a:defRPr/>
            </a:lvl6pPr>
            <a:lvl7pPr marL="2742906" indent="0" algn="ctr">
              <a:buNone/>
              <a:defRPr/>
            </a:lvl7pPr>
            <a:lvl8pPr marL="3200057" indent="0" algn="ctr">
              <a:buNone/>
              <a:defRPr/>
            </a:lvl8pPr>
            <a:lvl9pPr marL="365720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CA9CB-A24F-464A-BE18-8215C97B00AA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04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C2F2A-2AB3-43ED-BAC5-35AFF10C5116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79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5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1" indent="0">
              <a:buNone/>
              <a:defRPr sz="1800"/>
            </a:lvl2pPr>
            <a:lvl3pPr marL="914302" indent="0">
              <a:buNone/>
              <a:defRPr sz="1600"/>
            </a:lvl3pPr>
            <a:lvl4pPr marL="1371453" indent="0">
              <a:buNone/>
              <a:defRPr sz="1400"/>
            </a:lvl4pPr>
            <a:lvl5pPr marL="1828604" indent="0">
              <a:buNone/>
              <a:defRPr sz="1400"/>
            </a:lvl5pPr>
            <a:lvl6pPr marL="2285754" indent="0">
              <a:buNone/>
              <a:defRPr sz="1400"/>
            </a:lvl6pPr>
            <a:lvl7pPr marL="2742906" indent="0">
              <a:buNone/>
              <a:defRPr sz="1400"/>
            </a:lvl7pPr>
            <a:lvl8pPr marL="3200057" indent="0">
              <a:buNone/>
              <a:defRPr sz="1400"/>
            </a:lvl8pPr>
            <a:lvl9pPr marL="365720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427D8-156F-4E5F-9023-78D27421ACCF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93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2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2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AEC71-BD44-4381-9D88-95CE272573AC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26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2" indent="0">
              <a:buNone/>
              <a:defRPr sz="1800" b="1"/>
            </a:lvl3pPr>
            <a:lvl4pPr marL="1371453" indent="0">
              <a:buNone/>
              <a:defRPr sz="1600" b="1"/>
            </a:lvl4pPr>
            <a:lvl5pPr marL="1828604" indent="0">
              <a:buNone/>
              <a:defRPr sz="1600" b="1"/>
            </a:lvl5pPr>
            <a:lvl6pPr marL="2285754" indent="0">
              <a:buNone/>
              <a:defRPr sz="1600" b="1"/>
            </a:lvl6pPr>
            <a:lvl7pPr marL="2742906" indent="0">
              <a:buNone/>
              <a:defRPr sz="1600" b="1"/>
            </a:lvl7pPr>
            <a:lvl8pPr marL="3200057" indent="0">
              <a:buNone/>
              <a:defRPr sz="1600" b="1"/>
            </a:lvl8pPr>
            <a:lvl9pPr marL="365720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2" indent="0">
              <a:buNone/>
              <a:defRPr sz="1800" b="1"/>
            </a:lvl3pPr>
            <a:lvl4pPr marL="1371453" indent="0">
              <a:buNone/>
              <a:defRPr sz="1600" b="1"/>
            </a:lvl4pPr>
            <a:lvl5pPr marL="1828604" indent="0">
              <a:buNone/>
              <a:defRPr sz="1600" b="1"/>
            </a:lvl5pPr>
            <a:lvl6pPr marL="2285754" indent="0">
              <a:buNone/>
              <a:defRPr sz="1600" b="1"/>
            </a:lvl6pPr>
            <a:lvl7pPr marL="2742906" indent="0">
              <a:buNone/>
              <a:defRPr sz="1600" b="1"/>
            </a:lvl7pPr>
            <a:lvl8pPr marL="3200057" indent="0">
              <a:buNone/>
              <a:defRPr sz="1600" b="1"/>
            </a:lvl8pPr>
            <a:lvl9pPr marL="365720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C39B6-8681-45CF-AD78-C374838ACD9A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65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44682-1F2F-43D6-BAA8-E8B14E1E4B1B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78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D213A-22F9-46E7-9821-0067CB64C6BF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9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5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1" indent="0">
              <a:buNone/>
              <a:defRPr sz="1800"/>
            </a:lvl2pPr>
            <a:lvl3pPr marL="914302" indent="0">
              <a:buNone/>
              <a:defRPr sz="1600"/>
            </a:lvl3pPr>
            <a:lvl4pPr marL="1371453" indent="0">
              <a:buNone/>
              <a:defRPr sz="1400"/>
            </a:lvl4pPr>
            <a:lvl5pPr marL="1828604" indent="0">
              <a:buNone/>
              <a:defRPr sz="1400"/>
            </a:lvl5pPr>
            <a:lvl6pPr marL="2285754" indent="0">
              <a:buNone/>
              <a:defRPr sz="1400"/>
            </a:lvl6pPr>
            <a:lvl7pPr marL="2742906" indent="0">
              <a:buNone/>
              <a:defRPr sz="1400"/>
            </a:lvl7pPr>
            <a:lvl8pPr marL="3200057" indent="0">
              <a:buNone/>
              <a:defRPr sz="1400"/>
            </a:lvl8pPr>
            <a:lvl9pPr marL="365720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/>
              <a:t>Instituto Canadiense Clarac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427D8-156F-4E5F-9023-78D27421ACCF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904518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1" indent="0">
              <a:buNone/>
              <a:defRPr sz="1200"/>
            </a:lvl2pPr>
            <a:lvl3pPr marL="914302" indent="0">
              <a:buNone/>
              <a:defRPr sz="1000"/>
            </a:lvl3pPr>
            <a:lvl4pPr marL="1371453" indent="0">
              <a:buNone/>
              <a:defRPr sz="900"/>
            </a:lvl4pPr>
            <a:lvl5pPr marL="1828604" indent="0">
              <a:buNone/>
              <a:defRPr sz="900"/>
            </a:lvl5pPr>
            <a:lvl6pPr marL="2285754" indent="0">
              <a:buNone/>
              <a:defRPr sz="900"/>
            </a:lvl6pPr>
            <a:lvl7pPr marL="2742906" indent="0">
              <a:buNone/>
              <a:defRPr sz="900"/>
            </a:lvl7pPr>
            <a:lvl8pPr marL="3200057" indent="0">
              <a:buNone/>
              <a:defRPr sz="900"/>
            </a:lvl8pPr>
            <a:lvl9pPr marL="365720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13576-848D-4A2F-93AA-293D31801CD9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33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1" indent="0">
              <a:buNone/>
              <a:defRPr sz="2800"/>
            </a:lvl2pPr>
            <a:lvl3pPr marL="914302" indent="0">
              <a:buNone/>
              <a:defRPr sz="2400"/>
            </a:lvl3pPr>
            <a:lvl4pPr marL="1371453" indent="0">
              <a:buNone/>
              <a:defRPr sz="2000"/>
            </a:lvl4pPr>
            <a:lvl5pPr marL="1828604" indent="0">
              <a:buNone/>
              <a:defRPr sz="2000"/>
            </a:lvl5pPr>
            <a:lvl6pPr marL="2285754" indent="0">
              <a:buNone/>
              <a:defRPr sz="2000"/>
            </a:lvl6pPr>
            <a:lvl7pPr marL="2742906" indent="0">
              <a:buNone/>
              <a:defRPr sz="2000"/>
            </a:lvl7pPr>
            <a:lvl8pPr marL="3200057" indent="0">
              <a:buNone/>
              <a:defRPr sz="2000"/>
            </a:lvl8pPr>
            <a:lvl9pPr marL="3657207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1" indent="0">
              <a:buNone/>
              <a:defRPr sz="1200"/>
            </a:lvl2pPr>
            <a:lvl3pPr marL="914302" indent="0">
              <a:buNone/>
              <a:defRPr sz="1000"/>
            </a:lvl3pPr>
            <a:lvl4pPr marL="1371453" indent="0">
              <a:buNone/>
              <a:defRPr sz="900"/>
            </a:lvl4pPr>
            <a:lvl5pPr marL="1828604" indent="0">
              <a:buNone/>
              <a:defRPr sz="900"/>
            </a:lvl5pPr>
            <a:lvl6pPr marL="2285754" indent="0">
              <a:buNone/>
              <a:defRPr sz="900"/>
            </a:lvl6pPr>
            <a:lvl7pPr marL="2742906" indent="0">
              <a:buNone/>
              <a:defRPr sz="900"/>
            </a:lvl7pPr>
            <a:lvl8pPr marL="3200057" indent="0">
              <a:buNone/>
              <a:defRPr sz="900"/>
            </a:lvl8pPr>
            <a:lvl9pPr marL="365720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114E7-C203-4188-A134-CCF7C7B1A193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64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D112A-7C0B-4F01-B1F7-A745A98DA01B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72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2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7227D-70C7-4C74-AE68-5E068E79BF6C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8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2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2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/>
              <a:t>Instituto Canadiense Clarac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AEC71-BD44-4381-9D88-95CE272573AC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71044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2" indent="0">
              <a:buNone/>
              <a:defRPr sz="1800" b="1"/>
            </a:lvl3pPr>
            <a:lvl4pPr marL="1371453" indent="0">
              <a:buNone/>
              <a:defRPr sz="1600" b="1"/>
            </a:lvl4pPr>
            <a:lvl5pPr marL="1828604" indent="0">
              <a:buNone/>
              <a:defRPr sz="1600" b="1"/>
            </a:lvl5pPr>
            <a:lvl6pPr marL="2285754" indent="0">
              <a:buNone/>
              <a:defRPr sz="1600" b="1"/>
            </a:lvl6pPr>
            <a:lvl7pPr marL="2742906" indent="0">
              <a:buNone/>
              <a:defRPr sz="1600" b="1"/>
            </a:lvl7pPr>
            <a:lvl8pPr marL="3200057" indent="0">
              <a:buNone/>
              <a:defRPr sz="1600" b="1"/>
            </a:lvl8pPr>
            <a:lvl9pPr marL="365720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2" indent="0">
              <a:buNone/>
              <a:defRPr sz="1800" b="1"/>
            </a:lvl3pPr>
            <a:lvl4pPr marL="1371453" indent="0">
              <a:buNone/>
              <a:defRPr sz="1600" b="1"/>
            </a:lvl4pPr>
            <a:lvl5pPr marL="1828604" indent="0">
              <a:buNone/>
              <a:defRPr sz="1600" b="1"/>
            </a:lvl5pPr>
            <a:lvl6pPr marL="2285754" indent="0">
              <a:buNone/>
              <a:defRPr sz="1600" b="1"/>
            </a:lvl6pPr>
            <a:lvl7pPr marL="2742906" indent="0">
              <a:buNone/>
              <a:defRPr sz="1600" b="1"/>
            </a:lvl7pPr>
            <a:lvl8pPr marL="3200057" indent="0">
              <a:buNone/>
              <a:defRPr sz="1600" b="1"/>
            </a:lvl8pPr>
            <a:lvl9pPr marL="365720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/>
              <a:t>Instituto Canadiense Clarac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C39B6-8681-45CF-AD78-C374838ACD9A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280407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/>
              <a:t>Instituto Canadiense Clarac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44682-1F2F-43D6-BAA8-E8B14E1E4B1B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954717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/>
              <a:t>Instituto Canadiense Clarac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D213A-22F9-46E7-9821-0067CB64C6BF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93605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1" indent="0">
              <a:buNone/>
              <a:defRPr sz="1200"/>
            </a:lvl2pPr>
            <a:lvl3pPr marL="914302" indent="0">
              <a:buNone/>
              <a:defRPr sz="1000"/>
            </a:lvl3pPr>
            <a:lvl4pPr marL="1371453" indent="0">
              <a:buNone/>
              <a:defRPr sz="900"/>
            </a:lvl4pPr>
            <a:lvl5pPr marL="1828604" indent="0">
              <a:buNone/>
              <a:defRPr sz="900"/>
            </a:lvl5pPr>
            <a:lvl6pPr marL="2285754" indent="0">
              <a:buNone/>
              <a:defRPr sz="900"/>
            </a:lvl6pPr>
            <a:lvl7pPr marL="2742906" indent="0">
              <a:buNone/>
              <a:defRPr sz="900"/>
            </a:lvl7pPr>
            <a:lvl8pPr marL="3200057" indent="0">
              <a:buNone/>
              <a:defRPr sz="900"/>
            </a:lvl8pPr>
            <a:lvl9pPr marL="365720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/>
              <a:t>Instituto Canadiense Clarac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13576-848D-4A2F-93AA-293D31801CD9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85439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1" indent="0">
              <a:buNone/>
              <a:defRPr sz="2800"/>
            </a:lvl2pPr>
            <a:lvl3pPr marL="914302" indent="0">
              <a:buNone/>
              <a:defRPr sz="2400"/>
            </a:lvl3pPr>
            <a:lvl4pPr marL="1371453" indent="0">
              <a:buNone/>
              <a:defRPr sz="2000"/>
            </a:lvl4pPr>
            <a:lvl5pPr marL="1828604" indent="0">
              <a:buNone/>
              <a:defRPr sz="2000"/>
            </a:lvl5pPr>
            <a:lvl6pPr marL="2285754" indent="0">
              <a:buNone/>
              <a:defRPr sz="2000"/>
            </a:lvl6pPr>
            <a:lvl7pPr marL="2742906" indent="0">
              <a:buNone/>
              <a:defRPr sz="2000"/>
            </a:lvl7pPr>
            <a:lvl8pPr marL="3200057" indent="0">
              <a:buNone/>
              <a:defRPr sz="2000"/>
            </a:lvl8pPr>
            <a:lvl9pPr marL="3657207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1" indent="0">
              <a:buNone/>
              <a:defRPr sz="1200"/>
            </a:lvl2pPr>
            <a:lvl3pPr marL="914302" indent="0">
              <a:buNone/>
              <a:defRPr sz="1000"/>
            </a:lvl3pPr>
            <a:lvl4pPr marL="1371453" indent="0">
              <a:buNone/>
              <a:defRPr sz="900"/>
            </a:lvl4pPr>
            <a:lvl5pPr marL="1828604" indent="0">
              <a:buNone/>
              <a:defRPr sz="900"/>
            </a:lvl5pPr>
            <a:lvl6pPr marL="2285754" indent="0">
              <a:buNone/>
              <a:defRPr sz="900"/>
            </a:lvl6pPr>
            <a:lvl7pPr marL="2742906" indent="0">
              <a:buNone/>
              <a:defRPr sz="900"/>
            </a:lvl7pPr>
            <a:lvl8pPr marL="3200057" indent="0">
              <a:buNone/>
              <a:defRPr sz="900"/>
            </a:lvl8pPr>
            <a:lvl9pPr marL="365720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/>
              <a:t>Instituto Canadiense Clarac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114E7-C203-4188-A134-CCF7C7B1A193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237109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74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6245227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7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s-ES" altLang="es-MX" dirty="0"/>
              <a:t>Instituto Canadiense Clarac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6245227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CD102AE-B236-41E3-A1A2-347A767BBF3C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4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60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63" indent="-34286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1" indent="-28571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77" indent="-22857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28" indent="-22857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80" indent="-22857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330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81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633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83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MX"/>
      </a:defPPr>
      <a:lvl1pPr marL="0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2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3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4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4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6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7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07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74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6245227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7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6245227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CD102AE-B236-41E3-A1A2-347A767BBF3C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0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4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60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63" indent="-34286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1" indent="-28571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77" indent="-22857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28" indent="-22857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80" indent="-22857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330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81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633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83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MX"/>
      </a:defPPr>
      <a:lvl1pPr marL="0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2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3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4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4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6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7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07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74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6245227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 altLang="es-MX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7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s-ES" altLang="es-MX" dirty="0">
                <a:solidFill>
                  <a:srgbClr val="000000"/>
                </a:solidFill>
              </a:rPr>
              <a:t>Instituto Canadiense Clarac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6245227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CD102AE-B236-41E3-A1A2-347A767BBF3C}" type="slidenum">
              <a:rPr lang="es-ES" altLang="es-MX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1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4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60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63" indent="-34286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1" indent="-28571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77" indent="-22857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28" indent="-22857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80" indent="-22857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330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81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633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83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MX"/>
      </a:defPPr>
      <a:lvl1pPr marL="0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2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3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4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4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6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7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07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slide" Target="slide21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18.xml"/><Relationship Id="rId4" Type="http://schemas.openxmlformats.org/officeDocument/2006/relationships/slide" Target="slide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slide" Target="slide25.xml"/><Relationship Id="rId7" Type="http://schemas.openxmlformats.org/officeDocument/2006/relationships/slide" Target="slide37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4" Type="http://schemas.openxmlformats.org/officeDocument/2006/relationships/slide" Target="slide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3" Type="http://schemas.openxmlformats.org/officeDocument/2006/relationships/slide" Target="slide41.xml"/><Relationship Id="rId7" Type="http://schemas.openxmlformats.org/officeDocument/2006/relationships/slide" Target="slide48.xml"/><Relationship Id="rId12" Type="http://schemas.openxmlformats.org/officeDocument/2006/relationships/slide" Target="slide72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11" Type="http://schemas.openxmlformats.org/officeDocument/2006/relationships/slide" Target="slide68.xml"/><Relationship Id="rId5" Type="http://schemas.openxmlformats.org/officeDocument/2006/relationships/slide" Target="slide45.xml"/><Relationship Id="rId10" Type="http://schemas.openxmlformats.org/officeDocument/2006/relationships/slide" Target="slide63.xml"/><Relationship Id="rId4" Type="http://schemas.openxmlformats.org/officeDocument/2006/relationships/slide" Target="slide44.xml"/><Relationship Id="rId9" Type="http://schemas.openxmlformats.org/officeDocument/2006/relationships/slide" Target="slide6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3.xml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3.xml"/><Relationship Id="rId4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5" Type="http://schemas.openxmlformats.org/officeDocument/2006/relationships/slide" Target="slide3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Relationship Id="rId5" Type="http://schemas.openxmlformats.org/officeDocument/2006/relationships/slide" Target="slide3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Relationship Id="rId5" Type="http://schemas.openxmlformats.org/officeDocument/2006/relationships/slide" Target="slide3.xml"/><Relationship Id="rId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Relationship Id="rId5" Type="http://schemas.openxmlformats.org/officeDocument/2006/relationships/slide" Target="slide3.xml"/><Relationship Id="rId4" Type="http://schemas.openxmlformats.org/officeDocument/2006/relationships/image" Target="../media/image7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Relationship Id="rId5" Type="http://schemas.openxmlformats.org/officeDocument/2006/relationships/slide" Target="slide3.xml"/><Relationship Id="rId4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3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2"/>
          <p:cNvSpPr>
            <a:spLocks noChangeArrowheads="1"/>
          </p:cNvSpPr>
          <p:nvPr/>
        </p:nvSpPr>
        <p:spPr bwMode="auto">
          <a:xfrm>
            <a:off x="301080" y="3212976"/>
            <a:ext cx="6478735" cy="194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t" hangingPunct="1"/>
            <a:r>
              <a:rPr lang="es-MX" altLang="es-MX" sz="2400" b="1" dirty="0" smtClean="0">
                <a:solidFill>
                  <a:schemeClr val="bg1"/>
                </a:solidFill>
              </a:rPr>
              <a:t>    Proyecto</a:t>
            </a:r>
            <a:r>
              <a:rPr lang="es-MX" altLang="es-MX" sz="2400" b="1" dirty="0">
                <a:solidFill>
                  <a:schemeClr val="bg1"/>
                </a:solidFill>
              </a:rPr>
              <a:t>: </a:t>
            </a:r>
            <a:r>
              <a:rPr lang="es-MX" altLang="es-MX" sz="2400" b="1" dirty="0" smtClean="0">
                <a:solidFill>
                  <a:schemeClr val="bg1"/>
                </a:solidFill>
              </a:rPr>
              <a:t>“Soy en las redes sociales”</a:t>
            </a:r>
            <a:endParaRPr lang="es-MX" altLang="es-MX" sz="2400" b="1" dirty="0">
              <a:solidFill>
                <a:schemeClr val="bg1"/>
              </a:solidFill>
            </a:endParaRPr>
          </a:p>
          <a:p>
            <a:pPr eaLnBrk="1" fontAlgn="t" hangingPunct="1"/>
            <a:endParaRPr lang="es-MX" altLang="es-MX" b="1" dirty="0">
              <a:solidFill>
                <a:schemeClr val="bg1"/>
              </a:solidFill>
            </a:endParaRPr>
          </a:p>
          <a:p>
            <a:pPr eaLnBrk="1" fontAlgn="t" hangingPunct="1"/>
            <a:r>
              <a:rPr lang="es-MX" altLang="es-MX" b="1" dirty="0">
                <a:solidFill>
                  <a:schemeClr val="bg1"/>
                </a:solidFill>
              </a:rPr>
              <a:t>Estela Ahedo Mendoza María (Tutoría</a:t>
            </a:r>
            <a:r>
              <a:rPr lang="es-MX" altLang="es-MX" b="1" dirty="0" smtClean="0">
                <a:solidFill>
                  <a:schemeClr val="bg1"/>
                </a:solidFill>
              </a:rPr>
              <a:t>)</a:t>
            </a:r>
          </a:p>
          <a:p>
            <a:pPr eaLnBrk="1" fontAlgn="t" hangingPunct="1"/>
            <a:r>
              <a:rPr lang="es-MX" altLang="es-MX" b="1" dirty="0">
                <a:solidFill>
                  <a:schemeClr val="bg1"/>
                </a:solidFill>
              </a:rPr>
              <a:t>Hiram Hernández Flores (Matemáticas)</a:t>
            </a:r>
          </a:p>
          <a:p>
            <a:pPr eaLnBrk="1" fontAlgn="t" hangingPunct="1"/>
            <a:r>
              <a:rPr lang="es-MX" altLang="es-MX" b="1" dirty="0" smtClean="0">
                <a:solidFill>
                  <a:schemeClr val="bg1"/>
                </a:solidFill>
              </a:rPr>
              <a:t>Tanía </a:t>
            </a:r>
            <a:r>
              <a:rPr lang="es-MX" altLang="es-MX" b="1" dirty="0">
                <a:solidFill>
                  <a:schemeClr val="bg1"/>
                </a:solidFill>
              </a:rPr>
              <a:t>Martínez Barradas (Psicología y Orientación)</a:t>
            </a:r>
          </a:p>
          <a:p>
            <a:pPr eaLnBrk="1" fontAlgn="t" hangingPunct="1"/>
            <a:r>
              <a:rPr lang="es-MX" altLang="es-MX" b="1" dirty="0">
                <a:solidFill>
                  <a:schemeClr val="bg1"/>
                </a:solidFill>
              </a:rPr>
              <a:t>Andrea Reyna Díaz (Informática)</a:t>
            </a:r>
          </a:p>
          <a:p>
            <a:pPr eaLnBrk="1" hangingPunct="1"/>
            <a:endParaRPr lang="es-ES" altLang="es-MX" b="1" dirty="0">
              <a:solidFill>
                <a:schemeClr val="bg1"/>
              </a:solidFill>
            </a:endParaRPr>
          </a:p>
        </p:txBody>
      </p:sp>
      <p:pic>
        <p:nvPicPr>
          <p:cNvPr id="2051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0" y="260350"/>
            <a:ext cx="194468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 rot="20413842">
            <a:off x="6875463" y="3900488"/>
            <a:ext cx="1223962" cy="646112"/>
          </a:xfrm>
          <a:prstGeom prst="rect">
            <a:avLst/>
          </a:prstGeom>
          <a:noFill/>
        </p:spPr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Cuarto Grado</a:t>
            </a:r>
          </a:p>
        </p:txBody>
      </p:sp>
      <p:sp>
        <p:nvSpPr>
          <p:cNvPr id="8" name="7 CuadroTexto"/>
          <p:cNvSpPr txBox="1"/>
          <p:nvPr/>
        </p:nvSpPr>
        <p:spPr>
          <a:xfrm rot="20848915">
            <a:off x="183915" y="2234272"/>
            <a:ext cx="1478478" cy="369324"/>
          </a:xfrm>
          <a:prstGeom prst="rect">
            <a:avLst/>
          </a:prstGeom>
          <a:noFill/>
        </p:spPr>
        <p:txBody>
          <a:bodyPr wrap="square"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EQUIPO </a:t>
            </a:r>
            <a:r>
              <a:rPr lang="es-MX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  </a:t>
            </a:r>
            <a:endParaRPr lang="es-MX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122"/>
          <p:cNvSpPr>
            <a:spLocks noChangeArrowheads="1"/>
          </p:cNvSpPr>
          <p:nvPr/>
        </p:nvSpPr>
        <p:spPr bwMode="auto">
          <a:xfrm>
            <a:off x="2555875" y="5425480"/>
            <a:ext cx="5862638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t" hangingPunct="1"/>
            <a:r>
              <a:rPr lang="es-MX" altLang="es-MX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2018-2019</a:t>
            </a:r>
          </a:p>
          <a:p>
            <a:pPr eaLnBrk="1" fontAlgn="t" hangingPunct="1"/>
            <a:r>
              <a:rPr lang="es-MX" altLang="es-MX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Fecha de Inicio: 	Noviembre</a:t>
            </a:r>
          </a:p>
          <a:p>
            <a:pPr eaLnBrk="1" fontAlgn="t" hangingPunct="1"/>
            <a:r>
              <a:rPr lang="es-MX" altLang="es-MX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Fecha de término:      Febrero</a:t>
            </a:r>
          </a:p>
          <a:p>
            <a:pPr eaLnBrk="1" hangingPunct="1"/>
            <a:endParaRPr lang="es-ES" altLang="es-MX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5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¿Por qué es importante la Interdisciplinariedad en la Educación?</a:t>
            </a:r>
          </a:p>
        </p:txBody>
      </p:sp>
      <p:sp>
        <p:nvSpPr>
          <p:cNvPr id="7171" name="2 Marcador de contenido"/>
          <p:cNvSpPr>
            <a:spLocks noGrp="1"/>
          </p:cNvSpPr>
          <p:nvPr>
            <p:ph idx="1"/>
          </p:nvPr>
        </p:nvSpPr>
        <p:spPr>
          <a:xfrm>
            <a:off x="457202" y="1916113"/>
            <a:ext cx="8229600" cy="4465637"/>
          </a:xfrm>
        </p:spPr>
        <p:txBody>
          <a:bodyPr/>
          <a:lstStyle/>
          <a:p>
            <a:pPr eaLnBrk="1" hangingPunct="1"/>
            <a:r>
              <a:rPr lang="es-MX" altLang="es-MX" smtClean="0"/>
              <a:t>Brinda herramientas para la vida.</a:t>
            </a:r>
          </a:p>
          <a:p>
            <a:pPr eaLnBrk="1" hangingPunct="1"/>
            <a:r>
              <a:rPr lang="es-MX" altLang="es-MX" smtClean="0"/>
              <a:t>Fomenta una mentalidad abierta y de escucha generosa.</a:t>
            </a:r>
          </a:p>
          <a:p>
            <a:pPr eaLnBrk="1" hangingPunct="1"/>
            <a:r>
              <a:rPr lang="es-MX" altLang="es-MX" smtClean="0"/>
              <a:t>Permite un aprendizaje significativo.</a:t>
            </a:r>
          </a:p>
          <a:p>
            <a:pPr eaLnBrk="1" hangingPunct="1"/>
            <a:r>
              <a:rPr lang="es-MX" altLang="es-MX" smtClean="0"/>
              <a:t>Desarrollo de competencias para la solución de problemas.</a:t>
            </a:r>
          </a:p>
          <a:p>
            <a:pPr eaLnBrk="1" hangingPunct="1"/>
            <a:r>
              <a:rPr lang="es-MX" altLang="es-MX" smtClean="0"/>
              <a:t>Posibilita la participación activa del estudiante y profesor.</a:t>
            </a: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5a)</a:t>
            </a:r>
            <a:endParaRPr lang="es-MX" b="1" dirty="0"/>
          </a:p>
        </p:txBody>
      </p:sp>
      <p:sp>
        <p:nvSpPr>
          <p:cNvPr id="7" name="6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5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motivar a los alumnos para el trabajo interdisciplinario?</a:t>
            </a:r>
          </a:p>
        </p:txBody>
      </p:sp>
      <p:sp>
        <p:nvSpPr>
          <p:cNvPr id="8195" name="2 Marcador de contenido"/>
          <p:cNvSpPr>
            <a:spLocks noGrp="1"/>
          </p:cNvSpPr>
          <p:nvPr>
            <p:ph idx="1"/>
          </p:nvPr>
        </p:nvSpPr>
        <p:spPr>
          <a:xfrm>
            <a:off x="457202" y="1773240"/>
            <a:ext cx="8229600" cy="4352925"/>
          </a:xfrm>
        </p:spPr>
        <p:txBody>
          <a:bodyPr/>
          <a:lstStyle/>
          <a:p>
            <a:pPr eaLnBrk="1" hangingPunct="1"/>
            <a:r>
              <a:rPr lang="es-MX" altLang="es-MX" smtClean="0"/>
              <a:t>Brindándole la oportunidad de investigar temas de su interés referentes al contenido de la materia.</a:t>
            </a:r>
          </a:p>
          <a:p>
            <a:pPr eaLnBrk="1" hangingPunct="1"/>
            <a:r>
              <a:rPr lang="es-MX" altLang="es-MX" smtClean="0"/>
              <a:t>Haciéndolo partícipe de la construcción del conocimiento.</a:t>
            </a:r>
          </a:p>
          <a:p>
            <a:pPr eaLnBrk="1" hangingPunct="1"/>
            <a:r>
              <a:rPr lang="es-MX" altLang="es-MX" smtClean="0"/>
              <a:t>Participando como actor y productor de su propio conocimiento.</a:t>
            </a:r>
          </a:p>
          <a:p>
            <a:pPr eaLnBrk="1" hangingPunct="1"/>
            <a:endParaRPr lang="es-MX" altLang="es-MX" smtClean="0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5a)</a:t>
            </a:r>
            <a:endParaRPr lang="es-MX" b="1" dirty="0"/>
          </a:p>
        </p:txBody>
      </p:sp>
      <p:sp>
        <p:nvSpPr>
          <p:cNvPr id="7" name="6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5" y="549277"/>
            <a:ext cx="8229600" cy="1425575"/>
          </a:xfrm>
        </p:spPr>
        <p:txBody>
          <a:bodyPr/>
          <a:lstStyle/>
          <a:p>
            <a:pPr eaLnBrk="1" hangingPunct="1">
              <a:defRPr/>
            </a:pPr>
            <a:r>
              <a:rPr lang="es-MX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Prerrequisitos para la planeación del trabajo interdisciplinario</a:t>
            </a:r>
          </a:p>
        </p:txBody>
      </p:sp>
      <p:sp>
        <p:nvSpPr>
          <p:cNvPr id="9219" name="2 Marcador de contenido"/>
          <p:cNvSpPr>
            <a:spLocks noGrp="1"/>
          </p:cNvSpPr>
          <p:nvPr>
            <p:ph idx="1"/>
          </p:nvPr>
        </p:nvSpPr>
        <p:spPr>
          <a:xfrm>
            <a:off x="457202" y="1844826"/>
            <a:ext cx="8229600" cy="4535487"/>
          </a:xfrm>
        </p:spPr>
        <p:txBody>
          <a:bodyPr/>
          <a:lstStyle/>
          <a:p>
            <a:pPr eaLnBrk="1" hangingPunct="1"/>
            <a:r>
              <a:rPr lang="es-MX" altLang="es-MX" dirty="0" smtClean="0"/>
              <a:t>Actitud y aptitud Docente.</a:t>
            </a:r>
          </a:p>
          <a:p>
            <a:pPr eaLnBrk="1" hangingPunct="1"/>
            <a:r>
              <a:rPr lang="es-MX" altLang="es-MX" dirty="0" smtClean="0"/>
              <a:t>Apoyo institucional.</a:t>
            </a:r>
          </a:p>
          <a:p>
            <a:pPr eaLnBrk="1" hangingPunct="1"/>
            <a:r>
              <a:rPr lang="es-MX" altLang="es-MX" dirty="0" smtClean="0"/>
              <a:t>Lineamientos claros.</a:t>
            </a:r>
          </a:p>
          <a:p>
            <a:pPr eaLnBrk="1" hangingPunct="1"/>
            <a:r>
              <a:rPr lang="es-MX" altLang="es-MX" dirty="0" smtClean="0"/>
              <a:t>Reuniones periódicas.</a:t>
            </a:r>
          </a:p>
          <a:p>
            <a:pPr eaLnBrk="1" hangingPunct="1"/>
            <a:r>
              <a:rPr lang="es-MX" altLang="es-MX" dirty="0" smtClean="0"/>
              <a:t>Conocimiento de los planes operativos correspondientes.</a:t>
            </a:r>
          </a:p>
          <a:p>
            <a:pPr eaLnBrk="1" hangingPunct="1"/>
            <a:r>
              <a:rPr lang="es-MX" altLang="es-MX" dirty="0" smtClean="0"/>
              <a:t>Uso de la biblioteca, herramientas tecnológicas y laboratorios.</a:t>
            </a: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5a)</a:t>
            </a:r>
            <a:endParaRPr lang="es-MX" b="1" dirty="0"/>
          </a:p>
        </p:txBody>
      </p:sp>
      <p:sp>
        <p:nvSpPr>
          <p:cNvPr id="7" name="6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5" y="779291"/>
            <a:ext cx="8229600" cy="1425575"/>
          </a:xfrm>
        </p:spPr>
        <p:txBody>
          <a:bodyPr/>
          <a:lstStyle/>
          <a:p>
            <a:pPr eaLnBrk="1" hangingPunct="1">
              <a:defRPr/>
            </a:pPr>
            <a:r>
              <a:rPr lang="es-MX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papel juega la planeación en el trabajo interdisciplinario y que características debe tener?</a:t>
            </a:r>
          </a:p>
        </p:txBody>
      </p:sp>
      <p:sp>
        <p:nvSpPr>
          <p:cNvPr id="10243" name="2 Marcador de contenido"/>
          <p:cNvSpPr>
            <a:spLocks noGrp="1"/>
          </p:cNvSpPr>
          <p:nvPr>
            <p:ph idx="1"/>
          </p:nvPr>
        </p:nvSpPr>
        <p:spPr>
          <a:xfrm>
            <a:off x="395290" y="2492377"/>
            <a:ext cx="8229600" cy="3168650"/>
          </a:xfrm>
        </p:spPr>
        <p:txBody>
          <a:bodyPr/>
          <a:lstStyle/>
          <a:p>
            <a:pPr eaLnBrk="1" hangingPunct="1"/>
            <a:r>
              <a:rPr lang="es-MX" altLang="es-MX" smtClean="0"/>
              <a:t>Es fundamental para el logro de objetivos.</a:t>
            </a:r>
          </a:p>
          <a:p>
            <a:pPr eaLnBrk="1" hangingPunct="1"/>
            <a:r>
              <a:rPr lang="es-MX" altLang="es-MX" smtClean="0"/>
              <a:t>Se deben empatar los temas con las otras disciplinas y calendarizarlos.</a:t>
            </a:r>
          </a:p>
          <a:p>
            <a:pPr eaLnBrk="1" hangingPunct="1"/>
            <a:r>
              <a:rPr lang="es-MX" altLang="es-MX" smtClean="0"/>
              <a:t>Tener claridad en tiempo, espacio y elementos necesarios para llevar a cabo el proyecto.</a:t>
            </a:r>
          </a:p>
          <a:p>
            <a:pPr eaLnBrk="1" hangingPunct="1"/>
            <a:endParaRPr lang="es-MX" altLang="es-MX" smtClean="0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5a)</a:t>
            </a:r>
            <a:endParaRPr lang="es-MX" b="1" dirty="0"/>
          </a:p>
        </p:txBody>
      </p:sp>
      <p:sp>
        <p:nvSpPr>
          <p:cNvPr id="7" name="6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439738" y="3400430"/>
            <a:ext cx="5184775" cy="2016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0" tIns="45716" rIns="91430" bIns="45716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t">
              <a:defRPr/>
            </a:pPr>
            <a:r>
              <a:rPr lang="es-MX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3. Fotografías de la </a:t>
            </a:r>
            <a:r>
              <a:rPr lang="es-MX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1ª </a:t>
            </a:r>
            <a:r>
              <a:rPr lang="es-MX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Sesión.</a:t>
            </a:r>
            <a:endParaRPr lang="es-MX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t">
              <a:defRPr/>
            </a:pPr>
            <a:endParaRPr lang="es-MX" sz="1800" dirty="0">
              <a:solidFill>
                <a:srgbClr val="FFFFFF"/>
              </a:solidFill>
            </a:endParaRPr>
          </a:p>
          <a:p>
            <a:pPr algn="l">
              <a:defRPr/>
            </a:pPr>
            <a:endParaRPr lang="es-ES" altLang="es-MX" sz="1800" b="1" dirty="0">
              <a:solidFill>
                <a:srgbClr val="FFFFFF"/>
              </a:solidFill>
            </a:endParaRPr>
          </a:p>
        </p:txBody>
      </p:sp>
      <p:pic>
        <p:nvPicPr>
          <p:cNvPr id="17411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0" y="260350"/>
            <a:ext cx="194468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5a)</a:t>
            </a:r>
            <a:endParaRPr lang="es-MX" b="1" dirty="0"/>
          </a:p>
        </p:txBody>
      </p:sp>
      <p:sp>
        <p:nvSpPr>
          <p:cNvPr id="5" name="4 Botón de acción: Volver">
            <a:hlinkClick r:id="rId5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533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 Soy</a:t>
            </a:r>
          </a:p>
        </p:txBody>
      </p:sp>
      <p:pic>
        <p:nvPicPr>
          <p:cNvPr id="151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627313" y="2276477"/>
            <a:ext cx="3554412" cy="266541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449638"/>
            <a:ext cx="212725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600327"/>
            <a:ext cx="22733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r="13179"/>
          <a:stretch>
            <a:fillRect/>
          </a:stretch>
        </p:blipFill>
        <p:spPr bwMode="auto">
          <a:xfrm rot="512835">
            <a:off x="468313" y="1412877"/>
            <a:ext cx="1882775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5a)</a:t>
            </a:r>
            <a:endParaRPr lang="es-MX" b="1" dirty="0"/>
          </a:p>
        </p:txBody>
      </p:sp>
      <p:sp>
        <p:nvSpPr>
          <p:cNvPr id="10" name="9 Botón de acción: Volver">
            <a:hlinkClick r:id="rId7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76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439738" y="3357565"/>
            <a:ext cx="5184775" cy="2016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0" tIns="45716" rIns="91430" bIns="45716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t">
              <a:defRPr/>
            </a:pPr>
            <a:r>
              <a:rPr lang="es-MX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2. Organizador Gráfico Conexiones.</a:t>
            </a:r>
            <a:endParaRPr lang="es-MX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t">
              <a:defRPr/>
            </a:pPr>
            <a:endParaRPr lang="es-MX" sz="1800" dirty="0">
              <a:solidFill>
                <a:schemeClr val="bg1"/>
              </a:solidFill>
            </a:endParaRPr>
          </a:p>
          <a:p>
            <a:pPr algn="l">
              <a:defRPr/>
            </a:pPr>
            <a:endParaRPr lang="es-ES" altLang="es-MX" sz="1800" b="1" dirty="0">
              <a:solidFill>
                <a:schemeClr val="bg1"/>
              </a:solidFill>
            </a:endParaRPr>
          </a:p>
        </p:txBody>
      </p:sp>
      <p:pic>
        <p:nvPicPr>
          <p:cNvPr id="11267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0" y="260350"/>
            <a:ext cx="194468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532440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5b)</a:t>
            </a:r>
            <a:endParaRPr lang="es-MX" b="1" dirty="0"/>
          </a:p>
        </p:txBody>
      </p:sp>
      <p:sp>
        <p:nvSpPr>
          <p:cNvPr id="6" name="5 Botón de acción: Volver">
            <a:hlinkClick r:id="rId5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Soy en las Redes Sociales</a:t>
            </a:r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3" r="27634" b="39287"/>
          <a:stretch/>
        </p:blipFill>
        <p:spPr bwMode="auto">
          <a:xfrm>
            <a:off x="3059834" y="1916832"/>
            <a:ext cx="3024336" cy="265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5b)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6" name="5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115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5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Justificación del Proyecto</a:t>
            </a:r>
          </a:p>
        </p:txBody>
      </p:sp>
      <p:sp>
        <p:nvSpPr>
          <p:cNvPr id="20483" name="2 Marcador de contenido"/>
          <p:cNvSpPr>
            <a:spLocks noGrp="1"/>
          </p:cNvSpPr>
          <p:nvPr>
            <p:ph idx="1"/>
          </p:nvPr>
        </p:nvSpPr>
        <p:spPr>
          <a:xfrm>
            <a:off x="4362452" y="1847852"/>
            <a:ext cx="4270375" cy="2592388"/>
          </a:xfrm>
        </p:spPr>
        <p:txBody>
          <a:bodyPr/>
          <a:lstStyle/>
          <a:p>
            <a:pPr marL="179370" indent="444452" eaLnBrk="1" hangingPunct="1">
              <a:buNone/>
            </a:pPr>
            <a:r>
              <a:rPr lang="es-MX" altLang="es-MX" dirty="0" smtClean="0"/>
              <a:t>El desarrollo de los medios de comunicación, ha permitido que cada vez más personas</a:t>
            </a:r>
          </a:p>
        </p:txBody>
      </p:sp>
      <p:pic>
        <p:nvPicPr>
          <p:cNvPr id="49154" name="Picture 2" descr="Resultado de imagen para uso de tics personas todas edad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2"/>
            <a:ext cx="3816424" cy="2510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539750" y="4543425"/>
            <a:ext cx="82804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/>
          <a:lstStyle/>
          <a:p>
            <a:pPr>
              <a:spcBef>
                <a:spcPct val="20000"/>
              </a:spcBef>
              <a:defRPr/>
            </a:pPr>
            <a:r>
              <a:rPr lang="es-MX" altLang="es-MX" sz="3200" kern="0" dirty="0">
                <a:solidFill>
                  <a:srgbClr val="000000"/>
                </a:solidFill>
                <a:latin typeface="Arial"/>
                <a:cs typeface="Arial"/>
              </a:rPr>
              <a:t>tengan acceso a internet a través de equipos electrónicos, como: lap tops, ipads y celulares entre otros.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(5c)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9" name="8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807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5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Justificación del Proyecto</a:t>
            </a:r>
          </a:p>
        </p:txBody>
      </p:sp>
      <p:sp>
        <p:nvSpPr>
          <p:cNvPr id="21507" name="2 Marcador de contenido"/>
          <p:cNvSpPr>
            <a:spLocks noGrp="1"/>
          </p:cNvSpPr>
          <p:nvPr>
            <p:ph idx="1"/>
          </p:nvPr>
        </p:nvSpPr>
        <p:spPr>
          <a:xfrm>
            <a:off x="4364038" y="1916115"/>
            <a:ext cx="4464050" cy="2951162"/>
          </a:xfrm>
        </p:spPr>
        <p:txBody>
          <a:bodyPr/>
          <a:lstStyle/>
          <a:p>
            <a:pPr marL="179370" indent="444452" algn="just" eaLnBrk="1" hangingPunct="1">
              <a:buNone/>
            </a:pPr>
            <a:r>
              <a:rPr lang="es-MX" altLang="es-MX" sz="2400" dirty="0"/>
              <a:t>Uso excesivo, sin reglas, ni control de las redes sociales, ha traído consigo grandes conflictos, abusos, fricciones, problemas físico y psicológicos, en los usuarios, por lo que consideramos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547690" y="4652416"/>
            <a:ext cx="82804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/>
          <a:lstStyle/>
          <a:p>
            <a:pPr algn="just">
              <a:spcBef>
                <a:spcPct val="20000"/>
              </a:spcBef>
              <a:defRPr/>
            </a:pPr>
            <a:r>
              <a:rPr lang="es-MX" altLang="es-MX" sz="2400" dirty="0">
                <a:solidFill>
                  <a:srgbClr val="000000"/>
                </a:solidFill>
              </a:rPr>
              <a:t>necesario </a:t>
            </a:r>
            <a:r>
              <a:rPr lang="es-MX" altLang="es-MX" sz="2400" kern="0" dirty="0">
                <a:solidFill>
                  <a:srgbClr val="000000"/>
                </a:solidFill>
                <a:latin typeface="Arial"/>
                <a:cs typeface="Arial"/>
              </a:rPr>
              <a:t>analizar interdisciplinariamente en estudiantes del Instituto Canadiense Clarac de Secundaria y Preparatoria; cómo estos cambios han impactado en su vida. </a:t>
            </a:r>
          </a:p>
        </p:txBody>
      </p:sp>
      <p:pic>
        <p:nvPicPr>
          <p:cNvPr id="67586" name="Picture 2" descr="Resultado de imagen para ciberbullying escol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72816"/>
            <a:ext cx="352839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CuadroTexto"/>
          <p:cNvSpPr txBox="1"/>
          <p:nvPr/>
        </p:nvSpPr>
        <p:spPr>
          <a:xfrm>
            <a:off x="8495928" y="35334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(5c)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0" name="9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622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439738" y="2996954"/>
            <a:ext cx="5184775" cy="20163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0" tIns="45716" rIns="91430" bIns="45716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fontAlgn="t">
              <a:defRPr/>
            </a:pPr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Apartados del Portafolio</a:t>
            </a:r>
          </a:p>
          <a:p>
            <a:pPr fontAlgn="t">
              <a:defRPr/>
            </a:pPr>
            <a:endParaRPr lang="es-MX" sz="1800" dirty="0">
              <a:solidFill>
                <a:schemeClr val="bg1"/>
              </a:solidFill>
            </a:endParaRPr>
          </a:p>
          <a:p>
            <a:pPr algn="l">
              <a:defRPr/>
            </a:pPr>
            <a:endParaRPr lang="es-ES" altLang="es-MX" sz="1800" b="1" dirty="0">
              <a:solidFill>
                <a:schemeClr val="bg1"/>
              </a:solidFill>
            </a:endParaRPr>
          </a:p>
        </p:txBody>
      </p:sp>
      <p:pic>
        <p:nvPicPr>
          <p:cNvPr id="4099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0" y="260350"/>
            <a:ext cx="194468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5" y="2060575"/>
            <a:ext cx="3533775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5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general del Proyecto</a:t>
            </a:r>
          </a:p>
        </p:txBody>
      </p:sp>
      <p:sp>
        <p:nvSpPr>
          <p:cNvPr id="22531" name="2 Marcador de contenido"/>
          <p:cNvSpPr>
            <a:spLocks noGrp="1"/>
          </p:cNvSpPr>
          <p:nvPr>
            <p:ph idx="1"/>
          </p:nvPr>
        </p:nvSpPr>
        <p:spPr>
          <a:xfrm>
            <a:off x="4211638" y="1773240"/>
            <a:ext cx="4413250" cy="2519362"/>
          </a:xfrm>
        </p:spPr>
        <p:txBody>
          <a:bodyPr/>
          <a:lstStyle/>
          <a:p>
            <a:pPr marL="179370" indent="444452" eaLnBrk="1" hangingPunct="1">
              <a:buNone/>
            </a:pPr>
            <a:r>
              <a:rPr lang="es-MX" altLang="es-MX" dirty="0"/>
              <a:t>Analizar el uso de las redes sociales, así como el impacto que causa en la sociedad, para establecer  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539750" y="4365627"/>
            <a:ext cx="82804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/>
          <a:lstStyle/>
          <a:p>
            <a:pPr>
              <a:spcBef>
                <a:spcPct val="20000"/>
              </a:spcBef>
              <a:defRPr/>
            </a:pPr>
            <a:r>
              <a:rPr lang="es-MX" altLang="es-MX" sz="3200" kern="0" dirty="0">
                <a:solidFill>
                  <a:srgbClr val="000000"/>
                </a:solidFill>
                <a:latin typeface="Arial"/>
                <a:cs typeface="Arial"/>
              </a:rPr>
              <a:t>algunas medidas de seguridad y convivencia en las áreas de Secundaria y Preparatoria, conforme a los valores Institucionales.</a:t>
            </a:r>
          </a:p>
        </p:txBody>
      </p:sp>
      <p:sp>
        <p:nvSpPr>
          <p:cNvPr id="22534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pic>
        <p:nvPicPr>
          <p:cNvPr id="22535" name="Picture 4" descr="Resultado de imagen para interdisciplinaried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5"/>
            <a:ext cx="3810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(5d)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1" name="10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102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5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general de Informática </a:t>
            </a:r>
          </a:p>
        </p:txBody>
      </p:sp>
      <p:sp>
        <p:nvSpPr>
          <p:cNvPr id="23555" name="2 Marcador de contenido"/>
          <p:cNvSpPr>
            <a:spLocks noGrp="1"/>
          </p:cNvSpPr>
          <p:nvPr>
            <p:ph idx="1"/>
          </p:nvPr>
        </p:nvSpPr>
        <p:spPr>
          <a:xfrm>
            <a:off x="250825" y="1989140"/>
            <a:ext cx="4413250" cy="2519362"/>
          </a:xfrm>
        </p:spPr>
        <p:txBody>
          <a:bodyPr/>
          <a:lstStyle/>
          <a:p>
            <a:pPr marL="179370" indent="444452" eaLnBrk="1" hangingPunct="1">
              <a:buNone/>
            </a:pPr>
            <a:r>
              <a:rPr lang="es-MX" altLang="es-MX" smtClean="0"/>
              <a:t>Desarrollo de habilidades digitales para el análisis, procesamiento de información y 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395288" y="4508502"/>
            <a:ext cx="82804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/>
          <a:lstStyle/>
          <a:p>
            <a:pPr>
              <a:spcBef>
                <a:spcPct val="20000"/>
              </a:spcBef>
              <a:defRPr/>
            </a:pPr>
            <a:r>
              <a:rPr lang="es-MX" altLang="es-MX" sz="3200" dirty="0">
                <a:solidFill>
                  <a:srgbClr val="000000"/>
                </a:solidFill>
              </a:rPr>
              <a:t>obtención de </a:t>
            </a:r>
            <a:r>
              <a:rPr lang="es-MX" altLang="es-MX" sz="3200" kern="0" dirty="0">
                <a:solidFill>
                  <a:srgbClr val="000000"/>
                </a:solidFill>
                <a:latin typeface="Arial"/>
                <a:cs typeface="Arial"/>
              </a:rPr>
              <a:t>conclusiones, de una manera ética, segura y confiable.</a:t>
            </a:r>
          </a:p>
        </p:txBody>
      </p:sp>
      <p:sp>
        <p:nvSpPr>
          <p:cNvPr id="23558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pic>
        <p:nvPicPr>
          <p:cNvPr id="71682" name="Picture 2" descr="Resultado de imagen para informatica"/>
          <p:cNvPicPr>
            <a:picLocks noChangeAspect="1" noChangeArrowheads="1"/>
          </p:cNvPicPr>
          <p:nvPr/>
        </p:nvPicPr>
        <p:blipFill>
          <a:blip r:embed="rId3" cstate="print"/>
          <a:srcRect r="14540"/>
          <a:stretch>
            <a:fillRect/>
          </a:stretch>
        </p:blipFill>
        <p:spPr bwMode="auto">
          <a:xfrm>
            <a:off x="4716016" y="1916832"/>
            <a:ext cx="3816424" cy="2291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(5d)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0" name="9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865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5" y="63024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general de Orientación Educativa IV</a:t>
            </a:r>
          </a:p>
        </p:txBody>
      </p:sp>
      <p:sp>
        <p:nvSpPr>
          <p:cNvPr id="24579" name="2 Marcador de contenido"/>
          <p:cNvSpPr>
            <a:spLocks noGrp="1"/>
          </p:cNvSpPr>
          <p:nvPr>
            <p:ph idx="1"/>
          </p:nvPr>
        </p:nvSpPr>
        <p:spPr>
          <a:xfrm>
            <a:off x="3419477" y="2133600"/>
            <a:ext cx="5205413" cy="2520950"/>
          </a:xfrm>
        </p:spPr>
        <p:txBody>
          <a:bodyPr/>
          <a:lstStyle/>
          <a:p>
            <a:pPr marL="179370" indent="444452" algn="just" eaLnBrk="1" hangingPunct="1">
              <a:buNone/>
            </a:pPr>
            <a:r>
              <a:rPr lang="es-MX" altLang="es-MX" sz="2000"/>
              <a:t>El alumnos desarrollará y fortalecerá habilidades cognitivas, psicosociales y afectivas, así como estrategias metacognitivas a partir del análisis de conductas de riesgo y problemáticas particulares de su entorno social y escolar, para facilitar la adaptación e integración del alumno al nuevo sistema educativo, así como la toma de decisiones, solución de problemas y la construcción de un proyecto de vida. </a:t>
            </a:r>
          </a:p>
          <a:p>
            <a:pPr marL="179370" indent="444452" eaLnBrk="1" hangingPunct="1">
              <a:buNone/>
            </a:pPr>
            <a:endParaRPr lang="es-MX" altLang="es-MX" smtClean="0"/>
          </a:p>
        </p:txBody>
      </p:sp>
      <p:sp>
        <p:nvSpPr>
          <p:cNvPr id="24581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pic>
        <p:nvPicPr>
          <p:cNvPr id="24582" name="Picture 2" descr="Resultado de imagen para orientacion conciencia valor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27225"/>
            <a:ext cx="2519362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(5d)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24586" name="2 Marcador de contenido"/>
          <p:cNvSpPr txBox="1">
            <a:spLocks/>
          </p:cNvSpPr>
          <p:nvPr/>
        </p:nvSpPr>
        <p:spPr bwMode="auto">
          <a:xfrm>
            <a:off x="750890" y="5445125"/>
            <a:ext cx="7724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marL="179388" indent="4445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s-MX" altLang="es-MX" sz="2000" dirty="0">
                <a:solidFill>
                  <a:srgbClr val="000000"/>
                </a:solidFill>
              </a:rPr>
              <a:t>Además, se buscará favorecer la construcción d la identidad preparatoriana y universitaria de los alumnos. </a:t>
            </a:r>
          </a:p>
          <a:p>
            <a:pPr eaLnBrk="1" hangingPunct="1">
              <a:spcBef>
                <a:spcPct val="20000"/>
              </a:spcBef>
            </a:pPr>
            <a:endParaRPr lang="es-MX" altLang="es-MX" sz="3200" dirty="0">
              <a:solidFill>
                <a:srgbClr val="000000"/>
              </a:solidFill>
            </a:endParaRP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1" name="10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39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5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general de Matemáticas IV</a:t>
            </a:r>
          </a:p>
        </p:txBody>
      </p:sp>
      <p:sp>
        <p:nvSpPr>
          <p:cNvPr id="25603" name="2 Marcador de contenido"/>
          <p:cNvSpPr>
            <a:spLocks noGrp="1"/>
          </p:cNvSpPr>
          <p:nvPr>
            <p:ph idx="1"/>
          </p:nvPr>
        </p:nvSpPr>
        <p:spPr>
          <a:xfrm>
            <a:off x="3708402" y="2060575"/>
            <a:ext cx="5205413" cy="2520950"/>
          </a:xfrm>
        </p:spPr>
        <p:txBody>
          <a:bodyPr/>
          <a:lstStyle/>
          <a:p>
            <a:pPr marL="179370" indent="444452" eaLnBrk="1" hangingPunct="1">
              <a:buNone/>
            </a:pPr>
            <a:r>
              <a:rPr lang="es-MX" altLang="es-MX" smtClean="0"/>
              <a:t>Desarrollar la capacidad para representar y analizar información numérica que permita fundamentar una opinión y establecer una postura personal.</a:t>
            </a:r>
          </a:p>
        </p:txBody>
      </p:sp>
      <p:sp>
        <p:nvSpPr>
          <p:cNvPr id="2560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pic>
        <p:nvPicPr>
          <p:cNvPr id="25606" name="Picture 2" descr="Resultado de imagen para diagramas de venn redes social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5" y="2060577"/>
            <a:ext cx="3311525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250825" y="1844675"/>
            <a:ext cx="433388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>
              <a:defRPr/>
            </a:pPr>
            <a:endParaRPr lang="es-MX">
              <a:solidFill>
                <a:srgbClr val="FFFFFF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(5c)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2" name="11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506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715" y="40466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Preguntas generadoras</a:t>
            </a:r>
          </a:p>
        </p:txBody>
      </p:sp>
      <p:sp>
        <p:nvSpPr>
          <p:cNvPr id="26627" name="2 Marcador de contenido"/>
          <p:cNvSpPr>
            <a:spLocks noGrp="1"/>
          </p:cNvSpPr>
          <p:nvPr>
            <p:ph idx="1"/>
          </p:nvPr>
        </p:nvSpPr>
        <p:spPr>
          <a:xfrm>
            <a:off x="900115" y="3873500"/>
            <a:ext cx="4694237" cy="2292350"/>
          </a:xfrm>
        </p:spPr>
        <p:txBody>
          <a:bodyPr/>
          <a:lstStyle/>
          <a:p>
            <a:pPr marL="179370" indent="444452" eaLnBrk="1" hangingPunct="1">
              <a:buNone/>
            </a:pPr>
            <a:r>
              <a:rPr lang="es-MX" altLang="es-MX" smtClean="0"/>
              <a:t>¿Si en este momento dejara de funcionar el internet, qué experimentarías?</a:t>
            </a:r>
          </a:p>
        </p:txBody>
      </p:sp>
      <p:sp>
        <p:nvSpPr>
          <p:cNvPr id="26629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(5e)</a:t>
            </a:r>
            <a:endParaRPr lang="es-MX" b="1" dirty="0">
              <a:solidFill>
                <a:srgbClr val="FFFFFF"/>
              </a:solidFill>
            </a:endParaRPr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788026" y="4869160"/>
            <a:ext cx="2592287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63296">
            <a:off x="136525" y="2270127"/>
            <a:ext cx="31242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2 Marcador de contenido"/>
          <p:cNvSpPr txBox="1">
            <a:spLocks/>
          </p:cNvSpPr>
          <p:nvPr/>
        </p:nvSpPr>
        <p:spPr bwMode="auto">
          <a:xfrm>
            <a:off x="3203577" y="1724027"/>
            <a:ext cx="49688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marL="179388" indent="4445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s-MX" altLang="es-MX" sz="3200">
                <a:solidFill>
                  <a:srgbClr val="000000"/>
                </a:solidFill>
              </a:rPr>
              <a:t>¿De qué forma las redes sociales impactan tu vida?</a:t>
            </a:r>
          </a:p>
          <a:p>
            <a:pPr eaLnBrk="1" hangingPunct="1">
              <a:spcBef>
                <a:spcPct val="20000"/>
              </a:spcBef>
            </a:pPr>
            <a:endParaRPr lang="es-MX" altLang="es-MX" sz="3200">
              <a:solidFill>
                <a:srgbClr val="000000"/>
              </a:solidFill>
            </a:endParaRPr>
          </a:p>
        </p:txBody>
      </p:sp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1219466">
            <a:off x="5660822" y="3192061"/>
            <a:ext cx="3028950" cy="1514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2" name="11 Botón de acción: Volver">
            <a:hlinkClick r:id="rId6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20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" y="476250"/>
            <a:ext cx="76882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Contenidos de Informática</a:t>
            </a:r>
          </a:p>
        </p:txBody>
      </p:sp>
      <p:sp>
        <p:nvSpPr>
          <p:cNvPr id="14339" name="2 Marcador de contenido"/>
          <p:cNvSpPr>
            <a:spLocks noGrp="1"/>
          </p:cNvSpPr>
          <p:nvPr>
            <p:ph idx="1"/>
          </p:nvPr>
        </p:nvSpPr>
        <p:spPr>
          <a:xfrm>
            <a:off x="395290" y="1844675"/>
            <a:ext cx="3816350" cy="3671888"/>
          </a:xfrm>
        </p:spPr>
        <p:txBody>
          <a:bodyPr/>
          <a:lstStyle/>
          <a:p>
            <a:pPr marL="179370" indent="-96828" eaLnBrk="1" hangingPunct="1">
              <a:buNone/>
              <a:defRPr/>
            </a:pPr>
            <a:r>
              <a:rPr lang="es-MX" altLang="es-MX" sz="2800" dirty="0"/>
              <a:t>I.  Información Digital.</a:t>
            </a:r>
          </a:p>
          <a:p>
            <a:pPr marL="442866" indent="-360324" eaLnBrk="1" hangingPunct="1">
              <a:buNone/>
              <a:defRPr/>
            </a:pPr>
            <a:r>
              <a:rPr lang="es-MX" altLang="es-MX" sz="2800" dirty="0"/>
              <a:t>II. Procesamiento Digital de la Información.</a:t>
            </a:r>
          </a:p>
          <a:p>
            <a:pPr marL="539692" indent="-457151" eaLnBrk="1" hangingPunct="1">
              <a:buNone/>
              <a:defRPr/>
            </a:pPr>
            <a:r>
              <a:rPr lang="es-MX" altLang="es-MX" sz="2800" dirty="0"/>
              <a:t>III. Metodología de la solución de problemas computables</a:t>
            </a:r>
          </a:p>
        </p:txBody>
      </p:sp>
      <p:sp>
        <p:nvSpPr>
          <p:cNvPr id="27653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(5f)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4427540" y="1844677"/>
            <a:ext cx="4537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/>
          <a:lstStyle/>
          <a:p>
            <a:pPr marL="179370" indent="-179370">
              <a:spcBef>
                <a:spcPct val="20000"/>
              </a:spcBef>
              <a:defRPr/>
            </a:pPr>
            <a:r>
              <a:rPr lang="es-MX" altLang="es-MX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Productos: </a:t>
            </a:r>
          </a:p>
          <a:p>
            <a:pPr marL="263496" indent="-263496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2800" kern="0" dirty="0">
                <a:solidFill>
                  <a:srgbClr val="000000"/>
                </a:solidFill>
                <a:latin typeface="Arial"/>
                <a:cs typeface="Arial"/>
              </a:rPr>
              <a:t>Diseño y publicación de encuesta electrónica.</a:t>
            </a:r>
          </a:p>
          <a:p>
            <a:pPr marL="179370" indent="-17937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2800" kern="0" dirty="0">
                <a:solidFill>
                  <a:srgbClr val="000000"/>
                </a:solidFill>
                <a:latin typeface="Arial"/>
                <a:cs typeface="Arial"/>
              </a:rPr>
              <a:t> Cartel</a:t>
            </a:r>
          </a:p>
          <a:p>
            <a:pPr marL="179370" indent="-17937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2800" kern="0" dirty="0">
                <a:solidFill>
                  <a:srgbClr val="000000"/>
                </a:solidFill>
                <a:latin typeface="Arial"/>
                <a:cs typeface="Arial"/>
              </a:rPr>
              <a:t> Video</a:t>
            </a:r>
          </a:p>
          <a:p>
            <a:pPr marL="263496" indent="-263496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2800" kern="0" dirty="0">
                <a:solidFill>
                  <a:srgbClr val="000000"/>
                </a:solidFill>
                <a:latin typeface="Arial"/>
                <a:cs typeface="Arial"/>
              </a:rPr>
              <a:t>Propuestas en el código de vida institucional</a:t>
            </a:r>
          </a:p>
          <a:p>
            <a:pPr marL="263496" indent="-263496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2800" kern="0" dirty="0">
                <a:solidFill>
                  <a:srgbClr val="000000"/>
                </a:solidFill>
                <a:latin typeface="Arial"/>
                <a:cs typeface="Arial"/>
              </a:rPr>
              <a:t>Documentación</a:t>
            </a:r>
          </a:p>
        </p:txBody>
      </p:sp>
      <p:sp>
        <p:nvSpPr>
          <p:cNvPr id="11" name="10 Medio marco"/>
          <p:cNvSpPr/>
          <p:nvPr/>
        </p:nvSpPr>
        <p:spPr>
          <a:xfrm>
            <a:off x="4211640" y="1628777"/>
            <a:ext cx="215900" cy="4032250"/>
          </a:xfrm>
          <a:prstGeom prst="halfFram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>
              <a:defRPr/>
            </a:pPr>
            <a:endParaRPr lang="es-MX">
              <a:solidFill>
                <a:srgbClr val="000000"/>
              </a:solidFill>
            </a:endParaRPr>
          </a:p>
        </p:txBody>
      </p:sp>
      <p:pic>
        <p:nvPicPr>
          <p:cNvPr id="81922" name="Picture 2" descr="Resultado de imagen para informat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620688"/>
            <a:ext cx="1619672" cy="1141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3" name="12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6513" y="557215"/>
            <a:ext cx="8229601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Contenidos de Orientación Educativa IV</a:t>
            </a:r>
          </a:p>
        </p:txBody>
      </p:sp>
      <p:sp>
        <p:nvSpPr>
          <p:cNvPr id="14339" name="2 Marcador de contenido"/>
          <p:cNvSpPr>
            <a:spLocks noGrp="1"/>
          </p:cNvSpPr>
          <p:nvPr>
            <p:ph idx="1"/>
          </p:nvPr>
        </p:nvSpPr>
        <p:spPr>
          <a:xfrm>
            <a:off x="395290" y="2205040"/>
            <a:ext cx="3816350" cy="3671887"/>
          </a:xfrm>
        </p:spPr>
        <p:txBody>
          <a:bodyPr/>
          <a:lstStyle/>
          <a:p>
            <a:pPr marL="653980" indent="-571439" eaLnBrk="1" hangingPunct="1">
              <a:buFontTx/>
              <a:buAutoNum type="romanUcPeriod"/>
              <a:defRPr/>
            </a:pPr>
            <a:r>
              <a:rPr lang="es-MX" altLang="es-MX" sz="2800" dirty="0"/>
              <a:t>Construcción de la identidad preparatoriana y universitaria.</a:t>
            </a:r>
          </a:p>
          <a:p>
            <a:pPr marL="442866" indent="-360324" eaLnBrk="1" hangingPunct="1">
              <a:buNone/>
              <a:defRPr/>
            </a:pPr>
            <a:r>
              <a:rPr lang="es-MX" altLang="es-MX" sz="2800" dirty="0"/>
              <a:t>II. Proyecto de vida en el bachillerato.</a:t>
            </a:r>
          </a:p>
        </p:txBody>
      </p:sp>
      <p:sp>
        <p:nvSpPr>
          <p:cNvPr id="28677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(5f)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4427540" y="2205038"/>
            <a:ext cx="4537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/>
          <a:lstStyle/>
          <a:p>
            <a:pPr marL="179370" indent="-179370">
              <a:spcBef>
                <a:spcPct val="20000"/>
              </a:spcBef>
              <a:defRPr/>
            </a:pPr>
            <a:r>
              <a:rPr lang="es-MX" altLang="es-MX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Productos: </a:t>
            </a:r>
          </a:p>
          <a:p>
            <a:pPr marL="263496" indent="-263496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2400" kern="0" dirty="0">
                <a:solidFill>
                  <a:srgbClr val="000000"/>
                </a:solidFill>
                <a:latin typeface="Arial"/>
                <a:cs typeface="Arial"/>
              </a:rPr>
              <a:t>Investigación (documentada), discusión y análisis de redes sociales, que servirá para la elaboración del cartel y video.</a:t>
            </a:r>
          </a:p>
          <a:p>
            <a:pPr marL="179370" indent="-17937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2400" kern="0" dirty="0">
                <a:solidFill>
                  <a:srgbClr val="000000"/>
                </a:solidFill>
                <a:latin typeface="Arial"/>
                <a:cs typeface="Arial"/>
              </a:rPr>
              <a:t> Elaboración de preguntas para las encuestas.</a:t>
            </a:r>
          </a:p>
          <a:p>
            <a:pPr marL="179370" indent="-17937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2400" kern="0" dirty="0">
                <a:solidFill>
                  <a:srgbClr val="000000"/>
                </a:solidFill>
                <a:latin typeface="Arial"/>
                <a:cs typeface="Arial"/>
              </a:rPr>
              <a:t> Presentación (expositiva) del proyecto. </a:t>
            </a:r>
          </a:p>
        </p:txBody>
      </p:sp>
      <p:sp>
        <p:nvSpPr>
          <p:cNvPr id="11" name="10 Medio marco"/>
          <p:cNvSpPr/>
          <p:nvPr/>
        </p:nvSpPr>
        <p:spPr>
          <a:xfrm>
            <a:off x="4211640" y="1989138"/>
            <a:ext cx="215900" cy="4032250"/>
          </a:xfrm>
          <a:prstGeom prst="halfFram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>
              <a:defRPr/>
            </a:pPr>
            <a:endParaRPr lang="es-MX">
              <a:solidFill>
                <a:srgbClr val="000000"/>
              </a:solidFill>
            </a:endParaRPr>
          </a:p>
        </p:txBody>
      </p:sp>
      <p:pic>
        <p:nvPicPr>
          <p:cNvPr id="79876" name="Picture 4" descr="Resultado de imagen para orientacion educati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984" y="836712"/>
            <a:ext cx="1441176" cy="151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1622">
            <a:off x="1308102" y="5056190"/>
            <a:ext cx="13255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3" name="12 Botón de acción: Volver">
            <a:hlinkClick r:id="rId5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419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07948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Contenidos de Matemáticas IV</a:t>
            </a:r>
          </a:p>
        </p:txBody>
      </p:sp>
      <p:sp>
        <p:nvSpPr>
          <p:cNvPr id="14339" name="2 Marcador de contenido"/>
          <p:cNvSpPr>
            <a:spLocks noGrp="1"/>
          </p:cNvSpPr>
          <p:nvPr>
            <p:ph idx="1"/>
          </p:nvPr>
        </p:nvSpPr>
        <p:spPr>
          <a:xfrm>
            <a:off x="395290" y="2060575"/>
            <a:ext cx="3816350" cy="3671888"/>
          </a:xfrm>
        </p:spPr>
        <p:txBody>
          <a:bodyPr/>
          <a:lstStyle/>
          <a:p>
            <a:pPr marL="442866" indent="-360324" eaLnBrk="1" hangingPunct="1">
              <a:buNone/>
              <a:defRPr/>
            </a:pPr>
            <a:r>
              <a:rPr lang="es-MX" altLang="es-MX" sz="2800" dirty="0"/>
              <a:t>I.  Los números reales para contar, comparar y medir.</a:t>
            </a:r>
          </a:p>
          <a:p>
            <a:pPr marL="442866" indent="-360324" eaLnBrk="1" hangingPunct="1">
              <a:buNone/>
              <a:defRPr/>
            </a:pPr>
            <a:r>
              <a:rPr lang="es-MX" altLang="es-MX" sz="2800" dirty="0"/>
              <a:t>II. Teoría de conjuntos</a:t>
            </a:r>
          </a:p>
          <a:p>
            <a:pPr marL="539692" indent="-457151" eaLnBrk="1" hangingPunct="1">
              <a:buNone/>
              <a:defRPr/>
            </a:pPr>
            <a:r>
              <a:rPr lang="es-MX" altLang="es-MX" sz="2800" dirty="0"/>
              <a:t>III. Inecuaciones para modelar restricciones.</a:t>
            </a:r>
          </a:p>
        </p:txBody>
      </p:sp>
      <p:sp>
        <p:nvSpPr>
          <p:cNvPr id="29701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(5f)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4427540" y="2060577"/>
            <a:ext cx="4537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/>
          <a:lstStyle/>
          <a:p>
            <a:pPr marL="179370" indent="-179370">
              <a:spcBef>
                <a:spcPct val="20000"/>
              </a:spcBef>
              <a:defRPr/>
            </a:pPr>
            <a:r>
              <a:rPr lang="es-MX" altLang="es-MX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Productos: </a:t>
            </a:r>
          </a:p>
          <a:p>
            <a:pPr marL="263496" indent="-263496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2800" kern="0" dirty="0">
                <a:solidFill>
                  <a:srgbClr val="000000"/>
                </a:solidFill>
                <a:latin typeface="Arial"/>
                <a:cs typeface="Arial"/>
              </a:rPr>
              <a:t>Interpretación de encuestas.</a:t>
            </a:r>
          </a:p>
          <a:p>
            <a:pPr marL="179370" indent="-17937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2800" kern="0" dirty="0">
                <a:solidFill>
                  <a:srgbClr val="000000"/>
                </a:solidFill>
                <a:latin typeface="Arial"/>
                <a:cs typeface="Arial"/>
              </a:rPr>
              <a:t> Representación gráfica de resultados.</a:t>
            </a:r>
          </a:p>
          <a:p>
            <a:pPr marL="179370" indent="-17937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2800" kern="0" dirty="0">
                <a:solidFill>
                  <a:srgbClr val="000000"/>
                </a:solidFill>
                <a:latin typeface="Arial"/>
                <a:cs typeface="Arial"/>
              </a:rPr>
              <a:t> Video para sensibilización.</a:t>
            </a:r>
          </a:p>
          <a:p>
            <a:pPr marL="179370" indent="-17937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2800" kern="0" dirty="0">
                <a:solidFill>
                  <a:srgbClr val="000000"/>
                </a:solidFill>
                <a:latin typeface="Arial"/>
                <a:cs typeface="Arial"/>
              </a:rPr>
              <a:t>Documentación.</a:t>
            </a:r>
          </a:p>
        </p:txBody>
      </p:sp>
      <p:sp>
        <p:nvSpPr>
          <p:cNvPr id="11" name="10 Medio marco"/>
          <p:cNvSpPr/>
          <p:nvPr/>
        </p:nvSpPr>
        <p:spPr>
          <a:xfrm>
            <a:off x="4211640" y="1844677"/>
            <a:ext cx="215900" cy="4032250"/>
          </a:xfrm>
          <a:prstGeom prst="halfFram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>
              <a:defRPr/>
            </a:pPr>
            <a:endParaRPr lang="es-MX">
              <a:solidFill>
                <a:srgbClr val="000000"/>
              </a:solidFill>
            </a:endParaRPr>
          </a:p>
        </p:txBody>
      </p:sp>
      <p:pic>
        <p:nvPicPr>
          <p:cNvPr id="77826" name="Picture 2" descr="Resultado de imagen para matematic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96336" y="1458332"/>
            <a:ext cx="1296144" cy="1178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3" name="12 Botón de acción: Volver">
            <a:hlinkClick r:id="rId5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784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(5g)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12. General</a:t>
            </a: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21174" r="9612" b="13847"/>
          <a:stretch/>
        </p:blipFill>
        <p:spPr bwMode="auto">
          <a:xfrm>
            <a:off x="1187624" y="1628800"/>
            <a:ext cx="6624736" cy="4261030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040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(5g)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12. General</a:t>
            </a: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20205" r="9871" b="24353"/>
          <a:stretch/>
        </p:blipFill>
        <p:spPr bwMode="auto">
          <a:xfrm>
            <a:off x="1115618" y="1777131"/>
            <a:ext cx="6552220" cy="4261030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589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6345360"/>
              </p:ext>
            </p:extLst>
          </p:nvPr>
        </p:nvGraphicFramePr>
        <p:xfrm>
          <a:off x="446856" y="1988840"/>
          <a:ext cx="8229600" cy="37338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512168"/>
                <a:gridCol w="5770984"/>
                <a:gridCol w="9464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APARTADO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CONTENIDO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N°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marL="0" indent="0" algn="ctr">
                        <a:buNone/>
                        <a:defRPr/>
                      </a:pPr>
                      <a:r>
                        <a:rPr lang="es-MX" sz="2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5.a</a:t>
                      </a:r>
                      <a:endParaRPr lang="es-MX" sz="2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  <a:defRPr/>
                      </a:pPr>
                      <a:r>
                        <a:rPr lang="es-MX" dirty="0" smtClean="0"/>
                        <a:t>Producto1. C.A.I.A.C. Conclusiones generales. </a:t>
                      </a:r>
                    </a:p>
                    <a:p>
                      <a:pPr marL="0" indent="0">
                        <a:buNone/>
                        <a:defRPr/>
                      </a:pPr>
                      <a:r>
                        <a:rPr lang="es-MX" dirty="0" smtClean="0"/>
                        <a:t>Interdisciplinariedad.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2" action="ppaction://hlinksldjump"/>
                        </a:rPr>
                        <a:t>7-13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/>
                        <a:t>Producto 3. Fotografías de la sesión.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3" action="ppaction://hlinksldjump"/>
                        </a:rPr>
                        <a:t>14-15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r>
                        <a:rPr lang="es-MX" sz="2800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5.b</a:t>
                      </a: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/>
                        <a:t>Producto 2. Fotografía de Organizador gráfico</a:t>
                      </a:r>
                      <a:r>
                        <a:rPr lang="es-MX" baseline="0" dirty="0" smtClean="0"/>
                        <a:t> conexiones</a:t>
                      </a:r>
                      <a:endParaRPr lang="es-MX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4" action="ppaction://hlinksldjump"/>
                        </a:rPr>
                        <a:t>16-17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152">
                <a:tc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5.C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P.8</a:t>
                      </a:r>
                      <a:endParaRPr lang="es-MX" sz="32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Introducción o justificación.</a:t>
                      </a:r>
                      <a:r>
                        <a:rPr lang="es-MX" baseline="0" dirty="0" smtClean="0"/>
                        <a:t> </a:t>
                      </a:r>
                    </a:p>
                    <a:p>
                      <a:r>
                        <a:rPr lang="es-MX" baseline="0" dirty="0" smtClean="0"/>
                        <a:t>Descripción del proyecto.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5" action="ppaction://hlinksldjump"/>
                        </a:rPr>
                        <a:t>18-19</a:t>
                      </a:r>
                      <a:endParaRPr lang="es-MX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5. 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Extraer del P.8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Objetivo</a:t>
                      </a:r>
                      <a:r>
                        <a:rPr lang="es-MX" baseline="0" dirty="0" smtClean="0"/>
                        <a:t> general del proyecto. 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6" action="ppaction://hlinksldjump"/>
                        </a:rPr>
                        <a:t>20</a:t>
                      </a:r>
                      <a:endParaRPr lang="es-MX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Objetivo</a:t>
                      </a:r>
                      <a:r>
                        <a:rPr lang="es-MX" baseline="0" dirty="0" smtClean="0"/>
                        <a:t> o propósitos a alcanzar, de cada asignatura involucrada. 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7" action="ppaction://hlinksldjump"/>
                        </a:rPr>
                        <a:t>21-23</a:t>
                      </a:r>
                      <a:endParaRPr lang="es-MX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s-MX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Apartados del Portafolio</a:t>
            </a:r>
          </a:p>
        </p:txBody>
      </p:sp>
    </p:spTree>
    <p:extLst>
      <p:ext uri="{BB962C8B-B14F-4D97-AF65-F5344CB8AC3E}">
        <p14:creationId xmlns:p14="http://schemas.microsoft.com/office/powerpoint/2010/main" val="110742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(5g)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12. General</a:t>
            </a: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17295" r="9354" b="6088"/>
          <a:stretch/>
        </p:blipFill>
        <p:spPr bwMode="auto">
          <a:xfrm>
            <a:off x="1115618" y="1772816"/>
            <a:ext cx="6637054" cy="4261030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10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117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(5g)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12. General</a:t>
            </a: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t="16972" r="8061" b="6804"/>
          <a:stretch/>
        </p:blipFill>
        <p:spPr bwMode="auto">
          <a:xfrm>
            <a:off x="1259632" y="1556792"/>
            <a:ext cx="6627368" cy="4261030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71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(5g)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12. General</a:t>
            </a: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1" t="16811" r="8835" b="7845"/>
          <a:stretch/>
        </p:blipFill>
        <p:spPr bwMode="auto">
          <a:xfrm>
            <a:off x="827584" y="1832266"/>
            <a:ext cx="6612175" cy="4261030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1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44414"/>
            <a:ext cx="6662737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12. General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(5g)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0" name="9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8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(5g)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12. General</a:t>
            </a: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t="20501" r="12500" b="6277"/>
          <a:stretch/>
        </p:blipFill>
        <p:spPr bwMode="auto">
          <a:xfrm>
            <a:off x="1259632" y="1700810"/>
            <a:ext cx="6605522" cy="4239661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700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(5g)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12. Sesión por </a:t>
            </a:r>
            <a:r>
              <a:rPr lang="es-MX" sz="2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Sesión ( día por día)</a:t>
            </a:r>
            <a:endParaRPr lang="es-MX" sz="2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t="10056" r="5474" b="8350"/>
          <a:stretch/>
        </p:blipFill>
        <p:spPr bwMode="auto">
          <a:xfrm>
            <a:off x="1259632" y="1412776"/>
            <a:ext cx="6480720" cy="466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177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(5g)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10. Organizadores Gráficos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1115617" y="1385147"/>
            <a:ext cx="6840760" cy="4780157"/>
            <a:chOff x="1115617" y="1385145"/>
            <a:chExt cx="6840760" cy="4780157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9711" r="6510" b="6413"/>
            <a:stretch/>
          </p:blipFill>
          <p:spPr>
            <a:xfrm rot="16200000">
              <a:off x="2145918" y="354844"/>
              <a:ext cx="4780157" cy="6840760"/>
            </a:xfrm>
            <a:prstGeom prst="rect">
              <a:avLst/>
            </a:prstGeom>
          </p:spPr>
        </p:pic>
        <p:sp>
          <p:nvSpPr>
            <p:cNvPr id="5" name="4 Rectángulo"/>
            <p:cNvSpPr/>
            <p:nvPr/>
          </p:nvSpPr>
          <p:spPr>
            <a:xfrm>
              <a:off x="6444208" y="5877272"/>
              <a:ext cx="1512169" cy="21602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rgbClr val="000000"/>
                </a:solidFill>
              </a:endParaRPr>
            </a:p>
          </p:txBody>
        </p:sp>
      </p:grp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0" name="9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761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(5g)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10. Organizadores Gráficos</a:t>
            </a:r>
          </a:p>
        </p:txBody>
      </p:sp>
      <p:pic>
        <p:nvPicPr>
          <p:cNvPr id="30733" name="Picture 1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3" t="16101" r="4526" b="12870"/>
          <a:stretch/>
        </p:blipFill>
        <p:spPr bwMode="auto">
          <a:xfrm>
            <a:off x="611560" y="1340769"/>
            <a:ext cx="788436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8" name="7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553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(5g)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10. Organizadores Gráficos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9" t="24522" r="6966" b="12890"/>
          <a:stretch/>
        </p:blipFill>
        <p:spPr bwMode="auto">
          <a:xfrm>
            <a:off x="460377" y="1484784"/>
            <a:ext cx="803555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8" name="7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323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(5g)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10. Organizadores Gráficos</a:t>
            </a: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4" t="14925" r="3966" b="12581"/>
          <a:stretch/>
        </p:blipFill>
        <p:spPr bwMode="auto">
          <a:xfrm>
            <a:off x="1547664" y="1556794"/>
            <a:ext cx="5756399" cy="456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497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991979"/>
              </p:ext>
            </p:extLst>
          </p:nvPr>
        </p:nvGraphicFramePr>
        <p:xfrm>
          <a:off x="323528" y="1628800"/>
          <a:ext cx="8496943" cy="387116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512168"/>
                <a:gridCol w="6048672"/>
                <a:gridCol w="93610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APARTADO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CONTENIDO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N°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620">
                <a:tc>
                  <a:txBody>
                    <a:bodyPr/>
                    <a:lstStyle/>
                    <a:p>
                      <a:pPr marL="0" indent="0" algn="ctr">
                        <a:buNone/>
                        <a:defRPr/>
                      </a:pPr>
                      <a:r>
                        <a:rPr lang="es-MX" sz="2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Extraer del P.8</a:t>
                      </a:r>
                      <a:endParaRPr lang="es-MX" sz="2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/>
                        <a:t>Preguntas/s generadoras</a:t>
                      </a:r>
                      <a:r>
                        <a:rPr lang="es-MX" baseline="0" dirty="0" smtClean="0"/>
                        <a:t>/s,  pregunta/s guía, problema/s a abordar, asunto a resolver o a probar, propuesta, etcétera, del proyecto a realizar.</a:t>
                      </a:r>
                      <a:endParaRPr lang="es-MX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2" action="ppaction://hlinksldjump"/>
                        </a:rPr>
                        <a:t>24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6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5f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Extraer del P.8</a:t>
                      </a:r>
                      <a:endParaRPr lang="es-MX" sz="2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Contenido.</a:t>
                      </a:r>
                      <a:r>
                        <a:rPr lang="es-MX" baseline="0" dirty="0" smtClean="0"/>
                        <a:t> Temas y productos propuestos.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3" action="ppaction://hlinksldjump"/>
                        </a:rPr>
                        <a:t>25-27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5"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r>
                        <a:rPr lang="es-MX" sz="2800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Formatos</a:t>
                      </a:r>
                      <a:r>
                        <a:rPr lang="es-MX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instrumentos para la planeación, seguimiento y evaluación.</a:t>
                      </a: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Planeación general.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4" action="ppaction://hlinksldjump"/>
                        </a:rPr>
                        <a:t>28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/>
                        <a:t>Planeación</a:t>
                      </a:r>
                      <a:r>
                        <a:rPr lang="es-MX" baseline="0" dirty="0" smtClean="0"/>
                        <a:t>  Sesión por Sesión</a:t>
                      </a:r>
                      <a:endParaRPr lang="es-MX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5" action="ppaction://hlinksldjump"/>
                        </a:rPr>
                        <a:t>35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528">
                <a:tc vMerge="1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32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/>
                        <a:t>Seguimiento.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6" action="ppaction://hlinksldjump"/>
                        </a:rPr>
                        <a:t>36</a:t>
                      </a:r>
                      <a:endParaRPr lang="es-MX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Evaluación.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7" action="ppaction://hlinksldjump"/>
                        </a:rPr>
                        <a:t>37</a:t>
                      </a:r>
                      <a:endParaRPr lang="es-MX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/>
                        <a:t>Autoevaluación y coevaluación.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8" action="ppaction://hlinksldjump"/>
                        </a:rPr>
                        <a:t>38</a:t>
                      </a:r>
                      <a:endParaRPr lang="es-MX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MX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Apartados del Portafolio</a:t>
            </a:r>
          </a:p>
        </p:txBody>
      </p:sp>
    </p:spTree>
    <p:extLst>
      <p:ext uri="{BB962C8B-B14F-4D97-AF65-F5344CB8AC3E}">
        <p14:creationId xmlns:p14="http://schemas.microsoft.com/office/powerpoint/2010/main" val="172341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476672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Reflexión Grupo Interdisciplinario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5h)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841234" y="980728"/>
            <a:ext cx="7319444" cy="5204494"/>
            <a:chOff x="841232" y="980728"/>
            <a:chExt cx="7319444" cy="5204494"/>
          </a:xfrm>
        </p:grpSpPr>
        <p:grpSp>
          <p:nvGrpSpPr>
            <p:cNvPr id="3" name="2 Grupo"/>
            <p:cNvGrpSpPr/>
            <p:nvPr/>
          </p:nvGrpSpPr>
          <p:grpSpPr>
            <a:xfrm>
              <a:off x="841232" y="980728"/>
              <a:ext cx="7319444" cy="5204494"/>
              <a:chOff x="841232" y="980728"/>
              <a:chExt cx="7319444" cy="5204494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78" t="27252" r="19438" b="59253"/>
              <a:stretch/>
            </p:blipFill>
            <p:spPr bwMode="auto">
              <a:xfrm>
                <a:off x="859778" y="980728"/>
                <a:ext cx="7300898" cy="1294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78" t="45122" r="19438" b="33307"/>
              <a:stretch/>
            </p:blipFill>
            <p:spPr bwMode="auto">
              <a:xfrm>
                <a:off x="859627" y="2275367"/>
                <a:ext cx="7300898" cy="20693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73"/>
              <a:stretch/>
            </p:blipFill>
            <p:spPr bwMode="auto">
              <a:xfrm>
                <a:off x="841232" y="4293096"/>
                <a:ext cx="7285037" cy="1892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5" name="4 Conector recto"/>
            <p:cNvCxnSpPr/>
            <p:nvPr/>
          </p:nvCxnSpPr>
          <p:spPr>
            <a:xfrm>
              <a:off x="841232" y="2276872"/>
              <a:ext cx="7285037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11 Botón de acción: Volver">
            <a:hlinkClick r:id="rId5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846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Reflexión. Reunión de Zona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5h)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8460432" y="-27384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5h)</a:t>
            </a:r>
            <a:endParaRPr lang="es-MX" b="1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12558" r="2539" b="17389"/>
          <a:stretch/>
        </p:blipFill>
        <p:spPr bwMode="auto">
          <a:xfrm>
            <a:off x="139128" y="1123950"/>
            <a:ext cx="8969376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085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Reflexión. Reunión de Zona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5h)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8460432" y="-27384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5h)</a:t>
            </a:r>
            <a:endParaRPr lang="es-MX" b="1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t="13021" r="4687" b="22396"/>
          <a:stretch/>
        </p:blipFill>
        <p:spPr bwMode="auto">
          <a:xfrm>
            <a:off x="0" y="1268760"/>
            <a:ext cx="89884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51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Reflexión. Reunión de Zona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5h)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8460432" y="-27384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5h)</a:t>
            </a:r>
            <a:endParaRPr lang="es-MX" b="1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t="13021" r="4687" b="20573"/>
          <a:stretch/>
        </p:blipFill>
        <p:spPr bwMode="auto">
          <a:xfrm>
            <a:off x="173037" y="1196752"/>
            <a:ext cx="898842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157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5" y="260648"/>
            <a:ext cx="9107487" cy="6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316416" y="-27384"/>
            <a:ext cx="792088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5i4)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87313" y="549277"/>
            <a:ext cx="2972519" cy="71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Preguntas Esenciales</a:t>
            </a:r>
          </a:p>
        </p:txBody>
      </p:sp>
      <p:sp>
        <p:nvSpPr>
          <p:cNvPr id="8" name="7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648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8244408" y="35334"/>
            <a:ext cx="864096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5i5)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2339752" y="234118"/>
            <a:ext cx="3836615" cy="71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 de Indagación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9" y="764704"/>
            <a:ext cx="8319329" cy="556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42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21707" r="9843" b="14647"/>
          <a:stretch/>
        </p:blipFill>
        <p:spPr bwMode="auto">
          <a:xfrm>
            <a:off x="467544" y="1257300"/>
            <a:ext cx="8280920" cy="505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316416" y="35334"/>
            <a:ext cx="792088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5i6)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51520" y="692696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A.M.E. general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82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8316416" y="35334"/>
            <a:ext cx="792088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5i6)</a:t>
            </a:r>
            <a:endParaRPr lang="es-MX" b="1" dirty="0">
              <a:solidFill>
                <a:srgbClr val="FFFF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17036" r="9219" b="12305"/>
          <a:stretch/>
        </p:blipFill>
        <p:spPr bwMode="auto">
          <a:xfrm>
            <a:off x="683568" y="914400"/>
            <a:ext cx="7848872" cy="538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243594" y="48294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A.M.E. general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620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5i7g)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51520" y="404665"/>
            <a:ext cx="8856984" cy="360040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16211" r="10625" b="14843"/>
          <a:stretch/>
        </p:blipFill>
        <p:spPr bwMode="auto">
          <a:xfrm>
            <a:off x="912168" y="980728"/>
            <a:ext cx="7272808" cy="496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68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5i7g)</a:t>
            </a:r>
            <a:endParaRPr lang="es-MX" b="1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4648" r="10937" b="20313"/>
          <a:stretch/>
        </p:blipFill>
        <p:spPr bwMode="auto">
          <a:xfrm>
            <a:off x="683568" y="980728"/>
            <a:ext cx="7681664" cy="497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51520" y="404665"/>
            <a:ext cx="8856984" cy="360040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159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5353305"/>
              </p:ext>
            </p:extLst>
          </p:nvPr>
        </p:nvGraphicFramePr>
        <p:xfrm>
          <a:off x="467544" y="1268760"/>
          <a:ext cx="8229600" cy="49936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512168"/>
                <a:gridCol w="5410944"/>
                <a:gridCol w="13064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APARTADO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CONTENIDO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N°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marL="0" indent="0" algn="ctr">
                        <a:buNone/>
                        <a:defRPr/>
                      </a:pPr>
                      <a:r>
                        <a:rPr lang="es-MX" sz="2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5h</a:t>
                      </a:r>
                    </a:p>
                    <a:p>
                      <a:pPr marL="0" indent="0" algn="ctr">
                        <a:buNone/>
                        <a:defRPr/>
                      </a:pPr>
                      <a:r>
                        <a:rPr lang="es-MX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(2 o1)</a:t>
                      </a:r>
                      <a:endParaRPr lang="es-MX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  <a:defRPr/>
                      </a:pPr>
                      <a:r>
                        <a:rPr lang="es-MX" dirty="0" smtClean="0"/>
                        <a:t>Reflexión.</a:t>
                      </a:r>
                      <a:r>
                        <a:rPr lang="es-MX" baseline="0" dirty="0" smtClean="0"/>
                        <a:t> Grupo interdisciplinario.</a:t>
                      </a:r>
                      <a:endParaRPr lang="es-MX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2" action="ppaction://hlinksldjump"/>
                        </a:rPr>
                        <a:t>40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/>
                        <a:t>Reflexión.</a:t>
                      </a:r>
                      <a:r>
                        <a:rPr lang="es-MX" baseline="0" dirty="0" smtClean="0"/>
                        <a:t> Reunión de zona.</a:t>
                      </a:r>
                      <a:endParaRPr lang="es-MX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3" action="ppaction://hlinksldjump"/>
                        </a:rPr>
                        <a:t>41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9"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r>
                        <a:rPr lang="es-MX" sz="2800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5i</a:t>
                      </a:r>
                    </a:p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Productos en orden consecutivo del 4 en adelante.</a:t>
                      </a:r>
                    </a:p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/>
                        <a:t>Organizador</a:t>
                      </a:r>
                      <a:r>
                        <a:rPr lang="es-MX" baseline="0" dirty="0" smtClean="0"/>
                        <a:t> gráfico. Preguntas esenciales. </a:t>
                      </a:r>
                      <a:endParaRPr lang="es-MX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4" action="ppaction://hlinksldjump"/>
                        </a:rPr>
                        <a:t>44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/>
                        <a:t>Organizador  gráfico. Proceso</a:t>
                      </a:r>
                      <a:r>
                        <a:rPr lang="es-MX" baseline="0" dirty="0" smtClean="0"/>
                        <a:t> de indagación.</a:t>
                      </a:r>
                      <a:endParaRPr lang="es-MX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5" action="ppaction://hlinksldjump"/>
                        </a:rPr>
                        <a:t>45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32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A.M.E.</a:t>
                      </a:r>
                      <a:r>
                        <a:rPr lang="es-MX" baseline="0" dirty="0" smtClean="0"/>
                        <a:t> General.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6" action="ppaction://hlinksldjump"/>
                        </a:rPr>
                        <a:t>46</a:t>
                      </a:r>
                      <a:endParaRPr lang="es-MX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E.I.P. Resumen.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7" action="ppaction://hlinksldjump"/>
                        </a:rPr>
                        <a:t>48</a:t>
                      </a:r>
                      <a:endParaRPr lang="es-MX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E.I.</a:t>
                      </a:r>
                      <a:r>
                        <a:rPr lang="es-MX" baseline="0" dirty="0" smtClean="0"/>
                        <a:t> P.  Elaboración de Proyecto.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8" action="ppaction://hlinksldjump"/>
                        </a:rPr>
                        <a:t>59</a:t>
                      </a:r>
                      <a:endParaRPr lang="es-MX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Fotografías</a:t>
                      </a:r>
                      <a:r>
                        <a:rPr lang="es-MX" baseline="0" dirty="0" smtClean="0"/>
                        <a:t> de la sesión tomadas por la persona asignada para tal fin. Señalar que pertenecen a la 2ª. R.T.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9" action="ppaction://hlinksldjump"/>
                        </a:rPr>
                        <a:t>60</a:t>
                      </a:r>
                      <a:endParaRPr lang="es-MX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Evaluación. Tipos, herramientas y de Aprendizaje.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10" action="ppaction://hlinksldjump"/>
                        </a:rPr>
                        <a:t>62-66</a:t>
                      </a:r>
                      <a:endParaRPr lang="es-MX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Evaluación. Formatos. Prerrequisitos.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11" action="ppaction://hlinksldjump"/>
                        </a:rPr>
                        <a:t>67-70</a:t>
                      </a:r>
                      <a:endParaRPr lang="es-MX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Evaluación. Formatos. Grupo Heterogéneo.</a:t>
                      </a:r>
                      <a:endParaRPr lang="es-MX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hlinkClick r:id="rId12" action="ppaction://hlinksldjump"/>
                        </a:rPr>
                        <a:t>71</a:t>
                      </a:r>
                      <a:endParaRPr lang="es-MX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MX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Apartados del Portafolio</a:t>
            </a:r>
          </a:p>
        </p:txBody>
      </p:sp>
    </p:spTree>
    <p:extLst>
      <p:ext uri="{BB962C8B-B14F-4D97-AF65-F5344CB8AC3E}">
        <p14:creationId xmlns:p14="http://schemas.microsoft.com/office/powerpoint/2010/main" val="369507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5i7g)</a:t>
            </a:r>
            <a:endParaRPr lang="es-MX" b="1" dirty="0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4648" r="10937" b="12110"/>
          <a:stretch/>
        </p:blipFill>
        <p:spPr bwMode="auto">
          <a:xfrm>
            <a:off x="971600" y="1052736"/>
            <a:ext cx="7344816" cy="51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251520" y="404665"/>
            <a:ext cx="8856984" cy="360040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291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5i7g)</a:t>
            </a:r>
            <a:endParaRPr lang="es-MX" b="1" dirty="0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15038" r="10625" b="12305"/>
          <a:stretch/>
        </p:blipFill>
        <p:spPr bwMode="auto">
          <a:xfrm>
            <a:off x="761628" y="836712"/>
            <a:ext cx="7431732" cy="533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251520" y="404665"/>
            <a:ext cx="8856984" cy="360040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133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5i7g)</a:t>
            </a:r>
            <a:endParaRPr lang="es-MX" b="1" dirty="0">
              <a:solidFill>
                <a:srgbClr val="FFFF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15429" r="10780" b="12695"/>
          <a:stretch/>
        </p:blipFill>
        <p:spPr bwMode="auto">
          <a:xfrm>
            <a:off x="683568" y="764704"/>
            <a:ext cx="7632848" cy="544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251520" y="404665"/>
            <a:ext cx="8856984" cy="360040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949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5i7g)</a:t>
            </a:r>
            <a:endParaRPr lang="es-MX" b="1" dirty="0">
              <a:solidFill>
                <a:srgbClr val="FFFF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5039" r="10937" b="11524"/>
          <a:stretch/>
        </p:blipFill>
        <p:spPr bwMode="auto">
          <a:xfrm>
            <a:off x="702568" y="836712"/>
            <a:ext cx="7469832" cy="542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251520" y="404665"/>
            <a:ext cx="8856984" cy="360040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00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5i7g)</a:t>
            </a:r>
            <a:endParaRPr lang="es-MX" b="1" dirty="0">
              <a:solidFill>
                <a:srgbClr val="FF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t="15040" r="10937" b="40234"/>
          <a:stretch/>
        </p:blipFill>
        <p:spPr bwMode="auto">
          <a:xfrm>
            <a:off x="611560" y="1460748"/>
            <a:ext cx="7842344" cy="34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251520" y="548680"/>
            <a:ext cx="8856984" cy="360040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971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5i7g)</a:t>
            </a:r>
            <a:endParaRPr lang="es-MX" b="1" dirty="0">
              <a:solidFill>
                <a:srgbClr val="FFFFFF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t="15039" r="10937" b="12109"/>
          <a:stretch/>
        </p:blipFill>
        <p:spPr bwMode="auto">
          <a:xfrm>
            <a:off x="734938" y="908720"/>
            <a:ext cx="7365454" cy="535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251520" y="548680"/>
            <a:ext cx="8856984" cy="360040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089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5i7g)</a:t>
            </a:r>
            <a:endParaRPr lang="es-MX" b="1" dirty="0">
              <a:solidFill>
                <a:srgbClr val="FFFF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t="15234" r="10781" b="11328"/>
          <a:stretch/>
        </p:blipFill>
        <p:spPr bwMode="auto">
          <a:xfrm>
            <a:off x="827584" y="1052736"/>
            <a:ext cx="7143700" cy="519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51520" y="548680"/>
            <a:ext cx="8856984" cy="360040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19372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5i7g)</a:t>
            </a:r>
            <a:endParaRPr lang="es-MX" b="1" dirty="0">
              <a:solidFill>
                <a:srgbClr val="FFFF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15038" r="10780" b="12305"/>
          <a:stretch/>
        </p:blipFill>
        <p:spPr bwMode="auto">
          <a:xfrm>
            <a:off x="849429" y="1113699"/>
            <a:ext cx="7106947" cy="512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51520" y="548680"/>
            <a:ext cx="8856984" cy="360040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47154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t="14844" r="11094" b="13086"/>
          <a:stretch/>
        </p:blipFill>
        <p:spPr bwMode="auto">
          <a:xfrm>
            <a:off x="971600" y="918094"/>
            <a:ext cx="7347570" cy="525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51520" y="548680"/>
            <a:ext cx="8856984" cy="360040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5i7g)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8" name="7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45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5i8h)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260648"/>
            <a:ext cx="9108504" cy="720080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 Elaboración del Proyecto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801688"/>
            <a:ext cx="7351713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094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737662"/>
              </p:ext>
            </p:extLst>
          </p:nvPr>
        </p:nvGraphicFramePr>
        <p:xfrm>
          <a:off x="467544" y="2420888"/>
          <a:ext cx="8229600" cy="25755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512168"/>
                <a:gridCol w="5410944"/>
                <a:gridCol w="13064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APARTADO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CONTENIDO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N°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r>
                        <a:rPr lang="es-MX" sz="2800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5i</a:t>
                      </a:r>
                    </a:p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Productos en orden consecutivo del 4 en adelante.</a:t>
                      </a:r>
                    </a:p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/>
                        <a:t>Lista de pasos para realizar una infografía digital.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/>
                        <a:t>Infografía.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32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Reflexiones personales.</a:t>
                      </a:r>
                    </a:p>
                    <a:p>
                      <a:pPr eaLnBrk="1" fontAlgn="t" hangingPunct="1"/>
                      <a:r>
                        <a:rPr lang="es-MX" altLang="es-MX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Estela Ahedo Mendoza María (Tutoría)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MX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Hiram Hernández  Flores (Matemáticas)</a:t>
                      </a:r>
                    </a:p>
                    <a:p>
                      <a:pPr eaLnBrk="1" fontAlgn="t" hangingPunct="1"/>
                      <a:r>
                        <a:rPr lang="es-MX" altLang="es-MX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Tanía Martínez Barradas (Psicología y Orientación)</a:t>
                      </a:r>
                    </a:p>
                    <a:p>
                      <a:pPr eaLnBrk="1" fontAlgn="t" hangingPunct="1"/>
                      <a:r>
                        <a:rPr lang="es-MX" altLang="es-MX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Andrea Reyna Díaz (Informática)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s-MX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Apartados del Portafolio</a:t>
            </a:r>
          </a:p>
        </p:txBody>
      </p:sp>
    </p:spTree>
    <p:extLst>
      <p:ext uri="{BB962C8B-B14F-4D97-AF65-F5344CB8AC3E}">
        <p14:creationId xmlns:p14="http://schemas.microsoft.com/office/powerpoint/2010/main" val="359499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439738" y="3357565"/>
            <a:ext cx="5184775" cy="2016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0" tIns="45716" rIns="91430" bIns="45716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t">
              <a:defRPr/>
            </a:pPr>
            <a:r>
              <a:rPr lang="es-MX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Fotografías </a:t>
            </a:r>
            <a:r>
              <a:rPr lang="es-MX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2ª Sesión de Trabajo</a:t>
            </a:r>
          </a:p>
          <a:p>
            <a:pPr fontAlgn="t">
              <a:defRPr/>
            </a:pPr>
            <a:endParaRPr lang="es-MX" sz="1800" dirty="0">
              <a:solidFill>
                <a:srgbClr val="FFFFFF"/>
              </a:solidFill>
            </a:endParaRPr>
          </a:p>
          <a:p>
            <a:pPr algn="l">
              <a:defRPr/>
            </a:pPr>
            <a:endParaRPr lang="es-ES" altLang="es-MX" sz="1800" b="1" dirty="0">
              <a:solidFill>
                <a:srgbClr val="FFFFFF"/>
              </a:solidFill>
            </a:endParaRPr>
          </a:p>
        </p:txBody>
      </p:sp>
      <p:pic>
        <p:nvPicPr>
          <p:cNvPr id="31747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0" y="260350"/>
            <a:ext cx="194468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5i9)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5" name="4 Botón de acción: Volver">
            <a:hlinkClick r:id="rId5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027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7"/>
            <a:ext cx="194468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90" y="1916113"/>
            <a:ext cx="4670425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223">
            <a:off x="6086477" y="885827"/>
            <a:ext cx="274955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7669">
            <a:off x="6235702" y="3213102"/>
            <a:ext cx="24511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5i9)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0" name="9 Botón de acción: Volver">
            <a:hlinkClick r:id="rId7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21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/>
          </a:p>
        </p:txBody>
      </p:sp>
      <p:sp>
        <p:nvSpPr>
          <p:cNvPr id="9" name="8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(5f)</a:t>
            </a:r>
            <a:endParaRPr lang="es-MX" b="1" dirty="0"/>
          </a:p>
        </p:txBody>
      </p:sp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7"/>
            <a:ext cx="194468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3" descr="C:\Users\andrea_reyna\AppData\Local\Microsoft\Windows\INetCache\Content.Outlook\GORCYSDX\c7bcc5ef-f376-4ee3-b430-b44f894558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/>
          <a:stretch/>
        </p:blipFill>
        <p:spPr bwMode="auto">
          <a:xfrm>
            <a:off x="5076057" y="2636912"/>
            <a:ext cx="3629101" cy="3374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0" name="Picture 2" descr="C:\Users\andrea_reyna\AppData\Local\Microsoft\Windows\INetCache\Content.Outlook\GORCYSDX\ab78a253-c536-4038-841e-7cc5fb2e96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1700808"/>
            <a:ext cx="4536306" cy="340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58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439738" y="3357565"/>
            <a:ext cx="5184775" cy="2016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0" tIns="45716" rIns="91430" bIns="45716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t">
              <a:defRPr/>
            </a:pPr>
            <a:r>
              <a:rPr lang="es-MX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</a:t>
            </a:r>
            <a:endParaRPr lang="es-MX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t">
              <a:defRPr/>
            </a:pPr>
            <a:endParaRPr lang="es-MX" sz="1800" dirty="0">
              <a:solidFill>
                <a:srgbClr val="FFFFFF"/>
              </a:solidFill>
            </a:endParaRPr>
          </a:p>
          <a:p>
            <a:pPr algn="l">
              <a:defRPr/>
            </a:pPr>
            <a:endParaRPr lang="es-ES" altLang="es-MX" sz="1800" b="1" dirty="0">
              <a:solidFill>
                <a:srgbClr val="FFFFFF"/>
              </a:solidFill>
            </a:endParaRPr>
          </a:p>
        </p:txBody>
      </p:sp>
      <p:pic>
        <p:nvPicPr>
          <p:cNvPr id="31747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0" y="260350"/>
            <a:ext cx="194468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5i10)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5" name="4 Botón de acción: Volver">
            <a:hlinkClick r:id="rId5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39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10. Organizadores Gráficos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1115617" y="1385147"/>
            <a:ext cx="6840760" cy="4780157"/>
            <a:chOff x="1115617" y="1385145"/>
            <a:chExt cx="6840760" cy="4780157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9711" r="6510" b="6413"/>
            <a:stretch/>
          </p:blipFill>
          <p:spPr>
            <a:xfrm rot="16200000">
              <a:off x="2145918" y="354844"/>
              <a:ext cx="4780157" cy="6840760"/>
            </a:xfrm>
            <a:prstGeom prst="rect">
              <a:avLst/>
            </a:prstGeom>
          </p:spPr>
        </p:pic>
        <p:sp>
          <p:nvSpPr>
            <p:cNvPr id="5" name="4 Rectángulo"/>
            <p:cNvSpPr/>
            <p:nvPr/>
          </p:nvSpPr>
          <p:spPr>
            <a:xfrm>
              <a:off x="6444208" y="5877272"/>
              <a:ext cx="1512169" cy="21602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rgbClr val="000000"/>
                </a:solidFill>
              </a:endParaRPr>
            </a:p>
          </p:txBody>
        </p:sp>
      </p:grp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5i10)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3" name="12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933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10. Organizadores Gráficos</a:t>
            </a:r>
          </a:p>
        </p:txBody>
      </p:sp>
      <p:pic>
        <p:nvPicPr>
          <p:cNvPr id="30733" name="Picture 1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3" t="16101" r="4526" b="12870"/>
          <a:stretch/>
        </p:blipFill>
        <p:spPr bwMode="auto">
          <a:xfrm>
            <a:off x="611560" y="1340769"/>
            <a:ext cx="788436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5i10)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0" name="9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19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10. Organizadores Gráficos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9" t="24522" r="6966" b="12890"/>
          <a:stretch/>
        </p:blipFill>
        <p:spPr bwMode="auto">
          <a:xfrm>
            <a:off x="460377" y="1484784"/>
            <a:ext cx="803555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5i10)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1" name="10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804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10. Organizadores Gráficos</a:t>
            </a: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4" t="14925" r="3966" b="12581"/>
          <a:stretch/>
        </p:blipFill>
        <p:spPr bwMode="auto">
          <a:xfrm>
            <a:off x="1547664" y="1556794"/>
            <a:ext cx="5756399" cy="456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172400" y="3533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5i10)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1" name="10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47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Formatos </a:t>
            </a: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Prerrequisitos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/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11. Propuestas de Formatos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t="14479" r="1207" b="14493"/>
          <a:stretch/>
        </p:blipFill>
        <p:spPr bwMode="auto">
          <a:xfrm>
            <a:off x="4332039" y="3483706"/>
            <a:ext cx="4776465" cy="275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45" y="1581137"/>
            <a:ext cx="4264149" cy="331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136532" y="66893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5i11)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3" name="12 Botón de acción: Volver">
            <a:hlinkClick r:id="rId5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34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/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11. Propuestas de Formatos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t="14479" r="1207" b="14493"/>
          <a:stretch/>
        </p:blipFill>
        <p:spPr bwMode="auto">
          <a:xfrm>
            <a:off x="4602439" y="3068960"/>
            <a:ext cx="4546103" cy="275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" t="29095" r="42715" b="21444"/>
          <a:stretch/>
        </p:blipFill>
        <p:spPr bwMode="auto">
          <a:xfrm>
            <a:off x="161880" y="1556794"/>
            <a:ext cx="4440559" cy="34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172400" y="44624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5i11)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Formatos </a:t>
            </a: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Prerrequisitos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Botón de acción: Volver">
            <a:hlinkClick r:id="rId5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4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0" y="260350"/>
            <a:ext cx="194468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5" y="2060575"/>
            <a:ext cx="3533775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2"/>
          <p:cNvSpPr>
            <a:spLocks noChangeArrowheads="1"/>
          </p:cNvSpPr>
          <p:nvPr/>
        </p:nvSpPr>
        <p:spPr bwMode="auto">
          <a:xfrm>
            <a:off x="323528" y="4077072"/>
            <a:ext cx="6156176" cy="14398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fontAlgn="t">
              <a:defRPr/>
            </a:pPr>
            <a:r>
              <a:rPr lang="es-MX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1. </a:t>
            </a:r>
          </a:p>
          <a:p>
            <a:pPr algn="l" fontAlgn="t">
              <a:defRPr/>
            </a:pPr>
            <a:r>
              <a:rPr lang="es-MX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A. I. A. C. Conclusiones Generales. Interdisciplinariedad</a:t>
            </a:r>
          </a:p>
          <a:p>
            <a:pPr fontAlgn="t">
              <a:defRPr/>
            </a:pPr>
            <a:endParaRPr lang="es-MX" sz="1800" dirty="0" smtClean="0">
              <a:solidFill>
                <a:schemeClr val="bg1"/>
              </a:solidFill>
            </a:endParaRPr>
          </a:p>
          <a:p>
            <a:pPr algn="l">
              <a:defRPr/>
            </a:pPr>
            <a:endParaRPr lang="es-ES" altLang="es-MX" sz="1800" b="1" dirty="0" smtClean="0">
              <a:solidFill>
                <a:schemeClr val="bg1"/>
              </a:solidFill>
            </a:endParaRPr>
          </a:p>
        </p:txBody>
      </p:sp>
      <p:sp>
        <p:nvSpPr>
          <p:cNvPr id="3" name="2 Botón de acción: Volver">
            <a:hlinkClick r:id="rId6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281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/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11. Propuestas de Formatos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18750" r="9353" b="19020"/>
          <a:stretch/>
        </p:blipFill>
        <p:spPr bwMode="auto">
          <a:xfrm>
            <a:off x="-53073" y="1598418"/>
            <a:ext cx="5561177" cy="341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34914" r="41293" b="24031"/>
          <a:stretch/>
        </p:blipFill>
        <p:spPr bwMode="auto">
          <a:xfrm>
            <a:off x="4644010" y="3717032"/>
            <a:ext cx="4408041" cy="257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136532" y="66893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5i11)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Formatos </a:t>
            </a: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Prerrequisitos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Botón de acción: Volver">
            <a:hlinkClick r:id="rId5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945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/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7786" y="980730"/>
            <a:ext cx="8229600" cy="4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11. Propuestas de Formatos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19236" r="14008" b="16271"/>
          <a:stretch/>
        </p:blipFill>
        <p:spPr bwMode="auto">
          <a:xfrm>
            <a:off x="151689" y="1616016"/>
            <a:ext cx="4708346" cy="339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25216" r="25905" b="28394"/>
          <a:stretch/>
        </p:blipFill>
        <p:spPr bwMode="auto">
          <a:xfrm>
            <a:off x="5086200" y="2418691"/>
            <a:ext cx="3987463" cy="360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136532" y="66893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5i11)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Formatos </a:t>
            </a: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Prerrequisitos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Botón de acción: Volver">
            <a:hlinkClick r:id="rId5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499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Formatos Grupo Heterogéneo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25216" r="25905" b="28394"/>
          <a:stretch/>
        </p:blipFill>
        <p:spPr bwMode="auto">
          <a:xfrm>
            <a:off x="5086200" y="2418691"/>
            <a:ext cx="3987463" cy="360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136532" y="66893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5i12)</a:t>
            </a:r>
            <a:endParaRPr lang="es-MX" b="1" dirty="0">
              <a:solidFill>
                <a:srgbClr val="FFFFFF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8165" r="13593" b="31836"/>
          <a:stretch/>
        </p:blipFill>
        <p:spPr bwMode="auto">
          <a:xfrm>
            <a:off x="307975" y="1628800"/>
            <a:ext cx="4750655" cy="257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Botón de acción: Volver">
            <a:hlinkClick r:id="rId5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537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439738" y="3357565"/>
            <a:ext cx="5184775" cy="2016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0" tIns="45716" rIns="91430" bIns="45716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t">
              <a:defRPr/>
            </a:pPr>
            <a:r>
              <a:rPr lang="es-MX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Infografía Digital</a:t>
            </a:r>
            <a:endParaRPr lang="es-MX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t">
              <a:defRPr/>
            </a:pPr>
            <a:endParaRPr lang="es-MX" sz="1800" dirty="0">
              <a:solidFill>
                <a:schemeClr val="bg1"/>
              </a:solidFill>
            </a:endParaRPr>
          </a:p>
          <a:p>
            <a:pPr algn="l">
              <a:defRPr/>
            </a:pPr>
            <a:endParaRPr lang="es-ES" altLang="es-MX" sz="1800" b="1" dirty="0">
              <a:solidFill>
                <a:schemeClr val="bg1"/>
              </a:solidFill>
            </a:endParaRPr>
          </a:p>
        </p:txBody>
      </p:sp>
      <p:pic>
        <p:nvPicPr>
          <p:cNvPr id="11267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0" y="260350"/>
            <a:ext cx="194468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Botón de acción: Volver">
            <a:hlinkClick r:id="rId5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CuadroTexto"/>
          <p:cNvSpPr txBox="1"/>
          <p:nvPr/>
        </p:nvSpPr>
        <p:spPr>
          <a:xfrm>
            <a:off x="8136532" y="66893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5i13)</a:t>
            </a:r>
            <a:endParaRPr lang="es-MX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4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80728"/>
            <a:ext cx="2448272" cy="168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hacer una Infografía?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11560" y="1660113"/>
            <a:ext cx="39604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30" tIns="45716" rIns="91430" bIns="45716" rtlCol="0">
            <a:spAutoFit/>
          </a:bodyPr>
          <a:lstStyle/>
          <a:p>
            <a:r>
              <a:rPr lang="es-MX" sz="2000" b="1" dirty="0"/>
              <a:t>1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1187624" y="1600202"/>
            <a:ext cx="5184576" cy="434907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s-MX" dirty="0" smtClean="0"/>
              <a:t>Definir el objetivo y público al que va dirigido</a:t>
            </a:r>
          </a:p>
          <a:p>
            <a:pPr marL="0" indent="0">
              <a:buNone/>
              <a:defRPr/>
            </a:pPr>
            <a:r>
              <a:rPr lang="es-MX" dirty="0" smtClean="0"/>
              <a:t>Seleccionar el tema y fuentes de información</a:t>
            </a:r>
          </a:p>
          <a:p>
            <a:pPr marL="0" indent="0">
              <a:buNone/>
              <a:defRPr/>
            </a:pPr>
            <a:r>
              <a:rPr lang="es-MX" dirty="0" smtClean="0"/>
              <a:t>Organizar ideas: ¿Cómo hacerlo?, ¿En qué?</a:t>
            </a:r>
          </a:p>
          <a:p>
            <a:pPr marL="0" indent="0">
              <a:buNone/>
              <a:defRPr/>
            </a:pPr>
            <a:r>
              <a:rPr lang="es-MX" dirty="0" smtClean="0"/>
              <a:t>Determinar el tipo de difusión</a:t>
            </a:r>
          </a:p>
          <a:p>
            <a:pPr marL="0" indent="0">
              <a:buNone/>
              <a:defRPr/>
            </a:pPr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611560" y="2786778"/>
            <a:ext cx="39604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30" tIns="45716" rIns="91430" bIns="45716" rtlCol="0">
            <a:spAutoFit/>
          </a:bodyPr>
          <a:lstStyle/>
          <a:p>
            <a:r>
              <a:rPr lang="es-MX" sz="2000" b="1" dirty="0"/>
              <a:t>2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65938" y="3833341"/>
            <a:ext cx="39604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30" tIns="45716" rIns="91430" bIns="45716" rtlCol="0">
            <a:spAutoFit/>
          </a:bodyPr>
          <a:lstStyle/>
          <a:p>
            <a:r>
              <a:rPr lang="es-MX" sz="2000" b="1" dirty="0"/>
              <a:t>3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11560" y="4866368"/>
            <a:ext cx="39604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30" tIns="45716" rIns="91430" bIns="45716" rtlCol="0">
            <a:spAutoFit/>
          </a:bodyPr>
          <a:lstStyle/>
          <a:p>
            <a:r>
              <a:rPr lang="es-MX" sz="2000" b="1" dirty="0"/>
              <a:t>4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1"/>
          <a:stretch/>
        </p:blipFill>
        <p:spPr bwMode="auto">
          <a:xfrm>
            <a:off x="5868146" y="2681718"/>
            <a:ext cx="3126829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2" t="35631" r="12713" b="34532"/>
          <a:stretch/>
        </p:blipFill>
        <p:spPr bwMode="auto">
          <a:xfrm rot="915198">
            <a:off x="6595157" y="3850895"/>
            <a:ext cx="1103587" cy="155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471">
            <a:off x="6876258" y="3714219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8136532" y="66893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5i13)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4" name="13 Botón de acción: Volver">
            <a:hlinkClick r:id="rId6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109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87315" y="549277"/>
            <a:ext cx="8229600" cy="431453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hacer una Infografía?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11560" y="1412778"/>
            <a:ext cx="39604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30" tIns="45716" rIns="91430" bIns="45716" rtlCol="0">
            <a:spAutoFit/>
          </a:bodyPr>
          <a:lstStyle/>
          <a:p>
            <a:r>
              <a:rPr lang="es-MX" sz="2000" b="1" dirty="0"/>
              <a:t>5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1187624" y="1268760"/>
            <a:ext cx="5184576" cy="456510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s-MX" dirty="0" smtClean="0"/>
              <a:t>Decidir el tipo de presentación: digital o impreso</a:t>
            </a:r>
          </a:p>
          <a:p>
            <a:pPr marL="0" indent="0">
              <a:buNone/>
              <a:defRPr/>
            </a:pPr>
            <a:r>
              <a:rPr lang="es-MX" dirty="0" smtClean="0"/>
              <a:t>Seleccionar imágenes, datos estadísticos, gráficos, etc.</a:t>
            </a:r>
          </a:p>
          <a:p>
            <a:pPr marL="0" indent="0">
              <a:buNone/>
              <a:defRPr/>
            </a:pPr>
            <a:r>
              <a:rPr lang="es-MX" dirty="0" smtClean="0"/>
              <a:t>Hacer un bosquejo</a:t>
            </a:r>
          </a:p>
          <a:p>
            <a:pPr marL="0" indent="0">
              <a:buNone/>
              <a:defRPr/>
            </a:pPr>
            <a:r>
              <a:rPr lang="es-MX" dirty="0" smtClean="0"/>
              <a:t>Elegir las herramientas necesarias para elaborarlo</a:t>
            </a:r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611560" y="2852936"/>
            <a:ext cx="39604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30" tIns="45716" rIns="91430" bIns="45716" rtlCol="0">
            <a:spAutoFit/>
          </a:bodyPr>
          <a:lstStyle/>
          <a:p>
            <a:r>
              <a:rPr lang="es-MX" sz="2000" b="1" dirty="0"/>
              <a:t>6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11560" y="5045114"/>
            <a:ext cx="39604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30" tIns="45716" rIns="91430" bIns="45716" rtlCol="0">
            <a:spAutoFit/>
          </a:bodyPr>
          <a:lstStyle/>
          <a:p>
            <a:r>
              <a:rPr lang="es-MX" sz="2000" b="1" dirty="0"/>
              <a:t>8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11560" y="4437114"/>
            <a:ext cx="39604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30" tIns="45716" rIns="91430" bIns="45716" rtlCol="0">
            <a:spAutoFit/>
          </a:bodyPr>
          <a:lstStyle/>
          <a:p>
            <a:r>
              <a:rPr lang="es-MX" sz="2000" b="1" dirty="0"/>
              <a:t>7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942731"/>
            <a:ext cx="2725021" cy="191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8136532" y="66893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5i13)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2" name="11 Botón de acción: Volver">
            <a:hlinkClick r:id="rId3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14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s-MX" smtClean="0"/>
              <a:t>Instituto Canadiense Clarac</a:t>
            </a:r>
            <a:endParaRPr lang="es-ES" altLang="es-MX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87314" y="549277"/>
            <a:ext cx="8985321" cy="503459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Infografía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136532" y="66893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5i14)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12" name="11 Botón de acción: Volver">
            <a:hlinkClick r:id="rId2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268760"/>
            <a:ext cx="2232248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439738" y="3357565"/>
            <a:ext cx="5184775" cy="2016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0" tIns="45716" rIns="91430" bIns="45716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t">
              <a:defRPr/>
            </a:pPr>
            <a:r>
              <a:rPr lang="es-MX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Reflexiones Personales</a:t>
            </a:r>
            <a:endParaRPr lang="es-MX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t">
              <a:defRPr/>
            </a:pPr>
            <a:endParaRPr lang="es-MX" sz="1800" dirty="0">
              <a:solidFill>
                <a:schemeClr val="bg1"/>
              </a:solidFill>
            </a:endParaRPr>
          </a:p>
          <a:p>
            <a:pPr algn="l">
              <a:defRPr/>
            </a:pPr>
            <a:endParaRPr lang="es-ES" altLang="es-MX" sz="1800" b="1" dirty="0">
              <a:solidFill>
                <a:schemeClr val="bg1"/>
              </a:solidFill>
            </a:endParaRPr>
          </a:p>
        </p:txBody>
      </p:sp>
      <p:pic>
        <p:nvPicPr>
          <p:cNvPr id="31747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0" y="260350"/>
            <a:ext cx="194468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Botón de acción: Volver">
            <a:hlinkClick r:id="rId5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8136532" y="66893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5i15)</a:t>
            </a:r>
            <a:endParaRPr lang="es-MX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0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ESTELITA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s-ES" dirty="0"/>
              <a:t>L</a:t>
            </a:r>
            <a:r>
              <a:rPr lang="es-MX" dirty="0"/>
              <a:t>a experiencia </a:t>
            </a:r>
            <a:r>
              <a:rPr lang="es-MX" dirty="0" smtClean="0"/>
              <a:t>del </a:t>
            </a:r>
            <a:r>
              <a:rPr lang="es-MX" dirty="0"/>
              <a:t>trabajo interdisciplinario </a:t>
            </a:r>
            <a:r>
              <a:rPr lang="es-MX" dirty="0" smtClean="0"/>
              <a:t>de conexiones </a:t>
            </a:r>
            <a:r>
              <a:rPr lang="es-MX" dirty="0"/>
              <a:t>representa grandes ventajas, cuyo objetivo consiste en  desarrollar las  habilidades sociales y actitudinales del estudiante esto se da por medio del trabajo en equipo, así mismo mejora las habilidades para construir su propio conocimiento por medio de la investigación, reflexión y conocimiento.</a:t>
            </a:r>
          </a:p>
          <a:p>
            <a:pPr marL="0" indent="0" algn="just">
              <a:buNone/>
            </a:pPr>
            <a:r>
              <a:rPr lang="es-MX" dirty="0"/>
              <a:t>Esta forma de trabajo va ayudar al estudiante a tener un enfoque pedagógico-didáctico y metodológico, ya que es una de las barreras de aprendizaje que enfrentan en la actualidad.</a:t>
            </a:r>
          </a:p>
          <a:p>
            <a:pPr marL="0" indent="0" algn="just">
              <a:buNone/>
            </a:pPr>
            <a:r>
              <a:rPr lang="es-MX" dirty="0"/>
              <a:t>Lo cierto es que los profesores involucrados deben de tener una buena coordinación en programas y temas que  enlacen perfectamente en el proyecto con las disciplinas involucradas, para así concluir en tiempo y forma con el objetivo.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8136532" y="66893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5i15)</a:t>
            </a:r>
            <a:endParaRPr lang="es-MX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5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ANDREA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4984" y="2132856"/>
            <a:ext cx="8229600" cy="28083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800" dirty="0" smtClean="0"/>
              <a:t>El trabajo interdisciplinario </a:t>
            </a:r>
            <a:r>
              <a:rPr lang="es-MX" sz="2800" dirty="0" smtClean="0"/>
              <a:t>nos </a:t>
            </a:r>
            <a:r>
              <a:rPr lang="es-MX" sz="2800" dirty="0"/>
              <a:t>brinda a docentes y </a:t>
            </a:r>
            <a:r>
              <a:rPr lang="es-MX" sz="2800" dirty="0" smtClean="0"/>
              <a:t>alumnos, una </a:t>
            </a:r>
            <a:r>
              <a:rPr lang="es-MX" sz="2800" dirty="0" smtClean="0"/>
              <a:t>maravillosa oportunidad para </a:t>
            </a:r>
            <a:r>
              <a:rPr lang="es-MX" sz="2800" dirty="0" smtClean="0"/>
              <a:t>enriquecer nuestros conocimientos por la interrelación entre las </a:t>
            </a:r>
            <a:r>
              <a:rPr lang="es-MX" sz="2800" dirty="0" smtClean="0"/>
              <a:t>disciplinas, pero también nos permite fortalecer nuestras habilidades sociales.</a:t>
            </a:r>
            <a:endParaRPr lang="es-MX" sz="2800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8136532" y="66893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5i15)</a:t>
            </a:r>
            <a:endParaRPr lang="es-MX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3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404815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es-MX" altLang="es-MX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Interdisciplinariedad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5" y="1341438"/>
            <a:ext cx="5903912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s-MX" altLang="es-MX" smtClean="0"/>
              <a:t>Enfoque que permite la vinculación de diferentes áreas del conocimiento, para abordar una situación en particular. Permite integrar los saberes de varias disciplinas para fortalecer la comprensión del entorno y resolver problemas específicos.</a:t>
            </a:r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516216" y="1988842"/>
            <a:ext cx="2088232" cy="2694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5a)</a:t>
            </a:r>
            <a:endParaRPr lang="es-MX" b="1" dirty="0"/>
          </a:p>
        </p:txBody>
      </p:sp>
      <p:sp>
        <p:nvSpPr>
          <p:cNvPr id="8" name="7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TANIA</a:t>
            </a:r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8136532" y="66893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5i15)</a:t>
            </a:r>
            <a:endParaRPr lang="es-MX" b="1" dirty="0">
              <a:solidFill>
                <a:srgbClr val="FFFFFF"/>
              </a:solidFill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90EE9775-1007-47C9-968B-02FE9A70AC04}"/>
              </a:ext>
            </a:extLst>
          </p:cNvPr>
          <p:cNvSpPr txBox="1">
            <a:spLocks/>
          </p:cNvSpPr>
          <p:nvPr/>
        </p:nvSpPr>
        <p:spPr bwMode="auto">
          <a:xfrm>
            <a:off x="323528" y="1253331"/>
            <a:ext cx="8424936" cy="534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342863" indent="-3428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1" indent="-28571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2877" indent="-22857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028" indent="-22857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180" indent="-22857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330" indent="-22857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481" indent="-22857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8633" indent="-22857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5783" indent="-22857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es-MX" sz="2800" kern="0" dirty="0" smtClean="0"/>
              <a:t>El trabajo interdisciplinario es fructífero en cuanto al desarrollo del conocimiento, pero también a las habilidades sociales que se ponen en juego, como la negociación, tolerancia, comunicación, establecer acuerdos, organización y coordinación de tiempos, ideas y la concreción de éstas. </a:t>
            </a:r>
          </a:p>
          <a:p>
            <a:pPr marL="0" indent="0" algn="just">
              <a:buFontTx/>
              <a:buNone/>
            </a:pPr>
            <a:r>
              <a:rPr lang="es-MX" sz="2800" kern="0" dirty="0" smtClean="0"/>
              <a:t>Me pareció un buen ejercicio y proceso entre los docentes, ya que es justo lo que pedimos a los alumnos, partiendo de esto considero que es trabajar con congruencia para formar estudiantes a través del ejemplo,  del propio aprendizaje y desarrollo de habilidades docentes. </a:t>
            </a:r>
            <a:endParaRPr lang="es-MX" sz="2800" kern="0" dirty="0"/>
          </a:p>
        </p:txBody>
      </p:sp>
    </p:spTree>
    <p:extLst>
      <p:ext uri="{BB962C8B-B14F-4D97-AF65-F5344CB8AC3E}">
        <p14:creationId xmlns:p14="http://schemas.microsoft.com/office/powerpoint/2010/main" val="210984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</p:spPr>
        <p:txBody>
          <a:bodyPr/>
          <a:lstStyle/>
          <a:p>
            <a:r>
              <a:rPr lang="es-MX" dirty="0" smtClean="0"/>
              <a:t>HIRAM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03648" y="3140968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s-MX" dirty="0" smtClean="0"/>
              <a:t>Mis dificultades para la construcción del proyecto fueron:  tratar de utilizar un lenguaje en común con miembros del equipo, además de dejar de prescindir de metodologías y enfoques disciplinares propios.</a:t>
            </a:r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8136532" y="66893"/>
            <a:ext cx="936104" cy="369324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0" tIns="45716" rIns="91430" bIns="45716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5i15)</a:t>
            </a:r>
            <a:endParaRPr lang="es-MX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0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20" r="18285"/>
          <a:stretch>
            <a:fillRect/>
          </a:stretch>
        </p:blipFill>
        <p:spPr bwMode="auto">
          <a:xfrm>
            <a:off x="7108702" y="908722"/>
            <a:ext cx="163740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5290" y="188915"/>
            <a:ext cx="82296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altLang="es-MX" kern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  <a:endParaRPr lang="es-MX" altLang="es-MX" kern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3570" y="1235124"/>
            <a:ext cx="6624017" cy="464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 eaLnBrk="1" hangingPunct="1">
              <a:buFont typeface="Wingdings" pitchFamily="2" charset="2"/>
              <a:buChar char="ü"/>
            </a:pPr>
            <a:r>
              <a:rPr lang="es-MX" altLang="es-MX" sz="3000" kern="0" dirty="0"/>
              <a:t>Establece vínculos con otras disciplinas.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es-MX" altLang="es-MX" sz="3000" kern="0" dirty="0"/>
              <a:t>Considera la situación dentro del contexto.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es-MX" altLang="es-MX" sz="3000" kern="0" dirty="0"/>
              <a:t>Fomenta el trabajo en equipo.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es-MX" altLang="es-MX" sz="3000" kern="0" dirty="0"/>
              <a:t>Permite el desarrollo de habilidades sociales y de manejo de conflictos.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es-MX" altLang="es-MX" sz="3000" kern="0" dirty="0"/>
              <a:t>Utiliza diversas estrategias educativas.</a:t>
            </a:r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67050" y="623729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s-ES" altLang="es-MX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Canadiense Clarac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8495928" y="0"/>
            <a:ext cx="648072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>
            <a:spAutoFit/>
          </a:bodyPr>
          <a:lstStyle/>
          <a:p>
            <a:pPr>
              <a:defRPr/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5a)</a:t>
            </a:r>
            <a:endParaRPr lang="es-MX" b="1" dirty="0"/>
          </a:p>
        </p:txBody>
      </p:sp>
      <p:sp>
        <p:nvSpPr>
          <p:cNvPr id="10" name="9 Botón de acción: Volver">
            <a:hlinkClick r:id="rId4" action="ppaction://hlinksldjump" highlightClick="1"/>
          </p:cNvPr>
          <p:cNvSpPr/>
          <p:nvPr/>
        </p:nvSpPr>
        <p:spPr>
          <a:xfrm>
            <a:off x="8244408" y="6381328"/>
            <a:ext cx="864096" cy="432048"/>
          </a:xfrm>
          <a:prstGeom prst="actionButtonReturn">
            <a:avLst/>
          </a:prstGeom>
          <a:solidFill>
            <a:srgbClr val="CC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8298</TotalTime>
  <Words>2385</Words>
  <Application>Microsoft Office PowerPoint</Application>
  <PresentationFormat>Presentación en pantalla (4:3)</PresentationFormat>
  <Paragraphs>474</Paragraphs>
  <Slides>81</Slides>
  <Notes>52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81</vt:i4>
      </vt:variant>
    </vt:vector>
  </HeadingPairs>
  <TitlesOfParts>
    <vt:vector size="84" baseType="lpstr">
      <vt:lpstr>Diseño predeterminado</vt:lpstr>
      <vt:lpstr>1_Diseño predeterminado</vt:lpstr>
      <vt:lpstr>2_Diseño predeterminado</vt:lpstr>
      <vt:lpstr>Presentación de PowerPoint</vt:lpstr>
      <vt:lpstr>Presentación de PowerPoint</vt:lpstr>
      <vt:lpstr>Índice de Apartados del Portafolio</vt:lpstr>
      <vt:lpstr>Índice de Apartados del Portafolio</vt:lpstr>
      <vt:lpstr>Índice de Apartados del Portafolio</vt:lpstr>
      <vt:lpstr>Índice de Apartados del Portafolio</vt:lpstr>
      <vt:lpstr>Presentación de PowerPoint</vt:lpstr>
      <vt:lpstr>La Interdisciplinariedad</vt:lpstr>
      <vt:lpstr>Presentación de PowerPoint</vt:lpstr>
      <vt:lpstr>¿Por qué es importante la Interdisciplinariedad en la Educación?</vt:lpstr>
      <vt:lpstr>¿Cómo motivar a los alumnos para el trabajo interdisciplinario?</vt:lpstr>
      <vt:lpstr>Prerrequisitos para la planeación del trabajo interdisciplinario</vt:lpstr>
      <vt:lpstr>¿Qué papel juega la planeación en el trabajo interdisciplinario y que características debe tener?</vt:lpstr>
      <vt:lpstr>Presentación de PowerPoint</vt:lpstr>
      <vt:lpstr>Yo Soy</vt:lpstr>
      <vt:lpstr>Presentación de PowerPoint</vt:lpstr>
      <vt:lpstr>Soy en las Redes Sociales</vt:lpstr>
      <vt:lpstr>Justificación del Proyecto</vt:lpstr>
      <vt:lpstr>Justificación del Proyecto</vt:lpstr>
      <vt:lpstr>Objetivo general del Proyecto</vt:lpstr>
      <vt:lpstr>Objetivo general de Informática </vt:lpstr>
      <vt:lpstr>Objetivo general de Orientación Educativa IV</vt:lpstr>
      <vt:lpstr>Objetivo general de Matemáticas IV</vt:lpstr>
      <vt:lpstr>Preguntas generadoras</vt:lpstr>
      <vt:lpstr>Contenidos de Informática</vt:lpstr>
      <vt:lpstr>Contenidos de Orientación Educativa IV</vt:lpstr>
      <vt:lpstr>Contenidos de Matemáticas IV</vt:lpstr>
      <vt:lpstr>- Formatos e Instrumentos para la Planeación -</vt:lpstr>
      <vt:lpstr>- Formatos e Instrumentos para la Planeación -</vt:lpstr>
      <vt:lpstr>- Formatos e Instrumentos para la Planeación -</vt:lpstr>
      <vt:lpstr>- Formatos e Instrumentos para la Planeación -</vt:lpstr>
      <vt:lpstr>- Formatos e Instrumentos para la Planeación -</vt:lpstr>
      <vt:lpstr>- Formatos e Instrumentos para la Planeación -</vt:lpstr>
      <vt:lpstr>- Formatos e Instrumentos para la Planeación -</vt:lpstr>
      <vt:lpstr>- Formatos e Instrumentos para la Planeación -</vt:lpstr>
      <vt:lpstr>- Formatos e Instrumentos para la Planeación -</vt:lpstr>
      <vt:lpstr>- Formatos e Instrumentos para la Planeación -</vt:lpstr>
      <vt:lpstr>- Formatos e Instrumentos para la Planeación -</vt:lpstr>
      <vt:lpstr>- Formatos e Instrumentos para la Planeación -</vt:lpstr>
      <vt:lpstr>Reflexión Grupo Interdisciplinario</vt:lpstr>
      <vt:lpstr>Reflexión. Reunión de Zona</vt:lpstr>
      <vt:lpstr>Reflexión. Reunión de Zona</vt:lpstr>
      <vt:lpstr>Reflexión. Reunión de Zona</vt:lpstr>
      <vt:lpstr>Presentación de PowerPoint</vt:lpstr>
      <vt:lpstr>Presentación de PowerPoint</vt:lpstr>
      <vt:lpstr>A.M.E. general</vt:lpstr>
      <vt:lpstr>A.M.E. general</vt:lpstr>
      <vt:lpstr>E. I. P. Resumen</vt:lpstr>
      <vt:lpstr>E. I. P. Resumen</vt:lpstr>
      <vt:lpstr>E. I. P. Resumen</vt:lpstr>
      <vt:lpstr>E. I. P. Resumen</vt:lpstr>
      <vt:lpstr>E. I. P. Resumen</vt:lpstr>
      <vt:lpstr>E. I. P. Resumen</vt:lpstr>
      <vt:lpstr>E. I. P. Resumen</vt:lpstr>
      <vt:lpstr>E. I. P. Resumen</vt:lpstr>
      <vt:lpstr>E. I. P. Resumen</vt:lpstr>
      <vt:lpstr>E. I. P. Resumen</vt:lpstr>
      <vt:lpstr>E. I. P. Resumen</vt:lpstr>
      <vt:lpstr>E. I. P.  Elaboración del Proyecto</vt:lpstr>
      <vt:lpstr>Presentación de PowerPoint</vt:lpstr>
      <vt:lpstr>Presentación de PowerPoint</vt:lpstr>
      <vt:lpstr>Presentación de PowerPoint</vt:lpstr>
      <vt:lpstr>Presentación de PowerPoint</vt:lpstr>
      <vt:lpstr>- Formatos e Instrumentos para la Planeación -</vt:lpstr>
      <vt:lpstr>- Formatos e Instrumentos para la Planeación -</vt:lpstr>
      <vt:lpstr>- Formatos e Instrumentos para la Planeación -</vt:lpstr>
      <vt:lpstr>- Formatos e Instrumentos para la Planeación -</vt:lpstr>
      <vt:lpstr>Evaluación Formatos Prerrequisitos</vt:lpstr>
      <vt:lpstr>Evaluación Formatos Prerrequisitos</vt:lpstr>
      <vt:lpstr>Evaluación Formatos Prerrequisitos</vt:lpstr>
      <vt:lpstr>Evaluación Formatos Prerrequisitos</vt:lpstr>
      <vt:lpstr>Evaluación Formatos Grupo Heterogéneo</vt:lpstr>
      <vt:lpstr>Presentación de PowerPoint</vt:lpstr>
      <vt:lpstr>¿Cómo hacer una Infografía?</vt:lpstr>
      <vt:lpstr>¿Cómo hacer una Infografía?</vt:lpstr>
      <vt:lpstr>Infografía</vt:lpstr>
      <vt:lpstr>Presentación de PowerPoint</vt:lpstr>
      <vt:lpstr>ESTELITA</vt:lpstr>
      <vt:lpstr>ANDREA</vt:lpstr>
      <vt:lpstr>TANIA</vt:lpstr>
      <vt:lpstr>HIRAM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Andrea Reyna Díaz</cp:lastModifiedBy>
  <cp:revision>883</cp:revision>
  <cp:lastPrinted>2018-06-14T19:30:53Z</cp:lastPrinted>
  <dcterms:created xsi:type="dcterms:W3CDTF">2010-05-23T14:28:12Z</dcterms:created>
  <dcterms:modified xsi:type="dcterms:W3CDTF">2018-06-15T13:09:29Z</dcterms:modified>
</cp:coreProperties>
</file>