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Default Extension="gif" ContentType="image/gif"/>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81"/>
  </p:notesMasterIdLst>
  <p:sldIdLst>
    <p:sldId id="258" r:id="rId2"/>
    <p:sldId id="260" r:id="rId3"/>
    <p:sldId id="268" r:id="rId4"/>
    <p:sldId id="281" r:id="rId5"/>
    <p:sldId id="360" r:id="rId6"/>
    <p:sldId id="262" r:id="rId7"/>
    <p:sldId id="263" r:id="rId8"/>
    <p:sldId id="264" r:id="rId9"/>
    <p:sldId id="265" r:id="rId10"/>
    <p:sldId id="266" r:id="rId11"/>
    <p:sldId id="267" r:id="rId12"/>
    <p:sldId id="269" r:id="rId13"/>
    <p:sldId id="273" r:id="rId14"/>
    <p:sldId id="274" r:id="rId15"/>
    <p:sldId id="270" r:id="rId16"/>
    <p:sldId id="275" r:id="rId17"/>
    <p:sldId id="271" r:id="rId18"/>
    <p:sldId id="272" r:id="rId19"/>
    <p:sldId id="324" r:id="rId20"/>
    <p:sldId id="325" r:id="rId21"/>
    <p:sldId id="323" r:id="rId22"/>
    <p:sldId id="322" r:id="rId23"/>
    <p:sldId id="326" r:id="rId24"/>
    <p:sldId id="327" r:id="rId25"/>
    <p:sldId id="330" r:id="rId26"/>
    <p:sldId id="335" r:id="rId27"/>
    <p:sldId id="337" r:id="rId28"/>
    <p:sldId id="336" r:id="rId29"/>
    <p:sldId id="338" r:id="rId30"/>
    <p:sldId id="339" r:id="rId31"/>
    <p:sldId id="334" r:id="rId32"/>
    <p:sldId id="333" r:id="rId33"/>
    <p:sldId id="352" r:id="rId34"/>
    <p:sldId id="356" r:id="rId35"/>
    <p:sldId id="357" r:id="rId36"/>
    <p:sldId id="358" r:id="rId37"/>
    <p:sldId id="359" r:id="rId38"/>
    <p:sldId id="340" r:id="rId39"/>
    <p:sldId id="350" r:id="rId40"/>
    <p:sldId id="351" r:id="rId41"/>
    <p:sldId id="276" r:id="rId42"/>
    <p:sldId id="277" r:id="rId43"/>
    <p:sldId id="278" r:id="rId44"/>
    <p:sldId id="279" r:id="rId45"/>
    <p:sldId id="280" r:id="rId46"/>
    <p:sldId id="284" r:id="rId47"/>
    <p:sldId id="282" r:id="rId48"/>
    <p:sldId id="285" r:id="rId49"/>
    <p:sldId id="283" r:id="rId50"/>
    <p:sldId id="286" r:id="rId51"/>
    <p:sldId id="287" r:id="rId52"/>
    <p:sldId id="288" r:id="rId53"/>
    <p:sldId id="289" r:id="rId54"/>
    <p:sldId id="290" r:id="rId55"/>
    <p:sldId id="291" r:id="rId56"/>
    <p:sldId id="292" r:id="rId57"/>
    <p:sldId id="294" r:id="rId58"/>
    <p:sldId id="295" r:id="rId59"/>
    <p:sldId id="301" r:id="rId60"/>
    <p:sldId id="297" r:id="rId61"/>
    <p:sldId id="355" r:id="rId62"/>
    <p:sldId id="354" r:id="rId63"/>
    <p:sldId id="300" r:id="rId64"/>
    <p:sldId id="304" r:id="rId65"/>
    <p:sldId id="309" r:id="rId66"/>
    <p:sldId id="310" r:id="rId67"/>
    <p:sldId id="311" r:id="rId68"/>
    <p:sldId id="308" r:id="rId69"/>
    <p:sldId id="312" r:id="rId70"/>
    <p:sldId id="317" r:id="rId71"/>
    <p:sldId id="316" r:id="rId72"/>
    <p:sldId id="341" r:id="rId73"/>
    <p:sldId id="342" r:id="rId74"/>
    <p:sldId id="343" r:id="rId75"/>
    <p:sldId id="344" r:id="rId76"/>
    <p:sldId id="345" r:id="rId77"/>
    <p:sldId id="346" r:id="rId78"/>
    <p:sldId id="347" r:id="rId79"/>
    <p:sldId id="349"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94271" autoAdjust="0"/>
  </p:normalViewPr>
  <p:slideViewPr>
    <p:cSldViewPr>
      <p:cViewPr>
        <p:scale>
          <a:sx n="100" d="100"/>
          <a:sy n="100" d="100"/>
        </p:scale>
        <p:origin x="-6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image" Target="../media/image17.pn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image" Target="../media/image17.pn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61146-4439-4F8A-AC1E-7B15AC3EBDD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5C22010-E21F-4368-B3C2-D498A4E3A2AB}">
      <dgm:prSet phldrT="[Texto]"/>
      <dgm:spPr/>
      <dgm:t>
        <a:bodyPr/>
        <a:lstStyle/>
        <a:p>
          <a:r>
            <a:rPr lang="es-MX" dirty="0" smtClean="0"/>
            <a:t>Proyecto:</a:t>
          </a:r>
        </a:p>
        <a:p>
          <a:r>
            <a:rPr lang="es-MX" dirty="0" smtClean="0"/>
            <a:t>Transformación de la energía.</a:t>
          </a:r>
          <a:endParaRPr lang="en-US" dirty="0"/>
        </a:p>
      </dgm:t>
    </dgm:pt>
    <dgm:pt modelId="{23DBB2EE-CA2D-449E-8F1C-6C461D9218C5}" type="parTrans" cxnId="{7E91F2B6-A452-4686-9AE0-36D55794C624}">
      <dgm:prSet/>
      <dgm:spPr/>
      <dgm:t>
        <a:bodyPr/>
        <a:lstStyle/>
        <a:p>
          <a:endParaRPr lang="en-US"/>
        </a:p>
      </dgm:t>
    </dgm:pt>
    <dgm:pt modelId="{ABEF014D-3FB9-487C-BCC4-28E028365044}" type="sibTrans" cxnId="{7E91F2B6-A452-4686-9AE0-36D55794C624}">
      <dgm:prSet/>
      <dgm:spPr/>
      <dgm:t>
        <a:bodyPr/>
        <a:lstStyle/>
        <a:p>
          <a:endParaRPr lang="en-US"/>
        </a:p>
      </dgm:t>
    </dgm:pt>
    <dgm:pt modelId="{E55B27FD-0897-424B-B36D-5F698B3AF64E}">
      <dgm:prSet phldrT="[Texto]" custT="1"/>
      <dgm:spPr/>
      <dgm:t>
        <a:bodyPr/>
        <a:lstStyle/>
        <a:p>
          <a:r>
            <a:rPr lang="es-MX" sz="900" dirty="0" smtClean="0"/>
            <a:t>Física</a:t>
          </a:r>
        </a:p>
        <a:p>
          <a:r>
            <a:rPr lang="es-MX" sz="900" dirty="0" smtClean="0"/>
            <a:t>Contenido:</a:t>
          </a:r>
        </a:p>
        <a:p>
          <a:r>
            <a:rPr lang="es-MX" sz="900" dirty="0" smtClean="0"/>
            <a:t>2.4 Transformación de la energía.</a:t>
          </a:r>
        </a:p>
        <a:p>
          <a:r>
            <a:rPr lang="es-MX" sz="900" dirty="0" smtClean="0"/>
            <a:t>Aportará los conocimientos teórico prácticos involucrados en las transformaciones y aprovechamiento de la energía.</a:t>
          </a:r>
          <a:endParaRPr lang="en-US" sz="900" dirty="0"/>
        </a:p>
      </dgm:t>
    </dgm:pt>
    <dgm:pt modelId="{23C5DEE2-1101-467E-8F0A-38413B6DF261}" type="parTrans" cxnId="{5D2EEBBB-55DE-41C9-A322-069EDFFB5277}">
      <dgm:prSet/>
      <dgm:spPr/>
      <dgm:t>
        <a:bodyPr/>
        <a:lstStyle/>
        <a:p>
          <a:endParaRPr lang="en-US" dirty="0"/>
        </a:p>
      </dgm:t>
    </dgm:pt>
    <dgm:pt modelId="{436419A2-5A2B-4CD9-901E-3B4EF81A0597}" type="sibTrans" cxnId="{5D2EEBBB-55DE-41C9-A322-069EDFFB5277}">
      <dgm:prSet/>
      <dgm:spPr/>
      <dgm:t>
        <a:bodyPr/>
        <a:lstStyle/>
        <a:p>
          <a:endParaRPr lang="en-US"/>
        </a:p>
      </dgm:t>
    </dgm:pt>
    <dgm:pt modelId="{AE4500BD-8F2F-413F-AE45-6A8C258F7DD8}">
      <dgm:prSet phldrT="[Texto]" custT="1"/>
      <dgm:spPr/>
      <dgm:t>
        <a:bodyPr/>
        <a:lstStyle/>
        <a:p>
          <a:r>
            <a:rPr lang="es-MX" sz="900" dirty="0" smtClean="0"/>
            <a:t>Informática</a:t>
          </a:r>
        </a:p>
        <a:p>
          <a:r>
            <a:rPr lang="es-MX" sz="900" dirty="0" smtClean="0"/>
            <a:t>Contenido:</a:t>
          </a:r>
        </a:p>
        <a:p>
          <a:r>
            <a:rPr lang="es-MX" sz="900" dirty="0" smtClean="0"/>
            <a:t>1.1 Búsqueda de información</a:t>
          </a:r>
        </a:p>
        <a:p>
          <a:r>
            <a:rPr lang="es-MX" sz="900" dirty="0" smtClean="0"/>
            <a:t>Aportará los conocimientos teórico prácticos para el empleo de la red a fin de buscar contenidos relacionados de forma básica y especializada en sitios web seguros y confiables.</a:t>
          </a:r>
          <a:endParaRPr lang="en-US" sz="900" dirty="0"/>
        </a:p>
      </dgm:t>
    </dgm:pt>
    <dgm:pt modelId="{39714E7E-AA45-487B-8DE7-F3CC7587A34E}" type="parTrans" cxnId="{BDAAACAE-A995-4933-B7C7-3914651A951A}">
      <dgm:prSet/>
      <dgm:spPr/>
      <dgm:t>
        <a:bodyPr/>
        <a:lstStyle/>
        <a:p>
          <a:endParaRPr lang="en-US" dirty="0"/>
        </a:p>
      </dgm:t>
    </dgm:pt>
    <dgm:pt modelId="{690E4E7E-1E1B-4AED-AA49-080DE05BA43D}" type="sibTrans" cxnId="{BDAAACAE-A995-4933-B7C7-3914651A951A}">
      <dgm:prSet/>
      <dgm:spPr/>
      <dgm:t>
        <a:bodyPr/>
        <a:lstStyle/>
        <a:p>
          <a:endParaRPr lang="en-US"/>
        </a:p>
      </dgm:t>
    </dgm:pt>
    <dgm:pt modelId="{ACAA6976-F4EE-4C09-8B50-4F81FB8BA03E}">
      <dgm:prSet phldrT="[Texto]" custT="1"/>
      <dgm:spPr/>
      <dgm:t>
        <a:bodyPr/>
        <a:lstStyle/>
        <a:p>
          <a:r>
            <a:rPr lang="es-MX" sz="900" dirty="0" smtClean="0"/>
            <a:t>Educación Física</a:t>
          </a:r>
        </a:p>
        <a:p>
          <a:r>
            <a:rPr lang="es-MX" sz="900" dirty="0" smtClean="0"/>
            <a:t>Contenido:</a:t>
          </a:r>
        </a:p>
        <a:p>
          <a:r>
            <a:rPr lang="es-MX" sz="900" dirty="0" smtClean="0"/>
            <a:t>3.2  Aplicación de instrumentos de evaluación de las capacidades motoras.</a:t>
          </a:r>
        </a:p>
        <a:p>
          <a:r>
            <a:rPr lang="es-MX" sz="900" dirty="0" smtClean="0"/>
            <a:t>Aportará relacionar los hábitos para mejorar y mantener la  condición física a través actividades motoras extracurriculares con la transformación de la energía.</a:t>
          </a:r>
        </a:p>
        <a:p>
          <a:endParaRPr lang="es-MX" sz="600" dirty="0" smtClean="0"/>
        </a:p>
        <a:p>
          <a:endParaRPr lang="en-US" sz="600" dirty="0"/>
        </a:p>
      </dgm:t>
    </dgm:pt>
    <dgm:pt modelId="{E32D172F-4FF3-4DA0-8D64-1E1B26DB1471}" type="parTrans" cxnId="{CE656259-AB17-4BFA-826E-F0482BA6CEED}">
      <dgm:prSet/>
      <dgm:spPr/>
      <dgm:t>
        <a:bodyPr/>
        <a:lstStyle/>
        <a:p>
          <a:endParaRPr lang="en-US" dirty="0"/>
        </a:p>
      </dgm:t>
    </dgm:pt>
    <dgm:pt modelId="{65A51CAB-EDCC-4881-8742-57324C589A69}" type="sibTrans" cxnId="{CE656259-AB17-4BFA-826E-F0482BA6CEED}">
      <dgm:prSet/>
      <dgm:spPr/>
      <dgm:t>
        <a:bodyPr/>
        <a:lstStyle/>
        <a:p>
          <a:endParaRPr lang="en-US"/>
        </a:p>
      </dgm:t>
    </dgm:pt>
    <dgm:pt modelId="{769B70C3-BE9E-44D0-861F-4EEF22123B1C}" type="pres">
      <dgm:prSet presAssocID="{CFF61146-4439-4F8A-AC1E-7B15AC3EBDDB}" presName="cycle" presStyleCnt="0">
        <dgm:presLayoutVars>
          <dgm:chMax val="1"/>
          <dgm:dir/>
          <dgm:animLvl val="ctr"/>
          <dgm:resizeHandles val="exact"/>
        </dgm:presLayoutVars>
      </dgm:prSet>
      <dgm:spPr/>
      <dgm:t>
        <a:bodyPr/>
        <a:lstStyle/>
        <a:p>
          <a:endParaRPr lang="en-US"/>
        </a:p>
      </dgm:t>
    </dgm:pt>
    <dgm:pt modelId="{E7D02FE4-E1A6-4C63-A699-6CD011A43BBA}" type="pres">
      <dgm:prSet presAssocID="{95C22010-E21F-4368-B3C2-D498A4E3A2AB}" presName="centerShape" presStyleLbl="node0" presStyleIdx="0" presStyleCnt="1"/>
      <dgm:spPr/>
      <dgm:t>
        <a:bodyPr/>
        <a:lstStyle/>
        <a:p>
          <a:endParaRPr lang="en-US"/>
        </a:p>
      </dgm:t>
    </dgm:pt>
    <dgm:pt modelId="{3D43EA15-9444-4F77-B0B4-BC52F7BC682A}" type="pres">
      <dgm:prSet presAssocID="{23C5DEE2-1101-467E-8F0A-38413B6DF261}" presName="parTrans" presStyleLbl="bgSibTrans2D1" presStyleIdx="0" presStyleCnt="3"/>
      <dgm:spPr/>
      <dgm:t>
        <a:bodyPr/>
        <a:lstStyle/>
        <a:p>
          <a:endParaRPr lang="en-US"/>
        </a:p>
      </dgm:t>
    </dgm:pt>
    <dgm:pt modelId="{37E1DC9E-FB11-45DD-9395-FC5506AE436A}" type="pres">
      <dgm:prSet presAssocID="{E55B27FD-0897-424B-B36D-5F698B3AF64E}" presName="node" presStyleLbl="node1" presStyleIdx="0" presStyleCnt="3">
        <dgm:presLayoutVars>
          <dgm:bulletEnabled val="1"/>
        </dgm:presLayoutVars>
      </dgm:prSet>
      <dgm:spPr/>
      <dgm:t>
        <a:bodyPr/>
        <a:lstStyle/>
        <a:p>
          <a:endParaRPr lang="en-US"/>
        </a:p>
      </dgm:t>
    </dgm:pt>
    <dgm:pt modelId="{C5ED26F3-418C-417E-A25D-4C4B370529AB}" type="pres">
      <dgm:prSet presAssocID="{39714E7E-AA45-487B-8DE7-F3CC7587A34E}" presName="parTrans" presStyleLbl="bgSibTrans2D1" presStyleIdx="1" presStyleCnt="3"/>
      <dgm:spPr/>
      <dgm:t>
        <a:bodyPr/>
        <a:lstStyle/>
        <a:p>
          <a:endParaRPr lang="en-US"/>
        </a:p>
      </dgm:t>
    </dgm:pt>
    <dgm:pt modelId="{7162D2DB-3FFE-4E88-BFF2-62DF2BA9B874}" type="pres">
      <dgm:prSet presAssocID="{AE4500BD-8F2F-413F-AE45-6A8C258F7DD8}" presName="node" presStyleLbl="node1" presStyleIdx="1" presStyleCnt="3" custScaleY="121598">
        <dgm:presLayoutVars>
          <dgm:bulletEnabled val="1"/>
        </dgm:presLayoutVars>
      </dgm:prSet>
      <dgm:spPr/>
      <dgm:t>
        <a:bodyPr/>
        <a:lstStyle/>
        <a:p>
          <a:endParaRPr lang="en-US"/>
        </a:p>
      </dgm:t>
    </dgm:pt>
    <dgm:pt modelId="{CF25B0D1-CC73-477F-AB18-3E8AFF9FCE4A}" type="pres">
      <dgm:prSet presAssocID="{E32D172F-4FF3-4DA0-8D64-1E1B26DB1471}" presName="parTrans" presStyleLbl="bgSibTrans2D1" presStyleIdx="2" presStyleCnt="3"/>
      <dgm:spPr/>
      <dgm:t>
        <a:bodyPr/>
        <a:lstStyle/>
        <a:p>
          <a:endParaRPr lang="en-US"/>
        </a:p>
      </dgm:t>
    </dgm:pt>
    <dgm:pt modelId="{E79897C8-C616-4D8E-9EDA-5EE550D011A5}" type="pres">
      <dgm:prSet presAssocID="{ACAA6976-F4EE-4C09-8B50-4F81FB8BA03E}" presName="node" presStyleLbl="node1" presStyleIdx="2" presStyleCnt="3" custScaleY="133111">
        <dgm:presLayoutVars>
          <dgm:bulletEnabled val="1"/>
        </dgm:presLayoutVars>
      </dgm:prSet>
      <dgm:spPr/>
      <dgm:t>
        <a:bodyPr/>
        <a:lstStyle/>
        <a:p>
          <a:endParaRPr lang="en-US"/>
        </a:p>
      </dgm:t>
    </dgm:pt>
  </dgm:ptLst>
  <dgm:cxnLst>
    <dgm:cxn modelId="{CE656259-AB17-4BFA-826E-F0482BA6CEED}" srcId="{95C22010-E21F-4368-B3C2-D498A4E3A2AB}" destId="{ACAA6976-F4EE-4C09-8B50-4F81FB8BA03E}" srcOrd="2" destOrd="0" parTransId="{E32D172F-4FF3-4DA0-8D64-1E1B26DB1471}" sibTransId="{65A51CAB-EDCC-4881-8742-57324C589A69}"/>
    <dgm:cxn modelId="{8839AEA9-A16C-4C45-B7AE-23F5E5AE8BA9}" type="presOf" srcId="{ACAA6976-F4EE-4C09-8B50-4F81FB8BA03E}" destId="{E79897C8-C616-4D8E-9EDA-5EE550D011A5}" srcOrd="0" destOrd="0" presId="urn:microsoft.com/office/officeart/2005/8/layout/radial4"/>
    <dgm:cxn modelId="{E9D6B20E-57B0-4D11-9FD1-76A1A128D2D2}" type="presOf" srcId="{23C5DEE2-1101-467E-8F0A-38413B6DF261}" destId="{3D43EA15-9444-4F77-B0B4-BC52F7BC682A}" srcOrd="0" destOrd="0" presId="urn:microsoft.com/office/officeart/2005/8/layout/radial4"/>
    <dgm:cxn modelId="{7E91F2B6-A452-4686-9AE0-36D55794C624}" srcId="{CFF61146-4439-4F8A-AC1E-7B15AC3EBDDB}" destId="{95C22010-E21F-4368-B3C2-D498A4E3A2AB}" srcOrd="0" destOrd="0" parTransId="{23DBB2EE-CA2D-449E-8F1C-6C461D9218C5}" sibTransId="{ABEF014D-3FB9-487C-BCC4-28E028365044}"/>
    <dgm:cxn modelId="{6B29B293-CE61-4C66-A43F-1CF1FCFC025F}" type="presOf" srcId="{E55B27FD-0897-424B-B36D-5F698B3AF64E}" destId="{37E1DC9E-FB11-45DD-9395-FC5506AE436A}" srcOrd="0" destOrd="0" presId="urn:microsoft.com/office/officeart/2005/8/layout/radial4"/>
    <dgm:cxn modelId="{400F9096-1052-48FF-B468-7926A9C5E2D1}" type="presOf" srcId="{CFF61146-4439-4F8A-AC1E-7B15AC3EBDDB}" destId="{769B70C3-BE9E-44D0-861F-4EEF22123B1C}" srcOrd="0" destOrd="0" presId="urn:microsoft.com/office/officeart/2005/8/layout/radial4"/>
    <dgm:cxn modelId="{BDAAACAE-A995-4933-B7C7-3914651A951A}" srcId="{95C22010-E21F-4368-B3C2-D498A4E3A2AB}" destId="{AE4500BD-8F2F-413F-AE45-6A8C258F7DD8}" srcOrd="1" destOrd="0" parTransId="{39714E7E-AA45-487B-8DE7-F3CC7587A34E}" sibTransId="{690E4E7E-1E1B-4AED-AA49-080DE05BA43D}"/>
    <dgm:cxn modelId="{F2B63815-6291-438D-9A8C-9AE1DAB5E25B}" type="presOf" srcId="{95C22010-E21F-4368-B3C2-D498A4E3A2AB}" destId="{E7D02FE4-E1A6-4C63-A699-6CD011A43BBA}" srcOrd="0" destOrd="0" presId="urn:microsoft.com/office/officeart/2005/8/layout/radial4"/>
    <dgm:cxn modelId="{DDD0C1F4-5950-40CE-A6FA-F2B254AB9CE6}" type="presOf" srcId="{E32D172F-4FF3-4DA0-8D64-1E1B26DB1471}" destId="{CF25B0D1-CC73-477F-AB18-3E8AFF9FCE4A}" srcOrd="0" destOrd="0" presId="urn:microsoft.com/office/officeart/2005/8/layout/radial4"/>
    <dgm:cxn modelId="{AE5ABA01-1469-43C3-AC60-AA7932A8CBBC}" type="presOf" srcId="{39714E7E-AA45-487B-8DE7-F3CC7587A34E}" destId="{C5ED26F3-418C-417E-A25D-4C4B370529AB}" srcOrd="0" destOrd="0" presId="urn:microsoft.com/office/officeart/2005/8/layout/radial4"/>
    <dgm:cxn modelId="{2ED7F35D-5CE1-4C17-97EB-3A430B3DB897}" type="presOf" srcId="{AE4500BD-8F2F-413F-AE45-6A8C258F7DD8}" destId="{7162D2DB-3FFE-4E88-BFF2-62DF2BA9B874}" srcOrd="0" destOrd="0" presId="urn:microsoft.com/office/officeart/2005/8/layout/radial4"/>
    <dgm:cxn modelId="{5D2EEBBB-55DE-41C9-A322-069EDFFB5277}" srcId="{95C22010-E21F-4368-B3C2-D498A4E3A2AB}" destId="{E55B27FD-0897-424B-B36D-5F698B3AF64E}" srcOrd="0" destOrd="0" parTransId="{23C5DEE2-1101-467E-8F0A-38413B6DF261}" sibTransId="{436419A2-5A2B-4CD9-901E-3B4EF81A0597}"/>
    <dgm:cxn modelId="{FD16980D-56BD-498A-99BA-C315A4ED2F0E}" type="presParOf" srcId="{769B70C3-BE9E-44D0-861F-4EEF22123B1C}" destId="{E7D02FE4-E1A6-4C63-A699-6CD011A43BBA}" srcOrd="0" destOrd="0" presId="urn:microsoft.com/office/officeart/2005/8/layout/radial4"/>
    <dgm:cxn modelId="{76FB8AEA-0FAE-4471-B5A2-4E0836B4AB88}" type="presParOf" srcId="{769B70C3-BE9E-44D0-861F-4EEF22123B1C}" destId="{3D43EA15-9444-4F77-B0B4-BC52F7BC682A}" srcOrd="1" destOrd="0" presId="urn:microsoft.com/office/officeart/2005/8/layout/radial4"/>
    <dgm:cxn modelId="{9C58B4E3-F159-4C44-8CCD-BB1ED761258D}" type="presParOf" srcId="{769B70C3-BE9E-44D0-861F-4EEF22123B1C}" destId="{37E1DC9E-FB11-45DD-9395-FC5506AE436A}" srcOrd="2" destOrd="0" presId="urn:microsoft.com/office/officeart/2005/8/layout/radial4"/>
    <dgm:cxn modelId="{70F4920E-3394-42C0-9FC5-33D965DF65A4}" type="presParOf" srcId="{769B70C3-BE9E-44D0-861F-4EEF22123B1C}" destId="{C5ED26F3-418C-417E-A25D-4C4B370529AB}" srcOrd="3" destOrd="0" presId="urn:microsoft.com/office/officeart/2005/8/layout/radial4"/>
    <dgm:cxn modelId="{574A2BD7-03EF-44BB-83B8-EF96581DE3BA}" type="presParOf" srcId="{769B70C3-BE9E-44D0-861F-4EEF22123B1C}" destId="{7162D2DB-3FFE-4E88-BFF2-62DF2BA9B874}" srcOrd="4" destOrd="0" presId="urn:microsoft.com/office/officeart/2005/8/layout/radial4"/>
    <dgm:cxn modelId="{A207E3B3-1CE5-45FD-A10A-8BD444CD083B}" type="presParOf" srcId="{769B70C3-BE9E-44D0-861F-4EEF22123B1C}" destId="{CF25B0D1-CC73-477F-AB18-3E8AFF9FCE4A}" srcOrd="5" destOrd="0" presId="urn:microsoft.com/office/officeart/2005/8/layout/radial4"/>
    <dgm:cxn modelId="{78BC087F-94EF-4570-A80A-7A2AD1E4735C}" type="presParOf" srcId="{769B70C3-BE9E-44D0-861F-4EEF22123B1C}" destId="{E79897C8-C616-4D8E-9EDA-5EE550D011A5}" srcOrd="6" destOrd="0" presId="urn:microsoft.com/office/officeart/2005/8/layout/radial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F8EFBD-DB32-42B2-ADB6-C29F37452C2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054F2AB2-30DB-41EF-A600-09FE65BA32FC}">
      <dgm:prSet phldrT="[Texto]" custT="1">
        <dgm:style>
          <a:lnRef idx="2">
            <a:schemeClr val="accent5"/>
          </a:lnRef>
          <a:fillRef idx="1">
            <a:schemeClr val="lt1"/>
          </a:fillRef>
          <a:effectRef idx="0">
            <a:schemeClr val="accent5"/>
          </a:effectRef>
          <a:fontRef idx="minor">
            <a:schemeClr val="dk1"/>
          </a:fontRef>
        </dgm:style>
      </dgm:prSet>
      <dgm:spPr>
        <a:effectLst>
          <a:outerShdw blurRad="50800" dist="38100" algn="l" rotWithShape="0">
            <a:prstClr val="black">
              <a:alpha val="40000"/>
            </a:prstClr>
          </a:outerShdw>
        </a:effectLst>
      </dgm:spPr>
      <dgm:t>
        <a:bodyPr/>
        <a:lstStyle/>
        <a:p>
          <a:r>
            <a:rPr lang="es-MX" sz="1050" b="0" dirty="0" smtClean="0">
              <a:latin typeface="Arial" panose="020B0604020202020204" pitchFamily="34" charset="0"/>
              <a:cs typeface="Arial" panose="020B0604020202020204" pitchFamily="34" charset="0"/>
            </a:rPr>
            <a:t>EL PODER DE LAS PREGUNTAS ESENCIALES</a:t>
          </a:r>
          <a:endParaRPr lang="es-MX" sz="1050" b="0" dirty="0">
            <a:latin typeface="Arial" panose="020B0604020202020204" pitchFamily="34" charset="0"/>
            <a:cs typeface="Arial" panose="020B0604020202020204" pitchFamily="34" charset="0"/>
          </a:endParaRPr>
        </a:p>
      </dgm:t>
    </dgm:pt>
    <dgm:pt modelId="{0BDF85AC-F8CF-4A3E-A5CE-60F218C44B32}" type="parTrans" cxnId="{81B7E37C-9ABF-4DDE-92C3-71A33C759FF7}">
      <dgm:prSet/>
      <dgm:spPr/>
      <dgm:t>
        <a:bodyPr/>
        <a:lstStyle/>
        <a:p>
          <a:endParaRPr lang="es-MX"/>
        </a:p>
      </dgm:t>
    </dgm:pt>
    <dgm:pt modelId="{00747F03-CBB7-4656-A387-5C1C41F90E81}" type="sibTrans" cxnId="{81B7E37C-9ABF-4DDE-92C3-71A33C759FF7}">
      <dgm:prSet/>
      <dgm:spPr/>
      <dgm:t>
        <a:bodyPr/>
        <a:lstStyle/>
        <a:p>
          <a:endParaRPr lang="es-MX"/>
        </a:p>
      </dgm:t>
    </dgm:pt>
    <dgm:pt modelId="{ABE4F877-AD8F-45EB-89FC-EB37DE161C05}">
      <dgm:prSet phldrT="[Texto]" custT="1"/>
      <dgm:spPr/>
      <dgm:t>
        <a:bodyPr/>
        <a:lstStyle/>
        <a:p>
          <a:r>
            <a:rPr lang="es-MX" sz="1050" dirty="0" smtClean="0"/>
            <a:t>Preguntas analíticas</a:t>
          </a:r>
          <a:endParaRPr lang="es-MX" sz="1050" dirty="0"/>
        </a:p>
      </dgm:t>
    </dgm:pt>
    <dgm:pt modelId="{E78420D4-2EDB-4CDB-990C-8D2253509D3E}" type="parTrans" cxnId="{2022DD1D-7B7F-49D9-8E29-082E2F820CC6}">
      <dgm:prSet/>
      <dgm:spPr/>
      <dgm:t>
        <a:bodyPr/>
        <a:lstStyle/>
        <a:p>
          <a:endParaRPr lang="es-MX" dirty="0"/>
        </a:p>
      </dgm:t>
    </dgm:pt>
    <dgm:pt modelId="{70DD5B71-D1E2-4087-83AA-FAE2E1A7EA7F}" type="sibTrans" cxnId="{2022DD1D-7B7F-49D9-8E29-082E2F820CC6}">
      <dgm:prSet/>
      <dgm:spPr/>
      <dgm:t>
        <a:bodyPr/>
        <a:lstStyle/>
        <a:p>
          <a:endParaRPr lang="es-MX"/>
        </a:p>
      </dgm:t>
    </dgm:pt>
    <dgm:pt modelId="{3B10BA98-FA69-480A-8370-594256878F17}">
      <dgm:prSet phldrT="[Texto]"/>
      <dgm:spPr/>
      <dgm:t>
        <a:bodyPr/>
        <a:lstStyle/>
        <a:p>
          <a:r>
            <a:rPr lang="es-MX" dirty="0">
              <a:latin typeface="Arial" panose="020B0604020202020204" pitchFamily="34" charset="0"/>
              <a:cs typeface="Arial" panose="020B0604020202020204" pitchFamily="34" charset="0"/>
            </a:rPr>
            <a:t>Cuestionar</a:t>
          </a:r>
        </a:p>
      </dgm:t>
    </dgm:pt>
    <dgm:pt modelId="{D870DFB2-2AB6-42E4-8AFB-1686E9DAF1FC}" type="parTrans" cxnId="{6BDBF8A8-33B1-4FAA-BF79-285BF9061D73}">
      <dgm:prSet/>
      <dgm:spPr/>
      <dgm:t>
        <a:bodyPr/>
        <a:lstStyle/>
        <a:p>
          <a:endParaRPr lang="es-MX" dirty="0"/>
        </a:p>
      </dgm:t>
    </dgm:pt>
    <dgm:pt modelId="{B802384B-B83B-45D5-B293-B3542360D2D2}" type="sibTrans" cxnId="{6BDBF8A8-33B1-4FAA-BF79-285BF9061D73}">
      <dgm:prSet/>
      <dgm:spPr/>
      <dgm:t>
        <a:bodyPr/>
        <a:lstStyle/>
        <a:p>
          <a:endParaRPr lang="es-MX"/>
        </a:p>
      </dgm:t>
    </dgm:pt>
    <dgm:pt modelId="{D614C05F-5EAA-459A-ACCE-CC61B54E4184}">
      <dgm:prSet phldrT="[Texto]" custT="1"/>
      <dgm:spPr/>
      <dgm:t>
        <a:bodyPr/>
        <a:lstStyle/>
        <a:p>
          <a:r>
            <a:rPr lang="es-MX" sz="1050" dirty="0" smtClean="0">
              <a:latin typeface="Arial" panose="020B0604020202020204" pitchFamily="34" charset="0"/>
              <a:cs typeface="Arial" panose="020B0604020202020204" pitchFamily="34" charset="0"/>
            </a:rPr>
            <a:t>Preguntas evaluativas</a:t>
          </a:r>
          <a:endParaRPr lang="es-MX" sz="1050" dirty="0">
            <a:latin typeface="Arial" panose="020B0604020202020204" pitchFamily="34" charset="0"/>
            <a:cs typeface="Arial" panose="020B0604020202020204" pitchFamily="34" charset="0"/>
          </a:endParaRPr>
        </a:p>
      </dgm:t>
    </dgm:pt>
    <dgm:pt modelId="{659421CF-3735-4017-98A0-7F6DFECD411B}" type="parTrans" cxnId="{F5ECACD4-96D9-42FC-ACA4-144CC192D3B4}">
      <dgm:prSet/>
      <dgm:spPr/>
      <dgm:t>
        <a:bodyPr/>
        <a:lstStyle/>
        <a:p>
          <a:endParaRPr lang="es-MX" dirty="0"/>
        </a:p>
      </dgm:t>
    </dgm:pt>
    <dgm:pt modelId="{BDC0C8A5-A8E5-48BF-843E-5BECE1E44656}" type="sibTrans" cxnId="{F5ECACD4-96D9-42FC-ACA4-144CC192D3B4}">
      <dgm:prSet/>
      <dgm:spPr/>
      <dgm:t>
        <a:bodyPr/>
        <a:lstStyle/>
        <a:p>
          <a:endParaRPr lang="es-MX"/>
        </a:p>
      </dgm:t>
    </dgm:pt>
    <dgm:pt modelId="{7F5AFF3B-441C-488D-B410-8D689396D4C1}">
      <dgm:prSet phldrT="[Texto]"/>
      <dgm:spPr/>
      <dgm:t>
        <a:bodyPr/>
        <a:lstStyle/>
        <a:p>
          <a:r>
            <a:rPr lang="es-MX" b="0" dirty="0">
              <a:latin typeface="Arial" panose="020B0604020202020204" pitchFamily="34" charset="0"/>
              <a:cs typeface="Arial" panose="020B0604020202020204" pitchFamily="34" charset="0"/>
            </a:rPr>
            <a:t>Formular preguntas éticas</a:t>
          </a:r>
        </a:p>
      </dgm:t>
    </dgm:pt>
    <dgm:pt modelId="{6881FC94-9D01-4A1E-B49E-6DCE36BC9045}" type="parTrans" cxnId="{7A89FE4B-C0CB-4537-B168-5A8F42EACFE5}">
      <dgm:prSet/>
      <dgm:spPr/>
      <dgm:t>
        <a:bodyPr/>
        <a:lstStyle/>
        <a:p>
          <a:endParaRPr lang="es-MX" dirty="0"/>
        </a:p>
      </dgm:t>
    </dgm:pt>
    <dgm:pt modelId="{DAFB5CB5-84A3-4681-9ACE-86D6B5C6B40E}" type="sibTrans" cxnId="{7A89FE4B-C0CB-4537-B168-5A8F42EACFE5}">
      <dgm:prSet/>
      <dgm:spPr/>
      <dgm:t>
        <a:bodyPr/>
        <a:lstStyle/>
        <a:p>
          <a:endParaRPr lang="es-MX"/>
        </a:p>
      </dgm:t>
    </dgm:pt>
    <dgm:pt modelId="{6720346F-7DEA-4637-A792-2234284EC93F}">
      <dgm:prSet custT="1"/>
      <dgm:spPr/>
      <dgm:t>
        <a:bodyPr/>
        <a:lstStyle/>
        <a:p>
          <a:r>
            <a:rPr lang="es-MX" sz="1000" b="0" dirty="0" smtClean="0">
              <a:latin typeface="Arial" panose="020B0604020202020204" pitchFamily="34" charset="0"/>
              <a:cs typeface="Arial" panose="020B0604020202020204" pitchFamily="34" charset="0"/>
            </a:rPr>
            <a:t>Formular preguntas en las disciplinas académicas</a:t>
          </a:r>
          <a:endParaRPr lang="es-MX" sz="1000" b="0" dirty="0">
            <a:latin typeface="Arial" panose="020B0604020202020204" pitchFamily="34" charset="0"/>
            <a:cs typeface="Arial" panose="020B0604020202020204" pitchFamily="34" charset="0"/>
          </a:endParaRPr>
        </a:p>
      </dgm:t>
    </dgm:pt>
    <dgm:pt modelId="{725AFF48-4D05-498F-93C4-5028B6F2D8BA}" type="parTrans" cxnId="{B00CBBE5-2A47-4996-BD92-527D148BA2EE}">
      <dgm:prSet/>
      <dgm:spPr/>
      <dgm:t>
        <a:bodyPr/>
        <a:lstStyle/>
        <a:p>
          <a:endParaRPr lang="es-MX" dirty="0"/>
        </a:p>
      </dgm:t>
    </dgm:pt>
    <dgm:pt modelId="{79293312-15D8-4600-B869-7350B7D2A107}" type="sibTrans" cxnId="{B00CBBE5-2A47-4996-BD92-527D148BA2EE}">
      <dgm:prSet/>
      <dgm:spPr/>
      <dgm:t>
        <a:bodyPr/>
        <a:lstStyle/>
        <a:p>
          <a:endParaRPr lang="es-MX"/>
        </a:p>
      </dgm:t>
    </dgm:pt>
    <dgm:pt modelId="{43828BE4-2F71-4094-8D9E-853245550C34}">
      <dgm:prSet/>
      <dgm:spPr/>
      <dgm:t>
        <a:bodyPr/>
        <a:lstStyle/>
        <a:p>
          <a:pPr algn="just"/>
          <a:r>
            <a:rPr lang="es-MX" b="0" dirty="0">
              <a:latin typeface="Arial" panose="020B0604020202020204" pitchFamily="34" charset="0"/>
              <a:cs typeface="Arial" panose="020B0604020202020204" pitchFamily="34" charset="0"/>
            </a:rPr>
            <a:t>Cuestionar la lógica fundamental de las disciplinas académicas</a:t>
          </a:r>
        </a:p>
        <a:p>
          <a:pPr algn="just"/>
          <a:r>
            <a:rPr lang="es-MX" b="0" dirty="0">
              <a:latin typeface="Arial" panose="020B0604020202020204" pitchFamily="34" charset="0"/>
              <a:cs typeface="Arial" panose="020B0604020202020204" pitchFamily="34" charset="0"/>
            </a:rPr>
            <a:t>Y el estado de las disciplinas</a:t>
          </a:r>
        </a:p>
      </dgm:t>
    </dgm:pt>
    <dgm:pt modelId="{25810E57-1B7B-4CFC-A564-496CA784411C}" type="parTrans" cxnId="{82BBC0E1-04BE-4B12-A36F-4A53DEAEB244}">
      <dgm:prSet/>
      <dgm:spPr/>
      <dgm:t>
        <a:bodyPr/>
        <a:lstStyle/>
        <a:p>
          <a:endParaRPr lang="es-MX" dirty="0"/>
        </a:p>
      </dgm:t>
    </dgm:pt>
    <dgm:pt modelId="{A741DCF8-9951-43FF-9640-5DA2D534B21B}" type="sibTrans" cxnId="{82BBC0E1-04BE-4B12-A36F-4A53DEAEB244}">
      <dgm:prSet/>
      <dgm:spPr/>
      <dgm:t>
        <a:bodyPr/>
        <a:lstStyle/>
        <a:p>
          <a:endParaRPr lang="es-MX"/>
        </a:p>
      </dgm:t>
    </dgm:pt>
    <dgm:pt modelId="{AD98607B-43C2-493A-A561-53025BCE95AA}">
      <dgm:prSet/>
      <dgm:spPr/>
      <dgm:t>
        <a:bodyPr/>
        <a:lstStyle/>
        <a:p>
          <a:pPr algn="just"/>
          <a:r>
            <a:rPr lang="es-MX" b="1" dirty="0">
              <a:latin typeface="Arial" panose="020B0604020202020204" pitchFamily="34" charset="0"/>
              <a:cs typeface="Arial" panose="020B0604020202020204" pitchFamily="34" charset="0"/>
            </a:rPr>
            <a:t>Formular preguntas para entender los fundamentos de las disciplinas académicas, sociales y  artes</a:t>
          </a:r>
          <a:endParaRPr lang="es-MX" dirty="0">
            <a:latin typeface="Arial" panose="020B0604020202020204" pitchFamily="34" charset="0"/>
            <a:cs typeface="Arial" panose="020B0604020202020204" pitchFamily="34" charset="0"/>
          </a:endParaRPr>
        </a:p>
      </dgm:t>
    </dgm:pt>
    <dgm:pt modelId="{824485B5-E7C2-445F-94A8-DBE41F0825B5}" type="parTrans" cxnId="{51F4BE76-8EB9-4369-9760-61591D7876C9}">
      <dgm:prSet/>
      <dgm:spPr/>
      <dgm:t>
        <a:bodyPr/>
        <a:lstStyle/>
        <a:p>
          <a:endParaRPr lang="es-MX" dirty="0"/>
        </a:p>
      </dgm:t>
    </dgm:pt>
    <dgm:pt modelId="{D9922584-C142-41A8-AD87-7CCA2016443D}" type="sibTrans" cxnId="{51F4BE76-8EB9-4369-9760-61591D7876C9}">
      <dgm:prSet/>
      <dgm:spPr/>
      <dgm:t>
        <a:bodyPr/>
        <a:lstStyle/>
        <a:p>
          <a:endParaRPr lang="es-MX"/>
        </a:p>
      </dgm:t>
    </dgm:pt>
    <dgm:pt modelId="{C46C9813-6D77-4066-B248-6A7BA8DC5AD4}">
      <dgm:prSet custT="1">
        <dgm:style>
          <a:lnRef idx="2">
            <a:schemeClr val="accent5"/>
          </a:lnRef>
          <a:fillRef idx="1">
            <a:schemeClr val="lt1"/>
          </a:fillRef>
          <a:effectRef idx="0">
            <a:schemeClr val="accent5"/>
          </a:effectRef>
          <a:fontRef idx="minor">
            <a:schemeClr val="dk1"/>
          </a:fontRef>
        </dgm:style>
      </dgm:prSet>
      <dgm:spPr>
        <a:noFill/>
        <a:ln/>
      </dgm:spPr>
      <dgm:t>
        <a:bodyPr/>
        <a:lstStyle/>
        <a:p>
          <a:pPr algn="just"/>
          <a:r>
            <a:rPr lang="es-MX" sz="800" dirty="0">
              <a:latin typeface="Arial" panose="020B0604020202020204" pitchFamily="34" charset="0"/>
              <a:cs typeface="Arial" panose="020B0604020202020204" pitchFamily="34" charset="0"/>
            </a:rPr>
            <a:t>Metas, propósitos, preguntas, información, datos , experiencia, inferencias y conclusiones, conceptos e ideas, suposiciones, implicaciones, consecuencias, puntos de vista, perspectiva y conceptos </a:t>
          </a:r>
        </a:p>
      </dgm:t>
    </dgm:pt>
    <dgm:pt modelId="{094AE346-218A-4C1F-B718-EF1913663603}" type="parTrans" cxnId="{057F41A6-21BA-47A6-AFC4-A225B843D90E}">
      <dgm:prSet/>
      <dgm:spPr/>
      <dgm:t>
        <a:bodyPr/>
        <a:lstStyle/>
        <a:p>
          <a:endParaRPr lang="es-MX" dirty="0"/>
        </a:p>
      </dgm:t>
    </dgm:pt>
    <dgm:pt modelId="{3AC836F9-33E9-4E56-ABF6-953B2BAD8144}" type="sibTrans" cxnId="{057F41A6-21BA-47A6-AFC4-A225B843D90E}">
      <dgm:prSet/>
      <dgm:spPr/>
      <dgm:t>
        <a:bodyPr/>
        <a:lstStyle/>
        <a:p>
          <a:endParaRPr lang="es-MX"/>
        </a:p>
      </dgm:t>
    </dgm:pt>
    <dgm:pt modelId="{534DE0C2-EB50-4E6C-9738-8632C6DAECE1}">
      <dgm:prSet/>
      <dgm:spPr/>
      <dgm:t>
        <a:bodyPr/>
        <a:lstStyle/>
        <a:p>
          <a:r>
            <a:rPr lang="es-MX" b="0" dirty="0">
              <a:latin typeface="Arial" panose="020B0604020202020204" pitchFamily="34" charset="0"/>
              <a:cs typeface="Arial" panose="020B0604020202020204" pitchFamily="34" charset="0"/>
            </a:rPr>
            <a:t>Determinar valor, evaluar el razonamiento (en general y partes)</a:t>
          </a:r>
        </a:p>
      </dgm:t>
    </dgm:pt>
    <dgm:pt modelId="{770D0332-382D-463A-830E-81B164420BD7}" type="parTrans" cxnId="{72E3E6B7-B1AD-40F1-A053-5355C6FDB993}">
      <dgm:prSet/>
      <dgm:spPr/>
      <dgm:t>
        <a:bodyPr/>
        <a:lstStyle/>
        <a:p>
          <a:endParaRPr lang="es-MX" dirty="0"/>
        </a:p>
      </dgm:t>
    </dgm:pt>
    <dgm:pt modelId="{3A0EBBB8-D198-4BB4-B05E-3A70155CC08D}" type="sibTrans" cxnId="{72E3E6B7-B1AD-40F1-A053-5355C6FDB993}">
      <dgm:prSet/>
      <dgm:spPr/>
      <dgm:t>
        <a:bodyPr/>
        <a:lstStyle/>
        <a:p>
          <a:endParaRPr lang="es-MX"/>
        </a:p>
      </dgm:t>
    </dgm:pt>
    <dgm:pt modelId="{0192BCD7-26A3-4D90-8E4A-8EDDBB043AF4}">
      <dgm:prSet/>
      <dgm:spPr/>
      <dgm:t>
        <a:bodyPr/>
        <a:lstStyle/>
        <a:p>
          <a:pPr algn="just"/>
          <a:r>
            <a:rPr lang="es-MX" b="0" dirty="0">
              <a:latin typeface="Arial" panose="020B0604020202020204" pitchFamily="34" charset="0"/>
              <a:cs typeface="Arial" panose="020B0604020202020204" pitchFamily="34" charset="0"/>
            </a:rPr>
            <a:t>Cuestionar los prejuicios y la propaganda</a:t>
          </a:r>
        </a:p>
      </dgm:t>
    </dgm:pt>
    <dgm:pt modelId="{88029679-35C6-47E1-83F6-E538222FB1D9}" type="parTrans" cxnId="{70E6D7E2-BFC9-4B72-BDB3-2D6FA0C102E0}">
      <dgm:prSet/>
      <dgm:spPr/>
      <dgm:t>
        <a:bodyPr/>
        <a:lstStyle/>
        <a:p>
          <a:endParaRPr lang="es-MX" dirty="0"/>
        </a:p>
      </dgm:t>
    </dgm:pt>
    <dgm:pt modelId="{A556AAEA-40A0-4792-92E1-97FF579C8E4D}" type="sibTrans" cxnId="{70E6D7E2-BFC9-4B72-BDB3-2D6FA0C102E0}">
      <dgm:prSet/>
      <dgm:spPr/>
      <dgm:t>
        <a:bodyPr/>
        <a:lstStyle/>
        <a:p>
          <a:endParaRPr lang="es-MX"/>
        </a:p>
      </dgm:t>
    </dgm:pt>
    <dgm:pt modelId="{6899056A-FD56-4992-A79B-FBA586810282}">
      <dgm:prSet custT="1">
        <dgm:style>
          <a:lnRef idx="2">
            <a:schemeClr val="accent5"/>
          </a:lnRef>
          <a:fillRef idx="1">
            <a:schemeClr val="lt1"/>
          </a:fillRef>
          <a:effectRef idx="0">
            <a:schemeClr val="accent5"/>
          </a:effectRef>
          <a:fontRef idx="minor">
            <a:schemeClr val="dk1"/>
          </a:fontRef>
        </dgm:style>
      </dgm:prSet>
      <dgm:spPr>
        <a:noFill/>
        <a:ln/>
      </dgm:spPr>
      <dgm:t>
        <a:bodyPr/>
        <a:lstStyle/>
        <a:p>
          <a:r>
            <a:rPr lang="es-MX" sz="900" b="1" dirty="0">
              <a:latin typeface="Arial" panose="020B0604020202020204" pitchFamily="34" charset="0"/>
              <a:cs typeface="Arial" panose="020B0604020202020204" pitchFamily="34" charset="0"/>
            </a:rPr>
            <a:t>Una pregunta está clara cuando sabemos precisamente lo que necesitamos saber para contestarla</a:t>
          </a:r>
        </a:p>
      </dgm:t>
    </dgm:pt>
    <dgm:pt modelId="{F9CE1EE8-41E9-45D0-9840-A1FEE56A7ABF}" type="parTrans" cxnId="{329E1065-3ACB-46F9-AF06-68926A8B6DB9}">
      <dgm:prSet/>
      <dgm:spPr/>
      <dgm:t>
        <a:bodyPr/>
        <a:lstStyle/>
        <a:p>
          <a:endParaRPr lang="es-MX" dirty="0"/>
        </a:p>
      </dgm:t>
    </dgm:pt>
    <dgm:pt modelId="{77060F1F-46B8-4334-A1CF-16997F6B2777}" type="sibTrans" cxnId="{329E1065-3ACB-46F9-AF06-68926A8B6DB9}">
      <dgm:prSet/>
      <dgm:spPr/>
      <dgm:t>
        <a:bodyPr/>
        <a:lstStyle/>
        <a:p>
          <a:endParaRPr lang="es-MX"/>
        </a:p>
      </dgm:t>
    </dgm:pt>
    <dgm:pt modelId="{5B03BCBC-893F-47C9-8556-57B47AC3BE6E}" type="pres">
      <dgm:prSet presAssocID="{77F8EFBD-DB32-42B2-ADB6-C29F37452C22}" presName="hierChild1" presStyleCnt="0">
        <dgm:presLayoutVars>
          <dgm:chPref val="1"/>
          <dgm:dir/>
          <dgm:animOne val="branch"/>
          <dgm:animLvl val="lvl"/>
          <dgm:resizeHandles/>
        </dgm:presLayoutVars>
      </dgm:prSet>
      <dgm:spPr/>
      <dgm:t>
        <a:bodyPr/>
        <a:lstStyle/>
        <a:p>
          <a:endParaRPr lang="es-MX"/>
        </a:p>
      </dgm:t>
    </dgm:pt>
    <dgm:pt modelId="{74135EF5-C899-437A-90B2-0A42C9218052}" type="pres">
      <dgm:prSet presAssocID="{054F2AB2-30DB-41EF-A600-09FE65BA32FC}" presName="hierRoot1" presStyleCnt="0"/>
      <dgm:spPr/>
    </dgm:pt>
    <dgm:pt modelId="{F50DEA26-4B47-46A9-84C7-535D8398F87F}" type="pres">
      <dgm:prSet presAssocID="{054F2AB2-30DB-41EF-A600-09FE65BA32FC}" presName="composite" presStyleCnt="0"/>
      <dgm:spPr/>
    </dgm:pt>
    <dgm:pt modelId="{9FAF9F6A-4A9C-4249-B9DB-14BE44B17808}" type="pres">
      <dgm:prSet presAssocID="{054F2AB2-30DB-41EF-A600-09FE65BA32FC}" presName="background" presStyleLbl="node0" presStyleIdx="0" presStyleCnt="1"/>
      <dgm:spPr>
        <a:gradFill flip="none" rotWithShape="0">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t="100000" r="100000"/>
          </a:path>
          <a:tileRect l="-100000" b="-100000"/>
        </a:gradFill>
      </dgm:spPr>
      <dgm:t>
        <a:bodyPr/>
        <a:lstStyle/>
        <a:p>
          <a:endParaRPr lang="es-MX"/>
        </a:p>
      </dgm:t>
    </dgm:pt>
    <dgm:pt modelId="{8E8F6E7E-EBA0-40B2-8802-202184E2D5E0}" type="pres">
      <dgm:prSet presAssocID="{054F2AB2-30DB-41EF-A600-09FE65BA32FC}" presName="text" presStyleLbl="fgAcc0" presStyleIdx="0" presStyleCnt="1" custScaleX="243547" custLinFactNeighborX="-22555" custLinFactNeighborY="-45518">
        <dgm:presLayoutVars>
          <dgm:chPref val="3"/>
        </dgm:presLayoutVars>
      </dgm:prSet>
      <dgm:spPr/>
      <dgm:t>
        <a:bodyPr/>
        <a:lstStyle/>
        <a:p>
          <a:endParaRPr lang="es-MX"/>
        </a:p>
      </dgm:t>
    </dgm:pt>
    <dgm:pt modelId="{2DA10409-591F-4A39-8239-C6E634B5FE42}" type="pres">
      <dgm:prSet presAssocID="{054F2AB2-30DB-41EF-A600-09FE65BA32FC}" presName="hierChild2" presStyleCnt="0"/>
      <dgm:spPr/>
    </dgm:pt>
    <dgm:pt modelId="{D217BECD-5850-437E-9F50-64C6A110168F}" type="pres">
      <dgm:prSet presAssocID="{E78420D4-2EDB-4CDB-990C-8D2253509D3E}" presName="Name10" presStyleLbl="parChTrans1D2" presStyleIdx="0" presStyleCnt="3"/>
      <dgm:spPr/>
      <dgm:t>
        <a:bodyPr/>
        <a:lstStyle/>
        <a:p>
          <a:endParaRPr lang="es-MX"/>
        </a:p>
      </dgm:t>
    </dgm:pt>
    <dgm:pt modelId="{B885E7FB-12A0-4794-AAE9-1AF80133C30B}" type="pres">
      <dgm:prSet presAssocID="{ABE4F877-AD8F-45EB-89FC-EB37DE161C05}" presName="hierRoot2" presStyleCnt="0"/>
      <dgm:spPr/>
    </dgm:pt>
    <dgm:pt modelId="{746A39C4-FC7A-466F-9849-63F0A6F1BAE9}" type="pres">
      <dgm:prSet presAssocID="{ABE4F877-AD8F-45EB-89FC-EB37DE161C05}" presName="composite2" presStyleCnt="0"/>
      <dgm:spPr/>
    </dgm:pt>
    <dgm:pt modelId="{80D13436-8559-4E58-B8D5-C581C9D48EBC}" type="pres">
      <dgm:prSet presAssocID="{ABE4F877-AD8F-45EB-89FC-EB37DE161C05}" presName="background2" presStyleLbl="node2" presStyleIdx="0" presStyleCnt="3">
        <dgm:style>
          <a:lnRef idx="2">
            <a:schemeClr val="accent5"/>
          </a:lnRef>
          <a:fillRef idx="1">
            <a:schemeClr val="lt1"/>
          </a:fillRef>
          <a:effectRef idx="0">
            <a:schemeClr val="accent5"/>
          </a:effectRef>
          <a:fontRef idx="minor">
            <a:schemeClr val="dk1"/>
          </a:fontRef>
        </dgm:style>
      </dgm:prSet>
      <dgm:spPr>
        <a:solidFill>
          <a:schemeClr val="accent1">
            <a:lumMod val="20000"/>
            <a:lumOff val="80000"/>
          </a:schemeClr>
        </a:solidFill>
      </dgm:spPr>
      <dgm:t>
        <a:bodyPr/>
        <a:lstStyle/>
        <a:p>
          <a:endParaRPr lang="es-MX"/>
        </a:p>
      </dgm:t>
    </dgm:pt>
    <dgm:pt modelId="{A94D9E77-2C51-446F-8E0A-D5C5CC626F63}" type="pres">
      <dgm:prSet presAssocID="{ABE4F877-AD8F-45EB-89FC-EB37DE161C05}" presName="text2" presStyleLbl="fgAcc2" presStyleIdx="0" presStyleCnt="3" custLinFactNeighborX="14473" custLinFactNeighborY="-27183">
        <dgm:presLayoutVars>
          <dgm:chPref val="3"/>
        </dgm:presLayoutVars>
      </dgm:prSet>
      <dgm:spPr/>
      <dgm:t>
        <a:bodyPr/>
        <a:lstStyle/>
        <a:p>
          <a:endParaRPr lang="es-MX"/>
        </a:p>
      </dgm:t>
    </dgm:pt>
    <dgm:pt modelId="{6CAE85F0-A867-480D-8F43-6D61B4D253EB}" type="pres">
      <dgm:prSet presAssocID="{ABE4F877-AD8F-45EB-89FC-EB37DE161C05}" presName="hierChild3" presStyleCnt="0"/>
      <dgm:spPr/>
    </dgm:pt>
    <dgm:pt modelId="{985F45D5-C14C-4D4E-926B-D72985443E14}" type="pres">
      <dgm:prSet presAssocID="{D870DFB2-2AB6-42E4-8AFB-1686E9DAF1FC}" presName="Name17" presStyleLbl="parChTrans1D3" presStyleIdx="0" presStyleCnt="6"/>
      <dgm:spPr/>
      <dgm:t>
        <a:bodyPr/>
        <a:lstStyle/>
        <a:p>
          <a:endParaRPr lang="es-MX"/>
        </a:p>
      </dgm:t>
    </dgm:pt>
    <dgm:pt modelId="{E2A1CFDE-EF29-4FB0-9F0B-9BD8AF4790E8}" type="pres">
      <dgm:prSet presAssocID="{3B10BA98-FA69-480A-8370-594256878F17}" presName="hierRoot3" presStyleCnt="0"/>
      <dgm:spPr/>
    </dgm:pt>
    <dgm:pt modelId="{6254DE8F-18DE-4BF7-8526-BDB9B669EFDE}" type="pres">
      <dgm:prSet presAssocID="{3B10BA98-FA69-480A-8370-594256878F17}" presName="composite3" presStyleCnt="0"/>
      <dgm:spPr/>
    </dgm:pt>
    <dgm:pt modelId="{AD0BF147-4EE1-4A17-A0EE-4BE3F86B56AE}" type="pres">
      <dgm:prSet presAssocID="{3B10BA98-FA69-480A-8370-594256878F17}" presName="background3" presStyleLbl="node3" presStyleIdx="0" presStyleCnt="6"/>
      <dgm:spPr>
        <a:solidFill>
          <a:srgbClr val="CCECFF"/>
        </a:solidFill>
        <a:ln>
          <a:solidFill>
            <a:schemeClr val="accent1">
              <a:lumMod val="50000"/>
            </a:schemeClr>
          </a:solidFill>
        </a:ln>
      </dgm:spPr>
      <dgm:t>
        <a:bodyPr/>
        <a:lstStyle/>
        <a:p>
          <a:endParaRPr lang="es-MX"/>
        </a:p>
      </dgm:t>
    </dgm:pt>
    <dgm:pt modelId="{6C61ABD3-5C42-40E9-96E8-644F82A23422}" type="pres">
      <dgm:prSet presAssocID="{3B10BA98-FA69-480A-8370-594256878F17}" presName="text3" presStyleLbl="fgAcc3" presStyleIdx="0" presStyleCnt="6" custScaleY="63973" custLinFactNeighborX="5555" custLinFactNeighborY="-4373">
        <dgm:presLayoutVars>
          <dgm:chPref val="3"/>
        </dgm:presLayoutVars>
      </dgm:prSet>
      <dgm:spPr/>
      <dgm:t>
        <a:bodyPr/>
        <a:lstStyle/>
        <a:p>
          <a:endParaRPr lang="es-MX"/>
        </a:p>
      </dgm:t>
    </dgm:pt>
    <dgm:pt modelId="{B1EAD81B-E9C3-4338-9EFB-49E012CB6934}" type="pres">
      <dgm:prSet presAssocID="{3B10BA98-FA69-480A-8370-594256878F17}" presName="hierChild4" presStyleCnt="0"/>
      <dgm:spPr/>
    </dgm:pt>
    <dgm:pt modelId="{9FB36C2C-40EE-4FB1-BF6A-21EC39650FC1}" type="pres">
      <dgm:prSet presAssocID="{094AE346-218A-4C1F-B718-EF1913663603}" presName="Name23" presStyleLbl="parChTrans1D4" presStyleIdx="0" presStyleCnt="2"/>
      <dgm:spPr/>
      <dgm:t>
        <a:bodyPr/>
        <a:lstStyle/>
        <a:p>
          <a:endParaRPr lang="es-MX"/>
        </a:p>
      </dgm:t>
    </dgm:pt>
    <dgm:pt modelId="{CA62B21D-81B4-4B7E-9BCE-1606B4930B85}" type="pres">
      <dgm:prSet presAssocID="{C46C9813-6D77-4066-B248-6A7BA8DC5AD4}" presName="hierRoot4" presStyleCnt="0"/>
      <dgm:spPr/>
    </dgm:pt>
    <dgm:pt modelId="{9A385554-FA7C-41BF-8494-9DE8CB903F86}" type="pres">
      <dgm:prSet presAssocID="{C46C9813-6D77-4066-B248-6A7BA8DC5AD4}" presName="composite4" presStyleCnt="0"/>
      <dgm:spPr/>
    </dgm:pt>
    <dgm:pt modelId="{81882D2B-2E09-424C-BF01-216766B7E310}" type="pres">
      <dgm:prSet presAssocID="{C46C9813-6D77-4066-B248-6A7BA8DC5AD4}" presName="background4" presStyleLbl="node4" presStyleIdx="0" presStyleCnt="2"/>
      <dgm:spPr>
        <a:noFill/>
      </dgm:spPr>
      <dgm:t>
        <a:bodyPr/>
        <a:lstStyle/>
        <a:p>
          <a:endParaRPr lang="es-MX"/>
        </a:p>
      </dgm:t>
    </dgm:pt>
    <dgm:pt modelId="{64BF9A67-6DD4-42BD-BC02-EA6127BE0F2B}" type="pres">
      <dgm:prSet presAssocID="{C46C9813-6D77-4066-B248-6A7BA8DC5AD4}" presName="text4" presStyleLbl="fgAcc4" presStyleIdx="0" presStyleCnt="2" custScaleX="172314" custScaleY="233657" custLinFactNeighborX="-700" custLinFactNeighborY="-15431">
        <dgm:presLayoutVars>
          <dgm:chPref val="3"/>
        </dgm:presLayoutVars>
      </dgm:prSet>
      <dgm:spPr/>
      <dgm:t>
        <a:bodyPr/>
        <a:lstStyle/>
        <a:p>
          <a:endParaRPr lang="es-MX"/>
        </a:p>
      </dgm:t>
    </dgm:pt>
    <dgm:pt modelId="{AB473515-D1BF-4055-84AB-31D39E328D83}" type="pres">
      <dgm:prSet presAssocID="{C46C9813-6D77-4066-B248-6A7BA8DC5AD4}" presName="hierChild5" presStyleCnt="0"/>
      <dgm:spPr/>
    </dgm:pt>
    <dgm:pt modelId="{B0CFDD80-F70D-4933-8174-0DFC0C97ADCF}" type="pres">
      <dgm:prSet presAssocID="{659421CF-3735-4017-98A0-7F6DFECD411B}" presName="Name10" presStyleLbl="parChTrans1D2" presStyleIdx="1" presStyleCnt="3"/>
      <dgm:spPr/>
      <dgm:t>
        <a:bodyPr/>
        <a:lstStyle/>
        <a:p>
          <a:endParaRPr lang="es-MX"/>
        </a:p>
      </dgm:t>
    </dgm:pt>
    <dgm:pt modelId="{E5E74CE4-382B-4BB4-A1D4-0ECB7F393F0C}" type="pres">
      <dgm:prSet presAssocID="{D614C05F-5EAA-459A-ACCE-CC61B54E4184}" presName="hierRoot2" presStyleCnt="0"/>
      <dgm:spPr/>
    </dgm:pt>
    <dgm:pt modelId="{B6445026-FAA0-4104-8A9D-D928623EEF89}" type="pres">
      <dgm:prSet presAssocID="{D614C05F-5EAA-459A-ACCE-CC61B54E4184}" presName="composite2" presStyleCnt="0"/>
      <dgm:spPr/>
    </dgm:pt>
    <dgm:pt modelId="{F4DBD657-E614-4071-B720-F3CACA4F58C2}" type="pres">
      <dgm:prSet presAssocID="{D614C05F-5EAA-459A-ACCE-CC61B54E4184}" presName="background2" presStyleLbl="node2" presStyleIdx="1" presStyleCnt="3">
        <dgm:style>
          <a:lnRef idx="2">
            <a:schemeClr val="accent5"/>
          </a:lnRef>
          <a:fillRef idx="1">
            <a:schemeClr val="lt1"/>
          </a:fillRef>
          <a:effectRef idx="0">
            <a:schemeClr val="accent5"/>
          </a:effectRef>
          <a:fontRef idx="minor">
            <a:schemeClr val="dk1"/>
          </a:fontRef>
        </dgm:style>
      </dgm:prSet>
      <dgm:spPr>
        <a:solidFill>
          <a:schemeClr val="accent1">
            <a:lumMod val="20000"/>
            <a:lumOff val="80000"/>
          </a:schemeClr>
        </a:solidFill>
        <a:ln>
          <a:solidFill>
            <a:srgbClr val="0070C0"/>
          </a:solidFill>
        </a:ln>
      </dgm:spPr>
      <dgm:t>
        <a:bodyPr/>
        <a:lstStyle/>
        <a:p>
          <a:endParaRPr lang="es-MX"/>
        </a:p>
      </dgm:t>
    </dgm:pt>
    <dgm:pt modelId="{6FDA1E01-890F-436D-BD2E-04082374A3CE}" type="pres">
      <dgm:prSet presAssocID="{D614C05F-5EAA-459A-ACCE-CC61B54E4184}" presName="text2" presStyleLbl="fgAcc2" presStyleIdx="1" presStyleCnt="3" custScaleX="139060" custLinFactNeighborX="-13291" custLinFactNeighborY="-24212">
        <dgm:presLayoutVars>
          <dgm:chPref val="3"/>
        </dgm:presLayoutVars>
      </dgm:prSet>
      <dgm:spPr/>
      <dgm:t>
        <a:bodyPr/>
        <a:lstStyle/>
        <a:p>
          <a:endParaRPr lang="es-MX"/>
        </a:p>
      </dgm:t>
    </dgm:pt>
    <dgm:pt modelId="{00CA08D4-6C88-46BD-8FE4-D8958A996265}" type="pres">
      <dgm:prSet presAssocID="{D614C05F-5EAA-459A-ACCE-CC61B54E4184}" presName="hierChild3" presStyleCnt="0"/>
      <dgm:spPr/>
    </dgm:pt>
    <dgm:pt modelId="{5278A19F-0469-4E14-B9EF-87B1C08F3E28}" type="pres">
      <dgm:prSet presAssocID="{6881FC94-9D01-4A1E-B49E-6DCE36BC9045}" presName="Name17" presStyleLbl="parChTrans1D3" presStyleIdx="1" presStyleCnt="6"/>
      <dgm:spPr/>
      <dgm:t>
        <a:bodyPr/>
        <a:lstStyle/>
        <a:p>
          <a:endParaRPr lang="es-MX"/>
        </a:p>
      </dgm:t>
    </dgm:pt>
    <dgm:pt modelId="{7356E175-EB35-4607-8B94-A871D5D7B5A1}" type="pres">
      <dgm:prSet presAssocID="{7F5AFF3B-441C-488D-B410-8D689396D4C1}" presName="hierRoot3" presStyleCnt="0"/>
      <dgm:spPr/>
    </dgm:pt>
    <dgm:pt modelId="{D1C16854-28F4-4F98-BE72-4DE43ECE9BC8}" type="pres">
      <dgm:prSet presAssocID="{7F5AFF3B-441C-488D-B410-8D689396D4C1}" presName="composite3" presStyleCnt="0"/>
      <dgm:spPr/>
    </dgm:pt>
    <dgm:pt modelId="{4B068E87-D260-4BA7-B52C-BBD60F8BF41B}" type="pres">
      <dgm:prSet presAssocID="{7F5AFF3B-441C-488D-B410-8D689396D4C1}" presName="background3" presStyleLbl="node3" presStyleIdx="1" presStyleCnt="6"/>
      <dgm:spPr>
        <a:solidFill>
          <a:srgbClr val="CCECFF"/>
        </a:solidFill>
        <a:ln>
          <a:solidFill>
            <a:schemeClr val="accent1">
              <a:lumMod val="50000"/>
            </a:schemeClr>
          </a:solidFill>
        </a:ln>
      </dgm:spPr>
      <dgm:t>
        <a:bodyPr/>
        <a:lstStyle/>
        <a:p>
          <a:endParaRPr lang="es-MX"/>
        </a:p>
      </dgm:t>
    </dgm:pt>
    <dgm:pt modelId="{25614421-3DBE-4A4D-8232-A9E8ACCDEA13}" type="pres">
      <dgm:prSet presAssocID="{7F5AFF3B-441C-488D-B410-8D689396D4C1}" presName="text3" presStyleLbl="fgAcc3" presStyleIdx="1" presStyleCnt="6" custScaleX="64128" custScaleY="153904" custLinFactNeighborX="2602" custLinFactNeighborY="-633">
        <dgm:presLayoutVars>
          <dgm:chPref val="3"/>
        </dgm:presLayoutVars>
      </dgm:prSet>
      <dgm:spPr/>
      <dgm:t>
        <a:bodyPr/>
        <a:lstStyle/>
        <a:p>
          <a:endParaRPr lang="es-MX"/>
        </a:p>
      </dgm:t>
    </dgm:pt>
    <dgm:pt modelId="{96247170-7C16-4435-A5C3-62E686C29CCB}" type="pres">
      <dgm:prSet presAssocID="{7F5AFF3B-441C-488D-B410-8D689396D4C1}" presName="hierChild4" presStyleCnt="0"/>
      <dgm:spPr/>
    </dgm:pt>
    <dgm:pt modelId="{A76A949F-3B81-4DAC-8921-4697C0F6A766}" type="pres">
      <dgm:prSet presAssocID="{770D0332-382D-463A-830E-81B164420BD7}" presName="Name17" presStyleLbl="parChTrans1D3" presStyleIdx="2" presStyleCnt="6"/>
      <dgm:spPr/>
      <dgm:t>
        <a:bodyPr/>
        <a:lstStyle/>
        <a:p>
          <a:endParaRPr lang="en-US"/>
        </a:p>
      </dgm:t>
    </dgm:pt>
    <dgm:pt modelId="{0E9F9F33-1554-4BF6-87AD-F0BB1D48A632}" type="pres">
      <dgm:prSet presAssocID="{534DE0C2-EB50-4E6C-9738-8632C6DAECE1}" presName="hierRoot3" presStyleCnt="0"/>
      <dgm:spPr/>
    </dgm:pt>
    <dgm:pt modelId="{2A14BA08-0D68-4BF6-997D-9EB975B24AF6}" type="pres">
      <dgm:prSet presAssocID="{534DE0C2-EB50-4E6C-9738-8632C6DAECE1}" presName="composite3" presStyleCnt="0"/>
      <dgm:spPr/>
    </dgm:pt>
    <dgm:pt modelId="{F8125203-22DF-4532-8D62-0DC5D037FEF3}" type="pres">
      <dgm:prSet presAssocID="{534DE0C2-EB50-4E6C-9738-8632C6DAECE1}" presName="background3" presStyleLbl="node3" presStyleIdx="2" presStyleCnt="6"/>
      <dgm:spPr>
        <a:solidFill>
          <a:srgbClr val="CCECFF"/>
        </a:solidFill>
        <a:ln>
          <a:solidFill>
            <a:schemeClr val="accent1">
              <a:lumMod val="50000"/>
            </a:schemeClr>
          </a:solidFill>
        </a:ln>
      </dgm:spPr>
      <dgm:t>
        <a:bodyPr/>
        <a:lstStyle/>
        <a:p>
          <a:endParaRPr lang="es-MX"/>
        </a:p>
      </dgm:t>
    </dgm:pt>
    <dgm:pt modelId="{E006E70F-6F32-41F9-981A-1666C8FF5875}" type="pres">
      <dgm:prSet presAssocID="{534DE0C2-EB50-4E6C-9738-8632C6DAECE1}" presName="text3" presStyleLbl="fgAcc3" presStyleIdx="2" presStyleCnt="6" custScaleX="86907" custScaleY="152638">
        <dgm:presLayoutVars>
          <dgm:chPref val="3"/>
        </dgm:presLayoutVars>
      </dgm:prSet>
      <dgm:spPr/>
      <dgm:t>
        <a:bodyPr/>
        <a:lstStyle/>
        <a:p>
          <a:endParaRPr lang="en-US"/>
        </a:p>
      </dgm:t>
    </dgm:pt>
    <dgm:pt modelId="{59873F61-B9F5-40B1-9F71-C209C5491764}" type="pres">
      <dgm:prSet presAssocID="{534DE0C2-EB50-4E6C-9738-8632C6DAECE1}" presName="hierChild4" presStyleCnt="0"/>
      <dgm:spPr/>
    </dgm:pt>
    <dgm:pt modelId="{1854FF84-2588-426C-B300-C96CAFE8C552}" type="pres">
      <dgm:prSet presAssocID="{F9CE1EE8-41E9-45D0-9840-A1FEE56A7ABF}" presName="Name23" presStyleLbl="parChTrans1D4" presStyleIdx="1" presStyleCnt="2"/>
      <dgm:spPr/>
      <dgm:t>
        <a:bodyPr/>
        <a:lstStyle/>
        <a:p>
          <a:endParaRPr lang="en-US"/>
        </a:p>
      </dgm:t>
    </dgm:pt>
    <dgm:pt modelId="{95922524-47EA-475C-B936-2A6705B98A2A}" type="pres">
      <dgm:prSet presAssocID="{6899056A-FD56-4992-A79B-FBA586810282}" presName="hierRoot4" presStyleCnt="0"/>
      <dgm:spPr/>
    </dgm:pt>
    <dgm:pt modelId="{E67965F3-1D6B-4AA2-A955-400DCDFBBFD0}" type="pres">
      <dgm:prSet presAssocID="{6899056A-FD56-4992-A79B-FBA586810282}" presName="composite4" presStyleCnt="0"/>
      <dgm:spPr/>
    </dgm:pt>
    <dgm:pt modelId="{B5BA405C-DC15-48A3-B8DF-046762CBD2BB}" type="pres">
      <dgm:prSet presAssocID="{6899056A-FD56-4992-A79B-FBA586810282}" presName="background4" presStyleLbl="node4" presStyleIdx="1" presStyleCnt="2"/>
      <dgm:spPr>
        <a:noFill/>
      </dgm:spPr>
      <dgm:t>
        <a:bodyPr/>
        <a:lstStyle/>
        <a:p>
          <a:endParaRPr lang="es-MX"/>
        </a:p>
      </dgm:t>
    </dgm:pt>
    <dgm:pt modelId="{5F68CE8A-752A-489B-96F0-772379B1631A}" type="pres">
      <dgm:prSet presAssocID="{6899056A-FD56-4992-A79B-FBA586810282}" presName="text4" presStyleLbl="fgAcc4" presStyleIdx="1" presStyleCnt="2" custScaleX="265773" custScaleY="86630" custLinFactNeighborX="-2154" custLinFactNeighborY="14853">
        <dgm:presLayoutVars>
          <dgm:chPref val="3"/>
        </dgm:presLayoutVars>
      </dgm:prSet>
      <dgm:spPr/>
      <dgm:t>
        <a:bodyPr/>
        <a:lstStyle/>
        <a:p>
          <a:endParaRPr lang="es-MX"/>
        </a:p>
      </dgm:t>
    </dgm:pt>
    <dgm:pt modelId="{C3A2F943-BA46-4135-9EDF-62F7BBC7708B}" type="pres">
      <dgm:prSet presAssocID="{6899056A-FD56-4992-A79B-FBA586810282}" presName="hierChild5" presStyleCnt="0"/>
      <dgm:spPr/>
    </dgm:pt>
    <dgm:pt modelId="{9BAD6223-1653-4FA0-BA32-206DCC0AB729}" type="pres">
      <dgm:prSet presAssocID="{88029679-35C6-47E1-83F6-E538222FB1D9}" presName="Name17" presStyleLbl="parChTrans1D3" presStyleIdx="3" presStyleCnt="6"/>
      <dgm:spPr/>
      <dgm:t>
        <a:bodyPr/>
        <a:lstStyle/>
        <a:p>
          <a:endParaRPr lang="en-US"/>
        </a:p>
      </dgm:t>
    </dgm:pt>
    <dgm:pt modelId="{E765E23D-DA67-4457-BA86-451AABE85C55}" type="pres">
      <dgm:prSet presAssocID="{0192BCD7-26A3-4D90-8E4A-8EDDBB043AF4}" presName="hierRoot3" presStyleCnt="0"/>
      <dgm:spPr/>
    </dgm:pt>
    <dgm:pt modelId="{C0711DF7-60BA-44CB-BB00-C31800E263CE}" type="pres">
      <dgm:prSet presAssocID="{0192BCD7-26A3-4D90-8E4A-8EDDBB043AF4}" presName="composite3" presStyleCnt="0"/>
      <dgm:spPr/>
    </dgm:pt>
    <dgm:pt modelId="{E8F87C94-34AD-4EEE-BFC0-C5CF3FEBD1FC}" type="pres">
      <dgm:prSet presAssocID="{0192BCD7-26A3-4D90-8E4A-8EDDBB043AF4}" presName="background3" presStyleLbl="node3" presStyleIdx="3" presStyleCnt="6"/>
      <dgm:spPr>
        <a:solidFill>
          <a:srgbClr val="CCECFF"/>
        </a:solidFill>
        <a:ln>
          <a:solidFill>
            <a:schemeClr val="accent1">
              <a:lumMod val="50000"/>
            </a:schemeClr>
          </a:solidFill>
        </a:ln>
      </dgm:spPr>
      <dgm:t>
        <a:bodyPr/>
        <a:lstStyle/>
        <a:p>
          <a:endParaRPr lang="es-MX"/>
        </a:p>
      </dgm:t>
    </dgm:pt>
    <dgm:pt modelId="{EFA94440-0EFB-4C00-B5E5-754EE45D84A5}" type="pres">
      <dgm:prSet presAssocID="{0192BCD7-26A3-4D90-8E4A-8EDDBB043AF4}" presName="text3" presStyleLbl="fgAcc3" presStyleIdx="3" presStyleCnt="6" custScaleX="62425" custScaleY="152638">
        <dgm:presLayoutVars>
          <dgm:chPref val="3"/>
        </dgm:presLayoutVars>
      </dgm:prSet>
      <dgm:spPr/>
      <dgm:t>
        <a:bodyPr/>
        <a:lstStyle/>
        <a:p>
          <a:endParaRPr lang="en-US"/>
        </a:p>
      </dgm:t>
    </dgm:pt>
    <dgm:pt modelId="{9BB36128-BFBC-41F8-B215-86E6C9F30D7F}" type="pres">
      <dgm:prSet presAssocID="{0192BCD7-26A3-4D90-8E4A-8EDDBB043AF4}" presName="hierChild4" presStyleCnt="0"/>
      <dgm:spPr/>
    </dgm:pt>
    <dgm:pt modelId="{7EA3C5BB-2F00-4683-ABBA-4432B009B4F5}" type="pres">
      <dgm:prSet presAssocID="{725AFF48-4D05-498F-93C4-5028B6F2D8BA}" presName="Name10" presStyleLbl="parChTrans1D2" presStyleIdx="2" presStyleCnt="3"/>
      <dgm:spPr/>
      <dgm:t>
        <a:bodyPr/>
        <a:lstStyle/>
        <a:p>
          <a:endParaRPr lang="es-MX"/>
        </a:p>
      </dgm:t>
    </dgm:pt>
    <dgm:pt modelId="{21BBBC4B-360B-48A3-9A4B-F517026A3ACA}" type="pres">
      <dgm:prSet presAssocID="{6720346F-7DEA-4637-A792-2234284EC93F}" presName="hierRoot2" presStyleCnt="0"/>
      <dgm:spPr/>
    </dgm:pt>
    <dgm:pt modelId="{04689446-B123-4851-A302-7D7DB1F6FFF8}" type="pres">
      <dgm:prSet presAssocID="{6720346F-7DEA-4637-A792-2234284EC93F}" presName="composite2" presStyleCnt="0"/>
      <dgm:spPr/>
    </dgm:pt>
    <dgm:pt modelId="{1E4D2F49-68CA-48FE-9BE7-0FE4DEDE5718}" type="pres">
      <dgm:prSet presAssocID="{6720346F-7DEA-4637-A792-2234284EC93F}" presName="background2" presStyleLbl="node2" presStyleIdx="2" presStyleCnt="3"/>
      <dgm:spPr>
        <a:solidFill>
          <a:schemeClr val="accent1">
            <a:lumMod val="20000"/>
            <a:lumOff val="80000"/>
          </a:schemeClr>
        </a:solidFill>
        <a:ln>
          <a:solidFill>
            <a:srgbClr val="0070C0"/>
          </a:solidFill>
        </a:ln>
      </dgm:spPr>
      <dgm:t>
        <a:bodyPr/>
        <a:lstStyle/>
        <a:p>
          <a:endParaRPr lang="es-MX"/>
        </a:p>
      </dgm:t>
    </dgm:pt>
    <dgm:pt modelId="{18FEE760-14CB-42FA-A713-8A2EABACAD21}" type="pres">
      <dgm:prSet presAssocID="{6720346F-7DEA-4637-A792-2234284EC93F}" presName="text2" presStyleLbl="fgAcc2" presStyleIdx="2" presStyleCnt="3" custScaleX="169958" custLinFactNeighborX="-31399" custLinFactNeighborY="-27183">
        <dgm:presLayoutVars>
          <dgm:chPref val="3"/>
        </dgm:presLayoutVars>
      </dgm:prSet>
      <dgm:spPr/>
      <dgm:t>
        <a:bodyPr/>
        <a:lstStyle/>
        <a:p>
          <a:endParaRPr lang="es-MX"/>
        </a:p>
      </dgm:t>
    </dgm:pt>
    <dgm:pt modelId="{34FBA48B-FD33-4D7D-A6B3-7345AB1B1FAC}" type="pres">
      <dgm:prSet presAssocID="{6720346F-7DEA-4637-A792-2234284EC93F}" presName="hierChild3" presStyleCnt="0"/>
      <dgm:spPr/>
    </dgm:pt>
    <dgm:pt modelId="{3F5DFDF5-FABC-40EC-9C87-B1F8BA804C56}" type="pres">
      <dgm:prSet presAssocID="{25810E57-1B7B-4CFC-A564-496CA784411C}" presName="Name17" presStyleLbl="parChTrans1D3" presStyleIdx="4" presStyleCnt="6"/>
      <dgm:spPr/>
      <dgm:t>
        <a:bodyPr/>
        <a:lstStyle/>
        <a:p>
          <a:endParaRPr lang="es-MX"/>
        </a:p>
      </dgm:t>
    </dgm:pt>
    <dgm:pt modelId="{F90C7495-A2AD-4ED8-8D30-D2EB0090C3F3}" type="pres">
      <dgm:prSet presAssocID="{43828BE4-2F71-4094-8D9E-853245550C34}" presName="hierRoot3" presStyleCnt="0"/>
      <dgm:spPr/>
    </dgm:pt>
    <dgm:pt modelId="{30A73F80-C847-4654-8F1F-9EEDA0523EC9}" type="pres">
      <dgm:prSet presAssocID="{43828BE4-2F71-4094-8D9E-853245550C34}" presName="composite3" presStyleCnt="0"/>
      <dgm:spPr/>
    </dgm:pt>
    <dgm:pt modelId="{73420426-6251-4E48-80C1-DDD7339D69D5}" type="pres">
      <dgm:prSet presAssocID="{43828BE4-2F71-4094-8D9E-853245550C34}" presName="background3" presStyleLbl="node3" presStyleIdx="4" presStyleCnt="6"/>
      <dgm:spPr>
        <a:solidFill>
          <a:srgbClr val="CCECFF"/>
        </a:solidFill>
        <a:ln>
          <a:solidFill>
            <a:schemeClr val="accent1">
              <a:lumMod val="50000"/>
            </a:schemeClr>
          </a:solidFill>
        </a:ln>
      </dgm:spPr>
      <dgm:t>
        <a:bodyPr/>
        <a:lstStyle/>
        <a:p>
          <a:endParaRPr lang="es-MX"/>
        </a:p>
      </dgm:t>
    </dgm:pt>
    <dgm:pt modelId="{377B4551-43AC-40BB-B870-E67C8EE96A44}" type="pres">
      <dgm:prSet presAssocID="{43828BE4-2F71-4094-8D9E-853245550C34}" presName="text3" presStyleLbl="fgAcc3" presStyleIdx="4" presStyleCnt="6" custScaleX="68992" custScaleY="157982" custLinFactNeighborX="2523" custLinFactNeighborY="-1324">
        <dgm:presLayoutVars>
          <dgm:chPref val="3"/>
        </dgm:presLayoutVars>
      </dgm:prSet>
      <dgm:spPr/>
      <dgm:t>
        <a:bodyPr/>
        <a:lstStyle/>
        <a:p>
          <a:endParaRPr lang="es-MX"/>
        </a:p>
      </dgm:t>
    </dgm:pt>
    <dgm:pt modelId="{E01A4E67-BD2E-4205-9195-E632C6F236D8}" type="pres">
      <dgm:prSet presAssocID="{43828BE4-2F71-4094-8D9E-853245550C34}" presName="hierChild4" presStyleCnt="0"/>
      <dgm:spPr/>
    </dgm:pt>
    <dgm:pt modelId="{17371DF9-79AC-4CBE-B2DF-E8DDFB4B1E77}" type="pres">
      <dgm:prSet presAssocID="{824485B5-E7C2-445F-94A8-DBE41F0825B5}" presName="Name17" presStyleLbl="parChTrans1D3" presStyleIdx="5" presStyleCnt="6"/>
      <dgm:spPr/>
      <dgm:t>
        <a:bodyPr/>
        <a:lstStyle/>
        <a:p>
          <a:endParaRPr lang="es-MX"/>
        </a:p>
      </dgm:t>
    </dgm:pt>
    <dgm:pt modelId="{D85BFE99-8530-40DC-B724-07FA1C03F9D4}" type="pres">
      <dgm:prSet presAssocID="{AD98607B-43C2-493A-A561-53025BCE95AA}" presName="hierRoot3" presStyleCnt="0"/>
      <dgm:spPr/>
    </dgm:pt>
    <dgm:pt modelId="{02DADDB2-E47E-4853-8F15-6CA5F734E27F}" type="pres">
      <dgm:prSet presAssocID="{AD98607B-43C2-493A-A561-53025BCE95AA}" presName="composite3" presStyleCnt="0"/>
      <dgm:spPr/>
    </dgm:pt>
    <dgm:pt modelId="{2C38BCB2-A92C-4B1A-8E8B-8A2E3E7DBF9B}" type="pres">
      <dgm:prSet presAssocID="{AD98607B-43C2-493A-A561-53025BCE95AA}" presName="background3" presStyleLbl="node3" presStyleIdx="5" presStyleCnt="6"/>
      <dgm:spPr>
        <a:solidFill>
          <a:srgbClr val="CCECFF"/>
        </a:solidFill>
        <a:ln>
          <a:solidFill>
            <a:schemeClr val="accent1">
              <a:lumMod val="50000"/>
            </a:schemeClr>
          </a:solidFill>
        </a:ln>
      </dgm:spPr>
      <dgm:t>
        <a:bodyPr/>
        <a:lstStyle/>
        <a:p>
          <a:endParaRPr lang="es-MX"/>
        </a:p>
      </dgm:t>
    </dgm:pt>
    <dgm:pt modelId="{EA0C5995-A9E3-4ADF-940E-6A717C22C8DE}" type="pres">
      <dgm:prSet presAssocID="{AD98607B-43C2-493A-A561-53025BCE95AA}" presName="text3" presStyleLbl="fgAcc3" presStyleIdx="5" presStyleCnt="6" custScaleX="103052" custScaleY="163234" custLinFactNeighborX="88" custLinFactNeighborY="-5298">
        <dgm:presLayoutVars>
          <dgm:chPref val="3"/>
        </dgm:presLayoutVars>
      </dgm:prSet>
      <dgm:spPr/>
      <dgm:t>
        <a:bodyPr/>
        <a:lstStyle/>
        <a:p>
          <a:endParaRPr lang="es-MX"/>
        </a:p>
      </dgm:t>
    </dgm:pt>
    <dgm:pt modelId="{2AB425FD-28C1-4607-8268-2F06E1C90192}" type="pres">
      <dgm:prSet presAssocID="{AD98607B-43C2-493A-A561-53025BCE95AA}" presName="hierChild4" presStyleCnt="0"/>
      <dgm:spPr/>
    </dgm:pt>
  </dgm:ptLst>
  <dgm:cxnLst>
    <dgm:cxn modelId="{F5ECACD4-96D9-42FC-ACA4-144CC192D3B4}" srcId="{054F2AB2-30DB-41EF-A600-09FE65BA32FC}" destId="{D614C05F-5EAA-459A-ACCE-CC61B54E4184}" srcOrd="1" destOrd="0" parTransId="{659421CF-3735-4017-98A0-7F6DFECD411B}" sibTransId="{BDC0C8A5-A8E5-48BF-843E-5BECE1E44656}"/>
    <dgm:cxn modelId="{7A89FE4B-C0CB-4537-B168-5A8F42EACFE5}" srcId="{D614C05F-5EAA-459A-ACCE-CC61B54E4184}" destId="{7F5AFF3B-441C-488D-B410-8D689396D4C1}" srcOrd="0" destOrd="0" parTransId="{6881FC94-9D01-4A1E-B49E-6DCE36BC9045}" sibTransId="{DAFB5CB5-84A3-4681-9ACE-86D6B5C6B40E}"/>
    <dgm:cxn modelId="{7D71CFBF-1396-4510-B20A-C5AADFF50688}" type="presOf" srcId="{AD98607B-43C2-493A-A561-53025BCE95AA}" destId="{EA0C5995-A9E3-4ADF-940E-6A717C22C8DE}" srcOrd="0" destOrd="0" presId="urn:microsoft.com/office/officeart/2005/8/layout/hierarchy1"/>
    <dgm:cxn modelId="{927C2D51-1748-47C5-AC58-E5986F6CFFE8}" type="presOf" srcId="{77F8EFBD-DB32-42B2-ADB6-C29F37452C22}" destId="{5B03BCBC-893F-47C9-8556-57B47AC3BE6E}" srcOrd="0" destOrd="0" presId="urn:microsoft.com/office/officeart/2005/8/layout/hierarchy1"/>
    <dgm:cxn modelId="{057F41A6-21BA-47A6-AFC4-A225B843D90E}" srcId="{3B10BA98-FA69-480A-8370-594256878F17}" destId="{C46C9813-6D77-4066-B248-6A7BA8DC5AD4}" srcOrd="0" destOrd="0" parTransId="{094AE346-218A-4C1F-B718-EF1913663603}" sibTransId="{3AC836F9-33E9-4E56-ABF6-953B2BAD8144}"/>
    <dgm:cxn modelId="{329E1065-3ACB-46F9-AF06-68926A8B6DB9}" srcId="{534DE0C2-EB50-4E6C-9738-8632C6DAECE1}" destId="{6899056A-FD56-4992-A79B-FBA586810282}" srcOrd="0" destOrd="0" parTransId="{F9CE1EE8-41E9-45D0-9840-A1FEE56A7ABF}" sibTransId="{77060F1F-46B8-4334-A1CF-16997F6B2777}"/>
    <dgm:cxn modelId="{81B7E37C-9ABF-4DDE-92C3-71A33C759FF7}" srcId="{77F8EFBD-DB32-42B2-ADB6-C29F37452C22}" destId="{054F2AB2-30DB-41EF-A600-09FE65BA32FC}" srcOrd="0" destOrd="0" parTransId="{0BDF85AC-F8CF-4A3E-A5CE-60F218C44B32}" sibTransId="{00747F03-CBB7-4656-A387-5C1C41F90E81}"/>
    <dgm:cxn modelId="{2E9C6259-18AE-41B8-8247-2E05C50CD5CC}" type="presOf" srcId="{F9CE1EE8-41E9-45D0-9840-A1FEE56A7ABF}" destId="{1854FF84-2588-426C-B300-C96CAFE8C552}" srcOrd="0" destOrd="0" presId="urn:microsoft.com/office/officeart/2005/8/layout/hierarchy1"/>
    <dgm:cxn modelId="{642EDFAB-23C5-422D-8865-D26EEA1E5BDE}" type="presOf" srcId="{054F2AB2-30DB-41EF-A600-09FE65BA32FC}" destId="{8E8F6E7E-EBA0-40B2-8802-202184E2D5E0}" srcOrd="0" destOrd="0" presId="urn:microsoft.com/office/officeart/2005/8/layout/hierarchy1"/>
    <dgm:cxn modelId="{BE40D2A5-783F-4382-880B-C97F625096CF}" type="presOf" srcId="{094AE346-218A-4C1F-B718-EF1913663603}" destId="{9FB36C2C-40EE-4FB1-BF6A-21EC39650FC1}" srcOrd="0" destOrd="0" presId="urn:microsoft.com/office/officeart/2005/8/layout/hierarchy1"/>
    <dgm:cxn modelId="{05B7955D-7BF6-490B-A2A7-B59B471C9C4E}" type="presOf" srcId="{6881FC94-9D01-4A1E-B49E-6DCE36BC9045}" destId="{5278A19F-0469-4E14-B9EF-87B1C08F3E28}" srcOrd="0" destOrd="0" presId="urn:microsoft.com/office/officeart/2005/8/layout/hierarchy1"/>
    <dgm:cxn modelId="{4259CAB1-6E9C-4122-AF20-A5672F2295CD}" type="presOf" srcId="{725AFF48-4D05-498F-93C4-5028B6F2D8BA}" destId="{7EA3C5BB-2F00-4683-ABBA-4432B009B4F5}" srcOrd="0" destOrd="0" presId="urn:microsoft.com/office/officeart/2005/8/layout/hierarchy1"/>
    <dgm:cxn modelId="{70E6D7E2-BFC9-4B72-BDB3-2D6FA0C102E0}" srcId="{D614C05F-5EAA-459A-ACCE-CC61B54E4184}" destId="{0192BCD7-26A3-4D90-8E4A-8EDDBB043AF4}" srcOrd="2" destOrd="0" parTransId="{88029679-35C6-47E1-83F6-E538222FB1D9}" sibTransId="{A556AAEA-40A0-4792-92E1-97FF579C8E4D}"/>
    <dgm:cxn modelId="{AAAC60F0-C74D-4A8E-AC55-2921167135BC}" type="presOf" srcId="{25810E57-1B7B-4CFC-A564-496CA784411C}" destId="{3F5DFDF5-FABC-40EC-9C87-B1F8BA804C56}" srcOrd="0" destOrd="0" presId="urn:microsoft.com/office/officeart/2005/8/layout/hierarchy1"/>
    <dgm:cxn modelId="{E499CB3E-9215-4D09-AE4E-9AC649968A97}" type="presOf" srcId="{D870DFB2-2AB6-42E4-8AFB-1686E9DAF1FC}" destId="{985F45D5-C14C-4D4E-926B-D72985443E14}" srcOrd="0" destOrd="0" presId="urn:microsoft.com/office/officeart/2005/8/layout/hierarchy1"/>
    <dgm:cxn modelId="{51F4BE76-8EB9-4369-9760-61591D7876C9}" srcId="{6720346F-7DEA-4637-A792-2234284EC93F}" destId="{AD98607B-43C2-493A-A561-53025BCE95AA}" srcOrd="1" destOrd="0" parTransId="{824485B5-E7C2-445F-94A8-DBE41F0825B5}" sibTransId="{D9922584-C142-41A8-AD87-7CCA2016443D}"/>
    <dgm:cxn modelId="{9FAE42E0-BEB8-49E6-9BBC-CB6D42BC5EBF}" type="presOf" srcId="{0192BCD7-26A3-4D90-8E4A-8EDDBB043AF4}" destId="{EFA94440-0EFB-4C00-B5E5-754EE45D84A5}" srcOrd="0" destOrd="0" presId="urn:microsoft.com/office/officeart/2005/8/layout/hierarchy1"/>
    <dgm:cxn modelId="{82BBC0E1-04BE-4B12-A36F-4A53DEAEB244}" srcId="{6720346F-7DEA-4637-A792-2234284EC93F}" destId="{43828BE4-2F71-4094-8D9E-853245550C34}" srcOrd="0" destOrd="0" parTransId="{25810E57-1B7B-4CFC-A564-496CA784411C}" sibTransId="{A741DCF8-9951-43FF-9640-5DA2D534B21B}"/>
    <dgm:cxn modelId="{E99DB5DE-E449-4607-B63F-A8D6B053E8AA}" type="presOf" srcId="{824485B5-E7C2-445F-94A8-DBE41F0825B5}" destId="{17371DF9-79AC-4CBE-B2DF-E8DDFB4B1E77}" srcOrd="0" destOrd="0" presId="urn:microsoft.com/office/officeart/2005/8/layout/hierarchy1"/>
    <dgm:cxn modelId="{CE076C01-D327-4E4A-A5E6-33B0829F0B24}" type="presOf" srcId="{ABE4F877-AD8F-45EB-89FC-EB37DE161C05}" destId="{A94D9E77-2C51-446F-8E0A-D5C5CC626F63}" srcOrd="0" destOrd="0" presId="urn:microsoft.com/office/officeart/2005/8/layout/hierarchy1"/>
    <dgm:cxn modelId="{95172427-7161-4663-BC22-0A40D9267A0B}" type="presOf" srcId="{43828BE4-2F71-4094-8D9E-853245550C34}" destId="{377B4551-43AC-40BB-B870-E67C8EE96A44}" srcOrd="0" destOrd="0" presId="urn:microsoft.com/office/officeart/2005/8/layout/hierarchy1"/>
    <dgm:cxn modelId="{D3D59A70-8A88-4B15-AEEC-5ACA8B64E017}" type="presOf" srcId="{7F5AFF3B-441C-488D-B410-8D689396D4C1}" destId="{25614421-3DBE-4A4D-8232-A9E8ACCDEA13}" srcOrd="0" destOrd="0" presId="urn:microsoft.com/office/officeart/2005/8/layout/hierarchy1"/>
    <dgm:cxn modelId="{EEB98F0C-D360-49BC-8C78-4F0F4AE9457A}" type="presOf" srcId="{6720346F-7DEA-4637-A792-2234284EC93F}" destId="{18FEE760-14CB-42FA-A713-8A2EABACAD21}" srcOrd="0" destOrd="0" presId="urn:microsoft.com/office/officeart/2005/8/layout/hierarchy1"/>
    <dgm:cxn modelId="{E3FC3B9C-A814-4C6A-ACF4-449D9C2CDFCD}" type="presOf" srcId="{C46C9813-6D77-4066-B248-6A7BA8DC5AD4}" destId="{64BF9A67-6DD4-42BD-BC02-EA6127BE0F2B}" srcOrd="0" destOrd="0" presId="urn:microsoft.com/office/officeart/2005/8/layout/hierarchy1"/>
    <dgm:cxn modelId="{BA1DFCC9-D947-470B-B81A-70C4BA1E1FC1}" type="presOf" srcId="{770D0332-382D-463A-830E-81B164420BD7}" destId="{A76A949F-3B81-4DAC-8921-4697C0F6A766}" srcOrd="0" destOrd="0" presId="urn:microsoft.com/office/officeart/2005/8/layout/hierarchy1"/>
    <dgm:cxn modelId="{72E3E6B7-B1AD-40F1-A053-5355C6FDB993}" srcId="{D614C05F-5EAA-459A-ACCE-CC61B54E4184}" destId="{534DE0C2-EB50-4E6C-9738-8632C6DAECE1}" srcOrd="1" destOrd="0" parTransId="{770D0332-382D-463A-830E-81B164420BD7}" sibTransId="{3A0EBBB8-D198-4BB4-B05E-3A70155CC08D}"/>
    <dgm:cxn modelId="{2022DD1D-7B7F-49D9-8E29-082E2F820CC6}" srcId="{054F2AB2-30DB-41EF-A600-09FE65BA32FC}" destId="{ABE4F877-AD8F-45EB-89FC-EB37DE161C05}" srcOrd="0" destOrd="0" parTransId="{E78420D4-2EDB-4CDB-990C-8D2253509D3E}" sibTransId="{70DD5B71-D1E2-4087-83AA-FAE2E1A7EA7F}"/>
    <dgm:cxn modelId="{B00CBBE5-2A47-4996-BD92-527D148BA2EE}" srcId="{054F2AB2-30DB-41EF-A600-09FE65BA32FC}" destId="{6720346F-7DEA-4637-A792-2234284EC93F}" srcOrd="2" destOrd="0" parTransId="{725AFF48-4D05-498F-93C4-5028B6F2D8BA}" sibTransId="{79293312-15D8-4600-B869-7350B7D2A107}"/>
    <dgm:cxn modelId="{67EEC62F-652B-47A4-98A8-8D49CEDA0657}" type="presOf" srcId="{6899056A-FD56-4992-A79B-FBA586810282}" destId="{5F68CE8A-752A-489B-96F0-772379B1631A}" srcOrd="0" destOrd="0" presId="urn:microsoft.com/office/officeart/2005/8/layout/hierarchy1"/>
    <dgm:cxn modelId="{2F28A3B6-25D8-4C49-899B-FD091262F9BA}" type="presOf" srcId="{E78420D4-2EDB-4CDB-990C-8D2253509D3E}" destId="{D217BECD-5850-437E-9F50-64C6A110168F}" srcOrd="0" destOrd="0" presId="urn:microsoft.com/office/officeart/2005/8/layout/hierarchy1"/>
    <dgm:cxn modelId="{C59437F7-1634-410E-A4AC-76A43BFA5069}" type="presOf" srcId="{D614C05F-5EAA-459A-ACCE-CC61B54E4184}" destId="{6FDA1E01-890F-436D-BD2E-04082374A3CE}" srcOrd="0" destOrd="0" presId="urn:microsoft.com/office/officeart/2005/8/layout/hierarchy1"/>
    <dgm:cxn modelId="{610C7CC0-EAF3-4F9A-B1E7-F24C525C942D}" type="presOf" srcId="{659421CF-3735-4017-98A0-7F6DFECD411B}" destId="{B0CFDD80-F70D-4933-8174-0DFC0C97ADCF}" srcOrd="0" destOrd="0" presId="urn:microsoft.com/office/officeart/2005/8/layout/hierarchy1"/>
    <dgm:cxn modelId="{46DDC9CA-1821-47AA-8BD4-AA277771A3A8}" type="presOf" srcId="{88029679-35C6-47E1-83F6-E538222FB1D9}" destId="{9BAD6223-1653-4FA0-BA32-206DCC0AB729}" srcOrd="0" destOrd="0" presId="urn:microsoft.com/office/officeart/2005/8/layout/hierarchy1"/>
    <dgm:cxn modelId="{28FC9D8B-D9FB-4943-AD86-038A1927BE98}" type="presOf" srcId="{3B10BA98-FA69-480A-8370-594256878F17}" destId="{6C61ABD3-5C42-40E9-96E8-644F82A23422}" srcOrd="0" destOrd="0" presId="urn:microsoft.com/office/officeart/2005/8/layout/hierarchy1"/>
    <dgm:cxn modelId="{6BDBF8A8-33B1-4FAA-BF79-285BF9061D73}" srcId="{ABE4F877-AD8F-45EB-89FC-EB37DE161C05}" destId="{3B10BA98-FA69-480A-8370-594256878F17}" srcOrd="0" destOrd="0" parTransId="{D870DFB2-2AB6-42E4-8AFB-1686E9DAF1FC}" sibTransId="{B802384B-B83B-45D5-B293-B3542360D2D2}"/>
    <dgm:cxn modelId="{C7148279-5DC7-433A-B1A2-C0867219C122}" type="presOf" srcId="{534DE0C2-EB50-4E6C-9738-8632C6DAECE1}" destId="{E006E70F-6F32-41F9-981A-1666C8FF5875}" srcOrd="0" destOrd="0" presId="urn:microsoft.com/office/officeart/2005/8/layout/hierarchy1"/>
    <dgm:cxn modelId="{A0D36A5B-A229-4C2F-8604-47FDC7A580CF}" type="presParOf" srcId="{5B03BCBC-893F-47C9-8556-57B47AC3BE6E}" destId="{74135EF5-C899-437A-90B2-0A42C9218052}" srcOrd="0" destOrd="0" presId="urn:microsoft.com/office/officeart/2005/8/layout/hierarchy1"/>
    <dgm:cxn modelId="{5992392C-3FBD-4DB8-9B52-AA085916859F}" type="presParOf" srcId="{74135EF5-C899-437A-90B2-0A42C9218052}" destId="{F50DEA26-4B47-46A9-84C7-535D8398F87F}" srcOrd="0" destOrd="0" presId="urn:microsoft.com/office/officeart/2005/8/layout/hierarchy1"/>
    <dgm:cxn modelId="{EB9D1422-C601-4F4F-851F-18EFC69B09A7}" type="presParOf" srcId="{F50DEA26-4B47-46A9-84C7-535D8398F87F}" destId="{9FAF9F6A-4A9C-4249-B9DB-14BE44B17808}" srcOrd="0" destOrd="0" presId="urn:microsoft.com/office/officeart/2005/8/layout/hierarchy1"/>
    <dgm:cxn modelId="{18BAF88A-9F66-4042-AFB9-7D13EA7DA647}" type="presParOf" srcId="{F50DEA26-4B47-46A9-84C7-535D8398F87F}" destId="{8E8F6E7E-EBA0-40B2-8802-202184E2D5E0}" srcOrd="1" destOrd="0" presId="urn:microsoft.com/office/officeart/2005/8/layout/hierarchy1"/>
    <dgm:cxn modelId="{EA57A061-C97A-46C5-B4F2-9D975DA9E9DF}" type="presParOf" srcId="{74135EF5-C899-437A-90B2-0A42C9218052}" destId="{2DA10409-591F-4A39-8239-C6E634B5FE42}" srcOrd="1" destOrd="0" presId="urn:microsoft.com/office/officeart/2005/8/layout/hierarchy1"/>
    <dgm:cxn modelId="{B5D0B081-9B53-4341-B42A-1FD0D1C759EE}" type="presParOf" srcId="{2DA10409-591F-4A39-8239-C6E634B5FE42}" destId="{D217BECD-5850-437E-9F50-64C6A110168F}" srcOrd="0" destOrd="0" presId="urn:microsoft.com/office/officeart/2005/8/layout/hierarchy1"/>
    <dgm:cxn modelId="{752AC78D-B2BC-4102-8934-FCE557353DE8}" type="presParOf" srcId="{2DA10409-591F-4A39-8239-C6E634B5FE42}" destId="{B885E7FB-12A0-4794-AAE9-1AF80133C30B}" srcOrd="1" destOrd="0" presId="urn:microsoft.com/office/officeart/2005/8/layout/hierarchy1"/>
    <dgm:cxn modelId="{461CA640-DECC-4593-89CD-CAB3C43ECC3F}" type="presParOf" srcId="{B885E7FB-12A0-4794-AAE9-1AF80133C30B}" destId="{746A39C4-FC7A-466F-9849-63F0A6F1BAE9}" srcOrd="0" destOrd="0" presId="urn:microsoft.com/office/officeart/2005/8/layout/hierarchy1"/>
    <dgm:cxn modelId="{C0F0289C-14DA-402F-8CFF-B5197DC5B192}" type="presParOf" srcId="{746A39C4-FC7A-466F-9849-63F0A6F1BAE9}" destId="{80D13436-8559-4E58-B8D5-C581C9D48EBC}" srcOrd="0" destOrd="0" presId="urn:microsoft.com/office/officeart/2005/8/layout/hierarchy1"/>
    <dgm:cxn modelId="{1628D605-4137-4FCF-88C4-506457709D28}" type="presParOf" srcId="{746A39C4-FC7A-466F-9849-63F0A6F1BAE9}" destId="{A94D9E77-2C51-446F-8E0A-D5C5CC626F63}" srcOrd="1" destOrd="0" presId="urn:microsoft.com/office/officeart/2005/8/layout/hierarchy1"/>
    <dgm:cxn modelId="{5881A0A9-5E53-446B-A082-48249103DF68}" type="presParOf" srcId="{B885E7FB-12A0-4794-AAE9-1AF80133C30B}" destId="{6CAE85F0-A867-480D-8F43-6D61B4D253EB}" srcOrd="1" destOrd="0" presId="urn:microsoft.com/office/officeart/2005/8/layout/hierarchy1"/>
    <dgm:cxn modelId="{4A89733C-B131-476E-B542-E3E2740FB7F6}" type="presParOf" srcId="{6CAE85F0-A867-480D-8F43-6D61B4D253EB}" destId="{985F45D5-C14C-4D4E-926B-D72985443E14}" srcOrd="0" destOrd="0" presId="urn:microsoft.com/office/officeart/2005/8/layout/hierarchy1"/>
    <dgm:cxn modelId="{4FEEC731-0C5A-4192-9B98-890BC0B64BDA}" type="presParOf" srcId="{6CAE85F0-A867-480D-8F43-6D61B4D253EB}" destId="{E2A1CFDE-EF29-4FB0-9F0B-9BD8AF4790E8}" srcOrd="1" destOrd="0" presId="urn:microsoft.com/office/officeart/2005/8/layout/hierarchy1"/>
    <dgm:cxn modelId="{8B77ED7B-720D-4FB0-B2AB-FE869C07F7CA}" type="presParOf" srcId="{E2A1CFDE-EF29-4FB0-9F0B-9BD8AF4790E8}" destId="{6254DE8F-18DE-4BF7-8526-BDB9B669EFDE}" srcOrd="0" destOrd="0" presId="urn:microsoft.com/office/officeart/2005/8/layout/hierarchy1"/>
    <dgm:cxn modelId="{60C489D3-06AF-4914-9018-EE3987162FFE}" type="presParOf" srcId="{6254DE8F-18DE-4BF7-8526-BDB9B669EFDE}" destId="{AD0BF147-4EE1-4A17-A0EE-4BE3F86B56AE}" srcOrd="0" destOrd="0" presId="urn:microsoft.com/office/officeart/2005/8/layout/hierarchy1"/>
    <dgm:cxn modelId="{31059CEA-EB71-4F2B-BBB8-2DBC26AD8A20}" type="presParOf" srcId="{6254DE8F-18DE-4BF7-8526-BDB9B669EFDE}" destId="{6C61ABD3-5C42-40E9-96E8-644F82A23422}" srcOrd="1" destOrd="0" presId="urn:microsoft.com/office/officeart/2005/8/layout/hierarchy1"/>
    <dgm:cxn modelId="{278080FB-12D6-412E-8569-D972B8868BCE}" type="presParOf" srcId="{E2A1CFDE-EF29-4FB0-9F0B-9BD8AF4790E8}" destId="{B1EAD81B-E9C3-4338-9EFB-49E012CB6934}" srcOrd="1" destOrd="0" presId="urn:microsoft.com/office/officeart/2005/8/layout/hierarchy1"/>
    <dgm:cxn modelId="{B6568D08-B79A-4A0B-84D2-7D7A32303E00}" type="presParOf" srcId="{B1EAD81B-E9C3-4338-9EFB-49E012CB6934}" destId="{9FB36C2C-40EE-4FB1-BF6A-21EC39650FC1}" srcOrd="0" destOrd="0" presId="urn:microsoft.com/office/officeart/2005/8/layout/hierarchy1"/>
    <dgm:cxn modelId="{D075E2A1-20D3-4560-9968-856C18DD0591}" type="presParOf" srcId="{B1EAD81B-E9C3-4338-9EFB-49E012CB6934}" destId="{CA62B21D-81B4-4B7E-9BCE-1606B4930B85}" srcOrd="1" destOrd="0" presId="urn:microsoft.com/office/officeart/2005/8/layout/hierarchy1"/>
    <dgm:cxn modelId="{4E21329C-C3C5-47AD-B1F4-E88E91AC9A0E}" type="presParOf" srcId="{CA62B21D-81B4-4B7E-9BCE-1606B4930B85}" destId="{9A385554-FA7C-41BF-8494-9DE8CB903F86}" srcOrd="0" destOrd="0" presId="urn:microsoft.com/office/officeart/2005/8/layout/hierarchy1"/>
    <dgm:cxn modelId="{0C98C33E-C5B4-4EF8-89B9-17E0A83137D2}" type="presParOf" srcId="{9A385554-FA7C-41BF-8494-9DE8CB903F86}" destId="{81882D2B-2E09-424C-BF01-216766B7E310}" srcOrd="0" destOrd="0" presId="urn:microsoft.com/office/officeart/2005/8/layout/hierarchy1"/>
    <dgm:cxn modelId="{BBAA1460-3F36-4FFE-A165-76362FF6B871}" type="presParOf" srcId="{9A385554-FA7C-41BF-8494-9DE8CB903F86}" destId="{64BF9A67-6DD4-42BD-BC02-EA6127BE0F2B}" srcOrd="1" destOrd="0" presId="urn:microsoft.com/office/officeart/2005/8/layout/hierarchy1"/>
    <dgm:cxn modelId="{3C687043-3A05-4FBE-B2C7-5D1FEA460523}" type="presParOf" srcId="{CA62B21D-81B4-4B7E-9BCE-1606B4930B85}" destId="{AB473515-D1BF-4055-84AB-31D39E328D83}" srcOrd="1" destOrd="0" presId="urn:microsoft.com/office/officeart/2005/8/layout/hierarchy1"/>
    <dgm:cxn modelId="{C6B5F40D-9118-491E-B2D7-9838A26BB4C5}" type="presParOf" srcId="{2DA10409-591F-4A39-8239-C6E634B5FE42}" destId="{B0CFDD80-F70D-4933-8174-0DFC0C97ADCF}" srcOrd="2" destOrd="0" presId="urn:microsoft.com/office/officeart/2005/8/layout/hierarchy1"/>
    <dgm:cxn modelId="{2CA69ED8-6363-4F75-B38A-A22295405863}" type="presParOf" srcId="{2DA10409-591F-4A39-8239-C6E634B5FE42}" destId="{E5E74CE4-382B-4BB4-A1D4-0ECB7F393F0C}" srcOrd="3" destOrd="0" presId="urn:microsoft.com/office/officeart/2005/8/layout/hierarchy1"/>
    <dgm:cxn modelId="{256CFE8A-BD97-4ADE-8A07-450ACCAA5004}" type="presParOf" srcId="{E5E74CE4-382B-4BB4-A1D4-0ECB7F393F0C}" destId="{B6445026-FAA0-4104-8A9D-D928623EEF89}" srcOrd="0" destOrd="0" presId="urn:microsoft.com/office/officeart/2005/8/layout/hierarchy1"/>
    <dgm:cxn modelId="{34FF89A3-CB34-4321-A71D-C484C2B7451A}" type="presParOf" srcId="{B6445026-FAA0-4104-8A9D-D928623EEF89}" destId="{F4DBD657-E614-4071-B720-F3CACA4F58C2}" srcOrd="0" destOrd="0" presId="urn:microsoft.com/office/officeart/2005/8/layout/hierarchy1"/>
    <dgm:cxn modelId="{0FFB3FC4-7662-4667-9AC8-ABD5BBAA1391}" type="presParOf" srcId="{B6445026-FAA0-4104-8A9D-D928623EEF89}" destId="{6FDA1E01-890F-436D-BD2E-04082374A3CE}" srcOrd="1" destOrd="0" presId="urn:microsoft.com/office/officeart/2005/8/layout/hierarchy1"/>
    <dgm:cxn modelId="{234B776D-4DEC-4D79-AD65-8D7EFC068613}" type="presParOf" srcId="{E5E74CE4-382B-4BB4-A1D4-0ECB7F393F0C}" destId="{00CA08D4-6C88-46BD-8FE4-D8958A996265}" srcOrd="1" destOrd="0" presId="urn:microsoft.com/office/officeart/2005/8/layout/hierarchy1"/>
    <dgm:cxn modelId="{3EAD2FE7-CB88-40A6-B4F9-E79BCFA00083}" type="presParOf" srcId="{00CA08D4-6C88-46BD-8FE4-D8958A996265}" destId="{5278A19F-0469-4E14-B9EF-87B1C08F3E28}" srcOrd="0" destOrd="0" presId="urn:microsoft.com/office/officeart/2005/8/layout/hierarchy1"/>
    <dgm:cxn modelId="{45B6F6BC-7C6C-41BC-9770-A684E6A17921}" type="presParOf" srcId="{00CA08D4-6C88-46BD-8FE4-D8958A996265}" destId="{7356E175-EB35-4607-8B94-A871D5D7B5A1}" srcOrd="1" destOrd="0" presId="urn:microsoft.com/office/officeart/2005/8/layout/hierarchy1"/>
    <dgm:cxn modelId="{520BD556-ABBE-4048-A948-5BDF82F66065}" type="presParOf" srcId="{7356E175-EB35-4607-8B94-A871D5D7B5A1}" destId="{D1C16854-28F4-4F98-BE72-4DE43ECE9BC8}" srcOrd="0" destOrd="0" presId="urn:microsoft.com/office/officeart/2005/8/layout/hierarchy1"/>
    <dgm:cxn modelId="{E4A6AD47-E8A3-4DC2-8A4D-E7886BF48FFA}" type="presParOf" srcId="{D1C16854-28F4-4F98-BE72-4DE43ECE9BC8}" destId="{4B068E87-D260-4BA7-B52C-BBD60F8BF41B}" srcOrd="0" destOrd="0" presId="urn:microsoft.com/office/officeart/2005/8/layout/hierarchy1"/>
    <dgm:cxn modelId="{A0B2C420-CC7A-4DB6-A189-908D73899399}" type="presParOf" srcId="{D1C16854-28F4-4F98-BE72-4DE43ECE9BC8}" destId="{25614421-3DBE-4A4D-8232-A9E8ACCDEA13}" srcOrd="1" destOrd="0" presId="urn:microsoft.com/office/officeart/2005/8/layout/hierarchy1"/>
    <dgm:cxn modelId="{A634849F-F5AB-42E2-ABF1-897BF320EB88}" type="presParOf" srcId="{7356E175-EB35-4607-8B94-A871D5D7B5A1}" destId="{96247170-7C16-4435-A5C3-62E686C29CCB}" srcOrd="1" destOrd="0" presId="urn:microsoft.com/office/officeart/2005/8/layout/hierarchy1"/>
    <dgm:cxn modelId="{01A37716-9870-4FB8-8D8A-BC692ED3E51A}" type="presParOf" srcId="{00CA08D4-6C88-46BD-8FE4-D8958A996265}" destId="{A76A949F-3B81-4DAC-8921-4697C0F6A766}" srcOrd="2" destOrd="0" presId="urn:microsoft.com/office/officeart/2005/8/layout/hierarchy1"/>
    <dgm:cxn modelId="{C34BFB4B-9AF2-49A7-8314-8AF9496E39B7}" type="presParOf" srcId="{00CA08D4-6C88-46BD-8FE4-D8958A996265}" destId="{0E9F9F33-1554-4BF6-87AD-F0BB1D48A632}" srcOrd="3" destOrd="0" presId="urn:microsoft.com/office/officeart/2005/8/layout/hierarchy1"/>
    <dgm:cxn modelId="{5341BC53-9DB4-4CB4-8865-E795932342B1}" type="presParOf" srcId="{0E9F9F33-1554-4BF6-87AD-F0BB1D48A632}" destId="{2A14BA08-0D68-4BF6-997D-9EB975B24AF6}" srcOrd="0" destOrd="0" presId="urn:microsoft.com/office/officeart/2005/8/layout/hierarchy1"/>
    <dgm:cxn modelId="{A75B5CC8-431E-4AD3-88F3-FF17FF25422A}" type="presParOf" srcId="{2A14BA08-0D68-4BF6-997D-9EB975B24AF6}" destId="{F8125203-22DF-4532-8D62-0DC5D037FEF3}" srcOrd="0" destOrd="0" presId="urn:microsoft.com/office/officeart/2005/8/layout/hierarchy1"/>
    <dgm:cxn modelId="{9EE0C2A4-9D5F-4B29-9C63-4DD85B4ABE30}" type="presParOf" srcId="{2A14BA08-0D68-4BF6-997D-9EB975B24AF6}" destId="{E006E70F-6F32-41F9-981A-1666C8FF5875}" srcOrd="1" destOrd="0" presId="urn:microsoft.com/office/officeart/2005/8/layout/hierarchy1"/>
    <dgm:cxn modelId="{B445D890-FD3E-4824-8E72-4E84037106E6}" type="presParOf" srcId="{0E9F9F33-1554-4BF6-87AD-F0BB1D48A632}" destId="{59873F61-B9F5-40B1-9F71-C209C5491764}" srcOrd="1" destOrd="0" presId="urn:microsoft.com/office/officeart/2005/8/layout/hierarchy1"/>
    <dgm:cxn modelId="{23087AF5-828F-4C1A-BB98-02A5FA29BA1F}" type="presParOf" srcId="{59873F61-B9F5-40B1-9F71-C209C5491764}" destId="{1854FF84-2588-426C-B300-C96CAFE8C552}" srcOrd="0" destOrd="0" presId="urn:microsoft.com/office/officeart/2005/8/layout/hierarchy1"/>
    <dgm:cxn modelId="{B24D44BC-7D3E-448A-81B8-58ABE059B26A}" type="presParOf" srcId="{59873F61-B9F5-40B1-9F71-C209C5491764}" destId="{95922524-47EA-475C-B936-2A6705B98A2A}" srcOrd="1" destOrd="0" presId="urn:microsoft.com/office/officeart/2005/8/layout/hierarchy1"/>
    <dgm:cxn modelId="{12BB8846-93D5-4B4C-84B2-5C1DED9E86EC}" type="presParOf" srcId="{95922524-47EA-475C-B936-2A6705B98A2A}" destId="{E67965F3-1D6B-4AA2-A955-400DCDFBBFD0}" srcOrd="0" destOrd="0" presId="urn:microsoft.com/office/officeart/2005/8/layout/hierarchy1"/>
    <dgm:cxn modelId="{E4BC1538-1322-49FB-BD0C-657A504C9958}" type="presParOf" srcId="{E67965F3-1D6B-4AA2-A955-400DCDFBBFD0}" destId="{B5BA405C-DC15-48A3-B8DF-046762CBD2BB}" srcOrd="0" destOrd="0" presId="urn:microsoft.com/office/officeart/2005/8/layout/hierarchy1"/>
    <dgm:cxn modelId="{0939CBD3-907E-4B36-AF14-9312366F4192}" type="presParOf" srcId="{E67965F3-1D6B-4AA2-A955-400DCDFBBFD0}" destId="{5F68CE8A-752A-489B-96F0-772379B1631A}" srcOrd="1" destOrd="0" presId="urn:microsoft.com/office/officeart/2005/8/layout/hierarchy1"/>
    <dgm:cxn modelId="{7C1A951F-9AC4-4571-AA76-27D4533E5573}" type="presParOf" srcId="{95922524-47EA-475C-B936-2A6705B98A2A}" destId="{C3A2F943-BA46-4135-9EDF-62F7BBC7708B}" srcOrd="1" destOrd="0" presId="urn:microsoft.com/office/officeart/2005/8/layout/hierarchy1"/>
    <dgm:cxn modelId="{61C8FFBF-1961-4EAD-840A-DCB7AF2AEA63}" type="presParOf" srcId="{00CA08D4-6C88-46BD-8FE4-D8958A996265}" destId="{9BAD6223-1653-4FA0-BA32-206DCC0AB729}" srcOrd="4" destOrd="0" presId="urn:microsoft.com/office/officeart/2005/8/layout/hierarchy1"/>
    <dgm:cxn modelId="{6E28315D-5908-45A4-BF28-67D35249B26E}" type="presParOf" srcId="{00CA08D4-6C88-46BD-8FE4-D8958A996265}" destId="{E765E23D-DA67-4457-BA86-451AABE85C55}" srcOrd="5" destOrd="0" presId="urn:microsoft.com/office/officeart/2005/8/layout/hierarchy1"/>
    <dgm:cxn modelId="{0C138EA5-A13F-4937-BFD0-42F64CB08C88}" type="presParOf" srcId="{E765E23D-DA67-4457-BA86-451AABE85C55}" destId="{C0711DF7-60BA-44CB-BB00-C31800E263CE}" srcOrd="0" destOrd="0" presId="urn:microsoft.com/office/officeart/2005/8/layout/hierarchy1"/>
    <dgm:cxn modelId="{0C5F9C03-E83C-4840-A5BD-6FD015C6461D}" type="presParOf" srcId="{C0711DF7-60BA-44CB-BB00-C31800E263CE}" destId="{E8F87C94-34AD-4EEE-BFC0-C5CF3FEBD1FC}" srcOrd="0" destOrd="0" presId="urn:microsoft.com/office/officeart/2005/8/layout/hierarchy1"/>
    <dgm:cxn modelId="{189104BC-4E22-4F1E-8C55-46CEF13E62AD}" type="presParOf" srcId="{C0711DF7-60BA-44CB-BB00-C31800E263CE}" destId="{EFA94440-0EFB-4C00-B5E5-754EE45D84A5}" srcOrd="1" destOrd="0" presId="urn:microsoft.com/office/officeart/2005/8/layout/hierarchy1"/>
    <dgm:cxn modelId="{1C648793-BB27-40E0-B333-E787FA802BD1}" type="presParOf" srcId="{E765E23D-DA67-4457-BA86-451AABE85C55}" destId="{9BB36128-BFBC-41F8-B215-86E6C9F30D7F}" srcOrd="1" destOrd="0" presId="urn:microsoft.com/office/officeart/2005/8/layout/hierarchy1"/>
    <dgm:cxn modelId="{6B39B3C4-D647-449C-A475-EDF9F00674CC}" type="presParOf" srcId="{2DA10409-591F-4A39-8239-C6E634B5FE42}" destId="{7EA3C5BB-2F00-4683-ABBA-4432B009B4F5}" srcOrd="4" destOrd="0" presId="urn:microsoft.com/office/officeart/2005/8/layout/hierarchy1"/>
    <dgm:cxn modelId="{AB591070-B42F-4676-B28A-86D42E541363}" type="presParOf" srcId="{2DA10409-591F-4A39-8239-C6E634B5FE42}" destId="{21BBBC4B-360B-48A3-9A4B-F517026A3ACA}" srcOrd="5" destOrd="0" presId="urn:microsoft.com/office/officeart/2005/8/layout/hierarchy1"/>
    <dgm:cxn modelId="{B9F73707-BBB1-49B9-8DF9-2A44075A7803}" type="presParOf" srcId="{21BBBC4B-360B-48A3-9A4B-F517026A3ACA}" destId="{04689446-B123-4851-A302-7D7DB1F6FFF8}" srcOrd="0" destOrd="0" presId="urn:microsoft.com/office/officeart/2005/8/layout/hierarchy1"/>
    <dgm:cxn modelId="{84F7900B-AE1F-4260-9109-D20FBA711276}" type="presParOf" srcId="{04689446-B123-4851-A302-7D7DB1F6FFF8}" destId="{1E4D2F49-68CA-48FE-9BE7-0FE4DEDE5718}" srcOrd="0" destOrd="0" presId="urn:microsoft.com/office/officeart/2005/8/layout/hierarchy1"/>
    <dgm:cxn modelId="{6C2F0415-BAEC-4429-A189-D15773F03CE5}" type="presParOf" srcId="{04689446-B123-4851-A302-7D7DB1F6FFF8}" destId="{18FEE760-14CB-42FA-A713-8A2EABACAD21}" srcOrd="1" destOrd="0" presId="urn:microsoft.com/office/officeart/2005/8/layout/hierarchy1"/>
    <dgm:cxn modelId="{BF913476-964B-4CE1-9C22-EE44EB72DFE2}" type="presParOf" srcId="{21BBBC4B-360B-48A3-9A4B-F517026A3ACA}" destId="{34FBA48B-FD33-4D7D-A6B3-7345AB1B1FAC}" srcOrd="1" destOrd="0" presId="urn:microsoft.com/office/officeart/2005/8/layout/hierarchy1"/>
    <dgm:cxn modelId="{87BEF4CE-6550-4478-8ED2-C255E727B7A8}" type="presParOf" srcId="{34FBA48B-FD33-4D7D-A6B3-7345AB1B1FAC}" destId="{3F5DFDF5-FABC-40EC-9C87-B1F8BA804C56}" srcOrd="0" destOrd="0" presId="urn:microsoft.com/office/officeart/2005/8/layout/hierarchy1"/>
    <dgm:cxn modelId="{0997631D-CE7D-4637-A9EF-51F0F98983BE}" type="presParOf" srcId="{34FBA48B-FD33-4D7D-A6B3-7345AB1B1FAC}" destId="{F90C7495-A2AD-4ED8-8D30-D2EB0090C3F3}" srcOrd="1" destOrd="0" presId="urn:microsoft.com/office/officeart/2005/8/layout/hierarchy1"/>
    <dgm:cxn modelId="{DDF22C77-E033-4C47-AC00-93431FFB78F6}" type="presParOf" srcId="{F90C7495-A2AD-4ED8-8D30-D2EB0090C3F3}" destId="{30A73F80-C847-4654-8F1F-9EEDA0523EC9}" srcOrd="0" destOrd="0" presId="urn:microsoft.com/office/officeart/2005/8/layout/hierarchy1"/>
    <dgm:cxn modelId="{86E6F11F-F886-42A7-A4C6-E470FB04C3A9}" type="presParOf" srcId="{30A73F80-C847-4654-8F1F-9EEDA0523EC9}" destId="{73420426-6251-4E48-80C1-DDD7339D69D5}" srcOrd="0" destOrd="0" presId="urn:microsoft.com/office/officeart/2005/8/layout/hierarchy1"/>
    <dgm:cxn modelId="{CB264E7D-6138-4DD4-B3FC-4983A85E72DF}" type="presParOf" srcId="{30A73F80-C847-4654-8F1F-9EEDA0523EC9}" destId="{377B4551-43AC-40BB-B870-E67C8EE96A44}" srcOrd="1" destOrd="0" presId="urn:microsoft.com/office/officeart/2005/8/layout/hierarchy1"/>
    <dgm:cxn modelId="{86E720E7-6C28-4928-AF81-09177E6614B8}" type="presParOf" srcId="{F90C7495-A2AD-4ED8-8D30-D2EB0090C3F3}" destId="{E01A4E67-BD2E-4205-9195-E632C6F236D8}" srcOrd="1" destOrd="0" presId="urn:microsoft.com/office/officeart/2005/8/layout/hierarchy1"/>
    <dgm:cxn modelId="{904BE838-1F32-4AD1-A3F5-4EE8E200B227}" type="presParOf" srcId="{34FBA48B-FD33-4D7D-A6B3-7345AB1B1FAC}" destId="{17371DF9-79AC-4CBE-B2DF-E8DDFB4B1E77}" srcOrd="2" destOrd="0" presId="urn:microsoft.com/office/officeart/2005/8/layout/hierarchy1"/>
    <dgm:cxn modelId="{AB795409-D052-4474-9D0F-9E2A6761E7C2}" type="presParOf" srcId="{34FBA48B-FD33-4D7D-A6B3-7345AB1B1FAC}" destId="{D85BFE99-8530-40DC-B724-07FA1C03F9D4}" srcOrd="3" destOrd="0" presId="urn:microsoft.com/office/officeart/2005/8/layout/hierarchy1"/>
    <dgm:cxn modelId="{0F3F17E8-EDD2-4EE3-8D3D-D854534432E1}" type="presParOf" srcId="{D85BFE99-8530-40DC-B724-07FA1C03F9D4}" destId="{02DADDB2-E47E-4853-8F15-6CA5F734E27F}" srcOrd="0" destOrd="0" presId="urn:microsoft.com/office/officeart/2005/8/layout/hierarchy1"/>
    <dgm:cxn modelId="{83386503-A918-4B5F-8587-4A88274B44F2}" type="presParOf" srcId="{02DADDB2-E47E-4853-8F15-6CA5F734E27F}" destId="{2C38BCB2-A92C-4B1A-8E8B-8A2E3E7DBF9B}" srcOrd="0" destOrd="0" presId="urn:microsoft.com/office/officeart/2005/8/layout/hierarchy1"/>
    <dgm:cxn modelId="{4FC8F759-8B89-402F-8DE6-32AC196EE292}" type="presParOf" srcId="{02DADDB2-E47E-4853-8F15-6CA5F734E27F}" destId="{EA0C5995-A9E3-4ADF-940E-6A717C22C8DE}" srcOrd="1" destOrd="0" presId="urn:microsoft.com/office/officeart/2005/8/layout/hierarchy1"/>
    <dgm:cxn modelId="{972D1C07-F1E9-46BF-83C0-DDCA3241F244}" type="presParOf" srcId="{D85BFE99-8530-40DC-B724-07FA1C03F9D4}" destId="{2AB425FD-28C1-4607-8268-2F06E1C90192}" srcOrd="1" destOrd="0" presId="urn:microsoft.com/office/officeart/2005/8/layout/hierarchy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948EAD-D3D5-4EF3-BBDD-EEC953C04871}" type="doc">
      <dgm:prSet loTypeId="urn:microsoft.com/office/officeart/2005/8/layout/hList2#1" loCatId="relationship" qsTypeId="urn:microsoft.com/office/officeart/2005/8/quickstyle/simple1" qsCatId="simple" csTypeId="urn:microsoft.com/office/officeart/2005/8/colors/accent1_2" csCatId="accent1" phldr="1"/>
      <dgm:spPr/>
      <dgm:t>
        <a:bodyPr/>
        <a:lstStyle/>
        <a:p>
          <a:endParaRPr lang="es-ES"/>
        </a:p>
      </dgm:t>
    </dgm:pt>
    <dgm:pt modelId="{347D115B-54E3-45EC-87D1-77A730FB8A0C}">
      <dgm:prSet phldrT="[Texto]" custT="1"/>
      <dgm:spPr/>
      <dgm:t>
        <a:bodyPr/>
        <a:lstStyle/>
        <a:p>
          <a:pPr algn="ctr"/>
          <a:r>
            <a:rPr lang="es-ES" sz="1100" b="1" dirty="0" smtClean="0"/>
            <a:t>¿Qué es?</a:t>
          </a:r>
          <a:endParaRPr lang="es-ES" sz="1100" b="1" dirty="0"/>
        </a:p>
      </dgm:t>
    </dgm:pt>
    <dgm:pt modelId="{04335056-F376-4AAF-BF22-AE303C2AF8AA}" type="parTrans" cxnId="{86839A23-A5D7-4D9C-A059-E1571197C05A}">
      <dgm:prSet/>
      <dgm:spPr/>
      <dgm:t>
        <a:bodyPr/>
        <a:lstStyle/>
        <a:p>
          <a:endParaRPr lang="es-ES"/>
        </a:p>
      </dgm:t>
    </dgm:pt>
    <dgm:pt modelId="{11F925F9-A47E-4D69-B427-1F80378B773F}" type="sibTrans" cxnId="{86839A23-A5D7-4D9C-A059-E1571197C05A}">
      <dgm:prSet/>
      <dgm:spPr/>
      <dgm:t>
        <a:bodyPr/>
        <a:lstStyle/>
        <a:p>
          <a:endParaRPr lang="es-ES"/>
        </a:p>
      </dgm:t>
    </dgm:pt>
    <dgm:pt modelId="{57AFA97F-A0C1-4A73-978A-E719FDD00D78}">
      <dgm:prSet phldrT="[Texto]">
        <dgm:style>
          <a:lnRef idx="2">
            <a:schemeClr val="accent5"/>
          </a:lnRef>
          <a:fillRef idx="1">
            <a:schemeClr val="lt1"/>
          </a:fillRef>
          <a:effectRef idx="0">
            <a:schemeClr val="accent5"/>
          </a:effectRef>
          <a:fontRef idx="minor">
            <a:schemeClr val="dk1"/>
          </a:fontRef>
        </dgm:style>
      </dgm:prSet>
      <dgm:spPr>
        <a:ln/>
        <a:effectLst>
          <a:glow rad="101600">
            <a:schemeClr val="accent4">
              <a:satMod val="175000"/>
              <a:alpha val="40000"/>
            </a:schemeClr>
          </a:glow>
        </a:effectLst>
      </dgm:spPr>
      <dgm:t>
        <a:bodyPr/>
        <a:lstStyle/>
        <a:p>
          <a:pPr algn="just"/>
          <a:r>
            <a:rPr lang="es-ES" dirty="0" smtClean="0"/>
            <a:t>Es aquella que nos  permite evaluar los aprendizajes adquiridos a lo largo del curso, recolectando información acerca de los resultados de los alumnos, así como procesos , estrategias y actividades que ha utilizado el docente.</a:t>
          </a:r>
          <a:endParaRPr lang="es-ES" dirty="0"/>
        </a:p>
      </dgm:t>
    </dgm:pt>
    <dgm:pt modelId="{424D96CE-9684-4472-AC42-136021EC1556}" type="parTrans" cxnId="{CAC3D85B-2EFE-4BBD-BA4E-C715DD2BEED0}">
      <dgm:prSet/>
      <dgm:spPr/>
      <dgm:t>
        <a:bodyPr/>
        <a:lstStyle/>
        <a:p>
          <a:endParaRPr lang="es-ES"/>
        </a:p>
      </dgm:t>
    </dgm:pt>
    <dgm:pt modelId="{1D0116AA-6484-4FC9-96B1-DBCE52311913}" type="sibTrans" cxnId="{CAC3D85B-2EFE-4BBD-BA4E-C715DD2BEED0}">
      <dgm:prSet/>
      <dgm:spPr/>
      <dgm:t>
        <a:bodyPr/>
        <a:lstStyle/>
        <a:p>
          <a:endParaRPr lang="es-ES"/>
        </a:p>
      </dgm:t>
    </dgm:pt>
    <dgm:pt modelId="{817AA578-FF2A-439F-A13A-31072E73E4E9}">
      <dgm:prSet phldrT="[Texto]" custT="1"/>
      <dgm:spPr/>
      <dgm:t>
        <a:bodyPr/>
        <a:lstStyle/>
        <a:p>
          <a:pPr algn="ctr"/>
          <a:r>
            <a:rPr lang="es-ES" sz="1100" b="1" dirty="0" smtClean="0"/>
            <a:t>¿Qué características tiene?</a:t>
          </a:r>
          <a:endParaRPr lang="es-ES" sz="1100" b="1" dirty="0"/>
        </a:p>
      </dgm:t>
    </dgm:pt>
    <dgm:pt modelId="{601E9F96-5679-47DC-907F-E8E6277FA62E}" type="parTrans" cxnId="{342A99AB-276B-413C-BC81-347CB7937671}">
      <dgm:prSet/>
      <dgm:spPr/>
      <dgm:t>
        <a:bodyPr/>
        <a:lstStyle/>
        <a:p>
          <a:endParaRPr lang="es-ES"/>
        </a:p>
      </dgm:t>
    </dgm:pt>
    <dgm:pt modelId="{BEBAFE27-3493-4845-8742-46EEFDC33F21}" type="sibTrans" cxnId="{342A99AB-276B-413C-BC81-347CB7937671}">
      <dgm:prSet/>
      <dgm:spPr/>
      <dgm:t>
        <a:bodyPr/>
        <a:lstStyle/>
        <a:p>
          <a:endParaRPr lang="es-ES"/>
        </a:p>
      </dgm:t>
    </dgm:pt>
    <dgm:pt modelId="{CDA3AF98-4B1D-46F7-BDE0-B6F20AA0B11C}">
      <dgm:prSet phldrT="[Texto]" custT="1">
        <dgm:style>
          <a:lnRef idx="2">
            <a:schemeClr val="accent5"/>
          </a:lnRef>
          <a:fillRef idx="1">
            <a:schemeClr val="lt1"/>
          </a:fillRef>
          <a:effectRef idx="0">
            <a:schemeClr val="accent5"/>
          </a:effectRef>
          <a:fontRef idx="minor">
            <a:schemeClr val="dk1"/>
          </a:fontRef>
        </dgm:style>
      </dgm:prSet>
      <dgm:spPr>
        <a:effectLst>
          <a:glow rad="101600">
            <a:schemeClr val="accent4">
              <a:satMod val="175000"/>
              <a:alpha val="40000"/>
            </a:schemeClr>
          </a:glow>
        </a:effectLst>
      </dgm:spPr>
      <dgm:t>
        <a:bodyPr/>
        <a:lstStyle/>
        <a:p>
          <a:pPr algn="just"/>
          <a:r>
            <a:rPr lang="es-ES" sz="1050" dirty="0" smtClean="0"/>
            <a:t>Se realiza al término de un procesos  institucional o ciclo educativo cualquiera</a:t>
          </a:r>
          <a:endParaRPr lang="es-ES" sz="1050" dirty="0"/>
        </a:p>
      </dgm:t>
    </dgm:pt>
    <dgm:pt modelId="{31DEE4DD-FF7F-4ED9-B357-8FAA3B4BE861}" type="parTrans" cxnId="{4BE054B2-D11F-4494-B8FB-73B2E19BEDDC}">
      <dgm:prSet/>
      <dgm:spPr/>
      <dgm:t>
        <a:bodyPr/>
        <a:lstStyle/>
        <a:p>
          <a:endParaRPr lang="es-ES"/>
        </a:p>
      </dgm:t>
    </dgm:pt>
    <dgm:pt modelId="{5237AD1E-AB27-457F-8BC1-1D2A5C71FFF2}" type="sibTrans" cxnId="{4BE054B2-D11F-4494-B8FB-73B2E19BEDDC}">
      <dgm:prSet/>
      <dgm:spPr/>
      <dgm:t>
        <a:bodyPr/>
        <a:lstStyle/>
        <a:p>
          <a:endParaRPr lang="es-ES"/>
        </a:p>
      </dgm:t>
    </dgm:pt>
    <dgm:pt modelId="{73EBFC3C-9375-4B06-B350-2D068D1AC892}">
      <dgm:prSet phldrT="[Texto]" custT="1">
        <dgm:style>
          <a:lnRef idx="2">
            <a:schemeClr val="accent5"/>
          </a:lnRef>
          <a:fillRef idx="1">
            <a:schemeClr val="lt1"/>
          </a:fillRef>
          <a:effectRef idx="0">
            <a:schemeClr val="accent5"/>
          </a:effectRef>
          <a:fontRef idx="minor">
            <a:schemeClr val="dk1"/>
          </a:fontRef>
        </dgm:style>
      </dgm:prSet>
      <dgm:spPr>
        <a:effectLst>
          <a:glow rad="101600">
            <a:schemeClr val="accent4">
              <a:satMod val="175000"/>
              <a:alpha val="40000"/>
            </a:schemeClr>
          </a:glow>
        </a:effectLst>
      </dgm:spPr>
      <dgm:t>
        <a:bodyPr/>
        <a:lstStyle/>
        <a:p>
          <a:pPr algn="just"/>
          <a:r>
            <a:rPr lang="es-ES" sz="1050" dirty="0" smtClean="0"/>
            <a:t>Puede ser heteroevaluación o autoevaluación</a:t>
          </a:r>
          <a:r>
            <a:rPr lang="es-ES" sz="1000" dirty="0" smtClean="0"/>
            <a:t>.</a:t>
          </a:r>
          <a:endParaRPr lang="es-ES" sz="1000" dirty="0"/>
        </a:p>
      </dgm:t>
    </dgm:pt>
    <dgm:pt modelId="{D1BF2788-20C4-4C7B-B25E-27A86C2B994A}" type="parTrans" cxnId="{AA4842F8-651B-4E3B-912D-4926AC3DD5FA}">
      <dgm:prSet/>
      <dgm:spPr/>
      <dgm:t>
        <a:bodyPr/>
        <a:lstStyle/>
        <a:p>
          <a:endParaRPr lang="es-ES"/>
        </a:p>
      </dgm:t>
    </dgm:pt>
    <dgm:pt modelId="{1976B706-A3BB-4B76-B2A1-7026902F3624}" type="sibTrans" cxnId="{AA4842F8-651B-4E3B-912D-4926AC3DD5FA}">
      <dgm:prSet/>
      <dgm:spPr/>
      <dgm:t>
        <a:bodyPr/>
        <a:lstStyle/>
        <a:p>
          <a:endParaRPr lang="es-ES"/>
        </a:p>
      </dgm:t>
    </dgm:pt>
    <dgm:pt modelId="{B931B7F6-21AD-442A-AA1D-430D041ED5CC}">
      <dgm:prSet phldrT="[Texto]" custT="1"/>
      <dgm:spPr/>
      <dgm:t>
        <a:bodyPr/>
        <a:lstStyle/>
        <a:p>
          <a:pPr algn="ctr"/>
          <a:r>
            <a:rPr lang="es-ES" sz="1100" b="1" dirty="0" smtClean="0"/>
            <a:t>¿Quién lo puede llevar a cabo o implementar?</a:t>
          </a:r>
          <a:endParaRPr lang="es-ES" sz="1100" b="1" dirty="0"/>
        </a:p>
      </dgm:t>
    </dgm:pt>
    <dgm:pt modelId="{89E61091-5F59-43E1-B174-A9F28BBFC8A2}" type="parTrans" cxnId="{394B4625-19C7-4B49-95B0-0C399C115613}">
      <dgm:prSet/>
      <dgm:spPr/>
      <dgm:t>
        <a:bodyPr/>
        <a:lstStyle/>
        <a:p>
          <a:endParaRPr lang="es-ES"/>
        </a:p>
      </dgm:t>
    </dgm:pt>
    <dgm:pt modelId="{71162519-BE87-4743-908A-E6F782606EA5}" type="sibTrans" cxnId="{394B4625-19C7-4B49-95B0-0C399C115613}">
      <dgm:prSet/>
      <dgm:spPr/>
      <dgm:t>
        <a:bodyPr/>
        <a:lstStyle/>
        <a:p>
          <a:endParaRPr lang="es-ES"/>
        </a:p>
      </dgm:t>
    </dgm:pt>
    <dgm:pt modelId="{B3EDB437-6606-439C-90E7-13E59CF10206}">
      <dgm:prSet phldrT="[Texto]">
        <dgm:style>
          <a:lnRef idx="2">
            <a:schemeClr val="accent5"/>
          </a:lnRef>
          <a:fillRef idx="1">
            <a:schemeClr val="lt1"/>
          </a:fillRef>
          <a:effectRef idx="0">
            <a:schemeClr val="accent5"/>
          </a:effectRef>
          <a:fontRef idx="minor">
            <a:schemeClr val="dk1"/>
          </a:fontRef>
        </dgm:style>
      </dgm:prSet>
      <dgm:spPr>
        <a:effectLst>
          <a:glow rad="101600">
            <a:schemeClr val="accent4">
              <a:satMod val="175000"/>
              <a:alpha val="40000"/>
            </a:schemeClr>
          </a:glow>
        </a:effectLst>
      </dgm:spPr>
      <dgm:t>
        <a:bodyPr/>
        <a:lstStyle/>
        <a:p>
          <a:r>
            <a:rPr lang="es-ES" dirty="0" smtClean="0"/>
            <a:t>El alumno y docente ,mediante la  evaluación y/o heteroevaluación.</a:t>
          </a:r>
          <a:endParaRPr lang="es-ES" dirty="0"/>
        </a:p>
      </dgm:t>
    </dgm:pt>
    <dgm:pt modelId="{2858AD80-B08E-4989-B98D-7DC92FAB1666}" type="parTrans" cxnId="{9696FC9B-DB6D-4856-9DE6-CE748924F244}">
      <dgm:prSet/>
      <dgm:spPr/>
      <dgm:t>
        <a:bodyPr/>
        <a:lstStyle/>
        <a:p>
          <a:endParaRPr lang="es-ES"/>
        </a:p>
      </dgm:t>
    </dgm:pt>
    <dgm:pt modelId="{A7042FC6-E7B5-4BFD-84B9-276EEDEC856F}" type="sibTrans" cxnId="{9696FC9B-DB6D-4856-9DE6-CE748924F244}">
      <dgm:prSet/>
      <dgm:spPr/>
      <dgm:t>
        <a:bodyPr/>
        <a:lstStyle/>
        <a:p>
          <a:endParaRPr lang="es-ES"/>
        </a:p>
      </dgm:t>
    </dgm:pt>
    <dgm:pt modelId="{BFBB818D-8AF4-44E5-90C0-F4FDF2CEBEAD}">
      <dgm:prSet custT="1"/>
      <dgm:spPr/>
      <dgm:t>
        <a:bodyPr/>
        <a:lstStyle/>
        <a:p>
          <a:pPr algn="ctr"/>
          <a:r>
            <a:rPr lang="es-ES" sz="1100" b="1" dirty="0" smtClean="0"/>
            <a:t>¿En qué momento/s se utiliza?</a:t>
          </a:r>
          <a:endParaRPr lang="es-ES" sz="1100" b="1" dirty="0"/>
        </a:p>
      </dgm:t>
    </dgm:pt>
    <dgm:pt modelId="{279DF20D-7D3B-42EA-99D8-CF2714E1AA77}" type="parTrans" cxnId="{9AF1441B-79A6-4EA4-9D22-BA8EB9AD36F2}">
      <dgm:prSet/>
      <dgm:spPr/>
      <dgm:t>
        <a:bodyPr/>
        <a:lstStyle/>
        <a:p>
          <a:endParaRPr lang="es-ES"/>
        </a:p>
      </dgm:t>
    </dgm:pt>
    <dgm:pt modelId="{FB2E3A23-BC04-4996-BE3A-6CE6276BCFCC}" type="sibTrans" cxnId="{9AF1441B-79A6-4EA4-9D22-BA8EB9AD36F2}">
      <dgm:prSet/>
      <dgm:spPr/>
      <dgm:t>
        <a:bodyPr/>
        <a:lstStyle/>
        <a:p>
          <a:endParaRPr lang="es-ES"/>
        </a:p>
      </dgm:t>
    </dgm:pt>
    <dgm:pt modelId="{B72EC018-069B-4724-B1B0-342AC814C64C}">
      <dgm:prSet custT="1"/>
      <dgm:spPr/>
      <dgm:t>
        <a:bodyPr/>
        <a:lstStyle/>
        <a:p>
          <a:pPr algn="ctr"/>
          <a:r>
            <a:rPr lang="es-ES" sz="1100" b="1" dirty="0" smtClean="0"/>
            <a:t>¿Para qué diferentes fines se utiliza?</a:t>
          </a:r>
          <a:endParaRPr lang="es-ES" sz="1100" b="1" dirty="0"/>
        </a:p>
      </dgm:t>
    </dgm:pt>
    <dgm:pt modelId="{F1A0DC7C-58FE-4BAA-9BF8-A5F78D772BAF}" type="parTrans" cxnId="{19F6D50D-01CB-439A-B492-3AD921134D3A}">
      <dgm:prSet/>
      <dgm:spPr/>
      <dgm:t>
        <a:bodyPr/>
        <a:lstStyle/>
        <a:p>
          <a:endParaRPr lang="es-ES"/>
        </a:p>
      </dgm:t>
    </dgm:pt>
    <dgm:pt modelId="{1C0E11FA-74A6-41C8-A62A-25E31B0AE75D}" type="sibTrans" cxnId="{19F6D50D-01CB-439A-B492-3AD921134D3A}">
      <dgm:prSet/>
      <dgm:spPr/>
      <dgm:t>
        <a:bodyPr/>
        <a:lstStyle/>
        <a:p>
          <a:endParaRPr lang="es-ES"/>
        </a:p>
      </dgm:t>
    </dgm:pt>
    <dgm:pt modelId="{0714FA1C-F3AB-4B18-9C41-EE457AFF19DE}">
      <dgm:prSet custT="1"/>
      <dgm:spPr/>
      <dgm:t>
        <a:bodyPr/>
        <a:lstStyle/>
        <a:p>
          <a:pPr algn="ctr"/>
          <a:r>
            <a:rPr lang="es-ES" sz="1000" b="1" dirty="0" smtClean="0"/>
            <a:t>¿Con qué técnicas e instrumentos de evaluación cuenta y como son estos?</a:t>
          </a:r>
          <a:endParaRPr lang="es-ES" sz="1000" b="1" dirty="0"/>
        </a:p>
      </dgm:t>
    </dgm:pt>
    <dgm:pt modelId="{8E4EAD0F-E130-4C3D-9CFC-E250E6F80762}" type="parTrans" cxnId="{16BB81EB-398C-4350-8405-D993824E76A4}">
      <dgm:prSet/>
      <dgm:spPr/>
      <dgm:t>
        <a:bodyPr/>
        <a:lstStyle/>
        <a:p>
          <a:endParaRPr lang="es-ES"/>
        </a:p>
      </dgm:t>
    </dgm:pt>
    <dgm:pt modelId="{2F54BB55-F9FE-4428-8CFC-F1F00ADB1401}" type="sibTrans" cxnId="{16BB81EB-398C-4350-8405-D993824E76A4}">
      <dgm:prSet/>
      <dgm:spPr/>
      <dgm:t>
        <a:bodyPr/>
        <a:lstStyle/>
        <a:p>
          <a:endParaRPr lang="es-ES"/>
        </a:p>
      </dgm:t>
    </dgm:pt>
    <dgm:pt modelId="{FA0F53DA-97D1-430A-9A4C-B4D434EEF694}">
      <dgm:prSet>
        <dgm:style>
          <a:lnRef idx="2">
            <a:schemeClr val="accent5"/>
          </a:lnRef>
          <a:fillRef idx="1">
            <a:schemeClr val="lt1"/>
          </a:fillRef>
          <a:effectRef idx="0">
            <a:schemeClr val="accent5"/>
          </a:effectRef>
          <a:fontRef idx="minor">
            <a:schemeClr val="dk1"/>
          </a:fontRef>
        </dgm:style>
      </dgm:prSet>
      <dgm:spPr>
        <a:effectLst>
          <a:glow rad="101600">
            <a:schemeClr val="accent4">
              <a:satMod val="175000"/>
              <a:alpha val="40000"/>
            </a:schemeClr>
          </a:glow>
        </a:effectLst>
      </dgm:spPr>
      <dgm:t>
        <a:bodyPr/>
        <a:lstStyle/>
        <a:p>
          <a:pPr algn="just"/>
          <a:r>
            <a:rPr lang="es-MX" dirty="0" smtClean="0"/>
            <a:t>Al término de un proceso instruccional o ciclo educativo, o bien, al  finalizar un proceso de enseñanza-aprendizaje</a:t>
          </a:r>
          <a:endParaRPr lang="es-ES" dirty="0"/>
        </a:p>
      </dgm:t>
    </dgm:pt>
    <dgm:pt modelId="{83BC2CCE-B234-4A93-8BD6-79A407F9E79D}" type="parTrans" cxnId="{B3A981EA-0761-41E1-9D3A-4633F76CF4C8}">
      <dgm:prSet/>
      <dgm:spPr/>
      <dgm:t>
        <a:bodyPr/>
        <a:lstStyle/>
        <a:p>
          <a:endParaRPr lang="es-ES"/>
        </a:p>
      </dgm:t>
    </dgm:pt>
    <dgm:pt modelId="{D9EE2DCF-6CC9-4C1C-8AD6-DE896BC4B2E4}" type="sibTrans" cxnId="{B3A981EA-0761-41E1-9D3A-4633F76CF4C8}">
      <dgm:prSet/>
      <dgm:spPr/>
      <dgm:t>
        <a:bodyPr/>
        <a:lstStyle/>
        <a:p>
          <a:endParaRPr lang="es-ES"/>
        </a:p>
      </dgm:t>
    </dgm:pt>
    <dgm:pt modelId="{B5715659-AC78-4721-8175-9C38EB099F8A}">
      <dgm:prSet>
        <dgm:style>
          <a:lnRef idx="2">
            <a:schemeClr val="accent5"/>
          </a:lnRef>
          <a:fillRef idx="1">
            <a:schemeClr val="lt1"/>
          </a:fillRef>
          <a:effectRef idx="0">
            <a:schemeClr val="accent5"/>
          </a:effectRef>
          <a:fontRef idx="minor">
            <a:schemeClr val="dk1"/>
          </a:fontRef>
        </dgm:style>
      </dgm:prSet>
      <dgm:spPr>
        <a:effectLst>
          <a:glow rad="101600">
            <a:schemeClr val="accent4">
              <a:satMod val="175000"/>
              <a:alpha val="40000"/>
            </a:schemeClr>
          </a:glow>
        </a:effectLst>
      </dgm:spPr>
      <dgm:t>
        <a:bodyPr/>
        <a:lstStyle/>
        <a:p>
          <a:pPr algn="just"/>
          <a:r>
            <a:rPr lang="es-MX" dirty="0" smtClean="0"/>
            <a:t>Su fin principal consiste en verificar el grado en que las intenciones educativas han sido alcanzadas.</a:t>
          </a:r>
          <a:endParaRPr lang="es-ES" dirty="0"/>
        </a:p>
      </dgm:t>
    </dgm:pt>
    <dgm:pt modelId="{5643DFBA-55B8-43F1-A691-399E2ADC393A}" type="parTrans" cxnId="{D6E9AF41-9299-4651-91C8-284D4A4227B9}">
      <dgm:prSet/>
      <dgm:spPr/>
      <dgm:t>
        <a:bodyPr/>
        <a:lstStyle/>
        <a:p>
          <a:endParaRPr lang="es-ES"/>
        </a:p>
      </dgm:t>
    </dgm:pt>
    <dgm:pt modelId="{15F1BEDD-D821-408F-A2D0-44E6F73B24C9}" type="sibTrans" cxnId="{D6E9AF41-9299-4651-91C8-284D4A4227B9}">
      <dgm:prSet/>
      <dgm:spPr/>
      <dgm:t>
        <a:bodyPr/>
        <a:lstStyle/>
        <a:p>
          <a:endParaRPr lang="es-ES"/>
        </a:p>
      </dgm:t>
    </dgm:pt>
    <dgm:pt modelId="{2512C619-0D5A-4558-BBF3-916D2755ECF1}">
      <dgm:prSet>
        <dgm:style>
          <a:lnRef idx="2">
            <a:schemeClr val="accent5"/>
          </a:lnRef>
          <a:fillRef idx="1">
            <a:schemeClr val="lt1"/>
          </a:fillRef>
          <a:effectRef idx="0">
            <a:schemeClr val="accent5"/>
          </a:effectRef>
          <a:fontRef idx="minor">
            <a:schemeClr val="dk1"/>
          </a:fontRef>
        </dgm:style>
      </dgm:prSet>
      <dgm:spPr>
        <a:effectLst>
          <a:glow rad="101600">
            <a:schemeClr val="accent4">
              <a:satMod val="175000"/>
              <a:alpha val="40000"/>
            </a:schemeClr>
          </a:glow>
        </a:effectLst>
      </dgm:spPr>
      <dgm:t>
        <a:bodyPr/>
        <a:lstStyle/>
        <a:p>
          <a:pPr algn="just"/>
          <a:r>
            <a:rPr lang="es-ES" dirty="0" smtClean="0"/>
            <a:t> P</a:t>
          </a:r>
          <a:r>
            <a:rPr lang="es-MX" dirty="0" smtClean="0"/>
            <a:t>rovee información que permite derivar conclusiones  sobre el grado de éxito y eficacia obtenidos.</a:t>
          </a:r>
          <a:endParaRPr lang="es-ES" dirty="0"/>
        </a:p>
      </dgm:t>
    </dgm:pt>
    <dgm:pt modelId="{55C86F9C-9E20-4829-843D-C454141C18A1}" type="parTrans" cxnId="{5F66C045-9975-433C-9553-DF8F92E7861E}">
      <dgm:prSet/>
      <dgm:spPr/>
      <dgm:t>
        <a:bodyPr/>
        <a:lstStyle/>
        <a:p>
          <a:endParaRPr lang="es-ES"/>
        </a:p>
      </dgm:t>
    </dgm:pt>
    <dgm:pt modelId="{CDCB0CDD-9FA9-43C3-9CA3-988AD49EA2FF}" type="sibTrans" cxnId="{5F66C045-9975-433C-9553-DF8F92E7861E}">
      <dgm:prSet/>
      <dgm:spPr/>
      <dgm:t>
        <a:bodyPr/>
        <a:lstStyle/>
        <a:p>
          <a:endParaRPr lang="es-ES"/>
        </a:p>
      </dgm:t>
    </dgm:pt>
    <dgm:pt modelId="{AE0A1DB5-373B-4603-BE0B-C9A6275D10BA}">
      <dgm:prSet>
        <dgm:style>
          <a:lnRef idx="2">
            <a:schemeClr val="accent5"/>
          </a:lnRef>
          <a:fillRef idx="1">
            <a:schemeClr val="lt1"/>
          </a:fillRef>
          <a:effectRef idx="0">
            <a:schemeClr val="accent5"/>
          </a:effectRef>
          <a:fontRef idx="minor">
            <a:schemeClr val="dk1"/>
          </a:fontRef>
        </dgm:style>
      </dgm:prSet>
      <dgm:spPr>
        <a:effectLst>
          <a:glow rad="101600">
            <a:schemeClr val="accent4">
              <a:satMod val="175000"/>
              <a:alpha val="40000"/>
            </a:schemeClr>
          </a:glow>
        </a:effectLst>
      </dgm:spPr>
      <dgm:t>
        <a:bodyPr/>
        <a:lstStyle/>
        <a:p>
          <a:pPr algn="l"/>
          <a:endParaRPr lang="es-ES" dirty="0"/>
        </a:p>
      </dgm:t>
    </dgm:pt>
    <dgm:pt modelId="{502BEF23-C4E4-4FC6-B0A8-56A142AD6701}" type="parTrans" cxnId="{F81A025E-0520-4331-B38D-B1A356D28BD9}">
      <dgm:prSet/>
      <dgm:spPr/>
      <dgm:t>
        <a:bodyPr/>
        <a:lstStyle/>
        <a:p>
          <a:endParaRPr lang="es-ES"/>
        </a:p>
      </dgm:t>
    </dgm:pt>
    <dgm:pt modelId="{71D5BFF7-EF7A-4534-B517-27584F197157}" type="sibTrans" cxnId="{F81A025E-0520-4331-B38D-B1A356D28BD9}">
      <dgm:prSet/>
      <dgm:spPr/>
      <dgm:t>
        <a:bodyPr/>
        <a:lstStyle/>
        <a:p>
          <a:endParaRPr lang="es-ES"/>
        </a:p>
      </dgm:t>
    </dgm:pt>
    <dgm:pt modelId="{EC559249-C031-444F-B37D-0B34F17E3974}">
      <dgm:prSet>
        <dgm:style>
          <a:lnRef idx="2">
            <a:schemeClr val="accent5"/>
          </a:lnRef>
          <a:fillRef idx="1">
            <a:schemeClr val="lt1"/>
          </a:fillRef>
          <a:effectRef idx="0">
            <a:schemeClr val="accent5"/>
          </a:effectRef>
          <a:fontRef idx="minor">
            <a:schemeClr val="dk1"/>
          </a:fontRef>
        </dgm:style>
      </dgm:prSet>
      <dgm:spPr>
        <a:effectLst>
          <a:glow rad="101600">
            <a:schemeClr val="accent4">
              <a:satMod val="175000"/>
              <a:alpha val="40000"/>
            </a:schemeClr>
          </a:glow>
        </a:effectLst>
      </dgm:spPr>
      <dgm:t>
        <a:bodyPr/>
        <a:lstStyle/>
        <a:p>
          <a:pPr algn="l"/>
          <a:endParaRPr lang="es-ES" dirty="0"/>
        </a:p>
      </dgm:t>
    </dgm:pt>
    <dgm:pt modelId="{00119402-48D4-49F1-BA37-F56BF1EBD72A}" type="parTrans" cxnId="{7673C1B2-F92C-4888-8378-7583E89DD2C3}">
      <dgm:prSet/>
      <dgm:spPr/>
      <dgm:t>
        <a:bodyPr/>
        <a:lstStyle/>
        <a:p>
          <a:endParaRPr lang="es-ES"/>
        </a:p>
      </dgm:t>
    </dgm:pt>
    <dgm:pt modelId="{0C55A5A2-A690-48B2-8755-9CA1FB1FB739}" type="sibTrans" cxnId="{7673C1B2-F92C-4888-8378-7583E89DD2C3}">
      <dgm:prSet/>
      <dgm:spPr/>
      <dgm:t>
        <a:bodyPr/>
        <a:lstStyle/>
        <a:p>
          <a:endParaRPr lang="es-ES"/>
        </a:p>
      </dgm:t>
    </dgm:pt>
    <dgm:pt modelId="{FC47841B-8C1F-4615-ABC6-E804F209BF27}">
      <dgm:prSet>
        <dgm:style>
          <a:lnRef idx="2">
            <a:schemeClr val="accent5"/>
          </a:lnRef>
          <a:fillRef idx="1">
            <a:schemeClr val="lt1"/>
          </a:fillRef>
          <a:effectRef idx="0">
            <a:schemeClr val="accent5"/>
          </a:effectRef>
          <a:fontRef idx="minor">
            <a:schemeClr val="dk1"/>
          </a:fontRef>
        </dgm:style>
      </dgm:prSet>
      <dgm:spPr>
        <a:effectLst>
          <a:glow rad="101600">
            <a:schemeClr val="accent4">
              <a:satMod val="175000"/>
              <a:alpha val="40000"/>
            </a:schemeClr>
          </a:glow>
        </a:effectLst>
      </dgm:spPr>
      <dgm:t>
        <a:bodyPr/>
        <a:lstStyle/>
        <a:p>
          <a:pPr algn="just"/>
          <a:r>
            <a:rPr lang="es-MX" dirty="0" smtClean="0"/>
            <a:t>Los cuestionarios, las pruebas abiertas y cerradas, las pruebas de desempeño, los portafolios, los trabajos complejos- tales como ensayos, monografías, etcétera-, son instrumentos muy utilizados en las evaluaciones sumativas</a:t>
          </a:r>
          <a:endParaRPr lang="es-MX" dirty="0"/>
        </a:p>
      </dgm:t>
    </dgm:pt>
    <dgm:pt modelId="{754CF936-1CE1-483A-B6C4-ABBD33CEB421}" type="parTrans" cxnId="{AE51D1D2-4466-4DA3-B0E7-03231795E143}">
      <dgm:prSet/>
      <dgm:spPr/>
      <dgm:t>
        <a:bodyPr/>
        <a:lstStyle/>
        <a:p>
          <a:endParaRPr lang="es-ES"/>
        </a:p>
      </dgm:t>
    </dgm:pt>
    <dgm:pt modelId="{96FCD62D-1405-4D28-8074-11649242BDDE}" type="sibTrans" cxnId="{AE51D1D2-4466-4DA3-B0E7-03231795E143}">
      <dgm:prSet/>
      <dgm:spPr/>
      <dgm:t>
        <a:bodyPr/>
        <a:lstStyle/>
        <a:p>
          <a:endParaRPr lang="es-ES"/>
        </a:p>
      </dgm:t>
    </dgm:pt>
    <dgm:pt modelId="{5F24CB48-EBB9-438F-B08A-181699AC01C6}" type="pres">
      <dgm:prSet presAssocID="{C1948EAD-D3D5-4EF3-BBDD-EEC953C04871}" presName="linearFlow" presStyleCnt="0">
        <dgm:presLayoutVars>
          <dgm:dir/>
          <dgm:animLvl val="lvl"/>
          <dgm:resizeHandles/>
        </dgm:presLayoutVars>
      </dgm:prSet>
      <dgm:spPr/>
      <dgm:t>
        <a:bodyPr/>
        <a:lstStyle/>
        <a:p>
          <a:endParaRPr lang="en-US"/>
        </a:p>
      </dgm:t>
    </dgm:pt>
    <dgm:pt modelId="{F8063A29-C428-49A0-A3E5-6620CFAB6C17}" type="pres">
      <dgm:prSet presAssocID="{347D115B-54E3-45EC-87D1-77A730FB8A0C}" presName="compositeNode" presStyleCnt="0">
        <dgm:presLayoutVars>
          <dgm:bulletEnabled val="1"/>
        </dgm:presLayoutVars>
      </dgm:prSet>
      <dgm:spPr/>
    </dgm:pt>
    <dgm:pt modelId="{2419628B-C200-471F-BFC5-F0136937BB3F}" type="pres">
      <dgm:prSet presAssocID="{347D115B-54E3-45EC-87D1-77A730FB8A0C}" presName="imag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pt>
    <dgm:pt modelId="{FEC45CD4-7E79-4AAF-8B6B-4DF9B5C691E3}" type="pres">
      <dgm:prSet presAssocID="{347D115B-54E3-45EC-87D1-77A730FB8A0C}" presName="childNode" presStyleLbl="node1" presStyleIdx="0" presStyleCnt="6">
        <dgm:presLayoutVars>
          <dgm:bulletEnabled val="1"/>
        </dgm:presLayoutVars>
      </dgm:prSet>
      <dgm:spPr/>
      <dgm:t>
        <a:bodyPr/>
        <a:lstStyle/>
        <a:p>
          <a:endParaRPr lang="es-ES"/>
        </a:p>
      </dgm:t>
    </dgm:pt>
    <dgm:pt modelId="{31FB2E53-9AE9-4B40-82D2-EE08CF930A8B}" type="pres">
      <dgm:prSet presAssocID="{347D115B-54E3-45EC-87D1-77A730FB8A0C}" presName="parentNode" presStyleLbl="revTx" presStyleIdx="0" presStyleCnt="6">
        <dgm:presLayoutVars>
          <dgm:chMax val="0"/>
          <dgm:bulletEnabled val="1"/>
        </dgm:presLayoutVars>
      </dgm:prSet>
      <dgm:spPr/>
      <dgm:t>
        <a:bodyPr/>
        <a:lstStyle/>
        <a:p>
          <a:endParaRPr lang="en-US"/>
        </a:p>
      </dgm:t>
    </dgm:pt>
    <dgm:pt modelId="{500AA6E4-D5D7-42EB-9F64-86C258F84C35}" type="pres">
      <dgm:prSet presAssocID="{11F925F9-A47E-4D69-B427-1F80378B773F}" presName="sibTrans" presStyleCnt="0"/>
      <dgm:spPr/>
    </dgm:pt>
    <dgm:pt modelId="{D8B15D6B-20CE-4EB8-B93E-16B1E83F0F88}" type="pres">
      <dgm:prSet presAssocID="{817AA578-FF2A-439F-A13A-31072E73E4E9}" presName="compositeNode" presStyleCnt="0">
        <dgm:presLayoutVars>
          <dgm:bulletEnabled val="1"/>
        </dgm:presLayoutVars>
      </dgm:prSet>
      <dgm:spPr/>
    </dgm:pt>
    <dgm:pt modelId="{F83151D0-32CF-4E09-BEE7-57E869291481}" type="pres">
      <dgm:prSet presAssocID="{817AA578-FF2A-439F-A13A-31072E73E4E9}" presName="image" presStyleLbl="fgImgPlace1" presStyleIdx="1" presStyleCnt="6" custLinFactX="500000" custLinFactNeighborX="568107" custLinFactNeighborY="-9214"/>
      <dgm:spPr>
        <a:blipFill>
          <a:blip xmlns:r="http://schemas.openxmlformats.org/officeDocument/2006/relationships" r:embed="rId2">
            <a:extLst>
              <a:ext uri="{28A0092B-C50C-407E-A947-70E740481C1C}">
                <a14:useLocalDpi xmlns:a14="http://schemas.microsoft.com/office/drawing/2010/main" xmlns="" val="0"/>
              </a:ext>
            </a:extLst>
          </a:blip>
          <a:srcRect/>
          <a:stretch>
            <a:fillRect t="-24000" b="-24000"/>
          </a:stretch>
        </a:blipFill>
      </dgm:spPr>
    </dgm:pt>
    <dgm:pt modelId="{314FCCAC-BDAF-4B96-BD1E-587EED4B8FAA}" type="pres">
      <dgm:prSet presAssocID="{817AA578-FF2A-439F-A13A-31072E73E4E9}" presName="childNode" presStyleLbl="node1" presStyleIdx="1" presStyleCnt="6">
        <dgm:presLayoutVars>
          <dgm:bulletEnabled val="1"/>
        </dgm:presLayoutVars>
      </dgm:prSet>
      <dgm:spPr/>
      <dgm:t>
        <a:bodyPr/>
        <a:lstStyle/>
        <a:p>
          <a:endParaRPr lang="es-ES"/>
        </a:p>
      </dgm:t>
    </dgm:pt>
    <dgm:pt modelId="{D19340C0-E162-43FD-A11D-FD4F17C846D8}" type="pres">
      <dgm:prSet presAssocID="{817AA578-FF2A-439F-A13A-31072E73E4E9}" presName="parentNode" presStyleLbl="revTx" presStyleIdx="1" presStyleCnt="6">
        <dgm:presLayoutVars>
          <dgm:chMax val="0"/>
          <dgm:bulletEnabled val="1"/>
        </dgm:presLayoutVars>
      </dgm:prSet>
      <dgm:spPr/>
      <dgm:t>
        <a:bodyPr/>
        <a:lstStyle/>
        <a:p>
          <a:endParaRPr lang="en-US"/>
        </a:p>
      </dgm:t>
    </dgm:pt>
    <dgm:pt modelId="{F9B73541-E1E3-41FF-B10A-90DF1819B8EB}" type="pres">
      <dgm:prSet presAssocID="{BEBAFE27-3493-4845-8742-46EEFDC33F21}" presName="sibTrans" presStyleCnt="0"/>
      <dgm:spPr/>
    </dgm:pt>
    <dgm:pt modelId="{4CDE1FDE-2300-4958-8ED7-6622729F2ADD}" type="pres">
      <dgm:prSet presAssocID="{B931B7F6-21AD-442A-AA1D-430D041ED5CC}" presName="compositeNode" presStyleCnt="0">
        <dgm:presLayoutVars>
          <dgm:bulletEnabled val="1"/>
        </dgm:presLayoutVars>
      </dgm:prSet>
      <dgm:spPr/>
    </dgm:pt>
    <dgm:pt modelId="{98B3ED6A-7949-49E5-A464-676D826F4054}" type="pres">
      <dgm:prSet presAssocID="{B931B7F6-21AD-442A-AA1D-430D041ED5CC}" presName="image"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6000" b="-6000"/>
          </a:stretch>
        </a:blipFill>
      </dgm:spPr>
    </dgm:pt>
    <dgm:pt modelId="{37B1AC4F-F96B-4BAA-8035-1B819F34D4B2}" type="pres">
      <dgm:prSet presAssocID="{B931B7F6-21AD-442A-AA1D-430D041ED5CC}" presName="childNode" presStyleLbl="node1" presStyleIdx="2" presStyleCnt="6">
        <dgm:presLayoutVars>
          <dgm:bulletEnabled val="1"/>
        </dgm:presLayoutVars>
      </dgm:prSet>
      <dgm:spPr/>
      <dgm:t>
        <a:bodyPr/>
        <a:lstStyle/>
        <a:p>
          <a:endParaRPr lang="es-ES"/>
        </a:p>
      </dgm:t>
    </dgm:pt>
    <dgm:pt modelId="{629884A4-FA80-4E6A-9889-51A840E6E150}" type="pres">
      <dgm:prSet presAssocID="{B931B7F6-21AD-442A-AA1D-430D041ED5CC}" presName="parentNode" presStyleLbl="revTx" presStyleIdx="2" presStyleCnt="6">
        <dgm:presLayoutVars>
          <dgm:chMax val="0"/>
          <dgm:bulletEnabled val="1"/>
        </dgm:presLayoutVars>
      </dgm:prSet>
      <dgm:spPr/>
      <dgm:t>
        <a:bodyPr/>
        <a:lstStyle/>
        <a:p>
          <a:endParaRPr lang="en-US"/>
        </a:p>
      </dgm:t>
    </dgm:pt>
    <dgm:pt modelId="{5C1D1BE4-087A-4D8C-A916-0F32D245F072}" type="pres">
      <dgm:prSet presAssocID="{71162519-BE87-4743-908A-E6F782606EA5}" presName="sibTrans" presStyleCnt="0"/>
      <dgm:spPr/>
    </dgm:pt>
    <dgm:pt modelId="{160D9E0A-323A-4129-A975-6C565D511632}" type="pres">
      <dgm:prSet presAssocID="{BFBB818D-8AF4-44E5-90C0-F4FDF2CEBEAD}" presName="compositeNode" presStyleCnt="0">
        <dgm:presLayoutVars>
          <dgm:bulletEnabled val="1"/>
        </dgm:presLayoutVars>
      </dgm:prSet>
      <dgm:spPr/>
    </dgm:pt>
    <dgm:pt modelId="{FB2935FF-EC22-41A5-865B-9E75B725B820}" type="pres">
      <dgm:prSet presAssocID="{BFBB818D-8AF4-44E5-90C0-F4FDF2CEBEAD}" presName="image"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25000" r="-25000"/>
          </a:stretch>
        </a:blipFill>
      </dgm:spPr>
    </dgm:pt>
    <dgm:pt modelId="{0F56689C-CD94-493C-9A47-EE55A1B28BC2}" type="pres">
      <dgm:prSet presAssocID="{BFBB818D-8AF4-44E5-90C0-F4FDF2CEBEAD}" presName="childNode" presStyleLbl="node1" presStyleIdx="3" presStyleCnt="6">
        <dgm:presLayoutVars>
          <dgm:bulletEnabled val="1"/>
        </dgm:presLayoutVars>
      </dgm:prSet>
      <dgm:spPr/>
      <dgm:t>
        <a:bodyPr/>
        <a:lstStyle/>
        <a:p>
          <a:endParaRPr lang="es-ES"/>
        </a:p>
      </dgm:t>
    </dgm:pt>
    <dgm:pt modelId="{8851D890-310B-4D61-8F8D-37B179DD6B17}" type="pres">
      <dgm:prSet presAssocID="{BFBB818D-8AF4-44E5-90C0-F4FDF2CEBEAD}" presName="parentNode" presStyleLbl="revTx" presStyleIdx="3" presStyleCnt="6">
        <dgm:presLayoutVars>
          <dgm:chMax val="0"/>
          <dgm:bulletEnabled val="1"/>
        </dgm:presLayoutVars>
      </dgm:prSet>
      <dgm:spPr/>
      <dgm:t>
        <a:bodyPr/>
        <a:lstStyle/>
        <a:p>
          <a:endParaRPr lang="en-US"/>
        </a:p>
      </dgm:t>
    </dgm:pt>
    <dgm:pt modelId="{0251B68D-B9B7-44F6-9341-0102E2F05E83}" type="pres">
      <dgm:prSet presAssocID="{FB2E3A23-BC04-4996-BE3A-6CE6276BCFCC}" presName="sibTrans" presStyleCnt="0"/>
      <dgm:spPr/>
    </dgm:pt>
    <dgm:pt modelId="{6D49B4FC-C1DB-42BD-B090-B829BDCBDCD7}" type="pres">
      <dgm:prSet presAssocID="{B72EC018-069B-4724-B1B0-342AC814C64C}" presName="compositeNode" presStyleCnt="0">
        <dgm:presLayoutVars>
          <dgm:bulletEnabled val="1"/>
        </dgm:presLayoutVars>
      </dgm:prSet>
      <dgm:spPr/>
    </dgm:pt>
    <dgm:pt modelId="{B4EA4B40-03A3-4622-885A-07EC10D73C74}" type="pres">
      <dgm:prSet presAssocID="{B72EC018-069B-4724-B1B0-342AC814C64C}" presName="image" presStyleLbl="fgImgPlace1" presStyleIdx="4" presStyleCnt="6" custLinFactX="-500000" custLinFactNeighborX="-558264" custLinFactNeighborY="-1236"/>
      <dgm:spPr>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l="-25000" r="-25000"/>
          </a:stretch>
        </a:blipFill>
      </dgm:spPr>
    </dgm:pt>
    <dgm:pt modelId="{3B290911-08EC-468D-8D44-089665B1AAE2}" type="pres">
      <dgm:prSet presAssocID="{B72EC018-069B-4724-B1B0-342AC814C64C}" presName="childNode" presStyleLbl="node1" presStyleIdx="4" presStyleCnt="6">
        <dgm:presLayoutVars>
          <dgm:bulletEnabled val="1"/>
        </dgm:presLayoutVars>
      </dgm:prSet>
      <dgm:spPr/>
      <dgm:t>
        <a:bodyPr/>
        <a:lstStyle/>
        <a:p>
          <a:endParaRPr lang="es-ES"/>
        </a:p>
      </dgm:t>
    </dgm:pt>
    <dgm:pt modelId="{F5912F58-3ABC-447B-906C-FC3A97926F48}" type="pres">
      <dgm:prSet presAssocID="{B72EC018-069B-4724-B1B0-342AC814C64C}" presName="parentNode" presStyleLbl="revTx" presStyleIdx="4" presStyleCnt="6">
        <dgm:presLayoutVars>
          <dgm:chMax val="0"/>
          <dgm:bulletEnabled val="1"/>
        </dgm:presLayoutVars>
      </dgm:prSet>
      <dgm:spPr/>
      <dgm:t>
        <a:bodyPr/>
        <a:lstStyle/>
        <a:p>
          <a:endParaRPr lang="en-US"/>
        </a:p>
      </dgm:t>
    </dgm:pt>
    <dgm:pt modelId="{E2D7AB71-DD64-4106-A562-CFDD224781FD}" type="pres">
      <dgm:prSet presAssocID="{1C0E11FA-74A6-41C8-A62A-25E31B0AE75D}" presName="sibTrans" presStyleCnt="0"/>
      <dgm:spPr/>
    </dgm:pt>
    <dgm:pt modelId="{82350386-02E7-497C-BD74-074923998C8A}" type="pres">
      <dgm:prSet presAssocID="{0714FA1C-F3AB-4B18-9C41-EE457AFF19DE}" presName="compositeNode" presStyleCnt="0">
        <dgm:presLayoutVars>
          <dgm:bulletEnabled val="1"/>
        </dgm:presLayoutVars>
      </dgm:prSet>
      <dgm:spPr/>
    </dgm:pt>
    <dgm:pt modelId="{20722299-6C33-43D8-AAEA-A1EAADB17F87}" type="pres">
      <dgm:prSet presAssocID="{0714FA1C-F3AB-4B18-9C41-EE457AFF19DE}" presName="image"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xmlns="" val="0"/>
              </a:ext>
            </a:extLst>
          </a:blip>
          <a:srcRect/>
          <a:stretch>
            <a:fillRect l="-35000" r="-35000"/>
          </a:stretch>
        </a:blipFill>
      </dgm:spPr>
    </dgm:pt>
    <dgm:pt modelId="{A32610D4-D90C-49BF-A5AB-A12C2BAABD9D}" type="pres">
      <dgm:prSet presAssocID="{0714FA1C-F3AB-4B18-9C41-EE457AFF19DE}" presName="childNode" presStyleLbl="node1" presStyleIdx="5" presStyleCnt="6">
        <dgm:presLayoutVars>
          <dgm:bulletEnabled val="1"/>
        </dgm:presLayoutVars>
      </dgm:prSet>
      <dgm:spPr/>
      <dgm:t>
        <a:bodyPr/>
        <a:lstStyle/>
        <a:p>
          <a:endParaRPr lang="en-US"/>
        </a:p>
      </dgm:t>
    </dgm:pt>
    <dgm:pt modelId="{0FF6BB11-F694-41EA-A032-C2CC1F32BF99}" type="pres">
      <dgm:prSet presAssocID="{0714FA1C-F3AB-4B18-9C41-EE457AFF19DE}" presName="parentNode" presStyleLbl="revTx" presStyleIdx="5" presStyleCnt="6" custScaleX="156719">
        <dgm:presLayoutVars>
          <dgm:chMax val="0"/>
          <dgm:bulletEnabled val="1"/>
        </dgm:presLayoutVars>
      </dgm:prSet>
      <dgm:spPr/>
      <dgm:t>
        <a:bodyPr/>
        <a:lstStyle/>
        <a:p>
          <a:endParaRPr lang="en-US"/>
        </a:p>
      </dgm:t>
    </dgm:pt>
  </dgm:ptLst>
  <dgm:cxnLst>
    <dgm:cxn modelId="{1B328658-B4AE-468A-9014-0B8F0979B3B8}" type="presOf" srcId="{FA0F53DA-97D1-430A-9A4C-B4D434EEF694}" destId="{0F56689C-CD94-493C-9A47-EE55A1B28BC2}" srcOrd="0" destOrd="0" presId="urn:microsoft.com/office/officeart/2005/8/layout/hList2#1"/>
    <dgm:cxn modelId="{19F6D50D-01CB-439A-B492-3AD921134D3A}" srcId="{C1948EAD-D3D5-4EF3-BBDD-EEC953C04871}" destId="{B72EC018-069B-4724-B1B0-342AC814C64C}" srcOrd="4" destOrd="0" parTransId="{F1A0DC7C-58FE-4BAA-9BF8-A5F78D772BAF}" sibTransId="{1C0E11FA-74A6-41C8-A62A-25E31B0AE75D}"/>
    <dgm:cxn modelId="{FF04CB5D-4BFC-471B-8F01-C97C774DF49F}" type="presOf" srcId="{57AFA97F-A0C1-4A73-978A-E719FDD00D78}" destId="{FEC45CD4-7E79-4AAF-8B6B-4DF9B5C691E3}" srcOrd="0" destOrd="0" presId="urn:microsoft.com/office/officeart/2005/8/layout/hList2#1"/>
    <dgm:cxn modelId="{F8DBFEFE-682B-428E-82E0-A2C0B8799D41}" type="presOf" srcId="{BFBB818D-8AF4-44E5-90C0-F4FDF2CEBEAD}" destId="{8851D890-310B-4D61-8F8D-37B179DD6B17}" srcOrd="0" destOrd="0" presId="urn:microsoft.com/office/officeart/2005/8/layout/hList2#1"/>
    <dgm:cxn modelId="{DBA00581-228B-4F60-B2CE-4EE122AACF21}" type="presOf" srcId="{B3EDB437-6606-439C-90E7-13E59CF10206}" destId="{37B1AC4F-F96B-4BAA-8035-1B819F34D4B2}" srcOrd="0" destOrd="0" presId="urn:microsoft.com/office/officeart/2005/8/layout/hList2#1"/>
    <dgm:cxn modelId="{0A10928A-90A4-4A97-B452-FD26D1EB6E2A}" type="presOf" srcId="{B931B7F6-21AD-442A-AA1D-430D041ED5CC}" destId="{629884A4-FA80-4E6A-9889-51A840E6E150}" srcOrd="0" destOrd="0" presId="urn:microsoft.com/office/officeart/2005/8/layout/hList2#1"/>
    <dgm:cxn modelId="{AE51D1D2-4466-4DA3-B0E7-03231795E143}" srcId="{0714FA1C-F3AB-4B18-9C41-EE457AFF19DE}" destId="{FC47841B-8C1F-4615-ABC6-E804F209BF27}" srcOrd="1" destOrd="0" parTransId="{754CF936-1CE1-483A-B6C4-ABBD33CEB421}" sibTransId="{96FCD62D-1405-4D28-8074-11649242BDDE}"/>
    <dgm:cxn modelId="{7673C1B2-F92C-4888-8378-7583E89DD2C3}" srcId="{0714FA1C-F3AB-4B18-9C41-EE457AFF19DE}" destId="{EC559249-C031-444F-B37D-0B34F17E3974}" srcOrd="0" destOrd="0" parTransId="{00119402-48D4-49F1-BA37-F56BF1EBD72A}" sibTransId="{0C55A5A2-A690-48B2-8755-9CA1FB1FB739}"/>
    <dgm:cxn modelId="{5F66C045-9975-433C-9553-DF8F92E7861E}" srcId="{B72EC018-069B-4724-B1B0-342AC814C64C}" destId="{2512C619-0D5A-4558-BBF3-916D2755ECF1}" srcOrd="1" destOrd="0" parTransId="{55C86F9C-9E20-4829-843D-C454141C18A1}" sibTransId="{CDCB0CDD-9FA9-43C3-9CA3-988AD49EA2FF}"/>
    <dgm:cxn modelId="{25B20B43-28DD-40B3-8323-6339998C4CEE}" type="presOf" srcId="{B5715659-AC78-4721-8175-9C38EB099F8A}" destId="{3B290911-08EC-468D-8D44-089665B1AAE2}" srcOrd="0" destOrd="0" presId="urn:microsoft.com/office/officeart/2005/8/layout/hList2#1"/>
    <dgm:cxn modelId="{3C5AB736-C304-400D-8C5B-1259098D5E65}" type="presOf" srcId="{73EBFC3C-9375-4B06-B350-2D068D1AC892}" destId="{314FCCAC-BDAF-4B96-BD1E-587EED4B8FAA}" srcOrd="0" destOrd="1" presId="urn:microsoft.com/office/officeart/2005/8/layout/hList2#1"/>
    <dgm:cxn modelId="{86839A23-A5D7-4D9C-A059-E1571197C05A}" srcId="{C1948EAD-D3D5-4EF3-BBDD-EEC953C04871}" destId="{347D115B-54E3-45EC-87D1-77A730FB8A0C}" srcOrd="0" destOrd="0" parTransId="{04335056-F376-4AAF-BF22-AE303C2AF8AA}" sibTransId="{11F925F9-A47E-4D69-B427-1F80378B773F}"/>
    <dgm:cxn modelId="{8EB80EBB-CF0B-4EC4-89D2-4219CC04AC9C}" type="presOf" srcId="{817AA578-FF2A-439F-A13A-31072E73E4E9}" destId="{D19340C0-E162-43FD-A11D-FD4F17C846D8}" srcOrd="0" destOrd="0" presId="urn:microsoft.com/office/officeart/2005/8/layout/hList2#1"/>
    <dgm:cxn modelId="{CAC3D85B-2EFE-4BBD-BA4E-C715DD2BEED0}" srcId="{347D115B-54E3-45EC-87D1-77A730FB8A0C}" destId="{57AFA97F-A0C1-4A73-978A-E719FDD00D78}" srcOrd="0" destOrd="0" parTransId="{424D96CE-9684-4472-AC42-136021EC1556}" sibTransId="{1D0116AA-6484-4FC9-96B1-DBCE52311913}"/>
    <dgm:cxn modelId="{9696FC9B-DB6D-4856-9DE6-CE748924F244}" srcId="{B931B7F6-21AD-442A-AA1D-430D041ED5CC}" destId="{B3EDB437-6606-439C-90E7-13E59CF10206}" srcOrd="0" destOrd="0" parTransId="{2858AD80-B08E-4989-B98D-7DC92FAB1666}" sibTransId="{A7042FC6-E7B5-4BFD-84B9-276EEDEC856F}"/>
    <dgm:cxn modelId="{7740DBC0-BC99-4FD4-9DD6-5767F6C6E5CC}" type="presOf" srcId="{C1948EAD-D3D5-4EF3-BBDD-EEC953C04871}" destId="{5F24CB48-EBB9-438F-B08A-181699AC01C6}" srcOrd="0" destOrd="0" presId="urn:microsoft.com/office/officeart/2005/8/layout/hList2#1"/>
    <dgm:cxn modelId="{839A6586-F125-44C8-9F14-91296C9D95D9}" type="presOf" srcId="{EC559249-C031-444F-B37D-0B34F17E3974}" destId="{A32610D4-D90C-49BF-A5AB-A12C2BAABD9D}" srcOrd="0" destOrd="0" presId="urn:microsoft.com/office/officeart/2005/8/layout/hList2#1"/>
    <dgm:cxn modelId="{87C1CCC1-929C-4F17-93FF-A05FF1BA411F}" type="presOf" srcId="{347D115B-54E3-45EC-87D1-77A730FB8A0C}" destId="{31FB2E53-9AE9-4B40-82D2-EE08CF930A8B}" srcOrd="0" destOrd="0" presId="urn:microsoft.com/office/officeart/2005/8/layout/hList2#1"/>
    <dgm:cxn modelId="{B3A981EA-0761-41E1-9D3A-4633F76CF4C8}" srcId="{BFBB818D-8AF4-44E5-90C0-F4FDF2CEBEAD}" destId="{FA0F53DA-97D1-430A-9A4C-B4D434EEF694}" srcOrd="0" destOrd="0" parTransId="{83BC2CCE-B234-4A93-8BD6-79A407F9E79D}" sibTransId="{D9EE2DCF-6CC9-4C1C-8AD6-DE896BC4B2E4}"/>
    <dgm:cxn modelId="{ACDA9BCA-299D-48A9-9877-FFAC374DE9D5}" type="presOf" srcId="{CDA3AF98-4B1D-46F7-BDE0-B6F20AA0B11C}" destId="{314FCCAC-BDAF-4B96-BD1E-587EED4B8FAA}" srcOrd="0" destOrd="0" presId="urn:microsoft.com/office/officeart/2005/8/layout/hList2#1"/>
    <dgm:cxn modelId="{F81A025E-0520-4331-B38D-B1A356D28BD9}" srcId="{B72EC018-069B-4724-B1B0-342AC814C64C}" destId="{AE0A1DB5-373B-4603-BE0B-C9A6275D10BA}" srcOrd="2" destOrd="0" parTransId="{502BEF23-C4E4-4FC6-B0A8-56A142AD6701}" sibTransId="{71D5BFF7-EF7A-4534-B517-27584F197157}"/>
    <dgm:cxn modelId="{1544275D-D6D1-4B76-820C-752AFAB83934}" type="presOf" srcId="{B72EC018-069B-4724-B1B0-342AC814C64C}" destId="{F5912F58-3ABC-447B-906C-FC3A97926F48}" srcOrd="0" destOrd="0" presId="urn:microsoft.com/office/officeart/2005/8/layout/hList2#1"/>
    <dgm:cxn modelId="{D562E8D7-9D08-4A94-A610-70E8A2E0DD41}" type="presOf" srcId="{2512C619-0D5A-4558-BBF3-916D2755ECF1}" destId="{3B290911-08EC-468D-8D44-089665B1AAE2}" srcOrd="0" destOrd="1" presId="urn:microsoft.com/office/officeart/2005/8/layout/hList2#1"/>
    <dgm:cxn modelId="{16BB81EB-398C-4350-8405-D993824E76A4}" srcId="{C1948EAD-D3D5-4EF3-BBDD-EEC953C04871}" destId="{0714FA1C-F3AB-4B18-9C41-EE457AFF19DE}" srcOrd="5" destOrd="0" parTransId="{8E4EAD0F-E130-4C3D-9CFC-E250E6F80762}" sibTransId="{2F54BB55-F9FE-4428-8CFC-F1F00ADB1401}"/>
    <dgm:cxn modelId="{342A99AB-276B-413C-BC81-347CB7937671}" srcId="{C1948EAD-D3D5-4EF3-BBDD-EEC953C04871}" destId="{817AA578-FF2A-439F-A13A-31072E73E4E9}" srcOrd="1" destOrd="0" parTransId="{601E9F96-5679-47DC-907F-E8E6277FA62E}" sibTransId="{BEBAFE27-3493-4845-8742-46EEFDC33F21}"/>
    <dgm:cxn modelId="{9AF1441B-79A6-4EA4-9D22-BA8EB9AD36F2}" srcId="{C1948EAD-D3D5-4EF3-BBDD-EEC953C04871}" destId="{BFBB818D-8AF4-44E5-90C0-F4FDF2CEBEAD}" srcOrd="3" destOrd="0" parTransId="{279DF20D-7D3B-42EA-99D8-CF2714E1AA77}" sibTransId="{FB2E3A23-BC04-4996-BE3A-6CE6276BCFCC}"/>
    <dgm:cxn modelId="{779A68F0-E529-4103-BDFF-5A2958C0D131}" type="presOf" srcId="{FC47841B-8C1F-4615-ABC6-E804F209BF27}" destId="{A32610D4-D90C-49BF-A5AB-A12C2BAABD9D}" srcOrd="0" destOrd="1" presId="urn:microsoft.com/office/officeart/2005/8/layout/hList2#1"/>
    <dgm:cxn modelId="{D6E9AF41-9299-4651-91C8-284D4A4227B9}" srcId="{B72EC018-069B-4724-B1B0-342AC814C64C}" destId="{B5715659-AC78-4721-8175-9C38EB099F8A}" srcOrd="0" destOrd="0" parTransId="{5643DFBA-55B8-43F1-A691-399E2ADC393A}" sibTransId="{15F1BEDD-D821-408F-A2D0-44E6F73B24C9}"/>
    <dgm:cxn modelId="{4BE054B2-D11F-4494-B8FB-73B2E19BEDDC}" srcId="{817AA578-FF2A-439F-A13A-31072E73E4E9}" destId="{CDA3AF98-4B1D-46F7-BDE0-B6F20AA0B11C}" srcOrd="0" destOrd="0" parTransId="{31DEE4DD-FF7F-4ED9-B357-8FAA3B4BE861}" sibTransId="{5237AD1E-AB27-457F-8BC1-1D2A5C71FFF2}"/>
    <dgm:cxn modelId="{D090E8E1-F4A6-4F4A-AF91-245067F2C715}" type="presOf" srcId="{0714FA1C-F3AB-4B18-9C41-EE457AFF19DE}" destId="{0FF6BB11-F694-41EA-A032-C2CC1F32BF99}" srcOrd="0" destOrd="0" presId="urn:microsoft.com/office/officeart/2005/8/layout/hList2#1"/>
    <dgm:cxn modelId="{CAF6011A-5340-4479-B086-B64512AFB510}" type="presOf" srcId="{AE0A1DB5-373B-4603-BE0B-C9A6275D10BA}" destId="{3B290911-08EC-468D-8D44-089665B1AAE2}" srcOrd="0" destOrd="2" presId="urn:microsoft.com/office/officeart/2005/8/layout/hList2#1"/>
    <dgm:cxn modelId="{AA4842F8-651B-4E3B-912D-4926AC3DD5FA}" srcId="{817AA578-FF2A-439F-A13A-31072E73E4E9}" destId="{73EBFC3C-9375-4B06-B350-2D068D1AC892}" srcOrd="1" destOrd="0" parTransId="{D1BF2788-20C4-4C7B-B25E-27A86C2B994A}" sibTransId="{1976B706-A3BB-4B76-B2A1-7026902F3624}"/>
    <dgm:cxn modelId="{394B4625-19C7-4B49-95B0-0C399C115613}" srcId="{C1948EAD-D3D5-4EF3-BBDD-EEC953C04871}" destId="{B931B7F6-21AD-442A-AA1D-430D041ED5CC}" srcOrd="2" destOrd="0" parTransId="{89E61091-5F59-43E1-B174-A9F28BBFC8A2}" sibTransId="{71162519-BE87-4743-908A-E6F782606EA5}"/>
    <dgm:cxn modelId="{2A580281-9B9D-462F-A10C-EFFD73C893F5}" type="presParOf" srcId="{5F24CB48-EBB9-438F-B08A-181699AC01C6}" destId="{F8063A29-C428-49A0-A3E5-6620CFAB6C17}" srcOrd="0" destOrd="0" presId="urn:microsoft.com/office/officeart/2005/8/layout/hList2#1"/>
    <dgm:cxn modelId="{48FB5BC6-17A1-4DFB-8822-4750331633FE}" type="presParOf" srcId="{F8063A29-C428-49A0-A3E5-6620CFAB6C17}" destId="{2419628B-C200-471F-BFC5-F0136937BB3F}" srcOrd="0" destOrd="0" presId="urn:microsoft.com/office/officeart/2005/8/layout/hList2#1"/>
    <dgm:cxn modelId="{AB2949B7-3E49-478B-9AAF-1C256AF0CA86}" type="presParOf" srcId="{F8063A29-C428-49A0-A3E5-6620CFAB6C17}" destId="{FEC45CD4-7E79-4AAF-8B6B-4DF9B5C691E3}" srcOrd="1" destOrd="0" presId="urn:microsoft.com/office/officeart/2005/8/layout/hList2#1"/>
    <dgm:cxn modelId="{A4EB32B5-789B-4D24-A745-2B16186BB164}" type="presParOf" srcId="{F8063A29-C428-49A0-A3E5-6620CFAB6C17}" destId="{31FB2E53-9AE9-4B40-82D2-EE08CF930A8B}" srcOrd="2" destOrd="0" presId="urn:microsoft.com/office/officeart/2005/8/layout/hList2#1"/>
    <dgm:cxn modelId="{9758A4DE-61B4-4249-AE46-68938EAEA1B0}" type="presParOf" srcId="{5F24CB48-EBB9-438F-B08A-181699AC01C6}" destId="{500AA6E4-D5D7-42EB-9F64-86C258F84C35}" srcOrd="1" destOrd="0" presId="urn:microsoft.com/office/officeart/2005/8/layout/hList2#1"/>
    <dgm:cxn modelId="{8DC4D78B-FEAB-45D5-816F-C64FA0722AD0}" type="presParOf" srcId="{5F24CB48-EBB9-438F-B08A-181699AC01C6}" destId="{D8B15D6B-20CE-4EB8-B93E-16B1E83F0F88}" srcOrd="2" destOrd="0" presId="urn:microsoft.com/office/officeart/2005/8/layout/hList2#1"/>
    <dgm:cxn modelId="{74D4083B-71A0-460B-BDCE-F6E61D7635E1}" type="presParOf" srcId="{D8B15D6B-20CE-4EB8-B93E-16B1E83F0F88}" destId="{F83151D0-32CF-4E09-BEE7-57E869291481}" srcOrd="0" destOrd="0" presId="urn:microsoft.com/office/officeart/2005/8/layout/hList2#1"/>
    <dgm:cxn modelId="{D0C34CC9-868C-4053-B558-218755B224C2}" type="presParOf" srcId="{D8B15D6B-20CE-4EB8-B93E-16B1E83F0F88}" destId="{314FCCAC-BDAF-4B96-BD1E-587EED4B8FAA}" srcOrd="1" destOrd="0" presId="urn:microsoft.com/office/officeart/2005/8/layout/hList2#1"/>
    <dgm:cxn modelId="{DDC49EF3-CD29-4C09-AC08-1143D9534F2E}" type="presParOf" srcId="{D8B15D6B-20CE-4EB8-B93E-16B1E83F0F88}" destId="{D19340C0-E162-43FD-A11D-FD4F17C846D8}" srcOrd="2" destOrd="0" presId="urn:microsoft.com/office/officeart/2005/8/layout/hList2#1"/>
    <dgm:cxn modelId="{955C1399-E2CE-44C7-A86D-DB067F097ABC}" type="presParOf" srcId="{5F24CB48-EBB9-438F-B08A-181699AC01C6}" destId="{F9B73541-E1E3-41FF-B10A-90DF1819B8EB}" srcOrd="3" destOrd="0" presId="urn:microsoft.com/office/officeart/2005/8/layout/hList2#1"/>
    <dgm:cxn modelId="{DC00F383-62D4-45CC-8E61-BD0D6251384D}" type="presParOf" srcId="{5F24CB48-EBB9-438F-B08A-181699AC01C6}" destId="{4CDE1FDE-2300-4958-8ED7-6622729F2ADD}" srcOrd="4" destOrd="0" presId="urn:microsoft.com/office/officeart/2005/8/layout/hList2#1"/>
    <dgm:cxn modelId="{F3779D02-1D4A-4E75-BA59-D13E412BCDD7}" type="presParOf" srcId="{4CDE1FDE-2300-4958-8ED7-6622729F2ADD}" destId="{98B3ED6A-7949-49E5-A464-676D826F4054}" srcOrd="0" destOrd="0" presId="urn:microsoft.com/office/officeart/2005/8/layout/hList2#1"/>
    <dgm:cxn modelId="{6820203A-2A23-4367-B1F5-AC051BF0F99A}" type="presParOf" srcId="{4CDE1FDE-2300-4958-8ED7-6622729F2ADD}" destId="{37B1AC4F-F96B-4BAA-8035-1B819F34D4B2}" srcOrd="1" destOrd="0" presId="urn:microsoft.com/office/officeart/2005/8/layout/hList2#1"/>
    <dgm:cxn modelId="{3BA8ACB6-BCED-407A-ADD7-07EC5EBDC2C5}" type="presParOf" srcId="{4CDE1FDE-2300-4958-8ED7-6622729F2ADD}" destId="{629884A4-FA80-4E6A-9889-51A840E6E150}" srcOrd="2" destOrd="0" presId="urn:microsoft.com/office/officeart/2005/8/layout/hList2#1"/>
    <dgm:cxn modelId="{770153DD-558D-496E-87BD-445E965F9278}" type="presParOf" srcId="{5F24CB48-EBB9-438F-B08A-181699AC01C6}" destId="{5C1D1BE4-087A-4D8C-A916-0F32D245F072}" srcOrd="5" destOrd="0" presId="urn:microsoft.com/office/officeart/2005/8/layout/hList2#1"/>
    <dgm:cxn modelId="{1F0A4805-8E3A-4536-BD25-B26536EC6F21}" type="presParOf" srcId="{5F24CB48-EBB9-438F-B08A-181699AC01C6}" destId="{160D9E0A-323A-4129-A975-6C565D511632}" srcOrd="6" destOrd="0" presId="urn:microsoft.com/office/officeart/2005/8/layout/hList2#1"/>
    <dgm:cxn modelId="{C67C2FC5-E4CC-467C-8139-83F21C8602EC}" type="presParOf" srcId="{160D9E0A-323A-4129-A975-6C565D511632}" destId="{FB2935FF-EC22-41A5-865B-9E75B725B820}" srcOrd="0" destOrd="0" presId="urn:microsoft.com/office/officeart/2005/8/layout/hList2#1"/>
    <dgm:cxn modelId="{6DF5CD57-C5BB-41C3-AF03-D137EDA79EFB}" type="presParOf" srcId="{160D9E0A-323A-4129-A975-6C565D511632}" destId="{0F56689C-CD94-493C-9A47-EE55A1B28BC2}" srcOrd="1" destOrd="0" presId="urn:microsoft.com/office/officeart/2005/8/layout/hList2#1"/>
    <dgm:cxn modelId="{7B63CF9B-E537-4185-AA6E-3160AEC2873A}" type="presParOf" srcId="{160D9E0A-323A-4129-A975-6C565D511632}" destId="{8851D890-310B-4D61-8F8D-37B179DD6B17}" srcOrd="2" destOrd="0" presId="urn:microsoft.com/office/officeart/2005/8/layout/hList2#1"/>
    <dgm:cxn modelId="{35BB7433-F6E2-4A27-8645-BFE86DF22AF4}" type="presParOf" srcId="{5F24CB48-EBB9-438F-B08A-181699AC01C6}" destId="{0251B68D-B9B7-44F6-9341-0102E2F05E83}" srcOrd="7" destOrd="0" presId="urn:microsoft.com/office/officeart/2005/8/layout/hList2#1"/>
    <dgm:cxn modelId="{84DA63A8-43F3-4D91-9BE7-1FC41D9FDA90}" type="presParOf" srcId="{5F24CB48-EBB9-438F-B08A-181699AC01C6}" destId="{6D49B4FC-C1DB-42BD-B090-B829BDCBDCD7}" srcOrd="8" destOrd="0" presId="urn:microsoft.com/office/officeart/2005/8/layout/hList2#1"/>
    <dgm:cxn modelId="{30E4423C-206D-4B60-9B6F-240F73E74448}" type="presParOf" srcId="{6D49B4FC-C1DB-42BD-B090-B829BDCBDCD7}" destId="{B4EA4B40-03A3-4622-885A-07EC10D73C74}" srcOrd="0" destOrd="0" presId="urn:microsoft.com/office/officeart/2005/8/layout/hList2#1"/>
    <dgm:cxn modelId="{4017DB28-CE4E-40F6-9901-03905164B6B5}" type="presParOf" srcId="{6D49B4FC-C1DB-42BD-B090-B829BDCBDCD7}" destId="{3B290911-08EC-468D-8D44-089665B1AAE2}" srcOrd="1" destOrd="0" presId="urn:microsoft.com/office/officeart/2005/8/layout/hList2#1"/>
    <dgm:cxn modelId="{F0EAA9B6-A269-4D25-9F99-FC103338473E}" type="presParOf" srcId="{6D49B4FC-C1DB-42BD-B090-B829BDCBDCD7}" destId="{F5912F58-3ABC-447B-906C-FC3A97926F48}" srcOrd="2" destOrd="0" presId="urn:microsoft.com/office/officeart/2005/8/layout/hList2#1"/>
    <dgm:cxn modelId="{7A46F9DE-95A7-457F-BD6B-EB796212449B}" type="presParOf" srcId="{5F24CB48-EBB9-438F-B08A-181699AC01C6}" destId="{E2D7AB71-DD64-4106-A562-CFDD224781FD}" srcOrd="9" destOrd="0" presId="urn:microsoft.com/office/officeart/2005/8/layout/hList2#1"/>
    <dgm:cxn modelId="{FD6B0E09-D853-4FAA-944F-318352FB1356}" type="presParOf" srcId="{5F24CB48-EBB9-438F-B08A-181699AC01C6}" destId="{82350386-02E7-497C-BD74-074923998C8A}" srcOrd="10" destOrd="0" presId="urn:microsoft.com/office/officeart/2005/8/layout/hList2#1"/>
    <dgm:cxn modelId="{93BF2EFA-39DD-466B-82FD-E0A5B558590D}" type="presParOf" srcId="{82350386-02E7-497C-BD74-074923998C8A}" destId="{20722299-6C33-43D8-AAEA-A1EAADB17F87}" srcOrd="0" destOrd="0" presId="urn:microsoft.com/office/officeart/2005/8/layout/hList2#1"/>
    <dgm:cxn modelId="{E5E42B92-BDE7-4A25-8BD3-A102C6375D3F}" type="presParOf" srcId="{82350386-02E7-497C-BD74-074923998C8A}" destId="{A32610D4-D90C-49BF-A5AB-A12C2BAABD9D}" srcOrd="1" destOrd="0" presId="urn:microsoft.com/office/officeart/2005/8/layout/hList2#1"/>
    <dgm:cxn modelId="{0BED477E-964A-4024-A47B-73AD987D5410}" type="presParOf" srcId="{82350386-02E7-497C-BD74-074923998C8A}" destId="{0FF6BB11-F694-41EA-A032-C2CC1F32BF99}" srcOrd="2" destOrd="0" presId="urn:microsoft.com/office/officeart/2005/8/layout/hList2#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D02FE4-E1A6-4C63-A699-6CD011A43BBA}">
      <dsp:nvSpPr>
        <dsp:cNvPr id="0" name=""/>
        <dsp:cNvSpPr/>
      </dsp:nvSpPr>
      <dsp:spPr>
        <a:xfrm>
          <a:off x="2155507" y="2350852"/>
          <a:ext cx="1784985" cy="17849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Proyecto:</a:t>
          </a:r>
        </a:p>
        <a:p>
          <a:pPr lvl="0" algn="ctr" defTabSz="666750">
            <a:lnSpc>
              <a:spcPct val="90000"/>
            </a:lnSpc>
            <a:spcBef>
              <a:spcPct val="0"/>
            </a:spcBef>
            <a:spcAft>
              <a:spcPct val="35000"/>
            </a:spcAft>
          </a:pPr>
          <a:r>
            <a:rPr lang="es-MX" sz="1500" kern="1200" dirty="0" smtClean="0"/>
            <a:t>Transformación de la energía.</a:t>
          </a:r>
          <a:endParaRPr lang="en-US" sz="1500" kern="1200" dirty="0"/>
        </a:p>
      </dsp:txBody>
      <dsp:txXfrm>
        <a:off x="2155507" y="2350852"/>
        <a:ext cx="1784985" cy="1784985"/>
      </dsp:txXfrm>
    </dsp:sp>
    <dsp:sp modelId="{3D43EA15-9444-4F77-B0B4-BC52F7BC682A}">
      <dsp:nvSpPr>
        <dsp:cNvPr id="0" name=""/>
        <dsp:cNvSpPr/>
      </dsp:nvSpPr>
      <dsp:spPr>
        <a:xfrm rot="12900000">
          <a:off x="871449" y="1993609"/>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E1DC9E-FB11-45DD-9395-FC5506AE436A}">
      <dsp:nvSpPr>
        <dsp:cNvPr id="0" name=""/>
        <dsp:cNvSpPr/>
      </dsp:nvSpPr>
      <dsp:spPr>
        <a:xfrm>
          <a:off x="160123" y="1136621"/>
          <a:ext cx="1695735" cy="135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s-MX" sz="900" kern="1200" dirty="0" smtClean="0"/>
            <a:t>Física</a:t>
          </a:r>
        </a:p>
        <a:p>
          <a:pPr lvl="0" algn="ctr" defTabSz="400050">
            <a:lnSpc>
              <a:spcPct val="90000"/>
            </a:lnSpc>
            <a:spcBef>
              <a:spcPct val="0"/>
            </a:spcBef>
            <a:spcAft>
              <a:spcPct val="35000"/>
            </a:spcAft>
          </a:pPr>
          <a:r>
            <a:rPr lang="es-MX" sz="900" kern="1200" dirty="0" smtClean="0"/>
            <a:t>Contenido:</a:t>
          </a:r>
        </a:p>
        <a:p>
          <a:pPr lvl="0" algn="ctr" defTabSz="400050">
            <a:lnSpc>
              <a:spcPct val="90000"/>
            </a:lnSpc>
            <a:spcBef>
              <a:spcPct val="0"/>
            </a:spcBef>
            <a:spcAft>
              <a:spcPct val="35000"/>
            </a:spcAft>
          </a:pPr>
          <a:r>
            <a:rPr lang="es-MX" sz="900" kern="1200" dirty="0" smtClean="0"/>
            <a:t>2.4 Transformación de la energía.</a:t>
          </a:r>
        </a:p>
        <a:p>
          <a:pPr lvl="0" algn="ctr" defTabSz="400050">
            <a:lnSpc>
              <a:spcPct val="90000"/>
            </a:lnSpc>
            <a:spcBef>
              <a:spcPct val="0"/>
            </a:spcBef>
            <a:spcAft>
              <a:spcPct val="35000"/>
            </a:spcAft>
          </a:pPr>
          <a:r>
            <a:rPr lang="es-MX" sz="900" kern="1200" dirty="0" smtClean="0"/>
            <a:t>Aportará los conocimientos teórico prácticos involucrados en las transformaciones y aprovechamiento de la energía.</a:t>
          </a:r>
          <a:endParaRPr lang="en-US" sz="900" kern="1200" dirty="0"/>
        </a:p>
      </dsp:txBody>
      <dsp:txXfrm>
        <a:off x="160123" y="1136621"/>
        <a:ext cx="1695735" cy="1356588"/>
      </dsp:txXfrm>
    </dsp:sp>
    <dsp:sp modelId="{C5ED26F3-418C-417E-A25D-4C4B370529AB}">
      <dsp:nvSpPr>
        <dsp:cNvPr id="0" name=""/>
        <dsp:cNvSpPr/>
      </dsp:nvSpPr>
      <dsp:spPr>
        <a:xfrm rot="16200000">
          <a:off x="2292993" y="1253601"/>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62D2DB-3FFE-4E88-BFF2-62DF2BA9B874}">
      <dsp:nvSpPr>
        <dsp:cNvPr id="0" name=""/>
        <dsp:cNvSpPr/>
      </dsp:nvSpPr>
      <dsp:spPr>
        <a:xfrm>
          <a:off x="2200132" y="-71837"/>
          <a:ext cx="1695735" cy="16495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s-MX" sz="900" kern="1200" dirty="0" smtClean="0"/>
            <a:t>Informática</a:t>
          </a:r>
        </a:p>
        <a:p>
          <a:pPr lvl="0" algn="ctr" defTabSz="400050">
            <a:lnSpc>
              <a:spcPct val="90000"/>
            </a:lnSpc>
            <a:spcBef>
              <a:spcPct val="0"/>
            </a:spcBef>
            <a:spcAft>
              <a:spcPct val="35000"/>
            </a:spcAft>
          </a:pPr>
          <a:r>
            <a:rPr lang="es-MX" sz="900" kern="1200" dirty="0" smtClean="0"/>
            <a:t>Contenido:</a:t>
          </a:r>
        </a:p>
        <a:p>
          <a:pPr lvl="0" algn="ctr" defTabSz="400050">
            <a:lnSpc>
              <a:spcPct val="90000"/>
            </a:lnSpc>
            <a:spcBef>
              <a:spcPct val="0"/>
            </a:spcBef>
            <a:spcAft>
              <a:spcPct val="35000"/>
            </a:spcAft>
          </a:pPr>
          <a:r>
            <a:rPr lang="es-MX" sz="900" kern="1200" dirty="0" smtClean="0"/>
            <a:t>1.1 Búsqueda de información</a:t>
          </a:r>
        </a:p>
        <a:p>
          <a:pPr lvl="0" algn="ctr" defTabSz="400050">
            <a:lnSpc>
              <a:spcPct val="90000"/>
            </a:lnSpc>
            <a:spcBef>
              <a:spcPct val="0"/>
            </a:spcBef>
            <a:spcAft>
              <a:spcPct val="35000"/>
            </a:spcAft>
          </a:pPr>
          <a:r>
            <a:rPr lang="es-MX" sz="900" kern="1200" dirty="0" smtClean="0"/>
            <a:t>Aportará los conocimientos teórico prácticos para el empleo de la red a fin de buscar contenidos relacionados de forma básica y especializada en sitios web seguros y confiables.</a:t>
          </a:r>
          <a:endParaRPr lang="en-US" sz="900" kern="1200" dirty="0"/>
        </a:p>
      </dsp:txBody>
      <dsp:txXfrm>
        <a:off x="2200132" y="-71837"/>
        <a:ext cx="1695735" cy="1649584"/>
      </dsp:txXfrm>
    </dsp:sp>
    <dsp:sp modelId="{CF25B0D1-CC73-477F-AB18-3E8AFF9FCE4A}">
      <dsp:nvSpPr>
        <dsp:cNvPr id="0" name=""/>
        <dsp:cNvSpPr/>
      </dsp:nvSpPr>
      <dsp:spPr>
        <a:xfrm rot="19500000">
          <a:off x="3714536" y="1993609"/>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9897C8-C616-4D8E-9EDA-5EE550D011A5}">
      <dsp:nvSpPr>
        <dsp:cNvPr id="0" name=""/>
        <dsp:cNvSpPr/>
      </dsp:nvSpPr>
      <dsp:spPr>
        <a:xfrm>
          <a:off x="4240140" y="912031"/>
          <a:ext cx="1695735" cy="18057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s-MX" sz="900" kern="1200" dirty="0" smtClean="0"/>
            <a:t>Educación Física</a:t>
          </a:r>
        </a:p>
        <a:p>
          <a:pPr lvl="0" algn="ctr" defTabSz="400050">
            <a:lnSpc>
              <a:spcPct val="90000"/>
            </a:lnSpc>
            <a:spcBef>
              <a:spcPct val="0"/>
            </a:spcBef>
            <a:spcAft>
              <a:spcPct val="35000"/>
            </a:spcAft>
          </a:pPr>
          <a:r>
            <a:rPr lang="es-MX" sz="900" kern="1200" dirty="0" smtClean="0"/>
            <a:t>Contenido:</a:t>
          </a:r>
        </a:p>
        <a:p>
          <a:pPr lvl="0" algn="ctr" defTabSz="400050">
            <a:lnSpc>
              <a:spcPct val="90000"/>
            </a:lnSpc>
            <a:spcBef>
              <a:spcPct val="0"/>
            </a:spcBef>
            <a:spcAft>
              <a:spcPct val="35000"/>
            </a:spcAft>
          </a:pPr>
          <a:r>
            <a:rPr lang="es-MX" sz="900" kern="1200" dirty="0" smtClean="0"/>
            <a:t>3.2  Aplicación de instrumentos de evaluación de las capacidades motoras.</a:t>
          </a:r>
        </a:p>
        <a:p>
          <a:pPr lvl="0" algn="ctr" defTabSz="400050">
            <a:lnSpc>
              <a:spcPct val="90000"/>
            </a:lnSpc>
            <a:spcBef>
              <a:spcPct val="0"/>
            </a:spcBef>
            <a:spcAft>
              <a:spcPct val="35000"/>
            </a:spcAft>
          </a:pPr>
          <a:r>
            <a:rPr lang="es-MX" sz="900" kern="1200" dirty="0" smtClean="0"/>
            <a:t>Aportará relacionar los hábitos para mejorar y mantener la  condición física a través actividades motoras extracurriculares con la transformación de la energía.</a:t>
          </a:r>
        </a:p>
        <a:p>
          <a:pPr lvl="0" algn="ctr" defTabSz="400050">
            <a:lnSpc>
              <a:spcPct val="90000"/>
            </a:lnSpc>
            <a:spcBef>
              <a:spcPct val="0"/>
            </a:spcBef>
            <a:spcAft>
              <a:spcPct val="35000"/>
            </a:spcAft>
          </a:pPr>
          <a:endParaRPr lang="es-MX" sz="600" kern="1200" dirty="0" smtClean="0"/>
        </a:p>
        <a:p>
          <a:pPr lvl="0" algn="ctr" defTabSz="400050">
            <a:lnSpc>
              <a:spcPct val="90000"/>
            </a:lnSpc>
            <a:spcBef>
              <a:spcPct val="0"/>
            </a:spcBef>
            <a:spcAft>
              <a:spcPct val="35000"/>
            </a:spcAft>
          </a:pPr>
          <a:endParaRPr lang="en-US" sz="600" kern="1200" dirty="0"/>
        </a:p>
      </dsp:txBody>
      <dsp:txXfrm>
        <a:off x="4240140" y="912031"/>
        <a:ext cx="1695735" cy="18057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371DF9-79AC-4CBE-B2DF-E8DDFB4B1E77}">
      <dsp:nvSpPr>
        <dsp:cNvPr id="0" name=""/>
        <dsp:cNvSpPr/>
      </dsp:nvSpPr>
      <dsp:spPr>
        <a:xfrm>
          <a:off x="5252977" y="1150915"/>
          <a:ext cx="638222" cy="355812"/>
        </a:xfrm>
        <a:custGeom>
          <a:avLst/>
          <a:gdLst/>
          <a:ahLst/>
          <a:cxnLst/>
          <a:rect l="0" t="0" r="0" b="0"/>
          <a:pathLst>
            <a:path>
              <a:moveTo>
                <a:pt x="0" y="0"/>
              </a:moveTo>
              <a:lnTo>
                <a:pt x="0" y="279121"/>
              </a:lnTo>
              <a:lnTo>
                <a:pt x="638222" y="279121"/>
              </a:lnTo>
              <a:lnTo>
                <a:pt x="638222" y="3558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DFDF5-FABC-40EC-9C87-B1F8BA804C56}">
      <dsp:nvSpPr>
        <dsp:cNvPr id="0" name=""/>
        <dsp:cNvSpPr/>
      </dsp:nvSpPr>
      <dsp:spPr>
        <a:xfrm>
          <a:off x="5015259" y="1150915"/>
          <a:ext cx="237717" cy="376702"/>
        </a:xfrm>
        <a:custGeom>
          <a:avLst/>
          <a:gdLst/>
          <a:ahLst/>
          <a:cxnLst/>
          <a:rect l="0" t="0" r="0" b="0"/>
          <a:pathLst>
            <a:path>
              <a:moveTo>
                <a:pt x="237717" y="0"/>
              </a:moveTo>
              <a:lnTo>
                <a:pt x="237717" y="300011"/>
              </a:lnTo>
              <a:lnTo>
                <a:pt x="0" y="300011"/>
              </a:lnTo>
              <a:lnTo>
                <a:pt x="0" y="3767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A3C5BB-2F00-4683-ABBA-4432B009B4F5}">
      <dsp:nvSpPr>
        <dsp:cNvPr id="0" name=""/>
        <dsp:cNvSpPr/>
      </dsp:nvSpPr>
      <dsp:spPr>
        <a:xfrm>
          <a:off x="3448040" y="438299"/>
          <a:ext cx="1804937" cy="186931"/>
        </a:xfrm>
        <a:custGeom>
          <a:avLst/>
          <a:gdLst/>
          <a:ahLst/>
          <a:cxnLst/>
          <a:rect l="0" t="0" r="0" b="0"/>
          <a:pathLst>
            <a:path>
              <a:moveTo>
                <a:pt x="0" y="0"/>
              </a:moveTo>
              <a:lnTo>
                <a:pt x="0" y="110240"/>
              </a:lnTo>
              <a:lnTo>
                <a:pt x="1804937" y="110240"/>
              </a:lnTo>
              <a:lnTo>
                <a:pt x="1804937" y="186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D6223-1653-4FA0-BA32-206DCC0AB729}">
      <dsp:nvSpPr>
        <dsp:cNvPr id="0" name=""/>
        <dsp:cNvSpPr/>
      </dsp:nvSpPr>
      <dsp:spPr>
        <a:xfrm>
          <a:off x="3347273" y="1166533"/>
          <a:ext cx="919166" cy="368044"/>
        </a:xfrm>
        <a:custGeom>
          <a:avLst/>
          <a:gdLst/>
          <a:ahLst/>
          <a:cxnLst/>
          <a:rect l="0" t="0" r="0" b="0"/>
          <a:pathLst>
            <a:path>
              <a:moveTo>
                <a:pt x="0" y="0"/>
              </a:moveTo>
              <a:lnTo>
                <a:pt x="0" y="291353"/>
              </a:lnTo>
              <a:lnTo>
                <a:pt x="919166" y="291353"/>
              </a:lnTo>
              <a:lnTo>
                <a:pt x="919166" y="368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54FF84-2588-426C-B300-C96CAFE8C552}">
      <dsp:nvSpPr>
        <dsp:cNvPr id="0" name=""/>
        <dsp:cNvSpPr/>
      </dsp:nvSpPr>
      <dsp:spPr>
        <a:xfrm>
          <a:off x="3400799" y="2336971"/>
          <a:ext cx="91440" cy="318845"/>
        </a:xfrm>
        <a:custGeom>
          <a:avLst/>
          <a:gdLst/>
          <a:ahLst/>
          <a:cxnLst/>
          <a:rect l="0" t="0" r="0" b="0"/>
          <a:pathLst>
            <a:path>
              <a:moveTo>
                <a:pt x="63551" y="0"/>
              </a:moveTo>
              <a:lnTo>
                <a:pt x="63551" y="242154"/>
              </a:lnTo>
              <a:lnTo>
                <a:pt x="45720" y="242154"/>
              </a:lnTo>
              <a:lnTo>
                <a:pt x="45720" y="3188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A949F-3B81-4DAC-8921-4697C0F6A766}">
      <dsp:nvSpPr>
        <dsp:cNvPr id="0" name=""/>
        <dsp:cNvSpPr/>
      </dsp:nvSpPr>
      <dsp:spPr>
        <a:xfrm>
          <a:off x="3347273" y="1166533"/>
          <a:ext cx="117078" cy="368044"/>
        </a:xfrm>
        <a:custGeom>
          <a:avLst/>
          <a:gdLst/>
          <a:ahLst/>
          <a:cxnLst/>
          <a:rect l="0" t="0" r="0" b="0"/>
          <a:pathLst>
            <a:path>
              <a:moveTo>
                <a:pt x="0" y="0"/>
              </a:moveTo>
              <a:lnTo>
                <a:pt x="0" y="291353"/>
              </a:lnTo>
              <a:lnTo>
                <a:pt x="117078" y="291353"/>
              </a:lnTo>
              <a:lnTo>
                <a:pt x="117078" y="368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78A19F-0469-4E14-B9EF-87B1C08F3E28}">
      <dsp:nvSpPr>
        <dsp:cNvPr id="0" name=""/>
        <dsp:cNvSpPr/>
      </dsp:nvSpPr>
      <dsp:spPr>
        <a:xfrm>
          <a:off x="2676755" y="1166533"/>
          <a:ext cx="670518" cy="364717"/>
        </a:xfrm>
        <a:custGeom>
          <a:avLst/>
          <a:gdLst/>
          <a:ahLst/>
          <a:cxnLst/>
          <a:rect l="0" t="0" r="0" b="0"/>
          <a:pathLst>
            <a:path>
              <a:moveTo>
                <a:pt x="670518" y="0"/>
              </a:moveTo>
              <a:lnTo>
                <a:pt x="670518" y="288026"/>
              </a:lnTo>
              <a:lnTo>
                <a:pt x="0" y="288026"/>
              </a:lnTo>
              <a:lnTo>
                <a:pt x="0" y="3647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CFDD80-F70D-4933-8174-0DFC0C97ADCF}">
      <dsp:nvSpPr>
        <dsp:cNvPr id="0" name=""/>
        <dsp:cNvSpPr/>
      </dsp:nvSpPr>
      <dsp:spPr>
        <a:xfrm>
          <a:off x="3347273" y="438299"/>
          <a:ext cx="100767" cy="202549"/>
        </a:xfrm>
        <a:custGeom>
          <a:avLst/>
          <a:gdLst/>
          <a:ahLst/>
          <a:cxnLst/>
          <a:rect l="0" t="0" r="0" b="0"/>
          <a:pathLst>
            <a:path>
              <a:moveTo>
                <a:pt x="100767" y="0"/>
              </a:moveTo>
              <a:lnTo>
                <a:pt x="100767" y="125858"/>
              </a:lnTo>
              <a:lnTo>
                <a:pt x="0" y="125858"/>
              </a:lnTo>
              <a:lnTo>
                <a:pt x="0" y="202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B36C2C-40EE-4FB1-BF6A-21EC39650FC1}">
      <dsp:nvSpPr>
        <dsp:cNvPr id="0" name=""/>
        <dsp:cNvSpPr/>
      </dsp:nvSpPr>
      <dsp:spPr>
        <a:xfrm>
          <a:off x="1415521" y="1847886"/>
          <a:ext cx="91440" cy="182635"/>
        </a:xfrm>
        <a:custGeom>
          <a:avLst/>
          <a:gdLst/>
          <a:ahLst/>
          <a:cxnLst/>
          <a:rect l="0" t="0" r="0" b="0"/>
          <a:pathLst>
            <a:path>
              <a:moveTo>
                <a:pt x="97501" y="0"/>
              </a:moveTo>
              <a:lnTo>
                <a:pt x="97501" y="105944"/>
              </a:lnTo>
              <a:lnTo>
                <a:pt x="45720" y="105944"/>
              </a:lnTo>
              <a:lnTo>
                <a:pt x="45720" y="1826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F45D5-C14C-4D4E-926B-D72985443E14}">
      <dsp:nvSpPr>
        <dsp:cNvPr id="0" name=""/>
        <dsp:cNvSpPr/>
      </dsp:nvSpPr>
      <dsp:spPr>
        <a:xfrm>
          <a:off x="1467303" y="1150915"/>
          <a:ext cx="91440" cy="360674"/>
        </a:xfrm>
        <a:custGeom>
          <a:avLst/>
          <a:gdLst/>
          <a:ahLst/>
          <a:cxnLst/>
          <a:rect l="0" t="0" r="0" b="0"/>
          <a:pathLst>
            <a:path>
              <a:moveTo>
                <a:pt x="119547" y="0"/>
              </a:moveTo>
              <a:lnTo>
                <a:pt x="119547" y="283983"/>
              </a:lnTo>
              <a:lnTo>
                <a:pt x="45720" y="283983"/>
              </a:lnTo>
              <a:lnTo>
                <a:pt x="45720" y="3606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7BECD-5850-437E-9F50-64C6A110168F}">
      <dsp:nvSpPr>
        <dsp:cNvPr id="0" name=""/>
        <dsp:cNvSpPr/>
      </dsp:nvSpPr>
      <dsp:spPr>
        <a:xfrm>
          <a:off x="1586850" y="438299"/>
          <a:ext cx="1861189" cy="186931"/>
        </a:xfrm>
        <a:custGeom>
          <a:avLst/>
          <a:gdLst/>
          <a:ahLst/>
          <a:cxnLst/>
          <a:rect l="0" t="0" r="0" b="0"/>
          <a:pathLst>
            <a:path>
              <a:moveTo>
                <a:pt x="1861189" y="0"/>
              </a:moveTo>
              <a:lnTo>
                <a:pt x="1861189" y="110240"/>
              </a:lnTo>
              <a:lnTo>
                <a:pt x="0" y="110240"/>
              </a:lnTo>
              <a:lnTo>
                <a:pt x="0" y="186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AF9F6A-4A9C-4249-B9DB-14BE44B17808}">
      <dsp:nvSpPr>
        <dsp:cNvPr id="0" name=""/>
        <dsp:cNvSpPr/>
      </dsp:nvSpPr>
      <dsp:spPr>
        <a:xfrm>
          <a:off x="2439939" y="-87384"/>
          <a:ext cx="2016201" cy="525684"/>
        </a:xfrm>
        <a:prstGeom prst="roundRect">
          <a:avLst>
            <a:gd name="adj" fmla="val 10000"/>
          </a:avLst>
        </a:prstGeom>
        <a:gradFill flip="none" rotWithShape="0">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F6E7E-EBA0-40B2-8802-202184E2D5E0}">
      <dsp:nvSpPr>
        <dsp:cNvPr id="0" name=""/>
        <dsp:cNvSpPr/>
      </dsp:nvSpPr>
      <dsp:spPr>
        <a:xfrm>
          <a:off x="2531923" y="0"/>
          <a:ext cx="2016201" cy="525684"/>
        </a:xfrm>
        <a:prstGeom prst="roundRect">
          <a:avLst>
            <a:gd name="adj" fmla="val 10000"/>
          </a:avLst>
        </a:prstGeom>
        <a:solidFill>
          <a:schemeClr val="lt1"/>
        </a:solidFill>
        <a:ln w="25400" cap="flat" cmpd="sng" algn="ctr">
          <a:solidFill>
            <a:schemeClr val="accent5"/>
          </a:solidFill>
          <a:prstDash val="solid"/>
        </a:ln>
        <a:effectLst>
          <a:outerShdw blurRad="50800" dist="38100" algn="l" rotWithShape="0">
            <a:prstClr val="black">
              <a:alpha val="40000"/>
            </a:prstClr>
          </a:outerShdw>
        </a:effectLst>
      </dsp:spPr>
      <dsp:style>
        <a:lnRef idx="2">
          <a:schemeClr val="accent5"/>
        </a:lnRef>
        <a:fillRef idx="1">
          <a:schemeClr val="lt1"/>
        </a:fillRef>
        <a:effectRef idx="0">
          <a:schemeClr val="accent5"/>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MX" sz="1050" b="0" kern="1200" dirty="0" smtClean="0">
              <a:latin typeface="Arial" panose="020B0604020202020204" pitchFamily="34" charset="0"/>
              <a:cs typeface="Arial" panose="020B0604020202020204" pitchFamily="34" charset="0"/>
            </a:rPr>
            <a:t>EL PODER DE LAS PREGUNTAS ESENCIALES</a:t>
          </a:r>
          <a:endParaRPr lang="es-MX" sz="1050" b="0" kern="1200" dirty="0">
            <a:latin typeface="Arial" panose="020B0604020202020204" pitchFamily="34" charset="0"/>
            <a:cs typeface="Arial" panose="020B0604020202020204" pitchFamily="34" charset="0"/>
          </a:endParaRPr>
        </a:p>
      </dsp:txBody>
      <dsp:txXfrm>
        <a:off x="2531923" y="0"/>
        <a:ext cx="2016201" cy="525684"/>
      </dsp:txXfrm>
    </dsp:sp>
    <dsp:sp modelId="{80D13436-8559-4E58-B8D5-C581C9D48EBC}">
      <dsp:nvSpPr>
        <dsp:cNvPr id="0" name=""/>
        <dsp:cNvSpPr/>
      </dsp:nvSpPr>
      <dsp:spPr>
        <a:xfrm>
          <a:off x="1172926" y="625231"/>
          <a:ext cx="827848" cy="525684"/>
        </a:xfrm>
        <a:prstGeom prst="roundRect">
          <a:avLst>
            <a:gd name="adj" fmla="val 10000"/>
          </a:avLst>
        </a:prstGeom>
        <a:solidFill>
          <a:schemeClr val="accent1">
            <a:lumMod val="20000"/>
            <a:lumOff val="80000"/>
          </a:schemeClr>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A94D9E77-2C51-446F-8E0A-D5C5CC626F63}">
      <dsp:nvSpPr>
        <dsp:cNvPr id="0" name=""/>
        <dsp:cNvSpPr/>
      </dsp:nvSpPr>
      <dsp:spPr>
        <a:xfrm>
          <a:off x="1264909" y="712615"/>
          <a:ext cx="827848" cy="5256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MX" sz="1050" kern="1200" dirty="0" smtClean="0"/>
            <a:t>Preguntas analíticas</a:t>
          </a:r>
          <a:endParaRPr lang="es-MX" sz="1050" kern="1200" dirty="0"/>
        </a:p>
      </dsp:txBody>
      <dsp:txXfrm>
        <a:off x="1264909" y="712615"/>
        <a:ext cx="827848" cy="525684"/>
      </dsp:txXfrm>
    </dsp:sp>
    <dsp:sp modelId="{AD0BF147-4EE1-4A17-A0EE-4BE3F86B56AE}">
      <dsp:nvSpPr>
        <dsp:cNvPr id="0" name=""/>
        <dsp:cNvSpPr/>
      </dsp:nvSpPr>
      <dsp:spPr>
        <a:xfrm>
          <a:off x="1099098" y="1511590"/>
          <a:ext cx="827848" cy="336295"/>
        </a:xfrm>
        <a:prstGeom prst="roundRect">
          <a:avLst>
            <a:gd name="adj" fmla="val 10000"/>
          </a:avLst>
        </a:prstGeom>
        <a:solidFill>
          <a:srgbClr val="CCECFF"/>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6C61ABD3-5C42-40E9-96E8-644F82A23422}">
      <dsp:nvSpPr>
        <dsp:cNvPr id="0" name=""/>
        <dsp:cNvSpPr/>
      </dsp:nvSpPr>
      <dsp:spPr>
        <a:xfrm>
          <a:off x="1191081" y="1598974"/>
          <a:ext cx="827848" cy="3362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s-MX" sz="600" kern="1200" dirty="0">
              <a:latin typeface="Arial" panose="020B0604020202020204" pitchFamily="34" charset="0"/>
              <a:cs typeface="Arial" panose="020B0604020202020204" pitchFamily="34" charset="0"/>
            </a:rPr>
            <a:t>Cuestionar</a:t>
          </a:r>
        </a:p>
      </dsp:txBody>
      <dsp:txXfrm>
        <a:off x="1191081" y="1598974"/>
        <a:ext cx="827848" cy="336295"/>
      </dsp:txXfrm>
    </dsp:sp>
    <dsp:sp modelId="{81882D2B-2E09-424C-BF01-216766B7E310}">
      <dsp:nvSpPr>
        <dsp:cNvPr id="0" name=""/>
        <dsp:cNvSpPr/>
      </dsp:nvSpPr>
      <dsp:spPr>
        <a:xfrm>
          <a:off x="747991" y="2030521"/>
          <a:ext cx="1426499" cy="1228297"/>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BF9A67-6DD4-42BD-BC02-EA6127BE0F2B}">
      <dsp:nvSpPr>
        <dsp:cNvPr id="0" name=""/>
        <dsp:cNvSpPr/>
      </dsp:nvSpPr>
      <dsp:spPr>
        <a:xfrm>
          <a:off x="839974" y="2117905"/>
          <a:ext cx="1426499" cy="1228297"/>
        </a:xfrm>
        <a:prstGeom prst="roundRect">
          <a:avLst>
            <a:gd name="adj" fmla="val 10000"/>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es-MX" sz="800" kern="1200" dirty="0">
              <a:latin typeface="Arial" panose="020B0604020202020204" pitchFamily="34" charset="0"/>
              <a:cs typeface="Arial" panose="020B0604020202020204" pitchFamily="34" charset="0"/>
            </a:rPr>
            <a:t>Metas, propósitos, preguntas, información, datos , experiencia, inferencias y conclusiones, conceptos e ideas, suposiciones, implicaciones, consecuencias, puntos de vista, perspectiva y conceptos </a:t>
          </a:r>
        </a:p>
      </dsp:txBody>
      <dsp:txXfrm>
        <a:off x="839974" y="2117905"/>
        <a:ext cx="1426499" cy="1228297"/>
      </dsp:txXfrm>
    </dsp:sp>
    <dsp:sp modelId="{F4DBD657-E614-4071-B720-F3CACA4F58C2}">
      <dsp:nvSpPr>
        <dsp:cNvPr id="0" name=""/>
        <dsp:cNvSpPr/>
      </dsp:nvSpPr>
      <dsp:spPr>
        <a:xfrm>
          <a:off x="2771669" y="640849"/>
          <a:ext cx="1151206" cy="525684"/>
        </a:xfrm>
        <a:prstGeom prst="roundRect">
          <a:avLst>
            <a:gd name="adj" fmla="val 10000"/>
          </a:avLst>
        </a:prstGeom>
        <a:solidFill>
          <a:schemeClr val="accent1">
            <a:lumMod val="20000"/>
            <a:lumOff val="80000"/>
          </a:schemeClr>
        </a:solidFill>
        <a:ln w="25400" cap="flat" cmpd="sng" algn="ctr">
          <a:solidFill>
            <a:srgbClr val="0070C0"/>
          </a:solidFill>
          <a:prstDash val="solid"/>
        </a:ln>
        <a:effectLst/>
      </dsp:spPr>
      <dsp:style>
        <a:lnRef idx="2">
          <a:schemeClr val="accent5"/>
        </a:lnRef>
        <a:fillRef idx="1">
          <a:schemeClr val="lt1"/>
        </a:fillRef>
        <a:effectRef idx="0">
          <a:schemeClr val="accent5"/>
        </a:effectRef>
        <a:fontRef idx="minor">
          <a:schemeClr val="dk1"/>
        </a:fontRef>
      </dsp:style>
    </dsp:sp>
    <dsp:sp modelId="{6FDA1E01-890F-436D-BD2E-04082374A3CE}">
      <dsp:nvSpPr>
        <dsp:cNvPr id="0" name=""/>
        <dsp:cNvSpPr/>
      </dsp:nvSpPr>
      <dsp:spPr>
        <a:xfrm>
          <a:off x="2863653" y="728233"/>
          <a:ext cx="1151206" cy="5256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MX" sz="1050" kern="1200" dirty="0" smtClean="0">
              <a:latin typeface="Arial" panose="020B0604020202020204" pitchFamily="34" charset="0"/>
              <a:cs typeface="Arial" panose="020B0604020202020204" pitchFamily="34" charset="0"/>
            </a:rPr>
            <a:t>Preguntas evaluativas</a:t>
          </a:r>
          <a:endParaRPr lang="es-MX" sz="1050" kern="1200" dirty="0">
            <a:latin typeface="Arial" panose="020B0604020202020204" pitchFamily="34" charset="0"/>
            <a:cs typeface="Arial" panose="020B0604020202020204" pitchFamily="34" charset="0"/>
          </a:endParaRPr>
        </a:p>
      </dsp:txBody>
      <dsp:txXfrm>
        <a:off x="2863653" y="728233"/>
        <a:ext cx="1151206" cy="525684"/>
      </dsp:txXfrm>
    </dsp:sp>
    <dsp:sp modelId="{4B068E87-D260-4BA7-B52C-BBD60F8BF41B}">
      <dsp:nvSpPr>
        <dsp:cNvPr id="0" name=""/>
        <dsp:cNvSpPr/>
      </dsp:nvSpPr>
      <dsp:spPr>
        <a:xfrm>
          <a:off x="2411313" y="1531250"/>
          <a:ext cx="530882" cy="809048"/>
        </a:xfrm>
        <a:prstGeom prst="roundRect">
          <a:avLst>
            <a:gd name="adj" fmla="val 10000"/>
          </a:avLst>
        </a:prstGeom>
        <a:solidFill>
          <a:srgbClr val="CCECFF"/>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25614421-3DBE-4A4D-8232-A9E8ACCDEA13}">
      <dsp:nvSpPr>
        <dsp:cNvPr id="0" name=""/>
        <dsp:cNvSpPr/>
      </dsp:nvSpPr>
      <dsp:spPr>
        <a:xfrm>
          <a:off x="2503296" y="1618634"/>
          <a:ext cx="530882" cy="8090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s-MX" sz="600" b="0" kern="1200" dirty="0">
              <a:latin typeface="Arial" panose="020B0604020202020204" pitchFamily="34" charset="0"/>
              <a:cs typeface="Arial" panose="020B0604020202020204" pitchFamily="34" charset="0"/>
            </a:rPr>
            <a:t>Formular preguntas éticas</a:t>
          </a:r>
        </a:p>
      </dsp:txBody>
      <dsp:txXfrm>
        <a:off x="2503296" y="1618634"/>
        <a:ext cx="530882" cy="809048"/>
      </dsp:txXfrm>
    </dsp:sp>
    <dsp:sp modelId="{F8125203-22DF-4532-8D62-0DC5D037FEF3}">
      <dsp:nvSpPr>
        <dsp:cNvPr id="0" name=""/>
        <dsp:cNvSpPr/>
      </dsp:nvSpPr>
      <dsp:spPr>
        <a:xfrm>
          <a:off x="3104622" y="1534578"/>
          <a:ext cx="719458" cy="802393"/>
        </a:xfrm>
        <a:prstGeom prst="roundRect">
          <a:avLst>
            <a:gd name="adj" fmla="val 10000"/>
          </a:avLst>
        </a:prstGeom>
        <a:solidFill>
          <a:srgbClr val="CCECFF"/>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E006E70F-6F32-41F9-981A-1666C8FF5875}">
      <dsp:nvSpPr>
        <dsp:cNvPr id="0" name=""/>
        <dsp:cNvSpPr/>
      </dsp:nvSpPr>
      <dsp:spPr>
        <a:xfrm>
          <a:off x="3196605" y="1621962"/>
          <a:ext cx="719458" cy="8023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s-MX" sz="600" b="0" kern="1200" dirty="0">
              <a:latin typeface="Arial" panose="020B0604020202020204" pitchFamily="34" charset="0"/>
              <a:cs typeface="Arial" panose="020B0604020202020204" pitchFamily="34" charset="0"/>
            </a:rPr>
            <a:t>Determinar valor, evaluar el razonamiento (en general y partes)</a:t>
          </a:r>
        </a:p>
      </dsp:txBody>
      <dsp:txXfrm>
        <a:off x="3196605" y="1621962"/>
        <a:ext cx="719458" cy="802393"/>
      </dsp:txXfrm>
    </dsp:sp>
    <dsp:sp modelId="{B5BA405C-DC15-48A3-B8DF-046762CBD2BB}">
      <dsp:nvSpPr>
        <dsp:cNvPr id="0" name=""/>
        <dsp:cNvSpPr/>
      </dsp:nvSpPr>
      <dsp:spPr>
        <a:xfrm>
          <a:off x="2346420" y="2655817"/>
          <a:ext cx="2200198" cy="455400"/>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68CE8A-752A-489B-96F0-772379B1631A}">
      <dsp:nvSpPr>
        <dsp:cNvPr id="0" name=""/>
        <dsp:cNvSpPr/>
      </dsp:nvSpPr>
      <dsp:spPr>
        <a:xfrm>
          <a:off x="2438403" y="2743201"/>
          <a:ext cx="2200198" cy="455400"/>
        </a:xfrm>
        <a:prstGeom prst="roundRect">
          <a:avLst>
            <a:gd name="adj" fmla="val 10000"/>
          </a:avLst>
        </a:prstGeom>
        <a:no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a:latin typeface="Arial" panose="020B0604020202020204" pitchFamily="34" charset="0"/>
              <a:cs typeface="Arial" panose="020B0604020202020204" pitchFamily="34" charset="0"/>
            </a:rPr>
            <a:t>Una pregunta está clara cuando sabemos precisamente lo que necesitamos saber para contestarla</a:t>
          </a:r>
        </a:p>
      </dsp:txBody>
      <dsp:txXfrm>
        <a:off x="2438403" y="2743201"/>
        <a:ext cx="2200198" cy="455400"/>
      </dsp:txXfrm>
    </dsp:sp>
    <dsp:sp modelId="{E8F87C94-34AD-4EEE-BFC0-C5CF3FEBD1FC}">
      <dsp:nvSpPr>
        <dsp:cNvPr id="0" name=""/>
        <dsp:cNvSpPr/>
      </dsp:nvSpPr>
      <dsp:spPr>
        <a:xfrm>
          <a:off x="4008047" y="1534578"/>
          <a:ext cx="516784" cy="802393"/>
        </a:xfrm>
        <a:prstGeom prst="roundRect">
          <a:avLst>
            <a:gd name="adj" fmla="val 10000"/>
          </a:avLst>
        </a:prstGeom>
        <a:solidFill>
          <a:srgbClr val="CCECFF"/>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EFA94440-0EFB-4C00-B5E5-754EE45D84A5}">
      <dsp:nvSpPr>
        <dsp:cNvPr id="0" name=""/>
        <dsp:cNvSpPr/>
      </dsp:nvSpPr>
      <dsp:spPr>
        <a:xfrm>
          <a:off x="4100030" y="1621962"/>
          <a:ext cx="516784" cy="8023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266700">
            <a:lnSpc>
              <a:spcPct val="90000"/>
            </a:lnSpc>
            <a:spcBef>
              <a:spcPct val="0"/>
            </a:spcBef>
            <a:spcAft>
              <a:spcPct val="35000"/>
            </a:spcAft>
          </a:pPr>
          <a:r>
            <a:rPr lang="es-MX" sz="600" b="0" kern="1200" dirty="0">
              <a:latin typeface="Arial" panose="020B0604020202020204" pitchFamily="34" charset="0"/>
              <a:cs typeface="Arial" panose="020B0604020202020204" pitchFamily="34" charset="0"/>
            </a:rPr>
            <a:t>Cuestionar los prejuicios y la propaganda</a:t>
          </a:r>
        </a:p>
      </dsp:txBody>
      <dsp:txXfrm>
        <a:off x="4100030" y="1621962"/>
        <a:ext cx="516784" cy="802393"/>
      </dsp:txXfrm>
    </dsp:sp>
    <dsp:sp modelId="{1E4D2F49-68CA-48FE-9BE7-0FE4DEDE5718}">
      <dsp:nvSpPr>
        <dsp:cNvPr id="0" name=""/>
        <dsp:cNvSpPr/>
      </dsp:nvSpPr>
      <dsp:spPr>
        <a:xfrm>
          <a:off x="4549480" y="625231"/>
          <a:ext cx="1406995" cy="525684"/>
        </a:xfrm>
        <a:prstGeom prst="roundRect">
          <a:avLst>
            <a:gd name="adj" fmla="val 10000"/>
          </a:avLst>
        </a:prstGeom>
        <a:solidFill>
          <a:schemeClr val="accent1">
            <a:lumMod val="20000"/>
            <a:lumOff val="8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18FEE760-14CB-42FA-A713-8A2EABACAD21}">
      <dsp:nvSpPr>
        <dsp:cNvPr id="0" name=""/>
        <dsp:cNvSpPr/>
      </dsp:nvSpPr>
      <dsp:spPr>
        <a:xfrm>
          <a:off x="4641463" y="712615"/>
          <a:ext cx="1406995" cy="5256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b="0" kern="1200" dirty="0" smtClean="0">
              <a:latin typeface="Arial" panose="020B0604020202020204" pitchFamily="34" charset="0"/>
              <a:cs typeface="Arial" panose="020B0604020202020204" pitchFamily="34" charset="0"/>
            </a:rPr>
            <a:t>Formular preguntas en las disciplinas académicas</a:t>
          </a:r>
          <a:endParaRPr lang="es-MX" sz="1000" b="0" kern="1200" dirty="0">
            <a:latin typeface="Arial" panose="020B0604020202020204" pitchFamily="34" charset="0"/>
            <a:cs typeface="Arial" panose="020B0604020202020204" pitchFamily="34" charset="0"/>
          </a:endParaRPr>
        </a:p>
      </dsp:txBody>
      <dsp:txXfrm>
        <a:off x="4641463" y="712615"/>
        <a:ext cx="1406995" cy="525684"/>
      </dsp:txXfrm>
    </dsp:sp>
    <dsp:sp modelId="{73420426-6251-4E48-80C1-DDD7339D69D5}">
      <dsp:nvSpPr>
        <dsp:cNvPr id="0" name=""/>
        <dsp:cNvSpPr/>
      </dsp:nvSpPr>
      <dsp:spPr>
        <a:xfrm>
          <a:off x="4729685" y="1527618"/>
          <a:ext cx="571149" cy="830486"/>
        </a:xfrm>
        <a:prstGeom prst="roundRect">
          <a:avLst>
            <a:gd name="adj" fmla="val 10000"/>
          </a:avLst>
        </a:prstGeom>
        <a:solidFill>
          <a:srgbClr val="CCECFF"/>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377B4551-43AC-40BB-B870-E67C8EE96A44}">
      <dsp:nvSpPr>
        <dsp:cNvPr id="0" name=""/>
        <dsp:cNvSpPr/>
      </dsp:nvSpPr>
      <dsp:spPr>
        <a:xfrm>
          <a:off x="4821668" y="1615002"/>
          <a:ext cx="571149" cy="8304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266700">
            <a:lnSpc>
              <a:spcPct val="90000"/>
            </a:lnSpc>
            <a:spcBef>
              <a:spcPct val="0"/>
            </a:spcBef>
            <a:spcAft>
              <a:spcPct val="35000"/>
            </a:spcAft>
          </a:pPr>
          <a:r>
            <a:rPr lang="es-MX" sz="600" b="0" kern="1200" dirty="0">
              <a:latin typeface="Arial" panose="020B0604020202020204" pitchFamily="34" charset="0"/>
              <a:cs typeface="Arial" panose="020B0604020202020204" pitchFamily="34" charset="0"/>
            </a:rPr>
            <a:t>Cuestionar la lógica fundamental de las disciplinas académicas</a:t>
          </a:r>
        </a:p>
        <a:p>
          <a:pPr lvl="0" algn="just" defTabSz="266700">
            <a:lnSpc>
              <a:spcPct val="90000"/>
            </a:lnSpc>
            <a:spcBef>
              <a:spcPct val="0"/>
            </a:spcBef>
            <a:spcAft>
              <a:spcPct val="35000"/>
            </a:spcAft>
          </a:pPr>
          <a:r>
            <a:rPr lang="es-MX" sz="600" b="0" kern="1200" dirty="0">
              <a:latin typeface="Arial" panose="020B0604020202020204" pitchFamily="34" charset="0"/>
              <a:cs typeface="Arial" panose="020B0604020202020204" pitchFamily="34" charset="0"/>
            </a:rPr>
            <a:t>Y el estado de las disciplinas</a:t>
          </a:r>
        </a:p>
      </dsp:txBody>
      <dsp:txXfrm>
        <a:off x="4821668" y="1615002"/>
        <a:ext cx="571149" cy="830486"/>
      </dsp:txXfrm>
    </dsp:sp>
    <dsp:sp modelId="{2C38BCB2-A92C-4B1A-8E8B-8A2E3E7DBF9B}">
      <dsp:nvSpPr>
        <dsp:cNvPr id="0" name=""/>
        <dsp:cNvSpPr/>
      </dsp:nvSpPr>
      <dsp:spPr>
        <a:xfrm>
          <a:off x="5464643" y="1506727"/>
          <a:ext cx="853114" cy="858095"/>
        </a:xfrm>
        <a:prstGeom prst="roundRect">
          <a:avLst>
            <a:gd name="adj" fmla="val 10000"/>
          </a:avLst>
        </a:prstGeom>
        <a:solidFill>
          <a:srgbClr val="CCECFF"/>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EA0C5995-A9E3-4ADF-940E-6A717C22C8DE}">
      <dsp:nvSpPr>
        <dsp:cNvPr id="0" name=""/>
        <dsp:cNvSpPr/>
      </dsp:nvSpPr>
      <dsp:spPr>
        <a:xfrm>
          <a:off x="5556626" y="1594111"/>
          <a:ext cx="853114" cy="8580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266700">
            <a:lnSpc>
              <a:spcPct val="90000"/>
            </a:lnSpc>
            <a:spcBef>
              <a:spcPct val="0"/>
            </a:spcBef>
            <a:spcAft>
              <a:spcPct val="35000"/>
            </a:spcAft>
          </a:pPr>
          <a:r>
            <a:rPr lang="es-MX" sz="600" b="1" kern="1200" dirty="0">
              <a:latin typeface="Arial" panose="020B0604020202020204" pitchFamily="34" charset="0"/>
              <a:cs typeface="Arial" panose="020B0604020202020204" pitchFamily="34" charset="0"/>
            </a:rPr>
            <a:t>Formular preguntas para entender los fundamentos de las disciplinas académicas, sociales y  artes</a:t>
          </a:r>
          <a:endParaRPr lang="es-MX" sz="600" kern="1200" dirty="0">
            <a:latin typeface="Arial" panose="020B0604020202020204" pitchFamily="34" charset="0"/>
            <a:cs typeface="Arial" panose="020B0604020202020204" pitchFamily="34" charset="0"/>
          </a:endParaRPr>
        </a:p>
      </dsp:txBody>
      <dsp:txXfrm>
        <a:off x="5556626" y="1594111"/>
        <a:ext cx="853114" cy="85809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B2E53-9AE9-4B40-82D2-EE08CF930A8B}">
      <dsp:nvSpPr>
        <dsp:cNvPr id="0" name=""/>
        <dsp:cNvSpPr/>
      </dsp:nvSpPr>
      <dsp:spPr>
        <a:xfrm rot="16200000">
          <a:off x="-962888" y="1396463"/>
          <a:ext cx="2139696" cy="155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7049" bIns="0" numCol="1" spcCol="1270" anchor="t" anchorCtr="0">
          <a:noAutofit/>
        </a:bodyPr>
        <a:lstStyle/>
        <a:p>
          <a:pPr lvl="0" algn="ctr" defTabSz="488950">
            <a:lnSpc>
              <a:spcPct val="90000"/>
            </a:lnSpc>
            <a:spcBef>
              <a:spcPct val="0"/>
            </a:spcBef>
            <a:spcAft>
              <a:spcPct val="35000"/>
            </a:spcAft>
          </a:pPr>
          <a:r>
            <a:rPr lang="es-ES" sz="1100" b="1" kern="1200" dirty="0" smtClean="0"/>
            <a:t>¿Qué es?</a:t>
          </a:r>
          <a:endParaRPr lang="es-ES" sz="1100" b="1" kern="1200" dirty="0"/>
        </a:p>
      </dsp:txBody>
      <dsp:txXfrm rot="16200000">
        <a:off x="-962888" y="1396463"/>
        <a:ext cx="2139696" cy="155394"/>
      </dsp:txXfrm>
    </dsp:sp>
    <dsp:sp modelId="{FEC45CD4-7E79-4AAF-8B6B-4DF9B5C691E3}">
      <dsp:nvSpPr>
        <dsp:cNvPr id="0" name=""/>
        <dsp:cNvSpPr/>
      </dsp:nvSpPr>
      <dsp:spPr>
        <a:xfrm>
          <a:off x="184656" y="404312"/>
          <a:ext cx="774028" cy="2139696"/>
        </a:xfrm>
        <a:prstGeom prst="rect">
          <a:avLst/>
        </a:prstGeom>
        <a:solidFill>
          <a:schemeClr val="lt1"/>
        </a:solidFill>
        <a:ln w="25400" cap="flat" cmpd="sng" algn="ctr">
          <a:solidFill>
            <a:schemeClr val="accent5"/>
          </a:solidFill>
          <a:prstDash val="solid"/>
        </a:ln>
        <a:effectLst>
          <a:glow rad="101600">
            <a:schemeClr val="accent4">
              <a:satMod val="175000"/>
              <a:alpha val="40000"/>
            </a:schemeClr>
          </a:glow>
        </a:effectLst>
      </dsp:spPr>
      <dsp:style>
        <a:lnRef idx="2">
          <a:schemeClr val="accent5"/>
        </a:lnRef>
        <a:fillRef idx="1">
          <a:schemeClr val="lt1"/>
        </a:fillRef>
        <a:effectRef idx="0">
          <a:schemeClr val="accent5"/>
        </a:effectRef>
        <a:fontRef idx="minor">
          <a:schemeClr val="dk1"/>
        </a:fontRef>
      </dsp:style>
      <dsp:txBody>
        <a:bodyPr spcFirstLastPara="0" vert="horz" wrap="square" lIns="56896" tIns="137049" rIns="56896" bIns="56896" numCol="1" spcCol="1270" anchor="t" anchorCtr="0">
          <a:noAutofit/>
        </a:bodyPr>
        <a:lstStyle/>
        <a:p>
          <a:pPr marL="57150" lvl="1" indent="-57150" algn="just" defTabSz="266700">
            <a:lnSpc>
              <a:spcPct val="90000"/>
            </a:lnSpc>
            <a:spcBef>
              <a:spcPct val="0"/>
            </a:spcBef>
            <a:spcAft>
              <a:spcPct val="15000"/>
            </a:spcAft>
            <a:buChar char="••"/>
          </a:pPr>
          <a:r>
            <a:rPr lang="es-ES" sz="600" kern="1200" dirty="0" smtClean="0"/>
            <a:t>Es aquella que nos  permite evaluar los aprendizajes adquiridos a lo largo del curso, recolectando información acerca de los resultados de los alumnos, así como procesos , estrategias y actividades que ha utilizado el docente.</a:t>
          </a:r>
          <a:endParaRPr lang="es-ES" sz="600" kern="1200" dirty="0"/>
        </a:p>
      </dsp:txBody>
      <dsp:txXfrm>
        <a:off x="184656" y="404312"/>
        <a:ext cx="774028" cy="2139696"/>
      </dsp:txXfrm>
    </dsp:sp>
    <dsp:sp modelId="{2419628B-C200-471F-BFC5-F0136937BB3F}">
      <dsp:nvSpPr>
        <dsp:cNvPr id="0" name=""/>
        <dsp:cNvSpPr/>
      </dsp:nvSpPr>
      <dsp:spPr>
        <a:xfrm>
          <a:off x="29262" y="199191"/>
          <a:ext cx="310788" cy="310788"/>
        </a:xfrm>
        <a:prstGeom prst="rect">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9340C0-E162-43FD-A11D-FD4F17C846D8}">
      <dsp:nvSpPr>
        <dsp:cNvPr id="0" name=""/>
        <dsp:cNvSpPr/>
      </dsp:nvSpPr>
      <dsp:spPr>
        <a:xfrm rot="16200000">
          <a:off x="171828" y="1396463"/>
          <a:ext cx="2139696" cy="155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7049" bIns="0" numCol="1" spcCol="1270" anchor="t" anchorCtr="0">
          <a:noAutofit/>
        </a:bodyPr>
        <a:lstStyle/>
        <a:p>
          <a:pPr lvl="0" algn="ctr" defTabSz="488950">
            <a:lnSpc>
              <a:spcPct val="90000"/>
            </a:lnSpc>
            <a:spcBef>
              <a:spcPct val="0"/>
            </a:spcBef>
            <a:spcAft>
              <a:spcPct val="35000"/>
            </a:spcAft>
          </a:pPr>
          <a:r>
            <a:rPr lang="es-ES" sz="1100" b="1" kern="1200" dirty="0" smtClean="0"/>
            <a:t>¿Qué características tiene?</a:t>
          </a:r>
          <a:endParaRPr lang="es-ES" sz="1100" b="1" kern="1200" dirty="0"/>
        </a:p>
      </dsp:txBody>
      <dsp:txXfrm rot="16200000">
        <a:off x="171828" y="1396463"/>
        <a:ext cx="2139696" cy="155394"/>
      </dsp:txXfrm>
    </dsp:sp>
    <dsp:sp modelId="{314FCCAC-BDAF-4B96-BD1E-587EED4B8FAA}">
      <dsp:nvSpPr>
        <dsp:cNvPr id="0" name=""/>
        <dsp:cNvSpPr/>
      </dsp:nvSpPr>
      <dsp:spPr>
        <a:xfrm>
          <a:off x="1319373" y="404312"/>
          <a:ext cx="774028" cy="2139696"/>
        </a:xfrm>
        <a:prstGeom prst="rect">
          <a:avLst/>
        </a:prstGeom>
        <a:solidFill>
          <a:schemeClr val="lt1"/>
        </a:solidFill>
        <a:ln w="25400" cap="flat" cmpd="sng" algn="ctr">
          <a:solidFill>
            <a:schemeClr val="accent5"/>
          </a:solidFill>
          <a:prstDash val="solid"/>
        </a:ln>
        <a:effectLst>
          <a:glow rad="101600">
            <a:schemeClr val="accent4">
              <a:satMod val="175000"/>
              <a:alpha val="40000"/>
            </a:schemeClr>
          </a:glow>
        </a:effectLst>
      </dsp:spPr>
      <dsp:style>
        <a:lnRef idx="2">
          <a:schemeClr val="accent5"/>
        </a:lnRef>
        <a:fillRef idx="1">
          <a:schemeClr val="lt1"/>
        </a:fillRef>
        <a:effectRef idx="0">
          <a:schemeClr val="accent5"/>
        </a:effectRef>
        <a:fontRef idx="minor">
          <a:schemeClr val="dk1"/>
        </a:fontRef>
      </dsp:style>
      <dsp:txBody>
        <a:bodyPr spcFirstLastPara="0" vert="horz" wrap="square" lIns="78232" tIns="137049" rIns="78232" bIns="78232" numCol="1" spcCol="1270" anchor="t" anchorCtr="0">
          <a:noAutofit/>
        </a:bodyPr>
        <a:lstStyle/>
        <a:p>
          <a:pPr marL="57150" lvl="1" indent="-57150" algn="just" defTabSz="466725">
            <a:lnSpc>
              <a:spcPct val="90000"/>
            </a:lnSpc>
            <a:spcBef>
              <a:spcPct val="0"/>
            </a:spcBef>
            <a:spcAft>
              <a:spcPct val="15000"/>
            </a:spcAft>
            <a:buChar char="••"/>
          </a:pPr>
          <a:r>
            <a:rPr lang="es-ES" sz="1050" kern="1200" dirty="0" smtClean="0"/>
            <a:t>Se realiza al término de un procesos  institucional o ciclo educativo cualquiera</a:t>
          </a:r>
          <a:endParaRPr lang="es-ES" sz="1050" kern="1200" dirty="0"/>
        </a:p>
        <a:p>
          <a:pPr marL="57150" lvl="1" indent="-57150" algn="just" defTabSz="466725">
            <a:lnSpc>
              <a:spcPct val="90000"/>
            </a:lnSpc>
            <a:spcBef>
              <a:spcPct val="0"/>
            </a:spcBef>
            <a:spcAft>
              <a:spcPct val="15000"/>
            </a:spcAft>
            <a:buChar char="••"/>
          </a:pPr>
          <a:r>
            <a:rPr lang="es-ES" sz="1050" kern="1200" dirty="0" smtClean="0"/>
            <a:t>Puede ser heteroevaluación o autoevaluación</a:t>
          </a:r>
          <a:r>
            <a:rPr lang="es-ES" sz="1000" kern="1200" dirty="0" smtClean="0"/>
            <a:t>.</a:t>
          </a:r>
          <a:endParaRPr lang="es-ES" sz="1000" kern="1200" dirty="0"/>
        </a:p>
      </dsp:txBody>
      <dsp:txXfrm>
        <a:off x="1319373" y="404312"/>
        <a:ext cx="774028" cy="2139696"/>
      </dsp:txXfrm>
    </dsp:sp>
    <dsp:sp modelId="{F83151D0-32CF-4E09-BEE7-57E869291481}">
      <dsp:nvSpPr>
        <dsp:cNvPr id="0" name=""/>
        <dsp:cNvSpPr/>
      </dsp:nvSpPr>
      <dsp:spPr>
        <a:xfrm>
          <a:off x="4483535" y="170555"/>
          <a:ext cx="310788" cy="310788"/>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9884A4-FA80-4E6A-9889-51A840E6E150}">
      <dsp:nvSpPr>
        <dsp:cNvPr id="0" name=""/>
        <dsp:cNvSpPr/>
      </dsp:nvSpPr>
      <dsp:spPr>
        <a:xfrm rot="16200000">
          <a:off x="1306544" y="1396463"/>
          <a:ext cx="2139696" cy="155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7049" bIns="0" numCol="1" spcCol="1270" anchor="t" anchorCtr="0">
          <a:noAutofit/>
        </a:bodyPr>
        <a:lstStyle/>
        <a:p>
          <a:pPr lvl="0" algn="ctr" defTabSz="488950">
            <a:lnSpc>
              <a:spcPct val="90000"/>
            </a:lnSpc>
            <a:spcBef>
              <a:spcPct val="0"/>
            </a:spcBef>
            <a:spcAft>
              <a:spcPct val="35000"/>
            </a:spcAft>
          </a:pPr>
          <a:r>
            <a:rPr lang="es-ES" sz="1100" b="1" kern="1200" dirty="0" smtClean="0"/>
            <a:t>¿Quién lo puede llevar a cabo o implementar?</a:t>
          </a:r>
          <a:endParaRPr lang="es-ES" sz="1100" b="1" kern="1200" dirty="0"/>
        </a:p>
      </dsp:txBody>
      <dsp:txXfrm rot="16200000">
        <a:off x="1306544" y="1396463"/>
        <a:ext cx="2139696" cy="155394"/>
      </dsp:txXfrm>
    </dsp:sp>
    <dsp:sp modelId="{37B1AC4F-F96B-4BAA-8035-1B819F34D4B2}">
      <dsp:nvSpPr>
        <dsp:cNvPr id="0" name=""/>
        <dsp:cNvSpPr/>
      </dsp:nvSpPr>
      <dsp:spPr>
        <a:xfrm>
          <a:off x="2454089" y="404312"/>
          <a:ext cx="774028" cy="2139696"/>
        </a:xfrm>
        <a:prstGeom prst="rect">
          <a:avLst/>
        </a:prstGeom>
        <a:solidFill>
          <a:schemeClr val="lt1"/>
        </a:solidFill>
        <a:ln w="25400" cap="flat" cmpd="sng" algn="ctr">
          <a:solidFill>
            <a:schemeClr val="accent5"/>
          </a:solidFill>
          <a:prstDash val="solid"/>
        </a:ln>
        <a:effectLst>
          <a:glow rad="101600">
            <a:schemeClr val="accent4">
              <a:satMod val="175000"/>
              <a:alpha val="40000"/>
            </a:schemeClr>
          </a:glow>
        </a:effectLst>
      </dsp:spPr>
      <dsp:style>
        <a:lnRef idx="2">
          <a:schemeClr val="accent5"/>
        </a:lnRef>
        <a:fillRef idx="1">
          <a:schemeClr val="lt1"/>
        </a:fillRef>
        <a:effectRef idx="0">
          <a:schemeClr val="accent5"/>
        </a:effectRef>
        <a:fontRef idx="minor">
          <a:schemeClr val="dk1"/>
        </a:fontRef>
      </dsp:style>
      <dsp:txBody>
        <a:bodyPr spcFirstLastPara="0" vert="horz" wrap="square" lIns="56896" tIns="137049" rIns="56896" bIns="56896" numCol="1" spcCol="1270" anchor="t" anchorCtr="0">
          <a:noAutofit/>
        </a:bodyPr>
        <a:lstStyle/>
        <a:p>
          <a:pPr marL="57150" lvl="1" indent="-57150" algn="l" defTabSz="266700">
            <a:lnSpc>
              <a:spcPct val="90000"/>
            </a:lnSpc>
            <a:spcBef>
              <a:spcPct val="0"/>
            </a:spcBef>
            <a:spcAft>
              <a:spcPct val="15000"/>
            </a:spcAft>
            <a:buChar char="••"/>
          </a:pPr>
          <a:r>
            <a:rPr lang="es-ES" sz="600" kern="1200" dirty="0" smtClean="0"/>
            <a:t>El alumno y docente ,mediante la  evaluación y/o heteroevaluación.</a:t>
          </a:r>
          <a:endParaRPr lang="es-ES" sz="600" kern="1200" dirty="0"/>
        </a:p>
      </dsp:txBody>
      <dsp:txXfrm>
        <a:off x="2454089" y="404312"/>
        <a:ext cx="774028" cy="2139696"/>
      </dsp:txXfrm>
    </dsp:sp>
    <dsp:sp modelId="{98B3ED6A-7949-49E5-A464-676D826F4054}">
      <dsp:nvSpPr>
        <dsp:cNvPr id="0" name=""/>
        <dsp:cNvSpPr/>
      </dsp:nvSpPr>
      <dsp:spPr>
        <a:xfrm>
          <a:off x="2298695" y="199191"/>
          <a:ext cx="310788" cy="310788"/>
        </a:xfrm>
        <a:prstGeom prst="rect">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1D890-310B-4D61-8F8D-37B179DD6B17}">
      <dsp:nvSpPr>
        <dsp:cNvPr id="0" name=""/>
        <dsp:cNvSpPr/>
      </dsp:nvSpPr>
      <dsp:spPr>
        <a:xfrm rot="16200000">
          <a:off x="2441261" y="1396463"/>
          <a:ext cx="2139696" cy="155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7049" bIns="0" numCol="1" spcCol="1270" anchor="t" anchorCtr="0">
          <a:noAutofit/>
        </a:bodyPr>
        <a:lstStyle/>
        <a:p>
          <a:pPr lvl="0" algn="ctr" defTabSz="488950">
            <a:lnSpc>
              <a:spcPct val="90000"/>
            </a:lnSpc>
            <a:spcBef>
              <a:spcPct val="0"/>
            </a:spcBef>
            <a:spcAft>
              <a:spcPct val="35000"/>
            </a:spcAft>
          </a:pPr>
          <a:r>
            <a:rPr lang="es-ES" sz="1100" b="1" kern="1200" dirty="0" smtClean="0"/>
            <a:t>¿En qué momento/s se utiliza?</a:t>
          </a:r>
          <a:endParaRPr lang="es-ES" sz="1100" b="1" kern="1200" dirty="0"/>
        </a:p>
      </dsp:txBody>
      <dsp:txXfrm rot="16200000">
        <a:off x="2441261" y="1396463"/>
        <a:ext cx="2139696" cy="155394"/>
      </dsp:txXfrm>
    </dsp:sp>
    <dsp:sp modelId="{0F56689C-CD94-493C-9A47-EE55A1B28BC2}">
      <dsp:nvSpPr>
        <dsp:cNvPr id="0" name=""/>
        <dsp:cNvSpPr/>
      </dsp:nvSpPr>
      <dsp:spPr>
        <a:xfrm>
          <a:off x="3588806" y="404312"/>
          <a:ext cx="774028" cy="2139696"/>
        </a:xfrm>
        <a:prstGeom prst="rect">
          <a:avLst/>
        </a:prstGeom>
        <a:solidFill>
          <a:schemeClr val="lt1"/>
        </a:solidFill>
        <a:ln w="25400" cap="flat" cmpd="sng" algn="ctr">
          <a:solidFill>
            <a:schemeClr val="accent5"/>
          </a:solidFill>
          <a:prstDash val="solid"/>
        </a:ln>
        <a:effectLst>
          <a:glow rad="101600">
            <a:schemeClr val="accent4">
              <a:satMod val="175000"/>
              <a:alpha val="40000"/>
            </a:schemeClr>
          </a:glow>
        </a:effectLst>
      </dsp:spPr>
      <dsp:style>
        <a:lnRef idx="2">
          <a:schemeClr val="accent5"/>
        </a:lnRef>
        <a:fillRef idx="1">
          <a:schemeClr val="lt1"/>
        </a:fillRef>
        <a:effectRef idx="0">
          <a:schemeClr val="accent5"/>
        </a:effectRef>
        <a:fontRef idx="minor">
          <a:schemeClr val="dk1"/>
        </a:fontRef>
      </dsp:style>
      <dsp:txBody>
        <a:bodyPr spcFirstLastPara="0" vert="horz" wrap="square" lIns="56896" tIns="137049" rIns="56896" bIns="56896" numCol="1" spcCol="1270" anchor="t" anchorCtr="0">
          <a:noAutofit/>
        </a:bodyPr>
        <a:lstStyle/>
        <a:p>
          <a:pPr marL="57150" lvl="1" indent="-57150" algn="just" defTabSz="266700">
            <a:lnSpc>
              <a:spcPct val="90000"/>
            </a:lnSpc>
            <a:spcBef>
              <a:spcPct val="0"/>
            </a:spcBef>
            <a:spcAft>
              <a:spcPct val="15000"/>
            </a:spcAft>
            <a:buChar char="••"/>
          </a:pPr>
          <a:r>
            <a:rPr lang="es-MX" sz="600" kern="1200" dirty="0" smtClean="0"/>
            <a:t>Al término de un proceso instruccional o ciclo educativo, o bien, al  finalizar un proceso de enseñanza-aprendizaje</a:t>
          </a:r>
          <a:endParaRPr lang="es-ES" sz="600" kern="1200" dirty="0"/>
        </a:p>
      </dsp:txBody>
      <dsp:txXfrm>
        <a:off x="3588806" y="404312"/>
        <a:ext cx="774028" cy="2139696"/>
      </dsp:txXfrm>
    </dsp:sp>
    <dsp:sp modelId="{FB2935FF-EC22-41A5-865B-9E75B725B820}">
      <dsp:nvSpPr>
        <dsp:cNvPr id="0" name=""/>
        <dsp:cNvSpPr/>
      </dsp:nvSpPr>
      <dsp:spPr>
        <a:xfrm>
          <a:off x="3433412" y="199191"/>
          <a:ext cx="310788" cy="310788"/>
        </a:xfrm>
        <a:prstGeom prst="rect">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912F58-3ABC-447B-906C-FC3A97926F48}">
      <dsp:nvSpPr>
        <dsp:cNvPr id="0" name=""/>
        <dsp:cNvSpPr/>
      </dsp:nvSpPr>
      <dsp:spPr>
        <a:xfrm rot="16200000">
          <a:off x="3575978" y="1396463"/>
          <a:ext cx="2139696" cy="155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7049" bIns="0" numCol="1" spcCol="1270" anchor="t" anchorCtr="0">
          <a:noAutofit/>
        </a:bodyPr>
        <a:lstStyle/>
        <a:p>
          <a:pPr lvl="0" algn="ctr" defTabSz="488950">
            <a:lnSpc>
              <a:spcPct val="90000"/>
            </a:lnSpc>
            <a:spcBef>
              <a:spcPct val="0"/>
            </a:spcBef>
            <a:spcAft>
              <a:spcPct val="35000"/>
            </a:spcAft>
          </a:pPr>
          <a:r>
            <a:rPr lang="es-ES" sz="1100" b="1" kern="1200" dirty="0" smtClean="0"/>
            <a:t>¿Para qué diferentes fines se utiliza?</a:t>
          </a:r>
          <a:endParaRPr lang="es-ES" sz="1100" b="1" kern="1200" dirty="0"/>
        </a:p>
      </dsp:txBody>
      <dsp:txXfrm rot="16200000">
        <a:off x="3575978" y="1396463"/>
        <a:ext cx="2139696" cy="155394"/>
      </dsp:txXfrm>
    </dsp:sp>
    <dsp:sp modelId="{3B290911-08EC-468D-8D44-089665B1AAE2}">
      <dsp:nvSpPr>
        <dsp:cNvPr id="0" name=""/>
        <dsp:cNvSpPr/>
      </dsp:nvSpPr>
      <dsp:spPr>
        <a:xfrm>
          <a:off x="4723523" y="404312"/>
          <a:ext cx="774028" cy="2139696"/>
        </a:xfrm>
        <a:prstGeom prst="rect">
          <a:avLst/>
        </a:prstGeom>
        <a:solidFill>
          <a:schemeClr val="lt1"/>
        </a:solidFill>
        <a:ln w="25400" cap="flat" cmpd="sng" algn="ctr">
          <a:solidFill>
            <a:schemeClr val="accent5"/>
          </a:solidFill>
          <a:prstDash val="solid"/>
        </a:ln>
        <a:effectLst>
          <a:glow rad="101600">
            <a:schemeClr val="accent4">
              <a:satMod val="175000"/>
              <a:alpha val="40000"/>
            </a:schemeClr>
          </a:glow>
        </a:effectLst>
      </dsp:spPr>
      <dsp:style>
        <a:lnRef idx="2">
          <a:schemeClr val="accent5"/>
        </a:lnRef>
        <a:fillRef idx="1">
          <a:schemeClr val="lt1"/>
        </a:fillRef>
        <a:effectRef idx="0">
          <a:schemeClr val="accent5"/>
        </a:effectRef>
        <a:fontRef idx="minor">
          <a:schemeClr val="dk1"/>
        </a:fontRef>
      </dsp:style>
      <dsp:txBody>
        <a:bodyPr spcFirstLastPara="0" vert="horz" wrap="square" lIns="56896" tIns="137049" rIns="56896" bIns="56896" numCol="1" spcCol="1270" anchor="t" anchorCtr="0">
          <a:noAutofit/>
        </a:bodyPr>
        <a:lstStyle/>
        <a:p>
          <a:pPr marL="57150" lvl="1" indent="-57150" algn="just" defTabSz="266700">
            <a:lnSpc>
              <a:spcPct val="90000"/>
            </a:lnSpc>
            <a:spcBef>
              <a:spcPct val="0"/>
            </a:spcBef>
            <a:spcAft>
              <a:spcPct val="15000"/>
            </a:spcAft>
            <a:buChar char="••"/>
          </a:pPr>
          <a:r>
            <a:rPr lang="es-MX" sz="600" kern="1200" dirty="0" smtClean="0"/>
            <a:t>Su fin principal consiste en verificar el grado en que las intenciones educativas han sido alcanzadas.</a:t>
          </a:r>
          <a:endParaRPr lang="es-ES" sz="600" kern="1200" dirty="0"/>
        </a:p>
        <a:p>
          <a:pPr marL="57150" lvl="1" indent="-57150" algn="just" defTabSz="266700">
            <a:lnSpc>
              <a:spcPct val="90000"/>
            </a:lnSpc>
            <a:spcBef>
              <a:spcPct val="0"/>
            </a:spcBef>
            <a:spcAft>
              <a:spcPct val="15000"/>
            </a:spcAft>
            <a:buChar char="••"/>
          </a:pPr>
          <a:r>
            <a:rPr lang="es-ES" sz="600" kern="1200" dirty="0" smtClean="0"/>
            <a:t> P</a:t>
          </a:r>
          <a:r>
            <a:rPr lang="es-MX" sz="600" kern="1200" dirty="0" smtClean="0"/>
            <a:t>rovee información que permite derivar conclusiones  sobre el grado de éxito y eficacia obtenidos.</a:t>
          </a:r>
          <a:endParaRPr lang="es-ES" sz="600" kern="1200" dirty="0"/>
        </a:p>
        <a:p>
          <a:pPr marL="57150" lvl="1" indent="-57150" algn="l" defTabSz="266700">
            <a:lnSpc>
              <a:spcPct val="90000"/>
            </a:lnSpc>
            <a:spcBef>
              <a:spcPct val="0"/>
            </a:spcBef>
            <a:spcAft>
              <a:spcPct val="15000"/>
            </a:spcAft>
            <a:buChar char="••"/>
          </a:pPr>
          <a:endParaRPr lang="es-ES" sz="600" kern="1200" dirty="0"/>
        </a:p>
      </dsp:txBody>
      <dsp:txXfrm>
        <a:off x="4723523" y="404312"/>
        <a:ext cx="774028" cy="2139696"/>
      </dsp:txXfrm>
    </dsp:sp>
    <dsp:sp modelId="{B4EA4B40-03A3-4622-885A-07EC10D73C74}">
      <dsp:nvSpPr>
        <dsp:cNvPr id="0" name=""/>
        <dsp:cNvSpPr/>
      </dsp:nvSpPr>
      <dsp:spPr>
        <a:xfrm>
          <a:off x="1279163" y="195350"/>
          <a:ext cx="310788" cy="310788"/>
        </a:xfrm>
        <a:prstGeom prst="rect">
          <a:avLst/>
        </a:prstGeom>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F6BB11-F694-41EA-A032-C2CC1F32BF99}">
      <dsp:nvSpPr>
        <dsp:cNvPr id="0" name=""/>
        <dsp:cNvSpPr/>
      </dsp:nvSpPr>
      <dsp:spPr>
        <a:xfrm rot="16200000">
          <a:off x="4754763" y="1352394"/>
          <a:ext cx="2139696" cy="24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7049" bIns="0" numCol="1" spcCol="1270" anchor="t" anchorCtr="0">
          <a:noAutofit/>
        </a:bodyPr>
        <a:lstStyle/>
        <a:p>
          <a:pPr lvl="0" algn="ctr" defTabSz="444500">
            <a:lnSpc>
              <a:spcPct val="90000"/>
            </a:lnSpc>
            <a:spcBef>
              <a:spcPct val="0"/>
            </a:spcBef>
            <a:spcAft>
              <a:spcPct val="35000"/>
            </a:spcAft>
          </a:pPr>
          <a:r>
            <a:rPr lang="es-ES" sz="1000" b="1" kern="1200" dirty="0" smtClean="0"/>
            <a:t>¿Con qué técnicas e instrumentos de evaluación cuenta y como son estos?</a:t>
          </a:r>
          <a:endParaRPr lang="es-ES" sz="1000" b="1" kern="1200" dirty="0"/>
        </a:p>
      </dsp:txBody>
      <dsp:txXfrm rot="16200000">
        <a:off x="4754763" y="1352394"/>
        <a:ext cx="2139696" cy="243532"/>
      </dsp:txXfrm>
    </dsp:sp>
    <dsp:sp modelId="{A32610D4-D90C-49BF-A5AB-A12C2BAABD9D}">
      <dsp:nvSpPr>
        <dsp:cNvPr id="0" name=""/>
        <dsp:cNvSpPr/>
      </dsp:nvSpPr>
      <dsp:spPr>
        <a:xfrm>
          <a:off x="5902308" y="404312"/>
          <a:ext cx="774028" cy="2139696"/>
        </a:xfrm>
        <a:prstGeom prst="rect">
          <a:avLst/>
        </a:prstGeom>
        <a:solidFill>
          <a:schemeClr val="lt1"/>
        </a:solidFill>
        <a:ln w="25400" cap="flat" cmpd="sng" algn="ctr">
          <a:solidFill>
            <a:schemeClr val="accent5"/>
          </a:solidFill>
          <a:prstDash val="solid"/>
        </a:ln>
        <a:effectLst>
          <a:glow rad="101600">
            <a:schemeClr val="accent4">
              <a:satMod val="175000"/>
              <a:alpha val="40000"/>
            </a:schemeClr>
          </a:glow>
        </a:effectLst>
      </dsp:spPr>
      <dsp:style>
        <a:lnRef idx="2">
          <a:schemeClr val="accent5"/>
        </a:lnRef>
        <a:fillRef idx="1">
          <a:schemeClr val="lt1"/>
        </a:fillRef>
        <a:effectRef idx="0">
          <a:schemeClr val="accent5"/>
        </a:effectRef>
        <a:fontRef idx="minor">
          <a:schemeClr val="dk1"/>
        </a:fontRef>
      </dsp:style>
      <dsp:txBody>
        <a:bodyPr spcFirstLastPara="0" vert="horz" wrap="square" lIns="56896" tIns="137049" rIns="56896" bIns="56896" numCol="1" spcCol="1270" anchor="t" anchorCtr="0">
          <a:noAutofit/>
        </a:bodyPr>
        <a:lstStyle/>
        <a:p>
          <a:pPr marL="57150" lvl="1" indent="-57150" algn="l" defTabSz="266700">
            <a:lnSpc>
              <a:spcPct val="90000"/>
            </a:lnSpc>
            <a:spcBef>
              <a:spcPct val="0"/>
            </a:spcBef>
            <a:spcAft>
              <a:spcPct val="15000"/>
            </a:spcAft>
            <a:buChar char="••"/>
          </a:pPr>
          <a:endParaRPr lang="es-ES" sz="600" kern="1200" dirty="0"/>
        </a:p>
        <a:p>
          <a:pPr marL="57150" lvl="1" indent="-57150" algn="just" defTabSz="266700">
            <a:lnSpc>
              <a:spcPct val="90000"/>
            </a:lnSpc>
            <a:spcBef>
              <a:spcPct val="0"/>
            </a:spcBef>
            <a:spcAft>
              <a:spcPct val="15000"/>
            </a:spcAft>
            <a:buChar char="••"/>
          </a:pPr>
          <a:r>
            <a:rPr lang="es-MX" sz="600" kern="1200" dirty="0" smtClean="0"/>
            <a:t>Los cuestionarios, las pruebas abiertas y cerradas, las pruebas de desempeño, los portafolios, los trabajos complejos- tales como ensayos, monografías, etcétera-, son instrumentos muy utilizados en las evaluaciones sumativas</a:t>
          </a:r>
          <a:endParaRPr lang="es-MX" sz="600" kern="1200" dirty="0"/>
        </a:p>
      </dsp:txBody>
      <dsp:txXfrm>
        <a:off x="5902308" y="404312"/>
        <a:ext cx="774028" cy="2139696"/>
      </dsp:txXfrm>
    </dsp:sp>
    <dsp:sp modelId="{20722299-6C33-43D8-AAEA-A1EAADB17F87}">
      <dsp:nvSpPr>
        <dsp:cNvPr id="0" name=""/>
        <dsp:cNvSpPr/>
      </dsp:nvSpPr>
      <dsp:spPr>
        <a:xfrm>
          <a:off x="5746914" y="199191"/>
          <a:ext cx="310788" cy="310788"/>
        </a:xfrm>
        <a:prstGeom prst="rect">
          <a:avLst/>
        </a:prstGeom>
        <a:blipFill>
          <a:blip xmlns:r="http://schemas.openxmlformats.org/officeDocument/2006/relationships" r:embed="rId6" cstate="print">
            <a:extLst>
              <a:ext uri="{28A0092B-C50C-407E-A947-70E740481C1C}">
                <a14:useLocalDpi xmlns:a14="http://schemas.microsoft.com/office/drawing/2010/main" xmlns=""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D8BB4-7B28-44FB-A4EB-877B5222B3DE}" type="datetimeFigureOut">
              <a:rPr lang="en-US" smtClean="0"/>
              <a:pPr/>
              <a:t>4/27/2018</a:t>
            </a:fld>
            <a:endParaRPr lang="en-U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F5132D-4989-418A-A4F6-FCD305AB90F3}" type="slidenum">
              <a:rPr lang="en-US" smtClean="0"/>
              <a:pPr/>
              <a:t>‹Nº›</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43D4B941-A886-40BC-9E6C-6FEC240FF37D}" type="datetimeFigureOut">
              <a:rPr lang="en-US" smtClean="0"/>
              <a:pPr/>
              <a:t>4/27/2018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CD2D1391-59CA-447F-A7FF-96D448B2913F}"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3D4B941-A886-40BC-9E6C-6FEC240FF37D}" type="datetimeFigureOut">
              <a:rPr lang="en-US" smtClean="0"/>
              <a:pPr/>
              <a:t>4/27/2018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CD2D1391-59CA-447F-A7FF-96D448B2913F}"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3D4B941-A886-40BC-9E6C-6FEC240FF37D}" type="datetimeFigureOut">
              <a:rPr lang="en-US" smtClean="0"/>
              <a:pPr/>
              <a:t>4/27/2018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CD2D1391-59CA-447F-A7FF-96D448B2913F}"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3D4B941-A886-40BC-9E6C-6FEC240FF37D}" type="datetimeFigureOut">
              <a:rPr lang="en-US" smtClean="0"/>
              <a:pPr/>
              <a:t>4/27/2018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CD2D1391-59CA-447F-A7FF-96D448B2913F}"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3D4B941-A886-40BC-9E6C-6FEC240FF37D}" type="datetimeFigureOut">
              <a:rPr lang="en-US" smtClean="0"/>
              <a:pPr/>
              <a:t>4/27/2018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CD2D1391-59CA-447F-A7FF-96D448B2913F}"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43D4B941-A886-40BC-9E6C-6FEC240FF37D}" type="datetimeFigureOut">
              <a:rPr lang="en-US" smtClean="0"/>
              <a:pPr/>
              <a:t>4/27/2018</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CD2D1391-59CA-447F-A7FF-96D448B2913F}"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43D4B941-A886-40BC-9E6C-6FEC240FF37D}" type="datetimeFigureOut">
              <a:rPr lang="en-US" smtClean="0"/>
              <a:pPr/>
              <a:t>4/27/2018</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CD2D1391-59CA-447F-A7FF-96D448B2913F}"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43D4B941-A886-40BC-9E6C-6FEC240FF37D}" type="datetimeFigureOut">
              <a:rPr lang="en-US" smtClean="0"/>
              <a:pPr/>
              <a:t>4/27/2018</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CD2D1391-59CA-447F-A7FF-96D448B2913F}"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D4B941-A886-40BC-9E6C-6FEC240FF37D}" type="datetimeFigureOut">
              <a:rPr lang="en-US" smtClean="0"/>
              <a:pPr/>
              <a:t>4/27/2018</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CD2D1391-59CA-447F-A7FF-96D448B2913F}"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D4B941-A886-40BC-9E6C-6FEC240FF37D}" type="datetimeFigureOut">
              <a:rPr lang="en-US" smtClean="0"/>
              <a:pPr/>
              <a:t>4/27/2018</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CD2D1391-59CA-447F-A7FF-96D448B2913F}"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D4B941-A886-40BC-9E6C-6FEC240FF37D}" type="datetimeFigureOut">
              <a:rPr lang="en-US" smtClean="0"/>
              <a:pPr/>
              <a:t>4/27/2018</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CD2D1391-59CA-447F-A7FF-96D448B2913F}"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4B941-A886-40BC-9E6C-6FEC240FF37D}" type="datetimeFigureOut">
              <a:rPr lang="en-US" smtClean="0"/>
              <a:pPr/>
              <a:t>4/27/2018</a:t>
            </a:fld>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D1391-59CA-447F-A7FF-96D448B2913F}"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hyperlink" Target="http://uvg.edu.gt/educacion/maestrosinnovadores/"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hyperlink" Target="http://www.seslp.gob.mx/consejostecnicosescolares/PRIMARIA/6-%20DOCUMENTOSDEAPOYO/LIBROSDEEVALUACION2013/1-%20ELENFOQUEFORMATIVODELAEVALUACION.pdf" TargetMode="External"/><Relationship Id="rId4" Type="http://schemas.openxmlformats.org/officeDocument/2006/relationships/image" Target="../media/image2.jpeg"/><Relationship Id="rId9" Type="http://schemas.microsoft.com/office/2007/relationships/diagramDrawing" Target="../diagrams/drawing3.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3.jpeg"/><Relationship Id="rId5" Type="http://schemas.openxmlformats.org/officeDocument/2006/relationships/hyperlink" Target="http://uvg.edu.gt/educacion/maestrosinnovadores/" TargetMode="Externa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4.jpe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38400" y="1447800"/>
            <a:ext cx="6248400" cy="1143000"/>
          </a:xfrm>
        </p:spPr>
        <p:txBody>
          <a:bodyPr>
            <a:normAutofit fontScale="90000"/>
          </a:bodyPr>
          <a:lstStyle/>
          <a:p>
            <a:r>
              <a:rPr lang="es-MX" b="1" dirty="0" smtClean="0"/>
              <a:t>Colegio </a:t>
            </a:r>
            <a:r>
              <a:rPr lang="es-MX" b="1" dirty="0"/>
              <a:t>I</a:t>
            </a:r>
            <a:r>
              <a:rPr lang="es-MX" b="1" dirty="0" smtClean="0"/>
              <a:t>nglés Michael  Faraday  A. C.</a:t>
            </a:r>
            <a:endParaRPr lang="en-US" b="1" dirty="0"/>
          </a:p>
        </p:txBody>
      </p:sp>
      <p:pic>
        <p:nvPicPr>
          <p:cNvPr id="6" name="5 Marcador de contenido" descr="logo_colegio_over2.jpg"/>
          <p:cNvPicPr>
            <a:picLocks noGrp="1" noChangeAspect="1"/>
          </p:cNvPicPr>
          <p:nvPr>
            <p:ph idx="1"/>
          </p:nvPr>
        </p:nvPicPr>
        <p:blipFill>
          <a:blip r:embed="rId2" cstate="print"/>
          <a:stretch>
            <a:fillRect/>
          </a:stretch>
        </p:blipFill>
        <p:spPr>
          <a:xfrm>
            <a:off x="381000" y="152399"/>
            <a:ext cx="2438400" cy="3389477"/>
          </a:xfrm>
        </p:spPr>
      </p:pic>
      <p:sp>
        <p:nvSpPr>
          <p:cNvPr id="7" name="6 CuadroTexto"/>
          <p:cNvSpPr txBox="1"/>
          <p:nvPr/>
        </p:nvSpPr>
        <p:spPr>
          <a:xfrm>
            <a:off x="2819400" y="2667000"/>
            <a:ext cx="5334000" cy="2862322"/>
          </a:xfrm>
          <a:prstGeom prst="rect">
            <a:avLst/>
          </a:prstGeom>
          <a:noFill/>
        </p:spPr>
        <p:txBody>
          <a:bodyPr wrap="square" rtlCol="0">
            <a:spAutoFit/>
          </a:bodyPr>
          <a:lstStyle/>
          <a:p>
            <a:pPr algn="ctr"/>
            <a:r>
              <a:rPr lang="es-MX" sz="2800" dirty="0" smtClean="0"/>
              <a:t>Proyecto  Conexiones</a:t>
            </a:r>
          </a:p>
          <a:p>
            <a:pPr algn="ctr"/>
            <a:endParaRPr lang="es-MX" sz="2800" dirty="0" smtClean="0"/>
          </a:p>
          <a:p>
            <a:pPr algn="ctr"/>
            <a:r>
              <a:rPr lang="es-MX" sz="2800" dirty="0" smtClean="0"/>
              <a:t>Transformación de la energía</a:t>
            </a:r>
          </a:p>
          <a:p>
            <a:pPr algn="ctr"/>
            <a:r>
              <a:rPr lang="es-MX" sz="2800" dirty="0" smtClean="0"/>
              <a:t>Ciclo 2018 – 2019</a:t>
            </a:r>
          </a:p>
          <a:p>
            <a:pPr algn="ctr"/>
            <a:endParaRPr lang="es-MX" sz="2800" dirty="0" smtClean="0"/>
          </a:p>
          <a:p>
            <a:pPr algn="ctr"/>
            <a:r>
              <a:rPr lang="es-MX" sz="2000" dirty="0" smtClean="0"/>
              <a:t>Del 21 de noviembre de 2018 </a:t>
            </a:r>
          </a:p>
          <a:p>
            <a:pPr algn="ctr"/>
            <a:r>
              <a:rPr lang="es-MX" sz="2000" dirty="0" smtClean="0"/>
              <a:t>al 12 de marzo de 2019</a:t>
            </a:r>
            <a:endParaRPr lang="en-US" sz="2000" dirty="0"/>
          </a:p>
        </p:txBody>
      </p:sp>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pic>
        <p:nvPicPr>
          <p:cNvPr id="13" name="12 Imagen" descr="thumbnail (3).jpg"/>
          <p:cNvPicPr>
            <a:picLocks noChangeAspect="1"/>
          </p:cNvPicPr>
          <p:nvPr/>
        </p:nvPicPr>
        <p:blipFill>
          <a:blip r:embed="rId4" cstate="print"/>
          <a:stretch>
            <a:fillRect/>
          </a:stretch>
        </p:blipFill>
        <p:spPr>
          <a:xfrm>
            <a:off x="1905000" y="2209800"/>
            <a:ext cx="2870200" cy="1828800"/>
          </a:xfrm>
          <a:prstGeom prst="rect">
            <a:avLst/>
          </a:prstGeom>
        </p:spPr>
      </p:pic>
      <p:pic>
        <p:nvPicPr>
          <p:cNvPr id="14" name="13 Imagen" descr="thumbnail.jpg"/>
          <p:cNvPicPr>
            <a:picLocks noChangeAspect="1"/>
          </p:cNvPicPr>
          <p:nvPr/>
        </p:nvPicPr>
        <p:blipFill>
          <a:blip r:embed="rId5" cstate="print"/>
          <a:stretch>
            <a:fillRect/>
          </a:stretch>
        </p:blipFill>
        <p:spPr>
          <a:xfrm>
            <a:off x="2209800" y="4038600"/>
            <a:ext cx="2895600" cy="1619794"/>
          </a:xfrm>
          <a:prstGeom prst="rect">
            <a:avLst/>
          </a:prstGeom>
        </p:spPr>
      </p:pic>
      <p:pic>
        <p:nvPicPr>
          <p:cNvPr id="15" name="14 Imagen" descr="thumbnail (4).jpg"/>
          <p:cNvPicPr>
            <a:picLocks noChangeAspect="1"/>
          </p:cNvPicPr>
          <p:nvPr/>
        </p:nvPicPr>
        <p:blipFill>
          <a:blip r:embed="rId6" cstate="print"/>
          <a:stretch>
            <a:fillRect/>
          </a:stretch>
        </p:blipFill>
        <p:spPr>
          <a:xfrm>
            <a:off x="3962400" y="2209800"/>
            <a:ext cx="3657600" cy="2057400"/>
          </a:xfrm>
          <a:prstGeom prst="rect">
            <a:avLst/>
          </a:prstGeom>
        </p:spPr>
      </p:pic>
      <p:pic>
        <p:nvPicPr>
          <p:cNvPr id="16" name="15 Imagen" descr="thumbnail (2).jpg"/>
          <p:cNvPicPr>
            <a:picLocks noChangeAspect="1"/>
          </p:cNvPicPr>
          <p:nvPr/>
        </p:nvPicPr>
        <p:blipFill>
          <a:blip r:embed="rId7" cstate="print"/>
          <a:stretch>
            <a:fillRect/>
          </a:stretch>
        </p:blipFill>
        <p:spPr>
          <a:xfrm>
            <a:off x="4724400" y="4114800"/>
            <a:ext cx="3048000" cy="1600200"/>
          </a:xfrm>
          <a:prstGeom prst="rect">
            <a:avLst/>
          </a:prstGeom>
        </p:spPr>
      </p:pic>
      <p:sp>
        <p:nvSpPr>
          <p:cNvPr id="17" name="16 CuadroTexto"/>
          <p:cNvSpPr txBox="1"/>
          <p:nvPr/>
        </p:nvSpPr>
        <p:spPr>
          <a:xfrm>
            <a:off x="2971800" y="1524000"/>
            <a:ext cx="4191000" cy="584775"/>
          </a:xfrm>
          <a:prstGeom prst="rect">
            <a:avLst/>
          </a:prstGeom>
          <a:noFill/>
        </p:spPr>
        <p:txBody>
          <a:bodyPr wrap="square" rtlCol="0">
            <a:spAutoFit/>
          </a:bodyPr>
          <a:lstStyle/>
          <a:p>
            <a:pPr algn="ctr"/>
            <a:r>
              <a:rPr lang="es-MX" sz="3200" dirty="0" smtClean="0"/>
              <a:t>1ª Reunión de trabajo.</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graphicFrame>
        <p:nvGraphicFramePr>
          <p:cNvPr id="11" name="10 Diagrama"/>
          <p:cNvGraphicFramePr/>
          <p:nvPr/>
        </p:nvGraphicFramePr>
        <p:xfrm>
          <a:off x="22098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7" name="6 CuadroTexto"/>
          <p:cNvSpPr txBox="1"/>
          <p:nvPr/>
        </p:nvSpPr>
        <p:spPr>
          <a:xfrm>
            <a:off x="1295400" y="2286000"/>
            <a:ext cx="7239000" cy="3293209"/>
          </a:xfrm>
          <a:prstGeom prst="rect">
            <a:avLst/>
          </a:prstGeom>
          <a:noFill/>
        </p:spPr>
        <p:txBody>
          <a:bodyPr wrap="square" rtlCol="0">
            <a:spAutoFit/>
          </a:bodyPr>
          <a:lstStyle/>
          <a:p>
            <a:pPr algn="ctr"/>
            <a:r>
              <a:rPr lang="es-MX" sz="2800" dirty="0" smtClean="0"/>
              <a:t>Justificación y descripción del proyecto.</a:t>
            </a:r>
          </a:p>
          <a:p>
            <a:endParaRPr lang="es-MX" dirty="0" smtClean="0"/>
          </a:p>
          <a:p>
            <a:pPr algn="just"/>
            <a:r>
              <a:rPr lang="es-MX" dirty="0" smtClean="0"/>
              <a:t>Como resultado del análisis de varias problemáticas de actualidad, este trabajo pretende abordar como tema central la energía, aprovechando los conocimientos  de educación física y física , con el apoyo de la informática de acuerdo a los siguientes planteamientos.</a:t>
            </a:r>
            <a:endParaRPr lang="en-US" dirty="0" smtClean="0"/>
          </a:p>
          <a:p>
            <a:pPr algn="just"/>
            <a:r>
              <a:rPr lang="es-MX" dirty="0" smtClean="0"/>
              <a:t>México es un país que enfrenta graves problemas de sobrepeso y obesidad, esto en parte es debido a que no se comprende la relación que entre la energía que consumimos con nuestros alimentos, la que gastamos con nuestras actividades cotidiana y la diferencia entre ambas que es la que nuestro organismo guarda como reserva y da lugar al sobrepeso.</a:t>
            </a:r>
          </a:p>
        </p:txBody>
      </p:sp>
      <p:sp>
        <p:nvSpPr>
          <p:cNvPr id="10" name="9 CuadroTexto"/>
          <p:cNvSpPr txBox="1"/>
          <p:nvPr/>
        </p:nvSpPr>
        <p:spPr>
          <a:xfrm>
            <a:off x="7848600" y="1524000"/>
            <a:ext cx="609600" cy="523220"/>
          </a:xfrm>
          <a:prstGeom prst="rect">
            <a:avLst/>
          </a:prstGeom>
          <a:noFill/>
        </p:spPr>
        <p:txBody>
          <a:bodyPr wrap="square" rtlCol="0">
            <a:spAutoFit/>
          </a:bodyPr>
          <a:lstStyle/>
          <a:p>
            <a:r>
              <a:rPr lang="es-MX" sz="2800" dirty="0" smtClean="0">
                <a:solidFill>
                  <a:schemeClr val="tx2"/>
                </a:solidFill>
              </a:rPr>
              <a:t>5.c</a:t>
            </a:r>
            <a:endParaRPr lang="en-US" sz="2800"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7" name="6 CuadroTexto"/>
          <p:cNvSpPr txBox="1"/>
          <p:nvPr/>
        </p:nvSpPr>
        <p:spPr>
          <a:xfrm>
            <a:off x="1066800" y="2286000"/>
            <a:ext cx="7467600" cy="3139321"/>
          </a:xfrm>
          <a:prstGeom prst="rect">
            <a:avLst/>
          </a:prstGeom>
          <a:noFill/>
        </p:spPr>
        <p:txBody>
          <a:bodyPr wrap="square" rtlCol="0">
            <a:spAutoFit/>
          </a:bodyPr>
          <a:lstStyle/>
          <a:p>
            <a:pPr algn="just"/>
            <a:r>
              <a:rPr lang="es-MX" dirty="0" smtClean="0"/>
              <a:t>En otro orden de ideas la energía es en este momento un tema recurrente  considerando los altos costos que representan los pagos de gas, gasolina y electricidad. Desde el punto de vista de la Física la energía está en constante transformación y esta puede venir por medios cercanos y accesibles a la comunidad, inclusive de nuestra actividad deportiva favorita.</a:t>
            </a:r>
            <a:endParaRPr lang="en-US" dirty="0" smtClean="0"/>
          </a:p>
          <a:p>
            <a:pPr algn="just"/>
            <a:r>
              <a:rPr lang="es-MX" dirty="0" smtClean="0"/>
              <a:t>Finalmente estamos en la era de la información, aprovechar los recursos informáticos  de forma eficiente  y responsable requiere del desarrollo de habilidades como técnicas de búsqueda, criterios de discriminación de información,  herramientas para el procesamiento y presentación de la misma, etc. Estas habilidades ayudarán a los estudiantes en sus investigaciones en cualquier ámbito de su vida.</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7" name="6 CuadroTexto"/>
          <p:cNvSpPr txBox="1"/>
          <p:nvPr/>
        </p:nvSpPr>
        <p:spPr>
          <a:xfrm>
            <a:off x="1066800" y="2286000"/>
            <a:ext cx="7467600" cy="1754326"/>
          </a:xfrm>
          <a:prstGeom prst="rect">
            <a:avLst/>
          </a:prstGeom>
          <a:noFill/>
        </p:spPr>
        <p:txBody>
          <a:bodyPr wrap="square" rtlCol="0">
            <a:spAutoFit/>
          </a:bodyPr>
          <a:lstStyle/>
          <a:p>
            <a:pPr algn="just"/>
            <a:r>
              <a:rPr lang="es-MX" dirty="0" smtClean="0"/>
              <a:t>Finalmente estamos en la era de la información, aprovechar los recursos informáticos  de forma eficiente  y responsable requiere del desarrollo de habilidades como técnicas de búsqueda, criterios de discriminación de información,  herramientas para el procesamiento y presentación de la misma, etc. Estas habilidades ayudarán a los estudiantes en sus investigaciones en cualquier ámbito de su vida.</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7" name="6 CuadroTexto"/>
          <p:cNvSpPr txBox="1"/>
          <p:nvPr/>
        </p:nvSpPr>
        <p:spPr>
          <a:xfrm>
            <a:off x="1219200" y="2057400"/>
            <a:ext cx="7315200" cy="3354765"/>
          </a:xfrm>
          <a:prstGeom prst="rect">
            <a:avLst/>
          </a:prstGeom>
          <a:noFill/>
        </p:spPr>
        <p:txBody>
          <a:bodyPr wrap="square" rtlCol="0">
            <a:spAutoFit/>
          </a:bodyPr>
          <a:lstStyle/>
          <a:p>
            <a:pPr algn="ctr"/>
            <a:r>
              <a:rPr lang="es-MX" sz="2800" dirty="0" smtClean="0"/>
              <a:t>Objetivos.</a:t>
            </a:r>
          </a:p>
          <a:p>
            <a:endParaRPr lang="es-MX" dirty="0" smtClean="0"/>
          </a:p>
          <a:p>
            <a:pPr algn="just"/>
            <a:r>
              <a:rPr lang="es-MX" sz="2000" dirty="0" smtClean="0"/>
              <a:t>Objetivo general. </a:t>
            </a:r>
          </a:p>
          <a:p>
            <a:pPr algn="just"/>
            <a:endParaRPr lang="es-MX" sz="2000" dirty="0" smtClean="0"/>
          </a:p>
          <a:p>
            <a:pPr algn="just"/>
            <a:r>
              <a:rPr lang="es-MX" dirty="0" smtClean="0"/>
              <a:t>Este proyecto pretende orientar sobre los beneficios de la actividad física y hacer conciencia sobre la posibilidad de aprovechar la energía de estas actividades para otros fines, esto aprovechando las tecnologías de la información que serán un fuerte apoyo para los estudiantes en el desarrollo de sus investigaciones.</a:t>
            </a:r>
          </a:p>
          <a:p>
            <a:endParaRPr lang="es-MX" dirty="0" smtClean="0"/>
          </a:p>
          <a:p>
            <a:endParaRPr lang="en-US" dirty="0"/>
          </a:p>
        </p:txBody>
      </p:sp>
      <p:sp>
        <p:nvSpPr>
          <p:cNvPr id="10" name="9 Rectángulo"/>
          <p:cNvSpPr/>
          <p:nvPr/>
        </p:nvSpPr>
        <p:spPr>
          <a:xfrm>
            <a:off x="7696200" y="1524000"/>
            <a:ext cx="647934" cy="523220"/>
          </a:xfrm>
          <a:prstGeom prst="rect">
            <a:avLst/>
          </a:prstGeom>
        </p:spPr>
        <p:txBody>
          <a:bodyPr wrap="none">
            <a:spAutoFit/>
          </a:bodyPr>
          <a:lstStyle/>
          <a:p>
            <a:r>
              <a:rPr lang="es-MX" sz="2800" dirty="0" smtClean="0">
                <a:solidFill>
                  <a:schemeClr val="tx2"/>
                </a:solidFill>
              </a:rPr>
              <a:t>5.d</a:t>
            </a:r>
            <a:endParaRPr lang="en-US" sz="2800" dirty="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7" name="6 CuadroTexto"/>
          <p:cNvSpPr txBox="1"/>
          <p:nvPr/>
        </p:nvSpPr>
        <p:spPr>
          <a:xfrm>
            <a:off x="1219200" y="1828800"/>
            <a:ext cx="7315200" cy="3754874"/>
          </a:xfrm>
          <a:prstGeom prst="rect">
            <a:avLst/>
          </a:prstGeom>
          <a:noFill/>
        </p:spPr>
        <p:txBody>
          <a:bodyPr wrap="square" rtlCol="0">
            <a:spAutoFit/>
          </a:bodyPr>
          <a:lstStyle/>
          <a:p>
            <a:pPr algn="ctr"/>
            <a:r>
              <a:rPr lang="es-MX" sz="2800" dirty="0" smtClean="0"/>
              <a:t>Objetivos por asignatura.</a:t>
            </a:r>
          </a:p>
          <a:p>
            <a:pPr algn="just"/>
            <a:r>
              <a:rPr lang="es-MX" sz="2000" dirty="0" smtClean="0"/>
              <a:t>Educación física.</a:t>
            </a:r>
          </a:p>
          <a:p>
            <a:pPr algn="just"/>
            <a:r>
              <a:rPr lang="es-MX" dirty="0" smtClean="0"/>
              <a:t>Promover un buen estado físico mediante el conocimiento del equilibrio calórico y la actividad deportiva.</a:t>
            </a:r>
          </a:p>
          <a:p>
            <a:pPr algn="just"/>
            <a:endParaRPr lang="es-MX" dirty="0" smtClean="0"/>
          </a:p>
          <a:p>
            <a:pPr algn="just"/>
            <a:r>
              <a:rPr lang="es-MX" sz="2000" dirty="0" smtClean="0"/>
              <a:t>Física.</a:t>
            </a:r>
          </a:p>
          <a:p>
            <a:pPr algn="just"/>
            <a:r>
              <a:rPr lang="es-MX" dirty="0" smtClean="0"/>
              <a:t>Aplicar los conocimientos de energía y su transformación en la búsqueda de fuentes de energía alternativa y sustentable.</a:t>
            </a:r>
          </a:p>
          <a:p>
            <a:pPr algn="just"/>
            <a:endParaRPr lang="es-MX" sz="2000" dirty="0" smtClean="0"/>
          </a:p>
          <a:p>
            <a:pPr algn="just"/>
            <a:r>
              <a:rPr lang="es-MX" sz="2000" dirty="0" smtClean="0"/>
              <a:t>Informática.</a:t>
            </a:r>
          </a:p>
          <a:p>
            <a:pPr algn="just"/>
            <a:r>
              <a:rPr lang="es-MX" dirty="0" smtClean="0"/>
              <a:t>Empleará las tecnologías de la información en la búsqueda de información de fuentes seguras y confiables.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7" name="6 CuadroTexto"/>
          <p:cNvSpPr txBox="1"/>
          <p:nvPr/>
        </p:nvSpPr>
        <p:spPr>
          <a:xfrm>
            <a:off x="1295400" y="2286000"/>
            <a:ext cx="7239000" cy="2954655"/>
          </a:xfrm>
          <a:prstGeom prst="rect">
            <a:avLst/>
          </a:prstGeom>
          <a:noFill/>
        </p:spPr>
        <p:txBody>
          <a:bodyPr wrap="square" rtlCol="0">
            <a:spAutoFit/>
          </a:bodyPr>
          <a:lstStyle/>
          <a:p>
            <a:pPr algn="ctr"/>
            <a:r>
              <a:rPr lang="es-MX" sz="2800" dirty="0" smtClean="0"/>
              <a:t>Pregunta generadora.</a:t>
            </a:r>
          </a:p>
          <a:p>
            <a:pPr algn="ctr"/>
            <a:endParaRPr lang="es-MX" sz="2800" dirty="0" smtClean="0"/>
          </a:p>
          <a:p>
            <a:pPr algn="ctr"/>
            <a:endParaRPr lang="es-MX" sz="2800" dirty="0" smtClean="0"/>
          </a:p>
          <a:p>
            <a:pPr algn="ctr"/>
            <a:r>
              <a:rPr lang="es-MX" sz="2400" dirty="0" smtClean="0"/>
              <a:t>¿Cómo promover y aprovechar la energía actividad física mediante una propuesta innovadora? </a:t>
            </a:r>
          </a:p>
          <a:p>
            <a:endParaRPr lang="es-MX" dirty="0" smtClean="0"/>
          </a:p>
          <a:p>
            <a:endParaRPr lang="es-MX" dirty="0" smtClean="0"/>
          </a:p>
          <a:p>
            <a:endParaRPr lang="en-US" dirty="0"/>
          </a:p>
        </p:txBody>
      </p:sp>
      <p:sp>
        <p:nvSpPr>
          <p:cNvPr id="12" name="11 Rectángulo"/>
          <p:cNvSpPr/>
          <p:nvPr/>
        </p:nvSpPr>
        <p:spPr>
          <a:xfrm>
            <a:off x="7696200" y="1524000"/>
            <a:ext cx="636713" cy="523220"/>
          </a:xfrm>
          <a:prstGeom prst="rect">
            <a:avLst/>
          </a:prstGeom>
        </p:spPr>
        <p:txBody>
          <a:bodyPr wrap="none">
            <a:spAutoFit/>
          </a:bodyPr>
          <a:lstStyle/>
          <a:p>
            <a:r>
              <a:rPr lang="es-MX" sz="2800" dirty="0" smtClean="0">
                <a:solidFill>
                  <a:schemeClr val="tx2"/>
                </a:solidFill>
              </a:rPr>
              <a:t>5.e</a:t>
            </a:r>
            <a:endParaRPr lang="en-US" sz="2800"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7" name="6 CuadroTexto"/>
          <p:cNvSpPr txBox="1"/>
          <p:nvPr/>
        </p:nvSpPr>
        <p:spPr>
          <a:xfrm>
            <a:off x="2209800" y="1981200"/>
            <a:ext cx="6324600" cy="523220"/>
          </a:xfrm>
          <a:prstGeom prst="rect">
            <a:avLst/>
          </a:prstGeom>
          <a:noFill/>
        </p:spPr>
        <p:txBody>
          <a:bodyPr wrap="square" rtlCol="0">
            <a:spAutoFit/>
          </a:bodyPr>
          <a:lstStyle/>
          <a:p>
            <a:pPr algn="ctr"/>
            <a:r>
              <a:rPr lang="es-MX" sz="2800" dirty="0" smtClean="0"/>
              <a:t>Contenido.</a:t>
            </a:r>
          </a:p>
        </p:txBody>
      </p:sp>
      <p:sp>
        <p:nvSpPr>
          <p:cNvPr id="10" name="9 Rectángulo"/>
          <p:cNvSpPr/>
          <p:nvPr/>
        </p:nvSpPr>
        <p:spPr>
          <a:xfrm>
            <a:off x="7696200" y="1676400"/>
            <a:ext cx="560795" cy="523220"/>
          </a:xfrm>
          <a:prstGeom prst="rect">
            <a:avLst/>
          </a:prstGeom>
        </p:spPr>
        <p:txBody>
          <a:bodyPr wrap="none">
            <a:spAutoFit/>
          </a:bodyPr>
          <a:lstStyle/>
          <a:p>
            <a:r>
              <a:rPr lang="es-MX" sz="2800" dirty="0" smtClean="0">
                <a:solidFill>
                  <a:schemeClr val="tx2"/>
                </a:solidFill>
              </a:rPr>
              <a:t>5.f</a:t>
            </a:r>
            <a:endParaRPr lang="en-US" sz="2800" dirty="0">
              <a:solidFill>
                <a:schemeClr val="tx2"/>
              </a:solidFill>
            </a:endParaRPr>
          </a:p>
        </p:txBody>
      </p:sp>
      <p:graphicFrame>
        <p:nvGraphicFramePr>
          <p:cNvPr id="12" name="11 Tabla"/>
          <p:cNvGraphicFramePr>
            <a:graphicFrameLocks noGrp="1"/>
          </p:cNvGraphicFramePr>
          <p:nvPr/>
        </p:nvGraphicFramePr>
        <p:xfrm>
          <a:off x="1371600" y="2743200"/>
          <a:ext cx="6934199" cy="2734056"/>
        </p:xfrm>
        <a:graphic>
          <a:graphicData uri="http://schemas.openxmlformats.org/drawingml/2006/table">
            <a:tbl>
              <a:tblPr/>
              <a:tblGrid>
                <a:gridCol w="2311059"/>
                <a:gridCol w="2311059"/>
                <a:gridCol w="2312081"/>
              </a:tblGrid>
              <a:tr h="0">
                <a:tc>
                  <a:txBody>
                    <a:bodyPr/>
                    <a:lstStyle/>
                    <a:p>
                      <a:pPr marL="0" marR="0">
                        <a:lnSpc>
                          <a:spcPct val="115000"/>
                        </a:lnSpc>
                        <a:spcBef>
                          <a:spcPts val="0"/>
                        </a:spcBef>
                        <a:spcAft>
                          <a:spcPts val="0"/>
                        </a:spcAft>
                      </a:pPr>
                      <a:r>
                        <a:rPr lang="es-MX" sz="1600" b="1" dirty="0">
                          <a:latin typeface="Calibri"/>
                          <a:ea typeface="Calibri"/>
                          <a:cs typeface="Times New Roman"/>
                        </a:rPr>
                        <a:t>Educación física</a:t>
                      </a:r>
                      <a:endParaRPr lang="en-US" sz="1600" b="1"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MX" sz="1600" b="1" dirty="0">
                          <a:latin typeface="Calibri"/>
                          <a:ea typeface="Calibri"/>
                          <a:cs typeface="Times New Roman"/>
                        </a:rPr>
                        <a:t>Física</a:t>
                      </a:r>
                      <a:endParaRPr lang="en-US" sz="1600" b="1"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MX" sz="1600" b="1" dirty="0">
                          <a:latin typeface="Calibri"/>
                          <a:ea typeface="Calibri"/>
                          <a:cs typeface="Times New Roman"/>
                        </a:rPr>
                        <a:t>Informática</a:t>
                      </a:r>
                      <a:endParaRPr lang="en-US" sz="1600" b="1" dirty="0">
                        <a:latin typeface="Calibri"/>
                        <a:ea typeface="Calibri"/>
                        <a:cs typeface="Times New Roman"/>
                      </a:endParaRPr>
                    </a:p>
                  </a:txBody>
                  <a:tcPr marL="68580" marR="68580" marT="0" marB="0">
                    <a:lnL>
                      <a:noFill/>
                    </a:lnL>
                    <a:lnR>
                      <a:noFill/>
                    </a:lnR>
                    <a:lnT>
                      <a:noFill/>
                    </a:lnT>
                    <a:lnB>
                      <a:noFill/>
                    </a:lnB>
                  </a:tcPr>
                </a:tc>
              </a:tr>
              <a:tr h="0">
                <a:tc>
                  <a:txBody>
                    <a:bodyPr/>
                    <a:lstStyle/>
                    <a:p>
                      <a:pPr marL="0" marR="0">
                        <a:lnSpc>
                          <a:spcPct val="115000"/>
                        </a:lnSpc>
                        <a:spcBef>
                          <a:spcPts val="0"/>
                        </a:spcBef>
                        <a:spcAft>
                          <a:spcPts val="0"/>
                        </a:spcAft>
                      </a:pPr>
                      <a:r>
                        <a:rPr lang="es-MX" sz="1400" dirty="0">
                          <a:latin typeface="Calibri"/>
                          <a:ea typeface="Calibri"/>
                          <a:cs typeface="Times New Roman"/>
                        </a:rPr>
                        <a:t>Temas:</a:t>
                      </a:r>
                      <a:endParaRPr lang="en-US" sz="1400" dirty="0">
                        <a:latin typeface="Calibri"/>
                        <a:ea typeface="Calibri"/>
                        <a:cs typeface="Times New Roman"/>
                      </a:endParaRPr>
                    </a:p>
                    <a:p>
                      <a:pPr marL="0" marR="0">
                        <a:lnSpc>
                          <a:spcPct val="115000"/>
                        </a:lnSpc>
                        <a:spcBef>
                          <a:spcPts val="0"/>
                        </a:spcBef>
                        <a:spcAft>
                          <a:spcPts val="0"/>
                        </a:spcAft>
                      </a:pPr>
                      <a:r>
                        <a:rPr lang="es-MX" sz="1400" dirty="0">
                          <a:latin typeface="Calibri"/>
                          <a:ea typeface="Calibri"/>
                          <a:cs typeface="Times New Roman"/>
                        </a:rPr>
                        <a:t>3.2  Aplicación de instrumentos de evaluación de las capacidades motoras.</a:t>
                      </a:r>
                      <a:endParaRPr lang="en-US" sz="1400"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MX" sz="1400" dirty="0">
                          <a:latin typeface="Calibri"/>
                          <a:ea typeface="Calibri"/>
                          <a:cs typeface="Times New Roman"/>
                        </a:rPr>
                        <a:t>Temas:</a:t>
                      </a:r>
                      <a:endParaRPr lang="en-US" sz="1400" dirty="0">
                        <a:latin typeface="Calibri"/>
                        <a:ea typeface="Calibri"/>
                        <a:cs typeface="Times New Roman"/>
                      </a:endParaRPr>
                    </a:p>
                    <a:p>
                      <a:pPr marL="0" marR="0">
                        <a:lnSpc>
                          <a:spcPct val="115000"/>
                        </a:lnSpc>
                        <a:spcBef>
                          <a:spcPts val="0"/>
                        </a:spcBef>
                        <a:spcAft>
                          <a:spcPts val="0"/>
                        </a:spcAft>
                      </a:pPr>
                      <a:r>
                        <a:rPr lang="es-MX" sz="1400" dirty="0">
                          <a:latin typeface="Calibri"/>
                          <a:ea typeface="Calibri"/>
                          <a:cs typeface="Times New Roman"/>
                        </a:rPr>
                        <a:t>2.4 Transformación de la </a:t>
                      </a:r>
                      <a:r>
                        <a:rPr lang="es-MX" sz="1400" dirty="0" smtClean="0">
                          <a:latin typeface="Calibri"/>
                          <a:ea typeface="Calibri"/>
                          <a:cs typeface="Times New Roman"/>
                        </a:rPr>
                        <a:t>energía. </a:t>
                      </a:r>
                      <a:endParaRPr lang="en-US" sz="1400"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MX" sz="1400" dirty="0">
                          <a:latin typeface="Calibri"/>
                          <a:ea typeface="Calibri"/>
                          <a:cs typeface="Times New Roman"/>
                        </a:rPr>
                        <a:t>Temas:</a:t>
                      </a:r>
                      <a:endParaRPr lang="en-US" sz="1400" dirty="0">
                        <a:latin typeface="Calibri"/>
                        <a:ea typeface="Calibri"/>
                        <a:cs typeface="Times New Roman"/>
                      </a:endParaRPr>
                    </a:p>
                    <a:p>
                      <a:pPr marL="0" marR="0">
                        <a:lnSpc>
                          <a:spcPct val="115000"/>
                        </a:lnSpc>
                        <a:spcBef>
                          <a:spcPts val="0"/>
                        </a:spcBef>
                        <a:spcAft>
                          <a:spcPts val="0"/>
                        </a:spcAft>
                      </a:pPr>
                      <a:r>
                        <a:rPr lang="es-MX" sz="1400" dirty="0">
                          <a:latin typeface="Calibri"/>
                          <a:ea typeface="Calibri"/>
                          <a:cs typeface="Times New Roman"/>
                        </a:rPr>
                        <a:t>1.1 Búsqueda de </a:t>
                      </a:r>
                      <a:r>
                        <a:rPr lang="es-MX" sz="1400" dirty="0" smtClean="0">
                          <a:latin typeface="Calibri"/>
                          <a:ea typeface="Calibri"/>
                          <a:cs typeface="Times New Roman"/>
                        </a:rPr>
                        <a:t>información. </a:t>
                      </a:r>
                      <a:endParaRPr lang="en-US" sz="1400" dirty="0">
                        <a:latin typeface="Calibri"/>
                        <a:ea typeface="Calibri"/>
                        <a:cs typeface="Times New Roman"/>
                      </a:endParaRPr>
                    </a:p>
                  </a:txBody>
                  <a:tcPr marL="68580" marR="68580" marT="0" marB="0">
                    <a:lnL>
                      <a:noFill/>
                    </a:lnL>
                    <a:lnR>
                      <a:noFill/>
                    </a:lnR>
                    <a:lnT>
                      <a:noFill/>
                    </a:lnT>
                    <a:lnB>
                      <a:noFill/>
                    </a:lnB>
                  </a:tcPr>
                </a:tc>
              </a:tr>
              <a:tr h="0">
                <a:tc>
                  <a:txBody>
                    <a:bodyPr/>
                    <a:lstStyle/>
                    <a:p>
                      <a:pPr marL="0" marR="0">
                        <a:lnSpc>
                          <a:spcPct val="115000"/>
                        </a:lnSpc>
                        <a:spcBef>
                          <a:spcPts val="0"/>
                        </a:spcBef>
                        <a:spcAft>
                          <a:spcPts val="0"/>
                        </a:spcAft>
                      </a:pPr>
                      <a:r>
                        <a:rPr lang="es-MX" sz="1400" dirty="0">
                          <a:latin typeface="Calibri"/>
                          <a:ea typeface="Calibri"/>
                          <a:cs typeface="Times New Roman"/>
                        </a:rPr>
                        <a:t>Productos:</a:t>
                      </a:r>
                      <a:endParaRPr lang="en-US" sz="1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s-MX" sz="1400" dirty="0">
                          <a:latin typeface="Calibri"/>
                          <a:ea typeface="Calibri"/>
                          <a:cs typeface="Times New Roman"/>
                        </a:rPr>
                        <a:t>Formato: “Análisis de capacidades motoras”</a:t>
                      </a:r>
                      <a:endParaRPr lang="en-US" sz="1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s-MX" sz="1400" dirty="0">
                          <a:latin typeface="Calibri"/>
                          <a:ea typeface="Calibri"/>
                          <a:cs typeface="Times New Roman"/>
                        </a:rPr>
                        <a:t>Formato: “ Balance energético”</a:t>
                      </a:r>
                      <a:endParaRPr lang="en-US" sz="1400"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MX" sz="1400" dirty="0">
                          <a:latin typeface="Calibri"/>
                          <a:ea typeface="Calibri"/>
                          <a:cs typeface="Times New Roman"/>
                        </a:rPr>
                        <a:t>Productos:</a:t>
                      </a:r>
                      <a:endParaRPr lang="en-US" sz="1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s-MX" sz="1400" dirty="0">
                          <a:latin typeface="Calibri"/>
                          <a:ea typeface="Calibri"/>
                          <a:cs typeface="Times New Roman"/>
                        </a:rPr>
                        <a:t>Investigación: “Energía sustentable, fuentes y transformaciones”</a:t>
                      </a:r>
                      <a:endParaRPr lang="en-US" sz="1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s-MX" sz="1400" dirty="0">
                          <a:latin typeface="Calibri"/>
                          <a:ea typeface="Calibri"/>
                          <a:cs typeface="Times New Roman"/>
                        </a:rPr>
                        <a:t>Prototipo</a:t>
                      </a:r>
                      <a:endParaRPr lang="en-US" sz="1400"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s-MX" sz="1400" dirty="0">
                        <a:latin typeface="Calibri"/>
                        <a:ea typeface="Calibri"/>
                        <a:cs typeface="Times New Roman"/>
                      </a:endParaRPr>
                    </a:p>
                    <a:p>
                      <a:pPr marL="0" marR="0">
                        <a:lnSpc>
                          <a:spcPct val="115000"/>
                        </a:lnSpc>
                        <a:spcBef>
                          <a:spcPts val="0"/>
                        </a:spcBef>
                        <a:spcAft>
                          <a:spcPts val="0"/>
                        </a:spcAft>
                      </a:pPr>
                      <a:r>
                        <a:rPr lang="es-MX" sz="1400" dirty="0">
                          <a:latin typeface="Calibri"/>
                          <a:ea typeface="Calibri"/>
                          <a:cs typeface="Times New Roman"/>
                        </a:rPr>
                        <a:t>Apoyo en la elaboración de los productos.</a:t>
                      </a:r>
                      <a:endParaRPr lang="en-US" sz="1400" dirty="0">
                        <a:latin typeface="Calibri"/>
                        <a:ea typeface="Calibri"/>
                        <a:cs typeface="Times New Roman"/>
                      </a:endParaRPr>
                    </a:p>
                  </a:txBody>
                  <a:tcPr marL="68580" marR="68580" marT="0" marB="0">
                    <a:lnL>
                      <a:noFill/>
                    </a:lnL>
                    <a:lnR>
                      <a:noFill/>
                    </a:lnR>
                    <a:lnT>
                      <a:noFill/>
                    </a:lnT>
                    <a:lnB>
                      <a:noFill/>
                    </a:lnB>
                  </a:tcPr>
                </a:tc>
              </a:tr>
              <a:tr h="0">
                <a:tc gridSpan="3">
                  <a:txBody>
                    <a:bodyPr/>
                    <a:lstStyle/>
                    <a:p>
                      <a:pPr marL="0" marR="0" algn="ctr">
                        <a:lnSpc>
                          <a:spcPct val="115000"/>
                        </a:lnSpc>
                        <a:spcBef>
                          <a:spcPts val="0"/>
                        </a:spcBef>
                        <a:spcAft>
                          <a:spcPts val="0"/>
                        </a:spcAft>
                      </a:pPr>
                      <a:r>
                        <a:rPr lang="es-MX" sz="1400" dirty="0">
                          <a:latin typeface="Calibri"/>
                          <a:ea typeface="Calibri"/>
                          <a:cs typeface="Times New Roman"/>
                        </a:rPr>
                        <a:t>Actividad integradora: Presentación de la propuesta innovadora.</a:t>
                      </a:r>
                      <a:endParaRPr lang="en-US" sz="1400" dirty="0">
                        <a:latin typeface="Calibri"/>
                        <a:ea typeface="Calibri"/>
                        <a:cs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sp>
        <p:nvSpPr>
          <p:cNvPr id="12" name="11 Rectángulo"/>
          <p:cNvSpPr/>
          <p:nvPr/>
        </p:nvSpPr>
        <p:spPr>
          <a:xfrm>
            <a:off x="533400" y="2209800"/>
            <a:ext cx="7924800" cy="2862322"/>
          </a:xfrm>
          <a:prstGeom prst="rect">
            <a:avLst/>
          </a:prstGeom>
        </p:spPr>
        <p:txBody>
          <a:bodyPr wrap="square">
            <a:spAutoFit/>
          </a:bodyPr>
          <a:lstStyle/>
          <a:p>
            <a:pPr algn="just"/>
            <a:r>
              <a:rPr lang="es-MX" dirty="0" smtClean="0"/>
              <a:t>Los siguientes instrumentos nos permitirán evaluar los productos elaborados por los alumnos, bajo el proyecto interdisciplinario, cuyo objetivo final,  para la materia de informática, es el siguiente:</a:t>
            </a:r>
          </a:p>
          <a:p>
            <a:pPr marL="285750" indent="-285750" algn="just">
              <a:buFont typeface="Arial" panose="020B0604020202020204" pitchFamily="34" charset="0"/>
              <a:buChar char="•"/>
            </a:pPr>
            <a:r>
              <a:rPr lang="es-MX" dirty="0" smtClean="0"/>
              <a:t>Realizar trabajo de investigación con el titulo:  </a:t>
            </a:r>
            <a:r>
              <a:rPr lang="es-ES" b="1" dirty="0" smtClean="0"/>
              <a:t>“Energía sustentable, fuentes y transformaciones</a:t>
            </a:r>
            <a:r>
              <a:rPr lang="es-ES" dirty="0" smtClean="0"/>
              <a:t>”.  </a:t>
            </a:r>
          </a:p>
          <a:p>
            <a:pPr marL="285750" indent="-285750" algn="just">
              <a:buFont typeface="Arial" panose="020B0604020202020204" pitchFamily="34" charset="0"/>
              <a:buChar char="•"/>
            </a:pPr>
            <a:r>
              <a:rPr lang="es-ES" dirty="0" smtClean="0"/>
              <a:t>Generar presentación electrónica, donde se exponga el tema, utilizando las herramientas correspondientes para el  uso de medios multimedia.</a:t>
            </a:r>
          </a:p>
          <a:p>
            <a:pPr algn="just"/>
            <a:r>
              <a:rPr lang="es-ES" dirty="0" smtClean="0"/>
              <a:t>Considerando el contenido temático; </a:t>
            </a:r>
            <a:r>
              <a:rPr lang="es-ES" b="1" dirty="0" smtClean="0"/>
              <a:t>1.1 Búsqueda de información: búsqueda básica y especializada en buscadores, bases de datos, bibliotecas digitales y sitios institucionales</a:t>
            </a:r>
            <a:r>
              <a:rPr lang="es-ES" dirty="0" smtClean="0"/>
              <a:t>.</a:t>
            </a:r>
          </a:p>
        </p:txBody>
      </p:sp>
      <p:sp>
        <p:nvSpPr>
          <p:cNvPr id="13" name="12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3600" y="457200"/>
            <a:ext cx="6248400" cy="1143000"/>
          </a:xfrm>
        </p:spPr>
        <p:txBody>
          <a:bodyPr>
            <a:normAutofit/>
          </a:bodyPr>
          <a:lstStyle/>
          <a:p>
            <a:r>
              <a:rPr lang="es-MX" sz="3200" b="1" dirty="0" smtClean="0"/>
              <a:t>Colegio </a:t>
            </a:r>
            <a:r>
              <a:rPr lang="es-MX" sz="3200" b="1" dirty="0"/>
              <a:t>I</a:t>
            </a:r>
            <a:r>
              <a:rPr lang="es-MX" sz="3200" b="1" dirty="0" smtClean="0"/>
              <a:t>nglés Michael  Faraday  </a:t>
            </a:r>
            <a:br>
              <a:rPr lang="es-MX" sz="3200" b="1" dirty="0" smtClean="0"/>
            </a:br>
            <a:r>
              <a:rPr lang="es-MX" sz="3200" b="1" dirty="0" smtClean="0"/>
              <a:t>A. C.</a:t>
            </a:r>
            <a:endParaRPr lang="en-US" sz="3200" b="1" dirty="0"/>
          </a:p>
        </p:txBody>
      </p:sp>
      <p:pic>
        <p:nvPicPr>
          <p:cNvPr id="6" name="5 Marcador de contenido" descr="logo_colegio_over2.jpg"/>
          <p:cNvPicPr>
            <a:picLocks noGrp="1" noChangeAspect="1"/>
          </p:cNvPicPr>
          <p:nvPr>
            <p:ph idx="1"/>
          </p:nvPr>
        </p:nvPicPr>
        <p:blipFill>
          <a:blip r:embed="rId2" cstate="print"/>
          <a:stretch>
            <a:fillRect/>
          </a:stretch>
        </p:blipFill>
        <p:spPr>
          <a:xfrm>
            <a:off x="381000" y="152401"/>
            <a:ext cx="1480099" cy="2057399"/>
          </a:xfrm>
        </p:spPr>
      </p:pic>
      <p:sp>
        <p:nvSpPr>
          <p:cNvPr id="7" name="6 CuadroTexto"/>
          <p:cNvSpPr txBox="1"/>
          <p:nvPr/>
        </p:nvSpPr>
        <p:spPr>
          <a:xfrm>
            <a:off x="990600" y="2209800"/>
            <a:ext cx="7543800" cy="2923877"/>
          </a:xfrm>
          <a:prstGeom prst="rect">
            <a:avLst/>
          </a:prstGeom>
          <a:noFill/>
        </p:spPr>
        <p:txBody>
          <a:bodyPr wrap="square" rtlCol="0">
            <a:spAutoFit/>
          </a:bodyPr>
          <a:lstStyle/>
          <a:p>
            <a:pPr algn="ctr"/>
            <a:r>
              <a:rPr lang="es-MX" sz="2800" dirty="0" smtClean="0"/>
              <a:t>Equipo 15</a:t>
            </a:r>
          </a:p>
          <a:p>
            <a:pPr algn="ctr"/>
            <a:endParaRPr lang="es-MX" sz="2800" b="1" dirty="0" smtClean="0"/>
          </a:p>
          <a:p>
            <a:pPr algn="ctr"/>
            <a:r>
              <a:rPr lang="es-MX" sz="2400" dirty="0" smtClean="0"/>
              <a:t>Lizbeth Berenice Gutiérrez Peralta ( Informática)</a:t>
            </a:r>
          </a:p>
          <a:p>
            <a:pPr algn="ctr"/>
            <a:r>
              <a:rPr lang="es-MX" sz="2400" dirty="0" smtClean="0"/>
              <a:t>Erick Daniel Mandujano Sánchez ( Educación Física)</a:t>
            </a:r>
          </a:p>
          <a:p>
            <a:pPr algn="ctr"/>
            <a:r>
              <a:rPr lang="es-MX" sz="2400" dirty="0" smtClean="0"/>
              <a:t>Rosa Isabel Nava Martínez (Física)</a:t>
            </a:r>
          </a:p>
          <a:p>
            <a:pPr algn="ctr"/>
            <a:r>
              <a:rPr lang="es-MX" sz="2800" dirty="0" smtClean="0"/>
              <a:t> </a:t>
            </a:r>
          </a:p>
          <a:p>
            <a:pPr algn="ctr"/>
            <a:endParaRPr lang="es-MX" sz="2800" dirty="0"/>
          </a:p>
        </p:txBody>
      </p:sp>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990599" cy="1376974"/>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pic>
        <p:nvPicPr>
          <p:cNvPr id="7" name="Imagen 4" descr="Instrumentos de evaluación. - Word"/>
          <p:cNvPicPr>
            <a:picLocks noChangeAspect="1"/>
          </p:cNvPicPr>
          <p:nvPr/>
        </p:nvPicPr>
        <p:blipFill rotWithShape="1">
          <a:blip r:embed="rId4" cstate="print">
            <a:extLst>
              <a:ext uri="{28A0092B-C50C-407E-A947-70E740481C1C}">
                <a14:useLocalDpi xmlns="" xmlns:a14="http://schemas.microsoft.com/office/drawing/2010/main" val="0"/>
              </a:ext>
            </a:extLst>
          </a:blip>
          <a:srcRect l="21000" t="29364" r="19158" b="8545"/>
          <a:stretch/>
        </p:blipFill>
        <p:spPr>
          <a:xfrm>
            <a:off x="990600" y="1905000"/>
            <a:ext cx="7510818" cy="3800485"/>
          </a:xfrm>
          <a:prstGeom prst="rect">
            <a:avLst/>
          </a:prstGeom>
        </p:spPr>
      </p:pic>
      <p:sp>
        <p:nvSpPr>
          <p:cNvPr id="11" name="10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990599" cy="1376974"/>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pic>
        <p:nvPicPr>
          <p:cNvPr id="11" name="Imagen 1" descr="Instrumentos de evaluación. - Word"/>
          <p:cNvPicPr>
            <a:picLocks noChangeAspect="1"/>
          </p:cNvPicPr>
          <p:nvPr/>
        </p:nvPicPr>
        <p:blipFill rotWithShape="1">
          <a:blip r:embed="rId4" cstate="print">
            <a:extLst>
              <a:ext uri="{28A0092B-C50C-407E-A947-70E740481C1C}">
                <a14:useLocalDpi xmlns="" xmlns:a14="http://schemas.microsoft.com/office/drawing/2010/main" val="0"/>
              </a:ext>
            </a:extLst>
          </a:blip>
          <a:srcRect l="23369" t="26274" r="23027" b="6926"/>
          <a:stretch/>
        </p:blipFill>
        <p:spPr>
          <a:xfrm>
            <a:off x="838200" y="1828800"/>
            <a:ext cx="7690767" cy="4150783"/>
          </a:xfrm>
          <a:prstGeom prst="rect">
            <a:avLst/>
          </a:prstGeom>
        </p:spPr>
      </p:pic>
      <p:sp>
        <p:nvSpPr>
          <p:cNvPr id="12" name="11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1219199" cy="1694738"/>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pic>
        <p:nvPicPr>
          <p:cNvPr id="11" name="Imagen 1" descr="Instrumentos de evaluación. - Word"/>
          <p:cNvPicPr>
            <a:picLocks noChangeAspect="1"/>
          </p:cNvPicPr>
          <p:nvPr/>
        </p:nvPicPr>
        <p:blipFill rotWithShape="1">
          <a:blip r:embed="rId4" cstate="print">
            <a:extLst>
              <a:ext uri="{28A0092B-C50C-407E-A947-70E740481C1C}">
                <a14:useLocalDpi xmlns="" xmlns:a14="http://schemas.microsoft.com/office/drawing/2010/main" val="0"/>
              </a:ext>
            </a:extLst>
          </a:blip>
          <a:srcRect l="16917" t="26937" r="15417" b="10473"/>
          <a:stretch/>
        </p:blipFill>
        <p:spPr>
          <a:xfrm>
            <a:off x="518160" y="2041297"/>
            <a:ext cx="8016240" cy="3978503"/>
          </a:xfrm>
          <a:prstGeom prst="rect">
            <a:avLst/>
          </a:prstGeom>
        </p:spPr>
      </p:pic>
      <p:sp>
        <p:nvSpPr>
          <p:cNvPr id="12" name="11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7" name="6 CuadroTexto"/>
          <p:cNvSpPr txBox="1"/>
          <p:nvPr/>
        </p:nvSpPr>
        <p:spPr>
          <a:xfrm>
            <a:off x="1828800" y="1600200"/>
            <a:ext cx="6705600" cy="369332"/>
          </a:xfrm>
          <a:prstGeom prst="rect">
            <a:avLst/>
          </a:prstGeom>
          <a:noFill/>
        </p:spPr>
        <p:txBody>
          <a:bodyPr wrap="square" rtlCol="0">
            <a:spAutoFit/>
          </a:bodyPr>
          <a:lstStyle/>
          <a:p>
            <a:pPr algn="ctr"/>
            <a:endParaRPr lang="es-MX" b="1" dirty="0" smtClean="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sp>
        <p:nvSpPr>
          <p:cNvPr id="11" name="10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
        <p:nvSpPr>
          <p:cNvPr id="12" name="11 Rectángulo"/>
          <p:cNvSpPr/>
          <p:nvPr/>
        </p:nvSpPr>
        <p:spPr>
          <a:xfrm>
            <a:off x="533400" y="2527280"/>
            <a:ext cx="7924800" cy="2308324"/>
          </a:xfrm>
          <a:prstGeom prst="rect">
            <a:avLst/>
          </a:prstGeom>
        </p:spPr>
        <p:txBody>
          <a:bodyPr wrap="square">
            <a:spAutoFit/>
          </a:bodyPr>
          <a:lstStyle/>
          <a:p>
            <a:pPr algn="just"/>
            <a:r>
              <a:rPr lang="es-MX" dirty="0" smtClean="0"/>
              <a:t>Para la materia de Física, se tomará como pre requisito el trabajo de educación física y con la ayuda de la materia de informática se realizara la investigación:</a:t>
            </a:r>
          </a:p>
          <a:p>
            <a:pPr marL="285750" indent="-285750" algn="just">
              <a:buFont typeface="Arial" panose="020B0604020202020204" pitchFamily="34" charset="0"/>
              <a:buChar char="•"/>
            </a:pPr>
            <a:r>
              <a:rPr lang="es-MX" dirty="0" smtClean="0"/>
              <a:t>Realizar trabajo de investigación con el titulo:  </a:t>
            </a:r>
            <a:r>
              <a:rPr lang="es-ES" b="1" dirty="0" smtClean="0"/>
              <a:t>“Energía sustentable, fuentes y transformaciones</a:t>
            </a:r>
            <a:r>
              <a:rPr lang="es-ES" dirty="0" smtClean="0"/>
              <a:t>”. </a:t>
            </a:r>
          </a:p>
          <a:p>
            <a:pPr marL="285750" indent="-285750" algn="just">
              <a:buFont typeface="Arial" panose="020B0604020202020204" pitchFamily="34" charset="0"/>
              <a:buChar char="•"/>
            </a:pPr>
            <a:r>
              <a:rPr lang="es-ES" dirty="0" smtClean="0"/>
              <a:t>Por otro lado los estudiantes realizaran un prototipo, es decir, un experimento en el que se observe la generación de energía.</a:t>
            </a:r>
          </a:p>
          <a:p>
            <a:pPr algn="just"/>
            <a:r>
              <a:rPr lang="es-ES" dirty="0" smtClean="0"/>
              <a:t>Considerando el contenido temático; </a:t>
            </a:r>
            <a:r>
              <a:rPr lang="es-MX" b="1" dirty="0" smtClean="0"/>
              <a:t>2.4 Transformación de la energía.</a:t>
            </a:r>
            <a:endParaRPr lang="en-US" b="1" dirty="0" smtClean="0"/>
          </a:p>
          <a:p>
            <a:pPr algn="just"/>
            <a:endParaRPr lang="es-E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990599" cy="1376974"/>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pic>
        <p:nvPicPr>
          <p:cNvPr id="7" name="Imagen 4" descr="Instrumentos de evaluación. - Word"/>
          <p:cNvPicPr>
            <a:picLocks noChangeAspect="1"/>
          </p:cNvPicPr>
          <p:nvPr/>
        </p:nvPicPr>
        <p:blipFill rotWithShape="1">
          <a:blip r:embed="rId4" cstate="print">
            <a:extLst>
              <a:ext uri="{28A0092B-C50C-407E-A947-70E740481C1C}">
                <a14:useLocalDpi xmlns="" xmlns:a14="http://schemas.microsoft.com/office/drawing/2010/main" val="0"/>
              </a:ext>
            </a:extLst>
          </a:blip>
          <a:srcRect l="21000" t="29364" r="19158" b="8545"/>
          <a:stretch/>
        </p:blipFill>
        <p:spPr>
          <a:xfrm>
            <a:off x="990600" y="1905000"/>
            <a:ext cx="7510818" cy="3800485"/>
          </a:xfrm>
          <a:prstGeom prst="rect">
            <a:avLst/>
          </a:prstGeom>
        </p:spPr>
      </p:pic>
      <p:sp>
        <p:nvSpPr>
          <p:cNvPr id="11" name="10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1219199" cy="1694738"/>
          </a:xfrm>
        </p:spPr>
      </p:pic>
      <p:pic>
        <p:nvPicPr>
          <p:cNvPr id="8" name="4 Marcador de contenido" descr="conexiones-header-4.jpg"/>
          <p:cNvPicPr>
            <a:picLocks noChangeAspect="1"/>
          </p:cNvPicPr>
          <p:nvPr/>
        </p:nvPicPr>
        <p:blipFill>
          <a:blip r:embed="rId3" cstate="print"/>
          <a:stretch>
            <a:fillRect/>
          </a:stretch>
        </p:blipFill>
        <p:spPr>
          <a:xfrm>
            <a:off x="76200" y="5591772"/>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sp>
        <p:nvSpPr>
          <p:cNvPr id="12" name="11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graphicFrame>
        <p:nvGraphicFramePr>
          <p:cNvPr id="13" name="12 Tabla"/>
          <p:cNvGraphicFramePr>
            <a:graphicFrameLocks noGrp="1"/>
          </p:cNvGraphicFramePr>
          <p:nvPr/>
        </p:nvGraphicFramePr>
        <p:xfrm>
          <a:off x="1524000" y="2057400"/>
          <a:ext cx="6477000" cy="385572"/>
        </p:xfrm>
        <a:graphic>
          <a:graphicData uri="http://schemas.openxmlformats.org/drawingml/2006/table">
            <a:tbl>
              <a:tblPr/>
              <a:tblGrid>
                <a:gridCol w="6477000"/>
              </a:tblGrid>
              <a:tr h="0">
                <a:tc>
                  <a:txBody>
                    <a:bodyPr/>
                    <a:lstStyle/>
                    <a:p>
                      <a:pPr marL="0" marR="0" algn="ctr">
                        <a:lnSpc>
                          <a:spcPct val="115000"/>
                        </a:lnSpc>
                        <a:spcBef>
                          <a:spcPts val="0"/>
                        </a:spcBef>
                        <a:spcAft>
                          <a:spcPts val="0"/>
                        </a:spcAft>
                      </a:pPr>
                      <a:r>
                        <a:rPr lang="es-MX" sz="1100" dirty="0">
                          <a:solidFill>
                            <a:srgbClr val="FFFFFF"/>
                          </a:solidFill>
                          <a:latin typeface="Calibri"/>
                          <a:ea typeface="Calibri"/>
                          <a:cs typeface="Times New Roman"/>
                        </a:rPr>
                        <a:t>Lista de cotejo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0">
                <a:tc>
                  <a:txBody>
                    <a:bodyPr/>
                    <a:lstStyle/>
                    <a:p>
                      <a:pPr marL="0" marR="0">
                        <a:lnSpc>
                          <a:spcPct val="115000"/>
                        </a:lnSpc>
                        <a:spcBef>
                          <a:spcPts val="0"/>
                        </a:spcBef>
                        <a:spcAft>
                          <a:spcPts val="0"/>
                        </a:spcAft>
                      </a:pPr>
                      <a:r>
                        <a:rPr lang="es-MX" sz="1100" dirty="0">
                          <a:latin typeface="Calibri"/>
                          <a:ea typeface="Calibri"/>
                          <a:cs typeface="Times New Roman"/>
                        </a:rPr>
                        <a:t>Esta evaluación corresponde prototipo de generación de energía sustentable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4" name="13 Tabla"/>
          <p:cNvGraphicFramePr>
            <a:graphicFrameLocks noGrp="1"/>
          </p:cNvGraphicFramePr>
          <p:nvPr/>
        </p:nvGraphicFramePr>
        <p:xfrm>
          <a:off x="1524000" y="2514600"/>
          <a:ext cx="6477001" cy="1735074"/>
        </p:xfrm>
        <a:graphic>
          <a:graphicData uri="http://schemas.openxmlformats.org/drawingml/2006/table">
            <a:tbl>
              <a:tblPr/>
              <a:tblGrid>
                <a:gridCol w="399179"/>
                <a:gridCol w="2446581"/>
                <a:gridCol w="392741"/>
                <a:gridCol w="379864"/>
                <a:gridCol w="459270"/>
                <a:gridCol w="2399366"/>
              </a:tblGrid>
              <a:tr h="0">
                <a:tc rowSpan="2">
                  <a:txBody>
                    <a:bodyPr/>
                    <a:lstStyle/>
                    <a:p>
                      <a:pPr marL="0" marR="0">
                        <a:lnSpc>
                          <a:spcPct val="115000"/>
                        </a:lnSpc>
                        <a:spcBef>
                          <a:spcPts val="0"/>
                        </a:spcBef>
                        <a:spcAft>
                          <a:spcPts val="0"/>
                        </a:spcAft>
                      </a:pPr>
                      <a:r>
                        <a:rPr lang="es-MX" sz="1100" dirty="0">
                          <a:latin typeface="Calibri"/>
                          <a:ea typeface="Calibri"/>
                          <a:cs typeface="Times New Roman"/>
                        </a:rPr>
                        <a:t>No.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s-MX" sz="1100" dirty="0">
                          <a:latin typeface="Calibri"/>
                          <a:ea typeface="Calibri"/>
                          <a:cs typeface="Times New Roman"/>
                        </a:rPr>
                        <a:t>Reactivo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s-MX" sz="1100" dirty="0">
                          <a:latin typeface="Calibri"/>
                          <a:ea typeface="Calibri"/>
                          <a:cs typeface="Times New Roman"/>
                        </a:rPr>
                        <a:t>Cumple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nSpc>
                          <a:spcPct val="115000"/>
                        </a:lnSpc>
                        <a:spcBef>
                          <a:spcPts val="0"/>
                        </a:spcBef>
                        <a:spcAft>
                          <a:spcPts val="0"/>
                        </a:spcAft>
                      </a:pPr>
                      <a:r>
                        <a:rPr lang="es-MX" sz="1100" dirty="0">
                          <a:latin typeface="Calibri"/>
                          <a:ea typeface="Calibri"/>
                          <a:cs typeface="Times New Roman"/>
                        </a:rPr>
                        <a:t>Peso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s-MX" sz="1100" dirty="0">
                          <a:latin typeface="Calibri"/>
                          <a:ea typeface="Calibri"/>
                          <a:cs typeface="Times New Roman"/>
                        </a:rPr>
                        <a:t>Observaciones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MX" sz="1100" dirty="0">
                          <a:latin typeface="Calibri"/>
                          <a:ea typeface="Calibri"/>
                          <a:cs typeface="Times New Roman"/>
                        </a:rPr>
                        <a:t>sí</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no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0">
                <a:tc>
                  <a:txBody>
                    <a:bodyPr/>
                    <a:lstStyle/>
                    <a:p>
                      <a:pPr marL="0" marR="0">
                        <a:lnSpc>
                          <a:spcPct val="115000"/>
                        </a:lnSpc>
                        <a:spcBef>
                          <a:spcPts val="0"/>
                        </a:spcBef>
                        <a:spcAft>
                          <a:spcPts val="0"/>
                        </a:spcAft>
                      </a:pPr>
                      <a:r>
                        <a:rPr lang="es-MX" sz="1100" dirty="0">
                          <a:latin typeface="Calibri"/>
                          <a:ea typeface="Calibri"/>
                          <a:cs typeface="Times New Roman"/>
                        </a:rPr>
                        <a:t>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Funciona correctamente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30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a:latin typeface="Calibri"/>
                          <a:ea typeface="Calibri"/>
                          <a:cs typeface="Times New Roman"/>
                        </a:rPr>
                        <a:t>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La presentación es adecuada</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a:latin typeface="Calibri"/>
                          <a:ea typeface="Calibri"/>
                          <a:cs typeface="Times New Roman"/>
                        </a:rPr>
                        <a:t>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Presenta reporte escrito completo y bien presentado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30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a:latin typeface="Calibri"/>
                          <a:ea typeface="Calibri"/>
                          <a:cs typeface="Times New Roman"/>
                        </a:rPr>
                        <a:t>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Explica verbalmente el proyecto de manera clara y fluida</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Total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100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42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sp>
        <p:nvSpPr>
          <p:cNvPr id="12" name="11 Rectángulo"/>
          <p:cNvSpPr/>
          <p:nvPr/>
        </p:nvSpPr>
        <p:spPr>
          <a:xfrm>
            <a:off x="533400" y="2209800"/>
            <a:ext cx="7924800" cy="2585323"/>
          </a:xfrm>
          <a:prstGeom prst="rect">
            <a:avLst/>
          </a:prstGeom>
        </p:spPr>
        <p:txBody>
          <a:bodyPr wrap="square">
            <a:spAutoFit/>
          </a:bodyPr>
          <a:lstStyle/>
          <a:p>
            <a:pPr algn="just"/>
            <a:r>
              <a:rPr lang="es-MX" dirty="0" smtClean="0"/>
              <a:t>Para la materia de Educación Física, se han propuesto dos investigaciones, que los alumnos realizarán con el apoyo de la materia de informática: </a:t>
            </a:r>
          </a:p>
          <a:p>
            <a:pPr algn="just">
              <a:buFont typeface="Arial" pitchFamily="34" charset="0"/>
              <a:buChar char="•"/>
            </a:pPr>
            <a:r>
              <a:rPr lang="es-MX" dirty="0" smtClean="0"/>
              <a:t>   “Análisis de capacidades motoras” </a:t>
            </a:r>
            <a:endParaRPr lang="en-US" dirty="0" smtClean="0"/>
          </a:p>
          <a:p>
            <a:pPr lvl="0">
              <a:buFont typeface="Arial" pitchFamily="34" charset="0"/>
              <a:buChar char="•"/>
            </a:pPr>
            <a:r>
              <a:rPr lang="es-MX" dirty="0" smtClean="0"/>
              <a:t>    Formato: “ Balance energético” </a:t>
            </a:r>
            <a:endParaRPr lang="en-US" dirty="0" smtClean="0"/>
          </a:p>
          <a:p>
            <a:pPr algn="just"/>
            <a:r>
              <a:rPr lang="es-ES" dirty="0" smtClean="0"/>
              <a:t>Considerando el contenido temático; </a:t>
            </a:r>
            <a:r>
              <a:rPr lang="es-MX" dirty="0" smtClean="0"/>
              <a:t>3.2  Aplicación de instrumentos de evaluación de las capacidades motoras.</a:t>
            </a:r>
          </a:p>
          <a:p>
            <a:pPr algn="just"/>
            <a:endParaRPr lang="es-MX" dirty="0" smtClean="0"/>
          </a:p>
          <a:p>
            <a:pPr algn="just"/>
            <a:r>
              <a:rPr lang="es-MX" dirty="0" smtClean="0"/>
              <a:t>Nota: Estos formatos serán un pre requisito para el trabajo en Física.</a:t>
            </a:r>
            <a:endParaRPr lang="en-US" dirty="0" smtClean="0"/>
          </a:p>
          <a:p>
            <a:pPr algn="just"/>
            <a:endParaRPr lang="es-ES" dirty="0" smtClean="0"/>
          </a:p>
        </p:txBody>
      </p:sp>
      <p:sp>
        <p:nvSpPr>
          <p:cNvPr id="13" name="12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990599" cy="1376974"/>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pic>
        <p:nvPicPr>
          <p:cNvPr id="7" name="Imagen 4" descr="Instrumentos de evaluación. - Word"/>
          <p:cNvPicPr>
            <a:picLocks noChangeAspect="1"/>
          </p:cNvPicPr>
          <p:nvPr/>
        </p:nvPicPr>
        <p:blipFill rotWithShape="1">
          <a:blip r:embed="rId4" cstate="print">
            <a:extLst>
              <a:ext uri="{28A0092B-C50C-407E-A947-70E740481C1C}">
                <a14:useLocalDpi xmlns="" xmlns:a14="http://schemas.microsoft.com/office/drawing/2010/main" val="0"/>
              </a:ext>
            </a:extLst>
          </a:blip>
          <a:srcRect l="21000" t="29364" r="19158" b="8545"/>
          <a:stretch/>
        </p:blipFill>
        <p:spPr>
          <a:xfrm>
            <a:off x="990600" y="1905000"/>
            <a:ext cx="7510818" cy="3800485"/>
          </a:xfrm>
          <a:prstGeom prst="rect">
            <a:avLst/>
          </a:prstGeom>
        </p:spPr>
      </p:pic>
      <p:sp>
        <p:nvSpPr>
          <p:cNvPr id="11" name="10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1219199" cy="1694738"/>
          </a:xfrm>
        </p:spPr>
      </p:pic>
      <p:pic>
        <p:nvPicPr>
          <p:cNvPr id="8" name="4 Marcador de contenido" descr="conexiones-header-4.jpg"/>
          <p:cNvPicPr>
            <a:picLocks noChangeAspect="1"/>
          </p:cNvPicPr>
          <p:nvPr/>
        </p:nvPicPr>
        <p:blipFill>
          <a:blip r:embed="rId3" cstate="print"/>
          <a:stretch>
            <a:fillRect/>
          </a:stretch>
        </p:blipFill>
        <p:spPr>
          <a:xfrm>
            <a:off x="76200" y="5591772"/>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sp>
        <p:nvSpPr>
          <p:cNvPr id="12" name="11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graphicFrame>
        <p:nvGraphicFramePr>
          <p:cNvPr id="7" name="6 Tabla"/>
          <p:cNvGraphicFramePr>
            <a:graphicFrameLocks noGrp="1"/>
          </p:cNvGraphicFramePr>
          <p:nvPr/>
        </p:nvGraphicFramePr>
        <p:xfrm>
          <a:off x="1295400" y="1981200"/>
          <a:ext cx="6705600" cy="385572"/>
        </p:xfrm>
        <a:graphic>
          <a:graphicData uri="http://schemas.openxmlformats.org/drawingml/2006/table">
            <a:tbl>
              <a:tblPr/>
              <a:tblGrid>
                <a:gridCol w="6705600"/>
              </a:tblGrid>
              <a:tr h="0">
                <a:tc>
                  <a:txBody>
                    <a:bodyPr/>
                    <a:lstStyle/>
                    <a:p>
                      <a:pPr marL="0" marR="0" algn="ctr">
                        <a:lnSpc>
                          <a:spcPct val="115000"/>
                        </a:lnSpc>
                        <a:spcBef>
                          <a:spcPts val="0"/>
                        </a:spcBef>
                        <a:spcAft>
                          <a:spcPts val="0"/>
                        </a:spcAft>
                      </a:pPr>
                      <a:r>
                        <a:rPr lang="es-MX" sz="1100" dirty="0">
                          <a:solidFill>
                            <a:srgbClr val="FFFFFF"/>
                          </a:solidFill>
                          <a:latin typeface="Calibri"/>
                          <a:ea typeface="Calibri"/>
                          <a:cs typeface="Times New Roman"/>
                        </a:rPr>
                        <a:t>Lista de cotejo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0">
                <a:tc>
                  <a:txBody>
                    <a:bodyPr/>
                    <a:lstStyle/>
                    <a:p>
                      <a:pPr marL="0" marR="0">
                        <a:lnSpc>
                          <a:spcPct val="115000"/>
                        </a:lnSpc>
                        <a:spcBef>
                          <a:spcPts val="0"/>
                        </a:spcBef>
                        <a:spcAft>
                          <a:spcPts val="0"/>
                        </a:spcAft>
                      </a:pPr>
                      <a:r>
                        <a:rPr lang="es-MX" sz="1100" dirty="0">
                          <a:latin typeface="Calibri"/>
                          <a:ea typeface="Calibri"/>
                          <a:cs typeface="Times New Roman"/>
                        </a:rPr>
                        <a:t>Esta evaluación corresponde a los formatos “Análisis de capacidades motoras”  y “ Balance energético”</a:t>
                      </a:r>
                      <a:r>
                        <a:rPr lang="es-MX" sz="1100" dirty="0">
                          <a:latin typeface="Century Gothic"/>
                          <a:ea typeface="Century Gothic"/>
                          <a:cs typeface="Century Gothic"/>
                        </a:rPr>
                        <a:t>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nvGraphicFramePr>
        <p:xfrm>
          <a:off x="1295400" y="2667000"/>
          <a:ext cx="6705600" cy="1735074"/>
        </p:xfrm>
        <a:graphic>
          <a:graphicData uri="http://schemas.openxmlformats.org/drawingml/2006/table">
            <a:tbl>
              <a:tblPr/>
              <a:tblGrid>
                <a:gridCol w="413268"/>
                <a:gridCol w="2532930"/>
                <a:gridCol w="406602"/>
                <a:gridCol w="393271"/>
                <a:gridCol w="475480"/>
                <a:gridCol w="2484049"/>
              </a:tblGrid>
              <a:tr h="0">
                <a:tc rowSpan="2">
                  <a:txBody>
                    <a:bodyPr/>
                    <a:lstStyle/>
                    <a:p>
                      <a:pPr marL="0" marR="0">
                        <a:lnSpc>
                          <a:spcPct val="115000"/>
                        </a:lnSpc>
                        <a:spcBef>
                          <a:spcPts val="0"/>
                        </a:spcBef>
                        <a:spcAft>
                          <a:spcPts val="0"/>
                        </a:spcAft>
                      </a:pPr>
                      <a:r>
                        <a:rPr lang="es-MX" sz="1100" dirty="0">
                          <a:latin typeface="Calibri"/>
                          <a:ea typeface="Calibri"/>
                          <a:cs typeface="Times New Roman"/>
                        </a:rPr>
                        <a:t>No.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s-MX" sz="1100" dirty="0">
                          <a:latin typeface="Calibri"/>
                          <a:ea typeface="Calibri"/>
                          <a:cs typeface="Times New Roman"/>
                        </a:rPr>
                        <a:t>Reactivo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s-MX" sz="1100" dirty="0">
                          <a:latin typeface="Calibri"/>
                          <a:ea typeface="Calibri"/>
                          <a:cs typeface="Times New Roman"/>
                        </a:rPr>
                        <a:t>Cumple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nSpc>
                          <a:spcPct val="115000"/>
                        </a:lnSpc>
                        <a:spcBef>
                          <a:spcPts val="0"/>
                        </a:spcBef>
                        <a:spcAft>
                          <a:spcPts val="0"/>
                        </a:spcAft>
                      </a:pPr>
                      <a:r>
                        <a:rPr lang="es-MX" sz="1100" dirty="0">
                          <a:latin typeface="Calibri"/>
                          <a:ea typeface="Calibri"/>
                          <a:cs typeface="Times New Roman"/>
                        </a:rPr>
                        <a:t>Peso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s-MX" sz="1100" dirty="0">
                          <a:latin typeface="Calibri"/>
                          <a:ea typeface="Calibri"/>
                          <a:cs typeface="Times New Roman"/>
                        </a:rPr>
                        <a:t>Observaciones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MX" sz="1100" dirty="0">
                          <a:latin typeface="Calibri"/>
                          <a:ea typeface="Calibri"/>
                          <a:cs typeface="Times New Roman"/>
                        </a:rPr>
                        <a:t>sí</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no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0">
                <a:tc>
                  <a:txBody>
                    <a:bodyPr/>
                    <a:lstStyle/>
                    <a:p>
                      <a:pPr marL="0" marR="0">
                        <a:lnSpc>
                          <a:spcPct val="115000"/>
                        </a:lnSpc>
                        <a:spcBef>
                          <a:spcPts val="0"/>
                        </a:spcBef>
                        <a:spcAft>
                          <a:spcPts val="0"/>
                        </a:spcAft>
                      </a:pPr>
                      <a:r>
                        <a:rPr lang="es-MX" sz="1100" dirty="0">
                          <a:latin typeface="Calibri"/>
                          <a:ea typeface="Calibri"/>
                          <a:cs typeface="Times New Roman"/>
                        </a:rPr>
                        <a:t>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Tiene datos de identificación completos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10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a:latin typeface="Calibri"/>
                          <a:ea typeface="Calibri"/>
                          <a:cs typeface="Times New Roman"/>
                        </a:rPr>
                        <a:t>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¿Responde todos los apartados de forma completa y correcta?</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30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a:latin typeface="Calibri"/>
                          <a:ea typeface="Calibri"/>
                          <a:cs typeface="Times New Roman"/>
                        </a:rPr>
                        <a:t>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¿Contiene ilustraciones?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a:latin typeface="Calibri"/>
                          <a:ea typeface="Calibri"/>
                          <a:cs typeface="Times New Roman"/>
                        </a:rPr>
                        <a:t>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¿Consulta fuentes de internet confiables?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a:latin typeface="Calibri"/>
                          <a:ea typeface="Calibri"/>
                          <a:cs typeface="Times New Roman"/>
                        </a:rPr>
                        <a:t>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La presentación es adecuada</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Total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100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28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sp>
        <p:nvSpPr>
          <p:cNvPr id="12" name="11 Rectángulo"/>
          <p:cNvSpPr/>
          <p:nvPr/>
        </p:nvSpPr>
        <p:spPr>
          <a:xfrm>
            <a:off x="533400" y="2209800"/>
            <a:ext cx="7924800" cy="646331"/>
          </a:xfrm>
          <a:prstGeom prst="rect">
            <a:avLst/>
          </a:prstGeom>
        </p:spPr>
        <p:txBody>
          <a:bodyPr wrap="square">
            <a:spAutoFit/>
          </a:bodyPr>
          <a:lstStyle/>
          <a:p>
            <a:pPr algn="just"/>
            <a:r>
              <a:rPr lang="es-MX" dirty="0" smtClean="0"/>
              <a:t>Finalmente en el encuentro cultural se presentarán los trabajos de cada uno de los equipos con el apoyo de tecnologías de la información. </a:t>
            </a:r>
            <a:endParaRPr lang="es-ES" dirty="0" smtClean="0"/>
          </a:p>
        </p:txBody>
      </p:sp>
      <p:sp>
        <p:nvSpPr>
          <p:cNvPr id="13" name="12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3600" y="457200"/>
            <a:ext cx="6248400" cy="1143000"/>
          </a:xfrm>
        </p:spPr>
        <p:txBody>
          <a:bodyPr>
            <a:normAutofit/>
          </a:bodyPr>
          <a:lstStyle/>
          <a:p>
            <a:r>
              <a:rPr lang="es-MX" sz="3200" b="1" dirty="0" smtClean="0"/>
              <a:t>Colegio </a:t>
            </a:r>
            <a:r>
              <a:rPr lang="es-MX" sz="3200" b="1" dirty="0"/>
              <a:t>I</a:t>
            </a:r>
            <a:r>
              <a:rPr lang="es-MX" sz="3200" b="1" dirty="0" smtClean="0"/>
              <a:t>nglés Michael  Faraday  </a:t>
            </a:r>
            <a:br>
              <a:rPr lang="es-MX" sz="3200" b="1" dirty="0" smtClean="0"/>
            </a:br>
            <a:r>
              <a:rPr lang="es-MX" sz="3200" b="1" dirty="0" smtClean="0"/>
              <a:t>A. C.</a:t>
            </a:r>
            <a:endParaRPr lang="en-US" sz="3200" b="1" dirty="0"/>
          </a:p>
        </p:txBody>
      </p:sp>
      <p:pic>
        <p:nvPicPr>
          <p:cNvPr id="6" name="5 Marcador de contenido" descr="logo_colegio_over2.jpg"/>
          <p:cNvPicPr>
            <a:picLocks noGrp="1" noChangeAspect="1"/>
          </p:cNvPicPr>
          <p:nvPr>
            <p:ph idx="1"/>
          </p:nvPr>
        </p:nvPicPr>
        <p:blipFill>
          <a:blip r:embed="rId2" cstate="print"/>
          <a:stretch>
            <a:fillRect/>
          </a:stretch>
        </p:blipFill>
        <p:spPr>
          <a:xfrm>
            <a:off x="381000" y="152401"/>
            <a:ext cx="1480099" cy="2057399"/>
          </a:xfrm>
        </p:spPr>
      </p:pic>
      <p:sp>
        <p:nvSpPr>
          <p:cNvPr id="7" name="6 CuadroTexto"/>
          <p:cNvSpPr txBox="1"/>
          <p:nvPr/>
        </p:nvSpPr>
        <p:spPr>
          <a:xfrm>
            <a:off x="1447800" y="2209800"/>
            <a:ext cx="7543800" cy="4770537"/>
          </a:xfrm>
          <a:prstGeom prst="rect">
            <a:avLst/>
          </a:prstGeom>
          <a:noFill/>
        </p:spPr>
        <p:txBody>
          <a:bodyPr wrap="square" rtlCol="0">
            <a:spAutoFit/>
          </a:bodyPr>
          <a:lstStyle/>
          <a:p>
            <a:pPr algn="ctr"/>
            <a:r>
              <a:rPr lang="es-MX" sz="2800" dirty="0" smtClean="0"/>
              <a:t>Índice</a:t>
            </a:r>
          </a:p>
          <a:p>
            <a:pPr algn="ctr"/>
            <a:endParaRPr lang="es-MX" sz="2800" b="1" dirty="0" smtClean="0"/>
          </a:p>
          <a:p>
            <a:pPr algn="ctr"/>
            <a:r>
              <a:rPr lang="es-MX" sz="2400" dirty="0" smtClean="0"/>
              <a:t>Datos generales…………………………………………..1</a:t>
            </a:r>
          </a:p>
          <a:p>
            <a:pPr algn="ctr"/>
            <a:r>
              <a:rPr lang="es-MX" sz="2400" dirty="0" smtClean="0"/>
              <a:t>Integrantes………………………………………………….2</a:t>
            </a:r>
          </a:p>
          <a:p>
            <a:pPr algn="ctr"/>
            <a:r>
              <a:rPr lang="es-MX" sz="2400" dirty="0" smtClean="0"/>
              <a:t>C. A. I. A. C. General…………………………………….4</a:t>
            </a:r>
          </a:p>
          <a:p>
            <a:pPr algn="ctr"/>
            <a:r>
              <a:rPr lang="es-MX" sz="2400" dirty="0" smtClean="0"/>
              <a:t>Primera sesión (registro fotográfico)……………9</a:t>
            </a:r>
          </a:p>
          <a:p>
            <a:pPr algn="ctr"/>
            <a:r>
              <a:rPr lang="es-MX" sz="2400" dirty="0" smtClean="0"/>
              <a:t>Organizador…………………………………………………10</a:t>
            </a:r>
          </a:p>
          <a:p>
            <a:pPr algn="ctr"/>
            <a:endParaRPr lang="es-MX" sz="2400" dirty="0" smtClean="0"/>
          </a:p>
          <a:p>
            <a:pPr algn="ctr"/>
            <a:endParaRPr lang="es-MX" sz="2400" dirty="0" smtClean="0"/>
          </a:p>
          <a:p>
            <a:pPr algn="ctr"/>
            <a:endParaRPr lang="es-MX" sz="2400" dirty="0" smtClean="0"/>
          </a:p>
          <a:p>
            <a:pPr algn="ctr"/>
            <a:r>
              <a:rPr lang="es-MX" sz="2800" dirty="0" smtClean="0"/>
              <a:t> </a:t>
            </a:r>
          </a:p>
          <a:p>
            <a:pPr algn="ctr"/>
            <a:endParaRPr lang="es-MX" sz="2800" dirty="0"/>
          </a:p>
        </p:txBody>
      </p:sp>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990599" cy="1376974"/>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pic>
        <p:nvPicPr>
          <p:cNvPr id="7" name="Imagen 4" descr="Instrumentos de evaluación. - Word"/>
          <p:cNvPicPr>
            <a:picLocks noChangeAspect="1"/>
          </p:cNvPicPr>
          <p:nvPr/>
        </p:nvPicPr>
        <p:blipFill rotWithShape="1">
          <a:blip r:embed="rId4" cstate="print">
            <a:extLst>
              <a:ext uri="{28A0092B-C50C-407E-A947-70E740481C1C}">
                <a14:useLocalDpi xmlns="" xmlns:a14="http://schemas.microsoft.com/office/drawing/2010/main" val="0"/>
              </a:ext>
            </a:extLst>
          </a:blip>
          <a:srcRect l="21000" t="29364" r="19158" b="8545"/>
          <a:stretch/>
        </p:blipFill>
        <p:spPr>
          <a:xfrm>
            <a:off x="990600" y="1905000"/>
            <a:ext cx="7510818" cy="3800485"/>
          </a:xfrm>
          <a:prstGeom prst="rect">
            <a:avLst/>
          </a:prstGeom>
        </p:spPr>
      </p:pic>
      <p:sp>
        <p:nvSpPr>
          <p:cNvPr id="11" name="10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1219199" cy="1694738"/>
          </a:xfrm>
        </p:spPr>
      </p:pic>
      <p:pic>
        <p:nvPicPr>
          <p:cNvPr id="8" name="4 Marcador de contenido" descr="conexiones-header-4.jpg"/>
          <p:cNvPicPr>
            <a:picLocks noChangeAspect="1"/>
          </p:cNvPicPr>
          <p:nvPr/>
        </p:nvPicPr>
        <p:blipFill>
          <a:blip r:embed="rId3" cstate="print"/>
          <a:stretch>
            <a:fillRect/>
          </a:stretch>
        </p:blipFill>
        <p:spPr>
          <a:xfrm>
            <a:off x="76200" y="5591772"/>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sp>
        <p:nvSpPr>
          <p:cNvPr id="12" name="11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graphicFrame>
        <p:nvGraphicFramePr>
          <p:cNvPr id="7" name="6 Tabla"/>
          <p:cNvGraphicFramePr>
            <a:graphicFrameLocks noGrp="1"/>
          </p:cNvGraphicFramePr>
          <p:nvPr/>
        </p:nvGraphicFramePr>
        <p:xfrm>
          <a:off x="990600" y="1905000"/>
          <a:ext cx="7010400" cy="385572"/>
        </p:xfrm>
        <a:graphic>
          <a:graphicData uri="http://schemas.openxmlformats.org/drawingml/2006/table">
            <a:tbl>
              <a:tblPr/>
              <a:tblGrid>
                <a:gridCol w="7010400"/>
              </a:tblGrid>
              <a:tr h="0">
                <a:tc>
                  <a:txBody>
                    <a:bodyPr/>
                    <a:lstStyle/>
                    <a:p>
                      <a:pPr marL="0" marR="0" algn="ctr">
                        <a:lnSpc>
                          <a:spcPct val="115000"/>
                        </a:lnSpc>
                        <a:spcBef>
                          <a:spcPts val="0"/>
                        </a:spcBef>
                        <a:spcAft>
                          <a:spcPts val="0"/>
                        </a:spcAft>
                      </a:pPr>
                      <a:r>
                        <a:rPr lang="es-MX" sz="1100" dirty="0">
                          <a:solidFill>
                            <a:srgbClr val="FFFFFF"/>
                          </a:solidFill>
                          <a:latin typeface="Calibri"/>
                          <a:ea typeface="Calibri"/>
                          <a:cs typeface="Times New Roman"/>
                        </a:rPr>
                        <a:t>Lista de cotejo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0">
                <a:tc>
                  <a:txBody>
                    <a:bodyPr/>
                    <a:lstStyle/>
                    <a:p>
                      <a:pPr marL="0" marR="0">
                        <a:lnSpc>
                          <a:spcPct val="115000"/>
                        </a:lnSpc>
                        <a:spcBef>
                          <a:spcPts val="0"/>
                        </a:spcBef>
                        <a:spcAft>
                          <a:spcPts val="0"/>
                        </a:spcAft>
                      </a:pPr>
                      <a:r>
                        <a:rPr lang="es-MX" sz="1100" dirty="0">
                          <a:latin typeface="Calibri"/>
                          <a:ea typeface="Calibri"/>
                          <a:cs typeface="Times New Roman"/>
                        </a:rPr>
                        <a:t>Esta evaluación corresponde a la presentación del proyecto en el encuentro cultural.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nvGraphicFramePr>
        <p:xfrm>
          <a:off x="990600" y="2362200"/>
          <a:ext cx="7010400" cy="2506218"/>
        </p:xfrm>
        <a:graphic>
          <a:graphicData uri="http://schemas.openxmlformats.org/drawingml/2006/table">
            <a:tbl>
              <a:tblPr/>
              <a:tblGrid>
                <a:gridCol w="432053"/>
                <a:gridCol w="2648063"/>
                <a:gridCol w="425083"/>
                <a:gridCol w="411147"/>
                <a:gridCol w="497093"/>
                <a:gridCol w="2596961"/>
              </a:tblGrid>
              <a:tr h="0">
                <a:tc rowSpan="2">
                  <a:txBody>
                    <a:bodyPr/>
                    <a:lstStyle/>
                    <a:p>
                      <a:pPr marL="0" marR="0">
                        <a:lnSpc>
                          <a:spcPct val="115000"/>
                        </a:lnSpc>
                        <a:spcBef>
                          <a:spcPts val="0"/>
                        </a:spcBef>
                        <a:spcAft>
                          <a:spcPts val="0"/>
                        </a:spcAft>
                      </a:pPr>
                      <a:r>
                        <a:rPr lang="es-MX" sz="1100" dirty="0">
                          <a:latin typeface="Calibri"/>
                          <a:ea typeface="Calibri"/>
                          <a:cs typeface="Times New Roman"/>
                        </a:rPr>
                        <a:t>No.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s-MX" sz="1100" dirty="0">
                          <a:latin typeface="Calibri"/>
                          <a:ea typeface="Calibri"/>
                          <a:cs typeface="Times New Roman"/>
                        </a:rPr>
                        <a:t>Reactivo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s-MX" sz="1100" dirty="0">
                          <a:latin typeface="Calibri"/>
                          <a:ea typeface="Calibri"/>
                          <a:cs typeface="Times New Roman"/>
                        </a:rPr>
                        <a:t>Cumple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nSpc>
                          <a:spcPct val="115000"/>
                        </a:lnSpc>
                        <a:spcBef>
                          <a:spcPts val="0"/>
                        </a:spcBef>
                        <a:spcAft>
                          <a:spcPts val="0"/>
                        </a:spcAft>
                      </a:pPr>
                      <a:r>
                        <a:rPr lang="es-MX" sz="1100" dirty="0">
                          <a:latin typeface="Calibri"/>
                          <a:ea typeface="Calibri"/>
                          <a:cs typeface="Times New Roman"/>
                        </a:rPr>
                        <a:t>Peso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s-MX" sz="1100" dirty="0">
                          <a:latin typeface="Calibri"/>
                          <a:ea typeface="Calibri"/>
                          <a:cs typeface="Times New Roman"/>
                        </a:rPr>
                        <a:t>Observaciones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MX" sz="1100" dirty="0">
                          <a:latin typeface="Calibri"/>
                          <a:ea typeface="Calibri"/>
                          <a:cs typeface="Times New Roman"/>
                        </a:rPr>
                        <a:t>sí</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no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0">
                <a:tc>
                  <a:txBody>
                    <a:bodyPr/>
                    <a:lstStyle/>
                    <a:p>
                      <a:pPr marL="0" marR="0">
                        <a:lnSpc>
                          <a:spcPct val="115000"/>
                        </a:lnSpc>
                        <a:spcBef>
                          <a:spcPts val="0"/>
                        </a:spcBef>
                        <a:spcAft>
                          <a:spcPts val="0"/>
                        </a:spcAft>
                      </a:pPr>
                      <a:r>
                        <a:rPr lang="es-MX" sz="1100" dirty="0" smtClean="0">
                          <a:latin typeface="Calibri"/>
                          <a:ea typeface="Calibri"/>
                          <a:cs typeface="Times New Roman"/>
                        </a:rPr>
                        <a:t>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smtClean="0">
                          <a:latin typeface="Calibri"/>
                          <a:ea typeface="Calibri"/>
                          <a:cs typeface="Times New Roman"/>
                        </a:rPr>
                        <a:t>Originalidad de la presentación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smtClean="0">
                          <a:latin typeface="Calibri"/>
                          <a:ea typeface="Calibri"/>
                          <a:cs typeface="Times New Roman"/>
                        </a:rPr>
                        <a:t>10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smtClean="0">
                          <a:latin typeface="Calibri"/>
                          <a:ea typeface="Calibri"/>
                          <a:cs typeface="Times New Roman"/>
                        </a:rPr>
                        <a:t>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100" dirty="0" smtClean="0">
                          <a:latin typeface="+mn-lt"/>
                          <a:ea typeface="Calibri"/>
                          <a:cs typeface="Times New Roman"/>
                        </a:rPr>
                        <a:t>Todos los integrantes del equipo participan.</a:t>
                      </a:r>
                      <a:endParaRPr lang="en-US" sz="1100" dirty="0" smtClean="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smtClean="0">
                          <a:latin typeface="Calibri"/>
                          <a:ea typeface="Calibri"/>
                          <a:cs typeface="Times New Roman"/>
                        </a:rPr>
                        <a:t>10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smtClean="0">
                          <a:latin typeface="Calibri"/>
                          <a:ea typeface="Calibri"/>
                          <a:cs typeface="Times New Roman"/>
                        </a:rPr>
                        <a:t>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100" dirty="0" smtClean="0">
                          <a:latin typeface="+mn-lt"/>
                          <a:ea typeface="Calibri"/>
                          <a:cs typeface="Times New Roman"/>
                        </a:rPr>
                        <a:t>La explicación es clara y fluida</a:t>
                      </a:r>
                      <a:endParaRPr lang="en-US" sz="1100" dirty="0" smtClean="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smtClean="0">
                          <a:latin typeface="Calibri"/>
                          <a:ea typeface="Calibri"/>
                          <a:cs typeface="Times New Roman"/>
                        </a:rPr>
                        <a:t>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100" dirty="0" smtClean="0">
                          <a:latin typeface="+mn-lt"/>
                          <a:ea typeface="Calibri"/>
                          <a:cs typeface="Times New Roman"/>
                        </a:rPr>
                        <a:t>La presentación personal de cada uno de los integrantes del equipo es adecuada.</a:t>
                      </a:r>
                      <a:endParaRPr lang="en-US" sz="1100" dirty="0" smtClean="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smtClean="0">
                          <a:latin typeface="Calibri"/>
                          <a:ea typeface="Calibri"/>
                          <a:cs typeface="Times New Roman"/>
                        </a:rPr>
                        <a:t>10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smtClean="0">
                          <a:latin typeface="Calibri"/>
                          <a:ea typeface="Calibri"/>
                          <a:cs typeface="Times New Roman"/>
                        </a:rPr>
                        <a:t>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100" dirty="0" smtClean="0">
                          <a:latin typeface="+mn-lt"/>
                          <a:ea typeface="Calibri"/>
                          <a:cs typeface="Times New Roman"/>
                        </a:rPr>
                        <a:t>El material multimedia es atractivo </a:t>
                      </a:r>
                      <a:endParaRPr lang="en-US" sz="1100" dirty="0" smtClean="0">
                        <a:latin typeface="+mn-lt"/>
                        <a:ea typeface="Calibri"/>
                        <a:cs typeface="Times New Roman"/>
                      </a:endParaRP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smtClean="0">
                          <a:latin typeface="Calibri"/>
                          <a:ea typeface="Calibri"/>
                          <a:cs typeface="Times New Roman"/>
                        </a:rPr>
                        <a:t>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100" dirty="0" smtClean="0">
                          <a:latin typeface="+mn-lt"/>
                          <a:ea typeface="Calibri"/>
                          <a:cs typeface="Times New Roman"/>
                        </a:rPr>
                        <a:t>Presenta el prototipo funcionando</a:t>
                      </a:r>
                      <a:endParaRPr lang="en-US" sz="1100" dirty="0" smtClean="0">
                        <a:latin typeface="+mn-lt"/>
                        <a:ea typeface="Calibri"/>
                        <a:cs typeface="Times New Roman"/>
                      </a:endParaRP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smtClean="0">
                          <a:latin typeface="Calibri"/>
                          <a:ea typeface="Calibri"/>
                          <a:cs typeface="Times New Roman"/>
                        </a:rPr>
                        <a:t>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smtClean="0">
                          <a:latin typeface="Calibri"/>
                          <a:ea typeface="Calibri"/>
                          <a:cs typeface="Times New Roman"/>
                        </a:rPr>
                        <a:t>Los conceptos expuestos son acertados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10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Total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100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01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1219199" cy="1694738"/>
          </a:xfrm>
        </p:spPr>
      </p:pic>
      <p:pic>
        <p:nvPicPr>
          <p:cNvPr id="8" name="4 Marcador de contenido" descr="conexiones-header-4.jpg"/>
          <p:cNvPicPr>
            <a:picLocks noChangeAspect="1"/>
          </p:cNvPicPr>
          <p:nvPr/>
        </p:nvPicPr>
        <p:blipFill>
          <a:blip r:embed="rId3" cstate="print"/>
          <a:stretch>
            <a:fillRect/>
          </a:stretch>
        </p:blipFill>
        <p:spPr>
          <a:xfrm>
            <a:off x="76200" y="5591772"/>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sp>
        <p:nvSpPr>
          <p:cNvPr id="12" name="11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graphicFrame>
        <p:nvGraphicFramePr>
          <p:cNvPr id="7" name="6 Tabla"/>
          <p:cNvGraphicFramePr>
            <a:graphicFrameLocks noGrp="1"/>
          </p:cNvGraphicFramePr>
          <p:nvPr/>
        </p:nvGraphicFramePr>
        <p:xfrm>
          <a:off x="914400" y="1860042"/>
          <a:ext cx="7162800" cy="578358"/>
        </p:xfrm>
        <a:graphic>
          <a:graphicData uri="http://schemas.openxmlformats.org/drawingml/2006/table">
            <a:tbl>
              <a:tblPr/>
              <a:tblGrid>
                <a:gridCol w="3431878"/>
                <a:gridCol w="356004"/>
                <a:gridCol w="3374918"/>
              </a:tblGrid>
              <a:tr h="0">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solidFill>
                          <a:srgbClr val="FFFFFF"/>
                        </a:solidFill>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Fecha:</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a:solidFill>
                            <a:srgbClr val="FFFFFF"/>
                          </a:solidFill>
                          <a:latin typeface="Calibri"/>
                          <a:ea typeface="Calibri"/>
                          <a:cs typeface="Times New Roman"/>
                        </a:rPr>
                        <a:t>Nombre del evaluador:</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endParaRPr lang="es-MX" sz="1100" dirty="0">
                        <a:solidFill>
                          <a:srgbClr val="FFFF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s-MX" sz="1100" dirty="0">
                          <a:solidFill>
                            <a:srgbClr val="FFFFFF"/>
                          </a:solidFill>
                          <a:latin typeface="Calibri"/>
                          <a:ea typeface="Calibri"/>
                          <a:cs typeface="Times New Roman"/>
                        </a:rPr>
                        <a:t>Proyecto evaluado: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0">
                <a:tc>
                  <a:txBody>
                    <a:bodyPr/>
                    <a:lstStyle/>
                    <a:p>
                      <a:pPr marL="0" marR="0">
                        <a:lnSpc>
                          <a:spcPct val="115000"/>
                        </a:lnSpc>
                        <a:spcBef>
                          <a:spcPts val="0"/>
                        </a:spcBef>
                        <a:spcAft>
                          <a:spcPts val="0"/>
                        </a:spcAft>
                      </a:pPr>
                      <a:endParaRPr lang="es-MX" sz="1100" dirty="0">
                        <a:solidFill>
                          <a:srgbClr val="FFFF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solidFill>
                          <a:srgbClr val="FFFF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solidFill>
                          <a:srgbClr val="FFFF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nvGraphicFramePr>
        <p:xfrm>
          <a:off x="914400" y="2514600"/>
          <a:ext cx="7239000" cy="1156716"/>
        </p:xfrm>
        <a:graphic>
          <a:graphicData uri="http://schemas.openxmlformats.org/drawingml/2006/table">
            <a:tbl>
              <a:tblPr/>
              <a:tblGrid>
                <a:gridCol w="7239000"/>
              </a:tblGrid>
              <a:tr h="139098">
                <a:tc>
                  <a:txBody>
                    <a:bodyPr/>
                    <a:lstStyle/>
                    <a:p>
                      <a:pPr marL="0" marR="0" algn="ctr">
                        <a:lnSpc>
                          <a:spcPct val="115000"/>
                        </a:lnSpc>
                        <a:spcBef>
                          <a:spcPts val="0"/>
                        </a:spcBef>
                        <a:spcAft>
                          <a:spcPts val="0"/>
                        </a:spcAft>
                      </a:pPr>
                      <a:r>
                        <a:rPr lang="es-MX" sz="1100" dirty="0">
                          <a:solidFill>
                            <a:srgbClr val="FFFFFF"/>
                          </a:solidFill>
                          <a:latin typeface="Calibri"/>
                          <a:ea typeface="Calibri"/>
                          <a:cs typeface="Times New Roman"/>
                        </a:rPr>
                        <a:t>Instrucciones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434621">
                <a:tc>
                  <a:txBody>
                    <a:bodyPr/>
                    <a:lstStyle/>
                    <a:p>
                      <a:pPr marL="0" marR="0">
                        <a:lnSpc>
                          <a:spcPct val="115000"/>
                        </a:lnSpc>
                        <a:spcBef>
                          <a:spcPts val="0"/>
                        </a:spcBef>
                        <a:spcAft>
                          <a:spcPts val="0"/>
                        </a:spcAft>
                      </a:pPr>
                      <a:r>
                        <a:rPr lang="es-MX" sz="1100" dirty="0">
                          <a:solidFill>
                            <a:srgbClr val="000000"/>
                          </a:solidFill>
                          <a:latin typeface="Calibri"/>
                          <a:ea typeface="Calibri"/>
                          <a:cs typeface="Times New Roman"/>
                        </a:rPr>
                        <a:t>1. Observa cuidadosamente la ejecución de las actividades que se enuncian y marca un sí cuando el producto cumpla con lo solicitado o muestre las evidencias y no cuando no </a:t>
                      </a:r>
                      <a:r>
                        <a:rPr lang="es-MX" sz="1100" dirty="0" smtClean="0">
                          <a:solidFill>
                            <a:srgbClr val="000000"/>
                          </a:solidFill>
                          <a:latin typeface="Calibri"/>
                          <a:ea typeface="Calibri"/>
                          <a:cs typeface="Times New Roman"/>
                        </a:rPr>
                        <a:t>realice </a:t>
                      </a:r>
                      <a:r>
                        <a:rPr lang="es-MX" sz="1100" dirty="0">
                          <a:solidFill>
                            <a:srgbClr val="000000"/>
                          </a:solidFill>
                          <a:latin typeface="Calibri"/>
                          <a:ea typeface="Calibri"/>
                          <a:cs typeface="Times New Roman"/>
                        </a:rPr>
                        <a:t>las actividades señaladas.</a:t>
                      </a:r>
                      <a:endParaRPr lang="en-US" sz="1100" dirty="0">
                        <a:latin typeface="Calibri"/>
                        <a:ea typeface="Calibri"/>
                        <a:cs typeface="Times New Roman"/>
                      </a:endParaRPr>
                    </a:p>
                    <a:p>
                      <a:pPr marL="0" marR="0">
                        <a:lnSpc>
                          <a:spcPct val="115000"/>
                        </a:lnSpc>
                        <a:spcBef>
                          <a:spcPts val="0"/>
                        </a:spcBef>
                        <a:spcAft>
                          <a:spcPts val="0"/>
                        </a:spcAft>
                      </a:pPr>
                      <a:r>
                        <a:rPr lang="es-MX" sz="1100" dirty="0">
                          <a:solidFill>
                            <a:srgbClr val="000000"/>
                          </a:solidFill>
                          <a:latin typeface="Calibri"/>
                          <a:ea typeface="Calibri"/>
                          <a:cs typeface="Times New Roman"/>
                        </a:rPr>
                        <a:t>2. Todos los reactivos deben ser evaluados.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098">
                <a:tc>
                  <a:txBody>
                    <a:bodyPr/>
                    <a:lstStyle/>
                    <a:p>
                      <a:pPr marL="0" marR="0" algn="ctr">
                        <a:lnSpc>
                          <a:spcPct val="115000"/>
                        </a:lnSpc>
                        <a:spcBef>
                          <a:spcPts val="0"/>
                        </a:spcBef>
                        <a:spcAft>
                          <a:spcPts val="0"/>
                        </a:spcAft>
                      </a:pPr>
                      <a:r>
                        <a:rPr lang="es-MX" sz="1100" dirty="0">
                          <a:solidFill>
                            <a:srgbClr val="FFFFFF"/>
                          </a:solidFill>
                          <a:latin typeface="Calibri"/>
                          <a:ea typeface="Calibri"/>
                          <a:cs typeface="Times New Roman"/>
                        </a:rPr>
                        <a:t>Lista de cotejo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139098">
                <a:tc>
                  <a:txBody>
                    <a:bodyPr/>
                    <a:lstStyle/>
                    <a:p>
                      <a:pPr marL="0" marR="0">
                        <a:lnSpc>
                          <a:spcPct val="115000"/>
                        </a:lnSpc>
                        <a:spcBef>
                          <a:spcPts val="0"/>
                        </a:spcBef>
                        <a:spcAft>
                          <a:spcPts val="0"/>
                        </a:spcAft>
                      </a:pPr>
                      <a:r>
                        <a:rPr lang="es-MX" sz="1100" dirty="0">
                          <a:latin typeface="Calibri"/>
                          <a:ea typeface="Calibri"/>
                          <a:cs typeface="Times New Roman"/>
                        </a:rPr>
                        <a:t>Coevaluación. Esta evaluación corresponde a la presentación del proyecto en el encuentro cultural.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12 Tabla"/>
          <p:cNvGraphicFramePr>
            <a:graphicFrameLocks noGrp="1"/>
          </p:cNvGraphicFramePr>
          <p:nvPr/>
        </p:nvGraphicFramePr>
        <p:xfrm>
          <a:off x="914400" y="3675126"/>
          <a:ext cx="7239001" cy="1735074"/>
        </p:xfrm>
        <a:graphic>
          <a:graphicData uri="http://schemas.openxmlformats.org/drawingml/2006/table">
            <a:tbl>
              <a:tblPr/>
              <a:tblGrid>
                <a:gridCol w="446141"/>
                <a:gridCol w="2734414"/>
                <a:gridCol w="438946"/>
                <a:gridCol w="424554"/>
                <a:gridCol w="513302"/>
                <a:gridCol w="2681644"/>
              </a:tblGrid>
              <a:tr h="0">
                <a:tc rowSpan="2">
                  <a:txBody>
                    <a:bodyPr/>
                    <a:lstStyle/>
                    <a:p>
                      <a:pPr marL="0" marR="0">
                        <a:lnSpc>
                          <a:spcPct val="115000"/>
                        </a:lnSpc>
                        <a:spcBef>
                          <a:spcPts val="0"/>
                        </a:spcBef>
                        <a:spcAft>
                          <a:spcPts val="0"/>
                        </a:spcAft>
                      </a:pPr>
                      <a:r>
                        <a:rPr lang="es-MX" sz="1100" dirty="0">
                          <a:latin typeface="Calibri"/>
                          <a:ea typeface="Calibri"/>
                          <a:cs typeface="Times New Roman"/>
                        </a:rPr>
                        <a:t>No.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s-MX" sz="1100" dirty="0">
                          <a:latin typeface="Calibri"/>
                          <a:ea typeface="Calibri"/>
                          <a:cs typeface="Times New Roman"/>
                        </a:rPr>
                        <a:t>Reactivo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s-MX" sz="1100" dirty="0">
                          <a:latin typeface="Calibri"/>
                          <a:ea typeface="Calibri"/>
                          <a:cs typeface="Times New Roman"/>
                        </a:rPr>
                        <a:t>Cumple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nSpc>
                          <a:spcPct val="115000"/>
                        </a:lnSpc>
                        <a:spcBef>
                          <a:spcPts val="0"/>
                        </a:spcBef>
                        <a:spcAft>
                          <a:spcPts val="0"/>
                        </a:spcAft>
                      </a:pPr>
                      <a:r>
                        <a:rPr lang="es-MX" sz="1100" dirty="0">
                          <a:latin typeface="Calibri"/>
                          <a:ea typeface="Calibri"/>
                          <a:cs typeface="Times New Roman"/>
                        </a:rPr>
                        <a:t>Peso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s-MX" sz="1100" dirty="0">
                          <a:latin typeface="Calibri"/>
                          <a:ea typeface="Calibri"/>
                          <a:cs typeface="Times New Roman"/>
                        </a:rPr>
                        <a:t>Observaciones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MX" sz="1100" dirty="0">
                          <a:latin typeface="Calibri"/>
                          <a:ea typeface="Calibri"/>
                          <a:cs typeface="Times New Roman"/>
                        </a:rPr>
                        <a:t>sí</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no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0">
                <a:tc>
                  <a:txBody>
                    <a:bodyPr/>
                    <a:lstStyle/>
                    <a:p>
                      <a:pPr marL="0" marR="0">
                        <a:lnSpc>
                          <a:spcPct val="115000"/>
                        </a:lnSpc>
                        <a:spcBef>
                          <a:spcPts val="0"/>
                        </a:spcBef>
                        <a:spcAft>
                          <a:spcPts val="0"/>
                        </a:spcAft>
                      </a:pPr>
                      <a:r>
                        <a:rPr lang="es-MX" sz="1100" dirty="0">
                          <a:latin typeface="Calibri"/>
                          <a:ea typeface="Calibri"/>
                          <a:cs typeface="Times New Roman"/>
                        </a:rPr>
                        <a:t>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El material multimedia es adecuado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a:latin typeface="Calibri"/>
                          <a:ea typeface="Calibri"/>
                          <a:cs typeface="Times New Roman"/>
                        </a:rPr>
                        <a:t>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Presenta el prototipo funcionando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a:latin typeface="Calibri"/>
                          <a:ea typeface="Calibri"/>
                          <a:cs typeface="Times New Roman"/>
                        </a:rPr>
                        <a:t>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La explicación es clara y fluida</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a:latin typeface="Calibri"/>
                          <a:ea typeface="Calibri"/>
                          <a:cs typeface="Times New Roman"/>
                        </a:rPr>
                        <a:t>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Todos los integrantes del equipo participan.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smtClean="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s-MX" sz="1100" dirty="0" smtClean="0">
                          <a:latin typeface="Calibri"/>
                          <a:ea typeface="Calibri"/>
                          <a:cs typeface="Times New Roman"/>
                        </a:rPr>
                        <a:t>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La presentación personal de cada uno de los integrantes del equipo es adecuada.</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Total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100" dirty="0">
                          <a:latin typeface="Calibri"/>
                          <a:ea typeface="Calibri"/>
                          <a:cs typeface="Times New Roman"/>
                        </a:rPr>
                        <a:t>100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4" name="13 Tabla"/>
          <p:cNvGraphicFramePr>
            <a:graphicFrameLocks noGrp="1"/>
          </p:cNvGraphicFramePr>
          <p:nvPr/>
        </p:nvGraphicFramePr>
        <p:xfrm>
          <a:off x="914400" y="5486400"/>
          <a:ext cx="7239000" cy="192786"/>
        </p:xfrm>
        <a:graphic>
          <a:graphicData uri="http://schemas.openxmlformats.org/drawingml/2006/table">
            <a:tbl>
              <a:tblPr/>
              <a:tblGrid>
                <a:gridCol w="7239000"/>
              </a:tblGrid>
              <a:tr h="0">
                <a:tc>
                  <a:txBody>
                    <a:bodyPr/>
                    <a:lstStyle/>
                    <a:p>
                      <a:pPr marL="0" marR="0">
                        <a:lnSpc>
                          <a:spcPct val="115000"/>
                        </a:lnSpc>
                        <a:spcBef>
                          <a:spcPts val="0"/>
                        </a:spcBef>
                        <a:spcAft>
                          <a:spcPts val="0"/>
                        </a:spcAft>
                      </a:pPr>
                      <a:r>
                        <a:rPr lang="es-MX" sz="1100" dirty="0">
                          <a:latin typeface="Calibri"/>
                          <a:ea typeface="Calibri"/>
                          <a:cs typeface="Times New Roman"/>
                        </a:rPr>
                        <a:t>¿Qué consejo le darías a tus compañeros?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11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1219199" cy="1694738"/>
          </a:xfrm>
        </p:spPr>
      </p:pic>
      <p:pic>
        <p:nvPicPr>
          <p:cNvPr id="8" name="4 Marcador de contenido" descr="conexiones-header-4.jpg"/>
          <p:cNvPicPr>
            <a:picLocks noChangeAspect="1"/>
          </p:cNvPicPr>
          <p:nvPr/>
        </p:nvPicPr>
        <p:blipFill>
          <a:blip r:embed="rId3" cstate="print"/>
          <a:stretch>
            <a:fillRect/>
          </a:stretch>
        </p:blipFill>
        <p:spPr>
          <a:xfrm>
            <a:off x="76200" y="5591772"/>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sp>
        <p:nvSpPr>
          <p:cNvPr id="12" name="11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
        <p:nvSpPr>
          <p:cNvPr id="911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1" name="10 Imagen" descr="1.jpg"/>
          <p:cNvPicPr>
            <a:picLocks noChangeAspect="1"/>
          </p:cNvPicPr>
          <p:nvPr/>
        </p:nvPicPr>
        <p:blipFill>
          <a:blip r:embed="rId4" cstate="print"/>
          <a:stretch>
            <a:fillRect/>
          </a:stretch>
        </p:blipFill>
        <p:spPr>
          <a:xfrm>
            <a:off x="2133600" y="1828800"/>
            <a:ext cx="6019800" cy="37623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1219199" cy="1694738"/>
          </a:xfrm>
        </p:spPr>
      </p:pic>
      <p:pic>
        <p:nvPicPr>
          <p:cNvPr id="8" name="4 Marcador de contenido" descr="conexiones-header-4.jpg"/>
          <p:cNvPicPr>
            <a:picLocks noChangeAspect="1"/>
          </p:cNvPicPr>
          <p:nvPr/>
        </p:nvPicPr>
        <p:blipFill>
          <a:blip r:embed="rId3" cstate="print"/>
          <a:stretch>
            <a:fillRect/>
          </a:stretch>
        </p:blipFill>
        <p:spPr>
          <a:xfrm>
            <a:off x="76200" y="5591772"/>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sp>
        <p:nvSpPr>
          <p:cNvPr id="12" name="11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
        <p:nvSpPr>
          <p:cNvPr id="911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1" name="10 Imagen" descr="2.jpg"/>
          <p:cNvPicPr>
            <a:picLocks noChangeAspect="1"/>
          </p:cNvPicPr>
          <p:nvPr/>
        </p:nvPicPr>
        <p:blipFill>
          <a:blip r:embed="rId4" cstate="print"/>
          <a:stretch>
            <a:fillRect/>
          </a:stretch>
        </p:blipFill>
        <p:spPr>
          <a:xfrm>
            <a:off x="2057400" y="1828800"/>
            <a:ext cx="6096000" cy="3810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1219199" cy="1694738"/>
          </a:xfrm>
        </p:spPr>
      </p:pic>
      <p:pic>
        <p:nvPicPr>
          <p:cNvPr id="8" name="4 Marcador de contenido" descr="conexiones-header-4.jpg"/>
          <p:cNvPicPr>
            <a:picLocks noChangeAspect="1"/>
          </p:cNvPicPr>
          <p:nvPr/>
        </p:nvPicPr>
        <p:blipFill>
          <a:blip r:embed="rId3" cstate="print"/>
          <a:stretch>
            <a:fillRect/>
          </a:stretch>
        </p:blipFill>
        <p:spPr>
          <a:xfrm>
            <a:off x="76200" y="5591772"/>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sp>
        <p:nvSpPr>
          <p:cNvPr id="12" name="11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
        <p:nvSpPr>
          <p:cNvPr id="911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1" name="10 Imagen" descr="3.jpg"/>
          <p:cNvPicPr>
            <a:picLocks noChangeAspect="1"/>
          </p:cNvPicPr>
          <p:nvPr/>
        </p:nvPicPr>
        <p:blipFill>
          <a:blip r:embed="rId4" cstate="print"/>
          <a:stretch>
            <a:fillRect/>
          </a:stretch>
        </p:blipFill>
        <p:spPr>
          <a:xfrm>
            <a:off x="2133600" y="1828800"/>
            <a:ext cx="6172200" cy="38576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1219199" cy="1694738"/>
          </a:xfrm>
        </p:spPr>
      </p:pic>
      <p:pic>
        <p:nvPicPr>
          <p:cNvPr id="8" name="4 Marcador de contenido" descr="conexiones-header-4.jpg"/>
          <p:cNvPicPr>
            <a:picLocks noChangeAspect="1"/>
          </p:cNvPicPr>
          <p:nvPr/>
        </p:nvPicPr>
        <p:blipFill>
          <a:blip r:embed="rId3" cstate="print"/>
          <a:stretch>
            <a:fillRect/>
          </a:stretch>
        </p:blipFill>
        <p:spPr>
          <a:xfrm>
            <a:off x="76200" y="5591772"/>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sp>
        <p:nvSpPr>
          <p:cNvPr id="12" name="11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
        <p:nvSpPr>
          <p:cNvPr id="911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1" name="10 Imagen" descr="thumbnail (2).jpg"/>
          <p:cNvPicPr>
            <a:picLocks noChangeAspect="1"/>
          </p:cNvPicPr>
          <p:nvPr/>
        </p:nvPicPr>
        <p:blipFill>
          <a:blip r:embed="rId4" cstate="print"/>
          <a:stretch>
            <a:fillRect/>
          </a:stretch>
        </p:blipFill>
        <p:spPr>
          <a:xfrm>
            <a:off x="2057400" y="1828799"/>
            <a:ext cx="6096000" cy="3810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1219199" cy="1694738"/>
          </a:xfrm>
        </p:spPr>
      </p:pic>
      <p:pic>
        <p:nvPicPr>
          <p:cNvPr id="8" name="4 Marcador de contenido" descr="conexiones-header-4.jpg"/>
          <p:cNvPicPr>
            <a:picLocks noChangeAspect="1"/>
          </p:cNvPicPr>
          <p:nvPr/>
        </p:nvPicPr>
        <p:blipFill>
          <a:blip r:embed="rId3" cstate="print"/>
          <a:stretch>
            <a:fillRect/>
          </a:stretch>
        </p:blipFill>
        <p:spPr>
          <a:xfrm>
            <a:off x="76200" y="5591772"/>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30942" cy="523220"/>
          </a:xfrm>
          <a:prstGeom prst="rect">
            <a:avLst/>
          </a:prstGeom>
        </p:spPr>
        <p:txBody>
          <a:bodyPr wrap="none">
            <a:spAutoFit/>
          </a:bodyPr>
          <a:lstStyle/>
          <a:p>
            <a:r>
              <a:rPr lang="es-MX" sz="2800" dirty="0" smtClean="0">
                <a:solidFill>
                  <a:schemeClr val="tx2"/>
                </a:solidFill>
              </a:rPr>
              <a:t>5.g</a:t>
            </a:r>
            <a:endParaRPr lang="en-US" sz="2800" dirty="0">
              <a:solidFill>
                <a:schemeClr val="tx2"/>
              </a:solidFill>
            </a:endParaRPr>
          </a:p>
        </p:txBody>
      </p:sp>
      <p:sp>
        <p:nvSpPr>
          <p:cNvPr id="12" name="11 Rectángulo"/>
          <p:cNvSpPr/>
          <p:nvPr/>
        </p:nvSpPr>
        <p:spPr>
          <a:xfrm>
            <a:off x="3886200" y="1524000"/>
            <a:ext cx="4378186" cy="369332"/>
          </a:xfrm>
          <a:prstGeom prst="rect">
            <a:avLst/>
          </a:prstGeom>
        </p:spPr>
        <p:txBody>
          <a:bodyPr wrap="none">
            <a:spAutoFit/>
          </a:bodyPr>
          <a:lstStyle/>
          <a:p>
            <a:r>
              <a:rPr lang="es-MX" b="1" dirty="0" smtClean="0"/>
              <a:t>Formatos e instrumentos para la planeación</a:t>
            </a:r>
            <a:endParaRPr lang="en-US" dirty="0"/>
          </a:p>
        </p:txBody>
      </p:sp>
      <p:sp>
        <p:nvSpPr>
          <p:cNvPr id="911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1" name="10 Imagen" descr="5.jpg"/>
          <p:cNvPicPr>
            <a:picLocks noChangeAspect="1"/>
          </p:cNvPicPr>
          <p:nvPr/>
        </p:nvPicPr>
        <p:blipFill>
          <a:blip r:embed="rId4" cstate="print"/>
          <a:stretch>
            <a:fillRect/>
          </a:stretch>
        </p:blipFill>
        <p:spPr>
          <a:xfrm>
            <a:off x="1905000" y="1800225"/>
            <a:ext cx="6248400" cy="39052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1219199" cy="1694738"/>
          </a:xfrm>
        </p:spPr>
      </p:pic>
      <p:pic>
        <p:nvPicPr>
          <p:cNvPr id="8" name="4 Marcador de contenido" descr="conexiones-header-4.jpg"/>
          <p:cNvPicPr>
            <a:picLocks noChangeAspect="1"/>
          </p:cNvPicPr>
          <p:nvPr/>
        </p:nvPicPr>
        <p:blipFill>
          <a:blip r:embed="rId3" cstate="print"/>
          <a:stretch>
            <a:fillRect/>
          </a:stretch>
        </p:blipFill>
        <p:spPr>
          <a:xfrm>
            <a:off x="76200" y="5591772"/>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47934" cy="523220"/>
          </a:xfrm>
          <a:prstGeom prst="rect">
            <a:avLst/>
          </a:prstGeom>
        </p:spPr>
        <p:txBody>
          <a:bodyPr wrap="none">
            <a:spAutoFit/>
          </a:bodyPr>
          <a:lstStyle/>
          <a:p>
            <a:r>
              <a:rPr lang="es-MX" sz="2800" dirty="0" smtClean="0">
                <a:solidFill>
                  <a:schemeClr val="tx2"/>
                </a:solidFill>
              </a:rPr>
              <a:t>5.h</a:t>
            </a:r>
            <a:endParaRPr lang="en-US" sz="2800" dirty="0">
              <a:solidFill>
                <a:schemeClr val="tx2"/>
              </a:solidFill>
            </a:endParaRPr>
          </a:p>
        </p:txBody>
      </p:sp>
      <p:sp>
        <p:nvSpPr>
          <p:cNvPr id="12" name="11 Rectángulo"/>
          <p:cNvSpPr/>
          <p:nvPr/>
        </p:nvSpPr>
        <p:spPr>
          <a:xfrm>
            <a:off x="4689054" y="1524000"/>
            <a:ext cx="3514424" cy="369332"/>
          </a:xfrm>
          <a:prstGeom prst="rect">
            <a:avLst/>
          </a:prstGeom>
        </p:spPr>
        <p:txBody>
          <a:bodyPr wrap="none">
            <a:spAutoFit/>
          </a:bodyPr>
          <a:lstStyle/>
          <a:p>
            <a:r>
              <a:rPr lang="es-MX" b="1" dirty="0" smtClean="0"/>
              <a:t>Contexto de la reunión de zona  2A</a:t>
            </a:r>
            <a:endParaRPr lang="en-US" b="1" dirty="0"/>
          </a:p>
        </p:txBody>
      </p:sp>
      <p:sp>
        <p:nvSpPr>
          <p:cNvPr id="911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6" name="15 CuadroTexto"/>
          <p:cNvSpPr txBox="1"/>
          <p:nvPr/>
        </p:nvSpPr>
        <p:spPr>
          <a:xfrm>
            <a:off x="609600" y="1905000"/>
            <a:ext cx="7620000" cy="3970318"/>
          </a:xfrm>
          <a:prstGeom prst="rect">
            <a:avLst/>
          </a:prstGeom>
          <a:noFill/>
        </p:spPr>
        <p:txBody>
          <a:bodyPr wrap="square" rtlCol="0">
            <a:spAutoFit/>
          </a:bodyPr>
          <a:lstStyle/>
          <a:p>
            <a:r>
              <a:rPr lang="es-MX" dirty="0" smtClean="0"/>
              <a:t>PROYECTO CONEXIONES</a:t>
            </a:r>
            <a:endParaRPr lang="en-US" dirty="0" smtClean="0"/>
          </a:p>
          <a:p>
            <a:r>
              <a:rPr lang="es-MX" dirty="0" smtClean="0"/>
              <a:t>Representante del Consejo Mixto Consultivo de la UNAM: Maestra Amparo Lapiedra</a:t>
            </a:r>
            <a:endParaRPr lang="en-US" dirty="0" smtClean="0"/>
          </a:p>
          <a:p>
            <a:r>
              <a:rPr lang="es-MX" dirty="0" smtClean="0"/>
              <a:t>Coordinador de Conexiones del Colegio Ciudad de México: Elynn Vázquez Wong</a:t>
            </a:r>
            <a:endParaRPr lang="en-US" dirty="0" smtClean="0"/>
          </a:p>
          <a:p>
            <a:r>
              <a:rPr lang="es-MX" dirty="0" smtClean="0"/>
              <a:t> </a:t>
            </a:r>
            <a:endParaRPr lang="en-US" dirty="0" smtClean="0"/>
          </a:p>
          <a:p>
            <a:r>
              <a:rPr lang="es-MX" dirty="0" smtClean="0"/>
              <a:t>La reunión tuvo representantes de distintos colegios. Las opiniones reflejadas en el documento que fue producto de la reunión son diversas. Algunos colegios sienten que el proyecto Conexiones no es viable porque el tiempo no es suficiente para organizar las reuniones, por lo que se les sugirió trabajar digitalmente.</a:t>
            </a:r>
            <a:endParaRPr lang="en-US" dirty="0" smtClean="0"/>
          </a:p>
          <a:p>
            <a:r>
              <a:rPr lang="es-MX" dirty="0" smtClean="0"/>
              <a:t>Por otro lado, otros colegios han buscado soluciones ante los diferentes tropiezos como elaborar evaluaciones diagnósticas o tomar decisiones colegiadas. </a:t>
            </a:r>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1219199" cy="1694738"/>
          </a:xfrm>
        </p:spPr>
      </p:pic>
      <p:pic>
        <p:nvPicPr>
          <p:cNvPr id="8" name="4 Marcador de contenido" descr="conexiones-header-4.jpg"/>
          <p:cNvPicPr>
            <a:picLocks noChangeAspect="1"/>
          </p:cNvPicPr>
          <p:nvPr/>
        </p:nvPicPr>
        <p:blipFill>
          <a:blip r:embed="rId3" cstate="print"/>
          <a:stretch>
            <a:fillRect/>
          </a:stretch>
        </p:blipFill>
        <p:spPr>
          <a:xfrm>
            <a:off x="76200" y="5591772"/>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47934" cy="523220"/>
          </a:xfrm>
          <a:prstGeom prst="rect">
            <a:avLst/>
          </a:prstGeom>
        </p:spPr>
        <p:txBody>
          <a:bodyPr wrap="none">
            <a:spAutoFit/>
          </a:bodyPr>
          <a:lstStyle/>
          <a:p>
            <a:r>
              <a:rPr lang="es-MX" sz="2800" dirty="0" smtClean="0">
                <a:solidFill>
                  <a:schemeClr val="tx2"/>
                </a:solidFill>
              </a:rPr>
              <a:t>5.h</a:t>
            </a:r>
            <a:endParaRPr lang="en-US" sz="2800" dirty="0">
              <a:solidFill>
                <a:schemeClr val="tx2"/>
              </a:solidFill>
            </a:endParaRPr>
          </a:p>
        </p:txBody>
      </p:sp>
      <p:sp>
        <p:nvSpPr>
          <p:cNvPr id="12" name="11 Rectángulo"/>
          <p:cNvSpPr/>
          <p:nvPr/>
        </p:nvSpPr>
        <p:spPr>
          <a:xfrm>
            <a:off x="4689054" y="1524000"/>
            <a:ext cx="3464346" cy="369332"/>
          </a:xfrm>
          <a:prstGeom prst="rect">
            <a:avLst/>
          </a:prstGeom>
        </p:spPr>
        <p:txBody>
          <a:bodyPr wrap="none">
            <a:spAutoFit/>
          </a:bodyPr>
          <a:lstStyle/>
          <a:p>
            <a:r>
              <a:rPr lang="es-MX" dirty="0" smtClean="0"/>
              <a:t>Contexto de la reunión de zona  2A</a:t>
            </a:r>
            <a:endParaRPr lang="en-US" dirty="0"/>
          </a:p>
        </p:txBody>
      </p:sp>
      <p:sp>
        <p:nvSpPr>
          <p:cNvPr id="911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6" name="15 CuadroTexto"/>
          <p:cNvSpPr txBox="1"/>
          <p:nvPr/>
        </p:nvSpPr>
        <p:spPr>
          <a:xfrm>
            <a:off x="609600" y="1905000"/>
            <a:ext cx="7620000" cy="3693319"/>
          </a:xfrm>
          <a:prstGeom prst="rect">
            <a:avLst/>
          </a:prstGeom>
          <a:noFill/>
        </p:spPr>
        <p:txBody>
          <a:bodyPr wrap="square" rtlCol="0">
            <a:spAutoFit/>
          </a:bodyPr>
          <a:lstStyle/>
          <a:p>
            <a:r>
              <a:rPr lang="es-MX" dirty="0" smtClean="0"/>
              <a:t>Algunas instituciones expresan incertidumbre por la falta de retroalimentación al trabajo que se ha ido subiendo a la plataforma de conexiones. Sin embargo, las instrucciones detalladas permiten hacer una autoevaluación y el que otros Colegio compartan sus productos permite tener un panorama más amplio sobre lo que se espera de los colegios. La riqueza de la propuesta del proyecto CONEXIONES es permitir a cada colegio trabajar de acuerdo con sus particularidades.</a:t>
            </a:r>
            <a:endParaRPr lang="en-US" dirty="0" smtClean="0"/>
          </a:p>
          <a:p>
            <a:r>
              <a:rPr lang="es-MX" dirty="0" smtClean="0"/>
              <a:t>Otros maestros reconocieron diferentes aspectos positivos que se derivan de la implementación del proyecto CONEXIONES tales como  mayor interacción entre los profesores, la promoción de valores como tolerancia y respeto, o bien, mayor acercamiento de los profesores a otras asignaturas que desconocían. Sin duda, todo ello ha enriquecido la cultura académica de los colegios. </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3600" y="457200"/>
            <a:ext cx="6248400" cy="1143000"/>
          </a:xfrm>
        </p:spPr>
        <p:txBody>
          <a:bodyPr>
            <a:normAutofit/>
          </a:bodyPr>
          <a:lstStyle/>
          <a:p>
            <a:r>
              <a:rPr lang="es-MX" sz="3200" b="1" dirty="0" smtClean="0"/>
              <a:t>Colegio </a:t>
            </a:r>
            <a:r>
              <a:rPr lang="es-MX" sz="3200" b="1" dirty="0"/>
              <a:t>I</a:t>
            </a:r>
            <a:r>
              <a:rPr lang="es-MX" sz="3200" b="1" dirty="0" smtClean="0"/>
              <a:t>nglés Michael  Faraday  </a:t>
            </a:r>
            <a:br>
              <a:rPr lang="es-MX" sz="3200" b="1" dirty="0" smtClean="0"/>
            </a:br>
            <a:r>
              <a:rPr lang="es-MX" sz="3200" b="1" dirty="0" smtClean="0"/>
              <a:t>A. C.</a:t>
            </a:r>
            <a:endParaRPr lang="en-US" sz="3200" b="1" dirty="0"/>
          </a:p>
        </p:txBody>
      </p:sp>
      <p:pic>
        <p:nvPicPr>
          <p:cNvPr id="6" name="5 Marcador de contenido" descr="logo_colegio_over2.jpg"/>
          <p:cNvPicPr>
            <a:picLocks noGrp="1" noChangeAspect="1"/>
          </p:cNvPicPr>
          <p:nvPr>
            <p:ph idx="1"/>
          </p:nvPr>
        </p:nvPicPr>
        <p:blipFill>
          <a:blip r:embed="rId2" cstate="print"/>
          <a:stretch>
            <a:fillRect/>
          </a:stretch>
        </p:blipFill>
        <p:spPr>
          <a:xfrm>
            <a:off x="381000" y="152401"/>
            <a:ext cx="1480099" cy="2057399"/>
          </a:xfrm>
        </p:spPr>
      </p:pic>
      <p:sp>
        <p:nvSpPr>
          <p:cNvPr id="7" name="6 CuadroTexto"/>
          <p:cNvSpPr txBox="1"/>
          <p:nvPr/>
        </p:nvSpPr>
        <p:spPr>
          <a:xfrm>
            <a:off x="1447800" y="1600200"/>
            <a:ext cx="7543800" cy="3785652"/>
          </a:xfrm>
          <a:prstGeom prst="rect">
            <a:avLst/>
          </a:prstGeom>
          <a:noFill/>
        </p:spPr>
        <p:txBody>
          <a:bodyPr wrap="square" rtlCol="0">
            <a:spAutoFit/>
          </a:bodyPr>
          <a:lstStyle/>
          <a:p>
            <a:pPr algn="ctr"/>
            <a:r>
              <a:rPr lang="es-MX" sz="2400" dirty="0" smtClean="0"/>
              <a:t>Justificación y descripción del proyecto (5.c)..11</a:t>
            </a:r>
          </a:p>
          <a:p>
            <a:pPr algn="ctr"/>
            <a:r>
              <a:rPr lang="es-MX" sz="2400" dirty="0" smtClean="0"/>
              <a:t>Objetivos (5.d).…………………………………………..14</a:t>
            </a:r>
          </a:p>
          <a:p>
            <a:pPr algn="ctr"/>
            <a:r>
              <a:rPr lang="es-MX" sz="2400" dirty="0" smtClean="0"/>
              <a:t>Pregunta generadora (5.e)..…………………………16</a:t>
            </a:r>
          </a:p>
          <a:p>
            <a:pPr algn="ctr"/>
            <a:r>
              <a:rPr lang="es-MX" sz="2400" dirty="0" smtClean="0"/>
              <a:t>Contenido (5.f)………………………………………….…17</a:t>
            </a:r>
          </a:p>
          <a:p>
            <a:r>
              <a:rPr lang="es-MX" sz="2400" dirty="0" smtClean="0"/>
              <a:t>           Formatos e instrumentos para la </a:t>
            </a:r>
          </a:p>
          <a:p>
            <a:r>
              <a:rPr lang="es-MX" sz="2400" dirty="0" smtClean="0"/>
              <a:t>           planeación (5g)………………….………………….…...</a:t>
            </a:r>
            <a:r>
              <a:rPr lang="es-MX" sz="2400" dirty="0" smtClean="0"/>
              <a:t>19</a:t>
            </a:r>
            <a:endParaRPr lang="es-MX" sz="2400" dirty="0" smtClean="0"/>
          </a:p>
          <a:p>
            <a:pPr algn="ctr"/>
            <a:r>
              <a:rPr lang="es-MX" sz="2400" dirty="0" smtClean="0"/>
              <a:t>Contexto de la reunión de zona 2ª (5h)..……….38</a:t>
            </a:r>
            <a:endParaRPr lang="es-MX" sz="2400" dirty="0" smtClean="0"/>
          </a:p>
          <a:p>
            <a:pPr algn="ctr"/>
            <a:r>
              <a:rPr lang="es-MX" sz="2400" dirty="0" smtClean="0"/>
              <a:t>Producto </a:t>
            </a:r>
            <a:r>
              <a:rPr lang="es-MX" sz="2400" dirty="0" smtClean="0"/>
              <a:t>4…………………………………………………..41</a:t>
            </a:r>
            <a:endParaRPr lang="es-MX" sz="2400" dirty="0" smtClean="0"/>
          </a:p>
          <a:p>
            <a:pPr algn="ctr"/>
            <a:r>
              <a:rPr lang="es-MX" sz="2400" dirty="0" smtClean="0"/>
              <a:t>Producto </a:t>
            </a:r>
            <a:r>
              <a:rPr lang="es-MX" sz="2400" dirty="0" smtClean="0"/>
              <a:t>5…………………………………………………..</a:t>
            </a:r>
            <a:r>
              <a:rPr lang="es-MX" sz="2400" dirty="0" smtClean="0"/>
              <a:t>4</a:t>
            </a:r>
            <a:r>
              <a:rPr lang="es-MX" sz="2400" dirty="0" smtClean="0"/>
              <a:t>2</a:t>
            </a:r>
            <a:endParaRPr lang="es-MX" sz="2400" dirty="0" smtClean="0"/>
          </a:p>
          <a:p>
            <a:pPr algn="ctr"/>
            <a:r>
              <a:rPr lang="es-MX" sz="2400" dirty="0" smtClean="0"/>
              <a:t>Producto </a:t>
            </a:r>
            <a:r>
              <a:rPr lang="es-MX" sz="2400" dirty="0" smtClean="0"/>
              <a:t>6…………………………………………………..43</a:t>
            </a:r>
            <a:endParaRPr lang="es-MX" sz="2400" dirty="0" smtClean="0"/>
          </a:p>
        </p:txBody>
      </p:sp>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400"/>
            <a:ext cx="1219199" cy="1694738"/>
          </a:xfrm>
        </p:spPr>
      </p:pic>
      <p:pic>
        <p:nvPicPr>
          <p:cNvPr id="8" name="4 Marcador de contenido" descr="conexiones-header-4.jpg"/>
          <p:cNvPicPr>
            <a:picLocks noChangeAspect="1"/>
          </p:cNvPicPr>
          <p:nvPr/>
        </p:nvPicPr>
        <p:blipFill>
          <a:blip r:embed="rId3" cstate="print"/>
          <a:stretch>
            <a:fillRect/>
          </a:stretch>
        </p:blipFill>
        <p:spPr>
          <a:xfrm>
            <a:off x="76200" y="5591772"/>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0" name="9 Rectángulo"/>
          <p:cNvSpPr/>
          <p:nvPr/>
        </p:nvSpPr>
        <p:spPr>
          <a:xfrm>
            <a:off x="7696200" y="1066800"/>
            <a:ext cx="647934" cy="523220"/>
          </a:xfrm>
          <a:prstGeom prst="rect">
            <a:avLst/>
          </a:prstGeom>
        </p:spPr>
        <p:txBody>
          <a:bodyPr wrap="none">
            <a:spAutoFit/>
          </a:bodyPr>
          <a:lstStyle/>
          <a:p>
            <a:r>
              <a:rPr lang="es-MX" sz="2800" dirty="0" smtClean="0">
                <a:solidFill>
                  <a:schemeClr val="tx2"/>
                </a:solidFill>
              </a:rPr>
              <a:t>5.h</a:t>
            </a:r>
            <a:endParaRPr lang="en-US" sz="2800" dirty="0">
              <a:solidFill>
                <a:schemeClr val="tx2"/>
              </a:solidFill>
            </a:endParaRPr>
          </a:p>
        </p:txBody>
      </p:sp>
      <p:sp>
        <p:nvSpPr>
          <p:cNvPr id="12" name="11 Rectángulo"/>
          <p:cNvSpPr/>
          <p:nvPr/>
        </p:nvSpPr>
        <p:spPr>
          <a:xfrm>
            <a:off x="4689054" y="1524000"/>
            <a:ext cx="3464346" cy="369332"/>
          </a:xfrm>
          <a:prstGeom prst="rect">
            <a:avLst/>
          </a:prstGeom>
        </p:spPr>
        <p:txBody>
          <a:bodyPr wrap="none">
            <a:spAutoFit/>
          </a:bodyPr>
          <a:lstStyle/>
          <a:p>
            <a:r>
              <a:rPr lang="es-MX" dirty="0" smtClean="0"/>
              <a:t>Contexto de la reunión de zona  2A</a:t>
            </a:r>
            <a:endParaRPr lang="en-US" dirty="0"/>
          </a:p>
        </p:txBody>
      </p:sp>
      <p:sp>
        <p:nvSpPr>
          <p:cNvPr id="911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6" name="15 CuadroTexto"/>
          <p:cNvSpPr txBox="1"/>
          <p:nvPr/>
        </p:nvSpPr>
        <p:spPr>
          <a:xfrm>
            <a:off x="609600" y="1905000"/>
            <a:ext cx="7620000" cy="1754326"/>
          </a:xfrm>
          <a:prstGeom prst="rect">
            <a:avLst/>
          </a:prstGeom>
          <a:noFill/>
        </p:spPr>
        <p:txBody>
          <a:bodyPr wrap="square" rtlCol="0">
            <a:spAutoFit/>
          </a:bodyPr>
          <a:lstStyle/>
          <a:p>
            <a:r>
              <a:rPr lang="es-MX" dirty="0" smtClean="0"/>
              <a:t>Resulta evidente que hay una gran diversidad de colegios lo que hace que sea un grupo heterogéneo y que haya puntos de vista muy dispares, quizá algo necesario es trabajar previamente con los colegios sobre el cambio de paradigma en la educación para que comprendan la necesidad de trabajar interdisciplinariamente con la finalidad de  permitir el desarrollo de habilidades que requieren los alumnos en el contexto actual y en el futuro.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30721" name="Rectangle 1"/>
          <p:cNvSpPr>
            <a:spLocks noChangeArrowheads="1"/>
          </p:cNvSpPr>
          <p:nvPr/>
        </p:nvSpPr>
        <p:spPr bwMode="auto">
          <a:xfrm>
            <a:off x="2743200" y="1595735"/>
            <a:ext cx="5410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arte de formular preguntas</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“Una mente sin preguntas es una mente que no está viva”.</a:t>
            </a:r>
            <a:endParaRPr kumimoji="0" lang="en-US" sz="800" b="0" i="0" u="none" strike="noStrike" cap="none" normalizeH="0" baseline="0" dirty="0" smtClean="0">
              <a:ln>
                <a:noFill/>
              </a:ln>
              <a:solidFill>
                <a:schemeClr val="tx1"/>
              </a:solidFill>
              <a:effectLst/>
              <a:latin typeface="Arial" pitchFamily="34" charset="0"/>
            </a:endParaRPr>
          </a:p>
        </p:txBody>
      </p:sp>
      <p:graphicFrame>
        <p:nvGraphicFramePr>
          <p:cNvPr id="13" name="12 Diagrama"/>
          <p:cNvGraphicFramePr/>
          <p:nvPr/>
        </p:nvGraphicFramePr>
        <p:xfrm>
          <a:off x="1524001" y="2209800"/>
          <a:ext cx="7162799"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13 CuadroTexto"/>
          <p:cNvSpPr txBox="1"/>
          <p:nvPr/>
        </p:nvSpPr>
        <p:spPr>
          <a:xfrm>
            <a:off x="4191000" y="1219200"/>
            <a:ext cx="2362200" cy="369332"/>
          </a:xfrm>
          <a:prstGeom prst="rect">
            <a:avLst/>
          </a:prstGeom>
          <a:noFill/>
        </p:spPr>
        <p:txBody>
          <a:bodyPr wrap="square" rtlCol="0">
            <a:spAutoFit/>
          </a:bodyPr>
          <a:lstStyle/>
          <a:p>
            <a:pPr algn="ctr"/>
            <a:r>
              <a:rPr lang="es-MX" b="1" dirty="0" smtClean="0">
                <a:solidFill>
                  <a:schemeClr val="tx2"/>
                </a:solidFill>
              </a:rPr>
              <a:t>Producto 4</a:t>
            </a:r>
            <a:endParaRPr lang="en-US" b="1" dirty="0">
              <a:solidFill>
                <a:schemeClr val="tx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91000" y="1219200"/>
            <a:ext cx="2362200" cy="369332"/>
          </a:xfrm>
          <a:prstGeom prst="rect">
            <a:avLst/>
          </a:prstGeom>
          <a:noFill/>
        </p:spPr>
        <p:txBody>
          <a:bodyPr wrap="square" rtlCol="0">
            <a:spAutoFit/>
          </a:bodyPr>
          <a:lstStyle/>
          <a:p>
            <a:pPr algn="ctr"/>
            <a:r>
              <a:rPr lang="es-MX" b="1" dirty="0" smtClean="0">
                <a:solidFill>
                  <a:schemeClr val="tx2"/>
                </a:solidFill>
              </a:rPr>
              <a:t>Producto 5</a:t>
            </a:r>
            <a:endParaRPr lang="en-US" b="1" dirty="0">
              <a:solidFill>
                <a:schemeClr val="tx2"/>
              </a:solidFill>
            </a:endParaRPr>
          </a:p>
        </p:txBody>
      </p:sp>
      <p:graphicFrame>
        <p:nvGraphicFramePr>
          <p:cNvPr id="15" name="14 Tabla"/>
          <p:cNvGraphicFramePr>
            <a:graphicFrameLocks noGrp="1"/>
          </p:cNvGraphicFramePr>
          <p:nvPr/>
        </p:nvGraphicFramePr>
        <p:xfrm>
          <a:off x="2209800" y="2438400"/>
          <a:ext cx="6096000" cy="2492111"/>
        </p:xfrm>
        <a:graphic>
          <a:graphicData uri="http://schemas.openxmlformats.org/drawingml/2006/table">
            <a:tbl>
              <a:tblPr/>
              <a:tblGrid>
                <a:gridCol w="2213866"/>
                <a:gridCol w="1101687"/>
                <a:gridCol w="2780447"/>
              </a:tblGrid>
              <a:tr h="1624900">
                <a:tc>
                  <a:txBody>
                    <a:bodyPr/>
                    <a:lstStyle/>
                    <a:p>
                      <a:pPr marL="0" marR="0">
                        <a:lnSpc>
                          <a:spcPct val="115000"/>
                        </a:lnSpc>
                        <a:spcBef>
                          <a:spcPts val="0"/>
                        </a:spcBef>
                        <a:spcAft>
                          <a:spcPts val="0"/>
                        </a:spcAft>
                      </a:pPr>
                      <a:r>
                        <a:rPr lang="es-MX" sz="1100" b="1" dirty="0">
                          <a:latin typeface="Calibri"/>
                          <a:ea typeface="Calibri"/>
                          <a:cs typeface="Times New Roman"/>
                        </a:rPr>
                        <a:t>Fase 1</a:t>
                      </a:r>
                      <a:endParaRPr lang="en-US" sz="1000" dirty="0">
                        <a:latin typeface="Calibri"/>
                        <a:ea typeface="Calibri"/>
                        <a:cs typeface="Times New Roman"/>
                      </a:endParaRPr>
                    </a:p>
                    <a:p>
                      <a:pPr marL="0" marR="0">
                        <a:lnSpc>
                          <a:spcPct val="115000"/>
                        </a:lnSpc>
                        <a:spcBef>
                          <a:spcPts val="0"/>
                        </a:spcBef>
                        <a:spcAft>
                          <a:spcPts val="0"/>
                        </a:spcAft>
                      </a:pPr>
                      <a:r>
                        <a:rPr lang="es-MX" sz="1100" b="1" dirty="0">
                          <a:latin typeface="Calibri"/>
                          <a:ea typeface="Calibri"/>
                          <a:cs typeface="Times New Roman"/>
                        </a:rPr>
                        <a:t>Planteamiento del problema.</a:t>
                      </a:r>
                      <a:endParaRPr lang="en-US" sz="1000" dirty="0">
                        <a:latin typeface="Calibri"/>
                        <a:ea typeface="Calibri"/>
                        <a:cs typeface="Times New Roman"/>
                      </a:endParaRPr>
                    </a:p>
                    <a:p>
                      <a:pPr marL="0" marR="0">
                        <a:lnSpc>
                          <a:spcPct val="115000"/>
                        </a:lnSpc>
                        <a:spcBef>
                          <a:spcPts val="0"/>
                        </a:spcBef>
                        <a:spcAft>
                          <a:spcPts val="0"/>
                        </a:spcAft>
                      </a:pPr>
                      <a:r>
                        <a:rPr lang="es-MX" sz="1000" dirty="0">
                          <a:latin typeface="Calibri"/>
                          <a:ea typeface="Calibri"/>
                          <a:cs typeface="Times New Roman"/>
                        </a:rPr>
                        <a:t>Los alumnos buscarán información sobre el contenido energético de los alimentos (en tablas, en etiquetas, etc.)</a:t>
                      </a:r>
                      <a:endParaRPr lang="en-US" sz="1000" dirty="0">
                        <a:latin typeface="Calibri"/>
                        <a:ea typeface="Calibri"/>
                        <a:cs typeface="Times New Roman"/>
                      </a:endParaRPr>
                    </a:p>
                    <a:p>
                      <a:pPr marL="0" marR="0">
                        <a:lnSpc>
                          <a:spcPct val="115000"/>
                        </a:lnSpc>
                        <a:spcBef>
                          <a:spcPts val="0"/>
                        </a:spcBef>
                        <a:spcAft>
                          <a:spcPts val="0"/>
                        </a:spcAft>
                      </a:pPr>
                      <a:r>
                        <a:rPr lang="es-MX" sz="1000" dirty="0">
                          <a:latin typeface="Calibri"/>
                          <a:ea typeface="Calibri"/>
                          <a:cs typeface="Times New Roman"/>
                        </a:rPr>
                        <a:t>Los alumnos buscarán información sobre la generación de energía (en libros, internet y experimentos</a:t>
                      </a:r>
                      <a:r>
                        <a:rPr lang="es-MX" sz="1000" dirty="0" smtClean="0">
                          <a:latin typeface="Calibri"/>
                          <a:ea typeface="Calibri"/>
                          <a:cs typeface="Times New Roman"/>
                        </a:rPr>
                        <a:t>)</a:t>
                      </a:r>
                    </a:p>
                    <a:p>
                      <a:pPr marL="0" marR="0">
                        <a:lnSpc>
                          <a:spcPct val="115000"/>
                        </a:lnSpc>
                        <a:spcBef>
                          <a:spcPts val="0"/>
                        </a:spcBef>
                        <a:spcAft>
                          <a:spcPts val="0"/>
                        </a:spcAft>
                      </a:pPr>
                      <a:endParaRPr lang="es-MX" sz="1000" dirty="0" smtClean="0">
                        <a:latin typeface="Calibri"/>
                        <a:ea typeface="Calibri"/>
                        <a:cs typeface="Times New Roman"/>
                      </a:endParaRPr>
                    </a:p>
                    <a:p>
                      <a:pPr marL="0" marR="0">
                        <a:lnSpc>
                          <a:spcPct val="115000"/>
                        </a:lnSpc>
                        <a:spcBef>
                          <a:spcPts val="0"/>
                        </a:spcBef>
                        <a:spcAft>
                          <a:spcPts val="0"/>
                        </a:spcAft>
                      </a:pPr>
                      <a:endParaRPr lang="es-MX" sz="1000" dirty="0" smtClean="0">
                        <a:latin typeface="Calibri"/>
                        <a:ea typeface="Calibri"/>
                        <a:cs typeface="Times New Roman"/>
                      </a:endParaRPr>
                    </a:p>
                    <a:p>
                      <a:pPr marL="0" marR="0">
                        <a:lnSpc>
                          <a:spcPct val="115000"/>
                        </a:lnSpc>
                        <a:spcBef>
                          <a:spcPts val="0"/>
                        </a:spcBef>
                        <a:spcAft>
                          <a:spcPts val="0"/>
                        </a:spcAft>
                      </a:pPr>
                      <a:endParaRPr lang="es-MX" sz="1000" dirty="0" smtClean="0">
                        <a:latin typeface="Calibri"/>
                        <a:ea typeface="Calibri"/>
                        <a:cs typeface="Times New Roman"/>
                      </a:endParaRPr>
                    </a:p>
                    <a:p>
                      <a:pPr marL="0" marR="0">
                        <a:lnSpc>
                          <a:spcPct val="115000"/>
                        </a:lnSpc>
                        <a:spcBef>
                          <a:spcPts val="0"/>
                        </a:spcBef>
                        <a:spcAft>
                          <a:spcPts val="0"/>
                        </a:spcAft>
                      </a:pPr>
                      <a:endParaRPr lang="en-US" sz="1000" dirty="0">
                        <a:latin typeface="Calibri"/>
                        <a:ea typeface="Calibri"/>
                        <a:cs typeface="Times New Roman"/>
                      </a:endParaRPr>
                    </a:p>
                  </a:txBody>
                  <a:tcPr marL="62954" marR="62954" marT="0" marB="0">
                    <a:lnL>
                      <a:noFill/>
                    </a:lnL>
                    <a:lnR>
                      <a:noFill/>
                    </a:lnR>
                    <a:lnT>
                      <a:noFill/>
                    </a:lnT>
                    <a:lnB>
                      <a:noFill/>
                    </a:lnB>
                  </a:tcPr>
                </a:tc>
                <a:tc>
                  <a:txBody>
                    <a:bodyPr/>
                    <a:lstStyle/>
                    <a:p>
                      <a:pPr marL="0" marR="0">
                        <a:lnSpc>
                          <a:spcPct val="115000"/>
                        </a:lnSpc>
                        <a:spcBef>
                          <a:spcPts val="0"/>
                        </a:spcBef>
                        <a:spcAft>
                          <a:spcPts val="0"/>
                        </a:spcAft>
                      </a:pPr>
                      <a:r>
                        <a:rPr lang="en-US" sz="1000" dirty="0">
                          <a:latin typeface="Calibri"/>
                        </a:rPr>
                        <a:t/>
                      </a:r>
                      <a:br>
                        <a:rPr lang="en-US" sz="1000" dirty="0">
                          <a:latin typeface="Calibri"/>
                        </a:rPr>
                      </a:br>
                      <a:endParaRPr lang="en-US" sz="1000" dirty="0">
                        <a:latin typeface="Calibri"/>
                        <a:ea typeface="Calibri"/>
                        <a:cs typeface="Times New Roman"/>
                      </a:endParaRPr>
                    </a:p>
                  </a:txBody>
                  <a:tcPr marL="62954" marR="62954" marT="0" marB="0">
                    <a:lnL>
                      <a:noFill/>
                    </a:lnL>
                    <a:lnR>
                      <a:noFill/>
                    </a:lnR>
                    <a:lnT>
                      <a:noFill/>
                    </a:lnT>
                    <a:lnB>
                      <a:noFill/>
                    </a:lnB>
                  </a:tcPr>
                </a:tc>
                <a:tc>
                  <a:txBody>
                    <a:bodyPr/>
                    <a:lstStyle/>
                    <a:p>
                      <a:pPr marL="0" marR="0">
                        <a:lnSpc>
                          <a:spcPct val="115000"/>
                        </a:lnSpc>
                        <a:spcBef>
                          <a:spcPts val="0"/>
                        </a:spcBef>
                        <a:spcAft>
                          <a:spcPts val="0"/>
                        </a:spcAft>
                      </a:pPr>
                      <a:endParaRPr lang="en-US" sz="1000" dirty="0">
                        <a:latin typeface="Calibri"/>
                        <a:ea typeface="Calibri"/>
                        <a:cs typeface="Times New Roman"/>
                      </a:endParaRPr>
                    </a:p>
                    <a:p>
                      <a:pPr marL="0" marR="0">
                        <a:lnSpc>
                          <a:spcPct val="115000"/>
                        </a:lnSpc>
                        <a:spcBef>
                          <a:spcPts val="0"/>
                        </a:spcBef>
                        <a:spcAft>
                          <a:spcPts val="0"/>
                        </a:spcAft>
                      </a:pPr>
                      <a:r>
                        <a:rPr lang="es-MX" sz="1100" b="1" dirty="0">
                          <a:latin typeface="Calibri"/>
                          <a:ea typeface="Calibri"/>
                          <a:cs typeface="Times New Roman"/>
                        </a:rPr>
                        <a:t>Fase 2</a:t>
                      </a:r>
                      <a:endParaRPr lang="en-US" sz="1000" dirty="0">
                        <a:latin typeface="Calibri"/>
                        <a:ea typeface="Calibri"/>
                        <a:cs typeface="Times New Roman"/>
                      </a:endParaRPr>
                    </a:p>
                    <a:p>
                      <a:pPr marL="0" marR="0">
                        <a:lnSpc>
                          <a:spcPct val="115000"/>
                        </a:lnSpc>
                        <a:spcBef>
                          <a:spcPts val="0"/>
                        </a:spcBef>
                        <a:spcAft>
                          <a:spcPts val="0"/>
                        </a:spcAft>
                      </a:pPr>
                      <a:r>
                        <a:rPr lang="es-MX" sz="1100" b="1" dirty="0">
                          <a:latin typeface="Calibri"/>
                          <a:ea typeface="Calibri"/>
                          <a:cs typeface="Times New Roman"/>
                        </a:rPr>
                        <a:t>Desarrollo de la propuesta innovadora</a:t>
                      </a:r>
                      <a:endParaRPr lang="en-US" sz="1000" dirty="0">
                        <a:latin typeface="Calibri"/>
                        <a:ea typeface="Calibri"/>
                        <a:cs typeface="Times New Roman"/>
                      </a:endParaRPr>
                    </a:p>
                    <a:p>
                      <a:pPr marL="0" marR="0">
                        <a:lnSpc>
                          <a:spcPct val="115000"/>
                        </a:lnSpc>
                        <a:spcBef>
                          <a:spcPts val="0"/>
                        </a:spcBef>
                        <a:spcAft>
                          <a:spcPts val="0"/>
                        </a:spcAft>
                      </a:pPr>
                      <a:r>
                        <a:rPr lang="es-MX" sz="1000" dirty="0">
                          <a:latin typeface="Calibri"/>
                          <a:ea typeface="Calibri"/>
                          <a:cs typeface="Times New Roman"/>
                        </a:rPr>
                        <a:t>Los alumnos se informarán sobre tecnologías que aprovechen la energía disipada en actividades físicas en energía aprovechable (en internet, en tiendas, etc.)</a:t>
                      </a:r>
                      <a:endParaRPr lang="en-US" sz="1000" dirty="0">
                        <a:latin typeface="Calibri"/>
                        <a:ea typeface="Calibri"/>
                        <a:cs typeface="Times New Roman"/>
                      </a:endParaRPr>
                    </a:p>
                    <a:p>
                      <a:pPr marL="0" marR="0">
                        <a:lnSpc>
                          <a:spcPct val="115000"/>
                        </a:lnSpc>
                        <a:spcBef>
                          <a:spcPts val="0"/>
                        </a:spcBef>
                        <a:spcAft>
                          <a:spcPts val="0"/>
                        </a:spcAft>
                      </a:pPr>
                      <a:r>
                        <a:rPr lang="es-MX" sz="1000" dirty="0">
                          <a:latin typeface="Calibri"/>
                          <a:ea typeface="Calibri"/>
                          <a:cs typeface="Times New Roman"/>
                        </a:rPr>
                        <a:t>Elaboración del prototipo por medio de la </a:t>
                      </a:r>
                      <a:r>
                        <a:rPr lang="es-MX" sz="1000" dirty="0" smtClean="0">
                          <a:latin typeface="Calibri"/>
                          <a:ea typeface="Calibri"/>
                          <a:cs typeface="Times New Roman"/>
                        </a:rPr>
                        <a:t>manipulación </a:t>
                      </a:r>
                      <a:r>
                        <a:rPr lang="es-MX" sz="1000" dirty="0">
                          <a:latin typeface="Calibri"/>
                          <a:ea typeface="Calibri"/>
                          <a:cs typeface="Times New Roman"/>
                        </a:rPr>
                        <a:t>de materiales y la experimentación.</a:t>
                      </a:r>
                      <a:endParaRPr lang="en-US" sz="1000" dirty="0">
                        <a:latin typeface="Calibri"/>
                        <a:ea typeface="Calibri"/>
                        <a:cs typeface="Times New Roman"/>
                      </a:endParaRPr>
                    </a:p>
                  </a:txBody>
                  <a:tcPr marL="62954" marR="62954" marT="0" marB="0">
                    <a:lnL>
                      <a:noFill/>
                    </a:lnL>
                    <a:lnR>
                      <a:noFill/>
                    </a:lnR>
                    <a:lnT>
                      <a:noFill/>
                    </a:lnT>
                    <a:lnB>
                      <a:noFill/>
                    </a:lnB>
                  </a:tcPr>
                </a:tc>
              </a:tr>
              <a:tr h="353939">
                <a:tc gridSpan="3">
                  <a:txBody>
                    <a:bodyPr/>
                    <a:lstStyle/>
                    <a:p>
                      <a:pPr marL="0" marR="0" algn="ctr">
                        <a:lnSpc>
                          <a:spcPct val="115000"/>
                        </a:lnSpc>
                        <a:spcBef>
                          <a:spcPts val="0"/>
                        </a:spcBef>
                        <a:spcAft>
                          <a:spcPts val="0"/>
                        </a:spcAft>
                      </a:pPr>
                      <a:r>
                        <a:rPr lang="en-US" sz="1000" dirty="0">
                          <a:latin typeface="Calibri"/>
                        </a:rPr>
                        <a:t/>
                      </a:r>
                      <a:br>
                        <a:rPr lang="en-US" sz="1000" dirty="0">
                          <a:latin typeface="Calibri"/>
                        </a:rPr>
                      </a:br>
                      <a:r>
                        <a:rPr lang="es-MX" sz="1000" dirty="0">
                          <a:latin typeface="Calibri"/>
                          <a:ea typeface="Calibri"/>
                          <a:cs typeface="Times New Roman"/>
                        </a:rPr>
                        <a:t>Los alumnos utilizarán criterios de discriminación en la búsqueda de información</a:t>
                      </a:r>
                      <a:endParaRPr lang="en-US" sz="1000" dirty="0">
                        <a:latin typeface="Calibri"/>
                        <a:ea typeface="Calibri"/>
                        <a:cs typeface="Times New Roman"/>
                      </a:endParaRPr>
                    </a:p>
                  </a:txBody>
                  <a:tcPr marL="62954" marR="62954" marT="0" marB="0">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sp>
        <p:nvSpPr>
          <p:cNvPr id="32774" name="AutoShape 6"/>
          <p:cNvSpPr>
            <a:spLocks noChangeArrowheads="1"/>
          </p:cNvSpPr>
          <p:nvPr/>
        </p:nvSpPr>
        <p:spPr bwMode="auto">
          <a:xfrm>
            <a:off x="4648200" y="3048000"/>
            <a:ext cx="627062" cy="592137"/>
          </a:xfrm>
          <a:prstGeom prst="rightArrow">
            <a:avLst>
              <a:gd name="adj1" fmla="val 50000"/>
              <a:gd name="adj2" fmla="val 2647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75" name="AutoShape 7"/>
          <p:cNvSpPr>
            <a:spLocks noChangeArrowheads="1"/>
          </p:cNvSpPr>
          <p:nvPr/>
        </p:nvSpPr>
        <p:spPr bwMode="auto">
          <a:xfrm rot="3575058">
            <a:off x="3224724" y="4086604"/>
            <a:ext cx="627063" cy="592138"/>
          </a:xfrm>
          <a:prstGeom prst="rightArrow">
            <a:avLst>
              <a:gd name="adj1" fmla="val 50000"/>
              <a:gd name="adj2" fmla="val 2647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73" name="AutoShape 5"/>
          <p:cNvSpPr>
            <a:spLocks noChangeArrowheads="1"/>
          </p:cNvSpPr>
          <p:nvPr/>
        </p:nvSpPr>
        <p:spPr bwMode="auto">
          <a:xfrm rot="7142559">
            <a:off x="6422117" y="4084168"/>
            <a:ext cx="627062" cy="592138"/>
          </a:xfrm>
          <a:prstGeom prst="rightArrow">
            <a:avLst>
              <a:gd name="adj1" fmla="val 50000"/>
              <a:gd name="adj2" fmla="val 2647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76" name="Rectangle 8"/>
          <p:cNvSpPr>
            <a:spLocks noChangeArrowheads="1"/>
          </p:cNvSpPr>
          <p:nvPr/>
        </p:nvSpPr>
        <p:spPr bwMode="auto">
          <a:xfrm>
            <a:off x="1981200" y="1828800"/>
            <a:ext cx="175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Indagación</a:t>
            </a:r>
            <a:endParaRPr kumimoji="0" lang="es-MX"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6</a:t>
            </a:r>
            <a:endParaRPr lang="en-US" b="1" dirty="0">
              <a:solidFill>
                <a:schemeClr val="tx2"/>
              </a:solidFill>
            </a:endParaRPr>
          </a:p>
        </p:txBody>
      </p:sp>
      <p:graphicFrame>
        <p:nvGraphicFramePr>
          <p:cNvPr id="11" name="10 Tabla"/>
          <p:cNvGraphicFramePr>
            <a:graphicFrameLocks noGrp="1"/>
          </p:cNvGraphicFramePr>
          <p:nvPr/>
        </p:nvGraphicFramePr>
        <p:xfrm>
          <a:off x="533400" y="2362200"/>
          <a:ext cx="8229600" cy="3316667"/>
        </p:xfrm>
        <a:graphic>
          <a:graphicData uri="http://schemas.openxmlformats.org/drawingml/2006/table">
            <a:tbl>
              <a:tblPr/>
              <a:tblGrid>
                <a:gridCol w="3950510"/>
                <a:gridCol w="246726"/>
                <a:gridCol w="4032364"/>
              </a:tblGrid>
              <a:tr h="179050">
                <a:tc>
                  <a:txBody>
                    <a:bodyPr/>
                    <a:lstStyle/>
                    <a:p>
                      <a:pPr marL="0" marR="0" algn="just">
                        <a:lnSpc>
                          <a:spcPct val="115000"/>
                        </a:lnSpc>
                        <a:spcBef>
                          <a:spcPts val="0"/>
                        </a:spcBef>
                        <a:spcAft>
                          <a:spcPts val="0"/>
                        </a:spcAft>
                      </a:pPr>
                      <a:r>
                        <a:rPr lang="es-ES" sz="650" b="1" i="1" dirty="0">
                          <a:solidFill>
                            <a:srgbClr val="1C4587"/>
                          </a:solidFill>
                          <a:latin typeface="Century Gothic"/>
                          <a:ea typeface="Century Gothic"/>
                          <a:cs typeface="Century Gothic"/>
                        </a:rPr>
                        <a:t> Planeación de Proyectos Interdisciplinarios</a:t>
                      </a:r>
                      <a:endParaRPr lang="en-US" sz="650" dirty="0">
                        <a:solidFill>
                          <a:srgbClr val="000000"/>
                        </a:solidFill>
                        <a:latin typeface="Arial"/>
                        <a:ea typeface="Arial"/>
                      </a:endParaRPr>
                    </a:p>
                  </a:txBody>
                  <a:tcPr marL="30902" marR="30902" marT="30902" marB="30902">
                    <a:lnL w="12700" cap="flat" cmpd="sng" algn="ctr">
                      <a:solidFill>
                        <a:srgbClr val="9FC5E8"/>
                      </a:solidFill>
                      <a:prstDash val="solid"/>
                      <a:round/>
                      <a:headEnd type="none" w="med" len="med"/>
                      <a:tailEnd type="none" w="med" len="med"/>
                    </a:lnL>
                    <a:lnR w="12700" cap="flat" cmpd="sng" algn="ctr">
                      <a:solidFill>
                        <a:srgbClr val="6FA8DC"/>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c>
                  <a:txBody>
                    <a:bodyPr/>
                    <a:lstStyle/>
                    <a:p>
                      <a:pPr marL="0" marR="0" algn="just">
                        <a:lnSpc>
                          <a:spcPct val="115000"/>
                        </a:lnSpc>
                        <a:spcBef>
                          <a:spcPts val="0"/>
                        </a:spcBef>
                        <a:spcAft>
                          <a:spcPts val="0"/>
                        </a:spcAft>
                      </a:pPr>
                      <a:endParaRPr lang="en-US" sz="500" dirty="0">
                        <a:solidFill>
                          <a:srgbClr val="000000"/>
                        </a:solidFill>
                        <a:latin typeface="Arial"/>
                        <a:ea typeface="Arial"/>
                      </a:endParaRPr>
                    </a:p>
                  </a:txBody>
                  <a:tcPr marL="30902" marR="30902" marT="30902" marB="30902">
                    <a:lnL w="12700" cap="flat" cmpd="sng" algn="ctr">
                      <a:solidFill>
                        <a:srgbClr val="6FA8DC"/>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ES" sz="650" b="1" i="1" dirty="0">
                          <a:solidFill>
                            <a:srgbClr val="1C4587"/>
                          </a:solidFill>
                          <a:latin typeface="Century Gothic"/>
                          <a:ea typeface="Century Gothic"/>
                          <a:cs typeface="Century Gothic"/>
                        </a:rPr>
                        <a:t>Documentación del proceso y portafolios de evidencias</a:t>
                      </a:r>
                      <a:endParaRPr lang="en-US" sz="650" dirty="0">
                        <a:solidFill>
                          <a:srgbClr val="000000"/>
                        </a:solidFill>
                        <a:latin typeface="Arial"/>
                        <a:ea typeface="Arial"/>
                      </a:endParaRPr>
                    </a:p>
                  </a:txBody>
                  <a:tcPr marL="30902" marR="30902" marT="30902" marB="30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r>
              <a:tr h="2945150">
                <a:tc>
                  <a:txBody>
                    <a:bodyPr/>
                    <a:lstStyle/>
                    <a:p>
                      <a:pPr marL="0" marR="0" algn="just">
                        <a:lnSpc>
                          <a:spcPct val="115000"/>
                        </a:lnSpc>
                        <a:spcBef>
                          <a:spcPts val="0"/>
                        </a:spcBef>
                        <a:spcAft>
                          <a:spcPts val="0"/>
                        </a:spcAft>
                      </a:pPr>
                      <a:r>
                        <a:rPr lang="es-ES" sz="650" b="1" dirty="0">
                          <a:solidFill>
                            <a:srgbClr val="1C4587"/>
                          </a:solidFill>
                          <a:latin typeface="Century Gothic"/>
                          <a:ea typeface="Century Gothic"/>
                          <a:cs typeface="Century Gothic"/>
                        </a:rPr>
                        <a:t>¿A qué responde la necesidad de crear proyectos interdisciplinarios como medio de aprendizaje hoy en día?</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Responde a las necesidades que se han planteado hacia una educación enfocada hacia el siglo XXI, en donde los procesos son complejos y multifactoriales y tiene un enfoque integrador que enriquece cada una de las diferentes asignaturas. Responde a la complejidad del mundo actual con un enfoque </a:t>
                      </a:r>
                      <a:r>
                        <a:rPr lang="es-ES" sz="650" dirty="0" smtClean="0">
                          <a:solidFill>
                            <a:srgbClr val="000000"/>
                          </a:solidFill>
                          <a:latin typeface="Century Gothic"/>
                          <a:ea typeface="Century Gothic"/>
                          <a:cs typeface="Century Gothic"/>
                        </a:rPr>
                        <a:t>socio constructivista </a:t>
                      </a:r>
                      <a:r>
                        <a:rPr lang="es-ES" sz="650" dirty="0">
                          <a:solidFill>
                            <a:srgbClr val="000000"/>
                          </a:solidFill>
                          <a:latin typeface="Century Gothic"/>
                          <a:ea typeface="Century Gothic"/>
                          <a:cs typeface="Century Gothic"/>
                        </a:rPr>
                        <a:t>y que ve al aprendizaje como un proceso. </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Establecer un modelo educativo que involucre a los estudiantes directamente con la adquisición de conocimientos a través de prácticas autodidactas que pongan al estudiante en estrecho contacto con el conocimiento a adquirir.</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b="1" dirty="0">
                          <a:solidFill>
                            <a:srgbClr val="1C4587"/>
                          </a:solidFill>
                          <a:latin typeface="Century Gothic"/>
                          <a:ea typeface="Century Gothic"/>
                          <a:cs typeface="Century Gothic"/>
                        </a:rPr>
                        <a:t>¿Cuáles podrían ser los elementos fundamentales para la estructuración y planeación de los proyectos interdisciplinarios?</a:t>
                      </a:r>
                      <a:r>
                        <a:rPr lang="es-ES" sz="650" dirty="0">
                          <a:solidFill>
                            <a:srgbClr val="000000"/>
                          </a:solidFill>
                          <a:latin typeface="Century Gothic"/>
                          <a:ea typeface="Century Gothic"/>
                          <a:cs typeface="Century Gothic"/>
                        </a:rPr>
                        <a:t> </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Es de suma importancia que el docente conozca el   currículo propio y de otras asignaturas  para que pueda hacer conexiones con ellas, definiendo los ejes a trabajar. Buscar los puntos de coincidencia para empezar a planear el proyecto, y conocer las fases de planeación.</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La capacidad y el compromiso docente para generar trabajo colaborativo en el aula.</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 </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b="1" dirty="0">
                          <a:solidFill>
                            <a:srgbClr val="1C4587"/>
                          </a:solidFill>
                          <a:latin typeface="Century Gothic"/>
                          <a:ea typeface="Century Gothic"/>
                          <a:cs typeface="Century Gothic"/>
                        </a:rPr>
                        <a:t>Cuál es “el método” o “los pasos” para acercarse a la Interdisciplinariedad?</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No proporciona una metodología como tal, sino a partir de pasos: </a:t>
                      </a:r>
                      <a:endParaRPr lang="en-US" sz="650" dirty="0">
                        <a:solidFill>
                          <a:srgbClr val="000000"/>
                        </a:solidFill>
                        <a:latin typeface="Arial"/>
                        <a:ea typeface="Arial"/>
                      </a:endParaRPr>
                    </a:p>
                    <a:p>
                      <a:pPr marL="342900" marR="0" lvl="0" indent="-342900" algn="just">
                        <a:lnSpc>
                          <a:spcPct val="115000"/>
                        </a:lnSpc>
                        <a:spcBef>
                          <a:spcPts val="0"/>
                        </a:spcBef>
                        <a:spcAft>
                          <a:spcPts val="0"/>
                        </a:spcAft>
                        <a:buFont typeface="+mj-lt"/>
                        <a:buAutoNum type="arabicPeriod"/>
                      </a:pPr>
                      <a:r>
                        <a:rPr lang="es-ES" sz="650" dirty="0">
                          <a:solidFill>
                            <a:srgbClr val="000000"/>
                          </a:solidFill>
                          <a:latin typeface="Century Gothic"/>
                          <a:ea typeface="Century Gothic"/>
                          <a:cs typeface="Century Gothic"/>
                        </a:rPr>
                        <a:t>Conocer el programa. </a:t>
                      </a:r>
                      <a:endParaRPr lang="en-US" sz="650" dirty="0">
                        <a:solidFill>
                          <a:srgbClr val="000000"/>
                        </a:solidFill>
                        <a:latin typeface="Arial"/>
                        <a:ea typeface="Arial"/>
                      </a:endParaRPr>
                    </a:p>
                    <a:p>
                      <a:pPr marL="342900" marR="0" lvl="0" indent="-342900" algn="just">
                        <a:lnSpc>
                          <a:spcPct val="115000"/>
                        </a:lnSpc>
                        <a:spcBef>
                          <a:spcPts val="0"/>
                        </a:spcBef>
                        <a:spcAft>
                          <a:spcPts val="0"/>
                        </a:spcAft>
                        <a:buFont typeface="+mj-lt"/>
                        <a:buAutoNum type="arabicPeriod"/>
                      </a:pPr>
                      <a:r>
                        <a:rPr lang="es-ES" sz="650" dirty="0">
                          <a:solidFill>
                            <a:srgbClr val="000000"/>
                          </a:solidFill>
                          <a:latin typeface="Century Gothic"/>
                          <a:ea typeface="Century Gothic"/>
                          <a:cs typeface="Century Gothic"/>
                        </a:rPr>
                        <a:t>Los elementos atractivos a partir del contexto. </a:t>
                      </a:r>
                      <a:endParaRPr lang="en-US" sz="650" dirty="0">
                        <a:solidFill>
                          <a:srgbClr val="000000"/>
                        </a:solidFill>
                        <a:latin typeface="Arial"/>
                        <a:ea typeface="Arial"/>
                      </a:endParaRPr>
                    </a:p>
                    <a:p>
                      <a:pPr marL="342900" marR="0" lvl="0" indent="-342900" algn="just">
                        <a:lnSpc>
                          <a:spcPct val="115000"/>
                        </a:lnSpc>
                        <a:spcBef>
                          <a:spcPts val="0"/>
                        </a:spcBef>
                        <a:spcAft>
                          <a:spcPts val="0"/>
                        </a:spcAft>
                        <a:buFont typeface="+mj-lt"/>
                        <a:buAutoNum type="arabicPeriod"/>
                      </a:pPr>
                      <a:r>
                        <a:rPr lang="es-ES" sz="650" dirty="0">
                          <a:solidFill>
                            <a:srgbClr val="000000"/>
                          </a:solidFill>
                          <a:latin typeface="Century Gothic"/>
                          <a:ea typeface="Century Gothic"/>
                          <a:cs typeface="Century Gothic"/>
                        </a:rPr>
                        <a:t>Reconocer un elemento de la realidad que se pueda problematizar, explicar e innovar.</a:t>
                      </a:r>
                      <a:endParaRPr lang="en-US" sz="650" dirty="0">
                        <a:solidFill>
                          <a:srgbClr val="000000"/>
                        </a:solidFill>
                        <a:latin typeface="Arial"/>
                        <a:ea typeface="Arial"/>
                      </a:endParaRPr>
                    </a:p>
                    <a:p>
                      <a:pPr marL="342900" marR="0" lvl="0" indent="-342900" algn="just">
                        <a:lnSpc>
                          <a:spcPct val="115000"/>
                        </a:lnSpc>
                        <a:spcBef>
                          <a:spcPts val="0"/>
                        </a:spcBef>
                        <a:spcAft>
                          <a:spcPts val="0"/>
                        </a:spcAft>
                        <a:buFont typeface="+mj-lt"/>
                        <a:buAutoNum type="arabicPeriod"/>
                      </a:pPr>
                      <a:r>
                        <a:rPr lang="es-ES" sz="650" dirty="0">
                          <a:solidFill>
                            <a:srgbClr val="000000"/>
                          </a:solidFill>
                          <a:latin typeface="Century Gothic"/>
                          <a:ea typeface="Century Gothic"/>
                          <a:cs typeface="Century Gothic"/>
                        </a:rPr>
                        <a:t>Elaborar o plantear el proyecto haciendo conexiones con las asignaturas implicadas. </a:t>
                      </a:r>
                      <a:endParaRPr lang="en-US" sz="650" dirty="0">
                        <a:solidFill>
                          <a:srgbClr val="000000"/>
                        </a:solidFill>
                        <a:latin typeface="Arial"/>
                        <a:ea typeface="Arial"/>
                      </a:endParaRPr>
                    </a:p>
                    <a:p>
                      <a:pPr marL="0" marR="0">
                        <a:lnSpc>
                          <a:spcPct val="115000"/>
                        </a:lnSpc>
                        <a:spcBef>
                          <a:spcPts val="0"/>
                        </a:spcBef>
                        <a:spcAft>
                          <a:spcPts val="0"/>
                        </a:spcAft>
                      </a:pPr>
                      <a:r>
                        <a:rPr lang="es-ES" sz="650" b="1" dirty="0">
                          <a:solidFill>
                            <a:srgbClr val="1C4587"/>
                          </a:solidFill>
                          <a:latin typeface="Century Gothic"/>
                          <a:ea typeface="Century Gothic"/>
                          <a:cs typeface="Century Gothic"/>
                        </a:rPr>
                        <a:t>¿Qué características debe tener el nombre del proyecto interdisciplinario?</a:t>
                      </a:r>
                      <a:endParaRPr lang="en-US" sz="650" dirty="0">
                        <a:solidFill>
                          <a:srgbClr val="000000"/>
                        </a:solidFill>
                        <a:latin typeface="Arial"/>
                        <a:ea typeface="Arial"/>
                      </a:endParaRPr>
                    </a:p>
                    <a:p>
                      <a:pPr marL="0" marR="0">
                        <a:lnSpc>
                          <a:spcPct val="115000"/>
                        </a:lnSpc>
                        <a:spcBef>
                          <a:spcPts val="0"/>
                        </a:spcBef>
                        <a:spcAft>
                          <a:spcPts val="0"/>
                        </a:spcAft>
                      </a:pPr>
                      <a:r>
                        <a:rPr lang="es-ES" sz="650" dirty="0">
                          <a:solidFill>
                            <a:srgbClr val="000000"/>
                          </a:solidFill>
                          <a:latin typeface="Century Gothic"/>
                          <a:ea typeface="Century Gothic"/>
                          <a:cs typeface="Century Gothic"/>
                        </a:rPr>
                        <a:t>El nombre del proyecto debe ser corto, preciso, atractivo y pertinente con la problemática y su posible solución. </a:t>
                      </a:r>
                      <a:endParaRPr lang="en-US" sz="650" dirty="0">
                        <a:solidFill>
                          <a:srgbClr val="000000"/>
                        </a:solidFill>
                        <a:latin typeface="Arial"/>
                        <a:ea typeface="Arial"/>
                      </a:endParaRPr>
                    </a:p>
                    <a:p>
                      <a:pPr marL="0" marR="0">
                        <a:lnSpc>
                          <a:spcPct val="115000"/>
                        </a:lnSpc>
                        <a:spcBef>
                          <a:spcPts val="0"/>
                        </a:spcBef>
                        <a:spcAft>
                          <a:spcPts val="0"/>
                        </a:spcAft>
                      </a:pPr>
                      <a:r>
                        <a:rPr lang="es-ES" sz="650" dirty="0">
                          <a:solidFill>
                            <a:srgbClr val="000000"/>
                          </a:solidFill>
                          <a:latin typeface="Century Gothic"/>
                          <a:ea typeface="Century Gothic"/>
                          <a:cs typeface="Century Gothic"/>
                        </a:rPr>
                        <a:t>Debe ser conceptualizado a partir de las disciplinas desde las cuales se va a abordar el proyecto.</a:t>
                      </a:r>
                      <a:endParaRPr lang="en-US" sz="650" dirty="0">
                        <a:solidFill>
                          <a:srgbClr val="000000"/>
                        </a:solidFill>
                        <a:latin typeface="Arial"/>
                        <a:ea typeface="Arial"/>
                      </a:endParaRPr>
                    </a:p>
                  </a:txBody>
                  <a:tcPr marL="30902" marR="30902" marT="30902" marB="30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500" dirty="0">
                        <a:solidFill>
                          <a:srgbClr val="1C4587"/>
                        </a:solidFill>
                        <a:latin typeface="Century Gothic"/>
                        <a:ea typeface="Century Gothic"/>
                        <a:cs typeface="Century Gothic"/>
                      </a:endParaRPr>
                    </a:p>
                  </a:txBody>
                  <a:tcPr marL="30902" marR="30902" marT="30902" marB="30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0"/>
                        </a:spcAft>
                      </a:pPr>
                      <a:r>
                        <a:rPr lang="es-ES" sz="650" b="1" dirty="0">
                          <a:solidFill>
                            <a:srgbClr val="1C4587"/>
                          </a:solidFill>
                          <a:latin typeface="Century Gothic"/>
                          <a:ea typeface="Century Gothic"/>
                          <a:cs typeface="Century Gothic"/>
                        </a:rPr>
                        <a:t>¿Qué  entendemos por “documentación”?</a:t>
                      </a:r>
                      <a:endParaRPr lang="en-US" sz="650" dirty="0">
                        <a:solidFill>
                          <a:srgbClr val="000000"/>
                        </a:solidFill>
                        <a:latin typeface="Arial"/>
                        <a:ea typeface="Arial"/>
                      </a:endParaRPr>
                    </a:p>
                    <a:p>
                      <a:pPr marL="0" marR="0">
                        <a:lnSpc>
                          <a:spcPct val="115000"/>
                        </a:lnSpc>
                        <a:spcBef>
                          <a:spcPts val="0"/>
                        </a:spcBef>
                        <a:spcAft>
                          <a:spcPts val="0"/>
                        </a:spcAft>
                      </a:pPr>
                      <a:r>
                        <a:rPr lang="es-ES" sz="650" dirty="0">
                          <a:solidFill>
                            <a:srgbClr val="000000"/>
                          </a:solidFill>
                          <a:latin typeface="Century Gothic"/>
                          <a:ea typeface="Century Gothic"/>
                          <a:cs typeface="Century Gothic"/>
                        </a:rPr>
                        <a:t>Son todos aquellos elementos escritos y no escritos que sustentan lo que se percibe de la problematización. </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b="1" dirty="0">
                          <a:solidFill>
                            <a:srgbClr val="1C4587"/>
                          </a:solidFill>
                          <a:latin typeface="Century Gothic"/>
                          <a:ea typeface="Century Gothic"/>
                          <a:cs typeface="Century Gothic"/>
                        </a:rPr>
                        <a:t> </a:t>
                      </a:r>
                      <a:r>
                        <a:rPr lang="es-ES" sz="650" dirty="0">
                          <a:solidFill>
                            <a:srgbClr val="000000"/>
                          </a:solidFill>
                          <a:latin typeface="Century Gothic"/>
                          <a:ea typeface="Century Gothic"/>
                          <a:cs typeface="Century Gothic"/>
                        </a:rPr>
                        <a:t>Parte de la postura del docente es de observador de todo indicio que debe documentarse inclusive la evaluación que </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son las evidencias de aprendizaje. </a:t>
                      </a:r>
                      <a:endParaRPr lang="en-US" sz="650" dirty="0">
                        <a:solidFill>
                          <a:srgbClr val="000000"/>
                        </a:solidFill>
                        <a:latin typeface="Arial"/>
                        <a:ea typeface="Arial"/>
                      </a:endParaRPr>
                    </a:p>
                    <a:p>
                      <a:pPr marL="0" marR="0">
                        <a:lnSpc>
                          <a:spcPct val="115000"/>
                        </a:lnSpc>
                        <a:spcBef>
                          <a:spcPts val="0"/>
                        </a:spcBef>
                        <a:spcAft>
                          <a:spcPts val="0"/>
                        </a:spcAft>
                      </a:pPr>
                      <a:r>
                        <a:rPr lang="es-ES" sz="650" dirty="0">
                          <a:solidFill>
                            <a:srgbClr val="000000"/>
                          </a:solidFill>
                          <a:latin typeface="Century Gothic"/>
                          <a:ea typeface="Century Gothic"/>
                          <a:cs typeface="Century Gothic"/>
                        </a:rPr>
                        <a:t>Es el proceso de evaluación del conocimiento y del aprendizaje que son evidencias claras del proceso. </a:t>
                      </a:r>
                      <a:endParaRPr lang="en-US" sz="650" dirty="0">
                        <a:solidFill>
                          <a:srgbClr val="000000"/>
                        </a:solidFill>
                        <a:latin typeface="Arial"/>
                        <a:ea typeface="Arial"/>
                      </a:endParaRPr>
                    </a:p>
                    <a:p>
                      <a:pPr marL="0" marR="0">
                        <a:lnSpc>
                          <a:spcPct val="115000"/>
                        </a:lnSpc>
                        <a:spcBef>
                          <a:spcPts val="0"/>
                        </a:spcBef>
                        <a:spcAft>
                          <a:spcPts val="0"/>
                        </a:spcAft>
                      </a:pPr>
                      <a:r>
                        <a:rPr lang="es-ES" sz="650" dirty="0">
                          <a:solidFill>
                            <a:srgbClr val="000000"/>
                          </a:solidFill>
                          <a:latin typeface="Century Gothic"/>
                          <a:ea typeface="Century Gothic"/>
                          <a:cs typeface="Century Gothic"/>
                        </a:rPr>
                        <a:t>La documentación se inicia en la primera fase de indagación, de identificación, de conocimientos previos y momentos de discusión del tema.</a:t>
                      </a:r>
                      <a:endParaRPr lang="en-US" sz="650" dirty="0">
                        <a:solidFill>
                          <a:srgbClr val="000000"/>
                        </a:solidFill>
                        <a:latin typeface="Arial"/>
                        <a:ea typeface="Arial"/>
                      </a:endParaRPr>
                    </a:p>
                    <a:p>
                      <a:pPr marL="0" marR="0">
                        <a:lnSpc>
                          <a:spcPct val="115000"/>
                        </a:lnSpc>
                        <a:spcBef>
                          <a:spcPts val="0"/>
                        </a:spcBef>
                        <a:spcAft>
                          <a:spcPts val="0"/>
                        </a:spcAft>
                      </a:pPr>
                      <a:r>
                        <a:rPr lang="es-ES" sz="650" b="1" dirty="0">
                          <a:solidFill>
                            <a:srgbClr val="1C4587"/>
                          </a:solidFill>
                          <a:latin typeface="Century Gothic"/>
                          <a:ea typeface="Century Gothic"/>
                          <a:cs typeface="Century Gothic"/>
                        </a:rPr>
                        <a:t>¿Qué evidencias concretas de documentación estaríamos esperando, cuando trabajamos de manera interdisciplinaria?</a:t>
                      </a:r>
                      <a:endParaRPr lang="en-US" sz="650" dirty="0">
                        <a:solidFill>
                          <a:srgbClr val="000000"/>
                        </a:solidFill>
                        <a:latin typeface="Arial"/>
                        <a:ea typeface="Arial"/>
                      </a:endParaRPr>
                    </a:p>
                    <a:p>
                      <a:pPr marL="0" marR="0">
                        <a:lnSpc>
                          <a:spcPct val="115000"/>
                        </a:lnSpc>
                        <a:spcBef>
                          <a:spcPts val="0"/>
                        </a:spcBef>
                        <a:spcAft>
                          <a:spcPts val="0"/>
                        </a:spcAft>
                      </a:pPr>
                      <a:r>
                        <a:rPr lang="es-ES" sz="650" b="1" dirty="0">
                          <a:solidFill>
                            <a:srgbClr val="1C4587"/>
                          </a:solidFill>
                          <a:latin typeface="Century Gothic"/>
                          <a:ea typeface="Century Gothic"/>
                          <a:cs typeface="Century Gothic"/>
                        </a:rPr>
                        <a:t> </a:t>
                      </a:r>
                      <a:r>
                        <a:rPr lang="es-ES" sz="650" dirty="0">
                          <a:solidFill>
                            <a:srgbClr val="000000"/>
                          </a:solidFill>
                          <a:latin typeface="Century Gothic"/>
                          <a:ea typeface="Century Gothic"/>
                          <a:cs typeface="Century Gothic"/>
                        </a:rPr>
                        <a:t>El alumno debe mostrar que recursos utilizó durante el proceso, debe expresar con certeza y coherencia la incorporación de la documentación así como mostrar una postura teórica y vocabulario al abordar la problemática.</a:t>
                      </a:r>
                      <a:endParaRPr lang="en-US" sz="650" dirty="0">
                        <a:solidFill>
                          <a:srgbClr val="000000"/>
                        </a:solidFill>
                        <a:latin typeface="Arial"/>
                        <a:ea typeface="Arial"/>
                      </a:endParaRPr>
                    </a:p>
                    <a:p>
                      <a:pPr marL="0" marR="0">
                        <a:lnSpc>
                          <a:spcPct val="115000"/>
                        </a:lnSpc>
                        <a:spcBef>
                          <a:spcPts val="0"/>
                        </a:spcBef>
                        <a:spcAft>
                          <a:spcPts val="0"/>
                        </a:spcAft>
                      </a:pPr>
                      <a:r>
                        <a:rPr lang="es-ES" sz="650" dirty="0">
                          <a:solidFill>
                            <a:srgbClr val="000000"/>
                          </a:solidFill>
                          <a:latin typeface="Century Gothic"/>
                          <a:ea typeface="Century Gothic"/>
                          <a:cs typeface="Century Gothic"/>
                        </a:rPr>
                        <a:t>Las evidencias concretas dependerán de la naturaleza de cada proyecto, pueden ser documentos, fotografías, audios, videos, prototipos, una bitácora, etc.</a:t>
                      </a:r>
                      <a:endParaRPr lang="en-US" sz="650" dirty="0">
                        <a:solidFill>
                          <a:srgbClr val="000000"/>
                        </a:solidFill>
                        <a:latin typeface="Arial"/>
                        <a:ea typeface="Arial"/>
                      </a:endParaRPr>
                    </a:p>
                    <a:p>
                      <a:pPr marL="0" marR="0">
                        <a:lnSpc>
                          <a:spcPct val="115000"/>
                        </a:lnSpc>
                        <a:spcBef>
                          <a:spcPts val="0"/>
                        </a:spcBef>
                        <a:spcAft>
                          <a:spcPts val="0"/>
                        </a:spcAft>
                      </a:pPr>
                      <a:r>
                        <a:rPr lang="es-ES" sz="650" b="1" dirty="0">
                          <a:solidFill>
                            <a:srgbClr val="1C4587"/>
                          </a:solidFill>
                          <a:latin typeface="Century Gothic"/>
                          <a:ea typeface="Century Gothic"/>
                          <a:cs typeface="Century Gothic"/>
                        </a:rPr>
                        <a:t>¿Cuál es la intención de documentar en un proyecto y quién lo debe hacer?</a:t>
                      </a:r>
                      <a:endParaRPr lang="en-US" sz="650" dirty="0">
                        <a:solidFill>
                          <a:srgbClr val="000000"/>
                        </a:solidFill>
                        <a:latin typeface="Arial"/>
                        <a:ea typeface="Arial"/>
                      </a:endParaRPr>
                    </a:p>
                    <a:p>
                      <a:pPr marL="0" marR="0">
                        <a:lnSpc>
                          <a:spcPct val="115000"/>
                        </a:lnSpc>
                        <a:spcBef>
                          <a:spcPts val="0"/>
                        </a:spcBef>
                        <a:spcAft>
                          <a:spcPts val="0"/>
                        </a:spcAft>
                      </a:pPr>
                      <a:r>
                        <a:rPr lang="es-ES" sz="650" dirty="0">
                          <a:solidFill>
                            <a:srgbClr val="000000"/>
                          </a:solidFill>
                          <a:latin typeface="Century Gothic"/>
                          <a:ea typeface="Century Gothic"/>
                          <a:cs typeface="Century Gothic"/>
                        </a:rPr>
                        <a:t>Es sujetar las posturas del proyecto desde los teóricos y desde el proceso de investigación. Las evidencias deben ser generadas por los estudiantes y por el profesor, quien al ser coordinador del proyecto deberá organizar e integrar dichas evidencias.</a:t>
                      </a:r>
                      <a:endParaRPr lang="en-US" sz="650" dirty="0">
                        <a:solidFill>
                          <a:srgbClr val="000000"/>
                        </a:solidFill>
                        <a:latin typeface="Arial"/>
                        <a:ea typeface="Arial"/>
                      </a:endParaRPr>
                    </a:p>
                  </a:txBody>
                  <a:tcPr marL="30902" marR="30902" marT="30902" marB="30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r>
            </a:tbl>
          </a:graphicData>
        </a:graphic>
      </p:graphicFrame>
      <p:sp>
        <p:nvSpPr>
          <p:cNvPr id="33800" name="Rectangle 8"/>
          <p:cNvSpPr>
            <a:spLocks noChangeArrowheads="1"/>
          </p:cNvSpPr>
          <p:nvPr/>
        </p:nvSpPr>
        <p:spPr bwMode="auto">
          <a:xfrm>
            <a:off x="2819400" y="1655802"/>
            <a:ext cx="39624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CC4125"/>
                </a:solidFill>
                <a:effectLst/>
                <a:latin typeface="Arial" pitchFamily="34" charset="0"/>
                <a:ea typeface="Century Gothic" pitchFamily="34" charset="0"/>
                <a:cs typeface="Century Gothic" pitchFamily="34" charset="0"/>
              </a:rPr>
              <a:t>ANÁLISIS MESA DE EXPERTOS</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CC4125"/>
                </a:solidFill>
                <a:effectLst/>
                <a:latin typeface="Arial" pitchFamily="34" charset="0"/>
                <a:ea typeface="Century Gothic" pitchFamily="34" charset="0"/>
                <a:cs typeface="Century Gothic" pitchFamily="34" charset="0"/>
              </a:rPr>
              <a:t>General</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Trabajo en Sesión Plenaria.</a:t>
            </a:r>
            <a:endParaRPr kumimoji="0" lang="en-US" sz="1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graphicFrame>
        <p:nvGraphicFramePr>
          <p:cNvPr id="10" name="9 Tabla"/>
          <p:cNvGraphicFramePr>
            <a:graphicFrameLocks noGrp="1"/>
          </p:cNvGraphicFramePr>
          <p:nvPr/>
        </p:nvGraphicFramePr>
        <p:xfrm>
          <a:off x="685800" y="2057400"/>
          <a:ext cx="7619999" cy="3438372"/>
        </p:xfrm>
        <a:graphic>
          <a:graphicData uri="http://schemas.openxmlformats.org/drawingml/2006/table">
            <a:tbl>
              <a:tblPr/>
              <a:tblGrid>
                <a:gridCol w="3657879"/>
                <a:gridCol w="228450"/>
                <a:gridCol w="3733670"/>
              </a:tblGrid>
              <a:tr h="134355">
                <a:tc>
                  <a:txBody>
                    <a:bodyPr/>
                    <a:lstStyle/>
                    <a:p>
                      <a:pPr marL="0" marR="0" algn="ctr">
                        <a:lnSpc>
                          <a:spcPct val="115000"/>
                        </a:lnSpc>
                        <a:spcBef>
                          <a:spcPts val="0"/>
                        </a:spcBef>
                        <a:spcAft>
                          <a:spcPts val="0"/>
                        </a:spcAft>
                      </a:pPr>
                      <a:r>
                        <a:rPr lang="es-ES" sz="600" b="1" i="1" dirty="0">
                          <a:solidFill>
                            <a:srgbClr val="1C4587"/>
                          </a:solidFill>
                          <a:latin typeface="Century Gothic"/>
                          <a:ea typeface="Century Gothic"/>
                          <a:cs typeface="Century Gothic"/>
                        </a:rPr>
                        <a:t>Gestión de Proyectos </a:t>
                      </a:r>
                      <a:r>
                        <a:rPr lang="es-ES" sz="600" b="1" i="1" dirty="0" smtClean="0">
                          <a:solidFill>
                            <a:srgbClr val="1C4587"/>
                          </a:solidFill>
                          <a:latin typeface="Century Gothic"/>
                          <a:ea typeface="Century Gothic"/>
                          <a:cs typeface="Century Gothic"/>
                        </a:rPr>
                        <a:t>interdisciplinaria</a:t>
                      </a:r>
                      <a:endParaRPr lang="en-US" sz="600" dirty="0">
                        <a:solidFill>
                          <a:srgbClr val="000000"/>
                        </a:solidFill>
                        <a:latin typeface="Arial"/>
                        <a:ea typeface="Arial"/>
                      </a:endParaRPr>
                    </a:p>
                  </a:txBody>
                  <a:tcPr marL="35871" marR="35871" marT="35871" marB="35871">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c>
                  <a:txBody>
                    <a:bodyPr/>
                    <a:lstStyle/>
                    <a:p>
                      <a:pPr marL="0" marR="0" algn="ctr">
                        <a:lnSpc>
                          <a:spcPct val="115000"/>
                        </a:lnSpc>
                        <a:spcBef>
                          <a:spcPts val="0"/>
                        </a:spcBef>
                        <a:spcAft>
                          <a:spcPts val="0"/>
                        </a:spcAft>
                      </a:pPr>
                      <a:endParaRPr lang="en-US" sz="600" dirty="0">
                        <a:solidFill>
                          <a:srgbClr val="000000"/>
                        </a:solidFill>
                        <a:latin typeface="Arial"/>
                        <a:ea typeface="Arial"/>
                      </a:endParaRPr>
                    </a:p>
                  </a:txBody>
                  <a:tcPr marL="35871" marR="35871" marT="35871" marB="35871">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0"/>
                        </a:spcAft>
                      </a:pPr>
                      <a:r>
                        <a:rPr lang="es-ES" sz="600" b="1" dirty="0">
                          <a:solidFill>
                            <a:srgbClr val="1C4587"/>
                          </a:solidFill>
                          <a:latin typeface="Century Gothic"/>
                          <a:ea typeface="Century Gothic"/>
                          <a:cs typeface="Century Gothic"/>
                        </a:rPr>
                        <a:t>            </a:t>
                      </a:r>
                      <a:r>
                        <a:rPr lang="es-ES" sz="600" b="1" i="1" dirty="0">
                          <a:solidFill>
                            <a:srgbClr val="1C4587"/>
                          </a:solidFill>
                          <a:latin typeface="Century Gothic"/>
                          <a:ea typeface="Century Gothic"/>
                          <a:cs typeface="Century Gothic"/>
                        </a:rPr>
                        <a:t>   El desarrollo profesional y la formación docente</a:t>
                      </a:r>
                      <a:endParaRPr lang="en-US" sz="600" dirty="0">
                        <a:solidFill>
                          <a:srgbClr val="000000"/>
                        </a:solidFill>
                        <a:latin typeface="Arial"/>
                        <a:ea typeface="Arial"/>
                      </a:endParaRPr>
                    </a:p>
                  </a:txBody>
                  <a:tcPr marL="35871" marR="35871" marT="35871" marB="35871">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6FA8DC"/>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r>
              <a:tr h="2888245">
                <a:tc>
                  <a:txBody>
                    <a:bodyPr/>
                    <a:lstStyle/>
                    <a:p>
                      <a:pPr marL="0" marR="0" algn="just">
                        <a:lnSpc>
                          <a:spcPct val="115000"/>
                        </a:lnSpc>
                        <a:spcBef>
                          <a:spcPts val="0"/>
                        </a:spcBef>
                        <a:spcAft>
                          <a:spcPts val="0"/>
                        </a:spcAft>
                      </a:pPr>
                      <a:r>
                        <a:rPr lang="es-ES" sz="650" b="1" dirty="0">
                          <a:solidFill>
                            <a:srgbClr val="1C4587"/>
                          </a:solidFill>
                          <a:latin typeface="Century Gothic"/>
                          <a:ea typeface="Century Gothic"/>
                          <a:cs typeface="Century Gothic"/>
                        </a:rPr>
                        <a:t>¿Qué factores debemos tomar en cuenta  para hacer un proyecto? ¿Cómo debemos organizarlos?</a:t>
                      </a:r>
                      <a:endParaRPr lang="en-US" sz="650" dirty="0">
                        <a:solidFill>
                          <a:srgbClr val="000000"/>
                        </a:solidFill>
                        <a:latin typeface="Arial"/>
                        <a:ea typeface="Arial"/>
                      </a:endParaRPr>
                    </a:p>
                    <a:p>
                      <a:pPr marL="342900" marR="0" lvl="0" indent="-342900" algn="just">
                        <a:lnSpc>
                          <a:spcPct val="115000"/>
                        </a:lnSpc>
                        <a:spcBef>
                          <a:spcPts val="0"/>
                        </a:spcBef>
                        <a:spcAft>
                          <a:spcPts val="0"/>
                        </a:spcAft>
                        <a:buFont typeface="+mj-lt"/>
                        <a:buAutoNum type="arabicPeriod"/>
                      </a:pPr>
                      <a:r>
                        <a:rPr lang="es-ES" sz="650" dirty="0">
                          <a:solidFill>
                            <a:srgbClr val="000000"/>
                          </a:solidFill>
                          <a:latin typeface="Century Gothic"/>
                          <a:ea typeface="Century Gothic"/>
                          <a:cs typeface="Century Gothic"/>
                        </a:rPr>
                        <a:t>Debe partir de una secuencia colegiada. </a:t>
                      </a:r>
                      <a:endParaRPr lang="en-US" sz="650" dirty="0">
                        <a:solidFill>
                          <a:srgbClr val="000000"/>
                        </a:solidFill>
                        <a:latin typeface="Arial"/>
                        <a:ea typeface="Arial"/>
                      </a:endParaRPr>
                    </a:p>
                    <a:p>
                      <a:pPr marL="342900" marR="0" lvl="0" indent="-342900" algn="just">
                        <a:lnSpc>
                          <a:spcPct val="115000"/>
                        </a:lnSpc>
                        <a:spcBef>
                          <a:spcPts val="0"/>
                        </a:spcBef>
                        <a:spcAft>
                          <a:spcPts val="0"/>
                        </a:spcAft>
                        <a:buFont typeface="+mj-lt"/>
                        <a:buAutoNum type="arabicPeriod"/>
                      </a:pPr>
                      <a:r>
                        <a:rPr lang="es-ES" sz="650" dirty="0">
                          <a:solidFill>
                            <a:srgbClr val="000000"/>
                          </a:solidFill>
                          <a:latin typeface="Century Gothic"/>
                          <a:ea typeface="Century Gothic"/>
                          <a:cs typeface="Century Gothic"/>
                        </a:rPr>
                        <a:t>Contar con un cronograma (temporalidad y objetivos)</a:t>
                      </a:r>
                      <a:endParaRPr lang="en-US" sz="650" dirty="0">
                        <a:solidFill>
                          <a:srgbClr val="000000"/>
                        </a:solidFill>
                        <a:latin typeface="Arial"/>
                        <a:ea typeface="Arial"/>
                      </a:endParaRPr>
                    </a:p>
                    <a:p>
                      <a:pPr marL="342900" marR="0" lvl="0" indent="-342900" algn="just">
                        <a:lnSpc>
                          <a:spcPct val="115000"/>
                        </a:lnSpc>
                        <a:spcBef>
                          <a:spcPts val="0"/>
                        </a:spcBef>
                        <a:spcAft>
                          <a:spcPts val="0"/>
                        </a:spcAft>
                        <a:buFont typeface="+mj-lt"/>
                        <a:buAutoNum type="arabicPeriod"/>
                      </a:pPr>
                      <a:r>
                        <a:rPr lang="es-ES" sz="650" dirty="0">
                          <a:solidFill>
                            <a:srgbClr val="000000"/>
                          </a:solidFill>
                          <a:latin typeface="Century Gothic"/>
                          <a:ea typeface="Century Gothic"/>
                          <a:cs typeface="Century Gothic"/>
                        </a:rPr>
                        <a:t>Organización de horarios</a:t>
                      </a:r>
                      <a:endParaRPr lang="en-US" sz="650" dirty="0">
                        <a:solidFill>
                          <a:srgbClr val="000000"/>
                        </a:solidFill>
                        <a:latin typeface="Arial"/>
                        <a:ea typeface="Arial"/>
                      </a:endParaRPr>
                    </a:p>
                    <a:p>
                      <a:pPr marL="342900" marR="0" lvl="0" indent="-342900" algn="just">
                        <a:lnSpc>
                          <a:spcPct val="115000"/>
                        </a:lnSpc>
                        <a:spcBef>
                          <a:spcPts val="0"/>
                        </a:spcBef>
                        <a:spcAft>
                          <a:spcPts val="0"/>
                        </a:spcAft>
                        <a:buFont typeface="+mj-lt"/>
                        <a:buAutoNum type="arabicPeriod"/>
                      </a:pPr>
                      <a:r>
                        <a:rPr lang="es-ES" sz="650" dirty="0">
                          <a:solidFill>
                            <a:srgbClr val="000000"/>
                          </a:solidFill>
                          <a:latin typeface="Century Gothic"/>
                          <a:ea typeface="Century Gothic"/>
                          <a:cs typeface="Century Gothic"/>
                        </a:rPr>
                        <a:t>Momentos de trabajo con los alumnos</a:t>
                      </a:r>
                      <a:endParaRPr lang="en-US" sz="650" dirty="0">
                        <a:solidFill>
                          <a:srgbClr val="000000"/>
                        </a:solidFill>
                        <a:latin typeface="Arial"/>
                        <a:ea typeface="Arial"/>
                      </a:endParaRPr>
                    </a:p>
                    <a:p>
                      <a:pPr marL="342900" marR="0" lvl="0" indent="-342900" algn="just">
                        <a:lnSpc>
                          <a:spcPct val="115000"/>
                        </a:lnSpc>
                        <a:spcBef>
                          <a:spcPts val="0"/>
                        </a:spcBef>
                        <a:spcAft>
                          <a:spcPts val="0"/>
                        </a:spcAft>
                        <a:buFont typeface="+mj-lt"/>
                        <a:buAutoNum type="arabicPeriod"/>
                      </a:pPr>
                      <a:r>
                        <a:rPr lang="es-ES" sz="650" dirty="0">
                          <a:solidFill>
                            <a:srgbClr val="000000"/>
                          </a:solidFill>
                          <a:latin typeface="Century Gothic"/>
                          <a:ea typeface="Century Gothic"/>
                          <a:cs typeface="Century Gothic"/>
                        </a:rPr>
                        <a:t>Tomar en cuenta los procesos, las fases y las etapas para ser evaluadas así como la retroalimentación. </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b="1" dirty="0">
                          <a:solidFill>
                            <a:srgbClr val="1C4587"/>
                          </a:solidFill>
                          <a:latin typeface="Century Gothic"/>
                          <a:ea typeface="Century Gothic"/>
                          <a:cs typeface="Century Gothic"/>
                        </a:rPr>
                        <a:t>¿Cómo podemos identificar los puntos de interacción que permitan una indagación, desde situaciones complejas o la  problematización?</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El docente debe reconocer que el mundo es complejo, indagar al respecto para conectar con los diferentes contenidos temáticos del programa y desarrollar el pensamiento crítico. </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Desde el punto de vista del programa, cuestionar cual es el propósito práctico de impartir ese conocimiento. Encontrar puntos de convergencia entre ese programa con el de otras asignaturas, y hacer cuestionamientos que planteen más de una resolución, con la finalidad de innovar. Considerar que el proceso es igual e incluso más importante que el objetivo </a:t>
                      </a:r>
                      <a:r>
                        <a:rPr lang="es-ES" sz="650" i="1" dirty="0">
                          <a:solidFill>
                            <a:srgbClr val="000000"/>
                          </a:solidFill>
                          <a:latin typeface="Century Gothic"/>
                          <a:ea typeface="Century Gothic"/>
                          <a:cs typeface="Century Gothic"/>
                        </a:rPr>
                        <a:t>per se, </a:t>
                      </a:r>
                      <a:r>
                        <a:rPr lang="es-ES" sz="650" dirty="0">
                          <a:solidFill>
                            <a:srgbClr val="000000"/>
                          </a:solidFill>
                          <a:latin typeface="Century Gothic"/>
                          <a:ea typeface="Century Gothic"/>
                          <a:cs typeface="Century Gothic"/>
                        </a:rPr>
                        <a:t>y por tanto, tanto el personal docente como los estudiantes deben involucrarse con el mismo.</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b="1" dirty="0">
                          <a:solidFill>
                            <a:srgbClr val="1C4587"/>
                          </a:solidFill>
                          <a:latin typeface="Century Gothic"/>
                          <a:ea typeface="Century Gothic"/>
                          <a:cs typeface="Century Gothic"/>
                        </a:rPr>
                        <a:t>¿En qué debemos poner atención, para saber si es necesario hacer cambios en el trabajo diario que ya realizamos?</a:t>
                      </a:r>
                      <a:endParaRPr lang="en-US" sz="650" dirty="0">
                        <a:solidFill>
                          <a:srgbClr val="000000"/>
                        </a:solidFill>
                        <a:latin typeface="Arial"/>
                        <a:ea typeface="Arial"/>
                      </a:endParaRPr>
                    </a:p>
                    <a:p>
                      <a:pPr marL="0" marR="0">
                        <a:lnSpc>
                          <a:spcPct val="115000"/>
                        </a:lnSpc>
                        <a:spcBef>
                          <a:spcPts val="0"/>
                        </a:spcBef>
                        <a:spcAft>
                          <a:spcPts val="0"/>
                        </a:spcAft>
                      </a:pPr>
                      <a:r>
                        <a:rPr lang="es-ES" sz="650" dirty="0">
                          <a:solidFill>
                            <a:srgbClr val="000000"/>
                          </a:solidFill>
                          <a:latin typeface="Century Gothic"/>
                          <a:ea typeface="Century Gothic"/>
                          <a:cs typeface="Century Gothic"/>
                        </a:rPr>
                        <a:t>En los procesos de evaluación del aprendizaje y en la retroalimentación. </a:t>
                      </a:r>
                      <a:endParaRPr lang="en-US" sz="650" dirty="0">
                        <a:solidFill>
                          <a:srgbClr val="000000"/>
                        </a:solidFill>
                        <a:latin typeface="Arial"/>
                        <a:ea typeface="Arial"/>
                      </a:endParaRPr>
                    </a:p>
                    <a:p>
                      <a:pPr marL="0" marR="0">
                        <a:lnSpc>
                          <a:spcPct val="115000"/>
                        </a:lnSpc>
                        <a:spcBef>
                          <a:spcPts val="0"/>
                        </a:spcBef>
                        <a:spcAft>
                          <a:spcPts val="0"/>
                        </a:spcAft>
                      </a:pPr>
                      <a:r>
                        <a:rPr lang="es-ES" sz="650" dirty="0">
                          <a:solidFill>
                            <a:srgbClr val="000000"/>
                          </a:solidFill>
                          <a:latin typeface="Century Gothic"/>
                          <a:ea typeface="Century Gothic"/>
                          <a:cs typeface="Century Gothic"/>
                        </a:rPr>
                        <a:t>Se debe observar que el planteamiento de los problemas que se hicieron aún son vigentes, a qué preguntas responde, y tener presente que, dentro del proyecto, se van a generar preguntas derivadas de la indagación.</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b="1" dirty="0">
                          <a:solidFill>
                            <a:srgbClr val="1C4587"/>
                          </a:solidFill>
                          <a:latin typeface="Century Gothic"/>
                          <a:ea typeface="Century Gothic"/>
                          <a:cs typeface="Century Gothic"/>
                        </a:rPr>
                        <a:t>¿Cómo beneficia al aprendizaje el trabajo interdisciplinario?</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Desarrolla el pensamiento crítico de los estudiantes lo que les permite la transferencia de conocimientos. El trabajo de proyecto que propicia una visión integradora </a:t>
                      </a:r>
                      <a:endParaRPr lang="en-US" sz="650" dirty="0">
                        <a:solidFill>
                          <a:srgbClr val="000000"/>
                        </a:solidFill>
                        <a:latin typeface="Arial"/>
                        <a:ea typeface="Arial"/>
                      </a:endParaRPr>
                    </a:p>
                  </a:txBody>
                  <a:tcPr marL="35871" marR="35871" marT="35871" marB="35871">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650" dirty="0">
                        <a:solidFill>
                          <a:srgbClr val="1C4587"/>
                        </a:solidFill>
                        <a:latin typeface="Century Gothic"/>
                        <a:ea typeface="Century Gothic"/>
                        <a:cs typeface="Century Gothic"/>
                      </a:endParaRPr>
                    </a:p>
                  </a:txBody>
                  <a:tcPr marL="35871" marR="35871" marT="35871" marB="35871">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650" dirty="0">
                        <a:solidFill>
                          <a:srgbClr val="1C4587"/>
                        </a:solidFill>
                        <a:latin typeface="Century Gothic"/>
                        <a:ea typeface="Century Gothic"/>
                        <a:cs typeface="Century Gothic"/>
                      </a:endParaRPr>
                    </a:p>
                    <a:p>
                      <a:pPr marL="0" marR="0" algn="just">
                        <a:lnSpc>
                          <a:spcPct val="115000"/>
                        </a:lnSpc>
                        <a:spcBef>
                          <a:spcPts val="0"/>
                        </a:spcBef>
                        <a:spcAft>
                          <a:spcPts val="0"/>
                        </a:spcAft>
                      </a:pPr>
                      <a:r>
                        <a:rPr lang="es-ES" sz="650" b="1" dirty="0">
                          <a:solidFill>
                            <a:srgbClr val="1C4587"/>
                          </a:solidFill>
                          <a:latin typeface="Century Gothic"/>
                          <a:ea typeface="Century Gothic"/>
                          <a:cs typeface="Century Gothic"/>
                        </a:rPr>
                        <a:t>¿Qué implicaciones tiene, dentro del esquema de formación docente, el trabajo orientado hacia la interdisciplinariedad? </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El maestro debe estar actualizándose constantemente con un enfoque interdisciplinario. Los cursos de actualización deberán partir desde un enfoque interdisciplinario. El docente es un profesional. Reconocerse como docente. Estar tan interesado en el resultado del aprendizaje como en el proceso del mismo, dado que constantemente se está retroalimentando de este proceso con los estudiantes. Sano trabajo en equipo.</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b="1" dirty="0">
                          <a:solidFill>
                            <a:srgbClr val="1C4587"/>
                          </a:solidFill>
                          <a:latin typeface="Century Gothic"/>
                          <a:ea typeface="Century Gothic"/>
                          <a:cs typeface="Century Gothic"/>
                        </a:rPr>
                        <a:t>¿Qué dimensiones debemos tener en cuenta, para la construcción de proyectos interdisciplinarios?</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Tomar en cuenta la postura filosófica de cada individuo y la </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dimensión social, el contexto del alumno (inductivo deductivo), dimensión pedagógica (como aprende), dimensión cultural, dimensión y psicológica.  </a:t>
                      </a:r>
                      <a:endParaRPr lang="en-US" sz="650" dirty="0">
                        <a:solidFill>
                          <a:srgbClr val="000000"/>
                        </a:solidFill>
                        <a:latin typeface="Arial"/>
                        <a:ea typeface="Arial"/>
                      </a:endParaRPr>
                    </a:p>
                    <a:p>
                      <a:pPr marL="0" marR="0" algn="just">
                        <a:lnSpc>
                          <a:spcPct val="115000"/>
                        </a:lnSpc>
                        <a:spcBef>
                          <a:spcPts val="0"/>
                        </a:spcBef>
                        <a:spcAft>
                          <a:spcPts val="0"/>
                        </a:spcAft>
                      </a:pPr>
                      <a:r>
                        <a:rPr lang="es-ES" sz="650" dirty="0">
                          <a:solidFill>
                            <a:srgbClr val="000000"/>
                          </a:solidFill>
                          <a:latin typeface="Century Gothic"/>
                          <a:ea typeface="Century Gothic"/>
                          <a:cs typeface="Century Gothic"/>
                        </a:rPr>
                        <a:t>Se debe considerar la elaboración del cronograma, flexibilidad para trabajar con otros profesores, fungir como mediador activo, así como hacer espacios para evaluar el proyecto.</a:t>
                      </a:r>
                      <a:endParaRPr lang="en-US" sz="650" dirty="0">
                        <a:solidFill>
                          <a:srgbClr val="000000"/>
                        </a:solidFill>
                        <a:latin typeface="Arial"/>
                        <a:ea typeface="Arial"/>
                      </a:endParaRPr>
                    </a:p>
                  </a:txBody>
                  <a:tcPr marL="35871" marR="35871" marT="35871" marB="35871">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7</a:t>
            </a:r>
            <a:endParaRPr lang="en-US" b="1" dirty="0">
              <a:solidFill>
                <a:schemeClr val="tx2"/>
              </a:solidFill>
            </a:endParaRPr>
          </a:p>
        </p:txBody>
      </p:sp>
      <p:sp>
        <p:nvSpPr>
          <p:cNvPr id="15" name="14 CuadroTexto"/>
          <p:cNvSpPr txBox="1"/>
          <p:nvPr/>
        </p:nvSpPr>
        <p:spPr>
          <a:xfrm>
            <a:off x="2133600" y="1981200"/>
            <a:ext cx="6172200" cy="369332"/>
          </a:xfrm>
          <a:prstGeom prst="rect">
            <a:avLst/>
          </a:prstGeom>
          <a:noFill/>
        </p:spPr>
        <p:txBody>
          <a:bodyPr wrap="square" rtlCol="0">
            <a:spAutoFit/>
          </a:bodyPr>
          <a:lstStyle/>
          <a:p>
            <a:endParaRPr lang="en-US" dirty="0"/>
          </a:p>
        </p:txBody>
      </p:sp>
      <p:sp>
        <p:nvSpPr>
          <p:cNvPr id="67589" name="Rectangle 5"/>
          <p:cNvSpPr>
            <a:spLocks noChangeArrowheads="1"/>
          </p:cNvSpPr>
          <p:nvPr/>
        </p:nvSpPr>
        <p:spPr bwMode="auto">
          <a:xfrm>
            <a:off x="457200" y="1813917"/>
            <a:ext cx="7848600" cy="153888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rgbClr val="0070C0"/>
                </a:solidFill>
                <a:effectLst/>
                <a:latin typeface="Arial" pitchFamily="34" charset="0"/>
                <a:ea typeface="Century Gothic" pitchFamily="34" charset="0"/>
                <a:cs typeface="Century Gothic" pitchFamily="34" charset="0"/>
              </a:rPr>
              <a:t>Estructura Inicial de Planeación</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000" b="1" i="0" u="none" strike="noStrike" cap="none" normalizeH="0" baseline="0" dirty="0" smtClean="0">
                <a:ln>
                  <a:noFill/>
                </a:ln>
                <a:solidFill>
                  <a:srgbClr val="0070C0"/>
                </a:solidFill>
                <a:effectLst/>
                <a:latin typeface="Arial" pitchFamily="34" charset="0"/>
                <a:ea typeface="Century Gothic" pitchFamily="34" charset="0"/>
                <a:cs typeface="Century Gothic" pitchFamily="34" charset="0"/>
              </a:rPr>
              <a:t>E.I.P. Resumen </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CC4125"/>
                </a:solidFill>
                <a:effectLst/>
                <a:latin typeface="Arial" pitchFamily="34" charset="0"/>
                <a:ea typeface="Century Gothic" pitchFamily="34" charset="0"/>
                <a:cs typeface="Century Gothic" pitchFamily="34" charset="0"/>
              </a:rPr>
              <a:t>El equipo heterogéneo:</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MX" sz="800" b="0" i="0" u="none" strike="noStrike" cap="none" normalizeH="0" baseline="0" dirty="0" smtClean="0">
                <a:ln>
                  <a:noFill/>
                </a:ln>
                <a:solidFill>
                  <a:schemeClr val="tx1"/>
                </a:solidFill>
                <a:effectLst/>
                <a:latin typeface="Arial" pitchFamily="34" charset="0"/>
                <a:ea typeface="Century Gothic" pitchFamily="34" charset="0"/>
                <a:cs typeface="Century Gothic" pitchFamily="34" charset="0"/>
              </a:rPr>
              <a:t>Revisa  el análisis de cada Experiencia Exitosa elegida.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MX" sz="800" b="0" i="0" u="none" strike="noStrike" cap="none" normalizeH="0" baseline="0" dirty="0" smtClean="0">
                <a:ln>
                  <a:noFill/>
                </a:ln>
                <a:solidFill>
                  <a:schemeClr val="tx1"/>
                </a:solidFill>
                <a:effectLst/>
                <a:latin typeface="Arial" pitchFamily="34" charset="0"/>
                <a:ea typeface="Century Gothic" pitchFamily="34" charset="0"/>
                <a:cs typeface="Century Gothic" pitchFamily="34" charset="0"/>
              </a:rPr>
              <a:t>Reflexiona, acuerda y lleva a cabo, </a:t>
            </a:r>
            <a:r>
              <a:rPr kumimoji="0" lang="es-MX" sz="8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a manera de resumen</a:t>
            </a:r>
            <a:r>
              <a:rPr kumimoji="0" lang="es-MX" sz="800" b="0" i="0" u="none" strike="noStrike" cap="none" normalizeH="0" baseline="0" dirty="0" smtClean="0">
                <a:ln>
                  <a:noFill/>
                </a:ln>
                <a:solidFill>
                  <a:schemeClr val="tx1"/>
                </a:solidFill>
                <a:effectLst/>
                <a:latin typeface="Arial" pitchFamily="34" charset="0"/>
                <a:ea typeface="Century Gothic" pitchFamily="34" charset="0"/>
                <a:cs typeface="Century Gothic" pitchFamily="34" charset="0"/>
              </a:rPr>
              <a:t>, el registro de los puntos de todas las Experiencias Exitosas analizadas, que se</a:t>
            </a:r>
            <a:r>
              <a:rPr kumimoji="0" lang="es-MX" sz="800" b="0" i="0" u="none" strike="noStrike" cap="none" normalizeH="0" baseline="0" dirty="0" smtClean="0">
                <a:ln>
                  <a:noFill/>
                </a:ln>
                <a:solidFill>
                  <a:srgbClr val="3D85C6"/>
                </a:solidFill>
                <a:effectLst/>
                <a:latin typeface="Arial" pitchFamily="34" charset="0"/>
                <a:ea typeface="Century Gothic" pitchFamily="34" charset="0"/>
                <a:cs typeface="Century Gothic" pitchFamily="34" charset="0"/>
              </a:rPr>
              <a:t> </a:t>
            </a:r>
            <a:r>
              <a:rPr kumimoji="0" lang="es-MX" sz="8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podrían tomar en cuenta para el propio proyecto</a:t>
            </a:r>
            <a:r>
              <a:rPr kumimoji="0" lang="es-MX" sz="800" b="0"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MX" sz="8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Al terminar el </a:t>
            </a:r>
            <a:r>
              <a:rPr kumimoji="0" lang="es-MX" sz="8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Resumen</a:t>
            </a:r>
            <a:r>
              <a:rPr kumimoji="0" lang="es-MX" sz="8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revisa y reflexiona sobre lo anotado</a:t>
            </a:r>
            <a:r>
              <a:rPr kumimoji="0" lang="es-MX" sz="800" b="1" i="0" u="none" strike="noStrike" cap="none" normalizeH="0" baseline="0" dirty="0" smtClean="0">
                <a:ln>
                  <a:noFill/>
                </a:ln>
                <a:solidFill>
                  <a:srgbClr val="0EB1A9"/>
                </a:solidFill>
                <a:effectLst/>
                <a:latin typeface="Arial" pitchFamily="34" charset="0"/>
                <a:ea typeface="Century Gothic" pitchFamily="34" charset="0"/>
                <a:cs typeface="Century Gothic" pitchFamily="34" charset="0"/>
              </a:rPr>
              <a:t>, </a:t>
            </a:r>
            <a:r>
              <a:rPr kumimoji="0" lang="es-MX" sz="8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acuerda aquello que </a:t>
            </a:r>
            <a:r>
              <a:rPr kumimoji="0" lang="es-MX" sz="8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será tomado en cuenta</a:t>
            </a:r>
            <a:r>
              <a:rPr kumimoji="0" lang="es-MX" sz="8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en la construcción del propio proyecto y  lo </a:t>
            </a:r>
            <a:r>
              <a:rPr kumimoji="0" lang="es-MX" sz="8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señala</a:t>
            </a:r>
            <a:r>
              <a:rPr kumimoji="0" lang="es-MX" sz="800" b="0"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 </a:t>
            </a:r>
            <a:r>
              <a:rPr kumimoji="0" lang="es-MX" sz="8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de alguna manera.</a:t>
            </a:r>
            <a:r>
              <a:rPr kumimoji="0" lang="en-US" sz="800"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MX" sz="8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Nombre de los  proyectos revisados:</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8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a)“Códice Nuestro”</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MX" sz="8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b) “Bioingeniería, soluciones creativas para problemas de México”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MX" sz="8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c)“Combatiendo asertivamente la violencia intrafamiliar”</a:t>
            </a:r>
            <a:endParaRPr kumimoji="0" lang="es-MX" sz="800" b="0" i="0" u="none" strike="noStrike" cap="none" normalizeH="0" baseline="0" dirty="0" smtClean="0">
              <a:ln>
                <a:noFill/>
              </a:ln>
              <a:solidFill>
                <a:schemeClr val="tx1"/>
              </a:solidFill>
              <a:effectLst/>
              <a:latin typeface="Arial" pitchFamily="34" charset="0"/>
            </a:endParaRPr>
          </a:p>
        </p:txBody>
      </p:sp>
      <p:sp>
        <p:nvSpPr>
          <p:cNvPr id="67590" name="Rectangle 6"/>
          <p:cNvSpPr>
            <a:spLocks noChangeArrowheads="1"/>
          </p:cNvSpPr>
          <p:nvPr/>
        </p:nvSpPr>
        <p:spPr bwMode="auto">
          <a:xfrm>
            <a:off x="533400" y="3426023"/>
            <a:ext cx="5486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7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 Contexto. </a:t>
            </a:r>
            <a:r>
              <a:rPr kumimoji="0" lang="es-MX" sz="7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Justifica las circunstancias o elementos de la realidad en la que se da el problema o propuesta.</a:t>
            </a:r>
            <a:r>
              <a:rPr kumimoji="0" lang="es-MX" sz="700" b="0" i="0" u="none" strike="noStrike" cap="none" normalizeH="0" baseline="0" dirty="0" smtClean="0">
                <a:ln>
                  <a:noFill/>
                </a:ln>
                <a:solidFill>
                  <a:srgbClr val="FF0000"/>
                </a:solidFill>
                <a:effectLst/>
                <a:latin typeface="Arial" pitchFamily="34" charset="0"/>
                <a:ea typeface="Century Gothic" pitchFamily="34" charset="0"/>
                <a:cs typeface="Century Gothic" pitchFamily="34" charset="0"/>
              </a:rPr>
              <a:t> </a:t>
            </a:r>
            <a:r>
              <a:rPr kumimoji="0" lang="en-US" sz="700" b="1" i="0" u="none" strike="noStrike" cap="none" normalizeH="0" baseline="0" dirty="0" smtClean="0">
                <a:ln>
                  <a:noFill/>
                </a:ln>
                <a:solidFill>
                  <a:srgbClr val="3D85C6"/>
                </a:solidFill>
                <a:effectLst/>
                <a:latin typeface="Arial" pitchFamily="34" charset="0"/>
                <a:ea typeface="Century Gothic" pitchFamily="34" charset="0"/>
                <a:cs typeface="Century Gothic" pitchFamily="34" charset="0"/>
              </a:rPr>
              <a:t>Introducción y/o justificación del </a:t>
            </a:r>
            <a:r>
              <a:rPr kumimoji="0" lang="en-US" sz="700" b="1" i="0" u="none" strike="noStrike" cap="none" normalizeH="0" baseline="0" dirty="0" err="1" smtClean="0">
                <a:ln>
                  <a:noFill/>
                </a:ln>
                <a:solidFill>
                  <a:srgbClr val="3D85C6"/>
                </a:solidFill>
                <a:effectLst/>
                <a:latin typeface="Arial" pitchFamily="34" charset="0"/>
                <a:ea typeface="Century Gothic" pitchFamily="34" charset="0"/>
                <a:cs typeface="Century Gothic" pitchFamily="34" charset="0"/>
              </a:rPr>
              <a:t>proyecto</a:t>
            </a:r>
            <a:r>
              <a:rPr kumimoji="0" lang="en-US" sz="700" b="1" i="0" u="none" strike="noStrike" cap="none" normalizeH="0" baseline="0" dirty="0" smtClean="0">
                <a:ln>
                  <a:noFill/>
                </a:ln>
                <a:solidFill>
                  <a:srgbClr val="3D85C6"/>
                </a:solidFill>
                <a:effectLst/>
                <a:latin typeface="Arial" pitchFamily="34" charset="0"/>
                <a:ea typeface="Century Gothic" pitchFamily="34" charset="0"/>
                <a:cs typeface="Century Gothic" pitchFamily="34" charset="0"/>
              </a:rPr>
              <a:t>.</a:t>
            </a:r>
            <a:endParaRPr kumimoji="0" lang="en-US" sz="700" b="0" i="0" u="none" strike="noStrike" cap="none" normalizeH="0" baseline="0" dirty="0" smtClean="0">
              <a:ln>
                <a:noFill/>
              </a:ln>
              <a:solidFill>
                <a:schemeClr val="tx1"/>
              </a:solidFill>
              <a:effectLst/>
              <a:latin typeface="Arial" pitchFamily="34" charset="0"/>
            </a:endParaRPr>
          </a:p>
        </p:txBody>
      </p:sp>
      <p:graphicFrame>
        <p:nvGraphicFramePr>
          <p:cNvPr id="16" name="15 Tabla"/>
          <p:cNvGraphicFramePr>
            <a:graphicFrameLocks noGrp="1"/>
          </p:cNvGraphicFramePr>
          <p:nvPr/>
        </p:nvGraphicFramePr>
        <p:xfrm>
          <a:off x="457200" y="3810000"/>
          <a:ext cx="7848600" cy="1173048"/>
        </p:xfrm>
        <a:graphic>
          <a:graphicData uri="http://schemas.openxmlformats.org/drawingml/2006/table">
            <a:tbl>
              <a:tblPr/>
              <a:tblGrid>
                <a:gridCol w="7848600"/>
              </a:tblGrid>
              <a:tr h="1173048">
                <a:tc>
                  <a:txBody>
                    <a:bodyPr/>
                    <a:lstStyle/>
                    <a:p>
                      <a:pPr marL="0" marR="114300" algn="just">
                        <a:lnSpc>
                          <a:spcPct val="115000"/>
                        </a:lnSpc>
                        <a:spcBef>
                          <a:spcPts val="370"/>
                        </a:spcBef>
                        <a:spcAft>
                          <a:spcPts val="0"/>
                        </a:spcAft>
                      </a:pPr>
                      <a:r>
                        <a:rPr lang="es-MX" sz="800" dirty="0">
                          <a:solidFill>
                            <a:srgbClr val="6FA8DC"/>
                          </a:solidFill>
                          <a:latin typeface="Century Gothic"/>
                          <a:ea typeface="Century Gothic"/>
                          <a:cs typeface="Century Gothic"/>
                        </a:rPr>
                        <a:t>Estos todos los proyectos revisados se abordan diferentes problemáticas desde la perspectiva de las diferentes disciplinas.  Esto permite que dichas situación se analicen desde un marco de referencia más amplio, que permite por un lado extender el alcance de las materias de los contenidos a una aplicación concreta y por el otro lado rompe con el esquema de materias aisladas y descontextualizadas.</a:t>
                      </a:r>
                      <a:endParaRPr lang="en-US" sz="800" dirty="0">
                        <a:solidFill>
                          <a:srgbClr val="000000"/>
                        </a:solidFill>
                        <a:latin typeface="Arial"/>
                        <a:ea typeface="Arial"/>
                      </a:endParaRPr>
                    </a:p>
                    <a:p>
                      <a:pPr marL="0" marR="114300" algn="just">
                        <a:lnSpc>
                          <a:spcPct val="115000"/>
                        </a:lnSpc>
                        <a:spcBef>
                          <a:spcPts val="370"/>
                        </a:spcBef>
                        <a:spcAft>
                          <a:spcPts val="0"/>
                        </a:spcAft>
                      </a:pPr>
                      <a:r>
                        <a:rPr lang="es-MX" sz="800" dirty="0">
                          <a:solidFill>
                            <a:srgbClr val="6FA8DC"/>
                          </a:solidFill>
                          <a:latin typeface="Century Gothic"/>
                          <a:ea typeface="Century Gothic"/>
                          <a:cs typeface="Century Gothic"/>
                        </a:rPr>
                        <a:t>Se observa la intención de elaborar productos que permitan a los estudiantes ver plasmados sus aprendizajes en algo tangible, lo que va más allá de preparar un examen para demostrar sus aprendizajes.</a:t>
                      </a:r>
                      <a:endParaRPr lang="en-US" sz="800" dirty="0">
                        <a:solidFill>
                          <a:srgbClr val="000000"/>
                        </a:solidFill>
                        <a:latin typeface="Arial"/>
                        <a:ea typeface="Arial"/>
                      </a:endParaRPr>
                    </a:p>
                  </a:txBody>
                  <a:tcPr marL="44483" marR="44483" marT="44483" marB="44483">
                    <a:lnL w="12700" cap="flat" cmpd="sng" algn="ctr">
                      <a:solidFill>
                        <a:srgbClr val="3D85C6"/>
                      </a:solidFill>
                      <a:prstDash val="solid"/>
                      <a:round/>
                      <a:headEnd type="none" w="med" len="med"/>
                      <a:tailEnd type="none" w="med" len="med"/>
                    </a:lnL>
                    <a:lnR w="12700" cap="flat" cmpd="sng" algn="ctr">
                      <a:solidFill>
                        <a:srgbClr val="3D85C6"/>
                      </a:solidFill>
                      <a:prstDash val="solid"/>
                      <a:round/>
                      <a:headEnd type="none" w="med" len="med"/>
                      <a:tailEnd type="none" w="med" len="med"/>
                    </a:lnR>
                    <a:lnT w="12700" cap="flat" cmpd="sng" algn="ctr">
                      <a:solidFill>
                        <a:srgbClr val="3D85C6"/>
                      </a:solidFill>
                      <a:prstDash val="solid"/>
                      <a:round/>
                      <a:headEnd type="none" w="med" len="med"/>
                      <a:tailEnd type="none" w="med" len="med"/>
                    </a:lnT>
                    <a:lnB w="12700" cap="flat" cmpd="sng" algn="ctr">
                      <a:solidFill>
                        <a:srgbClr val="3D85C6"/>
                      </a:solidFill>
                      <a:prstDash val="solid"/>
                      <a:round/>
                      <a:headEnd type="none" w="med" len="med"/>
                      <a:tailEnd type="none" w="med" len="med"/>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5" name="14 CuadroTexto"/>
          <p:cNvSpPr txBox="1"/>
          <p:nvPr/>
        </p:nvSpPr>
        <p:spPr>
          <a:xfrm>
            <a:off x="2133600" y="1981200"/>
            <a:ext cx="6172200" cy="369332"/>
          </a:xfrm>
          <a:prstGeom prst="rect">
            <a:avLst/>
          </a:prstGeom>
          <a:noFill/>
        </p:spPr>
        <p:txBody>
          <a:bodyPr wrap="square" rtlCol="0">
            <a:spAutoFit/>
          </a:bodyPr>
          <a:lstStyle/>
          <a:p>
            <a:endParaRPr lang="en-US" dirty="0"/>
          </a:p>
        </p:txBody>
      </p:sp>
      <p:sp>
        <p:nvSpPr>
          <p:cNvPr id="71683" name="Rectangle 3"/>
          <p:cNvSpPr>
            <a:spLocks noChangeArrowheads="1"/>
          </p:cNvSpPr>
          <p:nvPr/>
        </p:nvSpPr>
        <p:spPr bwMode="auto">
          <a:xfrm>
            <a:off x="457200" y="2004283"/>
            <a:ext cx="52578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II. Intención. </a:t>
            </a:r>
            <a:r>
              <a:rPr kumimoji="0" lang="es-MX" sz="800" b="1" i="0" u="none" strike="noStrike" cap="none" normalizeH="0" baseline="0" dirty="0" smtClean="0">
                <a:ln>
                  <a:noFill/>
                </a:ln>
                <a:solidFill>
                  <a:srgbClr val="3D85C6"/>
                </a:solidFill>
                <a:effectLst/>
                <a:latin typeface="Arial" pitchFamily="34" charset="0"/>
                <a:ea typeface="Century Gothic" pitchFamily="34" charset="0"/>
                <a:cs typeface="Century Gothic" pitchFamily="34" charset="0"/>
              </a:rPr>
              <a:t>Sólo una de las propuestas da nombre al proyecto</a:t>
            </a:r>
            <a:r>
              <a:rPr kumimoji="0" lang="es-MX" sz="800" b="0" i="0" u="none" strike="noStrike" cap="none" normalizeH="0" baseline="0" dirty="0" smtClean="0">
                <a:ln>
                  <a:noFill/>
                </a:ln>
                <a:solidFill>
                  <a:srgbClr val="3D85C6"/>
                </a:solidFill>
                <a:effectLst/>
                <a:latin typeface="Arial" pitchFamily="34" charset="0"/>
                <a:ea typeface="Century Gothic" pitchFamily="34" charset="0"/>
                <a:cs typeface="Century Gothic" pitchFamily="34" charset="0"/>
              </a:rPr>
              <a:t>. </a:t>
            </a:r>
            <a:endParaRPr kumimoji="0" lang="es-MX" sz="800" b="0" i="0" u="none" strike="noStrike" cap="none" normalizeH="0" baseline="0" dirty="0" smtClean="0">
              <a:ln>
                <a:noFill/>
              </a:ln>
              <a:solidFill>
                <a:schemeClr val="tx1"/>
              </a:solidFill>
              <a:effectLst/>
              <a:latin typeface="Arial" pitchFamily="34" charset="0"/>
            </a:endParaRPr>
          </a:p>
        </p:txBody>
      </p:sp>
      <p:graphicFrame>
        <p:nvGraphicFramePr>
          <p:cNvPr id="10" name="9 Tabla"/>
          <p:cNvGraphicFramePr>
            <a:graphicFrameLocks noGrp="1"/>
          </p:cNvGraphicFramePr>
          <p:nvPr/>
        </p:nvGraphicFramePr>
        <p:xfrm>
          <a:off x="533401" y="2209800"/>
          <a:ext cx="7848600" cy="1524000"/>
        </p:xfrm>
        <a:graphic>
          <a:graphicData uri="http://schemas.openxmlformats.org/drawingml/2006/table">
            <a:tbl>
              <a:tblPr/>
              <a:tblGrid>
                <a:gridCol w="1861380"/>
                <a:gridCol w="2010816"/>
                <a:gridCol w="1947836"/>
                <a:gridCol w="2028568"/>
              </a:tblGrid>
              <a:tr h="621905">
                <a:tc>
                  <a:txBody>
                    <a:bodyPr/>
                    <a:lstStyle/>
                    <a:p>
                      <a:pPr marL="0" marR="0" algn="ctr">
                        <a:lnSpc>
                          <a:spcPct val="115000"/>
                        </a:lnSpc>
                        <a:spcBef>
                          <a:spcPts val="0"/>
                        </a:spcBef>
                        <a:spcAft>
                          <a:spcPts val="0"/>
                        </a:spcAft>
                      </a:pPr>
                      <a:r>
                        <a:rPr lang="es-MX" sz="650" b="1" dirty="0">
                          <a:solidFill>
                            <a:srgbClr val="000000"/>
                          </a:solidFill>
                          <a:latin typeface="Century Gothic"/>
                          <a:ea typeface="Century Gothic"/>
                          <a:cs typeface="Century Gothic"/>
                        </a:rPr>
                        <a:t>Dar explicación</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¿Por qué algo es cómo es?</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Determinar las razones que generan el problema o la situación.</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MX" sz="650" b="1" dirty="0">
                          <a:solidFill>
                            <a:srgbClr val="000000"/>
                          </a:solidFill>
                          <a:latin typeface="Century Gothic"/>
                          <a:ea typeface="Century Gothic"/>
                          <a:cs typeface="Century Gothic"/>
                        </a:rPr>
                        <a:t>Resolver un problema</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Explicar de manera detallada cómo se puede abordar y/o solucionar el problema.</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MX" sz="650" b="1" dirty="0">
                          <a:solidFill>
                            <a:srgbClr val="000000"/>
                          </a:solidFill>
                          <a:latin typeface="Century Gothic"/>
                          <a:ea typeface="Century Gothic"/>
                          <a:cs typeface="Century Gothic"/>
                        </a:rPr>
                        <a:t>Hacer más eficiente o mejorar algo</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Explicar de qué manera se pueden optimizar los procesos para alcanzar el objetivo.</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MX" sz="650" b="1" dirty="0">
                          <a:solidFill>
                            <a:srgbClr val="000000"/>
                          </a:solidFill>
                          <a:latin typeface="Century Gothic"/>
                          <a:ea typeface="Century Gothic"/>
                          <a:cs typeface="Century Gothic"/>
                        </a:rPr>
                        <a:t>Inventar, innovar, diseñar o crear algo nuevo</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¿Cómo podría ser diferente?</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¿Qué nuevo producto o propuesta puedo hacer?</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902095">
                <a:tc>
                  <a:txBody>
                    <a:bodyPr/>
                    <a:lstStyle/>
                    <a:p>
                      <a:pPr marL="0" marR="0">
                        <a:lnSpc>
                          <a:spcPct val="115000"/>
                        </a:lnSpc>
                        <a:spcBef>
                          <a:spcPts val="0"/>
                        </a:spcBef>
                        <a:spcAft>
                          <a:spcPts val="0"/>
                        </a:spcAft>
                      </a:pPr>
                      <a:endParaRPr lang="es-MX" sz="650" dirty="0">
                        <a:solidFill>
                          <a:srgbClr val="000000"/>
                        </a:solidFill>
                        <a:latin typeface="Century Gothic"/>
                        <a:ea typeface="Century Gothic"/>
                        <a:cs typeface="Century Gothic"/>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El detonador fue una tarea escolar.</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MX" sz="650" dirty="0">
                          <a:solidFill>
                            <a:srgbClr val="000000"/>
                          </a:solidFill>
                          <a:latin typeface="Century Gothic"/>
                          <a:ea typeface="Century Gothic"/>
                          <a:cs typeface="Century Gothic"/>
                        </a:rPr>
                        <a:t>Primeramente se da la contextualización conceptual, para determinar los conocimientos y conexiones que se tienen, posterior se da la delimitación en este momento se toma la decisión del producto y los aspectos conceptuales a indagar.</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MX" sz="650" dirty="0">
                          <a:solidFill>
                            <a:srgbClr val="000000"/>
                          </a:solidFill>
                          <a:latin typeface="Century Gothic"/>
                          <a:ea typeface="Century Gothic"/>
                          <a:cs typeface="Century Gothic"/>
                        </a:rPr>
                        <a:t>Mediante preguntas detonadoras de pensamiento crítico – reflexivo y a través de la indagación.</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MX" sz="650" dirty="0">
                          <a:solidFill>
                            <a:srgbClr val="000000"/>
                          </a:solidFill>
                          <a:latin typeface="Century Gothic"/>
                          <a:ea typeface="Century Gothic"/>
                          <a:cs typeface="Century Gothic"/>
                        </a:rPr>
                        <a:t>A partir de la expresión de la compresión se podría determinar, si el producto seleccionado representa  mejor la comprensión o si es necesario seleccionar algún otro elemento. </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10 Rectángulo"/>
          <p:cNvSpPr/>
          <p:nvPr/>
        </p:nvSpPr>
        <p:spPr>
          <a:xfrm>
            <a:off x="533400" y="3849469"/>
            <a:ext cx="4572000" cy="215444"/>
          </a:xfrm>
          <a:prstGeom prst="rect">
            <a:avLst/>
          </a:prstGeom>
        </p:spPr>
        <p:txBody>
          <a:bodyPr>
            <a:spAutoFit/>
          </a:bodyPr>
          <a:lstStyle/>
          <a:p>
            <a:r>
              <a:rPr lang="es-MX" sz="800" b="1" dirty="0" smtClean="0"/>
              <a:t>III. Objetivo general del proyecto. Toma en cuenta todas las asignaturas  involucradas.</a:t>
            </a:r>
            <a:endParaRPr lang="en-US" sz="800" dirty="0"/>
          </a:p>
        </p:txBody>
      </p:sp>
      <p:graphicFrame>
        <p:nvGraphicFramePr>
          <p:cNvPr id="12" name="11 Tabla"/>
          <p:cNvGraphicFramePr>
            <a:graphicFrameLocks noGrp="1"/>
          </p:cNvGraphicFramePr>
          <p:nvPr/>
        </p:nvGraphicFramePr>
        <p:xfrm>
          <a:off x="533400" y="4118448"/>
          <a:ext cx="7848600" cy="861761"/>
        </p:xfrm>
        <a:graphic>
          <a:graphicData uri="http://schemas.openxmlformats.org/drawingml/2006/table">
            <a:tbl>
              <a:tblPr/>
              <a:tblGrid>
                <a:gridCol w="7848600"/>
              </a:tblGrid>
              <a:tr h="301152">
                <a:tc>
                  <a:txBody>
                    <a:bodyPr/>
                    <a:lstStyle/>
                    <a:p>
                      <a:pPr marL="0" marR="114300">
                        <a:lnSpc>
                          <a:spcPct val="115000"/>
                        </a:lnSpc>
                        <a:spcBef>
                          <a:spcPts val="370"/>
                        </a:spcBef>
                        <a:spcAft>
                          <a:spcPts val="0"/>
                        </a:spcAft>
                      </a:pPr>
                      <a:r>
                        <a:rPr lang="es-MX" sz="650" dirty="0">
                          <a:solidFill>
                            <a:srgbClr val="000000"/>
                          </a:solidFill>
                          <a:latin typeface="Arial"/>
                          <a:ea typeface="Arial"/>
                        </a:rPr>
                        <a:t>Que involucre a todas las materias y deje claro el propósito del trabajo</a:t>
                      </a:r>
                      <a:r>
                        <a:rPr lang="es-MX" sz="650" dirty="0" smtClean="0">
                          <a:solidFill>
                            <a:srgbClr val="000000"/>
                          </a:solidFill>
                          <a:latin typeface="Arial"/>
                          <a:ea typeface="Arial"/>
                        </a:rPr>
                        <a:t>.</a:t>
                      </a:r>
                    </a:p>
                    <a:p>
                      <a:pPr marL="0" marR="114300">
                        <a:lnSpc>
                          <a:spcPct val="115000"/>
                        </a:lnSpc>
                        <a:spcBef>
                          <a:spcPts val="370"/>
                        </a:spcBef>
                        <a:spcAft>
                          <a:spcPts val="0"/>
                        </a:spcAft>
                      </a:pPr>
                      <a:endParaRPr lang="es-MX" sz="650" dirty="0" smtClean="0">
                        <a:solidFill>
                          <a:srgbClr val="000000"/>
                        </a:solidFill>
                        <a:latin typeface="Arial"/>
                        <a:ea typeface="Arial"/>
                      </a:endParaRPr>
                    </a:p>
                    <a:p>
                      <a:pPr marL="0" marR="114300">
                        <a:lnSpc>
                          <a:spcPct val="115000"/>
                        </a:lnSpc>
                        <a:spcBef>
                          <a:spcPts val="370"/>
                        </a:spcBef>
                        <a:spcAft>
                          <a:spcPts val="0"/>
                        </a:spcAft>
                      </a:pPr>
                      <a:endParaRPr lang="es-MX" sz="650" dirty="0" smtClean="0">
                        <a:solidFill>
                          <a:srgbClr val="000000"/>
                        </a:solidFill>
                        <a:latin typeface="Arial"/>
                        <a:ea typeface="Arial"/>
                      </a:endParaRPr>
                    </a:p>
                    <a:p>
                      <a:pPr marL="0" marR="114300">
                        <a:lnSpc>
                          <a:spcPct val="115000"/>
                        </a:lnSpc>
                        <a:spcBef>
                          <a:spcPts val="370"/>
                        </a:spcBef>
                        <a:spcAft>
                          <a:spcPts val="0"/>
                        </a:spcAft>
                      </a:pPr>
                      <a:endParaRPr lang="es-MX" sz="650" dirty="0" smtClean="0">
                        <a:solidFill>
                          <a:srgbClr val="000000"/>
                        </a:solidFill>
                        <a:latin typeface="Arial"/>
                        <a:ea typeface="Arial"/>
                      </a:endParaRPr>
                    </a:p>
                    <a:p>
                      <a:pPr marL="0" marR="114300">
                        <a:lnSpc>
                          <a:spcPct val="115000"/>
                        </a:lnSpc>
                        <a:spcBef>
                          <a:spcPts val="370"/>
                        </a:spcBef>
                        <a:spcAft>
                          <a:spcPts val="0"/>
                        </a:spcAft>
                      </a:pPr>
                      <a:endParaRPr lang="en-US" sz="650" dirty="0">
                        <a:solidFill>
                          <a:srgbClr val="000000"/>
                        </a:solidFill>
                        <a:latin typeface="Arial"/>
                        <a:ea typeface="Arial"/>
                      </a:endParaRPr>
                    </a:p>
                  </a:txBody>
                  <a:tcPr marL="44483" marR="44483" marT="44483" marB="44483">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69635" name="Rectangle 3"/>
          <p:cNvSpPr>
            <a:spLocks noChangeArrowheads="1"/>
          </p:cNvSpPr>
          <p:nvPr/>
        </p:nvSpPr>
        <p:spPr bwMode="auto">
          <a:xfrm>
            <a:off x="381000" y="2004283"/>
            <a:ext cx="43434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IV. Disciplinas involucradas en el  trabajo interdisciplinario.</a:t>
            </a:r>
            <a:endParaRPr kumimoji="0" lang="es-MX" sz="800" b="0" i="0" u="none" strike="noStrike" cap="none" normalizeH="0" baseline="0" dirty="0" smtClean="0">
              <a:ln>
                <a:noFill/>
              </a:ln>
              <a:solidFill>
                <a:schemeClr val="tx1"/>
              </a:solidFill>
              <a:effectLst/>
              <a:latin typeface="Arial" pitchFamily="34" charset="0"/>
            </a:endParaRPr>
          </a:p>
        </p:txBody>
      </p:sp>
      <p:graphicFrame>
        <p:nvGraphicFramePr>
          <p:cNvPr id="11" name="10 Tabla"/>
          <p:cNvGraphicFramePr>
            <a:graphicFrameLocks noGrp="1"/>
          </p:cNvGraphicFramePr>
          <p:nvPr/>
        </p:nvGraphicFramePr>
        <p:xfrm>
          <a:off x="457201" y="2362200"/>
          <a:ext cx="7696200" cy="2622749"/>
        </p:xfrm>
        <a:graphic>
          <a:graphicData uri="http://schemas.openxmlformats.org/drawingml/2006/table">
            <a:tbl>
              <a:tblPr/>
              <a:tblGrid>
                <a:gridCol w="1743268"/>
                <a:gridCol w="1844326"/>
                <a:gridCol w="1827482"/>
                <a:gridCol w="2281124"/>
              </a:tblGrid>
              <a:tr h="359070">
                <a:tc>
                  <a:txBody>
                    <a:bodyPr/>
                    <a:lstStyle/>
                    <a:p>
                      <a:pPr marL="0" marR="0" algn="ctr">
                        <a:lnSpc>
                          <a:spcPct val="115000"/>
                        </a:lnSpc>
                        <a:spcBef>
                          <a:spcPts val="0"/>
                        </a:spcBef>
                        <a:spcAft>
                          <a:spcPts val="0"/>
                        </a:spcAft>
                      </a:pPr>
                      <a:r>
                        <a:rPr lang="en-US" sz="650" b="1" dirty="0">
                          <a:solidFill>
                            <a:srgbClr val="000000"/>
                          </a:solidFill>
                          <a:latin typeface="Century Gothic"/>
                          <a:ea typeface="Century Gothic"/>
                          <a:cs typeface="Century Gothic"/>
                        </a:rPr>
                        <a:t>Disciplinas: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50" b="1" dirty="0">
                          <a:solidFill>
                            <a:srgbClr val="000000"/>
                          </a:solidFill>
                          <a:latin typeface="Century Gothic"/>
                          <a:ea typeface="Century Gothic"/>
                          <a:cs typeface="Century Gothic"/>
                        </a:rPr>
                        <a:t>Disciplina 1. </a:t>
                      </a:r>
                      <a:endParaRPr lang="en-US" sz="650" dirty="0">
                        <a:solidFill>
                          <a:srgbClr val="000000"/>
                        </a:solidFill>
                        <a:latin typeface="Arial"/>
                        <a:ea typeface="Arial"/>
                      </a:endParaRPr>
                    </a:p>
                    <a:p>
                      <a:pPr marL="0" marR="0" algn="ctr">
                        <a:lnSpc>
                          <a:spcPct val="115000"/>
                        </a:lnSpc>
                        <a:spcBef>
                          <a:spcPts val="0"/>
                        </a:spcBef>
                        <a:spcAft>
                          <a:spcPts val="0"/>
                        </a:spcAft>
                      </a:pPr>
                      <a:r>
                        <a:rPr lang="en-US" sz="650" b="1" u="sng" dirty="0">
                          <a:solidFill>
                            <a:srgbClr val="000000"/>
                          </a:solidFill>
                          <a:latin typeface="Century Gothic"/>
                          <a:ea typeface="Century Gothic"/>
                          <a:cs typeface="Century Gothic"/>
                        </a:rPr>
                        <a:t>Física</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650" b="1" dirty="0">
                          <a:solidFill>
                            <a:srgbClr val="000000"/>
                          </a:solidFill>
                          <a:latin typeface="Century Gothic"/>
                          <a:ea typeface="Century Gothic"/>
                          <a:cs typeface="Century Gothic"/>
                        </a:rPr>
                        <a:t>Disciplina 2. </a:t>
                      </a:r>
                      <a:endParaRPr lang="en-US" sz="650" dirty="0">
                        <a:solidFill>
                          <a:srgbClr val="000000"/>
                        </a:solidFill>
                        <a:latin typeface="Arial"/>
                        <a:ea typeface="Arial"/>
                      </a:endParaRPr>
                    </a:p>
                    <a:p>
                      <a:pPr marL="0" marR="0" algn="ctr">
                        <a:lnSpc>
                          <a:spcPct val="115000"/>
                        </a:lnSpc>
                        <a:spcBef>
                          <a:spcPts val="0"/>
                        </a:spcBef>
                        <a:spcAft>
                          <a:spcPts val="0"/>
                        </a:spcAft>
                      </a:pPr>
                      <a:r>
                        <a:rPr lang="en-US" sz="650" b="1" u="sng" dirty="0">
                          <a:solidFill>
                            <a:srgbClr val="000000"/>
                          </a:solidFill>
                          <a:latin typeface="Century Gothic"/>
                          <a:ea typeface="Century Gothic"/>
                          <a:cs typeface="Century Gothic"/>
                        </a:rPr>
                        <a:t>Informática</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650" b="1" dirty="0">
                          <a:solidFill>
                            <a:srgbClr val="000000"/>
                          </a:solidFill>
                          <a:latin typeface="Century Gothic"/>
                          <a:ea typeface="Century Gothic"/>
                          <a:cs typeface="Century Gothic"/>
                        </a:rPr>
                        <a:t>Disciplina 3. </a:t>
                      </a:r>
                      <a:endParaRPr lang="en-US" sz="650" dirty="0">
                        <a:solidFill>
                          <a:srgbClr val="000000"/>
                        </a:solidFill>
                        <a:latin typeface="Arial"/>
                        <a:ea typeface="Arial"/>
                      </a:endParaRPr>
                    </a:p>
                    <a:p>
                      <a:pPr marL="0" marR="0" algn="ctr">
                        <a:lnSpc>
                          <a:spcPct val="115000"/>
                        </a:lnSpc>
                        <a:spcBef>
                          <a:spcPts val="0"/>
                        </a:spcBef>
                        <a:spcAft>
                          <a:spcPts val="0"/>
                        </a:spcAft>
                      </a:pPr>
                      <a:r>
                        <a:rPr lang="en-US" sz="650" b="1" u="sng" dirty="0">
                          <a:solidFill>
                            <a:srgbClr val="000000"/>
                          </a:solidFill>
                          <a:latin typeface="Century Gothic"/>
                          <a:ea typeface="Century Gothic"/>
                          <a:cs typeface="Century Gothic"/>
                        </a:rPr>
                        <a:t>Educación física.</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26461">
                <a:tc>
                  <a:txBody>
                    <a:bodyPr/>
                    <a:lstStyle/>
                    <a:p>
                      <a:pPr marL="0" marR="0">
                        <a:lnSpc>
                          <a:spcPct val="115000"/>
                        </a:lnSpc>
                        <a:spcBef>
                          <a:spcPts val="0"/>
                        </a:spcBef>
                        <a:spcAft>
                          <a:spcPts val="0"/>
                        </a:spcAft>
                      </a:pPr>
                      <a:r>
                        <a:rPr lang="es-MX" sz="650" b="1" dirty="0">
                          <a:solidFill>
                            <a:srgbClr val="000000"/>
                          </a:solidFill>
                          <a:latin typeface="Century Gothic"/>
                          <a:ea typeface="Century Gothic"/>
                          <a:cs typeface="Century Gothic"/>
                        </a:rPr>
                        <a:t>1. Contenidos / Temas</a:t>
                      </a:r>
                      <a:endParaRPr lang="en-US" sz="650" dirty="0">
                        <a:solidFill>
                          <a:srgbClr val="000000"/>
                        </a:solidFill>
                        <a:latin typeface="Arial"/>
                        <a:ea typeface="Arial"/>
                      </a:endParaRPr>
                    </a:p>
                    <a:p>
                      <a:pPr marL="0" marR="0">
                        <a:lnSpc>
                          <a:spcPct val="115000"/>
                        </a:lnSpc>
                        <a:spcBef>
                          <a:spcPts val="0"/>
                        </a:spcBef>
                        <a:spcAft>
                          <a:spcPts val="0"/>
                        </a:spcAft>
                      </a:pPr>
                      <a:r>
                        <a:rPr lang="es-MX" sz="650" b="1" dirty="0">
                          <a:solidFill>
                            <a:srgbClr val="000000"/>
                          </a:solidFill>
                          <a:latin typeface="Century Gothic"/>
                          <a:ea typeface="Century Gothic"/>
                          <a:cs typeface="Century Gothic"/>
                        </a:rPr>
                        <a:t>     involucrados</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  ¿Qué temas y contenidos del programa están considerados?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28575" marR="0" algn="ctr">
                        <a:lnSpc>
                          <a:spcPct val="115000"/>
                        </a:lnSpc>
                        <a:spcBef>
                          <a:spcPts val="0"/>
                        </a:spcBef>
                        <a:spcAft>
                          <a:spcPts val="0"/>
                        </a:spcAft>
                      </a:pPr>
                      <a:r>
                        <a:rPr lang="es-MX" sz="650" dirty="0">
                          <a:solidFill>
                            <a:srgbClr val="000000"/>
                          </a:solidFill>
                          <a:latin typeface="Century Gothic"/>
                          <a:ea typeface="Century Gothic"/>
                          <a:cs typeface="Century Gothic"/>
                        </a:rPr>
                        <a:t>2.4 Transformación de la energía.</a:t>
                      </a:r>
                      <a:endParaRPr lang="en-US" sz="650" dirty="0">
                        <a:solidFill>
                          <a:srgbClr val="000000"/>
                        </a:solidFill>
                        <a:latin typeface="Arial"/>
                        <a:ea typeface="Arial"/>
                      </a:endParaRPr>
                    </a:p>
                    <a:p>
                      <a:pPr marL="28575" marR="0" algn="ctr">
                        <a:lnSpc>
                          <a:spcPct val="115000"/>
                        </a:lnSpc>
                        <a:spcBef>
                          <a:spcPts val="0"/>
                        </a:spcBef>
                        <a:spcAft>
                          <a:spcPts val="0"/>
                        </a:spcAft>
                      </a:pPr>
                      <a:r>
                        <a:rPr lang="es-MX" sz="650" dirty="0">
                          <a:solidFill>
                            <a:srgbClr val="000000"/>
                          </a:solidFill>
                          <a:latin typeface="Century Gothic"/>
                          <a:ea typeface="Century Gothic"/>
                          <a:cs typeface="Century Gothic"/>
                        </a:rPr>
                        <a:t>Aportará los conocimientos teórico prácticos involucrados en las transformaciones y aprovechamiento de la energía.</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Búsqueda de información</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Aportará los conocimientos teórico prácticos para el empleo de la red a fin de buscar contenidos relacionados de forma básica y especializada en sitios web seguros y confiables.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25" marR="0" algn="ctr">
                        <a:lnSpc>
                          <a:spcPct val="115000"/>
                        </a:lnSpc>
                        <a:spcBef>
                          <a:spcPts val="0"/>
                        </a:spcBef>
                        <a:spcAft>
                          <a:spcPts val="0"/>
                        </a:spcAft>
                      </a:pPr>
                      <a:r>
                        <a:rPr lang="es-MX" sz="650" dirty="0">
                          <a:solidFill>
                            <a:srgbClr val="000000"/>
                          </a:solidFill>
                          <a:latin typeface="Century Gothic"/>
                          <a:ea typeface="Century Gothic"/>
                          <a:cs typeface="Century Gothic"/>
                        </a:rPr>
                        <a:t>3.2  Aplicación de instrumentos de evaluación de las capacidades motoras.</a:t>
                      </a:r>
                      <a:endParaRPr lang="en-US" sz="650" dirty="0">
                        <a:solidFill>
                          <a:srgbClr val="000000"/>
                        </a:solidFill>
                        <a:latin typeface="Arial"/>
                        <a:ea typeface="Arial"/>
                      </a:endParaRPr>
                    </a:p>
                    <a:p>
                      <a:pPr marL="47625" marR="0" algn="ctr">
                        <a:lnSpc>
                          <a:spcPct val="115000"/>
                        </a:lnSpc>
                        <a:spcBef>
                          <a:spcPts val="0"/>
                        </a:spcBef>
                        <a:spcAft>
                          <a:spcPts val="0"/>
                        </a:spcAft>
                      </a:pPr>
                      <a:r>
                        <a:rPr lang="es-MX" sz="650" dirty="0">
                          <a:solidFill>
                            <a:srgbClr val="000000"/>
                          </a:solidFill>
                          <a:latin typeface="Century Gothic"/>
                          <a:ea typeface="Century Gothic"/>
                          <a:cs typeface="Century Gothic"/>
                        </a:rPr>
                        <a:t>Aportará relacionar los hábitos para mejorar y mantener la  condición física a través actividades motoras extracurriculares con la transformación de la energía.</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631">
                <a:tc>
                  <a:txBody>
                    <a:bodyPr/>
                    <a:lstStyle/>
                    <a:p>
                      <a:pPr marL="0" marR="0" algn="ctr">
                        <a:lnSpc>
                          <a:spcPct val="115000"/>
                        </a:lnSpc>
                        <a:spcBef>
                          <a:spcPts val="0"/>
                        </a:spcBef>
                        <a:spcAft>
                          <a:spcPts val="0"/>
                        </a:spcAft>
                      </a:pPr>
                      <a:r>
                        <a:rPr lang="es-MX" sz="650" b="1" dirty="0">
                          <a:solidFill>
                            <a:srgbClr val="000000"/>
                          </a:solidFill>
                          <a:latin typeface="Century Gothic"/>
                          <a:ea typeface="Century Gothic"/>
                          <a:cs typeface="Century Gothic"/>
                        </a:rPr>
                        <a:t>2. Conceptos clave,      trascendentales.</a:t>
                      </a:r>
                      <a:endParaRPr lang="en-US" sz="650" dirty="0">
                        <a:solidFill>
                          <a:srgbClr val="000000"/>
                        </a:solidFill>
                        <a:latin typeface="Arial"/>
                        <a:ea typeface="Arial"/>
                      </a:endParaRPr>
                    </a:p>
                    <a:p>
                      <a:pPr marL="176530" marR="0">
                        <a:lnSpc>
                          <a:spcPct val="115000"/>
                        </a:lnSpc>
                        <a:spcBef>
                          <a:spcPts val="0"/>
                        </a:spcBef>
                        <a:spcAft>
                          <a:spcPts val="0"/>
                        </a:spcAft>
                      </a:pPr>
                      <a:r>
                        <a:rPr lang="es-MX" sz="650" dirty="0">
                          <a:solidFill>
                            <a:srgbClr val="000000"/>
                          </a:solidFill>
                          <a:latin typeface="Century Gothic"/>
                          <a:ea typeface="Century Gothic"/>
                          <a:cs typeface="Century Gothic"/>
                        </a:rPr>
                        <a:t>¿Cuáles son los conceptos básicos que surgen del proyecto, permiten la comprensión del mismo y  trascienden a otros ámbitos?</a:t>
                      </a:r>
                      <a:endParaRPr lang="en-US" sz="650" dirty="0">
                        <a:solidFill>
                          <a:srgbClr val="000000"/>
                        </a:solidFill>
                        <a:latin typeface="Arial"/>
                        <a:ea typeface="Arial"/>
                      </a:endParaRPr>
                    </a:p>
                    <a:p>
                      <a:pPr marL="176530" marR="0">
                        <a:lnSpc>
                          <a:spcPct val="115000"/>
                        </a:lnSpc>
                        <a:spcBef>
                          <a:spcPts val="0"/>
                        </a:spcBef>
                        <a:spcAft>
                          <a:spcPts val="0"/>
                        </a:spcAft>
                      </a:pPr>
                      <a:r>
                        <a:rPr lang="es-MX" sz="650" dirty="0">
                          <a:solidFill>
                            <a:srgbClr val="000000"/>
                          </a:solidFill>
                          <a:latin typeface="Century Gothic"/>
                          <a:ea typeface="Century Gothic"/>
                          <a:cs typeface="Century Gothic"/>
                        </a:rPr>
                        <a:t>Forman parte de un  Glosario.</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650" dirty="0">
                          <a:solidFill>
                            <a:srgbClr val="000000"/>
                          </a:solidFill>
                          <a:latin typeface="Century Gothic"/>
                          <a:ea typeface="Century Gothic"/>
                          <a:cs typeface="Century Gothic"/>
                        </a:rPr>
                        <a:t>Trabajo</a:t>
                      </a:r>
                      <a:endParaRPr lang="en-US" sz="650" dirty="0">
                        <a:solidFill>
                          <a:srgbClr val="000000"/>
                        </a:solidFill>
                        <a:latin typeface="Arial"/>
                        <a:ea typeface="Arial"/>
                      </a:endParaRPr>
                    </a:p>
                    <a:p>
                      <a:pPr marL="0" marR="0" algn="ctr">
                        <a:lnSpc>
                          <a:spcPct val="115000"/>
                        </a:lnSpc>
                        <a:spcBef>
                          <a:spcPts val="0"/>
                        </a:spcBef>
                        <a:spcAft>
                          <a:spcPts val="0"/>
                        </a:spcAft>
                      </a:pPr>
                      <a:r>
                        <a:rPr lang="en-US" sz="650" dirty="0">
                          <a:solidFill>
                            <a:srgbClr val="000000"/>
                          </a:solidFill>
                          <a:latin typeface="Century Gothic"/>
                          <a:ea typeface="Century Gothic"/>
                          <a:cs typeface="Century Gothic"/>
                        </a:rPr>
                        <a:t>Energía</a:t>
                      </a:r>
                      <a:endParaRPr lang="en-US" sz="650" dirty="0">
                        <a:solidFill>
                          <a:srgbClr val="000000"/>
                        </a:solidFill>
                        <a:latin typeface="Arial"/>
                        <a:ea typeface="Arial"/>
                      </a:endParaRPr>
                    </a:p>
                    <a:p>
                      <a:pPr marL="0" marR="0" algn="ctr">
                        <a:lnSpc>
                          <a:spcPct val="115000"/>
                        </a:lnSpc>
                        <a:spcBef>
                          <a:spcPts val="0"/>
                        </a:spcBef>
                        <a:spcAft>
                          <a:spcPts val="0"/>
                        </a:spcAft>
                      </a:pPr>
                      <a:r>
                        <a:rPr lang="en-US" sz="650" dirty="0">
                          <a:solidFill>
                            <a:srgbClr val="000000"/>
                          </a:solidFill>
                          <a:latin typeface="Century Gothic"/>
                          <a:ea typeface="Century Gothic"/>
                          <a:cs typeface="Century Gothic"/>
                        </a:rPr>
                        <a:t>Movimiento</a:t>
                      </a:r>
                      <a:endParaRPr lang="en-US" sz="650" dirty="0">
                        <a:solidFill>
                          <a:srgbClr val="000000"/>
                        </a:solidFill>
                        <a:latin typeface="Arial"/>
                        <a:ea typeface="Arial"/>
                      </a:endParaRPr>
                    </a:p>
                    <a:p>
                      <a:pPr marL="0" marR="0" algn="ctr">
                        <a:lnSpc>
                          <a:spcPct val="115000"/>
                        </a:lnSpc>
                        <a:spcBef>
                          <a:spcPts val="0"/>
                        </a:spcBef>
                        <a:spcAft>
                          <a:spcPts val="0"/>
                        </a:spcAft>
                      </a:pPr>
                      <a:r>
                        <a:rPr lang="en-US" sz="650" dirty="0">
                          <a:solidFill>
                            <a:srgbClr val="000000"/>
                          </a:solidFill>
                          <a:latin typeface="Century Gothic"/>
                          <a:ea typeface="Century Gothic"/>
                          <a:cs typeface="Century Gothic"/>
                        </a:rPr>
                        <a:t>Electricidad</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Búsqueda de información</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Discriminación de la información</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Capacidades motoras.</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Transformación de la energía.</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587">
                <a:tc>
                  <a:txBody>
                    <a:bodyPr/>
                    <a:lstStyle/>
                    <a:p>
                      <a:pPr marL="0" marR="0">
                        <a:lnSpc>
                          <a:spcPct val="115000"/>
                        </a:lnSpc>
                        <a:spcBef>
                          <a:spcPts val="0"/>
                        </a:spcBef>
                        <a:spcAft>
                          <a:spcPts val="0"/>
                        </a:spcAft>
                      </a:pPr>
                      <a:r>
                        <a:rPr lang="en-US" sz="650" b="1" dirty="0">
                          <a:solidFill>
                            <a:srgbClr val="000000"/>
                          </a:solidFill>
                          <a:latin typeface="Century Gothic"/>
                          <a:ea typeface="Century Gothic"/>
                          <a:cs typeface="Century Gothic"/>
                        </a:rPr>
                        <a:t>3. Objetivos o propósitos</a:t>
                      </a:r>
                      <a:endParaRPr lang="en-US" sz="650" dirty="0">
                        <a:solidFill>
                          <a:srgbClr val="000000"/>
                        </a:solidFill>
                        <a:latin typeface="Arial"/>
                        <a:ea typeface="Arial"/>
                      </a:endParaRPr>
                    </a:p>
                    <a:p>
                      <a:pPr marL="0" marR="0">
                        <a:lnSpc>
                          <a:spcPct val="115000"/>
                        </a:lnSpc>
                        <a:spcBef>
                          <a:spcPts val="0"/>
                        </a:spcBef>
                        <a:spcAft>
                          <a:spcPts val="0"/>
                        </a:spcAft>
                      </a:pPr>
                      <a:r>
                        <a:rPr lang="en-US" sz="650" dirty="0">
                          <a:solidFill>
                            <a:srgbClr val="000000"/>
                          </a:solidFill>
                          <a:latin typeface="Century Gothic"/>
                          <a:ea typeface="Century Gothic"/>
                          <a:cs typeface="Century Gothic"/>
                        </a:rPr>
                        <a:t>    Alcanzados. </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Identificación de la relación de contenidos de las diferentes disciplinas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graphicFrame>
        <p:nvGraphicFramePr>
          <p:cNvPr id="7" name="6 Tabla"/>
          <p:cNvGraphicFramePr>
            <a:graphicFrameLocks noGrp="1"/>
          </p:cNvGraphicFramePr>
          <p:nvPr/>
        </p:nvGraphicFramePr>
        <p:xfrm>
          <a:off x="533400" y="2057400"/>
          <a:ext cx="7467599" cy="1588759"/>
        </p:xfrm>
        <a:graphic>
          <a:graphicData uri="http://schemas.openxmlformats.org/drawingml/2006/table">
            <a:tbl>
              <a:tblPr/>
              <a:tblGrid>
                <a:gridCol w="1691487"/>
                <a:gridCol w="1789543"/>
                <a:gridCol w="1773201"/>
                <a:gridCol w="2213368"/>
              </a:tblGrid>
              <a:tr h="935559">
                <a:tc>
                  <a:txBody>
                    <a:bodyPr/>
                    <a:lstStyle/>
                    <a:p>
                      <a:pPr marL="0" marR="0">
                        <a:lnSpc>
                          <a:spcPct val="115000"/>
                        </a:lnSpc>
                        <a:spcBef>
                          <a:spcPts val="0"/>
                        </a:spcBef>
                        <a:spcAft>
                          <a:spcPts val="0"/>
                        </a:spcAft>
                      </a:pPr>
                      <a:r>
                        <a:rPr lang="es-MX" sz="650" b="1" dirty="0">
                          <a:solidFill>
                            <a:srgbClr val="000000"/>
                          </a:solidFill>
                          <a:latin typeface="Century Gothic"/>
                          <a:ea typeface="Century Gothic"/>
                          <a:cs typeface="Century Gothic"/>
                        </a:rPr>
                        <a:t>4. Evaluación.</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    Productos /evidencias</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    de aprendizaje.</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    ¿Cómo  se demuestra</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    que se avanza en el</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    proceso  y que se</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    alcanza el objetivo</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    </a:t>
                      </a:r>
                      <a:r>
                        <a:rPr lang="en-US" sz="650" dirty="0">
                          <a:solidFill>
                            <a:srgbClr val="000000"/>
                          </a:solidFill>
                          <a:latin typeface="Century Gothic"/>
                          <a:ea typeface="Century Gothic"/>
                          <a:cs typeface="Century Gothic"/>
                        </a:rPr>
                        <a:t>propuesto?</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Mediante una exposición del producto final.</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Con el proceso reflexivo y analizando los saberes adquiridos.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Creación de un producto.</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Creación de una propuesta</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441">
                <a:tc>
                  <a:txBody>
                    <a:bodyPr/>
                    <a:lstStyle/>
                    <a:p>
                      <a:pPr marL="0" marR="0">
                        <a:lnSpc>
                          <a:spcPct val="115000"/>
                        </a:lnSpc>
                        <a:spcBef>
                          <a:spcPts val="0"/>
                        </a:spcBef>
                        <a:spcAft>
                          <a:spcPts val="0"/>
                        </a:spcAft>
                      </a:pPr>
                      <a:r>
                        <a:rPr lang="es-MX" sz="650" b="1" dirty="0">
                          <a:solidFill>
                            <a:srgbClr val="000000"/>
                          </a:solidFill>
                          <a:latin typeface="Century Gothic"/>
                          <a:ea typeface="Century Gothic"/>
                          <a:cs typeface="Century Gothic"/>
                        </a:rPr>
                        <a:t>5.</a:t>
                      </a:r>
                      <a:r>
                        <a:rPr lang="es-MX" sz="650" dirty="0">
                          <a:solidFill>
                            <a:srgbClr val="000000"/>
                          </a:solidFill>
                          <a:latin typeface="Century Gothic"/>
                          <a:ea typeface="Century Gothic"/>
                          <a:cs typeface="Century Gothic"/>
                        </a:rPr>
                        <a:t> ¿Qué tipos de </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    ¿Evaluación empleada?</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    ¿Qué herramientas se</a:t>
                      </a:r>
                      <a:endParaRPr lang="en-US" sz="650" dirty="0">
                        <a:solidFill>
                          <a:srgbClr val="000000"/>
                        </a:solidFill>
                        <a:latin typeface="Arial"/>
                        <a:ea typeface="Arial"/>
                      </a:endParaRPr>
                    </a:p>
                    <a:p>
                      <a:pPr marL="0" marR="0">
                        <a:lnSpc>
                          <a:spcPct val="115000"/>
                        </a:lnSpc>
                        <a:spcBef>
                          <a:spcPts val="0"/>
                        </a:spcBef>
                        <a:spcAft>
                          <a:spcPts val="0"/>
                        </a:spcAft>
                        <a:tabLst>
                          <a:tab pos="171450" algn="l"/>
                        </a:tabLst>
                      </a:pPr>
                      <a:r>
                        <a:rPr lang="es-MX" sz="650" dirty="0">
                          <a:solidFill>
                            <a:srgbClr val="000000"/>
                          </a:solidFill>
                          <a:latin typeface="Century Gothic"/>
                          <a:ea typeface="Century Gothic"/>
                          <a:cs typeface="Century Gothic"/>
                        </a:rPr>
                        <a:t>     utilizan para ello?</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650" dirty="0">
                          <a:solidFill>
                            <a:srgbClr val="000000"/>
                          </a:solidFill>
                          <a:latin typeface="Century Gothic"/>
                          <a:ea typeface="Century Gothic"/>
                          <a:cs typeface="Century Gothic"/>
                        </a:rPr>
                        <a:t>Uso de portafolios de evidencias y discusiones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650" dirty="0">
                          <a:solidFill>
                            <a:srgbClr val="000000"/>
                          </a:solidFill>
                          <a:latin typeface="Century Gothic"/>
                          <a:ea typeface="Century Gothic"/>
                          <a:cs typeface="Century Gothic"/>
                        </a:rPr>
                        <a:t>Uso de portafolios de evidencias y discusiones. </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650" dirty="0">
                          <a:solidFill>
                            <a:srgbClr val="000000"/>
                          </a:solidFill>
                          <a:latin typeface="Century Gothic"/>
                          <a:ea typeface="Century Gothic"/>
                          <a:cs typeface="Century Gothic"/>
                        </a:rPr>
                        <a:t>Uso de portafolios de evidencias y discusiones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3"/>
          <p:cNvSpPr>
            <a:spLocks noChangeArrowheads="1"/>
          </p:cNvSpPr>
          <p:nvPr/>
        </p:nvSpPr>
        <p:spPr bwMode="auto">
          <a:xfrm>
            <a:off x="457200" y="3746956"/>
            <a:ext cx="48768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 Esquema del proceso de construcción del proyecto por disciplinas.</a:t>
            </a:r>
            <a:endParaRPr kumimoji="0" lang="es-MX" sz="800" b="0" i="0" u="none" strike="noStrike" cap="none" normalizeH="0" baseline="0" dirty="0" smtClean="0">
              <a:ln>
                <a:noFill/>
              </a:ln>
              <a:solidFill>
                <a:schemeClr val="tx1"/>
              </a:solidFill>
              <a:effectLst/>
              <a:latin typeface="Arial" pitchFamily="34" charset="0"/>
            </a:endParaRPr>
          </a:p>
        </p:txBody>
      </p:sp>
      <p:graphicFrame>
        <p:nvGraphicFramePr>
          <p:cNvPr id="11" name="10 Tabla"/>
          <p:cNvGraphicFramePr>
            <a:graphicFrameLocks noGrp="1"/>
          </p:cNvGraphicFramePr>
          <p:nvPr/>
        </p:nvGraphicFramePr>
        <p:xfrm>
          <a:off x="533400" y="3962400"/>
          <a:ext cx="7467600" cy="1543573"/>
        </p:xfrm>
        <a:graphic>
          <a:graphicData uri="http://schemas.openxmlformats.org/drawingml/2006/table">
            <a:tbl>
              <a:tblPr/>
              <a:tblGrid>
                <a:gridCol w="2500459"/>
                <a:gridCol w="4967141"/>
              </a:tblGrid>
              <a:tr h="914400">
                <a:tc>
                  <a:txBody>
                    <a:bodyPr/>
                    <a:lstStyle/>
                    <a:p>
                      <a:pPr marL="275590" marR="0" indent="-180340">
                        <a:lnSpc>
                          <a:spcPct val="115000"/>
                        </a:lnSpc>
                        <a:spcBef>
                          <a:spcPts val="0"/>
                        </a:spcBef>
                        <a:spcAft>
                          <a:spcPts val="0"/>
                        </a:spcAft>
                      </a:pPr>
                      <a:r>
                        <a:rPr lang="es-MX" sz="650" b="1" dirty="0">
                          <a:solidFill>
                            <a:srgbClr val="000000"/>
                          </a:solidFill>
                          <a:latin typeface="Century Gothic"/>
                          <a:ea typeface="Century Gothic"/>
                          <a:cs typeface="Century Gothic"/>
                        </a:rPr>
                        <a:t>1. Preguntar y cuestionar.</a:t>
                      </a:r>
                      <a:endParaRPr lang="en-US" sz="650" dirty="0">
                        <a:solidFill>
                          <a:srgbClr val="000000"/>
                        </a:solidFill>
                        <a:latin typeface="Arial"/>
                        <a:ea typeface="Arial"/>
                      </a:endParaRPr>
                    </a:p>
                    <a:p>
                      <a:pPr marL="275590" marR="0" indent="-180340">
                        <a:lnSpc>
                          <a:spcPct val="115000"/>
                        </a:lnSpc>
                        <a:spcBef>
                          <a:spcPts val="0"/>
                        </a:spcBef>
                        <a:spcAft>
                          <a:spcPts val="0"/>
                        </a:spcAft>
                      </a:pPr>
                      <a:r>
                        <a:rPr lang="es-MX" sz="650" dirty="0">
                          <a:solidFill>
                            <a:srgbClr val="000000"/>
                          </a:solidFill>
                          <a:latin typeface="Century Gothic"/>
                          <a:ea typeface="Century Gothic"/>
                          <a:cs typeface="Century Gothic"/>
                        </a:rPr>
                        <a:t>    ¿Cuál es  o cuáles son las  preguntas que dirigen la Investigación Interdisciplinaria? </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endParaRPr lang="es-MX" sz="650" dirty="0">
                        <a:solidFill>
                          <a:srgbClr val="000000"/>
                        </a:solidFill>
                        <a:latin typeface="Century Gothic"/>
                        <a:ea typeface="Century Gothic"/>
                        <a:cs typeface="Century Gothic"/>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¿Habrá alguien que ya haya estudiado eso? </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¿Hoy en día como hacemos las cosas? </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¿Quién será el responsable de hacer algo así? </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¿Hay cosas que hagan estas manifestaciones únicas?</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¿Qué elementos tomaron como base? </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¿Cómo logras que convivan dos pueblos en disputa?</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173">
                <a:tc>
                  <a:txBody>
                    <a:bodyPr/>
                    <a:lstStyle/>
                    <a:p>
                      <a:pPr marL="275590" marR="0" indent="-180340">
                        <a:lnSpc>
                          <a:spcPct val="115000"/>
                        </a:lnSpc>
                        <a:spcBef>
                          <a:spcPts val="0"/>
                        </a:spcBef>
                        <a:spcAft>
                          <a:spcPts val="0"/>
                        </a:spcAft>
                      </a:pPr>
                      <a:r>
                        <a:rPr lang="es-MX" sz="650" b="1" dirty="0">
                          <a:solidFill>
                            <a:srgbClr val="000000"/>
                          </a:solidFill>
                          <a:latin typeface="Century Gothic"/>
                          <a:ea typeface="Century Gothic"/>
                          <a:cs typeface="Century Gothic"/>
                        </a:rPr>
                        <a:t>2. Despertar el interés (detonar).</a:t>
                      </a:r>
                      <a:endParaRPr lang="en-US" sz="650" dirty="0">
                        <a:solidFill>
                          <a:srgbClr val="000000"/>
                        </a:solidFill>
                        <a:latin typeface="Arial"/>
                        <a:ea typeface="Arial"/>
                      </a:endParaRPr>
                    </a:p>
                    <a:p>
                      <a:pPr marL="275590" marR="0" indent="-180340">
                        <a:lnSpc>
                          <a:spcPct val="115000"/>
                        </a:lnSpc>
                        <a:spcBef>
                          <a:spcPts val="0"/>
                        </a:spcBef>
                        <a:spcAft>
                          <a:spcPts val="0"/>
                        </a:spcAft>
                      </a:pPr>
                      <a:r>
                        <a:rPr lang="es-MX" sz="650" dirty="0">
                          <a:solidFill>
                            <a:srgbClr val="000000"/>
                          </a:solidFill>
                          <a:latin typeface="Century Gothic"/>
                          <a:ea typeface="Century Gothic"/>
                          <a:cs typeface="Century Gothic"/>
                        </a:rPr>
                        <a:t>    ¿Cómo se involucra a los estudiantes con la problemática planteada, en el salón de clase?</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endParaRPr lang="es-MX" sz="650" dirty="0">
                        <a:solidFill>
                          <a:srgbClr val="000000"/>
                        </a:solidFill>
                        <a:latin typeface="Century Gothic"/>
                        <a:ea typeface="Century Gothic"/>
                        <a:cs typeface="Century Gothic"/>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Podría ser considerando un tema innovador y en base a sus inteligencias múltiples.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graphicFrame>
        <p:nvGraphicFramePr>
          <p:cNvPr id="10" name="9 Tabla"/>
          <p:cNvGraphicFramePr>
            <a:graphicFrameLocks noGrp="1"/>
          </p:cNvGraphicFramePr>
          <p:nvPr/>
        </p:nvGraphicFramePr>
        <p:xfrm>
          <a:off x="533400" y="2196321"/>
          <a:ext cx="7543800" cy="2832879"/>
        </p:xfrm>
        <a:graphic>
          <a:graphicData uri="http://schemas.openxmlformats.org/drawingml/2006/table">
            <a:tbl>
              <a:tblPr/>
              <a:tblGrid>
                <a:gridCol w="2525974"/>
                <a:gridCol w="1576669"/>
                <a:gridCol w="1535396"/>
                <a:gridCol w="1905761"/>
              </a:tblGrid>
              <a:tr h="629173">
                <a:tc>
                  <a:txBody>
                    <a:bodyPr/>
                    <a:lstStyle/>
                    <a:p>
                      <a:pPr marL="275590" marR="0" indent="-180340">
                        <a:lnSpc>
                          <a:spcPct val="115000"/>
                        </a:lnSpc>
                        <a:spcBef>
                          <a:spcPts val="0"/>
                        </a:spcBef>
                        <a:spcAft>
                          <a:spcPts val="0"/>
                        </a:spcAft>
                      </a:pPr>
                      <a:r>
                        <a:rPr lang="es-MX" sz="650" b="1" dirty="0">
                          <a:solidFill>
                            <a:srgbClr val="000000"/>
                          </a:solidFill>
                          <a:latin typeface="Century Gothic"/>
                          <a:ea typeface="Century Gothic"/>
                          <a:cs typeface="Century Gothic"/>
                        </a:rPr>
                        <a:t>3. Recopilar información a través de la investigación.</a:t>
                      </a:r>
                      <a:endParaRPr lang="en-US" sz="650" dirty="0">
                        <a:solidFill>
                          <a:srgbClr val="000000"/>
                        </a:solidFill>
                        <a:latin typeface="Arial"/>
                        <a:ea typeface="Arial"/>
                      </a:endParaRPr>
                    </a:p>
                    <a:p>
                      <a:pPr marL="275590" marR="0" indent="-180340">
                        <a:lnSpc>
                          <a:spcPct val="115000"/>
                        </a:lnSpc>
                        <a:spcBef>
                          <a:spcPts val="0"/>
                        </a:spcBef>
                        <a:spcAft>
                          <a:spcPts val="0"/>
                        </a:spcAft>
                      </a:pPr>
                      <a:r>
                        <a:rPr lang="es-MX" sz="650" dirty="0">
                          <a:solidFill>
                            <a:srgbClr val="000000"/>
                          </a:solidFill>
                          <a:latin typeface="Century Gothic"/>
                          <a:ea typeface="Century Gothic"/>
                          <a:cs typeface="Century Gothic"/>
                        </a:rPr>
                        <a:t>    ¿Qué se  investiga y en qué fuentes?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650" dirty="0">
                          <a:solidFill>
                            <a:srgbClr val="000000"/>
                          </a:solidFill>
                          <a:latin typeface="Century Gothic"/>
                          <a:ea typeface="Century Gothic"/>
                          <a:cs typeface="Century Gothic"/>
                        </a:rPr>
                        <a:t>Documentales</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videos, eventos relevantes, característicos.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650" dirty="0">
                          <a:solidFill>
                            <a:srgbClr val="000000"/>
                          </a:solidFill>
                          <a:latin typeface="Century Gothic"/>
                          <a:ea typeface="Century Gothic"/>
                          <a:cs typeface="Century Gothic"/>
                        </a:rPr>
                        <a:t>Videos. </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Visitas a museos, experiencias de éxito, visita a expertos.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650" dirty="0">
                          <a:solidFill>
                            <a:srgbClr val="000000"/>
                          </a:solidFill>
                          <a:latin typeface="Century Gothic"/>
                          <a:ea typeface="Century Gothic"/>
                          <a:cs typeface="Century Gothic"/>
                        </a:rPr>
                        <a:t>Visual.</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Colores, uso de elementos decorativos y ordenados.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430">
                <a:tc>
                  <a:txBody>
                    <a:bodyPr/>
                    <a:lstStyle/>
                    <a:p>
                      <a:pPr marL="275590" marR="0" indent="-180340">
                        <a:lnSpc>
                          <a:spcPct val="115000"/>
                        </a:lnSpc>
                        <a:spcBef>
                          <a:spcPts val="0"/>
                        </a:spcBef>
                        <a:spcAft>
                          <a:spcPts val="0"/>
                        </a:spcAft>
                      </a:pPr>
                      <a:r>
                        <a:rPr lang="es-MX" sz="650" b="1" dirty="0">
                          <a:solidFill>
                            <a:srgbClr val="000000"/>
                          </a:solidFill>
                          <a:latin typeface="Century Gothic"/>
                          <a:ea typeface="Century Gothic"/>
                          <a:cs typeface="Century Gothic"/>
                        </a:rPr>
                        <a:t>4. Organizar la información.</a:t>
                      </a:r>
                      <a:endParaRPr lang="en-US" sz="650" dirty="0">
                        <a:solidFill>
                          <a:srgbClr val="000000"/>
                        </a:solidFill>
                        <a:latin typeface="Arial"/>
                        <a:ea typeface="Arial"/>
                      </a:endParaRPr>
                    </a:p>
                    <a:p>
                      <a:pPr marL="275590" marR="0" indent="-180340">
                        <a:lnSpc>
                          <a:spcPct val="115000"/>
                        </a:lnSpc>
                        <a:spcBef>
                          <a:spcPts val="0"/>
                        </a:spcBef>
                        <a:spcAft>
                          <a:spcPts val="0"/>
                        </a:spcAft>
                      </a:pPr>
                      <a:r>
                        <a:rPr lang="es-MX" sz="650" b="1" dirty="0">
                          <a:solidFill>
                            <a:srgbClr val="000000"/>
                          </a:solidFill>
                          <a:latin typeface="Century Gothic"/>
                          <a:ea typeface="Century Gothic"/>
                          <a:cs typeface="Century Gothic"/>
                        </a:rPr>
                        <a:t>    </a:t>
                      </a:r>
                      <a:r>
                        <a:rPr lang="es-MX" sz="650" dirty="0">
                          <a:solidFill>
                            <a:srgbClr val="000000"/>
                          </a:solidFill>
                          <a:latin typeface="Century Gothic"/>
                          <a:ea typeface="Century Gothic"/>
                          <a:cs typeface="Century Gothic"/>
                        </a:rPr>
                        <a:t>Implica:</a:t>
                      </a:r>
                      <a:endParaRPr lang="en-US" sz="650" dirty="0">
                        <a:solidFill>
                          <a:srgbClr val="000000"/>
                        </a:solidFill>
                        <a:latin typeface="Arial"/>
                        <a:ea typeface="Arial"/>
                      </a:endParaRPr>
                    </a:p>
                    <a:p>
                      <a:pPr marL="275590" marR="0" indent="-180340">
                        <a:lnSpc>
                          <a:spcPct val="115000"/>
                        </a:lnSpc>
                        <a:spcBef>
                          <a:spcPts val="0"/>
                        </a:spcBef>
                        <a:spcAft>
                          <a:spcPts val="0"/>
                        </a:spcAft>
                      </a:pPr>
                      <a:r>
                        <a:rPr lang="es-MX" sz="650" dirty="0">
                          <a:solidFill>
                            <a:srgbClr val="000000"/>
                          </a:solidFill>
                          <a:latin typeface="Century Gothic"/>
                          <a:ea typeface="Century Gothic"/>
                          <a:cs typeface="Century Gothic"/>
                        </a:rPr>
                        <a:t>    clasificación de datos obtenidos,</a:t>
                      </a:r>
                      <a:endParaRPr lang="en-US" sz="650" dirty="0">
                        <a:solidFill>
                          <a:srgbClr val="000000"/>
                        </a:solidFill>
                        <a:latin typeface="Arial"/>
                        <a:ea typeface="Arial"/>
                      </a:endParaRPr>
                    </a:p>
                    <a:p>
                      <a:pPr marL="275590" marR="0" indent="-180340">
                        <a:lnSpc>
                          <a:spcPct val="115000"/>
                        </a:lnSpc>
                        <a:spcBef>
                          <a:spcPts val="0"/>
                        </a:spcBef>
                        <a:spcAft>
                          <a:spcPts val="0"/>
                        </a:spcAft>
                      </a:pPr>
                      <a:r>
                        <a:rPr lang="es-MX" sz="650" dirty="0">
                          <a:solidFill>
                            <a:srgbClr val="000000"/>
                          </a:solidFill>
                          <a:latin typeface="Century Gothic"/>
                          <a:ea typeface="Century Gothic"/>
                          <a:cs typeface="Century Gothic"/>
                        </a:rPr>
                        <a:t>    Análisis de los datos obtenidos,            registro de la información.</a:t>
                      </a:r>
                      <a:endParaRPr lang="en-US" sz="650" dirty="0">
                        <a:solidFill>
                          <a:srgbClr val="000000"/>
                        </a:solidFill>
                        <a:latin typeface="Arial"/>
                        <a:ea typeface="Arial"/>
                      </a:endParaRPr>
                    </a:p>
                    <a:p>
                      <a:pPr marL="275590" marR="0" indent="-180340">
                        <a:lnSpc>
                          <a:spcPct val="115000"/>
                        </a:lnSpc>
                        <a:spcBef>
                          <a:spcPts val="0"/>
                        </a:spcBef>
                        <a:spcAft>
                          <a:spcPts val="0"/>
                        </a:spcAft>
                      </a:pPr>
                      <a:r>
                        <a:rPr lang="es-MX" sz="650" dirty="0">
                          <a:solidFill>
                            <a:srgbClr val="000000"/>
                          </a:solidFill>
                          <a:latin typeface="Century Gothic"/>
                          <a:ea typeface="Century Gothic"/>
                          <a:cs typeface="Century Gothic"/>
                        </a:rPr>
                        <a:t>    conclusiones por disciplina,</a:t>
                      </a:r>
                      <a:endParaRPr lang="en-US" sz="650" dirty="0">
                        <a:solidFill>
                          <a:srgbClr val="000000"/>
                        </a:solidFill>
                        <a:latin typeface="Arial"/>
                        <a:ea typeface="Arial"/>
                      </a:endParaRPr>
                    </a:p>
                    <a:p>
                      <a:pPr marL="275590" marR="0" indent="-180340">
                        <a:lnSpc>
                          <a:spcPct val="115000"/>
                        </a:lnSpc>
                        <a:spcBef>
                          <a:spcPts val="0"/>
                        </a:spcBef>
                        <a:spcAft>
                          <a:spcPts val="0"/>
                        </a:spcAft>
                      </a:pPr>
                      <a:r>
                        <a:rPr lang="es-MX" sz="650" dirty="0">
                          <a:solidFill>
                            <a:srgbClr val="000000"/>
                          </a:solidFill>
                          <a:latin typeface="Century Gothic"/>
                          <a:ea typeface="Century Gothic"/>
                          <a:cs typeface="Century Gothic"/>
                        </a:rPr>
                        <a:t>    Conclusiones conjuntas.</a:t>
                      </a:r>
                      <a:endParaRPr lang="en-US" sz="650" dirty="0">
                        <a:solidFill>
                          <a:srgbClr val="000000"/>
                        </a:solidFill>
                        <a:latin typeface="Arial"/>
                        <a:ea typeface="Arial"/>
                      </a:endParaRPr>
                    </a:p>
                    <a:p>
                      <a:pPr marL="271780" marR="0">
                        <a:lnSpc>
                          <a:spcPct val="115000"/>
                        </a:lnSpc>
                        <a:spcBef>
                          <a:spcPts val="0"/>
                        </a:spcBef>
                        <a:spcAft>
                          <a:spcPts val="0"/>
                        </a:spcAft>
                      </a:pPr>
                      <a:r>
                        <a:rPr lang="en-US" sz="650" dirty="0">
                          <a:solidFill>
                            <a:srgbClr val="000000"/>
                          </a:solidFill>
                          <a:latin typeface="Century Gothic"/>
                          <a:ea typeface="Century Gothic"/>
                          <a:cs typeface="Century Gothic"/>
                        </a:rPr>
                        <a:t>¿Cuál es el orden?</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just">
                        <a:lnSpc>
                          <a:spcPct val="115000"/>
                        </a:lnSpc>
                        <a:spcBef>
                          <a:spcPts val="0"/>
                        </a:spcBef>
                        <a:spcAft>
                          <a:spcPts val="0"/>
                        </a:spcAft>
                      </a:pPr>
                      <a:r>
                        <a:rPr lang="es-MX" sz="650" dirty="0">
                          <a:solidFill>
                            <a:srgbClr val="000000"/>
                          </a:solidFill>
                          <a:latin typeface="Century Gothic"/>
                          <a:ea typeface="Century Gothic"/>
                          <a:cs typeface="Century Gothic"/>
                        </a:rPr>
                        <a:t>Clasificación de datos obtenidos.</a:t>
                      </a:r>
                      <a:endParaRPr lang="en-US" sz="650" dirty="0">
                        <a:solidFill>
                          <a:srgbClr val="000000"/>
                        </a:solidFill>
                        <a:latin typeface="Arial"/>
                        <a:ea typeface="Arial"/>
                      </a:endParaRPr>
                    </a:p>
                    <a:p>
                      <a:pPr marL="0" marR="0" algn="just">
                        <a:lnSpc>
                          <a:spcPct val="115000"/>
                        </a:lnSpc>
                        <a:spcBef>
                          <a:spcPts val="0"/>
                        </a:spcBef>
                        <a:spcAft>
                          <a:spcPts val="0"/>
                        </a:spcAft>
                      </a:pPr>
                      <a:r>
                        <a:rPr lang="es-MX" sz="650" dirty="0">
                          <a:solidFill>
                            <a:srgbClr val="000000"/>
                          </a:solidFill>
                          <a:latin typeface="Century Gothic"/>
                          <a:ea typeface="Century Gothic"/>
                          <a:cs typeface="Century Gothic"/>
                        </a:rPr>
                        <a:t>Análisis de los datos obtenidos.</a:t>
                      </a:r>
                      <a:endParaRPr lang="en-US" sz="650" dirty="0">
                        <a:solidFill>
                          <a:srgbClr val="000000"/>
                        </a:solidFill>
                        <a:latin typeface="Arial"/>
                        <a:ea typeface="Arial"/>
                      </a:endParaRPr>
                    </a:p>
                    <a:p>
                      <a:pPr marL="0" marR="0" algn="just">
                        <a:lnSpc>
                          <a:spcPct val="115000"/>
                        </a:lnSpc>
                        <a:spcBef>
                          <a:spcPts val="0"/>
                        </a:spcBef>
                        <a:spcAft>
                          <a:spcPts val="0"/>
                        </a:spcAft>
                      </a:pPr>
                      <a:r>
                        <a:rPr lang="es-MX" sz="650" dirty="0">
                          <a:solidFill>
                            <a:srgbClr val="000000"/>
                          </a:solidFill>
                          <a:latin typeface="Century Gothic"/>
                          <a:ea typeface="Century Gothic"/>
                          <a:cs typeface="Century Gothic"/>
                        </a:rPr>
                        <a:t>Registro de la información.</a:t>
                      </a:r>
                      <a:endParaRPr lang="en-US" sz="650" dirty="0">
                        <a:solidFill>
                          <a:srgbClr val="000000"/>
                        </a:solidFill>
                        <a:latin typeface="Arial"/>
                        <a:ea typeface="Arial"/>
                      </a:endParaRPr>
                    </a:p>
                    <a:p>
                      <a:pPr marL="0" marR="0" algn="just">
                        <a:lnSpc>
                          <a:spcPct val="115000"/>
                        </a:lnSpc>
                        <a:spcBef>
                          <a:spcPts val="0"/>
                        </a:spcBef>
                        <a:spcAft>
                          <a:spcPts val="0"/>
                        </a:spcAft>
                      </a:pPr>
                      <a:r>
                        <a:rPr lang="es-MX" sz="650" dirty="0">
                          <a:solidFill>
                            <a:srgbClr val="000000"/>
                          </a:solidFill>
                          <a:latin typeface="Century Gothic"/>
                          <a:ea typeface="Century Gothic"/>
                          <a:cs typeface="Century Gothic"/>
                        </a:rPr>
                        <a:t>Conclusiones por disciplina.</a:t>
                      </a:r>
                      <a:endParaRPr lang="en-US" sz="650" dirty="0">
                        <a:solidFill>
                          <a:srgbClr val="000000"/>
                        </a:solidFill>
                        <a:latin typeface="Arial"/>
                        <a:ea typeface="Arial"/>
                      </a:endParaRPr>
                    </a:p>
                    <a:p>
                      <a:pPr marL="0" marR="0" algn="just">
                        <a:lnSpc>
                          <a:spcPct val="115000"/>
                        </a:lnSpc>
                        <a:spcBef>
                          <a:spcPts val="0"/>
                        </a:spcBef>
                        <a:spcAft>
                          <a:spcPts val="0"/>
                        </a:spcAft>
                      </a:pPr>
                      <a:r>
                        <a:rPr lang="en-US" sz="650" dirty="0">
                          <a:solidFill>
                            <a:srgbClr val="000000"/>
                          </a:solidFill>
                          <a:latin typeface="Century Gothic"/>
                          <a:ea typeface="Century Gothic"/>
                          <a:cs typeface="Century Gothic"/>
                        </a:rPr>
                        <a:t>Conclusiones conjuntas.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65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65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276">
                <a:tc>
                  <a:txBody>
                    <a:bodyPr/>
                    <a:lstStyle/>
                    <a:p>
                      <a:pPr marL="0" marR="0">
                        <a:lnSpc>
                          <a:spcPct val="115000"/>
                        </a:lnSpc>
                        <a:spcBef>
                          <a:spcPts val="0"/>
                        </a:spcBef>
                        <a:spcAft>
                          <a:spcPts val="0"/>
                        </a:spcAft>
                      </a:pPr>
                      <a:r>
                        <a:rPr lang="es-MX" sz="650" dirty="0">
                          <a:solidFill>
                            <a:srgbClr val="000000"/>
                          </a:solidFill>
                          <a:latin typeface="Century Gothic"/>
                          <a:ea typeface="Century Gothic"/>
                          <a:cs typeface="Century Gothic"/>
                        </a:rPr>
                        <a:t>  </a:t>
                      </a:r>
                      <a:r>
                        <a:rPr lang="es-MX" sz="650" b="1" dirty="0">
                          <a:solidFill>
                            <a:srgbClr val="000000"/>
                          </a:solidFill>
                          <a:latin typeface="Century Gothic"/>
                          <a:ea typeface="Century Gothic"/>
                          <a:cs typeface="Century Gothic"/>
                        </a:rPr>
                        <a:t>5.</a:t>
                      </a:r>
                      <a:r>
                        <a:rPr lang="es-MX" sz="650" b="1" i="1" dirty="0">
                          <a:solidFill>
                            <a:srgbClr val="000000"/>
                          </a:solidFill>
                          <a:latin typeface="Century Gothic"/>
                          <a:ea typeface="Century Gothic"/>
                          <a:cs typeface="Century Gothic"/>
                        </a:rPr>
                        <a:t> </a:t>
                      </a:r>
                      <a:r>
                        <a:rPr lang="es-MX" sz="650" b="1" dirty="0">
                          <a:solidFill>
                            <a:srgbClr val="000000"/>
                          </a:solidFill>
                          <a:latin typeface="Century Gothic"/>
                          <a:ea typeface="Century Gothic"/>
                          <a:cs typeface="Century Gothic"/>
                        </a:rPr>
                        <a:t>Llegar a</a:t>
                      </a:r>
                      <a:r>
                        <a:rPr lang="es-MX" sz="650" b="1" i="1" dirty="0">
                          <a:solidFill>
                            <a:srgbClr val="000000"/>
                          </a:solidFill>
                          <a:latin typeface="Century Gothic"/>
                          <a:ea typeface="Century Gothic"/>
                          <a:cs typeface="Century Gothic"/>
                        </a:rPr>
                        <a:t> </a:t>
                      </a:r>
                      <a:r>
                        <a:rPr lang="es-MX" sz="650" b="1" dirty="0">
                          <a:solidFill>
                            <a:srgbClr val="000000"/>
                          </a:solidFill>
                          <a:latin typeface="Century Gothic"/>
                          <a:ea typeface="Century Gothic"/>
                          <a:cs typeface="Century Gothic"/>
                        </a:rPr>
                        <a:t>conclusiones parciales</a:t>
                      </a:r>
                      <a:r>
                        <a:rPr lang="es-MX" sz="650" dirty="0">
                          <a:solidFill>
                            <a:srgbClr val="000000"/>
                          </a:solidFill>
                          <a:latin typeface="Century Gothic"/>
                          <a:ea typeface="Century Gothic"/>
                          <a:cs typeface="Century Gothic"/>
                        </a:rPr>
                        <a:t> </a:t>
                      </a:r>
                      <a:endParaRPr lang="en-US" sz="650" dirty="0">
                        <a:solidFill>
                          <a:srgbClr val="000000"/>
                        </a:solidFill>
                        <a:latin typeface="Arial"/>
                        <a:ea typeface="Arial"/>
                      </a:endParaRPr>
                    </a:p>
                    <a:p>
                      <a:pPr marL="270510" marR="0" indent="-270510">
                        <a:lnSpc>
                          <a:spcPct val="115000"/>
                        </a:lnSpc>
                        <a:spcBef>
                          <a:spcPts val="0"/>
                        </a:spcBef>
                        <a:spcAft>
                          <a:spcPts val="0"/>
                        </a:spcAft>
                      </a:pPr>
                      <a:r>
                        <a:rPr lang="es-MX" sz="650" b="1" dirty="0">
                          <a:solidFill>
                            <a:srgbClr val="000000"/>
                          </a:solidFill>
                          <a:latin typeface="Century Gothic"/>
                          <a:ea typeface="Century Gothic"/>
                          <a:cs typeface="Century Gothic"/>
                        </a:rPr>
                        <a:t>      Útiles para el  proyecto</a:t>
                      </a:r>
                      <a:r>
                        <a:rPr lang="es-MX" sz="650" dirty="0">
                          <a:solidFill>
                            <a:srgbClr val="000000"/>
                          </a:solidFill>
                          <a:latin typeface="Century Gothic"/>
                          <a:ea typeface="Century Gothic"/>
                          <a:cs typeface="Century Gothic"/>
                        </a:rPr>
                        <a:t>, de tal  forma que lo aclaran, describen o descifran  (fruto de la reflexión colaborativa de los estudiantes).</a:t>
                      </a:r>
                      <a:endParaRPr lang="en-US" sz="650" dirty="0">
                        <a:solidFill>
                          <a:srgbClr val="000000"/>
                        </a:solidFill>
                        <a:latin typeface="Arial"/>
                        <a:ea typeface="Arial"/>
                      </a:endParaRPr>
                    </a:p>
                    <a:p>
                      <a:pPr marL="270510" marR="0" indent="-270510">
                        <a:lnSpc>
                          <a:spcPct val="115000"/>
                        </a:lnSpc>
                        <a:spcBef>
                          <a:spcPts val="0"/>
                        </a:spcBef>
                        <a:spcAft>
                          <a:spcPts val="0"/>
                        </a:spcAft>
                      </a:pPr>
                      <a:r>
                        <a:rPr lang="es-MX" sz="650" dirty="0">
                          <a:solidFill>
                            <a:srgbClr val="000000"/>
                          </a:solidFill>
                          <a:latin typeface="Century Gothic"/>
                          <a:ea typeface="Century Gothic"/>
                          <a:cs typeface="Century Gothic"/>
                        </a:rPr>
                        <a:t>       </a:t>
                      </a:r>
                      <a:r>
                        <a:rPr lang="en-US" sz="650" dirty="0">
                          <a:solidFill>
                            <a:srgbClr val="000000"/>
                          </a:solidFill>
                          <a:latin typeface="Century Gothic"/>
                          <a:ea typeface="Century Gothic"/>
                          <a:cs typeface="Century Gothic"/>
                        </a:rPr>
                        <a:t>¿Cómo se logran?</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650" dirty="0">
                          <a:solidFill>
                            <a:srgbClr val="000000"/>
                          </a:solidFill>
                          <a:latin typeface="Century Gothic"/>
                          <a:ea typeface="Century Gothic"/>
                          <a:cs typeface="Century Gothic"/>
                        </a:rPr>
                        <a:t>Evaluando distintos momentos del proceso, orillando al pensamiento crítico y midiendo el avance de solución de la problemática.</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65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65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3600" y="457200"/>
            <a:ext cx="6248400" cy="1143000"/>
          </a:xfrm>
        </p:spPr>
        <p:txBody>
          <a:bodyPr>
            <a:normAutofit/>
          </a:bodyPr>
          <a:lstStyle/>
          <a:p>
            <a:r>
              <a:rPr lang="es-MX" sz="3200" b="1" dirty="0" smtClean="0"/>
              <a:t>Colegio </a:t>
            </a:r>
            <a:r>
              <a:rPr lang="es-MX" sz="3200" b="1" dirty="0"/>
              <a:t>I</a:t>
            </a:r>
            <a:r>
              <a:rPr lang="es-MX" sz="3200" b="1" dirty="0" smtClean="0"/>
              <a:t>nglés Michael  Faraday  </a:t>
            </a:r>
            <a:br>
              <a:rPr lang="es-MX" sz="3200" b="1" dirty="0" smtClean="0"/>
            </a:br>
            <a:r>
              <a:rPr lang="es-MX" sz="3200" b="1" dirty="0" smtClean="0"/>
              <a:t>A. C.</a:t>
            </a:r>
            <a:endParaRPr lang="en-US" sz="3200" b="1" dirty="0"/>
          </a:p>
        </p:txBody>
      </p:sp>
      <p:pic>
        <p:nvPicPr>
          <p:cNvPr id="6" name="5 Marcador de contenido" descr="logo_colegio_over2.jpg"/>
          <p:cNvPicPr>
            <a:picLocks noGrp="1" noChangeAspect="1"/>
          </p:cNvPicPr>
          <p:nvPr>
            <p:ph idx="1"/>
          </p:nvPr>
        </p:nvPicPr>
        <p:blipFill>
          <a:blip r:embed="rId2" cstate="print"/>
          <a:stretch>
            <a:fillRect/>
          </a:stretch>
        </p:blipFill>
        <p:spPr>
          <a:xfrm>
            <a:off x="381000" y="152401"/>
            <a:ext cx="1480099" cy="2057399"/>
          </a:xfrm>
        </p:spPr>
      </p:pic>
      <p:sp>
        <p:nvSpPr>
          <p:cNvPr id="7" name="6 CuadroTexto"/>
          <p:cNvSpPr txBox="1"/>
          <p:nvPr/>
        </p:nvSpPr>
        <p:spPr>
          <a:xfrm>
            <a:off x="1447800" y="1600200"/>
            <a:ext cx="7543800" cy="2308324"/>
          </a:xfrm>
          <a:prstGeom prst="rect">
            <a:avLst/>
          </a:prstGeom>
          <a:noFill/>
        </p:spPr>
        <p:txBody>
          <a:bodyPr wrap="square" rtlCol="0">
            <a:spAutoFit/>
          </a:bodyPr>
          <a:lstStyle/>
          <a:p>
            <a:pPr algn="ctr"/>
            <a:r>
              <a:rPr lang="es-MX" sz="2400" dirty="0" smtClean="0"/>
              <a:t>Producto 7………….…………………………………….</a:t>
            </a:r>
            <a:r>
              <a:rPr lang="es-MX" sz="2400" dirty="0" smtClean="0"/>
              <a:t>..45</a:t>
            </a:r>
            <a:endParaRPr lang="es-MX" sz="2400" dirty="0" smtClean="0"/>
          </a:p>
          <a:p>
            <a:pPr algn="ctr"/>
            <a:r>
              <a:rPr lang="es-MX" sz="2400" dirty="0" smtClean="0"/>
              <a:t>Producto 8…….</a:t>
            </a:r>
            <a:r>
              <a:rPr lang="es-MX" sz="2400" dirty="0" smtClean="0"/>
              <a:t>.…………………………………………..</a:t>
            </a:r>
            <a:r>
              <a:rPr lang="es-MX" sz="2400" dirty="0" smtClean="0"/>
              <a:t>52</a:t>
            </a:r>
            <a:endParaRPr lang="es-MX" sz="2400" dirty="0" smtClean="0"/>
          </a:p>
          <a:p>
            <a:pPr algn="ctr"/>
            <a:r>
              <a:rPr lang="es-MX" sz="2400" dirty="0" smtClean="0"/>
              <a:t>Producto 9……………………....…………………………58</a:t>
            </a:r>
            <a:endParaRPr lang="es-MX" sz="2400" dirty="0" smtClean="0"/>
          </a:p>
          <a:p>
            <a:pPr algn="ctr"/>
            <a:r>
              <a:rPr lang="es-MX" sz="2400" dirty="0" smtClean="0"/>
              <a:t>Producto 10</a:t>
            </a:r>
            <a:r>
              <a:rPr lang="es-MX" sz="2400" dirty="0" smtClean="0"/>
              <a:t>………………………………………….…….59</a:t>
            </a:r>
            <a:endParaRPr lang="es-MX" sz="2400" dirty="0" smtClean="0"/>
          </a:p>
          <a:p>
            <a:pPr algn="ctr"/>
            <a:r>
              <a:rPr lang="es-MX" sz="2400" dirty="0" smtClean="0"/>
              <a:t>Producto </a:t>
            </a:r>
            <a:r>
              <a:rPr lang="es-MX" sz="2400" dirty="0" smtClean="0"/>
              <a:t>11………………………………………………..63</a:t>
            </a:r>
            <a:endParaRPr lang="es-MX" sz="2400" dirty="0" smtClean="0"/>
          </a:p>
          <a:p>
            <a:pPr algn="ctr"/>
            <a:r>
              <a:rPr lang="es-MX" sz="2400" dirty="0" smtClean="0"/>
              <a:t>Producto </a:t>
            </a:r>
            <a:r>
              <a:rPr lang="es-MX" sz="2400" dirty="0" smtClean="0"/>
              <a:t>12……………….……………………………….72</a:t>
            </a:r>
            <a:endParaRPr lang="es-MX" sz="2400" dirty="0" smtClean="0"/>
          </a:p>
        </p:txBody>
      </p:sp>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graphicFrame>
        <p:nvGraphicFramePr>
          <p:cNvPr id="11" name="10 Tabla"/>
          <p:cNvGraphicFramePr>
            <a:graphicFrameLocks noGrp="1"/>
          </p:cNvGraphicFramePr>
          <p:nvPr/>
        </p:nvGraphicFramePr>
        <p:xfrm>
          <a:off x="533400" y="1981200"/>
          <a:ext cx="7620000" cy="1966857"/>
        </p:xfrm>
        <a:graphic>
          <a:graphicData uri="http://schemas.openxmlformats.org/drawingml/2006/table">
            <a:tbl>
              <a:tblPr/>
              <a:tblGrid>
                <a:gridCol w="2551490"/>
                <a:gridCol w="5068510"/>
              </a:tblGrid>
              <a:tr h="935137">
                <a:tc>
                  <a:txBody>
                    <a:bodyPr/>
                    <a:lstStyle/>
                    <a:p>
                      <a:pPr marL="0" marR="0">
                        <a:lnSpc>
                          <a:spcPct val="115000"/>
                        </a:lnSpc>
                        <a:spcBef>
                          <a:spcPts val="0"/>
                        </a:spcBef>
                        <a:spcAft>
                          <a:spcPts val="0"/>
                        </a:spcAft>
                      </a:pPr>
                      <a:r>
                        <a:rPr lang="es-MX" sz="650" dirty="0">
                          <a:solidFill>
                            <a:srgbClr val="000000"/>
                          </a:solidFill>
                          <a:latin typeface="Century Gothic"/>
                          <a:ea typeface="Century Gothic"/>
                          <a:cs typeface="Century Gothic"/>
                        </a:rPr>
                        <a:t>  </a:t>
                      </a:r>
                      <a:r>
                        <a:rPr lang="es-MX" sz="650" b="1" dirty="0">
                          <a:solidFill>
                            <a:srgbClr val="000000"/>
                          </a:solidFill>
                          <a:latin typeface="Century Gothic"/>
                          <a:ea typeface="Century Gothic"/>
                          <a:cs typeface="Century Gothic"/>
                        </a:rPr>
                        <a:t>6.</a:t>
                      </a:r>
                      <a:r>
                        <a:rPr lang="es-MX" sz="650" dirty="0">
                          <a:solidFill>
                            <a:srgbClr val="000000"/>
                          </a:solidFill>
                          <a:latin typeface="Century Gothic"/>
                          <a:ea typeface="Century Gothic"/>
                          <a:cs typeface="Century Gothic"/>
                        </a:rPr>
                        <a:t> </a:t>
                      </a:r>
                      <a:r>
                        <a:rPr lang="es-MX" sz="650" b="1" dirty="0">
                          <a:solidFill>
                            <a:srgbClr val="000000"/>
                          </a:solidFill>
                          <a:latin typeface="Century Gothic"/>
                          <a:ea typeface="Century Gothic"/>
                          <a:cs typeface="Century Gothic"/>
                        </a:rPr>
                        <a:t>Conectar.</a:t>
                      </a:r>
                      <a:endParaRPr lang="en-US" sz="650" dirty="0">
                        <a:solidFill>
                          <a:srgbClr val="000000"/>
                        </a:solidFill>
                        <a:latin typeface="Arial"/>
                        <a:ea typeface="Arial"/>
                      </a:endParaRPr>
                    </a:p>
                    <a:p>
                      <a:pPr marL="204470" marR="0" indent="-276225">
                        <a:lnSpc>
                          <a:spcPct val="115000"/>
                        </a:lnSpc>
                        <a:spcBef>
                          <a:spcPts val="0"/>
                        </a:spcBef>
                        <a:spcAft>
                          <a:spcPts val="0"/>
                        </a:spcAft>
                        <a:tabLst>
                          <a:tab pos="270510" algn="l"/>
                        </a:tabLst>
                      </a:pPr>
                      <a:r>
                        <a:rPr lang="es-MX" sz="650" b="1" dirty="0">
                          <a:solidFill>
                            <a:srgbClr val="000000"/>
                          </a:solidFill>
                          <a:latin typeface="Century Gothic"/>
                          <a:ea typeface="Century Gothic"/>
                          <a:cs typeface="Century Gothic"/>
                        </a:rPr>
                        <a:t>       </a:t>
                      </a:r>
                      <a:r>
                        <a:rPr lang="es-MX" sz="650" dirty="0">
                          <a:solidFill>
                            <a:srgbClr val="000000"/>
                          </a:solidFill>
                          <a:latin typeface="Century Gothic"/>
                          <a:ea typeface="Century Gothic"/>
                          <a:cs typeface="Century Gothic"/>
                        </a:rPr>
                        <a:t>¿De qué manera  las </a:t>
                      </a:r>
                      <a:endParaRPr lang="en-US" sz="650" dirty="0">
                        <a:solidFill>
                          <a:srgbClr val="000000"/>
                        </a:solidFill>
                        <a:latin typeface="Arial"/>
                        <a:ea typeface="Arial"/>
                      </a:endParaRPr>
                    </a:p>
                    <a:p>
                      <a:pPr marL="204470" marR="0" indent="-276225">
                        <a:lnSpc>
                          <a:spcPct val="115000"/>
                        </a:lnSpc>
                        <a:spcBef>
                          <a:spcPts val="0"/>
                        </a:spcBef>
                        <a:spcAft>
                          <a:spcPts val="0"/>
                        </a:spcAft>
                      </a:pPr>
                      <a:r>
                        <a:rPr lang="es-MX" sz="650" dirty="0">
                          <a:solidFill>
                            <a:srgbClr val="000000"/>
                          </a:solidFill>
                          <a:latin typeface="Century Gothic"/>
                          <a:ea typeface="Century Gothic"/>
                          <a:cs typeface="Century Gothic"/>
                        </a:rPr>
                        <a:t>       conclusiones de cada disciplina</a:t>
                      </a:r>
                      <a:endParaRPr lang="en-US" sz="650" dirty="0">
                        <a:solidFill>
                          <a:srgbClr val="000000"/>
                        </a:solidFill>
                        <a:latin typeface="Arial"/>
                        <a:ea typeface="Arial"/>
                      </a:endParaRPr>
                    </a:p>
                    <a:p>
                      <a:pPr marL="204470" marR="0" indent="-276225">
                        <a:lnSpc>
                          <a:spcPct val="115000"/>
                        </a:lnSpc>
                        <a:spcBef>
                          <a:spcPts val="0"/>
                        </a:spcBef>
                        <a:spcAft>
                          <a:spcPts val="0"/>
                        </a:spcAft>
                      </a:pPr>
                      <a:r>
                        <a:rPr lang="es-MX" sz="650" dirty="0">
                          <a:solidFill>
                            <a:srgbClr val="000000"/>
                          </a:solidFill>
                          <a:latin typeface="Century Gothic"/>
                          <a:ea typeface="Century Gothic"/>
                          <a:cs typeface="Century Gothic"/>
                        </a:rPr>
                        <a:t>       dan respuesta  o se vinculan con</a:t>
                      </a:r>
                      <a:endParaRPr lang="en-US" sz="650" dirty="0">
                        <a:solidFill>
                          <a:srgbClr val="000000"/>
                        </a:solidFill>
                        <a:latin typeface="Arial"/>
                        <a:ea typeface="Arial"/>
                      </a:endParaRPr>
                    </a:p>
                    <a:p>
                      <a:pPr marL="204470" marR="0" indent="-276225">
                        <a:lnSpc>
                          <a:spcPct val="115000"/>
                        </a:lnSpc>
                        <a:spcBef>
                          <a:spcPts val="0"/>
                        </a:spcBef>
                        <a:spcAft>
                          <a:spcPts val="0"/>
                        </a:spcAft>
                      </a:pPr>
                      <a:r>
                        <a:rPr lang="es-MX" sz="650" dirty="0">
                          <a:solidFill>
                            <a:srgbClr val="000000"/>
                          </a:solidFill>
                          <a:latin typeface="Century Gothic"/>
                          <a:ea typeface="Century Gothic"/>
                          <a:cs typeface="Century Gothic"/>
                        </a:rPr>
                        <a:t>       la pregunta  disparadora del</a:t>
                      </a:r>
                      <a:endParaRPr lang="en-US" sz="650" dirty="0">
                        <a:solidFill>
                          <a:srgbClr val="000000"/>
                        </a:solidFill>
                        <a:latin typeface="Arial"/>
                        <a:ea typeface="Arial"/>
                      </a:endParaRPr>
                    </a:p>
                    <a:p>
                      <a:pPr marL="204470" marR="0" indent="-276225">
                        <a:lnSpc>
                          <a:spcPct val="115000"/>
                        </a:lnSpc>
                        <a:spcBef>
                          <a:spcPts val="0"/>
                        </a:spcBef>
                        <a:spcAft>
                          <a:spcPts val="0"/>
                        </a:spcAft>
                      </a:pPr>
                      <a:r>
                        <a:rPr lang="es-MX" sz="650" dirty="0">
                          <a:solidFill>
                            <a:srgbClr val="000000"/>
                          </a:solidFill>
                          <a:latin typeface="Century Gothic"/>
                          <a:ea typeface="Century Gothic"/>
                          <a:cs typeface="Century Gothic"/>
                        </a:rPr>
                        <a:t>       proyecto? </a:t>
                      </a:r>
                      <a:endParaRPr lang="en-US" sz="650" dirty="0">
                        <a:solidFill>
                          <a:srgbClr val="000000"/>
                        </a:solidFill>
                        <a:latin typeface="Arial"/>
                        <a:ea typeface="Arial"/>
                      </a:endParaRPr>
                    </a:p>
                    <a:p>
                      <a:pPr marL="204470" marR="0" indent="-276225">
                        <a:lnSpc>
                          <a:spcPct val="115000"/>
                        </a:lnSpc>
                        <a:spcBef>
                          <a:spcPts val="0"/>
                        </a:spcBef>
                        <a:spcAft>
                          <a:spcPts val="0"/>
                        </a:spcAft>
                      </a:pPr>
                      <a:r>
                        <a:rPr lang="es-MX" sz="650" dirty="0">
                          <a:solidFill>
                            <a:srgbClr val="000000"/>
                          </a:solidFill>
                          <a:latin typeface="Century Gothic"/>
                          <a:ea typeface="Century Gothic"/>
                          <a:cs typeface="Century Gothic"/>
                        </a:rPr>
                        <a:t>       ¿Cuál es la estrategia o</a:t>
                      </a:r>
                      <a:endParaRPr lang="en-US" sz="650" dirty="0">
                        <a:solidFill>
                          <a:srgbClr val="000000"/>
                        </a:solidFill>
                        <a:latin typeface="Arial"/>
                        <a:ea typeface="Arial"/>
                      </a:endParaRPr>
                    </a:p>
                    <a:p>
                      <a:pPr marL="204470" marR="0" indent="-276225">
                        <a:lnSpc>
                          <a:spcPct val="115000"/>
                        </a:lnSpc>
                        <a:spcBef>
                          <a:spcPts val="0"/>
                        </a:spcBef>
                        <a:spcAft>
                          <a:spcPts val="0"/>
                        </a:spcAft>
                      </a:pPr>
                      <a:r>
                        <a:rPr lang="es-MX" sz="650" dirty="0">
                          <a:solidFill>
                            <a:srgbClr val="000000"/>
                          </a:solidFill>
                          <a:latin typeface="Century Gothic"/>
                          <a:ea typeface="Century Gothic"/>
                          <a:cs typeface="Century Gothic"/>
                        </a:rPr>
                        <a:t>       actividad para lograr que haya</a:t>
                      </a:r>
                      <a:endParaRPr lang="en-US" sz="650" dirty="0">
                        <a:solidFill>
                          <a:srgbClr val="000000"/>
                        </a:solidFill>
                        <a:latin typeface="Arial"/>
                        <a:ea typeface="Arial"/>
                      </a:endParaRPr>
                    </a:p>
                    <a:p>
                      <a:pPr marL="204470" marR="0" indent="-276225">
                        <a:lnSpc>
                          <a:spcPct val="115000"/>
                        </a:lnSpc>
                        <a:spcBef>
                          <a:spcPts val="0"/>
                        </a:spcBef>
                        <a:spcAft>
                          <a:spcPts val="0"/>
                        </a:spcAft>
                      </a:pPr>
                      <a:r>
                        <a:rPr lang="es-MX" sz="650" dirty="0">
                          <a:solidFill>
                            <a:srgbClr val="000000"/>
                          </a:solidFill>
                          <a:latin typeface="Century Gothic"/>
                          <a:ea typeface="Century Gothic"/>
                          <a:cs typeface="Century Gothic"/>
                        </a:rPr>
                        <a:t>       </a:t>
                      </a:r>
                      <a:r>
                        <a:rPr lang="en-US" sz="650" dirty="0">
                          <a:solidFill>
                            <a:srgbClr val="000000"/>
                          </a:solidFill>
                          <a:latin typeface="Century Gothic"/>
                          <a:ea typeface="Century Gothic"/>
                          <a:cs typeface="Century Gothic"/>
                        </a:rPr>
                        <a:t>conciencia de ello?</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endParaRPr lang="es-MX" sz="650" dirty="0">
                        <a:solidFill>
                          <a:srgbClr val="000000"/>
                        </a:solidFill>
                        <a:latin typeface="Century Gothic"/>
                        <a:ea typeface="Century Gothic"/>
                        <a:cs typeface="Century Gothic"/>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Generar conexión con las disciplinas involucradas y que se pueda observar esta misma de manera que dejen de ser independientes y creando una mezcla de las misma.</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620">
                <a:tc>
                  <a:txBody>
                    <a:bodyPr/>
                    <a:lstStyle/>
                    <a:p>
                      <a:pPr marL="0" marR="0">
                        <a:lnSpc>
                          <a:spcPct val="115000"/>
                        </a:lnSpc>
                        <a:spcBef>
                          <a:spcPts val="0"/>
                        </a:spcBef>
                        <a:spcAft>
                          <a:spcPts val="0"/>
                        </a:spcAft>
                      </a:pPr>
                      <a:r>
                        <a:rPr lang="es-MX" sz="650" b="1" dirty="0">
                          <a:solidFill>
                            <a:srgbClr val="000000"/>
                          </a:solidFill>
                          <a:latin typeface="Century Gothic"/>
                          <a:ea typeface="Century Gothic"/>
                          <a:cs typeface="Century Gothic"/>
                        </a:rPr>
                        <a:t>7.</a:t>
                      </a:r>
                      <a:r>
                        <a:rPr lang="es-MX" sz="650" dirty="0">
                          <a:solidFill>
                            <a:srgbClr val="000000"/>
                          </a:solidFill>
                          <a:latin typeface="Century Gothic"/>
                          <a:ea typeface="Century Gothic"/>
                          <a:cs typeface="Century Gothic"/>
                        </a:rPr>
                        <a:t> </a:t>
                      </a:r>
                      <a:r>
                        <a:rPr lang="es-MX" sz="650" b="1" dirty="0">
                          <a:solidFill>
                            <a:srgbClr val="000000"/>
                          </a:solidFill>
                          <a:latin typeface="Century Gothic"/>
                          <a:ea typeface="Century Gothic"/>
                          <a:cs typeface="Century Gothic"/>
                        </a:rPr>
                        <a:t>Evaluar la información generada.</a:t>
                      </a:r>
                      <a:endParaRPr lang="en-US" sz="650" dirty="0">
                        <a:solidFill>
                          <a:srgbClr val="000000"/>
                        </a:solidFill>
                        <a:latin typeface="Arial"/>
                        <a:ea typeface="Arial"/>
                      </a:endParaRPr>
                    </a:p>
                    <a:p>
                      <a:pPr marL="180340" marR="0" indent="-180340">
                        <a:lnSpc>
                          <a:spcPct val="115000"/>
                        </a:lnSpc>
                        <a:spcBef>
                          <a:spcPts val="0"/>
                        </a:spcBef>
                        <a:spcAft>
                          <a:spcPts val="0"/>
                        </a:spcAft>
                      </a:pPr>
                      <a:r>
                        <a:rPr lang="es-MX" sz="650" b="1" dirty="0">
                          <a:solidFill>
                            <a:srgbClr val="000000"/>
                          </a:solidFill>
                          <a:latin typeface="Century Gothic"/>
                          <a:ea typeface="Century Gothic"/>
                          <a:cs typeface="Century Gothic"/>
                        </a:rPr>
                        <a:t>    </a:t>
                      </a:r>
                      <a:r>
                        <a:rPr lang="es-MX" sz="650" dirty="0">
                          <a:solidFill>
                            <a:srgbClr val="000000"/>
                          </a:solidFill>
                          <a:latin typeface="Century Gothic"/>
                          <a:ea typeface="Century Gothic"/>
                          <a:cs typeface="Century Gothic"/>
                        </a:rPr>
                        <a:t>¿La información obtenida cubre las necesidades para la solución del problema?</a:t>
                      </a:r>
                      <a:endParaRPr lang="en-US" sz="650" dirty="0">
                        <a:solidFill>
                          <a:srgbClr val="000000"/>
                        </a:solidFill>
                        <a:latin typeface="Arial"/>
                        <a:ea typeface="Arial"/>
                      </a:endParaRPr>
                    </a:p>
                    <a:p>
                      <a:pPr marL="180340" marR="0">
                        <a:lnSpc>
                          <a:spcPct val="115000"/>
                        </a:lnSpc>
                        <a:spcBef>
                          <a:spcPts val="0"/>
                        </a:spcBef>
                        <a:spcAft>
                          <a:spcPts val="0"/>
                        </a:spcAft>
                      </a:pPr>
                      <a:r>
                        <a:rPr lang="es-MX" sz="650" dirty="0">
                          <a:solidFill>
                            <a:srgbClr val="000000"/>
                          </a:solidFill>
                          <a:latin typeface="Century Gothic"/>
                          <a:ea typeface="Century Gothic"/>
                          <a:cs typeface="Century Gothic"/>
                        </a:rPr>
                        <a:t>¿Qué otras investigaciones se pueden llevar a cabo para complementar el proyecto? </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MX" sz="650" dirty="0">
                        <a:solidFill>
                          <a:srgbClr val="000000"/>
                        </a:solidFill>
                        <a:latin typeface="Century Gothic"/>
                        <a:ea typeface="Century Gothic"/>
                        <a:cs typeface="Century Gothic"/>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Se puede hacer uso de más fuentes de información por ejemplo, acercamiento a expertos, entrevistas, encuestas, más elementos tecnológicos.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4756" name="Rectangle 4"/>
          <p:cNvSpPr>
            <a:spLocks noChangeArrowheads="1"/>
          </p:cNvSpPr>
          <p:nvPr/>
        </p:nvSpPr>
        <p:spPr bwMode="auto">
          <a:xfrm>
            <a:off x="457200" y="3962400"/>
            <a:ext cx="5410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VI. División del tiempo.                                                                                                    VII. Presentación</a:t>
            </a:r>
            <a:r>
              <a:rPr kumimoji="0" lang="es-MX"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a:t>
            </a:r>
            <a:endParaRPr kumimoji="0" lang="en-US" sz="800" b="0" i="0" u="none" strike="noStrike" cap="none" normalizeH="0" baseline="0" dirty="0" smtClean="0">
              <a:ln>
                <a:noFill/>
              </a:ln>
              <a:solidFill>
                <a:schemeClr val="tx1"/>
              </a:solidFill>
              <a:effectLst/>
              <a:latin typeface="Arial" pitchFamily="34" charset="0"/>
            </a:endParaRPr>
          </a:p>
        </p:txBody>
      </p:sp>
      <p:graphicFrame>
        <p:nvGraphicFramePr>
          <p:cNvPr id="12" name="11 Tabla"/>
          <p:cNvGraphicFramePr>
            <a:graphicFrameLocks noGrp="1"/>
          </p:cNvGraphicFramePr>
          <p:nvPr/>
        </p:nvGraphicFramePr>
        <p:xfrm>
          <a:off x="533400" y="4242127"/>
          <a:ext cx="7620000" cy="1276721"/>
        </p:xfrm>
        <a:graphic>
          <a:graphicData uri="http://schemas.openxmlformats.org/drawingml/2006/table">
            <a:tbl>
              <a:tblPr/>
              <a:tblGrid>
                <a:gridCol w="3837794"/>
                <a:gridCol w="3782206"/>
              </a:tblGrid>
              <a:tr h="512195">
                <a:tc>
                  <a:txBody>
                    <a:bodyPr/>
                    <a:lstStyle/>
                    <a:p>
                      <a:pPr marL="0" marR="0" algn="ctr">
                        <a:lnSpc>
                          <a:spcPct val="115000"/>
                        </a:lnSpc>
                        <a:spcBef>
                          <a:spcPts val="0"/>
                        </a:spcBef>
                        <a:spcAft>
                          <a:spcPts val="0"/>
                        </a:spcAft>
                      </a:pPr>
                      <a:r>
                        <a:rPr lang="es-MX" sz="650" b="1" dirty="0">
                          <a:solidFill>
                            <a:srgbClr val="000000"/>
                          </a:solidFill>
                          <a:latin typeface="Century Gothic"/>
                          <a:ea typeface="Century Gothic"/>
                          <a:cs typeface="Century Gothic"/>
                        </a:rPr>
                        <a:t>1. Tiempos dedicados al proyecto cada semana.</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      ¿Qué momentos  se destinan al Proyecto?</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     ¿Cuántas horas se trabajan de manera  disciplinaria y cuántas  de manera interdisciplinaria?</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MX" sz="650" b="1" dirty="0">
                          <a:solidFill>
                            <a:srgbClr val="000000"/>
                          </a:solidFill>
                          <a:latin typeface="Century Gothic"/>
                          <a:ea typeface="Century Gothic"/>
                          <a:cs typeface="Century Gothic"/>
                        </a:rPr>
                        <a:t>2. Presentación del proyecto (producto).</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Características de la presentación. </a:t>
                      </a:r>
                      <a:endParaRPr lang="en-US" sz="650" dirty="0">
                        <a:solidFill>
                          <a:srgbClr val="000000"/>
                        </a:solidFill>
                        <a:latin typeface="Arial"/>
                        <a:ea typeface="Arial"/>
                      </a:endParaRPr>
                    </a:p>
                    <a:p>
                      <a:pPr marL="0" marR="0" algn="ctr">
                        <a:lnSpc>
                          <a:spcPct val="115000"/>
                        </a:lnSpc>
                        <a:spcBef>
                          <a:spcPts val="0"/>
                        </a:spcBef>
                        <a:spcAft>
                          <a:spcPts val="0"/>
                        </a:spcAft>
                      </a:pPr>
                      <a:r>
                        <a:rPr lang="es-MX" sz="650" dirty="0">
                          <a:solidFill>
                            <a:srgbClr val="000000"/>
                          </a:solidFill>
                          <a:latin typeface="Century Gothic"/>
                          <a:ea typeface="Century Gothic"/>
                          <a:cs typeface="Century Gothic"/>
                        </a:rPr>
                        <a:t>¿Quién? ¿Cómo? ¿Cuándo? ¿Dónde? ¿Con qué?               </a:t>
                      </a:r>
                      <a:r>
                        <a:rPr lang="en-US" sz="650" dirty="0">
                          <a:solidFill>
                            <a:srgbClr val="000000"/>
                          </a:solidFill>
                          <a:latin typeface="Century Gothic"/>
                          <a:ea typeface="Century Gothic"/>
                          <a:cs typeface="Century Gothic"/>
                        </a:rPr>
                        <a:t>¿Para qué? ¿A quién?</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32079">
                <a:tc>
                  <a:txBody>
                    <a:bodyPr/>
                    <a:lstStyle/>
                    <a:p>
                      <a:pPr marL="0" marR="0" algn="just">
                        <a:lnSpc>
                          <a:spcPct val="115000"/>
                        </a:lnSpc>
                        <a:spcBef>
                          <a:spcPts val="0"/>
                        </a:spcBef>
                        <a:spcAft>
                          <a:spcPts val="0"/>
                        </a:spcAft>
                      </a:pPr>
                      <a:r>
                        <a:rPr lang="es-MX" sz="670" dirty="0">
                          <a:solidFill>
                            <a:srgbClr val="000000"/>
                          </a:solidFill>
                          <a:latin typeface="Century Gothic"/>
                          <a:ea typeface="Century Gothic"/>
                          <a:cs typeface="Century Gothic"/>
                        </a:rPr>
                        <a:t>Estos momentos dependerán del tiempo que se le está otorgando y en qué momento del año se está considerando el proyecto, así como la disponibilidad de todos los involucrados, según la información analizada de videos con los expertos, el tiempo puede varias de acuerdo a los docentes.</a:t>
                      </a:r>
                      <a:endParaRPr lang="en-US" sz="67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670" dirty="0">
                          <a:solidFill>
                            <a:srgbClr val="000000"/>
                          </a:solidFill>
                          <a:latin typeface="Century Gothic"/>
                          <a:ea typeface="Century Gothic"/>
                          <a:cs typeface="Century Gothic"/>
                        </a:rPr>
                        <a:t>Aunque se considera que en el proyecto interdisciplinario el producto no es lo más esencial, si ayuda a medir que el objetivo se está cumpliendo, por lo que  tendríamos que identificar qué tipo de elemento sería más adecuado para la representación del problema, puede ser digital, impreso, auditivo.</a:t>
                      </a:r>
                      <a:endParaRPr lang="en-US" sz="67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47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graphicFrame>
        <p:nvGraphicFramePr>
          <p:cNvPr id="7" name="6 Tabla"/>
          <p:cNvGraphicFramePr>
            <a:graphicFrameLocks noGrp="1"/>
          </p:cNvGraphicFramePr>
          <p:nvPr/>
        </p:nvGraphicFramePr>
        <p:xfrm>
          <a:off x="457200" y="2209800"/>
          <a:ext cx="7696200" cy="1066250"/>
        </p:xfrm>
        <a:graphic>
          <a:graphicData uri="http://schemas.openxmlformats.org/drawingml/2006/table">
            <a:tbl>
              <a:tblPr/>
              <a:tblGrid>
                <a:gridCol w="2602829"/>
                <a:gridCol w="2626409"/>
                <a:gridCol w="2466962"/>
              </a:tblGrid>
              <a:tr h="203076">
                <a:tc>
                  <a:txBody>
                    <a:bodyPr/>
                    <a:lstStyle/>
                    <a:p>
                      <a:pPr marL="0" marR="0" algn="ctr">
                        <a:lnSpc>
                          <a:spcPct val="115000"/>
                        </a:lnSpc>
                        <a:spcBef>
                          <a:spcPts val="0"/>
                        </a:spcBef>
                        <a:spcAft>
                          <a:spcPts val="0"/>
                        </a:spcAft>
                      </a:pPr>
                      <a:r>
                        <a:rPr lang="es-MX" sz="650" b="1" dirty="0">
                          <a:solidFill>
                            <a:srgbClr val="000000"/>
                          </a:solidFill>
                          <a:latin typeface="Century Gothic"/>
                          <a:ea typeface="Century Gothic"/>
                          <a:cs typeface="Century Gothic"/>
                        </a:rPr>
                        <a:t>1. ¿Qué aspectos se evalúan del proyecto?</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MX" sz="650" b="1" dirty="0">
                          <a:solidFill>
                            <a:srgbClr val="000000"/>
                          </a:solidFill>
                          <a:latin typeface="Century Gothic"/>
                          <a:ea typeface="Century Gothic"/>
                          <a:cs typeface="Century Gothic"/>
                        </a:rPr>
                        <a:t>2. ¿Cuáles son los criterios que se utilizan para evaluar cada aspecto?</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MX" sz="650" b="1" dirty="0">
                          <a:solidFill>
                            <a:srgbClr val="000000"/>
                          </a:solidFill>
                          <a:latin typeface="Century Gothic"/>
                          <a:ea typeface="Century Gothic"/>
                          <a:cs typeface="Century Gothic"/>
                        </a:rPr>
                        <a:t>3. Herramientas e instrumentos de evaluación que se utilizan.</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49446">
                <a:tc>
                  <a:txBody>
                    <a:bodyPr/>
                    <a:lstStyle/>
                    <a:p>
                      <a:pPr marL="0" marR="0">
                        <a:lnSpc>
                          <a:spcPct val="115000"/>
                        </a:lnSpc>
                        <a:spcBef>
                          <a:spcPts val="0"/>
                        </a:spcBef>
                        <a:spcAft>
                          <a:spcPts val="0"/>
                        </a:spcAft>
                      </a:pPr>
                      <a:endParaRPr lang="es-MX" sz="650" dirty="0">
                        <a:solidFill>
                          <a:srgbClr val="000000"/>
                        </a:solidFill>
                        <a:latin typeface="Century Gothic"/>
                        <a:ea typeface="Century Gothic"/>
                        <a:cs typeface="Century Gothic"/>
                      </a:endParaRPr>
                    </a:p>
                    <a:p>
                      <a:pPr marL="0" marR="0">
                        <a:lnSpc>
                          <a:spcPct val="115000"/>
                        </a:lnSpc>
                        <a:spcBef>
                          <a:spcPts val="0"/>
                        </a:spcBef>
                        <a:spcAft>
                          <a:spcPts val="0"/>
                        </a:spcAft>
                      </a:pPr>
                      <a:r>
                        <a:rPr lang="en-US" sz="650" dirty="0">
                          <a:solidFill>
                            <a:srgbClr val="000000"/>
                          </a:solidFill>
                          <a:latin typeface="Century Gothic"/>
                          <a:ea typeface="Century Gothic"/>
                          <a:cs typeface="Century Gothic"/>
                        </a:rPr>
                        <a:t>Procedimiento</a:t>
                      </a:r>
                      <a:endParaRPr lang="en-US" sz="650" dirty="0">
                        <a:solidFill>
                          <a:srgbClr val="000000"/>
                        </a:solidFill>
                        <a:latin typeface="Arial"/>
                        <a:ea typeface="Arial"/>
                      </a:endParaRPr>
                    </a:p>
                    <a:p>
                      <a:pPr marL="0" marR="0">
                        <a:lnSpc>
                          <a:spcPct val="115000"/>
                        </a:lnSpc>
                        <a:spcBef>
                          <a:spcPts val="0"/>
                        </a:spcBef>
                        <a:spcAft>
                          <a:spcPts val="0"/>
                        </a:spcAft>
                      </a:pPr>
                      <a:r>
                        <a:rPr lang="en-US" sz="650" dirty="0">
                          <a:solidFill>
                            <a:srgbClr val="000000"/>
                          </a:solidFill>
                          <a:latin typeface="Century Gothic"/>
                          <a:ea typeface="Century Gothic"/>
                          <a:cs typeface="Century Gothic"/>
                        </a:rPr>
                        <a:t>Pensamiento critico</a:t>
                      </a:r>
                      <a:endParaRPr lang="en-US" sz="650" dirty="0">
                        <a:solidFill>
                          <a:srgbClr val="000000"/>
                        </a:solidFill>
                        <a:latin typeface="Arial"/>
                        <a:ea typeface="Arial"/>
                      </a:endParaRPr>
                    </a:p>
                    <a:p>
                      <a:pPr marL="0" marR="0">
                        <a:lnSpc>
                          <a:spcPct val="115000"/>
                        </a:lnSpc>
                        <a:spcBef>
                          <a:spcPts val="0"/>
                        </a:spcBef>
                        <a:spcAft>
                          <a:spcPts val="0"/>
                        </a:spcAft>
                      </a:pPr>
                      <a:r>
                        <a:rPr lang="en-US" sz="650" dirty="0">
                          <a:solidFill>
                            <a:srgbClr val="000000"/>
                          </a:solidFill>
                          <a:latin typeface="Century Gothic"/>
                          <a:ea typeface="Century Gothic"/>
                          <a:cs typeface="Century Gothic"/>
                        </a:rPr>
                        <a:t>Producto</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650" dirty="0">
                        <a:solidFill>
                          <a:srgbClr val="000000"/>
                        </a:solidFill>
                        <a:latin typeface="Century Gothic"/>
                        <a:ea typeface="Century Gothic"/>
                        <a:cs typeface="Century Gothic"/>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Portafolio de evidencias.</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Preguntas detonadoras.</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650" dirty="0">
                        <a:solidFill>
                          <a:srgbClr val="000000"/>
                        </a:solidFill>
                        <a:latin typeface="Century Gothic"/>
                        <a:ea typeface="Century Gothic"/>
                        <a:cs typeface="Century Gothic"/>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Guía de observaciones</a:t>
                      </a:r>
                      <a:endParaRPr lang="en-US" sz="650" dirty="0">
                        <a:solidFill>
                          <a:srgbClr val="000000"/>
                        </a:solidFill>
                        <a:latin typeface="Arial"/>
                        <a:ea typeface="Arial"/>
                      </a:endParaRPr>
                    </a:p>
                    <a:p>
                      <a:pPr marL="0" marR="0">
                        <a:lnSpc>
                          <a:spcPct val="115000"/>
                        </a:lnSpc>
                        <a:spcBef>
                          <a:spcPts val="0"/>
                        </a:spcBef>
                        <a:spcAft>
                          <a:spcPts val="0"/>
                        </a:spcAft>
                      </a:pPr>
                      <a:r>
                        <a:rPr lang="es-MX" sz="650" dirty="0">
                          <a:solidFill>
                            <a:srgbClr val="000000"/>
                          </a:solidFill>
                          <a:latin typeface="Century Gothic"/>
                          <a:ea typeface="Century Gothic"/>
                          <a:cs typeface="Century Gothic"/>
                        </a:rPr>
                        <a:t>Lista de cotejo.</a:t>
                      </a:r>
                      <a:endParaRPr lang="en-US" sz="65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5779" name="Rectangle 3"/>
          <p:cNvSpPr>
            <a:spLocks noChangeArrowheads="1"/>
          </p:cNvSpPr>
          <p:nvPr/>
        </p:nvSpPr>
        <p:spPr bwMode="auto">
          <a:xfrm>
            <a:off x="381000" y="1971273"/>
            <a:ext cx="25146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VIII. Evaluación del Proyecto.</a:t>
            </a:r>
            <a:endParaRPr kumimoji="0" lang="en-US" sz="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8</a:t>
            </a:r>
            <a:endParaRPr lang="en-US" b="1" dirty="0">
              <a:solidFill>
                <a:schemeClr val="tx2"/>
              </a:solidFill>
            </a:endParaRPr>
          </a:p>
        </p:txBody>
      </p:sp>
      <p:sp>
        <p:nvSpPr>
          <p:cNvPr id="76803" name="Rectangle 3"/>
          <p:cNvSpPr>
            <a:spLocks noChangeArrowheads="1"/>
          </p:cNvSpPr>
          <p:nvPr/>
        </p:nvSpPr>
        <p:spPr bwMode="auto">
          <a:xfrm>
            <a:off x="457200" y="1905000"/>
            <a:ext cx="6781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CC4125"/>
                </a:solidFill>
                <a:effectLst/>
                <a:latin typeface="Arial" pitchFamily="34" charset="0"/>
                <a:ea typeface="Century Gothic" pitchFamily="34" charset="0"/>
                <a:cs typeface="Century Gothic" pitchFamily="34" charset="0"/>
              </a:rPr>
              <a:t>Estructura Inicial de Planeación</a:t>
            </a:r>
            <a:endParaRPr kumimoji="0" lang="en-US" sz="8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Elaboración del Proyecto </a:t>
            </a:r>
            <a:endParaRPr kumimoji="0" lang="en-US" sz="8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Nombre del proyecto.      Transformación de la energía</a:t>
            </a:r>
            <a:endParaRPr kumimoji="0" lang="en-US" sz="8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Nombre de los profesores participantes y asignaturas.</a:t>
            </a:r>
            <a:endParaRPr kumimoji="0" lang="en-US" sz="8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1F497D"/>
                </a:solidFill>
                <a:effectLst/>
                <a:latin typeface="Arial" pitchFamily="34" charset="0"/>
                <a:ea typeface="Century Gothic" pitchFamily="34" charset="0"/>
                <a:cs typeface="Century Gothic" pitchFamily="34" charset="0"/>
              </a:rPr>
              <a:t>                                                 Lizbeth Berenice Gutiérrez Peralta (Informática)</a:t>
            </a:r>
            <a:endParaRPr kumimoji="0" lang="en-US" sz="8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1F497D"/>
                </a:solidFill>
                <a:effectLst/>
                <a:latin typeface="Arial" pitchFamily="34" charset="0"/>
                <a:ea typeface="Century Gothic" pitchFamily="34" charset="0"/>
                <a:cs typeface="Century Gothic" pitchFamily="34" charset="0"/>
              </a:rPr>
              <a:t>                                                 Erick Daniel Mandujano Sánchez (Educación Física)</a:t>
            </a:r>
            <a:endParaRPr kumimoji="0" lang="en-US" sz="8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1F497D"/>
                </a:solidFill>
                <a:effectLst/>
                <a:latin typeface="Arial" pitchFamily="34" charset="0"/>
                <a:ea typeface="Century Gothic" pitchFamily="34" charset="0"/>
                <a:cs typeface="Century Gothic" pitchFamily="34" charset="0"/>
              </a:rPr>
              <a:t>                                                 Rosa Isabel Nava Martínez (Física)</a:t>
            </a:r>
            <a:endParaRPr kumimoji="0" lang="es-MX" sz="800" b="0" i="0" u="none" strike="noStrike" cap="none" normalizeH="0" baseline="0" dirty="0" smtClean="0">
              <a:ln>
                <a:noFill/>
              </a:ln>
              <a:solidFill>
                <a:schemeClr val="tx1"/>
              </a:solidFill>
              <a:effectLst/>
              <a:latin typeface="Arial" pitchFamily="34" charset="0"/>
            </a:endParaRPr>
          </a:p>
        </p:txBody>
      </p:sp>
      <p:sp>
        <p:nvSpPr>
          <p:cNvPr id="76804" name="Rectangle 4"/>
          <p:cNvSpPr>
            <a:spLocks noChangeArrowheads="1"/>
          </p:cNvSpPr>
          <p:nvPr/>
        </p:nvSpPr>
        <p:spPr bwMode="auto">
          <a:xfrm>
            <a:off x="381000" y="2819400"/>
            <a:ext cx="6248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I. Contexto. </a:t>
            </a:r>
            <a:r>
              <a:rPr kumimoji="0" lang="es-MX" sz="800" b="0"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Justifica las circunstancias o elementos de la realidad en los que se da el problema</a:t>
            </a:r>
            <a:r>
              <a:rPr kumimoji="0" lang="es-MX" sz="8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a:t>
            </a:r>
            <a:r>
              <a:rPr kumimoji="0" lang="es-MX" sz="800" b="1" i="0" u="none" strike="noStrike" cap="none" normalizeH="0" baseline="0" dirty="0" smtClean="0">
                <a:ln>
                  <a:noFill/>
                </a:ln>
                <a:solidFill>
                  <a:srgbClr val="FF0000"/>
                </a:solidFill>
                <a:effectLst/>
                <a:latin typeface="Arial" pitchFamily="34" charset="0"/>
                <a:ea typeface="Century Gothic" pitchFamily="34" charset="0"/>
                <a:cs typeface="Century Gothic" pitchFamily="34" charset="0"/>
              </a:rPr>
              <a:t>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      Introducción y/o justificación del proyecto.</a:t>
            </a:r>
            <a:endParaRPr kumimoji="0" lang="es-MX" sz="800" b="0" i="0" u="none" strike="noStrike" cap="none" normalizeH="0" baseline="0" dirty="0" smtClean="0">
              <a:ln>
                <a:noFill/>
              </a:ln>
              <a:solidFill>
                <a:schemeClr val="tx1"/>
              </a:solidFill>
              <a:effectLst/>
              <a:latin typeface="Arial" pitchFamily="34" charset="0"/>
            </a:endParaRPr>
          </a:p>
        </p:txBody>
      </p:sp>
      <p:graphicFrame>
        <p:nvGraphicFramePr>
          <p:cNvPr id="10" name="9 Tabla"/>
          <p:cNvGraphicFramePr>
            <a:graphicFrameLocks noGrp="1"/>
          </p:cNvGraphicFramePr>
          <p:nvPr/>
        </p:nvGraphicFramePr>
        <p:xfrm>
          <a:off x="381000" y="3252437"/>
          <a:ext cx="7924800" cy="2009714"/>
        </p:xfrm>
        <a:graphic>
          <a:graphicData uri="http://schemas.openxmlformats.org/drawingml/2006/table">
            <a:tbl>
              <a:tblPr/>
              <a:tblGrid>
                <a:gridCol w="7924800"/>
              </a:tblGrid>
              <a:tr h="1700563">
                <a:tc>
                  <a:txBody>
                    <a:bodyPr/>
                    <a:lstStyle/>
                    <a:p>
                      <a:pPr marL="0" marR="114300">
                        <a:lnSpc>
                          <a:spcPct val="115000"/>
                        </a:lnSpc>
                        <a:spcBef>
                          <a:spcPts val="370"/>
                        </a:spcBef>
                        <a:spcAft>
                          <a:spcPts val="0"/>
                        </a:spcAft>
                      </a:pPr>
                      <a:r>
                        <a:rPr lang="es-MX" sz="700" dirty="0">
                          <a:solidFill>
                            <a:srgbClr val="6FA8DC"/>
                          </a:solidFill>
                          <a:latin typeface="Century Gothic"/>
                          <a:ea typeface="Century Gothic"/>
                          <a:cs typeface="Century Gothic"/>
                        </a:rPr>
                        <a:t>Como resultado del análisis de varias problemáticas de actualidad, este trabajo pretende abordar como tema central la energía, aprovechando los conocimientos  de educación física y física, con el apoyo de la informática de acuerdo a los siguientes planteamientos.</a:t>
                      </a:r>
                      <a:endParaRPr lang="en-US" sz="700" dirty="0">
                        <a:solidFill>
                          <a:srgbClr val="000000"/>
                        </a:solidFill>
                        <a:latin typeface="Arial"/>
                        <a:ea typeface="Arial"/>
                        <a:cs typeface="Times New Roman"/>
                      </a:endParaRPr>
                    </a:p>
                    <a:p>
                      <a:pPr marL="0" marR="114300">
                        <a:lnSpc>
                          <a:spcPct val="115000"/>
                        </a:lnSpc>
                        <a:spcBef>
                          <a:spcPts val="370"/>
                        </a:spcBef>
                        <a:spcAft>
                          <a:spcPts val="0"/>
                        </a:spcAft>
                      </a:pPr>
                      <a:r>
                        <a:rPr lang="es-MX" sz="700" dirty="0">
                          <a:solidFill>
                            <a:srgbClr val="6FA8DC"/>
                          </a:solidFill>
                          <a:latin typeface="Century Gothic"/>
                          <a:ea typeface="Century Gothic"/>
                          <a:cs typeface="Century Gothic"/>
                        </a:rPr>
                        <a:t>México es un país que enfrenta graves problemas de sobrepeso y obesidad, esto en parte es debido a que no se comprende la relación que entre la energía que consumimos con nuestros alimentos, la que gastamos con nuestras actividades cotidiana y la diferencia entre ambas que es la que nuestro organismo guarda como reserva y da lugar al sobrepeso.</a:t>
                      </a:r>
                      <a:endParaRPr lang="en-US" sz="700" dirty="0">
                        <a:solidFill>
                          <a:srgbClr val="000000"/>
                        </a:solidFill>
                        <a:latin typeface="Arial"/>
                        <a:ea typeface="Arial"/>
                        <a:cs typeface="Times New Roman"/>
                      </a:endParaRPr>
                    </a:p>
                    <a:p>
                      <a:pPr marL="0" marR="114300">
                        <a:lnSpc>
                          <a:spcPct val="115000"/>
                        </a:lnSpc>
                        <a:spcBef>
                          <a:spcPts val="370"/>
                        </a:spcBef>
                        <a:spcAft>
                          <a:spcPts val="0"/>
                        </a:spcAft>
                      </a:pPr>
                      <a:r>
                        <a:rPr lang="es-MX" sz="700" dirty="0">
                          <a:solidFill>
                            <a:srgbClr val="6FA8DC"/>
                          </a:solidFill>
                          <a:latin typeface="Century Gothic"/>
                          <a:ea typeface="Century Gothic"/>
                          <a:cs typeface="Century Gothic"/>
                        </a:rPr>
                        <a:t>En otro orden de ideas la energía es en este momento un tema recurrente  considerando los altos costos que representan los pagos de gas, gasolina y electricidad. Desde el punto de vista de la Física la energía está en constante transformación y esta puede venir por medios cercanos y accesibles a la comunidad, inclusive de nuestra actividad deportiva favorita.</a:t>
                      </a:r>
                      <a:endParaRPr lang="en-US" sz="700" dirty="0">
                        <a:solidFill>
                          <a:srgbClr val="000000"/>
                        </a:solidFill>
                        <a:latin typeface="Arial"/>
                        <a:ea typeface="Arial"/>
                        <a:cs typeface="Times New Roman"/>
                      </a:endParaRPr>
                    </a:p>
                    <a:p>
                      <a:pPr marL="0" marR="114300">
                        <a:lnSpc>
                          <a:spcPct val="115000"/>
                        </a:lnSpc>
                        <a:spcBef>
                          <a:spcPts val="370"/>
                        </a:spcBef>
                        <a:spcAft>
                          <a:spcPts val="0"/>
                        </a:spcAft>
                      </a:pPr>
                      <a:r>
                        <a:rPr lang="es-MX" sz="700" dirty="0">
                          <a:solidFill>
                            <a:srgbClr val="6FA8DC"/>
                          </a:solidFill>
                          <a:latin typeface="Century Gothic"/>
                          <a:ea typeface="Century Gothic"/>
                          <a:cs typeface="Century Gothic"/>
                        </a:rPr>
                        <a:t>Finalmente estamos en la era de la información, aprovechar los recursos informáticos  de forma eficiente  y responsable requiere del desarrollo de habilidades como técnicas de búsqueda, criterios de discriminación de información,  herramientas para el procesamiento y presentación de la misma, etc. Estas habilidades ayudarán a los estudiantes en sus investigaciones en cualquier ámbito de su vida.</a:t>
                      </a:r>
                      <a:endParaRPr lang="en-US" sz="700" dirty="0">
                        <a:solidFill>
                          <a:srgbClr val="000000"/>
                        </a:solidFill>
                        <a:latin typeface="Arial"/>
                        <a:ea typeface="Arial"/>
                        <a:cs typeface="Times New Roman"/>
                      </a:endParaRPr>
                    </a:p>
                    <a:p>
                      <a:pPr marL="0" marR="114300">
                        <a:lnSpc>
                          <a:spcPct val="115000"/>
                        </a:lnSpc>
                        <a:spcBef>
                          <a:spcPts val="370"/>
                        </a:spcBef>
                        <a:spcAft>
                          <a:spcPts val="0"/>
                        </a:spcAft>
                      </a:pPr>
                      <a:r>
                        <a:rPr lang="es-MX" sz="700" dirty="0">
                          <a:solidFill>
                            <a:srgbClr val="6FA8DC"/>
                          </a:solidFill>
                          <a:latin typeface="Century Gothic"/>
                          <a:ea typeface="Century Gothic"/>
                          <a:cs typeface="Century Gothic"/>
                        </a:rPr>
                        <a:t>Este proyecto pretende, hacer conciencia sobre temas de cuidado del cuerpo en  relación al peso y la talla, considerando el insumo calórico y la actividad física. También pretende explorar la posibilidad de  aprovechar la energía provista por  la actividad deportiva preferida de los alumnos, por medio de algún proceso de transformación (aparato, dispositivo, etc.) investigado  y desarrollado por ellos,  valiéndose  de las ventajas que ofrecen las nuevas tecnologías para la investigación.</a:t>
                      </a:r>
                      <a:endParaRPr lang="en-US" sz="700" dirty="0">
                        <a:solidFill>
                          <a:srgbClr val="000000"/>
                        </a:solidFill>
                        <a:latin typeface="Arial"/>
                        <a:ea typeface="Arial"/>
                        <a:cs typeface="Times New Roman"/>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graphicFrame>
        <p:nvGraphicFramePr>
          <p:cNvPr id="11" name="10 Tabla"/>
          <p:cNvGraphicFramePr>
            <a:graphicFrameLocks noGrp="1"/>
          </p:cNvGraphicFramePr>
          <p:nvPr/>
        </p:nvGraphicFramePr>
        <p:xfrm>
          <a:off x="457200" y="2133600"/>
          <a:ext cx="7696200" cy="1263173"/>
        </p:xfrm>
        <a:graphic>
          <a:graphicData uri="http://schemas.openxmlformats.org/drawingml/2006/table">
            <a:tbl>
              <a:tblPr/>
              <a:tblGrid>
                <a:gridCol w="1825237"/>
                <a:gridCol w="1825237"/>
                <a:gridCol w="1825798"/>
                <a:gridCol w="2219928"/>
              </a:tblGrid>
              <a:tr h="475335">
                <a:tc>
                  <a:txBody>
                    <a:bodyPr/>
                    <a:lstStyle/>
                    <a:p>
                      <a:pPr marL="0" marR="0" algn="ctr">
                        <a:lnSpc>
                          <a:spcPct val="115000"/>
                        </a:lnSpc>
                        <a:spcBef>
                          <a:spcPts val="0"/>
                        </a:spcBef>
                        <a:spcAft>
                          <a:spcPts val="0"/>
                        </a:spcAft>
                      </a:pPr>
                      <a:r>
                        <a:rPr lang="es-MX" sz="700" b="1" dirty="0">
                          <a:solidFill>
                            <a:srgbClr val="1C4587"/>
                          </a:solidFill>
                          <a:latin typeface="Century Gothic"/>
                          <a:ea typeface="Century Gothic"/>
                          <a:cs typeface="Century Gothic"/>
                        </a:rPr>
                        <a:t>Dar explicación</a:t>
                      </a:r>
                      <a:endParaRPr lang="en-US" sz="700" dirty="0">
                        <a:solidFill>
                          <a:srgbClr val="000000"/>
                        </a:solidFill>
                        <a:latin typeface="Arial"/>
                        <a:ea typeface="Arial"/>
                        <a:cs typeface="Times New Roman"/>
                      </a:endParaRPr>
                    </a:p>
                    <a:p>
                      <a:pPr marL="0" marR="0" algn="ctr">
                        <a:lnSpc>
                          <a:spcPct val="115000"/>
                        </a:lnSpc>
                        <a:spcBef>
                          <a:spcPts val="0"/>
                        </a:spcBef>
                        <a:spcAft>
                          <a:spcPts val="0"/>
                        </a:spcAft>
                      </a:pPr>
                      <a:r>
                        <a:rPr lang="es-MX" sz="700" dirty="0">
                          <a:solidFill>
                            <a:srgbClr val="1C4587"/>
                          </a:solidFill>
                          <a:latin typeface="Century Gothic"/>
                          <a:ea typeface="Century Gothic"/>
                          <a:cs typeface="Century Gothic"/>
                        </a:rPr>
                        <a:t>¿Por qué algo es cómo es?</a:t>
                      </a:r>
                      <a:endParaRPr lang="en-US" sz="700" dirty="0">
                        <a:solidFill>
                          <a:srgbClr val="000000"/>
                        </a:solidFill>
                        <a:latin typeface="Arial"/>
                        <a:ea typeface="Arial"/>
                        <a:cs typeface="Times New Roman"/>
                      </a:endParaRPr>
                    </a:p>
                    <a:p>
                      <a:pPr marL="0" marR="0" algn="ctr">
                        <a:lnSpc>
                          <a:spcPct val="115000"/>
                        </a:lnSpc>
                        <a:spcBef>
                          <a:spcPts val="0"/>
                        </a:spcBef>
                        <a:spcAft>
                          <a:spcPts val="0"/>
                        </a:spcAft>
                      </a:pPr>
                      <a:r>
                        <a:rPr lang="es-MX" sz="700" dirty="0">
                          <a:solidFill>
                            <a:srgbClr val="1C4587"/>
                          </a:solidFill>
                          <a:latin typeface="Century Gothic"/>
                          <a:ea typeface="Century Gothic"/>
                          <a:cs typeface="Century Gothic"/>
                        </a:rPr>
                        <a:t>Determinar las razones que generan el problema o la situación.</a:t>
                      </a:r>
                      <a:endParaRPr lang="en-US" sz="700" dirty="0">
                        <a:solidFill>
                          <a:srgbClr val="000000"/>
                        </a:solidFill>
                        <a:latin typeface="Arial"/>
                        <a:ea typeface="Arial"/>
                        <a:cs typeface="Times New Roman"/>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700" b="1" dirty="0">
                          <a:solidFill>
                            <a:srgbClr val="1C4587"/>
                          </a:solidFill>
                          <a:latin typeface="Century Gothic"/>
                          <a:ea typeface="Century Gothic"/>
                          <a:cs typeface="Century Gothic"/>
                        </a:rPr>
                        <a:t>Resolver un problema</a:t>
                      </a:r>
                      <a:endParaRPr lang="en-US" sz="700" dirty="0">
                        <a:solidFill>
                          <a:srgbClr val="000000"/>
                        </a:solidFill>
                        <a:latin typeface="Arial"/>
                        <a:ea typeface="Arial"/>
                        <a:cs typeface="Times New Roman"/>
                      </a:endParaRPr>
                    </a:p>
                    <a:p>
                      <a:pPr marL="0" marR="0" algn="ctr">
                        <a:lnSpc>
                          <a:spcPct val="115000"/>
                        </a:lnSpc>
                        <a:spcBef>
                          <a:spcPts val="0"/>
                        </a:spcBef>
                        <a:spcAft>
                          <a:spcPts val="0"/>
                        </a:spcAft>
                      </a:pPr>
                      <a:r>
                        <a:rPr lang="es-MX" sz="700" dirty="0">
                          <a:solidFill>
                            <a:srgbClr val="1C4587"/>
                          </a:solidFill>
                          <a:latin typeface="Century Gothic"/>
                          <a:ea typeface="Century Gothic"/>
                          <a:cs typeface="Century Gothic"/>
                        </a:rPr>
                        <a:t>Explicar de manera detallada cómo se puede abordar y/o solucionar el problema.</a:t>
                      </a:r>
                      <a:endParaRPr lang="en-US" sz="700" dirty="0">
                        <a:solidFill>
                          <a:srgbClr val="000000"/>
                        </a:solidFill>
                        <a:latin typeface="Arial"/>
                        <a:ea typeface="Arial"/>
                        <a:cs typeface="Times New Roman"/>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700" b="1" dirty="0">
                          <a:solidFill>
                            <a:srgbClr val="1C4587"/>
                          </a:solidFill>
                          <a:latin typeface="Century Gothic"/>
                          <a:ea typeface="Century Gothic"/>
                          <a:cs typeface="Century Gothic"/>
                        </a:rPr>
                        <a:t>Hacer más eficiente o mejorar algo</a:t>
                      </a:r>
                      <a:endParaRPr lang="en-US" sz="700" dirty="0">
                        <a:solidFill>
                          <a:srgbClr val="000000"/>
                        </a:solidFill>
                        <a:latin typeface="Arial"/>
                        <a:ea typeface="Arial"/>
                        <a:cs typeface="Times New Roman"/>
                      </a:endParaRPr>
                    </a:p>
                    <a:p>
                      <a:pPr marL="0" marR="0" algn="ctr">
                        <a:lnSpc>
                          <a:spcPct val="115000"/>
                        </a:lnSpc>
                        <a:spcBef>
                          <a:spcPts val="0"/>
                        </a:spcBef>
                        <a:spcAft>
                          <a:spcPts val="0"/>
                        </a:spcAft>
                      </a:pPr>
                      <a:r>
                        <a:rPr lang="es-MX" sz="700" dirty="0">
                          <a:solidFill>
                            <a:srgbClr val="1C4587"/>
                          </a:solidFill>
                          <a:latin typeface="Century Gothic"/>
                          <a:ea typeface="Century Gothic"/>
                          <a:cs typeface="Century Gothic"/>
                        </a:rPr>
                        <a:t>¿De qué manera se pueden optimizar los procesos para alcanzar el objetivo propuesto?</a:t>
                      </a:r>
                      <a:endParaRPr lang="en-US" sz="700" dirty="0">
                        <a:solidFill>
                          <a:srgbClr val="000000"/>
                        </a:solidFill>
                        <a:latin typeface="Arial"/>
                        <a:ea typeface="Arial"/>
                        <a:cs typeface="Times New Roman"/>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700" b="1" dirty="0">
                          <a:solidFill>
                            <a:srgbClr val="1C4587"/>
                          </a:solidFill>
                          <a:latin typeface="Century Gothic"/>
                          <a:ea typeface="Century Gothic"/>
                          <a:cs typeface="Century Gothic"/>
                        </a:rPr>
                        <a:t>Inventar, innovar, diseñar o crear algo nuevo</a:t>
                      </a:r>
                      <a:endParaRPr lang="en-US" sz="700" dirty="0">
                        <a:solidFill>
                          <a:srgbClr val="000000"/>
                        </a:solidFill>
                        <a:latin typeface="Arial"/>
                        <a:ea typeface="Arial"/>
                        <a:cs typeface="Times New Roman"/>
                      </a:endParaRPr>
                    </a:p>
                    <a:p>
                      <a:pPr marL="0" marR="0" algn="ctr">
                        <a:lnSpc>
                          <a:spcPct val="115000"/>
                        </a:lnSpc>
                        <a:spcBef>
                          <a:spcPts val="0"/>
                        </a:spcBef>
                        <a:spcAft>
                          <a:spcPts val="0"/>
                        </a:spcAft>
                      </a:pPr>
                      <a:r>
                        <a:rPr lang="es-MX" sz="700" dirty="0">
                          <a:solidFill>
                            <a:srgbClr val="1C4587"/>
                          </a:solidFill>
                          <a:latin typeface="Century Gothic"/>
                          <a:ea typeface="Century Gothic"/>
                          <a:cs typeface="Century Gothic"/>
                        </a:rPr>
                        <a:t>¿Cómo podría ser diferente?</a:t>
                      </a:r>
                      <a:endParaRPr lang="en-US" sz="700" dirty="0">
                        <a:solidFill>
                          <a:srgbClr val="000000"/>
                        </a:solidFill>
                        <a:latin typeface="Arial"/>
                        <a:ea typeface="Arial"/>
                        <a:cs typeface="Times New Roman"/>
                      </a:endParaRPr>
                    </a:p>
                    <a:p>
                      <a:pPr marL="0" marR="0" algn="ctr">
                        <a:lnSpc>
                          <a:spcPct val="115000"/>
                        </a:lnSpc>
                        <a:spcBef>
                          <a:spcPts val="0"/>
                        </a:spcBef>
                        <a:spcAft>
                          <a:spcPts val="0"/>
                        </a:spcAft>
                      </a:pPr>
                      <a:r>
                        <a:rPr lang="es-MX" sz="700" dirty="0">
                          <a:solidFill>
                            <a:srgbClr val="1C4587"/>
                          </a:solidFill>
                          <a:latin typeface="Century Gothic"/>
                          <a:ea typeface="Century Gothic"/>
                          <a:cs typeface="Century Gothic"/>
                        </a:rPr>
                        <a:t>¿Qué nuevo producto o propuesta puedo hacer?</a:t>
                      </a:r>
                      <a:endParaRPr lang="en-US" sz="700" dirty="0">
                        <a:solidFill>
                          <a:srgbClr val="000000"/>
                        </a:solidFill>
                        <a:latin typeface="Arial"/>
                        <a:ea typeface="Arial"/>
                        <a:cs typeface="Times New Roman"/>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683479">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¿Cómo cuidar la talla de forma responsable y saludable?</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¿Cómo aprovechar la energía de nuestras actividades?</a:t>
                      </a:r>
                      <a:endParaRPr lang="en-US" sz="700" dirty="0">
                        <a:solidFill>
                          <a:srgbClr val="000000"/>
                        </a:solidFill>
                        <a:latin typeface="Arial"/>
                        <a:ea typeface="Arial"/>
                        <a:cs typeface="Times New Roman"/>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¿Cómo promover y aprovechar la energía actividad física mediante una propuesta innovadora?</a:t>
                      </a:r>
                      <a:endParaRPr lang="en-US" sz="700" dirty="0">
                        <a:solidFill>
                          <a:srgbClr val="000000"/>
                        </a:solidFill>
                        <a:latin typeface="Arial"/>
                        <a:ea typeface="Arial"/>
                        <a:cs typeface="Times New Roman"/>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¿Cómo se puede aprovechar la energía de nuestros movimientos?</a:t>
                      </a:r>
                      <a:endParaRPr lang="en-US" sz="700" dirty="0">
                        <a:solidFill>
                          <a:srgbClr val="000000"/>
                        </a:solidFill>
                        <a:latin typeface="Arial"/>
                        <a:ea typeface="Arial"/>
                        <a:cs typeface="Times New Roman"/>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¿De qué manera se puede hacer ejercicio y producir energía al mismo tiempo?</a:t>
                      </a:r>
                      <a:endParaRPr lang="en-US" sz="700" dirty="0">
                        <a:solidFill>
                          <a:srgbClr val="000000"/>
                        </a:solidFill>
                        <a:latin typeface="Arial"/>
                        <a:ea typeface="Arial"/>
                        <a:cs typeface="Times New Roman"/>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77827" name="Rectangle 3"/>
          <p:cNvSpPr>
            <a:spLocks noChangeArrowheads="1"/>
          </p:cNvSpPr>
          <p:nvPr/>
        </p:nvSpPr>
        <p:spPr bwMode="auto">
          <a:xfrm>
            <a:off x="381000" y="1905000"/>
            <a:ext cx="8305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II. Intención. </a:t>
            </a:r>
            <a:r>
              <a:rPr kumimoji="0" lang="es-MX" sz="800" b="0"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 </a:t>
            </a:r>
            <a:r>
              <a:rPr kumimoji="0" lang="es-MX" sz="800" b="1" i="0" u="none" strike="noStrike" cap="none" normalizeH="0" baseline="0" dirty="0" smtClean="0">
                <a:ln>
                  <a:noFill/>
                </a:ln>
                <a:solidFill>
                  <a:srgbClr val="009999"/>
                </a:solidFill>
                <a:effectLst/>
                <a:latin typeface="Arial" pitchFamily="34" charset="0"/>
                <a:ea typeface="Century Gothic" pitchFamily="34" charset="0"/>
                <a:cs typeface="Century Gothic" pitchFamily="34" charset="0"/>
              </a:rPr>
              <a:t>Sólo una de las propuestas da nombre al proyecto. </a:t>
            </a:r>
            <a:r>
              <a:rPr kumimoji="0" lang="en-US" sz="800" b="0"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Redactar como pregunta o premisa problematizadora.</a:t>
            </a:r>
            <a:r>
              <a:rPr kumimoji="0" lang="en-US" sz="1100" b="0"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 </a:t>
            </a:r>
            <a:endParaRPr kumimoji="0" lang="en-US" sz="800" b="0" i="0" u="none" strike="noStrike" cap="none" normalizeH="0" baseline="0" dirty="0" smtClean="0">
              <a:ln>
                <a:noFill/>
              </a:ln>
              <a:solidFill>
                <a:schemeClr val="tx1"/>
              </a:solidFill>
              <a:effectLst/>
              <a:latin typeface="Arial" pitchFamily="34" charset="0"/>
            </a:endParaRPr>
          </a:p>
        </p:txBody>
      </p:sp>
      <p:graphicFrame>
        <p:nvGraphicFramePr>
          <p:cNvPr id="12" name="11 Tabla"/>
          <p:cNvGraphicFramePr>
            <a:graphicFrameLocks noGrp="1"/>
          </p:cNvGraphicFramePr>
          <p:nvPr/>
        </p:nvGraphicFramePr>
        <p:xfrm>
          <a:off x="533400" y="3773079"/>
          <a:ext cx="7620000" cy="494121"/>
        </p:xfrm>
        <a:graphic>
          <a:graphicData uri="http://schemas.openxmlformats.org/drawingml/2006/table">
            <a:tbl>
              <a:tblPr/>
              <a:tblGrid>
                <a:gridCol w="7620000"/>
              </a:tblGrid>
              <a:tr h="494121">
                <a:tc>
                  <a:txBody>
                    <a:bodyPr/>
                    <a:lstStyle/>
                    <a:p>
                      <a:pPr marL="0" marR="114300">
                        <a:lnSpc>
                          <a:spcPct val="115000"/>
                        </a:lnSpc>
                        <a:spcBef>
                          <a:spcPts val="370"/>
                        </a:spcBef>
                        <a:spcAft>
                          <a:spcPts val="0"/>
                        </a:spcAft>
                      </a:pPr>
                      <a:r>
                        <a:rPr lang="es-MX" sz="700" dirty="0">
                          <a:solidFill>
                            <a:srgbClr val="6FA8DC"/>
                          </a:solidFill>
                          <a:latin typeface="Century Gothic"/>
                          <a:ea typeface="Century Gothic"/>
                          <a:cs typeface="Century Gothic"/>
                        </a:rPr>
                        <a:t>Este proyecto pretende orientar sobre los beneficios de la actividad física y hacer conciencia sobre la posibilidad de aprovechar la energía de estas actividades para otros fines, esto aprovechando las tecnologías de la información que serán un fuerte apoyo para los estudiantes en el desarrollo de sus investigaciones.</a:t>
                      </a:r>
                      <a:endParaRPr lang="en-US" sz="700" dirty="0">
                        <a:solidFill>
                          <a:srgbClr val="000000"/>
                        </a:solidFill>
                        <a:latin typeface="Arial"/>
                        <a:ea typeface="Arial"/>
                        <a:cs typeface="Times New Roman"/>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77828" name="Rectangle 4"/>
          <p:cNvSpPr>
            <a:spLocks noChangeArrowheads="1"/>
          </p:cNvSpPr>
          <p:nvPr/>
        </p:nvSpPr>
        <p:spPr bwMode="auto">
          <a:xfrm>
            <a:off x="457200" y="3581400"/>
            <a:ext cx="58674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III. Objetivo general del proyecto. </a:t>
            </a:r>
            <a:r>
              <a:rPr kumimoji="0" lang="es-MX" sz="800" b="0"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Tomar en cuenta todas las asignaturas  involucradas.</a:t>
            </a:r>
            <a:endParaRPr kumimoji="0" lang="en-US" sz="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graphicFrame>
        <p:nvGraphicFramePr>
          <p:cNvPr id="11" name="10 Tabla"/>
          <p:cNvGraphicFramePr>
            <a:graphicFrameLocks noGrp="1"/>
          </p:cNvGraphicFramePr>
          <p:nvPr/>
        </p:nvGraphicFramePr>
        <p:xfrm>
          <a:off x="533400" y="2321478"/>
          <a:ext cx="7467600" cy="3120408"/>
        </p:xfrm>
        <a:graphic>
          <a:graphicData uri="http://schemas.openxmlformats.org/drawingml/2006/table">
            <a:tbl>
              <a:tblPr/>
              <a:tblGrid>
                <a:gridCol w="1691487"/>
                <a:gridCol w="1789544"/>
                <a:gridCol w="1773200"/>
                <a:gridCol w="2213369"/>
              </a:tblGrid>
              <a:tr h="311815">
                <a:tc>
                  <a:txBody>
                    <a:bodyPr/>
                    <a:lstStyle/>
                    <a:p>
                      <a:pPr marL="0" marR="0" algn="ctr">
                        <a:lnSpc>
                          <a:spcPct val="115000"/>
                        </a:lnSpc>
                        <a:spcBef>
                          <a:spcPts val="0"/>
                        </a:spcBef>
                        <a:spcAft>
                          <a:spcPts val="0"/>
                        </a:spcAft>
                      </a:pPr>
                      <a:r>
                        <a:rPr lang="en-US" sz="700" b="1" dirty="0">
                          <a:solidFill>
                            <a:srgbClr val="1C4587"/>
                          </a:solidFill>
                          <a:latin typeface="Century Gothic"/>
                          <a:ea typeface="Century Gothic"/>
                          <a:cs typeface="Century Gothic"/>
                        </a:rPr>
                        <a:t>Disciplinas:</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dirty="0">
                          <a:solidFill>
                            <a:srgbClr val="1C4587"/>
                          </a:solidFill>
                          <a:latin typeface="Century Gothic"/>
                          <a:ea typeface="Century Gothic"/>
                          <a:cs typeface="Century Gothic"/>
                        </a:rPr>
                        <a:t>Disciplina 1. </a:t>
                      </a:r>
                      <a:endParaRPr lang="en-US" sz="700" dirty="0">
                        <a:solidFill>
                          <a:srgbClr val="000000"/>
                        </a:solidFill>
                        <a:latin typeface="Arial"/>
                        <a:ea typeface="Arial"/>
                      </a:endParaRPr>
                    </a:p>
                    <a:p>
                      <a:pPr marL="0" marR="0" algn="ctr">
                        <a:lnSpc>
                          <a:spcPct val="115000"/>
                        </a:lnSpc>
                        <a:spcBef>
                          <a:spcPts val="0"/>
                        </a:spcBef>
                        <a:spcAft>
                          <a:spcPts val="0"/>
                        </a:spcAft>
                      </a:pPr>
                      <a:r>
                        <a:rPr lang="en-US" sz="700" b="1" dirty="0">
                          <a:solidFill>
                            <a:srgbClr val="1C4587"/>
                          </a:solidFill>
                          <a:latin typeface="Century Gothic"/>
                          <a:ea typeface="Century Gothic"/>
                          <a:cs typeface="Century Gothic"/>
                        </a:rPr>
                        <a:t>Física</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dirty="0">
                          <a:solidFill>
                            <a:srgbClr val="1C4587"/>
                          </a:solidFill>
                          <a:latin typeface="Century Gothic"/>
                          <a:ea typeface="Century Gothic"/>
                          <a:cs typeface="Century Gothic"/>
                        </a:rPr>
                        <a:t>Disciplina 2. </a:t>
                      </a:r>
                      <a:endParaRPr lang="en-US" sz="700" dirty="0">
                        <a:solidFill>
                          <a:srgbClr val="000000"/>
                        </a:solidFill>
                        <a:latin typeface="Arial"/>
                        <a:ea typeface="Arial"/>
                      </a:endParaRPr>
                    </a:p>
                    <a:p>
                      <a:pPr marL="0" marR="0" algn="ctr">
                        <a:lnSpc>
                          <a:spcPct val="115000"/>
                        </a:lnSpc>
                        <a:spcBef>
                          <a:spcPts val="0"/>
                        </a:spcBef>
                        <a:spcAft>
                          <a:spcPts val="0"/>
                        </a:spcAft>
                      </a:pPr>
                      <a:r>
                        <a:rPr lang="en-US" sz="700" b="1" dirty="0">
                          <a:solidFill>
                            <a:srgbClr val="1C4587"/>
                          </a:solidFill>
                          <a:latin typeface="Century Gothic"/>
                          <a:ea typeface="Century Gothic"/>
                          <a:cs typeface="Century Gothic"/>
                        </a:rPr>
                        <a:t>Informática</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dirty="0">
                          <a:solidFill>
                            <a:srgbClr val="1C4587"/>
                          </a:solidFill>
                          <a:latin typeface="Century Gothic"/>
                          <a:ea typeface="Century Gothic"/>
                          <a:cs typeface="Century Gothic"/>
                        </a:rPr>
                        <a:t>Disciplina 3.</a:t>
                      </a:r>
                      <a:endParaRPr lang="en-US" sz="700" dirty="0">
                        <a:solidFill>
                          <a:srgbClr val="000000"/>
                        </a:solidFill>
                        <a:latin typeface="Arial"/>
                        <a:ea typeface="Arial"/>
                      </a:endParaRPr>
                    </a:p>
                    <a:p>
                      <a:pPr marL="0" marR="0" algn="ctr">
                        <a:lnSpc>
                          <a:spcPct val="115000"/>
                        </a:lnSpc>
                        <a:spcBef>
                          <a:spcPts val="0"/>
                        </a:spcBef>
                        <a:spcAft>
                          <a:spcPts val="0"/>
                        </a:spcAft>
                      </a:pPr>
                      <a:r>
                        <a:rPr lang="en-US" sz="700" b="1" dirty="0">
                          <a:solidFill>
                            <a:srgbClr val="1C4587"/>
                          </a:solidFill>
                          <a:latin typeface="Century Gothic"/>
                          <a:ea typeface="Century Gothic"/>
                          <a:cs typeface="Century Gothic"/>
                        </a:rPr>
                        <a:t> Educación física</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778029">
                <a:tc>
                  <a:txBody>
                    <a:bodyPr/>
                    <a:lstStyle/>
                    <a:p>
                      <a:pPr marL="0" marR="0" algn="just">
                        <a:lnSpc>
                          <a:spcPct val="115000"/>
                        </a:lnSpc>
                        <a:spcBef>
                          <a:spcPts val="0"/>
                        </a:spcBef>
                        <a:spcAft>
                          <a:spcPts val="0"/>
                        </a:spcAft>
                      </a:pPr>
                      <a:r>
                        <a:rPr lang="en-US" sz="700" b="1" dirty="0">
                          <a:solidFill>
                            <a:srgbClr val="1C4587"/>
                          </a:solidFill>
                          <a:latin typeface="Century Gothic"/>
                          <a:ea typeface="Century Gothic"/>
                          <a:cs typeface="Century Gothic"/>
                        </a:rPr>
                        <a:t>1. Contenidos/Temas</a:t>
                      </a:r>
                      <a:endParaRPr lang="en-US" sz="700" dirty="0">
                        <a:solidFill>
                          <a:srgbClr val="000000"/>
                        </a:solidFill>
                        <a:latin typeface="Arial"/>
                        <a:ea typeface="Arial"/>
                      </a:endParaRPr>
                    </a:p>
                    <a:p>
                      <a:pPr marL="0" marR="0" algn="just">
                        <a:lnSpc>
                          <a:spcPct val="115000"/>
                        </a:lnSpc>
                        <a:spcBef>
                          <a:spcPts val="0"/>
                        </a:spcBef>
                        <a:spcAft>
                          <a:spcPts val="0"/>
                        </a:spcAft>
                      </a:pPr>
                      <a:r>
                        <a:rPr lang="en-US" sz="700" b="1" dirty="0">
                          <a:solidFill>
                            <a:srgbClr val="1C4587"/>
                          </a:solidFill>
                          <a:latin typeface="Century Gothic"/>
                          <a:ea typeface="Century Gothic"/>
                          <a:cs typeface="Century Gothic"/>
                        </a:rPr>
                        <a:t>    Involucrados</a:t>
                      </a:r>
                      <a:endParaRPr lang="en-US" sz="700" dirty="0">
                        <a:solidFill>
                          <a:srgbClr val="000000"/>
                        </a:solidFill>
                        <a:latin typeface="Arial"/>
                        <a:ea typeface="Arial"/>
                      </a:endParaRPr>
                    </a:p>
                    <a:p>
                      <a:pPr marL="180340" marR="0" algn="just">
                        <a:lnSpc>
                          <a:spcPct val="115000"/>
                        </a:lnSpc>
                        <a:spcBef>
                          <a:spcPts val="0"/>
                        </a:spcBef>
                        <a:spcAft>
                          <a:spcPts val="0"/>
                        </a:spcAft>
                      </a:pPr>
                      <a:r>
                        <a:rPr lang="es-MX" sz="700" dirty="0">
                          <a:solidFill>
                            <a:srgbClr val="1F497D"/>
                          </a:solidFill>
                          <a:latin typeface="Century Gothic"/>
                          <a:ea typeface="Century Gothic"/>
                          <a:cs typeface="Century Gothic"/>
                        </a:rPr>
                        <a:t>del  programa, que se consideran.</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28575" marR="0" algn="ctr">
                        <a:lnSpc>
                          <a:spcPct val="115000"/>
                        </a:lnSpc>
                        <a:spcBef>
                          <a:spcPts val="0"/>
                        </a:spcBef>
                        <a:spcAft>
                          <a:spcPts val="0"/>
                        </a:spcAft>
                      </a:pPr>
                      <a:r>
                        <a:rPr lang="es-MX" sz="700" dirty="0">
                          <a:solidFill>
                            <a:srgbClr val="000000"/>
                          </a:solidFill>
                          <a:latin typeface="Century Gothic"/>
                          <a:ea typeface="Century Gothic"/>
                          <a:cs typeface="Century Gothic"/>
                        </a:rPr>
                        <a:t>2.4 Transformación de la energía.</a:t>
                      </a:r>
                      <a:endParaRPr lang="en-US" sz="700" dirty="0">
                        <a:solidFill>
                          <a:srgbClr val="000000"/>
                        </a:solidFill>
                        <a:latin typeface="Arial"/>
                        <a:ea typeface="Arial"/>
                      </a:endParaRPr>
                    </a:p>
                    <a:p>
                      <a:pPr marL="28575" marR="0" algn="ctr">
                        <a:lnSpc>
                          <a:spcPct val="115000"/>
                        </a:lnSpc>
                        <a:spcBef>
                          <a:spcPts val="0"/>
                        </a:spcBef>
                        <a:spcAft>
                          <a:spcPts val="0"/>
                        </a:spcAft>
                      </a:pPr>
                      <a:r>
                        <a:rPr lang="es-MX" sz="700" dirty="0">
                          <a:solidFill>
                            <a:srgbClr val="000000"/>
                          </a:solidFill>
                          <a:latin typeface="Century Gothic"/>
                          <a:ea typeface="Century Gothic"/>
                          <a:cs typeface="Century Gothic"/>
                        </a:rPr>
                        <a:t>Aportará los conocimientos teórico-prácticos involucrados en las transformaciones y aprovechamiento de la energía.</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700" dirty="0">
                          <a:solidFill>
                            <a:srgbClr val="000000"/>
                          </a:solidFill>
                          <a:latin typeface="Century Gothic"/>
                          <a:ea typeface="Century Gothic"/>
                          <a:cs typeface="Century Gothic"/>
                        </a:rPr>
                        <a:t>1.1 Búsqueda de información</a:t>
                      </a:r>
                      <a:endParaRPr lang="en-US" sz="700" dirty="0">
                        <a:solidFill>
                          <a:srgbClr val="000000"/>
                        </a:solidFill>
                        <a:latin typeface="Arial"/>
                        <a:ea typeface="Arial"/>
                      </a:endParaRPr>
                    </a:p>
                    <a:p>
                      <a:pPr marL="0" marR="0" algn="ctr">
                        <a:lnSpc>
                          <a:spcPct val="115000"/>
                        </a:lnSpc>
                        <a:spcBef>
                          <a:spcPts val="0"/>
                        </a:spcBef>
                        <a:spcAft>
                          <a:spcPts val="0"/>
                        </a:spcAft>
                      </a:pPr>
                      <a:r>
                        <a:rPr lang="es-MX" sz="700" dirty="0">
                          <a:solidFill>
                            <a:srgbClr val="000000"/>
                          </a:solidFill>
                          <a:latin typeface="Century Gothic"/>
                          <a:ea typeface="Century Gothic"/>
                          <a:cs typeface="Century Gothic"/>
                        </a:rPr>
                        <a:t>Aportará los conocimientos teórico prácticos para el empleo de la red a fin de buscar contenidos relacionados de forma básica y especializada en sitios web seguros y confiables.</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47625" marR="0" algn="ctr">
                        <a:lnSpc>
                          <a:spcPct val="115000"/>
                        </a:lnSpc>
                        <a:spcBef>
                          <a:spcPts val="0"/>
                        </a:spcBef>
                        <a:spcAft>
                          <a:spcPts val="0"/>
                        </a:spcAft>
                      </a:pPr>
                      <a:r>
                        <a:rPr lang="es-MX" sz="700" dirty="0">
                          <a:solidFill>
                            <a:srgbClr val="000000"/>
                          </a:solidFill>
                          <a:latin typeface="Century Gothic"/>
                          <a:ea typeface="Century Gothic"/>
                          <a:cs typeface="Century Gothic"/>
                        </a:rPr>
                        <a:t>3.2  Aplicación de instrumentos de evaluación de las capacidades motoras.</a:t>
                      </a:r>
                      <a:endParaRPr lang="en-US" sz="700" dirty="0">
                        <a:solidFill>
                          <a:srgbClr val="000000"/>
                        </a:solidFill>
                        <a:latin typeface="Arial"/>
                        <a:ea typeface="Arial"/>
                      </a:endParaRPr>
                    </a:p>
                    <a:p>
                      <a:pPr marL="47625" marR="0" algn="ctr">
                        <a:lnSpc>
                          <a:spcPct val="115000"/>
                        </a:lnSpc>
                        <a:spcBef>
                          <a:spcPts val="0"/>
                        </a:spcBef>
                        <a:spcAft>
                          <a:spcPts val="0"/>
                        </a:spcAft>
                      </a:pPr>
                      <a:r>
                        <a:rPr lang="es-MX" sz="700" dirty="0">
                          <a:solidFill>
                            <a:srgbClr val="000000"/>
                          </a:solidFill>
                          <a:latin typeface="Century Gothic"/>
                          <a:ea typeface="Century Gothic"/>
                          <a:cs typeface="Century Gothic"/>
                        </a:rPr>
                        <a:t>Aportará relacionar los hábitos para mejorar y mantener la  condición física a través actividades motoras extracurriculares con la transformación de la energía.</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075626">
                <a:tc>
                  <a:txBody>
                    <a:bodyPr/>
                    <a:lstStyle/>
                    <a:p>
                      <a:pPr marL="0" marR="0">
                        <a:lnSpc>
                          <a:spcPct val="115000"/>
                        </a:lnSpc>
                        <a:spcBef>
                          <a:spcPts val="0"/>
                        </a:spcBef>
                        <a:spcAft>
                          <a:spcPts val="0"/>
                        </a:spcAft>
                      </a:pPr>
                      <a:r>
                        <a:rPr lang="es-MX" sz="700" b="1" dirty="0">
                          <a:solidFill>
                            <a:srgbClr val="1F497D"/>
                          </a:solidFill>
                          <a:latin typeface="Century Gothic"/>
                          <a:ea typeface="Century Gothic"/>
                          <a:cs typeface="Century Gothic"/>
                        </a:rPr>
                        <a:t>2. Conceptos clave,</a:t>
                      </a:r>
                      <a:endParaRPr lang="en-US" sz="700" dirty="0">
                        <a:solidFill>
                          <a:srgbClr val="000000"/>
                        </a:solidFill>
                        <a:latin typeface="Arial"/>
                        <a:ea typeface="Arial"/>
                      </a:endParaRPr>
                    </a:p>
                    <a:p>
                      <a:pPr marL="0" marR="0">
                        <a:lnSpc>
                          <a:spcPct val="115000"/>
                        </a:lnSpc>
                        <a:spcBef>
                          <a:spcPts val="0"/>
                        </a:spcBef>
                        <a:spcAft>
                          <a:spcPts val="0"/>
                        </a:spcAft>
                      </a:pPr>
                      <a:r>
                        <a:rPr lang="es-MX" sz="700" b="1" dirty="0">
                          <a:solidFill>
                            <a:srgbClr val="1F497D"/>
                          </a:solidFill>
                          <a:latin typeface="Century Gothic"/>
                          <a:ea typeface="Century Gothic"/>
                          <a:cs typeface="Century Gothic"/>
                        </a:rPr>
                        <a:t>     Trascendentales.</a:t>
                      </a:r>
                      <a:endParaRPr lang="en-US" sz="700" dirty="0">
                        <a:solidFill>
                          <a:srgbClr val="000000"/>
                        </a:solidFill>
                        <a:latin typeface="Arial"/>
                        <a:ea typeface="Arial"/>
                      </a:endParaRPr>
                    </a:p>
                    <a:p>
                      <a:pPr marL="176530" marR="0">
                        <a:lnSpc>
                          <a:spcPct val="115000"/>
                        </a:lnSpc>
                        <a:spcBef>
                          <a:spcPts val="0"/>
                        </a:spcBef>
                        <a:spcAft>
                          <a:spcPts val="0"/>
                        </a:spcAft>
                      </a:pPr>
                      <a:r>
                        <a:rPr lang="es-MX" sz="700" dirty="0">
                          <a:solidFill>
                            <a:srgbClr val="1F497D"/>
                          </a:solidFill>
                          <a:latin typeface="Century Gothic"/>
                          <a:ea typeface="Century Gothic"/>
                          <a:cs typeface="Century Gothic"/>
                        </a:rPr>
                        <a:t>Conceptos básicos que surgen  del proyecto,  permiten la comprensión del mismo y  pueden ser transferibles a otros ámbitos.</a:t>
                      </a:r>
                      <a:endParaRPr lang="en-US" sz="700" dirty="0">
                        <a:solidFill>
                          <a:srgbClr val="000000"/>
                        </a:solidFill>
                        <a:latin typeface="Arial"/>
                        <a:ea typeface="Arial"/>
                      </a:endParaRPr>
                    </a:p>
                    <a:p>
                      <a:pPr marL="176530" marR="0">
                        <a:lnSpc>
                          <a:spcPct val="115000"/>
                        </a:lnSpc>
                        <a:spcBef>
                          <a:spcPts val="0"/>
                        </a:spcBef>
                        <a:spcAft>
                          <a:spcPts val="0"/>
                        </a:spcAft>
                      </a:pPr>
                      <a:r>
                        <a:rPr lang="es-MX" sz="700" dirty="0">
                          <a:solidFill>
                            <a:srgbClr val="1F497D"/>
                          </a:solidFill>
                          <a:latin typeface="Century Gothic"/>
                          <a:ea typeface="Century Gothic"/>
                          <a:cs typeface="Century Gothic"/>
                        </a:rPr>
                        <a:t>Se consideran parte de un  Glosario.</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latin typeface="Century Gothic"/>
                          <a:ea typeface="Century Gothic"/>
                          <a:cs typeface="Century Gothic"/>
                        </a:rPr>
                        <a:t>Trabajo</a:t>
                      </a:r>
                      <a:endParaRPr lang="en-US" sz="700" dirty="0">
                        <a:solidFill>
                          <a:srgbClr val="000000"/>
                        </a:solidFill>
                        <a:latin typeface="Arial"/>
                        <a:ea typeface="Arial"/>
                      </a:endParaRPr>
                    </a:p>
                    <a:p>
                      <a:pPr marL="0" marR="0" algn="ctr">
                        <a:lnSpc>
                          <a:spcPct val="115000"/>
                        </a:lnSpc>
                        <a:spcBef>
                          <a:spcPts val="0"/>
                        </a:spcBef>
                        <a:spcAft>
                          <a:spcPts val="0"/>
                        </a:spcAft>
                      </a:pPr>
                      <a:r>
                        <a:rPr lang="en-US" sz="700" dirty="0">
                          <a:solidFill>
                            <a:srgbClr val="000000"/>
                          </a:solidFill>
                          <a:latin typeface="Century Gothic"/>
                          <a:ea typeface="Century Gothic"/>
                          <a:cs typeface="Century Gothic"/>
                        </a:rPr>
                        <a:t>Energía</a:t>
                      </a:r>
                      <a:endParaRPr lang="en-US" sz="700" dirty="0">
                        <a:solidFill>
                          <a:srgbClr val="000000"/>
                        </a:solidFill>
                        <a:latin typeface="Arial"/>
                        <a:ea typeface="Arial"/>
                      </a:endParaRPr>
                    </a:p>
                    <a:p>
                      <a:pPr marL="0" marR="0" algn="ctr">
                        <a:lnSpc>
                          <a:spcPct val="115000"/>
                        </a:lnSpc>
                        <a:spcBef>
                          <a:spcPts val="0"/>
                        </a:spcBef>
                        <a:spcAft>
                          <a:spcPts val="0"/>
                        </a:spcAft>
                      </a:pPr>
                      <a:r>
                        <a:rPr lang="en-US" sz="700" dirty="0">
                          <a:solidFill>
                            <a:srgbClr val="000000"/>
                          </a:solidFill>
                          <a:latin typeface="Century Gothic"/>
                          <a:ea typeface="Century Gothic"/>
                          <a:cs typeface="Century Gothic"/>
                        </a:rPr>
                        <a:t>Movimiento</a:t>
                      </a:r>
                      <a:endParaRPr lang="en-US" sz="700" dirty="0">
                        <a:solidFill>
                          <a:srgbClr val="000000"/>
                        </a:solidFill>
                        <a:latin typeface="Arial"/>
                        <a:ea typeface="Arial"/>
                      </a:endParaRPr>
                    </a:p>
                    <a:p>
                      <a:pPr marL="0" marR="0" algn="ctr">
                        <a:lnSpc>
                          <a:spcPct val="115000"/>
                        </a:lnSpc>
                        <a:spcBef>
                          <a:spcPts val="0"/>
                        </a:spcBef>
                        <a:spcAft>
                          <a:spcPts val="0"/>
                        </a:spcAft>
                      </a:pPr>
                      <a:r>
                        <a:rPr lang="en-US" sz="700" dirty="0">
                          <a:solidFill>
                            <a:srgbClr val="000000"/>
                          </a:solidFill>
                          <a:latin typeface="Century Gothic"/>
                          <a:ea typeface="Century Gothic"/>
                          <a:cs typeface="Century Gothic"/>
                        </a:rPr>
                        <a:t>Electricidad</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Búsqueda de información</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Discriminación de la información. Confiabilidad</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700" dirty="0">
                          <a:solidFill>
                            <a:srgbClr val="000000"/>
                          </a:solidFill>
                          <a:latin typeface="Century Gothic"/>
                          <a:ea typeface="Century Gothic"/>
                          <a:cs typeface="Century Gothic"/>
                        </a:rPr>
                        <a:t>Capacidades motoras.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Transformación de la energía.</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780930">
                <a:tc>
                  <a:txBody>
                    <a:bodyPr/>
                    <a:lstStyle/>
                    <a:p>
                      <a:pPr marL="342900" marR="0" lvl="0" indent="-342900">
                        <a:lnSpc>
                          <a:spcPct val="115000"/>
                        </a:lnSpc>
                        <a:spcBef>
                          <a:spcPts val="0"/>
                        </a:spcBef>
                        <a:spcAft>
                          <a:spcPts val="0"/>
                        </a:spcAft>
                        <a:buFont typeface="+mj-lt"/>
                        <a:buAutoNum type="arabicPeriod" startAt="3"/>
                      </a:pPr>
                      <a:r>
                        <a:rPr lang="es-MX" sz="700" b="1" dirty="0">
                          <a:solidFill>
                            <a:srgbClr val="1F497D"/>
                          </a:solidFill>
                          <a:latin typeface="Century Gothic"/>
                          <a:ea typeface="Century Gothic"/>
                          <a:cs typeface="Century Gothic"/>
                        </a:rPr>
                        <a:t>Objetivos o propósitos</a:t>
                      </a:r>
                      <a:endParaRPr lang="en-US" sz="700" dirty="0">
                        <a:solidFill>
                          <a:srgbClr val="000000"/>
                        </a:solidFill>
                        <a:latin typeface="Arial"/>
                        <a:ea typeface="Arial"/>
                      </a:endParaRPr>
                    </a:p>
                    <a:p>
                      <a:pPr marL="180340" marR="0">
                        <a:lnSpc>
                          <a:spcPct val="115000"/>
                        </a:lnSpc>
                        <a:spcBef>
                          <a:spcPts val="0"/>
                        </a:spcBef>
                        <a:spcAft>
                          <a:spcPts val="0"/>
                        </a:spcAft>
                      </a:pPr>
                      <a:r>
                        <a:rPr lang="es-MX" sz="700" dirty="0">
                          <a:solidFill>
                            <a:srgbClr val="1F497D"/>
                          </a:solidFill>
                          <a:latin typeface="Century Gothic"/>
                          <a:ea typeface="Century Gothic"/>
                          <a:cs typeface="Century Gothic"/>
                        </a:rPr>
                        <a:t>a alcanzar. </a:t>
                      </a:r>
                      <a:endParaRPr lang="en-US" sz="700" dirty="0">
                        <a:solidFill>
                          <a:srgbClr val="000000"/>
                        </a:solidFill>
                        <a:latin typeface="Arial"/>
                        <a:ea typeface="Arial"/>
                      </a:endParaRPr>
                    </a:p>
                    <a:p>
                      <a:pPr marL="0" marR="0" algn="just">
                        <a:lnSpc>
                          <a:spcPct val="115000"/>
                        </a:lnSpc>
                        <a:spcBef>
                          <a:spcPts val="0"/>
                        </a:spcBef>
                        <a:spcAft>
                          <a:spcPts val="0"/>
                        </a:spcAft>
                      </a:pPr>
                      <a:r>
                        <a:rPr lang="es-MX" sz="700" dirty="0">
                          <a:solidFill>
                            <a:srgbClr val="1C4587"/>
                          </a:solidFill>
                          <a:latin typeface="Century Gothic"/>
                          <a:ea typeface="Century Gothic"/>
                          <a:cs typeface="Century Gothic"/>
                        </a:rPr>
                        <a:t>   </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Aplicar los conocimientos de energía y su transformación en la búsqueda de fuentes de energía alternativa y sustentable.</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Empleará las tecnologías de la información en la búsqueda de información de fuentes seguras y confiables. </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Promover un buen estado físico mediante el conocimiento del equilibrio calórico y la actividad deportiva.</a:t>
                      </a:r>
                      <a:endParaRPr lang="en-US" sz="700" dirty="0">
                        <a:solidFill>
                          <a:srgbClr val="000000"/>
                        </a:solidFill>
                        <a:latin typeface="Arial"/>
                        <a:ea typeface="Arial"/>
                      </a:endParaRPr>
                    </a:p>
                  </a:txBody>
                  <a:tcPr marL="42314" marR="42314" marT="42314" marB="4231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78851" name="Rectangle 3"/>
          <p:cNvSpPr>
            <a:spLocks noChangeArrowheads="1"/>
          </p:cNvSpPr>
          <p:nvPr/>
        </p:nvSpPr>
        <p:spPr bwMode="auto">
          <a:xfrm>
            <a:off x="381000" y="1996716"/>
            <a:ext cx="44958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IV. Disciplinas involucradas en el  trabajo interdisciplinario.</a:t>
            </a:r>
            <a:endParaRPr kumimoji="0" lang="en-US" sz="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graphicFrame>
        <p:nvGraphicFramePr>
          <p:cNvPr id="11" name="10 Tabla"/>
          <p:cNvGraphicFramePr>
            <a:graphicFrameLocks noGrp="1"/>
          </p:cNvGraphicFramePr>
          <p:nvPr/>
        </p:nvGraphicFramePr>
        <p:xfrm>
          <a:off x="533401" y="2057400"/>
          <a:ext cx="7696199" cy="1564543"/>
        </p:xfrm>
        <a:graphic>
          <a:graphicData uri="http://schemas.openxmlformats.org/drawingml/2006/table">
            <a:tbl>
              <a:tblPr/>
              <a:tblGrid>
                <a:gridCol w="1743268"/>
                <a:gridCol w="1844325"/>
                <a:gridCol w="1827482"/>
                <a:gridCol w="2281124"/>
              </a:tblGrid>
              <a:tr h="990600">
                <a:tc>
                  <a:txBody>
                    <a:bodyPr/>
                    <a:lstStyle/>
                    <a:p>
                      <a:pPr marL="0" marR="0">
                        <a:lnSpc>
                          <a:spcPct val="115000"/>
                        </a:lnSpc>
                        <a:spcBef>
                          <a:spcPts val="0"/>
                        </a:spcBef>
                        <a:spcAft>
                          <a:spcPts val="0"/>
                        </a:spcAft>
                      </a:pPr>
                      <a:r>
                        <a:rPr lang="es-MX" sz="700" b="1" dirty="0">
                          <a:solidFill>
                            <a:srgbClr val="1F497D"/>
                          </a:solidFill>
                          <a:latin typeface="Century Gothic"/>
                          <a:ea typeface="Century Gothic"/>
                          <a:cs typeface="Century Gothic"/>
                        </a:rPr>
                        <a:t>4. Evaluación.</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1F497D"/>
                          </a:solidFill>
                          <a:latin typeface="Century Gothic"/>
                          <a:ea typeface="Century Gothic"/>
                          <a:cs typeface="Century Gothic"/>
                        </a:rPr>
                        <a:t>    Productos /evidencias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1F497D"/>
                          </a:solidFill>
                          <a:latin typeface="Century Gothic"/>
                          <a:ea typeface="Century Gothic"/>
                          <a:cs typeface="Century Gothic"/>
                        </a:rPr>
                        <a:t>    de aprendizaje para </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1F497D"/>
                          </a:solidFill>
                          <a:latin typeface="Century Gothic"/>
                          <a:ea typeface="Century Gothic"/>
                          <a:cs typeface="Century Gothic"/>
                        </a:rPr>
                        <a:t>    demostrar el</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1F497D"/>
                          </a:solidFill>
                          <a:latin typeface="Century Gothic"/>
                          <a:ea typeface="Century Gothic"/>
                          <a:cs typeface="Century Gothic"/>
                        </a:rPr>
                        <a:t>    avance del </a:t>
                      </a:r>
                      <a:r>
                        <a:rPr lang="es-MX" sz="700" dirty="0">
                          <a:solidFill>
                            <a:srgbClr val="17365D"/>
                          </a:solidFill>
                          <a:latin typeface="Century Gothic"/>
                          <a:ea typeface="Century Gothic"/>
                          <a:cs typeface="Century Gothic"/>
                        </a:rPr>
                        <a:t> proceso  y </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17365D"/>
                          </a:solidFill>
                          <a:latin typeface="Century Gothic"/>
                          <a:ea typeface="Century Gothic"/>
                          <a:cs typeface="Century Gothic"/>
                        </a:rPr>
                        <a:t>    el logro del  objetivo</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17365D"/>
                          </a:solidFill>
                          <a:latin typeface="Century Gothic"/>
                          <a:ea typeface="Century Gothic"/>
                          <a:cs typeface="Century Gothic"/>
                        </a:rPr>
                        <a:t>    </a:t>
                      </a:r>
                      <a:r>
                        <a:rPr lang="en-US" sz="700" dirty="0">
                          <a:solidFill>
                            <a:srgbClr val="17365D"/>
                          </a:solidFill>
                          <a:latin typeface="Century Gothic"/>
                          <a:ea typeface="Century Gothic"/>
                          <a:cs typeface="Century Gothic"/>
                        </a:rPr>
                        <a:t>propuesto.</a:t>
                      </a:r>
                      <a:endParaRPr lang="en-US" sz="700" dirty="0">
                        <a:solidFill>
                          <a:srgbClr val="000000"/>
                        </a:solidFill>
                        <a:latin typeface="Arial"/>
                        <a:ea typeface="Arial"/>
                      </a:endParaRPr>
                    </a:p>
                    <a:p>
                      <a:pPr marL="0" marR="0">
                        <a:lnSpc>
                          <a:spcPct val="115000"/>
                        </a:lnSpc>
                        <a:spcBef>
                          <a:spcPts val="0"/>
                        </a:spcBef>
                        <a:spcAft>
                          <a:spcPts val="0"/>
                        </a:spcAft>
                        <a:tabLst>
                          <a:tab pos="1844675" algn="r"/>
                        </a:tabLst>
                      </a:pPr>
                      <a:r>
                        <a:rPr lang="en-US" sz="700" dirty="0">
                          <a:solidFill>
                            <a:srgbClr val="000000"/>
                          </a:solidFill>
                          <a:latin typeface="Century Gothic"/>
                          <a:ea typeface="Century Gothic"/>
                          <a:cs typeface="Century Gothic"/>
                        </a:rPr>
                        <a:t>     	</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Productos: </a:t>
                      </a:r>
                      <a:endParaRPr lang="en-US" sz="700" dirty="0">
                        <a:solidFill>
                          <a:srgbClr val="000000"/>
                        </a:solidFill>
                        <a:latin typeface="Arial"/>
                        <a:ea typeface="Arial"/>
                      </a:endParaRPr>
                    </a:p>
                    <a:p>
                      <a:pPr marL="342900" marR="0" lvl="0" indent="-342900">
                        <a:lnSpc>
                          <a:spcPct val="115000"/>
                        </a:lnSpc>
                        <a:spcBef>
                          <a:spcPts val="0"/>
                        </a:spcBef>
                        <a:spcAft>
                          <a:spcPts val="0"/>
                        </a:spcAft>
                        <a:buFont typeface="Symbol"/>
                        <a:buChar char=""/>
                        <a:tabLst>
                          <a:tab pos="457200" algn="l"/>
                        </a:tabLst>
                      </a:pPr>
                      <a:r>
                        <a:rPr lang="es-MX" sz="700" dirty="0">
                          <a:solidFill>
                            <a:srgbClr val="000000"/>
                          </a:solidFill>
                          <a:latin typeface="Century Gothic"/>
                          <a:ea typeface="Century Gothic"/>
                          <a:cs typeface="Century Gothic"/>
                        </a:rPr>
                        <a:t>Formato: “Análisis de capacidades motoras” </a:t>
                      </a:r>
                      <a:endParaRPr lang="en-US" sz="700" dirty="0">
                        <a:solidFill>
                          <a:srgbClr val="000000"/>
                        </a:solidFill>
                        <a:latin typeface="Arial"/>
                        <a:ea typeface="Arial"/>
                      </a:endParaRPr>
                    </a:p>
                    <a:p>
                      <a:pPr marL="342900" marR="0" lvl="0" indent="-342900">
                        <a:lnSpc>
                          <a:spcPct val="115000"/>
                        </a:lnSpc>
                        <a:spcBef>
                          <a:spcPts val="0"/>
                        </a:spcBef>
                        <a:spcAft>
                          <a:spcPts val="0"/>
                        </a:spcAft>
                        <a:buFont typeface="Symbol"/>
                        <a:buChar char=""/>
                        <a:tabLst>
                          <a:tab pos="457200" algn="l"/>
                        </a:tabLst>
                      </a:pPr>
                      <a:r>
                        <a:rPr lang="es-MX" sz="700" dirty="0">
                          <a:solidFill>
                            <a:srgbClr val="000000"/>
                          </a:solidFill>
                          <a:latin typeface="Century Gothic"/>
                          <a:ea typeface="Century Gothic"/>
                          <a:cs typeface="Century Gothic"/>
                        </a:rPr>
                        <a:t>Formato: “ Balance energético” </a:t>
                      </a:r>
                      <a:endParaRPr lang="es-MX" sz="700" dirty="0" smtClean="0">
                        <a:solidFill>
                          <a:srgbClr val="000000"/>
                        </a:solidFill>
                        <a:latin typeface="Century Gothic"/>
                        <a:ea typeface="Century Gothic"/>
                        <a:cs typeface="Century Gothic"/>
                      </a:endParaRPr>
                    </a:p>
                    <a:p>
                      <a:pPr marL="342900" marR="0" lvl="0" indent="-342900">
                        <a:lnSpc>
                          <a:spcPct val="115000"/>
                        </a:lnSpc>
                        <a:spcBef>
                          <a:spcPts val="0"/>
                        </a:spcBef>
                        <a:spcAft>
                          <a:spcPts val="0"/>
                        </a:spcAft>
                        <a:buFont typeface="Symbol"/>
                        <a:buChar char=""/>
                        <a:tabLst>
                          <a:tab pos="457200" algn="l"/>
                        </a:tabLst>
                      </a:pPr>
                      <a:endParaRPr lang="es-MX" sz="700" dirty="0" smtClean="0">
                        <a:solidFill>
                          <a:srgbClr val="000000"/>
                        </a:solidFill>
                        <a:latin typeface="Century Gothic"/>
                        <a:ea typeface="Arial"/>
                      </a:endParaRPr>
                    </a:p>
                    <a:p>
                      <a:pPr marL="342900" marR="0" lvl="0" indent="-342900">
                        <a:lnSpc>
                          <a:spcPct val="115000"/>
                        </a:lnSpc>
                        <a:spcBef>
                          <a:spcPts val="0"/>
                        </a:spcBef>
                        <a:spcAft>
                          <a:spcPts val="0"/>
                        </a:spcAft>
                        <a:buFont typeface="Symbol"/>
                        <a:buChar char=""/>
                        <a:tabLst>
                          <a:tab pos="457200" algn="l"/>
                        </a:tabLst>
                      </a:pPr>
                      <a:r>
                        <a:rPr lang="es-MX" sz="700" dirty="0" smtClean="0">
                          <a:solidFill>
                            <a:srgbClr val="000000"/>
                          </a:solidFill>
                          <a:latin typeface="Century Gothic"/>
                          <a:ea typeface="Arial"/>
                        </a:rPr>
                        <a:t>Presentación en el encuentro cultural</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800" dirty="0">
                          <a:solidFill>
                            <a:srgbClr val="000000"/>
                          </a:solidFill>
                          <a:latin typeface="Century Gothic"/>
                          <a:ea typeface="Century Gothic"/>
                          <a:cs typeface="Century Gothic"/>
                        </a:rPr>
                        <a:t>Productos: </a:t>
                      </a:r>
                      <a:endParaRPr lang="en-US" sz="800" dirty="0">
                        <a:solidFill>
                          <a:srgbClr val="000000"/>
                        </a:solidFill>
                        <a:latin typeface="Arial"/>
                        <a:ea typeface="Arial"/>
                      </a:endParaRPr>
                    </a:p>
                    <a:p>
                      <a:pPr marL="342900" marR="0" lvl="0" indent="-342900">
                        <a:lnSpc>
                          <a:spcPct val="115000"/>
                        </a:lnSpc>
                        <a:spcBef>
                          <a:spcPts val="0"/>
                        </a:spcBef>
                        <a:spcAft>
                          <a:spcPts val="0"/>
                        </a:spcAft>
                        <a:buFont typeface="Symbol"/>
                        <a:buChar char=""/>
                        <a:tabLst>
                          <a:tab pos="457200" algn="l"/>
                        </a:tabLst>
                      </a:pPr>
                      <a:r>
                        <a:rPr lang="es-MX" sz="800" dirty="0">
                          <a:solidFill>
                            <a:srgbClr val="000000"/>
                          </a:solidFill>
                          <a:latin typeface="Century Gothic"/>
                          <a:ea typeface="Century Gothic"/>
                          <a:cs typeface="Century Gothic"/>
                        </a:rPr>
                        <a:t>Investigación: “Energía sustentable, fuentes y transformaciones” </a:t>
                      </a:r>
                      <a:endParaRPr lang="en-US" sz="800" dirty="0">
                        <a:solidFill>
                          <a:srgbClr val="000000"/>
                        </a:solidFill>
                        <a:latin typeface="Arial"/>
                        <a:ea typeface="Arial"/>
                      </a:endParaRPr>
                    </a:p>
                    <a:p>
                      <a:pPr marL="342900" marR="0" lvl="0" indent="-342900">
                        <a:lnSpc>
                          <a:spcPct val="115000"/>
                        </a:lnSpc>
                        <a:spcBef>
                          <a:spcPts val="0"/>
                        </a:spcBef>
                        <a:spcAft>
                          <a:spcPts val="0"/>
                        </a:spcAft>
                        <a:buFont typeface="Symbol"/>
                        <a:buChar char=""/>
                        <a:tabLst>
                          <a:tab pos="457200" algn="l"/>
                        </a:tabLst>
                      </a:pPr>
                      <a:r>
                        <a:rPr lang="es-MX" sz="800" dirty="0">
                          <a:solidFill>
                            <a:srgbClr val="000000"/>
                          </a:solidFill>
                          <a:latin typeface="Century Gothic"/>
                          <a:ea typeface="Century Gothic"/>
                          <a:cs typeface="Century Gothic"/>
                        </a:rPr>
                        <a:t>Prototipo </a:t>
                      </a:r>
                      <a:endParaRPr lang="es-MX" sz="800" dirty="0" smtClean="0">
                        <a:solidFill>
                          <a:srgbClr val="000000"/>
                        </a:solidFill>
                        <a:latin typeface="Century Gothic"/>
                        <a:ea typeface="Century Gothic"/>
                        <a:cs typeface="Century Gothic"/>
                      </a:endParaRPr>
                    </a:p>
                    <a:p>
                      <a:pPr marL="342900" marR="0" lvl="0" indent="-342900">
                        <a:lnSpc>
                          <a:spcPct val="115000"/>
                        </a:lnSpc>
                        <a:spcBef>
                          <a:spcPts val="0"/>
                        </a:spcBef>
                        <a:spcAft>
                          <a:spcPts val="0"/>
                        </a:spcAft>
                        <a:buFont typeface="Symbol"/>
                        <a:buChar char=""/>
                        <a:tabLst>
                          <a:tab pos="457200" algn="l"/>
                        </a:tabLst>
                      </a:pPr>
                      <a:r>
                        <a:rPr lang="es-MX" sz="800" dirty="0" smtClean="0">
                          <a:solidFill>
                            <a:srgbClr val="000000"/>
                          </a:solidFill>
                          <a:latin typeface="Century Gothic"/>
                          <a:ea typeface="Arial"/>
                        </a:rPr>
                        <a:t>Presentación en el evento cultural</a:t>
                      </a:r>
                      <a:endParaRPr lang="en-US" sz="8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800" dirty="0">
                        <a:solidFill>
                          <a:srgbClr val="000000"/>
                        </a:solidFill>
                        <a:latin typeface="Century Gothic"/>
                        <a:ea typeface="Century Gothic"/>
                        <a:cs typeface="Century Gothic"/>
                      </a:endParaRPr>
                    </a:p>
                    <a:p>
                      <a:pPr marL="0" marR="0">
                        <a:lnSpc>
                          <a:spcPct val="115000"/>
                        </a:lnSpc>
                        <a:spcBef>
                          <a:spcPts val="0"/>
                        </a:spcBef>
                        <a:spcAft>
                          <a:spcPts val="0"/>
                        </a:spcAft>
                        <a:buFont typeface="Arial" pitchFamily="34" charset="0"/>
                        <a:buChar char="•"/>
                      </a:pPr>
                      <a:r>
                        <a:rPr lang="es-MX" sz="800" dirty="0">
                          <a:solidFill>
                            <a:srgbClr val="000000"/>
                          </a:solidFill>
                          <a:latin typeface="Century Gothic"/>
                          <a:ea typeface="Century Gothic"/>
                          <a:cs typeface="Century Gothic"/>
                        </a:rPr>
                        <a:t>Búsqueda de la información.</a:t>
                      </a:r>
                      <a:endParaRPr lang="en-US" sz="800" dirty="0">
                        <a:solidFill>
                          <a:srgbClr val="000000"/>
                        </a:solidFill>
                        <a:latin typeface="Arial"/>
                        <a:ea typeface="Arial"/>
                      </a:endParaRPr>
                    </a:p>
                    <a:p>
                      <a:pPr marL="0" marR="0">
                        <a:lnSpc>
                          <a:spcPct val="115000"/>
                        </a:lnSpc>
                        <a:spcBef>
                          <a:spcPts val="0"/>
                        </a:spcBef>
                        <a:spcAft>
                          <a:spcPts val="0"/>
                        </a:spcAft>
                        <a:buFont typeface="Arial" pitchFamily="34" charset="0"/>
                        <a:buChar char="•"/>
                      </a:pPr>
                      <a:r>
                        <a:rPr lang="es-MX" sz="800" dirty="0">
                          <a:solidFill>
                            <a:srgbClr val="000000"/>
                          </a:solidFill>
                          <a:latin typeface="Century Gothic"/>
                          <a:ea typeface="Century Gothic"/>
                          <a:cs typeface="Century Gothic"/>
                        </a:rPr>
                        <a:t>Presentación de proyectos</a:t>
                      </a:r>
                      <a:r>
                        <a:rPr lang="es-MX" sz="800" dirty="0" smtClean="0">
                          <a:solidFill>
                            <a:srgbClr val="000000"/>
                          </a:solidFill>
                          <a:latin typeface="Century Gothic"/>
                          <a:ea typeface="Century Gothic"/>
                          <a:cs typeface="Century Gothic"/>
                        </a:rPr>
                        <a:t>.</a:t>
                      </a:r>
                    </a:p>
                    <a:p>
                      <a:pPr marL="0" marR="0">
                        <a:lnSpc>
                          <a:spcPct val="115000"/>
                        </a:lnSpc>
                        <a:spcBef>
                          <a:spcPts val="0"/>
                        </a:spcBef>
                        <a:spcAft>
                          <a:spcPts val="0"/>
                        </a:spcAft>
                        <a:buFont typeface="Arial" pitchFamily="34" charset="0"/>
                        <a:buChar char="•"/>
                      </a:pPr>
                      <a:r>
                        <a:rPr lang="es-MX" sz="800" dirty="0" smtClean="0">
                          <a:solidFill>
                            <a:srgbClr val="000000"/>
                          </a:solidFill>
                          <a:latin typeface="Century Gothic"/>
                          <a:ea typeface="Arial"/>
                        </a:rPr>
                        <a:t>Presentación en el evento cultural</a:t>
                      </a:r>
                      <a:endParaRPr lang="en-US" sz="8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494121">
                <a:tc>
                  <a:txBody>
                    <a:bodyPr/>
                    <a:lstStyle/>
                    <a:p>
                      <a:pPr marL="0" marR="0">
                        <a:lnSpc>
                          <a:spcPct val="115000"/>
                        </a:lnSpc>
                        <a:spcBef>
                          <a:spcPts val="0"/>
                        </a:spcBef>
                        <a:spcAft>
                          <a:spcPts val="0"/>
                        </a:spcAft>
                      </a:pPr>
                      <a:r>
                        <a:rPr lang="es-MX" sz="700" b="1" dirty="0">
                          <a:solidFill>
                            <a:srgbClr val="1F497D"/>
                          </a:solidFill>
                          <a:latin typeface="Century Gothic"/>
                          <a:ea typeface="Century Gothic"/>
                          <a:cs typeface="Century Gothic"/>
                        </a:rPr>
                        <a:t>5. Tipos y herramientas</a:t>
                      </a:r>
                      <a:r>
                        <a:rPr lang="es-MX" sz="700" dirty="0">
                          <a:solidFill>
                            <a:srgbClr val="1F497D"/>
                          </a:solidFill>
                          <a:latin typeface="Century Gothic"/>
                          <a:ea typeface="Century Gothic"/>
                          <a:cs typeface="Century Gothic"/>
                        </a:rPr>
                        <a:t> de </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1F497D"/>
                          </a:solidFill>
                          <a:latin typeface="Century Gothic"/>
                          <a:ea typeface="Century Gothic"/>
                          <a:cs typeface="Century Gothic"/>
                        </a:rPr>
                        <a:t>    evaluación.</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s-MX" sz="700" dirty="0" smtClean="0">
                          <a:solidFill>
                            <a:srgbClr val="000000"/>
                          </a:solidFill>
                          <a:latin typeface="Century Gothic"/>
                          <a:ea typeface="Century Gothic"/>
                          <a:cs typeface="Century Gothic"/>
                        </a:rPr>
                        <a:t>Hetero-evaluación . Por  el profesor  mediante</a:t>
                      </a:r>
                      <a:r>
                        <a:rPr lang="es-MX" sz="700" baseline="0" dirty="0" smtClean="0">
                          <a:solidFill>
                            <a:srgbClr val="000000"/>
                          </a:solidFill>
                          <a:latin typeface="Century Gothic"/>
                          <a:ea typeface="Century Gothic"/>
                          <a:cs typeface="Century Gothic"/>
                        </a:rPr>
                        <a:t> listas de cotejo en cada producto y en la presentación final.</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smtClean="0">
                          <a:solidFill>
                            <a:srgbClr val="000000"/>
                          </a:solidFill>
                          <a:latin typeface="Century Gothic"/>
                          <a:ea typeface="Century Gothic"/>
                          <a:cs typeface="Century Gothic"/>
                        </a:rPr>
                        <a:t>Co-evaluación. Por parte de los compañeros que asisten a la </a:t>
                      </a:r>
                      <a:r>
                        <a:rPr lang="es-MX" sz="700" dirty="0" err="1" smtClean="0">
                          <a:solidFill>
                            <a:srgbClr val="000000"/>
                          </a:solidFill>
                          <a:latin typeface="Century Gothic"/>
                          <a:ea typeface="Century Gothic"/>
                          <a:cs typeface="Century Gothic"/>
                        </a:rPr>
                        <a:t>peresentación</a:t>
                      </a:r>
                      <a:r>
                        <a:rPr lang="es-MX" sz="700" dirty="0" smtClean="0">
                          <a:solidFill>
                            <a:srgbClr val="000000"/>
                          </a:solidFill>
                          <a:latin typeface="Century Gothic"/>
                          <a:ea typeface="Century Gothic"/>
                          <a:cs typeface="Century Gothic"/>
                        </a:rPr>
                        <a:t> por medio de listas </a:t>
                      </a:r>
                      <a:r>
                        <a:rPr lang="es-MX" sz="700" smtClean="0">
                          <a:solidFill>
                            <a:srgbClr val="000000"/>
                          </a:solidFill>
                          <a:latin typeface="Century Gothic"/>
                          <a:ea typeface="Century Gothic"/>
                          <a:cs typeface="Century Gothic"/>
                        </a:rPr>
                        <a:t>de cotejo.</a:t>
                      </a:r>
                      <a:endParaRPr lang="en-US" sz="700" dirty="0">
                        <a:solidFill>
                          <a:srgbClr val="000000"/>
                        </a:solidFill>
                        <a:latin typeface="Arial"/>
                        <a:ea typeface="Arial"/>
                      </a:endParaRPr>
                    </a:p>
                    <a:p>
                      <a:pPr marL="0" marR="0">
                        <a:lnSpc>
                          <a:spcPct val="115000"/>
                        </a:lnSpc>
                        <a:spcBef>
                          <a:spcPts val="0"/>
                        </a:spcBef>
                        <a:spcAft>
                          <a:spcPts val="0"/>
                        </a:spcAft>
                      </a:pP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graphicFrame>
        <p:nvGraphicFramePr>
          <p:cNvPr id="12" name="11 Tabla"/>
          <p:cNvGraphicFramePr>
            <a:graphicFrameLocks noGrp="1"/>
          </p:cNvGraphicFramePr>
          <p:nvPr/>
        </p:nvGraphicFramePr>
        <p:xfrm>
          <a:off x="533400" y="3971479"/>
          <a:ext cx="7696200" cy="905321"/>
        </p:xfrm>
        <a:graphic>
          <a:graphicData uri="http://schemas.openxmlformats.org/drawingml/2006/table">
            <a:tbl>
              <a:tblPr/>
              <a:tblGrid>
                <a:gridCol w="2577004"/>
                <a:gridCol w="1608521"/>
                <a:gridCol w="1566414"/>
                <a:gridCol w="1944261"/>
              </a:tblGrid>
              <a:tr h="224018">
                <a:tc>
                  <a:txBody>
                    <a:bodyPr/>
                    <a:lstStyle/>
                    <a:p>
                      <a:pPr marL="0" marR="0">
                        <a:lnSpc>
                          <a:spcPct val="115000"/>
                        </a:lnSpc>
                        <a:spcBef>
                          <a:spcPts val="0"/>
                        </a:spcBef>
                        <a:spcAft>
                          <a:spcPts val="0"/>
                        </a:spcAft>
                      </a:pPr>
                      <a:endParaRPr lang="en-US" sz="8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1C4587"/>
                          </a:solidFill>
                          <a:latin typeface="Century Gothic"/>
                          <a:ea typeface="Century Gothic"/>
                          <a:cs typeface="Century Gothic"/>
                        </a:rPr>
                        <a:t>Disciplina 1.</a:t>
                      </a:r>
                      <a:endParaRPr lang="en-US" sz="8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1C4587"/>
                          </a:solidFill>
                          <a:latin typeface="Century Gothic"/>
                          <a:ea typeface="Century Gothic"/>
                          <a:cs typeface="Century Gothic"/>
                        </a:rPr>
                        <a:t>Disciplina 2.</a:t>
                      </a:r>
                      <a:endParaRPr lang="en-US" sz="8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1C4587"/>
                          </a:solidFill>
                          <a:latin typeface="Century Gothic"/>
                          <a:ea typeface="Century Gothic"/>
                          <a:cs typeface="Century Gothic"/>
                        </a:rPr>
                        <a:t>Disciplina 3.</a:t>
                      </a:r>
                      <a:endParaRPr lang="en-US" sz="8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676147">
                <a:tc>
                  <a:txBody>
                    <a:bodyPr/>
                    <a:lstStyle/>
                    <a:p>
                      <a:pPr marL="275590" marR="0" indent="-180340">
                        <a:lnSpc>
                          <a:spcPct val="115000"/>
                        </a:lnSpc>
                        <a:spcBef>
                          <a:spcPts val="0"/>
                        </a:spcBef>
                        <a:spcAft>
                          <a:spcPts val="0"/>
                        </a:spcAft>
                      </a:pPr>
                      <a:r>
                        <a:rPr lang="es-MX" sz="700" b="1" dirty="0">
                          <a:solidFill>
                            <a:srgbClr val="1C4587"/>
                          </a:solidFill>
                          <a:latin typeface="Century Gothic"/>
                          <a:ea typeface="Century Gothic"/>
                          <a:cs typeface="Century Gothic"/>
                        </a:rPr>
                        <a:t>1.  </a:t>
                      </a:r>
                      <a:r>
                        <a:rPr lang="es-MX" sz="700" b="1" dirty="0">
                          <a:solidFill>
                            <a:srgbClr val="1F497D"/>
                          </a:solidFill>
                          <a:latin typeface="Century Gothic"/>
                          <a:ea typeface="Century Gothic"/>
                          <a:cs typeface="Century Gothic"/>
                        </a:rPr>
                        <a:t>Preguntar y cuestionar.</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MX" sz="700" dirty="0">
                          <a:solidFill>
                            <a:srgbClr val="1F497D"/>
                          </a:solidFill>
                          <a:latin typeface="Century Gothic"/>
                          <a:ea typeface="Century Gothic"/>
                          <a:cs typeface="Century Gothic"/>
                        </a:rPr>
                        <a:t>     Preguntas para dirigir  la Investigación Interdisciplinaria.</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marL="0" marR="0">
                        <a:lnSpc>
                          <a:spcPct val="115000"/>
                        </a:lnSpc>
                        <a:spcBef>
                          <a:spcPts val="0"/>
                        </a:spcBef>
                        <a:spcAft>
                          <a:spcPts val="0"/>
                        </a:spcAft>
                      </a:pPr>
                      <a:endParaRPr lang="es-MX" sz="700" dirty="0">
                        <a:solidFill>
                          <a:srgbClr val="000000"/>
                        </a:solidFill>
                        <a:latin typeface="Century Gothic"/>
                        <a:ea typeface="Century Gothic"/>
                        <a:cs typeface="Century Gothic"/>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¿Cómo promover y aprovechar la energía actividad física mediante una propuesta innovadora? </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79875" name="Rectangle 3"/>
          <p:cNvSpPr>
            <a:spLocks noChangeArrowheads="1"/>
          </p:cNvSpPr>
          <p:nvPr/>
        </p:nvSpPr>
        <p:spPr bwMode="auto">
          <a:xfrm>
            <a:off x="563084" y="3702278"/>
            <a:ext cx="3627916"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V. Esquema del proceso de construcción del proyecto por disciplinas.</a:t>
            </a:r>
            <a:endParaRPr kumimoji="0" lang="en-US" sz="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graphicFrame>
        <p:nvGraphicFramePr>
          <p:cNvPr id="7" name="6 Tabla"/>
          <p:cNvGraphicFramePr>
            <a:graphicFrameLocks noGrp="1"/>
          </p:cNvGraphicFramePr>
          <p:nvPr/>
        </p:nvGraphicFramePr>
        <p:xfrm>
          <a:off x="457200" y="2011569"/>
          <a:ext cx="7696200" cy="3343513"/>
        </p:xfrm>
        <a:graphic>
          <a:graphicData uri="http://schemas.openxmlformats.org/drawingml/2006/table">
            <a:tbl>
              <a:tblPr/>
              <a:tblGrid>
                <a:gridCol w="2577003"/>
                <a:gridCol w="1608521"/>
                <a:gridCol w="1566414"/>
                <a:gridCol w="1944262"/>
              </a:tblGrid>
              <a:tr h="524752">
                <a:tc>
                  <a:txBody>
                    <a:bodyPr/>
                    <a:lstStyle/>
                    <a:p>
                      <a:pPr marL="275590" marR="0" indent="-180340">
                        <a:lnSpc>
                          <a:spcPct val="115000"/>
                        </a:lnSpc>
                        <a:spcBef>
                          <a:spcPts val="0"/>
                        </a:spcBef>
                        <a:spcAft>
                          <a:spcPts val="0"/>
                        </a:spcAft>
                      </a:pPr>
                      <a:r>
                        <a:rPr lang="es-MX" sz="700" b="1" dirty="0">
                          <a:solidFill>
                            <a:srgbClr val="1C4587"/>
                          </a:solidFill>
                          <a:latin typeface="Century Gothic"/>
                          <a:ea typeface="Century Gothic"/>
                          <a:cs typeface="Century Gothic"/>
                        </a:rPr>
                        <a:t>2. Despertar el interés </a:t>
                      </a:r>
                      <a:r>
                        <a:rPr lang="es-MX" sz="700" b="1" dirty="0">
                          <a:solidFill>
                            <a:srgbClr val="1F497D"/>
                          </a:solidFill>
                          <a:latin typeface="Century Gothic"/>
                          <a:ea typeface="Century Gothic"/>
                          <a:cs typeface="Century Gothic"/>
                        </a:rPr>
                        <a:t>(detonar).</a:t>
                      </a:r>
                      <a:endParaRPr lang="en-US" sz="700" dirty="0">
                        <a:solidFill>
                          <a:srgbClr val="000000"/>
                        </a:solidFill>
                        <a:latin typeface="Arial"/>
                        <a:ea typeface="Arial"/>
                      </a:endParaRPr>
                    </a:p>
                    <a:p>
                      <a:pPr marL="270510" marR="0" indent="-180340">
                        <a:lnSpc>
                          <a:spcPct val="115000"/>
                        </a:lnSpc>
                        <a:spcBef>
                          <a:spcPts val="0"/>
                        </a:spcBef>
                        <a:spcAft>
                          <a:spcPts val="0"/>
                        </a:spcAft>
                      </a:pPr>
                      <a:r>
                        <a:rPr lang="es-MX" sz="700" dirty="0">
                          <a:solidFill>
                            <a:srgbClr val="000000"/>
                          </a:solidFill>
                          <a:latin typeface="Century Gothic"/>
                          <a:ea typeface="Century Gothic"/>
                          <a:cs typeface="Century Gothic"/>
                        </a:rPr>
                        <a:t>    </a:t>
                      </a:r>
                      <a:r>
                        <a:rPr lang="es-MX" sz="700" dirty="0">
                          <a:solidFill>
                            <a:srgbClr val="1F497D"/>
                          </a:solidFill>
                          <a:latin typeface="Century Gothic"/>
                          <a:ea typeface="Century Gothic"/>
                          <a:cs typeface="Century Gothic"/>
                        </a:rPr>
                        <a:t>Estrategias para involucrar a los estudiantes con la problemática planteada, en el salón de clase</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MX" sz="700" dirty="0">
                          <a:solidFill>
                            <a:srgbClr val="1C4587"/>
                          </a:solidFill>
                          <a:latin typeface="Century Gothic"/>
                          <a:ea typeface="Century Gothic"/>
                          <a:cs typeface="Century Gothic"/>
                        </a:rPr>
                        <a:t>    </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La estrategia será mediante la presentación de materiales en video, dinámicas de grupo, experimentos  y una posterior investigación sobre los temas de salud y energía.</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29643">
                <a:tc>
                  <a:txBody>
                    <a:bodyPr/>
                    <a:lstStyle/>
                    <a:p>
                      <a:pPr marL="275590" marR="0" indent="-180340">
                        <a:lnSpc>
                          <a:spcPct val="115000"/>
                        </a:lnSpc>
                        <a:spcBef>
                          <a:spcPts val="0"/>
                        </a:spcBef>
                        <a:spcAft>
                          <a:spcPts val="0"/>
                        </a:spcAft>
                      </a:pPr>
                      <a:r>
                        <a:rPr lang="es-MX" sz="700" b="1" dirty="0">
                          <a:solidFill>
                            <a:srgbClr val="1C4587"/>
                          </a:solidFill>
                          <a:latin typeface="Century Gothic"/>
                          <a:ea typeface="Century Gothic"/>
                          <a:cs typeface="Century Gothic"/>
                        </a:rPr>
                        <a:t>3. Recopilar información a través de la investigación.</a:t>
                      </a:r>
                      <a:endParaRPr lang="en-US" sz="700" dirty="0">
                        <a:solidFill>
                          <a:srgbClr val="000000"/>
                        </a:solidFill>
                        <a:latin typeface="Arial"/>
                        <a:ea typeface="Arial"/>
                      </a:endParaRPr>
                    </a:p>
                    <a:p>
                      <a:pPr marL="270510" marR="0" indent="-175260">
                        <a:lnSpc>
                          <a:spcPct val="115000"/>
                        </a:lnSpc>
                        <a:spcBef>
                          <a:spcPts val="0"/>
                        </a:spcBef>
                        <a:spcAft>
                          <a:spcPts val="0"/>
                        </a:spcAft>
                      </a:pPr>
                      <a:r>
                        <a:rPr lang="es-MX" sz="700" dirty="0">
                          <a:solidFill>
                            <a:srgbClr val="1C4587"/>
                          </a:solidFill>
                          <a:latin typeface="Century Gothic"/>
                          <a:ea typeface="Century Gothic"/>
                          <a:cs typeface="Century Gothic"/>
                        </a:rPr>
                        <a:t>    Propuestas a investigar y sus fuentes. </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Actividades deportivas.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Internet</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Revistas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Entrenadores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Energía</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Tablas calóricas de alimentos.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Tablas de calorías gastadas en diferentes actividades.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Libros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Revistas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Etiquetas de alimentos.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Internet</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Producción de energía.</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Internet</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Libros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Tiendas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Elaboración del prototipo.</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Internet</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Tiendas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Manuales tácnicos</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Apoyo a los trabajos de investigación</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202669">
                <a:tc>
                  <a:txBody>
                    <a:bodyPr/>
                    <a:lstStyle/>
                    <a:p>
                      <a:pPr marL="275590" marR="0" indent="-180340">
                        <a:lnSpc>
                          <a:spcPct val="115000"/>
                        </a:lnSpc>
                        <a:spcBef>
                          <a:spcPts val="0"/>
                        </a:spcBef>
                        <a:spcAft>
                          <a:spcPts val="0"/>
                        </a:spcAft>
                      </a:pPr>
                      <a:r>
                        <a:rPr lang="es-MX" sz="700" b="1" dirty="0">
                          <a:solidFill>
                            <a:srgbClr val="1C4587"/>
                          </a:solidFill>
                          <a:latin typeface="Century Gothic"/>
                          <a:ea typeface="Century Gothic"/>
                          <a:cs typeface="Century Gothic"/>
                        </a:rPr>
                        <a:t>4. Organizar la información.</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MX" sz="700" b="1" dirty="0">
                          <a:solidFill>
                            <a:srgbClr val="1C4587"/>
                          </a:solidFill>
                          <a:latin typeface="Century Gothic"/>
                          <a:ea typeface="Century Gothic"/>
                          <a:cs typeface="Century Gothic"/>
                        </a:rPr>
                        <a:t>    </a:t>
                      </a:r>
                      <a:r>
                        <a:rPr lang="es-MX" sz="700" dirty="0">
                          <a:solidFill>
                            <a:srgbClr val="1C4587"/>
                          </a:solidFill>
                          <a:latin typeface="Century Gothic"/>
                          <a:ea typeface="Century Gothic"/>
                          <a:cs typeface="Century Gothic"/>
                        </a:rPr>
                        <a:t>Implica:</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MX" sz="700" dirty="0">
                          <a:solidFill>
                            <a:srgbClr val="1C4587"/>
                          </a:solidFill>
                          <a:latin typeface="Century Gothic"/>
                          <a:ea typeface="Century Gothic"/>
                          <a:cs typeface="Century Gothic"/>
                        </a:rPr>
                        <a:t>    clasificación de datos obtenidos,</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MX" sz="700" dirty="0">
                          <a:solidFill>
                            <a:srgbClr val="1C4587"/>
                          </a:solidFill>
                          <a:latin typeface="Century Gothic"/>
                          <a:ea typeface="Century Gothic"/>
                          <a:cs typeface="Century Gothic"/>
                        </a:rPr>
                        <a:t>    análisis de los datos obtenidos,            registro de la información.</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MX" sz="700" dirty="0">
                          <a:solidFill>
                            <a:srgbClr val="1C4587"/>
                          </a:solidFill>
                          <a:latin typeface="Century Gothic"/>
                          <a:ea typeface="Century Gothic"/>
                          <a:cs typeface="Century Gothic"/>
                        </a:rPr>
                        <a:t>    </a:t>
                      </a:r>
                      <a:r>
                        <a:rPr lang="en-US" sz="700" dirty="0">
                          <a:solidFill>
                            <a:srgbClr val="1C4587"/>
                          </a:solidFill>
                          <a:latin typeface="Century Gothic"/>
                          <a:ea typeface="Century Gothic"/>
                          <a:cs typeface="Century Gothic"/>
                        </a:rPr>
                        <a:t>conclusiones por disciplina,</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n-US" sz="700" dirty="0">
                          <a:solidFill>
                            <a:srgbClr val="1C4587"/>
                          </a:solidFill>
                          <a:latin typeface="Century Gothic"/>
                          <a:ea typeface="Century Gothic"/>
                          <a:cs typeface="Century Gothic"/>
                        </a:rPr>
                        <a:t>    conclusiones conjuntas.</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Llenado de formatos de análisis.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Importancia de cuidar el balance energético del cuerpo.</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Integración de la propuesta (conclusión)</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Elaboración de un protocolo de investigación que incluye prototipo.</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Viabilidad de proyectos de  aprovechamiento de la energía</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Integración de la propuesta(conclusión)</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Acompañamiento en el proceso de investigación y presentación de resultados.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Importancia de la herramientas informáticas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Integración de la propuesta  (conclusión)</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graphicFrame>
        <p:nvGraphicFramePr>
          <p:cNvPr id="7" name="6 Tabla"/>
          <p:cNvGraphicFramePr>
            <a:graphicFrameLocks noGrp="1"/>
          </p:cNvGraphicFramePr>
          <p:nvPr/>
        </p:nvGraphicFramePr>
        <p:xfrm>
          <a:off x="533400" y="2078162"/>
          <a:ext cx="7315200" cy="2608861"/>
        </p:xfrm>
        <a:graphic>
          <a:graphicData uri="http://schemas.openxmlformats.org/drawingml/2006/table">
            <a:tbl>
              <a:tblPr/>
              <a:tblGrid>
                <a:gridCol w="2449430"/>
                <a:gridCol w="1528891"/>
                <a:gridCol w="1488869"/>
                <a:gridCol w="1848010"/>
              </a:tblGrid>
              <a:tr h="1169379">
                <a:tc>
                  <a:txBody>
                    <a:bodyPr/>
                    <a:lstStyle/>
                    <a:p>
                      <a:pPr marL="90170" marR="0">
                        <a:lnSpc>
                          <a:spcPct val="115000"/>
                        </a:lnSpc>
                        <a:spcBef>
                          <a:spcPts val="0"/>
                        </a:spcBef>
                        <a:spcAft>
                          <a:spcPts val="0"/>
                        </a:spcAft>
                        <a:tabLst>
                          <a:tab pos="270510" algn="l"/>
                        </a:tabLst>
                      </a:pPr>
                      <a:r>
                        <a:rPr lang="es-MX" sz="700" b="1" dirty="0">
                          <a:solidFill>
                            <a:srgbClr val="1C4587"/>
                          </a:solidFill>
                          <a:latin typeface="Century Gothic"/>
                          <a:ea typeface="Century Gothic"/>
                          <a:cs typeface="Century Gothic"/>
                        </a:rPr>
                        <a:t>5.  Llegar a</a:t>
                      </a:r>
                      <a:r>
                        <a:rPr lang="es-MX" sz="700" b="1" i="1" dirty="0">
                          <a:solidFill>
                            <a:srgbClr val="1C4587"/>
                          </a:solidFill>
                          <a:latin typeface="Century Gothic"/>
                          <a:ea typeface="Century Gothic"/>
                          <a:cs typeface="Century Gothic"/>
                        </a:rPr>
                        <a:t> </a:t>
                      </a:r>
                      <a:r>
                        <a:rPr lang="es-MX" sz="700" b="1" dirty="0">
                          <a:solidFill>
                            <a:srgbClr val="1C4587"/>
                          </a:solidFill>
                          <a:latin typeface="Century Gothic"/>
                          <a:ea typeface="Century Gothic"/>
                          <a:cs typeface="Century Gothic"/>
                        </a:rPr>
                        <a:t>conclusiones parciales</a:t>
                      </a:r>
                      <a:endParaRPr lang="en-US" sz="700" dirty="0">
                        <a:solidFill>
                          <a:srgbClr val="000000"/>
                        </a:solidFill>
                        <a:latin typeface="Arial"/>
                        <a:ea typeface="Arial"/>
                      </a:endParaRPr>
                    </a:p>
                    <a:p>
                      <a:pPr marL="90170" marR="0">
                        <a:lnSpc>
                          <a:spcPct val="115000"/>
                        </a:lnSpc>
                        <a:spcBef>
                          <a:spcPts val="0"/>
                        </a:spcBef>
                        <a:spcAft>
                          <a:spcPts val="0"/>
                        </a:spcAft>
                        <a:tabLst>
                          <a:tab pos="360045" algn="l"/>
                        </a:tabLst>
                      </a:pPr>
                      <a:r>
                        <a:rPr lang="es-MX" sz="700" dirty="0">
                          <a:solidFill>
                            <a:srgbClr val="1C4587"/>
                          </a:solidFill>
                          <a:latin typeface="Century Gothic"/>
                          <a:ea typeface="Century Gothic"/>
                          <a:cs typeface="Century Gothic"/>
                        </a:rPr>
                        <a:t>     (por disciplina).</a:t>
                      </a:r>
                      <a:endParaRPr lang="en-US" sz="700" dirty="0">
                        <a:solidFill>
                          <a:srgbClr val="000000"/>
                        </a:solidFill>
                        <a:latin typeface="Arial"/>
                        <a:ea typeface="Arial"/>
                      </a:endParaRPr>
                    </a:p>
                    <a:p>
                      <a:pPr marL="90170" marR="0">
                        <a:lnSpc>
                          <a:spcPct val="115000"/>
                        </a:lnSpc>
                        <a:spcBef>
                          <a:spcPts val="0"/>
                        </a:spcBef>
                        <a:spcAft>
                          <a:spcPts val="0"/>
                        </a:spcAft>
                        <a:tabLst>
                          <a:tab pos="360045" algn="l"/>
                        </a:tabLst>
                      </a:pPr>
                      <a:r>
                        <a:rPr lang="es-MX" sz="700" dirty="0">
                          <a:solidFill>
                            <a:srgbClr val="1C4587"/>
                          </a:solidFill>
                          <a:latin typeface="Century Gothic"/>
                          <a:ea typeface="Century Gothic"/>
                          <a:cs typeface="Century Gothic"/>
                        </a:rPr>
                        <a:t>     Preguntas útiles para el </a:t>
                      </a:r>
                      <a:endParaRPr lang="en-US" sz="700" dirty="0">
                        <a:solidFill>
                          <a:srgbClr val="000000"/>
                        </a:solidFill>
                        <a:latin typeface="Arial"/>
                        <a:ea typeface="Arial"/>
                      </a:endParaRPr>
                    </a:p>
                    <a:p>
                      <a:pPr marL="90170" marR="0">
                        <a:lnSpc>
                          <a:spcPct val="115000"/>
                        </a:lnSpc>
                        <a:spcBef>
                          <a:spcPts val="0"/>
                        </a:spcBef>
                        <a:spcAft>
                          <a:spcPts val="0"/>
                        </a:spcAft>
                        <a:tabLst>
                          <a:tab pos="360045" algn="l"/>
                        </a:tabLst>
                      </a:pPr>
                      <a:r>
                        <a:rPr lang="es-MX" sz="700" dirty="0">
                          <a:solidFill>
                            <a:srgbClr val="1C4587"/>
                          </a:solidFill>
                          <a:latin typeface="Century Gothic"/>
                          <a:ea typeface="Century Gothic"/>
                          <a:cs typeface="Century Gothic"/>
                        </a:rPr>
                        <a:t>     proyecto, de tal forma que lo </a:t>
                      </a:r>
                      <a:endParaRPr lang="en-US" sz="700" dirty="0">
                        <a:solidFill>
                          <a:srgbClr val="000000"/>
                        </a:solidFill>
                        <a:latin typeface="Arial"/>
                        <a:ea typeface="Arial"/>
                      </a:endParaRPr>
                    </a:p>
                    <a:p>
                      <a:pPr marL="90170" marR="0">
                        <a:lnSpc>
                          <a:spcPct val="115000"/>
                        </a:lnSpc>
                        <a:spcBef>
                          <a:spcPts val="0"/>
                        </a:spcBef>
                        <a:spcAft>
                          <a:spcPts val="0"/>
                        </a:spcAft>
                        <a:tabLst>
                          <a:tab pos="360045" algn="l"/>
                        </a:tabLst>
                      </a:pPr>
                      <a:r>
                        <a:rPr lang="es-MX" sz="700" dirty="0">
                          <a:solidFill>
                            <a:srgbClr val="1C4587"/>
                          </a:solidFill>
                          <a:latin typeface="Century Gothic"/>
                          <a:ea typeface="Century Gothic"/>
                          <a:cs typeface="Century Gothic"/>
                        </a:rPr>
                        <a:t>     aclaren, describan o descifren  </a:t>
                      </a:r>
                      <a:endParaRPr lang="en-US" sz="700" dirty="0">
                        <a:solidFill>
                          <a:srgbClr val="000000"/>
                        </a:solidFill>
                        <a:latin typeface="Arial"/>
                        <a:ea typeface="Arial"/>
                      </a:endParaRPr>
                    </a:p>
                    <a:p>
                      <a:pPr marL="90170" marR="0">
                        <a:lnSpc>
                          <a:spcPct val="115000"/>
                        </a:lnSpc>
                        <a:spcBef>
                          <a:spcPts val="0"/>
                        </a:spcBef>
                        <a:spcAft>
                          <a:spcPts val="0"/>
                        </a:spcAft>
                        <a:tabLst>
                          <a:tab pos="360045" algn="l"/>
                        </a:tabLst>
                      </a:pPr>
                      <a:r>
                        <a:rPr lang="es-MX" sz="700" dirty="0">
                          <a:solidFill>
                            <a:srgbClr val="1C4587"/>
                          </a:solidFill>
                          <a:latin typeface="Century Gothic"/>
                          <a:ea typeface="Century Gothic"/>
                          <a:cs typeface="Century Gothic"/>
                        </a:rPr>
                        <a:t>    (para la  reflexión colaborativa</a:t>
                      </a:r>
                      <a:endParaRPr lang="en-US" sz="700" dirty="0">
                        <a:solidFill>
                          <a:srgbClr val="000000"/>
                        </a:solidFill>
                        <a:latin typeface="Arial"/>
                        <a:ea typeface="Arial"/>
                      </a:endParaRPr>
                    </a:p>
                    <a:p>
                      <a:pPr marL="90170" marR="0">
                        <a:lnSpc>
                          <a:spcPct val="115000"/>
                        </a:lnSpc>
                        <a:spcBef>
                          <a:spcPts val="0"/>
                        </a:spcBef>
                        <a:spcAft>
                          <a:spcPts val="0"/>
                        </a:spcAft>
                        <a:tabLst>
                          <a:tab pos="360045" algn="l"/>
                        </a:tabLst>
                      </a:pPr>
                      <a:r>
                        <a:rPr lang="es-MX" sz="700" dirty="0">
                          <a:solidFill>
                            <a:srgbClr val="1C4587"/>
                          </a:solidFill>
                          <a:latin typeface="Century Gothic"/>
                          <a:ea typeface="Century Gothic"/>
                          <a:cs typeface="Century Gothic"/>
                        </a:rPr>
                        <a:t>     de los estudiantes).</a:t>
                      </a:r>
                      <a:endParaRPr lang="en-US" sz="700" dirty="0">
                        <a:solidFill>
                          <a:srgbClr val="000000"/>
                        </a:solidFill>
                        <a:latin typeface="Arial"/>
                        <a:ea typeface="Arial"/>
                      </a:endParaRPr>
                    </a:p>
                    <a:p>
                      <a:pPr marL="90170" marR="0">
                        <a:lnSpc>
                          <a:spcPct val="115000"/>
                        </a:lnSpc>
                        <a:spcBef>
                          <a:spcPts val="0"/>
                        </a:spcBef>
                        <a:spcAft>
                          <a:spcPts val="0"/>
                        </a:spcAft>
                        <a:tabLst>
                          <a:tab pos="360045" algn="l"/>
                        </a:tabLst>
                      </a:pPr>
                      <a:r>
                        <a:rPr lang="es-MX" sz="700" dirty="0">
                          <a:solidFill>
                            <a:srgbClr val="1C4587"/>
                          </a:solidFill>
                          <a:latin typeface="Century Gothic"/>
                          <a:ea typeface="Century Gothic"/>
                          <a:cs typeface="Century Gothic"/>
                        </a:rPr>
                        <a:t>     ¿Cómo se lograrán?</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¿Por qué es importante la actividad física?</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¿Cuál es mi actividad deportiva favorita?</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¿Cuántas calorías se queman cuando…?</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¿Por qué son importantes las fuentes de energía alternativas?</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¿Qué es la sustentabilidad?</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¿Cómo podemos producir energía?</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0" marR="0">
                        <a:lnSpc>
                          <a:spcPct val="115000"/>
                        </a:lnSpc>
                        <a:spcBef>
                          <a:spcPts val="0"/>
                        </a:spcBef>
                        <a:spcAft>
                          <a:spcPts val="0"/>
                        </a:spcAft>
                      </a:pPr>
                      <a:r>
                        <a:rPr lang="es-MX" sz="800" dirty="0">
                          <a:solidFill>
                            <a:srgbClr val="000000"/>
                          </a:solidFill>
                          <a:latin typeface="Century Gothic"/>
                          <a:ea typeface="Century Gothic"/>
                          <a:cs typeface="Century Gothic"/>
                        </a:rPr>
                        <a:t>¿Por qué es importante buscar fuentes confiables?</a:t>
                      </a:r>
                      <a:endParaRPr lang="en-US" sz="800" dirty="0">
                        <a:solidFill>
                          <a:srgbClr val="000000"/>
                        </a:solidFill>
                        <a:latin typeface="Arial"/>
                        <a:ea typeface="Arial"/>
                      </a:endParaRPr>
                    </a:p>
                    <a:p>
                      <a:pPr marL="0" marR="0">
                        <a:lnSpc>
                          <a:spcPct val="115000"/>
                        </a:lnSpc>
                        <a:spcBef>
                          <a:spcPts val="0"/>
                        </a:spcBef>
                        <a:spcAft>
                          <a:spcPts val="0"/>
                        </a:spcAft>
                      </a:pPr>
                      <a:r>
                        <a:rPr lang="es-MX" sz="800" dirty="0">
                          <a:solidFill>
                            <a:srgbClr val="000000"/>
                          </a:solidFill>
                          <a:latin typeface="Century Gothic"/>
                          <a:ea typeface="Century Gothic"/>
                          <a:cs typeface="Century Gothic"/>
                        </a:rPr>
                        <a:t>¿Cómo puedo saber si una fuente es confiable?</a:t>
                      </a:r>
                      <a:endParaRPr lang="en-US" sz="8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439482">
                <a:tc>
                  <a:txBody>
                    <a:bodyPr/>
                    <a:lstStyle/>
                    <a:p>
                      <a:pPr marL="360045" marR="0" indent="-269875">
                        <a:lnSpc>
                          <a:spcPct val="115000"/>
                        </a:lnSpc>
                        <a:spcBef>
                          <a:spcPts val="0"/>
                        </a:spcBef>
                        <a:spcAft>
                          <a:spcPts val="0"/>
                        </a:spcAft>
                      </a:pPr>
                      <a:r>
                        <a:rPr lang="es-MX" sz="700" b="1" dirty="0">
                          <a:solidFill>
                            <a:srgbClr val="1C4587"/>
                          </a:solidFill>
                          <a:latin typeface="Century Gothic"/>
                          <a:ea typeface="Century Gothic"/>
                          <a:cs typeface="Century Gothic"/>
                        </a:rPr>
                        <a:t>6.</a:t>
                      </a:r>
                      <a:r>
                        <a:rPr lang="es-MX" sz="700" dirty="0">
                          <a:solidFill>
                            <a:srgbClr val="1C4587"/>
                          </a:solidFill>
                          <a:latin typeface="Century Gothic"/>
                          <a:ea typeface="Century Gothic"/>
                          <a:cs typeface="Century Gothic"/>
                        </a:rPr>
                        <a:t> </a:t>
                      </a:r>
                      <a:r>
                        <a:rPr lang="es-MX" sz="700" b="1" dirty="0">
                          <a:solidFill>
                            <a:srgbClr val="1C4587"/>
                          </a:solidFill>
                          <a:latin typeface="Century Gothic"/>
                          <a:ea typeface="Century Gothic"/>
                          <a:cs typeface="Century Gothic"/>
                        </a:rPr>
                        <a:t>Conectar.</a:t>
                      </a:r>
                      <a:endParaRPr lang="en-US" sz="700" dirty="0">
                        <a:solidFill>
                          <a:srgbClr val="000000"/>
                        </a:solidFill>
                        <a:latin typeface="Arial"/>
                        <a:ea typeface="Arial"/>
                      </a:endParaRPr>
                    </a:p>
                    <a:p>
                      <a:pPr marL="360045" marR="0" indent="-269875">
                        <a:lnSpc>
                          <a:spcPct val="115000"/>
                        </a:lnSpc>
                        <a:spcBef>
                          <a:spcPts val="0"/>
                        </a:spcBef>
                        <a:spcAft>
                          <a:spcPts val="0"/>
                        </a:spcAft>
                        <a:tabLst>
                          <a:tab pos="270510" algn="l"/>
                        </a:tabLst>
                      </a:pPr>
                      <a:r>
                        <a:rPr lang="es-MX" sz="700" b="1" dirty="0">
                          <a:solidFill>
                            <a:srgbClr val="1C4587"/>
                          </a:solidFill>
                          <a:latin typeface="Century Gothic"/>
                          <a:ea typeface="Century Gothic"/>
                          <a:cs typeface="Century Gothic"/>
                        </a:rPr>
                        <a:t>    </a:t>
                      </a:r>
                      <a:r>
                        <a:rPr lang="es-MX" sz="700" dirty="0">
                          <a:solidFill>
                            <a:srgbClr val="1C4587"/>
                          </a:solidFill>
                          <a:latin typeface="Century Gothic"/>
                          <a:ea typeface="Century Gothic"/>
                          <a:cs typeface="Century Gothic"/>
                        </a:rPr>
                        <a:t>¿De qué manera  las </a:t>
                      </a:r>
                      <a:endParaRPr lang="en-US" sz="700" dirty="0">
                        <a:solidFill>
                          <a:srgbClr val="000000"/>
                        </a:solidFill>
                        <a:latin typeface="Arial"/>
                        <a:ea typeface="Arial"/>
                      </a:endParaRPr>
                    </a:p>
                    <a:p>
                      <a:pPr marL="360045" marR="0" indent="-269875">
                        <a:lnSpc>
                          <a:spcPct val="115000"/>
                        </a:lnSpc>
                        <a:spcBef>
                          <a:spcPts val="0"/>
                        </a:spcBef>
                        <a:spcAft>
                          <a:spcPts val="0"/>
                        </a:spcAft>
                        <a:tabLst>
                          <a:tab pos="270510" algn="l"/>
                        </a:tabLst>
                      </a:pPr>
                      <a:r>
                        <a:rPr lang="es-MX" sz="700" dirty="0">
                          <a:solidFill>
                            <a:srgbClr val="1C4587"/>
                          </a:solidFill>
                          <a:latin typeface="Century Gothic"/>
                          <a:ea typeface="Century Gothic"/>
                          <a:cs typeface="Century Gothic"/>
                        </a:rPr>
                        <a:t>     conclusiones de cada disciplina</a:t>
                      </a:r>
                      <a:endParaRPr lang="en-US" sz="700" dirty="0">
                        <a:solidFill>
                          <a:srgbClr val="000000"/>
                        </a:solidFill>
                        <a:latin typeface="Arial"/>
                        <a:ea typeface="Arial"/>
                      </a:endParaRPr>
                    </a:p>
                    <a:p>
                      <a:pPr marL="360045" marR="0" indent="-269875">
                        <a:lnSpc>
                          <a:spcPct val="115000"/>
                        </a:lnSpc>
                        <a:spcBef>
                          <a:spcPts val="0"/>
                        </a:spcBef>
                        <a:spcAft>
                          <a:spcPts val="0"/>
                        </a:spcAft>
                        <a:tabLst>
                          <a:tab pos="270510" algn="l"/>
                        </a:tabLst>
                      </a:pPr>
                      <a:r>
                        <a:rPr lang="es-MX" sz="700" dirty="0">
                          <a:solidFill>
                            <a:srgbClr val="1C4587"/>
                          </a:solidFill>
                          <a:latin typeface="Century Gothic"/>
                          <a:ea typeface="Century Gothic"/>
                          <a:cs typeface="Century Gothic"/>
                        </a:rPr>
                        <a:t>     se vincularán, para dar respuesta</a:t>
                      </a:r>
                      <a:endParaRPr lang="en-US" sz="700" dirty="0">
                        <a:solidFill>
                          <a:srgbClr val="000000"/>
                        </a:solidFill>
                        <a:latin typeface="Arial"/>
                        <a:ea typeface="Arial"/>
                      </a:endParaRPr>
                    </a:p>
                    <a:p>
                      <a:pPr marL="360045" marR="0" indent="-269875">
                        <a:lnSpc>
                          <a:spcPct val="115000"/>
                        </a:lnSpc>
                        <a:spcBef>
                          <a:spcPts val="0"/>
                        </a:spcBef>
                        <a:spcAft>
                          <a:spcPts val="0"/>
                        </a:spcAft>
                        <a:tabLst>
                          <a:tab pos="270510" algn="l"/>
                        </a:tabLst>
                      </a:pPr>
                      <a:r>
                        <a:rPr lang="es-MX" sz="700" dirty="0">
                          <a:solidFill>
                            <a:srgbClr val="1C4587"/>
                          </a:solidFill>
                          <a:latin typeface="Century Gothic"/>
                          <a:ea typeface="Century Gothic"/>
                          <a:cs typeface="Century Gothic"/>
                        </a:rPr>
                        <a:t>     a  la pregunta disparadora del</a:t>
                      </a:r>
                      <a:endParaRPr lang="en-US" sz="700" dirty="0">
                        <a:solidFill>
                          <a:srgbClr val="000000"/>
                        </a:solidFill>
                        <a:latin typeface="Arial"/>
                        <a:ea typeface="Arial"/>
                      </a:endParaRPr>
                    </a:p>
                    <a:p>
                      <a:pPr marL="360045" marR="0" indent="-269875">
                        <a:lnSpc>
                          <a:spcPct val="115000"/>
                        </a:lnSpc>
                        <a:spcBef>
                          <a:spcPts val="0"/>
                        </a:spcBef>
                        <a:spcAft>
                          <a:spcPts val="0"/>
                        </a:spcAft>
                        <a:tabLst>
                          <a:tab pos="270510" algn="l"/>
                        </a:tabLst>
                      </a:pPr>
                      <a:r>
                        <a:rPr lang="es-MX" sz="700" dirty="0">
                          <a:solidFill>
                            <a:srgbClr val="1C4587"/>
                          </a:solidFill>
                          <a:latin typeface="Century Gothic"/>
                          <a:ea typeface="Century Gothic"/>
                          <a:cs typeface="Century Gothic"/>
                        </a:rPr>
                        <a:t>     proyecto? </a:t>
                      </a:r>
                      <a:endParaRPr lang="en-US" sz="700" dirty="0">
                        <a:solidFill>
                          <a:srgbClr val="000000"/>
                        </a:solidFill>
                        <a:latin typeface="Arial"/>
                        <a:ea typeface="Arial"/>
                      </a:endParaRPr>
                    </a:p>
                    <a:p>
                      <a:pPr marL="360045" marR="0" indent="-269875">
                        <a:lnSpc>
                          <a:spcPct val="115000"/>
                        </a:lnSpc>
                        <a:spcBef>
                          <a:spcPts val="0"/>
                        </a:spcBef>
                        <a:spcAft>
                          <a:spcPts val="0"/>
                        </a:spcAft>
                        <a:tabLst>
                          <a:tab pos="270510" algn="l"/>
                        </a:tabLst>
                      </a:pPr>
                      <a:r>
                        <a:rPr lang="es-MX" sz="700" dirty="0">
                          <a:solidFill>
                            <a:srgbClr val="1C4587"/>
                          </a:solidFill>
                          <a:latin typeface="Century Gothic"/>
                          <a:ea typeface="Century Gothic"/>
                          <a:cs typeface="Century Gothic"/>
                        </a:rPr>
                        <a:t>     ¿Cuál será la   estrategia o</a:t>
                      </a:r>
                      <a:endParaRPr lang="en-US" sz="700" dirty="0">
                        <a:solidFill>
                          <a:srgbClr val="000000"/>
                        </a:solidFill>
                        <a:latin typeface="Arial"/>
                        <a:ea typeface="Arial"/>
                      </a:endParaRPr>
                    </a:p>
                    <a:p>
                      <a:pPr marL="360045" marR="0" indent="-269875">
                        <a:lnSpc>
                          <a:spcPct val="115000"/>
                        </a:lnSpc>
                        <a:spcBef>
                          <a:spcPts val="0"/>
                        </a:spcBef>
                        <a:spcAft>
                          <a:spcPts val="0"/>
                        </a:spcAft>
                        <a:tabLst>
                          <a:tab pos="270510" algn="l"/>
                        </a:tabLst>
                      </a:pPr>
                      <a:r>
                        <a:rPr lang="es-MX" sz="700" dirty="0">
                          <a:solidFill>
                            <a:srgbClr val="1C4587"/>
                          </a:solidFill>
                          <a:latin typeface="Century Gothic"/>
                          <a:ea typeface="Century Gothic"/>
                          <a:cs typeface="Century Gothic"/>
                        </a:rPr>
                        <a:t>     actividad  que se utilizará para </a:t>
                      </a:r>
                      <a:endParaRPr lang="en-US" sz="700" dirty="0">
                        <a:solidFill>
                          <a:srgbClr val="000000"/>
                        </a:solidFill>
                        <a:latin typeface="Arial"/>
                        <a:ea typeface="Arial"/>
                      </a:endParaRPr>
                    </a:p>
                    <a:p>
                      <a:pPr marL="360045" marR="0" indent="-269875">
                        <a:lnSpc>
                          <a:spcPct val="115000"/>
                        </a:lnSpc>
                        <a:spcBef>
                          <a:spcPts val="0"/>
                        </a:spcBef>
                        <a:spcAft>
                          <a:spcPts val="0"/>
                        </a:spcAft>
                        <a:tabLst>
                          <a:tab pos="270510" algn="l"/>
                        </a:tabLst>
                      </a:pPr>
                      <a:r>
                        <a:rPr lang="es-MX" sz="700" dirty="0">
                          <a:solidFill>
                            <a:srgbClr val="1C4587"/>
                          </a:solidFill>
                          <a:latin typeface="Century Gothic"/>
                          <a:ea typeface="Century Gothic"/>
                          <a:cs typeface="Century Gothic"/>
                        </a:rPr>
                        <a:t>     lograr que haya conciencia de </a:t>
                      </a:r>
                      <a:endParaRPr lang="en-US" sz="700" dirty="0">
                        <a:solidFill>
                          <a:srgbClr val="000000"/>
                        </a:solidFill>
                        <a:latin typeface="Arial"/>
                        <a:ea typeface="Arial"/>
                      </a:endParaRPr>
                    </a:p>
                    <a:p>
                      <a:pPr marL="270510" marR="0" indent="-180340">
                        <a:lnSpc>
                          <a:spcPct val="115000"/>
                        </a:lnSpc>
                        <a:spcBef>
                          <a:spcPts val="0"/>
                        </a:spcBef>
                        <a:spcAft>
                          <a:spcPts val="0"/>
                        </a:spcAft>
                        <a:tabLst>
                          <a:tab pos="270510" algn="l"/>
                        </a:tabLst>
                      </a:pPr>
                      <a:r>
                        <a:rPr lang="es-MX" sz="700" dirty="0">
                          <a:solidFill>
                            <a:srgbClr val="1C4587"/>
                          </a:solidFill>
                          <a:latin typeface="Century Gothic"/>
                          <a:ea typeface="Century Gothic"/>
                          <a:cs typeface="Century Gothic"/>
                        </a:rPr>
                        <a:t>     </a:t>
                      </a:r>
                      <a:r>
                        <a:rPr lang="en-US" sz="700" dirty="0">
                          <a:solidFill>
                            <a:srgbClr val="1C4587"/>
                          </a:solidFill>
                          <a:latin typeface="Century Gothic"/>
                          <a:ea typeface="Century Gothic"/>
                          <a:cs typeface="Century Gothic"/>
                        </a:rPr>
                        <a:t>ello?</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Las conclusiones de las actividades tienen que ver con la energía y es este tema el que permite relacionar las materias buscando la innovación de una propuesta de aprovechamiento de energía.</a:t>
                      </a:r>
                      <a:endParaRPr lang="en-US" sz="700" dirty="0">
                        <a:solidFill>
                          <a:srgbClr val="000000"/>
                        </a:solidFill>
                        <a:latin typeface="Arial"/>
                        <a:ea typeface="Arial"/>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La estratega está en colocar como tema central la energía y desarrollar la importancia de ella para cada materia y detonar el reto que implica el proyecto.</a:t>
                      </a:r>
                      <a:endParaRPr lang="en-US" sz="700" dirty="0">
                        <a:solidFill>
                          <a:srgbClr val="000000"/>
                        </a:solidFill>
                        <a:latin typeface="Arial"/>
                        <a:ea typeface="Arial"/>
                      </a:endParaRPr>
                    </a:p>
                  </a:txBody>
                  <a:tcPr marL="44483" marR="44483" marT="44483" marB="44483">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9</a:t>
            </a:r>
            <a:endParaRPr lang="en-US" b="1" dirty="0">
              <a:solidFill>
                <a:schemeClr val="tx2"/>
              </a:solidFill>
            </a:endParaRPr>
          </a:p>
        </p:txBody>
      </p:sp>
      <p:pic>
        <p:nvPicPr>
          <p:cNvPr id="7" name="6 Imagen" descr="thumbnail (1).jpg"/>
          <p:cNvPicPr>
            <a:picLocks noChangeAspect="1"/>
          </p:cNvPicPr>
          <p:nvPr/>
        </p:nvPicPr>
        <p:blipFill>
          <a:blip r:embed="rId5" cstate="print"/>
          <a:stretch>
            <a:fillRect/>
          </a:stretch>
        </p:blipFill>
        <p:spPr>
          <a:xfrm>
            <a:off x="4495800" y="2895600"/>
            <a:ext cx="3657600" cy="2743200"/>
          </a:xfrm>
          <a:prstGeom prst="rect">
            <a:avLst/>
          </a:prstGeom>
        </p:spPr>
      </p:pic>
      <p:pic>
        <p:nvPicPr>
          <p:cNvPr id="10" name="9 Imagen" descr="thumbnail (2).jpg"/>
          <p:cNvPicPr>
            <a:picLocks noChangeAspect="1"/>
          </p:cNvPicPr>
          <p:nvPr/>
        </p:nvPicPr>
        <p:blipFill>
          <a:blip r:embed="rId6" cstate="print"/>
          <a:stretch>
            <a:fillRect/>
          </a:stretch>
        </p:blipFill>
        <p:spPr>
          <a:xfrm>
            <a:off x="558800" y="2057400"/>
            <a:ext cx="4013200" cy="30099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28600"/>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2057400" y="1219200"/>
            <a:ext cx="6324600" cy="646331"/>
          </a:xfrm>
          <a:prstGeom prst="rect">
            <a:avLst/>
          </a:prstGeom>
          <a:noFill/>
        </p:spPr>
        <p:txBody>
          <a:bodyPr wrap="square" rtlCol="0">
            <a:spAutoFit/>
          </a:bodyPr>
          <a:lstStyle/>
          <a:p>
            <a:pPr algn="ctr"/>
            <a:r>
              <a:rPr lang="es-MX" b="1" dirty="0" smtClean="0">
                <a:solidFill>
                  <a:schemeClr val="tx2"/>
                </a:solidFill>
              </a:rPr>
              <a:t>Producto </a:t>
            </a:r>
            <a:r>
              <a:rPr lang="es-MX" b="1" dirty="0" smtClean="0">
                <a:solidFill>
                  <a:schemeClr val="tx2"/>
                </a:solidFill>
              </a:rPr>
              <a:t>10</a:t>
            </a:r>
          </a:p>
          <a:p>
            <a:pPr algn="ctr"/>
            <a:r>
              <a:rPr lang="es-MX" b="1" dirty="0" smtClean="0">
                <a:solidFill>
                  <a:schemeClr val="tx2"/>
                </a:solidFill>
              </a:rPr>
              <a:t>Evaluación. Tipos, herramientas y productos de aprendizaje</a:t>
            </a:r>
            <a:endParaRPr lang="en-US" b="1" dirty="0">
              <a:solidFill>
                <a:schemeClr val="tx2"/>
              </a:solidFill>
            </a:endParaRPr>
          </a:p>
        </p:txBody>
      </p:sp>
      <p:graphicFrame>
        <p:nvGraphicFramePr>
          <p:cNvPr id="11" name="10 Tabla"/>
          <p:cNvGraphicFramePr>
            <a:graphicFrameLocks noGrp="1"/>
          </p:cNvGraphicFramePr>
          <p:nvPr/>
        </p:nvGraphicFramePr>
        <p:xfrm>
          <a:off x="914400" y="1913762"/>
          <a:ext cx="7543800" cy="2963038"/>
        </p:xfrm>
        <a:graphic>
          <a:graphicData uri="http://schemas.openxmlformats.org/drawingml/2006/table">
            <a:tbl>
              <a:tblPr/>
              <a:tblGrid>
                <a:gridCol w="1665515"/>
                <a:gridCol w="1714500"/>
                <a:gridCol w="1861457"/>
                <a:gridCol w="2302328"/>
              </a:tblGrid>
              <a:tr h="909918">
                <a:tc gridSpan="4">
                  <a:txBody>
                    <a:bodyPr/>
                    <a:lstStyle/>
                    <a:p>
                      <a:pPr marL="0" marR="0" algn="ctr">
                        <a:lnSpc>
                          <a:spcPct val="115000"/>
                        </a:lnSpc>
                        <a:spcBef>
                          <a:spcPts val="0"/>
                        </a:spcBef>
                        <a:spcAft>
                          <a:spcPts val="0"/>
                        </a:spcAft>
                      </a:pPr>
                      <a:r>
                        <a:rPr lang="es-MX" sz="1000" b="1" dirty="0" smtClean="0">
                          <a:latin typeface="Calibri"/>
                          <a:ea typeface="Calibri"/>
                          <a:cs typeface="Times New Roman"/>
                        </a:rPr>
                        <a:t>                                 Evaluación </a:t>
                      </a:r>
                      <a:r>
                        <a:rPr lang="es-MX" sz="1000" b="1" dirty="0">
                          <a:latin typeface="Calibri"/>
                          <a:ea typeface="Calibri"/>
                          <a:cs typeface="Times New Roman"/>
                        </a:rPr>
                        <a:t>diagnóstica</a:t>
                      </a:r>
                      <a:endParaRPr lang="en-US" sz="800" dirty="0">
                        <a:latin typeface="Calibri"/>
                        <a:ea typeface="Calibri"/>
                        <a:cs typeface="Times New Roman"/>
                      </a:endParaRPr>
                    </a:p>
                    <a:p>
                      <a:pPr marL="0" marR="0" algn="ctr">
                        <a:lnSpc>
                          <a:spcPct val="115000"/>
                        </a:lnSpc>
                        <a:spcBef>
                          <a:spcPts val="0"/>
                        </a:spcBef>
                        <a:spcAft>
                          <a:spcPts val="0"/>
                        </a:spcAft>
                      </a:pPr>
                      <a:r>
                        <a:rPr lang="es-MX" sz="800" b="1" dirty="0" smtClean="0">
                          <a:latin typeface="Calibri"/>
                          <a:ea typeface="Calibri"/>
                          <a:cs typeface="Times New Roman"/>
                        </a:rPr>
                        <a:t>                                     ¿</a:t>
                      </a:r>
                      <a:r>
                        <a:rPr lang="es-MX" sz="800" b="1" dirty="0">
                          <a:latin typeface="Calibri"/>
                          <a:ea typeface="Calibri"/>
                          <a:cs typeface="Times New Roman"/>
                        </a:rPr>
                        <a:t>Qué es?</a:t>
                      </a:r>
                      <a:endParaRPr lang="en-US" sz="800" dirty="0">
                        <a:latin typeface="Calibri"/>
                        <a:ea typeface="Calibri"/>
                        <a:cs typeface="Times New Roman"/>
                      </a:endParaRPr>
                    </a:p>
                    <a:p>
                      <a:pPr marL="0" marR="0" algn="ctr">
                        <a:lnSpc>
                          <a:spcPct val="115000"/>
                        </a:lnSpc>
                        <a:spcBef>
                          <a:spcPts val="0"/>
                        </a:spcBef>
                        <a:spcAft>
                          <a:spcPts val="0"/>
                        </a:spcAft>
                      </a:pPr>
                      <a:r>
                        <a:rPr lang="es-MX" sz="800" dirty="0">
                          <a:latin typeface="Calibri"/>
                          <a:ea typeface="Calibri"/>
                          <a:cs typeface="Times New Roman"/>
                        </a:rPr>
                        <a:t>“La evaluación diagnóstica es aquella que se realiza previamente al desarrollo de un proceso educativo, cualquiera que éste sea”.(1</a:t>
                      </a:r>
                      <a:r>
                        <a:rPr lang="es-MX" sz="800" dirty="0" smtClean="0">
                          <a:latin typeface="Calibri"/>
                          <a:ea typeface="Calibri"/>
                          <a:cs typeface="Times New Roman"/>
                        </a:rPr>
                        <a:t>)</a:t>
                      </a:r>
                    </a:p>
                    <a:p>
                      <a:pPr marL="0" marR="0" algn="ctr">
                        <a:lnSpc>
                          <a:spcPct val="115000"/>
                        </a:lnSpc>
                        <a:spcBef>
                          <a:spcPts val="0"/>
                        </a:spcBef>
                        <a:spcAft>
                          <a:spcPts val="0"/>
                        </a:spcAft>
                      </a:pPr>
                      <a:endParaRPr lang="es-MX" sz="800" dirty="0" smtClean="0">
                        <a:latin typeface="Calibri"/>
                        <a:ea typeface="Calibri"/>
                        <a:cs typeface="Times New Roman"/>
                      </a:endParaRPr>
                    </a:p>
                    <a:p>
                      <a:pPr marL="0" marR="0" algn="ctr">
                        <a:lnSpc>
                          <a:spcPct val="115000"/>
                        </a:lnSpc>
                        <a:spcBef>
                          <a:spcPts val="0"/>
                        </a:spcBef>
                        <a:spcAft>
                          <a:spcPts val="0"/>
                        </a:spcAft>
                      </a:pPr>
                      <a:endParaRPr lang="es-MX" sz="800" dirty="0" smtClean="0">
                        <a:latin typeface="Calibri"/>
                        <a:ea typeface="Calibri"/>
                        <a:cs typeface="Times New Roman"/>
                      </a:endParaRPr>
                    </a:p>
                    <a:p>
                      <a:pPr marL="0" marR="0" algn="ctr">
                        <a:lnSpc>
                          <a:spcPct val="115000"/>
                        </a:lnSpc>
                        <a:spcBef>
                          <a:spcPts val="0"/>
                        </a:spcBef>
                        <a:spcAft>
                          <a:spcPts val="0"/>
                        </a:spcAft>
                      </a:pPr>
                      <a:endParaRPr lang="es-MX" sz="800" dirty="0" smtClean="0">
                        <a:latin typeface="Calibri"/>
                        <a:ea typeface="Calibri"/>
                        <a:cs typeface="Times New Roman"/>
                      </a:endParaRPr>
                    </a:p>
                    <a:p>
                      <a:pPr marL="0" marR="0" algn="ctr">
                        <a:lnSpc>
                          <a:spcPct val="115000"/>
                        </a:lnSpc>
                        <a:spcBef>
                          <a:spcPts val="0"/>
                        </a:spcBef>
                        <a:spcAft>
                          <a:spcPts val="0"/>
                        </a:spcAft>
                      </a:pPr>
                      <a:endParaRPr lang="en-US" sz="800" dirty="0">
                        <a:latin typeface="Calibri"/>
                        <a:ea typeface="Calibri"/>
                        <a:cs typeface="Times New Roman"/>
                      </a:endParaRPr>
                    </a:p>
                  </a:txBody>
                  <a:tcPr marL="47501" marR="47501"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757082">
                <a:tc>
                  <a:txBody>
                    <a:bodyPr/>
                    <a:lstStyle/>
                    <a:p>
                      <a:pPr marL="0" marR="0">
                        <a:lnSpc>
                          <a:spcPct val="115000"/>
                        </a:lnSpc>
                        <a:spcBef>
                          <a:spcPts val="0"/>
                        </a:spcBef>
                        <a:spcAft>
                          <a:spcPts val="0"/>
                        </a:spcAft>
                      </a:pPr>
                      <a:r>
                        <a:rPr lang="es-MX" sz="800" b="1" dirty="0">
                          <a:latin typeface="Calibri"/>
                          <a:ea typeface="Calibri"/>
                          <a:cs typeface="Times New Roman"/>
                        </a:rPr>
                        <a:t>¿Qué características tiene?</a:t>
                      </a:r>
                      <a:endParaRPr lang="en-US" sz="800" dirty="0">
                        <a:latin typeface="Calibri"/>
                        <a:ea typeface="Calibri"/>
                        <a:cs typeface="Times New Roman"/>
                      </a:endParaRPr>
                    </a:p>
                    <a:p>
                      <a:pPr marL="0" marR="0">
                        <a:lnSpc>
                          <a:spcPct val="115000"/>
                        </a:lnSpc>
                        <a:spcBef>
                          <a:spcPts val="0"/>
                        </a:spcBef>
                        <a:spcAft>
                          <a:spcPts val="0"/>
                        </a:spcAft>
                      </a:pPr>
                      <a:r>
                        <a:rPr lang="es-MX" sz="800" dirty="0">
                          <a:latin typeface="Calibri"/>
                          <a:ea typeface="Calibri"/>
                          <a:cs typeface="Times New Roman"/>
                        </a:rPr>
                        <a:t>“En primer lugar, como aclara Jorba y Casellas (1998), los objetos de la evaluación diagnóstica inicial estarán determinados por un análisis lógico de los contenidos (disciplina, asignatura, módulo, etcétera) del programa de que se trate, y un análisis psicopedagógico de cómo y cuál es la mejor manera de que éstos sean aprendidos”.(1)</a:t>
                      </a:r>
                      <a:endParaRPr lang="en-US" sz="800" dirty="0">
                        <a:latin typeface="Calibri"/>
                        <a:ea typeface="Calibri"/>
                        <a:cs typeface="Times New Roman"/>
                      </a:endParaRPr>
                    </a:p>
                  </a:txBody>
                  <a:tcPr marL="47501" marR="47501" marT="0" marB="0">
                    <a:lnL>
                      <a:noFill/>
                    </a:lnL>
                    <a:lnR>
                      <a:noFill/>
                    </a:lnR>
                    <a:lnT>
                      <a:noFill/>
                    </a:lnT>
                    <a:lnB>
                      <a:noFill/>
                    </a:lnB>
                  </a:tcPr>
                </a:tc>
                <a:tc>
                  <a:txBody>
                    <a:bodyPr/>
                    <a:lstStyle/>
                    <a:p>
                      <a:pPr marL="0" marR="0" algn="ctr">
                        <a:lnSpc>
                          <a:spcPct val="115000"/>
                        </a:lnSpc>
                        <a:spcBef>
                          <a:spcPts val="0"/>
                        </a:spcBef>
                        <a:spcAft>
                          <a:spcPts val="0"/>
                        </a:spcAft>
                      </a:pPr>
                      <a:r>
                        <a:rPr lang="es-MX" sz="800" b="1" dirty="0">
                          <a:latin typeface="Calibri"/>
                          <a:ea typeface="Calibri"/>
                          <a:cs typeface="Times New Roman"/>
                        </a:rPr>
                        <a:t>¿Quién la puede llevar a cabo?</a:t>
                      </a:r>
                      <a:endParaRPr lang="en-US" sz="800" dirty="0">
                        <a:latin typeface="Calibri"/>
                        <a:ea typeface="Calibri"/>
                        <a:cs typeface="Times New Roman"/>
                      </a:endParaRPr>
                    </a:p>
                    <a:p>
                      <a:pPr marL="0" marR="0">
                        <a:lnSpc>
                          <a:spcPct val="115000"/>
                        </a:lnSpc>
                        <a:spcBef>
                          <a:spcPts val="0"/>
                        </a:spcBef>
                        <a:spcAft>
                          <a:spcPts val="0"/>
                        </a:spcAft>
                      </a:pPr>
                      <a:r>
                        <a:rPr lang="es-MX" sz="800" dirty="0">
                          <a:latin typeface="Calibri"/>
                          <a:ea typeface="Calibri"/>
                          <a:cs typeface="Times New Roman"/>
                        </a:rPr>
                        <a:t>“El o la docente debido a que necesita determinar cuáles son las principales fortalezas que sus estudiantes poseen al empezar el ciclo escolar, un nuevo tema o una unidad. Adecuar la planificación a las necesidades del grupo de estudiantes”. (2)</a:t>
                      </a:r>
                      <a:endParaRPr lang="en-US" sz="800" dirty="0">
                        <a:latin typeface="Calibri"/>
                        <a:ea typeface="Calibri"/>
                        <a:cs typeface="Times New Roman"/>
                      </a:endParaRPr>
                    </a:p>
                  </a:txBody>
                  <a:tcPr marL="47501" marR="47501" marT="0" marB="0">
                    <a:lnL>
                      <a:noFill/>
                    </a:lnL>
                    <a:lnR>
                      <a:noFill/>
                    </a:lnR>
                    <a:lnT>
                      <a:noFill/>
                    </a:lnT>
                    <a:lnB>
                      <a:noFill/>
                    </a:lnB>
                  </a:tcPr>
                </a:tc>
                <a:tc>
                  <a:txBody>
                    <a:bodyPr/>
                    <a:lstStyle/>
                    <a:p>
                      <a:pPr marL="0" marR="0" algn="ctr">
                        <a:lnSpc>
                          <a:spcPct val="115000"/>
                        </a:lnSpc>
                        <a:spcBef>
                          <a:spcPts val="0"/>
                        </a:spcBef>
                        <a:spcAft>
                          <a:spcPts val="0"/>
                        </a:spcAft>
                      </a:pPr>
                      <a:r>
                        <a:rPr lang="es-MX" sz="800" b="1" dirty="0">
                          <a:latin typeface="Calibri"/>
                          <a:ea typeface="Calibri"/>
                          <a:cs typeface="Times New Roman"/>
                        </a:rPr>
                        <a:t>¿Para qué diferentes fines?</a:t>
                      </a:r>
                      <a:endParaRPr lang="en-US" sz="800" dirty="0">
                        <a:latin typeface="Calibri"/>
                        <a:ea typeface="Calibri"/>
                        <a:cs typeface="Times New Roman"/>
                      </a:endParaRPr>
                    </a:p>
                    <a:p>
                      <a:pPr marL="0" marR="0">
                        <a:lnSpc>
                          <a:spcPct val="115000"/>
                        </a:lnSpc>
                        <a:spcBef>
                          <a:spcPts val="0"/>
                        </a:spcBef>
                        <a:spcAft>
                          <a:spcPts val="0"/>
                        </a:spcAft>
                      </a:pPr>
                      <a:r>
                        <a:rPr lang="es-MX" sz="800" dirty="0">
                          <a:latin typeface="Calibri"/>
                          <a:ea typeface="Calibri"/>
                          <a:cs typeface="Times New Roman"/>
                        </a:rPr>
                        <a:t>“La evaluación diagnóstica también puede ser de dos tipos: inicial y puntual (Rosales, 1991). Evaluación diagnóstica inicial. Entendemos por evaluación diagnóstica inicial, la que se realiza de manera única y exclusiva antes de algún proceso o ciclo educativo amplio.</a:t>
                      </a:r>
                      <a:endParaRPr lang="en-US" sz="800" dirty="0">
                        <a:latin typeface="Calibri"/>
                        <a:ea typeface="Calibri"/>
                        <a:cs typeface="Times New Roman"/>
                      </a:endParaRPr>
                    </a:p>
                    <a:p>
                      <a:pPr marL="0" marR="0">
                        <a:lnSpc>
                          <a:spcPct val="115000"/>
                        </a:lnSpc>
                        <a:spcBef>
                          <a:spcPts val="0"/>
                        </a:spcBef>
                        <a:spcAft>
                          <a:spcPts val="0"/>
                        </a:spcAft>
                      </a:pPr>
                      <a:r>
                        <a:rPr lang="es-MX" sz="800" dirty="0">
                          <a:latin typeface="Calibri"/>
                          <a:ea typeface="Calibri"/>
                          <a:cs typeface="Times New Roman"/>
                        </a:rPr>
                        <a:t>Evaluación diagnóstica puntual. Debe entenderse como una evaluación que se realiza en distintos momentos antes de iniciar una secuencia o segmento de enseñanza perteneciente a un determinado curso”. (1)</a:t>
                      </a:r>
                      <a:endParaRPr lang="en-US" sz="800" dirty="0">
                        <a:latin typeface="Calibri"/>
                        <a:ea typeface="Calibri"/>
                        <a:cs typeface="Times New Roman"/>
                      </a:endParaRPr>
                    </a:p>
                  </a:txBody>
                  <a:tcPr marL="47501" marR="47501" marT="0" marB="0">
                    <a:lnL>
                      <a:noFill/>
                    </a:lnL>
                    <a:lnR>
                      <a:noFill/>
                    </a:lnR>
                    <a:lnT>
                      <a:noFill/>
                    </a:lnT>
                    <a:lnB>
                      <a:noFill/>
                    </a:lnB>
                  </a:tcPr>
                </a:tc>
                <a:tc>
                  <a:txBody>
                    <a:bodyPr/>
                    <a:lstStyle/>
                    <a:p>
                      <a:pPr marL="0" marR="0" algn="ctr">
                        <a:lnSpc>
                          <a:spcPct val="115000"/>
                        </a:lnSpc>
                        <a:spcBef>
                          <a:spcPts val="0"/>
                        </a:spcBef>
                        <a:spcAft>
                          <a:spcPts val="0"/>
                        </a:spcAft>
                      </a:pPr>
                      <a:r>
                        <a:rPr lang="es-MX" sz="800" b="1" dirty="0">
                          <a:latin typeface="Calibri"/>
                          <a:ea typeface="Calibri"/>
                          <a:cs typeface="Times New Roman"/>
                        </a:rPr>
                        <a:t>¿Con que técnica o instrumento?</a:t>
                      </a:r>
                      <a:endParaRPr lang="en-US" sz="800" dirty="0">
                        <a:latin typeface="Calibri"/>
                        <a:ea typeface="Calibri"/>
                        <a:cs typeface="Times New Roman"/>
                      </a:endParaRPr>
                    </a:p>
                    <a:p>
                      <a:pPr marL="0" marR="0">
                        <a:lnSpc>
                          <a:spcPct val="115000"/>
                        </a:lnSpc>
                        <a:spcBef>
                          <a:spcPts val="0"/>
                        </a:spcBef>
                        <a:spcAft>
                          <a:spcPts val="0"/>
                        </a:spcAft>
                      </a:pPr>
                      <a:r>
                        <a:rPr lang="es-MX" sz="800" dirty="0">
                          <a:latin typeface="Calibri"/>
                          <a:ea typeface="Calibri"/>
                          <a:cs typeface="Times New Roman"/>
                        </a:rPr>
                        <a:t>“• Técnicas informales: observación (por medio de listas de control), entrevistas, debates, exposición de ideas.</a:t>
                      </a:r>
                      <a:endParaRPr lang="en-US" sz="800" dirty="0">
                        <a:latin typeface="Calibri"/>
                        <a:ea typeface="Calibri"/>
                        <a:cs typeface="Times New Roman"/>
                      </a:endParaRPr>
                    </a:p>
                    <a:p>
                      <a:pPr marL="0" marR="0">
                        <a:lnSpc>
                          <a:spcPct val="115000"/>
                        </a:lnSpc>
                        <a:spcBef>
                          <a:spcPts val="0"/>
                        </a:spcBef>
                        <a:spcAft>
                          <a:spcPts val="0"/>
                        </a:spcAft>
                      </a:pPr>
                      <a:r>
                        <a:rPr lang="es-MX" sz="800" dirty="0">
                          <a:latin typeface="Calibri"/>
                          <a:ea typeface="Calibri"/>
                          <a:cs typeface="Times New Roman"/>
                        </a:rPr>
                        <a:t> • Técnicas formales: pruebas objetivas, cuestionarios abiertos y cerrados, mapas conceptuales, pruebas de desempeño, resolución de problemas, informes personales KPSI (Knowledge and Prior Study Inventory), etcétera”. </a:t>
                      </a:r>
                      <a:endParaRPr lang="en-US" sz="800" dirty="0">
                        <a:latin typeface="Calibri"/>
                        <a:ea typeface="Calibri"/>
                        <a:cs typeface="Times New Roman"/>
                      </a:endParaRPr>
                    </a:p>
                    <a:p>
                      <a:pPr marL="0" marR="0">
                        <a:lnSpc>
                          <a:spcPct val="115000"/>
                        </a:lnSpc>
                        <a:spcBef>
                          <a:spcPts val="0"/>
                        </a:spcBef>
                        <a:spcAft>
                          <a:spcPts val="0"/>
                        </a:spcAft>
                      </a:pPr>
                      <a:r>
                        <a:rPr lang="es-MX" sz="800" dirty="0">
                          <a:latin typeface="Calibri"/>
                          <a:ea typeface="Calibri"/>
                          <a:cs typeface="Times New Roman"/>
                        </a:rPr>
                        <a:t>(1)</a:t>
                      </a:r>
                      <a:endParaRPr lang="en-US" sz="800" dirty="0">
                        <a:latin typeface="Calibri"/>
                        <a:ea typeface="Calibri"/>
                        <a:cs typeface="Times New Roman"/>
                      </a:endParaRPr>
                    </a:p>
                  </a:txBody>
                  <a:tcPr marL="47501" marR="47501" marT="0" marB="0">
                    <a:lnL>
                      <a:noFill/>
                    </a:lnL>
                    <a:lnR>
                      <a:noFill/>
                    </a:lnR>
                    <a:lnT>
                      <a:noFill/>
                    </a:lnT>
                    <a:lnB>
                      <a:noFill/>
                    </a:lnB>
                  </a:tcPr>
                </a:tc>
              </a:tr>
            </a:tbl>
          </a:graphicData>
        </a:graphic>
      </p:graphicFrame>
      <p:sp>
        <p:nvSpPr>
          <p:cNvPr id="89091" name="Rectangle 3"/>
          <p:cNvSpPr>
            <a:spLocks noChangeArrowheads="1"/>
          </p:cNvSpPr>
          <p:nvPr/>
        </p:nvSpPr>
        <p:spPr bwMode="auto">
          <a:xfrm>
            <a:off x="332716" y="4840069"/>
            <a:ext cx="873508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Tx/>
              <a:buAutoNum type="arabicParenBoth"/>
              <a:tabLst/>
            </a:pPr>
            <a:r>
              <a:rPr lang="es-MX" sz="900" dirty="0" smtClean="0"/>
              <a:t>Díaz, F. y Barriga, A. (2002). Tipos de evaluación, en Estrategias Docentes para un Aprendizaje Significativo: una interpretación constructivista (pp. 396-414). México: McGraw Hill.</a:t>
            </a:r>
          </a:p>
          <a:p>
            <a:pPr marL="228600" marR="0" lvl="0" indent="-228600" algn="l" defTabSz="914400" rtl="0" eaLnBrk="1" fontAlgn="base" latinLnBrk="0" hangingPunct="1">
              <a:lnSpc>
                <a:spcPct val="100000"/>
              </a:lnSpc>
              <a:spcBef>
                <a:spcPct val="0"/>
              </a:spcBef>
              <a:spcAft>
                <a:spcPct val="0"/>
              </a:spcAft>
              <a:buClrTx/>
              <a:buSzTx/>
              <a:buFontTx/>
              <a:buAutoNum type="arabicParenBoth"/>
              <a:tabLst/>
            </a:pPr>
            <a:r>
              <a:rPr lang="es-MX" sz="900" dirty="0" smtClean="0"/>
              <a:t> Recuperado de https://des-for.infd.edu.ar/sitio/upload/diazbarrigacap8_EVALUACION.pdf</a:t>
            </a:r>
            <a:endParaRPr lang="en-US" sz="900" dirty="0" smtClean="0"/>
          </a:p>
          <a:p>
            <a:pPr marL="0" marR="0" lvl="0" indent="0" algn="l" defTabSz="914400" rtl="0" eaLnBrk="0" fontAlgn="base" latinLnBrk="0" hangingPunct="0">
              <a:lnSpc>
                <a:spcPct val="100000"/>
              </a:lnSpc>
              <a:spcBef>
                <a:spcPct val="0"/>
              </a:spcBef>
              <a:spcAft>
                <a:spcPct val="0"/>
              </a:spcAft>
              <a:buClrTx/>
              <a:buSzTx/>
              <a:buFontTx/>
              <a:buNone/>
              <a:tabLst/>
            </a:pPr>
            <a:r>
              <a:rPr lang="es-MX" sz="900" dirty="0" smtClean="0"/>
              <a:t>(2) Agencia de Estados Unidos para el Desarrollo Internacional. (s.a.). Herramientas de evaluación en el aula. Recuperado de </a:t>
            </a:r>
            <a:r>
              <a:rPr lang="es-MX" sz="900" dirty="0" smtClean="0">
                <a:hlinkClick r:id="rId5"/>
              </a:rPr>
              <a:t>http://uvg.edu.gt/educacion/maestrosinnovadores/</a:t>
            </a:r>
            <a:endParaRPr lang="es-MX" sz="900" dirty="0" smtClean="0"/>
          </a:p>
          <a:p>
            <a:pPr marL="0" marR="0" lvl="0" indent="0" algn="l" defTabSz="914400" rtl="0" eaLnBrk="0" fontAlgn="base" latinLnBrk="0" hangingPunct="0">
              <a:lnSpc>
                <a:spcPct val="100000"/>
              </a:lnSpc>
              <a:spcBef>
                <a:spcPct val="0"/>
              </a:spcBef>
              <a:spcAft>
                <a:spcPct val="0"/>
              </a:spcAft>
              <a:buClrTx/>
              <a:buSzTx/>
              <a:buFontTx/>
              <a:buNone/>
              <a:tabLst/>
            </a:pPr>
            <a:r>
              <a:rPr lang="es-MX" sz="900" dirty="0" smtClean="0"/>
              <a:t>documentos/evaluación/Herramientas_Evaluacion.pdf</a:t>
            </a:r>
            <a:endParaRPr lang="es-MX" sz="900" dirty="0" smtClean="0"/>
          </a:p>
        </p:txBody>
      </p:sp>
      <p:sp>
        <p:nvSpPr>
          <p:cNvPr id="12" name="11 Flecha abajo"/>
          <p:cNvSpPr/>
          <p:nvPr/>
        </p:nvSpPr>
        <p:spPr>
          <a:xfrm>
            <a:off x="3352800" y="2590800"/>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12 Flecha abajo"/>
          <p:cNvSpPr/>
          <p:nvPr/>
        </p:nvSpPr>
        <p:spPr>
          <a:xfrm>
            <a:off x="1676400" y="2590800"/>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14 Flecha abajo"/>
          <p:cNvSpPr/>
          <p:nvPr/>
        </p:nvSpPr>
        <p:spPr>
          <a:xfrm>
            <a:off x="5105400" y="2590800"/>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15 Flecha abajo"/>
          <p:cNvSpPr/>
          <p:nvPr/>
        </p:nvSpPr>
        <p:spPr>
          <a:xfrm>
            <a:off x="7239000" y="2667000"/>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sp>
        <p:nvSpPr>
          <p:cNvPr id="7" name="6 CuadroTexto"/>
          <p:cNvSpPr txBox="1"/>
          <p:nvPr/>
        </p:nvSpPr>
        <p:spPr>
          <a:xfrm>
            <a:off x="990600" y="2057400"/>
            <a:ext cx="7543800" cy="954107"/>
          </a:xfrm>
          <a:prstGeom prst="rect">
            <a:avLst/>
          </a:prstGeom>
          <a:noFill/>
        </p:spPr>
        <p:txBody>
          <a:bodyPr wrap="square" rtlCol="0">
            <a:spAutoFit/>
          </a:bodyPr>
          <a:lstStyle/>
          <a:p>
            <a:pPr algn="ctr"/>
            <a:r>
              <a:rPr lang="es-MX" sz="2800" dirty="0" smtClean="0"/>
              <a:t> </a:t>
            </a:r>
          </a:p>
          <a:p>
            <a:pPr algn="ctr"/>
            <a:endParaRPr lang="es-MX" sz="2800" dirty="0"/>
          </a:p>
        </p:txBody>
      </p:sp>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graphicFrame>
        <p:nvGraphicFramePr>
          <p:cNvPr id="10" name="9 Tabla"/>
          <p:cNvGraphicFramePr>
            <a:graphicFrameLocks noGrp="1"/>
          </p:cNvGraphicFramePr>
          <p:nvPr/>
        </p:nvGraphicFramePr>
        <p:xfrm>
          <a:off x="1295400" y="3124200"/>
          <a:ext cx="6858000" cy="2337526"/>
        </p:xfrm>
        <a:graphic>
          <a:graphicData uri="http://schemas.openxmlformats.org/drawingml/2006/table">
            <a:tbl>
              <a:tblPr/>
              <a:tblGrid>
                <a:gridCol w="978902"/>
                <a:gridCol w="5879098"/>
              </a:tblGrid>
              <a:tr h="250381">
                <a:tc gridSpan="2">
                  <a:txBody>
                    <a:bodyPr/>
                    <a:lstStyle/>
                    <a:p>
                      <a:pPr marL="0" marR="0" algn="ctr">
                        <a:lnSpc>
                          <a:spcPct val="115000"/>
                        </a:lnSpc>
                        <a:spcBef>
                          <a:spcPts val="0"/>
                        </a:spcBef>
                        <a:spcAft>
                          <a:spcPts val="0"/>
                        </a:spcAft>
                      </a:pPr>
                      <a:r>
                        <a:rPr lang="es-MX" sz="700" b="1" dirty="0">
                          <a:solidFill>
                            <a:srgbClr val="000000"/>
                          </a:solidFill>
                          <a:latin typeface="Century Gothic"/>
                          <a:ea typeface="Century Gothic"/>
                          <a:cs typeface="Century Gothic"/>
                        </a:rPr>
                        <a:t>La Interdisciplinariedad</a:t>
                      </a:r>
                      <a:endParaRPr lang="en-US" sz="700" dirty="0">
                        <a:solidFill>
                          <a:srgbClr val="000000"/>
                        </a:solidFill>
                        <a:latin typeface="Arial"/>
                        <a:ea typeface="Arial"/>
                        <a:cs typeface="Times New Roman"/>
                      </a:endParaRPr>
                    </a:p>
                  </a:txBody>
                  <a:tcPr marL="42123" marR="42123" marT="42123" marB="4212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n-US"/>
                    </a:p>
                  </a:txBody>
                  <a:tcPr/>
                </a:tc>
              </a:tr>
              <a:tr h="695715">
                <a:tc>
                  <a:txBody>
                    <a:bodyPr/>
                    <a:lstStyle/>
                    <a:p>
                      <a:pPr marL="0" marR="0">
                        <a:lnSpc>
                          <a:spcPct val="115000"/>
                        </a:lnSpc>
                        <a:spcBef>
                          <a:spcPts val="0"/>
                        </a:spcBef>
                        <a:spcAft>
                          <a:spcPts val="0"/>
                        </a:spcAft>
                      </a:pPr>
                      <a:r>
                        <a:rPr lang="es-MX" sz="700" b="1" dirty="0">
                          <a:solidFill>
                            <a:srgbClr val="000000"/>
                          </a:solidFill>
                          <a:latin typeface="Century Gothic"/>
                          <a:ea typeface="Century Gothic"/>
                          <a:cs typeface="Century Gothic"/>
                        </a:rPr>
                        <a:t>1.</a:t>
                      </a:r>
                      <a:r>
                        <a:rPr lang="es-MX" sz="700" dirty="0">
                          <a:solidFill>
                            <a:srgbClr val="000000"/>
                          </a:solidFill>
                          <a:latin typeface="Century Gothic"/>
                          <a:ea typeface="Century Gothic"/>
                          <a:cs typeface="Century Gothic"/>
                        </a:rPr>
                        <a:t> ¿Qué es?</a:t>
                      </a:r>
                      <a:endParaRPr lang="en-US" sz="700" dirty="0">
                        <a:solidFill>
                          <a:srgbClr val="000000"/>
                        </a:solidFill>
                        <a:latin typeface="Arial"/>
                        <a:ea typeface="Arial"/>
                        <a:cs typeface="Times New Roman"/>
                      </a:endParaRPr>
                    </a:p>
                  </a:txBody>
                  <a:tcPr marL="42123" marR="42123" marT="42123" marB="4212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Es un recurso de que vincula los saberes de dos o más disciplinas para generar un aprendizaje integrado que se acerque más a la complejidad de la realidad.</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Es un área del conocimiento que sugiera la identificación de la interrelación que existe entre dos o más ramas del conocimiento.</a:t>
                      </a:r>
                      <a:endParaRPr lang="en-US" sz="700" dirty="0">
                        <a:solidFill>
                          <a:srgbClr val="000000"/>
                        </a:solidFill>
                        <a:latin typeface="Arial"/>
                        <a:ea typeface="Arial"/>
                        <a:cs typeface="Times New Roman"/>
                      </a:endParaRPr>
                    </a:p>
                  </a:txBody>
                  <a:tcPr marL="42123" marR="42123" marT="42123" marB="4212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695715">
                <a:tc>
                  <a:txBody>
                    <a:bodyPr/>
                    <a:lstStyle/>
                    <a:p>
                      <a:pPr marL="0" marR="0">
                        <a:lnSpc>
                          <a:spcPct val="115000"/>
                        </a:lnSpc>
                        <a:spcBef>
                          <a:spcPts val="0"/>
                        </a:spcBef>
                        <a:spcAft>
                          <a:spcPts val="0"/>
                        </a:spcAft>
                      </a:pPr>
                      <a:r>
                        <a:rPr lang="es-MX" sz="700" b="1" dirty="0">
                          <a:solidFill>
                            <a:srgbClr val="000000"/>
                          </a:solidFill>
                          <a:latin typeface="Century Gothic"/>
                          <a:ea typeface="Century Gothic"/>
                          <a:cs typeface="Century Gothic"/>
                        </a:rPr>
                        <a:t>2.</a:t>
                      </a:r>
                      <a:r>
                        <a:rPr lang="es-MX" sz="700" dirty="0">
                          <a:solidFill>
                            <a:srgbClr val="000000"/>
                          </a:solidFill>
                          <a:latin typeface="Century Gothic"/>
                          <a:ea typeface="Century Gothic"/>
                          <a:cs typeface="Century Gothic"/>
                        </a:rPr>
                        <a:t> ¿Qué</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características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tiene ?</a:t>
                      </a:r>
                      <a:endParaRPr lang="en-US" sz="700" dirty="0">
                        <a:solidFill>
                          <a:srgbClr val="000000"/>
                        </a:solidFill>
                        <a:latin typeface="Arial"/>
                        <a:ea typeface="Arial"/>
                        <a:cs typeface="Times New Roman"/>
                      </a:endParaRPr>
                    </a:p>
                  </a:txBody>
                  <a:tcPr marL="42123" marR="42123" marT="42123" marB="4212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Debe tener una propuesta interesante y motivadora.</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Debe vincular varias dos o más áreas de conocimiento.</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Relacionarse con distintas áreas del conocimiento.</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Delimitar el conocimiento de cada área involucrada.</a:t>
                      </a:r>
                      <a:endParaRPr lang="en-US" sz="700" dirty="0">
                        <a:solidFill>
                          <a:srgbClr val="000000"/>
                        </a:solidFill>
                        <a:latin typeface="Arial"/>
                        <a:ea typeface="Arial"/>
                        <a:cs typeface="Times New Roman"/>
                      </a:endParaRPr>
                    </a:p>
                  </a:txBody>
                  <a:tcPr marL="42123" marR="42123" marT="42123" marB="4212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695715">
                <a:tc>
                  <a:txBody>
                    <a:bodyPr/>
                    <a:lstStyle/>
                    <a:p>
                      <a:pPr marL="0" marR="0">
                        <a:lnSpc>
                          <a:spcPct val="115000"/>
                        </a:lnSpc>
                        <a:spcBef>
                          <a:spcPts val="0"/>
                        </a:spcBef>
                        <a:spcAft>
                          <a:spcPts val="0"/>
                        </a:spcAft>
                      </a:pPr>
                      <a:r>
                        <a:rPr lang="es-MX" sz="700" b="1" dirty="0">
                          <a:solidFill>
                            <a:srgbClr val="000000"/>
                          </a:solidFill>
                          <a:latin typeface="Century Gothic"/>
                          <a:ea typeface="Century Gothic"/>
                          <a:cs typeface="Century Gothic"/>
                        </a:rPr>
                        <a:t>3.</a:t>
                      </a:r>
                      <a:r>
                        <a:rPr lang="es-MX" sz="700" dirty="0">
                          <a:solidFill>
                            <a:srgbClr val="000000"/>
                          </a:solidFill>
                          <a:latin typeface="Century Gothic"/>
                          <a:ea typeface="Century Gothic"/>
                          <a:cs typeface="Century Gothic"/>
                        </a:rPr>
                        <a:t> ¿Por qué es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importante en la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educación?</a:t>
                      </a:r>
                      <a:endParaRPr lang="en-US" sz="700" dirty="0">
                        <a:solidFill>
                          <a:srgbClr val="000000"/>
                        </a:solidFill>
                        <a:latin typeface="Arial"/>
                        <a:ea typeface="Arial"/>
                        <a:cs typeface="Times New Roman"/>
                      </a:endParaRPr>
                    </a:p>
                  </a:txBody>
                  <a:tcPr marL="42123" marR="42123" marT="42123" marB="4212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Porque permite aprendizajes más completos al abordar temas desde diferentes áreas del conocimiento.</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Porque permite ampliar la  perspectiva y generar relación a partir de un solo tema, creando pensamientos críticos-reflexivos en los estudiantes.</a:t>
                      </a:r>
                      <a:endParaRPr lang="en-US" sz="700" dirty="0">
                        <a:solidFill>
                          <a:srgbClr val="000000"/>
                        </a:solidFill>
                        <a:latin typeface="Arial"/>
                        <a:ea typeface="Arial"/>
                        <a:cs typeface="Times New Roman"/>
                      </a:endParaRPr>
                    </a:p>
                  </a:txBody>
                  <a:tcPr marL="42123" marR="42123" marT="42123" marB="4212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
        <p:nvSpPr>
          <p:cNvPr id="12" name="11 CuadroTexto"/>
          <p:cNvSpPr txBox="1"/>
          <p:nvPr/>
        </p:nvSpPr>
        <p:spPr>
          <a:xfrm>
            <a:off x="2514600" y="1981200"/>
            <a:ext cx="4648200" cy="830997"/>
          </a:xfrm>
          <a:prstGeom prst="rect">
            <a:avLst/>
          </a:prstGeom>
          <a:noFill/>
        </p:spPr>
        <p:txBody>
          <a:bodyPr wrap="square" rtlCol="0">
            <a:spAutoFit/>
          </a:bodyPr>
          <a:lstStyle/>
          <a:p>
            <a:pPr algn="ctr"/>
            <a:r>
              <a:rPr lang="es-MX" sz="1200" b="1" dirty="0">
                <a:solidFill>
                  <a:schemeClr val="accent1"/>
                </a:solidFill>
              </a:rPr>
              <a:t>CUADRO DE ANÁLISIS DE LA INTERDISCIPLINARIEDAD </a:t>
            </a:r>
            <a:endParaRPr lang="en-US" sz="1200" dirty="0">
              <a:solidFill>
                <a:schemeClr val="accent1"/>
              </a:solidFill>
            </a:endParaRPr>
          </a:p>
          <a:p>
            <a:pPr algn="ctr"/>
            <a:r>
              <a:rPr lang="es-MX" sz="1200" b="1" dirty="0">
                <a:solidFill>
                  <a:schemeClr val="accent1"/>
                </a:solidFill>
              </a:rPr>
              <a:t>y   EL APRENDIZAJE COOPERATIVO</a:t>
            </a:r>
            <a:endParaRPr lang="en-US" sz="1200" dirty="0">
              <a:solidFill>
                <a:schemeClr val="accent1"/>
              </a:solidFill>
            </a:endParaRPr>
          </a:p>
          <a:p>
            <a:pPr algn="ctr"/>
            <a:r>
              <a:rPr lang="es-MX" sz="1200" b="1" dirty="0">
                <a:solidFill>
                  <a:schemeClr val="accent1"/>
                </a:solidFill>
              </a:rPr>
              <a:t> </a:t>
            </a:r>
            <a:endParaRPr lang="en-US" sz="1200" dirty="0">
              <a:solidFill>
                <a:schemeClr val="accent1"/>
              </a:solidFill>
            </a:endParaRPr>
          </a:p>
          <a:p>
            <a:pPr algn="ctr"/>
            <a:r>
              <a:rPr lang="es-MX" sz="1200" b="1" dirty="0">
                <a:solidFill>
                  <a:schemeClr val="accent1"/>
                </a:solidFill>
              </a:rPr>
              <a:t>CONCLUSIONES </a:t>
            </a:r>
            <a:r>
              <a:rPr lang="es-MX" sz="1200" b="1" dirty="0" smtClean="0">
                <a:solidFill>
                  <a:schemeClr val="accent1"/>
                </a:solidFill>
              </a:rPr>
              <a:t>GENERALES</a:t>
            </a:r>
            <a:endParaRPr lang="en-US" sz="1200" dirty="0">
              <a:solidFill>
                <a:schemeClr val="accent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295399" cy="1800659"/>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2800" b="1" dirty="0" smtClean="0"/>
              <a:t>Colegio Inglés Michael  Faraday  </a:t>
            </a:r>
            <a:br>
              <a:rPr lang="es-MX" sz="2800" b="1" dirty="0" smtClean="0"/>
            </a:br>
            <a:r>
              <a:rPr lang="es-MX" sz="2800" b="1" dirty="0" smtClean="0"/>
              <a:t>A. C</a:t>
            </a:r>
            <a:r>
              <a:rPr lang="es-MX" sz="2800" b="1" dirty="0" smtClean="0"/>
              <a:t>.</a:t>
            </a:r>
            <a:endParaRPr lang="en-US" sz="28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Evaluación </a:t>
            </a:r>
            <a:r>
              <a:rPr lang="es-MX" b="1" dirty="0" smtClean="0">
                <a:solidFill>
                  <a:schemeClr val="tx2"/>
                </a:solidFill>
              </a:rPr>
              <a:t>sumativa</a:t>
            </a:r>
            <a:r>
              <a:rPr lang="es-MX" b="1" dirty="0" smtClean="0">
                <a:solidFill>
                  <a:schemeClr val="tx2"/>
                </a:solidFill>
              </a:rPr>
              <a:t> </a:t>
            </a:r>
            <a:endParaRPr lang="en-US" b="1" dirty="0">
              <a:solidFill>
                <a:schemeClr val="tx2"/>
              </a:solidFill>
            </a:endParaRPr>
          </a:p>
        </p:txBody>
      </p:sp>
      <p:graphicFrame>
        <p:nvGraphicFramePr>
          <p:cNvPr id="15" name="Diagrama 4"/>
          <p:cNvGraphicFramePr/>
          <p:nvPr>
            <p:extLst>
              <p:ext uri="{D42A27DB-BD31-4B8C-83A1-F6EECF244321}">
                <p14:modId xmlns:p14="http://schemas.microsoft.com/office/powerpoint/2010/main" xmlns="" val="4214791902"/>
              </p:ext>
            </p:extLst>
          </p:nvPr>
        </p:nvGraphicFramePr>
        <p:xfrm>
          <a:off x="1676400" y="1600200"/>
          <a:ext cx="6705600" cy="2743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Rectángulo 23"/>
          <p:cNvSpPr/>
          <p:nvPr/>
        </p:nvSpPr>
        <p:spPr>
          <a:xfrm>
            <a:off x="532826" y="4343400"/>
            <a:ext cx="8911964" cy="369332"/>
          </a:xfrm>
          <a:prstGeom prst="rect">
            <a:avLst/>
          </a:prstGeom>
        </p:spPr>
        <p:txBody>
          <a:bodyPr wrap="square">
            <a:spAutoFit/>
          </a:bodyPr>
          <a:lstStyle/>
          <a:p>
            <a:r>
              <a:rPr lang="es-MX" sz="900" dirty="0" smtClean="0"/>
              <a:t>Díaz, F. y Barriga, A. (2002). Tipos de evaluación, en Estrategias Docentes para un Aprendizaje Significativo: una interpretación constructivista (pp. 412-414). México: McGraw Hill. Recuperado de https://des-for.infd.edu.ar/sitio/upload/diazbarrigacap8_EVALUACION.pdf</a:t>
            </a:r>
            <a:endParaRPr lang="es-MX" sz="900" dirty="0"/>
          </a:p>
        </p:txBody>
      </p:sp>
      <p:sp>
        <p:nvSpPr>
          <p:cNvPr id="17" name="Rectángulo 24"/>
          <p:cNvSpPr/>
          <p:nvPr/>
        </p:nvSpPr>
        <p:spPr>
          <a:xfrm>
            <a:off x="508762" y="4648200"/>
            <a:ext cx="8815712" cy="369332"/>
          </a:xfrm>
          <a:prstGeom prst="rect">
            <a:avLst/>
          </a:prstGeom>
        </p:spPr>
        <p:txBody>
          <a:bodyPr wrap="square">
            <a:spAutoFit/>
          </a:bodyPr>
          <a:lstStyle/>
          <a:p>
            <a:r>
              <a:rPr lang="es-MX" sz="900" dirty="0" smtClean="0"/>
              <a:t>Dirección General de Desarrollo Curricular. (2012). El enfoque formativo de la evaluación, en Herramientas para la evaluación en educación básica. México, SEP. Recuperado de </a:t>
            </a:r>
            <a:r>
              <a:rPr lang="es-MX" sz="900" dirty="0" smtClean="0">
                <a:hlinkClick r:id="rId10"/>
              </a:rPr>
              <a:t>http://www.seslp.gob.mx/consejostecnicosescolares/PRIMARIA/6- DOCUMENTOSDEAPOYO/LIBROSDEEVALUACION2013/1- ELENFOQUEFORMATIVODELAEVALUACION.pdf</a:t>
            </a:r>
            <a:r>
              <a:rPr lang="es-MX" sz="900" dirty="0" smtClean="0"/>
              <a:t> (pp. 26)</a:t>
            </a:r>
            <a:endParaRPr lang="es-MX" sz="900" dirty="0"/>
          </a:p>
        </p:txBody>
      </p:sp>
      <p:sp>
        <p:nvSpPr>
          <p:cNvPr id="18" name="17 Rectángulo"/>
          <p:cNvSpPr/>
          <p:nvPr/>
        </p:nvSpPr>
        <p:spPr>
          <a:xfrm>
            <a:off x="533400" y="4953000"/>
            <a:ext cx="8382000" cy="369332"/>
          </a:xfrm>
          <a:prstGeom prst="rect">
            <a:avLst/>
          </a:prstGeom>
        </p:spPr>
        <p:txBody>
          <a:bodyPr wrap="square">
            <a:spAutoFit/>
          </a:bodyPr>
          <a:lstStyle/>
          <a:p>
            <a:r>
              <a:rPr lang="es-MX" sz="900" dirty="0" smtClean="0"/>
              <a:t>Agencia de Estados Unidos para el Desarrollo Internacional. (s.a.). Herramientas de evaluación en el aula. Recuperado de http://uvg.edu.gt/educacion/maestrosinnovadores/documentos/evaluacion/Herramientas_Evaluacion.pdf  (pp. 15)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914399" cy="1271053"/>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76200"/>
            <a:ext cx="6705600" cy="1143000"/>
          </a:xfrm>
        </p:spPr>
        <p:txBody>
          <a:bodyPr>
            <a:normAutofit/>
          </a:bodyPr>
          <a:lstStyle/>
          <a:p>
            <a:r>
              <a:rPr lang="es-MX" sz="2800" b="1" dirty="0" smtClean="0"/>
              <a:t>Colegio Inglés Michael  Faraday  </a:t>
            </a:r>
            <a:br>
              <a:rPr lang="es-MX" sz="2800" b="1" dirty="0" smtClean="0"/>
            </a:br>
            <a:r>
              <a:rPr lang="es-MX" sz="2800" b="1" dirty="0" smtClean="0"/>
              <a:t>A. C.</a:t>
            </a:r>
            <a:endParaRPr lang="en-US" sz="2800" dirty="0"/>
          </a:p>
        </p:txBody>
      </p:sp>
      <p:sp>
        <p:nvSpPr>
          <p:cNvPr id="14" name="13 CuadroTexto"/>
          <p:cNvSpPr txBox="1"/>
          <p:nvPr/>
        </p:nvSpPr>
        <p:spPr>
          <a:xfrm>
            <a:off x="3962400" y="1066800"/>
            <a:ext cx="2362200" cy="369332"/>
          </a:xfrm>
          <a:prstGeom prst="rect">
            <a:avLst/>
          </a:prstGeom>
          <a:noFill/>
        </p:spPr>
        <p:txBody>
          <a:bodyPr wrap="square" rtlCol="0">
            <a:spAutoFit/>
          </a:bodyPr>
          <a:lstStyle/>
          <a:p>
            <a:pPr algn="ctr"/>
            <a:r>
              <a:rPr lang="es-MX" b="1" dirty="0" smtClean="0">
                <a:solidFill>
                  <a:schemeClr val="tx2"/>
                </a:solidFill>
              </a:rPr>
              <a:t>Producto 10</a:t>
            </a:r>
            <a:endParaRPr lang="en-US" b="1" dirty="0">
              <a:solidFill>
                <a:schemeClr val="tx2"/>
              </a:solidFill>
            </a:endParaRPr>
          </a:p>
        </p:txBody>
      </p:sp>
      <p:sp>
        <p:nvSpPr>
          <p:cNvPr id="89091" name="Rectangle 3"/>
          <p:cNvSpPr>
            <a:spLocks noChangeArrowheads="1"/>
          </p:cNvSpPr>
          <p:nvPr/>
        </p:nvSpPr>
        <p:spPr bwMode="auto">
          <a:xfrm>
            <a:off x="332716" y="4840069"/>
            <a:ext cx="873508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Tx/>
              <a:buAutoNum type="arabicParenBoth"/>
              <a:tabLst/>
            </a:pPr>
            <a:r>
              <a:rPr lang="es-MX" sz="900" dirty="0" smtClean="0"/>
              <a:t>Díaz, F. y Barriga, A. (2002). Tipos de evaluación, en Estrategias Docentes para un Aprendizaje Significativo: una interpretación constructivista (pp. 396-414). México: McGraw Hill.</a:t>
            </a:r>
          </a:p>
          <a:p>
            <a:pPr marL="228600" marR="0" lvl="0" indent="-228600" algn="l" defTabSz="914400" rtl="0" eaLnBrk="1" fontAlgn="base" latinLnBrk="0" hangingPunct="1">
              <a:lnSpc>
                <a:spcPct val="100000"/>
              </a:lnSpc>
              <a:spcBef>
                <a:spcPct val="0"/>
              </a:spcBef>
              <a:spcAft>
                <a:spcPct val="0"/>
              </a:spcAft>
              <a:buClrTx/>
              <a:buSzTx/>
              <a:buFontTx/>
              <a:buAutoNum type="arabicParenBoth"/>
              <a:tabLst/>
            </a:pPr>
            <a:r>
              <a:rPr lang="es-MX" sz="900" dirty="0" smtClean="0"/>
              <a:t> Recuperado de https://des-for.infd.edu.ar/sitio/upload/diazbarrigacap8_EVALUACION.pdf</a:t>
            </a:r>
            <a:endParaRPr lang="en-US" sz="900" dirty="0" smtClean="0"/>
          </a:p>
          <a:p>
            <a:pPr marL="0" marR="0" lvl="0" indent="0" algn="l" defTabSz="914400" rtl="0" eaLnBrk="0" fontAlgn="base" latinLnBrk="0" hangingPunct="0">
              <a:lnSpc>
                <a:spcPct val="100000"/>
              </a:lnSpc>
              <a:spcBef>
                <a:spcPct val="0"/>
              </a:spcBef>
              <a:spcAft>
                <a:spcPct val="0"/>
              </a:spcAft>
              <a:buClrTx/>
              <a:buSzTx/>
              <a:buFontTx/>
              <a:buNone/>
              <a:tabLst/>
            </a:pPr>
            <a:r>
              <a:rPr lang="es-MX" sz="900" dirty="0" smtClean="0"/>
              <a:t>(2) Agencia de Estados Unidos para el Desarrollo Internacional. (s.a.). Herramientas de evaluación en el aula. Recuperado de </a:t>
            </a:r>
            <a:r>
              <a:rPr lang="es-MX" sz="900" dirty="0" smtClean="0">
                <a:hlinkClick r:id="rId5"/>
              </a:rPr>
              <a:t>http://uvg.edu.gt/educacion/maestrosinnovadores/</a:t>
            </a:r>
            <a:endParaRPr lang="es-MX" sz="900" dirty="0" smtClean="0"/>
          </a:p>
          <a:p>
            <a:pPr marL="0" marR="0" lvl="0" indent="0" algn="l" defTabSz="914400" rtl="0" eaLnBrk="0" fontAlgn="base" latinLnBrk="0" hangingPunct="0">
              <a:lnSpc>
                <a:spcPct val="100000"/>
              </a:lnSpc>
              <a:spcBef>
                <a:spcPct val="0"/>
              </a:spcBef>
              <a:spcAft>
                <a:spcPct val="0"/>
              </a:spcAft>
              <a:buClrTx/>
              <a:buSzTx/>
              <a:buFontTx/>
              <a:buNone/>
              <a:tabLst/>
            </a:pPr>
            <a:r>
              <a:rPr lang="es-MX" sz="900" dirty="0" smtClean="0"/>
              <a:t>documentos/evaluación/Herramientas_Evaluacion.pdf</a:t>
            </a:r>
            <a:endParaRPr lang="es-MX" sz="900" dirty="0" smtClean="0"/>
          </a:p>
        </p:txBody>
      </p:sp>
      <p:pic>
        <p:nvPicPr>
          <p:cNvPr id="17" name="16 Imagen" descr="thumbnail.jpg"/>
          <p:cNvPicPr>
            <a:picLocks noChangeAspect="1"/>
          </p:cNvPicPr>
          <p:nvPr/>
        </p:nvPicPr>
        <p:blipFill>
          <a:blip r:embed="rId6" cstate="print"/>
          <a:stretch>
            <a:fillRect/>
          </a:stretch>
        </p:blipFill>
        <p:spPr>
          <a:xfrm>
            <a:off x="457200" y="1447800"/>
            <a:ext cx="7391400" cy="3276601"/>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914399" cy="1271053"/>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10</a:t>
            </a:r>
            <a:endParaRPr lang="en-US" b="1" dirty="0">
              <a:solidFill>
                <a:schemeClr val="tx2"/>
              </a:solidFill>
            </a:endParaRPr>
          </a:p>
        </p:txBody>
      </p:sp>
      <p:pic>
        <p:nvPicPr>
          <p:cNvPr id="24" name="23 Imagen" descr="thumbnail (1).jpg"/>
          <p:cNvPicPr>
            <a:picLocks noChangeAspect="1"/>
          </p:cNvPicPr>
          <p:nvPr/>
        </p:nvPicPr>
        <p:blipFill>
          <a:blip r:embed="rId5" cstate="print"/>
          <a:stretch>
            <a:fillRect/>
          </a:stretch>
        </p:blipFill>
        <p:spPr>
          <a:xfrm>
            <a:off x="990600" y="1600201"/>
            <a:ext cx="7315200" cy="38862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3429000" y="1219200"/>
            <a:ext cx="3733800" cy="646331"/>
          </a:xfrm>
          <a:prstGeom prst="rect">
            <a:avLst/>
          </a:prstGeom>
          <a:noFill/>
        </p:spPr>
        <p:txBody>
          <a:bodyPr wrap="square" rtlCol="0">
            <a:spAutoFit/>
          </a:bodyPr>
          <a:lstStyle/>
          <a:p>
            <a:pPr algn="ctr"/>
            <a:r>
              <a:rPr lang="es-MX" b="1" dirty="0" smtClean="0">
                <a:solidFill>
                  <a:schemeClr val="tx2"/>
                </a:solidFill>
              </a:rPr>
              <a:t>Producto </a:t>
            </a:r>
            <a:r>
              <a:rPr lang="es-MX" b="1" dirty="0" smtClean="0">
                <a:solidFill>
                  <a:schemeClr val="tx2"/>
                </a:solidFill>
              </a:rPr>
              <a:t>11</a:t>
            </a:r>
          </a:p>
          <a:p>
            <a:pPr algn="ctr"/>
            <a:r>
              <a:rPr lang="es-MX" b="1" dirty="0" smtClean="0">
                <a:solidFill>
                  <a:schemeClr val="tx2"/>
                </a:solidFill>
              </a:rPr>
              <a:t>Evaluación. Formatos. Prerrequisitos.</a:t>
            </a:r>
            <a:endParaRPr lang="en-US" b="1" dirty="0">
              <a:solidFill>
                <a:schemeClr val="tx2"/>
              </a:solidFill>
            </a:endParaRPr>
          </a:p>
        </p:txBody>
      </p:sp>
      <p:sp>
        <p:nvSpPr>
          <p:cNvPr id="11" name="10 CuadroTexto"/>
          <p:cNvSpPr txBox="1"/>
          <p:nvPr/>
        </p:nvSpPr>
        <p:spPr>
          <a:xfrm>
            <a:off x="685800" y="2373868"/>
            <a:ext cx="3886200" cy="369332"/>
          </a:xfrm>
          <a:prstGeom prst="rect">
            <a:avLst/>
          </a:prstGeom>
          <a:noFill/>
        </p:spPr>
        <p:txBody>
          <a:bodyPr wrap="square" rtlCol="0">
            <a:spAutoFit/>
          </a:bodyPr>
          <a:lstStyle/>
          <a:p>
            <a:r>
              <a:rPr lang="es-MX" dirty="0" smtClean="0"/>
              <a:t>Formato de planeación general</a:t>
            </a:r>
            <a:endParaRPr lang="en-US" dirty="0"/>
          </a:p>
        </p:txBody>
      </p:sp>
      <p:graphicFrame>
        <p:nvGraphicFramePr>
          <p:cNvPr id="12" name="11 Tabla"/>
          <p:cNvGraphicFramePr>
            <a:graphicFrameLocks noGrp="1"/>
          </p:cNvGraphicFramePr>
          <p:nvPr/>
        </p:nvGraphicFramePr>
        <p:xfrm>
          <a:off x="685800" y="2797490"/>
          <a:ext cx="7848600" cy="860110"/>
        </p:xfrm>
        <a:graphic>
          <a:graphicData uri="http://schemas.openxmlformats.org/drawingml/2006/table">
            <a:tbl>
              <a:tblPr/>
              <a:tblGrid>
                <a:gridCol w="7848600"/>
              </a:tblGrid>
              <a:tr h="678282">
                <a:tc>
                  <a:txBody>
                    <a:bodyPr/>
                    <a:lstStyle/>
                    <a:p>
                      <a:pPr marL="457200" marR="0" algn="ctr">
                        <a:lnSpc>
                          <a:spcPct val="115000"/>
                        </a:lnSpc>
                        <a:spcBef>
                          <a:spcPts val="0"/>
                        </a:spcBef>
                        <a:spcAft>
                          <a:spcPts val="0"/>
                        </a:spcAft>
                      </a:pPr>
                      <a:r>
                        <a:rPr lang="es-ES" sz="1100" b="1" dirty="0">
                          <a:solidFill>
                            <a:srgbClr val="0070C0"/>
                          </a:solidFill>
                          <a:latin typeface="Century Gothic"/>
                          <a:ea typeface="Century Gothic"/>
                          <a:cs typeface="Century Gothic"/>
                        </a:rPr>
                        <a:t>Colegio Inglés Michael Faraday</a:t>
                      </a:r>
                      <a:endParaRPr lang="en-US" sz="1100" dirty="0">
                        <a:solidFill>
                          <a:srgbClr val="000000"/>
                        </a:solidFill>
                        <a:latin typeface="Arial"/>
                        <a:ea typeface="Arial"/>
                        <a:cs typeface="Times New Roman"/>
                      </a:endParaRPr>
                    </a:p>
                    <a:p>
                      <a:pPr marL="457200" marR="0" algn="ctr">
                        <a:lnSpc>
                          <a:spcPct val="115000"/>
                        </a:lnSpc>
                        <a:spcBef>
                          <a:spcPts val="0"/>
                        </a:spcBef>
                        <a:spcAft>
                          <a:spcPts val="0"/>
                        </a:spcAft>
                      </a:pPr>
                      <a:r>
                        <a:rPr lang="es-ES" sz="1100" b="1" dirty="0">
                          <a:solidFill>
                            <a:srgbClr val="0070C0"/>
                          </a:solidFill>
                          <a:latin typeface="Century Gothic"/>
                          <a:ea typeface="Century Gothic"/>
                          <a:cs typeface="Century Gothic"/>
                        </a:rPr>
                        <a:t>Ciclo escolar: </a:t>
                      </a:r>
                      <a:endParaRPr lang="en-US" sz="1100" dirty="0">
                        <a:solidFill>
                          <a:srgbClr val="000000"/>
                        </a:solidFill>
                        <a:latin typeface="Arial"/>
                        <a:ea typeface="Arial"/>
                        <a:cs typeface="Times New Roman"/>
                      </a:endParaRPr>
                    </a:p>
                    <a:p>
                      <a:pPr marL="457200" marR="0">
                        <a:lnSpc>
                          <a:spcPct val="115000"/>
                        </a:lnSpc>
                        <a:spcBef>
                          <a:spcPts val="0"/>
                        </a:spcBef>
                        <a:spcAft>
                          <a:spcPts val="0"/>
                        </a:spcAft>
                      </a:pPr>
                      <a:r>
                        <a:rPr lang="es-ES" sz="1100" b="1" dirty="0">
                          <a:solidFill>
                            <a:srgbClr val="0070C0"/>
                          </a:solidFill>
                          <a:latin typeface="Century Gothic"/>
                          <a:ea typeface="Century Gothic"/>
                          <a:cs typeface="Century Gothic"/>
                        </a:rPr>
                        <a:t>Nombre del Proyecto</a:t>
                      </a:r>
                      <a:endParaRPr lang="en-US" sz="1100" dirty="0">
                        <a:solidFill>
                          <a:srgbClr val="000000"/>
                        </a:solidFill>
                        <a:latin typeface="Arial"/>
                        <a:ea typeface="Arial"/>
                        <a:cs typeface="Times New Roman"/>
                      </a:endParaRPr>
                    </a:p>
                    <a:p>
                      <a:pPr marL="457200" marR="0">
                        <a:lnSpc>
                          <a:spcPct val="115000"/>
                        </a:lnSpc>
                        <a:spcBef>
                          <a:spcPts val="0"/>
                        </a:spcBef>
                        <a:spcAft>
                          <a:spcPts val="0"/>
                        </a:spcAft>
                      </a:pPr>
                      <a:r>
                        <a:rPr lang="es-ES" sz="1100" b="1" dirty="0">
                          <a:solidFill>
                            <a:srgbClr val="0070C0"/>
                          </a:solidFill>
                          <a:latin typeface="Century Gothic"/>
                          <a:ea typeface="Century Gothic"/>
                          <a:cs typeface="Century Gothic"/>
                        </a:rPr>
                        <a:t>Grupo:                                                                             Materias:</a:t>
                      </a:r>
                      <a:endParaRPr lang="en-US" sz="1100" dirty="0">
                        <a:solidFill>
                          <a:srgbClr val="000000"/>
                        </a:solidFill>
                        <a:latin typeface="Arial"/>
                        <a:ea typeface="Arial"/>
                        <a:cs typeface="Times New Roman"/>
                      </a:endParaRPr>
                    </a:p>
                  </a:txBody>
                  <a:tcPr marL="44483" marR="44483" marT="44483" marB="44483">
                    <a:lnL w="12700" cap="flat" cmpd="sng" algn="ctr">
                      <a:solidFill>
                        <a:srgbClr val="A4C2F4"/>
                      </a:solidFill>
                      <a:prstDash val="solid"/>
                      <a:round/>
                      <a:headEnd type="none" w="med" len="med"/>
                      <a:tailEnd type="none" w="med" len="med"/>
                    </a:lnL>
                    <a:lnR w="12700" cap="flat" cmpd="sng" algn="ctr">
                      <a:solidFill>
                        <a:srgbClr val="A4C2F4"/>
                      </a:solidFill>
                      <a:prstDash val="solid"/>
                      <a:round/>
                      <a:headEnd type="none" w="med" len="med"/>
                      <a:tailEnd type="none" w="med" len="med"/>
                    </a:lnR>
                    <a:lnT w="12700" cap="flat" cmpd="sng" algn="ctr">
                      <a:solidFill>
                        <a:srgbClr val="A4C2F4"/>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graphicFrame>
        <p:nvGraphicFramePr>
          <p:cNvPr id="15" name="14 Tabla"/>
          <p:cNvGraphicFramePr>
            <a:graphicFrameLocks noGrp="1"/>
          </p:cNvGraphicFramePr>
          <p:nvPr/>
        </p:nvGraphicFramePr>
        <p:xfrm>
          <a:off x="685800" y="4114800"/>
          <a:ext cx="7924800" cy="1368130"/>
        </p:xfrm>
        <a:graphic>
          <a:graphicData uri="http://schemas.openxmlformats.org/drawingml/2006/table">
            <a:tbl>
              <a:tblPr/>
              <a:tblGrid>
                <a:gridCol w="7924800"/>
              </a:tblGrid>
              <a:tr h="1368130">
                <a:tc>
                  <a:txBody>
                    <a:bodyPr/>
                    <a:lstStyle/>
                    <a:p>
                      <a:pPr marL="0" marR="114300">
                        <a:lnSpc>
                          <a:spcPct val="115000"/>
                        </a:lnSpc>
                        <a:spcBef>
                          <a:spcPts val="370"/>
                        </a:spcBef>
                        <a:spcAft>
                          <a:spcPts val="0"/>
                        </a:spcAft>
                      </a:pPr>
                      <a:endParaRPr lang="es-ES" sz="800" dirty="0">
                        <a:solidFill>
                          <a:srgbClr val="A4C2F4"/>
                        </a:solidFill>
                        <a:latin typeface="Century Gothic"/>
                        <a:ea typeface="Century Gothic"/>
                        <a:cs typeface="Century Gothic"/>
                      </a:endParaRPr>
                    </a:p>
                  </a:txBody>
                  <a:tcPr marL="44483" marR="44483" marT="44483" marB="44483">
                    <a:lnL w="12700" cap="flat" cmpd="sng" algn="ctr">
                      <a:solidFill>
                        <a:srgbClr val="A4C2F4"/>
                      </a:solidFill>
                      <a:prstDash val="solid"/>
                      <a:round/>
                      <a:headEnd type="none" w="med" len="med"/>
                      <a:tailEnd type="none" w="med" len="med"/>
                    </a:lnL>
                    <a:lnR w="12700" cap="flat" cmpd="sng" algn="ctr">
                      <a:solidFill>
                        <a:srgbClr val="A4C2F4"/>
                      </a:solidFill>
                      <a:prstDash val="solid"/>
                      <a:round/>
                      <a:headEnd type="none" w="med" len="med"/>
                      <a:tailEnd type="none" w="med" len="med"/>
                    </a:lnR>
                    <a:lnT w="12700" cap="flat" cmpd="sng" algn="ctr">
                      <a:solidFill>
                        <a:srgbClr val="A4C2F4"/>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sp>
        <p:nvSpPr>
          <p:cNvPr id="88069" name="Rectangle 5"/>
          <p:cNvSpPr>
            <a:spLocks noChangeArrowheads="1"/>
          </p:cNvSpPr>
          <p:nvPr/>
        </p:nvSpPr>
        <p:spPr bwMode="auto">
          <a:xfrm>
            <a:off x="685800" y="3683913"/>
            <a:ext cx="77724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Contexto. </a:t>
            </a:r>
            <a:r>
              <a:rPr kumimoji="0" lang="es-ES" sz="11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Justifica las circunstancias o elementos de la realidad en la que se da el problema o propuesta.</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     Introducción y/o justificación del proyecto. </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11</a:t>
            </a:r>
            <a:endParaRPr lang="en-US" b="1" dirty="0">
              <a:solidFill>
                <a:schemeClr val="tx2"/>
              </a:solidFill>
            </a:endParaRPr>
          </a:p>
        </p:txBody>
      </p:sp>
      <p:graphicFrame>
        <p:nvGraphicFramePr>
          <p:cNvPr id="10" name="9 Tabla"/>
          <p:cNvGraphicFramePr>
            <a:graphicFrameLocks noGrp="1"/>
          </p:cNvGraphicFramePr>
          <p:nvPr/>
        </p:nvGraphicFramePr>
        <p:xfrm>
          <a:off x="609600" y="2057400"/>
          <a:ext cx="7467599" cy="1549074"/>
        </p:xfrm>
        <a:graphic>
          <a:graphicData uri="http://schemas.openxmlformats.org/drawingml/2006/table">
            <a:tbl>
              <a:tblPr/>
              <a:tblGrid>
                <a:gridCol w="1771022"/>
                <a:gridCol w="1771022"/>
                <a:gridCol w="1771565"/>
                <a:gridCol w="2153990"/>
              </a:tblGrid>
              <a:tr h="899276">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Dar explicación</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¿Por qué algo es cómo es?</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Determinar las razones que generan el problema o la situación.</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Resolver un problema</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Explicar de manera detallada cómo se puede abordar y/o solucionar el problema.</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Hacer más eficiente o mejorar algo</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Explicar de qué manera se pueden optimizar los procesos para alcanzar el objetivo.</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Inventar, innovar,  diseñar o crear algo nuevo</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¿Cómo podría ser diferente?</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¿Qué nuevo producto o propuesta puedo hacer?</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224018">
                <a:tc gridSpan="4">
                  <a:txBody>
                    <a:bodyPr/>
                    <a:lstStyle/>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93187" name="Rectangle 3"/>
          <p:cNvSpPr>
            <a:spLocks noChangeArrowheads="1"/>
          </p:cNvSpPr>
          <p:nvPr/>
        </p:nvSpPr>
        <p:spPr bwMode="auto">
          <a:xfrm>
            <a:off x="609600" y="1791944"/>
            <a:ext cx="7239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II. Intención. </a:t>
            </a:r>
            <a:r>
              <a:rPr kumimoji="0" lang="es-ES" sz="11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Sólo una de las propuestas da nombre al proyecto. </a:t>
            </a:r>
            <a:endParaRPr kumimoji="0" lang="en-US" sz="800" b="0" i="0" u="none" strike="noStrike" cap="none" normalizeH="0" baseline="0" dirty="0" smtClean="0">
              <a:ln>
                <a:noFill/>
              </a:ln>
              <a:solidFill>
                <a:schemeClr val="tx1"/>
              </a:solidFill>
              <a:effectLst/>
              <a:latin typeface="Arial" pitchFamily="34" charset="0"/>
            </a:endParaRPr>
          </a:p>
        </p:txBody>
      </p:sp>
      <p:graphicFrame>
        <p:nvGraphicFramePr>
          <p:cNvPr id="13" name="12 Tabla"/>
          <p:cNvGraphicFramePr>
            <a:graphicFrameLocks noGrp="1"/>
          </p:cNvGraphicFramePr>
          <p:nvPr/>
        </p:nvGraphicFramePr>
        <p:xfrm>
          <a:off x="609600" y="4114800"/>
          <a:ext cx="7543800" cy="1295400"/>
        </p:xfrm>
        <a:graphic>
          <a:graphicData uri="http://schemas.openxmlformats.org/drawingml/2006/table">
            <a:tbl>
              <a:tblPr/>
              <a:tblGrid>
                <a:gridCol w="7543800"/>
              </a:tblGrid>
              <a:tr h="1295400">
                <a:tc>
                  <a:txBody>
                    <a:bodyPr/>
                    <a:lstStyle/>
                    <a:p>
                      <a:pPr marL="0" marR="114300">
                        <a:lnSpc>
                          <a:spcPct val="115000"/>
                        </a:lnSpc>
                        <a:spcBef>
                          <a:spcPts val="37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sp>
        <p:nvSpPr>
          <p:cNvPr id="93188" name="Rectangle 4"/>
          <p:cNvSpPr>
            <a:spLocks noChangeArrowheads="1"/>
          </p:cNvSpPr>
          <p:nvPr/>
        </p:nvSpPr>
        <p:spPr bwMode="auto">
          <a:xfrm>
            <a:off x="533400" y="3733800"/>
            <a:ext cx="6248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III. Objetivo general del proyecto.</a:t>
            </a:r>
            <a:r>
              <a:rPr kumimoji="0" lang="es-ES" sz="1100" b="1" i="0" u="none" strike="noStrike" cap="none" normalizeH="0" baseline="0" dirty="0" smtClean="0">
                <a:ln>
                  <a:noFill/>
                </a:ln>
                <a:solidFill>
                  <a:srgbClr val="3C78D8"/>
                </a:solidFill>
                <a:effectLst/>
                <a:latin typeface="Arial" pitchFamily="34" charset="0"/>
                <a:ea typeface="Century Gothic" pitchFamily="34" charset="0"/>
                <a:cs typeface="Century Gothic" pitchFamily="34" charset="0"/>
              </a:rPr>
              <a:t> Toma en cuenta a todas las asignaturas  involucradas.</a:t>
            </a:r>
            <a:endParaRPr kumimoji="0" lang="en-US" sz="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11</a:t>
            </a:r>
            <a:endParaRPr lang="en-US" b="1" dirty="0">
              <a:solidFill>
                <a:schemeClr val="tx2"/>
              </a:solidFill>
            </a:endParaRPr>
          </a:p>
        </p:txBody>
      </p:sp>
      <p:graphicFrame>
        <p:nvGraphicFramePr>
          <p:cNvPr id="7" name="6 Tabla"/>
          <p:cNvGraphicFramePr>
            <a:graphicFrameLocks noGrp="1"/>
          </p:cNvGraphicFramePr>
          <p:nvPr/>
        </p:nvGraphicFramePr>
        <p:xfrm>
          <a:off x="609599" y="2033679"/>
          <a:ext cx="7848601" cy="2733921"/>
        </p:xfrm>
        <a:graphic>
          <a:graphicData uri="http://schemas.openxmlformats.org/drawingml/2006/table">
            <a:tbl>
              <a:tblPr/>
              <a:tblGrid>
                <a:gridCol w="1777788"/>
                <a:gridCol w="1880847"/>
                <a:gridCol w="1863671"/>
                <a:gridCol w="2326295"/>
              </a:tblGrid>
              <a:tr h="359070">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Disciplinas:</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 1. ________________________</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 2. _______________________</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 3. _______________________</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764224">
                <a:tc>
                  <a:txBody>
                    <a:bodyPr/>
                    <a:lstStyle/>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1. Contenidos / Temas</a:t>
                      </a:r>
                      <a:endParaRPr lang="en-US" sz="800" dirty="0">
                        <a:solidFill>
                          <a:srgbClr val="000000"/>
                        </a:solidFill>
                        <a:latin typeface="Arial"/>
                        <a:ea typeface="Arial"/>
                      </a:endParaRPr>
                    </a:p>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     involucrados.</a:t>
                      </a:r>
                      <a:endParaRPr lang="en-US" sz="800" dirty="0">
                        <a:solidFill>
                          <a:srgbClr val="000000"/>
                        </a:solidFill>
                        <a:latin typeface="Arial"/>
                        <a:ea typeface="Arial"/>
                      </a:endParaRPr>
                    </a:p>
                    <a:p>
                      <a:pPr marL="204470" marR="0">
                        <a:lnSpc>
                          <a:spcPct val="115000"/>
                        </a:lnSpc>
                        <a:spcBef>
                          <a:spcPts val="0"/>
                        </a:spcBef>
                        <a:spcAft>
                          <a:spcPts val="0"/>
                        </a:spcAft>
                      </a:pPr>
                      <a:r>
                        <a:rPr lang="es-ES" sz="800" dirty="0">
                          <a:solidFill>
                            <a:srgbClr val="000000"/>
                          </a:solidFill>
                          <a:latin typeface="Century Gothic"/>
                          <a:ea typeface="Century Gothic"/>
                          <a:cs typeface="Century Gothic"/>
                        </a:rPr>
                        <a:t>Temas y contenidos  del  programa, que se consideran.</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4533">
                <a:tc>
                  <a:txBody>
                    <a:bodyPr/>
                    <a:lstStyle/>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2. Conceptos clave,</a:t>
                      </a:r>
                      <a:endParaRPr lang="en-US" sz="800" dirty="0">
                        <a:solidFill>
                          <a:srgbClr val="000000"/>
                        </a:solidFill>
                        <a:latin typeface="Arial"/>
                        <a:ea typeface="Arial"/>
                      </a:endParaRPr>
                    </a:p>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     trascendentales.</a:t>
                      </a:r>
                      <a:endParaRPr lang="en-US" sz="800" dirty="0">
                        <a:solidFill>
                          <a:srgbClr val="000000"/>
                        </a:solidFill>
                        <a:latin typeface="Arial"/>
                        <a:ea typeface="Arial"/>
                      </a:endParaRPr>
                    </a:p>
                    <a:p>
                      <a:pPr marL="176530" marR="0">
                        <a:lnSpc>
                          <a:spcPct val="115000"/>
                        </a:lnSpc>
                        <a:spcBef>
                          <a:spcPts val="0"/>
                        </a:spcBef>
                        <a:spcAft>
                          <a:spcPts val="0"/>
                        </a:spcAft>
                      </a:pPr>
                      <a:r>
                        <a:rPr lang="es-ES" sz="800" dirty="0">
                          <a:solidFill>
                            <a:srgbClr val="000000"/>
                          </a:solidFill>
                          <a:latin typeface="Century Gothic"/>
                          <a:ea typeface="Century Gothic"/>
                          <a:cs typeface="Century Gothic"/>
                        </a:rPr>
                        <a:t>Conceptos básicos que surgen  del proyecto,  permiten la comprensión del mismo y  pueden ser transferibles a otros ámbitos.</a:t>
                      </a:r>
                      <a:endParaRPr lang="en-US" sz="800" dirty="0">
                        <a:solidFill>
                          <a:srgbClr val="000000"/>
                        </a:solidFill>
                        <a:latin typeface="Arial"/>
                        <a:ea typeface="Arial"/>
                      </a:endParaRPr>
                    </a:p>
                    <a:p>
                      <a:pPr marL="176530" marR="0">
                        <a:lnSpc>
                          <a:spcPct val="115000"/>
                        </a:lnSpc>
                        <a:spcBef>
                          <a:spcPts val="0"/>
                        </a:spcBef>
                        <a:spcAft>
                          <a:spcPts val="0"/>
                        </a:spcAft>
                      </a:pPr>
                      <a:r>
                        <a:rPr lang="es-ES" sz="800" dirty="0">
                          <a:solidFill>
                            <a:srgbClr val="000000"/>
                          </a:solidFill>
                          <a:latin typeface="Century Gothic"/>
                          <a:ea typeface="Century Gothic"/>
                          <a:cs typeface="Century Gothic"/>
                        </a:rPr>
                        <a:t>Se consideran parte de un  Glosario.</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5233" name="Rectangle 1"/>
          <p:cNvSpPr>
            <a:spLocks noChangeArrowheads="1"/>
          </p:cNvSpPr>
          <p:nvPr/>
        </p:nvSpPr>
        <p:spPr bwMode="auto">
          <a:xfrm>
            <a:off x="609600" y="1719590"/>
            <a:ext cx="4267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IV. Disciplinas involucradas en el  trabajo interdisciplinario.</a:t>
            </a:r>
            <a:endParaRPr kumimoji="0" lang="en-US" sz="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11</a:t>
            </a:r>
            <a:endParaRPr lang="en-US" b="1" dirty="0">
              <a:solidFill>
                <a:schemeClr val="tx2"/>
              </a:solidFill>
            </a:endParaRPr>
          </a:p>
        </p:txBody>
      </p:sp>
      <p:graphicFrame>
        <p:nvGraphicFramePr>
          <p:cNvPr id="10" name="9 Tabla"/>
          <p:cNvGraphicFramePr>
            <a:graphicFrameLocks noGrp="1"/>
          </p:cNvGraphicFramePr>
          <p:nvPr/>
        </p:nvGraphicFramePr>
        <p:xfrm>
          <a:off x="685800" y="1676400"/>
          <a:ext cx="7696199" cy="1837674"/>
        </p:xfrm>
        <a:graphic>
          <a:graphicData uri="http://schemas.openxmlformats.org/drawingml/2006/table">
            <a:tbl>
              <a:tblPr/>
              <a:tblGrid>
                <a:gridCol w="1743267"/>
                <a:gridCol w="1844325"/>
                <a:gridCol w="1827483"/>
                <a:gridCol w="2281124"/>
              </a:tblGrid>
              <a:tr h="533800">
                <a:tc>
                  <a:txBody>
                    <a:bodyPr/>
                    <a:lstStyle/>
                    <a:p>
                      <a:pPr marL="204470" marR="0" indent="-180975">
                        <a:lnSpc>
                          <a:spcPct val="115000"/>
                        </a:lnSpc>
                        <a:spcBef>
                          <a:spcPts val="0"/>
                        </a:spcBef>
                        <a:spcAft>
                          <a:spcPts val="0"/>
                        </a:spcAft>
                      </a:pPr>
                      <a:r>
                        <a:rPr lang="es-ES" sz="800" b="1" dirty="0">
                          <a:solidFill>
                            <a:srgbClr val="000000"/>
                          </a:solidFill>
                          <a:latin typeface="Century Gothic"/>
                          <a:ea typeface="Century Gothic"/>
                          <a:cs typeface="Century Gothic"/>
                        </a:rPr>
                        <a:t>3. Objetivos o propósitos </a:t>
                      </a:r>
                      <a:r>
                        <a:rPr lang="es-ES" sz="800" dirty="0">
                          <a:solidFill>
                            <a:srgbClr val="000000"/>
                          </a:solidFill>
                          <a:latin typeface="Century Gothic"/>
                          <a:ea typeface="Century Gothic"/>
                          <a:cs typeface="Century Gothic"/>
                        </a:rPr>
                        <a:t>alcanzados. </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276">
                <a:tc>
                  <a:txBody>
                    <a:bodyPr/>
                    <a:lstStyle/>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4. Evaluación.</a:t>
                      </a:r>
                      <a:endParaRPr lang="en-US" sz="800" dirty="0">
                        <a:solidFill>
                          <a:srgbClr val="000000"/>
                        </a:solidFill>
                        <a:latin typeface="Arial"/>
                        <a:ea typeface="Arial"/>
                      </a:endParaRPr>
                    </a:p>
                    <a:p>
                      <a:pPr marL="0" marR="0">
                        <a:lnSpc>
                          <a:spcPct val="115000"/>
                        </a:lnSpc>
                        <a:spcBef>
                          <a:spcPts val="0"/>
                        </a:spcBef>
                        <a:spcAft>
                          <a:spcPts val="0"/>
                        </a:spcAft>
                      </a:pPr>
                      <a:r>
                        <a:rPr lang="es-ES" sz="800" dirty="0">
                          <a:solidFill>
                            <a:srgbClr val="000000"/>
                          </a:solidFill>
                          <a:latin typeface="Century Gothic"/>
                          <a:ea typeface="Century Gothic"/>
                          <a:cs typeface="Century Gothic"/>
                        </a:rPr>
                        <a:t>    Productos /evidencias</a:t>
                      </a:r>
                      <a:endParaRPr lang="en-US" sz="800" dirty="0">
                        <a:solidFill>
                          <a:srgbClr val="000000"/>
                        </a:solidFill>
                        <a:latin typeface="Arial"/>
                        <a:ea typeface="Arial"/>
                      </a:endParaRPr>
                    </a:p>
                    <a:p>
                      <a:pPr marL="0" marR="0">
                        <a:lnSpc>
                          <a:spcPct val="115000"/>
                        </a:lnSpc>
                        <a:spcBef>
                          <a:spcPts val="0"/>
                        </a:spcBef>
                        <a:spcAft>
                          <a:spcPts val="0"/>
                        </a:spcAft>
                      </a:pPr>
                      <a:r>
                        <a:rPr lang="es-ES" sz="800" dirty="0">
                          <a:solidFill>
                            <a:srgbClr val="000000"/>
                          </a:solidFill>
                          <a:latin typeface="Century Gothic"/>
                          <a:ea typeface="Century Gothic"/>
                          <a:cs typeface="Century Gothic"/>
                        </a:rPr>
                        <a:t>    de aprendizaje, que</a:t>
                      </a:r>
                      <a:endParaRPr lang="en-US" sz="800" dirty="0">
                        <a:solidFill>
                          <a:srgbClr val="000000"/>
                        </a:solidFill>
                        <a:latin typeface="Arial"/>
                        <a:ea typeface="Arial"/>
                      </a:endParaRPr>
                    </a:p>
                    <a:p>
                      <a:pPr marL="0" marR="0">
                        <a:lnSpc>
                          <a:spcPct val="115000"/>
                        </a:lnSpc>
                        <a:spcBef>
                          <a:spcPts val="0"/>
                        </a:spcBef>
                        <a:spcAft>
                          <a:spcPts val="0"/>
                        </a:spcAft>
                      </a:pPr>
                      <a:r>
                        <a:rPr lang="es-ES" sz="800" dirty="0">
                          <a:solidFill>
                            <a:srgbClr val="000000"/>
                          </a:solidFill>
                          <a:latin typeface="Century Gothic"/>
                          <a:ea typeface="Century Gothic"/>
                          <a:cs typeface="Century Gothic"/>
                        </a:rPr>
                        <a:t>    demuestran el avance </a:t>
                      </a:r>
                      <a:endParaRPr lang="en-US" sz="800" dirty="0">
                        <a:solidFill>
                          <a:srgbClr val="000000"/>
                        </a:solidFill>
                        <a:latin typeface="Arial"/>
                        <a:ea typeface="Arial"/>
                      </a:endParaRPr>
                    </a:p>
                    <a:p>
                      <a:pPr marL="0" marR="0">
                        <a:lnSpc>
                          <a:spcPct val="115000"/>
                        </a:lnSpc>
                        <a:spcBef>
                          <a:spcPts val="0"/>
                        </a:spcBef>
                        <a:spcAft>
                          <a:spcPts val="0"/>
                        </a:spcAft>
                      </a:pPr>
                      <a:r>
                        <a:rPr lang="es-ES" sz="800" dirty="0">
                          <a:solidFill>
                            <a:srgbClr val="000000"/>
                          </a:solidFill>
                          <a:latin typeface="Century Gothic"/>
                          <a:ea typeface="Century Gothic"/>
                          <a:cs typeface="Century Gothic"/>
                        </a:rPr>
                        <a:t>    en el proceso y el logro</a:t>
                      </a:r>
                      <a:endParaRPr lang="en-US" sz="800" dirty="0">
                        <a:solidFill>
                          <a:srgbClr val="000000"/>
                        </a:solidFill>
                        <a:latin typeface="Arial"/>
                        <a:ea typeface="Arial"/>
                      </a:endParaRPr>
                    </a:p>
                    <a:p>
                      <a:pPr marL="0" marR="0">
                        <a:lnSpc>
                          <a:spcPct val="115000"/>
                        </a:lnSpc>
                        <a:spcBef>
                          <a:spcPts val="0"/>
                        </a:spcBef>
                        <a:spcAft>
                          <a:spcPts val="0"/>
                        </a:spcAft>
                      </a:pPr>
                      <a:r>
                        <a:rPr lang="es-ES" sz="800" dirty="0">
                          <a:solidFill>
                            <a:srgbClr val="000000"/>
                          </a:solidFill>
                          <a:latin typeface="Century Gothic"/>
                          <a:ea typeface="Century Gothic"/>
                          <a:cs typeface="Century Gothic"/>
                        </a:rPr>
                        <a:t>    del objetivo   propuesto.</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60">
                <a:tc>
                  <a:txBody>
                    <a:bodyPr/>
                    <a:lstStyle/>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5</a:t>
                      </a:r>
                      <a:r>
                        <a:rPr lang="es-ES" sz="800" dirty="0">
                          <a:solidFill>
                            <a:srgbClr val="000000"/>
                          </a:solidFill>
                          <a:latin typeface="Century Gothic"/>
                          <a:ea typeface="Century Gothic"/>
                          <a:cs typeface="Century Gothic"/>
                        </a:rPr>
                        <a:t>. </a:t>
                      </a:r>
                      <a:r>
                        <a:rPr lang="es-ES" sz="800" b="1" dirty="0">
                          <a:solidFill>
                            <a:srgbClr val="000000"/>
                          </a:solidFill>
                          <a:latin typeface="Century Gothic"/>
                          <a:ea typeface="Century Gothic"/>
                          <a:cs typeface="Century Gothic"/>
                        </a:rPr>
                        <a:t>Tipos y herramientas</a:t>
                      </a:r>
                      <a:r>
                        <a:rPr lang="es-ES" sz="800" dirty="0">
                          <a:solidFill>
                            <a:srgbClr val="000000"/>
                          </a:solidFill>
                          <a:latin typeface="Century Gothic"/>
                          <a:ea typeface="Century Gothic"/>
                          <a:cs typeface="Century Gothic"/>
                        </a:rPr>
                        <a:t> de</a:t>
                      </a:r>
                      <a:endParaRPr lang="en-US" sz="800" dirty="0">
                        <a:solidFill>
                          <a:srgbClr val="000000"/>
                        </a:solidFill>
                        <a:latin typeface="Arial"/>
                        <a:ea typeface="Arial"/>
                      </a:endParaRPr>
                    </a:p>
                    <a:p>
                      <a:pPr marL="0" marR="0">
                        <a:lnSpc>
                          <a:spcPct val="115000"/>
                        </a:lnSpc>
                        <a:spcBef>
                          <a:spcPts val="0"/>
                        </a:spcBef>
                        <a:spcAft>
                          <a:spcPts val="0"/>
                        </a:spcAft>
                      </a:pPr>
                      <a:r>
                        <a:rPr lang="es-ES" sz="800" dirty="0">
                          <a:solidFill>
                            <a:srgbClr val="000000"/>
                          </a:solidFill>
                          <a:latin typeface="Century Gothic"/>
                          <a:ea typeface="Century Gothic"/>
                          <a:cs typeface="Century Gothic"/>
                        </a:rPr>
                        <a:t>    evaluación.</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nvGraphicFramePr>
        <p:xfrm>
          <a:off x="685800" y="3886200"/>
          <a:ext cx="7772400" cy="1555119"/>
        </p:xfrm>
        <a:graphic>
          <a:graphicData uri="http://schemas.openxmlformats.org/drawingml/2006/table">
            <a:tbl>
              <a:tblPr/>
              <a:tblGrid>
                <a:gridCol w="2602519"/>
                <a:gridCol w="1624446"/>
                <a:gridCol w="1581924"/>
                <a:gridCol w="1963511"/>
              </a:tblGrid>
              <a:tr h="224018">
                <a:tc>
                  <a:txBody>
                    <a:bodyPr/>
                    <a:lstStyle/>
                    <a:p>
                      <a:pPr marL="0" marR="0">
                        <a:lnSpc>
                          <a:spcPct val="115000"/>
                        </a:lnSpc>
                        <a:spcBef>
                          <a:spcPts val="0"/>
                        </a:spcBef>
                        <a:spcAft>
                          <a:spcPts val="0"/>
                        </a:spcAft>
                      </a:pP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 1.</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 2.</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 3.</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676147">
                <a:tc>
                  <a:txBody>
                    <a:bodyPr/>
                    <a:lstStyle/>
                    <a:p>
                      <a:pPr marL="275590" marR="0" indent="-180340">
                        <a:lnSpc>
                          <a:spcPct val="115000"/>
                        </a:lnSpc>
                        <a:spcBef>
                          <a:spcPts val="0"/>
                        </a:spcBef>
                        <a:spcAft>
                          <a:spcPts val="0"/>
                        </a:spcAft>
                      </a:pPr>
                      <a:r>
                        <a:rPr lang="es-ES" sz="800" b="1" dirty="0">
                          <a:solidFill>
                            <a:srgbClr val="000000"/>
                          </a:solidFill>
                          <a:latin typeface="Century Gothic"/>
                          <a:ea typeface="Century Gothic"/>
                          <a:cs typeface="Century Gothic"/>
                        </a:rPr>
                        <a:t>1. Preguntar y cuestionar.</a:t>
                      </a:r>
                      <a:endParaRPr lang="en-US" sz="800" dirty="0">
                        <a:solidFill>
                          <a:srgbClr val="000000"/>
                        </a:solidFill>
                        <a:latin typeface="Arial"/>
                        <a:ea typeface="Arial"/>
                      </a:endParaRPr>
                    </a:p>
                    <a:p>
                      <a:pPr marL="275590" marR="0" indent="-180340">
                        <a:lnSpc>
                          <a:spcPct val="115000"/>
                        </a:lnSpc>
                        <a:spcBef>
                          <a:spcPts val="0"/>
                        </a:spcBef>
                        <a:spcAft>
                          <a:spcPts val="0"/>
                        </a:spcAft>
                      </a:pPr>
                      <a:r>
                        <a:rPr lang="es-ES" sz="800" dirty="0">
                          <a:solidFill>
                            <a:srgbClr val="000000"/>
                          </a:solidFill>
                          <a:latin typeface="Century Gothic"/>
                          <a:ea typeface="Century Gothic"/>
                          <a:cs typeface="Century Gothic"/>
                        </a:rPr>
                        <a:t>     Preguntas que dirigen la Investigación Interdisciplinaria.</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29173">
                <a:tc>
                  <a:txBody>
                    <a:bodyPr/>
                    <a:lstStyle/>
                    <a:p>
                      <a:pPr marL="275590" marR="0" indent="-180340">
                        <a:lnSpc>
                          <a:spcPct val="115000"/>
                        </a:lnSpc>
                        <a:spcBef>
                          <a:spcPts val="0"/>
                        </a:spcBef>
                        <a:spcAft>
                          <a:spcPts val="0"/>
                        </a:spcAft>
                      </a:pPr>
                      <a:r>
                        <a:rPr lang="es-ES" sz="800" b="1" dirty="0">
                          <a:solidFill>
                            <a:srgbClr val="000000"/>
                          </a:solidFill>
                          <a:latin typeface="Century Gothic"/>
                          <a:ea typeface="Century Gothic"/>
                          <a:cs typeface="Century Gothic"/>
                        </a:rPr>
                        <a:t>2. Despertar el interés (detonar).</a:t>
                      </a:r>
                      <a:endParaRPr lang="en-US" sz="800" dirty="0">
                        <a:solidFill>
                          <a:srgbClr val="000000"/>
                        </a:solidFill>
                        <a:latin typeface="Arial"/>
                        <a:ea typeface="Arial"/>
                      </a:endParaRPr>
                    </a:p>
                    <a:p>
                      <a:pPr marL="270510" marR="0" indent="-180340">
                        <a:lnSpc>
                          <a:spcPct val="115000"/>
                        </a:lnSpc>
                        <a:spcBef>
                          <a:spcPts val="0"/>
                        </a:spcBef>
                        <a:spcAft>
                          <a:spcPts val="0"/>
                        </a:spcAft>
                      </a:pPr>
                      <a:r>
                        <a:rPr lang="es-ES" sz="800" dirty="0">
                          <a:solidFill>
                            <a:srgbClr val="000000"/>
                          </a:solidFill>
                          <a:latin typeface="Century Gothic"/>
                          <a:ea typeface="Century Gothic"/>
                          <a:cs typeface="Century Gothic"/>
                        </a:rPr>
                        <a:t>     Estrategias para involucrar a los estudiantes con la problemática planteada, en el salón de clase.</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94211" name="Rectangle 3"/>
          <p:cNvSpPr>
            <a:spLocks noChangeArrowheads="1"/>
          </p:cNvSpPr>
          <p:nvPr/>
        </p:nvSpPr>
        <p:spPr bwMode="auto">
          <a:xfrm>
            <a:off x="671517" y="3624590"/>
            <a:ext cx="4891083"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 Esquema del proceso de construcción del proyecto por disciplinas.</a:t>
            </a:r>
            <a:endParaRPr kumimoji="0" lang="en-US" sz="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11</a:t>
            </a:r>
            <a:endParaRPr lang="en-US" b="1" dirty="0">
              <a:solidFill>
                <a:schemeClr val="tx2"/>
              </a:solidFill>
            </a:endParaRPr>
          </a:p>
        </p:txBody>
      </p:sp>
      <p:graphicFrame>
        <p:nvGraphicFramePr>
          <p:cNvPr id="7" name="6 Tabla"/>
          <p:cNvGraphicFramePr>
            <a:graphicFrameLocks noGrp="1"/>
          </p:cNvGraphicFramePr>
          <p:nvPr/>
        </p:nvGraphicFramePr>
        <p:xfrm>
          <a:off x="533399" y="1870988"/>
          <a:ext cx="8077201" cy="3463012"/>
        </p:xfrm>
        <a:graphic>
          <a:graphicData uri="http://schemas.openxmlformats.org/drawingml/2006/table">
            <a:tbl>
              <a:tblPr/>
              <a:tblGrid>
                <a:gridCol w="2704578"/>
                <a:gridCol w="1688151"/>
                <a:gridCol w="1643960"/>
                <a:gridCol w="2040512"/>
              </a:tblGrid>
              <a:tr h="536446">
                <a:tc>
                  <a:txBody>
                    <a:bodyPr/>
                    <a:lstStyle/>
                    <a:p>
                      <a:pPr marL="275590" marR="0" indent="-180340">
                        <a:lnSpc>
                          <a:spcPct val="115000"/>
                        </a:lnSpc>
                        <a:spcBef>
                          <a:spcPts val="0"/>
                        </a:spcBef>
                        <a:spcAft>
                          <a:spcPts val="0"/>
                        </a:spcAft>
                      </a:pPr>
                      <a:r>
                        <a:rPr lang="es-ES" sz="700" b="1" dirty="0">
                          <a:solidFill>
                            <a:srgbClr val="000000"/>
                          </a:solidFill>
                          <a:latin typeface="Century Gothic"/>
                          <a:ea typeface="Century Gothic"/>
                          <a:cs typeface="Century Gothic"/>
                        </a:rPr>
                        <a:t>3. Recopilar información a través de la investigación.</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dirty="0">
                          <a:solidFill>
                            <a:srgbClr val="000000"/>
                          </a:solidFill>
                          <a:latin typeface="Century Gothic"/>
                          <a:ea typeface="Century Gothic"/>
                          <a:cs typeface="Century Gothic"/>
                        </a:rPr>
                        <a:t>    Lo que se investiga.</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dirty="0">
                          <a:solidFill>
                            <a:srgbClr val="000000"/>
                          </a:solidFill>
                          <a:latin typeface="Century Gothic"/>
                          <a:ea typeface="Century Gothic"/>
                          <a:cs typeface="Century Gothic"/>
                        </a:rPr>
                        <a:t>    Fuentes  que se utilizan. </a:t>
                      </a:r>
                      <a:endParaRPr lang="en-US" sz="700" dirty="0">
                        <a:solidFill>
                          <a:srgbClr val="000000"/>
                        </a:solidFill>
                        <a:latin typeface="Arial"/>
                        <a:ea typeface="Arial"/>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889">
                <a:tc>
                  <a:txBody>
                    <a:bodyPr/>
                    <a:lstStyle/>
                    <a:p>
                      <a:pPr marL="275590" marR="0" indent="-180340">
                        <a:lnSpc>
                          <a:spcPct val="115000"/>
                        </a:lnSpc>
                        <a:spcBef>
                          <a:spcPts val="0"/>
                        </a:spcBef>
                        <a:spcAft>
                          <a:spcPts val="0"/>
                        </a:spcAft>
                      </a:pPr>
                      <a:r>
                        <a:rPr lang="es-ES" sz="700" b="1" dirty="0">
                          <a:solidFill>
                            <a:srgbClr val="000000"/>
                          </a:solidFill>
                          <a:latin typeface="Century Gothic"/>
                          <a:ea typeface="Century Gothic"/>
                          <a:cs typeface="Century Gothic"/>
                        </a:rPr>
                        <a:t>4. Organizar la información.</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b="1" dirty="0">
                          <a:solidFill>
                            <a:srgbClr val="000000"/>
                          </a:solidFill>
                          <a:latin typeface="Century Gothic"/>
                          <a:ea typeface="Century Gothic"/>
                          <a:cs typeface="Century Gothic"/>
                        </a:rPr>
                        <a:t>    </a:t>
                      </a:r>
                      <a:r>
                        <a:rPr lang="es-ES" sz="700" dirty="0">
                          <a:solidFill>
                            <a:srgbClr val="000000"/>
                          </a:solidFill>
                          <a:latin typeface="Century Gothic"/>
                          <a:ea typeface="Century Gothic"/>
                          <a:cs typeface="Century Gothic"/>
                        </a:rPr>
                        <a:t>Implica:</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dirty="0">
                          <a:solidFill>
                            <a:srgbClr val="000000"/>
                          </a:solidFill>
                          <a:latin typeface="Century Gothic"/>
                          <a:ea typeface="Century Gothic"/>
                          <a:cs typeface="Century Gothic"/>
                        </a:rPr>
                        <a:t>    clasificación de datos obtenidos,</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dirty="0">
                          <a:solidFill>
                            <a:srgbClr val="000000"/>
                          </a:solidFill>
                          <a:latin typeface="Century Gothic"/>
                          <a:ea typeface="Century Gothic"/>
                          <a:cs typeface="Century Gothic"/>
                        </a:rPr>
                        <a:t>    análisis de los datos obtenidos,            registro de la información.</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dirty="0">
                          <a:solidFill>
                            <a:srgbClr val="000000"/>
                          </a:solidFill>
                          <a:latin typeface="Century Gothic"/>
                          <a:ea typeface="Century Gothic"/>
                          <a:cs typeface="Century Gothic"/>
                        </a:rPr>
                        <a:t>    conclusiones por disciplina,</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dirty="0">
                          <a:solidFill>
                            <a:srgbClr val="000000"/>
                          </a:solidFill>
                          <a:latin typeface="Century Gothic"/>
                          <a:ea typeface="Century Gothic"/>
                          <a:cs typeface="Century Gothic"/>
                        </a:rPr>
                        <a:t>    conclusiones conjuntas.</a:t>
                      </a:r>
                      <a:endParaRPr lang="en-US" sz="700" dirty="0">
                        <a:solidFill>
                          <a:srgbClr val="000000"/>
                        </a:solidFill>
                        <a:latin typeface="Arial"/>
                        <a:ea typeface="Arial"/>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889">
                <a:tc>
                  <a:txBody>
                    <a:bodyPr/>
                    <a:lstStyle/>
                    <a:p>
                      <a:pPr marL="0" marR="0">
                        <a:lnSpc>
                          <a:spcPct val="115000"/>
                        </a:lnSpc>
                        <a:spcBef>
                          <a:spcPts val="0"/>
                        </a:spcBef>
                        <a:spcAft>
                          <a:spcPts val="0"/>
                        </a:spcAft>
                      </a:pPr>
                      <a:r>
                        <a:rPr lang="es-ES" sz="700" dirty="0">
                          <a:solidFill>
                            <a:srgbClr val="000000"/>
                          </a:solidFill>
                          <a:latin typeface="Century Gothic"/>
                          <a:ea typeface="Century Gothic"/>
                          <a:cs typeface="Century Gothic"/>
                        </a:rPr>
                        <a:t>  </a:t>
                      </a:r>
                      <a:r>
                        <a:rPr lang="es-ES" sz="700" b="1" dirty="0">
                          <a:solidFill>
                            <a:srgbClr val="000000"/>
                          </a:solidFill>
                          <a:latin typeface="Century Gothic"/>
                          <a:ea typeface="Century Gothic"/>
                          <a:cs typeface="Century Gothic"/>
                        </a:rPr>
                        <a:t>5.</a:t>
                      </a:r>
                      <a:r>
                        <a:rPr lang="es-ES" sz="700" b="1" i="1" dirty="0">
                          <a:solidFill>
                            <a:srgbClr val="000000"/>
                          </a:solidFill>
                          <a:latin typeface="Century Gothic"/>
                          <a:ea typeface="Century Gothic"/>
                          <a:cs typeface="Century Gothic"/>
                        </a:rPr>
                        <a:t> </a:t>
                      </a:r>
                      <a:r>
                        <a:rPr lang="es-ES" sz="700" b="1" dirty="0">
                          <a:solidFill>
                            <a:srgbClr val="000000"/>
                          </a:solidFill>
                          <a:latin typeface="Century Gothic"/>
                          <a:ea typeface="Century Gothic"/>
                          <a:cs typeface="Century Gothic"/>
                        </a:rPr>
                        <a:t>Llegar a</a:t>
                      </a:r>
                      <a:r>
                        <a:rPr lang="es-ES" sz="700" b="1" i="1" dirty="0">
                          <a:solidFill>
                            <a:srgbClr val="000000"/>
                          </a:solidFill>
                          <a:latin typeface="Century Gothic"/>
                          <a:ea typeface="Century Gothic"/>
                          <a:cs typeface="Century Gothic"/>
                        </a:rPr>
                        <a:t> </a:t>
                      </a:r>
                      <a:r>
                        <a:rPr lang="es-ES" sz="700" b="1" dirty="0">
                          <a:solidFill>
                            <a:srgbClr val="000000"/>
                          </a:solidFill>
                          <a:latin typeface="Century Gothic"/>
                          <a:ea typeface="Century Gothic"/>
                          <a:cs typeface="Century Gothic"/>
                        </a:rPr>
                        <a:t>conclusiones parciales</a:t>
                      </a:r>
                      <a:r>
                        <a:rPr lang="es-ES" sz="700" dirty="0">
                          <a:solidFill>
                            <a:srgbClr val="000000"/>
                          </a:solidFill>
                          <a:latin typeface="Century Gothic"/>
                          <a:ea typeface="Century Gothic"/>
                          <a:cs typeface="Century Gothic"/>
                        </a:rPr>
                        <a:t> </a:t>
                      </a:r>
                      <a:endParaRPr lang="en-US" sz="700" dirty="0">
                        <a:solidFill>
                          <a:srgbClr val="000000"/>
                        </a:solidFill>
                        <a:latin typeface="Arial"/>
                        <a:ea typeface="Arial"/>
                      </a:endParaRPr>
                    </a:p>
                    <a:p>
                      <a:pPr marL="0" marR="0">
                        <a:lnSpc>
                          <a:spcPct val="115000"/>
                        </a:lnSpc>
                        <a:spcBef>
                          <a:spcPts val="0"/>
                        </a:spcBef>
                        <a:spcAft>
                          <a:spcPts val="0"/>
                        </a:spcAft>
                      </a:pPr>
                      <a:r>
                        <a:rPr lang="es-ES" sz="700" dirty="0">
                          <a:solidFill>
                            <a:srgbClr val="000000"/>
                          </a:solidFill>
                          <a:latin typeface="Century Gothic"/>
                          <a:ea typeface="Century Gothic"/>
                          <a:cs typeface="Century Gothic"/>
                        </a:rPr>
                        <a:t>         (por disciplina) útiles para el </a:t>
                      </a:r>
                      <a:endParaRPr lang="en-US" sz="700" dirty="0">
                        <a:solidFill>
                          <a:srgbClr val="000000"/>
                        </a:solidFill>
                        <a:latin typeface="Arial"/>
                        <a:ea typeface="Arial"/>
                      </a:endParaRPr>
                    </a:p>
                    <a:p>
                      <a:pPr marL="0" marR="0">
                        <a:lnSpc>
                          <a:spcPct val="115000"/>
                        </a:lnSpc>
                        <a:spcBef>
                          <a:spcPts val="0"/>
                        </a:spcBef>
                        <a:spcAft>
                          <a:spcPts val="0"/>
                        </a:spcAft>
                      </a:pPr>
                      <a:r>
                        <a:rPr lang="es-ES" sz="700" dirty="0">
                          <a:solidFill>
                            <a:srgbClr val="000000"/>
                          </a:solidFill>
                          <a:latin typeface="Century Gothic"/>
                          <a:ea typeface="Century Gothic"/>
                          <a:cs typeface="Century Gothic"/>
                        </a:rPr>
                        <a:t>         proyecto, de tal forma que lo </a:t>
                      </a:r>
                      <a:endParaRPr lang="en-US" sz="700" dirty="0">
                        <a:solidFill>
                          <a:srgbClr val="000000"/>
                        </a:solidFill>
                        <a:latin typeface="Arial"/>
                        <a:ea typeface="Arial"/>
                      </a:endParaRPr>
                    </a:p>
                    <a:p>
                      <a:pPr marL="0" marR="0">
                        <a:lnSpc>
                          <a:spcPct val="115000"/>
                        </a:lnSpc>
                        <a:spcBef>
                          <a:spcPts val="0"/>
                        </a:spcBef>
                        <a:spcAft>
                          <a:spcPts val="0"/>
                        </a:spcAft>
                      </a:pPr>
                      <a:r>
                        <a:rPr lang="es-ES" sz="700" dirty="0">
                          <a:solidFill>
                            <a:srgbClr val="000000"/>
                          </a:solidFill>
                          <a:latin typeface="Century Gothic"/>
                          <a:ea typeface="Century Gothic"/>
                          <a:cs typeface="Century Gothic"/>
                        </a:rPr>
                        <a:t>         aclaran, describen o descifran,  </a:t>
                      </a:r>
                      <a:endParaRPr lang="en-US" sz="700" dirty="0">
                        <a:solidFill>
                          <a:srgbClr val="000000"/>
                        </a:solidFill>
                        <a:latin typeface="Arial"/>
                        <a:ea typeface="Arial"/>
                      </a:endParaRPr>
                    </a:p>
                    <a:p>
                      <a:pPr marL="0" marR="0">
                        <a:lnSpc>
                          <a:spcPct val="115000"/>
                        </a:lnSpc>
                        <a:spcBef>
                          <a:spcPts val="0"/>
                        </a:spcBef>
                        <a:spcAft>
                          <a:spcPts val="0"/>
                        </a:spcAft>
                      </a:pPr>
                      <a:r>
                        <a:rPr lang="es-ES" sz="700" dirty="0">
                          <a:solidFill>
                            <a:srgbClr val="000000"/>
                          </a:solidFill>
                          <a:latin typeface="Century Gothic"/>
                          <a:ea typeface="Century Gothic"/>
                          <a:cs typeface="Century Gothic"/>
                        </a:rPr>
                        <a:t>         (fruto de la reflexión colaborativa</a:t>
                      </a:r>
                      <a:endParaRPr lang="en-US" sz="700" dirty="0">
                        <a:solidFill>
                          <a:srgbClr val="000000"/>
                        </a:solidFill>
                        <a:latin typeface="Arial"/>
                        <a:ea typeface="Arial"/>
                      </a:endParaRPr>
                    </a:p>
                    <a:p>
                      <a:pPr marL="0" marR="0">
                        <a:lnSpc>
                          <a:spcPct val="115000"/>
                        </a:lnSpc>
                        <a:spcBef>
                          <a:spcPts val="0"/>
                        </a:spcBef>
                        <a:spcAft>
                          <a:spcPts val="0"/>
                        </a:spcAft>
                      </a:pPr>
                      <a:r>
                        <a:rPr lang="es-ES" sz="700" dirty="0">
                          <a:solidFill>
                            <a:srgbClr val="000000"/>
                          </a:solidFill>
                          <a:latin typeface="Century Gothic"/>
                          <a:ea typeface="Century Gothic"/>
                          <a:cs typeface="Century Gothic"/>
                        </a:rPr>
                        <a:t>         de los estudiantes).</a:t>
                      </a:r>
                      <a:endParaRPr lang="en-US" sz="700" dirty="0">
                        <a:solidFill>
                          <a:srgbClr val="000000"/>
                        </a:solidFill>
                        <a:latin typeface="Arial"/>
                        <a:ea typeface="Arial"/>
                      </a:endParaRPr>
                    </a:p>
                    <a:p>
                      <a:pPr marL="0" marR="0">
                        <a:lnSpc>
                          <a:spcPct val="115000"/>
                        </a:lnSpc>
                        <a:spcBef>
                          <a:spcPts val="0"/>
                        </a:spcBef>
                        <a:spcAft>
                          <a:spcPts val="0"/>
                        </a:spcAft>
                      </a:pPr>
                      <a:r>
                        <a:rPr lang="es-ES" sz="700" dirty="0">
                          <a:solidFill>
                            <a:srgbClr val="000000"/>
                          </a:solidFill>
                          <a:latin typeface="Century Gothic"/>
                          <a:ea typeface="Century Gothic"/>
                          <a:cs typeface="Century Gothic"/>
                        </a:rPr>
                        <a:t>         ¿Cómo se lograron?</a:t>
                      </a:r>
                      <a:endParaRPr lang="en-US" sz="700" dirty="0">
                        <a:solidFill>
                          <a:srgbClr val="000000"/>
                        </a:solidFill>
                        <a:latin typeface="Arial"/>
                        <a:ea typeface="Arial"/>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7036">
                <a:tc>
                  <a:txBody>
                    <a:bodyPr/>
                    <a:lstStyle/>
                    <a:p>
                      <a:pPr marL="0" marR="0">
                        <a:lnSpc>
                          <a:spcPct val="115000"/>
                        </a:lnSpc>
                        <a:spcBef>
                          <a:spcPts val="0"/>
                        </a:spcBef>
                        <a:spcAft>
                          <a:spcPts val="0"/>
                        </a:spcAft>
                      </a:pPr>
                      <a:r>
                        <a:rPr lang="es-ES" sz="700" dirty="0">
                          <a:solidFill>
                            <a:srgbClr val="000000"/>
                          </a:solidFill>
                          <a:latin typeface="Century Gothic"/>
                          <a:ea typeface="Century Gothic"/>
                          <a:cs typeface="Century Gothic"/>
                        </a:rPr>
                        <a:t>  </a:t>
                      </a:r>
                      <a:r>
                        <a:rPr lang="es-ES" sz="700" b="1" dirty="0">
                          <a:solidFill>
                            <a:srgbClr val="000000"/>
                          </a:solidFill>
                          <a:latin typeface="Century Gothic"/>
                          <a:ea typeface="Century Gothic"/>
                          <a:cs typeface="Century Gothic"/>
                        </a:rPr>
                        <a:t>6.</a:t>
                      </a:r>
                      <a:r>
                        <a:rPr lang="es-ES" sz="700" dirty="0">
                          <a:solidFill>
                            <a:srgbClr val="000000"/>
                          </a:solidFill>
                          <a:latin typeface="Century Gothic"/>
                          <a:ea typeface="Century Gothic"/>
                          <a:cs typeface="Century Gothic"/>
                        </a:rPr>
                        <a:t> </a:t>
                      </a:r>
                      <a:r>
                        <a:rPr lang="es-ES" sz="700" b="1" dirty="0">
                          <a:solidFill>
                            <a:srgbClr val="000000"/>
                          </a:solidFill>
                          <a:latin typeface="Century Gothic"/>
                          <a:ea typeface="Century Gothic"/>
                          <a:cs typeface="Century Gothic"/>
                        </a:rPr>
                        <a:t>Conectar.</a:t>
                      </a:r>
                      <a:endParaRPr lang="en-US" sz="700" dirty="0">
                        <a:solidFill>
                          <a:srgbClr val="000000"/>
                        </a:solidFill>
                        <a:latin typeface="Arial"/>
                        <a:ea typeface="Arial"/>
                      </a:endParaRPr>
                    </a:p>
                    <a:p>
                      <a:pPr marL="0" marR="0">
                        <a:lnSpc>
                          <a:spcPct val="115000"/>
                        </a:lnSpc>
                        <a:spcBef>
                          <a:spcPts val="0"/>
                        </a:spcBef>
                        <a:spcAft>
                          <a:spcPts val="0"/>
                        </a:spcAft>
                        <a:tabLst>
                          <a:tab pos="270510" algn="l"/>
                        </a:tabLst>
                      </a:pPr>
                      <a:r>
                        <a:rPr lang="es-ES" sz="700" b="1" dirty="0">
                          <a:solidFill>
                            <a:srgbClr val="000000"/>
                          </a:solidFill>
                          <a:latin typeface="Century Gothic"/>
                          <a:ea typeface="Century Gothic"/>
                          <a:cs typeface="Century Gothic"/>
                        </a:rPr>
                        <a:t>     </a:t>
                      </a:r>
                      <a:r>
                        <a:rPr lang="es-ES" sz="700" dirty="0">
                          <a:solidFill>
                            <a:srgbClr val="000000"/>
                          </a:solidFill>
                          <a:latin typeface="Century Gothic"/>
                          <a:ea typeface="Century Gothic"/>
                          <a:cs typeface="Century Gothic"/>
                        </a:rPr>
                        <a:t>Manera en que las conclusiones</a:t>
                      </a:r>
                      <a:endParaRPr lang="en-US" sz="700" dirty="0">
                        <a:solidFill>
                          <a:srgbClr val="000000"/>
                        </a:solidFill>
                        <a:latin typeface="Arial"/>
                        <a:ea typeface="Arial"/>
                      </a:endParaRPr>
                    </a:p>
                    <a:p>
                      <a:pPr marL="450215" marR="0" indent="-450215">
                        <a:lnSpc>
                          <a:spcPct val="115000"/>
                        </a:lnSpc>
                        <a:spcBef>
                          <a:spcPts val="0"/>
                        </a:spcBef>
                        <a:spcAft>
                          <a:spcPts val="0"/>
                        </a:spcAft>
                        <a:tabLst>
                          <a:tab pos="270510" algn="l"/>
                        </a:tabLst>
                      </a:pPr>
                      <a:r>
                        <a:rPr lang="es-ES" sz="700" dirty="0">
                          <a:solidFill>
                            <a:srgbClr val="000000"/>
                          </a:solidFill>
                          <a:latin typeface="Century Gothic"/>
                          <a:ea typeface="Century Gothic"/>
                          <a:cs typeface="Century Gothic"/>
                        </a:rPr>
                        <a:t>     de cada disciplina dan</a:t>
                      </a:r>
                      <a:endParaRPr lang="en-US" sz="700" dirty="0">
                        <a:solidFill>
                          <a:srgbClr val="000000"/>
                        </a:solidFill>
                        <a:latin typeface="Arial"/>
                        <a:ea typeface="Arial"/>
                      </a:endParaRPr>
                    </a:p>
                    <a:p>
                      <a:pPr marL="0" marR="0">
                        <a:lnSpc>
                          <a:spcPct val="115000"/>
                        </a:lnSpc>
                        <a:spcBef>
                          <a:spcPts val="0"/>
                        </a:spcBef>
                        <a:spcAft>
                          <a:spcPts val="0"/>
                        </a:spcAft>
                        <a:tabLst>
                          <a:tab pos="270510" algn="l"/>
                        </a:tabLst>
                      </a:pPr>
                      <a:r>
                        <a:rPr lang="es-ES" sz="700" dirty="0">
                          <a:solidFill>
                            <a:srgbClr val="000000"/>
                          </a:solidFill>
                          <a:latin typeface="Century Gothic"/>
                          <a:ea typeface="Century Gothic"/>
                          <a:cs typeface="Century Gothic"/>
                        </a:rPr>
                        <a:t>     respuesta  o se vinculan con</a:t>
                      </a:r>
                      <a:endParaRPr lang="en-US" sz="700" dirty="0">
                        <a:solidFill>
                          <a:srgbClr val="000000"/>
                        </a:solidFill>
                        <a:latin typeface="Arial"/>
                        <a:ea typeface="Arial"/>
                      </a:endParaRPr>
                    </a:p>
                    <a:p>
                      <a:pPr marL="0" marR="0">
                        <a:lnSpc>
                          <a:spcPct val="115000"/>
                        </a:lnSpc>
                        <a:spcBef>
                          <a:spcPts val="0"/>
                        </a:spcBef>
                        <a:spcAft>
                          <a:spcPts val="0"/>
                        </a:spcAft>
                        <a:tabLst>
                          <a:tab pos="270510" algn="l"/>
                        </a:tabLst>
                      </a:pPr>
                      <a:r>
                        <a:rPr lang="es-ES" sz="700" dirty="0">
                          <a:solidFill>
                            <a:srgbClr val="000000"/>
                          </a:solidFill>
                          <a:latin typeface="Century Gothic"/>
                          <a:ea typeface="Century Gothic"/>
                          <a:cs typeface="Century Gothic"/>
                        </a:rPr>
                        <a:t>     la pregunta  disparadora del</a:t>
                      </a:r>
                      <a:endParaRPr lang="en-US" sz="700" dirty="0">
                        <a:solidFill>
                          <a:srgbClr val="000000"/>
                        </a:solidFill>
                        <a:latin typeface="Arial"/>
                        <a:ea typeface="Arial"/>
                      </a:endParaRPr>
                    </a:p>
                    <a:p>
                      <a:pPr marL="0" marR="0">
                        <a:lnSpc>
                          <a:spcPct val="115000"/>
                        </a:lnSpc>
                        <a:spcBef>
                          <a:spcPts val="0"/>
                        </a:spcBef>
                        <a:spcAft>
                          <a:spcPts val="0"/>
                        </a:spcAft>
                        <a:tabLst>
                          <a:tab pos="270510" algn="l"/>
                        </a:tabLst>
                      </a:pPr>
                      <a:r>
                        <a:rPr lang="es-ES" sz="700" dirty="0">
                          <a:solidFill>
                            <a:srgbClr val="000000"/>
                          </a:solidFill>
                          <a:latin typeface="Century Gothic"/>
                          <a:ea typeface="Century Gothic"/>
                          <a:cs typeface="Century Gothic"/>
                        </a:rPr>
                        <a:t>     proyecto. </a:t>
                      </a:r>
                      <a:endParaRPr lang="en-US" sz="700" dirty="0">
                        <a:solidFill>
                          <a:srgbClr val="000000"/>
                        </a:solidFill>
                        <a:latin typeface="Arial"/>
                        <a:ea typeface="Arial"/>
                      </a:endParaRPr>
                    </a:p>
                    <a:p>
                      <a:pPr marL="0" marR="0">
                        <a:lnSpc>
                          <a:spcPct val="115000"/>
                        </a:lnSpc>
                        <a:spcBef>
                          <a:spcPts val="0"/>
                        </a:spcBef>
                        <a:spcAft>
                          <a:spcPts val="0"/>
                        </a:spcAft>
                        <a:tabLst>
                          <a:tab pos="270510" algn="l"/>
                        </a:tabLst>
                      </a:pPr>
                      <a:r>
                        <a:rPr lang="es-ES" sz="700" dirty="0">
                          <a:solidFill>
                            <a:srgbClr val="000000"/>
                          </a:solidFill>
                          <a:latin typeface="Century Gothic"/>
                          <a:ea typeface="Century Gothic"/>
                          <a:cs typeface="Century Gothic"/>
                        </a:rPr>
                        <a:t>     Estrategia o  actividad para lograr</a:t>
                      </a:r>
                      <a:endParaRPr lang="en-US" sz="700" dirty="0">
                        <a:solidFill>
                          <a:srgbClr val="000000"/>
                        </a:solidFill>
                        <a:latin typeface="Arial"/>
                        <a:ea typeface="Arial"/>
                      </a:endParaRPr>
                    </a:p>
                    <a:p>
                      <a:pPr marL="204470" marR="0" indent="-276225">
                        <a:lnSpc>
                          <a:spcPct val="115000"/>
                        </a:lnSpc>
                        <a:spcBef>
                          <a:spcPts val="0"/>
                        </a:spcBef>
                        <a:spcAft>
                          <a:spcPts val="0"/>
                        </a:spcAft>
                      </a:pPr>
                      <a:r>
                        <a:rPr lang="es-ES" sz="700" dirty="0">
                          <a:solidFill>
                            <a:srgbClr val="000000"/>
                          </a:solidFill>
                          <a:latin typeface="Century Gothic"/>
                          <a:ea typeface="Century Gothic"/>
                          <a:cs typeface="Century Gothic"/>
                        </a:rPr>
                        <a:t>       que haya   conciencia de ello.</a:t>
                      </a:r>
                      <a:endParaRPr lang="en-US" sz="700" dirty="0">
                        <a:solidFill>
                          <a:srgbClr val="000000"/>
                        </a:solidFill>
                        <a:latin typeface="Arial"/>
                        <a:ea typeface="Arial"/>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11</a:t>
            </a:r>
            <a:endParaRPr lang="en-US" b="1" dirty="0">
              <a:solidFill>
                <a:schemeClr val="tx2"/>
              </a:solidFill>
            </a:endParaRPr>
          </a:p>
        </p:txBody>
      </p:sp>
      <p:graphicFrame>
        <p:nvGraphicFramePr>
          <p:cNvPr id="7" name="6 Tabla"/>
          <p:cNvGraphicFramePr>
            <a:graphicFrameLocks noGrp="1"/>
          </p:cNvGraphicFramePr>
          <p:nvPr/>
        </p:nvGraphicFramePr>
        <p:xfrm>
          <a:off x="457200" y="1676400"/>
          <a:ext cx="7924800" cy="899276"/>
        </p:xfrm>
        <a:graphic>
          <a:graphicData uri="http://schemas.openxmlformats.org/drawingml/2006/table">
            <a:tbl>
              <a:tblPr/>
              <a:tblGrid>
                <a:gridCol w="2653549"/>
                <a:gridCol w="5271251"/>
              </a:tblGrid>
              <a:tr h="899276">
                <a:tc>
                  <a:txBody>
                    <a:bodyPr/>
                    <a:lstStyle/>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7. </a:t>
                      </a:r>
                      <a:r>
                        <a:rPr lang="es-ES" sz="800" dirty="0">
                          <a:solidFill>
                            <a:srgbClr val="000000"/>
                          </a:solidFill>
                          <a:latin typeface="Century Gothic"/>
                          <a:ea typeface="Century Gothic"/>
                          <a:cs typeface="Century Gothic"/>
                        </a:rPr>
                        <a:t> </a:t>
                      </a:r>
                      <a:r>
                        <a:rPr lang="es-ES" sz="800" b="1" dirty="0">
                          <a:solidFill>
                            <a:srgbClr val="000000"/>
                          </a:solidFill>
                          <a:latin typeface="Century Gothic"/>
                          <a:ea typeface="Century Gothic"/>
                          <a:cs typeface="Century Gothic"/>
                        </a:rPr>
                        <a:t>Evaluar la información generada.</a:t>
                      </a:r>
                      <a:endParaRPr lang="en-US" sz="800" dirty="0">
                        <a:solidFill>
                          <a:srgbClr val="000000"/>
                        </a:solidFill>
                        <a:latin typeface="Arial"/>
                        <a:ea typeface="Arial"/>
                      </a:endParaRPr>
                    </a:p>
                    <a:p>
                      <a:pPr marL="180340" marR="0">
                        <a:lnSpc>
                          <a:spcPct val="115000"/>
                        </a:lnSpc>
                        <a:spcBef>
                          <a:spcPts val="0"/>
                        </a:spcBef>
                        <a:spcAft>
                          <a:spcPts val="0"/>
                        </a:spcAft>
                      </a:pPr>
                      <a:r>
                        <a:rPr lang="es-ES" sz="800" dirty="0">
                          <a:solidFill>
                            <a:srgbClr val="000000"/>
                          </a:solidFill>
                          <a:latin typeface="Century Gothic"/>
                          <a:ea typeface="Century Gothic"/>
                          <a:cs typeface="Century Gothic"/>
                        </a:rPr>
                        <a:t>¿La información obtenida cubre las necesidades para la solución del problema?</a:t>
                      </a:r>
                      <a:endParaRPr lang="en-US" sz="800" dirty="0">
                        <a:solidFill>
                          <a:srgbClr val="000000"/>
                        </a:solidFill>
                        <a:latin typeface="Arial"/>
                        <a:ea typeface="Arial"/>
                      </a:endParaRPr>
                    </a:p>
                    <a:p>
                      <a:pPr marL="180340" marR="0">
                        <a:lnSpc>
                          <a:spcPct val="115000"/>
                        </a:lnSpc>
                        <a:spcBef>
                          <a:spcPts val="0"/>
                        </a:spcBef>
                        <a:spcAft>
                          <a:spcPts val="0"/>
                        </a:spcAft>
                      </a:pPr>
                      <a:r>
                        <a:rPr lang="es-ES" sz="800" dirty="0">
                          <a:solidFill>
                            <a:srgbClr val="000000"/>
                          </a:solidFill>
                          <a:latin typeface="Century Gothic"/>
                          <a:ea typeface="Century Gothic"/>
                          <a:cs typeface="Century Gothic"/>
                        </a:rPr>
                        <a:t>Propuesta de investigaciones para complementar el proyecto.</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9 Tabla"/>
          <p:cNvGraphicFramePr>
            <a:graphicFrameLocks noGrp="1"/>
          </p:cNvGraphicFramePr>
          <p:nvPr/>
        </p:nvGraphicFramePr>
        <p:xfrm>
          <a:off x="457200" y="2836634"/>
          <a:ext cx="7924800" cy="2000636"/>
        </p:xfrm>
        <a:graphic>
          <a:graphicData uri="http://schemas.openxmlformats.org/drawingml/2006/table">
            <a:tbl>
              <a:tblPr/>
              <a:tblGrid>
                <a:gridCol w="3607526"/>
                <a:gridCol w="4317274"/>
              </a:tblGrid>
              <a:tr h="764224">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Tiempos dedicados al proyecto cada semana.</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      Momentos  se destinados al Proyecto.</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     Horas de trabajó dedicadas al trabajo disciplinario. </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Horas de trabajo dedicadas al trabajo interdisciplinario. </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 </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Presentación del proyecto (producto).</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Características de la presentación.</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¿Qué se presenta? ¿Cuándo? ¿Dónde? ¿Con qué? </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¿A quién, por qué, para qué?</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640560">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6257" name="Rectangle 1"/>
          <p:cNvSpPr>
            <a:spLocks noChangeArrowheads="1"/>
          </p:cNvSpPr>
          <p:nvPr/>
        </p:nvSpPr>
        <p:spPr bwMode="auto">
          <a:xfrm>
            <a:off x="505264" y="2557790"/>
            <a:ext cx="566693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VI. División del tiempo.                                                                        VII. Presentación.</a:t>
            </a:r>
            <a:endParaRPr kumimoji="0" lang="en-US" sz="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11</a:t>
            </a:r>
            <a:endParaRPr lang="en-US" b="1" dirty="0">
              <a:solidFill>
                <a:schemeClr val="tx2"/>
              </a:solidFill>
            </a:endParaRPr>
          </a:p>
        </p:txBody>
      </p:sp>
      <p:graphicFrame>
        <p:nvGraphicFramePr>
          <p:cNvPr id="7" name="6 Tabla"/>
          <p:cNvGraphicFramePr>
            <a:graphicFrameLocks noGrp="1"/>
          </p:cNvGraphicFramePr>
          <p:nvPr/>
        </p:nvGraphicFramePr>
        <p:xfrm>
          <a:off x="533399" y="2057356"/>
          <a:ext cx="7848602" cy="1752644"/>
        </p:xfrm>
        <a:graphic>
          <a:graphicData uri="http://schemas.openxmlformats.org/drawingml/2006/table">
            <a:tbl>
              <a:tblPr/>
              <a:tblGrid>
                <a:gridCol w="2654371"/>
                <a:gridCol w="2678418"/>
                <a:gridCol w="2515813"/>
              </a:tblGrid>
              <a:tr h="373660">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1. Aspectos  que se evalúan.</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2. Criterios que se utilizan, para evaluar cada aspecto</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3. Herramientas e instrumentos de evaluación que se utilizan.</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1378984">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0353" name="Rectangle 1"/>
          <p:cNvSpPr>
            <a:spLocks noChangeArrowheads="1"/>
          </p:cNvSpPr>
          <p:nvPr/>
        </p:nvSpPr>
        <p:spPr bwMode="auto">
          <a:xfrm>
            <a:off x="450470" y="1752600"/>
            <a:ext cx="214033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VIII. Evaluación del Proyecto.</a:t>
            </a:r>
            <a:endParaRPr kumimoji="0" lang="en-US" sz="800" b="0" i="0" u="none" strike="noStrike" cap="none" normalizeH="0" baseline="0" dirty="0" smtClean="0">
              <a:ln>
                <a:noFill/>
              </a:ln>
              <a:solidFill>
                <a:schemeClr val="tx1"/>
              </a:solidFill>
              <a:effectLst/>
              <a:latin typeface="Arial" pitchFamily="34" charset="0"/>
            </a:endParaRPr>
          </a:p>
        </p:txBody>
      </p:sp>
      <p:sp>
        <p:nvSpPr>
          <p:cNvPr id="10" name="9 CuadroTexto"/>
          <p:cNvSpPr txBox="1"/>
          <p:nvPr/>
        </p:nvSpPr>
        <p:spPr>
          <a:xfrm>
            <a:off x="609600" y="4572000"/>
            <a:ext cx="7848600" cy="246221"/>
          </a:xfrm>
          <a:prstGeom prst="rect">
            <a:avLst/>
          </a:prstGeom>
          <a:noFill/>
        </p:spPr>
        <p:txBody>
          <a:bodyPr wrap="square" rtlCol="0">
            <a:spAutoFit/>
          </a:bodyPr>
          <a:lstStyle/>
          <a:p>
            <a:r>
              <a:rPr lang="es-MX" sz="1000" dirty="0" smtClean="0"/>
              <a:t>*Formato tomado del sitio conexiones de Dgire para la planeación general.</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sp>
        <p:nvSpPr>
          <p:cNvPr id="7" name="6 CuadroTexto"/>
          <p:cNvSpPr txBox="1"/>
          <p:nvPr/>
        </p:nvSpPr>
        <p:spPr>
          <a:xfrm>
            <a:off x="990600" y="2057400"/>
            <a:ext cx="7543800" cy="954107"/>
          </a:xfrm>
          <a:prstGeom prst="rect">
            <a:avLst/>
          </a:prstGeom>
          <a:noFill/>
        </p:spPr>
        <p:txBody>
          <a:bodyPr wrap="square" rtlCol="0">
            <a:spAutoFit/>
          </a:bodyPr>
          <a:lstStyle/>
          <a:p>
            <a:pPr algn="ctr"/>
            <a:r>
              <a:rPr lang="es-MX" sz="2800" dirty="0" smtClean="0"/>
              <a:t> </a:t>
            </a:r>
          </a:p>
          <a:p>
            <a:pPr algn="ctr"/>
            <a:endParaRPr lang="es-MX" sz="2800" dirty="0"/>
          </a:p>
        </p:txBody>
      </p:sp>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2" name="11 CuadroTexto"/>
          <p:cNvSpPr txBox="1"/>
          <p:nvPr/>
        </p:nvSpPr>
        <p:spPr>
          <a:xfrm>
            <a:off x="2514600" y="1524000"/>
            <a:ext cx="4648200" cy="830997"/>
          </a:xfrm>
          <a:prstGeom prst="rect">
            <a:avLst/>
          </a:prstGeom>
          <a:noFill/>
        </p:spPr>
        <p:txBody>
          <a:bodyPr wrap="square" rtlCol="0">
            <a:spAutoFit/>
          </a:bodyPr>
          <a:lstStyle/>
          <a:p>
            <a:pPr algn="ctr"/>
            <a:r>
              <a:rPr lang="es-MX" sz="1200" b="1" dirty="0">
                <a:solidFill>
                  <a:schemeClr val="accent1"/>
                </a:solidFill>
              </a:rPr>
              <a:t>CUADRO DE ANÁLISIS DE LA INTERDISCIPLINARIEDAD </a:t>
            </a:r>
            <a:endParaRPr lang="en-US" sz="1200" dirty="0">
              <a:solidFill>
                <a:schemeClr val="accent1"/>
              </a:solidFill>
            </a:endParaRPr>
          </a:p>
          <a:p>
            <a:pPr algn="ctr"/>
            <a:r>
              <a:rPr lang="es-MX" sz="1200" b="1" dirty="0">
                <a:solidFill>
                  <a:schemeClr val="accent1"/>
                </a:solidFill>
              </a:rPr>
              <a:t>y   EL APRENDIZAJE COOPERATIVO</a:t>
            </a:r>
            <a:endParaRPr lang="en-US" sz="1200" dirty="0">
              <a:solidFill>
                <a:schemeClr val="accent1"/>
              </a:solidFill>
            </a:endParaRPr>
          </a:p>
          <a:p>
            <a:pPr algn="ctr"/>
            <a:r>
              <a:rPr lang="es-MX" sz="1200" b="1" dirty="0">
                <a:solidFill>
                  <a:schemeClr val="accent1"/>
                </a:solidFill>
              </a:rPr>
              <a:t> </a:t>
            </a:r>
            <a:endParaRPr lang="en-US" sz="1200" dirty="0">
              <a:solidFill>
                <a:schemeClr val="accent1"/>
              </a:solidFill>
            </a:endParaRPr>
          </a:p>
          <a:p>
            <a:pPr algn="ctr"/>
            <a:r>
              <a:rPr lang="es-MX" sz="1200" b="1" dirty="0">
                <a:solidFill>
                  <a:schemeClr val="accent1"/>
                </a:solidFill>
              </a:rPr>
              <a:t>CONCLUSIONES </a:t>
            </a:r>
            <a:r>
              <a:rPr lang="es-MX" sz="1200" b="1" dirty="0" smtClean="0">
                <a:solidFill>
                  <a:schemeClr val="accent1"/>
                </a:solidFill>
              </a:rPr>
              <a:t>GENERALES</a:t>
            </a:r>
            <a:endParaRPr lang="en-US" sz="1200" dirty="0">
              <a:solidFill>
                <a:schemeClr val="accent1"/>
              </a:solidFill>
            </a:endParaRPr>
          </a:p>
        </p:txBody>
      </p:sp>
      <p:graphicFrame>
        <p:nvGraphicFramePr>
          <p:cNvPr id="11" name="10 Tabla"/>
          <p:cNvGraphicFramePr>
            <a:graphicFrameLocks noGrp="1"/>
          </p:cNvGraphicFramePr>
          <p:nvPr/>
        </p:nvGraphicFramePr>
        <p:xfrm>
          <a:off x="990600" y="2362200"/>
          <a:ext cx="7239000" cy="3213613"/>
        </p:xfrm>
        <a:graphic>
          <a:graphicData uri="http://schemas.openxmlformats.org/drawingml/2006/table">
            <a:tbl>
              <a:tblPr/>
              <a:tblGrid>
                <a:gridCol w="1033285"/>
                <a:gridCol w="6205715"/>
              </a:tblGrid>
              <a:tr h="601005">
                <a:tc>
                  <a:txBody>
                    <a:bodyPr/>
                    <a:lstStyle/>
                    <a:p>
                      <a:pPr marL="0" marR="0">
                        <a:lnSpc>
                          <a:spcPct val="115000"/>
                        </a:lnSpc>
                        <a:spcBef>
                          <a:spcPts val="0"/>
                        </a:spcBef>
                        <a:spcAft>
                          <a:spcPts val="0"/>
                        </a:spcAft>
                      </a:pPr>
                      <a:r>
                        <a:rPr lang="es-MX" sz="700" b="1" dirty="0">
                          <a:solidFill>
                            <a:srgbClr val="000000"/>
                          </a:solidFill>
                          <a:latin typeface="Century Gothic"/>
                          <a:ea typeface="Century Gothic"/>
                          <a:cs typeface="Century Gothic"/>
                        </a:rPr>
                        <a:t>4.</a:t>
                      </a:r>
                      <a:r>
                        <a:rPr lang="es-MX" sz="700" dirty="0">
                          <a:solidFill>
                            <a:srgbClr val="000000"/>
                          </a:solidFill>
                          <a:latin typeface="Century Gothic"/>
                          <a:ea typeface="Century Gothic"/>
                          <a:cs typeface="Century Gothic"/>
                        </a:rPr>
                        <a:t> ¿Cómo motivar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a los alumnos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para el trabajo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interdisciplinario?</a:t>
                      </a:r>
                      <a:endParaRPr lang="en-US" sz="700" dirty="0">
                        <a:solidFill>
                          <a:srgbClr val="000000"/>
                        </a:solidFill>
                        <a:latin typeface="Arial"/>
                        <a:ea typeface="Arial"/>
                        <a:cs typeface="Times New Roman"/>
                      </a:endParaRPr>
                    </a:p>
                  </a:txBody>
                  <a:tcPr marL="42123" marR="42123" marT="42123" marB="4212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Mediante propuestas de temas interesantes.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Con actividades retadoras y alcanzables.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Con tiempos apropiados.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Con proyectos lúdicos.</a:t>
                      </a:r>
                      <a:endParaRPr lang="en-US" sz="700" dirty="0">
                        <a:solidFill>
                          <a:srgbClr val="000000"/>
                        </a:solidFill>
                        <a:latin typeface="Arial"/>
                        <a:ea typeface="Arial"/>
                        <a:cs typeface="Times New Roman"/>
                      </a:endParaRPr>
                    </a:p>
                  </a:txBody>
                  <a:tcPr marL="42123" marR="42123" marT="42123" marB="4212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370422">
                <a:tc>
                  <a:txBody>
                    <a:bodyPr/>
                    <a:lstStyle/>
                    <a:p>
                      <a:pPr marL="0" marR="0">
                        <a:lnSpc>
                          <a:spcPct val="115000"/>
                        </a:lnSpc>
                        <a:spcBef>
                          <a:spcPts val="0"/>
                        </a:spcBef>
                        <a:spcAft>
                          <a:spcPts val="0"/>
                        </a:spcAft>
                      </a:pPr>
                      <a:r>
                        <a:rPr lang="es-MX" sz="700" b="1" dirty="0">
                          <a:solidFill>
                            <a:srgbClr val="000000"/>
                          </a:solidFill>
                          <a:latin typeface="Century Gothic"/>
                          <a:ea typeface="Century Gothic"/>
                          <a:cs typeface="Century Gothic"/>
                        </a:rPr>
                        <a:t>5.</a:t>
                      </a:r>
                      <a:r>
                        <a:rPr lang="es-MX" sz="700" dirty="0">
                          <a:solidFill>
                            <a:srgbClr val="000000"/>
                          </a:solidFill>
                          <a:latin typeface="Century Gothic"/>
                          <a:ea typeface="Century Gothic"/>
                          <a:cs typeface="Century Gothic"/>
                        </a:rPr>
                        <a:t> ¿Cuáles son los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prerrequisitos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materiales,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organizacionales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y personales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para la</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planeación del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trabajo           interdisciplinario?</a:t>
                      </a:r>
                      <a:endParaRPr lang="en-US" sz="700" dirty="0">
                        <a:solidFill>
                          <a:srgbClr val="000000"/>
                        </a:solidFill>
                        <a:latin typeface="Arial"/>
                        <a:ea typeface="Arial"/>
                        <a:cs typeface="Times New Roman"/>
                      </a:endParaRPr>
                    </a:p>
                  </a:txBody>
                  <a:tcPr marL="42123" marR="42123" marT="42123" marB="4212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Materiales: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Acceso a fuentes de información.</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Organizacionales: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Considerar el trabajo extra-aula que se requiere.</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Reuniones docentes para generar los proyectos.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Organización y planificación de los proyectos.</a:t>
                      </a:r>
                      <a:endParaRPr lang="en-US" sz="700" dirty="0">
                        <a:solidFill>
                          <a:srgbClr val="000000"/>
                        </a:solidFill>
                        <a:latin typeface="Arial"/>
                        <a:ea typeface="Arial"/>
                        <a:cs typeface="Times New Roman"/>
                      </a:endParaRPr>
                    </a:p>
                  </a:txBody>
                  <a:tcPr marL="42123" marR="42123" marT="42123" marB="4212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242186">
                <a:tc>
                  <a:txBody>
                    <a:bodyPr/>
                    <a:lstStyle/>
                    <a:p>
                      <a:pPr marL="0" marR="0">
                        <a:lnSpc>
                          <a:spcPct val="115000"/>
                        </a:lnSpc>
                        <a:spcBef>
                          <a:spcPts val="0"/>
                        </a:spcBef>
                        <a:spcAft>
                          <a:spcPts val="0"/>
                        </a:spcAft>
                      </a:pPr>
                      <a:r>
                        <a:rPr lang="es-MX" sz="700" b="1" dirty="0">
                          <a:solidFill>
                            <a:srgbClr val="000000"/>
                          </a:solidFill>
                          <a:latin typeface="Century Gothic"/>
                          <a:ea typeface="Century Gothic"/>
                          <a:cs typeface="Century Gothic"/>
                        </a:rPr>
                        <a:t>6.</a:t>
                      </a:r>
                      <a:r>
                        <a:rPr lang="es-MX" sz="700" dirty="0">
                          <a:solidFill>
                            <a:srgbClr val="000000"/>
                          </a:solidFill>
                          <a:latin typeface="Century Gothic"/>
                          <a:ea typeface="Century Gothic"/>
                          <a:cs typeface="Century Gothic"/>
                        </a:rPr>
                        <a:t> ¿Qué papel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juega la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planeación en</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el trabajo</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interdisciplinario</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y qué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características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debe tener? </a:t>
                      </a:r>
                      <a:endParaRPr lang="en-US" sz="700" dirty="0">
                        <a:solidFill>
                          <a:srgbClr val="000000"/>
                        </a:solidFill>
                        <a:latin typeface="Arial"/>
                        <a:ea typeface="Arial"/>
                        <a:cs typeface="Times New Roman"/>
                      </a:endParaRPr>
                    </a:p>
                  </a:txBody>
                  <a:tcPr marL="42123" marR="42123" marT="42123" marB="4212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Una planeación adecuada será importante para el éxito del proyecto.</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Debe incluir el tema la buena selección del tema. Los productos del portafolio  y la calendarización del proyecto.</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Muy importante porque una buena planeación va a llevar a una ejecución correcta y por ende el resultado será el esperado. </a:t>
                      </a:r>
                      <a:endParaRPr lang="en-US" sz="700" dirty="0">
                        <a:solidFill>
                          <a:srgbClr val="000000"/>
                        </a:solidFill>
                        <a:latin typeface="Arial"/>
                        <a:ea typeface="Arial"/>
                        <a:cs typeface="Times New Roman"/>
                      </a:endParaRPr>
                    </a:p>
                  </a:txBody>
                  <a:tcPr marL="42123" marR="42123" marT="42123" marB="4212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11</a:t>
            </a:r>
            <a:endParaRPr lang="en-US" b="1" dirty="0">
              <a:solidFill>
                <a:schemeClr val="tx2"/>
              </a:solidFill>
            </a:endParaRPr>
          </a:p>
        </p:txBody>
      </p:sp>
      <p:sp>
        <p:nvSpPr>
          <p:cNvPr id="7" name="6 Rectángulo"/>
          <p:cNvSpPr/>
          <p:nvPr/>
        </p:nvSpPr>
        <p:spPr>
          <a:xfrm>
            <a:off x="457200" y="1676400"/>
            <a:ext cx="4014753" cy="369332"/>
          </a:xfrm>
          <a:prstGeom prst="rect">
            <a:avLst/>
          </a:prstGeom>
        </p:spPr>
        <p:txBody>
          <a:bodyPr wrap="none">
            <a:spAutoFit/>
          </a:bodyPr>
          <a:lstStyle/>
          <a:p>
            <a:r>
              <a:rPr lang="es-MX" dirty="0" smtClean="0"/>
              <a:t>Formato de planeación sesión por sesión</a:t>
            </a:r>
            <a:endParaRPr lang="en-US" dirty="0"/>
          </a:p>
        </p:txBody>
      </p:sp>
      <p:graphicFrame>
        <p:nvGraphicFramePr>
          <p:cNvPr id="10" name="9 Tabla"/>
          <p:cNvGraphicFramePr>
            <a:graphicFrameLocks noGrp="1"/>
          </p:cNvGraphicFramePr>
          <p:nvPr/>
        </p:nvGraphicFramePr>
        <p:xfrm>
          <a:off x="533399" y="2125298"/>
          <a:ext cx="7696200" cy="3305863"/>
        </p:xfrm>
        <a:graphic>
          <a:graphicData uri="http://schemas.openxmlformats.org/drawingml/2006/table">
            <a:tbl>
              <a:tblPr/>
              <a:tblGrid>
                <a:gridCol w="4259194"/>
                <a:gridCol w="825181"/>
                <a:gridCol w="2611825"/>
              </a:tblGrid>
              <a:tr h="100872">
                <a:tc gridSpan="3">
                  <a:txBody>
                    <a:bodyPr/>
                    <a:lstStyle/>
                    <a:p>
                      <a:pPr marL="0" marR="0" algn="ctr">
                        <a:lnSpc>
                          <a:spcPct val="115000"/>
                        </a:lnSpc>
                        <a:spcBef>
                          <a:spcPts val="0"/>
                        </a:spcBef>
                        <a:spcAft>
                          <a:spcPts val="0"/>
                        </a:spcAft>
                      </a:pPr>
                      <a:r>
                        <a:rPr lang="es-MX" sz="700" b="1" dirty="0">
                          <a:latin typeface="Calibri"/>
                          <a:ea typeface="Calibri"/>
                          <a:cs typeface="Times New Roman"/>
                        </a:rPr>
                        <a:t>Planeación por sesión.</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00872">
                <a:tc gridSpan="3">
                  <a:txBody>
                    <a:bodyPr/>
                    <a:lstStyle/>
                    <a:p>
                      <a:pPr marL="0" marR="0">
                        <a:lnSpc>
                          <a:spcPct val="115000"/>
                        </a:lnSpc>
                        <a:spcBef>
                          <a:spcPts val="0"/>
                        </a:spcBef>
                        <a:spcAft>
                          <a:spcPts val="0"/>
                        </a:spcAft>
                      </a:pPr>
                      <a:r>
                        <a:rPr lang="es-MX" sz="700" dirty="0">
                          <a:latin typeface="Calibri"/>
                          <a:ea typeface="Calibri"/>
                          <a:cs typeface="Times New Roman"/>
                        </a:rPr>
                        <a:t>Profesor: </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01744">
                <a:tc>
                  <a:txBody>
                    <a:bodyPr/>
                    <a:lstStyle/>
                    <a:p>
                      <a:pPr marL="0" marR="0">
                        <a:lnSpc>
                          <a:spcPct val="115000"/>
                        </a:lnSpc>
                        <a:spcBef>
                          <a:spcPts val="0"/>
                        </a:spcBef>
                        <a:spcAft>
                          <a:spcPts val="0"/>
                        </a:spcAft>
                      </a:pPr>
                      <a:r>
                        <a:rPr lang="es-MX" sz="700" dirty="0">
                          <a:latin typeface="Calibri"/>
                          <a:ea typeface="Calibri"/>
                          <a:cs typeface="Times New Roman"/>
                        </a:rPr>
                        <a:t>Asignatura:</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latin typeface="Calibri"/>
                          <a:ea typeface="Calibri"/>
                          <a:cs typeface="Times New Roman"/>
                        </a:rPr>
                        <a:t>No. de sesión:</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44">
                <a:tc>
                  <a:txBody>
                    <a:bodyPr/>
                    <a:lstStyle/>
                    <a:p>
                      <a:pPr marL="0" marR="0">
                        <a:lnSpc>
                          <a:spcPct val="115000"/>
                        </a:lnSpc>
                        <a:spcBef>
                          <a:spcPts val="0"/>
                        </a:spcBef>
                        <a:spcAft>
                          <a:spcPts val="0"/>
                        </a:spcAft>
                      </a:pPr>
                      <a:r>
                        <a:rPr lang="es-MX" sz="700" dirty="0">
                          <a:latin typeface="Calibri"/>
                          <a:ea typeface="Calibri"/>
                          <a:cs typeface="Times New Roman"/>
                        </a:rPr>
                        <a:t>Grupo:</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700" dirty="0">
                          <a:latin typeface="Calibri"/>
                          <a:ea typeface="Calibri"/>
                          <a:cs typeface="Times New Roman"/>
                        </a:rPr>
                        <a:t>Total de sesiones:</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72">
                <a:tc gridSpan="3">
                  <a:txBody>
                    <a:bodyPr/>
                    <a:lstStyle/>
                    <a:p>
                      <a:pPr marL="0" marR="0">
                        <a:lnSpc>
                          <a:spcPct val="115000"/>
                        </a:lnSpc>
                        <a:spcBef>
                          <a:spcPts val="0"/>
                        </a:spcBef>
                        <a:spcAft>
                          <a:spcPts val="0"/>
                        </a:spcAft>
                      </a:pPr>
                      <a:r>
                        <a:rPr lang="es-MX" sz="700" dirty="0">
                          <a:latin typeface="Calibri"/>
                          <a:ea typeface="Calibri"/>
                          <a:cs typeface="Times New Roman"/>
                        </a:rPr>
                        <a:t>Contenidos:</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00872">
                <a:tc>
                  <a:txBody>
                    <a:bodyPr/>
                    <a:lstStyle/>
                    <a:p>
                      <a:pPr marL="0" marR="0">
                        <a:lnSpc>
                          <a:spcPct val="115000"/>
                        </a:lnSpc>
                        <a:spcBef>
                          <a:spcPts val="0"/>
                        </a:spcBef>
                        <a:spcAft>
                          <a:spcPts val="0"/>
                        </a:spcAft>
                      </a:pPr>
                      <a:r>
                        <a:rPr lang="es-MX" sz="700" dirty="0">
                          <a:latin typeface="Calibri"/>
                          <a:ea typeface="Calibri"/>
                          <a:cs typeface="Times New Roman"/>
                        </a:rPr>
                        <a:t>Nombre de la actividad:</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s-MX" sz="700" dirty="0">
                          <a:latin typeface="Calibri"/>
                          <a:ea typeface="Calibri"/>
                          <a:cs typeface="Times New Roman"/>
                        </a:rPr>
                        <a:t>Tipo:</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00872">
                <a:tc>
                  <a:txBody>
                    <a:bodyPr/>
                    <a:lstStyle/>
                    <a:p>
                      <a:pPr marL="0" marR="0">
                        <a:lnSpc>
                          <a:spcPct val="115000"/>
                        </a:lnSpc>
                        <a:spcBef>
                          <a:spcPts val="0"/>
                        </a:spcBef>
                        <a:spcAft>
                          <a:spcPts val="0"/>
                        </a:spcAft>
                      </a:pPr>
                      <a:r>
                        <a:rPr lang="es-MX" sz="700" dirty="0">
                          <a:latin typeface="Calibri"/>
                          <a:ea typeface="Calibri"/>
                          <a:cs typeface="Times New Roman"/>
                        </a:rPr>
                        <a:t>Objetivo:</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s-MX" sz="700" dirty="0">
                          <a:latin typeface="Calibri"/>
                          <a:ea typeface="Calibri"/>
                          <a:cs typeface="Times New Roman"/>
                        </a:rPr>
                        <a:t>Producto:</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00872">
                <a:tc>
                  <a:txBody>
                    <a:bodyPr/>
                    <a:lstStyle/>
                    <a:p>
                      <a:pPr marL="0" marR="0">
                        <a:lnSpc>
                          <a:spcPct val="115000"/>
                        </a:lnSpc>
                        <a:spcBef>
                          <a:spcPts val="0"/>
                        </a:spcBef>
                        <a:spcAft>
                          <a:spcPts val="0"/>
                        </a:spcAft>
                      </a:pPr>
                      <a:r>
                        <a:rPr lang="es-MX" sz="700" dirty="0">
                          <a:latin typeface="Calibri"/>
                          <a:ea typeface="Calibri"/>
                          <a:cs typeface="Times New Roman"/>
                        </a:rPr>
                        <a:t>Materiales:</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s-MX" sz="700" dirty="0">
                          <a:latin typeface="Calibri"/>
                          <a:ea typeface="Calibri"/>
                          <a:cs typeface="Times New Roman"/>
                        </a:rPr>
                        <a:t>Evaluación:</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731951">
                <a:tc gridSpan="3">
                  <a:txBody>
                    <a:bodyPr/>
                    <a:lstStyle/>
                    <a:p>
                      <a:pPr marL="0" marR="0">
                        <a:lnSpc>
                          <a:spcPct val="115000"/>
                        </a:lnSpc>
                        <a:spcBef>
                          <a:spcPts val="0"/>
                        </a:spcBef>
                        <a:spcAft>
                          <a:spcPts val="0"/>
                        </a:spcAft>
                      </a:pPr>
                      <a:r>
                        <a:rPr lang="es-MX" sz="700" dirty="0">
                          <a:latin typeface="Calibri"/>
                          <a:ea typeface="Calibri"/>
                          <a:cs typeface="Times New Roman"/>
                        </a:rPr>
                        <a:t>Apertura:                                                                                                                               Tiempo: _____</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31951">
                <a:tc gridSpan="3">
                  <a:txBody>
                    <a:bodyPr/>
                    <a:lstStyle/>
                    <a:p>
                      <a:pPr marL="0" marR="0">
                        <a:lnSpc>
                          <a:spcPct val="115000"/>
                        </a:lnSpc>
                        <a:spcBef>
                          <a:spcPts val="0"/>
                        </a:spcBef>
                        <a:spcAft>
                          <a:spcPts val="0"/>
                        </a:spcAft>
                      </a:pPr>
                      <a:r>
                        <a:rPr lang="es-MX" sz="700" dirty="0">
                          <a:latin typeface="Calibri"/>
                          <a:ea typeface="Calibri"/>
                          <a:cs typeface="Times New Roman"/>
                        </a:rPr>
                        <a:t>Desarrollo:                                                                                                                           Tiempo: ______</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02381">
                <a:tc gridSpan="3">
                  <a:txBody>
                    <a:bodyPr/>
                    <a:lstStyle/>
                    <a:p>
                      <a:pPr marL="0" marR="0">
                        <a:lnSpc>
                          <a:spcPct val="115000"/>
                        </a:lnSpc>
                        <a:spcBef>
                          <a:spcPts val="0"/>
                        </a:spcBef>
                        <a:spcAft>
                          <a:spcPts val="0"/>
                        </a:spcAft>
                      </a:pPr>
                      <a:r>
                        <a:rPr lang="es-MX" sz="700" dirty="0">
                          <a:latin typeface="Calibri"/>
                          <a:ea typeface="Calibri"/>
                          <a:cs typeface="Times New Roman"/>
                        </a:rPr>
                        <a:t>Cierre:                                                                                                                                   Tiempo: ______</a:t>
                      </a:r>
                      <a:endParaRPr lang="en-US" sz="700" dirty="0">
                        <a:latin typeface="Calibri"/>
                        <a:ea typeface="Calibri"/>
                        <a:cs typeface="Times New Roman"/>
                      </a:endParaRPr>
                    </a:p>
                  </a:txBody>
                  <a:tcPr marL="45931" marR="459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11</a:t>
            </a:r>
            <a:endParaRPr lang="en-US" b="1" dirty="0">
              <a:solidFill>
                <a:schemeClr val="tx2"/>
              </a:solidFill>
            </a:endParaRPr>
          </a:p>
        </p:txBody>
      </p:sp>
      <p:graphicFrame>
        <p:nvGraphicFramePr>
          <p:cNvPr id="7" name="6 Tabla"/>
          <p:cNvGraphicFramePr>
            <a:graphicFrameLocks noGrp="1"/>
          </p:cNvGraphicFramePr>
          <p:nvPr/>
        </p:nvGraphicFramePr>
        <p:xfrm>
          <a:off x="685800" y="1705935"/>
          <a:ext cx="7010399" cy="1627848"/>
        </p:xfrm>
        <a:graphic>
          <a:graphicData uri="http://schemas.openxmlformats.org/drawingml/2006/table">
            <a:tbl>
              <a:tblPr/>
              <a:tblGrid>
                <a:gridCol w="3157449"/>
                <a:gridCol w="106447"/>
                <a:gridCol w="106447"/>
                <a:gridCol w="1529096"/>
                <a:gridCol w="2110960"/>
              </a:tblGrid>
              <a:tr h="382585">
                <a:tc gridSpan="5">
                  <a:txBody>
                    <a:bodyPr/>
                    <a:lstStyle/>
                    <a:p>
                      <a:pPr marL="0" marR="0" algn="ctr">
                        <a:lnSpc>
                          <a:spcPct val="107000"/>
                        </a:lnSpc>
                        <a:spcBef>
                          <a:spcPts val="0"/>
                        </a:spcBef>
                        <a:spcAft>
                          <a:spcPts val="0"/>
                        </a:spcAft>
                      </a:pPr>
                      <a:r>
                        <a:rPr lang="es-MX" sz="1100" b="1" dirty="0">
                          <a:solidFill>
                            <a:srgbClr val="1F3864"/>
                          </a:solidFill>
                          <a:latin typeface="Arial"/>
                          <a:ea typeface="Calibri"/>
                          <a:cs typeface="Times New Roman"/>
                        </a:rPr>
                        <a:t>Colegio Inglés Michael Faraday A.C</a:t>
                      </a:r>
                      <a:endParaRPr lang="en-US" sz="800" dirty="0">
                        <a:latin typeface="Calibri"/>
                        <a:ea typeface="Calibri"/>
                        <a:cs typeface="Times New Roman"/>
                      </a:endParaRPr>
                    </a:p>
                    <a:p>
                      <a:pPr marL="0" marR="0" algn="ctr">
                        <a:lnSpc>
                          <a:spcPct val="107000"/>
                        </a:lnSpc>
                        <a:spcBef>
                          <a:spcPts val="0"/>
                        </a:spcBef>
                        <a:spcAft>
                          <a:spcPts val="0"/>
                        </a:spcAft>
                      </a:pPr>
                      <a:r>
                        <a:rPr lang="es-MX" sz="1000" dirty="0">
                          <a:latin typeface="Arial"/>
                          <a:ea typeface="Calibri"/>
                          <a:cs typeface="Times New Roman"/>
                        </a:rPr>
                        <a:t>Planeación por sesión.</a:t>
                      </a:r>
                      <a:endParaRPr lang="en-US" sz="800" dirty="0">
                        <a:latin typeface="Calibri"/>
                        <a:ea typeface="Calibri"/>
                        <a:cs typeface="Times New Roman"/>
                      </a:endParaRPr>
                    </a:p>
                  </a:txBody>
                  <a:tcPr marL="48046" marR="4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699">
                <a:tc>
                  <a:txBody>
                    <a:bodyPr/>
                    <a:lstStyle/>
                    <a:p>
                      <a:pPr marL="0" marR="0" algn="l">
                        <a:lnSpc>
                          <a:spcPct val="107000"/>
                        </a:lnSpc>
                        <a:spcBef>
                          <a:spcPts val="0"/>
                        </a:spcBef>
                        <a:spcAft>
                          <a:spcPts val="0"/>
                        </a:spcAft>
                      </a:pPr>
                      <a:r>
                        <a:rPr lang="es-MX" sz="800" dirty="0">
                          <a:latin typeface="Calibri"/>
                          <a:ea typeface="Calibri"/>
                          <a:cs typeface="Times New Roman"/>
                        </a:rPr>
                        <a:t>Asignatura:</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07000"/>
                        </a:lnSpc>
                        <a:spcBef>
                          <a:spcPts val="0"/>
                        </a:spcBef>
                        <a:spcAft>
                          <a:spcPts val="0"/>
                        </a:spcAft>
                      </a:pPr>
                      <a:r>
                        <a:rPr lang="es-MX" sz="800" dirty="0">
                          <a:latin typeface="Calibri"/>
                          <a:ea typeface="Calibri"/>
                          <a:cs typeface="Times New Roman"/>
                        </a:rPr>
                        <a:t>Grupo:</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07000"/>
                        </a:lnSpc>
                        <a:spcBef>
                          <a:spcPts val="0"/>
                        </a:spcBef>
                        <a:spcAft>
                          <a:spcPts val="0"/>
                        </a:spcAft>
                      </a:pPr>
                      <a:r>
                        <a:rPr lang="es-MX" sz="800" dirty="0">
                          <a:latin typeface="Calibri"/>
                          <a:ea typeface="Calibri"/>
                          <a:cs typeface="Times New Roman"/>
                        </a:rPr>
                        <a:t>No. Sesión:</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s-MX" sz="800" dirty="0">
                          <a:latin typeface="Calibri"/>
                          <a:ea typeface="Calibri"/>
                          <a:cs typeface="Times New Roman"/>
                        </a:rPr>
                        <a:t>Total de sesiones:</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954">
                <a:tc gridSpan="5">
                  <a:txBody>
                    <a:bodyPr/>
                    <a:lstStyle/>
                    <a:p>
                      <a:pPr marL="0" marR="0" algn="l">
                        <a:lnSpc>
                          <a:spcPct val="107000"/>
                        </a:lnSpc>
                        <a:spcBef>
                          <a:spcPts val="0"/>
                        </a:spcBef>
                        <a:spcAft>
                          <a:spcPts val="0"/>
                        </a:spcAft>
                      </a:pPr>
                      <a:r>
                        <a:rPr lang="es-MX" sz="800" dirty="0">
                          <a:latin typeface="Calibri"/>
                          <a:ea typeface="Calibri"/>
                          <a:cs typeface="Times New Roman"/>
                        </a:rPr>
                        <a:t>Profesor:</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5675">
                <a:tc gridSpan="5">
                  <a:txBody>
                    <a:bodyPr/>
                    <a:lstStyle/>
                    <a:p>
                      <a:pPr marL="0" marR="0" algn="l">
                        <a:lnSpc>
                          <a:spcPct val="107000"/>
                        </a:lnSpc>
                        <a:spcBef>
                          <a:spcPts val="0"/>
                        </a:spcBef>
                        <a:spcAft>
                          <a:spcPts val="0"/>
                        </a:spcAft>
                      </a:pPr>
                      <a:r>
                        <a:rPr lang="es-MX" sz="800" dirty="0">
                          <a:latin typeface="Calibri"/>
                          <a:ea typeface="Calibri"/>
                          <a:cs typeface="Times New Roman"/>
                        </a:rPr>
                        <a:t>Contenido temático: </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1505">
                <a:tc gridSpan="2">
                  <a:txBody>
                    <a:bodyPr/>
                    <a:lstStyle/>
                    <a:p>
                      <a:pPr marL="0" marR="0" algn="l">
                        <a:lnSpc>
                          <a:spcPct val="107000"/>
                        </a:lnSpc>
                        <a:spcBef>
                          <a:spcPts val="0"/>
                        </a:spcBef>
                        <a:spcAft>
                          <a:spcPts val="0"/>
                        </a:spcAft>
                      </a:pPr>
                      <a:r>
                        <a:rPr lang="es-MX" sz="800" dirty="0">
                          <a:latin typeface="Calibri"/>
                          <a:ea typeface="Calibri"/>
                          <a:cs typeface="Times New Roman"/>
                        </a:rPr>
                        <a:t>Nombre de la actividad: </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l">
                        <a:lnSpc>
                          <a:spcPct val="107000"/>
                        </a:lnSpc>
                        <a:spcBef>
                          <a:spcPts val="0"/>
                        </a:spcBef>
                        <a:spcAft>
                          <a:spcPts val="0"/>
                        </a:spcAft>
                      </a:pPr>
                      <a:r>
                        <a:rPr lang="es-MX" sz="800" dirty="0">
                          <a:latin typeface="Calibri"/>
                          <a:ea typeface="Calibri"/>
                          <a:cs typeface="Times New Roman"/>
                        </a:rPr>
                        <a:t>Objetivo:</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44676">
                <a:tc gridSpan="2">
                  <a:txBody>
                    <a:bodyPr/>
                    <a:lstStyle/>
                    <a:p>
                      <a:pPr marL="0" marR="0" algn="l">
                        <a:lnSpc>
                          <a:spcPct val="107000"/>
                        </a:lnSpc>
                        <a:spcBef>
                          <a:spcPts val="0"/>
                        </a:spcBef>
                        <a:spcAft>
                          <a:spcPts val="0"/>
                        </a:spcAft>
                      </a:pPr>
                      <a:r>
                        <a:rPr lang="es-MX" sz="800" dirty="0">
                          <a:latin typeface="Calibri"/>
                          <a:ea typeface="Calibri"/>
                          <a:cs typeface="Times New Roman"/>
                        </a:rPr>
                        <a:t>Material a utilizar: </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l">
                        <a:lnSpc>
                          <a:spcPct val="107000"/>
                        </a:lnSpc>
                        <a:spcBef>
                          <a:spcPts val="0"/>
                        </a:spcBef>
                        <a:spcAft>
                          <a:spcPts val="0"/>
                        </a:spcAft>
                      </a:pPr>
                      <a:r>
                        <a:rPr lang="es-MX" sz="800" dirty="0">
                          <a:latin typeface="Calibri"/>
                          <a:ea typeface="Calibri"/>
                          <a:cs typeface="Times New Roman"/>
                        </a:rPr>
                        <a:t>Instrumento de evaluación:</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pic>
        <p:nvPicPr>
          <p:cNvPr id="113665" name="Imagen 1" descr="logoinicio"/>
          <p:cNvPicPr>
            <a:picLocks noChangeAspect="1" noChangeArrowheads="1"/>
          </p:cNvPicPr>
          <p:nvPr/>
        </p:nvPicPr>
        <p:blipFill>
          <a:blip r:embed="rId4" cstate="print"/>
          <a:srcRect l="40120" r="40219" b="407"/>
          <a:stretch>
            <a:fillRect/>
          </a:stretch>
        </p:blipFill>
        <p:spPr bwMode="auto">
          <a:xfrm>
            <a:off x="711201" y="1746250"/>
            <a:ext cx="279400" cy="258142"/>
          </a:xfrm>
          <a:prstGeom prst="rect">
            <a:avLst/>
          </a:prstGeom>
          <a:noFill/>
        </p:spPr>
      </p:pic>
      <p:graphicFrame>
        <p:nvGraphicFramePr>
          <p:cNvPr id="10" name="9 Tabla"/>
          <p:cNvGraphicFramePr>
            <a:graphicFrameLocks noGrp="1"/>
          </p:cNvGraphicFramePr>
          <p:nvPr/>
        </p:nvGraphicFramePr>
        <p:xfrm>
          <a:off x="685800" y="3454287"/>
          <a:ext cx="6934200" cy="2331775"/>
        </p:xfrm>
        <a:graphic>
          <a:graphicData uri="http://schemas.openxmlformats.org/drawingml/2006/table">
            <a:tbl>
              <a:tblPr/>
              <a:tblGrid>
                <a:gridCol w="6934200"/>
              </a:tblGrid>
              <a:tr h="125291">
                <a:tc>
                  <a:txBody>
                    <a:bodyPr/>
                    <a:lstStyle/>
                    <a:p>
                      <a:pPr marL="0" marR="0" algn="ctr">
                        <a:lnSpc>
                          <a:spcPct val="107000"/>
                        </a:lnSpc>
                        <a:spcBef>
                          <a:spcPts val="0"/>
                        </a:spcBef>
                        <a:spcAft>
                          <a:spcPts val="0"/>
                        </a:spcAft>
                      </a:pPr>
                      <a:r>
                        <a:rPr lang="es-MX" sz="800" b="1" dirty="0">
                          <a:latin typeface="Calibri"/>
                          <a:ea typeface="Calibri"/>
                          <a:cs typeface="Times New Roman"/>
                        </a:rPr>
                        <a:t>Proceso de </a:t>
                      </a:r>
                      <a:r>
                        <a:rPr lang="es-MX" sz="800" b="1" dirty="0" smtClean="0">
                          <a:latin typeface="Calibri"/>
                          <a:ea typeface="Calibri"/>
                          <a:cs typeface="Times New Roman"/>
                        </a:rPr>
                        <a:t>contenido</a:t>
                      </a:r>
                      <a:endParaRPr lang="en-US" sz="800" dirty="0">
                        <a:latin typeface="Calibri"/>
                        <a:ea typeface="Calibri"/>
                        <a:cs typeface="Times New Roman"/>
                      </a:endParaRPr>
                    </a:p>
                  </a:txBody>
                  <a:tcPr marL="47899" marR="47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058">
                <a:tc>
                  <a:txBody>
                    <a:bodyPr/>
                    <a:lstStyle/>
                    <a:p>
                      <a:pPr marL="0" marR="0" algn="l">
                        <a:lnSpc>
                          <a:spcPct val="107000"/>
                        </a:lnSpc>
                        <a:spcBef>
                          <a:spcPts val="0"/>
                        </a:spcBef>
                        <a:spcAft>
                          <a:spcPts val="0"/>
                        </a:spcAft>
                      </a:pPr>
                      <a:r>
                        <a:rPr lang="es-MX" sz="800" dirty="0">
                          <a:latin typeface="Calibri"/>
                          <a:ea typeface="Calibri"/>
                          <a:cs typeface="Times New Roman"/>
                        </a:rPr>
                        <a:t>Inicio: </a:t>
                      </a:r>
                      <a:endParaRPr lang="en-US" sz="800" dirty="0">
                        <a:latin typeface="Calibri"/>
                        <a:ea typeface="Calibri"/>
                        <a:cs typeface="Times New Roman"/>
                      </a:endParaRPr>
                    </a:p>
                  </a:txBody>
                  <a:tcPr marL="47899" marR="47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600">
                <a:tc>
                  <a:txBody>
                    <a:bodyPr/>
                    <a:lstStyle/>
                    <a:p>
                      <a:pPr marL="0" marR="0" algn="l">
                        <a:lnSpc>
                          <a:spcPct val="107000"/>
                        </a:lnSpc>
                        <a:spcBef>
                          <a:spcPts val="0"/>
                        </a:spcBef>
                        <a:spcAft>
                          <a:spcPts val="0"/>
                        </a:spcAft>
                      </a:pPr>
                      <a:r>
                        <a:rPr lang="es-MX" sz="800" dirty="0">
                          <a:latin typeface="Calibri"/>
                          <a:ea typeface="Calibri"/>
                          <a:cs typeface="Times New Roman"/>
                        </a:rPr>
                        <a:t>Desarrollo:</a:t>
                      </a:r>
                      <a:endParaRPr lang="en-US" sz="800" dirty="0">
                        <a:latin typeface="Calibri"/>
                        <a:ea typeface="Calibri"/>
                        <a:cs typeface="Times New Roman"/>
                      </a:endParaRPr>
                    </a:p>
                  </a:txBody>
                  <a:tcPr marL="47899" marR="47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397">
                <a:tc>
                  <a:txBody>
                    <a:bodyPr/>
                    <a:lstStyle/>
                    <a:p>
                      <a:pPr marL="0" marR="0" algn="l">
                        <a:lnSpc>
                          <a:spcPct val="107000"/>
                        </a:lnSpc>
                        <a:spcBef>
                          <a:spcPts val="0"/>
                        </a:spcBef>
                        <a:spcAft>
                          <a:spcPts val="0"/>
                        </a:spcAft>
                      </a:pPr>
                      <a:r>
                        <a:rPr lang="es-MX" sz="800" dirty="0">
                          <a:latin typeface="Calibri"/>
                          <a:ea typeface="Calibri"/>
                          <a:cs typeface="Times New Roman"/>
                        </a:rPr>
                        <a:t>Cierre:</a:t>
                      </a:r>
                      <a:endParaRPr lang="en-US" sz="800" dirty="0">
                        <a:latin typeface="Calibri"/>
                        <a:ea typeface="Calibri"/>
                        <a:cs typeface="Times New Roman"/>
                      </a:endParaRPr>
                    </a:p>
                  </a:txBody>
                  <a:tcPr marL="47899" marR="47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291">
                <a:tc>
                  <a:txBody>
                    <a:bodyPr/>
                    <a:lstStyle/>
                    <a:p>
                      <a:pPr marL="0" marR="0" algn="l">
                        <a:lnSpc>
                          <a:spcPct val="107000"/>
                        </a:lnSpc>
                        <a:spcBef>
                          <a:spcPts val="0"/>
                        </a:spcBef>
                        <a:spcAft>
                          <a:spcPts val="0"/>
                        </a:spcAft>
                      </a:pPr>
                      <a:r>
                        <a:rPr lang="es-MX" sz="800" dirty="0">
                          <a:latin typeface="Calibri"/>
                          <a:ea typeface="Calibri"/>
                          <a:cs typeface="Times New Roman"/>
                        </a:rPr>
                        <a:t>Observaciones:</a:t>
                      </a:r>
                      <a:endParaRPr lang="en-US" sz="800" dirty="0">
                        <a:latin typeface="Calibri"/>
                        <a:ea typeface="Calibri"/>
                        <a:cs typeface="Times New Roman"/>
                      </a:endParaRPr>
                    </a:p>
                  </a:txBody>
                  <a:tcPr marL="47899" marR="47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3"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4"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2590800" y="1219200"/>
            <a:ext cx="5105400" cy="646331"/>
          </a:xfrm>
          <a:prstGeom prst="rect">
            <a:avLst/>
          </a:prstGeom>
          <a:noFill/>
        </p:spPr>
        <p:txBody>
          <a:bodyPr wrap="square" rtlCol="0">
            <a:spAutoFit/>
          </a:bodyPr>
          <a:lstStyle/>
          <a:p>
            <a:pPr algn="ctr"/>
            <a:r>
              <a:rPr lang="es-MX" b="1" dirty="0" smtClean="0">
                <a:solidFill>
                  <a:schemeClr val="tx2"/>
                </a:solidFill>
              </a:rPr>
              <a:t>Producto </a:t>
            </a:r>
            <a:r>
              <a:rPr lang="es-MX" b="1" dirty="0" smtClean="0">
                <a:solidFill>
                  <a:schemeClr val="tx2"/>
                </a:solidFill>
              </a:rPr>
              <a:t>12</a:t>
            </a:r>
          </a:p>
          <a:p>
            <a:pPr algn="ctr"/>
            <a:r>
              <a:rPr lang="es-MX" b="1" dirty="0" smtClean="0">
                <a:solidFill>
                  <a:schemeClr val="tx2"/>
                </a:solidFill>
              </a:rPr>
              <a:t>Evaluación. Formatos.  Grupo heterogéneo</a:t>
            </a:r>
            <a:endParaRPr lang="en-US" b="1" dirty="0">
              <a:solidFill>
                <a:schemeClr val="tx2"/>
              </a:solidFill>
            </a:endParaRPr>
          </a:p>
        </p:txBody>
      </p:sp>
      <p:sp>
        <p:nvSpPr>
          <p:cNvPr id="11" name="10 CuadroTexto"/>
          <p:cNvSpPr txBox="1"/>
          <p:nvPr/>
        </p:nvSpPr>
        <p:spPr>
          <a:xfrm>
            <a:off x="685800" y="2145268"/>
            <a:ext cx="3886200" cy="369332"/>
          </a:xfrm>
          <a:prstGeom prst="rect">
            <a:avLst/>
          </a:prstGeom>
          <a:noFill/>
        </p:spPr>
        <p:txBody>
          <a:bodyPr wrap="square" rtlCol="0">
            <a:spAutoFit/>
          </a:bodyPr>
          <a:lstStyle/>
          <a:p>
            <a:r>
              <a:rPr lang="es-MX" dirty="0" smtClean="0"/>
              <a:t>Formato de planeación general</a:t>
            </a:r>
            <a:endParaRPr lang="en-US" dirty="0"/>
          </a:p>
        </p:txBody>
      </p:sp>
      <p:graphicFrame>
        <p:nvGraphicFramePr>
          <p:cNvPr id="12" name="11 Tabla"/>
          <p:cNvGraphicFramePr>
            <a:graphicFrameLocks noGrp="1"/>
          </p:cNvGraphicFramePr>
          <p:nvPr/>
        </p:nvGraphicFramePr>
        <p:xfrm>
          <a:off x="685800" y="2590800"/>
          <a:ext cx="7848600" cy="860110"/>
        </p:xfrm>
        <a:graphic>
          <a:graphicData uri="http://schemas.openxmlformats.org/drawingml/2006/table">
            <a:tbl>
              <a:tblPr/>
              <a:tblGrid>
                <a:gridCol w="7848600"/>
              </a:tblGrid>
              <a:tr h="678282">
                <a:tc>
                  <a:txBody>
                    <a:bodyPr/>
                    <a:lstStyle/>
                    <a:p>
                      <a:pPr marL="457200" marR="0" algn="ctr">
                        <a:lnSpc>
                          <a:spcPct val="115000"/>
                        </a:lnSpc>
                        <a:spcBef>
                          <a:spcPts val="0"/>
                        </a:spcBef>
                        <a:spcAft>
                          <a:spcPts val="0"/>
                        </a:spcAft>
                      </a:pPr>
                      <a:r>
                        <a:rPr lang="es-ES" sz="1100" b="1" dirty="0">
                          <a:solidFill>
                            <a:srgbClr val="0070C0"/>
                          </a:solidFill>
                          <a:latin typeface="Century Gothic"/>
                          <a:ea typeface="Century Gothic"/>
                          <a:cs typeface="Century Gothic"/>
                        </a:rPr>
                        <a:t>Colegio Inglés Michael Faraday</a:t>
                      </a:r>
                      <a:endParaRPr lang="en-US" sz="1100" dirty="0">
                        <a:solidFill>
                          <a:srgbClr val="000000"/>
                        </a:solidFill>
                        <a:latin typeface="Arial"/>
                        <a:ea typeface="Arial"/>
                        <a:cs typeface="Times New Roman"/>
                      </a:endParaRPr>
                    </a:p>
                    <a:p>
                      <a:pPr marL="457200" marR="0" algn="ctr">
                        <a:lnSpc>
                          <a:spcPct val="115000"/>
                        </a:lnSpc>
                        <a:spcBef>
                          <a:spcPts val="0"/>
                        </a:spcBef>
                        <a:spcAft>
                          <a:spcPts val="0"/>
                        </a:spcAft>
                      </a:pPr>
                      <a:r>
                        <a:rPr lang="es-ES" sz="1100" b="1" dirty="0">
                          <a:solidFill>
                            <a:srgbClr val="0070C0"/>
                          </a:solidFill>
                          <a:latin typeface="Century Gothic"/>
                          <a:ea typeface="Century Gothic"/>
                          <a:cs typeface="Century Gothic"/>
                        </a:rPr>
                        <a:t>Ciclo escolar: </a:t>
                      </a:r>
                      <a:endParaRPr lang="en-US" sz="1100" dirty="0">
                        <a:solidFill>
                          <a:srgbClr val="000000"/>
                        </a:solidFill>
                        <a:latin typeface="Arial"/>
                        <a:ea typeface="Arial"/>
                        <a:cs typeface="Times New Roman"/>
                      </a:endParaRPr>
                    </a:p>
                    <a:p>
                      <a:pPr marL="457200" marR="0">
                        <a:lnSpc>
                          <a:spcPct val="115000"/>
                        </a:lnSpc>
                        <a:spcBef>
                          <a:spcPts val="0"/>
                        </a:spcBef>
                        <a:spcAft>
                          <a:spcPts val="0"/>
                        </a:spcAft>
                      </a:pPr>
                      <a:r>
                        <a:rPr lang="es-ES" sz="1100" b="1" dirty="0">
                          <a:solidFill>
                            <a:srgbClr val="0070C0"/>
                          </a:solidFill>
                          <a:latin typeface="Century Gothic"/>
                          <a:ea typeface="Century Gothic"/>
                          <a:cs typeface="Century Gothic"/>
                        </a:rPr>
                        <a:t>Nombre del Proyecto</a:t>
                      </a:r>
                      <a:endParaRPr lang="en-US" sz="1100" dirty="0">
                        <a:solidFill>
                          <a:srgbClr val="000000"/>
                        </a:solidFill>
                        <a:latin typeface="Arial"/>
                        <a:ea typeface="Arial"/>
                        <a:cs typeface="Times New Roman"/>
                      </a:endParaRPr>
                    </a:p>
                    <a:p>
                      <a:pPr marL="457200" marR="0">
                        <a:lnSpc>
                          <a:spcPct val="115000"/>
                        </a:lnSpc>
                        <a:spcBef>
                          <a:spcPts val="0"/>
                        </a:spcBef>
                        <a:spcAft>
                          <a:spcPts val="0"/>
                        </a:spcAft>
                      </a:pPr>
                      <a:r>
                        <a:rPr lang="es-ES" sz="1100" b="1" dirty="0">
                          <a:solidFill>
                            <a:srgbClr val="0070C0"/>
                          </a:solidFill>
                          <a:latin typeface="Century Gothic"/>
                          <a:ea typeface="Century Gothic"/>
                          <a:cs typeface="Century Gothic"/>
                        </a:rPr>
                        <a:t>Grupo:                                                                             Materias:</a:t>
                      </a:r>
                      <a:endParaRPr lang="en-US" sz="1100" dirty="0">
                        <a:solidFill>
                          <a:srgbClr val="000000"/>
                        </a:solidFill>
                        <a:latin typeface="Arial"/>
                        <a:ea typeface="Arial"/>
                        <a:cs typeface="Times New Roman"/>
                      </a:endParaRPr>
                    </a:p>
                  </a:txBody>
                  <a:tcPr marL="44483" marR="44483" marT="44483" marB="44483">
                    <a:lnL w="12700" cap="flat" cmpd="sng" algn="ctr">
                      <a:solidFill>
                        <a:srgbClr val="A4C2F4"/>
                      </a:solidFill>
                      <a:prstDash val="solid"/>
                      <a:round/>
                      <a:headEnd type="none" w="med" len="med"/>
                      <a:tailEnd type="none" w="med" len="med"/>
                    </a:lnL>
                    <a:lnR w="12700" cap="flat" cmpd="sng" algn="ctr">
                      <a:solidFill>
                        <a:srgbClr val="A4C2F4"/>
                      </a:solidFill>
                      <a:prstDash val="solid"/>
                      <a:round/>
                      <a:headEnd type="none" w="med" len="med"/>
                      <a:tailEnd type="none" w="med" len="med"/>
                    </a:lnR>
                    <a:lnT w="12700" cap="flat" cmpd="sng" algn="ctr">
                      <a:solidFill>
                        <a:srgbClr val="A4C2F4"/>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graphicFrame>
        <p:nvGraphicFramePr>
          <p:cNvPr id="15" name="14 Tabla"/>
          <p:cNvGraphicFramePr>
            <a:graphicFrameLocks noGrp="1"/>
          </p:cNvGraphicFramePr>
          <p:nvPr/>
        </p:nvGraphicFramePr>
        <p:xfrm>
          <a:off x="685800" y="3965870"/>
          <a:ext cx="7924800" cy="1368130"/>
        </p:xfrm>
        <a:graphic>
          <a:graphicData uri="http://schemas.openxmlformats.org/drawingml/2006/table">
            <a:tbl>
              <a:tblPr/>
              <a:tblGrid>
                <a:gridCol w="7924800"/>
              </a:tblGrid>
              <a:tr h="1368130">
                <a:tc>
                  <a:txBody>
                    <a:bodyPr/>
                    <a:lstStyle/>
                    <a:p>
                      <a:pPr marL="0" marR="114300">
                        <a:lnSpc>
                          <a:spcPct val="115000"/>
                        </a:lnSpc>
                        <a:spcBef>
                          <a:spcPts val="370"/>
                        </a:spcBef>
                        <a:spcAft>
                          <a:spcPts val="0"/>
                        </a:spcAft>
                      </a:pPr>
                      <a:endParaRPr lang="es-ES" sz="800" dirty="0">
                        <a:solidFill>
                          <a:srgbClr val="A4C2F4"/>
                        </a:solidFill>
                        <a:latin typeface="Century Gothic"/>
                        <a:ea typeface="Century Gothic"/>
                        <a:cs typeface="Century Gothic"/>
                      </a:endParaRPr>
                    </a:p>
                  </a:txBody>
                  <a:tcPr marL="44483" marR="44483" marT="44483" marB="44483">
                    <a:lnL w="12700" cap="flat" cmpd="sng" algn="ctr">
                      <a:solidFill>
                        <a:srgbClr val="A4C2F4"/>
                      </a:solidFill>
                      <a:prstDash val="solid"/>
                      <a:round/>
                      <a:headEnd type="none" w="med" len="med"/>
                      <a:tailEnd type="none" w="med" len="med"/>
                    </a:lnL>
                    <a:lnR w="12700" cap="flat" cmpd="sng" algn="ctr">
                      <a:solidFill>
                        <a:srgbClr val="A4C2F4"/>
                      </a:solidFill>
                      <a:prstDash val="solid"/>
                      <a:round/>
                      <a:headEnd type="none" w="med" len="med"/>
                      <a:tailEnd type="none" w="med" len="med"/>
                    </a:lnR>
                    <a:lnT w="12700" cap="flat" cmpd="sng" algn="ctr">
                      <a:solidFill>
                        <a:srgbClr val="A4C2F4"/>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sp>
        <p:nvSpPr>
          <p:cNvPr id="88069" name="Rectangle 5"/>
          <p:cNvSpPr>
            <a:spLocks noChangeArrowheads="1"/>
          </p:cNvSpPr>
          <p:nvPr/>
        </p:nvSpPr>
        <p:spPr bwMode="auto">
          <a:xfrm>
            <a:off x="685800" y="3455313"/>
            <a:ext cx="77724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Contexto. </a:t>
            </a:r>
            <a:r>
              <a:rPr kumimoji="0" lang="es-ES" sz="11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Justifica las circunstancias o elementos de la realidad en la que se da el problema o propuesta.</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     Introducción y/o justificación del proyecto. </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12</a:t>
            </a:r>
            <a:endParaRPr lang="en-US" b="1" dirty="0">
              <a:solidFill>
                <a:schemeClr val="tx2"/>
              </a:solidFill>
            </a:endParaRPr>
          </a:p>
        </p:txBody>
      </p:sp>
      <p:graphicFrame>
        <p:nvGraphicFramePr>
          <p:cNvPr id="10" name="9 Tabla"/>
          <p:cNvGraphicFramePr>
            <a:graphicFrameLocks noGrp="1"/>
          </p:cNvGraphicFramePr>
          <p:nvPr/>
        </p:nvGraphicFramePr>
        <p:xfrm>
          <a:off x="609600" y="2057400"/>
          <a:ext cx="7467599" cy="1549074"/>
        </p:xfrm>
        <a:graphic>
          <a:graphicData uri="http://schemas.openxmlformats.org/drawingml/2006/table">
            <a:tbl>
              <a:tblPr/>
              <a:tblGrid>
                <a:gridCol w="1771022"/>
                <a:gridCol w="1771022"/>
                <a:gridCol w="1771565"/>
                <a:gridCol w="2153990"/>
              </a:tblGrid>
              <a:tr h="899276">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Dar explicación</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¿Por qué algo es cómo es?</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Determinar las razones que generan el problema o la situación.</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Resolver un problema</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Explicar de manera detallada cómo se puede abordar y/o solucionar el problema.</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Hacer más eficiente o mejorar algo</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Explicar de qué manera se pueden optimizar los procesos para alcanzar el objetivo.</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Inventar, innovar,  diseñar o crear algo nuevo</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¿Cómo podría ser diferente?</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¿Qué nuevo producto o propuesta puedo hacer?</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224018">
                <a:tc gridSpan="4">
                  <a:txBody>
                    <a:bodyPr/>
                    <a:lstStyle/>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93187" name="Rectangle 3"/>
          <p:cNvSpPr>
            <a:spLocks noChangeArrowheads="1"/>
          </p:cNvSpPr>
          <p:nvPr/>
        </p:nvSpPr>
        <p:spPr bwMode="auto">
          <a:xfrm>
            <a:off x="609600" y="1791944"/>
            <a:ext cx="7239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II. Intención. </a:t>
            </a:r>
            <a:r>
              <a:rPr kumimoji="0" lang="es-ES" sz="11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Sólo una de las propuestas da nombre al proyecto. </a:t>
            </a:r>
            <a:endParaRPr kumimoji="0" lang="en-US" sz="800" b="0" i="0" u="none" strike="noStrike" cap="none" normalizeH="0" baseline="0" dirty="0" smtClean="0">
              <a:ln>
                <a:noFill/>
              </a:ln>
              <a:solidFill>
                <a:schemeClr val="tx1"/>
              </a:solidFill>
              <a:effectLst/>
              <a:latin typeface="Arial" pitchFamily="34" charset="0"/>
            </a:endParaRPr>
          </a:p>
        </p:txBody>
      </p:sp>
      <p:graphicFrame>
        <p:nvGraphicFramePr>
          <p:cNvPr id="13" name="12 Tabla"/>
          <p:cNvGraphicFramePr>
            <a:graphicFrameLocks noGrp="1"/>
          </p:cNvGraphicFramePr>
          <p:nvPr/>
        </p:nvGraphicFramePr>
        <p:xfrm>
          <a:off x="609600" y="4114800"/>
          <a:ext cx="7543800" cy="1295400"/>
        </p:xfrm>
        <a:graphic>
          <a:graphicData uri="http://schemas.openxmlformats.org/drawingml/2006/table">
            <a:tbl>
              <a:tblPr/>
              <a:tblGrid>
                <a:gridCol w="7543800"/>
              </a:tblGrid>
              <a:tr h="1295400">
                <a:tc>
                  <a:txBody>
                    <a:bodyPr/>
                    <a:lstStyle/>
                    <a:p>
                      <a:pPr marL="0" marR="114300">
                        <a:lnSpc>
                          <a:spcPct val="115000"/>
                        </a:lnSpc>
                        <a:spcBef>
                          <a:spcPts val="37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sp>
        <p:nvSpPr>
          <p:cNvPr id="93188" name="Rectangle 4"/>
          <p:cNvSpPr>
            <a:spLocks noChangeArrowheads="1"/>
          </p:cNvSpPr>
          <p:nvPr/>
        </p:nvSpPr>
        <p:spPr bwMode="auto">
          <a:xfrm>
            <a:off x="533400" y="3733800"/>
            <a:ext cx="6248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III. Objetivo general del proyecto.</a:t>
            </a:r>
            <a:r>
              <a:rPr kumimoji="0" lang="es-ES" sz="1100" b="1" i="0" u="none" strike="noStrike" cap="none" normalizeH="0" baseline="0" dirty="0" smtClean="0">
                <a:ln>
                  <a:noFill/>
                </a:ln>
                <a:solidFill>
                  <a:srgbClr val="3C78D8"/>
                </a:solidFill>
                <a:effectLst/>
                <a:latin typeface="Arial" pitchFamily="34" charset="0"/>
                <a:ea typeface="Century Gothic" pitchFamily="34" charset="0"/>
                <a:cs typeface="Century Gothic" pitchFamily="34" charset="0"/>
              </a:rPr>
              <a:t> Toma en cuenta a todas las asignaturas  involucradas.</a:t>
            </a:r>
            <a:endParaRPr kumimoji="0" lang="en-US" sz="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12</a:t>
            </a:r>
            <a:endParaRPr lang="en-US" b="1" dirty="0">
              <a:solidFill>
                <a:schemeClr val="tx2"/>
              </a:solidFill>
            </a:endParaRPr>
          </a:p>
        </p:txBody>
      </p:sp>
      <p:graphicFrame>
        <p:nvGraphicFramePr>
          <p:cNvPr id="7" name="6 Tabla"/>
          <p:cNvGraphicFramePr>
            <a:graphicFrameLocks noGrp="1"/>
          </p:cNvGraphicFramePr>
          <p:nvPr/>
        </p:nvGraphicFramePr>
        <p:xfrm>
          <a:off x="609599" y="2033679"/>
          <a:ext cx="7848601" cy="2733921"/>
        </p:xfrm>
        <a:graphic>
          <a:graphicData uri="http://schemas.openxmlformats.org/drawingml/2006/table">
            <a:tbl>
              <a:tblPr/>
              <a:tblGrid>
                <a:gridCol w="1777788"/>
                <a:gridCol w="1880847"/>
                <a:gridCol w="1863671"/>
                <a:gridCol w="2326295"/>
              </a:tblGrid>
              <a:tr h="359070">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Disciplinas:</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 1. ________________________</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 2. _______________________</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 3. _______________________</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764224">
                <a:tc>
                  <a:txBody>
                    <a:bodyPr/>
                    <a:lstStyle/>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1. Contenidos / Temas</a:t>
                      </a:r>
                      <a:endParaRPr lang="en-US" sz="800" dirty="0">
                        <a:solidFill>
                          <a:srgbClr val="000000"/>
                        </a:solidFill>
                        <a:latin typeface="Arial"/>
                        <a:ea typeface="Arial"/>
                      </a:endParaRPr>
                    </a:p>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     involucrados.</a:t>
                      </a:r>
                      <a:endParaRPr lang="en-US" sz="800" dirty="0">
                        <a:solidFill>
                          <a:srgbClr val="000000"/>
                        </a:solidFill>
                        <a:latin typeface="Arial"/>
                        <a:ea typeface="Arial"/>
                      </a:endParaRPr>
                    </a:p>
                    <a:p>
                      <a:pPr marL="204470" marR="0">
                        <a:lnSpc>
                          <a:spcPct val="115000"/>
                        </a:lnSpc>
                        <a:spcBef>
                          <a:spcPts val="0"/>
                        </a:spcBef>
                        <a:spcAft>
                          <a:spcPts val="0"/>
                        </a:spcAft>
                      </a:pPr>
                      <a:r>
                        <a:rPr lang="es-ES" sz="800" dirty="0">
                          <a:solidFill>
                            <a:srgbClr val="000000"/>
                          </a:solidFill>
                          <a:latin typeface="Century Gothic"/>
                          <a:ea typeface="Century Gothic"/>
                          <a:cs typeface="Century Gothic"/>
                        </a:rPr>
                        <a:t>Temas y contenidos  del  programa, que se consideran.</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4533">
                <a:tc>
                  <a:txBody>
                    <a:bodyPr/>
                    <a:lstStyle/>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2. Conceptos clave,</a:t>
                      </a:r>
                      <a:endParaRPr lang="en-US" sz="800" dirty="0">
                        <a:solidFill>
                          <a:srgbClr val="000000"/>
                        </a:solidFill>
                        <a:latin typeface="Arial"/>
                        <a:ea typeface="Arial"/>
                      </a:endParaRPr>
                    </a:p>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     trascendentales.</a:t>
                      </a:r>
                      <a:endParaRPr lang="en-US" sz="800" dirty="0">
                        <a:solidFill>
                          <a:srgbClr val="000000"/>
                        </a:solidFill>
                        <a:latin typeface="Arial"/>
                        <a:ea typeface="Arial"/>
                      </a:endParaRPr>
                    </a:p>
                    <a:p>
                      <a:pPr marL="176530" marR="0">
                        <a:lnSpc>
                          <a:spcPct val="115000"/>
                        </a:lnSpc>
                        <a:spcBef>
                          <a:spcPts val="0"/>
                        </a:spcBef>
                        <a:spcAft>
                          <a:spcPts val="0"/>
                        </a:spcAft>
                      </a:pPr>
                      <a:r>
                        <a:rPr lang="es-ES" sz="800" dirty="0">
                          <a:solidFill>
                            <a:srgbClr val="000000"/>
                          </a:solidFill>
                          <a:latin typeface="Century Gothic"/>
                          <a:ea typeface="Century Gothic"/>
                          <a:cs typeface="Century Gothic"/>
                        </a:rPr>
                        <a:t>Conceptos básicos que surgen  del proyecto,  permiten la comprensión del mismo y  pueden ser transferibles a otros ámbitos.</a:t>
                      </a:r>
                      <a:endParaRPr lang="en-US" sz="800" dirty="0">
                        <a:solidFill>
                          <a:srgbClr val="000000"/>
                        </a:solidFill>
                        <a:latin typeface="Arial"/>
                        <a:ea typeface="Arial"/>
                      </a:endParaRPr>
                    </a:p>
                    <a:p>
                      <a:pPr marL="176530" marR="0">
                        <a:lnSpc>
                          <a:spcPct val="115000"/>
                        </a:lnSpc>
                        <a:spcBef>
                          <a:spcPts val="0"/>
                        </a:spcBef>
                        <a:spcAft>
                          <a:spcPts val="0"/>
                        </a:spcAft>
                      </a:pPr>
                      <a:r>
                        <a:rPr lang="es-ES" sz="800" dirty="0">
                          <a:solidFill>
                            <a:srgbClr val="000000"/>
                          </a:solidFill>
                          <a:latin typeface="Century Gothic"/>
                          <a:ea typeface="Century Gothic"/>
                          <a:cs typeface="Century Gothic"/>
                        </a:rPr>
                        <a:t>Se consideran parte de un  Glosario.</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5233" name="Rectangle 1"/>
          <p:cNvSpPr>
            <a:spLocks noChangeArrowheads="1"/>
          </p:cNvSpPr>
          <p:nvPr/>
        </p:nvSpPr>
        <p:spPr bwMode="auto">
          <a:xfrm>
            <a:off x="609600" y="1719590"/>
            <a:ext cx="4267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IV. Disciplinas involucradas en el  trabajo interdisciplinario.</a:t>
            </a:r>
            <a:endParaRPr kumimoji="0" lang="en-US" sz="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12</a:t>
            </a:r>
            <a:endParaRPr lang="en-US" b="1" dirty="0">
              <a:solidFill>
                <a:schemeClr val="tx2"/>
              </a:solidFill>
            </a:endParaRPr>
          </a:p>
        </p:txBody>
      </p:sp>
      <p:graphicFrame>
        <p:nvGraphicFramePr>
          <p:cNvPr id="10" name="9 Tabla"/>
          <p:cNvGraphicFramePr>
            <a:graphicFrameLocks noGrp="1"/>
          </p:cNvGraphicFramePr>
          <p:nvPr/>
        </p:nvGraphicFramePr>
        <p:xfrm>
          <a:off x="685800" y="1676400"/>
          <a:ext cx="7696199" cy="1837674"/>
        </p:xfrm>
        <a:graphic>
          <a:graphicData uri="http://schemas.openxmlformats.org/drawingml/2006/table">
            <a:tbl>
              <a:tblPr/>
              <a:tblGrid>
                <a:gridCol w="1743267"/>
                <a:gridCol w="1844325"/>
                <a:gridCol w="1827483"/>
                <a:gridCol w="2281124"/>
              </a:tblGrid>
              <a:tr h="533800">
                <a:tc>
                  <a:txBody>
                    <a:bodyPr/>
                    <a:lstStyle/>
                    <a:p>
                      <a:pPr marL="204470" marR="0" indent="-180975">
                        <a:lnSpc>
                          <a:spcPct val="115000"/>
                        </a:lnSpc>
                        <a:spcBef>
                          <a:spcPts val="0"/>
                        </a:spcBef>
                        <a:spcAft>
                          <a:spcPts val="0"/>
                        </a:spcAft>
                      </a:pPr>
                      <a:r>
                        <a:rPr lang="es-ES" sz="800" b="1" dirty="0">
                          <a:solidFill>
                            <a:srgbClr val="000000"/>
                          </a:solidFill>
                          <a:latin typeface="Century Gothic"/>
                          <a:ea typeface="Century Gothic"/>
                          <a:cs typeface="Century Gothic"/>
                        </a:rPr>
                        <a:t>3. Objetivos o propósitos </a:t>
                      </a:r>
                      <a:r>
                        <a:rPr lang="es-ES" sz="800" dirty="0">
                          <a:solidFill>
                            <a:srgbClr val="000000"/>
                          </a:solidFill>
                          <a:latin typeface="Century Gothic"/>
                          <a:ea typeface="Century Gothic"/>
                          <a:cs typeface="Century Gothic"/>
                        </a:rPr>
                        <a:t>alcanzados. </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276">
                <a:tc>
                  <a:txBody>
                    <a:bodyPr/>
                    <a:lstStyle/>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4. Evaluación.</a:t>
                      </a:r>
                      <a:endParaRPr lang="en-US" sz="800" dirty="0">
                        <a:solidFill>
                          <a:srgbClr val="000000"/>
                        </a:solidFill>
                        <a:latin typeface="Arial"/>
                        <a:ea typeface="Arial"/>
                      </a:endParaRPr>
                    </a:p>
                    <a:p>
                      <a:pPr marL="0" marR="0">
                        <a:lnSpc>
                          <a:spcPct val="115000"/>
                        </a:lnSpc>
                        <a:spcBef>
                          <a:spcPts val="0"/>
                        </a:spcBef>
                        <a:spcAft>
                          <a:spcPts val="0"/>
                        </a:spcAft>
                      </a:pPr>
                      <a:r>
                        <a:rPr lang="es-ES" sz="800" dirty="0">
                          <a:solidFill>
                            <a:srgbClr val="000000"/>
                          </a:solidFill>
                          <a:latin typeface="Century Gothic"/>
                          <a:ea typeface="Century Gothic"/>
                          <a:cs typeface="Century Gothic"/>
                        </a:rPr>
                        <a:t>    Productos /evidencias</a:t>
                      </a:r>
                      <a:endParaRPr lang="en-US" sz="800" dirty="0">
                        <a:solidFill>
                          <a:srgbClr val="000000"/>
                        </a:solidFill>
                        <a:latin typeface="Arial"/>
                        <a:ea typeface="Arial"/>
                      </a:endParaRPr>
                    </a:p>
                    <a:p>
                      <a:pPr marL="0" marR="0">
                        <a:lnSpc>
                          <a:spcPct val="115000"/>
                        </a:lnSpc>
                        <a:spcBef>
                          <a:spcPts val="0"/>
                        </a:spcBef>
                        <a:spcAft>
                          <a:spcPts val="0"/>
                        </a:spcAft>
                      </a:pPr>
                      <a:r>
                        <a:rPr lang="es-ES" sz="800" dirty="0">
                          <a:solidFill>
                            <a:srgbClr val="000000"/>
                          </a:solidFill>
                          <a:latin typeface="Century Gothic"/>
                          <a:ea typeface="Century Gothic"/>
                          <a:cs typeface="Century Gothic"/>
                        </a:rPr>
                        <a:t>    de aprendizaje, que</a:t>
                      </a:r>
                      <a:endParaRPr lang="en-US" sz="800" dirty="0">
                        <a:solidFill>
                          <a:srgbClr val="000000"/>
                        </a:solidFill>
                        <a:latin typeface="Arial"/>
                        <a:ea typeface="Arial"/>
                      </a:endParaRPr>
                    </a:p>
                    <a:p>
                      <a:pPr marL="0" marR="0">
                        <a:lnSpc>
                          <a:spcPct val="115000"/>
                        </a:lnSpc>
                        <a:spcBef>
                          <a:spcPts val="0"/>
                        </a:spcBef>
                        <a:spcAft>
                          <a:spcPts val="0"/>
                        </a:spcAft>
                      </a:pPr>
                      <a:r>
                        <a:rPr lang="es-ES" sz="800" dirty="0">
                          <a:solidFill>
                            <a:srgbClr val="000000"/>
                          </a:solidFill>
                          <a:latin typeface="Century Gothic"/>
                          <a:ea typeface="Century Gothic"/>
                          <a:cs typeface="Century Gothic"/>
                        </a:rPr>
                        <a:t>    demuestran el avance </a:t>
                      </a:r>
                      <a:endParaRPr lang="en-US" sz="800" dirty="0">
                        <a:solidFill>
                          <a:srgbClr val="000000"/>
                        </a:solidFill>
                        <a:latin typeface="Arial"/>
                        <a:ea typeface="Arial"/>
                      </a:endParaRPr>
                    </a:p>
                    <a:p>
                      <a:pPr marL="0" marR="0">
                        <a:lnSpc>
                          <a:spcPct val="115000"/>
                        </a:lnSpc>
                        <a:spcBef>
                          <a:spcPts val="0"/>
                        </a:spcBef>
                        <a:spcAft>
                          <a:spcPts val="0"/>
                        </a:spcAft>
                      </a:pPr>
                      <a:r>
                        <a:rPr lang="es-ES" sz="800" dirty="0">
                          <a:solidFill>
                            <a:srgbClr val="000000"/>
                          </a:solidFill>
                          <a:latin typeface="Century Gothic"/>
                          <a:ea typeface="Century Gothic"/>
                          <a:cs typeface="Century Gothic"/>
                        </a:rPr>
                        <a:t>    en el proceso y el logro</a:t>
                      </a:r>
                      <a:endParaRPr lang="en-US" sz="800" dirty="0">
                        <a:solidFill>
                          <a:srgbClr val="000000"/>
                        </a:solidFill>
                        <a:latin typeface="Arial"/>
                        <a:ea typeface="Arial"/>
                      </a:endParaRPr>
                    </a:p>
                    <a:p>
                      <a:pPr marL="0" marR="0">
                        <a:lnSpc>
                          <a:spcPct val="115000"/>
                        </a:lnSpc>
                        <a:spcBef>
                          <a:spcPts val="0"/>
                        </a:spcBef>
                        <a:spcAft>
                          <a:spcPts val="0"/>
                        </a:spcAft>
                      </a:pPr>
                      <a:r>
                        <a:rPr lang="es-ES" sz="800" dirty="0">
                          <a:solidFill>
                            <a:srgbClr val="000000"/>
                          </a:solidFill>
                          <a:latin typeface="Century Gothic"/>
                          <a:ea typeface="Century Gothic"/>
                          <a:cs typeface="Century Gothic"/>
                        </a:rPr>
                        <a:t>    del objetivo   propuesto.</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60">
                <a:tc>
                  <a:txBody>
                    <a:bodyPr/>
                    <a:lstStyle/>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5</a:t>
                      </a:r>
                      <a:r>
                        <a:rPr lang="es-ES" sz="800" dirty="0">
                          <a:solidFill>
                            <a:srgbClr val="000000"/>
                          </a:solidFill>
                          <a:latin typeface="Century Gothic"/>
                          <a:ea typeface="Century Gothic"/>
                          <a:cs typeface="Century Gothic"/>
                        </a:rPr>
                        <a:t>. </a:t>
                      </a:r>
                      <a:r>
                        <a:rPr lang="es-ES" sz="800" b="1" dirty="0">
                          <a:solidFill>
                            <a:srgbClr val="000000"/>
                          </a:solidFill>
                          <a:latin typeface="Century Gothic"/>
                          <a:ea typeface="Century Gothic"/>
                          <a:cs typeface="Century Gothic"/>
                        </a:rPr>
                        <a:t>Tipos y herramientas</a:t>
                      </a:r>
                      <a:r>
                        <a:rPr lang="es-ES" sz="800" dirty="0">
                          <a:solidFill>
                            <a:srgbClr val="000000"/>
                          </a:solidFill>
                          <a:latin typeface="Century Gothic"/>
                          <a:ea typeface="Century Gothic"/>
                          <a:cs typeface="Century Gothic"/>
                        </a:rPr>
                        <a:t> de</a:t>
                      </a:r>
                      <a:endParaRPr lang="en-US" sz="800" dirty="0">
                        <a:solidFill>
                          <a:srgbClr val="000000"/>
                        </a:solidFill>
                        <a:latin typeface="Arial"/>
                        <a:ea typeface="Arial"/>
                      </a:endParaRPr>
                    </a:p>
                    <a:p>
                      <a:pPr marL="0" marR="0">
                        <a:lnSpc>
                          <a:spcPct val="115000"/>
                        </a:lnSpc>
                        <a:spcBef>
                          <a:spcPts val="0"/>
                        </a:spcBef>
                        <a:spcAft>
                          <a:spcPts val="0"/>
                        </a:spcAft>
                      </a:pPr>
                      <a:r>
                        <a:rPr lang="es-ES" sz="800" dirty="0">
                          <a:solidFill>
                            <a:srgbClr val="000000"/>
                          </a:solidFill>
                          <a:latin typeface="Century Gothic"/>
                          <a:ea typeface="Century Gothic"/>
                          <a:cs typeface="Century Gothic"/>
                        </a:rPr>
                        <a:t>    evaluación.</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nvGraphicFramePr>
        <p:xfrm>
          <a:off x="685800" y="3886200"/>
          <a:ext cx="7772400" cy="1555119"/>
        </p:xfrm>
        <a:graphic>
          <a:graphicData uri="http://schemas.openxmlformats.org/drawingml/2006/table">
            <a:tbl>
              <a:tblPr/>
              <a:tblGrid>
                <a:gridCol w="2602519"/>
                <a:gridCol w="1624446"/>
                <a:gridCol w="1581924"/>
                <a:gridCol w="1963511"/>
              </a:tblGrid>
              <a:tr h="224018">
                <a:tc>
                  <a:txBody>
                    <a:bodyPr/>
                    <a:lstStyle/>
                    <a:p>
                      <a:pPr marL="0" marR="0">
                        <a:lnSpc>
                          <a:spcPct val="115000"/>
                        </a:lnSpc>
                        <a:spcBef>
                          <a:spcPts val="0"/>
                        </a:spcBef>
                        <a:spcAft>
                          <a:spcPts val="0"/>
                        </a:spcAft>
                      </a:pP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 1.</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 2.</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Disciplina 3.</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676147">
                <a:tc>
                  <a:txBody>
                    <a:bodyPr/>
                    <a:lstStyle/>
                    <a:p>
                      <a:pPr marL="275590" marR="0" indent="-180340">
                        <a:lnSpc>
                          <a:spcPct val="115000"/>
                        </a:lnSpc>
                        <a:spcBef>
                          <a:spcPts val="0"/>
                        </a:spcBef>
                        <a:spcAft>
                          <a:spcPts val="0"/>
                        </a:spcAft>
                      </a:pPr>
                      <a:r>
                        <a:rPr lang="es-ES" sz="800" b="1" dirty="0">
                          <a:solidFill>
                            <a:srgbClr val="000000"/>
                          </a:solidFill>
                          <a:latin typeface="Century Gothic"/>
                          <a:ea typeface="Century Gothic"/>
                          <a:cs typeface="Century Gothic"/>
                        </a:rPr>
                        <a:t>1. Preguntar y cuestionar.</a:t>
                      </a:r>
                      <a:endParaRPr lang="en-US" sz="800" dirty="0">
                        <a:solidFill>
                          <a:srgbClr val="000000"/>
                        </a:solidFill>
                        <a:latin typeface="Arial"/>
                        <a:ea typeface="Arial"/>
                      </a:endParaRPr>
                    </a:p>
                    <a:p>
                      <a:pPr marL="275590" marR="0" indent="-180340">
                        <a:lnSpc>
                          <a:spcPct val="115000"/>
                        </a:lnSpc>
                        <a:spcBef>
                          <a:spcPts val="0"/>
                        </a:spcBef>
                        <a:spcAft>
                          <a:spcPts val="0"/>
                        </a:spcAft>
                      </a:pPr>
                      <a:r>
                        <a:rPr lang="es-ES" sz="800" dirty="0">
                          <a:solidFill>
                            <a:srgbClr val="000000"/>
                          </a:solidFill>
                          <a:latin typeface="Century Gothic"/>
                          <a:ea typeface="Century Gothic"/>
                          <a:cs typeface="Century Gothic"/>
                        </a:rPr>
                        <a:t>     Preguntas que dirigen la Investigación Interdisciplinaria.</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29173">
                <a:tc>
                  <a:txBody>
                    <a:bodyPr/>
                    <a:lstStyle/>
                    <a:p>
                      <a:pPr marL="275590" marR="0" indent="-180340">
                        <a:lnSpc>
                          <a:spcPct val="115000"/>
                        </a:lnSpc>
                        <a:spcBef>
                          <a:spcPts val="0"/>
                        </a:spcBef>
                        <a:spcAft>
                          <a:spcPts val="0"/>
                        </a:spcAft>
                      </a:pPr>
                      <a:r>
                        <a:rPr lang="es-ES" sz="800" b="1" dirty="0">
                          <a:solidFill>
                            <a:srgbClr val="000000"/>
                          </a:solidFill>
                          <a:latin typeface="Century Gothic"/>
                          <a:ea typeface="Century Gothic"/>
                          <a:cs typeface="Century Gothic"/>
                        </a:rPr>
                        <a:t>2. Despertar el interés (detonar).</a:t>
                      </a:r>
                      <a:endParaRPr lang="en-US" sz="800" dirty="0">
                        <a:solidFill>
                          <a:srgbClr val="000000"/>
                        </a:solidFill>
                        <a:latin typeface="Arial"/>
                        <a:ea typeface="Arial"/>
                      </a:endParaRPr>
                    </a:p>
                    <a:p>
                      <a:pPr marL="270510" marR="0" indent="-180340">
                        <a:lnSpc>
                          <a:spcPct val="115000"/>
                        </a:lnSpc>
                        <a:spcBef>
                          <a:spcPts val="0"/>
                        </a:spcBef>
                        <a:spcAft>
                          <a:spcPts val="0"/>
                        </a:spcAft>
                      </a:pPr>
                      <a:r>
                        <a:rPr lang="es-ES" sz="800" dirty="0">
                          <a:solidFill>
                            <a:srgbClr val="000000"/>
                          </a:solidFill>
                          <a:latin typeface="Century Gothic"/>
                          <a:ea typeface="Century Gothic"/>
                          <a:cs typeface="Century Gothic"/>
                        </a:rPr>
                        <a:t>     Estrategias para involucrar a los estudiantes con la problemática planteada, en el salón de clase.</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94211" name="Rectangle 3"/>
          <p:cNvSpPr>
            <a:spLocks noChangeArrowheads="1"/>
          </p:cNvSpPr>
          <p:nvPr/>
        </p:nvSpPr>
        <p:spPr bwMode="auto">
          <a:xfrm>
            <a:off x="671517" y="3624590"/>
            <a:ext cx="4891083"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 Esquema del proceso de construcción del proyecto por disciplinas.</a:t>
            </a:r>
            <a:endParaRPr kumimoji="0" lang="en-US" sz="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12</a:t>
            </a:r>
            <a:endParaRPr lang="en-US" b="1" dirty="0">
              <a:solidFill>
                <a:schemeClr val="tx2"/>
              </a:solidFill>
            </a:endParaRPr>
          </a:p>
        </p:txBody>
      </p:sp>
      <p:graphicFrame>
        <p:nvGraphicFramePr>
          <p:cNvPr id="7" name="6 Tabla"/>
          <p:cNvGraphicFramePr>
            <a:graphicFrameLocks noGrp="1"/>
          </p:cNvGraphicFramePr>
          <p:nvPr/>
        </p:nvGraphicFramePr>
        <p:xfrm>
          <a:off x="533399" y="1870988"/>
          <a:ext cx="8077201" cy="3463012"/>
        </p:xfrm>
        <a:graphic>
          <a:graphicData uri="http://schemas.openxmlformats.org/drawingml/2006/table">
            <a:tbl>
              <a:tblPr/>
              <a:tblGrid>
                <a:gridCol w="2704578"/>
                <a:gridCol w="1688151"/>
                <a:gridCol w="1643960"/>
                <a:gridCol w="2040512"/>
              </a:tblGrid>
              <a:tr h="536446">
                <a:tc>
                  <a:txBody>
                    <a:bodyPr/>
                    <a:lstStyle/>
                    <a:p>
                      <a:pPr marL="275590" marR="0" indent="-180340">
                        <a:lnSpc>
                          <a:spcPct val="115000"/>
                        </a:lnSpc>
                        <a:spcBef>
                          <a:spcPts val="0"/>
                        </a:spcBef>
                        <a:spcAft>
                          <a:spcPts val="0"/>
                        </a:spcAft>
                      </a:pPr>
                      <a:r>
                        <a:rPr lang="es-ES" sz="700" b="1" dirty="0">
                          <a:solidFill>
                            <a:srgbClr val="000000"/>
                          </a:solidFill>
                          <a:latin typeface="Century Gothic"/>
                          <a:ea typeface="Century Gothic"/>
                          <a:cs typeface="Century Gothic"/>
                        </a:rPr>
                        <a:t>3. Recopilar información a través de la investigación.</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dirty="0">
                          <a:solidFill>
                            <a:srgbClr val="000000"/>
                          </a:solidFill>
                          <a:latin typeface="Century Gothic"/>
                          <a:ea typeface="Century Gothic"/>
                          <a:cs typeface="Century Gothic"/>
                        </a:rPr>
                        <a:t>    Lo que se investiga.</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dirty="0">
                          <a:solidFill>
                            <a:srgbClr val="000000"/>
                          </a:solidFill>
                          <a:latin typeface="Century Gothic"/>
                          <a:ea typeface="Century Gothic"/>
                          <a:cs typeface="Century Gothic"/>
                        </a:rPr>
                        <a:t>    Fuentes  que se utilizan. </a:t>
                      </a:r>
                      <a:endParaRPr lang="en-US" sz="700" dirty="0">
                        <a:solidFill>
                          <a:srgbClr val="000000"/>
                        </a:solidFill>
                        <a:latin typeface="Arial"/>
                        <a:ea typeface="Arial"/>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889">
                <a:tc>
                  <a:txBody>
                    <a:bodyPr/>
                    <a:lstStyle/>
                    <a:p>
                      <a:pPr marL="275590" marR="0" indent="-180340">
                        <a:lnSpc>
                          <a:spcPct val="115000"/>
                        </a:lnSpc>
                        <a:spcBef>
                          <a:spcPts val="0"/>
                        </a:spcBef>
                        <a:spcAft>
                          <a:spcPts val="0"/>
                        </a:spcAft>
                      </a:pPr>
                      <a:r>
                        <a:rPr lang="es-ES" sz="700" b="1" dirty="0">
                          <a:solidFill>
                            <a:srgbClr val="000000"/>
                          </a:solidFill>
                          <a:latin typeface="Century Gothic"/>
                          <a:ea typeface="Century Gothic"/>
                          <a:cs typeface="Century Gothic"/>
                        </a:rPr>
                        <a:t>4. Organizar la información.</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b="1" dirty="0">
                          <a:solidFill>
                            <a:srgbClr val="000000"/>
                          </a:solidFill>
                          <a:latin typeface="Century Gothic"/>
                          <a:ea typeface="Century Gothic"/>
                          <a:cs typeface="Century Gothic"/>
                        </a:rPr>
                        <a:t>    </a:t>
                      </a:r>
                      <a:r>
                        <a:rPr lang="es-ES" sz="700" dirty="0">
                          <a:solidFill>
                            <a:srgbClr val="000000"/>
                          </a:solidFill>
                          <a:latin typeface="Century Gothic"/>
                          <a:ea typeface="Century Gothic"/>
                          <a:cs typeface="Century Gothic"/>
                        </a:rPr>
                        <a:t>Implica:</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dirty="0">
                          <a:solidFill>
                            <a:srgbClr val="000000"/>
                          </a:solidFill>
                          <a:latin typeface="Century Gothic"/>
                          <a:ea typeface="Century Gothic"/>
                          <a:cs typeface="Century Gothic"/>
                        </a:rPr>
                        <a:t>    clasificación de datos obtenidos,</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dirty="0">
                          <a:solidFill>
                            <a:srgbClr val="000000"/>
                          </a:solidFill>
                          <a:latin typeface="Century Gothic"/>
                          <a:ea typeface="Century Gothic"/>
                          <a:cs typeface="Century Gothic"/>
                        </a:rPr>
                        <a:t>    análisis de los datos obtenidos,            registro de la información.</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dirty="0">
                          <a:solidFill>
                            <a:srgbClr val="000000"/>
                          </a:solidFill>
                          <a:latin typeface="Century Gothic"/>
                          <a:ea typeface="Century Gothic"/>
                          <a:cs typeface="Century Gothic"/>
                        </a:rPr>
                        <a:t>    conclusiones por disciplina,</a:t>
                      </a:r>
                      <a:endParaRPr lang="en-US" sz="700" dirty="0">
                        <a:solidFill>
                          <a:srgbClr val="000000"/>
                        </a:solidFill>
                        <a:latin typeface="Arial"/>
                        <a:ea typeface="Arial"/>
                      </a:endParaRPr>
                    </a:p>
                    <a:p>
                      <a:pPr marL="275590" marR="0" indent="-180340">
                        <a:lnSpc>
                          <a:spcPct val="115000"/>
                        </a:lnSpc>
                        <a:spcBef>
                          <a:spcPts val="0"/>
                        </a:spcBef>
                        <a:spcAft>
                          <a:spcPts val="0"/>
                        </a:spcAft>
                      </a:pPr>
                      <a:r>
                        <a:rPr lang="es-ES" sz="700" dirty="0">
                          <a:solidFill>
                            <a:srgbClr val="000000"/>
                          </a:solidFill>
                          <a:latin typeface="Century Gothic"/>
                          <a:ea typeface="Century Gothic"/>
                          <a:cs typeface="Century Gothic"/>
                        </a:rPr>
                        <a:t>    conclusiones conjuntas.</a:t>
                      </a:r>
                      <a:endParaRPr lang="en-US" sz="700" dirty="0">
                        <a:solidFill>
                          <a:srgbClr val="000000"/>
                        </a:solidFill>
                        <a:latin typeface="Arial"/>
                        <a:ea typeface="Arial"/>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889">
                <a:tc>
                  <a:txBody>
                    <a:bodyPr/>
                    <a:lstStyle/>
                    <a:p>
                      <a:pPr marL="0" marR="0">
                        <a:lnSpc>
                          <a:spcPct val="115000"/>
                        </a:lnSpc>
                        <a:spcBef>
                          <a:spcPts val="0"/>
                        </a:spcBef>
                        <a:spcAft>
                          <a:spcPts val="0"/>
                        </a:spcAft>
                      </a:pPr>
                      <a:r>
                        <a:rPr lang="es-ES" sz="700" dirty="0">
                          <a:solidFill>
                            <a:srgbClr val="000000"/>
                          </a:solidFill>
                          <a:latin typeface="Century Gothic"/>
                          <a:ea typeface="Century Gothic"/>
                          <a:cs typeface="Century Gothic"/>
                        </a:rPr>
                        <a:t>  </a:t>
                      </a:r>
                      <a:r>
                        <a:rPr lang="es-ES" sz="700" b="1" dirty="0">
                          <a:solidFill>
                            <a:srgbClr val="000000"/>
                          </a:solidFill>
                          <a:latin typeface="Century Gothic"/>
                          <a:ea typeface="Century Gothic"/>
                          <a:cs typeface="Century Gothic"/>
                        </a:rPr>
                        <a:t>5.</a:t>
                      </a:r>
                      <a:r>
                        <a:rPr lang="es-ES" sz="700" b="1" i="1" dirty="0">
                          <a:solidFill>
                            <a:srgbClr val="000000"/>
                          </a:solidFill>
                          <a:latin typeface="Century Gothic"/>
                          <a:ea typeface="Century Gothic"/>
                          <a:cs typeface="Century Gothic"/>
                        </a:rPr>
                        <a:t> </a:t>
                      </a:r>
                      <a:r>
                        <a:rPr lang="es-ES" sz="700" b="1" dirty="0">
                          <a:solidFill>
                            <a:srgbClr val="000000"/>
                          </a:solidFill>
                          <a:latin typeface="Century Gothic"/>
                          <a:ea typeface="Century Gothic"/>
                          <a:cs typeface="Century Gothic"/>
                        </a:rPr>
                        <a:t>Llegar a</a:t>
                      </a:r>
                      <a:r>
                        <a:rPr lang="es-ES" sz="700" b="1" i="1" dirty="0">
                          <a:solidFill>
                            <a:srgbClr val="000000"/>
                          </a:solidFill>
                          <a:latin typeface="Century Gothic"/>
                          <a:ea typeface="Century Gothic"/>
                          <a:cs typeface="Century Gothic"/>
                        </a:rPr>
                        <a:t> </a:t>
                      </a:r>
                      <a:r>
                        <a:rPr lang="es-ES" sz="700" b="1" dirty="0">
                          <a:solidFill>
                            <a:srgbClr val="000000"/>
                          </a:solidFill>
                          <a:latin typeface="Century Gothic"/>
                          <a:ea typeface="Century Gothic"/>
                          <a:cs typeface="Century Gothic"/>
                        </a:rPr>
                        <a:t>conclusiones parciales</a:t>
                      </a:r>
                      <a:r>
                        <a:rPr lang="es-ES" sz="700" dirty="0">
                          <a:solidFill>
                            <a:srgbClr val="000000"/>
                          </a:solidFill>
                          <a:latin typeface="Century Gothic"/>
                          <a:ea typeface="Century Gothic"/>
                          <a:cs typeface="Century Gothic"/>
                        </a:rPr>
                        <a:t> </a:t>
                      </a:r>
                      <a:endParaRPr lang="en-US" sz="700" dirty="0">
                        <a:solidFill>
                          <a:srgbClr val="000000"/>
                        </a:solidFill>
                        <a:latin typeface="Arial"/>
                        <a:ea typeface="Arial"/>
                      </a:endParaRPr>
                    </a:p>
                    <a:p>
                      <a:pPr marL="0" marR="0">
                        <a:lnSpc>
                          <a:spcPct val="115000"/>
                        </a:lnSpc>
                        <a:spcBef>
                          <a:spcPts val="0"/>
                        </a:spcBef>
                        <a:spcAft>
                          <a:spcPts val="0"/>
                        </a:spcAft>
                      </a:pPr>
                      <a:r>
                        <a:rPr lang="es-ES" sz="700" dirty="0">
                          <a:solidFill>
                            <a:srgbClr val="000000"/>
                          </a:solidFill>
                          <a:latin typeface="Century Gothic"/>
                          <a:ea typeface="Century Gothic"/>
                          <a:cs typeface="Century Gothic"/>
                        </a:rPr>
                        <a:t>         (por disciplina) útiles para el </a:t>
                      </a:r>
                      <a:endParaRPr lang="en-US" sz="700" dirty="0">
                        <a:solidFill>
                          <a:srgbClr val="000000"/>
                        </a:solidFill>
                        <a:latin typeface="Arial"/>
                        <a:ea typeface="Arial"/>
                      </a:endParaRPr>
                    </a:p>
                    <a:p>
                      <a:pPr marL="0" marR="0">
                        <a:lnSpc>
                          <a:spcPct val="115000"/>
                        </a:lnSpc>
                        <a:spcBef>
                          <a:spcPts val="0"/>
                        </a:spcBef>
                        <a:spcAft>
                          <a:spcPts val="0"/>
                        </a:spcAft>
                      </a:pPr>
                      <a:r>
                        <a:rPr lang="es-ES" sz="700" dirty="0">
                          <a:solidFill>
                            <a:srgbClr val="000000"/>
                          </a:solidFill>
                          <a:latin typeface="Century Gothic"/>
                          <a:ea typeface="Century Gothic"/>
                          <a:cs typeface="Century Gothic"/>
                        </a:rPr>
                        <a:t>         proyecto, de tal forma que lo </a:t>
                      </a:r>
                      <a:endParaRPr lang="en-US" sz="700" dirty="0">
                        <a:solidFill>
                          <a:srgbClr val="000000"/>
                        </a:solidFill>
                        <a:latin typeface="Arial"/>
                        <a:ea typeface="Arial"/>
                      </a:endParaRPr>
                    </a:p>
                    <a:p>
                      <a:pPr marL="0" marR="0">
                        <a:lnSpc>
                          <a:spcPct val="115000"/>
                        </a:lnSpc>
                        <a:spcBef>
                          <a:spcPts val="0"/>
                        </a:spcBef>
                        <a:spcAft>
                          <a:spcPts val="0"/>
                        </a:spcAft>
                      </a:pPr>
                      <a:r>
                        <a:rPr lang="es-ES" sz="700" dirty="0">
                          <a:solidFill>
                            <a:srgbClr val="000000"/>
                          </a:solidFill>
                          <a:latin typeface="Century Gothic"/>
                          <a:ea typeface="Century Gothic"/>
                          <a:cs typeface="Century Gothic"/>
                        </a:rPr>
                        <a:t>         aclaran, describen o descifran,  </a:t>
                      </a:r>
                      <a:endParaRPr lang="en-US" sz="700" dirty="0">
                        <a:solidFill>
                          <a:srgbClr val="000000"/>
                        </a:solidFill>
                        <a:latin typeface="Arial"/>
                        <a:ea typeface="Arial"/>
                      </a:endParaRPr>
                    </a:p>
                    <a:p>
                      <a:pPr marL="0" marR="0">
                        <a:lnSpc>
                          <a:spcPct val="115000"/>
                        </a:lnSpc>
                        <a:spcBef>
                          <a:spcPts val="0"/>
                        </a:spcBef>
                        <a:spcAft>
                          <a:spcPts val="0"/>
                        </a:spcAft>
                      </a:pPr>
                      <a:r>
                        <a:rPr lang="es-ES" sz="700" dirty="0">
                          <a:solidFill>
                            <a:srgbClr val="000000"/>
                          </a:solidFill>
                          <a:latin typeface="Century Gothic"/>
                          <a:ea typeface="Century Gothic"/>
                          <a:cs typeface="Century Gothic"/>
                        </a:rPr>
                        <a:t>         (fruto de la reflexión colaborativa</a:t>
                      </a:r>
                      <a:endParaRPr lang="en-US" sz="700" dirty="0">
                        <a:solidFill>
                          <a:srgbClr val="000000"/>
                        </a:solidFill>
                        <a:latin typeface="Arial"/>
                        <a:ea typeface="Arial"/>
                      </a:endParaRPr>
                    </a:p>
                    <a:p>
                      <a:pPr marL="0" marR="0">
                        <a:lnSpc>
                          <a:spcPct val="115000"/>
                        </a:lnSpc>
                        <a:spcBef>
                          <a:spcPts val="0"/>
                        </a:spcBef>
                        <a:spcAft>
                          <a:spcPts val="0"/>
                        </a:spcAft>
                      </a:pPr>
                      <a:r>
                        <a:rPr lang="es-ES" sz="700" dirty="0">
                          <a:solidFill>
                            <a:srgbClr val="000000"/>
                          </a:solidFill>
                          <a:latin typeface="Century Gothic"/>
                          <a:ea typeface="Century Gothic"/>
                          <a:cs typeface="Century Gothic"/>
                        </a:rPr>
                        <a:t>         de los estudiantes).</a:t>
                      </a:r>
                      <a:endParaRPr lang="en-US" sz="700" dirty="0">
                        <a:solidFill>
                          <a:srgbClr val="000000"/>
                        </a:solidFill>
                        <a:latin typeface="Arial"/>
                        <a:ea typeface="Arial"/>
                      </a:endParaRPr>
                    </a:p>
                    <a:p>
                      <a:pPr marL="0" marR="0">
                        <a:lnSpc>
                          <a:spcPct val="115000"/>
                        </a:lnSpc>
                        <a:spcBef>
                          <a:spcPts val="0"/>
                        </a:spcBef>
                        <a:spcAft>
                          <a:spcPts val="0"/>
                        </a:spcAft>
                      </a:pPr>
                      <a:r>
                        <a:rPr lang="es-ES" sz="700" dirty="0">
                          <a:solidFill>
                            <a:srgbClr val="000000"/>
                          </a:solidFill>
                          <a:latin typeface="Century Gothic"/>
                          <a:ea typeface="Century Gothic"/>
                          <a:cs typeface="Century Gothic"/>
                        </a:rPr>
                        <a:t>         ¿Cómo se lograron?</a:t>
                      </a:r>
                      <a:endParaRPr lang="en-US" sz="700" dirty="0">
                        <a:solidFill>
                          <a:srgbClr val="000000"/>
                        </a:solidFill>
                        <a:latin typeface="Arial"/>
                        <a:ea typeface="Arial"/>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7036">
                <a:tc>
                  <a:txBody>
                    <a:bodyPr/>
                    <a:lstStyle/>
                    <a:p>
                      <a:pPr marL="0" marR="0">
                        <a:lnSpc>
                          <a:spcPct val="115000"/>
                        </a:lnSpc>
                        <a:spcBef>
                          <a:spcPts val="0"/>
                        </a:spcBef>
                        <a:spcAft>
                          <a:spcPts val="0"/>
                        </a:spcAft>
                      </a:pPr>
                      <a:r>
                        <a:rPr lang="es-ES" sz="700" dirty="0">
                          <a:solidFill>
                            <a:srgbClr val="000000"/>
                          </a:solidFill>
                          <a:latin typeface="Century Gothic"/>
                          <a:ea typeface="Century Gothic"/>
                          <a:cs typeface="Century Gothic"/>
                        </a:rPr>
                        <a:t>  </a:t>
                      </a:r>
                      <a:r>
                        <a:rPr lang="es-ES" sz="700" b="1" dirty="0">
                          <a:solidFill>
                            <a:srgbClr val="000000"/>
                          </a:solidFill>
                          <a:latin typeface="Century Gothic"/>
                          <a:ea typeface="Century Gothic"/>
                          <a:cs typeface="Century Gothic"/>
                        </a:rPr>
                        <a:t>6.</a:t>
                      </a:r>
                      <a:r>
                        <a:rPr lang="es-ES" sz="700" dirty="0">
                          <a:solidFill>
                            <a:srgbClr val="000000"/>
                          </a:solidFill>
                          <a:latin typeface="Century Gothic"/>
                          <a:ea typeface="Century Gothic"/>
                          <a:cs typeface="Century Gothic"/>
                        </a:rPr>
                        <a:t> </a:t>
                      </a:r>
                      <a:r>
                        <a:rPr lang="es-ES" sz="700" b="1" dirty="0">
                          <a:solidFill>
                            <a:srgbClr val="000000"/>
                          </a:solidFill>
                          <a:latin typeface="Century Gothic"/>
                          <a:ea typeface="Century Gothic"/>
                          <a:cs typeface="Century Gothic"/>
                        </a:rPr>
                        <a:t>Conectar.</a:t>
                      </a:r>
                      <a:endParaRPr lang="en-US" sz="700" dirty="0">
                        <a:solidFill>
                          <a:srgbClr val="000000"/>
                        </a:solidFill>
                        <a:latin typeface="Arial"/>
                        <a:ea typeface="Arial"/>
                      </a:endParaRPr>
                    </a:p>
                    <a:p>
                      <a:pPr marL="0" marR="0">
                        <a:lnSpc>
                          <a:spcPct val="115000"/>
                        </a:lnSpc>
                        <a:spcBef>
                          <a:spcPts val="0"/>
                        </a:spcBef>
                        <a:spcAft>
                          <a:spcPts val="0"/>
                        </a:spcAft>
                        <a:tabLst>
                          <a:tab pos="270510" algn="l"/>
                        </a:tabLst>
                      </a:pPr>
                      <a:r>
                        <a:rPr lang="es-ES" sz="700" b="1" dirty="0">
                          <a:solidFill>
                            <a:srgbClr val="000000"/>
                          </a:solidFill>
                          <a:latin typeface="Century Gothic"/>
                          <a:ea typeface="Century Gothic"/>
                          <a:cs typeface="Century Gothic"/>
                        </a:rPr>
                        <a:t>     </a:t>
                      </a:r>
                      <a:r>
                        <a:rPr lang="es-ES" sz="700" dirty="0">
                          <a:solidFill>
                            <a:srgbClr val="000000"/>
                          </a:solidFill>
                          <a:latin typeface="Century Gothic"/>
                          <a:ea typeface="Century Gothic"/>
                          <a:cs typeface="Century Gothic"/>
                        </a:rPr>
                        <a:t>Manera en que las conclusiones</a:t>
                      </a:r>
                      <a:endParaRPr lang="en-US" sz="700" dirty="0">
                        <a:solidFill>
                          <a:srgbClr val="000000"/>
                        </a:solidFill>
                        <a:latin typeface="Arial"/>
                        <a:ea typeface="Arial"/>
                      </a:endParaRPr>
                    </a:p>
                    <a:p>
                      <a:pPr marL="450215" marR="0" indent="-450215">
                        <a:lnSpc>
                          <a:spcPct val="115000"/>
                        </a:lnSpc>
                        <a:spcBef>
                          <a:spcPts val="0"/>
                        </a:spcBef>
                        <a:spcAft>
                          <a:spcPts val="0"/>
                        </a:spcAft>
                        <a:tabLst>
                          <a:tab pos="270510" algn="l"/>
                        </a:tabLst>
                      </a:pPr>
                      <a:r>
                        <a:rPr lang="es-ES" sz="700" dirty="0">
                          <a:solidFill>
                            <a:srgbClr val="000000"/>
                          </a:solidFill>
                          <a:latin typeface="Century Gothic"/>
                          <a:ea typeface="Century Gothic"/>
                          <a:cs typeface="Century Gothic"/>
                        </a:rPr>
                        <a:t>     de cada disciplina dan</a:t>
                      </a:r>
                      <a:endParaRPr lang="en-US" sz="700" dirty="0">
                        <a:solidFill>
                          <a:srgbClr val="000000"/>
                        </a:solidFill>
                        <a:latin typeface="Arial"/>
                        <a:ea typeface="Arial"/>
                      </a:endParaRPr>
                    </a:p>
                    <a:p>
                      <a:pPr marL="0" marR="0">
                        <a:lnSpc>
                          <a:spcPct val="115000"/>
                        </a:lnSpc>
                        <a:spcBef>
                          <a:spcPts val="0"/>
                        </a:spcBef>
                        <a:spcAft>
                          <a:spcPts val="0"/>
                        </a:spcAft>
                        <a:tabLst>
                          <a:tab pos="270510" algn="l"/>
                        </a:tabLst>
                      </a:pPr>
                      <a:r>
                        <a:rPr lang="es-ES" sz="700" dirty="0">
                          <a:solidFill>
                            <a:srgbClr val="000000"/>
                          </a:solidFill>
                          <a:latin typeface="Century Gothic"/>
                          <a:ea typeface="Century Gothic"/>
                          <a:cs typeface="Century Gothic"/>
                        </a:rPr>
                        <a:t>     respuesta  o se vinculan con</a:t>
                      </a:r>
                      <a:endParaRPr lang="en-US" sz="700" dirty="0">
                        <a:solidFill>
                          <a:srgbClr val="000000"/>
                        </a:solidFill>
                        <a:latin typeface="Arial"/>
                        <a:ea typeface="Arial"/>
                      </a:endParaRPr>
                    </a:p>
                    <a:p>
                      <a:pPr marL="0" marR="0">
                        <a:lnSpc>
                          <a:spcPct val="115000"/>
                        </a:lnSpc>
                        <a:spcBef>
                          <a:spcPts val="0"/>
                        </a:spcBef>
                        <a:spcAft>
                          <a:spcPts val="0"/>
                        </a:spcAft>
                        <a:tabLst>
                          <a:tab pos="270510" algn="l"/>
                        </a:tabLst>
                      </a:pPr>
                      <a:r>
                        <a:rPr lang="es-ES" sz="700" dirty="0">
                          <a:solidFill>
                            <a:srgbClr val="000000"/>
                          </a:solidFill>
                          <a:latin typeface="Century Gothic"/>
                          <a:ea typeface="Century Gothic"/>
                          <a:cs typeface="Century Gothic"/>
                        </a:rPr>
                        <a:t>     la pregunta  disparadora del</a:t>
                      </a:r>
                      <a:endParaRPr lang="en-US" sz="700" dirty="0">
                        <a:solidFill>
                          <a:srgbClr val="000000"/>
                        </a:solidFill>
                        <a:latin typeface="Arial"/>
                        <a:ea typeface="Arial"/>
                      </a:endParaRPr>
                    </a:p>
                    <a:p>
                      <a:pPr marL="0" marR="0">
                        <a:lnSpc>
                          <a:spcPct val="115000"/>
                        </a:lnSpc>
                        <a:spcBef>
                          <a:spcPts val="0"/>
                        </a:spcBef>
                        <a:spcAft>
                          <a:spcPts val="0"/>
                        </a:spcAft>
                        <a:tabLst>
                          <a:tab pos="270510" algn="l"/>
                        </a:tabLst>
                      </a:pPr>
                      <a:r>
                        <a:rPr lang="es-ES" sz="700" dirty="0">
                          <a:solidFill>
                            <a:srgbClr val="000000"/>
                          </a:solidFill>
                          <a:latin typeface="Century Gothic"/>
                          <a:ea typeface="Century Gothic"/>
                          <a:cs typeface="Century Gothic"/>
                        </a:rPr>
                        <a:t>     proyecto. </a:t>
                      </a:r>
                      <a:endParaRPr lang="en-US" sz="700" dirty="0">
                        <a:solidFill>
                          <a:srgbClr val="000000"/>
                        </a:solidFill>
                        <a:latin typeface="Arial"/>
                        <a:ea typeface="Arial"/>
                      </a:endParaRPr>
                    </a:p>
                    <a:p>
                      <a:pPr marL="0" marR="0">
                        <a:lnSpc>
                          <a:spcPct val="115000"/>
                        </a:lnSpc>
                        <a:spcBef>
                          <a:spcPts val="0"/>
                        </a:spcBef>
                        <a:spcAft>
                          <a:spcPts val="0"/>
                        </a:spcAft>
                        <a:tabLst>
                          <a:tab pos="270510" algn="l"/>
                        </a:tabLst>
                      </a:pPr>
                      <a:r>
                        <a:rPr lang="es-ES" sz="700" dirty="0">
                          <a:solidFill>
                            <a:srgbClr val="000000"/>
                          </a:solidFill>
                          <a:latin typeface="Century Gothic"/>
                          <a:ea typeface="Century Gothic"/>
                          <a:cs typeface="Century Gothic"/>
                        </a:rPr>
                        <a:t>     Estrategia o  actividad para lograr</a:t>
                      </a:r>
                      <a:endParaRPr lang="en-US" sz="700" dirty="0">
                        <a:solidFill>
                          <a:srgbClr val="000000"/>
                        </a:solidFill>
                        <a:latin typeface="Arial"/>
                        <a:ea typeface="Arial"/>
                      </a:endParaRPr>
                    </a:p>
                    <a:p>
                      <a:pPr marL="204470" marR="0" indent="-276225">
                        <a:lnSpc>
                          <a:spcPct val="115000"/>
                        </a:lnSpc>
                        <a:spcBef>
                          <a:spcPts val="0"/>
                        </a:spcBef>
                        <a:spcAft>
                          <a:spcPts val="0"/>
                        </a:spcAft>
                      </a:pPr>
                      <a:r>
                        <a:rPr lang="es-ES" sz="700" dirty="0">
                          <a:solidFill>
                            <a:srgbClr val="000000"/>
                          </a:solidFill>
                          <a:latin typeface="Century Gothic"/>
                          <a:ea typeface="Century Gothic"/>
                          <a:cs typeface="Century Gothic"/>
                        </a:rPr>
                        <a:t>       que haya   conciencia de ello.</a:t>
                      </a:r>
                      <a:endParaRPr lang="en-US" sz="700" dirty="0">
                        <a:solidFill>
                          <a:srgbClr val="000000"/>
                        </a:solidFill>
                        <a:latin typeface="Arial"/>
                        <a:ea typeface="Arial"/>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marL="0" marR="0">
                        <a:lnSpc>
                          <a:spcPct val="115000"/>
                        </a:lnSpc>
                        <a:spcBef>
                          <a:spcPts val="0"/>
                        </a:spcBef>
                        <a:spcAft>
                          <a:spcPts val="0"/>
                        </a:spcAft>
                      </a:pPr>
                      <a:endParaRPr lang="es-ES" sz="700" dirty="0">
                        <a:solidFill>
                          <a:srgbClr val="000000"/>
                        </a:solidFill>
                        <a:latin typeface="Century Gothic"/>
                        <a:ea typeface="Century Gothic"/>
                        <a:cs typeface="Century Gothic"/>
                      </a:endParaRPr>
                    </a:p>
                  </a:txBody>
                  <a:tcPr marL="37927" marR="37927" marT="37927" marB="379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12</a:t>
            </a:r>
            <a:endParaRPr lang="en-US" b="1" dirty="0">
              <a:solidFill>
                <a:schemeClr val="tx2"/>
              </a:solidFill>
            </a:endParaRPr>
          </a:p>
        </p:txBody>
      </p:sp>
      <p:graphicFrame>
        <p:nvGraphicFramePr>
          <p:cNvPr id="7" name="6 Tabla"/>
          <p:cNvGraphicFramePr>
            <a:graphicFrameLocks noGrp="1"/>
          </p:cNvGraphicFramePr>
          <p:nvPr/>
        </p:nvGraphicFramePr>
        <p:xfrm>
          <a:off x="457200" y="1676400"/>
          <a:ext cx="7924800" cy="899276"/>
        </p:xfrm>
        <a:graphic>
          <a:graphicData uri="http://schemas.openxmlformats.org/drawingml/2006/table">
            <a:tbl>
              <a:tblPr/>
              <a:tblGrid>
                <a:gridCol w="2653549"/>
                <a:gridCol w="5271251"/>
              </a:tblGrid>
              <a:tr h="899276">
                <a:tc>
                  <a:txBody>
                    <a:bodyPr/>
                    <a:lstStyle/>
                    <a:p>
                      <a:pPr marL="0" marR="0">
                        <a:lnSpc>
                          <a:spcPct val="115000"/>
                        </a:lnSpc>
                        <a:spcBef>
                          <a:spcPts val="0"/>
                        </a:spcBef>
                        <a:spcAft>
                          <a:spcPts val="0"/>
                        </a:spcAft>
                      </a:pPr>
                      <a:r>
                        <a:rPr lang="es-ES" sz="800" b="1" dirty="0">
                          <a:solidFill>
                            <a:srgbClr val="000000"/>
                          </a:solidFill>
                          <a:latin typeface="Century Gothic"/>
                          <a:ea typeface="Century Gothic"/>
                          <a:cs typeface="Century Gothic"/>
                        </a:rPr>
                        <a:t>7. </a:t>
                      </a:r>
                      <a:r>
                        <a:rPr lang="es-ES" sz="800" dirty="0">
                          <a:solidFill>
                            <a:srgbClr val="000000"/>
                          </a:solidFill>
                          <a:latin typeface="Century Gothic"/>
                          <a:ea typeface="Century Gothic"/>
                          <a:cs typeface="Century Gothic"/>
                        </a:rPr>
                        <a:t> </a:t>
                      </a:r>
                      <a:r>
                        <a:rPr lang="es-ES" sz="800" b="1" dirty="0">
                          <a:solidFill>
                            <a:srgbClr val="000000"/>
                          </a:solidFill>
                          <a:latin typeface="Century Gothic"/>
                          <a:ea typeface="Century Gothic"/>
                          <a:cs typeface="Century Gothic"/>
                        </a:rPr>
                        <a:t>Evaluar la información generada.</a:t>
                      </a:r>
                      <a:endParaRPr lang="en-US" sz="800" dirty="0">
                        <a:solidFill>
                          <a:srgbClr val="000000"/>
                        </a:solidFill>
                        <a:latin typeface="Arial"/>
                        <a:ea typeface="Arial"/>
                      </a:endParaRPr>
                    </a:p>
                    <a:p>
                      <a:pPr marL="180340" marR="0">
                        <a:lnSpc>
                          <a:spcPct val="115000"/>
                        </a:lnSpc>
                        <a:spcBef>
                          <a:spcPts val="0"/>
                        </a:spcBef>
                        <a:spcAft>
                          <a:spcPts val="0"/>
                        </a:spcAft>
                      </a:pPr>
                      <a:r>
                        <a:rPr lang="es-ES" sz="800" dirty="0">
                          <a:solidFill>
                            <a:srgbClr val="000000"/>
                          </a:solidFill>
                          <a:latin typeface="Century Gothic"/>
                          <a:ea typeface="Century Gothic"/>
                          <a:cs typeface="Century Gothic"/>
                        </a:rPr>
                        <a:t>¿La información obtenida cubre las necesidades para la solución del problema?</a:t>
                      </a:r>
                      <a:endParaRPr lang="en-US" sz="800" dirty="0">
                        <a:solidFill>
                          <a:srgbClr val="000000"/>
                        </a:solidFill>
                        <a:latin typeface="Arial"/>
                        <a:ea typeface="Arial"/>
                      </a:endParaRPr>
                    </a:p>
                    <a:p>
                      <a:pPr marL="180340" marR="0">
                        <a:lnSpc>
                          <a:spcPct val="115000"/>
                        </a:lnSpc>
                        <a:spcBef>
                          <a:spcPts val="0"/>
                        </a:spcBef>
                        <a:spcAft>
                          <a:spcPts val="0"/>
                        </a:spcAft>
                      </a:pPr>
                      <a:r>
                        <a:rPr lang="es-ES" sz="800" dirty="0">
                          <a:solidFill>
                            <a:srgbClr val="000000"/>
                          </a:solidFill>
                          <a:latin typeface="Century Gothic"/>
                          <a:ea typeface="Century Gothic"/>
                          <a:cs typeface="Century Gothic"/>
                        </a:rPr>
                        <a:t>Propuesta de investigaciones para complementar el proyecto.</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9 Tabla"/>
          <p:cNvGraphicFramePr>
            <a:graphicFrameLocks noGrp="1"/>
          </p:cNvGraphicFramePr>
          <p:nvPr/>
        </p:nvGraphicFramePr>
        <p:xfrm>
          <a:off x="457200" y="2836634"/>
          <a:ext cx="7924800" cy="2000636"/>
        </p:xfrm>
        <a:graphic>
          <a:graphicData uri="http://schemas.openxmlformats.org/drawingml/2006/table">
            <a:tbl>
              <a:tblPr/>
              <a:tblGrid>
                <a:gridCol w="3607526"/>
                <a:gridCol w="4317274"/>
              </a:tblGrid>
              <a:tr h="764224">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Tiempos dedicados al proyecto cada semana.</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      Momentos  se destinados al Proyecto.</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     Horas de trabajó dedicadas al trabajo disciplinario. </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Horas de trabajo dedicadas al trabajo interdisciplinario. </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 </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Presentación del proyecto (producto).</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Características de la presentación.</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¿Qué se presenta? ¿Cuándo? ¿Dónde? ¿Con qué? </a:t>
                      </a:r>
                      <a:endParaRPr lang="en-US" sz="800" dirty="0">
                        <a:solidFill>
                          <a:srgbClr val="000000"/>
                        </a:solidFill>
                        <a:latin typeface="Arial"/>
                        <a:ea typeface="Arial"/>
                      </a:endParaRPr>
                    </a:p>
                    <a:p>
                      <a:pPr marL="0" marR="0" algn="ctr">
                        <a:lnSpc>
                          <a:spcPct val="115000"/>
                        </a:lnSpc>
                        <a:spcBef>
                          <a:spcPts val="0"/>
                        </a:spcBef>
                        <a:spcAft>
                          <a:spcPts val="0"/>
                        </a:spcAft>
                      </a:pPr>
                      <a:r>
                        <a:rPr lang="es-ES" sz="800" dirty="0">
                          <a:solidFill>
                            <a:srgbClr val="000000"/>
                          </a:solidFill>
                          <a:latin typeface="Century Gothic"/>
                          <a:ea typeface="Century Gothic"/>
                          <a:cs typeface="Century Gothic"/>
                        </a:rPr>
                        <a:t>¿A quién, por qué, para qué?</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640560">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smtClean="0">
                        <a:solidFill>
                          <a:srgbClr val="000000"/>
                        </a:solidFill>
                        <a:latin typeface="Century Gothic"/>
                        <a:ea typeface="Century Gothic"/>
                        <a:cs typeface="Century Gothic"/>
                      </a:endParaRPr>
                    </a:p>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6257" name="Rectangle 1"/>
          <p:cNvSpPr>
            <a:spLocks noChangeArrowheads="1"/>
          </p:cNvSpPr>
          <p:nvPr/>
        </p:nvSpPr>
        <p:spPr bwMode="auto">
          <a:xfrm>
            <a:off x="505264" y="2557790"/>
            <a:ext cx="566693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VI. División del tiempo.                                                                        VII. Presentación.</a:t>
            </a:r>
            <a:endParaRPr kumimoji="0" lang="en-US" sz="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12</a:t>
            </a:r>
            <a:endParaRPr lang="en-US" b="1" dirty="0">
              <a:solidFill>
                <a:schemeClr val="tx2"/>
              </a:solidFill>
            </a:endParaRPr>
          </a:p>
        </p:txBody>
      </p:sp>
      <p:graphicFrame>
        <p:nvGraphicFramePr>
          <p:cNvPr id="7" name="6 Tabla"/>
          <p:cNvGraphicFramePr>
            <a:graphicFrameLocks noGrp="1"/>
          </p:cNvGraphicFramePr>
          <p:nvPr/>
        </p:nvGraphicFramePr>
        <p:xfrm>
          <a:off x="533399" y="2057356"/>
          <a:ext cx="7848602" cy="1752644"/>
        </p:xfrm>
        <a:graphic>
          <a:graphicData uri="http://schemas.openxmlformats.org/drawingml/2006/table">
            <a:tbl>
              <a:tblPr/>
              <a:tblGrid>
                <a:gridCol w="2654371"/>
                <a:gridCol w="2678418"/>
                <a:gridCol w="2515813"/>
              </a:tblGrid>
              <a:tr h="373660">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1. Aspectos  que se evalúan.</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2. Criterios que se utilizan, para evaluar cada aspecto</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latin typeface="Century Gothic"/>
                          <a:ea typeface="Century Gothic"/>
                          <a:cs typeface="Century Gothic"/>
                        </a:rPr>
                        <a:t>3. Herramientas e instrumentos de evaluación que se utilizan.</a:t>
                      </a:r>
                      <a:endParaRPr lang="en-US" sz="800" dirty="0">
                        <a:solidFill>
                          <a:srgbClr val="000000"/>
                        </a:solidFill>
                        <a:latin typeface="Arial"/>
                        <a:ea typeface="Arial"/>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1378984">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ES" sz="800" dirty="0">
                        <a:solidFill>
                          <a:srgbClr val="000000"/>
                        </a:solidFill>
                        <a:latin typeface="Century Gothic"/>
                        <a:ea typeface="Century Gothic"/>
                        <a:cs typeface="Century Gothic"/>
                      </a:endParaRPr>
                    </a:p>
                  </a:txBody>
                  <a:tcPr marL="44483" marR="44483" marT="44483" marB="444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0353" name="Rectangle 1"/>
          <p:cNvSpPr>
            <a:spLocks noChangeArrowheads="1"/>
          </p:cNvSpPr>
          <p:nvPr/>
        </p:nvSpPr>
        <p:spPr bwMode="auto">
          <a:xfrm>
            <a:off x="450470" y="1752600"/>
            <a:ext cx="214033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VIII. Evaluación del Proyecto.</a:t>
            </a:r>
            <a:endParaRPr kumimoji="0" lang="en-US" sz="800" b="0" i="0" u="none" strike="noStrike" cap="none" normalizeH="0" baseline="0" dirty="0" smtClean="0">
              <a:ln>
                <a:noFill/>
              </a:ln>
              <a:solidFill>
                <a:schemeClr val="tx1"/>
              </a:solidFill>
              <a:effectLst/>
              <a:latin typeface="Arial" pitchFamily="34" charset="0"/>
            </a:endParaRPr>
          </a:p>
        </p:txBody>
      </p:sp>
      <p:sp>
        <p:nvSpPr>
          <p:cNvPr id="10" name="9 CuadroTexto"/>
          <p:cNvSpPr txBox="1"/>
          <p:nvPr/>
        </p:nvSpPr>
        <p:spPr>
          <a:xfrm>
            <a:off x="609600" y="4572000"/>
            <a:ext cx="7848600" cy="246221"/>
          </a:xfrm>
          <a:prstGeom prst="rect">
            <a:avLst/>
          </a:prstGeom>
          <a:noFill/>
        </p:spPr>
        <p:txBody>
          <a:bodyPr wrap="square" rtlCol="0">
            <a:spAutoFit/>
          </a:bodyPr>
          <a:lstStyle/>
          <a:p>
            <a:r>
              <a:rPr lang="es-MX" sz="1000" dirty="0" smtClean="0"/>
              <a:t>*Formato tomado del sitio conexiones de Dgire para la planeación general.</a:t>
            </a:r>
            <a:endParaRPr lang="en-US" sz="10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066799" cy="1482895"/>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4" name="13 CuadroTexto"/>
          <p:cNvSpPr txBox="1"/>
          <p:nvPr/>
        </p:nvSpPr>
        <p:spPr>
          <a:xfrm>
            <a:off x="4114800" y="1219200"/>
            <a:ext cx="2362200" cy="369332"/>
          </a:xfrm>
          <a:prstGeom prst="rect">
            <a:avLst/>
          </a:prstGeom>
          <a:noFill/>
        </p:spPr>
        <p:txBody>
          <a:bodyPr wrap="square" rtlCol="0">
            <a:spAutoFit/>
          </a:bodyPr>
          <a:lstStyle/>
          <a:p>
            <a:pPr algn="ctr"/>
            <a:r>
              <a:rPr lang="es-MX" b="1" dirty="0" smtClean="0">
                <a:solidFill>
                  <a:schemeClr val="tx2"/>
                </a:solidFill>
              </a:rPr>
              <a:t>Producto 12</a:t>
            </a:r>
            <a:endParaRPr lang="en-US" b="1" dirty="0">
              <a:solidFill>
                <a:schemeClr val="tx2"/>
              </a:solidFill>
            </a:endParaRPr>
          </a:p>
        </p:txBody>
      </p:sp>
      <p:graphicFrame>
        <p:nvGraphicFramePr>
          <p:cNvPr id="7" name="6 Tabla"/>
          <p:cNvGraphicFramePr>
            <a:graphicFrameLocks noGrp="1"/>
          </p:cNvGraphicFramePr>
          <p:nvPr/>
        </p:nvGraphicFramePr>
        <p:xfrm>
          <a:off x="685800" y="1705935"/>
          <a:ext cx="7010399" cy="1627848"/>
        </p:xfrm>
        <a:graphic>
          <a:graphicData uri="http://schemas.openxmlformats.org/drawingml/2006/table">
            <a:tbl>
              <a:tblPr/>
              <a:tblGrid>
                <a:gridCol w="3157449"/>
                <a:gridCol w="106447"/>
                <a:gridCol w="106447"/>
                <a:gridCol w="1529096"/>
                <a:gridCol w="2110960"/>
              </a:tblGrid>
              <a:tr h="382585">
                <a:tc gridSpan="5">
                  <a:txBody>
                    <a:bodyPr/>
                    <a:lstStyle/>
                    <a:p>
                      <a:pPr marL="0" marR="0" algn="ctr">
                        <a:lnSpc>
                          <a:spcPct val="107000"/>
                        </a:lnSpc>
                        <a:spcBef>
                          <a:spcPts val="0"/>
                        </a:spcBef>
                        <a:spcAft>
                          <a:spcPts val="0"/>
                        </a:spcAft>
                      </a:pPr>
                      <a:r>
                        <a:rPr lang="es-MX" sz="1100" b="1" dirty="0">
                          <a:solidFill>
                            <a:srgbClr val="1F3864"/>
                          </a:solidFill>
                          <a:latin typeface="Arial"/>
                          <a:ea typeface="Calibri"/>
                          <a:cs typeface="Times New Roman"/>
                        </a:rPr>
                        <a:t>Colegio Inglés Michael Faraday A.C</a:t>
                      </a:r>
                      <a:endParaRPr lang="en-US" sz="800" dirty="0">
                        <a:latin typeface="Calibri"/>
                        <a:ea typeface="Calibri"/>
                        <a:cs typeface="Times New Roman"/>
                      </a:endParaRPr>
                    </a:p>
                    <a:p>
                      <a:pPr marL="0" marR="0" algn="ctr">
                        <a:lnSpc>
                          <a:spcPct val="107000"/>
                        </a:lnSpc>
                        <a:spcBef>
                          <a:spcPts val="0"/>
                        </a:spcBef>
                        <a:spcAft>
                          <a:spcPts val="0"/>
                        </a:spcAft>
                      </a:pPr>
                      <a:r>
                        <a:rPr lang="es-MX" sz="1000" dirty="0">
                          <a:latin typeface="Arial"/>
                          <a:ea typeface="Calibri"/>
                          <a:cs typeface="Times New Roman"/>
                        </a:rPr>
                        <a:t>Planeación por sesión.</a:t>
                      </a:r>
                      <a:endParaRPr lang="en-US" sz="800" dirty="0">
                        <a:latin typeface="Calibri"/>
                        <a:ea typeface="Calibri"/>
                        <a:cs typeface="Times New Roman"/>
                      </a:endParaRPr>
                    </a:p>
                  </a:txBody>
                  <a:tcPr marL="48046" marR="4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699">
                <a:tc>
                  <a:txBody>
                    <a:bodyPr/>
                    <a:lstStyle/>
                    <a:p>
                      <a:pPr marL="0" marR="0" algn="l">
                        <a:lnSpc>
                          <a:spcPct val="107000"/>
                        </a:lnSpc>
                        <a:spcBef>
                          <a:spcPts val="0"/>
                        </a:spcBef>
                        <a:spcAft>
                          <a:spcPts val="0"/>
                        </a:spcAft>
                      </a:pPr>
                      <a:r>
                        <a:rPr lang="es-MX" sz="800" dirty="0">
                          <a:latin typeface="Calibri"/>
                          <a:ea typeface="Calibri"/>
                          <a:cs typeface="Times New Roman"/>
                        </a:rPr>
                        <a:t>Asignatura:</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07000"/>
                        </a:lnSpc>
                        <a:spcBef>
                          <a:spcPts val="0"/>
                        </a:spcBef>
                        <a:spcAft>
                          <a:spcPts val="0"/>
                        </a:spcAft>
                      </a:pPr>
                      <a:r>
                        <a:rPr lang="es-MX" sz="800" dirty="0">
                          <a:latin typeface="Calibri"/>
                          <a:ea typeface="Calibri"/>
                          <a:cs typeface="Times New Roman"/>
                        </a:rPr>
                        <a:t>Grupo:</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07000"/>
                        </a:lnSpc>
                        <a:spcBef>
                          <a:spcPts val="0"/>
                        </a:spcBef>
                        <a:spcAft>
                          <a:spcPts val="0"/>
                        </a:spcAft>
                      </a:pPr>
                      <a:r>
                        <a:rPr lang="es-MX" sz="800" dirty="0">
                          <a:latin typeface="Calibri"/>
                          <a:ea typeface="Calibri"/>
                          <a:cs typeface="Times New Roman"/>
                        </a:rPr>
                        <a:t>No. Sesión:</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s-MX" sz="800" dirty="0">
                          <a:latin typeface="Calibri"/>
                          <a:ea typeface="Calibri"/>
                          <a:cs typeface="Times New Roman"/>
                        </a:rPr>
                        <a:t>Total de sesiones:</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954">
                <a:tc gridSpan="5">
                  <a:txBody>
                    <a:bodyPr/>
                    <a:lstStyle/>
                    <a:p>
                      <a:pPr marL="0" marR="0" algn="l">
                        <a:lnSpc>
                          <a:spcPct val="107000"/>
                        </a:lnSpc>
                        <a:spcBef>
                          <a:spcPts val="0"/>
                        </a:spcBef>
                        <a:spcAft>
                          <a:spcPts val="0"/>
                        </a:spcAft>
                      </a:pPr>
                      <a:r>
                        <a:rPr lang="es-MX" sz="800" dirty="0">
                          <a:latin typeface="Calibri"/>
                          <a:ea typeface="Calibri"/>
                          <a:cs typeface="Times New Roman"/>
                        </a:rPr>
                        <a:t>Profesor:</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5675">
                <a:tc gridSpan="5">
                  <a:txBody>
                    <a:bodyPr/>
                    <a:lstStyle/>
                    <a:p>
                      <a:pPr marL="0" marR="0" algn="l">
                        <a:lnSpc>
                          <a:spcPct val="107000"/>
                        </a:lnSpc>
                        <a:spcBef>
                          <a:spcPts val="0"/>
                        </a:spcBef>
                        <a:spcAft>
                          <a:spcPts val="0"/>
                        </a:spcAft>
                      </a:pPr>
                      <a:r>
                        <a:rPr lang="es-MX" sz="800" dirty="0">
                          <a:latin typeface="Calibri"/>
                          <a:ea typeface="Calibri"/>
                          <a:cs typeface="Times New Roman"/>
                        </a:rPr>
                        <a:t>Contenido temático: </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1505">
                <a:tc gridSpan="2">
                  <a:txBody>
                    <a:bodyPr/>
                    <a:lstStyle/>
                    <a:p>
                      <a:pPr marL="0" marR="0" algn="l">
                        <a:lnSpc>
                          <a:spcPct val="107000"/>
                        </a:lnSpc>
                        <a:spcBef>
                          <a:spcPts val="0"/>
                        </a:spcBef>
                        <a:spcAft>
                          <a:spcPts val="0"/>
                        </a:spcAft>
                      </a:pPr>
                      <a:r>
                        <a:rPr lang="es-MX" sz="800" dirty="0">
                          <a:latin typeface="Calibri"/>
                          <a:ea typeface="Calibri"/>
                          <a:cs typeface="Times New Roman"/>
                        </a:rPr>
                        <a:t>Nombre de la actividad: </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l">
                        <a:lnSpc>
                          <a:spcPct val="107000"/>
                        </a:lnSpc>
                        <a:spcBef>
                          <a:spcPts val="0"/>
                        </a:spcBef>
                        <a:spcAft>
                          <a:spcPts val="0"/>
                        </a:spcAft>
                      </a:pPr>
                      <a:r>
                        <a:rPr lang="es-MX" sz="800" dirty="0">
                          <a:latin typeface="Calibri"/>
                          <a:ea typeface="Calibri"/>
                          <a:cs typeface="Times New Roman"/>
                        </a:rPr>
                        <a:t>Objetivo:</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44676">
                <a:tc gridSpan="2">
                  <a:txBody>
                    <a:bodyPr/>
                    <a:lstStyle/>
                    <a:p>
                      <a:pPr marL="0" marR="0" algn="l">
                        <a:lnSpc>
                          <a:spcPct val="107000"/>
                        </a:lnSpc>
                        <a:spcBef>
                          <a:spcPts val="0"/>
                        </a:spcBef>
                        <a:spcAft>
                          <a:spcPts val="0"/>
                        </a:spcAft>
                      </a:pPr>
                      <a:r>
                        <a:rPr lang="es-MX" sz="800" dirty="0">
                          <a:latin typeface="Calibri"/>
                          <a:ea typeface="Calibri"/>
                          <a:cs typeface="Times New Roman"/>
                        </a:rPr>
                        <a:t>Material a utilizar: </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l">
                        <a:lnSpc>
                          <a:spcPct val="107000"/>
                        </a:lnSpc>
                        <a:spcBef>
                          <a:spcPts val="0"/>
                        </a:spcBef>
                        <a:spcAft>
                          <a:spcPts val="0"/>
                        </a:spcAft>
                      </a:pPr>
                      <a:r>
                        <a:rPr lang="es-MX" sz="800" dirty="0">
                          <a:latin typeface="Calibri"/>
                          <a:ea typeface="Calibri"/>
                          <a:cs typeface="Times New Roman"/>
                        </a:rPr>
                        <a:t>Instrumento de evaluación:</a:t>
                      </a:r>
                      <a:endParaRPr lang="en-US" sz="800" dirty="0">
                        <a:latin typeface="Calibri"/>
                        <a:ea typeface="Calibri"/>
                        <a:cs typeface="Times New Roman"/>
                      </a:endParaRPr>
                    </a:p>
                  </a:txBody>
                  <a:tcPr marL="48046" marR="48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pic>
        <p:nvPicPr>
          <p:cNvPr id="113665" name="Imagen 1" descr="logoinicio"/>
          <p:cNvPicPr>
            <a:picLocks noChangeAspect="1" noChangeArrowheads="1"/>
          </p:cNvPicPr>
          <p:nvPr/>
        </p:nvPicPr>
        <p:blipFill>
          <a:blip r:embed="rId4" cstate="print"/>
          <a:srcRect l="40120" r="40219" b="407"/>
          <a:stretch>
            <a:fillRect/>
          </a:stretch>
        </p:blipFill>
        <p:spPr bwMode="auto">
          <a:xfrm>
            <a:off x="711201" y="1746250"/>
            <a:ext cx="279400" cy="258142"/>
          </a:xfrm>
          <a:prstGeom prst="rect">
            <a:avLst/>
          </a:prstGeom>
          <a:noFill/>
        </p:spPr>
      </p:pic>
      <p:graphicFrame>
        <p:nvGraphicFramePr>
          <p:cNvPr id="10" name="9 Tabla"/>
          <p:cNvGraphicFramePr>
            <a:graphicFrameLocks noGrp="1"/>
          </p:cNvGraphicFramePr>
          <p:nvPr/>
        </p:nvGraphicFramePr>
        <p:xfrm>
          <a:off x="685800" y="3454287"/>
          <a:ext cx="6934200" cy="2336913"/>
        </p:xfrm>
        <a:graphic>
          <a:graphicData uri="http://schemas.openxmlformats.org/drawingml/2006/table">
            <a:tbl>
              <a:tblPr/>
              <a:tblGrid>
                <a:gridCol w="6934200"/>
              </a:tblGrid>
              <a:tr h="125291">
                <a:tc>
                  <a:txBody>
                    <a:bodyPr/>
                    <a:lstStyle/>
                    <a:p>
                      <a:pPr marL="0" marR="0" algn="ctr">
                        <a:lnSpc>
                          <a:spcPct val="107000"/>
                        </a:lnSpc>
                        <a:spcBef>
                          <a:spcPts val="0"/>
                        </a:spcBef>
                        <a:spcAft>
                          <a:spcPts val="0"/>
                        </a:spcAft>
                      </a:pPr>
                      <a:r>
                        <a:rPr lang="es-MX" sz="800" b="1" dirty="0">
                          <a:latin typeface="Calibri"/>
                          <a:ea typeface="Calibri"/>
                          <a:cs typeface="Times New Roman"/>
                        </a:rPr>
                        <a:t>Proceso de contenido</a:t>
                      </a:r>
                      <a:endParaRPr lang="en-US" sz="800" dirty="0">
                        <a:latin typeface="Calibri"/>
                        <a:ea typeface="Calibri"/>
                        <a:cs typeface="Times New Roman"/>
                      </a:endParaRPr>
                    </a:p>
                  </a:txBody>
                  <a:tcPr marL="47899" marR="47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058">
                <a:tc>
                  <a:txBody>
                    <a:bodyPr/>
                    <a:lstStyle/>
                    <a:p>
                      <a:pPr marL="0" marR="0" algn="l">
                        <a:lnSpc>
                          <a:spcPct val="107000"/>
                        </a:lnSpc>
                        <a:spcBef>
                          <a:spcPts val="0"/>
                        </a:spcBef>
                        <a:spcAft>
                          <a:spcPts val="0"/>
                        </a:spcAft>
                      </a:pPr>
                      <a:r>
                        <a:rPr lang="es-MX" sz="800" dirty="0">
                          <a:latin typeface="Calibri"/>
                          <a:ea typeface="Calibri"/>
                          <a:cs typeface="Times New Roman"/>
                        </a:rPr>
                        <a:t>Inicio: </a:t>
                      </a:r>
                      <a:endParaRPr lang="en-US" sz="800" dirty="0">
                        <a:latin typeface="Calibri"/>
                        <a:ea typeface="Calibri"/>
                        <a:cs typeface="Times New Roman"/>
                      </a:endParaRPr>
                    </a:p>
                  </a:txBody>
                  <a:tcPr marL="47899" marR="47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600">
                <a:tc>
                  <a:txBody>
                    <a:bodyPr/>
                    <a:lstStyle/>
                    <a:p>
                      <a:pPr marL="0" marR="0" algn="l">
                        <a:lnSpc>
                          <a:spcPct val="107000"/>
                        </a:lnSpc>
                        <a:spcBef>
                          <a:spcPts val="0"/>
                        </a:spcBef>
                        <a:spcAft>
                          <a:spcPts val="0"/>
                        </a:spcAft>
                      </a:pPr>
                      <a:r>
                        <a:rPr lang="es-MX" sz="800" dirty="0">
                          <a:latin typeface="Calibri"/>
                          <a:ea typeface="Calibri"/>
                          <a:cs typeface="Times New Roman"/>
                        </a:rPr>
                        <a:t>Desarrollo:</a:t>
                      </a:r>
                      <a:endParaRPr lang="en-US" sz="800" dirty="0">
                        <a:latin typeface="Calibri"/>
                        <a:ea typeface="Calibri"/>
                        <a:cs typeface="Times New Roman"/>
                      </a:endParaRPr>
                    </a:p>
                  </a:txBody>
                  <a:tcPr marL="47899" marR="47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397">
                <a:tc>
                  <a:txBody>
                    <a:bodyPr/>
                    <a:lstStyle/>
                    <a:p>
                      <a:pPr marL="0" marR="0" algn="l">
                        <a:lnSpc>
                          <a:spcPct val="107000"/>
                        </a:lnSpc>
                        <a:spcBef>
                          <a:spcPts val="0"/>
                        </a:spcBef>
                        <a:spcAft>
                          <a:spcPts val="0"/>
                        </a:spcAft>
                      </a:pPr>
                      <a:r>
                        <a:rPr lang="es-MX" sz="800" dirty="0">
                          <a:latin typeface="Calibri"/>
                          <a:ea typeface="Calibri"/>
                          <a:cs typeface="Times New Roman"/>
                        </a:rPr>
                        <a:t>Cierre:</a:t>
                      </a:r>
                      <a:endParaRPr lang="en-US" sz="800" dirty="0">
                        <a:latin typeface="Calibri"/>
                        <a:ea typeface="Calibri"/>
                        <a:cs typeface="Times New Roman"/>
                      </a:endParaRPr>
                    </a:p>
                  </a:txBody>
                  <a:tcPr marL="47899" marR="47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291">
                <a:tc>
                  <a:txBody>
                    <a:bodyPr/>
                    <a:lstStyle/>
                    <a:p>
                      <a:pPr marL="0" marR="0" algn="l">
                        <a:lnSpc>
                          <a:spcPct val="107000"/>
                        </a:lnSpc>
                        <a:spcBef>
                          <a:spcPts val="0"/>
                        </a:spcBef>
                        <a:spcAft>
                          <a:spcPts val="0"/>
                        </a:spcAft>
                      </a:pPr>
                      <a:r>
                        <a:rPr lang="es-MX" sz="800" dirty="0">
                          <a:latin typeface="Calibri"/>
                          <a:ea typeface="Calibri"/>
                          <a:cs typeface="Times New Roman"/>
                        </a:rPr>
                        <a:t>Observaciones:</a:t>
                      </a:r>
                      <a:endParaRPr lang="en-US" sz="800" dirty="0">
                        <a:latin typeface="Calibri"/>
                        <a:ea typeface="Calibri"/>
                        <a:cs typeface="Times New Roman"/>
                      </a:endParaRPr>
                    </a:p>
                  </a:txBody>
                  <a:tcPr marL="47899" marR="47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2" name="11 CuadroTexto"/>
          <p:cNvSpPr txBox="1"/>
          <p:nvPr/>
        </p:nvSpPr>
        <p:spPr>
          <a:xfrm>
            <a:off x="2514600" y="1524000"/>
            <a:ext cx="4648200" cy="830997"/>
          </a:xfrm>
          <a:prstGeom prst="rect">
            <a:avLst/>
          </a:prstGeom>
          <a:noFill/>
        </p:spPr>
        <p:txBody>
          <a:bodyPr wrap="square" rtlCol="0">
            <a:spAutoFit/>
          </a:bodyPr>
          <a:lstStyle/>
          <a:p>
            <a:pPr algn="ctr"/>
            <a:r>
              <a:rPr lang="es-MX" sz="1200" b="1" dirty="0">
                <a:solidFill>
                  <a:schemeClr val="accent1"/>
                </a:solidFill>
              </a:rPr>
              <a:t>CUADRO DE ANÁLISIS DE LA INTERDISCIPLINARIEDAD </a:t>
            </a:r>
            <a:endParaRPr lang="en-US" sz="1200" dirty="0">
              <a:solidFill>
                <a:schemeClr val="accent1"/>
              </a:solidFill>
            </a:endParaRPr>
          </a:p>
          <a:p>
            <a:pPr algn="ctr"/>
            <a:r>
              <a:rPr lang="es-MX" sz="1200" b="1" dirty="0">
                <a:solidFill>
                  <a:schemeClr val="accent1"/>
                </a:solidFill>
              </a:rPr>
              <a:t>y   EL APRENDIZAJE COOPERATIVO</a:t>
            </a:r>
            <a:endParaRPr lang="en-US" sz="1200" dirty="0">
              <a:solidFill>
                <a:schemeClr val="accent1"/>
              </a:solidFill>
            </a:endParaRPr>
          </a:p>
          <a:p>
            <a:pPr algn="ctr"/>
            <a:endParaRPr lang="en-US" sz="1200" dirty="0" smtClean="0">
              <a:solidFill>
                <a:schemeClr val="accent1"/>
              </a:solidFill>
            </a:endParaRPr>
          </a:p>
          <a:p>
            <a:pPr algn="ctr"/>
            <a:r>
              <a:rPr lang="es-MX" sz="1200" b="1" dirty="0" smtClean="0">
                <a:solidFill>
                  <a:schemeClr val="accent1"/>
                </a:solidFill>
              </a:rPr>
              <a:t>CONCLUSIONES GENERALES</a:t>
            </a:r>
            <a:endParaRPr lang="en-US" sz="1200" dirty="0">
              <a:solidFill>
                <a:schemeClr val="accent1"/>
              </a:solidFill>
            </a:endParaRPr>
          </a:p>
        </p:txBody>
      </p:sp>
      <p:graphicFrame>
        <p:nvGraphicFramePr>
          <p:cNvPr id="10" name="9 Tabla"/>
          <p:cNvGraphicFramePr>
            <a:graphicFrameLocks noGrp="1"/>
          </p:cNvGraphicFramePr>
          <p:nvPr/>
        </p:nvGraphicFramePr>
        <p:xfrm>
          <a:off x="1524000" y="2443589"/>
          <a:ext cx="6934200" cy="2661810"/>
        </p:xfrm>
        <a:graphic>
          <a:graphicData uri="http://schemas.openxmlformats.org/drawingml/2006/table">
            <a:tbl>
              <a:tblPr/>
              <a:tblGrid>
                <a:gridCol w="989779"/>
                <a:gridCol w="5944421"/>
              </a:tblGrid>
              <a:tr h="279480">
                <a:tc gridSpan="2">
                  <a:txBody>
                    <a:bodyPr/>
                    <a:lstStyle/>
                    <a:p>
                      <a:pPr marL="0" marR="0" algn="ctr">
                        <a:lnSpc>
                          <a:spcPct val="115000"/>
                        </a:lnSpc>
                        <a:spcBef>
                          <a:spcPts val="0"/>
                        </a:spcBef>
                        <a:spcAft>
                          <a:spcPts val="0"/>
                        </a:spcAft>
                      </a:pPr>
                      <a:r>
                        <a:rPr lang="es-MX" sz="700" b="1" dirty="0">
                          <a:solidFill>
                            <a:srgbClr val="000000"/>
                          </a:solidFill>
                          <a:latin typeface="Century Gothic"/>
                          <a:ea typeface="Century Gothic"/>
                          <a:cs typeface="Century Gothic"/>
                        </a:rPr>
                        <a:t>El Aprendizaje Cooperativo</a:t>
                      </a:r>
                      <a:endParaRPr lang="en-US" sz="700" dirty="0">
                        <a:solidFill>
                          <a:srgbClr val="000000"/>
                        </a:solidFill>
                        <a:latin typeface="Arial"/>
                        <a:ea typeface="Arial"/>
                        <a:cs typeface="Times New Roman"/>
                      </a:endParaRPr>
                    </a:p>
                  </a:txBody>
                  <a:tcPr marL="42123" marR="42123" marT="42123" marB="4212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n-US"/>
                    </a:p>
                  </a:txBody>
                  <a:tcPr/>
                </a:tc>
              </a:tr>
              <a:tr h="637185">
                <a:tc>
                  <a:txBody>
                    <a:bodyPr/>
                    <a:lstStyle/>
                    <a:p>
                      <a:pPr marL="0" marR="0">
                        <a:lnSpc>
                          <a:spcPct val="115000"/>
                        </a:lnSpc>
                        <a:spcBef>
                          <a:spcPts val="0"/>
                        </a:spcBef>
                        <a:spcAft>
                          <a:spcPts val="0"/>
                        </a:spcAft>
                      </a:pPr>
                      <a:r>
                        <a:rPr lang="es-MX" sz="700" b="1" dirty="0">
                          <a:solidFill>
                            <a:srgbClr val="000000"/>
                          </a:solidFill>
                          <a:latin typeface="Century Gothic"/>
                          <a:ea typeface="Century Gothic"/>
                          <a:cs typeface="Century Gothic"/>
                        </a:rPr>
                        <a:t>1.</a:t>
                      </a:r>
                      <a:r>
                        <a:rPr lang="es-MX" sz="700" dirty="0">
                          <a:solidFill>
                            <a:srgbClr val="000000"/>
                          </a:solidFill>
                          <a:latin typeface="Century Gothic"/>
                          <a:ea typeface="Century Gothic"/>
                          <a:cs typeface="Century Gothic"/>
                        </a:rPr>
                        <a:t> ¿Qué es?</a:t>
                      </a:r>
                      <a:endParaRPr lang="en-US" sz="700" dirty="0">
                        <a:solidFill>
                          <a:srgbClr val="000000"/>
                        </a:solidFill>
                        <a:latin typeface="Arial"/>
                        <a:ea typeface="Arial"/>
                        <a:cs typeface="Times New Roman"/>
                      </a:endParaRPr>
                    </a:p>
                  </a:txBody>
                  <a:tcPr marL="42123" marR="42123" marT="42123" marB="4212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Es una propuesta de trabajo en grupo donde se busca que todos aporten tanto en lo académico como en lo personal para lograr mejores aprendizajes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Trabajo en conjunto para lograr un fin común de acuerdo a los intereses del grupo.</a:t>
                      </a:r>
                      <a:endParaRPr lang="en-US" sz="700" dirty="0">
                        <a:solidFill>
                          <a:srgbClr val="000000"/>
                        </a:solidFill>
                        <a:latin typeface="Arial"/>
                        <a:ea typeface="Arial"/>
                        <a:cs typeface="Times New Roman"/>
                      </a:endParaRPr>
                    </a:p>
                  </a:txBody>
                  <a:tcPr marL="42123" marR="42123" marT="42123" marB="4212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107960">
                <a:tc>
                  <a:txBody>
                    <a:bodyPr/>
                    <a:lstStyle/>
                    <a:p>
                      <a:pPr marL="0" marR="0">
                        <a:lnSpc>
                          <a:spcPct val="115000"/>
                        </a:lnSpc>
                        <a:spcBef>
                          <a:spcPts val="0"/>
                        </a:spcBef>
                        <a:spcAft>
                          <a:spcPts val="0"/>
                        </a:spcAft>
                      </a:pPr>
                      <a:r>
                        <a:rPr lang="es-MX" sz="700" b="1" dirty="0">
                          <a:solidFill>
                            <a:srgbClr val="000000"/>
                          </a:solidFill>
                          <a:latin typeface="Century Gothic"/>
                          <a:ea typeface="Century Gothic"/>
                          <a:cs typeface="Century Gothic"/>
                        </a:rPr>
                        <a:t>2.</a:t>
                      </a:r>
                      <a:r>
                        <a:rPr lang="es-MX" sz="700" dirty="0">
                          <a:solidFill>
                            <a:srgbClr val="000000"/>
                          </a:solidFill>
                          <a:latin typeface="Century Gothic"/>
                          <a:ea typeface="Century Gothic"/>
                          <a:cs typeface="Century Gothic"/>
                        </a:rPr>
                        <a:t> ¿Cuáles son</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sus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características?</a:t>
                      </a:r>
                      <a:endParaRPr lang="en-US" sz="700" dirty="0">
                        <a:solidFill>
                          <a:srgbClr val="000000"/>
                        </a:solidFill>
                        <a:latin typeface="Arial"/>
                        <a:ea typeface="Arial"/>
                        <a:cs typeface="Times New Roman"/>
                      </a:endParaRPr>
                    </a:p>
                  </a:txBody>
                  <a:tcPr marL="42123" marR="42123" marT="42123" marB="4212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Trabajo en equipo</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Colaboración.</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Cada quien aporta sus conocimientos pero también sus habilidades.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Mejora los aprendizajes.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Responsabilidad- Liderazgo.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Comunicación.</a:t>
                      </a:r>
                      <a:endParaRPr lang="en-US" sz="700" dirty="0">
                        <a:solidFill>
                          <a:srgbClr val="000000"/>
                        </a:solidFill>
                        <a:latin typeface="Arial"/>
                        <a:ea typeface="Arial"/>
                        <a:cs typeface="Times New Roman"/>
                      </a:endParaRPr>
                    </a:p>
                  </a:txBody>
                  <a:tcPr marL="42123" marR="42123" marT="42123" marB="4212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637185">
                <a:tc>
                  <a:txBody>
                    <a:bodyPr/>
                    <a:lstStyle/>
                    <a:p>
                      <a:pPr marL="0" marR="0">
                        <a:lnSpc>
                          <a:spcPct val="115000"/>
                        </a:lnSpc>
                        <a:spcBef>
                          <a:spcPts val="0"/>
                        </a:spcBef>
                        <a:spcAft>
                          <a:spcPts val="0"/>
                        </a:spcAft>
                      </a:pPr>
                      <a:r>
                        <a:rPr lang="es-MX" sz="700" b="1" dirty="0">
                          <a:solidFill>
                            <a:srgbClr val="000000"/>
                          </a:solidFill>
                          <a:latin typeface="Century Gothic"/>
                          <a:ea typeface="Century Gothic"/>
                          <a:cs typeface="Century Gothic"/>
                        </a:rPr>
                        <a:t>3.</a:t>
                      </a:r>
                      <a:r>
                        <a:rPr lang="es-MX" sz="700" dirty="0">
                          <a:solidFill>
                            <a:srgbClr val="000000"/>
                          </a:solidFill>
                          <a:latin typeface="Century Gothic"/>
                          <a:ea typeface="Century Gothic"/>
                          <a:cs typeface="Century Gothic"/>
                        </a:rPr>
                        <a:t> ¿ Cuáles son sus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objetivos? </a:t>
                      </a:r>
                      <a:endParaRPr lang="en-US" sz="700" dirty="0">
                        <a:solidFill>
                          <a:srgbClr val="000000"/>
                        </a:solidFill>
                        <a:latin typeface="Arial"/>
                        <a:ea typeface="Arial"/>
                        <a:cs typeface="Times New Roman"/>
                      </a:endParaRPr>
                    </a:p>
                  </a:txBody>
                  <a:tcPr marL="42123" marR="42123" marT="42123" marB="4212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Mejorar el aprendizaje de todos los miembros del equipo tanto en aspectos académicos como en aspectos sociales.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Lograr un fin común.</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Generar apoyo entre los miembros.</a:t>
                      </a:r>
                      <a:endParaRPr lang="en-US" sz="700" dirty="0">
                        <a:solidFill>
                          <a:srgbClr val="000000"/>
                        </a:solidFill>
                        <a:latin typeface="Arial"/>
                        <a:ea typeface="Arial"/>
                        <a:cs typeface="Times New Roman"/>
                      </a:endParaRPr>
                    </a:p>
                  </a:txBody>
                  <a:tcPr marL="42123" marR="42123" marT="42123" marB="4212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logo_colegio_over2.jpg"/>
          <p:cNvPicPr>
            <a:picLocks noGrp="1" noChangeAspect="1"/>
          </p:cNvPicPr>
          <p:nvPr>
            <p:ph idx="1"/>
          </p:nvPr>
        </p:nvPicPr>
        <p:blipFill>
          <a:blip r:embed="rId2" cstate="print"/>
          <a:stretch>
            <a:fillRect/>
          </a:stretch>
        </p:blipFill>
        <p:spPr>
          <a:xfrm>
            <a:off x="381001" y="152399"/>
            <a:ext cx="1480100" cy="2057401"/>
          </a:xfrm>
        </p:spPr>
      </p:pic>
      <p:pic>
        <p:nvPicPr>
          <p:cNvPr id="8" name="4 Marcador de contenido" descr="conexiones-header-4.jpg"/>
          <p:cNvPicPr>
            <a:picLocks noChangeAspect="1"/>
          </p:cNvPicPr>
          <p:nvPr/>
        </p:nvPicPr>
        <p:blipFill>
          <a:blip r:embed="rId3" cstate="print"/>
          <a:stretch>
            <a:fillRect/>
          </a:stretch>
        </p:blipFill>
        <p:spPr>
          <a:xfrm>
            <a:off x="228600" y="5562600"/>
            <a:ext cx="8382000" cy="1266228"/>
          </a:xfrm>
          <a:prstGeom prst="rect">
            <a:avLst/>
          </a:prstGeom>
        </p:spPr>
      </p:pic>
      <p:sp>
        <p:nvSpPr>
          <p:cNvPr id="9" name="8 Título"/>
          <p:cNvSpPr>
            <a:spLocks noGrp="1"/>
          </p:cNvSpPr>
          <p:nvPr>
            <p:ph type="title"/>
          </p:nvPr>
        </p:nvSpPr>
        <p:spPr>
          <a:xfrm>
            <a:off x="1981200" y="274638"/>
            <a:ext cx="6705600" cy="1143000"/>
          </a:xfrm>
        </p:spPr>
        <p:txBody>
          <a:bodyPr>
            <a:normAutofit/>
          </a:bodyPr>
          <a:lstStyle/>
          <a:p>
            <a:r>
              <a:rPr lang="es-MX" sz="3200" b="1" dirty="0" smtClean="0"/>
              <a:t>Colegio Inglés Michael  Faraday  </a:t>
            </a:r>
            <a:br>
              <a:rPr lang="es-MX" sz="3200" b="1" dirty="0" smtClean="0"/>
            </a:br>
            <a:r>
              <a:rPr lang="es-MX" sz="3200" b="1" dirty="0" smtClean="0"/>
              <a:t>A. C.</a:t>
            </a:r>
            <a:endParaRPr lang="en-US" sz="3200" dirty="0"/>
          </a:p>
        </p:txBody>
      </p:sp>
      <p:sp>
        <p:nvSpPr>
          <p:cNvPr id="12" name="11 CuadroTexto"/>
          <p:cNvSpPr txBox="1"/>
          <p:nvPr/>
        </p:nvSpPr>
        <p:spPr>
          <a:xfrm>
            <a:off x="2514600" y="1524000"/>
            <a:ext cx="4648200" cy="830997"/>
          </a:xfrm>
          <a:prstGeom prst="rect">
            <a:avLst/>
          </a:prstGeom>
          <a:noFill/>
        </p:spPr>
        <p:txBody>
          <a:bodyPr wrap="square" rtlCol="0">
            <a:spAutoFit/>
          </a:bodyPr>
          <a:lstStyle/>
          <a:p>
            <a:pPr algn="ctr"/>
            <a:r>
              <a:rPr lang="es-MX" sz="1200" b="1" dirty="0">
                <a:solidFill>
                  <a:schemeClr val="accent1"/>
                </a:solidFill>
              </a:rPr>
              <a:t>CUADRO DE ANÁLISIS DE LA INTERDISCIPLINARIEDAD </a:t>
            </a:r>
            <a:endParaRPr lang="en-US" sz="1200" dirty="0">
              <a:solidFill>
                <a:schemeClr val="accent1"/>
              </a:solidFill>
            </a:endParaRPr>
          </a:p>
          <a:p>
            <a:pPr algn="ctr"/>
            <a:r>
              <a:rPr lang="es-MX" sz="1200" b="1" dirty="0">
                <a:solidFill>
                  <a:schemeClr val="accent1"/>
                </a:solidFill>
              </a:rPr>
              <a:t>y   EL APRENDIZAJE COOPERATIVO</a:t>
            </a:r>
            <a:endParaRPr lang="en-US" sz="1200" dirty="0">
              <a:solidFill>
                <a:schemeClr val="accent1"/>
              </a:solidFill>
            </a:endParaRPr>
          </a:p>
          <a:p>
            <a:pPr algn="ctr"/>
            <a:endParaRPr lang="en-US" sz="1200" dirty="0" smtClean="0">
              <a:solidFill>
                <a:schemeClr val="accent1"/>
              </a:solidFill>
            </a:endParaRPr>
          </a:p>
          <a:p>
            <a:pPr algn="ctr"/>
            <a:r>
              <a:rPr lang="es-MX" sz="1200" b="1" dirty="0" smtClean="0">
                <a:solidFill>
                  <a:schemeClr val="accent1"/>
                </a:solidFill>
              </a:rPr>
              <a:t>CONCLUSIONES GENERALES</a:t>
            </a:r>
            <a:endParaRPr lang="en-US" sz="1200" dirty="0">
              <a:solidFill>
                <a:schemeClr val="accent1"/>
              </a:solidFill>
            </a:endParaRPr>
          </a:p>
        </p:txBody>
      </p:sp>
      <p:graphicFrame>
        <p:nvGraphicFramePr>
          <p:cNvPr id="7" name="6 Tabla"/>
          <p:cNvGraphicFramePr>
            <a:graphicFrameLocks noGrp="1"/>
          </p:cNvGraphicFramePr>
          <p:nvPr/>
        </p:nvGraphicFramePr>
        <p:xfrm>
          <a:off x="1371600" y="2514600"/>
          <a:ext cx="6781800" cy="3002325"/>
        </p:xfrm>
        <a:graphic>
          <a:graphicData uri="http://schemas.openxmlformats.org/drawingml/2006/table">
            <a:tbl>
              <a:tblPr/>
              <a:tblGrid>
                <a:gridCol w="968025"/>
                <a:gridCol w="5813775"/>
              </a:tblGrid>
              <a:tr h="1722210">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4. ¿Cuáles son las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acciones de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planeación y   acompañamiento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más importantes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del  profesor, en</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éste tipo de</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trabajo?</a:t>
                      </a:r>
                      <a:endParaRPr lang="en-US" sz="700" dirty="0">
                        <a:solidFill>
                          <a:srgbClr val="000000"/>
                        </a:solidFill>
                        <a:latin typeface="Arial"/>
                        <a:ea typeface="Arial"/>
                        <a:cs typeface="Times New Roman"/>
                      </a:endParaRPr>
                    </a:p>
                  </a:txBody>
                  <a:tcPr marL="42123" marR="42123" marT="42123" marB="4212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Selección del tema.</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Diseño de la actividad.</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Selección de los integrantes del equipo.</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Monitoreo.</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Evaluación de los aprendizajes de todos los integrantes del equipo.</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Tomar decisiones respecto a la creación del grupo.</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Explicar tareas y/o actividades a realizar.</a:t>
                      </a:r>
                      <a:endParaRPr lang="en-US" sz="700" dirty="0">
                        <a:solidFill>
                          <a:srgbClr val="000000"/>
                        </a:solidFill>
                        <a:latin typeface="Arial"/>
                        <a:ea typeface="Arial"/>
                        <a:cs typeface="Times New Roman"/>
                      </a:endParaRPr>
                    </a:p>
                  </a:txBody>
                  <a:tcPr marL="42123" marR="42123" marT="42123" marB="4212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280115">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5. ¿De qué</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manera</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se  vinculan  el</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trabajo</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interdisciplinario, </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y el aprendizaje</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    cooperativo?</a:t>
                      </a:r>
                      <a:endParaRPr lang="en-US" sz="700" dirty="0">
                        <a:solidFill>
                          <a:srgbClr val="000000"/>
                        </a:solidFill>
                        <a:latin typeface="Arial"/>
                        <a:ea typeface="Arial"/>
                        <a:cs typeface="Times New Roman"/>
                      </a:endParaRPr>
                    </a:p>
                  </a:txBody>
                  <a:tcPr marL="42123" marR="42123" marT="42123" marB="4212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MX" sz="700" dirty="0">
                          <a:solidFill>
                            <a:srgbClr val="000000"/>
                          </a:solidFill>
                          <a:latin typeface="Century Gothic"/>
                          <a:ea typeface="Century Gothic"/>
                          <a:cs typeface="Century Gothic"/>
                        </a:rPr>
                        <a:t>El trabajo interdisciplinario involucra el trabajo cooperativo entre varias disciplinas.</a:t>
                      </a:r>
                      <a:endParaRPr lang="en-US" sz="700" dirty="0">
                        <a:solidFill>
                          <a:srgbClr val="000000"/>
                        </a:solidFill>
                        <a:latin typeface="Arial"/>
                        <a:ea typeface="Arial"/>
                        <a:cs typeface="Times New Roman"/>
                      </a:endParaRPr>
                    </a:p>
                    <a:p>
                      <a:pPr marL="0" marR="0">
                        <a:lnSpc>
                          <a:spcPct val="115000"/>
                        </a:lnSpc>
                        <a:spcBef>
                          <a:spcPts val="0"/>
                        </a:spcBef>
                        <a:spcAft>
                          <a:spcPts val="0"/>
                        </a:spcAft>
                      </a:pPr>
                      <a:r>
                        <a:rPr lang="es-MX" sz="700" dirty="0">
                          <a:solidFill>
                            <a:srgbClr val="000000"/>
                          </a:solidFill>
                          <a:latin typeface="Century Gothic"/>
                          <a:ea typeface="Century Gothic"/>
                          <a:cs typeface="Century Gothic"/>
                        </a:rPr>
                        <a:t>Con la generación de grupos de trabajo que tienen un objetivo en común y que no necesariamente pertenecen a las mismas áreas del conocimiento.</a:t>
                      </a:r>
                      <a:endParaRPr lang="en-US" sz="700" dirty="0">
                        <a:solidFill>
                          <a:srgbClr val="000000"/>
                        </a:solidFill>
                        <a:latin typeface="Arial"/>
                        <a:ea typeface="Arial"/>
                        <a:cs typeface="Times New Roman"/>
                      </a:endParaRPr>
                    </a:p>
                  </a:txBody>
                  <a:tcPr marL="42123" marR="42123" marT="42123" marB="4212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2645</TotalTime>
  <Words>9233</Words>
  <Application>Microsoft Office PowerPoint</Application>
  <PresentationFormat>Presentación en pantalla (4:3)</PresentationFormat>
  <Paragraphs>1204</Paragraphs>
  <Slides>79</Slides>
  <Notes>0</Notes>
  <HiddenSlides>0</HiddenSlides>
  <MMClips>0</MMClips>
  <ScaleCrop>false</ScaleCrop>
  <HeadingPairs>
    <vt:vector size="4" baseType="variant">
      <vt:variant>
        <vt:lpstr>Tema</vt:lpstr>
      </vt:variant>
      <vt:variant>
        <vt:i4>1</vt:i4>
      </vt:variant>
      <vt:variant>
        <vt:lpstr>Títulos de diapositiva</vt:lpstr>
      </vt:variant>
      <vt:variant>
        <vt:i4>79</vt:i4>
      </vt:variant>
    </vt:vector>
  </HeadingPairs>
  <TitlesOfParts>
    <vt:vector size="80" baseType="lpstr">
      <vt:lpstr>Tema de Office</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lpstr>Colegio Inglés Michael  Faraday   A. C.</vt:lpstr>
    </vt:vector>
  </TitlesOfParts>
  <Company>RCP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Inglés Michael  Faraday  A. C.</dc:title>
  <dc:creator>RCP</dc:creator>
  <cp:lastModifiedBy>RCP</cp:lastModifiedBy>
  <cp:revision>119</cp:revision>
  <dcterms:created xsi:type="dcterms:W3CDTF">2017-10-31T02:12:50Z</dcterms:created>
  <dcterms:modified xsi:type="dcterms:W3CDTF">2018-04-27T20:53:34Z</dcterms:modified>
</cp:coreProperties>
</file>