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04" r:id="rId2"/>
    <p:sldId id="256" r:id="rId3"/>
    <p:sldId id="257" r:id="rId4"/>
    <p:sldId id="258" r:id="rId5"/>
    <p:sldId id="259" r:id="rId6"/>
    <p:sldId id="296" r:id="rId7"/>
    <p:sldId id="260" r:id="rId8"/>
    <p:sldId id="264" r:id="rId9"/>
    <p:sldId id="265" r:id="rId10"/>
    <p:sldId id="266" r:id="rId11"/>
    <p:sldId id="267" r:id="rId12"/>
    <p:sldId id="268" r:id="rId13"/>
    <p:sldId id="261" r:id="rId14"/>
    <p:sldId id="262" r:id="rId15"/>
    <p:sldId id="263" r:id="rId16"/>
    <p:sldId id="269" r:id="rId17"/>
    <p:sldId id="270" r:id="rId18"/>
    <p:sldId id="271" r:id="rId19"/>
    <p:sldId id="272" r:id="rId20"/>
    <p:sldId id="274" r:id="rId21"/>
    <p:sldId id="275" r:id="rId22"/>
    <p:sldId id="276" r:id="rId23"/>
    <p:sldId id="273" r:id="rId24"/>
    <p:sldId id="284" r:id="rId25"/>
    <p:sldId id="285" r:id="rId26"/>
    <p:sldId id="286" r:id="rId27"/>
    <p:sldId id="293" r:id="rId28"/>
    <p:sldId id="277" r:id="rId29"/>
    <p:sldId id="278" r:id="rId30"/>
    <p:sldId id="279" r:id="rId31"/>
    <p:sldId id="280" r:id="rId32"/>
    <p:sldId id="281" r:id="rId33"/>
    <p:sldId id="282" r:id="rId34"/>
    <p:sldId id="292" r:id="rId35"/>
    <p:sldId id="295" r:id="rId36"/>
    <p:sldId id="297" r:id="rId37"/>
    <p:sldId id="298" r:id="rId38"/>
    <p:sldId id="299" r:id="rId39"/>
    <p:sldId id="300" r:id="rId40"/>
    <p:sldId id="301" r:id="rId41"/>
    <p:sldId id="302" r:id="rId42"/>
    <p:sldId id="303" r:id="rId43"/>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CC93F-12CE-4511-BFA5-081AA5AC8546}"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s-MX"/>
        </a:p>
      </dgm:t>
    </dgm:pt>
    <dgm:pt modelId="{219C70A3-3C80-414F-ACAA-5CE59BF0B921}">
      <dgm:prSet phldrT="[Texto]" custT="1"/>
      <dgm:spPr>
        <a:solidFill>
          <a:srgbClr val="FFC000"/>
        </a:solidFill>
      </dgm:spPr>
      <dgm:t>
        <a:bodyPr/>
        <a:lstStyle/>
        <a:p>
          <a:r>
            <a:rPr lang="es-MX" sz="1800" dirty="0"/>
            <a:t>Tu problema,</a:t>
          </a:r>
        </a:p>
        <a:p>
          <a:r>
            <a:rPr lang="es-MX" sz="1800" dirty="0"/>
            <a:t>mi información.</a:t>
          </a:r>
          <a:endParaRPr lang="es-MX" sz="1800" dirty="0">
            <a:solidFill>
              <a:schemeClr val="tx1"/>
            </a:solidFill>
          </a:endParaRPr>
        </a:p>
      </dgm:t>
    </dgm:pt>
    <dgm:pt modelId="{E5AAF6F4-DA3B-4CB4-9EEF-97F57E33FCE5}" type="parTrans" cxnId="{B32B3FCD-4463-41F3-A89D-BEB8A2C9A95C}">
      <dgm:prSet/>
      <dgm:spPr/>
      <dgm:t>
        <a:bodyPr/>
        <a:lstStyle/>
        <a:p>
          <a:endParaRPr lang="es-MX">
            <a:solidFill>
              <a:schemeClr val="tx1"/>
            </a:solidFill>
          </a:endParaRPr>
        </a:p>
      </dgm:t>
    </dgm:pt>
    <dgm:pt modelId="{6B3BC690-62AC-4675-B7E7-4C87DD043D8B}" type="sibTrans" cxnId="{B32B3FCD-4463-41F3-A89D-BEB8A2C9A95C}">
      <dgm:prSet/>
      <dgm:spPr/>
      <dgm:t>
        <a:bodyPr/>
        <a:lstStyle/>
        <a:p>
          <a:endParaRPr lang="es-MX">
            <a:solidFill>
              <a:schemeClr val="tx1"/>
            </a:solidFill>
          </a:endParaRPr>
        </a:p>
      </dgm:t>
    </dgm:pt>
    <dgm:pt modelId="{31EB25B4-BCE5-48D5-974A-01D4E3C6A7AF}">
      <dgm:prSet phldrT="[Texto]" custT="1"/>
      <dgm:spPr>
        <a:solidFill>
          <a:schemeClr val="accent5">
            <a:lumMod val="60000"/>
            <a:lumOff val="40000"/>
          </a:schemeClr>
        </a:solidFill>
      </dgm:spPr>
      <dgm:t>
        <a:bodyPr/>
        <a:lstStyle/>
        <a:p>
          <a:r>
            <a:rPr lang="es-MX" sz="2000" b="1" u="sng" dirty="0">
              <a:solidFill>
                <a:schemeClr val="tx1"/>
              </a:solidFill>
            </a:rPr>
            <a:t>Geografía</a:t>
          </a:r>
        </a:p>
      </dgm:t>
    </dgm:pt>
    <dgm:pt modelId="{4CBDA7C3-691C-49D7-AF86-995CF7DE8082}" type="parTrans" cxnId="{A0B91F11-6217-4348-94FB-720AD2C0A9A9}">
      <dgm:prSet/>
      <dgm:spPr>
        <a:solidFill>
          <a:schemeClr val="accent5">
            <a:lumMod val="60000"/>
            <a:lumOff val="40000"/>
          </a:schemeClr>
        </a:solidFill>
      </dgm:spPr>
      <dgm:t>
        <a:bodyPr/>
        <a:lstStyle/>
        <a:p>
          <a:endParaRPr lang="es-MX">
            <a:solidFill>
              <a:schemeClr val="tx1"/>
            </a:solidFill>
          </a:endParaRPr>
        </a:p>
      </dgm:t>
    </dgm:pt>
    <dgm:pt modelId="{621F8FFA-F0A4-4F4B-85EF-996330E945BF}" type="sibTrans" cxnId="{A0B91F11-6217-4348-94FB-720AD2C0A9A9}">
      <dgm:prSet/>
      <dgm:spPr/>
      <dgm:t>
        <a:bodyPr/>
        <a:lstStyle/>
        <a:p>
          <a:endParaRPr lang="es-MX">
            <a:solidFill>
              <a:schemeClr val="tx1"/>
            </a:solidFill>
          </a:endParaRPr>
        </a:p>
      </dgm:t>
    </dgm:pt>
    <dgm:pt modelId="{C59D21DB-4A42-4440-AB39-95A4D76055C5}">
      <dgm:prSet phldrT="[Texto]" custT="1"/>
      <dgm:spPr>
        <a:solidFill>
          <a:schemeClr val="accent2">
            <a:lumMod val="60000"/>
            <a:lumOff val="40000"/>
          </a:schemeClr>
        </a:solidFill>
      </dgm:spPr>
      <dgm:t>
        <a:bodyPr/>
        <a:lstStyle/>
        <a:p>
          <a:r>
            <a:rPr lang="es-MX" sz="1800" b="1" u="sng" dirty="0">
              <a:solidFill>
                <a:schemeClr val="tx1"/>
              </a:solidFill>
            </a:rPr>
            <a:t>Orientación</a:t>
          </a:r>
        </a:p>
      </dgm:t>
    </dgm:pt>
    <dgm:pt modelId="{8DC6AE5B-CFE8-4B44-AC18-511AE26A78E2}" type="parTrans" cxnId="{18574066-5F86-439A-A652-EA7678FFF689}">
      <dgm:prSet/>
      <dgm:spPr>
        <a:solidFill>
          <a:schemeClr val="accent2">
            <a:lumMod val="60000"/>
            <a:lumOff val="40000"/>
          </a:schemeClr>
        </a:solidFill>
      </dgm:spPr>
      <dgm:t>
        <a:bodyPr/>
        <a:lstStyle/>
        <a:p>
          <a:endParaRPr lang="es-MX">
            <a:solidFill>
              <a:schemeClr val="tx1"/>
            </a:solidFill>
          </a:endParaRPr>
        </a:p>
      </dgm:t>
    </dgm:pt>
    <dgm:pt modelId="{77136399-4E24-4FF3-A811-B0477B5E6AB4}" type="sibTrans" cxnId="{18574066-5F86-439A-A652-EA7678FFF689}">
      <dgm:prSet/>
      <dgm:spPr/>
      <dgm:t>
        <a:bodyPr/>
        <a:lstStyle/>
        <a:p>
          <a:endParaRPr lang="es-MX">
            <a:solidFill>
              <a:schemeClr val="tx1"/>
            </a:solidFill>
          </a:endParaRPr>
        </a:p>
      </dgm:t>
    </dgm:pt>
    <dgm:pt modelId="{D0E6A0A0-C38C-4C62-8A06-CD6F4D4F9A34}">
      <dgm:prSet phldrT="[Texto]" custT="1"/>
      <dgm:spPr>
        <a:solidFill>
          <a:schemeClr val="accent4">
            <a:lumMod val="60000"/>
            <a:lumOff val="40000"/>
          </a:schemeClr>
        </a:solidFill>
      </dgm:spPr>
      <dgm:t>
        <a:bodyPr/>
        <a:lstStyle/>
        <a:p>
          <a:r>
            <a:rPr lang="es-MX" sz="1800" b="1" i="0" u="sng" dirty="0">
              <a:solidFill>
                <a:schemeClr val="tx1"/>
              </a:solidFill>
            </a:rPr>
            <a:t>Informática</a:t>
          </a:r>
        </a:p>
      </dgm:t>
    </dgm:pt>
    <dgm:pt modelId="{AAB7B8A1-CC50-40FC-AF26-1DC35AC0B10C}" type="parTrans" cxnId="{19AD41AD-5453-47A2-8704-06DA21C503FE}">
      <dgm:prSet/>
      <dgm:spPr>
        <a:solidFill>
          <a:schemeClr val="accent4">
            <a:lumMod val="60000"/>
            <a:lumOff val="40000"/>
          </a:schemeClr>
        </a:solidFill>
      </dgm:spPr>
      <dgm:t>
        <a:bodyPr/>
        <a:lstStyle/>
        <a:p>
          <a:endParaRPr lang="es-MX">
            <a:solidFill>
              <a:schemeClr val="tx1"/>
            </a:solidFill>
          </a:endParaRPr>
        </a:p>
      </dgm:t>
    </dgm:pt>
    <dgm:pt modelId="{76D4126B-F227-4CB7-BF9A-8933EBA9953D}" type="sibTrans" cxnId="{19AD41AD-5453-47A2-8704-06DA21C503FE}">
      <dgm:prSet/>
      <dgm:spPr/>
      <dgm:t>
        <a:bodyPr/>
        <a:lstStyle/>
        <a:p>
          <a:endParaRPr lang="es-MX">
            <a:solidFill>
              <a:schemeClr val="tx1"/>
            </a:solidFill>
          </a:endParaRPr>
        </a:p>
      </dgm:t>
    </dgm:pt>
    <dgm:pt modelId="{E7BEE68C-9983-411C-86F2-38F469548815}">
      <dgm:prSet phldrT="[Texto]"/>
      <dgm:spPr>
        <a:solidFill>
          <a:schemeClr val="accent2">
            <a:lumMod val="60000"/>
            <a:lumOff val="40000"/>
          </a:schemeClr>
        </a:solidFill>
      </dgm:spPr>
      <dgm:t>
        <a:bodyPr/>
        <a:lstStyle/>
        <a:p>
          <a:r>
            <a:rPr lang="es-MX" dirty="0">
              <a:solidFill>
                <a:schemeClr val="tx1"/>
              </a:solidFill>
            </a:rPr>
            <a:t>Unidad II. Conductas de riesgo en la adolescencia </a:t>
          </a:r>
          <a:r>
            <a:rPr lang="es-MX" b="0" i="0" dirty="0">
              <a:solidFill>
                <a:schemeClr val="tx1"/>
              </a:solidFill>
            </a:rPr>
            <a:t>«Sexualidad Responsable"</a:t>
          </a:r>
          <a:r>
            <a:rPr lang="es-MX" dirty="0">
              <a:solidFill>
                <a:schemeClr val="tx1"/>
              </a:solidFill>
            </a:rPr>
            <a:t>.</a:t>
          </a:r>
        </a:p>
      </dgm:t>
    </dgm:pt>
    <dgm:pt modelId="{6AF74CF5-F48C-4333-956E-E2D27E1A5EA4}" type="parTrans" cxnId="{9122C0E6-8171-4809-8FA3-30CB1418928F}">
      <dgm:prSet/>
      <dgm:spPr>
        <a:solidFill>
          <a:schemeClr val="accent2">
            <a:lumMod val="60000"/>
            <a:lumOff val="40000"/>
          </a:schemeClr>
        </a:solidFill>
      </dgm:spPr>
      <dgm:t>
        <a:bodyPr/>
        <a:lstStyle/>
        <a:p>
          <a:endParaRPr lang="es-MX">
            <a:solidFill>
              <a:schemeClr val="tx1"/>
            </a:solidFill>
          </a:endParaRPr>
        </a:p>
      </dgm:t>
    </dgm:pt>
    <dgm:pt modelId="{C28073FF-69A1-499E-B316-C57FA893BD93}" type="sibTrans" cxnId="{9122C0E6-8171-4809-8FA3-30CB1418928F}">
      <dgm:prSet/>
      <dgm:spPr/>
      <dgm:t>
        <a:bodyPr/>
        <a:lstStyle/>
        <a:p>
          <a:endParaRPr lang="es-MX">
            <a:solidFill>
              <a:schemeClr val="tx1"/>
            </a:solidFill>
          </a:endParaRPr>
        </a:p>
      </dgm:t>
    </dgm:pt>
    <dgm:pt modelId="{A67A8C84-8ABC-45E0-9647-4071C0C50166}">
      <dgm:prSet phldrT="[Texto]"/>
      <dgm:spPr>
        <a:solidFill>
          <a:schemeClr val="accent4">
            <a:lumMod val="60000"/>
            <a:lumOff val="40000"/>
          </a:schemeClr>
        </a:solidFill>
      </dgm:spPr>
      <dgm:t>
        <a:bodyPr/>
        <a:lstStyle/>
        <a:p>
          <a:r>
            <a:rPr lang="es-MX" dirty="0">
              <a:solidFill>
                <a:schemeClr val="tx1"/>
              </a:solidFill>
            </a:rPr>
            <a:t>Unidad III. Uso responsable de las TICs </a:t>
          </a:r>
          <a:r>
            <a:rPr lang="es-MX" b="0" i="0" dirty="0">
              <a:solidFill>
                <a:schemeClr val="tx1"/>
              </a:solidFill>
            </a:rPr>
            <a:t>"Ciberdelitos".</a:t>
          </a:r>
          <a:endParaRPr lang="es-MX" dirty="0">
            <a:solidFill>
              <a:schemeClr val="tx1"/>
            </a:solidFill>
          </a:endParaRPr>
        </a:p>
      </dgm:t>
    </dgm:pt>
    <dgm:pt modelId="{080CD3EE-C330-4D86-B992-CE5BB60AE04A}" type="parTrans" cxnId="{18C318B0-A19E-4F5D-B6A2-37804B6F91D9}">
      <dgm:prSet/>
      <dgm:spPr>
        <a:solidFill>
          <a:schemeClr val="accent4">
            <a:lumMod val="60000"/>
            <a:lumOff val="40000"/>
          </a:schemeClr>
        </a:solidFill>
      </dgm:spPr>
      <dgm:t>
        <a:bodyPr/>
        <a:lstStyle/>
        <a:p>
          <a:endParaRPr lang="es-MX">
            <a:solidFill>
              <a:schemeClr val="tx1"/>
            </a:solidFill>
          </a:endParaRPr>
        </a:p>
      </dgm:t>
    </dgm:pt>
    <dgm:pt modelId="{5D3C64C5-0557-4CF5-A105-8D18126F08F1}" type="sibTrans" cxnId="{18C318B0-A19E-4F5D-B6A2-37804B6F91D9}">
      <dgm:prSet/>
      <dgm:spPr/>
      <dgm:t>
        <a:bodyPr/>
        <a:lstStyle/>
        <a:p>
          <a:endParaRPr lang="es-MX">
            <a:solidFill>
              <a:schemeClr val="tx1"/>
            </a:solidFill>
          </a:endParaRPr>
        </a:p>
      </dgm:t>
    </dgm:pt>
    <dgm:pt modelId="{CD070713-FF2D-4E75-9BED-FC60F0B4A6E1}">
      <dgm:prSet phldrT="[Texto]"/>
      <dgm:spPr>
        <a:solidFill>
          <a:schemeClr val="accent5">
            <a:lumMod val="60000"/>
            <a:lumOff val="40000"/>
          </a:schemeClr>
        </a:solidFill>
      </dgm:spPr>
      <dgm:t>
        <a:bodyPr/>
        <a:lstStyle/>
        <a:p>
          <a:r>
            <a:rPr lang="es-MX" dirty="0">
              <a:solidFill>
                <a:schemeClr val="tx1"/>
              </a:solidFill>
            </a:rPr>
            <a:t>Unidad II. Contrastes en los espacios urbanos y rurales </a:t>
          </a:r>
          <a:r>
            <a:rPr lang="es-MX" b="0" i="0" dirty="0">
              <a:solidFill>
                <a:schemeClr val="tx1"/>
              </a:solidFill>
            </a:rPr>
            <a:t>«Los problemas de la urbanización (Sexualidad responsable)".</a:t>
          </a:r>
          <a:endParaRPr lang="es-MX" dirty="0">
            <a:solidFill>
              <a:schemeClr val="tx1"/>
            </a:solidFill>
          </a:endParaRPr>
        </a:p>
      </dgm:t>
    </dgm:pt>
    <dgm:pt modelId="{3CE1A252-B0D9-450B-9075-FCB0C2F7BE12}" type="parTrans" cxnId="{B949FA07-B325-4E37-B740-FF5C1B44F6A0}">
      <dgm:prSet/>
      <dgm:spPr>
        <a:solidFill>
          <a:schemeClr val="accent5">
            <a:lumMod val="60000"/>
            <a:lumOff val="40000"/>
          </a:schemeClr>
        </a:solidFill>
      </dgm:spPr>
      <dgm:t>
        <a:bodyPr/>
        <a:lstStyle/>
        <a:p>
          <a:endParaRPr lang="es-MX">
            <a:solidFill>
              <a:schemeClr val="tx1"/>
            </a:solidFill>
          </a:endParaRPr>
        </a:p>
      </dgm:t>
    </dgm:pt>
    <dgm:pt modelId="{EDDE1A87-7F43-46E6-9B9F-739F86D81415}" type="sibTrans" cxnId="{B949FA07-B325-4E37-B740-FF5C1B44F6A0}">
      <dgm:prSet/>
      <dgm:spPr/>
      <dgm:t>
        <a:bodyPr/>
        <a:lstStyle/>
        <a:p>
          <a:endParaRPr lang="es-MX">
            <a:solidFill>
              <a:schemeClr val="tx1"/>
            </a:solidFill>
          </a:endParaRPr>
        </a:p>
      </dgm:t>
    </dgm:pt>
    <dgm:pt modelId="{B327420F-F942-4F34-B66A-DB14347084FF}" type="pres">
      <dgm:prSet presAssocID="{16FCC93F-12CE-4511-BFA5-081AA5AC8546}" presName="cycle" presStyleCnt="0">
        <dgm:presLayoutVars>
          <dgm:chMax val="1"/>
          <dgm:dir/>
          <dgm:animLvl val="ctr"/>
          <dgm:resizeHandles val="exact"/>
        </dgm:presLayoutVars>
      </dgm:prSet>
      <dgm:spPr/>
    </dgm:pt>
    <dgm:pt modelId="{D8396F7E-3AC8-45C2-9963-BD60B3F53C27}" type="pres">
      <dgm:prSet presAssocID="{219C70A3-3C80-414F-ACAA-5CE59BF0B921}" presName="centerShape" presStyleLbl="node0" presStyleIdx="0" presStyleCnt="1" custScaleX="86379" custScaleY="83118" custLinFactNeighborX="2123" custLinFactNeighborY="7802"/>
      <dgm:spPr/>
    </dgm:pt>
    <dgm:pt modelId="{899938A9-DE59-4917-AB03-919AB68C8512}" type="pres">
      <dgm:prSet presAssocID="{8DC6AE5B-CFE8-4B44-AC18-511AE26A78E2}" presName="parTrans" presStyleLbl="bgSibTrans2D1" presStyleIdx="0" presStyleCnt="6" custAng="1938749" custScaleX="18992" custLinFactY="-44548" custLinFactNeighborX="-26524" custLinFactNeighborY="-100000"/>
      <dgm:spPr/>
    </dgm:pt>
    <dgm:pt modelId="{BE25B1E7-7BFE-4F37-A618-4DD8328708EC}" type="pres">
      <dgm:prSet presAssocID="{C59D21DB-4A42-4440-AB39-95A4D76055C5}" presName="node" presStyleLbl="node1" presStyleIdx="0" presStyleCnt="6" custScaleY="49065" custRadScaleRad="137772" custRadScaleInc="185705">
        <dgm:presLayoutVars>
          <dgm:bulletEnabled val="1"/>
        </dgm:presLayoutVars>
      </dgm:prSet>
      <dgm:spPr/>
    </dgm:pt>
    <dgm:pt modelId="{CAA313FC-B484-4F22-A31D-A59D7525CBC7}" type="pres">
      <dgm:prSet presAssocID="{6AF74CF5-F48C-4333-956E-E2D27E1A5EA4}" presName="parTrans" presStyleLbl="bgSibTrans2D1" presStyleIdx="1" presStyleCnt="6" custScaleX="47554" custScaleY="97411" custLinFactNeighborX="21541" custLinFactNeighborY="57829"/>
      <dgm:spPr/>
    </dgm:pt>
    <dgm:pt modelId="{C6E44C42-5697-4EAC-BBC5-C656A98CC2C8}" type="pres">
      <dgm:prSet presAssocID="{E7BEE68C-9983-411C-86F2-38F469548815}" presName="node" presStyleLbl="node1" presStyleIdx="1" presStyleCnt="6" custScaleX="125026" custScaleY="122130" custRadScaleRad="94325" custRadScaleInc="-3392">
        <dgm:presLayoutVars>
          <dgm:bulletEnabled val="1"/>
        </dgm:presLayoutVars>
      </dgm:prSet>
      <dgm:spPr/>
    </dgm:pt>
    <dgm:pt modelId="{B9FDFE70-9BE8-4704-BDA5-8803210B0A81}" type="pres">
      <dgm:prSet presAssocID="{AAB7B8A1-CC50-40FC-AF26-1DC35AC0B10C}" presName="parTrans" presStyleLbl="bgSibTrans2D1" presStyleIdx="2" presStyleCnt="6" custScaleX="23767" custLinFactY="-31607" custLinFactNeighborX="254" custLinFactNeighborY="-100000" custRadScaleRad="51730" custRadScaleInc="-2147483648"/>
      <dgm:spPr/>
    </dgm:pt>
    <dgm:pt modelId="{E7B82EAD-A410-4037-8BE2-2D10FE14948A}" type="pres">
      <dgm:prSet presAssocID="{D0E6A0A0-C38C-4C62-8A06-CD6F4D4F9A34}" presName="node" presStyleLbl="node1" presStyleIdx="2" presStyleCnt="6" custScaleY="49065" custRadScaleRad="113470" custRadScaleInc="66321">
        <dgm:presLayoutVars>
          <dgm:bulletEnabled val="1"/>
        </dgm:presLayoutVars>
      </dgm:prSet>
      <dgm:spPr/>
    </dgm:pt>
    <dgm:pt modelId="{9DE931C0-F3B7-4DA0-AD58-915AA6F8EF32}" type="pres">
      <dgm:prSet presAssocID="{080CD3EE-C330-4D86-B992-CE5BB60AE04A}" presName="parTrans" presStyleLbl="bgSibTrans2D1" presStyleIdx="3" presStyleCnt="6" custScaleX="53472" custScaleY="100117" custLinFactNeighborX="314" custLinFactNeighborY="58626"/>
      <dgm:spPr/>
    </dgm:pt>
    <dgm:pt modelId="{0A06E969-ABC8-4E63-85EE-0D2593EF1913}" type="pres">
      <dgm:prSet presAssocID="{A67A8C84-8ABC-45E0-9647-4071C0C50166}" presName="node" presStyleLbl="node1" presStyleIdx="3" presStyleCnt="6" custScaleX="125026" custScaleY="122130" custRadScaleRad="53799" custRadScaleInc="-46238">
        <dgm:presLayoutVars>
          <dgm:bulletEnabled val="1"/>
        </dgm:presLayoutVars>
      </dgm:prSet>
      <dgm:spPr/>
    </dgm:pt>
    <dgm:pt modelId="{AA0C2B93-FE23-45D7-B4D8-91661791CBB4}" type="pres">
      <dgm:prSet presAssocID="{4CBDA7C3-691C-49D7-AF86-995CF7DE8082}" presName="parTrans" presStyleLbl="bgSibTrans2D1" presStyleIdx="4" presStyleCnt="6" custAng="19672246" custScaleX="19120" custLinFactY="-43581" custLinFactNeighborX="26609" custLinFactNeighborY="-100000"/>
      <dgm:spPr/>
    </dgm:pt>
    <dgm:pt modelId="{F03FBD83-9FD4-4C64-A204-059EE5417D71}" type="pres">
      <dgm:prSet presAssocID="{31EB25B4-BCE5-48D5-974A-01D4E3C6A7AF}" presName="node" presStyleLbl="node1" presStyleIdx="4" presStyleCnt="6" custScaleY="49065" custRadScaleRad="141889" custRadScaleInc="-56872">
        <dgm:presLayoutVars>
          <dgm:bulletEnabled val="1"/>
        </dgm:presLayoutVars>
      </dgm:prSet>
      <dgm:spPr/>
    </dgm:pt>
    <dgm:pt modelId="{B45FC7AF-4B7E-42EC-882F-BFD50BE41BB3}" type="pres">
      <dgm:prSet presAssocID="{3CE1A252-B0D9-450B-9075-FCB0C2F7BE12}" presName="parTrans" presStyleLbl="bgSibTrans2D1" presStyleIdx="5" presStyleCnt="6" custScaleX="43134" custScaleY="100117" custLinFactNeighborX="-17928" custLinFactNeighborY="61811"/>
      <dgm:spPr/>
    </dgm:pt>
    <dgm:pt modelId="{7462F4C3-40B8-4D9A-8C1A-3FE3E3997C2D}" type="pres">
      <dgm:prSet presAssocID="{CD070713-FF2D-4E75-9BED-FC60F0B4A6E1}" presName="node" presStyleLbl="node1" presStyleIdx="5" presStyleCnt="6" custScaleX="125026" custScaleY="122130" custRadScaleRad="100747" custRadScaleInc="-107276">
        <dgm:presLayoutVars>
          <dgm:bulletEnabled val="1"/>
        </dgm:presLayoutVars>
      </dgm:prSet>
      <dgm:spPr/>
    </dgm:pt>
  </dgm:ptLst>
  <dgm:cxnLst>
    <dgm:cxn modelId="{B949FA07-B325-4E37-B740-FF5C1B44F6A0}" srcId="{219C70A3-3C80-414F-ACAA-5CE59BF0B921}" destId="{CD070713-FF2D-4E75-9BED-FC60F0B4A6E1}" srcOrd="5" destOrd="0" parTransId="{3CE1A252-B0D9-450B-9075-FCB0C2F7BE12}" sibTransId="{EDDE1A87-7F43-46E6-9B9F-739F86D81415}"/>
    <dgm:cxn modelId="{A0B91F11-6217-4348-94FB-720AD2C0A9A9}" srcId="{219C70A3-3C80-414F-ACAA-5CE59BF0B921}" destId="{31EB25B4-BCE5-48D5-974A-01D4E3C6A7AF}" srcOrd="4" destOrd="0" parTransId="{4CBDA7C3-691C-49D7-AF86-995CF7DE8082}" sibTransId="{621F8FFA-F0A4-4F4B-85EF-996330E945BF}"/>
    <dgm:cxn modelId="{636A9F1A-3734-4669-9C81-AF437C4A467D}" type="presOf" srcId="{3CE1A252-B0D9-450B-9075-FCB0C2F7BE12}" destId="{B45FC7AF-4B7E-42EC-882F-BFD50BE41BB3}" srcOrd="0" destOrd="0" presId="urn:microsoft.com/office/officeart/2005/8/layout/radial4"/>
    <dgm:cxn modelId="{79ABEF24-B656-412B-A7B1-F003C606AE5E}" type="presOf" srcId="{C59D21DB-4A42-4440-AB39-95A4D76055C5}" destId="{BE25B1E7-7BFE-4F37-A618-4DD8328708EC}" srcOrd="0" destOrd="0" presId="urn:microsoft.com/office/officeart/2005/8/layout/radial4"/>
    <dgm:cxn modelId="{ADF4175F-5DBD-416F-998B-A3B990FEDB38}" type="presOf" srcId="{8DC6AE5B-CFE8-4B44-AC18-511AE26A78E2}" destId="{899938A9-DE59-4917-AB03-919AB68C8512}" srcOrd="0" destOrd="0" presId="urn:microsoft.com/office/officeart/2005/8/layout/radial4"/>
    <dgm:cxn modelId="{18574066-5F86-439A-A652-EA7678FFF689}" srcId="{219C70A3-3C80-414F-ACAA-5CE59BF0B921}" destId="{C59D21DB-4A42-4440-AB39-95A4D76055C5}" srcOrd="0" destOrd="0" parTransId="{8DC6AE5B-CFE8-4B44-AC18-511AE26A78E2}" sibTransId="{77136399-4E24-4FF3-A811-B0477B5E6AB4}"/>
    <dgm:cxn modelId="{33C5D74B-03C8-4BA7-A0F2-9B6EA9689B70}" type="presOf" srcId="{CD070713-FF2D-4E75-9BED-FC60F0B4A6E1}" destId="{7462F4C3-40B8-4D9A-8C1A-3FE3E3997C2D}" srcOrd="0" destOrd="0" presId="urn:microsoft.com/office/officeart/2005/8/layout/radial4"/>
    <dgm:cxn modelId="{6FBBE474-3C5C-42FC-A80E-7875F6EEB451}" type="presOf" srcId="{4CBDA7C3-691C-49D7-AF86-995CF7DE8082}" destId="{AA0C2B93-FE23-45D7-B4D8-91661791CBB4}" srcOrd="0" destOrd="0" presId="urn:microsoft.com/office/officeart/2005/8/layout/radial4"/>
    <dgm:cxn modelId="{C567AD82-D4E2-42DD-808B-EEF040663A7A}" type="presOf" srcId="{080CD3EE-C330-4D86-B992-CE5BB60AE04A}" destId="{9DE931C0-F3B7-4DA0-AD58-915AA6F8EF32}" srcOrd="0" destOrd="0" presId="urn:microsoft.com/office/officeart/2005/8/layout/radial4"/>
    <dgm:cxn modelId="{623F6D86-E184-40D5-920B-078D4DA5C407}" type="presOf" srcId="{D0E6A0A0-C38C-4C62-8A06-CD6F4D4F9A34}" destId="{E7B82EAD-A410-4037-8BE2-2D10FE14948A}" srcOrd="0" destOrd="0" presId="urn:microsoft.com/office/officeart/2005/8/layout/radial4"/>
    <dgm:cxn modelId="{33F2B586-1989-4C15-8781-50008AAE5A9A}" type="presOf" srcId="{6AF74CF5-F48C-4333-956E-E2D27E1A5EA4}" destId="{CAA313FC-B484-4F22-A31D-A59D7525CBC7}" srcOrd="0" destOrd="0" presId="urn:microsoft.com/office/officeart/2005/8/layout/radial4"/>
    <dgm:cxn modelId="{B6852E90-FEE6-4498-9123-C329B0B7D596}" type="presOf" srcId="{16FCC93F-12CE-4511-BFA5-081AA5AC8546}" destId="{B327420F-F942-4F34-B66A-DB14347084FF}" srcOrd="0" destOrd="0" presId="urn:microsoft.com/office/officeart/2005/8/layout/radial4"/>
    <dgm:cxn modelId="{A4B1E69D-DD88-4807-B946-9A0F7AE94500}" type="presOf" srcId="{AAB7B8A1-CC50-40FC-AF26-1DC35AC0B10C}" destId="{B9FDFE70-9BE8-4704-BDA5-8803210B0A81}" srcOrd="0" destOrd="0" presId="urn:microsoft.com/office/officeart/2005/8/layout/radial4"/>
    <dgm:cxn modelId="{19AD41AD-5453-47A2-8704-06DA21C503FE}" srcId="{219C70A3-3C80-414F-ACAA-5CE59BF0B921}" destId="{D0E6A0A0-C38C-4C62-8A06-CD6F4D4F9A34}" srcOrd="2" destOrd="0" parTransId="{AAB7B8A1-CC50-40FC-AF26-1DC35AC0B10C}" sibTransId="{76D4126B-F227-4CB7-BF9A-8933EBA9953D}"/>
    <dgm:cxn modelId="{2CA744AF-BC50-4846-A51B-BE4A62540DE6}" type="presOf" srcId="{A67A8C84-8ABC-45E0-9647-4071C0C50166}" destId="{0A06E969-ABC8-4E63-85EE-0D2593EF1913}" srcOrd="0" destOrd="0" presId="urn:microsoft.com/office/officeart/2005/8/layout/radial4"/>
    <dgm:cxn modelId="{18C318B0-A19E-4F5D-B6A2-37804B6F91D9}" srcId="{219C70A3-3C80-414F-ACAA-5CE59BF0B921}" destId="{A67A8C84-8ABC-45E0-9647-4071C0C50166}" srcOrd="3" destOrd="0" parTransId="{080CD3EE-C330-4D86-B992-CE5BB60AE04A}" sibTransId="{5D3C64C5-0557-4CF5-A105-8D18126F08F1}"/>
    <dgm:cxn modelId="{7354A8C0-D82E-4003-8EF5-07563BE964A8}" type="presOf" srcId="{E7BEE68C-9983-411C-86F2-38F469548815}" destId="{C6E44C42-5697-4EAC-BBC5-C656A98CC2C8}" srcOrd="0" destOrd="0" presId="urn:microsoft.com/office/officeart/2005/8/layout/radial4"/>
    <dgm:cxn modelId="{B32B3FCD-4463-41F3-A89D-BEB8A2C9A95C}" srcId="{16FCC93F-12CE-4511-BFA5-081AA5AC8546}" destId="{219C70A3-3C80-414F-ACAA-5CE59BF0B921}" srcOrd="0" destOrd="0" parTransId="{E5AAF6F4-DA3B-4CB4-9EEF-97F57E33FCE5}" sibTransId="{6B3BC690-62AC-4675-B7E7-4C87DD043D8B}"/>
    <dgm:cxn modelId="{4DC62DE3-0197-42E2-93C2-2DA336A73957}" type="presOf" srcId="{31EB25B4-BCE5-48D5-974A-01D4E3C6A7AF}" destId="{F03FBD83-9FD4-4C64-A204-059EE5417D71}" srcOrd="0" destOrd="0" presId="urn:microsoft.com/office/officeart/2005/8/layout/radial4"/>
    <dgm:cxn modelId="{DD2621E5-F52B-47A1-860E-E9608F9A9633}" type="presOf" srcId="{219C70A3-3C80-414F-ACAA-5CE59BF0B921}" destId="{D8396F7E-3AC8-45C2-9963-BD60B3F53C27}" srcOrd="0" destOrd="0" presId="urn:microsoft.com/office/officeart/2005/8/layout/radial4"/>
    <dgm:cxn modelId="{9122C0E6-8171-4809-8FA3-30CB1418928F}" srcId="{219C70A3-3C80-414F-ACAA-5CE59BF0B921}" destId="{E7BEE68C-9983-411C-86F2-38F469548815}" srcOrd="1" destOrd="0" parTransId="{6AF74CF5-F48C-4333-956E-E2D27E1A5EA4}" sibTransId="{C28073FF-69A1-499E-B316-C57FA893BD93}"/>
    <dgm:cxn modelId="{0F365C32-4554-47CB-BB25-65CF886D0933}" type="presParOf" srcId="{B327420F-F942-4F34-B66A-DB14347084FF}" destId="{D8396F7E-3AC8-45C2-9963-BD60B3F53C27}" srcOrd="0" destOrd="0" presId="urn:microsoft.com/office/officeart/2005/8/layout/radial4"/>
    <dgm:cxn modelId="{9DF5194D-4E98-4CFB-9A6D-76D64AE09861}" type="presParOf" srcId="{B327420F-F942-4F34-B66A-DB14347084FF}" destId="{899938A9-DE59-4917-AB03-919AB68C8512}" srcOrd="1" destOrd="0" presId="urn:microsoft.com/office/officeart/2005/8/layout/radial4"/>
    <dgm:cxn modelId="{171F573A-3FE2-43D9-B418-2D08111A8A8B}" type="presParOf" srcId="{B327420F-F942-4F34-B66A-DB14347084FF}" destId="{BE25B1E7-7BFE-4F37-A618-4DD8328708EC}" srcOrd="2" destOrd="0" presId="urn:microsoft.com/office/officeart/2005/8/layout/radial4"/>
    <dgm:cxn modelId="{FBA0511F-E8EB-40C7-B3AB-21C0687B3120}" type="presParOf" srcId="{B327420F-F942-4F34-B66A-DB14347084FF}" destId="{CAA313FC-B484-4F22-A31D-A59D7525CBC7}" srcOrd="3" destOrd="0" presId="urn:microsoft.com/office/officeart/2005/8/layout/radial4"/>
    <dgm:cxn modelId="{6B5699BC-ACC7-479C-8089-10090F4DBBA1}" type="presParOf" srcId="{B327420F-F942-4F34-B66A-DB14347084FF}" destId="{C6E44C42-5697-4EAC-BBC5-C656A98CC2C8}" srcOrd="4" destOrd="0" presId="urn:microsoft.com/office/officeart/2005/8/layout/radial4"/>
    <dgm:cxn modelId="{E155E6C2-C480-4753-BE2B-B468A75AE3DA}" type="presParOf" srcId="{B327420F-F942-4F34-B66A-DB14347084FF}" destId="{B9FDFE70-9BE8-4704-BDA5-8803210B0A81}" srcOrd="5" destOrd="0" presId="urn:microsoft.com/office/officeart/2005/8/layout/radial4"/>
    <dgm:cxn modelId="{D77558B3-5A0E-4A85-B2B8-DE4A8F193E86}" type="presParOf" srcId="{B327420F-F942-4F34-B66A-DB14347084FF}" destId="{E7B82EAD-A410-4037-8BE2-2D10FE14948A}" srcOrd="6" destOrd="0" presId="urn:microsoft.com/office/officeart/2005/8/layout/radial4"/>
    <dgm:cxn modelId="{CEAF04C1-037F-43D6-A7E5-369D070EA5BB}" type="presParOf" srcId="{B327420F-F942-4F34-B66A-DB14347084FF}" destId="{9DE931C0-F3B7-4DA0-AD58-915AA6F8EF32}" srcOrd="7" destOrd="0" presId="urn:microsoft.com/office/officeart/2005/8/layout/radial4"/>
    <dgm:cxn modelId="{6732E949-3669-4143-858C-EE72FEEED2F0}" type="presParOf" srcId="{B327420F-F942-4F34-B66A-DB14347084FF}" destId="{0A06E969-ABC8-4E63-85EE-0D2593EF1913}" srcOrd="8" destOrd="0" presId="urn:microsoft.com/office/officeart/2005/8/layout/radial4"/>
    <dgm:cxn modelId="{005F14BC-FB38-4D8A-9D99-319E432FB307}" type="presParOf" srcId="{B327420F-F942-4F34-B66A-DB14347084FF}" destId="{AA0C2B93-FE23-45D7-B4D8-91661791CBB4}" srcOrd="9" destOrd="0" presId="urn:microsoft.com/office/officeart/2005/8/layout/radial4"/>
    <dgm:cxn modelId="{A0D69303-B55B-42F2-9376-0ED186E156F2}" type="presParOf" srcId="{B327420F-F942-4F34-B66A-DB14347084FF}" destId="{F03FBD83-9FD4-4C64-A204-059EE5417D71}" srcOrd="10" destOrd="0" presId="urn:microsoft.com/office/officeart/2005/8/layout/radial4"/>
    <dgm:cxn modelId="{3F19C33C-D183-45D7-8A13-A0C5B70D998C}" type="presParOf" srcId="{B327420F-F942-4F34-B66A-DB14347084FF}" destId="{B45FC7AF-4B7E-42EC-882F-BFD50BE41BB3}" srcOrd="11" destOrd="0" presId="urn:microsoft.com/office/officeart/2005/8/layout/radial4"/>
    <dgm:cxn modelId="{8C8BAE47-8B69-4A3D-A1AF-A01A88671A5B}" type="presParOf" srcId="{B327420F-F942-4F34-B66A-DB14347084FF}" destId="{7462F4C3-40B8-4D9A-8C1A-3FE3E3997C2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96F7E-3AC8-45C2-9963-BD60B3F53C27}">
      <dsp:nvSpPr>
        <dsp:cNvPr id="0" name=""/>
        <dsp:cNvSpPr/>
      </dsp:nvSpPr>
      <dsp:spPr>
        <a:xfrm>
          <a:off x="3396415" y="4419301"/>
          <a:ext cx="2016191" cy="194007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Tu problema,</a:t>
          </a:r>
        </a:p>
        <a:p>
          <a:pPr marL="0" lvl="0" indent="0" algn="ctr" defTabSz="800100">
            <a:lnSpc>
              <a:spcPct val="90000"/>
            </a:lnSpc>
            <a:spcBef>
              <a:spcPct val="0"/>
            </a:spcBef>
            <a:spcAft>
              <a:spcPct val="35000"/>
            </a:spcAft>
            <a:buNone/>
          </a:pPr>
          <a:r>
            <a:rPr lang="es-MX" sz="1800" kern="1200" dirty="0"/>
            <a:t>mi información.</a:t>
          </a:r>
          <a:endParaRPr lang="es-MX" sz="1800" kern="1200" dirty="0">
            <a:solidFill>
              <a:schemeClr val="tx1"/>
            </a:solidFill>
          </a:endParaRPr>
        </a:p>
      </dsp:txBody>
      <dsp:txXfrm>
        <a:off x="3691679" y="4703418"/>
        <a:ext cx="1425663" cy="1371841"/>
      </dsp:txXfrm>
    </dsp:sp>
    <dsp:sp modelId="{899938A9-DE59-4917-AB03-919AB68C8512}">
      <dsp:nvSpPr>
        <dsp:cNvPr id="0" name=""/>
        <dsp:cNvSpPr/>
      </dsp:nvSpPr>
      <dsp:spPr>
        <a:xfrm rot="16200042">
          <a:off x="1117870" y="1287573"/>
          <a:ext cx="796668" cy="665224"/>
        </a:xfrm>
        <a:prstGeom prst="lef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BE25B1E7-7BFE-4F37-A618-4DD8328708EC}">
      <dsp:nvSpPr>
        <dsp:cNvPr id="0" name=""/>
        <dsp:cNvSpPr/>
      </dsp:nvSpPr>
      <dsp:spPr>
        <a:xfrm>
          <a:off x="690775" y="488485"/>
          <a:ext cx="1633885" cy="641332"/>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b="1" u="sng" kern="1200" dirty="0">
              <a:solidFill>
                <a:schemeClr val="tx1"/>
              </a:solidFill>
            </a:rPr>
            <a:t>Orientación</a:t>
          </a:r>
        </a:p>
      </dsp:txBody>
      <dsp:txXfrm>
        <a:off x="709559" y="507269"/>
        <a:ext cx="1596317" cy="603764"/>
      </dsp:txXfrm>
    </dsp:sp>
    <dsp:sp modelId="{CAA313FC-B484-4F22-A31D-A59D7525CBC7}">
      <dsp:nvSpPr>
        <dsp:cNvPr id="0" name=""/>
        <dsp:cNvSpPr/>
      </dsp:nvSpPr>
      <dsp:spPr>
        <a:xfrm rot="13231229">
          <a:off x="2467283" y="3844920"/>
          <a:ext cx="1259961" cy="648002"/>
        </a:xfrm>
        <a:prstGeom prst="lef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6E44C42-5697-4EAC-BBC5-C656A98CC2C8}">
      <dsp:nvSpPr>
        <dsp:cNvPr id="0" name=""/>
        <dsp:cNvSpPr/>
      </dsp:nvSpPr>
      <dsp:spPr>
        <a:xfrm>
          <a:off x="498080" y="2125313"/>
          <a:ext cx="2042781" cy="1596371"/>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rPr>
            <a:t>Unidad II. Conductas de riesgo en la adolescencia </a:t>
          </a:r>
          <a:r>
            <a:rPr lang="es-MX" sz="1400" b="0" i="0" kern="1200" dirty="0">
              <a:solidFill>
                <a:schemeClr val="tx1"/>
              </a:solidFill>
            </a:rPr>
            <a:t>«Sexualidad Responsable"</a:t>
          </a:r>
          <a:r>
            <a:rPr lang="es-MX" sz="1400" kern="1200" dirty="0">
              <a:solidFill>
                <a:schemeClr val="tx1"/>
              </a:solidFill>
            </a:rPr>
            <a:t>.</a:t>
          </a:r>
        </a:p>
      </dsp:txBody>
      <dsp:txXfrm>
        <a:off x="544836" y="2172069"/>
        <a:ext cx="1949269" cy="1502859"/>
      </dsp:txXfrm>
    </dsp:sp>
    <dsp:sp modelId="{B9FDFE70-9BE8-4704-BDA5-8803210B0A81}">
      <dsp:nvSpPr>
        <dsp:cNvPr id="0" name=""/>
        <dsp:cNvSpPr/>
      </dsp:nvSpPr>
      <dsp:spPr>
        <a:xfrm rot="16186911">
          <a:off x="3998479" y="1314713"/>
          <a:ext cx="807494" cy="665224"/>
        </a:xfrm>
        <a:prstGeom prst="lef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7B82EAD-A410-4037-8BE2-2D10FE14948A}">
      <dsp:nvSpPr>
        <dsp:cNvPr id="0" name=""/>
        <dsp:cNvSpPr/>
      </dsp:nvSpPr>
      <dsp:spPr>
        <a:xfrm>
          <a:off x="3570186" y="503381"/>
          <a:ext cx="1633885" cy="641332"/>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MX" sz="1800" b="1" i="0" u="sng" kern="1200" dirty="0">
              <a:solidFill>
                <a:schemeClr val="tx1"/>
              </a:solidFill>
            </a:rPr>
            <a:t>Informática</a:t>
          </a:r>
        </a:p>
      </dsp:txBody>
      <dsp:txXfrm>
        <a:off x="3588970" y="522165"/>
        <a:ext cx="1596317" cy="603764"/>
      </dsp:txXfrm>
    </dsp:sp>
    <dsp:sp modelId="{9DE931C0-F3B7-4DA0-AD58-915AA6F8EF32}">
      <dsp:nvSpPr>
        <dsp:cNvPr id="0" name=""/>
        <dsp:cNvSpPr/>
      </dsp:nvSpPr>
      <dsp:spPr>
        <a:xfrm rot="16181501">
          <a:off x="4025301" y="3695095"/>
          <a:ext cx="748361" cy="666003"/>
        </a:xfrm>
        <a:prstGeom prst="lef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A06E969-ABC8-4E63-85EE-0D2593EF1913}">
      <dsp:nvSpPr>
        <dsp:cNvPr id="0" name=""/>
        <dsp:cNvSpPr/>
      </dsp:nvSpPr>
      <dsp:spPr>
        <a:xfrm>
          <a:off x="3369931" y="2140157"/>
          <a:ext cx="2042781" cy="159637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rPr>
            <a:t>Unidad III. Uso responsable de las TICs </a:t>
          </a:r>
          <a:r>
            <a:rPr lang="es-MX" sz="1400" b="0" i="0" kern="1200" dirty="0">
              <a:solidFill>
                <a:schemeClr val="tx1"/>
              </a:solidFill>
            </a:rPr>
            <a:t>"Ciberdelitos".</a:t>
          </a:r>
          <a:endParaRPr lang="es-MX" sz="1400" kern="1200" dirty="0">
            <a:solidFill>
              <a:schemeClr val="tx1"/>
            </a:solidFill>
          </a:endParaRPr>
        </a:p>
      </dsp:txBody>
      <dsp:txXfrm>
        <a:off x="3416687" y="2186913"/>
        <a:ext cx="1949269" cy="1502859"/>
      </dsp:txXfrm>
    </dsp:sp>
    <dsp:sp modelId="{AA0C2B93-FE23-45D7-B4D8-91661791CBB4}">
      <dsp:nvSpPr>
        <dsp:cNvPr id="0" name=""/>
        <dsp:cNvSpPr/>
      </dsp:nvSpPr>
      <dsp:spPr>
        <a:xfrm rot="16200026">
          <a:off x="6873891" y="1301093"/>
          <a:ext cx="796930" cy="665224"/>
        </a:xfrm>
        <a:prstGeom prst="lef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F03FBD83-9FD4-4C64-A204-059EE5417D71}">
      <dsp:nvSpPr>
        <dsp:cNvPr id="0" name=""/>
        <dsp:cNvSpPr/>
      </dsp:nvSpPr>
      <dsp:spPr>
        <a:xfrm>
          <a:off x="6454699" y="503328"/>
          <a:ext cx="1633885" cy="641332"/>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s-MX" sz="2000" b="1" u="sng" kern="1200" dirty="0">
              <a:solidFill>
                <a:schemeClr val="tx1"/>
              </a:solidFill>
            </a:rPr>
            <a:t>Geografía</a:t>
          </a:r>
        </a:p>
      </dsp:txBody>
      <dsp:txXfrm>
        <a:off x="6473483" y="522112"/>
        <a:ext cx="1596317" cy="603764"/>
      </dsp:txXfrm>
    </dsp:sp>
    <dsp:sp modelId="{B45FC7AF-4B7E-42EC-882F-BFD50BE41BB3}">
      <dsp:nvSpPr>
        <dsp:cNvPr id="0" name=""/>
        <dsp:cNvSpPr/>
      </dsp:nvSpPr>
      <dsp:spPr>
        <a:xfrm rot="19168402">
          <a:off x="5235239" y="3870189"/>
          <a:ext cx="1133363" cy="666003"/>
        </a:xfrm>
        <a:prstGeom prst="lef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7462F4C3-40B8-4D9A-8C1A-3FE3E3997C2D}">
      <dsp:nvSpPr>
        <dsp:cNvPr id="0" name=""/>
        <dsp:cNvSpPr/>
      </dsp:nvSpPr>
      <dsp:spPr>
        <a:xfrm>
          <a:off x="6250197" y="2140132"/>
          <a:ext cx="2042781" cy="1596371"/>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tx1"/>
              </a:solidFill>
            </a:rPr>
            <a:t>Unidad II. Contrastes en los espacios urbanos y rurales </a:t>
          </a:r>
          <a:r>
            <a:rPr lang="es-MX" sz="1400" b="0" i="0" kern="1200" dirty="0">
              <a:solidFill>
                <a:schemeClr val="tx1"/>
              </a:solidFill>
            </a:rPr>
            <a:t>«Los problemas de la urbanización (Sexualidad responsable)".</a:t>
          </a:r>
          <a:endParaRPr lang="es-MX" sz="1400" kern="1200" dirty="0">
            <a:solidFill>
              <a:schemeClr val="tx1"/>
            </a:solidFill>
          </a:endParaRPr>
        </a:p>
      </dsp:txBody>
      <dsp:txXfrm>
        <a:off x="6296953" y="2186888"/>
        <a:ext cx="1949269" cy="1502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B3F35-053C-4299-AAF3-5B82BCB5B3F3}" type="datetimeFigureOut">
              <a:rPr lang="es-MX" smtClean="0"/>
              <a:pPr/>
              <a:t>29/05/2020</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9722E-A034-4518-BD24-92D40D75F211}" type="slidenum">
              <a:rPr lang="es-MX" smtClean="0"/>
              <a:pPr/>
              <a:t>‹Nº›</a:t>
            </a:fld>
            <a:endParaRPr lang="es-MX"/>
          </a:p>
        </p:txBody>
      </p:sp>
    </p:spTree>
    <p:extLst>
      <p:ext uri="{BB962C8B-B14F-4D97-AF65-F5344CB8AC3E}">
        <p14:creationId xmlns:p14="http://schemas.microsoft.com/office/powerpoint/2010/main" val="106653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3"/>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3"/>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9D4E90D-643D-4DB9-A6F5-A4D681968EE2}" type="datetime1">
              <a:rPr lang="es-MX" smtClean="0"/>
              <a:pPr/>
              <a:t>29/05/2020</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3"/>
            <a:ext cx="609600" cy="517524"/>
          </a:xfrm>
        </p:spPr>
        <p:txBody>
          <a:bodyPr/>
          <a:lstStyle/>
          <a:p>
            <a:fld id="{7386AA0C-1253-4924-96D6-EDEF9E5D9510}"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E0349C5-74F9-40E3-A992-96102F92A9A8}" type="datetime1">
              <a:rPr lang="es-MX" smtClean="0"/>
              <a:pPr/>
              <a:t>29/05/2020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86AA0C-1253-4924-96D6-EDEF9E5D951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B8F8BA88-51E4-42E8-858F-726A38FCEFA3}" type="datetime1">
              <a:rPr lang="es-MX" smtClean="0"/>
              <a:pPr/>
              <a:t>29/05/2020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386AA0C-1253-4924-96D6-EDEF9E5D951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EA264475-A775-4ED5-B99C-D7DB93CFC0BE}" type="datetime1">
              <a:rPr lang="es-MX" smtClean="0"/>
              <a:pPr/>
              <a:t>29/05/2020</a:t>
            </a:fld>
            <a:endParaRPr lang="es-MX"/>
          </a:p>
        </p:txBody>
      </p:sp>
      <p:sp>
        <p:nvSpPr>
          <p:cNvPr id="9" name="8 Marcador de número de diapositiva"/>
          <p:cNvSpPr>
            <a:spLocks noGrp="1"/>
          </p:cNvSpPr>
          <p:nvPr>
            <p:ph type="sldNum" sz="quarter" idx="15"/>
          </p:nvPr>
        </p:nvSpPr>
        <p:spPr/>
        <p:txBody>
          <a:bodyPr rtlCol="0"/>
          <a:lstStyle/>
          <a:p>
            <a:fld id="{7386AA0C-1253-4924-96D6-EDEF9E5D9510}"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1"/>
            <a:ext cx="6172200" cy="2053591"/>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1"/>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C49B533-2184-4ED4-83DE-978E8D02273C}" type="datetime1">
              <a:rPr lang="es-MX" smtClean="0"/>
              <a:pPr/>
              <a:t>29/05/2020</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3"/>
            <a:ext cx="609600" cy="517524"/>
          </a:xfrm>
        </p:spPr>
        <p:txBody>
          <a:bodyPr/>
          <a:lstStyle/>
          <a:p>
            <a:fld id="{7386AA0C-1253-4924-96D6-EDEF9E5D951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368B4DB-6A5E-41B7-83E1-86BA7A49AE1B}" type="datetime1">
              <a:rPr lang="es-MX" smtClean="0"/>
              <a:pPr/>
              <a:t>29/05/2020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386AA0C-1253-4924-96D6-EDEF9E5D9510}"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1"/>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88D3E68-57F8-4574-B599-041DD6C04FD6}" type="datetime1">
              <a:rPr lang="es-MX" smtClean="0"/>
              <a:pPr/>
              <a:t>29/05/2020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386AA0C-1253-4924-96D6-EDEF9E5D9510}"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8A9015F-5DCA-43EC-8BAF-D1CA909A167F}" type="datetime1">
              <a:rPr lang="es-MX" smtClean="0"/>
              <a:pPr/>
              <a:t>29/05/2020</a:t>
            </a:fld>
            <a:endParaRPr lang="es-MX"/>
          </a:p>
        </p:txBody>
      </p:sp>
      <p:sp>
        <p:nvSpPr>
          <p:cNvPr id="7" name="6 Marcador de número de diapositiva"/>
          <p:cNvSpPr>
            <a:spLocks noGrp="1"/>
          </p:cNvSpPr>
          <p:nvPr>
            <p:ph type="sldNum" sz="quarter" idx="11"/>
          </p:nvPr>
        </p:nvSpPr>
        <p:spPr/>
        <p:txBody>
          <a:bodyPr rtlCol="0"/>
          <a:lstStyle/>
          <a:p>
            <a:fld id="{7386AA0C-1253-4924-96D6-EDEF9E5D9510}"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14BBB1-CEE0-4C76-B5FF-84379740A826}" type="datetime1">
              <a:rPr lang="es-MX" smtClean="0"/>
              <a:pPr/>
              <a:t>29/05/2020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56FFF6D5-FB4E-493C-8A55-9DB143C1D801}" type="datetime1">
              <a:rPr lang="es-MX" smtClean="0"/>
              <a:pPr/>
              <a:t>29/05/2020</a:t>
            </a:fld>
            <a:endParaRPr lang="es-MX"/>
          </a:p>
        </p:txBody>
      </p:sp>
      <p:sp>
        <p:nvSpPr>
          <p:cNvPr id="22" name="21 Marcador de número de diapositiva"/>
          <p:cNvSpPr>
            <a:spLocks noGrp="1"/>
          </p:cNvSpPr>
          <p:nvPr>
            <p:ph type="sldNum" sz="quarter" idx="15"/>
          </p:nvPr>
        </p:nvSpPr>
        <p:spPr/>
        <p:txBody>
          <a:bodyPr rtlCol="0"/>
          <a:lstStyle/>
          <a:p>
            <a:fld id="{7386AA0C-1253-4924-96D6-EDEF9E5D9510}"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8B43565-ED90-4345-817F-BACD4216FAC0}" type="datetime1">
              <a:rPr lang="es-MX" smtClean="0"/>
              <a:pPr/>
              <a:t>29/05/2020</a:t>
            </a:fld>
            <a:endParaRPr lang="es-MX"/>
          </a:p>
        </p:txBody>
      </p:sp>
      <p:sp>
        <p:nvSpPr>
          <p:cNvPr id="18" name="17 Marcador de número de diapositiva"/>
          <p:cNvSpPr>
            <a:spLocks noGrp="1"/>
          </p:cNvSpPr>
          <p:nvPr>
            <p:ph type="sldNum" sz="quarter" idx="11"/>
          </p:nvPr>
        </p:nvSpPr>
        <p:spPr/>
        <p:txBody>
          <a:bodyPr rtlCol="0"/>
          <a:lstStyle/>
          <a:p>
            <a:fld id="{7386AA0C-1253-4924-96D6-EDEF9E5D9510}"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9"/>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11287D-E946-429F-AC81-2AE227D776DC}" type="datetime1">
              <a:rPr lang="es-MX" smtClean="0"/>
              <a:pPr/>
              <a:t>29/05/2020</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1"/>
            <a:ext cx="609600" cy="521208"/>
          </a:xfrm>
          <a:prstGeom prst="rect">
            <a:avLst/>
          </a:prstGeom>
        </p:spPr>
        <p:txBody>
          <a:bodyPr vert="horz" anchor="ctr"/>
          <a:lstStyle>
            <a:lvl1pPr algn="ctr" eaLnBrk="1" latinLnBrk="0" hangingPunct="1">
              <a:defRPr kumimoji="0" sz="1400" b="1">
                <a:solidFill>
                  <a:srgbClr val="FFFFFF"/>
                </a:solidFill>
              </a:defRPr>
            </a:lvl1pPr>
          </a:lstStyle>
          <a:p>
            <a:fld id="{7386AA0C-1253-4924-96D6-EDEF9E5D951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7.xml"/><Relationship Id="rId3" Type="http://schemas.openxmlformats.org/officeDocument/2006/relationships/slide" Target="slide13.xml"/><Relationship Id="rId7" Type="http://schemas.openxmlformats.org/officeDocument/2006/relationships/slide" Target="slide17.xml"/><Relationship Id="rId12" Type="http://schemas.openxmlformats.org/officeDocument/2006/relationships/slide" Target="slide26.xml"/><Relationship Id="rId2" Type="http://schemas.openxmlformats.org/officeDocument/2006/relationships/slide" Target="slide8.xml"/><Relationship Id="rId16"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5.xml"/><Relationship Id="rId5" Type="http://schemas.openxmlformats.org/officeDocument/2006/relationships/slide" Target="slide15.xml"/><Relationship Id="rId15" Type="http://schemas.openxmlformats.org/officeDocument/2006/relationships/slide" Target="slide29.xml"/><Relationship Id="rId10" Type="http://schemas.openxmlformats.org/officeDocument/2006/relationships/slide" Target="slide24.xml"/><Relationship Id="rId4" Type="http://schemas.openxmlformats.org/officeDocument/2006/relationships/slide" Target="slide14.xml"/><Relationship Id="rId9" Type="http://schemas.openxmlformats.org/officeDocument/2006/relationships/slide" Target="slide20.xml"/><Relationship Id="rId14" Type="http://schemas.openxmlformats.org/officeDocument/2006/relationships/slide" Target="slide28.xml"/></Relationships>
</file>

<file path=ppt/slides/_rels/slide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1.xml"/><Relationship Id="rId5" Type="http://schemas.openxmlformats.org/officeDocument/2006/relationships/slide" Target="slide37.xml"/><Relationship Id="rId4" Type="http://schemas.openxmlformats.org/officeDocument/2006/relationships/slide" Target="slide3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8D5817-03C3-4465-B1E7-6B191EC95F7C}"/>
              </a:ext>
            </a:extLst>
          </p:cNvPr>
          <p:cNvSpPr>
            <a:spLocks noGrp="1"/>
          </p:cNvSpPr>
          <p:nvPr>
            <p:ph sz="quarter" idx="1"/>
          </p:nvPr>
        </p:nvSpPr>
        <p:spPr/>
        <p:txBody>
          <a:bodyPr>
            <a:normAutofit/>
          </a:bodyPr>
          <a:lstStyle/>
          <a:p>
            <a:pPr algn="ctr"/>
            <a:endParaRPr lang="es-MX" sz="4800" dirty="0"/>
          </a:p>
          <a:p>
            <a:pPr algn="ctr"/>
            <a:endParaRPr lang="es-MX" sz="4800" dirty="0"/>
          </a:p>
          <a:p>
            <a:pPr algn="ctr"/>
            <a:r>
              <a:rPr lang="es-MX" sz="4800" dirty="0"/>
              <a:t>PROYECTO NO INTERDISCIPLINARIO</a:t>
            </a:r>
          </a:p>
        </p:txBody>
      </p:sp>
      <p:sp>
        <p:nvSpPr>
          <p:cNvPr id="4" name="Marcador de número de diapositiva 3">
            <a:extLst>
              <a:ext uri="{FF2B5EF4-FFF2-40B4-BE49-F238E27FC236}">
                <a16:creationId xmlns:a16="http://schemas.microsoft.com/office/drawing/2014/main" id="{39269E4A-928B-4805-924B-080434FE46C7}"/>
              </a:ext>
            </a:extLst>
          </p:cNvPr>
          <p:cNvSpPr>
            <a:spLocks noGrp="1"/>
          </p:cNvSpPr>
          <p:nvPr>
            <p:ph type="sldNum" sz="quarter" idx="15"/>
          </p:nvPr>
        </p:nvSpPr>
        <p:spPr/>
        <p:txBody>
          <a:bodyPr/>
          <a:lstStyle/>
          <a:p>
            <a:fld id="{7386AA0C-1253-4924-96D6-EDEF9E5D9510}" type="slidenum">
              <a:rPr lang="es-MX" smtClean="0"/>
              <a:pPr/>
              <a:t>1</a:t>
            </a:fld>
            <a:endParaRPr lang="es-MX"/>
          </a:p>
        </p:txBody>
      </p:sp>
    </p:spTree>
    <p:extLst>
      <p:ext uri="{BB962C8B-B14F-4D97-AF65-F5344CB8AC3E}">
        <p14:creationId xmlns:p14="http://schemas.microsoft.com/office/powerpoint/2010/main" val="191068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8" t="24000" r="10469" b="13937"/>
          <a:stretch/>
        </p:blipFill>
        <p:spPr bwMode="auto">
          <a:xfrm>
            <a:off x="107506" y="390810"/>
            <a:ext cx="8853721"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7386AA0C-1253-4924-96D6-EDEF9E5D9510}" type="slidenum">
              <a:rPr lang="es-MX" smtClean="0"/>
              <a:pPr/>
              <a:t>10</a:t>
            </a:fld>
            <a:endParaRPr lang="es-MX"/>
          </a:p>
        </p:txBody>
      </p:sp>
    </p:spTree>
    <p:extLst>
      <p:ext uri="{BB962C8B-B14F-4D97-AF65-F5344CB8AC3E}">
        <p14:creationId xmlns:p14="http://schemas.microsoft.com/office/powerpoint/2010/main" val="361602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28" t="24187" r="10352" b="13562"/>
          <a:stretch/>
        </p:blipFill>
        <p:spPr bwMode="auto">
          <a:xfrm>
            <a:off x="179512" y="404664"/>
            <a:ext cx="878497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7386AA0C-1253-4924-96D6-EDEF9E5D9510}" type="slidenum">
              <a:rPr lang="es-MX" smtClean="0"/>
              <a:pPr/>
              <a:t>11</a:t>
            </a:fld>
            <a:endParaRPr lang="es-MX"/>
          </a:p>
        </p:txBody>
      </p:sp>
    </p:spTree>
    <p:extLst>
      <p:ext uri="{BB962C8B-B14F-4D97-AF65-F5344CB8AC3E}">
        <p14:creationId xmlns:p14="http://schemas.microsoft.com/office/powerpoint/2010/main" val="81166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11" t="28500" r="10469" b="19000"/>
          <a:stretch/>
        </p:blipFill>
        <p:spPr bwMode="auto">
          <a:xfrm>
            <a:off x="179512" y="548681"/>
            <a:ext cx="8784976" cy="486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7386AA0C-1253-4924-96D6-EDEF9E5D9510}" type="slidenum">
              <a:rPr lang="es-MX" smtClean="0"/>
              <a:pPr/>
              <a:t>12</a:t>
            </a:fld>
            <a:endParaRPr lang="es-MX"/>
          </a:p>
        </p:txBody>
      </p:sp>
    </p:spTree>
    <p:extLst>
      <p:ext uri="{BB962C8B-B14F-4D97-AF65-F5344CB8AC3E}">
        <p14:creationId xmlns:p14="http://schemas.microsoft.com/office/powerpoint/2010/main" val="251810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27218"/>
            <a:ext cx="3840000" cy="2880000"/>
          </a:xfrm>
          <a:prstGeom prst="roundRect">
            <a:avLst>
              <a:gd name="adj" fmla="val 8594"/>
            </a:avLst>
          </a:prstGeom>
          <a:solidFill>
            <a:srgbClr val="FFFFFF">
              <a:shade val="85000"/>
            </a:srgbClr>
          </a:solidFill>
          <a:ln>
            <a:solidFill>
              <a:schemeClr val="tx2">
                <a:lumMod val="50000"/>
              </a:schemeClr>
            </a:solidFill>
          </a:ln>
          <a:effectLst/>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736621"/>
            <a:ext cx="3840000" cy="2880000"/>
          </a:xfrm>
          <a:prstGeom prst="roundRect">
            <a:avLst>
              <a:gd name="adj" fmla="val 8594"/>
            </a:avLst>
          </a:prstGeom>
          <a:solidFill>
            <a:srgbClr val="FFFFFF">
              <a:shade val="85000"/>
            </a:srgbClr>
          </a:solidFill>
          <a:ln>
            <a:solidFill>
              <a:schemeClr val="tx2">
                <a:lumMod val="50000"/>
              </a:schemeClr>
            </a:solidFill>
          </a:ln>
          <a:effectLst/>
        </p:spPr>
      </p:pic>
      <p:pic>
        <p:nvPicPr>
          <p:cNvPr id="7" name="6 Imagen"/>
          <p:cNvPicPr>
            <a:picLocks noChangeAspect="1"/>
          </p:cNvPicPr>
          <p:nvPr/>
        </p:nvPicPr>
        <p:blipFill rotWithShape="1">
          <a:blip r:embed="rId4" cstate="print">
            <a:extLst>
              <a:ext uri="{28A0092B-C50C-407E-A947-70E740481C1C}">
                <a14:useLocalDpi xmlns:a14="http://schemas.microsoft.com/office/drawing/2010/main" val="0"/>
              </a:ext>
            </a:extLst>
          </a:blip>
          <a:srcRect l="19044" t="15313" r="24191" b="26959"/>
          <a:stretch/>
        </p:blipFill>
        <p:spPr>
          <a:xfrm>
            <a:off x="2684000" y="2132856"/>
            <a:ext cx="3776000" cy="2880000"/>
          </a:xfrm>
          <a:prstGeom prst="roundRect">
            <a:avLst>
              <a:gd name="adj" fmla="val 8594"/>
            </a:avLst>
          </a:prstGeom>
          <a:solidFill>
            <a:srgbClr val="FFFFFF">
              <a:shade val="85000"/>
            </a:srgbClr>
          </a:solidFill>
          <a:ln>
            <a:solidFill>
              <a:schemeClr val="tx2">
                <a:lumMod val="50000"/>
              </a:schemeClr>
            </a:solidFill>
          </a:ln>
          <a:effectLst/>
        </p:spPr>
      </p:pic>
      <p:sp>
        <p:nvSpPr>
          <p:cNvPr id="10" name="9 CuadroTexto"/>
          <p:cNvSpPr txBox="1"/>
          <p:nvPr/>
        </p:nvSpPr>
        <p:spPr>
          <a:xfrm>
            <a:off x="971600" y="160299"/>
            <a:ext cx="7200800" cy="646331"/>
          </a:xfrm>
          <a:prstGeom prst="rect">
            <a:avLst/>
          </a:prstGeom>
          <a:noFill/>
        </p:spPr>
        <p:txBody>
          <a:bodyPr wrap="square" rtlCol="0">
            <a:spAutoFit/>
          </a:bodyPr>
          <a:lstStyle/>
          <a:p>
            <a:pPr algn="ctr"/>
            <a:r>
              <a:rPr lang="es-MX" b="1" dirty="0"/>
              <a:t>Producto 3</a:t>
            </a:r>
          </a:p>
          <a:p>
            <a:pPr algn="ctr"/>
            <a:r>
              <a:rPr lang="es-MX" b="1" dirty="0"/>
              <a:t>Fotografías de la sesión</a:t>
            </a:r>
          </a:p>
        </p:txBody>
      </p:sp>
      <p:sp>
        <p:nvSpPr>
          <p:cNvPr id="3" name="2 Marcador de número de diapositiva"/>
          <p:cNvSpPr>
            <a:spLocks noGrp="1"/>
          </p:cNvSpPr>
          <p:nvPr>
            <p:ph type="sldNum" sz="quarter" idx="12"/>
          </p:nvPr>
        </p:nvSpPr>
        <p:spPr/>
        <p:txBody>
          <a:bodyPr/>
          <a:lstStyle/>
          <a:p>
            <a:fld id="{7386AA0C-1253-4924-96D6-EDEF9E5D9510}" type="slidenum">
              <a:rPr lang="es-MX" smtClean="0"/>
              <a:pPr/>
              <a:t>13</a:t>
            </a:fld>
            <a:endParaRPr lang="es-MX" dirty="0"/>
          </a:p>
        </p:txBody>
      </p:sp>
    </p:spTree>
    <p:extLst>
      <p:ext uri="{BB962C8B-B14F-4D97-AF65-F5344CB8AC3E}">
        <p14:creationId xmlns:p14="http://schemas.microsoft.com/office/powerpoint/2010/main" val="158049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3594946320"/>
              </p:ext>
            </p:extLst>
          </p:nvPr>
        </p:nvGraphicFramePr>
        <p:xfrm>
          <a:off x="179512" y="332656"/>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971600" y="160299"/>
            <a:ext cx="7200800" cy="646331"/>
          </a:xfrm>
          <a:prstGeom prst="rect">
            <a:avLst/>
          </a:prstGeom>
          <a:noFill/>
        </p:spPr>
        <p:txBody>
          <a:bodyPr wrap="square" rtlCol="0">
            <a:spAutoFit/>
          </a:bodyPr>
          <a:lstStyle/>
          <a:p>
            <a:pPr algn="ctr"/>
            <a:r>
              <a:rPr lang="es-MX" b="1" dirty="0"/>
              <a:t>Producto 2</a:t>
            </a:r>
          </a:p>
          <a:p>
            <a:pPr algn="ctr"/>
            <a:r>
              <a:rPr lang="es-MX" b="1" dirty="0"/>
              <a:t>Fotografías de la sesión</a:t>
            </a:r>
          </a:p>
        </p:txBody>
      </p:sp>
      <p:sp>
        <p:nvSpPr>
          <p:cNvPr id="3" name="2 Marcador de número de diapositiva"/>
          <p:cNvSpPr>
            <a:spLocks noGrp="1"/>
          </p:cNvSpPr>
          <p:nvPr>
            <p:ph type="sldNum" sz="quarter" idx="12"/>
          </p:nvPr>
        </p:nvSpPr>
        <p:spPr/>
        <p:txBody>
          <a:bodyPr/>
          <a:lstStyle/>
          <a:p>
            <a:fld id="{7386AA0C-1253-4924-96D6-EDEF9E5D9510}" type="slidenum">
              <a:rPr lang="es-MX" smtClean="0"/>
              <a:pPr/>
              <a:t>14</a:t>
            </a:fld>
            <a:endParaRPr lang="es-MX"/>
          </a:p>
        </p:txBody>
      </p:sp>
    </p:spTree>
    <p:extLst>
      <p:ext uri="{BB962C8B-B14F-4D97-AF65-F5344CB8AC3E}">
        <p14:creationId xmlns:p14="http://schemas.microsoft.com/office/powerpoint/2010/main" val="316998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000" dirty="0"/>
              <a:t>Introducción</a:t>
            </a:r>
          </a:p>
          <a:p>
            <a:pPr algn="just"/>
            <a:r>
              <a:rPr lang="es-ES" sz="2400" b="0" dirty="0"/>
              <a:t>En la adolescencia se desarrollan diferentes  problemas sociales que son presentados en la urbe . Los alumnos en esta etapa han manifestado que la forma en la que les llega la información no es adecuada para aclarar sus dudas en diferentes situaciones, a pesar de contar con una tecnología avanzada, lo que deriva en una mala comprensión y aplicación de la información.</a:t>
            </a:r>
          </a:p>
          <a:p>
            <a:pPr algn="just"/>
            <a:endParaRPr lang="es-MX" sz="2400" b="0" dirty="0"/>
          </a:p>
          <a:p>
            <a:pPr lvl="0" algn="just"/>
            <a:r>
              <a:rPr lang="es-ES" sz="2400" b="0" dirty="0"/>
              <a:t>Aunado a ello, el contexto social donde se desarrollan pocas veces favorece la correcta toma de decisiones ante una problemática social.</a:t>
            </a:r>
            <a:endParaRPr lang="es-MX" sz="2400" b="0" dirty="0"/>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15</a:t>
            </a:fld>
            <a:endParaRPr lang="es-MX"/>
          </a:p>
        </p:txBody>
      </p:sp>
    </p:spTree>
    <p:extLst>
      <p:ext uri="{BB962C8B-B14F-4D97-AF65-F5344CB8AC3E}">
        <p14:creationId xmlns:p14="http://schemas.microsoft.com/office/powerpoint/2010/main" val="174024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32486" y="548680"/>
            <a:ext cx="7067906" cy="5826243"/>
          </a:xfrm>
        </p:spPr>
        <p:txBody>
          <a:bodyPr anchor="t">
            <a:normAutofit/>
          </a:bodyPr>
          <a:lstStyle/>
          <a:p>
            <a:pPr algn="ctr"/>
            <a:r>
              <a:rPr lang="es-MX" sz="4000" dirty="0"/>
              <a:t>Objetivo general</a:t>
            </a:r>
          </a:p>
          <a:p>
            <a:pPr algn="ctr"/>
            <a:endParaRPr lang="es-MX" sz="2000" dirty="0"/>
          </a:p>
          <a:p>
            <a:pPr algn="ctr"/>
            <a:endParaRPr lang="es-MX" sz="2000" dirty="0"/>
          </a:p>
          <a:p>
            <a:pPr algn="ctr"/>
            <a:r>
              <a:rPr lang="es-MX" sz="3200" b="0" dirty="0"/>
              <a:t>Explicar a la comunidad estudiantil, a través  de medios digitales, los problemas sociales presentados en la urbe por  adolescentes, para una correcta toma de decisiones.</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16</a:t>
            </a:fld>
            <a:endParaRPr lang="es-MX"/>
          </a:p>
        </p:txBody>
      </p:sp>
    </p:spTree>
    <p:extLst>
      <p:ext uri="{BB962C8B-B14F-4D97-AF65-F5344CB8AC3E}">
        <p14:creationId xmlns:p14="http://schemas.microsoft.com/office/powerpoint/2010/main" val="64312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99592" y="548680"/>
            <a:ext cx="7272808" cy="5826243"/>
          </a:xfrm>
        </p:spPr>
        <p:txBody>
          <a:bodyPr anchor="t">
            <a:normAutofit/>
          </a:bodyPr>
          <a:lstStyle/>
          <a:p>
            <a:pPr algn="ctr"/>
            <a:r>
              <a:rPr lang="es-MX" sz="4000" dirty="0"/>
              <a:t>Objetivo</a:t>
            </a:r>
          </a:p>
          <a:p>
            <a:pPr algn="ctr"/>
            <a:r>
              <a:rPr lang="es-MX" sz="4000" dirty="0"/>
              <a:t>Orientación Educativa</a:t>
            </a:r>
          </a:p>
          <a:p>
            <a:pPr algn="ctr"/>
            <a:endParaRPr lang="es-MX" sz="2000" dirty="0"/>
          </a:p>
          <a:p>
            <a:pPr algn="ctr"/>
            <a:endParaRPr lang="es-MX" sz="2000" dirty="0"/>
          </a:p>
          <a:p>
            <a:pPr algn="ctr"/>
            <a:r>
              <a:rPr lang="es-MX" sz="3200" b="0" dirty="0"/>
              <a:t>Informar de manera clara y oportuna</a:t>
            </a:r>
          </a:p>
          <a:p>
            <a:pPr algn="ctr"/>
            <a:r>
              <a:rPr lang="es-MX" sz="3200" b="0" dirty="0"/>
              <a:t>sobre las problemáticas sociales</a:t>
            </a:r>
          </a:p>
          <a:p>
            <a:pPr algn="ctr"/>
            <a:r>
              <a:rPr lang="es-MX" sz="3200" b="0" dirty="0"/>
              <a:t>presentes en un contexto urbano.</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17</a:t>
            </a:fld>
            <a:endParaRPr lang="es-MX"/>
          </a:p>
        </p:txBody>
      </p:sp>
    </p:spTree>
    <p:extLst>
      <p:ext uri="{BB962C8B-B14F-4D97-AF65-F5344CB8AC3E}">
        <p14:creationId xmlns:p14="http://schemas.microsoft.com/office/powerpoint/2010/main" val="151922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000" dirty="0"/>
              <a:t>Objetivo</a:t>
            </a:r>
          </a:p>
          <a:p>
            <a:pPr algn="ctr"/>
            <a:r>
              <a:rPr lang="es-MX" sz="4000" dirty="0"/>
              <a:t>Geografía</a:t>
            </a:r>
          </a:p>
          <a:p>
            <a:pPr algn="ctr"/>
            <a:endParaRPr lang="es-MX" sz="2000" dirty="0"/>
          </a:p>
          <a:p>
            <a:pPr algn="ctr"/>
            <a:endParaRPr lang="es-MX" sz="2000" dirty="0"/>
          </a:p>
          <a:p>
            <a:pPr algn="ctr"/>
            <a:r>
              <a:rPr lang="es-MX" sz="3200" b="0" dirty="0"/>
              <a:t>Identificar las repercusiones de los problemas sociales en la urbe.</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18</a:t>
            </a:fld>
            <a:endParaRPr lang="es-MX"/>
          </a:p>
        </p:txBody>
      </p:sp>
    </p:spTree>
    <p:extLst>
      <p:ext uri="{BB962C8B-B14F-4D97-AF65-F5344CB8AC3E}">
        <p14:creationId xmlns:p14="http://schemas.microsoft.com/office/powerpoint/2010/main" val="354249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128792" cy="5826243"/>
          </a:xfrm>
        </p:spPr>
        <p:txBody>
          <a:bodyPr anchor="t">
            <a:normAutofit/>
          </a:bodyPr>
          <a:lstStyle/>
          <a:p>
            <a:pPr algn="ctr"/>
            <a:r>
              <a:rPr lang="es-MX" sz="4000" dirty="0"/>
              <a:t>Objetivo</a:t>
            </a:r>
          </a:p>
          <a:p>
            <a:pPr algn="ctr"/>
            <a:r>
              <a:rPr lang="es-MX" sz="4000" dirty="0"/>
              <a:t>Informática</a:t>
            </a:r>
          </a:p>
          <a:p>
            <a:pPr algn="ctr"/>
            <a:endParaRPr lang="es-MX" sz="2000" dirty="0"/>
          </a:p>
          <a:p>
            <a:pPr algn="ctr"/>
            <a:endParaRPr lang="es-MX" sz="2000" dirty="0"/>
          </a:p>
          <a:p>
            <a:pPr algn="ctr"/>
            <a:r>
              <a:rPr lang="es-MX" sz="3200" b="0" dirty="0"/>
              <a:t>Usar software dedicado</a:t>
            </a:r>
          </a:p>
          <a:p>
            <a:pPr algn="ctr"/>
            <a:r>
              <a:rPr lang="es-MX" sz="3200" b="0" dirty="0"/>
              <a:t>para presentar información</a:t>
            </a:r>
          </a:p>
          <a:p>
            <a:pPr algn="ctr"/>
            <a:r>
              <a:rPr lang="es-MX" sz="3200" b="0" dirty="0"/>
              <a:t>utilizando dispositivos tecnológicos</a:t>
            </a:r>
          </a:p>
          <a:p>
            <a:pPr algn="ctr"/>
            <a:r>
              <a:rPr lang="es-MX" sz="3200" b="0" dirty="0"/>
              <a:t>e internet.</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19</a:t>
            </a:fld>
            <a:endParaRPr lang="es-MX"/>
          </a:p>
        </p:txBody>
      </p:sp>
    </p:spTree>
    <p:extLst>
      <p:ext uri="{BB962C8B-B14F-4D97-AF65-F5344CB8AC3E}">
        <p14:creationId xmlns:p14="http://schemas.microsoft.com/office/powerpoint/2010/main" val="354249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11760" y="2708920"/>
            <a:ext cx="6480720" cy="2160240"/>
          </a:xfrm>
        </p:spPr>
        <p:txBody>
          <a:bodyPr anchor="ctr">
            <a:normAutofit/>
          </a:bodyPr>
          <a:lstStyle/>
          <a:p>
            <a:pPr algn="ctr"/>
            <a:r>
              <a:rPr lang="es-MX" dirty="0">
                <a:latin typeface="+mn-lt"/>
              </a:rPr>
              <a:t>Escuela Preparatoria Mixta </a:t>
            </a:r>
            <a:br>
              <a:rPr lang="es-MX" dirty="0">
                <a:latin typeface="+mn-lt"/>
              </a:rPr>
            </a:br>
            <a:br>
              <a:rPr lang="es-MX" dirty="0">
                <a:latin typeface="+mn-lt"/>
              </a:rPr>
            </a:br>
            <a:r>
              <a:rPr lang="es-MX" dirty="0">
                <a:latin typeface="+mn-lt"/>
              </a:rPr>
              <a:t>Nezahualcóyotl</a:t>
            </a:r>
          </a:p>
        </p:txBody>
      </p:sp>
      <p:sp>
        <p:nvSpPr>
          <p:cNvPr id="3" name="2 Subtítulo"/>
          <p:cNvSpPr>
            <a:spLocks noGrp="1"/>
          </p:cNvSpPr>
          <p:nvPr>
            <p:ph type="subTitle" idx="1"/>
          </p:nvPr>
        </p:nvSpPr>
        <p:spPr>
          <a:xfrm>
            <a:off x="2483768" y="5589240"/>
            <a:ext cx="6336704" cy="785683"/>
          </a:xfrm>
        </p:spPr>
        <p:txBody>
          <a:bodyPr/>
          <a:lstStyle/>
          <a:p>
            <a:pPr algn="ctr"/>
            <a:r>
              <a:rPr lang="es-MX" dirty="0"/>
              <a:t>Equipo No. 1</a:t>
            </a:r>
          </a:p>
          <a:p>
            <a:pPr algn="ctr"/>
            <a:r>
              <a:rPr lang="es-MX" dirty="0"/>
              <a:t>4° Grado</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0648"/>
            <a:ext cx="1515098" cy="2160000"/>
          </a:xfrm>
          <a:prstGeom prst="rect">
            <a:avLst/>
          </a:prstGeom>
        </p:spPr>
      </p:pic>
      <p:sp>
        <p:nvSpPr>
          <p:cNvPr id="6" name="5 Marcador de número de diapositiva"/>
          <p:cNvSpPr>
            <a:spLocks noGrp="1"/>
          </p:cNvSpPr>
          <p:nvPr>
            <p:ph type="sldNum" sz="quarter" idx="12"/>
          </p:nvPr>
        </p:nvSpPr>
        <p:spPr/>
        <p:txBody>
          <a:bodyPr/>
          <a:lstStyle/>
          <a:p>
            <a:fld id="{7386AA0C-1253-4924-96D6-EDEF9E5D9510}" type="slidenum">
              <a:rPr lang="es-MX" smtClean="0"/>
              <a:pPr/>
              <a:t>2</a:t>
            </a:fld>
            <a:endParaRPr lang="es-MX"/>
          </a:p>
        </p:txBody>
      </p:sp>
    </p:spTree>
    <p:extLst>
      <p:ext uri="{BB962C8B-B14F-4D97-AF65-F5344CB8AC3E}">
        <p14:creationId xmlns:p14="http://schemas.microsoft.com/office/powerpoint/2010/main" val="93113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000" dirty="0"/>
              <a:t>Contenido</a:t>
            </a:r>
          </a:p>
          <a:p>
            <a:pPr algn="ctr"/>
            <a:r>
              <a:rPr lang="es-MX" sz="4000" dirty="0"/>
              <a:t>Orientación Educativa</a:t>
            </a:r>
          </a:p>
          <a:p>
            <a:pPr algn="ctr"/>
            <a:endParaRPr lang="es-MX" sz="2000" dirty="0"/>
          </a:p>
          <a:p>
            <a:pPr algn="ctr"/>
            <a:endParaRPr lang="es-MX" sz="2000" dirty="0"/>
          </a:p>
          <a:p>
            <a:pPr algn="ctr"/>
            <a:r>
              <a:rPr lang="es-MX" sz="3200" b="0" dirty="0"/>
              <a:t>Conductas de riesgo: </a:t>
            </a:r>
          </a:p>
          <a:p>
            <a:pPr algn="ctr"/>
            <a:r>
              <a:rPr lang="es-MX" sz="3200" b="0" dirty="0"/>
              <a:t>Drogadicción, alcoholismo, sexualidad responsable, bullying, sexting, cutting.</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20</a:t>
            </a:fld>
            <a:endParaRPr lang="es-MX"/>
          </a:p>
        </p:txBody>
      </p:sp>
    </p:spTree>
    <p:extLst>
      <p:ext uri="{BB962C8B-B14F-4D97-AF65-F5344CB8AC3E}">
        <p14:creationId xmlns:p14="http://schemas.microsoft.com/office/powerpoint/2010/main" val="169009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000" dirty="0"/>
              <a:t>Contenido</a:t>
            </a:r>
          </a:p>
          <a:p>
            <a:pPr algn="ctr"/>
            <a:r>
              <a:rPr lang="es-MX" sz="4000" dirty="0"/>
              <a:t>Geografía</a:t>
            </a:r>
          </a:p>
          <a:p>
            <a:pPr algn="ctr"/>
            <a:endParaRPr lang="es-MX" sz="2000" dirty="0"/>
          </a:p>
          <a:p>
            <a:pPr algn="ctr"/>
            <a:endParaRPr lang="es-MX" sz="2000" dirty="0"/>
          </a:p>
          <a:p>
            <a:pPr algn="ctr"/>
            <a:r>
              <a:rPr lang="es-MX" sz="3200" b="0" dirty="0"/>
              <a:t>Población en un mundo diverso y desigual.</a:t>
            </a:r>
          </a:p>
          <a:p>
            <a:pPr algn="ctr"/>
            <a:r>
              <a:rPr lang="es-MX" sz="3200" b="0" dirty="0"/>
              <a:t>Urbano, rural, los problemas de la urbanización, crecimiento. </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21</a:t>
            </a:fld>
            <a:endParaRPr lang="es-MX"/>
          </a:p>
        </p:txBody>
      </p:sp>
    </p:spTree>
    <p:extLst>
      <p:ext uri="{BB962C8B-B14F-4D97-AF65-F5344CB8AC3E}">
        <p14:creationId xmlns:p14="http://schemas.microsoft.com/office/powerpoint/2010/main" val="211596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fontScale="92500" lnSpcReduction="20000"/>
          </a:bodyPr>
          <a:lstStyle/>
          <a:p>
            <a:pPr algn="ctr"/>
            <a:r>
              <a:rPr lang="es-MX" sz="4000" dirty="0"/>
              <a:t>Contenido</a:t>
            </a:r>
          </a:p>
          <a:p>
            <a:pPr algn="ctr"/>
            <a:r>
              <a:rPr lang="es-MX" sz="4000" dirty="0"/>
              <a:t>Informática</a:t>
            </a:r>
          </a:p>
          <a:p>
            <a:pPr algn="ctr"/>
            <a:endParaRPr lang="es-MX" sz="2000" dirty="0"/>
          </a:p>
          <a:p>
            <a:pPr algn="ctr"/>
            <a:endParaRPr lang="es-MX" sz="2000" dirty="0"/>
          </a:p>
          <a:p>
            <a:pPr algn="ctr"/>
            <a:r>
              <a:rPr lang="es-MX" sz="3200" b="0" dirty="0"/>
              <a:t>Ejecución de procesamiento de información individual o colectivamente para almacenar, compartir y presentar utilizando dispositivos y/o la nube.</a:t>
            </a:r>
          </a:p>
          <a:p>
            <a:pPr algn="ctr"/>
            <a:endParaRPr lang="es-MX" sz="3200" b="0" dirty="0"/>
          </a:p>
          <a:p>
            <a:pPr algn="ctr"/>
            <a:r>
              <a:rPr lang="es-MX" sz="3200" b="0" dirty="0"/>
              <a:t>Uso de software de acuerdo con las necesidades del manejo y presentación de la</a:t>
            </a:r>
          </a:p>
          <a:p>
            <a:pPr algn="ctr"/>
            <a:r>
              <a:rPr lang="es-MX" sz="3200" b="0" dirty="0"/>
              <a:t>información: procesadores de texto, hojas de cálculo, presentaciones electrónicas,</a:t>
            </a:r>
          </a:p>
          <a:p>
            <a:pPr algn="ctr"/>
            <a:r>
              <a:rPr lang="es-MX" sz="3200" b="0" dirty="0"/>
              <a:t>software multimedia, entre otros.</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22</a:t>
            </a:fld>
            <a:endParaRPr lang="es-MX"/>
          </a:p>
        </p:txBody>
      </p:sp>
    </p:spTree>
    <p:extLst>
      <p:ext uri="{BB962C8B-B14F-4D97-AF65-F5344CB8AC3E}">
        <p14:creationId xmlns:p14="http://schemas.microsoft.com/office/powerpoint/2010/main" val="161802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000" dirty="0"/>
              <a:t>Preguntas generadoras</a:t>
            </a:r>
          </a:p>
          <a:p>
            <a:pPr algn="ctr"/>
            <a:endParaRPr lang="es-MX" sz="2000" dirty="0"/>
          </a:p>
          <a:p>
            <a:pPr algn="ctr"/>
            <a:r>
              <a:rPr lang="es-MX" sz="3200" b="0" dirty="0"/>
              <a:t>¿Es la forma y los medios en que la información sobre conductas de riesgo se obtiene lo que genera una distorsión de la misma en los adolescentes?</a:t>
            </a:r>
          </a:p>
          <a:p>
            <a:pPr algn="ctr"/>
            <a:endParaRPr lang="es-MX" sz="3200" b="0" dirty="0"/>
          </a:p>
          <a:p>
            <a:pPr algn="ctr"/>
            <a:r>
              <a:rPr lang="es-MX" sz="3200" b="0" dirty="0"/>
              <a:t>¿Afectan los contrastes poblacionales la adquisición de información de manera adecuada?</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23</a:t>
            </a:fld>
            <a:endParaRPr lang="es-MX"/>
          </a:p>
        </p:txBody>
      </p:sp>
    </p:spTree>
    <p:extLst>
      <p:ext uri="{BB962C8B-B14F-4D97-AF65-F5344CB8AC3E}">
        <p14:creationId xmlns:p14="http://schemas.microsoft.com/office/powerpoint/2010/main" val="177495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332656"/>
            <a:ext cx="8568952" cy="5826243"/>
          </a:xfrm>
        </p:spPr>
        <p:txBody>
          <a:bodyPr anchor="t">
            <a:normAutofit/>
          </a:bodyPr>
          <a:lstStyle/>
          <a:p>
            <a:pPr algn="ctr"/>
            <a:r>
              <a:rPr lang="es-MX" sz="2800" dirty="0"/>
              <a:t>Formato de Planeación General</a:t>
            </a:r>
            <a:endParaRPr lang="es-MX" sz="2800" b="0" dirty="0"/>
          </a:p>
        </p:txBody>
      </p:sp>
      <p:graphicFrame>
        <p:nvGraphicFramePr>
          <p:cNvPr id="5" name="4 Tabla"/>
          <p:cNvGraphicFramePr>
            <a:graphicFrameLocks noGrp="1"/>
          </p:cNvGraphicFramePr>
          <p:nvPr>
            <p:extLst>
              <p:ext uri="{D42A27DB-BD31-4B8C-83A1-F6EECF244321}">
                <p14:modId xmlns:p14="http://schemas.microsoft.com/office/powerpoint/2010/main" val="2255993237"/>
              </p:ext>
            </p:extLst>
          </p:nvPr>
        </p:nvGraphicFramePr>
        <p:xfrm>
          <a:off x="323530" y="1124745"/>
          <a:ext cx="8496945" cy="5544619"/>
        </p:xfrm>
        <a:graphic>
          <a:graphicData uri="http://schemas.openxmlformats.org/drawingml/2006/table">
            <a:tbl>
              <a:tblPr>
                <a:tableStyleId>{8799B23B-EC83-4686-B30A-512413B5E67A}</a:tableStyleId>
              </a:tblPr>
              <a:tblGrid>
                <a:gridCol w="1620564">
                  <a:extLst>
                    <a:ext uri="{9D8B030D-6E8A-4147-A177-3AD203B41FA5}">
                      <a16:colId xmlns:a16="http://schemas.microsoft.com/office/drawing/2014/main" val="20000"/>
                    </a:ext>
                  </a:extLst>
                </a:gridCol>
                <a:gridCol w="551970">
                  <a:extLst>
                    <a:ext uri="{9D8B030D-6E8A-4147-A177-3AD203B41FA5}">
                      <a16:colId xmlns:a16="http://schemas.microsoft.com/office/drawing/2014/main" val="20001"/>
                    </a:ext>
                  </a:extLst>
                </a:gridCol>
                <a:gridCol w="617819">
                  <a:extLst>
                    <a:ext uri="{9D8B030D-6E8A-4147-A177-3AD203B41FA5}">
                      <a16:colId xmlns:a16="http://schemas.microsoft.com/office/drawing/2014/main" val="20002"/>
                    </a:ext>
                  </a:extLst>
                </a:gridCol>
                <a:gridCol w="617819">
                  <a:extLst>
                    <a:ext uri="{9D8B030D-6E8A-4147-A177-3AD203B41FA5}">
                      <a16:colId xmlns:a16="http://schemas.microsoft.com/office/drawing/2014/main" val="20003"/>
                    </a:ext>
                  </a:extLst>
                </a:gridCol>
                <a:gridCol w="1166883">
                  <a:extLst>
                    <a:ext uri="{9D8B030D-6E8A-4147-A177-3AD203B41FA5}">
                      <a16:colId xmlns:a16="http://schemas.microsoft.com/office/drawing/2014/main" val="20004"/>
                    </a:ext>
                  </a:extLst>
                </a:gridCol>
                <a:gridCol w="1166883">
                  <a:extLst>
                    <a:ext uri="{9D8B030D-6E8A-4147-A177-3AD203B41FA5}">
                      <a16:colId xmlns:a16="http://schemas.microsoft.com/office/drawing/2014/main" val="20005"/>
                    </a:ext>
                  </a:extLst>
                </a:gridCol>
                <a:gridCol w="694319">
                  <a:extLst>
                    <a:ext uri="{9D8B030D-6E8A-4147-A177-3AD203B41FA5}">
                      <a16:colId xmlns:a16="http://schemas.microsoft.com/office/drawing/2014/main" val="20006"/>
                    </a:ext>
                  </a:extLst>
                </a:gridCol>
                <a:gridCol w="1030344">
                  <a:extLst>
                    <a:ext uri="{9D8B030D-6E8A-4147-A177-3AD203B41FA5}">
                      <a16:colId xmlns:a16="http://schemas.microsoft.com/office/drawing/2014/main" val="20007"/>
                    </a:ext>
                  </a:extLst>
                </a:gridCol>
                <a:gridCol w="1030344">
                  <a:extLst>
                    <a:ext uri="{9D8B030D-6E8A-4147-A177-3AD203B41FA5}">
                      <a16:colId xmlns:a16="http://schemas.microsoft.com/office/drawing/2014/main" val="20008"/>
                    </a:ext>
                  </a:extLst>
                </a:gridCol>
              </a:tblGrid>
              <a:tr h="138695">
                <a:tc gridSpan="9">
                  <a:txBody>
                    <a:bodyPr/>
                    <a:lstStyle/>
                    <a:p>
                      <a:pPr algn="ctr">
                        <a:spcAft>
                          <a:spcPts val="0"/>
                        </a:spcAft>
                      </a:pPr>
                      <a:r>
                        <a:rPr lang="es-ES" sz="800" cap="small" dirty="0">
                          <a:effectLst/>
                        </a:rPr>
                        <a:t>Calendarización de unidades y cálculo de horas, clases y prácticas</a:t>
                      </a:r>
                      <a:endParaRPr lang="es-MX" sz="1100" b="1" cap="small" dirty="0">
                        <a:effectLst/>
                        <a:latin typeface="Century Gothic"/>
                        <a:ea typeface="Times New Roman"/>
                        <a:cs typeface="Times New Roman"/>
                      </a:endParaRPr>
                    </a:p>
                  </a:txBody>
                  <a:tcPr marL="35537" marR="35537" marT="0" marB="0" anchor="c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38695">
                <a:tc rowSpan="2">
                  <a:txBody>
                    <a:bodyPr/>
                    <a:lstStyle/>
                    <a:p>
                      <a:pPr marR="91440" algn="ctr">
                        <a:spcAft>
                          <a:spcPts val="0"/>
                        </a:spcAft>
                      </a:pPr>
                      <a:r>
                        <a:rPr lang="es-ES" sz="800" cap="small" dirty="0">
                          <a:effectLst/>
                        </a:rPr>
                        <a:t>Temas</a:t>
                      </a:r>
                      <a:endParaRPr lang="es-MX" sz="1100" b="1" cap="small" dirty="0">
                        <a:effectLst/>
                        <a:latin typeface="Century Gothic"/>
                        <a:ea typeface="Times New Roman"/>
                        <a:cs typeface="Times New Roman"/>
                      </a:endParaRPr>
                    </a:p>
                  </a:txBody>
                  <a:tcPr marL="35537" marR="35537" marT="0" marB="0" anchor="ctr">
                    <a:solidFill>
                      <a:schemeClr val="bg1"/>
                    </a:solidFill>
                  </a:tcPr>
                </a:tc>
                <a:tc gridSpan="3">
                  <a:txBody>
                    <a:bodyPr/>
                    <a:lstStyle/>
                    <a:p>
                      <a:pPr algn="ctr">
                        <a:spcAft>
                          <a:spcPts val="0"/>
                        </a:spcAft>
                      </a:pPr>
                      <a:r>
                        <a:rPr lang="es-ES" sz="800" cap="small">
                          <a:effectLst/>
                        </a:rPr>
                        <a:t>Horas</a:t>
                      </a:r>
                      <a:endParaRPr lang="es-MX" sz="1100" b="1" cap="small">
                        <a:effectLst/>
                        <a:latin typeface="Century Gothic"/>
                        <a:ea typeface="Times New Roman"/>
                        <a:cs typeface="Times New Roman"/>
                      </a:endParaRPr>
                    </a:p>
                  </a:txBody>
                  <a:tcPr marL="35537" marR="35537" marT="0" marB="0" anchor="ctr">
                    <a:solidFill>
                      <a:schemeClr val="bg1"/>
                    </a:solidFill>
                  </a:tcPr>
                </a:tc>
                <a:tc hMerge="1">
                  <a:txBody>
                    <a:bodyPr/>
                    <a:lstStyle/>
                    <a:p>
                      <a:endParaRPr lang="es-MX"/>
                    </a:p>
                  </a:txBody>
                  <a:tcPr/>
                </a:tc>
                <a:tc hMerge="1">
                  <a:txBody>
                    <a:bodyPr/>
                    <a:lstStyle/>
                    <a:p>
                      <a:endParaRPr lang="es-MX"/>
                    </a:p>
                  </a:txBody>
                  <a:tcPr/>
                </a:tc>
                <a:tc gridSpan="2">
                  <a:txBody>
                    <a:bodyPr/>
                    <a:lstStyle/>
                    <a:p>
                      <a:pPr algn="ctr">
                        <a:spcAft>
                          <a:spcPts val="0"/>
                        </a:spcAft>
                      </a:pPr>
                      <a:r>
                        <a:rPr lang="es-ES" sz="800" cap="small">
                          <a:effectLst/>
                        </a:rPr>
                        <a:t>Clases teóricas</a:t>
                      </a:r>
                      <a:endParaRPr lang="es-MX" sz="1100" b="1" cap="small">
                        <a:effectLst/>
                        <a:latin typeface="Century Gothic"/>
                        <a:ea typeface="Times New Roman"/>
                        <a:cs typeface="Times New Roman"/>
                      </a:endParaRPr>
                    </a:p>
                  </a:txBody>
                  <a:tcPr marL="35537" marR="35537" marT="0" marB="0" anchor="ctr">
                    <a:solidFill>
                      <a:schemeClr val="bg1"/>
                    </a:solidFill>
                  </a:tcPr>
                </a:tc>
                <a:tc hMerge="1">
                  <a:txBody>
                    <a:bodyPr/>
                    <a:lstStyle/>
                    <a:p>
                      <a:endParaRPr lang="es-MX"/>
                    </a:p>
                  </a:txBody>
                  <a:tcPr/>
                </a:tc>
                <a:tc gridSpan="3">
                  <a:txBody>
                    <a:bodyPr/>
                    <a:lstStyle/>
                    <a:p>
                      <a:pPr algn="ctr">
                        <a:spcAft>
                          <a:spcPts val="0"/>
                        </a:spcAft>
                      </a:pPr>
                      <a:r>
                        <a:rPr lang="es-ES" sz="800" cap="small">
                          <a:effectLst/>
                        </a:rPr>
                        <a:t>Clases prácticas</a:t>
                      </a:r>
                      <a:endParaRPr lang="es-MX" sz="1100" b="1" cap="small">
                        <a:effectLst/>
                        <a:latin typeface="Century Gothic"/>
                        <a:ea typeface="Times New Roman"/>
                        <a:cs typeface="Times New Roman"/>
                      </a:endParaRPr>
                    </a:p>
                  </a:txBody>
                  <a:tcPr marL="35537" marR="35537" marT="0" marB="0" anchor="ctr">
                    <a:solidFill>
                      <a:schemeClr val="bg1"/>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77389">
                <a:tc vMerge="1">
                  <a:txBody>
                    <a:bodyPr/>
                    <a:lstStyle/>
                    <a:p>
                      <a:endParaRPr lang="es-MX"/>
                    </a:p>
                  </a:txBody>
                  <a:tcPr/>
                </a:tc>
                <a:tc>
                  <a:txBody>
                    <a:bodyPr/>
                    <a:lstStyle/>
                    <a:p>
                      <a:pPr algn="ctr">
                        <a:spcAft>
                          <a:spcPts val="0"/>
                        </a:spcAft>
                      </a:pPr>
                      <a:r>
                        <a:rPr lang="es-ES" sz="800" cap="small">
                          <a:effectLst/>
                        </a:rPr>
                        <a:t>Total</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dirty="0">
                          <a:effectLst/>
                        </a:rPr>
                        <a:t>Teóricas</a:t>
                      </a: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Prácticas</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Número</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Fechas</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Número</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Hrs.</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Fechas</a:t>
                      </a:r>
                      <a:endParaRPr lang="es-MX" sz="1100" b="1" cap="small">
                        <a:effectLst/>
                        <a:latin typeface="Century Gothic"/>
                        <a:ea typeface="Times New Roman"/>
                        <a:cs typeface="Times New Roman"/>
                      </a:endParaRPr>
                    </a:p>
                  </a:txBody>
                  <a:tcPr marL="35537" marR="35537" marT="0" marB="0" anchor="ctr">
                    <a:solidFill>
                      <a:schemeClr val="bg1"/>
                    </a:solidFill>
                  </a:tcPr>
                </a:tc>
                <a:extLst>
                  <a:ext uri="{0D108BD9-81ED-4DB2-BD59-A6C34878D82A}">
                    <a16:rowId xmlns:a16="http://schemas.microsoft.com/office/drawing/2014/main" val="10002"/>
                  </a:ext>
                </a:extLst>
              </a:tr>
              <a:tr h="831625">
                <a:tc>
                  <a:txBody>
                    <a:bodyPr/>
                    <a:lstStyle/>
                    <a:p>
                      <a:pPr algn="ctr">
                        <a:spcAft>
                          <a:spcPts val="0"/>
                        </a:spcAft>
                      </a:pPr>
                      <a:endParaRPr lang="es-MX" sz="1100" dirty="0">
                        <a:effectLst/>
                        <a:latin typeface="Times New Roman"/>
                        <a:ea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extLst>
                  <a:ext uri="{0D108BD9-81ED-4DB2-BD59-A6C34878D82A}">
                    <a16:rowId xmlns:a16="http://schemas.microsoft.com/office/drawing/2014/main" val="10003"/>
                  </a:ext>
                </a:extLst>
              </a:tr>
              <a:tr h="831625">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extLst>
                  <a:ext uri="{0D108BD9-81ED-4DB2-BD59-A6C34878D82A}">
                    <a16:rowId xmlns:a16="http://schemas.microsoft.com/office/drawing/2014/main" val="10004"/>
                  </a:ext>
                </a:extLst>
              </a:tr>
              <a:tr h="831625">
                <a:tc>
                  <a:txBody>
                    <a:bodyPr/>
                    <a:lstStyle/>
                    <a:p>
                      <a:pPr algn="ctr">
                        <a:spcAft>
                          <a:spcPts val="0"/>
                        </a:spcAft>
                        <a:tabLst>
                          <a:tab pos="228600" algn="l"/>
                        </a:tabLs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extLst>
                  <a:ext uri="{0D108BD9-81ED-4DB2-BD59-A6C34878D82A}">
                    <a16:rowId xmlns:a16="http://schemas.microsoft.com/office/drawing/2014/main" val="10005"/>
                  </a:ext>
                </a:extLst>
              </a:tr>
              <a:tr h="831625">
                <a:tc>
                  <a:txBody>
                    <a:bodyPr/>
                    <a:lstStyle/>
                    <a:p>
                      <a:pPr algn="ctr">
                        <a:spcAft>
                          <a:spcPts val="0"/>
                        </a:spcAft>
                      </a:pPr>
                      <a:endParaRPr lang="es-MX" sz="1100">
                        <a:effectLst/>
                        <a:latin typeface="Times New Roman"/>
                        <a:ea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dirty="0">
                        <a:effectLst/>
                        <a:latin typeface="Times New Roman"/>
                        <a:ea typeface="Times New Roman"/>
                      </a:endParaRPr>
                    </a:p>
                  </a:txBody>
                  <a:tcPr marL="35537" marR="35537" marT="0" marB="0" anchor="ctr">
                    <a:solidFill>
                      <a:schemeClr val="bg1"/>
                    </a:solidFill>
                  </a:tcPr>
                </a:tc>
                <a:extLst>
                  <a:ext uri="{0D108BD9-81ED-4DB2-BD59-A6C34878D82A}">
                    <a16:rowId xmlns:a16="http://schemas.microsoft.com/office/drawing/2014/main" val="10006"/>
                  </a:ext>
                </a:extLst>
              </a:tr>
              <a:tr h="831625">
                <a:tc>
                  <a:txBody>
                    <a:bodyPr/>
                    <a:lstStyle/>
                    <a:p>
                      <a:pPr algn="ctr">
                        <a:spcAft>
                          <a:spcPts val="0"/>
                        </a:spcAft>
                        <a:tabLst>
                          <a:tab pos="228600" algn="l"/>
                        </a:tabLs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dirty="0">
                        <a:effectLst/>
                        <a:latin typeface="Times New Roman"/>
                        <a:ea typeface="Times New Roman"/>
                      </a:endParaRPr>
                    </a:p>
                  </a:txBody>
                  <a:tcPr marL="35537" marR="35537" marT="0" marB="0" anchor="ctr">
                    <a:solidFill>
                      <a:schemeClr val="bg1"/>
                    </a:solidFill>
                  </a:tcPr>
                </a:tc>
                <a:extLst>
                  <a:ext uri="{0D108BD9-81ED-4DB2-BD59-A6C34878D82A}">
                    <a16:rowId xmlns:a16="http://schemas.microsoft.com/office/drawing/2014/main" val="10007"/>
                  </a:ext>
                </a:extLst>
              </a:tr>
              <a:tr h="277208">
                <a:tc>
                  <a:txBody>
                    <a:bodyPr/>
                    <a:lstStyle/>
                    <a:p>
                      <a:pPr marR="91440" algn="ctr">
                        <a:spcAft>
                          <a:spcPts val="0"/>
                        </a:spcAft>
                        <a:tabLst>
                          <a:tab pos="228600" algn="l"/>
                        </a:tabLst>
                      </a:pPr>
                      <a:r>
                        <a:rPr lang="es-ES" sz="800" cap="small">
                          <a:effectLst/>
                        </a:rPr>
                        <a:t>Totales</a:t>
                      </a:r>
                      <a:endParaRPr lang="es-MX" sz="1100" b="1" cap="small">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dirty="0">
                        <a:effectLst/>
                        <a:latin typeface="Times New Roman"/>
                        <a:ea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endParaRPr lang="es-MX" sz="1100" b="1" cap="small" dirty="0">
                        <a:effectLst/>
                        <a:latin typeface="Century Gothic"/>
                        <a:ea typeface="Times New Roman"/>
                        <a:cs typeface="Times New Roman"/>
                      </a:endParaRPr>
                    </a:p>
                  </a:txBody>
                  <a:tcPr marL="35537" marR="35537" marT="0" marB="0" anchor="ctr">
                    <a:solidFill>
                      <a:schemeClr val="bg1"/>
                    </a:solidFill>
                  </a:tcPr>
                </a:tc>
                <a:tc>
                  <a:txBody>
                    <a:bodyPr/>
                    <a:lstStyle/>
                    <a:p>
                      <a:pPr algn="ctr">
                        <a:spcAft>
                          <a:spcPts val="0"/>
                        </a:spcAft>
                      </a:pPr>
                      <a:r>
                        <a:rPr lang="es-ES" sz="800" cap="small">
                          <a:effectLst/>
                        </a:rPr>
                        <a:t> </a:t>
                      </a:r>
                      <a:endParaRPr lang="es-MX" sz="1100" b="1" cap="small">
                        <a:effectLst/>
                        <a:latin typeface="Century Gothic"/>
                        <a:ea typeface="Times New Roman"/>
                        <a:cs typeface="Times New Roman"/>
                      </a:endParaRPr>
                    </a:p>
                  </a:txBody>
                  <a:tcPr marL="35537" marR="35537" marT="0" marB="0" anchor="ctr">
                    <a:solidFill>
                      <a:schemeClr val="bg1"/>
                    </a:solidFill>
                  </a:tcPr>
                </a:tc>
                <a:extLst>
                  <a:ext uri="{0D108BD9-81ED-4DB2-BD59-A6C34878D82A}">
                    <a16:rowId xmlns:a16="http://schemas.microsoft.com/office/drawing/2014/main" val="10008"/>
                  </a:ext>
                </a:extLst>
              </a:tr>
              <a:tr h="138695">
                <a:tc gridSpan="9">
                  <a:txBody>
                    <a:bodyPr/>
                    <a:lstStyle/>
                    <a:p>
                      <a:pPr algn="ctr">
                        <a:spcAft>
                          <a:spcPts val="0"/>
                        </a:spcAft>
                      </a:pPr>
                      <a:r>
                        <a:rPr lang="es-ES" sz="800" cap="small">
                          <a:effectLst/>
                        </a:rPr>
                        <a:t>Observaciones</a:t>
                      </a:r>
                      <a:endParaRPr lang="es-MX" sz="1100" b="1" cap="small">
                        <a:effectLst/>
                        <a:latin typeface="Century Gothic"/>
                        <a:ea typeface="Times New Roman"/>
                        <a:cs typeface="Times New Roman"/>
                      </a:endParaRPr>
                    </a:p>
                  </a:txBody>
                  <a:tcPr marL="35537" marR="35537" marT="0" marB="0" anchor="c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415812">
                <a:tc gridSpan="9">
                  <a:txBody>
                    <a:bodyPr/>
                    <a:lstStyle/>
                    <a:p>
                      <a:pPr algn="l">
                        <a:spcAft>
                          <a:spcPts val="0"/>
                        </a:spcAft>
                      </a:pPr>
                      <a:r>
                        <a:rPr lang="es-ES" sz="800" dirty="0">
                          <a:effectLst/>
                        </a:rPr>
                        <a:t> </a:t>
                      </a:r>
                      <a:endParaRPr lang="es-MX" sz="1100" dirty="0">
                        <a:effectLst/>
                        <a:latin typeface="Times New Roman"/>
                        <a:ea typeface="Times New Roman"/>
                      </a:endParaRPr>
                    </a:p>
                  </a:txBody>
                  <a:tcPr marL="35537" marR="35537" marT="0" marB="0" anchor="c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bl>
          </a:graphicData>
        </a:graphic>
      </p:graphicFrame>
      <p:sp>
        <p:nvSpPr>
          <p:cNvPr id="4" name="3 Marcador de número de diapositiva"/>
          <p:cNvSpPr>
            <a:spLocks noGrp="1"/>
          </p:cNvSpPr>
          <p:nvPr>
            <p:ph type="sldNum" sz="quarter" idx="12"/>
          </p:nvPr>
        </p:nvSpPr>
        <p:spPr/>
        <p:txBody>
          <a:bodyPr/>
          <a:lstStyle/>
          <a:p>
            <a:fld id="{7386AA0C-1253-4924-96D6-EDEF9E5D9510}" type="slidenum">
              <a:rPr lang="es-MX" smtClean="0"/>
              <a:pPr/>
              <a:t>24</a:t>
            </a:fld>
            <a:endParaRPr lang="es-MX"/>
          </a:p>
        </p:txBody>
      </p:sp>
    </p:spTree>
    <p:extLst>
      <p:ext uri="{BB962C8B-B14F-4D97-AF65-F5344CB8AC3E}">
        <p14:creationId xmlns:p14="http://schemas.microsoft.com/office/powerpoint/2010/main" val="382561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332656"/>
            <a:ext cx="8568952" cy="5826243"/>
          </a:xfrm>
        </p:spPr>
        <p:txBody>
          <a:bodyPr anchor="t">
            <a:normAutofit/>
          </a:bodyPr>
          <a:lstStyle/>
          <a:p>
            <a:pPr algn="ctr"/>
            <a:r>
              <a:rPr lang="es-MX" sz="2800" dirty="0"/>
              <a:t>Formato de Planeación Día a Día</a:t>
            </a:r>
            <a:endParaRPr lang="es-MX" sz="2800" b="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851" t="22312" r="23828" b="14688"/>
          <a:stretch/>
        </p:blipFill>
        <p:spPr bwMode="auto">
          <a:xfrm>
            <a:off x="467544" y="980729"/>
            <a:ext cx="8424936" cy="5742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25</a:t>
            </a:fld>
            <a:endParaRPr lang="es-MX"/>
          </a:p>
        </p:txBody>
      </p:sp>
    </p:spTree>
    <p:extLst>
      <p:ext uri="{BB962C8B-B14F-4D97-AF65-F5344CB8AC3E}">
        <p14:creationId xmlns:p14="http://schemas.microsoft.com/office/powerpoint/2010/main" val="2555052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332656"/>
            <a:ext cx="8568952" cy="5826243"/>
          </a:xfrm>
        </p:spPr>
        <p:txBody>
          <a:bodyPr anchor="t">
            <a:normAutofit/>
          </a:bodyPr>
          <a:lstStyle/>
          <a:p>
            <a:pPr algn="ctr"/>
            <a:r>
              <a:rPr lang="es-MX" sz="2800" dirty="0"/>
              <a:t>Aspectos de Evaluación</a:t>
            </a:r>
            <a:endParaRPr lang="es-MX" sz="2800" b="0" dirty="0"/>
          </a:p>
        </p:txBody>
      </p:sp>
      <p:graphicFrame>
        <p:nvGraphicFramePr>
          <p:cNvPr id="4" name="3 Tabla"/>
          <p:cNvGraphicFramePr>
            <a:graphicFrameLocks noGrp="1"/>
          </p:cNvGraphicFramePr>
          <p:nvPr>
            <p:extLst>
              <p:ext uri="{D42A27DB-BD31-4B8C-83A1-F6EECF244321}">
                <p14:modId xmlns:p14="http://schemas.microsoft.com/office/powerpoint/2010/main" val="1321892761"/>
              </p:ext>
            </p:extLst>
          </p:nvPr>
        </p:nvGraphicFramePr>
        <p:xfrm>
          <a:off x="539552" y="1700808"/>
          <a:ext cx="8352928" cy="4601892"/>
        </p:xfrm>
        <a:graphic>
          <a:graphicData uri="http://schemas.openxmlformats.org/drawingml/2006/table">
            <a:tbl>
              <a:tblPr>
                <a:tableStyleId>{69CF1AB2-1976-4502-BF36-3FF5EA218861}</a:tableStyleId>
              </a:tblPr>
              <a:tblGrid>
                <a:gridCol w="2824933">
                  <a:extLst>
                    <a:ext uri="{9D8B030D-6E8A-4147-A177-3AD203B41FA5}">
                      <a16:colId xmlns:a16="http://schemas.microsoft.com/office/drawing/2014/main" val="20000"/>
                    </a:ext>
                  </a:extLst>
                </a:gridCol>
                <a:gridCol w="2850525">
                  <a:extLst>
                    <a:ext uri="{9D8B030D-6E8A-4147-A177-3AD203B41FA5}">
                      <a16:colId xmlns:a16="http://schemas.microsoft.com/office/drawing/2014/main" val="20001"/>
                    </a:ext>
                  </a:extLst>
                </a:gridCol>
                <a:gridCol w="2677470">
                  <a:extLst>
                    <a:ext uri="{9D8B030D-6E8A-4147-A177-3AD203B41FA5}">
                      <a16:colId xmlns:a16="http://schemas.microsoft.com/office/drawing/2014/main" val="20002"/>
                    </a:ext>
                  </a:extLst>
                </a:gridCol>
              </a:tblGrid>
              <a:tr h="976491">
                <a:tc>
                  <a:txBody>
                    <a:bodyPr/>
                    <a:lstStyle/>
                    <a:p>
                      <a:pPr algn="ctr">
                        <a:lnSpc>
                          <a:spcPct val="115000"/>
                        </a:lnSpc>
                        <a:spcAft>
                          <a:spcPts val="0"/>
                        </a:spcAft>
                      </a:pPr>
                      <a:r>
                        <a:rPr lang="es-ES" sz="1600" dirty="0">
                          <a:effectLst/>
                        </a:rPr>
                        <a:t>1. Aspectos  que se evalúan.</a:t>
                      </a:r>
                      <a:endParaRPr lang="es-MX" sz="1600" dirty="0">
                        <a:solidFill>
                          <a:srgbClr val="000000"/>
                        </a:solidFill>
                        <a:effectLst/>
                        <a:latin typeface="Arial"/>
                        <a:ea typeface="Arial"/>
                      </a:endParaRPr>
                    </a:p>
                  </a:txBody>
                  <a:tcPr marL="54468" marR="54468" marT="72624" marB="72624" anchor="ctr"/>
                </a:tc>
                <a:tc>
                  <a:txBody>
                    <a:bodyPr/>
                    <a:lstStyle/>
                    <a:p>
                      <a:pPr algn="ctr">
                        <a:lnSpc>
                          <a:spcPct val="115000"/>
                        </a:lnSpc>
                        <a:spcAft>
                          <a:spcPts val="0"/>
                        </a:spcAft>
                      </a:pPr>
                      <a:r>
                        <a:rPr lang="es-ES" sz="1600" dirty="0">
                          <a:effectLst/>
                        </a:rPr>
                        <a:t>2. Criterios que se utilizan, para evaluar cada aspecto</a:t>
                      </a:r>
                      <a:endParaRPr lang="es-MX" sz="1600" dirty="0">
                        <a:solidFill>
                          <a:srgbClr val="000000"/>
                        </a:solidFill>
                        <a:effectLst/>
                        <a:latin typeface="Arial"/>
                        <a:ea typeface="Arial"/>
                      </a:endParaRPr>
                    </a:p>
                  </a:txBody>
                  <a:tcPr marL="54468" marR="54468" marT="72624" marB="72624" anchor="ctr"/>
                </a:tc>
                <a:tc>
                  <a:txBody>
                    <a:bodyPr/>
                    <a:lstStyle/>
                    <a:p>
                      <a:pPr algn="ctr">
                        <a:lnSpc>
                          <a:spcPct val="115000"/>
                        </a:lnSpc>
                        <a:spcAft>
                          <a:spcPts val="0"/>
                        </a:spcAft>
                      </a:pPr>
                      <a:r>
                        <a:rPr lang="es-ES" sz="1600" dirty="0">
                          <a:effectLst/>
                        </a:rPr>
                        <a:t>3. Herramientas e instrumentos de evaluación que se utilizan.</a:t>
                      </a:r>
                      <a:endParaRPr lang="es-MX" sz="1600" dirty="0">
                        <a:solidFill>
                          <a:srgbClr val="000000"/>
                        </a:solidFill>
                        <a:effectLst/>
                        <a:latin typeface="Arial"/>
                        <a:ea typeface="Arial"/>
                      </a:endParaRPr>
                    </a:p>
                  </a:txBody>
                  <a:tcPr marL="54468" marR="54468" marT="72624" marB="72624" anchor="ctr"/>
                </a:tc>
                <a:extLst>
                  <a:ext uri="{0D108BD9-81ED-4DB2-BD59-A6C34878D82A}">
                    <a16:rowId xmlns:a16="http://schemas.microsoft.com/office/drawing/2014/main" val="10000"/>
                  </a:ext>
                </a:extLst>
              </a:tr>
              <a:tr h="3055957">
                <a:tc>
                  <a:txBody>
                    <a:bodyPr/>
                    <a:lstStyle/>
                    <a:p>
                      <a:pPr>
                        <a:lnSpc>
                          <a:spcPct val="115000"/>
                        </a:lnSpc>
                        <a:spcAft>
                          <a:spcPts val="0"/>
                        </a:spcAft>
                      </a:pPr>
                      <a:r>
                        <a:rPr lang="es-ES" sz="1800" dirty="0">
                          <a:effectLst/>
                        </a:rPr>
                        <a:t>Profundidad y sencillez de la información</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Manejo de la información de los alumnos encargados de la elaboración del producto.</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Uso de software para crear videos.</a:t>
                      </a:r>
                      <a:endParaRPr lang="es-MX" sz="1800" dirty="0">
                        <a:solidFill>
                          <a:srgbClr val="000000"/>
                        </a:solidFill>
                        <a:effectLst/>
                        <a:latin typeface="Arial"/>
                        <a:ea typeface="Arial"/>
                      </a:endParaRPr>
                    </a:p>
                  </a:txBody>
                  <a:tcPr marL="54468" marR="54468" marT="72624" marB="72624" anchor="ctr"/>
                </a:tc>
                <a:tc>
                  <a:txBody>
                    <a:bodyPr/>
                    <a:lstStyle/>
                    <a:p>
                      <a:pPr>
                        <a:lnSpc>
                          <a:spcPct val="115000"/>
                        </a:lnSpc>
                        <a:spcAft>
                          <a:spcPts val="0"/>
                        </a:spcAft>
                      </a:pPr>
                      <a:r>
                        <a:rPr lang="es-ES" sz="1800" dirty="0">
                          <a:effectLst/>
                        </a:rPr>
                        <a:t>Veracidad, obtención y claridad de la información</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Claridad en la explicación, solución de preguntas, fluidez en el desarrollo.</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Dominio de software para crear y publicar videos.</a:t>
                      </a:r>
                      <a:endParaRPr lang="es-MX" sz="1800" dirty="0">
                        <a:solidFill>
                          <a:srgbClr val="000000"/>
                        </a:solidFill>
                        <a:effectLst/>
                        <a:latin typeface="Arial"/>
                        <a:ea typeface="Arial"/>
                      </a:endParaRPr>
                    </a:p>
                  </a:txBody>
                  <a:tcPr marL="54468" marR="54468" marT="72624" marB="72624" anchor="ctr"/>
                </a:tc>
                <a:tc>
                  <a:txBody>
                    <a:bodyPr/>
                    <a:lstStyle/>
                    <a:p>
                      <a:pPr>
                        <a:lnSpc>
                          <a:spcPct val="115000"/>
                        </a:lnSpc>
                        <a:spcAft>
                          <a:spcPts val="0"/>
                        </a:spcAft>
                      </a:pPr>
                      <a:r>
                        <a:rPr lang="es-ES" sz="1800" dirty="0">
                          <a:effectLst/>
                        </a:rPr>
                        <a:t>Rubrica de evaluación.</a:t>
                      </a:r>
                      <a:endParaRPr lang="es-MX" sz="1800" dirty="0">
                        <a:effectLst/>
                      </a:endParaRPr>
                    </a:p>
                    <a:p>
                      <a:pPr>
                        <a:lnSpc>
                          <a:spcPct val="115000"/>
                        </a:lnSpc>
                        <a:spcAft>
                          <a:spcPts val="0"/>
                        </a:spcAft>
                      </a:pPr>
                      <a:r>
                        <a:rPr lang="es-ES" sz="1800" dirty="0">
                          <a:effectLst/>
                        </a:rPr>
                        <a:t>Listas de cotejo.</a:t>
                      </a:r>
                      <a:endParaRPr lang="es-MX" sz="1800" dirty="0">
                        <a:solidFill>
                          <a:srgbClr val="000000"/>
                        </a:solidFill>
                        <a:effectLst/>
                        <a:latin typeface="Arial"/>
                        <a:ea typeface="Arial"/>
                      </a:endParaRPr>
                    </a:p>
                  </a:txBody>
                  <a:tcPr marL="54468" marR="54468" marT="72624" marB="72624" anchor="ctr"/>
                </a:tc>
                <a:extLst>
                  <a:ext uri="{0D108BD9-81ED-4DB2-BD59-A6C34878D82A}">
                    <a16:rowId xmlns:a16="http://schemas.microsoft.com/office/drawing/2014/main" val="10001"/>
                  </a:ext>
                </a:extLst>
              </a:tr>
            </a:tbl>
          </a:graphicData>
        </a:graphic>
      </p:graphicFrame>
      <p:sp>
        <p:nvSpPr>
          <p:cNvPr id="7" name="6 Marcador de número de diapositiva"/>
          <p:cNvSpPr>
            <a:spLocks noGrp="1"/>
          </p:cNvSpPr>
          <p:nvPr>
            <p:ph type="sldNum" sz="quarter" idx="12"/>
          </p:nvPr>
        </p:nvSpPr>
        <p:spPr/>
        <p:txBody>
          <a:bodyPr/>
          <a:lstStyle/>
          <a:p>
            <a:fld id="{7386AA0C-1253-4924-96D6-EDEF9E5D9510}" type="slidenum">
              <a:rPr lang="es-MX" smtClean="0"/>
              <a:pPr/>
              <a:t>26</a:t>
            </a:fld>
            <a:endParaRPr lang="es-MX"/>
          </a:p>
        </p:txBody>
      </p:sp>
    </p:spTree>
    <p:extLst>
      <p:ext uri="{BB962C8B-B14F-4D97-AF65-F5344CB8AC3E}">
        <p14:creationId xmlns:p14="http://schemas.microsoft.com/office/powerpoint/2010/main" val="166403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457200" y="274639"/>
            <a:ext cx="7467600" cy="5980620"/>
          </a:xfrm>
          <a:prstGeom prst="rect">
            <a:avLst/>
          </a:prstGeom>
        </p:spPr>
        <p:txBody>
          <a:bodyPr vert="horz" anchor="t">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endParaRPr lang="es-MX" sz="4000" dirty="0"/>
          </a:p>
          <a:p>
            <a:pPr algn="ctr"/>
            <a:endParaRPr lang="es-MX" sz="4000" dirty="0"/>
          </a:p>
        </p:txBody>
      </p:sp>
      <p:sp>
        <p:nvSpPr>
          <p:cNvPr id="8" name="3 Marcador de número de diapositiva"/>
          <p:cNvSpPr txBox="1">
            <a:spLocks/>
          </p:cNvSpPr>
          <p:nvPr/>
        </p:nvSpPr>
        <p:spPr>
          <a:xfrm>
            <a:off x="8129016" y="5734051"/>
            <a:ext cx="609600" cy="521208"/>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86AA0C-1253-4924-96D6-EDEF9E5D9510}" type="slidenum">
              <a:rPr lang="es-MX" smtClean="0"/>
              <a:pPr/>
              <a:t>27</a:t>
            </a:fld>
            <a:endParaRPr lang="es-MX" dirty="0"/>
          </a:p>
        </p:txBody>
      </p:sp>
      <p:sp>
        <p:nvSpPr>
          <p:cNvPr id="9" name="2 Subtítulo"/>
          <p:cNvSpPr>
            <a:spLocks noGrp="1"/>
          </p:cNvSpPr>
          <p:nvPr>
            <p:ph type="subTitle" idx="1"/>
          </p:nvPr>
        </p:nvSpPr>
        <p:spPr>
          <a:xfrm>
            <a:off x="1001032" y="432564"/>
            <a:ext cx="7127984" cy="5826243"/>
          </a:xfrm>
        </p:spPr>
        <p:txBody>
          <a:bodyPr anchor="t">
            <a:normAutofit/>
          </a:bodyPr>
          <a:lstStyle/>
          <a:p>
            <a:pPr algn="ctr"/>
            <a:r>
              <a:rPr lang="es-MX" sz="4000" dirty="0"/>
              <a:t>Reflexión</a:t>
            </a:r>
          </a:p>
          <a:p>
            <a:pPr algn="ctr"/>
            <a:endParaRPr lang="es-MX" sz="2000" dirty="0"/>
          </a:p>
          <a:p>
            <a:pPr algn="ctr"/>
            <a:r>
              <a:rPr lang="es-MX" sz="3200" b="0" dirty="0"/>
              <a:t>Durante la reunión con el coordinador se retomo la lista de cotejo para culminar la parte uno del proyecto. varios profesores manifestaron que fue complicado encontrar puntos de reunión y que existieron deficiencias en el momento de redactar tema , objetivos generales y específicos.</a:t>
            </a:r>
          </a:p>
        </p:txBody>
      </p:sp>
      <p:sp>
        <p:nvSpPr>
          <p:cNvPr id="5" name="4 Marcador de número de diapositiva"/>
          <p:cNvSpPr>
            <a:spLocks noGrp="1"/>
          </p:cNvSpPr>
          <p:nvPr>
            <p:ph type="sldNum" sz="quarter" idx="12"/>
          </p:nvPr>
        </p:nvSpPr>
        <p:spPr/>
        <p:txBody>
          <a:bodyPr/>
          <a:lstStyle/>
          <a:p>
            <a:fld id="{7386AA0C-1253-4924-96D6-EDEF9E5D9510}" type="slidenum">
              <a:rPr lang="es-MX" smtClean="0"/>
              <a:pPr/>
              <a:t>27</a:t>
            </a:fld>
            <a:endParaRPr lang="es-MX"/>
          </a:p>
        </p:txBody>
      </p:sp>
    </p:spTree>
    <p:extLst>
      <p:ext uri="{BB962C8B-B14F-4D97-AF65-F5344CB8AC3E}">
        <p14:creationId xmlns:p14="http://schemas.microsoft.com/office/powerpoint/2010/main" val="3948571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a:t>Producto 4.- Organizador gráfico.</a:t>
            </a:r>
          </a:p>
          <a:p>
            <a:pPr algn="ctr"/>
            <a:r>
              <a:rPr lang="es-MX" sz="2800" dirty="0"/>
              <a:t>Preguntas esenciales.</a:t>
            </a:r>
            <a:endParaRPr lang="es-MX" sz="2800" b="0" dirty="0"/>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28</a:t>
            </a:fld>
            <a:endParaRPr lang="es-MX"/>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978"/>
            <a:ext cx="8748464" cy="4046165"/>
          </a:xfrm>
          <a:prstGeom prst="rect">
            <a:avLst/>
          </a:prstGeom>
        </p:spPr>
      </p:pic>
    </p:spTree>
    <p:extLst>
      <p:ext uri="{BB962C8B-B14F-4D97-AF65-F5344CB8AC3E}">
        <p14:creationId xmlns:p14="http://schemas.microsoft.com/office/powerpoint/2010/main" val="339908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a:t>Producto 4.- Organizador gráfico.</a:t>
            </a:r>
          </a:p>
          <a:p>
            <a:pPr algn="ctr"/>
            <a:r>
              <a:rPr lang="es-MX" sz="2800" dirty="0"/>
              <a:t>Proceso de Indagación.</a:t>
            </a:r>
            <a:endParaRPr lang="es-MX" sz="2800"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1892830"/>
            <a:ext cx="6696745" cy="473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29</a:t>
            </a:fld>
            <a:endParaRPr lang="es-MX"/>
          </a:p>
        </p:txBody>
      </p:sp>
    </p:spTree>
    <p:extLst>
      <p:ext uri="{BB962C8B-B14F-4D97-AF65-F5344CB8AC3E}">
        <p14:creationId xmlns:p14="http://schemas.microsoft.com/office/powerpoint/2010/main" val="264038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83768" y="548680"/>
            <a:ext cx="6336704" cy="5826243"/>
          </a:xfrm>
        </p:spPr>
        <p:txBody>
          <a:bodyPr/>
          <a:lstStyle/>
          <a:p>
            <a:pPr algn="ctr"/>
            <a:r>
              <a:rPr lang="es-MX" dirty="0"/>
              <a:t>Maestros Participantes:</a:t>
            </a:r>
          </a:p>
          <a:p>
            <a:pPr algn="ctr"/>
            <a:endParaRPr lang="es-MX" dirty="0"/>
          </a:p>
          <a:p>
            <a:pPr algn="ctr"/>
            <a:endParaRPr lang="es-MX" dirty="0"/>
          </a:p>
          <a:p>
            <a:pPr algn="just"/>
            <a:r>
              <a:rPr lang="es-MX" dirty="0"/>
              <a:t>Lic. Doris de Jesús Rendón</a:t>
            </a:r>
          </a:p>
          <a:p>
            <a:pPr marL="285750" indent="-285750" algn="just">
              <a:buClr>
                <a:srgbClr val="C00000"/>
              </a:buClr>
              <a:buFont typeface="Wingdings" pitchFamily="2" charset="2"/>
              <a:buChar char="Ø"/>
            </a:pPr>
            <a:r>
              <a:rPr lang="es-MX" dirty="0"/>
              <a:t>Geografía.</a:t>
            </a:r>
          </a:p>
          <a:p>
            <a:pPr algn="just"/>
            <a:endParaRPr lang="es-MX" dirty="0"/>
          </a:p>
          <a:p>
            <a:pPr algn="just"/>
            <a:r>
              <a:rPr lang="es-MX" dirty="0" err="1"/>
              <a:t>Psic</a:t>
            </a:r>
            <a:r>
              <a:rPr lang="es-MX" dirty="0"/>
              <a:t>. César </a:t>
            </a:r>
            <a:r>
              <a:rPr lang="es-MX"/>
              <a:t>Cruz Iturbe</a:t>
            </a:r>
            <a:endParaRPr lang="es-MX" dirty="0"/>
          </a:p>
          <a:p>
            <a:pPr marL="285750" indent="-285750" algn="just">
              <a:buClr>
                <a:srgbClr val="C00000"/>
              </a:buClr>
              <a:buFont typeface="Wingdings" pitchFamily="2" charset="2"/>
              <a:buChar char="Ø"/>
            </a:pPr>
            <a:r>
              <a:rPr lang="es-MX" dirty="0"/>
              <a:t>Orientación Educativa IV.</a:t>
            </a:r>
          </a:p>
          <a:p>
            <a:pPr algn="just"/>
            <a:endParaRPr lang="es-MX" dirty="0"/>
          </a:p>
          <a:p>
            <a:pPr algn="just"/>
            <a:r>
              <a:rPr lang="es-MX" dirty="0"/>
              <a:t>Ing. Julio César Camacho Guzmán</a:t>
            </a:r>
          </a:p>
          <a:p>
            <a:pPr marL="285750" indent="-285750" algn="just">
              <a:buClr>
                <a:srgbClr val="C00000"/>
              </a:buClr>
              <a:buFont typeface="Wingdings" pitchFamily="2" charset="2"/>
              <a:buChar char="Ø"/>
            </a:pPr>
            <a:r>
              <a:rPr lang="es-MX" dirty="0"/>
              <a:t>Informática.</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3</a:t>
            </a:fld>
            <a:endParaRPr lang="es-MX"/>
          </a:p>
        </p:txBody>
      </p:sp>
    </p:spTree>
    <p:extLst>
      <p:ext uri="{BB962C8B-B14F-4D97-AF65-F5344CB8AC3E}">
        <p14:creationId xmlns:p14="http://schemas.microsoft.com/office/powerpoint/2010/main" val="137698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err="1"/>
              <a:t>A.M.E</a:t>
            </a:r>
            <a:r>
              <a:rPr lang="es-MX" sz="2800" dirty="0"/>
              <a:t>. General</a:t>
            </a:r>
          </a:p>
          <a:p>
            <a:pPr algn="ctr"/>
            <a:endParaRPr lang="es-MX" sz="2800" b="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32625" r="8243" b="16937"/>
          <a:stretch/>
        </p:blipFill>
        <p:spPr bwMode="auto">
          <a:xfrm>
            <a:off x="395538" y="1340769"/>
            <a:ext cx="843216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30</a:t>
            </a:fld>
            <a:endParaRPr lang="es-MX"/>
          </a:p>
        </p:txBody>
      </p:sp>
    </p:spTree>
    <p:extLst>
      <p:ext uri="{BB962C8B-B14F-4D97-AF65-F5344CB8AC3E}">
        <p14:creationId xmlns:p14="http://schemas.microsoft.com/office/powerpoint/2010/main" val="34711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err="1"/>
              <a:t>A.M.E</a:t>
            </a:r>
            <a:r>
              <a:rPr lang="es-MX" sz="2800" dirty="0"/>
              <a:t>. General</a:t>
            </a:r>
          </a:p>
          <a:p>
            <a:pPr algn="ctr"/>
            <a:endParaRPr lang="es-MX" sz="2800" b="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92" t="29063" r="8710" b="20500"/>
          <a:stretch/>
        </p:blipFill>
        <p:spPr bwMode="auto">
          <a:xfrm>
            <a:off x="107504" y="1484785"/>
            <a:ext cx="8784976" cy="338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31</a:t>
            </a:fld>
            <a:endParaRPr lang="es-MX"/>
          </a:p>
        </p:txBody>
      </p:sp>
    </p:spTree>
    <p:extLst>
      <p:ext uri="{BB962C8B-B14F-4D97-AF65-F5344CB8AC3E}">
        <p14:creationId xmlns:p14="http://schemas.microsoft.com/office/powerpoint/2010/main" val="3107091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err="1"/>
              <a:t>A.M.E</a:t>
            </a:r>
            <a:r>
              <a:rPr lang="es-MX" sz="2800" dirty="0"/>
              <a:t>. General</a:t>
            </a:r>
          </a:p>
          <a:p>
            <a:pPr algn="ctr"/>
            <a:endParaRPr lang="es-MX" sz="2800" b="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34500" r="8711" b="28000"/>
          <a:stretch/>
        </p:blipFill>
        <p:spPr bwMode="auto">
          <a:xfrm>
            <a:off x="183571" y="2372883"/>
            <a:ext cx="87705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32</a:t>
            </a:fld>
            <a:endParaRPr lang="es-MX"/>
          </a:p>
        </p:txBody>
      </p:sp>
    </p:spTree>
    <p:extLst>
      <p:ext uri="{BB962C8B-B14F-4D97-AF65-F5344CB8AC3E}">
        <p14:creationId xmlns:p14="http://schemas.microsoft.com/office/powerpoint/2010/main" val="2811139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2800" dirty="0" err="1"/>
              <a:t>A.M.E</a:t>
            </a:r>
            <a:r>
              <a:rPr lang="es-MX" sz="2800" dirty="0"/>
              <a:t>. General</a:t>
            </a:r>
          </a:p>
          <a:p>
            <a:pPr algn="ctr"/>
            <a:endParaRPr lang="es-MX" sz="2800" b="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21000" r="8594" b="10000"/>
          <a:stretch/>
        </p:blipFill>
        <p:spPr bwMode="auto">
          <a:xfrm>
            <a:off x="107506" y="1268760"/>
            <a:ext cx="886500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33</a:t>
            </a:fld>
            <a:endParaRPr lang="es-MX"/>
          </a:p>
        </p:txBody>
      </p:sp>
    </p:spTree>
    <p:extLst>
      <p:ext uri="{BB962C8B-B14F-4D97-AF65-F5344CB8AC3E}">
        <p14:creationId xmlns:p14="http://schemas.microsoft.com/office/powerpoint/2010/main" val="220485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160299"/>
            <a:ext cx="7200800" cy="369332"/>
          </a:xfrm>
          <a:prstGeom prst="rect">
            <a:avLst/>
          </a:prstGeom>
          <a:noFill/>
        </p:spPr>
        <p:txBody>
          <a:bodyPr wrap="square" rtlCol="0">
            <a:spAutoFit/>
          </a:bodyPr>
          <a:lstStyle/>
          <a:p>
            <a:pPr algn="ctr"/>
            <a:r>
              <a:rPr lang="es-MX" b="1" dirty="0" err="1"/>
              <a:t>E.I.P</a:t>
            </a:r>
            <a:r>
              <a:rPr lang="es-MX" b="1" dirty="0"/>
              <a:t>. RESUMEN</a:t>
            </a:r>
          </a:p>
        </p:txBody>
      </p:sp>
      <p:sp>
        <p:nvSpPr>
          <p:cNvPr id="2" name="1 Rectángulo redondeado"/>
          <p:cNvSpPr/>
          <p:nvPr/>
        </p:nvSpPr>
        <p:spPr>
          <a:xfrm>
            <a:off x="3843178" y="3654899"/>
            <a:ext cx="1440160" cy="1368152"/>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Tu problema,</a:t>
            </a:r>
          </a:p>
          <a:p>
            <a:pPr algn="ctr"/>
            <a:r>
              <a:rPr lang="es-MX" sz="1400" dirty="0">
                <a:solidFill>
                  <a:schemeClr val="tx1"/>
                </a:solidFill>
              </a:rPr>
              <a:t>mi información.</a:t>
            </a:r>
          </a:p>
        </p:txBody>
      </p:sp>
      <p:sp>
        <p:nvSpPr>
          <p:cNvPr id="3" name="2 Flecha derecha"/>
          <p:cNvSpPr/>
          <p:nvPr/>
        </p:nvSpPr>
        <p:spPr>
          <a:xfrm rot="5400000">
            <a:off x="4001287" y="2029889"/>
            <a:ext cx="1106461" cy="2052228"/>
          </a:xfrm>
          <a:prstGeom prst="rightArrow">
            <a:avLst>
              <a:gd name="adj1" fmla="val 47300"/>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s-ES" sz="1200" b="1" dirty="0">
              <a:solidFill>
                <a:schemeClr val="tx1"/>
              </a:solidFill>
            </a:endParaRPr>
          </a:p>
          <a:p>
            <a:pPr algn="ctr"/>
            <a:endParaRPr lang="es-ES" sz="1200" b="1" dirty="0">
              <a:solidFill>
                <a:schemeClr val="tx1"/>
              </a:solidFill>
            </a:endParaRPr>
          </a:p>
          <a:p>
            <a:pPr algn="ctr"/>
            <a:endParaRPr lang="es-ES" sz="1200" b="1" dirty="0">
              <a:solidFill>
                <a:schemeClr val="tx1"/>
              </a:solidFill>
            </a:endParaRPr>
          </a:p>
          <a:p>
            <a:pPr algn="ctr"/>
            <a:r>
              <a:rPr lang="es-ES" sz="1200" b="1" dirty="0">
                <a:solidFill>
                  <a:schemeClr val="tx1"/>
                </a:solidFill>
              </a:rPr>
              <a:t>Geografía</a:t>
            </a:r>
            <a:endParaRPr lang="es-MX" sz="1200" dirty="0">
              <a:solidFill>
                <a:schemeClr val="tx1"/>
              </a:solidFill>
            </a:endParaRPr>
          </a:p>
        </p:txBody>
      </p:sp>
      <p:sp>
        <p:nvSpPr>
          <p:cNvPr id="6" name="5 Flecha derecha"/>
          <p:cNvSpPr/>
          <p:nvPr/>
        </p:nvSpPr>
        <p:spPr>
          <a:xfrm>
            <a:off x="2310691" y="3312861"/>
            <a:ext cx="1460481" cy="2052228"/>
          </a:xfrm>
          <a:prstGeom prst="rightArrow">
            <a:avLst>
              <a:gd name="adj1" fmla="val 47300"/>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 sz="1100" b="1" dirty="0">
                <a:solidFill>
                  <a:schemeClr val="tx1"/>
                </a:solidFill>
              </a:rPr>
              <a:t>Orientación Educativa</a:t>
            </a:r>
            <a:endParaRPr lang="es-MX" sz="1100" dirty="0">
              <a:solidFill>
                <a:schemeClr val="tx1"/>
              </a:solidFill>
            </a:endParaRPr>
          </a:p>
        </p:txBody>
      </p:sp>
      <p:sp>
        <p:nvSpPr>
          <p:cNvPr id="7" name="6 Flecha derecha"/>
          <p:cNvSpPr/>
          <p:nvPr/>
        </p:nvSpPr>
        <p:spPr>
          <a:xfrm flipH="1">
            <a:off x="5355348" y="3312861"/>
            <a:ext cx="1460481" cy="2052228"/>
          </a:xfrm>
          <a:prstGeom prst="rightArrow">
            <a:avLst>
              <a:gd name="adj1" fmla="val 47300"/>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r>
              <a:rPr lang="es-ES" sz="1200" b="1" dirty="0">
                <a:solidFill>
                  <a:schemeClr val="tx1"/>
                </a:solidFill>
              </a:rPr>
              <a:t>Informática</a:t>
            </a:r>
            <a:endParaRPr lang="es-MX" sz="1200" dirty="0">
              <a:solidFill>
                <a:schemeClr val="tx1"/>
              </a:solidFill>
            </a:endParaRPr>
          </a:p>
        </p:txBody>
      </p:sp>
      <p:sp>
        <p:nvSpPr>
          <p:cNvPr id="5" name="4 Rectángulo redondeado"/>
          <p:cNvSpPr/>
          <p:nvPr/>
        </p:nvSpPr>
        <p:spPr>
          <a:xfrm>
            <a:off x="251522" y="3589604"/>
            <a:ext cx="2059169" cy="280831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MX" sz="1600" dirty="0">
                <a:solidFill>
                  <a:schemeClr val="tx1"/>
                </a:solidFill>
              </a:rPr>
              <a:t>Adicción</a:t>
            </a:r>
          </a:p>
          <a:p>
            <a:pPr algn="ctr"/>
            <a:r>
              <a:rPr lang="es-MX" sz="1600" dirty="0">
                <a:solidFill>
                  <a:schemeClr val="tx1"/>
                </a:solidFill>
              </a:rPr>
              <a:t>Drogas</a:t>
            </a:r>
          </a:p>
          <a:p>
            <a:pPr algn="ctr"/>
            <a:r>
              <a:rPr lang="es-MX" sz="1600" dirty="0">
                <a:solidFill>
                  <a:schemeClr val="tx1"/>
                </a:solidFill>
              </a:rPr>
              <a:t>Sexualidad</a:t>
            </a:r>
          </a:p>
          <a:p>
            <a:pPr algn="ctr"/>
            <a:r>
              <a:rPr lang="es-MX" sz="1600" dirty="0">
                <a:solidFill>
                  <a:schemeClr val="tx1"/>
                </a:solidFill>
              </a:rPr>
              <a:t>Preservativos</a:t>
            </a:r>
          </a:p>
          <a:p>
            <a:pPr algn="ctr"/>
            <a:r>
              <a:rPr lang="es-MX" sz="1600" dirty="0">
                <a:solidFill>
                  <a:schemeClr val="tx1"/>
                </a:solidFill>
              </a:rPr>
              <a:t>Desarrollo humano</a:t>
            </a:r>
          </a:p>
          <a:p>
            <a:pPr algn="ctr"/>
            <a:r>
              <a:rPr lang="es-MX" sz="1600" dirty="0">
                <a:solidFill>
                  <a:schemeClr val="tx1"/>
                </a:solidFill>
              </a:rPr>
              <a:t>Crecimiento</a:t>
            </a:r>
          </a:p>
          <a:p>
            <a:pPr algn="ctr"/>
            <a:r>
              <a:rPr lang="es-MX" sz="1600" dirty="0">
                <a:solidFill>
                  <a:schemeClr val="tx1"/>
                </a:solidFill>
              </a:rPr>
              <a:t>Sociedad</a:t>
            </a:r>
          </a:p>
          <a:p>
            <a:pPr algn="ctr"/>
            <a:r>
              <a:rPr lang="es-MX" sz="1600" dirty="0">
                <a:solidFill>
                  <a:schemeClr val="tx1"/>
                </a:solidFill>
              </a:rPr>
              <a:t>Toma de decisiones</a:t>
            </a:r>
          </a:p>
          <a:p>
            <a:pPr algn="ctr"/>
            <a:r>
              <a:rPr lang="es-MX" sz="1600" dirty="0">
                <a:solidFill>
                  <a:schemeClr val="tx1"/>
                </a:solidFill>
              </a:rPr>
              <a:t>Responsabilidad</a:t>
            </a:r>
          </a:p>
          <a:p>
            <a:pPr algn="ctr"/>
            <a:r>
              <a:rPr lang="es-MX" sz="1600" dirty="0">
                <a:solidFill>
                  <a:schemeClr val="tx1"/>
                </a:solidFill>
              </a:rPr>
              <a:t>Anticonceptivos</a:t>
            </a:r>
          </a:p>
          <a:p>
            <a:pPr algn="ctr"/>
            <a:endParaRPr lang="es-MX" dirty="0"/>
          </a:p>
        </p:txBody>
      </p:sp>
      <p:sp>
        <p:nvSpPr>
          <p:cNvPr id="10" name="9 Rectángulo redondeado"/>
          <p:cNvSpPr/>
          <p:nvPr/>
        </p:nvSpPr>
        <p:spPr>
          <a:xfrm>
            <a:off x="6815827" y="3617315"/>
            <a:ext cx="2059169" cy="280831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s-ES" sz="1600" dirty="0">
                <a:solidFill>
                  <a:schemeClr val="tx1"/>
                </a:solidFill>
              </a:rPr>
              <a:t>Procesamiento</a:t>
            </a:r>
            <a:endParaRPr lang="es-MX" sz="1600" dirty="0">
              <a:solidFill>
                <a:schemeClr val="tx1"/>
              </a:solidFill>
            </a:endParaRPr>
          </a:p>
          <a:p>
            <a:pPr algn="ctr">
              <a:lnSpc>
                <a:spcPts val="2500"/>
              </a:lnSpc>
            </a:pPr>
            <a:r>
              <a:rPr lang="es-ES" sz="1600" dirty="0">
                <a:solidFill>
                  <a:schemeClr val="tx1"/>
                </a:solidFill>
              </a:rPr>
              <a:t>Almacenar</a:t>
            </a:r>
            <a:endParaRPr lang="es-MX" sz="1600" dirty="0">
              <a:solidFill>
                <a:schemeClr val="tx1"/>
              </a:solidFill>
            </a:endParaRPr>
          </a:p>
          <a:p>
            <a:pPr algn="ctr">
              <a:lnSpc>
                <a:spcPts val="2500"/>
              </a:lnSpc>
            </a:pPr>
            <a:r>
              <a:rPr lang="es-ES" sz="1600" dirty="0">
                <a:solidFill>
                  <a:schemeClr val="tx1"/>
                </a:solidFill>
              </a:rPr>
              <a:t>Dispositivos</a:t>
            </a:r>
            <a:endParaRPr lang="es-MX" sz="1600" dirty="0">
              <a:solidFill>
                <a:schemeClr val="tx1"/>
              </a:solidFill>
            </a:endParaRPr>
          </a:p>
          <a:p>
            <a:pPr algn="ctr">
              <a:lnSpc>
                <a:spcPts val="2500"/>
              </a:lnSpc>
            </a:pPr>
            <a:r>
              <a:rPr lang="es-ES" sz="1600" dirty="0">
                <a:solidFill>
                  <a:schemeClr val="tx1"/>
                </a:solidFill>
              </a:rPr>
              <a:t>Nube</a:t>
            </a:r>
            <a:endParaRPr lang="es-MX" sz="1600" dirty="0">
              <a:solidFill>
                <a:schemeClr val="tx1"/>
              </a:solidFill>
            </a:endParaRPr>
          </a:p>
          <a:p>
            <a:pPr algn="ctr">
              <a:lnSpc>
                <a:spcPts val="2500"/>
              </a:lnSpc>
            </a:pPr>
            <a:r>
              <a:rPr lang="es-ES" sz="1600" dirty="0">
                <a:solidFill>
                  <a:schemeClr val="tx1"/>
                </a:solidFill>
              </a:rPr>
              <a:t>Software</a:t>
            </a:r>
            <a:endParaRPr lang="es-MX" sz="1600" dirty="0">
              <a:solidFill>
                <a:schemeClr val="tx1"/>
              </a:solidFill>
            </a:endParaRPr>
          </a:p>
          <a:p>
            <a:pPr algn="ctr">
              <a:lnSpc>
                <a:spcPts val="2500"/>
              </a:lnSpc>
            </a:pPr>
            <a:r>
              <a:rPr lang="es-ES" sz="1600" dirty="0">
                <a:solidFill>
                  <a:schemeClr val="tx1"/>
                </a:solidFill>
              </a:rPr>
              <a:t>Multimedia</a:t>
            </a:r>
          </a:p>
          <a:p>
            <a:pPr algn="ctr">
              <a:lnSpc>
                <a:spcPts val="2500"/>
              </a:lnSpc>
            </a:pPr>
            <a:r>
              <a:rPr lang="es-ES" sz="1600" dirty="0">
                <a:solidFill>
                  <a:schemeClr val="tx1"/>
                </a:solidFill>
              </a:rPr>
              <a:t>Internet</a:t>
            </a:r>
            <a:endParaRPr lang="es-MX" sz="1600" dirty="0">
              <a:solidFill>
                <a:schemeClr val="tx1"/>
              </a:solidFill>
            </a:endParaRPr>
          </a:p>
        </p:txBody>
      </p:sp>
      <p:sp>
        <p:nvSpPr>
          <p:cNvPr id="8" name="7 Rectángulo redondeado"/>
          <p:cNvSpPr/>
          <p:nvPr/>
        </p:nvSpPr>
        <p:spPr>
          <a:xfrm>
            <a:off x="251522" y="2783662"/>
            <a:ext cx="2059169" cy="8059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dirty="0">
                <a:solidFill>
                  <a:schemeClr val="tx1"/>
                </a:solidFill>
              </a:rPr>
              <a:t>Proyecto de vida en el bachillerato.</a:t>
            </a:r>
          </a:p>
        </p:txBody>
      </p:sp>
      <p:sp>
        <p:nvSpPr>
          <p:cNvPr id="13" name="12 Rectángulo redondeado"/>
          <p:cNvSpPr/>
          <p:nvPr/>
        </p:nvSpPr>
        <p:spPr>
          <a:xfrm>
            <a:off x="6815827" y="2811373"/>
            <a:ext cx="2059169" cy="80594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solidFill>
              </a:rPr>
              <a:t>Procesamiento digital de la información</a:t>
            </a:r>
          </a:p>
        </p:txBody>
      </p:sp>
      <p:sp>
        <p:nvSpPr>
          <p:cNvPr id="14" name="13 Rectángulo redondeado"/>
          <p:cNvSpPr/>
          <p:nvPr/>
        </p:nvSpPr>
        <p:spPr>
          <a:xfrm>
            <a:off x="2173139" y="893498"/>
            <a:ext cx="4770012" cy="4029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solidFill>
              </a:rPr>
              <a:t>Población en un mundo diverso y desigual</a:t>
            </a:r>
            <a:r>
              <a:rPr lang="es-ES" sz="1050" dirty="0">
                <a:solidFill>
                  <a:schemeClr val="tx1"/>
                </a:solidFill>
              </a:rPr>
              <a:t>.</a:t>
            </a:r>
            <a:endParaRPr lang="es-MX" sz="1050" dirty="0">
              <a:solidFill>
                <a:schemeClr val="tx1"/>
              </a:solidFill>
            </a:endParaRPr>
          </a:p>
        </p:txBody>
      </p:sp>
      <p:sp>
        <p:nvSpPr>
          <p:cNvPr id="15" name="14 Rectángulo redondeado"/>
          <p:cNvSpPr/>
          <p:nvPr/>
        </p:nvSpPr>
        <p:spPr>
          <a:xfrm>
            <a:off x="2162894" y="1303011"/>
            <a:ext cx="4783244" cy="119976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Crecimiento             Contrastes</a:t>
            </a:r>
          </a:p>
          <a:p>
            <a:pPr algn="ctr"/>
            <a:endParaRPr lang="es-MX" sz="1200" dirty="0">
              <a:solidFill>
                <a:schemeClr val="tx1"/>
              </a:solidFill>
            </a:endParaRPr>
          </a:p>
          <a:p>
            <a:pPr algn="ctr"/>
            <a:r>
              <a:rPr lang="es-ES" sz="1600" dirty="0">
                <a:solidFill>
                  <a:schemeClr val="tx1"/>
                </a:solidFill>
              </a:rPr>
              <a:t>Urbano              Problemas sociales</a:t>
            </a:r>
          </a:p>
          <a:p>
            <a:pPr algn="ctr"/>
            <a:endParaRPr lang="es-MX" sz="1200" dirty="0">
              <a:solidFill>
                <a:schemeClr val="tx1"/>
              </a:solidFill>
            </a:endParaRPr>
          </a:p>
          <a:p>
            <a:pPr algn="ctr"/>
            <a:r>
              <a:rPr lang="es-ES" sz="1600" dirty="0">
                <a:solidFill>
                  <a:schemeClr val="tx1"/>
                </a:solidFill>
              </a:rPr>
              <a:t>Políticas poblacionales </a:t>
            </a:r>
            <a:endParaRPr lang="es-MX" sz="1600" dirty="0">
              <a:solidFill>
                <a:schemeClr val="tx1"/>
              </a:solidFill>
            </a:endParaRPr>
          </a:p>
        </p:txBody>
      </p:sp>
      <p:cxnSp>
        <p:nvCxnSpPr>
          <p:cNvPr id="19" name="18 Conector recto"/>
          <p:cNvCxnSpPr/>
          <p:nvPr/>
        </p:nvCxnSpPr>
        <p:spPr>
          <a:xfrm flipV="1">
            <a:off x="1547664" y="1902891"/>
            <a:ext cx="2952328" cy="339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1619672" y="1902892"/>
            <a:ext cx="1404156" cy="30908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2162894" y="1484784"/>
            <a:ext cx="2841154" cy="403244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1979712" y="2348880"/>
            <a:ext cx="2664296" cy="36724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H="1">
            <a:off x="1835696" y="1484784"/>
            <a:ext cx="1368152" cy="424847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flipV="1">
            <a:off x="5868144" y="1484784"/>
            <a:ext cx="1512168" cy="338437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flipV="1">
            <a:off x="1187624" y="3789040"/>
            <a:ext cx="6192688" cy="20162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H="1">
            <a:off x="1691680" y="4185085"/>
            <a:ext cx="5688632" cy="111612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H="1" flipV="1">
            <a:off x="3311860" y="1902892"/>
            <a:ext cx="4356484" cy="32543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flipH="1" flipV="1">
            <a:off x="5148064" y="1902892"/>
            <a:ext cx="2304256" cy="361434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H="1" flipV="1">
            <a:off x="5004048" y="2348880"/>
            <a:ext cx="2664296" cy="223224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1619672" y="1902891"/>
            <a:ext cx="1296144" cy="175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1691681" y="2502773"/>
            <a:ext cx="1836723" cy="2862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1979712" y="4869160"/>
            <a:ext cx="540060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979712" y="6021289"/>
            <a:ext cx="5472608" cy="376628"/>
          </a:xfrm>
          <a:prstGeom prst="line">
            <a:avLst/>
          </a:prstGeom>
        </p:spPr>
        <p:style>
          <a:lnRef idx="1">
            <a:schemeClr val="accent1"/>
          </a:lnRef>
          <a:fillRef idx="0">
            <a:schemeClr val="accent1"/>
          </a:fillRef>
          <a:effectRef idx="0">
            <a:schemeClr val="accent1"/>
          </a:effectRef>
          <a:fontRef idx="minor">
            <a:schemeClr val="tx1"/>
          </a:fontRef>
        </p:style>
      </p:cxnSp>
      <p:sp>
        <p:nvSpPr>
          <p:cNvPr id="4" name="3 Marcador de número de diapositiva"/>
          <p:cNvSpPr>
            <a:spLocks noGrp="1"/>
          </p:cNvSpPr>
          <p:nvPr>
            <p:ph type="sldNum" sz="quarter" idx="12"/>
          </p:nvPr>
        </p:nvSpPr>
        <p:spPr/>
        <p:txBody>
          <a:bodyPr/>
          <a:lstStyle/>
          <a:p>
            <a:fld id="{7386AA0C-1253-4924-96D6-EDEF9E5D9510}" type="slidenum">
              <a:rPr lang="es-MX" smtClean="0"/>
              <a:pPr/>
              <a:t>34</a:t>
            </a:fld>
            <a:endParaRPr lang="es-MX"/>
          </a:p>
        </p:txBody>
      </p:sp>
    </p:spTree>
    <p:extLst>
      <p:ext uri="{BB962C8B-B14F-4D97-AF65-F5344CB8AC3E}">
        <p14:creationId xmlns:p14="http://schemas.microsoft.com/office/powerpoint/2010/main" val="206848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1077218"/>
          </a:xfrm>
          <a:prstGeom prst="rect">
            <a:avLst/>
          </a:prstGeom>
          <a:noFill/>
        </p:spPr>
        <p:txBody>
          <a:bodyPr wrap="square" rtlCol="0">
            <a:spAutoFit/>
          </a:bodyPr>
          <a:lstStyle/>
          <a:p>
            <a:pPr algn="ctr"/>
            <a:r>
              <a:rPr lang="es-MX" sz="3200" b="1" dirty="0" err="1"/>
              <a:t>E.I.P</a:t>
            </a:r>
            <a:r>
              <a:rPr lang="es-MX" sz="3200" b="1" dirty="0"/>
              <a:t>. Elaboración del proyecto</a:t>
            </a:r>
          </a:p>
          <a:p>
            <a:pPr algn="ctr"/>
            <a:r>
              <a:rPr lang="es-MX" sz="3200" b="1" dirty="0"/>
              <a:t>Tiempos</a:t>
            </a:r>
          </a:p>
        </p:txBody>
      </p:sp>
      <p:graphicFrame>
        <p:nvGraphicFramePr>
          <p:cNvPr id="30" name="4 Marcador de contenido"/>
          <p:cNvGraphicFramePr>
            <a:graphicFrameLocks/>
          </p:cNvGraphicFramePr>
          <p:nvPr>
            <p:extLst>
              <p:ext uri="{D42A27DB-BD31-4B8C-83A1-F6EECF244321}">
                <p14:modId xmlns:p14="http://schemas.microsoft.com/office/powerpoint/2010/main" val="1829498495"/>
              </p:ext>
            </p:extLst>
          </p:nvPr>
        </p:nvGraphicFramePr>
        <p:xfrm>
          <a:off x="640588" y="1988840"/>
          <a:ext cx="7848872" cy="2976333"/>
        </p:xfrm>
        <a:graphic>
          <a:graphicData uri="http://schemas.openxmlformats.org/drawingml/2006/table">
            <a:tbl>
              <a:tblPr firstRow="1" bandRow="1">
                <a:tableStyleId>{BC89EF96-8CEA-46FF-86C4-4CE0E7609802}</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798795">
                <a:tc>
                  <a:txBody>
                    <a:bodyPr/>
                    <a:lstStyle/>
                    <a:p>
                      <a:pPr algn="ctr"/>
                      <a:r>
                        <a:rPr lang="es-MX" sz="2400" dirty="0"/>
                        <a:t>Actividad</a:t>
                      </a:r>
                    </a:p>
                  </a:txBody>
                  <a:tcPr marT="60960" marB="60960" anchor="ctr"/>
                </a:tc>
                <a:tc>
                  <a:txBody>
                    <a:bodyPr/>
                    <a:lstStyle/>
                    <a:p>
                      <a:pPr algn="ctr"/>
                      <a:r>
                        <a:rPr lang="es-MX" sz="2400" dirty="0"/>
                        <a:t>Tiempo</a:t>
                      </a:r>
                    </a:p>
                  </a:txBody>
                  <a:tcPr marT="60960" marB="60960" anchor="ctr"/>
                </a:tc>
                <a:extLst>
                  <a:ext uri="{0D108BD9-81ED-4DB2-BD59-A6C34878D82A}">
                    <a16:rowId xmlns:a16="http://schemas.microsoft.com/office/drawing/2014/main" val="10000"/>
                  </a:ext>
                </a:extLst>
              </a:tr>
              <a:tr h="798795">
                <a:tc>
                  <a:txBody>
                    <a:bodyPr/>
                    <a:lstStyle/>
                    <a:p>
                      <a:r>
                        <a:rPr lang="es-MX" sz="2400" dirty="0"/>
                        <a:t>Reunión interdisciplinar</a:t>
                      </a:r>
                    </a:p>
                  </a:txBody>
                  <a:tcPr marT="60960" marB="60960"/>
                </a:tc>
                <a:tc>
                  <a:txBody>
                    <a:bodyPr/>
                    <a:lstStyle/>
                    <a:p>
                      <a:r>
                        <a:rPr lang="es-MX" sz="2400" dirty="0"/>
                        <a:t>1 hora a la semana</a:t>
                      </a:r>
                    </a:p>
                  </a:txBody>
                  <a:tcPr marT="60960" marB="60960"/>
                </a:tc>
                <a:extLst>
                  <a:ext uri="{0D108BD9-81ED-4DB2-BD59-A6C34878D82A}">
                    <a16:rowId xmlns:a16="http://schemas.microsoft.com/office/drawing/2014/main" val="10001"/>
                  </a:ext>
                </a:extLst>
              </a:tr>
              <a:tr h="1378743">
                <a:tc>
                  <a:txBody>
                    <a:bodyPr/>
                    <a:lstStyle/>
                    <a:p>
                      <a:r>
                        <a:rPr lang="es-MX" sz="2400" dirty="0"/>
                        <a:t>Trabajo dentro</a:t>
                      </a:r>
                      <a:r>
                        <a:rPr lang="es-MX" sz="2400" baseline="0" dirty="0"/>
                        <a:t> del salón de manera interdisciplinaria</a:t>
                      </a:r>
                      <a:endParaRPr lang="es-MX" sz="2400" dirty="0"/>
                    </a:p>
                  </a:txBody>
                  <a:tcPr marT="60960" marB="60960"/>
                </a:tc>
                <a:tc>
                  <a:txBody>
                    <a:bodyPr/>
                    <a:lstStyle/>
                    <a:p>
                      <a:r>
                        <a:rPr lang="es-MX" sz="2400" dirty="0"/>
                        <a:t>3 horas a la semana</a:t>
                      </a:r>
                    </a:p>
                  </a:txBody>
                  <a:tcPr marT="60960" marB="60960"/>
                </a:tc>
                <a:extLst>
                  <a:ext uri="{0D108BD9-81ED-4DB2-BD59-A6C34878D82A}">
                    <a16:rowId xmlns:a16="http://schemas.microsoft.com/office/drawing/2014/main" val="10002"/>
                  </a:ext>
                </a:extLst>
              </a:tr>
            </a:tbl>
          </a:graphicData>
        </a:graphic>
      </p:graphicFrame>
      <p:sp>
        <p:nvSpPr>
          <p:cNvPr id="4" name="3 Marcador de número de diapositiva"/>
          <p:cNvSpPr>
            <a:spLocks noGrp="1"/>
          </p:cNvSpPr>
          <p:nvPr>
            <p:ph type="sldNum" sz="quarter" idx="12"/>
          </p:nvPr>
        </p:nvSpPr>
        <p:spPr/>
        <p:txBody>
          <a:bodyPr/>
          <a:lstStyle/>
          <a:p>
            <a:fld id="{7386AA0C-1253-4924-96D6-EDEF9E5D9510}" type="slidenum">
              <a:rPr lang="es-MX" smtClean="0"/>
              <a:pPr/>
              <a:t>35</a:t>
            </a:fld>
            <a:endParaRPr lang="es-MX"/>
          </a:p>
        </p:txBody>
      </p:sp>
    </p:spTree>
    <p:extLst>
      <p:ext uri="{BB962C8B-B14F-4D97-AF65-F5344CB8AC3E}">
        <p14:creationId xmlns:p14="http://schemas.microsoft.com/office/powerpoint/2010/main" val="226117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677825" y="535899"/>
            <a:ext cx="7200800" cy="1077218"/>
          </a:xfrm>
          <a:prstGeom prst="rect">
            <a:avLst/>
          </a:prstGeom>
          <a:noFill/>
        </p:spPr>
        <p:txBody>
          <a:bodyPr wrap="square" rtlCol="0">
            <a:spAutoFit/>
          </a:bodyPr>
          <a:lstStyle/>
          <a:p>
            <a:pPr algn="ctr"/>
            <a:r>
              <a:rPr lang="es-MX" sz="3200" b="1" dirty="0" err="1"/>
              <a:t>E.I.P</a:t>
            </a:r>
            <a:r>
              <a:rPr lang="es-MX" sz="3200" b="1" dirty="0"/>
              <a:t>. Elaboración del proyecto</a:t>
            </a:r>
          </a:p>
          <a:p>
            <a:pPr algn="ctr"/>
            <a:r>
              <a:rPr lang="es-MX" sz="3200" b="1" dirty="0"/>
              <a:t>Presentación</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36</a:t>
            </a:fld>
            <a:endParaRPr lang="es-MX"/>
          </a:p>
        </p:txBody>
      </p:sp>
      <p:sp>
        <p:nvSpPr>
          <p:cNvPr id="5" name="2 Subtítulo"/>
          <p:cNvSpPr>
            <a:spLocks noGrp="1"/>
          </p:cNvSpPr>
          <p:nvPr>
            <p:ph type="subTitle" idx="1"/>
          </p:nvPr>
        </p:nvSpPr>
        <p:spPr>
          <a:xfrm>
            <a:off x="1750641" y="1988840"/>
            <a:ext cx="7127984" cy="4269967"/>
          </a:xfrm>
        </p:spPr>
        <p:txBody>
          <a:bodyPr anchor="t">
            <a:normAutofit lnSpcReduction="10000"/>
          </a:bodyPr>
          <a:lstStyle/>
          <a:p>
            <a:pPr algn="ctr"/>
            <a:r>
              <a:rPr lang="es-MX" sz="3200" b="0" dirty="0"/>
              <a:t>Se presentara un video/audio blog en los momentos indicados por cada materia y programa operativo donde se esté trabajando la temática a alumnos de los diferentes niveles de preparatoria para que se informen de manera significativa sobre problemáticas inherentes a la realidad social de su contexto.</a:t>
            </a:r>
          </a:p>
        </p:txBody>
      </p:sp>
    </p:spTree>
    <p:extLst>
      <p:ext uri="{BB962C8B-B14F-4D97-AF65-F5344CB8AC3E}">
        <p14:creationId xmlns:p14="http://schemas.microsoft.com/office/powerpoint/2010/main" val="415645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1077218"/>
          </a:xfrm>
          <a:prstGeom prst="rect">
            <a:avLst/>
          </a:prstGeom>
          <a:noFill/>
        </p:spPr>
        <p:txBody>
          <a:bodyPr wrap="square" rtlCol="0">
            <a:spAutoFit/>
          </a:bodyPr>
          <a:lstStyle/>
          <a:p>
            <a:pPr algn="ctr"/>
            <a:r>
              <a:rPr lang="es-MX" sz="3200" b="1" dirty="0" err="1"/>
              <a:t>E.I.P</a:t>
            </a:r>
            <a:r>
              <a:rPr lang="es-MX" sz="3200" b="1" dirty="0"/>
              <a:t>. Elaboración del proyecto</a:t>
            </a:r>
          </a:p>
          <a:p>
            <a:pPr algn="ctr"/>
            <a:r>
              <a:rPr lang="es-MX" sz="3200" b="1" dirty="0"/>
              <a:t>Evaluación</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37</a:t>
            </a:fld>
            <a:endParaRPr lang="es-MX"/>
          </a:p>
        </p:txBody>
      </p:sp>
      <p:graphicFrame>
        <p:nvGraphicFramePr>
          <p:cNvPr id="2" name="1 Tabla"/>
          <p:cNvGraphicFramePr>
            <a:graphicFrameLocks noGrp="1"/>
          </p:cNvGraphicFramePr>
          <p:nvPr>
            <p:extLst>
              <p:ext uri="{D42A27DB-BD31-4B8C-83A1-F6EECF244321}">
                <p14:modId xmlns:p14="http://schemas.microsoft.com/office/powerpoint/2010/main" val="3781028013"/>
              </p:ext>
            </p:extLst>
          </p:nvPr>
        </p:nvGraphicFramePr>
        <p:xfrm>
          <a:off x="323528" y="1988840"/>
          <a:ext cx="8568952" cy="4143696"/>
        </p:xfrm>
        <a:graphic>
          <a:graphicData uri="http://schemas.openxmlformats.org/drawingml/2006/table">
            <a:tbl>
              <a:tblPr>
                <a:tableStyleId>{69CF1AB2-1976-4502-BF36-3FF5EA218861}</a:tableStyleId>
              </a:tblPr>
              <a:tblGrid>
                <a:gridCol w="2897992">
                  <a:extLst>
                    <a:ext uri="{9D8B030D-6E8A-4147-A177-3AD203B41FA5}">
                      <a16:colId xmlns:a16="http://schemas.microsoft.com/office/drawing/2014/main" val="20000"/>
                    </a:ext>
                  </a:extLst>
                </a:gridCol>
                <a:gridCol w="2924245">
                  <a:extLst>
                    <a:ext uri="{9D8B030D-6E8A-4147-A177-3AD203B41FA5}">
                      <a16:colId xmlns:a16="http://schemas.microsoft.com/office/drawing/2014/main" val="20001"/>
                    </a:ext>
                  </a:extLst>
                </a:gridCol>
                <a:gridCol w="2746715">
                  <a:extLst>
                    <a:ext uri="{9D8B030D-6E8A-4147-A177-3AD203B41FA5}">
                      <a16:colId xmlns:a16="http://schemas.microsoft.com/office/drawing/2014/main" val="20002"/>
                    </a:ext>
                  </a:extLst>
                </a:gridCol>
              </a:tblGrid>
              <a:tr h="714931">
                <a:tc>
                  <a:txBody>
                    <a:bodyPr/>
                    <a:lstStyle/>
                    <a:p>
                      <a:pPr algn="ctr">
                        <a:lnSpc>
                          <a:spcPct val="115000"/>
                        </a:lnSpc>
                        <a:spcAft>
                          <a:spcPts val="0"/>
                        </a:spcAft>
                      </a:pPr>
                      <a:r>
                        <a:rPr lang="es-ES" sz="1600" b="1" dirty="0">
                          <a:effectLst/>
                        </a:rPr>
                        <a:t>1. Aspectos  que se evalúan.</a:t>
                      </a:r>
                      <a:endParaRPr lang="es-MX" sz="1600" b="1" dirty="0">
                        <a:solidFill>
                          <a:srgbClr val="000000"/>
                        </a:solidFill>
                        <a:effectLst/>
                        <a:latin typeface="Arial"/>
                        <a:ea typeface="Arial"/>
                      </a:endParaRPr>
                    </a:p>
                  </a:txBody>
                  <a:tcPr marL="54468" marR="54468" marT="54468" marB="54468" anchor="ctr"/>
                </a:tc>
                <a:tc>
                  <a:txBody>
                    <a:bodyPr/>
                    <a:lstStyle/>
                    <a:p>
                      <a:pPr algn="ctr">
                        <a:lnSpc>
                          <a:spcPct val="115000"/>
                        </a:lnSpc>
                        <a:spcAft>
                          <a:spcPts val="0"/>
                        </a:spcAft>
                      </a:pPr>
                      <a:r>
                        <a:rPr lang="es-ES" sz="1600" b="1" dirty="0">
                          <a:effectLst/>
                        </a:rPr>
                        <a:t>2. Criterios que se utilizan, para evaluar cada aspecto</a:t>
                      </a:r>
                      <a:endParaRPr lang="es-MX" sz="1600" b="1" dirty="0">
                        <a:solidFill>
                          <a:srgbClr val="000000"/>
                        </a:solidFill>
                        <a:effectLst/>
                        <a:latin typeface="Arial"/>
                        <a:ea typeface="Arial"/>
                      </a:endParaRPr>
                    </a:p>
                  </a:txBody>
                  <a:tcPr marL="54468" marR="54468" marT="54468" marB="54468" anchor="ctr"/>
                </a:tc>
                <a:tc>
                  <a:txBody>
                    <a:bodyPr/>
                    <a:lstStyle/>
                    <a:p>
                      <a:pPr algn="ctr">
                        <a:lnSpc>
                          <a:spcPct val="115000"/>
                        </a:lnSpc>
                        <a:spcAft>
                          <a:spcPts val="0"/>
                        </a:spcAft>
                      </a:pPr>
                      <a:r>
                        <a:rPr lang="es-ES" sz="1600" b="1">
                          <a:effectLst/>
                        </a:rPr>
                        <a:t>3. Herramientas e instrumentos de evaluación que se utilizan.</a:t>
                      </a:r>
                      <a:endParaRPr lang="es-MX" sz="1600" b="1">
                        <a:solidFill>
                          <a:srgbClr val="000000"/>
                        </a:solidFill>
                        <a:effectLst/>
                        <a:latin typeface="Arial"/>
                        <a:ea typeface="Arial"/>
                      </a:endParaRPr>
                    </a:p>
                  </a:txBody>
                  <a:tcPr marL="54468" marR="54468" marT="54468" marB="54468" anchor="ctr"/>
                </a:tc>
                <a:extLst>
                  <a:ext uri="{0D108BD9-81ED-4DB2-BD59-A6C34878D82A}">
                    <a16:rowId xmlns:a16="http://schemas.microsoft.com/office/drawing/2014/main" val="10000"/>
                  </a:ext>
                </a:extLst>
              </a:tr>
              <a:tr h="2237397">
                <a:tc>
                  <a:txBody>
                    <a:bodyPr/>
                    <a:lstStyle/>
                    <a:p>
                      <a:pPr algn="ctr">
                        <a:lnSpc>
                          <a:spcPct val="115000"/>
                        </a:lnSpc>
                        <a:spcAft>
                          <a:spcPts val="0"/>
                        </a:spcAft>
                      </a:pPr>
                      <a:r>
                        <a:rPr lang="es-ES" sz="1600" b="1">
                          <a:effectLst/>
                        </a:rPr>
                        <a:t>Profundidad y sencillez de la información</a:t>
                      </a:r>
                      <a:endParaRPr lang="es-MX" sz="1600" b="1">
                        <a:effectLst/>
                      </a:endParaRPr>
                    </a:p>
                    <a:p>
                      <a:pPr algn="ctr">
                        <a:lnSpc>
                          <a:spcPct val="115000"/>
                        </a:lnSpc>
                        <a:spcAft>
                          <a:spcPts val="0"/>
                        </a:spcAft>
                      </a:pPr>
                      <a:r>
                        <a:rPr lang="es-ES" sz="1600" b="1">
                          <a:effectLst/>
                        </a:rPr>
                        <a:t> </a:t>
                      </a:r>
                      <a:endParaRPr lang="es-MX" sz="1600" b="1">
                        <a:effectLst/>
                      </a:endParaRPr>
                    </a:p>
                    <a:p>
                      <a:pPr algn="ctr">
                        <a:lnSpc>
                          <a:spcPct val="115000"/>
                        </a:lnSpc>
                        <a:spcAft>
                          <a:spcPts val="0"/>
                        </a:spcAft>
                      </a:pPr>
                      <a:r>
                        <a:rPr lang="es-ES" sz="1600" b="1">
                          <a:effectLst/>
                        </a:rPr>
                        <a:t>Manejo de la información de los alumnos encargados de la elaboración del producto.</a:t>
                      </a:r>
                      <a:endParaRPr lang="es-MX" sz="1600" b="1">
                        <a:effectLst/>
                      </a:endParaRPr>
                    </a:p>
                    <a:p>
                      <a:pPr algn="ctr">
                        <a:lnSpc>
                          <a:spcPct val="115000"/>
                        </a:lnSpc>
                        <a:spcAft>
                          <a:spcPts val="0"/>
                        </a:spcAft>
                      </a:pPr>
                      <a:r>
                        <a:rPr lang="es-ES" sz="1600" b="1">
                          <a:effectLst/>
                        </a:rPr>
                        <a:t> </a:t>
                      </a:r>
                      <a:endParaRPr lang="es-MX" sz="1600" b="1">
                        <a:effectLst/>
                      </a:endParaRPr>
                    </a:p>
                    <a:p>
                      <a:pPr algn="ctr">
                        <a:lnSpc>
                          <a:spcPct val="115000"/>
                        </a:lnSpc>
                        <a:spcAft>
                          <a:spcPts val="0"/>
                        </a:spcAft>
                      </a:pPr>
                      <a:r>
                        <a:rPr lang="es-ES" sz="1600" b="1">
                          <a:effectLst/>
                        </a:rPr>
                        <a:t>Uso de software para crear videos.</a:t>
                      </a:r>
                      <a:endParaRPr lang="es-MX" sz="1600" b="1">
                        <a:solidFill>
                          <a:srgbClr val="000000"/>
                        </a:solidFill>
                        <a:effectLst/>
                        <a:latin typeface="Arial"/>
                        <a:ea typeface="Arial"/>
                      </a:endParaRPr>
                    </a:p>
                  </a:txBody>
                  <a:tcPr marL="54468" marR="54468" marT="54468" marB="54468" anchor="ctr"/>
                </a:tc>
                <a:tc>
                  <a:txBody>
                    <a:bodyPr/>
                    <a:lstStyle/>
                    <a:p>
                      <a:pPr algn="ctr">
                        <a:lnSpc>
                          <a:spcPct val="115000"/>
                        </a:lnSpc>
                        <a:spcAft>
                          <a:spcPts val="0"/>
                        </a:spcAft>
                      </a:pPr>
                      <a:r>
                        <a:rPr lang="es-ES" sz="1600" b="1" dirty="0">
                          <a:effectLst/>
                        </a:rPr>
                        <a:t>Veracidad, obtención y claridad de la información</a:t>
                      </a:r>
                      <a:endParaRPr lang="es-MX" sz="1600" b="1" dirty="0">
                        <a:effectLst/>
                      </a:endParaRPr>
                    </a:p>
                    <a:p>
                      <a:pPr algn="ctr">
                        <a:lnSpc>
                          <a:spcPct val="115000"/>
                        </a:lnSpc>
                        <a:spcAft>
                          <a:spcPts val="0"/>
                        </a:spcAft>
                      </a:pPr>
                      <a:r>
                        <a:rPr lang="es-ES" sz="1600" b="1" dirty="0">
                          <a:effectLst/>
                        </a:rPr>
                        <a:t> </a:t>
                      </a:r>
                      <a:endParaRPr lang="es-MX" sz="1600" b="1" dirty="0">
                        <a:effectLst/>
                      </a:endParaRPr>
                    </a:p>
                    <a:p>
                      <a:pPr algn="ctr">
                        <a:lnSpc>
                          <a:spcPct val="115000"/>
                        </a:lnSpc>
                        <a:spcAft>
                          <a:spcPts val="0"/>
                        </a:spcAft>
                      </a:pPr>
                      <a:r>
                        <a:rPr lang="es-ES" sz="1600" b="1" dirty="0">
                          <a:effectLst/>
                        </a:rPr>
                        <a:t>Claridad en la explicación, solución de preguntas, fluidez en el desarrollo.</a:t>
                      </a:r>
                      <a:endParaRPr lang="es-MX" sz="1600" b="1" dirty="0">
                        <a:effectLst/>
                      </a:endParaRPr>
                    </a:p>
                    <a:p>
                      <a:pPr algn="ctr">
                        <a:lnSpc>
                          <a:spcPct val="115000"/>
                        </a:lnSpc>
                        <a:spcAft>
                          <a:spcPts val="0"/>
                        </a:spcAft>
                      </a:pPr>
                      <a:r>
                        <a:rPr lang="es-ES" sz="1600" b="1" dirty="0">
                          <a:effectLst/>
                        </a:rPr>
                        <a:t> </a:t>
                      </a:r>
                      <a:endParaRPr lang="es-MX" sz="1600" b="1" dirty="0">
                        <a:effectLst/>
                      </a:endParaRPr>
                    </a:p>
                    <a:p>
                      <a:pPr algn="ctr">
                        <a:lnSpc>
                          <a:spcPct val="115000"/>
                        </a:lnSpc>
                        <a:spcAft>
                          <a:spcPts val="0"/>
                        </a:spcAft>
                      </a:pPr>
                      <a:r>
                        <a:rPr lang="es-ES" sz="1600" b="1" dirty="0">
                          <a:effectLst/>
                        </a:rPr>
                        <a:t>Dominio de software para crear y publicar videos.</a:t>
                      </a:r>
                      <a:endParaRPr lang="es-MX" sz="1600" b="1" dirty="0">
                        <a:solidFill>
                          <a:srgbClr val="000000"/>
                        </a:solidFill>
                        <a:effectLst/>
                        <a:latin typeface="Arial"/>
                        <a:ea typeface="Arial"/>
                      </a:endParaRPr>
                    </a:p>
                  </a:txBody>
                  <a:tcPr marL="54468" marR="54468" marT="54468" marB="54468" anchor="ctr"/>
                </a:tc>
                <a:tc>
                  <a:txBody>
                    <a:bodyPr/>
                    <a:lstStyle/>
                    <a:p>
                      <a:pPr algn="ctr">
                        <a:lnSpc>
                          <a:spcPct val="115000"/>
                        </a:lnSpc>
                        <a:spcAft>
                          <a:spcPts val="0"/>
                        </a:spcAft>
                      </a:pPr>
                      <a:r>
                        <a:rPr lang="es-ES" sz="1600" b="1" dirty="0">
                          <a:effectLst/>
                        </a:rPr>
                        <a:t>Rubrica de evaluación.</a:t>
                      </a:r>
                      <a:endParaRPr lang="es-MX" sz="1600" b="1" dirty="0">
                        <a:effectLst/>
                      </a:endParaRPr>
                    </a:p>
                    <a:p>
                      <a:pPr algn="ctr">
                        <a:lnSpc>
                          <a:spcPct val="115000"/>
                        </a:lnSpc>
                        <a:spcAft>
                          <a:spcPts val="0"/>
                        </a:spcAft>
                      </a:pPr>
                      <a:r>
                        <a:rPr lang="es-ES" sz="1600" b="1" dirty="0">
                          <a:effectLst/>
                        </a:rPr>
                        <a:t>Listas de cotejo.</a:t>
                      </a:r>
                      <a:endParaRPr lang="es-MX" sz="1600" b="1" dirty="0">
                        <a:solidFill>
                          <a:srgbClr val="000000"/>
                        </a:solidFill>
                        <a:effectLst/>
                        <a:latin typeface="Arial"/>
                        <a:ea typeface="Arial"/>
                      </a:endParaRPr>
                    </a:p>
                  </a:txBody>
                  <a:tcPr marL="54468" marR="54468" marT="54468" marB="54468"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4644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584775"/>
          </a:xfrm>
          <a:prstGeom prst="rect">
            <a:avLst/>
          </a:prstGeom>
          <a:noFill/>
        </p:spPr>
        <p:txBody>
          <a:bodyPr wrap="square" rtlCol="0">
            <a:spAutoFit/>
          </a:bodyPr>
          <a:lstStyle/>
          <a:p>
            <a:pPr algn="ctr"/>
            <a:r>
              <a:rPr lang="es-MX" sz="3200" b="1" dirty="0"/>
              <a:t>Productos a Evaluar</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38</a:t>
            </a:fld>
            <a:endParaRPr lang="es-MX"/>
          </a:p>
        </p:txBody>
      </p:sp>
      <p:graphicFrame>
        <p:nvGraphicFramePr>
          <p:cNvPr id="2" name="1 Tabla"/>
          <p:cNvGraphicFramePr>
            <a:graphicFrameLocks noGrp="1"/>
          </p:cNvGraphicFramePr>
          <p:nvPr>
            <p:extLst>
              <p:ext uri="{D42A27DB-BD31-4B8C-83A1-F6EECF244321}">
                <p14:modId xmlns:p14="http://schemas.microsoft.com/office/powerpoint/2010/main" val="2027886209"/>
              </p:ext>
            </p:extLst>
          </p:nvPr>
        </p:nvGraphicFramePr>
        <p:xfrm>
          <a:off x="323528" y="1988840"/>
          <a:ext cx="8568952" cy="2952328"/>
        </p:xfrm>
        <a:graphic>
          <a:graphicData uri="http://schemas.openxmlformats.org/drawingml/2006/table">
            <a:tbl>
              <a:tblPr>
                <a:tableStyleId>{69CF1AB2-1976-4502-BF36-3FF5EA218861}</a:tableStyleId>
              </a:tblPr>
              <a:tblGrid>
                <a:gridCol w="2897992">
                  <a:extLst>
                    <a:ext uri="{9D8B030D-6E8A-4147-A177-3AD203B41FA5}">
                      <a16:colId xmlns:a16="http://schemas.microsoft.com/office/drawing/2014/main" val="20000"/>
                    </a:ext>
                  </a:extLst>
                </a:gridCol>
                <a:gridCol w="2924245">
                  <a:extLst>
                    <a:ext uri="{9D8B030D-6E8A-4147-A177-3AD203B41FA5}">
                      <a16:colId xmlns:a16="http://schemas.microsoft.com/office/drawing/2014/main" val="20001"/>
                    </a:ext>
                  </a:extLst>
                </a:gridCol>
                <a:gridCol w="2746715">
                  <a:extLst>
                    <a:ext uri="{9D8B030D-6E8A-4147-A177-3AD203B41FA5}">
                      <a16:colId xmlns:a16="http://schemas.microsoft.com/office/drawing/2014/main" val="20002"/>
                    </a:ext>
                  </a:extLst>
                </a:gridCol>
              </a:tblGrid>
              <a:tr h="714931">
                <a:tc>
                  <a:txBody>
                    <a:bodyPr/>
                    <a:lstStyle/>
                    <a:p>
                      <a:pPr algn="ctr">
                        <a:lnSpc>
                          <a:spcPct val="115000"/>
                        </a:lnSpc>
                        <a:spcAft>
                          <a:spcPts val="0"/>
                        </a:spcAft>
                      </a:pPr>
                      <a:r>
                        <a:rPr lang="es-MX" sz="1600" b="1" dirty="0">
                          <a:solidFill>
                            <a:srgbClr val="000000"/>
                          </a:solidFill>
                          <a:effectLst/>
                          <a:latin typeface="Arial"/>
                          <a:ea typeface="Arial"/>
                        </a:rPr>
                        <a:t>Geografía</a:t>
                      </a:r>
                    </a:p>
                  </a:txBody>
                  <a:tcPr marL="54468" marR="54468" marT="54468" marB="54468" anchor="ctr"/>
                </a:tc>
                <a:tc>
                  <a:txBody>
                    <a:bodyPr/>
                    <a:lstStyle/>
                    <a:p>
                      <a:pPr algn="ctr">
                        <a:lnSpc>
                          <a:spcPct val="115000"/>
                        </a:lnSpc>
                        <a:spcAft>
                          <a:spcPts val="0"/>
                        </a:spcAft>
                      </a:pPr>
                      <a:r>
                        <a:rPr lang="es-MX" sz="1600" b="1" dirty="0">
                          <a:solidFill>
                            <a:srgbClr val="000000"/>
                          </a:solidFill>
                          <a:effectLst/>
                          <a:latin typeface="Arial"/>
                          <a:ea typeface="Arial"/>
                        </a:rPr>
                        <a:t>Orientación Educativa IV</a:t>
                      </a:r>
                    </a:p>
                  </a:txBody>
                  <a:tcPr marL="54468" marR="54468" marT="54468" marB="54468" anchor="ctr"/>
                </a:tc>
                <a:tc>
                  <a:txBody>
                    <a:bodyPr/>
                    <a:lstStyle/>
                    <a:p>
                      <a:pPr algn="ctr">
                        <a:lnSpc>
                          <a:spcPct val="115000"/>
                        </a:lnSpc>
                        <a:spcAft>
                          <a:spcPts val="0"/>
                        </a:spcAft>
                      </a:pPr>
                      <a:r>
                        <a:rPr lang="es-MX" sz="1600" b="1" dirty="0">
                          <a:solidFill>
                            <a:srgbClr val="000000"/>
                          </a:solidFill>
                          <a:effectLst/>
                          <a:latin typeface="Arial"/>
                          <a:ea typeface="Arial"/>
                        </a:rPr>
                        <a:t>Informática</a:t>
                      </a:r>
                    </a:p>
                  </a:txBody>
                  <a:tcPr marL="54468" marR="54468" marT="54468" marB="54468" anchor="ctr"/>
                </a:tc>
                <a:extLst>
                  <a:ext uri="{0D108BD9-81ED-4DB2-BD59-A6C34878D82A}">
                    <a16:rowId xmlns:a16="http://schemas.microsoft.com/office/drawing/2014/main" val="10000"/>
                  </a:ext>
                </a:extLst>
              </a:tr>
              <a:tr h="2237397">
                <a:tc>
                  <a:txBody>
                    <a:bodyPr/>
                    <a:lstStyle/>
                    <a:p>
                      <a:pPr marL="285750" indent="-285750" algn="l">
                        <a:lnSpc>
                          <a:spcPct val="115000"/>
                        </a:lnSpc>
                        <a:spcAft>
                          <a:spcPts val="0"/>
                        </a:spcAft>
                        <a:buFont typeface="Arial" pitchFamily="34" charset="0"/>
                        <a:buChar char="•"/>
                      </a:pPr>
                      <a:r>
                        <a:rPr lang="es-MX" sz="1600" b="1" dirty="0">
                          <a:solidFill>
                            <a:srgbClr val="000000"/>
                          </a:solidFill>
                          <a:effectLst/>
                          <a:latin typeface="Arial"/>
                          <a:ea typeface="Arial"/>
                        </a:rPr>
                        <a:t>Análisis de la información.</a:t>
                      </a:r>
                    </a:p>
                    <a:p>
                      <a:pPr marL="285750" indent="-285750" algn="l">
                        <a:lnSpc>
                          <a:spcPct val="115000"/>
                        </a:lnSpc>
                        <a:spcAft>
                          <a:spcPts val="0"/>
                        </a:spcAft>
                        <a:buFont typeface="Arial" pitchFamily="34" charset="0"/>
                        <a:buChar char="•"/>
                      </a:pPr>
                      <a:r>
                        <a:rPr lang="es-MX" sz="1600" b="1" dirty="0">
                          <a:solidFill>
                            <a:srgbClr val="000000"/>
                          </a:solidFill>
                          <a:effectLst/>
                          <a:latin typeface="Arial"/>
                          <a:ea typeface="Arial"/>
                        </a:rPr>
                        <a:t>Creación de</a:t>
                      </a:r>
                      <a:r>
                        <a:rPr lang="es-MX" sz="1600" b="1" baseline="0" dirty="0">
                          <a:solidFill>
                            <a:srgbClr val="000000"/>
                          </a:solidFill>
                          <a:effectLst/>
                          <a:latin typeface="Arial"/>
                          <a:ea typeface="Arial"/>
                        </a:rPr>
                        <a:t> gráficas y mapas (cartografía) de problemas presentes en la urbe.</a:t>
                      </a:r>
                      <a:endParaRPr lang="es-MX" sz="1600" b="1" dirty="0">
                        <a:solidFill>
                          <a:srgbClr val="000000"/>
                        </a:solidFill>
                        <a:effectLst/>
                        <a:latin typeface="Arial"/>
                        <a:ea typeface="Arial"/>
                      </a:endParaRPr>
                    </a:p>
                  </a:txBody>
                  <a:tcPr marL="54468" marR="54468" marT="54468" marB="54468" anchor="ctr"/>
                </a:tc>
                <a:tc>
                  <a:txBody>
                    <a:bodyPr/>
                    <a:lstStyle/>
                    <a:p>
                      <a:pPr marL="285750" indent="-285750" algn="l">
                        <a:lnSpc>
                          <a:spcPct val="115000"/>
                        </a:lnSpc>
                        <a:spcAft>
                          <a:spcPts val="0"/>
                        </a:spcAft>
                        <a:buFont typeface="Arial" pitchFamily="34" charset="0"/>
                        <a:buChar char="•"/>
                      </a:pPr>
                      <a:r>
                        <a:rPr lang="es-MX" sz="1600" b="1" dirty="0">
                          <a:solidFill>
                            <a:srgbClr val="000000"/>
                          </a:solidFill>
                          <a:effectLst/>
                          <a:latin typeface="Arial"/>
                          <a:ea typeface="Arial"/>
                        </a:rPr>
                        <a:t>Investigación bibliográfica.</a:t>
                      </a:r>
                    </a:p>
                    <a:p>
                      <a:pPr marL="285750" indent="-285750" algn="l">
                        <a:lnSpc>
                          <a:spcPct val="115000"/>
                        </a:lnSpc>
                        <a:spcAft>
                          <a:spcPts val="0"/>
                        </a:spcAft>
                        <a:buFont typeface="Arial" pitchFamily="34" charset="0"/>
                        <a:buChar char="•"/>
                      </a:pPr>
                      <a:endParaRPr lang="es-MX" sz="1600" b="1" dirty="0">
                        <a:solidFill>
                          <a:srgbClr val="000000"/>
                        </a:solidFill>
                        <a:effectLst/>
                        <a:latin typeface="Arial"/>
                        <a:ea typeface="Arial"/>
                      </a:endParaRPr>
                    </a:p>
                  </a:txBody>
                  <a:tcPr marL="54468" marR="54468" marT="54468" marB="54468" anchor="ctr"/>
                </a:tc>
                <a:tc>
                  <a:txBody>
                    <a:bodyPr/>
                    <a:lstStyle/>
                    <a:p>
                      <a:pPr marL="285750" indent="-285750" algn="l">
                        <a:lnSpc>
                          <a:spcPct val="115000"/>
                        </a:lnSpc>
                        <a:spcAft>
                          <a:spcPts val="0"/>
                        </a:spcAft>
                        <a:buFont typeface="Arial" pitchFamily="34" charset="0"/>
                        <a:buChar char="•"/>
                      </a:pPr>
                      <a:r>
                        <a:rPr lang="es-MX" sz="1600" b="1" dirty="0">
                          <a:solidFill>
                            <a:srgbClr val="000000"/>
                          </a:solidFill>
                          <a:effectLst/>
                          <a:latin typeface="Arial"/>
                          <a:ea typeface="Arial"/>
                        </a:rPr>
                        <a:t>Elaboración</a:t>
                      </a:r>
                      <a:r>
                        <a:rPr lang="es-MX" sz="1600" b="1" baseline="0" dirty="0">
                          <a:solidFill>
                            <a:srgbClr val="000000"/>
                          </a:solidFill>
                          <a:effectLst/>
                          <a:latin typeface="Arial"/>
                          <a:ea typeface="Arial"/>
                        </a:rPr>
                        <a:t> de gráficas del análisis de la información.</a:t>
                      </a:r>
                    </a:p>
                    <a:p>
                      <a:pPr marL="285750" indent="-285750" algn="l">
                        <a:lnSpc>
                          <a:spcPct val="115000"/>
                        </a:lnSpc>
                        <a:spcAft>
                          <a:spcPts val="0"/>
                        </a:spcAft>
                        <a:buFont typeface="Arial" pitchFamily="34" charset="0"/>
                        <a:buChar char="•"/>
                      </a:pPr>
                      <a:r>
                        <a:rPr lang="es-MX" sz="1600" b="1" dirty="0">
                          <a:solidFill>
                            <a:srgbClr val="000000"/>
                          </a:solidFill>
                          <a:effectLst/>
                          <a:latin typeface="Arial"/>
                          <a:ea typeface="Arial"/>
                        </a:rPr>
                        <a:t>Elaboración de clips de video.</a:t>
                      </a:r>
                    </a:p>
                  </a:txBody>
                  <a:tcPr marL="54468" marR="54468" marT="54468" marB="54468"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3197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584775"/>
          </a:xfrm>
          <a:prstGeom prst="rect">
            <a:avLst/>
          </a:prstGeom>
          <a:noFill/>
        </p:spPr>
        <p:txBody>
          <a:bodyPr wrap="square" rtlCol="0">
            <a:spAutoFit/>
          </a:bodyPr>
          <a:lstStyle/>
          <a:p>
            <a:pPr algn="ctr"/>
            <a:r>
              <a:rPr lang="es-MX" sz="3200" b="1" dirty="0"/>
              <a:t>Formatos de planeación.</a:t>
            </a:r>
          </a:p>
        </p:txBody>
      </p:sp>
      <p:sp>
        <p:nvSpPr>
          <p:cNvPr id="4" name="3 Marcador de número de diapositiva"/>
          <p:cNvSpPr>
            <a:spLocks noGrp="1"/>
          </p:cNvSpPr>
          <p:nvPr>
            <p:ph type="sldNum" sz="quarter" idx="12"/>
          </p:nvPr>
        </p:nvSpPr>
        <p:spPr>
          <a:xfrm>
            <a:off x="1325544" y="4941168"/>
            <a:ext cx="609600" cy="517524"/>
          </a:xfrm>
        </p:spPr>
        <p:txBody>
          <a:bodyPr/>
          <a:lstStyle/>
          <a:p>
            <a:fld id="{7386AA0C-1253-4924-96D6-EDEF9E5D9510}" type="slidenum">
              <a:rPr lang="es-MX" smtClean="0"/>
              <a:pPr/>
              <a:t>39</a:t>
            </a:fld>
            <a:endParaRPr lang="es-MX" dirty="0"/>
          </a:p>
        </p:txBody>
      </p:sp>
      <p:graphicFrame>
        <p:nvGraphicFramePr>
          <p:cNvPr id="5" name="Tabla 5"/>
          <p:cNvGraphicFramePr>
            <a:graphicFrameLocks noGrp="1"/>
          </p:cNvGraphicFramePr>
          <p:nvPr>
            <p:extLst>
              <p:ext uri="{D42A27DB-BD31-4B8C-83A1-F6EECF244321}">
                <p14:modId xmlns:p14="http://schemas.microsoft.com/office/powerpoint/2010/main" val="4239225364"/>
              </p:ext>
            </p:extLst>
          </p:nvPr>
        </p:nvGraphicFramePr>
        <p:xfrm>
          <a:off x="395536" y="1628800"/>
          <a:ext cx="8128000" cy="2165760"/>
        </p:xfrm>
        <a:graphic>
          <a:graphicData uri="http://schemas.openxmlformats.org/drawingml/2006/table">
            <a:tbl>
              <a:tblPr firstRow="1" bandRow="1">
                <a:tableStyleId>{5C22544A-7EE6-4342-B048-85BDC9FD1C3A}</a:tableStyleId>
              </a:tblPr>
              <a:tblGrid>
                <a:gridCol w="5278821">
                  <a:extLst>
                    <a:ext uri="{9D8B030D-6E8A-4147-A177-3AD203B41FA5}">
                      <a16:colId xmlns:a16="http://schemas.microsoft.com/office/drawing/2014/main" val="2612113437"/>
                    </a:ext>
                  </a:extLst>
                </a:gridCol>
                <a:gridCol w="2849179">
                  <a:extLst>
                    <a:ext uri="{9D8B030D-6E8A-4147-A177-3AD203B41FA5}">
                      <a16:colId xmlns:a16="http://schemas.microsoft.com/office/drawing/2014/main" val="2785580007"/>
                    </a:ext>
                  </a:extLst>
                </a:gridCol>
              </a:tblGrid>
              <a:tr h="134065">
                <a:tc>
                  <a:txBody>
                    <a:bodyPr/>
                    <a:lstStyle/>
                    <a:p>
                      <a:endParaRPr lang="es-MX" dirty="0"/>
                    </a:p>
                  </a:txBody>
                  <a:tcPr/>
                </a:tc>
                <a:tc>
                  <a:txBody>
                    <a:bodyPr/>
                    <a:lstStyle/>
                    <a:p>
                      <a:endParaRPr lang="es-MX" dirty="0"/>
                    </a:p>
                  </a:txBody>
                  <a:tcPr/>
                </a:tc>
                <a:extLst>
                  <a:ext uri="{0D108BD9-81ED-4DB2-BD59-A6C34878D82A}">
                    <a16:rowId xmlns:a16="http://schemas.microsoft.com/office/drawing/2014/main" val="3351776197"/>
                  </a:ext>
                </a:extLst>
              </a:tr>
              <a:tr h="900000">
                <a:tc>
                  <a:txBody>
                    <a:bodyPr/>
                    <a:lstStyle/>
                    <a:p>
                      <a:r>
                        <a:rPr lang="es-MX" sz="1800" kern="1200" dirty="0">
                          <a:solidFill>
                            <a:schemeClr val="dk1"/>
                          </a:solidFill>
                          <a:latin typeface="+mn-lt"/>
                          <a:ea typeface="+mn-ea"/>
                          <a:cs typeface="+mn-cs"/>
                        </a:rPr>
                        <a:t>Planificador General.</a:t>
                      </a:r>
                    </a:p>
                  </a:txBody>
                  <a:tcPr anchor="ctr"/>
                </a:tc>
                <a:tc>
                  <a:txBody>
                    <a:bodyPr/>
                    <a:lstStyle/>
                    <a:p>
                      <a:endParaRPr lang="es-MX" dirty="0"/>
                    </a:p>
                  </a:txBody>
                  <a:tcPr/>
                </a:tc>
                <a:extLst>
                  <a:ext uri="{0D108BD9-81ED-4DB2-BD59-A6C34878D82A}">
                    <a16:rowId xmlns:a16="http://schemas.microsoft.com/office/drawing/2014/main" val="3632511359"/>
                  </a:ext>
                </a:extLst>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a:solidFill>
                            <a:schemeClr val="dk1"/>
                          </a:solidFill>
                          <a:latin typeface="+mn-lt"/>
                          <a:ea typeface="+mn-ea"/>
                          <a:cs typeface="+mn-cs"/>
                        </a:rPr>
                        <a:t>Planificador sesión por sesión.</a:t>
                      </a:r>
                    </a:p>
                  </a:txBody>
                  <a:tcPr anchor="ctr"/>
                </a:tc>
                <a:tc>
                  <a:txBody>
                    <a:bodyPr/>
                    <a:lstStyle/>
                    <a:p>
                      <a:endParaRPr lang="es-MX" dirty="0"/>
                    </a:p>
                  </a:txBody>
                  <a:tcPr/>
                </a:tc>
                <a:extLst>
                  <a:ext uri="{0D108BD9-81ED-4DB2-BD59-A6C34878D82A}">
                    <a16:rowId xmlns:a16="http://schemas.microsoft.com/office/drawing/2014/main" val="1585034614"/>
                  </a:ext>
                </a:extLst>
              </a:tr>
            </a:tbl>
          </a:graphicData>
        </a:graphic>
      </p:graphicFrame>
      <p:graphicFrame>
        <p:nvGraphicFramePr>
          <p:cNvPr id="2" name="1 Objeto"/>
          <p:cNvGraphicFramePr>
            <a:graphicFrameLocks noChangeAspect="1"/>
          </p:cNvGraphicFramePr>
          <p:nvPr>
            <p:extLst>
              <p:ext uri="{D42A27DB-BD31-4B8C-83A1-F6EECF244321}">
                <p14:modId xmlns:p14="http://schemas.microsoft.com/office/powerpoint/2010/main" val="1915109943"/>
              </p:ext>
            </p:extLst>
          </p:nvPr>
        </p:nvGraphicFramePr>
        <p:xfrm>
          <a:off x="6732240" y="2088168"/>
          <a:ext cx="914400" cy="714375"/>
        </p:xfrm>
        <a:graphic>
          <a:graphicData uri="http://schemas.openxmlformats.org/presentationml/2006/ole">
            <mc:AlternateContent xmlns:mc="http://schemas.openxmlformats.org/markup-compatibility/2006">
              <mc:Choice xmlns:v="urn:schemas-microsoft-com:vml" Requires="v">
                <p:oleObj spid="_x0000_s1036" name="Acrobat Document" showAsIcon="1" r:id="rId3" imgW="914400" imgH="714240" progId="AcroExch.Document.DC">
                  <p:embed/>
                </p:oleObj>
              </mc:Choice>
              <mc:Fallback>
                <p:oleObj name="Acrobat Document" showAsIcon="1" r:id="rId3" imgW="914400" imgH="714240" progId="AcroExch.Document.DC">
                  <p:embed/>
                  <p:pic>
                    <p:nvPicPr>
                      <p:cNvPr id="0" name=""/>
                      <p:cNvPicPr/>
                      <p:nvPr/>
                    </p:nvPicPr>
                    <p:blipFill>
                      <a:blip r:embed="rId4"/>
                      <a:stretch>
                        <a:fillRect/>
                      </a:stretch>
                    </p:blipFill>
                    <p:spPr>
                      <a:xfrm>
                        <a:off x="6732240" y="2088168"/>
                        <a:ext cx="914400" cy="714375"/>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173896386"/>
              </p:ext>
            </p:extLst>
          </p:nvPr>
        </p:nvGraphicFramePr>
        <p:xfrm>
          <a:off x="6732240" y="2952264"/>
          <a:ext cx="914400" cy="714375"/>
        </p:xfrm>
        <a:graphic>
          <a:graphicData uri="http://schemas.openxmlformats.org/presentationml/2006/ole">
            <mc:AlternateContent xmlns:mc="http://schemas.openxmlformats.org/markup-compatibility/2006">
              <mc:Choice xmlns:v="urn:schemas-microsoft-com:vml" Requires="v">
                <p:oleObj spid="_x0000_s1037" name="Acrobat Document" showAsIcon="1" r:id="rId5" imgW="914400" imgH="714240" progId="AcroExch.Document.DC">
                  <p:embed/>
                </p:oleObj>
              </mc:Choice>
              <mc:Fallback>
                <p:oleObj name="Acrobat Document" showAsIcon="1" r:id="rId5" imgW="914400" imgH="714240" progId="AcroExch.Document.DC">
                  <p:embed/>
                  <p:pic>
                    <p:nvPicPr>
                      <p:cNvPr id="0" name=""/>
                      <p:cNvPicPr/>
                      <p:nvPr/>
                    </p:nvPicPr>
                    <p:blipFill>
                      <a:blip r:embed="rId6"/>
                      <a:stretch>
                        <a:fillRect/>
                      </a:stretch>
                    </p:blipFill>
                    <p:spPr>
                      <a:xfrm>
                        <a:off x="6732240" y="2952264"/>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302895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83768" y="548680"/>
            <a:ext cx="6336704" cy="5826243"/>
          </a:xfrm>
        </p:spPr>
        <p:txBody>
          <a:bodyPr/>
          <a:lstStyle/>
          <a:p>
            <a:pPr algn="ctr"/>
            <a:endParaRPr lang="es-MX" dirty="0"/>
          </a:p>
          <a:p>
            <a:pPr algn="ctr"/>
            <a:endParaRPr lang="es-MX" dirty="0"/>
          </a:p>
          <a:p>
            <a:pPr algn="ctr"/>
            <a:r>
              <a:rPr lang="es-MX" dirty="0"/>
              <a:t>Proyecto para el Ciclo Escolar</a:t>
            </a:r>
          </a:p>
          <a:p>
            <a:pPr algn="ctr"/>
            <a:r>
              <a:rPr lang="es-MX" dirty="0"/>
              <a:t>2019 – 2020</a:t>
            </a:r>
          </a:p>
          <a:p>
            <a:pPr algn="ctr"/>
            <a:endParaRPr lang="es-MX" dirty="0"/>
          </a:p>
          <a:p>
            <a:pPr algn="ctr"/>
            <a:endParaRPr lang="es-MX" dirty="0"/>
          </a:p>
          <a:p>
            <a:pPr algn="ctr"/>
            <a:r>
              <a:rPr lang="es-MX" dirty="0"/>
              <a:t>Fecha de inicio de proyecto:</a:t>
            </a:r>
          </a:p>
          <a:p>
            <a:pPr algn="ctr"/>
            <a:r>
              <a:rPr lang="es-MX" dirty="0"/>
              <a:t>13 de enero de 2020</a:t>
            </a:r>
          </a:p>
          <a:p>
            <a:pPr algn="ctr"/>
            <a:endParaRPr lang="es-MX" dirty="0"/>
          </a:p>
          <a:p>
            <a:pPr algn="ctr"/>
            <a:endParaRPr lang="es-MX" dirty="0"/>
          </a:p>
          <a:p>
            <a:pPr algn="ctr"/>
            <a:r>
              <a:rPr lang="es-MX" dirty="0"/>
              <a:t>Fecha de término de proyecto:</a:t>
            </a:r>
          </a:p>
          <a:p>
            <a:pPr algn="ctr"/>
            <a:r>
              <a:rPr lang="es-MX" dirty="0"/>
              <a:t>14 de febrero de 2020</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4</a:t>
            </a:fld>
            <a:endParaRPr lang="es-MX"/>
          </a:p>
        </p:txBody>
      </p:sp>
    </p:spTree>
    <p:extLst>
      <p:ext uri="{BB962C8B-B14F-4D97-AF65-F5344CB8AC3E}">
        <p14:creationId xmlns:p14="http://schemas.microsoft.com/office/powerpoint/2010/main" val="176722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5078313"/>
          </a:xfrm>
          <a:prstGeom prst="rect">
            <a:avLst/>
          </a:prstGeom>
          <a:noFill/>
        </p:spPr>
        <p:txBody>
          <a:bodyPr wrap="square" rtlCol="0">
            <a:spAutoFit/>
          </a:bodyPr>
          <a:lstStyle/>
          <a:p>
            <a:pPr algn="ctr"/>
            <a:r>
              <a:rPr lang="es-MX" sz="3200" b="1" dirty="0"/>
              <a:t>Reflexiones personales.</a:t>
            </a:r>
          </a:p>
          <a:p>
            <a:pPr algn="ctr"/>
            <a:endParaRPr lang="es-MX" sz="3200" b="1" dirty="0"/>
          </a:p>
          <a:p>
            <a:pPr algn="just"/>
            <a:r>
              <a:rPr lang="es-MX" sz="2000" dirty="0"/>
              <a:t>Lic. César Cruz Iturbe.</a:t>
            </a:r>
          </a:p>
          <a:p>
            <a:pPr algn="just"/>
            <a:endParaRPr lang="es-MX" sz="2000" dirty="0"/>
          </a:p>
          <a:p>
            <a:pPr algn="just"/>
            <a:r>
              <a:rPr lang="es-MX" sz="2000" dirty="0"/>
              <a:t>Dentro de las áreas de oportunidad que encontré de manera personal en el trabajo interdisciplinario fue hallar puntos de convergencia de las diversas materias que conforman el proyecto, lo anterior requiere y nos da la oportunidad de seguirnos formando y adquirir conocimientos, no solo de nuestra área sino de demás disciplinas que integran una matrícula escolar. Aunado a lo anterior ha sido complicado el encontrar horarios en común para poder trabajar en conjunto, sin embargo, con comunicación y responsabilidad se ha podido sacar el trabajo avante.</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40</a:t>
            </a:fld>
            <a:endParaRPr lang="es-MX"/>
          </a:p>
        </p:txBody>
      </p:sp>
    </p:spTree>
    <p:extLst>
      <p:ext uri="{BB962C8B-B14F-4D97-AF65-F5344CB8AC3E}">
        <p14:creationId xmlns:p14="http://schemas.microsoft.com/office/powerpoint/2010/main" val="2262985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5786199"/>
          </a:xfrm>
          <a:prstGeom prst="rect">
            <a:avLst/>
          </a:prstGeom>
          <a:noFill/>
        </p:spPr>
        <p:txBody>
          <a:bodyPr wrap="square" rtlCol="0">
            <a:spAutoFit/>
          </a:bodyPr>
          <a:lstStyle/>
          <a:p>
            <a:pPr algn="ctr"/>
            <a:r>
              <a:rPr lang="es-MX" sz="3200" b="1" dirty="0"/>
              <a:t>Reflexiones personales.</a:t>
            </a:r>
          </a:p>
          <a:p>
            <a:pPr algn="ctr"/>
            <a:endParaRPr lang="es-MX" sz="3200" b="1" dirty="0"/>
          </a:p>
          <a:p>
            <a:pPr algn="just"/>
            <a:r>
              <a:rPr lang="es-MX" dirty="0"/>
              <a:t>Lic. Doris de Jesús Rendón</a:t>
            </a:r>
          </a:p>
          <a:p>
            <a:pPr algn="just"/>
            <a:endParaRPr lang="es-MX" dirty="0"/>
          </a:p>
          <a:p>
            <a:pPr algn="just"/>
            <a:r>
              <a:rPr lang="es-MX" dirty="0"/>
              <a:t>Mis dificultades, fue coordinar en tiempos con los profesores de mi equipo, buscar la interdisciplinariedad en un tema y la creación del proyecto con relación a la metodología. </a:t>
            </a:r>
          </a:p>
          <a:p>
            <a:pPr algn="just"/>
            <a:r>
              <a:rPr lang="es-MX" dirty="0"/>
              <a:t>Para resolver las dificultades anteriores, agendamos un día para reunirnos, buscamos los medios para la elaboración del proyecto y trabajamos en quipos para delimitar nuestro tema y llevarlo a la interdisciplinariedad.   </a:t>
            </a:r>
          </a:p>
          <a:p>
            <a:pPr algn="just"/>
            <a:r>
              <a:rPr lang="es-MX" dirty="0"/>
              <a:t>Lo más enriquecedor de la experiencia fue la oportunidad de aprender de los integrantes a través de una convivencia productiva basada en la colaboración y la cooperatividad.</a:t>
            </a:r>
          </a:p>
          <a:p>
            <a:pPr algn="just"/>
            <a:r>
              <a:rPr lang="es-MX" dirty="0"/>
              <a:t>En todo momento se  debe continuar con el desarrollo del trabajo cooperativo y siempre mantener los días de reunión con el equipo. </a:t>
            </a:r>
          </a:p>
          <a:p>
            <a:pPr algn="just"/>
            <a:r>
              <a:rPr lang="es-MX" dirty="0"/>
              <a:t>El procesos interdisciplinario siempre fomenta un conocimiento positivo para nuestra práctica docente  y enriquece el conocimiento de nuestros alumno, fomentando sus intereses. </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41</a:t>
            </a:fld>
            <a:endParaRPr lang="es-MX"/>
          </a:p>
        </p:txBody>
      </p:sp>
    </p:spTree>
    <p:extLst>
      <p:ext uri="{BB962C8B-B14F-4D97-AF65-F5344CB8AC3E}">
        <p14:creationId xmlns:p14="http://schemas.microsoft.com/office/powerpoint/2010/main" val="768702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971600" y="535899"/>
            <a:ext cx="7200800" cy="4462760"/>
          </a:xfrm>
          <a:prstGeom prst="rect">
            <a:avLst/>
          </a:prstGeom>
          <a:noFill/>
        </p:spPr>
        <p:txBody>
          <a:bodyPr wrap="square" rtlCol="0">
            <a:spAutoFit/>
          </a:bodyPr>
          <a:lstStyle/>
          <a:p>
            <a:pPr algn="ctr"/>
            <a:r>
              <a:rPr lang="es-MX" sz="3200" b="1" dirty="0"/>
              <a:t>Reflexiones personales.</a:t>
            </a:r>
          </a:p>
          <a:p>
            <a:pPr algn="ctr"/>
            <a:endParaRPr lang="es-MX" sz="3200" b="1" dirty="0"/>
          </a:p>
          <a:p>
            <a:pPr algn="just"/>
            <a:r>
              <a:rPr lang="es-MX" sz="2000" dirty="0"/>
              <a:t>Ing. Julio César Camacho Guzmán.</a:t>
            </a:r>
          </a:p>
          <a:p>
            <a:pPr algn="just"/>
            <a:endParaRPr lang="es-MX" sz="2000" dirty="0"/>
          </a:p>
          <a:p>
            <a:pPr algn="just"/>
            <a:r>
              <a:rPr lang="es-MX" sz="2000" dirty="0"/>
              <a:t>Resulta interesante poder trabajar con otros profesores de forma simultánea abordando un tema desde el enfoque de cada asignatura y posteriormente trabajarlo de forma interdisciplinaria, y es de gran ejemplo para los alumnos el poder llevar a la práctica la aplicación de los conocimientos teóricos.</a:t>
            </a:r>
          </a:p>
          <a:p>
            <a:pPr algn="just"/>
            <a:r>
              <a:rPr lang="es-MX" sz="2000" dirty="0"/>
              <a:t>Al tiempo, resulta complejo, más no imposible, el conjuntar los tiempos para que como profesor organicemos y planeemos las actividades a realizar con los alumnos.</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42</a:t>
            </a:fld>
            <a:endParaRPr lang="es-MX"/>
          </a:p>
        </p:txBody>
      </p:sp>
    </p:spTree>
    <p:extLst>
      <p:ext uri="{BB962C8B-B14F-4D97-AF65-F5344CB8AC3E}">
        <p14:creationId xmlns:p14="http://schemas.microsoft.com/office/powerpoint/2010/main" val="189456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83768" y="548680"/>
            <a:ext cx="6336704" cy="5826243"/>
          </a:xfrm>
        </p:spPr>
        <p:txBody>
          <a:bodyPr anchor="t">
            <a:normAutofit/>
          </a:bodyPr>
          <a:lstStyle/>
          <a:p>
            <a:pPr algn="ctr"/>
            <a:r>
              <a:rPr lang="es-MX" sz="4000" b="0" dirty="0"/>
              <a:t>Proyecto</a:t>
            </a:r>
          </a:p>
          <a:p>
            <a:pPr algn="ctr"/>
            <a:endParaRPr lang="es-MX" sz="4000" dirty="0"/>
          </a:p>
          <a:p>
            <a:pPr algn="ctr"/>
            <a:endParaRPr lang="es-MX" sz="4000" dirty="0"/>
          </a:p>
          <a:p>
            <a:pPr algn="ctr"/>
            <a:r>
              <a:rPr lang="es-MX" sz="4800" dirty="0"/>
              <a:t>Tu problema,</a:t>
            </a:r>
          </a:p>
          <a:p>
            <a:pPr algn="ctr"/>
            <a:r>
              <a:rPr lang="es-MX" sz="4800" dirty="0"/>
              <a:t>mi información.</a:t>
            </a:r>
          </a:p>
          <a:p>
            <a:pPr algn="ctr"/>
            <a:endParaRPr lang="es-MX" sz="3200" dirty="0"/>
          </a:p>
          <a:p>
            <a:pPr algn="ctr"/>
            <a:r>
              <a:rPr lang="es-MX" sz="3200" b="0" dirty="0"/>
              <a:t>Ciclo escolar:</a:t>
            </a:r>
          </a:p>
          <a:p>
            <a:pPr algn="ctr"/>
            <a:r>
              <a:rPr lang="es-MX" sz="3200" b="0" dirty="0"/>
              <a:t>2019 - 2020</a:t>
            </a:r>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5</a:t>
            </a:fld>
            <a:endParaRPr lang="es-MX"/>
          </a:p>
        </p:txBody>
      </p:sp>
    </p:spTree>
    <p:extLst>
      <p:ext uri="{BB962C8B-B14F-4D97-AF65-F5344CB8AC3E}">
        <p14:creationId xmlns:p14="http://schemas.microsoft.com/office/powerpoint/2010/main" val="77220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fontScale="92500"/>
          </a:bodyPr>
          <a:lstStyle/>
          <a:p>
            <a:pPr algn="ctr"/>
            <a:r>
              <a:rPr lang="es-MX" sz="4800" dirty="0">
                <a:hlinkClick r:id="rId2" action="ppaction://hlinksldjump"/>
              </a:rPr>
              <a:t>Índice</a:t>
            </a:r>
          </a:p>
          <a:p>
            <a:pPr marL="457200" indent="-457200" algn="just">
              <a:buFont typeface="+mj-lt"/>
              <a:buAutoNum type="arabicPeriod"/>
            </a:pPr>
            <a:r>
              <a:rPr lang="es-MX" sz="1600" dirty="0">
                <a:hlinkClick r:id="rId2" action="ppaction://hlinksldjump"/>
              </a:rPr>
              <a:t>C.A.I.A.C. Conclusiones Generales. Interdisciplinariedad </a:t>
            </a:r>
            <a:r>
              <a:rPr lang="es-MX" sz="1600" dirty="0"/>
              <a:t>.……………………..   7</a:t>
            </a:r>
          </a:p>
          <a:p>
            <a:pPr marL="457200" indent="-457200" algn="just">
              <a:buFont typeface="+mj-lt"/>
              <a:buAutoNum type="arabicPeriod"/>
            </a:pPr>
            <a:r>
              <a:rPr lang="es-MX" sz="1600" dirty="0">
                <a:hlinkClick r:id="rId3" action="ppaction://hlinksldjump"/>
              </a:rPr>
              <a:t>Producto 3. Fotografías de la sesión </a:t>
            </a:r>
            <a:r>
              <a:rPr lang="es-MX" sz="1600" dirty="0"/>
              <a:t>……………………………………………….. 12</a:t>
            </a:r>
          </a:p>
          <a:p>
            <a:pPr marL="457200" indent="-457200" algn="just">
              <a:buFont typeface="+mj-lt"/>
              <a:buAutoNum type="arabicPeriod"/>
            </a:pPr>
            <a:r>
              <a:rPr lang="es-MX" sz="1600" dirty="0">
                <a:hlinkClick r:id="rId4" action="ppaction://hlinksldjump"/>
              </a:rPr>
              <a:t>Producto 2. Fotografía de Organizador gráfico</a:t>
            </a:r>
            <a:r>
              <a:rPr lang="es-MX" sz="1600" dirty="0"/>
              <a:t> …………………………………… 13</a:t>
            </a:r>
          </a:p>
          <a:p>
            <a:pPr marL="457200" indent="-457200" algn="just">
              <a:buFont typeface="+mj-lt"/>
              <a:buAutoNum type="arabicPeriod"/>
            </a:pPr>
            <a:r>
              <a:rPr lang="es-MX" sz="1600" dirty="0">
                <a:hlinkClick r:id="rId5" action="ppaction://hlinksldjump"/>
              </a:rPr>
              <a:t>Introducción</a:t>
            </a:r>
            <a:r>
              <a:rPr lang="es-MX" sz="1600" dirty="0"/>
              <a:t> ……………………………………………………………………………... 14</a:t>
            </a:r>
          </a:p>
          <a:p>
            <a:pPr marL="457200" indent="-457200" algn="just">
              <a:buFont typeface="+mj-lt"/>
              <a:buAutoNum type="arabicPeriod"/>
            </a:pPr>
            <a:r>
              <a:rPr lang="es-MX" sz="1600" dirty="0">
                <a:hlinkClick r:id="rId6" action="ppaction://hlinksldjump"/>
              </a:rPr>
              <a:t>Objetivo general del proyecto</a:t>
            </a:r>
            <a:r>
              <a:rPr lang="es-MX" sz="1600" dirty="0"/>
              <a:t> ………………………………………………………… 15</a:t>
            </a:r>
          </a:p>
          <a:p>
            <a:pPr marL="457200" indent="-457200" algn="just">
              <a:buFont typeface="+mj-lt"/>
              <a:buAutoNum type="arabicPeriod"/>
            </a:pPr>
            <a:r>
              <a:rPr lang="es-MX" sz="1600" dirty="0">
                <a:hlinkClick r:id="rId7" action="ppaction://hlinksldjump"/>
              </a:rPr>
              <a:t>Objetivo o propósitos a alcanzar, de cada asignatura involucrada</a:t>
            </a:r>
            <a:r>
              <a:rPr lang="es-MX" sz="1600" dirty="0"/>
              <a:t> …………… 16</a:t>
            </a:r>
          </a:p>
          <a:p>
            <a:pPr marL="457200" indent="-457200" algn="just">
              <a:buFont typeface="+mj-lt"/>
              <a:buAutoNum type="arabicPeriod"/>
            </a:pPr>
            <a:r>
              <a:rPr lang="es-MX" sz="1600" dirty="0">
                <a:hlinkClick r:id="rId8" action="ppaction://hlinksldjump"/>
              </a:rPr>
              <a:t>Preguntas generadoras del proyecto a realizar</a:t>
            </a:r>
            <a:r>
              <a:rPr lang="es-MX" sz="1600" dirty="0"/>
              <a:t> …………………………………… 19</a:t>
            </a:r>
          </a:p>
          <a:p>
            <a:pPr marL="457200" indent="-457200" algn="just">
              <a:buFont typeface="+mj-lt"/>
              <a:buAutoNum type="arabicPeriod"/>
            </a:pPr>
            <a:r>
              <a:rPr lang="es-MX" sz="1600" dirty="0">
                <a:hlinkClick r:id="rId9" action="ppaction://hlinksldjump"/>
              </a:rPr>
              <a:t>Contenido. Temas y productos propuestos</a:t>
            </a:r>
            <a:r>
              <a:rPr lang="es-MX" sz="1600" dirty="0"/>
              <a:t> ………………………………………..  20</a:t>
            </a:r>
          </a:p>
          <a:p>
            <a:pPr marL="457200" indent="-457200" algn="just">
              <a:buFont typeface="+mj-lt"/>
              <a:buAutoNum type="arabicPeriod"/>
            </a:pPr>
            <a:r>
              <a:rPr lang="es-MX" sz="1600" dirty="0">
                <a:hlinkClick r:id="rId10" action="ppaction://hlinksldjump"/>
              </a:rPr>
              <a:t>Formato de Planeación General</a:t>
            </a:r>
            <a:r>
              <a:rPr lang="es-MX" sz="1600" dirty="0"/>
              <a:t> ……………………………………..……………....  23</a:t>
            </a:r>
          </a:p>
          <a:p>
            <a:pPr marL="457200" indent="-457200" algn="just">
              <a:buFont typeface="+mj-lt"/>
              <a:buAutoNum type="arabicPeriod"/>
            </a:pPr>
            <a:r>
              <a:rPr lang="es-MX" sz="1600" dirty="0">
                <a:hlinkClick r:id="rId11" action="ppaction://hlinksldjump"/>
              </a:rPr>
              <a:t>Formato de Planeación día a día </a:t>
            </a:r>
            <a:r>
              <a:rPr lang="es-MX" sz="1600" dirty="0"/>
              <a:t>…………………………………………………….   24</a:t>
            </a:r>
          </a:p>
          <a:p>
            <a:pPr marL="457200" indent="-457200" algn="just">
              <a:buFont typeface="+mj-lt"/>
              <a:buAutoNum type="arabicPeriod"/>
            </a:pPr>
            <a:r>
              <a:rPr lang="es-MX" sz="1600" dirty="0">
                <a:hlinkClick r:id="rId12" action="ppaction://hlinksldjump"/>
              </a:rPr>
              <a:t>Aspectos de evaluación </a:t>
            </a:r>
            <a:r>
              <a:rPr lang="es-MX" sz="1600" dirty="0"/>
              <a:t>………………………………………………………………..  25</a:t>
            </a:r>
          </a:p>
          <a:p>
            <a:pPr marL="457200" indent="-457200" algn="just">
              <a:buFont typeface="+mj-lt"/>
              <a:buAutoNum type="arabicPeriod"/>
            </a:pPr>
            <a:r>
              <a:rPr lang="es-MX" sz="1600" dirty="0">
                <a:hlinkClick r:id="rId13" action="ppaction://hlinksldjump"/>
              </a:rPr>
              <a:t>Reflexión. Grupo interdisciplinario </a:t>
            </a:r>
            <a:r>
              <a:rPr lang="es-MX" sz="1600" dirty="0"/>
              <a:t>…………………………………………............  26</a:t>
            </a:r>
          </a:p>
          <a:p>
            <a:pPr marL="457200" indent="-457200" algn="just">
              <a:buFont typeface="+mj-lt"/>
              <a:buAutoNum type="arabicPeriod"/>
            </a:pPr>
            <a:r>
              <a:rPr lang="es-MX" sz="1600" dirty="0">
                <a:hlinkClick r:id="rId14" action="ppaction://hlinksldjump"/>
              </a:rPr>
              <a:t>Fotos de la reunión de Reflexión </a:t>
            </a:r>
            <a:r>
              <a:rPr lang="es-MX" sz="1600" dirty="0"/>
              <a:t>………………………………………………...…..  27</a:t>
            </a:r>
          </a:p>
          <a:p>
            <a:pPr marL="457200" indent="-457200" algn="just">
              <a:buFont typeface="+mj-lt"/>
              <a:buAutoNum type="arabicPeriod"/>
            </a:pPr>
            <a:r>
              <a:rPr lang="es-MX" sz="1600" dirty="0">
                <a:hlinkClick r:id="rId14" action="ppaction://hlinksldjump"/>
              </a:rPr>
              <a:t>Organizador gráfico. Preguntas esenciales </a:t>
            </a:r>
            <a:r>
              <a:rPr lang="es-MX" sz="1600" dirty="0"/>
              <a:t>………………………………………..  28</a:t>
            </a:r>
          </a:p>
          <a:p>
            <a:pPr marL="457200" indent="-457200" algn="just">
              <a:buFont typeface="+mj-lt"/>
              <a:buAutoNum type="arabicPeriod"/>
            </a:pPr>
            <a:r>
              <a:rPr lang="es-MX" sz="1600" dirty="0">
                <a:hlinkClick r:id="rId15" action="ppaction://hlinksldjump"/>
              </a:rPr>
              <a:t>Organizador gráfico. Proceso de Indagación </a:t>
            </a:r>
            <a:r>
              <a:rPr lang="es-MX" sz="1600" dirty="0"/>
              <a:t>……………………………….……..  29</a:t>
            </a:r>
          </a:p>
          <a:p>
            <a:pPr marL="457200" indent="-457200" algn="just">
              <a:buFont typeface="+mj-lt"/>
              <a:buAutoNum type="arabicPeriod"/>
            </a:pPr>
            <a:r>
              <a:rPr lang="es-MX" sz="1600" dirty="0">
                <a:hlinkClick r:id="rId16" action="ppaction://hlinksldjump"/>
              </a:rPr>
              <a:t>A.M.E. General </a:t>
            </a:r>
            <a:r>
              <a:rPr lang="es-MX" sz="1600" dirty="0"/>
              <a:t>………………………………………………………………………......  30</a:t>
            </a:r>
          </a:p>
          <a:p>
            <a:pPr marL="457200" indent="-457200" algn="just">
              <a:buFont typeface="+mj-lt"/>
              <a:buAutoNum type="arabicPeriod"/>
            </a:pPr>
            <a:endParaRPr lang="es-MX" sz="1600" dirty="0"/>
          </a:p>
          <a:p>
            <a:pPr marL="457200" indent="-457200" algn="just">
              <a:buFont typeface="+mj-lt"/>
              <a:buAutoNum type="arabicPeriod"/>
            </a:pPr>
            <a:endParaRPr lang="es-MX" sz="1600" dirty="0"/>
          </a:p>
          <a:p>
            <a:pPr marL="457200" indent="-457200" algn="just">
              <a:buFont typeface="+mj-lt"/>
              <a:buAutoNum type="arabicPeriod"/>
            </a:pPr>
            <a:endParaRPr lang="es-MX" sz="1600" dirty="0"/>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6</a:t>
            </a:fld>
            <a:endParaRPr lang="es-MX"/>
          </a:p>
        </p:txBody>
      </p:sp>
    </p:spTree>
    <p:extLst>
      <p:ext uri="{BB962C8B-B14F-4D97-AF65-F5344CB8AC3E}">
        <p14:creationId xmlns:p14="http://schemas.microsoft.com/office/powerpoint/2010/main" val="198030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chor="t">
            <a:normAutofit/>
          </a:bodyPr>
          <a:lstStyle/>
          <a:p>
            <a:pPr algn="ctr"/>
            <a:r>
              <a:rPr lang="es-MX" sz="4800" dirty="0"/>
              <a:t>Índice</a:t>
            </a:r>
          </a:p>
          <a:p>
            <a:pPr marL="457200" indent="-457200" algn="just">
              <a:buFont typeface="+mj-lt"/>
              <a:buAutoNum type="arabicPeriod" startAt="17"/>
            </a:pPr>
            <a:r>
              <a:rPr lang="es-MX" sz="1600" dirty="0">
                <a:hlinkClick r:id="rId2" action="ppaction://hlinksldjump"/>
              </a:rPr>
              <a:t>E.I.P. Resumen </a:t>
            </a:r>
            <a:r>
              <a:rPr lang="es-MX" sz="1600" dirty="0"/>
              <a:t>………………………………………………………………...…………. 34</a:t>
            </a:r>
          </a:p>
          <a:p>
            <a:pPr marL="457200" indent="-457200" algn="just">
              <a:buFont typeface="+mj-lt"/>
              <a:buAutoNum type="arabicPeriod" startAt="17"/>
            </a:pPr>
            <a:r>
              <a:rPr lang="es-MX" sz="1600" dirty="0">
                <a:hlinkClick r:id="rId3" action="ppaction://hlinksldjump"/>
              </a:rPr>
              <a:t>E.I.P. Elaboración del proyecto. Tiempos </a:t>
            </a:r>
            <a:r>
              <a:rPr lang="es-MX" sz="1600" dirty="0"/>
              <a:t>…………………………………………… 35</a:t>
            </a:r>
          </a:p>
          <a:p>
            <a:pPr marL="457200" indent="-457200" algn="just">
              <a:buFont typeface="+mj-lt"/>
              <a:buAutoNum type="arabicPeriod" startAt="17"/>
            </a:pPr>
            <a:r>
              <a:rPr lang="es-MX" sz="1600" dirty="0">
                <a:hlinkClick r:id="rId4" action="ppaction://hlinksldjump"/>
              </a:rPr>
              <a:t>E.I.P. Elaboración del proyecto. Presentación </a:t>
            </a:r>
            <a:r>
              <a:rPr lang="es-MX" sz="1600" dirty="0"/>
              <a:t>………………………………..……. 36</a:t>
            </a:r>
          </a:p>
          <a:p>
            <a:pPr marL="457200" indent="-457200" algn="just">
              <a:buFont typeface="+mj-lt"/>
              <a:buAutoNum type="arabicPeriod" startAt="17"/>
            </a:pPr>
            <a:r>
              <a:rPr lang="es-MX" sz="1600" dirty="0">
                <a:hlinkClick r:id="rId5" action="ppaction://hlinksldjump"/>
              </a:rPr>
              <a:t>E.I.P. Elaboración del proyecto. Evaluación </a:t>
            </a:r>
            <a:r>
              <a:rPr lang="es-MX" sz="1600" dirty="0"/>
              <a:t>…………………………………..……. 37</a:t>
            </a:r>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a:p>
            <a:pPr marL="457200" indent="-457200" algn="just">
              <a:buFont typeface="+mj-lt"/>
              <a:buAutoNum type="arabicPeriod" startAt="17"/>
            </a:pPr>
            <a:endParaRPr lang="es-MX" sz="1600" dirty="0"/>
          </a:p>
        </p:txBody>
      </p:sp>
      <p:sp>
        <p:nvSpPr>
          <p:cNvPr id="4" name="3 Marcador de número de diapositiva"/>
          <p:cNvSpPr>
            <a:spLocks noGrp="1"/>
          </p:cNvSpPr>
          <p:nvPr>
            <p:ph type="sldNum" sz="quarter" idx="12"/>
          </p:nvPr>
        </p:nvSpPr>
        <p:spPr/>
        <p:txBody>
          <a:bodyPr/>
          <a:lstStyle/>
          <a:p>
            <a:fld id="{7386AA0C-1253-4924-96D6-EDEF9E5D9510}" type="slidenum">
              <a:rPr lang="es-MX" smtClean="0"/>
              <a:pPr/>
              <a:t>7</a:t>
            </a:fld>
            <a:endParaRPr lang="es-MX"/>
          </a:p>
        </p:txBody>
      </p:sp>
    </p:spTree>
    <p:extLst>
      <p:ext uri="{BB962C8B-B14F-4D97-AF65-F5344CB8AC3E}">
        <p14:creationId xmlns:p14="http://schemas.microsoft.com/office/powerpoint/2010/main" val="144881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1520" y="548680"/>
            <a:ext cx="8568952" cy="5826243"/>
          </a:xfrm>
        </p:spPr>
        <p:txBody>
          <a:bodyPr>
            <a:normAutofit/>
          </a:bodyPr>
          <a:lstStyle/>
          <a:p>
            <a:pPr algn="ctr"/>
            <a:r>
              <a:rPr lang="es-MX" sz="1600" dirty="0">
                <a:solidFill>
                  <a:schemeClr val="tx1"/>
                </a:solidFill>
              </a:rPr>
              <a:t>CUADRO DE ANÁLISIS DE LA INTERDISCIPLINARIEDAD </a:t>
            </a:r>
          </a:p>
          <a:p>
            <a:pPr algn="ctr"/>
            <a:r>
              <a:rPr lang="es-MX" sz="1600" dirty="0">
                <a:solidFill>
                  <a:schemeClr val="tx1"/>
                </a:solidFill>
              </a:rPr>
              <a:t>y   EL APRENDIZAJE COOPERATIVO</a:t>
            </a:r>
          </a:p>
          <a:p>
            <a:pPr algn="ctr"/>
            <a:endParaRPr lang="es-MX" sz="1600" dirty="0">
              <a:solidFill>
                <a:schemeClr val="tx1"/>
              </a:solidFill>
            </a:endParaRPr>
          </a:p>
          <a:p>
            <a:pPr algn="ctr"/>
            <a:r>
              <a:rPr lang="es-MX" sz="1600" dirty="0">
                <a:solidFill>
                  <a:schemeClr val="tx1"/>
                </a:solidFill>
              </a:rPr>
              <a:t>CONCLUSIONES GENERALES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t="23909" r="10227" b="26273"/>
          <a:stretch/>
        </p:blipFill>
        <p:spPr bwMode="auto">
          <a:xfrm>
            <a:off x="299962" y="2009117"/>
            <a:ext cx="8664527" cy="422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número de diapositiva"/>
          <p:cNvSpPr>
            <a:spLocks noGrp="1"/>
          </p:cNvSpPr>
          <p:nvPr>
            <p:ph type="sldNum" sz="quarter" idx="12"/>
          </p:nvPr>
        </p:nvSpPr>
        <p:spPr/>
        <p:txBody>
          <a:bodyPr/>
          <a:lstStyle/>
          <a:p>
            <a:fld id="{7386AA0C-1253-4924-96D6-EDEF9E5D9510}" type="slidenum">
              <a:rPr lang="es-MX" smtClean="0"/>
              <a:pPr/>
              <a:t>8</a:t>
            </a:fld>
            <a:endParaRPr lang="es-MX"/>
          </a:p>
        </p:txBody>
      </p:sp>
    </p:spTree>
    <p:extLst>
      <p:ext uri="{BB962C8B-B14F-4D97-AF65-F5344CB8AC3E}">
        <p14:creationId xmlns:p14="http://schemas.microsoft.com/office/powerpoint/2010/main" val="337138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46" t="28312" r="10117" b="18062"/>
          <a:stretch/>
        </p:blipFill>
        <p:spPr bwMode="auto">
          <a:xfrm>
            <a:off x="179513" y="386434"/>
            <a:ext cx="8784976" cy="599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número de diapositiva"/>
          <p:cNvSpPr>
            <a:spLocks noGrp="1"/>
          </p:cNvSpPr>
          <p:nvPr>
            <p:ph type="sldNum" sz="quarter" idx="12"/>
          </p:nvPr>
        </p:nvSpPr>
        <p:spPr/>
        <p:txBody>
          <a:bodyPr/>
          <a:lstStyle/>
          <a:p>
            <a:fld id="{7386AA0C-1253-4924-96D6-EDEF9E5D9510}" type="slidenum">
              <a:rPr lang="es-MX" smtClean="0"/>
              <a:pPr/>
              <a:t>9</a:t>
            </a:fld>
            <a:endParaRPr lang="es-MX"/>
          </a:p>
        </p:txBody>
      </p:sp>
    </p:spTree>
    <p:extLst>
      <p:ext uri="{BB962C8B-B14F-4D97-AF65-F5344CB8AC3E}">
        <p14:creationId xmlns:p14="http://schemas.microsoft.com/office/powerpoint/2010/main" val="4223828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1053</TotalTime>
  <Words>1486</Words>
  <Application>Microsoft Office PowerPoint</Application>
  <PresentationFormat>Carta (216 x 279 mm)</PresentationFormat>
  <Paragraphs>319</Paragraphs>
  <Slides>42</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1" baseType="lpstr">
      <vt:lpstr>Arial</vt:lpstr>
      <vt:lpstr>Calibri</vt:lpstr>
      <vt:lpstr>Century Gothic</vt:lpstr>
      <vt:lpstr>Century Schoolbook</vt:lpstr>
      <vt:lpstr>Times New Roman</vt:lpstr>
      <vt:lpstr>Wingdings</vt:lpstr>
      <vt:lpstr>Wingdings 2</vt:lpstr>
      <vt:lpstr>Mirador</vt:lpstr>
      <vt:lpstr>Acrobat Document</vt:lpstr>
      <vt:lpstr>Presentación de PowerPoint</vt:lpstr>
      <vt:lpstr>Escuela Preparatoria Mixta   Nezahualcóyotl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JC</dc:creator>
  <cp:lastModifiedBy>Doris de Jesus</cp:lastModifiedBy>
  <cp:revision>56</cp:revision>
  <dcterms:created xsi:type="dcterms:W3CDTF">2019-05-30T14:35:40Z</dcterms:created>
  <dcterms:modified xsi:type="dcterms:W3CDTF">2020-05-29T23:42:10Z</dcterms:modified>
</cp:coreProperties>
</file>