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2" r:id="rId2"/>
    <p:sldId id="355" r:id="rId3"/>
    <p:sldId id="357" r:id="rId4"/>
    <p:sldId id="358" r:id="rId5"/>
    <p:sldId id="359" r:id="rId6"/>
    <p:sldId id="360" r:id="rId7"/>
    <p:sldId id="361" r:id="rId8"/>
    <p:sldId id="362" r:id="rId9"/>
    <p:sldId id="363" r:id="rId10"/>
    <p:sldId id="365" r:id="rId11"/>
    <p:sldId id="367" r:id="rId12"/>
    <p:sldId id="366" r:id="rId13"/>
    <p:sldId id="364" r:id="rId14"/>
    <p:sldId id="374" r:id="rId15"/>
    <p:sldId id="383" r:id="rId16"/>
    <p:sldId id="382" r:id="rId17"/>
    <p:sldId id="369" r:id="rId18"/>
    <p:sldId id="370" r:id="rId19"/>
    <p:sldId id="371" r:id="rId20"/>
    <p:sldId id="372" r:id="rId21"/>
    <p:sldId id="373" r:id="rId22"/>
    <p:sldId id="375" r:id="rId23"/>
    <p:sldId id="377" r:id="rId24"/>
    <p:sldId id="379" r:id="rId25"/>
    <p:sldId id="380" r:id="rId26"/>
    <p:sldId id="376" r:id="rId27"/>
    <p:sldId id="378"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9288" autoAdjust="0"/>
  </p:normalViewPr>
  <p:slideViewPr>
    <p:cSldViewPr>
      <p:cViewPr>
        <p:scale>
          <a:sx n="70" d="100"/>
          <a:sy n="70" d="100"/>
        </p:scale>
        <p:origin x="-177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CAA7D-1628-42CD-A89B-6E9C759F7A2C}" type="datetimeFigureOut">
              <a:rPr lang="es-MX" smtClean="0"/>
              <a:t>23/03/2019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AF9FA-230D-40C1-B714-4FB536492C44}" type="slidenum">
              <a:rPr lang="es-MX" smtClean="0"/>
              <a:t>‹Nº›</a:t>
            </a:fld>
            <a:endParaRPr lang="es-MX"/>
          </a:p>
        </p:txBody>
      </p:sp>
    </p:spTree>
    <p:extLst>
      <p:ext uri="{BB962C8B-B14F-4D97-AF65-F5344CB8AC3E}">
        <p14:creationId xmlns:p14="http://schemas.microsoft.com/office/powerpoint/2010/main" val="230447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_tradnl" smtClean="0"/>
              <a:t>Clic para editar título</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texto vertical"/>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_tradnl" smtClean="0"/>
              <a:t>Clic para editar título</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3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smtClean="0"/>
              <a:t>Clic para editar título</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7" name="6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Clic para editar título</a:t>
            </a:r>
            <a:endParaRPr lang="es-MX"/>
          </a:p>
        </p:txBody>
      </p:sp>
      <p:sp>
        <p:nvSpPr>
          <p:cNvPr id="3" name="2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4 Marcador de fecha"/>
          <p:cNvSpPr>
            <a:spLocks noGrp="1"/>
          </p:cNvSpPr>
          <p:nvPr>
            <p:ph type="dt" sz="half" idx="10"/>
          </p:nvPr>
        </p:nvSpPr>
        <p:spPr/>
        <p:txBody>
          <a:bodyPr/>
          <a:lstStyle/>
          <a:p>
            <a:fld id="{AAB7A775-31B0-4E75-883C-D0CA8AFF545D}" type="datetimeFigureOut">
              <a:rPr lang="es-MX" smtClean="0"/>
              <a:t>23/03/2019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36A0E3-6B3A-4198-BCD6-0CB28E380226}"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7A775-31B0-4E75-883C-D0CA8AFF545D}" type="datetimeFigureOut">
              <a:rPr lang="es-MX" smtClean="0"/>
              <a:t>23/03/2019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6A0E3-6B3A-4198-BCD6-0CB28E38022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es/url?sa=i&amp;rct=j&amp;q=preparatoria+baden+powell&amp;source=images&amp;cd=&amp;cad=rja&amp;docid=e7GZ8sJICEApSM&amp;tbnid=eLx1FK6CtVIXeM:&amp;ved=0CAUQjRw&amp;url=http://badenpowell.edu.mx/prepabaden/prepaBaden.html&amp;ei=rgL4UbDjCJDm8wTkz4CoAg&amp;bvm=bv.49967636,d.aWc&amp;psig=AFQjCNFxg7eszObkhMnKY5qlioCUf1Jbqw&amp;ust=137529450758036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5400000">
            <a:off x="3688605" y="-1519238"/>
            <a:ext cx="1839812" cy="9144001"/>
          </a:xfrm>
          <a:prstGeom prst="rect">
            <a:avLst/>
          </a:prstGeom>
          <a:solidFill>
            <a:srgbClr val="00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3 Título"/>
          <p:cNvSpPr>
            <a:spLocks noGrp="1"/>
          </p:cNvSpPr>
          <p:nvPr>
            <p:ph type="ctrTitle"/>
          </p:nvPr>
        </p:nvSpPr>
        <p:spPr>
          <a:xfrm>
            <a:off x="726718" y="3645024"/>
            <a:ext cx="7702623" cy="1944216"/>
          </a:xfrm>
        </p:spPr>
        <p:txBody>
          <a:bodyPr>
            <a:normAutofit fontScale="90000"/>
          </a:bodyPr>
          <a:lstStyle/>
          <a:p>
            <a:r>
              <a:rPr lang="es-MX" dirty="0" smtClean="0"/>
              <a:t>   </a:t>
            </a:r>
            <a:br>
              <a:rPr lang="es-MX" dirty="0" smtClean="0"/>
            </a:br>
            <a:r>
              <a:rPr lang="es-MX" dirty="0"/>
              <a:t> </a:t>
            </a:r>
            <a:r>
              <a:rPr lang="es-MX" dirty="0" smtClean="0"/>
              <a:t>   </a:t>
            </a:r>
            <a:r>
              <a:rPr lang="es-MX" b="1" dirty="0" smtClean="0">
                <a:solidFill>
                  <a:schemeClr val="bg1"/>
                </a:solidFill>
              </a:rPr>
              <a:t>PREPARATORIA</a:t>
            </a:r>
            <a:br>
              <a:rPr lang="es-MX" b="1" dirty="0" smtClean="0">
                <a:solidFill>
                  <a:schemeClr val="bg1"/>
                </a:solidFill>
              </a:rPr>
            </a:br>
            <a:r>
              <a:rPr lang="es-MX" b="1" dirty="0" smtClean="0">
                <a:solidFill>
                  <a:schemeClr val="bg1"/>
                </a:solidFill>
              </a:rPr>
              <a:t>     BADEN POWELL</a:t>
            </a:r>
            <a:br>
              <a:rPr lang="es-MX" b="1" dirty="0" smtClean="0">
                <a:solidFill>
                  <a:schemeClr val="bg1"/>
                </a:solidFill>
              </a:rPr>
            </a:br>
            <a:r>
              <a:rPr lang="es-MX" b="1" dirty="0" smtClean="0"/>
              <a:t/>
            </a:r>
            <a:br>
              <a:rPr lang="es-MX" b="1" dirty="0" smtClean="0"/>
            </a:br>
            <a:r>
              <a:rPr lang="es-MX" b="1" dirty="0" smtClean="0"/>
              <a:t>EQUIPO No. 1</a:t>
            </a:r>
            <a:br>
              <a:rPr lang="es-MX" b="1" dirty="0" smtClean="0"/>
            </a:br>
            <a:r>
              <a:rPr lang="es-MX" b="1" dirty="0"/>
              <a:t/>
            </a:r>
            <a:br>
              <a:rPr lang="es-MX" b="1" dirty="0"/>
            </a:br>
            <a:r>
              <a:rPr lang="es-MX" b="1" dirty="0" smtClean="0"/>
              <a:t>CUARTO GRADO</a:t>
            </a:r>
            <a:br>
              <a:rPr lang="es-MX" b="1" dirty="0" smtClean="0"/>
            </a:br>
            <a:r>
              <a:rPr lang="es-MX" b="1" dirty="0">
                <a:solidFill>
                  <a:schemeClr val="bg1"/>
                </a:solidFill>
              </a:rPr>
              <a:t/>
            </a:r>
            <a:br>
              <a:rPr lang="es-MX" b="1" dirty="0">
                <a:solidFill>
                  <a:schemeClr val="bg1"/>
                </a:solidFill>
              </a:rPr>
            </a:br>
            <a:endParaRPr lang="es-MX" b="1" dirty="0">
              <a:solidFill>
                <a:schemeClr val="bg1"/>
              </a:solidFill>
            </a:endParaRPr>
          </a:p>
        </p:txBody>
      </p:sp>
      <p:sp>
        <p:nvSpPr>
          <p:cNvPr id="2" name="1 Rectángulo"/>
          <p:cNvSpPr/>
          <p:nvPr/>
        </p:nvSpPr>
        <p:spPr>
          <a:xfrm>
            <a:off x="179512" y="188640"/>
            <a:ext cx="896448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94824" y="188640"/>
            <a:ext cx="1566413" cy="178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9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44624"/>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
        <p:nvSpPr>
          <p:cNvPr id="8" name="7 Rectángulo"/>
          <p:cNvSpPr/>
          <p:nvPr/>
        </p:nvSpPr>
        <p:spPr>
          <a:xfrm>
            <a:off x="125190" y="925834"/>
            <a:ext cx="8789718" cy="1938992"/>
          </a:xfrm>
          <a:prstGeom prst="rect">
            <a:avLst/>
          </a:prstGeom>
        </p:spPr>
        <p:txBody>
          <a:bodyPr wrap="square">
            <a:spAutoFit/>
          </a:bodyPr>
          <a:lstStyle/>
          <a:p>
            <a:pPr algn="just"/>
            <a:r>
              <a:rPr lang="es-ES" sz="2000" b="1" dirty="0" smtClean="0"/>
              <a:t>                8.3 </a:t>
            </a:r>
            <a:r>
              <a:rPr lang="es-MX" sz="2000" dirty="0" smtClean="0"/>
              <a:t>Justificación: Por medio de la selección de integrantes de equipos por su estilo de aprendizaje, determinamos los equipos de trabajo para que estén equilibrados con las habilidades de cada uno de los integrantes.</a:t>
            </a:r>
          </a:p>
          <a:p>
            <a:pPr algn="just"/>
            <a:r>
              <a:rPr lang="es-MX" sz="2000" dirty="0" smtClean="0"/>
              <a:t>Dado que el proyecto es realizar una monografía de un tema de Física con apoyo de ejemplos ilustrativos, se requiere de la unificación de los integrantes. </a:t>
            </a:r>
          </a:p>
          <a:p>
            <a:pPr algn="just"/>
            <a:endParaRPr lang="es-MX" sz="2000" dirty="0"/>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294" y="2681795"/>
            <a:ext cx="3772899" cy="3772899"/>
          </a:xfrm>
          <a:prstGeom prst="rect">
            <a:avLst/>
          </a:prstGeom>
          <a:ln>
            <a:solidFill>
              <a:schemeClr val="accent1"/>
            </a:solidFill>
          </a:ln>
        </p:spPr>
      </p:pic>
      <p:pic>
        <p:nvPicPr>
          <p:cNvPr id="11" name="10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894191"/>
            <a:ext cx="4482587" cy="3348105"/>
          </a:xfrm>
          <a:prstGeom prst="rect">
            <a:avLst/>
          </a:prstGeom>
          <a:ln>
            <a:solidFill>
              <a:schemeClr val="accent1"/>
            </a:solidFill>
          </a:ln>
        </p:spPr>
      </p:pic>
    </p:spTree>
    <p:extLst>
      <p:ext uri="{BB962C8B-B14F-4D97-AF65-F5344CB8AC3E}">
        <p14:creationId xmlns:p14="http://schemas.microsoft.com/office/powerpoint/2010/main" val="2510717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44624"/>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
        <p:nvSpPr>
          <p:cNvPr id="8" name="7 Rectángulo"/>
          <p:cNvSpPr/>
          <p:nvPr/>
        </p:nvSpPr>
        <p:spPr>
          <a:xfrm>
            <a:off x="179513" y="620688"/>
            <a:ext cx="8789718" cy="1323439"/>
          </a:xfrm>
          <a:prstGeom prst="rect">
            <a:avLst/>
          </a:prstGeom>
        </p:spPr>
        <p:txBody>
          <a:bodyPr wrap="square">
            <a:spAutoFit/>
          </a:bodyPr>
          <a:lstStyle/>
          <a:p>
            <a:pPr algn="just"/>
            <a:r>
              <a:rPr lang="es-ES" sz="2000" b="1" dirty="0" smtClean="0"/>
              <a:t>              </a:t>
            </a:r>
            <a:r>
              <a:rPr lang="es-MX" sz="2000" b="1" dirty="0" smtClean="0"/>
              <a:t>8.4 </a:t>
            </a:r>
            <a:r>
              <a:rPr lang="es-MX" sz="2000" dirty="0" smtClean="0"/>
              <a:t>Apertura: Utilizando el test de Howard Gardner, la cual nos da los estilos de aprendizaje, se les explica a los grupos que se integraran los equipos por medio de los resultados del test, seleccionando uno de cada uno, para tener equilibrado los integrantes de cada equipo.</a:t>
            </a: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1944128"/>
            <a:ext cx="4676460" cy="4832826"/>
          </a:xfrm>
          <a:prstGeom prst="rect">
            <a:avLst/>
          </a:prstGeom>
          <a:ln>
            <a:solidFill>
              <a:schemeClr val="accent1"/>
            </a:solidFill>
          </a:ln>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288" y="1944127"/>
            <a:ext cx="4139195" cy="4824880"/>
          </a:xfrm>
          <a:prstGeom prst="rect">
            <a:avLst/>
          </a:prstGeom>
          <a:ln>
            <a:solidFill>
              <a:schemeClr val="accent1"/>
            </a:solidFill>
          </a:ln>
        </p:spPr>
      </p:pic>
    </p:spTree>
    <p:extLst>
      <p:ext uri="{BB962C8B-B14F-4D97-AF65-F5344CB8AC3E}">
        <p14:creationId xmlns:p14="http://schemas.microsoft.com/office/powerpoint/2010/main" val="312387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44624"/>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
        <p:nvSpPr>
          <p:cNvPr id="8" name="7 Rectángulo"/>
          <p:cNvSpPr/>
          <p:nvPr/>
        </p:nvSpPr>
        <p:spPr>
          <a:xfrm>
            <a:off x="179513" y="704890"/>
            <a:ext cx="8789718" cy="1323439"/>
          </a:xfrm>
          <a:prstGeom prst="rect">
            <a:avLst/>
          </a:prstGeom>
        </p:spPr>
        <p:txBody>
          <a:bodyPr wrap="square">
            <a:spAutoFit/>
          </a:bodyPr>
          <a:lstStyle/>
          <a:p>
            <a:pPr algn="just"/>
            <a:r>
              <a:rPr lang="es-ES" sz="2000" b="1" dirty="0" smtClean="0"/>
              <a:t>                8.5 </a:t>
            </a:r>
            <a:r>
              <a:rPr lang="es-ES" sz="2000" dirty="0" smtClean="0"/>
              <a:t>Desarrollo: Se aplica el test de inteligencias múltiples y con los resultados se forman los equipos teniendo cada uno a un alumno que aprende de forma lingüística, a uno de lógica matemática a uno de visual espacial, musical o kinestésica y a un alumno de interpersonal, intrapersonal o naturalista.</a:t>
            </a:r>
            <a:endParaRPr lang="es-MX" sz="2000" dirty="0" smtClean="0"/>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5716" y="3212976"/>
            <a:ext cx="4569627" cy="3413117"/>
          </a:xfrm>
          <a:prstGeom prst="rect">
            <a:avLst/>
          </a:prstGeom>
          <a:ln>
            <a:solidFill>
              <a:schemeClr val="accent1"/>
            </a:solidFill>
          </a:ln>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2204865"/>
            <a:ext cx="4627556" cy="3456384"/>
          </a:xfrm>
          <a:prstGeom prst="rect">
            <a:avLst/>
          </a:prstGeom>
          <a:ln>
            <a:solidFill>
              <a:schemeClr val="accent1"/>
            </a:solidFill>
          </a:ln>
        </p:spPr>
      </p:pic>
    </p:spTree>
    <p:extLst>
      <p:ext uri="{BB962C8B-B14F-4D97-AF65-F5344CB8AC3E}">
        <p14:creationId xmlns:p14="http://schemas.microsoft.com/office/powerpoint/2010/main" val="166634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9512" y="737409"/>
            <a:ext cx="8789718" cy="1323439"/>
          </a:xfrm>
          <a:prstGeom prst="rect">
            <a:avLst/>
          </a:prstGeom>
        </p:spPr>
        <p:txBody>
          <a:bodyPr wrap="square">
            <a:spAutoFit/>
          </a:bodyPr>
          <a:lstStyle/>
          <a:p>
            <a:pPr algn="just"/>
            <a:r>
              <a:rPr lang="es-ES" sz="2000" b="1" dirty="0" smtClean="0"/>
              <a:t>                8.6 </a:t>
            </a:r>
            <a:r>
              <a:rPr lang="es-ES" sz="2000" dirty="0" smtClean="0"/>
              <a:t>Cierre: Los alumnos se integran por equipos, y se les asigna la actividad, de traer una investigación sobre el tema de Segunda Ley de Newton y deben traer bibliografía, así como información que comprende la descripción de la aplicación de la segunda ley y ejemplos de problemas prácticos.</a:t>
            </a:r>
            <a:endParaRPr lang="es-MX" sz="2000" dirty="0" smtClean="0"/>
          </a:p>
        </p:txBody>
      </p:sp>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
        <p:nvSpPr>
          <p:cNvPr id="10" name="9 Rectángulo"/>
          <p:cNvSpPr/>
          <p:nvPr/>
        </p:nvSpPr>
        <p:spPr>
          <a:xfrm>
            <a:off x="263821" y="2060848"/>
            <a:ext cx="8789718" cy="707886"/>
          </a:xfrm>
          <a:prstGeom prst="rect">
            <a:avLst/>
          </a:prstGeom>
        </p:spPr>
        <p:txBody>
          <a:bodyPr wrap="square">
            <a:spAutoFit/>
          </a:bodyPr>
          <a:lstStyle/>
          <a:p>
            <a:pPr algn="just"/>
            <a:r>
              <a:rPr lang="es-ES" sz="2000" b="1" dirty="0" smtClean="0"/>
              <a:t>8.7 </a:t>
            </a:r>
            <a:r>
              <a:rPr lang="es-ES" sz="2000" dirty="0" smtClean="0"/>
              <a:t>Resultados: Los alumnos entregan su investigación sobre segunda ley de Newton, obteniendo bibliografía y ejercicios de aplicación.</a:t>
            </a:r>
            <a:endParaRPr lang="es-MX" sz="2000" dirty="0" smtClean="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562716" y="1383555"/>
            <a:ext cx="3857625" cy="6858000"/>
          </a:xfrm>
          <a:prstGeom prst="rect">
            <a:avLst/>
          </a:prstGeom>
          <a:ln>
            <a:solidFill>
              <a:schemeClr val="accent1"/>
            </a:solidFill>
          </a:ln>
        </p:spPr>
      </p:pic>
    </p:spTree>
    <p:extLst>
      <p:ext uri="{BB962C8B-B14F-4D97-AF65-F5344CB8AC3E}">
        <p14:creationId xmlns:p14="http://schemas.microsoft.com/office/powerpoint/2010/main" val="287485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196753"/>
            <a:ext cx="8856984" cy="5400599"/>
          </a:xfrm>
          <a:prstGeom prst="rect">
            <a:avLst/>
          </a:prstGeom>
        </p:spPr>
      </p:pic>
      <p:sp>
        <p:nvSpPr>
          <p:cNvPr id="10" name="9 Rectángulo"/>
          <p:cNvSpPr/>
          <p:nvPr/>
        </p:nvSpPr>
        <p:spPr>
          <a:xfrm>
            <a:off x="179512" y="737409"/>
            <a:ext cx="8789718" cy="400110"/>
          </a:xfrm>
          <a:prstGeom prst="rect">
            <a:avLst/>
          </a:prstGeom>
        </p:spPr>
        <p:txBody>
          <a:bodyPr wrap="square">
            <a:spAutoFit/>
          </a:bodyPr>
          <a:lstStyle/>
          <a:p>
            <a:pPr algn="just"/>
            <a:r>
              <a:rPr lang="es-ES" sz="2000" b="1" dirty="0" smtClean="0"/>
              <a:t>                </a:t>
            </a:r>
            <a:r>
              <a:rPr lang="es-ES" sz="2000" dirty="0" smtClean="0"/>
              <a:t>Formato de investigación para la bibliografía del proyecto.</a:t>
            </a:r>
            <a:endParaRPr lang="es-MX" sz="2000" dirty="0" smtClean="0"/>
          </a:p>
        </p:txBody>
      </p:sp>
    </p:spTree>
    <p:extLst>
      <p:ext uri="{BB962C8B-B14F-4D97-AF65-F5344CB8AC3E}">
        <p14:creationId xmlns:p14="http://schemas.microsoft.com/office/powerpoint/2010/main" val="17499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479187" y="656671"/>
            <a:ext cx="3425576" cy="6089913"/>
          </a:xfrm>
          <a:prstGeom prst="rect">
            <a:avLst/>
          </a:prstGeom>
          <a:ln>
            <a:solidFill>
              <a:schemeClr val="accent1"/>
            </a:solidFill>
          </a:ln>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84629"/>
            <a:ext cx="3744416" cy="6656739"/>
          </a:xfrm>
          <a:prstGeom prst="rect">
            <a:avLst/>
          </a:prstGeom>
          <a:ln>
            <a:solidFill>
              <a:schemeClr val="accent1"/>
            </a:solidFill>
          </a:ln>
        </p:spPr>
      </p:pic>
    </p:spTree>
    <p:extLst>
      <p:ext uri="{BB962C8B-B14F-4D97-AF65-F5344CB8AC3E}">
        <p14:creationId xmlns:p14="http://schemas.microsoft.com/office/powerpoint/2010/main" val="24382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372" y="1372685"/>
            <a:ext cx="3911611" cy="5215481"/>
          </a:xfrm>
          <a:prstGeom prst="rect">
            <a:avLst/>
          </a:prstGeom>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032" y="1382010"/>
            <a:ext cx="3904617" cy="5206156"/>
          </a:xfrm>
          <a:prstGeom prst="rect">
            <a:avLst/>
          </a:prstGeom>
        </p:spPr>
      </p:pic>
      <p:sp>
        <p:nvSpPr>
          <p:cNvPr id="4" name="3 Rectángulo"/>
          <p:cNvSpPr/>
          <p:nvPr/>
        </p:nvSpPr>
        <p:spPr>
          <a:xfrm>
            <a:off x="516372" y="1372685"/>
            <a:ext cx="3911611" cy="521548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4974063" y="1372685"/>
            <a:ext cx="3911611" cy="5215481"/>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179512" y="737409"/>
            <a:ext cx="8789718" cy="400110"/>
          </a:xfrm>
          <a:prstGeom prst="rect">
            <a:avLst/>
          </a:prstGeom>
        </p:spPr>
        <p:txBody>
          <a:bodyPr wrap="square">
            <a:spAutoFit/>
          </a:bodyPr>
          <a:lstStyle/>
          <a:p>
            <a:pPr algn="just"/>
            <a:r>
              <a:rPr lang="es-ES" sz="2000" b="1" dirty="0" smtClean="0"/>
              <a:t>                </a:t>
            </a:r>
            <a:r>
              <a:rPr lang="es-ES" sz="2000" dirty="0" smtClean="0"/>
              <a:t>Ejemplo de investigación y ejercicios de aplicación.</a:t>
            </a:r>
            <a:endParaRPr lang="es-MX" sz="2000" dirty="0" smtClean="0"/>
          </a:p>
        </p:txBody>
      </p:sp>
    </p:spTree>
    <p:extLst>
      <p:ext uri="{BB962C8B-B14F-4D97-AF65-F5344CB8AC3E}">
        <p14:creationId xmlns:p14="http://schemas.microsoft.com/office/powerpoint/2010/main" val="1086805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9513" y="704890"/>
            <a:ext cx="8789718" cy="5324535"/>
          </a:xfrm>
          <a:prstGeom prst="rect">
            <a:avLst/>
          </a:prstGeom>
        </p:spPr>
        <p:txBody>
          <a:bodyPr wrap="square">
            <a:spAutoFit/>
          </a:bodyPr>
          <a:lstStyle/>
          <a:p>
            <a:pPr algn="just"/>
            <a:r>
              <a:rPr lang="es-ES" sz="2000" b="1" dirty="0" smtClean="0"/>
              <a:t>                8.8 </a:t>
            </a:r>
            <a:r>
              <a:rPr lang="es-ES" sz="2000" dirty="0" smtClean="0"/>
              <a:t>Análisis.</a:t>
            </a:r>
            <a:endParaRPr lang="es-ES" sz="2000" dirty="0"/>
          </a:p>
          <a:p>
            <a:pPr algn="just"/>
            <a:r>
              <a:rPr lang="es-ES" sz="2000" dirty="0" smtClean="0"/>
              <a:t>Con respecto a lo esperado se obtuvo un optimo numero de ejemplos y ejercicios, que permiten interpretar y entender la aplicación de la segunda ley de Newton, al mismo tiempo se obtuvo una basta bibliografía que permiten tener el tema de la segunda ley de Newton  con mucha información.</a:t>
            </a:r>
          </a:p>
          <a:p>
            <a:pPr algn="just"/>
            <a:endParaRPr lang="es-ES" sz="2000" dirty="0"/>
          </a:p>
          <a:p>
            <a:pPr algn="just"/>
            <a:r>
              <a:rPr lang="es-ES" sz="2000" dirty="0" smtClean="0"/>
              <a:t>Se genero un trabajo colaborativo de los equipos conjugados de forma eficiente, no recibimos reclamos o quejas con respecto a los compañeros de trabajo, pese a que no son amigos entrañables, sino que son compañeros seleccionados por el test de inteligencias múltiples.</a:t>
            </a:r>
          </a:p>
          <a:p>
            <a:pPr algn="just"/>
            <a:endParaRPr lang="es-ES" sz="2000" dirty="0"/>
          </a:p>
          <a:p>
            <a:pPr algn="just"/>
            <a:r>
              <a:rPr lang="es-ES" sz="2000" dirty="0" smtClean="0"/>
              <a:t>No tenemos nada que mejorar en la integración de los equipos formados, solo estar pendientes a que un par de equipos reflejaron poca comprensión en el entendimiento de la asignación de la tarea a llevar a cabo.</a:t>
            </a:r>
          </a:p>
          <a:p>
            <a:pPr algn="just"/>
            <a:endParaRPr lang="es-ES" sz="2000" dirty="0"/>
          </a:p>
          <a:p>
            <a:pPr algn="just"/>
            <a:r>
              <a:rPr lang="es-ES" sz="2000" b="1" dirty="0" smtClean="0"/>
              <a:t>8.9</a:t>
            </a:r>
            <a:r>
              <a:rPr lang="es-ES" sz="2000" dirty="0" smtClean="0"/>
              <a:t> Toma de decisiones. Determinamos en pasar a la siguiente etapa, donde se explica la planeación, evaluación y desarrollo del proyecto multidisciplinario.</a:t>
            </a:r>
            <a:endParaRPr lang="es-MX" sz="2000" dirty="0" smtClean="0"/>
          </a:p>
        </p:txBody>
      </p:sp>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Tree>
    <p:extLst>
      <p:ext uri="{BB962C8B-B14F-4D97-AF65-F5344CB8AC3E}">
        <p14:creationId xmlns:p14="http://schemas.microsoft.com/office/powerpoint/2010/main" val="339710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10" name="9 Rectángulo"/>
          <p:cNvSpPr/>
          <p:nvPr/>
        </p:nvSpPr>
        <p:spPr>
          <a:xfrm>
            <a:off x="179512" y="1145998"/>
            <a:ext cx="8640960" cy="5324535"/>
          </a:xfrm>
          <a:prstGeom prst="rect">
            <a:avLst/>
          </a:prstGeom>
        </p:spPr>
        <p:txBody>
          <a:bodyPr wrap="square">
            <a:spAutoFit/>
          </a:bodyPr>
          <a:lstStyle/>
          <a:p>
            <a:pPr algn="just"/>
            <a:r>
              <a:rPr lang="es-ES" sz="2000" b="1" dirty="0"/>
              <a:t>9</a:t>
            </a:r>
            <a:r>
              <a:rPr lang="es-ES" sz="2000" b="1" dirty="0" smtClean="0"/>
              <a:t>.1 </a:t>
            </a:r>
            <a:r>
              <a:rPr lang="es-ES" sz="2000" dirty="0" smtClean="0"/>
              <a:t>Actividad: Explicación de forma de trabajo </a:t>
            </a:r>
            <a:r>
              <a:rPr lang="es-ES" sz="2000" dirty="0"/>
              <a:t>para proyecto </a:t>
            </a:r>
            <a:r>
              <a:rPr lang="es-ES" sz="2000" dirty="0" smtClean="0"/>
              <a:t>multidisciplinario. </a:t>
            </a:r>
          </a:p>
          <a:p>
            <a:pPr algn="just"/>
            <a:endParaRPr lang="es-ES" sz="2000" dirty="0" smtClean="0"/>
          </a:p>
          <a:p>
            <a:pPr algn="just"/>
            <a:r>
              <a:rPr lang="es-ES" sz="2000" dirty="0"/>
              <a:t> </a:t>
            </a:r>
            <a:r>
              <a:rPr lang="es-ES" sz="2000" dirty="0" smtClean="0"/>
              <a:t>     Objetivo: Explicar a los equipos de trabajo, la planeación, la forma de evaluar,  </a:t>
            </a:r>
          </a:p>
          <a:p>
            <a:pPr algn="just"/>
            <a:r>
              <a:rPr lang="es-ES" sz="2000" dirty="0"/>
              <a:t> </a:t>
            </a:r>
            <a:r>
              <a:rPr lang="es-ES" sz="2000" dirty="0" smtClean="0"/>
              <a:t>      el proceso a llevar a cabo y fechas a considerar para su trabajo de proyecto.</a:t>
            </a:r>
          </a:p>
          <a:p>
            <a:pPr algn="just"/>
            <a:r>
              <a:rPr lang="es-ES" sz="2000" dirty="0"/>
              <a:t> </a:t>
            </a:r>
            <a:r>
              <a:rPr lang="es-ES" sz="2000" dirty="0" smtClean="0"/>
              <a:t>     Grado: 4to.</a:t>
            </a:r>
          </a:p>
          <a:p>
            <a:pPr algn="just"/>
            <a:r>
              <a:rPr lang="es-ES" sz="2000" dirty="0"/>
              <a:t> </a:t>
            </a:r>
            <a:r>
              <a:rPr lang="es-ES" sz="2000" dirty="0" smtClean="0"/>
              <a:t>     Fecha: 04 de Febrero de 2019.</a:t>
            </a:r>
          </a:p>
          <a:p>
            <a:pPr algn="just"/>
            <a:endParaRPr lang="es-ES" sz="2000" dirty="0" smtClean="0"/>
          </a:p>
          <a:p>
            <a:pPr algn="just"/>
            <a:r>
              <a:rPr lang="es-ES" sz="2000" b="1" dirty="0"/>
              <a:t>9</a:t>
            </a:r>
            <a:r>
              <a:rPr lang="es-ES" sz="2000" b="1" dirty="0" smtClean="0"/>
              <a:t>.2 </a:t>
            </a:r>
            <a:r>
              <a:rPr lang="es-ES" sz="2000" dirty="0" smtClean="0"/>
              <a:t>Asignaturas: </a:t>
            </a:r>
          </a:p>
          <a:p>
            <a:pPr algn="just"/>
            <a:r>
              <a:rPr lang="es-ES" sz="2000" dirty="0"/>
              <a:t> </a:t>
            </a:r>
            <a:r>
              <a:rPr lang="es-ES" sz="2000" dirty="0" smtClean="0"/>
              <a:t>                            Lengua Española, con el tema de La monografía.</a:t>
            </a:r>
          </a:p>
          <a:p>
            <a:pPr algn="just"/>
            <a:r>
              <a:rPr lang="es-ES" sz="2000" b="1" dirty="0"/>
              <a:t> </a:t>
            </a:r>
            <a:r>
              <a:rPr lang="es-ES" sz="2000" b="1" dirty="0" smtClean="0"/>
              <a:t>                            </a:t>
            </a:r>
            <a:r>
              <a:rPr lang="es-ES" sz="2000" dirty="0" smtClean="0"/>
              <a:t>Física, con el tema de Segunda Ley de Newton.</a:t>
            </a:r>
          </a:p>
          <a:p>
            <a:pPr algn="just"/>
            <a:r>
              <a:rPr lang="es-ES" sz="2000" b="1" dirty="0"/>
              <a:t> </a:t>
            </a:r>
            <a:r>
              <a:rPr lang="es-ES" sz="2000" b="1" dirty="0" smtClean="0"/>
              <a:t>                            </a:t>
            </a:r>
            <a:r>
              <a:rPr lang="es-ES" sz="2000" dirty="0" smtClean="0"/>
              <a:t>Dibujo, con el tema de Trazo y líneas.</a:t>
            </a:r>
          </a:p>
          <a:p>
            <a:pPr algn="just"/>
            <a:r>
              <a:rPr lang="es-ES" sz="2000" b="1" dirty="0"/>
              <a:t> </a:t>
            </a:r>
            <a:r>
              <a:rPr lang="es-ES" sz="2000" dirty="0" smtClean="0"/>
              <a:t>Fuentes de apoyo: </a:t>
            </a:r>
          </a:p>
          <a:p>
            <a:pPr algn="just"/>
            <a:r>
              <a:rPr lang="es-ES" sz="2000" dirty="0"/>
              <a:t> </a:t>
            </a:r>
            <a:r>
              <a:rPr lang="es-ES" sz="2000" dirty="0" smtClean="0"/>
              <a:t>                                 </a:t>
            </a:r>
            <a:r>
              <a:rPr lang="es-MX" sz="2000" dirty="0"/>
              <a:t>Título: LENGUA </a:t>
            </a:r>
            <a:r>
              <a:rPr lang="es-MX" sz="2000" dirty="0" smtClean="0"/>
              <a:t>ESPAÑOLA,</a:t>
            </a:r>
            <a:r>
              <a:rPr lang="es-MX" sz="2000" dirty="0"/>
              <a:t> </a:t>
            </a:r>
            <a:r>
              <a:rPr lang="es-MX" sz="2000" dirty="0" smtClean="0"/>
              <a:t>Autor: Ana María Rodríguez Fernández, (</a:t>
            </a:r>
            <a:r>
              <a:rPr lang="es-MX" sz="2000" dirty="0"/>
              <a:t>ISBN </a:t>
            </a:r>
            <a:r>
              <a:rPr lang="es-MX" sz="2000" dirty="0" smtClean="0"/>
              <a:t>9788470398599), Editorial</a:t>
            </a:r>
            <a:r>
              <a:rPr lang="es-MX" sz="2000" dirty="0"/>
              <a:t>: CASTALIA, </a:t>
            </a:r>
            <a:r>
              <a:rPr lang="es-MX" sz="2000" dirty="0" smtClean="0"/>
              <a:t>MADRID. Año </a:t>
            </a:r>
            <a:r>
              <a:rPr lang="es-MX" sz="2000" dirty="0"/>
              <a:t>de publicación: </a:t>
            </a:r>
            <a:r>
              <a:rPr lang="es-MX" sz="2000" dirty="0" smtClean="0"/>
              <a:t>2000.</a:t>
            </a:r>
          </a:p>
          <a:p>
            <a:pPr algn="just"/>
            <a:r>
              <a:rPr lang="es-ES" sz="2000" dirty="0"/>
              <a:t> </a:t>
            </a:r>
            <a:r>
              <a:rPr lang="es-ES" sz="2000" dirty="0" smtClean="0"/>
              <a:t>                                </a:t>
            </a:r>
            <a:r>
              <a:rPr lang="es-MX" sz="2000" dirty="0" smtClean="0"/>
              <a:t>Título: </a:t>
            </a:r>
            <a:r>
              <a:rPr lang="es-MX" sz="2000" dirty="0"/>
              <a:t>Física Conceptos y aplicaciones. </a:t>
            </a:r>
            <a:r>
              <a:rPr lang="es-MX" sz="2000" dirty="0" smtClean="0"/>
              <a:t>Autor: Paul </a:t>
            </a:r>
            <a:r>
              <a:rPr lang="es-MX" sz="2000" dirty="0"/>
              <a:t>E. </a:t>
            </a:r>
            <a:r>
              <a:rPr lang="es-MX" sz="2000" dirty="0" err="1"/>
              <a:t>Tippens</a:t>
            </a:r>
            <a:r>
              <a:rPr lang="es-MX" sz="2000" dirty="0"/>
              <a:t>. Editorial McGraw-Hill, 6ta edición, Año de publicación: </a:t>
            </a:r>
            <a:r>
              <a:rPr lang="es-MX" sz="2000" dirty="0" smtClean="0"/>
              <a:t>2001.</a:t>
            </a:r>
            <a:endParaRPr lang="es-MX" sz="2000" dirty="0"/>
          </a:p>
        </p:txBody>
      </p:sp>
    </p:spTree>
    <p:extLst>
      <p:ext uri="{BB962C8B-B14F-4D97-AF65-F5344CB8AC3E}">
        <p14:creationId xmlns:p14="http://schemas.microsoft.com/office/powerpoint/2010/main" val="3959486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7" name="6 Rectángulo"/>
          <p:cNvSpPr/>
          <p:nvPr/>
        </p:nvSpPr>
        <p:spPr>
          <a:xfrm>
            <a:off x="125190" y="764704"/>
            <a:ext cx="8789718" cy="2554545"/>
          </a:xfrm>
          <a:prstGeom prst="rect">
            <a:avLst/>
          </a:prstGeom>
        </p:spPr>
        <p:txBody>
          <a:bodyPr wrap="square">
            <a:spAutoFit/>
          </a:bodyPr>
          <a:lstStyle/>
          <a:p>
            <a:pPr algn="just"/>
            <a:r>
              <a:rPr lang="es-ES" sz="2000" b="1" dirty="0" smtClean="0"/>
              <a:t>                9.3 </a:t>
            </a:r>
            <a:r>
              <a:rPr lang="es-MX" sz="2000" dirty="0" smtClean="0"/>
              <a:t>Justificación: Explicando a los equipos la forma de desarrollar el proyecto multidisciplinario durante el cuarto y ultimo periodo, se podrá tener por entendido la planeación del mismo, pasando con cada grupo, considerando que se tienen 4 grupos de cuarto grado, y con 5 equipos de cada grupo, que nos da un total de 20 equipos de trabajo, la variedad de tiempo y consolidación de horas de trabajo para los maestros en coincidencia, nos dejara un margen de una hora clase a la semana, de hay los demás avances serán por cada profesor en su hora clase para desarrollar el trabajo al mismo tiempo que los demás profesores.</a:t>
            </a:r>
          </a:p>
        </p:txBody>
      </p:sp>
      <p:sp>
        <p:nvSpPr>
          <p:cNvPr id="11" name="10 Rectángulo"/>
          <p:cNvSpPr/>
          <p:nvPr/>
        </p:nvSpPr>
        <p:spPr>
          <a:xfrm>
            <a:off x="164436" y="3573016"/>
            <a:ext cx="8789718" cy="1938992"/>
          </a:xfrm>
          <a:prstGeom prst="rect">
            <a:avLst/>
          </a:prstGeom>
        </p:spPr>
        <p:txBody>
          <a:bodyPr wrap="square">
            <a:spAutoFit/>
          </a:bodyPr>
          <a:lstStyle/>
          <a:p>
            <a:pPr algn="just"/>
            <a:r>
              <a:rPr lang="es-MX" sz="2000" b="1" dirty="0" smtClean="0"/>
              <a:t>9.4 </a:t>
            </a:r>
            <a:r>
              <a:rPr lang="es-MX" sz="2000" dirty="0" smtClean="0"/>
              <a:t>Apertura: Pasando con cada grupo de cuarto, los tres maestros involucrados en el proyecto multidisciplinario, por medio y uso de las nuevas tecnologías se describe con diagrama de flujo el proceso de desarrollo del proyecto.</a:t>
            </a:r>
          </a:p>
          <a:p>
            <a:pPr algn="just"/>
            <a:r>
              <a:rPr lang="es-MX" sz="2000" dirty="0" smtClean="0"/>
              <a:t>De igual forma se les describe el nombre del proyecto, quedando:</a:t>
            </a:r>
          </a:p>
          <a:p>
            <a:pPr algn="ctr"/>
            <a:endParaRPr lang="es-MX" sz="2000" dirty="0"/>
          </a:p>
          <a:p>
            <a:pPr algn="ctr"/>
            <a:r>
              <a:rPr lang="es-MX" sz="2000" dirty="0" smtClean="0"/>
              <a:t>UNA LEY QUE APLICO TODOS LOS DIAS</a:t>
            </a:r>
          </a:p>
        </p:txBody>
      </p:sp>
      <p:sp>
        <p:nvSpPr>
          <p:cNvPr id="12" name="11 Rectángulo"/>
          <p:cNvSpPr/>
          <p:nvPr/>
        </p:nvSpPr>
        <p:spPr>
          <a:xfrm>
            <a:off x="200057" y="5545711"/>
            <a:ext cx="8789718" cy="707886"/>
          </a:xfrm>
          <a:prstGeom prst="rect">
            <a:avLst/>
          </a:prstGeom>
        </p:spPr>
        <p:txBody>
          <a:bodyPr wrap="square">
            <a:spAutoFit/>
          </a:bodyPr>
          <a:lstStyle/>
          <a:p>
            <a:pPr algn="just"/>
            <a:r>
              <a:rPr lang="es-ES" sz="2000" b="1" dirty="0" smtClean="0"/>
              <a:t> 9.5 </a:t>
            </a:r>
            <a:r>
              <a:rPr lang="es-ES" sz="2000" dirty="0" smtClean="0"/>
              <a:t>Desarrollo: Se explica y muestra el diagrama de flujo de proceso del proyecto multidisciplinario, el cual se muestra en la siguiente imagen.</a:t>
            </a:r>
            <a:endParaRPr lang="es-MX" sz="2000" dirty="0" smtClean="0"/>
          </a:p>
        </p:txBody>
      </p:sp>
    </p:spTree>
    <p:extLst>
      <p:ext uri="{BB962C8B-B14F-4D97-AF65-F5344CB8AC3E}">
        <p14:creationId xmlns:p14="http://schemas.microsoft.com/office/powerpoint/2010/main" val="156166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79512" y="1556792"/>
            <a:ext cx="8712968" cy="4536504"/>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232631"/>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9512" y="1988840"/>
            <a:ext cx="8712968" cy="3693319"/>
          </a:xfrm>
          <a:prstGeom prst="rect">
            <a:avLst/>
          </a:prstGeom>
          <a:noFill/>
          <a:ln>
            <a:noFill/>
          </a:ln>
        </p:spPr>
        <p:txBody>
          <a:bodyPr wrap="square" rtlCol="0">
            <a:spAutoFit/>
          </a:bodyPr>
          <a:lstStyle/>
          <a:p>
            <a:r>
              <a:rPr lang="es-MX" b="1" dirty="0" smtClean="0"/>
              <a:t>PROFESORES:                                                        ASIGNATURA:</a:t>
            </a:r>
          </a:p>
          <a:p>
            <a:endParaRPr lang="es-MX" b="1" dirty="0" smtClean="0"/>
          </a:p>
          <a:p>
            <a:endParaRPr lang="es-MX" b="1" dirty="0"/>
          </a:p>
          <a:p>
            <a:r>
              <a:rPr lang="es-MX" dirty="0" smtClean="0"/>
              <a:t>José Octavio </a:t>
            </a:r>
            <a:r>
              <a:rPr lang="es-MX" dirty="0" err="1" smtClean="0"/>
              <a:t>Matias</a:t>
            </a:r>
            <a:r>
              <a:rPr lang="es-MX" dirty="0" smtClean="0"/>
              <a:t> Rodríguez.                        FISICA III y FISICA IV AREA I Y AREA II</a:t>
            </a:r>
          </a:p>
          <a:p>
            <a:endParaRPr lang="es-MX" dirty="0" smtClean="0"/>
          </a:p>
          <a:p>
            <a:endParaRPr lang="es-MX" dirty="0"/>
          </a:p>
          <a:p>
            <a:r>
              <a:rPr lang="es-MX" dirty="0" smtClean="0"/>
              <a:t>Arturo Vega Esquivel.                                          LENGUA ESPAÑOLA</a:t>
            </a:r>
          </a:p>
          <a:p>
            <a:r>
              <a:rPr lang="es-MX" dirty="0"/>
              <a:t> </a:t>
            </a:r>
            <a:r>
              <a:rPr lang="es-MX" dirty="0" smtClean="0"/>
              <a:t>                                                                               LITERATURA MEXICANA E IBEROAMERICANA</a:t>
            </a:r>
          </a:p>
          <a:p>
            <a:endParaRPr lang="es-MX" dirty="0" smtClean="0"/>
          </a:p>
          <a:p>
            <a:endParaRPr lang="es-MX" dirty="0"/>
          </a:p>
          <a:p>
            <a:r>
              <a:rPr lang="es-MX" dirty="0" smtClean="0"/>
              <a:t>Gerardo Ruiz Zúñiga.                                          DIBUJO II, DIBUJO CONSTRUCTIVO AREA I, </a:t>
            </a:r>
          </a:p>
          <a:p>
            <a:r>
              <a:rPr lang="es-MX" dirty="0"/>
              <a:t> </a:t>
            </a:r>
            <a:r>
              <a:rPr lang="es-MX" dirty="0" smtClean="0"/>
              <a:t>                                                                               COMUNICACIÓN VISUAL AREA IV                      </a:t>
            </a:r>
          </a:p>
          <a:p>
            <a:endParaRPr lang="es-MX" b="1" dirty="0" smtClean="0"/>
          </a:p>
        </p:txBody>
      </p:sp>
    </p:spTree>
    <p:extLst>
      <p:ext uri="{BB962C8B-B14F-4D97-AF65-F5344CB8AC3E}">
        <p14:creationId xmlns:p14="http://schemas.microsoft.com/office/powerpoint/2010/main" val="579967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2" name="1 Rectángulo"/>
          <p:cNvSpPr/>
          <p:nvPr/>
        </p:nvSpPr>
        <p:spPr>
          <a:xfrm>
            <a:off x="1127220" y="620688"/>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1127220" y="1484784"/>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1127220" y="2276872"/>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1127220" y="3068960"/>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1158678" y="3861048"/>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1158678" y="4653136"/>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1145424" y="5445224"/>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1115616" y="6237312"/>
            <a:ext cx="77652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Flecha abajo"/>
          <p:cNvSpPr/>
          <p:nvPr/>
        </p:nvSpPr>
        <p:spPr>
          <a:xfrm>
            <a:off x="4716016" y="1124744"/>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Flecha abajo"/>
          <p:cNvSpPr/>
          <p:nvPr/>
        </p:nvSpPr>
        <p:spPr>
          <a:xfrm>
            <a:off x="4752758" y="1988840"/>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Flecha abajo"/>
          <p:cNvSpPr/>
          <p:nvPr/>
        </p:nvSpPr>
        <p:spPr>
          <a:xfrm>
            <a:off x="4753880" y="2787660"/>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abajo"/>
          <p:cNvSpPr/>
          <p:nvPr/>
        </p:nvSpPr>
        <p:spPr>
          <a:xfrm>
            <a:off x="4759164" y="3573016"/>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Flecha abajo"/>
          <p:cNvSpPr/>
          <p:nvPr/>
        </p:nvSpPr>
        <p:spPr>
          <a:xfrm>
            <a:off x="4760286" y="4385484"/>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Flecha abajo"/>
          <p:cNvSpPr/>
          <p:nvPr/>
        </p:nvSpPr>
        <p:spPr>
          <a:xfrm>
            <a:off x="4759164" y="5157192"/>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lecha abajo"/>
          <p:cNvSpPr/>
          <p:nvPr/>
        </p:nvSpPr>
        <p:spPr>
          <a:xfrm>
            <a:off x="4765570" y="5956012"/>
            <a:ext cx="2938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Rectángulo"/>
          <p:cNvSpPr/>
          <p:nvPr/>
        </p:nvSpPr>
        <p:spPr>
          <a:xfrm>
            <a:off x="1067429" y="548680"/>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INTEGRACION DE EQUIPOS DE TRABAJO, UTILIZANDO TEST DE INTELIGENCIAS MULTIPLES,</a:t>
            </a:r>
          </a:p>
          <a:p>
            <a:pPr algn="just"/>
            <a:r>
              <a:rPr lang="es-ES" sz="1600" b="1" dirty="0" smtClean="0">
                <a:solidFill>
                  <a:schemeClr val="bg1"/>
                </a:solidFill>
                <a:effectLst>
                  <a:outerShdw blurRad="38100" dist="38100" dir="2700000" algn="tl">
                    <a:srgbClr val="000000">
                      <a:alpha val="43137"/>
                    </a:srgbClr>
                  </a:outerShdw>
                </a:effectLst>
              </a:rPr>
              <a:t>ASIGNACIÓN DE TAREA POR EQUIPOS, INVESTIGACIÓN  SOBRE 2da LEY DE NEWTON.</a:t>
            </a:r>
            <a:endParaRPr lang="es-MX" sz="1600" dirty="0" smtClean="0">
              <a:solidFill>
                <a:schemeClr val="bg1"/>
              </a:solidFill>
              <a:effectLst>
                <a:outerShdw blurRad="38100" dist="38100" dir="2700000" algn="tl">
                  <a:srgbClr val="000000">
                    <a:alpha val="43137"/>
                  </a:srgbClr>
                </a:outerShdw>
              </a:effectLst>
            </a:endParaRPr>
          </a:p>
        </p:txBody>
      </p:sp>
      <p:sp>
        <p:nvSpPr>
          <p:cNvPr id="26" name="25 Rectángulo"/>
          <p:cNvSpPr/>
          <p:nvPr/>
        </p:nvSpPr>
        <p:spPr>
          <a:xfrm>
            <a:off x="1067429" y="1434262"/>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EXPLICACIÓN DEL DESARROLLO DEL PROYECTO MULTIDISCIPLINARIO, NOMBRADO;</a:t>
            </a:r>
          </a:p>
          <a:p>
            <a:pPr algn="just"/>
            <a:r>
              <a:rPr lang="es-ES" sz="1600" b="1" dirty="0" smtClean="0">
                <a:solidFill>
                  <a:schemeClr val="bg1"/>
                </a:solidFill>
                <a:effectLst>
                  <a:outerShdw blurRad="38100" dist="38100" dir="2700000" algn="tl">
                    <a:srgbClr val="000000">
                      <a:alpha val="43137"/>
                    </a:srgbClr>
                  </a:outerShdw>
                </a:effectLst>
              </a:rPr>
              <a:t>                                              UNA LYE QUE APLICO TODOS LOS DIAS </a:t>
            </a:r>
            <a:endParaRPr lang="es-MX" sz="1600" dirty="0" smtClean="0">
              <a:solidFill>
                <a:schemeClr val="bg1"/>
              </a:solidFill>
              <a:effectLst>
                <a:outerShdw blurRad="38100" dist="38100" dir="2700000" algn="tl">
                  <a:srgbClr val="000000">
                    <a:alpha val="43137"/>
                  </a:srgbClr>
                </a:outerShdw>
              </a:effectLst>
            </a:endParaRPr>
          </a:p>
        </p:txBody>
      </p:sp>
      <p:sp>
        <p:nvSpPr>
          <p:cNvPr id="27" name="26 Rectángulo"/>
          <p:cNvSpPr/>
          <p:nvPr/>
        </p:nvSpPr>
        <p:spPr>
          <a:xfrm>
            <a:off x="1126530" y="2236512"/>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MUESTRA DE EVALUACIÓN DE PROYECTO POR MATERIA Y ASIGNACIÓN DE FECHAS DE ENTREGA DE AVANCE PARA CADA MATERIA RELACIONADA.</a:t>
            </a:r>
            <a:endParaRPr lang="es-MX" sz="1600" dirty="0" smtClean="0">
              <a:solidFill>
                <a:schemeClr val="bg1"/>
              </a:solidFill>
              <a:effectLst>
                <a:outerShdw blurRad="38100" dist="38100" dir="2700000" algn="tl">
                  <a:srgbClr val="000000">
                    <a:alpha val="43137"/>
                  </a:srgbClr>
                </a:outerShdw>
              </a:effectLst>
            </a:endParaRPr>
          </a:p>
        </p:txBody>
      </p:sp>
      <p:sp>
        <p:nvSpPr>
          <p:cNvPr id="28" name="27 Rectángulo"/>
          <p:cNvSpPr/>
          <p:nvPr/>
        </p:nvSpPr>
        <p:spPr>
          <a:xfrm>
            <a:off x="1127833" y="3028600"/>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DESARROLLO DE LA MONOGRAFIA CON BASE AL TEMA DE SEGUNDA LEY DE NEWTON, UTILIZANDO DIBUJOS A MANO LIBRE , QUE PUEDEN SER ESCANEADAS O DIGITALIZADAS.</a:t>
            </a:r>
            <a:endParaRPr lang="es-MX" sz="1600" dirty="0" smtClean="0">
              <a:solidFill>
                <a:schemeClr val="bg1"/>
              </a:solidFill>
              <a:effectLst>
                <a:outerShdw blurRad="38100" dist="38100" dir="2700000" algn="tl">
                  <a:srgbClr val="000000">
                    <a:alpha val="43137"/>
                  </a:srgbClr>
                </a:outerShdw>
              </a:effectLst>
            </a:endParaRPr>
          </a:p>
        </p:txBody>
      </p:sp>
      <p:sp>
        <p:nvSpPr>
          <p:cNvPr id="29" name="28 Rectángulo"/>
          <p:cNvSpPr/>
          <p:nvPr/>
        </p:nvSpPr>
        <p:spPr>
          <a:xfrm>
            <a:off x="1115616" y="3789040"/>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ENTREGA DE MONOGRAFIA EN LA MATERIA DE FÍSICA PARA PRIMERA REVISION DEL CONCEPTO Y EJEMPLOS O EJERCICIOS A UTILIZAR. (8 DE ABRIL DE 2019)</a:t>
            </a:r>
            <a:endParaRPr lang="es-MX" sz="1600" dirty="0" smtClean="0">
              <a:solidFill>
                <a:schemeClr val="bg1"/>
              </a:solidFill>
              <a:effectLst>
                <a:outerShdw blurRad="38100" dist="38100" dir="2700000" algn="tl">
                  <a:srgbClr val="000000">
                    <a:alpha val="43137"/>
                  </a:srgbClr>
                </a:outerShdw>
              </a:effectLst>
            </a:endParaRPr>
          </a:p>
        </p:txBody>
      </p:sp>
      <p:sp>
        <p:nvSpPr>
          <p:cNvPr id="30" name="29 Rectángulo"/>
          <p:cNvSpPr/>
          <p:nvPr/>
        </p:nvSpPr>
        <p:spPr>
          <a:xfrm>
            <a:off x="1158678" y="4612776"/>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ENTREGA DE MONOGRAFIA EN LA MATERIA DE LENGUA ESPAÑOLA, PARA SEGUNDA REVISION DE LA ESTRUCTURA DE LA MISMA. (12 DE ABRIL DE 2019)</a:t>
            </a:r>
            <a:endParaRPr lang="es-MX" sz="1600" dirty="0" smtClean="0">
              <a:solidFill>
                <a:schemeClr val="bg1"/>
              </a:solidFill>
              <a:effectLst>
                <a:outerShdw blurRad="38100" dist="38100" dir="2700000" algn="tl">
                  <a:srgbClr val="000000">
                    <a:alpha val="43137"/>
                  </a:srgbClr>
                </a:outerShdw>
              </a:effectLst>
            </a:endParaRPr>
          </a:p>
        </p:txBody>
      </p:sp>
      <p:sp>
        <p:nvSpPr>
          <p:cNvPr id="31" name="30 Rectángulo"/>
          <p:cNvSpPr/>
          <p:nvPr/>
        </p:nvSpPr>
        <p:spPr>
          <a:xfrm>
            <a:off x="1133328" y="5414188"/>
            <a:ext cx="7753043" cy="584775"/>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ENTREGA DE MONOGRAFIA EN LA MATERIA DE DIBUJO, PARA TERCERA REVISION DE LA FORMA DE TRAZO DE DIBUJOS UTILIZADOS EN LOS GRAFICOS. (3 DE MAYO DE 2019)</a:t>
            </a:r>
            <a:endParaRPr lang="es-MX" sz="1600" dirty="0" smtClean="0">
              <a:solidFill>
                <a:schemeClr val="bg1"/>
              </a:solidFill>
              <a:effectLst>
                <a:outerShdw blurRad="38100" dist="38100" dir="2700000" algn="tl">
                  <a:srgbClr val="000000">
                    <a:alpha val="43137"/>
                  </a:srgbClr>
                </a:outerShdw>
              </a:effectLst>
            </a:endParaRPr>
          </a:p>
        </p:txBody>
      </p:sp>
      <p:sp>
        <p:nvSpPr>
          <p:cNvPr id="32" name="31 Rectángulo"/>
          <p:cNvSpPr/>
          <p:nvPr/>
        </p:nvSpPr>
        <p:spPr>
          <a:xfrm>
            <a:off x="1067429" y="6165304"/>
            <a:ext cx="7753043" cy="830997"/>
          </a:xfrm>
          <a:prstGeom prst="rect">
            <a:avLst/>
          </a:prstGeom>
        </p:spPr>
        <p:txBody>
          <a:bodyPr wrap="square">
            <a:spAutoFit/>
          </a:bodyPr>
          <a:lstStyle/>
          <a:p>
            <a:pPr algn="just"/>
            <a:r>
              <a:rPr lang="es-ES" sz="1600" b="1" dirty="0" smtClean="0">
                <a:solidFill>
                  <a:schemeClr val="bg1"/>
                </a:solidFill>
                <a:effectLst>
                  <a:outerShdw blurRad="38100" dist="38100" dir="2700000" algn="tl">
                    <a:srgbClr val="000000">
                      <a:alpha val="43137"/>
                    </a:srgbClr>
                  </a:outerShdw>
                </a:effectLst>
              </a:rPr>
              <a:t>ENTREGA DE CALIFICACIÓN FINAL Y RETROALIMENTACIÓN DE LOS RESULTADOS OBTENIDOS, ANALISIS Y CONCLUSIONES GENERALES DEL PROYECTO. (6 DE MAYO DE 2019)</a:t>
            </a:r>
            <a:endParaRPr lang="es-MX" sz="16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34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5" name="4 Rectángulo"/>
          <p:cNvSpPr/>
          <p:nvPr/>
        </p:nvSpPr>
        <p:spPr>
          <a:xfrm>
            <a:off x="179512" y="737409"/>
            <a:ext cx="8789718" cy="1015663"/>
          </a:xfrm>
          <a:prstGeom prst="rect">
            <a:avLst/>
          </a:prstGeom>
        </p:spPr>
        <p:txBody>
          <a:bodyPr wrap="square">
            <a:spAutoFit/>
          </a:bodyPr>
          <a:lstStyle/>
          <a:p>
            <a:pPr algn="just"/>
            <a:r>
              <a:rPr lang="es-ES" sz="2000" b="1" dirty="0" smtClean="0"/>
              <a:t>                9.6 </a:t>
            </a:r>
            <a:r>
              <a:rPr lang="es-ES" sz="2000" dirty="0" smtClean="0"/>
              <a:t>Cierre: A los alumnos, el 21 de Marzo del 2019, se le publica por medio de la plataforma de la pagina del colegio, las fechas e indicaciones de desarrollo del proyecto, esta información cada maestro la publica para todos los alumnos de 4to.</a:t>
            </a:r>
            <a:endParaRPr lang="es-MX" sz="2000" dirty="0" smtClean="0"/>
          </a:p>
        </p:txBody>
      </p: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1801563"/>
            <a:ext cx="6516216" cy="4867050"/>
          </a:xfrm>
          <a:prstGeom prst="rect">
            <a:avLst/>
          </a:prstGeom>
          <a:ln>
            <a:solidFill>
              <a:schemeClr val="accent1"/>
            </a:solidFill>
          </a:ln>
        </p:spPr>
      </p:pic>
    </p:spTree>
    <p:extLst>
      <p:ext uri="{BB962C8B-B14F-4D97-AF65-F5344CB8AC3E}">
        <p14:creationId xmlns:p14="http://schemas.microsoft.com/office/powerpoint/2010/main" val="1462796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7" name="6 Rectángulo"/>
          <p:cNvSpPr/>
          <p:nvPr/>
        </p:nvSpPr>
        <p:spPr>
          <a:xfrm>
            <a:off x="160935" y="776898"/>
            <a:ext cx="8789718" cy="6093976"/>
          </a:xfrm>
          <a:prstGeom prst="rect">
            <a:avLst/>
          </a:prstGeom>
        </p:spPr>
        <p:txBody>
          <a:bodyPr wrap="square">
            <a:spAutoFit/>
          </a:bodyPr>
          <a:lstStyle/>
          <a:p>
            <a:pPr algn="just"/>
            <a:r>
              <a:rPr lang="es-ES" sz="2000" b="1" dirty="0" smtClean="0"/>
              <a:t>                9.7 </a:t>
            </a:r>
            <a:r>
              <a:rPr lang="es-ES" sz="2000" dirty="0" smtClean="0"/>
              <a:t>Resultados: La información queda clara, entendida y comprendida por los equipos de trabajo de proyecto multidisciplinario, quedando estructurado el proceso de la siguiente manera: </a:t>
            </a:r>
          </a:p>
          <a:p>
            <a:endParaRPr lang="es-MX" sz="2000" dirty="0" smtClean="0"/>
          </a:p>
          <a:p>
            <a:r>
              <a:rPr lang="es-MX" sz="2000" dirty="0" smtClean="0"/>
              <a:t>Realizar monografía </a:t>
            </a:r>
            <a:r>
              <a:rPr lang="es-MX" sz="2000" dirty="0"/>
              <a:t>con el tema de Segunda Ley de Newton</a:t>
            </a:r>
            <a:r>
              <a:rPr lang="es-MX" sz="2000" dirty="0" smtClean="0"/>
              <a:t>.</a:t>
            </a:r>
          </a:p>
          <a:p>
            <a:r>
              <a:rPr lang="es-MX" sz="2000" dirty="0" smtClean="0"/>
              <a:t>Con titulo: UNA LEY QUE APLICO TODOS LOS DIAS.</a:t>
            </a:r>
            <a:endParaRPr lang="es-MX" sz="2000" dirty="0"/>
          </a:p>
          <a:p>
            <a:r>
              <a:rPr lang="es-MX" sz="2000" dirty="0"/>
              <a:t>Entregar la </a:t>
            </a:r>
            <a:r>
              <a:rPr lang="es-MX" sz="2000" dirty="0" smtClean="0"/>
              <a:t>monografía, </a:t>
            </a:r>
            <a:r>
              <a:rPr lang="es-MX" sz="2000" dirty="0"/>
              <a:t>a profesor de </a:t>
            </a:r>
            <a:r>
              <a:rPr lang="es-MX" sz="2000" dirty="0" smtClean="0"/>
              <a:t>Física </a:t>
            </a:r>
            <a:r>
              <a:rPr lang="es-MX" sz="2000" dirty="0"/>
              <a:t>en la hora clase del lunes 8 de Abril. (Se </a:t>
            </a:r>
            <a:r>
              <a:rPr lang="es-MX" sz="2000" dirty="0" smtClean="0"/>
              <a:t>evalúa </a:t>
            </a:r>
            <a:r>
              <a:rPr lang="es-MX" sz="2000" dirty="0"/>
              <a:t>el contenido del tema de segunda ley de newton</a:t>
            </a:r>
            <a:r>
              <a:rPr lang="es-MX" sz="2000" dirty="0" smtClean="0"/>
              <a:t>). </a:t>
            </a:r>
          </a:p>
          <a:p>
            <a:r>
              <a:rPr lang="es-MX" sz="2000" dirty="0" smtClean="0"/>
              <a:t>VALOR 10% de calificación final de cuarto periodo.</a:t>
            </a:r>
          </a:p>
          <a:p>
            <a:endParaRPr lang="es-MX" sz="1000" dirty="0"/>
          </a:p>
          <a:p>
            <a:r>
              <a:rPr lang="es-MX" sz="2000" dirty="0"/>
              <a:t>Al realizar observaciones, se le entregara al profesor de Lengua el viernes  12 de Abril. (Se </a:t>
            </a:r>
            <a:r>
              <a:rPr lang="es-MX" sz="2000" dirty="0" smtClean="0"/>
              <a:t>evalúa </a:t>
            </a:r>
            <a:r>
              <a:rPr lang="es-MX" sz="2000" dirty="0"/>
              <a:t>fuente </a:t>
            </a:r>
            <a:r>
              <a:rPr lang="es-MX" sz="2000" dirty="0" smtClean="0"/>
              <a:t>bibliográfica </a:t>
            </a:r>
            <a:r>
              <a:rPr lang="es-MX" sz="2000" dirty="0"/>
              <a:t>y la estructura de la </a:t>
            </a:r>
            <a:r>
              <a:rPr lang="es-MX" sz="2000" dirty="0" smtClean="0"/>
              <a:t>monografía)</a:t>
            </a:r>
          </a:p>
          <a:p>
            <a:r>
              <a:rPr lang="es-MX" sz="2000" dirty="0"/>
              <a:t>VALOR 10% de calificación final de cuarto periodo.</a:t>
            </a:r>
          </a:p>
          <a:p>
            <a:endParaRPr lang="es-MX" sz="1000" dirty="0"/>
          </a:p>
          <a:p>
            <a:r>
              <a:rPr lang="es-MX" sz="2000" dirty="0"/>
              <a:t>Por ultimo se le entrega al profesor de Dibujo el </a:t>
            </a:r>
            <a:r>
              <a:rPr lang="es-MX" sz="2000" dirty="0" smtClean="0"/>
              <a:t>día </a:t>
            </a:r>
            <a:r>
              <a:rPr lang="es-MX" sz="2000" dirty="0"/>
              <a:t>3 de Mayo. (Se </a:t>
            </a:r>
            <a:r>
              <a:rPr lang="es-MX" sz="2000" dirty="0" smtClean="0"/>
              <a:t>evalúa </a:t>
            </a:r>
            <a:r>
              <a:rPr lang="es-MX" sz="2000" dirty="0"/>
              <a:t>el dibujo original a mano libre y una </a:t>
            </a:r>
            <a:r>
              <a:rPr lang="es-MX" sz="2000" dirty="0" smtClean="0"/>
              <a:t>infografía)</a:t>
            </a:r>
          </a:p>
          <a:p>
            <a:r>
              <a:rPr lang="es-MX" sz="2000" dirty="0"/>
              <a:t>VALOR 10% de calificación final de cuarto periodo.</a:t>
            </a:r>
          </a:p>
          <a:p>
            <a:endParaRPr lang="es-MX" sz="1000" dirty="0"/>
          </a:p>
          <a:p>
            <a:r>
              <a:rPr lang="es-MX" sz="2000" dirty="0" smtClean="0"/>
              <a:t>Importante, </a:t>
            </a:r>
            <a:r>
              <a:rPr lang="es-MX" sz="2000" dirty="0"/>
              <a:t>cada profesor de cada asignatura, </a:t>
            </a:r>
            <a:r>
              <a:rPr lang="es-MX" sz="2000" dirty="0" smtClean="0"/>
              <a:t>dará </a:t>
            </a:r>
            <a:r>
              <a:rPr lang="es-MX" sz="2000" dirty="0"/>
              <a:t>los detalles de la </a:t>
            </a:r>
            <a:r>
              <a:rPr lang="es-MX" sz="2000" dirty="0" smtClean="0"/>
              <a:t>evaluación </a:t>
            </a:r>
            <a:r>
              <a:rPr lang="es-MX" sz="2000" dirty="0"/>
              <a:t>del proyecto en hora clase. Los equipos deben formarse por ustedes mismos, siendo </a:t>
            </a:r>
            <a:r>
              <a:rPr lang="es-MX" sz="2000" dirty="0" smtClean="0"/>
              <a:t>únicamente </a:t>
            </a:r>
            <a:r>
              <a:rPr lang="es-MX" sz="2000" dirty="0"/>
              <a:t>5 por cada grupo</a:t>
            </a:r>
            <a:r>
              <a:rPr lang="es-MX" sz="2000" dirty="0" smtClean="0"/>
              <a:t>.</a:t>
            </a:r>
            <a:endParaRPr lang="es-MX" sz="2000" dirty="0"/>
          </a:p>
        </p:txBody>
      </p:sp>
    </p:spTree>
    <p:extLst>
      <p:ext uri="{BB962C8B-B14F-4D97-AF65-F5344CB8AC3E}">
        <p14:creationId xmlns:p14="http://schemas.microsoft.com/office/powerpoint/2010/main" val="3936220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908720"/>
            <a:ext cx="7308304" cy="5458672"/>
          </a:xfrm>
          <a:prstGeom prst="rect">
            <a:avLst/>
          </a:prstGeom>
          <a:ln>
            <a:solidFill>
              <a:schemeClr val="accent1"/>
            </a:solidFill>
          </a:ln>
        </p:spPr>
      </p:pic>
    </p:spTree>
    <p:extLst>
      <p:ext uri="{BB962C8B-B14F-4D97-AF65-F5344CB8AC3E}">
        <p14:creationId xmlns:p14="http://schemas.microsoft.com/office/powerpoint/2010/main" val="417083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708920"/>
            <a:ext cx="5338498" cy="3987397"/>
          </a:xfrm>
          <a:prstGeom prst="rect">
            <a:avLst/>
          </a:prstGeom>
          <a:ln>
            <a:solidFill>
              <a:schemeClr val="accent1"/>
            </a:solidFill>
          </a:ln>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476672"/>
            <a:ext cx="4861222" cy="3630913"/>
          </a:xfrm>
          <a:prstGeom prst="rect">
            <a:avLst/>
          </a:prstGeom>
          <a:ln>
            <a:solidFill>
              <a:schemeClr val="accent1"/>
            </a:solidFill>
          </a:ln>
        </p:spPr>
      </p:pic>
    </p:spTree>
    <p:extLst>
      <p:ext uri="{BB962C8B-B14F-4D97-AF65-F5344CB8AC3E}">
        <p14:creationId xmlns:p14="http://schemas.microsoft.com/office/powerpoint/2010/main" val="257942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927" y="2924944"/>
            <a:ext cx="4999761" cy="3734390"/>
          </a:xfrm>
          <a:prstGeom prst="rect">
            <a:avLst/>
          </a:prstGeom>
          <a:ln>
            <a:solidFill>
              <a:schemeClr val="accent1"/>
            </a:solidFill>
          </a:ln>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75287"/>
            <a:ext cx="4860032" cy="3630025"/>
          </a:xfrm>
          <a:prstGeom prst="rect">
            <a:avLst/>
          </a:prstGeom>
          <a:ln>
            <a:solidFill>
              <a:schemeClr val="accent1"/>
            </a:solidFill>
          </a:ln>
        </p:spPr>
      </p:pic>
    </p:spTree>
    <p:extLst>
      <p:ext uri="{BB962C8B-B14F-4D97-AF65-F5344CB8AC3E}">
        <p14:creationId xmlns:p14="http://schemas.microsoft.com/office/powerpoint/2010/main" val="222457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9</a:t>
            </a:r>
            <a:endParaRPr lang="es-MX" sz="2400" b="1" dirty="0"/>
          </a:p>
        </p:txBody>
      </p:sp>
      <p:sp>
        <p:nvSpPr>
          <p:cNvPr id="10" name="9 Rectángulo"/>
          <p:cNvSpPr/>
          <p:nvPr/>
        </p:nvSpPr>
        <p:spPr>
          <a:xfrm>
            <a:off x="179513" y="704890"/>
            <a:ext cx="8789718" cy="5632311"/>
          </a:xfrm>
          <a:prstGeom prst="rect">
            <a:avLst/>
          </a:prstGeom>
        </p:spPr>
        <p:txBody>
          <a:bodyPr wrap="square">
            <a:spAutoFit/>
          </a:bodyPr>
          <a:lstStyle/>
          <a:p>
            <a:pPr algn="just"/>
            <a:r>
              <a:rPr lang="es-ES" sz="2000" b="1" dirty="0" smtClean="0"/>
              <a:t>                9.8 </a:t>
            </a:r>
            <a:r>
              <a:rPr lang="es-ES" sz="2000" dirty="0" smtClean="0"/>
              <a:t>Análisis.</a:t>
            </a:r>
            <a:endParaRPr lang="es-ES" sz="2000" dirty="0"/>
          </a:p>
          <a:p>
            <a:pPr algn="just"/>
            <a:r>
              <a:rPr lang="es-ES" sz="2000" dirty="0" smtClean="0"/>
              <a:t>Los equipos de trabajos se organizaron, para empezar a identificar medios en donde puedan utilizar información de la Segunda Ley de Newton, y empezar a pasmarla sobre la monografía y así iniciar los ejemplos gráficos por medio de bocetos para ir seleccionando los adecuados, generando ideas y toma de decisiones en como será la estructura de la monografía y el contenido escrito y grafico a llevar.</a:t>
            </a:r>
          </a:p>
          <a:p>
            <a:pPr algn="just"/>
            <a:endParaRPr lang="es-ES" sz="2000" dirty="0"/>
          </a:p>
          <a:p>
            <a:pPr algn="just"/>
            <a:r>
              <a:rPr lang="es-ES" sz="2000" b="1" dirty="0"/>
              <a:t>9.9</a:t>
            </a:r>
            <a:r>
              <a:rPr lang="es-ES" sz="2000" dirty="0"/>
              <a:t> Toma de decisiones. </a:t>
            </a:r>
            <a:r>
              <a:rPr lang="es-MX" sz="2000" dirty="0" smtClean="0"/>
              <a:t>Los alumnos determinaron que para poder trabajar de forma mas viable la comunicación entre ellos, formaran grupos de medios de comunicación para poder mandar mensajes escritos, avisos y fotos en tiempo real por medio del mismo. Al mismo tiempo, se estará llevando un seguimiento en horas extras de asesoría, después del horario de clases entre los profesores y los equipos alumnos.</a:t>
            </a:r>
          </a:p>
          <a:p>
            <a:pPr algn="just"/>
            <a:r>
              <a:rPr lang="es-MX" sz="2000" dirty="0" smtClean="0"/>
              <a:t>También se decidió que utilizar algunas técnicas de información electrónicas actuales, les ayudara a desarrollar la monografía por su forma de uso accesible ante los medios de nuevas tecnologías.</a:t>
            </a:r>
            <a:endParaRPr lang="es-MX" sz="2000" dirty="0"/>
          </a:p>
          <a:p>
            <a:pPr algn="just"/>
            <a:endParaRPr lang="es-ES" sz="2000" dirty="0" smtClean="0"/>
          </a:p>
        </p:txBody>
      </p:sp>
    </p:spTree>
    <p:extLst>
      <p:ext uri="{BB962C8B-B14F-4D97-AF65-F5344CB8AC3E}">
        <p14:creationId xmlns:p14="http://schemas.microsoft.com/office/powerpoint/2010/main" val="968210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086842" y="116632"/>
            <a:ext cx="1756966" cy="461665"/>
          </a:xfrm>
          <a:prstGeom prst="rect">
            <a:avLst/>
          </a:prstGeom>
          <a:noFill/>
        </p:spPr>
        <p:txBody>
          <a:bodyPr wrap="square" rtlCol="0">
            <a:spAutoFit/>
          </a:bodyPr>
          <a:lstStyle/>
          <a:p>
            <a:r>
              <a:rPr lang="es-MX" sz="2400" b="1" dirty="0" smtClean="0"/>
              <a:t>Apartado 10</a:t>
            </a:r>
            <a:endParaRPr lang="es-MX" sz="2400" b="1" dirty="0"/>
          </a:p>
        </p:txBody>
      </p:sp>
    </p:spTree>
    <p:extLst>
      <p:ext uri="{BB962C8B-B14F-4D97-AF65-F5344CB8AC3E}">
        <p14:creationId xmlns:p14="http://schemas.microsoft.com/office/powerpoint/2010/main" val="280784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9512" y="1484784"/>
            <a:ext cx="8712968" cy="144016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232631"/>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7415" y="1484784"/>
            <a:ext cx="8712968" cy="3323987"/>
          </a:xfrm>
          <a:prstGeom prst="rect">
            <a:avLst/>
          </a:prstGeom>
          <a:noFill/>
        </p:spPr>
        <p:txBody>
          <a:bodyPr wrap="square" rtlCol="0">
            <a:spAutoFit/>
          </a:bodyPr>
          <a:lstStyle/>
          <a:p>
            <a:r>
              <a:rPr lang="es-MX" dirty="0" smtClean="0"/>
              <a:t> </a:t>
            </a:r>
            <a:endParaRPr lang="es-MX" dirty="0"/>
          </a:p>
          <a:p>
            <a:pPr algn="ctr"/>
            <a:r>
              <a:rPr lang="es-MX" sz="2400" b="1" dirty="0" smtClean="0"/>
              <a:t>CICLO ESCOLAR  </a:t>
            </a:r>
          </a:p>
          <a:p>
            <a:pPr algn="ctr"/>
            <a:r>
              <a:rPr lang="es-MX" sz="2400" b="1" dirty="0" smtClean="0"/>
              <a:t>(2018-2019)</a:t>
            </a:r>
          </a:p>
          <a:p>
            <a:pPr algn="ctr"/>
            <a:endParaRPr lang="es-MX" sz="2400" b="1" dirty="0"/>
          </a:p>
          <a:p>
            <a:pPr algn="ctr"/>
            <a:endParaRPr lang="es-MX" sz="2400" b="1" dirty="0" smtClean="0"/>
          </a:p>
          <a:p>
            <a:pPr algn="ctr"/>
            <a:r>
              <a:rPr lang="es-MX" sz="2400" b="1" dirty="0" smtClean="0"/>
              <a:t>FECHA DE INICIO:  </a:t>
            </a:r>
            <a:r>
              <a:rPr lang="es-MX" sz="2400" dirty="0" smtClean="0"/>
              <a:t>3 DE DICIEMBRE DE 2018</a:t>
            </a:r>
          </a:p>
          <a:p>
            <a:pPr algn="ctr"/>
            <a:endParaRPr lang="es-MX" sz="2400" b="1" dirty="0" smtClean="0"/>
          </a:p>
          <a:p>
            <a:pPr algn="ctr"/>
            <a:endParaRPr lang="es-MX" sz="2400" b="1" dirty="0" smtClean="0"/>
          </a:p>
          <a:p>
            <a:r>
              <a:rPr lang="es-MX" sz="2400" b="1" dirty="0"/>
              <a:t> </a:t>
            </a:r>
            <a:r>
              <a:rPr lang="es-MX" sz="2400" b="1" dirty="0" smtClean="0"/>
              <a:t>                      FECHA DE TERMINO:  </a:t>
            </a:r>
            <a:r>
              <a:rPr lang="es-MX" sz="2400" dirty="0" smtClean="0"/>
              <a:t>3 DE MAYO DE 2018</a:t>
            </a:r>
            <a:endParaRPr lang="es-MX" sz="2400" b="1" dirty="0" smtClean="0"/>
          </a:p>
        </p:txBody>
      </p:sp>
      <p:sp>
        <p:nvSpPr>
          <p:cNvPr id="7" name="6 Rectángulo redondeado"/>
          <p:cNvSpPr/>
          <p:nvPr/>
        </p:nvSpPr>
        <p:spPr>
          <a:xfrm>
            <a:off x="179512" y="5085184"/>
            <a:ext cx="8712968" cy="72008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5957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9512" y="1484784"/>
            <a:ext cx="8712968" cy="144016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232631"/>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179512" y="3520172"/>
            <a:ext cx="8712968" cy="72008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215781" y="232631"/>
            <a:ext cx="2789391" cy="461665"/>
          </a:xfrm>
          <a:prstGeom prst="rect">
            <a:avLst/>
          </a:prstGeom>
          <a:noFill/>
        </p:spPr>
        <p:txBody>
          <a:bodyPr wrap="square" rtlCol="0">
            <a:spAutoFit/>
          </a:bodyPr>
          <a:lstStyle/>
          <a:p>
            <a:r>
              <a:rPr lang="es-MX" sz="2400" b="1" dirty="0" smtClean="0"/>
              <a:t>P.V.E</a:t>
            </a:r>
            <a:endParaRPr lang="es-MX" sz="2400" b="1" dirty="0"/>
          </a:p>
        </p:txBody>
      </p:sp>
      <p:sp>
        <p:nvSpPr>
          <p:cNvPr id="2" name="1 CuadroTexto"/>
          <p:cNvSpPr txBox="1"/>
          <p:nvPr/>
        </p:nvSpPr>
        <p:spPr>
          <a:xfrm>
            <a:off x="779988" y="2924944"/>
            <a:ext cx="7704856" cy="523220"/>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UNA LEY QUE APLICO TODOS LOS DIAS</a:t>
            </a:r>
            <a:endParaRPr lang="es-ES" sz="2800" b="1" dirty="0">
              <a:latin typeface="Arial" panose="020B0604020202020204" pitchFamily="34" charset="0"/>
              <a:cs typeface="Arial" panose="020B0604020202020204" pitchFamily="34" charset="0"/>
            </a:endParaRPr>
          </a:p>
        </p:txBody>
      </p:sp>
      <p:sp>
        <p:nvSpPr>
          <p:cNvPr id="9" name="8 Rectángulo redondeado"/>
          <p:cNvSpPr/>
          <p:nvPr/>
        </p:nvSpPr>
        <p:spPr>
          <a:xfrm>
            <a:off x="165346" y="4365104"/>
            <a:ext cx="8712968" cy="36004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165346" y="4869160"/>
            <a:ext cx="8712968" cy="144016"/>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3057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206172" y="689097"/>
            <a:ext cx="2051750" cy="504056"/>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1253134" y="3573016"/>
            <a:ext cx="1878707" cy="438318"/>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1220855" y="716796"/>
            <a:ext cx="2789391" cy="1200329"/>
          </a:xfrm>
          <a:prstGeom prst="rect">
            <a:avLst/>
          </a:prstGeom>
          <a:noFill/>
        </p:spPr>
        <p:txBody>
          <a:bodyPr wrap="square" rtlCol="0">
            <a:spAutoFit/>
          </a:bodyPr>
          <a:lstStyle/>
          <a:p>
            <a:r>
              <a:rPr lang="es-MX" sz="2400" b="1" dirty="0" smtClean="0"/>
              <a:t>JUSTIFICACIÓN</a:t>
            </a:r>
          </a:p>
          <a:p>
            <a:endParaRPr lang="es-MX" sz="2400" b="1" dirty="0"/>
          </a:p>
          <a:p>
            <a:endParaRPr lang="es-MX" sz="2400" b="1" dirty="0"/>
          </a:p>
        </p:txBody>
      </p:sp>
      <p:sp>
        <p:nvSpPr>
          <p:cNvPr id="8" name="7 CuadroTexto"/>
          <p:cNvSpPr txBox="1"/>
          <p:nvPr/>
        </p:nvSpPr>
        <p:spPr>
          <a:xfrm>
            <a:off x="1187056" y="3549669"/>
            <a:ext cx="2789391" cy="461665"/>
          </a:xfrm>
          <a:prstGeom prst="rect">
            <a:avLst/>
          </a:prstGeom>
          <a:noFill/>
        </p:spPr>
        <p:txBody>
          <a:bodyPr wrap="square" rtlCol="0">
            <a:spAutoFit/>
          </a:bodyPr>
          <a:lstStyle/>
          <a:p>
            <a:r>
              <a:rPr lang="es-MX" sz="2400" b="1" dirty="0" smtClean="0"/>
              <a:t> DESCRIPCIÓN</a:t>
            </a:r>
            <a:endParaRPr lang="es-MX" sz="2400" b="1" dirty="0"/>
          </a:p>
        </p:txBody>
      </p:sp>
      <p:sp>
        <p:nvSpPr>
          <p:cNvPr id="3" name="2 Rectángulo"/>
          <p:cNvSpPr/>
          <p:nvPr/>
        </p:nvSpPr>
        <p:spPr>
          <a:xfrm>
            <a:off x="179512" y="1254239"/>
            <a:ext cx="8725187" cy="2246769"/>
          </a:xfrm>
          <a:prstGeom prst="rect">
            <a:avLst/>
          </a:prstGeom>
        </p:spPr>
        <p:txBody>
          <a:bodyPr wrap="square">
            <a:spAutoFit/>
          </a:bodyPr>
          <a:lstStyle/>
          <a:p>
            <a:pPr algn="just"/>
            <a:r>
              <a:rPr lang="es-ES" sz="2000" dirty="0"/>
              <a:t>En la materia de Física un tema básico y esencial identificado como una ley universal, es la segunda ley de Newton,  la cual explica principalmente el comportamiento de las fuerzas sobre cuerpos en reposo y en movimiento. </a:t>
            </a:r>
            <a:endParaRPr lang="es-ES" sz="2000" dirty="0" smtClean="0"/>
          </a:p>
          <a:p>
            <a:pPr algn="just"/>
            <a:r>
              <a:rPr lang="es-ES" sz="2000" dirty="0" smtClean="0"/>
              <a:t>El </a:t>
            </a:r>
            <a:r>
              <a:rPr lang="es-ES" sz="2000" dirty="0"/>
              <a:t>tema es visto a nivel básico y a nivel medio superior y a los alumnos les genera conflicto entender la ley por todos las variables que interfieren sobre los conceptos del mismo. El lograr visualizar múltiples aplicaciones de la ley, permite tener más claro cómo interfieren las fuerzas en los cuerpos. </a:t>
            </a:r>
            <a:endParaRPr lang="es-MX" sz="2000" dirty="0"/>
          </a:p>
        </p:txBody>
      </p:sp>
      <p:sp>
        <p:nvSpPr>
          <p:cNvPr id="9" name="8 Rectángulo"/>
          <p:cNvSpPr/>
          <p:nvPr/>
        </p:nvSpPr>
        <p:spPr>
          <a:xfrm>
            <a:off x="192642" y="4149080"/>
            <a:ext cx="8725187" cy="2246769"/>
          </a:xfrm>
          <a:prstGeom prst="rect">
            <a:avLst/>
          </a:prstGeom>
        </p:spPr>
        <p:txBody>
          <a:bodyPr wrap="square">
            <a:spAutoFit/>
          </a:bodyPr>
          <a:lstStyle/>
          <a:p>
            <a:pPr algn="just"/>
            <a:r>
              <a:rPr lang="es-ES" sz="2000" dirty="0" smtClean="0"/>
              <a:t>El tema de la segunda Ley de Newton relaciona muchos conceptos básicos que a los alumnos de cuarto grado de preparatoria les genera confusión en la aplicación del mismo, poder tener un material visual de forma interesante, entendible y comprensible con respeto al concepto, ayuda a poder generar el aprendizaje deseado, desarrollando una monografía con ayuda de los trazos de dibujos , se podrá tener un producto que se pueda interpretar fácilmente hasta por jóvenes y adultos que no cursan el cuarto grado.</a:t>
            </a:r>
            <a:endParaRPr lang="es-MX" sz="2000" dirty="0"/>
          </a:p>
        </p:txBody>
      </p:sp>
    </p:spTree>
    <p:extLst>
      <p:ext uri="{BB962C8B-B14F-4D97-AF65-F5344CB8AC3E}">
        <p14:creationId xmlns:p14="http://schemas.microsoft.com/office/powerpoint/2010/main" val="3556177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979712" y="1380430"/>
            <a:ext cx="475252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051720" y="1340768"/>
            <a:ext cx="5328592" cy="461665"/>
          </a:xfrm>
          <a:prstGeom prst="rect">
            <a:avLst/>
          </a:prstGeom>
          <a:noFill/>
        </p:spPr>
        <p:txBody>
          <a:bodyPr wrap="square" rtlCol="0">
            <a:spAutoFit/>
          </a:bodyPr>
          <a:lstStyle/>
          <a:p>
            <a:r>
              <a:rPr lang="es-MX" sz="2400" b="1" dirty="0" smtClean="0"/>
              <a:t>OBJETIVO GENERAL DEL PROYECTO</a:t>
            </a:r>
            <a:endParaRPr lang="es-MX" sz="2400" b="1" dirty="0"/>
          </a:p>
        </p:txBody>
      </p:sp>
      <p:sp>
        <p:nvSpPr>
          <p:cNvPr id="3" name="2 Rectángulo"/>
          <p:cNvSpPr/>
          <p:nvPr/>
        </p:nvSpPr>
        <p:spPr>
          <a:xfrm>
            <a:off x="621020" y="2492896"/>
            <a:ext cx="7911420" cy="2677656"/>
          </a:xfrm>
          <a:prstGeom prst="rect">
            <a:avLst/>
          </a:prstGeom>
        </p:spPr>
        <p:txBody>
          <a:bodyPr wrap="square">
            <a:spAutoFit/>
          </a:bodyPr>
          <a:lstStyle/>
          <a:p>
            <a:pPr algn="just"/>
            <a:r>
              <a:rPr lang="es-ES" sz="2800" dirty="0"/>
              <a:t>Diseñar material educativo, utilizando como medio informativo a la monografía y el uso del dibujo, para la implementación adecuada de la tipología textual en la el desarrollo de la enseñanza y el aprendizaje de los fundamentos básicos de la segunda ley de Newton.</a:t>
            </a:r>
            <a:endParaRPr lang="es-MX" sz="2800" dirty="0"/>
          </a:p>
        </p:txBody>
      </p:sp>
    </p:spTree>
    <p:extLst>
      <p:ext uri="{BB962C8B-B14F-4D97-AF65-F5344CB8AC3E}">
        <p14:creationId xmlns:p14="http://schemas.microsoft.com/office/powerpoint/2010/main" val="2118910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179512" y="5737246"/>
            <a:ext cx="5596523"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redondeado"/>
          <p:cNvSpPr/>
          <p:nvPr/>
        </p:nvSpPr>
        <p:spPr>
          <a:xfrm>
            <a:off x="147018" y="2852936"/>
            <a:ext cx="7017270"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147018" y="1154071"/>
            <a:ext cx="5217070"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1127220" y="175287"/>
            <a:ext cx="4524900"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6797526" cy="461665"/>
          </a:xfrm>
          <a:prstGeom prst="rect">
            <a:avLst/>
          </a:prstGeom>
          <a:noFill/>
        </p:spPr>
        <p:txBody>
          <a:bodyPr wrap="square" rtlCol="0">
            <a:spAutoFit/>
          </a:bodyPr>
          <a:lstStyle/>
          <a:p>
            <a:r>
              <a:rPr lang="es-MX" sz="2400" b="1" dirty="0" smtClean="0"/>
              <a:t>OBJETIVOS DE CADA ASIGNATURA</a:t>
            </a:r>
            <a:endParaRPr lang="es-MX" sz="2400" b="1" dirty="0"/>
          </a:p>
        </p:txBody>
      </p:sp>
      <p:sp>
        <p:nvSpPr>
          <p:cNvPr id="7" name="6 CuadroTexto"/>
          <p:cNvSpPr txBox="1"/>
          <p:nvPr/>
        </p:nvSpPr>
        <p:spPr>
          <a:xfrm>
            <a:off x="163524" y="1124744"/>
            <a:ext cx="6797526" cy="461665"/>
          </a:xfrm>
          <a:prstGeom prst="rect">
            <a:avLst/>
          </a:prstGeom>
          <a:noFill/>
        </p:spPr>
        <p:txBody>
          <a:bodyPr wrap="square" rtlCol="0">
            <a:spAutoFit/>
          </a:bodyPr>
          <a:lstStyle/>
          <a:p>
            <a:r>
              <a:rPr lang="es-MX" sz="2400" b="1" dirty="0" smtClean="0"/>
              <a:t>OBJETIVO DE LA ASIGNATURA DE FÍSICA</a:t>
            </a:r>
            <a:endParaRPr lang="es-MX" sz="2400" b="1" dirty="0"/>
          </a:p>
        </p:txBody>
      </p:sp>
      <p:sp>
        <p:nvSpPr>
          <p:cNvPr id="8" name="7 CuadroTexto"/>
          <p:cNvSpPr txBox="1"/>
          <p:nvPr/>
        </p:nvSpPr>
        <p:spPr>
          <a:xfrm>
            <a:off x="251520" y="2823319"/>
            <a:ext cx="7704856" cy="461665"/>
          </a:xfrm>
          <a:prstGeom prst="rect">
            <a:avLst/>
          </a:prstGeom>
          <a:noFill/>
        </p:spPr>
        <p:txBody>
          <a:bodyPr wrap="square" rtlCol="0">
            <a:spAutoFit/>
          </a:bodyPr>
          <a:lstStyle/>
          <a:p>
            <a:r>
              <a:rPr lang="es-MX" sz="2400" b="1" dirty="0" smtClean="0"/>
              <a:t>OBJETIVO DE LA ASIGNATURA DE LENGUA ESPAÑOLA</a:t>
            </a:r>
            <a:endParaRPr lang="es-MX" sz="2400" b="1" dirty="0"/>
          </a:p>
        </p:txBody>
      </p:sp>
      <p:sp>
        <p:nvSpPr>
          <p:cNvPr id="9" name="8 CuadroTexto"/>
          <p:cNvSpPr txBox="1"/>
          <p:nvPr/>
        </p:nvSpPr>
        <p:spPr>
          <a:xfrm>
            <a:off x="199613" y="5678591"/>
            <a:ext cx="7704856" cy="461665"/>
          </a:xfrm>
          <a:prstGeom prst="rect">
            <a:avLst/>
          </a:prstGeom>
          <a:noFill/>
        </p:spPr>
        <p:txBody>
          <a:bodyPr wrap="square" rtlCol="0">
            <a:spAutoFit/>
          </a:bodyPr>
          <a:lstStyle/>
          <a:p>
            <a:r>
              <a:rPr lang="es-MX" sz="2400" b="1" dirty="0" smtClean="0"/>
              <a:t>OBJETIVO DE LA ASIGNATURA DE DIBUJO II</a:t>
            </a:r>
            <a:endParaRPr lang="es-MX" sz="2400" b="1" dirty="0"/>
          </a:p>
        </p:txBody>
      </p:sp>
      <p:sp>
        <p:nvSpPr>
          <p:cNvPr id="3" name="2 Rectángulo"/>
          <p:cNvSpPr/>
          <p:nvPr/>
        </p:nvSpPr>
        <p:spPr>
          <a:xfrm>
            <a:off x="323528" y="1795463"/>
            <a:ext cx="8640960" cy="769441"/>
          </a:xfrm>
          <a:prstGeom prst="rect">
            <a:avLst/>
          </a:prstGeom>
        </p:spPr>
        <p:txBody>
          <a:bodyPr wrap="square">
            <a:spAutoFit/>
          </a:bodyPr>
          <a:lstStyle/>
          <a:p>
            <a:pPr algn="just"/>
            <a:r>
              <a:rPr lang="es-ES" sz="2200" dirty="0"/>
              <a:t>Conocer y entender todos los conceptos que se generan en la </a:t>
            </a:r>
            <a:r>
              <a:rPr lang="es-ES" sz="2200" dirty="0" smtClean="0"/>
              <a:t>aplicación de la Segunda </a:t>
            </a:r>
            <a:r>
              <a:rPr lang="es-ES" sz="2200" dirty="0"/>
              <a:t>Ley de Newton.</a:t>
            </a:r>
            <a:endParaRPr lang="es-MX" sz="2200" dirty="0"/>
          </a:p>
        </p:txBody>
      </p:sp>
      <p:sp>
        <p:nvSpPr>
          <p:cNvPr id="4" name="3 Rectángulo"/>
          <p:cNvSpPr/>
          <p:nvPr/>
        </p:nvSpPr>
        <p:spPr>
          <a:xfrm>
            <a:off x="323528" y="3501008"/>
            <a:ext cx="8640960" cy="1785104"/>
          </a:xfrm>
          <a:prstGeom prst="rect">
            <a:avLst/>
          </a:prstGeom>
        </p:spPr>
        <p:txBody>
          <a:bodyPr wrap="square">
            <a:spAutoFit/>
          </a:bodyPr>
          <a:lstStyle/>
          <a:p>
            <a:pPr algn="just"/>
            <a:r>
              <a:rPr lang="es-MX" sz="2200" dirty="0"/>
              <a:t>Organizar, a partir del conocimiento de las fases de la investigación documental, la información recopilada de diferentes fuentes sobre un tema de física para vincularlo en un proyecto interdisciplinario.</a:t>
            </a:r>
          </a:p>
          <a:p>
            <a:pPr algn="just"/>
            <a:r>
              <a:rPr lang="es-MX" sz="2200" dirty="0"/>
              <a:t>Elaborar una monografía que articule la información obtenida de una investigación con su punto de vista.</a:t>
            </a:r>
          </a:p>
        </p:txBody>
      </p:sp>
      <p:sp>
        <p:nvSpPr>
          <p:cNvPr id="13" name="12 Rectángulo"/>
          <p:cNvSpPr/>
          <p:nvPr/>
        </p:nvSpPr>
        <p:spPr>
          <a:xfrm>
            <a:off x="287524" y="6151692"/>
            <a:ext cx="8388932" cy="430887"/>
          </a:xfrm>
          <a:prstGeom prst="rect">
            <a:avLst/>
          </a:prstGeom>
        </p:spPr>
        <p:txBody>
          <a:bodyPr wrap="square">
            <a:spAutoFit/>
          </a:bodyPr>
          <a:lstStyle/>
          <a:p>
            <a:r>
              <a:rPr lang="es-ES" sz="2200" dirty="0"/>
              <a:t>Realizar diversos dibujos para ejemplificar la segunda ley de Newton.</a:t>
            </a:r>
            <a:endParaRPr lang="es-MX" sz="2200" dirty="0"/>
          </a:p>
        </p:txBody>
      </p:sp>
    </p:spTree>
    <p:extLst>
      <p:ext uri="{BB962C8B-B14F-4D97-AF65-F5344CB8AC3E}">
        <p14:creationId xmlns:p14="http://schemas.microsoft.com/office/powerpoint/2010/main" val="216010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27220" y="175287"/>
            <a:ext cx="6109076"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6797526" cy="461665"/>
          </a:xfrm>
          <a:prstGeom prst="rect">
            <a:avLst/>
          </a:prstGeom>
          <a:noFill/>
        </p:spPr>
        <p:txBody>
          <a:bodyPr wrap="square" rtlCol="0">
            <a:spAutoFit/>
          </a:bodyPr>
          <a:lstStyle/>
          <a:p>
            <a:r>
              <a:rPr lang="es-MX" sz="2400" b="1" dirty="0" smtClean="0"/>
              <a:t>FOTOS DE INICIO DE APLICACIÓN DE PROYECTO</a:t>
            </a:r>
            <a:endParaRPr lang="es-MX" sz="2400" b="1" dirty="0"/>
          </a:p>
        </p:txBody>
      </p:sp>
      <p:pic>
        <p:nvPicPr>
          <p:cNvPr id="14" name="1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1758" y="2276872"/>
            <a:ext cx="4769193" cy="3562175"/>
          </a:xfrm>
          <a:prstGeom prst="rect">
            <a:avLst/>
          </a:prstGeom>
          <a:ln>
            <a:solidFill>
              <a:schemeClr val="tx1"/>
            </a:solidFill>
          </a:ln>
          <a:effectLst>
            <a:outerShdw blurRad="292100" dist="139700" dir="2700000" algn="tl" rotWithShape="0">
              <a:srgbClr val="333333">
                <a:alpha val="65000"/>
              </a:srgbClr>
            </a:outerShdw>
          </a:effectLst>
        </p:spPr>
      </p:pic>
      <p:pic>
        <p:nvPicPr>
          <p:cNvPr id="15" name="1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4057959"/>
            <a:ext cx="3456384" cy="2581620"/>
          </a:xfrm>
          <a:prstGeom prst="rect">
            <a:avLst/>
          </a:prstGeom>
          <a:ln>
            <a:solidFill>
              <a:schemeClr val="tx1"/>
            </a:solidFill>
          </a:ln>
          <a:effectLst>
            <a:outerShdw blurRad="292100" dist="139700" dir="2700000" algn="tl" rotWithShape="0">
              <a:srgbClr val="333333">
                <a:alpha val="65000"/>
              </a:srgbClr>
            </a:outerShdw>
          </a:effectLst>
        </p:spPr>
      </p:pic>
      <p:pic>
        <p:nvPicPr>
          <p:cNvPr id="16" name="1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1165925"/>
            <a:ext cx="3608346" cy="269512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44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27220" y="175287"/>
            <a:ext cx="1716588" cy="403010"/>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2" descr="http://badenpowell.edu.mx/prepabaden/img/logo.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116632"/>
            <a:ext cx="883017"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86842" y="116632"/>
            <a:ext cx="1756966" cy="461665"/>
          </a:xfrm>
          <a:prstGeom prst="rect">
            <a:avLst/>
          </a:prstGeom>
          <a:noFill/>
        </p:spPr>
        <p:txBody>
          <a:bodyPr wrap="square" rtlCol="0">
            <a:spAutoFit/>
          </a:bodyPr>
          <a:lstStyle/>
          <a:p>
            <a:r>
              <a:rPr lang="es-MX" sz="2400" b="1" dirty="0" smtClean="0"/>
              <a:t>Apartado 8</a:t>
            </a:r>
            <a:endParaRPr lang="es-MX" sz="2400" b="1" dirty="0"/>
          </a:p>
        </p:txBody>
      </p:sp>
      <p:sp>
        <p:nvSpPr>
          <p:cNvPr id="8" name="7 Rectángulo"/>
          <p:cNvSpPr/>
          <p:nvPr/>
        </p:nvSpPr>
        <p:spPr>
          <a:xfrm>
            <a:off x="179512" y="1145998"/>
            <a:ext cx="8640960" cy="5632311"/>
          </a:xfrm>
          <a:prstGeom prst="rect">
            <a:avLst/>
          </a:prstGeom>
        </p:spPr>
        <p:txBody>
          <a:bodyPr wrap="square">
            <a:spAutoFit/>
          </a:bodyPr>
          <a:lstStyle/>
          <a:p>
            <a:pPr algn="just"/>
            <a:r>
              <a:rPr lang="es-ES" sz="2000" b="1" dirty="0" smtClean="0"/>
              <a:t>8.1 </a:t>
            </a:r>
            <a:r>
              <a:rPr lang="es-ES" sz="2000" dirty="0" smtClean="0"/>
              <a:t>Actividad: Formación de equipos de trabajo, </a:t>
            </a:r>
            <a:r>
              <a:rPr lang="es-ES" sz="2000" dirty="0"/>
              <a:t>para proyecto </a:t>
            </a:r>
            <a:r>
              <a:rPr lang="es-ES" sz="2000" dirty="0" smtClean="0"/>
              <a:t>multidisciplinario. </a:t>
            </a:r>
          </a:p>
          <a:p>
            <a:pPr algn="just"/>
            <a:endParaRPr lang="es-ES" sz="2000" dirty="0" smtClean="0"/>
          </a:p>
          <a:p>
            <a:pPr algn="just"/>
            <a:r>
              <a:rPr lang="es-ES" sz="2000" dirty="0"/>
              <a:t> </a:t>
            </a:r>
            <a:r>
              <a:rPr lang="es-ES" sz="2000" dirty="0" smtClean="0"/>
              <a:t>     Objetivo: Conformar cinco equipos de trabajo por grupo, con 4 integrantes  </a:t>
            </a:r>
          </a:p>
          <a:p>
            <a:pPr algn="just"/>
            <a:r>
              <a:rPr lang="es-ES" sz="2000" dirty="0"/>
              <a:t> </a:t>
            </a:r>
            <a:r>
              <a:rPr lang="es-ES" sz="2000" dirty="0" smtClean="0"/>
              <a:t>                       cada uno y establecer  los  criterios  del  desarrollo  del  proyecto  </a:t>
            </a:r>
          </a:p>
          <a:p>
            <a:pPr algn="just"/>
            <a:r>
              <a:rPr lang="es-ES" sz="2000" dirty="0" smtClean="0"/>
              <a:t>                        multidisciplinario.</a:t>
            </a:r>
          </a:p>
          <a:p>
            <a:pPr algn="just"/>
            <a:r>
              <a:rPr lang="es-ES" sz="2000" dirty="0"/>
              <a:t> </a:t>
            </a:r>
            <a:r>
              <a:rPr lang="es-ES" sz="2000" dirty="0" smtClean="0"/>
              <a:t>     Grado: 4to.</a:t>
            </a:r>
          </a:p>
          <a:p>
            <a:pPr algn="just"/>
            <a:r>
              <a:rPr lang="es-ES" sz="2000" dirty="0"/>
              <a:t> </a:t>
            </a:r>
            <a:r>
              <a:rPr lang="es-ES" sz="2000" dirty="0" smtClean="0"/>
              <a:t>     Fecha: 7 de Enero de 2019.</a:t>
            </a:r>
          </a:p>
          <a:p>
            <a:pPr algn="just"/>
            <a:endParaRPr lang="es-ES" sz="2000" dirty="0" smtClean="0"/>
          </a:p>
          <a:p>
            <a:pPr algn="just"/>
            <a:r>
              <a:rPr lang="es-ES" sz="2000" b="1" dirty="0" smtClean="0"/>
              <a:t>8.2 </a:t>
            </a:r>
            <a:r>
              <a:rPr lang="es-ES" sz="2000" dirty="0" smtClean="0"/>
              <a:t>Asignaturas: </a:t>
            </a:r>
          </a:p>
          <a:p>
            <a:pPr algn="just"/>
            <a:r>
              <a:rPr lang="es-ES" sz="2000" dirty="0"/>
              <a:t> </a:t>
            </a:r>
            <a:r>
              <a:rPr lang="es-ES" sz="2000" dirty="0" smtClean="0"/>
              <a:t>                            Lengua Española, con el tema de La monografía.</a:t>
            </a:r>
          </a:p>
          <a:p>
            <a:pPr algn="just"/>
            <a:r>
              <a:rPr lang="es-ES" sz="2000" b="1" dirty="0"/>
              <a:t> </a:t>
            </a:r>
            <a:r>
              <a:rPr lang="es-ES" sz="2000" b="1" dirty="0" smtClean="0"/>
              <a:t>                            </a:t>
            </a:r>
            <a:r>
              <a:rPr lang="es-ES" sz="2000" dirty="0" smtClean="0"/>
              <a:t>Física, con el tema de Segunda Ley de Newton.</a:t>
            </a:r>
          </a:p>
          <a:p>
            <a:pPr algn="just"/>
            <a:r>
              <a:rPr lang="es-ES" sz="2000" b="1" dirty="0"/>
              <a:t> </a:t>
            </a:r>
            <a:r>
              <a:rPr lang="es-ES" sz="2000" b="1" dirty="0" smtClean="0"/>
              <a:t>                            </a:t>
            </a:r>
            <a:r>
              <a:rPr lang="es-ES" sz="2000" dirty="0" smtClean="0"/>
              <a:t>Dibujo, con el tema de Trazo y líneas.</a:t>
            </a:r>
          </a:p>
          <a:p>
            <a:pPr algn="just"/>
            <a:r>
              <a:rPr lang="es-ES" sz="2000" b="1" dirty="0"/>
              <a:t> </a:t>
            </a:r>
            <a:r>
              <a:rPr lang="es-ES" sz="2000" dirty="0" smtClean="0"/>
              <a:t>Fuentes de apoyo: </a:t>
            </a:r>
          </a:p>
          <a:p>
            <a:pPr algn="just"/>
            <a:r>
              <a:rPr lang="es-ES" sz="2000" dirty="0"/>
              <a:t> </a:t>
            </a:r>
            <a:r>
              <a:rPr lang="es-ES" sz="2000" dirty="0" smtClean="0"/>
              <a:t>                                 </a:t>
            </a:r>
            <a:r>
              <a:rPr lang="es-MX" sz="2000" dirty="0"/>
              <a:t>Título: LENGUA </a:t>
            </a:r>
            <a:r>
              <a:rPr lang="es-MX" sz="2000" dirty="0" smtClean="0"/>
              <a:t>ESPAÑOLA,</a:t>
            </a:r>
            <a:r>
              <a:rPr lang="es-MX" sz="2000" dirty="0"/>
              <a:t> </a:t>
            </a:r>
            <a:r>
              <a:rPr lang="es-MX" sz="2000" dirty="0" smtClean="0"/>
              <a:t>Autor: Ana María Rodríguez Fernández, (</a:t>
            </a:r>
            <a:r>
              <a:rPr lang="es-MX" sz="2000" dirty="0"/>
              <a:t>ISBN </a:t>
            </a:r>
            <a:r>
              <a:rPr lang="es-MX" sz="2000" dirty="0" smtClean="0"/>
              <a:t>9788470398599), Editorial</a:t>
            </a:r>
            <a:r>
              <a:rPr lang="es-MX" sz="2000" dirty="0"/>
              <a:t>: CASTALIA, </a:t>
            </a:r>
            <a:r>
              <a:rPr lang="es-MX" sz="2000" dirty="0" smtClean="0"/>
              <a:t>MADRID. Año </a:t>
            </a:r>
            <a:r>
              <a:rPr lang="es-MX" sz="2000" dirty="0"/>
              <a:t>de publicación: </a:t>
            </a:r>
            <a:r>
              <a:rPr lang="es-MX" sz="2000" dirty="0" smtClean="0"/>
              <a:t>2000.</a:t>
            </a:r>
          </a:p>
          <a:p>
            <a:pPr algn="just"/>
            <a:r>
              <a:rPr lang="es-ES" sz="2000" dirty="0"/>
              <a:t> </a:t>
            </a:r>
            <a:r>
              <a:rPr lang="es-ES" sz="2000" dirty="0" smtClean="0"/>
              <a:t>                                </a:t>
            </a:r>
            <a:r>
              <a:rPr lang="es-MX" sz="2000" dirty="0" smtClean="0"/>
              <a:t>Título: </a:t>
            </a:r>
            <a:r>
              <a:rPr lang="es-MX" sz="2000" dirty="0"/>
              <a:t>Física Conceptos y aplicaciones. </a:t>
            </a:r>
            <a:r>
              <a:rPr lang="es-MX" sz="2000" dirty="0" smtClean="0"/>
              <a:t>Autor: Paul </a:t>
            </a:r>
            <a:r>
              <a:rPr lang="es-MX" sz="2000" dirty="0"/>
              <a:t>E. </a:t>
            </a:r>
            <a:r>
              <a:rPr lang="es-MX" sz="2000" dirty="0" err="1"/>
              <a:t>Tippens</a:t>
            </a:r>
            <a:r>
              <a:rPr lang="es-MX" sz="2000" dirty="0"/>
              <a:t>. Editorial McGraw-Hill, 6ta edición, Año de publicación: </a:t>
            </a:r>
            <a:r>
              <a:rPr lang="es-MX" sz="2000" dirty="0" smtClean="0"/>
              <a:t>2001.</a:t>
            </a:r>
            <a:endParaRPr lang="es-MX" sz="2000" dirty="0"/>
          </a:p>
        </p:txBody>
      </p:sp>
    </p:spTree>
    <p:extLst>
      <p:ext uri="{BB962C8B-B14F-4D97-AF65-F5344CB8AC3E}">
        <p14:creationId xmlns:p14="http://schemas.microsoft.com/office/powerpoint/2010/main" val="115037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OFICIAL BADEN PO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OFICIAL BADEN POWELL.potx</Template>
  <TotalTime>3112</TotalTime>
  <Words>1848</Words>
  <Application>Microsoft Office PowerPoint</Application>
  <PresentationFormat>Presentación en pantalla (4:3)</PresentationFormat>
  <Paragraphs>140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PLANTILLA OFICIAL BADEN POWELL</vt:lpstr>
      <vt:lpstr>        PREPARATORIA      BADEN POWELL  EQUIPO No. 1  CUARTO GRADO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Alice</dc:creator>
  <cp:lastModifiedBy>Octavio Matias Rodriguez</cp:lastModifiedBy>
  <cp:revision>224</cp:revision>
  <dcterms:created xsi:type="dcterms:W3CDTF">2011-11-15T20:36:29Z</dcterms:created>
  <dcterms:modified xsi:type="dcterms:W3CDTF">2019-03-24T01:52:54Z</dcterms:modified>
</cp:coreProperties>
</file>