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99" r:id="rId1"/>
  </p:sldMasterIdLst>
  <p:sldIdLst>
    <p:sldId id="256" r:id="rId2"/>
    <p:sldId id="257" r:id="rId3"/>
    <p:sldId id="302" r:id="rId4"/>
    <p:sldId id="258" r:id="rId5"/>
    <p:sldId id="259" r:id="rId6"/>
    <p:sldId id="260" r:id="rId7"/>
    <p:sldId id="261" r:id="rId8"/>
    <p:sldId id="264" r:id="rId9"/>
    <p:sldId id="266" r:id="rId10"/>
    <p:sldId id="262" r:id="rId11"/>
    <p:sldId id="263" r:id="rId12"/>
    <p:sldId id="267" r:id="rId13"/>
    <p:sldId id="268" r:id="rId14"/>
    <p:sldId id="269" r:id="rId15"/>
    <p:sldId id="300" r:id="rId16"/>
    <p:sldId id="301" r:id="rId17"/>
    <p:sldId id="308" r:id="rId18"/>
    <p:sldId id="310" r:id="rId19"/>
    <p:sldId id="312" r:id="rId20"/>
    <p:sldId id="314" r:id="rId21"/>
    <p:sldId id="315" r:id="rId22"/>
    <p:sldId id="316" r:id="rId23"/>
    <p:sldId id="349" r:id="rId24"/>
    <p:sldId id="352" r:id="rId25"/>
    <p:sldId id="318" r:id="rId26"/>
    <p:sldId id="320" r:id="rId27"/>
    <p:sldId id="324" r:id="rId28"/>
    <p:sldId id="326" r:id="rId29"/>
    <p:sldId id="328" r:id="rId30"/>
    <p:sldId id="332" r:id="rId31"/>
    <p:sldId id="271" r:id="rId32"/>
    <p:sldId id="273" r:id="rId33"/>
    <p:sldId id="274" r:id="rId34"/>
    <p:sldId id="275" r:id="rId35"/>
    <p:sldId id="333" r:id="rId36"/>
    <p:sldId id="277" r:id="rId37"/>
    <p:sldId id="278" r:id="rId38"/>
    <p:sldId id="279" r:id="rId39"/>
    <p:sldId id="280" r:id="rId40"/>
    <p:sldId id="281" r:id="rId41"/>
    <p:sldId id="282" r:id="rId42"/>
    <p:sldId id="286" r:id="rId43"/>
    <p:sldId id="291" r:id="rId44"/>
    <p:sldId id="292" r:id="rId45"/>
    <p:sldId id="293" r:id="rId46"/>
    <p:sldId id="294" r:id="rId47"/>
    <p:sldId id="295" r:id="rId48"/>
    <p:sldId id="296" r:id="rId49"/>
    <p:sldId id="297" r:id="rId50"/>
    <p:sldId id="298" r:id="rId51"/>
    <p:sldId id="299" r:id="rId52"/>
    <p:sldId id="353" r:id="rId53"/>
    <p:sldId id="338" r:id="rId54"/>
    <p:sldId id="344" r:id="rId55"/>
    <p:sldId id="356" r:id="rId56"/>
    <p:sldId id="359" r:id="rId57"/>
    <p:sldId id="358" r:id="rId58"/>
    <p:sldId id="346" r:id="rId59"/>
    <p:sldId id="347" r:id="rId60"/>
    <p:sldId id="348" r:id="rId61"/>
    <p:sldId id="345" r:id="rId62"/>
    <p:sldId id="363" r:id="rId63"/>
    <p:sldId id="365" r:id="rId64"/>
    <p:sldId id="360" r:id="rId65"/>
    <p:sldId id="366" r:id="rId66"/>
    <p:sldId id="367" r:id="rId67"/>
    <p:sldId id="368" r:id="rId68"/>
    <p:sldId id="370" r:id="rId69"/>
    <p:sldId id="371" r:id="rId70"/>
    <p:sldId id="372" r:id="rId71"/>
    <p:sldId id="373" r:id="rId72"/>
    <p:sldId id="374" r:id="rId73"/>
    <p:sldId id="375" r:id="rId74"/>
    <p:sldId id="376"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23" autoAdjust="0"/>
    <p:restoredTop sz="94393" autoAdjust="0"/>
  </p:normalViewPr>
  <p:slideViewPr>
    <p:cSldViewPr snapToGrid="0">
      <p:cViewPr varScale="1">
        <p:scale>
          <a:sx n="75" d="100"/>
          <a:sy n="75" d="100"/>
        </p:scale>
        <p:origin x="168" y="4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9862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54306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39511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9497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05729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88871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2276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34943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7952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8397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4026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6406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3943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0208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38073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67360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10/23/18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3836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10/23/18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753746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5.jpeg"/><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5.jpe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5.jpeg"/><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5.jpe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29.emf"/></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1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34.png"/><Relationship Id="rId4" Type="http://schemas.openxmlformats.org/officeDocument/2006/relationships/image" Target="../media/image14.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35.png"/><Relationship Id="rId4" Type="http://schemas.openxmlformats.org/officeDocument/2006/relationships/image" Target="../media/image14.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36.png"/><Relationship Id="rId4" Type="http://schemas.openxmlformats.org/officeDocument/2006/relationships/image" Target="../media/image14.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12.vml"/><Relationship Id="rId4" Type="http://schemas.openxmlformats.org/officeDocument/2006/relationships/image" Target="../media/image1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3.vml"/><Relationship Id="rId4" Type="http://schemas.openxmlformats.org/officeDocument/2006/relationships/image" Target="../media/image37.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1012" y="609601"/>
            <a:ext cx="8676222" cy="1811627"/>
          </a:xfrm>
        </p:spPr>
        <p:txBody>
          <a:bodyPr>
            <a:normAutofit/>
          </a:bodyPr>
          <a:lstStyle/>
          <a:p>
            <a:r>
              <a:rPr lang="es-ES" sz="3200" b="1" dirty="0">
                <a:solidFill>
                  <a:srgbClr val="FFFF00"/>
                </a:solidFill>
              </a:rPr>
              <a:t>Equipo 5</a:t>
            </a:r>
          </a:p>
        </p:txBody>
      </p:sp>
      <p:sp>
        <p:nvSpPr>
          <p:cNvPr id="3" name="Subtítulo 2"/>
          <p:cNvSpPr>
            <a:spLocks noGrp="1"/>
          </p:cNvSpPr>
          <p:nvPr>
            <p:ph type="subTitle" idx="1"/>
          </p:nvPr>
        </p:nvSpPr>
        <p:spPr>
          <a:xfrm>
            <a:off x="640240" y="2548338"/>
            <a:ext cx="9903854" cy="2948001"/>
          </a:xfrm>
        </p:spPr>
        <p:txBody>
          <a:bodyPr>
            <a:normAutofit fontScale="92500" lnSpcReduction="20000"/>
          </a:bodyPr>
          <a:lstStyle/>
          <a:p>
            <a:r>
              <a:rPr lang="es-ES" b="1" dirty="0">
                <a:solidFill>
                  <a:srgbClr val="FFFF00"/>
                </a:solidFill>
              </a:rPr>
              <a:t>PROF. VÍCTOR SOTO TORRES/GEOGRAFÍA</a:t>
            </a:r>
          </a:p>
          <a:p>
            <a:r>
              <a:rPr lang="es-ES" b="1" dirty="0">
                <a:solidFill>
                  <a:srgbClr val="FFFF00"/>
                </a:solidFill>
              </a:rPr>
              <a:t>PROF. JUAN JOSÉ GÓMEZ GARCÍA/HISTORIA </a:t>
            </a:r>
          </a:p>
          <a:p>
            <a:r>
              <a:rPr lang="es-ES" b="1" dirty="0">
                <a:solidFill>
                  <a:srgbClr val="FFFF00"/>
                </a:solidFill>
              </a:rPr>
              <a:t>PROFA. Rafael BARAJAS RIVERA/INGLÉS</a:t>
            </a:r>
          </a:p>
          <a:p>
            <a:r>
              <a:rPr lang="es-ES" b="1" dirty="0">
                <a:solidFill>
                  <a:srgbClr val="FFFF00"/>
                </a:solidFill>
              </a:rPr>
              <a:t>CICLO 2018-2019</a:t>
            </a:r>
          </a:p>
          <a:p>
            <a:r>
              <a:rPr lang="es-ES" b="1" dirty="0">
                <a:solidFill>
                  <a:srgbClr val="FFFF00"/>
                </a:solidFill>
              </a:rPr>
              <a:t>ENERO a MARZO  2019</a:t>
            </a:r>
          </a:p>
          <a:p>
            <a:endParaRPr lang="es-ES" b="1" dirty="0">
              <a:solidFill>
                <a:srgbClr val="FFFF00"/>
              </a:solidFill>
            </a:endParaRPr>
          </a:p>
          <a:p>
            <a:r>
              <a:rPr lang="es-ES" sz="1800" b="1" dirty="0">
                <a:solidFill>
                  <a:srgbClr val="FFFF00"/>
                </a:solidFill>
              </a:rPr>
              <a:t>Un viaje BILINGÜE por Europa a través del tiempo</a:t>
            </a:r>
          </a:p>
          <a:p>
            <a:r>
              <a:rPr lang="es-ES" sz="1800" b="1" dirty="0">
                <a:solidFill>
                  <a:srgbClr val="FFFF00"/>
                </a:solidFill>
              </a:rPr>
              <a:t>Proyecto multidisciplinario 2018 - 2019</a:t>
            </a:r>
            <a:endParaRPr lang="es-ES" sz="1800" dirty="0">
              <a:solidFill>
                <a:srgbClr val="FFFF00"/>
              </a:solidFill>
            </a:endParaRPr>
          </a:p>
        </p:txBody>
      </p:sp>
      <p:pic>
        <p:nvPicPr>
          <p:cNvPr id="4" name="Imagen 3"/>
          <p:cNvPicPr/>
          <p:nvPr/>
        </p:nvPicPr>
        <p:blipFill rotWithShape="1">
          <a:blip r:embed="rId2"/>
          <a:srcRect l="27922" t="26014" r="28582" b="59796"/>
          <a:stretch/>
        </p:blipFill>
        <p:spPr bwMode="auto">
          <a:xfrm>
            <a:off x="1867437" y="482491"/>
            <a:ext cx="8178083" cy="133637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543053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72342" y="393558"/>
            <a:ext cx="4252254" cy="338554"/>
          </a:xfrm>
          <a:prstGeom prst="rect">
            <a:avLst/>
          </a:prstGeom>
        </p:spPr>
        <p:txBody>
          <a:bodyPr wrap="none">
            <a:spAutoFit/>
          </a:bodyPr>
          <a:lstStyle/>
          <a:p>
            <a:r>
              <a:rPr lang="es-ES" sz="1600" b="1" dirty="0">
                <a:solidFill>
                  <a:srgbClr val="FFFF00"/>
                </a:solidFill>
                <a:latin typeface="Arial" pitchFamily="34" charset="0"/>
                <a:cs typeface="Arial" pitchFamily="34" charset="0"/>
              </a:rPr>
              <a:t>PRODUCTO 3</a:t>
            </a:r>
            <a:r>
              <a:rPr lang="es-ES" sz="1600" b="1" dirty="0">
                <a:latin typeface="Arial" pitchFamily="34" charset="0"/>
                <a:cs typeface="Arial" pitchFamily="34" charset="0"/>
              </a:rPr>
              <a:t>. </a:t>
            </a:r>
            <a:r>
              <a:rPr lang="es-ES" sz="1400" b="1" dirty="0">
                <a:solidFill>
                  <a:srgbClr val="FFFF00"/>
                </a:solidFill>
                <a:latin typeface="Arial" pitchFamily="34" charset="0"/>
                <a:cs typeface="Arial" pitchFamily="34" charset="0"/>
              </a:rPr>
              <a:t>FOTOGRAFÍAS DE LA SESIÓN</a:t>
            </a:r>
          </a:p>
        </p:txBody>
      </p:sp>
      <p:pic>
        <p:nvPicPr>
          <p:cNvPr id="6" name="Picture 2" descr="C:\Users\Norma Gutierrez Maya\Desktop\EVIDENCIAS\20171031_095304.jpg"/>
          <p:cNvPicPr>
            <a:picLocks noChangeAspect="1" noChangeArrowheads="1"/>
          </p:cNvPicPr>
          <p:nvPr/>
        </p:nvPicPr>
        <p:blipFill>
          <a:blip r:embed="rId2"/>
          <a:srcRect/>
          <a:stretch>
            <a:fillRect/>
          </a:stretch>
        </p:blipFill>
        <p:spPr bwMode="auto">
          <a:xfrm>
            <a:off x="4619704" y="732112"/>
            <a:ext cx="3148013" cy="5522260"/>
          </a:xfrm>
          <a:prstGeom prst="rect">
            <a:avLst/>
          </a:prstGeom>
          <a:noFill/>
        </p:spPr>
      </p:pic>
    </p:spTree>
    <p:extLst>
      <p:ext uri="{BB962C8B-B14F-4D97-AF65-F5344CB8AC3E}">
        <p14:creationId xmlns:p14="http://schemas.microsoft.com/office/powerpoint/2010/main" val="101616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46111" y="452718"/>
            <a:ext cx="9404723" cy="407091"/>
          </a:xfrm>
        </p:spPr>
        <p:txBody>
          <a:bodyPr/>
          <a:lstStyle/>
          <a:p>
            <a:pPr algn="ctr"/>
            <a:r>
              <a:rPr lang="es-ES" sz="1600" b="1" dirty="0">
                <a:solidFill>
                  <a:srgbClr val="FFFF00"/>
                </a:solidFill>
                <a:latin typeface="Arial" pitchFamily="34" charset="0"/>
                <a:cs typeface="Arial" pitchFamily="34" charset="0"/>
              </a:rPr>
              <a:t>                      PRODUCTO 2</a:t>
            </a:r>
            <a:r>
              <a:rPr lang="es-ES" sz="1600" b="1" dirty="0">
                <a:latin typeface="Arial" pitchFamily="34" charset="0"/>
                <a:cs typeface="Arial" pitchFamily="34" charset="0"/>
              </a:rPr>
              <a:t>. </a:t>
            </a:r>
            <a:r>
              <a:rPr lang="es-ES" sz="1600" b="1" dirty="0">
                <a:solidFill>
                  <a:srgbClr val="FFFF00"/>
                </a:solidFill>
                <a:latin typeface="Arial" pitchFamily="34" charset="0"/>
                <a:cs typeface="Arial" pitchFamily="34" charset="0"/>
              </a:rPr>
              <a:t>ORGANIZADOR GRÁFICO</a:t>
            </a:r>
            <a:br>
              <a:rPr lang="es-ES" sz="1400" b="1" dirty="0">
                <a:solidFill>
                  <a:srgbClr val="FFFF00"/>
                </a:solidFill>
                <a:latin typeface="Arial" pitchFamily="34" charset="0"/>
                <a:cs typeface="Arial" pitchFamily="34" charset="0"/>
              </a:rPr>
            </a:br>
            <a:br>
              <a:rPr lang="es-ES" sz="1400" b="1" dirty="0">
                <a:solidFill>
                  <a:srgbClr val="FFFF00"/>
                </a:solidFill>
                <a:latin typeface="Arial" pitchFamily="34" charset="0"/>
                <a:cs typeface="Arial" pitchFamily="34" charset="0"/>
              </a:rPr>
            </a:br>
            <a:br>
              <a:rPr lang="es-ES" sz="1400" b="1" dirty="0">
                <a:latin typeface="Arial" pitchFamily="34" charset="0"/>
                <a:cs typeface="Arial" pitchFamily="34" charset="0"/>
              </a:rPr>
            </a:br>
            <a:endParaRPr lang="es-MX" sz="1400" b="1"/>
          </a:p>
        </p:txBody>
      </p:sp>
      <p:pic>
        <p:nvPicPr>
          <p:cNvPr id="5" name="Imagen 4">
            <a:extLst>
              <a:ext uri="{FF2B5EF4-FFF2-40B4-BE49-F238E27FC236}">
                <a16:creationId xmlns:a16="http://schemas.microsoft.com/office/drawing/2014/main" id="{FB5EBEC1-9B45-3F48-B0BF-8C5E8A0808AB}"/>
              </a:ext>
            </a:extLst>
          </p:cNvPr>
          <p:cNvPicPr>
            <a:picLocks noChangeAspect="1"/>
          </p:cNvPicPr>
          <p:nvPr/>
        </p:nvPicPr>
        <p:blipFill>
          <a:blip r:embed="rId2"/>
          <a:stretch>
            <a:fillRect/>
          </a:stretch>
        </p:blipFill>
        <p:spPr>
          <a:xfrm>
            <a:off x="2578309" y="1211973"/>
            <a:ext cx="7235673" cy="4896517"/>
          </a:xfrm>
          <a:prstGeom prst="rect">
            <a:avLst/>
          </a:prstGeom>
        </p:spPr>
      </p:pic>
    </p:spTree>
    <p:extLst>
      <p:ext uri="{BB962C8B-B14F-4D97-AF65-F5344CB8AC3E}">
        <p14:creationId xmlns:p14="http://schemas.microsoft.com/office/powerpoint/2010/main" val="366760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just"/>
            <a:r>
              <a:rPr lang="es-ES" sz="1800" b="1" dirty="0">
                <a:solidFill>
                  <a:srgbClr val="FFFF00"/>
                </a:solidFill>
              </a:rPr>
              <a:t>INTRODUCCIÓN Y/O JUSTIFICACIÓN DEL PROYECTO</a:t>
            </a:r>
            <a:r>
              <a:rPr lang="es-ES" sz="1800" b="1" dirty="0"/>
              <a:t>.</a:t>
            </a:r>
            <a:br>
              <a:rPr lang="es-ES" sz="1800" b="1" dirty="0"/>
            </a:br>
            <a:br>
              <a:rPr lang="es-ES" sz="1800" b="1" dirty="0"/>
            </a:br>
            <a:br>
              <a:rPr lang="es-ES" sz="1800" b="1" dirty="0"/>
            </a:br>
            <a:br>
              <a:rPr lang="es-ES" sz="1800" b="1" dirty="0"/>
            </a:br>
            <a:br>
              <a:rPr lang="es-ES" sz="1800" b="1" dirty="0"/>
            </a:br>
            <a:br>
              <a:rPr lang="es-ES" sz="1800" b="1" dirty="0"/>
            </a:br>
            <a:r>
              <a:rPr lang="es-ES" sz="1800" dirty="0"/>
              <a:t>La sociedad moderna cambia de manera acelerada, la globalización devora todo, si al principio se abogaba por las bondades de la integración mundial, ahora con loe efectos devastadores de la depredación mundial se impone un regreso a lo local a la revaloración del espacio nacional de las pequeñas geografías intrínsecas de los modernos estados nación. Es por eso que el enfoque del proyecto equilibra e integra los principales temas de inglés, historia y geografía general para favorecer en los estudiantes la reflexión y el análisis de los componentes y procesos del espacio geográfico en un determinado contexto histórico, así como de los problemas ambientales, socioeconómicos y políticos relevantes que se abordan desde la multidisciplina, a la que contribuyen tales asignaturas desde el contexto histórico-espacial, sin descuidar la expresión y explicación de diversos temas en idioma inglés.  El proyecto favorece la formación integral, la participación activa y colaborativa de los alumnos como personas críticas, responsables y solidarias de su entorno, mediante estrategias didácticas para reforzar el aprendizaje autónomo, aplicable a diferentes contextos a lo largo de su vida. </a:t>
            </a:r>
            <a:br>
              <a:rPr lang="es-MX" sz="1800" dirty="0"/>
            </a:br>
            <a:endParaRPr lang="es-MX"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just"/>
            <a:r>
              <a:rPr lang="es-ES" sz="1800" b="1" dirty="0">
                <a:solidFill>
                  <a:srgbClr val="FFFF00"/>
                </a:solidFill>
              </a:rPr>
              <a:t>OBJETIVO GENERAL DEL PROYECTO</a:t>
            </a:r>
            <a:r>
              <a:rPr lang="es-ES" sz="1800" b="1" dirty="0"/>
              <a:t>. </a:t>
            </a:r>
            <a:br>
              <a:rPr lang="es-ES" sz="1800" b="1" dirty="0"/>
            </a:br>
            <a:br>
              <a:rPr lang="es-ES" sz="1800" b="1" dirty="0"/>
            </a:br>
            <a:br>
              <a:rPr lang="es-ES" sz="1800" b="1" dirty="0"/>
            </a:br>
            <a:br>
              <a:rPr lang="es-ES" sz="1800" b="1" dirty="0"/>
            </a:br>
            <a:br>
              <a:rPr lang="es-ES" sz="1800" b="1" dirty="0"/>
            </a:br>
            <a:r>
              <a:rPr lang="es-ES" sz="1800" dirty="0"/>
              <a:t>El alumno conoce los distintos procesos pasados y presentes en el contexto histórico-geográfico mediante la argumentación y elaboración de diversos tipos de mapas y de textos, el uso de recursos digitales y la aplicación de métodos y herramientas de análisis espacial, histórico y gramático que le permitan valorar la utilidad de las asignaturas en cuestión y asumirse como un ciudadano comprometido  y solidario, con una actitud crítica, reflexiva y propositiva ante hechos y fenómenos históricos, así como los problemas ambientales, socioeconómicos y políticos, en el marco de la comprensión y expresión del idioma inglés.</a:t>
            </a:r>
            <a:endParaRPr lang="es-MX"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365429"/>
          </a:xfrm>
        </p:spPr>
        <p:txBody>
          <a:bodyPr/>
          <a:lstStyle/>
          <a:p>
            <a:pPr algn="ctr"/>
            <a:r>
              <a:rPr lang="es-ES" sz="1600" b="1" dirty="0">
                <a:solidFill>
                  <a:srgbClr val="FFFF00"/>
                </a:solidFill>
              </a:rPr>
              <a:t>OBJETIVOS DE CADA ASIGNATURA:</a:t>
            </a:r>
            <a:br>
              <a:rPr lang="es-ES" sz="1600" b="1" dirty="0">
                <a:solidFill>
                  <a:srgbClr val="FFFF00"/>
                </a:solidFill>
              </a:rPr>
            </a:br>
            <a:br>
              <a:rPr lang="es-ES" sz="1600" b="1" dirty="0">
                <a:solidFill>
                  <a:srgbClr val="FFFF00"/>
                </a:solidFill>
              </a:rPr>
            </a:br>
            <a:br>
              <a:rPr lang="es-ES" sz="1600" b="1" dirty="0"/>
            </a:br>
            <a:br>
              <a:rPr lang="es-ES" sz="1600" b="1" dirty="0"/>
            </a:br>
            <a:endParaRPr lang="es-ES" sz="1600" b="1" dirty="0"/>
          </a:p>
        </p:txBody>
      </p:sp>
      <p:graphicFrame>
        <p:nvGraphicFramePr>
          <p:cNvPr id="3" name="2 Tabla"/>
          <p:cNvGraphicFramePr>
            <a:graphicFrameLocks noGrp="1"/>
          </p:cNvGraphicFramePr>
          <p:nvPr>
            <p:extLst>
              <p:ext uri="{D42A27DB-BD31-4B8C-83A1-F6EECF244321}">
                <p14:modId xmlns:p14="http://schemas.microsoft.com/office/powerpoint/2010/main" val="2054110657"/>
              </p:ext>
            </p:extLst>
          </p:nvPr>
        </p:nvGraphicFramePr>
        <p:xfrm>
          <a:off x="1026697" y="1345306"/>
          <a:ext cx="9689430" cy="3371073"/>
        </p:xfrm>
        <a:graphic>
          <a:graphicData uri="http://schemas.openxmlformats.org/drawingml/2006/table">
            <a:tbl>
              <a:tblPr firstRow="1" bandRow="1">
                <a:tableStyleId>{5C22544A-7EE6-4342-B048-85BDC9FD1C3A}</a:tableStyleId>
              </a:tblPr>
              <a:tblGrid>
                <a:gridCol w="3229810">
                  <a:extLst>
                    <a:ext uri="{9D8B030D-6E8A-4147-A177-3AD203B41FA5}">
                      <a16:colId xmlns:a16="http://schemas.microsoft.com/office/drawing/2014/main" val="20000"/>
                    </a:ext>
                  </a:extLst>
                </a:gridCol>
                <a:gridCol w="3229810">
                  <a:extLst>
                    <a:ext uri="{9D8B030D-6E8A-4147-A177-3AD203B41FA5}">
                      <a16:colId xmlns:a16="http://schemas.microsoft.com/office/drawing/2014/main" val="20001"/>
                    </a:ext>
                  </a:extLst>
                </a:gridCol>
                <a:gridCol w="3229810">
                  <a:extLst>
                    <a:ext uri="{9D8B030D-6E8A-4147-A177-3AD203B41FA5}">
                      <a16:colId xmlns:a16="http://schemas.microsoft.com/office/drawing/2014/main" val="20002"/>
                    </a:ext>
                  </a:extLst>
                </a:gridCol>
              </a:tblGrid>
              <a:tr h="721295">
                <a:tc>
                  <a:txBody>
                    <a:bodyPr/>
                    <a:lstStyle/>
                    <a:p>
                      <a:pPr algn="ctr">
                        <a:lnSpc>
                          <a:spcPct val="115000"/>
                        </a:lnSpc>
                        <a:spcAft>
                          <a:spcPts val="0"/>
                        </a:spcAft>
                      </a:pPr>
                      <a:r>
                        <a:rPr lang="es-ES" sz="1400" b="1" dirty="0">
                          <a:solidFill>
                            <a:schemeClr val="tx1"/>
                          </a:solidFill>
                          <a:latin typeface="Century Gothic"/>
                          <a:ea typeface="Century Gothic"/>
                          <a:cs typeface="Century Gothic"/>
                        </a:rPr>
                        <a:t>Inglés</a:t>
                      </a:r>
                      <a:endParaRPr lang="es-MX" sz="1400" b="1">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400" b="1" dirty="0">
                          <a:solidFill>
                            <a:schemeClr val="tx1"/>
                          </a:solidFill>
                          <a:latin typeface="Century Gothic"/>
                          <a:ea typeface="Century Gothic"/>
                          <a:cs typeface="Century Gothic"/>
                        </a:rPr>
                        <a:t>Historia</a:t>
                      </a:r>
                      <a:endParaRPr lang="es-MX" sz="1400" b="1">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400" b="1" dirty="0">
                          <a:solidFill>
                            <a:schemeClr val="tx1"/>
                          </a:solidFill>
                          <a:latin typeface="Century Gothic"/>
                          <a:ea typeface="Century Gothic"/>
                          <a:cs typeface="Century Gothic"/>
                        </a:rPr>
                        <a:t>Geografía</a:t>
                      </a:r>
                      <a:endParaRPr lang="es-MX" sz="1400" b="1">
                        <a:solidFill>
                          <a:schemeClr val="tx1"/>
                        </a:solidFill>
                        <a:latin typeface="Arial"/>
                        <a:ea typeface="Arial"/>
                      </a:endParaRPr>
                    </a:p>
                  </a:txBody>
                  <a:tcPr marL="63500" marR="63500" marT="63500" marB="63500"/>
                </a:tc>
                <a:extLst>
                  <a:ext uri="{0D108BD9-81ED-4DB2-BD59-A6C34878D82A}">
                    <a16:rowId xmlns:a16="http://schemas.microsoft.com/office/drawing/2014/main" val="10000"/>
                  </a:ext>
                </a:extLst>
              </a:tr>
              <a:tr h="2649778">
                <a:tc>
                  <a:txBody>
                    <a:bodyPr/>
                    <a:lstStyle/>
                    <a:p>
                      <a:pPr>
                        <a:lnSpc>
                          <a:spcPct val="115000"/>
                        </a:lnSpc>
                        <a:spcAft>
                          <a:spcPts val="0"/>
                        </a:spcAft>
                      </a:pPr>
                      <a:r>
                        <a:rPr lang="es-ES" sz="1400" b="1" dirty="0">
                          <a:solidFill>
                            <a:schemeClr val="accent1">
                              <a:lumMod val="50000"/>
                            </a:schemeClr>
                          </a:solidFill>
                          <a:latin typeface="Century Gothic"/>
                          <a:ea typeface="Century Gothic"/>
                          <a:cs typeface="Century Gothic"/>
                        </a:rPr>
                        <a:t>1.- Los alumnos elaboran una narración con  fragmentos relevantes de la historia.</a:t>
                      </a:r>
                      <a:endParaRPr lang="es-MX" sz="1400" b="1" dirty="0">
                        <a:solidFill>
                          <a:schemeClr val="accent1">
                            <a:lumMod val="50000"/>
                          </a:schemeClr>
                        </a:solidFill>
                        <a:latin typeface="Arial"/>
                        <a:ea typeface="Arial"/>
                      </a:endParaRPr>
                    </a:p>
                    <a:p>
                      <a:pPr>
                        <a:lnSpc>
                          <a:spcPct val="115000"/>
                        </a:lnSpc>
                        <a:spcAft>
                          <a:spcPts val="0"/>
                        </a:spcAft>
                      </a:pPr>
                      <a:r>
                        <a:rPr lang="es-ES" sz="1400" b="1" dirty="0">
                          <a:solidFill>
                            <a:schemeClr val="accent1">
                              <a:lumMod val="50000"/>
                            </a:schemeClr>
                          </a:solidFill>
                          <a:latin typeface="Century Gothic"/>
                          <a:ea typeface="Century Gothic"/>
                          <a:cs typeface="Century Gothic"/>
                        </a:rPr>
                        <a:t>2.- El alumno elabora un diccionario con las palabras comunes y no tan comunes del idioma inglés.</a:t>
                      </a:r>
                      <a:endParaRPr lang="es-MX" sz="1400" b="1" dirty="0">
                        <a:solidFill>
                          <a:schemeClr val="accent1">
                            <a:lumMod val="50000"/>
                          </a:schemeClr>
                        </a:solidFill>
                        <a:latin typeface="Arial"/>
                        <a:ea typeface="Arial"/>
                      </a:endParaRPr>
                    </a:p>
                  </a:txBody>
                  <a:tcPr marL="63500" marR="63500" marT="63500" marB="63500"/>
                </a:tc>
                <a:tc>
                  <a:txBody>
                    <a:bodyPr/>
                    <a:lstStyle/>
                    <a:p>
                      <a:pPr>
                        <a:lnSpc>
                          <a:spcPct val="115000"/>
                        </a:lnSpc>
                        <a:spcAft>
                          <a:spcPts val="0"/>
                        </a:spcAft>
                      </a:pPr>
                      <a:r>
                        <a:rPr lang="es-ES" sz="1100" b="1" dirty="0">
                          <a:solidFill>
                            <a:schemeClr val="accent1">
                              <a:lumMod val="50000"/>
                            </a:schemeClr>
                          </a:solidFill>
                          <a:latin typeface="Century Gothic"/>
                          <a:ea typeface="Century Gothic"/>
                          <a:cs typeface="Century Gothic"/>
                        </a:rPr>
                        <a:t>1.- Los alumnos explica  las consecuencias políticas económicas y geográficas que ocasiono la Guerra Fría en el Mundo después de la Segunda Guerra Mundial.</a:t>
                      </a:r>
                      <a:endParaRPr lang="es-MX" sz="1400" b="1" dirty="0">
                        <a:solidFill>
                          <a:schemeClr val="accent1">
                            <a:lumMod val="50000"/>
                          </a:schemeClr>
                        </a:solidFill>
                        <a:latin typeface="Arial"/>
                        <a:ea typeface="Arial"/>
                      </a:endParaRPr>
                    </a:p>
                    <a:p>
                      <a:pPr>
                        <a:lnSpc>
                          <a:spcPct val="115000"/>
                        </a:lnSpc>
                        <a:spcAft>
                          <a:spcPts val="0"/>
                        </a:spcAft>
                      </a:pPr>
                      <a:r>
                        <a:rPr lang="es-ES" sz="1100" b="1" dirty="0">
                          <a:solidFill>
                            <a:schemeClr val="accent1">
                              <a:lumMod val="50000"/>
                            </a:schemeClr>
                          </a:solidFill>
                          <a:latin typeface="Century Gothic"/>
                          <a:ea typeface="Century Gothic"/>
                          <a:cs typeface="Century Gothic"/>
                        </a:rPr>
                        <a:t>2.- El alumno evalúa las consecuencias de la  Guerra Fría.</a:t>
                      </a:r>
                      <a:endParaRPr lang="es-MX" sz="1400" b="1" dirty="0">
                        <a:solidFill>
                          <a:schemeClr val="accent1">
                            <a:lumMod val="50000"/>
                          </a:schemeClr>
                        </a:solidFill>
                        <a:latin typeface="Arial"/>
                        <a:ea typeface="Arial"/>
                      </a:endParaRPr>
                    </a:p>
                    <a:p>
                      <a:pPr>
                        <a:lnSpc>
                          <a:spcPct val="115000"/>
                        </a:lnSpc>
                        <a:spcAft>
                          <a:spcPts val="0"/>
                        </a:spcAft>
                      </a:pPr>
                      <a:r>
                        <a:rPr lang="es-ES" sz="1100" b="1" dirty="0">
                          <a:solidFill>
                            <a:schemeClr val="accent1">
                              <a:lumMod val="50000"/>
                            </a:schemeClr>
                          </a:solidFill>
                          <a:latin typeface="Century Gothic"/>
                          <a:ea typeface="Century Gothic"/>
                          <a:cs typeface="Century Gothic"/>
                        </a:rPr>
                        <a:t>3.- El alumno crea un cuadro en donde compara  las similitudes y diferencias entre capitalismo y socialismo.</a:t>
                      </a:r>
                      <a:endParaRPr lang="es-MX" sz="1400" b="1" dirty="0">
                        <a:solidFill>
                          <a:schemeClr val="accent1">
                            <a:lumMod val="50000"/>
                          </a:schemeClr>
                        </a:solidFill>
                        <a:latin typeface="Arial"/>
                        <a:ea typeface="Arial"/>
                      </a:endParaRPr>
                    </a:p>
                  </a:txBody>
                  <a:tcPr marL="63500" marR="63500" marT="63500" marB="63500"/>
                </a:tc>
                <a:tc>
                  <a:txBody>
                    <a:bodyPr/>
                    <a:lstStyle/>
                    <a:p>
                      <a:pPr>
                        <a:lnSpc>
                          <a:spcPct val="115000"/>
                        </a:lnSpc>
                        <a:spcAft>
                          <a:spcPts val="0"/>
                        </a:spcAft>
                      </a:pPr>
                      <a:r>
                        <a:rPr lang="es-MX" sz="1100" b="1" dirty="0">
                          <a:solidFill>
                            <a:schemeClr val="accent1">
                              <a:lumMod val="50000"/>
                            </a:schemeClr>
                          </a:solidFill>
                          <a:latin typeface="Century Gothic"/>
                          <a:ea typeface="Arial"/>
                          <a:cs typeface="Century Gothic"/>
                        </a:rPr>
                        <a:t>1. Explica crea un catalogo de conceptos relacionados con el espacio geográfico y sus categorías </a:t>
                      </a:r>
                      <a:endParaRPr lang="es-MX" sz="1600" b="1" dirty="0">
                        <a:solidFill>
                          <a:schemeClr val="accent1">
                            <a:lumMod val="50000"/>
                          </a:schemeClr>
                        </a:solidFill>
                        <a:latin typeface="Century Gothic"/>
                        <a:ea typeface="Arial"/>
                        <a:cs typeface="Century Gothic"/>
                      </a:endParaRPr>
                    </a:p>
                    <a:p>
                      <a:pPr>
                        <a:lnSpc>
                          <a:spcPct val="115000"/>
                        </a:lnSpc>
                        <a:spcAft>
                          <a:spcPts val="0"/>
                        </a:spcAft>
                      </a:pPr>
                      <a:r>
                        <a:rPr lang="es-MX" sz="1100" b="1" dirty="0">
                          <a:solidFill>
                            <a:schemeClr val="accent1">
                              <a:lumMod val="50000"/>
                            </a:schemeClr>
                          </a:solidFill>
                          <a:latin typeface="Century Gothic"/>
                          <a:ea typeface="Arial"/>
                          <a:cs typeface="Century Gothic"/>
                        </a:rPr>
                        <a:t>2. Conoce la dinámica de la estructura, movilidad y distribución de la población como producto de los procesos ambientales, económicos y políticos.</a:t>
                      </a:r>
                      <a:endParaRPr lang="es-MX" sz="1600" b="1" dirty="0">
                        <a:solidFill>
                          <a:schemeClr val="accent1">
                            <a:lumMod val="50000"/>
                          </a:schemeClr>
                        </a:solidFill>
                        <a:latin typeface="Century Gothic"/>
                        <a:ea typeface="Arial"/>
                        <a:cs typeface="Century Gothic"/>
                      </a:endParaRPr>
                    </a:p>
                    <a:p>
                      <a:pPr>
                        <a:lnSpc>
                          <a:spcPct val="115000"/>
                        </a:lnSpc>
                        <a:spcAft>
                          <a:spcPts val="0"/>
                        </a:spcAft>
                      </a:pPr>
                      <a:r>
                        <a:rPr lang="es-MX" sz="1100" b="1" dirty="0">
                          <a:solidFill>
                            <a:schemeClr val="accent1">
                              <a:lumMod val="50000"/>
                            </a:schemeClr>
                          </a:solidFill>
                          <a:latin typeface="Century Gothic"/>
                          <a:ea typeface="Arial"/>
                          <a:cs typeface="Century Gothic"/>
                        </a:rPr>
                        <a:t>3. Los alumnos eval</a:t>
                      </a:r>
                      <a:r>
                        <a:rPr lang="es-ES" sz="1100" b="1" dirty="0" err="1">
                          <a:solidFill>
                            <a:schemeClr val="accent1">
                              <a:lumMod val="50000"/>
                            </a:schemeClr>
                          </a:solidFill>
                          <a:latin typeface="Century Gothic"/>
                          <a:ea typeface="Arial"/>
                          <a:cs typeface="Century Gothic"/>
                        </a:rPr>
                        <a:t>uan</a:t>
                      </a:r>
                      <a:r>
                        <a:rPr lang="es-MX" sz="1100" b="1" dirty="0">
                          <a:solidFill>
                            <a:schemeClr val="accent1">
                              <a:lumMod val="50000"/>
                            </a:schemeClr>
                          </a:solidFill>
                          <a:latin typeface="Century Gothic"/>
                          <a:ea typeface="Arial"/>
                          <a:cs typeface="Century Gothic"/>
                        </a:rPr>
                        <a:t> las trasformaciones territoriales derivadas del proceso económico.</a:t>
                      </a:r>
                      <a:endParaRPr lang="es-MX" sz="1600" b="1" dirty="0">
                        <a:solidFill>
                          <a:schemeClr val="accent1">
                            <a:lumMod val="50000"/>
                          </a:schemeClr>
                        </a:solidFill>
                        <a:latin typeface="Century Gothic"/>
                        <a:ea typeface="Arial"/>
                        <a:cs typeface="Century Gothic"/>
                      </a:endParaRPr>
                    </a:p>
                    <a:p>
                      <a:pPr>
                        <a:lnSpc>
                          <a:spcPct val="115000"/>
                        </a:lnSpc>
                        <a:spcAft>
                          <a:spcPts val="0"/>
                        </a:spcAft>
                      </a:pPr>
                      <a:r>
                        <a:rPr lang="es-MX" sz="1100" b="1" dirty="0">
                          <a:solidFill>
                            <a:schemeClr val="accent1">
                              <a:lumMod val="50000"/>
                            </a:schemeClr>
                          </a:solidFill>
                          <a:latin typeface="Century Gothic"/>
                          <a:ea typeface="Arial"/>
                          <a:cs typeface="Century Gothic"/>
                        </a:rPr>
                        <a:t>4. Reconocerá el proceso de construcción del Estado con el propósito de analizar su papel en la dimensión espacial del poder </a:t>
                      </a:r>
                      <a:endParaRPr lang="es-MX" sz="1600" b="1" dirty="0">
                        <a:solidFill>
                          <a:schemeClr val="accent1">
                            <a:lumMod val="50000"/>
                          </a:schemeClr>
                        </a:solidFill>
                        <a:latin typeface="Century Gothic"/>
                        <a:ea typeface="Arial"/>
                        <a:cs typeface="Century Gothic"/>
                      </a:endParaRPr>
                    </a:p>
                  </a:txBody>
                  <a:tcPr marL="63500" marR="63500" marT="63500" marB="635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0212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814608"/>
          </a:xfrm>
        </p:spPr>
        <p:txBody>
          <a:bodyPr/>
          <a:lstStyle/>
          <a:p>
            <a:r>
              <a:rPr lang="es-MX" sz="1800" b="1" dirty="0">
                <a:solidFill>
                  <a:srgbClr val="FFFF00"/>
                </a:solidFill>
              </a:rPr>
              <a:t>PREGUNTA GENERADORA (PLANTEAMIENTO DEL PROBLEMA).</a:t>
            </a:r>
            <a:br>
              <a:rPr lang="es-MX" sz="1800" b="1" dirty="0"/>
            </a:br>
            <a:br>
              <a:rPr lang="es-MX" sz="1800" b="1" dirty="0"/>
            </a:br>
            <a:br>
              <a:rPr lang="es-MX" sz="1800" b="1" dirty="0"/>
            </a:br>
            <a:br>
              <a:rPr lang="es-MX" sz="1800" b="1" dirty="0"/>
            </a:br>
            <a:r>
              <a:rPr lang="es-MX" sz="1800" dirty="0"/>
              <a:t>¿C</a:t>
            </a:r>
            <a:r>
              <a:rPr lang="es-ES" sz="1800" dirty="0"/>
              <a:t>ómo es el mundo en donde vivo? ¿Siempre ha sido así? ¿Cómo puedo saber si el lugar donde vivo ha cambiado a través del tiempo?</a:t>
            </a:r>
            <a:br>
              <a:rPr lang="es-ES" sz="1800" dirty="0"/>
            </a:br>
            <a:r>
              <a:rPr lang="es-ES" sz="1800" dirty="0"/>
              <a:t>¿Son normales los cambios o siempre los lugares son iguales?</a:t>
            </a:r>
            <a:br>
              <a:rPr lang="es-ES" sz="1800" dirty="0"/>
            </a:br>
            <a:r>
              <a:rPr lang="es-ES" sz="1800" dirty="0"/>
              <a:t>¿Por qué soy mexicano? ¿Qué me hace distinto de un guatemalteco, hondureño, estadounidense?</a:t>
            </a:r>
            <a:br>
              <a:rPr lang="es-ES" sz="1800" dirty="0"/>
            </a:br>
            <a:r>
              <a:rPr lang="es-ES" sz="1800" dirty="0"/>
              <a:t>¿Siempre ha existido México?</a:t>
            </a:r>
            <a:br>
              <a:rPr lang="es-ES" sz="1800" dirty="0"/>
            </a:br>
            <a:br>
              <a:rPr lang="es-ES" sz="1800" dirty="0"/>
            </a:br>
            <a:br>
              <a:rPr lang="es-ES" sz="1800" dirty="0"/>
            </a:br>
            <a:r>
              <a:rPr lang="es-MX" sz="1800" dirty="0"/>
              <a:t>¿ En que medida la construcción y diseño de un Atlas Histórico en el marco de la expresión, escritura y comprensión del idioma ingles,  contribuirá  a una mejor visión del  contexto histórico geográfico del mundo globalizado en que vivimos con base en diferentes eventos  ocurridos a partir de la segunda mitad del siglo XX y sus efectos hasta nuestros días?</a:t>
            </a:r>
            <a:br>
              <a:rPr lang="es-MX" sz="1800" dirty="0"/>
            </a:br>
            <a:br>
              <a:rPr lang="es-MX" sz="1800" b="1" dirty="0"/>
            </a:br>
            <a:br>
              <a:rPr lang="es-MX" sz="1800" b="1" dirty="0"/>
            </a:br>
            <a:endParaRPr lang="es-MX" sz="1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413556"/>
          </a:xfrm>
        </p:spPr>
        <p:txBody>
          <a:bodyPr/>
          <a:lstStyle/>
          <a:p>
            <a:r>
              <a:rPr lang="es-MX" sz="1800" b="1">
                <a:solidFill>
                  <a:srgbClr val="FFFF00"/>
                </a:solidFill>
              </a:rPr>
              <a:t>CONTENIDOS/TEMAS/PRODUCTOS. (CRONOGRAMA CALENDARIO)</a:t>
            </a:r>
            <a:br>
              <a:rPr lang="es-MX" sz="1800" b="1">
                <a:solidFill>
                  <a:srgbClr val="FFFF00"/>
                </a:solidFill>
              </a:rPr>
            </a:br>
            <a:r>
              <a:rPr lang="es-ES" sz="1800" dirty="0"/>
              <a:t>El trabajo esta proyectado para trabajarse en 8 semanas, a continuación se</a:t>
            </a:r>
            <a:br>
              <a:rPr lang="es-ES" sz="1800" dirty="0"/>
            </a:br>
            <a:r>
              <a:rPr lang="es-ES" sz="1800" dirty="0"/>
              <a:t>especifican las entregas de los productos, por semana. Tres semanas de enero,</a:t>
            </a:r>
            <a:br>
              <a:rPr lang="es-ES" sz="1800" dirty="0"/>
            </a:br>
            <a:r>
              <a:rPr lang="es-ES" sz="1800" dirty="0"/>
              <a:t>tres semanas de febrero, una semana de marzo.</a:t>
            </a:r>
            <a:br>
              <a:rPr lang="es-ES" sz="1800" dirty="0"/>
            </a:br>
            <a:br>
              <a:rPr lang="es-ES" sz="1800" dirty="0"/>
            </a:br>
            <a:endParaRPr lang="es-MX" sz="1800" b="1"/>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054" y="1913904"/>
            <a:ext cx="9777730" cy="4159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87247"/>
            <a:ext cx="9404723" cy="343695"/>
          </a:xfrm>
        </p:spPr>
        <p:txBody>
          <a:bodyPr/>
          <a:lstStyle/>
          <a:p>
            <a:pPr algn="ctr"/>
            <a:r>
              <a:rPr lang="es-MX" sz="1600" b="1">
                <a:solidFill>
                  <a:srgbClr val="FFFF00"/>
                </a:solidFill>
              </a:rPr>
              <a:t>    PLANEACIÓN GENERAL</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572679" y="383458"/>
          <a:ext cx="615950" cy="712788"/>
        </p:xfrm>
        <a:graphic>
          <a:graphicData uri="http://schemas.openxmlformats.org/presentationml/2006/ole">
            <mc:AlternateContent xmlns:mc="http://schemas.openxmlformats.org/markup-compatibility/2006">
              <mc:Choice xmlns:v="urn:schemas-microsoft-com:vml" Requires="v">
                <p:oleObj spid="_x0000_s2070" r:id="rId3" imgW="1749552" imgH="2011680" progId="">
                  <p:embed/>
                </p:oleObj>
              </mc:Choice>
              <mc:Fallback>
                <p:oleObj r:id="rId3" imgW="1749552" imgH="201168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79" y="383458"/>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49" name="1 Imagen" descr="4a-REUNION-DE-TRABAJO-B...jpg"/>
          <p:cNvPicPr>
            <a:picLocks noChangeAspect="1" noChangeArrowheads="1"/>
          </p:cNvPicPr>
          <p:nvPr/>
        </p:nvPicPr>
        <p:blipFill>
          <a:blip r:embed="rId5"/>
          <a:srcRect l="3520" t="5730" r="61446" b="75520"/>
          <a:stretch>
            <a:fillRect/>
          </a:stretch>
        </p:blipFill>
        <p:spPr bwMode="auto">
          <a:xfrm>
            <a:off x="9762203" y="427703"/>
            <a:ext cx="1638300" cy="581025"/>
          </a:xfrm>
          <a:prstGeom prst="rect">
            <a:avLst/>
          </a:prstGeom>
          <a:noFill/>
        </p:spPr>
      </p:pic>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407801"/>
            <a:ext cx="685185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dirty="0">
                <a:ln>
                  <a:noFill/>
                </a:ln>
                <a:solidFill>
                  <a:schemeClr val="tx1"/>
                </a:solidFill>
                <a:effectLst/>
                <a:latin typeface="Arial" pitchFamily="34" charset="0"/>
                <a:cs typeface="Arial" pitchFamily="34" charset="0"/>
              </a:rPr>
            </a:br>
            <a:endParaRPr kumimoji="0" lang="es-MX"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r>
              <a:rPr kumimoji="0" lang="es-MX" sz="1400" b="1"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PLANEACIÓN GENERAL DE PROYECTO  INTERDISCIPLINARIO</a:t>
            </a:r>
            <a:r>
              <a:rPr lang="es-MX" sz="1200" dirty="0">
                <a:solidFill>
                  <a:srgbClr val="FFFF00"/>
                </a:solidFill>
                <a:latin typeface="Arial"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2018 - 2019</a:t>
            </a:r>
            <a:endParaRPr kumimoji="0" lang="es-MX" sz="1200" b="0" i="0" u="none" strike="noStrike" cap="none" normalizeH="0" baseline="0" dirty="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6" name="15 Tabla"/>
          <p:cNvGraphicFramePr>
            <a:graphicFrameLocks noGrp="1"/>
          </p:cNvGraphicFramePr>
          <p:nvPr/>
        </p:nvGraphicFramePr>
        <p:xfrm>
          <a:off x="1869768" y="1415426"/>
          <a:ext cx="8128000" cy="163068"/>
        </p:xfrm>
        <a:graphic>
          <a:graphicData uri="http://schemas.openxmlformats.org/drawingml/2006/table">
            <a:tbl>
              <a:tblPr/>
              <a:tblGrid>
                <a:gridCol w="1678695">
                  <a:extLst>
                    <a:ext uri="{9D8B030D-6E8A-4147-A177-3AD203B41FA5}">
                      <a16:colId xmlns:a16="http://schemas.microsoft.com/office/drawing/2014/main" val="20000"/>
                    </a:ext>
                  </a:extLst>
                </a:gridCol>
                <a:gridCol w="6449305">
                  <a:extLst>
                    <a:ext uri="{9D8B030D-6E8A-4147-A177-3AD203B41FA5}">
                      <a16:colId xmlns:a16="http://schemas.microsoft.com/office/drawing/2014/main" val="20001"/>
                    </a:ext>
                  </a:extLst>
                </a:gridCol>
              </a:tblGrid>
              <a:tr h="159567">
                <a:tc>
                  <a:txBody>
                    <a:bodyPr/>
                    <a:lstStyle/>
                    <a:p>
                      <a:pPr>
                        <a:lnSpc>
                          <a:spcPct val="107000"/>
                        </a:lnSpc>
                        <a:spcAft>
                          <a:spcPts val="0"/>
                        </a:spcAft>
                      </a:pPr>
                      <a:r>
                        <a:rPr lang="es-MX" sz="1000" b="1">
                          <a:latin typeface="Calibri"/>
                          <a:ea typeface="Calibri"/>
                          <a:cs typeface="Arial"/>
                        </a:rPr>
                        <a:t>TÍTULO DEL PROYECTO</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dirty="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7" name="16 Tabla"/>
          <p:cNvGraphicFramePr>
            <a:graphicFrameLocks noGrp="1"/>
          </p:cNvGraphicFramePr>
          <p:nvPr/>
        </p:nvGraphicFramePr>
        <p:xfrm>
          <a:off x="1973006" y="1931620"/>
          <a:ext cx="8128000" cy="163068"/>
        </p:xfrm>
        <a:graphic>
          <a:graphicData uri="http://schemas.openxmlformats.org/drawingml/2006/table">
            <a:tbl>
              <a:tblPr/>
              <a:tblGrid>
                <a:gridCol w="2639482">
                  <a:extLst>
                    <a:ext uri="{9D8B030D-6E8A-4147-A177-3AD203B41FA5}">
                      <a16:colId xmlns:a16="http://schemas.microsoft.com/office/drawing/2014/main" val="20000"/>
                    </a:ext>
                  </a:extLst>
                </a:gridCol>
                <a:gridCol w="5488518">
                  <a:extLst>
                    <a:ext uri="{9D8B030D-6E8A-4147-A177-3AD203B41FA5}">
                      <a16:colId xmlns:a16="http://schemas.microsoft.com/office/drawing/2014/main" val="20001"/>
                    </a:ext>
                  </a:extLst>
                </a:gridCol>
              </a:tblGrid>
              <a:tr h="159567">
                <a:tc>
                  <a:txBody>
                    <a:bodyPr/>
                    <a:lstStyle/>
                    <a:p>
                      <a:pPr>
                        <a:lnSpc>
                          <a:spcPct val="107000"/>
                        </a:lnSpc>
                        <a:spcAft>
                          <a:spcPts val="0"/>
                        </a:spcAft>
                      </a:pPr>
                      <a:r>
                        <a:rPr lang="es-MX" sz="1000" b="1">
                          <a:latin typeface="Calibri"/>
                          <a:ea typeface="Calibri"/>
                          <a:cs typeface="Arial"/>
                        </a:rPr>
                        <a:t>FECHAS DE INICIO Y TÉRMINO</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 name="17 Tabla"/>
          <p:cNvGraphicFramePr>
            <a:graphicFrameLocks noGrp="1"/>
          </p:cNvGraphicFramePr>
          <p:nvPr/>
        </p:nvGraphicFramePr>
        <p:xfrm>
          <a:off x="1855020" y="2349279"/>
          <a:ext cx="8128000" cy="773091"/>
        </p:xfrm>
        <a:graphic>
          <a:graphicData uri="http://schemas.openxmlformats.org/drawingml/2006/table">
            <a:tbl>
              <a:tblPr/>
              <a:tblGrid>
                <a:gridCol w="2639482">
                  <a:extLst>
                    <a:ext uri="{9D8B030D-6E8A-4147-A177-3AD203B41FA5}">
                      <a16:colId xmlns:a16="http://schemas.microsoft.com/office/drawing/2014/main" val="20000"/>
                    </a:ext>
                  </a:extLst>
                </a:gridCol>
                <a:gridCol w="5488518">
                  <a:extLst>
                    <a:ext uri="{9D8B030D-6E8A-4147-A177-3AD203B41FA5}">
                      <a16:colId xmlns:a16="http://schemas.microsoft.com/office/drawing/2014/main" val="20001"/>
                    </a:ext>
                  </a:extLst>
                </a:gridCol>
              </a:tblGrid>
              <a:tr h="159567">
                <a:tc>
                  <a:txBody>
                    <a:bodyPr/>
                    <a:lstStyle/>
                    <a:p>
                      <a:pPr algn="ctr">
                        <a:lnSpc>
                          <a:spcPct val="107000"/>
                        </a:lnSpc>
                        <a:spcAft>
                          <a:spcPts val="0"/>
                        </a:spcAft>
                      </a:pPr>
                      <a:r>
                        <a:rPr lang="es-MX" sz="1000" b="1">
                          <a:latin typeface="Calibri"/>
                          <a:ea typeface="Calibri"/>
                          <a:cs typeface="Arial"/>
                        </a:rPr>
                        <a:t>MATERIAS PARTICIPANTES</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000" b="1">
                          <a:latin typeface="Calibri"/>
                          <a:ea typeface="Calibri"/>
                          <a:cs typeface="Arial"/>
                        </a:rPr>
                        <a:t>NOMBRE DE LOS PROFESORES</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9" name="18 Tabla"/>
          <p:cNvGraphicFramePr>
            <a:graphicFrameLocks noGrp="1"/>
          </p:cNvGraphicFramePr>
          <p:nvPr/>
        </p:nvGraphicFramePr>
        <p:xfrm>
          <a:off x="1884516" y="3929609"/>
          <a:ext cx="8128000" cy="326136"/>
        </p:xfrm>
        <a:graphic>
          <a:graphicData uri="http://schemas.openxmlformats.org/drawingml/2006/table">
            <a:tbl>
              <a:tblPr/>
              <a:tblGrid>
                <a:gridCol w="8128000">
                  <a:extLst>
                    <a:ext uri="{9D8B030D-6E8A-4147-A177-3AD203B41FA5}">
                      <a16:colId xmlns:a16="http://schemas.microsoft.com/office/drawing/2014/main" val="20000"/>
                    </a:ext>
                  </a:extLst>
                </a:gridCol>
              </a:tblGrid>
              <a:tr h="159567">
                <a:tc>
                  <a:txBody>
                    <a:bodyPr/>
                    <a:lstStyle/>
                    <a:p>
                      <a:pPr algn="ctr">
                        <a:lnSpc>
                          <a:spcPct val="107000"/>
                        </a:lnSpc>
                        <a:spcAft>
                          <a:spcPts val="0"/>
                        </a:spcAft>
                      </a:pPr>
                      <a:r>
                        <a:rPr lang="es-MX" sz="1000" b="1">
                          <a:latin typeface="Calibri"/>
                          <a:ea typeface="Calibri"/>
                          <a:cs typeface="Arial"/>
                        </a:rPr>
                        <a:t>CONTEXTO / INTRODUCCIÓN / JUSTIFICACIÓN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567">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0" name="19 Tabla"/>
          <p:cNvGraphicFramePr>
            <a:graphicFrameLocks noGrp="1"/>
          </p:cNvGraphicFramePr>
          <p:nvPr/>
        </p:nvGraphicFramePr>
        <p:xfrm>
          <a:off x="1987754" y="4888254"/>
          <a:ext cx="8128000" cy="326136"/>
        </p:xfrm>
        <a:graphic>
          <a:graphicData uri="http://schemas.openxmlformats.org/drawingml/2006/table">
            <a:tbl>
              <a:tblPr/>
              <a:tblGrid>
                <a:gridCol w="8128000">
                  <a:extLst>
                    <a:ext uri="{9D8B030D-6E8A-4147-A177-3AD203B41FA5}">
                      <a16:colId xmlns:a16="http://schemas.microsoft.com/office/drawing/2014/main" val="20000"/>
                    </a:ext>
                  </a:extLst>
                </a:gridCol>
              </a:tblGrid>
              <a:tr h="159567">
                <a:tc>
                  <a:txBody>
                    <a:bodyPr/>
                    <a:lstStyle/>
                    <a:p>
                      <a:pPr algn="ctr">
                        <a:lnSpc>
                          <a:spcPct val="107000"/>
                        </a:lnSpc>
                        <a:spcAft>
                          <a:spcPts val="0"/>
                        </a:spcAft>
                      </a:pPr>
                      <a:r>
                        <a:rPr lang="es-MX" sz="1000" b="1">
                          <a:latin typeface="Calibri"/>
                          <a:ea typeface="Calibri"/>
                          <a:cs typeface="Arial"/>
                        </a:rPr>
                        <a:t>INTENCIÓN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567">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87247"/>
            <a:ext cx="9404723" cy="343695"/>
          </a:xfrm>
        </p:spPr>
        <p:txBody>
          <a:bodyPr/>
          <a:lstStyle/>
          <a:p>
            <a:pPr algn="ctr"/>
            <a:r>
              <a:rPr lang="es-MX" sz="1600" b="1">
                <a:solidFill>
                  <a:srgbClr val="FFFF00"/>
                </a:solidFill>
              </a:rPr>
              <a:t>    PLANEACIÓN GENERAL</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572679" y="383458"/>
          <a:ext cx="615950" cy="712788"/>
        </p:xfrm>
        <a:graphic>
          <a:graphicData uri="http://schemas.openxmlformats.org/presentationml/2006/ole">
            <mc:AlternateContent xmlns:mc="http://schemas.openxmlformats.org/markup-compatibility/2006">
              <mc:Choice xmlns:v="urn:schemas-microsoft-com:vml" Requires="v">
                <p:oleObj spid="_x0000_s65558" r:id="rId3" imgW="1749552" imgH="2011680" progId="">
                  <p:embed/>
                </p:oleObj>
              </mc:Choice>
              <mc:Fallback>
                <p:oleObj r:id="rId3" imgW="1749552" imgH="201168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79" y="383458"/>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49" name="1 Imagen" descr="4a-REUNION-DE-TRABAJO-B...jpg"/>
          <p:cNvPicPr>
            <a:picLocks noChangeAspect="1" noChangeArrowheads="1"/>
          </p:cNvPicPr>
          <p:nvPr/>
        </p:nvPicPr>
        <p:blipFill>
          <a:blip r:embed="rId5"/>
          <a:srcRect l="3520" t="5730" r="61446" b="75520"/>
          <a:stretch>
            <a:fillRect/>
          </a:stretch>
        </p:blipFill>
        <p:spPr bwMode="auto">
          <a:xfrm>
            <a:off x="9762203" y="427703"/>
            <a:ext cx="1638300" cy="581025"/>
          </a:xfrm>
          <a:prstGeom prst="rect">
            <a:avLst/>
          </a:prstGeom>
          <a:noFill/>
        </p:spPr>
      </p:pic>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407801"/>
            <a:ext cx="685185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dirty="0">
                <a:ln>
                  <a:noFill/>
                </a:ln>
                <a:solidFill>
                  <a:schemeClr val="tx1"/>
                </a:solidFill>
                <a:effectLst/>
                <a:latin typeface="Arial" pitchFamily="34" charset="0"/>
                <a:cs typeface="Arial" pitchFamily="34" charset="0"/>
              </a:rPr>
            </a:br>
            <a:endParaRPr kumimoji="0" lang="es-MX"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r>
              <a:rPr kumimoji="0" lang="es-MX" sz="1400" b="1"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PLANEACIÓN GENERAL DE PROYECTO </a:t>
            </a:r>
            <a:r>
              <a:rPr lang="es-MX" sz="1600" b="1" dirty="0">
                <a:solidFill>
                  <a:srgbClr val="FFFF00"/>
                </a:solidFill>
                <a:latin typeface="Calibri" pitchFamily="34" charset="0"/>
                <a:ea typeface="Calibri" pitchFamily="34" charset="0"/>
                <a:cs typeface="Arial" pitchFamily="34" charset="0"/>
              </a:rPr>
              <a:t>INTERDISCIPLINARIO</a:t>
            </a:r>
            <a:r>
              <a:rPr lang="es-MX" sz="1200" dirty="0">
                <a:solidFill>
                  <a:srgbClr val="FFFF00"/>
                </a:solidFill>
                <a:latin typeface="Arial"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2018 - 2019</a:t>
            </a:r>
            <a:endParaRPr kumimoji="0" lang="es-MX" sz="1200" b="0" i="0" u="none" strike="noStrike" cap="none" normalizeH="0" baseline="0" dirty="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dirty="0">
              <a:ln>
                <a:noFill/>
              </a:ln>
              <a:solidFill>
                <a:srgbClr val="FFFF00"/>
              </a:solidFill>
              <a:effectLst/>
              <a:latin typeface="Arial" pitchFamily="34" charset="0"/>
              <a:cs typeface="Arial" pitchFamily="34" charset="0"/>
            </a:endParaRPr>
          </a:p>
        </p:txBody>
      </p:sp>
      <p:graphicFrame>
        <p:nvGraphicFramePr>
          <p:cNvPr id="21" name="20 Tabla"/>
          <p:cNvGraphicFramePr>
            <a:graphicFrameLocks noGrp="1"/>
          </p:cNvGraphicFramePr>
          <p:nvPr/>
        </p:nvGraphicFramePr>
        <p:xfrm>
          <a:off x="1973007" y="1569867"/>
          <a:ext cx="8128000" cy="326136"/>
        </p:xfrm>
        <a:graphic>
          <a:graphicData uri="http://schemas.openxmlformats.org/drawingml/2006/table">
            <a:tbl>
              <a:tblPr/>
              <a:tblGrid>
                <a:gridCol w="8128000">
                  <a:extLst>
                    <a:ext uri="{9D8B030D-6E8A-4147-A177-3AD203B41FA5}">
                      <a16:colId xmlns:a16="http://schemas.microsoft.com/office/drawing/2014/main" val="20000"/>
                    </a:ext>
                  </a:extLst>
                </a:gridCol>
              </a:tblGrid>
              <a:tr h="159567">
                <a:tc>
                  <a:txBody>
                    <a:bodyPr/>
                    <a:lstStyle/>
                    <a:p>
                      <a:pPr algn="ctr">
                        <a:lnSpc>
                          <a:spcPct val="107000"/>
                        </a:lnSpc>
                        <a:spcAft>
                          <a:spcPts val="0"/>
                        </a:spcAft>
                      </a:pPr>
                      <a:r>
                        <a:rPr lang="es-MX" sz="1000" b="1">
                          <a:latin typeface="Calibri"/>
                          <a:ea typeface="Calibri"/>
                          <a:cs typeface="Arial"/>
                        </a:rPr>
                        <a:t>OBJETIVO GENERAL</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567">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2" name="21 Tabla"/>
          <p:cNvGraphicFramePr>
            <a:graphicFrameLocks noGrp="1"/>
          </p:cNvGraphicFramePr>
          <p:nvPr/>
        </p:nvGraphicFramePr>
        <p:xfrm>
          <a:off x="2090993" y="2319784"/>
          <a:ext cx="8128000" cy="773091"/>
        </p:xfrm>
        <a:graphic>
          <a:graphicData uri="http://schemas.openxmlformats.org/drawingml/2006/table">
            <a:tbl>
              <a:tblPr/>
              <a:tblGrid>
                <a:gridCol w="2639482">
                  <a:extLst>
                    <a:ext uri="{9D8B030D-6E8A-4147-A177-3AD203B41FA5}">
                      <a16:colId xmlns:a16="http://schemas.microsoft.com/office/drawing/2014/main" val="20000"/>
                    </a:ext>
                  </a:extLst>
                </a:gridCol>
                <a:gridCol w="5488518">
                  <a:extLst>
                    <a:ext uri="{9D8B030D-6E8A-4147-A177-3AD203B41FA5}">
                      <a16:colId xmlns:a16="http://schemas.microsoft.com/office/drawing/2014/main" val="20001"/>
                    </a:ext>
                  </a:extLst>
                </a:gridCol>
              </a:tblGrid>
              <a:tr h="159567">
                <a:tc gridSpan="2">
                  <a:txBody>
                    <a:bodyPr/>
                    <a:lstStyle/>
                    <a:p>
                      <a:pPr algn="ctr">
                        <a:lnSpc>
                          <a:spcPct val="107000"/>
                        </a:lnSpc>
                        <a:spcAft>
                          <a:spcPts val="0"/>
                        </a:spcAft>
                      </a:pPr>
                      <a:r>
                        <a:rPr lang="es-MX" sz="1000" b="1">
                          <a:latin typeface="Calibri"/>
                          <a:ea typeface="Calibri"/>
                          <a:cs typeface="Arial"/>
                        </a:rPr>
                        <a:t>OBJETIVOS POR MATERIA</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3" name="22 Tabla"/>
          <p:cNvGraphicFramePr>
            <a:graphicFrameLocks noGrp="1"/>
          </p:cNvGraphicFramePr>
          <p:nvPr/>
        </p:nvGraphicFramePr>
        <p:xfrm>
          <a:off x="2194234" y="3588144"/>
          <a:ext cx="8128000" cy="773091"/>
        </p:xfrm>
        <a:graphic>
          <a:graphicData uri="http://schemas.openxmlformats.org/drawingml/2006/table">
            <a:tbl>
              <a:tblPr/>
              <a:tblGrid>
                <a:gridCol w="2639482">
                  <a:extLst>
                    <a:ext uri="{9D8B030D-6E8A-4147-A177-3AD203B41FA5}">
                      <a16:colId xmlns:a16="http://schemas.microsoft.com/office/drawing/2014/main" val="20000"/>
                    </a:ext>
                  </a:extLst>
                </a:gridCol>
                <a:gridCol w="5488518">
                  <a:extLst>
                    <a:ext uri="{9D8B030D-6E8A-4147-A177-3AD203B41FA5}">
                      <a16:colId xmlns:a16="http://schemas.microsoft.com/office/drawing/2014/main" val="20001"/>
                    </a:ext>
                  </a:extLst>
                </a:gridCol>
              </a:tblGrid>
              <a:tr h="159567">
                <a:tc gridSpan="2">
                  <a:txBody>
                    <a:bodyPr/>
                    <a:lstStyle/>
                    <a:p>
                      <a:pPr algn="ctr">
                        <a:lnSpc>
                          <a:spcPct val="107000"/>
                        </a:lnSpc>
                        <a:spcAft>
                          <a:spcPts val="0"/>
                        </a:spcAft>
                      </a:pPr>
                      <a:r>
                        <a:rPr lang="es-MX" sz="1000" b="1">
                          <a:latin typeface="Calibri"/>
                          <a:ea typeface="Calibri"/>
                          <a:cs typeface="Arial"/>
                        </a:rPr>
                        <a:t>CONTENIDOS TEMÁTICOS POR MATERIA</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3341">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553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24" name="23 Tabla"/>
          <p:cNvGraphicFramePr>
            <a:graphicFrameLocks noGrp="1"/>
          </p:cNvGraphicFramePr>
          <p:nvPr/>
        </p:nvGraphicFramePr>
        <p:xfrm>
          <a:off x="2135239" y="4703480"/>
          <a:ext cx="8128000" cy="489204"/>
        </p:xfrm>
        <a:graphic>
          <a:graphicData uri="http://schemas.openxmlformats.org/drawingml/2006/table">
            <a:tbl>
              <a:tblPr/>
              <a:tblGrid>
                <a:gridCol w="8128000">
                  <a:extLst>
                    <a:ext uri="{9D8B030D-6E8A-4147-A177-3AD203B41FA5}">
                      <a16:colId xmlns:a16="http://schemas.microsoft.com/office/drawing/2014/main" val="20000"/>
                    </a:ext>
                  </a:extLst>
                </a:gridCol>
              </a:tblGrid>
              <a:tr h="159567">
                <a:tc>
                  <a:txBody>
                    <a:bodyPr/>
                    <a:lstStyle/>
                    <a:p>
                      <a:pPr algn="ctr">
                        <a:lnSpc>
                          <a:spcPct val="107000"/>
                        </a:lnSpc>
                        <a:spcAft>
                          <a:spcPts val="0"/>
                        </a:spcAft>
                      </a:pPr>
                      <a:r>
                        <a:rPr lang="es-MX" sz="1000" b="1">
                          <a:latin typeface="Calibri"/>
                          <a:ea typeface="Calibri"/>
                          <a:cs typeface="Arial"/>
                        </a:rPr>
                        <a:t>TIEMPO</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567">
                <a:tc>
                  <a:txBody>
                    <a:bodyPr/>
                    <a:lstStyle/>
                    <a:p>
                      <a:pPr>
                        <a:lnSpc>
                          <a:spcPct val="107000"/>
                        </a:lnSpc>
                        <a:spcAft>
                          <a:spcPts val="0"/>
                        </a:spcAft>
                      </a:pPr>
                      <a:r>
                        <a:rPr lang="es-MX" sz="1000" b="1">
                          <a:latin typeface="Calibri"/>
                          <a:ea typeface="Calibri"/>
                          <a:cs typeface="Arial"/>
                        </a:rPr>
                        <a:t>NÚMERO DE HORAS POR ASIGNATURA:</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9567">
                <a:tc>
                  <a:txBody>
                    <a:bodyPr/>
                    <a:lstStyle/>
                    <a:p>
                      <a:pPr>
                        <a:lnSpc>
                          <a:spcPct val="107000"/>
                        </a:lnSpc>
                        <a:spcAft>
                          <a:spcPts val="0"/>
                        </a:spcAft>
                      </a:pPr>
                      <a:r>
                        <a:rPr lang="es-MX" sz="1000" b="1">
                          <a:latin typeface="Calibri"/>
                          <a:ea typeface="Calibri"/>
                          <a:cs typeface="Arial"/>
                        </a:rPr>
                        <a:t>NÚMERO DE HORAS PARA EL TRABAJO INTERDISCIPLINARIO:</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87247"/>
            <a:ext cx="9404723" cy="343695"/>
          </a:xfrm>
        </p:spPr>
        <p:txBody>
          <a:bodyPr/>
          <a:lstStyle/>
          <a:p>
            <a:pPr algn="ctr"/>
            <a:r>
              <a:rPr lang="es-MX" sz="1600" b="1">
                <a:solidFill>
                  <a:srgbClr val="FFFF00"/>
                </a:solidFill>
              </a:rPr>
              <a:t>    PLANEACIÓN GENERAL</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572679" y="383458"/>
          <a:ext cx="615950" cy="712788"/>
        </p:xfrm>
        <a:graphic>
          <a:graphicData uri="http://schemas.openxmlformats.org/presentationml/2006/ole">
            <mc:AlternateContent xmlns:mc="http://schemas.openxmlformats.org/markup-compatibility/2006">
              <mc:Choice xmlns:v="urn:schemas-microsoft-com:vml" Requires="v">
                <p:oleObj spid="_x0000_s68630" r:id="rId3" imgW="1749552" imgH="2011680" progId="">
                  <p:embed/>
                </p:oleObj>
              </mc:Choice>
              <mc:Fallback>
                <p:oleObj r:id="rId3" imgW="1749552" imgH="201168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79" y="383458"/>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49" name="1 Imagen" descr="4a-REUNION-DE-TRABAJO-B...jpg"/>
          <p:cNvPicPr>
            <a:picLocks noChangeAspect="1" noChangeArrowheads="1"/>
          </p:cNvPicPr>
          <p:nvPr/>
        </p:nvPicPr>
        <p:blipFill>
          <a:blip r:embed="rId5"/>
          <a:srcRect l="3520" t="5730" r="61446" b="75520"/>
          <a:stretch>
            <a:fillRect/>
          </a:stretch>
        </p:blipFill>
        <p:spPr bwMode="auto">
          <a:xfrm>
            <a:off x="9762203" y="427703"/>
            <a:ext cx="1638300" cy="581025"/>
          </a:xfrm>
          <a:prstGeom prst="rect">
            <a:avLst/>
          </a:prstGeom>
          <a:noFill/>
        </p:spPr>
      </p:pic>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407801"/>
            <a:ext cx="685185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dirty="0">
                <a:ln>
                  <a:noFill/>
                </a:ln>
                <a:solidFill>
                  <a:schemeClr val="tx1"/>
                </a:solidFill>
                <a:effectLst/>
                <a:latin typeface="Arial" pitchFamily="34" charset="0"/>
                <a:cs typeface="Arial" pitchFamily="34" charset="0"/>
              </a:rPr>
            </a:br>
            <a:endParaRPr kumimoji="0" lang="es-MX"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r>
              <a:rPr kumimoji="0" lang="es-MX" sz="1400" b="1"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PLANEACIÓN GENERAL DE PROYECTO  INTERDISCIPLINARIO</a:t>
            </a:r>
            <a:r>
              <a:rPr lang="es-MX" sz="1200" dirty="0">
                <a:solidFill>
                  <a:srgbClr val="FFFF00"/>
                </a:solidFill>
                <a:latin typeface="Arial"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2018 - 2019</a:t>
            </a:r>
            <a:endParaRPr kumimoji="0" lang="es-MX" sz="1200" b="0" i="0" u="none" strike="noStrike" cap="none" normalizeH="0" baseline="0" dirty="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6553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16" name="15 Tabla"/>
          <p:cNvGraphicFramePr>
            <a:graphicFrameLocks noGrp="1"/>
          </p:cNvGraphicFramePr>
          <p:nvPr/>
        </p:nvGraphicFramePr>
        <p:xfrm>
          <a:off x="2297470" y="1663289"/>
          <a:ext cx="8128000" cy="326136"/>
        </p:xfrm>
        <a:graphic>
          <a:graphicData uri="http://schemas.openxmlformats.org/drawingml/2006/table">
            <a:tbl>
              <a:tblPr/>
              <a:tblGrid>
                <a:gridCol w="8128000">
                  <a:extLst>
                    <a:ext uri="{9D8B030D-6E8A-4147-A177-3AD203B41FA5}">
                      <a16:colId xmlns:a16="http://schemas.microsoft.com/office/drawing/2014/main" val="20000"/>
                    </a:ext>
                  </a:extLst>
                </a:gridCol>
              </a:tblGrid>
              <a:tr h="0">
                <a:tc>
                  <a:txBody>
                    <a:bodyPr/>
                    <a:lstStyle/>
                    <a:p>
                      <a:pPr>
                        <a:lnSpc>
                          <a:spcPct val="107000"/>
                        </a:lnSpc>
                        <a:spcAft>
                          <a:spcPts val="0"/>
                        </a:spcAft>
                      </a:pPr>
                      <a:r>
                        <a:rPr lang="es-MX" sz="1000" b="1">
                          <a:latin typeface="Calibri"/>
                          <a:ea typeface="Calibri"/>
                          <a:cs typeface="Arial"/>
                        </a:rPr>
                        <a:t>ACTIVIDAD INTERDISCIPLINARIA DE APERTURA:</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567">
                <a:tc>
                  <a:txBody>
                    <a:bodyPr/>
                    <a:lstStyle/>
                    <a:p>
                      <a:pPr>
                        <a:lnSpc>
                          <a:spcPct val="107000"/>
                        </a:lnSpc>
                        <a:spcAft>
                          <a:spcPts val="0"/>
                        </a:spcAft>
                      </a:pPr>
                      <a:r>
                        <a:rPr lang="es-MX" sz="1000" b="1">
                          <a:latin typeface="Calibri"/>
                          <a:ea typeface="Calibri"/>
                          <a:cs typeface="Arial"/>
                        </a:rPr>
                        <a:t>PREGUNTA DETONADORA / TIPOS DE PREGUNTAS:</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7" name="16 Tabla"/>
          <p:cNvGraphicFramePr>
            <a:graphicFrameLocks noGrp="1"/>
          </p:cNvGraphicFramePr>
          <p:nvPr/>
        </p:nvGraphicFramePr>
        <p:xfrm>
          <a:off x="2267975" y="2837392"/>
          <a:ext cx="8128000" cy="652272"/>
        </p:xfrm>
        <a:graphic>
          <a:graphicData uri="http://schemas.openxmlformats.org/drawingml/2006/table">
            <a:tbl>
              <a:tblPr/>
              <a:tblGrid>
                <a:gridCol w="1358432">
                  <a:extLst>
                    <a:ext uri="{9D8B030D-6E8A-4147-A177-3AD203B41FA5}">
                      <a16:colId xmlns:a16="http://schemas.microsoft.com/office/drawing/2014/main" val="20000"/>
                    </a:ext>
                  </a:extLst>
                </a:gridCol>
                <a:gridCol w="6769568">
                  <a:extLst>
                    <a:ext uri="{9D8B030D-6E8A-4147-A177-3AD203B41FA5}">
                      <a16:colId xmlns:a16="http://schemas.microsoft.com/office/drawing/2014/main" val="20001"/>
                    </a:ext>
                  </a:extLst>
                </a:gridCol>
              </a:tblGrid>
              <a:tr h="159567">
                <a:tc gridSpan="2">
                  <a:txBody>
                    <a:bodyPr/>
                    <a:lstStyle/>
                    <a:p>
                      <a:pPr algn="ctr">
                        <a:lnSpc>
                          <a:spcPct val="107000"/>
                        </a:lnSpc>
                        <a:spcAft>
                          <a:spcPts val="0"/>
                        </a:spcAft>
                      </a:pPr>
                      <a:r>
                        <a:rPr lang="es-MX" sz="1000" b="1">
                          <a:latin typeface="Calibri"/>
                          <a:ea typeface="Calibri"/>
                          <a:cs typeface="Arial"/>
                        </a:rPr>
                        <a:t>INFORMACIÓN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159567">
                <a:tc>
                  <a:txBody>
                    <a:bodyPr/>
                    <a:lstStyle/>
                    <a:p>
                      <a:pPr algn="ctr">
                        <a:lnSpc>
                          <a:spcPct val="107000"/>
                        </a:lnSpc>
                        <a:spcAft>
                          <a:spcPts val="0"/>
                        </a:spcAft>
                      </a:pPr>
                      <a:r>
                        <a:rPr lang="es-MX" sz="1000" b="1">
                          <a:latin typeface="Calibri"/>
                          <a:ea typeface="Calibri"/>
                          <a:cs typeface="Arial"/>
                        </a:rPr>
                        <a:t>RECOPILACIÓN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9567">
                <a:tc>
                  <a:txBody>
                    <a:bodyPr/>
                    <a:lstStyle/>
                    <a:p>
                      <a:pPr algn="ctr">
                        <a:lnSpc>
                          <a:spcPct val="107000"/>
                        </a:lnSpc>
                        <a:spcAft>
                          <a:spcPts val="0"/>
                        </a:spcAft>
                      </a:pPr>
                      <a:r>
                        <a:rPr lang="es-MX" sz="1000" b="1">
                          <a:latin typeface="Calibri"/>
                          <a:ea typeface="Calibri"/>
                          <a:cs typeface="Arial"/>
                        </a:rPr>
                        <a:t>ORGANIZACIÓN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9567">
                <a:tc>
                  <a:txBody>
                    <a:bodyPr/>
                    <a:lstStyle/>
                    <a:p>
                      <a:pPr algn="ctr">
                        <a:lnSpc>
                          <a:spcPct val="107000"/>
                        </a:lnSpc>
                        <a:spcAft>
                          <a:spcPts val="0"/>
                        </a:spcAft>
                      </a:pPr>
                      <a:r>
                        <a:rPr lang="es-MX" sz="1000" b="1">
                          <a:latin typeface="Calibri"/>
                          <a:ea typeface="Calibri"/>
                          <a:cs typeface="Arial"/>
                        </a:rPr>
                        <a:t>PRESENTACIÓN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8611"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19" name="18 Tabla"/>
          <p:cNvGraphicFramePr>
            <a:graphicFrameLocks noGrp="1"/>
          </p:cNvGraphicFramePr>
          <p:nvPr/>
        </p:nvGraphicFramePr>
        <p:xfrm>
          <a:off x="2312220" y="4311395"/>
          <a:ext cx="8128000" cy="978408"/>
        </p:xfrm>
        <a:graphic>
          <a:graphicData uri="http://schemas.openxmlformats.org/drawingml/2006/table">
            <a:tbl>
              <a:tblPr/>
              <a:tblGrid>
                <a:gridCol w="1358432">
                  <a:extLst>
                    <a:ext uri="{9D8B030D-6E8A-4147-A177-3AD203B41FA5}">
                      <a16:colId xmlns:a16="http://schemas.microsoft.com/office/drawing/2014/main" val="20000"/>
                    </a:ext>
                  </a:extLst>
                </a:gridCol>
                <a:gridCol w="6769568">
                  <a:extLst>
                    <a:ext uri="{9D8B030D-6E8A-4147-A177-3AD203B41FA5}">
                      <a16:colId xmlns:a16="http://schemas.microsoft.com/office/drawing/2014/main" val="20001"/>
                    </a:ext>
                  </a:extLst>
                </a:gridCol>
              </a:tblGrid>
              <a:tr h="159567">
                <a:tc gridSpan="2">
                  <a:txBody>
                    <a:bodyPr/>
                    <a:lstStyle/>
                    <a:p>
                      <a:pPr algn="ctr">
                        <a:lnSpc>
                          <a:spcPct val="107000"/>
                        </a:lnSpc>
                        <a:spcAft>
                          <a:spcPts val="0"/>
                        </a:spcAft>
                      </a:pPr>
                      <a:r>
                        <a:rPr lang="es-MX" sz="1000" b="1">
                          <a:latin typeface="Calibri"/>
                          <a:ea typeface="Calibri"/>
                          <a:cs typeface="Arial"/>
                        </a:rPr>
                        <a:t>TIPOS Y HERRAMIENTAS DE EVALUACIÓN DEL PROCESO</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159567">
                <a:tc>
                  <a:txBody>
                    <a:bodyPr/>
                    <a:lstStyle/>
                    <a:p>
                      <a:pPr algn="ctr">
                        <a:lnSpc>
                          <a:spcPct val="107000"/>
                        </a:lnSpc>
                        <a:spcAft>
                          <a:spcPts val="0"/>
                        </a:spcAft>
                      </a:pPr>
                      <a:r>
                        <a:rPr lang="es-MX" sz="1000" b="1">
                          <a:latin typeface="Calibri"/>
                          <a:ea typeface="Calibri"/>
                          <a:cs typeface="Arial"/>
                        </a:rPr>
                        <a:t>DIAGNÓSTICA</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9567">
                <a:tc>
                  <a:txBody>
                    <a:bodyPr/>
                    <a:lstStyle/>
                    <a:p>
                      <a:pPr algn="ctr">
                        <a:lnSpc>
                          <a:spcPct val="107000"/>
                        </a:lnSpc>
                        <a:spcAft>
                          <a:spcPts val="0"/>
                        </a:spcAft>
                      </a:pPr>
                      <a:r>
                        <a:rPr lang="es-MX" sz="1000" b="1">
                          <a:latin typeface="Calibri"/>
                          <a:ea typeface="Calibri"/>
                          <a:cs typeface="Arial"/>
                        </a:rPr>
                        <a:t>FORMATIVA</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9567">
                <a:tc>
                  <a:txBody>
                    <a:bodyPr/>
                    <a:lstStyle/>
                    <a:p>
                      <a:pPr algn="ctr">
                        <a:lnSpc>
                          <a:spcPct val="107000"/>
                        </a:lnSpc>
                        <a:spcAft>
                          <a:spcPts val="0"/>
                        </a:spcAft>
                      </a:pPr>
                      <a:r>
                        <a:rPr lang="es-MX" sz="1000" b="1">
                          <a:latin typeface="Calibri"/>
                          <a:ea typeface="Calibri"/>
                          <a:cs typeface="Arial"/>
                        </a:rPr>
                        <a:t>SUMATIVA</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9567">
                <a:tc>
                  <a:txBody>
                    <a:bodyPr/>
                    <a:lstStyle/>
                    <a:p>
                      <a:pPr algn="ctr">
                        <a:lnSpc>
                          <a:spcPct val="107000"/>
                        </a:lnSpc>
                        <a:spcAft>
                          <a:spcPts val="0"/>
                        </a:spcAft>
                      </a:pPr>
                      <a:r>
                        <a:rPr lang="es-MX" sz="1000" b="1">
                          <a:latin typeface="Calibri"/>
                          <a:ea typeface="Calibri"/>
                          <a:cs typeface="Arial"/>
                        </a:rPr>
                        <a:t>AUTOEVALUACIÓN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9567">
                <a:tc>
                  <a:txBody>
                    <a:bodyPr/>
                    <a:lstStyle/>
                    <a:p>
                      <a:pPr algn="ctr">
                        <a:lnSpc>
                          <a:spcPct val="107000"/>
                        </a:lnSpc>
                        <a:spcAft>
                          <a:spcPts val="0"/>
                        </a:spcAft>
                      </a:pPr>
                      <a:r>
                        <a:rPr lang="es-MX" sz="1000" b="1">
                          <a:latin typeface="Calibri"/>
                          <a:ea typeface="Calibri"/>
                          <a:cs typeface="Arial"/>
                        </a:rPr>
                        <a:t>COEVALUACIÓN</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923505" y="292614"/>
            <a:ext cx="6165850" cy="406400"/>
          </a:xfrm>
        </p:spPr>
        <p:txBody>
          <a:bodyPr>
            <a:noAutofit/>
          </a:bodyPr>
          <a:lstStyle/>
          <a:p>
            <a:pPr algn="ctr"/>
            <a:r>
              <a:rPr lang="es-ES" sz="2400" b="1" dirty="0"/>
              <a:t>ÍNDICE</a:t>
            </a:r>
          </a:p>
        </p:txBody>
      </p:sp>
      <p:sp>
        <p:nvSpPr>
          <p:cNvPr id="3" name="Marcador de contenido 2"/>
          <p:cNvSpPr>
            <a:spLocks noGrp="1"/>
          </p:cNvSpPr>
          <p:nvPr>
            <p:ph idx="4294967295"/>
          </p:nvPr>
        </p:nvSpPr>
        <p:spPr>
          <a:xfrm>
            <a:off x="1066130" y="245995"/>
            <a:ext cx="8023225" cy="453019"/>
          </a:xfrm>
        </p:spPr>
        <p:txBody>
          <a:bodyPr>
            <a:noAutofit/>
          </a:bodyPr>
          <a:lstStyle/>
          <a:p>
            <a:pPr marL="0" indent="0">
              <a:buNone/>
            </a:pPr>
            <a:r>
              <a:rPr lang="es-ES" b="1" dirty="0"/>
              <a:t>                                                                            </a:t>
            </a:r>
          </a:p>
          <a:p>
            <a:r>
              <a:rPr lang="es-ES" dirty="0"/>
              <a:t> Producto 1. C.A.I.A.C. Conclusiones Generales. Primera reunión.</a:t>
            </a:r>
          </a:p>
          <a:p>
            <a:r>
              <a:rPr lang="es-ES" dirty="0"/>
              <a:t> Producto 2. Organizadores gráficos. Primera reunión.</a:t>
            </a:r>
          </a:p>
          <a:p>
            <a:r>
              <a:rPr lang="es-ES" dirty="0"/>
              <a:t> Producto 3. Fotografías de la sesión. Primera reunión.</a:t>
            </a:r>
          </a:p>
          <a:p>
            <a:r>
              <a:rPr lang="es-ES" dirty="0"/>
              <a:t> Introducción</a:t>
            </a:r>
          </a:p>
          <a:p>
            <a:r>
              <a:rPr lang="es-ES" dirty="0"/>
              <a:t> Objetivo General y de cada materia.</a:t>
            </a:r>
          </a:p>
          <a:p>
            <a:r>
              <a:rPr lang="es-ES" dirty="0"/>
              <a:t> Pregunta generadora</a:t>
            </a:r>
          </a:p>
          <a:p>
            <a:r>
              <a:rPr lang="es-ES" dirty="0"/>
              <a:t> Contenidos/Temas/Productos (Cronograma calendario)</a:t>
            </a:r>
          </a:p>
          <a:p>
            <a:r>
              <a:rPr lang="es-ES" dirty="0"/>
              <a:t> Producto4. Preguntas esenciales. Organizador gráfico. Segunda reunión.</a:t>
            </a:r>
          </a:p>
          <a:p>
            <a:r>
              <a:rPr lang="es-ES" dirty="0"/>
              <a:t> Producto 5. Indagación. Organizador gráfico. Segunda reunión.</a:t>
            </a:r>
          </a:p>
          <a:p>
            <a:r>
              <a:rPr lang="es-ES" dirty="0"/>
              <a:t> Producto 6. Plenaria. A.M.E. General. Segunda reunión.</a:t>
            </a:r>
          </a:p>
          <a:p>
            <a:r>
              <a:rPr lang="es-ES" dirty="0"/>
              <a:t> Producto 7. Experiencias exitosas. E.I.P. Resumen (Señalado) Segunda reunión.</a:t>
            </a:r>
          </a:p>
          <a:p>
            <a:r>
              <a:rPr lang="es-ES" dirty="0"/>
              <a:t> </a:t>
            </a:r>
          </a:p>
        </p:txBody>
      </p:sp>
    </p:spTree>
    <p:extLst>
      <p:ext uri="{BB962C8B-B14F-4D97-AF65-F5344CB8AC3E}">
        <p14:creationId xmlns:p14="http://schemas.microsoft.com/office/powerpoint/2010/main" val="2070063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87247"/>
            <a:ext cx="9404723" cy="343695"/>
          </a:xfrm>
        </p:spPr>
        <p:txBody>
          <a:bodyPr/>
          <a:lstStyle/>
          <a:p>
            <a:pPr algn="ctr"/>
            <a:r>
              <a:rPr lang="es-MX" sz="1600" b="1">
                <a:solidFill>
                  <a:srgbClr val="FFFF00"/>
                </a:solidFill>
              </a:rPr>
              <a:t>    PLANEACIÓN GENERAL</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572679" y="383458"/>
          <a:ext cx="615950" cy="712788"/>
        </p:xfrm>
        <a:graphic>
          <a:graphicData uri="http://schemas.openxmlformats.org/presentationml/2006/ole">
            <mc:AlternateContent xmlns:mc="http://schemas.openxmlformats.org/markup-compatibility/2006">
              <mc:Choice xmlns:v="urn:schemas-microsoft-com:vml" Requires="v">
                <p:oleObj spid="_x0000_s70678" r:id="rId3" imgW="1749552" imgH="2011680" progId="">
                  <p:embed/>
                </p:oleObj>
              </mc:Choice>
              <mc:Fallback>
                <p:oleObj r:id="rId3" imgW="1749552" imgH="201168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79" y="383458"/>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49" name="1 Imagen" descr="4a-REUNION-DE-TRABAJO-B...jpg"/>
          <p:cNvPicPr>
            <a:picLocks noChangeAspect="1" noChangeArrowheads="1"/>
          </p:cNvPicPr>
          <p:nvPr/>
        </p:nvPicPr>
        <p:blipFill>
          <a:blip r:embed="rId5"/>
          <a:srcRect l="3520" t="5730" r="61446" b="75520"/>
          <a:stretch>
            <a:fillRect/>
          </a:stretch>
        </p:blipFill>
        <p:spPr bwMode="auto">
          <a:xfrm>
            <a:off x="9762203" y="427703"/>
            <a:ext cx="1638300" cy="581025"/>
          </a:xfrm>
          <a:prstGeom prst="rect">
            <a:avLst/>
          </a:prstGeom>
          <a:noFill/>
        </p:spPr>
      </p:pic>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407801"/>
            <a:ext cx="685185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dirty="0">
                <a:ln>
                  <a:noFill/>
                </a:ln>
                <a:solidFill>
                  <a:schemeClr val="tx1"/>
                </a:solidFill>
                <a:effectLst/>
                <a:latin typeface="Arial" pitchFamily="34" charset="0"/>
                <a:cs typeface="Arial" pitchFamily="34" charset="0"/>
              </a:rPr>
            </a:br>
            <a:endParaRPr kumimoji="0" lang="es-MX"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r>
              <a:rPr kumimoji="0" lang="es-MX" sz="1400" b="1"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PLANEACIÓN GENERAL DE PROYECTO  INTERDISCIPLINARIO</a:t>
            </a:r>
            <a:r>
              <a:rPr lang="es-MX" sz="1200" dirty="0">
                <a:solidFill>
                  <a:srgbClr val="FFFF00"/>
                </a:solidFill>
                <a:latin typeface="Arial" pitchFamily="34" charset="0"/>
                <a:cs typeface="Arial" pitchFamily="34" charset="0"/>
              </a:rPr>
              <a:t>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2018 - 2019</a:t>
            </a:r>
            <a:endParaRPr kumimoji="0" lang="es-MX" sz="1200" b="0" i="0" u="none" strike="noStrike" cap="none" normalizeH="0" baseline="0" dirty="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6553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68611"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18" name="17 Tabla"/>
          <p:cNvGraphicFramePr>
            <a:graphicFrameLocks noGrp="1"/>
          </p:cNvGraphicFramePr>
          <p:nvPr/>
        </p:nvGraphicFramePr>
        <p:xfrm>
          <a:off x="2194232" y="1709558"/>
          <a:ext cx="8128000" cy="489204"/>
        </p:xfrm>
        <a:graphic>
          <a:graphicData uri="http://schemas.openxmlformats.org/drawingml/2006/table">
            <a:tbl>
              <a:tblPr/>
              <a:tblGrid>
                <a:gridCol w="8128000">
                  <a:extLst>
                    <a:ext uri="{9D8B030D-6E8A-4147-A177-3AD203B41FA5}">
                      <a16:colId xmlns:a16="http://schemas.microsoft.com/office/drawing/2014/main" val="20000"/>
                    </a:ext>
                  </a:extLst>
                </a:gridCol>
              </a:tblGrid>
              <a:tr h="319133">
                <a:tc>
                  <a:txBody>
                    <a:bodyPr/>
                    <a:lstStyle/>
                    <a:p>
                      <a:pPr algn="ctr">
                        <a:lnSpc>
                          <a:spcPct val="107000"/>
                        </a:lnSpc>
                        <a:spcAft>
                          <a:spcPts val="0"/>
                        </a:spcAft>
                      </a:pPr>
                      <a:r>
                        <a:rPr lang="es-MX" sz="1000" b="1">
                          <a:latin typeface="Calibri"/>
                          <a:ea typeface="Calibri"/>
                          <a:cs typeface="Arial"/>
                        </a:rPr>
                        <a:t>PRESENTACIÓN DEL PROYECTO INTERDISCIPLICARIO</a:t>
                      </a:r>
                      <a:endParaRPr lang="es-MX" sz="1000">
                        <a:latin typeface="Calibri"/>
                        <a:ea typeface="Calibri"/>
                        <a:cs typeface="Arial"/>
                      </a:endParaRPr>
                    </a:p>
                    <a:p>
                      <a:pPr algn="ctr">
                        <a:lnSpc>
                          <a:spcPct val="107000"/>
                        </a:lnSpc>
                        <a:spcAft>
                          <a:spcPts val="0"/>
                        </a:spcAft>
                      </a:pPr>
                      <a:r>
                        <a:rPr lang="es-MX" sz="1000" b="1">
                          <a:latin typeface="Calibri"/>
                          <a:ea typeface="Calibri"/>
                          <a:cs typeface="Arial"/>
                        </a:rPr>
                        <a:t>¿QUÉ? ¿CÓMO? ¿CUÁNDO? ¿DÓNDE? ¿POR QUÉ? ¿PARA QUÉ?</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567">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0" name="19 Tabla"/>
          <p:cNvGraphicFramePr>
            <a:graphicFrameLocks noGrp="1"/>
          </p:cNvGraphicFramePr>
          <p:nvPr/>
        </p:nvGraphicFramePr>
        <p:xfrm>
          <a:off x="2326968" y="3597353"/>
          <a:ext cx="8128000" cy="489204"/>
        </p:xfrm>
        <a:graphic>
          <a:graphicData uri="http://schemas.openxmlformats.org/drawingml/2006/table">
            <a:tbl>
              <a:tblPr/>
              <a:tblGrid>
                <a:gridCol w="8128000">
                  <a:extLst>
                    <a:ext uri="{9D8B030D-6E8A-4147-A177-3AD203B41FA5}">
                      <a16:colId xmlns:a16="http://schemas.microsoft.com/office/drawing/2014/main" val="20000"/>
                    </a:ext>
                  </a:extLst>
                </a:gridCol>
              </a:tblGrid>
              <a:tr h="319133">
                <a:tc>
                  <a:txBody>
                    <a:bodyPr/>
                    <a:lstStyle/>
                    <a:p>
                      <a:pPr algn="ctr">
                        <a:lnSpc>
                          <a:spcPct val="107000"/>
                        </a:lnSpc>
                        <a:spcAft>
                          <a:spcPts val="0"/>
                        </a:spcAft>
                      </a:pPr>
                      <a:r>
                        <a:rPr lang="es-MX" sz="1000" b="1">
                          <a:latin typeface="Calibri"/>
                          <a:ea typeface="Calibri"/>
                          <a:cs typeface="Arial"/>
                        </a:rPr>
                        <a:t>EVALUACIÓN DEL PROYECTO INTERDISCIPLINARIO</a:t>
                      </a:r>
                      <a:endParaRPr lang="es-MX" sz="1000">
                        <a:latin typeface="Calibri"/>
                        <a:ea typeface="Calibri"/>
                        <a:cs typeface="Arial"/>
                      </a:endParaRPr>
                    </a:p>
                    <a:p>
                      <a:pPr algn="ctr">
                        <a:lnSpc>
                          <a:spcPct val="107000"/>
                        </a:lnSpc>
                        <a:spcAft>
                          <a:spcPts val="0"/>
                        </a:spcAft>
                      </a:pPr>
                      <a:r>
                        <a:rPr lang="es-MX" sz="1000" b="1">
                          <a:latin typeface="Calibri"/>
                          <a:ea typeface="Calibri"/>
                          <a:cs typeface="Arial"/>
                        </a:rPr>
                        <a:t>(ASPECTOS, CRITERIOS Y HERRAMIENTAS)</a:t>
                      </a: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567">
                <a:tc>
                  <a:txBody>
                    <a:bodyPr/>
                    <a:lstStyle/>
                    <a:p>
                      <a:pPr>
                        <a:lnSpc>
                          <a:spcPct val="107000"/>
                        </a:lnSpc>
                        <a:spcAft>
                          <a:spcPts val="0"/>
                        </a:spcAft>
                      </a:pPr>
                      <a:endParaRPr lang="es-MX" sz="1000">
                        <a:latin typeface="Calibri"/>
                        <a:ea typeface="Calibri"/>
                        <a:cs typeface="Arial"/>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065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87247"/>
            <a:ext cx="9404723" cy="343695"/>
          </a:xfrm>
        </p:spPr>
        <p:txBody>
          <a:bodyPr/>
          <a:lstStyle/>
          <a:p>
            <a:pPr algn="ctr"/>
            <a:r>
              <a:rPr lang="es-MX" sz="1600" b="1">
                <a:solidFill>
                  <a:srgbClr val="FFFF00"/>
                </a:solidFill>
              </a:rPr>
              <a:t>    PLANEACIÓN DÍA A DÍA</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572679" y="383458"/>
          <a:ext cx="615950" cy="712788"/>
        </p:xfrm>
        <a:graphic>
          <a:graphicData uri="http://schemas.openxmlformats.org/presentationml/2006/ole">
            <mc:AlternateContent xmlns:mc="http://schemas.openxmlformats.org/markup-compatibility/2006">
              <mc:Choice xmlns:v="urn:schemas-microsoft-com:vml" Requires="v">
                <p:oleObj spid="_x0000_s72726" r:id="rId3" imgW="1749552" imgH="2011680" progId="">
                  <p:embed/>
                </p:oleObj>
              </mc:Choice>
              <mc:Fallback>
                <p:oleObj r:id="rId3" imgW="1749552" imgH="201168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79" y="383458"/>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49" name="1 Imagen" descr="4a-REUNION-DE-TRABAJO-B...jpg"/>
          <p:cNvPicPr>
            <a:picLocks noChangeAspect="1" noChangeArrowheads="1"/>
          </p:cNvPicPr>
          <p:nvPr/>
        </p:nvPicPr>
        <p:blipFill>
          <a:blip r:embed="rId5"/>
          <a:srcRect l="3520" t="5730" r="61446" b="75520"/>
          <a:stretch>
            <a:fillRect/>
          </a:stretch>
        </p:blipFill>
        <p:spPr bwMode="auto">
          <a:xfrm>
            <a:off x="9762203" y="427703"/>
            <a:ext cx="1638300" cy="581025"/>
          </a:xfrm>
          <a:prstGeom prst="rect">
            <a:avLst/>
          </a:prstGeom>
          <a:noFill/>
        </p:spPr>
      </p:pic>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176969"/>
            <a:ext cx="6851852"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dirty="0">
                <a:ln>
                  <a:noFill/>
                </a:ln>
                <a:solidFill>
                  <a:schemeClr val="tx1"/>
                </a:solidFill>
                <a:effectLst/>
                <a:latin typeface="Arial" pitchFamily="34" charset="0"/>
                <a:cs typeface="Arial" pitchFamily="34" charset="0"/>
              </a:rPr>
            </a:br>
            <a:endParaRPr kumimoji="0" lang="es-MX"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r>
              <a:rPr kumimoji="0" lang="es-MX" sz="1400" b="1" i="0" u="none" strike="noStrike" cap="none" normalizeH="0" baseline="0" dirty="0">
                <a:ln>
                  <a:noFill/>
                </a:ln>
                <a:solidFill>
                  <a:schemeClr val="tx1"/>
                </a:solidFill>
                <a:effectLst/>
                <a:latin typeface="Calibri" pitchFamily="34" charset="0"/>
                <a:ea typeface="Calibri"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PLANEACIÓN SESIÓ</a:t>
            </a:r>
            <a:r>
              <a:rPr lang="es-MX" sz="1600" b="1" dirty="0">
                <a:solidFill>
                  <a:srgbClr val="FFFF00"/>
                </a:solidFill>
                <a:latin typeface="Calibri" pitchFamily="34" charset="0"/>
                <a:ea typeface="Calibri" pitchFamily="34" charset="0"/>
                <a:cs typeface="Arial" pitchFamily="34" charset="0"/>
              </a:rPr>
              <a:t>N POR SESIÓN </a:t>
            </a:r>
            <a:r>
              <a:rPr kumimoji="0" lang="es-MX" sz="1600" b="1" i="0" u="none" strike="noStrike" cap="none" normalizeH="0" baseline="0" dirty="0">
                <a:ln>
                  <a:noFill/>
                </a:ln>
                <a:solidFill>
                  <a:srgbClr val="FFFF00"/>
                </a:solidFill>
                <a:effectLst/>
                <a:latin typeface="Calibri" pitchFamily="34" charset="0"/>
                <a:ea typeface="Calibri" pitchFamily="34" charset="0"/>
                <a:cs typeface="Arial" pitchFamily="34" charset="0"/>
              </a:rPr>
              <a:t>DE PROYECTO  INTERDISCIPLINARIO</a:t>
            </a:r>
            <a:r>
              <a:rPr lang="es-MX" sz="1200" dirty="0">
                <a:solidFill>
                  <a:srgbClr val="FFFF00"/>
                </a:solidFill>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r>
              <a:rPr kumimoji="0" lang="es-MX"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es-MX" sz="1600" b="1" i="0" u="none" strike="noStrike" cap="none" normalizeH="0" baseline="0" dirty="0">
                <a:ln>
                  <a:noFill/>
                </a:ln>
                <a:solidFill>
                  <a:schemeClr val="tx1"/>
                </a:solidFill>
                <a:effectLst/>
                <a:latin typeface="Calibri" pitchFamily="34" charset="0"/>
                <a:ea typeface="Calibri" pitchFamily="34" charset="0"/>
                <a:cs typeface="Arial" pitchFamily="34" charset="0"/>
              </a:rPr>
              <a:t>2018 - 2019</a:t>
            </a:r>
            <a:endParaRPr kumimoji="0" lang="es-MX"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6553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68611"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7065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16" name="15 Tabla"/>
          <p:cNvGraphicFramePr>
            <a:graphicFrameLocks noGrp="1"/>
          </p:cNvGraphicFramePr>
          <p:nvPr/>
        </p:nvGraphicFramePr>
        <p:xfrm>
          <a:off x="1973006" y="1660913"/>
          <a:ext cx="8128001" cy="350520"/>
        </p:xfrm>
        <a:graphic>
          <a:graphicData uri="http://schemas.openxmlformats.org/drawingml/2006/table">
            <a:tbl>
              <a:tblPr/>
              <a:tblGrid>
                <a:gridCol w="2708957">
                  <a:extLst>
                    <a:ext uri="{9D8B030D-6E8A-4147-A177-3AD203B41FA5}">
                      <a16:colId xmlns:a16="http://schemas.microsoft.com/office/drawing/2014/main" val="20000"/>
                    </a:ext>
                  </a:extLst>
                </a:gridCol>
                <a:gridCol w="2709522">
                  <a:extLst>
                    <a:ext uri="{9D8B030D-6E8A-4147-A177-3AD203B41FA5}">
                      <a16:colId xmlns:a16="http://schemas.microsoft.com/office/drawing/2014/main" val="20001"/>
                    </a:ext>
                  </a:extLst>
                </a:gridCol>
                <a:gridCol w="2709522">
                  <a:extLst>
                    <a:ext uri="{9D8B030D-6E8A-4147-A177-3AD203B41FA5}">
                      <a16:colId xmlns:a16="http://schemas.microsoft.com/office/drawing/2014/main" val="20002"/>
                    </a:ext>
                  </a:extLst>
                </a:gridCol>
              </a:tblGrid>
              <a:tr h="171484">
                <a:tc>
                  <a:txBody>
                    <a:bodyPr/>
                    <a:lstStyle/>
                    <a:p>
                      <a:pPr algn="just">
                        <a:lnSpc>
                          <a:spcPct val="115000"/>
                        </a:lnSpc>
                        <a:spcAft>
                          <a:spcPts val="1000"/>
                        </a:spcAft>
                        <a:tabLst>
                          <a:tab pos="2319020" algn="l"/>
                        </a:tabLst>
                      </a:pPr>
                      <a:r>
                        <a:rPr lang="es-MX" sz="1000" b="1">
                          <a:latin typeface="Calibri"/>
                          <a:ea typeface="Calibri"/>
                          <a:cs typeface="Times New Roman"/>
                        </a:rPr>
                        <a:t>FECHA:</a:t>
                      </a:r>
                      <a:endParaRPr lang="es-MX" sz="1000">
                        <a:latin typeface="Calibri"/>
                        <a:ea typeface="Calibri"/>
                        <a:cs typeface="Times New Roman"/>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2319020" algn="l"/>
                        </a:tabLst>
                      </a:pPr>
                      <a:r>
                        <a:rPr lang="es-MX" sz="1000" b="1">
                          <a:latin typeface="Calibri"/>
                          <a:ea typeface="Calibri"/>
                          <a:cs typeface="Times New Roman"/>
                        </a:rPr>
                        <a:t>GRADO:</a:t>
                      </a:r>
                      <a:endParaRPr lang="es-MX" sz="1000">
                        <a:latin typeface="Calibri"/>
                        <a:ea typeface="Calibri"/>
                        <a:cs typeface="Times New Roman"/>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2319020" algn="l"/>
                        </a:tabLst>
                      </a:pPr>
                      <a:r>
                        <a:rPr lang="es-MX" sz="1000" b="1">
                          <a:latin typeface="Calibri"/>
                          <a:ea typeface="Calibri"/>
                          <a:cs typeface="Times New Roman"/>
                        </a:rPr>
                        <a:t>ASIGNATURA:</a:t>
                      </a:r>
                      <a:endParaRPr lang="es-MX" sz="1000">
                        <a:latin typeface="Calibri"/>
                        <a:ea typeface="Calibri"/>
                        <a:cs typeface="Times New Roman"/>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1484">
                <a:tc>
                  <a:txBody>
                    <a:bodyPr/>
                    <a:lstStyle/>
                    <a:p>
                      <a:pPr algn="just">
                        <a:lnSpc>
                          <a:spcPct val="115000"/>
                        </a:lnSpc>
                        <a:spcAft>
                          <a:spcPts val="1000"/>
                        </a:spcAft>
                        <a:tabLst>
                          <a:tab pos="2319020" algn="l"/>
                        </a:tabLst>
                      </a:pPr>
                      <a:r>
                        <a:rPr lang="es-MX" sz="1000" b="1">
                          <a:latin typeface="Calibri"/>
                          <a:ea typeface="Calibri"/>
                          <a:cs typeface="Times New Roman"/>
                        </a:rPr>
                        <a:t>UNIDAD:</a:t>
                      </a:r>
                      <a:endParaRPr lang="es-MX" sz="1000">
                        <a:latin typeface="Calibri"/>
                        <a:ea typeface="Calibri"/>
                        <a:cs typeface="Times New Roman"/>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2319020" algn="l"/>
                        </a:tabLst>
                      </a:pPr>
                      <a:r>
                        <a:rPr lang="es-MX" sz="1000" b="1">
                          <a:latin typeface="Calibri"/>
                          <a:ea typeface="Calibri"/>
                          <a:cs typeface="Times New Roman"/>
                        </a:rPr>
                        <a:t>BIMESTRE:</a:t>
                      </a:r>
                      <a:endParaRPr lang="es-MX" sz="1000">
                        <a:latin typeface="Calibri"/>
                        <a:ea typeface="Calibri"/>
                        <a:cs typeface="Times New Roman"/>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2319020" algn="l"/>
                        </a:tabLst>
                      </a:pPr>
                      <a:r>
                        <a:rPr lang="es-MX" sz="1000" b="1">
                          <a:latin typeface="Calibri"/>
                          <a:ea typeface="Calibri"/>
                          <a:cs typeface="Times New Roman"/>
                        </a:rPr>
                        <a:t>No. DE SESIÓN:</a:t>
                      </a:r>
                      <a:endParaRPr lang="es-MX" sz="1000">
                        <a:latin typeface="Calibri"/>
                        <a:ea typeface="Calibri"/>
                        <a:cs typeface="Times New Roman"/>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7" name="16 Tabla"/>
          <p:cNvGraphicFramePr>
            <a:graphicFrameLocks noGrp="1"/>
          </p:cNvGraphicFramePr>
          <p:nvPr/>
        </p:nvGraphicFramePr>
        <p:xfrm>
          <a:off x="2046749" y="2485963"/>
          <a:ext cx="8127999" cy="175260"/>
        </p:xfrm>
        <a:graphic>
          <a:graphicData uri="http://schemas.openxmlformats.org/drawingml/2006/table">
            <a:tbl>
              <a:tblPr/>
              <a:tblGrid>
                <a:gridCol w="2747293">
                  <a:extLst>
                    <a:ext uri="{9D8B030D-6E8A-4147-A177-3AD203B41FA5}">
                      <a16:colId xmlns:a16="http://schemas.microsoft.com/office/drawing/2014/main" val="20000"/>
                    </a:ext>
                  </a:extLst>
                </a:gridCol>
                <a:gridCol w="2730296">
                  <a:extLst>
                    <a:ext uri="{9D8B030D-6E8A-4147-A177-3AD203B41FA5}">
                      <a16:colId xmlns:a16="http://schemas.microsoft.com/office/drawing/2014/main" val="20001"/>
                    </a:ext>
                  </a:extLst>
                </a:gridCol>
                <a:gridCol w="2650410">
                  <a:extLst>
                    <a:ext uri="{9D8B030D-6E8A-4147-A177-3AD203B41FA5}">
                      <a16:colId xmlns:a16="http://schemas.microsoft.com/office/drawing/2014/main" val="20002"/>
                    </a:ext>
                  </a:extLst>
                </a:gridCol>
              </a:tblGrid>
              <a:tr h="172010">
                <a:tc>
                  <a:txBody>
                    <a:bodyPr/>
                    <a:lstStyle/>
                    <a:p>
                      <a:pPr algn="just">
                        <a:lnSpc>
                          <a:spcPct val="115000"/>
                        </a:lnSpc>
                        <a:spcAft>
                          <a:spcPts val="0"/>
                        </a:spcAft>
                        <a:tabLst>
                          <a:tab pos="2319020" algn="l"/>
                        </a:tabLst>
                      </a:pPr>
                      <a:r>
                        <a:rPr lang="es-MX" sz="1000" b="1">
                          <a:latin typeface="Calibri"/>
                          <a:ea typeface="Calibri"/>
                          <a:cs typeface="Times New Roman"/>
                        </a:rPr>
                        <a:t>OBJETIVO: </a:t>
                      </a:r>
                      <a:endParaRPr lang="es-MX" sz="1000">
                        <a:latin typeface="Calibri"/>
                        <a:ea typeface="Calibri"/>
                        <a:cs typeface="Times New Roman"/>
                      </a:endParaRPr>
                    </a:p>
                  </a:txBody>
                  <a:tcPr marL="61189" marR="61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2319020" algn="l"/>
                        </a:tabLst>
                      </a:pPr>
                      <a:r>
                        <a:rPr lang="es-MX" sz="1000" b="1">
                          <a:latin typeface="Calibri"/>
                          <a:ea typeface="Calibri"/>
                          <a:cs typeface="Times New Roman"/>
                        </a:rPr>
                        <a:t>CONTENIDOS:</a:t>
                      </a:r>
                      <a:endParaRPr lang="es-MX" sz="1000">
                        <a:latin typeface="Calibri"/>
                        <a:ea typeface="Calibri"/>
                        <a:cs typeface="Times New Roman"/>
                      </a:endParaRPr>
                    </a:p>
                  </a:txBody>
                  <a:tcPr marL="61189" marR="61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2319020" algn="l"/>
                        </a:tabLst>
                      </a:pPr>
                      <a:r>
                        <a:rPr lang="es-MX" sz="1000" b="1">
                          <a:latin typeface="Calibri"/>
                          <a:ea typeface="Calibri"/>
                          <a:cs typeface="Times New Roman"/>
                        </a:rPr>
                        <a:t>EVIDENCIAS DE APRENDIZAJE:</a:t>
                      </a:r>
                      <a:endParaRPr lang="es-MX" sz="1000">
                        <a:latin typeface="Calibri"/>
                        <a:ea typeface="Calibri"/>
                        <a:cs typeface="Times New Roman"/>
                      </a:endParaRPr>
                    </a:p>
                  </a:txBody>
                  <a:tcPr marL="61189" marR="611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9" name="18 Tabla"/>
          <p:cNvGraphicFramePr>
            <a:graphicFrameLocks noGrp="1"/>
          </p:cNvGraphicFramePr>
          <p:nvPr/>
        </p:nvGraphicFramePr>
        <p:xfrm>
          <a:off x="1943510" y="3507903"/>
          <a:ext cx="8128000" cy="1051560"/>
        </p:xfrm>
        <a:graphic>
          <a:graphicData uri="http://schemas.openxmlformats.org/drawingml/2006/table">
            <a:tbl>
              <a:tblPr/>
              <a:tblGrid>
                <a:gridCol w="717427">
                  <a:extLst>
                    <a:ext uri="{9D8B030D-6E8A-4147-A177-3AD203B41FA5}">
                      <a16:colId xmlns:a16="http://schemas.microsoft.com/office/drawing/2014/main" val="20000"/>
                    </a:ext>
                  </a:extLst>
                </a:gridCol>
                <a:gridCol w="4014297">
                  <a:extLst>
                    <a:ext uri="{9D8B030D-6E8A-4147-A177-3AD203B41FA5}">
                      <a16:colId xmlns:a16="http://schemas.microsoft.com/office/drawing/2014/main" val="20001"/>
                    </a:ext>
                  </a:extLst>
                </a:gridCol>
                <a:gridCol w="740717">
                  <a:extLst>
                    <a:ext uri="{9D8B030D-6E8A-4147-A177-3AD203B41FA5}">
                      <a16:colId xmlns:a16="http://schemas.microsoft.com/office/drawing/2014/main" val="20002"/>
                    </a:ext>
                  </a:extLst>
                </a:gridCol>
                <a:gridCol w="1368962">
                  <a:extLst>
                    <a:ext uri="{9D8B030D-6E8A-4147-A177-3AD203B41FA5}">
                      <a16:colId xmlns:a16="http://schemas.microsoft.com/office/drawing/2014/main" val="20003"/>
                    </a:ext>
                  </a:extLst>
                </a:gridCol>
                <a:gridCol w="1286597">
                  <a:extLst>
                    <a:ext uri="{9D8B030D-6E8A-4147-A177-3AD203B41FA5}">
                      <a16:colId xmlns:a16="http://schemas.microsoft.com/office/drawing/2014/main" val="20004"/>
                    </a:ext>
                  </a:extLst>
                </a:gridCol>
              </a:tblGrid>
              <a:tr h="172419">
                <a:tc>
                  <a:txBody>
                    <a:bodyPr/>
                    <a:lstStyle/>
                    <a:p>
                      <a:pPr algn="ctr">
                        <a:lnSpc>
                          <a:spcPct val="115000"/>
                        </a:lnSpc>
                        <a:spcAft>
                          <a:spcPts val="0"/>
                        </a:spcAft>
                        <a:tabLst>
                          <a:tab pos="2319020" algn="l"/>
                        </a:tabLst>
                      </a:pPr>
                      <a:r>
                        <a:rPr lang="es-MX" sz="1000" b="1">
                          <a:latin typeface="Calibri"/>
                          <a:ea typeface="Calibri"/>
                          <a:cs typeface="Times New Roman"/>
                        </a:rPr>
                        <a:t>SESIÓN</a:t>
                      </a: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319020" algn="l"/>
                        </a:tabLst>
                      </a:pPr>
                      <a:r>
                        <a:rPr lang="es-MX" sz="1000" b="1">
                          <a:latin typeface="Calibri"/>
                          <a:ea typeface="Calibri"/>
                          <a:cs typeface="Times New Roman"/>
                        </a:rPr>
                        <a:t>SECUENCIA DIDÁCTICA</a:t>
                      </a: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319020" algn="l"/>
                        </a:tabLst>
                      </a:pPr>
                      <a:r>
                        <a:rPr lang="es-MX" sz="1000" b="1">
                          <a:latin typeface="Calibri"/>
                          <a:ea typeface="Calibri"/>
                          <a:cs typeface="Times New Roman"/>
                        </a:rPr>
                        <a:t>TIEMPO</a:t>
                      </a: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319020" algn="l"/>
                        </a:tabLst>
                      </a:pPr>
                      <a:r>
                        <a:rPr lang="es-MX" sz="1000" b="1">
                          <a:latin typeface="Calibri"/>
                          <a:ea typeface="Calibri"/>
                          <a:cs typeface="Times New Roman"/>
                        </a:rPr>
                        <a:t>MATERIALES</a:t>
                      </a: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319020" algn="l"/>
                        </a:tabLst>
                      </a:pPr>
                      <a:r>
                        <a:rPr lang="es-MX" sz="1000" b="1">
                          <a:latin typeface="Calibri"/>
                          <a:ea typeface="Calibri"/>
                          <a:cs typeface="Times New Roman"/>
                        </a:rPr>
                        <a:t>OBSERVACIONES</a:t>
                      </a: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62095">
                <a:tc>
                  <a:txBody>
                    <a:bodyPr/>
                    <a:lstStyle/>
                    <a:p>
                      <a:pPr algn="just">
                        <a:lnSpc>
                          <a:spcPct val="115000"/>
                        </a:lnSpc>
                        <a:spcAft>
                          <a:spcPts val="0"/>
                        </a:spcAft>
                        <a:tabLst>
                          <a:tab pos="2319020" algn="l"/>
                        </a:tabLst>
                      </a:pP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2319020" algn="l"/>
                        </a:tabLst>
                      </a:pPr>
                      <a:endParaRPr lang="es-MX" sz="1000">
                        <a:latin typeface="Calibri"/>
                        <a:ea typeface="Calibri"/>
                        <a:cs typeface="Times New Roman"/>
                      </a:endParaRPr>
                    </a:p>
                    <a:p>
                      <a:pPr algn="just">
                        <a:lnSpc>
                          <a:spcPct val="115000"/>
                        </a:lnSpc>
                        <a:spcAft>
                          <a:spcPts val="0"/>
                        </a:spcAft>
                        <a:tabLst>
                          <a:tab pos="2319020" algn="l"/>
                        </a:tabLst>
                      </a:pPr>
                      <a:r>
                        <a:rPr lang="es-MX" sz="1000" b="1">
                          <a:latin typeface="Calibri"/>
                          <a:ea typeface="Calibri"/>
                          <a:cs typeface="Times New Roman"/>
                        </a:rPr>
                        <a:t>APERTURA:</a:t>
                      </a:r>
                      <a:endParaRPr lang="es-MX" sz="1000">
                        <a:latin typeface="Calibri"/>
                        <a:ea typeface="Calibri"/>
                        <a:cs typeface="Times New Roman"/>
                      </a:endParaRPr>
                    </a:p>
                    <a:p>
                      <a:pPr algn="just">
                        <a:lnSpc>
                          <a:spcPct val="115000"/>
                        </a:lnSpc>
                        <a:spcAft>
                          <a:spcPts val="0"/>
                        </a:spcAft>
                        <a:tabLst>
                          <a:tab pos="2319020" algn="l"/>
                        </a:tabLst>
                      </a:pPr>
                      <a:r>
                        <a:rPr lang="es-MX" sz="1000" b="1">
                          <a:latin typeface="Calibri"/>
                          <a:ea typeface="Calibri"/>
                          <a:cs typeface="Times New Roman"/>
                        </a:rPr>
                        <a:t>DESARROLLO: </a:t>
                      </a:r>
                      <a:endParaRPr lang="es-MX" sz="1000">
                        <a:latin typeface="Calibri"/>
                        <a:ea typeface="Calibri"/>
                        <a:cs typeface="Times New Roman"/>
                      </a:endParaRPr>
                    </a:p>
                    <a:p>
                      <a:pPr algn="just">
                        <a:lnSpc>
                          <a:spcPct val="115000"/>
                        </a:lnSpc>
                        <a:spcAft>
                          <a:spcPts val="0"/>
                        </a:spcAft>
                        <a:tabLst>
                          <a:tab pos="2319020" algn="l"/>
                        </a:tabLst>
                      </a:pPr>
                      <a:r>
                        <a:rPr lang="es-MX" sz="1000" b="1">
                          <a:latin typeface="Calibri"/>
                          <a:ea typeface="Calibri"/>
                          <a:cs typeface="Times New Roman"/>
                        </a:rPr>
                        <a:t>CIERRE:</a:t>
                      </a:r>
                      <a:endParaRPr lang="es-MX" sz="1000">
                        <a:latin typeface="Calibri"/>
                        <a:ea typeface="Calibri"/>
                        <a:cs typeface="Times New Roman"/>
                      </a:endParaRPr>
                    </a:p>
                    <a:p>
                      <a:pPr algn="just">
                        <a:lnSpc>
                          <a:spcPct val="115000"/>
                        </a:lnSpc>
                        <a:spcAft>
                          <a:spcPts val="0"/>
                        </a:spcAft>
                        <a:tabLst>
                          <a:tab pos="2319020" algn="l"/>
                        </a:tabLst>
                      </a:pPr>
                      <a:r>
                        <a:rPr lang="es-MX" sz="1000" b="1">
                          <a:latin typeface="Calibri"/>
                          <a:ea typeface="Calibri"/>
                          <a:cs typeface="Times New Roman"/>
                        </a:rPr>
                        <a:t>EVALUACIÓN Y HERRAMIENTA:</a:t>
                      </a: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2319020" algn="l"/>
                        </a:tabLst>
                      </a:pP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2319020" algn="l"/>
                        </a:tabLst>
                      </a:pP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2319020" algn="l"/>
                        </a:tabLst>
                      </a:pPr>
                      <a:endParaRPr lang="es-MX" sz="1000">
                        <a:latin typeface="Calibri"/>
                        <a:ea typeface="Calibri"/>
                        <a:cs typeface="Times New Roman"/>
                      </a:endParaRPr>
                    </a:p>
                  </a:txBody>
                  <a:tcPr marL="61335" marR="61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1" name="20 Tabla"/>
          <p:cNvGraphicFramePr>
            <a:graphicFrameLocks noGrp="1"/>
          </p:cNvGraphicFramePr>
          <p:nvPr/>
        </p:nvGraphicFramePr>
        <p:xfrm>
          <a:off x="2075565" y="5495541"/>
          <a:ext cx="8128000" cy="175260"/>
        </p:xfrm>
        <a:graphic>
          <a:graphicData uri="http://schemas.openxmlformats.org/drawingml/2006/table">
            <a:tbl>
              <a:tblPr/>
              <a:tblGrid>
                <a:gridCol w="8128000">
                  <a:extLst>
                    <a:ext uri="{9D8B030D-6E8A-4147-A177-3AD203B41FA5}">
                      <a16:colId xmlns:a16="http://schemas.microsoft.com/office/drawing/2014/main" val="20000"/>
                    </a:ext>
                  </a:extLst>
                </a:gridCol>
              </a:tblGrid>
              <a:tr h="171484">
                <a:tc>
                  <a:txBody>
                    <a:bodyPr/>
                    <a:lstStyle/>
                    <a:p>
                      <a:pPr>
                        <a:lnSpc>
                          <a:spcPct val="115000"/>
                        </a:lnSpc>
                        <a:spcAft>
                          <a:spcPts val="1000"/>
                        </a:spcAft>
                      </a:pPr>
                      <a:r>
                        <a:rPr lang="es-MX" sz="1000" b="1">
                          <a:latin typeface="Calibri"/>
                          <a:ea typeface="Calibri"/>
                          <a:cs typeface="Times New Roman"/>
                        </a:rPr>
                        <a:t>ACTIVIDAD EXTRACLASE:</a:t>
                      </a:r>
                      <a:endParaRPr lang="es-MX" sz="1000">
                        <a:latin typeface="Calibri"/>
                        <a:ea typeface="Calibri"/>
                        <a:cs typeface="Times New Roman"/>
                      </a:endParaRPr>
                    </a:p>
                  </a:txBody>
                  <a:tcPr marL="61002" marR="610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bwMode="auto">
          <a:xfrm>
            <a:off x="2891908" y="187466"/>
            <a:ext cx="5194114" cy="123110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CONEXIONES DGIRE UNAM</a:t>
            </a:r>
            <a:endParaRPr kumimoji="0" lang="es-MX" sz="11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PROYECTOS INTERDISCIPLINARIOS</a:t>
            </a:r>
            <a:endParaRPr kumimoji="0" lang="es-MX" sz="11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2018-2019 </a:t>
            </a:r>
            <a:endParaRPr kumimoji="0" lang="es-MX" sz="11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1400" b="1" i="0" u="none" strike="noStrike" cap="none" normalizeH="0" baseline="0" dirty="0">
                <a:ln>
                  <a:noFill/>
                </a:ln>
                <a:solidFill>
                  <a:srgbClr val="FFFF00"/>
                </a:solidFill>
                <a:effectLst/>
                <a:latin typeface="Times New Roman" pitchFamily="18" charset="0"/>
                <a:ea typeface="Calibri" pitchFamily="34" charset="0"/>
                <a:cs typeface="Times New Roman" pitchFamily="18" charset="0"/>
              </a:rPr>
              <a:t>REFLEXI</a:t>
            </a:r>
            <a:r>
              <a:rPr kumimoji="0" lang="es-MX" sz="1400" b="1" i="0" u="none" strike="noStrike" cap="none" normalizeH="0" baseline="0" dirty="0">
                <a:ln>
                  <a:noFill/>
                </a:ln>
                <a:solidFill>
                  <a:srgbClr val="FFFF00"/>
                </a:solidFill>
                <a:effectLst/>
                <a:latin typeface="Calibri"/>
                <a:ea typeface="Calibri" pitchFamily="34" charset="0"/>
                <a:cs typeface="Times New Roman" pitchFamily="18" charset="0"/>
              </a:rPr>
              <a:t>Ó</a:t>
            </a:r>
            <a:r>
              <a:rPr kumimoji="0" lang="es-MX" sz="1400" b="1" i="0" u="none" strike="noStrike" cap="none" normalizeH="0" baseline="0" dirty="0">
                <a:ln>
                  <a:noFill/>
                </a:ln>
                <a:solidFill>
                  <a:srgbClr val="FFFF00"/>
                </a:solidFill>
                <a:effectLst/>
                <a:latin typeface="Times New Roman" pitchFamily="18" charset="0"/>
                <a:ea typeface="Calibri" pitchFamily="34" charset="0"/>
                <a:cs typeface="Times New Roman" pitchFamily="18" charset="0"/>
              </a:rPr>
              <a:t>N. GRUPO INTERDISCIPLINARIO</a:t>
            </a:r>
            <a:br>
              <a:rPr kumimoji="0" lang="es-MX" sz="1100" b="1" i="0" u="none" strike="noStrike" cap="none" normalizeH="0" baseline="0" dirty="0">
                <a:ln>
                  <a:noFill/>
                </a:ln>
                <a:solidFill>
                  <a:srgbClr val="FFFF00"/>
                </a:solidFill>
                <a:effectLst/>
                <a:latin typeface="Arial" pitchFamily="34" charset="0"/>
                <a:cs typeface="Arial" pitchFamily="34" charset="0"/>
              </a:rPr>
            </a:br>
            <a:r>
              <a:rPr kumimoji="0" lang="es-MX"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ISI: </a:t>
            </a:r>
            <a:r>
              <a:rPr kumimoji="0" lang="es-MX" sz="1200" b="1" i="0" u="sng" strike="noStrike" cap="none" normalizeH="0" baseline="0" dirty="0">
                <a:ln>
                  <a:noFill/>
                </a:ln>
                <a:solidFill>
                  <a:schemeClr val="tx1"/>
                </a:solidFill>
                <a:effectLst/>
                <a:latin typeface="Times New Roman" pitchFamily="18" charset="0"/>
                <a:ea typeface="Calibri" pitchFamily="34" charset="0"/>
                <a:cs typeface="Times New Roman" pitchFamily="18" charset="0"/>
              </a:rPr>
              <a:t>___INSTITUTO ANDERSEN / DIVISI</a:t>
            </a:r>
            <a:r>
              <a:rPr kumimoji="0" lang="es-MX" sz="1200" b="1" i="0" u="sng" strike="noStrike" cap="none" normalizeH="0" baseline="0" dirty="0">
                <a:ln>
                  <a:noFill/>
                </a:ln>
                <a:solidFill>
                  <a:schemeClr val="tx1"/>
                </a:solidFill>
                <a:effectLst/>
                <a:latin typeface="Calibri"/>
                <a:ea typeface="Calibri" pitchFamily="34" charset="0"/>
                <a:cs typeface="Times New Roman" pitchFamily="18" charset="0"/>
              </a:rPr>
              <a:t>Ó</a:t>
            </a:r>
            <a:r>
              <a:rPr kumimoji="0" lang="es-MX" sz="1200" b="1" i="0" u="sng" strike="noStrike" cap="none" normalizeH="0" baseline="0" dirty="0">
                <a:ln>
                  <a:noFill/>
                </a:ln>
                <a:solidFill>
                  <a:schemeClr val="tx1"/>
                </a:solidFill>
                <a:effectLst/>
                <a:latin typeface="Times New Roman" pitchFamily="18" charset="0"/>
                <a:ea typeface="Calibri" pitchFamily="34" charset="0"/>
                <a:cs typeface="Times New Roman" pitchFamily="18" charset="0"/>
              </a:rPr>
              <a:t>N PREPARATORIA_________</a:t>
            </a:r>
            <a:endParaRPr kumimoji="0" lang="es-MX" sz="11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CLAVE: </a:t>
            </a:r>
            <a:r>
              <a:rPr kumimoji="0" lang="es-MX" sz="1200" b="1" i="0" u="sng" strike="noStrike" cap="none" normalizeH="0" baseline="0" dirty="0">
                <a:ln>
                  <a:noFill/>
                </a:ln>
                <a:solidFill>
                  <a:schemeClr val="tx1"/>
                </a:solidFill>
                <a:effectLst/>
                <a:latin typeface="Times New Roman" pitchFamily="18" charset="0"/>
                <a:ea typeface="Calibri" pitchFamily="34" charset="0"/>
                <a:cs typeface="Times New Roman" pitchFamily="18" charset="0"/>
              </a:rPr>
              <a:t>___1301____</a:t>
            </a:r>
            <a:endParaRPr kumimoji="0" lang="es-MX" sz="1800" b="0" i="0" u="none" strike="noStrike" cap="none" normalizeH="0" baseline="0" dirty="0">
              <a:ln>
                <a:noFill/>
              </a:ln>
              <a:solidFill>
                <a:schemeClr val="tx1"/>
              </a:solidFill>
              <a:effectLst/>
              <a:latin typeface="Arial" pitchFamily="34" charset="0"/>
              <a:cs typeface="Arial" pitchFamily="34" charset="0"/>
            </a:endParaRPr>
          </a:p>
        </p:txBody>
      </p:sp>
      <p:sp>
        <p:nvSpPr>
          <p:cNvPr id="73730" name="Rectangle 2"/>
          <p:cNvSpPr>
            <a:spLocks noChangeArrowheads="1"/>
          </p:cNvSpPr>
          <p:nvPr/>
        </p:nvSpPr>
        <p:spPr bwMode="auto">
          <a:xfrm>
            <a:off x="1631852" y="1306062"/>
            <a:ext cx="794355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200" b="1"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TRABAJO  COOPERATIVO  DE  LOS  PROFESORES</a:t>
            </a:r>
            <a:endParaRPr kumimoji="0" lang="es-MX"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7" name="6 Tabla"/>
          <p:cNvGraphicFramePr>
            <a:graphicFrameLocks noGrp="1"/>
          </p:cNvGraphicFramePr>
          <p:nvPr/>
        </p:nvGraphicFramePr>
        <p:xfrm>
          <a:off x="2553115" y="2018709"/>
          <a:ext cx="6748145" cy="3327019"/>
        </p:xfrm>
        <a:graphic>
          <a:graphicData uri="http://schemas.openxmlformats.org/drawingml/2006/table">
            <a:tbl>
              <a:tblPr/>
              <a:tblGrid>
                <a:gridCol w="1167130">
                  <a:extLst>
                    <a:ext uri="{9D8B030D-6E8A-4147-A177-3AD203B41FA5}">
                      <a16:colId xmlns:a16="http://schemas.microsoft.com/office/drawing/2014/main" val="20000"/>
                    </a:ext>
                  </a:extLst>
                </a:gridCol>
                <a:gridCol w="5581015">
                  <a:extLst>
                    <a:ext uri="{9D8B030D-6E8A-4147-A177-3AD203B41FA5}">
                      <a16:colId xmlns:a16="http://schemas.microsoft.com/office/drawing/2014/main" val="20001"/>
                    </a:ext>
                  </a:extLst>
                </a:gridCol>
              </a:tblGrid>
              <a:tr h="0">
                <a:tc>
                  <a:txBody>
                    <a:bodyPr/>
                    <a:lstStyle/>
                    <a:p>
                      <a:pPr>
                        <a:lnSpc>
                          <a:spcPct val="107000"/>
                        </a:lnSpc>
                        <a:spcAft>
                          <a:spcPts val="0"/>
                        </a:spcAft>
                      </a:pPr>
                      <a:r>
                        <a:rPr lang="es-MX" sz="1200">
                          <a:latin typeface="Times New Roman"/>
                          <a:ea typeface="Calibri"/>
                          <a:cs typeface="Arial"/>
                        </a:rPr>
                        <a:t>Avances</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b="1">
                          <a:latin typeface="Times New Roman"/>
                          <a:ea typeface="Calibri"/>
                          <a:cs typeface="Arial"/>
                        </a:rPr>
                        <a:t>En cuanto a los contenidos: </a:t>
                      </a:r>
                      <a:endParaRPr lang="es-MX" sz="1100">
                        <a:latin typeface="Calibri"/>
                        <a:ea typeface="Calibri"/>
                        <a:cs typeface="Arial"/>
                      </a:endParaRPr>
                    </a:p>
                    <a:p>
                      <a:pPr>
                        <a:lnSpc>
                          <a:spcPct val="107000"/>
                        </a:lnSpc>
                        <a:spcAft>
                          <a:spcPts val="0"/>
                        </a:spcAft>
                      </a:pPr>
                      <a:r>
                        <a:rPr lang="es-MX" sz="1200">
                          <a:latin typeface="Times New Roman"/>
                          <a:ea typeface="Calibri"/>
                          <a:cs typeface="Arial"/>
                        </a:rPr>
                        <a:t>Establecer la conexión entre asignaturas y temas; buscar información.</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b="1">
                          <a:latin typeface="Times New Roman"/>
                          <a:ea typeface="Calibri"/>
                          <a:cs typeface="Arial"/>
                        </a:rPr>
                        <a:t>En cuanto a la relación entre profesores: </a:t>
                      </a:r>
                      <a:endParaRPr lang="es-MX" sz="1100">
                        <a:latin typeface="Calibri"/>
                        <a:ea typeface="Calibri"/>
                        <a:cs typeface="Arial"/>
                      </a:endParaRPr>
                    </a:p>
                    <a:p>
                      <a:pPr>
                        <a:lnSpc>
                          <a:spcPct val="107000"/>
                        </a:lnSpc>
                        <a:spcAft>
                          <a:spcPts val="0"/>
                        </a:spcAft>
                      </a:pPr>
                      <a:r>
                        <a:rPr lang="es-MX" sz="1200">
                          <a:latin typeface="Times New Roman"/>
                          <a:ea typeface="Calibri"/>
                          <a:cs typeface="Arial"/>
                        </a:rPr>
                        <a:t>Apertura al diálogo, definición de roles de trabajo, comunicación efectiva por diversos medios, llegar a acuerdos.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b="1">
                          <a:latin typeface="Times New Roman"/>
                          <a:ea typeface="Calibri"/>
                          <a:cs typeface="Arial"/>
                        </a:rPr>
                        <a:t>En cuanto a los resultados:</a:t>
                      </a:r>
                      <a:endParaRPr lang="es-MX" sz="1100">
                        <a:latin typeface="Calibri"/>
                        <a:ea typeface="Calibri"/>
                        <a:cs typeface="Arial"/>
                      </a:endParaRPr>
                    </a:p>
                    <a:p>
                      <a:pPr>
                        <a:lnSpc>
                          <a:spcPct val="107000"/>
                        </a:lnSpc>
                        <a:spcAft>
                          <a:spcPts val="0"/>
                        </a:spcAft>
                      </a:pPr>
                      <a:r>
                        <a:rPr lang="es-MX" sz="1200">
                          <a:latin typeface="Times New Roman"/>
                          <a:ea typeface="Calibri"/>
                          <a:cs typeface="Arial"/>
                        </a:rPr>
                        <a:t>Lograr los objetivos y cumplir con el trabajo de la segunda etapa, en tiempo y forma.</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7000"/>
                        </a:lnSpc>
                        <a:spcAft>
                          <a:spcPts val="0"/>
                        </a:spcAft>
                      </a:pPr>
                      <a:r>
                        <a:rPr lang="es-MX" sz="1200">
                          <a:latin typeface="Times New Roman"/>
                          <a:ea typeface="Calibri"/>
                          <a:cs typeface="Arial"/>
                        </a:rPr>
                        <a:t>Tropiezos </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b="1">
                          <a:latin typeface="Times New Roman"/>
                          <a:ea typeface="Calibri"/>
                          <a:cs typeface="Arial"/>
                        </a:rPr>
                        <a:t>En cuanto al tiempo:</a:t>
                      </a:r>
                      <a:endParaRPr lang="es-MX" sz="1100">
                        <a:latin typeface="Calibri"/>
                        <a:ea typeface="Calibri"/>
                        <a:cs typeface="Arial"/>
                      </a:endParaRPr>
                    </a:p>
                    <a:p>
                      <a:pPr>
                        <a:lnSpc>
                          <a:spcPct val="107000"/>
                        </a:lnSpc>
                        <a:spcAft>
                          <a:spcPts val="0"/>
                        </a:spcAft>
                      </a:pPr>
                      <a:r>
                        <a:rPr lang="es-MX" sz="1200">
                          <a:latin typeface="Times New Roman"/>
                          <a:ea typeface="Calibri"/>
                          <a:cs typeface="Arial"/>
                        </a:rPr>
                        <a:t>Coincidir en horarios y espacios para el intercambio de ideas.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b="1">
                          <a:latin typeface="Times New Roman"/>
                          <a:ea typeface="Calibri"/>
                          <a:cs typeface="Arial"/>
                        </a:rPr>
                        <a:t>En cuanto a los contenidos:</a:t>
                      </a:r>
                      <a:endParaRPr lang="es-MX" sz="1100">
                        <a:latin typeface="Calibri"/>
                        <a:ea typeface="Calibri"/>
                        <a:cs typeface="Arial"/>
                      </a:endParaRPr>
                    </a:p>
                    <a:p>
                      <a:pPr>
                        <a:lnSpc>
                          <a:spcPct val="107000"/>
                        </a:lnSpc>
                        <a:spcAft>
                          <a:spcPts val="0"/>
                        </a:spcAft>
                      </a:pPr>
                      <a:r>
                        <a:rPr lang="es-MX" sz="1200">
                          <a:latin typeface="Times New Roman"/>
                          <a:ea typeface="Calibri"/>
                          <a:cs typeface="Arial"/>
                        </a:rPr>
                        <a:t>Definir el problema y encontrar las preguntas generadoras.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b="1">
                          <a:latin typeface="Times New Roman"/>
                          <a:ea typeface="Calibri"/>
                          <a:cs typeface="Arial"/>
                        </a:rPr>
                        <a:t>En cuanto al trabajo:</a:t>
                      </a:r>
                      <a:endParaRPr lang="es-MX" sz="1100">
                        <a:latin typeface="Calibri"/>
                        <a:ea typeface="Calibri"/>
                        <a:cs typeface="Arial"/>
                      </a:endParaRPr>
                    </a:p>
                    <a:p>
                      <a:pPr>
                        <a:lnSpc>
                          <a:spcPct val="107000"/>
                        </a:lnSpc>
                        <a:spcAft>
                          <a:spcPts val="0"/>
                        </a:spcAft>
                      </a:pPr>
                      <a:r>
                        <a:rPr lang="es-MX" sz="1200">
                          <a:latin typeface="Times New Roman"/>
                          <a:ea typeface="Calibri"/>
                          <a:cs typeface="Arial"/>
                        </a:rPr>
                        <a:t>Algunos profesores incumplieron con las tareas y retrasaron la elaboración de los productos.</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s-MX" sz="1200">
                          <a:latin typeface="Times New Roman"/>
                          <a:ea typeface="Calibri"/>
                          <a:cs typeface="Arial"/>
                        </a:rPr>
                        <a:t>Soluciones </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a:latin typeface="Times New Roman"/>
                          <a:ea typeface="Calibri"/>
                          <a:cs typeface="Times New Roman"/>
                        </a:rPr>
                        <a:t>Uso de la tecnología para la comunicación y el trabajo</a:t>
                      </a:r>
                      <a:endParaRPr lang="es-MX" sz="1100">
                        <a:latin typeface="Times New Roman"/>
                        <a:ea typeface="Calibri"/>
                        <a:cs typeface="Times New Roman"/>
                      </a:endParaRPr>
                    </a:p>
                    <a:p>
                      <a:pPr marL="342900" lvl="0" indent="-342900">
                        <a:lnSpc>
                          <a:spcPct val="107000"/>
                        </a:lnSpc>
                        <a:spcAft>
                          <a:spcPts val="0"/>
                        </a:spcAft>
                        <a:buFont typeface="+mj-lt"/>
                        <a:buAutoNum type="arabicPeriod"/>
                      </a:pPr>
                      <a:r>
                        <a:rPr lang="es-MX" sz="1200">
                          <a:latin typeface="Times New Roman"/>
                          <a:ea typeface="Calibri"/>
                          <a:cs typeface="Times New Roman"/>
                        </a:rPr>
                        <a:t>Conocer los nuevos programas</a:t>
                      </a:r>
                      <a:endParaRPr lang="es-MX" sz="1100">
                        <a:latin typeface="Times New Roman"/>
                        <a:ea typeface="Calibri"/>
                        <a:cs typeface="Times New Roman"/>
                      </a:endParaRPr>
                    </a:p>
                    <a:p>
                      <a:pPr marL="342900" lvl="0" indent="-342900">
                        <a:lnSpc>
                          <a:spcPct val="107000"/>
                        </a:lnSpc>
                        <a:spcAft>
                          <a:spcPts val="0"/>
                        </a:spcAft>
                        <a:buFont typeface="+mj-lt"/>
                        <a:buAutoNum type="arabicPeriod"/>
                      </a:pPr>
                      <a:r>
                        <a:rPr lang="es-MX" sz="1200">
                          <a:latin typeface="Times New Roman"/>
                          <a:ea typeface="Calibri"/>
                          <a:cs typeface="Times New Roman"/>
                        </a:rPr>
                        <a:t>Reuniones con tiempo limitado, pero efectivas.</a:t>
                      </a:r>
                      <a:endParaRPr lang="es-MX" sz="11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985495" cy="366148"/>
          </a:xfrm>
        </p:spPr>
        <p:txBody>
          <a:bodyPr/>
          <a:lstStyle/>
          <a:p>
            <a:pPr algn="ctr"/>
            <a:r>
              <a:rPr lang="es-MX" sz="1200" b="1" dirty="0">
                <a:latin typeface="Times New Roman" panose="02020603050405020304" pitchFamily="18" charset="0"/>
                <a:cs typeface="Times New Roman" panose="02020603050405020304" pitchFamily="18" charset="0"/>
              </a:rPr>
              <a:t>PROCESO DE PLANEACIÓN DE LAS PROPUESTAS PARA PROYECTOS </a:t>
            </a:r>
            <a:r>
              <a:rPr lang="es-ES" sz="1200" b="1" dirty="0">
                <a:latin typeface="Times New Roman" panose="02020603050405020304" pitchFamily="18" charset="0"/>
                <a:cs typeface="Times New Roman" panose="02020603050405020304" pitchFamily="18" charset="0"/>
              </a:rPr>
              <a:t>INTERDISCIPLINARIOS</a:t>
            </a:r>
            <a:endParaRPr lang="es-ES" sz="1200" dirty="0">
              <a:latin typeface="Times New Roman" panose="02020603050405020304" pitchFamily="18" charset="0"/>
              <a:cs typeface="Times New Roman" panose="02020603050405020304" pitchFamily="18" charset="0"/>
            </a:endParaRPr>
          </a:p>
        </p:txBody>
      </p:sp>
      <p:graphicFrame>
        <p:nvGraphicFramePr>
          <p:cNvPr id="4" name="4 Tabla"/>
          <p:cNvGraphicFramePr>
            <a:graphicFrameLocks noGrp="1"/>
          </p:cNvGraphicFramePr>
          <p:nvPr>
            <p:extLst>
              <p:ext uri="{D42A27DB-BD31-4B8C-83A1-F6EECF244321}">
                <p14:modId xmlns:p14="http://schemas.microsoft.com/office/powerpoint/2010/main" val="335636804"/>
              </p:ext>
            </p:extLst>
          </p:nvPr>
        </p:nvGraphicFramePr>
        <p:xfrm>
          <a:off x="2146202" y="972297"/>
          <a:ext cx="6748145" cy="3203918"/>
        </p:xfrm>
        <a:graphic>
          <a:graphicData uri="http://schemas.openxmlformats.org/drawingml/2006/table">
            <a:tbl>
              <a:tblPr/>
              <a:tblGrid>
                <a:gridCol w="1167130">
                  <a:extLst>
                    <a:ext uri="{9D8B030D-6E8A-4147-A177-3AD203B41FA5}">
                      <a16:colId xmlns:a16="http://schemas.microsoft.com/office/drawing/2014/main" val="20000"/>
                    </a:ext>
                  </a:extLst>
                </a:gridCol>
                <a:gridCol w="5581015">
                  <a:extLst>
                    <a:ext uri="{9D8B030D-6E8A-4147-A177-3AD203B41FA5}">
                      <a16:colId xmlns:a16="http://schemas.microsoft.com/office/drawing/2014/main" val="20001"/>
                    </a:ext>
                  </a:extLst>
                </a:gridCol>
              </a:tblGrid>
              <a:tr h="1456326">
                <a:tc>
                  <a:txBody>
                    <a:bodyPr/>
                    <a:lstStyle/>
                    <a:p>
                      <a:pPr>
                        <a:lnSpc>
                          <a:spcPct val="107000"/>
                        </a:lnSpc>
                        <a:spcAft>
                          <a:spcPts val="0"/>
                        </a:spcAft>
                      </a:pPr>
                      <a:r>
                        <a:rPr lang="es-MX" sz="1200">
                          <a:latin typeface="Times New Roman"/>
                          <a:ea typeface="Calibri"/>
                          <a:cs typeface="Arial"/>
                        </a:rPr>
                        <a:t>Avances</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En la mayoría de los casos se confirmaron las propuestas iniciales y en otros se reconsideraron y modificaron por nuevas, con mayor consistencia.</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Se definió la metodología.</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Se visualizó el producto final.</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El título es ahora más explícito.</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3796">
                <a:tc>
                  <a:txBody>
                    <a:bodyPr/>
                    <a:lstStyle/>
                    <a:p>
                      <a:pPr>
                        <a:lnSpc>
                          <a:spcPct val="107000"/>
                        </a:lnSpc>
                        <a:spcAft>
                          <a:spcPts val="0"/>
                        </a:spcAft>
                      </a:pPr>
                      <a:r>
                        <a:rPr lang="es-MX" sz="1200">
                          <a:latin typeface="Times New Roman"/>
                          <a:ea typeface="Calibri"/>
                          <a:cs typeface="Arial"/>
                        </a:rPr>
                        <a:t>Tropiezos </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Ignorar los intereses de los alumnos.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Perder de vista la pregunta generadora.</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Desconocer la interrelación de contenidos temáticos.</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3796">
                <a:tc>
                  <a:txBody>
                    <a:bodyPr/>
                    <a:lstStyle/>
                    <a:p>
                      <a:pPr>
                        <a:lnSpc>
                          <a:spcPct val="107000"/>
                        </a:lnSpc>
                        <a:spcAft>
                          <a:spcPts val="0"/>
                        </a:spcAft>
                      </a:pPr>
                      <a:r>
                        <a:rPr lang="es-MX" sz="1200">
                          <a:latin typeface="Times New Roman"/>
                          <a:ea typeface="Calibri"/>
                          <a:cs typeface="Arial"/>
                        </a:rPr>
                        <a:t>Soluciones </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Identificar los conocimientos previos de los alumnos.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Revisar la viabilidad del proyecto.</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Conocer algunas experiencias exitosas ayudó a la delimitación del proyecto.</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01658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bwMode="auto">
          <a:xfrm>
            <a:off x="1785881" y="569830"/>
            <a:ext cx="8620245"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PUNTOS   A   TOMARSE   EN  CUENTA   PARA   LA   IMPLEMENTACI</a:t>
            </a:r>
            <a:r>
              <a:rPr kumimoji="0" lang="es-MX" sz="1200" b="1" i="0" u="none" strike="noStrike" cap="none" normalizeH="0" baseline="0" dirty="0">
                <a:ln>
                  <a:noFill/>
                </a:ln>
                <a:solidFill>
                  <a:schemeClr val="tx1"/>
                </a:solidFill>
                <a:effectLst/>
                <a:latin typeface="Calibri"/>
                <a:ea typeface="Calibri" pitchFamily="34" charset="0"/>
                <a:cs typeface="Times New Roman" pitchFamily="18" charset="0"/>
              </a:rPr>
              <a:t>Ó</a:t>
            </a:r>
            <a:r>
              <a:rPr kumimoji="0" lang="es-MX"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   DE   PROYECTOS   INTERDISCIPLINARIOS</a:t>
            </a:r>
            <a:endParaRPr kumimoji="0" lang="es-MX"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4" name="3 Tabla"/>
          <p:cNvGraphicFramePr>
            <a:graphicFrameLocks noGrp="1"/>
          </p:cNvGraphicFramePr>
          <p:nvPr/>
        </p:nvGraphicFramePr>
        <p:xfrm>
          <a:off x="2721927" y="1471929"/>
          <a:ext cx="6748145" cy="3914140"/>
        </p:xfrm>
        <a:graphic>
          <a:graphicData uri="http://schemas.openxmlformats.org/drawingml/2006/table">
            <a:tbl>
              <a:tblPr/>
              <a:tblGrid>
                <a:gridCol w="1167130">
                  <a:extLst>
                    <a:ext uri="{9D8B030D-6E8A-4147-A177-3AD203B41FA5}">
                      <a16:colId xmlns:a16="http://schemas.microsoft.com/office/drawing/2014/main" val="20000"/>
                    </a:ext>
                  </a:extLst>
                </a:gridCol>
                <a:gridCol w="5581015">
                  <a:extLst>
                    <a:ext uri="{9D8B030D-6E8A-4147-A177-3AD203B41FA5}">
                      <a16:colId xmlns:a16="http://schemas.microsoft.com/office/drawing/2014/main" val="20001"/>
                    </a:ext>
                  </a:extLst>
                </a:gridCol>
              </a:tblGrid>
              <a:tr h="0">
                <a:tc>
                  <a:txBody>
                    <a:bodyPr/>
                    <a:lstStyle/>
                    <a:p>
                      <a:pPr>
                        <a:lnSpc>
                          <a:spcPct val="107000"/>
                        </a:lnSpc>
                        <a:spcAft>
                          <a:spcPts val="0"/>
                        </a:spcAft>
                      </a:pPr>
                      <a:r>
                        <a:rPr lang="es-MX" sz="1200">
                          <a:latin typeface="Times New Roman"/>
                          <a:ea typeface="Calibri"/>
                          <a:cs typeface="Arial"/>
                        </a:rPr>
                        <a:t>Avances</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Haber hecho conciencia de la importancia de los proyectos interdisciplinarios.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Sincronizar temas.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Conocer todas las posibilidades de aprovechamiento de los programas.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Observar los recursos de la institución, materiales y humanos.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Establecer tiempos para el desarrollo de los proyectos sobre un calendario.</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Contar con la disposición al trabajo de los profesores.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Encontrar la transversalidad entre materias.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Mantener actitudes positivas hacia el logro del proyecto.</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7000"/>
                        </a:lnSpc>
                        <a:spcAft>
                          <a:spcPts val="0"/>
                        </a:spcAft>
                      </a:pPr>
                      <a:r>
                        <a:rPr lang="es-MX" sz="1200">
                          <a:latin typeface="Times New Roman"/>
                          <a:ea typeface="Calibri"/>
                          <a:cs typeface="Arial"/>
                        </a:rPr>
                        <a:t>Tropiezos </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Encontrar tiempo y espacio para el trabajo cooperativo.</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Plantear objetivos específicos.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Hacer coincidir tiempos dentro de las sesiones para el trabajo interdisciplinario.</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Encontrar puntos de interés para los alumnos.</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s-MX" sz="1200">
                          <a:latin typeface="Times New Roman"/>
                          <a:ea typeface="Calibri"/>
                          <a:cs typeface="Arial"/>
                        </a:rPr>
                        <a:t>Soluciones </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Considerar que los profesores de preparatoria tienen otros trabajos y laboran por horario de clase.</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Utilizar herramientas digitales para verificar avances.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Definir tiempos precisos para la entrega de productos intermedios y finales.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Contemplar previamente el trabajo interdisciplinario en los nuevos programas, para facilitar su realización.</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Conectar el área humanística con la científica y viceversa.</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Realizar los ajustes necesarios sobre la marcha. Flexibilidad.</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06754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bwMode="auto">
          <a:xfrm>
            <a:off x="2684485" y="3338949"/>
            <a:ext cx="197958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ASPECTOS A  MEJORAR</a:t>
            </a:r>
            <a:endParaRPr kumimoji="0" lang="es-MX"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2570410601"/>
              </p:ext>
            </p:extLst>
          </p:nvPr>
        </p:nvGraphicFramePr>
        <p:xfrm>
          <a:off x="2730964" y="3826618"/>
          <a:ext cx="6851650" cy="1565656"/>
        </p:xfrm>
        <a:graphic>
          <a:graphicData uri="http://schemas.openxmlformats.org/drawingml/2006/table">
            <a:tbl>
              <a:tblPr/>
              <a:tblGrid>
                <a:gridCol w="6851650">
                  <a:extLst>
                    <a:ext uri="{9D8B030D-6E8A-4147-A177-3AD203B41FA5}">
                      <a16:colId xmlns:a16="http://schemas.microsoft.com/office/drawing/2014/main" val="20000"/>
                    </a:ext>
                  </a:extLst>
                </a:gridCol>
              </a:tblGrid>
              <a:tr h="0">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Participar equitativamente en el trabajo.</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Exigir nivel de compromiso de los integrantes.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Evaluar con criterios e indicadores definidos por asignatura.</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Intercambiar información acerca de los avances en espacios de tiempo determinados.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Acercar a los especialistas a nuestros proyectos para escuchar sus observaciones.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Enriquecer los proyectos.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Analizar las sesiones interdisciplinarias en su realización efectiva (horarios, disponibilidad de los profesores).</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6 Tabla"/>
          <p:cNvGraphicFramePr>
            <a:graphicFrameLocks noGrp="1"/>
          </p:cNvGraphicFramePr>
          <p:nvPr>
            <p:extLst>
              <p:ext uri="{D42A27DB-BD31-4B8C-83A1-F6EECF244321}">
                <p14:modId xmlns:p14="http://schemas.microsoft.com/office/powerpoint/2010/main" val="1033389780"/>
              </p:ext>
            </p:extLst>
          </p:nvPr>
        </p:nvGraphicFramePr>
        <p:xfrm>
          <a:off x="2716545" y="983597"/>
          <a:ext cx="6851650" cy="1791564"/>
        </p:xfrm>
        <a:graphic>
          <a:graphicData uri="http://schemas.openxmlformats.org/drawingml/2006/table">
            <a:tbl>
              <a:tblPr/>
              <a:tblGrid>
                <a:gridCol w="6851650">
                  <a:extLst>
                    <a:ext uri="{9D8B030D-6E8A-4147-A177-3AD203B41FA5}">
                      <a16:colId xmlns:a16="http://schemas.microsoft.com/office/drawing/2014/main" val="20000"/>
                    </a:ext>
                  </a:extLst>
                </a:gridCol>
              </a:tblGrid>
              <a:tr h="1791564">
                <a:tc>
                  <a:txBody>
                    <a:bodyPr/>
                    <a:lstStyle/>
                    <a:p>
                      <a:pPr marL="342900" lvl="0" indent="-342900" rtl="0">
                        <a:lnSpc>
                          <a:spcPct val="107000"/>
                        </a:lnSpc>
                        <a:spcAft>
                          <a:spcPts val="0"/>
                        </a:spcAft>
                        <a:buFont typeface="+mj-lt"/>
                        <a:buAutoNum type="arabicPeriod"/>
                      </a:pPr>
                      <a:r>
                        <a:rPr lang="es-MX" sz="1200">
                          <a:latin typeface="Times New Roman"/>
                          <a:ea typeface="Calibri"/>
                          <a:cs typeface="Arial"/>
                        </a:rPr>
                        <a:t>Identificar problemáticas.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Plantear preguntas (Indagación).</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Incorporar nuevas modalidades de enseñanza – aprendizaje.</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Fortalecer procesos formativos y nuevas experiencias docentes.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Mejorar la comunicación entre pares.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Enfrentar retos de manera creativa.</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Interesar a los alumnos en nuevas interrogantes para el conocimiento.</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Diseñar un proyecto innovador y acorde con las necesidades educativas actuales.</a:t>
                      </a:r>
                      <a:endParaRPr lang="es-MX" sz="1100">
                        <a:latin typeface="Calibri"/>
                        <a:ea typeface="Calibri"/>
                        <a:cs typeface="Arial"/>
                      </a:endParaRPr>
                    </a:p>
                    <a:p>
                      <a:pPr marL="342900" lvl="0" indent="-342900">
                        <a:lnSpc>
                          <a:spcPct val="107000"/>
                        </a:lnSpc>
                        <a:spcAft>
                          <a:spcPts val="0"/>
                        </a:spcAft>
                        <a:buFont typeface="+mj-lt"/>
                        <a:buAutoNum type="arabicPeriod"/>
                      </a:pPr>
                      <a:r>
                        <a:rPr lang="es-MX" sz="1200">
                          <a:latin typeface="Times New Roman"/>
                          <a:ea typeface="Calibri"/>
                          <a:cs typeface="Arial"/>
                        </a:rPr>
                        <a:t>Aprovechar la capacidad de reinventarse.</a:t>
                      </a:r>
                      <a:endParaRPr lang="es-MX"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Rectángulo 1"/>
          <p:cNvSpPr/>
          <p:nvPr/>
        </p:nvSpPr>
        <p:spPr>
          <a:xfrm>
            <a:off x="2716545" y="433665"/>
            <a:ext cx="1947520" cy="280270"/>
          </a:xfrm>
          <a:prstGeom prst="rect">
            <a:avLst/>
          </a:prstGeom>
        </p:spPr>
        <p:txBody>
          <a:bodyPr wrap="none">
            <a:spAutoFit/>
          </a:bodyPr>
          <a:lstStyle/>
          <a:p>
            <a:pPr algn="ctr">
              <a:lnSpc>
                <a:spcPct val="107000"/>
              </a:lnSpc>
              <a:spcAft>
                <a:spcPts val="800"/>
              </a:spcAft>
            </a:pPr>
            <a:r>
              <a:rPr lang="es-MX" sz="1200" b="1">
                <a:latin typeface="Times New Roman" panose="02020603050405020304" pitchFamily="18" charset="0"/>
                <a:ea typeface="Calibri" panose="020F0502020204030204" pitchFamily="34" charset="0"/>
                <a:cs typeface="Arial" panose="020B0604020202020204" pitchFamily="34" charset="0"/>
              </a:rPr>
              <a:t>LOGROS ALCANZADOS</a:t>
            </a:r>
            <a:endParaRPr lang="es-ES" sz="1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0504" y="1097280"/>
            <a:ext cx="11338562" cy="661182"/>
          </a:xfrm>
        </p:spPr>
        <p:txBody>
          <a:bodyPr/>
          <a:lstStyle/>
          <a:p>
            <a:pPr algn="ctr" fontAlgn="t"/>
            <a:r>
              <a:rPr lang="es-MX" sz="1600" b="1">
                <a:solidFill>
                  <a:srgbClr val="FFFF00"/>
                </a:solidFill>
              </a:rPr>
              <a:t>REFLEXION. REUNIÓN DE ZONA</a:t>
            </a:r>
            <a:br>
              <a:rPr lang="es-MX" sz="1600" b="1">
                <a:solidFill>
                  <a:srgbClr val="FFFF00"/>
                </a:solidFill>
              </a:rPr>
            </a:br>
            <a:r>
              <a:rPr lang="es-MX" sz="1600" b="1">
                <a:solidFill>
                  <a:srgbClr val="FFFF00"/>
                </a:solidFill>
              </a:rPr>
              <a:t>Conclusiones de la 3ª Reunión de Conexiones de la Zona I ENP, llevada a cabo en el Colegio Alejandro Guillot.</a:t>
            </a:r>
            <a:br>
              <a:rPr lang="es-ES" sz="1600" b="1" dirty="0">
                <a:solidFill>
                  <a:srgbClr val="FFFF00"/>
                </a:solidFill>
              </a:rPr>
            </a:br>
            <a:endParaRPr lang="es-MX" sz="1600" b="1">
              <a:solidFill>
                <a:srgbClr val="FFFF00"/>
              </a:solidFill>
            </a:endParaRPr>
          </a:p>
        </p:txBody>
      </p:sp>
      <p:pic>
        <p:nvPicPr>
          <p:cNvPr id="3" name="image2.png" descr="Conexiones_Horizontal1a.png"/>
          <p:cNvPicPr>
            <a:picLocks noGrp="1"/>
          </p:cNvPicPr>
          <p:nvPr/>
        </p:nvPicPr>
        <p:blipFill>
          <a:blip r:embed="rId2" cstate="print"/>
          <a:srcRect t="13124"/>
          <a:stretch>
            <a:fillRect/>
          </a:stretch>
        </p:blipFill>
        <p:spPr>
          <a:xfrm>
            <a:off x="565563" y="253218"/>
            <a:ext cx="11237230" cy="914401"/>
          </a:xfrm>
          <a:prstGeom prst="rect">
            <a:avLst/>
          </a:prstGeom>
          <a:ln/>
        </p:spPr>
      </p:pic>
      <p:graphicFrame>
        <p:nvGraphicFramePr>
          <p:cNvPr id="4" name="Tabla 8"/>
          <p:cNvGraphicFramePr>
            <a:graphicFrameLocks noGrp="1"/>
          </p:cNvGraphicFramePr>
          <p:nvPr>
            <p:extLst>
              <p:ext uri="{D42A27DB-BD31-4B8C-83A1-F6EECF244321}">
                <p14:modId xmlns:p14="http://schemas.microsoft.com/office/powerpoint/2010/main" val="2869809824"/>
              </p:ext>
            </p:extLst>
          </p:nvPr>
        </p:nvGraphicFramePr>
        <p:xfrm>
          <a:off x="836245" y="1681402"/>
          <a:ext cx="10896209" cy="304800"/>
        </p:xfrm>
        <a:graphic>
          <a:graphicData uri="http://schemas.openxmlformats.org/drawingml/2006/table">
            <a:tbl>
              <a:tblPr firstRow="1" bandRow="1">
                <a:tableStyleId>{5C22544A-7EE6-4342-B048-85BDC9FD1C3A}</a:tableStyleId>
              </a:tblPr>
              <a:tblGrid>
                <a:gridCol w="10896209">
                  <a:extLst>
                    <a:ext uri="{9D8B030D-6E8A-4147-A177-3AD203B41FA5}">
                      <a16:colId xmlns:a16="http://schemas.microsoft.com/office/drawing/2014/main" val="20000"/>
                    </a:ext>
                  </a:extLst>
                </a:gridCol>
              </a:tblGrid>
              <a:tr h="298428">
                <a:tc>
                  <a:txBody>
                    <a:bodyPr/>
                    <a:lstStyle/>
                    <a:p>
                      <a:pPr algn="l"/>
                      <a:r>
                        <a:rPr lang="es-MX" sz="1400">
                          <a:solidFill>
                            <a:schemeClr val="tx1"/>
                          </a:solidFill>
                          <a:latin typeface="Century Gothic" panose="020B0502020202020204" pitchFamily="34" charset="0"/>
                          <a:cs typeface="Arial" panose="020B0604020202020204" pitchFamily="34" charset="0"/>
                        </a:rPr>
                        <a:t>1. Trabajo Cooperativo</a:t>
                      </a:r>
                      <a:r>
                        <a:rPr lang="es-MX" sz="1400" baseline="0">
                          <a:solidFill>
                            <a:schemeClr val="tx1"/>
                          </a:solidFill>
                          <a:latin typeface="Century Gothic" panose="020B0502020202020204" pitchFamily="34" charset="0"/>
                          <a:cs typeface="Arial" panose="020B0604020202020204" pitchFamily="34" charset="0"/>
                        </a:rPr>
                        <a:t> de los Maestros</a:t>
                      </a:r>
                      <a:endParaRPr lang="es-MX" sz="1400">
                        <a:solidFill>
                          <a:schemeClr val="tx1"/>
                        </a:solidFill>
                        <a:latin typeface="Century Gothic" panose="020B0502020202020204" pitchFamily="34" charset="0"/>
                        <a:cs typeface="Arial" panose="020B0604020202020204" pitchFamily="34" charset="0"/>
                      </a:endParaRPr>
                    </a:p>
                  </a:txBody>
                  <a:tcPr>
                    <a:noFill/>
                  </a:tcPr>
                </a:tc>
                <a:extLst>
                  <a:ext uri="{0D108BD9-81ED-4DB2-BD59-A6C34878D82A}">
                    <a16:rowId xmlns:a16="http://schemas.microsoft.com/office/drawing/2014/main" val="10000"/>
                  </a:ext>
                </a:extLst>
              </a:tr>
            </a:tbl>
          </a:graphicData>
        </a:graphic>
      </p:graphicFrame>
      <p:graphicFrame>
        <p:nvGraphicFramePr>
          <p:cNvPr id="5" name="Tabla 5"/>
          <p:cNvGraphicFramePr>
            <a:graphicFrameLocks noGrp="1"/>
          </p:cNvGraphicFramePr>
          <p:nvPr>
            <p:extLst>
              <p:ext uri="{D42A27DB-BD31-4B8C-83A1-F6EECF244321}">
                <p14:modId xmlns:p14="http://schemas.microsoft.com/office/powerpoint/2010/main" val="138675781"/>
              </p:ext>
            </p:extLst>
          </p:nvPr>
        </p:nvGraphicFramePr>
        <p:xfrm>
          <a:off x="794042" y="2373377"/>
          <a:ext cx="10896210" cy="3284938"/>
        </p:xfrm>
        <a:graphic>
          <a:graphicData uri="http://schemas.openxmlformats.org/drawingml/2006/table">
            <a:tbl>
              <a:tblPr firstRow="1" bandRow="1">
                <a:tableStyleId>{5C22544A-7EE6-4342-B048-85BDC9FD1C3A}</a:tableStyleId>
              </a:tblPr>
              <a:tblGrid>
                <a:gridCol w="3632070">
                  <a:extLst>
                    <a:ext uri="{9D8B030D-6E8A-4147-A177-3AD203B41FA5}">
                      <a16:colId xmlns:a16="http://schemas.microsoft.com/office/drawing/2014/main" val="20000"/>
                    </a:ext>
                  </a:extLst>
                </a:gridCol>
                <a:gridCol w="3632070">
                  <a:extLst>
                    <a:ext uri="{9D8B030D-6E8A-4147-A177-3AD203B41FA5}">
                      <a16:colId xmlns:a16="http://schemas.microsoft.com/office/drawing/2014/main" val="20001"/>
                    </a:ext>
                  </a:extLst>
                </a:gridCol>
                <a:gridCol w="3632070">
                  <a:extLst>
                    <a:ext uri="{9D8B030D-6E8A-4147-A177-3AD203B41FA5}">
                      <a16:colId xmlns:a16="http://schemas.microsoft.com/office/drawing/2014/main" val="20002"/>
                    </a:ext>
                  </a:extLst>
                </a:gridCol>
              </a:tblGrid>
              <a:tr h="419818">
                <a:tc>
                  <a:txBody>
                    <a:bodyPr/>
                    <a:lstStyle/>
                    <a:p>
                      <a:pPr algn="ctr"/>
                      <a:r>
                        <a:rPr lang="es-MX" sz="160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2186">
                <a:tc>
                  <a:txBody>
                    <a:bodyPr/>
                    <a:lstStyle/>
                    <a:p>
                      <a:pPr marL="285750" indent="-285750">
                        <a:buFont typeface="Wingdings" panose="05000000000000000000" pitchFamily="2" charset="2"/>
                        <a:buChar char="Ø"/>
                      </a:pPr>
                      <a:r>
                        <a:rPr lang="es-MX" sz="1400">
                          <a:solidFill>
                            <a:schemeClr val="tx1"/>
                          </a:solidFill>
                          <a:latin typeface="Century Gothic" panose="020B0502020202020204" pitchFamily="34" charset="0"/>
                        </a:rPr>
                        <a:t>Se</a:t>
                      </a:r>
                      <a:r>
                        <a:rPr lang="es-MX" sz="1400" baseline="0">
                          <a:solidFill>
                            <a:schemeClr val="tx1"/>
                          </a:solidFill>
                          <a:latin typeface="Century Gothic" panose="020B0502020202020204" pitchFamily="34" charset="0"/>
                        </a:rPr>
                        <a:t> da el trabajo Cooperativo.</a:t>
                      </a:r>
                    </a:p>
                    <a:p>
                      <a:pPr marL="285750" indent="-285750">
                        <a:buFont typeface="Wingdings" panose="05000000000000000000" pitchFamily="2" charset="2"/>
                        <a:buChar char="Ø"/>
                      </a:pPr>
                      <a:r>
                        <a:rPr lang="es-MX" sz="1400" baseline="0">
                          <a:solidFill>
                            <a:schemeClr val="tx1"/>
                          </a:solidFill>
                          <a:latin typeface="Century Gothic" panose="020B0502020202020204" pitchFamily="34" charset="0"/>
                        </a:rPr>
                        <a:t>Se da la sinergia entre equipos.</a:t>
                      </a:r>
                    </a:p>
                    <a:p>
                      <a:pPr marL="285750" indent="-285750">
                        <a:buFont typeface="Wingdings" panose="05000000000000000000" pitchFamily="2" charset="2"/>
                        <a:buChar char="Ø"/>
                      </a:pPr>
                      <a:r>
                        <a:rPr lang="es-MX" sz="1400" baseline="0">
                          <a:solidFill>
                            <a:schemeClr val="tx1"/>
                          </a:solidFill>
                          <a:latin typeface="Century Gothic" panose="020B0502020202020204" pitchFamily="34" charset="0"/>
                        </a:rPr>
                        <a:t>Los maestros se dan cuenta de la relación entre materias.</a:t>
                      </a:r>
                    </a:p>
                    <a:p>
                      <a:pPr marL="285750" indent="-285750">
                        <a:buFont typeface="Wingdings" panose="05000000000000000000" pitchFamily="2" charset="2"/>
                        <a:buChar char="Ø"/>
                      </a:pPr>
                      <a:r>
                        <a:rPr lang="es-MX" sz="1400" baseline="0">
                          <a:solidFill>
                            <a:schemeClr val="tx1"/>
                          </a:solidFill>
                          <a:latin typeface="Century Gothic" panose="020B0502020202020204" pitchFamily="34" charset="0"/>
                        </a:rPr>
                        <a:t>Apertura y colaboración por parte de los docentes.</a:t>
                      </a:r>
                    </a:p>
                    <a:p>
                      <a:pPr marL="285750" indent="-285750">
                        <a:buFont typeface="Wingdings" panose="05000000000000000000" pitchFamily="2" charset="2"/>
                        <a:buChar char="Ø"/>
                      </a:pPr>
                      <a:r>
                        <a:rPr lang="es-MX" sz="1400" baseline="0">
                          <a:solidFill>
                            <a:schemeClr val="tx1"/>
                          </a:solidFill>
                          <a:latin typeface="Century Gothic" panose="020B0502020202020204" pitchFamily="34" charset="0"/>
                        </a:rPr>
                        <a:t>Se ha fomentado el compañerismo compartiendo ideas y estrategias de trabajo.</a:t>
                      </a:r>
                    </a:p>
                    <a:p>
                      <a:pPr marL="285750" indent="-285750">
                        <a:buFont typeface="Wingdings" panose="05000000000000000000" pitchFamily="2" charset="2"/>
                        <a:buChar char="Ø"/>
                      </a:pPr>
                      <a:r>
                        <a:rPr lang="es-MX" sz="1400" baseline="0">
                          <a:solidFill>
                            <a:schemeClr val="tx1"/>
                          </a:solidFill>
                          <a:latin typeface="Century Gothic" panose="020B0502020202020204" pitchFamily="34" charset="0"/>
                        </a:rPr>
                        <a:t>Los profesores están más enfocados en el trabajo interdisciplinario.</a:t>
                      </a:r>
                    </a:p>
                    <a:p>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a:solidFill>
                            <a:schemeClr val="tx1"/>
                          </a:solidFill>
                          <a:latin typeface="Century Gothic" panose="020B0502020202020204" pitchFamily="34" charset="0"/>
                        </a:rPr>
                        <a:t>Romper con paradigmas</a:t>
                      </a:r>
                      <a:r>
                        <a:rPr lang="es-MX" sz="1400" baseline="0">
                          <a:solidFill>
                            <a:schemeClr val="tx1"/>
                          </a:solidFill>
                          <a:latin typeface="Century Gothic" panose="020B0502020202020204" pitchFamily="34" charset="0"/>
                        </a:rPr>
                        <a:t>.</a:t>
                      </a:r>
                    </a:p>
                    <a:p>
                      <a:pPr marL="285750" indent="-285750">
                        <a:buFont typeface="Arial" panose="020B0604020202020204" pitchFamily="34" charset="0"/>
                        <a:buChar char="•"/>
                      </a:pPr>
                      <a:r>
                        <a:rPr lang="es-MX" sz="1400" baseline="0">
                          <a:solidFill>
                            <a:schemeClr val="tx1"/>
                          </a:solidFill>
                          <a:latin typeface="Century Gothic" panose="020B0502020202020204" pitchFamily="34" charset="0"/>
                        </a:rPr>
                        <a:t>Es difícil que coincidan en horarios para establecer acuerdos.</a:t>
                      </a:r>
                    </a:p>
                    <a:p>
                      <a:pPr marL="285750" indent="-285750">
                        <a:buFont typeface="Arial" panose="020B0604020202020204" pitchFamily="34" charset="0"/>
                        <a:buChar char="•"/>
                      </a:pPr>
                      <a:r>
                        <a:rPr lang="es-MX" sz="1400" baseline="0">
                          <a:solidFill>
                            <a:schemeClr val="tx1"/>
                          </a:solidFill>
                          <a:latin typeface="Century Gothic" panose="020B0502020202020204" pitchFamily="34" charset="0"/>
                        </a:rPr>
                        <a:t>No hay tiempo para reunirse y ponerse de acuerdo en la logística.</a:t>
                      </a:r>
                    </a:p>
                    <a:p>
                      <a:pPr marL="285750" indent="-285750">
                        <a:buFont typeface="Arial" panose="020B0604020202020204" pitchFamily="34" charset="0"/>
                        <a:buChar char="•"/>
                      </a:pPr>
                      <a:r>
                        <a:rPr lang="es-MX" sz="1400" baseline="0">
                          <a:solidFill>
                            <a:schemeClr val="tx1"/>
                          </a:solidFill>
                          <a:latin typeface="Century Gothic" panose="020B0502020202020204" pitchFamily="34" charset="0"/>
                        </a:rPr>
                        <a:t>Maestros compartidos con secundaria o que laboran en otras instituciones.</a:t>
                      </a:r>
                    </a:p>
                    <a:p>
                      <a:pPr marL="285750" indent="-285750">
                        <a:buFont typeface="Arial" panose="020B0604020202020204" pitchFamily="34" charset="0"/>
                        <a:buChar char="•"/>
                      </a:pPr>
                      <a:r>
                        <a:rPr lang="es-MX" sz="1400" baseline="0">
                          <a:solidFill>
                            <a:schemeClr val="tx1"/>
                          </a:solidFill>
                          <a:latin typeface="Century Gothic" panose="020B0502020202020204" pitchFamily="34" charset="0"/>
                        </a:rPr>
                        <a:t>Resistencia al cambio.</a:t>
                      </a:r>
                    </a:p>
                    <a:p>
                      <a:pPr marL="285750" indent="-285750">
                        <a:buFont typeface="Arial" panose="020B0604020202020204" pitchFamily="34" charset="0"/>
                        <a:buChar char="•"/>
                      </a:pPr>
                      <a:r>
                        <a:rPr lang="es-MX" sz="1400" baseline="0">
                          <a:solidFill>
                            <a:schemeClr val="tx1"/>
                          </a:solidFill>
                          <a:latin typeface="Century Gothic" panose="020B0502020202020204" pitchFamily="34" charset="0"/>
                        </a:rPr>
                        <a:t>Falta de interés en el proyecto, ya que se considera como trabajo extra.</a:t>
                      </a:r>
                    </a:p>
                    <a:p>
                      <a:pPr marL="285750" indent="-285750">
                        <a:buFont typeface="Arial" panose="020B0604020202020204" pitchFamily="34" charset="0"/>
                        <a:buChar char="•"/>
                      </a:pPr>
                      <a:r>
                        <a:rPr lang="es-MX" sz="1400" baseline="0">
                          <a:solidFill>
                            <a:schemeClr val="tx1"/>
                          </a:solidFill>
                          <a:latin typeface="Century Gothic" panose="020B0502020202020204" pitchFamily="34" charset="0"/>
                        </a:rPr>
                        <a:t>Complicaciones con la plataforma.</a:t>
                      </a:r>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a:solidFill>
                            <a:schemeClr val="tx1"/>
                          </a:solidFill>
                          <a:latin typeface="Century Gothic" panose="020B0502020202020204" pitchFamily="34" charset="0"/>
                        </a:rPr>
                        <a:t>Seguir trabajando con los docentes de forma más sistemática y sin carga de trabajo.</a:t>
                      </a:r>
                    </a:p>
                    <a:p>
                      <a:pPr marL="285750" indent="-285750">
                        <a:buFont typeface="Wingdings" panose="05000000000000000000" pitchFamily="2" charset="2"/>
                        <a:buChar char="ü"/>
                      </a:pPr>
                      <a:r>
                        <a:rPr lang="es-MX" sz="1400">
                          <a:solidFill>
                            <a:schemeClr val="tx1"/>
                          </a:solidFill>
                          <a:latin typeface="Century Gothic" panose="020B0502020202020204" pitchFamily="34" charset="0"/>
                        </a:rPr>
                        <a:t>Buscar espacios</a:t>
                      </a:r>
                      <a:r>
                        <a:rPr lang="es-MX" sz="1400" baseline="0">
                          <a:solidFill>
                            <a:schemeClr val="tx1"/>
                          </a:solidFill>
                          <a:latin typeface="Century Gothic" panose="020B0502020202020204" pitchFamily="34" charset="0"/>
                        </a:rPr>
                        <a:t> como el cierre del ciclo escolar para llevar a cabo dicha actividad.</a:t>
                      </a:r>
                    </a:p>
                    <a:p>
                      <a:pPr marL="285750" indent="-285750">
                        <a:buFont typeface="Wingdings" panose="05000000000000000000" pitchFamily="2" charset="2"/>
                        <a:buChar char="ü"/>
                      </a:pPr>
                      <a:r>
                        <a:rPr lang="es-MX" sz="1400" baseline="0">
                          <a:solidFill>
                            <a:schemeClr val="tx1"/>
                          </a:solidFill>
                          <a:latin typeface="Century Gothic" panose="020B0502020202020204" pitchFamily="34" charset="0"/>
                        </a:rPr>
                        <a:t>Un proyecto por ciclo escolar y por materia.</a:t>
                      </a:r>
                    </a:p>
                    <a:p>
                      <a:pPr marL="285750" indent="-285750">
                        <a:buFont typeface="Wingdings" panose="05000000000000000000" pitchFamily="2" charset="2"/>
                        <a:buChar char="ü"/>
                      </a:pPr>
                      <a:r>
                        <a:rPr lang="es-MX" sz="1400" baseline="0">
                          <a:solidFill>
                            <a:schemeClr val="tx1"/>
                          </a:solidFill>
                          <a:latin typeface="Century Gothic" panose="020B0502020202020204" pitchFamily="34" charset="0"/>
                        </a:rPr>
                        <a:t>Reuniones similares a las juntas de consejo de la SEP para el trabajo con docentes.</a:t>
                      </a:r>
                    </a:p>
                    <a:p>
                      <a:pPr marL="285750" indent="-285750">
                        <a:buFont typeface="Wingdings" panose="05000000000000000000" pitchFamily="2" charset="2"/>
                        <a:buChar char="ü"/>
                      </a:pPr>
                      <a:r>
                        <a:rPr lang="es-MX" sz="1400" baseline="0">
                          <a:solidFill>
                            <a:schemeClr val="tx1"/>
                          </a:solidFill>
                          <a:latin typeface="Century Gothic" panose="020B0502020202020204" pitchFamily="34" charset="0"/>
                        </a:rPr>
                        <a:t>Uso de la tecnología: Google Drive.</a:t>
                      </a:r>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0504" y="1097280"/>
            <a:ext cx="11338562" cy="661182"/>
          </a:xfrm>
        </p:spPr>
        <p:txBody>
          <a:bodyPr/>
          <a:lstStyle/>
          <a:p>
            <a:pPr algn="ctr" fontAlgn="t"/>
            <a:r>
              <a:rPr lang="es-MX" sz="1600" b="1">
                <a:solidFill>
                  <a:srgbClr val="FFFF00"/>
                </a:solidFill>
              </a:rPr>
              <a:t>REFLEXION. REUNIÓN DE ZONA</a:t>
            </a:r>
            <a:br>
              <a:rPr lang="es-MX" sz="1600" b="1">
                <a:solidFill>
                  <a:srgbClr val="FFFF00"/>
                </a:solidFill>
              </a:rPr>
            </a:br>
            <a:r>
              <a:rPr lang="es-MX" sz="1600" b="1">
                <a:solidFill>
                  <a:srgbClr val="FFFF00"/>
                </a:solidFill>
              </a:rPr>
              <a:t>Conclusiones de la 3ª Reunión de Conexiones de la Zona I ENP, llevada a cabo en el Colegio Alejandro Guillot.</a:t>
            </a:r>
            <a:br>
              <a:rPr lang="es-ES" sz="1600" b="1" dirty="0">
                <a:solidFill>
                  <a:srgbClr val="FFFF00"/>
                </a:solidFill>
              </a:rPr>
            </a:br>
            <a:endParaRPr lang="es-MX" sz="1600" b="1">
              <a:solidFill>
                <a:srgbClr val="FFFF00"/>
              </a:solidFill>
            </a:endParaRPr>
          </a:p>
        </p:txBody>
      </p:sp>
      <p:pic>
        <p:nvPicPr>
          <p:cNvPr id="3" name="image2.png" descr="Conexiones_Horizontal1a.png"/>
          <p:cNvPicPr>
            <a:picLocks noGrp="1"/>
          </p:cNvPicPr>
          <p:nvPr/>
        </p:nvPicPr>
        <p:blipFill>
          <a:blip r:embed="rId2" cstate="print"/>
          <a:srcRect t="13124"/>
          <a:stretch>
            <a:fillRect/>
          </a:stretch>
        </p:blipFill>
        <p:spPr>
          <a:xfrm>
            <a:off x="565563" y="253218"/>
            <a:ext cx="11237230" cy="914401"/>
          </a:xfrm>
          <a:prstGeom prst="rect">
            <a:avLst/>
          </a:prstGeom>
          <a:ln/>
        </p:spPr>
      </p:pic>
      <p:graphicFrame>
        <p:nvGraphicFramePr>
          <p:cNvPr id="4" name="Tabla 8"/>
          <p:cNvGraphicFramePr>
            <a:graphicFrameLocks noGrp="1"/>
          </p:cNvGraphicFramePr>
          <p:nvPr>
            <p:extLst>
              <p:ext uri="{D42A27DB-BD31-4B8C-83A1-F6EECF244321}">
                <p14:modId xmlns:p14="http://schemas.microsoft.com/office/powerpoint/2010/main" val="2869809824"/>
              </p:ext>
            </p:extLst>
          </p:nvPr>
        </p:nvGraphicFramePr>
        <p:xfrm>
          <a:off x="844063" y="1800664"/>
          <a:ext cx="10761784" cy="407963"/>
        </p:xfrm>
        <a:graphic>
          <a:graphicData uri="http://schemas.openxmlformats.org/drawingml/2006/table">
            <a:tbl>
              <a:tblPr firstRow="1" bandRow="1">
                <a:tableStyleId>{5C22544A-7EE6-4342-B048-85BDC9FD1C3A}</a:tableStyleId>
              </a:tblPr>
              <a:tblGrid>
                <a:gridCol w="10761784">
                  <a:extLst>
                    <a:ext uri="{9D8B030D-6E8A-4147-A177-3AD203B41FA5}">
                      <a16:colId xmlns:a16="http://schemas.microsoft.com/office/drawing/2014/main" val="20000"/>
                    </a:ext>
                  </a:extLst>
                </a:gridCol>
              </a:tblGrid>
              <a:tr h="40796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400">
                          <a:solidFill>
                            <a:schemeClr val="tx1"/>
                          </a:solidFill>
                          <a:latin typeface="Century Gothic" panose="020B0502020202020204" pitchFamily="34" charset="0"/>
                          <a:cs typeface="Arial" panose="020B0604020202020204" pitchFamily="34" charset="0"/>
                        </a:rPr>
                        <a:t>2. Proceso</a:t>
                      </a:r>
                      <a:r>
                        <a:rPr lang="es-MX" sz="1400" baseline="0">
                          <a:solidFill>
                            <a:schemeClr val="tx1"/>
                          </a:solidFill>
                          <a:latin typeface="Century Gothic" panose="020B0502020202020204" pitchFamily="34" charset="0"/>
                          <a:cs typeface="Arial" panose="020B0604020202020204" pitchFamily="34" charset="0"/>
                        </a:rPr>
                        <a:t> de planeación de las propuestas para proyectos interdisciplinarios.</a:t>
                      </a:r>
                      <a:endParaRPr lang="es-MX" sz="1400">
                        <a:solidFill>
                          <a:schemeClr val="tx1"/>
                        </a:solidFill>
                        <a:latin typeface="Century Gothic" panose="020B0502020202020204" pitchFamily="34" charset="0"/>
                        <a:cs typeface="Arial" panose="020B0604020202020204" pitchFamily="34" charset="0"/>
                      </a:endParaRPr>
                    </a:p>
                  </a:txBody>
                  <a:tcPr>
                    <a:noFill/>
                  </a:tcPr>
                </a:tc>
                <a:extLst>
                  <a:ext uri="{0D108BD9-81ED-4DB2-BD59-A6C34878D82A}">
                    <a16:rowId xmlns:a16="http://schemas.microsoft.com/office/drawing/2014/main" val="10000"/>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609614681"/>
              </p:ext>
            </p:extLst>
          </p:nvPr>
        </p:nvGraphicFramePr>
        <p:xfrm>
          <a:off x="808755" y="2535551"/>
          <a:ext cx="10896210" cy="3683759"/>
        </p:xfrm>
        <a:graphic>
          <a:graphicData uri="http://schemas.openxmlformats.org/drawingml/2006/table">
            <a:tbl>
              <a:tblPr firstRow="1" bandRow="1">
                <a:tableStyleId>{5C22544A-7EE6-4342-B048-85BDC9FD1C3A}</a:tableStyleId>
              </a:tblPr>
              <a:tblGrid>
                <a:gridCol w="3632070">
                  <a:extLst>
                    <a:ext uri="{9D8B030D-6E8A-4147-A177-3AD203B41FA5}">
                      <a16:colId xmlns:a16="http://schemas.microsoft.com/office/drawing/2014/main" val="20000"/>
                    </a:ext>
                  </a:extLst>
                </a:gridCol>
                <a:gridCol w="3632070">
                  <a:extLst>
                    <a:ext uri="{9D8B030D-6E8A-4147-A177-3AD203B41FA5}">
                      <a16:colId xmlns:a16="http://schemas.microsoft.com/office/drawing/2014/main" val="20001"/>
                    </a:ext>
                  </a:extLst>
                </a:gridCol>
                <a:gridCol w="3632070">
                  <a:extLst>
                    <a:ext uri="{9D8B030D-6E8A-4147-A177-3AD203B41FA5}">
                      <a16:colId xmlns:a16="http://schemas.microsoft.com/office/drawing/2014/main" val="20002"/>
                    </a:ext>
                  </a:extLst>
                </a:gridCol>
              </a:tblGrid>
              <a:tr h="329200">
                <a:tc>
                  <a:txBody>
                    <a:bodyPr/>
                    <a:lstStyle/>
                    <a:p>
                      <a:pPr algn="ctr"/>
                      <a:r>
                        <a:rPr lang="es-MX" sz="160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48479">
                <a:tc>
                  <a:txBody>
                    <a:bodyPr/>
                    <a:lstStyle/>
                    <a:p>
                      <a:pPr marL="285750" indent="-285750">
                        <a:buFont typeface="Wingdings" panose="05000000000000000000" pitchFamily="2" charset="2"/>
                        <a:buChar char="Ø"/>
                      </a:pPr>
                      <a:r>
                        <a:rPr lang="es-MX" sz="1400">
                          <a:solidFill>
                            <a:schemeClr val="tx1"/>
                          </a:solidFill>
                          <a:latin typeface="Century Gothic" panose="020B0502020202020204" pitchFamily="34" charset="0"/>
                        </a:rPr>
                        <a:t>Mayor disposición de los docentes.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Conocer programas</a:t>
                      </a:r>
                      <a:r>
                        <a:rPr lang="es-MX" sz="1400" baseline="0">
                          <a:solidFill>
                            <a:schemeClr val="tx1"/>
                          </a:solidFill>
                          <a:latin typeface="Century Gothic" panose="020B0502020202020204" pitchFamily="34" charset="0"/>
                        </a:rPr>
                        <a:t> de otras materias y afinidades.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Habilidad docente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Se definió</a:t>
                      </a:r>
                      <a:r>
                        <a:rPr lang="es-MX" sz="1400" baseline="0">
                          <a:solidFill>
                            <a:schemeClr val="tx1"/>
                          </a:solidFill>
                          <a:latin typeface="Century Gothic" panose="020B0502020202020204" pitchFamily="34" charset="0"/>
                        </a:rPr>
                        <a:t> la metodología y los productos finales del trabajo interdisciplinario.</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Los programas</a:t>
                      </a:r>
                      <a:r>
                        <a:rPr lang="es-MX" sz="1400" baseline="0">
                          <a:solidFill>
                            <a:schemeClr val="tx1"/>
                          </a:solidFill>
                          <a:latin typeface="Century Gothic" panose="020B0502020202020204" pitchFamily="34" charset="0"/>
                        </a:rPr>
                        <a:t> se llenan de forma individual, ahora es en convergencia con varias materias.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40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a:solidFill>
                            <a:schemeClr val="tx1"/>
                          </a:solidFill>
                          <a:latin typeface="Century Gothic" panose="020B0502020202020204" pitchFamily="34" charset="0"/>
                        </a:rPr>
                        <a:t>Directrices del proyecto se establecieron ya iniciado el curso y no hubo la planeación adecuada de las actividades.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Sismo</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Maestros en</a:t>
                      </a:r>
                      <a:r>
                        <a:rPr lang="es-MX" sz="1400" baseline="0">
                          <a:solidFill>
                            <a:schemeClr val="tx1"/>
                          </a:solidFill>
                          <a:latin typeface="Century Gothic" panose="020B0502020202020204" pitchFamily="34" charset="0"/>
                        </a:rPr>
                        <a:t> distintos grados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En matrículas</a:t>
                      </a:r>
                      <a:r>
                        <a:rPr lang="es-MX" sz="1400" baseline="0">
                          <a:solidFill>
                            <a:schemeClr val="tx1"/>
                          </a:solidFill>
                          <a:latin typeface="Century Gothic" panose="020B0502020202020204" pitchFamily="34" charset="0"/>
                        </a:rPr>
                        <a:t> pequeñas dificulta el número de proyectos.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Formatos rígidos</a:t>
                      </a:r>
                      <a:r>
                        <a:rPr lang="es-MX" sz="1400" baseline="0">
                          <a:solidFill>
                            <a:schemeClr val="tx1"/>
                          </a:solidFill>
                          <a:latin typeface="Century Gothic" panose="020B0502020202020204" pitchFamily="34" charset="0"/>
                        </a:rPr>
                        <a:t> y explicaciones muy rebuscadas.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No todos</a:t>
                      </a:r>
                      <a:r>
                        <a:rPr lang="es-MX" sz="1400" baseline="0">
                          <a:solidFill>
                            <a:schemeClr val="tx1"/>
                          </a:solidFill>
                          <a:latin typeface="Century Gothic" panose="020B0502020202020204" pitchFamily="34" charset="0"/>
                        </a:rPr>
                        <a:t> los grupos trabajan al mismo ritmo.</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Existe</a:t>
                      </a:r>
                      <a:r>
                        <a:rPr lang="es-MX" sz="1400" baseline="0">
                          <a:solidFill>
                            <a:schemeClr val="tx1"/>
                          </a:solidFill>
                          <a:latin typeface="Century Gothic" panose="020B0502020202020204" pitchFamily="34" charset="0"/>
                        </a:rPr>
                        <a:t> incertidumbre de los productos realizados ya que no hay retroalimentación.</a:t>
                      </a:r>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a:solidFill>
                            <a:schemeClr val="tx1"/>
                          </a:solidFill>
                          <a:latin typeface="Century Gothic" panose="020B0502020202020204" pitchFamily="34" charset="0"/>
                        </a:rPr>
                        <a:t>A través de la DGIRE buscar momentos específicos de trabajo a lo</a:t>
                      </a:r>
                      <a:r>
                        <a:rPr lang="es-MX" sz="1400" baseline="0">
                          <a:solidFill>
                            <a:schemeClr val="tx1"/>
                          </a:solidFill>
                          <a:latin typeface="Century Gothic" panose="020B0502020202020204" pitchFamily="34" charset="0"/>
                        </a:rPr>
                        <a:t> largo del ciclo escolar, como el indicado el día de la interdisciplinariedad.</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a:solidFill>
                            <a:schemeClr val="tx1"/>
                          </a:solidFill>
                          <a:latin typeface="Century Gothic" panose="020B0502020202020204" pitchFamily="34" charset="0"/>
                        </a:rPr>
                        <a:t>Proyecto por grado / materia</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a:solidFill>
                            <a:schemeClr val="tx1"/>
                          </a:solidFill>
                          <a:latin typeface="Century Gothic" panose="020B0502020202020204" pitchFamily="34" charset="0"/>
                        </a:rPr>
                        <a:t>Un viernes al mes ayuda a organizar y coincidir en tiempos,</a:t>
                      </a:r>
                      <a:r>
                        <a:rPr lang="es-MX" sz="1400" baseline="0">
                          <a:solidFill>
                            <a:schemeClr val="tx1"/>
                          </a:solidFill>
                          <a:latin typeface="Century Gothic" panose="020B0502020202020204" pitchFamily="34" charset="0"/>
                        </a:rPr>
                        <a:t> al menos durante el tiempo que arranca el proyecto.</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a:solidFill>
                            <a:schemeClr val="tx1"/>
                          </a:solidFill>
                          <a:latin typeface="Century Gothic" panose="020B0502020202020204" pitchFamily="34" charset="0"/>
                        </a:rPr>
                        <a:t>Sirvió</a:t>
                      </a:r>
                      <a:r>
                        <a:rPr lang="es-MX" sz="1400" baseline="0">
                          <a:solidFill>
                            <a:schemeClr val="tx1"/>
                          </a:solidFill>
                          <a:latin typeface="Century Gothic" panose="020B0502020202020204" pitchFamily="34" charset="0"/>
                        </a:rPr>
                        <a:t> mucho ver proyectos exitosos como ejemplos.</a:t>
                      </a:r>
                      <a:endParaRPr lang="es-ES"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0504" y="1097280"/>
            <a:ext cx="11338562" cy="661182"/>
          </a:xfrm>
        </p:spPr>
        <p:txBody>
          <a:bodyPr/>
          <a:lstStyle/>
          <a:p>
            <a:pPr algn="ctr" fontAlgn="t"/>
            <a:r>
              <a:rPr lang="es-MX" sz="1600" b="1">
                <a:solidFill>
                  <a:srgbClr val="FFFF00"/>
                </a:solidFill>
              </a:rPr>
              <a:t>REFLEXION. REUNIÓN DE ZONA</a:t>
            </a:r>
            <a:br>
              <a:rPr lang="es-MX" sz="1600" b="1">
                <a:solidFill>
                  <a:srgbClr val="FFFF00"/>
                </a:solidFill>
              </a:rPr>
            </a:br>
            <a:r>
              <a:rPr lang="es-MX" sz="1600" b="1">
                <a:solidFill>
                  <a:srgbClr val="FFFF00"/>
                </a:solidFill>
              </a:rPr>
              <a:t>Conclusiones de la 3ª Reunión de Conexiones de la Zona I ENP, llevada a cabo en el Colegio Alejandro Guillot.</a:t>
            </a:r>
            <a:br>
              <a:rPr lang="es-ES" sz="1600" b="1" dirty="0">
                <a:solidFill>
                  <a:srgbClr val="FFFF00"/>
                </a:solidFill>
              </a:rPr>
            </a:br>
            <a:endParaRPr lang="es-MX" sz="1600" b="1">
              <a:solidFill>
                <a:srgbClr val="FFFF00"/>
              </a:solidFill>
            </a:endParaRPr>
          </a:p>
        </p:txBody>
      </p:sp>
      <p:pic>
        <p:nvPicPr>
          <p:cNvPr id="3" name="image2.png" descr="Conexiones_Horizontal1a.png"/>
          <p:cNvPicPr>
            <a:picLocks noGrp="1"/>
          </p:cNvPicPr>
          <p:nvPr/>
        </p:nvPicPr>
        <p:blipFill>
          <a:blip r:embed="rId2" cstate="print"/>
          <a:srcRect t="13124"/>
          <a:stretch>
            <a:fillRect/>
          </a:stretch>
        </p:blipFill>
        <p:spPr>
          <a:xfrm>
            <a:off x="565563" y="253218"/>
            <a:ext cx="11237230" cy="914401"/>
          </a:xfrm>
          <a:prstGeom prst="rect">
            <a:avLst/>
          </a:prstGeom>
          <a:ln/>
        </p:spPr>
      </p:pic>
      <p:graphicFrame>
        <p:nvGraphicFramePr>
          <p:cNvPr id="4" name="Tabla 8"/>
          <p:cNvGraphicFramePr>
            <a:graphicFrameLocks noGrp="1"/>
          </p:cNvGraphicFramePr>
          <p:nvPr>
            <p:extLst>
              <p:ext uri="{D42A27DB-BD31-4B8C-83A1-F6EECF244321}">
                <p14:modId xmlns:p14="http://schemas.microsoft.com/office/powerpoint/2010/main" val="2869809824"/>
              </p:ext>
            </p:extLst>
          </p:nvPr>
        </p:nvGraphicFramePr>
        <p:xfrm>
          <a:off x="801858" y="1800664"/>
          <a:ext cx="10803989" cy="365761"/>
        </p:xfrm>
        <a:graphic>
          <a:graphicData uri="http://schemas.openxmlformats.org/drawingml/2006/table">
            <a:tbl>
              <a:tblPr firstRow="1" bandRow="1">
                <a:tableStyleId>{5C22544A-7EE6-4342-B048-85BDC9FD1C3A}</a:tableStyleId>
              </a:tblPr>
              <a:tblGrid>
                <a:gridCol w="10803989">
                  <a:extLst>
                    <a:ext uri="{9D8B030D-6E8A-4147-A177-3AD203B41FA5}">
                      <a16:colId xmlns:a16="http://schemas.microsoft.com/office/drawing/2014/main" val="20000"/>
                    </a:ext>
                  </a:extLst>
                </a:gridCol>
              </a:tblGrid>
              <a:tr h="3657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400">
                          <a:solidFill>
                            <a:schemeClr val="tx1"/>
                          </a:solidFill>
                          <a:latin typeface="Century Gothic" panose="020B0502020202020204" pitchFamily="34" charset="0"/>
                          <a:cs typeface="Arial" panose="020B0604020202020204" pitchFamily="34" charset="0"/>
                        </a:rPr>
                        <a:t>3.</a:t>
                      </a:r>
                      <a:r>
                        <a:rPr lang="es-MX" sz="1400" baseline="0">
                          <a:solidFill>
                            <a:schemeClr val="tx1"/>
                          </a:solidFill>
                          <a:latin typeface="Century Gothic" panose="020B0502020202020204" pitchFamily="34" charset="0"/>
                          <a:cs typeface="Arial" panose="020B0604020202020204" pitchFamily="34" charset="0"/>
                        </a:rPr>
                        <a:t> Puntos a tomarse en cuenta para la implementación de proyectos interdisciplinarios.</a:t>
                      </a:r>
                      <a:endParaRPr lang="es-MX" sz="1400">
                        <a:solidFill>
                          <a:schemeClr val="tx1"/>
                        </a:solidFill>
                        <a:latin typeface="Century Gothic" panose="020B0502020202020204" pitchFamily="34" charset="0"/>
                        <a:cs typeface="Arial" panose="020B0604020202020204" pitchFamily="34" charset="0"/>
                      </a:endParaRPr>
                    </a:p>
                  </a:txBody>
                  <a:tcPr>
                    <a:noFill/>
                  </a:tcPr>
                </a:tc>
                <a:extLst>
                  <a:ext uri="{0D108BD9-81ED-4DB2-BD59-A6C34878D82A}">
                    <a16:rowId xmlns:a16="http://schemas.microsoft.com/office/drawing/2014/main" val="10000"/>
                  </a:ext>
                </a:extLst>
              </a:tr>
            </a:tbl>
          </a:graphicData>
        </a:graphic>
      </p:graphicFrame>
      <p:graphicFrame>
        <p:nvGraphicFramePr>
          <p:cNvPr id="7" name="Tabla 5"/>
          <p:cNvGraphicFramePr>
            <a:graphicFrameLocks noGrp="1"/>
          </p:cNvGraphicFramePr>
          <p:nvPr>
            <p:extLst>
              <p:ext uri="{D42A27DB-BD31-4B8C-83A1-F6EECF244321}">
                <p14:modId xmlns:p14="http://schemas.microsoft.com/office/powerpoint/2010/main" val="4186739893"/>
              </p:ext>
            </p:extLst>
          </p:nvPr>
        </p:nvGraphicFramePr>
        <p:xfrm>
          <a:off x="764208" y="2408942"/>
          <a:ext cx="10896210" cy="3498298"/>
        </p:xfrm>
        <a:graphic>
          <a:graphicData uri="http://schemas.openxmlformats.org/drawingml/2006/table">
            <a:tbl>
              <a:tblPr firstRow="1" bandRow="1">
                <a:tableStyleId>{5C22544A-7EE6-4342-B048-85BDC9FD1C3A}</a:tableStyleId>
              </a:tblPr>
              <a:tblGrid>
                <a:gridCol w="3632070">
                  <a:extLst>
                    <a:ext uri="{9D8B030D-6E8A-4147-A177-3AD203B41FA5}">
                      <a16:colId xmlns:a16="http://schemas.microsoft.com/office/drawing/2014/main" val="20000"/>
                    </a:ext>
                  </a:extLst>
                </a:gridCol>
                <a:gridCol w="3632070">
                  <a:extLst>
                    <a:ext uri="{9D8B030D-6E8A-4147-A177-3AD203B41FA5}">
                      <a16:colId xmlns:a16="http://schemas.microsoft.com/office/drawing/2014/main" val="20001"/>
                    </a:ext>
                  </a:extLst>
                </a:gridCol>
                <a:gridCol w="3632070">
                  <a:extLst>
                    <a:ext uri="{9D8B030D-6E8A-4147-A177-3AD203B41FA5}">
                      <a16:colId xmlns:a16="http://schemas.microsoft.com/office/drawing/2014/main" val="20002"/>
                    </a:ext>
                  </a:extLst>
                </a:gridCol>
              </a:tblGrid>
              <a:tr h="419818">
                <a:tc>
                  <a:txBody>
                    <a:bodyPr/>
                    <a:lstStyle/>
                    <a:p>
                      <a:pPr algn="ctr"/>
                      <a:r>
                        <a:rPr lang="es-MX" sz="160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2186">
                <a:tc>
                  <a:txBody>
                    <a:bodyPr/>
                    <a:lstStyle/>
                    <a:p>
                      <a:pPr marL="285750" indent="-285750">
                        <a:buFont typeface="Wingdings" panose="05000000000000000000" pitchFamily="2" charset="2"/>
                        <a:buChar char="Ø"/>
                      </a:pPr>
                      <a:r>
                        <a:rPr lang="es-MX" sz="1400">
                          <a:solidFill>
                            <a:schemeClr val="tx1"/>
                          </a:solidFill>
                          <a:latin typeface="Century Gothic" panose="020B0502020202020204" pitchFamily="34" charset="0"/>
                        </a:rPr>
                        <a:t>Coincidencia de programas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Intereses comunes.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Trabajar colaborativamente con compañeros.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Se tienen más opciones metodológicas.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a:solidFill>
                            <a:schemeClr val="tx1"/>
                          </a:solidFill>
                          <a:latin typeface="Century Gothic" panose="020B0502020202020204" pitchFamily="34" charset="0"/>
                        </a:rPr>
                        <a:t>Se rompieron paradigmas</a:t>
                      </a:r>
                      <a:endParaRPr lang="es-ES" sz="1400" dirty="0">
                        <a:solidFill>
                          <a:schemeClr val="tx1"/>
                        </a:solidFill>
                        <a:latin typeface="Century Gothic" panose="020B0502020202020204" pitchFamily="34" charset="0"/>
                      </a:endParaRPr>
                    </a:p>
                    <a:p>
                      <a:pPr marL="285750" indent="-285750">
                        <a:buFont typeface="Wingdings" panose="05000000000000000000" pitchFamily="2" charset="2"/>
                        <a:buChar char="Ø"/>
                      </a:pPr>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a:solidFill>
                            <a:schemeClr val="tx1"/>
                          </a:solidFill>
                          <a:latin typeface="Century Gothic" panose="020B0502020202020204" pitchFamily="34" charset="0"/>
                        </a:rPr>
                        <a:t>Tiempos / horarios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Características del alumnado ya que en teoría ya manejan</a:t>
                      </a:r>
                      <a:r>
                        <a:rPr lang="es-MX" sz="1400" baseline="0">
                          <a:solidFill>
                            <a:schemeClr val="tx1"/>
                          </a:solidFill>
                          <a:latin typeface="Century Gothic" panose="020B0502020202020204" pitchFamily="34" charset="0"/>
                        </a:rPr>
                        <a:t> trabajo por proyectos por modelo educativo de SEP.</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No hay</a:t>
                      </a:r>
                      <a:r>
                        <a:rPr lang="es-MX" sz="1400" baseline="0">
                          <a:solidFill>
                            <a:schemeClr val="tx1"/>
                          </a:solidFill>
                          <a:latin typeface="Century Gothic" panose="020B0502020202020204" pitchFamily="34" charset="0"/>
                        </a:rPr>
                        <a:t> madurez por parte de los alumnos para la responsabilidad de proyectos.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Rotación de profesores.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a:solidFill>
                            <a:schemeClr val="tx1"/>
                          </a:solidFill>
                          <a:latin typeface="Century Gothic" panose="020B0502020202020204" pitchFamily="34" charset="0"/>
                        </a:rPr>
                        <a:t>No hay calendarios de todo el proyecto y no ha</a:t>
                      </a:r>
                      <a:r>
                        <a:rPr lang="es-MX" sz="1400" baseline="0">
                          <a:solidFill>
                            <a:schemeClr val="tx1"/>
                          </a:solidFill>
                          <a:latin typeface="Century Gothic" panose="020B0502020202020204" pitchFamily="34" charset="0"/>
                        </a:rPr>
                        <a:t> podido realizarse una planeación real.</a:t>
                      </a:r>
                      <a:endParaRPr lang="es-ES" sz="1400" dirty="0">
                        <a:solidFill>
                          <a:schemeClr val="tx1"/>
                        </a:solidFill>
                        <a:latin typeface="Century Gothic" panose="020B0502020202020204" pitchFamily="34" charset="0"/>
                      </a:endParaRPr>
                    </a:p>
                    <a:p>
                      <a:pPr marL="285750" indent="-285750">
                        <a:buFont typeface="Arial" panose="020B0604020202020204" pitchFamily="34" charset="0"/>
                        <a:buNone/>
                      </a:pPr>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a:solidFill>
                            <a:schemeClr val="tx1"/>
                          </a:solidFill>
                          <a:latin typeface="Century Gothic" panose="020B0502020202020204" pitchFamily="34" charset="0"/>
                        </a:rPr>
                        <a:t>Proyecto por grado o por materia, no por docente.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a:solidFill>
                            <a:schemeClr val="tx1"/>
                          </a:solidFill>
                          <a:latin typeface="Century Gothic" panose="020B0502020202020204" pitchFamily="34" charset="0"/>
                        </a:rPr>
                        <a:t>Delimitar</a:t>
                      </a:r>
                      <a:r>
                        <a:rPr lang="es-MX" sz="1400" baseline="0">
                          <a:solidFill>
                            <a:schemeClr val="tx1"/>
                          </a:solidFill>
                          <a:latin typeface="Century Gothic" panose="020B0502020202020204" pitchFamily="34" charset="0"/>
                        </a:rPr>
                        <a:t> alcances para que la mayor parte de los proyectos se lleven en clase.</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a:solidFill>
                            <a:schemeClr val="tx1"/>
                          </a:solidFill>
                          <a:latin typeface="Century Gothic" panose="020B0502020202020204" pitchFamily="34" charset="0"/>
                        </a:rPr>
                        <a:t>Uso</a:t>
                      </a:r>
                      <a:r>
                        <a:rPr lang="es-MX" sz="1400" baseline="0">
                          <a:solidFill>
                            <a:schemeClr val="tx1"/>
                          </a:solidFill>
                          <a:latin typeface="Century Gothic" panose="020B0502020202020204" pitchFamily="34" charset="0"/>
                        </a:rPr>
                        <a:t> de la tecnología.</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a:solidFill>
                            <a:schemeClr val="tx1"/>
                          </a:solidFill>
                          <a:latin typeface="Century Gothic" panose="020B0502020202020204" pitchFamily="34" charset="0"/>
                        </a:rPr>
                        <a:t>Establecer estrategias para avanzar en los objetivos de los profesores.</a:t>
                      </a:r>
                      <a:endParaRPr lang="es-ES"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a:solidFill>
                          <a:schemeClr val="tx1"/>
                        </a:solidFill>
                        <a:latin typeface="Century Gothic" panose="020B0502020202020204" pitchFamily="34" charset="0"/>
                      </a:endParaRPr>
                    </a:p>
                    <a:p>
                      <a:pPr marL="0" indent="0">
                        <a:buFont typeface="Wingdings" panose="05000000000000000000" pitchFamily="2" charset="2"/>
                        <a:buNone/>
                      </a:pPr>
                      <a:endParaRPr lang="es-ES" sz="14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png" descr="Conexiones_Horizontal1a.png"/>
          <p:cNvPicPr>
            <a:picLocks noGrp="1"/>
          </p:cNvPicPr>
          <p:nvPr/>
        </p:nvPicPr>
        <p:blipFill>
          <a:blip r:embed="rId2" cstate="print"/>
          <a:srcRect t="13124"/>
          <a:stretch>
            <a:fillRect/>
          </a:stretch>
        </p:blipFill>
        <p:spPr>
          <a:xfrm>
            <a:off x="565563" y="253218"/>
            <a:ext cx="11237230" cy="914401"/>
          </a:xfrm>
          <a:prstGeom prst="rect">
            <a:avLst/>
          </a:prstGeom>
          <a:ln/>
        </p:spPr>
      </p:pic>
      <p:sp>
        <p:nvSpPr>
          <p:cNvPr id="6" name="5 Título"/>
          <p:cNvSpPr>
            <a:spLocks noGrp="1"/>
          </p:cNvSpPr>
          <p:nvPr>
            <p:ph type="title"/>
          </p:nvPr>
        </p:nvSpPr>
        <p:spPr>
          <a:xfrm>
            <a:off x="745588" y="1043562"/>
            <a:ext cx="10663311" cy="574223"/>
          </a:xfrm>
        </p:spPr>
        <p:txBody>
          <a:bodyPr/>
          <a:lstStyle/>
          <a:p>
            <a:r>
              <a:rPr lang="es-MX" sz="1600" b="1">
                <a:solidFill>
                  <a:srgbClr val="FFFF00"/>
                </a:solidFill>
              </a:rPr>
              <a:t>FOTOGRAFÍAS de la 3ª Reunión de Conexiones de la Zona I ENP, llevada a cabo en el </a:t>
            </a:r>
            <a:br>
              <a:rPr lang="es-MX" sz="1600" b="1">
                <a:solidFill>
                  <a:srgbClr val="FFFF00"/>
                </a:solidFill>
              </a:rPr>
            </a:br>
            <a:r>
              <a:rPr lang="es-MX" sz="1600" b="1">
                <a:solidFill>
                  <a:srgbClr val="FFFF00"/>
                </a:solidFill>
              </a:rPr>
              <a:t>Colegio Alejandro Guillot.</a:t>
            </a:r>
            <a:br>
              <a:rPr lang="es-ES" sz="1600" b="1" dirty="0">
                <a:solidFill>
                  <a:srgbClr val="FFFF00"/>
                </a:solidFill>
              </a:rPr>
            </a:br>
            <a:endParaRPr lang="es-MX" sz="1600"/>
          </a:p>
        </p:txBody>
      </p:sp>
      <p:pic>
        <p:nvPicPr>
          <p:cNvPr id="8" name="7 Imagen" descr="C:\Users\Maq-01\AppData\Local\Temp\Rar$DIa0.767\IMG-20180323-WA0012.jpg"/>
          <p:cNvPicPr/>
          <p:nvPr/>
        </p:nvPicPr>
        <p:blipFill>
          <a:blip r:embed="rId3" cstate="print"/>
          <a:srcRect/>
          <a:stretch>
            <a:fillRect/>
          </a:stretch>
        </p:blipFill>
        <p:spPr bwMode="auto">
          <a:xfrm rot="20659758">
            <a:off x="7838415" y="1888973"/>
            <a:ext cx="3133766" cy="2675329"/>
          </a:xfrm>
          <a:prstGeom prst="rect">
            <a:avLst/>
          </a:prstGeom>
          <a:noFill/>
          <a:ln w="9525">
            <a:noFill/>
            <a:miter lim="800000"/>
            <a:headEnd/>
            <a:tailEnd/>
          </a:ln>
        </p:spPr>
      </p:pic>
      <p:pic>
        <p:nvPicPr>
          <p:cNvPr id="9" name="8 Imagen" descr="C:\Users\Maq-01\AppData\Local\Temp\Rar$DIa0.763\IMG-20180323-WA0008.jpg"/>
          <p:cNvPicPr/>
          <p:nvPr/>
        </p:nvPicPr>
        <p:blipFill>
          <a:blip r:embed="rId4" cstate="print"/>
          <a:srcRect/>
          <a:stretch>
            <a:fillRect/>
          </a:stretch>
        </p:blipFill>
        <p:spPr bwMode="auto">
          <a:xfrm>
            <a:off x="742706" y="1634929"/>
            <a:ext cx="2926617" cy="4301636"/>
          </a:xfrm>
          <a:prstGeom prst="rect">
            <a:avLst/>
          </a:prstGeom>
          <a:noFill/>
          <a:ln w="9525">
            <a:noFill/>
            <a:miter lim="800000"/>
            <a:headEnd/>
            <a:tailEnd/>
          </a:ln>
        </p:spPr>
      </p:pic>
      <p:pic>
        <p:nvPicPr>
          <p:cNvPr id="10" name="9 Imagen" descr="C:\Users\Maq-01\AppData\Local\Temp\Rar$DIa0.503\IMG-20180323-WA0012.jpg"/>
          <p:cNvPicPr/>
          <p:nvPr/>
        </p:nvPicPr>
        <p:blipFill>
          <a:blip r:embed="rId5" cstate="print"/>
          <a:srcRect/>
          <a:stretch>
            <a:fillRect/>
          </a:stretch>
        </p:blipFill>
        <p:spPr bwMode="auto">
          <a:xfrm rot="1201186">
            <a:off x="4040403" y="2804454"/>
            <a:ext cx="3338377" cy="199453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idx="1"/>
          </p:nvPr>
        </p:nvSpPr>
        <p:spPr>
          <a:xfrm>
            <a:off x="1065212" y="719418"/>
            <a:ext cx="8946541" cy="4195481"/>
          </a:xfrm>
        </p:spPr>
        <p:txBody>
          <a:bodyPr/>
          <a:lstStyle/>
          <a:p>
            <a:r>
              <a:rPr lang="es-ES" dirty="0"/>
              <a:t>Producto 8. Proyecto integrado. Ingles/Historia/Geografía. E.I.P. Elaboración de Proyecto. Segunda reunión.</a:t>
            </a:r>
          </a:p>
          <a:p>
            <a:r>
              <a:rPr lang="es-ES" dirty="0"/>
              <a:t>Producto 9. Fotos. Segunda reunión.</a:t>
            </a:r>
          </a:p>
          <a:p>
            <a:r>
              <a:rPr lang="es-ES" dirty="0"/>
              <a:t>Producto 10. Evaluación. Tipos, herramientas y productos de aprendizaje. Tercera reunión</a:t>
            </a:r>
          </a:p>
          <a:p>
            <a:r>
              <a:rPr lang="es-ES" dirty="0"/>
              <a:t>Producto 11. Evaluación. Formatos. Prerrequisitos. Tercera reunión.</a:t>
            </a:r>
          </a:p>
          <a:p>
            <a:r>
              <a:rPr lang="es-ES" dirty="0"/>
              <a:t>Producto 12. Evaluación. Formatos. Grupo heterogéneo.</a:t>
            </a:r>
          </a:p>
          <a:p>
            <a:r>
              <a:rPr lang="es-ES" dirty="0"/>
              <a:t>Producto 13. Lista de pasos para la creación de una infografía</a:t>
            </a:r>
          </a:p>
          <a:p>
            <a:r>
              <a:rPr lang="es-ES" dirty="0"/>
              <a:t>Producto 14. Infografía digital del proyecto</a:t>
            </a:r>
          </a:p>
          <a:p>
            <a:r>
              <a:rPr lang="es-ES" dirty="0"/>
              <a:t>Producto 15. Reflexiones personales</a:t>
            </a:r>
          </a:p>
          <a:p>
            <a:endParaRPr lang="es-ES" dirty="0"/>
          </a:p>
          <a:p>
            <a:endParaRPr lang="es-ES" dirty="0"/>
          </a:p>
        </p:txBody>
      </p:sp>
    </p:spTree>
    <p:extLst>
      <p:ext uri="{BB962C8B-B14F-4D97-AF65-F5344CB8AC3E}">
        <p14:creationId xmlns:p14="http://schemas.microsoft.com/office/powerpoint/2010/main" val="3447103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0000" y="452718"/>
            <a:ext cx="9404723" cy="349140"/>
          </a:xfrm>
        </p:spPr>
        <p:txBody>
          <a:bodyPr/>
          <a:lstStyle/>
          <a:p>
            <a:pPr algn="ctr"/>
            <a:r>
              <a:rPr lang="es-ES" sz="1600" b="1" dirty="0">
                <a:solidFill>
                  <a:srgbClr val="FFFF00"/>
                </a:solidFill>
              </a:rPr>
              <a:t>PRODUCTO 4. ORGANIZADOR GRÁFICO PREGUNTAS ESENCIALES</a:t>
            </a:r>
            <a:br>
              <a:rPr lang="es-ES" sz="1600" dirty="0"/>
            </a:br>
            <a:br>
              <a:rPr lang="es-ES" sz="1600" dirty="0"/>
            </a:br>
            <a:endParaRPr lang="es-ES" sz="1600" dirty="0"/>
          </a:p>
        </p:txBody>
      </p:sp>
      <p:pic>
        <p:nvPicPr>
          <p:cNvPr id="4" name="Imagen 3" descr="G:\PLANEACION 2017-2018\CONEXIONES_Dgire_2017\Parte_2\Juanito\PRODUCTO4.png"/>
          <p:cNvPicPr/>
          <p:nvPr/>
        </p:nvPicPr>
        <p:blipFill>
          <a:blip r:embed="rId2">
            <a:extLst>
              <a:ext uri="{28A0092B-C50C-407E-A947-70E740481C1C}">
                <a14:useLocalDpi xmlns:a14="http://schemas.microsoft.com/office/drawing/2010/main" val="0"/>
              </a:ext>
            </a:extLst>
          </a:blip>
          <a:srcRect/>
          <a:stretch>
            <a:fillRect/>
          </a:stretch>
        </p:blipFill>
        <p:spPr bwMode="auto">
          <a:xfrm>
            <a:off x="1364566" y="882302"/>
            <a:ext cx="9734843" cy="5420024"/>
          </a:xfrm>
          <a:prstGeom prst="rect">
            <a:avLst/>
          </a:prstGeom>
          <a:noFill/>
          <a:ln>
            <a:noFill/>
          </a:ln>
        </p:spPr>
      </p:pic>
    </p:spTree>
    <p:extLst>
      <p:ext uri="{BB962C8B-B14F-4D97-AF65-F5344CB8AC3E}">
        <p14:creationId xmlns:p14="http://schemas.microsoft.com/office/powerpoint/2010/main" val="407388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8119" y="335829"/>
            <a:ext cx="9404723" cy="395691"/>
          </a:xfrm>
        </p:spPr>
        <p:txBody>
          <a:bodyPr/>
          <a:lstStyle/>
          <a:p>
            <a:r>
              <a:rPr lang="es-ES" sz="1600" b="1" dirty="0">
                <a:solidFill>
                  <a:srgbClr val="FFFF00"/>
                </a:solidFill>
              </a:rPr>
              <a:t>                             PRODUCTO 5. ORGANIZADOR GRÁFICO PROCESO DE INDAGACIÓN</a:t>
            </a:r>
            <a:endParaRPr lang="es-ES" sz="1600" dirty="0"/>
          </a:p>
        </p:txBody>
      </p:sp>
      <p:pic>
        <p:nvPicPr>
          <p:cNvPr id="3" name="0 Imagen" descr="LA INDAGACIÓN EN LA CIENCIA y ..........._Equipo 5_P5.png"/>
          <p:cNvPicPr/>
          <p:nvPr/>
        </p:nvPicPr>
        <p:blipFill>
          <a:blip r:embed="rId2">
            <a:extLst>
              <a:ext uri="{28A0092B-C50C-407E-A947-70E740481C1C}">
                <a14:useLocalDpi xmlns:a14="http://schemas.microsoft.com/office/drawing/2010/main" val="0"/>
              </a:ext>
            </a:extLst>
          </a:blip>
          <a:stretch>
            <a:fillRect/>
          </a:stretch>
        </p:blipFill>
        <p:spPr>
          <a:xfrm>
            <a:off x="1606604" y="901520"/>
            <a:ext cx="8444230" cy="5537822"/>
          </a:xfrm>
          <a:prstGeom prst="rect">
            <a:avLst/>
          </a:prstGeom>
        </p:spPr>
      </p:pic>
    </p:spTree>
    <p:extLst>
      <p:ext uri="{BB962C8B-B14F-4D97-AF65-F5344CB8AC3E}">
        <p14:creationId xmlns:p14="http://schemas.microsoft.com/office/powerpoint/2010/main" val="295376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425" y="278546"/>
            <a:ext cx="9404723" cy="438906"/>
          </a:xfrm>
        </p:spPr>
        <p:txBody>
          <a:bodyPr/>
          <a:lstStyle/>
          <a:p>
            <a:pPr algn="ctr"/>
            <a:r>
              <a:rPr lang="es-ES" sz="1600" b="1" dirty="0">
                <a:solidFill>
                  <a:srgbClr val="FFFF00"/>
                </a:solidFill>
              </a:rPr>
              <a:t>PRODUCTO 6. ANÁLISIS MESA DE EXPERTOS</a:t>
            </a:r>
            <a:r>
              <a:rPr lang="es-ES" sz="1600" dirty="0">
                <a:solidFill>
                  <a:srgbClr val="FFFF00"/>
                </a:solidFill>
              </a:rPr>
              <a:t> </a:t>
            </a:r>
            <a:r>
              <a:rPr lang="es-ES" sz="1600" b="1" dirty="0">
                <a:solidFill>
                  <a:srgbClr val="FFFF00"/>
                </a:solidFill>
              </a:rPr>
              <a:t>General</a:t>
            </a:r>
            <a:r>
              <a:rPr lang="es-ES" sz="1600" dirty="0">
                <a:solidFill>
                  <a:srgbClr val="FFFF00"/>
                </a:solidFill>
              </a:rPr>
              <a:t>. </a:t>
            </a:r>
            <a:br>
              <a:rPr lang="es-ES" sz="1800" b="1" dirty="0"/>
            </a:br>
            <a:br>
              <a:rPr lang="es-ES" sz="1800" b="1" dirty="0"/>
            </a:br>
            <a:br>
              <a:rPr lang="es-ES" sz="1800" dirty="0"/>
            </a:br>
            <a:endParaRPr lang="es-ES" sz="1800" dirty="0"/>
          </a:p>
        </p:txBody>
      </p:sp>
      <p:graphicFrame>
        <p:nvGraphicFramePr>
          <p:cNvPr id="3" name="Tabla 2"/>
          <p:cNvGraphicFramePr>
            <a:graphicFrameLocks noGrp="1"/>
          </p:cNvGraphicFramePr>
          <p:nvPr>
            <p:extLst>
              <p:ext uri="{D42A27DB-BD31-4B8C-83A1-F6EECF244321}">
                <p14:modId xmlns:p14="http://schemas.microsoft.com/office/powerpoint/2010/main" val="2030626166"/>
              </p:ext>
            </p:extLst>
          </p:nvPr>
        </p:nvGraphicFramePr>
        <p:xfrm>
          <a:off x="1219200" y="756130"/>
          <a:ext cx="9550399" cy="5663328"/>
        </p:xfrm>
        <a:graphic>
          <a:graphicData uri="http://schemas.openxmlformats.org/drawingml/2006/table">
            <a:tbl>
              <a:tblPr>
                <a:tableStyleId>{5C22544A-7EE6-4342-B048-85BDC9FD1C3A}</a:tableStyleId>
              </a:tblPr>
              <a:tblGrid>
                <a:gridCol w="9550399">
                  <a:extLst>
                    <a:ext uri="{9D8B030D-6E8A-4147-A177-3AD203B41FA5}">
                      <a16:colId xmlns:a16="http://schemas.microsoft.com/office/drawing/2014/main" val="20000"/>
                    </a:ext>
                  </a:extLst>
                </a:gridCol>
              </a:tblGrid>
              <a:tr h="277167">
                <a:tc>
                  <a:txBody>
                    <a:bodyPr/>
                    <a:lstStyle/>
                    <a:p>
                      <a:pPr algn="ctr">
                        <a:lnSpc>
                          <a:spcPct val="115000"/>
                        </a:lnSpc>
                        <a:spcAft>
                          <a:spcPts val="0"/>
                        </a:spcAft>
                      </a:pPr>
                      <a:r>
                        <a:rPr lang="es-ES" sz="1200" dirty="0">
                          <a:effectLst/>
                        </a:rPr>
                        <a:t> </a:t>
                      </a:r>
                      <a:r>
                        <a:rPr lang="es-ES" sz="1200" b="1" dirty="0">
                          <a:effectLst/>
                        </a:rPr>
                        <a:t>Planeación de proyectos Interdisciplinarios</a:t>
                      </a:r>
                      <a:endParaRPr lang="es-ES" sz="1200" b="1" dirty="0">
                        <a:solidFill>
                          <a:srgbClr val="000000"/>
                        </a:solidFill>
                        <a:effectLst/>
                        <a:latin typeface="Arial" panose="020B0604020202020204" pitchFamily="34" charset="0"/>
                        <a:ea typeface="Arial" panose="020B0604020202020204" pitchFamily="34" charset="0"/>
                      </a:endParaRPr>
                    </a:p>
                  </a:txBody>
                  <a:tcPr marL="48804" marR="48804" marT="48804" marB="48804"/>
                </a:tc>
                <a:extLst>
                  <a:ext uri="{0D108BD9-81ED-4DB2-BD59-A6C34878D82A}">
                    <a16:rowId xmlns:a16="http://schemas.microsoft.com/office/drawing/2014/main" val="10000"/>
                  </a:ext>
                </a:extLst>
              </a:tr>
              <a:tr h="4454490">
                <a:tc>
                  <a:txBody>
                    <a:bodyPr/>
                    <a:lstStyle/>
                    <a:p>
                      <a:pPr algn="just">
                        <a:lnSpc>
                          <a:spcPct val="115000"/>
                        </a:lnSpc>
                        <a:spcAft>
                          <a:spcPts val="0"/>
                        </a:spcAft>
                      </a:pPr>
                      <a:r>
                        <a:rPr lang="es-ES" sz="1200" dirty="0">
                          <a:effectLst/>
                        </a:rPr>
                        <a:t> </a:t>
                      </a:r>
                    </a:p>
                    <a:p>
                      <a:pPr algn="just">
                        <a:lnSpc>
                          <a:spcPct val="115000"/>
                        </a:lnSpc>
                        <a:spcAft>
                          <a:spcPts val="0"/>
                        </a:spcAft>
                      </a:pPr>
                      <a:r>
                        <a:rPr lang="es-ES" sz="1200" dirty="0">
                          <a:effectLst/>
                        </a:rPr>
                        <a:t>¿A qué responde la necesidad de crear proyectos interdisciplinarios como medio de aprendizaje? </a:t>
                      </a:r>
                    </a:p>
                    <a:p>
                      <a:pPr algn="just">
                        <a:lnSpc>
                          <a:spcPct val="115000"/>
                        </a:lnSpc>
                        <a:spcAft>
                          <a:spcPts val="0"/>
                        </a:spcAft>
                      </a:pPr>
                      <a:r>
                        <a:rPr lang="es-ES" sz="1200" dirty="0">
                          <a:effectLst/>
                        </a:rPr>
                        <a:t>Responde a la necesidad del S. XXI porque involucra el trabajo autónomo de los alumnos y son ellos quienes generan las respuestas. Busca relaciones de estudio con una visión socio constructivista y cognitiva.</a:t>
                      </a:r>
                    </a:p>
                    <a:p>
                      <a:pPr algn="just">
                        <a:lnSpc>
                          <a:spcPct val="115000"/>
                        </a:lnSpc>
                        <a:spcAft>
                          <a:spcPts val="0"/>
                        </a:spcAft>
                      </a:pPr>
                      <a:r>
                        <a:rPr lang="es-ES" sz="1200" dirty="0">
                          <a:effectLst/>
                        </a:rPr>
                        <a:t> </a:t>
                      </a:r>
                    </a:p>
                    <a:p>
                      <a:pPr algn="just">
                        <a:lnSpc>
                          <a:spcPct val="115000"/>
                        </a:lnSpc>
                        <a:spcAft>
                          <a:spcPts val="0"/>
                        </a:spcAft>
                      </a:pPr>
                      <a:r>
                        <a:rPr lang="es-ES" sz="1200" dirty="0">
                          <a:effectLst/>
                        </a:rPr>
                        <a:t>¿Cuáles son los elementos fundamentales para la estructuración y planeación de los proyectos interdisciplinarios?</a:t>
                      </a:r>
                    </a:p>
                    <a:p>
                      <a:pPr algn="just">
                        <a:lnSpc>
                          <a:spcPct val="115000"/>
                        </a:lnSpc>
                        <a:spcAft>
                          <a:spcPts val="0"/>
                        </a:spcAft>
                      </a:pPr>
                      <a:r>
                        <a:rPr lang="es-ES" sz="1200" dirty="0">
                          <a:effectLst/>
                        </a:rPr>
                        <a:t>Compromiso del docente.</a:t>
                      </a:r>
                    </a:p>
                    <a:p>
                      <a:pPr algn="just">
                        <a:lnSpc>
                          <a:spcPct val="115000"/>
                        </a:lnSpc>
                        <a:spcAft>
                          <a:spcPts val="0"/>
                        </a:spcAft>
                      </a:pPr>
                      <a:r>
                        <a:rPr lang="es-ES" sz="1200" dirty="0">
                          <a:effectLst/>
                        </a:rPr>
                        <a:t>Estar capacitado en evaluación, trabajo colaborativo, cooperativo e indagación.</a:t>
                      </a:r>
                    </a:p>
                    <a:p>
                      <a:pPr algn="just">
                        <a:lnSpc>
                          <a:spcPct val="115000"/>
                        </a:lnSpc>
                        <a:spcAft>
                          <a:spcPts val="0"/>
                        </a:spcAft>
                      </a:pPr>
                      <a:r>
                        <a:rPr lang="es-ES" sz="1200" dirty="0">
                          <a:effectLst/>
                        </a:rPr>
                        <a:t>Encontrar la transferencia y aplicación a la realidad.</a:t>
                      </a:r>
                    </a:p>
                    <a:p>
                      <a:pPr algn="just">
                        <a:lnSpc>
                          <a:spcPct val="115000"/>
                        </a:lnSpc>
                        <a:spcAft>
                          <a:spcPts val="0"/>
                        </a:spcAft>
                      </a:pPr>
                      <a:r>
                        <a:rPr lang="es-ES" sz="1200" dirty="0">
                          <a:effectLst/>
                        </a:rPr>
                        <a:t>Conocer los contenidos de su programa para vincularlos con otras disciplinas.</a:t>
                      </a:r>
                    </a:p>
                    <a:p>
                      <a:pPr algn="just">
                        <a:lnSpc>
                          <a:spcPct val="115000"/>
                        </a:lnSpc>
                        <a:spcAft>
                          <a:spcPts val="0"/>
                        </a:spcAft>
                      </a:pPr>
                      <a:r>
                        <a:rPr lang="es-ES" sz="1200" dirty="0">
                          <a:effectLst/>
                        </a:rPr>
                        <a:t>Encontrar el tema problematizador y apasionarse con él.</a:t>
                      </a:r>
                    </a:p>
                    <a:p>
                      <a:pPr algn="just">
                        <a:lnSpc>
                          <a:spcPct val="115000"/>
                        </a:lnSpc>
                        <a:spcAft>
                          <a:spcPts val="0"/>
                        </a:spcAft>
                      </a:pPr>
                      <a:r>
                        <a:rPr lang="es-ES" sz="1200" dirty="0">
                          <a:effectLst/>
                        </a:rPr>
                        <a:t> </a:t>
                      </a:r>
                    </a:p>
                    <a:p>
                      <a:pPr algn="just">
                        <a:lnSpc>
                          <a:spcPct val="115000"/>
                        </a:lnSpc>
                        <a:spcAft>
                          <a:spcPts val="0"/>
                        </a:spcAft>
                      </a:pPr>
                      <a:r>
                        <a:rPr lang="es-ES" sz="1200" dirty="0">
                          <a:effectLst/>
                        </a:rPr>
                        <a:t>¿Cuál es “el método” o “los pasos” para acercarse a la Interdisciplinariedad”?</a:t>
                      </a:r>
                    </a:p>
                    <a:p>
                      <a:pPr marL="342900" lvl="0" indent="-342900" algn="just">
                        <a:lnSpc>
                          <a:spcPct val="115000"/>
                        </a:lnSpc>
                        <a:spcAft>
                          <a:spcPts val="0"/>
                        </a:spcAft>
                        <a:buFont typeface="+mj-lt"/>
                        <a:buAutoNum type="arabicPeriod"/>
                      </a:pPr>
                      <a:r>
                        <a:rPr lang="es-ES" sz="1200" dirty="0">
                          <a:effectLst/>
                        </a:rPr>
                        <a:t>Debe tener una secuencia curricular clara.</a:t>
                      </a:r>
                    </a:p>
                    <a:p>
                      <a:pPr marL="342900" lvl="0" indent="-342900" algn="just">
                        <a:lnSpc>
                          <a:spcPct val="115000"/>
                        </a:lnSpc>
                        <a:spcAft>
                          <a:spcPts val="0"/>
                        </a:spcAft>
                        <a:buFont typeface="+mj-lt"/>
                        <a:buAutoNum type="arabicPeriod"/>
                      </a:pPr>
                      <a:r>
                        <a:rPr lang="es-ES" sz="1200" dirty="0">
                          <a:effectLst/>
                        </a:rPr>
                        <a:t>Jerarquizar elementos de su materia.</a:t>
                      </a:r>
                    </a:p>
                    <a:p>
                      <a:pPr marL="342900" lvl="0" indent="-342900" algn="just">
                        <a:lnSpc>
                          <a:spcPct val="115000"/>
                        </a:lnSpc>
                        <a:spcAft>
                          <a:spcPts val="0"/>
                        </a:spcAft>
                        <a:buFont typeface="+mj-lt"/>
                        <a:buAutoNum type="arabicPeriod"/>
                      </a:pPr>
                      <a:r>
                        <a:rPr lang="es-ES" sz="1200" dirty="0">
                          <a:effectLst/>
                        </a:rPr>
                        <a:t>Encontrar o generar vínculos con otros contenidos.</a:t>
                      </a:r>
                    </a:p>
                    <a:p>
                      <a:pPr marL="342900" lvl="0" indent="-342900" algn="just">
                        <a:lnSpc>
                          <a:spcPct val="115000"/>
                        </a:lnSpc>
                        <a:spcAft>
                          <a:spcPts val="0"/>
                        </a:spcAft>
                        <a:buFont typeface="+mj-lt"/>
                        <a:buAutoNum type="arabicPeriod"/>
                      </a:pPr>
                      <a:r>
                        <a:rPr lang="es-ES" sz="1200" dirty="0">
                          <a:effectLst/>
                        </a:rPr>
                        <a:t>Relacionarse con otros docentes.</a:t>
                      </a:r>
                    </a:p>
                    <a:p>
                      <a:pPr marL="342900" lvl="0" indent="-342900" algn="just">
                        <a:lnSpc>
                          <a:spcPct val="115000"/>
                        </a:lnSpc>
                        <a:spcAft>
                          <a:spcPts val="0"/>
                        </a:spcAft>
                        <a:buFont typeface="+mj-lt"/>
                        <a:buAutoNum type="arabicPeriod"/>
                      </a:pPr>
                      <a:r>
                        <a:rPr lang="es-ES" sz="1200" dirty="0">
                          <a:effectLst/>
                        </a:rPr>
                        <a:t>Reconocer un elemento de la realidad que se pueda problematizar, explicar e innovar a partir de la integración de áreas distintas.</a:t>
                      </a:r>
                    </a:p>
                    <a:p>
                      <a:pPr algn="just">
                        <a:lnSpc>
                          <a:spcPct val="115000"/>
                        </a:lnSpc>
                        <a:spcAft>
                          <a:spcPts val="0"/>
                        </a:spcAft>
                      </a:pPr>
                      <a:r>
                        <a:rPr lang="es-ES" sz="1200" dirty="0">
                          <a:effectLst/>
                        </a:rPr>
                        <a:t> </a:t>
                      </a:r>
                    </a:p>
                    <a:p>
                      <a:pPr algn="just">
                        <a:lnSpc>
                          <a:spcPct val="115000"/>
                        </a:lnSpc>
                        <a:spcAft>
                          <a:spcPts val="0"/>
                        </a:spcAft>
                      </a:pPr>
                      <a:r>
                        <a:rPr lang="es-ES" sz="1200" dirty="0">
                          <a:effectLst/>
                        </a:rPr>
                        <a:t> ¿Qué características debe de tener el nombre del proyecto interdisciplinario?</a:t>
                      </a:r>
                    </a:p>
                    <a:p>
                      <a:pPr algn="just">
                        <a:lnSpc>
                          <a:spcPct val="115000"/>
                        </a:lnSpc>
                        <a:spcAft>
                          <a:spcPts val="0"/>
                        </a:spcAft>
                      </a:pPr>
                      <a:r>
                        <a:rPr lang="es-ES" sz="1200" dirty="0">
                          <a:effectLst/>
                        </a:rPr>
                        <a:t>Partir de las materias involucradas.</a:t>
                      </a:r>
                    </a:p>
                    <a:p>
                      <a:pPr algn="just">
                        <a:lnSpc>
                          <a:spcPct val="115000"/>
                        </a:lnSpc>
                        <a:spcAft>
                          <a:spcPts val="0"/>
                        </a:spcAft>
                      </a:pPr>
                      <a:r>
                        <a:rPr lang="es-ES" sz="1200" dirty="0">
                          <a:effectLst/>
                        </a:rPr>
                        <a:t>Crear un título que no sea general sino específico.</a:t>
                      </a:r>
                    </a:p>
                    <a:p>
                      <a:pPr algn="just">
                        <a:lnSpc>
                          <a:spcPct val="115000"/>
                        </a:lnSpc>
                        <a:spcAft>
                          <a:spcPts val="0"/>
                        </a:spcAft>
                      </a:pPr>
                      <a:r>
                        <a:rPr lang="es-ES" sz="1200" dirty="0">
                          <a:effectLst/>
                        </a:rPr>
                        <a:t>Reflejar la problemática a resolver desde el punto de vista de las asignaturas involucradas.</a:t>
                      </a:r>
                    </a:p>
                    <a:p>
                      <a:pPr algn="just">
                        <a:lnSpc>
                          <a:spcPct val="115000"/>
                        </a:lnSpc>
                        <a:spcAft>
                          <a:spcPts val="0"/>
                        </a:spcAft>
                      </a:pPr>
                      <a:r>
                        <a:rPr lang="es-ES" sz="1200" dirty="0">
                          <a:effectLst/>
                        </a:rPr>
                        <a:t> </a:t>
                      </a:r>
                      <a:endParaRPr lang="es-ES" sz="1200" dirty="0">
                        <a:solidFill>
                          <a:srgbClr val="000000"/>
                        </a:solidFill>
                        <a:effectLst/>
                        <a:latin typeface="Arial" panose="020B0604020202020204" pitchFamily="34" charset="0"/>
                        <a:ea typeface="Arial" panose="020B0604020202020204" pitchFamily="34" charset="0"/>
                      </a:endParaRPr>
                    </a:p>
                  </a:txBody>
                  <a:tcPr marL="48804" marR="48804" marT="48804" marB="48804"/>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2425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3546" y="241703"/>
            <a:ext cx="7877906" cy="461682"/>
          </a:xfrm>
        </p:spPr>
        <p:txBody>
          <a:bodyPr/>
          <a:lstStyle/>
          <a:p>
            <a:pPr algn="ctr"/>
            <a:r>
              <a:rPr lang="es-ES" sz="1600" b="1" dirty="0">
                <a:solidFill>
                  <a:srgbClr val="FFFF00"/>
                </a:solidFill>
              </a:rPr>
              <a:t>PRODUCTO 6. ANÁLISIS MESA DE EXPERTOS</a:t>
            </a:r>
            <a:r>
              <a:rPr lang="es-ES" sz="1600" dirty="0">
                <a:solidFill>
                  <a:srgbClr val="FFFF00"/>
                </a:solidFill>
              </a:rPr>
              <a:t> </a:t>
            </a:r>
            <a:r>
              <a:rPr lang="es-ES" sz="1600" b="1" dirty="0">
                <a:solidFill>
                  <a:srgbClr val="FFFF00"/>
                </a:solidFill>
              </a:rPr>
              <a:t>General</a:t>
            </a:r>
            <a:r>
              <a:rPr lang="es-ES" sz="1600" dirty="0">
                <a:solidFill>
                  <a:srgbClr val="FFFF00"/>
                </a:solidFill>
              </a:rPr>
              <a:t>. </a:t>
            </a:r>
            <a:br>
              <a:rPr lang="es-ES" sz="1800" b="1" dirty="0"/>
            </a:br>
            <a:br>
              <a:rPr lang="es-ES" sz="1800" b="1" dirty="0"/>
            </a:br>
            <a:endParaRPr lang="es-ES" sz="1600" dirty="0"/>
          </a:p>
        </p:txBody>
      </p:sp>
      <p:graphicFrame>
        <p:nvGraphicFramePr>
          <p:cNvPr id="4" name="Tabla 3"/>
          <p:cNvGraphicFramePr>
            <a:graphicFrameLocks noGrp="1"/>
          </p:cNvGraphicFramePr>
          <p:nvPr>
            <p:extLst>
              <p:ext uri="{D42A27DB-BD31-4B8C-83A1-F6EECF244321}">
                <p14:modId xmlns:p14="http://schemas.microsoft.com/office/powerpoint/2010/main" val="606359008"/>
              </p:ext>
            </p:extLst>
          </p:nvPr>
        </p:nvGraphicFramePr>
        <p:xfrm>
          <a:off x="1688122" y="928467"/>
          <a:ext cx="9309241" cy="5405958"/>
        </p:xfrm>
        <a:graphic>
          <a:graphicData uri="http://schemas.openxmlformats.org/drawingml/2006/table">
            <a:tbl>
              <a:tblPr>
                <a:tableStyleId>{5C22544A-7EE6-4342-B048-85BDC9FD1C3A}</a:tableStyleId>
              </a:tblPr>
              <a:tblGrid>
                <a:gridCol w="9309241">
                  <a:extLst>
                    <a:ext uri="{9D8B030D-6E8A-4147-A177-3AD203B41FA5}">
                      <a16:colId xmlns:a16="http://schemas.microsoft.com/office/drawing/2014/main" val="20000"/>
                    </a:ext>
                  </a:extLst>
                </a:gridCol>
              </a:tblGrid>
              <a:tr h="235043">
                <a:tc>
                  <a:txBody>
                    <a:bodyPr/>
                    <a:lstStyle/>
                    <a:p>
                      <a:pPr algn="ctr">
                        <a:lnSpc>
                          <a:spcPct val="115000"/>
                        </a:lnSpc>
                        <a:spcAft>
                          <a:spcPts val="0"/>
                        </a:spcAft>
                      </a:pPr>
                      <a:r>
                        <a:rPr lang="es-ES" sz="1100" b="1" dirty="0">
                          <a:effectLst/>
                        </a:rPr>
                        <a:t>Gestión de Proyectos interdisciplinarios</a:t>
                      </a:r>
                      <a:endParaRPr lang="es-ES" sz="1100" b="1" dirty="0">
                        <a:solidFill>
                          <a:srgbClr val="000000"/>
                        </a:solidFill>
                        <a:effectLst/>
                        <a:latin typeface="Arial" panose="020B0604020202020204" pitchFamily="34" charset="0"/>
                        <a:ea typeface="Arial" panose="020B0604020202020204" pitchFamily="34" charset="0"/>
                      </a:endParaRPr>
                    </a:p>
                  </a:txBody>
                  <a:tcPr marL="32658" marR="32658" marT="32658" marB="32658"/>
                </a:tc>
                <a:extLst>
                  <a:ext uri="{0D108BD9-81ED-4DB2-BD59-A6C34878D82A}">
                    <a16:rowId xmlns:a16="http://schemas.microsoft.com/office/drawing/2014/main" val="10000"/>
                  </a:ext>
                </a:extLst>
              </a:tr>
              <a:tr h="4975080">
                <a:tc>
                  <a:txBody>
                    <a:bodyPr/>
                    <a:lstStyle/>
                    <a:p>
                      <a:pPr algn="just">
                        <a:lnSpc>
                          <a:spcPct val="115000"/>
                        </a:lnSpc>
                        <a:spcAft>
                          <a:spcPts val="0"/>
                        </a:spcAft>
                      </a:pPr>
                      <a:r>
                        <a:rPr lang="es-ES" sz="1000" dirty="0">
                          <a:effectLst/>
                        </a:rPr>
                        <a:t>¿Qué factores se deben tomar en cuenta para hacer un proyecto? ¿Cómo se deben organizar?</a:t>
                      </a:r>
                    </a:p>
                    <a:p>
                      <a:pPr marL="342900" lvl="0" indent="-342900" algn="just">
                        <a:lnSpc>
                          <a:spcPct val="115000"/>
                        </a:lnSpc>
                        <a:spcAft>
                          <a:spcPts val="0"/>
                        </a:spcAft>
                        <a:buFont typeface="+mj-lt"/>
                        <a:buAutoNum type="arabicPeriod"/>
                      </a:pPr>
                      <a:r>
                        <a:rPr lang="es-ES" sz="1000" dirty="0">
                          <a:effectLst/>
                        </a:rPr>
                        <a:t>Conocer su programa e intercambiar programas con otros profesores.</a:t>
                      </a:r>
                    </a:p>
                    <a:p>
                      <a:pPr marL="342900" lvl="0" indent="-342900" algn="just">
                        <a:lnSpc>
                          <a:spcPct val="115000"/>
                        </a:lnSpc>
                        <a:spcAft>
                          <a:spcPts val="0"/>
                        </a:spcAft>
                        <a:buFont typeface="+mj-lt"/>
                        <a:buAutoNum type="arabicPeriod"/>
                      </a:pPr>
                      <a:r>
                        <a:rPr lang="es-ES" sz="1000" dirty="0">
                          <a:effectLst/>
                        </a:rPr>
                        <a:t>Plantear propuesta problematizadora.</a:t>
                      </a:r>
                    </a:p>
                    <a:p>
                      <a:pPr marL="342900" lvl="0" indent="-342900" algn="just">
                        <a:lnSpc>
                          <a:spcPct val="115000"/>
                        </a:lnSpc>
                        <a:spcAft>
                          <a:spcPts val="0"/>
                        </a:spcAft>
                        <a:buFont typeface="+mj-lt"/>
                        <a:buAutoNum type="arabicPeriod"/>
                      </a:pPr>
                      <a:r>
                        <a:rPr lang="es-ES" sz="1000" dirty="0">
                          <a:effectLst/>
                        </a:rPr>
                        <a:t>Elegir un momento del año.</a:t>
                      </a:r>
                    </a:p>
                    <a:p>
                      <a:pPr marL="342900" lvl="0" indent="-342900" algn="just">
                        <a:lnSpc>
                          <a:spcPct val="115000"/>
                        </a:lnSpc>
                        <a:spcAft>
                          <a:spcPts val="0"/>
                        </a:spcAft>
                        <a:buFont typeface="+mj-lt"/>
                        <a:buAutoNum type="arabicPeriod"/>
                      </a:pPr>
                      <a:r>
                        <a:rPr lang="es-ES" sz="1000" dirty="0">
                          <a:effectLst/>
                        </a:rPr>
                        <a:t>Organizar el horario de los maestros.</a:t>
                      </a:r>
                    </a:p>
                    <a:p>
                      <a:pPr marL="342900" lvl="0" indent="-342900" algn="just">
                        <a:lnSpc>
                          <a:spcPct val="115000"/>
                        </a:lnSpc>
                        <a:spcAft>
                          <a:spcPts val="0"/>
                        </a:spcAft>
                        <a:buFont typeface="+mj-lt"/>
                        <a:buAutoNum type="arabicPeriod"/>
                      </a:pPr>
                      <a:r>
                        <a:rPr lang="es-ES" sz="1000" dirty="0">
                          <a:effectLst/>
                        </a:rPr>
                        <a:t>Dividir e proyecto en etapas con productos medibles y parciales.</a:t>
                      </a:r>
                    </a:p>
                    <a:p>
                      <a:pPr marL="342900" lvl="0" indent="-342900" algn="just">
                        <a:lnSpc>
                          <a:spcPct val="115000"/>
                        </a:lnSpc>
                        <a:spcAft>
                          <a:spcPts val="0"/>
                        </a:spcAft>
                        <a:buFont typeface="+mj-lt"/>
                        <a:buAutoNum type="arabicPeriod"/>
                      </a:pPr>
                      <a:r>
                        <a:rPr lang="es-ES" sz="1000" dirty="0">
                          <a:effectLst/>
                        </a:rPr>
                        <a:t>Evaluar contenidos definidos.</a:t>
                      </a:r>
                    </a:p>
                    <a:p>
                      <a:pPr marL="342900" lvl="0" indent="-342900" algn="just">
                        <a:lnSpc>
                          <a:spcPct val="115000"/>
                        </a:lnSpc>
                        <a:spcAft>
                          <a:spcPts val="0"/>
                        </a:spcAft>
                        <a:buFont typeface="+mj-lt"/>
                        <a:buAutoNum type="arabicPeriod"/>
                      </a:pPr>
                      <a:r>
                        <a:rPr lang="es-ES" sz="1000" dirty="0">
                          <a:effectLst/>
                        </a:rPr>
                        <a:t>Reflexionar y retroalimentar.</a:t>
                      </a:r>
                    </a:p>
                    <a:p>
                      <a:pPr marL="342900" lvl="0" indent="-342900" algn="just">
                        <a:lnSpc>
                          <a:spcPct val="115000"/>
                        </a:lnSpc>
                        <a:spcAft>
                          <a:spcPts val="0"/>
                        </a:spcAft>
                        <a:buFont typeface="+mj-lt"/>
                        <a:buAutoNum type="arabicPeriod"/>
                      </a:pPr>
                      <a:r>
                        <a:rPr lang="es-ES" sz="1000" dirty="0">
                          <a:effectLst/>
                        </a:rPr>
                        <a:t>Autoanalizar el proyecto.</a:t>
                      </a:r>
                    </a:p>
                    <a:p>
                      <a:pPr algn="just">
                        <a:lnSpc>
                          <a:spcPct val="115000"/>
                        </a:lnSpc>
                        <a:spcAft>
                          <a:spcPts val="0"/>
                        </a:spcAft>
                      </a:pPr>
                      <a:r>
                        <a:rPr lang="es-ES" sz="1000" dirty="0">
                          <a:effectLst/>
                        </a:rPr>
                        <a:t> </a:t>
                      </a:r>
                    </a:p>
                    <a:p>
                      <a:pPr algn="just">
                        <a:lnSpc>
                          <a:spcPct val="115000"/>
                        </a:lnSpc>
                        <a:spcAft>
                          <a:spcPts val="0"/>
                        </a:spcAft>
                      </a:pPr>
                      <a:r>
                        <a:rPr lang="es-ES" sz="1000" dirty="0">
                          <a:effectLst/>
                        </a:rPr>
                        <a:t> ¿Cómo se pueden identificar los puntos de interacción que permitan una indagación, desde situaciones complejas o la problematización?</a:t>
                      </a:r>
                    </a:p>
                    <a:p>
                      <a:pPr algn="just">
                        <a:lnSpc>
                          <a:spcPct val="115000"/>
                        </a:lnSpc>
                        <a:spcAft>
                          <a:spcPts val="0"/>
                        </a:spcAft>
                      </a:pPr>
                      <a:r>
                        <a:rPr lang="es-ES" sz="1000" dirty="0">
                          <a:effectLst/>
                        </a:rPr>
                        <a:t>Con cuestionamientos.</a:t>
                      </a:r>
                    </a:p>
                    <a:p>
                      <a:pPr algn="just">
                        <a:lnSpc>
                          <a:spcPct val="115000"/>
                        </a:lnSpc>
                        <a:spcAft>
                          <a:spcPts val="0"/>
                        </a:spcAft>
                      </a:pPr>
                      <a:r>
                        <a:rPr lang="es-ES" sz="1000" dirty="0">
                          <a:effectLst/>
                        </a:rPr>
                        <a:t>Creando espacios para que los alumnos se acerquen a las fuentes de información.</a:t>
                      </a:r>
                    </a:p>
                    <a:p>
                      <a:pPr algn="just">
                        <a:lnSpc>
                          <a:spcPct val="115000"/>
                        </a:lnSpc>
                        <a:spcAft>
                          <a:spcPts val="0"/>
                        </a:spcAft>
                      </a:pPr>
                      <a:r>
                        <a:rPr lang="es-ES" sz="1000" dirty="0">
                          <a:effectLst/>
                        </a:rPr>
                        <a:t>Acercándose a los expertos.</a:t>
                      </a:r>
                    </a:p>
                    <a:p>
                      <a:pPr algn="just">
                        <a:lnSpc>
                          <a:spcPct val="115000"/>
                        </a:lnSpc>
                        <a:spcAft>
                          <a:spcPts val="0"/>
                        </a:spcAft>
                      </a:pPr>
                      <a:r>
                        <a:rPr lang="es-ES" sz="1000" dirty="0">
                          <a:effectLst/>
                        </a:rPr>
                        <a:t>Creando espacios para conversar y problematizar.</a:t>
                      </a:r>
                    </a:p>
                    <a:p>
                      <a:pPr algn="just">
                        <a:lnSpc>
                          <a:spcPct val="115000"/>
                        </a:lnSpc>
                        <a:spcAft>
                          <a:spcPts val="0"/>
                        </a:spcAft>
                      </a:pPr>
                      <a:r>
                        <a:rPr lang="es-ES" sz="1000" dirty="0">
                          <a:effectLst/>
                        </a:rPr>
                        <a:t> </a:t>
                      </a:r>
                    </a:p>
                    <a:p>
                      <a:pPr algn="just">
                        <a:lnSpc>
                          <a:spcPct val="115000"/>
                        </a:lnSpc>
                        <a:spcAft>
                          <a:spcPts val="0"/>
                        </a:spcAft>
                      </a:pPr>
                      <a:r>
                        <a:rPr lang="es-ES" sz="1000" dirty="0">
                          <a:effectLst/>
                        </a:rPr>
                        <a:t> Si se toma en cuenta lo que se hace generalmente, para el trabajo en clase ¿Qué cambios deben  hacerse para generar un proyecto interdisciplinario?</a:t>
                      </a:r>
                    </a:p>
                    <a:p>
                      <a:pPr marL="342900" lvl="0" indent="-342900" algn="just">
                        <a:lnSpc>
                          <a:spcPct val="115000"/>
                        </a:lnSpc>
                        <a:spcAft>
                          <a:spcPts val="0"/>
                        </a:spcAft>
                        <a:buFont typeface="+mj-lt"/>
                        <a:buAutoNum type="arabicPeriod"/>
                      </a:pPr>
                      <a:r>
                        <a:rPr lang="es-ES" sz="1000" dirty="0">
                          <a:effectLst/>
                        </a:rPr>
                        <a:t>Gestionar e tiempo.</a:t>
                      </a:r>
                    </a:p>
                    <a:p>
                      <a:pPr marL="342900" lvl="0" indent="-342900" algn="just">
                        <a:lnSpc>
                          <a:spcPct val="115000"/>
                        </a:lnSpc>
                        <a:spcAft>
                          <a:spcPts val="0"/>
                        </a:spcAft>
                        <a:buFont typeface="+mj-lt"/>
                        <a:buAutoNum type="arabicPeriod"/>
                      </a:pPr>
                      <a:r>
                        <a:rPr lang="es-ES" sz="1000" dirty="0">
                          <a:effectLst/>
                        </a:rPr>
                        <a:t>Utilizar las herramientas tecnológicas: manejo de internet, videoconferencias y buscar experiencias desde otro lugar.</a:t>
                      </a:r>
                    </a:p>
                    <a:p>
                      <a:pPr marL="342900" lvl="0" indent="-342900" algn="just">
                        <a:lnSpc>
                          <a:spcPct val="115000"/>
                        </a:lnSpc>
                        <a:spcAft>
                          <a:spcPts val="0"/>
                        </a:spcAft>
                        <a:buFont typeface="+mj-lt"/>
                        <a:buAutoNum type="arabicPeriod"/>
                      </a:pPr>
                      <a:r>
                        <a:rPr lang="es-ES" sz="1000" dirty="0">
                          <a:effectLst/>
                        </a:rPr>
                        <a:t>Socializar.</a:t>
                      </a:r>
                    </a:p>
                    <a:p>
                      <a:pPr marL="342900" lvl="0" indent="-342900" algn="just">
                        <a:lnSpc>
                          <a:spcPct val="115000"/>
                        </a:lnSpc>
                        <a:spcAft>
                          <a:spcPts val="0"/>
                        </a:spcAft>
                        <a:buFont typeface="+mj-lt"/>
                        <a:buAutoNum type="arabicPeriod"/>
                      </a:pPr>
                      <a:r>
                        <a:rPr lang="es-ES" sz="1000" dirty="0">
                          <a:effectLst/>
                        </a:rPr>
                        <a:t>Observar las conductas de los alumnos y sus opiniones e intereses en relación al proyecto.</a:t>
                      </a:r>
                    </a:p>
                    <a:p>
                      <a:pPr marL="342900" lvl="0" indent="-342900" algn="just">
                        <a:lnSpc>
                          <a:spcPct val="115000"/>
                        </a:lnSpc>
                        <a:spcAft>
                          <a:spcPts val="0"/>
                        </a:spcAft>
                        <a:buFont typeface="+mj-lt"/>
                        <a:buAutoNum type="arabicPeriod"/>
                      </a:pPr>
                      <a:r>
                        <a:rPr lang="es-ES" sz="1000" dirty="0">
                          <a:effectLst/>
                        </a:rPr>
                        <a:t>Evaluar el cumplimiento de los objetivos parciales y analizar si se está en el camino correcto para lograrlo.</a:t>
                      </a:r>
                    </a:p>
                    <a:p>
                      <a:pPr algn="just">
                        <a:lnSpc>
                          <a:spcPct val="115000"/>
                        </a:lnSpc>
                        <a:spcAft>
                          <a:spcPts val="0"/>
                        </a:spcAft>
                      </a:pPr>
                      <a:r>
                        <a:rPr lang="es-ES" sz="1000" dirty="0">
                          <a:effectLst/>
                        </a:rPr>
                        <a:t> </a:t>
                      </a:r>
                    </a:p>
                    <a:p>
                      <a:pPr algn="just">
                        <a:lnSpc>
                          <a:spcPct val="115000"/>
                        </a:lnSpc>
                        <a:spcAft>
                          <a:spcPts val="0"/>
                        </a:spcAft>
                      </a:pPr>
                      <a:r>
                        <a:rPr lang="es-ES" sz="1000" dirty="0">
                          <a:effectLst/>
                        </a:rPr>
                        <a:t> ¿Cómo beneficia al aprendizaje el trabajo interdisciplinario?</a:t>
                      </a:r>
                    </a:p>
                    <a:p>
                      <a:pPr algn="just">
                        <a:lnSpc>
                          <a:spcPct val="115000"/>
                        </a:lnSpc>
                        <a:spcAft>
                          <a:spcPts val="0"/>
                        </a:spcAft>
                      </a:pPr>
                      <a:r>
                        <a:rPr lang="es-ES" sz="1000" dirty="0">
                          <a:effectLst/>
                        </a:rPr>
                        <a:t>Fomenta el pensamiento crítico, desarrollo de habilidades, procesos de trabajo individual y colaborativo, permite que el alumno construya su propio conocimiento logrando aprendizajes significativos, permite obtener mejores resultados académicos que son reflejados en la vida del alumno y del docente. Un mismo proyecto te puede llevar a la creación de otro proyecto.</a:t>
                      </a:r>
                    </a:p>
                    <a:p>
                      <a:pPr algn="just">
                        <a:lnSpc>
                          <a:spcPct val="115000"/>
                        </a:lnSpc>
                        <a:spcAft>
                          <a:spcPts val="0"/>
                        </a:spcAft>
                      </a:pPr>
                      <a:r>
                        <a:rPr lang="es-ES" sz="1000" dirty="0">
                          <a:effectLst/>
                        </a:rPr>
                        <a:t> </a:t>
                      </a:r>
                    </a:p>
                  </a:txBody>
                  <a:tcPr marL="32658" marR="32658" marT="32658" marB="32658"/>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99823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9589" y="247731"/>
            <a:ext cx="6776608" cy="490711"/>
          </a:xfrm>
        </p:spPr>
        <p:txBody>
          <a:bodyPr/>
          <a:lstStyle/>
          <a:p>
            <a:r>
              <a:rPr lang="es-ES" sz="1600" b="1" dirty="0">
                <a:solidFill>
                  <a:srgbClr val="FFFF00"/>
                </a:solidFill>
              </a:rPr>
              <a:t>PRODUCTO 6. ANÁLISIS MESA DE EXPERTOS</a:t>
            </a:r>
            <a:r>
              <a:rPr lang="es-ES" sz="1600" dirty="0">
                <a:solidFill>
                  <a:srgbClr val="FFFF00"/>
                </a:solidFill>
              </a:rPr>
              <a:t> </a:t>
            </a:r>
            <a:r>
              <a:rPr lang="es-ES" sz="1600" b="1" dirty="0">
                <a:solidFill>
                  <a:srgbClr val="FFFF00"/>
                </a:solidFill>
              </a:rPr>
              <a:t>General</a:t>
            </a:r>
            <a:r>
              <a:rPr lang="es-ES" sz="1600" dirty="0">
                <a:solidFill>
                  <a:srgbClr val="FFFF00"/>
                </a:solidFill>
              </a:rPr>
              <a:t>. </a:t>
            </a:r>
            <a:br>
              <a:rPr lang="es-ES" sz="1800" b="1" dirty="0"/>
            </a:br>
            <a:br>
              <a:rPr lang="es-ES" sz="1800" b="1" dirty="0"/>
            </a:br>
            <a:endParaRPr lang="es-ES" sz="1600" dirty="0"/>
          </a:p>
        </p:txBody>
      </p:sp>
      <p:graphicFrame>
        <p:nvGraphicFramePr>
          <p:cNvPr id="3" name="Tabla 2"/>
          <p:cNvGraphicFramePr>
            <a:graphicFrameLocks noGrp="1"/>
          </p:cNvGraphicFramePr>
          <p:nvPr>
            <p:extLst>
              <p:ext uri="{D42A27DB-BD31-4B8C-83A1-F6EECF244321}">
                <p14:modId xmlns:p14="http://schemas.microsoft.com/office/powerpoint/2010/main" val="2680735623"/>
              </p:ext>
            </p:extLst>
          </p:nvPr>
        </p:nvGraphicFramePr>
        <p:xfrm>
          <a:off x="969668" y="743579"/>
          <a:ext cx="10274438" cy="4657412"/>
        </p:xfrm>
        <a:graphic>
          <a:graphicData uri="http://schemas.openxmlformats.org/drawingml/2006/table">
            <a:tbl>
              <a:tblPr>
                <a:tableStyleId>{5C22544A-7EE6-4342-B048-85BDC9FD1C3A}</a:tableStyleId>
              </a:tblPr>
              <a:tblGrid>
                <a:gridCol w="10274438">
                  <a:extLst>
                    <a:ext uri="{9D8B030D-6E8A-4147-A177-3AD203B41FA5}">
                      <a16:colId xmlns:a16="http://schemas.microsoft.com/office/drawing/2014/main" val="20000"/>
                    </a:ext>
                  </a:extLst>
                </a:gridCol>
              </a:tblGrid>
              <a:tr h="324037">
                <a:tc>
                  <a:txBody>
                    <a:bodyPr/>
                    <a:lstStyle/>
                    <a:p>
                      <a:pPr algn="ctr">
                        <a:lnSpc>
                          <a:spcPct val="115000"/>
                        </a:lnSpc>
                        <a:spcAft>
                          <a:spcPts val="0"/>
                        </a:spcAft>
                      </a:pPr>
                      <a:r>
                        <a:rPr lang="es-ES" sz="1200" b="1" dirty="0">
                          <a:effectLst/>
                        </a:rPr>
                        <a:t>Documentación del proceso y portafolios de evidencias</a:t>
                      </a:r>
                      <a:endParaRPr lang="es-ES" sz="1200" b="1" dirty="0">
                        <a:solidFill>
                          <a:srgbClr val="000000"/>
                        </a:solidFill>
                        <a:effectLst/>
                        <a:latin typeface="Arial" panose="020B0604020202020204" pitchFamily="34" charset="0"/>
                        <a:ea typeface="Arial" panose="020B0604020202020204" pitchFamily="34" charset="0"/>
                      </a:endParaRPr>
                    </a:p>
                  </a:txBody>
                  <a:tcPr marL="61925" marR="61925" marT="61925" marB="61925"/>
                </a:tc>
                <a:extLst>
                  <a:ext uri="{0D108BD9-81ED-4DB2-BD59-A6C34878D82A}">
                    <a16:rowId xmlns:a16="http://schemas.microsoft.com/office/drawing/2014/main" val="10000"/>
                  </a:ext>
                </a:extLst>
              </a:tr>
              <a:tr h="4323250">
                <a:tc>
                  <a:txBody>
                    <a:bodyPr/>
                    <a:lstStyle/>
                    <a:p>
                      <a:pPr algn="just">
                        <a:lnSpc>
                          <a:spcPct val="115000"/>
                        </a:lnSpc>
                        <a:spcAft>
                          <a:spcPts val="0"/>
                        </a:spcAft>
                      </a:pPr>
                      <a:r>
                        <a:rPr lang="es-ES" sz="1100" dirty="0">
                          <a:effectLst/>
                        </a:rPr>
                        <a:t> </a:t>
                      </a:r>
                    </a:p>
                    <a:p>
                      <a:pPr algn="just">
                        <a:lnSpc>
                          <a:spcPct val="115000"/>
                        </a:lnSpc>
                        <a:spcAft>
                          <a:spcPts val="0"/>
                        </a:spcAft>
                      </a:pPr>
                      <a:r>
                        <a:rPr lang="es-ES" sz="1100" dirty="0">
                          <a:effectLst/>
                        </a:rPr>
                        <a:t>¿Qué se entiende por “Documentación”?</a:t>
                      </a:r>
                    </a:p>
                    <a:p>
                      <a:pPr algn="just">
                        <a:lnSpc>
                          <a:spcPct val="115000"/>
                        </a:lnSpc>
                        <a:spcAft>
                          <a:spcPts val="0"/>
                        </a:spcAft>
                      </a:pPr>
                      <a:r>
                        <a:rPr lang="es-ES" sz="1100" dirty="0">
                          <a:effectLst/>
                        </a:rPr>
                        <a:t>Conjunto de evidencias que habla de las conexiones que se logran hacer durante el proceso de aprendizaje.</a:t>
                      </a:r>
                    </a:p>
                    <a:p>
                      <a:pPr algn="just">
                        <a:lnSpc>
                          <a:spcPct val="115000"/>
                        </a:lnSpc>
                        <a:spcAft>
                          <a:spcPts val="0"/>
                        </a:spcAft>
                      </a:pPr>
                      <a:r>
                        <a:rPr lang="es-ES" sz="1100" dirty="0">
                          <a:effectLst/>
                        </a:rPr>
                        <a:t>Evidencias de los momentos o etapas del proceso.</a:t>
                      </a:r>
                    </a:p>
                    <a:p>
                      <a:pPr algn="just">
                        <a:lnSpc>
                          <a:spcPct val="115000"/>
                        </a:lnSpc>
                        <a:spcAft>
                          <a:spcPts val="0"/>
                        </a:spcAft>
                      </a:pPr>
                      <a:r>
                        <a:rPr lang="es-ES" sz="1100" dirty="0">
                          <a:effectLst/>
                        </a:rPr>
                        <a:t>Cómo inicia y cómo se transforma.</a:t>
                      </a:r>
                    </a:p>
                    <a:p>
                      <a:pPr algn="just">
                        <a:lnSpc>
                          <a:spcPct val="115000"/>
                        </a:lnSpc>
                        <a:spcAft>
                          <a:spcPts val="0"/>
                        </a:spcAft>
                      </a:pPr>
                      <a:r>
                        <a:rPr lang="es-ES" sz="1100" dirty="0">
                          <a:effectLst/>
                        </a:rPr>
                        <a:t>Evidencias de las herramientas de evaluación.</a:t>
                      </a:r>
                    </a:p>
                    <a:p>
                      <a:pPr algn="just">
                        <a:lnSpc>
                          <a:spcPct val="115000"/>
                        </a:lnSpc>
                        <a:spcAft>
                          <a:spcPts val="0"/>
                        </a:spcAft>
                      </a:pPr>
                      <a:r>
                        <a:rPr lang="es-ES" sz="1100" dirty="0">
                          <a:effectLst/>
                        </a:rPr>
                        <a:t> </a:t>
                      </a:r>
                    </a:p>
                    <a:p>
                      <a:pPr algn="just">
                        <a:lnSpc>
                          <a:spcPct val="115000"/>
                        </a:lnSpc>
                        <a:spcAft>
                          <a:spcPts val="0"/>
                        </a:spcAft>
                      </a:pPr>
                      <a:r>
                        <a:rPr lang="es-ES" sz="1100" dirty="0">
                          <a:effectLst/>
                        </a:rPr>
                        <a:t> </a:t>
                      </a:r>
                    </a:p>
                    <a:p>
                      <a:pPr algn="just">
                        <a:lnSpc>
                          <a:spcPct val="115000"/>
                        </a:lnSpc>
                        <a:spcAft>
                          <a:spcPts val="0"/>
                        </a:spcAft>
                      </a:pPr>
                      <a:r>
                        <a:rPr lang="es-ES" sz="1100" dirty="0">
                          <a:effectLst/>
                        </a:rPr>
                        <a:t>¿Qué evidencias de documentación concretas se esperan  cuando se  trabaja de manera interdisciplinaria?</a:t>
                      </a:r>
                    </a:p>
                    <a:p>
                      <a:pPr algn="just">
                        <a:lnSpc>
                          <a:spcPct val="115000"/>
                        </a:lnSpc>
                        <a:spcAft>
                          <a:spcPts val="0"/>
                        </a:spcAft>
                      </a:pPr>
                      <a:r>
                        <a:rPr lang="es-ES" sz="1100" dirty="0">
                          <a:effectLst/>
                        </a:rPr>
                        <a:t>Fotografías, videos, grabaciones sonoras, reportes escritos e ilustrados de visitas virtuales y físicas, organizadores gráficos, infografías.</a:t>
                      </a:r>
                    </a:p>
                    <a:p>
                      <a:pPr algn="just">
                        <a:lnSpc>
                          <a:spcPct val="115000"/>
                        </a:lnSpc>
                        <a:spcAft>
                          <a:spcPts val="0"/>
                        </a:spcAft>
                      </a:pPr>
                      <a:r>
                        <a:rPr lang="es-ES" sz="1100" dirty="0">
                          <a:effectLst/>
                        </a:rPr>
                        <a:t> </a:t>
                      </a:r>
                    </a:p>
                    <a:p>
                      <a:pPr algn="just">
                        <a:lnSpc>
                          <a:spcPct val="115000"/>
                        </a:lnSpc>
                        <a:spcAft>
                          <a:spcPts val="0"/>
                        </a:spcAft>
                      </a:pPr>
                      <a:r>
                        <a:rPr lang="es-ES" sz="1100" dirty="0">
                          <a:effectLst/>
                        </a:rPr>
                        <a:t> </a:t>
                      </a:r>
                    </a:p>
                    <a:p>
                      <a:pPr algn="just">
                        <a:lnSpc>
                          <a:spcPct val="115000"/>
                        </a:lnSpc>
                        <a:spcAft>
                          <a:spcPts val="0"/>
                        </a:spcAft>
                      </a:pPr>
                      <a:r>
                        <a:rPr lang="es-ES" sz="1100" dirty="0">
                          <a:effectLst/>
                        </a:rPr>
                        <a:t> </a:t>
                      </a:r>
                    </a:p>
                    <a:p>
                      <a:pPr algn="just">
                        <a:lnSpc>
                          <a:spcPct val="115000"/>
                        </a:lnSpc>
                        <a:spcAft>
                          <a:spcPts val="0"/>
                        </a:spcAft>
                      </a:pPr>
                      <a:r>
                        <a:rPr lang="es-ES" sz="1100" dirty="0">
                          <a:effectLst/>
                        </a:rPr>
                        <a:t>¿Cuál es la intención de documentar en un proyecto y quién lo debe de hacer?</a:t>
                      </a:r>
                    </a:p>
                    <a:p>
                      <a:pPr algn="just">
                        <a:lnSpc>
                          <a:spcPct val="115000"/>
                        </a:lnSpc>
                        <a:spcAft>
                          <a:spcPts val="0"/>
                        </a:spcAft>
                      </a:pPr>
                      <a:r>
                        <a:rPr lang="es-ES" sz="1100" dirty="0">
                          <a:effectLst/>
                        </a:rPr>
                        <a:t>Documentan el profesor y los alumnos para…</a:t>
                      </a:r>
                    </a:p>
                    <a:p>
                      <a:pPr marL="342900" lvl="0" indent="-342900" algn="just">
                        <a:lnSpc>
                          <a:spcPct val="115000"/>
                        </a:lnSpc>
                        <a:spcAft>
                          <a:spcPts val="0"/>
                        </a:spcAft>
                        <a:buFont typeface="+mj-lt"/>
                        <a:buAutoNum type="arabicPeriod"/>
                      </a:pPr>
                      <a:r>
                        <a:rPr lang="es-ES" sz="1100" dirty="0">
                          <a:effectLst/>
                        </a:rPr>
                        <a:t>Tener todo el registro de lo que se hizo, con el fin de compararlo y verificar los diferentes resultados o propuestas que se dieron para mejorarlos.</a:t>
                      </a:r>
                    </a:p>
                    <a:p>
                      <a:pPr marL="342900" lvl="0" indent="-342900" algn="just">
                        <a:lnSpc>
                          <a:spcPct val="115000"/>
                        </a:lnSpc>
                        <a:spcAft>
                          <a:spcPts val="0"/>
                        </a:spcAft>
                        <a:buFont typeface="+mj-lt"/>
                        <a:buAutoNum type="arabicPeriod"/>
                      </a:pPr>
                      <a:r>
                        <a:rPr lang="es-ES" sz="1100" dirty="0">
                          <a:effectLst/>
                        </a:rPr>
                        <a:t>Evaluar la significación del proyecto y procesos de comprensión de alumno.</a:t>
                      </a:r>
                    </a:p>
                    <a:p>
                      <a:pPr marL="342900" lvl="0" indent="-342900" algn="just">
                        <a:lnSpc>
                          <a:spcPct val="115000"/>
                        </a:lnSpc>
                        <a:spcAft>
                          <a:spcPts val="0"/>
                        </a:spcAft>
                        <a:buFont typeface="+mj-lt"/>
                        <a:buAutoNum type="arabicPeriod"/>
                      </a:pPr>
                      <a:r>
                        <a:rPr lang="es-ES" sz="1100" dirty="0">
                          <a:effectLst/>
                        </a:rPr>
                        <a:t>Retroalimentar cada una de las etapas y dar constancia de los logros y fracasos.</a:t>
                      </a:r>
                    </a:p>
                  </a:txBody>
                  <a:tcPr marL="61925" marR="61925" marT="61925" marB="619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97165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899138" y="424582"/>
            <a:ext cx="8855080" cy="363208"/>
          </a:xfrm>
        </p:spPr>
        <p:txBody>
          <a:bodyPr/>
          <a:lstStyle/>
          <a:p>
            <a:pPr algn="ctr"/>
            <a:r>
              <a:rPr lang="es-ES" sz="1600" b="1" dirty="0">
                <a:solidFill>
                  <a:srgbClr val="FFFF00"/>
                </a:solidFill>
              </a:rPr>
              <a:t>PRODUCTO 6. ANÁLISIS MESA DE EXPERTOS</a:t>
            </a:r>
            <a:r>
              <a:rPr lang="es-ES" sz="1600" dirty="0">
                <a:solidFill>
                  <a:srgbClr val="FFFF00"/>
                </a:solidFill>
              </a:rPr>
              <a:t> </a:t>
            </a:r>
            <a:r>
              <a:rPr lang="es-ES" sz="1600" b="1" dirty="0">
                <a:solidFill>
                  <a:srgbClr val="FFFF00"/>
                </a:solidFill>
              </a:rPr>
              <a:t>General</a:t>
            </a:r>
            <a:r>
              <a:rPr lang="es-ES" sz="1600" dirty="0">
                <a:solidFill>
                  <a:srgbClr val="FFFF00"/>
                </a:solidFill>
              </a:rPr>
              <a:t>. </a:t>
            </a:r>
            <a:br>
              <a:rPr lang="es-ES" sz="1800" b="1" dirty="0"/>
            </a:br>
            <a:br>
              <a:rPr lang="es-ES" sz="1800" b="1" dirty="0"/>
            </a:br>
            <a:endParaRPr lang="es-MX" sz="1600"/>
          </a:p>
        </p:txBody>
      </p:sp>
      <p:graphicFrame>
        <p:nvGraphicFramePr>
          <p:cNvPr id="4" name="Tabla 2"/>
          <p:cNvGraphicFramePr>
            <a:graphicFrameLocks noGrp="1"/>
          </p:cNvGraphicFramePr>
          <p:nvPr>
            <p:extLst>
              <p:ext uri="{D42A27DB-BD31-4B8C-83A1-F6EECF244321}">
                <p14:modId xmlns:p14="http://schemas.microsoft.com/office/powerpoint/2010/main" val="588350527"/>
              </p:ext>
            </p:extLst>
          </p:nvPr>
        </p:nvGraphicFramePr>
        <p:xfrm>
          <a:off x="1772527" y="853106"/>
          <a:ext cx="9249509" cy="5309168"/>
        </p:xfrm>
        <a:graphic>
          <a:graphicData uri="http://schemas.openxmlformats.org/drawingml/2006/table">
            <a:tbl>
              <a:tblPr>
                <a:tableStyleId>{5C22544A-7EE6-4342-B048-85BDC9FD1C3A}</a:tableStyleId>
              </a:tblPr>
              <a:tblGrid>
                <a:gridCol w="9249509">
                  <a:extLst>
                    <a:ext uri="{9D8B030D-6E8A-4147-A177-3AD203B41FA5}">
                      <a16:colId xmlns:a16="http://schemas.microsoft.com/office/drawing/2014/main" val="20000"/>
                    </a:ext>
                  </a:extLst>
                </a:gridCol>
              </a:tblGrid>
              <a:tr h="270091">
                <a:tc>
                  <a:txBody>
                    <a:bodyPr/>
                    <a:lstStyle/>
                    <a:p>
                      <a:pPr algn="ctr">
                        <a:lnSpc>
                          <a:spcPct val="115000"/>
                        </a:lnSpc>
                        <a:spcAft>
                          <a:spcPts val="0"/>
                        </a:spcAft>
                      </a:pPr>
                      <a:r>
                        <a:rPr lang="es-ES" sz="900" dirty="0">
                          <a:effectLst/>
                        </a:rPr>
                        <a:t>               </a:t>
                      </a:r>
                      <a:r>
                        <a:rPr lang="es-ES" sz="1200" b="1" dirty="0">
                          <a:effectLst/>
                        </a:rPr>
                        <a:t>El desarrollo profesional y la formación docente</a:t>
                      </a:r>
                      <a:endParaRPr lang="es-ES" sz="1200" b="1" dirty="0">
                        <a:solidFill>
                          <a:srgbClr val="000000"/>
                        </a:solidFill>
                        <a:effectLst/>
                        <a:latin typeface="Arial" panose="020B0604020202020204" pitchFamily="34" charset="0"/>
                        <a:ea typeface="Arial" panose="020B0604020202020204" pitchFamily="34" charset="0"/>
                      </a:endParaRPr>
                    </a:p>
                  </a:txBody>
                  <a:tcPr marL="39131" marR="39131" marT="39131" marB="39131"/>
                </a:tc>
                <a:extLst>
                  <a:ext uri="{0D108BD9-81ED-4DB2-BD59-A6C34878D82A}">
                    <a16:rowId xmlns:a16="http://schemas.microsoft.com/office/drawing/2014/main" val="10000"/>
                  </a:ext>
                </a:extLst>
              </a:tr>
              <a:tr h="5010318">
                <a:tc>
                  <a:txBody>
                    <a:bodyPr/>
                    <a:lstStyle/>
                    <a:p>
                      <a:pPr algn="just">
                        <a:lnSpc>
                          <a:spcPct val="115000"/>
                        </a:lnSpc>
                        <a:spcAft>
                          <a:spcPts val="0"/>
                        </a:spcAft>
                      </a:pPr>
                      <a:r>
                        <a:rPr lang="es-ES" sz="900" dirty="0">
                          <a:effectLst/>
                        </a:rPr>
                        <a:t> </a:t>
                      </a:r>
                      <a:endParaRPr lang="es-ES" sz="1000" dirty="0">
                        <a:effectLst/>
                      </a:endParaRPr>
                    </a:p>
                    <a:p>
                      <a:pPr algn="just">
                        <a:lnSpc>
                          <a:spcPct val="115000"/>
                        </a:lnSpc>
                        <a:spcAft>
                          <a:spcPts val="0"/>
                        </a:spcAft>
                      </a:pPr>
                      <a:r>
                        <a:rPr lang="es-ES" sz="1000" dirty="0">
                          <a:effectLst/>
                        </a:rPr>
                        <a:t>¿</a:t>
                      </a:r>
                      <a:r>
                        <a:rPr lang="es-ES" sz="1100" dirty="0">
                          <a:effectLst/>
                        </a:rPr>
                        <a:t>Qué implicaciones tiene, dentro del esquema de formación docente, el trabajo orientado hacia la interdisciplinariedad? </a:t>
                      </a:r>
                    </a:p>
                    <a:p>
                      <a:pPr algn="just">
                        <a:lnSpc>
                          <a:spcPct val="115000"/>
                        </a:lnSpc>
                        <a:spcAft>
                          <a:spcPts val="0"/>
                        </a:spcAft>
                      </a:pPr>
                      <a:endParaRPr lang="es-ES" sz="1100" dirty="0">
                        <a:effectLst/>
                      </a:endParaRPr>
                    </a:p>
                    <a:p>
                      <a:pPr algn="just">
                        <a:lnSpc>
                          <a:spcPct val="115000"/>
                        </a:lnSpc>
                        <a:spcAft>
                          <a:spcPts val="0"/>
                        </a:spcAft>
                      </a:pPr>
                      <a:r>
                        <a:rPr lang="es-ES" sz="1100" dirty="0">
                          <a:effectLst/>
                        </a:rPr>
                        <a:t>Convierte al docente en guía o facilitador.</a:t>
                      </a:r>
                    </a:p>
                    <a:p>
                      <a:pPr algn="just">
                        <a:lnSpc>
                          <a:spcPct val="115000"/>
                        </a:lnSpc>
                        <a:spcAft>
                          <a:spcPts val="0"/>
                        </a:spcAft>
                      </a:pPr>
                      <a:r>
                        <a:rPr lang="es-ES" sz="1100" dirty="0">
                          <a:effectLst/>
                        </a:rPr>
                        <a:t>Crea retos, disposición del pensamiento, construir los procesos y seguir aprendiendo.</a:t>
                      </a:r>
                    </a:p>
                    <a:p>
                      <a:pPr algn="just">
                        <a:lnSpc>
                          <a:spcPct val="115000"/>
                        </a:lnSpc>
                        <a:spcAft>
                          <a:spcPts val="0"/>
                        </a:spcAft>
                      </a:pPr>
                      <a:r>
                        <a:rPr lang="es-ES" sz="1100" dirty="0">
                          <a:effectLst/>
                        </a:rPr>
                        <a:t>Enriquece la vida profesional del docente.</a:t>
                      </a:r>
                    </a:p>
                    <a:p>
                      <a:pPr algn="just">
                        <a:lnSpc>
                          <a:spcPct val="115000"/>
                        </a:lnSpc>
                        <a:spcAft>
                          <a:spcPts val="0"/>
                        </a:spcAft>
                      </a:pPr>
                      <a:r>
                        <a:rPr lang="es-ES" sz="1100" dirty="0">
                          <a:effectLst/>
                        </a:rPr>
                        <a:t>Logra una comunicación con el alumno.</a:t>
                      </a:r>
                    </a:p>
                    <a:p>
                      <a:pPr algn="just">
                        <a:lnSpc>
                          <a:spcPct val="115000"/>
                        </a:lnSpc>
                        <a:spcAft>
                          <a:spcPts val="0"/>
                        </a:spcAft>
                      </a:pPr>
                      <a:r>
                        <a:rPr lang="es-ES" sz="1100" dirty="0">
                          <a:effectLst/>
                        </a:rPr>
                        <a:t>Construye desde otras disciplinas.</a:t>
                      </a:r>
                    </a:p>
                    <a:p>
                      <a:pPr algn="just">
                        <a:lnSpc>
                          <a:spcPct val="115000"/>
                        </a:lnSpc>
                        <a:spcAft>
                          <a:spcPts val="0"/>
                        </a:spcAft>
                      </a:pPr>
                      <a:r>
                        <a:rPr lang="es-ES" sz="1100" dirty="0">
                          <a:effectLst/>
                        </a:rPr>
                        <a:t>La propuesta curricular tiene sentido.</a:t>
                      </a:r>
                    </a:p>
                    <a:p>
                      <a:pPr algn="just">
                        <a:lnSpc>
                          <a:spcPct val="115000"/>
                        </a:lnSpc>
                        <a:spcAft>
                          <a:spcPts val="0"/>
                        </a:spcAft>
                      </a:pPr>
                      <a:r>
                        <a:rPr lang="es-ES" sz="1100" dirty="0">
                          <a:effectLst/>
                        </a:rPr>
                        <a:t>El docente acepta que el conocimiento no está acabado sino en proceso.</a:t>
                      </a:r>
                    </a:p>
                    <a:p>
                      <a:pPr algn="just">
                        <a:lnSpc>
                          <a:spcPct val="115000"/>
                        </a:lnSpc>
                        <a:spcAft>
                          <a:spcPts val="0"/>
                        </a:spcAft>
                      </a:pPr>
                      <a:r>
                        <a:rPr lang="es-ES" sz="1100" dirty="0">
                          <a:effectLst/>
                        </a:rPr>
                        <a:t> </a:t>
                      </a:r>
                    </a:p>
                    <a:p>
                      <a:pPr algn="just">
                        <a:lnSpc>
                          <a:spcPct val="115000"/>
                        </a:lnSpc>
                        <a:spcAft>
                          <a:spcPts val="0"/>
                        </a:spcAft>
                      </a:pPr>
                      <a:r>
                        <a:rPr lang="es-ES" sz="1100" dirty="0">
                          <a:effectLst/>
                        </a:rPr>
                        <a:t> ¿Qué dimensiones deben tenerse en cuenta para proyectos interdisciplinarios?</a:t>
                      </a:r>
                    </a:p>
                    <a:p>
                      <a:pPr algn="just">
                        <a:lnSpc>
                          <a:spcPct val="115000"/>
                        </a:lnSpc>
                        <a:spcAft>
                          <a:spcPts val="0"/>
                        </a:spcAft>
                      </a:pPr>
                      <a:r>
                        <a:rPr lang="es-ES" sz="1100" dirty="0">
                          <a:effectLst/>
                        </a:rPr>
                        <a:t>Tomar en cuenta tiempos y espacios adecuados para la elaboración del proyecto.</a:t>
                      </a:r>
                    </a:p>
                    <a:p>
                      <a:pPr algn="just">
                        <a:lnSpc>
                          <a:spcPct val="115000"/>
                        </a:lnSpc>
                        <a:spcAft>
                          <a:spcPts val="0"/>
                        </a:spcAft>
                      </a:pPr>
                      <a:r>
                        <a:rPr lang="es-ES" sz="1100" dirty="0">
                          <a:effectLst/>
                        </a:rPr>
                        <a:t>Cuestionarnos todo el tiempo y estar abiertos a todo tipo de pensamientos.</a:t>
                      </a:r>
                    </a:p>
                    <a:p>
                      <a:pPr algn="just">
                        <a:lnSpc>
                          <a:spcPct val="115000"/>
                        </a:lnSpc>
                        <a:spcAft>
                          <a:spcPts val="0"/>
                        </a:spcAft>
                      </a:pPr>
                      <a:r>
                        <a:rPr lang="es-ES" sz="1100" dirty="0">
                          <a:effectLst/>
                        </a:rPr>
                        <a:t>Consolidar los aprendizajes.</a:t>
                      </a:r>
                    </a:p>
                    <a:p>
                      <a:pPr algn="just">
                        <a:lnSpc>
                          <a:spcPct val="115000"/>
                        </a:lnSpc>
                        <a:spcAft>
                          <a:spcPts val="0"/>
                        </a:spcAft>
                      </a:pPr>
                      <a:r>
                        <a:rPr lang="es-ES" sz="1100" dirty="0">
                          <a:effectLst/>
                        </a:rPr>
                        <a:t>Plantear:</a:t>
                      </a:r>
                    </a:p>
                    <a:p>
                      <a:pPr marL="342900" lvl="0" indent="-342900" algn="just">
                        <a:lnSpc>
                          <a:spcPct val="115000"/>
                        </a:lnSpc>
                        <a:spcAft>
                          <a:spcPts val="0"/>
                        </a:spcAft>
                        <a:buFont typeface="+mj-lt"/>
                        <a:buAutoNum type="arabicPeriod"/>
                      </a:pPr>
                      <a:r>
                        <a:rPr lang="es-ES" sz="1100" dirty="0">
                          <a:effectLst/>
                        </a:rPr>
                        <a:t>Objetivo</a:t>
                      </a:r>
                    </a:p>
                    <a:p>
                      <a:pPr marL="342900" lvl="0" indent="-342900" algn="just">
                        <a:lnSpc>
                          <a:spcPct val="115000"/>
                        </a:lnSpc>
                        <a:spcAft>
                          <a:spcPts val="0"/>
                        </a:spcAft>
                        <a:buFont typeface="+mj-lt"/>
                        <a:buAutoNum type="arabicPeriod"/>
                      </a:pPr>
                      <a:r>
                        <a:rPr lang="es-ES" sz="1100" dirty="0">
                          <a:effectLst/>
                        </a:rPr>
                        <a:t>Delimitación</a:t>
                      </a:r>
                    </a:p>
                    <a:p>
                      <a:pPr marL="342900" lvl="0" indent="-342900" algn="just">
                        <a:lnSpc>
                          <a:spcPct val="115000"/>
                        </a:lnSpc>
                        <a:spcAft>
                          <a:spcPts val="0"/>
                        </a:spcAft>
                        <a:buFont typeface="+mj-lt"/>
                        <a:buAutoNum type="arabicPeriod"/>
                      </a:pPr>
                      <a:r>
                        <a:rPr lang="es-ES" sz="1100" dirty="0">
                          <a:effectLst/>
                        </a:rPr>
                        <a:t>Investigación</a:t>
                      </a:r>
                    </a:p>
                    <a:p>
                      <a:pPr marL="342900" lvl="0" indent="-342900" algn="just">
                        <a:lnSpc>
                          <a:spcPct val="115000"/>
                        </a:lnSpc>
                        <a:spcAft>
                          <a:spcPts val="0"/>
                        </a:spcAft>
                        <a:buFont typeface="+mj-lt"/>
                        <a:buAutoNum type="arabicPeriod"/>
                      </a:pPr>
                      <a:r>
                        <a:rPr lang="es-ES" sz="1100" dirty="0">
                          <a:effectLst/>
                        </a:rPr>
                        <a:t>Interacción de materias</a:t>
                      </a:r>
                    </a:p>
                    <a:p>
                      <a:pPr marL="342900" lvl="0" indent="-342900" algn="just">
                        <a:lnSpc>
                          <a:spcPct val="115000"/>
                        </a:lnSpc>
                        <a:spcAft>
                          <a:spcPts val="0"/>
                        </a:spcAft>
                        <a:buFont typeface="+mj-lt"/>
                        <a:buAutoNum type="arabicPeriod"/>
                      </a:pPr>
                      <a:r>
                        <a:rPr lang="es-ES" sz="1100" dirty="0">
                          <a:effectLst/>
                        </a:rPr>
                        <a:t>Metodología</a:t>
                      </a:r>
                    </a:p>
                    <a:p>
                      <a:pPr marL="342900" lvl="0" indent="-342900" algn="just">
                        <a:lnSpc>
                          <a:spcPct val="115000"/>
                        </a:lnSpc>
                        <a:spcAft>
                          <a:spcPts val="0"/>
                        </a:spcAft>
                        <a:buFont typeface="+mj-lt"/>
                        <a:buAutoNum type="arabicPeriod"/>
                      </a:pPr>
                      <a:r>
                        <a:rPr lang="es-ES" sz="1100" dirty="0">
                          <a:effectLst/>
                        </a:rPr>
                        <a:t>Planificación</a:t>
                      </a:r>
                    </a:p>
                    <a:p>
                      <a:pPr marL="342900" lvl="0" indent="-342900" algn="just">
                        <a:lnSpc>
                          <a:spcPct val="115000"/>
                        </a:lnSpc>
                        <a:spcAft>
                          <a:spcPts val="0"/>
                        </a:spcAft>
                        <a:buFont typeface="+mj-lt"/>
                        <a:buAutoNum type="arabicPeriod"/>
                      </a:pPr>
                      <a:r>
                        <a:rPr lang="es-ES" sz="1100" dirty="0">
                          <a:effectLst/>
                        </a:rPr>
                        <a:t>Preguntas</a:t>
                      </a:r>
                    </a:p>
                    <a:p>
                      <a:pPr marL="342900" lvl="0" indent="-342900" algn="just">
                        <a:lnSpc>
                          <a:spcPct val="115000"/>
                        </a:lnSpc>
                        <a:spcAft>
                          <a:spcPts val="0"/>
                        </a:spcAft>
                        <a:buFont typeface="+mj-lt"/>
                        <a:buAutoNum type="arabicPeriod"/>
                      </a:pPr>
                      <a:r>
                        <a:rPr lang="es-ES" sz="1100" dirty="0">
                          <a:effectLst/>
                        </a:rPr>
                        <a:t>Plan de comunicación</a:t>
                      </a:r>
                    </a:p>
                    <a:p>
                      <a:pPr marL="342900" lvl="0" indent="-342900" algn="just">
                        <a:lnSpc>
                          <a:spcPct val="115000"/>
                        </a:lnSpc>
                        <a:spcAft>
                          <a:spcPts val="0"/>
                        </a:spcAft>
                        <a:buFont typeface="+mj-lt"/>
                        <a:buAutoNum type="arabicPeriod"/>
                      </a:pPr>
                      <a:r>
                        <a:rPr lang="es-ES" sz="1100" dirty="0">
                          <a:effectLst/>
                        </a:rPr>
                        <a:t>Evaluación </a:t>
                      </a:r>
                    </a:p>
                    <a:p>
                      <a:pPr algn="just">
                        <a:lnSpc>
                          <a:spcPct val="115000"/>
                        </a:lnSpc>
                        <a:spcAft>
                          <a:spcPts val="0"/>
                        </a:spcAft>
                      </a:pPr>
                      <a:endParaRPr lang="es-ES" sz="900" dirty="0">
                        <a:effectLst/>
                      </a:endParaRPr>
                    </a:p>
                  </a:txBody>
                  <a:tcPr marL="39131" marR="39131" marT="39131" marB="39131"/>
                </a:tc>
                <a:extLst>
                  <a:ext uri="{0D108BD9-81ED-4DB2-BD59-A6C34878D82A}">
                    <a16:rowId xmlns:a16="http://schemas.microsoft.com/office/drawing/2014/main" val="10001"/>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2237" y="504969"/>
            <a:ext cx="9404723" cy="357179"/>
          </a:xfrm>
        </p:spPr>
        <p:txBody>
          <a:bodyPr/>
          <a:lstStyle/>
          <a:p>
            <a:pPr lvl="0" algn="ctr"/>
            <a:r>
              <a:rPr lang="es-ES" sz="1600" b="1" dirty="0">
                <a:solidFill>
                  <a:srgbClr val="FFFF00"/>
                </a:solidFill>
              </a:rPr>
              <a:t>PRODUCTO7. E.I.P. RESUMEN.(SEÑALADO).</a:t>
            </a:r>
            <a:br>
              <a:rPr lang="es-ES" sz="1600" b="1" dirty="0"/>
            </a:br>
            <a:br>
              <a:rPr lang="es-ES" sz="1600" b="1" dirty="0"/>
            </a:br>
            <a:r>
              <a:rPr lang="es-ES" sz="1400" b="1" dirty="0"/>
              <a:t>Nombre de los  proyectos revisados:</a:t>
            </a:r>
            <a:br>
              <a:rPr lang="es-ES" sz="1400" b="1" dirty="0"/>
            </a:br>
            <a:br>
              <a:rPr lang="es-ES" sz="1400" dirty="0"/>
            </a:br>
            <a:r>
              <a:rPr lang="es-ES" sz="1400" b="1" dirty="0"/>
              <a:t>Códice Nuestro</a:t>
            </a:r>
            <a:r>
              <a:rPr lang="es-ES" sz="1400" dirty="0"/>
              <a:t>. </a:t>
            </a:r>
            <a:r>
              <a:rPr lang="es-ES" sz="1400" b="1" dirty="0"/>
              <a:t>Bioingeniería, soluciones creativas para problemas de México.</a:t>
            </a:r>
            <a:br>
              <a:rPr lang="es-ES" sz="1400" dirty="0"/>
            </a:br>
            <a:r>
              <a:rPr lang="es-ES" sz="1400" b="1" dirty="0"/>
              <a:t>Combatiendo asertivamente la violencia intrafamiliar, a través de medios de comunicación eficientes en la actualidad.</a:t>
            </a:r>
            <a:br>
              <a:rPr lang="es-ES" sz="1400" dirty="0"/>
            </a:br>
            <a:br>
              <a:rPr lang="es-ES" sz="1400" dirty="0"/>
            </a:br>
            <a:br>
              <a:rPr lang="es-ES" sz="1600" dirty="0"/>
            </a:br>
            <a:r>
              <a:rPr lang="es-ES" sz="1600" dirty="0">
                <a:solidFill>
                  <a:srgbClr val="FFFF00"/>
                </a:solidFill>
              </a:rPr>
              <a:t>I. </a:t>
            </a:r>
            <a:r>
              <a:rPr lang="es-ES" sz="1600" b="1" dirty="0">
                <a:solidFill>
                  <a:srgbClr val="FFFF00"/>
                </a:solidFill>
              </a:rPr>
              <a:t>Contexto</a:t>
            </a:r>
            <a:r>
              <a:rPr lang="es-ES" sz="1600" b="1" dirty="0"/>
              <a:t>. </a:t>
            </a:r>
            <a:r>
              <a:rPr lang="es-ES" sz="1600" dirty="0"/>
              <a:t>Justifica las circunstancias o elementos de la realidad en la que se da el problema o propuesta.</a:t>
            </a:r>
            <a:br>
              <a:rPr lang="es-ES" sz="1600" dirty="0"/>
            </a:br>
            <a:br>
              <a:rPr lang="es-ES" sz="1600" dirty="0"/>
            </a:br>
            <a:r>
              <a:rPr lang="es-ES" sz="1600" b="1" dirty="0"/>
              <a:t>Introducción y/o justificación del proyecto</a:t>
            </a:r>
            <a:br>
              <a:rPr lang="es-ES" sz="1600" b="1" dirty="0"/>
            </a:br>
            <a:br>
              <a:rPr lang="es-ES" sz="1600" b="1" dirty="0"/>
            </a:br>
            <a:endParaRPr lang="es-ES" sz="1600" dirty="0"/>
          </a:p>
        </p:txBody>
      </p:sp>
      <p:graphicFrame>
        <p:nvGraphicFramePr>
          <p:cNvPr id="9" name="Tabla 8"/>
          <p:cNvGraphicFramePr>
            <a:graphicFrameLocks noGrp="1"/>
          </p:cNvGraphicFramePr>
          <p:nvPr>
            <p:extLst>
              <p:ext uri="{D42A27DB-BD31-4B8C-83A1-F6EECF244321}">
                <p14:modId xmlns:p14="http://schemas.microsoft.com/office/powerpoint/2010/main" val="225194389"/>
              </p:ext>
            </p:extLst>
          </p:nvPr>
        </p:nvGraphicFramePr>
        <p:xfrm>
          <a:off x="1021673" y="3823621"/>
          <a:ext cx="8705850" cy="1472946"/>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20000"/>
                    </a:ext>
                  </a:extLst>
                </a:gridCol>
              </a:tblGrid>
              <a:tr h="647700">
                <a:tc>
                  <a:txBody>
                    <a:bodyPr/>
                    <a:lstStyle/>
                    <a:p>
                      <a:pPr algn="just">
                        <a:lnSpc>
                          <a:spcPct val="115000"/>
                        </a:lnSpc>
                        <a:spcAft>
                          <a:spcPts val="0"/>
                        </a:spcAft>
                      </a:pPr>
                      <a:r>
                        <a:rPr lang="es-ES" sz="1200" dirty="0">
                          <a:effectLst/>
                        </a:rPr>
                        <a:t>Lograr un desarrollo cognitivo y desarrollo de habilidades de aprendizaje, para estimular las conexiones neuronales responsables de que seamos capaces de aprender. </a:t>
                      </a:r>
                    </a:p>
                    <a:p>
                      <a:pPr marR="114300" algn="just">
                        <a:lnSpc>
                          <a:spcPct val="115000"/>
                        </a:lnSpc>
                        <a:spcBef>
                          <a:spcPts val="370"/>
                        </a:spcBef>
                        <a:spcAft>
                          <a:spcPts val="0"/>
                        </a:spcAft>
                      </a:pPr>
                      <a:r>
                        <a:rPr lang="es-ES" sz="1200" dirty="0">
                          <a:effectLst/>
                        </a:rPr>
                        <a:t>Los alumnos palpen la posibilidad de inventar y crear soluciones a problemas de México, en especial, en el área médica. Luego de identificar problemas médicos en México que carecen de solución, deberán proponer un dispositivo que resuelva dicho problema.</a:t>
                      </a:r>
                    </a:p>
                    <a:p>
                      <a:pPr marR="114300" algn="just">
                        <a:lnSpc>
                          <a:spcPct val="115000"/>
                        </a:lnSpc>
                        <a:spcBef>
                          <a:spcPts val="370"/>
                        </a:spcBef>
                        <a:spcAft>
                          <a:spcPts val="0"/>
                        </a:spcAft>
                      </a:pPr>
                      <a:r>
                        <a:rPr lang="es-ES" sz="11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3412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8639" y="809519"/>
            <a:ext cx="9404723" cy="370242"/>
          </a:xfrm>
        </p:spPr>
        <p:txBody>
          <a:bodyPr/>
          <a:lstStyle/>
          <a:p>
            <a:r>
              <a:rPr lang="es-ES" sz="1600" b="1" dirty="0">
                <a:solidFill>
                  <a:srgbClr val="FFFF00"/>
                </a:solidFill>
              </a:rPr>
              <a:t>II. Intención</a:t>
            </a:r>
            <a:r>
              <a:rPr lang="es-ES" sz="1600" b="1" dirty="0"/>
              <a:t>. Sólo una de las propuestas da nombre al proyecto. </a:t>
            </a:r>
            <a:br>
              <a:rPr lang="es-ES" sz="1600" b="1" dirty="0"/>
            </a:br>
            <a:br>
              <a:rPr lang="es-ES" sz="1600" b="1" dirty="0"/>
            </a:br>
            <a:endParaRPr lang="es-ES" sz="1600" dirty="0"/>
          </a:p>
        </p:txBody>
      </p:sp>
      <p:graphicFrame>
        <p:nvGraphicFramePr>
          <p:cNvPr id="3" name="Tabla 2"/>
          <p:cNvGraphicFramePr>
            <a:graphicFrameLocks noGrp="1"/>
          </p:cNvGraphicFramePr>
          <p:nvPr>
            <p:extLst>
              <p:ext uri="{D42A27DB-BD31-4B8C-83A1-F6EECF244321}">
                <p14:modId xmlns:p14="http://schemas.microsoft.com/office/powerpoint/2010/main" val="1521600232"/>
              </p:ext>
            </p:extLst>
          </p:nvPr>
        </p:nvGraphicFramePr>
        <p:xfrm>
          <a:off x="548639" y="1302872"/>
          <a:ext cx="9849394" cy="3115307"/>
        </p:xfrm>
        <a:graphic>
          <a:graphicData uri="http://schemas.openxmlformats.org/drawingml/2006/table">
            <a:tbl>
              <a:tblPr>
                <a:tableStyleId>{5C22544A-7EE6-4342-B048-85BDC9FD1C3A}</a:tableStyleId>
              </a:tblPr>
              <a:tblGrid>
                <a:gridCol w="2410245">
                  <a:extLst>
                    <a:ext uri="{9D8B030D-6E8A-4147-A177-3AD203B41FA5}">
                      <a16:colId xmlns:a16="http://schemas.microsoft.com/office/drawing/2014/main" val="20000"/>
                    </a:ext>
                  </a:extLst>
                </a:gridCol>
                <a:gridCol w="2312773">
                  <a:extLst>
                    <a:ext uri="{9D8B030D-6E8A-4147-A177-3AD203B41FA5}">
                      <a16:colId xmlns:a16="http://schemas.microsoft.com/office/drawing/2014/main" val="20001"/>
                    </a:ext>
                  </a:extLst>
                </a:gridCol>
                <a:gridCol w="2313485">
                  <a:extLst>
                    <a:ext uri="{9D8B030D-6E8A-4147-A177-3AD203B41FA5}">
                      <a16:colId xmlns:a16="http://schemas.microsoft.com/office/drawing/2014/main" val="20002"/>
                    </a:ext>
                  </a:extLst>
                </a:gridCol>
                <a:gridCol w="2812891">
                  <a:extLst>
                    <a:ext uri="{9D8B030D-6E8A-4147-A177-3AD203B41FA5}">
                      <a16:colId xmlns:a16="http://schemas.microsoft.com/office/drawing/2014/main" val="20003"/>
                    </a:ext>
                  </a:extLst>
                </a:gridCol>
              </a:tblGrid>
              <a:tr h="1321079">
                <a:tc>
                  <a:txBody>
                    <a:bodyPr/>
                    <a:lstStyle/>
                    <a:p>
                      <a:pPr algn="ctr">
                        <a:lnSpc>
                          <a:spcPct val="115000"/>
                        </a:lnSpc>
                        <a:spcAft>
                          <a:spcPts val="0"/>
                        </a:spcAft>
                      </a:pPr>
                      <a:r>
                        <a:rPr lang="es-ES" sz="1200" dirty="0">
                          <a:effectLst/>
                        </a:rPr>
                        <a:t>Dar explicación</a:t>
                      </a:r>
                    </a:p>
                    <a:p>
                      <a:pPr algn="ctr">
                        <a:lnSpc>
                          <a:spcPct val="115000"/>
                        </a:lnSpc>
                        <a:spcAft>
                          <a:spcPts val="0"/>
                        </a:spcAft>
                      </a:pPr>
                      <a:r>
                        <a:rPr lang="es-ES" sz="1200" dirty="0">
                          <a:effectLst/>
                        </a:rPr>
                        <a:t>¿Por qué algo es cómo es?</a:t>
                      </a:r>
                    </a:p>
                    <a:p>
                      <a:pPr algn="ctr">
                        <a:lnSpc>
                          <a:spcPct val="115000"/>
                        </a:lnSpc>
                        <a:spcAft>
                          <a:spcPts val="0"/>
                        </a:spcAft>
                      </a:pPr>
                      <a:r>
                        <a:rPr lang="es-ES" sz="1200" dirty="0">
                          <a:effectLst/>
                        </a:rPr>
                        <a:t>Determinar las razones que generan el problema o la situación.</a:t>
                      </a:r>
                      <a:endParaRPr lang="es-ES"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200" dirty="0">
                          <a:effectLst/>
                        </a:rPr>
                        <a:t>Resolver un problema</a:t>
                      </a:r>
                    </a:p>
                    <a:p>
                      <a:pPr algn="ctr">
                        <a:lnSpc>
                          <a:spcPct val="115000"/>
                        </a:lnSpc>
                        <a:spcAft>
                          <a:spcPts val="0"/>
                        </a:spcAft>
                      </a:pPr>
                      <a:r>
                        <a:rPr lang="es-ES" sz="1200" dirty="0">
                          <a:effectLst/>
                        </a:rPr>
                        <a:t>Explicar de manera detallada cómo se puede abordar y/o solucionar el problema.</a:t>
                      </a:r>
                    </a:p>
                    <a:p>
                      <a:pPr algn="ctr">
                        <a:lnSpc>
                          <a:spcPct val="115000"/>
                        </a:lnSpc>
                        <a:spcAft>
                          <a:spcPts val="0"/>
                        </a:spcAft>
                      </a:pPr>
                      <a:r>
                        <a:rPr lang="es-ES" sz="1200" dirty="0">
                          <a:effectLst/>
                        </a:rPr>
                        <a:t> </a:t>
                      </a:r>
                      <a:endParaRPr lang="es-ES"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200" dirty="0">
                          <a:effectLst/>
                        </a:rPr>
                        <a:t>Hacer más eficiente o mejorar algo</a:t>
                      </a:r>
                    </a:p>
                    <a:p>
                      <a:pPr algn="ctr">
                        <a:lnSpc>
                          <a:spcPct val="115000"/>
                        </a:lnSpc>
                        <a:spcAft>
                          <a:spcPts val="0"/>
                        </a:spcAft>
                      </a:pPr>
                      <a:r>
                        <a:rPr lang="es-ES" sz="1200" dirty="0">
                          <a:effectLst/>
                        </a:rPr>
                        <a:t>Explicar de qué manera se pueden optimizar los procesos para alcanzar el objetivo.</a:t>
                      </a:r>
                      <a:endParaRPr lang="es-ES"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200" dirty="0">
                          <a:effectLst/>
                        </a:rPr>
                        <a:t>Inventar, innovar,  diseñar o crear algo nuevo</a:t>
                      </a:r>
                    </a:p>
                    <a:p>
                      <a:pPr algn="ctr">
                        <a:lnSpc>
                          <a:spcPct val="115000"/>
                        </a:lnSpc>
                        <a:spcAft>
                          <a:spcPts val="0"/>
                        </a:spcAft>
                      </a:pPr>
                      <a:r>
                        <a:rPr lang="es-ES" sz="1200" dirty="0">
                          <a:effectLst/>
                        </a:rPr>
                        <a:t>¿Cómo podría ser diferente?</a:t>
                      </a:r>
                    </a:p>
                    <a:p>
                      <a:pPr algn="ctr">
                        <a:lnSpc>
                          <a:spcPct val="115000"/>
                        </a:lnSpc>
                        <a:spcAft>
                          <a:spcPts val="0"/>
                        </a:spcAft>
                      </a:pPr>
                      <a:r>
                        <a:rPr lang="es-ES" sz="1200" dirty="0">
                          <a:effectLst/>
                        </a:rPr>
                        <a:t>¿Qué nuevo producto o propuesta puedo hacer?</a:t>
                      </a:r>
                      <a:endParaRPr lang="es-ES"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r h="1726435">
                <a:tc gridSpan="4">
                  <a:txBody>
                    <a:bodyPr/>
                    <a:lstStyle/>
                    <a:p>
                      <a:pPr>
                        <a:lnSpc>
                          <a:spcPct val="115000"/>
                        </a:lnSpc>
                        <a:spcAft>
                          <a:spcPts val="0"/>
                        </a:spcAft>
                      </a:pPr>
                      <a:r>
                        <a:rPr lang="es-ES" sz="1200" dirty="0">
                          <a:effectLst/>
                        </a:rPr>
                        <a:t>Acercar a los alumnos a la realidad de la sociedad Mexicana, y por tanto, emprender acciones contundentes que tengan un impacto significativo en la mejora de las condiciones de vida de las personas.</a:t>
                      </a:r>
                    </a:p>
                    <a:p>
                      <a:pPr>
                        <a:lnSpc>
                          <a:spcPct val="115000"/>
                        </a:lnSpc>
                        <a:spcAft>
                          <a:spcPts val="0"/>
                        </a:spcAft>
                      </a:pPr>
                      <a:r>
                        <a:rPr lang="es-ES" sz="1200" dirty="0">
                          <a:effectLst/>
                        </a:rPr>
                        <a:t>Expresar las características de un objeto de estudio.</a:t>
                      </a:r>
                    </a:p>
                    <a:p>
                      <a:pPr>
                        <a:lnSpc>
                          <a:spcPct val="115000"/>
                        </a:lnSpc>
                        <a:spcAft>
                          <a:spcPts val="0"/>
                        </a:spcAft>
                      </a:pPr>
                      <a:r>
                        <a:rPr lang="es-ES" sz="1200" dirty="0">
                          <a:effectLst/>
                        </a:rPr>
                        <a:t> </a:t>
                      </a:r>
                    </a:p>
                    <a:p>
                      <a:pPr>
                        <a:lnSpc>
                          <a:spcPct val="115000"/>
                        </a:lnSpc>
                        <a:spcAft>
                          <a:spcPts val="0"/>
                        </a:spcAft>
                      </a:pPr>
                      <a:r>
                        <a:rPr lang="es-ES" sz="1200" dirty="0">
                          <a:effectLst/>
                        </a:rPr>
                        <a:t> </a:t>
                      </a:r>
                    </a:p>
                    <a:p>
                      <a:pPr>
                        <a:lnSpc>
                          <a:spcPct val="115000"/>
                        </a:lnSpc>
                        <a:spcAft>
                          <a:spcPts val="0"/>
                        </a:spcAft>
                      </a:pPr>
                      <a:r>
                        <a:rPr lang="es-ES" sz="1200" dirty="0">
                          <a:effectLst/>
                        </a:rPr>
                        <a:t>  </a:t>
                      </a:r>
                    </a:p>
                    <a:p>
                      <a:pPr>
                        <a:lnSpc>
                          <a:spcPct val="115000"/>
                        </a:lnSpc>
                        <a:spcAft>
                          <a:spcPts val="0"/>
                        </a:spcAft>
                      </a:pPr>
                      <a:r>
                        <a:rPr lang="es-ES" sz="1200" dirty="0">
                          <a:effectLst/>
                        </a:rPr>
                        <a:t> </a:t>
                      </a:r>
                      <a:endParaRPr lang="es-ES"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bl>
          </a:graphicData>
        </a:graphic>
      </p:graphicFrame>
      <p:sp>
        <p:nvSpPr>
          <p:cNvPr id="4" name="Rectángulo 3"/>
          <p:cNvSpPr/>
          <p:nvPr/>
        </p:nvSpPr>
        <p:spPr>
          <a:xfrm>
            <a:off x="646111" y="3476383"/>
            <a:ext cx="6096000" cy="941796"/>
          </a:xfrm>
          <a:prstGeom prst="rect">
            <a:avLst/>
          </a:prstGeom>
        </p:spPr>
        <p:txBody>
          <a:bodyPr>
            <a:spAutoFit/>
          </a:bodyPr>
          <a:lstStyle/>
          <a:p>
            <a:pPr>
              <a:lnSpc>
                <a:spcPct val="115000"/>
              </a:lnSpc>
            </a:pPr>
            <a:r>
              <a:rPr lang="es-ES" sz="1600" b="1" dirty="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rPr>
              <a:t>III. Objetivo general del proyecto</a:t>
            </a:r>
            <a:endParaRPr lang="es-ES" sz="1600" dirty="0">
              <a:solidFill>
                <a:schemeClr val="accent1"/>
              </a:solidFill>
            </a:endParaRPr>
          </a:p>
          <a:p>
            <a:pPr>
              <a:lnSpc>
                <a:spcPct val="115000"/>
              </a:lnSpc>
              <a:spcAft>
                <a:spcPts val="0"/>
              </a:spcAft>
            </a:pPr>
            <a:r>
              <a:rPr lang="es-ES" sz="1600" b="1" dirty="0">
                <a:solidFill>
                  <a:srgbClr val="FFFF00"/>
                </a:solidFill>
                <a:latin typeface="Century Gothic" panose="020B0502020202020204" pitchFamily="34" charset="0"/>
                <a:ea typeface="Century Gothic" panose="020B0502020202020204" pitchFamily="34" charset="0"/>
                <a:cs typeface="Century Gothic" panose="020B0502020202020204" pitchFamily="34" charset="0"/>
              </a:rPr>
              <a:t>. </a:t>
            </a:r>
            <a:r>
              <a:rPr lang="es-ES" sz="1600" b="1" dirty="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Toma en cuenta a todas las asignaturas  involucradas.</a:t>
            </a:r>
          </a:p>
          <a:p>
            <a:pPr>
              <a:lnSpc>
                <a:spcPct val="115000"/>
              </a:lnSpc>
              <a:spcAft>
                <a:spcPts val="0"/>
              </a:spcAft>
            </a:pPr>
            <a:endParaRPr lang="es-ES" sz="1600" b="1" dirty="0">
              <a:solidFill>
                <a:srgbClr val="002060"/>
              </a:solidFill>
              <a:effectLst/>
              <a:latin typeface="Century Gothic" panose="020B0502020202020204" pitchFamily="34" charset="0"/>
              <a:ea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702989640"/>
              </p:ext>
            </p:extLst>
          </p:nvPr>
        </p:nvGraphicFramePr>
        <p:xfrm>
          <a:off x="548640" y="4630859"/>
          <a:ext cx="9849393" cy="1368308"/>
        </p:xfrm>
        <a:graphic>
          <a:graphicData uri="http://schemas.openxmlformats.org/drawingml/2006/table">
            <a:tbl>
              <a:tblPr>
                <a:tableStyleId>{5C22544A-7EE6-4342-B048-85BDC9FD1C3A}</a:tableStyleId>
              </a:tblPr>
              <a:tblGrid>
                <a:gridCol w="9849393">
                  <a:extLst>
                    <a:ext uri="{9D8B030D-6E8A-4147-A177-3AD203B41FA5}">
                      <a16:colId xmlns:a16="http://schemas.microsoft.com/office/drawing/2014/main" val="20000"/>
                    </a:ext>
                  </a:extLst>
                </a:gridCol>
              </a:tblGrid>
              <a:tr h="1368308">
                <a:tc>
                  <a:txBody>
                    <a:bodyPr/>
                    <a:lstStyle/>
                    <a:p>
                      <a:pPr marR="114300" algn="just">
                        <a:lnSpc>
                          <a:spcPct val="115000"/>
                        </a:lnSpc>
                        <a:spcBef>
                          <a:spcPts val="370"/>
                        </a:spcBef>
                        <a:spcAft>
                          <a:spcPts val="0"/>
                        </a:spcAft>
                      </a:pPr>
                      <a:r>
                        <a:rPr lang="es-ES" sz="1200" dirty="0">
                          <a:effectLst/>
                        </a:rPr>
                        <a:t>Mostrar las principales características de un objeto de estudio.</a:t>
                      </a:r>
                    </a:p>
                    <a:p>
                      <a:pPr marR="114300" algn="just">
                        <a:lnSpc>
                          <a:spcPct val="115000"/>
                        </a:lnSpc>
                        <a:spcBef>
                          <a:spcPts val="370"/>
                        </a:spcBef>
                        <a:spcAft>
                          <a:spcPts val="0"/>
                        </a:spcAft>
                      </a:pPr>
                      <a:r>
                        <a:rPr lang="es-ES" sz="1200" dirty="0">
                          <a:effectLst/>
                        </a:rPr>
                        <a:t>Estimular el refinamiento, la extensión y transferencia del aprendizaje académico en un proyecto interdisciplinario de impacto y trascendencia para la comunidad. En este caso Historia, Geografía e Inglés.</a:t>
                      </a:r>
                    </a:p>
                    <a:p>
                      <a:pPr marR="114300">
                        <a:lnSpc>
                          <a:spcPct val="115000"/>
                        </a:lnSpc>
                        <a:spcBef>
                          <a:spcPts val="370"/>
                        </a:spcBef>
                        <a:spcAft>
                          <a:spcPts val="0"/>
                        </a:spcAft>
                      </a:pPr>
                      <a:r>
                        <a:rPr lang="es-ES" sz="1200" dirty="0">
                          <a:effectLst/>
                        </a:rPr>
                        <a:t> </a:t>
                      </a:r>
                      <a:endParaRPr lang="es-ES"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bl>
          </a:graphicData>
        </a:graphic>
      </p:graphicFrame>
      <p:sp>
        <p:nvSpPr>
          <p:cNvPr id="6" name="Rectángulo 5"/>
          <p:cNvSpPr/>
          <p:nvPr/>
        </p:nvSpPr>
        <p:spPr>
          <a:xfrm>
            <a:off x="2911523" y="446130"/>
            <a:ext cx="5809396" cy="523220"/>
          </a:xfrm>
          <a:prstGeom prst="rect">
            <a:avLst/>
          </a:prstGeom>
        </p:spPr>
        <p:txBody>
          <a:bodyPr wrap="square">
            <a:spAutoFit/>
          </a:bodyPr>
          <a:lstStyle/>
          <a:p>
            <a:r>
              <a:rPr lang="es-ES" sz="1400" b="1" dirty="0">
                <a:solidFill>
                  <a:srgbClr val="FFFF00"/>
                </a:solidFill>
              </a:rPr>
              <a:t>PRODUCTO7. E.I.P. RESUMEN.(SEÑALADO).</a:t>
            </a:r>
            <a:br>
              <a:rPr lang="es-ES" sz="1400" b="1" dirty="0"/>
            </a:br>
            <a:endParaRPr lang="es-ES" sz="1400" dirty="0"/>
          </a:p>
        </p:txBody>
      </p:sp>
    </p:spTree>
    <p:extLst>
      <p:ext uri="{BB962C8B-B14F-4D97-AF65-F5344CB8AC3E}">
        <p14:creationId xmlns:p14="http://schemas.microsoft.com/office/powerpoint/2010/main" val="2321928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2" y="815943"/>
            <a:ext cx="9404723" cy="344116"/>
          </a:xfrm>
        </p:spPr>
        <p:txBody>
          <a:bodyPr/>
          <a:lstStyle/>
          <a:p>
            <a:r>
              <a:rPr lang="es-ES" sz="1600" b="1" dirty="0">
                <a:solidFill>
                  <a:srgbClr val="FFFF00"/>
                </a:solidFill>
              </a:rPr>
              <a:t>IV. Disciplinas involucradas en el  trabajo multidisciplinario.</a:t>
            </a:r>
            <a:br>
              <a:rPr lang="es-ES" sz="1600" b="1" dirty="0">
                <a:solidFill>
                  <a:srgbClr val="FFFF00"/>
                </a:solidFill>
              </a:rPr>
            </a:br>
            <a:br>
              <a:rPr lang="es-ES" sz="1600" b="1" dirty="0">
                <a:solidFill>
                  <a:srgbClr val="FFFF00"/>
                </a:solidFill>
              </a:rPr>
            </a:br>
            <a:br>
              <a:rPr lang="es-ES" sz="1600" dirty="0"/>
            </a:br>
            <a:endParaRPr lang="es-ES" sz="1600" dirty="0"/>
          </a:p>
        </p:txBody>
      </p:sp>
      <p:graphicFrame>
        <p:nvGraphicFramePr>
          <p:cNvPr id="3" name="Tabla 2"/>
          <p:cNvGraphicFramePr>
            <a:graphicFrameLocks noGrp="1"/>
          </p:cNvGraphicFramePr>
          <p:nvPr>
            <p:extLst>
              <p:ext uri="{D42A27DB-BD31-4B8C-83A1-F6EECF244321}">
                <p14:modId xmlns:p14="http://schemas.microsoft.com/office/powerpoint/2010/main" val="3922562302"/>
              </p:ext>
            </p:extLst>
          </p:nvPr>
        </p:nvGraphicFramePr>
        <p:xfrm>
          <a:off x="646112" y="1160059"/>
          <a:ext cx="10522631" cy="5477416"/>
        </p:xfrm>
        <a:graphic>
          <a:graphicData uri="http://schemas.openxmlformats.org/drawingml/2006/table">
            <a:tbl>
              <a:tblPr>
                <a:tableStyleId>{5C22544A-7EE6-4342-B048-85BDC9FD1C3A}</a:tableStyleId>
              </a:tblPr>
              <a:tblGrid>
                <a:gridCol w="2383482">
                  <a:extLst>
                    <a:ext uri="{9D8B030D-6E8A-4147-A177-3AD203B41FA5}">
                      <a16:colId xmlns:a16="http://schemas.microsoft.com/office/drawing/2014/main" val="20000"/>
                    </a:ext>
                  </a:extLst>
                </a:gridCol>
                <a:gridCol w="2521655">
                  <a:extLst>
                    <a:ext uri="{9D8B030D-6E8A-4147-A177-3AD203B41FA5}">
                      <a16:colId xmlns:a16="http://schemas.microsoft.com/office/drawing/2014/main" val="20001"/>
                    </a:ext>
                  </a:extLst>
                </a:gridCol>
                <a:gridCol w="2498627">
                  <a:extLst>
                    <a:ext uri="{9D8B030D-6E8A-4147-A177-3AD203B41FA5}">
                      <a16:colId xmlns:a16="http://schemas.microsoft.com/office/drawing/2014/main" val="20002"/>
                    </a:ext>
                  </a:extLst>
                </a:gridCol>
                <a:gridCol w="3118867">
                  <a:extLst>
                    <a:ext uri="{9D8B030D-6E8A-4147-A177-3AD203B41FA5}">
                      <a16:colId xmlns:a16="http://schemas.microsoft.com/office/drawing/2014/main" val="20003"/>
                    </a:ext>
                  </a:extLst>
                </a:gridCol>
              </a:tblGrid>
              <a:tr h="485828">
                <a:tc>
                  <a:txBody>
                    <a:bodyPr/>
                    <a:lstStyle/>
                    <a:p>
                      <a:pPr algn="ctr">
                        <a:lnSpc>
                          <a:spcPct val="115000"/>
                        </a:lnSpc>
                        <a:spcAft>
                          <a:spcPts val="0"/>
                        </a:spcAft>
                      </a:pPr>
                      <a:r>
                        <a:rPr lang="es-ES" sz="1200" dirty="0">
                          <a:effectLst/>
                        </a:rPr>
                        <a:t>Disciplinas: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gn="ctr">
                        <a:lnSpc>
                          <a:spcPct val="115000"/>
                        </a:lnSpc>
                        <a:spcAft>
                          <a:spcPts val="0"/>
                        </a:spcAft>
                      </a:pPr>
                      <a:r>
                        <a:rPr lang="es-ES" sz="1200" dirty="0">
                          <a:effectLst/>
                        </a:rPr>
                        <a:t>Disciplina 1. ________________________</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gn="ctr">
                        <a:lnSpc>
                          <a:spcPct val="115000"/>
                        </a:lnSpc>
                        <a:spcAft>
                          <a:spcPts val="0"/>
                        </a:spcAft>
                      </a:pPr>
                      <a:r>
                        <a:rPr lang="es-ES" sz="1200" dirty="0">
                          <a:effectLst/>
                        </a:rPr>
                        <a:t>Disciplina 2. _______________________</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gn="ctr">
                        <a:lnSpc>
                          <a:spcPct val="115000"/>
                        </a:lnSpc>
                        <a:spcAft>
                          <a:spcPts val="0"/>
                        </a:spcAft>
                      </a:pPr>
                      <a:r>
                        <a:rPr lang="es-ES" sz="1200" dirty="0">
                          <a:effectLst/>
                        </a:rPr>
                        <a:t>Disciplina 3. _______________________</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extLst>
                  <a:ext uri="{0D108BD9-81ED-4DB2-BD59-A6C34878D82A}">
                    <a16:rowId xmlns:a16="http://schemas.microsoft.com/office/drawing/2014/main" val="10000"/>
                  </a:ext>
                </a:extLst>
              </a:tr>
              <a:tr h="1086177">
                <a:tc>
                  <a:txBody>
                    <a:bodyPr/>
                    <a:lstStyle/>
                    <a:p>
                      <a:pPr>
                        <a:lnSpc>
                          <a:spcPct val="115000"/>
                        </a:lnSpc>
                        <a:spcAft>
                          <a:spcPts val="0"/>
                        </a:spcAft>
                      </a:pPr>
                      <a:r>
                        <a:rPr lang="es-ES" sz="1200" dirty="0">
                          <a:effectLst/>
                        </a:rPr>
                        <a:t>1. Contenidos / Temas</a:t>
                      </a:r>
                    </a:p>
                    <a:p>
                      <a:pPr>
                        <a:lnSpc>
                          <a:spcPct val="115000"/>
                        </a:lnSpc>
                        <a:spcAft>
                          <a:spcPts val="0"/>
                        </a:spcAft>
                      </a:pPr>
                      <a:r>
                        <a:rPr lang="es-ES" sz="1200" dirty="0">
                          <a:effectLst/>
                        </a:rPr>
                        <a:t>     involucrados.</a:t>
                      </a:r>
                    </a:p>
                    <a:p>
                      <a:pPr marL="204470">
                        <a:lnSpc>
                          <a:spcPct val="115000"/>
                        </a:lnSpc>
                        <a:spcAft>
                          <a:spcPts val="0"/>
                        </a:spcAft>
                      </a:pPr>
                      <a:r>
                        <a:rPr lang="es-ES" sz="1200" dirty="0">
                          <a:effectLst/>
                        </a:rPr>
                        <a:t>Temas y contenidos del  programa, que se consideran.</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200" dirty="0">
                          <a:effectLst/>
                        </a:rPr>
                        <a:t> </a:t>
                      </a:r>
                    </a:p>
                    <a:p>
                      <a:pPr>
                        <a:lnSpc>
                          <a:spcPct val="115000"/>
                        </a:lnSpc>
                        <a:spcAft>
                          <a:spcPts val="0"/>
                        </a:spcAft>
                      </a:pPr>
                      <a:r>
                        <a:rPr lang="es-ES" sz="1200" dirty="0">
                          <a:effectLst/>
                        </a:rPr>
                        <a:t>Historia Universal.</a:t>
                      </a:r>
                    </a:p>
                    <a:p>
                      <a:pPr>
                        <a:lnSpc>
                          <a:spcPct val="115000"/>
                        </a:lnSpc>
                        <a:spcAft>
                          <a:spcPts val="0"/>
                        </a:spcAft>
                      </a:pPr>
                      <a:r>
                        <a:rPr lang="es-ES" sz="1200" dirty="0">
                          <a:effectLst/>
                        </a:rPr>
                        <a:t>Guerra Fría</a:t>
                      </a:r>
                    </a:p>
                    <a:p>
                      <a:pPr>
                        <a:lnSpc>
                          <a:spcPct val="115000"/>
                        </a:lnSpc>
                        <a:spcAft>
                          <a:spcPts val="0"/>
                        </a:spcAft>
                      </a:pPr>
                      <a:r>
                        <a:rPr lang="es-ES" sz="1200" dirty="0">
                          <a:effectLst/>
                        </a:rPr>
                        <a:t> </a:t>
                      </a:r>
                    </a:p>
                    <a:p>
                      <a:pPr>
                        <a:lnSpc>
                          <a:spcPct val="115000"/>
                        </a:lnSpc>
                        <a:spcAft>
                          <a:spcPts val="0"/>
                        </a:spcAft>
                      </a:pPr>
                      <a:r>
                        <a:rPr lang="es-ES" sz="1200" dirty="0">
                          <a:effectLst/>
                        </a:rPr>
                        <a:t> </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200" dirty="0">
                          <a:effectLst/>
                        </a:rPr>
                        <a:t> </a:t>
                      </a:r>
                    </a:p>
                    <a:p>
                      <a:pPr>
                        <a:lnSpc>
                          <a:spcPct val="115000"/>
                        </a:lnSpc>
                        <a:spcAft>
                          <a:spcPts val="0"/>
                        </a:spcAft>
                      </a:pPr>
                      <a:r>
                        <a:rPr lang="es-ES" sz="1200" dirty="0">
                          <a:effectLst/>
                        </a:rPr>
                        <a:t>Cambios geopolíticos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200" dirty="0">
                          <a:effectLst/>
                        </a:rPr>
                        <a:t> </a:t>
                      </a:r>
                    </a:p>
                    <a:p>
                      <a:pPr>
                        <a:lnSpc>
                          <a:spcPct val="115000"/>
                        </a:lnSpc>
                        <a:spcAft>
                          <a:spcPts val="0"/>
                        </a:spcAft>
                      </a:pPr>
                      <a:r>
                        <a:rPr lang="es-ES" sz="1200" dirty="0">
                          <a:effectLst/>
                        </a:rPr>
                        <a:t>Creación de textos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extLst>
                  <a:ext uri="{0D108BD9-81ED-4DB2-BD59-A6C34878D82A}">
                    <a16:rowId xmlns:a16="http://schemas.microsoft.com/office/drawing/2014/main" val="10001"/>
                  </a:ext>
                </a:extLst>
              </a:tr>
              <a:tr h="2086759">
                <a:tc>
                  <a:txBody>
                    <a:bodyPr/>
                    <a:lstStyle/>
                    <a:p>
                      <a:pPr>
                        <a:lnSpc>
                          <a:spcPct val="115000"/>
                        </a:lnSpc>
                        <a:spcAft>
                          <a:spcPts val="0"/>
                        </a:spcAft>
                      </a:pPr>
                      <a:r>
                        <a:rPr lang="es-ES" sz="1200" dirty="0">
                          <a:effectLst/>
                        </a:rPr>
                        <a:t>2. Conceptos clave,</a:t>
                      </a:r>
                    </a:p>
                    <a:p>
                      <a:pPr>
                        <a:lnSpc>
                          <a:spcPct val="115000"/>
                        </a:lnSpc>
                        <a:spcAft>
                          <a:spcPts val="0"/>
                        </a:spcAft>
                      </a:pPr>
                      <a:r>
                        <a:rPr lang="es-ES" sz="1200" dirty="0">
                          <a:effectLst/>
                        </a:rPr>
                        <a:t>trascendentales.</a:t>
                      </a:r>
                    </a:p>
                    <a:p>
                      <a:pPr marL="176530">
                        <a:lnSpc>
                          <a:spcPct val="115000"/>
                        </a:lnSpc>
                        <a:spcAft>
                          <a:spcPts val="0"/>
                        </a:spcAft>
                      </a:pPr>
                      <a:r>
                        <a:rPr lang="es-ES" sz="1200" dirty="0">
                          <a:effectLst/>
                        </a:rPr>
                        <a:t>Conceptos básicos que surgen  del proyecto,  permiten la comprensión del mismo ypueden ser transferibles a otros ámbitos.</a:t>
                      </a:r>
                    </a:p>
                    <a:p>
                      <a:pPr marL="176530">
                        <a:lnSpc>
                          <a:spcPct val="115000"/>
                        </a:lnSpc>
                        <a:spcAft>
                          <a:spcPts val="0"/>
                        </a:spcAft>
                      </a:pPr>
                      <a:r>
                        <a:rPr lang="es-ES" sz="1200" dirty="0">
                          <a:effectLst/>
                        </a:rPr>
                        <a:t>Se consideran parte de un  Glosario.</a:t>
                      </a:r>
                    </a:p>
                    <a:p>
                      <a:pPr marL="176530">
                        <a:lnSpc>
                          <a:spcPct val="115000"/>
                        </a:lnSpc>
                        <a:spcAft>
                          <a:spcPts val="0"/>
                        </a:spcAft>
                      </a:pPr>
                      <a:r>
                        <a:rPr lang="es-ES" sz="1200" dirty="0">
                          <a:effectLst/>
                        </a:rPr>
                        <a:t> </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200" dirty="0">
                          <a:effectLst/>
                        </a:rPr>
                        <a:t>Lectura de</a:t>
                      </a:r>
                    </a:p>
                    <a:p>
                      <a:pPr>
                        <a:lnSpc>
                          <a:spcPct val="115000"/>
                        </a:lnSpc>
                        <a:spcAft>
                          <a:spcPts val="0"/>
                        </a:spcAft>
                      </a:pPr>
                      <a:r>
                        <a:rPr lang="es-ES" sz="1200" dirty="0">
                          <a:effectLst/>
                        </a:rPr>
                        <a:t>textos</a:t>
                      </a:r>
                    </a:p>
                    <a:p>
                      <a:pPr>
                        <a:lnSpc>
                          <a:spcPct val="115000"/>
                        </a:lnSpc>
                        <a:spcAft>
                          <a:spcPts val="0"/>
                        </a:spcAft>
                      </a:pPr>
                      <a:r>
                        <a:rPr lang="es-ES" sz="1200" dirty="0">
                          <a:effectLst/>
                        </a:rPr>
                        <a:t>especializados</a:t>
                      </a:r>
                    </a:p>
                    <a:p>
                      <a:pPr>
                        <a:lnSpc>
                          <a:spcPct val="115000"/>
                        </a:lnSpc>
                        <a:spcAft>
                          <a:spcPts val="0"/>
                        </a:spcAft>
                      </a:pPr>
                      <a:r>
                        <a:rPr lang="es-ES" sz="1200" dirty="0">
                          <a:effectLst/>
                        </a:rPr>
                        <a:t>Búsqueda y análisis de información con carácter social.</a:t>
                      </a:r>
                    </a:p>
                    <a:p>
                      <a:pPr>
                        <a:lnSpc>
                          <a:spcPct val="115000"/>
                        </a:lnSpc>
                        <a:spcAft>
                          <a:spcPts val="0"/>
                        </a:spcAft>
                      </a:pPr>
                      <a:r>
                        <a:rPr lang="es-ES" sz="1200" dirty="0">
                          <a:effectLst/>
                        </a:rPr>
                        <a:t>Escritura de una reseña</a:t>
                      </a:r>
                    </a:p>
                    <a:p>
                      <a:pPr>
                        <a:lnSpc>
                          <a:spcPct val="115000"/>
                        </a:lnSpc>
                        <a:spcAft>
                          <a:spcPts val="0"/>
                        </a:spcAft>
                      </a:pPr>
                      <a:r>
                        <a:rPr lang="es-ES" sz="1200" dirty="0">
                          <a:effectLst/>
                        </a:rPr>
                        <a:t>Escritura de un ensayo sobre el papel de la tecnología y el desarrollo de un país.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200" dirty="0">
                          <a:effectLst/>
                        </a:rPr>
                        <a:t>Documentos originales, </a:t>
                      </a:r>
                    </a:p>
                    <a:p>
                      <a:pPr>
                        <a:lnSpc>
                          <a:spcPct val="115000"/>
                        </a:lnSpc>
                        <a:spcAft>
                          <a:spcPts val="0"/>
                        </a:spcAft>
                      </a:pPr>
                      <a:r>
                        <a:rPr lang="es-ES" sz="1200" dirty="0">
                          <a:effectLst/>
                        </a:rPr>
                        <a:t>Conceptos comunes.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200" dirty="0">
                          <a:effectLst/>
                        </a:rPr>
                        <a:t>Lectura de</a:t>
                      </a:r>
                    </a:p>
                    <a:p>
                      <a:pPr>
                        <a:lnSpc>
                          <a:spcPct val="115000"/>
                        </a:lnSpc>
                        <a:spcAft>
                          <a:spcPts val="0"/>
                        </a:spcAft>
                      </a:pPr>
                      <a:r>
                        <a:rPr lang="es-ES" sz="1200" dirty="0">
                          <a:effectLst/>
                        </a:rPr>
                        <a:t>textos</a:t>
                      </a:r>
                    </a:p>
                    <a:p>
                      <a:pPr>
                        <a:lnSpc>
                          <a:spcPct val="115000"/>
                        </a:lnSpc>
                        <a:spcAft>
                          <a:spcPts val="0"/>
                        </a:spcAft>
                      </a:pPr>
                      <a:r>
                        <a:rPr lang="es-ES" sz="1200" dirty="0">
                          <a:effectLst/>
                        </a:rPr>
                        <a:t>especializados</a:t>
                      </a:r>
                    </a:p>
                    <a:p>
                      <a:pPr>
                        <a:lnSpc>
                          <a:spcPct val="115000"/>
                        </a:lnSpc>
                        <a:spcAft>
                          <a:spcPts val="0"/>
                        </a:spcAft>
                      </a:pPr>
                      <a:r>
                        <a:rPr lang="es-ES" sz="1200" dirty="0">
                          <a:effectLst/>
                        </a:rPr>
                        <a:t>Búsqueda y análisis de información con carácter social.</a:t>
                      </a:r>
                    </a:p>
                    <a:p>
                      <a:pPr>
                        <a:lnSpc>
                          <a:spcPct val="115000"/>
                        </a:lnSpc>
                        <a:spcAft>
                          <a:spcPts val="0"/>
                        </a:spcAft>
                      </a:pPr>
                      <a:r>
                        <a:rPr lang="es-ES" sz="1200" dirty="0">
                          <a:effectLst/>
                        </a:rPr>
                        <a:t>Escritura de una reseña</a:t>
                      </a:r>
                    </a:p>
                    <a:p>
                      <a:pPr>
                        <a:lnSpc>
                          <a:spcPct val="115000"/>
                        </a:lnSpc>
                        <a:spcAft>
                          <a:spcPts val="0"/>
                        </a:spcAft>
                      </a:pPr>
                      <a:r>
                        <a:rPr lang="es-ES" sz="1200" dirty="0">
                          <a:effectLst/>
                        </a:rPr>
                        <a:t>Escritura de un ensayo sobre el papel de la tecnología y el desarrollo de un país.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extLst>
                  <a:ext uri="{0D108BD9-81ED-4DB2-BD59-A6C34878D82A}">
                    <a16:rowId xmlns:a16="http://schemas.microsoft.com/office/drawing/2014/main" val="10002"/>
                  </a:ext>
                </a:extLst>
              </a:tr>
              <a:tr h="1553115">
                <a:tc>
                  <a:txBody>
                    <a:bodyPr/>
                    <a:lstStyle/>
                    <a:p>
                      <a:pPr marL="204470" indent="-180975">
                        <a:lnSpc>
                          <a:spcPct val="115000"/>
                        </a:lnSpc>
                        <a:spcAft>
                          <a:spcPts val="0"/>
                        </a:spcAft>
                      </a:pPr>
                      <a:r>
                        <a:rPr lang="es-ES" sz="1200" dirty="0">
                          <a:effectLst/>
                        </a:rPr>
                        <a:t>3. Objetivos o propósitos alcanzados. </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100" dirty="0">
                          <a:effectLst/>
                        </a:rPr>
                        <a:t>a) Comprender y analizar diferentes tipos de texto y fuentes</a:t>
                      </a:r>
                      <a:endParaRPr lang="es-ES" sz="1200" dirty="0">
                        <a:effectLst/>
                      </a:endParaRPr>
                    </a:p>
                    <a:p>
                      <a:pPr>
                        <a:lnSpc>
                          <a:spcPct val="115000"/>
                        </a:lnSpc>
                        <a:spcAft>
                          <a:spcPts val="0"/>
                        </a:spcAft>
                      </a:pPr>
                      <a:r>
                        <a:rPr lang="es-ES" sz="1100" dirty="0">
                          <a:effectLst/>
                        </a:rPr>
                        <a:t>b) Búsqueda de información específica en fuentes especializadas</a:t>
                      </a:r>
                      <a:endParaRPr lang="es-ES" sz="1200" dirty="0">
                        <a:effectLst/>
                      </a:endParaRPr>
                    </a:p>
                    <a:p>
                      <a:pPr>
                        <a:lnSpc>
                          <a:spcPct val="115000"/>
                        </a:lnSpc>
                        <a:spcAft>
                          <a:spcPts val="0"/>
                        </a:spcAft>
                      </a:pPr>
                      <a:r>
                        <a:rPr lang="es-ES" sz="1100" dirty="0">
                          <a:effectLst/>
                        </a:rPr>
                        <a:t>c) Lectura de comprensión</a:t>
                      </a:r>
                      <a:endParaRPr lang="es-ES" sz="1200" dirty="0">
                        <a:effectLst/>
                      </a:endParaRPr>
                    </a:p>
                    <a:p>
                      <a:pPr>
                        <a:lnSpc>
                          <a:spcPct val="115000"/>
                        </a:lnSpc>
                        <a:spcAft>
                          <a:spcPts val="0"/>
                        </a:spcAft>
                      </a:pPr>
                      <a:r>
                        <a:rPr lang="es-ES" sz="1100" dirty="0">
                          <a:effectLst/>
                        </a:rPr>
                        <a:t>d) Uso del ensayo como medio de expresión de ideas controversiales.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100" dirty="0">
                          <a:effectLst/>
                        </a:rPr>
                        <a:t>a) Comprender y analizar diferentes tipos de texto y fuentes</a:t>
                      </a:r>
                      <a:endParaRPr lang="es-ES" sz="1200" dirty="0">
                        <a:effectLst/>
                      </a:endParaRPr>
                    </a:p>
                    <a:p>
                      <a:pPr>
                        <a:lnSpc>
                          <a:spcPct val="115000"/>
                        </a:lnSpc>
                        <a:spcAft>
                          <a:spcPts val="0"/>
                        </a:spcAft>
                      </a:pPr>
                      <a:r>
                        <a:rPr lang="es-ES" sz="1100" dirty="0">
                          <a:effectLst/>
                        </a:rPr>
                        <a:t>b) Búsqueda de información específica en fuentes especializadas</a:t>
                      </a:r>
                      <a:endParaRPr lang="es-ES" sz="1200" dirty="0">
                        <a:effectLst/>
                      </a:endParaRPr>
                    </a:p>
                    <a:p>
                      <a:pPr>
                        <a:lnSpc>
                          <a:spcPct val="115000"/>
                        </a:lnSpc>
                        <a:spcAft>
                          <a:spcPts val="0"/>
                        </a:spcAft>
                      </a:pPr>
                      <a:r>
                        <a:rPr lang="es-ES" sz="1100" dirty="0">
                          <a:effectLst/>
                        </a:rPr>
                        <a:t>c) Lectura de comprensión</a:t>
                      </a:r>
                      <a:endParaRPr lang="es-ES" sz="1200" dirty="0">
                        <a:effectLst/>
                      </a:endParaRPr>
                    </a:p>
                    <a:p>
                      <a:pPr>
                        <a:lnSpc>
                          <a:spcPct val="115000"/>
                        </a:lnSpc>
                        <a:spcAft>
                          <a:spcPts val="0"/>
                        </a:spcAft>
                      </a:pPr>
                      <a:r>
                        <a:rPr lang="es-ES" sz="1100" dirty="0">
                          <a:effectLst/>
                        </a:rPr>
                        <a:t>d) Uso del ensayo como medio de expresión de ideas controversiales.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tc>
                  <a:txBody>
                    <a:bodyPr/>
                    <a:lstStyle/>
                    <a:p>
                      <a:pPr>
                        <a:lnSpc>
                          <a:spcPct val="115000"/>
                        </a:lnSpc>
                        <a:spcAft>
                          <a:spcPts val="0"/>
                        </a:spcAft>
                      </a:pPr>
                      <a:r>
                        <a:rPr lang="es-ES" sz="1100" dirty="0">
                          <a:effectLst/>
                        </a:rPr>
                        <a:t>a) Comprender y analizar diferentes tipos de texto y fuentes</a:t>
                      </a:r>
                      <a:endParaRPr lang="es-ES" sz="1200" dirty="0">
                        <a:effectLst/>
                      </a:endParaRPr>
                    </a:p>
                    <a:p>
                      <a:pPr>
                        <a:lnSpc>
                          <a:spcPct val="115000"/>
                        </a:lnSpc>
                        <a:spcAft>
                          <a:spcPts val="0"/>
                        </a:spcAft>
                      </a:pPr>
                      <a:r>
                        <a:rPr lang="es-ES" sz="1100" dirty="0">
                          <a:effectLst/>
                        </a:rPr>
                        <a:t>b) Búsqueda de información específica en fuentes especializadas</a:t>
                      </a:r>
                      <a:endParaRPr lang="es-ES" sz="1200" dirty="0">
                        <a:effectLst/>
                      </a:endParaRPr>
                    </a:p>
                    <a:p>
                      <a:pPr>
                        <a:lnSpc>
                          <a:spcPct val="115000"/>
                        </a:lnSpc>
                        <a:spcAft>
                          <a:spcPts val="0"/>
                        </a:spcAft>
                      </a:pPr>
                      <a:r>
                        <a:rPr lang="es-ES" sz="1100" dirty="0">
                          <a:effectLst/>
                        </a:rPr>
                        <a:t>c) Lectura de comprensión</a:t>
                      </a:r>
                      <a:endParaRPr lang="es-ES" sz="1200" dirty="0">
                        <a:effectLst/>
                      </a:endParaRPr>
                    </a:p>
                    <a:p>
                      <a:pPr>
                        <a:lnSpc>
                          <a:spcPct val="115000"/>
                        </a:lnSpc>
                        <a:spcAft>
                          <a:spcPts val="0"/>
                        </a:spcAft>
                      </a:pPr>
                      <a:r>
                        <a:rPr lang="es-ES" sz="1100" dirty="0">
                          <a:effectLst/>
                        </a:rPr>
                        <a:t>d) Uso del ensayo como medio de expresión de ideas controversiales.</a:t>
                      </a:r>
                      <a:endParaRPr lang="es-ES" sz="1200" dirty="0">
                        <a:solidFill>
                          <a:srgbClr val="000000"/>
                        </a:solidFill>
                        <a:effectLst/>
                        <a:latin typeface="Arial" panose="020B0604020202020204" pitchFamily="34" charset="0"/>
                        <a:ea typeface="Arial" panose="020B0604020202020204" pitchFamily="34" charset="0"/>
                      </a:endParaRPr>
                    </a:p>
                  </a:txBody>
                  <a:tcPr marL="44978" marR="44978" marT="44978" marB="44978"/>
                </a:tc>
                <a:extLst>
                  <a:ext uri="{0D108BD9-81ED-4DB2-BD59-A6C34878D82A}">
                    <a16:rowId xmlns:a16="http://schemas.microsoft.com/office/drawing/2014/main" val="10003"/>
                  </a:ext>
                </a:extLst>
              </a:tr>
            </a:tbl>
          </a:graphicData>
        </a:graphic>
      </p:graphicFrame>
      <p:sp>
        <p:nvSpPr>
          <p:cNvPr id="4" name="Rectángulo 3"/>
          <p:cNvSpPr/>
          <p:nvPr/>
        </p:nvSpPr>
        <p:spPr>
          <a:xfrm>
            <a:off x="3457432" y="354278"/>
            <a:ext cx="6096000" cy="523220"/>
          </a:xfrm>
          <a:prstGeom prst="rect">
            <a:avLst/>
          </a:prstGeom>
        </p:spPr>
        <p:txBody>
          <a:bodyPr>
            <a:spAutoFit/>
          </a:bodyPr>
          <a:lstStyle/>
          <a:p>
            <a:r>
              <a:rPr lang="es-ES" sz="1400" b="1" dirty="0">
                <a:solidFill>
                  <a:srgbClr val="FFFF00"/>
                </a:solidFill>
              </a:rPr>
              <a:t>PRODUCTO7. E.I.P. RESUMEN.(SEÑALADO).</a:t>
            </a:r>
            <a:br>
              <a:rPr lang="es-ES" sz="1400" b="1" dirty="0"/>
            </a:br>
            <a:endParaRPr lang="es-ES" sz="1400" dirty="0"/>
          </a:p>
        </p:txBody>
      </p:sp>
    </p:spTree>
    <p:extLst>
      <p:ext uri="{BB962C8B-B14F-4D97-AF65-F5344CB8AC3E}">
        <p14:creationId xmlns:p14="http://schemas.microsoft.com/office/powerpoint/2010/main" val="1625837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3963" y="903094"/>
            <a:ext cx="8826871" cy="370242"/>
          </a:xfrm>
        </p:spPr>
        <p:txBody>
          <a:bodyPr/>
          <a:lstStyle/>
          <a:p>
            <a:r>
              <a:rPr lang="es-ES" sz="1600" b="1" dirty="0">
                <a:solidFill>
                  <a:srgbClr val="FFFF00"/>
                </a:solidFill>
              </a:rPr>
              <a:t> IV. Continuación</a:t>
            </a:r>
          </a:p>
        </p:txBody>
      </p:sp>
      <p:graphicFrame>
        <p:nvGraphicFramePr>
          <p:cNvPr id="3" name="Tabla 2"/>
          <p:cNvGraphicFramePr>
            <a:graphicFrameLocks noGrp="1"/>
          </p:cNvGraphicFramePr>
          <p:nvPr>
            <p:extLst>
              <p:ext uri="{D42A27DB-BD31-4B8C-83A1-F6EECF244321}">
                <p14:modId xmlns:p14="http://schemas.microsoft.com/office/powerpoint/2010/main" val="1447326341"/>
              </p:ext>
            </p:extLst>
          </p:nvPr>
        </p:nvGraphicFramePr>
        <p:xfrm>
          <a:off x="1223963" y="1273336"/>
          <a:ext cx="8705850" cy="5107577"/>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20000"/>
                    </a:ext>
                  </a:extLst>
                </a:gridCol>
                <a:gridCol w="2086279">
                  <a:extLst>
                    <a:ext uri="{9D8B030D-6E8A-4147-A177-3AD203B41FA5}">
                      <a16:colId xmlns:a16="http://schemas.microsoft.com/office/drawing/2014/main" val="20001"/>
                    </a:ext>
                  </a:extLst>
                </a:gridCol>
                <a:gridCol w="2067227">
                  <a:extLst>
                    <a:ext uri="{9D8B030D-6E8A-4147-A177-3AD203B41FA5}">
                      <a16:colId xmlns:a16="http://schemas.microsoft.com/office/drawing/2014/main" val="20002"/>
                    </a:ext>
                  </a:extLst>
                </a:gridCol>
                <a:gridCol w="2580381">
                  <a:extLst>
                    <a:ext uri="{9D8B030D-6E8A-4147-A177-3AD203B41FA5}">
                      <a16:colId xmlns:a16="http://schemas.microsoft.com/office/drawing/2014/main" val="20003"/>
                    </a:ext>
                  </a:extLst>
                </a:gridCol>
              </a:tblGrid>
              <a:tr h="2395623">
                <a:tc>
                  <a:txBody>
                    <a:bodyPr/>
                    <a:lstStyle/>
                    <a:p>
                      <a:pPr>
                        <a:lnSpc>
                          <a:spcPct val="115000"/>
                        </a:lnSpc>
                        <a:spcAft>
                          <a:spcPts val="0"/>
                        </a:spcAft>
                      </a:pPr>
                      <a:r>
                        <a:rPr lang="es-ES" sz="1100" dirty="0">
                          <a:effectLst/>
                        </a:rPr>
                        <a:t>4. Evaluación.</a:t>
                      </a:r>
                    </a:p>
                    <a:p>
                      <a:pPr>
                        <a:lnSpc>
                          <a:spcPct val="115000"/>
                        </a:lnSpc>
                        <a:spcAft>
                          <a:spcPts val="0"/>
                        </a:spcAft>
                      </a:pPr>
                      <a:r>
                        <a:rPr lang="es-ES" sz="1100" dirty="0">
                          <a:effectLst/>
                        </a:rPr>
                        <a:t>    Productos /evidencias</a:t>
                      </a:r>
                    </a:p>
                    <a:p>
                      <a:pPr>
                        <a:lnSpc>
                          <a:spcPct val="115000"/>
                        </a:lnSpc>
                        <a:spcAft>
                          <a:spcPts val="0"/>
                        </a:spcAft>
                      </a:pPr>
                      <a:r>
                        <a:rPr lang="es-ES" sz="1100" dirty="0">
                          <a:effectLst/>
                        </a:rPr>
                        <a:t>de aprendizaje, que</a:t>
                      </a:r>
                    </a:p>
                    <a:p>
                      <a:pPr>
                        <a:lnSpc>
                          <a:spcPct val="115000"/>
                        </a:lnSpc>
                        <a:spcAft>
                          <a:spcPts val="0"/>
                        </a:spcAft>
                      </a:pPr>
                      <a:r>
                        <a:rPr lang="es-ES" sz="1100" dirty="0">
                          <a:effectLst/>
                        </a:rPr>
                        <a:t>    demuestran el avance </a:t>
                      </a:r>
                    </a:p>
                    <a:p>
                      <a:pPr>
                        <a:lnSpc>
                          <a:spcPct val="115000"/>
                        </a:lnSpc>
                        <a:spcAft>
                          <a:spcPts val="0"/>
                        </a:spcAft>
                      </a:pPr>
                      <a:r>
                        <a:rPr lang="es-ES" sz="1100" dirty="0">
                          <a:effectLst/>
                        </a:rPr>
                        <a:t>en e proceso y el logro</a:t>
                      </a:r>
                    </a:p>
                    <a:p>
                      <a:pPr>
                        <a:lnSpc>
                          <a:spcPct val="115000"/>
                        </a:lnSpc>
                        <a:spcAft>
                          <a:spcPts val="0"/>
                        </a:spcAft>
                      </a:pPr>
                      <a:r>
                        <a:rPr lang="es-ES" sz="1100" dirty="0">
                          <a:effectLst/>
                        </a:rPr>
                        <a:t>   del objetivo  propuesto.</a:t>
                      </a:r>
                    </a:p>
                    <a:p>
                      <a:pPr>
                        <a:lnSpc>
                          <a:spcPct val="115000"/>
                        </a:lnSpc>
                        <a:spcAft>
                          <a:spcPts val="0"/>
                        </a:spcAft>
                      </a:pPr>
                      <a:r>
                        <a:rPr lang="es-ES" sz="11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Una lluvia de ideas.</a:t>
                      </a:r>
                    </a:p>
                    <a:p>
                      <a:pPr>
                        <a:lnSpc>
                          <a:spcPct val="115000"/>
                        </a:lnSpc>
                        <a:spcAft>
                          <a:spcPts val="0"/>
                        </a:spcAft>
                      </a:pPr>
                      <a:r>
                        <a:rPr lang="es-ES" sz="1100" dirty="0">
                          <a:effectLst/>
                        </a:rPr>
                        <a:t>Un organizador grafico.</a:t>
                      </a:r>
                    </a:p>
                    <a:p>
                      <a:pPr>
                        <a:lnSpc>
                          <a:spcPct val="115000"/>
                        </a:lnSpc>
                        <a:spcAft>
                          <a:spcPts val="0"/>
                        </a:spcAft>
                      </a:pPr>
                      <a:r>
                        <a:rPr lang="es-ES" sz="1100" dirty="0">
                          <a:effectLst/>
                        </a:rPr>
                        <a:t>Sesión de preguntas y respuestas.</a:t>
                      </a:r>
                    </a:p>
                    <a:p>
                      <a:pPr>
                        <a:lnSpc>
                          <a:spcPct val="115000"/>
                        </a:lnSpc>
                        <a:spcAft>
                          <a:spcPts val="0"/>
                        </a:spcAft>
                      </a:pPr>
                      <a:r>
                        <a:rPr lang="es-ES" sz="1100" dirty="0">
                          <a:effectLst/>
                        </a:rPr>
                        <a:t>Diario de actividades.</a:t>
                      </a:r>
                    </a:p>
                    <a:p>
                      <a:pPr>
                        <a:lnSpc>
                          <a:spcPct val="115000"/>
                        </a:lnSpc>
                        <a:spcAft>
                          <a:spcPts val="0"/>
                        </a:spcAft>
                      </a:pPr>
                      <a:r>
                        <a:rPr lang="es-ES" sz="1100" dirty="0">
                          <a:effectLst/>
                        </a:rPr>
                        <a:t>Plenaria</a:t>
                      </a:r>
                    </a:p>
                    <a:p>
                      <a:pPr>
                        <a:lnSpc>
                          <a:spcPct val="115000"/>
                        </a:lnSpc>
                        <a:spcAft>
                          <a:spcPts val="0"/>
                        </a:spcAft>
                      </a:pPr>
                      <a:r>
                        <a:rPr lang="es-ES" sz="1100" dirty="0">
                          <a:effectLst/>
                        </a:rPr>
                        <a:t>Retroalimentación.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Una lluvia de ideas.</a:t>
                      </a:r>
                    </a:p>
                    <a:p>
                      <a:pPr>
                        <a:lnSpc>
                          <a:spcPct val="115000"/>
                        </a:lnSpc>
                        <a:spcAft>
                          <a:spcPts val="0"/>
                        </a:spcAft>
                      </a:pPr>
                      <a:r>
                        <a:rPr lang="es-ES" sz="1100" dirty="0">
                          <a:effectLst/>
                        </a:rPr>
                        <a:t>Un organizador grafico.</a:t>
                      </a:r>
                    </a:p>
                    <a:p>
                      <a:pPr>
                        <a:lnSpc>
                          <a:spcPct val="115000"/>
                        </a:lnSpc>
                        <a:spcAft>
                          <a:spcPts val="0"/>
                        </a:spcAft>
                      </a:pPr>
                      <a:r>
                        <a:rPr lang="es-ES" sz="1100" dirty="0">
                          <a:effectLst/>
                        </a:rPr>
                        <a:t>Sesión de preguntas y respuestas.</a:t>
                      </a:r>
                    </a:p>
                    <a:p>
                      <a:pPr>
                        <a:lnSpc>
                          <a:spcPct val="115000"/>
                        </a:lnSpc>
                        <a:spcAft>
                          <a:spcPts val="0"/>
                        </a:spcAft>
                      </a:pPr>
                      <a:r>
                        <a:rPr lang="es-ES" sz="1100" dirty="0">
                          <a:effectLst/>
                        </a:rPr>
                        <a:t>Diario de actividades.</a:t>
                      </a:r>
                    </a:p>
                    <a:p>
                      <a:pPr>
                        <a:lnSpc>
                          <a:spcPct val="115000"/>
                        </a:lnSpc>
                        <a:spcAft>
                          <a:spcPts val="0"/>
                        </a:spcAft>
                      </a:pPr>
                      <a:r>
                        <a:rPr lang="es-ES" sz="1100" dirty="0">
                          <a:effectLst/>
                        </a:rPr>
                        <a:t>Plenaria</a:t>
                      </a:r>
                    </a:p>
                    <a:p>
                      <a:pPr>
                        <a:lnSpc>
                          <a:spcPct val="115000"/>
                        </a:lnSpc>
                        <a:spcAft>
                          <a:spcPts val="0"/>
                        </a:spcAft>
                      </a:pPr>
                      <a:r>
                        <a:rPr lang="es-ES" sz="1100" dirty="0">
                          <a:effectLst/>
                        </a:rPr>
                        <a:t>Retroalimentación.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Una lluvia de ideas.</a:t>
                      </a:r>
                    </a:p>
                    <a:p>
                      <a:pPr>
                        <a:lnSpc>
                          <a:spcPct val="115000"/>
                        </a:lnSpc>
                        <a:spcAft>
                          <a:spcPts val="0"/>
                        </a:spcAft>
                      </a:pPr>
                      <a:r>
                        <a:rPr lang="es-ES" sz="1100" dirty="0">
                          <a:effectLst/>
                        </a:rPr>
                        <a:t>Un organizador grafico.</a:t>
                      </a:r>
                    </a:p>
                    <a:p>
                      <a:pPr>
                        <a:lnSpc>
                          <a:spcPct val="115000"/>
                        </a:lnSpc>
                        <a:spcAft>
                          <a:spcPts val="0"/>
                        </a:spcAft>
                      </a:pPr>
                      <a:r>
                        <a:rPr lang="es-ES" sz="1100" dirty="0">
                          <a:effectLst/>
                        </a:rPr>
                        <a:t>Sesión de preguntas y respuestas.</a:t>
                      </a:r>
                    </a:p>
                    <a:p>
                      <a:pPr>
                        <a:lnSpc>
                          <a:spcPct val="115000"/>
                        </a:lnSpc>
                        <a:spcAft>
                          <a:spcPts val="0"/>
                        </a:spcAft>
                      </a:pPr>
                      <a:r>
                        <a:rPr lang="es-ES" sz="1100" dirty="0">
                          <a:effectLst/>
                        </a:rPr>
                        <a:t>Diario de actividades.</a:t>
                      </a:r>
                    </a:p>
                    <a:p>
                      <a:pPr>
                        <a:lnSpc>
                          <a:spcPct val="115000"/>
                        </a:lnSpc>
                        <a:spcAft>
                          <a:spcPts val="0"/>
                        </a:spcAft>
                      </a:pPr>
                      <a:r>
                        <a:rPr lang="es-ES" sz="1100" dirty="0">
                          <a:effectLst/>
                        </a:rPr>
                        <a:t>Plenaria</a:t>
                      </a:r>
                    </a:p>
                    <a:p>
                      <a:pPr>
                        <a:lnSpc>
                          <a:spcPct val="115000"/>
                        </a:lnSpc>
                        <a:spcAft>
                          <a:spcPts val="0"/>
                        </a:spcAft>
                      </a:pPr>
                      <a:r>
                        <a:rPr lang="es-ES" sz="1100" dirty="0">
                          <a:effectLst/>
                        </a:rPr>
                        <a:t>Retroalimentación.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r h="2711954">
                <a:tc>
                  <a:txBody>
                    <a:bodyPr/>
                    <a:lstStyle/>
                    <a:p>
                      <a:pPr>
                        <a:lnSpc>
                          <a:spcPct val="115000"/>
                        </a:lnSpc>
                        <a:spcAft>
                          <a:spcPts val="0"/>
                        </a:spcAft>
                      </a:pPr>
                      <a:r>
                        <a:rPr lang="es-ES" sz="1100" dirty="0">
                          <a:effectLst/>
                        </a:rPr>
                        <a:t>5. Tipos </a:t>
                      </a:r>
                      <a:r>
                        <a:rPr lang="es-ES" sz="1200" dirty="0">
                          <a:effectLst/>
                        </a:rPr>
                        <a:t>y</a:t>
                      </a:r>
                      <a:r>
                        <a:rPr lang="es-ES" sz="1100" dirty="0">
                          <a:effectLst/>
                        </a:rPr>
                        <a:t> herramientas de</a:t>
                      </a:r>
                    </a:p>
                    <a:p>
                      <a:pPr>
                        <a:lnSpc>
                          <a:spcPct val="115000"/>
                        </a:lnSpc>
                        <a:spcAft>
                          <a:spcPts val="0"/>
                        </a:spcAft>
                      </a:pPr>
                      <a:r>
                        <a:rPr lang="es-ES" sz="1100" dirty="0">
                          <a:effectLst/>
                        </a:rPr>
                        <a:t>    evaluación.</a:t>
                      </a:r>
                    </a:p>
                    <a:p>
                      <a:pPr>
                        <a:lnSpc>
                          <a:spcPct val="115000"/>
                        </a:lnSpc>
                        <a:spcAft>
                          <a:spcPts val="0"/>
                        </a:spcAft>
                      </a:pPr>
                      <a:r>
                        <a:rPr lang="es-ES" sz="1100" dirty="0">
                          <a:effectLst/>
                        </a:rPr>
                        <a:t> </a:t>
                      </a:r>
                    </a:p>
                    <a:p>
                      <a:pPr>
                        <a:lnSpc>
                          <a:spcPct val="115000"/>
                        </a:lnSpc>
                        <a:spcAft>
                          <a:spcPts val="0"/>
                        </a:spcAft>
                      </a:pPr>
                      <a:r>
                        <a:rPr lang="es-ES" sz="11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Rubrica para evaluar el producto de la investigación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Rubrica para evaluar el producto de la investigación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80% Construcción del producto</a:t>
                      </a:r>
                    </a:p>
                    <a:p>
                      <a:pPr>
                        <a:lnSpc>
                          <a:spcPct val="115000"/>
                        </a:lnSpc>
                        <a:spcAft>
                          <a:spcPts val="0"/>
                        </a:spcAft>
                      </a:pPr>
                      <a:r>
                        <a:rPr lang="es-ES" sz="1100" dirty="0">
                          <a:effectLst/>
                        </a:rPr>
                        <a:t>(Actividades en clase y avances)</a:t>
                      </a:r>
                    </a:p>
                    <a:p>
                      <a:pPr>
                        <a:lnSpc>
                          <a:spcPct val="115000"/>
                        </a:lnSpc>
                        <a:spcAft>
                          <a:spcPts val="0"/>
                        </a:spcAft>
                      </a:pPr>
                      <a:r>
                        <a:rPr lang="es-ES" sz="1100" dirty="0">
                          <a:effectLst/>
                        </a:rPr>
                        <a:t>20% Presentación del producto y producto.</a:t>
                      </a:r>
                    </a:p>
                    <a:p>
                      <a:pPr>
                        <a:lnSpc>
                          <a:spcPct val="115000"/>
                        </a:lnSpc>
                        <a:spcAft>
                          <a:spcPts val="0"/>
                        </a:spcAft>
                      </a:pPr>
                      <a:r>
                        <a:rPr lang="es-ES" sz="1100" dirty="0">
                          <a:effectLst/>
                        </a:rPr>
                        <a:t>Tanto el producto como la presentación del mismo es valorado con listas de cotejo.</a:t>
                      </a:r>
                    </a:p>
                    <a:p>
                      <a:pPr>
                        <a:lnSpc>
                          <a:spcPct val="115000"/>
                        </a:lnSpc>
                        <a:spcAft>
                          <a:spcPts val="0"/>
                        </a:spcAft>
                      </a:pPr>
                      <a:r>
                        <a:rPr lang="es-ES" sz="11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1"/>
                  </a:ext>
                </a:extLst>
              </a:tr>
            </a:tbl>
          </a:graphicData>
        </a:graphic>
      </p:graphicFrame>
      <p:sp>
        <p:nvSpPr>
          <p:cNvPr id="4" name="Rectángulo 3"/>
          <p:cNvSpPr/>
          <p:nvPr/>
        </p:nvSpPr>
        <p:spPr>
          <a:xfrm>
            <a:off x="3075295" y="441884"/>
            <a:ext cx="6096000" cy="523220"/>
          </a:xfrm>
          <a:prstGeom prst="rect">
            <a:avLst/>
          </a:prstGeom>
        </p:spPr>
        <p:txBody>
          <a:bodyPr>
            <a:spAutoFit/>
          </a:bodyPr>
          <a:lstStyle/>
          <a:p>
            <a:r>
              <a:rPr lang="es-ES" sz="1400" b="1" dirty="0">
                <a:solidFill>
                  <a:srgbClr val="FFFF00"/>
                </a:solidFill>
              </a:rPr>
              <a:t>PRODUCTO7. E.I.P. RESUMEN.(SEÑALADO).</a:t>
            </a:r>
            <a:br>
              <a:rPr lang="es-ES" sz="1400" b="1" dirty="0"/>
            </a:br>
            <a:endParaRPr lang="es-ES" sz="1400" dirty="0"/>
          </a:p>
        </p:txBody>
      </p:sp>
    </p:spTree>
    <p:extLst>
      <p:ext uri="{BB962C8B-B14F-4D97-AF65-F5344CB8AC3E}">
        <p14:creationId xmlns:p14="http://schemas.microsoft.com/office/powerpoint/2010/main" val="265555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744953297"/>
              </p:ext>
            </p:extLst>
          </p:nvPr>
        </p:nvGraphicFramePr>
        <p:xfrm>
          <a:off x="1103313" y="1807931"/>
          <a:ext cx="9998276" cy="4502716"/>
        </p:xfrm>
        <a:graphic>
          <a:graphicData uri="http://schemas.openxmlformats.org/drawingml/2006/table">
            <a:tbl>
              <a:tblPr>
                <a:tableStyleId>{5C22544A-7EE6-4342-B048-85BDC9FD1C3A}</a:tableStyleId>
              </a:tblPr>
              <a:tblGrid>
                <a:gridCol w="1427141">
                  <a:extLst>
                    <a:ext uri="{9D8B030D-6E8A-4147-A177-3AD203B41FA5}">
                      <a16:colId xmlns:a16="http://schemas.microsoft.com/office/drawing/2014/main" val="20000"/>
                    </a:ext>
                  </a:extLst>
                </a:gridCol>
                <a:gridCol w="8571135">
                  <a:extLst>
                    <a:ext uri="{9D8B030D-6E8A-4147-A177-3AD203B41FA5}">
                      <a16:colId xmlns:a16="http://schemas.microsoft.com/office/drawing/2014/main" val="20001"/>
                    </a:ext>
                  </a:extLst>
                </a:gridCol>
              </a:tblGrid>
              <a:tr h="370475">
                <a:tc gridSpan="2">
                  <a:txBody>
                    <a:bodyPr/>
                    <a:lstStyle/>
                    <a:p>
                      <a:pPr algn="ctr">
                        <a:lnSpc>
                          <a:spcPct val="115000"/>
                        </a:lnSpc>
                        <a:spcAft>
                          <a:spcPts val="0"/>
                        </a:spcAft>
                      </a:pPr>
                      <a:r>
                        <a:rPr lang="es-ES" sz="1400" b="1" dirty="0">
                          <a:effectLst/>
                        </a:rPr>
                        <a:t>La Interdisciplinariedad</a:t>
                      </a:r>
                      <a:endParaRPr lang="es-ES" sz="1800" b="1" dirty="0">
                        <a:solidFill>
                          <a:srgbClr val="000000"/>
                        </a:solidFill>
                        <a:effectLst/>
                        <a:latin typeface="Arial" panose="020B0604020202020204" pitchFamily="34" charset="0"/>
                        <a:ea typeface="Arial" panose="020B0604020202020204" pitchFamily="34" charset="0"/>
                      </a:endParaRPr>
                    </a:p>
                  </a:txBody>
                  <a:tcPr marL="61811" marR="61811" marT="61811" marB="61811"/>
                </a:tc>
                <a:tc hMerge="1">
                  <a:txBody>
                    <a:bodyPr/>
                    <a:lstStyle/>
                    <a:p>
                      <a:endParaRPr lang="es-ES"/>
                    </a:p>
                  </a:txBody>
                  <a:tcPr/>
                </a:tc>
                <a:extLst>
                  <a:ext uri="{0D108BD9-81ED-4DB2-BD59-A6C34878D82A}">
                    <a16:rowId xmlns:a16="http://schemas.microsoft.com/office/drawing/2014/main" val="10000"/>
                  </a:ext>
                </a:extLst>
              </a:tr>
              <a:tr h="935302">
                <a:tc>
                  <a:txBody>
                    <a:bodyPr/>
                    <a:lstStyle/>
                    <a:p>
                      <a:pPr>
                        <a:lnSpc>
                          <a:spcPct val="115000"/>
                        </a:lnSpc>
                        <a:spcAft>
                          <a:spcPts val="0"/>
                        </a:spcAft>
                      </a:pPr>
                      <a:r>
                        <a:rPr lang="es-ES" sz="1000" dirty="0">
                          <a:effectLst/>
                        </a:rPr>
                        <a:t>1. ¿Qué es?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a:lnSpc>
                          <a:spcPct val="115000"/>
                        </a:lnSpc>
                        <a:spcAft>
                          <a:spcPts val="0"/>
                        </a:spcAft>
                      </a:pPr>
                      <a:r>
                        <a:rPr lang="es-ES" sz="1200" dirty="0">
                          <a:effectLst/>
                        </a:rPr>
                        <a:t>Es una logística de trabajo colaborativo que parte de una perspectiva múltiple y sistemática de una problemática, desde diversos encuadres especializados para la obtención de soluciones integrales óptimas.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1"/>
                  </a:ext>
                </a:extLst>
              </a:tr>
              <a:tr h="935302">
                <a:tc>
                  <a:txBody>
                    <a:bodyPr/>
                    <a:lstStyle/>
                    <a:p>
                      <a:pPr>
                        <a:lnSpc>
                          <a:spcPct val="115000"/>
                        </a:lnSpc>
                        <a:spcAft>
                          <a:spcPts val="0"/>
                        </a:spcAft>
                      </a:pPr>
                      <a:r>
                        <a:rPr lang="es-ES" sz="1000" dirty="0">
                          <a:effectLst/>
                        </a:rPr>
                        <a:t>2. ¿Qué</a:t>
                      </a:r>
                      <a:endParaRPr lang="es-ES" sz="1100" dirty="0">
                        <a:effectLst/>
                      </a:endParaRPr>
                    </a:p>
                    <a:p>
                      <a:pPr>
                        <a:lnSpc>
                          <a:spcPct val="115000"/>
                        </a:lnSpc>
                        <a:spcAft>
                          <a:spcPts val="0"/>
                        </a:spcAft>
                      </a:pPr>
                      <a:r>
                        <a:rPr lang="es-ES" sz="1000" dirty="0">
                          <a:effectLst/>
                        </a:rPr>
                        <a:t>    características </a:t>
                      </a:r>
                      <a:endParaRPr lang="es-ES" sz="1100" dirty="0">
                        <a:effectLst/>
                      </a:endParaRPr>
                    </a:p>
                    <a:p>
                      <a:pPr>
                        <a:lnSpc>
                          <a:spcPct val="115000"/>
                        </a:lnSpc>
                        <a:spcAft>
                          <a:spcPts val="0"/>
                        </a:spcAft>
                      </a:pPr>
                      <a:r>
                        <a:rPr lang="es-ES" sz="1000" dirty="0">
                          <a:effectLst/>
                        </a:rPr>
                        <a:t>    tiene ?</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marL="342900" lvl="0" indent="-342900">
                        <a:lnSpc>
                          <a:spcPct val="115000"/>
                        </a:lnSpc>
                        <a:spcAft>
                          <a:spcPts val="0"/>
                        </a:spcAft>
                        <a:buFont typeface="+mj-lt"/>
                        <a:buAutoNum type="arabicPeriod"/>
                      </a:pPr>
                      <a:r>
                        <a:rPr lang="es-ES" sz="1200" dirty="0">
                          <a:effectLst/>
                        </a:rPr>
                        <a:t>Propicia el trabajo colaborativo y cooperativo para alcanzar objetivos en común.</a:t>
                      </a:r>
                      <a:endParaRPr lang="es-ES" sz="1100" dirty="0">
                        <a:effectLst/>
                      </a:endParaRPr>
                    </a:p>
                    <a:p>
                      <a:pPr marL="342900" lvl="0" indent="-342900">
                        <a:lnSpc>
                          <a:spcPct val="115000"/>
                        </a:lnSpc>
                        <a:spcAft>
                          <a:spcPts val="0"/>
                        </a:spcAft>
                        <a:buFont typeface="+mj-lt"/>
                        <a:buAutoNum type="arabicPeriod"/>
                      </a:pPr>
                      <a:r>
                        <a:rPr lang="es-ES" sz="1200" dirty="0">
                          <a:effectLst/>
                        </a:rPr>
                        <a:t>Relaciona temas de impacto entre las diferentes asignaturas.</a:t>
                      </a:r>
                      <a:endParaRPr lang="es-ES" sz="1100" dirty="0">
                        <a:effectLst/>
                      </a:endParaRPr>
                    </a:p>
                    <a:p>
                      <a:pPr marL="342900" lvl="0" indent="-342900">
                        <a:lnSpc>
                          <a:spcPct val="115000"/>
                        </a:lnSpc>
                        <a:spcAft>
                          <a:spcPts val="0"/>
                        </a:spcAft>
                        <a:buFont typeface="+mj-lt"/>
                        <a:buAutoNum type="arabicPeriod"/>
                      </a:pPr>
                      <a:r>
                        <a:rPr lang="es-ES" sz="1200" dirty="0">
                          <a:effectLst/>
                        </a:rPr>
                        <a:t>Retoma distintas experiencias.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2"/>
                  </a:ext>
                </a:extLst>
              </a:tr>
              <a:tr h="1022198">
                <a:tc>
                  <a:txBody>
                    <a:bodyPr/>
                    <a:lstStyle/>
                    <a:p>
                      <a:pPr>
                        <a:lnSpc>
                          <a:spcPct val="115000"/>
                        </a:lnSpc>
                        <a:spcAft>
                          <a:spcPts val="0"/>
                        </a:spcAft>
                      </a:pPr>
                      <a:r>
                        <a:rPr lang="es-ES" sz="1000" dirty="0">
                          <a:effectLst/>
                        </a:rPr>
                        <a:t>3. ¿Por qué es </a:t>
                      </a:r>
                      <a:endParaRPr lang="es-ES" sz="1100" dirty="0">
                        <a:effectLst/>
                      </a:endParaRPr>
                    </a:p>
                    <a:p>
                      <a:pPr>
                        <a:lnSpc>
                          <a:spcPct val="115000"/>
                        </a:lnSpc>
                        <a:spcAft>
                          <a:spcPts val="0"/>
                        </a:spcAft>
                      </a:pPr>
                      <a:r>
                        <a:rPr lang="es-ES" sz="1000" dirty="0">
                          <a:effectLst/>
                        </a:rPr>
                        <a:t>    importante en la </a:t>
                      </a:r>
                      <a:endParaRPr lang="es-ES" sz="1100" dirty="0">
                        <a:effectLst/>
                      </a:endParaRPr>
                    </a:p>
                    <a:p>
                      <a:pPr>
                        <a:lnSpc>
                          <a:spcPct val="115000"/>
                        </a:lnSpc>
                        <a:spcAft>
                          <a:spcPts val="0"/>
                        </a:spcAft>
                      </a:pPr>
                      <a:r>
                        <a:rPr lang="es-ES" sz="1000" dirty="0">
                          <a:effectLst/>
                        </a:rPr>
                        <a:t>    educación?</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a:lnSpc>
                          <a:spcPct val="115000"/>
                        </a:lnSpc>
                        <a:spcAft>
                          <a:spcPts val="0"/>
                        </a:spcAft>
                      </a:pPr>
                      <a:r>
                        <a:rPr lang="es-ES" sz="1200" dirty="0">
                          <a:effectLst/>
                        </a:rPr>
                        <a:t>Correlaciona los contenidos de los programas de estudio y permite que el aprendizaje sea significativo. </a:t>
                      </a:r>
                      <a:endParaRPr lang="es-ES" sz="1100" dirty="0">
                        <a:effectLst/>
                      </a:endParaRPr>
                    </a:p>
                    <a:p>
                      <a:pPr>
                        <a:lnSpc>
                          <a:spcPct val="115000"/>
                        </a:lnSpc>
                        <a:spcAft>
                          <a:spcPts val="0"/>
                        </a:spcAft>
                      </a:pPr>
                      <a:r>
                        <a:rPr lang="es-ES" sz="1200" dirty="0">
                          <a:effectLst/>
                        </a:rPr>
                        <a:t>Asume la realidad como un todo.</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3"/>
                  </a:ext>
                </a:extLst>
              </a:tr>
              <a:tr h="1239439">
                <a:tc>
                  <a:txBody>
                    <a:bodyPr/>
                    <a:lstStyle/>
                    <a:p>
                      <a:pPr>
                        <a:lnSpc>
                          <a:spcPct val="115000"/>
                        </a:lnSpc>
                        <a:spcAft>
                          <a:spcPts val="0"/>
                        </a:spcAft>
                      </a:pPr>
                      <a:r>
                        <a:rPr lang="es-ES" sz="1000" dirty="0">
                          <a:effectLst/>
                        </a:rPr>
                        <a:t>4. ¿Cómo motivar </a:t>
                      </a:r>
                      <a:endParaRPr lang="es-ES" sz="1100" dirty="0">
                        <a:effectLst/>
                      </a:endParaRPr>
                    </a:p>
                    <a:p>
                      <a:pPr>
                        <a:lnSpc>
                          <a:spcPct val="115000"/>
                        </a:lnSpc>
                        <a:spcAft>
                          <a:spcPts val="0"/>
                        </a:spcAft>
                      </a:pPr>
                      <a:r>
                        <a:rPr lang="es-ES" sz="1000" dirty="0">
                          <a:effectLst/>
                        </a:rPr>
                        <a:t>    a los alumnos</a:t>
                      </a:r>
                      <a:endParaRPr lang="es-ES" sz="1100" dirty="0">
                        <a:effectLst/>
                      </a:endParaRPr>
                    </a:p>
                    <a:p>
                      <a:pPr>
                        <a:lnSpc>
                          <a:spcPct val="115000"/>
                        </a:lnSpc>
                        <a:spcAft>
                          <a:spcPts val="0"/>
                        </a:spcAft>
                      </a:pPr>
                      <a:r>
                        <a:rPr lang="es-ES" sz="1000" dirty="0">
                          <a:effectLst/>
                        </a:rPr>
                        <a:t>    para el trabajo </a:t>
                      </a:r>
                      <a:endParaRPr lang="es-ES" sz="1100" dirty="0">
                        <a:effectLst/>
                      </a:endParaRPr>
                    </a:p>
                    <a:p>
                      <a:pPr>
                        <a:lnSpc>
                          <a:spcPct val="115000"/>
                        </a:lnSpc>
                        <a:spcAft>
                          <a:spcPts val="0"/>
                        </a:spcAft>
                      </a:pPr>
                      <a:r>
                        <a:rPr lang="es-ES" sz="1000" dirty="0">
                          <a:effectLst/>
                        </a:rPr>
                        <a:t>interdisciplinario?</a:t>
                      </a:r>
                      <a:endParaRPr lang="es-ES" sz="1100" dirty="0">
                        <a:effectLst/>
                      </a:endParaRPr>
                    </a:p>
                    <a:p>
                      <a:pPr>
                        <a:lnSpc>
                          <a:spcPct val="115000"/>
                        </a:lnSpc>
                        <a:spcAft>
                          <a:spcPts val="0"/>
                        </a:spcAft>
                      </a:pPr>
                      <a:r>
                        <a:rPr lang="es-ES" sz="10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a:lnSpc>
                          <a:spcPct val="115000"/>
                        </a:lnSpc>
                        <a:spcAft>
                          <a:spcPts val="0"/>
                        </a:spcAft>
                      </a:pPr>
                      <a:r>
                        <a:rPr lang="es-ES" sz="1200" dirty="0">
                          <a:effectLst/>
                        </a:rPr>
                        <a:t>Involucrándolos y materializando sus ideas, resaltando sus habilidades y talentos en diversas áreas.</a:t>
                      </a:r>
                      <a:endParaRPr lang="es-ES" sz="1100" dirty="0">
                        <a:effectLst/>
                      </a:endParaRPr>
                    </a:p>
                    <a:p>
                      <a:pPr>
                        <a:lnSpc>
                          <a:spcPct val="115000"/>
                        </a:lnSpc>
                        <a:spcAft>
                          <a:spcPts val="0"/>
                        </a:spcAft>
                      </a:pPr>
                      <a:r>
                        <a:rPr lang="es-ES" sz="1200" dirty="0">
                          <a:effectLst/>
                        </a:rPr>
                        <a:t>Presentándoles retos inmersos en su cotidianeidad. </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4"/>
                  </a:ext>
                </a:extLst>
              </a:tr>
            </a:tbl>
          </a:graphicData>
        </a:graphic>
      </p:graphicFrame>
      <p:sp>
        <p:nvSpPr>
          <p:cNvPr id="3" name="Rectangle 1"/>
          <p:cNvSpPr>
            <a:spLocks noChangeArrowheads="1"/>
          </p:cNvSpPr>
          <p:nvPr/>
        </p:nvSpPr>
        <p:spPr bwMode="auto">
          <a:xfrm>
            <a:off x="528034" y="899990"/>
            <a:ext cx="10663707"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dirty="0">
                <a:ln>
                  <a:noFill/>
                </a:ln>
                <a:solidFill>
                  <a:srgbClr val="0B85B9"/>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s-ES" sz="1600" b="1" i="0" u="none" strike="noStrike" cap="none" normalizeH="0" baseline="0" dirty="0">
                <a:ln>
                  <a:noFill/>
                </a:ln>
                <a:solidFill>
                  <a:srgbClr val="FFFF00"/>
                </a:solidFill>
                <a:effectLst/>
                <a:latin typeface="Arial" panose="020B0604020202020204" pitchFamily="34" charset="0"/>
                <a:ea typeface="Century Gothic" panose="020B0502020202020204" pitchFamily="34" charset="0"/>
                <a:cs typeface="Century Gothic" panose="020B0502020202020204" pitchFamily="34" charset="0"/>
              </a:rPr>
              <a:t>PRODUCTO</a:t>
            </a:r>
            <a:r>
              <a:rPr kumimoji="0" lang="es-ES" altLang="es-ES" sz="1600" b="1" i="0" u="none" strike="noStrike" cap="none" normalizeH="0" dirty="0">
                <a:ln>
                  <a:noFill/>
                </a:ln>
                <a:solidFill>
                  <a:srgbClr val="FFFF00"/>
                </a:solidFill>
                <a:effectLst/>
                <a:latin typeface="Arial" panose="020B0604020202020204" pitchFamily="34" charset="0"/>
                <a:ea typeface="Century Gothic" panose="020B0502020202020204" pitchFamily="34" charset="0"/>
                <a:cs typeface="Century Gothic" panose="020B0502020202020204" pitchFamily="34" charset="0"/>
              </a:rPr>
              <a:t> 1</a:t>
            </a:r>
            <a:r>
              <a:rPr kumimoji="0" lang="es-ES" altLang="es-ES" sz="1400" b="1" i="0" u="none" strike="noStrike" cap="none" normalizeH="0" dirty="0">
                <a:ln>
                  <a:noFill/>
                </a:ln>
                <a:solidFill>
                  <a:srgbClr val="FFFF00"/>
                </a:solidFill>
                <a:effectLst/>
                <a:latin typeface="Arial" panose="020B0604020202020204" pitchFamily="34" charset="0"/>
                <a:ea typeface="Century Gothic" panose="020B0502020202020204" pitchFamily="34" charset="0"/>
                <a:cs typeface="Century Gothic" panose="020B0502020202020204" pitchFamily="34" charset="0"/>
              </a:rPr>
              <a:t>.</a:t>
            </a:r>
            <a:r>
              <a:rPr kumimoji="0" lang="es-ES" altLang="es-ES" sz="1400" b="1" i="0" u="none" strike="noStrike" cap="none" normalizeH="0" dirty="0">
                <a:ln>
                  <a:noFill/>
                </a:ln>
                <a:solidFill>
                  <a:srgbClr val="0B85B9"/>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s-ES" sz="1400" b="1" i="0" u="none" strike="noStrike" cap="none" normalizeH="0" baseline="0" dirty="0">
                <a:ln>
                  <a:noFill/>
                </a:ln>
                <a:solidFill>
                  <a:schemeClr val="accent3">
                    <a:lumMod val="40000"/>
                    <a:lumOff val="60000"/>
                  </a:schemeClr>
                </a:solidFill>
                <a:effectLst/>
                <a:ea typeface="Century Gothic" panose="020B0502020202020204" pitchFamily="34" charset="0"/>
                <a:cs typeface="Century Gothic" panose="020B0502020202020204" pitchFamily="34" charset="0"/>
              </a:rPr>
              <a:t>CUADRO DE ANÁLISIS DE LA INTERDISCIPLINARIEDAD </a:t>
            </a:r>
            <a:r>
              <a:rPr lang="es-ES" altLang="es-ES" b="1" dirty="0">
                <a:solidFill>
                  <a:schemeClr val="accent3">
                    <a:lumMod val="40000"/>
                    <a:lumOff val="60000"/>
                  </a:schemeClr>
                </a:solidFill>
              </a:rPr>
              <a:t> </a:t>
            </a:r>
            <a:r>
              <a:rPr kumimoji="0" lang="es-ES" altLang="es-ES" sz="1400" b="1" i="0" u="none" strike="noStrike" cap="none" normalizeH="0" baseline="0" dirty="0">
                <a:ln>
                  <a:noFill/>
                </a:ln>
                <a:solidFill>
                  <a:schemeClr val="accent3">
                    <a:lumMod val="40000"/>
                    <a:lumOff val="60000"/>
                  </a:schemeClr>
                </a:solidFill>
                <a:effectLst/>
                <a:ea typeface="Century Gothic" panose="020B0502020202020204" pitchFamily="34" charset="0"/>
                <a:cs typeface="Century Gothic" panose="020B0502020202020204" pitchFamily="34" charset="0"/>
              </a:rPr>
              <a:t>y   EL APRENDIZAJE COOPERATIVO</a:t>
            </a:r>
            <a:endParaRPr kumimoji="0" lang="es-ES" altLang="es-ES" b="1" i="0" u="none" strike="noStrike" cap="none" normalizeH="0" baseline="0" dirty="0">
              <a:ln>
                <a:noFill/>
              </a:ln>
              <a:solidFill>
                <a:schemeClr val="accent3">
                  <a:lumMod val="40000"/>
                  <a:lumOff val="6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dirty="0">
                <a:ln>
                  <a:noFill/>
                </a:ln>
                <a:solidFill>
                  <a:schemeClr val="accent3">
                    <a:lumMod val="40000"/>
                    <a:lumOff val="60000"/>
                  </a:schemeClr>
                </a:solidFill>
                <a:effectLst/>
                <a:ea typeface="Century Gothic" panose="020B0502020202020204" pitchFamily="34" charset="0"/>
                <a:cs typeface="Century Gothic" panose="020B0502020202020204" pitchFamily="34" charset="0"/>
              </a:rPr>
              <a:t>                                              CONCLUSIONES GENERALES                    INSTITUTO ANDERSEN</a:t>
            </a:r>
            <a:endParaRPr kumimoji="0" lang="es-ES" altLang="es-ES" b="1" i="0" u="none" strike="noStrike" cap="none" normalizeH="0" baseline="0" dirty="0">
              <a:ln>
                <a:noFill/>
              </a:ln>
              <a:solidFill>
                <a:schemeClr val="accent3">
                  <a:lumMod val="40000"/>
                  <a:lumOff val="6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dirty="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 </a:t>
            </a:r>
            <a:endParaRPr kumimoji="0" lang="es-ES" altLang="es-E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0998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0827" y="816919"/>
            <a:ext cx="9404723" cy="317991"/>
          </a:xfrm>
        </p:spPr>
        <p:txBody>
          <a:bodyPr/>
          <a:lstStyle/>
          <a:p>
            <a:r>
              <a:rPr lang="es-ES" sz="1600" b="1" dirty="0">
                <a:solidFill>
                  <a:srgbClr val="FFFF00"/>
                </a:solidFill>
              </a:rPr>
              <a:t>V. Esquema del proceso de construcción del proyecto por disciplinas.</a:t>
            </a:r>
            <a:br>
              <a:rPr lang="es-ES" sz="1600" b="1" dirty="0">
                <a:solidFill>
                  <a:srgbClr val="FFFF00"/>
                </a:solidFill>
              </a:rPr>
            </a:br>
            <a:br>
              <a:rPr lang="es-ES" sz="1600" b="1" dirty="0">
                <a:solidFill>
                  <a:srgbClr val="FFFF00"/>
                </a:solidFill>
              </a:rPr>
            </a:br>
            <a:br>
              <a:rPr lang="es-ES" sz="1600" dirty="0"/>
            </a:br>
            <a:endParaRPr lang="es-ES" sz="1600" dirty="0"/>
          </a:p>
        </p:txBody>
      </p:sp>
      <p:graphicFrame>
        <p:nvGraphicFramePr>
          <p:cNvPr id="3" name="Tabla 2"/>
          <p:cNvGraphicFramePr>
            <a:graphicFrameLocks noGrp="1"/>
          </p:cNvGraphicFramePr>
          <p:nvPr>
            <p:extLst>
              <p:ext uri="{D42A27DB-BD31-4B8C-83A1-F6EECF244321}">
                <p14:modId xmlns:p14="http://schemas.microsoft.com/office/powerpoint/2010/main" val="989696462"/>
              </p:ext>
            </p:extLst>
          </p:nvPr>
        </p:nvGraphicFramePr>
        <p:xfrm>
          <a:off x="755292" y="1230445"/>
          <a:ext cx="10470380" cy="5313365"/>
        </p:xfrm>
        <a:graphic>
          <a:graphicData uri="http://schemas.openxmlformats.org/drawingml/2006/table">
            <a:tbl>
              <a:tblPr>
                <a:tableStyleId>{5C22544A-7EE6-4342-B048-85BDC9FD1C3A}</a:tableStyleId>
              </a:tblPr>
              <a:tblGrid>
                <a:gridCol w="3505913">
                  <a:extLst>
                    <a:ext uri="{9D8B030D-6E8A-4147-A177-3AD203B41FA5}">
                      <a16:colId xmlns:a16="http://schemas.microsoft.com/office/drawing/2014/main" val="20000"/>
                    </a:ext>
                  </a:extLst>
                </a:gridCol>
                <a:gridCol w="2188330">
                  <a:extLst>
                    <a:ext uri="{9D8B030D-6E8A-4147-A177-3AD203B41FA5}">
                      <a16:colId xmlns:a16="http://schemas.microsoft.com/office/drawing/2014/main" val="20001"/>
                    </a:ext>
                  </a:extLst>
                </a:gridCol>
                <a:gridCol w="2131044">
                  <a:extLst>
                    <a:ext uri="{9D8B030D-6E8A-4147-A177-3AD203B41FA5}">
                      <a16:colId xmlns:a16="http://schemas.microsoft.com/office/drawing/2014/main" val="20002"/>
                    </a:ext>
                  </a:extLst>
                </a:gridCol>
                <a:gridCol w="2645093">
                  <a:extLst>
                    <a:ext uri="{9D8B030D-6E8A-4147-A177-3AD203B41FA5}">
                      <a16:colId xmlns:a16="http://schemas.microsoft.com/office/drawing/2014/main" val="20003"/>
                    </a:ext>
                  </a:extLst>
                </a:gridCol>
              </a:tblGrid>
              <a:tr h="197600">
                <a:tc>
                  <a:txBody>
                    <a:bodyPr/>
                    <a:lstStyle/>
                    <a:p>
                      <a:pPr>
                        <a:lnSpc>
                          <a:spcPct val="115000"/>
                        </a:lnSpc>
                        <a:spcAft>
                          <a:spcPts val="0"/>
                        </a:spcAft>
                      </a:pPr>
                      <a:r>
                        <a:rPr lang="es-ES" sz="500" dirty="0">
                          <a:effectLst/>
                        </a:rPr>
                        <a:t> </a:t>
                      </a:r>
                      <a:endParaRPr lang="es-ES" sz="5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gn="ctr">
                        <a:lnSpc>
                          <a:spcPct val="115000"/>
                        </a:lnSpc>
                        <a:spcAft>
                          <a:spcPts val="0"/>
                        </a:spcAft>
                      </a:pPr>
                      <a:r>
                        <a:rPr lang="es-ES" sz="900" dirty="0">
                          <a:effectLst/>
                        </a:rPr>
                        <a:t>Disciplina 1.</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gn="ctr">
                        <a:lnSpc>
                          <a:spcPct val="115000"/>
                        </a:lnSpc>
                        <a:spcAft>
                          <a:spcPts val="0"/>
                        </a:spcAft>
                      </a:pPr>
                      <a:r>
                        <a:rPr lang="es-ES" sz="900" dirty="0">
                          <a:effectLst/>
                        </a:rPr>
                        <a:t>Disciplina 2.</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gn="ctr">
                        <a:lnSpc>
                          <a:spcPct val="115000"/>
                        </a:lnSpc>
                        <a:spcAft>
                          <a:spcPts val="0"/>
                        </a:spcAft>
                      </a:pPr>
                      <a:r>
                        <a:rPr lang="es-ES" sz="900" dirty="0">
                          <a:effectLst/>
                        </a:rPr>
                        <a:t>Disciplina 3.</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extLst>
                  <a:ext uri="{0D108BD9-81ED-4DB2-BD59-A6C34878D82A}">
                    <a16:rowId xmlns:a16="http://schemas.microsoft.com/office/drawing/2014/main" val="10000"/>
                  </a:ext>
                </a:extLst>
              </a:tr>
              <a:tr h="418879">
                <a:tc>
                  <a:txBody>
                    <a:bodyPr/>
                    <a:lstStyle/>
                    <a:p>
                      <a:pPr marL="275590" indent="-180340">
                        <a:lnSpc>
                          <a:spcPct val="115000"/>
                        </a:lnSpc>
                        <a:spcAft>
                          <a:spcPts val="0"/>
                        </a:spcAft>
                      </a:pPr>
                      <a:r>
                        <a:rPr lang="es-ES" sz="900" dirty="0">
                          <a:effectLst/>
                        </a:rPr>
                        <a:t>1.Preguntar y cuestionar.</a:t>
                      </a:r>
                    </a:p>
                    <a:p>
                      <a:pPr marL="275590" indent="-180340">
                        <a:lnSpc>
                          <a:spcPct val="115000"/>
                        </a:lnSpc>
                        <a:spcAft>
                          <a:spcPts val="0"/>
                        </a:spcAft>
                      </a:pPr>
                      <a:r>
                        <a:rPr lang="es-ES" sz="900" dirty="0">
                          <a:effectLst/>
                        </a:rPr>
                        <a:t>     Preguntas que dirigen la Investigación Interdisciplinaria.</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gridSpan="3">
                  <a:txBody>
                    <a:bodyPr/>
                    <a:lstStyle/>
                    <a:p>
                      <a:pPr>
                        <a:lnSpc>
                          <a:spcPct val="115000"/>
                        </a:lnSpc>
                        <a:spcAft>
                          <a:spcPts val="0"/>
                        </a:spcAft>
                      </a:pPr>
                      <a:r>
                        <a:rPr lang="es-ES" sz="900" dirty="0">
                          <a:effectLst/>
                        </a:rPr>
                        <a:t>¿Cuál sería el producto que te permita ejemplificar de manera clara los cambios políticos que ocurrieron en la Guerra Fría.</a:t>
                      </a:r>
                    </a:p>
                    <a:p>
                      <a:pPr algn="just">
                        <a:lnSpc>
                          <a:spcPct val="115000"/>
                        </a:lnSpc>
                        <a:spcAft>
                          <a:spcPts val="0"/>
                        </a:spcAft>
                      </a:pPr>
                      <a:r>
                        <a:rPr lang="es-ES" sz="900" dirty="0">
                          <a:effectLst/>
                        </a:rPr>
                        <a:t>¿Cuál es la relación entre los cambios políticos y los cambios en la geografía política?</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800784">
                <a:tc>
                  <a:txBody>
                    <a:bodyPr/>
                    <a:lstStyle/>
                    <a:p>
                      <a:pPr marL="275590" indent="-180340">
                        <a:lnSpc>
                          <a:spcPct val="115000"/>
                        </a:lnSpc>
                        <a:spcAft>
                          <a:spcPts val="0"/>
                        </a:spcAft>
                      </a:pPr>
                      <a:r>
                        <a:rPr lang="es-ES" sz="900" dirty="0">
                          <a:effectLst/>
                        </a:rPr>
                        <a:t>2. Despertar el interés (detonar).</a:t>
                      </a:r>
                    </a:p>
                    <a:p>
                      <a:pPr marL="270510" indent="-180340">
                        <a:lnSpc>
                          <a:spcPct val="115000"/>
                        </a:lnSpc>
                        <a:spcAft>
                          <a:spcPts val="0"/>
                        </a:spcAft>
                      </a:pPr>
                      <a:r>
                        <a:rPr lang="es-ES" sz="900" dirty="0">
                          <a:effectLst/>
                        </a:rPr>
                        <a:t>Estrategias para involucrar a los estudiantes con la problemática planteada, en el salón de clase.</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gridSpan="3">
                  <a:txBody>
                    <a:bodyPr/>
                    <a:lstStyle/>
                    <a:p>
                      <a:pPr>
                        <a:lnSpc>
                          <a:spcPct val="115000"/>
                        </a:lnSpc>
                        <a:spcAft>
                          <a:spcPts val="0"/>
                        </a:spcAft>
                      </a:pPr>
                      <a:r>
                        <a:rPr lang="es-ES" sz="900" dirty="0">
                          <a:effectLst/>
                        </a:rPr>
                        <a:t>A través de una sesión de preguntas y respuestas sobre el tema a desarrollar.</a:t>
                      </a:r>
                    </a:p>
                    <a:p>
                      <a:pPr>
                        <a:lnSpc>
                          <a:spcPct val="115000"/>
                        </a:lnSpc>
                        <a:spcAft>
                          <a:spcPts val="0"/>
                        </a:spcAft>
                      </a:pPr>
                      <a:r>
                        <a:rPr lang="es-ES" sz="900" dirty="0">
                          <a:effectLst/>
                        </a:rPr>
                        <a:t>Los alumnos presentaron y discutieron sobre la realidad de nuestro país en este aspecto y se les indicó que dieran algunas ideas sobre lo que se podría hacer para erradicar esta realidad.</a:t>
                      </a:r>
                    </a:p>
                    <a:p>
                      <a:pPr>
                        <a:lnSpc>
                          <a:spcPct val="115000"/>
                        </a:lnSpc>
                        <a:spcAft>
                          <a:spcPts val="0"/>
                        </a:spcAft>
                      </a:pPr>
                      <a:r>
                        <a:rPr lang="es-ES" sz="900" dirty="0">
                          <a:effectLst/>
                        </a:rPr>
                        <a:t>En el caso presentado los alumnos eligen el tema, por lo que de entrada hay una ventaja sobre la complejidad del proyecto que se puede abordar.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2"/>
                  </a:ext>
                </a:extLst>
              </a:tr>
              <a:tr h="1007962">
                <a:tc>
                  <a:txBody>
                    <a:bodyPr/>
                    <a:lstStyle/>
                    <a:p>
                      <a:pPr marL="275590" indent="-180340">
                        <a:lnSpc>
                          <a:spcPct val="115000"/>
                        </a:lnSpc>
                        <a:spcAft>
                          <a:spcPts val="0"/>
                        </a:spcAft>
                      </a:pPr>
                      <a:r>
                        <a:rPr lang="es-ES" sz="900" dirty="0">
                          <a:effectLst/>
                        </a:rPr>
                        <a:t>3. Recopilar información a través de la investigación.</a:t>
                      </a:r>
                    </a:p>
                    <a:p>
                      <a:pPr marL="275590" indent="-180340">
                        <a:lnSpc>
                          <a:spcPct val="115000"/>
                        </a:lnSpc>
                        <a:spcAft>
                          <a:spcPts val="0"/>
                        </a:spcAft>
                      </a:pPr>
                      <a:r>
                        <a:rPr lang="es-ES" sz="900" dirty="0">
                          <a:effectLst/>
                        </a:rPr>
                        <a:t>Lo que se investiga.</a:t>
                      </a:r>
                    </a:p>
                    <a:p>
                      <a:pPr marL="275590" indent="-180340">
                        <a:lnSpc>
                          <a:spcPct val="115000"/>
                        </a:lnSpc>
                        <a:spcAft>
                          <a:spcPts val="0"/>
                        </a:spcAft>
                      </a:pPr>
                      <a:r>
                        <a:rPr lang="es-ES" sz="900" dirty="0">
                          <a:effectLst/>
                        </a:rPr>
                        <a:t>    Fuentes  que se utilizan. </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Investigación Bibliográfica.</a:t>
                      </a:r>
                    </a:p>
                    <a:p>
                      <a:pPr>
                        <a:lnSpc>
                          <a:spcPct val="115000"/>
                        </a:lnSpc>
                        <a:spcAft>
                          <a:spcPts val="0"/>
                        </a:spcAft>
                      </a:pPr>
                      <a:r>
                        <a:rPr lang="es-ES" sz="900" dirty="0">
                          <a:effectLst/>
                        </a:rPr>
                        <a:t>Investigación de campo (visita a lugares característicos)</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Investigación Bibliográfica.</a:t>
                      </a:r>
                    </a:p>
                    <a:p>
                      <a:pPr>
                        <a:lnSpc>
                          <a:spcPct val="115000"/>
                        </a:lnSpc>
                        <a:spcAft>
                          <a:spcPts val="0"/>
                        </a:spcAft>
                      </a:pPr>
                      <a:r>
                        <a:rPr lang="es-ES" sz="900" dirty="0">
                          <a:effectLst/>
                        </a:rPr>
                        <a:t>Investigación de campo (visita a lugares característicos)</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1. Noticias</a:t>
                      </a:r>
                    </a:p>
                    <a:p>
                      <a:pPr>
                        <a:lnSpc>
                          <a:spcPct val="115000"/>
                        </a:lnSpc>
                        <a:spcAft>
                          <a:spcPts val="0"/>
                        </a:spcAft>
                      </a:pPr>
                      <a:r>
                        <a:rPr lang="es-ES" sz="900" dirty="0">
                          <a:effectLst/>
                        </a:rPr>
                        <a:t>2. Mapas</a:t>
                      </a:r>
                    </a:p>
                    <a:p>
                      <a:pPr>
                        <a:lnSpc>
                          <a:spcPct val="115000"/>
                        </a:lnSpc>
                        <a:spcAft>
                          <a:spcPts val="0"/>
                        </a:spcAft>
                      </a:pPr>
                      <a:r>
                        <a:rPr lang="es-ES" sz="900" dirty="0">
                          <a:effectLst/>
                        </a:rPr>
                        <a:t>3. Cuadernos</a:t>
                      </a:r>
                    </a:p>
                    <a:p>
                      <a:pPr>
                        <a:lnSpc>
                          <a:spcPct val="115000"/>
                        </a:lnSpc>
                        <a:spcAft>
                          <a:spcPts val="0"/>
                        </a:spcAft>
                      </a:pPr>
                      <a:r>
                        <a:rPr lang="es-ES" sz="900" dirty="0">
                          <a:effectLst/>
                        </a:rPr>
                        <a:t>4. Internet</a:t>
                      </a:r>
                    </a:p>
                    <a:p>
                      <a:pPr>
                        <a:lnSpc>
                          <a:spcPct val="115000"/>
                        </a:lnSpc>
                        <a:spcAft>
                          <a:spcPts val="0"/>
                        </a:spcAft>
                      </a:pPr>
                      <a:r>
                        <a:rPr lang="es-ES" sz="900" dirty="0">
                          <a:effectLst/>
                        </a:rPr>
                        <a:t>5. Documentales</a:t>
                      </a:r>
                    </a:p>
                  </a:txBody>
                  <a:tcPr marL="30508" marR="30508" marT="30508" marB="30508"/>
                </a:tc>
                <a:extLst>
                  <a:ext uri="{0D108BD9-81ED-4DB2-BD59-A6C34878D82A}">
                    <a16:rowId xmlns:a16="http://schemas.microsoft.com/office/drawing/2014/main" val="10003"/>
                  </a:ext>
                </a:extLst>
              </a:tr>
              <a:tr h="1479950">
                <a:tc>
                  <a:txBody>
                    <a:bodyPr/>
                    <a:lstStyle/>
                    <a:p>
                      <a:pPr marL="275590" indent="-180340">
                        <a:lnSpc>
                          <a:spcPct val="115000"/>
                        </a:lnSpc>
                        <a:spcAft>
                          <a:spcPts val="0"/>
                        </a:spcAft>
                      </a:pPr>
                      <a:r>
                        <a:rPr lang="es-ES" sz="900" dirty="0">
                          <a:effectLst/>
                        </a:rPr>
                        <a:t>4. Organizar la información.</a:t>
                      </a:r>
                    </a:p>
                    <a:p>
                      <a:pPr marL="275590" indent="-180340">
                        <a:lnSpc>
                          <a:spcPct val="115000"/>
                        </a:lnSpc>
                        <a:spcAft>
                          <a:spcPts val="0"/>
                        </a:spcAft>
                      </a:pPr>
                      <a:r>
                        <a:rPr lang="es-ES" sz="900" dirty="0">
                          <a:effectLst/>
                        </a:rPr>
                        <a:t>Implica:</a:t>
                      </a:r>
                    </a:p>
                    <a:p>
                      <a:pPr marL="275590" indent="-180340">
                        <a:lnSpc>
                          <a:spcPct val="115000"/>
                        </a:lnSpc>
                        <a:spcAft>
                          <a:spcPts val="0"/>
                        </a:spcAft>
                      </a:pPr>
                      <a:r>
                        <a:rPr lang="es-ES" sz="900" dirty="0">
                          <a:effectLst/>
                        </a:rPr>
                        <a:t>clasificación de datos obtenidos,</a:t>
                      </a:r>
                    </a:p>
                    <a:p>
                      <a:pPr marL="275590" indent="-180340">
                        <a:lnSpc>
                          <a:spcPct val="115000"/>
                        </a:lnSpc>
                        <a:spcAft>
                          <a:spcPts val="0"/>
                        </a:spcAft>
                      </a:pPr>
                      <a:r>
                        <a:rPr lang="es-ES" sz="900" dirty="0">
                          <a:effectLst/>
                        </a:rPr>
                        <a:t>    análisis de los datos obtenidos,            registro de la información.</a:t>
                      </a:r>
                    </a:p>
                    <a:p>
                      <a:pPr marL="275590" indent="-180340">
                        <a:lnSpc>
                          <a:spcPct val="115000"/>
                        </a:lnSpc>
                        <a:spcAft>
                          <a:spcPts val="0"/>
                        </a:spcAft>
                      </a:pPr>
                      <a:r>
                        <a:rPr lang="es-ES" sz="900" dirty="0">
                          <a:effectLst/>
                        </a:rPr>
                        <a:t>conclusiones por disciplina,</a:t>
                      </a:r>
                    </a:p>
                    <a:p>
                      <a:pPr marL="275590" indent="-180340">
                        <a:lnSpc>
                          <a:spcPct val="115000"/>
                        </a:lnSpc>
                        <a:spcAft>
                          <a:spcPts val="0"/>
                        </a:spcAft>
                      </a:pPr>
                      <a:r>
                        <a:rPr lang="es-ES" sz="900" dirty="0">
                          <a:effectLst/>
                        </a:rPr>
                        <a:t>    conclusiones conjuntas.</a:t>
                      </a:r>
                    </a:p>
                    <a:p>
                      <a:pPr marL="275590" indent="-180340">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Se hace un cronograma</a:t>
                      </a:r>
                    </a:p>
                    <a:p>
                      <a:pPr>
                        <a:lnSpc>
                          <a:spcPct val="115000"/>
                        </a:lnSpc>
                        <a:spcAft>
                          <a:spcPts val="0"/>
                        </a:spcAft>
                      </a:pPr>
                      <a:r>
                        <a:rPr lang="es-ES" sz="900" dirty="0">
                          <a:effectLst/>
                        </a:rPr>
                        <a:t>El registro de la información se hace en el cuaderno.</a:t>
                      </a:r>
                    </a:p>
                    <a:p>
                      <a:pPr>
                        <a:lnSpc>
                          <a:spcPct val="115000"/>
                        </a:lnSpc>
                        <a:spcAft>
                          <a:spcPts val="0"/>
                        </a:spcAft>
                      </a:pPr>
                      <a:r>
                        <a:rPr lang="es-ES" sz="900" dirty="0">
                          <a:effectLst/>
                        </a:rPr>
                        <a:t>Sesiones de retroalimentación antes de abordar el siguiente paso de la planeación.</a:t>
                      </a:r>
                    </a:p>
                    <a:p>
                      <a:pPr>
                        <a:lnSpc>
                          <a:spcPct val="115000"/>
                        </a:lnSpc>
                        <a:spcAft>
                          <a:spcPts val="0"/>
                        </a:spcAft>
                      </a:pPr>
                      <a:r>
                        <a:rPr lang="es-ES" sz="900" dirty="0">
                          <a:effectLst/>
                        </a:rPr>
                        <a:t>Diario de actividades.</a:t>
                      </a:r>
                    </a:p>
                    <a:p>
                      <a:pPr>
                        <a:lnSpc>
                          <a:spcPct val="115000"/>
                        </a:lnSpc>
                        <a:spcAft>
                          <a:spcPts val="0"/>
                        </a:spcAft>
                      </a:pPr>
                      <a:r>
                        <a:rPr lang="es-ES" sz="900" dirty="0">
                          <a:effectLst/>
                        </a:rPr>
                        <a:t> </a:t>
                      </a:r>
                    </a:p>
                  </a:txBody>
                  <a:tcPr marL="30508" marR="30508" marT="30508" marB="30508"/>
                </a:tc>
                <a:tc>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Cada docente realizó esquemas y organizadores gráficos sobre la información encontrada, brindando asesorías para verificar la comprensión de cada tema y clarificar dudas e inquietudes.</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nSpc>
                          <a:spcPct val="115000"/>
                        </a:lnSpc>
                        <a:spcAft>
                          <a:spcPts val="0"/>
                        </a:spcAft>
                      </a:pPr>
                      <a:r>
                        <a:rPr lang="es-ES" sz="900" dirty="0">
                          <a:effectLst/>
                        </a:rPr>
                        <a:t> </a:t>
                      </a:r>
                    </a:p>
                    <a:p>
                      <a:pPr>
                        <a:lnSpc>
                          <a:spcPct val="115000"/>
                        </a:lnSpc>
                        <a:spcAft>
                          <a:spcPts val="0"/>
                        </a:spcAft>
                      </a:pPr>
                      <a:r>
                        <a:rPr lang="es-ES" sz="900" dirty="0">
                          <a:effectLst/>
                        </a:rPr>
                        <a:t>Cada docente realizó esquemas y organizadores gráficos sobre la información encontrada, brindando asesorías para verificar la comprensión de cada tema y clarificar dudas e inquietudes.</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extLst>
                  <a:ext uri="{0D108BD9-81ED-4DB2-BD59-A6C34878D82A}">
                    <a16:rowId xmlns:a16="http://schemas.microsoft.com/office/drawing/2014/main" val="10004"/>
                  </a:ext>
                </a:extLst>
              </a:tr>
              <a:tr h="1337466">
                <a:tc>
                  <a:txBody>
                    <a:bodyPr/>
                    <a:lstStyle/>
                    <a:p>
                      <a:pPr>
                        <a:lnSpc>
                          <a:spcPct val="115000"/>
                        </a:lnSpc>
                        <a:spcAft>
                          <a:spcPts val="0"/>
                        </a:spcAft>
                      </a:pPr>
                      <a:r>
                        <a:rPr lang="es-ES" sz="900" dirty="0">
                          <a:effectLst/>
                        </a:rPr>
                        <a:t>5.Llegar a conclusiones parciales</a:t>
                      </a:r>
                    </a:p>
                    <a:p>
                      <a:pPr>
                        <a:lnSpc>
                          <a:spcPct val="115000"/>
                        </a:lnSpc>
                        <a:spcAft>
                          <a:spcPts val="0"/>
                        </a:spcAft>
                      </a:pPr>
                      <a:r>
                        <a:rPr lang="es-ES" sz="900" dirty="0">
                          <a:effectLst/>
                        </a:rPr>
                        <a:t>         (por disciplina) útiles para el </a:t>
                      </a:r>
                    </a:p>
                    <a:p>
                      <a:pPr>
                        <a:lnSpc>
                          <a:spcPct val="115000"/>
                        </a:lnSpc>
                        <a:spcAft>
                          <a:spcPts val="0"/>
                        </a:spcAft>
                      </a:pPr>
                      <a:r>
                        <a:rPr lang="es-ES" sz="900" dirty="0">
                          <a:effectLst/>
                        </a:rPr>
                        <a:t>         proyecto, de tal forma que lo </a:t>
                      </a:r>
                    </a:p>
                    <a:p>
                      <a:pPr>
                        <a:lnSpc>
                          <a:spcPct val="115000"/>
                        </a:lnSpc>
                        <a:spcAft>
                          <a:spcPts val="0"/>
                        </a:spcAft>
                      </a:pPr>
                      <a:r>
                        <a:rPr lang="es-ES" sz="900" dirty="0">
                          <a:effectLst/>
                        </a:rPr>
                        <a:t>         aclaran, describen o descifran,  </a:t>
                      </a:r>
                    </a:p>
                    <a:p>
                      <a:pPr>
                        <a:lnSpc>
                          <a:spcPct val="115000"/>
                        </a:lnSpc>
                        <a:spcAft>
                          <a:spcPts val="0"/>
                        </a:spcAft>
                      </a:pPr>
                      <a:r>
                        <a:rPr lang="es-ES" sz="900" dirty="0">
                          <a:effectLst/>
                        </a:rPr>
                        <a:t>         (fruto de la reflexión colaborativa</a:t>
                      </a:r>
                    </a:p>
                    <a:p>
                      <a:pPr>
                        <a:lnSpc>
                          <a:spcPct val="115000"/>
                        </a:lnSpc>
                        <a:spcAft>
                          <a:spcPts val="0"/>
                        </a:spcAft>
                      </a:pPr>
                      <a:r>
                        <a:rPr lang="es-ES" sz="900" dirty="0">
                          <a:effectLst/>
                        </a:rPr>
                        <a:t>         de los estudiantes).</a:t>
                      </a:r>
                    </a:p>
                    <a:p>
                      <a:pPr>
                        <a:lnSpc>
                          <a:spcPct val="115000"/>
                        </a:lnSpc>
                        <a:spcAft>
                          <a:spcPts val="0"/>
                        </a:spcAft>
                      </a:pPr>
                      <a:r>
                        <a:rPr lang="es-ES" sz="900" dirty="0">
                          <a:effectLst/>
                        </a:rPr>
                        <a:t>¿Cómo se lograron?</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nSpc>
                          <a:spcPct val="115000"/>
                        </a:lnSpc>
                        <a:spcAft>
                          <a:spcPts val="0"/>
                        </a:spcAft>
                      </a:pPr>
                      <a:r>
                        <a:rPr lang="es-ES" sz="900" dirty="0">
                          <a:effectLst/>
                        </a:rPr>
                        <a:t>Se usan organizadores gráficos y se hacen preguntas que orienten el trabajo.</a:t>
                      </a:r>
                    </a:p>
                    <a:p>
                      <a:pPr>
                        <a:lnSpc>
                          <a:spcPct val="115000"/>
                        </a:lnSpc>
                        <a:spcAft>
                          <a:spcPts val="0"/>
                        </a:spcAft>
                      </a:pPr>
                      <a:r>
                        <a:rPr lang="es-ES" sz="900" dirty="0">
                          <a:effectLst/>
                        </a:rPr>
                        <a:t> </a:t>
                      </a:r>
                    </a:p>
                    <a:p>
                      <a:pPr>
                        <a:lnSpc>
                          <a:spcPct val="115000"/>
                        </a:lnSpc>
                        <a:spcAft>
                          <a:spcPts val="0"/>
                        </a:spcAft>
                      </a:pPr>
                      <a:r>
                        <a:rPr lang="es-ES" sz="900" dirty="0">
                          <a:effectLst/>
                        </a:rPr>
                        <a:t> </a:t>
                      </a:r>
                    </a:p>
                    <a:p>
                      <a:pPr>
                        <a:lnSpc>
                          <a:spcPct val="115000"/>
                        </a:lnSpc>
                        <a:spcAft>
                          <a:spcPts val="0"/>
                        </a:spcAft>
                      </a:pPr>
                      <a:r>
                        <a:rPr lang="es-ES" sz="900" dirty="0">
                          <a:effectLst/>
                        </a:rPr>
                        <a:t> </a:t>
                      </a:r>
                    </a:p>
                    <a:p>
                      <a:pPr>
                        <a:lnSpc>
                          <a:spcPct val="115000"/>
                        </a:lnSpc>
                        <a:spcAft>
                          <a:spcPts val="0"/>
                        </a:spcAft>
                      </a:pPr>
                      <a:r>
                        <a:rPr lang="es-ES" sz="900" dirty="0">
                          <a:effectLst/>
                        </a:rPr>
                        <a:t> </a:t>
                      </a:r>
                    </a:p>
                    <a:p>
                      <a:pPr>
                        <a:lnSpc>
                          <a:spcPct val="115000"/>
                        </a:lnSpc>
                        <a:spcAft>
                          <a:spcPts val="0"/>
                        </a:spcAft>
                      </a:pPr>
                      <a:endParaRPr lang="es-ES" sz="900" dirty="0">
                        <a:effectLst/>
                      </a:endParaRPr>
                    </a:p>
                  </a:txBody>
                  <a:tcPr marL="30508" marR="30508" marT="30508" marB="30508"/>
                </a:tc>
                <a:tc>
                  <a:txBody>
                    <a:bodyPr/>
                    <a:lstStyle/>
                    <a:p>
                      <a:pPr>
                        <a:lnSpc>
                          <a:spcPct val="115000"/>
                        </a:lnSpc>
                        <a:spcAft>
                          <a:spcPts val="0"/>
                        </a:spcAft>
                      </a:pPr>
                      <a:r>
                        <a:rPr lang="es-ES" sz="900" dirty="0">
                          <a:effectLst/>
                        </a:rPr>
                        <a:t>Se usan organizadores gráficos y se hacen preguntas que orienten el trabajo.</a:t>
                      </a:r>
                    </a:p>
                    <a:p>
                      <a:pPr>
                        <a:lnSpc>
                          <a:spcPct val="115000"/>
                        </a:lnSpc>
                        <a:spcAft>
                          <a:spcPts val="0"/>
                        </a:spcAft>
                      </a:pPr>
                      <a:r>
                        <a:rPr lang="es-ES" sz="900" dirty="0">
                          <a:effectLst/>
                        </a:rPr>
                        <a:t> </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tc>
                  <a:txBody>
                    <a:bodyPr/>
                    <a:lstStyle/>
                    <a:p>
                      <a:pPr>
                        <a:lnSpc>
                          <a:spcPct val="115000"/>
                        </a:lnSpc>
                        <a:spcAft>
                          <a:spcPts val="0"/>
                        </a:spcAft>
                      </a:pPr>
                      <a:r>
                        <a:rPr lang="es-ES" sz="900" dirty="0">
                          <a:effectLst/>
                        </a:rPr>
                        <a:t>Se usan organizadores gráficos y se hacen preguntas que orienten el trabajo.</a:t>
                      </a:r>
                    </a:p>
                    <a:p>
                      <a:pPr>
                        <a:lnSpc>
                          <a:spcPct val="115000"/>
                        </a:lnSpc>
                        <a:spcAft>
                          <a:spcPts val="0"/>
                        </a:spcAft>
                      </a:pPr>
                      <a:r>
                        <a:rPr lang="es-ES" sz="900" dirty="0">
                          <a:effectLst/>
                        </a:rPr>
                        <a:t> </a:t>
                      </a:r>
                    </a:p>
                    <a:p>
                      <a:pPr>
                        <a:lnSpc>
                          <a:spcPct val="115000"/>
                        </a:lnSpc>
                        <a:spcAft>
                          <a:spcPts val="0"/>
                        </a:spcAft>
                      </a:pPr>
                      <a:r>
                        <a:rPr lang="es-ES" sz="900" dirty="0">
                          <a:effectLst/>
                        </a:rPr>
                        <a:t> </a:t>
                      </a:r>
                      <a:endParaRPr lang="es-ES" sz="900" dirty="0">
                        <a:solidFill>
                          <a:srgbClr val="000000"/>
                        </a:solidFill>
                        <a:effectLst/>
                        <a:latin typeface="Arial" panose="020B0604020202020204" pitchFamily="34" charset="0"/>
                        <a:ea typeface="Arial" panose="020B0604020202020204" pitchFamily="34" charset="0"/>
                      </a:endParaRPr>
                    </a:p>
                  </a:txBody>
                  <a:tcPr marL="30508" marR="30508" marT="30508" marB="30508"/>
                </a:tc>
                <a:extLst>
                  <a:ext uri="{0D108BD9-81ED-4DB2-BD59-A6C34878D82A}">
                    <a16:rowId xmlns:a16="http://schemas.microsoft.com/office/drawing/2014/main" val="10005"/>
                  </a:ext>
                </a:extLst>
              </a:tr>
            </a:tbl>
          </a:graphicData>
        </a:graphic>
      </p:graphicFrame>
      <p:sp>
        <p:nvSpPr>
          <p:cNvPr id="4" name="Rectángulo 3"/>
          <p:cNvSpPr/>
          <p:nvPr/>
        </p:nvSpPr>
        <p:spPr>
          <a:xfrm>
            <a:off x="2942482" y="329583"/>
            <a:ext cx="6096000" cy="523220"/>
          </a:xfrm>
          <a:prstGeom prst="rect">
            <a:avLst/>
          </a:prstGeom>
        </p:spPr>
        <p:txBody>
          <a:bodyPr>
            <a:spAutoFit/>
          </a:bodyPr>
          <a:lstStyle/>
          <a:p>
            <a:r>
              <a:rPr lang="es-ES" sz="1400" b="1" dirty="0">
                <a:solidFill>
                  <a:srgbClr val="FFFF00"/>
                </a:solidFill>
              </a:rPr>
              <a:t>              PRODUCTO7. E.I.P. RESUMEN.(SEÑALADO).</a:t>
            </a:r>
            <a:br>
              <a:rPr lang="es-ES" sz="1400" b="1" dirty="0"/>
            </a:br>
            <a:endParaRPr lang="es-ES" sz="1400" dirty="0"/>
          </a:p>
        </p:txBody>
      </p:sp>
    </p:spTree>
    <p:extLst>
      <p:ext uri="{BB962C8B-B14F-4D97-AF65-F5344CB8AC3E}">
        <p14:creationId xmlns:p14="http://schemas.microsoft.com/office/powerpoint/2010/main" val="3725545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9174" y="1021634"/>
            <a:ext cx="9404723" cy="265739"/>
          </a:xfrm>
        </p:spPr>
        <p:txBody>
          <a:bodyPr/>
          <a:lstStyle/>
          <a:p>
            <a:r>
              <a:rPr lang="es-ES" sz="1600" b="1" dirty="0">
                <a:solidFill>
                  <a:srgbClr val="FFFF00"/>
                </a:solidFill>
              </a:rPr>
              <a:t>V. Continuación</a:t>
            </a:r>
            <a:r>
              <a:rPr lang="es-ES" sz="1600" b="1" dirty="0"/>
              <a:t>. </a:t>
            </a:r>
            <a:br>
              <a:rPr lang="es-ES" sz="1600" b="1" dirty="0"/>
            </a:br>
            <a:endParaRPr lang="es-ES" sz="1600" b="1" dirty="0"/>
          </a:p>
        </p:txBody>
      </p:sp>
      <p:graphicFrame>
        <p:nvGraphicFramePr>
          <p:cNvPr id="3" name="Tabla 2"/>
          <p:cNvGraphicFramePr>
            <a:graphicFrameLocks noGrp="1"/>
          </p:cNvGraphicFramePr>
          <p:nvPr>
            <p:extLst>
              <p:ext uri="{D42A27DB-BD31-4B8C-83A1-F6EECF244321}">
                <p14:modId xmlns:p14="http://schemas.microsoft.com/office/powerpoint/2010/main" val="3595725811"/>
              </p:ext>
            </p:extLst>
          </p:nvPr>
        </p:nvGraphicFramePr>
        <p:xfrm>
          <a:off x="659174" y="1410710"/>
          <a:ext cx="10457317" cy="4782911"/>
        </p:xfrm>
        <a:graphic>
          <a:graphicData uri="http://schemas.openxmlformats.org/drawingml/2006/table">
            <a:tbl>
              <a:tblPr>
                <a:tableStyleId>{5C22544A-7EE6-4342-B048-85BDC9FD1C3A}</a:tableStyleId>
              </a:tblPr>
              <a:tblGrid>
                <a:gridCol w="3501539">
                  <a:extLst>
                    <a:ext uri="{9D8B030D-6E8A-4147-A177-3AD203B41FA5}">
                      <a16:colId xmlns:a16="http://schemas.microsoft.com/office/drawing/2014/main" val="20000"/>
                    </a:ext>
                  </a:extLst>
                </a:gridCol>
                <a:gridCol w="6955778">
                  <a:extLst>
                    <a:ext uri="{9D8B030D-6E8A-4147-A177-3AD203B41FA5}">
                      <a16:colId xmlns:a16="http://schemas.microsoft.com/office/drawing/2014/main" val="20001"/>
                    </a:ext>
                  </a:extLst>
                </a:gridCol>
              </a:tblGrid>
              <a:tr h="1613502">
                <a:tc>
                  <a:txBody>
                    <a:bodyPr/>
                    <a:lstStyle/>
                    <a:p>
                      <a:pPr>
                        <a:lnSpc>
                          <a:spcPct val="115000"/>
                        </a:lnSpc>
                        <a:spcAft>
                          <a:spcPts val="0"/>
                        </a:spcAft>
                      </a:pPr>
                      <a:r>
                        <a:rPr lang="es-ES" sz="1050" dirty="0">
                          <a:effectLst/>
                        </a:rPr>
                        <a:t>6. Conectar. </a:t>
                      </a:r>
                    </a:p>
                    <a:p>
                      <a:pPr>
                        <a:lnSpc>
                          <a:spcPct val="115000"/>
                        </a:lnSpc>
                        <a:spcAft>
                          <a:spcPts val="0"/>
                        </a:spcAft>
                        <a:tabLst>
                          <a:tab pos="270510" algn="l"/>
                        </a:tabLst>
                      </a:pPr>
                      <a:r>
                        <a:rPr lang="es-ES" sz="1050" dirty="0">
                          <a:effectLst/>
                        </a:rPr>
                        <a:t>Manera en que las conclusiones</a:t>
                      </a:r>
                    </a:p>
                    <a:p>
                      <a:pPr marL="450215" indent="-450215">
                        <a:lnSpc>
                          <a:spcPct val="115000"/>
                        </a:lnSpc>
                        <a:spcAft>
                          <a:spcPts val="0"/>
                        </a:spcAft>
                        <a:tabLst>
                          <a:tab pos="270510" algn="l"/>
                        </a:tabLst>
                      </a:pPr>
                      <a:r>
                        <a:rPr lang="es-ES" sz="1050" dirty="0">
                          <a:effectLst/>
                        </a:rPr>
                        <a:t>     de cada disciplina dan</a:t>
                      </a:r>
                    </a:p>
                    <a:p>
                      <a:pPr>
                        <a:lnSpc>
                          <a:spcPct val="115000"/>
                        </a:lnSpc>
                        <a:spcAft>
                          <a:spcPts val="0"/>
                        </a:spcAft>
                        <a:tabLst>
                          <a:tab pos="270510" algn="l"/>
                        </a:tabLst>
                      </a:pPr>
                      <a:r>
                        <a:rPr lang="es-ES" sz="1050" dirty="0">
                          <a:effectLst/>
                        </a:rPr>
                        <a:t>     respuesta  o se vinculan con</a:t>
                      </a:r>
                    </a:p>
                    <a:p>
                      <a:pPr>
                        <a:lnSpc>
                          <a:spcPct val="115000"/>
                        </a:lnSpc>
                        <a:spcAft>
                          <a:spcPts val="0"/>
                        </a:spcAft>
                        <a:tabLst>
                          <a:tab pos="270510" algn="l"/>
                        </a:tabLst>
                      </a:pPr>
                      <a:r>
                        <a:rPr lang="es-ES" sz="1050" dirty="0">
                          <a:effectLst/>
                        </a:rPr>
                        <a:t>     la pregunta  disparadora del</a:t>
                      </a:r>
                    </a:p>
                    <a:p>
                      <a:pPr>
                        <a:lnSpc>
                          <a:spcPct val="115000"/>
                        </a:lnSpc>
                        <a:spcAft>
                          <a:spcPts val="0"/>
                        </a:spcAft>
                        <a:tabLst>
                          <a:tab pos="270510" algn="l"/>
                        </a:tabLst>
                      </a:pPr>
                      <a:r>
                        <a:rPr lang="es-ES" sz="1050" dirty="0">
                          <a:effectLst/>
                        </a:rPr>
                        <a:t>     proyecto. </a:t>
                      </a:r>
                    </a:p>
                    <a:p>
                      <a:pPr>
                        <a:lnSpc>
                          <a:spcPct val="115000"/>
                        </a:lnSpc>
                        <a:spcAft>
                          <a:spcPts val="0"/>
                        </a:spcAft>
                        <a:tabLst>
                          <a:tab pos="270510" algn="l"/>
                        </a:tabLst>
                      </a:pPr>
                      <a:r>
                        <a:rPr lang="es-ES" sz="1050" dirty="0">
                          <a:effectLst/>
                        </a:rPr>
                        <a:t>     Estrategia o  actividad para lograr</a:t>
                      </a:r>
                    </a:p>
                    <a:p>
                      <a:pPr marL="204470" indent="-276225">
                        <a:lnSpc>
                          <a:spcPct val="115000"/>
                        </a:lnSpc>
                        <a:spcAft>
                          <a:spcPts val="0"/>
                        </a:spcAft>
                      </a:pPr>
                      <a:r>
                        <a:rPr lang="es-ES" sz="1050" dirty="0">
                          <a:effectLst/>
                        </a:rPr>
                        <a:t>       que haya   conciencia de ello.</a:t>
                      </a:r>
                      <a:endParaRPr lang="es-ES" sz="1050" dirty="0">
                        <a:solidFill>
                          <a:srgbClr val="000000"/>
                        </a:solidFill>
                        <a:effectLst/>
                        <a:latin typeface="Arial" panose="020B0604020202020204" pitchFamily="34" charset="0"/>
                        <a:ea typeface="Arial" panose="020B0604020202020204" pitchFamily="34" charset="0"/>
                      </a:endParaRPr>
                    </a:p>
                  </a:txBody>
                  <a:tcPr marL="45584" marR="45584" marT="45584" marB="45584"/>
                </a:tc>
                <a:tc>
                  <a:txBody>
                    <a:bodyPr/>
                    <a:lstStyle/>
                    <a:p>
                      <a:pPr>
                        <a:lnSpc>
                          <a:spcPct val="115000"/>
                        </a:lnSpc>
                        <a:spcAft>
                          <a:spcPts val="0"/>
                        </a:spcAft>
                      </a:pPr>
                      <a:r>
                        <a:rPr lang="es-ES" sz="1050" dirty="0">
                          <a:effectLst/>
                        </a:rPr>
                        <a:t>Se usa una plenaria., se pregunta sobre los gustos del alumno y de ahí se parte para la elaboración del trabajo</a:t>
                      </a:r>
                    </a:p>
                    <a:p>
                      <a:pPr>
                        <a:lnSpc>
                          <a:spcPct val="115000"/>
                        </a:lnSpc>
                        <a:spcAft>
                          <a:spcPts val="0"/>
                        </a:spcAft>
                      </a:pPr>
                      <a:r>
                        <a:rPr lang="es-ES" sz="1050" dirty="0">
                          <a:effectLst/>
                        </a:rPr>
                        <a:t>En lluvia de ideas los alumnos son acompañados para sugerir la pertinencia del tema y la importancia de esta para explicar ¿el por que y el cuando?</a:t>
                      </a:r>
                    </a:p>
                    <a:p>
                      <a:pPr>
                        <a:lnSpc>
                          <a:spcPct val="115000"/>
                        </a:lnSpc>
                        <a:spcAft>
                          <a:spcPts val="0"/>
                        </a:spcAft>
                      </a:pPr>
                      <a:r>
                        <a:rPr lang="es-ES" sz="1050" dirty="0">
                          <a:effectLst/>
                        </a:rPr>
                        <a:t> </a:t>
                      </a:r>
                    </a:p>
                    <a:p>
                      <a:pPr>
                        <a:lnSpc>
                          <a:spcPct val="115000"/>
                        </a:lnSpc>
                        <a:spcAft>
                          <a:spcPts val="0"/>
                        </a:spcAft>
                      </a:pPr>
                      <a:r>
                        <a:rPr lang="es-ES" sz="1050" dirty="0">
                          <a:effectLst/>
                        </a:rPr>
                        <a:t> </a:t>
                      </a:r>
                    </a:p>
                    <a:p>
                      <a:pPr>
                        <a:lnSpc>
                          <a:spcPct val="115000"/>
                        </a:lnSpc>
                        <a:spcAft>
                          <a:spcPts val="0"/>
                        </a:spcAft>
                      </a:pPr>
                      <a:r>
                        <a:rPr lang="es-ES" sz="1050" dirty="0">
                          <a:effectLst/>
                        </a:rPr>
                        <a:t> </a:t>
                      </a:r>
                    </a:p>
                    <a:p>
                      <a:pPr>
                        <a:lnSpc>
                          <a:spcPct val="115000"/>
                        </a:lnSpc>
                        <a:spcAft>
                          <a:spcPts val="0"/>
                        </a:spcAft>
                      </a:pPr>
                      <a:r>
                        <a:rPr lang="es-ES" sz="1050" dirty="0">
                          <a:effectLst/>
                        </a:rPr>
                        <a:t> </a:t>
                      </a:r>
                    </a:p>
                    <a:p>
                      <a:pPr>
                        <a:lnSpc>
                          <a:spcPct val="115000"/>
                        </a:lnSpc>
                        <a:spcAft>
                          <a:spcPts val="0"/>
                        </a:spcAft>
                      </a:pPr>
                      <a:r>
                        <a:rPr lang="es-ES" sz="1050" dirty="0">
                          <a:effectLst/>
                        </a:rPr>
                        <a:t> </a:t>
                      </a:r>
                    </a:p>
                    <a:p>
                      <a:pPr>
                        <a:lnSpc>
                          <a:spcPct val="115000"/>
                        </a:lnSpc>
                        <a:spcAft>
                          <a:spcPts val="0"/>
                        </a:spcAft>
                      </a:pPr>
                      <a:r>
                        <a:rPr lang="es-ES" sz="1050" dirty="0">
                          <a:effectLst/>
                        </a:rPr>
                        <a:t> </a:t>
                      </a:r>
                    </a:p>
                    <a:p>
                      <a:pPr>
                        <a:lnSpc>
                          <a:spcPct val="115000"/>
                        </a:lnSpc>
                        <a:spcAft>
                          <a:spcPts val="0"/>
                        </a:spcAft>
                      </a:pPr>
                      <a:r>
                        <a:rPr lang="es-ES" sz="1050" dirty="0">
                          <a:effectLst/>
                        </a:rPr>
                        <a:t> </a:t>
                      </a:r>
                      <a:endParaRPr lang="es-ES" sz="1050" dirty="0">
                        <a:solidFill>
                          <a:srgbClr val="000000"/>
                        </a:solidFill>
                        <a:effectLst/>
                        <a:latin typeface="Arial" panose="020B0604020202020204" pitchFamily="34" charset="0"/>
                        <a:ea typeface="Arial" panose="020B0604020202020204" pitchFamily="34" charset="0"/>
                      </a:endParaRPr>
                    </a:p>
                  </a:txBody>
                  <a:tcPr marL="45584" marR="45584" marT="45584" marB="45584"/>
                </a:tc>
                <a:extLst>
                  <a:ext uri="{0D108BD9-81ED-4DB2-BD59-A6C34878D82A}">
                    <a16:rowId xmlns:a16="http://schemas.microsoft.com/office/drawing/2014/main" val="10000"/>
                  </a:ext>
                </a:extLst>
              </a:tr>
              <a:tr h="2582260">
                <a:tc>
                  <a:txBody>
                    <a:bodyPr/>
                    <a:lstStyle/>
                    <a:p>
                      <a:pPr>
                        <a:lnSpc>
                          <a:spcPct val="115000"/>
                        </a:lnSpc>
                        <a:spcAft>
                          <a:spcPts val="0"/>
                        </a:spcAft>
                      </a:pPr>
                      <a:r>
                        <a:rPr lang="es-ES" sz="1050" dirty="0">
                          <a:effectLst/>
                        </a:rPr>
                        <a:t>7.Evaluar la información generada.</a:t>
                      </a:r>
                    </a:p>
                    <a:p>
                      <a:pPr marL="180340">
                        <a:lnSpc>
                          <a:spcPct val="115000"/>
                        </a:lnSpc>
                        <a:spcAft>
                          <a:spcPts val="0"/>
                        </a:spcAft>
                      </a:pPr>
                      <a:r>
                        <a:rPr lang="es-ES" sz="1050" dirty="0">
                          <a:effectLst/>
                        </a:rPr>
                        <a:t>¿La información obtenida cubre las necesidades para la solución del problema?</a:t>
                      </a:r>
                    </a:p>
                    <a:p>
                      <a:pPr marL="180340">
                        <a:lnSpc>
                          <a:spcPct val="115000"/>
                        </a:lnSpc>
                        <a:spcAft>
                          <a:spcPts val="0"/>
                        </a:spcAft>
                      </a:pPr>
                      <a:r>
                        <a:rPr lang="es-ES" sz="1050" dirty="0">
                          <a:effectLst/>
                        </a:rPr>
                        <a:t>Propuesta de investigaciones para complementar el proyecto.</a:t>
                      </a:r>
                      <a:endParaRPr lang="es-ES" sz="1050" dirty="0">
                        <a:solidFill>
                          <a:srgbClr val="000000"/>
                        </a:solidFill>
                        <a:effectLst/>
                        <a:latin typeface="Arial" panose="020B0604020202020204" pitchFamily="34" charset="0"/>
                        <a:ea typeface="Arial" panose="020B0604020202020204" pitchFamily="34" charset="0"/>
                      </a:endParaRPr>
                    </a:p>
                  </a:txBody>
                  <a:tcPr marL="45584" marR="45584" marT="45584" marB="45584"/>
                </a:tc>
                <a:tc>
                  <a:txBody>
                    <a:bodyPr/>
                    <a:lstStyle/>
                    <a:p>
                      <a:pPr algn="just">
                        <a:lnSpc>
                          <a:spcPct val="115000"/>
                        </a:lnSpc>
                        <a:spcAft>
                          <a:spcPts val="0"/>
                        </a:spcAft>
                      </a:pPr>
                      <a:r>
                        <a:rPr lang="es-ES" sz="1050" dirty="0">
                          <a:effectLst/>
                        </a:rPr>
                        <a:t>Cada profesor evalúa conforme a su programa la existencia de elementos concretos de cada asignatura que deben dominarse. </a:t>
                      </a:r>
                    </a:p>
                    <a:p>
                      <a:pPr algn="just">
                        <a:lnSpc>
                          <a:spcPct val="115000"/>
                        </a:lnSpc>
                        <a:spcAft>
                          <a:spcPts val="0"/>
                        </a:spcAft>
                      </a:pPr>
                      <a:r>
                        <a:rPr lang="es-ES" sz="1050" dirty="0">
                          <a:effectLst/>
                        </a:rPr>
                        <a:t>a) En lo relativo a la presentación de la campaña, se establecieron los criterios de:</a:t>
                      </a:r>
                    </a:p>
                    <a:p>
                      <a:pPr algn="just">
                        <a:lnSpc>
                          <a:spcPct val="115000"/>
                        </a:lnSpc>
                        <a:spcAft>
                          <a:spcPts val="0"/>
                        </a:spcAft>
                      </a:pPr>
                      <a:r>
                        <a:rPr lang="es-ES" sz="1050" dirty="0">
                          <a:effectLst/>
                        </a:rPr>
                        <a:t>b) duración</a:t>
                      </a:r>
                    </a:p>
                    <a:p>
                      <a:pPr algn="just">
                        <a:lnSpc>
                          <a:spcPct val="115000"/>
                        </a:lnSpc>
                        <a:spcAft>
                          <a:spcPts val="0"/>
                        </a:spcAft>
                      </a:pPr>
                      <a:r>
                        <a:rPr lang="es-ES" sz="1050" dirty="0">
                          <a:effectLst/>
                        </a:rPr>
                        <a:t>c) impacto</a:t>
                      </a:r>
                    </a:p>
                    <a:p>
                      <a:pPr algn="just">
                        <a:lnSpc>
                          <a:spcPct val="115000"/>
                        </a:lnSpc>
                        <a:spcAft>
                          <a:spcPts val="0"/>
                        </a:spcAft>
                      </a:pPr>
                      <a:r>
                        <a:rPr lang="es-ES" sz="1050" dirty="0">
                          <a:effectLst/>
                        </a:rPr>
                        <a:t>d) asertividad</a:t>
                      </a:r>
                    </a:p>
                    <a:p>
                      <a:pPr algn="just">
                        <a:lnSpc>
                          <a:spcPct val="115000"/>
                        </a:lnSpc>
                        <a:spcAft>
                          <a:spcPts val="0"/>
                        </a:spcAft>
                      </a:pPr>
                      <a:r>
                        <a:rPr lang="es-ES" sz="1050" dirty="0">
                          <a:effectLst/>
                        </a:rPr>
                        <a:t>e) pertinencia</a:t>
                      </a:r>
                    </a:p>
                    <a:p>
                      <a:pPr algn="just">
                        <a:lnSpc>
                          <a:spcPct val="115000"/>
                        </a:lnSpc>
                        <a:spcAft>
                          <a:spcPts val="0"/>
                        </a:spcAft>
                      </a:pPr>
                      <a:r>
                        <a:rPr lang="es-ES" sz="1050" dirty="0">
                          <a:effectLst/>
                        </a:rPr>
                        <a:t>f) efectividad</a:t>
                      </a:r>
                    </a:p>
                    <a:p>
                      <a:pPr algn="just">
                        <a:lnSpc>
                          <a:spcPct val="115000"/>
                        </a:lnSpc>
                        <a:spcAft>
                          <a:spcPts val="0"/>
                        </a:spcAft>
                      </a:pPr>
                      <a:r>
                        <a:rPr lang="es-ES" sz="1050" dirty="0">
                          <a:effectLst/>
                        </a:rPr>
                        <a:t>g) claridad en la información </a:t>
                      </a:r>
                    </a:p>
                    <a:p>
                      <a:pPr algn="just">
                        <a:lnSpc>
                          <a:spcPct val="115000"/>
                        </a:lnSpc>
                        <a:spcAft>
                          <a:spcPts val="0"/>
                        </a:spcAft>
                      </a:pPr>
                      <a:r>
                        <a:rPr lang="es-ES" sz="1050" dirty="0">
                          <a:effectLst/>
                        </a:rPr>
                        <a:t>h) veracidad</a:t>
                      </a:r>
                    </a:p>
                    <a:p>
                      <a:pPr algn="just">
                        <a:lnSpc>
                          <a:spcPct val="115000"/>
                        </a:lnSpc>
                        <a:spcAft>
                          <a:spcPts val="0"/>
                        </a:spcAft>
                      </a:pPr>
                      <a:r>
                        <a:rPr lang="es-ES" sz="1050" dirty="0">
                          <a:effectLst/>
                        </a:rPr>
                        <a:t>De acuerdo a estos criterios, los profesores, junto con los alumnos tomaron rúbricas de la WEB y diseñaron las rúbricas con las que serían evaluadas cada campaña publicitaria tanto por sus pares, por sus compañeros y alumnos de otros grados, padres de familia , maestros e invitados.</a:t>
                      </a:r>
                    </a:p>
                    <a:p>
                      <a:pPr>
                        <a:lnSpc>
                          <a:spcPct val="115000"/>
                        </a:lnSpc>
                        <a:spcAft>
                          <a:spcPts val="0"/>
                        </a:spcAft>
                      </a:pPr>
                      <a:r>
                        <a:rPr lang="es-ES" sz="1050" dirty="0">
                          <a:effectLst/>
                        </a:rPr>
                        <a:t> </a:t>
                      </a:r>
                    </a:p>
                  </a:txBody>
                  <a:tcPr marL="45584" marR="45584" marT="45584" marB="45584"/>
                </a:tc>
                <a:extLst>
                  <a:ext uri="{0D108BD9-81ED-4DB2-BD59-A6C34878D82A}">
                    <a16:rowId xmlns:a16="http://schemas.microsoft.com/office/drawing/2014/main" val="10001"/>
                  </a:ext>
                </a:extLst>
              </a:tr>
            </a:tbl>
          </a:graphicData>
        </a:graphic>
      </p:graphicFrame>
      <p:sp>
        <p:nvSpPr>
          <p:cNvPr id="4" name="Rectángulo 3"/>
          <p:cNvSpPr/>
          <p:nvPr/>
        </p:nvSpPr>
        <p:spPr>
          <a:xfrm>
            <a:off x="3361898" y="508172"/>
            <a:ext cx="6096000" cy="523220"/>
          </a:xfrm>
          <a:prstGeom prst="rect">
            <a:avLst/>
          </a:prstGeom>
        </p:spPr>
        <p:txBody>
          <a:bodyPr>
            <a:spAutoFit/>
          </a:bodyPr>
          <a:lstStyle/>
          <a:p>
            <a:r>
              <a:rPr lang="es-ES" sz="1400" b="1" dirty="0">
                <a:solidFill>
                  <a:srgbClr val="FFFF00"/>
                </a:solidFill>
              </a:rPr>
              <a:t>PRODUCTO7. E.I.P. RESUMEN.(SEÑALADO).</a:t>
            </a:r>
            <a:br>
              <a:rPr lang="es-ES" sz="1400" b="1" dirty="0"/>
            </a:br>
            <a:endParaRPr lang="es-ES" sz="1400" dirty="0"/>
          </a:p>
        </p:txBody>
      </p:sp>
    </p:spTree>
    <p:extLst>
      <p:ext uri="{BB962C8B-B14F-4D97-AF65-F5344CB8AC3E}">
        <p14:creationId xmlns:p14="http://schemas.microsoft.com/office/powerpoint/2010/main" val="626099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598" y="1014296"/>
            <a:ext cx="9404723" cy="304928"/>
          </a:xfrm>
        </p:spPr>
        <p:txBody>
          <a:bodyPr/>
          <a:lstStyle/>
          <a:p>
            <a:r>
              <a:rPr lang="es-ES" sz="1600" b="1" dirty="0"/>
              <a:t>               </a:t>
            </a:r>
            <a:r>
              <a:rPr lang="es-ES" sz="1600" b="1" dirty="0">
                <a:solidFill>
                  <a:srgbClr val="FFFF00"/>
                </a:solidFill>
              </a:rPr>
              <a:t>VI. División del tiempo.                                                            VII. Presentación.</a:t>
            </a:r>
            <a:br>
              <a:rPr lang="es-ES" sz="1600" dirty="0">
                <a:solidFill>
                  <a:srgbClr val="FFFF00"/>
                </a:solidFill>
              </a:rPr>
            </a:br>
            <a:endParaRPr lang="es-ES" sz="1600" dirty="0">
              <a:solidFill>
                <a:srgbClr val="FFFF0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334895333"/>
              </p:ext>
            </p:extLst>
          </p:nvPr>
        </p:nvGraphicFramePr>
        <p:xfrm>
          <a:off x="1537471" y="1420115"/>
          <a:ext cx="8705850" cy="1989074"/>
        </p:xfrm>
        <a:graphic>
          <a:graphicData uri="http://schemas.openxmlformats.org/drawingml/2006/table">
            <a:tbl>
              <a:tblPr>
                <a:tableStyleId>{5C22544A-7EE6-4342-B048-85BDC9FD1C3A}</a:tableStyleId>
              </a:tblPr>
              <a:tblGrid>
                <a:gridCol w="4382761">
                  <a:extLst>
                    <a:ext uri="{9D8B030D-6E8A-4147-A177-3AD203B41FA5}">
                      <a16:colId xmlns:a16="http://schemas.microsoft.com/office/drawing/2014/main" val="20000"/>
                    </a:ext>
                  </a:extLst>
                </a:gridCol>
                <a:gridCol w="4323089">
                  <a:extLst>
                    <a:ext uri="{9D8B030D-6E8A-4147-A177-3AD203B41FA5}">
                      <a16:colId xmlns:a16="http://schemas.microsoft.com/office/drawing/2014/main" val="20001"/>
                    </a:ext>
                  </a:extLst>
                </a:gridCol>
              </a:tblGrid>
              <a:tr h="0">
                <a:tc>
                  <a:txBody>
                    <a:bodyPr/>
                    <a:lstStyle/>
                    <a:p>
                      <a:pPr algn="ctr">
                        <a:lnSpc>
                          <a:spcPct val="115000"/>
                        </a:lnSpc>
                        <a:spcAft>
                          <a:spcPts val="0"/>
                        </a:spcAft>
                      </a:pPr>
                      <a:r>
                        <a:rPr lang="es-ES" sz="1100" dirty="0">
                          <a:effectLst/>
                        </a:rPr>
                        <a:t>Tiempos dedicados al proyecto cada semana.</a:t>
                      </a:r>
                    </a:p>
                    <a:p>
                      <a:pPr algn="ctr">
                        <a:lnSpc>
                          <a:spcPct val="115000"/>
                        </a:lnSpc>
                        <a:spcAft>
                          <a:spcPts val="0"/>
                        </a:spcAft>
                      </a:pPr>
                      <a:r>
                        <a:rPr lang="es-ES" sz="1100" dirty="0">
                          <a:effectLst/>
                        </a:rPr>
                        <a:t>      Momentos  se destinados al Proyecto.</a:t>
                      </a:r>
                    </a:p>
                    <a:p>
                      <a:pPr algn="ctr">
                        <a:lnSpc>
                          <a:spcPct val="115000"/>
                        </a:lnSpc>
                        <a:spcAft>
                          <a:spcPts val="0"/>
                        </a:spcAft>
                      </a:pPr>
                      <a:r>
                        <a:rPr lang="es-ES" sz="1100" dirty="0">
                          <a:effectLst/>
                        </a:rPr>
                        <a:t>     Horas de trabajó dedicadas al trabajo disciplinario. </a:t>
                      </a:r>
                    </a:p>
                    <a:p>
                      <a:pPr algn="ctr">
                        <a:lnSpc>
                          <a:spcPct val="115000"/>
                        </a:lnSpc>
                        <a:spcAft>
                          <a:spcPts val="0"/>
                        </a:spcAft>
                      </a:pPr>
                      <a:r>
                        <a:rPr lang="es-ES" sz="1100" dirty="0">
                          <a:effectLst/>
                        </a:rPr>
                        <a:t>Horas de trabajo dedicadas al trabajo interdisciplinario. </a:t>
                      </a:r>
                    </a:p>
                  </a:txBody>
                  <a:tcPr marL="63500" marR="63500" marT="63500" marB="63500"/>
                </a:tc>
                <a:tc>
                  <a:txBody>
                    <a:bodyPr/>
                    <a:lstStyle/>
                    <a:p>
                      <a:pPr algn="ctr">
                        <a:lnSpc>
                          <a:spcPct val="115000"/>
                        </a:lnSpc>
                        <a:spcAft>
                          <a:spcPts val="0"/>
                        </a:spcAft>
                      </a:pPr>
                      <a:r>
                        <a:rPr lang="es-ES" sz="1100" dirty="0">
                          <a:effectLst/>
                        </a:rPr>
                        <a:t>Presentación del proyecto (producto).</a:t>
                      </a:r>
                    </a:p>
                    <a:p>
                      <a:pPr algn="ctr">
                        <a:lnSpc>
                          <a:spcPct val="115000"/>
                        </a:lnSpc>
                        <a:spcAft>
                          <a:spcPts val="0"/>
                        </a:spcAft>
                      </a:pPr>
                      <a:r>
                        <a:rPr lang="es-ES" sz="1100" dirty="0">
                          <a:effectLst/>
                        </a:rPr>
                        <a:t>Características de la presentación.</a:t>
                      </a:r>
                    </a:p>
                    <a:p>
                      <a:pPr algn="ctr">
                        <a:lnSpc>
                          <a:spcPct val="115000"/>
                        </a:lnSpc>
                        <a:spcAft>
                          <a:spcPts val="0"/>
                        </a:spcAft>
                      </a:pPr>
                      <a:r>
                        <a:rPr lang="es-ES" sz="1100" dirty="0">
                          <a:effectLst/>
                        </a:rPr>
                        <a:t>¿Qué se presenta? ¿Cuándo?¿Dónde? ¿Con qué? </a:t>
                      </a:r>
                    </a:p>
                    <a:p>
                      <a:pPr algn="ctr">
                        <a:lnSpc>
                          <a:spcPct val="115000"/>
                        </a:lnSpc>
                        <a:spcAft>
                          <a:spcPts val="0"/>
                        </a:spcAft>
                      </a:pPr>
                      <a:r>
                        <a:rPr lang="es-ES" sz="1100" dirty="0">
                          <a:effectLst/>
                        </a:rPr>
                        <a:t>¿A quién, por qué, para qué?</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r h="914400">
                <a:tc>
                  <a:txBody>
                    <a:bodyPr/>
                    <a:lstStyle/>
                    <a:p>
                      <a:pPr>
                        <a:lnSpc>
                          <a:spcPct val="115000"/>
                        </a:lnSpc>
                        <a:spcAft>
                          <a:spcPts val="0"/>
                        </a:spcAft>
                      </a:pPr>
                      <a:r>
                        <a:rPr lang="es-ES" sz="1100" dirty="0">
                          <a:effectLst/>
                        </a:rPr>
                        <a:t>2 horas por semana.</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Contiene infogramas que muestren el dispositivo </a:t>
                      </a:r>
                    </a:p>
                    <a:p>
                      <a:pPr>
                        <a:lnSpc>
                          <a:spcPct val="115000"/>
                        </a:lnSpc>
                        <a:spcAft>
                          <a:spcPts val="0"/>
                        </a:spcAft>
                      </a:pPr>
                      <a:r>
                        <a:rPr lang="es-ES" sz="1100" dirty="0">
                          <a:effectLst/>
                        </a:rPr>
                        <a:t>Explica cómo funciona el dispositivo recuperando conceptos </a:t>
                      </a:r>
                    </a:p>
                    <a:p>
                      <a:pPr>
                        <a:lnSpc>
                          <a:spcPct val="115000"/>
                        </a:lnSpc>
                        <a:spcAft>
                          <a:spcPts val="0"/>
                        </a:spcAft>
                      </a:pPr>
                      <a:r>
                        <a:rPr lang="es-ES" sz="1100" dirty="0">
                          <a:effectLst/>
                        </a:rPr>
                        <a:t>Se presenta frente a grupo, se expone a los alumnos y estos deben comprender los significados que el alumno que creo el códice quiso expresar.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1"/>
                  </a:ext>
                </a:extLst>
              </a:tr>
            </a:tbl>
          </a:graphicData>
        </a:graphic>
      </p:graphicFrame>
      <p:sp>
        <p:nvSpPr>
          <p:cNvPr id="4" name="Rectángulo 3"/>
          <p:cNvSpPr/>
          <p:nvPr/>
        </p:nvSpPr>
        <p:spPr>
          <a:xfrm>
            <a:off x="1405155" y="3409189"/>
            <a:ext cx="3098925" cy="658642"/>
          </a:xfrm>
          <a:prstGeom prst="rect">
            <a:avLst/>
          </a:prstGeom>
        </p:spPr>
        <p:txBody>
          <a:bodyPr wrap="none">
            <a:spAutoFit/>
          </a:bodyPr>
          <a:lstStyle/>
          <a:p>
            <a:pPr>
              <a:lnSpc>
                <a:spcPct val="115000"/>
              </a:lnSpc>
              <a:spcAft>
                <a:spcPts val="0"/>
              </a:spcAft>
            </a:pPr>
            <a:r>
              <a:rPr lang="es-ES" sz="1600" b="1" dirty="0">
                <a:solidFill>
                  <a:srgbClr val="FFFF00"/>
                </a:solidFill>
                <a:latin typeface="Century Gothic" panose="020B0502020202020204" pitchFamily="34" charset="0"/>
                <a:ea typeface="Century Gothic" panose="020B0502020202020204" pitchFamily="34" charset="0"/>
                <a:cs typeface="Century Gothic" panose="020B0502020202020204" pitchFamily="34" charset="0"/>
              </a:rPr>
              <a:t>VIII. Evaluación del Proyecto.</a:t>
            </a:r>
          </a:p>
          <a:p>
            <a:pPr>
              <a:lnSpc>
                <a:spcPct val="115000"/>
              </a:lnSpc>
              <a:spcAft>
                <a:spcPts val="0"/>
              </a:spcAft>
            </a:pPr>
            <a:endParaRPr lang="es-ES" sz="1600" dirty="0">
              <a:solidFill>
                <a:schemeClr val="tx1">
                  <a:lumMod val="95000"/>
                </a:schemeClr>
              </a:solidFill>
              <a:effectLst/>
              <a:latin typeface="Arial" panose="020B0604020202020204" pitchFamily="34" charset="0"/>
              <a:ea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257312464"/>
              </p:ext>
            </p:extLst>
          </p:nvPr>
        </p:nvGraphicFramePr>
        <p:xfrm>
          <a:off x="1537471" y="3738510"/>
          <a:ext cx="8705850" cy="2588260"/>
        </p:xfrm>
        <a:graphic>
          <a:graphicData uri="http://schemas.openxmlformats.org/drawingml/2006/table">
            <a:tbl>
              <a:tblPr>
                <a:tableStyleId>{5C22544A-7EE6-4342-B048-85BDC9FD1C3A}</a:tableStyleId>
              </a:tblPr>
              <a:tblGrid>
                <a:gridCol w="2944290">
                  <a:extLst>
                    <a:ext uri="{9D8B030D-6E8A-4147-A177-3AD203B41FA5}">
                      <a16:colId xmlns:a16="http://schemas.microsoft.com/office/drawing/2014/main" val="20000"/>
                    </a:ext>
                  </a:extLst>
                </a:gridCol>
                <a:gridCol w="2970963">
                  <a:extLst>
                    <a:ext uri="{9D8B030D-6E8A-4147-A177-3AD203B41FA5}">
                      <a16:colId xmlns:a16="http://schemas.microsoft.com/office/drawing/2014/main" val="20001"/>
                    </a:ext>
                  </a:extLst>
                </a:gridCol>
                <a:gridCol w="2790597">
                  <a:extLst>
                    <a:ext uri="{9D8B030D-6E8A-4147-A177-3AD203B41FA5}">
                      <a16:colId xmlns:a16="http://schemas.microsoft.com/office/drawing/2014/main" val="20002"/>
                    </a:ext>
                  </a:extLst>
                </a:gridCol>
              </a:tblGrid>
              <a:tr h="533400">
                <a:tc>
                  <a:txBody>
                    <a:bodyPr/>
                    <a:lstStyle/>
                    <a:p>
                      <a:pPr algn="ctr">
                        <a:lnSpc>
                          <a:spcPct val="115000"/>
                        </a:lnSpc>
                        <a:spcAft>
                          <a:spcPts val="0"/>
                        </a:spcAft>
                      </a:pPr>
                      <a:r>
                        <a:rPr lang="es-ES" sz="1100" dirty="0">
                          <a:effectLst/>
                        </a:rPr>
                        <a:t>1. Aspectos  que se evalúan?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2. Criterios que se utilizan, para evaluar cada aspecto</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3. Herramientas e instrumentos de evaluación que se utilizan.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r h="1968500">
                <a:tc>
                  <a:txBody>
                    <a:bodyPr/>
                    <a:lstStyle/>
                    <a:p>
                      <a:pPr>
                        <a:lnSpc>
                          <a:spcPct val="115000"/>
                        </a:lnSpc>
                        <a:spcAft>
                          <a:spcPts val="0"/>
                        </a:spcAft>
                      </a:pPr>
                      <a:r>
                        <a:rPr lang="es-ES" sz="1100" dirty="0">
                          <a:effectLst/>
                        </a:rPr>
                        <a:t>80% Construcción del producto</a:t>
                      </a:r>
                    </a:p>
                    <a:p>
                      <a:pPr>
                        <a:lnSpc>
                          <a:spcPct val="115000"/>
                        </a:lnSpc>
                        <a:spcAft>
                          <a:spcPts val="0"/>
                        </a:spcAft>
                      </a:pPr>
                      <a:r>
                        <a:rPr lang="es-ES" sz="1100" dirty="0">
                          <a:effectLst/>
                        </a:rPr>
                        <a:t>(Actividades en clase y avances)</a:t>
                      </a:r>
                    </a:p>
                    <a:p>
                      <a:pPr>
                        <a:lnSpc>
                          <a:spcPct val="115000"/>
                        </a:lnSpc>
                        <a:spcAft>
                          <a:spcPts val="0"/>
                        </a:spcAft>
                      </a:pPr>
                      <a:r>
                        <a:rPr lang="es-ES" sz="1100" dirty="0">
                          <a:effectLst/>
                        </a:rPr>
                        <a:t> </a:t>
                      </a:r>
                    </a:p>
                    <a:p>
                      <a:pPr>
                        <a:lnSpc>
                          <a:spcPct val="115000"/>
                        </a:lnSpc>
                        <a:spcAft>
                          <a:spcPts val="0"/>
                        </a:spcAft>
                      </a:pPr>
                      <a:r>
                        <a:rPr lang="es-ES" sz="1100" dirty="0">
                          <a:effectLst/>
                        </a:rPr>
                        <a:t>20% Presentación del producto y producto.</a:t>
                      </a:r>
                    </a:p>
                    <a:p>
                      <a:pPr>
                        <a:lnSpc>
                          <a:spcPct val="115000"/>
                        </a:lnSpc>
                        <a:spcAft>
                          <a:spcPts val="0"/>
                        </a:spcAft>
                      </a:pPr>
                      <a:r>
                        <a:rPr lang="es-ES" sz="1100" dirty="0">
                          <a:effectLst/>
                        </a:rPr>
                        <a:t> </a:t>
                      </a:r>
                    </a:p>
                    <a:p>
                      <a:pPr>
                        <a:lnSpc>
                          <a:spcPct val="115000"/>
                        </a:lnSpc>
                        <a:spcAft>
                          <a:spcPts val="0"/>
                        </a:spcAft>
                      </a:pPr>
                      <a:r>
                        <a:rPr lang="es-ES" sz="1100" dirty="0">
                          <a:effectLst/>
                        </a:rPr>
                        <a:t>Tanto el producto como la presentación del mismo es valorado con listas de cotejo.</a:t>
                      </a:r>
                    </a:p>
                    <a:p>
                      <a:pPr>
                        <a:lnSpc>
                          <a:spcPct val="115000"/>
                        </a:lnSpc>
                        <a:spcAft>
                          <a:spcPts val="0"/>
                        </a:spcAft>
                      </a:pPr>
                      <a:r>
                        <a:rPr lang="es-ES" sz="11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Organización.</a:t>
                      </a:r>
                    </a:p>
                    <a:p>
                      <a:pPr>
                        <a:lnSpc>
                          <a:spcPct val="115000"/>
                        </a:lnSpc>
                        <a:spcAft>
                          <a:spcPts val="0"/>
                        </a:spcAft>
                      </a:pPr>
                      <a:r>
                        <a:rPr lang="es-ES" sz="1100" dirty="0">
                          <a:effectLst/>
                        </a:rPr>
                        <a:t>Claridad de ideas</a:t>
                      </a:r>
                    </a:p>
                    <a:p>
                      <a:pPr>
                        <a:lnSpc>
                          <a:spcPct val="115000"/>
                        </a:lnSpc>
                        <a:spcAft>
                          <a:spcPts val="0"/>
                        </a:spcAft>
                      </a:pPr>
                      <a:r>
                        <a:rPr lang="es-ES" sz="1100" dirty="0">
                          <a:effectLst/>
                        </a:rPr>
                        <a:t>Puntualidad</a:t>
                      </a:r>
                    </a:p>
                    <a:p>
                      <a:pPr>
                        <a:lnSpc>
                          <a:spcPct val="115000"/>
                        </a:lnSpc>
                        <a:spcAft>
                          <a:spcPts val="0"/>
                        </a:spcAft>
                      </a:pPr>
                      <a:r>
                        <a:rPr lang="es-ES" sz="1100" dirty="0">
                          <a:effectLst/>
                        </a:rPr>
                        <a:t>Participación</a:t>
                      </a:r>
                    </a:p>
                    <a:p>
                      <a:pPr>
                        <a:lnSpc>
                          <a:spcPct val="115000"/>
                        </a:lnSpc>
                        <a:spcAft>
                          <a:spcPts val="0"/>
                        </a:spcAft>
                      </a:pPr>
                      <a:r>
                        <a:rPr lang="es-ES" sz="11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Rubricas</a:t>
                      </a:r>
                    </a:p>
                    <a:p>
                      <a:pPr>
                        <a:lnSpc>
                          <a:spcPct val="115000"/>
                        </a:lnSpc>
                        <a:spcAft>
                          <a:spcPts val="0"/>
                        </a:spcAft>
                      </a:pPr>
                      <a:r>
                        <a:rPr lang="es-ES" sz="1100" dirty="0">
                          <a:effectLst/>
                        </a:rPr>
                        <a:t>Listas de cotejo</a:t>
                      </a:r>
                    </a:p>
                    <a:p>
                      <a:pPr>
                        <a:lnSpc>
                          <a:spcPct val="115000"/>
                        </a:lnSpc>
                        <a:spcAft>
                          <a:spcPts val="0"/>
                        </a:spcAft>
                      </a:pPr>
                      <a:r>
                        <a:rPr lang="es-ES" sz="1100" dirty="0">
                          <a:effectLst/>
                        </a:rPr>
                        <a:t>Exposición y explicación del códice.</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1"/>
                  </a:ext>
                </a:extLst>
              </a:tr>
            </a:tbl>
          </a:graphicData>
        </a:graphic>
      </p:graphicFrame>
      <p:sp>
        <p:nvSpPr>
          <p:cNvPr id="6" name="Rectángulo 5"/>
          <p:cNvSpPr/>
          <p:nvPr/>
        </p:nvSpPr>
        <p:spPr>
          <a:xfrm>
            <a:off x="3402842" y="526470"/>
            <a:ext cx="6096000" cy="523220"/>
          </a:xfrm>
          <a:prstGeom prst="rect">
            <a:avLst/>
          </a:prstGeom>
        </p:spPr>
        <p:txBody>
          <a:bodyPr>
            <a:spAutoFit/>
          </a:bodyPr>
          <a:lstStyle/>
          <a:p>
            <a:r>
              <a:rPr lang="es-ES" sz="1400" b="1" dirty="0">
                <a:solidFill>
                  <a:srgbClr val="FFFF00"/>
                </a:solidFill>
              </a:rPr>
              <a:t>PRODUCTO7. E.I.P. RESUMEN.(SEÑALADO).</a:t>
            </a:r>
            <a:br>
              <a:rPr lang="es-ES" sz="1400" b="1" dirty="0"/>
            </a:br>
            <a:endParaRPr lang="es-ES" sz="1400" dirty="0"/>
          </a:p>
        </p:txBody>
      </p:sp>
    </p:spTree>
    <p:extLst>
      <p:ext uri="{BB962C8B-B14F-4D97-AF65-F5344CB8AC3E}">
        <p14:creationId xmlns:p14="http://schemas.microsoft.com/office/powerpoint/2010/main" val="2987068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8774" y="257590"/>
            <a:ext cx="9404723" cy="630494"/>
          </a:xfrm>
        </p:spPr>
        <p:txBody>
          <a:bodyPr/>
          <a:lstStyle/>
          <a:p>
            <a:pPr algn="ctr"/>
            <a:r>
              <a:rPr lang="es-ES" sz="1600" b="1" dirty="0">
                <a:solidFill>
                  <a:srgbClr val="FFFF00"/>
                </a:solidFill>
              </a:rPr>
              <a:t>PRODUCTO 8. E.I.P. ELABORACIÓN DEL PROYECTO: </a:t>
            </a:r>
            <a:br>
              <a:rPr lang="es-ES" sz="1600" b="1" dirty="0">
                <a:solidFill>
                  <a:srgbClr val="FFFF00"/>
                </a:solidFill>
              </a:rPr>
            </a:br>
            <a:r>
              <a:rPr lang="es-ES" sz="1600" b="1" dirty="0">
                <a:solidFill>
                  <a:srgbClr val="FFFF00"/>
                </a:solidFill>
              </a:rPr>
              <a:t>UN VIAJE BILINGÜE POR EUROPA A TRAVÉS DEL TIEMPO</a:t>
            </a:r>
            <a:br>
              <a:rPr lang="es-ES" sz="1600" dirty="0">
                <a:solidFill>
                  <a:srgbClr val="FFFF00"/>
                </a:solidFill>
              </a:rPr>
            </a:br>
            <a:br>
              <a:rPr lang="es-ES" sz="1600" dirty="0"/>
            </a:br>
            <a:r>
              <a:rPr lang="es-ES" sz="1600" b="1" dirty="0"/>
              <a:t>Prof. Rafael Barajas Rivera, Inglés. Prof. Juan José Gómez, Historia. Prof. Víctor Soto, Geografía</a:t>
            </a:r>
            <a:br>
              <a:rPr lang="es-ES" sz="1600" dirty="0"/>
            </a:br>
            <a:br>
              <a:rPr lang="es-ES" sz="1600" dirty="0"/>
            </a:br>
            <a:r>
              <a:rPr lang="es-ES" sz="1600" b="1" dirty="0">
                <a:solidFill>
                  <a:srgbClr val="FFFF00"/>
                </a:solidFill>
              </a:rPr>
              <a:t>I.</a:t>
            </a:r>
            <a:r>
              <a:rPr lang="es-ES" sz="1600" dirty="0">
                <a:solidFill>
                  <a:srgbClr val="FFFF00"/>
                </a:solidFill>
              </a:rPr>
              <a:t> </a:t>
            </a:r>
            <a:r>
              <a:rPr lang="es-ES" sz="1600" b="1" dirty="0">
                <a:solidFill>
                  <a:srgbClr val="FFFF00"/>
                </a:solidFill>
              </a:rPr>
              <a:t>Contexto</a:t>
            </a:r>
            <a:r>
              <a:rPr lang="es-ES" sz="1600" b="1" dirty="0"/>
              <a:t>. Justifica las circunstancias o elementos de la realidad en los que se da el problema.                         Introducción y/o justificación del proyecto.</a:t>
            </a:r>
            <a:br>
              <a:rPr lang="es-ES" sz="1600" b="1" dirty="0"/>
            </a:br>
            <a:endParaRPr lang="es-ES" sz="1600" dirty="0"/>
          </a:p>
        </p:txBody>
      </p:sp>
      <p:graphicFrame>
        <p:nvGraphicFramePr>
          <p:cNvPr id="3" name="Tabla 2"/>
          <p:cNvGraphicFramePr>
            <a:graphicFrameLocks noGrp="1"/>
          </p:cNvGraphicFramePr>
          <p:nvPr>
            <p:extLst>
              <p:ext uri="{D42A27DB-BD31-4B8C-83A1-F6EECF244321}">
                <p14:modId xmlns:p14="http://schemas.microsoft.com/office/powerpoint/2010/main" val="1451809118"/>
              </p:ext>
            </p:extLst>
          </p:nvPr>
        </p:nvGraphicFramePr>
        <p:xfrm>
          <a:off x="726570" y="2000474"/>
          <a:ext cx="10532608" cy="1283716"/>
        </p:xfrm>
        <a:graphic>
          <a:graphicData uri="http://schemas.openxmlformats.org/drawingml/2006/table">
            <a:tbl>
              <a:tblPr>
                <a:tableStyleId>{5C22544A-7EE6-4342-B048-85BDC9FD1C3A}</a:tableStyleId>
              </a:tblPr>
              <a:tblGrid>
                <a:gridCol w="10532608">
                  <a:extLst>
                    <a:ext uri="{9D8B030D-6E8A-4147-A177-3AD203B41FA5}">
                      <a16:colId xmlns:a16="http://schemas.microsoft.com/office/drawing/2014/main" val="20000"/>
                    </a:ext>
                  </a:extLst>
                </a:gridCol>
              </a:tblGrid>
              <a:tr h="494665">
                <a:tc>
                  <a:txBody>
                    <a:bodyPr/>
                    <a:lstStyle/>
                    <a:p>
                      <a:pPr algn="just">
                        <a:lnSpc>
                          <a:spcPct val="115000"/>
                        </a:lnSpc>
                        <a:spcAft>
                          <a:spcPts val="0"/>
                        </a:spcAft>
                      </a:pPr>
                      <a:r>
                        <a:rPr lang="es-ES" sz="1100" dirty="0">
                          <a:effectLst/>
                        </a:rPr>
                        <a:t>El enfoque del proyecto equilibra e integra los principales temas de inglés, historia y geografía general para favorecer en los estudiantes la reflexión y el análisis de los componentes y procesos del espacio geográfico en un determinado contexto histórico, así como de los problemas ambientales, socioeconómicos y políticos relevantes que se abordan desde la multidisciplina, a la que contribuyen tales asignaturas desde el contexto histórico-espacial, sin descuidar la expresión y explicación de diversos temas en idioma inglés.  El proyecto favorece la formación integral, la participación activa y colaborativa de los alumnos como personas críticas, responsables y solidarias de su entorno, mediante estrategias didácticas para reforzar el aprendizaje autónomo, aplicable a diferentes contextos a lo largo de su vida.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bl>
          </a:graphicData>
        </a:graphic>
      </p:graphicFrame>
      <p:sp>
        <p:nvSpPr>
          <p:cNvPr id="4" name="Rectángulo 3"/>
          <p:cNvSpPr/>
          <p:nvPr/>
        </p:nvSpPr>
        <p:spPr>
          <a:xfrm>
            <a:off x="726570" y="3500938"/>
            <a:ext cx="10367555" cy="830997"/>
          </a:xfrm>
          <a:prstGeom prst="rect">
            <a:avLst/>
          </a:prstGeom>
        </p:spPr>
        <p:txBody>
          <a:bodyPr wrap="square">
            <a:spAutoFit/>
          </a:bodyPr>
          <a:lstStyle/>
          <a:p>
            <a:r>
              <a:rPr lang="es-ES" sz="1600" b="1" dirty="0">
                <a:solidFill>
                  <a:srgbClr val="FFFF00"/>
                </a:solidFill>
                <a:latin typeface="Century Gothic" panose="020B0502020202020204" pitchFamily="34" charset="0"/>
                <a:ea typeface="Century Gothic" panose="020B0502020202020204" pitchFamily="34" charset="0"/>
                <a:cs typeface="Century Gothic" panose="020B0502020202020204" pitchFamily="34" charset="0"/>
              </a:rPr>
              <a:t>II. Intención</a:t>
            </a:r>
            <a:r>
              <a:rPr lang="es-ES" sz="1600" b="1" dirty="0">
                <a:solidFill>
                  <a:schemeClr val="tx1">
                    <a:lumMod val="95000"/>
                  </a:schemeClr>
                </a:solidFill>
                <a:latin typeface="Century Gothic" panose="020B0502020202020204" pitchFamily="34" charset="0"/>
                <a:ea typeface="Century Gothic" panose="020B0502020202020204" pitchFamily="34" charset="0"/>
                <a:cs typeface="Century Gothic" panose="020B0502020202020204" pitchFamily="34" charset="0"/>
              </a:rPr>
              <a:t>.  Sólo una de las propuestas da nombre al proyecto. Redactar como pregunta o premisa problematizadora. </a:t>
            </a:r>
          </a:p>
          <a:p>
            <a:endParaRPr lang="es-ES" sz="1600" b="1" dirty="0">
              <a:solidFill>
                <a:schemeClr val="tx1">
                  <a:lumMod val="95000"/>
                </a:schemeClr>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212571958"/>
              </p:ext>
            </p:extLst>
          </p:nvPr>
        </p:nvGraphicFramePr>
        <p:xfrm>
          <a:off x="768774" y="4193177"/>
          <a:ext cx="10532609" cy="2374646"/>
        </p:xfrm>
        <a:graphic>
          <a:graphicData uri="http://schemas.openxmlformats.org/drawingml/2006/table">
            <a:tbl>
              <a:tblPr>
                <a:tableStyleId>{5C22544A-7EE6-4342-B048-85BDC9FD1C3A}</a:tableStyleId>
              </a:tblPr>
              <a:tblGrid>
                <a:gridCol w="2497922">
                  <a:extLst>
                    <a:ext uri="{9D8B030D-6E8A-4147-A177-3AD203B41FA5}">
                      <a16:colId xmlns:a16="http://schemas.microsoft.com/office/drawing/2014/main" val="20000"/>
                    </a:ext>
                  </a:extLst>
                </a:gridCol>
                <a:gridCol w="2497922">
                  <a:extLst>
                    <a:ext uri="{9D8B030D-6E8A-4147-A177-3AD203B41FA5}">
                      <a16:colId xmlns:a16="http://schemas.microsoft.com/office/drawing/2014/main" val="20001"/>
                    </a:ext>
                  </a:extLst>
                </a:gridCol>
                <a:gridCol w="2498690">
                  <a:extLst>
                    <a:ext uri="{9D8B030D-6E8A-4147-A177-3AD203B41FA5}">
                      <a16:colId xmlns:a16="http://schemas.microsoft.com/office/drawing/2014/main" val="20002"/>
                    </a:ext>
                  </a:extLst>
                </a:gridCol>
                <a:gridCol w="3038075">
                  <a:extLst>
                    <a:ext uri="{9D8B030D-6E8A-4147-A177-3AD203B41FA5}">
                      <a16:colId xmlns:a16="http://schemas.microsoft.com/office/drawing/2014/main" val="20003"/>
                    </a:ext>
                  </a:extLst>
                </a:gridCol>
              </a:tblGrid>
              <a:tr h="864358">
                <a:tc>
                  <a:txBody>
                    <a:bodyPr/>
                    <a:lstStyle/>
                    <a:p>
                      <a:pPr algn="ctr">
                        <a:lnSpc>
                          <a:spcPct val="115000"/>
                        </a:lnSpc>
                        <a:spcAft>
                          <a:spcPts val="0"/>
                        </a:spcAft>
                      </a:pPr>
                      <a:r>
                        <a:rPr lang="es-ES" sz="1100" dirty="0">
                          <a:effectLst/>
                        </a:rPr>
                        <a:t>Dar explicación</a:t>
                      </a:r>
                    </a:p>
                    <a:p>
                      <a:pPr algn="ctr">
                        <a:lnSpc>
                          <a:spcPct val="115000"/>
                        </a:lnSpc>
                        <a:spcAft>
                          <a:spcPts val="0"/>
                        </a:spcAft>
                      </a:pPr>
                      <a:r>
                        <a:rPr lang="es-ES" sz="1100" dirty="0">
                          <a:effectLst/>
                        </a:rPr>
                        <a:t>¿Por qué algo es cómo es?</a:t>
                      </a:r>
                    </a:p>
                    <a:p>
                      <a:pPr algn="ctr">
                        <a:lnSpc>
                          <a:spcPct val="115000"/>
                        </a:lnSpc>
                        <a:spcAft>
                          <a:spcPts val="0"/>
                        </a:spcAft>
                      </a:pPr>
                      <a:r>
                        <a:rPr lang="es-ES" sz="1100" dirty="0">
                          <a:effectLst/>
                        </a:rPr>
                        <a:t>Determinar las razones que generan el problema o la situación.</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Resolver un problema</a:t>
                      </a:r>
                    </a:p>
                    <a:p>
                      <a:pPr algn="ctr">
                        <a:lnSpc>
                          <a:spcPct val="115000"/>
                        </a:lnSpc>
                        <a:spcAft>
                          <a:spcPts val="0"/>
                        </a:spcAft>
                      </a:pPr>
                      <a:r>
                        <a:rPr lang="es-ES" sz="1100" dirty="0">
                          <a:effectLst/>
                        </a:rPr>
                        <a:t>Explicar de manera detallada cómo se puede abordar y/o solucionar el problema.</a:t>
                      </a:r>
                    </a:p>
                    <a:p>
                      <a:pPr algn="ctr">
                        <a:lnSpc>
                          <a:spcPct val="115000"/>
                        </a:lnSpc>
                        <a:spcAft>
                          <a:spcPts val="0"/>
                        </a:spcAft>
                      </a:pPr>
                      <a:r>
                        <a:rPr lang="es-ES" sz="11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Hacer más eficiente o mejorar algo</a:t>
                      </a:r>
                    </a:p>
                    <a:p>
                      <a:pPr algn="ctr">
                        <a:lnSpc>
                          <a:spcPct val="115000"/>
                        </a:lnSpc>
                        <a:spcAft>
                          <a:spcPts val="0"/>
                        </a:spcAft>
                      </a:pPr>
                      <a:r>
                        <a:rPr lang="es-ES" sz="1100" dirty="0">
                          <a:effectLst/>
                        </a:rPr>
                        <a:t>¿De qué manera se pueden optimizar los procesos para alcanzar el objetivo propuesto?</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Inventar, innovar, diseñar o crear algo nuevo</a:t>
                      </a:r>
                    </a:p>
                    <a:p>
                      <a:pPr algn="ctr">
                        <a:lnSpc>
                          <a:spcPct val="115000"/>
                        </a:lnSpc>
                        <a:spcAft>
                          <a:spcPts val="0"/>
                        </a:spcAft>
                      </a:pPr>
                      <a:r>
                        <a:rPr lang="es-ES" sz="1100" dirty="0">
                          <a:effectLst/>
                        </a:rPr>
                        <a:t>¿Cómo podría ser diferente?</a:t>
                      </a:r>
                    </a:p>
                    <a:p>
                      <a:pPr algn="ctr">
                        <a:lnSpc>
                          <a:spcPct val="115000"/>
                        </a:lnSpc>
                        <a:spcAft>
                          <a:spcPts val="0"/>
                        </a:spcAft>
                      </a:pPr>
                      <a:r>
                        <a:rPr lang="es-ES" sz="1100" dirty="0">
                          <a:effectLst/>
                        </a:rPr>
                        <a:t>¿Qué nuevo producto o propuesta puedo hacer?</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0"/>
                  </a:ext>
                </a:extLst>
              </a:tr>
              <a:tr h="0">
                <a:tc>
                  <a:txBody>
                    <a:bodyPr/>
                    <a:lstStyle/>
                    <a:p>
                      <a:pPr algn="just">
                        <a:lnSpc>
                          <a:spcPct val="115000"/>
                        </a:lnSpc>
                        <a:spcAft>
                          <a:spcPts val="0"/>
                        </a:spcAft>
                      </a:pPr>
                      <a:r>
                        <a:rPr lang="es-ES" sz="1100" dirty="0">
                          <a:effectLst/>
                        </a:rPr>
                        <a:t>Integrar aspectos históricos geográficos y su expresión y comprensión en el idioma inglés permitiría tener más bases de hechos que han sucedido y están sucediendo actualmente. </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100" dirty="0">
                          <a:effectLst/>
                        </a:rPr>
                        <a:t>Diseña un  Atlas que permita integrar distintos contenidos de las asignaturas en cuestión con la finalidad de entenderlas mejor y cambiar el panorama que tenemos de México y el Mundo.</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100" dirty="0">
                          <a:effectLst/>
                        </a:rPr>
                        <a:t>El uso de fuentes de distinta naturaleza, desde los libros de texto, cartografía, TICS, etc.  que contengan temas de interés nacional y mundial, para obtener un producto más completo.</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100" dirty="0">
                          <a:effectLst/>
                        </a:rPr>
                        <a:t>Un Atlas Histórico que integre los contextos tanto en español como en idioma ingles de hechos y fenómenos históricos y geográficos del mundo contemporáneo.</a:t>
                      </a:r>
                      <a:endParaRPr lang="es-ES"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01311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3406" y="457200"/>
            <a:ext cx="9404723" cy="331053"/>
          </a:xfrm>
        </p:spPr>
        <p:txBody>
          <a:bodyPr/>
          <a:lstStyle/>
          <a:p>
            <a:pPr algn="ctr"/>
            <a:r>
              <a:rPr lang="es-ES" sz="1400" b="1" dirty="0">
                <a:solidFill>
                  <a:srgbClr val="FFFF00"/>
                </a:solidFill>
              </a:rPr>
              <a:t>PRODUCTO 8. E.I.P. ELABORACIÓN DEL PROYECTO: </a:t>
            </a:r>
            <a:br>
              <a:rPr lang="es-ES" sz="1400" b="1" dirty="0">
                <a:solidFill>
                  <a:srgbClr val="FFFF00"/>
                </a:solidFill>
              </a:rPr>
            </a:br>
            <a:r>
              <a:rPr lang="es-ES" sz="1600" b="1" dirty="0">
                <a:solidFill>
                  <a:srgbClr val="FFFF00"/>
                </a:solidFill>
              </a:rPr>
              <a:t>III. Objetivo general del proyecto</a:t>
            </a:r>
            <a:r>
              <a:rPr lang="es-ES" sz="1600" b="1" dirty="0"/>
              <a:t>.</a:t>
            </a:r>
            <a:r>
              <a:rPr lang="es-ES" sz="1600" dirty="0"/>
              <a:t>.</a:t>
            </a:r>
            <a:br>
              <a:rPr lang="es-ES" sz="1600" dirty="0"/>
            </a:br>
            <a:r>
              <a:rPr lang="es-ES" sz="1200" dirty="0"/>
              <a:t>Conocer los  distintos procesos pasados y presentes en el contexto histórico-geográfico mediante la argumentación y elaboración de diversos tipos de mapas y de textos, el uso de recursos digitales y la aplicación de métodos y herramientas de análisis espacial, histórico y gramático que le permitan valorar la utilidad de las asignaturas en cuestión y asumirse como un ciudadano comprometido  y solidario, con una actitud crítica, reflexiva y propositiva ante hechos y fenómenos históricos, así como los problemas ambientales, socioeconómicos y políticos, en el marco de la comprensión y expresión del idioma inglés.</a:t>
            </a:r>
            <a:br>
              <a:rPr lang="es-ES" sz="1200" dirty="0"/>
            </a:br>
            <a:br>
              <a:rPr lang="es-ES" sz="1200" dirty="0"/>
            </a:br>
            <a:br>
              <a:rPr lang="es-ES" sz="1200" dirty="0"/>
            </a:br>
            <a:r>
              <a:rPr lang="es-ES" sz="1600" b="1" dirty="0">
                <a:solidFill>
                  <a:srgbClr val="FFFF00"/>
                </a:solidFill>
              </a:rPr>
              <a:t>IV. Disciplinas involucradas en el trabajo interdisciplinario</a:t>
            </a:r>
            <a:br>
              <a:rPr lang="es-ES" sz="1600" b="1" dirty="0">
                <a:solidFill>
                  <a:srgbClr val="FFFF00"/>
                </a:solidFill>
              </a:rPr>
            </a:br>
            <a:br>
              <a:rPr lang="es-ES" sz="1600" b="1" dirty="0">
                <a:solidFill>
                  <a:srgbClr val="FFFF00"/>
                </a:solidFill>
              </a:rPr>
            </a:br>
            <a:br>
              <a:rPr lang="es-ES" sz="1600" b="1" dirty="0"/>
            </a:br>
            <a:br>
              <a:rPr lang="es-ES" sz="1200" dirty="0"/>
            </a:br>
            <a:br>
              <a:rPr lang="es-ES" sz="1200" dirty="0"/>
            </a:br>
            <a:br>
              <a:rPr lang="es-ES" sz="1200" dirty="0"/>
            </a:br>
            <a:br>
              <a:rPr lang="es-ES" sz="1200" dirty="0"/>
            </a:br>
            <a:br>
              <a:rPr lang="es-ES" sz="1200" dirty="0"/>
            </a:br>
            <a:br>
              <a:rPr lang="es-ES" sz="1200" dirty="0"/>
            </a:br>
            <a:br>
              <a:rPr lang="es-MX" sz="1200" dirty="0"/>
            </a:br>
            <a:br>
              <a:rPr lang="es-MX" sz="1600" dirty="0"/>
            </a:br>
            <a:endParaRPr lang="es-ES" sz="1600" dirty="0"/>
          </a:p>
        </p:txBody>
      </p:sp>
      <p:sp>
        <p:nvSpPr>
          <p:cNvPr id="2049"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a:ln>
                  <a:noFill/>
                </a:ln>
                <a:solidFill>
                  <a:srgbClr val="1C4587"/>
                </a:solidFill>
                <a:effectLst/>
                <a:latin typeface="Arial" pitchFamily="34" charset="0"/>
                <a:ea typeface="Century Gothic" pitchFamily="34" charset="0"/>
                <a:cs typeface="Century Gothic" pitchFamily="34" charset="0"/>
              </a:rPr>
              <a:t>IV. Disciplinas involucradas en el  trabajo interdisciplinario.</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20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a:ln>
                  <a:noFill/>
                </a:ln>
                <a:solidFill>
                  <a:srgbClr val="1C4587"/>
                </a:solidFill>
                <a:effectLst/>
                <a:latin typeface="Arial" pitchFamily="34" charset="0"/>
                <a:ea typeface="Century Gothic" pitchFamily="34" charset="0"/>
                <a:cs typeface="Century Gothic" pitchFamily="34" charset="0"/>
              </a:rPr>
              <a:t>IV. Disciplinas involucradas en el  trabajo interdisciplinario.</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2006221" y="-71482"/>
            <a:ext cx="2047164"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a:ln>
                  <a:noFill/>
                </a:ln>
                <a:solidFill>
                  <a:srgbClr val="1C4587"/>
                </a:solidFill>
                <a:effectLst/>
                <a:latin typeface="Arial" pitchFamily="34" charset="0"/>
                <a:ea typeface="Century Gothic" pitchFamily="34" charset="0"/>
                <a:cs typeface="Century Gothic" pitchFamily="34" charset="0"/>
              </a:rPr>
              <a:t>IV. Disciplinas involucradas en el  trabajo interdisciplinario.</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1439752758"/>
              </p:ext>
            </p:extLst>
          </p:nvPr>
        </p:nvGraphicFramePr>
        <p:xfrm>
          <a:off x="673406" y="2782388"/>
          <a:ext cx="9562012" cy="3728466"/>
        </p:xfrm>
        <a:graphic>
          <a:graphicData uri="http://schemas.openxmlformats.org/drawingml/2006/table">
            <a:tbl>
              <a:tblPr firstRow="1" bandRow="1">
                <a:tableStyleId>{5C22544A-7EE6-4342-B048-85BDC9FD1C3A}</a:tableStyleId>
              </a:tblPr>
              <a:tblGrid>
                <a:gridCol w="2390503">
                  <a:extLst>
                    <a:ext uri="{9D8B030D-6E8A-4147-A177-3AD203B41FA5}">
                      <a16:colId xmlns:a16="http://schemas.microsoft.com/office/drawing/2014/main" val="20000"/>
                    </a:ext>
                  </a:extLst>
                </a:gridCol>
                <a:gridCol w="2392975">
                  <a:extLst>
                    <a:ext uri="{9D8B030D-6E8A-4147-A177-3AD203B41FA5}">
                      <a16:colId xmlns:a16="http://schemas.microsoft.com/office/drawing/2014/main" val="20001"/>
                    </a:ext>
                  </a:extLst>
                </a:gridCol>
                <a:gridCol w="2388031">
                  <a:extLst>
                    <a:ext uri="{9D8B030D-6E8A-4147-A177-3AD203B41FA5}">
                      <a16:colId xmlns:a16="http://schemas.microsoft.com/office/drawing/2014/main" val="20002"/>
                    </a:ext>
                  </a:extLst>
                </a:gridCol>
                <a:gridCol w="2390503">
                  <a:extLst>
                    <a:ext uri="{9D8B030D-6E8A-4147-A177-3AD203B41FA5}">
                      <a16:colId xmlns:a16="http://schemas.microsoft.com/office/drawing/2014/main" val="20003"/>
                    </a:ext>
                  </a:extLst>
                </a:gridCol>
              </a:tblGrid>
              <a:tr h="259654">
                <a:tc>
                  <a:txBody>
                    <a:bodyPr/>
                    <a:lstStyle/>
                    <a:p>
                      <a:pPr algn="ctr">
                        <a:lnSpc>
                          <a:spcPct val="115000"/>
                        </a:lnSpc>
                        <a:spcAft>
                          <a:spcPts val="0"/>
                        </a:spcAft>
                      </a:pPr>
                      <a:r>
                        <a:rPr lang="es-ES" sz="1100" b="1" dirty="0">
                          <a:solidFill>
                            <a:schemeClr val="tx1"/>
                          </a:solidFill>
                          <a:latin typeface="Century Gothic"/>
                          <a:ea typeface="Century Gothic"/>
                          <a:cs typeface="Century Gothic"/>
                        </a:rPr>
                        <a:t>Disciplinas:</a:t>
                      </a:r>
                      <a:endParaRPr lang="es-MX" sz="1100" dirty="0">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100" b="1" dirty="0">
                          <a:solidFill>
                            <a:schemeClr val="tx1"/>
                          </a:solidFill>
                          <a:latin typeface="Century Gothic"/>
                          <a:ea typeface="Century Gothic"/>
                          <a:cs typeface="Century Gothic"/>
                        </a:rPr>
                        <a:t>Inglés</a:t>
                      </a:r>
                      <a:endParaRPr lang="es-MX" sz="1100">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100" b="1" dirty="0">
                          <a:solidFill>
                            <a:schemeClr val="tx1"/>
                          </a:solidFill>
                          <a:latin typeface="Century Gothic"/>
                          <a:ea typeface="Century Gothic"/>
                          <a:cs typeface="Century Gothic"/>
                        </a:rPr>
                        <a:t>Historia</a:t>
                      </a:r>
                      <a:endParaRPr lang="es-MX" sz="1100">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100" b="1" dirty="0">
                          <a:solidFill>
                            <a:schemeClr val="tx1"/>
                          </a:solidFill>
                          <a:latin typeface="Century Gothic"/>
                          <a:ea typeface="Century Gothic"/>
                          <a:cs typeface="Century Gothic"/>
                        </a:rPr>
                        <a:t>Geografía</a:t>
                      </a:r>
                      <a:endParaRPr lang="es-MX" sz="1100">
                        <a:solidFill>
                          <a:schemeClr val="tx1"/>
                        </a:solidFill>
                        <a:latin typeface="Arial"/>
                        <a:ea typeface="Arial"/>
                      </a:endParaRPr>
                    </a:p>
                  </a:txBody>
                  <a:tcPr marL="63500" marR="63500" marT="63500" marB="63500"/>
                </a:tc>
                <a:extLst>
                  <a:ext uri="{0D108BD9-81ED-4DB2-BD59-A6C34878D82A}">
                    <a16:rowId xmlns:a16="http://schemas.microsoft.com/office/drawing/2014/main" val="10000"/>
                  </a:ext>
                </a:extLst>
              </a:tr>
              <a:tr h="1327909">
                <a:tc>
                  <a:txBody>
                    <a:bodyPr/>
                    <a:lstStyle/>
                    <a:p>
                      <a:pPr algn="just">
                        <a:lnSpc>
                          <a:spcPct val="115000"/>
                        </a:lnSpc>
                        <a:spcAft>
                          <a:spcPts val="0"/>
                        </a:spcAft>
                      </a:pPr>
                      <a:r>
                        <a:rPr lang="es-ES" sz="1100" b="1" dirty="0">
                          <a:solidFill>
                            <a:srgbClr val="1C4587"/>
                          </a:solidFill>
                          <a:latin typeface="Century Gothic"/>
                          <a:ea typeface="Century Gothic"/>
                          <a:cs typeface="Century Gothic"/>
                        </a:rPr>
                        <a:t>1. Contenidos/Temas</a:t>
                      </a:r>
                      <a:endParaRPr lang="es-MX" sz="1100">
                        <a:solidFill>
                          <a:srgbClr val="000000"/>
                        </a:solidFill>
                        <a:latin typeface="Arial"/>
                        <a:ea typeface="Arial"/>
                      </a:endParaRPr>
                    </a:p>
                    <a:p>
                      <a:pPr algn="just">
                        <a:lnSpc>
                          <a:spcPct val="115000"/>
                        </a:lnSpc>
                        <a:spcAft>
                          <a:spcPts val="0"/>
                        </a:spcAft>
                      </a:pPr>
                      <a:r>
                        <a:rPr lang="es-ES" sz="1100" b="1" dirty="0">
                          <a:solidFill>
                            <a:srgbClr val="1C4587"/>
                          </a:solidFill>
                          <a:latin typeface="Century Gothic"/>
                          <a:ea typeface="Century Gothic"/>
                          <a:cs typeface="Century Gothic"/>
                        </a:rPr>
                        <a:t>Involucrados</a:t>
                      </a:r>
                      <a:r>
                        <a:rPr lang="es-MX" sz="1100" b="1" baseline="0">
                          <a:solidFill>
                            <a:srgbClr val="000000"/>
                          </a:solidFill>
                          <a:latin typeface="Arial"/>
                          <a:ea typeface="Century Gothic"/>
                          <a:cs typeface="Century Gothic"/>
                        </a:rPr>
                        <a:t> </a:t>
                      </a:r>
                    </a:p>
                    <a:p>
                      <a:pPr algn="just">
                        <a:lnSpc>
                          <a:spcPct val="115000"/>
                        </a:lnSpc>
                        <a:spcAft>
                          <a:spcPts val="0"/>
                        </a:spcAft>
                      </a:pPr>
                      <a:r>
                        <a:rPr lang="es-ES" sz="1100" dirty="0">
                          <a:solidFill>
                            <a:srgbClr val="1F497D"/>
                          </a:solidFill>
                          <a:latin typeface="Century Gothic"/>
                          <a:ea typeface="Century Gothic"/>
                          <a:cs typeface="Century Gothic"/>
                        </a:rPr>
                        <a:t>del  programa, que se consideran.</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100" dirty="0">
                          <a:solidFill>
                            <a:srgbClr val="000000"/>
                          </a:solidFill>
                          <a:latin typeface="Century Gothic"/>
                          <a:ea typeface="Century Gothic"/>
                          <a:cs typeface="Century Gothic"/>
                        </a:rPr>
                        <a:t>1.- Pasado simple.</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2.- Pasado Continuo.</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3.- Pasado Perfecto.</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4.- Expresiones de tiempo.</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1.- La Guerra Fría.</a:t>
                      </a:r>
                      <a:endParaRPr lang="es-MX" sz="1100" dirty="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2.- Los cambios políticos.</a:t>
                      </a:r>
                      <a:endParaRPr lang="es-MX" sz="1100" dirty="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3.- La creación de nuevos estados.</a:t>
                      </a:r>
                      <a:endParaRPr lang="es-MX" sz="1100" dirty="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4.- La repartición del mundo.</a:t>
                      </a:r>
                      <a:endParaRPr lang="es-MX" sz="1100" dirty="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5.- Acuerdo de Posdman.</a:t>
                      </a:r>
                      <a:endParaRPr lang="es-MX" sz="1100" dirty="0">
                        <a:solidFill>
                          <a:srgbClr val="000000"/>
                        </a:solidFill>
                        <a:latin typeface="Arial"/>
                        <a:ea typeface="Arial"/>
                      </a:endParaRPr>
                    </a:p>
                  </a:txBody>
                  <a:tcPr marL="63500" marR="63500" marT="63500" marB="63500"/>
                </a:tc>
                <a:tc>
                  <a:txBody>
                    <a:bodyPr/>
                    <a:lstStyle/>
                    <a:p>
                      <a:pPr>
                        <a:lnSpc>
                          <a:spcPct val="115000"/>
                        </a:lnSpc>
                        <a:spcAft>
                          <a:spcPts val="0"/>
                        </a:spcAft>
                      </a:pPr>
                      <a:r>
                        <a:rPr lang="es-MX" sz="1000">
                          <a:solidFill>
                            <a:srgbClr val="000000"/>
                          </a:solidFill>
                          <a:latin typeface="Century Gothic"/>
                          <a:ea typeface="Arial"/>
                          <a:cs typeface="Century Gothic"/>
                        </a:rPr>
                        <a:t>1. Espacio geográfico: La huella de la sociedad </a:t>
                      </a:r>
                      <a:endParaRPr lang="es-MX" sz="1200">
                        <a:solidFill>
                          <a:srgbClr val="000000"/>
                        </a:solidFill>
                        <a:latin typeface="Century Gothic"/>
                        <a:ea typeface="Arial"/>
                        <a:cs typeface="Century Gothic"/>
                      </a:endParaRPr>
                    </a:p>
                    <a:p>
                      <a:pPr>
                        <a:lnSpc>
                          <a:spcPct val="115000"/>
                        </a:lnSpc>
                        <a:spcAft>
                          <a:spcPts val="0"/>
                        </a:spcAft>
                      </a:pPr>
                      <a:r>
                        <a:rPr lang="es-MX" sz="1000">
                          <a:solidFill>
                            <a:srgbClr val="000000"/>
                          </a:solidFill>
                          <a:latin typeface="Century Gothic"/>
                          <a:ea typeface="Arial"/>
                          <a:cs typeface="Century Gothic"/>
                        </a:rPr>
                        <a:t>2. Población en un mundo diverso y desigual </a:t>
                      </a:r>
                      <a:endParaRPr lang="es-MX" sz="1200">
                        <a:solidFill>
                          <a:srgbClr val="000000"/>
                        </a:solidFill>
                        <a:latin typeface="Century Gothic"/>
                        <a:ea typeface="Arial"/>
                        <a:cs typeface="Century Gothic"/>
                      </a:endParaRPr>
                    </a:p>
                    <a:p>
                      <a:pPr>
                        <a:lnSpc>
                          <a:spcPct val="115000"/>
                        </a:lnSpc>
                        <a:spcAft>
                          <a:spcPts val="0"/>
                        </a:spcAft>
                      </a:pPr>
                      <a:r>
                        <a:rPr lang="es-MX" sz="1000">
                          <a:solidFill>
                            <a:srgbClr val="000000"/>
                          </a:solidFill>
                          <a:latin typeface="Century Gothic"/>
                          <a:ea typeface="Arial"/>
                          <a:cs typeface="Century Gothic"/>
                        </a:rPr>
                        <a:t>3. Espacialidad del proceso económico y desigualdad </a:t>
                      </a:r>
                      <a:endParaRPr lang="es-MX" sz="1200">
                        <a:solidFill>
                          <a:srgbClr val="000000"/>
                        </a:solidFill>
                        <a:latin typeface="Century Gothic"/>
                        <a:ea typeface="Arial"/>
                        <a:cs typeface="Century Gothic"/>
                      </a:endParaRPr>
                    </a:p>
                    <a:p>
                      <a:pPr>
                        <a:lnSpc>
                          <a:spcPct val="115000"/>
                        </a:lnSpc>
                        <a:spcAft>
                          <a:spcPts val="0"/>
                        </a:spcAft>
                      </a:pPr>
                      <a:r>
                        <a:rPr lang="es-MX" sz="1000">
                          <a:solidFill>
                            <a:srgbClr val="000000"/>
                          </a:solidFill>
                          <a:latin typeface="Century Gothic"/>
                          <a:ea typeface="Arial"/>
                          <a:cs typeface="Century Gothic"/>
                        </a:rPr>
                        <a:t>4. Organización política, poder y conflictos en el territorio </a:t>
                      </a:r>
                      <a:endParaRPr lang="es-MX" sz="1200">
                        <a:solidFill>
                          <a:srgbClr val="000000"/>
                        </a:solidFill>
                        <a:latin typeface="Century Gothic"/>
                        <a:ea typeface="Arial"/>
                        <a:cs typeface="Century Gothic"/>
                      </a:endParaRPr>
                    </a:p>
                  </a:txBody>
                  <a:tcPr marL="63500" marR="63500" marT="63500" marB="63500"/>
                </a:tc>
                <a:extLst>
                  <a:ext uri="{0D108BD9-81ED-4DB2-BD59-A6C34878D82A}">
                    <a16:rowId xmlns:a16="http://schemas.microsoft.com/office/drawing/2014/main" val="10001"/>
                  </a:ext>
                </a:extLst>
              </a:tr>
              <a:tr h="1632314">
                <a:tc>
                  <a:txBody>
                    <a:bodyPr/>
                    <a:lstStyle/>
                    <a:p>
                      <a:pPr>
                        <a:lnSpc>
                          <a:spcPct val="115000"/>
                        </a:lnSpc>
                        <a:spcAft>
                          <a:spcPts val="0"/>
                        </a:spcAft>
                      </a:pPr>
                      <a:r>
                        <a:rPr lang="es-ES" sz="1100" b="1" dirty="0">
                          <a:solidFill>
                            <a:srgbClr val="1F497D"/>
                          </a:solidFill>
                          <a:latin typeface="Century Gothic"/>
                          <a:ea typeface="Century Gothic"/>
                          <a:cs typeface="Century Gothic"/>
                        </a:rPr>
                        <a:t>2. Conceptos clave,</a:t>
                      </a:r>
                      <a:endParaRPr lang="es-MX" sz="1100">
                        <a:solidFill>
                          <a:srgbClr val="000000"/>
                        </a:solidFill>
                        <a:latin typeface="Arial"/>
                        <a:ea typeface="Arial"/>
                      </a:endParaRPr>
                    </a:p>
                    <a:p>
                      <a:pPr>
                        <a:lnSpc>
                          <a:spcPct val="115000"/>
                        </a:lnSpc>
                        <a:spcAft>
                          <a:spcPts val="0"/>
                        </a:spcAft>
                      </a:pPr>
                      <a:r>
                        <a:rPr lang="es-ES" sz="1100" b="1" dirty="0">
                          <a:solidFill>
                            <a:srgbClr val="1F497D"/>
                          </a:solidFill>
                          <a:latin typeface="Century Gothic"/>
                          <a:ea typeface="Century Gothic"/>
                          <a:cs typeface="Century Gothic"/>
                        </a:rPr>
                        <a:t>Trascendentales.</a:t>
                      </a:r>
                      <a:endParaRPr lang="es-MX" sz="1100">
                        <a:solidFill>
                          <a:srgbClr val="000000"/>
                        </a:solidFill>
                        <a:latin typeface="Arial"/>
                        <a:ea typeface="Arial"/>
                      </a:endParaRPr>
                    </a:p>
                    <a:p>
                      <a:pPr marL="176530">
                        <a:lnSpc>
                          <a:spcPct val="115000"/>
                        </a:lnSpc>
                        <a:spcAft>
                          <a:spcPts val="0"/>
                        </a:spcAft>
                      </a:pPr>
                      <a:r>
                        <a:rPr lang="es-ES" sz="1100" dirty="0">
                          <a:solidFill>
                            <a:srgbClr val="1F497D"/>
                          </a:solidFill>
                          <a:latin typeface="Century Gothic"/>
                          <a:ea typeface="Century Gothic"/>
                          <a:cs typeface="Century Gothic"/>
                        </a:rPr>
                        <a:t>Conceptos básicos que surgen  del proyecto,  permiten la comprensión del mismo y  pueden ser transferibles a otros ámbitos.</a:t>
                      </a:r>
                      <a:endParaRPr lang="es-MX" sz="1100">
                        <a:solidFill>
                          <a:srgbClr val="000000"/>
                        </a:solidFill>
                        <a:latin typeface="Arial"/>
                        <a:ea typeface="Arial"/>
                      </a:endParaRPr>
                    </a:p>
                    <a:p>
                      <a:pPr marL="176530">
                        <a:lnSpc>
                          <a:spcPct val="115000"/>
                        </a:lnSpc>
                        <a:spcAft>
                          <a:spcPts val="0"/>
                        </a:spcAft>
                      </a:pPr>
                      <a:r>
                        <a:rPr lang="es-ES" sz="1100" dirty="0">
                          <a:solidFill>
                            <a:srgbClr val="1F497D"/>
                          </a:solidFill>
                          <a:latin typeface="Century Gothic"/>
                          <a:ea typeface="Century Gothic"/>
                          <a:cs typeface="Century Gothic"/>
                        </a:rPr>
                        <a:t>Se consideran parte de un  Glosario.</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100" dirty="0">
                          <a:solidFill>
                            <a:srgbClr val="000000"/>
                          </a:solidFill>
                          <a:latin typeface="Century Gothic"/>
                          <a:ea typeface="Century Gothic"/>
                          <a:cs typeface="Century Gothic"/>
                        </a:rPr>
                        <a:t>1.1 Estructuras y usos.</a:t>
                      </a:r>
                      <a:endParaRPr lang="es-MX" sz="1100" dirty="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2.1 Estructuras y usos.</a:t>
                      </a:r>
                      <a:endParaRPr lang="es-MX" sz="1100" dirty="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3.1 Estructuras y usos.</a:t>
                      </a:r>
                      <a:endParaRPr lang="es-MX" sz="1100" dirty="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4.1 Ago, Yesterday, Last, etc.</a:t>
                      </a:r>
                      <a:endParaRPr lang="es-MX" sz="1100" dirty="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1.1.- Continuidad y cambio.</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2.1 Capitalismo</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3.1 Socialismo</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4.1 Tercer Mundo.</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Arial"/>
                        </a:rPr>
                        <a:t>1.1 Bases de la Geografía. </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Arial"/>
                        </a:rPr>
                        <a:t>2.1 Tendencias y políticas poblacionales.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Arial"/>
                          <a:cs typeface="Century Gothic"/>
                        </a:rPr>
                        <a:t>3</a:t>
                      </a:r>
                      <a:r>
                        <a:rPr lang="es-MX" sz="1000">
                          <a:solidFill>
                            <a:srgbClr val="000000"/>
                          </a:solidFill>
                          <a:latin typeface="Century Gothic"/>
                          <a:ea typeface="Arial"/>
                          <a:cs typeface="Century Gothic"/>
                        </a:rPr>
                        <a:t>.1 Transformaciones territoriales del proceso económico.</a:t>
                      </a:r>
                      <a:endParaRPr lang="es-MX" sz="1200">
                        <a:solidFill>
                          <a:srgbClr val="000000"/>
                        </a:solidFill>
                        <a:latin typeface="Century Gothic"/>
                        <a:ea typeface="Arial"/>
                        <a:cs typeface="Century Gothic"/>
                      </a:endParaRPr>
                    </a:p>
                    <a:p>
                      <a:pPr>
                        <a:lnSpc>
                          <a:spcPct val="115000"/>
                        </a:lnSpc>
                        <a:spcAft>
                          <a:spcPts val="0"/>
                        </a:spcAft>
                      </a:pPr>
                      <a:r>
                        <a:rPr lang="es-ES" sz="1000" dirty="0">
                          <a:solidFill>
                            <a:srgbClr val="000000"/>
                          </a:solidFill>
                          <a:latin typeface="Century Gothic"/>
                          <a:ea typeface="Arial"/>
                        </a:rPr>
                        <a:t>3.2 Pobreza y procesos de segregación </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Arial"/>
                        </a:rPr>
                        <a:t>4.1 Estado y Poder. </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Arial"/>
                        </a:rPr>
                        <a:t>4.2 Zonas de tensión y conflictos políticos.</a:t>
                      </a:r>
                      <a:endParaRPr lang="es-MX" sz="1100">
                        <a:solidFill>
                          <a:srgbClr val="000000"/>
                        </a:solidFill>
                        <a:latin typeface="Arial"/>
                        <a:ea typeface="Arial"/>
                      </a:endParaRPr>
                    </a:p>
                  </a:txBody>
                  <a:tcPr marL="63500" marR="63500" marT="63500" marB="635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24598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331053"/>
          </a:xfrm>
        </p:spPr>
        <p:txBody>
          <a:bodyPr/>
          <a:lstStyle/>
          <a:p>
            <a:pPr algn="ctr"/>
            <a:r>
              <a:rPr lang="es-ES" sz="1400" b="1" dirty="0">
                <a:solidFill>
                  <a:srgbClr val="FFFF00"/>
                </a:solidFill>
              </a:rPr>
              <a:t>PRODUCTO 8. E.I.P. ELABORACIÓN DEL PROYECTO: </a:t>
            </a:r>
            <a:br>
              <a:rPr lang="es-ES" sz="1400" b="1" dirty="0">
                <a:solidFill>
                  <a:srgbClr val="FFFF00"/>
                </a:solidFill>
              </a:rPr>
            </a:br>
            <a:r>
              <a:rPr lang="es-ES" sz="1600" b="1" dirty="0">
                <a:solidFill>
                  <a:srgbClr val="FFFF00"/>
                </a:solidFill>
              </a:rPr>
              <a:t>V. Continuación.</a:t>
            </a:r>
            <a:br>
              <a:rPr lang="es-ES" sz="1600" b="1" dirty="0">
                <a:solidFill>
                  <a:srgbClr val="FFFF00"/>
                </a:solidFill>
              </a:rPr>
            </a:br>
            <a:br>
              <a:rPr lang="es-ES" sz="1600" b="1" dirty="0">
                <a:solidFill>
                  <a:srgbClr val="FFFF00"/>
                </a:solidFill>
              </a:rPr>
            </a:br>
            <a:br>
              <a:rPr lang="es-ES" sz="1600" b="1" dirty="0"/>
            </a:br>
            <a:br>
              <a:rPr lang="es-ES" sz="1600" b="1" dirty="0"/>
            </a:br>
            <a:br>
              <a:rPr lang="es-ES" sz="1600" b="1" dirty="0"/>
            </a:br>
            <a:endParaRPr lang="es-ES" sz="1600" b="1" dirty="0"/>
          </a:p>
        </p:txBody>
      </p:sp>
      <p:graphicFrame>
        <p:nvGraphicFramePr>
          <p:cNvPr id="3" name="2 Tabla"/>
          <p:cNvGraphicFramePr>
            <a:graphicFrameLocks noGrp="1"/>
          </p:cNvGraphicFramePr>
          <p:nvPr>
            <p:extLst>
              <p:ext uri="{D42A27DB-BD31-4B8C-83A1-F6EECF244321}">
                <p14:modId xmlns:p14="http://schemas.microsoft.com/office/powerpoint/2010/main" val="1564437726"/>
              </p:ext>
            </p:extLst>
          </p:nvPr>
        </p:nvGraphicFramePr>
        <p:xfrm>
          <a:off x="646111" y="1085424"/>
          <a:ext cx="10189032" cy="5329752"/>
        </p:xfrm>
        <a:graphic>
          <a:graphicData uri="http://schemas.openxmlformats.org/drawingml/2006/table">
            <a:tbl>
              <a:tblPr firstRow="1" bandRow="1">
                <a:tableStyleId>{5C22544A-7EE6-4342-B048-85BDC9FD1C3A}</a:tableStyleId>
              </a:tblPr>
              <a:tblGrid>
                <a:gridCol w="2547258">
                  <a:extLst>
                    <a:ext uri="{9D8B030D-6E8A-4147-A177-3AD203B41FA5}">
                      <a16:colId xmlns:a16="http://schemas.microsoft.com/office/drawing/2014/main" val="20000"/>
                    </a:ext>
                  </a:extLst>
                </a:gridCol>
                <a:gridCol w="2547258">
                  <a:extLst>
                    <a:ext uri="{9D8B030D-6E8A-4147-A177-3AD203B41FA5}">
                      <a16:colId xmlns:a16="http://schemas.microsoft.com/office/drawing/2014/main" val="20001"/>
                    </a:ext>
                  </a:extLst>
                </a:gridCol>
                <a:gridCol w="2547258">
                  <a:extLst>
                    <a:ext uri="{9D8B030D-6E8A-4147-A177-3AD203B41FA5}">
                      <a16:colId xmlns:a16="http://schemas.microsoft.com/office/drawing/2014/main" val="20002"/>
                    </a:ext>
                  </a:extLst>
                </a:gridCol>
                <a:gridCol w="2547258">
                  <a:extLst>
                    <a:ext uri="{9D8B030D-6E8A-4147-A177-3AD203B41FA5}">
                      <a16:colId xmlns:a16="http://schemas.microsoft.com/office/drawing/2014/main" val="20003"/>
                    </a:ext>
                  </a:extLst>
                </a:gridCol>
              </a:tblGrid>
              <a:tr h="2832424">
                <a:tc>
                  <a:txBody>
                    <a:bodyPr/>
                    <a:lstStyle/>
                    <a:p>
                      <a:pPr marL="342900" lvl="0" indent="-342900" rtl="0">
                        <a:lnSpc>
                          <a:spcPct val="115000"/>
                        </a:lnSpc>
                        <a:spcAft>
                          <a:spcPts val="0"/>
                        </a:spcAft>
                        <a:buFont typeface="+mj-lt"/>
                        <a:buAutoNum type="arabicPeriod" startAt="3"/>
                      </a:pPr>
                      <a:r>
                        <a:rPr lang="es-ES" sz="1100" b="1" dirty="0">
                          <a:solidFill>
                            <a:schemeClr val="tx1"/>
                          </a:solidFill>
                          <a:latin typeface="Century Gothic"/>
                          <a:ea typeface="Century Gothic"/>
                          <a:cs typeface="Century Gothic"/>
                        </a:rPr>
                        <a:t>Objetivos o propósitos</a:t>
                      </a:r>
                      <a:endParaRPr lang="es-MX" sz="1100">
                        <a:solidFill>
                          <a:schemeClr val="tx1"/>
                        </a:solidFill>
                        <a:latin typeface="Arial"/>
                        <a:ea typeface="Arial"/>
                      </a:endParaRPr>
                    </a:p>
                    <a:p>
                      <a:pPr marL="180340">
                        <a:lnSpc>
                          <a:spcPct val="115000"/>
                        </a:lnSpc>
                        <a:spcAft>
                          <a:spcPts val="0"/>
                        </a:spcAft>
                      </a:pPr>
                      <a:r>
                        <a:rPr lang="es-ES" sz="1100" dirty="0">
                          <a:solidFill>
                            <a:schemeClr val="tx1"/>
                          </a:solidFill>
                          <a:latin typeface="Century Gothic"/>
                          <a:ea typeface="Century Gothic"/>
                          <a:cs typeface="Century Gothic"/>
                        </a:rPr>
                        <a:t>a alcanzar. </a:t>
                      </a:r>
                      <a:endParaRPr lang="es-MX" sz="1100">
                        <a:solidFill>
                          <a:schemeClr val="tx1"/>
                        </a:solidFill>
                        <a:latin typeface="Arial"/>
                        <a:ea typeface="Arial"/>
                      </a:endParaRPr>
                    </a:p>
                  </a:txBody>
                  <a:tcPr marL="63500" marR="63500" marT="63500" marB="63500"/>
                </a:tc>
                <a:tc>
                  <a:txBody>
                    <a:bodyPr/>
                    <a:lstStyle/>
                    <a:p>
                      <a:pPr>
                        <a:lnSpc>
                          <a:spcPct val="115000"/>
                        </a:lnSpc>
                        <a:spcAft>
                          <a:spcPts val="0"/>
                        </a:spcAft>
                      </a:pPr>
                      <a:r>
                        <a:rPr lang="es-ES" sz="1100" dirty="0">
                          <a:solidFill>
                            <a:schemeClr val="tx1"/>
                          </a:solidFill>
                          <a:latin typeface="Century Gothic"/>
                          <a:ea typeface="Century Gothic"/>
                          <a:cs typeface="Century Gothic"/>
                        </a:rPr>
                        <a:t>1.- Los alumnos puedan narrar fragmentos relevantes de la historia.</a:t>
                      </a:r>
                      <a:endParaRPr lang="es-MX" sz="1100">
                        <a:solidFill>
                          <a:schemeClr val="tx1"/>
                        </a:solidFill>
                        <a:latin typeface="Arial"/>
                        <a:ea typeface="Arial"/>
                      </a:endParaRPr>
                    </a:p>
                    <a:p>
                      <a:pPr>
                        <a:lnSpc>
                          <a:spcPct val="115000"/>
                        </a:lnSpc>
                        <a:spcAft>
                          <a:spcPts val="0"/>
                        </a:spcAft>
                      </a:pPr>
                      <a:r>
                        <a:rPr lang="es-ES" sz="1100" dirty="0">
                          <a:solidFill>
                            <a:schemeClr val="tx1"/>
                          </a:solidFill>
                          <a:latin typeface="Century Gothic"/>
                          <a:ea typeface="Century Gothic"/>
                          <a:cs typeface="Century Gothic"/>
                        </a:rPr>
                        <a:t>2.- El alumno puede dar definiciones a palabras no tan comunes.</a:t>
                      </a:r>
                      <a:endParaRPr lang="es-MX" sz="1100">
                        <a:solidFill>
                          <a:schemeClr val="tx1"/>
                        </a:solidFill>
                        <a:latin typeface="Arial"/>
                        <a:ea typeface="Arial"/>
                      </a:endParaRPr>
                    </a:p>
                  </a:txBody>
                  <a:tcPr marL="63500" marR="63500" marT="63500" marB="63500"/>
                </a:tc>
                <a:tc>
                  <a:txBody>
                    <a:bodyPr/>
                    <a:lstStyle/>
                    <a:p>
                      <a:pPr>
                        <a:lnSpc>
                          <a:spcPct val="115000"/>
                        </a:lnSpc>
                        <a:spcAft>
                          <a:spcPts val="0"/>
                        </a:spcAft>
                      </a:pPr>
                      <a:r>
                        <a:rPr lang="es-ES" sz="1000" dirty="0">
                          <a:solidFill>
                            <a:schemeClr val="tx1"/>
                          </a:solidFill>
                          <a:latin typeface="Century Gothic"/>
                          <a:ea typeface="Century Gothic"/>
                          <a:cs typeface="Century Gothic"/>
                        </a:rPr>
                        <a:t>1.- Los alumnos comprendan las consecuencias políticas económicas y geográficas que ocasiono la Guerra Fría en el Mundo después de la Segunda Guerra Mundial.</a:t>
                      </a:r>
                      <a:endParaRPr lang="es-MX" sz="1100">
                        <a:solidFill>
                          <a:schemeClr val="tx1"/>
                        </a:solidFill>
                        <a:latin typeface="Arial"/>
                        <a:ea typeface="Arial"/>
                      </a:endParaRPr>
                    </a:p>
                    <a:p>
                      <a:pPr>
                        <a:lnSpc>
                          <a:spcPct val="115000"/>
                        </a:lnSpc>
                        <a:spcAft>
                          <a:spcPts val="0"/>
                        </a:spcAft>
                      </a:pPr>
                      <a:r>
                        <a:rPr lang="es-ES" sz="1000" dirty="0">
                          <a:solidFill>
                            <a:schemeClr val="tx1"/>
                          </a:solidFill>
                          <a:latin typeface="Century Gothic"/>
                          <a:ea typeface="Century Gothic"/>
                          <a:cs typeface="Century Gothic"/>
                        </a:rPr>
                        <a:t>2.- El alumno comprenda el concepto de Guerra Fría.</a:t>
                      </a:r>
                      <a:endParaRPr lang="es-MX" sz="1100">
                        <a:solidFill>
                          <a:schemeClr val="tx1"/>
                        </a:solidFill>
                        <a:latin typeface="Arial"/>
                        <a:ea typeface="Arial"/>
                      </a:endParaRPr>
                    </a:p>
                    <a:p>
                      <a:pPr>
                        <a:lnSpc>
                          <a:spcPct val="115000"/>
                        </a:lnSpc>
                        <a:spcAft>
                          <a:spcPts val="0"/>
                        </a:spcAft>
                      </a:pPr>
                      <a:r>
                        <a:rPr lang="es-ES" sz="1000" dirty="0">
                          <a:solidFill>
                            <a:schemeClr val="tx1"/>
                          </a:solidFill>
                          <a:latin typeface="Century Gothic"/>
                          <a:ea typeface="Century Gothic"/>
                          <a:cs typeface="Century Gothic"/>
                        </a:rPr>
                        <a:t>3.- El alumno comprenda las similitudes y diferencias entre capitalismo y socialismo.</a:t>
                      </a:r>
                      <a:endParaRPr lang="es-MX" sz="1100">
                        <a:solidFill>
                          <a:schemeClr val="tx1"/>
                        </a:solidFill>
                        <a:latin typeface="Arial"/>
                        <a:ea typeface="Arial"/>
                      </a:endParaRPr>
                    </a:p>
                  </a:txBody>
                  <a:tcPr marL="63500" marR="63500" marT="63500" marB="63500"/>
                </a:tc>
                <a:tc>
                  <a:txBody>
                    <a:bodyPr/>
                    <a:lstStyle/>
                    <a:p>
                      <a:pPr>
                        <a:lnSpc>
                          <a:spcPct val="115000"/>
                        </a:lnSpc>
                        <a:spcAft>
                          <a:spcPts val="0"/>
                        </a:spcAft>
                      </a:pPr>
                      <a:r>
                        <a:rPr lang="es-MX" sz="1000">
                          <a:solidFill>
                            <a:schemeClr val="tx1"/>
                          </a:solidFill>
                          <a:latin typeface="Century Gothic"/>
                          <a:ea typeface="Arial"/>
                          <a:cs typeface="Century Gothic"/>
                        </a:rPr>
                        <a:t>1. Comparará los diferentes conceptos del espacio geográfico y sus categorías </a:t>
                      </a:r>
                      <a:endParaRPr lang="es-MX" sz="1200">
                        <a:solidFill>
                          <a:schemeClr val="tx1"/>
                        </a:solidFill>
                        <a:latin typeface="Century Gothic"/>
                        <a:ea typeface="Arial"/>
                        <a:cs typeface="Century Gothic"/>
                      </a:endParaRPr>
                    </a:p>
                    <a:p>
                      <a:pPr>
                        <a:lnSpc>
                          <a:spcPct val="115000"/>
                        </a:lnSpc>
                        <a:spcAft>
                          <a:spcPts val="0"/>
                        </a:spcAft>
                      </a:pPr>
                      <a:r>
                        <a:rPr lang="es-MX" sz="1000">
                          <a:solidFill>
                            <a:schemeClr val="tx1"/>
                          </a:solidFill>
                          <a:latin typeface="Century Gothic"/>
                          <a:ea typeface="Arial"/>
                          <a:cs typeface="Century Gothic"/>
                        </a:rPr>
                        <a:t>2. Comprenderá la dinámica de la estructura, movilidad y distribución de la población como producto de los procesos ambientales, económicos y políticos.</a:t>
                      </a:r>
                      <a:endParaRPr lang="es-MX" sz="1200">
                        <a:solidFill>
                          <a:schemeClr val="tx1"/>
                        </a:solidFill>
                        <a:latin typeface="Century Gothic"/>
                        <a:ea typeface="Arial"/>
                        <a:cs typeface="Century Gothic"/>
                      </a:endParaRPr>
                    </a:p>
                    <a:p>
                      <a:pPr>
                        <a:lnSpc>
                          <a:spcPct val="115000"/>
                        </a:lnSpc>
                        <a:spcAft>
                          <a:spcPts val="0"/>
                        </a:spcAft>
                      </a:pPr>
                      <a:r>
                        <a:rPr lang="es-MX" sz="1000">
                          <a:solidFill>
                            <a:schemeClr val="tx1"/>
                          </a:solidFill>
                          <a:latin typeface="Century Gothic"/>
                          <a:ea typeface="Arial"/>
                          <a:cs typeface="Century Gothic"/>
                        </a:rPr>
                        <a:t>3. Analizará las trasformaciones territoriales derivadas del proceso económico.</a:t>
                      </a:r>
                      <a:endParaRPr lang="es-MX" sz="1200">
                        <a:solidFill>
                          <a:schemeClr val="tx1"/>
                        </a:solidFill>
                        <a:latin typeface="Century Gothic"/>
                        <a:ea typeface="Arial"/>
                        <a:cs typeface="Century Gothic"/>
                      </a:endParaRPr>
                    </a:p>
                    <a:p>
                      <a:pPr>
                        <a:lnSpc>
                          <a:spcPct val="115000"/>
                        </a:lnSpc>
                        <a:spcAft>
                          <a:spcPts val="0"/>
                        </a:spcAft>
                      </a:pPr>
                      <a:r>
                        <a:rPr lang="es-MX" sz="1000">
                          <a:solidFill>
                            <a:schemeClr val="tx1"/>
                          </a:solidFill>
                          <a:latin typeface="Century Gothic"/>
                          <a:ea typeface="Arial"/>
                          <a:cs typeface="Century Gothic"/>
                        </a:rPr>
                        <a:t>4. Reconocerá el proceso de construcción del Estado con el propósito de analizar su papel en la dimensión espacial del poder </a:t>
                      </a:r>
                      <a:endParaRPr lang="es-MX" sz="1200">
                        <a:solidFill>
                          <a:schemeClr val="tx1"/>
                        </a:solidFill>
                        <a:latin typeface="Century Gothic"/>
                        <a:ea typeface="Arial"/>
                        <a:cs typeface="Century Gothic"/>
                      </a:endParaRPr>
                    </a:p>
                  </a:txBody>
                  <a:tcPr marL="63500" marR="63500" marT="63500" marB="63500"/>
                </a:tc>
                <a:extLst>
                  <a:ext uri="{0D108BD9-81ED-4DB2-BD59-A6C34878D82A}">
                    <a16:rowId xmlns:a16="http://schemas.microsoft.com/office/drawing/2014/main" val="10000"/>
                  </a:ext>
                </a:extLst>
              </a:tr>
              <a:tr h="1433561">
                <a:tc>
                  <a:txBody>
                    <a:bodyPr/>
                    <a:lstStyle/>
                    <a:p>
                      <a:pPr>
                        <a:lnSpc>
                          <a:spcPct val="115000"/>
                        </a:lnSpc>
                        <a:spcAft>
                          <a:spcPts val="0"/>
                        </a:spcAft>
                      </a:pPr>
                      <a:r>
                        <a:rPr lang="es-ES" sz="1100" b="1" dirty="0">
                          <a:solidFill>
                            <a:srgbClr val="1F497D"/>
                          </a:solidFill>
                          <a:latin typeface="Century Gothic"/>
                          <a:ea typeface="Century Gothic"/>
                          <a:cs typeface="Century Gothic"/>
                        </a:rPr>
                        <a:t>4. Evaluación.</a:t>
                      </a:r>
                      <a:endParaRPr lang="es-MX" sz="1100">
                        <a:solidFill>
                          <a:srgbClr val="000000"/>
                        </a:solidFill>
                        <a:latin typeface="Arial"/>
                        <a:ea typeface="Arial"/>
                      </a:endParaRPr>
                    </a:p>
                    <a:p>
                      <a:pPr>
                        <a:lnSpc>
                          <a:spcPct val="115000"/>
                        </a:lnSpc>
                        <a:spcAft>
                          <a:spcPts val="0"/>
                        </a:spcAft>
                      </a:pPr>
                      <a:r>
                        <a:rPr lang="es-ES" sz="1100" dirty="0">
                          <a:solidFill>
                            <a:srgbClr val="1F497D"/>
                          </a:solidFill>
                          <a:latin typeface="Century Gothic"/>
                          <a:ea typeface="Century Gothic"/>
                          <a:cs typeface="Century Gothic"/>
                        </a:rPr>
                        <a:t>    Productos /evidencias</a:t>
                      </a:r>
                      <a:endParaRPr lang="es-MX" sz="1100">
                        <a:solidFill>
                          <a:srgbClr val="000000"/>
                        </a:solidFill>
                        <a:latin typeface="Arial"/>
                        <a:ea typeface="Arial"/>
                      </a:endParaRPr>
                    </a:p>
                    <a:p>
                      <a:pPr>
                        <a:lnSpc>
                          <a:spcPct val="115000"/>
                        </a:lnSpc>
                        <a:spcAft>
                          <a:spcPts val="0"/>
                        </a:spcAft>
                      </a:pPr>
                      <a:r>
                        <a:rPr lang="es-ES" sz="1100" dirty="0">
                          <a:solidFill>
                            <a:srgbClr val="1F497D"/>
                          </a:solidFill>
                          <a:latin typeface="Century Gothic"/>
                          <a:ea typeface="Century Gothic"/>
                          <a:cs typeface="Century Gothic"/>
                        </a:rPr>
                        <a:t>de aprendizaje para </a:t>
                      </a:r>
                      <a:endParaRPr lang="es-MX" sz="1100">
                        <a:solidFill>
                          <a:srgbClr val="000000"/>
                        </a:solidFill>
                        <a:latin typeface="Arial"/>
                        <a:ea typeface="Arial"/>
                      </a:endParaRPr>
                    </a:p>
                    <a:p>
                      <a:pPr>
                        <a:lnSpc>
                          <a:spcPct val="115000"/>
                        </a:lnSpc>
                        <a:spcAft>
                          <a:spcPts val="0"/>
                        </a:spcAft>
                      </a:pPr>
                      <a:r>
                        <a:rPr lang="es-ES" sz="1100" dirty="0">
                          <a:solidFill>
                            <a:srgbClr val="1F497D"/>
                          </a:solidFill>
                          <a:latin typeface="Century Gothic"/>
                          <a:ea typeface="Century Gothic"/>
                          <a:cs typeface="Century Gothic"/>
                        </a:rPr>
                        <a:t>demostrar el</a:t>
                      </a:r>
                      <a:endParaRPr lang="es-MX" sz="1100">
                        <a:solidFill>
                          <a:srgbClr val="000000"/>
                        </a:solidFill>
                        <a:latin typeface="Arial"/>
                        <a:ea typeface="Arial"/>
                      </a:endParaRPr>
                    </a:p>
                    <a:p>
                      <a:pPr>
                        <a:lnSpc>
                          <a:spcPct val="115000"/>
                        </a:lnSpc>
                        <a:spcAft>
                          <a:spcPts val="0"/>
                        </a:spcAft>
                      </a:pPr>
                      <a:r>
                        <a:rPr lang="es-ES" sz="1100" dirty="0">
                          <a:solidFill>
                            <a:srgbClr val="1F497D"/>
                          </a:solidFill>
                          <a:latin typeface="Century Gothic"/>
                          <a:ea typeface="Century Gothic"/>
                          <a:cs typeface="Century Gothic"/>
                        </a:rPr>
                        <a:t>avance del </a:t>
                      </a:r>
                      <a:r>
                        <a:rPr lang="es-ES" sz="1100" dirty="0">
                          <a:solidFill>
                            <a:srgbClr val="17365D"/>
                          </a:solidFill>
                          <a:latin typeface="Century Gothic"/>
                          <a:ea typeface="Century Gothic"/>
                          <a:cs typeface="Century Gothic"/>
                        </a:rPr>
                        <a:t> proceso  y </a:t>
                      </a:r>
                      <a:endParaRPr lang="es-MX" sz="1100">
                        <a:solidFill>
                          <a:srgbClr val="000000"/>
                        </a:solidFill>
                        <a:latin typeface="Arial"/>
                        <a:ea typeface="Arial"/>
                      </a:endParaRPr>
                    </a:p>
                    <a:p>
                      <a:pPr>
                        <a:lnSpc>
                          <a:spcPct val="115000"/>
                        </a:lnSpc>
                        <a:spcAft>
                          <a:spcPts val="0"/>
                        </a:spcAft>
                      </a:pPr>
                      <a:r>
                        <a:rPr lang="es-ES" sz="1100" dirty="0">
                          <a:solidFill>
                            <a:srgbClr val="17365D"/>
                          </a:solidFill>
                          <a:latin typeface="Century Gothic"/>
                          <a:ea typeface="Century Gothic"/>
                          <a:cs typeface="Century Gothic"/>
                        </a:rPr>
                        <a:t>    el logro del  objetivo</a:t>
                      </a:r>
                      <a:endParaRPr lang="es-MX" sz="1100">
                        <a:solidFill>
                          <a:srgbClr val="000000"/>
                        </a:solidFill>
                        <a:latin typeface="Arial"/>
                        <a:ea typeface="Arial"/>
                      </a:endParaRPr>
                    </a:p>
                    <a:p>
                      <a:pPr>
                        <a:lnSpc>
                          <a:spcPct val="115000"/>
                        </a:lnSpc>
                        <a:spcAft>
                          <a:spcPts val="0"/>
                        </a:spcAft>
                      </a:pPr>
                      <a:r>
                        <a:rPr lang="es-ES" sz="1100" dirty="0">
                          <a:solidFill>
                            <a:srgbClr val="17365D"/>
                          </a:solidFill>
                          <a:latin typeface="Century Gothic"/>
                          <a:ea typeface="Century Gothic"/>
                          <a:cs typeface="Century Gothic"/>
                        </a:rPr>
                        <a:t> propuesto.</a:t>
                      </a:r>
                      <a:endParaRPr lang="es-MX" sz="1100">
                        <a:solidFill>
                          <a:srgbClr val="000000"/>
                        </a:solidFill>
                        <a:latin typeface="Arial"/>
                        <a:ea typeface="Arial"/>
                      </a:endParaRPr>
                    </a:p>
                    <a:p>
                      <a:pPr>
                        <a:lnSpc>
                          <a:spcPct val="115000"/>
                        </a:lnSpc>
                        <a:spcAft>
                          <a:spcPts val="0"/>
                        </a:spcAft>
                        <a:tabLst>
                          <a:tab pos="1844675" algn="r"/>
                        </a:tabLst>
                      </a:pPr>
                      <a:r>
                        <a:rPr lang="es-ES" sz="1100" dirty="0">
                          <a:solidFill>
                            <a:srgbClr val="000000"/>
                          </a:solidFill>
                          <a:latin typeface="Century Gothic"/>
                          <a:ea typeface="Century Gothic"/>
                          <a:cs typeface="Century Gothic"/>
                        </a:rPr>
                        <a:t>	</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100" dirty="0">
                          <a:solidFill>
                            <a:srgbClr val="000000"/>
                          </a:solidFill>
                          <a:latin typeface="Century Gothic"/>
                          <a:ea typeface="Century Gothic"/>
                          <a:cs typeface="Century Gothic"/>
                        </a:rPr>
                        <a:t>+Escritos cortos.</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+Trabajos en clase.</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+Lecturas</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 Trabajos y tareas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Presentaciones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Participación</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Lecturas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Organizadores gráficos</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 </a:t>
                      </a:r>
                      <a:r>
                        <a:rPr lang="es-ES" sz="1000" dirty="0">
                          <a:solidFill>
                            <a:srgbClr val="000000"/>
                          </a:solidFill>
                          <a:latin typeface="Century Gothic"/>
                          <a:ea typeface="Arial"/>
                        </a:rPr>
                        <a:t>Análisis e interpretación de mapas, gráficas, artículos científicos </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 Trabajos y tareas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Presentaciones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Participación</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Lecturas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Organizadores gráficos</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 </a:t>
                      </a:r>
                      <a:r>
                        <a:rPr lang="es-ES" sz="1000" dirty="0">
                          <a:solidFill>
                            <a:srgbClr val="000000"/>
                          </a:solidFill>
                          <a:latin typeface="Century Gothic"/>
                          <a:ea typeface="Arial"/>
                        </a:rPr>
                        <a:t>Análisis e interpretación de mapas, gráficas, artículos científicos </a:t>
                      </a:r>
                      <a:endParaRPr lang="es-MX" sz="1100">
                        <a:solidFill>
                          <a:srgbClr val="000000"/>
                        </a:solidFill>
                        <a:latin typeface="Arial"/>
                        <a:ea typeface="Arial"/>
                      </a:endParaRPr>
                    </a:p>
                  </a:txBody>
                  <a:tcPr marL="63500" marR="63500" marT="63500" marB="63500"/>
                </a:tc>
                <a:extLst>
                  <a:ext uri="{0D108BD9-81ED-4DB2-BD59-A6C34878D82A}">
                    <a16:rowId xmlns:a16="http://schemas.microsoft.com/office/drawing/2014/main" val="10001"/>
                  </a:ext>
                </a:extLst>
              </a:tr>
              <a:tr h="705160">
                <a:tc>
                  <a:txBody>
                    <a:bodyPr/>
                    <a:lstStyle/>
                    <a:p>
                      <a:pPr>
                        <a:lnSpc>
                          <a:spcPct val="115000"/>
                        </a:lnSpc>
                        <a:spcAft>
                          <a:spcPts val="0"/>
                        </a:spcAft>
                      </a:pPr>
                      <a:r>
                        <a:rPr lang="es-ES" sz="1100" b="1" dirty="0">
                          <a:solidFill>
                            <a:srgbClr val="1F497D"/>
                          </a:solidFill>
                          <a:latin typeface="Century Gothic"/>
                          <a:ea typeface="Century Gothic"/>
                          <a:cs typeface="Century Gothic"/>
                        </a:rPr>
                        <a:t>5. Tipos </a:t>
                      </a:r>
                      <a:r>
                        <a:rPr lang="es-ES" sz="1200" b="1" dirty="0">
                          <a:solidFill>
                            <a:srgbClr val="1F497D"/>
                          </a:solidFill>
                          <a:latin typeface="Century Gothic"/>
                          <a:ea typeface="Century Gothic"/>
                          <a:cs typeface="Century Gothic"/>
                        </a:rPr>
                        <a:t>y</a:t>
                      </a:r>
                      <a:r>
                        <a:rPr lang="es-ES" sz="1100" b="1" dirty="0">
                          <a:solidFill>
                            <a:srgbClr val="1F497D"/>
                          </a:solidFill>
                          <a:latin typeface="Century Gothic"/>
                          <a:ea typeface="Century Gothic"/>
                          <a:cs typeface="Century Gothic"/>
                        </a:rPr>
                        <a:t> herramientas</a:t>
                      </a:r>
                      <a:r>
                        <a:rPr lang="es-ES" sz="1100" dirty="0">
                          <a:solidFill>
                            <a:srgbClr val="1F497D"/>
                          </a:solidFill>
                          <a:latin typeface="Century Gothic"/>
                          <a:ea typeface="Century Gothic"/>
                          <a:cs typeface="Century Gothic"/>
                        </a:rPr>
                        <a:t> de </a:t>
                      </a:r>
                      <a:endParaRPr lang="es-MX" sz="1100">
                        <a:solidFill>
                          <a:srgbClr val="000000"/>
                        </a:solidFill>
                        <a:latin typeface="Arial"/>
                        <a:ea typeface="Arial"/>
                      </a:endParaRPr>
                    </a:p>
                    <a:p>
                      <a:pPr>
                        <a:lnSpc>
                          <a:spcPct val="115000"/>
                        </a:lnSpc>
                        <a:spcAft>
                          <a:spcPts val="0"/>
                        </a:spcAft>
                      </a:pPr>
                      <a:r>
                        <a:rPr lang="es-ES" sz="1100" dirty="0">
                          <a:solidFill>
                            <a:srgbClr val="1F497D"/>
                          </a:solidFill>
                          <a:latin typeface="Century Gothic"/>
                          <a:ea typeface="Century Gothic"/>
                          <a:cs typeface="Century Gothic"/>
                        </a:rPr>
                        <a:t>    evaluación.</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100" dirty="0">
                          <a:solidFill>
                            <a:srgbClr val="000000"/>
                          </a:solidFill>
                          <a:latin typeface="Century Gothic"/>
                          <a:ea typeface="Century Gothic"/>
                          <a:cs typeface="Century Gothic"/>
                        </a:rPr>
                        <a:t>+Listas de verificación</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+Rubricas</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+Exámenes escritos y orales.</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 Listas de verificación</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Escalas estimativas.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Rubricas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Exámenes escritos y orales</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 Listas de verificación</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Escalas estimativas.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Rubricas</a:t>
                      </a:r>
                      <a:endParaRPr lang="es-MX" sz="11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 Exámenes escritos y orales</a:t>
                      </a:r>
                      <a:endParaRPr lang="es-MX" sz="1100">
                        <a:solidFill>
                          <a:srgbClr val="000000"/>
                        </a:solidFill>
                        <a:latin typeface="Arial"/>
                        <a:ea typeface="Arial"/>
                      </a:endParaRPr>
                    </a:p>
                  </a:txBody>
                  <a:tcPr marL="63500" marR="63500" marT="63500" marB="635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3048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357179"/>
          </a:xfrm>
        </p:spPr>
        <p:txBody>
          <a:bodyPr/>
          <a:lstStyle/>
          <a:p>
            <a:pPr algn="ctr"/>
            <a:r>
              <a:rPr lang="es-ES" sz="1400" b="1" dirty="0">
                <a:solidFill>
                  <a:srgbClr val="FFFF00"/>
                </a:solidFill>
              </a:rPr>
              <a:t>PRODUCTO 8. E.I.P. ELABORACIÓN DEL PROYECTO: </a:t>
            </a:r>
            <a:br>
              <a:rPr lang="es-ES" sz="1400" b="1" dirty="0">
                <a:solidFill>
                  <a:srgbClr val="FFFF00"/>
                </a:solidFill>
              </a:rPr>
            </a:br>
            <a:r>
              <a:rPr lang="es-ES" sz="1600" b="1" dirty="0">
                <a:solidFill>
                  <a:srgbClr val="FFFF00"/>
                </a:solidFill>
              </a:rPr>
              <a:t>V. Esquema del proceso de construcción del proyecto por disciplinas.</a:t>
            </a:r>
            <a:br>
              <a:rPr lang="es-ES" sz="1600" b="1" dirty="0">
                <a:solidFill>
                  <a:srgbClr val="FFFF00"/>
                </a:solidFill>
              </a:rPr>
            </a:br>
            <a:br>
              <a:rPr lang="es-MX" sz="1600">
                <a:solidFill>
                  <a:srgbClr val="FFFF00"/>
                </a:solidFill>
              </a:rPr>
            </a:br>
            <a:endParaRPr lang="es-MX" sz="1600">
              <a:solidFill>
                <a:srgbClr val="FFFF00"/>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4284747092"/>
              </p:ext>
            </p:extLst>
          </p:nvPr>
        </p:nvGraphicFramePr>
        <p:xfrm>
          <a:off x="770706" y="1159591"/>
          <a:ext cx="10424164" cy="5264287"/>
        </p:xfrm>
        <a:graphic>
          <a:graphicData uri="http://schemas.openxmlformats.org/drawingml/2006/table">
            <a:tbl>
              <a:tblPr firstRow="1" bandRow="1">
                <a:tableStyleId>{5C22544A-7EE6-4342-B048-85BDC9FD1C3A}</a:tableStyleId>
              </a:tblPr>
              <a:tblGrid>
                <a:gridCol w="2606041">
                  <a:extLst>
                    <a:ext uri="{9D8B030D-6E8A-4147-A177-3AD203B41FA5}">
                      <a16:colId xmlns:a16="http://schemas.microsoft.com/office/drawing/2014/main" val="20000"/>
                    </a:ext>
                  </a:extLst>
                </a:gridCol>
                <a:gridCol w="2606041">
                  <a:extLst>
                    <a:ext uri="{9D8B030D-6E8A-4147-A177-3AD203B41FA5}">
                      <a16:colId xmlns:a16="http://schemas.microsoft.com/office/drawing/2014/main" val="20001"/>
                    </a:ext>
                  </a:extLst>
                </a:gridCol>
                <a:gridCol w="2606041">
                  <a:extLst>
                    <a:ext uri="{9D8B030D-6E8A-4147-A177-3AD203B41FA5}">
                      <a16:colId xmlns:a16="http://schemas.microsoft.com/office/drawing/2014/main" val="20002"/>
                    </a:ext>
                  </a:extLst>
                </a:gridCol>
                <a:gridCol w="2606041">
                  <a:extLst>
                    <a:ext uri="{9D8B030D-6E8A-4147-A177-3AD203B41FA5}">
                      <a16:colId xmlns:a16="http://schemas.microsoft.com/office/drawing/2014/main" val="20003"/>
                    </a:ext>
                  </a:extLst>
                </a:gridCol>
              </a:tblGrid>
              <a:tr h="390680">
                <a:tc>
                  <a:txBody>
                    <a:bodyPr/>
                    <a:lstStyle/>
                    <a:p>
                      <a:pPr>
                        <a:lnSpc>
                          <a:spcPct val="115000"/>
                        </a:lnSpc>
                        <a:spcAft>
                          <a:spcPts val="0"/>
                        </a:spcAft>
                      </a:pPr>
                      <a:endParaRPr lang="es-MX" sz="1400" b="1">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400" b="1" dirty="0">
                          <a:solidFill>
                            <a:schemeClr val="tx1"/>
                          </a:solidFill>
                          <a:latin typeface="Century Gothic"/>
                          <a:ea typeface="Century Gothic"/>
                          <a:cs typeface="Century Gothic"/>
                        </a:rPr>
                        <a:t>Inglés</a:t>
                      </a:r>
                      <a:endParaRPr lang="es-MX" sz="1400" b="1">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400" b="1" dirty="0">
                          <a:solidFill>
                            <a:schemeClr val="tx1"/>
                          </a:solidFill>
                          <a:latin typeface="Century Gothic"/>
                          <a:ea typeface="Century Gothic"/>
                          <a:cs typeface="Century Gothic"/>
                        </a:rPr>
                        <a:t>Historia</a:t>
                      </a:r>
                      <a:endParaRPr lang="es-MX" sz="1400" b="1">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400" b="1" dirty="0">
                          <a:solidFill>
                            <a:schemeClr val="tx1"/>
                          </a:solidFill>
                          <a:latin typeface="Century Gothic"/>
                          <a:ea typeface="Century Gothic"/>
                          <a:cs typeface="Century Gothic"/>
                        </a:rPr>
                        <a:t>Geografía</a:t>
                      </a:r>
                      <a:endParaRPr lang="es-MX" sz="1400" b="1">
                        <a:solidFill>
                          <a:schemeClr val="tx1"/>
                        </a:solidFill>
                        <a:latin typeface="Arial"/>
                        <a:ea typeface="Arial"/>
                      </a:endParaRPr>
                    </a:p>
                  </a:txBody>
                  <a:tcPr marL="63500" marR="63500" marT="63500" marB="63500"/>
                </a:tc>
                <a:extLst>
                  <a:ext uri="{0D108BD9-81ED-4DB2-BD59-A6C34878D82A}">
                    <a16:rowId xmlns:a16="http://schemas.microsoft.com/office/drawing/2014/main" val="10000"/>
                  </a:ext>
                </a:extLst>
              </a:tr>
              <a:tr h="718457">
                <a:tc>
                  <a:txBody>
                    <a:bodyPr/>
                    <a:lstStyle/>
                    <a:p>
                      <a:pPr marL="275590" indent="-180340">
                        <a:lnSpc>
                          <a:spcPct val="115000"/>
                        </a:lnSpc>
                        <a:spcAft>
                          <a:spcPts val="0"/>
                        </a:spcAft>
                      </a:pPr>
                      <a:r>
                        <a:rPr lang="es-ES" sz="1000" b="1" dirty="0">
                          <a:solidFill>
                            <a:srgbClr val="1C4587"/>
                          </a:solidFill>
                          <a:latin typeface="Century Gothic"/>
                          <a:ea typeface="Century Gothic"/>
                          <a:cs typeface="Century Gothic"/>
                        </a:rPr>
                        <a:t>1. </a:t>
                      </a:r>
                      <a:r>
                        <a:rPr lang="es-ES" sz="1000" b="1" dirty="0">
                          <a:solidFill>
                            <a:srgbClr val="1F497D"/>
                          </a:solidFill>
                          <a:latin typeface="Century Gothic"/>
                          <a:ea typeface="Century Gothic"/>
                          <a:cs typeface="Century Gothic"/>
                        </a:rPr>
                        <a:t>Preguntar y cuestionar.</a:t>
                      </a:r>
                      <a:endParaRPr lang="es-MX" sz="1000">
                        <a:solidFill>
                          <a:srgbClr val="000000"/>
                        </a:solidFill>
                        <a:latin typeface="Arial"/>
                        <a:ea typeface="Arial"/>
                      </a:endParaRPr>
                    </a:p>
                    <a:p>
                      <a:pPr marL="275590" indent="-180340">
                        <a:lnSpc>
                          <a:spcPct val="115000"/>
                        </a:lnSpc>
                        <a:spcAft>
                          <a:spcPts val="0"/>
                        </a:spcAft>
                      </a:pPr>
                      <a:r>
                        <a:rPr lang="es-ES" sz="1000" dirty="0">
                          <a:solidFill>
                            <a:srgbClr val="1F497D"/>
                          </a:solidFill>
                          <a:latin typeface="Century Gothic"/>
                          <a:ea typeface="Century Gothic"/>
                          <a:cs typeface="Century Gothic"/>
                        </a:rPr>
                        <a:t>     Preguntas para dirigir  la Investigación Interdisciplinaria.</a:t>
                      </a:r>
                      <a:endParaRPr lang="es-MX" sz="1000">
                        <a:solidFill>
                          <a:srgbClr val="000000"/>
                        </a:solidFill>
                        <a:latin typeface="Arial"/>
                        <a:ea typeface="Arial"/>
                      </a:endParaRPr>
                    </a:p>
                  </a:txBody>
                  <a:tcPr marL="63500" marR="63500" marT="63500" marB="63500"/>
                </a:tc>
                <a:tc gridSpan="3">
                  <a:txBody>
                    <a:bodyPr/>
                    <a:lstStyle/>
                    <a:p>
                      <a:pPr>
                        <a:lnSpc>
                          <a:spcPct val="115000"/>
                        </a:lnSpc>
                        <a:spcAft>
                          <a:spcPts val="0"/>
                        </a:spcAft>
                      </a:pPr>
                      <a:r>
                        <a:rPr lang="es-ES" sz="1000" dirty="0">
                          <a:solidFill>
                            <a:srgbClr val="000000"/>
                          </a:solidFill>
                          <a:latin typeface="Century Gothic"/>
                          <a:ea typeface="Century Gothic"/>
                          <a:cs typeface="Century Gothic"/>
                        </a:rPr>
                        <a:t>A través de una Plenaria los alumnos son introducidos al tema a través de un video en inglés, a partir de ahí, se plantean preguntas ¿por qué?, ¿Para qué? ¿Importancia? ¿Tiene que ver con mi realidad?</a:t>
                      </a:r>
                      <a:endParaRPr lang="es-MX" sz="1000">
                        <a:solidFill>
                          <a:srgbClr val="000000"/>
                        </a:solidFill>
                        <a:latin typeface="Arial"/>
                        <a:ea typeface="Arial"/>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827168">
                <a:tc>
                  <a:txBody>
                    <a:bodyPr/>
                    <a:lstStyle/>
                    <a:p>
                      <a:pPr marL="275590" indent="-180340">
                        <a:lnSpc>
                          <a:spcPct val="115000"/>
                        </a:lnSpc>
                        <a:spcAft>
                          <a:spcPts val="0"/>
                        </a:spcAft>
                      </a:pPr>
                      <a:r>
                        <a:rPr lang="es-ES" sz="1000" b="1" dirty="0">
                          <a:solidFill>
                            <a:srgbClr val="1C4587"/>
                          </a:solidFill>
                          <a:latin typeface="Century Gothic"/>
                          <a:ea typeface="Century Gothic"/>
                          <a:cs typeface="Century Gothic"/>
                        </a:rPr>
                        <a:t>2. Despertar el interés</a:t>
                      </a:r>
                      <a:r>
                        <a:rPr lang="es-ES" sz="1000" b="1" dirty="0">
                          <a:solidFill>
                            <a:srgbClr val="1F497D"/>
                          </a:solidFill>
                          <a:latin typeface="Century Gothic"/>
                          <a:ea typeface="Century Gothic"/>
                          <a:cs typeface="Century Gothic"/>
                        </a:rPr>
                        <a:t>(detonar).</a:t>
                      </a:r>
                      <a:endParaRPr lang="es-MX" sz="1000">
                        <a:solidFill>
                          <a:srgbClr val="000000"/>
                        </a:solidFill>
                        <a:latin typeface="Arial"/>
                        <a:ea typeface="Arial"/>
                      </a:endParaRPr>
                    </a:p>
                    <a:p>
                      <a:pPr marL="270510" indent="-180340">
                        <a:lnSpc>
                          <a:spcPct val="115000"/>
                        </a:lnSpc>
                        <a:spcAft>
                          <a:spcPts val="0"/>
                        </a:spcAft>
                      </a:pPr>
                      <a:r>
                        <a:rPr lang="es-ES" sz="1000" dirty="0">
                          <a:solidFill>
                            <a:srgbClr val="1F497D"/>
                          </a:solidFill>
                          <a:latin typeface="Century Gothic"/>
                          <a:ea typeface="Century Gothic"/>
                          <a:cs typeface="Century Gothic"/>
                        </a:rPr>
                        <a:t>Estrategias para involucrar a los estudiantes con la problemática planteada, en el salón de clase.</a:t>
                      </a:r>
                      <a:endParaRPr lang="es-MX" sz="1000">
                        <a:solidFill>
                          <a:srgbClr val="000000"/>
                        </a:solidFill>
                        <a:latin typeface="Arial"/>
                        <a:ea typeface="Arial"/>
                      </a:endParaRPr>
                    </a:p>
                  </a:txBody>
                  <a:tcPr marL="63500" marR="63500" marT="63500" marB="63500"/>
                </a:tc>
                <a:tc gridSpan="3">
                  <a:txBody>
                    <a:bodyPr/>
                    <a:lstStyle/>
                    <a:p>
                      <a:pPr>
                        <a:lnSpc>
                          <a:spcPct val="115000"/>
                        </a:lnSpc>
                        <a:spcAft>
                          <a:spcPts val="0"/>
                        </a:spcAft>
                      </a:pPr>
                      <a:r>
                        <a:rPr lang="es-ES" sz="1000" dirty="0">
                          <a:solidFill>
                            <a:srgbClr val="000000"/>
                          </a:solidFill>
                          <a:latin typeface="Century Gothic"/>
                          <a:ea typeface="Century Gothic"/>
                          <a:cs typeface="Century Gothic"/>
                        </a:rPr>
                        <a:t>Se plantea hacer una plenaria en donde a los alumnos se les muestren imágenes, música, cortos de cine, mapas, en inglés y español, en donde estén presentes las características de la Guerra Fría.</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A través de preguntas y respuestas orientar el trabajo de los alumnos a la consecución de un Atlas histórico.</a:t>
                      </a:r>
                      <a:endParaRPr lang="es-MX" sz="1000">
                        <a:solidFill>
                          <a:srgbClr val="000000"/>
                        </a:solidFill>
                        <a:latin typeface="Arial"/>
                        <a:ea typeface="Arial"/>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2"/>
                  </a:ext>
                </a:extLst>
              </a:tr>
              <a:tr h="948366">
                <a:tc>
                  <a:txBody>
                    <a:bodyPr/>
                    <a:lstStyle/>
                    <a:p>
                      <a:pPr marL="275590" indent="-180340">
                        <a:lnSpc>
                          <a:spcPct val="115000"/>
                        </a:lnSpc>
                        <a:spcAft>
                          <a:spcPts val="0"/>
                        </a:spcAft>
                      </a:pPr>
                      <a:r>
                        <a:rPr lang="es-ES" sz="1000" b="1" dirty="0">
                          <a:solidFill>
                            <a:srgbClr val="1C4587"/>
                          </a:solidFill>
                          <a:latin typeface="Century Gothic"/>
                          <a:ea typeface="Century Gothic"/>
                          <a:cs typeface="Century Gothic"/>
                        </a:rPr>
                        <a:t>3. Recopilar información a través de la investigación.</a:t>
                      </a:r>
                      <a:endParaRPr lang="es-MX" sz="1000">
                        <a:solidFill>
                          <a:srgbClr val="000000"/>
                        </a:solidFill>
                        <a:latin typeface="Arial"/>
                        <a:ea typeface="Arial"/>
                      </a:endParaRPr>
                    </a:p>
                    <a:p>
                      <a:pPr marL="270510" indent="-175260">
                        <a:lnSpc>
                          <a:spcPct val="115000"/>
                        </a:lnSpc>
                        <a:spcAft>
                          <a:spcPts val="0"/>
                        </a:spcAft>
                      </a:pPr>
                      <a:r>
                        <a:rPr lang="es-ES" sz="1000" dirty="0">
                          <a:solidFill>
                            <a:srgbClr val="1C4587"/>
                          </a:solidFill>
                          <a:latin typeface="Century Gothic"/>
                          <a:ea typeface="Century Gothic"/>
                          <a:cs typeface="Century Gothic"/>
                        </a:rPr>
                        <a:t>Propuestas a investigar y sus fuentes.</a:t>
                      </a:r>
                      <a:endParaRPr lang="es-MX" sz="10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Se toman en cuenta todas las fuentes, directas e indirectas:</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Cine</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Libros</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Internet</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Música</a:t>
                      </a:r>
                      <a:endParaRPr lang="es-MX" sz="10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Se toman en cuenta todas las fuentes, directas e indirectas:</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Cine</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Libros</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Internet</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Música</a:t>
                      </a:r>
                      <a:endParaRPr lang="es-MX" sz="10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000" dirty="0">
                          <a:solidFill>
                            <a:srgbClr val="000000"/>
                          </a:solidFill>
                          <a:latin typeface="Century Gothic"/>
                          <a:ea typeface="Century Gothic"/>
                          <a:cs typeface="Century Gothic"/>
                        </a:rPr>
                        <a:t>Se toman en cuenta todas las fuentes, directas e indirectas:</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Cine</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Libros</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Internet</a:t>
                      </a:r>
                      <a:endParaRPr lang="es-MX" sz="1000">
                        <a:solidFill>
                          <a:srgbClr val="000000"/>
                        </a:solidFill>
                        <a:latin typeface="Arial"/>
                        <a:ea typeface="Arial"/>
                      </a:endParaRPr>
                    </a:p>
                    <a:p>
                      <a:pPr>
                        <a:lnSpc>
                          <a:spcPct val="115000"/>
                        </a:lnSpc>
                        <a:spcAft>
                          <a:spcPts val="0"/>
                        </a:spcAft>
                      </a:pPr>
                      <a:r>
                        <a:rPr lang="es-ES" sz="1000" dirty="0">
                          <a:solidFill>
                            <a:srgbClr val="000000"/>
                          </a:solidFill>
                          <a:latin typeface="Century Gothic"/>
                          <a:ea typeface="Century Gothic"/>
                          <a:cs typeface="Century Gothic"/>
                        </a:rPr>
                        <a:t>Música</a:t>
                      </a:r>
                      <a:endParaRPr lang="es-MX" sz="1000">
                        <a:solidFill>
                          <a:srgbClr val="000000"/>
                        </a:solidFill>
                        <a:latin typeface="Arial"/>
                        <a:ea typeface="Arial"/>
                      </a:endParaRPr>
                    </a:p>
                  </a:txBody>
                  <a:tcPr marL="63500" marR="63500" marT="63500" marB="63500"/>
                </a:tc>
                <a:extLst>
                  <a:ext uri="{0D108BD9-81ED-4DB2-BD59-A6C34878D82A}">
                    <a16:rowId xmlns:a16="http://schemas.microsoft.com/office/drawing/2014/main" val="10003"/>
                  </a:ext>
                </a:extLst>
              </a:tr>
              <a:tr h="2148550">
                <a:tc>
                  <a:txBody>
                    <a:bodyPr/>
                    <a:lstStyle/>
                    <a:p>
                      <a:pPr marL="275590" indent="-180340">
                        <a:lnSpc>
                          <a:spcPct val="115000"/>
                        </a:lnSpc>
                        <a:spcAft>
                          <a:spcPts val="0"/>
                        </a:spcAft>
                      </a:pPr>
                      <a:r>
                        <a:rPr lang="es-ES" sz="1000" b="1" dirty="0">
                          <a:solidFill>
                            <a:srgbClr val="1C4587"/>
                          </a:solidFill>
                          <a:latin typeface="Century Gothic"/>
                          <a:ea typeface="Century Gothic"/>
                          <a:cs typeface="Century Gothic"/>
                        </a:rPr>
                        <a:t>4. Organizar la información.</a:t>
                      </a:r>
                      <a:endParaRPr lang="es-MX" sz="1000">
                        <a:solidFill>
                          <a:srgbClr val="000000"/>
                        </a:solidFill>
                        <a:latin typeface="Arial"/>
                        <a:ea typeface="Arial"/>
                      </a:endParaRPr>
                    </a:p>
                    <a:p>
                      <a:pPr marL="275590" indent="-180340">
                        <a:lnSpc>
                          <a:spcPct val="115000"/>
                        </a:lnSpc>
                        <a:spcAft>
                          <a:spcPts val="0"/>
                        </a:spcAft>
                      </a:pPr>
                      <a:r>
                        <a:rPr lang="es-ES" sz="1000" dirty="0">
                          <a:solidFill>
                            <a:srgbClr val="1C4587"/>
                          </a:solidFill>
                          <a:latin typeface="Century Gothic"/>
                          <a:ea typeface="Century Gothic"/>
                          <a:cs typeface="Century Gothic"/>
                        </a:rPr>
                        <a:t>Implica:</a:t>
                      </a:r>
                      <a:endParaRPr lang="es-MX" sz="1000">
                        <a:solidFill>
                          <a:srgbClr val="000000"/>
                        </a:solidFill>
                        <a:latin typeface="Arial"/>
                        <a:ea typeface="Arial"/>
                      </a:endParaRPr>
                    </a:p>
                    <a:p>
                      <a:pPr marL="275590" indent="-180340">
                        <a:lnSpc>
                          <a:spcPct val="115000"/>
                        </a:lnSpc>
                        <a:spcAft>
                          <a:spcPts val="0"/>
                        </a:spcAft>
                      </a:pPr>
                      <a:r>
                        <a:rPr lang="es-ES" sz="1000" dirty="0">
                          <a:solidFill>
                            <a:srgbClr val="1C4587"/>
                          </a:solidFill>
                          <a:latin typeface="Century Gothic"/>
                          <a:ea typeface="Century Gothic"/>
                          <a:cs typeface="Century Gothic"/>
                        </a:rPr>
                        <a:t>clasificación de datos obtenidos,</a:t>
                      </a:r>
                      <a:endParaRPr lang="es-MX" sz="1000">
                        <a:solidFill>
                          <a:srgbClr val="000000"/>
                        </a:solidFill>
                        <a:latin typeface="Arial"/>
                        <a:ea typeface="Arial"/>
                      </a:endParaRPr>
                    </a:p>
                    <a:p>
                      <a:pPr marL="275590" indent="-180340">
                        <a:lnSpc>
                          <a:spcPct val="115000"/>
                        </a:lnSpc>
                        <a:spcAft>
                          <a:spcPts val="0"/>
                        </a:spcAft>
                      </a:pPr>
                      <a:r>
                        <a:rPr lang="es-ES" sz="1000" dirty="0">
                          <a:solidFill>
                            <a:srgbClr val="1C4587"/>
                          </a:solidFill>
                          <a:latin typeface="Century Gothic"/>
                          <a:ea typeface="Century Gothic"/>
                          <a:cs typeface="Century Gothic"/>
                        </a:rPr>
                        <a:t>    análisis de los datos obtenidos,            registro de la información.</a:t>
                      </a:r>
                      <a:endParaRPr lang="es-MX" sz="1000">
                        <a:solidFill>
                          <a:srgbClr val="000000"/>
                        </a:solidFill>
                        <a:latin typeface="Arial"/>
                        <a:ea typeface="Arial"/>
                      </a:endParaRPr>
                    </a:p>
                    <a:p>
                      <a:pPr marL="275590" indent="-180340">
                        <a:lnSpc>
                          <a:spcPct val="115000"/>
                        </a:lnSpc>
                        <a:spcAft>
                          <a:spcPts val="0"/>
                        </a:spcAft>
                      </a:pPr>
                      <a:r>
                        <a:rPr lang="es-ES" sz="1000" dirty="0">
                          <a:solidFill>
                            <a:srgbClr val="1C4587"/>
                          </a:solidFill>
                          <a:latin typeface="Century Gothic"/>
                          <a:ea typeface="Century Gothic"/>
                          <a:cs typeface="Century Gothic"/>
                        </a:rPr>
                        <a:t>conclusiones por disciplina,</a:t>
                      </a:r>
                      <a:endParaRPr lang="es-MX" sz="1000">
                        <a:solidFill>
                          <a:srgbClr val="000000"/>
                        </a:solidFill>
                        <a:latin typeface="Arial"/>
                        <a:ea typeface="Arial"/>
                      </a:endParaRPr>
                    </a:p>
                    <a:p>
                      <a:pPr marL="275590" indent="-180340">
                        <a:lnSpc>
                          <a:spcPct val="115000"/>
                        </a:lnSpc>
                        <a:spcAft>
                          <a:spcPts val="0"/>
                        </a:spcAft>
                      </a:pPr>
                      <a:r>
                        <a:rPr lang="es-ES" sz="1000" dirty="0">
                          <a:solidFill>
                            <a:srgbClr val="1C4587"/>
                          </a:solidFill>
                          <a:latin typeface="Century Gothic"/>
                          <a:ea typeface="Century Gothic"/>
                          <a:cs typeface="Century Gothic"/>
                        </a:rPr>
                        <a:t>    conclusiones conjuntas.</a:t>
                      </a:r>
                      <a:endParaRPr lang="es-MX" sz="1000">
                        <a:solidFill>
                          <a:srgbClr val="000000"/>
                        </a:solidFill>
                        <a:latin typeface="Arial"/>
                        <a:ea typeface="Arial"/>
                      </a:endParaRPr>
                    </a:p>
                  </a:txBody>
                  <a:tcPr marL="63500" marR="63500" marT="63500" marB="63500"/>
                </a:tc>
                <a:tc>
                  <a:txBody>
                    <a:bodyPr/>
                    <a:lstStyle/>
                    <a:p>
                      <a:pPr algn="just">
                        <a:lnSpc>
                          <a:spcPct val="115000"/>
                        </a:lnSpc>
                        <a:spcAft>
                          <a:spcPts val="0"/>
                        </a:spcAft>
                      </a:pPr>
                      <a:r>
                        <a:rPr lang="es-ES" sz="1000" dirty="0">
                          <a:solidFill>
                            <a:srgbClr val="000000"/>
                          </a:solidFill>
                          <a:latin typeface="Century Gothic"/>
                          <a:ea typeface="Century Gothic"/>
                          <a:cs typeface="Century Gothic"/>
                        </a:rPr>
                        <a:t>Se lleva un diario de trabajo.</a:t>
                      </a:r>
                      <a:endParaRPr lang="es-MX" sz="1000">
                        <a:solidFill>
                          <a:srgbClr val="000000"/>
                        </a:solidFill>
                        <a:latin typeface="Arial"/>
                        <a:ea typeface="Arial"/>
                      </a:endParaRPr>
                    </a:p>
                    <a:p>
                      <a:pPr algn="just">
                        <a:lnSpc>
                          <a:spcPct val="115000"/>
                        </a:lnSpc>
                        <a:spcAft>
                          <a:spcPts val="0"/>
                        </a:spcAft>
                      </a:pPr>
                      <a:r>
                        <a:rPr lang="es-ES" sz="1000" dirty="0">
                          <a:solidFill>
                            <a:srgbClr val="000000"/>
                          </a:solidFill>
                          <a:latin typeface="Century Gothic"/>
                          <a:ea typeface="Century Gothic"/>
                          <a:cs typeface="Century Gothic"/>
                        </a:rPr>
                        <a:t>Una bitácora en donde semanalmente se registran los avances para ser compartidos por los alumnos una vez por semana.</a:t>
                      </a:r>
                      <a:endParaRPr lang="es-MX" sz="1000">
                        <a:solidFill>
                          <a:srgbClr val="000000"/>
                        </a:solidFill>
                        <a:latin typeface="Arial"/>
                        <a:ea typeface="Arial"/>
                      </a:endParaRPr>
                    </a:p>
                    <a:p>
                      <a:pPr algn="just">
                        <a:lnSpc>
                          <a:spcPct val="115000"/>
                        </a:lnSpc>
                        <a:spcAft>
                          <a:spcPts val="0"/>
                        </a:spcAft>
                      </a:pPr>
                      <a:r>
                        <a:rPr lang="es-ES" sz="1000" dirty="0">
                          <a:solidFill>
                            <a:srgbClr val="000000"/>
                          </a:solidFill>
                          <a:latin typeface="Century Gothic"/>
                          <a:ea typeface="Century Gothic"/>
                          <a:cs typeface="Century Gothic"/>
                        </a:rPr>
                        <a:t>La bitácora esta dividida en la tres disciplinas que participan en el proyecto, de tal manera que todos los involucrados sabemos los avances de cada una de las materias.</a:t>
                      </a:r>
                      <a:endParaRPr lang="es-MX" sz="1000">
                        <a:solidFill>
                          <a:srgbClr val="000000"/>
                        </a:solidFill>
                        <a:latin typeface="Arial"/>
                        <a:ea typeface="Arial"/>
                      </a:endParaRPr>
                    </a:p>
                  </a:txBody>
                  <a:tcPr marL="63500" marR="63500" marT="63500" marB="63500"/>
                </a:tc>
                <a:tc>
                  <a:txBody>
                    <a:bodyPr/>
                    <a:lstStyle/>
                    <a:p>
                      <a:pPr algn="just">
                        <a:lnSpc>
                          <a:spcPct val="115000"/>
                        </a:lnSpc>
                        <a:spcAft>
                          <a:spcPts val="0"/>
                        </a:spcAft>
                      </a:pPr>
                      <a:r>
                        <a:rPr lang="es-ES" sz="1000" dirty="0">
                          <a:solidFill>
                            <a:srgbClr val="000000"/>
                          </a:solidFill>
                          <a:latin typeface="Century Gothic"/>
                          <a:ea typeface="Century Gothic"/>
                          <a:cs typeface="Century Gothic"/>
                        </a:rPr>
                        <a:t>Se lleva un diario de trabajo.</a:t>
                      </a:r>
                      <a:endParaRPr lang="es-MX" sz="1000">
                        <a:solidFill>
                          <a:srgbClr val="000000"/>
                        </a:solidFill>
                        <a:latin typeface="Arial"/>
                        <a:ea typeface="Arial"/>
                      </a:endParaRPr>
                    </a:p>
                    <a:p>
                      <a:pPr algn="just">
                        <a:lnSpc>
                          <a:spcPct val="115000"/>
                        </a:lnSpc>
                        <a:spcAft>
                          <a:spcPts val="0"/>
                        </a:spcAft>
                      </a:pPr>
                      <a:r>
                        <a:rPr lang="es-ES" sz="1000" dirty="0">
                          <a:solidFill>
                            <a:srgbClr val="000000"/>
                          </a:solidFill>
                          <a:latin typeface="Century Gothic"/>
                          <a:ea typeface="Century Gothic"/>
                          <a:cs typeface="Century Gothic"/>
                        </a:rPr>
                        <a:t>Una bitácora en donde semanalmente se registran los avances para ser compartidos por los alumnos una vez por semana.</a:t>
                      </a:r>
                      <a:endParaRPr lang="es-MX" sz="1000">
                        <a:solidFill>
                          <a:srgbClr val="000000"/>
                        </a:solidFill>
                        <a:latin typeface="Arial"/>
                        <a:ea typeface="Arial"/>
                      </a:endParaRPr>
                    </a:p>
                    <a:p>
                      <a:pPr algn="just">
                        <a:lnSpc>
                          <a:spcPct val="115000"/>
                        </a:lnSpc>
                        <a:spcAft>
                          <a:spcPts val="0"/>
                        </a:spcAft>
                      </a:pPr>
                      <a:r>
                        <a:rPr lang="es-ES" sz="1000" dirty="0">
                          <a:solidFill>
                            <a:srgbClr val="000000"/>
                          </a:solidFill>
                          <a:latin typeface="Century Gothic"/>
                          <a:ea typeface="Century Gothic"/>
                          <a:cs typeface="Century Gothic"/>
                        </a:rPr>
                        <a:t>La bitácora esta dividida en la tres disciplinas que participan en el proyecto, de tal manera que todos los involucrados sabemos los avances de cada una de las materias.</a:t>
                      </a:r>
                      <a:endParaRPr lang="es-MX" sz="1000">
                        <a:solidFill>
                          <a:srgbClr val="000000"/>
                        </a:solidFill>
                        <a:latin typeface="Arial"/>
                        <a:ea typeface="Arial"/>
                      </a:endParaRPr>
                    </a:p>
                  </a:txBody>
                  <a:tcPr marL="63500" marR="63500" marT="63500" marB="63500"/>
                </a:tc>
                <a:tc>
                  <a:txBody>
                    <a:bodyPr/>
                    <a:lstStyle/>
                    <a:p>
                      <a:pPr algn="just">
                        <a:lnSpc>
                          <a:spcPct val="115000"/>
                        </a:lnSpc>
                        <a:spcAft>
                          <a:spcPts val="0"/>
                        </a:spcAft>
                      </a:pPr>
                      <a:r>
                        <a:rPr lang="es-ES" sz="1000" dirty="0">
                          <a:solidFill>
                            <a:srgbClr val="000000"/>
                          </a:solidFill>
                          <a:latin typeface="Century Gothic"/>
                          <a:ea typeface="Century Gothic"/>
                          <a:cs typeface="Century Gothic"/>
                        </a:rPr>
                        <a:t>Se lleva un diario de trabajo.</a:t>
                      </a:r>
                      <a:endParaRPr lang="es-MX" sz="1000">
                        <a:solidFill>
                          <a:srgbClr val="000000"/>
                        </a:solidFill>
                        <a:latin typeface="Arial"/>
                        <a:ea typeface="Arial"/>
                      </a:endParaRPr>
                    </a:p>
                    <a:p>
                      <a:pPr algn="just">
                        <a:lnSpc>
                          <a:spcPct val="115000"/>
                        </a:lnSpc>
                        <a:spcAft>
                          <a:spcPts val="0"/>
                        </a:spcAft>
                      </a:pPr>
                      <a:r>
                        <a:rPr lang="es-ES" sz="1000" dirty="0">
                          <a:solidFill>
                            <a:srgbClr val="000000"/>
                          </a:solidFill>
                          <a:latin typeface="Century Gothic"/>
                          <a:ea typeface="Century Gothic"/>
                          <a:cs typeface="Century Gothic"/>
                        </a:rPr>
                        <a:t>Una bitácora en donde semanalmente se registran los avances para ser compartidos por los alumnos una vez por semana.</a:t>
                      </a:r>
                      <a:endParaRPr lang="es-MX" sz="1000">
                        <a:solidFill>
                          <a:srgbClr val="000000"/>
                        </a:solidFill>
                        <a:latin typeface="Arial"/>
                        <a:ea typeface="Arial"/>
                      </a:endParaRPr>
                    </a:p>
                    <a:p>
                      <a:pPr algn="just">
                        <a:lnSpc>
                          <a:spcPct val="115000"/>
                        </a:lnSpc>
                        <a:spcAft>
                          <a:spcPts val="0"/>
                        </a:spcAft>
                      </a:pPr>
                      <a:r>
                        <a:rPr lang="es-ES" sz="1000" dirty="0">
                          <a:solidFill>
                            <a:srgbClr val="000000"/>
                          </a:solidFill>
                          <a:latin typeface="Century Gothic"/>
                          <a:ea typeface="Century Gothic"/>
                          <a:cs typeface="Century Gothic"/>
                        </a:rPr>
                        <a:t>La bitácora esta dividida en la tres disciplinas que participan en el proyecto, de tal manera que todos los involucrados sabemos los avances de cada una de las materias.</a:t>
                      </a:r>
                      <a:endParaRPr lang="es-MX" sz="1000">
                        <a:solidFill>
                          <a:srgbClr val="000000"/>
                        </a:solidFill>
                        <a:latin typeface="Arial"/>
                        <a:ea typeface="Arial"/>
                      </a:endParaRPr>
                    </a:p>
                  </a:txBody>
                  <a:tcPr marL="63500" marR="63500" marT="63500" marB="63500"/>
                </a:tc>
                <a:extLst>
                  <a:ext uri="{0D108BD9-81ED-4DB2-BD59-A6C34878D82A}">
                    <a16:rowId xmlns:a16="http://schemas.microsoft.com/office/drawing/2014/main" val="10004"/>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6020" y="509559"/>
            <a:ext cx="9404723" cy="304928"/>
          </a:xfrm>
        </p:spPr>
        <p:txBody>
          <a:bodyPr/>
          <a:lstStyle/>
          <a:p>
            <a:pPr algn="ctr"/>
            <a:r>
              <a:rPr lang="es-ES" sz="1400" b="1" dirty="0">
                <a:solidFill>
                  <a:srgbClr val="FFFF00"/>
                </a:solidFill>
              </a:rPr>
              <a:t>PRODUCTO 8. E.I.P. ELABORACIÓN DEL PROYECTO: </a:t>
            </a:r>
            <a:br>
              <a:rPr lang="es-ES" sz="1400" b="1" dirty="0">
                <a:solidFill>
                  <a:srgbClr val="FFFF00"/>
                </a:solidFill>
              </a:rPr>
            </a:br>
            <a:r>
              <a:rPr lang="es-MX" sz="1600" b="1">
                <a:solidFill>
                  <a:srgbClr val="FFFF00"/>
                </a:solidFill>
              </a:rPr>
              <a:t>V. Continuación</a:t>
            </a:r>
            <a:br>
              <a:rPr lang="es-MX" sz="1600" b="1"/>
            </a:br>
            <a:endParaRPr lang="es-MX" sz="1600" b="1"/>
          </a:p>
        </p:txBody>
      </p:sp>
      <p:graphicFrame>
        <p:nvGraphicFramePr>
          <p:cNvPr id="3" name="2 Tabla"/>
          <p:cNvGraphicFramePr>
            <a:graphicFrameLocks noGrp="1"/>
          </p:cNvGraphicFramePr>
          <p:nvPr>
            <p:extLst>
              <p:ext uri="{D42A27DB-BD31-4B8C-83A1-F6EECF244321}">
                <p14:modId xmlns:p14="http://schemas.microsoft.com/office/powerpoint/2010/main" val="912622511"/>
              </p:ext>
            </p:extLst>
          </p:nvPr>
        </p:nvGraphicFramePr>
        <p:xfrm>
          <a:off x="836020" y="1176865"/>
          <a:ext cx="10267408" cy="4977779"/>
        </p:xfrm>
        <a:graphic>
          <a:graphicData uri="http://schemas.openxmlformats.org/drawingml/2006/table">
            <a:tbl>
              <a:tblPr firstRow="1" bandRow="1">
                <a:tableStyleId>{5C22544A-7EE6-4342-B048-85BDC9FD1C3A}</a:tableStyleId>
              </a:tblPr>
              <a:tblGrid>
                <a:gridCol w="2566852">
                  <a:extLst>
                    <a:ext uri="{9D8B030D-6E8A-4147-A177-3AD203B41FA5}">
                      <a16:colId xmlns:a16="http://schemas.microsoft.com/office/drawing/2014/main" val="20000"/>
                    </a:ext>
                  </a:extLst>
                </a:gridCol>
                <a:gridCol w="2566852">
                  <a:extLst>
                    <a:ext uri="{9D8B030D-6E8A-4147-A177-3AD203B41FA5}">
                      <a16:colId xmlns:a16="http://schemas.microsoft.com/office/drawing/2014/main" val="20001"/>
                    </a:ext>
                  </a:extLst>
                </a:gridCol>
                <a:gridCol w="2566852">
                  <a:extLst>
                    <a:ext uri="{9D8B030D-6E8A-4147-A177-3AD203B41FA5}">
                      <a16:colId xmlns:a16="http://schemas.microsoft.com/office/drawing/2014/main" val="20002"/>
                    </a:ext>
                  </a:extLst>
                </a:gridCol>
                <a:gridCol w="2566852">
                  <a:extLst>
                    <a:ext uri="{9D8B030D-6E8A-4147-A177-3AD203B41FA5}">
                      <a16:colId xmlns:a16="http://schemas.microsoft.com/office/drawing/2014/main" val="20003"/>
                    </a:ext>
                  </a:extLst>
                </a:gridCol>
              </a:tblGrid>
              <a:tr h="1253631">
                <a:tc>
                  <a:txBody>
                    <a:bodyPr/>
                    <a:lstStyle/>
                    <a:p>
                      <a:pPr marL="90170">
                        <a:lnSpc>
                          <a:spcPct val="115000"/>
                        </a:lnSpc>
                        <a:spcAft>
                          <a:spcPts val="0"/>
                        </a:spcAft>
                        <a:tabLst>
                          <a:tab pos="270510" algn="l"/>
                        </a:tabLst>
                      </a:pPr>
                      <a:r>
                        <a:rPr lang="es-ES" sz="1100" b="1" dirty="0">
                          <a:solidFill>
                            <a:schemeClr val="tx1"/>
                          </a:solidFill>
                          <a:latin typeface="Century Gothic"/>
                          <a:ea typeface="Century Gothic"/>
                          <a:cs typeface="Century Gothic"/>
                        </a:rPr>
                        <a:t>5.  Llegar a conclusiones parciales</a:t>
                      </a:r>
                      <a:endParaRPr lang="es-MX" sz="1100" dirty="0">
                        <a:solidFill>
                          <a:schemeClr val="tx1"/>
                        </a:solidFill>
                        <a:latin typeface="Arial"/>
                        <a:ea typeface="Arial"/>
                      </a:endParaRPr>
                    </a:p>
                    <a:p>
                      <a:pPr marL="90170">
                        <a:lnSpc>
                          <a:spcPct val="115000"/>
                        </a:lnSpc>
                        <a:spcAft>
                          <a:spcPts val="0"/>
                        </a:spcAft>
                      </a:pPr>
                      <a:r>
                        <a:rPr lang="es-ES" sz="1100" dirty="0">
                          <a:solidFill>
                            <a:schemeClr val="tx1"/>
                          </a:solidFill>
                          <a:latin typeface="Century Gothic"/>
                          <a:ea typeface="Century Gothic"/>
                          <a:cs typeface="Century Gothic"/>
                        </a:rPr>
                        <a:t>     (por disciplina).</a:t>
                      </a:r>
                      <a:endParaRPr lang="es-MX" sz="1100" dirty="0">
                        <a:solidFill>
                          <a:schemeClr val="tx1"/>
                        </a:solidFill>
                        <a:latin typeface="Arial"/>
                        <a:ea typeface="Arial"/>
                      </a:endParaRPr>
                    </a:p>
                    <a:p>
                      <a:pPr marL="90170">
                        <a:lnSpc>
                          <a:spcPct val="115000"/>
                        </a:lnSpc>
                        <a:spcAft>
                          <a:spcPts val="0"/>
                        </a:spcAft>
                      </a:pPr>
                      <a:r>
                        <a:rPr lang="es-ES" sz="1100" dirty="0">
                          <a:solidFill>
                            <a:schemeClr val="tx1"/>
                          </a:solidFill>
                          <a:latin typeface="Century Gothic"/>
                          <a:ea typeface="Century Gothic"/>
                          <a:cs typeface="Century Gothic"/>
                        </a:rPr>
                        <a:t>     Preguntas útiles para el </a:t>
                      </a:r>
                      <a:endParaRPr lang="es-MX" sz="1100" dirty="0">
                        <a:solidFill>
                          <a:schemeClr val="tx1"/>
                        </a:solidFill>
                        <a:latin typeface="Arial"/>
                        <a:ea typeface="Arial"/>
                      </a:endParaRPr>
                    </a:p>
                    <a:p>
                      <a:pPr marL="90170">
                        <a:lnSpc>
                          <a:spcPct val="115000"/>
                        </a:lnSpc>
                        <a:spcAft>
                          <a:spcPts val="0"/>
                        </a:spcAft>
                      </a:pPr>
                      <a:r>
                        <a:rPr lang="es-ES" sz="1100" dirty="0">
                          <a:solidFill>
                            <a:schemeClr val="tx1"/>
                          </a:solidFill>
                          <a:latin typeface="Century Gothic"/>
                          <a:ea typeface="Century Gothic"/>
                          <a:cs typeface="Century Gothic"/>
                        </a:rPr>
                        <a:t>     proyecto, de tal forma que lo </a:t>
                      </a:r>
                      <a:endParaRPr lang="es-MX" sz="1100" dirty="0">
                        <a:solidFill>
                          <a:schemeClr val="tx1"/>
                        </a:solidFill>
                        <a:latin typeface="Arial"/>
                        <a:ea typeface="Arial"/>
                      </a:endParaRPr>
                    </a:p>
                    <a:p>
                      <a:pPr marL="90170">
                        <a:lnSpc>
                          <a:spcPct val="115000"/>
                        </a:lnSpc>
                        <a:spcAft>
                          <a:spcPts val="0"/>
                        </a:spcAft>
                      </a:pPr>
                      <a:r>
                        <a:rPr lang="es-ES" sz="1100" dirty="0">
                          <a:solidFill>
                            <a:schemeClr val="tx1"/>
                          </a:solidFill>
                          <a:latin typeface="Century Gothic"/>
                          <a:ea typeface="Century Gothic"/>
                          <a:cs typeface="Century Gothic"/>
                        </a:rPr>
                        <a:t>aclaren, describan o descifren  </a:t>
                      </a:r>
                      <a:endParaRPr lang="es-MX" sz="1100" dirty="0">
                        <a:solidFill>
                          <a:schemeClr val="tx1"/>
                        </a:solidFill>
                        <a:latin typeface="Arial"/>
                        <a:ea typeface="Arial"/>
                      </a:endParaRPr>
                    </a:p>
                    <a:p>
                      <a:pPr marL="90170">
                        <a:lnSpc>
                          <a:spcPct val="115000"/>
                        </a:lnSpc>
                        <a:spcAft>
                          <a:spcPts val="0"/>
                        </a:spcAft>
                      </a:pPr>
                      <a:r>
                        <a:rPr lang="es-ES" sz="1100" dirty="0">
                          <a:solidFill>
                            <a:schemeClr val="tx1"/>
                          </a:solidFill>
                          <a:latin typeface="Century Gothic"/>
                          <a:ea typeface="Century Gothic"/>
                          <a:cs typeface="Century Gothic"/>
                        </a:rPr>
                        <a:t>    (para la  reflexión colaborativa</a:t>
                      </a:r>
                      <a:endParaRPr lang="es-MX" sz="1100" dirty="0">
                        <a:solidFill>
                          <a:schemeClr val="tx1"/>
                        </a:solidFill>
                        <a:latin typeface="Arial"/>
                        <a:ea typeface="Arial"/>
                      </a:endParaRPr>
                    </a:p>
                    <a:p>
                      <a:pPr marL="90170">
                        <a:lnSpc>
                          <a:spcPct val="115000"/>
                        </a:lnSpc>
                        <a:spcAft>
                          <a:spcPts val="0"/>
                        </a:spcAft>
                      </a:pPr>
                      <a:r>
                        <a:rPr lang="es-ES" sz="1100" dirty="0">
                          <a:solidFill>
                            <a:schemeClr val="tx1"/>
                          </a:solidFill>
                          <a:latin typeface="Century Gothic"/>
                          <a:ea typeface="Century Gothic"/>
                          <a:cs typeface="Century Gothic"/>
                        </a:rPr>
                        <a:t>de los estudiantes).</a:t>
                      </a:r>
                      <a:endParaRPr lang="es-MX" sz="1100" dirty="0">
                        <a:solidFill>
                          <a:schemeClr val="tx1"/>
                        </a:solidFill>
                        <a:latin typeface="Arial"/>
                        <a:ea typeface="Arial"/>
                      </a:endParaRPr>
                    </a:p>
                    <a:p>
                      <a:pPr marL="90170">
                        <a:lnSpc>
                          <a:spcPct val="115000"/>
                        </a:lnSpc>
                        <a:spcAft>
                          <a:spcPts val="0"/>
                        </a:spcAft>
                      </a:pPr>
                      <a:r>
                        <a:rPr lang="es-ES" sz="1100" dirty="0">
                          <a:solidFill>
                            <a:schemeClr val="tx1"/>
                          </a:solidFill>
                          <a:latin typeface="Century Gothic"/>
                          <a:ea typeface="Century Gothic"/>
                          <a:cs typeface="Century Gothic"/>
                        </a:rPr>
                        <a:t>¿Cómo se lograrán?</a:t>
                      </a:r>
                      <a:endParaRPr lang="es-MX" sz="1100" dirty="0">
                        <a:solidFill>
                          <a:schemeClr val="tx1"/>
                        </a:solidFill>
                        <a:latin typeface="Arial"/>
                        <a:ea typeface="Arial"/>
                      </a:endParaRPr>
                    </a:p>
                  </a:txBody>
                  <a:tcPr marL="63500" marR="63500" marT="63500" marB="63500"/>
                </a:tc>
                <a:tc>
                  <a:txBody>
                    <a:bodyPr/>
                    <a:lstStyle/>
                    <a:p>
                      <a:pPr algn="just">
                        <a:lnSpc>
                          <a:spcPct val="115000"/>
                        </a:lnSpc>
                        <a:spcAft>
                          <a:spcPts val="0"/>
                        </a:spcAft>
                      </a:pPr>
                      <a:r>
                        <a:rPr lang="es-ES" sz="1100" dirty="0">
                          <a:solidFill>
                            <a:schemeClr val="tx1"/>
                          </a:solidFill>
                          <a:latin typeface="Century Gothic"/>
                          <a:ea typeface="Century Gothic"/>
                          <a:cs typeface="Century Gothic"/>
                        </a:rPr>
                        <a:t>Se trabaja por equipos, cada equipo elabora una síntesis de cada uno de sus avances y lo expone frente a grupo en plenaria.</a:t>
                      </a:r>
                      <a:endParaRPr lang="es-MX" sz="1100">
                        <a:solidFill>
                          <a:schemeClr val="tx1"/>
                        </a:solidFill>
                        <a:latin typeface="Arial"/>
                        <a:ea typeface="Arial"/>
                      </a:endParaRPr>
                    </a:p>
                    <a:p>
                      <a:pPr algn="just">
                        <a:lnSpc>
                          <a:spcPct val="115000"/>
                        </a:lnSpc>
                        <a:spcAft>
                          <a:spcPts val="0"/>
                        </a:spcAft>
                      </a:pPr>
                      <a:r>
                        <a:rPr lang="es-ES" sz="1100" dirty="0">
                          <a:solidFill>
                            <a:schemeClr val="tx1"/>
                          </a:solidFill>
                          <a:latin typeface="Century Gothic"/>
                          <a:ea typeface="Century Gothic"/>
                          <a:cs typeface="Century Gothic"/>
                        </a:rPr>
                        <a:t>Todos participamos en un sesión de preguntas y respuestas, para orientar o estimular el avance de cada equipo.</a:t>
                      </a:r>
                      <a:endParaRPr lang="es-MX" sz="1100">
                        <a:solidFill>
                          <a:schemeClr val="tx1"/>
                        </a:solidFill>
                        <a:latin typeface="Arial"/>
                        <a:ea typeface="Arial"/>
                      </a:endParaRPr>
                    </a:p>
                  </a:txBody>
                  <a:tcPr marL="63500" marR="63500" marT="63500" marB="63500"/>
                </a:tc>
                <a:tc>
                  <a:txBody>
                    <a:bodyPr/>
                    <a:lstStyle/>
                    <a:p>
                      <a:pPr algn="just">
                        <a:lnSpc>
                          <a:spcPct val="115000"/>
                        </a:lnSpc>
                        <a:spcAft>
                          <a:spcPts val="0"/>
                        </a:spcAft>
                      </a:pPr>
                      <a:r>
                        <a:rPr lang="es-ES" sz="1100" dirty="0">
                          <a:solidFill>
                            <a:schemeClr val="tx1"/>
                          </a:solidFill>
                          <a:latin typeface="Century Gothic"/>
                          <a:ea typeface="Century Gothic"/>
                          <a:cs typeface="Century Gothic"/>
                        </a:rPr>
                        <a:t>Se trabaja por equipos, cada equipo elabora una síntesis de cada uno de sus avances y lo expone frente a grupo en plenaria.</a:t>
                      </a:r>
                      <a:endParaRPr lang="es-MX" sz="1100" dirty="0">
                        <a:solidFill>
                          <a:schemeClr val="tx1"/>
                        </a:solidFill>
                        <a:latin typeface="Arial"/>
                        <a:ea typeface="Arial"/>
                      </a:endParaRPr>
                    </a:p>
                    <a:p>
                      <a:pPr algn="just">
                        <a:lnSpc>
                          <a:spcPct val="115000"/>
                        </a:lnSpc>
                        <a:spcAft>
                          <a:spcPts val="0"/>
                        </a:spcAft>
                      </a:pPr>
                      <a:r>
                        <a:rPr lang="es-ES" sz="1100" dirty="0">
                          <a:solidFill>
                            <a:schemeClr val="tx1"/>
                          </a:solidFill>
                          <a:latin typeface="Century Gothic"/>
                          <a:ea typeface="Century Gothic"/>
                          <a:cs typeface="Century Gothic"/>
                        </a:rPr>
                        <a:t>Todos participamos en un sesión de preguntas y respuestas, para orientar o estimular el avance de cada equipo.</a:t>
                      </a:r>
                      <a:endParaRPr lang="es-MX" sz="1100" dirty="0">
                        <a:solidFill>
                          <a:schemeClr val="tx1"/>
                        </a:solidFill>
                        <a:latin typeface="Arial"/>
                        <a:ea typeface="Arial"/>
                      </a:endParaRPr>
                    </a:p>
                  </a:txBody>
                  <a:tcPr marL="63500" marR="63500" marT="63500" marB="63500"/>
                </a:tc>
                <a:tc>
                  <a:txBody>
                    <a:bodyPr/>
                    <a:lstStyle/>
                    <a:p>
                      <a:pPr algn="just">
                        <a:lnSpc>
                          <a:spcPct val="115000"/>
                        </a:lnSpc>
                        <a:spcAft>
                          <a:spcPts val="0"/>
                        </a:spcAft>
                      </a:pPr>
                      <a:r>
                        <a:rPr lang="es-ES" sz="1100" dirty="0">
                          <a:solidFill>
                            <a:schemeClr val="tx1"/>
                          </a:solidFill>
                          <a:latin typeface="Century Gothic"/>
                          <a:ea typeface="Century Gothic"/>
                          <a:cs typeface="Century Gothic"/>
                        </a:rPr>
                        <a:t>Se trabaja por equipos, cada equipo elabora una síntesis de cada uno de sus avances y lo expone frente a grupo en plenaria.</a:t>
                      </a:r>
                      <a:endParaRPr lang="es-MX" sz="1100">
                        <a:solidFill>
                          <a:schemeClr val="tx1"/>
                        </a:solidFill>
                        <a:latin typeface="Arial"/>
                        <a:ea typeface="Arial"/>
                      </a:endParaRPr>
                    </a:p>
                    <a:p>
                      <a:pPr algn="just">
                        <a:lnSpc>
                          <a:spcPct val="115000"/>
                        </a:lnSpc>
                        <a:spcAft>
                          <a:spcPts val="0"/>
                        </a:spcAft>
                      </a:pPr>
                      <a:r>
                        <a:rPr lang="es-ES" sz="1100" dirty="0">
                          <a:solidFill>
                            <a:schemeClr val="tx1"/>
                          </a:solidFill>
                          <a:latin typeface="Century Gothic"/>
                          <a:ea typeface="Century Gothic"/>
                          <a:cs typeface="Century Gothic"/>
                        </a:rPr>
                        <a:t>Todos participamos en un sesión de preguntas y respuestas, para orientar o estimular el avance de cada equipo.</a:t>
                      </a:r>
                      <a:endParaRPr lang="es-MX" sz="1100">
                        <a:solidFill>
                          <a:schemeClr val="tx1"/>
                        </a:solidFill>
                        <a:latin typeface="Arial"/>
                        <a:ea typeface="Arial"/>
                      </a:endParaRPr>
                    </a:p>
                  </a:txBody>
                  <a:tcPr marL="63500" marR="63500" marT="63500" marB="63500"/>
                </a:tc>
                <a:extLst>
                  <a:ext uri="{0D108BD9-81ED-4DB2-BD59-A6C34878D82A}">
                    <a16:rowId xmlns:a16="http://schemas.microsoft.com/office/drawing/2014/main" val="10000"/>
                  </a:ext>
                </a:extLst>
              </a:tr>
              <a:tr h="1253631">
                <a:tc>
                  <a:txBody>
                    <a:bodyPr/>
                    <a:lstStyle/>
                    <a:p>
                      <a:pPr>
                        <a:lnSpc>
                          <a:spcPct val="115000"/>
                        </a:lnSpc>
                        <a:spcAft>
                          <a:spcPts val="0"/>
                        </a:spcAft>
                      </a:pPr>
                      <a:r>
                        <a:rPr lang="es-ES" sz="1100" b="1" dirty="0">
                          <a:solidFill>
                            <a:srgbClr val="1C4587"/>
                          </a:solidFill>
                          <a:latin typeface="Century Gothic"/>
                          <a:ea typeface="Century Gothic"/>
                          <a:cs typeface="Century Gothic"/>
                        </a:rPr>
                        <a:t>   6.Conectar.</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¿De qué manera  las </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     conclusiones de cada disciplina</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se vincularán, para dar respuesta</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a  la pregunta disparadora del</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     proyecto? </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     ¿Cuál será la   estrategia o</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     actividad  que se utilizará para </a:t>
                      </a:r>
                      <a:endParaRPr lang="es-MX" sz="1100" dirty="0">
                        <a:solidFill>
                          <a:srgbClr val="000000"/>
                        </a:solidFill>
                        <a:latin typeface="Arial"/>
                        <a:ea typeface="Arial"/>
                      </a:endParaRPr>
                    </a:p>
                    <a:p>
                      <a:pPr indent="-269875">
                        <a:lnSpc>
                          <a:spcPct val="115000"/>
                        </a:lnSpc>
                        <a:spcAft>
                          <a:spcPts val="0"/>
                        </a:spcAft>
                        <a:tabLst>
                          <a:tab pos="270510" algn="l"/>
                        </a:tabLst>
                      </a:pPr>
                      <a:r>
                        <a:rPr lang="es-ES" sz="1100" dirty="0">
                          <a:solidFill>
                            <a:srgbClr val="1C4587"/>
                          </a:solidFill>
                          <a:latin typeface="Century Gothic"/>
                          <a:ea typeface="Century Gothic"/>
                          <a:cs typeface="Century Gothic"/>
                        </a:rPr>
                        <a:t>lograr que haya conciencia de </a:t>
                      </a:r>
                      <a:endParaRPr lang="es-MX" sz="1100" dirty="0">
                        <a:solidFill>
                          <a:srgbClr val="000000"/>
                        </a:solidFill>
                        <a:latin typeface="Arial"/>
                        <a:ea typeface="Arial"/>
                      </a:endParaRPr>
                    </a:p>
                    <a:p>
                      <a:pPr marL="270510" indent="-180340">
                        <a:lnSpc>
                          <a:spcPct val="115000"/>
                        </a:lnSpc>
                        <a:spcAft>
                          <a:spcPts val="0"/>
                        </a:spcAft>
                        <a:tabLst>
                          <a:tab pos="270510" algn="l"/>
                        </a:tabLst>
                      </a:pPr>
                      <a:r>
                        <a:rPr lang="es-ES" sz="1100" dirty="0">
                          <a:solidFill>
                            <a:srgbClr val="1C4587"/>
                          </a:solidFill>
                          <a:latin typeface="Century Gothic"/>
                          <a:ea typeface="Century Gothic"/>
                          <a:cs typeface="Century Gothic"/>
                        </a:rPr>
                        <a:t>ello?</a:t>
                      </a:r>
                      <a:endParaRPr lang="es-MX" sz="1100" dirty="0">
                        <a:solidFill>
                          <a:srgbClr val="000000"/>
                        </a:solidFill>
                        <a:latin typeface="Arial"/>
                        <a:ea typeface="Arial"/>
                      </a:endParaRPr>
                    </a:p>
                  </a:txBody>
                  <a:tcPr marL="63500" marR="63500" marT="63500" marB="63500"/>
                </a:tc>
                <a:tc gridSpan="3">
                  <a:txBody>
                    <a:bodyPr/>
                    <a:lstStyle/>
                    <a:p>
                      <a:pPr>
                        <a:lnSpc>
                          <a:spcPct val="115000"/>
                        </a:lnSpc>
                        <a:spcAft>
                          <a:spcPts val="0"/>
                        </a:spcAft>
                      </a:pPr>
                      <a:r>
                        <a:rPr lang="es-ES" sz="1100" dirty="0">
                          <a:solidFill>
                            <a:srgbClr val="000000"/>
                          </a:solidFill>
                          <a:latin typeface="Century Gothic"/>
                          <a:ea typeface="Century Gothic"/>
                          <a:cs typeface="Century Gothic"/>
                        </a:rPr>
                        <a:t>Se usan las plenarias.</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Una vez cada quince días los profesores se reúnen con el grupo y a través de un juego de preguntas y respuestas los tres docentes ayudan a los alumnos a lograr las conexiones entre las tres disciplinas y bajarlos a sus proyectos.</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Las conclusiones deben abarcar  los tres ordenes que cada una de las disciplinas planteo, aunque desde el principio los objetivos están planteados de tal manera que las conclusiones son interdisciplinarias.</a:t>
                      </a:r>
                      <a:endParaRPr lang="es-MX" sz="1100">
                        <a:solidFill>
                          <a:srgbClr val="000000"/>
                        </a:solidFill>
                        <a:latin typeface="Arial"/>
                        <a:ea typeface="Arial"/>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1253631">
                <a:tc>
                  <a:txBody>
                    <a:bodyPr/>
                    <a:lstStyle/>
                    <a:p>
                      <a:pPr>
                        <a:lnSpc>
                          <a:spcPct val="115000"/>
                        </a:lnSpc>
                        <a:spcAft>
                          <a:spcPts val="0"/>
                        </a:spcAft>
                      </a:pPr>
                      <a:r>
                        <a:rPr lang="es-ES" sz="1100" b="1" dirty="0">
                          <a:solidFill>
                            <a:srgbClr val="1F497D"/>
                          </a:solidFill>
                          <a:latin typeface="Century Gothic"/>
                          <a:ea typeface="Century Gothic"/>
                          <a:cs typeface="Century Gothic"/>
                        </a:rPr>
                        <a:t>7.Evaluar la información generada.</a:t>
                      </a:r>
                      <a:endParaRPr lang="es-MX" sz="1100">
                        <a:solidFill>
                          <a:srgbClr val="000000"/>
                        </a:solidFill>
                        <a:latin typeface="Arial"/>
                        <a:ea typeface="Arial"/>
                      </a:endParaRPr>
                    </a:p>
                    <a:p>
                      <a:pPr marL="270510">
                        <a:lnSpc>
                          <a:spcPct val="115000"/>
                        </a:lnSpc>
                        <a:spcAft>
                          <a:spcPts val="0"/>
                        </a:spcAft>
                      </a:pPr>
                      <a:r>
                        <a:rPr lang="es-ES" sz="1100" dirty="0">
                          <a:solidFill>
                            <a:srgbClr val="1F497D"/>
                          </a:solidFill>
                          <a:latin typeface="Century Gothic"/>
                          <a:ea typeface="Century Gothic"/>
                          <a:cs typeface="Century Gothic"/>
                        </a:rPr>
                        <a:t>¿Qué otras investigaciones o asignaturas se pueden proponer para complementar el proyecto?</a:t>
                      </a:r>
                      <a:endParaRPr lang="es-MX" sz="1100">
                        <a:solidFill>
                          <a:srgbClr val="000000"/>
                        </a:solidFill>
                        <a:latin typeface="Arial"/>
                        <a:ea typeface="Arial"/>
                      </a:endParaRPr>
                    </a:p>
                  </a:txBody>
                  <a:tcPr marL="63500" marR="63500" marT="63500" marB="63500"/>
                </a:tc>
                <a:tc gridSpan="3">
                  <a:txBody>
                    <a:bodyPr/>
                    <a:lstStyle/>
                    <a:p>
                      <a:pPr>
                        <a:lnSpc>
                          <a:spcPct val="115000"/>
                        </a:lnSpc>
                        <a:spcAft>
                          <a:spcPts val="0"/>
                        </a:spcAft>
                      </a:pPr>
                      <a:r>
                        <a:rPr lang="es-ES" sz="1100" dirty="0">
                          <a:solidFill>
                            <a:srgbClr val="000000"/>
                          </a:solidFill>
                          <a:latin typeface="Century Gothic"/>
                          <a:ea typeface="Century Gothic"/>
                          <a:cs typeface="Century Gothic"/>
                        </a:rPr>
                        <a:t>Las que quieran, no somos envidiosos.</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La realidad es compleja y todo esta entrelazado, cualquier profesor de otra asignatura puede aportar al proyecto: Biología, Física, Matemáticas, Filosofía, Economía, Derecho, etc., etc., etc.</a:t>
                      </a:r>
                      <a:endParaRPr lang="es-MX" sz="1100">
                        <a:solidFill>
                          <a:srgbClr val="000000"/>
                        </a:solidFill>
                        <a:latin typeface="Arial"/>
                        <a:ea typeface="Arial"/>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7647" y="556053"/>
            <a:ext cx="9404723" cy="331053"/>
          </a:xfrm>
        </p:spPr>
        <p:txBody>
          <a:bodyPr/>
          <a:lstStyle/>
          <a:p>
            <a:pPr algn="ctr"/>
            <a:r>
              <a:rPr lang="es-ES" sz="1400" b="1" dirty="0">
                <a:solidFill>
                  <a:srgbClr val="FFFF00"/>
                </a:solidFill>
              </a:rPr>
              <a:t>PRODUCTO 8. E.I.P. ELABORACIÓN DEL PROYECTO: </a:t>
            </a:r>
            <a:br>
              <a:rPr lang="es-ES" sz="1400" b="1" dirty="0">
                <a:solidFill>
                  <a:srgbClr val="FFFF00"/>
                </a:solidFill>
              </a:rPr>
            </a:br>
            <a:r>
              <a:rPr lang="es-ES" sz="1600" b="1" dirty="0">
                <a:solidFill>
                  <a:srgbClr val="FFFF00"/>
                </a:solidFill>
              </a:rPr>
              <a:t>VI. Tiempos que se dedicarán al proyecto cada semana.</a:t>
            </a:r>
            <a:br>
              <a:rPr lang="es-ES" sz="1600" b="1" dirty="0">
                <a:solidFill>
                  <a:srgbClr val="FFFF00"/>
                </a:solidFill>
              </a:rPr>
            </a:br>
            <a:br>
              <a:rPr lang="es-MX" sz="1600">
                <a:solidFill>
                  <a:srgbClr val="FFFF00"/>
                </a:solidFill>
              </a:rPr>
            </a:br>
            <a:endParaRPr lang="es-MX" sz="1600">
              <a:solidFill>
                <a:srgbClr val="FFFF0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118647794"/>
              </p:ext>
            </p:extLst>
          </p:nvPr>
        </p:nvGraphicFramePr>
        <p:xfrm>
          <a:off x="757647" y="1234861"/>
          <a:ext cx="9679578" cy="1900223"/>
        </p:xfrm>
        <a:graphic>
          <a:graphicData uri="http://schemas.openxmlformats.org/drawingml/2006/table">
            <a:tbl>
              <a:tblPr firstRow="1" bandRow="1">
                <a:tableStyleId>{5C22544A-7EE6-4342-B048-85BDC9FD1C3A}</a:tableStyleId>
              </a:tblPr>
              <a:tblGrid>
                <a:gridCol w="4839789">
                  <a:extLst>
                    <a:ext uri="{9D8B030D-6E8A-4147-A177-3AD203B41FA5}">
                      <a16:colId xmlns:a16="http://schemas.microsoft.com/office/drawing/2014/main" val="20000"/>
                    </a:ext>
                  </a:extLst>
                </a:gridCol>
                <a:gridCol w="4839789">
                  <a:extLst>
                    <a:ext uri="{9D8B030D-6E8A-4147-A177-3AD203B41FA5}">
                      <a16:colId xmlns:a16="http://schemas.microsoft.com/office/drawing/2014/main" val="20001"/>
                    </a:ext>
                  </a:extLst>
                </a:gridCol>
              </a:tblGrid>
              <a:tr h="809293">
                <a:tc>
                  <a:txBody>
                    <a:bodyPr/>
                    <a:lstStyle/>
                    <a:p>
                      <a:pPr marL="342900" lvl="0" indent="-342900" algn="ctr" rtl="0">
                        <a:lnSpc>
                          <a:spcPct val="115000"/>
                        </a:lnSpc>
                        <a:spcAft>
                          <a:spcPts val="0"/>
                        </a:spcAft>
                        <a:buFont typeface="+mj-lt"/>
                        <a:buAutoNum type="arabicPeriod"/>
                      </a:pPr>
                      <a:r>
                        <a:rPr lang="es-ES" sz="1200" b="1" dirty="0">
                          <a:solidFill>
                            <a:schemeClr val="tx1"/>
                          </a:solidFill>
                          <a:latin typeface="Century Gothic"/>
                          <a:ea typeface="Century Gothic"/>
                          <a:cs typeface="Century Gothic"/>
                        </a:rPr>
                        <a:t>¿Cuántas horas se trabajarán de manera  </a:t>
                      </a:r>
                      <a:endParaRPr lang="es-MX" sz="1200" b="1" dirty="0">
                        <a:solidFill>
                          <a:schemeClr val="tx1"/>
                        </a:solidFill>
                        <a:latin typeface="Arial"/>
                        <a:ea typeface="Arial"/>
                      </a:endParaRPr>
                    </a:p>
                    <a:p>
                      <a:pPr marL="457200" algn="ctr">
                        <a:lnSpc>
                          <a:spcPct val="115000"/>
                        </a:lnSpc>
                        <a:spcAft>
                          <a:spcPts val="0"/>
                        </a:spcAft>
                      </a:pPr>
                      <a:r>
                        <a:rPr lang="es-ES" sz="1200" b="1" dirty="0">
                          <a:solidFill>
                            <a:schemeClr val="tx1"/>
                          </a:solidFill>
                          <a:latin typeface="Century Gothic"/>
                          <a:ea typeface="Century Gothic"/>
                          <a:cs typeface="Century Gothic"/>
                        </a:rPr>
                        <a:t>disciplinaria ?</a:t>
                      </a:r>
                      <a:endParaRPr lang="es-MX" sz="1200" b="1" dirty="0">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200" b="1" dirty="0">
                          <a:solidFill>
                            <a:schemeClr val="tx1"/>
                          </a:solidFill>
                          <a:latin typeface="Century Gothic"/>
                          <a:ea typeface="Century Gothic"/>
                          <a:cs typeface="Century Gothic"/>
                        </a:rPr>
                        <a:t>2.  ¿Cuántas horas se trabajarán de manera interdisciplinaria?</a:t>
                      </a:r>
                      <a:endParaRPr lang="es-MX" sz="1200" b="1">
                        <a:solidFill>
                          <a:schemeClr val="tx1"/>
                        </a:solidFill>
                        <a:latin typeface="Arial"/>
                        <a:ea typeface="Arial"/>
                      </a:endParaRPr>
                    </a:p>
                  </a:txBody>
                  <a:tcPr marL="63500" marR="63500" marT="63500" marB="63500"/>
                </a:tc>
                <a:extLst>
                  <a:ext uri="{0D108BD9-81ED-4DB2-BD59-A6C34878D82A}">
                    <a16:rowId xmlns:a16="http://schemas.microsoft.com/office/drawing/2014/main" val="10000"/>
                  </a:ext>
                </a:extLst>
              </a:tr>
              <a:tr h="809293">
                <a:tc>
                  <a:txBody>
                    <a:bodyPr/>
                    <a:lstStyle/>
                    <a:p>
                      <a:pPr>
                        <a:lnSpc>
                          <a:spcPct val="115000"/>
                        </a:lnSpc>
                        <a:spcAft>
                          <a:spcPts val="0"/>
                        </a:spcAft>
                      </a:pPr>
                      <a:r>
                        <a:rPr lang="es-ES" sz="1100" dirty="0">
                          <a:solidFill>
                            <a:srgbClr val="1C4587"/>
                          </a:solidFill>
                          <a:latin typeface="Century Gothic"/>
                          <a:ea typeface="Century Gothic"/>
                          <a:cs typeface="Century Gothic"/>
                        </a:rPr>
                        <a:t>En general el trabajo debe de darse de manera continua, en la bitácora los alumnos deben apuntar las fechas de sus avances, se pretende que una vez por semana se revisen los resultados de su investigación.</a:t>
                      </a:r>
                      <a:endParaRPr lang="es-MX" sz="1100" dirty="0">
                        <a:solidFill>
                          <a:srgbClr val="000000"/>
                        </a:solidFill>
                        <a:latin typeface="Arial"/>
                        <a:ea typeface="Arial"/>
                      </a:endParaRPr>
                    </a:p>
                  </a:txBody>
                  <a:tcPr marL="63500" marR="63500" marT="63500" marB="63500"/>
                </a:tc>
                <a:tc>
                  <a:txBody>
                    <a:bodyPr/>
                    <a:lstStyle/>
                    <a:p>
                      <a:pPr>
                        <a:lnSpc>
                          <a:spcPct val="115000"/>
                        </a:lnSpc>
                        <a:spcAft>
                          <a:spcPts val="0"/>
                        </a:spcAft>
                      </a:pPr>
                      <a:r>
                        <a:rPr lang="es-ES" sz="1100" dirty="0">
                          <a:solidFill>
                            <a:srgbClr val="1C4587"/>
                          </a:solidFill>
                          <a:latin typeface="Century Gothic"/>
                          <a:ea typeface="Century Gothic"/>
                          <a:cs typeface="Century Gothic"/>
                        </a:rPr>
                        <a:t>El trabajo interdisciplinario aunque no se diga se da todos los días, pero si se refiere a poner físicamente a los tres profesores en el aula, pues planeamos hacerlo una vez cada quince días, debido a la carga horaria y que además no existe ninguna modificación administrativa para poder hacer este trabajo de manera regular.</a:t>
                      </a:r>
                      <a:endParaRPr lang="es-MX" sz="1100">
                        <a:solidFill>
                          <a:srgbClr val="000000"/>
                        </a:solidFill>
                        <a:latin typeface="Arial"/>
                        <a:ea typeface="Arial"/>
                      </a:endParaRPr>
                    </a:p>
                  </a:txBody>
                  <a:tcPr marL="63500" marR="63500" marT="63500" marB="63500"/>
                </a:tc>
                <a:extLst>
                  <a:ext uri="{0D108BD9-81ED-4DB2-BD59-A6C34878D82A}">
                    <a16:rowId xmlns:a16="http://schemas.microsoft.com/office/drawing/2014/main" val="10001"/>
                  </a:ext>
                </a:extLst>
              </a:tr>
            </a:tbl>
          </a:graphicData>
        </a:graphic>
      </p:graphicFrame>
      <p:sp>
        <p:nvSpPr>
          <p:cNvPr id="50177" name="Rectangle 1"/>
          <p:cNvSpPr>
            <a:spLocks noChangeArrowheads="1"/>
          </p:cNvSpPr>
          <p:nvPr/>
        </p:nvSpPr>
        <p:spPr bwMode="auto">
          <a:xfrm>
            <a:off x="757647" y="2728789"/>
            <a:ext cx="4481618"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a:ln>
                <a:noFill/>
              </a:ln>
              <a:solidFill>
                <a:srgbClr val="FFFF00"/>
              </a:solidFill>
              <a:effectLst/>
              <a:ea typeface="Century Gothic" pitchFamily="34" charset="0"/>
              <a:cs typeface="Century Gothic"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sz="1600" b="1" dirty="0">
              <a:solidFill>
                <a:srgbClr val="FFFF00"/>
              </a:solidFill>
              <a:ea typeface="Century Gothic" pitchFamily="34" charset="0"/>
              <a:cs typeface="Century Gothic"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a:ln>
                <a:noFill/>
              </a:ln>
              <a:solidFill>
                <a:srgbClr val="FFFF00"/>
              </a:solidFill>
              <a:effectLst/>
              <a:ea typeface="Century Gothic" pitchFamily="34" charset="0"/>
              <a:cs typeface="Century Gothic"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rgbClr val="FFFF00"/>
                </a:solidFill>
                <a:effectLst/>
                <a:ea typeface="Century Gothic" pitchFamily="34" charset="0"/>
                <a:cs typeface="Century Gothic" pitchFamily="34" charset="0"/>
              </a:rPr>
              <a:t>VII. Presentación del proyecto(producto).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2800" b="1" i="0" u="none" strike="noStrike" cap="none" normalizeH="0" baseline="0" dirty="0">
              <a:ln>
                <a:noFill/>
              </a:ln>
              <a:effectLst/>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434247729"/>
              </p:ext>
            </p:extLst>
          </p:nvPr>
        </p:nvGraphicFramePr>
        <p:xfrm>
          <a:off x="822959" y="3830594"/>
          <a:ext cx="9679577" cy="2024126"/>
        </p:xfrm>
        <a:graphic>
          <a:graphicData uri="http://schemas.openxmlformats.org/drawingml/2006/table">
            <a:tbl>
              <a:tblPr firstRow="1" bandRow="1">
                <a:tableStyleId>{5C22544A-7EE6-4342-B048-85BDC9FD1C3A}</a:tableStyleId>
              </a:tblPr>
              <a:tblGrid>
                <a:gridCol w="9679577">
                  <a:extLst>
                    <a:ext uri="{9D8B030D-6E8A-4147-A177-3AD203B41FA5}">
                      <a16:colId xmlns:a16="http://schemas.microsoft.com/office/drawing/2014/main" val="20000"/>
                    </a:ext>
                  </a:extLst>
                </a:gridCol>
              </a:tblGrid>
              <a:tr h="401964">
                <a:tc>
                  <a:txBody>
                    <a:bodyPr/>
                    <a:lstStyle/>
                    <a:p>
                      <a:pPr marL="342900" lvl="0" indent="-342900" algn="ctr">
                        <a:lnSpc>
                          <a:spcPct val="115000"/>
                        </a:lnSpc>
                        <a:buFont typeface="+mj-lt"/>
                        <a:buAutoNum type="arabicPeriod"/>
                      </a:pPr>
                      <a:r>
                        <a:rPr lang="es-ES" sz="1200" u="none" strike="noStrike" dirty="0">
                          <a:solidFill>
                            <a:schemeClr val="tx1"/>
                          </a:solidFill>
                          <a:latin typeface="Century Gothic"/>
                          <a:ea typeface="Century Gothic"/>
                          <a:cs typeface="Century Gothic"/>
                        </a:rPr>
                        <a:t>¿Qué se presentará?   </a:t>
                      </a:r>
                      <a:r>
                        <a:rPr lang="es-ES" sz="1200" b="1" u="none" strike="noStrike" dirty="0">
                          <a:solidFill>
                            <a:schemeClr val="tx1"/>
                          </a:solidFill>
                          <a:latin typeface="Century Gothic"/>
                          <a:ea typeface="Century Gothic"/>
                          <a:cs typeface="Century Gothic"/>
                        </a:rPr>
                        <a:t>2</a:t>
                      </a:r>
                      <a:r>
                        <a:rPr lang="es-ES" sz="1200" u="none" strike="noStrike" dirty="0">
                          <a:solidFill>
                            <a:schemeClr val="tx1"/>
                          </a:solidFill>
                          <a:latin typeface="Century Gothic"/>
                          <a:ea typeface="Century Gothic"/>
                          <a:cs typeface="Century Gothic"/>
                        </a:rPr>
                        <a:t>. ¿Cuándo?   </a:t>
                      </a:r>
                      <a:r>
                        <a:rPr lang="es-ES" sz="1200" b="1" u="none" strike="noStrike" dirty="0">
                          <a:solidFill>
                            <a:schemeClr val="tx1"/>
                          </a:solidFill>
                          <a:latin typeface="Century Gothic"/>
                          <a:ea typeface="Century Gothic"/>
                          <a:cs typeface="Century Gothic"/>
                        </a:rPr>
                        <a:t>3.</a:t>
                      </a:r>
                      <a:r>
                        <a:rPr lang="es-ES" sz="1200" u="none" strike="noStrike" dirty="0">
                          <a:solidFill>
                            <a:schemeClr val="tx1"/>
                          </a:solidFill>
                          <a:latin typeface="Century Gothic"/>
                          <a:ea typeface="Century Gothic"/>
                          <a:cs typeface="Century Gothic"/>
                        </a:rPr>
                        <a:t>¿Cómo?  4. ¿Dónde?   </a:t>
                      </a:r>
                      <a:r>
                        <a:rPr lang="es-ES" sz="1200" b="1" u="none" strike="noStrike" dirty="0">
                          <a:solidFill>
                            <a:schemeClr val="tx1"/>
                          </a:solidFill>
                          <a:latin typeface="Century Gothic"/>
                          <a:ea typeface="Century Gothic"/>
                          <a:cs typeface="Century Gothic"/>
                        </a:rPr>
                        <a:t>4</a:t>
                      </a:r>
                      <a:r>
                        <a:rPr lang="es-ES" sz="1200" u="none" strike="noStrike" dirty="0">
                          <a:solidFill>
                            <a:schemeClr val="tx1"/>
                          </a:solidFill>
                          <a:latin typeface="Century Gothic"/>
                          <a:ea typeface="Century Gothic"/>
                          <a:cs typeface="Century Gothic"/>
                        </a:rPr>
                        <a:t>. ¿Con qué?</a:t>
                      </a:r>
                      <a:endParaRPr lang="es-MX" sz="1200" u="none" strike="noStrike" dirty="0">
                        <a:solidFill>
                          <a:schemeClr val="tx1"/>
                        </a:solidFill>
                        <a:latin typeface="Arial"/>
                        <a:ea typeface="Arial"/>
                        <a:cs typeface="Arial"/>
                      </a:endParaRPr>
                    </a:p>
                    <a:p>
                      <a:pPr marL="457200" algn="ctr">
                        <a:lnSpc>
                          <a:spcPct val="115000"/>
                        </a:lnSpc>
                      </a:pPr>
                      <a:r>
                        <a:rPr lang="es-ES" sz="1200" b="1" dirty="0">
                          <a:solidFill>
                            <a:schemeClr val="tx1"/>
                          </a:solidFill>
                          <a:latin typeface="Century Gothic"/>
                          <a:ea typeface="Century Gothic"/>
                          <a:cs typeface="Century Gothic"/>
                        </a:rPr>
                        <a:t>5</a:t>
                      </a:r>
                      <a:r>
                        <a:rPr lang="es-ES" sz="1200" dirty="0">
                          <a:solidFill>
                            <a:schemeClr val="tx1"/>
                          </a:solidFill>
                          <a:latin typeface="Century Gothic"/>
                          <a:ea typeface="Century Gothic"/>
                          <a:cs typeface="Century Gothic"/>
                        </a:rPr>
                        <a:t>. ¿A quién, por qué y para qué?</a:t>
                      </a:r>
                      <a:endParaRPr lang="es-MX" sz="1200" dirty="0">
                        <a:solidFill>
                          <a:schemeClr val="tx1"/>
                        </a:solidFill>
                        <a:latin typeface="Arial"/>
                      </a:endParaRPr>
                    </a:p>
                  </a:txBody>
                  <a:tcPr marL="63500" marR="63500" marT="63500" marB="63500"/>
                </a:tc>
                <a:extLst>
                  <a:ext uri="{0D108BD9-81ED-4DB2-BD59-A6C34878D82A}">
                    <a16:rowId xmlns:a16="http://schemas.microsoft.com/office/drawing/2014/main" val="10000"/>
                  </a:ext>
                </a:extLst>
              </a:tr>
              <a:tr h="370840">
                <a:tc>
                  <a:txBody>
                    <a:bodyPr/>
                    <a:lstStyle/>
                    <a:p>
                      <a:pPr>
                        <a:lnSpc>
                          <a:spcPct val="115000"/>
                        </a:lnSpc>
                        <a:spcAft>
                          <a:spcPts val="0"/>
                        </a:spcAft>
                      </a:pPr>
                      <a:r>
                        <a:rPr lang="es-ES" sz="1100" dirty="0">
                          <a:solidFill>
                            <a:srgbClr val="1C4587"/>
                          </a:solidFill>
                          <a:latin typeface="Century Gothic"/>
                          <a:ea typeface="Century Gothic"/>
                          <a:cs typeface="Century Gothic"/>
                        </a:rPr>
                        <a:t>1.  ¿Qué se presentará? Se presenta un Atlas Histórico.</a:t>
                      </a:r>
                      <a:endParaRPr lang="es-MX" sz="1100" dirty="0">
                        <a:solidFill>
                          <a:srgbClr val="000000"/>
                        </a:solidFill>
                        <a:latin typeface="Arial"/>
                        <a:ea typeface="Arial"/>
                      </a:endParaRPr>
                    </a:p>
                    <a:p>
                      <a:pPr>
                        <a:lnSpc>
                          <a:spcPct val="115000"/>
                        </a:lnSpc>
                        <a:spcAft>
                          <a:spcPts val="0"/>
                        </a:spcAft>
                      </a:pPr>
                      <a:r>
                        <a:rPr lang="es-ES" sz="1100" dirty="0">
                          <a:solidFill>
                            <a:srgbClr val="1C4587"/>
                          </a:solidFill>
                          <a:latin typeface="Century Gothic"/>
                          <a:ea typeface="Century Gothic"/>
                          <a:cs typeface="Century Gothic"/>
                        </a:rPr>
                        <a:t>2.- ¿Cuándo?   Al finalizar el periodo.</a:t>
                      </a:r>
                      <a:endParaRPr lang="es-MX" sz="1100" dirty="0">
                        <a:solidFill>
                          <a:srgbClr val="000000"/>
                        </a:solidFill>
                        <a:latin typeface="Arial"/>
                        <a:ea typeface="Arial"/>
                      </a:endParaRPr>
                    </a:p>
                    <a:p>
                      <a:pPr>
                        <a:lnSpc>
                          <a:spcPct val="115000"/>
                        </a:lnSpc>
                        <a:spcAft>
                          <a:spcPts val="0"/>
                        </a:spcAft>
                      </a:pPr>
                      <a:r>
                        <a:rPr lang="es-ES" sz="1100" dirty="0">
                          <a:solidFill>
                            <a:srgbClr val="1C4587"/>
                          </a:solidFill>
                          <a:latin typeface="Century Gothic"/>
                          <a:ea typeface="Century Gothic"/>
                          <a:cs typeface="Century Gothic"/>
                        </a:rPr>
                        <a:t>3.- ¿Cómo? En una plenaria frente a grupo se expone el trabajo en material power point u cualquier programa de presentación. Además se entrega por escrito.</a:t>
                      </a:r>
                      <a:endParaRPr lang="es-MX" sz="1100" dirty="0">
                        <a:solidFill>
                          <a:srgbClr val="000000"/>
                        </a:solidFill>
                        <a:latin typeface="Arial"/>
                        <a:ea typeface="Arial"/>
                      </a:endParaRPr>
                    </a:p>
                    <a:p>
                      <a:pPr>
                        <a:lnSpc>
                          <a:spcPct val="115000"/>
                        </a:lnSpc>
                        <a:spcAft>
                          <a:spcPts val="0"/>
                        </a:spcAft>
                      </a:pPr>
                      <a:r>
                        <a:rPr lang="es-ES" sz="1100" dirty="0">
                          <a:solidFill>
                            <a:srgbClr val="1C4587"/>
                          </a:solidFill>
                          <a:latin typeface="Century Gothic"/>
                          <a:ea typeface="Century Gothic"/>
                          <a:cs typeface="Century Gothic"/>
                        </a:rPr>
                        <a:t>4.- ¿Con qué? Suponemos que con los recursos que la escuela brinda: Proyector, por nuestra parte una computadora.</a:t>
                      </a:r>
                      <a:endParaRPr lang="es-MX" sz="1100" dirty="0">
                        <a:solidFill>
                          <a:srgbClr val="000000"/>
                        </a:solidFill>
                        <a:latin typeface="Arial"/>
                        <a:ea typeface="Arial"/>
                      </a:endParaRPr>
                    </a:p>
                    <a:p>
                      <a:pPr>
                        <a:lnSpc>
                          <a:spcPct val="115000"/>
                        </a:lnSpc>
                        <a:spcAft>
                          <a:spcPts val="0"/>
                        </a:spcAft>
                      </a:pPr>
                      <a:r>
                        <a:rPr lang="es-ES" sz="1100" dirty="0">
                          <a:solidFill>
                            <a:srgbClr val="1C4587"/>
                          </a:solidFill>
                          <a:latin typeface="Century Gothic"/>
                          <a:ea typeface="Century Gothic"/>
                          <a:cs typeface="Century Gothic"/>
                        </a:rPr>
                        <a:t>5.- ¿A quién, por qué y para qué?  Se presenta a los profesores, porque, por normatividad tenemos que evaluar; se presenta frente a grupo, porque de esta manera puede haber una retroalimentación que abra nuevos campos de estudio.</a:t>
                      </a:r>
                      <a:endParaRPr lang="es-MX" sz="1100" dirty="0">
                        <a:solidFill>
                          <a:srgbClr val="000000"/>
                        </a:solidFill>
                        <a:latin typeface="Arial"/>
                        <a:ea typeface="Arial"/>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34617" y="873907"/>
            <a:ext cx="9404723" cy="331053"/>
          </a:xfrm>
        </p:spPr>
        <p:txBody>
          <a:bodyPr/>
          <a:lstStyle/>
          <a:p>
            <a:pPr algn="ctr"/>
            <a:r>
              <a:rPr lang="es-ES" sz="1400" b="1" dirty="0">
                <a:solidFill>
                  <a:srgbClr val="FFFF00"/>
                </a:solidFill>
              </a:rPr>
              <a:t>PRODUCTO 8. E.I.P. ELABORACIÓN DEL PROYECTO: </a:t>
            </a:r>
            <a:br>
              <a:rPr lang="es-ES" sz="1400" b="1" dirty="0">
                <a:solidFill>
                  <a:srgbClr val="FFFF00"/>
                </a:solidFill>
              </a:rPr>
            </a:br>
            <a:r>
              <a:rPr lang="es-ES" sz="1600" b="1" dirty="0">
                <a:solidFill>
                  <a:srgbClr val="FFFF00"/>
                </a:solidFill>
              </a:rPr>
              <a:t>VIII. Evaluación del Proyecto.</a:t>
            </a:r>
            <a:br>
              <a:rPr lang="es-ES" sz="1600" b="1" dirty="0">
                <a:solidFill>
                  <a:srgbClr val="FFFF00"/>
                </a:solidFill>
              </a:rPr>
            </a:br>
            <a:br>
              <a:rPr lang="es-MX" sz="1600">
                <a:solidFill>
                  <a:srgbClr val="FFFF00"/>
                </a:solidFill>
              </a:rPr>
            </a:br>
            <a:endParaRPr lang="es-MX" sz="1600">
              <a:solidFill>
                <a:srgbClr val="FFFF0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4126102238"/>
              </p:ext>
            </p:extLst>
          </p:nvPr>
        </p:nvGraphicFramePr>
        <p:xfrm>
          <a:off x="807779" y="1641480"/>
          <a:ext cx="10058400" cy="360414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1083417">
                <a:tc>
                  <a:txBody>
                    <a:bodyPr/>
                    <a:lstStyle/>
                    <a:p>
                      <a:pPr algn="ctr">
                        <a:lnSpc>
                          <a:spcPct val="115000"/>
                        </a:lnSpc>
                        <a:spcAft>
                          <a:spcPts val="0"/>
                        </a:spcAft>
                      </a:pPr>
                      <a:r>
                        <a:rPr lang="es-ES" sz="1200" dirty="0">
                          <a:solidFill>
                            <a:schemeClr val="tx1"/>
                          </a:solidFill>
                          <a:latin typeface="Century Gothic"/>
                          <a:ea typeface="Century Gothic"/>
                          <a:cs typeface="Century Gothic"/>
                        </a:rPr>
                        <a:t>1. ¿Qué aspectos se evaluarán?</a:t>
                      </a:r>
                      <a:endParaRPr lang="es-MX" sz="1200">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200" dirty="0">
                          <a:solidFill>
                            <a:schemeClr val="tx1"/>
                          </a:solidFill>
                          <a:latin typeface="Century Gothic"/>
                          <a:ea typeface="Century Gothic"/>
                          <a:cs typeface="Century Gothic"/>
                        </a:rPr>
                        <a:t>2. ¿Cuáles son los criterios que se utilizarán para evaluar cada aspecto?</a:t>
                      </a:r>
                      <a:endParaRPr lang="es-MX" sz="1200">
                        <a:solidFill>
                          <a:schemeClr val="tx1"/>
                        </a:solidFill>
                        <a:latin typeface="Arial"/>
                        <a:ea typeface="Arial"/>
                      </a:endParaRPr>
                    </a:p>
                  </a:txBody>
                  <a:tcPr marL="63500" marR="63500" marT="63500" marB="63500"/>
                </a:tc>
                <a:tc>
                  <a:txBody>
                    <a:bodyPr/>
                    <a:lstStyle/>
                    <a:p>
                      <a:pPr algn="ctr">
                        <a:lnSpc>
                          <a:spcPct val="115000"/>
                        </a:lnSpc>
                        <a:spcAft>
                          <a:spcPts val="0"/>
                        </a:spcAft>
                      </a:pPr>
                      <a:r>
                        <a:rPr lang="es-ES" sz="1200" dirty="0">
                          <a:solidFill>
                            <a:schemeClr val="tx1"/>
                          </a:solidFill>
                          <a:latin typeface="Century Gothic"/>
                          <a:ea typeface="Century Gothic"/>
                          <a:cs typeface="Century Gothic"/>
                        </a:rPr>
                        <a:t>3. Herramientas e instrumentos de evaluación que se utilizarán.</a:t>
                      </a:r>
                      <a:endParaRPr lang="es-MX" sz="1200">
                        <a:solidFill>
                          <a:schemeClr val="tx1"/>
                        </a:solidFill>
                        <a:latin typeface="Arial"/>
                        <a:ea typeface="Arial"/>
                      </a:endParaRPr>
                    </a:p>
                  </a:txBody>
                  <a:tcPr marL="63500" marR="63500" marT="63500" marB="63500"/>
                </a:tc>
                <a:extLst>
                  <a:ext uri="{0D108BD9-81ED-4DB2-BD59-A6C34878D82A}">
                    <a16:rowId xmlns:a16="http://schemas.microsoft.com/office/drawing/2014/main" val="10000"/>
                  </a:ext>
                </a:extLst>
              </a:tr>
              <a:tr h="2520723">
                <a:tc>
                  <a:txBody>
                    <a:bodyPr/>
                    <a:lstStyle/>
                    <a:p>
                      <a:pPr algn="just">
                        <a:lnSpc>
                          <a:spcPct val="115000"/>
                        </a:lnSpc>
                        <a:spcAft>
                          <a:spcPts val="0"/>
                        </a:spcAft>
                      </a:pPr>
                      <a:r>
                        <a:rPr lang="es-ES" sz="1100" dirty="0">
                          <a:solidFill>
                            <a:srgbClr val="000000"/>
                          </a:solidFill>
                          <a:latin typeface="Century Gothic"/>
                          <a:ea typeface="Arial"/>
                          <a:cs typeface="ArialMT"/>
                        </a:rPr>
                        <a:t>La evaluación sugerida para las asignaturas en cuestión considera</a:t>
                      </a:r>
                      <a:r>
                        <a:rPr lang="es-ES" sz="1100" dirty="0">
                          <a:solidFill>
                            <a:srgbClr val="000000"/>
                          </a:solidFill>
                          <a:latin typeface="ArialMT"/>
                          <a:ea typeface="Arial"/>
                          <a:cs typeface="ArialMT"/>
                        </a:rPr>
                        <a:t>:</a:t>
                      </a:r>
                      <a:endParaRPr lang="es-MX" sz="1100">
                        <a:solidFill>
                          <a:srgbClr val="000000"/>
                        </a:solidFill>
                        <a:latin typeface="Arial"/>
                        <a:ea typeface="Arial"/>
                      </a:endParaRPr>
                    </a:p>
                    <a:p>
                      <a:pPr algn="just">
                        <a:lnSpc>
                          <a:spcPct val="115000"/>
                        </a:lnSpc>
                        <a:spcAft>
                          <a:spcPts val="0"/>
                        </a:spcAft>
                      </a:pPr>
                      <a:r>
                        <a:rPr lang="es-ES" sz="1100" dirty="0">
                          <a:solidFill>
                            <a:srgbClr val="000000"/>
                          </a:solidFill>
                          <a:latin typeface="Century Gothic"/>
                          <a:ea typeface="Arial"/>
                          <a:cs typeface="ArialMT"/>
                        </a:rPr>
                        <a:t>80% Construcción del producto</a:t>
                      </a:r>
                      <a:endParaRPr lang="es-MX" sz="1100">
                        <a:solidFill>
                          <a:srgbClr val="000000"/>
                        </a:solidFill>
                        <a:latin typeface="Arial"/>
                        <a:ea typeface="Arial"/>
                      </a:endParaRPr>
                    </a:p>
                    <a:p>
                      <a:pPr algn="just">
                        <a:lnSpc>
                          <a:spcPct val="115000"/>
                        </a:lnSpc>
                        <a:spcAft>
                          <a:spcPts val="0"/>
                        </a:spcAft>
                      </a:pPr>
                      <a:r>
                        <a:rPr lang="es-ES" sz="1100" dirty="0">
                          <a:solidFill>
                            <a:srgbClr val="000000"/>
                          </a:solidFill>
                          <a:latin typeface="Century Gothic"/>
                          <a:ea typeface="Arial"/>
                          <a:cs typeface="ArialMT"/>
                        </a:rPr>
                        <a:t>(Actividades en clase y avances)</a:t>
                      </a:r>
                      <a:endParaRPr lang="es-MX" sz="1100">
                        <a:solidFill>
                          <a:srgbClr val="000000"/>
                        </a:solidFill>
                        <a:latin typeface="Arial"/>
                        <a:ea typeface="Arial"/>
                      </a:endParaRPr>
                    </a:p>
                    <a:p>
                      <a:pPr algn="just">
                        <a:lnSpc>
                          <a:spcPct val="115000"/>
                        </a:lnSpc>
                        <a:spcAft>
                          <a:spcPts val="0"/>
                        </a:spcAft>
                      </a:pPr>
                      <a:r>
                        <a:rPr lang="es-ES" sz="1100" dirty="0">
                          <a:solidFill>
                            <a:srgbClr val="000000"/>
                          </a:solidFill>
                          <a:latin typeface="Century Gothic"/>
                          <a:ea typeface="Arial"/>
                          <a:cs typeface="ArialMT"/>
                        </a:rPr>
                        <a:t>20% Presentación del producto y producto.</a:t>
                      </a:r>
                      <a:endParaRPr lang="es-MX" sz="1100">
                        <a:solidFill>
                          <a:srgbClr val="000000"/>
                        </a:solidFill>
                        <a:latin typeface="Arial"/>
                        <a:ea typeface="Arial"/>
                      </a:endParaRPr>
                    </a:p>
                    <a:p>
                      <a:pPr algn="just">
                        <a:lnSpc>
                          <a:spcPct val="115000"/>
                        </a:lnSpc>
                        <a:spcAft>
                          <a:spcPts val="0"/>
                        </a:spcAft>
                      </a:pPr>
                      <a:r>
                        <a:rPr lang="es-ES" sz="1100" dirty="0">
                          <a:solidFill>
                            <a:srgbClr val="000000"/>
                          </a:solidFill>
                          <a:latin typeface="Century Gothic"/>
                          <a:ea typeface="Arial"/>
                          <a:cs typeface="ArialMT"/>
                        </a:rPr>
                        <a:t>Tanto el producto como la presentación del mismo son valorados con listas de cotejo.</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100" dirty="0">
                          <a:solidFill>
                            <a:srgbClr val="000000"/>
                          </a:solidFill>
                          <a:latin typeface="Century Gothic"/>
                          <a:ea typeface="Century Gothic"/>
                          <a:cs typeface="Century Gothic"/>
                        </a:rPr>
                        <a:t>Los criterios tienen que ver con</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A) Participación. Qué tanto el alumno se involucró en el proyecto.</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B) Organización y Planificación. Si los alumnos lograron hacer uso de herramientas que les permitieran, sintetizar la información.</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C) Manejo de Fuentes y recursos de exposición.</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D) Expresión. Hace referencia a la manera en que se comunica a través de la expresión oral y escrita.</a:t>
                      </a:r>
                      <a:endParaRPr lang="es-MX" sz="1100">
                        <a:solidFill>
                          <a:srgbClr val="000000"/>
                        </a:solidFill>
                        <a:latin typeface="Arial"/>
                        <a:ea typeface="Arial"/>
                      </a:endParaRPr>
                    </a:p>
                  </a:txBody>
                  <a:tcPr marL="63500" marR="63500" marT="63500" marB="63500"/>
                </a:tc>
                <a:tc>
                  <a:txBody>
                    <a:bodyPr/>
                    <a:lstStyle/>
                    <a:p>
                      <a:pPr>
                        <a:lnSpc>
                          <a:spcPct val="115000"/>
                        </a:lnSpc>
                        <a:spcAft>
                          <a:spcPts val="0"/>
                        </a:spcAft>
                      </a:pPr>
                      <a:r>
                        <a:rPr lang="es-ES" sz="1100" dirty="0">
                          <a:solidFill>
                            <a:srgbClr val="000000"/>
                          </a:solidFill>
                          <a:latin typeface="Century Gothic"/>
                          <a:ea typeface="Century Gothic"/>
                          <a:cs typeface="Century Gothic"/>
                        </a:rPr>
                        <a:t>Las herramientas e instrumentos que se usaran serán:</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Una lista de cotejo.</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Una bitácora de estudio.</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Un planificador  semanal.</a:t>
                      </a:r>
                      <a:endParaRPr lang="es-MX" sz="1100">
                        <a:solidFill>
                          <a:srgbClr val="000000"/>
                        </a:solidFill>
                        <a:latin typeface="Arial"/>
                        <a:ea typeface="Arial"/>
                      </a:endParaRPr>
                    </a:p>
                    <a:p>
                      <a:pPr>
                        <a:lnSpc>
                          <a:spcPct val="115000"/>
                        </a:lnSpc>
                        <a:spcAft>
                          <a:spcPts val="0"/>
                        </a:spcAft>
                      </a:pPr>
                      <a:r>
                        <a:rPr lang="es-ES" sz="1100" dirty="0">
                          <a:solidFill>
                            <a:srgbClr val="000000"/>
                          </a:solidFill>
                          <a:latin typeface="Century Gothic"/>
                          <a:ea typeface="Century Gothic"/>
                          <a:cs typeface="Century Gothic"/>
                        </a:rPr>
                        <a:t>Una plenarias de cierre.</a:t>
                      </a:r>
                      <a:endParaRPr lang="es-MX" sz="1100">
                        <a:solidFill>
                          <a:srgbClr val="000000"/>
                        </a:solidFill>
                        <a:latin typeface="Arial"/>
                        <a:ea typeface="Arial"/>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435309170"/>
              </p:ext>
            </p:extLst>
          </p:nvPr>
        </p:nvGraphicFramePr>
        <p:xfrm>
          <a:off x="939539" y="1214651"/>
          <a:ext cx="10040937" cy="5036024"/>
        </p:xfrm>
        <a:graphic>
          <a:graphicData uri="http://schemas.openxmlformats.org/drawingml/2006/table">
            <a:tbl>
              <a:tblPr>
                <a:tableStyleId>{5C22544A-7EE6-4342-B048-85BDC9FD1C3A}</a:tableStyleId>
              </a:tblPr>
              <a:tblGrid>
                <a:gridCol w="1433231">
                  <a:extLst>
                    <a:ext uri="{9D8B030D-6E8A-4147-A177-3AD203B41FA5}">
                      <a16:colId xmlns:a16="http://schemas.microsoft.com/office/drawing/2014/main" val="20000"/>
                    </a:ext>
                  </a:extLst>
                </a:gridCol>
                <a:gridCol w="8607706">
                  <a:extLst>
                    <a:ext uri="{9D8B030D-6E8A-4147-A177-3AD203B41FA5}">
                      <a16:colId xmlns:a16="http://schemas.microsoft.com/office/drawing/2014/main" val="20001"/>
                    </a:ext>
                  </a:extLst>
                </a:gridCol>
              </a:tblGrid>
              <a:tr h="2642425">
                <a:tc>
                  <a:txBody>
                    <a:bodyPr/>
                    <a:lstStyle/>
                    <a:p>
                      <a:pPr>
                        <a:lnSpc>
                          <a:spcPct val="115000"/>
                        </a:lnSpc>
                        <a:spcAft>
                          <a:spcPts val="0"/>
                        </a:spcAft>
                      </a:pPr>
                      <a:r>
                        <a:rPr lang="es-ES" sz="1000" dirty="0">
                          <a:effectLst/>
                        </a:rPr>
                        <a:t>5. ¿Cuáles son los</a:t>
                      </a:r>
                      <a:endParaRPr lang="es-ES" sz="1100" dirty="0">
                        <a:effectLst/>
                      </a:endParaRPr>
                    </a:p>
                    <a:p>
                      <a:pPr>
                        <a:lnSpc>
                          <a:spcPct val="115000"/>
                        </a:lnSpc>
                        <a:spcAft>
                          <a:spcPts val="0"/>
                        </a:spcAft>
                      </a:pPr>
                      <a:r>
                        <a:rPr lang="es-ES" sz="1000" dirty="0">
                          <a:effectLst/>
                        </a:rPr>
                        <a:t>    prerrequisitos </a:t>
                      </a:r>
                      <a:endParaRPr lang="es-ES" sz="1100" dirty="0">
                        <a:effectLst/>
                      </a:endParaRPr>
                    </a:p>
                    <a:p>
                      <a:pPr>
                        <a:lnSpc>
                          <a:spcPct val="115000"/>
                        </a:lnSpc>
                        <a:spcAft>
                          <a:spcPts val="0"/>
                        </a:spcAft>
                      </a:pPr>
                      <a:r>
                        <a:rPr lang="es-ES" sz="1000" dirty="0">
                          <a:effectLst/>
                        </a:rPr>
                        <a:t>    materiales,</a:t>
                      </a:r>
                      <a:endParaRPr lang="es-ES" sz="1100" dirty="0">
                        <a:effectLst/>
                      </a:endParaRPr>
                    </a:p>
                    <a:p>
                      <a:pPr>
                        <a:lnSpc>
                          <a:spcPct val="115000"/>
                        </a:lnSpc>
                        <a:spcAft>
                          <a:spcPts val="0"/>
                        </a:spcAft>
                      </a:pPr>
                      <a:r>
                        <a:rPr lang="es-ES" sz="1000" dirty="0">
                          <a:effectLst/>
                        </a:rPr>
                        <a:t>   organizacionales </a:t>
                      </a:r>
                      <a:endParaRPr lang="es-ES" sz="1100" dirty="0">
                        <a:effectLst/>
                      </a:endParaRPr>
                    </a:p>
                    <a:p>
                      <a:pPr>
                        <a:lnSpc>
                          <a:spcPct val="115000"/>
                        </a:lnSpc>
                        <a:spcAft>
                          <a:spcPts val="0"/>
                        </a:spcAft>
                      </a:pPr>
                      <a:r>
                        <a:rPr lang="es-ES" sz="1000" dirty="0">
                          <a:effectLst/>
                        </a:rPr>
                        <a:t>   y personales </a:t>
                      </a:r>
                      <a:endParaRPr lang="es-ES" sz="1100" dirty="0">
                        <a:effectLst/>
                      </a:endParaRPr>
                    </a:p>
                    <a:p>
                      <a:pPr>
                        <a:lnSpc>
                          <a:spcPct val="115000"/>
                        </a:lnSpc>
                        <a:spcAft>
                          <a:spcPts val="0"/>
                        </a:spcAft>
                      </a:pPr>
                      <a:r>
                        <a:rPr lang="es-ES" sz="1000" dirty="0">
                          <a:effectLst/>
                        </a:rPr>
                        <a:t>   para la</a:t>
                      </a:r>
                      <a:endParaRPr lang="es-ES" sz="1100" dirty="0">
                        <a:effectLst/>
                      </a:endParaRPr>
                    </a:p>
                    <a:p>
                      <a:pPr>
                        <a:lnSpc>
                          <a:spcPct val="115000"/>
                        </a:lnSpc>
                        <a:spcAft>
                          <a:spcPts val="0"/>
                        </a:spcAft>
                      </a:pPr>
                      <a:r>
                        <a:rPr lang="es-ES" sz="1000" dirty="0">
                          <a:effectLst/>
                        </a:rPr>
                        <a:t>   planeación del </a:t>
                      </a:r>
                      <a:endParaRPr lang="es-ES" sz="1100" dirty="0">
                        <a:effectLst/>
                      </a:endParaRPr>
                    </a:p>
                    <a:p>
                      <a:pPr>
                        <a:lnSpc>
                          <a:spcPct val="115000"/>
                        </a:lnSpc>
                        <a:spcAft>
                          <a:spcPts val="0"/>
                        </a:spcAft>
                      </a:pPr>
                      <a:r>
                        <a:rPr lang="es-ES" sz="1000" dirty="0">
                          <a:effectLst/>
                        </a:rPr>
                        <a:t>   trabajo           interdisciplinario?</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marL="342900" lvl="0" indent="-342900">
                        <a:lnSpc>
                          <a:spcPct val="115000"/>
                        </a:lnSpc>
                        <a:spcAft>
                          <a:spcPts val="0"/>
                        </a:spcAft>
                        <a:buFont typeface="+mj-lt"/>
                        <a:buAutoNum type="arabicPeriod"/>
                      </a:pPr>
                      <a:r>
                        <a:rPr lang="es-ES" sz="1200" dirty="0">
                          <a:effectLst/>
                        </a:rPr>
                        <a:t>Actitud de apertura</a:t>
                      </a:r>
                      <a:endParaRPr lang="es-ES" sz="1100" dirty="0">
                        <a:effectLst/>
                      </a:endParaRPr>
                    </a:p>
                    <a:p>
                      <a:pPr marL="342900" lvl="0" indent="-342900">
                        <a:lnSpc>
                          <a:spcPct val="115000"/>
                        </a:lnSpc>
                        <a:spcAft>
                          <a:spcPts val="0"/>
                        </a:spcAft>
                        <a:buFont typeface="+mj-lt"/>
                        <a:buAutoNum type="arabicPeriod"/>
                      </a:pPr>
                      <a:r>
                        <a:rPr lang="es-ES" sz="1200" dirty="0">
                          <a:effectLst/>
                        </a:rPr>
                        <a:t>Capacitación docente</a:t>
                      </a:r>
                      <a:endParaRPr lang="es-ES" sz="1100" dirty="0">
                        <a:effectLst/>
                      </a:endParaRPr>
                    </a:p>
                    <a:p>
                      <a:pPr marL="342900" lvl="0" indent="-342900">
                        <a:lnSpc>
                          <a:spcPct val="115000"/>
                        </a:lnSpc>
                        <a:spcAft>
                          <a:spcPts val="0"/>
                        </a:spcAft>
                        <a:buFont typeface="+mj-lt"/>
                        <a:buAutoNum type="arabicPeriod"/>
                      </a:pPr>
                      <a:r>
                        <a:rPr lang="es-ES" sz="1200" dirty="0">
                          <a:effectLst/>
                        </a:rPr>
                        <a:t>Contar con espacios temporales y físicos adecuados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0"/>
                  </a:ext>
                </a:extLst>
              </a:tr>
              <a:tr h="2393599">
                <a:tc>
                  <a:txBody>
                    <a:bodyPr/>
                    <a:lstStyle/>
                    <a:p>
                      <a:pPr>
                        <a:lnSpc>
                          <a:spcPct val="115000"/>
                        </a:lnSpc>
                        <a:spcAft>
                          <a:spcPts val="0"/>
                        </a:spcAft>
                      </a:pPr>
                      <a:r>
                        <a:rPr lang="es-ES" sz="1000" dirty="0">
                          <a:effectLst/>
                        </a:rPr>
                        <a:t>6. ¿Qué papel </a:t>
                      </a:r>
                      <a:endParaRPr lang="es-ES" sz="1100" dirty="0">
                        <a:effectLst/>
                      </a:endParaRPr>
                    </a:p>
                    <a:p>
                      <a:pPr>
                        <a:lnSpc>
                          <a:spcPct val="115000"/>
                        </a:lnSpc>
                        <a:spcAft>
                          <a:spcPts val="0"/>
                        </a:spcAft>
                      </a:pPr>
                      <a:r>
                        <a:rPr lang="es-ES" sz="1000" dirty="0">
                          <a:effectLst/>
                        </a:rPr>
                        <a:t>     juega la </a:t>
                      </a:r>
                      <a:endParaRPr lang="es-ES" sz="1100" dirty="0">
                        <a:effectLst/>
                      </a:endParaRPr>
                    </a:p>
                    <a:p>
                      <a:pPr>
                        <a:lnSpc>
                          <a:spcPct val="115000"/>
                        </a:lnSpc>
                        <a:spcAft>
                          <a:spcPts val="0"/>
                        </a:spcAft>
                      </a:pPr>
                      <a:r>
                        <a:rPr lang="es-ES" sz="1000" dirty="0">
                          <a:effectLst/>
                        </a:rPr>
                        <a:t>     planeación en</a:t>
                      </a:r>
                      <a:endParaRPr lang="es-ES" sz="1100" dirty="0">
                        <a:effectLst/>
                      </a:endParaRPr>
                    </a:p>
                    <a:p>
                      <a:pPr>
                        <a:lnSpc>
                          <a:spcPct val="115000"/>
                        </a:lnSpc>
                        <a:spcAft>
                          <a:spcPts val="0"/>
                        </a:spcAft>
                      </a:pPr>
                      <a:r>
                        <a:rPr lang="es-ES" sz="1000" dirty="0">
                          <a:effectLst/>
                        </a:rPr>
                        <a:t>     el trabajo</a:t>
                      </a:r>
                      <a:endParaRPr lang="es-ES" sz="1100" dirty="0">
                        <a:effectLst/>
                      </a:endParaRPr>
                    </a:p>
                    <a:p>
                      <a:pPr>
                        <a:lnSpc>
                          <a:spcPct val="115000"/>
                        </a:lnSpc>
                        <a:spcAft>
                          <a:spcPts val="0"/>
                        </a:spcAft>
                      </a:pPr>
                      <a:r>
                        <a:rPr lang="es-ES" sz="1000" dirty="0">
                          <a:effectLst/>
                        </a:rPr>
                        <a:t>     interdisciplinario</a:t>
                      </a:r>
                      <a:endParaRPr lang="es-ES" sz="1100" dirty="0">
                        <a:effectLst/>
                      </a:endParaRPr>
                    </a:p>
                    <a:p>
                      <a:pPr>
                        <a:lnSpc>
                          <a:spcPct val="115000"/>
                        </a:lnSpc>
                        <a:spcAft>
                          <a:spcPts val="0"/>
                        </a:spcAft>
                      </a:pPr>
                      <a:r>
                        <a:rPr lang="es-ES" sz="1000" dirty="0">
                          <a:effectLst/>
                        </a:rPr>
                        <a:t>     y qué </a:t>
                      </a:r>
                      <a:endParaRPr lang="es-ES" sz="1100" dirty="0">
                        <a:effectLst/>
                      </a:endParaRPr>
                    </a:p>
                    <a:p>
                      <a:pPr>
                        <a:lnSpc>
                          <a:spcPct val="115000"/>
                        </a:lnSpc>
                        <a:spcAft>
                          <a:spcPts val="0"/>
                        </a:spcAft>
                      </a:pPr>
                      <a:r>
                        <a:rPr lang="es-ES" sz="1000" dirty="0">
                          <a:effectLst/>
                        </a:rPr>
                        <a:t>     características</a:t>
                      </a:r>
                      <a:endParaRPr lang="es-ES" sz="1100" dirty="0">
                        <a:effectLst/>
                      </a:endParaRPr>
                    </a:p>
                    <a:p>
                      <a:pPr>
                        <a:lnSpc>
                          <a:spcPct val="115000"/>
                        </a:lnSpc>
                        <a:spcAft>
                          <a:spcPts val="0"/>
                        </a:spcAft>
                      </a:pPr>
                      <a:r>
                        <a:rPr lang="es-ES" sz="1000" dirty="0">
                          <a:effectLst/>
                        </a:rPr>
                        <a:t>     debe tener? </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marL="342900" lvl="0" indent="-342900">
                        <a:lnSpc>
                          <a:spcPct val="115000"/>
                        </a:lnSpc>
                        <a:spcAft>
                          <a:spcPts val="0"/>
                        </a:spcAft>
                        <a:buFont typeface="+mj-lt"/>
                        <a:buAutoNum type="arabicPeriod"/>
                      </a:pPr>
                      <a:r>
                        <a:rPr lang="es-ES" sz="1200" dirty="0">
                          <a:effectLst/>
                        </a:rPr>
                        <a:t>Organiza el trabajo</a:t>
                      </a:r>
                      <a:endParaRPr lang="es-ES" sz="1100" dirty="0">
                        <a:effectLst/>
                      </a:endParaRPr>
                    </a:p>
                    <a:p>
                      <a:pPr marL="342900" lvl="0" indent="-342900">
                        <a:lnSpc>
                          <a:spcPct val="115000"/>
                        </a:lnSpc>
                        <a:spcAft>
                          <a:spcPts val="0"/>
                        </a:spcAft>
                        <a:buFont typeface="+mj-lt"/>
                        <a:buAutoNum type="arabicPeriod"/>
                      </a:pPr>
                      <a:r>
                        <a:rPr lang="es-ES" sz="1200" dirty="0">
                          <a:effectLst/>
                        </a:rPr>
                        <a:t>Optimiza el tiempo</a:t>
                      </a:r>
                      <a:endParaRPr lang="es-ES" sz="1100" dirty="0">
                        <a:effectLst/>
                      </a:endParaRPr>
                    </a:p>
                    <a:p>
                      <a:pPr marL="342900" lvl="0" indent="-342900">
                        <a:lnSpc>
                          <a:spcPct val="115000"/>
                        </a:lnSpc>
                        <a:spcAft>
                          <a:spcPts val="0"/>
                        </a:spcAft>
                        <a:buFont typeface="+mj-lt"/>
                        <a:buAutoNum type="arabicPeriod"/>
                      </a:pPr>
                      <a:r>
                        <a:rPr lang="es-ES" sz="1200" dirty="0">
                          <a:effectLst/>
                        </a:rPr>
                        <a:t>Incrementa la posibilidad de alcanzar los objetivos</a:t>
                      </a:r>
                      <a:endParaRPr lang="es-ES" sz="1100" dirty="0">
                        <a:effectLst/>
                      </a:endParaRPr>
                    </a:p>
                    <a:p>
                      <a:pPr marL="342900" lvl="0" indent="-342900">
                        <a:lnSpc>
                          <a:spcPct val="115000"/>
                        </a:lnSpc>
                        <a:spcAft>
                          <a:spcPts val="0"/>
                        </a:spcAft>
                        <a:buFont typeface="+mj-lt"/>
                        <a:buAutoNum type="arabicPeriod"/>
                      </a:pPr>
                      <a:r>
                        <a:rPr lang="es-ES" sz="1200" dirty="0">
                          <a:effectLst/>
                        </a:rPr>
                        <a:t>Monitorea avances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1"/>
                  </a:ext>
                </a:extLst>
              </a:tr>
            </a:tbl>
          </a:graphicData>
        </a:graphic>
      </p:graphicFrame>
      <p:sp>
        <p:nvSpPr>
          <p:cNvPr id="3" name="Título 2"/>
          <p:cNvSpPr>
            <a:spLocks noGrp="1"/>
          </p:cNvSpPr>
          <p:nvPr>
            <p:ph type="title"/>
          </p:nvPr>
        </p:nvSpPr>
        <p:spPr>
          <a:xfrm>
            <a:off x="939540" y="547048"/>
            <a:ext cx="10040936" cy="847867"/>
          </a:xfrm>
        </p:spPr>
        <p:txBody>
          <a:bodyPr/>
          <a:lstStyle/>
          <a:p>
            <a:pPr lvl="0" defTabSz="914400" eaLnBrk="0" fontAlgn="base" hangingPunct="0">
              <a:spcAft>
                <a:spcPct val="0"/>
              </a:spcAft>
            </a:pPr>
            <a:r>
              <a:rPr lang="es-ES" altLang="es-ES" sz="1600" b="1" dirty="0">
                <a:solidFill>
                  <a:srgbClr val="FFFF00"/>
                </a:solidFill>
                <a:latin typeface="Arial" panose="020B0604020202020204" pitchFamily="34" charset="0"/>
                <a:ea typeface="Century Gothic" panose="020B0502020202020204" pitchFamily="34" charset="0"/>
                <a:cs typeface="Century Gothic" panose="020B0502020202020204" pitchFamily="34" charset="0"/>
              </a:rPr>
              <a:t>PRODUCTO 1.</a:t>
            </a:r>
            <a:r>
              <a:rPr lang="es-ES" altLang="es-ES" sz="1600" b="1" dirty="0">
                <a:solidFill>
                  <a:srgbClr val="0B85B9"/>
                </a:solidFill>
                <a:latin typeface="Arial" panose="020B0604020202020204" pitchFamily="34" charset="0"/>
                <a:ea typeface="Century Gothic" panose="020B0502020202020204" pitchFamily="34" charset="0"/>
                <a:cs typeface="Century Gothic" panose="020B0502020202020204" pitchFamily="34" charset="0"/>
              </a:rPr>
              <a:t> </a:t>
            </a:r>
            <a:r>
              <a:rPr lang="es-ES" altLang="es-ES" sz="1600" b="1" dirty="0">
                <a:solidFill>
                  <a:schemeClr val="accent3">
                    <a:lumMod val="40000"/>
                    <a:lumOff val="60000"/>
                  </a:schemeClr>
                </a:solidFill>
                <a:ea typeface="Century Gothic" panose="020B0502020202020204" pitchFamily="34" charset="0"/>
                <a:cs typeface="Century Gothic" panose="020B0502020202020204" pitchFamily="34" charset="0"/>
              </a:rPr>
              <a:t>CUADRO DE ANÁLISIS DE LA INTERDISCIPLINARIEDAD </a:t>
            </a:r>
            <a:r>
              <a:rPr lang="es-ES" altLang="es-ES" sz="1600" b="1" dirty="0">
                <a:solidFill>
                  <a:schemeClr val="accent3">
                    <a:lumMod val="40000"/>
                    <a:lumOff val="60000"/>
                  </a:schemeClr>
                </a:solidFill>
              </a:rPr>
              <a:t> </a:t>
            </a:r>
            <a:r>
              <a:rPr lang="es-ES" altLang="es-ES" sz="1600" b="1" dirty="0">
                <a:solidFill>
                  <a:schemeClr val="accent3">
                    <a:lumMod val="40000"/>
                    <a:lumOff val="60000"/>
                  </a:schemeClr>
                </a:solidFill>
                <a:ea typeface="Century Gothic" panose="020B0502020202020204" pitchFamily="34" charset="0"/>
                <a:cs typeface="Century Gothic" panose="020B0502020202020204" pitchFamily="34" charset="0"/>
              </a:rPr>
              <a:t>y   EL APRENDIZAJE COOPERATIVO             CONCLUSIONES GENERALES                    INSTITUTO ANDERSEN</a:t>
            </a:r>
            <a:endParaRPr lang="es-ES" altLang="es-ES" sz="1600" b="1" dirty="0">
              <a:solidFill>
                <a:schemeClr val="accent3">
                  <a:lumMod val="40000"/>
                  <a:lumOff val="60000"/>
                </a:schemeClr>
              </a:solidFill>
            </a:endParaRPr>
          </a:p>
        </p:txBody>
      </p:sp>
      <p:sp>
        <p:nvSpPr>
          <p:cNvPr id="4" name="Marcador de texto 3"/>
          <p:cNvSpPr>
            <a:spLocks noGrp="1"/>
          </p:cNvSpPr>
          <p:nvPr>
            <p:ph type="body" sz="half" idx="2"/>
          </p:nvPr>
        </p:nvSpPr>
        <p:spPr/>
        <p:txBody>
          <a:bodyPr/>
          <a:lstStyle/>
          <a:p>
            <a:endParaRPr lang="es-ES" dirty="0"/>
          </a:p>
        </p:txBody>
      </p:sp>
    </p:spTree>
    <p:extLst>
      <p:ext uri="{BB962C8B-B14F-4D97-AF65-F5344CB8AC3E}">
        <p14:creationId xmlns:p14="http://schemas.microsoft.com/office/powerpoint/2010/main" val="2726885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2608" y="809221"/>
            <a:ext cx="9404723" cy="357179"/>
          </a:xfrm>
        </p:spPr>
        <p:txBody>
          <a:bodyPr/>
          <a:lstStyle/>
          <a:p>
            <a:pPr algn="ctr"/>
            <a:r>
              <a:rPr lang="es-ES" sz="1600" b="1" dirty="0">
                <a:latin typeface="Arial" pitchFamily="34" charset="0"/>
                <a:cs typeface="Arial" pitchFamily="34" charset="0"/>
              </a:rPr>
              <a:t> </a:t>
            </a:r>
            <a:r>
              <a:rPr lang="es-ES" sz="1600" b="1" dirty="0">
                <a:solidFill>
                  <a:srgbClr val="FFFF00"/>
                </a:solidFill>
                <a:latin typeface="Arial" pitchFamily="34" charset="0"/>
                <a:cs typeface="Arial" pitchFamily="34" charset="0"/>
              </a:rPr>
              <a:t>PRODUCTO 9. FOTOGRAFÍAS DE LA SESIÓN. Reunión 2. Equipo 5</a:t>
            </a:r>
            <a:br>
              <a:rPr lang="es-ES" sz="1600" b="1" dirty="0">
                <a:solidFill>
                  <a:srgbClr val="FFFF00"/>
                </a:solidFill>
                <a:latin typeface="Arial" pitchFamily="34" charset="0"/>
                <a:cs typeface="Arial" pitchFamily="34" charset="0"/>
              </a:rPr>
            </a:br>
            <a:endParaRPr lang="es-MX" sz="1600">
              <a:solidFill>
                <a:srgbClr val="FFFF00"/>
              </a:solidFill>
            </a:endParaRPr>
          </a:p>
        </p:txBody>
      </p:sp>
      <p:pic>
        <p:nvPicPr>
          <p:cNvPr id="53250" name="Picture 2" descr="J:\PLANEACION 2017-2018\CONEXIONES_Dgire_2017\Parte_2\soto_fotos_R2_equipo 5\DSCN4513.JPG"/>
          <p:cNvPicPr>
            <a:picLocks noChangeAspect="1" noChangeArrowheads="1"/>
          </p:cNvPicPr>
          <p:nvPr/>
        </p:nvPicPr>
        <p:blipFill>
          <a:blip r:embed="rId2"/>
          <a:srcRect/>
          <a:stretch>
            <a:fillRect/>
          </a:stretch>
        </p:blipFill>
        <p:spPr bwMode="auto">
          <a:xfrm>
            <a:off x="1386114" y="1221765"/>
            <a:ext cx="3069772" cy="2156097"/>
          </a:xfrm>
          <a:prstGeom prst="rect">
            <a:avLst/>
          </a:prstGeom>
          <a:noFill/>
        </p:spPr>
      </p:pic>
      <p:pic>
        <p:nvPicPr>
          <p:cNvPr id="53251" name="Picture 3" descr="J:\PLANEACION 2017-2018\CONEXIONES_Dgire_2017\Parte_2\soto_fotos_R2_equipo 5\DSCN4529.JPG"/>
          <p:cNvPicPr>
            <a:picLocks noChangeAspect="1" noChangeArrowheads="1"/>
          </p:cNvPicPr>
          <p:nvPr/>
        </p:nvPicPr>
        <p:blipFill>
          <a:blip r:embed="rId3"/>
          <a:srcRect/>
          <a:stretch>
            <a:fillRect/>
          </a:stretch>
        </p:blipFill>
        <p:spPr bwMode="auto">
          <a:xfrm>
            <a:off x="1269998" y="3790406"/>
            <a:ext cx="3185888" cy="2102393"/>
          </a:xfrm>
          <a:prstGeom prst="rect">
            <a:avLst/>
          </a:prstGeom>
          <a:noFill/>
        </p:spPr>
      </p:pic>
      <p:pic>
        <p:nvPicPr>
          <p:cNvPr id="53252" name="Picture 4" descr="J:\PLANEACION 2017-2018\CONEXIONES_Dgire_2017\Parte_2\soto_fotos_R2_equipo 5\DSCN4530.JPG"/>
          <p:cNvPicPr>
            <a:picLocks noChangeAspect="1" noChangeArrowheads="1"/>
          </p:cNvPicPr>
          <p:nvPr/>
        </p:nvPicPr>
        <p:blipFill>
          <a:blip r:embed="rId4"/>
          <a:srcRect/>
          <a:stretch>
            <a:fillRect/>
          </a:stretch>
        </p:blipFill>
        <p:spPr bwMode="auto">
          <a:xfrm>
            <a:off x="6560458" y="1273292"/>
            <a:ext cx="3206205" cy="2104570"/>
          </a:xfrm>
          <a:prstGeom prst="rect">
            <a:avLst/>
          </a:prstGeom>
          <a:noFill/>
        </p:spPr>
      </p:pic>
      <p:pic>
        <p:nvPicPr>
          <p:cNvPr id="53253" name="Picture 5" descr="J:\PLANEACION 2017-2018\CONEXIONES_Dgire_2017\Parte_2\soto_fotos_R2_equipo 5\DSCN4543.JPG"/>
          <p:cNvPicPr>
            <a:picLocks noChangeAspect="1" noChangeArrowheads="1"/>
          </p:cNvPicPr>
          <p:nvPr/>
        </p:nvPicPr>
        <p:blipFill>
          <a:blip r:embed="rId5"/>
          <a:srcRect/>
          <a:stretch>
            <a:fillRect/>
          </a:stretch>
        </p:blipFill>
        <p:spPr bwMode="auto">
          <a:xfrm>
            <a:off x="6560458" y="3789730"/>
            <a:ext cx="3207656" cy="2061029"/>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79157" y="466786"/>
            <a:ext cx="9404723" cy="302025"/>
          </a:xfrm>
        </p:spPr>
        <p:txBody>
          <a:bodyPr/>
          <a:lstStyle/>
          <a:p>
            <a:pPr algn="ctr"/>
            <a:r>
              <a:rPr lang="es-ES" sz="1600" b="1" dirty="0">
                <a:latin typeface="Arial" pitchFamily="34" charset="0"/>
                <a:cs typeface="Arial" pitchFamily="34" charset="0"/>
              </a:rPr>
              <a:t> </a:t>
            </a:r>
            <a:r>
              <a:rPr lang="es-ES" sz="1600" b="1" dirty="0">
                <a:solidFill>
                  <a:srgbClr val="FFFF00"/>
                </a:solidFill>
                <a:latin typeface="Arial" pitchFamily="34" charset="0"/>
                <a:cs typeface="Arial" pitchFamily="34" charset="0"/>
              </a:rPr>
              <a:t>PRODUCTO 9. FOTOGRAFÍAS DE LA SESIÓN. Reunión 2.Sesión</a:t>
            </a:r>
            <a:r>
              <a:rPr lang="es-ES" sz="1600" b="1" dirty="0">
                <a:latin typeface="Arial" pitchFamily="34" charset="0"/>
                <a:cs typeface="Arial" pitchFamily="34" charset="0"/>
              </a:rPr>
              <a:t> </a:t>
            </a:r>
            <a:r>
              <a:rPr lang="es-ES" sz="1600" b="1" dirty="0">
                <a:solidFill>
                  <a:srgbClr val="FFFF00"/>
                </a:solidFill>
                <a:latin typeface="Arial" pitchFamily="34" charset="0"/>
                <a:cs typeface="Arial" pitchFamily="34" charset="0"/>
              </a:rPr>
              <a:t>Plenaria</a:t>
            </a:r>
            <a:br>
              <a:rPr lang="es-ES" sz="1600" b="1" dirty="0">
                <a:solidFill>
                  <a:srgbClr val="FFFF00"/>
                </a:solidFill>
                <a:latin typeface="Arial" pitchFamily="34" charset="0"/>
                <a:cs typeface="Arial" pitchFamily="34" charset="0"/>
              </a:rPr>
            </a:br>
            <a:br>
              <a:rPr lang="es-ES" sz="1600" b="1" dirty="0">
                <a:latin typeface="Arial" pitchFamily="34" charset="0"/>
                <a:cs typeface="Arial" pitchFamily="34" charset="0"/>
              </a:rPr>
            </a:br>
            <a:endParaRPr lang="es-MX" sz="1600"/>
          </a:p>
        </p:txBody>
      </p:sp>
      <p:pic>
        <p:nvPicPr>
          <p:cNvPr id="3" name="Picture 6" descr="J:\PLANEACION 2017-2018\CONEXIONES_Dgire_2017\Parte_2\soto_fotos_R2_equipo 5\DSCN4563.JPG"/>
          <p:cNvPicPr>
            <a:picLocks noChangeAspect="1" noChangeArrowheads="1"/>
          </p:cNvPicPr>
          <p:nvPr/>
        </p:nvPicPr>
        <p:blipFill>
          <a:blip r:embed="rId2"/>
          <a:srcRect/>
          <a:stretch>
            <a:fillRect/>
          </a:stretch>
        </p:blipFill>
        <p:spPr bwMode="auto">
          <a:xfrm>
            <a:off x="3804744" y="3689131"/>
            <a:ext cx="2879835" cy="1807779"/>
          </a:xfrm>
          <a:prstGeom prst="rect">
            <a:avLst/>
          </a:prstGeom>
          <a:noFill/>
        </p:spPr>
      </p:pic>
      <p:pic>
        <p:nvPicPr>
          <p:cNvPr id="4" name="Picture 7" descr="J:\PLANEACION 2017-2018\CONEXIONES_Dgire_2017\Parte_2\soto_fotos_R2_equipo 5\DSCN4565.JPG"/>
          <p:cNvPicPr>
            <a:picLocks noChangeAspect="1" noChangeArrowheads="1"/>
          </p:cNvPicPr>
          <p:nvPr/>
        </p:nvPicPr>
        <p:blipFill>
          <a:blip r:embed="rId3"/>
          <a:srcRect/>
          <a:stretch>
            <a:fillRect/>
          </a:stretch>
        </p:blipFill>
        <p:spPr bwMode="auto">
          <a:xfrm>
            <a:off x="6306207" y="1534510"/>
            <a:ext cx="2690647" cy="1828799"/>
          </a:xfrm>
          <a:prstGeom prst="rect">
            <a:avLst/>
          </a:prstGeom>
          <a:noFill/>
        </p:spPr>
      </p:pic>
      <p:pic>
        <p:nvPicPr>
          <p:cNvPr id="5" name="Picture 8" descr="J:\PLANEACION 2017-2018\CONEXIONES_Dgire_2017\Parte_2\soto_fotos_R2_equipo 5\DSCN4576.JPG"/>
          <p:cNvPicPr>
            <a:picLocks noChangeAspect="1" noChangeArrowheads="1"/>
          </p:cNvPicPr>
          <p:nvPr/>
        </p:nvPicPr>
        <p:blipFill>
          <a:blip r:embed="rId4"/>
          <a:srcRect/>
          <a:stretch>
            <a:fillRect/>
          </a:stretch>
        </p:blipFill>
        <p:spPr bwMode="auto">
          <a:xfrm>
            <a:off x="1019503" y="1485537"/>
            <a:ext cx="2596055" cy="182522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385395"/>
            <a:ext cx="10104620" cy="574222"/>
          </a:xfrm>
        </p:spPr>
        <p:txBody>
          <a:bodyPr/>
          <a:lstStyle/>
          <a:p>
            <a:r>
              <a:rPr lang="es-MX" sz="1400" b="1">
                <a:solidFill>
                  <a:srgbClr val="FFFF00"/>
                </a:solidFill>
              </a:rPr>
              <a:t>PRODUCTO 10. EVALUACIÓN. TIPOS, HERRAMIENTAS Y PRODUCTOS DE APRENDIZAJE.   Prof. Juan José Gómez García</a:t>
            </a:r>
            <a:br>
              <a:rPr lang="es-MX" sz="1400" b="1">
                <a:solidFill>
                  <a:srgbClr val="FFFF00"/>
                </a:solidFill>
              </a:rPr>
            </a:br>
            <a:endParaRPr lang="es-ES" sz="1400" dirty="0"/>
          </a:p>
        </p:txBody>
      </p:sp>
      <p:sp>
        <p:nvSpPr>
          <p:cNvPr id="3" name="1 Título"/>
          <p:cNvSpPr txBox="1">
            <a:spLocks/>
          </p:cNvSpPr>
          <p:nvPr/>
        </p:nvSpPr>
        <p:spPr>
          <a:xfrm>
            <a:off x="1118384" y="1626365"/>
            <a:ext cx="9404723" cy="57422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s-MX" sz="1600" b="1">
              <a:solidFill>
                <a:srgbClr val="FFFF00"/>
              </a:solidFill>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3757601230"/>
              </p:ext>
            </p:extLst>
          </p:nvPr>
        </p:nvGraphicFramePr>
        <p:xfrm>
          <a:off x="2246811" y="705394"/>
          <a:ext cx="6962503" cy="5695406"/>
        </p:xfrm>
        <a:graphic>
          <a:graphicData uri="http://schemas.openxmlformats.org/presentationml/2006/ole">
            <mc:AlternateContent xmlns:mc="http://schemas.openxmlformats.org/markup-compatibility/2006">
              <mc:Choice xmlns:v="urn:schemas-microsoft-com:vml" Requires="v">
                <p:oleObj spid="_x0000_s86034" name="Acrobat Document" r:id="rId3" imgW="11039232" imgH="9982144" progId="AcroExch.Document.DC">
                  <p:embed/>
                </p:oleObj>
              </mc:Choice>
              <mc:Fallback>
                <p:oleObj name="Acrobat Document" r:id="rId3" imgW="11039232" imgH="9982144" progId="AcroExch.Document.DC">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811" y="705394"/>
                        <a:ext cx="6962503" cy="56954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7941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5766" y="241703"/>
            <a:ext cx="9404723" cy="574223"/>
          </a:xfrm>
        </p:spPr>
        <p:txBody>
          <a:bodyPr/>
          <a:lstStyle/>
          <a:p>
            <a:pPr algn="ctr"/>
            <a:r>
              <a:rPr lang="es-MX" sz="1600" b="1">
                <a:solidFill>
                  <a:srgbClr val="FFFF00"/>
                </a:solidFill>
              </a:rPr>
              <a:t>PRODUCTO 10. EVALUACIÓN. TIPOS, HERRAMIENTAS Y PRODUCTOS DE APRENDIZAJE</a:t>
            </a:r>
            <a:br>
              <a:rPr lang="es-MX" sz="1600" b="1">
                <a:solidFill>
                  <a:srgbClr val="FFFF00"/>
                </a:solidFill>
              </a:rPr>
            </a:br>
            <a:r>
              <a:rPr lang="es-MX" sz="1600" b="1">
                <a:solidFill>
                  <a:srgbClr val="FFFF00"/>
                </a:solidFill>
              </a:rPr>
              <a:t>Prof. Víctor Soto Torres</a:t>
            </a:r>
          </a:p>
        </p:txBody>
      </p:sp>
      <p:pic>
        <p:nvPicPr>
          <p:cNvPr id="77826" name="Picture 2" descr="E:\PLANEACION 2017-2018\CONEXIONES_Dgire_2017\Parte 3\R3_Victor_Tareas\R3_a_organizador_soto.jpg"/>
          <p:cNvPicPr>
            <a:picLocks noChangeAspect="1" noChangeArrowheads="1"/>
          </p:cNvPicPr>
          <p:nvPr/>
        </p:nvPicPr>
        <p:blipFill>
          <a:blip r:embed="rId2"/>
          <a:srcRect/>
          <a:stretch>
            <a:fillRect/>
          </a:stretch>
        </p:blipFill>
        <p:spPr bwMode="auto">
          <a:xfrm>
            <a:off x="2302933" y="937260"/>
            <a:ext cx="7224889" cy="539496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5766" y="241703"/>
            <a:ext cx="9404723" cy="574223"/>
          </a:xfrm>
        </p:spPr>
        <p:txBody>
          <a:bodyPr/>
          <a:lstStyle/>
          <a:p>
            <a:pPr algn="ctr"/>
            <a:r>
              <a:rPr lang="es-MX" sz="1600" b="1" dirty="0">
                <a:solidFill>
                  <a:srgbClr val="FFFF00"/>
                </a:solidFill>
              </a:rPr>
              <a:t>PRODUCTO 10. EVALUACIÓN. TIPOS, HERRAMIENTAS Y PRODUCTOS DE APRENDIZAJE</a:t>
            </a:r>
            <a:br>
              <a:rPr lang="es-MX" sz="1600" b="1" dirty="0">
                <a:solidFill>
                  <a:srgbClr val="FFFF00"/>
                </a:solidFill>
              </a:rPr>
            </a:br>
            <a:r>
              <a:rPr lang="es-MX" sz="1600" b="1" dirty="0">
                <a:solidFill>
                  <a:srgbClr val="FFFF00"/>
                </a:solidFill>
              </a:rPr>
              <a:t>Prof. Rafael Barajas Rivera</a:t>
            </a:r>
          </a:p>
        </p:txBody>
      </p:sp>
      <p:pic>
        <p:nvPicPr>
          <p:cNvPr id="3" name="2 Imagen" descr="https://documents.lucidchart.com/documents/ff91fe2a-791a-4af3-8d68-98227c538660/pages/YGcM5DNywbTK?a=1972&amp;x=-785&amp;y=-999&amp;w=1536&amp;h=2148&amp;store=1&amp;accept=image%2F*&amp;auth=LCA%20d97b92cc2812187ec856043573a4c5cbbbb2eb69-ts%3D152150643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6598" y="900333"/>
            <a:ext cx="9080974" cy="547850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18829" y="385394"/>
            <a:ext cx="9404723" cy="574223"/>
          </a:xfrm>
        </p:spPr>
        <p:txBody>
          <a:bodyPr/>
          <a:lstStyle/>
          <a:p>
            <a:pPr algn="ctr"/>
            <a:r>
              <a:rPr lang="es-MX" sz="1600" b="1">
                <a:solidFill>
                  <a:srgbClr val="FFFF00"/>
                </a:solidFill>
              </a:rPr>
              <a:t>PRODUCTO 11. EVALUACIÓN. FORMATOS. PRERREQUISITOS</a:t>
            </a:r>
            <a:br>
              <a:rPr lang="es-MX" sz="1600" b="1">
                <a:solidFill>
                  <a:srgbClr val="FFFF00"/>
                </a:solidFill>
              </a:rPr>
            </a:br>
            <a:r>
              <a:rPr lang="es-MX" sz="1600" b="1">
                <a:solidFill>
                  <a:srgbClr val="FFFF00"/>
                </a:solidFill>
              </a:rPr>
              <a:t>Prof. Juan José Gómez García</a:t>
            </a:r>
          </a:p>
        </p:txBody>
      </p:sp>
      <p:graphicFrame>
        <p:nvGraphicFramePr>
          <p:cNvPr id="3" name="Tabla 2"/>
          <p:cNvGraphicFramePr>
            <a:graphicFrameLocks noGrp="1"/>
          </p:cNvGraphicFramePr>
          <p:nvPr>
            <p:extLst>
              <p:ext uri="{D42A27DB-BD31-4B8C-83A1-F6EECF244321}">
                <p14:modId xmlns:p14="http://schemas.microsoft.com/office/powerpoint/2010/main" val="2163613035"/>
              </p:ext>
            </p:extLst>
          </p:nvPr>
        </p:nvGraphicFramePr>
        <p:xfrm>
          <a:off x="1593669" y="959618"/>
          <a:ext cx="8752115" cy="5571292"/>
        </p:xfrm>
        <a:graphic>
          <a:graphicData uri="http://schemas.openxmlformats.org/drawingml/2006/table">
            <a:tbl>
              <a:tblPr firstRow="1" firstCol="1" bandRow="1">
                <a:tableStyleId>{5C22544A-7EE6-4342-B048-85BDC9FD1C3A}</a:tableStyleId>
              </a:tblPr>
              <a:tblGrid>
                <a:gridCol w="2221583">
                  <a:extLst>
                    <a:ext uri="{9D8B030D-6E8A-4147-A177-3AD203B41FA5}">
                      <a16:colId xmlns:a16="http://schemas.microsoft.com/office/drawing/2014/main" val="20000"/>
                    </a:ext>
                  </a:extLst>
                </a:gridCol>
                <a:gridCol w="178953">
                  <a:extLst>
                    <a:ext uri="{9D8B030D-6E8A-4147-A177-3AD203B41FA5}">
                      <a16:colId xmlns:a16="http://schemas.microsoft.com/office/drawing/2014/main" val="20001"/>
                    </a:ext>
                  </a:extLst>
                </a:gridCol>
                <a:gridCol w="178953">
                  <a:extLst>
                    <a:ext uri="{9D8B030D-6E8A-4147-A177-3AD203B41FA5}">
                      <a16:colId xmlns:a16="http://schemas.microsoft.com/office/drawing/2014/main" val="20002"/>
                    </a:ext>
                  </a:extLst>
                </a:gridCol>
                <a:gridCol w="357906">
                  <a:extLst>
                    <a:ext uri="{9D8B030D-6E8A-4147-A177-3AD203B41FA5}">
                      <a16:colId xmlns:a16="http://schemas.microsoft.com/office/drawing/2014/main" val="20003"/>
                    </a:ext>
                  </a:extLst>
                </a:gridCol>
                <a:gridCol w="178953">
                  <a:extLst>
                    <a:ext uri="{9D8B030D-6E8A-4147-A177-3AD203B41FA5}">
                      <a16:colId xmlns:a16="http://schemas.microsoft.com/office/drawing/2014/main" val="20004"/>
                    </a:ext>
                  </a:extLst>
                </a:gridCol>
                <a:gridCol w="178953">
                  <a:extLst>
                    <a:ext uri="{9D8B030D-6E8A-4147-A177-3AD203B41FA5}">
                      <a16:colId xmlns:a16="http://schemas.microsoft.com/office/drawing/2014/main" val="20005"/>
                    </a:ext>
                  </a:extLst>
                </a:gridCol>
                <a:gridCol w="513024">
                  <a:extLst>
                    <a:ext uri="{9D8B030D-6E8A-4147-A177-3AD203B41FA5}">
                      <a16:colId xmlns:a16="http://schemas.microsoft.com/office/drawing/2014/main" val="20006"/>
                    </a:ext>
                  </a:extLst>
                </a:gridCol>
                <a:gridCol w="1887512">
                  <a:extLst>
                    <a:ext uri="{9D8B030D-6E8A-4147-A177-3AD203B41FA5}">
                      <a16:colId xmlns:a16="http://schemas.microsoft.com/office/drawing/2014/main" val="20007"/>
                    </a:ext>
                  </a:extLst>
                </a:gridCol>
                <a:gridCol w="178953">
                  <a:extLst>
                    <a:ext uri="{9D8B030D-6E8A-4147-A177-3AD203B41FA5}">
                      <a16:colId xmlns:a16="http://schemas.microsoft.com/office/drawing/2014/main" val="20008"/>
                    </a:ext>
                  </a:extLst>
                </a:gridCol>
                <a:gridCol w="2877325">
                  <a:extLst>
                    <a:ext uri="{9D8B030D-6E8A-4147-A177-3AD203B41FA5}">
                      <a16:colId xmlns:a16="http://schemas.microsoft.com/office/drawing/2014/main" val="20009"/>
                    </a:ext>
                  </a:extLst>
                </a:gridCol>
              </a:tblGrid>
              <a:tr h="95418">
                <a:tc gridSpan="10">
                  <a:txBody>
                    <a:bodyPr/>
                    <a:lstStyle/>
                    <a:p>
                      <a:pPr algn="ctr">
                        <a:lnSpc>
                          <a:spcPct val="115000"/>
                        </a:lnSpc>
                        <a:spcAft>
                          <a:spcPts val="0"/>
                        </a:spcAft>
                      </a:pPr>
                      <a:endParaRPr lang="es-SV" sz="600">
                        <a:solidFill>
                          <a:srgbClr val="222222"/>
                        </a:solidFill>
                        <a:effectLst/>
                        <a:latin typeface="Arial" panose="020B060402020202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74934">
                <a:tc gridSpan="10">
                  <a:txBody>
                    <a:bodyPr/>
                    <a:lstStyle/>
                    <a:p>
                      <a:pPr marL="342900" lvl="0" indent="-342900" algn="ctr">
                        <a:lnSpc>
                          <a:spcPct val="115000"/>
                        </a:lnSpc>
                        <a:spcAft>
                          <a:spcPts val="0"/>
                        </a:spcAft>
                        <a:buSzPts val="1400"/>
                        <a:buFont typeface="+mj-lt"/>
                        <a:buAutoNum type="alphaUcParenR"/>
                      </a:pPr>
                      <a:r>
                        <a:rPr lang="es-SV" sz="1100">
                          <a:effectLst/>
                        </a:rPr>
                        <a:t>IDENTIFICACION (1)</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166982">
                <a:tc gridSpan="10">
                  <a:txBody>
                    <a:bodyPr/>
                    <a:lstStyle/>
                    <a:p>
                      <a:pPr algn="l">
                        <a:lnSpc>
                          <a:spcPct val="115000"/>
                        </a:lnSpc>
                        <a:spcAft>
                          <a:spcPts val="0"/>
                        </a:spcAft>
                      </a:pPr>
                      <a:r>
                        <a:rPr lang="es-SV" sz="1050">
                          <a:effectLst/>
                        </a:rPr>
                        <a:t>Institución: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2"/>
                  </a:ext>
                </a:extLst>
              </a:tr>
              <a:tr h="166982">
                <a:tc gridSpan="6">
                  <a:txBody>
                    <a:bodyPr/>
                    <a:lstStyle/>
                    <a:p>
                      <a:pPr algn="l">
                        <a:lnSpc>
                          <a:spcPct val="115000"/>
                        </a:lnSpc>
                        <a:spcAft>
                          <a:spcPts val="0"/>
                        </a:spcAft>
                      </a:pPr>
                      <a:r>
                        <a:rPr lang="es-SV" sz="1050">
                          <a:effectLst/>
                        </a:rPr>
                        <a:t>Plantel: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l">
                        <a:lnSpc>
                          <a:spcPct val="115000"/>
                        </a:lnSpc>
                        <a:spcAft>
                          <a:spcPts val="0"/>
                        </a:spcAft>
                      </a:pPr>
                      <a:r>
                        <a:rPr lang="es-SV" sz="1050">
                          <a:effectLst/>
                        </a:rPr>
                        <a:t>Profesor(es):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3"/>
                  </a:ext>
                </a:extLst>
              </a:tr>
              <a:tr h="333964">
                <a:tc gridSpan="2">
                  <a:txBody>
                    <a:bodyPr/>
                    <a:lstStyle/>
                    <a:p>
                      <a:pPr algn="l">
                        <a:lnSpc>
                          <a:spcPct val="115000"/>
                        </a:lnSpc>
                        <a:spcAft>
                          <a:spcPts val="0"/>
                        </a:spcAft>
                      </a:pPr>
                      <a:r>
                        <a:rPr lang="es-SV" sz="1050">
                          <a:effectLst/>
                        </a:rPr>
                        <a:t>Proyecto:</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rowSpan="3" gridSpan="3">
                  <a:txBody>
                    <a:bodyPr/>
                    <a:lstStyle/>
                    <a:p>
                      <a:pPr algn="l">
                        <a:lnSpc>
                          <a:spcPct val="115000"/>
                        </a:lnSpc>
                        <a:spcAft>
                          <a:spcPts val="0"/>
                        </a:spcAft>
                      </a:pPr>
                      <a:r>
                        <a:rPr lang="es-SV" sz="1050">
                          <a:effectLst/>
                        </a:rPr>
                        <a:t>Semestre: </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nchor="ctr"/>
                </a:tc>
                <a:tc rowSpan="3" hMerge="1">
                  <a:txBody>
                    <a:bodyPr/>
                    <a:lstStyle/>
                    <a:p>
                      <a:endParaRPr lang="es-ES"/>
                    </a:p>
                  </a:txBody>
                  <a:tcPr/>
                </a:tc>
                <a:tc rowSpan="3" hMerge="1">
                  <a:txBody>
                    <a:bodyPr/>
                    <a:lstStyle/>
                    <a:p>
                      <a:endParaRPr lang="es-ES"/>
                    </a:p>
                  </a:txBody>
                  <a:tcPr/>
                </a:tc>
                <a:tc rowSpan="3">
                  <a:txBody>
                    <a:bodyPr/>
                    <a:lstStyle/>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nchor="ctr"/>
                </a:tc>
                <a:tc rowSpan="2" gridSpan="3">
                  <a:txBody>
                    <a:bodyPr/>
                    <a:lstStyle/>
                    <a:p>
                      <a:pPr algn="l">
                        <a:lnSpc>
                          <a:spcPct val="115000"/>
                        </a:lnSpc>
                        <a:spcAft>
                          <a:spcPts val="0"/>
                        </a:spcAft>
                      </a:pPr>
                      <a:r>
                        <a:rPr lang="es-SV" sz="1050">
                          <a:effectLst/>
                        </a:rPr>
                        <a:t>Periodo de aplicación:</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rowSpan="2" hMerge="1">
                  <a:txBody>
                    <a:bodyPr/>
                    <a:lstStyle/>
                    <a:p>
                      <a:endParaRPr lang="es-ES"/>
                    </a:p>
                  </a:txBody>
                  <a:tcPr/>
                </a:tc>
                <a:tc rowSpan="2" hMerge="1">
                  <a:txBody>
                    <a:bodyPr/>
                    <a:lstStyle/>
                    <a:p>
                      <a:endParaRPr lang="es-ES"/>
                    </a:p>
                  </a:txBody>
                  <a:tcPr/>
                </a:tc>
                <a:tc rowSpan="3">
                  <a:txBody>
                    <a:bodyPr/>
                    <a:lstStyle/>
                    <a:p>
                      <a:pPr algn="l">
                        <a:lnSpc>
                          <a:spcPct val="115000"/>
                        </a:lnSpc>
                        <a:spcAft>
                          <a:spcPts val="0"/>
                        </a:spcAft>
                      </a:pPr>
                      <a:r>
                        <a:rPr lang="es-SV" sz="1050">
                          <a:effectLst/>
                        </a:rPr>
                        <a:t>Fecha: </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nchor="ctr"/>
                </a:tc>
                <a:extLst>
                  <a:ext uri="{0D108BD9-81ED-4DB2-BD59-A6C34878D82A}">
                    <a16:rowId xmlns:a16="http://schemas.microsoft.com/office/drawing/2014/main" val="10004"/>
                  </a:ext>
                </a:extLst>
              </a:tr>
              <a:tr h="166982">
                <a:tc gridSpan="2">
                  <a:txBody>
                    <a:bodyPr/>
                    <a:lstStyle/>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vMerge="1">
                  <a:txBody>
                    <a:bodyPr/>
                    <a:lstStyle/>
                    <a:p>
                      <a:endParaRPr lang="es-ES"/>
                    </a:p>
                  </a:txBody>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5"/>
                  </a:ext>
                </a:extLst>
              </a:tr>
              <a:tr h="498595">
                <a:tc gridSpan="2">
                  <a:txBody>
                    <a:bodyPr/>
                    <a:lstStyle/>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vMerge="1">
                  <a:txBody>
                    <a:bodyPr/>
                    <a:lstStyle/>
                    <a:p>
                      <a:endParaRPr lang="es-ES"/>
                    </a:p>
                  </a:txBody>
                  <a:tcPr/>
                </a:tc>
                <a:tc gridSpan="3">
                  <a:txBody>
                    <a:bodyPr/>
                    <a:lstStyle/>
                    <a:p>
                      <a:pPr algn="l">
                        <a:lnSpc>
                          <a:spcPct val="115000"/>
                        </a:lnSpc>
                        <a:spcAft>
                          <a:spcPts val="0"/>
                        </a:spcAft>
                      </a:pPr>
                      <a:r>
                        <a:rPr lang="es-SV" sz="1050">
                          <a:effectLst/>
                        </a:rPr>
                        <a:t>Duración en horas: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vMerge="1">
                  <a:txBody>
                    <a:bodyPr/>
                    <a:lstStyle/>
                    <a:p>
                      <a:endParaRPr lang="es-ES"/>
                    </a:p>
                  </a:txBody>
                  <a:tcPr/>
                </a:tc>
                <a:extLst>
                  <a:ext uri="{0D108BD9-81ED-4DB2-BD59-A6C34878D82A}">
                    <a16:rowId xmlns:a16="http://schemas.microsoft.com/office/drawing/2014/main" val="10006"/>
                  </a:ext>
                </a:extLst>
              </a:tr>
              <a:tr h="174934">
                <a:tc gridSpan="10">
                  <a:txBody>
                    <a:bodyPr/>
                    <a:lstStyle/>
                    <a:p>
                      <a:pPr algn="ctr">
                        <a:lnSpc>
                          <a:spcPct val="115000"/>
                        </a:lnSpc>
                        <a:spcAft>
                          <a:spcPts val="0"/>
                        </a:spcAft>
                      </a:pPr>
                      <a:r>
                        <a:rPr lang="es-SV" sz="1100">
                          <a:effectLst/>
                        </a:rPr>
                        <a:t>B) INTENCIONES FORMATIVAS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7"/>
                  </a:ext>
                </a:extLst>
              </a:tr>
              <a:tr h="333964">
                <a:tc gridSpan="10">
                  <a:txBody>
                    <a:bodyPr/>
                    <a:lstStyle/>
                    <a:p>
                      <a:pPr algn="l">
                        <a:lnSpc>
                          <a:spcPct val="115000"/>
                        </a:lnSpc>
                        <a:spcAft>
                          <a:spcPts val="0"/>
                        </a:spcAft>
                      </a:pPr>
                      <a:r>
                        <a:rPr lang="es-SV" sz="1050">
                          <a:effectLst/>
                        </a:rPr>
                        <a:t>Propósito de la secuencia didáctica por Asignatura o Competencia Profesional del Modulo: </a:t>
                      </a:r>
                      <a:r>
                        <a:rPr lang="es-SV" sz="1050" baseline="30000">
                          <a:effectLst/>
                        </a:rPr>
                        <a:t>(1)</a:t>
                      </a:r>
                      <a:r>
                        <a:rPr lang="es-SV" sz="1050">
                          <a:effectLst/>
                        </a:rPr>
                        <a:t> </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8"/>
                  </a:ext>
                </a:extLst>
              </a:tr>
              <a:tr h="434645">
                <a:tc rowSpan="2">
                  <a:txBody>
                    <a:bodyPr/>
                    <a:lstStyle/>
                    <a:p>
                      <a:pPr algn="l">
                        <a:lnSpc>
                          <a:spcPct val="115000"/>
                        </a:lnSpc>
                        <a:spcAft>
                          <a:spcPts val="0"/>
                        </a:spcAft>
                      </a:pPr>
                      <a:r>
                        <a:rPr lang="es-SV" sz="1050">
                          <a:effectLst/>
                        </a:rPr>
                        <a:t>Tema integrador:</a:t>
                      </a:r>
                      <a:endParaRPr lang="es-ES" sz="1000" dirty="0">
                        <a:effectLst/>
                      </a:endParaRPr>
                    </a:p>
                    <a:p>
                      <a:pPr algn="l">
                        <a:lnSpc>
                          <a:spcPct val="115000"/>
                        </a:lnSpc>
                        <a:spcAft>
                          <a:spcPts val="0"/>
                        </a:spcAft>
                      </a:pPr>
                      <a:r>
                        <a:rPr lang="es-SV" sz="1050">
                          <a:effectLst/>
                        </a:rPr>
                        <a:t> </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rowSpan="2" gridSpan="2">
                  <a:txBody>
                    <a:bodyPr/>
                    <a:lstStyle/>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rowSpan="2" hMerge="1">
                  <a:txBody>
                    <a:bodyPr/>
                    <a:lstStyle/>
                    <a:p>
                      <a:endParaRPr lang="es-ES"/>
                    </a:p>
                  </a:txBody>
                  <a:tcPr/>
                </a:tc>
                <a:tc gridSpan="5">
                  <a:txBody>
                    <a:bodyPr/>
                    <a:lstStyle/>
                    <a:p>
                      <a:pPr algn="l">
                        <a:lnSpc>
                          <a:spcPct val="115000"/>
                        </a:lnSpc>
                        <a:spcAft>
                          <a:spcPts val="0"/>
                        </a:spcAft>
                      </a:pPr>
                      <a:r>
                        <a:rPr lang="es-SV" sz="1050">
                          <a:effectLst/>
                        </a:rPr>
                        <a:t>Otras asignaturas. Módulos o submódulos que trabajan el tema integrador: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extLst>
                  <a:ext uri="{0D108BD9-81ED-4DB2-BD59-A6C34878D82A}">
                    <a16:rowId xmlns:a16="http://schemas.microsoft.com/office/drawing/2014/main" val="10009"/>
                  </a:ext>
                </a:extLst>
              </a:tr>
              <a:tr h="333964">
                <a:tc vMerge="1">
                  <a:txBody>
                    <a:bodyPr/>
                    <a:lstStyle/>
                    <a:p>
                      <a:endParaRPr lang="es-ES"/>
                    </a:p>
                  </a:txBody>
                  <a:tcPr/>
                </a:tc>
                <a:tc gridSpan="2" vMerge="1">
                  <a:txBody>
                    <a:bodyPr/>
                    <a:lstStyle/>
                    <a:p>
                      <a:endParaRPr lang="es-ES"/>
                    </a:p>
                  </a:txBody>
                  <a:tcPr/>
                </a:tc>
                <a:tc hMerge="1" vMerge="1">
                  <a:txBody>
                    <a:bodyPr/>
                    <a:lstStyle/>
                    <a:p>
                      <a:endParaRPr lang="es-ES"/>
                    </a:p>
                  </a:txBody>
                  <a:tcPr/>
                </a:tc>
                <a:tc gridSpan="5">
                  <a:txBody>
                    <a:bodyPr/>
                    <a:lstStyle/>
                    <a:p>
                      <a:pPr algn="l">
                        <a:lnSpc>
                          <a:spcPct val="115000"/>
                        </a:lnSpc>
                        <a:spcAft>
                          <a:spcPts val="0"/>
                        </a:spcAft>
                      </a:pPr>
                      <a:r>
                        <a:rPr lang="es-SV" sz="1050">
                          <a:effectLst/>
                        </a:rPr>
                        <a:t>Asignaturas, módulos y/o submódulos con los que se relaciona:</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extLst>
                  <a:ext uri="{0D108BD9-81ED-4DB2-BD59-A6C34878D82A}">
                    <a16:rowId xmlns:a16="http://schemas.microsoft.com/office/drawing/2014/main" val="10010"/>
                  </a:ext>
                </a:extLst>
              </a:tr>
              <a:tr h="166982">
                <a:tc gridSpan="10">
                  <a:txBody>
                    <a:bodyPr/>
                    <a:lstStyle/>
                    <a:p>
                      <a:pPr algn="l">
                        <a:lnSpc>
                          <a:spcPct val="115000"/>
                        </a:lnSpc>
                        <a:spcAft>
                          <a:spcPts val="0"/>
                        </a:spcAft>
                      </a:pPr>
                      <a:r>
                        <a:rPr lang="es-SV" sz="1050">
                          <a:effectLst/>
                        </a:rPr>
                        <a:t>Categorías: (2)</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1"/>
                  </a:ext>
                </a:extLst>
              </a:tr>
              <a:tr h="500946">
                <a:tc>
                  <a:txBody>
                    <a:bodyPr/>
                    <a:lstStyle/>
                    <a:p>
                      <a:pPr algn="ctr">
                        <a:lnSpc>
                          <a:spcPct val="115000"/>
                        </a:lnSpc>
                        <a:spcAft>
                          <a:spcPts val="0"/>
                        </a:spcAft>
                      </a:pPr>
                      <a:r>
                        <a:rPr lang="es-SV" sz="1050">
                          <a:effectLst/>
                        </a:rPr>
                        <a:t>Espacio (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gridSpan="3">
                  <a:txBody>
                    <a:bodyPr/>
                    <a:lstStyle/>
                    <a:p>
                      <a:pPr algn="ctr">
                        <a:lnSpc>
                          <a:spcPct val="115000"/>
                        </a:lnSpc>
                        <a:spcAft>
                          <a:spcPts val="0"/>
                        </a:spcAft>
                      </a:pPr>
                      <a:r>
                        <a:rPr lang="es-SV" sz="1050">
                          <a:effectLst/>
                        </a:rPr>
                        <a:t>Energía (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gridSpan="3">
                  <a:txBody>
                    <a:bodyPr/>
                    <a:lstStyle/>
                    <a:p>
                      <a:pPr algn="ctr">
                        <a:lnSpc>
                          <a:spcPct val="115000"/>
                        </a:lnSpc>
                        <a:spcAft>
                          <a:spcPts val="0"/>
                        </a:spcAft>
                      </a:pPr>
                      <a:r>
                        <a:rPr lang="es-SV" sz="1050">
                          <a:effectLst/>
                        </a:rPr>
                        <a:t>Diversidad (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SV" sz="1050">
                          <a:effectLst/>
                        </a:rPr>
                        <a:t>Tiempo (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gridSpan="2">
                  <a:txBody>
                    <a:bodyPr/>
                    <a:lstStyle/>
                    <a:p>
                      <a:pPr algn="ctr">
                        <a:lnSpc>
                          <a:spcPct val="115000"/>
                        </a:lnSpc>
                        <a:spcAft>
                          <a:spcPts val="0"/>
                        </a:spcAft>
                      </a:pPr>
                      <a:r>
                        <a:rPr lang="es-SV" sz="1050">
                          <a:effectLst/>
                        </a:rPr>
                        <a:t>Materia (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extLst>
                  <a:ext uri="{0D108BD9-81ED-4DB2-BD59-A6C34878D82A}">
                    <a16:rowId xmlns:a16="http://schemas.microsoft.com/office/drawing/2014/main" val="10012"/>
                  </a:ext>
                </a:extLst>
              </a:tr>
              <a:tr h="166982">
                <a:tc gridSpan="10">
                  <a:txBody>
                    <a:bodyPr/>
                    <a:lstStyle/>
                    <a:p>
                      <a:pPr algn="ctr">
                        <a:lnSpc>
                          <a:spcPct val="115000"/>
                        </a:lnSpc>
                        <a:spcAft>
                          <a:spcPts val="0"/>
                        </a:spcAft>
                      </a:pPr>
                      <a:r>
                        <a:rPr lang="es-SV" sz="1050">
                          <a:effectLst/>
                        </a:rPr>
                        <a:t>Contenidos fácticos: (2)</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3"/>
                  </a:ext>
                </a:extLst>
              </a:tr>
              <a:tr h="166982">
                <a:tc gridSpan="10">
                  <a:txBody>
                    <a:bodyPr/>
                    <a:lstStyle/>
                    <a:p>
                      <a:pPr algn="ctr">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4"/>
                  </a:ext>
                </a:extLst>
              </a:tr>
              <a:tr h="333964">
                <a:tc gridSpan="5">
                  <a:txBody>
                    <a:bodyPr/>
                    <a:lstStyle/>
                    <a:p>
                      <a:pPr algn="l">
                        <a:lnSpc>
                          <a:spcPct val="115000"/>
                        </a:lnSpc>
                        <a:spcAft>
                          <a:spcPts val="0"/>
                        </a:spcAft>
                      </a:pPr>
                      <a:r>
                        <a:rPr lang="es-SV" sz="1050">
                          <a:effectLst/>
                        </a:rPr>
                        <a:t>Conceptos Fundamentales: </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5">
                  <a:txBody>
                    <a:bodyPr/>
                    <a:lstStyle/>
                    <a:p>
                      <a:pPr algn="l">
                        <a:lnSpc>
                          <a:spcPct val="115000"/>
                        </a:lnSpc>
                        <a:spcAft>
                          <a:spcPts val="0"/>
                        </a:spcAft>
                      </a:pPr>
                      <a:r>
                        <a:rPr lang="es-SV" sz="1050">
                          <a:effectLst/>
                        </a:rPr>
                        <a:t>Conceptos Subsidiarios:</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5"/>
                  </a:ext>
                </a:extLst>
              </a:tr>
              <a:tr h="166982">
                <a:tc gridSpan="10">
                  <a:txBody>
                    <a:bodyPr/>
                    <a:lstStyle/>
                    <a:p>
                      <a:pPr algn="ctr">
                        <a:lnSpc>
                          <a:spcPct val="115000"/>
                        </a:lnSpc>
                        <a:spcAft>
                          <a:spcPts val="0"/>
                        </a:spcAft>
                      </a:pPr>
                      <a:r>
                        <a:rPr lang="es-SV" sz="1050">
                          <a:effectLst/>
                        </a:rPr>
                        <a:t>Contenidos procedimentales: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6"/>
                  </a:ext>
                </a:extLst>
              </a:tr>
              <a:tr h="333964">
                <a:tc gridSpan="10">
                  <a:txBody>
                    <a:bodyPr/>
                    <a:lstStyle/>
                    <a:p>
                      <a:pPr algn="l">
                        <a:lnSpc>
                          <a:spcPct val="115000"/>
                        </a:lnSpc>
                        <a:spcAft>
                          <a:spcPts val="0"/>
                        </a:spcAft>
                      </a:pPr>
                      <a:r>
                        <a:rPr lang="es-SV" sz="1050">
                          <a:effectLst/>
                        </a:rPr>
                        <a:t> </a:t>
                      </a:r>
                      <a:endParaRPr lang="es-ES" sz="1000" dirty="0">
                        <a:effectLst/>
                      </a:endParaRPr>
                    </a:p>
                    <a:p>
                      <a:pPr algn="l">
                        <a:lnSpc>
                          <a:spcPct val="115000"/>
                        </a:lnSpc>
                        <a:spcAft>
                          <a:spcPts val="0"/>
                        </a:spcAft>
                      </a:pPr>
                      <a:r>
                        <a:rPr lang="es-SV" sz="105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7"/>
                  </a:ext>
                </a:extLst>
              </a:tr>
              <a:tr h="166982">
                <a:tc gridSpan="10">
                  <a:txBody>
                    <a:bodyPr/>
                    <a:lstStyle/>
                    <a:p>
                      <a:pPr algn="ctr">
                        <a:lnSpc>
                          <a:spcPct val="115000"/>
                        </a:lnSpc>
                        <a:spcAft>
                          <a:spcPts val="0"/>
                        </a:spcAft>
                      </a:pPr>
                      <a:r>
                        <a:rPr lang="es-SV" sz="1050">
                          <a:effectLst/>
                        </a:rPr>
                        <a:t>Contenidos actitudinales: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8"/>
                  </a:ext>
                </a:extLst>
              </a:tr>
              <a:tr h="333964">
                <a:tc gridSpan="10">
                  <a:txBody>
                    <a:bodyPr/>
                    <a:lstStyle/>
                    <a:p>
                      <a:pPr algn="l">
                        <a:lnSpc>
                          <a:spcPct val="115000"/>
                        </a:lnSpc>
                        <a:spcAft>
                          <a:spcPts val="0"/>
                        </a:spcAft>
                      </a:pPr>
                      <a:endParaRPr lang="es-ES" sz="1000" dirty="0">
                        <a:effectLst/>
                      </a:endParaRPr>
                    </a:p>
                  </a:txBody>
                  <a:tcPr marL="37743" marR="3774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1782887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5766" y="241703"/>
            <a:ext cx="9404723" cy="574223"/>
          </a:xfrm>
        </p:spPr>
        <p:txBody>
          <a:bodyPr/>
          <a:lstStyle/>
          <a:p>
            <a:pPr algn="ctr"/>
            <a:r>
              <a:rPr lang="es-MX" sz="1600" b="1">
                <a:solidFill>
                  <a:srgbClr val="FFFF00"/>
                </a:solidFill>
              </a:rPr>
              <a:t>PRODUCTO 11. EVALUACIÓN. FORMATOS. PRERREQUISITOS</a:t>
            </a:r>
            <a:br>
              <a:rPr lang="es-MX" sz="1600" b="1">
                <a:solidFill>
                  <a:srgbClr val="FFFF00"/>
                </a:solidFill>
              </a:rPr>
            </a:br>
            <a:r>
              <a:rPr lang="es-MX" sz="1600" b="1">
                <a:solidFill>
                  <a:srgbClr val="FFFF00"/>
                </a:solidFill>
              </a:rPr>
              <a:t>Prof. Juan José Gómez García</a:t>
            </a:r>
          </a:p>
        </p:txBody>
      </p:sp>
      <p:graphicFrame>
        <p:nvGraphicFramePr>
          <p:cNvPr id="3" name="Tabla 2"/>
          <p:cNvGraphicFramePr>
            <a:graphicFrameLocks noGrp="1"/>
          </p:cNvGraphicFramePr>
          <p:nvPr/>
        </p:nvGraphicFramePr>
        <p:xfrm>
          <a:off x="1364567" y="815926"/>
          <a:ext cx="9026270" cy="1573477"/>
        </p:xfrm>
        <a:graphic>
          <a:graphicData uri="http://schemas.openxmlformats.org/drawingml/2006/table">
            <a:tbl>
              <a:tblPr firstRow="1" firstCol="1" bandRow="1">
                <a:tableStyleId>{5C22544A-7EE6-4342-B048-85BDC9FD1C3A}</a:tableStyleId>
              </a:tblPr>
              <a:tblGrid>
                <a:gridCol w="9026270">
                  <a:extLst>
                    <a:ext uri="{9D8B030D-6E8A-4147-A177-3AD203B41FA5}">
                      <a16:colId xmlns:a16="http://schemas.microsoft.com/office/drawing/2014/main" val="20000"/>
                    </a:ext>
                  </a:extLst>
                </a:gridCol>
              </a:tblGrid>
              <a:tr h="165121">
                <a:tc>
                  <a:txBody>
                    <a:bodyPr/>
                    <a:lstStyle/>
                    <a:p>
                      <a:pPr algn="ctr">
                        <a:lnSpc>
                          <a:spcPct val="115000"/>
                        </a:lnSpc>
                        <a:spcAft>
                          <a:spcPts val="0"/>
                        </a:spcAft>
                      </a:pPr>
                      <a:r>
                        <a:rPr lang="es-SV" sz="1200">
                          <a:effectLst/>
                        </a:rPr>
                        <a:t>Contenidos en competencias profesionales: (3)</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extLst>
                  <a:ext uri="{0D108BD9-81ED-4DB2-BD59-A6C34878D82A}">
                    <a16:rowId xmlns:a16="http://schemas.microsoft.com/office/drawing/2014/main" val="10000"/>
                  </a:ext>
                </a:extLst>
              </a:tr>
              <a:tr h="282057">
                <a:tc>
                  <a:txBody>
                    <a:bodyPr/>
                    <a:lstStyle/>
                    <a:p>
                      <a:pPr marL="457200" algn="just">
                        <a:lnSpc>
                          <a:spcPct val="115000"/>
                        </a:lnSpc>
                        <a:spcAft>
                          <a:spcPts val="0"/>
                        </a:spcAft>
                      </a:pPr>
                      <a:endParaRPr lang="es-ES" sz="1100" dirty="0">
                        <a:effectLst/>
                      </a:endParaRPr>
                    </a:p>
                  </a:txBody>
                  <a:tcPr marL="66334" marR="66334" marT="0" marB="0"/>
                </a:tc>
                <a:extLst>
                  <a:ext uri="{0D108BD9-81ED-4DB2-BD59-A6C34878D82A}">
                    <a16:rowId xmlns:a16="http://schemas.microsoft.com/office/drawing/2014/main" val="10001"/>
                  </a:ext>
                </a:extLst>
              </a:tr>
              <a:tr h="165121">
                <a:tc>
                  <a:txBody>
                    <a:bodyPr/>
                    <a:lstStyle/>
                    <a:p>
                      <a:pPr algn="ctr">
                        <a:lnSpc>
                          <a:spcPct val="115000"/>
                        </a:lnSpc>
                        <a:spcAft>
                          <a:spcPts val="0"/>
                        </a:spcAft>
                      </a:pPr>
                      <a:r>
                        <a:rPr lang="es-SV" sz="1200">
                          <a:effectLst/>
                        </a:rPr>
                        <a:t>Competencias genéricas y atributos: (1)</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extLst>
                  <a:ext uri="{0D108BD9-81ED-4DB2-BD59-A6C34878D82A}">
                    <a16:rowId xmlns:a16="http://schemas.microsoft.com/office/drawing/2014/main" val="10002"/>
                  </a:ext>
                </a:extLst>
              </a:tr>
              <a:tr h="330242">
                <a:tc>
                  <a:txBody>
                    <a:bodyPr/>
                    <a:lstStyle/>
                    <a:p>
                      <a:pPr marL="457200">
                        <a:lnSpc>
                          <a:spcPct val="115000"/>
                        </a:lnSpc>
                        <a:spcAft>
                          <a:spcPts val="0"/>
                        </a:spcAft>
                      </a:pPr>
                      <a:r>
                        <a:rPr lang="es-SV" sz="1200">
                          <a:effectLst/>
                        </a:rPr>
                        <a:t> </a:t>
                      </a:r>
                      <a:endParaRPr lang="es-ES" sz="1100" dirty="0">
                        <a:effectLst/>
                      </a:endParaRPr>
                    </a:p>
                  </a:txBody>
                  <a:tcPr marL="66334" marR="66334" marT="0" marB="0"/>
                </a:tc>
                <a:extLst>
                  <a:ext uri="{0D108BD9-81ED-4DB2-BD59-A6C34878D82A}">
                    <a16:rowId xmlns:a16="http://schemas.microsoft.com/office/drawing/2014/main" val="10003"/>
                  </a:ext>
                </a:extLst>
              </a:tr>
              <a:tr h="165121">
                <a:tc>
                  <a:txBody>
                    <a:bodyPr/>
                    <a:lstStyle/>
                    <a:p>
                      <a:pPr algn="ctr">
                        <a:lnSpc>
                          <a:spcPct val="115000"/>
                        </a:lnSpc>
                        <a:spcAft>
                          <a:spcPts val="0"/>
                        </a:spcAft>
                      </a:pPr>
                      <a:r>
                        <a:rPr lang="es-SV" sz="1200">
                          <a:effectLst/>
                        </a:rPr>
                        <a:t>Competencias disciplinarias: (1)</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extLst>
                  <a:ext uri="{0D108BD9-81ED-4DB2-BD59-A6C34878D82A}">
                    <a16:rowId xmlns:a16="http://schemas.microsoft.com/office/drawing/2014/main" val="10004"/>
                  </a:ext>
                </a:extLst>
              </a:tr>
              <a:tr h="330242">
                <a:tc>
                  <a:txBody>
                    <a:bodyPr/>
                    <a:lstStyle/>
                    <a:p>
                      <a:pPr marL="457200">
                        <a:lnSpc>
                          <a:spcPct val="115000"/>
                        </a:lnSpc>
                        <a:spcAft>
                          <a:spcPts val="0"/>
                        </a:spcAft>
                      </a:pPr>
                      <a:r>
                        <a:rPr lang="es-SV" sz="1200">
                          <a:effectLst/>
                        </a:rPr>
                        <a:t> </a:t>
                      </a:r>
                      <a:endParaRPr lang="es-ES" sz="1100" dirty="0">
                        <a:effectLst/>
                      </a:endParaRPr>
                    </a:p>
                  </a:txBody>
                  <a:tcPr marL="66334" marR="66334" marT="0" marB="0"/>
                </a:tc>
                <a:extLst>
                  <a:ext uri="{0D108BD9-81ED-4DB2-BD59-A6C34878D82A}">
                    <a16:rowId xmlns:a16="http://schemas.microsoft.com/office/drawing/2014/main" val="10005"/>
                  </a:ext>
                </a:extLst>
              </a:tr>
            </a:tbl>
          </a:graphicData>
        </a:graphic>
      </p:graphicFrame>
      <p:graphicFrame>
        <p:nvGraphicFramePr>
          <p:cNvPr id="4" name="Tabla 3"/>
          <p:cNvGraphicFramePr>
            <a:graphicFrameLocks noGrp="1"/>
          </p:cNvGraphicFramePr>
          <p:nvPr/>
        </p:nvGraphicFramePr>
        <p:xfrm>
          <a:off x="1333838" y="2519666"/>
          <a:ext cx="9087728" cy="1694683"/>
        </p:xfrm>
        <a:graphic>
          <a:graphicData uri="http://schemas.openxmlformats.org/drawingml/2006/table">
            <a:tbl>
              <a:tblPr firstRow="1" firstCol="1" bandRow="1">
                <a:tableStyleId>{5C22544A-7EE6-4342-B048-85BDC9FD1C3A}</a:tableStyleId>
              </a:tblPr>
              <a:tblGrid>
                <a:gridCol w="2165339">
                  <a:extLst>
                    <a:ext uri="{9D8B030D-6E8A-4147-A177-3AD203B41FA5}">
                      <a16:colId xmlns:a16="http://schemas.microsoft.com/office/drawing/2014/main" val="20000"/>
                    </a:ext>
                  </a:extLst>
                </a:gridCol>
                <a:gridCol w="2086218">
                  <a:extLst>
                    <a:ext uri="{9D8B030D-6E8A-4147-A177-3AD203B41FA5}">
                      <a16:colId xmlns:a16="http://schemas.microsoft.com/office/drawing/2014/main" val="20001"/>
                    </a:ext>
                  </a:extLst>
                </a:gridCol>
                <a:gridCol w="1649981">
                  <a:extLst>
                    <a:ext uri="{9D8B030D-6E8A-4147-A177-3AD203B41FA5}">
                      <a16:colId xmlns:a16="http://schemas.microsoft.com/office/drawing/2014/main" val="20002"/>
                    </a:ext>
                  </a:extLst>
                </a:gridCol>
                <a:gridCol w="1736983">
                  <a:extLst>
                    <a:ext uri="{9D8B030D-6E8A-4147-A177-3AD203B41FA5}">
                      <a16:colId xmlns:a16="http://schemas.microsoft.com/office/drawing/2014/main" val="20003"/>
                    </a:ext>
                  </a:extLst>
                </a:gridCol>
                <a:gridCol w="1449207">
                  <a:extLst>
                    <a:ext uri="{9D8B030D-6E8A-4147-A177-3AD203B41FA5}">
                      <a16:colId xmlns:a16="http://schemas.microsoft.com/office/drawing/2014/main" val="20004"/>
                    </a:ext>
                  </a:extLst>
                </a:gridCol>
              </a:tblGrid>
              <a:tr h="237971">
                <a:tc gridSpan="5">
                  <a:txBody>
                    <a:bodyPr/>
                    <a:lstStyle/>
                    <a:p>
                      <a:pPr algn="ctr">
                        <a:lnSpc>
                          <a:spcPct val="115000"/>
                        </a:lnSpc>
                        <a:spcAft>
                          <a:spcPts val="0"/>
                        </a:spcAft>
                      </a:pPr>
                      <a:r>
                        <a:rPr lang="es-SV" sz="1400">
                          <a:effectLst/>
                        </a:rPr>
                        <a:t>C) ACTITUDES DE APRENDIZAJE (1)</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71967">
                <a:tc gridSpan="5">
                  <a:txBody>
                    <a:bodyPr/>
                    <a:lstStyle/>
                    <a:p>
                      <a:pPr algn="ctr">
                        <a:lnSpc>
                          <a:spcPct val="115000"/>
                        </a:lnSpc>
                        <a:spcAft>
                          <a:spcPts val="0"/>
                        </a:spcAft>
                      </a:pPr>
                      <a:r>
                        <a:rPr lang="es-SV" sz="1500">
                          <a:effectLst/>
                        </a:rPr>
                        <a:t>Apertura</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203976">
                <a:tc rowSpan="2">
                  <a:txBody>
                    <a:bodyPr/>
                    <a:lstStyle/>
                    <a:p>
                      <a:pPr algn="ctr">
                        <a:lnSpc>
                          <a:spcPct val="115000"/>
                        </a:lnSpc>
                        <a:spcAft>
                          <a:spcPts val="0"/>
                        </a:spcAft>
                      </a:pPr>
                      <a:r>
                        <a:rPr lang="es-SV" sz="1200">
                          <a:effectLst/>
                        </a:rPr>
                        <a:t>Actividades</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nchor="ctr"/>
                </a:tc>
                <a:tc gridSpan="2">
                  <a:txBody>
                    <a:bodyPr/>
                    <a:lstStyle/>
                    <a:p>
                      <a:pPr algn="ctr">
                        <a:lnSpc>
                          <a:spcPct val="115000"/>
                        </a:lnSpc>
                        <a:spcAft>
                          <a:spcPts val="0"/>
                        </a:spcAft>
                      </a:pPr>
                      <a:r>
                        <a:rPr lang="es-SV" sz="1200">
                          <a:effectLst/>
                        </a:rPr>
                        <a:t>Competencias</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hMerge="1">
                  <a:txBody>
                    <a:bodyPr/>
                    <a:lstStyle/>
                    <a:p>
                      <a:endParaRPr lang="es-ES"/>
                    </a:p>
                  </a:txBody>
                  <a:tcPr/>
                </a:tc>
                <a:tc rowSpan="2">
                  <a:txBody>
                    <a:bodyPr/>
                    <a:lstStyle/>
                    <a:p>
                      <a:pPr>
                        <a:lnSpc>
                          <a:spcPct val="115000"/>
                        </a:lnSpc>
                        <a:spcAft>
                          <a:spcPts val="0"/>
                        </a:spcAft>
                      </a:pPr>
                      <a:r>
                        <a:rPr lang="es-SV" sz="1200">
                          <a:effectLst/>
                        </a:rPr>
                        <a:t>Producto(s) de Aprendizaje</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nchor="ctr"/>
                </a:tc>
                <a:tc rowSpan="2">
                  <a:txBody>
                    <a:bodyPr/>
                    <a:lstStyle/>
                    <a:p>
                      <a:pPr>
                        <a:lnSpc>
                          <a:spcPct val="115000"/>
                        </a:lnSpc>
                        <a:spcAft>
                          <a:spcPts val="0"/>
                        </a:spcAft>
                      </a:pPr>
                      <a:r>
                        <a:rPr lang="es-SV" sz="1200">
                          <a:effectLst/>
                        </a:rPr>
                        <a:t>Evaluación</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nchor="ctr"/>
                </a:tc>
                <a:extLst>
                  <a:ext uri="{0D108BD9-81ED-4DB2-BD59-A6C34878D82A}">
                    <a16:rowId xmlns:a16="http://schemas.microsoft.com/office/drawing/2014/main" val="10002"/>
                  </a:ext>
                </a:extLst>
              </a:tr>
              <a:tr h="205106">
                <a:tc vMerge="1">
                  <a:txBody>
                    <a:bodyPr/>
                    <a:lstStyle/>
                    <a:p>
                      <a:endParaRPr lang="es-ES"/>
                    </a:p>
                  </a:txBody>
                  <a:tcPr/>
                </a:tc>
                <a:tc>
                  <a:txBody>
                    <a:bodyPr/>
                    <a:lstStyle/>
                    <a:p>
                      <a:pPr algn="ctr">
                        <a:lnSpc>
                          <a:spcPct val="115000"/>
                        </a:lnSpc>
                        <a:spcAft>
                          <a:spcPts val="0"/>
                        </a:spcAft>
                      </a:pPr>
                      <a:r>
                        <a:rPr lang="es-SV" sz="1200">
                          <a:effectLst/>
                        </a:rPr>
                        <a:t>Genérica(s) y sus atributos</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a:txBody>
                    <a:bodyPr/>
                    <a:lstStyle/>
                    <a:p>
                      <a:pPr algn="ctr">
                        <a:lnSpc>
                          <a:spcPct val="115000"/>
                        </a:lnSpc>
                        <a:spcAft>
                          <a:spcPts val="0"/>
                        </a:spcAft>
                      </a:pPr>
                      <a:r>
                        <a:rPr lang="es-SV" sz="1200">
                          <a:effectLst/>
                        </a:rPr>
                        <a:t>Disciplinares</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3"/>
                  </a:ext>
                </a:extLst>
              </a:tr>
              <a:tr h="756728">
                <a:tc>
                  <a:txBody>
                    <a:bodyPr/>
                    <a:lstStyle/>
                    <a:p>
                      <a:pPr>
                        <a:lnSpc>
                          <a:spcPct val="115000"/>
                        </a:lnSpc>
                        <a:spcAft>
                          <a:spcPts val="0"/>
                        </a:spcAft>
                      </a:pPr>
                      <a:endParaRPr lang="es-ES" sz="1100" dirty="0">
                        <a:effectLst/>
                      </a:endParaRPr>
                    </a:p>
                    <a:p>
                      <a:pPr>
                        <a:lnSpc>
                          <a:spcPct val="115000"/>
                        </a:lnSpc>
                        <a:spcAft>
                          <a:spcPts val="0"/>
                        </a:spcAft>
                      </a:pPr>
                      <a:r>
                        <a:rPr lang="es-SV" sz="1200">
                          <a:effectLst/>
                        </a:rPr>
                        <a:t> </a:t>
                      </a:r>
                      <a:endParaRPr lang="es-ES" sz="1100" dirty="0">
                        <a:effectLst/>
                      </a:endParaRPr>
                    </a:p>
                    <a:p>
                      <a:pPr>
                        <a:lnSpc>
                          <a:spcPct val="115000"/>
                        </a:lnSpc>
                        <a:spcAft>
                          <a:spcPts val="0"/>
                        </a:spcAft>
                      </a:pPr>
                      <a:r>
                        <a:rPr lang="es-SV" sz="12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a:txBody>
                    <a:bodyPr/>
                    <a:lstStyle/>
                    <a:p>
                      <a:pPr marL="228600">
                        <a:lnSpc>
                          <a:spcPct val="115000"/>
                        </a:lnSpc>
                        <a:spcAft>
                          <a:spcPts val="0"/>
                        </a:spcAft>
                      </a:pPr>
                      <a:r>
                        <a:rPr lang="es-SV" sz="12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a:txBody>
                    <a:bodyPr/>
                    <a:lstStyle/>
                    <a:p>
                      <a:pPr>
                        <a:lnSpc>
                          <a:spcPct val="115000"/>
                        </a:lnSpc>
                        <a:spcAft>
                          <a:spcPts val="0"/>
                        </a:spcAft>
                      </a:pPr>
                      <a:r>
                        <a:rPr lang="es-SV" sz="12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a:txBody>
                    <a:bodyPr/>
                    <a:lstStyle/>
                    <a:p>
                      <a:pPr marL="228600">
                        <a:lnSpc>
                          <a:spcPct val="115000"/>
                        </a:lnSpc>
                        <a:spcAft>
                          <a:spcPts val="0"/>
                        </a:spcAft>
                      </a:pPr>
                      <a:r>
                        <a:rPr lang="es-SV" sz="12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tc>
                  <a:txBody>
                    <a:bodyPr/>
                    <a:lstStyle/>
                    <a:p>
                      <a:pPr>
                        <a:lnSpc>
                          <a:spcPct val="115000"/>
                        </a:lnSpc>
                        <a:spcAft>
                          <a:spcPts val="0"/>
                        </a:spcAft>
                      </a:pPr>
                      <a:r>
                        <a:rPr lang="es-SV" sz="12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171" marR="66171" marT="0" marB="0"/>
                </a:tc>
                <a:extLst>
                  <a:ext uri="{0D108BD9-81ED-4DB2-BD59-A6C34878D82A}">
                    <a16:rowId xmlns:a16="http://schemas.microsoft.com/office/drawing/2014/main" val="10004"/>
                  </a:ext>
                </a:extLst>
              </a:tr>
            </a:tbl>
          </a:graphicData>
        </a:graphic>
      </p:graphicFrame>
      <p:graphicFrame>
        <p:nvGraphicFramePr>
          <p:cNvPr id="5" name="Tabla 4"/>
          <p:cNvGraphicFramePr>
            <a:graphicFrameLocks noGrp="1"/>
          </p:cNvGraphicFramePr>
          <p:nvPr/>
        </p:nvGraphicFramePr>
        <p:xfrm>
          <a:off x="1347403" y="4361426"/>
          <a:ext cx="9060597" cy="2016100"/>
        </p:xfrm>
        <a:graphic>
          <a:graphicData uri="http://schemas.openxmlformats.org/drawingml/2006/table">
            <a:tbl>
              <a:tblPr firstRow="1" firstCol="1" bandRow="1">
                <a:tableStyleId>{5C22544A-7EE6-4342-B048-85BDC9FD1C3A}</a:tableStyleId>
              </a:tblPr>
              <a:tblGrid>
                <a:gridCol w="1944666">
                  <a:extLst>
                    <a:ext uri="{9D8B030D-6E8A-4147-A177-3AD203B41FA5}">
                      <a16:colId xmlns:a16="http://schemas.microsoft.com/office/drawing/2014/main" val="20000"/>
                    </a:ext>
                  </a:extLst>
                </a:gridCol>
                <a:gridCol w="1964552">
                  <a:extLst>
                    <a:ext uri="{9D8B030D-6E8A-4147-A177-3AD203B41FA5}">
                      <a16:colId xmlns:a16="http://schemas.microsoft.com/office/drawing/2014/main" val="20001"/>
                    </a:ext>
                  </a:extLst>
                </a:gridCol>
                <a:gridCol w="1964552">
                  <a:extLst>
                    <a:ext uri="{9D8B030D-6E8A-4147-A177-3AD203B41FA5}">
                      <a16:colId xmlns:a16="http://schemas.microsoft.com/office/drawing/2014/main" val="20002"/>
                    </a:ext>
                  </a:extLst>
                </a:gridCol>
                <a:gridCol w="1364942">
                  <a:extLst>
                    <a:ext uri="{9D8B030D-6E8A-4147-A177-3AD203B41FA5}">
                      <a16:colId xmlns:a16="http://schemas.microsoft.com/office/drawing/2014/main" val="20003"/>
                    </a:ext>
                  </a:extLst>
                </a:gridCol>
                <a:gridCol w="1821885">
                  <a:extLst>
                    <a:ext uri="{9D8B030D-6E8A-4147-A177-3AD203B41FA5}">
                      <a16:colId xmlns:a16="http://schemas.microsoft.com/office/drawing/2014/main" val="20004"/>
                    </a:ext>
                  </a:extLst>
                </a:gridCol>
              </a:tblGrid>
              <a:tr h="618978">
                <a:tc gridSpan="5">
                  <a:txBody>
                    <a:bodyPr/>
                    <a:lstStyle/>
                    <a:p>
                      <a:pPr algn="ctr">
                        <a:lnSpc>
                          <a:spcPct val="115000"/>
                        </a:lnSpc>
                        <a:spcAft>
                          <a:spcPts val="0"/>
                        </a:spcAft>
                      </a:pPr>
                      <a:r>
                        <a:rPr lang="es-SV" sz="1500">
                          <a:effectLst/>
                        </a:rPr>
                        <a:t>Desarrollo</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9589">
                <a:tc rowSpan="2">
                  <a:txBody>
                    <a:bodyPr/>
                    <a:lstStyle/>
                    <a:p>
                      <a:pPr algn="ctr">
                        <a:lnSpc>
                          <a:spcPct val="115000"/>
                        </a:lnSpc>
                        <a:spcAft>
                          <a:spcPts val="0"/>
                        </a:spcAft>
                      </a:pPr>
                      <a:r>
                        <a:rPr lang="es-SV" sz="1100">
                          <a:effectLst/>
                        </a:rPr>
                        <a:t>Actividades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nchor="ctr"/>
                </a:tc>
                <a:tc gridSpan="2">
                  <a:txBody>
                    <a:bodyPr/>
                    <a:lstStyle/>
                    <a:p>
                      <a:pPr algn="ctr">
                        <a:lnSpc>
                          <a:spcPct val="115000"/>
                        </a:lnSpc>
                        <a:spcAft>
                          <a:spcPts val="0"/>
                        </a:spcAft>
                      </a:pPr>
                      <a:r>
                        <a:rPr lang="es-SV" sz="1100">
                          <a:effectLst/>
                        </a:rPr>
                        <a:t>Competencias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tc hMerge="1">
                  <a:txBody>
                    <a:bodyPr/>
                    <a:lstStyle/>
                    <a:p>
                      <a:endParaRPr lang="es-ES"/>
                    </a:p>
                  </a:txBody>
                  <a:tcPr/>
                </a:tc>
                <a:tc rowSpan="2">
                  <a:txBody>
                    <a:bodyPr/>
                    <a:lstStyle/>
                    <a:p>
                      <a:pPr>
                        <a:lnSpc>
                          <a:spcPct val="115000"/>
                        </a:lnSpc>
                        <a:spcAft>
                          <a:spcPts val="0"/>
                        </a:spcAft>
                      </a:pPr>
                      <a:r>
                        <a:rPr lang="es-SV" sz="1100">
                          <a:effectLst/>
                        </a:rPr>
                        <a:t>Producto(s) de Aprendizaje</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nchor="ctr"/>
                </a:tc>
                <a:tc rowSpan="2">
                  <a:txBody>
                    <a:bodyPr/>
                    <a:lstStyle/>
                    <a:p>
                      <a:pPr>
                        <a:lnSpc>
                          <a:spcPct val="115000"/>
                        </a:lnSpc>
                        <a:spcAft>
                          <a:spcPts val="0"/>
                        </a:spcAft>
                      </a:pPr>
                      <a:r>
                        <a:rPr lang="es-SV" sz="1100">
                          <a:effectLst/>
                        </a:rPr>
                        <a:t>Evaluación</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nchor="ctr"/>
                </a:tc>
                <a:extLst>
                  <a:ext uri="{0D108BD9-81ED-4DB2-BD59-A6C34878D82A}">
                    <a16:rowId xmlns:a16="http://schemas.microsoft.com/office/drawing/2014/main" val="10001"/>
                  </a:ext>
                </a:extLst>
              </a:tr>
              <a:tr h="199589">
                <a:tc vMerge="1">
                  <a:txBody>
                    <a:bodyPr/>
                    <a:lstStyle/>
                    <a:p>
                      <a:endParaRPr lang="es-ES"/>
                    </a:p>
                  </a:txBody>
                  <a:tcPr/>
                </a:tc>
                <a:tc>
                  <a:txBody>
                    <a:bodyPr/>
                    <a:lstStyle/>
                    <a:p>
                      <a:pPr algn="ctr">
                        <a:lnSpc>
                          <a:spcPct val="115000"/>
                        </a:lnSpc>
                        <a:spcAft>
                          <a:spcPts val="0"/>
                        </a:spcAft>
                      </a:pPr>
                      <a:r>
                        <a:rPr lang="es-SV" sz="1100">
                          <a:effectLst/>
                        </a:rPr>
                        <a:t>Genérica(s) y sus atributos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tc>
                  <a:txBody>
                    <a:bodyPr/>
                    <a:lstStyle/>
                    <a:p>
                      <a:pPr algn="ctr">
                        <a:lnSpc>
                          <a:spcPct val="115000"/>
                        </a:lnSpc>
                        <a:spcAft>
                          <a:spcPts val="0"/>
                        </a:spcAft>
                      </a:pPr>
                      <a:r>
                        <a:rPr lang="es-SV" sz="1100">
                          <a:effectLst/>
                        </a:rPr>
                        <a:t>Disciplinares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997944">
                <a:tc>
                  <a:txBody>
                    <a:bodyPr/>
                    <a:lstStyle/>
                    <a:p>
                      <a:pPr>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tc>
                  <a:txBody>
                    <a:bodyPr/>
                    <a:lstStyle/>
                    <a:p>
                      <a:pPr>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tc>
                  <a:txBody>
                    <a:bodyPr/>
                    <a:lstStyle/>
                    <a:p>
                      <a:pPr>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tc>
                  <a:txBody>
                    <a:bodyPr/>
                    <a:lstStyle/>
                    <a:p>
                      <a:pPr>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tc>
                  <a:txBody>
                    <a:bodyPr/>
                    <a:lstStyle/>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5083" marR="65083" marT="0" marB="0"/>
                </a:tc>
                <a:extLst>
                  <a:ext uri="{0D108BD9-81ED-4DB2-BD59-A6C34878D82A}">
                    <a16:rowId xmlns:a16="http://schemas.microsoft.com/office/drawing/2014/main" val="10003"/>
                  </a:ext>
                </a:extLst>
              </a:tr>
            </a:tbl>
          </a:graphicData>
        </a:graphic>
      </p:graphicFrame>
      <p:sp>
        <p:nvSpPr>
          <p:cNvPr id="6" name="Rectangle 1"/>
          <p:cNvSpPr>
            <a:spLocks noChangeArrowheads="1"/>
          </p:cNvSpPr>
          <p:nvPr/>
        </p:nvSpPr>
        <p:spPr bwMode="auto">
          <a:xfrm>
            <a:off x="1103313" y="4592936"/>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Tree>
    <p:extLst>
      <p:ext uri="{BB962C8B-B14F-4D97-AF65-F5344CB8AC3E}">
        <p14:creationId xmlns:p14="http://schemas.microsoft.com/office/powerpoint/2010/main" val="2264599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18829" y="385394"/>
            <a:ext cx="9404723" cy="574223"/>
          </a:xfrm>
        </p:spPr>
        <p:txBody>
          <a:bodyPr/>
          <a:lstStyle/>
          <a:p>
            <a:pPr algn="ctr"/>
            <a:r>
              <a:rPr lang="es-MX" sz="1600" b="1">
                <a:solidFill>
                  <a:srgbClr val="FFFF00"/>
                </a:solidFill>
              </a:rPr>
              <a:t>PRODUCTO 11. EVALUACIÓN. FORMATOS. PRERREQUISITOS</a:t>
            </a:r>
            <a:br>
              <a:rPr lang="es-MX" sz="1600" b="1">
                <a:solidFill>
                  <a:srgbClr val="FFFF00"/>
                </a:solidFill>
              </a:rPr>
            </a:br>
            <a:r>
              <a:rPr lang="es-MX" sz="1600" b="1">
                <a:solidFill>
                  <a:srgbClr val="FFFF00"/>
                </a:solidFill>
              </a:rPr>
              <a:t>Prof. Juan José Gómez García</a:t>
            </a:r>
          </a:p>
        </p:txBody>
      </p:sp>
      <p:graphicFrame>
        <p:nvGraphicFramePr>
          <p:cNvPr id="4" name="Tabla 3"/>
          <p:cNvGraphicFramePr>
            <a:graphicFrameLocks noGrp="1"/>
          </p:cNvGraphicFramePr>
          <p:nvPr>
            <p:extLst>
              <p:ext uri="{D42A27DB-BD31-4B8C-83A1-F6EECF244321}">
                <p14:modId xmlns:p14="http://schemas.microsoft.com/office/powerpoint/2010/main" val="521146659"/>
              </p:ext>
            </p:extLst>
          </p:nvPr>
        </p:nvGraphicFramePr>
        <p:xfrm>
          <a:off x="1103314" y="1125271"/>
          <a:ext cx="9517794" cy="1858324"/>
        </p:xfrm>
        <a:graphic>
          <a:graphicData uri="http://schemas.openxmlformats.org/drawingml/2006/table">
            <a:tbl>
              <a:tblPr firstRow="1" firstCol="1" bandRow="1">
                <a:tableStyleId>{5C22544A-7EE6-4342-B048-85BDC9FD1C3A}</a:tableStyleId>
              </a:tblPr>
              <a:tblGrid>
                <a:gridCol w="2356587">
                  <a:extLst>
                    <a:ext uri="{9D8B030D-6E8A-4147-A177-3AD203B41FA5}">
                      <a16:colId xmlns:a16="http://schemas.microsoft.com/office/drawing/2014/main" val="20000"/>
                    </a:ext>
                  </a:extLst>
                </a:gridCol>
                <a:gridCol w="2356587">
                  <a:extLst>
                    <a:ext uri="{9D8B030D-6E8A-4147-A177-3AD203B41FA5}">
                      <a16:colId xmlns:a16="http://schemas.microsoft.com/office/drawing/2014/main" val="20001"/>
                    </a:ext>
                  </a:extLst>
                </a:gridCol>
                <a:gridCol w="1903814">
                  <a:extLst>
                    <a:ext uri="{9D8B030D-6E8A-4147-A177-3AD203B41FA5}">
                      <a16:colId xmlns:a16="http://schemas.microsoft.com/office/drawing/2014/main" val="20002"/>
                    </a:ext>
                  </a:extLst>
                </a:gridCol>
                <a:gridCol w="1359593">
                  <a:extLst>
                    <a:ext uri="{9D8B030D-6E8A-4147-A177-3AD203B41FA5}">
                      <a16:colId xmlns:a16="http://schemas.microsoft.com/office/drawing/2014/main" val="20003"/>
                    </a:ext>
                  </a:extLst>
                </a:gridCol>
                <a:gridCol w="1541213">
                  <a:extLst>
                    <a:ext uri="{9D8B030D-6E8A-4147-A177-3AD203B41FA5}">
                      <a16:colId xmlns:a16="http://schemas.microsoft.com/office/drawing/2014/main" val="20004"/>
                    </a:ext>
                  </a:extLst>
                </a:gridCol>
              </a:tblGrid>
              <a:tr h="265475">
                <a:tc gridSpan="5">
                  <a:txBody>
                    <a:bodyPr/>
                    <a:lstStyle/>
                    <a:p>
                      <a:pPr algn="ctr">
                        <a:lnSpc>
                          <a:spcPct val="115000"/>
                        </a:lnSpc>
                        <a:spcAft>
                          <a:spcPts val="0"/>
                        </a:spcAft>
                      </a:pPr>
                      <a:r>
                        <a:rPr lang="es-SV" sz="1500">
                          <a:effectLst/>
                        </a:rPr>
                        <a:t>Cierre</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9106">
                <a:tc rowSpan="2">
                  <a:txBody>
                    <a:bodyPr/>
                    <a:lstStyle/>
                    <a:p>
                      <a:pPr algn="ctr">
                        <a:lnSpc>
                          <a:spcPct val="115000"/>
                        </a:lnSpc>
                        <a:spcAft>
                          <a:spcPts val="0"/>
                        </a:spcAft>
                      </a:pPr>
                      <a:r>
                        <a:rPr lang="es-SV" sz="1100">
                          <a:effectLst/>
                        </a:rPr>
                        <a:t>Actividades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nchor="ctr"/>
                </a:tc>
                <a:tc gridSpan="2">
                  <a:txBody>
                    <a:bodyPr/>
                    <a:lstStyle/>
                    <a:p>
                      <a:pPr algn="ctr">
                        <a:lnSpc>
                          <a:spcPct val="115000"/>
                        </a:lnSpc>
                        <a:spcAft>
                          <a:spcPts val="0"/>
                        </a:spcAft>
                      </a:pPr>
                      <a:r>
                        <a:rPr lang="es-SV" sz="1100">
                          <a:effectLst/>
                        </a:rPr>
                        <a:t>Competencias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tc hMerge="1">
                  <a:txBody>
                    <a:bodyPr/>
                    <a:lstStyle/>
                    <a:p>
                      <a:endParaRPr lang="es-ES"/>
                    </a:p>
                  </a:txBody>
                  <a:tcPr/>
                </a:tc>
                <a:tc rowSpan="2">
                  <a:txBody>
                    <a:bodyPr/>
                    <a:lstStyle/>
                    <a:p>
                      <a:pPr>
                        <a:lnSpc>
                          <a:spcPct val="115000"/>
                        </a:lnSpc>
                        <a:spcAft>
                          <a:spcPts val="0"/>
                        </a:spcAft>
                      </a:pPr>
                      <a:r>
                        <a:rPr lang="es-SV" sz="1100">
                          <a:effectLst/>
                        </a:rPr>
                        <a:t>Producto(s) de Aprendizaje</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nchor="ctr"/>
                </a:tc>
                <a:tc rowSpan="2">
                  <a:txBody>
                    <a:bodyPr/>
                    <a:lstStyle/>
                    <a:p>
                      <a:pPr>
                        <a:lnSpc>
                          <a:spcPct val="115000"/>
                        </a:lnSpc>
                        <a:spcAft>
                          <a:spcPts val="0"/>
                        </a:spcAft>
                      </a:pPr>
                      <a:r>
                        <a:rPr lang="es-SV" sz="1100">
                          <a:effectLst/>
                        </a:rPr>
                        <a:t>Evaluación</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nchor="ctr"/>
                </a:tc>
                <a:extLst>
                  <a:ext uri="{0D108BD9-81ED-4DB2-BD59-A6C34878D82A}">
                    <a16:rowId xmlns:a16="http://schemas.microsoft.com/office/drawing/2014/main" val="10001"/>
                  </a:ext>
                </a:extLst>
              </a:tr>
              <a:tr h="199106">
                <a:tc vMerge="1">
                  <a:txBody>
                    <a:bodyPr/>
                    <a:lstStyle/>
                    <a:p>
                      <a:endParaRPr lang="es-ES"/>
                    </a:p>
                  </a:txBody>
                  <a:tcPr/>
                </a:tc>
                <a:tc>
                  <a:txBody>
                    <a:bodyPr/>
                    <a:lstStyle/>
                    <a:p>
                      <a:pPr algn="ctr">
                        <a:lnSpc>
                          <a:spcPct val="115000"/>
                        </a:lnSpc>
                        <a:spcAft>
                          <a:spcPts val="0"/>
                        </a:spcAft>
                      </a:pPr>
                      <a:r>
                        <a:rPr lang="es-SV" sz="1100">
                          <a:effectLst/>
                        </a:rPr>
                        <a:t>Genérica(s) y sus atributos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tc>
                  <a:txBody>
                    <a:bodyPr/>
                    <a:lstStyle/>
                    <a:p>
                      <a:pPr algn="ctr">
                        <a:lnSpc>
                          <a:spcPct val="115000"/>
                        </a:lnSpc>
                        <a:spcAft>
                          <a:spcPts val="0"/>
                        </a:spcAft>
                      </a:pPr>
                      <a:r>
                        <a:rPr lang="es-SV" sz="1100">
                          <a:effectLst/>
                        </a:rPr>
                        <a:t>Disciplinares</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1194637">
                <a:tc>
                  <a:txBody>
                    <a:bodyPr/>
                    <a:lstStyle/>
                    <a:p>
                      <a:pPr marL="228600">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endParaRPr>
                    </a:p>
                    <a:p>
                      <a:pPr>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tc>
                  <a:txBody>
                    <a:bodyPr/>
                    <a:lstStyle/>
                    <a:p>
                      <a:pPr marL="228600">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tc>
                  <a:txBody>
                    <a:bodyPr/>
                    <a:lstStyle/>
                    <a:p>
                      <a:pPr marL="228600">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tc>
                  <a:txBody>
                    <a:bodyPr/>
                    <a:lstStyle/>
                    <a:p>
                      <a:pPr marL="228600">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tc>
                  <a:txBody>
                    <a:bodyPr/>
                    <a:lstStyle/>
                    <a:p>
                      <a:pPr marL="228600">
                        <a:lnSpc>
                          <a:spcPct val="115000"/>
                        </a:lnSpc>
                        <a:spcAft>
                          <a:spcPts val="0"/>
                        </a:spcAft>
                      </a:pPr>
                      <a:r>
                        <a:rPr lang="es-SV" sz="1100">
                          <a:effectLst/>
                        </a:rPr>
                        <a:t> </a:t>
                      </a:r>
                      <a:endParaRPr lang="es-E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4926" marR="64926" marT="0" marB="0"/>
                </a:tc>
                <a:extLst>
                  <a:ext uri="{0D108BD9-81ED-4DB2-BD59-A6C34878D82A}">
                    <a16:rowId xmlns:a16="http://schemas.microsoft.com/office/drawing/2014/main" val="1000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20450031"/>
              </p:ext>
            </p:extLst>
          </p:nvPr>
        </p:nvGraphicFramePr>
        <p:xfrm>
          <a:off x="1103313" y="3642265"/>
          <a:ext cx="9574065" cy="1016508"/>
        </p:xfrm>
        <a:graphic>
          <a:graphicData uri="http://schemas.openxmlformats.org/drawingml/2006/table">
            <a:tbl>
              <a:tblPr firstRow="1" firstCol="1" bandRow="1">
                <a:tableStyleId>{5C22544A-7EE6-4342-B048-85BDC9FD1C3A}</a:tableStyleId>
              </a:tblPr>
              <a:tblGrid>
                <a:gridCol w="1807611">
                  <a:extLst>
                    <a:ext uri="{9D8B030D-6E8A-4147-A177-3AD203B41FA5}">
                      <a16:colId xmlns:a16="http://schemas.microsoft.com/office/drawing/2014/main" val="20000"/>
                    </a:ext>
                  </a:extLst>
                </a:gridCol>
                <a:gridCol w="1654673">
                  <a:extLst>
                    <a:ext uri="{9D8B030D-6E8A-4147-A177-3AD203B41FA5}">
                      <a16:colId xmlns:a16="http://schemas.microsoft.com/office/drawing/2014/main" val="20001"/>
                    </a:ext>
                  </a:extLst>
                </a:gridCol>
                <a:gridCol w="6111781">
                  <a:extLst>
                    <a:ext uri="{9D8B030D-6E8A-4147-A177-3AD203B41FA5}">
                      <a16:colId xmlns:a16="http://schemas.microsoft.com/office/drawing/2014/main" val="20002"/>
                    </a:ext>
                  </a:extLst>
                </a:gridCol>
              </a:tblGrid>
              <a:tr h="237329">
                <a:tc gridSpan="3">
                  <a:txBody>
                    <a:bodyPr/>
                    <a:lstStyle/>
                    <a:p>
                      <a:pPr algn="ctr">
                        <a:lnSpc>
                          <a:spcPct val="115000"/>
                        </a:lnSpc>
                        <a:spcAft>
                          <a:spcPts val="0"/>
                        </a:spcAft>
                      </a:pPr>
                      <a:r>
                        <a:rPr lang="es-SV" sz="1400">
                          <a:effectLst/>
                        </a:rPr>
                        <a:t>D) RECURSOS</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86473">
                <a:tc>
                  <a:txBody>
                    <a:bodyPr/>
                    <a:lstStyle/>
                    <a:p>
                      <a:pPr algn="ctr">
                        <a:lnSpc>
                          <a:spcPct val="115000"/>
                        </a:lnSpc>
                        <a:spcAft>
                          <a:spcPts val="0"/>
                        </a:spcAft>
                      </a:pPr>
                      <a:r>
                        <a:rPr lang="es-SV" sz="1100">
                          <a:effectLst/>
                        </a:rPr>
                        <a:t>Equipo</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tc>
                  <a:txBody>
                    <a:bodyPr/>
                    <a:lstStyle/>
                    <a:p>
                      <a:pPr algn="ctr">
                        <a:lnSpc>
                          <a:spcPct val="115000"/>
                        </a:lnSpc>
                        <a:spcAft>
                          <a:spcPts val="0"/>
                        </a:spcAft>
                      </a:pPr>
                      <a:r>
                        <a:rPr lang="es-SV" sz="1100">
                          <a:effectLst/>
                        </a:rPr>
                        <a:t>Material</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tc>
                  <a:txBody>
                    <a:bodyPr/>
                    <a:lstStyle/>
                    <a:p>
                      <a:pPr algn="ctr">
                        <a:lnSpc>
                          <a:spcPct val="115000"/>
                        </a:lnSpc>
                        <a:spcAft>
                          <a:spcPts val="0"/>
                        </a:spcAft>
                      </a:pPr>
                      <a:r>
                        <a:rPr lang="es-SV" sz="1100">
                          <a:effectLst/>
                        </a:rPr>
                        <a:t>Fuentes de información</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extLst>
                  <a:ext uri="{0D108BD9-81ED-4DB2-BD59-A6C34878D82A}">
                    <a16:rowId xmlns:a16="http://schemas.microsoft.com/office/drawing/2014/main" val="10001"/>
                  </a:ext>
                </a:extLst>
              </a:tr>
              <a:tr h="559420">
                <a:tc>
                  <a:txBody>
                    <a:bodyPr/>
                    <a:lstStyle/>
                    <a:p>
                      <a:pPr>
                        <a:lnSpc>
                          <a:spcPct val="115000"/>
                        </a:lnSpc>
                        <a:spcAft>
                          <a:spcPts val="0"/>
                        </a:spcAft>
                      </a:pPr>
                      <a:r>
                        <a:rPr lang="es-SV" sz="11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tc>
                  <a:txBody>
                    <a:bodyPr/>
                    <a:lstStyle/>
                    <a:p>
                      <a:pPr>
                        <a:lnSpc>
                          <a:spcPct val="115000"/>
                        </a:lnSpc>
                        <a:spcAft>
                          <a:spcPts val="0"/>
                        </a:spcAft>
                      </a:pPr>
                      <a:r>
                        <a:rPr lang="es-SV" sz="11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tc>
                  <a:txBody>
                    <a:bodyPr/>
                    <a:lstStyle/>
                    <a:p>
                      <a:pPr marL="457200">
                        <a:lnSpc>
                          <a:spcPct val="115000"/>
                        </a:lnSpc>
                        <a:spcAft>
                          <a:spcPts val="0"/>
                        </a:spcAft>
                      </a:pPr>
                      <a:r>
                        <a:rPr lang="es-SV" sz="1100">
                          <a:effectLst/>
                        </a:rPr>
                        <a:t> </a:t>
                      </a:r>
                      <a:endParaRPr lang="es-ES" sz="1100" dirty="0">
                        <a:effectLst/>
                      </a:endParaRPr>
                    </a:p>
                    <a:p>
                      <a:pPr marL="457200">
                        <a:lnSpc>
                          <a:spcPct val="115000"/>
                        </a:lnSpc>
                        <a:spcAft>
                          <a:spcPts val="0"/>
                        </a:spcAft>
                      </a:pPr>
                      <a:r>
                        <a:rPr lang="es-SV" sz="1100">
                          <a:effectLst/>
                        </a:rPr>
                        <a:t> </a:t>
                      </a:r>
                      <a:endParaRPr lang="es-ES" sz="1100" dirty="0">
                        <a:effectLst/>
                      </a:endParaRPr>
                    </a:p>
                    <a:p>
                      <a:pPr marL="457200">
                        <a:lnSpc>
                          <a:spcPct val="115000"/>
                        </a:lnSpc>
                        <a:spcAft>
                          <a:spcPts val="0"/>
                        </a:spcAft>
                      </a:pPr>
                      <a:r>
                        <a:rPr lang="es-SV" sz="11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extLst>
                  <a:ext uri="{0D108BD9-81ED-4DB2-BD59-A6C34878D82A}">
                    <a16:rowId xmlns:a16="http://schemas.microsoft.com/office/drawing/2014/main" val="10002"/>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445012006"/>
              </p:ext>
            </p:extLst>
          </p:nvPr>
        </p:nvGraphicFramePr>
        <p:xfrm>
          <a:off x="1103312" y="5045435"/>
          <a:ext cx="9574065" cy="911164"/>
        </p:xfrm>
        <a:graphic>
          <a:graphicData uri="http://schemas.openxmlformats.org/drawingml/2006/table">
            <a:tbl>
              <a:tblPr firstRow="1" firstCol="1" bandRow="1">
                <a:tableStyleId>{5C22544A-7EE6-4342-B048-85BDC9FD1C3A}</a:tableStyleId>
              </a:tblPr>
              <a:tblGrid>
                <a:gridCol w="9574065">
                  <a:extLst>
                    <a:ext uri="{9D8B030D-6E8A-4147-A177-3AD203B41FA5}">
                      <a16:colId xmlns:a16="http://schemas.microsoft.com/office/drawing/2014/main" val="20000"/>
                    </a:ext>
                  </a:extLst>
                </a:gridCol>
              </a:tblGrid>
              <a:tr h="237329">
                <a:tc>
                  <a:txBody>
                    <a:bodyPr/>
                    <a:lstStyle/>
                    <a:p>
                      <a:pPr algn="ctr">
                        <a:lnSpc>
                          <a:spcPct val="115000"/>
                        </a:lnSpc>
                        <a:spcAft>
                          <a:spcPts val="0"/>
                        </a:spcAft>
                      </a:pPr>
                      <a:r>
                        <a:rPr lang="es-SV" sz="1400">
                          <a:effectLst/>
                        </a:rPr>
                        <a:t>E) CRITERIOS DE EVALUACIÓN</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extLst>
                  <a:ext uri="{0D108BD9-81ED-4DB2-BD59-A6C34878D82A}">
                    <a16:rowId xmlns:a16="http://schemas.microsoft.com/office/drawing/2014/main" val="10000"/>
                  </a:ext>
                </a:extLst>
              </a:tr>
              <a:tr h="665800">
                <a:tc>
                  <a:txBody>
                    <a:bodyPr/>
                    <a:lstStyle/>
                    <a:p>
                      <a:pPr marL="457200">
                        <a:lnSpc>
                          <a:spcPct val="115000"/>
                        </a:lnSpc>
                        <a:spcAft>
                          <a:spcPts val="0"/>
                        </a:spcAft>
                      </a:pPr>
                      <a:r>
                        <a:rPr lang="es-SV" sz="1100">
                          <a:effectLst/>
                        </a:rPr>
                        <a:t> </a:t>
                      </a:r>
                      <a:endParaRPr lang="es-ES" sz="1100" dirty="0">
                        <a:effectLst/>
                      </a:endParaRPr>
                    </a:p>
                    <a:p>
                      <a:pPr marL="457200">
                        <a:lnSpc>
                          <a:spcPct val="115000"/>
                        </a:lnSpc>
                        <a:spcAft>
                          <a:spcPts val="0"/>
                        </a:spcAft>
                      </a:pPr>
                      <a:r>
                        <a:rPr lang="es-SV" sz="1100">
                          <a:effectLst/>
                        </a:rPr>
                        <a:t> </a:t>
                      </a:r>
                      <a:endParaRPr lang="es-ES" sz="1100" dirty="0">
                        <a:effectLst/>
                      </a:endParaRPr>
                    </a:p>
                    <a:p>
                      <a:pPr marL="457200">
                        <a:lnSpc>
                          <a:spcPct val="115000"/>
                        </a:lnSpc>
                        <a:spcAft>
                          <a:spcPts val="0"/>
                        </a:spcAft>
                      </a:pPr>
                      <a:r>
                        <a:rPr lang="es-SV" sz="1100">
                          <a:effectLst/>
                        </a:rPr>
                        <a:t> </a:t>
                      </a:r>
                      <a:endParaRPr lang="es-E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6334" marR="66334" marT="0" marB="0"/>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1103313" y="3695700"/>
            <a:ext cx="918017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dirty="0"/>
          </a:p>
        </p:txBody>
      </p:sp>
    </p:spTree>
    <p:extLst>
      <p:ext uri="{BB962C8B-B14F-4D97-AF65-F5344CB8AC3E}">
        <p14:creationId xmlns:p14="http://schemas.microsoft.com/office/powerpoint/2010/main" val="620826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87247"/>
            <a:ext cx="9404723" cy="343695"/>
          </a:xfrm>
        </p:spPr>
        <p:txBody>
          <a:bodyPr/>
          <a:lstStyle/>
          <a:p>
            <a:pPr algn="ctr"/>
            <a:r>
              <a:rPr lang="es-MX" sz="1600" b="1">
                <a:solidFill>
                  <a:srgbClr val="FFFF00"/>
                </a:solidFill>
              </a:rPr>
              <a:t>    PLANEACIÓN GENERAL</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2584359" y="213640"/>
          <a:ext cx="615950" cy="712788"/>
        </p:xfrm>
        <a:graphic>
          <a:graphicData uri="http://schemas.openxmlformats.org/presentationml/2006/ole">
            <mc:AlternateContent xmlns:mc="http://schemas.openxmlformats.org/markup-compatibility/2006">
              <mc:Choice xmlns:v="urn:schemas-microsoft-com:vml" Requires="v">
                <p:oleObj spid="_x0000_s78868" r:id="rId3" imgW="1749552" imgH="2011680" progId="">
                  <p:embed/>
                </p:oleObj>
              </mc:Choice>
              <mc:Fallback>
                <p:oleObj r:id="rId3" imgW="1749552" imgH="201168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359" y="213640"/>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530911"/>
            <a:ext cx="68518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a:ln>
                  <a:noFill/>
                </a:ln>
                <a:solidFill>
                  <a:schemeClr val="tx1"/>
                </a:solidFill>
                <a:effectLst/>
                <a:latin typeface="Arial" pitchFamily="34" charset="0"/>
                <a:cs typeface="Arial" pitchFamily="34" charset="0"/>
              </a:rPr>
            </a:br>
            <a:endParaRPr kumimoji="0" lang="es-MX"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1" name="20 Rectángulo"/>
          <p:cNvSpPr/>
          <p:nvPr/>
        </p:nvSpPr>
        <p:spPr>
          <a:xfrm>
            <a:off x="744583" y="1007906"/>
            <a:ext cx="11194868" cy="276999"/>
          </a:xfrm>
          <a:prstGeom prst="rect">
            <a:avLst/>
          </a:prstGeom>
        </p:spPr>
        <p:txBody>
          <a:bodyPr wrap="square">
            <a:spAutoFit/>
          </a:bodyPr>
          <a:lstStyle/>
          <a:p>
            <a:pPr algn="ctr"/>
            <a:r>
              <a:rPr lang="es-MX" sz="1200" b="1">
                <a:solidFill>
                  <a:srgbClr val="FFFF00"/>
                </a:solidFill>
              </a:rPr>
              <a:t>PRODUCTO 11. EVALUACIÓN. FORMATOS. PRERREQUISITOS. Prof. Víctor Soto Torres</a:t>
            </a:r>
            <a:endParaRPr lang="es-MX" sz="1200" b="1"/>
          </a:p>
        </p:txBody>
      </p:sp>
      <p:graphicFrame>
        <p:nvGraphicFramePr>
          <p:cNvPr id="22" name="21 Tabla"/>
          <p:cNvGraphicFramePr>
            <a:graphicFrameLocks noGrp="1"/>
          </p:cNvGraphicFramePr>
          <p:nvPr/>
        </p:nvGraphicFramePr>
        <p:xfrm>
          <a:off x="2018938" y="1920240"/>
          <a:ext cx="8128000" cy="679268"/>
        </p:xfrm>
        <a:graphic>
          <a:graphicData uri="http://schemas.openxmlformats.org/drawingml/2006/table">
            <a:tbl>
              <a:tblPr/>
              <a:tblGrid>
                <a:gridCol w="8128000">
                  <a:extLst>
                    <a:ext uri="{9D8B030D-6E8A-4147-A177-3AD203B41FA5}">
                      <a16:colId xmlns:a16="http://schemas.microsoft.com/office/drawing/2014/main" val="20000"/>
                    </a:ext>
                  </a:extLst>
                </a:gridCol>
              </a:tblGrid>
              <a:tr h="679268">
                <a:tc>
                  <a:txBody>
                    <a:bodyPr/>
                    <a:lstStyle/>
                    <a:p>
                      <a:pPr algn="just">
                        <a:lnSpc>
                          <a:spcPct val="115000"/>
                        </a:lnSpc>
                        <a:spcAft>
                          <a:spcPts val="0"/>
                        </a:spcAft>
                      </a:pPr>
                      <a:r>
                        <a:rPr lang="es-ES" sz="1000" dirty="0">
                          <a:latin typeface="Calibri"/>
                          <a:ea typeface="Calibri"/>
                          <a:cs typeface="ArialMT"/>
                        </a:rPr>
                        <a:t>MARCO DE REFERENCIA/JUSTIFICACIÓN: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3" name="22 Tabla"/>
          <p:cNvGraphicFramePr>
            <a:graphicFrameLocks noGrp="1"/>
          </p:cNvGraphicFramePr>
          <p:nvPr/>
        </p:nvGraphicFramePr>
        <p:xfrm>
          <a:off x="1992810" y="3117721"/>
          <a:ext cx="8127999" cy="883815"/>
        </p:xfrm>
        <a:graphic>
          <a:graphicData uri="http://schemas.openxmlformats.org/drawingml/2006/table">
            <a:tbl>
              <a:tblPr/>
              <a:tblGrid>
                <a:gridCol w="1533922">
                  <a:extLst>
                    <a:ext uri="{9D8B030D-6E8A-4147-A177-3AD203B41FA5}">
                      <a16:colId xmlns:a16="http://schemas.microsoft.com/office/drawing/2014/main" val="20000"/>
                    </a:ext>
                  </a:extLst>
                </a:gridCol>
                <a:gridCol w="1533922">
                  <a:extLst>
                    <a:ext uri="{9D8B030D-6E8A-4147-A177-3AD203B41FA5}">
                      <a16:colId xmlns:a16="http://schemas.microsoft.com/office/drawing/2014/main" val="20001"/>
                    </a:ext>
                  </a:extLst>
                </a:gridCol>
                <a:gridCol w="1620569">
                  <a:extLst>
                    <a:ext uri="{9D8B030D-6E8A-4147-A177-3AD203B41FA5}">
                      <a16:colId xmlns:a16="http://schemas.microsoft.com/office/drawing/2014/main" val="20002"/>
                    </a:ext>
                  </a:extLst>
                </a:gridCol>
                <a:gridCol w="1642370">
                  <a:extLst>
                    <a:ext uri="{9D8B030D-6E8A-4147-A177-3AD203B41FA5}">
                      <a16:colId xmlns:a16="http://schemas.microsoft.com/office/drawing/2014/main" val="20003"/>
                    </a:ext>
                  </a:extLst>
                </a:gridCol>
                <a:gridCol w="1797216">
                  <a:extLst>
                    <a:ext uri="{9D8B030D-6E8A-4147-A177-3AD203B41FA5}">
                      <a16:colId xmlns:a16="http://schemas.microsoft.com/office/drawing/2014/main" val="20004"/>
                    </a:ext>
                  </a:extLst>
                </a:gridCol>
              </a:tblGrid>
              <a:tr h="339431">
                <a:tc>
                  <a:txBody>
                    <a:bodyPr/>
                    <a:lstStyle/>
                    <a:p>
                      <a:pPr>
                        <a:lnSpc>
                          <a:spcPct val="115000"/>
                        </a:lnSpc>
                        <a:spcAft>
                          <a:spcPts val="0"/>
                        </a:spcAft>
                      </a:pPr>
                      <a:r>
                        <a:rPr lang="es-ES" sz="1000" dirty="0">
                          <a:latin typeface="Calibri"/>
                          <a:ea typeface="Calibri"/>
                          <a:cs typeface="Arial"/>
                        </a:rPr>
                        <a:t>INTENCIÓN</a:t>
                      </a:r>
                      <a:endParaRPr lang="es-MX" sz="1000">
                        <a:latin typeface="Calibri"/>
                        <a:ea typeface="Calibri"/>
                        <a:cs typeface="Arial"/>
                      </a:endParaRPr>
                    </a:p>
                    <a:p>
                      <a:pPr>
                        <a:lnSpc>
                          <a:spcPct val="115000"/>
                        </a:lnSpc>
                        <a:spcAft>
                          <a:spcPts val="0"/>
                        </a:spcAft>
                      </a:pPr>
                      <a:r>
                        <a:rPr lang="es-ES" sz="1000" dirty="0">
                          <a:latin typeface="Calibri"/>
                          <a:ea typeface="Calibri"/>
                          <a:cs typeface="Arial"/>
                        </a:rPr>
                        <a:t>Planteamiento:</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Delimitación: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Hipótesis: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Solución: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Retroalimentación e innovación: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3295">
                <a:tc gridSpan="5">
                  <a:txBody>
                    <a:bodyPr/>
                    <a:lstStyle/>
                    <a:p>
                      <a:pPr>
                        <a:lnSpc>
                          <a:spcPct val="115000"/>
                        </a:lnSpc>
                        <a:spcAft>
                          <a:spcPts val="0"/>
                        </a:spcAft>
                      </a:pPr>
                      <a:r>
                        <a:rPr lang="es-ES" sz="1000" dirty="0">
                          <a:latin typeface="Calibri"/>
                          <a:ea typeface="Calibri"/>
                          <a:cs typeface="Arial"/>
                        </a:rPr>
                        <a:t>OBJETIVO GENERAL:</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graphicFrame>
        <p:nvGraphicFramePr>
          <p:cNvPr id="24" name="23 Tabla"/>
          <p:cNvGraphicFramePr>
            <a:graphicFrameLocks noGrp="1"/>
          </p:cNvGraphicFramePr>
          <p:nvPr/>
        </p:nvGraphicFramePr>
        <p:xfrm>
          <a:off x="2058126" y="4520836"/>
          <a:ext cx="8128000" cy="1030878"/>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515439">
                <a:tc>
                  <a:txBody>
                    <a:bodyPr/>
                    <a:lstStyle/>
                    <a:p>
                      <a:pPr algn="ctr">
                        <a:lnSpc>
                          <a:spcPct val="115000"/>
                        </a:lnSpc>
                        <a:spcAft>
                          <a:spcPts val="0"/>
                        </a:spcAft>
                      </a:pPr>
                      <a:r>
                        <a:rPr lang="es-MX" sz="1000">
                          <a:latin typeface="Calibri"/>
                          <a:ea typeface="Century Gothic"/>
                          <a:cs typeface="Century Gothic"/>
                        </a:rPr>
                        <a:t>DISCIPLINAS: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latin typeface="Calibri"/>
                          <a:ea typeface="Century Gothic"/>
                          <a:cs typeface="Century Gothic"/>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latin typeface="Calibri"/>
                          <a:ea typeface="Century Gothic"/>
                          <a:cs typeface="Century Gothic"/>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latin typeface="Calibri"/>
                          <a:ea typeface="Century Gothic"/>
                          <a:cs typeface="Century Gothic"/>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5439">
                <a:tc>
                  <a:txBody>
                    <a:bodyPr/>
                    <a:lstStyle/>
                    <a:p>
                      <a:pPr>
                        <a:lnSpc>
                          <a:spcPct val="115000"/>
                        </a:lnSpc>
                        <a:spcAft>
                          <a:spcPts val="0"/>
                        </a:spcAft>
                      </a:pPr>
                      <a:r>
                        <a:rPr lang="es-MX" sz="1000">
                          <a:latin typeface="Calibri"/>
                          <a:ea typeface="Century Gothic"/>
                          <a:cs typeface="Century Gothic"/>
                        </a:rPr>
                        <a:t>+ OBJETIVOS/PROPÓSITOS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MX" sz="1000">
                        <a:latin typeface="Calibri"/>
                        <a:ea typeface="Century Gothic"/>
                        <a:cs typeface="Century Gothic"/>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MX" sz="1000">
                        <a:latin typeface="Calibri"/>
                        <a:ea typeface="Century Gothic"/>
                        <a:cs typeface="Century Gothic"/>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000">
                          <a:solidFill>
                            <a:srgbClr val="000000"/>
                          </a:solidFill>
                          <a:latin typeface="Calibri"/>
                          <a:ea typeface="Arial"/>
                          <a:cs typeface="Century Gothic"/>
                        </a:rPr>
                        <a:t> </a:t>
                      </a:r>
                      <a:endParaRPr lang="es-MX" sz="1100">
                        <a:solidFill>
                          <a:srgbClr val="000000"/>
                        </a:solidFill>
                        <a:latin typeface="Century Gothic"/>
                        <a:ea typeface="Arial"/>
                        <a:cs typeface="Century Gothic"/>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5" name="24 Rectángulo"/>
          <p:cNvSpPr/>
          <p:nvPr/>
        </p:nvSpPr>
        <p:spPr>
          <a:xfrm>
            <a:off x="2024744" y="1606731"/>
            <a:ext cx="8098971" cy="276999"/>
          </a:xfrm>
          <a:prstGeom prst="rect">
            <a:avLst/>
          </a:prstGeom>
        </p:spPr>
        <p:txBody>
          <a:bodyPr wrap="square">
            <a:spAutoFit/>
          </a:bodyPr>
          <a:lstStyle/>
          <a:p>
            <a:pPr lvl="0" defTabSz="914400" eaLnBrk="0" fontAlgn="base" hangingPunct="0">
              <a:spcBef>
                <a:spcPct val="0"/>
              </a:spcBef>
              <a:spcAft>
                <a:spcPct val="0"/>
              </a:spcAft>
            </a:pPr>
            <a:r>
              <a:rPr lang="es-MX" sz="1200">
                <a:latin typeface="Calibri" pitchFamily="34" charset="0"/>
                <a:ea typeface="Calibri" pitchFamily="34" charset="0"/>
                <a:cs typeface="Arial" pitchFamily="34" charset="0"/>
              </a:rPr>
              <a:t>CONTEXTO</a:t>
            </a:r>
            <a:endParaRPr lang="es-MX" sz="1200">
              <a:latin typeface="Arial" pitchFamily="34" charset="0"/>
              <a:cs typeface="Arial" pitchFamily="34" charset="0"/>
            </a:endParaRPr>
          </a:p>
        </p:txBody>
      </p:sp>
      <p:sp>
        <p:nvSpPr>
          <p:cNvPr id="26" name="25 Rectángulo"/>
          <p:cNvSpPr/>
          <p:nvPr/>
        </p:nvSpPr>
        <p:spPr>
          <a:xfrm>
            <a:off x="2011680" y="2747945"/>
            <a:ext cx="4184789" cy="276999"/>
          </a:xfrm>
          <a:prstGeom prst="rect">
            <a:avLst/>
          </a:prstGeom>
        </p:spPr>
        <p:txBody>
          <a:bodyPr wrap="square">
            <a:spAutoFit/>
          </a:bodyPr>
          <a:lstStyle/>
          <a:p>
            <a:pPr lvl="0" defTabSz="914400" eaLnBrk="0" fontAlgn="base" hangingPunct="0">
              <a:spcBef>
                <a:spcPct val="0"/>
              </a:spcBef>
              <a:spcAft>
                <a:spcPct val="0"/>
              </a:spcAft>
            </a:pPr>
            <a:r>
              <a:rPr lang="es-ES" sz="1200" dirty="0">
                <a:latin typeface="Calibri" pitchFamily="34" charset="0"/>
                <a:ea typeface="Calibri" pitchFamily="34" charset="0"/>
                <a:cs typeface="Arial" pitchFamily="34" charset="0"/>
              </a:rPr>
              <a:t>INTENCIÓN/OBJETIVO GENERAL</a:t>
            </a:r>
            <a:endParaRPr lang="es-ES" sz="2000" dirty="0">
              <a:latin typeface="Arial" pitchFamily="34" charset="0"/>
              <a:cs typeface="Arial" pitchFamily="34" charset="0"/>
            </a:endParaRPr>
          </a:p>
        </p:txBody>
      </p:sp>
      <p:sp>
        <p:nvSpPr>
          <p:cNvPr id="27" name="26 Rectángulo"/>
          <p:cNvSpPr/>
          <p:nvPr/>
        </p:nvSpPr>
        <p:spPr>
          <a:xfrm>
            <a:off x="2027236" y="4054231"/>
            <a:ext cx="2813527" cy="369332"/>
          </a:xfrm>
          <a:prstGeom prst="rect">
            <a:avLst/>
          </a:prstGeom>
        </p:spPr>
        <p:txBody>
          <a:bodyPr wrap="none">
            <a:spAutoFit/>
          </a:bodyPr>
          <a:lstStyle/>
          <a:p>
            <a:pPr lvl="0" defTabSz="914400" fontAlgn="base">
              <a:spcBef>
                <a:spcPct val="0"/>
              </a:spcBef>
              <a:spcAft>
                <a:spcPct val="0"/>
              </a:spcAft>
            </a:pPr>
            <a:r>
              <a:rPr lang="es-ES" sz="1200" dirty="0">
                <a:latin typeface="Calibri" pitchFamily="34" charset="0"/>
                <a:ea typeface="Calibri" pitchFamily="34" charset="0"/>
                <a:cs typeface="Arial" pitchFamily="34" charset="0"/>
              </a:rPr>
              <a:t>DISCIPLINAS INVOLUCRADAS (OBJETIVOS</a:t>
            </a:r>
            <a:r>
              <a:rPr lang="es-ES" dirty="0">
                <a:latin typeface="Calibri" pitchFamily="34" charset="0"/>
                <a:ea typeface="Calibri" pitchFamily="34" charset="0"/>
                <a:cs typeface="Arial" pitchFamily="34" charset="0"/>
              </a:rPr>
              <a:t>)</a:t>
            </a:r>
            <a:endParaRPr lang="es-ES" sz="3200" dirty="0">
              <a:latin typeface="Arial" pitchFamily="34" charset="0"/>
              <a:cs typeface="Arial" pitchFamily="34" charset="0"/>
            </a:endParaRPr>
          </a:p>
        </p:txBody>
      </p:sp>
      <p:sp>
        <p:nvSpPr>
          <p:cNvPr id="78853" name="Rectangle 5"/>
          <p:cNvSpPr>
            <a:spLocks noChangeArrowheads="1"/>
          </p:cNvSpPr>
          <p:nvPr/>
        </p:nvSpPr>
        <p:spPr bwMode="auto">
          <a:xfrm>
            <a:off x="1998617" y="1265088"/>
            <a:ext cx="7968343"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a:ln>
                  <a:noFill/>
                </a:ln>
                <a:solidFill>
                  <a:srgbClr val="FFFF00"/>
                </a:solidFill>
                <a:effectLst/>
                <a:latin typeface="Calibri" pitchFamily="34" charset="0"/>
                <a:ea typeface="Calibri" pitchFamily="34" charset="0"/>
                <a:cs typeface="Arial" pitchFamily="34" charset="0"/>
              </a:rPr>
              <a:t>PLANEACIÓN GENERAL DEL PROYECTO INTERDISICIPLINARIO ciclo 2018-2019</a:t>
            </a:r>
            <a:endParaRPr kumimoji="0" lang="es-MX" sz="1800" b="0" i="0" u="none" strike="noStrike" cap="none" normalizeH="0" baseline="0">
              <a:ln>
                <a:noFill/>
              </a:ln>
              <a:solidFill>
                <a:srgbClr val="FFFF00"/>
              </a:solidFill>
              <a:effectLst/>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9531" y="452718"/>
            <a:ext cx="8901303" cy="200425"/>
          </a:xfrm>
        </p:spPr>
        <p:txBody>
          <a:bodyPr/>
          <a:lstStyle/>
          <a:p>
            <a:pPr lvl="0" defTabSz="914400" fontAlgn="base">
              <a:spcAft>
                <a:spcPct val="0"/>
              </a:spcAft>
            </a:pPr>
            <a:r>
              <a:rPr lang="es-ES" sz="1200" dirty="0">
                <a:solidFill>
                  <a:schemeClr val="tx1"/>
                </a:solidFill>
                <a:latin typeface="Calibri" pitchFamily="34" charset="0"/>
                <a:ea typeface="Calibri" pitchFamily="34" charset="0"/>
                <a:cs typeface="Arial" pitchFamily="34" charset="0"/>
              </a:rPr>
              <a:t>        EVALUACIÓN (TIPOS Y HERRAMIENTAS)</a:t>
            </a:r>
            <a:endParaRPr lang="es-MX" sz="1600"/>
          </a:p>
        </p:txBody>
      </p:sp>
      <p:graphicFrame>
        <p:nvGraphicFramePr>
          <p:cNvPr id="3" name="2 Tabla"/>
          <p:cNvGraphicFramePr>
            <a:graphicFrameLocks noGrp="1"/>
          </p:cNvGraphicFramePr>
          <p:nvPr/>
        </p:nvGraphicFramePr>
        <p:xfrm>
          <a:off x="1666240" y="880109"/>
          <a:ext cx="8128000" cy="52578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169715">
                <a:tc>
                  <a:txBody>
                    <a:bodyPr/>
                    <a:lstStyle/>
                    <a:p>
                      <a:pPr>
                        <a:lnSpc>
                          <a:spcPct val="115000"/>
                        </a:lnSpc>
                        <a:spcAft>
                          <a:spcPts val="0"/>
                        </a:spcAft>
                      </a:pPr>
                      <a:r>
                        <a:rPr lang="es-ES" sz="1000" dirty="0">
                          <a:latin typeface="Calibri"/>
                          <a:ea typeface="Calibri"/>
                          <a:cs typeface="Arial"/>
                        </a:rPr>
                        <a:t>EVALUACIÓN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715">
                <a:tc>
                  <a:txBody>
                    <a:bodyPr/>
                    <a:lstStyle/>
                    <a:p>
                      <a:pPr>
                        <a:lnSpc>
                          <a:spcPct val="115000"/>
                        </a:lnSpc>
                        <a:spcAft>
                          <a:spcPts val="0"/>
                        </a:spcAft>
                      </a:pPr>
                      <a:r>
                        <a:rPr lang="es-ES" sz="1000" dirty="0">
                          <a:latin typeface="Calibri"/>
                          <a:ea typeface="Calibri"/>
                          <a:cs typeface="Arial"/>
                        </a:rPr>
                        <a:t>TIPOS: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9715">
                <a:tc>
                  <a:txBody>
                    <a:bodyPr/>
                    <a:lstStyle/>
                    <a:p>
                      <a:pPr>
                        <a:lnSpc>
                          <a:spcPct val="115000"/>
                        </a:lnSpc>
                        <a:spcAft>
                          <a:spcPts val="0"/>
                        </a:spcAft>
                      </a:pPr>
                      <a:r>
                        <a:rPr lang="es-ES" sz="1000" dirty="0">
                          <a:latin typeface="Calibri"/>
                          <a:ea typeface="Calibri"/>
                          <a:cs typeface="Arial"/>
                        </a:rPr>
                        <a:t>HERRAMIENTAS/CRITERIOS: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4" name="3 Tabla"/>
          <p:cNvGraphicFramePr>
            <a:graphicFrameLocks noGrp="1"/>
          </p:cNvGraphicFramePr>
          <p:nvPr/>
        </p:nvGraphicFramePr>
        <p:xfrm>
          <a:off x="1457234" y="2489018"/>
          <a:ext cx="8128000" cy="122682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169715">
                <a:tc>
                  <a:txBody>
                    <a:bodyPr/>
                    <a:lstStyle/>
                    <a:p>
                      <a:pPr>
                        <a:lnSpc>
                          <a:spcPct val="115000"/>
                        </a:lnSpc>
                        <a:spcAft>
                          <a:spcPts val="0"/>
                        </a:spcAft>
                      </a:pPr>
                      <a:r>
                        <a:rPr lang="es-ES" sz="1000" dirty="0">
                          <a:latin typeface="Calibri"/>
                          <a:ea typeface="Calibri"/>
                          <a:cs typeface="Arial"/>
                        </a:rPr>
                        <a:t>INTEGRACIÓN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715">
                <a:tc>
                  <a:txBody>
                    <a:bodyPr/>
                    <a:lstStyle/>
                    <a:p>
                      <a:pPr>
                        <a:lnSpc>
                          <a:spcPct val="115000"/>
                        </a:lnSpc>
                        <a:spcAft>
                          <a:spcPts val="0"/>
                        </a:spcAft>
                      </a:pPr>
                      <a:r>
                        <a:rPr lang="es-ES" sz="1000" dirty="0">
                          <a:latin typeface="Calibri"/>
                          <a:ea typeface="Calibri"/>
                          <a:cs typeface="Arial"/>
                        </a:rPr>
                        <a:t>Inducción/introducción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9715">
                <a:tc>
                  <a:txBody>
                    <a:bodyPr/>
                    <a:lstStyle/>
                    <a:p>
                      <a:pPr>
                        <a:lnSpc>
                          <a:spcPct val="115000"/>
                        </a:lnSpc>
                        <a:spcAft>
                          <a:spcPts val="0"/>
                        </a:spcAft>
                      </a:pPr>
                      <a:r>
                        <a:rPr lang="es-ES" sz="1000" dirty="0">
                          <a:latin typeface="Calibri"/>
                          <a:ea typeface="Calibri"/>
                          <a:cs typeface="Arial"/>
                        </a:rPr>
                        <a:t>Selección/recopilación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9715">
                <a:tc>
                  <a:txBody>
                    <a:bodyPr/>
                    <a:lstStyle/>
                    <a:p>
                      <a:pPr>
                        <a:lnSpc>
                          <a:spcPct val="115000"/>
                        </a:lnSpc>
                        <a:spcAft>
                          <a:spcPts val="0"/>
                        </a:spcAft>
                      </a:pPr>
                      <a:r>
                        <a:rPr lang="es-ES" sz="1000" dirty="0">
                          <a:latin typeface="Calibri"/>
                          <a:ea typeface="Calibri"/>
                          <a:cs typeface="Arial"/>
                        </a:rPr>
                        <a:t>Organización/clasificación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9715">
                <a:tc>
                  <a:txBody>
                    <a:bodyPr/>
                    <a:lstStyle/>
                    <a:p>
                      <a:pPr>
                        <a:lnSpc>
                          <a:spcPct val="115000"/>
                        </a:lnSpc>
                        <a:spcAft>
                          <a:spcPts val="0"/>
                        </a:spcAft>
                      </a:pPr>
                      <a:r>
                        <a:rPr lang="es-ES" sz="1000" dirty="0">
                          <a:latin typeface="Calibri"/>
                          <a:ea typeface="Calibri"/>
                          <a:cs typeface="Arial"/>
                        </a:rPr>
                        <a:t>Reflexión/conclusión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9715">
                <a:tc>
                  <a:txBody>
                    <a:bodyPr/>
                    <a:lstStyle/>
                    <a:p>
                      <a:pPr>
                        <a:lnSpc>
                          <a:spcPct val="115000"/>
                        </a:lnSpc>
                        <a:spcAft>
                          <a:spcPts val="0"/>
                        </a:spcAft>
                      </a:pPr>
                      <a:r>
                        <a:rPr lang="es-ES" sz="1000" dirty="0">
                          <a:latin typeface="Calibri"/>
                          <a:ea typeface="Calibri"/>
                          <a:cs typeface="Arial"/>
                        </a:rPr>
                        <a:t>Verificación/cierre</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9715">
                <a:tc>
                  <a:txBody>
                    <a:bodyPr/>
                    <a:lstStyle/>
                    <a:p>
                      <a:pPr>
                        <a:lnSpc>
                          <a:spcPct val="115000"/>
                        </a:lnSpc>
                        <a:spcAft>
                          <a:spcPts val="0"/>
                        </a:spcAft>
                      </a:pPr>
                      <a:r>
                        <a:rPr lang="es-ES" sz="1000" dirty="0">
                          <a:latin typeface="Calibri"/>
                          <a:ea typeface="Calibri"/>
                          <a:cs typeface="Arial"/>
                        </a:rPr>
                        <a:t>Evaluación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5 Rectángulo"/>
          <p:cNvSpPr/>
          <p:nvPr/>
        </p:nvSpPr>
        <p:spPr>
          <a:xfrm>
            <a:off x="1389017" y="1747299"/>
            <a:ext cx="6096000" cy="553998"/>
          </a:xfrm>
          <a:prstGeom prst="rect">
            <a:avLst/>
          </a:prstGeom>
        </p:spPr>
        <p:txBody>
          <a:bodyPr wrap="square">
            <a:spAutoFit/>
          </a:bodyPr>
          <a:lstStyle/>
          <a:p>
            <a:r>
              <a:rPr lang="es-ES" sz="1200" dirty="0">
                <a:latin typeface="Calibri" pitchFamily="34" charset="0"/>
                <a:ea typeface="Calibri" pitchFamily="34" charset="0"/>
                <a:cs typeface="Arial" pitchFamily="34" charset="0"/>
              </a:rPr>
              <a:t>ACTIVIDAD INTERDISCIPLINARIA</a:t>
            </a:r>
            <a:br>
              <a:rPr lang="es-MX" sz="2400">
                <a:latin typeface="Arial" pitchFamily="34" charset="0"/>
                <a:cs typeface="Arial" pitchFamily="34" charset="0"/>
              </a:rPr>
            </a:br>
            <a:endParaRPr lang="es-MX"/>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321727244"/>
              </p:ext>
            </p:extLst>
          </p:nvPr>
        </p:nvGraphicFramePr>
        <p:xfrm>
          <a:off x="1142999" y="868908"/>
          <a:ext cx="9612629" cy="1897238"/>
        </p:xfrm>
        <a:graphic>
          <a:graphicData uri="http://schemas.openxmlformats.org/drawingml/2006/table">
            <a:tbl>
              <a:tblPr>
                <a:tableStyleId>{5C22544A-7EE6-4342-B048-85BDC9FD1C3A}</a:tableStyleId>
              </a:tblPr>
              <a:tblGrid>
                <a:gridCol w="1372095">
                  <a:extLst>
                    <a:ext uri="{9D8B030D-6E8A-4147-A177-3AD203B41FA5}">
                      <a16:colId xmlns:a16="http://schemas.microsoft.com/office/drawing/2014/main" val="20000"/>
                    </a:ext>
                  </a:extLst>
                </a:gridCol>
                <a:gridCol w="8240534">
                  <a:extLst>
                    <a:ext uri="{9D8B030D-6E8A-4147-A177-3AD203B41FA5}">
                      <a16:colId xmlns:a16="http://schemas.microsoft.com/office/drawing/2014/main" val="20001"/>
                    </a:ext>
                  </a:extLst>
                </a:gridCol>
              </a:tblGrid>
              <a:tr h="360810">
                <a:tc gridSpan="2">
                  <a:txBody>
                    <a:bodyPr/>
                    <a:lstStyle/>
                    <a:p>
                      <a:pPr algn="ctr">
                        <a:lnSpc>
                          <a:spcPct val="115000"/>
                        </a:lnSpc>
                        <a:spcAft>
                          <a:spcPts val="0"/>
                        </a:spcAft>
                      </a:pPr>
                      <a:r>
                        <a:rPr lang="es-ES" sz="1400" b="1" dirty="0">
                          <a:effectLst/>
                        </a:rPr>
                        <a:t>El Aprendizaje Cooperativo</a:t>
                      </a:r>
                      <a:endParaRPr lang="es-ES" sz="1800" b="1" dirty="0">
                        <a:solidFill>
                          <a:srgbClr val="000000"/>
                        </a:solidFill>
                        <a:effectLst/>
                        <a:latin typeface="Arial" panose="020B0604020202020204" pitchFamily="34" charset="0"/>
                        <a:ea typeface="Arial" panose="020B0604020202020204" pitchFamily="34" charset="0"/>
                      </a:endParaRPr>
                    </a:p>
                  </a:txBody>
                  <a:tcPr marL="61811" marR="61811" marT="61811" marB="61811"/>
                </a:tc>
                <a:tc hMerge="1">
                  <a:txBody>
                    <a:bodyPr/>
                    <a:lstStyle/>
                    <a:p>
                      <a:endParaRPr lang="es-ES"/>
                    </a:p>
                  </a:txBody>
                  <a:tcPr/>
                </a:tc>
                <a:extLst>
                  <a:ext uri="{0D108BD9-81ED-4DB2-BD59-A6C34878D82A}">
                    <a16:rowId xmlns:a16="http://schemas.microsoft.com/office/drawing/2014/main" val="10000"/>
                  </a:ext>
                </a:extLst>
              </a:tr>
              <a:tr h="545932">
                <a:tc>
                  <a:txBody>
                    <a:bodyPr/>
                    <a:lstStyle/>
                    <a:p>
                      <a:pPr>
                        <a:lnSpc>
                          <a:spcPct val="115000"/>
                        </a:lnSpc>
                        <a:spcAft>
                          <a:spcPts val="0"/>
                        </a:spcAft>
                      </a:pPr>
                      <a:r>
                        <a:rPr lang="es-ES" sz="1000" dirty="0">
                          <a:effectLst/>
                        </a:rPr>
                        <a:t>1. ¿Qué es?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a:lnSpc>
                          <a:spcPct val="115000"/>
                        </a:lnSpc>
                        <a:spcAft>
                          <a:spcPts val="0"/>
                        </a:spcAft>
                      </a:pPr>
                      <a:r>
                        <a:rPr lang="es-ES" sz="1200" dirty="0">
                          <a:effectLst/>
                        </a:rPr>
                        <a:t>Estrategia de trabajo en la que todo es responsabilidad de todos.</a:t>
                      </a:r>
                      <a:endParaRPr lang="es-ES" sz="1100" dirty="0">
                        <a:effectLst/>
                      </a:endParaRPr>
                    </a:p>
                    <a:p>
                      <a:pPr>
                        <a:lnSpc>
                          <a:spcPct val="115000"/>
                        </a:lnSpc>
                        <a:spcAft>
                          <a:spcPts val="0"/>
                        </a:spcAft>
                      </a:pPr>
                      <a:r>
                        <a:rPr lang="es-ES" sz="1200" dirty="0">
                          <a:effectLst/>
                        </a:rPr>
                        <a:t>Hay corresponsabilidad para la consecución de un fin.</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1"/>
                  </a:ext>
                </a:extLst>
              </a:tr>
              <a:tr h="982320">
                <a:tc>
                  <a:txBody>
                    <a:bodyPr/>
                    <a:lstStyle/>
                    <a:p>
                      <a:pPr>
                        <a:lnSpc>
                          <a:spcPct val="115000"/>
                        </a:lnSpc>
                        <a:spcAft>
                          <a:spcPts val="0"/>
                        </a:spcAft>
                      </a:pPr>
                      <a:r>
                        <a:rPr lang="es-ES" sz="1000" dirty="0">
                          <a:effectLst/>
                        </a:rPr>
                        <a:t>2. ¿Cuáles son</a:t>
                      </a:r>
                      <a:endParaRPr lang="es-ES" sz="1100" dirty="0">
                        <a:effectLst/>
                      </a:endParaRPr>
                    </a:p>
                    <a:p>
                      <a:pPr>
                        <a:lnSpc>
                          <a:spcPct val="115000"/>
                        </a:lnSpc>
                        <a:spcAft>
                          <a:spcPts val="0"/>
                        </a:spcAft>
                      </a:pPr>
                      <a:r>
                        <a:rPr lang="es-ES" sz="1000" dirty="0">
                          <a:effectLst/>
                        </a:rPr>
                        <a:t>    Sus características?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marL="342900" lvl="0" indent="-342900">
                        <a:lnSpc>
                          <a:spcPct val="115000"/>
                        </a:lnSpc>
                        <a:spcAft>
                          <a:spcPts val="0"/>
                        </a:spcAft>
                        <a:buFont typeface="+mj-lt"/>
                        <a:buAutoNum type="arabicPeriod"/>
                      </a:pPr>
                      <a:r>
                        <a:rPr lang="es-ES" sz="1200" dirty="0">
                          <a:effectLst/>
                        </a:rPr>
                        <a:t>Liderazgo compartido</a:t>
                      </a:r>
                      <a:endParaRPr lang="es-ES" sz="1100" dirty="0">
                        <a:effectLst/>
                      </a:endParaRPr>
                    </a:p>
                    <a:p>
                      <a:pPr marL="342900" lvl="0" indent="-342900">
                        <a:lnSpc>
                          <a:spcPct val="115000"/>
                        </a:lnSpc>
                        <a:spcAft>
                          <a:spcPts val="0"/>
                        </a:spcAft>
                        <a:buFont typeface="+mj-lt"/>
                        <a:buAutoNum type="arabicPeriod"/>
                      </a:pPr>
                      <a:r>
                        <a:rPr lang="es-ES" sz="1200" dirty="0">
                          <a:effectLst/>
                        </a:rPr>
                        <a:t>Comunicación asertiva</a:t>
                      </a:r>
                      <a:endParaRPr lang="es-ES" sz="1100" dirty="0">
                        <a:effectLst/>
                      </a:endParaRPr>
                    </a:p>
                    <a:p>
                      <a:pPr marL="342900" lvl="0" indent="-342900">
                        <a:lnSpc>
                          <a:spcPct val="115000"/>
                        </a:lnSpc>
                        <a:spcAft>
                          <a:spcPts val="0"/>
                        </a:spcAft>
                        <a:buFont typeface="+mj-lt"/>
                        <a:buAutoNum type="arabicPeriod"/>
                      </a:pPr>
                      <a:r>
                        <a:rPr lang="es-ES" sz="1200" dirty="0">
                          <a:effectLst/>
                        </a:rPr>
                        <a:t>Interdependencia positiva</a:t>
                      </a:r>
                      <a:endParaRPr lang="es-ES" sz="1100" dirty="0">
                        <a:effectLst/>
                      </a:endParaRPr>
                    </a:p>
                    <a:p>
                      <a:pPr marL="342900" lvl="0" indent="-342900">
                        <a:lnSpc>
                          <a:spcPct val="115000"/>
                        </a:lnSpc>
                        <a:spcAft>
                          <a:spcPts val="0"/>
                        </a:spcAft>
                        <a:buFont typeface="+mj-lt"/>
                        <a:buAutoNum type="arabicPeriod"/>
                      </a:pPr>
                      <a:r>
                        <a:rPr lang="es-ES" sz="1200" dirty="0">
                          <a:effectLst/>
                        </a:rPr>
                        <a:t>Interacción cara a cara</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2"/>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038183256"/>
              </p:ext>
            </p:extLst>
          </p:nvPr>
        </p:nvGraphicFramePr>
        <p:xfrm>
          <a:off x="1142999" y="2741375"/>
          <a:ext cx="9624060" cy="3770910"/>
        </p:xfrm>
        <a:graphic>
          <a:graphicData uri="http://schemas.openxmlformats.org/drawingml/2006/table">
            <a:tbl>
              <a:tblPr>
                <a:tableStyleId>{5C22544A-7EE6-4342-B048-85BDC9FD1C3A}</a:tableStyleId>
              </a:tblPr>
              <a:tblGrid>
                <a:gridCol w="1372095">
                  <a:extLst>
                    <a:ext uri="{9D8B030D-6E8A-4147-A177-3AD203B41FA5}">
                      <a16:colId xmlns:a16="http://schemas.microsoft.com/office/drawing/2014/main" val="20000"/>
                    </a:ext>
                  </a:extLst>
                </a:gridCol>
                <a:gridCol w="8251965">
                  <a:extLst>
                    <a:ext uri="{9D8B030D-6E8A-4147-A177-3AD203B41FA5}">
                      <a16:colId xmlns:a16="http://schemas.microsoft.com/office/drawing/2014/main" val="20001"/>
                    </a:ext>
                  </a:extLst>
                </a:gridCol>
              </a:tblGrid>
              <a:tr h="703657">
                <a:tc>
                  <a:txBody>
                    <a:bodyPr/>
                    <a:lstStyle/>
                    <a:p>
                      <a:pPr>
                        <a:lnSpc>
                          <a:spcPct val="115000"/>
                        </a:lnSpc>
                        <a:spcAft>
                          <a:spcPts val="0"/>
                        </a:spcAft>
                      </a:pPr>
                      <a:r>
                        <a:rPr lang="es-ES" sz="1000" dirty="0">
                          <a:effectLst/>
                        </a:rPr>
                        <a:t>3. ¿ Cuáles son sus</a:t>
                      </a:r>
                      <a:endParaRPr lang="es-ES" sz="1100" dirty="0">
                        <a:effectLst/>
                      </a:endParaRPr>
                    </a:p>
                    <a:p>
                      <a:pPr>
                        <a:lnSpc>
                          <a:spcPct val="115000"/>
                        </a:lnSpc>
                        <a:spcAft>
                          <a:spcPts val="0"/>
                        </a:spcAft>
                      </a:pPr>
                      <a:r>
                        <a:rPr lang="es-ES" sz="1000" dirty="0">
                          <a:effectLst/>
                        </a:rPr>
                        <a:t>    objetivos? </a:t>
                      </a:r>
                      <a:endParaRPr lang="es-ES" sz="1100" dirty="0">
                        <a:effectLst/>
                      </a:endParaRPr>
                    </a:p>
                    <a:p>
                      <a:pPr>
                        <a:lnSpc>
                          <a:spcPct val="115000"/>
                        </a:lnSpc>
                        <a:spcAft>
                          <a:spcPts val="0"/>
                        </a:spcAft>
                      </a:pPr>
                      <a:r>
                        <a:rPr lang="es-ES" sz="10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marL="342900" lvl="0" indent="-342900">
                        <a:lnSpc>
                          <a:spcPct val="115000"/>
                        </a:lnSpc>
                        <a:spcAft>
                          <a:spcPts val="0"/>
                        </a:spcAft>
                        <a:buFont typeface="+mj-lt"/>
                        <a:buAutoNum type="arabicPeriod"/>
                      </a:pPr>
                      <a:r>
                        <a:rPr lang="es-ES" sz="1200" dirty="0">
                          <a:effectLst/>
                        </a:rPr>
                        <a:t>Mejorar el rendimiento académico mediante un aprendizaje significativo</a:t>
                      </a:r>
                      <a:endParaRPr lang="es-ES" sz="1100" dirty="0">
                        <a:effectLst/>
                      </a:endParaRPr>
                    </a:p>
                    <a:p>
                      <a:pPr marL="342900" lvl="0" indent="-342900">
                        <a:lnSpc>
                          <a:spcPct val="115000"/>
                        </a:lnSpc>
                        <a:spcAft>
                          <a:spcPts val="0"/>
                        </a:spcAft>
                        <a:buFont typeface="+mj-lt"/>
                        <a:buAutoNum type="arabicPeriod"/>
                      </a:pPr>
                      <a:r>
                        <a:rPr lang="es-ES" sz="1200" dirty="0">
                          <a:effectLst/>
                        </a:rPr>
                        <a:t>Mejorar las relaciones socio afectivas para obtener productos de aprendizaje</a:t>
                      </a:r>
                      <a:endParaRPr lang="es-ES" sz="1100" dirty="0">
                        <a:effectLst/>
                      </a:endParaRPr>
                    </a:p>
                    <a:p>
                      <a:pPr marL="457200">
                        <a:lnSpc>
                          <a:spcPct val="115000"/>
                        </a:lnSpc>
                        <a:spcAft>
                          <a:spcPts val="0"/>
                        </a:spcAft>
                      </a:pPr>
                      <a:r>
                        <a:rPr lang="es-ES" sz="10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0"/>
                  </a:ext>
                </a:extLst>
              </a:tr>
              <a:tr h="1659009">
                <a:tc>
                  <a:txBody>
                    <a:bodyPr/>
                    <a:lstStyle/>
                    <a:p>
                      <a:pPr>
                        <a:lnSpc>
                          <a:spcPct val="115000"/>
                        </a:lnSpc>
                        <a:spcAft>
                          <a:spcPts val="0"/>
                        </a:spcAft>
                      </a:pPr>
                      <a:r>
                        <a:rPr lang="es-ES" sz="1000" dirty="0">
                          <a:effectLst/>
                        </a:rPr>
                        <a:t>4. ¿Cuáles son las</a:t>
                      </a:r>
                      <a:endParaRPr lang="es-ES" sz="1100" dirty="0">
                        <a:effectLst/>
                      </a:endParaRPr>
                    </a:p>
                    <a:p>
                      <a:pPr>
                        <a:lnSpc>
                          <a:spcPct val="115000"/>
                        </a:lnSpc>
                        <a:spcAft>
                          <a:spcPts val="0"/>
                        </a:spcAft>
                      </a:pPr>
                      <a:r>
                        <a:rPr lang="es-ES" sz="1000" dirty="0">
                          <a:effectLst/>
                        </a:rPr>
                        <a:t>     acciones de  </a:t>
                      </a:r>
                      <a:endParaRPr lang="es-ES" sz="1100" dirty="0">
                        <a:effectLst/>
                      </a:endParaRPr>
                    </a:p>
                    <a:p>
                      <a:pPr>
                        <a:lnSpc>
                          <a:spcPct val="115000"/>
                        </a:lnSpc>
                        <a:spcAft>
                          <a:spcPts val="0"/>
                        </a:spcAft>
                      </a:pPr>
                      <a:r>
                        <a:rPr lang="es-ES" sz="1000" dirty="0">
                          <a:effectLst/>
                        </a:rPr>
                        <a:t>     planeación y   acompañamiento </a:t>
                      </a:r>
                      <a:endParaRPr lang="es-ES" sz="1100" dirty="0">
                        <a:effectLst/>
                      </a:endParaRPr>
                    </a:p>
                    <a:p>
                      <a:pPr>
                        <a:lnSpc>
                          <a:spcPct val="115000"/>
                        </a:lnSpc>
                        <a:spcAft>
                          <a:spcPts val="0"/>
                        </a:spcAft>
                      </a:pPr>
                      <a:r>
                        <a:rPr lang="es-ES" sz="1000" dirty="0">
                          <a:effectLst/>
                        </a:rPr>
                        <a:t>    más importantes </a:t>
                      </a:r>
                      <a:endParaRPr lang="es-ES" sz="1100" dirty="0">
                        <a:effectLst/>
                      </a:endParaRPr>
                    </a:p>
                    <a:p>
                      <a:pPr>
                        <a:lnSpc>
                          <a:spcPct val="115000"/>
                        </a:lnSpc>
                        <a:spcAft>
                          <a:spcPts val="0"/>
                        </a:spcAft>
                      </a:pPr>
                      <a:r>
                        <a:rPr lang="es-ES" sz="1000" dirty="0">
                          <a:effectLst/>
                        </a:rPr>
                        <a:t>    del  profesor, en</a:t>
                      </a:r>
                      <a:endParaRPr lang="es-ES" sz="1100" dirty="0">
                        <a:effectLst/>
                      </a:endParaRPr>
                    </a:p>
                    <a:p>
                      <a:pPr>
                        <a:lnSpc>
                          <a:spcPct val="115000"/>
                        </a:lnSpc>
                        <a:spcAft>
                          <a:spcPts val="0"/>
                        </a:spcAft>
                      </a:pPr>
                      <a:r>
                        <a:rPr lang="es-ES" sz="1000" dirty="0">
                          <a:effectLst/>
                        </a:rPr>
                        <a:t>    éste tipo de</a:t>
                      </a:r>
                      <a:endParaRPr lang="es-ES" sz="1100" dirty="0">
                        <a:effectLst/>
                      </a:endParaRPr>
                    </a:p>
                    <a:p>
                      <a:pPr>
                        <a:lnSpc>
                          <a:spcPct val="115000"/>
                        </a:lnSpc>
                        <a:spcAft>
                          <a:spcPts val="0"/>
                        </a:spcAft>
                      </a:pPr>
                      <a:r>
                        <a:rPr lang="es-ES" sz="1000" dirty="0">
                          <a:effectLst/>
                        </a:rPr>
                        <a:t>     trabajo?</a:t>
                      </a:r>
                      <a:endParaRPr lang="es-ES" sz="1100" dirty="0">
                        <a:effectLst/>
                      </a:endParaRPr>
                    </a:p>
                    <a:p>
                      <a:pPr>
                        <a:lnSpc>
                          <a:spcPct val="115000"/>
                        </a:lnSpc>
                        <a:spcAft>
                          <a:spcPts val="0"/>
                        </a:spcAft>
                      </a:pPr>
                      <a:r>
                        <a:rPr lang="es-ES" sz="1000" dirty="0">
                          <a:effectLst/>
                        </a:rPr>
                        <a:t> </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marL="342900" lvl="0" indent="-342900">
                        <a:lnSpc>
                          <a:spcPct val="115000"/>
                        </a:lnSpc>
                        <a:spcAft>
                          <a:spcPts val="0"/>
                        </a:spcAft>
                        <a:buFont typeface="+mj-lt"/>
                        <a:buAutoNum type="arabicPeriod"/>
                      </a:pPr>
                      <a:r>
                        <a:rPr lang="es-ES" sz="1200" dirty="0">
                          <a:effectLst/>
                        </a:rPr>
                        <a:t>Fijar objetivos</a:t>
                      </a:r>
                      <a:endParaRPr lang="es-ES" sz="1100" dirty="0">
                        <a:effectLst/>
                      </a:endParaRPr>
                    </a:p>
                    <a:p>
                      <a:pPr marL="342900" lvl="0" indent="-342900">
                        <a:lnSpc>
                          <a:spcPct val="115000"/>
                        </a:lnSpc>
                        <a:spcAft>
                          <a:spcPts val="0"/>
                        </a:spcAft>
                        <a:buFont typeface="+mj-lt"/>
                        <a:buAutoNum type="arabicPeriod"/>
                      </a:pPr>
                      <a:r>
                        <a:rPr lang="es-ES" sz="1200" dirty="0">
                          <a:effectLst/>
                        </a:rPr>
                        <a:t>Especificar con claridad los propósitos</a:t>
                      </a:r>
                      <a:endParaRPr lang="es-ES" sz="1100" dirty="0">
                        <a:effectLst/>
                      </a:endParaRPr>
                    </a:p>
                    <a:p>
                      <a:pPr marL="342900" lvl="0" indent="-342900">
                        <a:lnSpc>
                          <a:spcPct val="115000"/>
                        </a:lnSpc>
                        <a:spcAft>
                          <a:spcPts val="0"/>
                        </a:spcAft>
                        <a:buFont typeface="+mj-lt"/>
                        <a:buAutoNum type="arabicPeriod"/>
                      </a:pPr>
                      <a:r>
                        <a:rPr lang="es-ES" sz="1200" dirty="0">
                          <a:effectLst/>
                        </a:rPr>
                        <a:t>Asignar grupos y roles</a:t>
                      </a:r>
                      <a:endParaRPr lang="es-ES" sz="1100" dirty="0">
                        <a:effectLst/>
                      </a:endParaRPr>
                    </a:p>
                    <a:p>
                      <a:pPr marL="342900" lvl="0" indent="-342900">
                        <a:lnSpc>
                          <a:spcPct val="115000"/>
                        </a:lnSpc>
                        <a:spcAft>
                          <a:spcPts val="0"/>
                        </a:spcAft>
                        <a:buFont typeface="+mj-lt"/>
                        <a:buAutoNum type="arabicPeriod"/>
                      </a:pPr>
                      <a:r>
                        <a:rPr lang="es-ES" sz="1200" dirty="0">
                          <a:effectLst/>
                        </a:rPr>
                        <a:t>Evaluar logros</a:t>
                      </a:r>
                      <a:endParaRPr lang="es-ES" sz="1100" dirty="0">
                        <a:effectLst/>
                      </a:endParaRPr>
                    </a:p>
                    <a:p>
                      <a:pPr marL="342900" lvl="0" indent="-342900">
                        <a:lnSpc>
                          <a:spcPct val="115000"/>
                        </a:lnSpc>
                        <a:spcAft>
                          <a:spcPts val="0"/>
                        </a:spcAft>
                        <a:buFont typeface="+mj-lt"/>
                        <a:buAutoNum type="arabicPeriod"/>
                      </a:pPr>
                      <a:r>
                        <a:rPr lang="es-ES" sz="1200" dirty="0">
                          <a:effectLst/>
                        </a:rPr>
                        <a:t>Monitorear los grupos</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1"/>
                  </a:ext>
                </a:extLst>
              </a:tr>
              <a:tr h="1317812">
                <a:tc>
                  <a:txBody>
                    <a:bodyPr/>
                    <a:lstStyle/>
                    <a:p>
                      <a:pPr>
                        <a:lnSpc>
                          <a:spcPct val="115000"/>
                        </a:lnSpc>
                        <a:spcAft>
                          <a:spcPts val="0"/>
                        </a:spcAft>
                      </a:pPr>
                      <a:r>
                        <a:rPr lang="es-ES" sz="1000" dirty="0">
                          <a:effectLst/>
                        </a:rPr>
                        <a:t>5. ¿De qué</a:t>
                      </a:r>
                      <a:endParaRPr lang="es-ES" sz="1100" dirty="0">
                        <a:effectLst/>
                      </a:endParaRPr>
                    </a:p>
                    <a:p>
                      <a:pPr>
                        <a:lnSpc>
                          <a:spcPct val="115000"/>
                        </a:lnSpc>
                        <a:spcAft>
                          <a:spcPts val="0"/>
                        </a:spcAft>
                      </a:pPr>
                      <a:r>
                        <a:rPr lang="es-ES" sz="1000" dirty="0">
                          <a:effectLst/>
                        </a:rPr>
                        <a:t>    manera</a:t>
                      </a:r>
                      <a:endParaRPr lang="es-ES" sz="1100" dirty="0">
                        <a:effectLst/>
                      </a:endParaRPr>
                    </a:p>
                    <a:p>
                      <a:pPr>
                        <a:lnSpc>
                          <a:spcPct val="115000"/>
                        </a:lnSpc>
                        <a:spcAft>
                          <a:spcPts val="0"/>
                        </a:spcAft>
                      </a:pPr>
                      <a:r>
                        <a:rPr lang="es-ES" sz="1000" dirty="0">
                          <a:effectLst/>
                        </a:rPr>
                        <a:t>    se  vinculan  el</a:t>
                      </a:r>
                      <a:endParaRPr lang="es-ES" sz="1100" dirty="0">
                        <a:effectLst/>
                      </a:endParaRPr>
                    </a:p>
                    <a:p>
                      <a:pPr>
                        <a:lnSpc>
                          <a:spcPct val="115000"/>
                        </a:lnSpc>
                        <a:spcAft>
                          <a:spcPts val="0"/>
                        </a:spcAft>
                      </a:pPr>
                      <a:r>
                        <a:rPr lang="es-ES" sz="1000" dirty="0">
                          <a:effectLst/>
                        </a:rPr>
                        <a:t>    trabajo</a:t>
                      </a:r>
                      <a:endParaRPr lang="es-ES" sz="1100" dirty="0">
                        <a:effectLst/>
                      </a:endParaRPr>
                    </a:p>
                    <a:p>
                      <a:pPr>
                        <a:lnSpc>
                          <a:spcPct val="115000"/>
                        </a:lnSpc>
                        <a:spcAft>
                          <a:spcPts val="0"/>
                        </a:spcAft>
                      </a:pPr>
                      <a:r>
                        <a:rPr lang="es-ES" sz="1000" dirty="0">
                          <a:effectLst/>
                        </a:rPr>
                        <a:t>    interdisciplinario, </a:t>
                      </a:r>
                      <a:endParaRPr lang="es-ES" sz="1100" dirty="0">
                        <a:effectLst/>
                      </a:endParaRPr>
                    </a:p>
                    <a:p>
                      <a:pPr>
                        <a:lnSpc>
                          <a:spcPct val="115000"/>
                        </a:lnSpc>
                        <a:spcAft>
                          <a:spcPts val="0"/>
                        </a:spcAft>
                      </a:pPr>
                      <a:r>
                        <a:rPr lang="es-ES" sz="1000" dirty="0">
                          <a:effectLst/>
                        </a:rPr>
                        <a:t>    y el aprendizaje</a:t>
                      </a:r>
                      <a:endParaRPr lang="es-ES" sz="1100" dirty="0">
                        <a:effectLst/>
                      </a:endParaRPr>
                    </a:p>
                    <a:p>
                      <a:pPr>
                        <a:lnSpc>
                          <a:spcPct val="115000"/>
                        </a:lnSpc>
                        <a:spcAft>
                          <a:spcPts val="0"/>
                        </a:spcAft>
                      </a:pPr>
                      <a:r>
                        <a:rPr lang="es-ES" sz="1000" dirty="0">
                          <a:effectLst/>
                        </a:rPr>
                        <a:t>    cooperativo?</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nchor="ctr"/>
                </a:tc>
                <a:tc>
                  <a:txBody>
                    <a:bodyPr/>
                    <a:lstStyle/>
                    <a:p>
                      <a:pPr>
                        <a:lnSpc>
                          <a:spcPct val="115000"/>
                        </a:lnSpc>
                        <a:spcAft>
                          <a:spcPts val="0"/>
                        </a:spcAft>
                      </a:pPr>
                      <a:r>
                        <a:rPr lang="es-ES" sz="1200" dirty="0">
                          <a:effectLst/>
                        </a:rPr>
                        <a:t>El trabajo interdisciplinario y el aprendizaje cooperativo se complementan.</a:t>
                      </a:r>
                      <a:endParaRPr lang="es-ES" sz="1100" dirty="0">
                        <a:effectLst/>
                      </a:endParaRPr>
                    </a:p>
                    <a:p>
                      <a:pPr>
                        <a:lnSpc>
                          <a:spcPct val="115000"/>
                        </a:lnSpc>
                        <a:spcAft>
                          <a:spcPts val="0"/>
                        </a:spcAft>
                      </a:pPr>
                      <a:r>
                        <a:rPr lang="es-ES" sz="1200" dirty="0">
                          <a:effectLst/>
                        </a:rPr>
                        <a:t>Convergen en las fronteras de las áreas para lograr un aprendizaje significativo.</a:t>
                      </a:r>
                      <a:endParaRPr lang="es-ES" sz="1100" dirty="0">
                        <a:effectLst/>
                      </a:endParaRPr>
                    </a:p>
                    <a:p>
                      <a:pPr>
                        <a:lnSpc>
                          <a:spcPct val="115000"/>
                        </a:lnSpc>
                        <a:spcAft>
                          <a:spcPts val="0"/>
                        </a:spcAft>
                      </a:pPr>
                      <a:r>
                        <a:rPr lang="es-ES" sz="1200" dirty="0">
                          <a:effectLst/>
                        </a:rPr>
                        <a:t>Retoman la idea del conocimiento como un todo.</a:t>
                      </a:r>
                      <a:endParaRPr lang="es-ES" sz="1100" dirty="0">
                        <a:solidFill>
                          <a:srgbClr val="000000"/>
                        </a:solidFill>
                        <a:effectLst/>
                        <a:latin typeface="Arial" panose="020B0604020202020204" pitchFamily="34" charset="0"/>
                        <a:ea typeface="Arial" panose="020B0604020202020204" pitchFamily="34" charset="0"/>
                      </a:endParaRPr>
                    </a:p>
                  </a:txBody>
                  <a:tcPr marL="61811" marR="61811" marT="61811" marB="61811"/>
                </a:tc>
                <a:extLst>
                  <a:ext uri="{0D108BD9-81ED-4DB2-BD59-A6C34878D82A}">
                    <a16:rowId xmlns:a16="http://schemas.microsoft.com/office/drawing/2014/main" val="10002"/>
                  </a:ext>
                </a:extLst>
              </a:tr>
            </a:tbl>
          </a:graphicData>
        </a:graphic>
      </p:graphicFrame>
      <p:sp>
        <p:nvSpPr>
          <p:cNvPr id="7" name="Rectangle 2"/>
          <p:cNvSpPr>
            <a:spLocks noChangeArrowheads="1"/>
          </p:cNvSpPr>
          <p:nvPr/>
        </p:nvSpPr>
        <p:spPr bwMode="auto">
          <a:xfrm>
            <a:off x="1142999" y="3082078"/>
            <a:ext cx="962406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dirty="0"/>
          </a:p>
        </p:txBody>
      </p:sp>
      <p:sp>
        <p:nvSpPr>
          <p:cNvPr id="2" name="Título 1"/>
          <p:cNvSpPr>
            <a:spLocks noGrp="1"/>
          </p:cNvSpPr>
          <p:nvPr>
            <p:ph type="title"/>
          </p:nvPr>
        </p:nvSpPr>
        <p:spPr>
          <a:xfrm>
            <a:off x="1318726" y="282098"/>
            <a:ext cx="8825659" cy="340703"/>
          </a:xfrm>
        </p:spPr>
        <p:txBody>
          <a:bodyPr/>
          <a:lstStyle/>
          <a:p>
            <a:pPr lvl="0" defTabSz="914400" eaLnBrk="0" fontAlgn="base" hangingPunct="0">
              <a:spcAft>
                <a:spcPct val="0"/>
              </a:spcAft>
            </a:pPr>
            <a:r>
              <a:rPr lang="es-ES" altLang="es-ES" sz="1600" b="1" dirty="0">
                <a:solidFill>
                  <a:srgbClr val="FFFF00"/>
                </a:solidFill>
                <a:latin typeface="Arial" panose="020B0604020202020204" pitchFamily="34" charset="0"/>
                <a:ea typeface="Century Gothic" panose="020B0502020202020204" pitchFamily="34" charset="0"/>
                <a:cs typeface="Century Gothic" panose="020B0502020202020204" pitchFamily="34" charset="0"/>
              </a:rPr>
              <a:t>PRODUCTO 1.</a:t>
            </a:r>
            <a:r>
              <a:rPr lang="es-ES" altLang="es-ES" sz="1600" b="1" dirty="0">
                <a:solidFill>
                  <a:srgbClr val="0B85B9"/>
                </a:solidFill>
                <a:latin typeface="Arial" panose="020B0604020202020204" pitchFamily="34" charset="0"/>
                <a:ea typeface="Century Gothic" panose="020B0502020202020204" pitchFamily="34" charset="0"/>
                <a:cs typeface="Century Gothic" panose="020B0502020202020204" pitchFamily="34" charset="0"/>
              </a:rPr>
              <a:t> </a:t>
            </a:r>
            <a:r>
              <a:rPr lang="es-ES" altLang="es-ES" sz="1600" b="1" dirty="0">
                <a:solidFill>
                  <a:schemeClr val="accent3">
                    <a:lumMod val="40000"/>
                    <a:lumOff val="60000"/>
                  </a:schemeClr>
                </a:solidFill>
                <a:ea typeface="Century Gothic" panose="020B0502020202020204" pitchFamily="34" charset="0"/>
                <a:cs typeface="Century Gothic" panose="020B0502020202020204" pitchFamily="34" charset="0"/>
              </a:rPr>
              <a:t>CUADRO DE ANÁLISIS DE LA INTERDISCIPLINARIEDAD </a:t>
            </a:r>
            <a:r>
              <a:rPr lang="es-ES" altLang="es-ES" sz="1600" b="1" dirty="0">
                <a:solidFill>
                  <a:schemeClr val="accent3">
                    <a:lumMod val="40000"/>
                    <a:lumOff val="60000"/>
                  </a:schemeClr>
                </a:solidFill>
              </a:rPr>
              <a:t> </a:t>
            </a:r>
            <a:r>
              <a:rPr lang="es-ES" altLang="es-ES" sz="1600" b="1" dirty="0">
                <a:solidFill>
                  <a:schemeClr val="accent3">
                    <a:lumMod val="40000"/>
                    <a:lumOff val="60000"/>
                  </a:schemeClr>
                </a:solidFill>
                <a:ea typeface="Century Gothic" panose="020B0502020202020204" pitchFamily="34" charset="0"/>
                <a:cs typeface="Century Gothic" panose="020B0502020202020204" pitchFamily="34" charset="0"/>
              </a:rPr>
              <a:t>y   EL APRENDIZAJE COOPERATIVO         CONCLUSIONES GENERALES                    INSTITUTO ANDERSEN</a:t>
            </a:r>
            <a:br>
              <a:rPr lang="es-ES" altLang="es-ES" sz="1600" b="1" dirty="0">
                <a:solidFill>
                  <a:schemeClr val="accent3">
                    <a:lumMod val="40000"/>
                    <a:lumOff val="60000"/>
                  </a:schemeClr>
                </a:solidFill>
              </a:rPr>
            </a:br>
            <a:endParaRPr lang="es-ES" sz="1600" dirty="0"/>
          </a:p>
        </p:txBody>
      </p:sp>
      <p:sp>
        <p:nvSpPr>
          <p:cNvPr id="3" name="Marcador de texto 2"/>
          <p:cNvSpPr>
            <a:spLocks noGrp="1"/>
          </p:cNvSpPr>
          <p:nvPr>
            <p:ph type="body" sz="half" idx="2"/>
          </p:nvPr>
        </p:nvSpPr>
        <p:spPr>
          <a:xfrm>
            <a:off x="1153234" y="3822108"/>
            <a:ext cx="8825659" cy="2362200"/>
          </a:xfrm>
        </p:spPr>
        <p:txBody>
          <a:bodyPr/>
          <a:lstStyle/>
          <a:p>
            <a:endParaRPr lang="es-ES" dirty="0"/>
          </a:p>
        </p:txBody>
      </p:sp>
    </p:spTree>
    <p:extLst>
      <p:ext uri="{BB962C8B-B14F-4D97-AF65-F5344CB8AC3E}">
        <p14:creationId xmlns:p14="http://schemas.microsoft.com/office/powerpoint/2010/main" val="1734231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1888308" y="1218943"/>
          <a:ext cx="8128000" cy="1154397"/>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169715">
                <a:tc>
                  <a:txBody>
                    <a:bodyPr/>
                    <a:lstStyle/>
                    <a:p>
                      <a:pPr>
                        <a:lnSpc>
                          <a:spcPct val="115000"/>
                        </a:lnSpc>
                        <a:spcAft>
                          <a:spcPts val="0"/>
                        </a:spcAft>
                      </a:pPr>
                      <a:r>
                        <a:rPr lang="es-ES" sz="1000" dirty="0">
                          <a:latin typeface="Calibri"/>
                          <a:ea typeface="Calibri"/>
                          <a:cs typeface="Arial"/>
                        </a:rPr>
                        <a:t>TIPO DE PREGUNTAS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715">
                <a:tc>
                  <a:txBody>
                    <a:bodyPr/>
                    <a:lstStyle/>
                    <a:p>
                      <a:pPr>
                        <a:lnSpc>
                          <a:spcPct val="115000"/>
                        </a:lnSpc>
                        <a:spcAft>
                          <a:spcPts val="0"/>
                        </a:spcAft>
                      </a:pPr>
                      <a:r>
                        <a:rPr lang="es-ES" sz="1000" dirty="0">
                          <a:latin typeface="Calibri"/>
                          <a:ea typeface="Calibri"/>
                          <a:cs typeface="Arial"/>
                        </a:rPr>
                        <a:t>De inducción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9715">
                <a:tc>
                  <a:txBody>
                    <a:bodyPr/>
                    <a:lstStyle/>
                    <a:p>
                      <a:pPr>
                        <a:lnSpc>
                          <a:spcPct val="115000"/>
                        </a:lnSpc>
                        <a:spcAft>
                          <a:spcPts val="0"/>
                        </a:spcAft>
                      </a:pPr>
                      <a:r>
                        <a:rPr lang="es-ES" sz="1000" dirty="0">
                          <a:latin typeface="Calibri"/>
                          <a:ea typeface="Calibri"/>
                          <a:cs typeface="Arial"/>
                        </a:rPr>
                        <a:t>De seguimiento</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9715">
                <a:tc>
                  <a:txBody>
                    <a:bodyPr/>
                    <a:lstStyle/>
                    <a:p>
                      <a:pPr>
                        <a:lnSpc>
                          <a:spcPct val="115000"/>
                        </a:lnSpc>
                        <a:spcAft>
                          <a:spcPts val="0"/>
                        </a:spcAft>
                      </a:pPr>
                      <a:r>
                        <a:rPr lang="es-ES" sz="1000" dirty="0">
                          <a:latin typeface="Calibri"/>
                          <a:ea typeface="Calibri"/>
                          <a:cs typeface="Arial"/>
                        </a:rPr>
                        <a:t>De reflexión y análisis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1430">
                <a:tc>
                  <a:txBody>
                    <a:bodyPr/>
                    <a:lstStyle/>
                    <a:p>
                      <a:pPr>
                        <a:lnSpc>
                          <a:spcPct val="115000"/>
                        </a:lnSpc>
                        <a:spcAft>
                          <a:spcPts val="0"/>
                        </a:spcAft>
                      </a:pPr>
                      <a:r>
                        <a:rPr lang="es-ES" sz="1000" dirty="0">
                          <a:latin typeface="Calibri"/>
                          <a:ea typeface="Calibri"/>
                          <a:cs typeface="Arial"/>
                        </a:rPr>
                        <a:t>De verificación y síntesis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927">
                <a:tc>
                  <a:txBody>
                    <a:bodyPr/>
                    <a:lstStyle/>
                    <a:p>
                      <a:pPr>
                        <a:lnSpc>
                          <a:spcPct val="115000"/>
                        </a:lnSpc>
                        <a:spcAft>
                          <a:spcPts val="0"/>
                        </a:spcAft>
                      </a:pPr>
                      <a:r>
                        <a:rPr lang="es-ES" sz="1000" dirty="0">
                          <a:latin typeface="Calibri"/>
                          <a:ea typeface="Calibri"/>
                          <a:cs typeface="Arial"/>
                        </a:rPr>
                        <a:t>De acuerdo a nivel cognitivo</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4" name="3 Tabla"/>
          <p:cNvGraphicFramePr>
            <a:graphicFrameLocks noGrp="1"/>
          </p:cNvGraphicFramePr>
          <p:nvPr/>
        </p:nvGraphicFramePr>
        <p:xfrm>
          <a:off x="1914434" y="2892959"/>
          <a:ext cx="8128000" cy="784699"/>
        </p:xfrm>
        <a:graphic>
          <a:graphicData uri="http://schemas.openxmlformats.org/drawingml/2006/table">
            <a:tbl>
              <a:tblPr/>
              <a:tblGrid>
                <a:gridCol w="3993440">
                  <a:extLst>
                    <a:ext uri="{9D8B030D-6E8A-4147-A177-3AD203B41FA5}">
                      <a16:colId xmlns:a16="http://schemas.microsoft.com/office/drawing/2014/main" val="20000"/>
                    </a:ext>
                  </a:extLst>
                </a:gridCol>
                <a:gridCol w="4134560">
                  <a:extLst>
                    <a:ext uri="{9D8B030D-6E8A-4147-A177-3AD203B41FA5}">
                      <a16:colId xmlns:a16="http://schemas.microsoft.com/office/drawing/2014/main" val="20001"/>
                    </a:ext>
                  </a:extLst>
                </a:gridCol>
              </a:tblGrid>
              <a:tr h="298560">
                <a:tc>
                  <a:txBody>
                    <a:bodyPr/>
                    <a:lstStyle/>
                    <a:p>
                      <a:pPr>
                        <a:lnSpc>
                          <a:spcPct val="115000"/>
                        </a:lnSpc>
                        <a:spcAft>
                          <a:spcPts val="0"/>
                        </a:spcAft>
                      </a:pPr>
                      <a:r>
                        <a:rPr lang="es-MX" sz="1000">
                          <a:latin typeface="Calibri"/>
                          <a:ea typeface="Calibri"/>
                          <a:cs typeface="Arial"/>
                        </a:rPr>
                        <a:t>HORAS DE TRABAJO DISCIPLINARIO</a:t>
                      </a: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000">
                          <a:latin typeface="Calibri"/>
                          <a:ea typeface="Calibri"/>
                          <a:cs typeface="Arial"/>
                        </a:rPr>
                        <a:t>HORAS DE TRABAJO INTERDISCIPLINARIO</a:t>
                      </a: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0"/>
                  </a:ext>
                </a:extLst>
              </a:tr>
              <a:tr h="486139">
                <a:tc>
                  <a:txBody>
                    <a:bodyPr/>
                    <a:lstStyle/>
                    <a:p>
                      <a:pPr>
                        <a:lnSpc>
                          <a:spcPct val="115000"/>
                        </a:lnSpc>
                        <a:spcAft>
                          <a:spcPts val="0"/>
                        </a:spcAft>
                      </a:pPr>
                      <a:endParaRPr lang="es-MX" sz="1000">
                        <a:latin typeface="Calibri"/>
                        <a:ea typeface="Calibri"/>
                        <a:cs typeface="Arial"/>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endParaRPr lang="es-MX" sz="1000">
                        <a:latin typeface="Calibri"/>
                        <a:ea typeface="Calibri"/>
                        <a:cs typeface="Arial"/>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4 Tabla"/>
          <p:cNvGraphicFramePr>
            <a:graphicFrameLocks noGrp="1"/>
          </p:cNvGraphicFramePr>
          <p:nvPr/>
        </p:nvGraphicFramePr>
        <p:xfrm>
          <a:off x="1914435" y="4163859"/>
          <a:ext cx="8128000" cy="1779174"/>
        </p:xfrm>
        <a:graphic>
          <a:graphicData uri="http://schemas.openxmlformats.org/drawingml/2006/table">
            <a:tbl>
              <a:tblPr/>
              <a:tblGrid>
                <a:gridCol w="8128000">
                  <a:extLst>
                    <a:ext uri="{9D8B030D-6E8A-4147-A177-3AD203B41FA5}">
                      <a16:colId xmlns:a16="http://schemas.microsoft.com/office/drawing/2014/main" val="20000"/>
                    </a:ext>
                  </a:extLst>
                </a:gridCol>
              </a:tblGrid>
              <a:tr h="0">
                <a:tc>
                  <a:txBody>
                    <a:bodyPr/>
                    <a:lstStyle/>
                    <a:p>
                      <a:pPr>
                        <a:lnSpc>
                          <a:spcPct val="115000"/>
                        </a:lnSpc>
                      </a:pPr>
                      <a:r>
                        <a:rPr lang="es-MX" sz="900">
                          <a:latin typeface="Calibri"/>
                          <a:ea typeface="Century Gothic"/>
                          <a:cs typeface="Century Gothic"/>
                        </a:rPr>
                        <a:t>PRESENTACION:</a:t>
                      </a:r>
                      <a:endParaRPr lang="es-MX" sz="1000">
                        <a:latin typeface="Calibri"/>
                        <a:ea typeface="Times New Roman"/>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0"/>
                  </a:ext>
                </a:extLst>
              </a:tr>
              <a:tr h="1492801">
                <a:tc>
                  <a:txBody>
                    <a:bodyPr/>
                    <a:lstStyle/>
                    <a:p>
                      <a:pPr>
                        <a:lnSpc>
                          <a:spcPct val="115000"/>
                        </a:lnSpc>
                        <a:spcAft>
                          <a:spcPts val="1000"/>
                        </a:spcAft>
                      </a:pPr>
                      <a:r>
                        <a:rPr lang="es-MX" sz="1000">
                          <a:latin typeface="Calibri"/>
                          <a:ea typeface="Century Gothic"/>
                          <a:cs typeface="Century Gothic"/>
                        </a:rPr>
                        <a:t>1.  ¿Qué se presentará?</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2.- ¿Cuándo?   </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3.- ¿Cómo? </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4.- ¿Con qué?</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5.- ¿A quién, por qué y para qué?</a:t>
                      </a:r>
                      <a:r>
                        <a:rPr lang="es-MX" sz="1000">
                          <a:latin typeface="Century Gothic"/>
                          <a:ea typeface="Century Gothic"/>
                          <a:cs typeface="Century Gothic"/>
                        </a:rPr>
                        <a:t>  </a:t>
                      </a:r>
                      <a:endParaRPr lang="es-MX" sz="1000">
                        <a:latin typeface="Calibri"/>
                        <a:ea typeface="Calibri"/>
                        <a:cs typeface="Arial"/>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2161" name="Rectangle 1"/>
          <p:cNvSpPr>
            <a:spLocks noChangeArrowheads="1"/>
          </p:cNvSpPr>
          <p:nvPr/>
        </p:nvSpPr>
        <p:spPr bwMode="auto">
          <a:xfrm>
            <a:off x="1280161" y="309560"/>
            <a:ext cx="8843555" cy="5386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pitchFamily="34" charset="0"/>
                <a:ea typeface="Calibri" pitchFamily="34" charset="0"/>
                <a:cs typeface="Arial" pitchFamily="34" charset="0"/>
              </a:rPr>
              <a:t>).</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7" name="6 Rectángulo"/>
          <p:cNvSpPr/>
          <p:nvPr/>
        </p:nvSpPr>
        <p:spPr>
          <a:xfrm>
            <a:off x="1841863" y="2429691"/>
            <a:ext cx="7694023" cy="369332"/>
          </a:xfrm>
          <a:prstGeom prst="rect">
            <a:avLst/>
          </a:prstGeom>
        </p:spPr>
        <p:txBody>
          <a:bodyPr wrap="square">
            <a:spAutoFit/>
          </a:bodyPr>
          <a:lstStyle/>
          <a:p>
            <a:pPr lvl="0" defTabSz="914400" eaLnBrk="0" fontAlgn="base" hangingPunct="0">
              <a:spcBef>
                <a:spcPct val="0"/>
              </a:spcBef>
              <a:spcAft>
                <a:spcPct val="0"/>
              </a:spcAft>
            </a:pPr>
            <a:r>
              <a:rPr lang="es-MX" sz="1200">
                <a:latin typeface="Calibri" pitchFamily="34" charset="0"/>
                <a:ea typeface="Calibri" pitchFamily="34" charset="0"/>
                <a:cs typeface="Arial" pitchFamily="34" charset="0"/>
              </a:rPr>
              <a:t>TIEMPOS QUE SE DEDICARÁN AL PROYECTO CADA SEMANA</a:t>
            </a:r>
            <a:r>
              <a:rPr lang="es-MX">
                <a:latin typeface="Calibri" pitchFamily="34" charset="0"/>
                <a:ea typeface="Calibri" pitchFamily="34" charset="0"/>
                <a:cs typeface="Arial" pitchFamily="34" charset="0"/>
              </a:rPr>
              <a:t>.</a:t>
            </a:r>
            <a:endParaRPr lang="es-MX">
              <a:latin typeface="Arial" pitchFamily="34" charset="0"/>
              <a:cs typeface="Arial" pitchFamily="34" charset="0"/>
            </a:endParaRPr>
          </a:p>
        </p:txBody>
      </p:sp>
      <p:sp>
        <p:nvSpPr>
          <p:cNvPr id="8" name="7 Rectángulo"/>
          <p:cNvSpPr/>
          <p:nvPr/>
        </p:nvSpPr>
        <p:spPr>
          <a:xfrm>
            <a:off x="1959429" y="3727660"/>
            <a:ext cx="8085908" cy="276999"/>
          </a:xfrm>
          <a:prstGeom prst="rect">
            <a:avLst/>
          </a:prstGeom>
        </p:spPr>
        <p:txBody>
          <a:bodyPr wrap="square">
            <a:spAutoFit/>
          </a:bodyPr>
          <a:lstStyle/>
          <a:p>
            <a:r>
              <a:rPr lang="es-MX" sz="1200">
                <a:latin typeface="Calibri" pitchFamily="34" charset="0"/>
                <a:ea typeface="Calibri" pitchFamily="34" charset="0"/>
                <a:cs typeface="Arial" pitchFamily="34" charset="0"/>
              </a:rPr>
              <a:t>PRESENTACIÓN DEL PROYECTO (PRODUCTO</a:t>
            </a:r>
            <a:endParaRPr lang="es-MX" sz="1200"/>
          </a:p>
        </p:txBody>
      </p:sp>
      <p:sp>
        <p:nvSpPr>
          <p:cNvPr id="9" name="8 Rectángulo"/>
          <p:cNvSpPr/>
          <p:nvPr/>
        </p:nvSpPr>
        <p:spPr>
          <a:xfrm>
            <a:off x="1968823" y="788517"/>
            <a:ext cx="2616240" cy="276999"/>
          </a:xfrm>
          <a:prstGeom prst="rect">
            <a:avLst/>
          </a:prstGeom>
        </p:spPr>
        <p:txBody>
          <a:bodyPr wrap="square">
            <a:spAutoFit/>
          </a:bodyPr>
          <a:lstStyle/>
          <a:p>
            <a:pPr lvl="0" defTabSz="914400" fontAlgn="base">
              <a:spcBef>
                <a:spcPct val="0"/>
              </a:spcBef>
              <a:spcAft>
                <a:spcPct val="0"/>
              </a:spcAft>
            </a:pPr>
            <a:r>
              <a:rPr lang="es-ES" sz="1200" dirty="0">
                <a:latin typeface="Calibri" pitchFamily="34" charset="0"/>
                <a:ea typeface="Calibri" pitchFamily="34" charset="0"/>
                <a:cs typeface="Arial" pitchFamily="34" charset="0"/>
              </a:rPr>
              <a:t>TIPO DE PREGUNTAS</a:t>
            </a:r>
            <a:endParaRPr lang="es-MX" sz="1200">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5766" y="241703"/>
            <a:ext cx="9404723" cy="574223"/>
          </a:xfrm>
        </p:spPr>
        <p:txBody>
          <a:bodyPr/>
          <a:lstStyle/>
          <a:p>
            <a:pPr algn="ctr"/>
            <a:r>
              <a:rPr lang="es-MX" sz="1600" b="1" dirty="0">
                <a:solidFill>
                  <a:srgbClr val="FFFF00"/>
                </a:solidFill>
              </a:rPr>
              <a:t>PRODUCTO 11. EVALUACIÓN. FORMATOS. PRERREQUISITOS</a:t>
            </a:r>
            <a:br>
              <a:rPr lang="es-MX" sz="1600" b="1" dirty="0">
                <a:solidFill>
                  <a:srgbClr val="FFFF00"/>
                </a:solidFill>
              </a:rPr>
            </a:br>
            <a:r>
              <a:rPr lang="es-MX" sz="1600" b="1" dirty="0">
                <a:solidFill>
                  <a:srgbClr val="FFFF00"/>
                </a:solidFill>
              </a:rPr>
              <a:t>Prof. Rafael Barajas Rivera</a:t>
            </a:r>
          </a:p>
        </p:txBody>
      </p:sp>
      <p:pic>
        <p:nvPicPr>
          <p:cNvPr id="3" name="Imagen 2" descr="Captura de pantalla 2018-04-27 a la(s) 08.39.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40" y="1202952"/>
            <a:ext cx="10074342" cy="530834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5766" y="241703"/>
            <a:ext cx="9404723" cy="574223"/>
          </a:xfrm>
        </p:spPr>
        <p:txBody>
          <a:bodyPr/>
          <a:lstStyle/>
          <a:p>
            <a:pPr algn="ctr"/>
            <a:r>
              <a:rPr lang="es-MX" sz="1600" b="1" dirty="0">
                <a:solidFill>
                  <a:srgbClr val="FFFF00"/>
                </a:solidFill>
              </a:rPr>
              <a:t>PRODUCTO 11. EVALUACIÓN. FORMATOS. PRERREQUISITOS</a:t>
            </a:r>
            <a:br>
              <a:rPr lang="es-MX" sz="1600" b="1" dirty="0">
                <a:solidFill>
                  <a:srgbClr val="FFFF00"/>
                </a:solidFill>
              </a:rPr>
            </a:br>
            <a:r>
              <a:rPr lang="es-MX" sz="1600" b="1" dirty="0">
                <a:solidFill>
                  <a:srgbClr val="FFFF00"/>
                </a:solidFill>
              </a:rPr>
              <a:t>Prof. Rafael Barajas Rivera</a:t>
            </a:r>
          </a:p>
        </p:txBody>
      </p:sp>
      <p:pic>
        <p:nvPicPr>
          <p:cNvPr id="4" name="Imagen 3" descr="Captura de pantalla 2018-04-27 a la(s) 08.41.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35" y="972821"/>
            <a:ext cx="9600763" cy="5477157"/>
          </a:xfrm>
          <a:prstGeom prst="rect">
            <a:avLst/>
          </a:prstGeom>
        </p:spPr>
      </p:pic>
    </p:spTree>
    <p:extLst>
      <p:ext uri="{BB962C8B-B14F-4D97-AF65-F5344CB8AC3E}">
        <p14:creationId xmlns:p14="http://schemas.microsoft.com/office/powerpoint/2010/main" val="1935903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73180"/>
            <a:ext cx="9866993" cy="343695"/>
          </a:xfrm>
        </p:spPr>
        <p:txBody>
          <a:bodyPr/>
          <a:lstStyle/>
          <a:p>
            <a:pPr algn="ctr"/>
            <a:r>
              <a:rPr lang="es-MX" sz="1600" b="1">
                <a:solidFill>
                  <a:srgbClr val="FFFF00"/>
                </a:solidFill>
              </a:rPr>
              <a:t>    PLANEACIÓN SESIÓN POR SESIÓN</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2584359" y="213640"/>
          <a:ext cx="615950" cy="712788"/>
        </p:xfrm>
        <a:graphic>
          <a:graphicData uri="http://schemas.openxmlformats.org/presentationml/2006/ole">
            <mc:AlternateContent xmlns:mc="http://schemas.openxmlformats.org/markup-compatibility/2006">
              <mc:Choice xmlns:v="urn:schemas-microsoft-com:vml" Requires="v">
                <p:oleObj spid="_x0000_s94229" r:id="rId3" imgW="1749552" imgH="2011680" progId="">
                  <p:embed/>
                </p:oleObj>
              </mc:Choice>
              <mc:Fallback>
                <p:oleObj r:id="rId3" imgW="1749552" imgH="201168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359" y="213640"/>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530911"/>
            <a:ext cx="68518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a:ln>
                  <a:noFill/>
                </a:ln>
                <a:solidFill>
                  <a:schemeClr val="tx1"/>
                </a:solidFill>
                <a:effectLst/>
                <a:latin typeface="Arial" pitchFamily="34" charset="0"/>
                <a:cs typeface="Arial" pitchFamily="34" charset="0"/>
              </a:rPr>
            </a:br>
            <a:endParaRPr kumimoji="0" lang="es-MX"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1" name="20 Rectángulo"/>
          <p:cNvSpPr/>
          <p:nvPr/>
        </p:nvSpPr>
        <p:spPr>
          <a:xfrm>
            <a:off x="744583" y="1007906"/>
            <a:ext cx="11194868" cy="276999"/>
          </a:xfrm>
          <a:prstGeom prst="rect">
            <a:avLst/>
          </a:prstGeom>
        </p:spPr>
        <p:txBody>
          <a:bodyPr wrap="square">
            <a:spAutoFit/>
          </a:bodyPr>
          <a:lstStyle/>
          <a:p>
            <a:pPr algn="ctr"/>
            <a:r>
              <a:rPr lang="es-MX" sz="1200" b="1">
                <a:solidFill>
                  <a:srgbClr val="FFFF00"/>
                </a:solidFill>
              </a:rPr>
              <a:t>PRODUCTO 11. EVALUACIÓN. FORMATOS. PRERREQUISITOS. Prof. Víctor Soto Torres</a:t>
            </a:r>
            <a:endParaRPr lang="es-MX" sz="1200" b="1"/>
          </a:p>
        </p:txBody>
      </p:sp>
      <p:sp>
        <p:nvSpPr>
          <p:cNvPr id="78853" name="Rectangle 5"/>
          <p:cNvSpPr>
            <a:spLocks noChangeArrowheads="1"/>
          </p:cNvSpPr>
          <p:nvPr/>
        </p:nvSpPr>
        <p:spPr bwMode="auto">
          <a:xfrm>
            <a:off x="1998617" y="1265088"/>
            <a:ext cx="7968343"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PLANEACIÓN </a:t>
            </a:r>
            <a:r>
              <a:rPr lang="es-MX" sz="1200" b="1" dirty="0">
                <a:solidFill>
                  <a:srgbClr val="FFFF00"/>
                </a:solidFill>
                <a:latin typeface="Calibri" pitchFamily="34" charset="0"/>
                <a:ea typeface="Calibri" pitchFamily="34" charset="0"/>
                <a:cs typeface="Arial" pitchFamily="34" charset="0"/>
              </a:rPr>
              <a:t>SESIÓN POR SESIÓN </a:t>
            </a: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DEL PROYECTO IMULTIDISCIPLINARIO ciclo 2018-2019</a:t>
            </a:r>
            <a:endParaRPr kumimoji="0" lang="es-MX" sz="1800" b="0" i="0" u="none" strike="noStrike" cap="none" normalizeH="0" baseline="0" dirty="0">
              <a:ln>
                <a:noFill/>
              </a:ln>
              <a:solidFill>
                <a:srgbClr val="FFFF00"/>
              </a:solidFill>
              <a:effectLst/>
              <a:latin typeface="Arial" pitchFamily="34" charset="0"/>
              <a:cs typeface="Arial" pitchFamily="34" charset="0"/>
            </a:endParaRPr>
          </a:p>
        </p:txBody>
      </p:sp>
      <p:sp>
        <p:nvSpPr>
          <p:cNvPr id="7" name="Rectángulo 6"/>
          <p:cNvSpPr/>
          <p:nvPr/>
        </p:nvSpPr>
        <p:spPr>
          <a:xfrm>
            <a:off x="1448972" y="1639822"/>
            <a:ext cx="9875520" cy="523220"/>
          </a:xfrm>
          <a:prstGeom prst="rect">
            <a:avLst/>
          </a:prstGeom>
        </p:spPr>
        <p:txBody>
          <a:bodyPr wrap="square">
            <a:spAutoFit/>
          </a:bodyPr>
          <a:lstStyle/>
          <a:p>
            <a:pPr>
              <a:spcAft>
                <a:spcPts val="0"/>
              </a:spcAft>
            </a:pPr>
            <a:r>
              <a:rPr lang="es-MX" sz="1200" b="1">
                <a:latin typeface="Century Gothic" panose="020B0502020202020204" pitchFamily="34" charset="0"/>
                <a:ea typeface="Calibri" panose="020F0502020204030204" pitchFamily="34" charset="0"/>
                <a:cs typeface="Times New Roman" panose="02020603050405020304" pitchFamily="18" charset="0"/>
              </a:rPr>
              <a:t>FECHA: 														</a:t>
            </a:r>
            <a:r>
              <a:rPr lang="es-MX" sz="1600">
                <a:solidFill>
                  <a:srgbClr val="FFFF00"/>
                </a:solidFill>
                <a:latin typeface="AR BLANCA"/>
                <a:ea typeface="Calibri" panose="020F0502020204030204" pitchFamily="34" charset="0"/>
                <a:cs typeface="Times New Roman" panose="02020603050405020304" pitchFamily="18" charset="0"/>
              </a:rPr>
              <a:t>Prof. Víctor Soto</a:t>
            </a:r>
            <a:endParaRPr lang="es-ES" sz="12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200" b="1">
                <a:latin typeface="Century Gothic" panose="020B0502020202020204" pitchFamily="34" charset="0"/>
                <a:ea typeface="Calibri" panose="020F0502020204030204" pitchFamily="34" charset="0"/>
                <a:cs typeface="Times New Roman" panose="02020603050405020304" pitchFamily="18" charset="0"/>
              </a:rPr>
              <a:t>GRADO:</a:t>
            </a:r>
            <a:r>
              <a:rPr lang="es-MX" sz="1200">
                <a:latin typeface="Century Gothic" panose="020B0502020202020204" pitchFamily="34" charset="0"/>
                <a:ea typeface="Calibri" panose="020F0502020204030204" pitchFamily="34" charset="0"/>
                <a:cs typeface="Times New Roman" panose="02020603050405020304" pitchFamily="18" charset="0"/>
              </a:rPr>
              <a:t>							</a:t>
            </a:r>
            <a:r>
              <a:rPr lang="es-MX" sz="1200" b="1">
                <a:latin typeface="Century Gothic" panose="020B0502020202020204" pitchFamily="34" charset="0"/>
                <a:ea typeface="Calibri" panose="020F0502020204030204" pitchFamily="34" charset="0"/>
                <a:cs typeface="Times New Roman" panose="02020603050405020304" pitchFamily="18" charset="0"/>
              </a:rPr>
              <a:t>ASIGNATURA:                                                   No. DE SESIÓN: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16685874"/>
              </p:ext>
            </p:extLst>
          </p:nvPr>
        </p:nvGraphicFramePr>
        <p:xfrm>
          <a:off x="1312510" y="2260777"/>
          <a:ext cx="8947149" cy="448767"/>
        </p:xfrm>
        <a:graphic>
          <a:graphicData uri="http://schemas.openxmlformats.org/drawingml/2006/table">
            <a:tbl>
              <a:tblPr firstRow="1" firstCol="1" bandRow="1">
                <a:tableStyleId>{5C22544A-7EE6-4342-B048-85BDC9FD1C3A}</a:tableStyleId>
              </a:tblPr>
              <a:tblGrid>
                <a:gridCol w="3146771">
                  <a:extLst>
                    <a:ext uri="{9D8B030D-6E8A-4147-A177-3AD203B41FA5}">
                      <a16:colId xmlns:a16="http://schemas.microsoft.com/office/drawing/2014/main" val="20000"/>
                    </a:ext>
                  </a:extLst>
                </a:gridCol>
                <a:gridCol w="3146771">
                  <a:extLst>
                    <a:ext uri="{9D8B030D-6E8A-4147-A177-3AD203B41FA5}">
                      <a16:colId xmlns:a16="http://schemas.microsoft.com/office/drawing/2014/main" val="20001"/>
                    </a:ext>
                  </a:extLst>
                </a:gridCol>
                <a:gridCol w="2653607">
                  <a:extLst>
                    <a:ext uri="{9D8B030D-6E8A-4147-A177-3AD203B41FA5}">
                      <a16:colId xmlns:a16="http://schemas.microsoft.com/office/drawing/2014/main" val="20002"/>
                    </a:ext>
                  </a:extLst>
                </a:gridCol>
              </a:tblGrid>
              <a:tr h="448767">
                <a:tc>
                  <a:txBody>
                    <a:bodyPr/>
                    <a:lstStyle/>
                    <a:p>
                      <a:pPr algn="just">
                        <a:lnSpc>
                          <a:spcPct val="107000"/>
                        </a:lnSpc>
                        <a:spcAft>
                          <a:spcPts val="0"/>
                        </a:spcAft>
                        <a:tabLst>
                          <a:tab pos="2319020" algn="l"/>
                        </a:tabLst>
                      </a:pPr>
                      <a:r>
                        <a:rPr lang="es-ES" sz="1100" dirty="0">
                          <a:effectLst/>
                        </a:rPr>
                        <a:t>OBJETIVO ESPECÍFICO:</a:t>
                      </a:r>
                      <a:endParaRPr lang="es-ES" sz="1100" dirty="0">
                        <a:effectLst/>
                        <a:latin typeface="Times New Roman" panose="02020603050405020304" pitchFamily="18" charset="0"/>
                        <a:ea typeface="Times New Roman" panose="02020603050405020304" pitchFamily="18" charset="0"/>
                      </a:endParaRPr>
                    </a:p>
                  </a:txBody>
                  <a:tcPr marL="64795" marR="64795" marT="0" marB="0"/>
                </a:tc>
                <a:tc>
                  <a:txBody>
                    <a:bodyPr/>
                    <a:lstStyle/>
                    <a:p>
                      <a:pPr>
                        <a:lnSpc>
                          <a:spcPct val="107000"/>
                        </a:lnSpc>
                        <a:spcAft>
                          <a:spcPts val="0"/>
                        </a:spcAft>
                      </a:pPr>
                      <a:r>
                        <a:rPr lang="es-ES" sz="1100" dirty="0">
                          <a:effectLst/>
                        </a:rPr>
                        <a:t>CONTENIDOS: </a:t>
                      </a:r>
                      <a:endParaRPr lang="es-ES" sz="1100" dirty="0">
                        <a:effectLst/>
                        <a:latin typeface="Times New Roman" panose="02020603050405020304" pitchFamily="18" charset="0"/>
                        <a:ea typeface="Times New Roman" panose="02020603050405020304" pitchFamily="18" charset="0"/>
                      </a:endParaRPr>
                    </a:p>
                  </a:txBody>
                  <a:tcPr marL="64795" marR="64795" marT="0" marB="0"/>
                </a:tc>
                <a:tc>
                  <a:txBody>
                    <a:bodyPr/>
                    <a:lstStyle/>
                    <a:p>
                      <a:pPr algn="just">
                        <a:lnSpc>
                          <a:spcPct val="107000"/>
                        </a:lnSpc>
                        <a:spcAft>
                          <a:spcPts val="0"/>
                        </a:spcAft>
                        <a:tabLst>
                          <a:tab pos="2319020" algn="l"/>
                        </a:tabLst>
                      </a:pPr>
                      <a:r>
                        <a:rPr lang="es-ES" sz="1100" dirty="0">
                          <a:effectLst/>
                        </a:rPr>
                        <a:t>PRODUCTO BIMESTRAL (EVIDENCIAS DE APRENDIZAJE).</a:t>
                      </a:r>
                      <a:endParaRPr lang="es-ES" sz="1100" dirty="0">
                        <a:effectLst/>
                        <a:latin typeface="Times New Roman" panose="02020603050405020304" pitchFamily="18" charset="0"/>
                        <a:ea typeface="Times New Roman" panose="02020603050405020304" pitchFamily="18" charset="0"/>
                      </a:endParaRPr>
                    </a:p>
                  </a:txBody>
                  <a:tcPr marL="64795" marR="64795" marT="0" marB="0"/>
                </a:tc>
                <a:extLst>
                  <a:ext uri="{0D108BD9-81ED-4DB2-BD59-A6C34878D82A}">
                    <a16:rowId xmlns:a16="http://schemas.microsoft.com/office/drawing/2014/main" val="10000"/>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748597190"/>
              </p:ext>
            </p:extLst>
          </p:nvPr>
        </p:nvGraphicFramePr>
        <p:xfrm>
          <a:off x="1312509" y="2926082"/>
          <a:ext cx="8947150" cy="2543683"/>
        </p:xfrm>
        <a:graphic>
          <a:graphicData uri="http://schemas.openxmlformats.org/drawingml/2006/table">
            <a:tbl>
              <a:tblPr firstRow="1" firstCol="1" bandRow="1">
                <a:tableStyleId>{5C22544A-7EE6-4342-B048-85BDC9FD1C3A}</a:tableStyleId>
              </a:tblPr>
              <a:tblGrid>
                <a:gridCol w="594351">
                  <a:extLst>
                    <a:ext uri="{9D8B030D-6E8A-4147-A177-3AD203B41FA5}">
                      <a16:colId xmlns:a16="http://schemas.microsoft.com/office/drawing/2014/main" val="20000"/>
                    </a:ext>
                  </a:extLst>
                </a:gridCol>
                <a:gridCol w="3922236">
                  <a:extLst>
                    <a:ext uri="{9D8B030D-6E8A-4147-A177-3AD203B41FA5}">
                      <a16:colId xmlns:a16="http://schemas.microsoft.com/office/drawing/2014/main" val="20001"/>
                    </a:ext>
                  </a:extLst>
                </a:gridCol>
                <a:gridCol w="685790">
                  <a:extLst>
                    <a:ext uri="{9D8B030D-6E8A-4147-A177-3AD203B41FA5}">
                      <a16:colId xmlns:a16="http://schemas.microsoft.com/office/drawing/2014/main" val="20002"/>
                    </a:ext>
                  </a:extLst>
                </a:gridCol>
                <a:gridCol w="1019661">
                  <a:extLst>
                    <a:ext uri="{9D8B030D-6E8A-4147-A177-3AD203B41FA5}">
                      <a16:colId xmlns:a16="http://schemas.microsoft.com/office/drawing/2014/main" val="20003"/>
                    </a:ext>
                  </a:extLst>
                </a:gridCol>
                <a:gridCol w="2725112">
                  <a:extLst>
                    <a:ext uri="{9D8B030D-6E8A-4147-A177-3AD203B41FA5}">
                      <a16:colId xmlns:a16="http://schemas.microsoft.com/office/drawing/2014/main" val="20004"/>
                    </a:ext>
                  </a:extLst>
                </a:gridCol>
              </a:tblGrid>
              <a:tr h="291636">
                <a:tc>
                  <a:txBody>
                    <a:bodyPr/>
                    <a:lstStyle/>
                    <a:p>
                      <a:pPr algn="ctr">
                        <a:lnSpc>
                          <a:spcPct val="107000"/>
                        </a:lnSpc>
                        <a:spcAft>
                          <a:spcPts val="0"/>
                        </a:spcAft>
                        <a:tabLst>
                          <a:tab pos="2319020" algn="l"/>
                        </a:tabLst>
                      </a:pPr>
                      <a:r>
                        <a:rPr lang="es-ES" sz="1000" dirty="0">
                          <a:effectLst/>
                        </a:rPr>
                        <a:t>SESIÓN</a:t>
                      </a:r>
                      <a:endParaRPr lang="es-ES" sz="1100" dirty="0">
                        <a:effectLst/>
                        <a:latin typeface="Times New Roman" panose="02020603050405020304" pitchFamily="18" charset="0"/>
                        <a:ea typeface="Times New Roman" panose="02020603050405020304" pitchFamily="18" charset="0"/>
                      </a:endParaRPr>
                    </a:p>
                  </a:txBody>
                  <a:tcPr marL="64939" marR="64939" marT="0" marB="0"/>
                </a:tc>
                <a:tc>
                  <a:txBody>
                    <a:bodyPr/>
                    <a:lstStyle/>
                    <a:p>
                      <a:pPr algn="l">
                        <a:lnSpc>
                          <a:spcPct val="107000"/>
                        </a:lnSpc>
                        <a:spcAft>
                          <a:spcPts val="0"/>
                        </a:spcAft>
                        <a:tabLst>
                          <a:tab pos="2319020" algn="l"/>
                        </a:tabLst>
                      </a:pPr>
                      <a:r>
                        <a:rPr lang="es-ES" sz="1000" dirty="0">
                          <a:effectLst/>
                        </a:rPr>
                        <a:t>ACTIVIDADES DEL PROCESO DE ENSEÑANZA-APRENDIZAJE</a:t>
                      </a:r>
                      <a:endParaRPr lang="es-ES" sz="1100" dirty="0">
                        <a:effectLst/>
                        <a:latin typeface="Times New Roman" panose="02020603050405020304" pitchFamily="18" charset="0"/>
                        <a:ea typeface="Times New Roman" panose="02020603050405020304" pitchFamily="18" charset="0"/>
                      </a:endParaRPr>
                    </a:p>
                  </a:txBody>
                  <a:tcPr marL="64939" marR="64939" marT="0" marB="0"/>
                </a:tc>
                <a:tc>
                  <a:txBody>
                    <a:bodyPr/>
                    <a:lstStyle/>
                    <a:p>
                      <a:pPr algn="ctr">
                        <a:lnSpc>
                          <a:spcPct val="107000"/>
                        </a:lnSpc>
                        <a:spcAft>
                          <a:spcPts val="0"/>
                        </a:spcAft>
                        <a:tabLst>
                          <a:tab pos="2319020" algn="l"/>
                        </a:tabLst>
                      </a:pPr>
                      <a:r>
                        <a:rPr lang="es-ES" sz="900" dirty="0">
                          <a:effectLst/>
                        </a:rPr>
                        <a:t>TIEMPOS</a:t>
                      </a:r>
                      <a:endParaRPr lang="es-ES" sz="1100" dirty="0">
                        <a:effectLst/>
                        <a:latin typeface="Times New Roman" panose="02020603050405020304" pitchFamily="18" charset="0"/>
                        <a:ea typeface="Times New Roman" panose="02020603050405020304" pitchFamily="18" charset="0"/>
                      </a:endParaRPr>
                    </a:p>
                  </a:txBody>
                  <a:tcPr marL="64939" marR="64939" marT="0" marB="0"/>
                </a:tc>
                <a:tc>
                  <a:txBody>
                    <a:bodyPr/>
                    <a:lstStyle/>
                    <a:p>
                      <a:pPr algn="ctr">
                        <a:lnSpc>
                          <a:spcPct val="107000"/>
                        </a:lnSpc>
                        <a:spcAft>
                          <a:spcPts val="0"/>
                        </a:spcAft>
                        <a:tabLst>
                          <a:tab pos="2319020" algn="l"/>
                        </a:tabLst>
                      </a:pPr>
                      <a:r>
                        <a:rPr lang="es-ES" sz="900" dirty="0">
                          <a:effectLst/>
                        </a:rPr>
                        <a:t>MATERIALES</a:t>
                      </a:r>
                      <a:endParaRPr lang="es-ES" sz="1100" dirty="0">
                        <a:effectLst/>
                        <a:latin typeface="Times New Roman" panose="02020603050405020304" pitchFamily="18" charset="0"/>
                        <a:ea typeface="Times New Roman" panose="02020603050405020304" pitchFamily="18" charset="0"/>
                      </a:endParaRPr>
                    </a:p>
                  </a:txBody>
                  <a:tcPr marL="64939" marR="64939" marT="0" marB="0"/>
                </a:tc>
                <a:tc>
                  <a:txBody>
                    <a:bodyPr/>
                    <a:lstStyle/>
                    <a:p>
                      <a:pPr algn="ctr">
                        <a:lnSpc>
                          <a:spcPct val="107000"/>
                        </a:lnSpc>
                        <a:spcAft>
                          <a:spcPts val="0"/>
                        </a:spcAft>
                        <a:tabLst>
                          <a:tab pos="2319020" algn="l"/>
                        </a:tabLst>
                      </a:pPr>
                      <a:r>
                        <a:rPr lang="es-ES" sz="900" dirty="0">
                          <a:effectLst/>
                        </a:rPr>
                        <a:t>ACTIVIDADES INTERDISCIPLINARIAS</a:t>
                      </a:r>
                    </a:p>
                    <a:p>
                      <a:pPr algn="ctr">
                        <a:lnSpc>
                          <a:spcPct val="107000"/>
                        </a:lnSpc>
                        <a:spcAft>
                          <a:spcPts val="0"/>
                        </a:spcAft>
                        <a:tabLst>
                          <a:tab pos="2319020" algn="l"/>
                        </a:tabLst>
                      </a:pPr>
                      <a:endParaRPr lang="es-ES" sz="1100" dirty="0">
                        <a:effectLst/>
                        <a:latin typeface="Times New Roman" panose="02020603050405020304" pitchFamily="18" charset="0"/>
                        <a:ea typeface="Times New Roman" panose="02020603050405020304" pitchFamily="18" charset="0"/>
                      </a:endParaRPr>
                    </a:p>
                  </a:txBody>
                  <a:tcPr marL="64939" marR="64939" marT="0" marB="0"/>
                </a:tc>
                <a:extLst>
                  <a:ext uri="{0D108BD9-81ED-4DB2-BD59-A6C34878D82A}">
                    <a16:rowId xmlns:a16="http://schemas.microsoft.com/office/drawing/2014/main" val="10000"/>
                  </a:ext>
                </a:extLst>
              </a:tr>
              <a:tr h="2128006">
                <a:tc>
                  <a:txBody>
                    <a:bodyPr/>
                    <a:lstStyle/>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p>
                    <a:p>
                      <a:pPr algn="just">
                        <a:lnSpc>
                          <a:spcPct val="107000"/>
                        </a:lnSpc>
                        <a:spcAft>
                          <a:spcPts val="0"/>
                        </a:spcAft>
                        <a:tabLst>
                          <a:tab pos="2319020" algn="l"/>
                        </a:tabLst>
                      </a:pPr>
                      <a:r>
                        <a:rPr lang="es-ES" sz="1100" dirty="0">
                          <a:effectLst/>
                        </a:rPr>
                        <a:t> </a:t>
                      </a:r>
                      <a:endParaRPr lang="es-ES" sz="1100" dirty="0">
                        <a:effectLst/>
                        <a:latin typeface="Times New Roman" panose="02020603050405020304" pitchFamily="18" charset="0"/>
                        <a:ea typeface="Times New Roman" panose="02020603050405020304" pitchFamily="18" charset="0"/>
                      </a:endParaRPr>
                    </a:p>
                  </a:txBody>
                  <a:tcPr marL="64939" marR="64939" marT="0" marB="0"/>
                </a:tc>
                <a:tc>
                  <a:txBody>
                    <a:bodyPr/>
                    <a:lstStyle/>
                    <a:p>
                      <a:pPr algn="just">
                        <a:lnSpc>
                          <a:spcPct val="107000"/>
                        </a:lnSpc>
                        <a:spcAft>
                          <a:spcPts val="0"/>
                        </a:spcAft>
                        <a:tabLst>
                          <a:tab pos="2319020" algn="l"/>
                        </a:tabLst>
                      </a:pPr>
                      <a:r>
                        <a:rPr lang="es-ES" sz="900" dirty="0">
                          <a:effectLst/>
                        </a:rPr>
                        <a:t>INDUCCIÓN E INTRODUCCIÓN :</a:t>
                      </a:r>
                      <a:endParaRPr lang="es-ES" sz="1100" dirty="0">
                        <a:effectLst/>
                      </a:endParaRPr>
                    </a:p>
                    <a:p>
                      <a:pPr algn="just">
                        <a:lnSpc>
                          <a:spcPct val="107000"/>
                        </a:lnSpc>
                        <a:spcAft>
                          <a:spcPts val="0"/>
                        </a:spcAft>
                        <a:tabLst>
                          <a:tab pos="2319020" algn="l"/>
                        </a:tabLst>
                      </a:pPr>
                      <a:r>
                        <a:rPr lang="es-ES" sz="900" dirty="0">
                          <a:effectLst/>
                        </a:rPr>
                        <a:t> </a:t>
                      </a:r>
                      <a:endParaRPr lang="es-ES" sz="11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DESARROLLO:</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CIERRE:</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VERIFICACIÓN Y EVALUACIÓN:</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r>
                        <a:rPr lang="es-ES" sz="900" dirty="0">
                          <a:effectLst/>
                        </a:rPr>
                        <a:t> </a:t>
                      </a:r>
                      <a:endParaRPr lang="es-ES" sz="1000" dirty="0">
                        <a:effectLst/>
                      </a:endParaRPr>
                    </a:p>
                    <a:p>
                      <a:pPr algn="just">
                        <a:lnSpc>
                          <a:spcPct val="107000"/>
                        </a:lnSpc>
                        <a:spcAft>
                          <a:spcPts val="0"/>
                        </a:spcAft>
                      </a:pPr>
                      <a:endParaRPr lang="es-ES" sz="1000" dirty="0">
                        <a:effectLst/>
                      </a:endParaRPr>
                    </a:p>
                  </a:txBody>
                  <a:tcPr marL="64939" marR="64939" marT="0" marB="0"/>
                </a:tc>
                <a:tc>
                  <a:txBody>
                    <a:bodyPr/>
                    <a:lstStyle/>
                    <a:p>
                      <a:pPr algn="just">
                        <a:lnSpc>
                          <a:spcPct val="107000"/>
                        </a:lnSpc>
                        <a:spcAft>
                          <a:spcPts val="0"/>
                        </a:spcAft>
                        <a:tabLst>
                          <a:tab pos="2319020" algn="l"/>
                        </a:tabLst>
                      </a:pPr>
                      <a:r>
                        <a:rPr lang="es-ES" sz="1100" dirty="0">
                          <a:effectLst/>
                        </a:rPr>
                        <a:t> </a:t>
                      </a:r>
                      <a:endParaRPr lang="es-ES" sz="1100" dirty="0">
                        <a:effectLst/>
                        <a:latin typeface="Times New Roman" panose="02020603050405020304" pitchFamily="18" charset="0"/>
                        <a:ea typeface="Times New Roman" panose="02020603050405020304" pitchFamily="18" charset="0"/>
                      </a:endParaRPr>
                    </a:p>
                  </a:txBody>
                  <a:tcPr marL="64939" marR="64939" marT="0" marB="0"/>
                </a:tc>
                <a:tc>
                  <a:txBody>
                    <a:bodyPr/>
                    <a:lstStyle/>
                    <a:p>
                      <a:pPr algn="just">
                        <a:lnSpc>
                          <a:spcPct val="107000"/>
                        </a:lnSpc>
                        <a:spcAft>
                          <a:spcPts val="0"/>
                        </a:spcAft>
                        <a:tabLst>
                          <a:tab pos="2319020" algn="l"/>
                        </a:tabLst>
                      </a:pPr>
                      <a:r>
                        <a:rPr lang="es-ES" sz="1100" dirty="0">
                          <a:effectLst/>
                        </a:rPr>
                        <a:t> </a:t>
                      </a:r>
                      <a:endParaRPr lang="es-ES" sz="1100" dirty="0">
                        <a:effectLst/>
                        <a:latin typeface="Times New Roman" panose="02020603050405020304" pitchFamily="18" charset="0"/>
                        <a:ea typeface="Times New Roman" panose="02020603050405020304" pitchFamily="18" charset="0"/>
                      </a:endParaRPr>
                    </a:p>
                  </a:txBody>
                  <a:tcPr marL="64939" marR="64939" marT="0" marB="0"/>
                </a:tc>
                <a:tc>
                  <a:txBody>
                    <a:bodyPr/>
                    <a:lstStyle/>
                    <a:p>
                      <a:pPr algn="just">
                        <a:lnSpc>
                          <a:spcPct val="107000"/>
                        </a:lnSpc>
                        <a:spcAft>
                          <a:spcPts val="0"/>
                        </a:spcAft>
                        <a:tabLst>
                          <a:tab pos="2319020" algn="l"/>
                        </a:tabLst>
                      </a:pPr>
                      <a:r>
                        <a:rPr lang="es-ES" sz="1100" dirty="0">
                          <a:effectLst/>
                        </a:rPr>
                        <a:t> </a:t>
                      </a:r>
                      <a:endParaRPr lang="es-ES" sz="1100" dirty="0">
                        <a:effectLst/>
                        <a:latin typeface="Times New Roman" panose="02020603050405020304" pitchFamily="18" charset="0"/>
                        <a:ea typeface="Times New Roman" panose="02020603050405020304" pitchFamily="18" charset="0"/>
                      </a:endParaRPr>
                    </a:p>
                  </a:txBody>
                  <a:tcPr marL="64939" marR="64939" marT="0" marB="0"/>
                </a:tc>
                <a:extLst>
                  <a:ext uri="{0D108BD9-81ED-4DB2-BD59-A6C34878D82A}">
                    <a16:rowId xmlns:a16="http://schemas.microsoft.com/office/drawing/2014/main" val="10001"/>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377112905"/>
              </p:ext>
            </p:extLst>
          </p:nvPr>
        </p:nvGraphicFramePr>
        <p:xfrm>
          <a:off x="1312509" y="5585184"/>
          <a:ext cx="8947150" cy="635002"/>
        </p:xfrm>
        <a:graphic>
          <a:graphicData uri="http://schemas.openxmlformats.org/drawingml/2006/table">
            <a:tbl>
              <a:tblPr firstRow="1" firstCol="1" bandRow="1">
                <a:tableStyleId>{5C22544A-7EE6-4342-B048-85BDC9FD1C3A}</a:tableStyleId>
              </a:tblPr>
              <a:tblGrid>
                <a:gridCol w="1246552">
                  <a:extLst>
                    <a:ext uri="{9D8B030D-6E8A-4147-A177-3AD203B41FA5}">
                      <a16:colId xmlns:a16="http://schemas.microsoft.com/office/drawing/2014/main" val="20000"/>
                    </a:ext>
                  </a:extLst>
                </a:gridCol>
                <a:gridCol w="7700598">
                  <a:extLst>
                    <a:ext uri="{9D8B030D-6E8A-4147-A177-3AD203B41FA5}">
                      <a16:colId xmlns:a16="http://schemas.microsoft.com/office/drawing/2014/main" val="20001"/>
                    </a:ext>
                  </a:extLst>
                </a:gridCol>
              </a:tblGrid>
              <a:tr h="317501">
                <a:tc>
                  <a:txBody>
                    <a:bodyPr/>
                    <a:lstStyle/>
                    <a:p>
                      <a:pPr>
                        <a:spcAft>
                          <a:spcPts val="0"/>
                        </a:spcAft>
                      </a:pPr>
                      <a:r>
                        <a:rPr lang="es-MX" sz="1000">
                          <a:effectLst/>
                        </a:rPr>
                        <a:t>TAREAS: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43" marR="64943" marT="0" marB="0"/>
                </a:tc>
                <a:tc>
                  <a:txBody>
                    <a:bodyPr/>
                    <a:lstStyle/>
                    <a:p>
                      <a:pPr>
                        <a:spcAft>
                          <a:spcPts val="0"/>
                        </a:spcAft>
                      </a:pPr>
                      <a:r>
                        <a:rPr lang="es-MX" sz="1000">
                          <a:effectLst/>
                        </a:rPr>
                        <a:t> </a:t>
                      </a:r>
                      <a:endParaRPr lang="es-ES" sz="1000" dirty="0">
                        <a:effectLst/>
                      </a:endParaRPr>
                    </a:p>
                    <a:p>
                      <a:pPr>
                        <a:spcAft>
                          <a:spcPts val="0"/>
                        </a:spcAft>
                      </a:pPr>
                      <a:r>
                        <a:rPr lang="es-MX" sz="1000">
                          <a:effectLst/>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43" marR="64943" marT="0" marB="0"/>
                </a:tc>
                <a:extLst>
                  <a:ext uri="{0D108BD9-81ED-4DB2-BD59-A6C34878D82A}">
                    <a16:rowId xmlns:a16="http://schemas.microsoft.com/office/drawing/2014/main" val="10000"/>
                  </a:ext>
                </a:extLst>
              </a:tr>
              <a:tr h="317501">
                <a:tc>
                  <a:txBody>
                    <a:bodyPr/>
                    <a:lstStyle/>
                    <a:p>
                      <a:pPr>
                        <a:spcAft>
                          <a:spcPts val="0"/>
                        </a:spcAft>
                      </a:pPr>
                      <a:r>
                        <a:rPr lang="es-MX" sz="1000">
                          <a:effectLst/>
                        </a:rPr>
                        <a:t>OBSERVACIONES: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43" marR="64943" marT="0" marB="0"/>
                </a:tc>
                <a:tc>
                  <a:txBody>
                    <a:bodyPr/>
                    <a:lstStyle/>
                    <a:p>
                      <a:pPr>
                        <a:spcAft>
                          <a:spcPts val="0"/>
                        </a:spcAft>
                      </a:pPr>
                      <a:r>
                        <a:rPr lang="es-MX" sz="1000">
                          <a:effectLst/>
                        </a:rPr>
                        <a:t> </a:t>
                      </a:r>
                      <a:endParaRPr lang="es-ES" sz="1000" dirty="0">
                        <a:effectLst/>
                      </a:endParaRPr>
                    </a:p>
                    <a:p>
                      <a:pPr>
                        <a:spcAft>
                          <a:spcPts val="0"/>
                        </a:spcAft>
                      </a:pPr>
                      <a:r>
                        <a:rPr lang="es-MX" sz="1000">
                          <a:effectLst/>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943" marR="64943"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69843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0849" y="846613"/>
            <a:ext cx="9404723" cy="349140"/>
          </a:xfrm>
        </p:spPr>
        <p:txBody>
          <a:bodyPr/>
          <a:lstStyle/>
          <a:p>
            <a:r>
              <a:rPr lang="es-MX" sz="1600" b="1">
                <a:solidFill>
                  <a:srgbClr val="FFFF00"/>
                </a:solidFill>
              </a:rPr>
              <a:t>PRODUCTO 11. EVALUACIÓN. FORMATOS. PRERREQUISITOS. Prof. Juan José Gómez García</a:t>
            </a:r>
            <a:br>
              <a:rPr lang="es-MX" sz="1600" b="1"/>
            </a:br>
            <a:endParaRPr lang="es-ES" sz="1600" dirty="0"/>
          </a:p>
        </p:txBody>
      </p:sp>
      <p:sp>
        <p:nvSpPr>
          <p:cNvPr id="4" name="Rectángulo 3"/>
          <p:cNvSpPr/>
          <p:nvPr/>
        </p:nvSpPr>
        <p:spPr>
          <a:xfrm>
            <a:off x="787790" y="1195753"/>
            <a:ext cx="11000935" cy="830997"/>
          </a:xfrm>
          <a:prstGeom prst="rect">
            <a:avLst/>
          </a:prstGeom>
        </p:spPr>
        <p:txBody>
          <a:bodyPr wrap="square">
            <a:spAutoFit/>
          </a:bodyPr>
          <a:lstStyle/>
          <a:p>
            <a:pPr>
              <a:spcAft>
                <a:spcPts val="0"/>
              </a:spcAft>
            </a:pPr>
            <a:r>
              <a:rPr lang="es-ES" sz="1200" b="1" dirty="0">
                <a:latin typeface="Arial" panose="020B0604020202020204" pitchFamily="34" charset="0"/>
                <a:ea typeface="Times New Roman" panose="02020603050405020304" pitchFamily="18" charset="0"/>
                <a:cs typeface="Times New Roman" panose="02020603050405020304" pitchFamily="18" charset="0"/>
              </a:rPr>
              <a:t>Propuesto por:___________________________________ 								 Telef. ó Cel:___________________      </a:t>
            </a:r>
            <a:endParaRPr lang="es-ES" dirty="0">
              <a:latin typeface="Times New Roman" panose="02020603050405020304" pitchFamily="18" charset="0"/>
              <a:ea typeface="Times New Roman" panose="02020603050405020304" pitchFamily="18" charset="0"/>
            </a:endParaRPr>
          </a:p>
          <a:p>
            <a:pPr>
              <a:spcAft>
                <a:spcPts val="0"/>
              </a:spcAft>
            </a:pPr>
            <a:r>
              <a:rPr lang="es-ES" sz="1200" b="1" dirty="0">
                <a:latin typeface="Arial" panose="020B0604020202020204" pitchFamily="34" charset="0"/>
                <a:ea typeface="Times New Roman" panose="02020603050405020304" pitchFamily="18" charset="0"/>
                <a:cs typeface="Times New Roman" panose="02020603050405020304" pitchFamily="18" charset="0"/>
              </a:rPr>
              <a:t>Correo  electrónico:_____________________________________________________________</a:t>
            </a:r>
            <a:endParaRPr lang="es-ES" dirty="0">
              <a:latin typeface="Times New Roman" panose="02020603050405020304" pitchFamily="18" charset="0"/>
              <a:ea typeface="Times New Roman" panose="02020603050405020304" pitchFamily="18" charset="0"/>
            </a:endParaRPr>
          </a:p>
          <a:p>
            <a:pPr>
              <a:spcAft>
                <a:spcPts val="0"/>
              </a:spcAft>
            </a:pPr>
            <a:r>
              <a:rPr lang="es-ES" sz="1200" b="1" dirty="0">
                <a:latin typeface="Arial" panose="020B0604020202020204" pitchFamily="34" charset="0"/>
                <a:ea typeface="Times New Roman" panose="02020603050405020304" pitchFamily="18" charset="0"/>
              </a:rPr>
              <a:t>Institución Educativa : ____________________________________________________________________________</a:t>
            </a:r>
            <a:r>
              <a:rPr lang="es-ES" sz="1200" b="1" kern="0" dirty="0">
                <a:latin typeface="Arial" panose="020B0604020202020204" pitchFamily="34" charset="0"/>
                <a:cs typeface="Times New Roman" panose="02020603050405020304" pitchFamily="18" charset="0"/>
              </a:rPr>
              <a:t>                                          Grado:___________                  Fecha :____________________</a:t>
            </a:r>
            <a:endParaRPr lang="es-ES" b="1" kern="0" dirty="0">
              <a:latin typeface="Times New Roman" panose="02020603050405020304" pitchFamily="18" charset="0"/>
            </a:endParaRPr>
          </a:p>
        </p:txBody>
      </p:sp>
      <p:sp>
        <p:nvSpPr>
          <p:cNvPr id="8" name="Rectangle 1"/>
          <p:cNvSpPr>
            <a:spLocks noChangeArrowheads="1"/>
          </p:cNvSpPr>
          <p:nvPr/>
        </p:nvSpPr>
        <p:spPr bwMode="auto">
          <a:xfrm>
            <a:off x="1258058" y="5488208"/>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graphicFrame>
        <p:nvGraphicFramePr>
          <p:cNvPr id="9" name="Tabla 8"/>
          <p:cNvGraphicFramePr>
            <a:graphicFrameLocks noGrp="1"/>
          </p:cNvGraphicFramePr>
          <p:nvPr>
            <p:extLst>
              <p:ext uri="{D42A27DB-BD31-4B8C-83A1-F6EECF244321}">
                <p14:modId xmlns:p14="http://schemas.microsoft.com/office/powerpoint/2010/main" val="3109318016"/>
              </p:ext>
            </p:extLst>
          </p:nvPr>
        </p:nvGraphicFramePr>
        <p:xfrm>
          <a:off x="787792" y="2126529"/>
          <a:ext cx="10247779" cy="3385832"/>
        </p:xfrm>
        <a:graphic>
          <a:graphicData uri="http://schemas.openxmlformats.org/drawingml/2006/table">
            <a:tbl>
              <a:tblPr>
                <a:tableStyleId>{5C22544A-7EE6-4342-B048-85BDC9FD1C3A}</a:tableStyleId>
              </a:tblPr>
              <a:tblGrid>
                <a:gridCol w="4479236">
                  <a:extLst>
                    <a:ext uri="{9D8B030D-6E8A-4147-A177-3AD203B41FA5}">
                      <a16:colId xmlns:a16="http://schemas.microsoft.com/office/drawing/2014/main" val="20000"/>
                    </a:ext>
                  </a:extLst>
                </a:gridCol>
                <a:gridCol w="122261">
                  <a:extLst>
                    <a:ext uri="{9D8B030D-6E8A-4147-A177-3AD203B41FA5}">
                      <a16:colId xmlns:a16="http://schemas.microsoft.com/office/drawing/2014/main" val="20001"/>
                    </a:ext>
                  </a:extLst>
                </a:gridCol>
                <a:gridCol w="122261">
                  <a:extLst>
                    <a:ext uri="{9D8B030D-6E8A-4147-A177-3AD203B41FA5}">
                      <a16:colId xmlns:a16="http://schemas.microsoft.com/office/drawing/2014/main" val="20002"/>
                    </a:ext>
                  </a:extLst>
                </a:gridCol>
                <a:gridCol w="1776539">
                  <a:extLst>
                    <a:ext uri="{9D8B030D-6E8A-4147-A177-3AD203B41FA5}">
                      <a16:colId xmlns:a16="http://schemas.microsoft.com/office/drawing/2014/main" val="20003"/>
                    </a:ext>
                  </a:extLst>
                </a:gridCol>
                <a:gridCol w="3747482">
                  <a:extLst>
                    <a:ext uri="{9D8B030D-6E8A-4147-A177-3AD203B41FA5}">
                      <a16:colId xmlns:a16="http://schemas.microsoft.com/office/drawing/2014/main" val="20004"/>
                    </a:ext>
                  </a:extLst>
                </a:gridCol>
              </a:tblGrid>
              <a:tr h="193197">
                <a:tc gridSpan="3">
                  <a:txBody>
                    <a:bodyPr/>
                    <a:lstStyle/>
                    <a:p>
                      <a:pPr algn="l">
                        <a:spcAft>
                          <a:spcPts val="0"/>
                        </a:spcAft>
                      </a:pPr>
                      <a:r>
                        <a:rPr lang="es-ES" sz="900" kern="0" dirty="0">
                          <a:effectLst/>
                        </a:rPr>
                        <a:t>TITULO DEL PLAN DE CLASE: </a:t>
                      </a:r>
                      <a:endParaRPr lang="es-ES" sz="800" kern="0" dirty="0">
                        <a:effectLst/>
                      </a:endParaRPr>
                    </a:p>
                    <a:p>
                      <a:pPr>
                        <a:spcAft>
                          <a:spcPts val="0"/>
                        </a:spcAft>
                      </a:pPr>
                      <a:r>
                        <a:rPr lang="es-ES" sz="1000" dirty="0">
                          <a:effectLst/>
                        </a:rPr>
                        <a:t> </a:t>
                      </a:r>
                      <a:endParaRPr lang="es-ES" sz="1000" dirty="0">
                        <a:effectLst/>
                        <a:latin typeface="Times New Roman" panose="02020603050405020304" pitchFamily="18" charset="0"/>
                        <a:ea typeface="Times New Roman" panose="02020603050405020304" pitchFamily="18" charset="0"/>
                      </a:endParaRPr>
                    </a:p>
                  </a:txBody>
                  <a:tcPr marL="35267" marR="35267" marT="0" marB="0"/>
                </a:tc>
                <a:tc hMerge="1">
                  <a:txBody>
                    <a:bodyPr/>
                    <a:lstStyle/>
                    <a:p>
                      <a:endParaRPr lang="es-ES"/>
                    </a:p>
                  </a:txBody>
                  <a:tcPr/>
                </a:tc>
                <a:tc hMerge="1">
                  <a:txBody>
                    <a:bodyPr/>
                    <a:lstStyle/>
                    <a:p>
                      <a:endParaRPr lang="es-ES"/>
                    </a:p>
                  </a:txBody>
                  <a:tcPr/>
                </a:tc>
                <a:tc gridSpan="2">
                  <a:txBody>
                    <a:bodyPr/>
                    <a:lstStyle/>
                    <a:p>
                      <a:pPr algn="l">
                        <a:spcAft>
                          <a:spcPts val="0"/>
                        </a:spcAft>
                      </a:pPr>
                      <a:r>
                        <a:rPr lang="es-ES" sz="900" kern="0" dirty="0">
                          <a:effectLst/>
                        </a:rPr>
                        <a:t>DURACIÓN:   </a:t>
                      </a:r>
                      <a:endParaRPr lang="es-ES" sz="800" b="1" kern="0" dirty="0">
                        <a:effectLst/>
                        <a:latin typeface="Times New Roman" panose="02020603050405020304" pitchFamily="18" charset="0"/>
                      </a:endParaRPr>
                    </a:p>
                  </a:txBody>
                  <a:tcPr marL="35267" marR="35267" marT="0" marB="0"/>
                </a:tc>
                <a:tc hMerge="1">
                  <a:txBody>
                    <a:bodyPr/>
                    <a:lstStyle/>
                    <a:p>
                      <a:endParaRPr lang="es-ES"/>
                    </a:p>
                  </a:txBody>
                  <a:tcPr/>
                </a:tc>
                <a:extLst>
                  <a:ext uri="{0D108BD9-81ED-4DB2-BD59-A6C34878D82A}">
                    <a16:rowId xmlns:a16="http://schemas.microsoft.com/office/drawing/2014/main" val="10000"/>
                  </a:ext>
                </a:extLst>
              </a:tr>
              <a:tr h="172861">
                <a:tc>
                  <a:txBody>
                    <a:bodyPr/>
                    <a:lstStyle/>
                    <a:p>
                      <a:pPr algn="ctr">
                        <a:spcAft>
                          <a:spcPts val="0"/>
                        </a:spcAft>
                      </a:pPr>
                      <a:r>
                        <a:rPr lang="es-ES" sz="900" kern="0" dirty="0">
                          <a:effectLst/>
                        </a:rPr>
                        <a:t>ASIGNATURA</a:t>
                      </a:r>
                      <a:endParaRPr lang="es-ES" sz="800" b="1" kern="0" dirty="0">
                        <a:effectLst/>
                        <a:latin typeface="Times New Roman" panose="02020603050405020304" pitchFamily="18" charset="0"/>
                      </a:endParaRPr>
                    </a:p>
                  </a:txBody>
                  <a:tcPr marL="35267" marR="35267" marT="0" marB="0" anchor="ctr"/>
                </a:tc>
                <a:tc gridSpan="2">
                  <a:txBody>
                    <a:bodyPr/>
                    <a:lstStyle/>
                    <a:p>
                      <a:pPr algn="l">
                        <a:spcAft>
                          <a:spcPts val="0"/>
                        </a:spcAft>
                      </a:pPr>
                      <a:r>
                        <a:rPr lang="es-ES" sz="900" kern="0" dirty="0">
                          <a:effectLst/>
                        </a:rPr>
                        <a:t> </a:t>
                      </a:r>
                      <a:endParaRPr lang="es-ES" sz="800" b="1" kern="0" dirty="0">
                        <a:effectLst/>
                        <a:latin typeface="Times New Roman" panose="02020603050405020304" pitchFamily="18" charset="0"/>
                      </a:endParaRPr>
                    </a:p>
                  </a:txBody>
                  <a:tcPr marL="35267" marR="35267" marT="0" marB="0"/>
                </a:tc>
                <a:tc hMerge="1">
                  <a:txBody>
                    <a:bodyPr/>
                    <a:lstStyle/>
                    <a:p>
                      <a:endParaRPr lang="es-ES"/>
                    </a:p>
                  </a:txBody>
                  <a:tcPr/>
                </a:tc>
                <a:tc gridSpan="2">
                  <a:txBody>
                    <a:bodyPr/>
                    <a:lstStyle/>
                    <a:p>
                      <a:pPr algn="ctr">
                        <a:spcAft>
                          <a:spcPts val="0"/>
                        </a:spcAft>
                      </a:pPr>
                      <a:r>
                        <a:rPr lang="es-ES" sz="900" kern="0" dirty="0">
                          <a:effectLst/>
                        </a:rPr>
                        <a:t>SUBTEMAS</a:t>
                      </a:r>
                      <a:endParaRPr lang="es-ES" sz="800" kern="0" dirty="0">
                        <a:effectLst/>
                      </a:endParaRPr>
                    </a:p>
                    <a:p>
                      <a:pPr>
                        <a:spcAft>
                          <a:spcPts val="0"/>
                        </a:spcAft>
                      </a:pPr>
                      <a:r>
                        <a:rPr lang="es-ES" sz="800" dirty="0">
                          <a:effectLst/>
                        </a:rPr>
                        <a:t> </a:t>
                      </a:r>
                      <a:endParaRPr lang="es-ES" sz="1000" dirty="0">
                        <a:effectLst/>
                        <a:latin typeface="Times New Roman" panose="02020603050405020304" pitchFamily="18" charset="0"/>
                        <a:ea typeface="Times New Roman" panose="02020603050405020304" pitchFamily="18" charset="0"/>
                      </a:endParaRPr>
                    </a:p>
                  </a:txBody>
                  <a:tcPr marL="35267" marR="35267" marT="0" marB="0" anchor="ctr"/>
                </a:tc>
                <a:tc hMerge="1">
                  <a:txBody>
                    <a:bodyPr/>
                    <a:lstStyle/>
                    <a:p>
                      <a:endParaRPr lang="es-ES"/>
                    </a:p>
                  </a:txBody>
                  <a:tcPr/>
                </a:tc>
                <a:extLst>
                  <a:ext uri="{0D108BD9-81ED-4DB2-BD59-A6C34878D82A}">
                    <a16:rowId xmlns:a16="http://schemas.microsoft.com/office/drawing/2014/main" val="10001"/>
                  </a:ext>
                </a:extLst>
              </a:tr>
              <a:tr h="193197">
                <a:tc gridSpan="5">
                  <a:txBody>
                    <a:bodyPr/>
                    <a:lstStyle/>
                    <a:p>
                      <a:pPr>
                        <a:spcAft>
                          <a:spcPts val="0"/>
                        </a:spcAft>
                      </a:pPr>
                      <a:r>
                        <a:rPr lang="es-ES" sz="900" dirty="0">
                          <a:effectLst/>
                        </a:rPr>
                        <a:t>OBJETIVO Y/O HABILIDADES</a:t>
                      </a:r>
                      <a:endParaRPr lang="es-ES" sz="1000" dirty="0">
                        <a:effectLst/>
                      </a:endParaRPr>
                    </a:p>
                    <a:p>
                      <a:pPr>
                        <a:spcAft>
                          <a:spcPts val="0"/>
                        </a:spcAft>
                      </a:pPr>
                      <a:r>
                        <a:rPr lang="es-ES" sz="1000" dirty="0">
                          <a:effectLst/>
                        </a:rPr>
                        <a:t> </a:t>
                      </a:r>
                      <a:endParaRPr lang="es-ES" sz="1000" dirty="0">
                        <a:effectLst/>
                        <a:latin typeface="Times New Roman" panose="02020603050405020304" pitchFamily="18" charset="0"/>
                        <a:ea typeface="Times New Roman" panose="02020603050405020304" pitchFamily="18" charset="0"/>
                      </a:endParaRPr>
                    </a:p>
                  </a:txBody>
                  <a:tcPr marL="35267" marR="35267"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2"/>
                  </a:ext>
                </a:extLst>
              </a:tr>
              <a:tr h="1694192">
                <a:tc gridSpan="2">
                  <a:txBody>
                    <a:bodyPr/>
                    <a:lstStyle/>
                    <a:p>
                      <a:pPr>
                        <a:spcAft>
                          <a:spcPts val="0"/>
                        </a:spcAft>
                      </a:pPr>
                      <a:r>
                        <a:rPr lang="es-ES" sz="900" dirty="0">
                          <a:effectLst/>
                        </a:rPr>
                        <a:t>ACTIVIDADES Y DESARROLLO DE LA CLASE</a:t>
                      </a:r>
                      <a:endParaRPr lang="es-ES" sz="1000" dirty="0">
                        <a:effectLst/>
                        <a:latin typeface="Times New Roman" panose="02020603050405020304" pitchFamily="18" charset="0"/>
                        <a:ea typeface="Times New Roman" panose="02020603050405020304" pitchFamily="18" charset="0"/>
                      </a:endParaRPr>
                    </a:p>
                  </a:txBody>
                  <a:tcPr marL="35267" marR="35267" marT="0" marB="0" anchor="ctr"/>
                </a:tc>
                <a:tc hMerge="1">
                  <a:txBody>
                    <a:bodyPr/>
                    <a:lstStyle/>
                    <a:p>
                      <a:endParaRPr lang="es-ES"/>
                    </a:p>
                  </a:txBody>
                  <a:tcPr/>
                </a:tc>
                <a:tc gridSpan="2">
                  <a:txBody>
                    <a:bodyPr/>
                    <a:lstStyle/>
                    <a:p>
                      <a:pPr algn="ctr">
                        <a:spcAft>
                          <a:spcPts val="0"/>
                        </a:spcAft>
                      </a:pPr>
                      <a:r>
                        <a:rPr lang="es-ES" sz="1000" dirty="0">
                          <a:effectLst/>
                        </a:rPr>
                        <a:t> </a:t>
                      </a:r>
                      <a:r>
                        <a:rPr lang="es-ES" sz="900" dirty="0">
                          <a:effectLst/>
                        </a:rPr>
                        <a:t>RECURSOS DIDÁCTICOS</a:t>
                      </a:r>
                      <a:endParaRPr lang="es-ES" sz="1000" dirty="0">
                        <a:effectLst/>
                      </a:endParaRPr>
                    </a:p>
                    <a:p>
                      <a:pPr algn="ctr">
                        <a:spcAft>
                          <a:spcPts val="0"/>
                        </a:spcAft>
                      </a:pPr>
                      <a:r>
                        <a:rPr lang="es-ES" sz="900" dirty="0">
                          <a:effectLst/>
                        </a:rPr>
                        <a:t> </a:t>
                      </a:r>
                      <a:endParaRPr lang="es-ES" sz="1000" dirty="0">
                        <a:effectLst/>
                        <a:latin typeface="Times New Roman" panose="02020603050405020304" pitchFamily="18" charset="0"/>
                        <a:ea typeface="Times New Roman" panose="02020603050405020304" pitchFamily="18" charset="0"/>
                      </a:endParaRPr>
                    </a:p>
                  </a:txBody>
                  <a:tcPr marL="35267" marR="35267" marT="0" marB="0" anchor="ctr"/>
                </a:tc>
                <a:tc hMerge="1">
                  <a:txBody>
                    <a:bodyPr/>
                    <a:lstStyle/>
                    <a:p>
                      <a:endParaRPr lang="es-ES"/>
                    </a:p>
                  </a:txBody>
                  <a:tcPr/>
                </a:tc>
                <a:tc>
                  <a:txBody>
                    <a:bodyPr/>
                    <a:lstStyle/>
                    <a:p>
                      <a:pPr algn="ctr">
                        <a:spcAft>
                          <a:spcPts val="0"/>
                        </a:spcAft>
                      </a:pPr>
                      <a:r>
                        <a:rPr lang="es-ES" sz="900" dirty="0">
                          <a:effectLst/>
                        </a:rPr>
                        <a:t>ESTRATEGIA O PROCESO DE EVALUACIÓN</a:t>
                      </a:r>
                      <a:endParaRPr lang="es-ES" sz="1000" dirty="0">
                        <a:effectLst/>
                        <a:latin typeface="Times New Roman" panose="02020603050405020304" pitchFamily="18" charset="0"/>
                        <a:ea typeface="Times New Roman" panose="02020603050405020304" pitchFamily="18" charset="0"/>
                      </a:endParaRPr>
                    </a:p>
                  </a:txBody>
                  <a:tcPr marL="35267" marR="35267" marT="0" marB="0" anchor="ctr"/>
                </a:tc>
                <a:extLst>
                  <a:ext uri="{0D108BD9-81ED-4DB2-BD59-A6C34878D82A}">
                    <a16:rowId xmlns:a16="http://schemas.microsoft.com/office/drawing/2014/main" val="10003"/>
                  </a:ext>
                </a:extLst>
              </a:tr>
              <a:tr h="569423">
                <a:tc gridSpan="2">
                  <a:txBody>
                    <a:bodyPr/>
                    <a:lstStyle/>
                    <a:p>
                      <a:pPr>
                        <a:spcAft>
                          <a:spcPts val="0"/>
                        </a:spcAft>
                      </a:pPr>
                      <a:r>
                        <a:rPr lang="es-ES" sz="800" dirty="0">
                          <a:effectLst/>
                        </a:rPr>
                        <a:t> </a:t>
                      </a:r>
                      <a:endParaRPr lang="es-ES" sz="1000" dirty="0">
                        <a:effectLst/>
                      </a:endParaRPr>
                    </a:p>
                    <a:p>
                      <a:pPr>
                        <a:spcAft>
                          <a:spcPts val="0"/>
                        </a:spcAft>
                      </a:pPr>
                      <a:r>
                        <a:rPr lang="es-ES" sz="800" dirty="0">
                          <a:effectLst/>
                        </a:rPr>
                        <a:t> </a:t>
                      </a:r>
                      <a:endParaRPr lang="es-ES" sz="1000" dirty="0">
                        <a:effectLst/>
                      </a:endParaRPr>
                    </a:p>
                    <a:p>
                      <a:pPr>
                        <a:spcAft>
                          <a:spcPts val="0"/>
                        </a:spcAft>
                      </a:pPr>
                      <a:r>
                        <a:rPr lang="es-ES" sz="800" dirty="0">
                          <a:effectLst/>
                        </a:rPr>
                        <a:t> </a:t>
                      </a:r>
                      <a:endParaRPr lang="es-ES" sz="1000" dirty="0">
                        <a:effectLst/>
                      </a:endParaRPr>
                    </a:p>
                    <a:p>
                      <a:pPr>
                        <a:spcAft>
                          <a:spcPts val="0"/>
                        </a:spcAft>
                      </a:pPr>
                      <a:r>
                        <a:rPr lang="es-ES" sz="800" dirty="0">
                          <a:effectLst/>
                        </a:rPr>
                        <a:t> </a:t>
                      </a:r>
                      <a:endParaRPr lang="es-ES" sz="1000" dirty="0">
                        <a:effectLst/>
                      </a:endParaRPr>
                    </a:p>
                    <a:p>
                      <a:pPr>
                        <a:spcAft>
                          <a:spcPts val="0"/>
                        </a:spcAft>
                      </a:pPr>
                      <a:r>
                        <a:rPr lang="es-ES" sz="800" dirty="0">
                          <a:effectLst/>
                        </a:rPr>
                        <a:t> </a:t>
                      </a:r>
                      <a:endParaRPr lang="es-ES" sz="1000" dirty="0">
                        <a:effectLst/>
                      </a:endParaRPr>
                    </a:p>
                    <a:p>
                      <a:pPr>
                        <a:spcAft>
                          <a:spcPts val="0"/>
                        </a:spcAft>
                      </a:pPr>
                      <a:r>
                        <a:rPr lang="es-ES" sz="800" dirty="0">
                          <a:effectLst/>
                        </a:rPr>
                        <a:t> </a:t>
                      </a:r>
                      <a:endParaRPr lang="es-ES" sz="1000" dirty="0">
                        <a:effectLst/>
                      </a:endParaRPr>
                    </a:p>
                    <a:p>
                      <a:pPr>
                        <a:spcAft>
                          <a:spcPts val="0"/>
                        </a:spcAft>
                      </a:pPr>
                      <a:r>
                        <a:rPr lang="es-ES" sz="800" dirty="0">
                          <a:effectLst/>
                        </a:rPr>
                        <a:t> </a:t>
                      </a:r>
                      <a:endParaRPr lang="es-ES" sz="1000" dirty="0">
                        <a:effectLst/>
                        <a:latin typeface="Times New Roman" panose="02020603050405020304" pitchFamily="18" charset="0"/>
                        <a:ea typeface="Times New Roman" panose="02020603050405020304" pitchFamily="18" charset="0"/>
                      </a:endParaRPr>
                    </a:p>
                  </a:txBody>
                  <a:tcPr marL="35267" marR="35267" marT="0" marB="0"/>
                </a:tc>
                <a:tc hMerge="1">
                  <a:txBody>
                    <a:bodyPr/>
                    <a:lstStyle/>
                    <a:p>
                      <a:endParaRPr lang="es-ES"/>
                    </a:p>
                  </a:txBody>
                  <a:tcPr/>
                </a:tc>
                <a:tc gridSpan="2">
                  <a:txBody>
                    <a:bodyPr/>
                    <a:lstStyle/>
                    <a:p>
                      <a:pPr>
                        <a:spcAft>
                          <a:spcPts val="0"/>
                        </a:spcAft>
                      </a:pPr>
                      <a:r>
                        <a:rPr lang="es-ES" sz="800" dirty="0">
                          <a:effectLst/>
                        </a:rPr>
                        <a:t> </a:t>
                      </a:r>
                      <a:endParaRPr lang="es-ES" sz="1000" dirty="0">
                        <a:effectLst/>
                        <a:latin typeface="Times New Roman" panose="02020603050405020304" pitchFamily="18" charset="0"/>
                        <a:ea typeface="Times New Roman" panose="02020603050405020304" pitchFamily="18" charset="0"/>
                      </a:endParaRPr>
                    </a:p>
                  </a:txBody>
                  <a:tcPr marL="35267" marR="35267" marT="0" marB="0"/>
                </a:tc>
                <a:tc hMerge="1">
                  <a:txBody>
                    <a:bodyPr/>
                    <a:lstStyle/>
                    <a:p>
                      <a:endParaRPr lang="es-ES"/>
                    </a:p>
                  </a:txBody>
                  <a:tcPr/>
                </a:tc>
                <a:tc>
                  <a:txBody>
                    <a:bodyPr/>
                    <a:lstStyle/>
                    <a:p>
                      <a:pPr>
                        <a:spcAft>
                          <a:spcPts val="0"/>
                        </a:spcAft>
                      </a:pPr>
                      <a:r>
                        <a:rPr lang="es-ES" sz="800" dirty="0">
                          <a:effectLst/>
                        </a:rPr>
                        <a:t> </a:t>
                      </a:r>
                      <a:endParaRPr lang="es-ES" sz="1000" dirty="0">
                        <a:effectLst/>
                      </a:endParaRPr>
                    </a:p>
                    <a:p>
                      <a:pPr marL="68580" indent="-68580">
                        <a:spcAft>
                          <a:spcPts val="0"/>
                        </a:spcAft>
                      </a:pPr>
                      <a:r>
                        <a:rPr lang="es-ES" sz="800" dirty="0">
                          <a:effectLst/>
                        </a:rPr>
                        <a:t> </a:t>
                      </a:r>
                      <a:endParaRPr lang="es-ES" sz="1000" dirty="0">
                        <a:effectLst/>
                        <a:latin typeface="Times New Roman" panose="02020603050405020304" pitchFamily="18" charset="0"/>
                        <a:ea typeface="Times New Roman" panose="02020603050405020304" pitchFamily="18" charset="0"/>
                      </a:endParaRPr>
                    </a:p>
                  </a:txBody>
                  <a:tcPr marL="35267" marR="35267" marT="0" marB="0"/>
                </a:tc>
                <a:extLst>
                  <a:ext uri="{0D108BD9-81ED-4DB2-BD59-A6C34878D82A}">
                    <a16:rowId xmlns:a16="http://schemas.microsoft.com/office/drawing/2014/main" val="10004"/>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700575891"/>
              </p:ext>
            </p:extLst>
          </p:nvPr>
        </p:nvGraphicFramePr>
        <p:xfrm>
          <a:off x="787789" y="5716808"/>
          <a:ext cx="10247781" cy="624840"/>
        </p:xfrm>
        <a:graphic>
          <a:graphicData uri="http://schemas.openxmlformats.org/drawingml/2006/table">
            <a:tbl>
              <a:tblPr firstRow="1" firstCol="1" lastRow="1" lastCol="1" bandRow="1" bandCol="1">
                <a:tableStyleId>{5C22544A-7EE6-4342-B048-85BDC9FD1C3A}</a:tableStyleId>
              </a:tblPr>
              <a:tblGrid>
                <a:gridCol w="10247781">
                  <a:extLst>
                    <a:ext uri="{9D8B030D-6E8A-4147-A177-3AD203B41FA5}">
                      <a16:colId xmlns:a16="http://schemas.microsoft.com/office/drawing/2014/main" val="20000"/>
                    </a:ext>
                  </a:extLst>
                </a:gridCol>
              </a:tblGrid>
              <a:tr h="408228">
                <a:tc>
                  <a:txBody>
                    <a:bodyPr/>
                    <a:lstStyle/>
                    <a:p>
                      <a:pPr>
                        <a:spcAft>
                          <a:spcPts val="0"/>
                        </a:spcAft>
                      </a:pPr>
                      <a:r>
                        <a:rPr lang="es-ES" sz="1000" dirty="0">
                          <a:effectLst/>
                        </a:rPr>
                        <a:t>RESULTADOS OBTENIDOS:</a:t>
                      </a:r>
                      <a:endParaRPr lang="es-ES" sz="1100" dirty="0">
                        <a:effectLst/>
                      </a:endParaRPr>
                    </a:p>
                    <a:p>
                      <a:pPr>
                        <a:spcAft>
                          <a:spcPts val="0"/>
                        </a:spcAft>
                      </a:pPr>
                      <a:r>
                        <a:rPr lang="es-ES" sz="1000" dirty="0">
                          <a:effectLst/>
                        </a:rPr>
                        <a:t> </a:t>
                      </a:r>
                      <a:endParaRPr lang="es-ES" sz="1100" dirty="0">
                        <a:effectLst/>
                      </a:endParaRPr>
                    </a:p>
                    <a:p>
                      <a:pPr>
                        <a:spcAft>
                          <a:spcPts val="0"/>
                        </a:spcAft>
                      </a:pPr>
                      <a:r>
                        <a:rPr lang="es-ES" sz="1000" dirty="0">
                          <a:effectLst/>
                        </a:rPr>
                        <a:t> </a:t>
                      </a:r>
                      <a:endParaRPr lang="es-ES" sz="1100" dirty="0">
                        <a:effectLst/>
                      </a:endParaRPr>
                    </a:p>
                    <a:p>
                      <a:pPr>
                        <a:spcAft>
                          <a:spcPts val="0"/>
                        </a:spcAft>
                      </a:pPr>
                      <a:endParaRPr lang="es-ES" sz="1100" dirty="0">
                        <a:effectLst/>
                      </a:endParaRPr>
                    </a:p>
                  </a:txBody>
                  <a:tcPr marL="64991" marR="64991"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47200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73180"/>
            <a:ext cx="9866993" cy="343695"/>
          </a:xfrm>
        </p:spPr>
        <p:txBody>
          <a:bodyPr/>
          <a:lstStyle/>
          <a:p>
            <a:pPr algn="ctr"/>
            <a:r>
              <a:rPr lang="es-MX" sz="1600" b="1">
                <a:solidFill>
                  <a:srgbClr val="FFFF00"/>
                </a:solidFill>
              </a:rPr>
              <a:t>    PLANEACIÓN SESIÓN POR SESIÓN</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2584359" y="213640"/>
          <a:ext cx="615950" cy="712788"/>
        </p:xfrm>
        <a:graphic>
          <a:graphicData uri="http://schemas.openxmlformats.org/presentationml/2006/ole">
            <mc:AlternateContent xmlns:mc="http://schemas.openxmlformats.org/markup-compatibility/2006">
              <mc:Choice xmlns:v="urn:schemas-microsoft-com:vml" Requires="v">
                <p:oleObj spid="_x0000_s96275" r:id="rId3" imgW="1749552" imgH="2011680" progId="">
                  <p:embed/>
                </p:oleObj>
              </mc:Choice>
              <mc:Fallback>
                <p:oleObj r:id="rId3" imgW="1749552" imgH="2011680" progId="">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359" y="213640"/>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530911"/>
            <a:ext cx="68518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a:ln>
                  <a:noFill/>
                </a:ln>
                <a:solidFill>
                  <a:schemeClr val="tx1"/>
                </a:solidFill>
                <a:effectLst/>
                <a:latin typeface="Arial" pitchFamily="34" charset="0"/>
                <a:cs typeface="Arial" pitchFamily="34" charset="0"/>
              </a:rPr>
            </a:br>
            <a:endParaRPr kumimoji="0" lang="es-MX"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1" name="20 Rectángulo"/>
          <p:cNvSpPr/>
          <p:nvPr/>
        </p:nvSpPr>
        <p:spPr>
          <a:xfrm>
            <a:off x="744583" y="1007906"/>
            <a:ext cx="11194868" cy="276999"/>
          </a:xfrm>
          <a:prstGeom prst="rect">
            <a:avLst/>
          </a:prstGeom>
        </p:spPr>
        <p:txBody>
          <a:bodyPr wrap="square">
            <a:spAutoFit/>
          </a:bodyPr>
          <a:lstStyle/>
          <a:p>
            <a:pPr algn="ctr"/>
            <a:r>
              <a:rPr lang="es-MX" sz="1200" b="1">
                <a:solidFill>
                  <a:srgbClr val="FFFF00"/>
                </a:solidFill>
              </a:rPr>
              <a:t>PRODUCTO 12. EVALUACIÓN.FORMATOS.HETEROGÉNEO. </a:t>
            </a:r>
            <a:endParaRPr lang="es-MX" sz="1200" b="1"/>
          </a:p>
        </p:txBody>
      </p:sp>
      <p:sp>
        <p:nvSpPr>
          <p:cNvPr id="78853" name="Rectangle 5"/>
          <p:cNvSpPr>
            <a:spLocks noChangeArrowheads="1"/>
          </p:cNvSpPr>
          <p:nvPr/>
        </p:nvSpPr>
        <p:spPr bwMode="auto">
          <a:xfrm>
            <a:off x="1998617" y="1265088"/>
            <a:ext cx="7968343"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PLANEACIÓN </a:t>
            </a:r>
            <a:r>
              <a:rPr lang="es-MX" sz="1200" b="1" dirty="0">
                <a:solidFill>
                  <a:srgbClr val="FFFF00"/>
                </a:solidFill>
                <a:latin typeface="Calibri" pitchFamily="34" charset="0"/>
                <a:ea typeface="Calibri" pitchFamily="34" charset="0"/>
                <a:cs typeface="Arial" pitchFamily="34" charset="0"/>
              </a:rPr>
              <a:t>SESIÓN POR SESIÓN </a:t>
            </a: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DEL PROYECTO </a:t>
            </a:r>
            <a:r>
              <a:rPr lang="es-MX" sz="1200" b="1" dirty="0">
                <a:solidFill>
                  <a:srgbClr val="FFFF00"/>
                </a:solidFill>
                <a:latin typeface="Calibri" pitchFamily="34" charset="0"/>
                <a:ea typeface="Calibri" pitchFamily="34" charset="0"/>
                <a:cs typeface="Arial" pitchFamily="34" charset="0"/>
              </a:rPr>
              <a:t>MULTIDISCIPLINARIO</a:t>
            </a: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ciclo 2018-2019</a:t>
            </a:r>
            <a:endParaRPr kumimoji="0" lang="es-MX" sz="1800" b="0" i="0" u="none" strike="noStrike" cap="none" normalizeH="0" baseline="0" dirty="0">
              <a:ln>
                <a:noFill/>
              </a:ln>
              <a:solidFill>
                <a:srgbClr val="FFFF00"/>
              </a:solidFill>
              <a:effectLst/>
              <a:latin typeface="Arial" pitchFamily="34" charset="0"/>
              <a:cs typeface="Arial" pitchFamily="34" charset="0"/>
            </a:endParaRPr>
          </a:p>
        </p:txBody>
      </p:sp>
      <p:pic>
        <p:nvPicPr>
          <p:cNvPr id="5" name="Imagen 4" descr="Captura de pantalla 2018-04-27 a la(s) 08.29.3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3165" y="1640984"/>
            <a:ext cx="7512704" cy="4553339"/>
          </a:xfrm>
          <a:prstGeom prst="rect">
            <a:avLst/>
          </a:prstGeom>
        </p:spPr>
      </p:pic>
    </p:spTree>
    <p:extLst>
      <p:ext uri="{BB962C8B-B14F-4D97-AF65-F5344CB8AC3E}">
        <p14:creationId xmlns:p14="http://schemas.microsoft.com/office/powerpoint/2010/main" val="1136702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73180"/>
            <a:ext cx="9866993" cy="343695"/>
          </a:xfrm>
        </p:spPr>
        <p:txBody>
          <a:bodyPr/>
          <a:lstStyle/>
          <a:p>
            <a:pPr algn="ctr"/>
            <a:r>
              <a:rPr lang="es-MX" sz="1600" b="1">
                <a:solidFill>
                  <a:srgbClr val="FFFF00"/>
                </a:solidFill>
              </a:rPr>
              <a:t>    PLANEACIÓN SESIÓN POR SESIÓN</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2584359" y="213640"/>
          <a:ext cx="615950" cy="712788"/>
        </p:xfrm>
        <a:graphic>
          <a:graphicData uri="http://schemas.openxmlformats.org/presentationml/2006/ole">
            <mc:AlternateContent xmlns:mc="http://schemas.openxmlformats.org/markup-compatibility/2006">
              <mc:Choice xmlns:v="urn:schemas-microsoft-com:vml" Requires="v">
                <p:oleObj spid="_x0000_s97299" r:id="rId3" imgW="1749552" imgH="2011680" progId="">
                  <p:embed/>
                </p:oleObj>
              </mc:Choice>
              <mc:Fallback>
                <p:oleObj r:id="rId3" imgW="1749552" imgH="2011680" progId="">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359" y="213640"/>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530911"/>
            <a:ext cx="68518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a:ln>
                  <a:noFill/>
                </a:ln>
                <a:solidFill>
                  <a:schemeClr val="tx1"/>
                </a:solidFill>
                <a:effectLst/>
                <a:latin typeface="Arial" pitchFamily="34" charset="0"/>
                <a:cs typeface="Arial" pitchFamily="34" charset="0"/>
              </a:rPr>
            </a:br>
            <a:endParaRPr kumimoji="0" lang="es-MX"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1" name="20 Rectángulo"/>
          <p:cNvSpPr/>
          <p:nvPr/>
        </p:nvSpPr>
        <p:spPr>
          <a:xfrm>
            <a:off x="744583" y="1007906"/>
            <a:ext cx="11194868" cy="276999"/>
          </a:xfrm>
          <a:prstGeom prst="rect">
            <a:avLst/>
          </a:prstGeom>
        </p:spPr>
        <p:txBody>
          <a:bodyPr wrap="square">
            <a:spAutoFit/>
          </a:bodyPr>
          <a:lstStyle/>
          <a:p>
            <a:pPr algn="ctr"/>
            <a:r>
              <a:rPr lang="es-MX" sz="1200" b="1" dirty="0">
                <a:solidFill>
                  <a:srgbClr val="FFFF00"/>
                </a:solidFill>
              </a:rPr>
              <a:t>PRODUCTO 11. EVALUACIÓN. FORMATOS. PRERREQUISITOS. Prof. Rafael Barajas Rivera</a:t>
            </a:r>
            <a:endParaRPr lang="es-MX" sz="1200" b="1" dirty="0"/>
          </a:p>
        </p:txBody>
      </p:sp>
      <p:sp>
        <p:nvSpPr>
          <p:cNvPr id="78853" name="Rectangle 5"/>
          <p:cNvSpPr>
            <a:spLocks noChangeArrowheads="1"/>
          </p:cNvSpPr>
          <p:nvPr/>
        </p:nvSpPr>
        <p:spPr bwMode="auto">
          <a:xfrm>
            <a:off x="1998617" y="1265088"/>
            <a:ext cx="7968343"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PLANEACIÓN </a:t>
            </a:r>
            <a:r>
              <a:rPr lang="es-MX" sz="1200" b="1" dirty="0">
                <a:solidFill>
                  <a:srgbClr val="FFFF00"/>
                </a:solidFill>
                <a:latin typeface="Calibri" pitchFamily="34" charset="0"/>
                <a:ea typeface="Calibri" pitchFamily="34" charset="0"/>
                <a:cs typeface="Arial" pitchFamily="34" charset="0"/>
              </a:rPr>
              <a:t>SESIÓN POR SESIÓN </a:t>
            </a: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DEL PROYECTO </a:t>
            </a:r>
            <a:r>
              <a:rPr lang="es-MX" sz="1200" b="1" dirty="0">
                <a:solidFill>
                  <a:srgbClr val="FFFF00"/>
                </a:solidFill>
                <a:latin typeface="Calibri" pitchFamily="34" charset="0"/>
                <a:ea typeface="Calibri" pitchFamily="34" charset="0"/>
                <a:cs typeface="Arial" pitchFamily="34" charset="0"/>
              </a:rPr>
              <a:t>MULTIDISCIPLINARIO</a:t>
            </a:r>
            <a:r>
              <a:rPr kumimoji="0" lang="es-MX" sz="1200" b="1" i="0" u="none" strike="noStrike" cap="none" normalizeH="0" baseline="0" dirty="0">
                <a:ln>
                  <a:noFill/>
                </a:ln>
                <a:solidFill>
                  <a:srgbClr val="FFFF00"/>
                </a:solidFill>
                <a:effectLst/>
                <a:latin typeface="Calibri" pitchFamily="34" charset="0"/>
                <a:ea typeface="Calibri" pitchFamily="34" charset="0"/>
                <a:cs typeface="Arial" pitchFamily="34" charset="0"/>
              </a:rPr>
              <a:t> ciclo 2018-2019</a:t>
            </a:r>
            <a:endParaRPr kumimoji="0" lang="es-MX" sz="1800" b="0" i="0" u="none" strike="noStrike" cap="none" normalizeH="0" baseline="0" dirty="0">
              <a:ln>
                <a:noFill/>
              </a:ln>
              <a:solidFill>
                <a:srgbClr val="FFFF00"/>
              </a:solidFill>
              <a:effectLst/>
              <a:latin typeface="Arial" pitchFamily="34" charset="0"/>
              <a:cs typeface="Arial" pitchFamily="34" charset="0"/>
            </a:endParaRPr>
          </a:p>
        </p:txBody>
      </p:sp>
      <p:pic>
        <p:nvPicPr>
          <p:cNvPr id="4" name="Imagen 3" descr="Captura de pantalla 2018-04-27 a la(s) 08.32.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690" y="1674359"/>
            <a:ext cx="7475141" cy="4490468"/>
          </a:xfrm>
          <a:prstGeom prst="rect">
            <a:avLst/>
          </a:prstGeom>
        </p:spPr>
      </p:pic>
    </p:spTree>
    <p:extLst>
      <p:ext uri="{BB962C8B-B14F-4D97-AF65-F5344CB8AC3E}">
        <p14:creationId xmlns:p14="http://schemas.microsoft.com/office/powerpoint/2010/main" val="1568006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73180"/>
            <a:ext cx="9866993" cy="343695"/>
          </a:xfrm>
        </p:spPr>
        <p:txBody>
          <a:bodyPr/>
          <a:lstStyle/>
          <a:p>
            <a:pPr algn="ctr"/>
            <a:r>
              <a:rPr lang="es-MX" sz="1600" b="1">
                <a:solidFill>
                  <a:srgbClr val="FFFF00"/>
                </a:solidFill>
              </a:rPr>
              <a:t>    PLANEACIÓN SESIÓN POR SESIÓN</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2584359" y="213640"/>
          <a:ext cx="615950" cy="712788"/>
        </p:xfrm>
        <a:graphic>
          <a:graphicData uri="http://schemas.openxmlformats.org/presentationml/2006/ole">
            <mc:AlternateContent xmlns:mc="http://schemas.openxmlformats.org/markup-compatibility/2006">
              <mc:Choice xmlns:v="urn:schemas-microsoft-com:vml" Requires="v">
                <p:oleObj spid="_x0000_s1039" r:id="rId3" imgW="1749552" imgH="2011680" progId="">
                  <p:embed/>
                </p:oleObj>
              </mc:Choice>
              <mc:Fallback>
                <p:oleObj r:id="rId3" imgW="1749552" imgH="2011680" progId="">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359" y="213640"/>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530911"/>
            <a:ext cx="68518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a:ln>
                  <a:noFill/>
                </a:ln>
                <a:solidFill>
                  <a:schemeClr val="tx1"/>
                </a:solidFill>
                <a:effectLst/>
                <a:latin typeface="Arial" pitchFamily="34" charset="0"/>
                <a:cs typeface="Arial" pitchFamily="34" charset="0"/>
              </a:rPr>
            </a:br>
            <a:endParaRPr kumimoji="0" lang="es-MX"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1" name="20 Rectángulo"/>
          <p:cNvSpPr/>
          <p:nvPr/>
        </p:nvSpPr>
        <p:spPr>
          <a:xfrm>
            <a:off x="744583" y="1007906"/>
            <a:ext cx="11194868" cy="276999"/>
          </a:xfrm>
          <a:prstGeom prst="rect">
            <a:avLst/>
          </a:prstGeom>
        </p:spPr>
        <p:txBody>
          <a:bodyPr wrap="square">
            <a:spAutoFit/>
          </a:bodyPr>
          <a:lstStyle/>
          <a:p>
            <a:pPr algn="ctr"/>
            <a:r>
              <a:rPr lang="es-MX" sz="1200" b="1" dirty="0">
                <a:solidFill>
                  <a:srgbClr val="FFFF00"/>
                </a:solidFill>
              </a:rPr>
              <a:t>PRODUCTO 11. EVALUACIÓN. FORMATOS. PRERREQUISITOS. Prof. Rafael Barajas Rivera</a:t>
            </a:r>
            <a:endParaRPr lang="es-MX" sz="1200" b="1" dirty="0"/>
          </a:p>
        </p:txBody>
      </p:sp>
      <p:sp>
        <p:nvSpPr>
          <p:cNvPr id="78853" name="Rectangle 5"/>
          <p:cNvSpPr>
            <a:spLocks noChangeArrowheads="1"/>
          </p:cNvSpPr>
          <p:nvPr/>
        </p:nvSpPr>
        <p:spPr bwMode="auto">
          <a:xfrm>
            <a:off x="1998617" y="1265088"/>
            <a:ext cx="7968343"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a:ln>
                  <a:noFill/>
                </a:ln>
                <a:solidFill>
                  <a:srgbClr val="FFFF00"/>
                </a:solidFill>
                <a:effectLst/>
                <a:latin typeface="Calibri" pitchFamily="34" charset="0"/>
                <a:ea typeface="Calibri" pitchFamily="34" charset="0"/>
                <a:cs typeface="Arial" pitchFamily="34" charset="0"/>
              </a:rPr>
              <a:t>                PLANEACIÓN </a:t>
            </a:r>
            <a:r>
              <a:rPr lang="es-MX" sz="1200" b="1">
                <a:solidFill>
                  <a:srgbClr val="FFFF00"/>
                </a:solidFill>
                <a:latin typeface="Calibri" pitchFamily="34" charset="0"/>
                <a:ea typeface="Calibri" pitchFamily="34" charset="0"/>
                <a:cs typeface="Arial" pitchFamily="34" charset="0"/>
              </a:rPr>
              <a:t>SESIÓN POR SESIÓN </a:t>
            </a:r>
            <a:r>
              <a:rPr kumimoji="0" lang="es-MX" sz="1200" b="1" i="0" u="none" strike="noStrike" cap="none" normalizeH="0" baseline="0">
                <a:ln>
                  <a:noFill/>
                </a:ln>
                <a:solidFill>
                  <a:srgbClr val="FFFF00"/>
                </a:solidFill>
                <a:effectLst/>
                <a:latin typeface="Calibri" pitchFamily="34" charset="0"/>
                <a:ea typeface="Calibri" pitchFamily="34" charset="0"/>
                <a:cs typeface="Arial" pitchFamily="34" charset="0"/>
              </a:rPr>
              <a:t> DEL PROYECTO INTERDISICIPLINARIO ciclo 2018-2019</a:t>
            </a:r>
            <a:endParaRPr kumimoji="0" lang="es-MX" sz="1800" b="0" i="0" u="none" strike="noStrike" cap="none" normalizeH="0" baseline="0">
              <a:ln>
                <a:noFill/>
              </a:ln>
              <a:solidFill>
                <a:srgbClr val="FFFF00"/>
              </a:solidFill>
              <a:effectLst/>
              <a:latin typeface="Arial" pitchFamily="34" charset="0"/>
              <a:cs typeface="Arial" pitchFamily="34" charset="0"/>
            </a:endParaRPr>
          </a:p>
        </p:txBody>
      </p:sp>
      <p:pic>
        <p:nvPicPr>
          <p:cNvPr id="2" name="Imagen 1" descr="Captura de pantalla 2018-04-27 a la(s) 08.33.2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811" y="1646492"/>
            <a:ext cx="8607212" cy="4503585"/>
          </a:xfrm>
          <a:prstGeom prst="rect">
            <a:avLst/>
          </a:prstGeom>
        </p:spPr>
      </p:pic>
    </p:spTree>
    <p:extLst>
      <p:ext uri="{BB962C8B-B14F-4D97-AF65-F5344CB8AC3E}">
        <p14:creationId xmlns:p14="http://schemas.microsoft.com/office/powerpoint/2010/main" val="25425442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52589" y="187247"/>
            <a:ext cx="9404723" cy="343695"/>
          </a:xfrm>
        </p:spPr>
        <p:txBody>
          <a:bodyPr/>
          <a:lstStyle/>
          <a:p>
            <a:pPr algn="ctr"/>
            <a:r>
              <a:rPr lang="es-MX" sz="1600" b="1">
                <a:solidFill>
                  <a:srgbClr val="FFFF00"/>
                </a:solidFill>
              </a:rPr>
              <a:t>    PLANEACIÓN GENERAL</a:t>
            </a:r>
          </a:p>
        </p:txBody>
      </p:sp>
      <p:sp>
        <p:nvSpPr>
          <p:cNvPr id="2053" name="Conector recto 1"/>
          <p:cNvSpPr>
            <a:spLocks noChangeShapeType="1"/>
          </p:cNvSpPr>
          <p:nvPr/>
        </p:nvSpPr>
        <p:spPr bwMode="auto">
          <a:xfrm>
            <a:off x="3904790" y="554243"/>
            <a:ext cx="3521075" cy="0"/>
          </a:xfrm>
          <a:prstGeom prst="line">
            <a:avLst/>
          </a:prstGeom>
          <a:noFill/>
          <a:ln w="28575">
            <a:solidFill>
              <a:srgbClr val="969696"/>
            </a:solidFill>
            <a:round/>
            <a:headEnd/>
            <a:tailEnd/>
          </a:ln>
        </p:spPr>
        <p:txBody>
          <a:bodyPr vert="horz" wrap="square" lIns="91440" tIns="45720" rIns="91440" bIns="45720" numCol="1" anchor="t" anchorCtr="0" compatLnSpc="1">
            <a:prstTxWarp prst="textNoShape">
              <a:avLst/>
            </a:prstTxWarp>
          </a:bodyPr>
          <a:lstStyle/>
          <a:p>
            <a:r>
              <a:rPr lang="es-MX"/>
              <a:t>                 </a:t>
            </a:r>
          </a:p>
        </p:txBody>
      </p:sp>
      <p:sp>
        <p:nvSpPr>
          <p:cNvPr id="2052" name="Cuadro de texto 2"/>
          <p:cNvSpPr txBox="1">
            <a:spLocks noChangeArrowheads="1"/>
          </p:cNvSpPr>
          <p:nvPr/>
        </p:nvSpPr>
        <p:spPr bwMode="auto">
          <a:xfrm>
            <a:off x="3541252" y="509997"/>
            <a:ext cx="4343400" cy="288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BellGothic BT"/>
                <a:ea typeface="Times New Roman" pitchFamily="18" charset="0"/>
                <a:cs typeface="Times New Roman" pitchFamily="18" charset="0"/>
              </a:rPr>
              <a:t>“Más que educar, una forma diferente de pensar”</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051" name="Cuadro de texto 3"/>
          <p:cNvSpPr txBox="1">
            <a:spLocks noChangeArrowheads="1"/>
          </p:cNvSpPr>
          <p:nvPr/>
        </p:nvSpPr>
        <p:spPr bwMode="auto">
          <a:xfrm>
            <a:off x="2836863" y="457200"/>
            <a:ext cx="5687705"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endParaRPr kumimoji="0" lang="es-ES" sz="1600" b="1" i="1"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es-ES" sz="1600" b="1" i="1" dirty="0">
                <a:latin typeface="Arial" pitchFamily="34" charset="0"/>
                <a:ea typeface="Times New Roman" pitchFamily="18" charset="0"/>
                <a:cs typeface="Arial" pitchFamily="34" charset="0"/>
              </a:rPr>
              <a:t>         </a:t>
            </a:r>
            <a:r>
              <a:rPr kumimoji="0" lang="es-E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INSTITUTO "ANDERSEN</a:t>
            </a:r>
            <a:r>
              <a:rPr kumimoji="0" lang="es-ES"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s-ES"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050" name="Object 2"/>
          <p:cNvGraphicFramePr>
            <a:graphicFrameLocks noChangeAspect="1"/>
          </p:cNvGraphicFramePr>
          <p:nvPr/>
        </p:nvGraphicFramePr>
        <p:xfrm>
          <a:off x="2584359" y="213640"/>
          <a:ext cx="615950" cy="712788"/>
        </p:xfrm>
        <a:graphic>
          <a:graphicData uri="http://schemas.openxmlformats.org/presentationml/2006/ole">
            <mc:AlternateContent xmlns:mc="http://schemas.openxmlformats.org/markup-compatibility/2006">
              <mc:Choice xmlns:v="urn:schemas-microsoft-com:vml" Requires="v">
                <p:oleObj spid="_x0000_s99340" r:id="rId3" imgW="1749552" imgH="2011680" progId="">
                  <p:embed/>
                </p:oleObj>
              </mc:Choice>
              <mc:Fallback>
                <p:oleObj r:id="rId3" imgW="1749552" imgH="201168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359" y="213640"/>
                        <a:ext cx="6159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57" name="Rectangle 9"/>
          <p:cNvSpPr>
            <a:spLocks noChangeArrowheads="1"/>
          </p:cNvSpPr>
          <p:nvPr/>
        </p:nvSpPr>
        <p:spPr bwMode="auto">
          <a:xfrm>
            <a:off x="0" y="457200"/>
            <a:ext cx="12192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s-MX"/>
          </a:p>
        </p:txBody>
      </p:sp>
      <p:sp>
        <p:nvSpPr>
          <p:cNvPr id="2058" name="Rectangle 10"/>
          <p:cNvSpPr>
            <a:spLocks noChangeArrowheads="1"/>
          </p:cNvSpPr>
          <p:nvPr/>
        </p:nvSpPr>
        <p:spPr bwMode="auto">
          <a:xfrm>
            <a:off x="2566219" y="530911"/>
            <a:ext cx="68518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19338" algn="l"/>
              </a:tabLst>
            </a:pPr>
            <a:br>
              <a:rPr kumimoji="0" lang="es-MX" sz="1800" b="0" i="0" u="none" strike="noStrike" cap="none" normalizeH="0" baseline="0">
                <a:ln>
                  <a:noFill/>
                </a:ln>
                <a:solidFill>
                  <a:schemeClr val="tx1"/>
                </a:solidFill>
                <a:effectLst/>
                <a:latin typeface="Arial" pitchFamily="34" charset="0"/>
                <a:cs typeface="Arial" pitchFamily="34" charset="0"/>
              </a:rPr>
            </a:br>
            <a:endParaRPr kumimoji="0" lang="es-MX"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319338" algn="l"/>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21" name="20 Rectángulo"/>
          <p:cNvSpPr/>
          <p:nvPr/>
        </p:nvSpPr>
        <p:spPr>
          <a:xfrm>
            <a:off x="744583" y="1007906"/>
            <a:ext cx="11194868" cy="276999"/>
          </a:xfrm>
          <a:prstGeom prst="rect">
            <a:avLst/>
          </a:prstGeom>
        </p:spPr>
        <p:txBody>
          <a:bodyPr wrap="square">
            <a:spAutoFit/>
          </a:bodyPr>
          <a:lstStyle/>
          <a:p>
            <a:pPr algn="ctr"/>
            <a:r>
              <a:rPr lang="es-MX" sz="1200" b="1">
                <a:solidFill>
                  <a:srgbClr val="FFFF00"/>
                </a:solidFill>
              </a:rPr>
              <a:t>PRODUCTO 12. EVALUACIÓN.FORMATOS.HETEROGÉNEO</a:t>
            </a:r>
            <a:endParaRPr lang="es-MX" sz="1200" b="1"/>
          </a:p>
        </p:txBody>
      </p:sp>
      <p:graphicFrame>
        <p:nvGraphicFramePr>
          <p:cNvPr id="22" name="21 Tabla"/>
          <p:cNvGraphicFramePr>
            <a:graphicFrameLocks noGrp="1"/>
          </p:cNvGraphicFramePr>
          <p:nvPr/>
        </p:nvGraphicFramePr>
        <p:xfrm>
          <a:off x="2018938" y="1920240"/>
          <a:ext cx="8128000" cy="679268"/>
        </p:xfrm>
        <a:graphic>
          <a:graphicData uri="http://schemas.openxmlformats.org/drawingml/2006/table">
            <a:tbl>
              <a:tblPr/>
              <a:tblGrid>
                <a:gridCol w="8128000">
                  <a:extLst>
                    <a:ext uri="{9D8B030D-6E8A-4147-A177-3AD203B41FA5}">
                      <a16:colId xmlns:a16="http://schemas.microsoft.com/office/drawing/2014/main" val="20000"/>
                    </a:ext>
                  </a:extLst>
                </a:gridCol>
              </a:tblGrid>
              <a:tr h="679268">
                <a:tc>
                  <a:txBody>
                    <a:bodyPr/>
                    <a:lstStyle/>
                    <a:p>
                      <a:pPr algn="just">
                        <a:lnSpc>
                          <a:spcPct val="115000"/>
                        </a:lnSpc>
                        <a:spcAft>
                          <a:spcPts val="0"/>
                        </a:spcAft>
                      </a:pPr>
                      <a:r>
                        <a:rPr lang="es-ES" sz="1000" dirty="0">
                          <a:latin typeface="Calibri"/>
                          <a:ea typeface="Calibri"/>
                          <a:cs typeface="ArialMT"/>
                        </a:rPr>
                        <a:t>MARCO DE REFERENCIA/JUSTIFICACIÓN: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3" name="22 Tabla"/>
          <p:cNvGraphicFramePr>
            <a:graphicFrameLocks noGrp="1"/>
          </p:cNvGraphicFramePr>
          <p:nvPr/>
        </p:nvGraphicFramePr>
        <p:xfrm>
          <a:off x="1992810" y="3117721"/>
          <a:ext cx="8127999" cy="883815"/>
        </p:xfrm>
        <a:graphic>
          <a:graphicData uri="http://schemas.openxmlformats.org/drawingml/2006/table">
            <a:tbl>
              <a:tblPr/>
              <a:tblGrid>
                <a:gridCol w="1533922">
                  <a:extLst>
                    <a:ext uri="{9D8B030D-6E8A-4147-A177-3AD203B41FA5}">
                      <a16:colId xmlns:a16="http://schemas.microsoft.com/office/drawing/2014/main" val="20000"/>
                    </a:ext>
                  </a:extLst>
                </a:gridCol>
                <a:gridCol w="1533922">
                  <a:extLst>
                    <a:ext uri="{9D8B030D-6E8A-4147-A177-3AD203B41FA5}">
                      <a16:colId xmlns:a16="http://schemas.microsoft.com/office/drawing/2014/main" val="20001"/>
                    </a:ext>
                  </a:extLst>
                </a:gridCol>
                <a:gridCol w="1620569">
                  <a:extLst>
                    <a:ext uri="{9D8B030D-6E8A-4147-A177-3AD203B41FA5}">
                      <a16:colId xmlns:a16="http://schemas.microsoft.com/office/drawing/2014/main" val="20002"/>
                    </a:ext>
                  </a:extLst>
                </a:gridCol>
                <a:gridCol w="1642370">
                  <a:extLst>
                    <a:ext uri="{9D8B030D-6E8A-4147-A177-3AD203B41FA5}">
                      <a16:colId xmlns:a16="http://schemas.microsoft.com/office/drawing/2014/main" val="20003"/>
                    </a:ext>
                  </a:extLst>
                </a:gridCol>
                <a:gridCol w="1797216">
                  <a:extLst>
                    <a:ext uri="{9D8B030D-6E8A-4147-A177-3AD203B41FA5}">
                      <a16:colId xmlns:a16="http://schemas.microsoft.com/office/drawing/2014/main" val="20004"/>
                    </a:ext>
                  </a:extLst>
                </a:gridCol>
              </a:tblGrid>
              <a:tr h="339431">
                <a:tc>
                  <a:txBody>
                    <a:bodyPr/>
                    <a:lstStyle/>
                    <a:p>
                      <a:pPr>
                        <a:lnSpc>
                          <a:spcPct val="115000"/>
                        </a:lnSpc>
                        <a:spcAft>
                          <a:spcPts val="0"/>
                        </a:spcAft>
                      </a:pPr>
                      <a:r>
                        <a:rPr lang="es-ES" sz="1000" dirty="0">
                          <a:latin typeface="Calibri"/>
                          <a:ea typeface="Calibri"/>
                          <a:cs typeface="Arial"/>
                        </a:rPr>
                        <a:t>INTENCIÓN</a:t>
                      </a:r>
                      <a:endParaRPr lang="es-MX" sz="1000">
                        <a:latin typeface="Calibri"/>
                        <a:ea typeface="Calibri"/>
                        <a:cs typeface="Arial"/>
                      </a:endParaRPr>
                    </a:p>
                    <a:p>
                      <a:pPr>
                        <a:lnSpc>
                          <a:spcPct val="115000"/>
                        </a:lnSpc>
                        <a:spcAft>
                          <a:spcPts val="0"/>
                        </a:spcAft>
                      </a:pPr>
                      <a:r>
                        <a:rPr lang="es-ES" sz="1000" dirty="0">
                          <a:latin typeface="Calibri"/>
                          <a:ea typeface="Calibri"/>
                          <a:cs typeface="Arial"/>
                        </a:rPr>
                        <a:t>Planteamiento:</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Delimitación: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Hipótesis: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Solución: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dirty="0">
                          <a:latin typeface="Calibri"/>
                          <a:ea typeface="Calibri"/>
                          <a:cs typeface="Arial"/>
                        </a:rPr>
                        <a:t>Retroalimentación e innovación: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3295">
                <a:tc gridSpan="5">
                  <a:txBody>
                    <a:bodyPr/>
                    <a:lstStyle/>
                    <a:p>
                      <a:pPr>
                        <a:lnSpc>
                          <a:spcPct val="115000"/>
                        </a:lnSpc>
                        <a:spcAft>
                          <a:spcPts val="0"/>
                        </a:spcAft>
                      </a:pPr>
                      <a:r>
                        <a:rPr lang="es-ES" sz="1000" dirty="0">
                          <a:latin typeface="Calibri"/>
                          <a:ea typeface="Calibri"/>
                          <a:cs typeface="Arial"/>
                        </a:rPr>
                        <a:t>OBJETIVO GENERAL:</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graphicFrame>
        <p:nvGraphicFramePr>
          <p:cNvPr id="24" name="23 Tabla"/>
          <p:cNvGraphicFramePr>
            <a:graphicFrameLocks noGrp="1"/>
          </p:cNvGraphicFramePr>
          <p:nvPr/>
        </p:nvGraphicFramePr>
        <p:xfrm>
          <a:off x="2058126" y="4520836"/>
          <a:ext cx="8128000" cy="1030878"/>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515439">
                <a:tc>
                  <a:txBody>
                    <a:bodyPr/>
                    <a:lstStyle/>
                    <a:p>
                      <a:pPr algn="ctr">
                        <a:lnSpc>
                          <a:spcPct val="115000"/>
                        </a:lnSpc>
                        <a:spcAft>
                          <a:spcPts val="0"/>
                        </a:spcAft>
                      </a:pPr>
                      <a:r>
                        <a:rPr lang="es-MX" sz="1000">
                          <a:latin typeface="Calibri"/>
                          <a:ea typeface="Century Gothic"/>
                          <a:cs typeface="Century Gothic"/>
                        </a:rPr>
                        <a:t>DISCIPLINAS: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latin typeface="Calibri"/>
                          <a:ea typeface="Century Gothic"/>
                          <a:cs typeface="Century Gothic"/>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latin typeface="Calibri"/>
                          <a:ea typeface="Century Gothic"/>
                          <a:cs typeface="Century Gothic"/>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latin typeface="Calibri"/>
                          <a:ea typeface="Century Gothic"/>
                          <a:cs typeface="Century Gothic"/>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5439">
                <a:tc>
                  <a:txBody>
                    <a:bodyPr/>
                    <a:lstStyle/>
                    <a:p>
                      <a:pPr>
                        <a:lnSpc>
                          <a:spcPct val="115000"/>
                        </a:lnSpc>
                        <a:spcAft>
                          <a:spcPts val="0"/>
                        </a:spcAft>
                      </a:pPr>
                      <a:r>
                        <a:rPr lang="es-MX" sz="1000">
                          <a:latin typeface="Calibri"/>
                          <a:ea typeface="Century Gothic"/>
                          <a:cs typeface="Century Gothic"/>
                        </a:rPr>
                        <a:t>+ OBJETIVOS/PROPÓSITOS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MX" sz="1000">
                        <a:latin typeface="Calibri"/>
                        <a:ea typeface="Century Gothic"/>
                        <a:cs typeface="Century Gothic"/>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MX" sz="1000">
                        <a:latin typeface="Calibri"/>
                        <a:ea typeface="Century Gothic"/>
                        <a:cs typeface="Century Gothic"/>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000">
                          <a:solidFill>
                            <a:srgbClr val="000000"/>
                          </a:solidFill>
                          <a:latin typeface="Calibri"/>
                          <a:ea typeface="Arial"/>
                          <a:cs typeface="Century Gothic"/>
                        </a:rPr>
                        <a:t> </a:t>
                      </a:r>
                      <a:endParaRPr lang="es-MX" sz="1100">
                        <a:solidFill>
                          <a:srgbClr val="000000"/>
                        </a:solidFill>
                        <a:latin typeface="Century Gothic"/>
                        <a:ea typeface="Arial"/>
                        <a:cs typeface="Century Gothic"/>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5" name="24 Rectángulo"/>
          <p:cNvSpPr/>
          <p:nvPr/>
        </p:nvSpPr>
        <p:spPr>
          <a:xfrm>
            <a:off x="2024744" y="1606731"/>
            <a:ext cx="8098971" cy="276999"/>
          </a:xfrm>
          <a:prstGeom prst="rect">
            <a:avLst/>
          </a:prstGeom>
        </p:spPr>
        <p:txBody>
          <a:bodyPr wrap="square">
            <a:spAutoFit/>
          </a:bodyPr>
          <a:lstStyle/>
          <a:p>
            <a:pPr lvl="0" defTabSz="914400" eaLnBrk="0" fontAlgn="base" hangingPunct="0">
              <a:spcBef>
                <a:spcPct val="0"/>
              </a:spcBef>
              <a:spcAft>
                <a:spcPct val="0"/>
              </a:spcAft>
            </a:pPr>
            <a:r>
              <a:rPr lang="es-MX" sz="1200">
                <a:latin typeface="Calibri" pitchFamily="34" charset="0"/>
                <a:ea typeface="Calibri" pitchFamily="34" charset="0"/>
                <a:cs typeface="Arial" pitchFamily="34" charset="0"/>
              </a:rPr>
              <a:t>CONTEXTO</a:t>
            </a:r>
            <a:endParaRPr lang="es-MX" sz="1200">
              <a:latin typeface="Arial" pitchFamily="34" charset="0"/>
              <a:cs typeface="Arial" pitchFamily="34" charset="0"/>
            </a:endParaRPr>
          </a:p>
        </p:txBody>
      </p:sp>
      <p:sp>
        <p:nvSpPr>
          <p:cNvPr id="26" name="25 Rectángulo"/>
          <p:cNvSpPr/>
          <p:nvPr/>
        </p:nvSpPr>
        <p:spPr>
          <a:xfrm>
            <a:off x="2011680" y="2747945"/>
            <a:ext cx="4184789" cy="276999"/>
          </a:xfrm>
          <a:prstGeom prst="rect">
            <a:avLst/>
          </a:prstGeom>
        </p:spPr>
        <p:txBody>
          <a:bodyPr wrap="square">
            <a:spAutoFit/>
          </a:bodyPr>
          <a:lstStyle/>
          <a:p>
            <a:pPr lvl="0" defTabSz="914400" eaLnBrk="0" fontAlgn="base" hangingPunct="0">
              <a:spcBef>
                <a:spcPct val="0"/>
              </a:spcBef>
              <a:spcAft>
                <a:spcPct val="0"/>
              </a:spcAft>
            </a:pPr>
            <a:r>
              <a:rPr lang="es-ES" sz="1200" dirty="0">
                <a:latin typeface="Calibri" pitchFamily="34" charset="0"/>
                <a:ea typeface="Calibri" pitchFamily="34" charset="0"/>
                <a:cs typeface="Arial" pitchFamily="34" charset="0"/>
              </a:rPr>
              <a:t>INTENCIÓN/OBJETIVO GENERAL</a:t>
            </a:r>
            <a:endParaRPr lang="es-ES" sz="2000" dirty="0">
              <a:latin typeface="Arial" pitchFamily="34" charset="0"/>
              <a:cs typeface="Arial" pitchFamily="34" charset="0"/>
            </a:endParaRPr>
          </a:p>
        </p:txBody>
      </p:sp>
      <p:sp>
        <p:nvSpPr>
          <p:cNvPr id="27" name="26 Rectángulo"/>
          <p:cNvSpPr/>
          <p:nvPr/>
        </p:nvSpPr>
        <p:spPr>
          <a:xfrm>
            <a:off x="2027236" y="4054231"/>
            <a:ext cx="2813527" cy="369332"/>
          </a:xfrm>
          <a:prstGeom prst="rect">
            <a:avLst/>
          </a:prstGeom>
        </p:spPr>
        <p:txBody>
          <a:bodyPr wrap="none">
            <a:spAutoFit/>
          </a:bodyPr>
          <a:lstStyle/>
          <a:p>
            <a:pPr lvl="0" defTabSz="914400" fontAlgn="base">
              <a:spcBef>
                <a:spcPct val="0"/>
              </a:spcBef>
              <a:spcAft>
                <a:spcPct val="0"/>
              </a:spcAft>
            </a:pPr>
            <a:r>
              <a:rPr lang="es-ES" sz="1200" dirty="0">
                <a:latin typeface="Calibri" pitchFamily="34" charset="0"/>
                <a:ea typeface="Calibri" pitchFamily="34" charset="0"/>
                <a:cs typeface="Arial" pitchFamily="34" charset="0"/>
              </a:rPr>
              <a:t>DISCIPLINAS INVOLUCRADAS (OBJETIVOS</a:t>
            </a:r>
            <a:r>
              <a:rPr lang="es-ES" dirty="0">
                <a:latin typeface="Calibri" pitchFamily="34" charset="0"/>
                <a:ea typeface="Calibri" pitchFamily="34" charset="0"/>
                <a:cs typeface="Arial" pitchFamily="34" charset="0"/>
              </a:rPr>
              <a:t>)</a:t>
            </a:r>
            <a:endParaRPr lang="es-ES" sz="3200" dirty="0">
              <a:latin typeface="Arial" pitchFamily="34" charset="0"/>
              <a:cs typeface="Arial" pitchFamily="34" charset="0"/>
            </a:endParaRPr>
          </a:p>
        </p:txBody>
      </p:sp>
      <p:sp>
        <p:nvSpPr>
          <p:cNvPr id="78853" name="Rectangle 5"/>
          <p:cNvSpPr>
            <a:spLocks noChangeArrowheads="1"/>
          </p:cNvSpPr>
          <p:nvPr/>
        </p:nvSpPr>
        <p:spPr bwMode="auto">
          <a:xfrm>
            <a:off x="1998617" y="1265088"/>
            <a:ext cx="7968343"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a:ln>
                  <a:noFill/>
                </a:ln>
                <a:solidFill>
                  <a:srgbClr val="FFFF00"/>
                </a:solidFill>
                <a:effectLst/>
                <a:latin typeface="Calibri" pitchFamily="34" charset="0"/>
                <a:ea typeface="Calibri" pitchFamily="34" charset="0"/>
                <a:cs typeface="Arial" pitchFamily="34" charset="0"/>
              </a:rPr>
              <a:t>PLANEACIÓN GENERAL DEL PROYECTO INTERDISICIPLINARIO ciclo 2018-2019</a:t>
            </a:r>
            <a:endParaRPr kumimoji="0" lang="es-MX" sz="1800" b="0" i="0" u="none" strike="noStrike" cap="none" normalizeH="0" baseline="0">
              <a:ln>
                <a:noFill/>
              </a:ln>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val="4124230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9531" y="452718"/>
            <a:ext cx="8901303" cy="200425"/>
          </a:xfrm>
        </p:spPr>
        <p:txBody>
          <a:bodyPr/>
          <a:lstStyle/>
          <a:p>
            <a:pPr lvl="0" defTabSz="914400" fontAlgn="base">
              <a:spcAft>
                <a:spcPct val="0"/>
              </a:spcAft>
            </a:pPr>
            <a:r>
              <a:rPr lang="es-ES" sz="1200" dirty="0">
                <a:solidFill>
                  <a:schemeClr val="tx1"/>
                </a:solidFill>
                <a:latin typeface="Calibri" pitchFamily="34" charset="0"/>
                <a:ea typeface="Calibri" pitchFamily="34" charset="0"/>
                <a:cs typeface="Arial" pitchFamily="34" charset="0"/>
              </a:rPr>
              <a:t>        EVALUACIÓN (TIPOS Y HERRAMIENTAS)</a:t>
            </a:r>
            <a:endParaRPr lang="es-MX" sz="1600"/>
          </a:p>
        </p:txBody>
      </p:sp>
      <p:graphicFrame>
        <p:nvGraphicFramePr>
          <p:cNvPr id="3" name="2 Tabla"/>
          <p:cNvGraphicFramePr>
            <a:graphicFrameLocks noGrp="1"/>
          </p:cNvGraphicFramePr>
          <p:nvPr/>
        </p:nvGraphicFramePr>
        <p:xfrm>
          <a:off x="1666240" y="880109"/>
          <a:ext cx="8128000" cy="52578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169715">
                <a:tc>
                  <a:txBody>
                    <a:bodyPr/>
                    <a:lstStyle/>
                    <a:p>
                      <a:pPr>
                        <a:lnSpc>
                          <a:spcPct val="115000"/>
                        </a:lnSpc>
                        <a:spcAft>
                          <a:spcPts val="0"/>
                        </a:spcAft>
                      </a:pPr>
                      <a:r>
                        <a:rPr lang="es-ES" sz="1000" dirty="0">
                          <a:latin typeface="Calibri"/>
                          <a:ea typeface="Calibri"/>
                          <a:cs typeface="Arial"/>
                        </a:rPr>
                        <a:t>EVALUACIÓN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715">
                <a:tc>
                  <a:txBody>
                    <a:bodyPr/>
                    <a:lstStyle/>
                    <a:p>
                      <a:pPr>
                        <a:lnSpc>
                          <a:spcPct val="115000"/>
                        </a:lnSpc>
                        <a:spcAft>
                          <a:spcPts val="0"/>
                        </a:spcAft>
                      </a:pPr>
                      <a:r>
                        <a:rPr lang="es-ES" sz="1000" dirty="0">
                          <a:latin typeface="Calibri"/>
                          <a:ea typeface="Calibri"/>
                          <a:cs typeface="Arial"/>
                        </a:rPr>
                        <a:t>TIPOS: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9715">
                <a:tc>
                  <a:txBody>
                    <a:bodyPr/>
                    <a:lstStyle/>
                    <a:p>
                      <a:pPr>
                        <a:lnSpc>
                          <a:spcPct val="115000"/>
                        </a:lnSpc>
                        <a:spcAft>
                          <a:spcPts val="0"/>
                        </a:spcAft>
                      </a:pPr>
                      <a:r>
                        <a:rPr lang="es-ES" sz="1000" dirty="0">
                          <a:latin typeface="Calibri"/>
                          <a:ea typeface="Calibri"/>
                          <a:cs typeface="Arial"/>
                        </a:rPr>
                        <a:t>HERRAMIENTAS/CRITERIOS: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4" name="3 Tabla"/>
          <p:cNvGraphicFramePr>
            <a:graphicFrameLocks noGrp="1"/>
          </p:cNvGraphicFramePr>
          <p:nvPr/>
        </p:nvGraphicFramePr>
        <p:xfrm>
          <a:off x="1457234" y="2489018"/>
          <a:ext cx="8128000" cy="122682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169715">
                <a:tc>
                  <a:txBody>
                    <a:bodyPr/>
                    <a:lstStyle/>
                    <a:p>
                      <a:pPr>
                        <a:lnSpc>
                          <a:spcPct val="115000"/>
                        </a:lnSpc>
                        <a:spcAft>
                          <a:spcPts val="0"/>
                        </a:spcAft>
                      </a:pPr>
                      <a:r>
                        <a:rPr lang="es-ES" sz="1000" dirty="0">
                          <a:latin typeface="Calibri"/>
                          <a:ea typeface="Calibri"/>
                          <a:cs typeface="Arial"/>
                        </a:rPr>
                        <a:t>INTEGRACIÓN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715">
                <a:tc>
                  <a:txBody>
                    <a:bodyPr/>
                    <a:lstStyle/>
                    <a:p>
                      <a:pPr>
                        <a:lnSpc>
                          <a:spcPct val="115000"/>
                        </a:lnSpc>
                        <a:spcAft>
                          <a:spcPts val="0"/>
                        </a:spcAft>
                      </a:pPr>
                      <a:r>
                        <a:rPr lang="es-ES" sz="1000" dirty="0">
                          <a:latin typeface="Calibri"/>
                          <a:ea typeface="Calibri"/>
                          <a:cs typeface="Arial"/>
                        </a:rPr>
                        <a:t>Inducción/introducción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9715">
                <a:tc>
                  <a:txBody>
                    <a:bodyPr/>
                    <a:lstStyle/>
                    <a:p>
                      <a:pPr>
                        <a:lnSpc>
                          <a:spcPct val="115000"/>
                        </a:lnSpc>
                        <a:spcAft>
                          <a:spcPts val="0"/>
                        </a:spcAft>
                      </a:pPr>
                      <a:r>
                        <a:rPr lang="es-ES" sz="1000" dirty="0">
                          <a:latin typeface="Calibri"/>
                          <a:ea typeface="Calibri"/>
                          <a:cs typeface="Arial"/>
                        </a:rPr>
                        <a:t>Selección/recopilación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9715">
                <a:tc>
                  <a:txBody>
                    <a:bodyPr/>
                    <a:lstStyle/>
                    <a:p>
                      <a:pPr>
                        <a:lnSpc>
                          <a:spcPct val="115000"/>
                        </a:lnSpc>
                        <a:spcAft>
                          <a:spcPts val="0"/>
                        </a:spcAft>
                      </a:pPr>
                      <a:r>
                        <a:rPr lang="es-ES" sz="1000" dirty="0">
                          <a:latin typeface="Calibri"/>
                          <a:ea typeface="Calibri"/>
                          <a:cs typeface="Arial"/>
                        </a:rPr>
                        <a:t>Organización/clasificación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9715">
                <a:tc>
                  <a:txBody>
                    <a:bodyPr/>
                    <a:lstStyle/>
                    <a:p>
                      <a:pPr>
                        <a:lnSpc>
                          <a:spcPct val="115000"/>
                        </a:lnSpc>
                        <a:spcAft>
                          <a:spcPts val="0"/>
                        </a:spcAft>
                      </a:pPr>
                      <a:r>
                        <a:rPr lang="es-ES" sz="1000" dirty="0">
                          <a:latin typeface="Calibri"/>
                          <a:ea typeface="Calibri"/>
                          <a:cs typeface="Arial"/>
                        </a:rPr>
                        <a:t>Reflexión/conclusión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9715">
                <a:tc>
                  <a:txBody>
                    <a:bodyPr/>
                    <a:lstStyle/>
                    <a:p>
                      <a:pPr>
                        <a:lnSpc>
                          <a:spcPct val="115000"/>
                        </a:lnSpc>
                        <a:spcAft>
                          <a:spcPts val="0"/>
                        </a:spcAft>
                      </a:pPr>
                      <a:r>
                        <a:rPr lang="es-ES" sz="1000" dirty="0">
                          <a:latin typeface="Calibri"/>
                          <a:ea typeface="Calibri"/>
                          <a:cs typeface="Arial"/>
                        </a:rPr>
                        <a:t>Verificación/cierre</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9715">
                <a:tc>
                  <a:txBody>
                    <a:bodyPr/>
                    <a:lstStyle/>
                    <a:p>
                      <a:pPr>
                        <a:lnSpc>
                          <a:spcPct val="115000"/>
                        </a:lnSpc>
                        <a:spcAft>
                          <a:spcPts val="0"/>
                        </a:spcAft>
                      </a:pPr>
                      <a:r>
                        <a:rPr lang="es-ES" sz="1000" dirty="0">
                          <a:latin typeface="Calibri"/>
                          <a:ea typeface="Calibri"/>
                          <a:cs typeface="Arial"/>
                        </a:rPr>
                        <a:t>Evaluación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5 Rectángulo"/>
          <p:cNvSpPr/>
          <p:nvPr/>
        </p:nvSpPr>
        <p:spPr>
          <a:xfrm>
            <a:off x="1389017" y="1747299"/>
            <a:ext cx="6096000" cy="553998"/>
          </a:xfrm>
          <a:prstGeom prst="rect">
            <a:avLst/>
          </a:prstGeom>
        </p:spPr>
        <p:txBody>
          <a:bodyPr wrap="square">
            <a:spAutoFit/>
          </a:bodyPr>
          <a:lstStyle/>
          <a:p>
            <a:r>
              <a:rPr lang="es-ES" sz="1200" dirty="0">
                <a:latin typeface="Calibri" pitchFamily="34" charset="0"/>
                <a:ea typeface="Calibri" pitchFamily="34" charset="0"/>
                <a:cs typeface="Arial" pitchFamily="34" charset="0"/>
              </a:rPr>
              <a:t>ACTIVIDAD INTERDISCIPLINARIA</a:t>
            </a:r>
            <a:br>
              <a:rPr lang="es-MX" sz="2400">
                <a:latin typeface="Arial" pitchFamily="34" charset="0"/>
                <a:cs typeface="Arial" pitchFamily="34" charset="0"/>
              </a:rPr>
            </a:br>
            <a:endParaRPr lang="es-MX"/>
          </a:p>
        </p:txBody>
      </p:sp>
    </p:spTree>
    <p:extLst>
      <p:ext uri="{BB962C8B-B14F-4D97-AF65-F5344CB8AC3E}">
        <p14:creationId xmlns:p14="http://schemas.microsoft.com/office/powerpoint/2010/main" val="879647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378555"/>
          </a:xfrm>
        </p:spPr>
        <p:txBody>
          <a:bodyPr/>
          <a:lstStyle/>
          <a:p>
            <a:pPr algn="ctr"/>
            <a:r>
              <a:rPr lang="es-ES" sz="1600" b="1" dirty="0">
                <a:solidFill>
                  <a:srgbClr val="FFFF00"/>
                </a:solidFill>
                <a:latin typeface="Arial" pitchFamily="34" charset="0"/>
                <a:cs typeface="Arial" pitchFamily="34" charset="0"/>
              </a:rPr>
              <a:t>PRODUCTO 3. FOTOGRAFÍAS DE LA SESIÓN</a:t>
            </a:r>
            <a:endParaRPr lang="es-MX" sz="1600" b="1">
              <a:solidFill>
                <a:srgbClr val="FFFF00"/>
              </a:solidFill>
              <a:latin typeface="Arial" pitchFamily="34" charset="0"/>
              <a:cs typeface="Arial"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199" y="1473958"/>
            <a:ext cx="4404413" cy="3725839"/>
          </a:xfrm>
          <a:prstGeom prst="rect">
            <a:avLst/>
          </a:prstGeom>
        </p:spPr>
      </p:pic>
    </p:spTree>
    <p:extLst>
      <p:ext uri="{BB962C8B-B14F-4D97-AF65-F5344CB8AC3E}">
        <p14:creationId xmlns:p14="http://schemas.microsoft.com/office/powerpoint/2010/main" val="5695024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1888308" y="1218943"/>
          <a:ext cx="8128000" cy="1154397"/>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169715">
                <a:tc>
                  <a:txBody>
                    <a:bodyPr/>
                    <a:lstStyle/>
                    <a:p>
                      <a:pPr>
                        <a:lnSpc>
                          <a:spcPct val="115000"/>
                        </a:lnSpc>
                        <a:spcAft>
                          <a:spcPts val="0"/>
                        </a:spcAft>
                      </a:pPr>
                      <a:r>
                        <a:rPr lang="es-ES" sz="1000" dirty="0">
                          <a:latin typeface="Calibri"/>
                          <a:ea typeface="Calibri"/>
                          <a:cs typeface="Arial"/>
                        </a:rPr>
                        <a:t>TIPO DE PREGUNTAS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INGLÉS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HISTORIA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latin typeface="Calibri"/>
                          <a:ea typeface="Calibri"/>
                          <a:cs typeface="Arial"/>
                        </a:rPr>
                        <a:t>GEOGRAFÍA</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715">
                <a:tc>
                  <a:txBody>
                    <a:bodyPr/>
                    <a:lstStyle/>
                    <a:p>
                      <a:pPr>
                        <a:lnSpc>
                          <a:spcPct val="115000"/>
                        </a:lnSpc>
                        <a:spcAft>
                          <a:spcPts val="0"/>
                        </a:spcAft>
                      </a:pPr>
                      <a:r>
                        <a:rPr lang="es-ES" sz="1000" dirty="0">
                          <a:latin typeface="Calibri"/>
                          <a:ea typeface="Calibri"/>
                          <a:cs typeface="Arial"/>
                        </a:rPr>
                        <a:t>De inducción</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9715">
                <a:tc>
                  <a:txBody>
                    <a:bodyPr/>
                    <a:lstStyle/>
                    <a:p>
                      <a:pPr>
                        <a:lnSpc>
                          <a:spcPct val="115000"/>
                        </a:lnSpc>
                        <a:spcAft>
                          <a:spcPts val="0"/>
                        </a:spcAft>
                      </a:pPr>
                      <a:r>
                        <a:rPr lang="es-ES" sz="1000" dirty="0">
                          <a:latin typeface="Calibri"/>
                          <a:ea typeface="Calibri"/>
                          <a:cs typeface="Arial"/>
                        </a:rPr>
                        <a:t>De seguimiento</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9715">
                <a:tc>
                  <a:txBody>
                    <a:bodyPr/>
                    <a:lstStyle/>
                    <a:p>
                      <a:pPr>
                        <a:lnSpc>
                          <a:spcPct val="115000"/>
                        </a:lnSpc>
                        <a:spcAft>
                          <a:spcPts val="0"/>
                        </a:spcAft>
                      </a:pPr>
                      <a:r>
                        <a:rPr lang="es-ES" sz="1000" dirty="0">
                          <a:latin typeface="Calibri"/>
                          <a:ea typeface="Calibri"/>
                          <a:cs typeface="Arial"/>
                        </a:rPr>
                        <a:t>De reflexión y análisis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1430">
                <a:tc>
                  <a:txBody>
                    <a:bodyPr/>
                    <a:lstStyle/>
                    <a:p>
                      <a:pPr>
                        <a:lnSpc>
                          <a:spcPct val="115000"/>
                        </a:lnSpc>
                        <a:spcAft>
                          <a:spcPts val="0"/>
                        </a:spcAft>
                      </a:pPr>
                      <a:r>
                        <a:rPr lang="es-ES" sz="1000" dirty="0">
                          <a:latin typeface="Calibri"/>
                          <a:ea typeface="Calibri"/>
                          <a:cs typeface="Arial"/>
                        </a:rPr>
                        <a:t>De verificación y síntesis</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927">
                <a:tc>
                  <a:txBody>
                    <a:bodyPr/>
                    <a:lstStyle/>
                    <a:p>
                      <a:pPr>
                        <a:lnSpc>
                          <a:spcPct val="115000"/>
                        </a:lnSpc>
                        <a:spcAft>
                          <a:spcPts val="0"/>
                        </a:spcAft>
                      </a:pPr>
                      <a:r>
                        <a:rPr lang="es-ES" sz="1000" dirty="0">
                          <a:latin typeface="Calibri"/>
                          <a:ea typeface="Calibri"/>
                          <a:cs typeface="Arial"/>
                        </a:rPr>
                        <a:t>De acuerdo a nivel cognitivo</a:t>
                      </a:r>
                      <a:endParaRPr lang="es-MX" sz="100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000" dirty="0">
                        <a:latin typeface="Calibri"/>
                        <a:ea typeface="Calibri"/>
                        <a:cs typeface="Arial"/>
                      </a:endParaRPr>
                    </a:p>
                  </a:txBody>
                  <a:tcPr marL="60373" marR="6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4" name="3 Tabla"/>
          <p:cNvGraphicFramePr>
            <a:graphicFrameLocks noGrp="1"/>
          </p:cNvGraphicFramePr>
          <p:nvPr/>
        </p:nvGraphicFramePr>
        <p:xfrm>
          <a:off x="1914434" y="2892959"/>
          <a:ext cx="8128000" cy="784699"/>
        </p:xfrm>
        <a:graphic>
          <a:graphicData uri="http://schemas.openxmlformats.org/drawingml/2006/table">
            <a:tbl>
              <a:tblPr/>
              <a:tblGrid>
                <a:gridCol w="3993440">
                  <a:extLst>
                    <a:ext uri="{9D8B030D-6E8A-4147-A177-3AD203B41FA5}">
                      <a16:colId xmlns:a16="http://schemas.microsoft.com/office/drawing/2014/main" val="20000"/>
                    </a:ext>
                  </a:extLst>
                </a:gridCol>
                <a:gridCol w="4134560">
                  <a:extLst>
                    <a:ext uri="{9D8B030D-6E8A-4147-A177-3AD203B41FA5}">
                      <a16:colId xmlns:a16="http://schemas.microsoft.com/office/drawing/2014/main" val="20001"/>
                    </a:ext>
                  </a:extLst>
                </a:gridCol>
              </a:tblGrid>
              <a:tr h="298560">
                <a:tc>
                  <a:txBody>
                    <a:bodyPr/>
                    <a:lstStyle/>
                    <a:p>
                      <a:pPr>
                        <a:lnSpc>
                          <a:spcPct val="115000"/>
                        </a:lnSpc>
                        <a:spcAft>
                          <a:spcPts val="0"/>
                        </a:spcAft>
                      </a:pPr>
                      <a:r>
                        <a:rPr lang="es-MX" sz="1000">
                          <a:latin typeface="Calibri"/>
                          <a:ea typeface="Calibri"/>
                          <a:cs typeface="Arial"/>
                        </a:rPr>
                        <a:t>HORAS DE TRABAJO DISCIPLINARIO</a:t>
                      </a: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r>
                        <a:rPr lang="es-MX" sz="1000">
                          <a:latin typeface="Calibri"/>
                          <a:ea typeface="Calibri"/>
                          <a:cs typeface="Arial"/>
                        </a:rPr>
                        <a:t>HORAS DE TRABAJO INTERDISCIPLINARIO</a:t>
                      </a: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0"/>
                  </a:ext>
                </a:extLst>
              </a:tr>
              <a:tr h="486139">
                <a:tc>
                  <a:txBody>
                    <a:bodyPr/>
                    <a:lstStyle/>
                    <a:p>
                      <a:pPr>
                        <a:lnSpc>
                          <a:spcPct val="115000"/>
                        </a:lnSpc>
                        <a:spcAft>
                          <a:spcPts val="0"/>
                        </a:spcAft>
                      </a:pPr>
                      <a:endParaRPr lang="es-MX" sz="1000">
                        <a:latin typeface="Calibri"/>
                        <a:ea typeface="Calibri"/>
                        <a:cs typeface="Arial"/>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tc>
                  <a:txBody>
                    <a:bodyPr/>
                    <a:lstStyle/>
                    <a:p>
                      <a:pPr>
                        <a:lnSpc>
                          <a:spcPct val="115000"/>
                        </a:lnSpc>
                        <a:spcAft>
                          <a:spcPts val="0"/>
                        </a:spcAft>
                      </a:pPr>
                      <a:endParaRPr lang="es-MX" sz="1000">
                        <a:latin typeface="Calibri"/>
                        <a:ea typeface="Calibri"/>
                        <a:cs typeface="Arial"/>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4 Tabla"/>
          <p:cNvGraphicFramePr>
            <a:graphicFrameLocks noGrp="1"/>
          </p:cNvGraphicFramePr>
          <p:nvPr/>
        </p:nvGraphicFramePr>
        <p:xfrm>
          <a:off x="1914435" y="4163859"/>
          <a:ext cx="8128000" cy="1779174"/>
        </p:xfrm>
        <a:graphic>
          <a:graphicData uri="http://schemas.openxmlformats.org/drawingml/2006/table">
            <a:tbl>
              <a:tblPr/>
              <a:tblGrid>
                <a:gridCol w="8128000">
                  <a:extLst>
                    <a:ext uri="{9D8B030D-6E8A-4147-A177-3AD203B41FA5}">
                      <a16:colId xmlns:a16="http://schemas.microsoft.com/office/drawing/2014/main" val="20000"/>
                    </a:ext>
                  </a:extLst>
                </a:gridCol>
              </a:tblGrid>
              <a:tr h="0">
                <a:tc>
                  <a:txBody>
                    <a:bodyPr/>
                    <a:lstStyle/>
                    <a:p>
                      <a:pPr>
                        <a:lnSpc>
                          <a:spcPct val="115000"/>
                        </a:lnSpc>
                      </a:pPr>
                      <a:r>
                        <a:rPr lang="es-MX" sz="900">
                          <a:latin typeface="Calibri"/>
                          <a:ea typeface="Century Gothic"/>
                          <a:cs typeface="Century Gothic"/>
                        </a:rPr>
                        <a:t>PRESENTACION:</a:t>
                      </a:r>
                      <a:endParaRPr lang="es-MX" sz="1000">
                        <a:latin typeface="Calibri"/>
                        <a:ea typeface="Times New Roman"/>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0"/>
                  </a:ext>
                </a:extLst>
              </a:tr>
              <a:tr h="1492801">
                <a:tc>
                  <a:txBody>
                    <a:bodyPr/>
                    <a:lstStyle/>
                    <a:p>
                      <a:pPr>
                        <a:lnSpc>
                          <a:spcPct val="115000"/>
                        </a:lnSpc>
                        <a:spcAft>
                          <a:spcPts val="1000"/>
                        </a:spcAft>
                      </a:pPr>
                      <a:r>
                        <a:rPr lang="es-MX" sz="1000">
                          <a:latin typeface="Calibri"/>
                          <a:ea typeface="Century Gothic"/>
                          <a:cs typeface="Century Gothic"/>
                        </a:rPr>
                        <a:t>1.  ¿Qué se presentará?</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2.- ¿Cuándo?   </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3.- ¿Cómo? </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4.- ¿Con qué?</a:t>
                      </a:r>
                      <a:endParaRPr lang="es-MX" sz="1000">
                        <a:latin typeface="Calibri"/>
                        <a:ea typeface="Calibri"/>
                        <a:cs typeface="Arial"/>
                      </a:endParaRPr>
                    </a:p>
                    <a:p>
                      <a:pPr>
                        <a:lnSpc>
                          <a:spcPct val="115000"/>
                        </a:lnSpc>
                        <a:spcAft>
                          <a:spcPts val="1000"/>
                        </a:spcAft>
                      </a:pPr>
                      <a:r>
                        <a:rPr lang="es-MX" sz="1000">
                          <a:latin typeface="Calibri"/>
                          <a:ea typeface="Century Gothic"/>
                          <a:cs typeface="Century Gothic"/>
                        </a:rPr>
                        <a:t>5.- ¿A quién, por qué y para qué?</a:t>
                      </a:r>
                      <a:r>
                        <a:rPr lang="es-MX" sz="1000">
                          <a:latin typeface="Century Gothic"/>
                          <a:ea typeface="Century Gothic"/>
                          <a:cs typeface="Century Gothic"/>
                        </a:rPr>
                        <a:t>  </a:t>
                      </a:r>
                      <a:endParaRPr lang="es-MX" sz="1000">
                        <a:latin typeface="Calibri"/>
                        <a:ea typeface="Calibri"/>
                        <a:cs typeface="Arial"/>
                      </a:endParaRPr>
                    </a:p>
                  </a:txBody>
                  <a:tcPr marL="59285" marR="59285" marT="59285" marB="59285">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2161" name="Rectangle 1"/>
          <p:cNvSpPr>
            <a:spLocks noChangeArrowheads="1"/>
          </p:cNvSpPr>
          <p:nvPr/>
        </p:nvSpPr>
        <p:spPr bwMode="auto">
          <a:xfrm>
            <a:off x="1280161" y="309560"/>
            <a:ext cx="8843555" cy="5386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pitchFamily="34" charset="0"/>
                <a:ea typeface="Calibri" pitchFamily="34" charset="0"/>
                <a:cs typeface="Arial" pitchFamily="34" charset="0"/>
              </a:rPr>
              <a:t>).</a:t>
            </a:r>
            <a:endParaRPr kumimoji="0" lang="es-MX"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sp>
        <p:nvSpPr>
          <p:cNvPr id="7" name="6 Rectángulo"/>
          <p:cNvSpPr/>
          <p:nvPr/>
        </p:nvSpPr>
        <p:spPr>
          <a:xfrm>
            <a:off x="1841863" y="2429691"/>
            <a:ext cx="7694023" cy="369332"/>
          </a:xfrm>
          <a:prstGeom prst="rect">
            <a:avLst/>
          </a:prstGeom>
        </p:spPr>
        <p:txBody>
          <a:bodyPr wrap="square">
            <a:spAutoFit/>
          </a:bodyPr>
          <a:lstStyle/>
          <a:p>
            <a:pPr lvl="0" defTabSz="914400" eaLnBrk="0" fontAlgn="base" hangingPunct="0">
              <a:spcBef>
                <a:spcPct val="0"/>
              </a:spcBef>
              <a:spcAft>
                <a:spcPct val="0"/>
              </a:spcAft>
            </a:pPr>
            <a:r>
              <a:rPr lang="es-MX" sz="1200">
                <a:latin typeface="Calibri" pitchFamily="34" charset="0"/>
                <a:ea typeface="Calibri" pitchFamily="34" charset="0"/>
                <a:cs typeface="Arial" pitchFamily="34" charset="0"/>
              </a:rPr>
              <a:t>TIEMPOS QUE SE DEDICARÁN AL PROYECTO CADA SEMANA</a:t>
            </a:r>
            <a:r>
              <a:rPr lang="es-MX">
                <a:latin typeface="Calibri" pitchFamily="34" charset="0"/>
                <a:ea typeface="Calibri" pitchFamily="34" charset="0"/>
                <a:cs typeface="Arial" pitchFamily="34" charset="0"/>
              </a:rPr>
              <a:t>.</a:t>
            </a:r>
            <a:endParaRPr lang="es-MX">
              <a:latin typeface="Arial" pitchFamily="34" charset="0"/>
              <a:cs typeface="Arial" pitchFamily="34" charset="0"/>
            </a:endParaRPr>
          </a:p>
        </p:txBody>
      </p:sp>
      <p:sp>
        <p:nvSpPr>
          <p:cNvPr id="8" name="7 Rectángulo"/>
          <p:cNvSpPr/>
          <p:nvPr/>
        </p:nvSpPr>
        <p:spPr>
          <a:xfrm>
            <a:off x="1959429" y="3727660"/>
            <a:ext cx="8085908" cy="276999"/>
          </a:xfrm>
          <a:prstGeom prst="rect">
            <a:avLst/>
          </a:prstGeom>
        </p:spPr>
        <p:txBody>
          <a:bodyPr wrap="square">
            <a:spAutoFit/>
          </a:bodyPr>
          <a:lstStyle/>
          <a:p>
            <a:r>
              <a:rPr lang="es-MX" sz="1200">
                <a:latin typeface="Calibri" pitchFamily="34" charset="0"/>
                <a:ea typeface="Calibri" pitchFamily="34" charset="0"/>
                <a:cs typeface="Arial" pitchFamily="34" charset="0"/>
              </a:rPr>
              <a:t>PRESENTACIÓN DEL PROYECTO (PRODUCTO</a:t>
            </a:r>
            <a:endParaRPr lang="es-MX" sz="1200"/>
          </a:p>
        </p:txBody>
      </p:sp>
      <p:sp>
        <p:nvSpPr>
          <p:cNvPr id="9" name="8 Rectángulo"/>
          <p:cNvSpPr/>
          <p:nvPr/>
        </p:nvSpPr>
        <p:spPr>
          <a:xfrm>
            <a:off x="1968823" y="788517"/>
            <a:ext cx="2616240" cy="276999"/>
          </a:xfrm>
          <a:prstGeom prst="rect">
            <a:avLst/>
          </a:prstGeom>
        </p:spPr>
        <p:txBody>
          <a:bodyPr wrap="square">
            <a:spAutoFit/>
          </a:bodyPr>
          <a:lstStyle/>
          <a:p>
            <a:pPr lvl="0" defTabSz="914400" fontAlgn="base">
              <a:spcBef>
                <a:spcPct val="0"/>
              </a:spcBef>
              <a:spcAft>
                <a:spcPct val="0"/>
              </a:spcAft>
            </a:pPr>
            <a:r>
              <a:rPr lang="es-ES" sz="1200" dirty="0">
                <a:latin typeface="Calibri" pitchFamily="34" charset="0"/>
                <a:ea typeface="Calibri" pitchFamily="34" charset="0"/>
                <a:cs typeface="Arial" pitchFamily="34" charset="0"/>
              </a:rPr>
              <a:t>TIPO DE PREGUNTAS</a:t>
            </a:r>
            <a:endParaRPr lang="es-MX" sz="1200">
              <a:latin typeface="Arial" pitchFamily="34" charset="0"/>
              <a:cs typeface="Arial" pitchFamily="34" charset="0"/>
            </a:endParaRPr>
          </a:p>
        </p:txBody>
      </p:sp>
    </p:spTree>
    <p:extLst>
      <p:ext uri="{BB962C8B-B14F-4D97-AF65-F5344CB8AC3E}">
        <p14:creationId xmlns:p14="http://schemas.microsoft.com/office/powerpoint/2010/main" val="2078828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756650"/>
          </a:xfrm>
        </p:spPr>
        <p:txBody>
          <a:bodyPr/>
          <a:lstStyle/>
          <a:p>
            <a:pPr algn="ctr"/>
            <a:r>
              <a:rPr lang="es-MX" sz="1600" b="1">
                <a:solidFill>
                  <a:srgbClr val="FFFF00"/>
                </a:solidFill>
              </a:rPr>
              <a:t>PRODUCTO 13.LISTA DE PASOS PARA ELABORAR LA INFOGRAFÍA</a:t>
            </a:r>
          </a:p>
        </p:txBody>
      </p:sp>
      <p:sp>
        <p:nvSpPr>
          <p:cNvPr id="3" name="2 Rectángulo"/>
          <p:cNvSpPr/>
          <p:nvPr/>
        </p:nvSpPr>
        <p:spPr>
          <a:xfrm>
            <a:off x="1504335" y="1209367"/>
            <a:ext cx="8775291" cy="3262432"/>
          </a:xfrm>
          <a:prstGeom prst="rect">
            <a:avLst/>
          </a:prstGeom>
        </p:spPr>
        <p:txBody>
          <a:bodyPr wrap="square">
            <a:spAutoFit/>
          </a:bodyPr>
          <a:lstStyle/>
          <a:p>
            <a:r>
              <a:rPr lang="es-ES" dirty="0"/>
              <a:t>Describir los objetivos de la infografía.</a:t>
            </a:r>
          </a:p>
          <a:p>
            <a:r>
              <a:rPr lang="es-ES" dirty="0"/>
              <a:t>Recoger los datos para la infografía.</a:t>
            </a:r>
          </a:p>
          <a:p>
            <a:pPr lvl="1"/>
            <a:r>
              <a:rPr lang="es-ES" sz="1600" dirty="0"/>
              <a:t>Se puede crear un gráfico.</a:t>
            </a:r>
          </a:p>
          <a:p>
            <a:pPr lvl="1"/>
            <a:r>
              <a:rPr lang="es-ES" sz="1600" dirty="0"/>
              <a:t>Se puede elaborar un mapa mental.</a:t>
            </a:r>
          </a:p>
          <a:p>
            <a:r>
              <a:rPr lang="es-ES" dirty="0"/>
              <a:t>Mostrar los datos de para la infografía.</a:t>
            </a:r>
          </a:p>
          <a:p>
            <a:pPr lvl="1"/>
            <a:r>
              <a:rPr lang="es-ES" sz="1600" dirty="0"/>
              <a:t>Informar</a:t>
            </a:r>
          </a:p>
          <a:p>
            <a:pPr lvl="1"/>
            <a:r>
              <a:rPr lang="es-ES" sz="1600" dirty="0"/>
              <a:t>Comparar</a:t>
            </a:r>
          </a:p>
          <a:p>
            <a:pPr lvl="1"/>
            <a:r>
              <a:rPr lang="es-ES" sz="1600" dirty="0"/>
              <a:t>Cambiar</a:t>
            </a:r>
          </a:p>
          <a:p>
            <a:pPr lvl="1"/>
            <a:r>
              <a:rPr lang="es-ES" sz="1600" dirty="0"/>
              <a:t>Organizar</a:t>
            </a:r>
          </a:p>
          <a:p>
            <a:pPr lvl="1"/>
            <a:endParaRPr lang="es-ES" sz="1600" dirty="0"/>
          </a:p>
          <a:p>
            <a:r>
              <a:rPr lang="es-ES" dirty="0"/>
              <a:t>Ordenar los diseños de la infografía.</a:t>
            </a:r>
          </a:p>
          <a:p>
            <a:r>
              <a:rPr lang="es-ES" dirty="0"/>
              <a:t>Añadir un estilo propio.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402688"/>
          </a:xfrm>
        </p:spPr>
        <p:txBody>
          <a:bodyPr/>
          <a:lstStyle/>
          <a:p>
            <a:pPr algn="ctr"/>
            <a:r>
              <a:rPr lang="es-MX" sz="1600" b="1">
                <a:solidFill>
                  <a:srgbClr val="FFFF00"/>
                </a:solidFill>
              </a:rPr>
              <a:t>PRODUCTO 14. INFOGRAFÍA DIGITAL DEL PROYECTO</a:t>
            </a:r>
          </a:p>
        </p:txBody>
      </p:sp>
      <p:graphicFrame>
        <p:nvGraphicFramePr>
          <p:cNvPr id="132098" name="Object 2"/>
          <p:cNvGraphicFramePr>
            <a:graphicFrameLocks noChangeAspect="1"/>
          </p:cNvGraphicFramePr>
          <p:nvPr/>
        </p:nvGraphicFramePr>
        <p:xfrm>
          <a:off x="1312606" y="1053332"/>
          <a:ext cx="8967020" cy="5362216"/>
        </p:xfrm>
        <a:graphic>
          <a:graphicData uri="http://schemas.openxmlformats.org/presentationml/2006/ole">
            <mc:AlternateContent xmlns:mc="http://schemas.openxmlformats.org/markup-compatibility/2006">
              <mc:Choice xmlns:v="urn:schemas-microsoft-com:vml" Requires="v">
                <p:oleObj spid="_x0000_s132103" name="Acrobat Document" r:id="rId3" imgW="6857848" imgH="5143314" progId="AcroExch.Document.DC">
                  <p:embed/>
                </p:oleObj>
              </mc:Choice>
              <mc:Fallback>
                <p:oleObj name="Acrobat Document" r:id="rId3" imgW="6857848" imgH="5143314" progId="AcroExch.Document.DC">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606" y="1053332"/>
                        <a:ext cx="8967020" cy="536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9"/>
            <a:ext cx="9404723" cy="476430"/>
          </a:xfrm>
        </p:spPr>
        <p:txBody>
          <a:bodyPr/>
          <a:lstStyle/>
          <a:p>
            <a:pPr algn="ctr"/>
            <a:r>
              <a:rPr lang="es-MX" sz="1600" b="1">
                <a:solidFill>
                  <a:srgbClr val="FFFF00"/>
                </a:solidFill>
              </a:rPr>
              <a:t>PRODUCTO 15. REFLEXIONES PERSONALES</a:t>
            </a:r>
          </a:p>
        </p:txBody>
      </p:sp>
      <p:sp>
        <p:nvSpPr>
          <p:cNvPr id="3" name="2 Rectángulo"/>
          <p:cNvSpPr/>
          <p:nvPr/>
        </p:nvSpPr>
        <p:spPr>
          <a:xfrm>
            <a:off x="1027470" y="701847"/>
            <a:ext cx="9768349" cy="646331"/>
          </a:xfrm>
          <a:prstGeom prst="rect">
            <a:avLst/>
          </a:prstGeom>
        </p:spPr>
        <p:txBody>
          <a:bodyPr wrap="square">
            <a:spAutoFit/>
          </a:bodyPr>
          <a:lstStyle/>
          <a:p>
            <a:r>
              <a:rPr lang="es-ES" dirty="0"/>
              <a:t>Dificultades para la Construcción del proyecto Multidisciplinario. </a:t>
            </a:r>
          </a:p>
          <a:p>
            <a:r>
              <a:rPr lang="es-ES" b="1" dirty="0">
                <a:solidFill>
                  <a:srgbClr val="FFFF00"/>
                </a:solidFill>
              </a:rPr>
              <a:t>Prof. Juan José Gómez/Historia</a:t>
            </a:r>
            <a:endParaRPr lang="es-MX" b="1" dirty="0">
              <a:solidFill>
                <a:srgbClr val="FFFF00"/>
              </a:solidFill>
            </a:endParaRPr>
          </a:p>
        </p:txBody>
      </p:sp>
      <p:sp>
        <p:nvSpPr>
          <p:cNvPr id="4" name="3 Rectángulo"/>
          <p:cNvSpPr/>
          <p:nvPr/>
        </p:nvSpPr>
        <p:spPr>
          <a:xfrm>
            <a:off x="997975" y="1325178"/>
            <a:ext cx="10461522" cy="1323439"/>
          </a:xfrm>
          <a:prstGeom prst="rect">
            <a:avLst/>
          </a:prstGeom>
        </p:spPr>
        <p:txBody>
          <a:bodyPr wrap="square">
            <a:spAutoFit/>
          </a:bodyPr>
          <a:lstStyle/>
          <a:p>
            <a:r>
              <a:rPr lang="es-ES" sz="1600" dirty="0"/>
              <a:t>Operativos.</a:t>
            </a:r>
          </a:p>
          <a:p>
            <a:pPr lvl="1"/>
            <a:r>
              <a:rPr lang="es-ES" sz="1600" dirty="0"/>
              <a:t>Los programas de estudio no toman en cuenta la multidisciplina, no existen puntos de contacto entre las materias de cuarto, quinto y sexto.</a:t>
            </a:r>
          </a:p>
          <a:p>
            <a:pPr lvl="1"/>
            <a:r>
              <a:rPr lang="es-ES" sz="1600" b="1" dirty="0">
                <a:solidFill>
                  <a:srgbClr val="FFFF00"/>
                </a:solidFill>
              </a:rPr>
              <a:t>Solución. Usamos nuestro conocimiento en las materias para encontrar en la frontera algún punto en común, fuera de los programas y adaptarlos de la mejor forma posible.</a:t>
            </a:r>
          </a:p>
        </p:txBody>
      </p:sp>
      <p:sp>
        <p:nvSpPr>
          <p:cNvPr id="5" name="4 Rectángulo"/>
          <p:cNvSpPr/>
          <p:nvPr/>
        </p:nvSpPr>
        <p:spPr>
          <a:xfrm>
            <a:off x="1076631" y="2610683"/>
            <a:ext cx="9733937" cy="2616101"/>
          </a:xfrm>
          <a:prstGeom prst="rect">
            <a:avLst/>
          </a:prstGeom>
        </p:spPr>
        <p:txBody>
          <a:bodyPr wrap="square">
            <a:spAutoFit/>
          </a:bodyPr>
          <a:lstStyle/>
          <a:p>
            <a:r>
              <a:rPr lang="es-ES" sz="1600" dirty="0"/>
              <a:t>Administrativos</a:t>
            </a:r>
          </a:p>
          <a:p>
            <a:pPr lvl="1"/>
            <a:r>
              <a:rPr lang="es-ES" sz="1600" dirty="0"/>
              <a:t>No se toma en cuenta que los docentes tienen horarios distintos y que es muy difícil hacerlos coincidir en un horario.</a:t>
            </a:r>
          </a:p>
          <a:p>
            <a:pPr lvl="1"/>
            <a:r>
              <a:rPr lang="es-ES" sz="1600" b="1" dirty="0">
                <a:solidFill>
                  <a:srgbClr val="FFFF00"/>
                </a:solidFill>
              </a:rPr>
              <a:t>Solución. Usar nuevas tecnologías de comunicación.</a:t>
            </a:r>
          </a:p>
          <a:p>
            <a:pPr lvl="1"/>
            <a:r>
              <a:rPr lang="es-ES" sz="1600" dirty="0"/>
              <a:t>Es un programa vertical nunca se pregunta la opinión a los docentes sobre la implementación.</a:t>
            </a:r>
          </a:p>
          <a:p>
            <a:pPr lvl="1"/>
            <a:r>
              <a:rPr lang="es-ES" sz="1600" b="1" dirty="0">
                <a:solidFill>
                  <a:srgbClr val="FFFF00"/>
                </a:solidFill>
              </a:rPr>
              <a:t>Solución. Crear un canal en donde los docentes nos podamos expresar libremente sobre la manera en que se llevó a cabo el programa.</a:t>
            </a:r>
          </a:p>
          <a:p>
            <a:pPr lvl="1"/>
            <a:r>
              <a:rPr lang="es-ES" sz="1600" b="1" dirty="0">
                <a:solidFill>
                  <a:srgbClr val="FFFF00"/>
                </a:solidFill>
              </a:rPr>
              <a:t>Se privilegia la labor administrativa sobre la labor docente.</a:t>
            </a:r>
          </a:p>
          <a:p>
            <a:pPr lvl="1"/>
            <a:r>
              <a:rPr lang="es-ES" sz="1600" b="1" dirty="0">
                <a:solidFill>
                  <a:srgbClr val="FFFF00"/>
                </a:solidFill>
              </a:rPr>
              <a:t>Solución. Creamos formatos más simples y simplificamos</a:t>
            </a:r>
            <a:endParaRPr lang="es-MX" sz="1600" b="1" dirty="0">
              <a:solidFill>
                <a:srgbClr val="FFFF00"/>
              </a:solidFill>
            </a:endParaRPr>
          </a:p>
        </p:txBody>
      </p:sp>
      <p:sp>
        <p:nvSpPr>
          <p:cNvPr id="6" name="5 Rectángulo"/>
          <p:cNvSpPr/>
          <p:nvPr/>
        </p:nvSpPr>
        <p:spPr>
          <a:xfrm>
            <a:off x="988143" y="5161624"/>
            <a:ext cx="10235380" cy="369332"/>
          </a:xfrm>
          <a:prstGeom prst="rect">
            <a:avLst/>
          </a:prstGeom>
        </p:spPr>
        <p:txBody>
          <a:bodyPr wrap="square">
            <a:spAutoFit/>
          </a:bodyPr>
          <a:lstStyle/>
          <a:p>
            <a:r>
              <a:rPr lang="es-ES" dirty="0"/>
              <a:t>¿Qué resultados obtuvimos y como se evidencian?</a:t>
            </a:r>
            <a:endParaRPr lang="es-MX"/>
          </a:p>
        </p:txBody>
      </p:sp>
      <p:sp>
        <p:nvSpPr>
          <p:cNvPr id="7" name="6 Rectángulo"/>
          <p:cNvSpPr/>
          <p:nvPr/>
        </p:nvSpPr>
        <p:spPr>
          <a:xfrm>
            <a:off x="1150374" y="5504058"/>
            <a:ext cx="10014155" cy="615553"/>
          </a:xfrm>
          <a:prstGeom prst="rect">
            <a:avLst/>
          </a:prstGeom>
        </p:spPr>
        <p:txBody>
          <a:bodyPr wrap="square">
            <a:spAutoFit/>
          </a:bodyPr>
          <a:lstStyle/>
          <a:p>
            <a:r>
              <a:rPr lang="es-ES" sz="1600" dirty="0"/>
              <a:t>A los problemas anteriores, pues nuestros resultados son buenos y se evidencian en el trabajo presentado</a:t>
            </a:r>
            <a:r>
              <a:rPr lang="es-ES" dirty="0"/>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9"/>
            <a:ext cx="9404723" cy="476430"/>
          </a:xfrm>
        </p:spPr>
        <p:txBody>
          <a:bodyPr/>
          <a:lstStyle/>
          <a:p>
            <a:pPr algn="ctr"/>
            <a:r>
              <a:rPr lang="es-MX" sz="1600" b="1">
                <a:solidFill>
                  <a:srgbClr val="FFFF00"/>
                </a:solidFill>
              </a:rPr>
              <a:t>PRODUCTO 15. REFLEXIONES PERSONALES</a:t>
            </a:r>
          </a:p>
        </p:txBody>
      </p:sp>
      <p:sp>
        <p:nvSpPr>
          <p:cNvPr id="3" name="2 Rectángulo"/>
          <p:cNvSpPr/>
          <p:nvPr/>
        </p:nvSpPr>
        <p:spPr>
          <a:xfrm>
            <a:off x="997973" y="775589"/>
            <a:ext cx="9768349" cy="646331"/>
          </a:xfrm>
          <a:prstGeom prst="rect">
            <a:avLst/>
          </a:prstGeom>
        </p:spPr>
        <p:txBody>
          <a:bodyPr wrap="square">
            <a:spAutoFit/>
          </a:bodyPr>
          <a:lstStyle/>
          <a:p>
            <a:r>
              <a:rPr lang="es-ES" dirty="0"/>
              <a:t>Dificultades para la Construcción del proyecto Interdisciplinario. </a:t>
            </a:r>
          </a:p>
          <a:p>
            <a:r>
              <a:rPr lang="es-ES" b="1" dirty="0">
                <a:solidFill>
                  <a:srgbClr val="FFFF00"/>
                </a:solidFill>
              </a:rPr>
              <a:t>Prof. Víctor Soto/Geografía</a:t>
            </a:r>
            <a:endParaRPr lang="es-MX" b="1">
              <a:solidFill>
                <a:srgbClr val="FFFF00"/>
              </a:solidFill>
            </a:endParaRPr>
          </a:p>
        </p:txBody>
      </p:sp>
      <p:sp>
        <p:nvSpPr>
          <p:cNvPr id="8" name="7 Rectángulo"/>
          <p:cNvSpPr/>
          <p:nvPr/>
        </p:nvSpPr>
        <p:spPr>
          <a:xfrm>
            <a:off x="943896" y="1452831"/>
            <a:ext cx="10102645" cy="4458015"/>
          </a:xfrm>
          <a:prstGeom prst="rect">
            <a:avLst/>
          </a:prstGeom>
        </p:spPr>
        <p:txBody>
          <a:bodyPr wrap="square">
            <a:spAutoFit/>
          </a:bodyPr>
          <a:lstStyle/>
          <a:p>
            <a:pPr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DIFICULTADES: Los tiempos para la realización de cada parte del proyecto. Los nuevos programas a desarrollar. Integrar la información y contenidos de las diferentes asignaturas</a:t>
            </a:r>
          </a:p>
          <a:p>
            <a:pPr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RESOLUCION: Comunicación constante. Buen grupo de profesores y actitud al trabajo. Pensar en ganar-ganar. Tiempo dedicado a la investigación. </a:t>
            </a:r>
          </a:p>
          <a:p>
            <a:pPr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RESULTADOS: Proyecto en marcha, objetivos de trabajo con más claridad, diseño y planteamiento adecuado, trabajo colaborativo, entre otros.</a:t>
            </a:r>
          </a:p>
          <a:p>
            <a:pPr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EVIDENCIAS: Proyecto entregado, fotografías, infografía, organizadores gráficos, etc.</a:t>
            </a:r>
          </a:p>
          <a:p>
            <a:pPr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ASPECTOS A MEJORAR: Dominio del nuevo programa, precisar tiempos para integrarlo en las sesiones con los alumnos, tener claro el sistema de evaluación, entre otros.</a:t>
            </a:r>
          </a:p>
          <a:p>
            <a:pPr algn="just">
              <a:lnSpc>
                <a:spcPct val="107000"/>
              </a:lnSpc>
              <a:spcAft>
                <a:spcPts val="800"/>
              </a:spcAft>
            </a:pPr>
            <a:r>
              <a:rPr lang="es-E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COMO REPERCUTE EN NUESTRO TRABAJO DE CLASE</a:t>
            </a:r>
            <a:r>
              <a:rPr lang="es-ES" dirty="0">
                <a:latin typeface="Calibri" panose="020F0502020204030204" pitchFamily="34" charset="0"/>
                <a:ea typeface="Calibri" panose="020F0502020204030204" pitchFamily="34" charset="0"/>
                <a:cs typeface="Times New Roman" panose="02020603050405020304" pitchFamily="18" charset="0"/>
              </a:rPr>
              <a:t>: Debe ser una parte de los objetivos de trabajo en la asignatura de Geografía de 4º de preparatoria. Debe ser una herramienta a utilizar en distintos momentos del curso. Debe provocar un cambio en la formación de los estudiantes para tener una visión más clara de su entorno inmediato.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295427"/>
          </a:xfrm>
        </p:spPr>
        <p:txBody>
          <a:bodyPr/>
          <a:lstStyle/>
          <a:p>
            <a:pPr algn="ctr"/>
            <a:r>
              <a:rPr lang="es-ES" sz="1600" b="1" dirty="0">
                <a:solidFill>
                  <a:srgbClr val="FFFF00"/>
                </a:solidFill>
                <a:latin typeface="Arial" pitchFamily="34" charset="0"/>
                <a:cs typeface="Arial" pitchFamily="34" charset="0"/>
              </a:rPr>
              <a:t>PRODUCTO 3</a:t>
            </a:r>
            <a:r>
              <a:rPr lang="es-ES" sz="1600" b="1" dirty="0">
                <a:latin typeface="Arial" pitchFamily="34" charset="0"/>
                <a:cs typeface="Arial" pitchFamily="34" charset="0"/>
              </a:rPr>
              <a:t>. </a:t>
            </a:r>
            <a:r>
              <a:rPr lang="es-ES" sz="1600" b="1" dirty="0">
                <a:solidFill>
                  <a:srgbClr val="FFFF00"/>
                </a:solidFill>
                <a:latin typeface="Arial" pitchFamily="34" charset="0"/>
                <a:cs typeface="Arial" pitchFamily="34" charset="0"/>
              </a:rPr>
              <a:t>FOTOGRAFÍAS DE LA SESIÓN</a:t>
            </a:r>
            <a:br>
              <a:rPr lang="es-ES" sz="1600" b="1" dirty="0">
                <a:latin typeface="Arial" pitchFamily="34" charset="0"/>
                <a:cs typeface="Arial" pitchFamily="34" charset="0"/>
              </a:rPr>
            </a:br>
            <a:endParaRPr lang="es-MX" sz="1600" b="1"/>
          </a:p>
        </p:txBody>
      </p:sp>
      <p:pic>
        <p:nvPicPr>
          <p:cNvPr id="2050" name="Picture 2" descr="C:\Users\Norma Gutierrez Maya\Desktop\EVIDENCIAS\20171031_094953.jpg"/>
          <p:cNvPicPr>
            <a:picLocks noChangeAspect="1" noChangeArrowheads="1"/>
          </p:cNvPicPr>
          <p:nvPr/>
        </p:nvPicPr>
        <p:blipFill>
          <a:blip r:embed="rId2"/>
          <a:srcRect/>
          <a:stretch>
            <a:fillRect/>
          </a:stretch>
        </p:blipFill>
        <p:spPr bwMode="auto">
          <a:xfrm>
            <a:off x="1462383" y="1007331"/>
            <a:ext cx="9932894" cy="5226044"/>
          </a:xfrm>
          <a:prstGeom prst="rect">
            <a:avLst/>
          </a:prstGeom>
          <a:noFill/>
        </p:spPr>
      </p:pic>
    </p:spTree>
    <p:extLst>
      <p:ext uri="{BB962C8B-B14F-4D97-AF65-F5344CB8AC3E}">
        <p14:creationId xmlns:p14="http://schemas.microsoft.com/office/powerpoint/2010/main" val="2418120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6111" y="452718"/>
            <a:ext cx="9404723" cy="372035"/>
          </a:xfrm>
        </p:spPr>
        <p:txBody>
          <a:bodyPr/>
          <a:lstStyle/>
          <a:p>
            <a:pPr algn="ctr"/>
            <a:r>
              <a:rPr lang="es-ES" sz="1600" b="1" dirty="0">
                <a:solidFill>
                  <a:srgbClr val="FFFF00"/>
                </a:solidFill>
                <a:latin typeface="Arial" pitchFamily="34" charset="0"/>
                <a:cs typeface="Arial" pitchFamily="34" charset="0"/>
              </a:rPr>
              <a:t>PRODUCTO 3</a:t>
            </a:r>
            <a:r>
              <a:rPr lang="es-ES" sz="1600" b="1" dirty="0">
                <a:latin typeface="Arial" pitchFamily="34" charset="0"/>
                <a:cs typeface="Arial" pitchFamily="34" charset="0"/>
              </a:rPr>
              <a:t>. </a:t>
            </a:r>
            <a:r>
              <a:rPr lang="es-ES" sz="1600" b="1" dirty="0">
                <a:solidFill>
                  <a:srgbClr val="FFFF00"/>
                </a:solidFill>
                <a:latin typeface="Arial" pitchFamily="34" charset="0"/>
                <a:cs typeface="Arial" pitchFamily="34" charset="0"/>
              </a:rPr>
              <a:t>FOTOGRAFÍAS DE LA SESIÓN</a:t>
            </a:r>
            <a:br>
              <a:rPr lang="es-ES" sz="1600" b="1" dirty="0">
                <a:solidFill>
                  <a:srgbClr val="FFFF00"/>
                </a:solidFill>
                <a:latin typeface="Arial" pitchFamily="34" charset="0"/>
                <a:cs typeface="Arial" pitchFamily="34" charset="0"/>
              </a:rPr>
            </a:br>
            <a:br>
              <a:rPr lang="es-ES" sz="1600" b="1" dirty="0">
                <a:solidFill>
                  <a:srgbClr val="FFFF00"/>
                </a:solidFill>
                <a:latin typeface="Arial" pitchFamily="34" charset="0"/>
                <a:cs typeface="Arial" pitchFamily="34" charset="0"/>
              </a:rPr>
            </a:br>
            <a:r>
              <a:rPr lang="es-MX" sz="1600" b="1">
                <a:solidFill>
                  <a:srgbClr val="FFFF00"/>
                </a:solidFill>
              </a:rPr>
              <a:t>Equipos de trabajo</a:t>
            </a:r>
            <a:endParaRPr lang="es-MX" sz="1600">
              <a:solidFill>
                <a:srgbClr val="FFFF00"/>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741" y="1839068"/>
            <a:ext cx="3693459" cy="283733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424" y="1855693"/>
            <a:ext cx="3644151" cy="283733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1737</TotalTime>
  <Words>7696</Words>
  <Application>Microsoft Macintosh PowerPoint</Application>
  <PresentationFormat>Panorámica</PresentationFormat>
  <Paragraphs>1340</Paragraphs>
  <Slides>74</Slides>
  <Notes>0</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74</vt:i4>
      </vt:variant>
    </vt:vector>
  </HeadingPairs>
  <TitlesOfParts>
    <vt:vector size="86" baseType="lpstr">
      <vt:lpstr>MS Mincho</vt:lpstr>
      <vt:lpstr>AR BLANCA</vt:lpstr>
      <vt:lpstr>Arial</vt:lpstr>
      <vt:lpstr>ArialMT</vt:lpstr>
      <vt:lpstr>BellGothic BT</vt:lpstr>
      <vt:lpstr>Calibri</vt:lpstr>
      <vt:lpstr>Century Gothic</vt:lpstr>
      <vt:lpstr>Times New Roman</vt:lpstr>
      <vt:lpstr>Wingdings</vt:lpstr>
      <vt:lpstr>Wingdings 3</vt:lpstr>
      <vt:lpstr>Ion</vt:lpstr>
      <vt:lpstr>Acrobat Document</vt:lpstr>
      <vt:lpstr>Equipo 5</vt:lpstr>
      <vt:lpstr>ÍNDICE</vt:lpstr>
      <vt:lpstr>Presentación de PowerPoint</vt:lpstr>
      <vt:lpstr>Presentación de PowerPoint</vt:lpstr>
      <vt:lpstr>PRODUCTO 1. CUADRO DE ANÁLISIS DE LA INTERDISCIPLINARIEDAD  y   EL APRENDIZAJE COOPERATIVO             CONCLUSIONES GENERALES                    INSTITUTO ANDERSEN</vt:lpstr>
      <vt:lpstr>PRODUCTO 1. CUADRO DE ANÁLISIS DE LA INTERDISCIPLINARIEDAD  y   EL APRENDIZAJE COOPERATIVO         CONCLUSIONES GENERALES                    INSTITUTO ANDERSEN </vt:lpstr>
      <vt:lpstr>PRODUCTO 3. FOTOGRAFÍAS DE LA SESIÓN</vt:lpstr>
      <vt:lpstr>PRODUCTO 3. FOTOGRAFÍAS DE LA SESIÓN </vt:lpstr>
      <vt:lpstr>PRODUCTO 3. FOTOGRAFÍAS DE LA SESIÓN  Equipos de trabajo</vt:lpstr>
      <vt:lpstr>Presentación de PowerPoint</vt:lpstr>
      <vt:lpstr>                      PRODUCTO 2. ORGANIZADOR GRÁFICO   </vt:lpstr>
      <vt:lpstr>INTRODUCCIÓN Y/O JUSTIFICACIÓN DEL PROYECTO.      La sociedad moderna cambia de manera acelerada, la globalización devora todo, si al principio se abogaba por las bondades de la integración mundial, ahora con loe efectos devastadores de la depredación mundial se impone un regreso a lo local a la revaloración del espacio nacional de las pequeñas geografías intrínsecas de los modernos estados nación. Es por eso que el enfoque del proyecto equilibra e integra los principales temas de inglés, historia y geografía general para favorecer en los estudiantes la reflexión y el análisis de los componentes y procesos del espacio geográfico en un determinado contexto histórico, así como de los problemas ambientales, socioeconómicos y políticos relevantes que se abordan desde la multidisciplina, a la que contribuyen tales asignaturas desde el contexto histórico-espacial, sin descuidar la expresión y explicación de diversos temas en idioma inglés.  El proyecto favorece la formación integral, la participación activa y colaborativa de los alumnos como personas críticas, responsables y solidarias de su entorno, mediante estrategias didácticas para reforzar el aprendizaje autónomo, aplicable a diferentes contextos a lo largo de su vida.  </vt:lpstr>
      <vt:lpstr>OBJETIVO GENERAL DEL PROYECTO.      El alumno conoce los distintos procesos pasados y presentes en el contexto histórico-geográfico mediante la argumentación y elaboración de diversos tipos de mapas y de textos, el uso de recursos digitales y la aplicación de métodos y herramientas de análisis espacial, histórico y gramático que le permitan valorar la utilidad de las asignaturas en cuestión y asumirse como un ciudadano comprometido  y solidario, con una actitud crítica, reflexiva y propositiva ante hechos y fenómenos históricos, así como los problemas ambientales, socioeconómicos y políticos, en el marco de la comprensión y expresión del idioma inglés.</vt:lpstr>
      <vt:lpstr>OBJETIVOS DE CADA ASIGNATURA:    </vt:lpstr>
      <vt:lpstr>PREGUNTA GENERADORA (PLANTEAMIENTO DEL PROBLEMA).    ¿Cómo es el mundo en donde vivo? ¿Siempre ha sido así? ¿Cómo puedo saber si el lugar donde vivo ha cambiado a través del tiempo? ¿Son normales los cambios o siempre los lugares son iguales? ¿Por qué soy mexicano? ¿Qué me hace distinto de un guatemalteco, hondureño, estadounidense? ¿Siempre ha existido México?   ¿ En que medida la construcción y diseño de un Atlas Histórico en el marco de la expresión, escritura y comprensión del idioma ingles,  contribuirá  a una mejor visión del  contexto histórico geográfico del mundo globalizado en que vivimos con base en diferentes eventos  ocurridos a partir de la segunda mitad del siglo XX y sus efectos hasta nuestros días?   </vt:lpstr>
      <vt:lpstr>CONTENIDOS/TEMAS/PRODUCTOS. (CRONOGRAMA CALENDARIO) El trabajo esta proyectado para trabajarse en 8 semanas, a continuación se especifican las entregas de los productos, por semana. Tres semanas de enero, tres semanas de febrero, una semana de marzo.  </vt:lpstr>
      <vt:lpstr>    PLANEACIÓN GENERAL</vt:lpstr>
      <vt:lpstr>    PLANEACIÓN GENERAL</vt:lpstr>
      <vt:lpstr>    PLANEACIÓN GENERAL</vt:lpstr>
      <vt:lpstr>    PLANEACIÓN GENERAL</vt:lpstr>
      <vt:lpstr>    PLANEACIÓN DÍA A DÍA</vt:lpstr>
      <vt:lpstr>CONEXIONES DGIRE UNAM PROYECTOS INTERDISCIPLINARIOS 2018-2019  REFLEXIÓN. GRUPO INTERDISCIPLINARIO ISI: ___INSTITUTO ANDERSEN / DIVISIÓN PREPARATORIA_________ CLAVE: ___1301____</vt:lpstr>
      <vt:lpstr>PROCESO DE PLANEACIÓN DE LAS PROPUESTAS PARA PROYECTOS INTERDISCIPLINARIOS</vt:lpstr>
      <vt:lpstr>PUNTOS   A   TOMARSE   EN  CUENTA   PARA   LA   IMPLEMENTACIÓN   DE   PROYECTOS   INTERDISCIPLINARIOS</vt:lpstr>
      <vt:lpstr>ASPECTOS A  MEJORAR</vt:lpstr>
      <vt:lpstr>REFLEXION. REUNIÓN DE ZONA Conclusiones de la 3ª Reunión de Conexiones de la Zona I ENP, llevada a cabo en el Colegio Alejandro Guillot. </vt:lpstr>
      <vt:lpstr>REFLEXION. REUNIÓN DE ZONA Conclusiones de la 3ª Reunión de Conexiones de la Zona I ENP, llevada a cabo en el Colegio Alejandro Guillot. </vt:lpstr>
      <vt:lpstr>REFLEXION. REUNIÓN DE ZONA Conclusiones de la 3ª Reunión de Conexiones de la Zona I ENP, llevada a cabo en el Colegio Alejandro Guillot. </vt:lpstr>
      <vt:lpstr>FOTOGRAFÍAS de la 3ª Reunión de Conexiones de la Zona I ENP, llevada a cabo en el  Colegio Alejandro Guillot. </vt:lpstr>
      <vt:lpstr>PRODUCTO 4. ORGANIZADOR GRÁFICO PREGUNTAS ESENCIALES  </vt:lpstr>
      <vt:lpstr>                             PRODUCTO 5. ORGANIZADOR GRÁFICO PROCESO DE INDAGACIÓN</vt:lpstr>
      <vt:lpstr>PRODUCTO 6. ANÁLISIS MESA DE EXPERTOS General.    </vt:lpstr>
      <vt:lpstr>PRODUCTO 6. ANÁLISIS MESA DE EXPERTOS General.   </vt:lpstr>
      <vt:lpstr>PRODUCTO 6. ANÁLISIS MESA DE EXPERTOS General.   </vt:lpstr>
      <vt:lpstr>PRODUCTO 6. ANÁLISIS MESA DE EXPERTOS General.   </vt:lpstr>
      <vt:lpstr>PRODUCTO7. E.I.P. RESUMEN.(SEÑALADO).  Nombre de los  proyectos revisados:  Códice Nuestro. Bioingeniería, soluciones creativas para problemas de México. Combatiendo asertivamente la violencia intrafamiliar, a través de medios de comunicación eficientes en la actualidad.   I. Contexto. Justifica las circunstancias o elementos de la realidad en la que se da el problema o propuesta.  Introducción y/o justificación del proyecto  </vt:lpstr>
      <vt:lpstr>II. Intención. Sólo una de las propuestas da nombre al proyecto.   </vt:lpstr>
      <vt:lpstr>IV. Disciplinas involucradas en el  trabajo multidisciplinario.   </vt:lpstr>
      <vt:lpstr> IV. Continuación</vt:lpstr>
      <vt:lpstr>V. Esquema del proceso de construcción del proyecto por disciplinas.   </vt:lpstr>
      <vt:lpstr>V. Continuación.  </vt:lpstr>
      <vt:lpstr>               VI. División del tiempo.                                                            VII. Presentación. </vt:lpstr>
      <vt:lpstr>PRODUCTO 8. E.I.P. ELABORACIÓN DEL PROYECTO:  UN VIAJE BILINGÜE POR EUROPA A TRAVÉS DEL TIEMPO  Prof. Rafael Barajas Rivera, Inglés. Prof. Juan José Gómez, Historia. Prof. Víctor Soto, Geografía  I. Contexto. Justifica las circunstancias o elementos de la realidad en los que se da el problema.                         Introducción y/o justificación del proyecto. </vt:lpstr>
      <vt:lpstr>PRODUCTO 8. E.I.P. ELABORACIÓN DEL PROYECTO:  III. Objetivo general del proyecto.. Conocer los  distintos procesos pasados y presentes en el contexto histórico-geográfico mediante la argumentación y elaboración de diversos tipos de mapas y de textos, el uso de recursos digitales y la aplicación de métodos y herramientas de análisis espacial, histórico y gramático que le permitan valorar la utilidad de las asignaturas en cuestión y asumirse como un ciudadano comprometido  y solidario, con una actitud crítica, reflexiva y propositiva ante hechos y fenómenos históricos, así como los problemas ambientales, socioeconómicos y políticos, en el marco de la comprensión y expresión del idioma inglés.   IV. Disciplinas involucradas en el trabajo interdisciplinario           </vt:lpstr>
      <vt:lpstr>PRODUCTO 8. E.I.P. ELABORACIÓN DEL PROYECTO:  V. Continuación.     </vt:lpstr>
      <vt:lpstr>PRODUCTO 8. E.I.P. ELABORACIÓN DEL PROYECTO:  V. Esquema del proceso de construcción del proyecto por disciplinas.  </vt:lpstr>
      <vt:lpstr>PRODUCTO 8. E.I.P. ELABORACIÓN DEL PROYECTO:  V. Continuación </vt:lpstr>
      <vt:lpstr>PRODUCTO 8. E.I.P. ELABORACIÓN DEL PROYECTO:  VI. Tiempos que se dedicarán al proyecto cada semana.  </vt:lpstr>
      <vt:lpstr>PRODUCTO 8. E.I.P. ELABORACIÓN DEL PROYECTO:  VIII. Evaluación del Proyecto.  </vt:lpstr>
      <vt:lpstr> PRODUCTO 9. FOTOGRAFÍAS DE LA SESIÓN. Reunión 2. Equipo 5 </vt:lpstr>
      <vt:lpstr> PRODUCTO 9. FOTOGRAFÍAS DE LA SESIÓN. Reunión 2.Sesión Plenaria  </vt:lpstr>
      <vt:lpstr>PRODUCTO 10. EVALUACIÓN. TIPOS, HERRAMIENTAS Y PRODUCTOS DE APRENDIZAJE.   Prof. Juan José Gómez García </vt:lpstr>
      <vt:lpstr>PRODUCTO 10. EVALUACIÓN. TIPOS, HERRAMIENTAS Y PRODUCTOS DE APRENDIZAJE Prof. Víctor Soto Torres</vt:lpstr>
      <vt:lpstr>PRODUCTO 10. EVALUACIÓN. TIPOS, HERRAMIENTAS Y PRODUCTOS DE APRENDIZAJE Prof. Rafael Barajas Rivera</vt:lpstr>
      <vt:lpstr>PRODUCTO 11. EVALUACIÓN. FORMATOS. PRERREQUISITOS Prof. Juan José Gómez García</vt:lpstr>
      <vt:lpstr>PRODUCTO 11. EVALUACIÓN. FORMATOS. PRERREQUISITOS Prof. Juan José Gómez García</vt:lpstr>
      <vt:lpstr>PRODUCTO 11. EVALUACIÓN. FORMATOS. PRERREQUISITOS Prof. Juan José Gómez García</vt:lpstr>
      <vt:lpstr>    PLANEACIÓN GENERAL</vt:lpstr>
      <vt:lpstr>        EVALUACIÓN (TIPOS Y HERRAMIENTAS)</vt:lpstr>
      <vt:lpstr>Presentación de PowerPoint</vt:lpstr>
      <vt:lpstr>PRODUCTO 11. EVALUACIÓN. FORMATOS. PRERREQUISITOS Prof. Rafael Barajas Rivera</vt:lpstr>
      <vt:lpstr>PRODUCTO 11. EVALUACIÓN. FORMATOS. PRERREQUISITOS Prof. Rafael Barajas Rivera</vt:lpstr>
      <vt:lpstr>    PLANEACIÓN SESIÓN POR SESIÓN</vt:lpstr>
      <vt:lpstr>PRODUCTO 11. EVALUACIÓN. FORMATOS. PRERREQUISITOS. Prof. Juan José Gómez García </vt:lpstr>
      <vt:lpstr>    PLANEACIÓN SESIÓN POR SESIÓN</vt:lpstr>
      <vt:lpstr>    PLANEACIÓN SESIÓN POR SESIÓN</vt:lpstr>
      <vt:lpstr>    PLANEACIÓN SESIÓN POR SESIÓN</vt:lpstr>
      <vt:lpstr>    PLANEACIÓN GENERAL</vt:lpstr>
      <vt:lpstr>        EVALUACIÓN (TIPOS Y HERRAMIENTAS)</vt:lpstr>
      <vt:lpstr>Presentación de PowerPoint</vt:lpstr>
      <vt:lpstr>PRODUCTO 13.LISTA DE PASOS PARA ELABORAR LA INFOGRAFÍA</vt:lpstr>
      <vt:lpstr>PRODUCTO 14. INFOGRAFÍA DIGITAL DEL PROYECTO</vt:lpstr>
      <vt:lpstr>PRODUCTO 15. REFLEXIONES PERSONALES</vt:lpstr>
      <vt:lpstr>PRODUCTO 15. REFLEXIONES PERSONALES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histórico universal</dc:title>
  <dc:creator>geos</dc:creator>
  <cp:lastModifiedBy>Usuario de Microsoft Office</cp:lastModifiedBy>
  <cp:revision>149</cp:revision>
  <dcterms:created xsi:type="dcterms:W3CDTF">2017-10-26T10:10:55Z</dcterms:created>
  <dcterms:modified xsi:type="dcterms:W3CDTF">2018-10-23T11:59:13Z</dcterms:modified>
</cp:coreProperties>
</file>